
<file path=[Content_Types].xml><?xml version="1.0" encoding="utf-8"?>
<Types xmlns="http://schemas.openxmlformats.org/package/2006/content-types">
  <Default Extension="png" ContentType="image/png"/>
  <Default Extension="bin" ContentType="audio/unknown"/>
  <Default Extension="jpeg" ContentType="image/jpeg"/>
  <Default Extension="emf" ContentType="image/x-e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notesMasterIdLst>
    <p:notesMasterId r:id="rId66"/>
  </p:notesMasterIdLst>
  <p:handoutMasterIdLst>
    <p:handoutMasterId r:id="rId67"/>
  </p:handoutMasterIdLst>
  <p:sldIdLst>
    <p:sldId id="256" r:id="rId2"/>
    <p:sldId id="312" r:id="rId3"/>
    <p:sldId id="311" r:id="rId4"/>
    <p:sldId id="347" r:id="rId5"/>
    <p:sldId id="401" r:id="rId6"/>
    <p:sldId id="402" r:id="rId7"/>
    <p:sldId id="403" r:id="rId8"/>
    <p:sldId id="404" r:id="rId9"/>
    <p:sldId id="405" r:id="rId10"/>
    <p:sldId id="406" r:id="rId11"/>
    <p:sldId id="407" r:id="rId12"/>
    <p:sldId id="408" r:id="rId13"/>
    <p:sldId id="409" r:id="rId14"/>
    <p:sldId id="349" r:id="rId15"/>
    <p:sldId id="431" r:id="rId16"/>
    <p:sldId id="410" r:id="rId17"/>
    <p:sldId id="411" r:id="rId18"/>
    <p:sldId id="412" r:id="rId19"/>
    <p:sldId id="413" r:id="rId20"/>
    <p:sldId id="414" r:id="rId21"/>
    <p:sldId id="415" r:id="rId22"/>
    <p:sldId id="416" r:id="rId23"/>
    <p:sldId id="417" r:id="rId24"/>
    <p:sldId id="418" r:id="rId25"/>
    <p:sldId id="425" r:id="rId26"/>
    <p:sldId id="420" r:id="rId27"/>
    <p:sldId id="348" r:id="rId28"/>
    <p:sldId id="313" r:id="rId29"/>
    <p:sldId id="421" r:id="rId30"/>
    <p:sldId id="351" r:id="rId31"/>
    <p:sldId id="321" r:id="rId32"/>
    <p:sldId id="322" r:id="rId33"/>
    <p:sldId id="350" r:id="rId34"/>
    <p:sldId id="324" r:id="rId35"/>
    <p:sldId id="353" r:id="rId36"/>
    <p:sldId id="422" r:id="rId37"/>
    <p:sldId id="426" r:id="rId38"/>
    <p:sldId id="346" r:id="rId39"/>
    <p:sldId id="391" r:id="rId40"/>
    <p:sldId id="356" r:id="rId41"/>
    <p:sldId id="367" r:id="rId42"/>
    <p:sldId id="387" r:id="rId43"/>
    <p:sldId id="427" r:id="rId44"/>
    <p:sldId id="433" r:id="rId45"/>
    <p:sldId id="434" r:id="rId46"/>
    <p:sldId id="432" r:id="rId47"/>
    <p:sldId id="435" r:id="rId48"/>
    <p:sldId id="436" r:id="rId49"/>
    <p:sldId id="441" r:id="rId50"/>
    <p:sldId id="383" r:id="rId51"/>
    <p:sldId id="386" r:id="rId52"/>
    <p:sldId id="438" r:id="rId53"/>
    <p:sldId id="439" r:id="rId54"/>
    <p:sldId id="440" r:id="rId55"/>
    <p:sldId id="437" r:id="rId56"/>
    <p:sldId id="430" r:id="rId57"/>
    <p:sldId id="442" r:id="rId58"/>
    <p:sldId id="395" r:id="rId59"/>
    <p:sldId id="390" r:id="rId60"/>
    <p:sldId id="445" r:id="rId61"/>
    <p:sldId id="443" r:id="rId62"/>
    <p:sldId id="444" r:id="rId63"/>
    <p:sldId id="423" r:id="rId64"/>
    <p:sldId id="424" r:id="rId6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3779"/>
    <a:srgbClr val="032657"/>
    <a:srgbClr val="F3A373"/>
    <a:srgbClr val="66CCFF"/>
    <a:srgbClr val="FFF5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500" autoAdjust="0"/>
  </p:normalViewPr>
  <p:slideViewPr>
    <p:cSldViewPr snapToGrid="0" snapToObjects="1">
      <p:cViewPr>
        <p:scale>
          <a:sx n="60" d="100"/>
          <a:sy n="60" d="100"/>
        </p:scale>
        <p:origin x="-1644"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8FAAF4C5-6C7F-C24A-9717-5F3BD7A483B3}" type="datetimeFigureOut">
              <a:rPr lang="fr-FR" smtClean="0"/>
              <a:t>23/03/2016</a:t>
            </a:fld>
            <a:endParaRPr lang="fr-FR"/>
          </a:p>
        </p:txBody>
      </p:sp>
      <p:sp>
        <p:nvSpPr>
          <p:cNvPr id="4" name="Espace réservé du pied de page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54EE6AC5-0D82-E840-A3A4-9292E678614A}" type="slidenum">
              <a:rPr lang="fr-FR" smtClean="0"/>
              <a:t>‹N°›</a:t>
            </a:fld>
            <a:endParaRPr lang="fr-FR"/>
          </a:p>
        </p:txBody>
      </p:sp>
    </p:spTree>
    <p:extLst>
      <p:ext uri="{BB962C8B-B14F-4D97-AF65-F5344CB8AC3E}">
        <p14:creationId xmlns:p14="http://schemas.microsoft.com/office/powerpoint/2010/main" val="3048233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9FC7EF98-E783-6146-AB44-0104626927A2}" type="datetimeFigureOut">
              <a:rPr lang="fr-FR" smtClean="0"/>
              <a:pPr/>
              <a:t>23/03/2016</a:t>
            </a:fld>
            <a:endParaRPr lang="fr-FR"/>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41083CF8-EA51-984D-805A-9CA3C150954D}" type="slidenum">
              <a:rPr lang="fr-FR" smtClean="0"/>
              <a:pPr/>
              <a:t>‹N°›</a:t>
            </a:fld>
            <a:endParaRPr lang="fr-FR"/>
          </a:p>
        </p:txBody>
      </p:sp>
    </p:spTree>
    <p:extLst>
      <p:ext uri="{BB962C8B-B14F-4D97-AF65-F5344CB8AC3E}">
        <p14:creationId xmlns:p14="http://schemas.microsoft.com/office/powerpoint/2010/main" val="128392396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2</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27</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28</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30</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33</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35</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BE" dirty="0" err="1" smtClean="0"/>
              <a:t>Too</a:t>
            </a:r>
            <a:r>
              <a:rPr lang="fr-BE" baseline="0" dirty="0" smtClean="0"/>
              <a:t> </a:t>
            </a:r>
            <a:r>
              <a:rPr lang="fr-BE" baseline="0" dirty="0" err="1" smtClean="0"/>
              <a:t>many</a:t>
            </a:r>
            <a:r>
              <a:rPr lang="fr-BE" baseline="0" dirty="0" smtClean="0"/>
              <a:t> data</a:t>
            </a:r>
            <a:endParaRPr lang="fr-BE" dirty="0" smtClean="0"/>
          </a:p>
          <a:p>
            <a:endParaRPr lang="fr-BE" dirty="0" smtClean="0"/>
          </a:p>
          <a:p>
            <a:r>
              <a:rPr lang="fr-BE" dirty="0" smtClean="0"/>
              <a:t>Cf. one </a:t>
            </a:r>
            <a:r>
              <a:rPr lang="fr-BE" dirty="0" err="1" smtClean="0"/>
              <a:t>idea</a:t>
            </a:r>
            <a:r>
              <a:rPr lang="fr-BE" dirty="0" smtClean="0"/>
              <a:t>/one</a:t>
            </a:r>
            <a:r>
              <a:rPr lang="fr-BE" baseline="0" dirty="0" smtClean="0"/>
              <a:t> unit, one clause </a:t>
            </a:r>
            <a:r>
              <a:rPr lang="fr-BE" baseline="0" dirty="0" err="1" smtClean="0"/>
              <a:t>constraint</a:t>
            </a:r>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36</a:t>
            </a:fld>
            <a:endParaRPr lang="fr-FR"/>
          </a:p>
        </p:txBody>
      </p:sp>
    </p:spTree>
    <p:extLst>
      <p:ext uri="{BB962C8B-B14F-4D97-AF65-F5344CB8AC3E}">
        <p14:creationId xmlns:p14="http://schemas.microsoft.com/office/powerpoint/2010/main" val="39285731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38</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Study of DMs should learn us more about the underlying cognitive and functional principles of human communication. </a:t>
            </a:r>
          </a:p>
          <a:p>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39</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40</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41</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dirty="0" smtClean="0">
                <a:sym typeface="Wingdings" panose="05000000000000000000" pitchFamily="2" charset="2"/>
              </a:rPr>
              <a:t> Discourse segmentation is a c</a:t>
            </a:r>
            <a:r>
              <a:rPr lang="en-GB" sz="1200" dirty="0" smtClean="0"/>
              <a:t>rucial process in order to understand discourse production (planning) and discourse interpretation (coherent integration of spans within a structured, hierarchical schema). </a:t>
            </a:r>
            <a:r>
              <a:rPr lang="en-US" sz="1200" dirty="0" smtClean="0"/>
              <a:t> </a:t>
            </a:r>
          </a:p>
          <a:p>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4</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BE" dirty="0" smtClean="0"/>
              <a:t>the more </a:t>
            </a:r>
            <a:r>
              <a:rPr lang="fr-BE" dirty="0" err="1" smtClean="0"/>
              <a:t>frequent</a:t>
            </a:r>
            <a:r>
              <a:rPr lang="fr-BE" dirty="0" smtClean="0"/>
              <a:t>, the more </a:t>
            </a:r>
            <a:r>
              <a:rPr lang="fr-BE" dirty="0" err="1" smtClean="0"/>
              <a:t>multifunctional</a:t>
            </a:r>
            <a:endParaRPr lang="fr-BE" dirty="0" smtClean="0"/>
          </a:p>
          <a:p>
            <a:r>
              <a:rPr lang="fr-BE" dirty="0" err="1" smtClean="0"/>
              <a:t>Polyfunctional</a:t>
            </a:r>
            <a:r>
              <a:rPr lang="fr-BE" dirty="0" smtClean="0"/>
              <a:t> </a:t>
            </a:r>
            <a:r>
              <a:rPr lang="fr-BE" dirty="0" err="1" smtClean="0"/>
              <a:t>is</a:t>
            </a:r>
            <a:r>
              <a:rPr lang="fr-BE" dirty="0" smtClean="0"/>
              <a:t> good for the speaker, not for the </a:t>
            </a:r>
            <a:r>
              <a:rPr lang="fr-BE" dirty="0" err="1" smtClean="0"/>
              <a:t>hearer</a:t>
            </a:r>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42</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BE" dirty="0" err="1" smtClean="0"/>
              <a:t>DMs</a:t>
            </a:r>
            <a:r>
              <a:rPr lang="fr-BE" dirty="0" smtClean="0"/>
              <a:t> are </a:t>
            </a:r>
            <a:r>
              <a:rPr lang="fr-BE" dirty="0" err="1" smtClean="0"/>
              <a:t>most</a:t>
            </a:r>
            <a:r>
              <a:rPr lang="fr-BE" dirty="0" smtClean="0"/>
              <a:t> </a:t>
            </a:r>
            <a:r>
              <a:rPr lang="fr-BE" dirty="0" err="1" smtClean="0"/>
              <a:t>frequently</a:t>
            </a:r>
            <a:r>
              <a:rPr lang="fr-BE" dirty="0" smtClean="0"/>
              <a:t> </a:t>
            </a:r>
            <a:r>
              <a:rPr lang="fr-BE" dirty="0" err="1" smtClean="0"/>
              <a:t>used</a:t>
            </a:r>
            <a:r>
              <a:rPr lang="fr-BE" dirty="0" smtClean="0"/>
              <a:t> </a:t>
            </a:r>
            <a:r>
              <a:rPr lang="fr-BE" dirty="0" err="1" smtClean="0"/>
              <a:t>overall</a:t>
            </a:r>
            <a:r>
              <a:rPr lang="fr-BE" dirty="0" smtClean="0"/>
              <a:t> in the </a:t>
            </a:r>
            <a:r>
              <a:rPr lang="fr-BE" dirty="0" err="1" smtClean="0"/>
              <a:t>rhetorical</a:t>
            </a:r>
            <a:r>
              <a:rPr lang="fr-BE" baseline="0" dirty="0" smtClean="0"/>
              <a:t> and </a:t>
            </a:r>
            <a:r>
              <a:rPr lang="fr-BE" baseline="0" dirty="0" err="1" smtClean="0"/>
              <a:t>sequential</a:t>
            </a:r>
            <a:r>
              <a:rPr lang="fr-BE" baseline="0" dirty="0" smtClean="0"/>
              <a:t> </a:t>
            </a:r>
            <a:r>
              <a:rPr lang="fr-BE" baseline="0" dirty="0" err="1" smtClean="0"/>
              <a:t>domain</a:t>
            </a:r>
            <a:r>
              <a:rPr lang="fr-BE" baseline="0" dirty="0" smtClean="0"/>
              <a:t>, NOT to manage speaker-</a:t>
            </a:r>
            <a:r>
              <a:rPr lang="fr-BE" baseline="0" dirty="0" err="1" smtClean="0"/>
              <a:t>hearer</a:t>
            </a:r>
            <a:r>
              <a:rPr lang="fr-BE" baseline="0" dirty="0" smtClean="0"/>
              <a:t> interaction</a:t>
            </a:r>
          </a:p>
          <a:p>
            <a:endParaRPr lang="fr-BE" baseline="0" dirty="0" smtClean="0"/>
          </a:p>
          <a:p>
            <a:r>
              <a:rPr lang="fr-BE" baseline="0" dirty="0" smtClean="0"/>
              <a:t>English = 88.000 </a:t>
            </a:r>
            <a:r>
              <a:rPr lang="fr-BE" baseline="0" dirty="0" err="1" smtClean="0"/>
              <a:t>words</a:t>
            </a:r>
            <a:endParaRPr lang="fr-BE" baseline="0" dirty="0" smtClean="0"/>
          </a:p>
          <a:p>
            <a:r>
              <a:rPr lang="fr-BE" baseline="0" dirty="0" smtClean="0"/>
              <a:t>French = 75000 </a:t>
            </a:r>
            <a:r>
              <a:rPr lang="fr-BE" baseline="0" dirty="0" err="1" smtClean="0"/>
              <a:t>words</a:t>
            </a:r>
            <a:endParaRPr lang="fr-BE" baseline="0" dirty="0" smtClean="0"/>
          </a:p>
          <a:p>
            <a:r>
              <a:rPr lang="fr-BE" baseline="0" dirty="0" err="1" smtClean="0"/>
              <a:t>Number</a:t>
            </a:r>
            <a:r>
              <a:rPr lang="fr-BE" baseline="0" dirty="0" smtClean="0"/>
              <a:t> of </a:t>
            </a:r>
            <a:r>
              <a:rPr lang="fr-BE" baseline="0" dirty="0" err="1" smtClean="0"/>
              <a:t>discourse</a:t>
            </a:r>
            <a:r>
              <a:rPr lang="fr-BE" baseline="0" dirty="0" smtClean="0"/>
              <a:t> markers </a:t>
            </a:r>
            <a:r>
              <a:rPr lang="fr-BE" baseline="0" dirty="0" err="1" smtClean="0"/>
              <a:t>overall</a:t>
            </a:r>
            <a:r>
              <a:rPr lang="fr-BE" baseline="0" dirty="0" smtClean="0"/>
              <a:t>: 8746 (more </a:t>
            </a:r>
            <a:r>
              <a:rPr lang="fr-BE" baseline="0" dirty="0" err="1" smtClean="0"/>
              <a:t>than</a:t>
            </a:r>
            <a:r>
              <a:rPr lang="fr-BE" baseline="0" dirty="0" smtClean="0"/>
              <a:t> 4250 per </a:t>
            </a:r>
            <a:r>
              <a:rPr lang="fr-BE" baseline="0" dirty="0" err="1" smtClean="0"/>
              <a:t>language</a:t>
            </a:r>
            <a:r>
              <a:rPr lang="fr-BE" baseline="0" dirty="0" smtClean="0"/>
              <a:t>)</a:t>
            </a:r>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43</a:t>
            </a:fld>
            <a:endParaRPr lang="fr-FR"/>
          </a:p>
        </p:txBody>
      </p:sp>
    </p:spTree>
    <p:extLst>
      <p:ext uri="{BB962C8B-B14F-4D97-AF65-F5344CB8AC3E}">
        <p14:creationId xmlns:p14="http://schemas.microsoft.com/office/powerpoint/2010/main" val="2858661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altLang="fr-FR" sz="1200" b="0" i="0" u="none" strike="noStrike" cap="none" normalizeH="0" baseline="0" dirty="0" smtClean="0">
                <a:ln>
                  <a:noFill/>
                </a:ln>
                <a:solidFill>
                  <a:schemeClr val="tx1"/>
                </a:solidFill>
                <a:effectLst/>
                <a:latin typeface="Arial" pitchFamily="34" charset="0"/>
                <a:cs typeface="Arial" pitchFamily="34" charset="0"/>
              </a:rPr>
              <a:t>All </a:t>
            </a:r>
            <a:r>
              <a:rPr kumimoji="0" lang="fr-FR" altLang="fr-FR" sz="1200" b="0" i="0" u="none" strike="noStrike" cap="none" normalizeH="0" baseline="0" dirty="0" err="1" smtClean="0">
                <a:ln>
                  <a:noFill/>
                </a:ln>
                <a:solidFill>
                  <a:schemeClr val="tx1"/>
                </a:solidFill>
                <a:effectLst/>
                <a:latin typeface="Arial" pitchFamily="34" charset="0"/>
                <a:cs typeface="Arial" pitchFamily="34" charset="0"/>
              </a:rPr>
              <a:t>domains</a:t>
            </a:r>
            <a:r>
              <a:rPr kumimoji="0" lang="fr-FR" altLang="fr-FR" sz="1200" b="0" i="0" u="none" strike="noStrike" cap="none" normalizeH="0" baseline="0" dirty="0" smtClean="0">
                <a:ln>
                  <a:noFill/>
                </a:ln>
                <a:solidFill>
                  <a:schemeClr val="tx1"/>
                </a:solidFill>
                <a:effectLst/>
                <a:latin typeface="Arial" pitchFamily="34" charset="0"/>
                <a:cs typeface="Arial" pitchFamily="34" charset="0"/>
              </a:rPr>
              <a:t> by </a:t>
            </a:r>
            <a:r>
              <a:rPr kumimoji="0" lang="fr-FR" altLang="fr-FR" sz="1200" b="0" i="0" u="none" strike="noStrike" cap="none" normalizeH="0" baseline="0" dirty="0" err="1" smtClean="0">
                <a:ln>
                  <a:noFill/>
                </a:ln>
                <a:solidFill>
                  <a:schemeClr val="tx1"/>
                </a:solidFill>
                <a:effectLst/>
                <a:latin typeface="Arial" pitchFamily="34" charset="0"/>
                <a:cs typeface="Arial" pitchFamily="34" charset="0"/>
              </a:rPr>
              <a:t>degree</a:t>
            </a:r>
            <a:r>
              <a:rPr kumimoji="0" lang="fr-FR" altLang="fr-FR" sz="1200" b="0" i="0" u="none" strike="noStrike" cap="none" normalizeH="0" baseline="0" dirty="0" smtClean="0">
                <a:ln>
                  <a:noFill/>
                </a:ln>
                <a:solidFill>
                  <a:schemeClr val="tx1"/>
                </a:solidFill>
                <a:effectLst/>
                <a:latin typeface="Arial" pitchFamily="34" charset="0"/>
                <a:cs typeface="Arial" pitchFamily="34" charset="0"/>
              </a:rPr>
              <a:t> of </a:t>
            </a:r>
            <a:r>
              <a:rPr kumimoji="0" lang="fr-FR" altLang="fr-FR" sz="1200" b="0" i="0" u="none" strike="noStrike" cap="none" normalizeH="0" baseline="0" dirty="0" err="1" smtClean="0">
                <a:ln>
                  <a:noFill/>
                </a:ln>
                <a:solidFill>
                  <a:schemeClr val="tx1"/>
                </a:solidFill>
                <a:effectLst/>
                <a:latin typeface="Arial" pitchFamily="34" charset="0"/>
                <a:cs typeface="Arial" pitchFamily="34" charset="0"/>
              </a:rPr>
              <a:t>interactivity</a:t>
            </a:r>
            <a:r>
              <a:rPr kumimoji="0" lang="fr-FR" altLang="fr-FR" sz="1200" b="0" i="0" u="none" strike="noStrike" cap="none" normalizeH="0" baseline="0" dirty="0" smtClean="0">
                <a:ln>
                  <a:noFill/>
                </a:ln>
                <a:solidFill>
                  <a:schemeClr val="tx1"/>
                </a:solidFill>
                <a:effectLst/>
                <a:latin typeface="Arial" pitchFamily="34" charset="0"/>
                <a:cs typeface="Arial" pitchFamily="34" charset="0"/>
              </a:rPr>
              <a:t> (relative </a:t>
            </a:r>
            <a:r>
              <a:rPr kumimoji="0" lang="fr-FR" altLang="fr-FR" sz="1200" b="0" i="0" u="none" strike="noStrike" cap="none" normalizeH="0" baseline="0" dirty="0" err="1" smtClean="0">
                <a:ln>
                  <a:noFill/>
                </a:ln>
                <a:solidFill>
                  <a:schemeClr val="tx1"/>
                </a:solidFill>
                <a:effectLst/>
                <a:latin typeface="Arial" pitchFamily="34" charset="0"/>
                <a:cs typeface="Arial" pitchFamily="34" charset="0"/>
              </a:rPr>
              <a:t>frequency</a:t>
            </a:r>
            <a:r>
              <a:rPr kumimoji="0" lang="fr-FR" altLang="fr-FR" sz="1200" b="0" i="0" u="none" strike="noStrike" cap="none" normalizeH="0" baseline="0" dirty="0" smtClean="0">
                <a:ln>
                  <a:noFill/>
                </a:ln>
                <a:solidFill>
                  <a:schemeClr val="tx1"/>
                </a:solidFill>
                <a:effectLst/>
                <a:latin typeface="Arial" pitchFamily="34" charset="0"/>
                <a:cs typeface="Arial" pitchFamily="34" charset="0"/>
              </a:rPr>
              <a:t> %)</a:t>
            </a:r>
            <a:br>
              <a:rPr kumimoji="0" lang="fr-FR" altLang="fr-FR" sz="1200" b="0" i="0" u="none" strike="noStrike" cap="none" normalizeH="0" baseline="0" dirty="0" smtClean="0">
                <a:ln>
                  <a:noFill/>
                </a:ln>
                <a:solidFill>
                  <a:schemeClr val="tx1"/>
                </a:solidFill>
                <a:effectLst/>
                <a:latin typeface="Arial" pitchFamily="34" charset="0"/>
                <a:cs typeface="Arial" pitchFamily="34" charset="0"/>
              </a:rPr>
            </a:b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44</a:t>
            </a:fld>
            <a:endParaRPr lang="fr-FR"/>
          </a:p>
        </p:txBody>
      </p:sp>
    </p:spTree>
    <p:extLst>
      <p:ext uri="{BB962C8B-B14F-4D97-AF65-F5344CB8AC3E}">
        <p14:creationId xmlns:p14="http://schemas.microsoft.com/office/powerpoint/2010/main" val="22681101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BE" dirty="0" smtClean="0"/>
              <a:t>168 </a:t>
            </a:r>
            <a:r>
              <a:rPr lang="fr-BE" dirty="0" err="1" smtClean="0"/>
              <a:t>DMs</a:t>
            </a:r>
            <a:r>
              <a:rPr lang="fr-BE" baseline="0" dirty="0" smtClean="0"/>
              <a:t> do not </a:t>
            </a:r>
            <a:r>
              <a:rPr lang="fr-BE" baseline="0" dirty="0" err="1" smtClean="0"/>
              <a:t>appear</a:t>
            </a:r>
            <a:r>
              <a:rPr lang="fr-BE" baseline="0" dirty="0" smtClean="0"/>
              <a:t> in clause </a:t>
            </a:r>
            <a:r>
              <a:rPr lang="fr-BE" baseline="0" dirty="0" smtClean="0">
                <a:sym typeface="Wingdings" panose="05000000000000000000" pitchFamily="2" charset="2"/>
              </a:rPr>
              <a:t> total </a:t>
            </a:r>
            <a:r>
              <a:rPr lang="fr-BE" baseline="0" dirty="0" err="1" smtClean="0">
                <a:sym typeface="Wingdings" panose="05000000000000000000" pitchFamily="2" charset="2"/>
              </a:rPr>
              <a:t>is</a:t>
            </a:r>
            <a:r>
              <a:rPr lang="fr-BE" baseline="0" dirty="0" smtClean="0">
                <a:sym typeface="Wingdings" panose="05000000000000000000" pitchFamily="2" charset="2"/>
              </a:rPr>
              <a:t> not 1780 for position in clause</a:t>
            </a:r>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48</a:t>
            </a:fld>
            <a:endParaRPr lang="fr-FR"/>
          </a:p>
        </p:txBody>
      </p:sp>
    </p:spTree>
    <p:extLst>
      <p:ext uri="{BB962C8B-B14F-4D97-AF65-F5344CB8AC3E}">
        <p14:creationId xmlns:p14="http://schemas.microsoft.com/office/powerpoint/2010/main" val="31857715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49</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50</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51</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083CF8-EA51-984D-805A-9CA3C150954D}" type="slidenum">
              <a:rPr lang="fr-FR" smtClean="0"/>
              <a:pPr/>
              <a:t>52</a:t>
            </a:fld>
            <a:endParaRPr lang="fr-FR"/>
          </a:p>
        </p:txBody>
      </p:sp>
    </p:spTree>
    <p:extLst>
      <p:ext uri="{BB962C8B-B14F-4D97-AF65-F5344CB8AC3E}">
        <p14:creationId xmlns:p14="http://schemas.microsoft.com/office/powerpoint/2010/main" val="1477628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BE" dirty="0" err="1" smtClean="0"/>
              <a:t>DMs</a:t>
            </a:r>
            <a:r>
              <a:rPr lang="fr-BE" dirty="0" smtClean="0"/>
              <a:t> </a:t>
            </a:r>
            <a:r>
              <a:rPr lang="fr-BE" dirty="0" err="1" smtClean="0"/>
              <a:t>attract</a:t>
            </a:r>
            <a:r>
              <a:rPr lang="fr-BE" dirty="0" smtClean="0"/>
              <a:t> FP</a:t>
            </a:r>
            <a:r>
              <a:rPr lang="fr-BE" baseline="0" dirty="0" smtClean="0"/>
              <a:t> not the </a:t>
            </a:r>
            <a:r>
              <a:rPr lang="fr-BE" baseline="0" dirty="0" err="1" smtClean="0"/>
              <a:t>other</a:t>
            </a:r>
            <a:r>
              <a:rPr lang="fr-BE" baseline="0" dirty="0" smtClean="0"/>
              <a:t> </a:t>
            </a:r>
            <a:r>
              <a:rPr lang="fr-BE" baseline="0" dirty="0" err="1" smtClean="0"/>
              <a:t>way</a:t>
            </a:r>
            <a:r>
              <a:rPr lang="fr-BE" baseline="0" dirty="0" smtClean="0"/>
              <a:t> </a:t>
            </a:r>
            <a:r>
              <a:rPr lang="fr-BE" baseline="0" dirty="0" err="1" smtClean="0"/>
              <a:t>around</a:t>
            </a:r>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54</a:t>
            </a:fld>
            <a:endParaRPr lang="fr-FR"/>
          </a:p>
        </p:txBody>
      </p:sp>
    </p:spTree>
    <p:extLst>
      <p:ext uri="{BB962C8B-B14F-4D97-AF65-F5344CB8AC3E}">
        <p14:creationId xmlns:p14="http://schemas.microsoft.com/office/powerpoint/2010/main" val="8327244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59</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Understanding how discourse works through study of status and function of discourse units</a:t>
            </a:r>
          </a:p>
          <a:p>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5</a:t>
            </a:fld>
            <a:endParaRPr lang="fr-FR"/>
          </a:p>
        </p:txBody>
      </p:sp>
    </p:spTree>
    <p:extLst>
      <p:ext uri="{BB962C8B-B14F-4D97-AF65-F5344CB8AC3E}">
        <p14:creationId xmlns:p14="http://schemas.microsoft.com/office/powerpoint/2010/main" val="40129089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60</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61</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62</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sym typeface="Wingdings" panose="05000000000000000000" pitchFamily="2" charset="2"/>
              </a:rPr>
              <a:t>Very popular in written discourse analysis and annotation, discourse processing (reading). </a:t>
            </a:r>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6</a:t>
            </a:fld>
            <a:endParaRPr lang="fr-FR"/>
          </a:p>
        </p:txBody>
      </p:sp>
    </p:spTree>
    <p:extLst>
      <p:ext uri="{BB962C8B-B14F-4D97-AF65-F5344CB8AC3E}">
        <p14:creationId xmlns:p14="http://schemas.microsoft.com/office/powerpoint/2010/main" val="2098808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BE" dirty="0" smtClean="0"/>
              <a:t>‘</a:t>
            </a:r>
            <a:r>
              <a:rPr lang="fr-BE" dirty="0" err="1" smtClean="0"/>
              <a:t>Static</a:t>
            </a:r>
            <a:r>
              <a:rPr lang="fr-BE" dirty="0" smtClean="0"/>
              <a:t>’</a:t>
            </a:r>
          </a:p>
          <a:p>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11</a:t>
            </a:fld>
            <a:endParaRPr lang="fr-FR"/>
          </a:p>
        </p:txBody>
      </p:sp>
    </p:spTree>
    <p:extLst>
      <p:ext uri="{BB962C8B-B14F-4D97-AF65-F5344CB8AC3E}">
        <p14:creationId xmlns:p14="http://schemas.microsoft.com/office/powerpoint/2010/main" val="59927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BE" dirty="0" err="1" smtClean="0"/>
              <a:t>Dynamic</a:t>
            </a:r>
            <a:r>
              <a:rPr lang="fr-BE" dirty="0" smtClean="0"/>
              <a:t>’</a:t>
            </a:r>
          </a:p>
          <a:p>
            <a:endParaRPr lang="fr-BE" dirty="0"/>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12</a:t>
            </a:fld>
            <a:endParaRPr lang="fr-FR"/>
          </a:p>
        </p:txBody>
      </p:sp>
    </p:spTree>
    <p:extLst>
      <p:ext uri="{BB962C8B-B14F-4D97-AF65-F5344CB8AC3E}">
        <p14:creationId xmlns:p14="http://schemas.microsoft.com/office/powerpoint/2010/main" val="526851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14</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41083CF8-EA51-984D-805A-9CA3C150954D}" type="slidenum">
              <a:rPr lang="fr-FR" smtClean="0"/>
              <a:pPr/>
              <a:t>15</a:t>
            </a:fld>
            <a:endParaRPr lang="fr-FR"/>
          </a:p>
        </p:txBody>
      </p:sp>
    </p:spTree>
    <p:extLst>
      <p:ext uri="{BB962C8B-B14F-4D97-AF65-F5344CB8AC3E}">
        <p14:creationId xmlns:p14="http://schemas.microsoft.com/office/powerpoint/2010/main" val="1143177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e l'image des diapositives 1"/>
          <p:cNvSpPr>
            <a:spLocks noGrp="1" noRot="1" noChangeAspect="1" noTextEdit="1"/>
          </p:cNvSpPr>
          <p:nvPr>
            <p:ph type="sldImg"/>
          </p:nvPr>
        </p:nvSpPr>
        <p:spPr>
          <a:ln/>
        </p:spPr>
      </p:sp>
      <p:sp>
        <p:nvSpPr>
          <p:cNvPr id="66563"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BE" altLang="fr-FR" dirty="0" smtClean="0">
                <a:latin typeface="Arial" pitchFamily="34" charset="0"/>
                <a:cs typeface="Arial" pitchFamily="34" charset="0"/>
              </a:rPr>
              <a:t>Annotation frontières (automatique puis manuelle), Annotation contours (auto puis manuelle)</a:t>
            </a:r>
          </a:p>
          <a:p>
            <a:r>
              <a:rPr lang="fr-BE" altLang="fr-FR" dirty="0" smtClean="0">
                <a:latin typeface="Arial" pitchFamily="34" charset="0"/>
                <a:cs typeface="Arial" pitchFamily="34" charset="0"/>
              </a:rPr>
              <a:t>Ne pas se laisser influencer par la syntaxe</a:t>
            </a:r>
          </a:p>
          <a:p>
            <a:endParaRPr lang="fr-BE" altLang="fr-FR" dirty="0" smtClean="0">
              <a:latin typeface="Arial" pitchFamily="34" charset="0"/>
              <a:cs typeface="Arial" pitchFamily="34" charset="0"/>
            </a:endParaRPr>
          </a:p>
          <a:p>
            <a:r>
              <a:rPr lang="fr-BE" altLang="fr-FR" dirty="0" smtClean="0">
                <a:latin typeface="Arial" pitchFamily="34" charset="0"/>
                <a:cs typeface="Arial" pitchFamily="34" charset="0"/>
              </a:rPr>
              <a:t>Mertens 2011</a:t>
            </a:r>
          </a:p>
          <a:p>
            <a:r>
              <a:rPr lang="fr-BE" altLang="fr-FR" dirty="0" smtClean="0">
                <a:latin typeface="Arial" pitchFamily="34" charset="0"/>
                <a:cs typeface="Arial" pitchFamily="34" charset="0"/>
              </a:rPr>
              <a:t>Le niveau de hauteur, s’il est détecté, prend une des valeurs suivantes.</a:t>
            </a:r>
          </a:p>
          <a:p>
            <a:r>
              <a:rPr lang="fr-BE" altLang="fr-FR" dirty="0" smtClean="0">
                <a:latin typeface="Arial" pitchFamily="34" charset="0"/>
                <a:cs typeface="Arial" pitchFamily="34" charset="0"/>
              </a:rPr>
              <a:t>- L (</a:t>
            </a:r>
            <a:r>
              <a:rPr lang="fr-BE" altLang="fr-FR" dirty="0" err="1" smtClean="0">
                <a:latin typeface="Arial" pitchFamily="34" charset="0"/>
                <a:cs typeface="Arial" pitchFamily="34" charset="0"/>
              </a:rPr>
              <a:t>Low</a:t>
            </a:r>
            <a:r>
              <a:rPr lang="fr-BE" altLang="fr-FR" dirty="0" smtClean="0">
                <a:latin typeface="Arial" pitchFamily="34" charset="0"/>
                <a:cs typeface="Arial" pitchFamily="34" charset="0"/>
              </a:rPr>
              <a:t>),</a:t>
            </a:r>
          </a:p>
          <a:p>
            <a:r>
              <a:rPr lang="fr-BE" altLang="fr-FR" dirty="0" smtClean="0">
                <a:latin typeface="Arial" pitchFamily="34" charset="0"/>
                <a:cs typeface="Arial" pitchFamily="34" charset="0"/>
              </a:rPr>
              <a:t>- M (</a:t>
            </a:r>
            <a:r>
              <a:rPr lang="fr-BE" altLang="fr-FR" dirty="0" err="1" smtClean="0">
                <a:latin typeface="Arial" pitchFamily="34" charset="0"/>
                <a:cs typeface="Arial" pitchFamily="34" charset="0"/>
              </a:rPr>
              <a:t>Mid</a:t>
            </a:r>
            <a:r>
              <a:rPr lang="fr-BE" altLang="fr-FR" dirty="0" smtClean="0">
                <a:latin typeface="Arial" pitchFamily="34" charset="0"/>
                <a:cs typeface="Arial" pitchFamily="34" charset="0"/>
              </a:rPr>
              <a:t>), séparé du niveau L par un petit intervalle mélodique,</a:t>
            </a:r>
          </a:p>
          <a:p>
            <a:r>
              <a:rPr lang="fr-BE" altLang="fr-FR" dirty="0" smtClean="0">
                <a:latin typeface="Arial" pitchFamily="34" charset="0"/>
                <a:cs typeface="Arial" pitchFamily="34" charset="0"/>
              </a:rPr>
              <a:t>- H (High), séparé du niveau L par un grand intervalle,</a:t>
            </a:r>
          </a:p>
          <a:p>
            <a:r>
              <a:rPr lang="fr-BE" altLang="fr-FR" dirty="0" smtClean="0">
                <a:latin typeface="Arial" pitchFamily="34" charset="0"/>
                <a:cs typeface="Arial" pitchFamily="34" charset="0"/>
              </a:rPr>
              <a:t>- B (</a:t>
            </a:r>
            <a:r>
              <a:rPr lang="fr-BE" altLang="fr-FR" dirty="0" err="1" smtClean="0">
                <a:latin typeface="Arial" pitchFamily="34" charset="0"/>
                <a:cs typeface="Arial" pitchFamily="34" charset="0"/>
              </a:rPr>
              <a:t>Bottom</a:t>
            </a:r>
            <a:r>
              <a:rPr lang="fr-BE" altLang="fr-FR" dirty="0" smtClean="0">
                <a:latin typeface="Arial" pitchFamily="34" charset="0"/>
                <a:cs typeface="Arial" pitchFamily="34" charset="0"/>
              </a:rPr>
              <a:t>), plancher de la tessiture du locuteur</a:t>
            </a:r>
          </a:p>
          <a:p>
            <a:pPr>
              <a:buFontTx/>
              <a:buChar char="-"/>
            </a:pPr>
            <a:r>
              <a:rPr lang="fr-BE" altLang="fr-FR" dirty="0" smtClean="0">
                <a:latin typeface="Arial" pitchFamily="34" charset="0"/>
                <a:cs typeface="Arial" pitchFamily="34" charset="0"/>
              </a:rPr>
              <a:t>T (Top), plafond de la tessiture du locuteur</a:t>
            </a:r>
          </a:p>
          <a:p>
            <a:r>
              <a:rPr lang="fr-BE" altLang="fr-FR" dirty="0" smtClean="0">
                <a:latin typeface="Arial" pitchFamily="34" charset="0"/>
                <a:cs typeface="Arial" pitchFamily="34" charset="0"/>
              </a:rPr>
              <a:t>Cette variation sera représentée par zéro, un ou plusieurs signes, qui représentent les parties</a:t>
            </a:r>
          </a:p>
          <a:p>
            <a:r>
              <a:rPr lang="fr-BE" altLang="fr-FR" dirty="0" smtClean="0">
                <a:latin typeface="Arial" pitchFamily="34" charset="0"/>
                <a:cs typeface="Arial" pitchFamily="34" charset="0"/>
              </a:rPr>
              <a:t>successives de la variation mélodique à l’intérieur de la syllabe.</a:t>
            </a:r>
          </a:p>
          <a:p>
            <a:r>
              <a:rPr lang="fr-BE" altLang="fr-FR" dirty="0" smtClean="0">
                <a:latin typeface="Arial" pitchFamily="34" charset="0"/>
                <a:cs typeface="Arial" pitchFamily="34" charset="0"/>
              </a:rPr>
              <a:t>Il y a 6 valeurs possibles :</a:t>
            </a:r>
          </a:p>
          <a:p>
            <a:r>
              <a:rPr lang="fr-BE" altLang="fr-FR" dirty="0" smtClean="0">
                <a:latin typeface="Arial" pitchFamily="34" charset="0"/>
                <a:cs typeface="Arial" pitchFamily="34" charset="0"/>
              </a:rPr>
              <a:t>_ (palier),</a:t>
            </a:r>
          </a:p>
          <a:p>
            <a:r>
              <a:rPr lang="fr-BE" altLang="fr-FR" dirty="0" smtClean="0">
                <a:latin typeface="Arial" pitchFamily="34" charset="0"/>
                <a:cs typeface="Arial" pitchFamily="34" charset="0"/>
              </a:rPr>
              <a:t>R (Large Rise),</a:t>
            </a:r>
          </a:p>
          <a:p>
            <a:r>
              <a:rPr lang="fr-BE" altLang="fr-FR" dirty="0" smtClean="0">
                <a:latin typeface="Arial" pitchFamily="34" charset="0"/>
                <a:cs typeface="Arial" pitchFamily="34" charset="0"/>
              </a:rPr>
              <a:t>r (Small Rise),</a:t>
            </a:r>
          </a:p>
          <a:p>
            <a:r>
              <a:rPr lang="fr-BE" altLang="fr-FR" dirty="0" smtClean="0">
                <a:latin typeface="Arial" pitchFamily="34" charset="0"/>
                <a:cs typeface="Arial" pitchFamily="34" charset="0"/>
              </a:rPr>
              <a:t>F (Large </a:t>
            </a:r>
            <a:r>
              <a:rPr lang="fr-BE" altLang="fr-FR" dirty="0" err="1" smtClean="0">
                <a:latin typeface="Arial" pitchFamily="34" charset="0"/>
                <a:cs typeface="Arial" pitchFamily="34" charset="0"/>
              </a:rPr>
              <a:t>Fall</a:t>
            </a:r>
            <a:r>
              <a:rPr lang="fr-BE" altLang="fr-FR" dirty="0" smtClean="0">
                <a:latin typeface="Arial" pitchFamily="34" charset="0"/>
                <a:cs typeface="Arial" pitchFamily="34" charset="0"/>
              </a:rPr>
              <a:t>),</a:t>
            </a:r>
          </a:p>
          <a:p>
            <a:r>
              <a:rPr lang="fr-BE" altLang="fr-FR" dirty="0" smtClean="0">
                <a:latin typeface="Arial" pitchFamily="34" charset="0"/>
                <a:cs typeface="Arial" pitchFamily="34" charset="0"/>
              </a:rPr>
              <a:t>f (Small </a:t>
            </a:r>
            <a:r>
              <a:rPr lang="fr-BE" altLang="fr-FR" dirty="0" err="1" smtClean="0">
                <a:latin typeface="Arial" pitchFamily="34" charset="0"/>
                <a:cs typeface="Arial" pitchFamily="34" charset="0"/>
              </a:rPr>
              <a:t>Fall</a:t>
            </a:r>
            <a:r>
              <a:rPr lang="fr-BE" altLang="fr-FR" dirty="0" smtClean="0">
                <a:latin typeface="Arial" pitchFamily="34" charset="0"/>
                <a:cs typeface="Arial" pitchFamily="34" charset="0"/>
              </a:rPr>
              <a:t>),</a:t>
            </a:r>
          </a:p>
          <a:p>
            <a:r>
              <a:rPr lang="fr-BE" altLang="fr-FR" dirty="0" smtClean="0">
                <a:latin typeface="Arial" pitchFamily="34" charset="0"/>
                <a:cs typeface="Arial" pitchFamily="34" charset="0"/>
              </a:rPr>
              <a:t>S (</a:t>
            </a:r>
            <a:r>
              <a:rPr lang="fr-BE" altLang="fr-FR" dirty="0" err="1" smtClean="0">
                <a:latin typeface="Arial" pitchFamily="34" charset="0"/>
                <a:cs typeface="Arial" pitchFamily="34" charset="0"/>
              </a:rPr>
              <a:t>Sustain</a:t>
            </a:r>
            <a:r>
              <a:rPr lang="fr-BE" altLang="fr-FR" dirty="0" smtClean="0">
                <a:latin typeface="Arial" pitchFamily="34" charset="0"/>
                <a:cs typeface="Arial" pitchFamily="34" charset="0"/>
              </a:rPr>
              <a:t>, palier long).</a:t>
            </a:r>
          </a:p>
        </p:txBody>
      </p:sp>
      <p:sp>
        <p:nvSpPr>
          <p:cNvPr id="66564"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cs typeface="Arial" pitchFamily="34" charset="0"/>
              </a:defRPr>
            </a:lvl1pPr>
            <a:lvl2pPr marL="742950" indent="-285750" eaLnBrk="0" hangingPunct="0">
              <a:spcBef>
                <a:spcPct val="30000"/>
              </a:spcBef>
              <a:defRPr sz="1200">
                <a:solidFill>
                  <a:schemeClr val="tx1"/>
                </a:solidFill>
                <a:latin typeface="Arial" pitchFamily="34" charset="0"/>
                <a:cs typeface="Arial" pitchFamily="34" charset="0"/>
              </a:defRPr>
            </a:lvl2pPr>
            <a:lvl3pPr marL="1143000" indent="-228600" eaLnBrk="0" hangingPunct="0">
              <a:spcBef>
                <a:spcPct val="30000"/>
              </a:spcBef>
              <a:defRPr sz="1200">
                <a:solidFill>
                  <a:schemeClr val="tx1"/>
                </a:solidFill>
                <a:latin typeface="Arial" pitchFamily="34" charset="0"/>
                <a:cs typeface="Arial" pitchFamily="34" charset="0"/>
              </a:defRPr>
            </a:lvl3pPr>
            <a:lvl4pPr marL="1600200" indent="-228600" eaLnBrk="0" hangingPunct="0">
              <a:spcBef>
                <a:spcPct val="30000"/>
              </a:spcBef>
              <a:defRPr sz="1200">
                <a:solidFill>
                  <a:schemeClr val="tx1"/>
                </a:solidFill>
                <a:latin typeface="Arial" pitchFamily="34" charset="0"/>
                <a:cs typeface="Arial" pitchFamily="34" charset="0"/>
              </a:defRPr>
            </a:lvl4pPr>
            <a:lvl5pPr marL="2057400" indent="-228600" eaLnBrk="0" hangingPunct="0">
              <a:spcBef>
                <a:spcPct val="30000"/>
              </a:spcBef>
              <a:defRPr sz="1200">
                <a:solidFill>
                  <a:schemeClr val="tx1"/>
                </a:solidFill>
                <a:latin typeface="Arial"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eaLnBrk="1" hangingPunct="1">
              <a:spcBef>
                <a:spcPct val="0"/>
              </a:spcBef>
            </a:pPr>
            <a:fld id="{9E3D7CE7-06A5-4C1A-8429-7A6D8FB51D33}" type="slidenum">
              <a:rPr lang="fr-FR" altLang="fr-FR" smtClean="0"/>
              <a:pPr eaLnBrk="1" hangingPunct="1">
                <a:spcBef>
                  <a:spcPct val="0"/>
                </a:spcBef>
              </a:pPr>
              <a:t>25</a:t>
            </a:fld>
            <a:endParaRPr lang="fr-FR" alt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fr-CH" smtClean="0"/>
              <a:t>Cliquez et modifiez le titre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Cliquez pour modifier le style des sous-titres du masque</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‹N°›</a:t>
            </a:fld>
            <a:endParaRPr kumimoji="0" lang="en-US" dirty="0">
              <a:solidFill>
                <a:schemeClr val="accent3">
                  <a:shade val="75000"/>
                </a:schemeClr>
              </a:solidFill>
            </a:endParaRPr>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Cliquez et modifiez le titre</a:t>
            </a:r>
            <a:endParaRPr lang="en-US"/>
          </a:p>
        </p:txBody>
      </p:sp>
      <p:sp>
        <p:nvSpPr>
          <p:cNvPr id="3" name="Vertical Text Placeholder 2"/>
          <p:cNvSpPr>
            <a:spLocks noGrp="1"/>
          </p:cNvSpPr>
          <p:nvPr>
            <p:ph type="body" orient="vert" idx="1"/>
          </p:nvPr>
        </p:nvSpPr>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a:p>
        </p:txBody>
      </p:sp>
      <p:sp>
        <p:nvSpPr>
          <p:cNvPr id="4" name="Date Placeholder 3"/>
          <p:cNvSpPr>
            <a:spLocks noGrp="1"/>
          </p:cNvSpPr>
          <p:nvPr>
            <p:ph type="dt" sz="half" idx="10"/>
          </p:nvPr>
        </p:nvSpPr>
        <p:spPr>
          <a:xfrm>
            <a:off x="457200" y="18288"/>
            <a:ext cx="2895600" cy="329184"/>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8DF745-7D3F-47F4-83A3-874385CFAA69}"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fr-CH" smtClean="0"/>
              <a:t>Cliquez et modifiez le titre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8DF745-7D3F-47F4-83A3-874385CFAA69}"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Cliquez et modifiez le titre</a:t>
            </a:r>
            <a:endParaRPr lang="en-US" dirty="0"/>
          </a:p>
        </p:txBody>
      </p:sp>
      <p:sp>
        <p:nvSpPr>
          <p:cNvPr id="3" name="Content Placeholder 2"/>
          <p:cNvSpPr>
            <a:spLocks noGrp="1"/>
          </p:cNvSpPr>
          <p:nvPr>
            <p:ph idx="1"/>
          </p:nvPr>
        </p:nvSpPr>
        <p:spPr/>
        <p:txBody>
          <a:body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en-US" dirty="0"/>
          </a:p>
        </p:txBody>
      </p:sp>
      <p:sp>
        <p:nvSpPr>
          <p:cNvPr id="4" name="Date Placeholder 3"/>
          <p:cNvSpPr>
            <a:spLocks noGrp="1"/>
          </p:cNvSpPr>
          <p:nvPr>
            <p:ph type="dt" sz="half" idx="10"/>
          </p:nvPr>
        </p:nvSpPr>
        <p:spPr>
          <a:xfrm>
            <a:off x="457200" y="18288"/>
            <a:ext cx="3886200" cy="329184"/>
          </a:xfrm>
          <a:prstGeom prst="rect">
            <a:avLst/>
          </a:prstGeom>
        </p:spPr>
        <p:txBody>
          <a:bodyPr/>
          <a:lstStyle>
            <a:lvl1pPr>
              <a:defRPr>
                <a:solidFill>
                  <a:schemeClr val="bg2"/>
                </a:solidFill>
              </a:defRPr>
            </a:lvl1pPr>
          </a:lstStyle>
          <a:p>
            <a:endParaRPr lang="en-US" dirty="0"/>
          </a:p>
        </p:txBody>
      </p:sp>
      <p:sp>
        <p:nvSpPr>
          <p:cNvPr id="5" name="Footer Placeholder 4"/>
          <p:cNvSpPr>
            <a:spLocks noGrp="1"/>
          </p:cNvSpPr>
          <p:nvPr>
            <p:ph type="ftr" sz="quarter" idx="11"/>
          </p:nvPr>
        </p:nvSpPr>
        <p:spPr>
          <a:xfrm>
            <a:off x="4343400" y="18288"/>
            <a:ext cx="3200400" cy="329184"/>
          </a:xfrm>
        </p:spPr>
        <p:txBody>
          <a:bodyPr/>
          <a:lstStyle/>
          <a:p>
            <a:endParaRPr lang="en-US" dirty="0"/>
          </a:p>
        </p:txBody>
      </p:sp>
      <p:sp>
        <p:nvSpPr>
          <p:cNvPr id="6" name="Slide Number Placeholder 5"/>
          <p:cNvSpPr>
            <a:spLocks noGrp="1"/>
          </p:cNvSpPr>
          <p:nvPr>
            <p:ph type="sldNum" sz="quarter" idx="12"/>
          </p:nvPr>
        </p:nvSpPr>
        <p:spPr/>
        <p:txBody>
          <a:bodyPr/>
          <a:lstStyle/>
          <a:p>
            <a:fld id="{F38DF745-7D3F-47F4-83A3-874385CFAA69}" type="slidenum">
              <a:rPr lang="en-US" smtClean="0"/>
              <a:pPr/>
              <a:t>‹N°›</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fr-CH" smtClean="0"/>
              <a:t>Cliquez et modifiez le titre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Cliquez pour modifier les styles du texte du masque</a:t>
            </a:r>
          </a:p>
        </p:txBody>
      </p:sp>
      <p:sp>
        <p:nvSpPr>
          <p:cNvPr id="4" name="Date Placeholder 3"/>
          <p:cNvSpPr>
            <a:spLocks noGrp="1"/>
          </p:cNvSpPr>
          <p:nvPr>
            <p:ph type="dt" sz="half" idx="10"/>
          </p:nvPr>
        </p:nvSpPr>
        <p:spPr>
          <a:xfrm>
            <a:off x="457200" y="18288"/>
            <a:ext cx="2895600" cy="329184"/>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8DF745-7D3F-47F4-83A3-874385CFAA69}" type="slidenum">
              <a:rPr lang="en-US" smtClean="0"/>
              <a:pPr/>
              <a:t>‹N°›</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Cliquez et modifiez le titre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dirty="0"/>
          </a:p>
        </p:txBody>
      </p:sp>
      <p:sp>
        <p:nvSpPr>
          <p:cNvPr id="5" name="Date Placeholder 4"/>
          <p:cNvSpPr>
            <a:spLocks noGrp="1"/>
          </p:cNvSpPr>
          <p:nvPr>
            <p:ph type="dt" sz="half" idx="10"/>
          </p:nvPr>
        </p:nvSpPr>
        <p:spPr>
          <a:xfrm>
            <a:off x="457200" y="18288"/>
            <a:ext cx="2895600" cy="329184"/>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38DF745-7D3F-47F4-83A3-874385CFAA69}"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Cliquez et modifiez le titre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dirty="0"/>
          </a:p>
        </p:txBody>
      </p:sp>
      <p:sp>
        <p:nvSpPr>
          <p:cNvPr id="7" name="Date Placeholder 6"/>
          <p:cNvSpPr>
            <a:spLocks noGrp="1"/>
          </p:cNvSpPr>
          <p:nvPr>
            <p:ph type="dt" sz="half" idx="10"/>
          </p:nvPr>
        </p:nvSpPr>
        <p:spPr>
          <a:xfrm>
            <a:off x="457200" y="18288"/>
            <a:ext cx="2895600" cy="329184"/>
          </a:xfrm>
          <a:prstGeom prst="rect">
            <a:avLst/>
          </a:prstGeom>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38DF745-7D3F-47F4-83A3-874385CFAA69}" type="slidenum">
              <a:rPr lang="en-US" smtClean="0"/>
              <a:pPr/>
              <a:t>‹N°›</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Cliquez et modifiez le titre</a:t>
            </a:r>
            <a:endParaRPr lang="en-US"/>
          </a:p>
        </p:txBody>
      </p:sp>
      <p:sp>
        <p:nvSpPr>
          <p:cNvPr id="3" name="Date Placeholder 2"/>
          <p:cNvSpPr>
            <a:spLocks noGrp="1"/>
          </p:cNvSpPr>
          <p:nvPr>
            <p:ph type="dt" sz="half" idx="10"/>
          </p:nvPr>
        </p:nvSpPr>
        <p:spPr>
          <a:xfrm>
            <a:off x="457200" y="18288"/>
            <a:ext cx="2895600" cy="329184"/>
          </a:xfrm>
          <a:prstGeom prst="rect">
            <a:avLst/>
          </a:prstGeom>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38DF745-7D3F-47F4-83A3-874385CFAA69}"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18288"/>
            <a:ext cx="2895600" cy="329184"/>
          </a:xfrm>
          <a:prstGeom prst="rect">
            <a:avLst/>
          </a:prstGeo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38DF745-7D3F-47F4-83A3-874385CFAA69}"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fr-CH" smtClean="0"/>
              <a:t>Cliquez et modifiez le titre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Date Placeholder 4"/>
          <p:cNvSpPr>
            <a:spLocks noGrp="1"/>
          </p:cNvSpPr>
          <p:nvPr>
            <p:ph type="dt" sz="half" idx="10"/>
          </p:nvPr>
        </p:nvSpPr>
        <p:spPr>
          <a:xfrm>
            <a:off x="457200" y="18288"/>
            <a:ext cx="2895600" cy="329184"/>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‹N°›</a:t>
            </a:fld>
            <a:endParaRPr kumimoji="0" lang="en-US" dirty="0">
              <a:solidFill>
                <a:schemeClr val="accent3">
                  <a:shade val="75000"/>
                </a:schemeClr>
              </a:solidFill>
            </a:endParaRPr>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fr-CH" smtClean="0"/>
              <a:t>Cliquez et modifiez le titre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H"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Date Placeholder 4"/>
          <p:cNvSpPr>
            <a:spLocks noGrp="1"/>
          </p:cNvSpPr>
          <p:nvPr>
            <p:ph type="dt" sz="half" idx="10"/>
          </p:nvPr>
        </p:nvSpPr>
        <p:spPr>
          <a:xfrm>
            <a:off x="457200" y="18288"/>
            <a:ext cx="2895600" cy="329184"/>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38DF745-7D3F-47F4-83A3-874385CFAA69}"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fr-CH" dirty="0" smtClean="0"/>
              <a:t>Cliquez et modifiez le titre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F38DF745-7D3F-47F4-83A3-874385CFAA69}" type="slidenum">
              <a:rPr lang="en-US" smtClean="0"/>
              <a:pPr/>
              <a:t>‹N°›</a:t>
            </a:fld>
            <a:endParaRPr lang="en-US" dirty="0"/>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l" defTabSz="914400" rtl="0" eaLnBrk="1" latinLnBrk="0" hangingPunct="1">
        <a:spcBef>
          <a:spcPct val="0"/>
        </a:spcBef>
        <a:buNone/>
        <a:defRPr sz="4000" b="1" kern="1200" spc="-100" baseline="0">
          <a:solidFill>
            <a:schemeClr val="tx2"/>
          </a:solidFill>
          <a:latin typeface="Arial Narrow"/>
          <a:ea typeface="+mj-ea"/>
          <a:cs typeface="Arial Narrow"/>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800" kern="1200">
          <a:solidFill>
            <a:schemeClr val="tx1"/>
          </a:solidFill>
          <a:latin typeface="Arial Narrow"/>
          <a:ea typeface="+mn-ea"/>
          <a:cs typeface="Arial Narrow"/>
        </a:defRPr>
      </a:lvl1pPr>
      <a:lvl2pPr marL="45720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Arial Narrow"/>
          <a:ea typeface="+mn-ea"/>
          <a:cs typeface="Arial Narrow"/>
        </a:defRPr>
      </a:lvl2pPr>
      <a:lvl3pPr marL="731520" indent="-182880" algn="l" defTabSz="914400" rtl="0" eaLnBrk="1" latinLnBrk="0" hangingPunct="1">
        <a:spcBef>
          <a:spcPct val="20000"/>
        </a:spcBef>
        <a:buClr>
          <a:schemeClr val="accent1"/>
        </a:buClr>
        <a:buSzPct val="90000"/>
        <a:buFont typeface="Arial" pitchFamily="34" charset="0"/>
        <a:buChar char="•"/>
        <a:defRPr sz="2000" kern="1200">
          <a:solidFill>
            <a:schemeClr val="tx1"/>
          </a:solidFill>
          <a:latin typeface="Arial Narrow"/>
          <a:ea typeface="+mn-ea"/>
          <a:cs typeface="Arial Narrow"/>
        </a:defRPr>
      </a:lvl3pPr>
      <a:lvl4pPr marL="1005840" indent="-182880" algn="l" defTabSz="914400" rtl="0" eaLnBrk="1" latinLnBrk="0" hangingPunct="1">
        <a:spcBef>
          <a:spcPct val="20000"/>
        </a:spcBef>
        <a:buClr>
          <a:schemeClr val="accent1"/>
        </a:buClr>
        <a:buFont typeface="Arial" pitchFamily="34" charset="0"/>
        <a:buChar char="•"/>
        <a:defRPr sz="1800" kern="1200">
          <a:solidFill>
            <a:schemeClr val="tx1"/>
          </a:solidFill>
          <a:latin typeface="Arial Narrow"/>
          <a:ea typeface="+mn-ea"/>
          <a:cs typeface="Arial Narrow"/>
        </a:defRPr>
      </a:lvl4pPr>
      <a:lvl5pPr marL="1188720" indent="-137160" algn="l" defTabSz="914400" rtl="0" eaLnBrk="1" latinLnBrk="0" hangingPunct="1">
        <a:spcBef>
          <a:spcPct val="20000"/>
        </a:spcBef>
        <a:buClr>
          <a:schemeClr val="accent1"/>
        </a:buClr>
        <a:buSzPct val="100000"/>
        <a:buFont typeface="Arial" pitchFamily="34" charset="0"/>
        <a:buChar char="•"/>
        <a:defRPr sz="1600" kern="1200" baseline="0">
          <a:solidFill>
            <a:schemeClr val="tx1"/>
          </a:solidFill>
          <a:latin typeface="Arial Narrow"/>
          <a:ea typeface="+mn-ea"/>
          <a:cs typeface="Arial Narrow"/>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audio" Target="../media/audio1.bin"/><Relationship Id="rId5" Type="http://schemas.openxmlformats.org/officeDocument/2006/relationships/image" Target="../media/image5.png"/><Relationship Id="rId4" Type="http://schemas.openxmlformats.org/officeDocument/2006/relationships/image" Target="../media/image4.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microsoft.com/office/2007/relationships/media" Target="../media/media2.wav"/><Relationship Id="rId7"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5" Type="http://schemas.microsoft.com/office/2007/relationships/media" Target="../media/media3.wav"/><Relationship Id="rId4" Type="http://schemas.openxmlformats.org/officeDocument/2006/relationships/audio" Target="../media/media2.wav"/><Relationship Id="rId9"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wav"/><Relationship Id="rId1" Type="http://schemas.microsoft.com/office/2007/relationships/media" Target="../media/media4.wav"/><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wav"/><Relationship Id="rId1" Type="http://schemas.microsoft.com/office/2007/relationships/media" Target="../media/media5.wav"/><Relationship Id="rId4" Type="http://schemas.openxmlformats.org/officeDocument/2006/relationships/image" Target="../media/image6.png"/></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wav"/><Relationship Id="rId1" Type="http://schemas.microsoft.com/office/2007/relationships/media" Target="../media/media6.wav"/><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en-US" sz="3600" dirty="0"/>
              <a:t>Spoken discourse segmentation and the paradox of discourse markers</a:t>
            </a:r>
            <a:endParaRPr lang="en-US" sz="3600" dirty="0">
              <a:solidFill>
                <a:schemeClr val="accent1"/>
              </a:solidFill>
            </a:endParaRPr>
          </a:p>
        </p:txBody>
      </p:sp>
      <p:sp>
        <p:nvSpPr>
          <p:cNvPr id="3" name="Sous-titre 2"/>
          <p:cNvSpPr>
            <a:spLocks noGrp="1"/>
          </p:cNvSpPr>
          <p:nvPr>
            <p:ph type="subTitle" idx="1"/>
          </p:nvPr>
        </p:nvSpPr>
        <p:spPr>
          <a:xfrm>
            <a:off x="685800" y="3505200"/>
            <a:ext cx="7848600" cy="2625144"/>
          </a:xfrm>
        </p:spPr>
        <p:txBody>
          <a:bodyPr>
            <a:normAutofit/>
          </a:bodyPr>
          <a:lstStyle/>
          <a:p>
            <a:r>
              <a:rPr lang="fr-FR" dirty="0" smtClean="0"/>
              <a:t>Liesbeth Degand</a:t>
            </a:r>
          </a:p>
          <a:p>
            <a:endParaRPr lang="en-US" sz="2400" dirty="0" smtClean="0"/>
          </a:p>
          <a:p>
            <a:r>
              <a:rPr lang="fr-FR" sz="2400" dirty="0" err="1" smtClean="0"/>
              <a:t>University</a:t>
            </a:r>
            <a:r>
              <a:rPr lang="fr-FR" sz="2400" dirty="0" smtClean="0"/>
              <a:t> of Louvain, </a:t>
            </a:r>
            <a:r>
              <a:rPr lang="en-US" sz="2400" dirty="0" smtClean="0"/>
              <a:t>Belgium</a:t>
            </a:r>
          </a:p>
          <a:p>
            <a:r>
              <a:rPr lang="en-US" sz="2400" dirty="0" smtClean="0"/>
              <a:t>Institute for Language &amp; Communication</a:t>
            </a:r>
          </a:p>
          <a:p>
            <a:r>
              <a:rPr lang="en-US" sz="2400" dirty="0"/>
              <a:t>l</a:t>
            </a:r>
            <a:r>
              <a:rPr lang="en-US" sz="2400" dirty="0" smtClean="0"/>
              <a:t>iesbeth.degand@uclouvain.be</a:t>
            </a:r>
          </a:p>
        </p:txBody>
      </p:sp>
      <p:sp>
        <p:nvSpPr>
          <p:cNvPr id="4" name="ZoneTexte 3"/>
          <p:cNvSpPr txBox="1"/>
          <p:nvPr/>
        </p:nvSpPr>
        <p:spPr>
          <a:xfrm>
            <a:off x="9057142" y="2444258"/>
            <a:ext cx="184666" cy="369332"/>
          </a:xfrm>
          <a:prstGeom prst="rect">
            <a:avLst/>
          </a:prstGeom>
          <a:noFill/>
        </p:spPr>
        <p:txBody>
          <a:bodyPr wrap="none" rtlCol="0">
            <a:spAutoFit/>
          </a:bodyPr>
          <a:lstStyle/>
          <a:p>
            <a:endParaRPr lang="fr-FR" dirty="0"/>
          </a:p>
        </p:txBody>
      </p:sp>
      <p:pic>
        <p:nvPicPr>
          <p:cNvPr id="2050" name="Picture 2" descr="C:\Users\degande\Pictures\Logo_UCL_DEF_cadre_UCL_RVB.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7632" y="402965"/>
            <a:ext cx="951680" cy="1161024"/>
          </a:xfrm>
          <a:prstGeom prst="rect">
            <a:avLst/>
          </a:prstGeom>
          <a:noFill/>
          <a:extLst>
            <a:ext uri="{909E8E84-426E-40DD-AFC4-6F175D3DCCD1}">
              <a14:hiddenFill xmlns:a14="http://schemas.microsoft.com/office/drawing/2010/main">
                <a:solidFill>
                  <a:srgbClr val="FFFFFF"/>
                </a:solidFill>
              </a14:hiddenFill>
            </a:ext>
          </a:extLst>
        </p:spPr>
      </p:pic>
      <p:sp>
        <p:nvSpPr>
          <p:cNvPr id="6" name="Espace réservé du numéro de diapositive 5"/>
          <p:cNvSpPr>
            <a:spLocks noGrp="1"/>
          </p:cNvSpPr>
          <p:nvPr>
            <p:ph type="sldNum" sz="quarter" idx="12"/>
          </p:nvPr>
        </p:nvSpPr>
        <p:spPr/>
        <p:txBody>
          <a:bodyPr/>
          <a:lstStyle/>
          <a:p>
            <a:fld id="{2C6B1FF6-39B9-40F5-8B67-33C6354A3D4F}" type="slidenum">
              <a:rPr kumimoji="0" lang="en-US" smtClean="0"/>
              <a:pPr/>
              <a:t>1</a:t>
            </a:fld>
            <a:endParaRPr kumimoji="0" lang="en-US" dirty="0">
              <a:solidFill>
                <a:schemeClr val="accent3">
                  <a:shade val="75000"/>
                </a:schemeClr>
              </a:solidFill>
            </a:endParaRPr>
          </a:p>
        </p:txBody>
      </p:sp>
    </p:spTree>
    <p:extLst>
      <p:ext uri="{BB962C8B-B14F-4D97-AF65-F5344CB8AC3E}">
        <p14:creationId xmlns:p14="http://schemas.microsoft.com/office/powerpoint/2010/main" val="4654080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Priority</a:t>
            </a:r>
            <a:r>
              <a:rPr lang="fr-BE" dirty="0" smtClean="0"/>
              <a:t> to </a:t>
            </a:r>
            <a:r>
              <a:rPr lang="fr-BE" dirty="0" err="1" smtClean="0"/>
              <a:t>prosody</a:t>
            </a:r>
            <a:endParaRPr lang="fr-BE" dirty="0"/>
          </a:p>
        </p:txBody>
      </p:sp>
      <p:sp>
        <p:nvSpPr>
          <p:cNvPr id="3" name="Espace réservé du contenu 2"/>
          <p:cNvSpPr>
            <a:spLocks noGrp="1"/>
          </p:cNvSpPr>
          <p:nvPr>
            <p:ph idx="1"/>
          </p:nvPr>
        </p:nvSpPr>
        <p:spPr/>
        <p:txBody>
          <a:bodyPr>
            <a:normAutofit/>
          </a:bodyPr>
          <a:lstStyle/>
          <a:p>
            <a:r>
              <a:rPr lang="en-US" dirty="0" smtClean="0"/>
              <a:t>“</a:t>
            </a:r>
            <a:r>
              <a:rPr lang="en-US" dirty="0"/>
              <a:t>speakers use local prosodic devices to signal the boundaries of a discourse unit</a:t>
            </a:r>
            <a:r>
              <a:rPr lang="en-US" dirty="0" smtClean="0"/>
              <a:t>” </a:t>
            </a:r>
            <a:r>
              <a:rPr lang="en-US" sz="2400" dirty="0" smtClean="0">
                <a:solidFill>
                  <a:schemeClr val="bg1">
                    <a:lumMod val="65000"/>
                  </a:schemeClr>
                </a:solidFill>
              </a:rPr>
              <a:t>(</a:t>
            </a:r>
            <a:r>
              <a:rPr lang="en-US" sz="2400" dirty="0" err="1" smtClean="0">
                <a:solidFill>
                  <a:schemeClr val="bg1">
                    <a:lumMod val="65000"/>
                  </a:schemeClr>
                </a:solidFill>
              </a:rPr>
              <a:t>Swerts</a:t>
            </a:r>
            <a:r>
              <a:rPr lang="en-US" sz="2400" dirty="0" smtClean="0">
                <a:solidFill>
                  <a:schemeClr val="bg1">
                    <a:lumMod val="65000"/>
                  </a:schemeClr>
                </a:solidFill>
              </a:rPr>
              <a:t> &amp; </a:t>
            </a:r>
            <a:r>
              <a:rPr lang="en-US" sz="2400" dirty="0" err="1" smtClean="0">
                <a:solidFill>
                  <a:schemeClr val="bg1">
                    <a:lumMod val="65000"/>
                  </a:schemeClr>
                </a:solidFill>
              </a:rPr>
              <a:t>Geluykens</a:t>
            </a:r>
            <a:r>
              <a:rPr lang="en-US" sz="2400" dirty="0" smtClean="0">
                <a:solidFill>
                  <a:schemeClr val="bg1">
                    <a:lumMod val="65000"/>
                  </a:schemeClr>
                </a:solidFill>
              </a:rPr>
              <a:t>, 1994: 39)</a:t>
            </a:r>
            <a:endParaRPr lang="en-US" dirty="0" smtClean="0">
              <a:solidFill>
                <a:schemeClr val="bg1">
                  <a:lumMod val="65000"/>
                </a:schemeClr>
              </a:solidFill>
            </a:endParaRPr>
          </a:p>
          <a:p>
            <a:pPr lvl="1"/>
            <a:r>
              <a:rPr lang="en-US" dirty="0" smtClean="0"/>
              <a:t>E.g. final </a:t>
            </a:r>
            <a:r>
              <a:rPr lang="en-US" dirty="0"/>
              <a:t>intonation contour is an indisputable indication of a strong </a:t>
            </a:r>
            <a:r>
              <a:rPr lang="en-US" dirty="0" smtClean="0"/>
              <a:t>boundary; </a:t>
            </a:r>
          </a:p>
          <a:p>
            <a:pPr lvl="1">
              <a:buFont typeface="Wingdings"/>
              <a:buChar char="à"/>
            </a:pPr>
            <a:r>
              <a:rPr lang="en-US" dirty="0" smtClean="0"/>
              <a:t>locus </a:t>
            </a:r>
            <a:r>
              <a:rPr lang="en-US" dirty="0"/>
              <a:t>for the cognitive processing of preceding information </a:t>
            </a:r>
            <a:r>
              <a:rPr lang="en-US" sz="2000" dirty="0">
                <a:solidFill>
                  <a:schemeClr val="bg1">
                    <a:lumMod val="65000"/>
                  </a:schemeClr>
                </a:solidFill>
              </a:rPr>
              <a:t>(</a:t>
            </a:r>
            <a:r>
              <a:rPr lang="en-US" sz="2000" dirty="0" err="1">
                <a:solidFill>
                  <a:schemeClr val="bg1">
                    <a:lumMod val="65000"/>
                  </a:schemeClr>
                </a:solidFill>
              </a:rPr>
              <a:t>Auchlin</a:t>
            </a:r>
            <a:r>
              <a:rPr lang="en-US" sz="2000" dirty="0">
                <a:solidFill>
                  <a:schemeClr val="bg1">
                    <a:lumMod val="65000"/>
                  </a:schemeClr>
                </a:solidFill>
              </a:rPr>
              <a:t> &amp; Ferrari, </a:t>
            </a:r>
            <a:r>
              <a:rPr lang="en-US" sz="2000" dirty="0" smtClean="0">
                <a:solidFill>
                  <a:schemeClr val="bg1">
                    <a:lumMod val="65000"/>
                  </a:schemeClr>
                </a:solidFill>
              </a:rPr>
              <a:t>1994)</a:t>
            </a:r>
            <a:r>
              <a:rPr lang="fr-BE" dirty="0" smtClean="0"/>
              <a:t>; </a:t>
            </a:r>
          </a:p>
          <a:p>
            <a:pPr lvl="1">
              <a:buFont typeface="Wingdings"/>
              <a:buChar char="à"/>
            </a:pPr>
            <a:r>
              <a:rPr lang="en-US" dirty="0" smtClean="0"/>
              <a:t>strong </a:t>
            </a:r>
            <a:r>
              <a:rPr lang="en-US" dirty="0"/>
              <a:t>signal to project turn endings in interaction </a:t>
            </a:r>
            <a:r>
              <a:rPr lang="en-US" sz="2000" dirty="0">
                <a:solidFill>
                  <a:schemeClr val="bg1">
                    <a:lumMod val="65000"/>
                  </a:schemeClr>
                </a:solidFill>
              </a:rPr>
              <a:t>(</a:t>
            </a:r>
            <a:r>
              <a:rPr lang="en-US" sz="2000" dirty="0" err="1">
                <a:solidFill>
                  <a:schemeClr val="bg1">
                    <a:lumMod val="65000"/>
                  </a:schemeClr>
                </a:solidFill>
              </a:rPr>
              <a:t>Bögels</a:t>
            </a:r>
            <a:r>
              <a:rPr lang="en-US" sz="2000" dirty="0">
                <a:solidFill>
                  <a:schemeClr val="bg1">
                    <a:lumMod val="65000"/>
                  </a:schemeClr>
                </a:solidFill>
              </a:rPr>
              <a:t> &amp; </a:t>
            </a:r>
            <a:r>
              <a:rPr lang="en-US" sz="2000" dirty="0" err="1">
                <a:solidFill>
                  <a:schemeClr val="bg1">
                    <a:lumMod val="65000"/>
                  </a:schemeClr>
                </a:solidFill>
              </a:rPr>
              <a:t>Torreira</a:t>
            </a:r>
            <a:r>
              <a:rPr lang="en-US" sz="2000" dirty="0">
                <a:solidFill>
                  <a:schemeClr val="bg1">
                    <a:lumMod val="65000"/>
                  </a:schemeClr>
                </a:solidFill>
              </a:rPr>
              <a:t>, 2015</a:t>
            </a:r>
            <a:r>
              <a:rPr lang="en-US" sz="2000" dirty="0" smtClean="0">
                <a:solidFill>
                  <a:schemeClr val="bg1">
                    <a:lumMod val="65000"/>
                  </a:schemeClr>
                </a:solidFill>
              </a:rPr>
              <a:t>)</a:t>
            </a:r>
            <a:endParaRPr lang="fr-BE" dirty="0">
              <a:solidFill>
                <a:schemeClr val="bg1">
                  <a:lumMod val="65000"/>
                </a:schemeClr>
              </a:solidFill>
            </a:endParaRPr>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10</a:t>
            </a:fld>
            <a:endParaRPr lang="en-US" dirty="0"/>
          </a:p>
        </p:txBody>
      </p:sp>
    </p:spTree>
    <p:extLst>
      <p:ext uri="{BB962C8B-B14F-4D97-AF65-F5344CB8AC3E}">
        <p14:creationId xmlns:p14="http://schemas.microsoft.com/office/powerpoint/2010/main" val="2807825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Priority</a:t>
            </a:r>
            <a:r>
              <a:rPr lang="fr-BE" dirty="0" smtClean="0"/>
              <a:t> to </a:t>
            </a:r>
            <a:r>
              <a:rPr lang="fr-BE" dirty="0" err="1" smtClean="0"/>
              <a:t>syntax</a:t>
            </a:r>
            <a:endParaRPr lang="fr-BE" dirty="0"/>
          </a:p>
        </p:txBody>
      </p:sp>
      <p:sp>
        <p:nvSpPr>
          <p:cNvPr id="3" name="Espace réservé du contenu 2"/>
          <p:cNvSpPr>
            <a:spLocks noGrp="1"/>
          </p:cNvSpPr>
          <p:nvPr>
            <p:ph idx="1"/>
          </p:nvPr>
        </p:nvSpPr>
        <p:spPr/>
        <p:txBody>
          <a:bodyPr>
            <a:normAutofit fontScale="92500" lnSpcReduction="10000"/>
          </a:bodyPr>
          <a:lstStyle/>
          <a:p>
            <a:r>
              <a:rPr lang="fr-BE" dirty="0" smtClean="0"/>
              <a:t>RST-</a:t>
            </a:r>
            <a:r>
              <a:rPr lang="fr-BE" dirty="0" err="1" smtClean="0"/>
              <a:t>based</a:t>
            </a:r>
            <a:r>
              <a:rPr lang="fr-BE" dirty="0" smtClean="0"/>
              <a:t> </a:t>
            </a:r>
            <a:r>
              <a:rPr lang="fr-BE" dirty="0" err="1" smtClean="0"/>
              <a:t>discourse</a:t>
            </a:r>
            <a:r>
              <a:rPr lang="fr-BE" dirty="0" smtClean="0"/>
              <a:t> </a:t>
            </a:r>
            <a:r>
              <a:rPr lang="fr-BE" dirty="0" err="1" smtClean="0"/>
              <a:t>analysis</a:t>
            </a:r>
            <a:r>
              <a:rPr lang="fr-BE" dirty="0" smtClean="0"/>
              <a:t>: </a:t>
            </a:r>
            <a:r>
              <a:rPr lang="en-US" dirty="0" smtClean="0"/>
              <a:t>The basic elementary </a:t>
            </a:r>
            <a:r>
              <a:rPr lang="en-US" dirty="0"/>
              <a:t>discourse unit (</a:t>
            </a:r>
            <a:r>
              <a:rPr lang="en-US" dirty="0" smtClean="0"/>
              <a:t>EDU) is </a:t>
            </a:r>
            <a:r>
              <a:rPr lang="en-US" dirty="0"/>
              <a:t>a </a:t>
            </a:r>
            <a:r>
              <a:rPr lang="en-US" dirty="0" smtClean="0"/>
              <a:t>clause. EDUs </a:t>
            </a:r>
            <a:r>
              <a:rPr lang="en-US" dirty="0"/>
              <a:t>count as "the minimal building blocks of a discourse </a:t>
            </a:r>
            <a:r>
              <a:rPr lang="en-US" dirty="0" smtClean="0"/>
              <a:t>tree“ </a:t>
            </a:r>
            <a:r>
              <a:rPr lang="en-US" sz="2600" dirty="0" smtClean="0">
                <a:solidFill>
                  <a:schemeClr val="bg1">
                    <a:lumMod val="65000"/>
                  </a:schemeClr>
                </a:solidFill>
              </a:rPr>
              <a:t>(Carlson</a:t>
            </a:r>
            <a:r>
              <a:rPr lang="en-US" sz="2600" dirty="0">
                <a:solidFill>
                  <a:schemeClr val="bg1">
                    <a:lumMod val="65000"/>
                  </a:schemeClr>
                </a:solidFill>
              </a:rPr>
              <a:t>, </a:t>
            </a:r>
            <a:r>
              <a:rPr lang="en-US" sz="2600" dirty="0" err="1">
                <a:solidFill>
                  <a:schemeClr val="bg1">
                    <a:lumMod val="65000"/>
                  </a:schemeClr>
                </a:solidFill>
              </a:rPr>
              <a:t>Marcu</a:t>
            </a:r>
            <a:r>
              <a:rPr lang="en-US" sz="2600" dirty="0">
                <a:solidFill>
                  <a:schemeClr val="bg1">
                    <a:lumMod val="65000"/>
                  </a:schemeClr>
                </a:solidFill>
              </a:rPr>
              <a:t> &amp; </a:t>
            </a:r>
            <a:r>
              <a:rPr lang="en-US" sz="2600" dirty="0" err="1" smtClean="0">
                <a:solidFill>
                  <a:schemeClr val="bg1">
                    <a:lumMod val="65000"/>
                  </a:schemeClr>
                </a:solidFill>
              </a:rPr>
              <a:t>Okurowki</a:t>
            </a:r>
            <a:r>
              <a:rPr lang="en-US" sz="2600" dirty="0" smtClean="0">
                <a:solidFill>
                  <a:schemeClr val="bg1">
                    <a:lumMod val="65000"/>
                  </a:schemeClr>
                </a:solidFill>
              </a:rPr>
              <a:t>, 2001)</a:t>
            </a:r>
            <a:endParaRPr lang="en-US" dirty="0" smtClean="0"/>
          </a:p>
          <a:p>
            <a:r>
              <a:rPr lang="en-US" dirty="0" smtClean="0"/>
              <a:t>PDTB: </a:t>
            </a:r>
            <a:r>
              <a:rPr lang="en-US" dirty="0"/>
              <a:t>arguments of discourse relations typically have the minimal size of a clause </a:t>
            </a:r>
            <a:r>
              <a:rPr lang="en-US" sz="2600" dirty="0" smtClean="0">
                <a:solidFill>
                  <a:schemeClr val="bg1">
                    <a:lumMod val="65000"/>
                  </a:schemeClr>
                </a:solidFill>
              </a:rPr>
              <a:t>(Prasad, Webber, &amp; Joshi, 2014)</a:t>
            </a:r>
            <a:endParaRPr lang="en-US" dirty="0" smtClean="0">
              <a:solidFill>
                <a:schemeClr val="bg1">
                  <a:lumMod val="65000"/>
                </a:schemeClr>
              </a:solidFill>
            </a:endParaRPr>
          </a:p>
          <a:p>
            <a:r>
              <a:rPr lang="en-US" dirty="0" smtClean="0"/>
              <a:t>The “</a:t>
            </a:r>
            <a:r>
              <a:rPr lang="en-US" i="1" dirty="0" smtClean="0"/>
              <a:t>clause </a:t>
            </a:r>
            <a:r>
              <a:rPr lang="en-US" dirty="0"/>
              <a:t>(‘sentence’) is the basic information processing unit in human discourse</a:t>
            </a:r>
            <a:r>
              <a:rPr lang="en-US" dirty="0" smtClean="0"/>
              <a:t>” </a:t>
            </a:r>
            <a:r>
              <a:rPr lang="en-US" sz="2600" dirty="0" smtClean="0">
                <a:solidFill>
                  <a:schemeClr val="bg1">
                    <a:lumMod val="65000"/>
                  </a:schemeClr>
                </a:solidFill>
              </a:rPr>
              <a:t>(Givón</a:t>
            </a:r>
            <a:r>
              <a:rPr lang="en-US" sz="2600" dirty="0">
                <a:solidFill>
                  <a:schemeClr val="bg1">
                    <a:lumMod val="65000"/>
                  </a:schemeClr>
                </a:solidFill>
              </a:rPr>
              <a:t>,</a:t>
            </a:r>
            <a:r>
              <a:rPr lang="en-US" sz="2600" dirty="0" smtClean="0">
                <a:solidFill>
                  <a:schemeClr val="bg1">
                    <a:lumMod val="65000"/>
                  </a:schemeClr>
                </a:solidFill>
              </a:rPr>
              <a:t>1983</a:t>
            </a:r>
            <a:r>
              <a:rPr lang="en-US" sz="2600" dirty="0">
                <a:solidFill>
                  <a:schemeClr val="bg1">
                    <a:lumMod val="65000"/>
                  </a:schemeClr>
                </a:solidFill>
              </a:rPr>
              <a:t>: 7</a:t>
            </a:r>
            <a:r>
              <a:rPr lang="en-US" sz="2600" dirty="0" smtClean="0">
                <a:solidFill>
                  <a:schemeClr val="bg1">
                    <a:lumMod val="65000"/>
                  </a:schemeClr>
                </a:solidFill>
              </a:rPr>
              <a:t>)</a:t>
            </a:r>
            <a:endParaRPr lang="en-US" dirty="0" smtClean="0"/>
          </a:p>
          <a:p>
            <a:r>
              <a:rPr lang="en-US" dirty="0" smtClean="0"/>
              <a:t>“In </a:t>
            </a:r>
            <a:r>
              <a:rPr lang="en-US" dirty="0"/>
              <a:t>actual speech, the processing of syntactic structures in it-self is largely independent of prosodic information. […] [I]t appears to be a truism that prosody, unlike syntax, is not inherently essential to the conveyance of information in human communication</a:t>
            </a:r>
            <a:r>
              <a:rPr lang="en-US" dirty="0" smtClean="0"/>
              <a:t>.” </a:t>
            </a:r>
            <a:r>
              <a:rPr lang="en-US" sz="2600" dirty="0" smtClean="0">
                <a:solidFill>
                  <a:schemeClr val="bg1">
                    <a:lumMod val="65000"/>
                  </a:schemeClr>
                </a:solidFill>
              </a:rPr>
              <a:t>(</a:t>
            </a:r>
            <a:r>
              <a:rPr lang="en-US" sz="2600" dirty="0" err="1">
                <a:solidFill>
                  <a:schemeClr val="bg1">
                    <a:lumMod val="65000"/>
                  </a:schemeClr>
                </a:solidFill>
              </a:rPr>
              <a:t>Monschau</a:t>
            </a:r>
            <a:r>
              <a:rPr lang="en-US" sz="2600" dirty="0">
                <a:solidFill>
                  <a:schemeClr val="bg1">
                    <a:lumMod val="65000"/>
                  </a:schemeClr>
                </a:solidFill>
              </a:rPr>
              <a:t>, </a:t>
            </a:r>
            <a:r>
              <a:rPr lang="en-US" sz="2600" dirty="0" err="1">
                <a:solidFill>
                  <a:schemeClr val="bg1">
                    <a:lumMod val="65000"/>
                  </a:schemeClr>
                </a:solidFill>
              </a:rPr>
              <a:t>Kreyer</a:t>
            </a:r>
            <a:r>
              <a:rPr lang="en-US" sz="2600" dirty="0">
                <a:solidFill>
                  <a:schemeClr val="bg1">
                    <a:lumMod val="65000"/>
                  </a:schemeClr>
                </a:solidFill>
              </a:rPr>
              <a:t> and </a:t>
            </a:r>
            <a:r>
              <a:rPr lang="en-US" sz="2600" dirty="0" smtClean="0">
                <a:solidFill>
                  <a:schemeClr val="bg1">
                    <a:lumMod val="65000"/>
                  </a:schemeClr>
                </a:solidFill>
              </a:rPr>
              <a:t>Mukherjee, 2003</a:t>
            </a:r>
            <a:r>
              <a:rPr lang="en-US" sz="2600" dirty="0">
                <a:solidFill>
                  <a:schemeClr val="bg1">
                    <a:lumMod val="65000"/>
                  </a:schemeClr>
                </a:solidFill>
              </a:rPr>
              <a:t>: 584-585</a:t>
            </a:r>
            <a:r>
              <a:rPr lang="en-US" sz="2600" dirty="0" smtClean="0">
                <a:solidFill>
                  <a:schemeClr val="bg1">
                    <a:lumMod val="65000"/>
                  </a:schemeClr>
                </a:solidFill>
              </a:rPr>
              <a:t>)</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11</a:t>
            </a:fld>
            <a:endParaRPr lang="en-US" dirty="0"/>
          </a:p>
        </p:txBody>
      </p:sp>
    </p:spTree>
    <p:extLst>
      <p:ext uri="{BB962C8B-B14F-4D97-AF65-F5344CB8AC3E}">
        <p14:creationId xmlns:p14="http://schemas.microsoft.com/office/powerpoint/2010/main" val="774002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Priority</a:t>
            </a:r>
            <a:r>
              <a:rPr lang="fr-BE" dirty="0" smtClean="0"/>
              <a:t> to </a:t>
            </a:r>
            <a:r>
              <a:rPr lang="fr-BE" dirty="0" err="1" smtClean="0"/>
              <a:t>syntax</a:t>
            </a:r>
            <a:endParaRPr lang="fr-BE" dirty="0"/>
          </a:p>
        </p:txBody>
      </p:sp>
      <p:sp>
        <p:nvSpPr>
          <p:cNvPr id="3" name="Espace réservé du contenu 2"/>
          <p:cNvSpPr>
            <a:spLocks noGrp="1"/>
          </p:cNvSpPr>
          <p:nvPr>
            <p:ph idx="1"/>
          </p:nvPr>
        </p:nvSpPr>
        <p:spPr/>
        <p:txBody>
          <a:bodyPr>
            <a:normAutofit/>
          </a:bodyPr>
          <a:lstStyle/>
          <a:p>
            <a:r>
              <a:rPr lang="fr-BE" dirty="0" smtClean="0"/>
              <a:t>‘</a:t>
            </a:r>
            <a:r>
              <a:rPr lang="en-US" dirty="0" smtClean="0"/>
              <a:t>The clause is “the </a:t>
            </a:r>
            <a:r>
              <a:rPr lang="en-US" i="1" dirty="0"/>
              <a:t>locus</a:t>
            </a:r>
            <a:r>
              <a:rPr lang="en-US" dirty="0"/>
              <a:t> of interaction in everyday conversation</a:t>
            </a:r>
            <a:r>
              <a:rPr lang="en-US" dirty="0" smtClean="0"/>
              <a:t>”, i.e. “</a:t>
            </a:r>
            <a:r>
              <a:rPr lang="en-US" dirty="0"/>
              <a:t>the clause is one of the most frequent formats which speakers orient to in projecting what actions are being done by the utterance of others, and in acting on these projections</a:t>
            </a:r>
            <a:r>
              <a:rPr lang="en-US" dirty="0" smtClean="0"/>
              <a:t>” </a:t>
            </a:r>
            <a:r>
              <a:rPr lang="en-US" sz="2600" dirty="0" smtClean="0">
                <a:solidFill>
                  <a:schemeClr val="bg1">
                    <a:lumMod val="65000"/>
                  </a:schemeClr>
                </a:solidFill>
              </a:rPr>
              <a:t>(</a:t>
            </a:r>
            <a:r>
              <a:rPr lang="en-US" sz="2600" dirty="0">
                <a:solidFill>
                  <a:schemeClr val="bg1">
                    <a:lumMod val="65000"/>
                  </a:schemeClr>
                </a:solidFill>
              </a:rPr>
              <a:t>Thompson &amp; Couper-</a:t>
            </a:r>
            <a:r>
              <a:rPr lang="en-US" sz="2600" dirty="0" err="1">
                <a:solidFill>
                  <a:schemeClr val="bg1">
                    <a:lumMod val="65000"/>
                  </a:schemeClr>
                </a:solidFill>
              </a:rPr>
              <a:t>Kuhlen</a:t>
            </a:r>
            <a:r>
              <a:rPr lang="en-US" sz="2600" dirty="0">
                <a:solidFill>
                  <a:schemeClr val="bg1">
                    <a:lumMod val="65000"/>
                  </a:schemeClr>
                </a:solidFill>
              </a:rPr>
              <a:t>, 2005: </a:t>
            </a:r>
            <a:r>
              <a:rPr lang="en-US" sz="2600" dirty="0" smtClean="0">
                <a:solidFill>
                  <a:schemeClr val="bg1">
                    <a:lumMod val="65000"/>
                  </a:schemeClr>
                </a:solidFill>
              </a:rPr>
              <a:t>484)</a:t>
            </a:r>
            <a:endParaRPr lang="en-US" dirty="0" smtClean="0"/>
          </a:p>
          <a:p>
            <a:r>
              <a:rPr lang="en-US" dirty="0" smtClean="0"/>
              <a:t>One-clause-at-a-time constraint: “What </a:t>
            </a:r>
            <a:r>
              <a:rPr lang="en-US" dirty="0"/>
              <a:t>limits the size of fluent units </a:t>
            </a:r>
            <a:r>
              <a:rPr lang="en-US" dirty="0" smtClean="0"/>
              <a:t>(…) may </a:t>
            </a:r>
            <a:r>
              <a:rPr lang="en-US" dirty="0"/>
              <a:t>be not a grammatical boundary as such but the number of novel combinations of memorized units that can be organized in a single focus of </a:t>
            </a:r>
            <a:r>
              <a:rPr lang="en-US" dirty="0" smtClean="0"/>
              <a:t>consciousness. This </a:t>
            </a:r>
            <a:r>
              <a:rPr lang="en-US" dirty="0"/>
              <a:t>limit may be as low as one or two genuinely new combinations</a:t>
            </a:r>
            <a:r>
              <a:rPr lang="en-US" dirty="0" smtClean="0"/>
              <a:t>” </a:t>
            </a:r>
            <a:r>
              <a:rPr lang="en-US" sz="2400" dirty="0" smtClean="0">
                <a:solidFill>
                  <a:schemeClr val="bg1">
                    <a:lumMod val="65000"/>
                  </a:schemeClr>
                </a:solidFill>
              </a:rPr>
              <a:t>(</a:t>
            </a:r>
            <a:r>
              <a:rPr lang="en-US" sz="2400" dirty="0">
                <a:solidFill>
                  <a:schemeClr val="bg1">
                    <a:lumMod val="65000"/>
                  </a:schemeClr>
                </a:solidFill>
              </a:rPr>
              <a:t>Pawley and </a:t>
            </a:r>
            <a:r>
              <a:rPr lang="en-US" sz="2400" dirty="0" err="1" smtClean="0">
                <a:solidFill>
                  <a:schemeClr val="bg1">
                    <a:lumMod val="65000"/>
                  </a:schemeClr>
                </a:solidFill>
              </a:rPr>
              <a:t>Syder</a:t>
            </a:r>
            <a:r>
              <a:rPr lang="en-US" sz="2400" dirty="0" smtClean="0">
                <a:solidFill>
                  <a:schemeClr val="bg1">
                    <a:lumMod val="65000"/>
                  </a:schemeClr>
                </a:solidFill>
              </a:rPr>
              <a:t>, 2000</a:t>
            </a:r>
            <a:r>
              <a:rPr lang="en-US" sz="2400" dirty="0">
                <a:solidFill>
                  <a:schemeClr val="bg1">
                    <a:lumMod val="65000"/>
                  </a:schemeClr>
                </a:solidFill>
              </a:rPr>
              <a:t>: 196) </a:t>
            </a:r>
            <a:endParaRPr lang="fr-BE" dirty="0">
              <a:solidFill>
                <a:schemeClr val="bg1">
                  <a:lumMod val="65000"/>
                </a:schemeClr>
              </a:solidFill>
            </a:endParaRPr>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12</a:t>
            </a:fld>
            <a:endParaRPr lang="en-US" dirty="0"/>
          </a:p>
        </p:txBody>
      </p:sp>
    </p:spTree>
    <p:extLst>
      <p:ext uri="{BB962C8B-B14F-4D97-AF65-F5344CB8AC3E}">
        <p14:creationId xmlns:p14="http://schemas.microsoft.com/office/powerpoint/2010/main" val="3464441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Basic </a:t>
            </a:r>
            <a:r>
              <a:rPr lang="fr-BE" dirty="0" err="1" smtClean="0"/>
              <a:t>Discourse</a:t>
            </a:r>
            <a:r>
              <a:rPr lang="fr-BE" dirty="0" smtClean="0"/>
              <a:t> </a:t>
            </a:r>
            <a:r>
              <a:rPr lang="fr-BE" dirty="0" err="1" smtClean="0"/>
              <a:t>Units</a:t>
            </a:r>
            <a:r>
              <a:rPr lang="fr-BE" dirty="0" smtClean="0"/>
              <a:t> model</a:t>
            </a:r>
            <a:endParaRPr lang="fr-BE" dirty="0"/>
          </a:p>
        </p:txBody>
      </p:sp>
      <p:sp>
        <p:nvSpPr>
          <p:cNvPr id="3" name="Espace réservé du contenu 2"/>
          <p:cNvSpPr>
            <a:spLocks noGrp="1"/>
          </p:cNvSpPr>
          <p:nvPr>
            <p:ph idx="1"/>
          </p:nvPr>
        </p:nvSpPr>
        <p:spPr/>
        <p:txBody>
          <a:bodyPr>
            <a:normAutofit/>
          </a:bodyPr>
          <a:lstStyle/>
          <a:p>
            <a:r>
              <a:rPr lang="en-US" dirty="0"/>
              <a:t>S</a:t>
            </a:r>
            <a:r>
              <a:rPr lang="en-US" dirty="0" smtClean="0"/>
              <a:t>yntax </a:t>
            </a:r>
            <a:r>
              <a:rPr lang="en-US" dirty="0"/>
              <a:t>and prosody </a:t>
            </a:r>
            <a:r>
              <a:rPr lang="en-US" dirty="0" smtClean="0"/>
              <a:t>are two </a:t>
            </a:r>
            <a:r>
              <a:rPr lang="en-US" dirty="0"/>
              <a:t>distinct, yet interdependent and complementary levels of surface segmentation, that work together to give rise to a specific discourse organizational </a:t>
            </a:r>
            <a:r>
              <a:rPr lang="en-US" dirty="0" smtClean="0"/>
              <a:t>level </a:t>
            </a:r>
            <a:r>
              <a:rPr lang="en-US" sz="2400" dirty="0" smtClean="0">
                <a:solidFill>
                  <a:schemeClr val="bg1">
                    <a:lumMod val="65000"/>
                  </a:schemeClr>
                </a:solidFill>
              </a:rPr>
              <a:t>(Degand &amp; Simon, 2009; in prep.)</a:t>
            </a:r>
          </a:p>
          <a:p>
            <a:r>
              <a:rPr lang="en-US" dirty="0"/>
              <a:t>A basic discourse unit (BDU) emerges whenever a syntactic boundary coincides with a prosodic boundary. As long as the two levels do not coincide, the hearer awaits </a:t>
            </a:r>
            <a:r>
              <a:rPr lang="en-US" dirty="0" smtClean="0"/>
              <a:t>completion. </a:t>
            </a:r>
            <a:r>
              <a:rPr lang="en-US" dirty="0"/>
              <a:t>More precisely, prosodic and syntactic structures do not always align in a one-to-one </a:t>
            </a:r>
            <a:r>
              <a:rPr lang="en-US" dirty="0" smtClean="0"/>
              <a:t>relation </a:t>
            </a:r>
            <a:r>
              <a:rPr lang="en-US" sz="2400" dirty="0" smtClean="0">
                <a:solidFill>
                  <a:schemeClr val="bg1">
                    <a:lumMod val="65000"/>
                  </a:schemeClr>
                </a:solidFill>
              </a:rPr>
              <a:t>(see also Chafe, 1994; Croft, 1995, Ford &amp; Thompson, 1996)</a:t>
            </a:r>
            <a:endParaRPr lang="fr-BE" dirty="0" smtClean="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13</a:t>
            </a:fld>
            <a:endParaRPr lang="en-US" dirty="0"/>
          </a:p>
        </p:txBody>
      </p:sp>
    </p:spTree>
    <p:extLst>
      <p:ext uri="{BB962C8B-B14F-4D97-AF65-F5344CB8AC3E}">
        <p14:creationId xmlns:p14="http://schemas.microsoft.com/office/powerpoint/2010/main" val="2610130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smtClean="0"/>
              <a:t>Segmentation </a:t>
            </a:r>
            <a:r>
              <a:rPr lang="fr-BE" dirty="0" err="1" smtClean="0"/>
              <a:t>into</a:t>
            </a:r>
            <a:r>
              <a:rPr lang="fr-BE" dirty="0" smtClean="0"/>
              <a:t> Basic </a:t>
            </a:r>
            <a:r>
              <a:rPr lang="fr-BE" dirty="0" err="1" smtClean="0"/>
              <a:t>Discourse</a:t>
            </a:r>
            <a:r>
              <a:rPr lang="fr-BE" dirty="0" smtClean="0"/>
              <a:t> </a:t>
            </a:r>
            <a:r>
              <a:rPr lang="fr-BE" dirty="0" err="1" smtClean="0"/>
              <a:t>Units</a:t>
            </a:r>
            <a:endParaRPr lang="fr-BE" dirty="0"/>
          </a:p>
        </p:txBody>
      </p:sp>
      <p:sp>
        <p:nvSpPr>
          <p:cNvPr id="3" name="Espace réservé du contenu 2"/>
          <p:cNvSpPr>
            <a:spLocks noGrp="1"/>
          </p:cNvSpPr>
          <p:nvPr>
            <p:ph idx="1"/>
          </p:nvPr>
        </p:nvSpPr>
        <p:spPr>
          <a:xfrm>
            <a:off x="457200" y="1600199"/>
            <a:ext cx="8229600" cy="5100403"/>
          </a:xfrm>
        </p:spPr>
        <p:txBody>
          <a:bodyPr>
            <a:normAutofit/>
          </a:bodyPr>
          <a:lstStyle/>
          <a:p>
            <a:r>
              <a:rPr lang="fr-FR" sz="3000" dirty="0" err="1"/>
              <a:t>Mapping</a:t>
            </a:r>
            <a:r>
              <a:rPr lang="fr-FR" sz="3000" dirty="0"/>
              <a:t> of </a:t>
            </a:r>
            <a:r>
              <a:rPr lang="fr-FR" sz="3000" dirty="0" err="1"/>
              <a:t>two</a:t>
            </a:r>
            <a:r>
              <a:rPr lang="fr-FR" sz="3000" dirty="0"/>
              <a:t> </a:t>
            </a:r>
            <a:r>
              <a:rPr lang="fr-FR" sz="3000" b="1" dirty="0" err="1"/>
              <a:t>independently</a:t>
            </a:r>
            <a:r>
              <a:rPr lang="fr-FR" sz="3000" dirty="0"/>
              <a:t> </a:t>
            </a:r>
            <a:r>
              <a:rPr lang="fr-FR" sz="3000" dirty="0" err="1"/>
              <a:t>performed</a:t>
            </a:r>
            <a:r>
              <a:rPr lang="fr-FR" sz="3000" dirty="0"/>
              <a:t> </a:t>
            </a:r>
            <a:r>
              <a:rPr lang="fr-FR" sz="3000" dirty="0" err="1"/>
              <a:t>levels</a:t>
            </a:r>
            <a:r>
              <a:rPr lang="fr-FR" sz="3000" dirty="0"/>
              <a:t> of </a:t>
            </a:r>
            <a:r>
              <a:rPr lang="fr-FR" sz="3000" dirty="0" err="1"/>
              <a:t>analysis</a:t>
            </a:r>
            <a:r>
              <a:rPr lang="fr-FR" sz="3000" dirty="0"/>
              <a:t> </a:t>
            </a:r>
            <a:r>
              <a:rPr lang="fr-FR" sz="3000" dirty="0" err="1"/>
              <a:t>generates</a:t>
            </a:r>
            <a:r>
              <a:rPr lang="fr-FR" sz="3000" dirty="0"/>
              <a:t> </a:t>
            </a:r>
            <a:r>
              <a:rPr lang="en-GB" dirty="0"/>
              <a:t>specific discourse organising level </a:t>
            </a:r>
            <a:endParaRPr lang="fr-FR" sz="3000" dirty="0"/>
          </a:p>
          <a:p>
            <a:pPr lvl="1"/>
            <a:r>
              <a:rPr lang="en-US" sz="2600" b="1" dirty="0">
                <a:latin typeface="Arial" panose="020B0604020202020204" pitchFamily="34" charset="0"/>
                <a:cs typeface="Arial" panose="020B0604020202020204" pitchFamily="34" charset="0"/>
              </a:rPr>
              <a:t>Syntactic analysis</a:t>
            </a:r>
            <a:r>
              <a:rPr lang="en-US" sz="2600" dirty="0">
                <a:latin typeface="Arial" panose="020B0604020202020204" pitchFamily="34" charset="0"/>
                <a:cs typeface="Arial" panose="020B0604020202020204" pitchFamily="34" charset="0"/>
              </a:rPr>
              <a:t>: segmentation into dependency clauses (and functional sequences)</a:t>
            </a:r>
          </a:p>
          <a:p>
            <a:pPr lvl="1"/>
            <a:r>
              <a:rPr lang="en-US" sz="2600" b="1" dirty="0">
                <a:latin typeface="Arial" panose="020B0604020202020204" pitchFamily="34" charset="0"/>
                <a:cs typeface="Arial" panose="020B0604020202020204" pitchFamily="34" charset="0"/>
              </a:rPr>
              <a:t>Prosodic analysis</a:t>
            </a:r>
            <a:r>
              <a:rPr lang="en-US" sz="2600" dirty="0">
                <a:latin typeface="Arial" panose="020B0604020202020204" pitchFamily="34" charset="0"/>
                <a:cs typeface="Arial" panose="020B0604020202020204" pitchFamily="34" charset="0"/>
              </a:rPr>
              <a:t>: segmentation into major </a:t>
            </a:r>
            <a:r>
              <a:rPr lang="en-US" sz="2600" dirty="0" smtClean="0">
                <a:latin typeface="Arial" panose="020B0604020202020204" pitchFamily="34" charset="0"/>
                <a:cs typeface="Arial" panose="020B0604020202020204" pitchFamily="34" charset="0"/>
              </a:rPr>
              <a:t>(and intermediary) prosodic units</a:t>
            </a:r>
            <a:endParaRPr lang="en-GB" sz="2600" dirty="0">
              <a:latin typeface="Arial" panose="020B0604020202020204" pitchFamily="34" charset="0"/>
              <a:cs typeface="Arial" panose="020B0604020202020204" pitchFamily="34" charset="0"/>
            </a:endParaRPr>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14</a:t>
            </a:fld>
            <a:endParaRPr lang="en-US" dirty="0"/>
          </a:p>
        </p:txBody>
      </p:sp>
    </p:spTree>
    <p:extLst>
      <p:ext uri="{BB962C8B-B14F-4D97-AF65-F5344CB8AC3E}">
        <p14:creationId xmlns:p14="http://schemas.microsoft.com/office/powerpoint/2010/main" val="24874415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err="1" smtClean="0"/>
              <a:t>Syntactic</a:t>
            </a:r>
            <a:r>
              <a:rPr lang="fr-BE" dirty="0" smtClean="0"/>
              <a:t> and </a:t>
            </a:r>
            <a:r>
              <a:rPr lang="fr-BE" dirty="0" err="1" smtClean="0"/>
              <a:t>Prosodic</a:t>
            </a:r>
            <a:r>
              <a:rPr lang="fr-BE" dirty="0" smtClean="0"/>
              <a:t> Segmentation</a:t>
            </a:r>
            <a:endParaRPr lang="fr-BE"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15</a:t>
            </a:fld>
            <a:endParaRPr lang="en-US" dirty="0"/>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990" y="1936220"/>
            <a:ext cx="9263063" cy="461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349115" y="5246557"/>
            <a:ext cx="6595672" cy="674558"/>
          </a:xfrm>
          <a:prstGeom prst="rect">
            <a:avLst/>
          </a:prstGeom>
          <a:noFill/>
          <a:ln w="381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 name="Rectangle 3"/>
          <p:cNvSpPr/>
          <p:nvPr/>
        </p:nvSpPr>
        <p:spPr>
          <a:xfrm>
            <a:off x="254833" y="5921115"/>
            <a:ext cx="8274570" cy="625205"/>
          </a:xfrm>
          <a:prstGeom prst="rect">
            <a:avLst/>
          </a:prstGeom>
          <a:solidFill>
            <a:schemeClr val="accent2">
              <a:lumMod val="75000"/>
              <a:alpha val="32941"/>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760649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Syntactic</a:t>
            </a:r>
            <a:r>
              <a:rPr lang="fr-BE" dirty="0" smtClean="0"/>
              <a:t> segmentation and annotation</a:t>
            </a:r>
            <a:endParaRPr lang="fr-BE" dirty="0"/>
          </a:p>
        </p:txBody>
      </p:sp>
      <p:sp>
        <p:nvSpPr>
          <p:cNvPr id="3" name="Espace réservé du contenu 2"/>
          <p:cNvSpPr>
            <a:spLocks noGrp="1"/>
          </p:cNvSpPr>
          <p:nvPr>
            <p:ph idx="1"/>
          </p:nvPr>
        </p:nvSpPr>
        <p:spPr/>
        <p:txBody>
          <a:bodyPr>
            <a:normAutofit/>
          </a:bodyPr>
          <a:lstStyle/>
          <a:p>
            <a:r>
              <a:rPr lang="en-US" dirty="0" smtClean="0"/>
              <a:t>Step 1: word-based </a:t>
            </a:r>
            <a:r>
              <a:rPr lang="en-US" dirty="0"/>
              <a:t>orthographic transcription of the discourse to be analyzed in a </a:t>
            </a:r>
            <a:r>
              <a:rPr lang="en-US" dirty="0" err="1"/>
              <a:t>Praat</a:t>
            </a:r>
            <a:r>
              <a:rPr lang="en-US" dirty="0"/>
              <a:t> </a:t>
            </a:r>
            <a:r>
              <a:rPr lang="en-US" dirty="0" smtClean="0"/>
              <a:t>tier;</a:t>
            </a:r>
          </a:p>
          <a:p>
            <a:r>
              <a:rPr lang="en-US" dirty="0" smtClean="0"/>
              <a:t>Step 2: segmentation </a:t>
            </a:r>
            <a:r>
              <a:rPr lang="en-US" dirty="0"/>
              <a:t>into syntactic dependency </a:t>
            </a:r>
            <a:r>
              <a:rPr lang="en-US" dirty="0" smtClean="0"/>
              <a:t>clauses;</a:t>
            </a:r>
          </a:p>
          <a:p>
            <a:r>
              <a:rPr lang="en-US" dirty="0" smtClean="0"/>
              <a:t>Step 3: annotation </a:t>
            </a:r>
            <a:r>
              <a:rPr lang="en-US" dirty="0"/>
              <a:t>of functional </a:t>
            </a:r>
            <a:r>
              <a:rPr lang="en-US" dirty="0" smtClean="0"/>
              <a:t>sequences. </a:t>
            </a:r>
          </a:p>
          <a:p>
            <a:r>
              <a:rPr lang="en-US" dirty="0" smtClean="0"/>
              <a:t>Entirely manual, double-blind annotation on the basis of a (incremental) syntactic </a:t>
            </a:r>
            <a:r>
              <a:rPr lang="en-US" dirty="0"/>
              <a:t>annotation manual </a:t>
            </a:r>
            <a:r>
              <a:rPr lang="en-US" sz="2400" dirty="0">
                <a:solidFill>
                  <a:schemeClr val="bg1">
                    <a:lumMod val="65000"/>
                  </a:schemeClr>
                </a:solidFill>
              </a:rPr>
              <a:t>(</a:t>
            </a:r>
            <a:r>
              <a:rPr lang="en-US" sz="2400" dirty="0" smtClean="0">
                <a:solidFill>
                  <a:schemeClr val="bg1">
                    <a:lumMod val="65000"/>
                  </a:schemeClr>
                </a:solidFill>
              </a:rPr>
              <a:t>Tanguy et al., </a:t>
            </a:r>
            <a:r>
              <a:rPr lang="en-US" sz="2400" dirty="0">
                <a:solidFill>
                  <a:schemeClr val="bg1">
                    <a:lumMod val="65000"/>
                  </a:schemeClr>
                </a:solidFill>
              </a:rPr>
              <a:t>2012)</a:t>
            </a:r>
            <a:r>
              <a:rPr lang="en-US" dirty="0"/>
              <a:t>. All cases of disagreement were solved by discussion between the two coders.</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16</a:t>
            </a:fld>
            <a:endParaRPr lang="en-US" dirty="0"/>
          </a:p>
        </p:txBody>
      </p:sp>
    </p:spTree>
    <p:extLst>
      <p:ext uri="{BB962C8B-B14F-4D97-AF65-F5344CB8AC3E}">
        <p14:creationId xmlns:p14="http://schemas.microsoft.com/office/powerpoint/2010/main" val="26648161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Syntactic</a:t>
            </a:r>
            <a:r>
              <a:rPr lang="fr-BE" dirty="0" smtClean="0"/>
              <a:t> segmentation</a:t>
            </a:r>
            <a:endParaRPr lang="fr-BE" dirty="0"/>
          </a:p>
        </p:txBody>
      </p:sp>
      <p:sp>
        <p:nvSpPr>
          <p:cNvPr id="3" name="Espace réservé du contenu 2"/>
          <p:cNvSpPr>
            <a:spLocks noGrp="1"/>
          </p:cNvSpPr>
          <p:nvPr>
            <p:ph idx="1"/>
          </p:nvPr>
        </p:nvSpPr>
        <p:spPr/>
        <p:txBody>
          <a:bodyPr>
            <a:normAutofit/>
          </a:bodyPr>
          <a:lstStyle/>
          <a:p>
            <a:r>
              <a:rPr lang="fr-BE" dirty="0" err="1" smtClean="0"/>
              <a:t>Theoretical</a:t>
            </a:r>
            <a:r>
              <a:rPr lang="fr-BE" dirty="0" smtClean="0"/>
              <a:t> basis: </a:t>
            </a:r>
            <a:r>
              <a:rPr lang="fr-BE" dirty="0" err="1" smtClean="0"/>
              <a:t>dependency</a:t>
            </a:r>
            <a:r>
              <a:rPr lang="fr-BE" dirty="0" smtClean="0"/>
              <a:t> </a:t>
            </a:r>
            <a:r>
              <a:rPr lang="fr-BE" dirty="0" err="1" smtClean="0"/>
              <a:t>syntax</a:t>
            </a:r>
            <a:r>
              <a:rPr lang="fr-BE" dirty="0" smtClean="0"/>
              <a:t> </a:t>
            </a:r>
            <a:r>
              <a:rPr lang="fr-BE" sz="2400" dirty="0" smtClean="0">
                <a:solidFill>
                  <a:schemeClr val="bg1">
                    <a:lumMod val="65000"/>
                  </a:schemeClr>
                </a:solidFill>
              </a:rPr>
              <a:t>(</a:t>
            </a:r>
            <a:r>
              <a:rPr lang="en-US" sz="2400" dirty="0" smtClean="0">
                <a:solidFill>
                  <a:schemeClr val="bg1">
                    <a:lumMod val="65000"/>
                  </a:schemeClr>
                </a:solidFill>
              </a:rPr>
              <a:t>see </a:t>
            </a:r>
            <a:r>
              <a:rPr lang="en-US" sz="2400" dirty="0">
                <a:solidFill>
                  <a:schemeClr val="bg1">
                    <a:lumMod val="65000"/>
                  </a:schemeClr>
                </a:solidFill>
              </a:rPr>
              <a:t>e.g. Blanche-</a:t>
            </a:r>
            <a:r>
              <a:rPr lang="en-US" sz="2400" dirty="0" err="1">
                <a:solidFill>
                  <a:schemeClr val="bg1">
                    <a:lumMod val="65000"/>
                  </a:schemeClr>
                </a:solidFill>
              </a:rPr>
              <a:t>Benveniste</a:t>
            </a:r>
            <a:r>
              <a:rPr lang="en-US" sz="2400" dirty="0">
                <a:solidFill>
                  <a:schemeClr val="bg1">
                    <a:lumMod val="65000"/>
                  </a:schemeClr>
                </a:solidFill>
              </a:rPr>
              <a:t> </a:t>
            </a:r>
            <a:r>
              <a:rPr lang="en-US" sz="2400" dirty="0" smtClean="0">
                <a:solidFill>
                  <a:schemeClr val="bg1">
                    <a:lumMod val="65000"/>
                  </a:schemeClr>
                </a:solidFill>
              </a:rPr>
              <a:t>2002; </a:t>
            </a:r>
            <a:r>
              <a:rPr lang="en-US" sz="2400" dirty="0">
                <a:solidFill>
                  <a:schemeClr val="bg1">
                    <a:lumMod val="65000"/>
                  </a:schemeClr>
                </a:solidFill>
              </a:rPr>
              <a:t>Blanche-</a:t>
            </a:r>
            <a:r>
              <a:rPr lang="en-US" sz="2400" dirty="0" err="1">
                <a:solidFill>
                  <a:schemeClr val="bg1">
                    <a:lumMod val="65000"/>
                  </a:schemeClr>
                </a:solidFill>
              </a:rPr>
              <a:t>Benveniste</a:t>
            </a:r>
            <a:r>
              <a:rPr lang="en-US" sz="2400" dirty="0">
                <a:solidFill>
                  <a:schemeClr val="bg1">
                    <a:lumMod val="65000"/>
                  </a:schemeClr>
                </a:solidFill>
              </a:rPr>
              <a:t> et al., 1990; </a:t>
            </a:r>
            <a:r>
              <a:rPr lang="en-US" sz="2400" dirty="0" err="1">
                <a:solidFill>
                  <a:schemeClr val="bg1">
                    <a:lumMod val="65000"/>
                  </a:schemeClr>
                </a:solidFill>
              </a:rPr>
              <a:t>Berrendonner</a:t>
            </a:r>
            <a:r>
              <a:rPr lang="en-US" sz="2400" dirty="0">
                <a:solidFill>
                  <a:schemeClr val="bg1">
                    <a:lumMod val="65000"/>
                  </a:schemeClr>
                </a:solidFill>
              </a:rPr>
              <a:t> </a:t>
            </a:r>
            <a:r>
              <a:rPr lang="en-US" sz="2400" dirty="0" smtClean="0">
                <a:solidFill>
                  <a:schemeClr val="bg1">
                    <a:lumMod val="65000"/>
                  </a:schemeClr>
                </a:solidFill>
              </a:rPr>
              <a:t>2002</a:t>
            </a:r>
            <a:r>
              <a:rPr lang="en-US" sz="2400" dirty="0">
                <a:solidFill>
                  <a:schemeClr val="bg1">
                    <a:lumMod val="65000"/>
                  </a:schemeClr>
                </a:solidFill>
              </a:rPr>
              <a:t>; </a:t>
            </a:r>
            <a:r>
              <a:rPr lang="en-US" sz="2400" dirty="0" err="1">
                <a:solidFill>
                  <a:schemeClr val="bg1">
                    <a:lumMod val="65000"/>
                  </a:schemeClr>
                </a:solidFill>
              </a:rPr>
              <a:t>Deulofeu</a:t>
            </a:r>
            <a:r>
              <a:rPr lang="en-US" sz="2400" dirty="0">
                <a:solidFill>
                  <a:schemeClr val="bg1">
                    <a:lumMod val="65000"/>
                  </a:schemeClr>
                </a:solidFill>
              </a:rPr>
              <a:t> 2003</a:t>
            </a:r>
            <a:r>
              <a:rPr lang="en-US" sz="2400" dirty="0" smtClean="0">
                <a:solidFill>
                  <a:schemeClr val="bg1">
                    <a:lumMod val="65000"/>
                  </a:schemeClr>
                </a:solidFill>
              </a:rPr>
              <a:t>) </a:t>
            </a:r>
          </a:p>
          <a:p>
            <a:pPr marL="0" indent="0">
              <a:buNone/>
            </a:pPr>
            <a:r>
              <a:rPr lang="en-US" dirty="0" smtClean="0">
                <a:sym typeface="Wingdings" panose="05000000000000000000" pitchFamily="2" charset="2"/>
              </a:rPr>
              <a:t> 4 types of dependency clauses</a:t>
            </a:r>
            <a:endParaRPr lang="en-US" dirty="0" smtClean="0"/>
          </a:p>
          <a:p>
            <a:pPr marL="514350" indent="-514350">
              <a:buFont typeface="+mj-lt"/>
              <a:buAutoNum type="alphaLcParenR"/>
            </a:pPr>
            <a:r>
              <a:rPr lang="en-US" dirty="0" smtClean="0"/>
              <a:t>verbal </a:t>
            </a:r>
            <a:r>
              <a:rPr lang="en-US" dirty="0"/>
              <a:t>dependency </a:t>
            </a:r>
            <a:r>
              <a:rPr lang="en-US" dirty="0" smtClean="0"/>
              <a:t>clause </a:t>
            </a:r>
            <a:r>
              <a:rPr lang="en-US" dirty="0"/>
              <a:t>(</a:t>
            </a:r>
            <a:r>
              <a:rPr lang="en-US" i="1" dirty="0" err="1" smtClean="0"/>
              <a:t>urv</a:t>
            </a:r>
            <a:r>
              <a:rPr lang="en-US" dirty="0" smtClean="0"/>
              <a:t>) </a:t>
            </a:r>
            <a:endParaRPr lang="fr-BE" dirty="0"/>
          </a:p>
          <a:p>
            <a:pPr marL="514350" indent="-514350">
              <a:buFont typeface="+mj-lt"/>
              <a:buAutoNum type="alphaLcParenR"/>
            </a:pPr>
            <a:r>
              <a:rPr lang="en-US" dirty="0" err="1" smtClean="0"/>
              <a:t>averbal</a:t>
            </a:r>
            <a:r>
              <a:rPr lang="en-US" dirty="0" smtClean="0"/>
              <a:t> </a:t>
            </a:r>
            <a:r>
              <a:rPr lang="en-US" dirty="0"/>
              <a:t>dependency </a:t>
            </a:r>
            <a:r>
              <a:rPr lang="en-US" dirty="0" smtClean="0"/>
              <a:t>clause  </a:t>
            </a:r>
            <a:r>
              <a:rPr lang="en-US" dirty="0"/>
              <a:t>(</a:t>
            </a:r>
            <a:r>
              <a:rPr lang="en-US" i="1" dirty="0" err="1" smtClean="0"/>
              <a:t>ura</a:t>
            </a:r>
            <a:r>
              <a:rPr lang="en-US" i="1" dirty="0" smtClean="0"/>
              <a:t>)</a:t>
            </a:r>
            <a:r>
              <a:rPr lang="en-US" dirty="0" smtClean="0"/>
              <a:t> </a:t>
            </a:r>
            <a:endParaRPr lang="fr-BE" dirty="0"/>
          </a:p>
          <a:p>
            <a:pPr marL="514350" indent="-514350">
              <a:buFont typeface="+mj-lt"/>
              <a:buAutoNum type="alphaLcParenR"/>
            </a:pPr>
            <a:r>
              <a:rPr lang="en-US" dirty="0" smtClean="0"/>
              <a:t>elliptical </a:t>
            </a:r>
            <a:r>
              <a:rPr lang="en-US" dirty="0"/>
              <a:t>dependency </a:t>
            </a:r>
            <a:r>
              <a:rPr lang="en-US" dirty="0" smtClean="0"/>
              <a:t>clause </a:t>
            </a:r>
            <a:r>
              <a:rPr lang="en-US" dirty="0"/>
              <a:t>(</a:t>
            </a:r>
            <a:r>
              <a:rPr lang="en-US" i="1" dirty="0" err="1" smtClean="0"/>
              <a:t>ure</a:t>
            </a:r>
            <a:r>
              <a:rPr lang="en-US" i="1" dirty="0" smtClean="0"/>
              <a:t>)</a:t>
            </a:r>
            <a:r>
              <a:rPr lang="en-US" dirty="0" smtClean="0"/>
              <a:t> </a:t>
            </a:r>
            <a:endParaRPr lang="fr-BE" dirty="0"/>
          </a:p>
          <a:p>
            <a:pPr marL="514350" indent="-514350">
              <a:buFont typeface="+mj-lt"/>
              <a:buAutoNum type="alphaLcParenR"/>
            </a:pPr>
            <a:r>
              <a:rPr lang="en-US" dirty="0" smtClean="0"/>
              <a:t>interrupted </a:t>
            </a:r>
            <a:r>
              <a:rPr lang="en-US" dirty="0"/>
              <a:t>dependency clauses (</a:t>
            </a:r>
            <a:r>
              <a:rPr lang="en-US" i="1" dirty="0" err="1"/>
              <a:t>urx</a:t>
            </a:r>
            <a:r>
              <a:rPr lang="en-US" i="1" dirty="0"/>
              <a:t>-I</a:t>
            </a:r>
            <a:r>
              <a:rPr lang="en-US" dirty="0" smtClean="0"/>
              <a:t>).</a:t>
            </a:r>
          </a:p>
          <a:p>
            <a:pPr marL="0" indent="0">
              <a:buNone/>
            </a:pPr>
            <a:r>
              <a:rPr lang="fr-BE" dirty="0" smtClean="0"/>
              <a:t>+ macro-</a:t>
            </a:r>
            <a:r>
              <a:rPr lang="fr-BE" dirty="0" err="1" smtClean="0"/>
              <a:t>syntactic</a:t>
            </a:r>
            <a:r>
              <a:rPr lang="fr-BE" dirty="0" smtClean="0"/>
              <a:t> segments: </a:t>
            </a:r>
            <a:r>
              <a:rPr lang="fr-BE" dirty="0" err="1" smtClean="0"/>
              <a:t>adjuncts</a:t>
            </a:r>
            <a:r>
              <a:rPr lang="fr-BE" dirty="0" smtClean="0"/>
              <a:t> and </a:t>
            </a:r>
            <a:r>
              <a:rPr lang="fr-BE" dirty="0" err="1" smtClean="0"/>
              <a:t>discourse</a:t>
            </a:r>
            <a:r>
              <a:rPr lang="fr-BE" dirty="0" smtClean="0"/>
              <a:t> markers</a:t>
            </a:r>
            <a:endParaRPr lang="fr-BE" dirty="0"/>
          </a:p>
          <a:p>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17</a:t>
            </a:fld>
            <a:endParaRPr lang="en-US" dirty="0"/>
          </a:p>
        </p:txBody>
      </p:sp>
    </p:spTree>
    <p:extLst>
      <p:ext uri="{BB962C8B-B14F-4D97-AF65-F5344CB8AC3E}">
        <p14:creationId xmlns:p14="http://schemas.microsoft.com/office/powerpoint/2010/main" val="6828436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Syntactic</a:t>
            </a:r>
            <a:r>
              <a:rPr lang="fr-BE" dirty="0" smtClean="0"/>
              <a:t> segmentation</a:t>
            </a:r>
            <a:endParaRPr lang="fr-BE" dirty="0"/>
          </a:p>
        </p:txBody>
      </p:sp>
      <p:sp>
        <p:nvSpPr>
          <p:cNvPr id="3" name="Espace réservé du contenu 2"/>
          <p:cNvSpPr>
            <a:spLocks noGrp="1"/>
          </p:cNvSpPr>
          <p:nvPr>
            <p:ph idx="1"/>
          </p:nvPr>
        </p:nvSpPr>
        <p:spPr/>
        <p:txBody>
          <a:bodyPr/>
          <a:lstStyle/>
          <a:p>
            <a:r>
              <a:rPr lang="fr-BE" dirty="0" err="1" smtClean="0"/>
              <a:t>Functional</a:t>
            </a:r>
            <a:r>
              <a:rPr lang="fr-BE" dirty="0" smtClean="0"/>
              <a:t> </a:t>
            </a:r>
            <a:r>
              <a:rPr lang="fr-BE" dirty="0" err="1" smtClean="0"/>
              <a:t>sequences</a:t>
            </a:r>
            <a:r>
              <a:rPr lang="fr-BE" dirty="0" smtClean="0"/>
              <a:t>: </a:t>
            </a:r>
            <a:r>
              <a:rPr lang="en-GB" dirty="0"/>
              <a:t>clausal constituents that occupy a main syntactic function like Verb, Subject, Object, etc. </a:t>
            </a:r>
            <a:r>
              <a:rPr lang="en-GB" sz="2400" dirty="0">
                <a:solidFill>
                  <a:schemeClr val="bg1">
                    <a:lumMod val="65000"/>
                  </a:schemeClr>
                </a:solidFill>
              </a:rPr>
              <a:t>(</a:t>
            </a:r>
            <a:r>
              <a:rPr lang="en-GB" sz="2400" dirty="0" err="1">
                <a:solidFill>
                  <a:schemeClr val="bg1">
                    <a:lumMod val="65000"/>
                  </a:schemeClr>
                </a:solidFill>
              </a:rPr>
              <a:t>Bilger</a:t>
            </a:r>
            <a:r>
              <a:rPr lang="en-GB" sz="2400" dirty="0">
                <a:solidFill>
                  <a:schemeClr val="bg1">
                    <a:lumMod val="65000"/>
                  </a:schemeClr>
                </a:solidFill>
              </a:rPr>
              <a:t> &amp; </a:t>
            </a:r>
            <a:r>
              <a:rPr lang="en-GB" sz="2400" dirty="0" err="1">
                <a:solidFill>
                  <a:schemeClr val="bg1">
                    <a:lumMod val="65000"/>
                  </a:schemeClr>
                </a:solidFill>
              </a:rPr>
              <a:t>Campione</a:t>
            </a:r>
            <a:r>
              <a:rPr lang="en-GB" sz="2400" dirty="0">
                <a:solidFill>
                  <a:schemeClr val="bg1">
                    <a:lumMod val="65000"/>
                  </a:schemeClr>
                </a:solidFill>
              </a:rPr>
              <a:t> 2002: 119)</a:t>
            </a:r>
            <a:r>
              <a:rPr lang="en-GB" dirty="0"/>
              <a:t>. </a:t>
            </a:r>
            <a:endParaRPr lang="en-GB" dirty="0" smtClean="0"/>
          </a:p>
          <a:p>
            <a:pPr lvl="1"/>
            <a:r>
              <a:rPr lang="en-GB" dirty="0" smtClean="0"/>
              <a:t>Verbal clauses: verb </a:t>
            </a:r>
            <a:r>
              <a:rPr lang="en-GB" dirty="0"/>
              <a:t>(SV, including the pronominalized subject and object, if any), (lexicalized) subject (SS), object (SO), (weak) governed constituent (SR) and insert.  </a:t>
            </a:r>
            <a:endParaRPr lang="en-GB" dirty="0" smtClean="0"/>
          </a:p>
          <a:p>
            <a:pPr lvl="1"/>
            <a:r>
              <a:rPr lang="en-GB" dirty="0" err="1" smtClean="0"/>
              <a:t>Averbal</a:t>
            </a:r>
            <a:r>
              <a:rPr lang="en-GB" dirty="0" smtClean="0"/>
              <a:t> clauses: </a:t>
            </a:r>
            <a:r>
              <a:rPr lang="en-GB" dirty="0" err="1" smtClean="0"/>
              <a:t>morphosyntactic</a:t>
            </a:r>
            <a:r>
              <a:rPr lang="en-GB" dirty="0" smtClean="0"/>
              <a:t> constituents, </a:t>
            </a:r>
            <a:r>
              <a:rPr lang="en-GB" dirty="0"/>
              <a:t>like nominal sequence (SN), adverbial sequence (</a:t>
            </a:r>
            <a:r>
              <a:rPr lang="en-GB" dirty="0" err="1"/>
              <a:t>SAdv</a:t>
            </a:r>
            <a:r>
              <a:rPr lang="en-GB" dirty="0"/>
              <a:t>), prepositional sequence (</a:t>
            </a:r>
            <a:r>
              <a:rPr lang="en-GB" dirty="0" err="1"/>
              <a:t>SPrep</a:t>
            </a:r>
            <a:r>
              <a:rPr lang="en-GB" dirty="0"/>
              <a:t>), etc.</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18</a:t>
            </a:fld>
            <a:endParaRPr lang="en-US" dirty="0"/>
          </a:p>
        </p:txBody>
      </p:sp>
    </p:spTree>
    <p:extLst>
      <p:ext uri="{BB962C8B-B14F-4D97-AF65-F5344CB8AC3E}">
        <p14:creationId xmlns:p14="http://schemas.microsoft.com/office/powerpoint/2010/main" val="10063673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Examples</a:t>
            </a:r>
            <a:endParaRPr lang="fr-BE" dirty="0"/>
          </a:p>
        </p:txBody>
      </p:sp>
      <p:sp>
        <p:nvSpPr>
          <p:cNvPr id="3" name="Espace réservé du contenu 2"/>
          <p:cNvSpPr>
            <a:spLocks noGrp="1"/>
          </p:cNvSpPr>
          <p:nvPr>
            <p:ph idx="1"/>
          </p:nvPr>
        </p:nvSpPr>
        <p:spPr/>
        <p:txBody>
          <a:bodyPr>
            <a:normAutofit fontScale="92500" lnSpcReduction="20000"/>
          </a:bodyPr>
          <a:lstStyle/>
          <a:p>
            <a:pPr marL="514350" indent="-514350">
              <a:buFont typeface="+mj-lt"/>
              <a:buAutoNum type="arabicParenR"/>
            </a:pPr>
            <a:r>
              <a:rPr lang="fr-BE" dirty="0" smtClean="0"/>
              <a:t>&lt;ben&gt;</a:t>
            </a:r>
            <a:r>
              <a:rPr lang="fr-BE" baseline="-25000" dirty="0" smtClean="0"/>
              <a:t>md</a:t>
            </a:r>
            <a:r>
              <a:rPr lang="fr-BE" dirty="0" smtClean="0"/>
              <a:t> </a:t>
            </a:r>
            <a:r>
              <a:rPr lang="fr-BE" dirty="0"/>
              <a:t>[(on va aller voir)</a:t>
            </a:r>
            <a:r>
              <a:rPr lang="fr-BE" baseline="-25000" dirty="0"/>
              <a:t>SV</a:t>
            </a:r>
            <a:r>
              <a:rPr lang="fr-BE" dirty="0"/>
              <a:t> (un autre film)</a:t>
            </a:r>
            <a:r>
              <a:rPr lang="fr-BE" baseline="-25000" dirty="0"/>
              <a:t>SO</a:t>
            </a:r>
            <a:r>
              <a:rPr lang="fr-BE" dirty="0"/>
              <a:t>]</a:t>
            </a:r>
            <a:r>
              <a:rPr lang="fr-BE" b="1" baseline="30000" dirty="0" err="1"/>
              <a:t>urv</a:t>
            </a:r>
            <a:r>
              <a:rPr lang="fr-BE" baseline="30000" dirty="0"/>
              <a:t> </a:t>
            </a:r>
            <a:r>
              <a:rPr lang="fr-BE" dirty="0"/>
              <a:t> [(on n’allait pas)</a:t>
            </a:r>
            <a:r>
              <a:rPr lang="fr-BE" baseline="-25000" dirty="0"/>
              <a:t>SV</a:t>
            </a:r>
            <a:r>
              <a:rPr lang="fr-BE" dirty="0"/>
              <a:t>]</a:t>
            </a:r>
            <a:r>
              <a:rPr lang="fr-BE" b="1" baseline="30000" dirty="0" err="1">
                <a:solidFill>
                  <a:srgbClr val="FF0000"/>
                </a:solidFill>
              </a:rPr>
              <a:t>urv</a:t>
            </a:r>
            <a:r>
              <a:rPr lang="fr-BE" b="1" baseline="30000" dirty="0">
                <a:solidFill>
                  <a:srgbClr val="FF0000"/>
                </a:solidFill>
              </a:rPr>
              <a:t>-I</a:t>
            </a:r>
            <a:r>
              <a:rPr lang="fr-BE" dirty="0"/>
              <a:t> </a:t>
            </a:r>
            <a:r>
              <a:rPr lang="fr-BE" dirty="0">
                <a:solidFill>
                  <a:srgbClr val="FF0000"/>
                </a:solidFill>
              </a:rPr>
              <a:t>&lt;enfin&gt;</a:t>
            </a:r>
            <a:r>
              <a:rPr lang="fr-BE" baseline="-25000" dirty="0">
                <a:solidFill>
                  <a:srgbClr val="FF0000"/>
                </a:solidFill>
              </a:rPr>
              <a:t>md</a:t>
            </a:r>
            <a:r>
              <a:rPr lang="fr-BE" dirty="0">
                <a:solidFill>
                  <a:srgbClr val="FF0000"/>
                </a:solidFill>
              </a:rPr>
              <a:t> </a:t>
            </a:r>
            <a:r>
              <a:rPr lang="fr-BE" dirty="0"/>
              <a:t>[(on va aller voir)</a:t>
            </a:r>
            <a:r>
              <a:rPr lang="fr-BE" baseline="-25000" dirty="0">
                <a:solidFill>
                  <a:srgbClr val="FF0000"/>
                </a:solidFill>
              </a:rPr>
              <a:t>SV</a:t>
            </a:r>
            <a:r>
              <a:rPr lang="fr-BE" dirty="0"/>
              <a:t> (un autre film)</a:t>
            </a:r>
            <a:r>
              <a:rPr lang="fr-BE" baseline="-25000" dirty="0">
                <a:solidFill>
                  <a:srgbClr val="FF0000"/>
                </a:solidFill>
              </a:rPr>
              <a:t>SO</a:t>
            </a:r>
            <a:r>
              <a:rPr lang="fr-BE" dirty="0"/>
              <a:t>]</a:t>
            </a:r>
            <a:r>
              <a:rPr lang="fr-BE" b="1" baseline="30000" dirty="0" err="1">
                <a:solidFill>
                  <a:srgbClr val="FF0000"/>
                </a:solidFill>
              </a:rPr>
              <a:t>urv</a:t>
            </a:r>
            <a:r>
              <a:rPr lang="fr-BE" dirty="0"/>
              <a:t> </a:t>
            </a:r>
          </a:p>
          <a:p>
            <a:pPr marL="0" indent="0">
              <a:buNone/>
            </a:pPr>
            <a:r>
              <a:rPr lang="en-US" sz="2600" i="1" dirty="0">
                <a:solidFill>
                  <a:schemeClr val="bg1">
                    <a:lumMod val="65000"/>
                  </a:schemeClr>
                </a:solidFill>
              </a:rPr>
              <a:t>&lt;well&gt; [we are going to watch another movie] [we were not going to] &lt;well&gt; [we are going to watch another movie]</a:t>
            </a:r>
            <a:endParaRPr lang="fr-BE" sz="2600" dirty="0">
              <a:solidFill>
                <a:schemeClr val="bg1">
                  <a:lumMod val="65000"/>
                </a:schemeClr>
              </a:solidFill>
            </a:endParaRPr>
          </a:p>
          <a:p>
            <a:pPr marL="514350" indent="-514350">
              <a:buFont typeface="+mj-lt"/>
              <a:buAutoNum type="arabicParenR" startAt="2"/>
            </a:pPr>
            <a:r>
              <a:rPr lang="fr-BE" dirty="0" smtClean="0"/>
              <a:t>euh </a:t>
            </a:r>
            <a:r>
              <a:rPr lang="fr-BE" dirty="0"/>
              <a:t>[(Dreyfus)</a:t>
            </a:r>
            <a:r>
              <a:rPr lang="fr-BE" baseline="-25000" dirty="0">
                <a:solidFill>
                  <a:srgbClr val="FF0000"/>
                </a:solidFill>
              </a:rPr>
              <a:t>SS</a:t>
            </a:r>
            <a:r>
              <a:rPr lang="fr-BE" dirty="0"/>
              <a:t> &lt;donc&gt;</a:t>
            </a:r>
            <a:r>
              <a:rPr lang="fr-BE" baseline="-25000" dirty="0"/>
              <a:t>md</a:t>
            </a:r>
            <a:r>
              <a:rPr lang="fr-BE" dirty="0"/>
              <a:t> euh (a valu)</a:t>
            </a:r>
            <a:r>
              <a:rPr lang="fr-BE" baseline="-25000" dirty="0"/>
              <a:t>SV</a:t>
            </a:r>
            <a:r>
              <a:rPr lang="fr-BE" dirty="0"/>
              <a:t> (on va dire)</a:t>
            </a:r>
            <a:r>
              <a:rPr lang="fr-BE" baseline="-25000" dirty="0"/>
              <a:t>insert</a:t>
            </a:r>
            <a:r>
              <a:rPr lang="fr-BE" dirty="0"/>
              <a:t> (à Zola)</a:t>
            </a:r>
            <a:r>
              <a:rPr lang="fr-BE" baseline="-25000" dirty="0"/>
              <a:t>SO</a:t>
            </a:r>
            <a:r>
              <a:rPr lang="fr-BE" dirty="0"/>
              <a:t> euh (</a:t>
            </a:r>
            <a:r>
              <a:rPr lang="fr-BE" dirty="0">
                <a:solidFill>
                  <a:schemeClr val="accent6">
                    <a:lumMod val="60000"/>
                    <a:lumOff val="40000"/>
                  </a:schemeClr>
                </a:solidFill>
              </a:rPr>
              <a:t>de s</a:t>
            </a:r>
            <a:r>
              <a:rPr lang="fr-BE" dirty="0"/>
              <a:t> </a:t>
            </a:r>
            <a:r>
              <a:rPr lang="fr-BE" dirty="0" smtClean="0"/>
              <a:t>d'émigrer en </a:t>
            </a:r>
            <a:r>
              <a:rPr lang="fr-BE" dirty="0"/>
              <a:t>en Angleterre)</a:t>
            </a:r>
            <a:r>
              <a:rPr lang="fr-BE" baseline="-25000" dirty="0"/>
              <a:t>SO</a:t>
            </a:r>
            <a:r>
              <a:rPr lang="fr-BE" dirty="0"/>
              <a:t>]</a:t>
            </a:r>
            <a:r>
              <a:rPr lang="fr-BE" b="1" baseline="30000" dirty="0" err="1">
                <a:solidFill>
                  <a:srgbClr val="FF0000"/>
                </a:solidFill>
              </a:rPr>
              <a:t>urv</a:t>
            </a:r>
            <a:r>
              <a:rPr lang="fr-BE" b="1" baseline="30000" dirty="0">
                <a:solidFill>
                  <a:srgbClr val="FF0000"/>
                </a:solidFill>
              </a:rPr>
              <a:t>+</a:t>
            </a:r>
            <a:r>
              <a:rPr lang="fr-BE" dirty="0">
                <a:solidFill>
                  <a:srgbClr val="FF0000"/>
                </a:solidFill>
              </a:rPr>
              <a:t>  </a:t>
            </a:r>
            <a:r>
              <a:rPr lang="fr-BE" dirty="0"/>
              <a:t>[(pourquoi)</a:t>
            </a:r>
            <a:r>
              <a:rPr lang="fr-BE" baseline="-25000" dirty="0" err="1"/>
              <a:t>SAdv</a:t>
            </a:r>
            <a:r>
              <a:rPr lang="fr-BE" dirty="0"/>
              <a:t>]</a:t>
            </a:r>
            <a:r>
              <a:rPr lang="fr-BE" b="1" baseline="30000" dirty="0" err="1">
                <a:solidFill>
                  <a:srgbClr val="FF0000"/>
                </a:solidFill>
              </a:rPr>
              <a:t>ura</a:t>
            </a:r>
            <a:r>
              <a:rPr lang="fr-BE" dirty="0"/>
              <a:t> [(parce qu'on on lui a reproché son intervention peut‐être un peu trop radicale)</a:t>
            </a:r>
            <a:r>
              <a:rPr lang="fr-BE" baseline="-25000" dirty="0" err="1"/>
              <a:t>SRg</a:t>
            </a:r>
            <a:r>
              <a:rPr lang="fr-BE" dirty="0"/>
              <a:t>]</a:t>
            </a:r>
            <a:r>
              <a:rPr lang="fr-BE" b="1" baseline="30000" dirty="0">
                <a:solidFill>
                  <a:srgbClr val="FF0000"/>
                </a:solidFill>
              </a:rPr>
              <a:t>ure</a:t>
            </a:r>
            <a:endParaRPr lang="fr-BE" dirty="0">
              <a:solidFill>
                <a:srgbClr val="FF0000"/>
              </a:solidFill>
            </a:endParaRPr>
          </a:p>
          <a:p>
            <a:pPr marL="0" indent="0">
              <a:buNone/>
            </a:pPr>
            <a:r>
              <a:rPr lang="en-US" sz="2600" i="1" dirty="0">
                <a:solidFill>
                  <a:schemeClr val="bg1">
                    <a:lumMod val="65000"/>
                  </a:schemeClr>
                </a:solidFill>
              </a:rPr>
              <a:t>uh [Dreyfus &lt;then&gt; uh caused we shall say Zola uh to </a:t>
            </a:r>
            <a:r>
              <a:rPr lang="en-US" sz="2600" i="1" dirty="0" err="1">
                <a:solidFill>
                  <a:schemeClr val="bg1">
                    <a:lumMod val="65000"/>
                  </a:schemeClr>
                </a:solidFill>
              </a:rPr>
              <a:t>to</a:t>
            </a:r>
            <a:r>
              <a:rPr lang="en-US" sz="2600" i="1" dirty="0">
                <a:solidFill>
                  <a:schemeClr val="bg1">
                    <a:lumMod val="65000"/>
                  </a:schemeClr>
                </a:solidFill>
              </a:rPr>
              <a:t> emigrate to </a:t>
            </a:r>
            <a:r>
              <a:rPr lang="en-US" sz="2600" i="1" dirty="0" err="1">
                <a:solidFill>
                  <a:schemeClr val="bg1">
                    <a:lumMod val="65000"/>
                  </a:schemeClr>
                </a:solidFill>
              </a:rPr>
              <a:t>to</a:t>
            </a:r>
            <a:r>
              <a:rPr lang="en-US" sz="2600" i="1" dirty="0">
                <a:solidFill>
                  <a:schemeClr val="bg1">
                    <a:lumMod val="65000"/>
                  </a:schemeClr>
                </a:solidFill>
              </a:rPr>
              <a:t> England] [why] [because he was blamed for his intervention that was maybe a little too radical]</a:t>
            </a:r>
            <a:endParaRPr lang="fr-BE" sz="2600" dirty="0">
              <a:solidFill>
                <a:schemeClr val="bg1">
                  <a:lumMod val="65000"/>
                </a:schemeClr>
              </a:solidFill>
            </a:endParaRPr>
          </a:p>
          <a:p>
            <a:pPr marL="514350" indent="-514350">
              <a:buFont typeface="+mj-lt"/>
              <a:buAutoNum type="arabicParenR" startAt="3"/>
            </a:pPr>
            <a:r>
              <a:rPr lang="fr-BE" dirty="0" smtClean="0"/>
              <a:t>&lt;ça&gt;</a:t>
            </a:r>
            <a:r>
              <a:rPr lang="fr-BE" baseline="-25000" dirty="0" smtClean="0">
                <a:solidFill>
                  <a:srgbClr val="FF0000"/>
                </a:solidFill>
              </a:rPr>
              <a:t>ag</a:t>
            </a:r>
            <a:r>
              <a:rPr lang="fr-BE" dirty="0" smtClean="0"/>
              <a:t> </a:t>
            </a:r>
            <a:r>
              <a:rPr lang="fr-BE" dirty="0"/>
              <a:t>[(c'est)</a:t>
            </a:r>
            <a:r>
              <a:rPr lang="fr-BE" baseline="-25000" dirty="0"/>
              <a:t>SV</a:t>
            </a:r>
            <a:r>
              <a:rPr lang="fr-BE" dirty="0"/>
              <a:t> (la ville)</a:t>
            </a:r>
            <a:r>
              <a:rPr lang="fr-BE" baseline="-25000" dirty="0"/>
              <a:t>SO</a:t>
            </a:r>
            <a:r>
              <a:rPr lang="fr-BE" dirty="0"/>
              <a:t>]</a:t>
            </a:r>
            <a:r>
              <a:rPr lang="fr-BE" b="1" baseline="30000" dirty="0" err="1"/>
              <a:t>urv</a:t>
            </a:r>
            <a:endParaRPr lang="fr-BE" dirty="0"/>
          </a:p>
          <a:p>
            <a:pPr marL="0" indent="0">
              <a:buNone/>
            </a:pPr>
            <a:r>
              <a:rPr lang="en-GB" sz="2600" i="1" dirty="0">
                <a:solidFill>
                  <a:schemeClr val="bg1">
                    <a:lumMod val="65000"/>
                  </a:schemeClr>
                </a:solidFill>
              </a:rPr>
              <a:t>&lt;that&gt; [that’s the town]</a:t>
            </a:r>
            <a:endParaRPr lang="fr-BE" sz="2600" dirty="0">
              <a:solidFill>
                <a:schemeClr val="bg1">
                  <a:lumMod val="65000"/>
                </a:schemeClr>
              </a:solidFill>
            </a:endParaRPr>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19</a:t>
            </a:fld>
            <a:endParaRPr lang="en-US" dirty="0"/>
          </a:p>
        </p:txBody>
      </p:sp>
    </p:spTree>
    <p:extLst>
      <p:ext uri="{BB962C8B-B14F-4D97-AF65-F5344CB8AC3E}">
        <p14:creationId xmlns:p14="http://schemas.microsoft.com/office/powerpoint/2010/main" val="20754992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smtClean="0"/>
              <a:t>Explorations at the </a:t>
            </a:r>
            <a:r>
              <a:rPr lang="fr-BE" dirty="0" err="1" smtClean="0"/>
              <a:t>discourse</a:t>
            </a:r>
            <a:r>
              <a:rPr lang="fr-BE" dirty="0" smtClean="0"/>
              <a:t> </a:t>
            </a:r>
            <a:r>
              <a:rPr lang="fr-BE" dirty="0" err="1" smtClean="0"/>
              <a:t>level</a:t>
            </a:r>
            <a:endParaRPr lang="fr-BE" dirty="0"/>
          </a:p>
        </p:txBody>
      </p:sp>
      <p:sp>
        <p:nvSpPr>
          <p:cNvPr id="3" name="Espace réservé du contenu 2"/>
          <p:cNvSpPr>
            <a:spLocks noGrp="1"/>
          </p:cNvSpPr>
          <p:nvPr>
            <p:ph idx="1"/>
          </p:nvPr>
        </p:nvSpPr>
        <p:spPr>
          <a:xfrm>
            <a:off x="457200" y="1600199"/>
            <a:ext cx="8229600" cy="5100403"/>
          </a:xfrm>
        </p:spPr>
        <p:txBody>
          <a:bodyPr>
            <a:normAutofit/>
          </a:bodyPr>
          <a:lstStyle/>
          <a:p>
            <a:r>
              <a:rPr lang="fr-BE" sz="3200" dirty="0"/>
              <a:t>D</a:t>
            </a:r>
            <a:r>
              <a:rPr lang="en-US" sz="3200" dirty="0" err="1" smtClean="0"/>
              <a:t>iscourse</a:t>
            </a:r>
            <a:r>
              <a:rPr lang="en-US" sz="3200" dirty="0" smtClean="0"/>
              <a:t> </a:t>
            </a:r>
            <a:r>
              <a:rPr lang="en-US" sz="3200" dirty="0"/>
              <a:t>is a crucial notion for understanding human communication </a:t>
            </a:r>
            <a:r>
              <a:rPr lang="en-US" dirty="0">
                <a:solidFill>
                  <a:schemeClr val="bg1">
                    <a:lumMod val="65000"/>
                  </a:schemeClr>
                </a:solidFill>
              </a:rPr>
              <a:t>(Sanders &amp; </a:t>
            </a:r>
            <a:r>
              <a:rPr lang="en-US" dirty="0" err="1" smtClean="0">
                <a:solidFill>
                  <a:schemeClr val="bg1">
                    <a:lumMod val="65000"/>
                  </a:schemeClr>
                </a:solidFill>
              </a:rPr>
              <a:t>Spooren</a:t>
            </a:r>
            <a:r>
              <a:rPr lang="en-US" dirty="0" smtClean="0">
                <a:solidFill>
                  <a:schemeClr val="bg1">
                    <a:lumMod val="65000"/>
                  </a:schemeClr>
                </a:solidFill>
              </a:rPr>
              <a:t> </a:t>
            </a:r>
            <a:r>
              <a:rPr lang="en-US" dirty="0">
                <a:solidFill>
                  <a:schemeClr val="bg1">
                    <a:lumMod val="65000"/>
                  </a:schemeClr>
                </a:solidFill>
              </a:rPr>
              <a:t>2007</a:t>
            </a:r>
            <a:r>
              <a:rPr lang="en-US" dirty="0" smtClean="0">
                <a:solidFill>
                  <a:schemeClr val="bg1">
                    <a:lumMod val="65000"/>
                  </a:schemeClr>
                </a:solidFill>
              </a:rPr>
              <a:t>)</a:t>
            </a:r>
          </a:p>
          <a:p>
            <a:r>
              <a:rPr lang="en-US" sz="3200" dirty="0" smtClean="0"/>
              <a:t>“</a:t>
            </a:r>
            <a:r>
              <a:rPr lang="en-US" sz="3200" u="sng" dirty="0"/>
              <a:t>Discourse is what makes us human</a:t>
            </a:r>
            <a:r>
              <a:rPr lang="en-US" sz="3200" dirty="0"/>
              <a:t>, </a:t>
            </a:r>
            <a:r>
              <a:rPr lang="en-US" sz="3200" dirty="0" smtClean="0"/>
              <a:t>what allows </a:t>
            </a:r>
            <a:r>
              <a:rPr lang="en-US" sz="3200" dirty="0"/>
              <a:t>us to communicate ideas, facts, and feelings across time and space.</a:t>
            </a:r>
            <a:r>
              <a:rPr lang="en-US" sz="3200" dirty="0" smtClean="0"/>
              <a:t>” </a:t>
            </a:r>
            <a:r>
              <a:rPr lang="en-US" dirty="0">
                <a:solidFill>
                  <a:schemeClr val="bg1">
                    <a:lumMod val="65000"/>
                  </a:schemeClr>
                </a:solidFill>
              </a:rPr>
              <a:t>(</a:t>
            </a:r>
            <a:r>
              <a:rPr lang="en-US" dirty="0" err="1">
                <a:solidFill>
                  <a:schemeClr val="bg1">
                    <a:lumMod val="65000"/>
                  </a:schemeClr>
                </a:solidFill>
              </a:rPr>
              <a:t>Graesser</a:t>
            </a:r>
            <a:r>
              <a:rPr lang="en-US" dirty="0">
                <a:solidFill>
                  <a:schemeClr val="bg1">
                    <a:lumMod val="65000"/>
                  </a:schemeClr>
                </a:solidFill>
              </a:rPr>
              <a:t>, Millis, </a:t>
            </a:r>
            <a:r>
              <a:rPr lang="en-US" dirty="0" smtClean="0">
                <a:solidFill>
                  <a:schemeClr val="bg1">
                    <a:lumMod val="65000"/>
                  </a:schemeClr>
                </a:solidFill>
              </a:rPr>
              <a:t>&amp; </a:t>
            </a:r>
            <a:r>
              <a:rPr lang="en-US" dirty="0" err="1" smtClean="0">
                <a:solidFill>
                  <a:schemeClr val="bg1">
                    <a:lumMod val="65000"/>
                  </a:schemeClr>
                </a:solidFill>
              </a:rPr>
              <a:t>Zwaan</a:t>
            </a:r>
            <a:r>
              <a:rPr lang="en-US" dirty="0" smtClean="0">
                <a:solidFill>
                  <a:schemeClr val="bg1">
                    <a:lumMod val="65000"/>
                  </a:schemeClr>
                </a:solidFill>
              </a:rPr>
              <a:t> 1997: 164)</a:t>
            </a:r>
            <a:endParaRPr lang="en-US" sz="3200" dirty="0" smtClean="0">
              <a:solidFill>
                <a:schemeClr val="bg1">
                  <a:lumMod val="65000"/>
                </a:schemeClr>
              </a:solidFill>
            </a:endParaRPr>
          </a:p>
          <a:p>
            <a:r>
              <a:rPr lang="en-US" sz="3200" dirty="0" smtClean="0"/>
              <a:t>Discourse phenomena to investigate:</a:t>
            </a:r>
          </a:p>
          <a:p>
            <a:pPr lvl="1"/>
            <a:r>
              <a:rPr lang="en-US" sz="2800" dirty="0" smtClean="0"/>
              <a:t>Spoken Discourse Segmentation</a:t>
            </a:r>
          </a:p>
          <a:p>
            <a:pPr lvl="1"/>
            <a:r>
              <a:rPr lang="en-US" sz="2800" dirty="0"/>
              <a:t>The paradox of Discourse </a:t>
            </a:r>
            <a:r>
              <a:rPr lang="en-US" sz="2800" dirty="0" smtClean="0"/>
              <a:t>Markers</a:t>
            </a:r>
            <a:endParaRPr lang="en-US" sz="2800"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2</a:t>
            </a:fld>
            <a:endParaRPr lang="en-US" dirty="0"/>
          </a:p>
        </p:txBody>
      </p:sp>
    </p:spTree>
    <p:extLst>
      <p:ext uri="{BB962C8B-B14F-4D97-AF65-F5344CB8AC3E}">
        <p14:creationId xmlns:p14="http://schemas.microsoft.com/office/powerpoint/2010/main" val="39133414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Prosodic</a:t>
            </a:r>
            <a:r>
              <a:rPr lang="fr-BE" dirty="0" smtClean="0"/>
              <a:t> segmentation and annotation</a:t>
            </a:r>
            <a:endParaRPr lang="fr-BE" dirty="0"/>
          </a:p>
        </p:txBody>
      </p:sp>
      <p:sp>
        <p:nvSpPr>
          <p:cNvPr id="3" name="Espace réservé du contenu 2"/>
          <p:cNvSpPr>
            <a:spLocks noGrp="1"/>
          </p:cNvSpPr>
          <p:nvPr>
            <p:ph idx="1"/>
          </p:nvPr>
        </p:nvSpPr>
        <p:spPr/>
        <p:txBody>
          <a:bodyPr>
            <a:normAutofit/>
          </a:bodyPr>
          <a:lstStyle/>
          <a:p>
            <a:r>
              <a:rPr lang="fr-BE" dirty="0" smtClean="0"/>
              <a:t>Poor consensus</a:t>
            </a:r>
          </a:p>
          <a:p>
            <a:pPr lvl="1"/>
            <a:r>
              <a:rPr lang="en-GB" dirty="0"/>
              <a:t>impossible to segment speech working </a:t>
            </a:r>
            <a:r>
              <a:rPr lang="en-GB" b="1" dirty="0"/>
              <a:t>only</a:t>
            </a:r>
            <a:r>
              <a:rPr lang="en-GB" dirty="0"/>
              <a:t> with acoustic correlates of </a:t>
            </a:r>
            <a:r>
              <a:rPr lang="en-GB" dirty="0" smtClean="0"/>
              <a:t>boundaries;</a:t>
            </a:r>
          </a:p>
          <a:p>
            <a:pPr lvl="1"/>
            <a:r>
              <a:rPr lang="en-US" dirty="0"/>
              <a:t>manual annotation of prosodic contours, variation in tempo or pauses are known to be inconsistent and arbitrary when performed by different transcribers </a:t>
            </a:r>
            <a:r>
              <a:rPr lang="en-US" dirty="0">
                <a:solidFill>
                  <a:schemeClr val="bg1">
                    <a:lumMod val="65000"/>
                  </a:schemeClr>
                </a:solidFill>
              </a:rPr>
              <a:t>(Kelly &amp; Local 1989: </a:t>
            </a:r>
            <a:r>
              <a:rPr lang="en-US" dirty="0" smtClean="0">
                <a:solidFill>
                  <a:schemeClr val="bg1">
                    <a:lumMod val="65000"/>
                  </a:schemeClr>
                </a:solidFill>
              </a:rPr>
              <a:t>204)</a:t>
            </a:r>
            <a:r>
              <a:rPr lang="en-US" dirty="0" smtClean="0"/>
              <a:t>;</a:t>
            </a:r>
          </a:p>
          <a:p>
            <a:r>
              <a:rPr lang="en-US" dirty="0"/>
              <a:t>T</a:t>
            </a:r>
            <a:r>
              <a:rPr lang="en-US" dirty="0" smtClean="0"/>
              <a:t>hree </a:t>
            </a:r>
            <a:r>
              <a:rPr lang="en-US" dirty="0"/>
              <a:t>requirements: </a:t>
            </a:r>
            <a:endParaRPr lang="fr-BE" dirty="0"/>
          </a:p>
          <a:p>
            <a:pPr lvl="1"/>
            <a:r>
              <a:rPr lang="en-US" dirty="0" smtClean="0"/>
              <a:t>Reliability of the </a:t>
            </a:r>
            <a:r>
              <a:rPr lang="en-US" dirty="0"/>
              <a:t>prosodic segmentation </a:t>
            </a:r>
            <a:r>
              <a:rPr lang="en-US" dirty="0" smtClean="0">
                <a:sym typeface="Wingdings" panose="05000000000000000000" pitchFamily="2" charset="2"/>
              </a:rPr>
              <a:t> semi-automatic and/or explicit rules based on </a:t>
            </a:r>
            <a:r>
              <a:rPr lang="en-US" dirty="0" smtClean="0"/>
              <a:t>acoustic </a:t>
            </a:r>
            <a:r>
              <a:rPr lang="en-US" dirty="0"/>
              <a:t>correlates of boundaries; </a:t>
            </a:r>
            <a:endParaRPr lang="fr-BE" dirty="0"/>
          </a:p>
          <a:p>
            <a:pPr lvl="1"/>
            <a:r>
              <a:rPr lang="en-US" dirty="0" smtClean="0"/>
              <a:t>Independence from syntactic </a:t>
            </a:r>
            <a:r>
              <a:rPr lang="en-US" dirty="0"/>
              <a:t>analysis; </a:t>
            </a:r>
            <a:endParaRPr lang="fr-BE" dirty="0"/>
          </a:p>
          <a:p>
            <a:pPr lvl="1"/>
            <a:r>
              <a:rPr lang="en-US" dirty="0" smtClean="0"/>
              <a:t>Discourse level production and segmentation.</a:t>
            </a:r>
            <a:endParaRPr lang="fr-BE" dirty="0">
              <a:solidFill>
                <a:schemeClr val="bg1">
                  <a:lumMod val="65000"/>
                </a:schemeClr>
              </a:solidFill>
            </a:endParaRPr>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20</a:t>
            </a:fld>
            <a:endParaRPr lang="en-US" dirty="0"/>
          </a:p>
        </p:txBody>
      </p:sp>
    </p:spTree>
    <p:extLst>
      <p:ext uri="{BB962C8B-B14F-4D97-AF65-F5344CB8AC3E}">
        <p14:creationId xmlns:p14="http://schemas.microsoft.com/office/powerpoint/2010/main" val="1615236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Prosodic</a:t>
            </a:r>
            <a:r>
              <a:rPr lang="fr-BE" dirty="0" smtClean="0"/>
              <a:t> segmentation and annotation</a:t>
            </a:r>
            <a:endParaRPr lang="fr-BE" dirty="0"/>
          </a:p>
        </p:txBody>
      </p:sp>
      <p:sp>
        <p:nvSpPr>
          <p:cNvPr id="3" name="Espace réservé du contenu 2"/>
          <p:cNvSpPr>
            <a:spLocks noGrp="1"/>
          </p:cNvSpPr>
          <p:nvPr>
            <p:ph idx="1"/>
          </p:nvPr>
        </p:nvSpPr>
        <p:spPr/>
        <p:txBody>
          <a:bodyPr>
            <a:normAutofit fontScale="92500"/>
          </a:bodyPr>
          <a:lstStyle/>
          <a:p>
            <a:r>
              <a:rPr lang="en-US" dirty="0"/>
              <a:t>P</a:t>
            </a:r>
            <a:r>
              <a:rPr lang="en-US" dirty="0" smtClean="0"/>
              <a:t>rosodic </a:t>
            </a:r>
            <a:r>
              <a:rPr lang="en-US" dirty="0"/>
              <a:t>boundaries are signaled by a combination of rhythm and intonation </a:t>
            </a:r>
            <a:r>
              <a:rPr lang="en-US" dirty="0" smtClean="0"/>
              <a:t>cues </a:t>
            </a:r>
            <a:r>
              <a:rPr lang="en-US" dirty="0" smtClean="0">
                <a:sym typeface="Wingdings" panose="05000000000000000000" pitchFamily="2" charset="2"/>
              </a:rPr>
              <a:t> use of </a:t>
            </a:r>
            <a:r>
              <a:rPr lang="en-US" dirty="0" smtClean="0"/>
              <a:t>perceptive </a:t>
            </a:r>
            <a:r>
              <a:rPr lang="en-US" dirty="0"/>
              <a:t>and acoustic parameters, attaching equal importance to intonation contour, final lengthening and final pause</a:t>
            </a:r>
            <a:r>
              <a:rPr lang="en-US" dirty="0" smtClean="0"/>
              <a:t>.</a:t>
            </a:r>
          </a:p>
          <a:p>
            <a:r>
              <a:rPr lang="en-US" dirty="0"/>
              <a:t>French </a:t>
            </a:r>
            <a:r>
              <a:rPr lang="en-US" dirty="0" smtClean="0"/>
              <a:t>intonation:</a:t>
            </a:r>
            <a:endParaRPr lang="fr-BE" dirty="0"/>
          </a:p>
          <a:p>
            <a:pPr lvl="1"/>
            <a:r>
              <a:rPr lang="en-US" dirty="0" smtClean="0"/>
              <a:t>the </a:t>
            </a:r>
            <a:r>
              <a:rPr lang="en-US" dirty="0"/>
              <a:t>final syllable of a lexical word is the only possible locus of a final prosodic boundary </a:t>
            </a:r>
            <a:r>
              <a:rPr lang="en-US" dirty="0" smtClean="0">
                <a:sym typeface="Wingdings" panose="05000000000000000000" pitchFamily="2" charset="2"/>
              </a:rPr>
              <a:t> computing of </a:t>
            </a:r>
            <a:r>
              <a:rPr lang="en-US" dirty="0" smtClean="0"/>
              <a:t>lengthening</a:t>
            </a:r>
            <a:r>
              <a:rPr lang="en-US" dirty="0"/>
              <a:t>, F0 movement and subsequent pause </a:t>
            </a:r>
            <a:r>
              <a:rPr lang="en-US" dirty="0" smtClean="0"/>
              <a:t>for </a:t>
            </a:r>
            <a:r>
              <a:rPr lang="en-US" dirty="0"/>
              <a:t>each syllable in word final position;</a:t>
            </a:r>
            <a:endParaRPr lang="fr-BE" dirty="0"/>
          </a:p>
          <a:p>
            <a:pPr lvl="1"/>
            <a:r>
              <a:rPr lang="en-US" dirty="0"/>
              <a:t>prosodic segmentation can be carried out independently from the syntactic constituent structure;</a:t>
            </a:r>
            <a:endParaRPr lang="fr-BE" dirty="0"/>
          </a:p>
          <a:p>
            <a:pPr lvl="1"/>
            <a:r>
              <a:rPr lang="en-US" dirty="0"/>
              <a:t>hesitation markers, such as “</a:t>
            </a:r>
            <a:r>
              <a:rPr lang="en-US" dirty="0" err="1"/>
              <a:t>euh</a:t>
            </a:r>
            <a:r>
              <a:rPr lang="en-US" dirty="0"/>
              <a:t>” </a:t>
            </a:r>
            <a:r>
              <a:rPr lang="en-US" dirty="0" smtClean="0"/>
              <a:t>or </a:t>
            </a:r>
            <a:r>
              <a:rPr lang="en-US" dirty="0"/>
              <a:t>extra-lengthening of the final syllable of a grammatical word prevent from perceiving a prosodic </a:t>
            </a:r>
            <a:r>
              <a:rPr lang="en-US" dirty="0" smtClean="0"/>
              <a:t>boundary</a:t>
            </a:r>
            <a:endParaRPr lang="fr-BE" dirty="0"/>
          </a:p>
          <a:p>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21</a:t>
            </a:fld>
            <a:endParaRPr lang="en-US" dirty="0"/>
          </a:p>
        </p:txBody>
      </p:sp>
    </p:spTree>
    <p:extLst>
      <p:ext uri="{BB962C8B-B14F-4D97-AF65-F5344CB8AC3E}">
        <p14:creationId xmlns:p14="http://schemas.microsoft.com/office/powerpoint/2010/main" val="32636612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Prosodic</a:t>
            </a:r>
            <a:r>
              <a:rPr lang="fr-BE" dirty="0" smtClean="0"/>
              <a:t> segmentation and annotation</a:t>
            </a:r>
            <a:endParaRPr lang="fr-BE" dirty="0"/>
          </a:p>
        </p:txBody>
      </p:sp>
      <p:sp>
        <p:nvSpPr>
          <p:cNvPr id="3" name="Espace réservé du contenu 2"/>
          <p:cNvSpPr>
            <a:spLocks noGrp="1"/>
          </p:cNvSpPr>
          <p:nvPr>
            <p:ph idx="1"/>
          </p:nvPr>
        </p:nvSpPr>
        <p:spPr/>
        <p:txBody>
          <a:bodyPr/>
          <a:lstStyle/>
          <a:p>
            <a:r>
              <a:rPr lang="fr-BE" dirty="0" err="1" smtClean="0"/>
              <a:t>Step</a:t>
            </a:r>
            <a:r>
              <a:rPr lang="fr-BE" dirty="0" smtClean="0"/>
              <a:t> 1: Double </a:t>
            </a:r>
            <a:r>
              <a:rPr lang="fr-BE" dirty="0" err="1" smtClean="0"/>
              <a:t>blind</a:t>
            </a:r>
            <a:r>
              <a:rPr lang="fr-BE" dirty="0" smtClean="0"/>
              <a:t> </a:t>
            </a:r>
            <a:r>
              <a:rPr lang="fr-BE" dirty="0" err="1" smtClean="0"/>
              <a:t>prosodic</a:t>
            </a:r>
            <a:r>
              <a:rPr lang="fr-BE" dirty="0" smtClean="0"/>
              <a:t> segmentation by </a:t>
            </a:r>
            <a:r>
              <a:rPr lang="fr-BE" dirty="0" err="1" smtClean="0"/>
              <a:t>two</a:t>
            </a:r>
            <a:r>
              <a:rPr lang="fr-BE" dirty="0" smtClean="0"/>
              <a:t> experts, </a:t>
            </a:r>
            <a:r>
              <a:rPr lang="fr-BE" dirty="0" err="1" smtClean="0"/>
              <a:t>focusing</a:t>
            </a:r>
            <a:r>
              <a:rPr lang="fr-BE" dirty="0" smtClean="0"/>
              <a:t> on perceptive </a:t>
            </a:r>
            <a:r>
              <a:rPr lang="fr-BE" dirty="0" err="1" smtClean="0"/>
              <a:t>effects</a:t>
            </a:r>
            <a:r>
              <a:rPr lang="fr-BE" dirty="0" smtClean="0"/>
              <a:t> (</a:t>
            </a:r>
            <a:r>
              <a:rPr lang="fr-BE" strike="sngStrike" dirty="0" err="1" smtClean="0"/>
              <a:t>syntax</a:t>
            </a:r>
            <a:r>
              <a:rPr lang="fr-BE" dirty="0" smtClean="0"/>
              <a:t>), multiple </a:t>
            </a:r>
            <a:r>
              <a:rPr lang="fr-BE" dirty="0" err="1" smtClean="0"/>
              <a:t>listening</a:t>
            </a:r>
            <a:endParaRPr lang="fr-BE" dirty="0"/>
          </a:p>
          <a:p>
            <a:r>
              <a:rPr lang="fr-BE" dirty="0" err="1" smtClean="0">
                <a:sym typeface="Wingdings" panose="05000000000000000000" pitchFamily="2" charset="2"/>
              </a:rPr>
              <a:t>Step</a:t>
            </a:r>
            <a:r>
              <a:rPr lang="fr-BE" dirty="0" smtClean="0">
                <a:sym typeface="Wingdings" panose="05000000000000000000" pitchFamily="2" charset="2"/>
              </a:rPr>
              <a:t> 2: </a:t>
            </a:r>
            <a:r>
              <a:rPr lang="fr-BE" dirty="0" err="1" smtClean="0">
                <a:sym typeface="Wingdings" panose="05000000000000000000" pitchFamily="2" charset="2"/>
              </a:rPr>
              <a:t>Testing</a:t>
            </a:r>
            <a:r>
              <a:rPr lang="fr-BE" dirty="0" smtClean="0">
                <a:sym typeface="Wingdings" panose="05000000000000000000" pitchFamily="2" charset="2"/>
              </a:rPr>
              <a:t> of </a:t>
            </a:r>
            <a:r>
              <a:rPr lang="fr-BE" dirty="0" err="1" smtClean="0">
                <a:sym typeface="Wingdings" panose="05000000000000000000" pitchFamily="2" charset="2"/>
              </a:rPr>
              <a:t>semi-automatic</a:t>
            </a:r>
            <a:r>
              <a:rPr lang="fr-BE" dirty="0" smtClean="0">
                <a:sym typeface="Wingdings" panose="05000000000000000000" pitchFamily="2" charset="2"/>
              </a:rPr>
              <a:t> </a:t>
            </a:r>
            <a:r>
              <a:rPr lang="fr-BE" dirty="0" err="1" smtClean="0">
                <a:sym typeface="Wingdings" panose="05000000000000000000" pitchFamily="2" charset="2"/>
              </a:rPr>
              <a:t>procedure</a:t>
            </a:r>
            <a:r>
              <a:rPr lang="fr-BE" dirty="0" smtClean="0">
                <a:sym typeface="Wingdings" panose="05000000000000000000" pitchFamily="2" charset="2"/>
              </a:rPr>
              <a:t> of </a:t>
            </a:r>
            <a:r>
              <a:rPr lang="fr-BE" dirty="0" err="1" smtClean="0">
                <a:sym typeface="Wingdings" panose="05000000000000000000" pitchFamily="2" charset="2"/>
              </a:rPr>
              <a:t>different</a:t>
            </a:r>
            <a:r>
              <a:rPr lang="fr-BE" dirty="0" smtClean="0">
                <a:sym typeface="Wingdings" panose="05000000000000000000" pitchFamily="2" charset="2"/>
              </a:rPr>
              <a:t> </a:t>
            </a:r>
            <a:r>
              <a:rPr lang="fr-BE" dirty="0" err="1" smtClean="0">
                <a:sym typeface="Wingdings" panose="05000000000000000000" pitchFamily="2" charset="2"/>
              </a:rPr>
              <a:t>prosodic</a:t>
            </a:r>
            <a:r>
              <a:rPr lang="fr-BE" dirty="0" smtClean="0">
                <a:sym typeface="Wingdings" panose="05000000000000000000" pitchFamily="2" charset="2"/>
              </a:rPr>
              <a:t> </a:t>
            </a:r>
            <a:r>
              <a:rPr lang="fr-BE" dirty="0" err="1" smtClean="0">
                <a:sym typeface="Wingdings" panose="05000000000000000000" pitchFamily="2" charset="2"/>
              </a:rPr>
              <a:t>boundary</a:t>
            </a:r>
            <a:r>
              <a:rPr lang="fr-BE" dirty="0" smtClean="0">
                <a:sym typeface="Wingdings" panose="05000000000000000000" pitchFamily="2" charset="2"/>
              </a:rPr>
              <a:t> </a:t>
            </a:r>
            <a:r>
              <a:rPr lang="fr-BE" dirty="0" err="1" smtClean="0">
                <a:sym typeface="Wingdings" panose="05000000000000000000" pitchFamily="2" charset="2"/>
              </a:rPr>
              <a:t>levels</a:t>
            </a:r>
            <a:r>
              <a:rPr lang="fr-BE" dirty="0" smtClean="0">
                <a:sym typeface="Wingdings" panose="05000000000000000000" pitchFamily="2" charset="2"/>
              </a:rPr>
              <a:t>  2 </a:t>
            </a:r>
            <a:r>
              <a:rPr lang="fr-BE" dirty="0" err="1" smtClean="0">
                <a:sym typeface="Wingdings" panose="05000000000000000000" pitchFamily="2" charset="2"/>
              </a:rPr>
              <a:t>levels</a:t>
            </a:r>
            <a:endParaRPr lang="fr-BE" dirty="0" smtClean="0">
              <a:sym typeface="Wingdings" panose="05000000000000000000" pitchFamily="2" charset="2"/>
            </a:endParaRPr>
          </a:p>
          <a:p>
            <a:r>
              <a:rPr lang="fr-BE" dirty="0" err="1" smtClean="0">
                <a:sym typeface="Wingdings" panose="05000000000000000000" pitchFamily="2" charset="2"/>
              </a:rPr>
              <a:t>Step</a:t>
            </a:r>
            <a:r>
              <a:rPr lang="fr-BE" dirty="0" smtClean="0">
                <a:sym typeface="Wingdings" panose="05000000000000000000" pitchFamily="2" charset="2"/>
              </a:rPr>
              <a:t> 3: « Validation » of </a:t>
            </a:r>
            <a:r>
              <a:rPr lang="fr-BE" dirty="0" err="1" smtClean="0">
                <a:sym typeface="Wingdings" panose="05000000000000000000" pitchFamily="2" charset="2"/>
              </a:rPr>
              <a:t>semi-automatic</a:t>
            </a:r>
            <a:r>
              <a:rPr lang="fr-BE" dirty="0" smtClean="0">
                <a:sym typeface="Wingdings" panose="05000000000000000000" pitchFamily="2" charset="2"/>
              </a:rPr>
              <a:t> annotation</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22</a:t>
            </a:fld>
            <a:endParaRPr lang="en-US" dirty="0"/>
          </a:p>
        </p:txBody>
      </p:sp>
      <p:sp>
        <p:nvSpPr>
          <p:cNvPr id="6" name="ZoneTexte 5"/>
          <p:cNvSpPr txBox="1"/>
          <p:nvPr/>
        </p:nvSpPr>
        <p:spPr>
          <a:xfrm>
            <a:off x="5966085" y="6175948"/>
            <a:ext cx="2833141" cy="369332"/>
          </a:xfrm>
          <a:prstGeom prst="rect">
            <a:avLst/>
          </a:prstGeom>
          <a:noFill/>
        </p:spPr>
        <p:txBody>
          <a:bodyPr wrap="square" rtlCol="0">
            <a:spAutoFit/>
          </a:bodyPr>
          <a:lstStyle/>
          <a:p>
            <a:r>
              <a:rPr lang="fr-BE" dirty="0" smtClean="0">
                <a:sym typeface="Wingdings" panose="05000000000000000000" pitchFamily="2" charset="2"/>
              </a:rPr>
              <a:t>Mertens </a:t>
            </a:r>
            <a:r>
              <a:rPr lang="fr-BE" dirty="0">
                <a:sym typeface="Wingdings" panose="05000000000000000000" pitchFamily="2" charset="2"/>
              </a:rPr>
              <a:t>&amp; Simon, </a:t>
            </a:r>
            <a:r>
              <a:rPr lang="fr-BE" dirty="0" smtClean="0">
                <a:sym typeface="Wingdings" panose="05000000000000000000" pitchFamily="2" charset="2"/>
              </a:rPr>
              <a:t>2013</a:t>
            </a:r>
            <a:endParaRPr lang="fr-BE" dirty="0"/>
          </a:p>
        </p:txBody>
      </p:sp>
    </p:spTree>
    <p:extLst>
      <p:ext uri="{BB962C8B-B14F-4D97-AF65-F5344CB8AC3E}">
        <p14:creationId xmlns:p14="http://schemas.microsoft.com/office/powerpoint/2010/main" val="5857689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Major intonation </a:t>
            </a:r>
            <a:r>
              <a:rPr lang="fr-BE" dirty="0" err="1" smtClean="0"/>
              <a:t>units</a:t>
            </a:r>
            <a:endParaRPr lang="fr-BE" dirty="0"/>
          </a:p>
        </p:txBody>
      </p:sp>
      <p:sp>
        <p:nvSpPr>
          <p:cNvPr id="3" name="Espace réservé du contenu 2"/>
          <p:cNvSpPr>
            <a:spLocks noGrp="1"/>
          </p:cNvSpPr>
          <p:nvPr>
            <p:ph idx="1"/>
          </p:nvPr>
        </p:nvSpPr>
        <p:spPr/>
        <p:txBody>
          <a:bodyPr>
            <a:normAutofit lnSpcReduction="10000"/>
          </a:bodyPr>
          <a:lstStyle/>
          <a:p>
            <a:r>
              <a:rPr lang="en-US" dirty="0"/>
              <a:t>A major prosodic boundary (///) is established when one of the following cues is detected on the final syllable of a word (or penultimate when the final syllable is a schwa): </a:t>
            </a:r>
            <a:endParaRPr lang="en-US" dirty="0" smtClean="0"/>
          </a:p>
          <a:p>
            <a:pPr lvl="1"/>
            <a:r>
              <a:rPr lang="en-US" dirty="0" smtClean="0"/>
              <a:t>a </a:t>
            </a:r>
            <a:r>
              <a:rPr lang="en-US" dirty="0"/>
              <a:t>subsequent silent pause longer than 250 </a:t>
            </a:r>
            <a:r>
              <a:rPr lang="en-US" dirty="0" err="1"/>
              <a:t>ms</a:t>
            </a:r>
            <a:r>
              <a:rPr lang="fr-BE" dirty="0"/>
              <a:t> </a:t>
            </a:r>
            <a:r>
              <a:rPr lang="en-US" dirty="0"/>
              <a:t>; </a:t>
            </a:r>
            <a:endParaRPr lang="en-US" dirty="0" smtClean="0"/>
          </a:p>
          <a:p>
            <a:pPr lvl="1"/>
            <a:r>
              <a:rPr lang="en-US" dirty="0" smtClean="0"/>
              <a:t>an </a:t>
            </a:r>
            <a:r>
              <a:rPr lang="en-US" dirty="0"/>
              <a:t>extra-lengthening (the syllable is three times longer than the syllables in the context); </a:t>
            </a:r>
            <a:endParaRPr lang="en-US" dirty="0" smtClean="0"/>
          </a:p>
          <a:p>
            <a:pPr lvl="1"/>
            <a:r>
              <a:rPr lang="en-US" dirty="0" smtClean="0"/>
              <a:t>a </a:t>
            </a:r>
            <a:r>
              <a:rPr lang="en-US" dirty="0"/>
              <a:t>sharp rise of f0 (intra-syllabic f0 rise superior to ten semi-tones), even when the f0 rise does not correlate with the lengthening of the syllable. </a:t>
            </a:r>
            <a:endParaRPr lang="en-US" dirty="0" smtClean="0"/>
          </a:p>
          <a:p>
            <a:pPr lvl="1"/>
            <a:r>
              <a:rPr lang="en-US" dirty="0" smtClean="0"/>
              <a:t>manual exclusion of  </a:t>
            </a:r>
            <a:r>
              <a:rPr lang="en-US" dirty="0"/>
              <a:t>a boundary which coincides with a hesitation mark (‘</a:t>
            </a:r>
            <a:r>
              <a:rPr lang="en-US" dirty="0" err="1"/>
              <a:t>euh</a:t>
            </a:r>
            <a:r>
              <a:rPr lang="en-US" dirty="0"/>
              <a:t>’ particle or vowel extra-lengthening with a level contour, and creaky voice</a:t>
            </a:r>
            <a:r>
              <a:rPr lang="en-US" dirty="0" smtClean="0"/>
              <a:t>).</a:t>
            </a:r>
            <a:endParaRPr lang="fr-BE" dirty="0"/>
          </a:p>
          <a:p>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23</a:t>
            </a:fld>
            <a:endParaRPr lang="en-US" dirty="0"/>
          </a:p>
        </p:txBody>
      </p:sp>
    </p:spTree>
    <p:extLst>
      <p:ext uri="{BB962C8B-B14F-4D97-AF65-F5344CB8AC3E}">
        <p14:creationId xmlns:p14="http://schemas.microsoft.com/office/powerpoint/2010/main" val="34656657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Intonation contours</a:t>
            </a:r>
            <a:endParaRPr lang="fr-BE" dirty="0"/>
          </a:p>
        </p:txBody>
      </p:sp>
      <p:sp>
        <p:nvSpPr>
          <p:cNvPr id="3" name="Espace réservé du contenu 2"/>
          <p:cNvSpPr>
            <a:spLocks noGrp="1"/>
          </p:cNvSpPr>
          <p:nvPr>
            <p:ph idx="1"/>
          </p:nvPr>
        </p:nvSpPr>
        <p:spPr/>
        <p:txBody>
          <a:bodyPr/>
          <a:lstStyle/>
          <a:p>
            <a:r>
              <a:rPr lang="en-US" dirty="0"/>
              <a:t>Four </a:t>
            </a:r>
            <a:r>
              <a:rPr lang="en-US" dirty="0" smtClean="0"/>
              <a:t>alternatives exist for each prosodic boundary: </a:t>
            </a:r>
          </a:p>
          <a:p>
            <a:pPr lvl="1"/>
            <a:r>
              <a:rPr lang="en-US" dirty="0" smtClean="0"/>
              <a:t>Continuation </a:t>
            </a:r>
            <a:r>
              <a:rPr lang="en-US" dirty="0"/>
              <a:t>(rising f0 movement), </a:t>
            </a:r>
            <a:endParaRPr lang="en-US" dirty="0" smtClean="0"/>
          </a:p>
          <a:p>
            <a:pPr lvl="1"/>
            <a:r>
              <a:rPr lang="en-US" dirty="0" smtClean="0"/>
              <a:t>Finality </a:t>
            </a:r>
            <a:r>
              <a:rPr lang="en-US" dirty="0"/>
              <a:t>(falling or low f0), </a:t>
            </a:r>
            <a:endParaRPr lang="en-US" dirty="0" smtClean="0"/>
          </a:p>
          <a:p>
            <a:pPr lvl="1"/>
            <a:r>
              <a:rPr lang="en-US" dirty="0" smtClean="0"/>
              <a:t>Focus </a:t>
            </a:r>
            <a:r>
              <a:rPr lang="en-US" dirty="0"/>
              <a:t>(sharp falling from high to low </a:t>
            </a:r>
            <a:r>
              <a:rPr lang="en-US" dirty="0" smtClean="0"/>
              <a:t>contour)</a:t>
            </a:r>
          </a:p>
          <a:p>
            <a:pPr lvl="1"/>
            <a:r>
              <a:rPr lang="en-US" dirty="0" smtClean="0"/>
              <a:t>Suspense </a:t>
            </a:r>
            <a:r>
              <a:rPr lang="en-US" dirty="0"/>
              <a:t>(flat and lengthened contour). </a:t>
            </a:r>
            <a:endParaRPr lang="en-US" dirty="0" smtClean="0"/>
          </a:p>
          <a:p>
            <a:pPr lvl="1"/>
            <a:endParaRPr lang="en-US" dirty="0"/>
          </a:p>
          <a:p>
            <a:r>
              <a:rPr lang="en-US" dirty="0" smtClean="0"/>
              <a:t>Two </a:t>
            </a:r>
            <a:r>
              <a:rPr lang="en-US" dirty="0"/>
              <a:t>coders independently annotate intonation contours </a:t>
            </a:r>
            <a:r>
              <a:rPr lang="en-US" dirty="0" smtClean="0"/>
              <a:t>, </a:t>
            </a:r>
            <a:r>
              <a:rPr lang="en-US" dirty="0"/>
              <a:t>and rest on automatic intonation annotation </a:t>
            </a:r>
            <a:r>
              <a:rPr lang="en-US" dirty="0">
                <a:solidFill>
                  <a:schemeClr val="bg1">
                    <a:lumMod val="65000"/>
                  </a:schemeClr>
                </a:solidFill>
              </a:rPr>
              <a:t>(</a:t>
            </a:r>
            <a:r>
              <a:rPr lang="en-US" dirty="0" err="1">
                <a:solidFill>
                  <a:schemeClr val="bg1">
                    <a:lumMod val="65000"/>
                  </a:schemeClr>
                </a:solidFill>
              </a:rPr>
              <a:t>Mertens</a:t>
            </a:r>
            <a:r>
              <a:rPr lang="en-US" dirty="0">
                <a:solidFill>
                  <a:schemeClr val="bg1">
                    <a:lumMod val="65000"/>
                  </a:schemeClr>
                </a:solidFill>
              </a:rPr>
              <a:t> 2012) </a:t>
            </a:r>
            <a:r>
              <a:rPr lang="en-US" dirty="0"/>
              <a:t>for resolving the disagreement cases.</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24</a:t>
            </a:fld>
            <a:endParaRPr lang="en-US" dirty="0"/>
          </a:p>
        </p:txBody>
      </p:sp>
    </p:spTree>
    <p:extLst>
      <p:ext uri="{BB962C8B-B14F-4D97-AF65-F5344CB8AC3E}">
        <p14:creationId xmlns:p14="http://schemas.microsoft.com/office/powerpoint/2010/main" val="6054225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re 1"/>
          <p:cNvSpPr>
            <a:spLocks noGrp="1"/>
          </p:cNvSpPr>
          <p:nvPr>
            <p:ph type="title"/>
          </p:nvPr>
        </p:nvSpPr>
        <p:spPr/>
        <p:txBody>
          <a:bodyPr>
            <a:normAutofit fontScale="90000"/>
          </a:bodyPr>
          <a:lstStyle/>
          <a:p>
            <a:r>
              <a:rPr lang="fr-BE" altLang="fr-FR" dirty="0" err="1" smtClean="0"/>
              <a:t>Automatic</a:t>
            </a:r>
            <a:r>
              <a:rPr lang="fr-BE" altLang="fr-FR" dirty="0" smtClean="0"/>
              <a:t> annotation and </a:t>
            </a:r>
            <a:r>
              <a:rPr lang="fr-BE" altLang="fr-FR" dirty="0" err="1" smtClean="0"/>
              <a:t>manual</a:t>
            </a:r>
            <a:r>
              <a:rPr lang="fr-BE" altLang="fr-FR" dirty="0" smtClean="0"/>
              <a:t> validation</a:t>
            </a:r>
          </a:p>
        </p:txBody>
      </p:sp>
      <p:pic>
        <p:nvPicPr>
          <p:cNvPr id="27651" name="Picture 3" descr="D:\Documents and Settings\Simon\My Documents\_UCL\wav-en-cours\deb-1_exemples_mouv_proso-autoVSmanu001.emf"/>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34938" y="1295400"/>
            <a:ext cx="7205662" cy="496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deb_1683.wav">
            <a:hlinkClick r:id="" action="ppaction://media"/>
          </p:cNvPr>
          <p:cNvPicPr>
            <a:picLocks noRot="1" noChangeAspect="1"/>
          </p:cNvPicPr>
          <p:nvPr>
            <a:wavAudioFile r:embed="rId1" name="deb_1_on-voit-bien-mouvement-essouflera_93.wav"/>
          </p:nvPr>
        </p:nvPicPr>
        <p:blipFill>
          <a:blip r:embed="rId5">
            <a:extLst>
              <a:ext uri="{28A0092B-C50C-407E-A947-70E740481C1C}">
                <a14:useLocalDpi xmlns:a14="http://schemas.microsoft.com/office/drawing/2010/main" val="0"/>
              </a:ext>
            </a:extLst>
          </a:blip>
          <a:srcRect/>
          <a:stretch>
            <a:fillRect/>
          </a:stretch>
        </p:blipFill>
        <p:spPr bwMode="auto">
          <a:xfrm>
            <a:off x="7975600" y="13462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arenthèse fermante 6"/>
          <p:cNvSpPr/>
          <p:nvPr/>
        </p:nvSpPr>
        <p:spPr>
          <a:xfrm>
            <a:off x="7239000" y="2895600"/>
            <a:ext cx="203200" cy="457200"/>
          </a:xfrm>
          <a:prstGeom prst="rightBracket">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fr-BE"/>
          </a:p>
        </p:txBody>
      </p:sp>
      <p:sp>
        <p:nvSpPr>
          <p:cNvPr id="8" name="ZoneTexte 7"/>
          <p:cNvSpPr txBox="1">
            <a:spLocks noChangeArrowheads="1"/>
          </p:cNvSpPr>
          <p:nvPr/>
        </p:nvSpPr>
        <p:spPr bwMode="auto">
          <a:xfrm>
            <a:off x="7518400" y="2743200"/>
            <a:ext cx="152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tx1"/>
                </a:solidFill>
                <a:latin typeface="Verdana" pitchFamily="34" charset="0"/>
                <a:cs typeface="Arial" pitchFamily="34" charset="0"/>
              </a:defRPr>
            </a:lvl1pPr>
            <a:lvl2pPr marL="742950" indent="-285750" eaLnBrk="0" hangingPunct="0">
              <a:spcBef>
                <a:spcPct val="20000"/>
              </a:spcBef>
              <a:buChar char="–"/>
              <a:defRPr sz="2000">
                <a:solidFill>
                  <a:schemeClr val="tx1"/>
                </a:solidFill>
                <a:latin typeface="Verdana" pitchFamily="34" charset="0"/>
                <a:cs typeface="Arial" pitchFamily="34" charset="0"/>
              </a:defRPr>
            </a:lvl2pPr>
            <a:lvl3pPr marL="1143000" indent="-228600" eaLnBrk="0" hangingPunct="0">
              <a:spcBef>
                <a:spcPct val="20000"/>
              </a:spcBef>
              <a:buChar char="•"/>
              <a:defRPr sz="2000">
                <a:solidFill>
                  <a:schemeClr val="tx1"/>
                </a:solidFill>
                <a:latin typeface="Verdana" pitchFamily="34" charset="0"/>
                <a:cs typeface="Arial" pitchFamily="34" charset="0"/>
              </a:defRPr>
            </a:lvl3pPr>
            <a:lvl4pPr marL="1600200" indent="-228600" eaLnBrk="0" hangingPunct="0">
              <a:spcBef>
                <a:spcPct val="20000"/>
              </a:spcBef>
              <a:buChar char="–"/>
              <a:defRPr sz="2000">
                <a:solidFill>
                  <a:schemeClr val="tx1"/>
                </a:solidFill>
                <a:latin typeface="Verdana" pitchFamily="34" charset="0"/>
                <a:cs typeface="Arial" pitchFamily="34" charset="0"/>
              </a:defRPr>
            </a:lvl4pPr>
            <a:lvl5pPr marL="2057400" indent="-228600" eaLnBrk="0" hangingPunct="0">
              <a:spcBef>
                <a:spcPct val="20000"/>
              </a:spcBef>
              <a:buChar char="»"/>
              <a:defRPr sz="20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eaLnBrk="1" hangingPunct="1">
              <a:spcBef>
                <a:spcPct val="0"/>
              </a:spcBef>
              <a:buFontTx/>
              <a:buNone/>
            </a:pPr>
            <a:r>
              <a:rPr lang="fr-BE" altLang="fr-FR" sz="1400" b="1" dirty="0" err="1" smtClean="0">
                <a:solidFill>
                  <a:schemeClr val="accent2"/>
                </a:solidFill>
              </a:rPr>
              <a:t>Automatic</a:t>
            </a:r>
            <a:r>
              <a:rPr lang="fr-BE" altLang="fr-FR" sz="1400" b="1" dirty="0" smtClean="0">
                <a:solidFill>
                  <a:schemeClr val="accent2"/>
                </a:solidFill>
              </a:rPr>
              <a:t> annotation</a:t>
            </a:r>
            <a:endParaRPr lang="fr-BE" altLang="fr-FR" sz="1400" b="1" dirty="0">
              <a:solidFill>
                <a:schemeClr val="accent2"/>
              </a:solidFill>
            </a:endParaRPr>
          </a:p>
        </p:txBody>
      </p:sp>
      <p:sp>
        <p:nvSpPr>
          <p:cNvPr id="15" name="Parenthèse fermante 14"/>
          <p:cNvSpPr/>
          <p:nvPr/>
        </p:nvSpPr>
        <p:spPr>
          <a:xfrm>
            <a:off x="7239000" y="3124200"/>
            <a:ext cx="203200" cy="457200"/>
          </a:xfrm>
          <a:prstGeom prst="rightBracket">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fr-BE">
              <a:solidFill>
                <a:srgbClr val="C00000"/>
              </a:solidFill>
            </a:endParaRPr>
          </a:p>
        </p:txBody>
      </p:sp>
      <p:sp>
        <p:nvSpPr>
          <p:cNvPr id="16" name="ZoneTexte 15"/>
          <p:cNvSpPr txBox="1">
            <a:spLocks noChangeArrowheads="1"/>
          </p:cNvSpPr>
          <p:nvPr/>
        </p:nvSpPr>
        <p:spPr bwMode="auto">
          <a:xfrm>
            <a:off x="7518400" y="3362325"/>
            <a:ext cx="1524000" cy="523220"/>
          </a:xfrm>
          <a:prstGeom prst="rect">
            <a:avLst/>
          </a:prstGeom>
          <a:solidFill>
            <a:schemeClr val="bg1">
              <a:alpha val="4784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tx1"/>
                </a:solidFill>
                <a:latin typeface="Verdana" pitchFamily="34" charset="0"/>
                <a:cs typeface="Arial" pitchFamily="34" charset="0"/>
              </a:defRPr>
            </a:lvl1pPr>
            <a:lvl2pPr marL="742950" indent="-285750" eaLnBrk="0" hangingPunct="0">
              <a:spcBef>
                <a:spcPct val="20000"/>
              </a:spcBef>
              <a:buChar char="–"/>
              <a:defRPr sz="2000">
                <a:solidFill>
                  <a:schemeClr val="tx1"/>
                </a:solidFill>
                <a:latin typeface="Verdana" pitchFamily="34" charset="0"/>
                <a:cs typeface="Arial" pitchFamily="34" charset="0"/>
              </a:defRPr>
            </a:lvl2pPr>
            <a:lvl3pPr marL="1143000" indent="-228600" eaLnBrk="0" hangingPunct="0">
              <a:spcBef>
                <a:spcPct val="20000"/>
              </a:spcBef>
              <a:buChar char="•"/>
              <a:defRPr sz="2000">
                <a:solidFill>
                  <a:schemeClr val="tx1"/>
                </a:solidFill>
                <a:latin typeface="Verdana" pitchFamily="34" charset="0"/>
                <a:cs typeface="Arial" pitchFamily="34" charset="0"/>
              </a:defRPr>
            </a:lvl3pPr>
            <a:lvl4pPr marL="1600200" indent="-228600" eaLnBrk="0" hangingPunct="0">
              <a:spcBef>
                <a:spcPct val="20000"/>
              </a:spcBef>
              <a:buChar char="–"/>
              <a:defRPr sz="2000">
                <a:solidFill>
                  <a:schemeClr val="tx1"/>
                </a:solidFill>
                <a:latin typeface="Verdana" pitchFamily="34" charset="0"/>
                <a:cs typeface="Arial" pitchFamily="34" charset="0"/>
              </a:defRPr>
            </a:lvl4pPr>
            <a:lvl5pPr marL="2057400" indent="-228600" eaLnBrk="0" hangingPunct="0">
              <a:spcBef>
                <a:spcPct val="20000"/>
              </a:spcBef>
              <a:buChar char="»"/>
              <a:defRPr sz="20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eaLnBrk="1" hangingPunct="1">
              <a:spcBef>
                <a:spcPct val="0"/>
              </a:spcBef>
              <a:buFontTx/>
              <a:buNone/>
            </a:pPr>
            <a:r>
              <a:rPr lang="fr-BE" altLang="fr-FR" sz="1400" b="1" dirty="0" err="1" smtClean="0">
                <a:solidFill>
                  <a:srgbClr val="00B050"/>
                </a:solidFill>
              </a:rPr>
              <a:t>Manual</a:t>
            </a:r>
            <a:r>
              <a:rPr lang="fr-BE" altLang="fr-FR" sz="1400" b="1" dirty="0" smtClean="0">
                <a:solidFill>
                  <a:srgbClr val="00B050"/>
                </a:solidFill>
              </a:rPr>
              <a:t> validation</a:t>
            </a:r>
            <a:endParaRPr lang="fr-BE" altLang="fr-FR" sz="1400" b="1" dirty="0">
              <a:solidFill>
                <a:srgbClr val="00B050"/>
              </a:solidFill>
            </a:endParaRPr>
          </a:p>
        </p:txBody>
      </p:sp>
      <p:sp>
        <p:nvSpPr>
          <p:cNvPr id="11" name="Rectangle à coins arrondis 10"/>
          <p:cNvSpPr/>
          <p:nvPr/>
        </p:nvSpPr>
        <p:spPr>
          <a:xfrm>
            <a:off x="609600" y="2819400"/>
            <a:ext cx="6553200" cy="228600"/>
          </a:xfrm>
          <a:prstGeom prst="roundRect">
            <a:avLst/>
          </a:prstGeom>
          <a:solidFill>
            <a:srgbClr val="D1D1F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BE">
              <a:solidFill>
                <a:srgbClr val="FFFFFF"/>
              </a:solidFill>
            </a:endParaRPr>
          </a:p>
        </p:txBody>
      </p:sp>
      <p:sp>
        <p:nvSpPr>
          <p:cNvPr id="20" name="Rectangle à coins arrondis 19"/>
          <p:cNvSpPr/>
          <p:nvPr/>
        </p:nvSpPr>
        <p:spPr>
          <a:xfrm>
            <a:off x="609600" y="3276600"/>
            <a:ext cx="6553200" cy="228600"/>
          </a:xfrm>
          <a:prstGeom prst="roundRect">
            <a:avLst/>
          </a:prstGeom>
          <a:solidFill>
            <a:srgbClr val="D1D1F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BE">
              <a:solidFill>
                <a:srgbClr val="FFFFFF"/>
              </a:solidFill>
            </a:endParaRPr>
          </a:p>
        </p:txBody>
      </p:sp>
      <p:sp>
        <p:nvSpPr>
          <p:cNvPr id="21" name="Rectangle à coins arrondis 20"/>
          <p:cNvSpPr/>
          <p:nvPr/>
        </p:nvSpPr>
        <p:spPr>
          <a:xfrm>
            <a:off x="685800" y="3048000"/>
            <a:ext cx="6553200" cy="228600"/>
          </a:xfrm>
          <a:prstGeom prst="roundRect">
            <a:avLst/>
          </a:prstGeom>
          <a:solidFill>
            <a:srgbClr val="47FF9A">
              <a:alpha val="4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BE">
              <a:solidFill>
                <a:srgbClr val="00B050"/>
              </a:solidFill>
            </a:endParaRPr>
          </a:p>
        </p:txBody>
      </p:sp>
      <p:sp>
        <p:nvSpPr>
          <p:cNvPr id="22" name="Rectangle à coins arrondis 21"/>
          <p:cNvSpPr/>
          <p:nvPr/>
        </p:nvSpPr>
        <p:spPr>
          <a:xfrm>
            <a:off x="685800" y="3505200"/>
            <a:ext cx="6553200" cy="228600"/>
          </a:xfrm>
          <a:prstGeom prst="roundRect">
            <a:avLst/>
          </a:prstGeom>
          <a:solidFill>
            <a:srgbClr val="47FF9A">
              <a:alpha val="4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BE">
              <a:solidFill>
                <a:srgbClr val="00B050"/>
              </a:solidFill>
            </a:endParaRPr>
          </a:p>
        </p:txBody>
      </p:sp>
    </p:spTree>
    <p:extLst>
      <p:ext uri="{BB962C8B-B14F-4D97-AF65-F5344CB8AC3E}">
        <p14:creationId xmlns:p14="http://schemas.microsoft.com/office/powerpoint/2010/main" val="39241507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0" presetClass="exit" presetSubtype="0" fill="hold" grpId="1" nodeType="withEffect">
                                  <p:stCondLst>
                                    <p:cond delay="0"/>
                                  </p:stCondLst>
                                  <p:childTnLst>
                                    <p:animEffect transition="out" filter="fade">
                                      <p:cBhvr>
                                        <p:cTn id="24" dur="500"/>
                                        <p:tgtEl>
                                          <p:spTgt spid="7"/>
                                        </p:tgtEl>
                                      </p:cBhvr>
                                    </p:animEffect>
                                    <p:set>
                                      <p:cBhvr>
                                        <p:cTn id="25" dur="1" fill="hold">
                                          <p:stCondLst>
                                            <p:cond delay="499"/>
                                          </p:stCondLst>
                                        </p:cTn>
                                        <p:tgtEl>
                                          <p:spTgt spid="7"/>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11"/>
                                        </p:tgtEl>
                                      </p:cBhvr>
                                    </p:animEffect>
                                    <p:set>
                                      <p:cBhvr>
                                        <p:cTn id="31" dur="1" fill="hold">
                                          <p:stCondLst>
                                            <p:cond delay="499"/>
                                          </p:stCondLst>
                                        </p:cTn>
                                        <p:tgtEl>
                                          <p:spTgt spid="11"/>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20"/>
                                        </p:tgtEl>
                                      </p:cBhvr>
                                    </p:animEffect>
                                    <p:set>
                                      <p:cBhvr>
                                        <p:cTn id="34"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5" restart="whenNotActive" fill="hold" evtFilter="cancelBubble" nodeType="interactiveSeq">
                <p:stCondLst>
                  <p:cond evt="onClick" delay="0">
                    <p:tgtEl>
                      <p:spTgt spid="6"/>
                    </p:tgtEl>
                  </p:cond>
                </p:stCondLst>
                <p:endSync evt="end" delay="0">
                  <p:rtn val="all"/>
                </p:endSync>
                <p:childTnLst>
                  <p:par>
                    <p:cTn id="36" fill="hold" nodeType="clickPar">
                      <p:stCondLst>
                        <p:cond delay="0"/>
                      </p:stCondLst>
                      <p:childTnLst>
                        <p:par>
                          <p:cTn id="37" fill="hold" nodeType="withGroup">
                            <p:stCondLst>
                              <p:cond delay="0"/>
                            </p:stCondLst>
                            <p:childTnLst>
                              <p:par>
                                <p:cTn id="38" presetID="1" presetClass="mediacall" presetSubtype="0" fill="hold" nodeType="clickEffect">
                                  <p:stCondLst>
                                    <p:cond delay="0"/>
                                  </p:stCondLst>
                                  <p:childTnLst>
                                    <p:cmd type="call" cmd="playFrom(0.0)">
                                      <p:cBhvr>
                                        <p:cTn id="39" dur="5589" fill="hold"/>
                                        <p:tgtEl>
                                          <p:spTgt spid="6"/>
                                        </p:tgtEl>
                                      </p:cBhvr>
                                    </p:cmd>
                                  </p:childTnLst>
                                </p:cTn>
                              </p:par>
                            </p:childTnLst>
                          </p:cTn>
                        </p:par>
                      </p:childTnLst>
                    </p:cTn>
                  </p:par>
                </p:childTnLst>
              </p:cTn>
              <p:nextCondLst>
                <p:cond evt="onClick" delay="0">
                  <p:tgtEl>
                    <p:spTgt spid="6"/>
                  </p:tgtEl>
                </p:cond>
              </p:nextCondLst>
            </p:seq>
            <p:audio>
              <p:cMediaNode vol="80000">
                <p:cTn id="40" fill="hold" display="0">
                  <p:stCondLst>
                    <p:cond delay="indefinite"/>
                  </p:stCondLst>
                  <p:endCondLst>
                    <p:cond evt="onStopAudio" delay="0">
                      <p:tgtEl>
                        <p:sldTgt/>
                      </p:tgtEl>
                    </p:cond>
                  </p:endCondLst>
                </p:cTn>
                <p:tgtEl>
                  <p:spTgt spid="6"/>
                </p:tgtEl>
              </p:cMediaNode>
            </p:audio>
          </p:childTnLst>
        </p:cTn>
      </p:par>
    </p:tnLst>
    <p:bldLst>
      <p:bldP spid="7" grpId="0" animBg="1"/>
      <p:bldP spid="7" grpId="1" animBg="1"/>
      <p:bldP spid="8" grpId="0"/>
      <p:bldP spid="8" grpId="1"/>
      <p:bldP spid="15" grpId="0" animBg="1"/>
      <p:bldP spid="16" grpId="0" animBg="1"/>
      <p:bldP spid="11" grpId="0" animBg="1"/>
      <p:bldP spid="11" grpId="1" animBg="1"/>
      <p:bldP spid="20" grpId="0" animBg="1"/>
      <p:bldP spid="20" grpId="1" animBg="1"/>
      <p:bldP spid="21" grpId="0" animBg="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Mapping</a:t>
            </a:r>
            <a:r>
              <a:rPr lang="fr-BE" dirty="0" smtClean="0"/>
              <a:t> of </a:t>
            </a:r>
            <a:r>
              <a:rPr lang="fr-BE" dirty="0" err="1" smtClean="0"/>
              <a:t>prosody</a:t>
            </a:r>
            <a:r>
              <a:rPr lang="fr-BE" dirty="0" smtClean="0"/>
              <a:t> and </a:t>
            </a:r>
            <a:r>
              <a:rPr lang="fr-BE" dirty="0" err="1" smtClean="0"/>
              <a:t>syntax</a:t>
            </a:r>
            <a:endParaRPr lang="fr-BE" dirty="0"/>
          </a:p>
        </p:txBody>
      </p:sp>
      <p:sp>
        <p:nvSpPr>
          <p:cNvPr id="3" name="Espace réservé du contenu 2"/>
          <p:cNvSpPr>
            <a:spLocks noGrp="1"/>
          </p:cNvSpPr>
          <p:nvPr>
            <p:ph idx="1"/>
          </p:nvPr>
        </p:nvSpPr>
        <p:spPr/>
        <p:txBody>
          <a:bodyPr>
            <a:normAutofit/>
          </a:bodyPr>
          <a:lstStyle/>
          <a:p>
            <a:r>
              <a:rPr lang="en-GB" sz="3200" dirty="0"/>
              <a:t>A</a:t>
            </a:r>
            <a:r>
              <a:rPr lang="en-GB" sz="3200" dirty="0" smtClean="0"/>
              <a:t> </a:t>
            </a:r>
            <a:r>
              <a:rPr lang="en-GB" sz="3200" dirty="0"/>
              <a:t>BDU emerges from the mapping of coinciding syntactic and prosodic </a:t>
            </a:r>
            <a:r>
              <a:rPr lang="en-GB" sz="3200" dirty="0" smtClean="0"/>
              <a:t>boundaries </a:t>
            </a:r>
          </a:p>
          <a:p>
            <a:pPr marL="274320" lvl="1" indent="0">
              <a:buNone/>
            </a:pPr>
            <a:r>
              <a:rPr lang="en-GB" sz="2800" dirty="0" smtClean="0">
                <a:sym typeface="Wingdings" panose="05000000000000000000" pitchFamily="2" charset="2"/>
              </a:rPr>
              <a:t> </a:t>
            </a:r>
            <a:r>
              <a:rPr lang="en-GB" sz="2800" dirty="0" err="1"/>
              <a:t>Halford’s</a:t>
            </a:r>
            <a:r>
              <a:rPr lang="en-GB" sz="2800" dirty="0"/>
              <a:t> ‘talk units’, i.e. “the maximal unit defined by syntax and intonation”. </a:t>
            </a:r>
            <a:r>
              <a:rPr lang="en-GB" sz="2800" dirty="0">
                <a:solidFill>
                  <a:schemeClr val="bg1">
                    <a:lumMod val="65000"/>
                  </a:schemeClr>
                </a:solidFill>
              </a:rPr>
              <a:t>(</a:t>
            </a:r>
            <a:r>
              <a:rPr lang="en-GB" sz="2800" dirty="0" err="1">
                <a:solidFill>
                  <a:schemeClr val="bg1">
                    <a:lumMod val="65000"/>
                  </a:schemeClr>
                </a:solidFill>
              </a:rPr>
              <a:t>Halford</a:t>
            </a:r>
            <a:r>
              <a:rPr lang="en-GB" sz="2800" dirty="0">
                <a:solidFill>
                  <a:schemeClr val="bg1">
                    <a:lumMod val="65000"/>
                  </a:schemeClr>
                </a:solidFill>
              </a:rPr>
              <a:t>, 1996: 43</a:t>
            </a:r>
            <a:r>
              <a:rPr lang="en-GB" sz="2800" dirty="0" smtClean="0">
                <a:solidFill>
                  <a:schemeClr val="bg1">
                    <a:lumMod val="65000"/>
                  </a:schemeClr>
                </a:solidFill>
              </a:rPr>
              <a:t>)</a:t>
            </a:r>
          </a:p>
          <a:p>
            <a:r>
              <a:rPr lang="en-GB" sz="3200" dirty="0" smtClean="0"/>
              <a:t>Concretely, PRAAT script </a:t>
            </a:r>
            <a:r>
              <a:rPr lang="en-GB" sz="3200" dirty="0" smtClean="0">
                <a:sym typeface="Wingdings" panose="05000000000000000000" pitchFamily="2" charset="2"/>
              </a:rPr>
              <a:t> 5 types of BDUs</a:t>
            </a:r>
            <a:endParaRPr lang="fr-BE" sz="3200"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26</a:t>
            </a:fld>
            <a:endParaRPr lang="en-US" dirty="0"/>
          </a:p>
        </p:txBody>
      </p:sp>
    </p:spTree>
    <p:extLst>
      <p:ext uri="{BB962C8B-B14F-4D97-AF65-F5344CB8AC3E}">
        <p14:creationId xmlns:p14="http://schemas.microsoft.com/office/powerpoint/2010/main" val="552110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smtClean="0"/>
              <a:t>Types of BDU</a:t>
            </a:r>
            <a:endParaRPr lang="fr-BE"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27</a:t>
            </a:fld>
            <a:endParaRPr lang="en-US" dirty="0"/>
          </a:p>
        </p:txBody>
      </p:sp>
      <p:sp>
        <p:nvSpPr>
          <p:cNvPr id="7" name="Rectangle 3"/>
          <p:cNvSpPr txBox="1">
            <a:spLocks noChangeArrowheads="1"/>
          </p:cNvSpPr>
          <p:nvPr/>
        </p:nvSpPr>
        <p:spPr>
          <a:xfrm>
            <a:off x="304800" y="1600200"/>
            <a:ext cx="8551676" cy="4781128"/>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800" kern="1200">
                <a:solidFill>
                  <a:schemeClr val="tx1"/>
                </a:solidFill>
                <a:latin typeface="Arial Narrow"/>
                <a:ea typeface="+mn-ea"/>
                <a:cs typeface="Arial Narrow"/>
              </a:defRPr>
            </a:lvl1pPr>
            <a:lvl2pPr marL="45720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Arial Narrow"/>
                <a:ea typeface="+mn-ea"/>
                <a:cs typeface="Arial Narrow"/>
              </a:defRPr>
            </a:lvl2pPr>
            <a:lvl3pPr marL="731520" indent="-182880" algn="l" defTabSz="914400" rtl="0" eaLnBrk="1" latinLnBrk="0" hangingPunct="1">
              <a:spcBef>
                <a:spcPct val="20000"/>
              </a:spcBef>
              <a:buClr>
                <a:schemeClr val="accent1"/>
              </a:buClr>
              <a:buSzPct val="90000"/>
              <a:buFont typeface="Arial" pitchFamily="34" charset="0"/>
              <a:buChar char="•"/>
              <a:defRPr sz="2000" kern="1200">
                <a:solidFill>
                  <a:schemeClr val="tx1"/>
                </a:solidFill>
                <a:latin typeface="Arial Narrow"/>
                <a:ea typeface="+mn-ea"/>
                <a:cs typeface="Arial Narrow"/>
              </a:defRPr>
            </a:lvl3pPr>
            <a:lvl4pPr marL="1005840" indent="-182880" algn="l" defTabSz="914400" rtl="0" eaLnBrk="1" latinLnBrk="0" hangingPunct="1">
              <a:spcBef>
                <a:spcPct val="20000"/>
              </a:spcBef>
              <a:buClr>
                <a:schemeClr val="accent1"/>
              </a:buClr>
              <a:buFont typeface="Arial" pitchFamily="34" charset="0"/>
              <a:buChar char="•"/>
              <a:defRPr sz="1800" kern="1200">
                <a:solidFill>
                  <a:schemeClr val="tx1"/>
                </a:solidFill>
                <a:latin typeface="Arial Narrow"/>
                <a:ea typeface="+mn-ea"/>
                <a:cs typeface="Arial Narrow"/>
              </a:defRPr>
            </a:lvl4pPr>
            <a:lvl5pPr marL="1188720" indent="-137160" algn="l" defTabSz="914400" rtl="0" eaLnBrk="1" latinLnBrk="0" hangingPunct="1">
              <a:spcBef>
                <a:spcPct val="20000"/>
              </a:spcBef>
              <a:buClr>
                <a:schemeClr val="accent1"/>
              </a:buClr>
              <a:buSzPct val="100000"/>
              <a:buFont typeface="Arial" pitchFamily="34" charset="0"/>
              <a:buChar char="•"/>
              <a:defRPr sz="1600" kern="1200" baseline="0">
                <a:solidFill>
                  <a:schemeClr val="tx1"/>
                </a:solidFill>
                <a:latin typeface="Arial Narrow"/>
                <a:ea typeface="+mn-ea"/>
                <a:cs typeface="Arial Narrow"/>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58775" indent="-358775">
              <a:lnSpc>
                <a:spcPct val="90000"/>
              </a:lnSpc>
              <a:buFontTx/>
              <a:buNone/>
            </a:pPr>
            <a:r>
              <a:rPr lang="fr-FR" altLang="fr-FR" sz="2000" dirty="0" smtClean="0">
                <a:latin typeface="Courier New" pitchFamily="49" charset="0"/>
              </a:rPr>
              <a:t>DC  [     </a:t>
            </a:r>
            <a:r>
              <a:rPr lang="fr-FR" altLang="fr-FR" sz="2000" b="1" dirty="0" smtClean="0">
                <a:latin typeface="Courier New" pitchFamily="49" charset="0"/>
              </a:rPr>
              <a:t>]</a:t>
            </a:r>
            <a:r>
              <a:rPr lang="fr-FR" altLang="fr-FR" sz="2000" dirty="0" smtClean="0">
                <a:latin typeface="Courier New" pitchFamily="49" charset="0"/>
              </a:rPr>
              <a:t> [</a:t>
            </a:r>
            <a:r>
              <a:rPr lang="fr-FR" altLang="fr-FR" sz="2000" dirty="0" smtClean="0">
                <a:solidFill>
                  <a:schemeClr val="accent6"/>
                </a:solidFill>
                <a:latin typeface="Courier New" pitchFamily="49" charset="0"/>
              </a:rPr>
              <a:t>a, md</a:t>
            </a:r>
            <a:r>
              <a:rPr lang="fr-FR" altLang="fr-FR" sz="2000" b="1" dirty="0" smtClean="0">
                <a:latin typeface="Courier New" pitchFamily="49" charset="0"/>
              </a:rPr>
              <a:t>]</a:t>
            </a:r>
            <a:r>
              <a:rPr lang="fr-FR" altLang="fr-FR" sz="2000" b="1" dirty="0" smtClean="0">
                <a:solidFill>
                  <a:schemeClr val="bg2"/>
                </a:solidFill>
                <a:latin typeface="Courier New" pitchFamily="49" charset="0"/>
              </a:rPr>
              <a:t> </a:t>
            </a:r>
            <a:r>
              <a:rPr lang="fr-FR" altLang="fr-FR" sz="2000" dirty="0" smtClean="0">
                <a:latin typeface="Courier New" pitchFamily="49" charset="0"/>
              </a:rPr>
              <a:t>[  ] [  </a:t>
            </a:r>
            <a:r>
              <a:rPr lang="fr-FR" altLang="fr-FR" sz="2000" b="1" dirty="0" smtClean="0">
                <a:latin typeface="Courier New" pitchFamily="49" charset="0"/>
              </a:rPr>
              <a:t>]</a:t>
            </a:r>
            <a:r>
              <a:rPr lang="fr-FR" altLang="fr-FR" sz="2000" dirty="0" smtClean="0">
                <a:latin typeface="Courier New" pitchFamily="49" charset="0"/>
              </a:rPr>
              <a:t> [          </a:t>
            </a:r>
            <a:r>
              <a:rPr lang="fr-FR" altLang="fr-FR" sz="2000" b="1" dirty="0" smtClean="0">
                <a:latin typeface="Courier New" pitchFamily="49" charset="0"/>
              </a:rPr>
              <a:t>]</a:t>
            </a:r>
            <a:r>
              <a:rPr lang="fr-FR" altLang="fr-FR" sz="2000" dirty="0" smtClean="0">
                <a:latin typeface="Courier New" pitchFamily="49" charset="0"/>
              </a:rPr>
              <a:t> [ ] [ ] [ </a:t>
            </a:r>
            <a:r>
              <a:rPr lang="fr-FR" altLang="fr-FR" sz="2000" b="1" dirty="0" smtClean="0">
                <a:latin typeface="Courier New" pitchFamily="49" charset="0"/>
              </a:rPr>
              <a:t>]</a:t>
            </a:r>
            <a:r>
              <a:rPr lang="fr-FR" altLang="fr-FR" sz="2000" dirty="0" smtClean="0">
                <a:latin typeface="Courier New" pitchFamily="49" charset="0"/>
              </a:rPr>
              <a:t> </a:t>
            </a:r>
          </a:p>
          <a:p>
            <a:pPr marL="358775" indent="-358775">
              <a:lnSpc>
                <a:spcPct val="90000"/>
              </a:lnSpc>
              <a:buFontTx/>
              <a:buNone/>
            </a:pPr>
            <a:r>
              <a:rPr lang="fr-FR" altLang="fr-FR" sz="2000" dirty="0" smtClean="0">
                <a:latin typeface="Courier New" pitchFamily="49" charset="0"/>
              </a:rPr>
              <a:t>MPU [     </a:t>
            </a:r>
            <a:r>
              <a:rPr lang="fr-FR" altLang="fr-FR" sz="2000" b="1" dirty="0" smtClean="0">
                <a:latin typeface="Courier New" pitchFamily="49" charset="0"/>
              </a:rPr>
              <a:t>]</a:t>
            </a:r>
            <a:r>
              <a:rPr lang="fr-FR" altLang="fr-FR" sz="2000" dirty="0" smtClean="0">
                <a:latin typeface="Courier New" pitchFamily="49" charset="0"/>
              </a:rPr>
              <a:t> [     </a:t>
            </a:r>
            <a:r>
              <a:rPr lang="fr-FR" altLang="fr-FR" sz="2000" b="1" dirty="0" smtClean="0">
                <a:latin typeface="Courier New" pitchFamily="49" charset="0"/>
              </a:rPr>
              <a:t>] </a:t>
            </a:r>
            <a:r>
              <a:rPr lang="fr-FR" altLang="fr-FR" sz="2000" dirty="0" smtClean="0">
                <a:latin typeface="Courier New" pitchFamily="49" charset="0"/>
              </a:rPr>
              <a:t>[       </a:t>
            </a:r>
            <a:r>
              <a:rPr lang="fr-FR" altLang="fr-FR" sz="2000" b="1" dirty="0" smtClean="0">
                <a:latin typeface="Courier New" pitchFamily="49" charset="0"/>
              </a:rPr>
              <a:t>]</a:t>
            </a:r>
            <a:r>
              <a:rPr lang="fr-FR" altLang="fr-FR" sz="2000" dirty="0" smtClean="0">
                <a:latin typeface="Courier New" pitchFamily="49" charset="0"/>
              </a:rPr>
              <a:t> [ ] [ ] [  </a:t>
            </a:r>
            <a:r>
              <a:rPr lang="fr-FR" altLang="fr-FR" sz="2000" b="1" dirty="0" smtClean="0">
                <a:latin typeface="Courier New" pitchFamily="49" charset="0"/>
              </a:rPr>
              <a:t>]</a:t>
            </a:r>
            <a:r>
              <a:rPr lang="fr-FR" altLang="fr-FR" sz="2000" dirty="0" smtClean="0">
                <a:latin typeface="Courier New" pitchFamily="49" charset="0"/>
              </a:rPr>
              <a:t> [    ] [  </a:t>
            </a:r>
            <a:r>
              <a:rPr lang="fr-FR" altLang="fr-FR" sz="2000" b="1" dirty="0" smtClean="0">
                <a:latin typeface="Courier New" pitchFamily="49" charset="0"/>
              </a:rPr>
              <a:t>]</a:t>
            </a:r>
          </a:p>
          <a:p>
            <a:pPr marL="358775" indent="-358775">
              <a:lnSpc>
                <a:spcPct val="90000"/>
              </a:lnSpc>
              <a:buFontTx/>
              <a:buNone/>
            </a:pPr>
            <a:r>
              <a:rPr lang="fr-FR" altLang="fr-FR" sz="2000" dirty="0" smtClean="0">
                <a:latin typeface="Courier New" pitchFamily="49" charset="0"/>
              </a:rPr>
              <a:t>BDU [</a:t>
            </a:r>
            <a:r>
              <a:rPr lang="fr-FR" altLang="fr-FR" sz="2000" dirty="0" err="1" smtClean="0">
                <a:latin typeface="Courier New" pitchFamily="49" charset="0"/>
              </a:rPr>
              <a:t>bdu</a:t>
            </a:r>
            <a:r>
              <a:rPr lang="fr-FR" altLang="fr-FR" sz="2000" dirty="0" smtClean="0">
                <a:latin typeface="Courier New" pitchFamily="49" charset="0"/>
              </a:rPr>
              <a:t>-c] [</a:t>
            </a:r>
            <a:r>
              <a:rPr lang="fr-FR" altLang="fr-FR" sz="2000" dirty="0" err="1" smtClean="0">
                <a:latin typeface="Courier New" pitchFamily="49" charset="0"/>
              </a:rPr>
              <a:t>bdu</a:t>
            </a:r>
            <a:r>
              <a:rPr lang="fr-FR" altLang="fr-FR" sz="2000" dirty="0" smtClean="0">
                <a:latin typeface="Courier New" pitchFamily="49" charset="0"/>
              </a:rPr>
              <a:t>-a] [ </a:t>
            </a:r>
            <a:r>
              <a:rPr lang="fr-FR" altLang="fr-FR" sz="2000" dirty="0" err="1" smtClean="0">
                <a:latin typeface="Courier New" pitchFamily="49" charset="0"/>
              </a:rPr>
              <a:t>bdu</a:t>
            </a:r>
            <a:r>
              <a:rPr lang="fr-FR" altLang="fr-FR" sz="2000" dirty="0" smtClean="0">
                <a:latin typeface="Courier New" pitchFamily="49" charset="0"/>
              </a:rPr>
              <a:t>-i ] [  </a:t>
            </a:r>
            <a:r>
              <a:rPr lang="fr-FR" altLang="fr-FR" sz="2000" dirty="0" err="1" smtClean="0">
                <a:latin typeface="Courier New" pitchFamily="49" charset="0"/>
              </a:rPr>
              <a:t>bdu</a:t>
            </a:r>
            <a:r>
              <a:rPr lang="fr-FR" altLang="fr-FR" sz="2000" dirty="0" smtClean="0">
                <a:latin typeface="Courier New" pitchFamily="49" charset="0"/>
              </a:rPr>
              <a:t>-s   ] [  </a:t>
            </a:r>
            <a:r>
              <a:rPr lang="fr-FR" altLang="fr-FR" sz="2000" dirty="0" err="1" smtClean="0">
                <a:latin typeface="Courier New" pitchFamily="49" charset="0"/>
              </a:rPr>
              <a:t>bdu</a:t>
            </a:r>
            <a:r>
              <a:rPr lang="fr-FR" altLang="fr-FR" sz="2000" dirty="0" smtClean="0">
                <a:latin typeface="Courier New" pitchFamily="49" charset="0"/>
              </a:rPr>
              <a:t>-x  ]</a:t>
            </a:r>
          </a:p>
          <a:p>
            <a:pPr marL="358775" indent="-358775">
              <a:lnSpc>
                <a:spcPct val="90000"/>
              </a:lnSpc>
              <a:buFontTx/>
              <a:buNone/>
            </a:pPr>
            <a:endParaRPr lang="fr-FR" altLang="fr-FR" sz="2000" dirty="0" smtClean="0">
              <a:latin typeface="Courier New" pitchFamily="49" charset="0"/>
            </a:endParaRPr>
          </a:p>
          <a:p>
            <a:pPr marL="358775" indent="-358775">
              <a:lnSpc>
                <a:spcPct val="90000"/>
              </a:lnSpc>
              <a:buFontTx/>
              <a:buNone/>
            </a:pPr>
            <a:r>
              <a:rPr lang="fr-FR" altLang="fr-FR" sz="1600" dirty="0" smtClean="0">
                <a:latin typeface="Arial" panose="020B0604020202020204" pitchFamily="34" charset="0"/>
                <a:cs typeface="Arial" panose="020B0604020202020204" pitchFamily="34" charset="0"/>
              </a:rPr>
              <a:t>(Degand &amp; Simon 2009a)</a:t>
            </a:r>
          </a:p>
          <a:p>
            <a:pPr marL="358775" indent="-358775">
              <a:lnSpc>
                <a:spcPct val="90000"/>
              </a:lnSpc>
              <a:buFontTx/>
              <a:buNone/>
            </a:pPr>
            <a:endParaRPr lang="fr-FR" altLang="fr-FR" sz="1600" dirty="0" smtClean="0"/>
          </a:p>
          <a:p>
            <a:pPr marL="358775" indent="-358775">
              <a:lnSpc>
                <a:spcPct val="90000"/>
              </a:lnSpc>
            </a:pPr>
            <a:r>
              <a:rPr lang="fr-FR" altLang="fr-FR" sz="2000" b="1" dirty="0" smtClean="0">
                <a:solidFill>
                  <a:schemeClr val="hlink"/>
                </a:solidFill>
                <a:latin typeface="Arial" panose="020B0604020202020204" pitchFamily="34" charset="0"/>
                <a:cs typeface="Arial" panose="020B0604020202020204" pitchFamily="34" charset="0"/>
              </a:rPr>
              <a:t>Congruent BDU-c </a:t>
            </a:r>
            <a:r>
              <a:rPr lang="fr-FR" altLang="fr-FR" sz="2000" dirty="0" smtClean="0">
                <a:latin typeface="Arial" panose="020B0604020202020204" pitchFamily="34" charset="0"/>
                <a:cs typeface="Arial" panose="020B0604020202020204" pitchFamily="34" charset="0"/>
              </a:rPr>
              <a:t>: one </a:t>
            </a:r>
            <a:r>
              <a:rPr lang="fr-FR" altLang="fr-FR" sz="2000" dirty="0" err="1" smtClean="0">
                <a:latin typeface="Arial" panose="020B0604020202020204" pitchFamily="34" charset="0"/>
                <a:cs typeface="Arial" panose="020B0604020202020204" pitchFamily="34" charset="0"/>
              </a:rPr>
              <a:t>dependency</a:t>
            </a:r>
            <a:r>
              <a:rPr lang="fr-FR" altLang="fr-FR" sz="2000" dirty="0" smtClean="0">
                <a:latin typeface="Arial" panose="020B0604020202020204" pitchFamily="34" charset="0"/>
                <a:cs typeface="Arial" panose="020B0604020202020204" pitchFamily="34" charset="0"/>
              </a:rPr>
              <a:t> clause corresponds to one major </a:t>
            </a:r>
            <a:r>
              <a:rPr lang="fr-FR" altLang="fr-FR" sz="2000" dirty="0" err="1" smtClean="0">
                <a:latin typeface="Arial" panose="020B0604020202020204" pitchFamily="34" charset="0"/>
                <a:cs typeface="Arial" panose="020B0604020202020204" pitchFamily="34" charset="0"/>
              </a:rPr>
              <a:t>prosodic</a:t>
            </a:r>
            <a:r>
              <a:rPr lang="fr-FR" altLang="fr-FR" sz="2000" dirty="0" smtClean="0">
                <a:latin typeface="Arial" panose="020B0604020202020204" pitchFamily="34" charset="0"/>
                <a:cs typeface="Arial" panose="020B0604020202020204" pitchFamily="34" charset="0"/>
              </a:rPr>
              <a:t> unit </a:t>
            </a:r>
          </a:p>
          <a:p>
            <a:pPr marL="358775" indent="-358775">
              <a:lnSpc>
                <a:spcPct val="90000"/>
              </a:lnSpc>
            </a:pPr>
            <a:r>
              <a:rPr lang="fr-FR" altLang="fr-FR" sz="2000" b="1" dirty="0" smtClean="0">
                <a:solidFill>
                  <a:schemeClr val="accent2"/>
                </a:solidFill>
                <a:latin typeface="Arial" panose="020B0604020202020204" pitchFamily="34" charset="0"/>
                <a:cs typeface="Arial" panose="020B0604020202020204" pitchFamily="34" charset="0"/>
              </a:rPr>
              <a:t>BDU-s </a:t>
            </a:r>
            <a:r>
              <a:rPr lang="fr-FR" altLang="fr-FR" sz="2000" b="1" dirty="0" err="1" smtClean="0">
                <a:solidFill>
                  <a:schemeClr val="accent2"/>
                </a:solidFill>
                <a:latin typeface="Arial" panose="020B0604020202020204" pitchFamily="34" charset="0"/>
                <a:cs typeface="Arial" panose="020B0604020202020204" pitchFamily="34" charset="0"/>
              </a:rPr>
              <a:t>grouped</a:t>
            </a:r>
            <a:r>
              <a:rPr lang="fr-FR" altLang="fr-FR" sz="2000" b="1" dirty="0" smtClean="0">
                <a:solidFill>
                  <a:schemeClr val="accent2"/>
                </a:solidFill>
                <a:latin typeface="Arial" panose="020B0604020202020204" pitchFamily="34" charset="0"/>
                <a:cs typeface="Arial" panose="020B0604020202020204" pitchFamily="34" charset="0"/>
              </a:rPr>
              <a:t> by </a:t>
            </a:r>
            <a:r>
              <a:rPr lang="fr-FR" altLang="fr-FR" sz="2000" b="1" dirty="0" err="1" smtClean="0">
                <a:solidFill>
                  <a:schemeClr val="accent2"/>
                </a:solidFill>
                <a:latin typeface="Arial" panose="020B0604020202020204" pitchFamily="34" charset="0"/>
                <a:cs typeface="Arial" panose="020B0604020202020204" pitchFamily="34" charset="0"/>
              </a:rPr>
              <a:t>syntax</a:t>
            </a:r>
            <a:r>
              <a:rPr lang="fr-FR" altLang="fr-FR" sz="2000" dirty="0" smtClean="0">
                <a:latin typeface="Arial" panose="020B0604020202020204" pitchFamily="34" charset="0"/>
                <a:cs typeface="Arial" panose="020B0604020202020204" pitchFamily="34" charset="0"/>
              </a:rPr>
              <a:t>: </a:t>
            </a:r>
            <a:r>
              <a:rPr lang="fr-FR" altLang="fr-FR" sz="2000" dirty="0" err="1" smtClean="0">
                <a:latin typeface="Arial" panose="020B0604020202020204" pitchFamily="34" charset="0"/>
                <a:cs typeface="Arial" panose="020B0604020202020204" pitchFamily="34" charset="0"/>
              </a:rPr>
              <a:t>several</a:t>
            </a:r>
            <a:r>
              <a:rPr lang="fr-FR" altLang="fr-FR" sz="2000" dirty="0" smtClean="0">
                <a:latin typeface="Arial" panose="020B0604020202020204" pitchFamily="34" charset="0"/>
                <a:cs typeface="Arial" panose="020B0604020202020204" pitchFamily="34" charset="0"/>
              </a:rPr>
              <a:t> major </a:t>
            </a:r>
            <a:r>
              <a:rPr lang="fr-FR" altLang="fr-FR" sz="2000" dirty="0" err="1" smtClean="0">
                <a:latin typeface="Arial" panose="020B0604020202020204" pitchFamily="34" charset="0"/>
                <a:cs typeface="Arial" panose="020B0604020202020204" pitchFamily="34" charset="0"/>
              </a:rPr>
              <a:t>prosodic</a:t>
            </a:r>
            <a:r>
              <a:rPr lang="fr-FR" altLang="fr-FR" sz="2000" dirty="0" smtClean="0">
                <a:latin typeface="Arial" panose="020B0604020202020204" pitchFamily="34" charset="0"/>
                <a:cs typeface="Arial" panose="020B0604020202020204" pitchFamily="34" charset="0"/>
              </a:rPr>
              <a:t> </a:t>
            </a:r>
            <a:r>
              <a:rPr lang="fr-FR" altLang="fr-FR" sz="2000" dirty="0" err="1" smtClean="0">
                <a:latin typeface="Arial" panose="020B0604020202020204" pitchFamily="34" charset="0"/>
                <a:cs typeface="Arial" panose="020B0604020202020204" pitchFamily="34" charset="0"/>
              </a:rPr>
              <a:t>units</a:t>
            </a:r>
            <a:r>
              <a:rPr lang="fr-FR" altLang="fr-FR" sz="2000" dirty="0" smtClean="0">
                <a:latin typeface="Arial" panose="020B0604020202020204" pitchFamily="34" charset="0"/>
                <a:cs typeface="Arial" panose="020B0604020202020204" pitchFamily="34" charset="0"/>
              </a:rPr>
              <a:t> correspond to one </a:t>
            </a:r>
            <a:r>
              <a:rPr lang="fr-FR" altLang="fr-FR" sz="2000" dirty="0" err="1" smtClean="0">
                <a:latin typeface="Arial" panose="020B0604020202020204" pitchFamily="34" charset="0"/>
                <a:cs typeface="Arial" panose="020B0604020202020204" pitchFamily="34" charset="0"/>
              </a:rPr>
              <a:t>dependency</a:t>
            </a:r>
            <a:r>
              <a:rPr lang="fr-FR" altLang="fr-FR" sz="2000" dirty="0" smtClean="0">
                <a:latin typeface="Arial" panose="020B0604020202020204" pitchFamily="34" charset="0"/>
                <a:cs typeface="Arial" panose="020B0604020202020204" pitchFamily="34" charset="0"/>
              </a:rPr>
              <a:t> clause</a:t>
            </a:r>
          </a:p>
          <a:p>
            <a:pPr marL="358775" indent="-358775">
              <a:lnSpc>
                <a:spcPct val="90000"/>
              </a:lnSpc>
            </a:pPr>
            <a:r>
              <a:rPr lang="fr-FR" altLang="fr-FR" sz="2000" b="1" dirty="0" smtClean="0">
                <a:solidFill>
                  <a:srgbClr val="FF6600"/>
                </a:solidFill>
                <a:latin typeface="Arial" panose="020B0604020202020204" pitchFamily="34" charset="0"/>
                <a:cs typeface="Arial" panose="020B0604020202020204" pitchFamily="34" charset="0"/>
              </a:rPr>
              <a:t>BDU-i </a:t>
            </a:r>
            <a:r>
              <a:rPr lang="fr-FR" altLang="fr-FR" sz="2000" b="1" dirty="0" err="1" smtClean="0">
                <a:solidFill>
                  <a:srgbClr val="FF6600"/>
                </a:solidFill>
                <a:latin typeface="Arial" panose="020B0604020202020204" pitchFamily="34" charset="0"/>
                <a:cs typeface="Arial" panose="020B0604020202020204" pitchFamily="34" charset="0"/>
              </a:rPr>
              <a:t>grouped</a:t>
            </a:r>
            <a:r>
              <a:rPr lang="fr-FR" altLang="fr-FR" sz="2000" b="1" dirty="0" smtClean="0">
                <a:solidFill>
                  <a:srgbClr val="FF6600"/>
                </a:solidFill>
                <a:latin typeface="Arial" panose="020B0604020202020204" pitchFamily="34" charset="0"/>
                <a:cs typeface="Arial" panose="020B0604020202020204" pitchFamily="34" charset="0"/>
              </a:rPr>
              <a:t> by intonation</a:t>
            </a:r>
            <a:r>
              <a:rPr lang="fr-FR" altLang="fr-FR" sz="2000" dirty="0" smtClean="0">
                <a:latin typeface="Arial" panose="020B0604020202020204" pitchFamily="34" charset="0"/>
                <a:cs typeface="Arial" panose="020B0604020202020204" pitchFamily="34" charset="0"/>
              </a:rPr>
              <a:t>: </a:t>
            </a:r>
            <a:r>
              <a:rPr lang="fr-FR" altLang="fr-FR" sz="2000" dirty="0" err="1" smtClean="0">
                <a:latin typeface="Arial" panose="020B0604020202020204" pitchFamily="34" charset="0"/>
                <a:cs typeface="Arial" panose="020B0604020202020204" pitchFamily="34" charset="0"/>
              </a:rPr>
              <a:t>several</a:t>
            </a:r>
            <a:r>
              <a:rPr lang="fr-FR" altLang="fr-FR" sz="2000" dirty="0" smtClean="0">
                <a:latin typeface="Arial" panose="020B0604020202020204" pitchFamily="34" charset="0"/>
                <a:cs typeface="Arial" panose="020B0604020202020204" pitchFamily="34" charset="0"/>
              </a:rPr>
              <a:t> </a:t>
            </a:r>
            <a:r>
              <a:rPr lang="fr-FR" altLang="fr-FR" sz="2000" dirty="0" err="1" smtClean="0">
                <a:latin typeface="Arial" panose="020B0604020202020204" pitchFamily="34" charset="0"/>
                <a:cs typeface="Arial" panose="020B0604020202020204" pitchFamily="34" charset="0"/>
              </a:rPr>
              <a:t>dependency</a:t>
            </a:r>
            <a:r>
              <a:rPr lang="fr-FR" altLang="fr-FR" sz="2000" dirty="0" smtClean="0">
                <a:latin typeface="Arial" panose="020B0604020202020204" pitchFamily="34" charset="0"/>
                <a:cs typeface="Arial" panose="020B0604020202020204" pitchFamily="34" charset="0"/>
              </a:rPr>
              <a:t> clauses correspond to one major </a:t>
            </a:r>
            <a:r>
              <a:rPr lang="fr-FR" altLang="fr-FR" sz="2000" dirty="0" err="1" smtClean="0">
                <a:latin typeface="Arial" panose="020B0604020202020204" pitchFamily="34" charset="0"/>
                <a:cs typeface="Arial" panose="020B0604020202020204" pitchFamily="34" charset="0"/>
              </a:rPr>
              <a:t>prosodic</a:t>
            </a:r>
            <a:r>
              <a:rPr lang="fr-FR" altLang="fr-FR" sz="2000" dirty="0" smtClean="0">
                <a:latin typeface="Arial" panose="020B0604020202020204" pitchFamily="34" charset="0"/>
                <a:cs typeface="Arial" panose="020B0604020202020204" pitchFamily="34" charset="0"/>
              </a:rPr>
              <a:t> unit</a:t>
            </a:r>
          </a:p>
          <a:p>
            <a:pPr marL="358775" indent="-358775">
              <a:lnSpc>
                <a:spcPct val="90000"/>
              </a:lnSpc>
            </a:pPr>
            <a:r>
              <a:rPr lang="fr-FR" altLang="fr-FR" sz="2000" b="1" dirty="0" err="1" smtClean="0">
                <a:solidFill>
                  <a:schemeClr val="accent6"/>
                </a:solidFill>
                <a:latin typeface="Arial" panose="020B0604020202020204" pitchFamily="34" charset="0"/>
                <a:cs typeface="Arial" panose="020B0604020202020204" pitchFamily="34" charset="0"/>
              </a:rPr>
              <a:t>Adjunct</a:t>
            </a:r>
            <a:r>
              <a:rPr lang="fr-FR" altLang="fr-FR" sz="2000" dirty="0" smtClean="0">
                <a:solidFill>
                  <a:schemeClr val="accent6"/>
                </a:solidFill>
                <a:latin typeface="Arial" panose="020B0604020202020204" pitchFamily="34" charset="0"/>
                <a:cs typeface="Arial" panose="020B0604020202020204" pitchFamily="34" charset="0"/>
              </a:rPr>
              <a:t> </a:t>
            </a:r>
            <a:r>
              <a:rPr lang="fr-FR" altLang="fr-FR" sz="2000" b="1" dirty="0" smtClean="0">
                <a:solidFill>
                  <a:schemeClr val="accent6"/>
                </a:solidFill>
                <a:latin typeface="Arial" panose="020B0604020202020204" pitchFamily="34" charset="0"/>
                <a:cs typeface="Arial" panose="020B0604020202020204" pitchFamily="34" charset="0"/>
              </a:rPr>
              <a:t>BDU-a </a:t>
            </a:r>
            <a:r>
              <a:rPr lang="fr-FR" altLang="fr-FR" sz="2000" dirty="0" smtClean="0">
                <a:latin typeface="Arial" panose="020B0604020202020204" pitchFamily="34" charset="0"/>
                <a:cs typeface="Arial" panose="020B0604020202020204" pitchFamily="34" charset="0"/>
              </a:rPr>
              <a:t>(or </a:t>
            </a:r>
            <a:r>
              <a:rPr lang="fr-FR" altLang="fr-FR" sz="2000" dirty="0" err="1" smtClean="0">
                <a:latin typeface="Arial" panose="020B0604020202020204" pitchFamily="34" charset="0"/>
                <a:cs typeface="Arial" panose="020B0604020202020204" pitchFamily="34" charset="0"/>
              </a:rPr>
              <a:t>regulatory</a:t>
            </a:r>
            <a:r>
              <a:rPr lang="fr-FR" altLang="fr-FR" sz="2000" dirty="0" smtClean="0">
                <a:latin typeface="Arial" panose="020B0604020202020204" pitchFamily="34" charset="0"/>
                <a:cs typeface="Arial" panose="020B0604020202020204" pitchFamily="34" charset="0"/>
              </a:rPr>
              <a:t>): a non </a:t>
            </a:r>
            <a:r>
              <a:rPr lang="fr-FR" altLang="fr-FR" sz="2000" dirty="0" err="1" smtClean="0">
                <a:latin typeface="Arial" panose="020B0604020202020204" pitchFamily="34" charset="0"/>
                <a:cs typeface="Arial" panose="020B0604020202020204" pitchFamily="34" charset="0"/>
              </a:rPr>
              <a:t>governed</a:t>
            </a:r>
            <a:r>
              <a:rPr lang="fr-FR" altLang="fr-FR" sz="2000" dirty="0" smtClean="0">
                <a:latin typeface="Arial" panose="020B0604020202020204" pitchFamily="34" charset="0"/>
                <a:cs typeface="Arial" panose="020B0604020202020204" pitchFamily="34" charset="0"/>
              </a:rPr>
              <a:t> </a:t>
            </a:r>
            <a:r>
              <a:rPr lang="fr-FR" altLang="fr-FR" sz="2000" dirty="0" err="1" smtClean="0">
                <a:latin typeface="Arial" panose="020B0604020202020204" pitchFamily="34" charset="0"/>
                <a:cs typeface="Arial" panose="020B0604020202020204" pitchFamily="34" charset="0"/>
              </a:rPr>
              <a:t>element</a:t>
            </a:r>
            <a:r>
              <a:rPr lang="fr-FR" altLang="fr-FR" sz="2000" dirty="0" smtClean="0">
                <a:latin typeface="Arial" panose="020B0604020202020204" pitchFamily="34" charset="0"/>
                <a:cs typeface="Arial" panose="020B0604020202020204" pitchFamily="34" charset="0"/>
              </a:rPr>
              <a:t> </a:t>
            </a:r>
            <a:r>
              <a:rPr lang="fr-FR" altLang="fr-FR" sz="2000" dirty="0" err="1" smtClean="0">
                <a:latin typeface="Arial" panose="020B0604020202020204" pitchFamily="34" charset="0"/>
                <a:cs typeface="Arial" panose="020B0604020202020204" pitchFamily="34" charset="0"/>
              </a:rPr>
              <a:t>is</a:t>
            </a:r>
            <a:r>
              <a:rPr lang="fr-FR" altLang="fr-FR" sz="2000" dirty="0" smtClean="0">
                <a:latin typeface="Arial" panose="020B0604020202020204" pitchFamily="34" charset="0"/>
                <a:cs typeface="Arial" panose="020B0604020202020204" pitchFamily="34" charset="0"/>
              </a:rPr>
              <a:t> </a:t>
            </a:r>
            <a:r>
              <a:rPr lang="fr-FR" altLang="fr-FR" sz="2000" dirty="0" err="1" smtClean="0">
                <a:latin typeface="Arial" panose="020B0604020202020204" pitchFamily="34" charset="0"/>
                <a:cs typeface="Arial" panose="020B0604020202020204" pitchFamily="34" charset="0"/>
              </a:rPr>
              <a:t>autonomized</a:t>
            </a:r>
            <a:r>
              <a:rPr lang="fr-FR" altLang="fr-FR" sz="2000" dirty="0" smtClean="0">
                <a:latin typeface="Arial" panose="020B0604020202020204" pitchFamily="34" charset="0"/>
                <a:cs typeface="Arial" panose="020B0604020202020204" pitchFamily="34" charset="0"/>
              </a:rPr>
              <a:t> in a major </a:t>
            </a:r>
            <a:r>
              <a:rPr lang="fr-FR" altLang="fr-FR" sz="2000" dirty="0" err="1" smtClean="0">
                <a:latin typeface="Arial" panose="020B0604020202020204" pitchFamily="34" charset="0"/>
                <a:cs typeface="Arial" panose="020B0604020202020204" pitchFamily="34" charset="0"/>
              </a:rPr>
              <a:t>prosodic</a:t>
            </a:r>
            <a:r>
              <a:rPr lang="fr-FR" altLang="fr-FR" sz="2000" dirty="0" smtClean="0">
                <a:latin typeface="Arial" panose="020B0604020202020204" pitchFamily="34" charset="0"/>
                <a:cs typeface="Arial" panose="020B0604020202020204" pitchFamily="34" charset="0"/>
              </a:rPr>
              <a:t> unit</a:t>
            </a:r>
          </a:p>
          <a:p>
            <a:pPr marL="358775" indent="-358775">
              <a:lnSpc>
                <a:spcPct val="90000"/>
              </a:lnSpc>
            </a:pPr>
            <a:r>
              <a:rPr lang="fr-FR" altLang="fr-FR" sz="2000" b="1" dirty="0" smtClean="0">
                <a:solidFill>
                  <a:schemeClr val="bg1">
                    <a:lumMod val="50000"/>
                  </a:schemeClr>
                </a:solidFill>
                <a:latin typeface="Arial" panose="020B0604020202020204" pitchFamily="34" charset="0"/>
                <a:cs typeface="Arial" panose="020B0604020202020204" pitchFamily="34" charset="0"/>
              </a:rPr>
              <a:t>Mixed BDU-x</a:t>
            </a:r>
            <a:r>
              <a:rPr lang="fr-FR" altLang="fr-FR" sz="2000" b="1" dirty="0" smtClean="0">
                <a:latin typeface="Arial" panose="020B0604020202020204" pitchFamily="34" charset="0"/>
                <a:cs typeface="Arial" panose="020B0604020202020204" pitchFamily="34" charset="0"/>
              </a:rPr>
              <a:t> </a:t>
            </a:r>
            <a:r>
              <a:rPr lang="fr-FR" altLang="fr-FR" sz="2000" dirty="0" smtClean="0">
                <a:latin typeface="Arial" panose="020B0604020202020204" pitchFamily="34" charset="0"/>
                <a:cs typeface="Arial" panose="020B0604020202020204" pitchFamily="34" charset="0"/>
              </a:rPr>
              <a:t>: </a:t>
            </a:r>
            <a:r>
              <a:rPr lang="fr-FR" altLang="fr-FR" sz="2000" dirty="0" err="1" smtClean="0">
                <a:latin typeface="Arial" panose="020B0604020202020204" pitchFamily="34" charset="0"/>
                <a:cs typeface="Arial" panose="020B0604020202020204" pitchFamily="34" charset="0"/>
              </a:rPr>
              <a:t>sequence</a:t>
            </a:r>
            <a:r>
              <a:rPr lang="fr-FR" altLang="fr-FR" sz="2000" dirty="0" smtClean="0">
                <a:latin typeface="Arial" panose="020B0604020202020204" pitchFamily="34" charset="0"/>
                <a:cs typeface="Arial" panose="020B0604020202020204" pitchFamily="34" charset="0"/>
              </a:rPr>
              <a:t> of </a:t>
            </a:r>
            <a:r>
              <a:rPr lang="fr-FR" altLang="fr-FR" sz="2000" dirty="0" err="1" smtClean="0">
                <a:latin typeface="Arial" panose="020B0604020202020204" pitchFamily="34" charset="0"/>
                <a:cs typeface="Arial" panose="020B0604020202020204" pitchFamily="34" charset="0"/>
              </a:rPr>
              <a:t>mismatching</a:t>
            </a:r>
            <a:r>
              <a:rPr lang="fr-FR" altLang="fr-FR" sz="2000" dirty="0" smtClean="0">
                <a:latin typeface="Arial" panose="020B0604020202020204" pitchFamily="34" charset="0"/>
                <a:cs typeface="Arial" panose="020B0604020202020204" pitchFamily="34" charset="0"/>
              </a:rPr>
              <a:t> </a:t>
            </a:r>
            <a:r>
              <a:rPr lang="fr-FR" altLang="fr-FR" sz="2000" dirty="0" err="1" smtClean="0">
                <a:latin typeface="Arial" panose="020B0604020202020204" pitchFamily="34" charset="0"/>
                <a:cs typeface="Arial" panose="020B0604020202020204" pitchFamily="34" charset="0"/>
              </a:rPr>
              <a:t>syntactic</a:t>
            </a:r>
            <a:r>
              <a:rPr lang="fr-FR" altLang="fr-FR" sz="2000" dirty="0" smtClean="0">
                <a:latin typeface="Arial" panose="020B0604020202020204" pitchFamily="34" charset="0"/>
                <a:cs typeface="Arial" panose="020B0604020202020204" pitchFamily="34" charset="0"/>
              </a:rPr>
              <a:t> and intonation </a:t>
            </a:r>
            <a:r>
              <a:rPr lang="fr-FR" altLang="fr-FR" sz="2000" dirty="0" err="1" smtClean="0">
                <a:latin typeface="Arial" panose="020B0604020202020204" pitchFamily="34" charset="0"/>
                <a:cs typeface="Arial" panose="020B0604020202020204" pitchFamily="34" charset="0"/>
              </a:rPr>
              <a:t>units</a:t>
            </a:r>
            <a:endParaRPr lang="fr-FR" altLang="fr-FR" sz="2000" b="1" dirty="0">
              <a:solidFill>
                <a:schemeClr val="bg1">
                  <a:lumMod val="50000"/>
                </a:schemeClr>
              </a:solidFill>
              <a:latin typeface="Arial" panose="020B0604020202020204" pitchFamily="34" charset="0"/>
              <a:cs typeface="Arial" panose="020B0604020202020204" pitchFamily="34" charset="0"/>
            </a:endParaRPr>
          </a:p>
        </p:txBody>
      </p:sp>
      <p:sp>
        <p:nvSpPr>
          <p:cNvPr id="8" name="Rectangle 4"/>
          <p:cNvSpPr>
            <a:spLocks noChangeArrowheads="1"/>
          </p:cNvSpPr>
          <p:nvPr/>
        </p:nvSpPr>
        <p:spPr bwMode="auto">
          <a:xfrm>
            <a:off x="899593" y="1484784"/>
            <a:ext cx="1260140" cy="1188603"/>
          </a:xfrm>
          <a:prstGeom prst="rect">
            <a:avLst/>
          </a:prstGeom>
          <a:noFill/>
          <a:ln w="2857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2000">
                <a:solidFill>
                  <a:schemeClr val="tx1"/>
                </a:solidFill>
                <a:latin typeface="Verdana" pitchFamily="34" charset="0"/>
                <a:cs typeface="Arial" pitchFamily="34" charset="0"/>
              </a:defRPr>
            </a:lvl1pPr>
            <a:lvl2pPr marL="742950" indent="-285750" eaLnBrk="0" hangingPunct="0">
              <a:spcBef>
                <a:spcPct val="20000"/>
              </a:spcBef>
              <a:buChar char="–"/>
              <a:defRPr sz="2000">
                <a:solidFill>
                  <a:schemeClr val="tx1"/>
                </a:solidFill>
                <a:latin typeface="Verdana" pitchFamily="34" charset="0"/>
                <a:cs typeface="Arial" pitchFamily="34" charset="0"/>
              </a:defRPr>
            </a:lvl2pPr>
            <a:lvl3pPr marL="1143000" indent="-228600" eaLnBrk="0" hangingPunct="0">
              <a:spcBef>
                <a:spcPct val="20000"/>
              </a:spcBef>
              <a:buChar char="•"/>
              <a:defRPr sz="2000">
                <a:solidFill>
                  <a:schemeClr val="tx1"/>
                </a:solidFill>
                <a:latin typeface="Verdana" pitchFamily="34" charset="0"/>
                <a:cs typeface="Arial" pitchFamily="34" charset="0"/>
              </a:defRPr>
            </a:lvl3pPr>
            <a:lvl4pPr marL="1600200" indent="-228600" eaLnBrk="0" hangingPunct="0">
              <a:spcBef>
                <a:spcPct val="20000"/>
              </a:spcBef>
              <a:buChar char="–"/>
              <a:defRPr sz="2000">
                <a:solidFill>
                  <a:schemeClr val="tx1"/>
                </a:solidFill>
                <a:latin typeface="Verdana" pitchFamily="34" charset="0"/>
                <a:cs typeface="Arial" pitchFamily="34" charset="0"/>
              </a:defRPr>
            </a:lvl4pPr>
            <a:lvl5pPr marL="2057400" indent="-228600" eaLnBrk="0" hangingPunct="0">
              <a:spcBef>
                <a:spcPct val="20000"/>
              </a:spcBef>
              <a:buChar char="»"/>
              <a:defRPr sz="20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eaLnBrk="1" hangingPunct="1">
              <a:spcBef>
                <a:spcPct val="0"/>
              </a:spcBef>
              <a:buFontTx/>
              <a:buNone/>
            </a:pPr>
            <a:endParaRPr lang="fr-BE" altLang="fr-FR" sz="1800">
              <a:latin typeface="Arial" pitchFamily="34" charset="0"/>
            </a:endParaRPr>
          </a:p>
        </p:txBody>
      </p:sp>
      <p:sp>
        <p:nvSpPr>
          <p:cNvPr id="9" name="Rectangle 5"/>
          <p:cNvSpPr>
            <a:spLocks noChangeArrowheads="1"/>
          </p:cNvSpPr>
          <p:nvPr/>
        </p:nvSpPr>
        <p:spPr bwMode="auto">
          <a:xfrm>
            <a:off x="4896036" y="1484313"/>
            <a:ext cx="1899487" cy="1188603"/>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2000">
                <a:solidFill>
                  <a:schemeClr val="tx1"/>
                </a:solidFill>
                <a:latin typeface="Verdana" pitchFamily="34" charset="0"/>
                <a:cs typeface="Arial" pitchFamily="34" charset="0"/>
              </a:defRPr>
            </a:lvl1pPr>
            <a:lvl2pPr marL="742950" indent="-285750" eaLnBrk="0" hangingPunct="0">
              <a:spcBef>
                <a:spcPct val="20000"/>
              </a:spcBef>
              <a:buChar char="–"/>
              <a:defRPr sz="2000">
                <a:solidFill>
                  <a:schemeClr val="tx1"/>
                </a:solidFill>
                <a:latin typeface="Verdana" pitchFamily="34" charset="0"/>
                <a:cs typeface="Arial" pitchFamily="34" charset="0"/>
              </a:defRPr>
            </a:lvl2pPr>
            <a:lvl3pPr marL="1143000" indent="-228600" eaLnBrk="0" hangingPunct="0">
              <a:spcBef>
                <a:spcPct val="20000"/>
              </a:spcBef>
              <a:buChar char="•"/>
              <a:defRPr sz="2000">
                <a:solidFill>
                  <a:schemeClr val="tx1"/>
                </a:solidFill>
                <a:latin typeface="Verdana" pitchFamily="34" charset="0"/>
                <a:cs typeface="Arial" pitchFamily="34" charset="0"/>
              </a:defRPr>
            </a:lvl3pPr>
            <a:lvl4pPr marL="1600200" indent="-228600" eaLnBrk="0" hangingPunct="0">
              <a:spcBef>
                <a:spcPct val="20000"/>
              </a:spcBef>
              <a:buChar char="–"/>
              <a:defRPr sz="2000">
                <a:solidFill>
                  <a:schemeClr val="tx1"/>
                </a:solidFill>
                <a:latin typeface="Verdana" pitchFamily="34" charset="0"/>
                <a:cs typeface="Arial" pitchFamily="34" charset="0"/>
              </a:defRPr>
            </a:lvl4pPr>
            <a:lvl5pPr marL="2057400" indent="-228600" eaLnBrk="0" hangingPunct="0">
              <a:spcBef>
                <a:spcPct val="20000"/>
              </a:spcBef>
              <a:buChar char="»"/>
              <a:defRPr sz="20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eaLnBrk="1" hangingPunct="1">
              <a:spcBef>
                <a:spcPct val="0"/>
              </a:spcBef>
              <a:buFontTx/>
              <a:buNone/>
            </a:pPr>
            <a:endParaRPr lang="fr-BE" altLang="fr-FR" sz="1800">
              <a:latin typeface="Arial" pitchFamily="34" charset="0"/>
            </a:endParaRPr>
          </a:p>
        </p:txBody>
      </p:sp>
      <p:sp>
        <p:nvSpPr>
          <p:cNvPr id="10" name="Rectangle 6"/>
          <p:cNvSpPr>
            <a:spLocks noChangeArrowheads="1"/>
          </p:cNvSpPr>
          <p:nvPr/>
        </p:nvSpPr>
        <p:spPr bwMode="auto">
          <a:xfrm>
            <a:off x="3419872" y="1484313"/>
            <a:ext cx="1381792" cy="1188603"/>
          </a:xfrm>
          <a:prstGeom prst="rect">
            <a:avLst/>
          </a:prstGeom>
          <a:noFill/>
          <a:ln w="28575">
            <a:solidFill>
              <a:srgbClr val="FF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2000">
                <a:solidFill>
                  <a:schemeClr val="tx1"/>
                </a:solidFill>
                <a:latin typeface="Verdana" pitchFamily="34" charset="0"/>
                <a:cs typeface="Arial" pitchFamily="34" charset="0"/>
              </a:defRPr>
            </a:lvl1pPr>
            <a:lvl2pPr marL="742950" indent="-285750" eaLnBrk="0" hangingPunct="0">
              <a:spcBef>
                <a:spcPct val="20000"/>
              </a:spcBef>
              <a:buChar char="–"/>
              <a:defRPr sz="2000">
                <a:solidFill>
                  <a:schemeClr val="tx1"/>
                </a:solidFill>
                <a:latin typeface="Verdana" pitchFamily="34" charset="0"/>
                <a:cs typeface="Arial" pitchFamily="34" charset="0"/>
              </a:defRPr>
            </a:lvl2pPr>
            <a:lvl3pPr marL="1143000" indent="-228600" eaLnBrk="0" hangingPunct="0">
              <a:spcBef>
                <a:spcPct val="20000"/>
              </a:spcBef>
              <a:buChar char="•"/>
              <a:defRPr sz="2000">
                <a:solidFill>
                  <a:schemeClr val="tx1"/>
                </a:solidFill>
                <a:latin typeface="Verdana" pitchFamily="34" charset="0"/>
                <a:cs typeface="Arial" pitchFamily="34" charset="0"/>
              </a:defRPr>
            </a:lvl3pPr>
            <a:lvl4pPr marL="1600200" indent="-228600" eaLnBrk="0" hangingPunct="0">
              <a:spcBef>
                <a:spcPct val="20000"/>
              </a:spcBef>
              <a:buChar char="–"/>
              <a:defRPr sz="2000">
                <a:solidFill>
                  <a:schemeClr val="tx1"/>
                </a:solidFill>
                <a:latin typeface="Verdana" pitchFamily="34" charset="0"/>
                <a:cs typeface="Arial" pitchFamily="34" charset="0"/>
              </a:defRPr>
            </a:lvl4pPr>
            <a:lvl5pPr marL="2057400" indent="-228600" eaLnBrk="0" hangingPunct="0">
              <a:spcBef>
                <a:spcPct val="20000"/>
              </a:spcBef>
              <a:buChar char="»"/>
              <a:defRPr sz="20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eaLnBrk="1" hangingPunct="1">
              <a:spcBef>
                <a:spcPct val="0"/>
              </a:spcBef>
              <a:buFontTx/>
              <a:buNone/>
            </a:pPr>
            <a:endParaRPr lang="fr-BE" altLang="fr-FR" sz="1800">
              <a:latin typeface="Arial" pitchFamily="34" charset="0"/>
            </a:endParaRPr>
          </a:p>
        </p:txBody>
      </p:sp>
      <p:sp>
        <p:nvSpPr>
          <p:cNvPr id="11" name="Rectangle 7"/>
          <p:cNvSpPr>
            <a:spLocks noChangeArrowheads="1"/>
          </p:cNvSpPr>
          <p:nvPr/>
        </p:nvSpPr>
        <p:spPr bwMode="auto">
          <a:xfrm>
            <a:off x="2231740" y="1484313"/>
            <a:ext cx="1014931" cy="1188603"/>
          </a:xfrm>
          <a:prstGeom prst="rect">
            <a:avLst/>
          </a:prstGeom>
          <a:noFill/>
          <a:ln w="28575">
            <a:solidFill>
              <a:schemeClr val="accent6"/>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2000">
                <a:solidFill>
                  <a:schemeClr val="tx1"/>
                </a:solidFill>
                <a:latin typeface="Verdana" pitchFamily="34" charset="0"/>
                <a:cs typeface="Arial" pitchFamily="34" charset="0"/>
              </a:defRPr>
            </a:lvl1pPr>
            <a:lvl2pPr marL="742950" indent="-285750" eaLnBrk="0" hangingPunct="0">
              <a:spcBef>
                <a:spcPct val="20000"/>
              </a:spcBef>
              <a:buChar char="–"/>
              <a:defRPr sz="2000">
                <a:solidFill>
                  <a:schemeClr val="tx1"/>
                </a:solidFill>
                <a:latin typeface="Verdana" pitchFamily="34" charset="0"/>
                <a:cs typeface="Arial" pitchFamily="34" charset="0"/>
              </a:defRPr>
            </a:lvl2pPr>
            <a:lvl3pPr marL="1143000" indent="-228600" eaLnBrk="0" hangingPunct="0">
              <a:spcBef>
                <a:spcPct val="20000"/>
              </a:spcBef>
              <a:buChar char="•"/>
              <a:defRPr sz="2000">
                <a:solidFill>
                  <a:schemeClr val="tx1"/>
                </a:solidFill>
                <a:latin typeface="Verdana" pitchFamily="34" charset="0"/>
                <a:cs typeface="Arial" pitchFamily="34" charset="0"/>
              </a:defRPr>
            </a:lvl3pPr>
            <a:lvl4pPr marL="1600200" indent="-228600" eaLnBrk="0" hangingPunct="0">
              <a:spcBef>
                <a:spcPct val="20000"/>
              </a:spcBef>
              <a:buChar char="–"/>
              <a:defRPr sz="2000">
                <a:solidFill>
                  <a:schemeClr val="tx1"/>
                </a:solidFill>
                <a:latin typeface="Verdana" pitchFamily="34" charset="0"/>
                <a:cs typeface="Arial" pitchFamily="34" charset="0"/>
              </a:defRPr>
            </a:lvl4pPr>
            <a:lvl5pPr marL="2057400" indent="-228600" eaLnBrk="0" hangingPunct="0">
              <a:spcBef>
                <a:spcPct val="20000"/>
              </a:spcBef>
              <a:buChar char="»"/>
              <a:defRPr sz="20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eaLnBrk="1" hangingPunct="1">
              <a:spcBef>
                <a:spcPct val="0"/>
              </a:spcBef>
              <a:buFontTx/>
              <a:buNone/>
            </a:pPr>
            <a:endParaRPr lang="fr-BE" altLang="fr-FR" sz="1800">
              <a:latin typeface="Arial" pitchFamily="34" charset="0"/>
            </a:endParaRPr>
          </a:p>
        </p:txBody>
      </p:sp>
      <p:sp>
        <p:nvSpPr>
          <p:cNvPr id="12" name="Rectangle 8"/>
          <p:cNvSpPr>
            <a:spLocks noChangeArrowheads="1"/>
          </p:cNvSpPr>
          <p:nvPr/>
        </p:nvSpPr>
        <p:spPr bwMode="auto">
          <a:xfrm>
            <a:off x="6876256" y="1484313"/>
            <a:ext cx="1728192" cy="1188603"/>
          </a:xfrm>
          <a:prstGeom prst="rect">
            <a:avLst/>
          </a:prstGeom>
          <a:noFill/>
          <a:ln w="2857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2000">
                <a:solidFill>
                  <a:schemeClr val="tx1"/>
                </a:solidFill>
                <a:latin typeface="Verdana" pitchFamily="34" charset="0"/>
                <a:cs typeface="Arial" pitchFamily="34" charset="0"/>
              </a:defRPr>
            </a:lvl1pPr>
            <a:lvl2pPr marL="742950" indent="-285750" eaLnBrk="0" hangingPunct="0">
              <a:spcBef>
                <a:spcPct val="20000"/>
              </a:spcBef>
              <a:buChar char="–"/>
              <a:defRPr sz="2000">
                <a:solidFill>
                  <a:schemeClr val="tx1"/>
                </a:solidFill>
                <a:latin typeface="Verdana" pitchFamily="34" charset="0"/>
                <a:cs typeface="Arial" pitchFamily="34" charset="0"/>
              </a:defRPr>
            </a:lvl2pPr>
            <a:lvl3pPr marL="1143000" indent="-228600" eaLnBrk="0" hangingPunct="0">
              <a:spcBef>
                <a:spcPct val="20000"/>
              </a:spcBef>
              <a:buChar char="•"/>
              <a:defRPr sz="2000">
                <a:solidFill>
                  <a:schemeClr val="tx1"/>
                </a:solidFill>
                <a:latin typeface="Verdana" pitchFamily="34" charset="0"/>
                <a:cs typeface="Arial" pitchFamily="34" charset="0"/>
              </a:defRPr>
            </a:lvl3pPr>
            <a:lvl4pPr marL="1600200" indent="-228600" eaLnBrk="0" hangingPunct="0">
              <a:spcBef>
                <a:spcPct val="20000"/>
              </a:spcBef>
              <a:buChar char="–"/>
              <a:defRPr sz="2000">
                <a:solidFill>
                  <a:schemeClr val="tx1"/>
                </a:solidFill>
                <a:latin typeface="Verdana" pitchFamily="34" charset="0"/>
                <a:cs typeface="Arial" pitchFamily="34" charset="0"/>
              </a:defRPr>
            </a:lvl4pPr>
            <a:lvl5pPr marL="2057400" indent="-228600" eaLnBrk="0" hangingPunct="0">
              <a:spcBef>
                <a:spcPct val="20000"/>
              </a:spcBef>
              <a:buChar char="»"/>
              <a:defRPr sz="20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eaLnBrk="1" hangingPunct="1">
              <a:spcBef>
                <a:spcPct val="0"/>
              </a:spcBef>
              <a:buFontTx/>
              <a:buNone/>
            </a:pPr>
            <a:endParaRPr lang="fr-BE" altLang="fr-FR" sz="1800">
              <a:latin typeface="Arial" pitchFamily="34" charset="0"/>
            </a:endParaRPr>
          </a:p>
        </p:txBody>
      </p:sp>
    </p:spTree>
    <p:extLst>
      <p:ext uri="{BB962C8B-B14F-4D97-AF65-F5344CB8AC3E}">
        <p14:creationId xmlns:p14="http://schemas.microsoft.com/office/powerpoint/2010/main" val="597110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smtClean="0"/>
              <a:t>Types of </a:t>
            </a:r>
            <a:r>
              <a:rPr lang="fr-BE" dirty="0" err="1" smtClean="0"/>
              <a:t>BDUs</a:t>
            </a:r>
            <a:r>
              <a:rPr lang="fr-BE" dirty="0" smtClean="0"/>
              <a:t>: </a:t>
            </a:r>
            <a:r>
              <a:rPr lang="fr-BE" dirty="0" err="1" smtClean="0"/>
              <a:t>Examples</a:t>
            </a:r>
            <a:endParaRPr lang="fr-BE" dirty="0"/>
          </a:p>
        </p:txBody>
      </p:sp>
      <p:sp>
        <p:nvSpPr>
          <p:cNvPr id="3" name="Espace réservé du contenu 2"/>
          <p:cNvSpPr>
            <a:spLocks noGrp="1"/>
          </p:cNvSpPr>
          <p:nvPr>
            <p:ph idx="1"/>
          </p:nvPr>
        </p:nvSpPr>
        <p:spPr>
          <a:xfrm>
            <a:off x="457200" y="1600199"/>
            <a:ext cx="8521908" cy="5100403"/>
          </a:xfrm>
        </p:spPr>
        <p:txBody>
          <a:bodyPr>
            <a:noAutofit/>
          </a:bodyPr>
          <a:lstStyle/>
          <a:p>
            <a:pPr marL="0" indent="0">
              <a:lnSpc>
                <a:spcPct val="90000"/>
              </a:lnSpc>
              <a:buNone/>
              <a:defRPr/>
            </a:pPr>
            <a:r>
              <a:rPr lang="fr-FR" altLang="fr-FR" sz="2200" b="1" dirty="0">
                <a:solidFill>
                  <a:schemeClr val="hlink"/>
                </a:solidFill>
              </a:rPr>
              <a:t>Congruent BDU-c </a:t>
            </a:r>
            <a:endParaRPr lang="fr-FR" altLang="fr-FR" sz="2200" dirty="0"/>
          </a:p>
          <a:p>
            <a:pPr>
              <a:lnSpc>
                <a:spcPct val="90000"/>
              </a:lnSpc>
              <a:defRPr/>
            </a:pPr>
            <a:r>
              <a:rPr lang="fr-BE" altLang="fr-FR" sz="2200" dirty="0" smtClean="0"/>
              <a:t>[(dans la majorité politique libanaise)  (beaucoup de voix) (s'étaient élevées) (contre sa venue)</a:t>
            </a:r>
            <a:r>
              <a:rPr lang="fr-BE" altLang="fr-FR" sz="2200" b="1" dirty="0" smtClean="0">
                <a:solidFill>
                  <a:srgbClr val="004E9C"/>
                </a:solidFill>
              </a:rPr>
              <a:t>]</a:t>
            </a:r>
            <a:r>
              <a:rPr lang="fr-BE" altLang="fr-FR" sz="2200" b="1" baseline="30000" dirty="0" err="1" smtClean="0">
                <a:solidFill>
                  <a:srgbClr val="004E9C"/>
                </a:solidFill>
              </a:rPr>
              <a:t>urv</a:t>
            </a:r>
            <a:r>
              <a:rPr lang="fr-BE" altLang="fr-FR" sz="2200" b="1" dirty="0" smtClean="0">
                <a:solidFill>
                  <a:srgbClr val="004E9C"/>
                </a:solidFill>
              </a:rPr>
              <a:t> ///C</a:t>
            </a:r>
          </a:p>
          <a:p>
            <a:pPr marL="0" indent="0">
              <a:lnSpc>
                <a:spcPct val="90000"/>
              </a:lnSpc>
              <a:buNone/>
              <a:defRPr/>
            </a:pPr>
            <a:r>
              <a:rPr lang="fr-BE" altLang="fr-FR" sz="2200" dirty="0" smtClean="0"/>
              <a:t>      </a:t>
            </a:r>
            <a:r>
              <a:rPr lang="fr-BE" altLang="fr-FR" sz="2000" dirty="0" smtClean="0"/>
              <a:t>in the </a:t>
            </a:r>
            <a:r>
              <a:rPr lang="fr-BE" altLang="fr-FR" sz="2000" dirty="0" err="1" smtClean="0"/>
              <a:t>lebanese</a:t>
            </a:r>
            <a:r>
              <a:rPr lang="fr-BE" altLang="fr-FR" sz="2000" dirty="0" smtClean="0"/>
              <a:t> </a:t>
            </a:r>
            <a:r>
              <a:rPr lang="fr-BE" altLang="fr-FR" sz="2000" dirty="0" err="1" smtClean="0"/>
              <a:t>political</a:t>
            </a:r>
            <a:r>
              <a:rPr lang="fr-BE" altLang="fr-FR" sz="2000" dirty="0" smtClean="0"/>
              <a:t> </a:t>
            </a:r>
            <a:r>
              <a:rPr lang="fr-BE" altLang="fr-FR" sz="2000" dirty="0" err="1" smtClean="0"/>
              <a:t>majority</a:t>
            </a:r>
            <a:r>
              <a:rPr lang="fr-BE" altLang="fr-FR" sz="2000" dirty="0" smtClean="0"/>
              <a:t> </a:t>
            </a:r>
            <a:r>
              <a:rPr lang="fr-BE" altLang="fr-FR" sz="2000" dirty="0" err="1" smtClean="0"/>
              <a:t>many</a:t>
            </a:r>
            <a:r>
              <a:rPr lang="fr-BE" altLang="fr-FR" sz="2000" dirty="0" smtClean="0"/>
              <a:t> </a:t>
            </a:r>
            <a:r>
              <a:rPr lang="fr-BE" altLang="fr-FR" sz="2000" dirty="0" err="1" smtClean="0"/>
              <a:t>voices</a:t>
            </a:r>
            <a:r>
              <a:rPr lang="fr-BE" altLang="fr-FR" sz="2000" dirty="0" smtClean="0"/>
              <a:t> </a:t>
            </a:r>
            <a:r>
              <a:rPr lang="fr-BE" altLang="fr-FR" sz="2000" dirty="0" err="1" smtClean="0"/>
              <a:t>raised</a:t>
            </a:r>
            <a:r>
              <a:rPr lang="fr-BE" altLang="fr-FR" sz="2000" dirty="0" smtClean="0"/>
              <a:t> </a:t>
            </a:r>
            <a:r>
              <a:rPr lang="fr-BE" altLang="fr-FR" sz="2000" dirty="0" err="1" smtClean="0"/>
              <a:t>against</a:t>
            </a:r>
            <a:r>
              <a:rPr lang="fr-BE" altLang="fr-FR" sz="2000" dirty="0" smtClean="0"/>
              <a:t> </a:t>
            </a:r>
            <a:r>
              <a:rPr lang="fr-BE" altLang="fr-FR" sz="2000" dirty="0" err="1" smtClean="0"/>
              <a:t>his</a:t>
            </a:r>
            <a:r>
              <a:rPr lang="fr-BE" altLang="fr-FR" sz="2000" dirty="0" smtClean="0"/>
              <a:t> </a:t>
            </a:r>
            <a:r>
              <a:rPr lang="fr-BE" altLang="fr-FR" sz="2000" dirty="0" err="1" smtClean="0"/>
              <a:t>coming</a:t>
            </a:r>
            <a:r>
              <a:rPr lang="fr-BE" altLang="fr-FR" sz="2000" dirty="0" smtClean="0"/>
              <a:t> ///</a:t>
            </a:r>
            <a:endParaRPr lang="fr-BE" altLang="fr-FR" sz="2000" dirty="0"/>
          </a:p>
          <a:p>
            <a:pPr marL="0" indent="0">
              <a:lnSpc>
                <a:spcPct val="90000"/>
              </a:lnSpc>
              <a:buNone/>
              <a:defRPr/>
            </a:pPr>
            <a:r>
              <a:rPr lang="fr-FR" altLang="fr-FR" sz="2200" b="1" dirty="0" err="1" smtClean="0">
                <a:solidFill>
                  <a:schemeClr val="accent2"/>
                </a:solidFill>
              </a:rPr>
              <a:t>Syntax-bound</a:t>
            </a:r>
            <a:r>
              <a:rPr lang="fr-FR" altLang="fr-FR" sz="2200" b="1" dirty="0" smtClean="0">
                <a:solidFill>
                  <a:schemeClr val="accent2"/>
                </a:solidFill>
              </a:rPr>
              <a:t> </a:t>
            </a:r>
            <a:r>
              <a:rPr lang="fr-FR" altLang="fr-FR" sz="2200" b="1" dirty="0">
                <a:solidFill>
                  <a:schemeClr val="accent2"/>
                </a:solidFill>
              </a:rPr>
              <a:t>BDU-s </a:t>
            </a:r>
            <a:endParaRPr lang="fr-FR" altLang="fr-FR" sz="2200" dirty="0"/>
          </a:p>
          <a:p>
            <a:pPr>
              <a:lnSpc>
                <a:spcPct val="90000"/>
              </a:lnSpc>
              <a:defRPr/>
            </a:pPr>
            <a:r>
              <a:rPr lang="fr-BE" altLang="fr-FR" sz="2200" dirty="0"/>
              <a:t>[(pourquoi) (ce rôle majeur) (n'est-il pas dévolu) </a:t>
            </a:r>
            <a:r>
              <a:rPr lang="fr-BE" altLang="fr-FR" sz="2200" b="1" dirty="0">
                <a:solidFill>
                  <a:schemeClr val="accent2"/>
                </a:solidFill>
              </a:rPr>
              <a:t>///S</a:t>
            </a:r>
            <a:r>
              <a:rPr lang="fr-BE" altLang="fr-FR" sz="2200" dirty="0"/>
              <a:t> </a:t>
            </a:r>
            <a:r>
              <a:rPr lang="fr-BE" altLang="fr-FR" sz="2200" dirty="0" smtClean="0"/>
              <a:t>(</a:t>
            </a:r>
            <a:r>
              <a:rPr lang="fr-BE" altLang="fr-FR" sz="2200" dirty="0"/>
              <a:t>à la religion)</a:t>
            </a:r>
            <a:r>
              <a:rPr lang="fr-BE" altLang="fr-FR" sz="2200" b="1" dirty="0">
                <a:solidFill>
                  <a:srgbClr val="004E9C"/>
                </a:solidFill>
              </a:rPr>
              <a:t>]</a:t>
            </a:r>
            <a:r>
              <a:rPr lang="fr-BE" altLang="fr-FR" sz="2200" b="1" baseline="30000" dirty="0" err="1">
                <a:solidFill>
                  <a:srgbClr val="004E9C"/>
                </a:solidFill>
              </a:rPr>
              <a:t>urv</a:t>
            </a:r>
            <a:r>
              <a:rPr lang="fr-BE" altLang="fr-FR" sz="2200" b="1" baseline="30000" dirty="0">
                <a:solidFill>
                  <a:srgbClr val="004E9C"/>
                </a:solidFill>
              </a:rPr>
              <a:t>+ </a:t>
            </a:r>
            <a:r>
              <a:rPr lang="fr-BE" altLang="fr-FR" sz="2200" b="1" dirty="0">
                <a:solidFill>
                  <a:srgbClr val="004E9C"/>
                </a:solidFill>
              </a:rPr>
              <a:t>///C</a:t>
            </a:r>
          </a:p>
          <a:p>
            <a:pPr marL="0" indent="0">
              <a:lnSpc>
                <a:spcPct val="90000"/>
              </a:lnSpc>
              <a:buNone/>
              <a:defRPr/>
            </a:pPr>
            <a:r>
              <a:rPr lang="fr-BE" altLang="fr-FR" sz="2200" dirty="0"/>
              <a:t>      </a:t>
            </a:r>
            <a:r>
              <a:rPr lang="fr-BE" altLang="fr-FR" sz="2000" dirty="0" err="1"/>
              <a:t>why</a:t>
            </a:r>
            <a:r>
              <a:rPr lang="fr-BE" altLang="fr-FR" sz="2000" dirty="0"/>
              <a:t> </a:t>
            </a:r>
            <a:r>
              <a:rPr lang="fr-BE" altLang="fr-FR" sz="2000" dirty="0" err="1"/>
              <a:t>isn’t</a:t>
            </a:r>
            <a:r>
              <a:rPr lang="fr-BE" altLang="fr-FR" sz="2000" dirty="0"/>
              <a:t> </a:t>
            </a:r>
            <a:r>
              <a:rPr lang="fr-BE" altLang="fr-FR" sz="2000" dirty="0" err="1"/>
              <a:t>this</a:t>
            </a:r>
            <a:r>
              <a:rPr lang="fr-BE" altLang="fr-FR" sz="2000" dirty="0"/>
              <a:t> major </a:t>
            </a:r>
            <a:r>
              <a:rPr lang="fr-BE" altLang="fr-FR" sz="2000" dirty="0" err="1"/>
              <a:t>role</a:t>
            </a:r>
            <a:r>
              <a:rPr lang="fr-BE" altLang="fr-FR" sz="2000" dirty="0"/>
              <a:t>  </a:t>
            </a:r>
            <a:r>
              <a:rPr lang="fr-BE" altLang="fr-FR" sz="2000" dirty="0" err="1"/>
              <a:t>devoted</a:t>
            </a:r>
            <a:r>
              <a:rPr lang="fr-BE" altLang="fr-FR" sz="2000" dirty="0"/>
              <a:t> /// to religion</a:t>
            </a:r>
            <a:endParaRPr lang="fr-BE" altLang="fr-FR" sz="2200" dirty="0"/>
          </a:p>
          <a:p>
            <a:pPr marL="0" indent="0">
              <a:lnSpc>
                <a:spcPct val="90000"/>
              </a:lnSpc>
              <a:buNone/>
              <a:defRPr/>
            </a:pPr>
            <a:r>
              <a:rPr lang="fr-FR" altLang="fr-FR" sz="2200" b="1" dirty="0" smtClean="0">
                <a:solidFill>
                  <a:srgbClr val="FF6600"/>
                </a:solidFill>
              </a:rPr>
              <a:t>Intonation-</a:t>
            </a:r>
            <a:r>
              <a:rPr lang="fr-FR" altLang="fr-FR" sz="2200" b="1" dirty="0" err="1" smtClean="0">
                <a:solidFill>
                  <a:srgbClr val="FF6600"/>
                </a:solidFill>
              </a:rPr>
              <a:t>bound</a:t>
            </a:r>
            <a:r>
              <a:rPr lang="fr-FR" altLang="fr-FR" sz="2200" b="1" dirty="0" smtClean="0">
                <a:solidFill>
                  <a:srgbClr val="FF6600"/>
                </a:solidFill>
              </a:rPr>
              <a:t> </a:t>
            </a:r>
            <a:r>
              <a:rPr lang="fr-FR" altLang="fr-FR" sz="2200" b="1" dirty="0">
                <a:solidFill>
                  <a:srgbClr val="FF6600"/>
                </a:solidFill>
              </a:rPr>
              <a:t>BDU-i </a:t>
            </a:r>
            <a:endParaRPr lang="fr-FR" altLang="fr-FR" sz="2200" dirty="0"/>
          </a:p>
          <a:p>
            <a:pPr marL="358775" indent="-358775">
              <a:lnSpc>
                <a:spcPct val="90000"/>
              </a:lnSpc>
              <a:defRPr/>
            </a:pPr>
            <a:r>
              <a:rPr lang="fr-BE" altLang="fr-FR" sz="2200" dirty="0"/>
              <a:t>euh [(on est devenu) (bien potes)]</a:t>
            </a:r>
            <a:r>
              <a:rPr lang="fr-BE" altLang="fr-FR" sz="2200" b="1" baseline="30000" dirty="0" err="1">
                <a:solidFill>
                  <a:schemeClr val="accent6"/>
                </a:solidFill>
              </a:rPr>
              <a:t>urv</a:t>
            </a:r>
            <a:r>
              <a:rPr lang="fr-BE" altLang="fr-FR" sz="2200" b="1" dirty="0">
                <a:solidFill>
                  <a:schemeClr val="accent6"/>
                </a:solidFill>
              </a:rPr>
              <a:t> </a:t>
            </a:r>
            <a:r>
              <a:rPr lang="fr-BE" altLang="fr-FR" sz="2200" dirty="0"/>
              <a:t>[(tout le monde) (se connaissait)</a:t>
            </a:r>
            <a:r>
              <a:rPr lang="fr-BE" altLang="fr-FR" sz="2200" b="1" dirty="0">
                <a:solidFill>
                  <a:srgbClr val="004E9C"/>
                </a:solidFill>
              </a:rPr>
              <a:t>]</a:t>
            </a:r>
            <a:r>
              <a:rPr lang="fr-BE" altLang="fr-FR" sz="2200" b="1" baseline="30000" dirty="0" err="1">
                <a:solidFill>
                  <a:srgbClr val="004E9C"/>
                </a:solidFill>
              </a:rPr>
              <a:t>urv</a:t>
            </a:r>
            <a:r>
              <a:rPr lang="fr-BE" altLang="fr-FR" sz="2200" b="1" dirty="0">
                <a:solidFill>
                  <a:srgbClr val="004E9C"/>
                </a:solidFill>
              </a:rPr>
              <a:t> ///C</a:t>
            </a:r>
            <a:r>
              <a:rPr lang="fr-FR" altLang="fr-FR" sz="2200" dirty="0"/>
              <a:t> </a:t>
            </a:r>
          </a:p>
          <a:p>
            <a:pPr marL="0" indent="0">
              <a:lnSpc>
                <a:spcPct val="90000"/>
              </a:lnSpc>
              <a:buNone/>
              <a:defRPr/>
            </a:pPr>
            <a:r>
              <a:rPr lang="fr-FR" altLang="fr-FR" sz="2200" dirty="0"/>
              <a:t>      </a:t>
            </a:r>
            <a:r>
              <a:rPr lang="fr-FR" altLang="fr-FR" sz="2000" dirty="0" err="1"/>
              <a:t>uhm</a:t>
            </a:r>
            <a:r>
              <a:rPr lang="fr-FR" altLang="fr-FR" sz="2000" dirty="0"/>
              <a:t> </a:t>
            </a:r>
            <a:r>
              <a:rPr lang="fr-FR" altLang="fr-FR" sz="2000" dirty="0" err="1"/>
              <a:t>we’ve</a:t>
            </a:r>
            <a:r>
              <a:rPr lang="fr-FR" altLang="fr-FR" sz="2000" dirty="0"/>
              <a:t> </a:t>
            </a:r>
            <a:r>
              <a:rPr lang="fr-FR" altLang="fr-FR" sz="2000" dirty="0" err="1"/>
              <a:t>become</a:t>
            </a:r>
            <a:r>
              <a:rPr lang="fr-FR" altLang="fr-FR" sz="2000" dirty="0"/>
              <a:t> good </a:t>
            </a:r>
            <a:r>
              <a:rPr lang="fr-FR" altLang="fr-FR" sz="2000" dirty="0" err="1"/>
              <a:t>friends</a:t>
            </a:r>
            <a:r>
              <a:rPr lang="fr-FR" altLang="fr-FR" sz="2000" dirty="0"/>
              <a:t> [</a:t>
            </a:r>
            <a:r>
              <a:rPr lang="fr-FR" altLang="fr-FR" sz="2000" dirty="0" err="1"/>
              <a:t>urv</a:t>
            </a:r>
            <a:r>
              <a:rPr lang="fr-FR" altLang="fr-FR" sz="2000" dirty="0"/>
              <a:t>] </a:t>
            </a:r>
            <a:r>
              <a:rPr lang="fr-FR" altLang="fr-FR" sz="2000" dirty="0" err="1"/>
              <a:t>everybody</a:t>
            </a:r>
            <a:r>
              <a:rPr lang="fr-FR" altLang="fr-FR" sz="2000" dirty="0"/>
              <a:t> </a:t>
            </a:r>
            <a:r>
              <a:rPr lang="fr-FR" altLang="fr-FR" sz="2000" dirty="0" err="1"/>
              <a:t>knew</a:t>
            </a:r>
            <a:r>
              <a:rPr lang="fr-FR" altLang="fr-FR" sz="2000" dirty="0"/>
              <a:t> one </a:t>
            </a:r>
            <a:r>
              <a:rPr lang="fr-FR" altLang="fr-FR" sz="2000" dirty="0" err="1"/>
              <a:t>another</a:t>
            </a:r>
            <a:r>
              <a:rPr lang="fr-FR" altLang="fr-FR" sz="2000" dirty="0"/>
              <a:t> [</a:t>
            </a:r>
            <a:r>
              <a:rPr lang="fr-FR" altLang="fr-FR" sz="2000" dirty="0" err="1"/>
              <a:t>urv</a:t>
            </a:r>
            <a:r>
              <a:rPr lang="fr-FR" altLang="fr-FR" sz="2000" dirty="0"/>
              <a:t>]</a:t>
            </a:r>
          </a:p>
          <a:p>
            <a:pPr marL="0" indent="0">
              <a:lnSpc>
                <a:spcPct val="90000"/>
              </a:lnSpc>
              <a:buNone/>
              <a:defRPr/>
            </a:pPr>
            <a:r>
              <a:rPr lang="fr-FR" altLang="fr-FR" sz="2200" b="1" dirty="0" err="1" smtClean="0">
                <a:solidFill>
                  <a:schemeClr val="accent6"/>
                </a:solidFill>
              </a:rPr>
              <a:t>Regulatory</a:t>
            </a:r>
            <a:r>
              <a:rPr lang="fr-FR" altLang="fr-FR" sz="2200" b="1" dirty="0" smtClean="0">
                <a:solidFill>
                  <a:schemeClr val="accent6"/>
                </a:solidFill>
              </a:rPr>
              <a:t> </a:t>
            </a:r>
            <a:r>
              <a:rPr lang="fr-FR" altLang="fr-FR" sz="2200" b="1" dirty="0">
                <a:solidFill>
                  <a:schemeClr val="accent6"/>
                </a:solidFill>
              </a:rPr>
              <a:t>BDU-a </a:t>
            </a:r>
            <a:endParaRPr lang="fr-BE" altLang="fr-FR" sz="2200" dirty="0">
              <a:solidFill>
                <a:schemeClr val="accent6"/>
              </a:solidFill>
            </a:endParaRPr>
          </a:p>
          <a:p>
            <a:pPr marL="358775" indent="-358775">
              <a:lnSpc>
                <a:spcPct val="90000"/>
              </a:lnSpc>
              <a:defRPr/>
            </a:pPr>
            <a:r>
              <a:rPr lang="fr-FR" altLang="fr-FR" sz="2200" dirty="0"/>
              <a:t>&lt;mais&gt; &lt;bon&gt;</a:t>
            </a:r>
            <a:r>
              <a:rPr lang="fr-FR" altLang="fr-FR" sz="2200" b="1" dirty="0">
                <a:solidFill>
                  <a:schemeClr val="accent4"/>
                </a:solidFill>
              </a:rPr>
              <a:t> ///</a:t>
            </a:r>
            <a:r>
              <a:rPr lang="fr-FR" altLang="fr-FR" sz="2200" dirty="0"/>
              <a:t>T</a:t>
            </a:r>
          </a:p>
          <a:p>
            <a:pPr marL="0" indent="0">
              <a:lnSpc>
                <a:spcPct val="90000"/>
              </a:lnSpc>
              <a:buNone/>
              <a:defRPr/>
            </a:pPr>
            <a:r>
              <a:rPr lang="fr-FR" altLang="fr-FR" sz="2200" dirty="0"/>
              <a:t>      </a:t>
            </a:r>
            <a:r>
              <a:rPr lang="fr-FR" altLang="fr-FR" sz="2000" dirty="0"/>
              <a:t>but </a:t>
            </a:r>
            <a:r>
              <a:rPr lang="fr-FR" altLang="fr-FR" sz="2000" dirty="0" err="1"/>
              <a:t>well</a:t>
            </a:r>
            <a:r>
              <a:rPr lang="fr-FR" altLang="fr-FR" sz="2000" dirty="0"/>
              <a:t> ///</a:t>
            </a:r>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28</a:t>
            </a:fld>
            <a:endParaRPr lang="en-US" dirty="0"/>
          </a:p>
        </p:txBody>
      </p:sp>
      <p:pic>
        <p:nvPicPr>
          <p:cNvPr id="4" name="jpa_1_majorité libanaise.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534400" y="1686392"/>
            <a:ext cx="304800" cy="304800"/>
          </a:xfrm>
          <a:prstGeom prst="rect">
            <a:avLst/>
          </a:prstGeom>
        </p:spPr>
      </p:pic>
      <p:pic>
        <p:nvPicPr>
          <p:cNvPr id="6" name="cnf_4_religion.wav">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9"/>
          <a:stretch>
            <a:fillRect/>
          </a:stretch>
        </p:blipFill>
        <p:spPr>
          <a:xfrm>
            <a:off x="8322039" y="3124199"/>
            <a:ext cx="424721" cy="424721"/>
          </a:xfrm>
          <a:prstGeom prst="rect">
            <a:avLst/>
          </a:prstGeom>
        </p:spPr>
      </p:pic>
      <p:pic>
        <p:nvPicPr>
          <p:cNvPr id="7" name="rcv_3_bien potes.wav">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9"/>
          <a:stretch>
            <a:fillRect/>
          </a:stretch>
        </p:blipFill>
        <p:spPr>
          <a:xfrm>
            <a:off x="8684301" y="4293432"/>
            <a:ext cx="424720" cy="424720"/>
          </a:xfrm>
          <a:prstGeom prst="rect">
            <a:avLst/>
          </a:prstGeom>
        </p:spPr>
      </p:pic>
    </p:spTree>
    <p:extLst>
      <p:ext uri="{BB962C8B-B14F-4D97-AF65-F5344CB8AC3E}">
        <p14:creationId xmlns:p14="http://schemas.microsoft.com/office/powerpoint/2010/main" val="121773609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660"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235" fill="hold"/>
                                        <p:tgtEl>
                                          <p:spTgt spid="6"/>
                                        </p:tgtEl>
                                      </p:cBhvr>
                                    </p:cmd>
                                  </p:childTnLst>
                                </p:cTn>
                              </p:par>
                            </p:childTnLst>
                          </p:cTn>
                        </p:par>
                      </p:childTnLst>
                    </p:cTn>
                  </p:par>
                </p:childTnLst>
              </p:cTn>
              <p:nextCondLst>
                <p:cond evt="onClick" delay="0">
                  <p:tgtEl>
                    <p:spTgt spid="6"/>
                  </p:tgtEl>
                </p:cond>
              </p:nextCondLst>
            </p:seq>
            <p:audio>
              <p:cMediaNode vol="80000">
                <p:cTn id="13" fill="hold" display="0">
                  <p:stCondLst>
                    <p:cond delay="indefinite"/>
                  </p:stCondLst>
                  <p:endCondLst>
                    <p:cond evt="onStopAudio" delay="0">
                      <p:tgtEl>
                        <p:sldTgt/>
                      </p:tgtEl>
                    </p:cond>
                  </p:endCondLst>
                </p:cTn>
                <p:tgtEl>
                  <p:spTgt spid="6"/>
                </p:tgtEl>
              </p:cMediaNode>
            </p:audio>
            <p:seq concurrent="1" nextAc="seek">
              <p:cTn id="14" restart="whenNotActive" fill="hold" evtFilter="cancelBubble" nodeType="interactiveSeq">
                <p:stCondLst>
                  <p:cond evt="onClick" delay="0">
                    <p:tgtEl>
                      <p:spTgt spid="7"/>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3193" fill="hold"/>
                                        <p:tgtEl>
                                          <p:spTgt spid="7"/>
                                        </p:tgtEl>
                                      </p:cBhvr>
                                    </p:cmd>
                                  </p:childTnLst>
                                </p:cTn>
                              </p:par>
                            </p:childTnLst>
                          </p:cTn>
                        </p:par>
                      </p:childTnLst>
                    </p:cTn>
                  </p:par>
                </p:childTnLst>
              </p:cTn>
              <p:nextCondLst>
                <p:cond evt="onClick" delay="0">
                  <p:tgtEl>
                    <p:spTgt spid="7"/>
                  </p:tgtEl>
                </p:cond>
              </p:nextCondLst>
            </p:seq>
            <p:audio>
              <p:cMediaNode vol="80000">
                <p:cTn id="19" fill="hold" display="0">
                  <p:stCondLst>
                    <p:cond delay="indefinite"/>
                  </p:stCondLst>
                  <p:endCondLst>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Types of </a:t>
            </a:r>
            <a:r>
              <a:rPr lang="fr-BE" dirty="0" err="1" smtClean="0"/>
              <a:t>BDUs</a:t>
            </a:r>
            <a:r>
              <a:rPr lang="fr-BE" dirty="0" smtClean="0"/>
              <a:t>: </a:t>
            </a:r>
            <a:r>
              <a:rPr lang="fr-BE" dirty="0" err="1" smtClean="0"/>
              <a:t>examples</a:t>
            </a:r>
            <a:endParaRPr lang="fr-BE" dirty="0"/>
          </a:p>
        </p:txBody>
      </p:sp>
      <p:sp>
        <p:nvSpPr>
          <p:cNvPr id="3" name="Espace réservé du contenu 2"/>
          <p:cNvSpPr>
            <a:spLocks noGrp="1"/>
          </p:cNvSpPr>
          <p:nvPr>
            <p:ph idx="1"/>
          </p:nvPr>
        </p:nvSpPr>
        <p:spPr>
          <a:xfrm>
            <a:off x="284813" y="1600200"/>
            <a:ext cx="8559383" cy="4876800"/>
          </a:xfrm>
        </p:spPr>
        <p:txBody>
          <a:bodyPr>
            <a:normAutofit/>
          </a:bodyPr>
          <a:lstStyle/>
          <a:p>
            <a:pPr marL="0" indent="0">
              <a:buNone/>
            </a:pPr>
            <a:r>
              <a:rPr lang="fr-BE" b="1" dirty="0" smtClean="0">
                <a:solidFill>
                  <a:schemeClr val="bg1">
                    <a:lumMod val="65000"/>
                  </a:schemeClr>
                </a:solidFill>
              </a:rPr>
              <a:t>‘Mixed’ BDU-x</a:t>
            </a:r>
          </a:p>
          <a:p>
            <a:r>
              <a:rPr lang="fr-BE" dirty="0"/>
              <a:t>&lt;sinon&gt;</a:t>
            </a:r>
            <a:r>
              <a:rPr lang="fr-BE" baseline="-25000" dirty="0"/>
              <a:t>md</a:t>
            </a:r>
            <a:r>
              <a:rPr lang="fr-BE" dirty="0"/>
              <a:t> //C [(les </a:t>
            </a:r>
            <a:r>
              <a:rPr lang="fr-BE" dirty="0" err="1"/>
              <a:t>les</a:t>
            </a:r>
            <a:r>
              <a:rPr lang="fr-BE" dirty="0"/>
              <a:t> exercices oraux)</a:t>
            </a:r>
            <a:r>
              <a:rPr lang="fr-BE" baseline="-25000" dirty="0"/>
              <a:t>SS</a:t>
            </a:r>
            <a:r>
              <a:rPr lang="fr-BE" dirty="0"/>
              <a:t> //C &lt;</a:t>
            </a:r>
            <a:r>
              <a:rPr lang="fr-BE" dirty="0" err="1"/>
              <a:t>pr</a:t>
            </a:r>
            <a:r>
              <a:rPr lang="fr-BE" dirty="0"/>
              <a:t>/ à proprement parler&gt;</a:t>
            </a:r>
            <a:r>
              <a:rPr lang="fr-BE" baseline="-25000" dirty="0"/>
              <a:t>ag</a:t>
            </a:r>
            <a:r>
              <a:rPr lang="fr-BE" dirty="0"/>
              <a:t> </a:t>
            </a:r>
            <a:r>
              <a:rPr lang="fr-BE" dirty="0">
                <a:solidFill>
                  <a:srgbClr val="FF0000"/>
                </a:solidFill>
              </a:rPr>
              <a:t>///C</a:t>
            </a:r>
            <a:r>
              <a:rPr lang="fr-BE" dirty="0"/>
              <a:t> (sont minimes)</a:t>
            </a:r>
            <a:r>
              <a:rPr lang="fr-BE" baseline="-25000" dirty="0"/>
              <a:t>SV</a:t>
            </a:r>
            <a:r>
              <a:rPr lang="fr-BE" dirty="0">
                <a:solidFill>
                  <a:srgbClr val="FF0000"/>
                </a:solidFill>
              </a:rPr>
              <a:t>]</a:t>
            </a:r>
            <a:r>
              <a:rPr lang="fr-BE" baseline="24000" dirty="0" err="1">
                <a:solidFill>
                  <a:srgbClr val="FF0000"/>
                </a:solidFill>
              </a:rPr>
              <a:t>urv</a:t>
            </a:r>
            <a:r>
              <a:rPr lang="fr-BE" baseline="24000" dirty="0">
                <a:solidFill>
                  <a:srgbClr val="FF0000"/>
                </a:solidFill>
              </a:rPr>
              <a:t>+</a:t>
            </a:r>
            <a:r>
              <a:rPr lang="fr-BE" dirty="0">
                <a:solidFill>
                  <a:srgbClr val="FF0000"/>
                </a:solidFill>
              </a:rPr>
              <a:t> //T </a:t>
            </a:r>
            <a:r>
              <a:rPr lang="fr-BE" dirty="0"/>
              <a:t>[(ils existent)</a:t>
            </a:r>
            <a:r>
              <a:rPr lang="fr-BE" baseline="-25000" dirty="0"/>
              <a:t>SV</a:t>
            </a:r>
            <a:r>
              <a:rPr lang="fr-BE" dirty="0"/>
              <a:t> //C (au niveau de la lecture //C bien sûr </a:t>
            </a:r>
            <a:r>
              <a:rPr lang="fr-BE" dirty="0">
                <a:solidFill>
                  <a:srgbClr val="FF0000"/>
                </a:solidFill>
              </a:rPr>
              <a:t>///C</a:t>
            </a:r>
            <a:r>
              <a:rPr lang="fr-BE" dirty="0"/>
              <a:t> d'un </a:t>
            </a:r>
            <a:r>
              <a:rPr lang="fr-BE" dirty="0">
                <a:solidFill>
                  <a:srgbClr val="FF0000"/>
                </a:solidFill>
              </a:rPr>
              <a:t>///S</a:t>
            </a:r>
            <a:r>
              <a:rPr lang="fr-BE" dirty="0"/>
              <a:t> déchiffrage //C ou défrichage //T comme vous voulez //C dans les deux sens </a:t>
            </a:r>
            <a:r>
              <a:rPr lang="fr-BE" dirty="0" smtClean="0"/>
              <a:t>//C </a:t>
            </a:r>
            <a:r>
              <a:rPr lang="fr-BE" dirty="0"/>
              <a:t>en quatrième </a:t>
            </a:r>
            <a:r>
              <a:rPr lang="fr-BE" dirty="0">
                <a:solidFill>
                  <a:srgbClr val="FF0000"/>
                </a:solidFill>
              </a:rPr>
              <a:t>///C</a:t>
            </a:r>
            <a:r>
              <a:rPr lang="fr-BE" dirty="0"/>
              <a:t> et certainement //C à propos de la lecture des poèmes //C en </a:t>
            </a:r>
            <a:r>
              <a:rPr lang="fr-BE" dirty="0" smtClean="0"/>
              <a:t>cinquième)</a:t>
            </a:r>
            <a:r>
              <a:rPr lang="fr-BE" baseline="-25000" dirty="0" err="1" smtClean="0"/>
              <a:t>SRd</a:t>
            </a:r>
            <a:r>
              <a:rPr lang="fr-BE" dirty="0" smtClean="0">
                <a:solidFill>
                  <a:srgbClr val="00B050"/>
                </a:solidFill>
              </a:rPr>
              <a:t>]</a:t>
            </a:r>
            <a:r>
              <a:rPr lang="fr-BE" baseline="30000" dirty="0" err="1" smtClean="0">
                <a:solidFill>
                  <a:srgbClr val="00B050"/>
                </a:solidFill>
              </a:rPr>
              <a:t>urv</a:t>
            </a:r>
            <a:r>
              <a:rPr lang="fr-BE" dirty="0" smtClean="0">
                <a:solidFill>
                  <a:srgbClr val="00B050"/>
                </a:solidFill>
              </a:rPr>
              <a:t> </a:t>
            </a:r>
            <a:r>
              <a:rPr lang="fr-BE" dirty="0">
                <a:solidFill>
                  <a:srgbClr val="00B050"/>
                </a:solidFill>
              </a:rPr>
              <a:t>///</a:t>
            </a:r>
            <a:r>
              <a:rPr lang="fr-BE" dirty="0" smtClean="0">
                <a:solidFill>
                  <a:srgbClr val="00B050"/>
                </a:solidFill>
              </a:rPr>
              <a:t>C</a:t>
            </a:r>
            <a:endParaRPr lang="fr-BE" dirty="0">
              <a:solidFill>
                <a:srgbClr val="00B050"/>
              </a:solidFill>
            </a:endParaRPr>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29</a:t>
            </a:fld>
            <a:endParaRPr lang="en-US" dirty="0"/>
          </a:p>
        </p:txBody>
      </p:sp>
      <p:pic>
        <p:nvPicPr>
          <p:cNvPr id="5" name="intfor_2_L2_lecture.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077200" y="1295400"/>
            <a:ext cx="609600" cy="609600"/>
          </a:xfrm>
          <a:prstGeom prst="rect">
            <a:avLst/>
          </a:prstGeom>
        </p:spPr>
      </p:pic>
    </p:spTree>
    <p:extLst>
      <p:ext uri="{BB962C8B-B14F-4D97-AF65-F5344CB8AC3E}">
        <p14:creationId xmlns:p14="http://schemas.microsoft.com/office/powerpoint/2010/main" val="77588308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059"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fr-BE" dirty="0" smtClean="0"/>
              <a:t>Basic Discours UNITS in LOCAS-F</a:t>
            </a:r>
            <a:endParaRPr lang="fr-BE" dirty="0"/>
          </a:p>
        </p:txBody>
      </p:sp>
      <p:sp>
        <p:nvSpPr>
          <p:cNvPr id="7" name="Espace réservé du texte 6"/>
          <p:cNvSpPr>
            <a:spLocks noGrp="1"/>
          </p:cNvSpPr>
          <p:nvPr>
            <p:ph type="body" idx="1"/>
          </p:nvPr>
        </p:nvSpPr>
        <p:spPr/>
        <p:txBody>
          <a:bodyPr/>
          <a:lstStyle/>
          <a:p>
            <a:endParaRPr lang="fr-BE"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3</a:t>
            </a:fld>
            <a:endParaRPr lang="en-US" dirty="0"/>
          </a:p>
        </p:txBody>
      </p:sp>
    </p:spTree>
    <p:extLst>
      <p:ext uri="{BB962C8B-B14F-4D97-AF65-F5344CB8AC3E}">
        <p14:creationId xmlns:p14="http://schemas.microsoft.com/office/powerpoint/2010/main" val="34736778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smtClean="0"/>
              <a:t>Corpus LOCAS-F</a:t>
            </a:r>
            <a:endParaRPr lang="fr-BE" dirty="0"/>
          </a:p>
        </p:txBody>
      </p:sp>
      <p:sp>
        <p:nvSpPr>
          <p:cNvPr id="3" name="Espace réservé du contenu 2"/>
          <p:cNvSpPr>
            <a:spLocks noGrp="1"/>
          </p:cNvSpPr>
          <p:nvPr>
            <p:ph idx="1"/>
          </p:nvPr>
        </p:nvSpPr>
        <p:spPr>
          <a:xfrm>
            <a:off x="457200" y="1600199"/>
            <a:ext cx="8229600" cy="5100403"/>
          </a:xfrm>
        </p:spPr>
        <p:txBody>
          <a:bodyPr>
            <a:normAutofit/>
          </a:bodyPr>
          <a:lstStyle/>
          <a:p>
            <a:r>
              <a:rPr lang="fr-BE" altLang="fr-FR" b="1" dirty="0"/>
              <a:t>Louvain Corpus of </a:t>
            </a:r>
            <a:r>
              <a:rPr lang="fr-BE" altLang="fr-FR" b="1" dirty="0" err="1"/>
              <a:t>Annotated</a:t>
            </a:r>
            <a:r>
              <a:rPr lang="fr-BE" altLang="fr-FR" b="1" dirty="0"/>
              <a:t> Speech – French </a:t>
            </a:r>
            <a:r>
              <a:rPr lang="fr-BE" altLang="fr-FR" dirty="0"/>
              <a:t>(collaboration </a:t>
            </a:r>
            <a:r>
              <a:rPr lang="fr-BE" altLang="fr-FR" dirty="0" err="1"/>
              <a:t>with</a:t>
            </a:r>
            <a:r>
              <a:rPr lang="fr-BE" altLang="fr-FR" dirty="0"/>
              <a:t> Anne Catherine Simon, Laurence Martin - </a:t>
            </a:r>
            <a:r>
              <a:rPr lang="fr-BE" altLang="fr-FR" dirty="0" err="1"/>
              <a:t>Noalig</a:t>
            </a:r>
            <a:r>
              <a:rPr lang="fr-BE" altLang="fr-FR" dirty="0"/>
              <a:t> Tanguy, Thomas Van Damme)</a:t>
            </a:r>
            <a:endParaRPr lang="fr-BE" altLang="fr-FR" b="1" dirty="0"/>
          </a:p>
          <a:p>
            <a:pPr lvl="1"/>
            <a:r>
              <a:rPr lang="fr-BE" altLang="fr-FR" b="1" dirty="0" smtClean="0">
                <a:latin typeface="Arial" panose="020B0604020202020204" pitchFamily="34" charset="0"/>
                <a:cs typeface="Arial" panose="020B0604020202020204" pitchFamily="34" charset="0"/>
              </a:rPr>
              <a:t>14</a:t>
            </a:r>
            <a:r>
              <a:rPr lang="fr-BE" altLang="fr-FR" dirty="0" smtClean="0">
                <a:latin typeface="Arial" panose="020B0604020202020204" pitchFamily="34" charset="0"/>
                <a:cs typeface="Arial" panose="020B0604020202020204" pitchFamily="34" charset="0"/>
              </a:rPr>
              <a:t> </a:t>
            </a:r>
            <a:r>
              <a:rPr lang="fr-BE" altLang="fr-FR" dirty="0">
                <a:latin typeface="Arial" panose="020B0604020202020204" pitchFamily="34" charset="0"/>
                <a:cs typeface="Arial" panose="020B0604020202020204" pitchFamily="34" charset="0"/>
              </a:rPr>
              <a:t>« genres »</a:t>
            </a:r>
          </a:p>
          <a:p>
            <a:pPr lvl="2"/>
            <a:r>
              <a:rPr lang="fr-BE" altLang="fr-FR" dirty="0">
                <a:latin typeface="Arial" panose="020B0604020202020204" pitchFamily="34" charset="0"/>
                <a:cs typeface="Arial" panose="020B0604020202020204" pitchFamily="34" charset="0"/>
              </a:rPr>
              <a:t>Communicative situations (</a:t>
            </a:r>
            <a:r>
              <a:rPr lang="fr-BE" altLang="fr-FR" dirty="0" err="1">
                <a:latin typeface="Arial" panose="020B0604020202020204" pitchFamily="34" charset="0"/>
                <a:cs typeface="Arial" panose="020B0604020202020204" pitchFamily="34" charset="0"/>
              </a:rPr>
              <a:t>degree</a:t>
            </a:r>
            <a:r>
              <a:rPr lang="fr-BE" altLang="fr-FR" dirty="0">
                <a:latin typeface="Arial" panose="020B0604020202020204" pitchFamily="34" charset="0"/>
                <a:cs typeface="Arial" panose="020B0604020202020204" pitchFamily="34" charset="0"/>
              </a:rPr>
              <a:t> of </a:t>
            </a:r>
            <a:r>
              <a:rPr lang="fr-BE" altLang="fr-FR" dirty="0" err="1">
                <a:latin typeface="Arial" panose="020B0604020202020204" pitchFamily="34" charset="0"/>
                <a:cs typeface="Arial" panose="020B0604020202020204" pitchFamily="34" charset="0"/>
              </a:rPr>
              <a:t>interactivity</a:t>
            </a:r>
            <a:r>
              <a:rPr lang="fr-BE" altLang="fr-FR" dirty="0">
                <a:latin typeface="Arial" panose="020B0604020202020204" pitchFamily="34" charset="0"/>
                <a:cs typeface="Arial" panose="020B0604020202020204" pitchFamily="34" charset="0"/>
              </a:rPr>
              <a:t>, </a:t>
            </a:r>
            <a:r>
              <a:rPr lang="fr-BE" altLang="fr-FR" dirty="0" err="1">
                <a:latin typeface="Arial" panose="020B0604020202020204" pitchFamily="34" charset="0"/>
                <a:cs typeface="Arial" panose="020B0604020202020204" pitchFamily="34" charset="0"/>
              </a:rPr>
              <a:t>degree</a:t>
            </a:r>
            <a:r>
              <a:rPr lang="fr-BE" altLang="fr-FR" dirty="0">
                <a:latin typeface="Arial" panose="020B0604020202020204" pitchFamily="34" charset="0"/>
                <a:cs typeface="Arial" panose="020B0604020202020204" pitchFamily="34" charset="0"/>
              </a:rPr>
              <a:t> of </a:t>
            </a:r>
            <a:r>
              <a:rPr lang="fr-BE" altLang="fr-FR" dirty="0" err="1">
                <a:latin typeface="Arial" panose="020B0604020202020204" pitchFamily="34" charset="0"/>
                <a:cs typeface="Arial" panose="020B0604020202020204" pitchFamily="34" charset="0"/>
              </a:rPr>
              <a:t>preparation</a:t>
            </a:r>
            <a:r>
              <a:rPr lang="fr-BE" altLang="fr-FR" dirty="0">
                <a:latin typeface="Arial" panose="020B0604020202020204" pitchFamily="34" charset="0"/>
                <a:cs typeface="Arial" panose="020B0604020202020204" pitchFamily="34" charset="0"/>
              </a:rPr>
              <a:t>, </a:t>
            </a:r>
            <a:r>
              <a:rPr lang="fr-BE" altLang="fr-FR" dirty="0" err="1">
                <a:latin typeface="Arial" panose="020B0604020202020204" pitchFamily="34" charset="0"/>
                <a:cs typeface="Arial" panose="020B0604020202020204" pitchFamily="34" charset="0"/>
              </a:rPr>
              <a:t>degree</a:t>
            </a:r>
            <a:r>
              <a:rPr lang="fr-BE" altLang="fr-FR" dirty="0">
                <a:latin typeface="Arial" panose="020B0604020202020204" pitchFamily="34" charset="0"/>
                <a:cs typeface="Arial" panose="020B0604020202020204" pitchFamily="34" charset="0"/>
              </a:rPr>
              <a:t> of </a:t>
            </a:r>
            <a:r>
              <a:rPr lang="fr-BE" altLang="fr-FR" dirty="0" err="1" smtClean="0">
                <a:latin typeface="Arial" panose="020B0604020202020204" pitchFamily="34" charset="0"/>
                <a:cs typeface="Arial" panose="020B0604020202020204" pitchFamily="34" charset="0"/>
              </a:rPr>
              <a:t>broadcasting</a:t>
            </a:r>
            <a:r>
              <a:rPr lang="fr-BE" altLang="fr-FR" dirty="0" smtClean="0">
                <a:latin typeface="Arial" panose="020B0604020202020204" pitchFamily="34" charset="0"/>
                <a:cs typeface="Arial" panose="020B0604020202020204" pitchFamily="34" charset="0"/>
              </a:rPr>
              <a:t>, </a:t>
            </a:r>
            <a:r>
              <a:rPr lang="fr-BE" altLang="fr-FR" dirty="0" err="1" smtClean="0">
                <a:latin typeface="Arial" panose="020B0604020202020204" pitchFamily="34" charset="0"/>
                <a:cs typeface="Arial" panose="020B0604020202020204" pitchFamily="34" charset="0"/>
              </a:rPr>
              <a:t>number</a:t>
            </a:r>
            <a:r>
              <a:rPr lang="fr-BE" altLang="fr-FR" dirty="0" smtClean="0">
                <a:latin typeface="Arial" panose="020B0604020202020204" pitchFamily="34" charset="0"/>
                <a:cs typeface="Arial" panose="020B0604020202020204" pitchFamily="34" charset="0"/>
              </a:rPr>
              <a:t> of speakers)</a:t>
            </a:r>
            <a:endParaRPr lang="fr-BE" altLang="fr-FR" dirty="0">
              <a:latin typeface="Arial" panose="020B0604020202020204" pitchFamily="34" charset="0"/>
              <a:cs typeface="Arial" panose="020B0604020202020204" pitchFamily="34" charset="0"/>
            </a:endParaRPr>
          </a:p>
          <a:p>
            <a:pPr lvl="1"/>
            <a:r>
              <a:rPr lang="fr-BE" altLang="fr-FR" b="1" dirty="0" smtClean="0">
                <a:latin typeface="Arial" panose="020B0604020202020204" pitchFamily="34" charset="0"/>
                <a:cs typeface="Arial" panose="020B0604020202020204" pitchFamily="34" charset="0"/>
              </a:rPr>
              <a:t>48</a:t>
            </a:r>
            <a:r>
              <a:rPr lang="fr-BE" altLang="fr-FR" dirty="0" smtClean="0">
                <a:latin typeface="Arial" panose="020B0604020202020204" pitchFamily="34" charset="0"/>
                <a:cs typeface="Arial" panose="020B0604020202020204" pitchFamily="34" charset="0"/>
              </a:rPr>
              <a:t> </a:t>
            </a:r>
            <a:r>
              <a:rPr lang="fr-BE" altLang="fr-FR" dirty="0">
                <a:latin typeface="Arial" panose="020B0604020202020204" pitchFamily="34" charset="0"/>
                <a:cs typeface="Arial" panose="020B0604020202020204" pitchFamily="34" charset="0"/>
              </a:rPr>
              <a:t>audio </a:t>
            </a:r>
            <a:r>
              <a:rPr lang="fr-BE" altLang="fr-FR" dirty="0" err="1" smtClean="0">
                <a:latin typeface="Arial" panose="020B0604020202020204" pitchFamily="34" charset="0"/>
                <a:cs typeface="Arial" panose="020B0604020202020204" pitchFamily="34" charset="0"/>
              </a:rPr>
              <a:t>samples</a:t>
            </a:r>
            <a:endParaRPr lang="fr-BE" altLang="fr-FR" dirty="0">
              <a:latin typeface="Arial" panose="020B0604020202020204" pitchFamily="34" charset="0"/>
              <a:cs typeface="Arial" panose="020B0604020202020204" pitchFamily="34" charset="0"/>
            </a:endParaRPr>
          </a:p>
          <a:p>
            <a:pPr lvl="2"/>
            <a:r>
              <a:rPr lang="fr-BE" altLang="fr-FR" dirty="0">
                <a:latin typeface="Arial" panose="020B0604020202020204" pitchFamily="34" charset="0"/>
                <a:cs typeface="Arial" panose="020B0604020202020204" pitchFamily="34" charset="0"/>
              </a:rPr>
              <a:t>3 </a:t>
            </a:r>
            <a:r>
              <a:rPr lang="fr-BE" altLang="fr-FR" dirty="0" err="1">
                <a:latin typeface="Arial" panose="020B0604020202020204" pitchFamily="34" charset="0"/>
                <a:cs typeface="Arial" panose="020B0604020202020204" pitchFamily="34" charset="0"/>
              </a:rPr>
              <a:t>hours</a:t>
            </a:r>
            <a:r>
              <a:rPr lang="fr-BE" altLang="fr-FR" dirty="0">
                <a:latin typeface="Arial" panose="020B0604020202020204" pitchFamily="34" charset="0"/>
                <a:cs typeface="Arial" panose="020B0604020202020204" pitchFamily="34" charset="0"/>
              </a:rPr>
              <a:t> </a:t>
            </a:r>
            <a:r>
              <a:rPr lang="fr-BE" altLang="fr-FR" dirty="0" smtClean="0">
                <a:latin typeface="Arial" panose="020B0604020202020204" pitchFamily="34" charset="0"/>
                <a:cs typeface="Arial" panose="020B0604020202020204" pitchFamily="34" charset="0"/>
              </a:rPr>
              <a:t>38 </a:t>
            </a:r>
            <a:r>
              <a:rPr lang="fr-BE" altLang="fr-FR" dirty="0">
                <a:latin typeface="Arial" panose="020B0604020202020204" pitchFamily="34" charset="0"/>
                <a:cs typeface="Arial" panose="020B0604020202020204" pitchFamily="34" charset="0"/>
              </a:rPr>
              <a:t>minutes </a:t>
            </a:r>
          </a:p>
          <a:p>
            <a:pPr lvl="2"/>
            <a:r>
              <a:rPr lang="fr-BE" altLang="fr-FR" dirty="0">
                <a:latin typeface="Arial" panose="020B0604020202020204" pitchFamily="34" charset="0"/>
                <a:cs typeface="Arial" panose="020B0604020202020204" pitchFamily="34" charset="0"/>
              </a:rPr>
              <a:t>ca. 15 </a:t>
            </a:r>
            <a:r>
              <a:rPr lang="fr-BE" altLang="fr-FR" dirty="0" smtClean="0">
                <a:latin typeface="Arial" panose="020B0604020202020204" pitchFamily="34" charset="0"/>
                <a:cs typeface="Arial" panose="020B0604020202020204" pitchFamily="34" charset="0"/>
              </a:rPr>
              <a:t>min/genre</a:t>
            </a:r>
          </a:p>
          <a:p>
            <a:pPr lvl="2"/>
            <a:r>
              <a:rPr lang="fr-BE" altLang="fr-FR" b="1" dirty="0" smtClean="0">
                <a:latin typeface="Arial" panose="020B0604020202020204" pitchFamily="34" charset="0"/>
                <a:cs typeface="Arial" panose="020B0604020202020204" pitchFamily="34" charset="0"/>
              </a:rPr>
              <a:t>48</a:t>
            </a:r>
            <a:r>
              <a:rPr lang="fr-BE" altLang="fr-FR" dirty="0" smtClean="0">
                <a:latin typeface="Arial" panose="020B0604020202020204" pitchFamily="34" charset="0"/>
                <a:cs typeface="Arial" panose="020B0604020202020204" pitchFamily="34" charset="0"/>
              </a:rPr>
              <a:t> </a:t>
            </a:r>
            <a:r>
              <a:rPr lang="fr-BE" altLang="fr-FR" dirty="0" err="1">
                <a:latin typeface="Arial" panose="020B0604020202020204" pitchFamily="34" charset="0"/>
                <a:cs typeface="Arial" panose="020B0604020202020204" pitchFamily="34" charset="0"/>
              </a:rPr>
              <a:t>different</a:t>
            </a:r>
            <a:r>
              <a:rPr lang="fr-BE" altLang="fr-FR" dirty="0">
                <a:latin typeface="Arial" panose="020B0604020202020204" pitchFamily="34" charset="0"/>
                <a:cs typeface="Arial" panose="020B0604020202020204" pitchFamily="34" charset="0"/>
              </a:rPr>
              <a:t> </a:t>
            </a:r>
            <a:r>
              <a:rPr lang="fr-BE" altLang="fr-FR" dirty="0" smtClean="0">
                <a:latin typeface="Arial" panose="020B0604020202020204" pitchFamily="34" charset="0"/>
                <a:cs typeface="Arial" panose="020B0604020202020204" pitchFamily="34" charset="0"/>
              </a:rPr>
              <a:t>speakers (12 speakers in more </a:t>
            </a:r>
            <a:r>
              <a:rPr lang="fr-BE" altLang="fr-FR" dirty="0" err="1" smtClean="0">
                <a:latin typeface="Arial" panose="020B0604020202020204" pitchFamily="34" charset="0"/>
                <a:cs typeface="Arial" panose="020B0604020202020204" pitchFamily="34" charset="0"/>
              </a:rPr>
              <a:t>than</a:t>
            </a:r>
            <a:r>
              <a:rPr lang="fr-BE" altLang="fr-FR" dirty="0" smtClean="0">
                <a:latin typeface="Arial" panose="020B0604020202020204" pitchFamily="34" charset="0"/>
                <a:cs typeface="Arial" panose="020B0604020202020204" pitchFamily="34" charset="0"/>
              </a:rPr>
              <a:t> one genre)</a:t>
            </a:r>
            <a:endParaRPr lang="fr-BE" altLang="fr-FR" dirty="0">
              <a:latin typeface="Arial" panose="020B0604020202020204" pitchFamily="34" charset="0"/>
              <a:cs typeface="Arial" panose="020B0604020202020204" pitchFamily="34" charset="0"/>
            </a:endParaRPr>
          </a:p>
          <a:p>
            <a:pPr lvl="2"/>
            <a:r>
              <a:rPr lang="fr-BE" altLang="fr-FR" dirty="0" smtClean="0">
                <a:latin typeface="Arial" panose="020B0604020202020204" pitchFamily="34" charset="0"/>
                <a:cs typeface="Arial" panose="020B0604020202020204" pitchFamily="34" charset="0"/>
              </a:rPr>
              <a:t>At least 3 </a:t>
            </a:r>
            <a:r>
              <a:rPr lang="fr-BE" altLang="fr-FR" dirty="0" err="1" smtClean="0">
                <a:latin typeface="Arial" panose="020B0604020202020204" pitchFamily="34" charset="0"/>
                <a:cs typeface="Arial" panose="020B0604020202020204" pitchFamily="34" charset="0"/>
              </a:rPr>
              <a:t>different</a:t>
            </a:r>
            <a:r>
              <a:rPr lang="fr-BE" altLang="fr-FR" dirty="0" smtClean="0">
                <a:latin typeface="Arial" panose="020B0604020202020204" pitchFamily="34" charset="0"/>
                <a:cs typeface="Arial" panose="020B0604020202020204" pitchFamily="34" charset="0"/>
              </a:rPr>
              <a:t> speakers per genre</a:t>
            </a:r>
          </a:p>
          <a:p>
            <a:pPr lvl="1"/>
            <a:r>
              <a:rPr lang="fr-BE" b="1" dirty="0"/>
              <a:t>41 </a:t>
            </a:r>
            <a:r>
              <a:rPr lang="fr-BE" b="1" dirty="0" smtClean="0"/>
              <a:t>322 </a:t>
            </a:r>
            <a:r>
              <a:rPr lang="fr-BE" b="1" dirty="0" err="1" smtClean="0"/>
              <a:t>tokens</a:t>
            </a:r>
            <a:endParaRPr lang="fr-BE" altLang="fr-FR" b="1" dirty="0">
              <a:latin typeface="Arial" panose="020B0604020202020204" pitchFamily="34" charset="0"/>
              <a:cs typeface="Arial" panose="020B0604020202020204" pitchFamily="34" charset="0"/>
            </a:endParaRPr>
          </a:p>
          <a:p>
            <a:pPr>
              <a:defRPr/>
            </a:pPr>
            <a:endParaRPr lang="en-US" dirty="0"/>
          </a:p>
          <a:p>
            <a:pPr marL="0" indent="0">
              <a:buNone/>
              <a:defRPr/>
            </a:pPr>
            <a:endParaRPr lang="en-US" dirty="0"/>
          </a:p>
          <a:p>
            <a:pPr marL="0" indent="0">
              <a:buNone/>
              <a:defRPr/>
            </a:pPr>
            <a:endParaRPr lang="en-US" dirty="0"/>
          </a:p>
          <a:p>
            <a:pPr marL="0" indent="0">
              <a:buNone/>
              <a:defRPr/>
            </a:pPr>
            <a:endParaRPr lang="en-US" dirty="0"/>
          </a:p>
          <a:p>
            <a:pPr marL="0" indent="0">
              <a:buNone/>
              <a:defRPr/>
            </a:pPr>
            <a:endParaRPr lang="en-US"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30</a:t>
            </a:fld>
            <a:endParaRPr lang="en-US" dirty="0"/>
          </a:p>
        </p:txBody>
      </p:sp>
      <p:sp>
        <p:nvSpPr>
          <p:cNvPr id="6" name="ZoneTexte 5"/>
          <p:cNvSpPr txBox="1"/>
          <p:nvPr/>
        </p:nvSpPr>
        <p:spPr>
          <a:xfrm>
            <a:off x="2998033" y="6417332"/>
            <a:ext cx="6002459" cy="369332"/>
          </a:xfrm>
          <a:prstGeom prst="rect">
            <a:avLst/>
          </a:prstGeom>
          <a:noFill/>
        </p:spPr>
        <p:txBody>
          <a:bodyPr wrap="square" rtlCol="0">
            <a:spAutoFit/>
          </a:bodyPr>
          <a:lstStyle/>
          <a:p>
            <a:r>
              <a:rPr lang="fr-BE" dirty="0" smtClean="0"/>
              <a:t>Degand, Martin, Simon 2014, Degand &amp; Simon, in </a:t>
            </a:r>
            <a:r>
              <a:rPr lang="fr-BE" dirty="0" err="1" smtClean="0"/>
              <a:t>prep</a:t>
            </a:r>
            <a:r>
              <a:rPr lang="fr-BE" dirty="0" smtClean="0"/>
              <a:t>.</a:t>
            </a:r>
            <a:endParaRPr lang="fr-BE" dirty="0"/>
          </a:p>
        </p:txBody>
      </p:sp>
    </p:spTree>
    <p:extLst>
      <p:ext uri="{BB962C8B-B14F-4D97-AF65-F5344CB8AC3E}">
        <p14:creationId xmlns:p14="http://schemas.microsoft.com/office/powerpoint/2010/main" val="24734209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383500"/>
            <a:ext cx="8229600" cy="990600"/>
          </a:xfrm>
        </p:spPr>
        <p:txBody>
          <a:bodyPr/>
          <a:lstStyle/>
          <a:p>
            <a:r>
              <a:rPr lang="fr-BE" dirty="0" smtClean="0"/>
              <a:t>LOCAS-F </a:t>
            </a:r>
            <a:r>
              <a:rPr lang="fr-BE" dirty="0" err="1" smtClean="0"/>
              <a:t>Situational</a:t>
            </a:r>
            <a:r>
              <a:rPr lang="fr-BE" dirty="0" smtClean="0"/>
              <a:t> </a:t>
            </a:r>
            <a:r>
              <a:rPr lang="fr-BE" dirty="0" err="1" smtClean="0"/>
              <a:t>features</a:t>
            </a:r>
            <a:endParaRPr lang="fr-BE" dirty="0"/>
          </a:p>
        </p:txBody>
      </p:sp>
      <p:sp>
        <p:nvSpPr>
          <p:cNvPr id="2" name="Espace réservé du texte 1"/>
          <p:cNvSpPr>
            <a:spLocks noGrp="1"/>
          </p:cNvSpPr>
          <p:nvPr>
            <p:ph idx="1"/>
          </p:nvPr>
        </p:nvSpPr>
        <p:spPr/>
        <p:txBody>
          <a:bodyPr>
            <a:normAutofit/>
          </a:bodyPr>
          <a:lstStyle/>
          <a:p>
            <a:r>
              <a:rPr lang="fr-BE" dirty="0" smtClean="0"/>
              <a:t>LOCAS-F – </a:t>
            </a:r>
            <a:r>
              <a:rPr lang="fr-BE" dirty="0" err="1" smtClean="0"/>
              <a:t>situational</a:t>
            </a:r>
            <a:r>
              <a:rPr lang="fr-BE" dirty="0" smtClean="0"/>
              <a:t> </a:t>
            </a:r>
            <a:r>
              <a:rPr lang="fr-BE" dirty="0" err="1" smtClean="0"/>
              <a:t>features</a:t>
            </a:r>
            <a:endParaRPr lang="fr-BE" dirty="0"/>
          </a:p>
        </p:txBody>
      </p:sp>
      <p:graphicFrame>
        <p:nvGraphicFramePr>
          <p:cNvPr id="6" name="Tableau 5"/>
          <p:cNvGraphicFramePr>
            <a:graphicFrameLocks noGrp="1"/>
          </p:cNvGraphicFramePr>
          <p:nvPr>
            <p:extLst>
              <p:ext uri="{D42A27DB-BD31-4B8C-83A1-F6EECF244321}">
                <p14:modId xmlns:p14="http://schemas.microsoft.com/office/powerpoint/2010/main" val="337321143"/>
              </p:ext>
            </p:extLst>
          </p:nvPr>
        </p:nvGraphicFramePr>
        <p:xfrm>
          <a:off x="107504" y="1219200"/>
          <a:ext cx="9036497" cy="5649910"/>
        </p:xfrm>
        <a:graphic>
          <a:graphicData uri="http://schemas.openxmlformats.org/drawingml/2006/table">
            <a:tbl>
              <a:tblPr firstRow="1" firstCol="1" bandRow="1">
                <a:tableStyleId>{5C22544A-7EE6-4342-B048-85BDC9FD1C3A}</a:tableStyleId>
              </a:tblPr>
              <a:tblGrid>
                <a:gridCol w="1906941"/>
                <a:gridCol w="1828800"/>
                <a:gridCol w="1828800"/>
                <a:gridCol w="1828800"/>
                <a:gridCol w="1643156"/>
              </a:tblGrid>
              <a:tr h="403565">
                <a:tc>
                  <a:txBody>
                    <a:bodyPr/>
                    <a:lstStyle/>
                    <a:p>
                      <a:pPr algn="l">
                        <a:lnSpc>
                          <a:spcPts val="1200"/>
                        </a:lnSpc>
                        <a:spcBef>
                          <a:spcPts val="600"/>
                        </a:spcBef>
                        <a:spcAft>
                          <a:spcPts val="600"/>
                        </a:spcAft>
                      </a:pPr>
                      <a:r>
                        <a:rPr lang="fr-FR" sz="1600" dirty="0">
                          <a:solidFill>
                            <a:schemeClr val="bg1"/>
                          </a:solidFill>
                          <a:effectLst/>
                        </a:rPr>
                        <a:t>Genre</a:t>
                      </a:r>
                      <a:endParaRPr lang="fr-BE" sz="20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solidFill>
                            <a:schemeClr val="bg1"/>
                          </a:solidFill>
                          <a:effectLst/>
                        </a:rPr>
                        <a:t>Duration</a:t>
                      </a:r>
                      <a:endParaRPr lang="fr-BE" sz="20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err="1" smtClean="0">
                          <a:solidFill>
                            <a:schemeClr val="bg1"/>
                          </a:solidFill>
                          <a:effectLst/>
                        </a:rPr>
                        <a:t>Interactivity</a:t>
                      </a:r>
                      <a:endParaRPr lang="fr-BE" sz="20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err="1" smtClean="0">
                          <a:solidFill>
                            <a:schemeClr val="bg1"/>
                          </a:solidFill>
                          <a:effectLst/>
                        </a:rPr>
                        <a:t>Preparation</a:t>
                      </a:r>
                      <a:endParaRPr lang="fr-BE" sz="20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solidFill>
                            <a:schemeClr val="bg1"/>
                          </a:solidFill>
                          <a:effectLst/>
                        </a:rPr>
                        <a:t>Broadcast</a:t>
                      </a:r>
                      <a:endParaRPr lang="fr-BE" sz="2000" dirty="0">
                        <a:solidFill>
                          <a:schemeClr val="bg1"/>
                        </a:solidFill>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err="1" smtClean="0">
                          <a:solidFill>
                            <a:schemeClr val="bg1"/>
                          </a:solidFill>
                          <a:effectLst/>
                        </a:rPr>
                        <a:t>Conference</a:t>
                      </a:r>
                      <a:r>
                        <a:rPr lang="fr-FR" sz="1400" dirty="0" smtClean="0">
                          <a:solidFill>
                            <a:schemeClr val="bg1"/>
                          </a:solidFill>
                          <a:effectLst/>
                        </a:rPr>
                        <a:t> talk</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16:44</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2</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err="1" smtClean="0">
                          <a:solidFill>
                            <a:schemeClr val="bg1"/>
                          </a:solidFill>
                          <a:effectLst/>
                        </a:rPr>
                        <a:t>Debate</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19:19</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1</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err="1" smtClean="0">
                          <a:solidFill>
                            <a:schemeClr val="bg1"/>
                          </a:solidFill>
                          <a:effectLst/>
                        </a:rPr>
                        <a:t>Academic</a:t>
                      </a:r>
                      <a:r>
                        <a:rPr lang="fr-FR" sz="1400" baseline="0" dirty="0" smtClean="0">
                          <a:solidFill>
                            <a:schemeClr val="bg1"/>
                          </a:solidFill>
                          <a:effectLst/>
                        </a:rPr>
                        <a:t> </a:t>
                      </a:r>
                      <a:r>
                        <a:rPr lang="fr-FR" sz="1400" baseline="0" dirty="0" err="1" smtClean="0">
                          <a:solidFill>
                            <a:schemeClr val="bg1"/>
                          </a:solidFill>
                          <a:effectLst/>
                        </a:rPr>
                        <a:t>address</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15:18</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1</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err="1" smtClean="0">
                          <a:solidFill>
                            <a:schemeClr val="bg1"/>
                          </a:solidFill>
                          <a:effectLst/>
                        </a:rPr>
                        <a:t>Political</a:t>
                      </a:r>
                      <a:r>
                        <a:rPr lang="fr-FR" sz="1400" baseline="0" dirty="0" smtClean="0">
                          <a:solidFill>
                            <a:schemeClr val="bg1"/>
                          </a:solidFill>
                          <a:effectLst/>
                        </a:rPr>
                        <a:t> </a:t>
                      </a:r>
                      <a:r>
                        <a:rPr lang="fr-FR" sz="1400" baseline="0" dirty="0" err="1" smtClean="0">
                          <a:solidFill>
                            <a:schemeClr val="bg1"/>
                          </a:solidFill>
                          <a:effectLst/>
                        </a:rPr>
                        <a:t>address</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20:26</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err="1" smtClean="0">
                          <a:solidFill>
                            <a:schemeClr val="bg1"/>
                          </a:solidFill>
                          <a:effectLst/>
                        </a:rPr>
                        <a:t>Homily</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13:23</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0</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1</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Survey</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16:04</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1</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1</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0</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Free</a:t>
                      </a:r>
                      <a:r>
                        <a:rPr lang="fr-FR" sz="1400" baseline="0" dirty="0" smtClean="0">
                          <a:solidFill>
                            <a:schemeClr val="bg1"/>
                          </a:solidFill>
                          <a:effectLst/>
                        </a:rPr>
                        <a:t> i</a:t>
                      </a:r>
                      <a:r>
                        <a:rPr lang="fr-FR" sz="1400" dirty="0" smtClean="0">
                          <a:solidFill>
                            <a:schemeClr val="bg1"/>
                          </a:solidFill>
                          <a:effectLst/>
                        </a:rPr>
                        <a:t>nterview </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15:33</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2</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Radio</a:t>
                      </a:r>
                      <a:r>
                        <a:rPr lang="fr-FR" sz="1400" baseline="0" dirty="0" smtClean="0">
                          <a:solidFill>
                            <a:schemeClr val="bg1"/>
                          </a:solidFill>
                          <a:effectLst/>
                        </a:rPr>
                        <a:t> i</a:t>
                      </a:r>
                      <a:r>
                        <a:rPr lang="fr-FR" sz="1400" dirty="0" smtClean="0">
                          <a:solidFill>
                            <a:schemeClr val="bg1"/>
                          </a:solidFill>
                          <a:effectLst/>
                        </a:rPr>
                        <a:t>nterview </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20:29</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1</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1</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Radio news</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14:45</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0</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2</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Reading</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15:18</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0</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2</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0</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Free narration</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10:22</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2</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Radio</a:t>
                      </a:r>
                      <a:r>
                        <a:rPr lang="fr-FR" sz="1400" baseline="0" dirty="0" smtClean="0">
                          <a:solidFill>
                            <a:schemeClr val="bg1"/>
                          </a:solidFill>
                          <a:effectLst/>
                        </a:rPr>
                        <a:t> </a:t>
                      </a:r>
                      <a:r>
                        <a:rPr lang="fr-FR" sz="1400" baseline="0" dirty="0" err="1" smtClean="0">
                          <a:solidFill>
                            <a:schemeClr val="bg1"/>
                          </a:solidFill>
                          <a:effectLst/>
                        </a:rPr>
                        <a:t>crea</a:t>
                      </a:r>
                      <a:r>
                        <a:rPr lang="fr-FR" sz="1400" dirty="0" err="1" smtClean="0">
                          <a:solidFill>
                            <a:schemeClr val="bg1"/>
                          </a:solidFill>
                          <a:effectLst/>
                        </a:rPr>
                        <a:t>tion</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13:24</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1</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a:solidFill>
                            <a:schemeClr val="bg1"/>
                          </a:solidFill>
                          <a:effectLst/>
                        </a:rPr>
                        <a:t>Total</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3:11:05</a:t>
                      </a:r>
                      <a:endParaRPr lang="fr-BE" sz="2000" dirty="0">
                        <a:effectLst/>
                        <a:latin typeface="Charis SIL"/>
                        <a:ea typeface="MS Mincho"/>
                        <a:cs typeface="Times"/>
                      </a:endParaRPr>
                    </a:p>
                  </a:txBody>
                  <a:tcPr marL="68580" marR="68580" marT="0" marB="0" anchor="ctr"/>
                </a:tc>
                <a:tc>
                  <a:txBody>
                    <a:bodyPr/>
                    <a:lstStyle/>
                    <a:p>
                      <a:endParaRPr lang="fr-BE" sz="2000">
                        <a:effectLst/>
                        <a:latin typeface="Times New Roman"/>
                      </a:endParaRPr>
                    </a:p>
                  </a:txBody>
                  <a:tcPr marL="68580" marR="68580" marT="0" marB="0" anchor="ctr"/>
                </a:tc>
                <a:tc>
                  <a:txBody>
                    <a:bodyPr/>
                    <a:lstStyle/>
                    <a:p>
                      <a:endParaRPr lang="fr-BE" sz="2000">
                        <a:effectLst/>
                        <a:latin typeface="Times New Roman"/>
                      </a:endParaRPr>
                    </a:p>
                  </a:txBody>
                  <a:tcPr marL="68580" marR="68580" marT="0" marB="0" anchor="ctr"/>
                </a:tc>
                <a:tc>
                  <a:txBody>
                    <a:bodyPr/>
                    <a:lstStyle/>
                    <a:p>
                      <a:endParaRPr lang="fr-BE" sz="2000" dirty="0">
                        <a:effectLst/>
                        <a:latin typeface="Times New Roman"/>
                      </a:endParaRPr>
                    </a:p>
                  </a:txBody>
                  <a:tcPr marL="68580" marR="68580" marT="0" marB="0" anchor="ctr"/>
                </a:tc>
              </a:tr>
            </a:tbl>
          </a:graphicData>
        </a:graphic>
      </p:graphicFrame>
      <p:sp>
        <p:nvSpPr>
          <p:cNvPr id="5" name="Espace réservé du numéro de diapositive 4"/>
          <p:cNvSpPr>
            <a:spLocks noGrp="1"/>
          </p:cNvSpPr>
          <p:nvPr>
            <p:ph type="sldNum" sz="quarter" idx="12"/>
          </p:nvPr>
        </p:nvSpPr>
        <p:spPr/>
        <p:txBody>
          <a:bodyPr/>
          <a:lstStyle/>
          <a:p>
            <a:fld id="{F38DF745-7D3F-47F4-83A3-874385CFAA69}" type="slidenum">
              <a:rPr lang="en-US" smtClean="0"/>
              <a:pPr/>
              <a:t>31</a:t>
            </a:fld>
            <a:endParaRPr lang="en-US" dirty="0"/>
          </a:p>
        </p:txBody>
      </p:sp>
    </p:spTree>
    <p:extLst>
      <p:ext uri="{BB962C8B-B14F-4D97-AF65-F5344CB8AC3E}">
        <p14:creationId xmlns:p14="http://schemas.microsoft.com/office/powerpoint/2010/main" val="34304317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57200" y="368510"/>
            <a:ext cx="8229600" cy="990600"/>
          </a:xfrm>
        </p:spPr>
        <p:txBody>
          <a:bodyPr/>
          <a:lstStyle/>
          <a:p>
            <a:r>
              <a:rPr lang="fr-BE" dirty="0"/>
              <a:t>LOCAS-F </a:t>
            </a:r>
            <a:r>
              <a:rPr lang="fr-BE" dirty="0" err="1"/>
              <a:t>Situational</a:t>
            </a:r>
            <a:r>
              <a:rPr lang="fr-BE" dirty="0"/>
              <a:t> </a:t>
            </a:r>
            <a:r>
              <a:rPr lang="fr-BE" dirty="0" err="1"/>
              <a:t>features</a:t>
            </a:r>
            <a:endParaRPr lang="fr-BE" dirty="0"/>
          </a:p>
        </p:txBody>
      </p:sp>
      <p:sp>
        <p:nvSpPr>
          <p:cNvPr id="2" name="Espace réservé du texte 1"/>
          <p:cNvSpPr>
            <a:spLocks noGrp="1"/>
          </p:cNvSpPr>
          <p:nvPr>
            <p:ph idx="1"/>
          </p:nvPr>
        </p:nvSpPr>
        <p:spPr/>
        <p:txBody>
          <a:bodyPr>
            <a:normAutofit/>
          </a:bodyPr>
          <a:lstStyle/>
          <a:p>
            <a:r>
              <a:rPr lang="fr-BE" dirty="0" smtClean="0"/>
              <a:t>LOCAS-F – </a:t>
            </a:r>
            <a:r>
              <a:rPr lang="fr-BE" dirty="0" err="1" smtClean="0"/>
              <a:t>situational</a:t>
            </a:r>
            <a:r>
              <a:rPr lang="fr-BE" dirty="0" smtClean="0"/>
              <a:t> </a:t>
            </a:r>
            <a:r>
              <a:rPr lang="fr-BE" dirty="0" err="1" smtClean="0"/>
              <a:t>features</a:t>
            </a:r>
            <a:endParaRPr lang="fr-BE" dirty="0"/>
          </a:p>
        </p:txBody>
      </p:sp>
      <p:graphicFrame>
        <p:nvGraphicFramePr>
          <p:cNvPr id="6" name="Tableau 5"/>
          <p:cNvGraphicFramePr>
            <a:graphicFrameLocks noGrp="1"/>
          </p:cNvGraphicFramePr>
          <p:nvPr>
            <p:extLst>
              <p:ext uri="{D42A27DB-BD31-4B8C-83A1-F6EECF244321}">
                <p14:modId xmlns:p14="http://schemas.microsoft.com/office/powerpoint/2010/main" val="1833135071"/>
              </p:ext>
            </p:extLst>
          </p:nvPr>
        </p:nvGraphicFramePr>
        <p:xfrm>
          <a:off x="107504" y="1219200"/>
          <a:ext cx="9036497" cy="5649910"/>
        </p:xfrm>
        <a:graphic>
          <a:graphicData uri="http://schemas.openxmlformats.org/drawingml/2006/table">
            <a:tbl>
              <a:tblPr firstRow="1" firstCol="1" bandRow="1">
                <a:tableStyleId>{5C22544A-7EE6-4342-B048-85BDC9FD1C3A}</a:tableStyleId>
              </a:tblPr>
              <a:tblGrid>
                <a:gridCol w="1906941"/>
                <a:gridCol w="1828800"/>
                <a:gridCol w="1828800"/>
                <a:gridCol w="1828800"/>
                <a:gridCol w="1643156"/>
              </a:tblGrid>
              <a:tr h="403565">
                <a:tc>
                  <a:txBody>
                    <a:bodyPr/>
                    <a:lstStyle/>
                    <a:p>
                      <a:pPr algn="l">
                        <a:lnSpc>
                          <a:spcPts val="1200"/>
                        </a:lnSpc>
                        <a:spcBef>
                          <a:spcPts val="600"/>
                        </a:spcBef>
                        <a:spcAft>
                          <a:spcPts val="600"/>
                        </a:spcAft>
                      </a:pPr>
                      <a:r>
                        <a:rPr lang="fr-FR" sz="1600" dirty="0">
                          <a:solidFill>
                            <a:schemeClr val="bg1"/>
                          </a:solidFill>
                          <a:effectLst/>
                        </a:rPr>
                        <a:t>Genre</a:t>
                      </a:r>
                      <a:endParaRPr lang="fr-BE" sz="20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solidFill>
                            <a:schemeClr val="bg1"/>
                          </a:solidFill>
                          <a:effectLst/>
                        </a:rPr>
                        <a:t>Duration</a:t>
                      </a:r>
                      <a:endParaRPr lang="fr-BE" sz="20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err="1" smtClean="0">
                          <a:solidFill>
                            <a:schemeClr val="bg1"/>
                          </a:solidFill>
                          <a:effectLst/>
                        </a:rPr>
                        <a:t>Interactivity</a:t>
                      </a:r>
                      <a:endParaRPr lang="fr-BE" sz="20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err="1" smtClean="0">
                          <a:solidFill>
                            <a:schemeClr val="bg1"/>
                          </a:solidFill>
                          <a:effectLst/>
                        </a:rPr>
                        <a:t>Preparation</a:t>
                      </a:r>
                      <a:endParaRPr lang="fr-BE" sz="20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solidFill>
                            <a:schemeClr val="bg1"/>
                          </a:solidFill>
                          <a:effectLst/>
                        </a:rPr>
                        <a:t>Broadcast</a:t>
                      </a:r>
                      <a:endParaRPr lang="fr-BE" sz="2000" dirty="0">
                        <a:solidFill>
                          <a:schemeClr val="bg1"/>
                        </a:solidFill>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err="1" smtClean="0">
                          <a:solidFill>
                            <a:schemeClr val="bg1"/>
                          </a:solidFill>
                          <a:effectLst/>
                        </a:rPr>
                        <a:t>Conference</a:t>
                      </a:r>
                      <a:r>
                        <a:rPr lang="fr-FR" sz="1400" dirty="0" smtClean="0">
                          <a:solidFill>
                            <a:schemeClr val="bg1"/>
                          </a:solidFill>
                          <a:effectLst/>
                        </a:rPr>
                        <a:t> talk</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16:44</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2</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err="1" smtClean="0">
                          <a:solidFill>
                            <a:schemeClr val="bg1"/>
                          </a:solidFill>
                          <a:effectLst/>
                        </a:rPr>
                        <a:t>Debate</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19:19</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1</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err="1" smtClean="0">
                          <a:solidFill>
                            <a:schemeClr val="bg1"/>
                          </a:solidFill>
                          <a:effectLst/>
                        </a:rPr>
                        <a:t>Academic</a:t>
                      </a:r>
                      <a:r>
                        <a:rPr lang="fr-FR" sz="1400" baseline="0" dirty="0" smtClean="0">
                          <a:solidFill>
                            <a:schemeClr val="bg1"/>
                          </a:solidFill>
                          <a:effectLst/>
                        </a:rPr>
                        <a:t> </a:t>
                      </a:r>
                      <a:r>
                        <a:rPr lang="fr-FR" sz="1400" baseline="0" dirty="0" err="1" smtClean="0">
                          <a:solidFill>
                            <a:schemeClr val="bg1"/>
                          </a:solidFill>
                          <a:effectLst/>
                        </a:rPr>
                        <a:t>address</a:t>
                      </a:r>
                      <a:endParaRPr lang="fr-BE" sz="1800" dirty="0">
                        <a:solidFill>
                          <a:schemeClr val="bg1"/>
                        </a:solidFill>
                        <a:effectLst/>
                        <a:latin typeface="Charis SIL"/>
                        <a:ea typeface="MS Mincho"/>
                        <a:cs typeface="Times"/>
                      </a:endParaRPr>
                    </a:p>
                  </a:txBody>
                  <a:tcPr marL="68580" marR="68580" marT="0" marB="0" anchor="ctr">
                    <a:solidFill>
                      <a:schemeClr val="accent2"/>
                    </a:solidFill>
                  </a:tcPr>
                </a:tc>
                <a:tc>
                  <a:txBody>
                    <a:bodyPr/>
                    <a:lstStyle/>
                    <a:p>
                      <a:pPr algn="ctr">
                        <a:lnSpc>
                          <a:spcPts val="1200"/>
                        </a:lnSpc>
                        <a:spcBef>
                          <a:spcPts val="600"/>
                        </a:spcBef>
                        <a:spcAft>
                          <a:spcPts val="600"/>
                        </a:spcAft>
                      </a:pPr>
                      <a:r>
                        <a:rPr lang="fr-FR" sz="1600" dirty="0" smtClean="0">
                          <a:effectLst/>
                        </a:rPr>
                        <a:t>15:18</a:t>
                      </a:r>
                      <a:endParaRPr lang="fr-BE" sz="2000" dirty="0">
                        <a:effectLst/>
                        <a:latin typeface="Charis SIL"/>
                        <a:ea typeface="MS Mincho"/>
                        <a:cs typeface="Times"/>
                      </a:endParaRPr>
                    </a:p>
                  </a:txBody>
                  <a:tcPr marL="68580" marR="68580" marT="0" marB="0" anchor="ctr">
                    <a:solidFill>
                      <a:schemeClr val="accent2"/>
                    </a:solidFill>
                  </a:tcP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solidFill>
                      <a:schemeClr val="accent2"/>
                    </a:solidFill>
                  </a:tcP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solidFill>
                      <a:schemeClr val="accent2"/>
                    </a:solidFill>
                  </a:tcPr>
                </a:tc>
                <a:tc>
                  <a:txBody>
                    <a:bodyPr/>
                    <a:lstStyle/>
                    <a:p>
                      <a:pPr algn="ctr">
                        <a:lnSpc>
                          <a:spcPts val="1200"/>
                        </a:lnSpc>
                        <a:spcBef>
                          <a:spcPts val="600"/>
                        </a:spcBef>
                        <a:spcAft>
                          <a:spcPts val="600"/>
                        </a:spcAft>
                      </a:pPr>
                      <a:r>
                        <a:rPr lang="fr-FR" sz="1600" dirty="0">
                          <a:effectLst/>
                        </a:rPr>
                        <a:t>1</a:t>
                      </a:r>
                      <a:endParaRPr lang="fr-BE" sz="2000" dirty="0">
                        <a:effectLst/>
                        <a:latin typeface="Charis SIL"/>
                        <a:ea typeface="MS Mincho"/>
                        <a:cs typeface="Times"/>
                      </a:endParaRPr>
                    </a:p>
                  </a:txBody>
                  <a:tcPr marL="68580" marR="68580" marT="0" marB="0" anchor="ctr">
                    <a:solidFill>
                      <a:schemeClr val="accent2"/>
                    </a:solidFill>
                  </a:tcPr>
                </a:tc>
              </a:tr>
              <a:tr h="403565">
                <a:tc>
                  <a:txBody>
                    <a:bodyPr/>
                    <a:lstStyle/>
                    <a:p>
                      <a:pPr algn="l">
                        <a:lnSpc>
                          <a:spcPts val="1200"/>
                        </a:lnSpc>
                        <a:spcBef>
                          <a:spcPts val="600"/>
                        </a:spcBef>
                        <a:spcAft>
                          <a:spcPts val="600"/>
                        </a:spcAft>
                      </a:pPr>
                      <a:r>
                        <a:rPr lang="fr-FR" sz="1400" dirty="0" err="1" smtClean="0">
                          <a:solidFill>
                            <a:schemeClr val="bg1"/>
                          </a:solidFill>
                          <a:effectLst/>
                        </a:rPr>
                        <a:t>Political</a:t>
                      </a:r>
                      <a:r>
                        <a:rPr lang="fr-FR" sz="1400" baseline="0" dirty="0" smtClean="0">
                          <a:solidFill>
                            <a:schemeClr val="bg1"/>
                          </a:solidFill>
                          <a:effectLst/>
                        </a:rPr>
                        <a:t> </a:t>
                      </a:r>
                      <a:r>
                        <a:rPr lang="fr-FR" sz="1400" baseline="0" dirty="0" err="1" smtClean="0">
                          <a:solidFill>
                            <a:schemeClr val="bg1"/>
                          </a:solidFill>
                          <a:effectLst/>
                        </a:rPr>
                        <a:t>address</a:t>
                      </a:r>
                      <a:endParaRPr lang="fr-BE" sz="1800" dirty="0">
                        <a:solidFill>
                          <a:schemeClr val="bg1"/>
                        </a:solidFill>
                        <a:effectLst/>
                        <a:latin typeface="Charis SIL"/>
                        <a:ea typeface="MS Mincho"/>
                        <a:cs typeface="Times"/>
                      </a:endParaRPr>
                    </a:p>
                  </a:txBody>
                  <a:tcPr marL="68580" marR="68580" marT="0" marB="0" anchor="ctr">
                    <a:solidFill>
                      <a:schemeClr val="accent2">
                        <a:lumMod val="60000"/>
                        <a:lumOff val="40000"/>
                      </a:schemeClr>
                    </a:solidFill>
                  </a:tcPr>
                </a:tc>
                <a:tc>
                  <a:txBody>
                    <a:bodyPr/>
                    <a:lstStyle/>
                    <a:p>
                      <a:pPr algn="ctr">
                        <a:lnSpc>
                          <a:spcPts val="1200"/>
                        </a:lnSpc>
                        <a:spcBef>
                          <a:spcPts val="600"/>
                        </a:spcBef>
                        <a:spcAft>
                          <a:spcPts val="600"/>
                        </a:spcAft>
                      </a:pPr>
                      <a:r>
                        <a:rPr lang="fr-FR" sz="1600" dirty="0" smtClean="0">
                          <a:effectLst/>
                        </a:rPr>
                        <a:t>20:26</a:t>
                      </a:r>
                      <a:endParaRPr lang="fr-BE" sz="2000" dirty="0">
                        <a:effectLst/>
                        <a:latin typeface="Charis SIL"/>
                        <a:ea typeface="MS Mincho"/>
                        <a:cs typeface="Times"/>
                      </a:endParaRPr>
                    </a:p>
                  </a:txBody>
                  <a:tcPr marL="68580" marR="68580" marT="0" marB="0" anchor="ctr">
                    <a:solidFill>
                      <a:schemeClr val="accent2">
                        <a:lumMod val="60000"/>
                        <a:lumOff val="40000"/>
                      </a:schemeClr>
                    </a:solidFill>
                  </a:tcP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solidFill>
                      <a:schemeClr val="accent2">
                        <a:lumMod val="60000"/>
                        <a:lumOff val="40000"/>
                      </a:schemeClr>
                    </a:solidFill>
                  </a:tcP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solidFill>
                      <a:schemeClr val="accent2">
                        <a:lumMod val="60000"/>
                        <a:lumOff val="40000"/>
                      </a:schemeClr>
                    </a:solidFill>
                  </a:tcP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solidFill>
                      <a:schemeClr val="accent2">
                        <a:lumMod val="60000"/>
                        <a:lumOff val="40000"/>
                      </a:schemeClr>
                    </a:solidFill>
                  </a:tcPr>
                </a:tc>
              </a:tr>
              <a:tr h="403565">
                <a:tc>
                  <a:txBody>
                    <a:bodyPr/>
                    <a:lstStyle/>
                    <a:p>
                      <a:pPr algn="l">
                        <a:lnSpc>
                          <a:spcPts val="1200"/>
                        </a:lnSpc>
                        <a:spcBef>
                          <a:spcPts val="600"/>
                        </a:spcBef>
                        <a:spcAft>
                          <a:spcPts val="600"/>
                        </a:spcAft>
                      </a:pPr>
                      <a:r>
                        <a:rPr lang="fr-FR" sz="1400" dirty="0" err="1" smtClean="0">
                          <a:solidFill>
                            <a:schemeClr val="bg1"/>
                          </a:solidFill>
                          <a:effectLst/>
                        </a:rPr>
                        <a:t>Homily</a:t>
                      </a:r>
                      <a:endParaRPr lang="fr-BE" sz="1800" dirty="0">
                        <a:solidFill>
                          <a:schemeClr val="bg1"/>
                        </a:solidFill>
                        <a:effectLst/>
                        <a:latin typeface="Charis SIL"/>
                        <a:ea typeface="MS Mincho"/>
                        <a:cs typeface="Times"/>
                      </a:endParaRPr>
                    </a:p>
                  </a:txBody>
                  <a:tcPr marL="68580" marR="68580" marT="0" marB="0" anchor="ctr">
                    <a:solidFill>
                      <a:schemeClr val="accent2"/>
                    </a:solidFill>
                  </a:tcPr>
                </a:tc>
                <a:tc>
                  <a:txBody>
                    <a:bodyPr/>
                    <a:lstStyle/>
                    <a:p>
                      <a:pPr algn="ctr">
                        <a:lnSpc>
                          <a:spcPts val="1200"/>
                        </a:lnSpc>
                        <a:spcBef>
                          <a:spcPts val="600"/>
                        </a:spcBef>
                        <a:spcAft>
                          <a:spcPts val="600"/>
                        </a:spcAft>
                      </a:pPr>
                      <a:r>
                        <a:rPr lang="fr-FR" sz="1600" dirty="0" smtClean="0">
                          <a:effectLst/>
                        </a:rPr>
                        <a:t>13:23</a:t>
                      </a:r>
                      <a:endParaRPr lang="fr-BE" sz="2000" dirty="0">
                        <a:effectLst/>
                        <a:latin typeface="Charis SIL"/>
                        <a:ea typeface="MS Mincho"/>
                        <a:cs typeface="Times"/>
                      </a:endParaRPr>
                    </a:p>
                  </a:txBody>
                  <a:tcPr marL="68580" marR="68580" marT="0" marB="0" anchor="ctr">
                    <a:solidFill>
                      <a:schemeClr val="accent2"/>
                    </a:solidFill>
                  </a:tcP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solidFill>
                      <a:schemeClr val="accent2"/>
                    </a:solidFill>
                  </a:tcP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solidFill>
                      <a:schemeClr val="accent2"/>
                    </a:solidFill>
                  </a:tcPr>
                </a:tc>
                <a:tc>
                  <a:txBody>
                    <a:bodyPr/>
                    <a:lstStyle/>
                    <a:p>
                      <a:pPr algn="ctr">
                        <a:lnSpc>
                          <a:spcPts val="1200"/>
                        </a:lnSpc>
                        <a:spcBef>
                          <a:spcPts val="600"/>
                        </a:spcBef>
                        <a:spcAft>
                          <a:spcPts val="600"/>
                        </a:spcAft>
                      </a:pPr>
                      <a:r>
                        <a:rPr lang="fr-FR" sz="1600" dirty="0" smtClean="0">
                          <a:effectLst/>
                          <a:latin typeface="+mn-lt"/>
                          <a:ea typeface="+mn-ea"/>
                          <a:cs typeface="+mn-cs"/>
                        </a:rPr>
                        <a:t>1</a:t>
                      </a:r>
                      <a:endParaRPr lang="fr-BE" sz="2000" dirty="0">
                        <a:effectLst/>
                        <a:latin typeface="Charis SIL"/>
                        <a:ea typeface="MS Mincho"/>
                        <a:cs typeface="Times"/>
                      </a:endParaRPr>
                    </a:p>
                  </a:txBody>
                  <a:tcPr marL="68580" marR="68580" marT="0" marB="0" anchor="ctr">
                    <a:solidFill>
                      <a:schemeClr val="accent2"/>
                    </a:solidFill>
                  </a:tcPr>
                </a:tc>
              </a:tr>
              <a:tr h="403565">
                <a:tc>
                  <a:txBody>
                    <a:bodyPr/>
                    <a:lstStyle/>
                    <a:p>
                      <a:pPr algn="l">
                        <a:lnSpc>
                          <a:spcPts val="1200"/>
                        </a:lnSpc>
                        <a:spcBef>
                          <a:spcPts val="600"/>
                        </a:spcBef>
                        <a:spcAft>
                          <a:spcPts val="600"/>
                        </a:spcAft>
                      </a:pPr>
                      <a:r>
                        <a:rPr lang="fr-FR" sz="1400" dirty="0" smtClean="0">
                          <a:solidFill>
                            <a:schemeClr val="bg1"/>
                          </a:solidFill>
                          <a:effectLst/>
                        </a:rPr>
                        <a:t>Survey</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16:04</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1</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1</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0</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Free</a:t>
                      </a:r>
                      <a:r>
                        <a:rPr lang="fr-FR" sz="1400" baseline="0" dirty="0" smtClean="0">
                          <a:solidFill>
                            <a:schemeClr val="bg1"/>
                          </a:solidFill>
                          <a:effectLst/>
                        </a:rPr>
                        <a:t> i</a:t>
                      </a:r>
                      <a:r>
                        <a:rPr lang="fr-FR" sz="1400" dirty="0" smtClean="0">
                          <a:solidFill>
                            <a:schemeClr val="bg1"/>
                          </a:solidFill>
                          <a:effectLst/>
                        </a:rPr>
                        <a:t>nterview </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15:33</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2</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Radio</a:t>
                      </a:r>
                      <a:r>
                        <a:rPr lang="fr-FR" sz="1400" baseline="0" dirty="0" smtClean="0">
                          <a:solidFill>
                            <a:schemeClr val="bg1"/>
                          </a:solidFill>
                          <a:effectLst/>
                        </a:rPr>
                        <a:t> i</a:t>
                      </a:r>
                      <a:r>
                        <a:rPr lang="fr-FR" sz="1400" dirty="0" smtClean="0">
                          <a:solidFill>
                            <a:schemeClr val="bg1"/>
                          </a:solidFill>
                          <a:effectLst/>
                        </a:rPr>
                        <a:t>nterview </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20:29</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1</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1</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Radio news</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14:45</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0</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2</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Reading</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15:18</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0</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2</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0</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Free narration</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10:22</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latin typeface="+mn-lt"/>
                          <a:ea typeface="+mn-ea"/>
                          <a:cs typeface="+mn-cs"/>
                        </a:rPr>
                        <a:t>2</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smtClean="0">
                          <a:solidFill>
                            <a:schemeClr val="bg1"/>
                          </a:solidFill>
                          <a:effectLst/>
                        </a:rPr>
                        <a:t>Radio</a:t>
                      </a:r>
                      <a:r>
                        <a:rPr lang="fr-FR" sz="1400" baseline="0" dirty="0" smtClean="0">
                          <a:solidFill>
                            <a:schemeClr val="bg1"/>
                          </a:solidFill>
                          <a:effectLst/>
                        </a:rPr>
                        <a:t> </a:t>
                      </a:r>
                      <a:r>
                        <a:rPr lang="fr-FR" sz="1400" baseline="0" dirty="0" err="1" smtClean="0">
                          <a:solidFill>
                            <a:schemeClr val="bg1"/>
                          </a:solidFill>
                          <a:effectLst/>
                        </a:rPr>
                        <a:t>crea</a:t>
                      </a:r>
                      <a:r>
                        <a:rPr lang="fr-FR" sz="1400" dirty="0" err="1" smtClean="0">
                          <a:solidFill>
                            <a:schemeClr val="bg1"/>
                          </a:solidFill>
                          <a:effectLst/>
                        </a:rPr>
                        <a:t>tion</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13:24</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0</a:t>
                      </a:r>
                      <a:endParaRPr lang="fr-BE" sz="2000" dirty="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a:effectLst/>
                        </a:rPr>
                        <a:t>1</a:t>
                      </a:r>
                      <a:endParaRPr lang="fr-BE" sz="2000">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a:effectLst/>
                        </a:rPr>
                        <a:t>2</a:t>
                      </a:r>
                      <a:endParaRPr lang="fr-BE" sz="2000" dirty="0">
                        <a:effectLst/>
                        <a:latin typeface="Charis SIL"/>
                        <a:ea typeface="MS Mincho"/>
                        <a:cs typeface="Times"/>
                      </a:endParaRPr>
                    </a:p>
                  </a:txBody>
                  <a:tcPr marL="68580" marR="68580" marT="0" marB="0" anchor="ctr"/>
                </a:tc>
              </a:tr>
              <a:tr h="403565">
                <a:tc>
                  <a:txBody>
                    <a:bodyPr/>
                    <a:lstStyle/>
                    <a:p>
                      <a:pPr algn="l">
                        <a:lnSpc>
                          <a:spcPts val="1200"/>
                        </a:lnSpc>
                        <a:spcBef>
                          <a:spcPts val="600"/>
                        </a:spcBef>
                        <a:spcAft>
                          <a:spcPts val="600"/>
                        </a:spcAft>
                      </a:pPr>
                      <a:r>
                        <a:rPr lang="fr-FR" sz="1400" dirty="0">
                          <a:solidFill>
                            <a:schemeClr val="bg1"/>
                          </a:solidFill>
                          <a:effectLst/>
                        </a:rPr>
                        <a:t>Total</a:t>
                      </a:r>
                      <a:endParaRPr lang="fr-BE" sz="1800" dirty="0">
                        <a:solidFill>
                          <a:schemeClr val="bg1"/>
                        </a:solidFill>
                        <a:effectLst/>
                        <a:latin typeface="Charis SIL"/>
                        <a:ea typeface="MS Mincho"/>
                        <a:cs typeface="Times"/>
                      </a:endParaRPr>
                    </a:p>
                  </a:txBody>
                  <a:tcPr marL="68580" marR="68580" marT="0" marB="0" anchor="ctr"/>
                </a:tc>
                <a:tc>
                  <a:txBody>
                    <a:bodyPr/>
                    <a:lstStyle/>
                    <a:p>
                      <a:pPr algn="ctr">
                        <a:lnSpc>
                          <a:spcPts val="1200"/>
                        </a:lnSpc>
                        <a:spcBef>
                          <a:spcPts val="600"/>
                        </a:spcBef>
                        <a:spcAft>
                          <a:spcPts val="600"/>
                        </a:spcAft>
                      </a:pPr>
                      <a:r>
                        <a:rPr lang="fr-FR" sz="1600" dirty="0" smtClean="0">
                          <a:effectLst/>
                        </a:rPr>
                        <a:t>3:11:05</a:t>
                      </a:r>
                      <a:endParaRPr lang="fr-BE" sz="2000" dirty="0">
                        <a:effectLst/>
                        <a:latin typeface="Charis SIL"/>
                        <a:ea typeface="MS Mincho"/>
                        <a:cs typeface="Times"/>
                      </a:endParaRPr>
                    </a:p>
                  </a:txBody>
                  <a:tcPr marL="68580" marR="68580" marT="0" marB="0" anchor="ctr"/>
                </a:tc>
                <a:tc>
                  <a:txBody>
                    <a:bodyPr/>
                    <a:lstStyle/>
                    <a:p>
                      <a:endParaRPr lang="fr-BE" sz="2000">
                        <a:effectLst/>
                        <a:latin typeface="Times New Roman"/>
                      </a:endParaRPr>
                    </a:p>
                  </a:txBody>
                  <a:tcPr marL="68580" marR="68580" marT="0" marB="0" anchor="ctr"/>
                </a:tc>
                <a:tc>
                  <a:txBody>
                    <a:bodyPr/>
                    <a:lstStyle/>
                    <a:p>
                      <a:endParaRPr lang="fr-BE" sz="2000">
                        <a:effectLst/>
                        <a:latin typeface="Times New Roman"/>
                      </a:endParaRPr>
                    </a:p>
                  </a:txBody>
                  <a:tcPr marL="68580" marR="68580" marT="0" marB="0" anchor="ctr"/>
                </a:tc>
                <a:tc>
                  <a:txBody>
                    <a:bodyPr/>
                    <a:lstStyle/>
                    <a:p>
                      <a:endParaRPr lang="fr-BE" sz="2000" dirty="0">
                        <a:effectLst/>
                        <a:latin typeface="Times New Roman"/>
                      </a:endParaRPr>
                    </a:p>
                  </a:txBody>
                  <a:tcPr marL="68580" marR="68580" marT="0" marB="0" anchor="ctr"/>
                </a:tc>
              </a:tr>
            </a:tbl>
          </a:graphicData>
        </a:graphic>
      </p:graphicFrame>
      <p:sp>
        <p:nvSpPr>
          <p:cNvPr id="5" name="Espace réservé du numéro de diapositive 4"/>
          <p:cNvSpPr>
            <a:spLocks noGrp="1"/>
          </p:cNvSpPr>
          <p:nvPr>
            <p:ph type="sldNum" sz="quarter" idx="12"/>
          </p:nvPr>
        </p:nvSpPr>
        <p:spPr/>
        <p:txBody>
          <a:bodyPr/>
          <a:lstStyle/>
          <a:p>
            <a:fld id="{F38DF745-7D3F-47F4-83A3-874385CFAA69}" type="slidenum">
              <a:rPr lang="en-US" smtClean="0"/>
              <a:pPr/>
              <a:t>32</a:t>
            </a:fld>
            <a:endParaRPr lang="en-US" dirty="0"/>
          </a:p>
        </p:txBody>
      </p:sp>
    </p:spTree>
    <p:extLst>
      <p:ext uri="{BB962C8B-B14F-4D97-AF65-F5344CB8AC3E}">
        <p14:creationId xmlns:p14="http://schemas.microsoft.com/office/powerpoint/2010/main" val="42402113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err="1" smtClean="0"/>
              <a:t>Functions</a:t>
            </a:r>
            <a:r>
              <a:rPr lang="fr-BE" dirty="0" smtClean="0"/>
              <a:t> of Basic </a:t>
            </a:r>
            <a:r>
              <a:rPr lang="fr-BE" dirty="0" err="1" smtClean="0"/>
              <a:t>Discourse</a:t>
            </a:r>
            <a:r>
              <a:rPr lang="fr-BE" dirty="0" smtClean="0"/>
              <a:t> </a:t>
            </a:r>
            <a:r>
              <a:rPr lang="fr-BE" dirty="0" err="1" smtClean="0"/>
              <a:t>Units</a:t>
            </a:r>
            <a:endParaRPr lang="fr-BE" dirty="0"/>
          </a:p>
        </p:txBody>
      </p:sp>
      <p:sp>
        <p:nvSpPr>
          <p:cNvPr id="3" name="Espace réservé du contenu 2"/>
          <p:cNvSpPr>
            <a:spLocks noGrp="1"/>
          </p:cNvSpPr>
          <p:nvPr>
            <p:ph idx="1"/>
          </p:nvPr>
        </p:nvSpPr>
        <p:spPr>
          <a:xfrm>
            <a:off x="457200" y="1600199"/>
            <a:ext cx="8229600" cy="5100403"/>
          </a:xfrm>
        </p:spPr>
        <p:txBody>
          <a:bodyPr>
            <a:normAutofit fontScale="92500" lnSpcReduction="10000"/>
          </a:bodyPr>
          <a:lstStyle/>
          <a:p>
            <a:pPr marL="0" indent="0">
              <a:buNone/>
            </a:pPr>
            <a:r>
              <a:rPr lang="en-US" altLang="fr-FR" sz="3200" b="1" dirty="0"/>
              <a:t>Hypothesis</a:t>
            </a:r>
          </a:p>
          <a:p>
            <a:r>
              <a:rPr lang="en-US" altLang="fr-FR" sz="3200" dirty="0"/>
              <a:t>BDUs are “the segments speakers and hearers rely on to construct and interpret the ongoing discourse, viz. segments on the basis of which inferential processes can take place.” (Degand &amp; Simon 2009a: 82)</a:t>
            </a:r>
          </a:p>
          <a:p>
            <a:pPr marL="0" indent="0">
              <a:buNone/>
            </a:pPr>
            <a:r>
              <a:rPr lang="en-US" altLang="fr-FR" sz="3200" b="1" dirty="0"/>
              <a:t>Data-proof</a:t>
            </a:r>
          </a:p>
          <a:p>
            <a:r>
              <a:rPr lang="en-US" altLang="fr-FR" sz="3200" dirty="0"/>
              <a:t>BDUs are discourse strategic units that vary with the communicative situation (Degand &amp; Simon </a:t>
            </a:r>
            <a:r>
              <a:rPr lang="en-US" altLang="fr-FR" sz="3200" dirty="0" smtClean="0"/>
              <a:t>2009ab, 2011; </a:t>
            </a:r>
            <a:r>
              <a:rPr lang="en-US" altLang="fr-FR" sz="3200" dirty="0"/>
              <a:t>Simon &amp; Degand 2011).</a:t>
            </a:r>
          </a:p>
          <a:p>
            <a:r>
              <a:rPr lang="en-US" altLang="fr-FR" sz="3200" dirty="0"/>
              <a:t>Different genres call for different BDU distributions </a:t>
            </a:r>
            <a:r>
              <a:rPr lang="en-US" altLang="fr-FR" sz="3200" dirty="0" smtClean="0"/>
              <a:t>(40% </a:t>
            </a:r>
            <a:r>
              <a:rPr lang="en-US" altLang="fr-FR" sz="3200" dirty="0"/>
              <a:t>congruent).</a:t>
            </a:r>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33</a:t>
            </a:fld>
            <a:endParaRPr lang="en-US" dirty="0"/>
          </a:p>
        </p:txBody>
      </p:sp>
    </p:spTree>
    <p:extLst>
      <p:ext uri="{BB962C8B-B14F-4D97-AF65-F5344CB8AC3E}">
        <p14:creationId xmlns:p14="http://schemas.microsoft.com/office/powerpoint/2010/main" val="5993001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BE" dirty="0" smtClean="0"/>
              <a:t>LOCAS-F: BDU distribution</a:t>
            </a:r>
            <a:endParaRPr lang="fr-BE" dirty="0"/>
          </a:p>
        </p:txBody>
      </p:sp>
      <p:sp>
        <p:nvSpPr>
          <p:cNvPr id="2" name="Espace réservé du texte 1"/>
          <p:cNvSpPr>
            <a:spLocks noGrp="1"/>
          </p:cNvSpPr>
          <p:nvPr>
            <p:ph idx="1"/>
          </p:nvPr>
        </p:nvSpPr>
        <p:spPr/>
        <p:txBody>
          <a:bodyPr>
            <a:normAutofit/>
          </a:bodyPr>
          <a:lstStyle/>
          <a:p>
            <a:r>
              <a:rPr lang="fr-BE" dirty="0" smtClean="0"/>
              <a:t>LOCAS-F: BDU distribution</a:t>
            </a:r>
            <a:endParaRPr lang="fr-BE"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0" y="1490663"/>
            <a:ext cx="9021763" cy="4681537"/>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3"/>
          <p:cNvSpPr txBox="1">
            <a:spLocks noChangeArrowheads="1"/>
          </p:cNvSpPr>
          <p:nvPr/>
        </p:nvSpPr>
        <p:spPr bwMode="auto">
          <a:xfrm>
            <a:off x="5181600" y="6324600"/>
            <a:ext cx="3581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tx1"/>
                </a:solidFill>
                <a:latin typeface="Verdana" pitchFamily="34" charset="0"/>
                <a:cs typeface="Arial" pitchFamily="34" charset="0"/>
              </a:defRPr>
            </a:lvl1pPr>
            <a:lvl2pPr marL="742950" indent="-285750" eaLnBrk="0" hangingPunct="0">
              <a:spcBef>
                <a:spcPct val="20000"/>
              </a:spcBef>
              <a:buChar char="–"/>
              <a:defRPr sz="2000">
                <a:solidFill>
                  <a:schemeClr val="tx1"/>
                </a:solidFill>
                <a:latin typeface="Verdana" pitchFamily="34" charset="0"/>
                <a:cs typeface="Arial" pitchFamily="34" charset="0"/>
              </a:defRPr>
            </a:lvl2pPr>
            <a:lvl3pPr marL="1143000" indent="-228600" eaLnBrk="0" hangingPunct="0">
              <a:spcBef>
                <a:spcPct val="20000"/>
              </a:spcBef>
              <a:buChar char="•"/>
              <a:defRPr sz="2000">
                <a:solidFill>
                  <a:schemeClr val="tx1"/>
                </a:solidFill>
                <a:latin typeface="Verdana" pitchFamily="34" charset="0"/>
                <a:cs typeface="Arial" pitchFamily="34" charset="0"/>
              </a:defRPr>
            </a:lvl3pPr>
            <a:lvl4pPr marL="1600200" indent="-228600" eaLnBrk="0" hangingPunct="0">
              <a:spcBef>
                <a:spcPct val="20000"/>
              </a:spcBef>
              <a:buChar char="–"/>
              <a:defRPr sz="2000">
                <a:solidFill>
                  <a:schemeClr val="tx1"/>
                </a:solidFill>
                <a:latin typeface="Verdana" pitchFamily="34" charset="0"/>
                <a:cs typeface="Arial" pitchFamily="34" charset="0"/>
              </a:defRPr>
            </a:lvl4pPr>
            <a:lvl5pPr marL="2057400" indent="-228600" eaLnBrk="0" hangingPunct="0">
              <a:spcBef>
                <a:spcPct val="20000"/>
              </a:spcBef>
              <a:buChar char="»"/>
              <a:defRPr sz="2000">
                <a:solidFill>
                  <a:schemeClr val="tx1"/>
                </a:solidFill>
                <a:latin typeface="Verdana"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eaLnBrk="1" hangingPunct="1">
              <a:spcBef>
                <a:spcPct val="0"/>
              </a:spcBef>
              <a:buFontTx/>
              <a:buNone/>
            </a:pPr>
            <a:r>
              <a:rPr lang="fr-FR" altLang="fr-FR" sz="1800" dirty="0">
                <a:latin typeface="Arial" pitchFamily="34" charset="0"/>
              </a:rPr>
              <a:t>χ</a:t>
            </a:r>
            <a:r>
              <a:rPr lang="fr-FR" altLang="fr-FR" sz="1800" baseline="30000" dirty="0">
                <a:latin typeface="Arial" pitchFamily="34" charset="0"/>
              </a:rPr>
              <a:t>2</a:t>
            </a:r>
            <a:r>
              <a:rPr lang="fr-FR" altLang="fr-FR" sz="1800" dirty="0">
                <a:latin typeface="Arial" pitchFamily="34" charset="0"/>
              </a:rPr>
              <a:t> = 602,84 ; dl = 44 ; </a:t>
            </a:r>
            <a:r>
              <a:rPr lang="fr-FR" altLang="fr-FR" sz="1800" i="1" dirty="0">
                <a:latin typeface="Arial" pitchFamily="34" charset="0"/>
              </a:rPr>
              <a:t>p</a:t>
            </a:r>
            <a:r>
              <a:rPr lang="fr-FR" altLang="fr-FR" sz="1800" dirty="0">
                <a:latin typeface="Arial" pitchFamily="34" charset="0"/>
              </a:rPr>
              <a:t> &lt; 0,0001</a:t>
            </a:r>
            <a:endParaRPr lang="fr-BE" altLang="fr-FR" sz="1800" dirty="0">
              <a:latin typeface="Arial" pitchFamily="34" charset="0"/>
            </a:endParaRPr>
          </a:p>
        </p:txBody>
      </p:sp>
      <p:sp>
        <p:nvSpPr>
          <p:cNvPr id="3" name="Rectangle 2"/>
          <p:cNvSpPr/>
          <p:nvPr/>
        </p:nvSpPr>
        <p:spPr>
          <a:xfrm>
            <a:off x="1259632" y="1664804"/>
            <a:ext cx="1728192" cy="2880320"/>
          </a:xfrm>
          <a:prstGeom prst="rect">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6" name="Rectangle 5"/>
          <p:cNvSpPr/>
          <p:nvPr/>
        </p:nvSpPr>
        <p:spPr>
          <a:xfrm>
            <a:off x="6012160" y="1628800"/>
            <a:ext cx="1728192" cy="2880320"/>
          </a:xfrm>
          <a:prstGeom prst="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9" name="Espace réservé du numéro de diapositive 8"/>
          <p:cNvSpPr>
            <a:spLocks noGrp="1"/>
          </p:cNvSpPr>
          <p:nvPr>
            <p:ph type="sldNum" sz="quarter" idx="12"/>
          </p:nvPr>
        </p:nvSpPr>
        <p:spPr/>
        <p:txBody>
          <a:bodyPr/>
          <a:lstStyle/>
          <a:p>
            <a:fld id="{F38DF745-7D3F-47F4-83A3-874385CFAA69}" type="slidenum">
              <a:rPr lang="en-US" smtClean="0"/>
              <a:pPr/>
              <a:t>34</a:t>
            </a:fld>
            <a:endParaRPr lang="en-US" dirty="0"/>
          </a:p>
        </p:txBody>
      </p:sp>
    </p:spTree>
    <p:extLst>
      <p:ext uri="{BB962C8B-B14F-4D97-AF65-F5344CB8AC3E}">
        <p14:creationId xmlns:p14="http://schemas.microsoft.com/office/powerpoint/2010/main" val="3418368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smtClean="0"/>
              <a:t>LOCAS-F in figures</a:t>
            </a:r>
            <a:endParaRPr lang="fr-BE" dirty="0"/>
          </a:p>
        </p:txBody>
      </p:sp>
      <p:sp>
        <p:nvSpPr>
          <p:cNvPr id="3" name="Espace réservé du contenu 2"/>
          <p:cNvSpPr>
            <a:spLocks noGrp="1"/>
          </p:cNvSpPr>
          <p:nvPr>
            <p:ph idx="1"/>
          </p:nvPr>
        </p:nvSpPr>
        <p:spPr>
          <a:xfrm>
            <a:off x="457200" y="4017364"/>
            <a:ext cx="8229600" cy="2683238"/>
          </a:xfrm>
        </p:spPr>
        <p:txBody>
          <a:bodyPr>
            <a:normAutofit/>
          </a:bodyPr>
          <a:lstStyle/>
          <a:p>
            <a:pPr>
              <a:defRPr/>
            </a:pPr>
            <a:endParaRPr lang="en-US" dirty="0"/>
          </a:p>
          <a:p>
            <a:pPr marL="0" indent="0">
              <a:buNone/>
              <a:defRPr/>
            </a:pPr>
            <a:endParaRPr lang="en-US" dirty="0"/>
          </a:p>
          <a:p>
            <a:pPr marL="0" indent="0">
              <a:buNone/>
              <a:defRPr/>
            </a:pPr>
            <a:endParaRPr lang="en-US" dirty="0"/>
          </a:p>
          <a:p>
            <a:pPr marL="0" indent="0">
              <a:buNone/>
              <a:defRPr/>
            </a:pPr>
            <a:endParaRPr lang="en-US" dirty="0"/>
          </a:p>
          <a:p>
            <a:pPr marL="0" indent="0">
              <a:buNone/>
              <a:defRPr/>
            </a:pPr>
            <a:endParaRPr lang="en-US"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35</a:t>
            </a:fld>
            <a:endParaRPr lang="en-US" dirty="0"/>
          </a:p>
        </p:txBody>
      </p:sp>
      <p:graphicFrame>
        <p:nvGraphicFramePr>
          <p:cNvPr id="6" name="Tableau 5"/>
          <p:cNvGraphicFramePr>
            <a:graphicFrameLocks noGrp="1"/>
          </p:cNvGraphicFramePr>
          <p:nvPr>
            <p:extLst>
              <p:ext uri="{D42A27DB-BD31-4B8C-83A1-F6EECF244321}">
                <p14:modId xmlns:p14="http://schemas.microsoft.com/office/powerpoint/2010/main" val="326847364"/>
              </p:ext>
            </p:extLst>
          </p:nvPr>
        </p:nvGraphicFramePr>
        <p:xfrm>
          <a:off x="194871" y="1673901"/>
          <a:ext cx="8754256" cy="1429061"/>
        </p:xfrm>
        <a:graphic>
          <a:graphicData uri="http://schemas.openxmlformats.org/drawingml/2006/table">
            <a:tbl>
              <a:tblPr firstRow="1" bandRow="1">
                <a:tableStyleId>{5C22544A-7EE6-4342-B048-85BDC9FD1C3A}</a:tableStyleId>
              </a:tblPr>
              <a:tblGrid>
                <a:gridCol w="1250608"/>
                <a:gridCol w="1250608"/>
                <a:gridCol w="1250608"/>
                <a:gridCol w="1164951"/>
                <a:gridCol w="1336265"/>
                <a:gridCol w="1250608"/>
                <a:gridCol w="1250608"/>
              </a:tblGrid>
              <a:tr h="712341">
                <a:tc>
                  <a:txBody>
                    <a:bodyPr/>
                    <a:lstStyle/>
                    <a:p>
                      <a:pPr algn="ctr">
                        <a:spcAft>
                          <a:spcPts val="0"/>
                        </a:spcAft>
                      </a:pPr>
                      <a:r>
                        <a:rPr lang="fr-BE" sz="2000" kern="1200" dirty="0">
                          <a:effectLst/>
                        </a:rPr>
                        <a:t>#</a:t>
                      </a:r>
                      <a:endParaRPr lang="fr-BE" sz="1200" dirty="0">
                        <a:effectLst/>
                        <a:latin typeface="Calibri"/>
                        <a:ea typeface="Calibri"/>
                        <a:cs typeface="Times New Roman"/>
                      </a:endParaRPr>
                    </a:p>
                  </a:txBody>
                  <a:tcPr/>
                </a:tc>
                <a:tc>
                  <a:txBody>
                    <a:bodyPr/>
                    <a:lstStyle/>
                    <a:p>
                      <a:pPr algn="ctr">
                        <a:spcAft>
                          <a:spcPts val="0"/>
                        </a:spcAft>
                      </a:pPr>
                      <a:r>
                        <a:rPr lang="fr-BE" sz="2000" kern="1200" dirty="0" err="1">
                          <a:effectLst/>
                        </a:rPr>
                        <a:t>BDUs</a:t>
                      </a:r>
                      <a:endParaRPr lang="fr-BE" sz="1200" dirty="0">
                        <a:effectLst/>
                        <a:latin typeface="Calibri"/>
                        <a:ea typeface="Calibri"/>
                        <a:cs typeface="Times New Roman"/>
                      </a:endParaRPr>
                    </a:p>
                  </a:txBody>
                  <a:tcPr/>
                </a:tc>
                <a:tc>
                  <a:txBody>
                    <a:bodyPr/>
                    <a:lstStyle/>
                    <a:p>
                      <a:pPr algn="ctr">
                        <a:spcAft>
                          <a:spcPts val="0"/>
                        </a:spcAft>
                      </a:pPr>
                      <a:r>
                        <a:rPr lang="fr-BE" sz="2000" kern="1200">
                          <a:effectLst/>
                        </a:rPr>
                        <a:t>Words</a:t>
                      </a:r>
                      <a:endParaRPr lang="fr-BE" sz="1200">
                        <a:effectLst/>
                        <a:latin typeface="Calibri"/>
                        <a:ea typeface="Calibri"/>
                        <a:cs typeface="Times New Roman"/>
                      </a:endParaRPr>
                    </a:p>
                  </a:txBody>
                  <a:tcPr/>
                </a:tc>
                <a:tc>
                  <a:txBody>
                    <a:bodyPr/>
                    <a:lstStyle/>
                    <a:p>
                      <a:pPr algn="ctr">
                        <a:spcAft>
                          <a:spcPts val="0"/>
                        </a:spcAft>
                      </a:pPr>
                      <a:r>
                        <a:rPr lang="fr-BE" sz="2000" kern="1200">
                          <a:effectLst/>
                        </a:rPr>
                        <a:t>Length</a:t>
                      </a:r>
                      <a:endParaRPr lang="fr-BE" sz="1200">
                        <a:effectLst/>
                        <a:latin typeface="Calibri"/>
                        <a:ea typeface="Calibri"/>
                        <a:cs typeface="Times New Roman"/>
                      </a:endParaRPr>
                    </a:p>
                  </a:txBody>
                  <a:tcPr/>
                </a:tc>
                <a:tc>
                  <a:txBody>
                    <a:bodyPr/>
                    <a:lstStyle/>
                    <a:p>
                      <a:pPr algn="ctr">
                        <a:spcAft>
                          <a:spcPts val="0"/>
                        </a:spcAft>
                      </a:pPr>
                      <a:r>
                        <a:rPr lang="fr-BE" sz="2000" kern="1200" dirty="0" smtClean="0">
                          <a:effectLst/>
                        </a:rPr>
                        <a:t>Genres</a:t>
                      </a:r>
                      <a:endParaRPr lang="fr-BE" sz="1200" dirty="0">
                        <a:effectLst/>
                        <a:latin typeface="Calibri"/>
                        <a:ea typeface="Calibri"/>
                        <a:cs typeface="Times New Roman"/>
                      </a:endParaRPr>
                    </a:p>
                  </a:txBody>
                  <a:tcPr/>
                </a:tc>
                <a:tc>
                  <a:txBody>
                    <a:bodyPr/>
                    <a:lstStyle/>
                    <a:p>
                      <a:pPr algn="ctr">
                        <a:spcAft>
                          <a:spcPts val="0"/>
                        </a:spcAft>
                      </a:pPr>
                      <a:r>
                        <a:rPr lang="fr-BE" sz="2000" kern="1200">
                          <a:effectLst/>
                        </a:rPr>
                        <a:t>Samples</a:t>
                      </a:r>
                      <a:endParaRPr lang="fr-BE" sz="1200">
                        <a:effectLst/>
                        <a:latin typeface="Calibri"/>
                        <a:ea typeface="Calibri"/>
                        <a:cs typeface="Times New Roman"/>
                      </a:endParaRPr>
                    </a:p>
                  </a:txBody>
                  <a:tcPr/>
                </a:tc>
                <a:tc>
                  <a:txBody>
                    <a:bodyPr/>
                    <a:lstStyle/>
                    <a:p>
                      <a:pPr algn="ctr">
                        <a:spcAft>
                          <a:spcPts val="0"/>
                        </a:spcAft>
                      </a:pPr>
                      <a:r>
                        <a:rPr lang="fr-BE" sz="2000" kern="1200" dirty="0">
                          <a:solidFill>
                            <a:srgbClr val="FF0000"/>
                          </a:solidFill>
                          <a:effectLst/>
                        </a:rPr>
                        <a:t>DM</a:t>
                      </a:r>
                      <a:endParaRPr lang="fr-BE" sz="1200" dirty="0">
                        <a:solidFill>
                          <a:srgbClr val="FF0000"/>
                        </a:solidFill>
                        <a:effectLst/>
                        <a:latin typeface="Calibri"/>
                        <a:ea typeface="Calibri"/>
                        <a:cs typeface="Times New Roman"/>
                      </a:endParaRPr>
                    </a:p>
                  </a:txBody>
                  <a:tcPr/>
                </a:tc>
              </a:tr>
              <a:tr h="716720">
                <a:tc>
                  <a:txBody>
                    <a:bodyPr/>
                    <a:lstStyle/>
                    <a:p>
                      <a:pPr algn="ctr">
                        <a:spcAft>
                          <a:spcPts val="0"/>
                        </a:spcAft>
                      </a:pPr>
                      <a:r>
                        <a:rPr lang="fr-BE" sz="2000" kern="1200">
                          <a:effectLst/>
                        </a:rPr>
                        <a:t>Total</a:t>
                      </a:r>
                      <a:endParaRPr lang="fr-BE" sz="1200">
                        <a:effectLst/>
                        <a:latin typeface="Calibri"/>
                        <a:ea typeface="Calibri"/>
                        <a:cs typeface="Times New Roman"/>
                      </a:endParaRPr>
                    </a:p>
                  </a:txBody>
                  <a:tcPr/>
                </a:tc>
                <a:tc>
                  <a:txBody>
                    <a:bodyPr/>
                    <a:lstStyle/>
                    <a:p>
                      <a:pPr algn="ctr">
                        <a:spcAft>
                          <a:spcPts val="0"/>
                        </a:spcAft>
                      </a:pPr>
                      <a:r>
                        <a:rPr lang="fr-BE" sz="2000" kern="1200">
                          <a:effectLst/>
                        </a:rPr>
                        <a:t>2875</a:t>
                      </a:r>
                      <a:endParaRPr lang="fr-BE" sz="1200">
                        <a:effectLst/>
                        <a:latin typeface="Calibri"/>
                        <a:ea typeface="Calibri"/>
                        <a:cs typeface="Times New Roman"/>
                      </a:endParaRPr>
                    </a:p>
                  </a:txBody>
                  <a:tcPr/>
                </a:tc>
                <a:tc>
                  <a:txBody>
                    <a:bodyPr/>
                    <a:lstStyle/>
                    <a:p>
                      <a:pPr algn="ctr">
                        <a:spcAft>
                          <a:spcPts val="0"/>
                        </a:spcAft>
                      </a:pPr>
                      <a:r>
                        <a:rPr lang="fr-BE" sz="2000" kern="1200">
                          <a:effectLst/>
                        </a:rPr>
                        <a:t>41322</a:t>
                      </a:r>
                      <a:endParaRPr lang="fr-BE" sz="1200">
                        <a:effectLst/>
                        <a:latin typeface="Calibri"/>
                        <a:ea typeface="Calibri"/>
                        <a:cs typeface="Times New Roman"/>
                      </a:endParaRPr>
                    </a:p>
                  </a:txBody>
                  <a:tcPr/>
                </a:tc>
                <a:tc>
                  <a:txBody>
                    <a:bodyPr/>
                    <a:lstStyle/>
                    <a:p>
                      <a:pPr algn="ctr">
                        <a:spcAft>
                          <a:spcPts val="0"/>
                        </a:spcAft>
                      </a:pPr>
                      <a:r>
                        <a:rPr lang="fr-BE" sz="2000" kern="1200">
                          <a:effectLst/>
                        </a:rPr>
                        <a:t>3:38</a:t>
                      </a:r>
                      <a:endParaRPr lang="fr-BE" sz="1200">
                        <a:effectLst/>
                        <a:latin typeface="Calibri"/>
                        <a:ea typeface="Calibri"/>
                        <a:cs typeface="Times New Roman"/>
                      </a:endParaRPr>
                    </a:p>
                  </a:txBody>
                  <a:tcPr/>
                </a:tc>
                <a:tc>
                  <a:txBody>
                    <a:bodyPr/>
                    <a:lstStyle/>
                    <a:p>
                      <a:pPr algn="ctr">
                        <a:spcAft>
                          <a:spcPts val="0"/>
                        </a:spcAft>
                      </a:pPr>
                      <a:r>
                        <a:rPr lang="fr-BE" sz="2000" kern="1200">
                          <a:effectLst/>
                        </a:rPr>
                        <a:t>14</a:t>
                      </a:r>
                      <a:endParaRPr lang="fr-BE" sz="1200">
                        <a:effectLst/>
                        <a:latin typeface="Calibri"/>
                        <a:ea typeface="Calibri"/>
                        <a:cs typeface="Times New Roman"/>
                      </a:endParaRPr>
                    </a:p>
                  </a:txBody>
                  <a:tcPr/>
                </a:tc>
                <a:tc>
                  <a:txBody>
                    <a:bodyPr/>
                    <a:lstStyle/>
                    <a:p>
                      <a:pPr algn="ctr">
                        <a:spcAft>
                          <a:spcPts val="0"/>
                        </a:spcAft>
                      </a:pPr>
                      <a:r>
                        <a:rPr lang="fr-BE" sz="2000" kern="1200">
                          <a:effectLst/>
                        </a:rPr>
                        <a:t>48</a:t>
                      </a:r>
                      <a:endParaRPr lang="fr-BE" sz="1200">
                        <a:effectLst/>
                        <a:latin typeface="Calibri"/>
                        <a:ea typeface="Calibri"/>
                        <a:cs typeface="Times New Roman"/>
                      </a:endParaRPr>
                    </a:p>
                  </a:txBody>
                  <a:tcPr/>
                </a:tc>
                <a:tc>
                  <a:txBody>
                    <a:bodyPr/>
                    <a:lstStyle/>
                    <a:p>
                      <a:pPr algn="ctr">
                        <a:spcAft>
                          <a:spcPts val="0"/>
                        </a:spcAft>
                      </a:pPr>
                      <a:r>
                        <a:rPr lang="fr-BE" sz="2000" kern="1200" dirty="0">
                          <a:solidFill>
                            <a:srgbClr val="FF0000"/>
                          </a:solidFill>
                          <a:effectLst/>
                        </a:rPr>
                        <a:t>1780</a:t>
                      </a:r>
                      <a:endParaRPr lang="fr-BE" sz="1200" dirty="0">
                        <a:solidFill>
                          <a:srgbClr val="FF0000"/>
                        </a:solidFill>
                        <a:effectLst/>
                        <a:latin typeface="Calibri"/>
                        <a:ea typeface="Calibri"/>
                        <a:cs typeface="Times New Roman"/>
                      </a:endParaRPr>
                    </a:p>
                  </a:txBody>
                  <a:tcPr/>
                </a:tc>
              </a:tr>
            </a:tbl>
          </a:graphicData>
        </a:graphic>
      </p:graphicFrame>
      <p:sp>
        <p:nvSpPr>
          <p:cNvPr id="10" name="ZoneTexte 9"/>
          <p:cNvSpPr txBox="1"/>
          <p:nvPr/>
        </p:nvSpPr>
        <p:spPr>
          <a:xfrm>
            <a:off x="7255239" y="6280877"/>
            <a:ext cx="1693888" cy="369332"/>
          </a:xfrm>
          <a:prstGeom prst="rect">
            <a:avLst/>
          </a:prstGeom>
          <a:noFill/>
        </p:spPr>
        <p:txBody>
          <a:bodyPr wrap="square" rtlCol="0">
            <a:spAutoFit/>
          </a:bodyPr>
          <a:lstStyle/>
          <a:p>
            <a:r>
              <a:rPr lang="fr-BE" dirty="0" err="1" smtClean="0"/>
              <a:t>October</a:t>
            </a:r>
            <a:r>
              <a:rPr lang="fr-BE" dirty="0" smtClean="0"/>
              <a:t> 2015</a:t>
            </a:r>
            <a:endParaRPr lang="fr-BE" dirty="0"/>
          </a:p>
        </p:txBody>
      </p:sp>
      <p:pic>
        <p:nvPicPr>
          <p:cNvPr id="11" name="Image 10"/>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9176" y="3102962"/>
            <a:ext cx="4336415" cy="2291080"/>
          </a:xfrm>
          <a:prstGeom prst="rect">
            <a:avLst/>
          </a:prstGeom>
          <a:noFill/>
        </p:spPr>
      </p:pic>
    </p:spTree>
    <p:extLst>
      <p:ext uri="{BB962C8B-B14F-4D97-AF65-F5344CB8AC3E}">
        <p14:creationId xmlns:p14="http://schemas.microsoft.com/office/powerpoint/2010/main" val="5459630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BDU Intermezzo</a:t>
            </a:r>
            <a:endParaRPr lang="fr-BE" dirty="0"/>
          </a:p>
        </p:txBody>
      </p:sp>
      <p:sp>
        <p:nvSpPr>
          <p:cNvPr id="3" name="Espace réservé du contenu 2"/>
          <p:cNvSpPr>
            <a:spLocks noGrp="1"/>
          </p:cNvSpPr>
          <p:nvPr>
            <p:ph idx="1"/>
          </p:nvPr>
        </p:nvSpPr>
        <p:spPr/>
        <p:txBody>
          <a:bodyPr>
            <a:normAutofit/>
          </a:bodyPr>
          <a:lstStyle/>
          <a:p>
            <a:r>
              <a:rPr lang="fr-BE" dirty="0" err="1" smtClean="0"/>
              <a:t>What</a:t>
            </a:r>
            <a:r>
              <a:rPr lang="fr-BE" dirty="0" smtClean="0"/>
              <a:t> </a:t>
            </a:r>
            <a:r>
              <a:rPr lang="fr-BE" dirty="0" err="1" smtClean="0"/>
              <a:t>is</a:t>
            </a:r>
            <a:r>
              <a:rPr lang="fr-BE" dirty="0" smtClean="0"/>
              <a:t> the cognitive </a:t>
            </a:r>
            <a:r>
              <a:rPr lang="fr-BE" dirty="0" err="1" smtClean="0"/>
              <a:t>status</a:t>
            </a:r>
            <a:r>
              <a:rPr lang="fr-BE" dirty="0" smtClean="0"/>
              <a:t> of </a:t>
            </a:r>
            <a:r>
              <a:rPr lang="fr-BE" dirty="0" err="1" smtClean="0"/>
              <a:t>BDUs</a:t>
            </a:r>
            <a:r>
              <a:rPr lang="fr-BE" dirty="0" smtClean="0"/>
              <a:t>?</a:t>
            </a:r>
          </a:p>
          <a:p>
            <a:pPr lvl="1"/>
            <a:r>
              <a:rPr lang="fr-BE" dirty="0" smtClean="0"/>
              <a:t>Production </a:t>
            </a:r>
            <a:r>
              <a:rPr lang="fr-BE" dirty="0" err="1" smtClean="0"/>
              <a:t>units</a:t>
            </a:r>
            <a:r>
              <a:rPr lang="fr-BE" dirty="0" smtClean="0"/>
              <a:t>?</a:t>
            </a:r>
          </a:p>
          <a:p>
            <a:pPr lvl="1"/>
            <a:r>
              <a:rPr lang="fr-BE" dirty="0" err="1" smtClean="0"/>
              <a:t>Comprehension</a:t>
            </a:r>
            <a:r>
              <a:rPr lang="fr-BE" dirty="0" smtClean="0"/>
              <a:t> </a:t>
            </a:r>
            <a:r>
              <a:rPr lang="fr-BE" dirty="0" err="1" smtClean="0"/>
              <a:t>units</a:t>
            </a:r>
            <a:r>
              <a:rPr lang="fr-BE" dirty="0" smtClean="0"/>
              <a:t>?</a:t>
            </a:r>
          </a:p>
          <a:p>
            <a:r>
              <a:rPr lang="fr-BE" dirty="0" smtClean="0">
                <a:sym typeface="Wingdings" panose="05000000000000000000" pitchFamily="2" charset="2"/>
              </a:rPr>
              <a:t>How to </a:t>
            </a:r>
            <a:r>
              <a:rPr lang="fr-BE" dirty="0" err="1" smtClean="0">
                <a:sym typeface="Wingdings" panose="05000000000000000000" pitchFamily="2" charset="2"/>
              </a:rPr>
              <a:t>find</a:t>
            </a:r>
            <a:r>
              <a:rPr lang="fr-BE" dirty="0" smtClean="0">
                <a:sym typeface="Wingdings" panose="05000000000000000000" pitchFamily="2" charset="2"/>
              </a:rPr>
              <a:t> out?</a:t>
            </a:r>
          </a:p>
          <a:p>
            <a:pPr lvl="1"/>
            <a:r>
              <a:rPr lang="fr-BE" dirty="0" err="1" smtClean="0">
                <a:sym typeface="Wingdings" panose="05000000000000000000" pitchFamily="2" charset="2"/>
              </a:rPr>
              <a:t>Systematic</a:t>
            </a:r>
            <a:r>
              <a:rPr lang="fr-BE" dirty="0" smtClean="0">
                <a:sym typeface="Wingdings" panose="05000000000000000000" pitchFamily="2" charset="2"/>
              </a:rPr>
              <a:t> (conversation) </a:t>
            </a:r>
            <a:r>
              <a:rPr lang="fr-BE" dirty="0" err="1" smtClean="0">
                <a:sym typeface="Wingdings" panose="05000000000000000000" pitchFamily="2" charset="2"/>
              </a:rPr>
              <a:t>analysis</a:t>
            </a:r>
            <a:r>
              <a:rPr lang="fr-BE" dirty="0" smtClean="0">
                <a:sym typeface="Wingdings" panose="05000000000000000000" pitchFamily="2" charset="2"/>
              </a:rPr>
              <a:t> of non-congruent </a:t>
            </a:r>
            <a:r>
              <a:rPr lang="fr-BE" dirty="0" err="1" smtClean="0">
                <a:sym typeface="Wingdings" panose="05000000000000000000" pitchFamily="2" charset="2"/>
              </a:rPr>
              <a:t>BDUs</a:t>
            </a:r>
            <a:r>
              <a:rPr lang="fr-BE" dirty="0" smtClean="0">
                <a:sym typeface="Wingdings" panose="05000000000000000000" pitchFamily="2" charset="2"/>
              </a:rPr>
              <a:t>?</a:t>
            </a:r>
          </a:p>
          <a:p>
            <a:pPr lvl="1"/>
            <a:r>
              <a:rPr lang="fr-BE" dirty="0" err="1" smtClean="0">
                <a:sym typeface="Wingdings" panose="05000000000000000000" pitchFamily="2" charset="2"/>
              </a:rPr>
              <a:t>Systematic</a:t>
            </a:r>
            <a:r>
              <a:rPr lang="fr-BE" dirty="0" smtClean="0">
                <a:sym typeface="Wingdings" panose="05000000000000000000" pitchFamily="2" charset="2"/>
              </a:rPr>
              <a:t> </a:t>
            </a:r>
            <a:r>
              <a:rPr lang="fr-BE" dirty="0" err="1" smtClean="0">
                <a:sym typeface="Wingdings" panose="05000000000000000000" pitchFamily="2" charset="2"/>
              </a:rPr>
              <a:t>analysis</a:t>
            </a:r>
            <a:r>
              <a:rPr lang="fr-BE" dirty="0" smtClean="0">
                <a:sym typeface="Wingdings" panose="05000000000000000000" pitchFamily="2" charset="2"/>
              </a:rPr>
              <a:t> of </a:t>
            </a:r>
            <a:r>
              <a:rPr lang="fr-BE" dirty="0" err="1" smtClean="0">
                <a:sym typeface="Wingdings" panose="05000000000000000000" pitchFamily="2" charset="2"/>
              </a:rPr>
              <a:t>prosodic</a:t>
            </a:r>
            <a:r>
              <a:rPr lang="fr-BE" dirty="0" smtClean="0">
                <a:sym typeface="Wingdings" panose="05000000000000000000" pitchFamily="2" charset="2"/>
              </a:rPr>
              <a:t> </a:t>
            </a:r>
            <a:r>
              <a:rPr lang="fr-BE" dirty="0" err="1" smtClean="0">
                <a:sym typeface="Wingdings" panose="05000000000000000000" pitchFamily="2" charset="2"/>
              </a:rPr>
              <a:t>units</a:t>
            </a:r>
            <a:r>
              <a:rPr lang="fr-BE" dirty="0" smtClean="0">
                <a:sym typeface="Wingdings" panose="05000000000000000000" pitchFamily="2" charset="2"/>
              </a:rPr>
              <a:t> vs. </a:t>
            </a:r>
            <a:r>
              <a:rPr lang="fr-BE" dirty="0" err="1" smtClean="0">
                <a:sym typeface="Wingdings" panose="05000000000000000000" pitchFamily="2" charset="2"/>
              </a:rPr>
              <a:t>Syntactic</a:t>
            </a:r>
            <a:r>
              <a:rPr lang="fr-BE" dirty="0" smtClean="0">
                <a:sym typeface="Wingdings" panose="05000000000000000000" pitchFamily="2" charset="2"/>
              </a:rPr>
              <a:t> </a:t>
            </a:r>
            <a:r>
              <a:rPr lang="fr-BE" dirty="0" err="1" smtClean="0">
                <a:sym typeface="Wingdings" panose="05000000000000000000" pitchFamily="2" charset="2"/>
              </a:rPr>
              <a:t>units</a:t>
            </a:r>
            <a:r>
              <a:rPr lang="fr-BE" dirty="0" smtClean="0">
                <a:sym typeface="Wingdings" panose="05000000000000000000" pitchFamily="2" charset="2"/>
              </a:rPr>
              <a:t> vs. </a:t>
            </a:r>
            <a:r>
              <a:rPr lang="fr-BE" dirty="0" err="1" smtClean="0">
                <a:sym typeface="Wingdings" panose="05000000000000000000" pitchFamily="2" charset="2"/>
              </a:rPr>
              <a:t>BDUs</a:t>
            </a:r>
            <a:r>
              <a:rPr lang="fr-BE" dirty="0" smtClean="0">
                <a:sym typeface="Wingdings" panose="05000000000000000000" pitchFamily="2" charset="2"/>
              </a:rPr>
              <a:t>?</a:t>
            </a:r>
          </a:p>
          <a:p>
            <a:pPr lvl="2"/>
            <a:r>
              <a:rPr lang="fr-BE" dirty="0" smtClean="0">
                <a:sym typeface="Wingdings" panose="05000000000000000000" pitchFamily="2" charset="2"/>
              </a:rPr>
              <a:t>One </a:t>
            </a:r>
            <a:r>
              <a:rPr lang="fr-BE" dirty="0" err="1" smtClean="0">
                <a:sym typeface="Wingdings" panose="05000000000000000000" pitchFamily="2" charset="2"/>
              </a:rPr>
              <a:t>idea</a:t>
            </a:r>
            <a:r>
              <a:rPr lang="fr-BE" dirty="0" smtClean="0">
                <a:sym typeface="Wingdings" panose="05000000000000000000" pitchFamily="2" charset="2"/>
              </a:rPr>
              <a:t> one unit vs. One clause </a:t>
            </a:r>
            <a:r>
              <a:rPr lang="fr-BE" dirty="0" err="1" smtClean="0">
                <a:sym typeface="Wingdings" panose="05000000000000000000" pitchFamily="2" charset="2"/>
              </a:rPr>
              <a:t>constraint</a:t>
            </a:r>
            <a:endParaRPr lang="fr-BE" dirty="0" smtClean="0">
              <a:sym typeface="Wingdings" panose="05000000000000000000" pitchFamily="2" charset="2"/>
            </a:endParaRPr>
          </a:p>
          <a:p>
            <a:pPr lvl="1"/>
            <a:r>
              <a:rPr lang="fr-BE" dirty="0" err="1" smtClean="0">
                <a:sym typeface="Wingdings" panose="05000000000000000000" pitchFamily="2" charset="2"/>
              </a:rPr>
              <a:t>BDUs</a:t>
            </a:r>
            <a:r>
              <a:rPr lang="fr-BE" dirty="0" smtClean="0">
                <a:sym typeface="Wingdings" panose="05000000000000000000" pitchFamily="2" charset="2"/>
              </a:rPr>
              <a:t> in interaction?</a:t>
            </a:r>
          </a:p>
          <a:p>
            <a:pPr lvl="1"/>
            <a:r>
              <a:rPr lang="fr-BE" dirty="0" err="1" smtClean="0">
                <a:sym typeface="Wingdings" panose="05000000000000000000" pitchFamily="2" charset="2"/>
              </a:rPr>
              <a:t>BDUs</a:t>
            </a:r>
            <a:r>
              <a:rPr lang="fr-BE" dirty="0" smtClean="0">
                <a:sym typeface="Wingdings" panose="05000000000000000000" pitchFamily="2" charset="2"/>
              </a:rPr>
              <a:t> in </a:t>
            </a:r>
            <a:r>
              <a:rPr lang="fr-BE" dirty="0" err="1" smtClean="0">
                <a:sym typeface="Wingdings" panose="05000000000000000000" pitchFamily="2" charset="2"/>
              </a:rPr>
              <a:t>writing</a:t>
            </a:r>
            <a:r>
              <a:rPr lang="fr-BE" dirty="0" smtClean="0">
                <a:sym typeface="Wingdings" panose="05000000000000000000" pitchFamily="2" charset="2"/>
              </a:rPr>
              <a:t> (</a:t>
            </a:r>
            <a:r>
              <a:rPr lang="fr-BE" dirty="0" err="1" smtClean="0">
                <a:sym typeface="Wingdings" panose="05000000000000000000" pitchFamily="2" charset="2"/>
              </a:rPr>
              <a:t>keystroke</a:t>
            </a:r>
            <a:r>
              <a:rPr lang="fr-BE" dirty="0" smtClean="0">
                <a:sym typeface="Wingdings" panose="05000000000000000000" pitchFamily="2" charset="2"/>
              </a:rPr>
              <a:t> </a:t>
            </a:r>
            <a:r>
              <a:rPr lang="fr-BE" dirty="0" err="1" smtClean="0">
                <a:sym typeface="Wingdings" panose="05000000000000000000" pitchFamily="2" charset="2"/>
              </a:rPr>
              <a:t>logging</a:t>
            </a:r>
            <a:r>
              <a:rPr lang="fr-BE" dirty="0" smtClean="0">
                <a:sym typeface="Wingdings" panose="05000000000000000000" pitchFamily="2" charset="2"/>
              </a:rPr>
              <a:t>?)</a:t>
            </a:r>
          </a:p>
          <a:p>
            <a:pPr lvl="1"/>
            <a:r>
              <a:rPr lang="fr-BE" dirty="0" err="1" smtClean="0">
                <a:sym typeface="Wingdings" panose="05000000000000000000" pitchFamily="2" charset="2"/>
              </a:rPr>
              <a:t>Other</a:t>
            </a:r>
            <a:r>
              <a:rPr lang="fr-BE" dirty="0" smtClean="0">
                <a:sym typeface="Wingdings" panose="05000000000000000000" pitchFamily="2" charset="2"/>
              </a:rPr>
              <a:t> </a:t>
            </a:r>
            <a:r>
              <a:rPr lang="fr-BE" dirty="0" err="1" smtClean="0">
                <a:sym typeface="Wingdings" panose="05000000000000000000" pitchFamily="2" charset="2"/>
              </a:rPr>
              <a:t>ideas</a:t>
            </a:r>
            <a:r>
              <a:rPr lang="fr-BE" dirty="0" smtClean="0">
                <a:sym typeface="Wingdings" panose="05000000000000000000" pitchFamily="2" charset="2"/>
              </a:rPr>
              <a:t> … </a:t>
            </a:r>
            <a:endParaRPr lang="fr-BE" dirty="0" smtClean="0"/>
          </a:p>
          <a:p>
            <a:pPr lvl="1"/>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36</a:t>
            </a:fld>
            <a:endParaRPr lang="en-US" dirty="0"/>
          </a:p>
        </p:txBody>
      </p:sp>
      <p:sp>
        <p:nvSpPr>
          <p:cNvPr id="5" name="Accolade fermante 4"/>
          <p:cNvSpPr/>
          <p:nvPr/>
        </p:nvSpPr>
        <p:spPr>
          <a:xfrm>
            <a:off x="3447741" y="2113613"/>
            <a:ext cx="284813" cy="88441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6" name="ZoneTexte 5"/>
          <p:cNvSpPr txBox="1"/>
          <p:nvPr/>
        </p:nvSpPr>
        <p:spPr>
          <a:xfrm>
            <a:off x="3939916" y="2230411"/>
            <a:ext cx="3560164" cy="381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BE" dirty="0" err="1" smtClean="0"/>
              <a:t>Models</a:t>
            </a:r>
            <a:r>
              <a:rPr lang="fr-BE" dirty="0" smtClean="0"/>
              <a:t> of </a:t>
            </a:r>
            <a:r>
              <a:rPr lang="fr-BE" dirty="0" err="1" smtClean="0"/>
              <a:t>Discourse</a:t>
            </a:r>
            <a:r>
              <a:rPr lang="fr-BE" dirty="0" smtClean="0"/>
              <a:t> </a:t>
            </a:r>
            <a:r>
              <a:rPr lang="fr-BE" dirty="0" err="1" smtClean="0"/>
              <a:t>processing</a:t>
            </a:r>
            <a:endParaRPr lang="fr-BE" dirty="0"/>
          </a:p>
        </p:txBody>
      </p:sp>
      <p:sp>
        <p:nvSpPr>
          <p:cNvPr id="7" name="ZoneTexte 6"/>
          <p:cNvSpPr txBox="1"/>
          <p:nvPr/>
        </p:nvSpPr>
        <p:spPr>
          <a:xfrm>
            <a:off x="4916774" y="2674866"/>
            <a:ext cx="4017364" cy="646331"/>
          </a:xfrm>
          <a:prstGeom prst="rect">
            <a:avLst/>
          </a:prstGeom>
          <a:noFill/>
        </p:spPr>
        <p:txBody>
          <a:bodyPr wrap="square" rtlCol="0">
            <a:spAutoFit/>
          </a:bodyPr>
          <a:lstStyle/>
          <a:p>
            <a:r>
              <a:rPr lang="fr-BE" dirty="0" err="1" smtClean="0">
                <a:solidFill>
                  <a:schemeClr val="bg1">
                    <a:lumMod val="65000"/>
                  </a:schemeClr>
                </a:solidFill>
              </a:rPr>
              <a:t>Kintsch</a:t>
            </a:r>
            <a:r>
              <a:rPr lang="fr-BE" dirty="0" smtClean="0">
                <a:solidFill>
                  <a:schemeClr val="bg1">
                    <a:lumMod val="65000"/>
                  </a:schemeClr>
                </a:solidFill>
              </a:rPr>
              <a:t> &amp; van </a:t>
            </a:r>
            <a:r>
              <a:rPr lang="fr-BE" dirty="0" err="1" smtClean="0">
                <a:solidFill>
                  <a:schemeClr val="bg1">
                    <a:lumMod val="65000"/>
                  </a:schemeClr>
                </a:solidFill>
              </a:rPr>
              <a:t>Dijk</a:t>
            </a:r>
            <a:r>
              <a:rPr lang="fr-BE" dirty="0" smtClean="0">
                <a:solidFill>
                  <a:schemeClr val="bg1">
                    <a:lumMod val="65000"/>
                  </a:schemeClr>
                </a:solidFill>
              </a:rPr>
              <a:t> 1978, </a:t>
            </a:r>
            <a:r>
              <a:rPr lang="fr-BE" dirty="0" err="1" smtClean="0">
                <a:solidFill>
                  <a:schemeClr val="bg1">
                    <a:lumMod val="65000"/>
                  </a:schemeClr>
                </a:solidFill>
              </a:rPr>
              <a:t>Oakhill</a:t>
            </a:r>
            <a:r>
              <a:rPr lang="fr-BE" dirty="0" smtClean="0">
                <a:solidFill>
                  <a:schemeClr val="bg1">
                    <a:lumMod val="65000"/>
                  </a:schemeClr>
                </a:solidFill>
              </a:rPr>
              <a:t> et al. 1989, Dell &amp; Brown, 1991, … </a:t>
            </a:r>
            <a:endParaRPr lang="fr-BE" dirty="0">
              <a:solidFill>
                <a:schemeClr val="bg1">
                  <a:lumMod val="65000"/>
                </a:schemeClr>
              </a:solidFill>
            </a:endParaRPr>
          </a:p>
        </p:txBody>
      </p:sp>
    </p:spTree>
    <p:extLst>
      <p:ext uri="{BB962C8B-B14F-4D97-AF65-F5344CB8AC3E}">
        <p14:creationId xmlns:p14="http://schemas.microsoft.com/office/powerpoint/2010/main" val="3127469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BE" dirty="0" smtClean="0"/>
              <a:t>The </a:t>
            </a:r>
            <a:r>
              <a:rPr lang="fr-BE" dirty="0" err="1" smtClean="0"/>
              <a:t>Paradox</a:t>
            </a:r>
            <a:r>
              <a:rPr lang="fr-BE" dirty="0" smtClean="0"/>
              <a:t> of </a:t>
            </a:r>
            <a:r>
              <a:rPr lang="fr-BE" dirty="0" err="1" smtClean="0"/>
              <a:t>Discourse</a:t>
            </a:r>
            <a:r>
              <a:rPr lang="fr-BE" dirty="0" smtClean="0"/>
              <a:t> Markers</a:t>
            </a:r>
            <a:endParaRPr lang="fr-BE" dirty="0"/>
          </a:p>
        </p:txBody>
      </p:sp>
      <p:sp>
        <p:nvSpPr>
          <p:cNvPr id="6" name="Espace réservé du texte 5"/>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37</a:t>
            </a:fld>
            <a:endParaRPr lang="en-US" dirty="0"/>
          </a:p>
        </p:txBody>
      </p:sp>
    </p:spTree>
    <p:extLst>
      <p:ext uri="{BB962C8B-B14F-4D97-AF65-F5344CB8AC3E}">
        <p14:creationId xmlns:p14="http://schemas.microsoft.com/office/powerpoint/2010/main" val="5083693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smtClean="0"/>
              <a:t>The </a:t>
            </a:r>
            <a:r>
              <a:rPr lang="fr-BE" dirty="0" err="1" smtClean="0"/>
              <a:t>paradox</a:t>
            </a:r>
            <a:r>
              <a:rPr lang="fr-BE" dirty="0" smtClean="0"/>
              <a:t> of </a:t>
            </a:r>
            <a:r>
              <a:rPr lang="fr-BE" dirty="0" err="1" smtClean="0"/>
              <a:t>Discourse</a:t>
            </a:r>
            <a:r>
              <a:rPr lang="fr-BE" dirty="0" smtClean="0"/>
              <a:t> Markers</a:t>
            </a:r>
            <a:endParaRPr lang="fr-BE" dirty="0"/>
          </a:p>
        </p:txBody>
      </p:sp>
      <p:sp>
        <p:nvSpPr>
          <p:cNvPr id="3" name="Espace réservé du contenu 2"/>
          <p:cNvSpPr>
            <a:spLocks noGrp="1"/>
          </p:cNvSpPr>
          <p:nvPr>
            <p:ph idx="1"/>
          </p:nvPr>
        </p:nvSpPr>
        <p:spPr>
          <a:xfrm>
            <a:off x="457200" y="1600199"/>
            <a:ext cx="8229600" cy="5100403"/>
          </a:xfrm>
        </p:spPr>
        <p:txBody>
          <a:bodyPr>
            <a:normAutofit/>
          </a:bodyPr>
          <a:lstStyle/>
          <a:p>
            <a:r>
              <a:rPr lang="en-US" sz="3200" dirty="0" smtClean="0"/>
              <a:t>Sentence-level: optional, not a (</a:t>
            </a:r>
            <a:r>
              <a:rPr lang="en-US" sz="3200" dirty="0" err="1" smtClean="0"/>
              <a:t>morpho</a:t>
            </a:r>
            <a:r>
              <a:rPr lang="en-US" sz="3200" dirty="0" smtClean="0"/>
              <a:t>-)syntactic category</a:t>
            </a:r>
          </a:p>
          <a:p>
            <a:r>
              <a:rPr lang="en-US" sz="3200" dirty="0" smtClean="0"/>
              <a:t>Discourse-level: Communicatively obligatory in ALL acts of human communication</a:t>
            </a:r>
          </a:p>
          <a:p>
            <a:pPr lvl="1"/>
            <a:r>
              <a:rPr lang="en-US" sz="2800" dirty="0" smtClean="0"/>
              <a:t>written/spoken</a:t>
            </a:r>
          </a:p>
          <a:p>
            <a:pPr lvl="1"/>
            <a:r>
              <a:rPr lang="en-US" sz="2800" dirty="0" smtClean="0"/>
              <a:t>formal/informal</a:t>
            </a:r>
          </a:p>
          <a:p>
            <a:pPr lvl="1"/>
            <a:r>
              <a:rPr lang="en-US" sz="2800" dirty="0" smtClean="0"/>
              <a:t>CMC, even when space-constrained (texting, twitter, …) </a:t>
            </a:r>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38</a:t>
            </a:fld>
            <a:endParaRPr lang="en-US" dirty="0"/>
          </a:p>
        </p:txBody>
      </p:sp>
    </p:spTree>
    <p:extLst>
      <p:ext uri="{BB962C8B-B14F-4D97-AF65-F5344CB8AC3E}">
        <p14:creationId xmlns:p14="http://schemas.microsoft.com/office/powerpoint/2010/main" val="1851074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smtClean="0"/>
              <a:t>The </a:t>
            </a:r>
            <a:r>
              <a:rPr lang="fr-BE" dirty="0" err="1" smtClean="0"/>
              <a:t>paradox</a:t>
            </a:r>
            <a:r>
              <a:rPr lang="fr-BE" dirty="0" smtClean="0"/>
              <a:t> of </a:t>
            </a:r>
            <a:r>
              <a:rPr lang="fr-BE" dirty="0" err="1" smtClean="0"/>
              <a:t>Discourse</a:t>
            </a:r>
            <a:r>
              <a:rPr lang="fr-BE" dirty="0" smtClean="0"/>
              <a:t> Markers</a:t>
            </a:r>
            <a:endParaRPr lang="fr-BE" dirty="0"/>
          </a:p>
        </p:txBody>
      </p:sp>
      <p:sp>
        <p:nvSpPr>
          <p:cNvPr id="3" name="Espace réservé du contenu 2"/>
          <p:cNvSpPr>
            <a:spLocks noGrp="1"/>
          </p:cNvSpPr>
          <p:nvPr>
            <p:ph idx="1"/>
          </p:nvPr>
        </p:nvSpPr>
        <p:spPr>
          <a:xfrm>
            <a:off x="457200" y="1600199"/>
            <a:ext cx="8229600" cy="5100403"/>
          </a:xfrm>
        </p:spPr>
        <p:txBody>
          <a:bodyPr>
            <a:normAutofit/>
          </a:bodyPr>
          <a:lstStyle/>
          <a:p>
            <a:pPr>
              <a:buFont typeface="Wingdings" pitchFamily="2" charset="2"/>
              <a:buChar char="à"/>
            </a:pPr>
            <a:r>
              <a:rPr lang="en-US" sz="3200" dirty="0" smtClean="0"/>
              <a:t>Human </a:t>
            </a:r>
            <a:r>
              <a:rPr lang="en-US" sz="3200" dirty="0"/>
              <a:t>communication </a:t>
            </a:r>
            <a:r>
              <a:rPr lang="en-US" sz="3200" dirty="0" smtClean="0"/>
              <a:t>is </a:t>
            </a:r>
            <a:r>
              <a:rPr lang="en-US" sz="3200" dirty="0"/>
              <a:t>not possible without </a:t>
            </a:r>
            <a:r>
              <a:rPr lang="en-US" sz="3200" dirty="0" smtClean="0"/>
              <a:t>a linguistic category that is itself vaguely defined, i.e. DMs. </a:t>
            </a:r>
          </a:p>
          <a:p>
            <a:pPr>
              <a:buFont typeface="Wingdings" pitchFamily="2" charset="2"/>
              <a:buChar char="à"/>
            </a:pPr>
            <a:r>
              <a:rPr lang="en-US" sz="3200" dirty="0"/>
              <a:t>Indices of fundamental cognitive processing during (spoken) language production, and genuinely constitutive of </a:t>
            </a:r>
            <a:r>
              <a:rPr lang="en-US" sz="3200" dirty="0" smtClean="0"/>
              <a:t>human </a:t>
            </a:r>
            <a:r>
              <a:rPr lang="en-US" sz="3200" dirty="0"/>
              <a:t>communication. </a:t>
            </a:r>
            <a:endParaRPr lang="en-US" sz="3200" dirty="0" smtClean="0"/>
          </a:p>
          <a:p>
            <a:pPr>
              <a:buFont typeface="Wingdings" pitchFamily="2" charset="2"/>
              <a:buChar char="à"/>
            </a:pPr>
            <a:r>
              <a:rPr lang="en-GB" sz="3200" dirty="0"/>
              <a:t>Are DMs </a:t>
            </a:r>
            <a:r>
              <a:rPr lang="en-GB" sz="3200" dirty="0" smtClean="0"/>
              <a:t>speaker-oriented </a:t>
            </a:r>
            <a:r>
              <a:rPr lang="en-GB" sz="3200" dirty="0"/>
              <a:t>traces of discourse planning rather than </a:t>
            </a:r>
            <a:r>
              <a:rPr lang="en-GB" sz="3200" dirty="0" smtClean="0"/>
              <a:t>hearer-oriented signals? </a:t>
            </a:r>
            <a:endParaRPr lang="en-US" sz="3200"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39</a:t>
            </a:fld>
            <a:endParaRPr lang="en-US" dirty="0"/>
          </a:p>
        </p:txBody>
      </p:sp>
    </p:spTree>
    <p:extLst>
      <p:ext uri="{BB962C8B-B14F-4D97-AF65-F5344CB8AC3E}">
        <p14:creationId xmlns:p14="http://schemas.microsoft.com/office/powerpoint/2010/main" val="10780356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err="1" smtClean="0"/>
              <a:t>Spoken</a:t>
            </a:r>
            <a:r>
              <a:rPr lang="fr-BE" dirty="0" smtClean="0"/>
              <a:t> </a:t>
            </a:r>
            <a:r>
              <a:rPr lang="fr-BE" dirty="0" err="1" smtClean="0"/>
              <a:t>Discourse</a:t>
            </a:r>
            <a:r>
              <a:rPr lang="fr-BE" dirty="0" smtClean="0"/>
              <a:t> Segmentation</a:t>
            </a:r>
            <a:endParaRPr lang="fr-BE" dirty="0"/>
          </a:p>
        </p:txBody>
      </p:sp>
      <p:sp>
        <p:nvSpPr>
          <p:cNvPr id="3" name="Espace réservé du contenu 2"/>
          <p:cNvSpPr>
            <a:spLocks noGrp="1"/>
          </p:cNvSpPr>
          <p:nvPr>
            <p:ph idx="1"/>
          </p:nvPr>
        </p:nvSpPr>
        <p:spPr>
          <a:xfrm>
            <a:off x="457200" y="1600199"/>
            <a:ext cx="8229600" cy="5100403"/>
          </a:xfrm>
        </p:spPr>
        <p:txBody>
          <a:bodyPr>
            <a:normAutofit/>
          </a:bodyPr>
          <a:lstStyle/>
          <a:p>
            <a:r>
              <a:rPr lang="en-GB" sz="3200" dirty="0" smtClean="0"/>
              <a:t>“T</a:t>
            </a:r>
            <a:r>
              <a:rPr lang="en-US" sz="3200" dirty="0" smtClean="0"/>
              <a:t>he </a:t>
            </a:r>
            <a:r>
              <a:rPr lang="en-US" sz="3200" dirty="0"/>
              <a:t>stepwise structure of speech can give us many clues about cognitive processes. It suggests units for planning, production, perception and comprehension</a:t>
            </a:r>
            <a:r>
              <a:rPr lang="en-US" sz="3200" dirty="0" smtClean="0"/>
              <a:t>.” </a:t>
            </a:r>
            <a:r>
              <a:rPr lang="en-US" dirty="0" smtClean="0">
                <a:solidFill>
                  <a:schemeClr val="bg1">
                    <a:lumMod val="65000"/>
                  </a:schemeClr>
                </a:solidFill>
              </a:rPr>
              <a:t>(</a:t>
            </a:r>
            <a:r>
              <a:rPr lang="en-US" dirty="0" err="1" smtClean="0">
                <a:solidFill>
                  <a:schemeClr val="bg1">
                    <a:lumMod val="65000"/>
                  </a:schemeClr>
                </a:solidFill>
              </a:rPr>
              <a:t>Holsánová</a:t>
            </a:r>
            <a:r>
              <a:rPr lang="en-US" dirty="0" smtClean="0">
                <a:solidFill>
                  <a:schemeClr val="bg1">
                    <a:lumMod val="65000"/>
                  </a:schemeClr>
                </a:solidFill>
              </a:rPr>
              <a:t> 2008: 1)</a:t>
            </a:r>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4</a:t>
            </a:fld>
            <a:endParaRPr lang="en-US" dirty="0"/>
          </a:p>
        </p:txBody>
      </p:sp>
    </p:spTree>
    <p:extLst>
      <p:ext uri="{BB962C8B-B14F-4D97-AF65-F5344CB8AC3E}">
        <p14:creationId xmlns:p14="http://schemas.microsoft.com/office/powerpoint/2010/main" val="29831265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err="1" smtClean="0"/>
              <a:t>Discourse</a:t>
            </a:r>
            <a:r>
              <a:rPr lang="fr-BE" dirty="0" smtClean="0"/>
              <a:t> Markers</a:t>
            </a:r>
            <a:endParaRPr lang="fr-BE" dirty="0"/>
          </a:p>
        </p:txBody>
      </p:sp>
      <p:sp>
        <p:nvSpPr>
          <p:cNvPr id="3" name="Espace réservé du contenu 2"/>
          <p:cNvSpPr>
            <a:spLocks noGrp="1"/>
          </p:cNvSpPr>
          <p:nvPr>
            <p:ph idx="1"/>
          </p:nvPr>
        </p:nvSpPr>
        <p:spPr>
          <a:xfrm>
            <a:off x="457200" y="1600199"/>
            <a:ext cx="8229600" cy="5100403"/>
          </a:xfrm>
        </p:spPr>
        <p:txBody>
          <a:bodyPr>
            <a:normAutofit/>
          </a:bodyPr>
          <a:lstStyle/>
          <a:p>
            <a:r>
              <a:rPr lang="en-US" sz="2400" dirty="0" smtClean="0"/>
              <a:t>L</a:t>
            </a:r>
            <a:r>
              <a:rPr lang="en-US" dirty="0" smtClean="0"/>
              <a:t>inguistic </a:t>
            </a:r>
            <a:r>
              <a:rPr lang="en-US" dirty="0"/>
              <a:t>expression whose primary function lies at the discourse level, i.e. relating their host utterance to the discourse situation. </a:t>
            </a:r>
          </a:p>
          <a:p>
            <a:r>
              <a:rPr lang="en-US" dirty="0"/>
              <a:t>Can play a threefold role:</a:t>
            </a:r>
          </a:p>
          <a:p>
            <a:pPr lvl="1"/>
            <a:r>
              <a:rPr lang="en-US" dirty="0" smtClean="0"/>
              <a:t>contributing </a:t>
            </a:r>
            <a:r>
              <a:rPr lang="en-US" dirty="0"/>
              <a:t>to the discourse organization (textual coherence), </a:t>
            </a:r>
          </a:p>
          <a:p>
            <a:pPr lvl="1"/>
            <a:r>
              <a:rPr lang="en-US" dirty="0"/>
              <a:t>to the speaker/hearer interaction (interpersonal meanings), </a:t>
            </a:r>
          </a:p>
          <a:p>
            <a:pPr lvl="1"/>
            <a:r>
              <a:rPr lang="en-US" dirty="0"/>
              <a:t>and/or to speaker attitudes</a:t>
            </a:r>
            <a:endParaRPr lang="fr-BE" dirty="0"/>
          </a:p>
          <a:p>
            <a:endParaRPr lang="en-US" dirty="0" smtClean="0"/>
          </a:p>
          <a:p>
            <a:pPr marL="0" indent="0">
              <a:buNone/>
              <a:defRPr/>
            </a:pPr>
            <a:endParaRPr lang="en-US" dirty="0"/>
          </a:p>
          <a:p>
            <a:pPr marL="0" indent="0">
              <a:buNone/>
              <a:defRPr/>
            </a:pPr>
            <a:endParaRPr lang="en-US" dirty="0"/>
          </a:p>
          <a:p>
            <a:pPr marL="0" indent="0">
              <a:buNone/>
              <a:defRPr/>
            </a:pPr>
            <a:endParaRPr lang="en-US"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40</a:t>
            </a:fld>
            <a:endParaRPr lang="en-US" dirty="0"/>
          </a:p>
        </p:txBody>
      </p:sp>
      <p:sp>
        <p:nvSpPr>
          <p:cNvPr id="4" name="ZoneTexte 3"/>
          <p:cNvSpPr txBox="1"/>
          <p:nvPr/>
        </p:nvSpPr>
        <p:spPr>
          <a:xfrm>
            <a:off x="7037882" y="6175948"/>
            <a:ext cx="1896256" cy="369332"/>
          </a:xfrm>
          <a:prstGeom prst="rect">
            <a:avLst/>
          </a:prstGeom>
          <a:noFill/>
        </p:spPr>
        <p:txBody>
          <a:bodyPr wrap="square" rtlCol="0">
            <a:spAutoFit/>
          </a:bodyPr>
          <a:lstStyle/>
          <a:p>
            <a:r>
              <a:rPr lang="fr-BE" dirty="0" smtClean="0"/>
              <a:t>Degand, 2014</a:t>
            </a:r>
            <a:endParaRPr lang="fr-BE" dirty="0"/>
          </a:p>
        </p:txBody>
      </p:sp>
    </p:spTree>
    <p:extLst>
      <p:ext uri="{BB962C8B-B14F-4D97-AF65-F5344CB8AC3E}">
        <p14:creationId xmlns:p14="http://schemas.microsoft.com/office/powerpoint/2010/main" val="3631849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err="1" smtClean="0"/>
              <a:t>Functional</a:t>
            </a:r>
            <a:r>
              <a:rPr lang="fr-BE" dirty="0" smtClean="0"/>
              <a:t> annotation of </a:t>
            </a:r>
            <a:r>
              <a:rPr lang="fr-BE" dirty="0" err="1" smtClean="0"/>
              <a:t>DMs</a:t>
            </a:r>
            <a:endParaRPr lang="fr-BE"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41</a:t>
            </a:fld>
            <a:endParaRPr lang="en-US" dirty="0"/>
          </a:p>
        </p:txBody>
      </p:sp>
      <p:sp>
        <p:nvSpPr>
          <p:cNvPr id="6" name="ZoneTexte 5"/>
          <p:cNvSpPr txBox="1"/>
          <p:nvPr/>
        </p:nvSpPr>
        <p:spPr>
          <a:xfrm>
            <a:off x="7015397" y="6415792"/>
            <a:ext cx="1783829" cy="369332"/>
          </a:xfrm>
          <a:prstGeom prst="rect">
            <a:avLst/>
          </a:prstGeom>
          <a:noFill/>
        </p:spPr>
        <p:txBody>
          <a:bodyPr wrap="square" rtlCol="0">
            <a:spAutoFit/>
          </a:bodyPr>
          <a:lstStyle/>
          <a:p>
            <a:r>
              <a:rPr lang="fr-BE" dirty="0" smtClean="0"/>
              <a:t>Crible, in </a:t>
            </a:r>
            <a:r>
              <a:rPr lang="fr-BE" dirty="0" err="1" smtClean="0"/>
              <a:t>press</a:t>
            </a:r>
            <a:endParaRPr lang="fr-BE"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264659673"/>
              </p:ext>
            </p:extLst>
          </p:nvPr>
        </p:nvGraphicFramePr>
        <p:xfrm>
          <a:off x="457200" y="1600200"/>
          <a:ext cx="8229600" cy="402844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fr-BE" dirty="0" err="1" smtClean="0"/>
                        <a:t>Ideational</a:t>
                      </a:r>
                      <a:endParaRPr lang="fr-BE" dirty="0"/>
                    </a:p>
                  </a:txBody>
                  <a:tcPr/>
                </a:tc>
                <a:tc>
                  <a:txBody>
                    <a:bodyPr/>
                    <a:lstStyle/>
                    <a:p>
                      <a:r>
                        <a:rPr lang="fr-BE" dirty="0" err="1" smtClean="0"/>
                        <a:t>Rhetorical</a:t>
                      </a:r>
                      <a:endParaRPr lang="fr-BE" dirty="0"/>
                    </a:p>
                  </a:txBody>
                  <a:tcPr/>
                </a:tc>
                <a:tc>
                  <a:txBody>
                    <a:bodyPr/>
                    <a:lstStyle/>
                    <a:p>
                      <a:r>
                        <a:rPr lang="fr-BE" dirty="0" err="1" smtClean="0"/>
                        <a:t>Sequential</a:t>
                      </a:r>
                      <a:endParaRPr lang="fr-BE" dirty="0"/>
                    </a:p>
                  </a:txBody>
                  <a:tcPr/>
                </a:tc>
                <a:tc>
                  <a:txBody>
                    <a:bodyPr/>
                    <a:lstStyle/>
                    <a:p>
                      <a:r>
                        <a:rPr lang="fr-BE" dirty="0" err="1" smtClean="0"/>
                        <a:t>Interpersonal</a:t>
                      </a:r>
                      <a:endParaRPr lang="fr-BE"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err="1" smtClean="0"/>
                        <a:t>linked</a:t>
                      </a:r>
                      <a:r>
                        <a:rPr lang="fr-CH" dirty="0" smtClean="0"/>
                        <a:t> to states of </a:t>
                      </a:r>
                      <a:r>
                        <a:rPr lang="fr-CH" dirty="0" err="1" smtClean="0"/>
                        <a:t>affairs</a:t>
                      </a:r>
                      <a:r>
                        <a:rPr lang="fr-CH" dirty="0" smtClean="0"/>
                        <a:t> in the world, </a:t>
                      </a:r>
                      <a:r>
                        <a:rPr lang="fr-CH" dirty="0" err="1" smtClean="0"/>
                        <a:t>semantic</a:t>
                      </a:r>
                      <a:r>
                        <a:rPr lang="fr-CH" dirty="0" smtClean="0"/>
                        <a:t> relations </a:t>
                      </a:r>
                      <a:r>
                        <a:rPr lang="fr-CH" dirty="0" err="1" smtClean="0"/>
                        <a:t>between</a:t>
                      </a:r>
                      <a:r>
                        <a:rPr lang="fr-CH" dirty="0" smtClean="0"/>
                        <a:t> real </a:t>
                      </a:r>
                      <a:r>
                        <a:rPr lang="fr-CH" dirty="0" err="1" smtClean="0"/>
                        <a:t>events</a:t>
                      </a:r>
                      <a:r>
                        <a:rPr lang="fr-CH" dirty="0" smtClean="0"/>
                        <a:t>. </a:t>
                      </a:r>
                      <a:endParaRPr lang="fr-BE" dirty="0" smtClean="0"/>
                    </a:p>
                    <a:p>
                      <a:endParaRPr lang="fr-B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err="1" smtClean="0"/>
                        <a:t>pragmatic</a:t>
                      </a:r>
                      <a:r>
                        <a:rPr lang="fr-CH" dirty="0" smtClean="0"/>
                        <a:t> relations </a:t>
                      </a:r>
                      <a:r>
                        <a:rPr lang="fr-CH" dirty="0" err="1" smtClean="0"/>
                        <a:t>applying</a:t>
                      </a:r>
                      <a:r>
                        <a:rPr lang="fr-CH" dirty="0" smtClean="0"/>
                        <a:t> to subjective claims, </a:t>
                      </a:r>
                      <a:r>
                        <a:rPr lang="fr-CH" dirty="0" err="1" smtClean="0"/>
                        <a:t>implicit</a:t>
                      </a:r>
                      <a:r>
                        <a:rPr lang="fr-CH" dirty="0" smtClean="0"/>
                        <a:t> </a:t>
                      </a:r>
                      <a:r>
                        <a:rPr lang="fr-CH" dirty="0" err="1" smtClean="0"/>
                        <a:t>assumptions</a:t>
                      </a:r>
                      <a:r>
                        <a:rPr lang="fr-CH" dirty="0" smtClean="0"/>
                        <a:t> or speech-</a:t>
                      </a:r>
                      <a:r>
                        <a:rPr lang="fr-CH" dirty="0" err="1" smtClean="0"/>
                        <a:t>acts</a:t>
                      </a:r>
                      <a:r>
                        <a:rPr lang="fr-CH" dirty="0" smtClean="0"/>
                        <a:t>.</a:t>
                      </a:r>
                      <a:endParaRPr lang="fr-BE" dirty="0" smtClean="0"/>
                    </a:p>
                    <a:p>
                      <a:endParaRPr lang="fr-BE"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r-CH" dirty="0" err="1" smtClean="0"/>
                        <a:t>linked</a:t>
                      </a:r>
                      <a:r>
                        <a:rPr lang="fr-CH" dirty="0" smtClean="0"/>
                        <a:t> to the </a:t>
                      </a:r>
                      <a:r>
                        <a:rPr lang="fr-CH" dirty="0" err="1" smtClean="0"/>
                        <a:t>structuring</a:t>
                      </a:r>
                      <a:r>
                        <a:rPr lang="fr-CH" dirty="0" smtClean="0"/>
                        <a:t> of </a:t>
                      </a:r>
                      <a:r>
                        <a:rPr lang="fr-CH" dirty="0" err="1" smtClean="0"/>
                        <a:t>discourse</a:t>
                      </a:r>
                      <a:r>
                        <a:rPr lang="fr-CH" dirty="0" smtClean="0"/>
                        <a:t> segments, </a:t>
                      </a:r>
                      <a:r>
                        <a:rPr lang="fr-CH" dirty="0" err="1" smtClean="0"/>
                        <a:t>both</a:t>
                      </a:r>
                      <a:r>
                        <a:rPr lang="fr-CH" dirty="0" smtClean="0"/>
                        <a:t> at macro- and micro-</a:t>
                      </a:r>
                      <a:r>
                        <a:rPr lang="fr-CH" dirty="0" err="1" smtClean="0"/>
                        <a:t>level</a:t>
                      </a:r>
                      <a:r>
                        <a:rPr lang="fr-CH" dirty="0" smtClean="0"/>
                        <a:t>. </a:t>
                      </a:r>
                      <a:r>
                        <a:rPr lang="fr-CH" dirty="0" err="1" smtClean="0"/>
                        <a:t>Sequential</a:t>
                      </a:r>
                      <a:r>
                        <a:rPr lang="fr-CH" dirty="0" smtClean="0"/>
                        <a:t> </a:t>
                      </a:r>
                      <a:r>
                        <a:rPr lang="fr-CH" dirty="0" err="1" smtClean="0"/>
                        <a:t>functions</a:t>
                      </a:r>
                      <a:r>
                        <a:rPr lang="fr-CH" dirty="0" smtClean="0"/>
                        <a:t> </a:t>
                      </a:r>
                      <a:r>
                        <a:rPr lang="fr-CH" dirty="0" err="1" smtClean="0"/>
                        <a:t>explicitly</a:t>
                      </a:r>
                      <a:r>
                        <a:rPr lang="fr-CH" dirty="0" smtClean="0"/>
                        <a:t> signal the </a:t>
                      </a:r>
                      <a:r>
                        <a:rPr lang="fr-CH" dirty="0" err="1" smtClean="0"/>
                        <a:t>progressing</a:t>
                      </a:r>
                      <a:r>
                        <a:rPr lang="fr-CH" dirty="0" smtClean="0"/>
                        <a:t> </a:t>
                      </a:r>
                      <a:r>
                        <a:rPr lang="fr-CH" dirty="0" err="1" smtClean="0"/>
                        <a:t>steps</a:t>
                      </a:r>
                      <a:r>
                        <a:rPr lang="fr-CH" dirty="0" smtClean="0"/>
                        <a:t> of speech and </a:t>
                      </a:r>
                      <a:r>
                        <a:rPr lang="fr-CH" dirty="0" err="1" smtClean="0"/>
                        <a:t>thought</a:t>
                      </a:r>
                      <a:r>
                        <a:rPr lang="fr-CH" dirty="0" smtClean="0"/>
                        <a:t>.</a:t>
                      </a:r>
                    </a:p>
                    <a:p>
                      <a:endParaRPr lang="fr-BE"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r-CH" dirty="0" err="1" smtClean="0"/>
                        <a:t>linked</a:t>
                      </a:r>
                      <a:r>
                        <a:rPr lang="fr-CH" dirty="0" smtClean="0"/>
                        <a:t> to the interactive management of the </a:t>
                      </a:r>
                      <a:r>
                        <a:rPr lang="fr-CH" dirty="0" err="1" smtClean="0"/>
                        <a:t>exchange,to</a:t>
                      </a:r>
                      <a:r>
                        <a:rPr lang="fr-CH" dirty="0" smtClean="0"/>
                        <a:t> the speaker-</a:t>
                      </a:r>
                      <a:r>
                        <a:rPr lang="fr-CH" dirty="0" err="1" smtClean="0"/>
                        <a:t>hearer</a:t>
                      </a:r>
                      <a:r>
                        <a:rPr lang="fr-CH" dirty="0" smtClean="0"/>
                        <a:t> </a:t>
                      </a:r>
                      <a:r>
                        <a:rPr lang="fr-CH" dirty="0" err="1" smtClean="0"/>
                        <a:t>relationship</a:t>
                      </a:r>
                      <a:r>
                        <a:rPr lang="fr-CH" dirty="0" smtClean="0"/>
                        <a:t>;</a:t>
                      </a:r>
                      <a:r>
                        <a:rPr lang="fr-CH" baseline="0" dirty="0" smtClean="0"/>
                        <a:t> </a:t>
                      </a:r>
                      <a:r>
                        <a:rPr lang="fr-CH" baseline="0" dirty="0" err="1" smtClean="0"/>
                        <a:t>including</a:t>
                      </a:r>
                      <a:r>
                        <a:rPr lang="fr-CH" baseline="0" dirty="0" smtClean="0"/>
                        <a:t> </a:t>
                      </a:r>
                      <a:r>
                        <a:rPr lang="fr-CH" dirty="0" err="1" smtClean="0"/>
                        <a:t>phatic</a:t>
                      </a:r>
                      <a:r>
                        <a:rPr lang="fr-CH" dirty="0" smtClean="0"/>
                        <a:t> </a:t>
                      </a:r>
                      <a:r>
                        <a:rPr lang="fr-CH" dirty="0" err="1" smtClean="0"/>
                        <a:t>function</a:t>
                      </a:r>
                      <a:r>
                        <a:rPr lang="fr-CH" dirty="0" smtClean="0"/>
                        <a:t> to call for attention or to </a:t>
                      </a:r>
                      <a:r>
                        <a:rPr lang="fr-CH" dirty="0" err="1" smtClean="0"/>
                        <a:t>manifest</a:t>
                      </a:r>
                      <a:r>
                        <a:rPr lang="fr-CH" dirty="0" smtClean="0"/>
                        <a:t> </a:t>
                      </a:r>
                      <a:r>
                        <a:rPr lang="fr-CH" dirty="0" err="1" smtClean="0"/>
                        <a:t>understanding</a:t>
                      </a:r>
                      <a:r>
                        <a:rPr lang="fr-CH" dirty="0" smtClean="0"/>
                        <a:t>.</a:t>
                      </a:r>
                      <a:endParaRPr lang="fr-BE" sz="2800" dirty="0" smtClean="0"/>
                    </a:p>
                    <a:p>
                      <a:endParaRPr lang="fr-BE" dirty="0"/>
                    </a:p>
                  </a:txBody>
                  <a:tcPr/>
                </a:tc>
              </a:tr>
            </a:tbl>
          </a:graphicData>
        </a:graphic>
      </p:graphicFrame>
    </p:spTree>
    <p:extLst>
      <p:ext uri="{BB962C8B-B14F-4D97-AF65-F5344CB8AC3E}">
        <p14:creationId xmlns:p14="http://schemas.microsoft.com/office/powerpoint/2010/main" val="11425050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err="1" smtClean="0"/>
              <a:t>Functional</a:t>
            </a:r>
            <a:r>
              <a:rPr lang="fr-BE" dirty="0" smtClean="0"/>
              <a:t> annotation: first </a:t>
            </a:r>
            <a:r>
              <a:rPr lang="fr-BE" dirty="0" err="1" smtClean="0"/>
              <a:t>results</a:t>
            </a:r>
            <a:endParaRPr lang="fr-BE"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42</a:t>
            </a:fld>
            <a:endParaRPr lang="en-US" dirty="0"/>
          </a:p>
        </p:txBody>
      </p:sp>
      <p:sp>
        <p:nvSpPr>
          <p:cNvPr id="9" name="ZoneTexte 8"/>
          <p:cNvSpPr txBox="1"/>
          <p:nvPr/>
        </p:nvSpPr>
        <p:spPr>
          <a:xfrm>
            <a:off x="457200" y="6325850"/>
            <a:ext cx="3886200" cy="369332"/>
          </a:xfrm>
          <a:prstGeom prst="rect">
            <a:avLst/>
          </a:prstGeom>
          <a:noFill/>
        </p:spPr>
        <p:txBody>
          <a:bodyPr wrap="square" rtlCol="0">
            <a:spAutoFit/>
          </a:bodyPr>
          <a:lstStyle/>
          <a:p>
            <a:r>
              <a:rPr lang="fr-BE" dirty="0" smtClean="0"/>
              <a:t>DM = 10 </a:t>
            </a:r>
            <a:r>
              <a:rPr lang="fr-BE" dirty="0" err="1" smtClean="0"/>
              <a:t>most</a:t>
            </a:r>
            <a:r>
              <a:rPr lang="fr-BE" dirty="0" smtClean="0"/>
              <a:t> </a:t>
            </a:r>
            <a:r>
              <a:rPr lang="fr-BE" dirty="0" err="1" smtClean="0"/>
              <a:t>frequent</a:t>
            </a:r>
            <a:endParaRPr lang="fr-BE" dirty="0"/>
          </a:p>
        </p:txBody>
      </p:sp>
      <p:graphicFrame>
        <p:nvGraphicFramePr>
          <p:cNvPr id="8" name="Tableau 7"/>
          <p:cNvGraphicFramePr>
            <a:graphicFrameLocks noGrp="1"/>
          </p:cNvGraphicFramePr>
          <p:nvPr>
            <p:extLst>
              <p:ext uri="{D42A27DB-BD31-4B8C-83A1-F6EECF244321}">
                <p14:modId xmlns:p14="http://schemas.microsoft.com/office/powerpoint/2010/main" val="3983014687"/>
              </p:ext>
            </p:extLst>
          </p:nvPr>
        </p:nvGraphicFramePr>
        <p:xfrm>
          <a:off x="457201" y="1618943"/>
          <a:ext cx="8027232" cy="4242212"/>
        </p:xfrm>
        <a:graphic>
          <a:graphicData uri="http://schemas.openxmlformats.org/drawingml/2006/table">
            <a:tbl>
              <a:tblPr firstRow="1" firstCol="1" bandRow="1">
                <a:tableStyleId>{5C22544A-7EE6-4342-B048-85BDC9FD1C3A}</a:tableStyleId>
              </a:tblPr>
              <a:tblGrid>
                <a:gridCol w="1446550"/>
                <a:gridCol w="1528997"/>
                <a:gridCol w="1334124"/>
                <a:gridCol w="1432329"/>
                <a:gridCol w="1190460"/>
                <a:gridCol w="1094772"/>
              </a:tblGrid>
              <a:tr h="652648">
                <a:tc>
                  <a:txBody>
                    <a:bodyPr/>
                    <a:lstStyle/>
                    <a:p>
                      <a:pPr>
                        <a:spcAft>
                          <a:spcPts val="0"/>
                        </a:spcAft>
                      </a:pP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err="1">
                          <a:effectLst/>
                        </a:rPr>
                        <a:t>ideational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err="1">
                          <a:effectLst/>
                        </a:rPr>
                        <a:t>rhetorical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err="1">
                          <a:effectLst/>
                        </a:rPr>
                        <a:t>sequential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Inter-</a:t>
                      </a:r>
                      <a:r>
                        <a:rPr lang="fr-BE" sz="2000" dirty="0" err="1" smtClean="0">
                          <a:effectLst/>
                        </a:rPr>
                        <a:t>personal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Total </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et</a:t>
                      </a:r>
                      <a:endParaRPr lang="fr-BE" sz="2400" i="1" dirty="0">
                        <a:effectLst/>
                        <a:latin typeface="Calibri"/>
                        <a:ea typeface="Calibri"/>
                        <a:cs typeface="Times New Roman"/>
                      </a:endParaRPr>
                    </a:p>
                  </a:txBody>
                  <a:tcPr marL="44450" marR="44450" marT="0" marB="0" anchor="b"/>
                </a:tc>
                <a:tc>
                  <a:txBody>
                    <a:bodyPr/>
                    <a:lstStyle/>
                    <a:p>
                      <a:pPr algn="ctr">
                        <a:spcAft>
                          <a:spcPts val="0"/>
                        </a:spcAft>
                      </a:pPr>
                      <a:r>
                        <a:rPr lang="fr-BE" sz="2000" b="1" dirty="0">
                          <a:solidFill>
                            <a:srgbClr val="FF0000"/>
                          </a:solidFill>
                          <a:effectLst/>
                        </a:rPr>
                        <a:t>45</a:t>
                      </a:r>
                      <a:endParaRPr lang="fr-BE" sz="2400" b="1"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a:effectLst/>
                        </a:rPr>
                        <a:t>5</a:t>
                      </a:r>
                      <a:endParaRPr lang="fr-BE" sz="2400">
                        <a:effectLst/>
                        <a:latin typeface="Calibri"/>
                        <a:ea typeface="Calibri"/>
                        <a:cs typeface="Times New Roman"/>
                      </a:endParaRPr>
                    </a:p>
                  </a:txBody>
                  <a:tcPr marL="44450" marR="44450" marT="0" marB="0" anchor="b"/>
                </a:tc>
                <a:tc>
                  <a:txBody>
                    <a:bodyPr/>
                    <a:lstStyle/>
                    <a:p>
                      <a:pPr algn="ctr">
                        <a:spcAft>
                          <a:spcPts val="0"/>
                        </a:spcAft>
                      </a:pPr>
                      <a:r>
                        <a:rPr lang="fr-BE" sz="2000" b="1" dirty="0">
                          <a:solidFill>
                            <a:srgbClr val="FF0000"/>
                          </a:solidFill>
                          <a:effectLst/>
                        </a:rPr>
                        <a:t>69</a:t>
                      </a:r>
                      <a:endParaRPr lang="fr-BE" sz="2400" b="1" dirty="0">
                        <a:solidFill>
                          <a:srgbClr val="FF0000"/>
                        </a:solidFill>
                        <a:effectLst/>
                        <a:latin typeface="Calibri"/>
                        <a:ea typeface="Calibri"/>
                        <a:cs typeface="Times New Roman"/>
                      </a:endParaRPr>
                    </a:p>
                  </a:txBody>
                  <a:tcPr marL="44450" marR="44450" marT="0" marB="0" anchor="b"/>
                </a:tc>
                <a:tc>
                  <a:txBody>
                    <a:bodyPr/>
                    <a:lstStyle/>
                    <a:p>
                      <a:pPr algn="ctr"/>
                      <a:endParaRPr lang="fr-BE" sz="2000" dirty="0">
                        <a:effectLst/>
                        <a:latin typeface="Calibri"/>
                      </a:endParaRPr>
                    </a:p>
                  </a:txBody>
                  <a:tcPr marL="44450" marR="44450" marT="0" marB="0" anchor="b"/>
                </a:tc>
                <a:tc>
                  <a:txBody>
                    <a:bodyPr/>
                    <a:lstStyle/>
                    <a:p>
                      <a:pPr algn="ctr">
                        <a:spcAft>
                          <a:spcPts val="0"/>
                        </a:spcAft>
                      </a:pPr>
                      <a:r>
                        <a:rPr lang="fr-BE" sz="2000" dirty="0">
                          <a:effectLst/>
                        </a:rPr>
                        <a:t>119</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mais</a:t>
                      </a:r>
                      <a:endParaRPr lang="fr-BE" sz="2400" i="1" dirty="0">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7</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41</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19</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1</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68</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donc</a:t>
                      </a:r>
                      <a:endParaRPr lang="fr-BE" sz="2400" i="1" dirty="0">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5</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17</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15</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endParaRPr lang="fr-BE" sz="2000" dirty="0">
                        <a:effectLst/>
                        <a:latin typeface="Calibri"/>
                      </a:endParaRPr>
                    </a:p>
                  </a:txBody>
                  <a:tcPr marL="44450" marR="44450" marT="0" marB="0" anchor="b"/>
                </a:tc>
                <a:tc>
                  <a:txBody>
                    <a:bodyPr/>
                    <a:lstStyle/>
                    <a:p>
                      <a:pPr algn="ctr">
                        <a:spcAft>
                          <a:spcPts val="0"/>
                        </a:spcAft>
                      </a:pPr>
                      <a:r>
                        <a:rPr lang="fr-BE" sz="2000" dirty="0">
                          <a:effectLst/>
                        </a:rPr>
                        <a:t>37</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alors</a:t>
                      </a:r>
                      <a:endParaRPr lang="fr-BE" sz="2400" i="1" dirty="0">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4</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4</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12</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1</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21</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ben</a:t>
                      </a:r>
                      <a:endParaRPr lang="fr-BE" sz="2400" i="1" dirty="0">
                        <a:effectLst/>
                        <a:latin typeface="Calibri"/>
                        <a:ea typeface="Calibri"/>
                        <a:cs typeface="Times New Roman"/>
                      </a:endParaRPr>
                    </a:p>
                  </a:txBody>
                  <a:tcPr marL="44450" marR="44450" marT="0" marB="0" anchor="b"/>
                </a:tc>
                <a:tc>
                  <a:txBody>
                    <a:bodyPr/>
                    <a:lstStyle/>
                    <a:p>
                      <a:pPr algn="ctr"/>
                      <a:endParaRPr lang="fr-BE" sz="2000">
                        <a:effectLst/>
                        <a:latin typeface="Calibri"/>
                      </a:endParaRPr>
                    </a:p>
                  </a:txBody>
                  <a:tcPr marL="44450" marR="44450" marT="0" marB="0" anchor="b"/>
                </a:tc>
                <a:tc>
                  <a:txBody>
                    <a:bodyPr/>
                    <a:lstStyle/>
                    <a:p>
                      <a:pPr algn="ctr"/>
                      <a:endParaRPr lang="fr-BE" sz="2000">
                        <a:effectLst/>
                        <a:latin typeface="Calibri"/>
                      </a:endParaRPr>
                    </a:p>
                  </a:txBody>
                  <a:tcPr marL="44450" marR="44450" marT="0" marB="0" anchor="b"/>
                </a:tc>
                <a:tc>
                  <a:txBody>
                    <a:bodyPr/>
                    <a:lstStyle/>
                    <a:p>
                      <a:pPr algn="ctr">
                        <a:spcAft>
                          <a:spcPts val="0"/>
                        </a:spcAft>
                      </a:pPr>
                      <a:r>
                        <a:rPr lang="fr-BE" sz="2000" b="1" dirty="0">
                          <a:solidFill>
                            <a:srgbClr val="FF0000"/>
                          </a:solidFill>
                          <a:effectLst/>
                        </a:rPr>
                        <a:t>15</a:t>
                      </a:r>
                      <a:endParaRPr lang="fr-BE" sz="2400" b="1"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2</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17</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puis</a:t>
                      </a:r>
                      <a:endParaRPr lang="fr-BE" sz="2400" i="1" dirty="0">
                        <a:effectLst/>
                        <a:latin typeface="Calibri"/>
                        <a:ea typeface="Calibri"/>
                        <a:cs typeface="Times New Roman"/>
                      </a:endParaRPr>
                    </a:p>
                  </a:txBody>
                  <a:tcPr marL="44450" marR="44450" marT="0" marB="0" anchor="b"/>
                </a:tc>
                <a:tc>
                  <a:txBody>
                    <a:bodyPr/>
                    <a:lstStyle/>
                    <a:p>
                      <a:pPr algn="ctr">
                        <a:spcAft>
                          <a:spcPts val="0"/>
                        </a:spcAft>
                      </a:pPr>
                      <a:r>
                        <a:rPr lang="fr-BE" sz="2000" b="1" dirty="0">
                          <a:solidFill>
                            <a:srgbClr val="FF0000"/>
                          </a:solidFill>
                          <a:effectLst/>
                        </a:rPr>
                        <a:t>12</a:t>
                      </a:r>
                      <a:endParaRPr lang="fr-BE" sz="2400" b="1" dirty="0">
                        <a:solidFill>
                          <a:srgbClr val="FF0000"/>
                        </a:solidFill>
                        <a:effectLst/>
                        <a:latin typeface="Calibri"/>
                        <a:ea typeface="Calibri"/>
                        <a:cs typeface="Times New Roman"/>
                      </a:endParaRPr>
                    </a:p>
                  </a:txBody>
                  <a:tcPr marL="44450" marR="44450" marT="0" marB="0" anchor="b"/>
                </a:tc>
                <a:tc>
                  <a:txBody>
                    <a:bodyPr/>
                    <a:lstStyle/>
                    <a:p>
                      <a:pPr algn="ctr"/>
                      <a:endParaRPr lang="fr-BE" sz="2000">
                        <a:effectLst/>
                        <a:latin typeface="Calibri"/>
                      </a:endParaRPr>
                    </a:p>
                  </a:txBody>
                  <a:tcPr marL="44450" marR="44450" marT="0" marB="0" anchor="b"/>
                </a:tc>
                <a:tc>
                  <a:txBody>
                    <a:bodyPr/>
                    <a:lstStyle/>
                    <a:p>
                      <a:pPr algn="ctr">
                        <a:spcAft>
                          <a:spcPts val="0"/>
                        </a:spcAft>
                      </a:pPr>
                      <a:r>
                        <a:rPr lang="fr-BE" sz="2000" dirty="0">
                          <a:effectLst/>
                        </a:rPr>
                        <a:t>3</a:t>
                      </a:r>
                      <a:endParaRPr lang="fr-BE" sz="2400" dirty="0">
                        <a:effectLst/>
                        <a:latin typeface="Calibri"/>
                        <a:ea typeface="Calibri"/>
                        <a:cs typeface="Times New Roman"/>
                      </a:endParaRPr>
                    </a:p>
                  </a:txBody>
                  <a:tcPr marL="44450" marR="44450" marT="0" marB="0" anchor="b"/>
                </a:tc>
                <a:tc>
                  <a:txBody>
                    <a:bodyPr/>
                    <a:lstStyle/>
                    <a:p>
                      <a:pPr algn="ctr"/>
                      <a:endParaRPr lang="fr-BE" sz="2000" dirty="0">
                        <a:effectLst/>
                        <a:latin typeface="Calibri"/>
                      </a:endParaRPr>
                    </a:p>
                  </a:txBody>
                  <a:tcPr marL="44450" marR="44450" marT="0" marB="0" anchor="b"/>
                </a:tc>
                <a:tc>
                  <a:txBody>
                    <a:bodyPr/>
                    <a:lstStyle/>
                    <a:p>
                      <a:pPr algn="ctr">
                        <a:spcAft>
                          <a:spcPts val="0"/>
                        </a:spcAft>
                      </a:pPr>
                      <a:r>
                        <a:rPr lang="fr-BE" sz="2000" dirty="0">
                          <a:effectLst/>
                        </a:rPr>
                        <a:t>15</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en fait</a:t>
                      </a:r>
                      <a:endParaRPr lang="fr-BE" sz="2400" i="1" dirty="0">
                        <a:effectLst/>
                        <a:latin typeface="Calibri"/>
                        <a:ea typeface="Calibri"/>
                        <a:cs typeface="Times New Roman"/>
                      </a:endParaRPr>
                    </a:p>
                  </a:txBody>
                  <a:tcPr marL="44450" marR="44450" marT="0" marB="0" anchor="b"/>
                </a:tc>
                <a:tc>
                  <a:txBody>
                    <a:bodyPr/>
                    <a:lstStyle/>
                    <a:p>
                      <a:pPr algn="ctr"/>
                      <a:endParaRPr lang="fr-BE" sz="2000">
                        <a:effectLst/>
                        <a:latin typeface="Calibri"/>
                      </a:endParaRPr>
                    </a:p>
                  </a:txBody>
                  <a:tcPr marL="44450" marR="44450" marT="0" marB="0" anchor="b"/>
                </a:tc>
                <a:tc>
                  <a:txBody>
                    <a:bodyPr/>
                    <a:lstStyle/>
                    <a:p>
                      <a:pPr algn="ctr">
                        <a:spcAft>
                          <a:spcPts val="0"/>
                        </a:spcAft>
                      </a:pPr>
                      <a:r>
                        <a:rPr lang="fr-BE" sz="2000">
                          <a:effectLst/>
                        </a:rPr>
                        <a:t>10</a:t>
                      </a:r>
                      <a:endParaRPr lang="fr-BE" sz="240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5</a:t>
                      </a:r>
                      <a:endParaRPr lang="fr-BE" sz="2400" dirty="0">
                        <a:effectLst/>
                        <a:latin typeface="Calibri"/>
                        <a:ea typeface="Calibri"/>
                        <a:cs typeface="Times New Roman"/>
                      </a:endParaRPr>
                    </a:p>
                  </a:txBody>
                  <a:tcPr marL="44450" marR="44450" marT="0" marB="0" anchor="b"/>
                </a:tc>
                <a:tc>
                  <a:txBody>
                    <a:bodyPr/>
                    <a:lstStyle/>
                    <a:p>
                      <a:pPr algn="ctr"/>
                      <a:endParaRPr lang="fr-BE" sz="2000" dirty="0">
                        <a:effectLst/>
                        <a:latin typeface="Calibri"/>
                      </a:endParaRPr>
                    </a:p>
                  </a:txBody>
                  <a:tcPr marL="44450" marR="44450" marT="0" marB="0" anchor="b"/>
                </a:tc>
                <a:tc>
                  <a:txBody>
                    <a:bodyPr/>
                    <a:lstStyle/>
                    <a:p>
                      <a:pPr algn="ctr">
                        <a:spcAft>
                          <a:spcPts val="0"/>
                        </a:spcAft>
                      </a:pPr>
                      <a:r>
                        <a:rPr lang="fr-BE" sz="2000" dirty="0">
                          <a:effectLst/>
                        </a:rPr>
                        <a:t>15</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enfin</a:t>
                      </a:r>
                      <a:endParaRPr lang="fr-BE" sz="2400" i="1" dirty="0">
                        <a:effectLst/>
                        <a:latin typeface="Calibri"/>
                        <a:ea typeface="Calibri"/>
                        <a:cs typeface="Times New Roman"/>
                      </a:endParaRPr>
                    </a:p>
                  </a:txBody>
                  <a:tcPr marL="44450" marR="44450" marT="0" marB="0" anchor="b"/>
                </a:tc>
                <a:tc>
                  <a:txBody>
                    <a:bodyPr/>
                    <a:lstStyle/>
                    <a:p>
                      <a:pPr algn="ctr"/>
                      <a:endParaRPr lang="fr-BE" sz="2000">
                        <a:effectLst/>
                        <a:latin typeface="Calibri"/>
                      </a:endParaRPr>
                    </a:p>
                  </a:txBody>
                  <a:tcPr marL="44450" marR="44450" marT="0" marB="0" anchor="b"/>
                </a:tc>
                <a:tc>
                  <a:txBody>
                    <a:bodyPr/>
                    <a:lstStyle/>
                    <a:p>
                      <a:pPr algn="ctr">
                        <a:spcAft>
                          <a:spcPts val="0"/>
                        </a:spcAft>
                      </a:pPr>
                      <a:r>
                        <a:rPr lang="fr-BE" sz="2000">
                          <a:effectLst/>
                        </a:rPr>
                        <a:t>4</a:t>
                      </a:r>
                      <a:endParaRPr lang="fr-BE" sz="240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10</a:t>
                      </a:r>
                      <a:endParaRPr lang="fr-BE" sz="2400" dirty="0">
                        <a:effectLst/>
                        <a:latin typeface="Calibri"/>
                        <a:ea typeface="Calibri"/>
                        <a:cs typeface="Times New Roman"/>
                      </a:endParaRPr>
                    </a:p>
                  </a:txBody>
                  <a:tcPr marL="44450" marR="44450" marT="0" marB="0" anchor="b"/>
                </a:tc>
                <a:tc>
                  <a:txBody>
                    <a:bodyPr/>
                    <a:lstStyle/>
                    <a:p>
                      <a:pPr algn="ctr"/>
                      <a:endParaRPr lang="fr-BE" sz="2000" dirty="0">
                        <a:effectLst/>
                        <a:latin typeface="Calibri"/>
                      </a:endParaRPr>
                    </a:p>
                  </a:txBody>
                  <a:tcPr marL="44450" marR="44450" marT="0" marB="0" anchor="b"/>
                </a:tc>
                <a:tc>
                  <a:txBody>
                    <a:bodyPr/>
                    <a:lstStyle/>
                    <a:p>
                      <a:pPr algn="ctr">
                        <a:spcAft>
                          <a:spcPts val="0"/>
                        </a:spcAft>
                      </a:pPr>
                      <a:r>
                        <a:rPr lang="fr-BE" sz="2000" dirty="0">
                          <a:effectLst/>
                        </a:rPr>
                        <a:t>14</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quoi</a:t>
                      </a:r>
                      <a:endParaRPr lang="fr-BE" sz="2400" i="1" dirty="0">
                        <a:effectLst/>
                        <a:latin typeface="Calibri"/>
                        <a:ea typeface="Calibri"/>
                        <a:cs typeface="Times New Roman"/>
                      </a:endParaRPr>
                    </a:p>
                  </a:txBody>
                  <a:tcPr marL="44450" marR="44450" marT="0" marB="0" anchor="b"/>
                </a:tc>
                <a:tc>
                  <a:txBody>
                    <a:bodyPr/>
                    <a:lstStyle/>
                    <a:p>
                      <a:pPr algn="ctr"/>
                      <a:endParaRPr lang="fr-BE" sz="2000">
                        <a:effectLst/>
                        <a:latin typeface="Calibri"/>
                      </a:endParaRPr>
                    </a:p>
                  </a:txBody>
                  <a:tcPr marL="44450" marR="44450" marT="0" marB="0" anchor="b"/>
                </a:tc>
                <a:tc>
                  <a:txBody>
                    <a:bodyPr/>
                    <a:lstStyle/>
                    <a:p>
                      <a:pPr algn="ctr"/>
                      <a:endParaRPr lang="fr-BE" sz="2000">
                        <a:effectLst/>
                        <a:latin typeface="Calibri"/>
                      </a:endParaRPr>
                    </a:p>
                  </a:txBody>
                  <a:tcPr marL="44450" marR="44450" marT="0" marB="0" anchor="b"/>
                </a:tc>
                <a:tc>
                  <a:txBody>
                    <a:bodyPr/>
                    <a:lstStyle/>
                    <a:p>
                      <a:pPr algn="ctr">
                        <a:spcAft>
                          <a:spcPts val="0"/>
                        </a:spcAft>
                      </a:pPr>
                      <a:r>
                        <a:rPr lang="fr-BE" sz="2000" b="1" dirty="0">
                          <a:solidFill>
                            <a:srgbClr val="FF0000"/>
                          </a:solidFill>
                          <a:effectLst/>
                        </a:rPr>
                        <a:t>11</a:t>
                      </a:r>
                      <a:endParaRPr lang="fr-BE" sz="2400" b="1" dirty="0">
                        <a:solidFill>
                          <a:srgbClr val="FF0000"/>
                        </a:solidFill>
                        <a:effectLst/>
                        <a:latin typeface="Calibri"/>
                        <a:ea typeface="Calibri"/>
                        <a:cs typeface="Times New Roman"/>
                      </a:endParaRPr>
                    </a:p>
                  </a:txBody>
                  <a:tcPr marL="44450" marR="44450" marT="0" marB="0" anchor="b"/>
                </a:tc>
                <a:tc>
                  <a:txBody>
                    <a:bodyPr/>
                    <a:lstStyle/>
                    <a:p>
                      <a:pPr algn="ctr"/>
                      <a:endParaRPr lang="fr-BE" sz="2000" dirty="0">
                        <a:effectLst/>
                        <a:latin typeface="Calibri"/>
                      </a:endParaRPr>
                    </a:p>
                  </a:txBody>
                  <a:tcPr marL="44450" marR="44450" marT="0" marB="0" anchor="b"/>
                </a:tc>
                <a:tc>
                  <a:txBody>
                    <a:bodyPr/>
                    <a:lstStyle/>
                    <a:p>
                      <a:pPr algn="ctr">
                        <a:spcAft>
                          <a:spcPts val="0"/>
                        </a:spcAft>
                      </a:pPr>
                      <a:r>
                        <a:rPr lang="fr-BE" sz="2000" dirty="0">
                          <a:effectLst/>
                        </a:rPr>
                        <a:t>11</a:t>
                      </a:r>
                      <a:endParaRPr lang="fr-BE" sz="2400" dirty="0">
                        <a:effectLst/>
                        <a:latin typeface="Calibri"/>
                        <a:ea typeface="Calibri"/>
                        <a:cs typeface="Times New Roman"/>
                      </a:endParaRPr>
                    </a:p>
                  </a:txBody>
                  <a:tcPr marL="44450" marR="44450" marT="0" marB="0" anchor="b"/>
                </a:tc>
              </a:tr>
              <a:tr h="326324">
                <a:tc>
                  <a:txBody>
                    <a:bodyPr/>
                    <a:lstStyle/>
                    <a:p>
                      <a:pPr>
                        <a:spcAft>
                          <a:spcPts val="0"/>
                        </a:spcAft>
                      </a:pPr>
                      <a:r>
                        <a:rPr lang="fr-BE" sz="2000" i="1" dirty="0">
                          <a:effectLst/>
                        </a:rPr>
                        <a:t>hein</a:t>
                      </a:r>
                      <a:endParaRPr lang="fr-BE" sz="2400" i="1" dirty="0">
                        <a:effectLst/>
                        <a:latin typeface="Calibri"/>
                        <a:ea typeface="Calibri"/>
                        <a:cs typeface="Times New Roman"/>
                      </a:endParaRPr>
                    </a:p>
                  </a:txBody>
                  <a:tcPr marL="44450" marR="44450" marT="0" marB="0" anchor="b"/>
                </a:tc>
                <a:tc>
                  <a:txBody>
                    <a:bodyPr/>
                    <a:lstStyle/>
                    <a:p>
                      <a:pPr algn="ctr"/>
                      <a:endParaRPr lang="fr-BE" sz="2000" dirty="0">
                        <a:effectLst/>
                        <a:latin typeface="Calibri"/>
                      </a:endParaRPr>
                    </a:p>
                  </a:txBody>
                  <a:tcPr marL="44450" marR="44450" marT="0" marB="0" anchor="b"/>
                </a:tc>
                <a:tc>
                  <a:txBody>
                    <a:bodyPr/>
                    <a:lstStyle/>
                    <a:p>
                      <a:pPr algn="ctr"/>
                      <a:endParaRPr lang="fr-BE" sz="2000" dirty="0">
                        <a:effectLst/>
                        <a:latin typeface="Calibri"/>
                      </a:endParaRPr>
                    </a:p>
                  </a:txBody>
                  <a:tcPr marL="44450" marR="44450" marT="0" marB="0" anchor="b"/>
                </a:tc>
                <a:tc>
                  <a:txBody>
                    <a:bodyPr/>
                    <a:lstStyle/>
                    <a:p>
                      <a:pPr algn="ctr"/>
                      <a:endParaRPr lang="fr-BE" sz="2000" dirty="0">
                        <a:effectLst/>
                        <a:latin typeface="Calibri"/>
                      </a:endParaRPr>
                    </a:p>
                  </a:txBody>
                  <a:tcPr marL="44450" marR="44450" marT="0" marB="0" anchor="b"/>
                </a:tc>
                <a:tc>
                  <a:txBody>
                    <a:bodyPr/>
                    <a:lstStyle/>
                    <a:p>
                      <a:pPr algn="ctr">
                        <a:spcAft>
                          <a:spcPts val="0"/>
                        </a:spcAft>
                      </a:pPr>
                      <a:r>
                        <a:rPr lang="fr-BE" sz="2000" b="1" dirty="0">
                          <a:solidFill>
                            <a:srgbClr val="FF0000"/>
                          </a:solidFill>
                          <a:effectLst/>
                        </a:rPr>
                        <a:t>11</a:t>
                      </a:r>
                      <a:endParaRPr lang="fr-BE" sz="2400" b="1"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11</a:t>
                      </a:r>
                      <a:endParaRPr lang="fr-BE" sz="2400" dirty="0">
                        <a:effectLst/>
                        <a:latin typeface="Calibri"/>
                        <a:ea typeface="Calibri"/>
                        <a:cs typeface="Times New Roman"/>
                      </a:endParaRPr>
                    </a:p>
                  </a:txBody>
                  <a:tcPr marL="44450" marR="44450" marT="0" marB="0" anchor="b"/>
                </a:tc>
              </a:tr>
              <a:tr h="326324">
                <a:tc>
                  <a:txBody>
                    <a:bodyPr/>
                    <a:lstStyle/>
                    <a:p>
                      <a:pPr algn="r">
                        <a:spcAft>
                          <a:spcPts val="0"/>
                        </a:spcAft>
                      </a:pPr>
                      <a:r>
                        <a:rPr lang="fr-BE" sz="2000" dirty="0">
                          <a:effectLst/>
                        </a:rPr>
                        <a:t>Total </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a:effectLst/>
                        </a:rPr>
                        <a:t>73</a:t>
                      </a:r>
                      <a:endParaRPr lang="fr-BE" sz="2400">
                        <a:effectLst/>
                        <a:latin typeface="Calibri"/>
                        <a:ea typeface="Calibri"/>
                        <a:cs typeface="Times New Roman"/>
                      </a:endParaRPr>
                    </a:p>
                  </a:txBody>
                  <a:tcPr marL="44450" marR="44450" marT="0" marB="0" anchor="b"/>
                </a:tc>
                <a:tc>
                  <a:txBody>
                    <a:bodyPr/>
                    <a:lstStyle/>
                    <a:p>
                      <a:pPr algn="ctr">
                        <a:spcAft>
                          <a:spcPts val="0"/>
                        </a:spcAft>
                      </a:pPr>
                      <a:r>
                        <a:rPr lang="fr-BE" sz="2000">
                          <a:effectLst/>
                        </a:rPr>
                        <a:t>81</a:t>
                      </a:r>
                      <a:endParaRPr lang="fr-BE" sz="240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159</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15</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328/398</a:t>
                      </a:r>
                      <a:endParaRPr lang="fr-BE" sz="2400" dirty="0">
                        <a:effectLst/>
                        <a:latin typeface="Calibri"/>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1222769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Functional</a:t>
            </a:r>
            <a:r>
              <a:rPr lang="fr-BE" dirty="0" smtClean="0"/>
              <a:t> </a:t>
            </a:r>
            <a:r>
              <a:rPr lang="fr-BE" dirty="0" err="1" smtClean="0"/>
              <a:t>domain</a:t>
            </a:r>
            <a:r>
              <a:rPr lang="fr-BE" dirty="0" smtClean="0"/>
              <a:t> and speech situation</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43</a:t>
            </a:fld>
            <a:endParaRPr lang="en-US" dirty="0"/>
          </a:p>
        </p:txBody>
      </p:sp>
      <p:graphicFrame>
        <p:nvGraphicFramePr>
          <p:cNvPr id="8" name="Tableau 7"/>
          <p:cNvGraphicFramePr>
            <a:graphicFrameLocks noGrp="1"/>
          </p:cNvGraphicFramePr>
          <p:nvPr>
            <p:extLst>
              <p:ext uri="{D42A27DB-BD31-4B8C-83A1-F6EECF244321}">
                <p14:modId xmlns:p14="http://schemas.microsoft.com/office/powerpoint/2010/main" val="306001990"/>
              </p:ext>
            </p:extLst>
          </p:nvPr>
        </p:nvGraphicFramePr>
        <p:xfrm>
          <a:off x="269823" y="1658170"/>
          <a:ext cx="8769247" cy="1645920"/>
        </p:xfrm>
        <a:graphic>
          <a:graphicData uri="http://schemas.openxmlformats.org/drawingml/2006/table">
            <a:tbl>
              <a:tblPr/>
              <a:tblGrid>
                <a:gridCol w="690042"/>
                <a:gridCol w="781984"/>
                <a:gridCol w="1039418"/>
                <a:gridCol w="762628"/>
                <a:gridCol w="976511"/>
                <a:gridCol w="838116"/>
                <a:gridCol w="996836"/>
                <a:gridCol w="957155"/>
                <a:gridCol w="904894"/>
                <a:gridCol w="821663"/>
              </a:tblGrid>
              <a:tr h="0">
                <a:tc>
                  <a:txBody>
                    <a:bodyPr/>
                    <a:lstStyle/>
                    <a:p>
                      <a:pPr algn="ctr">
                        <a:spcAft>
                          <a:spcPts val="0"/>
                        </a:spcAft>
                      </a:pPr>
                      <a:r>
                        <a:rPr lang="en-US" b="1" dirty="0">
                          <a:effectLst/>
                          <a:latin typeface="Times New Roman"/>
                        </a:rPr>
                        <a:t>Domain</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clas</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a:effectLst/>
                          <a:latin typeface="Times New Roman"/>
                        </a:rPr>
                        <a:t>conv</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intf</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intr</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a:effectLst/>
                          <a:latin typeface="Times New Roman"/>
                        </a:rPr>
                        <a:t>news</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phon</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poli</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spor</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a:effectLst/>
                          <a:latin typeface="Times New Roman"/>
                        </a:rPr>
                        <a:t>Total</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b="1">
                          <a:effectLst/>
                          <a:latin typeface="Times New Roman"/>
                        </a:rPr>
                        <a:t>IDE</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14,01</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12,64</a:t>
                      </a:r>
                      <a:endParaRPr lang="en-US">
                        <a:effectLst/>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15,7</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13,79</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6,24</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12,72</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9,71</a:t>
                      </a:r>
                      <a:endParaRPr lang="en-US">
                        <a:effectLs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18,09</a:t>
                      </a:r>
                      <a:endParaRPr lang="en-US">
                        <a:effectLs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13,28</a:t>
                      </a:r>
                      <a:endParaRPr lang="en-US">
                        <a:effectLs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b="1">
                          <a:effectLst/>
                          <a:latin typeface="Times New Roman"/>
                        </a:rPr>
                        <a:t>INT</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5,73</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6,01</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5,59</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3,53</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0</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dirty="0">
                          <a:effectLst/>
                          <a:latin typeface="Times New Roman"/>
                        </a:rPr>
                        <a:t>8</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0,35</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0,12</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4,28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b="1">
                          <a:effectLst/>
                          <a:latin typeface="Times New Roman"/>
                        </a:rPr>
                        <a:t>RHE</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20,16</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18,14</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22,08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21,43</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2,98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22,78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4,62</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8,13</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dirty="0" smtClean="0">
                          <a:effectLst/>
                          <a:latin typeface="Times New Roman" panose="02020603050405020304" pitchFamily="18" charset="0"/>
                          <a:cs typeface="Times New Roman" panose="02020603050405020304" pitchFamily="18" charset="0"/>
                        </a:rPr>
                        <a:t>16,57</a:t>
                      </a:r>
                      <a:endParaRPr lang="en-US" dirty="0">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b="1">
                          <a:effectLst/>
                          <a:latin typeface="Times New Roman"/>
                        </a:rPr>
                        <a:t>SEQ</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17,29</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20,54</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16,07</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dirty="0">
                          <a:effectLst/>
                          <a:latin typeface="Times New Roman"/>
                        </a:rPr>
                        <a:t>16,53</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5,11</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23,19</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7,98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15,3</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dirty="0">
                          <a:effectLst/>
                          <a:latin typeface="Times New Roman"/>
                        </a:rPr>
                        <a:t>16,18</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Rectangle 2"/>
          <p:cNvSpPr>
            <a:spLocks noChangeArrowheads="1"/>
          </p:cNvSpPr>
          <p:nvPr/>
        </p:nvSpPr>
        <p:spPr bwMode="auto">
          <a:xfrm>
            <a:off x="5591331" y="3335697"/>
            <a:ext cx="34477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altLang="fr-FR" sz="1800" b="0" i="0" u="none" strike="noStrike" cap="none" normalizeH="0" baseline="0" dirty="0" smtClean="0">
                <a:ln>
                  <a:noFill/>
                </a:ln>
                <a:solidFill>
                  <a:schemeClr val="tx1"/>
                </a:solidFill>
                <a:effectLst/>
                <a:latin typeface="Arial" pitchFamily="34" charset="0"/>
                <a:cs typeface="Arial" pitchFamily="34" charset="0"/>
              </a:rPr>
              <a:t>English data: (per 1000 </a:t>
            </a:r>
            <a:r>
              <a:rPr kumimoji="0" lang="fr-FR" altLang="fr-FR" sz="1800" b="0" i="0" u="none" strike="noStrike" cap="none" normalizeH="0" baseline="0" dirty="0" err="1" smtClean="0">
                <a:ln>
                  <a:noFill/>
                </a:ln>
                <a:solidFill>
                  <a:schemeClr val="tx1"/>
                </a:solidFill>
                <a:effectLst/>
                <a:latin typeface="Arial" pitchFamily="34" charset="0"/>
                <a:cs typeface="Arial" pitchFamily="34" charset="0"/>
              </a:rPr>
              <a:t>words</a:t>
            </a:r>
            <a:r>
              <a:rPr kumimoji="0" lang="fr-FR" altLang="fr-FR" sz="1800" b="0" i="0" u="none" strike="noStrike" cap="none" normalizeH="0" baseline="0" dirty="0" smtClean="0">
                <a:ln>
                  <a:noFill/>
                </a:ln>
                <a:solidFill>
                  <a:schemeClr val="tx1"/>
                </a:solidFill>
                <a:effectLst/>
                <a:latin typeface="Arial" pitchFamily="34" charset="0"/>
                <a:cs typeface="Arial" pitchFamily="34" charset="0"/>
              </a:rPr>
              <a:t>)</a:t>
            </a:r>
          </a:p>
        </p:txBody>
      </p:sp>
      <p:graphicFrame>
        <p:nvGraphicFramePr>
          <p:cNvPr id="10" name="Tableau 9"/>
          <p:cNvGraphicFramePr>
            <a:graphicFrameLocks noGrp="1"/>
          </p:cNvGraphicFramePr>
          <p:nvPr>
            <p:extLst>
              <p:ext uri="{D42A27DB-BD31-4B8C-83A1-F6EECF244321}">
                <p14:modId xmlns:p14="http://schemas.microsoft.com/office/powerpoint/2010/main" val="4029849815"/>
              </p:ext>
            </p:extLst>
          </p:nvPr>
        </p:nvGraphicFramePr>
        <p:xfrm>
          <a:off x="269823" y="4041588"/>
          <a:ext cx="8769245" cy="1645920"/>
        </p:xfrm>
        <a:graphic>
          <a:graphicData uri="http://schemas.openxmlformats.org/drawingml/2006/table">
            <a:tbl>
              <a:tblPr/>
              <a:tblGrid>
                <a:gridCol w="690042"/>
                <a:gridCol w="781983"/>
                <a:gridCol w="1039419"/>
                <a:gridCol w="762627"/>
                <a:gridCol w="976511"/>
                <a:gridCol w="838116"/>
                <a:gridCol w="996835"/>
                <a:gridCol w="957155"/>
                <a:gridCol w="904894"/>
                <a:gridCol w="821663"/>
              </a:tblGrid>
              <a:tr h="0">
                <a:tc>
                  <a:txBody>
                    <a:bodyPr/>
                    <a:lstStyle/>
                    <a:p>
                      <a:pPr algn="ctr">
                        <a:spcAft>
                          <a:spcPts val="0"/>
                        </a:spcAft>
                      </a:pPr>
                      <a:r>
                        <a:rPr lang="en-US" b="1" dirty="0">
                          <a:effectLst/>
                          <a:latin typeface="Times New Roman"/>
                        </a:rPr>
                        <a:t>Domain</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clas</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a:effectLst/>
                          <a:latin typeface="Times New Roman"/>
                        </a:rPr>
                        <a:t>conv</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intf</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intr</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a:effectLst/>
                          <a:latin typeface="Times New Roman"/>
                        </a:rPr>
                        <a:t>news</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phon</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poli</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err="1">
                          <a:effectLst/>
                          <a:latin typeface="Times New Roman"/>
                        </a:rPr>
                        <a:t>spor</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b="1" dirty="0">
                          <a:effectLst/>
                          <a:latin typeface="Times New Roman"/>
                        </a:rPr>
                        <a:t>Total</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b="1">
                          <a:effectLst/>
                          <a:latin typeface="Times New Roman"/>
                        </a:rPr>
                        <a:t>IDE</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9,67</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15,14</a:t>
                      </a:r>
                      <a:endParaRPr lang="en-US">
                        <a:effectLst/>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17,18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7,72</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5,3</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15,19</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8,82</a:t>
                      </a:r>
                      <a:endParaRPr lang="en-US">
                        <a:effectLs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9,24</a:t>
                      </a:r>
                      <a:endParaRPr lang="en-US">
                        <a:effectLs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12,5</a:t>
                      </a:r>
                      <a:endParaRPr lang="en-US">
                        <a:effectLs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b="1">
                          <a:effectLst/>
                          <a:latin typeface="Times New Roman"/>
                        </a:rPr>
                        <a:t>INT</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4,3</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20,31</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9,7</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5,35</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0,15</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15,33</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0,38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3,66</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9,58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b="1">
                          <a:effectLst/>
                          <a:latin typeface="Times New Roman"/>
                        </a:rPr>
                        <a:t>RHE</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19,61</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27,94</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23,67</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21,15</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5,3</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22,56</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5,5</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10,67</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19,45</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b="1">
                          <a:effectLst/>
                          <a:latin typeface="Times New Roman"/>
                        </a:rPr>
                        <a:t>SEQ</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18,8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27,54</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22,39</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19,37</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6,78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29,78</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effectLst/>
                          <a:latin typeface="Times New Roman"/>
                        </a:rPr>
                        <a:t>7,16</a:t>
                      </a:r>
                      <a:endParaRPr lang="en-US">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dirty="0">
                          <a:effectLst/>
                          <a:latin typeface="Times New Roman"/>
                        </a:rPr>
                        <a:t>16,24</a:t>
                      </a:r>
                      <a:endParaRPr lang="en-US"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dirty="0" smtClean="0">
                          <a:effectLst/>
                          <a:latin typeface="Times New Roman" panose="02020603050405020304" pitchFamily="18" charset="0"/>
                          <a:cs typeface="Times New Roman" panose="02020603050405020304" pitchFamily="18" charset="0"/>
                        </a:rPr>
                        <a:t>20,23</a:t>
                      </a:r>
                      <a:endParaRPr lang="en-US" dirty="0">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Rectangle 3"/>
          <p:cNvSpPr>
            <a:spLocks noChangeArrowheads="1"/>
          </p:cNvSpPr>
          <p:nvPr/>
        </p:nvSpPr>
        <p:spPr bwMode="auto">
          <a:xfrm>
            <a:off x="4345587" y="5687508"/>
            <a:ext cx="46934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altLang="fr-FR" sz="1800" b="0" i="0" u="none" strike="noStrike" cap="none" normalizeH="0" baseline="0" dirty="0" smtClean="0">
                <a:ln>
                  <a:noFill/>
                </a:ln>
                <a:solidFill>
                  <a:schemeClr val="tx1"/>
                </a:solidFill>
                <a:effectLst/>
                <a:latin typeface="Arial" pitchFamily="34" charset="0"/>
                <a:cs typeface="Arial" pitchFamily="34" charset="0"/>
              </a:rPr>
              <a:t>French data: (per 1000 </a:t>
            </a:r>
            <a:r>
              <a:rPr kumimoji="0" lang="fr-FR" altLang="fr-FR" sz="1800" b="0" i="0" u="none" strike="noStrike" cap="none" normalizeH="0" baseline="0" dirty="0" err="1" smtClean="0">
                <a:ln>
                  <a:noFill/>
                </a:ln>
                <a:solidFill>
                  <a:schemeClr val="tx1"/>
                </a:solidFill>
                <a:effectLst/>
                <a:latin typeface="Arial" pitchFamily="34" charset="0"/>
                <a:cs typeface="Arial" pitchFamily="34" charset="0"/>
              </a:rPr>
              <a:t>words</a:t>
            </a:r>
            <a:r>
              <a:rPr kumimoji="0" lang="fr-FR" altLang="fr-FR" sz="1800" b="0" i="0" u="none" strike="noStrike" cap="none" normalizeH="0" baseline="0" dirty="0" smtClean="0">
                <a:ln>
                  <a:noFill/>
                </a:ln>
                <a:solidFill>
                  <a:schemeClr val="tx1"/>
                </a:solidFill>
                <a:effectLst/>
                <a:latin typeface="Arial" pitchFamily="34" charset="0"/>
                <a:cs typeface="Arial" pitchFamily="34" charset="0"/>
              </a:rPr>
              <a:t>)</a:t>
            </a:r>
          </a:p>
        </p:txBody>
      </p:sp>
      <p:sp>
        <p:nvSpPr>
          <p:cNvPr id="12" name="Rectangle 11"/>
          <p:cNvSpPr/>
          <p:nvPr/>
        </p:nvSpPr>
        <p:spPr>
          <a:xfrm>
            <a:off x="8244590" y="2758190"/>
            <a:ext cx="794478" cy="545900"/>
          </a:xfrm>
          <a:prstGeom prst="rect">
            <a:avLst/>
          </a:prstGeom>
          <a:solidFill>
            <a:srgbClr val="66CCFF">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3" name="Rectangle 12"/>
          <p:cNvSpPr/>
          <p:nvPr/>
        </p:nvSpPr>
        <p:spPr>
          <a:xfrm>
            <a:off x="8247090" y="5129110"/>
            <a:ext cx="794478" cy="545900"/>
          </a:xfrm>
          <a:prstGeom prst="rect">
            <a:avLst/>
          </a:prstGeom>
          <a:solidFill>
            <a:srgbClr val="66CCFF">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4" name="Rectangle 13"/>
          <p:cNvSpPr/>
          <p:nvPr/>
        </p:nvSpPr>
        <p:spPr>
          <a:xfrm>
            <a:off x="8247090" y="2488367"/>
            <a:ext cx="791978" cy="269823"/>
          </a:xfrm>
          <a:prstGeom prst="rect">
            <a:avLst/>
          </a:prstGeom>
          <a:solidFill>
            <a:srgbClr val="F3A373">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5" name="Rectangle 14"/>
          <p:cNvSpPr/>
          <p:nvPr/>
        </p:nvSpPr>
        <p:spPr>
          <a:xfrm>
            <a:off x="8234600" y="4859287"/>
            <a:ext cx="791978" cy="269823"/>
          </a:xfrm>
          <a:prstGeom prst="rect">
            <a:avLst/>
          </a:prstGeom>
          <a:solidFill>
            <a:srgbClr val="F3A373">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6" name="ZoneTexte 15"/>
          <p:cNvSpPr txBox="1"/>
          <p:nvPr/>
        </p:nvSpPr>
        <p:spPr>
          <a:xfrm>
            <a:off x="6056026" y="6385810"/>
            <a:ext cx="2983043" cy="369332"/>
          </a:xfrm>
          <a:prstGeom prst="rect">
            <a:avLst/>
          </a:prstGeom>
          <a:noFill/>
        </p:spPr>
        <p:txBody>
          <a:bodyPr wrap="square" rtlCol="0">
            <a:spAutoFit/>
          </a:bodyPr>
          <a:lstStyle/>
          <a:p>
            <a:r>
              <a:rPr lang="fr-BE" dirty="0" smtClean="0"/>
              <a:t>Crible, in </a:t>
            </a:r>
            <a:r>
              <a:rPr lang="fr-BE" dirty="0" err="1" smtClean="0"/>
              <a:t>press</a:t>
            </a:r>
            <a:r>
              <a:rPr lang="fr-BE" dirty="0" smtClean="0"/>
              <a:t>; </a:t>
            </a:r>
            <a:r>
              <a:rPr lang="fr-BE" dirty="0" err="1" smtClean="0"/>
              <a:t>subm</a:t>
            </a:r>
            <a:r>
              <a:rPr lang="fr-BE" dirty="0" smtClean="0"/>
              <a:t>.</a:t>
            </a:r>
            <a:endParaRPr lang="fr-BE" dirty="0"/>
          </a:p>
        </p:txBody>
      </p:sp>
    </p:spTree>
    <p:extLst>
      <p:ext uri="{BB962C8B-B14F-4D97-AF65-F5344CB8AC3E}">
        <p14:creationId xmlns:p14="http://schemas.microsoft.com/office/powerpoint/2010/main" val="3763369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Functional</a:t>
            </a:r>
            <a:r>
              <a:rPr lang="fr-BE" dirty="0" smtClean="0"/>
              <a:t> </a:t>
            </a:r>
            <a:r>
              <a:rPr lang="fr-BE" dirty="0" err="1" smtClean="0"/>
              <a:t>domain</a:t>
            </a:r>
            <a:r>
              <a:rPr lang="fr-BE" dirty="0" smtClean="0"/>
              <a:t> and speech situation</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44</a:t>
            </a:fld>
            <a:endParaRPr lang="en-US" dirty="0"/>
          </a:p>
        </p:txBody>
      </p:sp>
      <p:graphicFrame>
        <p:nvGraphicFramePr>
          <p:cNvPr id="5" name="Tableau 4"/>
          <p:cNvGraphicFramePr>
            <a:graphicFrameLocks noGrp="1"/>
          </p:cNvGraphicFramePr>
          <p:nvPr>
            <p:extLst>
              <p:ext uri="{D42A27DB-BD31-4B8C-83A1-F6EECF244321}">
                <p14:modId xmlns:p14="http://schemas.microsoft.com/office/powerpoint/2010/main" val="3938443105"/>
              </p:ext>
            </p:extLst>
          </p:nvPr>
        </p:nvGraphicFramePr>
        <p:xfrm>
          <a:off x="224850" y="2255520"/>
          <a:ext cx="8244592" cy="2901094"/>
        </p:xfrm>
        <a:graphic>
          <a:graphicData uri="http://schemas.openxmlformats.org/drawingml/2006/table">
            <a:tbl>
              <a:tblPr/>
              <a:tblGrid>
                <a:gridCol w="1319924"/>
                <a:gridCol w="1499688"/>
                <a:gridCol w="1087212"/>
                <a:gridCol w="875434"/>
                <a:gridCol w="1499688"/>
                <a:gridCol w="1087212"/>
                <a:gridCol w="875434"/>
              </a:tblGrid>
              <a:tr h="414442">
                <a:tc>
                  <a:txBody>
                    <a:bodyPr/>
                    <a:lstStyle/>
                    <a:p>
                      <a:pPr>
                        <a:spcAft>
                          <a:spcPts val="0"/>
                        </a:spcAft>
                      </a:pPr>
                      <a:r>
                        <a:rPr lang="en-US" sz="2000" b="1" dirty="0" smtClean="0">
                          <a:effectLst/>
                          <a:latin typeface="Times New Roman"/>
                        </a:rPr>
                        <a:t>Domain</a:t>
                      </a:r>
                      <a:endParaRPr lang="en-US" sz="20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n-US" sz="2000" b="1" dirty="0">
                          <a:effectLst/>
                          <a:latin typeface="Times New Roman"/>
                        </a:rPr>
                        <a:t>English</a:t>
                      </a:r>
                      <a:endParaRPr lang="en-US" sz="20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BE"/>
                    </a:p>
                  </a:txBody>
                  <a:tcPr/>
                </a:tc>
                <a:tc hMerge="1">
                  <a:txBody>
                    <a:bodyPr/>
                    <a:lstStyle/>
                    <a:p>
                      <a:endParaRPr lang="fr-BE"/>
                    </a:p>
                  </a:txBody>
                  <a:tcPr/>
                </a:tc>
                <a:tc gridSpan="3">
                  <a:txBody>
                    <a:bodyPr/>
                    <a:lstStyle/>
                    <a:p>
                      <a:pPr>
                        <a:spcAft>
                          <a:spcPts val="0"/>
                        </a:spcAft>
                      </a:pPr>
                      <a:r>
                        <a:rPr lang="en-US" sz="2000" b="1" dirty="0">
                          <a:effectLst/>
                          <a:latin typeface="Times New Roman"/>
                        </a:rPr>
                        <a:t>French</a:t>
                      </a:r>
                      <a:endParaRPr lang="en-US" sz="20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BE"/>
                    </a:p>
                  </a:txBody>
                  <a:tcPr/>
                </a:tc>
                <a:tc hMerge="1">
                  <a:txBody>
                    <a:bodyPr/>
                    <a:lstStyle/>
                    <a:p>
                      <a:endParaRPr lang="fr-BE"/>
                    </a:p>
                  </a:txBody>
                  <a:tcPr/>
                </a:tc>
              </a:tr>
              <a:tr h="414442">
                <a:tc>
                  <a:txBody>
                    <a:bodyPr/>
                    <a:lstStyle/>
                    <a:p>
                      <a:pPr>
                        <a:spcAft>
                          <a:spcPts val="0"/>
                        </a:spcAft>
                      </a:pPr>
                      <a:r>
                        <a:rPr lang="en-US" sz="2000" b="1">
                          <a:effectLst/>
                          <a:latin typeface="Times New Roman"/>
                        </a:rPr>
                        <a:t> </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1" dirty="0">
                          <a:effectLst/>
                          <a:latin typeface="Times New Roman"/>
                        </a:rPr>
                        <a:t>interactive</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1" dirty="0">
                          <a:effectLst/>
                          <a:latin typeface="Times New Roman"/>
                        </a:rPr>
                        <a:t>non.int</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1" dirty="0">
                          <a:effectLst/>
                          <a:latin typeface="Times New Roman"/>
                        </a:rPr>
                        <a:t>semi</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1" dirty="0">
                          <a:effectLst/>
                          <a:latin typeface="Times New Roman"/>
                        </a:rPr>
                        <a:t>interactive</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1" dirty="0">
                          <a:effectLst/>
                          <a:latin typeface="Times New Roman"/>
                        </a:rPr>
                        <a:t>non.int</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1" dirty="0">
                          <a:effectLst/>
                          <a:latin typeface="Times New Roman"/>
                        </a:rPr>
                        <a:t>semi</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442">
                <a:tc>
                  <a:txBody>
                    <a:bodyPr/>
                    <a:lstStyle/>
                    <a:p>
                      <a:pPr>
                        <a:spcAft>
                          <a:spcPts val="0"/>
                        </a:spcAft>
                      </a:pPr>
                      <a:r>
                        <a:rPr lang="en-US" sz="2000" b="1">
                          <a:effectLst/>
                          <a:latin typeface="Times New Roman"/>
                        </a:rPr>
                        <a:t>IDE</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20,88</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43,28</a:t>
                      </a:r>
                      <a:endParaRPr lang="en-US" sz="2000" dirty="0">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25,6</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17,56</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effectLst/>
                          <a:latin typeface="Times New Roman"/>
                        </a:rPr>
                        <a:t>28,65</a:t>
                      </a:r>
                      <a:endParaRPr lang="en-US" sz="20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21,22</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442">
                <a:tc>
                  <a:txBody>
                    <a:bodyPr/>
                    <a:lstStyle/>
                    <a:p>
                      <a:pPr>
                        <a:spcAft>
                          <a:spcPts val="0"/>
                        </a:spcAft>
                      </a:pPr>
                      <a:r>
                        <a:rPr lang="en-US" sz="2000" b="1">
                          <a:effectLst/>
                          <a:latin typeface="Times New Roman"/>
                        </a:rPr>
                        <a:t>INT</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11,08</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0,63</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8,88</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20,5</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effectLst/>
                          <a:latin typeface="Times New Roman"/>
                        </a:rPr>
                        <a:t>3,88</a:t>
                      </a:r>
                      <a:endParaRPr lang="en-US" sz="20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12,45</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442">
                <a:tc>
                  <a:txBody>
                    <a:bodyPr/>
                    <a:lstStyle/>
                    <a:p>
                      <a:pPr>
                        <a:spcAft>
                          <a:spcPts val="0"/>
                        </a:spcAft>
                      </a:pPr>
                      <a:r>
                        <a:rPr lang="en-US" sz="2000" b="1">
                          <a:effectLst/>
                          <a:latin typeface="Times New Roman"/>
                        </a:rPr>
                        <a:t>RHE</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32,63</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20</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37,04</a:t>
                      </a:r>
                      <a:endParaRPr lang="en-US" sz="2000" dirty="0">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29,65</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effectLst/>
                          <a:latin typeface="Times New Roman"/>
                        </a:rPr>
                        <a:t>30,5</a:t>
                      </a:r>
                      <a:endParaRPr lang="en-US" sz="20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34,24</a:t>
                      </a:r>
                      <a:endParaRPr lang="en-US" sz="2000" dirty="0">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442">
                <a:tc>
                  <a:txBody>
                    <a:bodyPr/>
                    <a:lstStyle/>
                    <a:p>
                      <a:pPr>
                        <a:spcAft>
                          <a:spcPts val="0"/>
                        </a:spcAft>
                      </a:pPr>
                      <a:r>
                        <a:rPr lang="en-US" sz="2000" b="1">
                          <a:effectLst/>
                          <a:latin typeface="Times New Roman"/>
                        </a:rPr>
                        <a:t>SEQ</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35,41</a:t>
                      </a:r>
                      <a:endParaRPr lang="en-US" sz="2000" dirty="0">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36,09</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effectLst/>
                          <a:latin typeface="Times New Roman"/>
                        </a:rPr>
                        <a:t>28,49</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32,29</a:t>
                      </a:r>
                      <a:endParaRPr lang="en-US" sz="2000" dirty="0">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36,97</a:t>
                      </a:r>
                      <a:endParaRPr lang="en-US" sz="2000" dirty="0">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effectLst/>
                          <a:latin typeface="Times New Roman"/>
                        </a:rPr>
                        <a:t>32,09</a:t>
                      </a:r>
                      <a:endParaRPr lang="en-US" sz="20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442">
                <a:tc>
                  <a:txBody>
                    <a:bodyPr/>
                    <a:lstStyle/>
                    <a:p>
                      <a:pPr>
                        <a:spcAft>
                          <a:spcPts val="0"/>
                        </a:spcAft>
                      </a:pPr>
                      <a:r>
                        <a:rPr lang="en-US" sz="2000" b="1">
                          <a:effectLst/>
                          <a:latin typeface="Times New Roman"/>
                        </a:rPr>
                        <a:t>Total</a:t>
                      </a:r>
                      <a:endParaRPr lang="en-US" sz="200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effectLst/>
                          <a:latin typeface="Times New Roman"/>
                        </a:rPr>
                        <a:t>100%</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effectLst/>
                          <a:latin typeface="Times New Roman"/>
                        </a:rPr>
                        <a:t>100%</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effectLst/>
                          <a:latin typeface="Times New Roman"/>
                        </a:rPr>
                        <a:t>100%</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effectLst/>
                          <a:latin typeface="Times New Roman"/>
                        </a:rPr>
                        <a:t>100%</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effectLst/>
                          <a:latin typeface="Times New Roman"/>
                        </a:rPr>
                        <a:t>100%</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effectLst/>
                          <a:latin typeface="Times New Roman"/>
                        </a:rPr>
                        <a:t>100%</a:t>
                      </a:r>
                      <a:endParaRPr lang="en-US" sz="1800" dirty="0">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ZoneTexte 6"/>
          <p:cNvSpPr txBox="1"/>
          <p:nvPr/>
        </p:nvSpPr>
        <p:spPr>
          <a:xfrm>
            <a:off x="6056026" y="6385810"/>
            <a:ext cx="2983043" cy="369332"/>
          </a:xfrm>
          <a:prstGeom prst="rect">
            <a:avLst/>
          </a:prstGeom>
          <a:noFill/>
        </p:spPr>
        <p:txBody>
          <a:bodyPr wrap="square" rtlCol="0">
            <a:spAutoFit/>
          </a:bodyPr>
          <a:lstStyle/>
          <a:p>
            <a:r>
              <a:rPr lang="fr-BE" dirty="0" smtClean="0"/>
              <a:t>Crible, in </a:t>
            </a:r>
            <a:r>
              <a:rPr lang="fr-BE" dirty="0" err="1" smtClean="0"/>
              <a:t>press</a:t>
            </a:r>
            <a:r>
              <a:rPr lang="fr-BE" dirty="0" smtClean="0"/>
              <a:t>; </a:t>
            </a:r>
            <a:r>
              <a:rPr lang="fr-BE" dirty="0" err="1" smtClean="0"/>
              <a:t>subm</a:t>
            </a:r>
            <a:r>
              <a:rPr lang="fr-BE" dirty="0" smtClean="0"/>
              <a:t>.</a:t>
            </a:r>
            <a:endParaRPr lang="fr-BE" dirty="0"/>
          </a:p>
        </p:txBody>
      </p:sp>
      <p:sp>
        <p:nvSpPr>
          <p:cNvPr id="8" name="Rectangle 7"/>
          <p:cNvSpPr/>
          <p:nvPr/>
        </p:nvSpPr>
        <p:spPr>
          <a:xfrm>
            <a:off x="1573968" y="3927423"/>
            <a:ext cx="1454046" cy="794479"/>
          </a:xfrm>
          <a:prstGeom prst="rect">
            <a:avLst/>
          </a:prstGeom>
          <a:solidFill>
            <a:srgbClr val="073779">
              <a:alpha val="2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9" name="Rectangle 8"/>
          <p:cNvSpPr/>
          <p:nvPr/>
        </p:nvSpPr>
        <p:spPr>
          <a:xfrm>
            <a:off x="5024168" y="3929923"/>
            <a:ext cx="1454046" cy="794479"/>
          </a:xfrm>
          <a:prstGeom prst="rect">
            <a:avLst/>
          </a:prstGeom>
          <a:solidFill>
            <a:srgbClr val="073779">
              <a:alpha val="2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0" name="Rectangle 9"/>
          <p:cNvSpPr/>
          <p:nvPr/>
        </p:nvSpPr>
        <p:spPr>
          <a:xfrm>
            <a:off x="1573968" y="3492708"/>
            <a:ext cx="1454046" cy="434715"/>
          </a:xfrm>
          <a:prstGeom prst="rect">
            <a:avLst/>
          </a:prstGeom>
          <a:solidFill>
            <a:srgbClr val="F3A373">
              <a:alpha val="4196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1" name="Rectangle 10"/>
          <p:cNvSpPr/>
          <p:nvPr/>
        </p:nvSpPr>
        <p:spPr>
          <a:xfrm>
            <a:off x="5039158" y="3510198"/>
            <a:ext cx="1454046" cy="434715"/>
          </a:xfrm>
          <a:prstGeom prst="rect">
            <a:avLst/>
          </a:prstGeom>
          <a:solidFill>
            <a:srgbClr val="F3A373">
              <a:alpha val="4196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97013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(Macro)</a:t>
            </a:r>
            <a:r>
              <a:rPr lang="fr-BE" dirty="0" err="1" smtClean="0"/>
              <a:t>Functions</a:t>
            </a:r>
            <a:r>
              <a:rPr lang="fr-BE" dirty="0" smtClean="0"/>
              <a:t> of </a:t>
            </a:r>
            <a:r>
              <a:rPr lang="fr-BE" dirty="0" err="1" smtClean="0"/>
              <a:t>DMs</a:t>
            </a:r>
            <a:endParaRPr lang="fr-BE" dirty="0"/>
          </a:p>
        </p:txBody>
      </p:sp>
      <p:sp>
        <p:nvSpPr>
          <p:cNvPr id="3" name="Espace réservé du contenu 2"/>
          <p:cNvSpPr>
            <a:spLocks noGrp="1"/>
          </p:cNvSpPr>
          <p:nvPr>
            <p:ph idx="1"/>
          </p:nvPr>
        </p:nvSpPr>
        <p:spPr/>
        <p:txBody>
          <a:bodyPr/>
          <a:lstStyle/>
          <a:p>
            <a:r>
              <a:rPr lang="fr-BE" dirty="0" err="1" smtClean="0"/>
              <a:t>Highly</a:t>
            </a:r>
            <a:r>
              <a:rPr lang="fr-BE" dirty="0" smtClean="0"/>
              <a:t> </a:t>
            </a:r>
            <a:r>
              <a:rPr lang="fr-BE" dirty="0" err="1" smtClean="0"/>
              <a:t>frequent</a:t>
            </a:r>
            <a:r>
              <a:rPr lang="fr-BE" dirty="0" smtClean="0"/>
              <a:t> </a:t>
            </a:r>
            <a:r>
              <a:rPr lang="fr-BE" dirty="0" err="1" smtClean="0"/>
              <a:t>DMs</a:t>
            </a:r>
            <a:r>
              <a:rPr lang="fr-BE" dirty="0" smtClean="0"/>
              <a:t> are </a:t>
            </a:r>
            <a:r>
              <a:rPr lang="fr-BE" dirty="0" err="1" smtClean="0"/>
              <a:t>polyfunctional</a:t>
            </a:r>
            <a:endParaRPr lang="fr-BE" dirty="0" smtClean="0"/>
          </a:p>
          <a:p>
            <a:pPr lvl="1">
              <a:buFont typeface="Wingdings" pitchFamily="2" charset="2"/>
              <a:buChar char="à"/>
            </a:pPr>
            <a:r>
              <a:rPr lang="fr-BE" dirty="0" smtClean="0">
                <a:sym typeface="Wingdings" panose="05000000000000000000" pitchFamily="2" charset="2"/>
              </a:rPr>
              <a:t>Good for the speaker, not for the </a:t>
            </a:r>
            <a:r>
              <a:rPr lang="fr-BE" dirty="0" err="1" smtClean="0">
                <a:sym typeface="Wingdings" panose="05000000000000000000" pitchFamily="2" charset="2"/>
              </a:rPr>
              <a:t>hearer</a:t>
            </a:r>
            <a:endParaRPr lang="fr-BE" dirty="0" smtClean="0">
              <a:sym typeface="Wingdings" panose="05000000000000000000" pitchFamily="2" charset="2"/>
            </a:endParaRPr>
          </a:p>
          <a:p>
            <a:r>
              <a:rPr lang="fr-BE" dirty="0" err="1" smtClean="0">
                <a:sym typeface="Wingdings" panose="05000000000000000000" pitchFamily="2" charset="2"/>
              </a:rPr>
              <a:t>Sequential</a:t>
            </a:r>
            <a:r>
              <a:rPr lang="fr-BE" dirty="0" smtClean="0">
                <a:sym typeface="Wingdings" panose="05000000000000000000" pitchFamily="2" charset="2"/>
              </a:rPr>
              <a:t> </a:t>
            </a:r>
            <a:r>
              <a:rPr lang="fr-BE" dirty="0" err="1" smtClean="0">
                <a:sym typeface="Wingdings" panose="05000000000000000000" pitchFamily="2" charset="2"/>
              </a:rPr>
              <a:t>function</a:t>
            </a:r>
            <a:r>
              <a:rPr lang="fr-BE" dirty="0" smtClean="0">
                <a:sym typeface="Wingdings" panose="05000000000000000000" pitchFamily="2" charset="2"/>
              </a:rPr>
              <a:t> (topic-shift, </a:t>
            </a:r>
            <a:r>
              <a:rPr lang="fr-BE" dirty="0" err="1" smtClean="0">
                <a:sym typeface="Wingdings" panose="05000000000000000000" pitchFamily="2" charset="2"/>
              </a:rPr>
              <a:t>closing</a:t>
            </a:r>
            <a:r>
              <a:rPr lang="fr-BE" dirty="0" smtClean="0">
                <a:sym typeface="Wingdings" panose="05000000000000000000" pitchFamily="2" charset="2"/>
              </a:rPr>
              <a:t>, </a:t>
            </a:r>
            <a:r>
              <a:rPr lang="fr-BE" dirty="0" err="1" smtClean="0">
                <a:sym typeface="Wingdings" panose="05000000000000000000" pitchFamily="2" charset="2"/>
              </a:rPr>
              <a:t>quoting</a:t>
            </a:r>
            <a:r>
              <a:rPr lang="fr-BE" dirty="0" smtClean="0">
                <a:sym typeface="Wingdings" panose="05000000000000000000" pitchFamily="2" charset="2"/>
              </a:rPr>
              <a:t>, addition, …)</a:t>
            </a:r>
          </a:p>
          <a:p>
            <a:pPr lvl="1">
              <a:buFont typeface="Wingdings" pitchFamily="2" charset="2"/>
              <a:buChar char="à"/>
            </a:pPr>
            <a:r>
              <a:rPr lang="fr-BE" dirty="0" err="1" smtClean="0">
                <a:sym typeface="Wingdings" panose="05000000000000000000" pitchFamily="2" charset="2"/>
              </a:rPr>
              <a:t>Organization</a:t>
            </a:r>
            <a:r>
              <a:rPr lang="fr-BE" dirty="0" smtClean="0">
                <a:sym typeface="Wingdings" panose="05000000000000000000" pitchFamily="2" charset="2"/>
              </a:rPr>
              <a:t>/</a:t>
            </a:r>
            <a:r>
              <a:rPr lang="fr-BE" dirty="0" err="1" smtClean="0">
                <a:sym typeface="Wingdings" panose="05000000000000000000" pitchFamily="2" charset="2"/>
              </a:rPr>
              <a:t>Structuring</a:t>
            </a:r>
            <a:r>
              <a:rPr lang="fr-BE" dirty="0" smtClean="0">
                <a:sym typeface="Wingdings" panose="05000000000000000000" pitchFamily="2" charset="2"/>
              </a:rPr>
              <a:t> of </a:t>
            </a:r>
            <a:r>
              <a:rPr lang="fr-BE" dirty="0" err="1" smtClean="0">
                <a:sym typeface="Wingdings" panose="05000000000000000000" pitchFamily="2" charset="2"/>
              </a:rPr>
              <a:t>speaker’s</a:t>
            </a:r>
            <a:r>
              <a:rPr lang="fr-BE" dirty="0" smtClean="0">
                <a:sym typeface="Wingdings" panose="05000000000000000000" pitchFamily="2" charset="2"/>
              </a:rPr>
              <a:t> (</a:t>
            </a:r>
            <a:r>
              <a:rPr lang="fr-BE" dirty="0" err="1" smtClean="0">
                <a:sym typeface="Wingdings" panose="05000000000000000000" pitchFamily="2" charset="2"/>
              </a:rPr>
              <a:t>ongoing</a:t>
            </a:r>
            <a:r>
              <a:rPr lang="fr-BE" dirty="0" smtClean="0">
                <a:sym typeface="Wingdings" panose="05000000000000000000" pitchFamily="2" charset="2"/>
              </a:rPr>
              <a:t>) </a:t>
            </a:r>
            <a:r>
              <a:rPr lang="fr-BE" dirty="0" err="1" smtClean="0">
                <a:sym typeface="Wingdings" panose="05000000000000000000" pitchFamily="2" charset="2"/>
              </a:rPr>
              <a:t>discourse</a:t>
            </a:r>
            <a:r>
              <a:rPr lang="fr-BE" dirty="0" smtClean="0">
                <a:sym typeface="Wingdings" panose="05000000000000000000" pitchFamily="2" charset="2"/>
              </a:rPr>
              <a:t> flow</a:t>
            </a:r>
          </a:p>
          <a:p>
            <a:pPr lvl="1">
              <a:buFont typeface="Wingdings" pitchFamily="2" charset="2"/>
              <a:buChar char="à"/>
            </a:pPr>
            <a:r>
              <a:rPr lang="fr-BE" dirty="0" smtClean="0">
                <a:sym typeface="Wingdings" panose="05000000000000000000" pitchFamily="2" charset="2"/>
              </a:rPr>
              <a:t>Good for the speaker, and? the </a:t>
            </a:r>
            <a:r>
              <a:rPr lang="fr-BE" dirty="0" err="1" smtClean="0">
                <a:sym typeface="Wingdings" panose="05000000000000000000" pitchFamily="2" charset="2"/>
              </a:rPr>
              <a:t>hearer</a:t>
            </a:r>
            <a:endParaRPr lang="fr-BE" dirty="0" smtClean="0">
              <a:sym typeface="Wingdings" panose="05000000000000000000" pitchFamily="2" charset="2"/>
            </a:endParaRPr>
          </a:p>
          <a:p>
            <a:r>
              <a:rPr lang="fr-BE" dirty="0" err="1" smtClean="0">
                <a:sym typeface="Wingdings" panose="05000000000000000000" pitchFamily="2" charset="2"/>
              </a:rPr>
              <a:t>Rhetorical</a:t>
            </a:r>
            <a:r>
              <a:rPr lang="fr-BE" dirty="0" smtClean="0">
                <a:sym typeface="Wingdings" panose="05000000000000000000" pitchFamily="2" charset="2"/>
              </a:rPr>
              <a:t> </a:t>
            </a:r>
            <a:r>
              <a:rPr lang="fr-BE" dirty="0" err="1" smtClean="0">
                <a:sym typeface="Wingdings" panose="05000000000000000000" pitchFamily="2" charset="2"/>
              </a:rPr>
              <a:t>function</a:t>
            </a:r>
            <a:r>
              <a:rPr lang="fr-BE" dirty="0" smtClean="0">
                <a:sym typeface="Wingdings" panose="05000000000000000000" pitchFamily="2" charset="2"/>
              </a:rPr>
              <a:t> (motivation, reformulation, comment, …)</a:t>
            </a:r>
          </a:p>
          <a:p>
            <a:pPr lvl="1">
              <a:buFont typeface="Wingdings" pitchFamily="2" charset="2"/>
              <a:buChar char="à"/>
            </a:pPr>
            <a:r>
              <a:rPr lang="fr-BE" dirty="0" smtClean="0">
                <a:sym typeface="Wingdings" panose="05000000000000000000" pitchFamily="2" charset="2"/>
              </a:rPr>
              <a:t>Expression of </a:t>
            </a:r>
            <a:r>
              <a:rPr lang="fr-BE" dirty="0" err="1" smtClean="0">
                <a:sym typeface="Wingdings" panose="05000000000000000000" pitchFamily="2" charset="2"/>
              </a:rPr>
              <a:t>speaker’s</a:t>
            </a:r>
            <a:r>
              <a:rPr lang="fr-BE" dirty="0" smtClean="0">
                <a:sym typeface="Wingdings" panose="05000000000000000000" pitchFamily="2" charset="2"/>
              </a:rPr>
              <a:t> point of </a:t>
            </a:r>
            <a:r>
              <a:rPr lang="fr-BE" dirty="0" err="1" smtClean="0">
                <a:sym typeface="Wingdings" panose="05000000000000000000" pitchFamily="2" charset="2"/>
              </a:rPr>
              <a:t>view</a:t>
            </a:r>
            <a:endParaRPr lang="fr-BE" dirty="0" smtClean="0">
              <a:sym typeface="Wingdings" panose="05000000000000000000" pitchFamily="2" charset="2"/>
            </a:endParaRPr>
          </a:p>
          <a:p>
            <a:pPr lvl="1">
              <a:buFont typeface="Wingdings" pitchFamily="2" charset="2"/>
              <a:buChar char="à"/>
            </a:pPr>
            <a:r>
              <a:rPr lang="fr-BE" dirty="0" smtClean="0">
                <a:sym typeface="Wingdings" panose="05000000000000000000" pitchFamily="2" charset="2"/>
              </a:rPr>
              <a:t>Good for the speaker, and? the </a:t>
            </a:r>
            <a:r>
              <a:rPr lang="fr-BE" dirty="0" err="1" smtClean="0">
                <a:sym typeface="Wingdings" panose="05000000000000000000" pitchFamily="2" charset="2"/>
              </a:rPr>
              <a:t>hearer</a:t>
            </a:r>
            <a:endParaRPr lang="fr-BE" dirty="0" smtClean="0">
              <a:sym typeface="Wingdings" panose="05000000000000000000" pitchFamily="2" charset="2"/>
            </a:endParaRPr>
          </a:p>
          <a:p>
            <a:r>
              <a:rPr lang="fr-BE" dirty="0" err="1" smtClean="0">
                <a:sym typeface="Wingdings" panose="05000000000000000000" pitchFamily="2" charset="2"/>
              </a:rPr>
              <a:t>Interpersonal</a:t>
            </a:r>
            <a:r>
              <a:rPr lang="fr-BE" dirty="0" smtClean="0">
                <a:sym typeface="Wingdings" panose="05000000000000000000" pitchFamily="2" charset="2"/>
              </a:rPr>
              <a:t> </a:t>
            </a:r>
            <a:r>
              <a:rPr lang="fr-BE" dirty="0" err="1" smtClean="0">
                <a:sym typeface="Wingdings" panose="05000000000000000000" pitchFamily="2" charset="2"/>
              </a:rPr>
              <a:t>function</a:t>
            </a:r>
            <a:r>
              <a:rPr lang="fr-BE" dirty="0" smtClean="0">
                <a:sym typeface="Wingdings" panose="05000000000000000000" pitchFamily="2" charset="2"/>
              </a:rPr>
              <a:t> (monitoring, face-</a:t>
            </a:r>
            <a:r>
              <a:rPr lang="fr-BE" dirty="0" err="1" smtClean="0">
                <a:sym typeface="Wingdings" panose="05000000000000000000" pitchFamily="2" charset="2"/>
              </a:rPr>
              <a:t>saving</a:t>
            </a:r>
            <a:r>
              <a:rPr lang="fr-BE" dirty="0" smtClean="0">
                <a:sym typeface="Wingdings" panose="05000000000000000000" pitchFamily="2" charset="2"/>
              </a:rPr>
              <a:t>, </a:t>
            </a:r>
            <a:r>
              <a:rPr lang="fr-BE" dirty="0" err="1" smtClean="0">
                <a:sym typeface="Wingdings" panose="05000000000000000000" pitchFamily="2" charset="2"/>
              </a:rPr>
              <a:t>agreeing</a:t>
            </a:r>
            <a:r>
              <a:rPr lang="fr-BE" dirty="0" smtClean="0">
                <a:sym typeface="Wingdings" panose="05000000000000000000" pitchFamily="2" charset="2"/>
              </a:rPr>
              <a:t>, …)</a:t>
            </a:r>
          </a:p>
          <a:p>
            <a:pPr marL="274320" lvl="1" indent="0">
              <a:buNone/>
            </a:pPr>
            <a:r>
              <a:rPr lang="fr-BE" dirty="0" smtClean="0">
                <a:sym typeface="Wingdings" panose="05000000000000000000" pitchFamily="2" charset="2"/>
              </a:rPr>
              <a:t> Not </a:t>
            </a:r>
            <a:r>
              <a:rPr lang="fr-BE" dirty="0" err="1" smtClean="0">
                <a:sym typeface="Wingdings" panose="05000000000000000000" pitchFamily="2" charset="2"/>
              </a:rPr>
              <a:t>very</a:t>
            </a:r>
            <a:r>
              <a:rPr lang="fr-BE" dirty="0" smtClean="0">
                <a:sym typeface="Wingdings" panose="05000000000000000000" pitchFamily="2" charset="2"/>
              </a:rPr>
              <a:t> </a:t>
            </a:r>
            <a:r>
              <a:rPr lang="fr-BE" dirty="0" err="1" smtClean="0">
                <a:sym typeface="Wingdings" panose="05000000000000000000" pitchFamily="2" charset="2"/>
              </a:rPr>
              <a:t>frequent</a:t>
            </a:r>
            <a:r>
              <a:rPr lang="fr-BE" dirty="0" smtClean="0">
                <a:sym typeface="Wingdings" panose="05000000000000000000" pitchFamily="2" charset="2"/>
              </a:rPr>
              <a:t>, </a:t>
            </a:r>
            <a:r>
              <a:rPr lang="fr-BE" dirty="0" err="1" smtClean="0">
                <a:sym typeface="Wingdings" panose="05000000000000000000" pitchFamily="2" charset="2"/>
              </a:rPr>
              <a:t>even</a:t>
            </a:r>
            <a:r>
              <a:rPr lang="fr-BE" dirty="0" smtClean="0">
                <a:sym typeface="Wingdings" panose="05000000000000000000" pitchFamily="2" charset="2"/>
              </a:rPr>
              <a:t> in </a:t>
            </a:r>
            <a:r>
              <a:rPr lang="fr-BE" dirty="0" err="1" smtClean="0">
                <a:sym typeface="Wingdings" panose="05000000000000000000" pitchFamily="2" charset="2"/>
              </a:rPr>
              <a:t>highly</a:t>
            </a:r>
            <a:r>
              <a:rPr lang="fr-BE" dirty="0" smtClean="0">
                <a:sym typeface="Wingdings" panose="05000000000000000000" pitchFamily="2" charset="2"/>
              </a:rPr>
              <a:t> interactive </a:t>
            </a:r>
            <a:r>
              <a:rPr lang="fr-BE" dirty="0" err="1" smtClean="0">
                <a:sym typeface="Wingdings" panose="05000000000000000000" pitchFamily="2" charset="2"/>
              </a:rPr>
              <a:t>contexts</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45</a:t>
            </a:fld>
            <a:endParaRPr lang="en-US" dirty="0"/>
          </a:p>
        </p:txBody>
      </p:sp>
    </p:spTree>
    <p:extLst>
      <p:ext uri="{BB962C8B-B14F-4D97-AF65-F5344CB8AC3E}">
        <p14:creationId xmlns:p14="http://schemas.microsoft.com/office/powerpoint/2010/main" val="23904638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DMs</a:t>
            </a:r>
            <a:r>
              <a:rPr lang="fr-BE" dirty="0" smtClean="0"/>
              <a:t> as markers of </a:t>
            </a:r>
            <a:r>
              <a:rPr lang="fr-BE" dirty="0" err="1" smtClean="0"/>
              <a:t>coherence</a:t>
            </a:r>
            <a:r>
              <a:rPr lang="fr-BE" dirty="0" smtClean="0"/>
              <a:t> relations</a:t>
            </a:r>
            <a:endParaRPr lang="fr-BE" dirty="0"/>
          </a:p>
        </p:txBody>
      </p:sp>
      <p:sp>
        <p:nvSpPr>
          <p:cNvPr id="3" name="Espace réservé du contenu 2"/>
          <p:cNvSpPr>
            <a:spLocks noGrp="1"/>
          </p:cNvSpPr>
          <p:nvPr>
            <p:ph idx="1"/>
          </p:nvPr>
        </p:nvSpPr>
        <p:spPr/>
        <p:txBody>
          <a:bodyPr>
            <a:normAutofit fontScale="92500" lnSpcReduction="20000"/>
          </a:bodyPr>
          <a:lstStyle/>
          <a:p>
            <a:r>
              <a:rPr lang="en-US" dirty="0"/>
              <a:t>The analysis of discourse markers is part of the more general analysis of discourse coherence—how speakers and hearers jointly integrate forms, meaning, and actions to make overall sense out of what is said. </a:t>
            </a:r>
            <a:r>
              <a:rPr lang="en-US" dirty="0">
                <a:solidFill>
                  <a:schemeClr val="bg1">
                    <a:lumMod val="65000"/>
                  </a:schemeClr>
                </a:solidFill>
              </a:rPr>
              <a:t>(</a:t>
            </a:r>
            <a:r>
              <a:rPr lang="en-US" dirty="0" err="1">
                <a:solidFill>
                  <a:schemeClr val="bg1">
                    <a:lumMod val="65000"/>
                  </a:schemeClr>
                </a:solidFill>
              </a:rPr>
              <a:t>Schiffrin</a:t>
            </a:r>
            <a:r>
              <a:rPr lang="en-US" dirty="0">
                <a:solidFill>
                  <a:schemeClr val="bg1">
                    <a:lumMod val="65000"/>
                  </a:schemeClr>
                </a:solidFill>
              </a:rPr>
              <a:t>, 1987:49)</a:t>
            </a:r>
          </a:p>
          <a:p>
            <a:r>
              <a:rPr lang="en-US" dirty="0"/>
              <a:t> … the recognition of coherence relations by the hearer or reader enables them to assign coherence to a text. Discourse markers guide the text receiver in the recognition of </a:t>
            </a:r>
            <a:r>
              <a:rPr lang="fr-BE" dirty="0" err="1"/>
              <a:t>those</a:t>
            </a:r>
            <a:r>
              <a:rPr lang="fr-BE" dirty="0"/>
              <a:t> relations. </a:t>
            </a:r>
            <a:r>
              <a:rPr lang="fr-BE" dirty="0">
                <a:solidFill>
                  <a:schemeClr val="bg1">
                    <a:lumMod val="65000"/>
                  </a:schemeClr>
                </a:solidFill>
              </a:rPr>
              <a:t>(</a:t>
            </a:r>
            <a:r>
              <a:rPr lang="fr-BE" dirty="0" err="1">
                <a:solidFill>
                  <a:schemeClr val="bg1">
                    <a:lumMod val="65000"/>
                  </a:schemeClr>
                </a:solidFill>
              </a:rPr>
              <a:t>Taboada</a:t>
            </a:r>
            <a:r>
              <a:rPr lang="fr-BE" dirty="0">
                <a:solidFill>
                  <a:schemeClr val="bg1">
                    <a:lumMod val="65000"/>
                  </a:schemeClr>
                </a:solidFill>
              </a:rPr>
              <a:t>, 2006: 567-568</a:t>
            </a:r>
            <a:r>
              <a:rPr lang="fr-BE" dirty="0" smtClean="0">
                <a:solidFill>
                  <a:schemeClr val="bg1">
                    <a:lumMod val="65000"/>
                  </a:schemeClr>
                </a:solidFill>
              </a:rPr>
              <a:t>)</a:t>
            </a:r>
          </a:p>
          <a:p>
            <a:r>
              <a:rPr lang="en-US" dirty="0"/>
              <a:t>...connectives certainly play a role in guiding the interpretation of </a:t>
            </a:r>
            <a:r>
              <a:rPr lang="en-US" dirty="0" smtClean="0"/>
              <a:t>the relation</a:t>
            </a:r>
            <a:r>
              <a:rPr lang="en-US" dirty="0"/>
              <a:t>: the coherence relation that is assumed between the segments </a:t>
            </a:r>
            <a:r>
              <a:rPr lang="en-US" dirty="0" smtClean="0"/>
              <a:t>must be </a:t>
            </a:r>
            <a:r>
              <a:rPr lang="en-US" dirty="0"/>
              <a:t>compatible with the meaning of the connective and with the meaning </a:t>
            </a:r>
            <a:r>
              <a:rPr lang="en-US" dirty="0" smtClean="0"/>
              <a:t>of </a:t>
            </a:r>
            <a:r>
              <a:rPr lang="fr-BE" dirty="0" smtClean="0"/>
              <a:t>the </a:t>
            </a:r>
            <a:r>
              <a:rPr lang="fr-BE" dirty="0"/>
              <a:t>segments</a:t>
            </a:r>
            <a:r>
              <a:rPr lang="fr-BE" dirty="0" smtClean="0"/>
              <a:t>. </a:t>
            </a:r>
            <a:r>
              <a:rPr lang="fr-BE" dirty="0" smtClean="0">
                <a:solidFill>
                  <a:schemeClr val="bg1">
                    <a:lumMod val="65000"/>
                  </a:schemeClr>
                </a:solidFill>
              </a:rPr>
              <a:t>(Sanders, </a:t>
            </a:r>
            <a:r>
              <a:rPr lang="fr-BE" dirty="0" err="1" smtClean="0">
                <a:solidFill>
                  <a:schemeClr val="bg1">
                    <a:lumMod val="65000"/>
                  </a:schemeClr>
                </a:solidFill>
              </a:rPr>
              <a:t>Spooren</a:t>
            </a:r>
            <a:r>
              <a:rPr lang="fr-BE" dirty="0" smtClean="0">
                <a:solidFill>
                  <a:schemeClr val="bg1">
                    <a:lumMod val="65000"/>
                  </a:schemeClr>
                </a:solidFill>
              </a:rPr>
              <a:t> &amp; </a:t>
            </a:r>
            <a:r>
              <a:rPr lang="fr-BE" dirty="0" err="1" smtClean="0">
                <a:solidFill>
                  <a:schemeClr val="bg1">
                    <a:lumMod val="65000"/>
                  </a:schemeClr>
                </a:solidFill>
              </a:rPr>
              <a:t>Noordman</a:t>
            </a:r>
            <a:r>
              <a:rPr lang="fr-BE" smtClean="0">
                <a:solidFill>
                  <a:schemeClr val="bg1">
                    <a:lumMod val="65000"/>
                  </a:schemeClr>
                </a:solidFill>
              </a:rPr>
              <a:t>, 1993: 94)</a:t>
            </a:r>
            <a:endParaRPr lang="fr-BE" dirty="0">
              <a:solidFill>
                <a:schemeClr val="bg1">
                  <a:lumMod val="65000"/>
                </a:schemeClr>
              </a:solidFill>
            </a:endParaRPr>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46</a:t>
            </a:fld>
            <a:endParaRPr lang="en-US" dirty="0"/>
          </a:p>
        </p:txBody>
      </p:sp>
    </p:spTree>
    <p:extLst>
      <p:ext uri="{BB962C8B-B14F-4D97-AF65-F5344CB8AC3E}">
        <p14:creationId xmlns:p14="http://schemas.microsoft.com/office/powerpoint/2010/main" val="32570155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not?</a:t>
            </a:r>
            <a:endParaRPr lang="en-US" dirty="0"/>
          </a:p>
        </p:txBody>
      </p:sp>
      <p:sp>
        <p:nvSpPr>
          <p:cNvPr id="3" name="Content Placeholder 2"/>
          <p:cNvSpPr>
            <a:spLocks noGrp="1"/>
          </p:cNvSpPr>
          <p:nvPr>
            <p:ph idx="1"/>
          </p:nvPr>
        </p:nvSpPr>
        <p:spPr/>
        <p:txBody>
          <a:bodyPr/>
          <a:lstStyle/>
          <a:p>
            <a:r>
              <a:rPr lang="fr-BE" dirty="0"/>
              <a:t>… </a:t>
            </a:r>
            <a:r>
              <a:rPr lang="fr-BE" dirty="0" err="1"/>
              <a:t>theories</a:t>
            </a:r>
            <a:r>
              <a:rPr lang="fr-BE" dirty="0"/>
              <a:t> of </a:t>
            </a:r>
            <a:r>
              <a:rPr lang="fr-BE" dirty="0" err="1"/>
              <a:t>discourse</a:t>
            </a:r>
            <a:r>
              <a:rPr lang="fr-BE" dirty="0"/>
              <a:t> </a:t>
            </a:r>
            <a:r>
              <a:rPr lang="fr-BE" dirty="0" err="1"/>
              <a:t>based</a:t>
            </a:r>
            <a:r>
              <a:rPr lang="fr-BE" dirty="0"/>
              <a:t> </a:t>
            </a:r>
            <a:r>
              <a:rPr lang="en-US" dirty="0"/>
              <a:t>on coherence relations are not adequate in general, and in particular not adequate as a framework for </a:t>
            </a:r>
            <a:r>
              <a:rPr lang="en-US" dirty="0" err="1"/>
              <a:t>analysing</a:t>
            </a:r>
            <a:r>
              <a:rPr lang="en-US" dirty="0"/>
              <a:t> discourse connectives. </a:t>
            </a:r>
            <a:r>
              <a:rPr lang="en-US" dirty="0">
                <a:solidFill>
                  <a:schemeClr val="bg1">
                    <a:lumMod val="65000"/>
                  </a:schemeClr>
                </a:solidFill>
              </a:rPr>
              <a:t>(Unger, 2006: 420)</a:t>
            </a:r>
          </a:p>
          <a:p>
            <a:r>
              <a:rPr lang="fr-BE" dirty="0"/>
              <a:t>… </a:t>
            </a:r>
            <a:r>
              <a:rPr lang="fr-BE" dirty="0" err="1"/>
              <a:t>there</a:t>
            </a:r>
            <a:r>
              <a:rPr lang="fr-BE" dirty="0"/>
              <a:t> </a:t>
            </a:r>
            <a:r>
              <a:rPr lang="fr-BE" dirty="0" err="1"/>
              <a:t>is</a:t>
            </a:r>
            <a:r>
              <a:rPr lang="fr-BE" dirty="0"/>
              <a:t> no </a:t>
            </a:r>
            <a:r>
              <a:rPr lang="fr-BE" dirty="0" err="1"/>
              <a:t>evidence</a:t>
            </a:r>
            <a:r>
              <a:rPr lang="fr-BE" dirty="0"/>
              <a:t> </a:t>
            </a:r>
            <a:r>
              <a:rPr lang="en-US" dirty="0"/>
              <a:t>that discourse is hierarchically structured beyond the sentence level. </a:t>
            </a:r>
            <a:r>
              <a:rPr lang="en-US" dirty="0">
                <a:solidFill>
                  <a:schemeClr val="bg1">
                    <a:lumMod val="65000"/>
                  </a:schemeClr>
                </a:solidFill>
              </a:rPr>
              <a:t>(Unger, 2006: 424)</a:t>
            </a:r>
          </a:p>
          <a:p>
            <a:pPr lvl="1"/>
            <a:r>
              <a:rPr lang="en-US" dirty="0"/>
              <a:t>No appeal to hierarchical discourse structure is necessary. On the contrary, in a relevance theoretic framework there is no reason to assume discourse segments in the sense of formal entities or units. </a:t>
            </a:r>
            <a:r>
              <a:rPr lang="en-US" dirty="0">
                <a:solidFill>
                  <a:schemeClr val="bg1">
                    <a:lumMod val="65000"/>
                  </a:schemeClr>
                </a:solidFill>
              </a:rPr>
              <a:t>(Unger, 2006: 428</a:t>
            </a:r>
            <a:r>
              <a:rPr lang="en-US" dirty="0" smtClean="0">
                <a:solidFill>
                  <a:schemeClr val="bg1">
                    <a:lumMod val="65000"/>
                  </a:schemeClr>
                </a:solidFill>
              </a:rPr>
              <a:t>)</a:t>
            </a:r>
            <a:endParaRPr lang="fr-BE" dirty="0"/>
          </a:p>
        </p:txBody>
      </p:sp>
      <p:sp>
        <p:nvSpPr>
          <p:cNvPr id="4" name="Slide Number Placeholder 3"/>
          <p:cNvSpPr>
            <a:spLocks noGrp="1"/>
          </p:cNvSpPr>
          <p:nvPr>
            <p:ph type="sldNum" sz="quarter" idx="12"/>
          </p:nvPr>
        </p:nvSpPr>
        <p:spPr/>
        <p:txBody>
          <a:bodyPr/>
          <a:lstStyle/>
          <a:p>
            <a:fld id="{F38DF745-7D3F-47F4-83A3-874385CFAA69}" type="slidenum">
              <a:rPr lang="en-US" smtClean="0"/>
              <a:pPr/>
              <a:t>47</a:t>
            </a:fld>
            <a:endParaRPr lang="en-US" dirty="0"/>
          </a:p>
        </p:txBody>
      </p:sp>
    </p:spTree>
    <p:extLst>
      <p:ext uri="{BB962C8B-B14F-4D97-AF65-F5344CB8AC3E}">
        <p14:creationId xmlns:p14="http://schemas.microsoft.com/office/powerpoint/2010/main" val="38347672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 of DMs in LOCAS-F</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12172768"/>
              </p:ext>
            </p:extLst>
          </p:nvPr>
        </p:nvGraphicFramePr>
        <p:xfrm>
          <a:off x="457200" y="2127132"/>
          <a:ext cx="8229600" cy="1483360"/>
        </p:xfrm>
        <a:graphic>
          <a:graphicData uri="http://schemas.openxmlformats.org/drawingml/2006/table">
            <a:tbl>
              <a:tblPr firstRow="1" bandRow="1">
                <a:tableStyleId>{5C22544A-7EE6-4342-B048-85BDC9FD1C3A}</a:tableStyleId>
              </a:tblPr>
              <a:tblGrid>
                <a:gridCol w="1797803"/>
                <a:gridCol w="1494037"/>
                <a:gridCol w="1645920"/>
                <a:gridCol w="1645920"/>
                <a:gridCol w="1645920"/>
              </a:tblGrid>
              <a:tr h="370840">
                <a:tc>
                  <a:txBody>
                    <a:bodyPr/>
                    <a:lstStyle/>
                    <a:p>
                      <a:endParaRPr lang="en-US" dirty="0"/>
                    </a:p>
                  </a:txBody>
                  <a:tcPr/>
                </a:tc>
                <a:tc>
                  <a:txBody>
                    <a:bodyPr/>
                    <a:lstStyle/>
                    <a:p>
                      <a:r>
                        <a:rPr lang="en-US" dirty="0" smtClean="0"/>
                        <a:t>Initial</a:t>
                      </a:r>
                      <a:endParaRPr lang="en-US" dirty="0"/>
                    </a:p>
                  </a:txBody>
                  <a:tcPr/>
                </a:tc>
                <a:tc>
                  <a:txBody>
                    <a:bodyPr/>
                    <a:lstStyle/>
                    <a:p>
                      <a:r>
                        <a:rPr lang="en-US" dirty="0" smtClean="0"/>
                        <a:t>Medial</a:t>
                      </a:r>
                      <a:endParaRPr lang="en-US" dirty="0"/>
                    </a:p>
                  </a:txBody>
                  <a:tcPr/>
                </a:tc>
                <a:tc>
                  <a:txBody>
                    <a:bodyPr/>
                    <a:lstStyle/>
                    <a:p>
                      <a:r>
                        <a:rPr lang="en-US" dirty="0" smtClean="0"/>
                        <a:t>Final</a:t>
                      </a:r>
                      <a:endParaRPr lang="en-US" dirty="0"/>
                    </a:p>
                  </a:txBody>
                  <a:tcPr/>
                </a:tc>
                <a:tc>
                  <a:txBody>
                    <a:bodyPr/>
                    <a:lstStyle/>
                    <a:p>
                      <a:r>
                        <a:rPr lang="en-US" dirty="0" smtClean="0"/>
                        <a:t>Isolated</a:t>
                      </a:r>
                      <a:endParaRPr lang="en-US" dirty="0"/>
                    </a:p>
                  </a:txBody>
                  <a:tcPr/>
                </a:tc>
              </a:tr>
              <a:tr h="370840">
                <a:tc>
                  <a:txBody>
                    <a:bodyPr/>
                    <a:lstStyle/>
                    <a:p>
                      <a:r>
                        <a:rPr lang="en-US" dirty="0" smtClean="0"/>
                        <a:t>BDU</a:t>
                      </a:r>
                      <a:endParaRPr lang="en-US" dirty="0"/>
                    </a:p>
                  </a:txBody>
                  <a:tcPr/>
                </a:tc>
                <a:tc>
                  <a:txBody>
                    <a:bodyPr/>
                    <a:lstStyle/>
                    <a:p>
                      <a:r>
                        <a:rPr lang="en-US" dirty="0" smtClean="0"/>
                        <a:t>697 (39%)</a:t>
                      </a:r>
                      <a:endParaRPr lang="en-US" dirty="0"/>
                    </a:p>
                  </a:txBody>
                  <a:tcPr/>
                </a:tc>
                <a:tc>
                  <a:txBody>
                    <a:bodyPr/>
                    <a:lstStyle/>
                    <a:p>
                      <a:r>
                        <a:rPr lang="en-US" dirty="0" smtClean="0"/>
                        <a:t>833 (47%)</a:t>
                      </a:r>
                      <a:endParaRPr lang="en-US" dirty="0"/>
                    </a:p>
                  </a:txBody>
                  <a:tcPr/>
                </a:tc>
                <a:tc>
                  <a:txBody>
                    <a:bodyPr/>
                    <a:lstStyle/>
                    <a:p>
                      <a:r>
                        <a:rPr lang="en-US" dirty="0" smtClean="0"/>
                        <a:t>163 (9%)</a:t>
                      </a:r>
                      <a:endParaRPr lang="en-US" dirty="0"/>
                    </a:p>
                  </a:txBody>
                  <a:tcPr/>
                </a:tc>
                <a:tc>
                  <a:txBody>
                    <a:bodyPr/>
                    <a:lstStyle/>
                    <a:p>
                      <a:r>
                        <a:rPr lang="en-US" dirty="0" smtClean="0"/>
                        <a:t>87 (5%)</a:t>
                      </a:r>
                      <a:endParaRPr lang="en-US" dirty="0"/>
                    </a:p>
                  </a:txBody>
                  <a:tcPr/>
                </a:tc>
              </a:tr>
              <a:tr h="370840">
                <a:tc>
                  <a:txBody>
                    <a:bodyPr/>
                    <a:lstStyle/>
                    <a:p>
                      <a:r>
                        <a:rPr lang="en-US" dirty="0" smtClean="0"/>
                        <a:t>Clause</a:t>
                      </a:r>
                      <a:endParaRPr lang="en-US" dirty="0"/>
                    </a:p>
                  </a:txBody>
                  <a:tcPr/>
                </a:tc>
                <a:tc>
                  <a:txBody>
                    <a:bodyPr/>
                    <a:lstStyle/>
                    <a:p>
                      <a:r>
                        <a:rPr lang="en-US" dirty="0" smtClean="0"/>
                        <a:t>1345 (83%)</a:t>
                      </a:r>
                      <a:endParaRPr lang="en-US" dirty="0"/>
                    </a:p>
                  </a:txBody>
                  <a:tcPr/>
                </a:tc>
                <a:tc>
                  <a:txBody>
                    <a:bodyPr/>
                    <a:lstStyle/>
                    <a:p>
                      <a:r>
                        <a:rPr lang="en-US" dirty="0" smtClean="0"/>
                        <a:t>88 (5%)</a:t>
                      </a:r>
                      <a:endParaRPr lang="en-US" dirty="0"/>
                    </a:p>
                  </a:txBody>
                  <a:tcPr/>
                </a:tc>
                <a:tc>
                  <a:txBody>
                    <a:bodyPr/>
                    <a:lstStyle/>
                    <a:p>
                      <a:r>
                        <a:rPr lang="en-US" dirty="0" smtClean="0"/>
                        <a:t>179 (11%)</a:t>
                      </a:r>
                      <a:endParaRPr lang="en-US" dirty="0"/>
                    </a:p>
                  </a:txBody>
                  <a:tcPr/>
                </a:tc>
                <a:tc>
                  <a:txBody>
                    <a:bodyPr/>
                    <a:lstStyle/>
                    <a:p>
                      <a:r>
                        <a:rPr lang="en-US" dirty="0" smtClean="0"/>
                        <a:t>/</a:t>
                      </a:r>
                      <a:endParaRPr lang="en-US" dirty="0"/>
                    </a:p>
                  </a:txBody>
                  <a:tcPr/>
                </a:tc>
              </a:tr>
              <a:tr h="370840">
                <a:tc>
                  <a:txBody>
                    <a:bodyPr/>
                    <a:lstStyle/>
                    <a:p>
                      <a:r>
                        <a:rPr lang="en-US" dirty="0" smtClean="0"/>
                        <a:t>Intonation</a:t>
                      </a:r>
                      <a:r>
                        <a:rPr lang="en-US" baseline="0" dirty="0" smtClean="0"/>
                        <a:t> Unit</a:t>
                      </a:r>
                      <a:endParaRPr lang="en-US" dirty="0"/>
                    </a:p>
                  </a:txBody>
                  <a:tcPr/>
                </a:tc>
                <a:tc>
                  <a:txBody>
                    <a:bodyPr/>
                    <a:lstStyle/>
                    <a:p>
                      <a:r>
                        <a:rPr lang="en-US" dirty="0" smtClean="0"/>
                        <a:t>715 (40%)</a:t>
                      </a:r>
                      <a:endParaRPr lang="en-US" dirty="0"/>
                    </a:p>
                  </a:txBody>
                  <a:tcPr/>
                </a:tc>
                <a:tc>
                  <a:txBody>
                    <a:bodyPr/>
                    <a:lstStyle/>
                    <a:p>
                      <a:r>
                        <a:rPr lang="en-US" dirty="0" smtClean="0"/>
                        <a:t>797 (45%)</a:t>
                      </a:r>
                      <a:endParaRPr lang="en-US" dirty="0"/>
                    </a:p>
                  </a:txBody>
                  <a:tcPr/>
                </a:tc>
                <a:tc>
                  <a:txBody>
                    <a:bodyPr/>
                    <a:lstStyle/>
                    <a:p>
                      <a:r>
                        <a:rPr lang="en-US" dirty="0" smtClean="0"/>
                        <a:t>181 (10%)</a:t>
                      </a:r>
                      <a:endParaRPr lang="en-US" dirty="0"/>
                    </a:p>
                  </a:txBody>
                  <a:tcPr/>
                </a:tc>
                <a:tc>
                  <a:txBody>
                    <a:bodyPr/>
                    <a:lstStyle/>
                    <a:p>
                      <a:r>
                        <a:rPr lang="en-US" dirty="0" smtClean="0"/>
                        <a:t>87 (5%)</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F38DF745-7D3F-47F4-83A3-874385CFAA69}" type="slidenum">
              <a:rPr lang="en-US" smtClean="0"/>
              <a:pPr/>
              <a:t>48</a:t>
            </a:fld>
            <a:endParaRPr lang="en-US" dirty="0"/>
          </a:p>
        </p:txBody>
      </p:sp>
      <p:sp>
        <p:nvSpPr>
          <p:cNvPr id="8" name="Rectangle 7"/>
          <p:cNvSpPr/>
          <p:nvPr/>
        </p:nvSpPr>
        <p:spPr>
          <a:xfrm>
            <a:off x="457200" y="2874936"/>
            <a:ext cx="8229600" cy="356461"/>
          </a:xfrm>
          <a:prstGeom prst="rect">
            <a:avLst/>
          </a:prstGeom>
          <a:solidFill>
            <a:schemeClr val="accent4">
              <a:alpha val="27843"/>
            </a:schemeClr>
          </a:solidFill>
          <a:ln>
            <a:solidFill>
              <a:srgbClr val="0326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Up Arrow 8"/>
          <p:cNvSpPr/>
          <p:nvPr/>
        </p:nvSpPr>
        <p:spPr>
          <a:xfrm>
            <a:off x="5889360" y="3773840"/>
            <a:ext cx="426203" cy="57343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655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a:t>DM </a:t>
            </a:r>
            <a:r>
              <a:rPr lang="fr-BE" dirty="0" smtClean="0"/>
              <a:t>in the right </a:t>
            </a:r>
            <a:r>
              <a:rPr lang="fr-BE" dirty="0" err="1" smtClean="0"/>
              <a:t>periphery</a:t>
            </a:r>
            <a:endParaRPr lang="fr-BE" dirty="0"/>
          </a:p>
        </p:txBody>
      </p:sp>
      <p:sp>
        <p:nvSpPr>
          <p:cNvPr id="3" name="Espace réservé du contenu 2"/>
          <p:cNvSpPr>
            <a:spLocks noGrp="1"/>
          </p:cNvSpPr>
          <p:nvPr>
            <p:ph idx="1"/>
          </p:nvPr>
        </p:nvSpPr>
        <p:spPr>
          <a:xfrm>
            <a:off x="457200" y="1600199"/>
            <a:ext cx="8229600" cy="5100403"/>
          </a:xfrm>
        </p:spPr>
        <p:txBody>
          <a:bodyPr>
            <a:normAutofit lnSpcReduction="10000"/>
          </a:bodyPr>
          <a:lstStyle/>
          <a:p>
            <a:r>
              <a:rPr lang="fr-BE" dirty="0" err="1" smtClean="0">
                <a:latin typeface="Arial Narrow" panose="020B0606020202030204" pitchFamily="34" charset="0"/>
              </a:rPr>
              <a:t>Unexpected</a:t>
            </a:r>
            <a:r>
              <a:rPr lang="fr-BE" dirty="0" smtClean="0">
                <a:latin typeface="Arial Narrow" panose="020B0606020202030204" pitchFamily="34" charset="0"/>
              </a:rPr>
              <a:t> uses in RP</a:t>
            </a:r>
            <a:endParaRPr lang="fr-BE" i="1" dirty="0">
              <a:latin typeface="Arial Narrow" panose="020B0606020202030204" pitchFamily="34" charset="0"/>
            </a:endParaRPr>
          </a:p>
          <a:p>
            <a:pPr marL="0" indent="0">
              <a:buNone/>
            </a:pPr>
            <a:r>
              <a:rPr lang="fr-BE" sz="2400" b="1" dirty="0">
                <a:latin typeface="Arial Narrow" panose="020B0606020202030204" pitchFamily="34" charset="0"/>
                <a:ea typeface="Tahoma" panose="020B0604030504040204" pitchFamily="34" charset="0"/>
                <a:cs typeface="Tahoma" panose="020B0604030504040204" pitchFamily="34" charset="0"/>
              </a:rPr>
              <a:t>L1</a:t>
            </a:r>
            <a:r>
              <a:rPr lang="fr-BE" sz="2400" dirty="0">
                <a:latin typeface="Arial Narrow" panose="020B0606020202030204" pitchFamily="34" charset="0"/>
                <a:ea typeface="Tahoma" panose="020B0604030504040204" pitchFamily="34" charset="0"/>
                <a:cs typeface="Tahoma" panose="020B0604030504040204" pitchFamily="34" charset="0"/>
              </a:rPr>
              <a:t>:[je sais pas] // &lt;moi&gt;[je ne v/] [non] // [je di/ dis pas de chiffre] // &lt;parce que j'en ai euh ///S une bonne dizaine en tête&gt; // &lt;</a:t>
            </a:r>
            <a:r>
              <a:rPr lang="fr-BE" sz="2400" dirty="0">
                <a:solidFill>
                  <a:srgbClr val="FF0000"/>
                </a:solidFill>
                <a:latin typeface="Arial Narrow" panose="020B0606020202030204" pitchFamily="34" charset="0"/>
                <a:ea typeface="Tahoma" panose="020B0604030504040204" pitchFamily="34" charset="0"/>
                <a:cs typeface="Tahoma" panose="020B0604030504040204" pitchFamily="34" charset="0"/>
              </a:rPr>
              <a:t>mais</a:t>
            </a:r>
            <a:r>
              <a:rPr lang="fr-BE" sz="2400" dirty="0" smtClean="0">
                <a:latin typeface="Arial Narrow" panose="020B0606020202030204" pitchFamily="34" charset="0"/>
                <a:ea typeface="Tahoma" panose="020B0604030504040204" pitchFamily="34" charset="0"/>
                <a:cs typeface="Tahoma" panose="020B0604030504040204" pitchFamily="34" charset="0"/>
              </a:rPr>
              <a:t>&gt;</a:t>
            </a:r>
            <a:r>
              <a:rPr lang="fr-BE" sz="2400" b="1" dirty="0" smtClean="0">
                <a:latin typeface="Arial Narrow" panose="020B0606020202030204" pitchFamily="34" charset="0"/>
                <a:ea typeface="Tahoma" panose="020B0604030504040204" pitchFamily="34" charset="0"/>
                <a:cs typeface="Tahoma" panose="020B0604030504040204" pitchFamily="34" charset="0"/>
              </a:rPr>
              <a:t>///C</a:t>
            </a:r>
            <a:r>
              <a:rPr lang="fr-BE" sz="2400" dirty="0">
                <a:latin typeface="Arial Narrow" panose="020B0606020202030204" pitchFamily="34" charset="0"/>
                <a:ea typeface="Tahoma" panose="020B0604030504040204" pitchFamily="34" charset="0"/>
                <a:cs typeface="Tahoma" panose="020B0604030504040204" pitchFamily="34" charset="0"/>
              </a:rPr>
              <a:t/>
            </a:r>
            <a:br>
              <a:rPr lang="fr-BE" sz="2400" dirty="0">
                <a:latin typeface="Arial Narrow" panose="020B0606020202030204" pitchFamily="34" charset="0"/>
                <a:ea typeface="Tahoma" panose="020B0604030504040204" pitchFamily="34" charset="0"/>
                <a:cs typeface="Tahoma" panose="020B0604030504040204" pitchFamily="34" charset="0"/>
              </a:rPr>
            </a:br>
            <a:r>
              <a:rPr lang="fr-BE" sz="2400" b="1" dirty="0">
                <a:latin typeface="Arial Narrow" panose="020B0606020202030204" pitchFamily="34" charset="0"/>
                <a:ea typeface="Tahoma" panose="020B0604030504040204" pitchFamily="34" charset="0"/>
                <a:cs typeface="Tahoma" panose="020B0604030504040204" pitchFamily="34" charset="0"/>
              </a:rPr>
              <a:t>L2</a:t>
            </a:r>
            <a:r>
              <a:rPr lang="fr-BE" sz="2400" dirty="0">
                <a:latin typeface="Arial Narrow" panose="020B0606020202030204" pitchFamily="34" charset="0"/>
                <a:ea typeface="Tahoma" panose="020B0604030504040204" pitchFamily="34" charset="0"/>
                <a:cs typeface="Tahoma" panose="020B0604030504040204" pitchFamily="34" charset="0"/>
              </a:rPr>
              <a:t>: [ah] // &lt;donc&gt; &lt;quand même&gt; // [une bonne dizaine] </a:t>
            </a:r>
            <a:r>
              <a:rPr lang="fr-BE" sz="2400" dirty="0" smtClean="0">
                <a:latin typeface="Arial Narrow" panose="020B0606020202030204" pitchFamily="34" charset="0"/>
                <a:ea typeface="Tahoma" panose="020B0604030504040204" pitchFamily="34" charset="0"/>
                <a:cs typeface="Tahoma" panose="020B0604030504040204" pitchFamily="34" charset="0"/>
              </a:rPr>
              <a:t>///</a:t>
            </a:r>
          </a:p>
          <a:p>
            <a:pPr marL="0" indent="0">
              <a:buNone/>
            </a:pP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L1: I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don’t</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know I no I don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don’t</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say</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 figure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because</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I have at least a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dozen</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in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my</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head</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&lt;mais&gt; (‘but’) ///</a:t>
            </a:r>
          </a:p>
          <a:p>
            <a:pPr marL="0" indent="0">
              <a:buNone/>
            </a:pP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L2: ah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so</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least a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dozen</a:t>
            </a:r>
            <a:endPar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endParaRPr>
          </a:p>
          <a:p>
            <a:pPr marL="0" indent="0">
              <a:buNone/>
            </a:pPr>
            <a:endParaRPr lang="fr-BE" sz="2200" dirty="0">
              <a:latin typeface="Arial Narrow" panose="020B0606020202030204" pitchFamily="34" charset="0"/>
              <a:ea typeface="Tahoma" panose="020B0604030504040204" pitchFamily="34" charset="0"/>
              <a:cs typeface="Tahoma" panose="020B0604030504040204" pitchFamily="34" charset="0"/>
            </a:endParaRPr>
          </a:p>
          <a:p>
            <a:pPr marL="0" indent="0">
              <a:buNone/>
            </a:pPr>
            <a:r>
              <a:rPr lang="fr-BE" sz="2400" dirty="0" smtClean="0"/>
              <a:t>[j'ai fait des vols] // </a:t>
            </a:r>
            <a:r>
              <a:rPr lang="fr-BE" sz="2400" dirty="0"/>
              <a:t>&lt;</a:t>
            </a:r>
            <a:r>
              <a:rPr lang="fr-BE" sz="2400" dirty="0" smtClean="0"/>
              <a:t>enfin&gt; [j'ai volé dans </a:t>
            </a:r>
            <a:r>
              <a:rPr lang="fr-BE" sz="2400" dirty="0"/>
              <a:t>les petit </a:t>
            </a:r>
            <a:r>
              <a:rPr lang="fr-BE" sz="2400" dirty="0" err="1" smtClean="0"/>
              <a:t>mag</a:t>
            </a:r>
            <a:r>
              <a:rPr lang="fr-BE" sz="2400" dirty="0" smtClean="0"/>
              <a:t>/ des </a:t>
            </a:r>
            <a:r>
              <a:rPr lang="fr-BE" sz="2400" dirty="0"/>
              <a:t>petits </a:t>
            </a:r>
            <a:r>
              <a:rPr lang="fr-BE" sz="2400" dirty="0" smtClean="0"/>
              <a:t>bonbons dans </a:t>
            </a:r>
            <a:r>
              <a:rPr lang="fr-BE" sz="2400" dirty="0"/>
              <a:t>les </a:t>
            </a:r>
            <a:r>
              <a:rPr lang="fr-BE" sz="2400" dirty="0" smtClean="0"/>
              <a:t>magasins] // [j'ai fait mes </a:t>
            </a:r>
            <a:r>
              <a:rPr lang="fr-BE" sz="2400" dirty="0"/>
              <a:t>petits </a:t>
            </a:r>
            <a:r>
              <a:rPr lang="fr-BE" sz="2400" dirty="0" smtClean="0"/>
              <a:t>trucs] [c'est jamais des </a:t>
            </a:r>
            <a:r>
              <a:rPr lang="fr-BE" sz="2400" dirty="0"/>
              <a:t>grands trucs </a:t>
            </a:r>
            <a:r>
              <a:rPr lang="fr-BE" sz="2400" dirty="0" smtClean="0"/>
              <a:t>euh de </a:t>
            </a:r>
            <a:r>
              <a:rPr lang="fr-BE" sz="2400" dirty="0"/>
              <a:t>grand </a:t>
            </a:r>
            <a:r>
              <a:rPr lang="fr-BE" sz="2400" dirty="0" smtClean="0"/>
              <a:t>gangster] // </a:t>
            </a:r>
            <a:r>
              <a:rPr lang="fr-BE" sz="2400" dirty="0"/>
              <a:t>&lt;</a:t>
            </a:r>
            <a:r>
              <a:rPr lang="fr-BE" sz="2400" dirty="0" smtClean="0">
                <a:solidFill>
                  <a:srgbClr val="FF0000"/>
                </a:solidFill>
              </a:rPr>
              <a:t>mais</a:t>
            </a:r>
            <a:r>
              <a:rPr lang="fr-BE" sz="2400" dirty="0" smtClean="0"/>
              <a:t>&gt; </a:t>
            </a:r>
            <a:r>
              <a:rPr lang="fr-BE" sz="2400" b="1" dirty="0" smtClean="0"/>
              <a:t>///T</a:t>
            </a:r>
            <a:r>
              <a:rPr lang="fr-BE" sz="2400" dirty="0" smtClean="0"/>
              <a:t> [j'ai fait mes </a:t>
            </a:r>
            <a:r>
              <a:rPr lang="fr-BE" sz="2400" dirty="0"/>
              <a:t>petites </a:t>
            </a:r>
            <a:r>
              <a:rPr lang="fr-BE" sz="2400" dirty="0" smtClean="0"/>
              <a:t>conneries] // </a:t>
            </a:r>
            <a:r>
              <a:rPr lang="fr-BE" sz="2400" dirty="0"/>
              <a:t>&lt;</a:t>
            </a:r>
            <a:r>
              <a:rPr lang="fr-BE" sz="2400" dirty="0" smtClean="0"/>
              <a:t>quoi&gt; </a:t>
            </a:r>
            <a:r>
              <a:rPr lang="fr-BE" sz="2400" dirty="0"/>
              <a:t>///</a:t>
            </a:r>
            <a:r>
              <a:rPr lang="fr-BE" sz="2400" dirty="0" smtClean="0"/>
              <a:t>T</a:t>
            </a:r>
          </a:p>
          <a:p>
            <a:pPr marL="0" indent="0">
              <a:buNone/>
            </a:pP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I have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stolen</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well</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I have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stolen</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in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small</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sh/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sweets</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in shops // I have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done</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my</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little</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things</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never</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big</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gangster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things</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 &lt;mais&gt; I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did</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my</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stupid</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things</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you</a:t>
            </a:r>
            <a:r>
              <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 </a:t>
            </a:r>
            <a:r>
              <a:rPr lang="fr-BE" sz="2200" dirty="0" err="1"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rPr>
              <a:t>see</a:t>
            </a:r>
            <a:endParaRPr lang="fr-BE" sz="2200" dirty="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endParaRPr>
          </a:p>
          <a:p>
            <a:pPr marL="0" indent="0">
              <a:buNone/>
            </a:pPr>
            <a:endParaRPr lang="fr-BE" sz="2200" dirty="0" smtClean="0">
              <a:solidFill>
                <a:schemeClr val="bg1">
                  <a:lumMod val="65000"/>
                </a:schemeClr>
              </a:solidFill>
              <a:latin typeface="Arial Narrow" panose="020B0606020202030204" pitchFamily="34" charset="0"/>
              <a:ea typeface="Tahoma" panose="020B0604030504040204" pitchFamily="34" charset="0"/>
              <a:cs typeface="Tahoma" panose="020B0604030504040204" pitchFamily="34" charset="0"/>
            </a:endParaRPr>
          </a:p>
          <a:p>
            <a:pPr lvl="1"/>
            <a:endParaRPr lang="fr-BE" dirty="0" smtClean="0"/>
          </a:p>
          <a:p>
            <a:pPr lvl="1"/>
            <a:endParaRPr lang="en-US" dirty="0"/>
          </a:p>
          <a:p>
            <a:endParaRPr lang="en-US" dirty="0" smtClean="0"/>
          </a:p>
          <a:p>
            <a:pPr marL="0" indent="0">
              <a:buNone/>
              <a:defRPr/>
            </a:pPr>
            <a:endParaRPr lang="en-US" dirty="0"/>
          </a:p>
          <a:p>
            <a:pPr marL="0" indent="0">
              <a:buNone/>
              <a:defRPr/>
            </a:pPr>
            <a:endParaRPr lang="en-US" dirty="0"/>
          </a:p>
          <a:p>
            <a:pPr marL="0" indent="0">
              <a:buNone/>
              <a:defRPr/>
            </a:pPr>
            <a:endParaRPr lang="en-US"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49</a:t>
            </a:fld>
            <a:endParaRPr lang="en-US" dirty="0"/>
          </a:p>
        </p:txBody>
      </p:sp>
    </p:spTree>
    <p:extLst>
      <p:ext uri="{BB962C8B-B14F-4D97-AF65-F5344CB8AC3E}">
        <p14:creationId xmlns:p14="http://schemas.microsoft.com/office/powerpoint/2010/main" val="630498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Spoken</a:t>
            </a:r>
            <a:r>
              <a:rPr lang="fr-BE" dirty="0" smtClean="0"/>
              <a:t> </a:t>
            </a:r>
            <a:r>
              <a:rPr lang="fr-BE" dirty="0" err="1" smtClean="0"/>
              <a:t>Discourse</a:t>
            </a:r>
            <a:r>
              <a:rPr lang="fr-BE" dirty="0" smtClean="0"/>
              <a:t> Segmentation</a:t>
            </a:r>
            <a:endParaRPr lang="fr-BE" dirty="0"/>
          </a:p>
        </p:txBody>
      </p:sp>
      <p:sp>
        <p:nvSpPr>
          <p:cNvPr id="3" name="Espace réservé du contenu 2"/>
          <p:cNvSpPr>
            <a:spLocks noGrp="1"/>
          </p:cNvSpPr>
          <p:nvPr>
            <p:ph idx="1"/>
          </p:nvPr>
        </p:nvSpPr>
        <p:spPr/>
        <p:txBody>
          <a:bodyPr/>
          <a:lstStyle/>
          <a:p>
            <a:r>
              <a:rPr lang="en-US" dirty="0" smtClean="0"/>
              <a:t>Basic Discourse Units segmentation model accounts for</a:t>
            </a:r>
          </a:p>
          <a:p>
            <a:pPr lvl="1"/>
            <a:r>
              <a:rPr lang="en-US" dirty="0" smtClean="0"/>
              <a:t>Discourse as </a:t>
            </a:r>
            <a:r>
              <a:rPr lang="en-US" b="1" dirty="0" smtClean="0"/>
              <a:t>product</a:t>
            </a:r>
            <a:r>
              <a:rPr lang="en-US" dirty="0" smtClean="0"/>
              <a:t>: </a:t>
            </a:r>
            <a:r>
              <a:rPr lang="en-US" dirty="0"/>
              <a:t>structured and organized object in terms of coherence and discourse relations between states and events (cf. Grosz &amp; Sidner, 1986; Mann &amp; Thompson, 1988; Polanyi, 1988; </a:t>
            </a:r>
            <a:r>
              <a:rPr lang="en-US" dirty="0" err="1"/>
              <a:t>Roulet</a:t>
            </a:r>
            <a:r>
              <a:rPr lang="en-US" dirty="0"/>
              <a:t> et al., 2001; Sanders, </a:t>
            </a:r>
            <a:r>
              <a:rPr lang="en-US" dirty="0" err="1"/>
              <a:t>Spooren</a:t>
            </a:r>
            <a:r>
              <a:rPr lang="en-US" dirty="0"/>
              <a:t> &amp; </a:t>
            </a:r>
            <a:r>
              <a:rPr lang="en-US" dirty="0" err="1"/>
              <a:t>Noordman</a:t>
            </a:r>
            <a:r>
              <a:rPr lang="en-US" dirty="0"/>
              <a:t>, 1992)</a:t>
            </a:r>
            <a:endParaRPr lang="en-US" dirty="0" smtClean="0"/>
          </a:p>
          <a:p>
            <a:pPr lvl="1"/>
            <a:r>
              <a:rPr lang="en-US" dirty="0" smtClean="0"/>
              <a:t>Discourse as </a:t>
            </a:r>
            <a:r>
              <a:rPr lang="en-US" b="1" dirty="0" smtClean="0"/>
              <a:t>process</a:t>
            </a:r>
            <a:r>
              <a:rPr lang="en-US" dirty="0" smtClean="0"/>
              <a:t>: </a:t>
            </a:r>
            <a:r>
              <a:rPr lang="en-US" dirty="0"/>
              <a:t>temporal event that is transitional, subject to linearization and interactional achievement (cf. Couper-</a:t>
            </a:r>
            <a:r>
              <a:rPr lang="en-US" dirty="0" err="1"/>
              <a:t>Kuhlen</a:t>
            </a:r>
            <a:r>
              <a:rPr lang="en-US" dirty="0"/>
              <a:t>, </a:t>
            </a:r>
            <a:r>
              <a:rPr lang="en-US" dirty="0" smtClean="0"/>
              <a:t>2012</a:t>
            </a:r>
            <a:r>
              <a:rPr lang="en-US" dirty="0"/>
              <a:t> ; Auer, 2009)</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5</a:t>
            </a:fld>
            <a:endParaRPr lang="en-US" dirty="0"/>
          </a:p>
        </p:txBody>
      </p:sp>
    </p:spTree>
    <p:extLst>
      <p:ext uri="{BB962C8B-B14F-4D97-AF65-F5344CB8AC3E}">
        <p14:creationId xmlns:p14="http://schemas.microsoft.com/office/powerpoint/2010/main" val="29183382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err="1" smtClean="0"/>
              <a:t>Functional</a:t>
            </a:r>
            <a:r>
              <a:rPr lang="fr-BE" dirty="0" smtClean="0"/>
              <a:t> </a:t>
            </a:r>
            <a:r>
              <a:rPr lang="fr-BE" dirty="0" err="1" smtClean="0"/>
              <a:t>domain</a:t>
            </a:r>
            <a:r>
              <a:rPr lang="fr-BE" dirty="0" smtClean="0"/>
              <a:t> and position in BDU</a:t>
            </a:r>
            <a:endParaRPr lang="fr-BE"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50</a:t>
            </a:fld>
            <a:endParaRPr lang="en-US" dirty="0"/>
          </a:p>
        </p:txBody>
      </p:sp>
      <p:graphicFrame>
        <p:nvGraphicFramePr>
          <p:cNvPr id="7" name="Tableau 6"/>
          <p:cNvGraphicFramePr>
            <a:graphicFrameLocks noGrp="1"/>
          </p:cNvGraphicFramePr>
          <p:nvPr>
            <p:extLst>
              <p:ext uri="{D42A27DB-BD31-4B8C-83A1-F6EECF244321}">
                <p14:modId xmlns:p14="http://schemas.microsoft.com/office/powerpoint/2010/main" val="3694121275"/>
              </p:ext>
            </p:extLst>
          </p:nvPr>
        </p:nvGraphicFramePr>
        <p:xfrm>
          <a:off x="299804" y="2112691"/>
          <a:ext cx="8446956" cy="2699151"/>
        </p:xfrm>
        <a:graphic>
          <a:graphicData uri="http://schemas.openxmlformats.org/drawingml/2006/table">
            <a:tbl>
              <a:tblPr firstRow="1" firstCol="1" bandRow="1">
                <a:tableStyleId>{5C22544A-7EE6-4342-B048-85BDC9FD1C3A}</a:tableStyleId>
              </a:tblPr>
              <a:tblGrid>
                <a:gridCol w="1947476"/>
                <a:gridCol w="1299896"/>
                <a:gridCol w="1299896"/>
                <a:gridCol w="1299896"/>
                <a:gridCol w="1299896"/>
                <a:gridCol w="1299896"/>
              </a:tblGrid>
              <a:tr h="385593">
                <a:tc>
                  <a:txBody>
                    <a:bodyPr/>
                    <a:lstStyle/>
                    <a:p>
                      <a:r>
                        <a:rPr lang="fr-BE" sz="2000" dirty="0" smtClean="0">
                          <a:effectLst/>
                          <a:latin typeface="Calibri"/>
                        </a:rPr>
                        <a:t>Domain</a:t>
                      </a:r>
                      <a:endParaRPr lang="fr-BE" sz="2000" dirty="0">
                        <a:effectLst/>
                        <a:latin typeface="Calibri"/>
                      </a:endParaRPr>
                    </a:p>
                  </a:txBody>
                  <a:tcPr marL="44450" marR="44450" marT="0" marB="0" anchor="b"/>
                </a:tc>
                <a:tc gridSpan="4">
                  <a:txBody>
                    <a:bodyPr/>
                    <a:lstStyle/>
                    <a:p>
                      <a:pPr algn="ctr">
                        <a:spcAft>
                          <a:spcPts val="0"/>
                        </a:spcAft>
                      </a:pPr>
                      <a:r>
                        <a:rPr lang="fr-BE" sz="2000" dirty="0">
                          <a:effectLst/>
                        </a:rPr>
                        <a:t> </a:t>
                      </a:r>
                      <a:r>
                        <a:rPr lang="fr-BE" sz="2000" dirty="0" smtClean="0">
                          <a:effectLst/>
                        </a:rPr>
                        <a:t>Position in BDU</a:t>
                      </a:r>
                      <a:endParaRPr lang="fr-BE" sz="2400" dirty="0">
                        <a:effectLst/>
                        <a:latin typeface="Calibri"/>
                        <a:ea typeface="Calibri"/>
                        <a:cs typeface="Times New Roman"/>
                      </a:endParaRPr>
                    </a:p>
                  </a:txBody>
                  <a:tcPr marL="44450" marR="44450" marT="0" marB="0" anchor="b"/>
                </a:tc>
                <a:tc hMerge="1">
                  <a:txBody>
                    <a:bodyPr/>
                    <a:lstStyle/>
                    <a:p>
                      <a:endParaRPr lang="fr-BE" sz="2000" dirty="0">
                        <a:effectLst/>
                        <a:latin typeface="Calibri"/>
                      </a:endParaRPr>
                    </a:p>
                  </a:txBody>
                  <a:tcPr marL="44450" marR="44450" marT="0" marB="0" anchor="b"/>
                </a:tc>
                <a:tc hMerge="1">
                  <a:txBody>
                    <a:bodyPr/>
                    <a:lstStyle/>
                    <a:p>
                      <a:pPr>
                        <a:spcAft>
                          <a:spcPts val="0"/>
                        </a:spcAft>
                      </a:pPr>
                      <a:endParaRPr lang="fr-BE" sz="2400" dirty="0">
                        <a:effectLst/>
                        <a:latin typeface="Calibri"/>
                        <a:ea typeface="Calibri"/>
                        <a:cs typeface="Times New Roman"/>
                      </a:endParaRPr>
                    </a:p>
                  </a:txBody>
                  <a:tcPr marL="44450" marR="44450" marT="0" marB="0"/>
                </a:tc>
                <a:tc hMerge="1">
                  <a:txBody>
                    <a:bodyPr/>
                    <a:lstStyle/>
                    <a:p>
                      <a:endParaRPr lang="fr-BE" sz="2000" dirty="0">
                        <a:effectLst/>
                        <a:latin typeface="Calibri"/>
                      </a:endParaRPr>
                    </a:p>
                  </a:txBody>
                  <a:tcPr marL="44450" marR="44450" marT="0" marB="0" anchor="b"/>
                </a:tc>
                <a:tc>
                  <a:txBody>
                    <a:bodyPr/>
                    <a:lstStyle/>
                    <a:p>
                      <a:pPr>
                        <a:spcAft>
                          <a:spcPts val="0"/>
                        </a:spcAft>
                      </a:pPr>
                      <a:r>
                        <a:rPr lang="fr-BE" sz="2000" dirty="0">
                          <a:effectLst/>
                        </a:rPr>
                        <a:t>Total</a:t>
                      </a:r>
                      <a:endParaRPr lang="fr-BE" sz="2400" dirty="0">
                        <a:effectLst/>
                        <a:latin typeface="Calibri"/>
                        <a:ea typeface="Calibri"/>
                        <a:cs typeface="Times New Roman"/>
                      </a:endParaRPr>
                    </a:p>
                  </a:txBody>
                  <a:tcPr marL="44450" marR="44450" marT="0" marB="0" anchor="b"/>
                </a:tc>
              </a:tr>
              <a:tr h="385593">
                <a:tc>
                  <a:txBody>
                    <a:bodyPr/>
                    <a:lstStyle/>
                    <a:p>
                      <a:endParaRPr lang="fr-BE" sz="2000">
                        <a:effectLst/>
                        <a:latin typeface="Calibri"/>
                      </a:endParaRPr>
                    </a:p>
                  </a:txBody>
                  <a:tcPr marL="44450" marR="44450" marT="0" marB="0" anchor="b"/>
                </a:tc>
                <a:tc>
                  <a:txBody>
                    <a:bodyPr/>
                    <a:lstStyle/>
                    <a:p>
                      <a:pPr algn="ctr">
                        <a:spcAft>
                          <a:spcPts val="0"/>
                        </a:spcAft>
                      </a:pPr>
                      <a:r>
                        <a:rPr lang="fr-BE" sz="2000" dirty="0">
                          <a:effectLst/>
                        </a:rPr>
                        <a:t>initial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err="1">
                          <a:effectLst/>
                        </a:rPr>
                        <a:t>medial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final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err="1">
                          <a:effectLst/>
                        </a:rPr>
                        <a:t>Isolated</a:t>
                      </a:r>
                      <a:endParaRPr lang="fr-BE" sz="2400" dirty="0">
                        <a:effectLst/>
                        <a:latin typeface="Calibri"/>
                        <a:ea typeface="Calibri"/>
                        <a:cs typeface="Times New Roman"/>
                      </a:endParaRPr>
                    </a:p>
                  </a:txBody>
                  <a:tcPr marL="44450" marR="44450" marT="0" marB="0" anchor="b"/>
                </a:tc>
                <a:tc>
                  <a:txBody>
                    <a:bodyPr/>
                    <a:lstStyle/>
                    <a:p>
                      <a:endParaRPr lang="fr-BE" sz="2000" dirty="0">
                        <a:effectLst/>
                        <a:latin typeface="Calibri"/>
                      </a:endParaRPr>
                    </a:p>
                  </a:txBody>
                  <a:tcPr marL="44450" marR="44450" marT="0" marB="0" anchor="b"/>
                </a:tc>
              </a:tr>
              <a:tr h="385593">
                <a:tc>
                  <a:txBody>
                    <a:bodyPr/>
                    <a:lstStyle/>
                    <a:p>
                      <a:pPr>
                        <a:spcAft>
                          <a:spcPts val="0"/>
                        </a:spcAft>
                      </a:pPr>
                      <a:r>
                        <a:rPr lang="fr-BE" sz="2000" dirty="0" err="1">
                          <a:effectLst/>
                        </a:rPr>
                        <a:t>ideational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rPr>
                        <a:t>35 (43%)</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rPr>
                        <a:t>45 (55%)</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1(1%)</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1(1%)</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a:effectLst/>
                        </a:rPr>
                        <a:t>82</a:t>
                      </a:r>
                      <a:endParaRPr lang="fr-BE" sz="2400">
                        <a:effectLst/>
                        <a:latin typeface="Calibri"/>
                        <a:ea typeface="Calibri"/>
                        <a:cs typeface="Times New Roman"/>
                      </a:endParaRPr>
                    </a:p>
                  </a:txBody>
                  <a:tcPr marL="44450" marR="44450" marT="0" marB="0" anchor="b"/>
                </a:tc>
              </a:tr>
              <a:tr h="385593">
                <a:tc>
                  <a:txBody>
                    <a:bodyPr/>
                    <a:lstStyle/>
                    <a:p>
                      <a:pPr>
                        <a:spcAft>
                          <a:spcPts val="0"/>
                        </a:spcAft>
                      </a:pPr>
                      <a:r>
                        <a:rPr lang="fr-BE" sz="2000" dirty="0" err="1">
                          <a:effectLst/>
                        </a:rPr>
                        <a:t>rhetorical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30 (26%)</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rPr>
                        <a:t>70 (60%)</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7 (6%)</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9 (8%)</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a:effectLst/>
                        </a:rPr>
                        <a:t>116</a:t>
                      </a:r>
                      <a:endParaRPr lang="fr-BE" sz="2400">
                        <a:effectLst/>
                        <a:latin typeface="Calibri"/>
                        <a:ea typeface="Calibri"/>
                        <a:cs typeface="Times New Roman"/>
                      </a:endParaRPr>
                    </a:p>
                  </a:txBody>
                  <a:tcPr marL="44450" marR="44450" marT="0" marB="0" anchor="b"/>
                </a:tc>
              </a:tr>
              <a:tr h="385593">
                <a:tc>
                  <a:txBody>
                    <a:bodyPr/>
                    <a:lstStyle/>
                    <a:p>
                      <a:pPr>
                        <a:spcAft>
                          <a:spcPts val="0"/>
                        </a:spcAft>
                      </a:pPr>
                      <a:r>
                        <a:rPr lang="fr-BE" sz="2000" dirty="0" err="1">
                          <a:effectLst/>
                        </a:rPr>
                        <a:t>sequential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rPr>
                        <a:t>80 (43%)</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rPr>
                        <a:t>77 (42%)</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14 (8%)</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13 (7%)</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a:effectLst/>
                        </a:rPr>
                        <a:t>184</a:t>
                      </a:r>
                      <a:endParaRPr lang="fr-BE" sz="2400">
                        <a:effectLst/>
                        <a:latin typeface="Calibri"/>
                        <a:ea typeface="Calibri"/>
                        <a:cs typeface="Times New Roman"/>
                      </a:endParaRPr>
                    </a:p>
                  </a:txBody>
                  <a:tcPr marL="44450" marR="44450" marT="0" marB="0" anchor="b"/>
                </a:tc>
              </a:tr>
              <a:tr h="385593">
                <a:tc>
                  <a:txBody>
                    <a:bodyPr/>
                    <a:lstStyle/>
                    <a:p>
                      <a:pPr>
                        <a:spcAft>
                          <a:spcPts val="0"/>
                        </a:spcAft>
                      </a:pPr>
                      <a:r>
                        <a:rPr lang="fr-BE" sz="2000" dirty="0" err="1" smtClean="0">
                          <a:effectLst/>
                          <a:latin typeface="Calibri"/>
                          <a:ea typeface="Calibri"/>
                          <a:cs typeface="Times New Roman"/>
                        </a:rPr>
                        <a:t>interpersonal</a:t>
                      </a:r>
                      <a:endParaRPr lang="fr-BE" sz="20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2 (13%)</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rPr>
                        <a:t>9 (56%)</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4 (25%)</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1 (7%)</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16</a:t>
                      </a:r>
                      <a:endParaRPr lang="fr-BE" sz="2400" dirty="0">
                        <a:effectLst/>
                        <a:latin typeface="Calibri"/>
                        <a:ea typeface="Calibri"/>
                        <a:cs typeface="Times New Roman"/>
                      </a:endParaRPr>
                    </a:p>
                  </a:txBody>
                  <a:tcPr marL="44450" marR="44450" marT="0" marB="0" anchor="b"/>
                </a:tc>
              </a:tr>
              <a:tr h="385593">
                <a:tc>
                  <a:txBody>
                    <a:bodyPr/>
                    <a:lstStyle/>
                    <a:p>
                      <a:pPr>
                        <a:spcAft>
                          <a:spcPts val="0"/>
                        </a:spcAft>
                      </a:pPr>
                      <a:r>
                        <a:rPr lang="fr-BE" sz="2000" dirty="0">
                          <a:effectLst/>
                        </a:rPr>
                        <a:t>Total </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147</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rgbClr val="FF0000"/>
                          </a:solidFill>
                          <a:effectLst/>
                        </a:rPr>
                        <a:t>201</a:t>
                      </a:r>
                      <a:endParaRPr lang="fr-BE" sz="2400" dirty="0">
                        <a:solidFill>
                          <a:srgbClr val="FF0000"/>
                        </a:solidFill>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26</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24</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a:effectLst/>
                        </a:rPr>
                        <a:t>398</a:t>
                      </a:r>
                      <a:endParaRPr lang="fr-BE" sz="2400" dirty="0">
                        <a:effectLst/>
                        <a:latin typeface="Calibri"/>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416568680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err="1" smtClean="0"/>
              <a:t>Functional</a:t>
            </a:r>
            <a:r>
              <a:rPr lang="fr-BE" dirty="0" smtClean="0"/>
              <a:t> </a:t>
            </a:r>
            <a:r>
              <a:rPr lang="fr-BE" dirty="0" err="1" smtClean="0"/>
              <a:t>domain</a:t>
            </a:r>
            <a:r>
              <a:rPr lang="fr-BE" dirty="0" smtClean="0"/>
              <a:t> and position in clause</a:t>
            </a:r>
            <a:endParaRPr lang="fr-BE" dirty="0"/>
          </a:p>
        </p:txBody>
      </p:sp>
      <p:sp>
        <p:nvSpPr>
          <p:cNvPr id="3" name="Espace réservé du contenu 2"/>
          <p:cNvSpPr>
            <a:spLocks noGrp="1"/>
          </p:cNvSpPr>
          <p:nvPr>
            <p:ph idx="1"/>
          </p:nvPr>
        </p:nvSpPr>
        <p:spPr>
          <a:xfrm>
            <a:off x="457200" y="5062933"/>
            <a:ext cx="8229600" cy="947206"/>
          </a:xfrm>
        </p:spPr>
        <p:txBody>
          <a:bodyPr/>
          <a:lstStyle/>
          <a:p>
            <a:pPr marL="0" indent="0">
              <a:buNone/>
            </a:pPr>
            <a:r>
              <a:rPr lang="fr-BE" dirty="0" smtClean="0">
                <a:sym typeface="Wingdings" panose="05000000000000000000" pitchFamily="2" charset="2"/>
              </a:rPr>
              <a:t> </a:t>
            </a:r>
            <a:r>
              <a:rPr lang="fr-BE" dirty="0" err="1" smtClean="0"/>
              <a:t>DMs</a:t>
            </a:r>
            <a:r>
              <a:rPr lang="fr-BE" dirty="0" smtClean="0"/>
              <a:t> </a:t>
            </a:r>
            <a:r>
              <a:rPr lang="fr-BE" dirty="0" err="1" smtClean="0"/>
              <a:t>play</a:t>
            </a:r>
            <a:r>
              <a:rPr lang="fr-BE" dirty="0" smtClean="0"/>
              <a:t> a </a:t>
            </a:r>
            <a:r>
              <a:rPr lang="fr-BE" dirty="0" err="1" smtClean="0"/>
              <a:t>relational</a:t>
            </a:r>
            <a:r>
              <a:rPr lang="fr-BE" dirty="0" smtClean="0"/>
              <a:t> and </a:t>
            </a:r>
            <a:r>
              <a:rPr lang="fr-BE" dirty="0" err="1" smtClean="0"/>
              <a:t>structuring</a:t>
            </a:r>
            <a:r>
              <a:rPr lang="fr-BE" dirty="0" smtClean="0"/>
              <a:t> </a:t>
            </a:r>
            <a:r>
              <a:rPr lang="fr-BE" dirty="0" err="1" smtClean="0"/>
              <a:t>role</a:t>
            </a:r>
            <a:r>
              <a:rPr lang="fr-BE" dirty="0" smtClean="0"/>
              <a:t> at the local </a:t>
            </a:r>
            <a:r>
              <a:rPr lang="fr-BE" dirty="0" err="1" smtClean="0"/>
              <a:t>level</a:t>
            </a:r>
            <a:endParaRPr lang="fr-BE"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51</a:t>
            </a:fld>
            <a:endParaRPr lang="en-US" dirty="0"/>
          </a:p>
        </p:txBody>
      </p:sp>
      <p:graphicFrame>
        <p:nvGraphicFramePr>
          <p:cNvPr id="7" name="Tableau 6"/>
          <p:cNvGraphicFramePr>
            <a:graphicFrameLocks noGrp="1"/>
          </p:cNvGraphicFramePr>
          <p:nvPr>
            <p:extLst>
              <p:ext uri="{D42A27DB-BD31-4B8C-83A1-F6EECF244321}">
                <p14:modId xmlns:p14="http://schemas.microsoft.com/office/powerpoint/2010/main" val="168677507"/>
              </p:ext>
            </p:extLst>
          </p:nvPr>
        </p:nvGraphicFramePr>
        <p:xfrm>
          <a:off x="374754" y="2067726"/>
          <a:ext cx="8446956" cy="2699151"/>
        </p:xfrm>
        <a:graphic>
          <a:graphicData uri="http://schemas.openxmlformats.org/drawingml/2006/table">
            <a:tbl>
              <a:tblPr firstRow="1" firstCol="1" bandRow="1">
                <a:tableStyleId>{5C22544A-7EE6-4342-B048-85BDC9FD1C3A}</a:tableStyleId>
              </a:tblPr>
              <a:tblGrid>
                <a:gridCol w="1947476"/>
                <a:gridCol w="1299896"/>
                <a:gridCol w="1299896"/>
                <a:gridCol w="1299896"/>
                <a:gridCol w="1299896"/>
                <a:gridCol w="1299896"/>
              </a:tblGrid>
              <a:tr h="385593">
                <a:tc>
                  <a:txBody>
                    <a:bodyPr/>
                    <a:lstStyle/>
                    <a:p>
                      <a:r>
                        <a:rPr lang="fr-BE" sz="2000" dirty="0" smtClean="0">
                          <a:effectLst/>
                          <a:latin typeface="Calibri"/>
                        </a:rPr>
                        <a:t>Domain</a:t>
                      </a:r>
                      <a:endParaRPr lang="fr-BE" sz="2000" dirty="0">
                        <a:effectLst/>
                        <a:latin typeface="Calibri"/>
                      </a:endParaRPr>
                    </a:p>
                  </a:txBody>
                  <a:tcPr marL="44450" marR="44450" marT="0" marB="0" anchor="b"/>
                </a:tc>
                <a:tc gridSpan="4">
                  <a:txBody>
                    <a:bodyPr/>
                    <a:lstStyle/>
                    <a:p>
                      <a:pPr algn="ctr">
                        <a:spcAft>
                          <a:spcPts val="0"/>
                        </a:spcAft>
                      </a:pPr>
                      <a:r>
                        <a:rPr lang="fr-BE" sz="2000" dirty="0">
                          <a:effectLst/>
                        </a:rPr>
                        <a:t> </a:t>
                      </a:r>
                      <a:r>
                        <a:rPr lang="fr-BE" sz="2000" dirty="0" smtClean="0">
                          <a:effectLst/>
                        </a:rPr>
                        <a:t>Position in clause</a:t>
                      </a:r>
                      <a:endParaRPr lang="fr-BE" sz="2400" dirty="0">
                        <a:effectLst/>
                        <a:latin typeface="Calibri"/>
                        <a:ea typeface="Calibri"/>
                        <a:cs typeface="Times New Roman"/>
                      </a:endParaRPr>
                    </a:p>
                  </a:txBody>
                  <a:tcPr marL="44450" marR="44450" marT="0" marB="0" anchor="b"/>
                </a:tc>
                <a:tc hMerge="1">
                  <a:txBody>
                    <a:bodyPr/>
                    <a:lstStyle/>
                    <a:p>
                      <a:endParaRPr lang="fr-BE" sz="2000" dirty="0">
                        <a:effectLst/>
                        <a:latin typeface="Calibri"/>
                      </a:endParaRPr>
                    </a:p>
                  </a:txBody>
                  <a:tcPr marL="44450" marR="44450" marT="0" marB="0" anchor="b"/>
                </a:tc>
                <a:tc hMerge="1">
                  <a:txBody>
                    <a:bodyPr/>
                    <a:lstStyle/>
                    <a:p>
                      <a:pPr>
                        <a:spcAft>
                          <a:spcPts val="0"/>
                        </a:spcAft>
                      </a:pPr>
                      <a:endParaRPr lang="fr-BE" sz="2400" dirty="0">
                        <a:effectLst/>
                        <a:latin typeface="Calibri"/>
                        <a:ea typeface="Calibri"/>
                        <a:cs typeface="Times New Roman"/>
                      </a:endParaRPr>
                    </a:p>
                  </a:txBody>
                  <a:tcPr marL="44450" marR="44450" marT="0" marB="0"/>
                </a:tc>
                <a:tc hMerge="1">
                  <a:txBody>
                    <a:bodyPr/>
                    <a:lstStyle/>
                    <a:p>
                      <a:endParaRPr lang="fr-BE" sz="2000" dirty="0">
                        <a:effectLst/>
                        <a:latin typeface="Calibri"/>
                      </a:endParaRPr>
                    </a:p>
                  </a:txBody>
                  <a:tcPr marL="44450" marR="44450" marT="0" marB="0" anchor="b"/>
                </a:tc>
                <a:tc>
                  <a:txBody>
                    <a:bodyPr/>
                    <a:lstStyle/>
                    <a:p>
                      <a:pPr>
                        <a:spcAft>
                          <a:spcPts val="0"/>
                        </a:spcAft>
                      </a:pPr>
                      <a:r>
                        <a:rPr lang="fr-BE" sz="2000" dirty="0">
                          <a:effectLst/>
                        </a:rPr>
                        <a:t>Total</a:t>
                      </a:r>
                      <a:endParaRPr lang="fr-BE" sz="2400" dirty="0">
                        <a:effectLst/>
                        <a:latin typeface="Calibri"/>
                        <a:ea typeface="Calibri"/>
                        <a:cs typeface="Times New Roman"/>
                      </a:endParaRPr>
                    </a:p>
                  </a:txBody>
                  <a:tcPr marL="44450" marR="44450" marT="0" marB="0" anchor="b"/>
                </a:tc>
              </a:tr>
              <a:tr h="385593">
                <a:tc>
                  <a:txBody>
                    <a:bodyPr/>
                    <a:lstStyle/>
                    <a:p>
                      <a:endParaRPr lang="fr-BE" sz="2000">
                        <a:effectLst/>
                        <a:latin typeface="Calibri"/>
                      </a:endParaRPr>
                    </a:p>
                  </a:txBody>
                  <a:tcPr marL="44450" marR="44450" marT="0" marB="0" anchor="b"/>
                </a:tc>
                <a:tc>
                  <a:txBody>
                    <a:bodyPr/>
                    <a:lstStyle/>
                    <a:p>
                      <a:pPr algn="ctr">
                        <a:spcAft>
                          <a:spcPts val="0"/>
                        </a:spcAft>
                      </a:pPr>
                      <a:r>
                        <a:rPr lang="fr-BE" sz="2000" dirty="0" smtClean="0">
                          <a:effectLst/>
                        </a:rPr>
                        <a:t>LP</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err="1" smtClean="0">
                          <a:effectLst/>
                        </a:rPr>
                        <a:t>Medial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rPr>
                        <a:t>RP</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effectLst/>
                          <a:latin typeface="+mn-lt"/>
                          <a:ea typeface="+mn-ea"/>
                          <a:cs typeface="+mn-cs"/>
                        </a:rPr>
                        <a:t>/</a:t>
                      </a:r>
                      <a:endParaRPr lang="fr-BE" sz="2400" dirty="0">
                        <a:effectLst/>
                        <a:latin typeface="Calibri"/>
                        <a:ea typeface="Calibri"/>
                        <a:cs typeface="Times New Roman"/>
                      </a:endParaRPr>
                    </a:p>
                  </a:txBody>
                  <a:tcPr marL="44450" marR="44450" marT="0" marB="0" anchor="b"/>
                </a:tc>
                <a:tc>
                  <a:txBody>
                    <a:bodyPr/>
                    <a:lstStyle/>
                    <a:p>
                      <a:endParaRPr lang="fr-BE" sz="2000" dirty="0">
                        <a:effectLst/>
                        <a:latin typeface="Calibri"/>
                      </a:endParaRPr>
                    </a:p>
                  </a:txBody>
                  <a:tcPr marL="44450" marR="44450" marT="0" marB="0" anchor="b"/>
                </a:tc>
              </a:tr>
              <a:tr h="385593">
                <a:tc>
                  <a:txBody>
                    <a:bodyPr/>
                    <a:lstStyle/>
                    <a:p>
                      <a:pPr>
                        <a:spcAft>
                          <a:spcPts val="0"/>
                        </a:spcAft>
                      </a:pPr>
                      <a:r>
                        <a:rPr lang="fr-BE" sz="2000" dirty="0" err="1">
                          <a:effectLst/>
                        </a:rPr>
                        <a:t>ideational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latin typeface="+mn-lt"/>
                        </a:rPr>
                        <a:t>76 (93%)</a:t>
                      </a:r>
                      <a:endParaRPr lang="fr-BE" sz="2000" dirty="0">
                        <a:solidFill>
                          <a:srgbClr val="FF0000"/>
                        </a:solidFill>
                        <a:effectLst/>
                        <a:latin typeface="+mn-lt"/>
                        <a:ea typeface="Calibri"/>
                        <a:cs typeface="Times New Roman"/>
                      </a:endParaRPr>
                    </a:p>
                  </a:txBody>
                  <a:tcPr marL="44450" marR="44450" marT="0" marB="0" anchor="b"/>
                </a:tc>
                <a:tc>
                  <a:txBody>
                    <a:bodyPr/>
                    <a:lstStyle/>
                    <a:p>
                      <a:pPr algn="ctr">
                        <a:spcAft>
                          <a:spcPts val="0"/>
                        </a:spcAft>
                      </a:pPr>
                      <a:r>
                        <a:rPr lang="fr-BE" sz="2000" dirty="0" smtClean="0">
                          <a:solidFill>
                            <a:schemeClr val="tx1"/>
                          </a:solidFill>
                          <a:effectLst/>
                          <a:latin typeface="+mn-lt"/>
                          <a:ea typeface="+mn-ea"/>
                          <a:cs typeface="+mn-cs"/>
                        </a:rPr>
                        <a:t>2 </a:t>
                      </a:r>
                      <a:r>
                        <a:rPr lang="fr-BE" sz="2000" dirty="0" smtClean="0">
                          <a:effectLst/>
                          <a:latin typeface="+mn-lt"/>
                        </a:rPr>
                        <a:t>(2%)</a:t>
                      </a:r>
                      <a:endParaRPr lang="fr-BE" sz="2000" dirty="0">
                        <a:solidFill>
                          <a:schemeClr val="tx1"/>
                        </a:solidFill>
                        <a:effectLst/>
                        <a:latin typeface="+mn-lt"/>
                        <a:ea typeface="Calibri"/>
                        <a:cs typeface="Times New Roman"/>
                      </a:endParaRPr>
                    </a:p>
                  </a:txBody>
                  <a:tcPr marL="44450" marR="44450" marT="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2000" dirty="0" smtClean="0">
                          <a:solidFill>
                            <a:schemeClr val="tx1"/>
                          </a:solidFill>
                          <a:effectLst/>
                          <a:latin typeface="+mn-lt"/>
                        </a:rPr>
                        <a:t>1 </a:t>
                      </a:r>
                      <a:r>
                        <a:rPr lang="fr-BE" sz="2000" dirty="0" smtClean="0">
                          <a:effectLst/>
                          <a:latin typeface="+mn-lt"/>
                        </a:rPr>
                        <a:t>(1%)</a:t>
                      </a:r>
                      <a:endParaRPr lang="fr-BE" sz="2000" dirty="0" smtClean="0">
                        <a:solidFill>
                          <a:schemeClr val="tx1"/>
                        </a:solidFill>
                        <a:effectLst/>
                        <a:latin typeface="+mn-lt"/>
                        <a:ea typeface="Calibri"/>
                        <a:cs typeface="Times New Roman"/>
                      </a:endParaRPr>
                    </a:p>
                  </a:txBody>
                  <a:tcPr marL="44450" marR="44450" marT="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2000" dirty="0" smtClean="0">
                          <a:effectLst/>
                          <a:latin typeface="+mn-lt"/>
                          <a:ea typeface="+mn-ea"/>
                          <a:cs typeface="+mn-cs"/>
                        </a:rPr>
                        <a:t>3 </a:t>
                      </a:r>
                      <a:r>
                        <a:rPr lang="fr-BE" sz="2000" dirty="0" smtClean="0">
                          <a:effectLst/>
                          <a:latin typeface="+mn-lt"/>
                        </a:rPr>
                        <a:t>(4%)</a:t>
                      </a:r>
                      <a:endParaRPr lang="fr-BE" sz="2000" dirty="0" smtClean="0">
                        <a:solidFill>
                          <a:schemeClr val="tx1"/>
                        </a:solidFill>
                        <a:effectLst/>
                        <a:latin typeface="+mn-lt"/>
                        <a:ea typeface="Calibri"/>
                        <a:cs typeface="Times New Roman"/>
                      </a:endParaRPr>
                    </a:p>
                  </a:txBody>
                  <a:tcPr marL="44450" marR="44450" marT="0" marB="0" anchor="b"/>
                </a:tc>
                <a:tc>
                  <a:txBody>
                    <a:bodyPr/>
                    <a:lstStyle/>
                    <a:p>
                      <a:pPr algn="ctr">
                        <a:spcAft>
                          <a:spcPts val="0"/>
                        </a:spcAft>
                      </a:pPr>
                      <a:r>
                        <a:rPr lang="fr-BE" sz="2000">
                          <a:effectLst/>
                          <a:latin typeface="+mn-lt"/>
                        </a:rPr>
                        <a:t>82</a:t>
                      </a:r>
                      <a:endParaRPr lang="fr-BE" sz="2000">
                        <a:effectLst/>
                        <a:latin typeface="+mn-lt"/>
                        <a:ea typeface="Calibri"/>
                        <a:cs typeface="Times New Roman"/>
                      </a:endParaRPr>
                    </a:p>
                  </a:txBody>
                  <a:tcPr marL="44450" marR="44450" marT="0" marB="0" anchor="b"/>
                </a:tc>
              </a:tr>
              <a:tr h="385593">
                <a:tc>
                  <a:txBody>
                    <a:bodyPr/>
                    <a:lstStyle/>
                    <a:p>
                      <a:pPr>
                        <a:spcAft>
                          <a:spcPts val="0"/>
                        </a:spcAft>
                      </a:pPr>
                      <a:r>
                        <a:rPr lang="fr-BE" sz="2000" dirty="0" err="1">
                          <a:effectLst/>
                        </a:rPr>
                        <a:t>rhetorical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latin typeface="+mn-lt"/>
                        </a:rPr>
                        <a:t>80 (69%)</a:t>
                      </a:r>
                      <a:endParaRPr lang="fr-BE" sz="2000" dirty="0">
                        <a:solidFill>
                          <a:srgbClr val="FF0000"/>
                        </a:solidFill>
                        <a:effectLst/>
                        <a:latin typeface="+mn-lt"/>
                        <a:ea typeface="Calibri"/>
                        <a:cs typeface="Times New Roman"/>
                      </a:endParaRPr>
                    </a:p>
                  </a:txBody>
                  <a:tcPr marL="44450" marR="44450" marT="0" marB="0" anchor="b"/>
                </a:tc>
                <a:tc>
                  <a:txBody>
                    <a:bodyPr/>
                    <a:lstStyle/>
                    <a:p>
                      <a:pPr algn="ctr">
                        <a:spcAft>
                          <a:spcPts val="0"/>
                        </a:spcAft>
                      </a:pPr>
                      <a:r>
                        <a:rPr lang="fr-BE" sz="2000" dirty="0" smtClean="0">
                          <a:solidFill>
                            <a:schemeClr val="tx1"/>
                          </a:solidFill>
                          <a:effectLst/>
                          <a:latin typeface="+mn-lt"/>
                        </a:rPr>
                        <a:t>22 </a:t>
                      </a:r>
                      <a:r>
                        <a:rPr lang="fr-BE" sz="2000" dirty="0" smtClean="0">
                          <a:effectLst/>
                          <a:latin typeface="+mn-lt"/>
                        </a:rPr>
                        <a:t>(19%)</a:t>
                      </a:r>
                      <a:endParaRPr lang="fr-BE" sz="2000" dirty="0">
                        <a:solidFill>
                          <a:schemeClr val="tx1"/>
                        </a:solidFill>
                        <a:effectLst/>
                        <a:latin typeface="+mn-lt"/>
                        <a:ea typeface="Calibri"/>
                        <a:cs typeface="Times New Roman"/>
                      </a:endParaRPr>
                    </a:p>
                  </a:txBody>
                  <a:tcPr marL="44450" marR="44450" marT="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2000" dirty="0" smtClean="0">
                          <a:solidFill>
                            <a:schemeClr val="tx1"/>
                          </a:solidFill>
                          <a:effectLst/>
                          <a:latin typeface="+mn-lt"/>
                        </a:rPr>
                        <a:t>2 </a:t>
                      </a:r>
                      <a:r>
                        <a:rPr lang="fr-BE" sz="2000" dirty="0" smtClean="0">
                          <a:effectLst/>
                          <a:latin typeface="+mn-lt"/>
                        </a:rPr>
                        <a:t>(10%)</a:t>
                      </a:r>
                      <a:endParaRPr lang="fr-BE" sz="2000" dirty="0" smtClean="0">
                        <a:solidFill>
                          <a:schemeClr val="tx1"/>
                        </a:solidFill>
                        <a:effectLst/>
                        <a:latin typeface="+mn-lt"/>
                        <a:ea typeface="Calibri"/>
                        <a:cs typeface="Times New Roman"/>
                      </a:endParaRPr>
                    </a:p>
                  </a:txBody>
                  <a:tcPr marL="44450" marR="44450" marT="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2000" dirty="0" smtClean="0">
                          <a:effectLst/>
                          <a:latin typeface="+mn-lt"/>
                          <a:ea typeface="+mn-ea"/>
                          <a:cs typeface="+mn-cs"/>
                        </a:rPr>
                        <a:t>12 </a:t>
                      </a:r>
                      <a:r>
                        <a:rPr lang="fr-BE" sz="2000" dirty="0" smtClean="0">
                          <a:effectLst/>
                          <a:latin typeface="+mn-lt"/>
                        </a:rPr>
                        <a:t>(2%)</a:t>
                      </a:r>
                      <a:endParaRPr lang="fr-BE" sz="2000" dirty="0" smtClean="0">
                        <a:solidFill>
                          <a:schemeClr val="tx1"/>
                        </a:solidFill>
                        <a:effectLst/>
                        <a:latin typeface="+mn-lt"/>
                        <a:ea typeface="Calibri"/>
                        <a:cs typeface="Times New Roman"/>
                      </a:endParaRPr>
                    </a:p>
                  </a:txBody>
                  <a:tcPr marL="44450" marR="44450" marT="0" marB="0" anchor="b"/>
                </a:tc>
                <a:tc>
                  <a:txBody>
                    <a:bodyPr/>
                    <a:lstStyle/>
                    <a:p>
                      <a:pPr algn="ctr">
                        <a:spcAft>
                          <a:spcPts val="0"/>
                        </a:spcAft>
                      </a:pPr>
                      <a:r>
                        <a:rPr lang="fr-BE" sz="2000" dirty="0">
                          <a:effectLst/>
                          <a:latin typeface="+mn-lt"/>
                        </a:rPr>
                        <a:t>116</a:t>
                      </a:r>
                      <a:endParaRPr lang="fr-BE" sz="2000" dirty="0">
                        <a:effectLst/>
                        <a:latin typeface="+mn-lt"/>
                        <a:ea typeface="Calibri"/>
                        <a:cs typeface="Times New Roman"/>
                      </a:endParaRPr>
                    </a:p>
                  </a:txBody>
                  <a:tcPr marL="44450" marR="44450" marT="0" marB="0" anchor="b"/>
                </a:tc>
              </a:tr>
              <a:tr h="385593">
                <a:tc>
                  <a:txBody>
                    <a:bodyPr/>
                    <a:lstStyle/>
                    <a:p>
                      <a:pPr>
                        <a:spcAft>
                          <a:spcPts val="0"/>
                        </a:spcAft>
                      </a:pPr>
                      <a:r>
                        <a:rPr lang="fr-BE" sz="2000" dirty="0" err="1">
                          <a:effectLst/>
                        </a:rPr>
                        <a:t>sequential</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latin typeface="+mn-lt"/>
                        </a:rPr>
                        <a:t>141 (77%)</a:t>
                      </a:r>
                      <a:endParaRPr lang="fr-BE" sz="2000" dirty="0">
                        <a:solidFill>
                          <a:srgbClr val="FF0000"/>
                        </a:solidFill>
                        <a:effectLst/>
                        <a:latin typeface="+mn-lt"/>
                        <a:ea typeface="Calibri"/>
                        <a:cs typeface="Times New Roman"/>
                      </a:endParaRPr>
                    </a:p>
                  </a:txBody>
                  <a:tcPr marL="44450" marR="44450" marT="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2000" dirty="0" smtClean="0">
                          <a:solidFill>
                            <a:schemeClr val="tx1"/>
                          </a:solidFill>
                          <a:effectLst/>
                          <a:latin typeface="+mn-lt"/>
                          <a:ea typeface="Calibri"/>
                          <a:cs typeface="Times New Roman"/>
                        </a:rPr>
                        <a:t>3 </a:t>
                      </a:r>
                      <a:r>
                        <a:rPr lang="fr-BE" sz="2000" dirty="0" smtClean="0">
                          <a:effectLst/>
                          <a:latin typeface="+mn-lt"/>
                        </a:rPr>
                        <a:t>(2%)</a:t>
                      </a:r>
                      <a:endParaRPr lang="fr-BE" sz="2000" dirty="0" smtClean="0">
                        <a:solidFill>
                          <a:schemeClr val="tx1"/>
                        </a:solidFill>
                        <a:effectLst/>
                        <a:latin typeface="+mn-lt"/>
                        <a:ea typeface="Calibri"/>
                        <a:cs typeface="Times New Roman"/>
                      </a:endParaRPr>
                    </a:p>
                  </a:txBody>
                  <a:tcPr marL="44450" marR="44450" marT="0" marB="0" anchor="b"/>
                </a:tc>
                <a:tc>
                  <a:txBody>
                    <a:bodyPr/>
                    <a:lstStyle/>
                    <a:p>
                      <a:pPr algn="ctr">
                        <a:spcAft>
                          <a:spcPts val="0"/>
                        </a:spcAft>
                      </a:pPr>
                      <a:r>
                        <a:rPr lang="fr-BE" sz="2000" dirty="0" smtClean="0">
                          <a:solidFill>
                            <a:schemeClr val="tx1"/>
                          </a:solidFill>
                          <a:effectLst/>
                          <a:latin typeface="+mn-lt"/>
                          <a:ea typeface="+mn-ea"/>
                          <a:cs typeface="+mn-cs"/>
                        </a:rPr>
                        <a:t>20 </a:t>
                      </a:r>
                      <a:r>
                        <a:rPr lang="fr-BE" sz="2000" dirty="0" smtClean="0">
                          <a:solidFill>
                            <a:schemeClr val="tx1"/>
                          </a:solidFill>
                          <a:effectLst/>
                          <a:latin typeface="+mn-lt"/>
                        </a:rPr>
                        <a:t>(11%)</a:t>
                      </a:r>
                      <a:endParaRPr lang="fr-BE" sz="2000" dirty="0">
                        <a:solidFill>
                          <a:schemeClr val="tx1"/>
                        </a:solidFill>
                        <a:effectLst/>
                        <a:latin typeface="+mn-lt"/>
                        <a:ea typeface="Calibri"/>
                        <a:cs typeface="Times New Roman"/>
                      </a:endParaRPr>
                    </a:p>
                  </a:txBody>
                  <a:tcPr marL="44450" marR="44450" marT="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2000" dirty="0" smtClean="0">
                          <a:solidFill>
                            <a:schemeClr val="tx1"/>
                          </a:solidFill>
                          <a:effectLst/>
                          <a:latin typeface="+mn-lt"/>
                          <a:ea typeface="+mn-ea"/>
                          <a:cs typeface="+mn-cs"/>
                        </a:rPr>
                        <a:t>20 </a:t>
                      </a:r>
                      <a:r>
                        <a:rPr lang="fr-BE" sz="2000" dirty="0" smtClean="0">
                          <a:solidFill>
                            <a:schemeClr val="tx1"/>
                          </a:solidFill>
                          <a:effectLst/>
                          <a:latin typeface="+mn-lt"/>
                        </a:rPr>
                        <a:t>(11%)</a:t>
                      </a:r>
                      <a:endParaRPr lang="fr-BE" sz="2000" dirty="0" smtClean="0">
                        <a:solidFill>
                          <a:schemeClr val="tx1"/>
                        </a:solidFill>
                        <a:effectLst/>
                        <a:latin typeface="+mn-lt"/>
                        <a:ea typeface="Calibri"/>
                        <a:cs typeface="Times New Roman"/>
                      </a:endParaRPr>
                    </a:p>
                  </a:txBody>
                  <a:tcPr marL="44450" marR="44450" marT="0" marB="0" anchor="b"/>
                </a:tc>
                <a:tc>
                  <a:txBody>
                    <a:bodyPr/>
                    <a:lstStyle/>
                    <a:p>
                      <a:pPr algn="ctr">
                        <a:spcAft>
                          <a:spcPts val="0"/>
                        </a:spcAft>
                      </a:pPr>
                      <a:r>
                        <a:rPr lang="fr-BE" sz="2000" dirty="0">
                          <a:effectLst/>
                          <a:latin typeface="+mn-lt"/>
                        </a:rPr>
                        <a:t>184</a:t>
                      </a:r>
                      <a:endParaRPr lang="fr-BE" sz="2000" dirty="0">
                        <a:effectLst/>
                        <a:latin typeface="+mn-lt"/>
                        <a:ea typeface="Calibri"/>
                        <a:cs typeface="Times New Roman"/>
                      </a:endParaRPr>
                    </a:p>
                  </a:txBody>
                  <a:tcPr marL="44450" marR="44450" marT="0" marB="0" anchor="b"/>
                </a:tc>
              </a:tr>
              <a:tr h="385593">
                <a:tc>
                  <a:txBody>
                    <a:bodyPr/>
                    <a:lstStyle/>
                    <a:p>
                      <a:pPr>
                        <a:spcAft>
                          <a:spcPts val="0"/>
                        </a:spcAft>
                      </a:pPr>
                      <a:r>
                        <a:rPr lang="fr-BE" sz="2000" dirty="0" err="1" smtClean="0">
                          <a:effectLst/>
                          <a:latin typeface="Calibri"/>
                          <a:ea typeface="Calibri"/>
                          <a:cs typeface="Times New Roman"/>
                        </a:rPr>
                        <a:t>interpersonal</a:t>
                      </a:r>
                      <a:endParaRPr lang="fr-BE" sz="2000" dirty="0">
                        <a:effectLst/>
                        <a:latin typeface="Calibri"/>
                        <a:ea typeface="Calibri"/>
                        <a:cs typeface="Times New Roman"/>
                      </a:endParaRPr>
                    </a:p>
                  </a:txBody>
                  <a:tcPr marL="44450" marR="44450" marT="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2000" dirty="0" smtClean="0">
                          <a:solidFill>
                            <a:schemeClr val="tx1"/>
                          </a:solidFill>
                          <a:effectLst/>
                          <a:latin typeface="+mn-lt"/>
                          <a:ea typeface="+mn-ea"/>
                          <a:cs typeface="+mn-cs"/>
                        </a:rPr>
                        <a:t>5 </a:t>
                      </a:r>
                      <a:r>
                        <a:rPr lang="fr-BE" sz="2000" dirty="0" smtClean="0">
                          <a:effectLst/>
                          <a:latin typeface="+mn-lt"/>
                        </a:rPr>
                        <a:t>(31%)</a:t>
                      </a:r>
                      <a:endParaRPr lang="fr-BE" sz="2000" dirty="0" smtClean="0">
                        <a:solidFill>
                          <a:schemeClr val="tx1"/>
                        </a:solidFill>
                        <a:effectLst/>
                        <a:latin typeface="+mn-lt"/>
                        <a:ea typeface="Calibri"/>
                        <a:cs typeface="Times New Roman"/>
                      </a:endParaRPr>
                    </a:p>
                  </a:txBody>
                  <a:tcPr marL="44450" marR="44450" marT="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2000" dirty="0" smtClean="0">
                          <a:solidFill>
                            <a:schemeClr val="tx1"/>
                          </a:solidFill>
                          <a:effectLst/>
                          <a:latin typeface="+mn-lt"/>
                          <a:ea typeface="+mn-ea"/>
                          <a:cs typeface="+mn-cs"/>
                        </a:rPr>
                        <a:t>1 </a:t>
                      </a:r>
                      <a:r>
                        <a:rPr lang="fr-BE" sz="2000" dirty="0" smtClean="0">
                          <a:effectLst/>
                          <a:latin typeface="+mn-lt"/>
                        </a:rPr>
                        <a:t>(6%)</a:t>
                      </a:r>
                      <a:endParaRPr lang="fr-BE" sz="2000" dirty="0" smtClean="0">
                        <a:solidFill>
                          <a:schemeClr val="tx1"/>
                        </a:solidFill>
                        <a:effectLst/>
                        <a:latin typeface="+mn-lt"/>
                        <a:ea typeface="Calibri"/>
                        <a:cs typeface="Times New Roman"/>
                      </a:endParaRPr>
                    </a:p>
                  </a:txBody>
                  <a:tcPr marL="44450" marR="44450" marT="0" marB="0" anchor="b"/>
                </a:tc>
                <a:tc>
                  <a:txBody>
                    <a:bodyPr/>
                    <a:lstStyle/>
                    <a:p>
                      <a:pPr algn="ctr">
                        <a:spcAft>
                          <a:spcPts val="0"/>
                        </a:spcAft>
                      </a:pPr>
                      <a:r>
                        <a:rPr lang="fr-BE" sz="2000" dirty="0" smtClean="0">
                          <a:solidFill>
                            <a:srgbClr val="FF0000"/>
                          </a:solidFill>
                          <a:effectLst/>
                          <a:latin typeface="+mn-lt"/>
                          <a:ea typeface="+mn-ea"/>
                          <a:cs typeface="+mn-cs"/>
                        </a:rPr>
                        <a:t>8 </a:t>
                      </a:r>
                      <a:r>
                        <a:rPr lang="fr-BE" sz="2000" dirty="0" smtClean="0">
                          <a:solidFill>
                            <a:srgbClr val="FF0000"/>
                          </a:solidFill>
                          <a:effectLst/>
                          <a:latin typeface="+mn-lt"/>
                        </a:rPr>
                        <a:t>(50%)</a:t>
                      </a:r>
                      <a:endParaRPr lang="fr-BE" sz="2000" dirty="0">
                        <a:solidFill>
                          <a:srgbClr val="FF0000"/>
                        </a:solidFill>
                        <a:effectLst/>
                        <a:latin typeface="+mn-lt"/>
                        <a:ea typeface="Calibri"/>
                        <a:cs typeface="Times New Roman"/>
                      </a:endParaRPr>
                    </a:p>
                  </a:txBody>
                  <a:tcPr marL="44450" marR="44450" marT="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2000" dirty="0" smtClean="0">
                          <a:effectLst/>
                          <a:latin typeface="+mn-lt"/>
                          <a:ea typeface="+mn-ea"/>
                          <a:cs typeface="+mn-cs"/>
                        </a:rPr>
                        <a:t>2 </a:t>
                      </a:r>
                      <a:r>
                        <a:rPr lang="fr-BE" sz="2000" dirty="0" smtClean="0">
                          <a:effectLst/>
                          <a:latin typeface="+mn-lt"/>
                        </a:rPr>
                        <a:t>(13%)</a:t>
                      </a:r>
                      <a:endParaRPr lang="fr-BE" sz="2000" dirty="0" smtClean="0">
                        <a:solidFill>
                          <a:schemeClr val="tx1"/>
                        </a:solidFill>
                        <a:effectLst/>
                        <a:latin typeface="+mn-lt"/>
                        <a:ea typeface="Calibri"/>
                        <a:cs typeface="Times New Roman"/>
                      </a:endParaRPr>
                    </a:p>
                  </a:txBody>
                  <a:tcPr marL="44450" marR="44450" marT="0" marB="0" anchor="b"/>
                </a:tc>
                <a:tc>
                  <a:txBody>
                    <a:bodyPr/>
                    <a:lstStyle/>
                    <a:p>
                      <a:pPr algn="ctr">
                        <a:spcAft>
                          <a:spcPts val="0"/>
                        </a:spcAft>
                      </a:pPr>
                      <a:r>
                        <a:rPr lang="fr-BE" sz="2000" dirty="0">
                          <a:effectLst/>
                          <a:latin typeface="+mn-lt"/>
                        </a:rPr>
                        <a:t>16</a:t>
                      </a:r>
                      <a:endParaRPr lang="fr-BE" sz="2000" dirty="0">
                        <a:effectLst/>
                        <a:latin typeface="+mn-lt"/>
                        <a:ea typeface="Calibri"/>
                        <a:cs typeface="Times New Roman"/>
                      </a:endParaRPr>
                    </a:p>
                  </a:txBody>
                  <a:tcPr marL="44450" marR="44450" marT="0" marB="0" anchor="b"/>
                </a:tc>
              </a:tr>
              <a:tr h="385593">
                <a:tc>
                  <a:txBody>
                    <a:bodyPr/>
                    <a:lstStyle/>
                    <a:p>
                      <a:pPr>
                        <a:spcAft>
                          <a:spcPts val="0"/>
                        </a:spcAft>
                      </a:pPr>
                      <a:r>
                        <a:rPr lang="fr-BE" sz="2000" dirty="0">
                          <a:effectLst/>
                        </a:rPr>
                        <a:t>Total </a:t>
                      </a:r>
                      <a:endParaRPr lang="fr-BE" sz="2400" dirty="0">
                        <a:effectLst/>
                        <a:latin typeface="Calibri"/>
                        <a:ea typeface="Calibri"/>
                        <a:cs typeface="Times New Roman"/>
                      </a:endParaRPr>
                    </a:p>
                  </a:txBody>
                  <a:tcPr marL="44450" marR="44450" marT="0" marB="0" anchor="b"/>
                </a:tc>
                <a:tc>
                  <a:txBody>
                    <a:bodyPr/>
                    <a:lstStyle/>
                    <a:p>
                      <a:pPr algn="ctr">
                        <a:spcAft>
                          <a:spcPts val="0"/>
                        </a:spcAft>
                      </a:pPr>
                      <a:r>
                        <a:rPr lang="fr-BE" sz="2000" dirty="0">
                          <a:solidFill>
                            <a:schemeClr val="tx1"/>
                          </a:solidFill>
                          <a:effectLst/>
                          <a:latin typeface="+mn-lt"/>
                        </a:rPr>
                        <a:t>147</a:t>
                      </a:r>
                      <a:endParaRPr lang="fr-BE" sz="2000" dirty="0">
                        <a:solidFill>
                          <a:schemeClr val="tx1"/>
                        </a:solidFill>
                        <a:effectLst/>
                        <a:latin typeface="+mn-lt"/>
                        <a:ea typeface="Calibri"/>
                        <a:cs typeface="Times New Roman"/>
                      </a:endParaRPr>
                    </a:p>
                  </a:txBody>
                  <a:tcPr marL="44450" marR="44450" marT="0" marB="0" anchor="b"/>
                </a:tc>
                <a:tc>
                  <a:txBody>
                    <a:bodyPr/>
                    <a:lstStyle/>
                    <a:p>
                      <a:pPr algn="ctr">
                        <a:spcAft>
                          <a:spcPts val="0"/>
                        </a:spcAft>
                      </a:pPr>
                      <a:r>
                        <a:rPr lang="fr-BE" sz="2000" dirty="0">
                          <a:solidFill>
                            <a:schemeClr val="tx1"/>
                          </a:solidFill>
                          <a:effectLst/>
                          <a:latin typeface="+mn-lt"/>
                        </a:rPr>
                        <a:t>201</a:t>
                      </a:r>
                      <a:endParaRPr lang="fr-BE" sz="2000" dirty="0">
                        <a:solidFill>
                          <a:schemeClr val="tx1"/>
                        </a:solidFill>
                        <a:effectLst/>
                        <a:latin typeface="+mn-lt"/>
                        <a:ea typeface="Calibri"/>
                        <a:cs typeface="Times New Roman"/>
                      </a:endParaRPr>
                    </a:p>
                  </a:txBody>
                  <a:tcPr marL="44450" marR="44450" marT="0" marB="0" anchor="b"/>
                </a:tc>
                <a:tc>
                  <a:txBody>
                    <a:bodyPr/>
                    <a:lstStyle/>
                    <a:p>
                      <a:pPr algn="ctr">
                        <a:spcAft>
                          <a:spcPts val="0"/>
                        </a:spcAft>
                      </a:pPr>
                      <a:r>
                        <a:rPr lang="fr-BE" sz="2000" dirty="0">
                          <a:solidFill>
                            <a:schemeClr val="tx1"/>
                          </a:solidFill>
                          <a:effectLst/>
                          <a:latin typeface="+mn-lt"/>
                        </a:rPr>
                        <a:t>26</a:t>
                      </a:r>
                      <a:endParaRPr lang="fr-BE" sz="2000" dirty="0">
                        <a:solidFill>
                          <a:schemeClr val="tx1"/>
                        </a:solidFill>
                        <a:effectLst/>
                        <a:latin typeface="+mn-lt"/>
                        <a:ea typeface="Calibri"/>
                        <a:cs typeface="Times New Roman"/>
                      </a:endParaRPr>
                    </a:p>
                  </a:txBody>
                  <a:tcPr marL="44450" marR="44450" marT="0" marB="0" anchor="b"/>
                </a:tc>
                <a:tc>
                  <a:txBody>
                    <a:bodyPr/>
                    <a:lstStyle/>
                    <a:p>
                      <a:pPr algn="ctr">
                        <a:spcAft>
                          <a:spcPts val="0"/>
                        </a:spcAft>
                      </a:pPr>
                      <a:r>
                        <a:rPr lang="fr-BE" sz="2000" dirty="0">
                          <a:effectLst/>
                          <a:latin typeface="+mn-lt"/>
                        </a:rPr>
                        <a:t>24</a:t>
                      </a:r>
                      <a:endParaRPr lang="fr-BE" sz="2000" dirty="0">
                        <a:effectLst/>
                        <a:latin typeface="+mn-lt"/>
                        <a:ea typeface="Calibri"/>
                        <a:cs typeface="Times New Roman"/>
                      </a:endParaRPr>
                    </a:p>
                  </a:txBody>
                  <a:tcPr marL="44450" marR="44450" marT="0" marB="0" anchor="b"/>
                </a:tc>
                <a:tc>
                  <a:txBody>
                    <a:bodyPr/>
                    <a:lstStyle/>
                    <a:p>
                      <a:pPr algn="ctr">
                        <a:spcAft>
                          <a:spcPts val="0"/>
                        </a:spcAft>
                      </a:pPr>
                      <a:r>
                        <a:rPr lang="fr-BE" sz="2000" dirty="0">
                          <a:effectLst/>
                          <a:latin typeface="+mn-lt"/>
                        </a:rPr>
                        <a:t>398</a:t>
                      </a:r>
                      <a:endParaRPr lang="fr-BE" sz="2000" dirty="0">
                        <a:effectLst/>
                        <a:latin typeface="+mn-lt"/>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15638133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DMs and (dis)fluency</a:t>
            </a:r>
            <a:endParaRPr lang="en-US" dirty="0"/>
          </a:p>
        </p:txBody>
      </p:sp>
      <p:sp>
        <p:nvSpPr>
          <p:cNvPr id="3" name="Content Placeholder 2"/>
          <p:cNvSpPr>
            <a:spLocks noGrp="1"/>
          </p:cNvSpPr>
          <p:nvPr>
            <p:ph idx="1"/>
          </p:nvPr>
        </p:nvSpPr>
        <p:spPr/>
        <p:txBody>
          <a:bodyPr>
            <a:normAutofit lnSpcReduction="10000"/>
          </a:bodyPr>
          <a:lstStyle/>
          <a:p>
            <a:r>
              <a:rPr lang="en-US" dirty="0" smtClean="0"/>
              <a:t>DMs contribute to speakers’ fluency </a:t>
            </a:r>
            <a:r>
              <a:rPr lang="en-US" sz="2400" dirty="0" smtClean="0">
                <a:solidFill>
                  <a:schemeClr val="bg1">
                    <a:lumMod val="65000"/>
                  </a:schemeClr>
                </a:solidFill>
              </a:rPr>
              <a:t>(</a:t>
            </a:r>
            <a:r>
              <a:rPr lang="de-DE" sz="2400" dirty="0" smtClean="0">
                <a:solidFill>
                  <a:schemeClr val="bg1">
                    <a:lumMod val="65000"/>
                  </a:schemeClr>
                </a:solidFill>
              </a:rPr>
              <a:t>Hasselgren</a:t>
            </a:r>
            <a:r>
              <a:rPr lang="de-DE" sz="2400" dirty="0">
                <a:solidFill>
                  <a:schemeClr val="bg1">
                    <a:lumMod val="65000"/>
                  </a:schemeClr>
                </a:solidFill>
              </a:rPr>
              <a:t>, 2002; Müller, 2005; </a:t>
            </a:r>
            <a:r>
              <a:rPr lang="de-DE" sz="2400" dirty="0" smtClean="0">
                <a:solidFill>
                  <a:schemeClr val="bg1">
                    <a:lumMod val="65000"/>
                  </a:schemeClr>
                </a:solidFill>
              </a:rPr>
              <a:t>Götz, 2013)</a:t>
            </a:r>
            <a:endParaRPr lang="de-DE" dirty="0" smtClean="0">
              <a:solidFill>
                <a:schemeClr val="bg1">
                  <a:lumMod val="65000"/>
                </a:schemeClr>
              </a:solidFill>
            </a:endParaRPr>
          </a:p>
          <a:p>
            <a:r>
              <a:rPr lang="en-US" dirty="0" smtClean="0"/>
              <a:t>DMs are typical for “unskillful  speakers”  </a:t>
            </a:r>
            <a:r>
              <a:rPr lang="en-US" dirty="0"/>
              <a:t>or </a:t>
            </a:r>
            <a:r>
              <a:rPr lang="en-US" dirty="0" smtClean="0"/>
              <a:t>“powerlessness” </a:t>
            </a:r>
            <a:r>
              <a:rPr lang="en-US" sz="2400" dirty="0" smtClean="0">
                <a:solidFill>
                  <a:schemeClr val="bg1">
                    <a:lumMod val="65000"/>
                  </a:schemeClr>
                </a:solidFill>
              </a:rPr>
              <a:t>(O’ Donnell and Todd</a:t>
            </a:r>
            <a:r>
              <a:rPr lang="en-US" sz="2400" dirty="0">
                <a:solidFill>
                  <a:schemeClr val="bg1">
                    <a:lumMod val="65000"/>
                  </a:schemeClr>
                </a:solidFill>
              </a:rPr>
              <a:t>, </a:t>
            </a:r>
            <a:r>
              <a:rPr lang="en-US" sz="2400" dirty="0" smtClean="0">
                <a:solidFill>
                  <a:schemeClr val="bg1">
                    <a:lumMod val="65000"/>
                  </a:schemeClr>
                </a:solidFill>
              </a:rPr>
              <a:t>1980</a:t>
            </a:r>
            <a:r>
              <a:rPr lang="en-US" sz="2400" dirty="0">
                <a:solidFill>
                  <a:schemeClr val="bg1">
                    <a:lumMod val="65000"/>
                  </a:schemeClr>
                </a:solidFill>
              </a:rPr>
              <a:t>: </a:t>
            </a:r>
            <a:r>
              <a:rPr lang="en-US" sz="2400" dirty="0" smtClean="0">
                <a:solidFill>
                  <a:schemeClr val="bg1">
                    <a:lumMod val="65000"/>
                  </a:schemeClr>
                </a:solidFill>
              </a:rPr>
              <a:t>67</a:t>
            </a:r>
            <a:r>
              <a:rPr lang="en-US" sz="2400" dirty="0">
                <a:solidFill>
                  <a:schemeClr val="bg1">
                    <a:lumMod val="65000"/>
                  </a:schemeClr>
                </a:solidFill>
              </a:rPr>
              <a:t>; </a:t>
            </a:r>
            <a:r>
              <a:rPr lang="en-US" sz="2400" dirty="0" smtClean="0">
                <a:solidFill>
                  <a:schemeClr val="bg1">
                    <a:lumMod val="65000"/>
                  </a:schemeClr>
                </a:solidFill>
              </a:rPr>
              <a:t>Ragan</a:t>
            </a:r>
            <a:r>
              <a:rPr lang="en-US" sz="2400" dirty="0">
                <a:solidFill>
                  <a:schemeClr val="bg1">
                    <a:lumMod val="65000"/>
                  </a:schemeClr>
                </a:solidFill>
              </a:rPr>
              <a:t>, </a:t>
            </a:r>
            <a:r>
              <a:rPr lang="en-US" sz="2400" dirty="0" smtClean="0">
                <a:solidFill>
                  <a:schemeClr val="bg1">
                    <a:lumMod val="65000"/>
                  </a:schemeClr>
                </a:solidFill>
              </a:rPr>
              <a:t>1983:166)</a:t>
            </a:r>
          </a:p>
          <a:p>
            <a:r>
              <a:rPr lang="en-US" dirty="0"/>
              <a:t>F</a:t>
            </a:r>
            <a:r>
              <a:rPr lang="en-US" dirty="0" smtClean="0"/>
              <a:t>illed </a:t>
            </a:r>
            <a:r>
              <a:rPr lang="en-US" dirty="0"/>
              <a:t>pauses </a:t>
            </a:r>
            <a:r>
              <a:rPr lang="en-US" dirty="0" smtClean="0"/>
              <a:t>positively </a:t>
            </a:r>
            <a:r>
              <a:rPr lang="en-US" dirty="0"/>
              <a:t>help speech production </a:t>
            </a:r>
            <a:r>
              <a:rPr lang="en-US" dirty="0" smtClean="0"/>
              <a:t>and processing </a:t>
            </a:r>
            <a:r>
              <a:rPr lang="en-US" dirty="0" smtClean="0">
                <a:sym typeface="Wingdings" panose="05000000000000000000" pitchFamily="2" charset="2"/>
              </a:rPr>
              <a:t>”filler-as-signal” </a:t>
            </a:r>
            <a:r>
              <a:rPr lang="en-US" sz="2400" dirty="0" smtClean="0">
                <a:solidFill>
                  <a:schemeClr val="bg1">
                    <a:lumMod val="65000"/>
                  </a:schemeClr>
                </a:solidFill>
              </a:rPr>
              <a:t>(O’ Connell </a:t>
            </a:r>
            <a:r>
              <a:rPr lang="en-US" sz="2400" dirty="0">
                <a:solidFill>
                  <a:schemeClr val="bg1">
                    <a:lumMod val="65000"/>
                  </a:schemeClr>
                </a:solidFill>
              </a:rPr>
              <a:t>and </a:t>
            </a:r>
            <a:r>
              <a:rPr lang="en-US" sz="2400" dirty="0" err="1">
                <a:solidFill>
                  <a:schemeClr val="bg1">
                    <a:lumMod val="65000"/>
                  </a:schemeClr>
                </a:solidFill>
              </a:rPr>
              <a:t>Kowal</a:t>
            </a:r>
            <a:r>
              <a:rPr lang="en-US" sz="2400" dirty="0">
                <a:solidFill>
                  <a:schemeClr val="bg1">
                    <a:lumMod val="65000"/>
                  </a:schemeClr>
                </a:solidFill>
              </a:rPr>
              <a:t>, 2005</a:t>
            </a:r>
            <a:r>
              <a:rPr lang="en-US" sz="2400" dirty="0" smtClean="0">
                <a:solidFill>
                  <a:schemeClr val="bg1">
                    <a:lumMod val="65000"/>
                  </a:schemeClr>
                </a:solidFill>
              </a:rPr>
              <a:t>)</a:t>
            </a:r>
            <a:r>
              <a:rPr lang="en-US" dirty="0" smtClean="0"/>
              <a:t> </a:t>
            </a:r>
          </a:p>
          <a:p>
            <a:r>
              <a:rPr lang="en-US" dirty="0" smtClean="0"/>
              <a:t>Filled pauses encode hesitations </a:t>
            </a:r>
            <a:r>
              <a:rPr lang="en-US" dirty="0"/>
              <a:t>and </a:t>
            </a:r>
            <a:r>
              <a:rPr lang="en-US" dirty="0" smtClean="0"/>
              <a:t>difficulties </a:t>
            </a:r>
            <a:r>
              <a:rPr lang="en-US" dirty="0" smtClean="0">
                <a:sym typeface="Wingdings" panose="05000000000000000000" pitchFamily="2" charset="2"/>
              </a:rPr>
              <a:t> </a:t>
            </a:r>
            <a:r>
              <a:rPr lang="en-US" dirty="0">
                <a:sym typeface="Wingdings" panose="05000000000000000000" pitchFamily="2" charset="2"/>
              </a:rPr>
              <a:t>“</a:t>
            </a:r>
            <a:r>
              <a:rPr lang="en-US" dirty="0" smtClean="0">
                <a:sym typeface="Wingdings" panose="05000000000000000000" pitchFamily="2" charset="2"/>
              </a:rPr>
              <a:t>filler-as-symptom”</a:t>
            </a:r>
            <a:r>
              <a:rPr lang="en-US" dirty="0" smtClean="0"/>
              <a:t> </a:t>
            </a:r>
            <a:r>
              <a:rPr lang="en-US" dirty="0">
                <a:solidFill>
                  <a:schemeClr val="bg1">
                    <a:lumMod val="65000"/>
                  </a:schemeClr>
                </a:solidFill>
              </a:rPr>
              <a:t>(e.g. </a:t>
            </a:r>
            <a:r>
              <a:rPr lang="en-US" dirty="0" err="1">
                <a:solidFill>
                  <a:schemeClr val="bg1">
                    <a:lumMod val="65000"/>
                  </a:schemeClr>
                </a:solidFill>
              </a:rPr>
              <a:t>Mahl</a:t>
            </a:r>
            <a:r>
              <a:rPr lang="en-US" dirty="0">
                <a:solidFill>
                  <a:schemeClr val="bg1">
                    <a:lumMod val="65000"/>
                  </a:schemeClr>
                </a:solidFill>
              </a:rPr>
              <a:t>, 1987; </a:t>
            </a:r>
            <a:r>
              <a:rPr lang="en-US" dirty="0" err="1">
                <a:solidFill>
                  <a:schemeClr val="bg1">
                    <a:lumMod val="65000"/>
                  </a:schemeClr>
                </a:solidFill>
              </a:rPr>
              <a:t>Levelt</a:t>
            </a:r>
            <a:r>
              <a:rPr lang="en-US" dirty="0">
                <a:solidFill>
                  <a:schemeClr val="bg1">
                    <a:lumMod val="65000"/>
                  </a:schemeClr>
                </a:solidFill>
              </a:rPr>
              <a:t>, 1989</a:t>
            </a:r>
            <a:r>
              <a:rPr lang="en-US" dirty="0" smtClean="0">
                <a:solidFill>
                  <a:schemeClr val="bg1">
                    <a:lumMod val="65000"/>
                  </a:schemeClr>
                </a:solidFill>
              </a:rPr>
              <a:t>)</a:t>
            </a:r>
          </a:p>
          <a:p>
            <a:endParaRPr lang="en-US" sz="2400" dirty="0">
              <a:solidFill>
                <a:schemeClr val="bg1">
                  <a:lumMod val="65000"/>
                </a:schemeClr>
              </a:solidFill>
            </a:endParaRPr>
          </a:p>
          <a:p>
            <a:r>
              <a:rPr lang="en-US" sz="2400" dirty="0" smtClean="0"/>
              <a:t>Claim: relative </a:t>
            </a:r>
            <a:r>
              <a:rPr lang="en-US" sz="2400" dirty="0"/>
              <a:t>contribution to the (</a:t>
            </a:r>
            <a:r>
              <a:rPr lang="en-US" sz="2400" dirty="0" smtClean="0"/>
              <a:t>dis)fluency </a:t>
            </a:r>
            <a:r>
              <a:rPr lang="en-US" sz="2400" dirty="0"/>
              <a:t>of </a:t>
            </a:r>
            <a:r>
              <a:rPr lang="en-US" sz="2400" dirty="0" smtClean="0"/>
              <a:t>discourse </a:t>
            </a:r>
            <a:r>
              <a:rPr lang="en-US" sz="2400" dirty="0"/>
              <a:t>comes from their </a:t>
            </a:r>
            <a:r>
              <a:rPr lang="en-US" sz="2400" dirty="0" smtClean="0"/>
              <a:t>combination (English/French)</a:t>
            </a:r>
            <a:endParaRPr lang="en-US" sz="2400" dirty="0"/>
          </a:p>
          <a:p>
            <a:endParaRPr lang="de-DE" sz="2400" dirty="0" smtClean="0">
              <a:solidFill>
                <a:schemeClr val="bg1">
                  <a:lumMod val="65000"/>
                </a:schemeClr>
              </a:solidFill>
            </a:endParaRPr>
          </a:p>
          <a:p>
            <a:endParaRPr lang="en-US" dirty="0"/>
          </a:p>
        </p:txBody>
      </p:sp>
      <p:sp>
        <p:nvSpPr>
          <p:cNvPr id="4" name="Slide Number Placeholder 3"/>
          <p:cNvSpPr>
            <a:spLocks noGrp="1"/>
          </p:cNvSpPr>
          <p:nvPr>
            <p:ph type="sldNum" sz="quarter" idx="12"/>
          </p:nvPr>
        </p:nvSpPr>
        <p:spPr/>
        <p:txBody>
          <a:bodyPr/>
          <a:lstStyle/>
          <a:p>
            <a:fld id="{F38DF745-7D3F-47F4-83A3-874385CFAA69}" type="slidenum">
              <a:rPr lang="en-US" smtClean="0"/>
              <a:pPr/>
              <a:t>52</a:t>
            </a:fld>
            <a:endParaRPr lang="en-US" dirty="0"/>
          </a:p>
        </p:txBody>
      </p:sp>
      <p:sp>
        <p:nvSpPr>
          <p:cNvPr id="5" name="TextBox 4"/>
          <p:cNvSpPr txBox="1"/>
          <p:nvPr/>
        </p:nvSpPr>
        <p:spPr>
          <a:xfrm>
            <a:off x="5044698" y="6486041"/>
            <a:ext cx="3843580" cy="338554"/>
          </a:xfrm>
          <a:prstGeom prst="rect">
            <a:avLst/>
          </a:prstGeom>
          <a:noFill/>
        </p:spPr>
        <p:txBody>
          <a:bodyPr wrap="square" rtlCol="0">
            <a:spAutoFit/>
          </a:bodyPr>
          <a:lstStyle/>
          <a:p>
            <a:r>
              <a:rPr lang="en-US" sz="1600" dirty="0" err="1" smtClean="0"/>
              <a:t>Crible</a:t>
            </a:r>
            <a:r>
              <a:rPr lang="en-US" sz="1600" dirty="0" smtClean="0"/>
              <a:t>, Degand, </a:t>
            </a:r>
            <a:r>
              <a:rPr lang="en-US" sz="1600" dirty="0" err="1" smtClean="0"/>
              <a:t>Gilquin</a:t>
            </a:r>
            <a:r>
              <a:rPr lang="en-US" sz="1600" dirty="0" smtClean="0"/>
              <a:t>, </a:t>
            </a:r>
            <a:r>
              <a:rPr lang="en-US" sz="1600" dirty="0" err="1" smtClean="0"/>
              <a:t>forthc</a:t>
            </a:r>
            <a:r>
              <a:rPr lang="en-US" sz="1600" dirty="0" smtClean="0"/>
              <a:t>.</a:t>
            </a:r>
            <a:endParaRPr lang="en-US" sz="1600" dirty="0"/>
          </a:p>
        </p:txBody>
      </p:sp>
    </p:spTree>
    <p:extLst>
      <p:ext uri="{BB962C8B-B14F-4D97-AF65-F5344CB8AC3E}">
        <p14:creationId xmlns:p14="http://schemas.microsoft.com/office/powerpoint/2010/main" val="11465746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DMs and (dis)fluency</a:t>
            </a:r>
            <a:endParaRPr lang="en-US" dirty="0"/>
          </a:p>
        </p:txBody>
      </p:sp>
      <p:sp>
        <p:nvSpPr>
          <p:cNvPr id="3" name="Content Placeholder 2"/>
          <p:cNvSpPr>
            <a:spLocks noGrp="1"/>
          </p:cNvSpPr>
          <p:nvPr>
            <p:ph idx="1"/>
          </p:nvPr>
        </p:nvSpPr>
        <p:spPr>
          <a:xfrm>
            <a:off x="457200" y="1524000"/>
            <a:ext cx="8229600" cy="4876800"/>
          </a:xfrm>
        </p:spPr>
        <p:txBody>
          <a:bodyPr/>
          <a:lstStyle/>
          <a:p>
            <a:pPr marL="0" indent="0">
              <a:buNone/>
            </a:pPr>
            <a:r>
              <a:rPr lang="en-US" dirty="0" smtClean="0"/>
              <a:t>English // French</a:t>
            </a:r>
          </a:p>
          <a:p>
            <a:pPr marL="0" indent="0">
              <a:buNone/>
            </a:pPr>
            <a:endParaRPr lang="en-US" dirty="0" smtClean="0"/>
          </a:p>
          <a:p>
            <a:r>
              <a:rPr lang="en-US" dirty="0" smtClean="0"/>
              <a:t>DMs at clause level:</a:t>
            </a:r>
          </a:p>
          <a:p>
            <a:pPr lvl="1"/>
            <a:r>
              <a:rPr lang="en-US" dirty="0" smtClean="0"/>
              <a:t> Initial &gt; Final &gt; Medial &gt; Independent</a:t>
            </a:r>
          </a:p>
          <a:p>
            <a:r>
              <a:rPr lang="en-US" dirty="0" smtClean="0"/>
              <a:t>Level of turn:</a:t>
            </a:r>
          </a:p>
          <a:p>
            <a:pPr lvl="1"/>
            <a:r>
              <a:rPr lang="en-US" dirty="0" smtClean="0"/>
              <a:t>Medial &gt; Initial &gt; Final &gt; Independent</a:t>
            </a:r>
          </a:p>
          <a:p>
            <a:r>
              <a:rPr lang="en-US" dirty="0" smtClean="0"/>
              <a:t>FP at clause level (with/without UP):</a:t>
            </a:r>
          </a:p>
          <a:p>
            <a:pPr lvl="1"/>
            <a:r>
              <a:rPr lang="en-US" dirty="0" smtClean="0"/>
              <a:t>within clause &gt; at clause boundary </a:t>
            </a:r>
          </a:p>
          <a:p>
            <a:endParaRPr lang="en-US" dirty="0"/>
          </a:p>
        </p:txBody>
      </p:sp>
      <p:sp>
        <p:nvSpPr>
          <p:cNvPr id="4" name="Slide Number Placeholder 3"/>
          <p:cNvSpPr>
            <a:spLocks noGrp="1"/>
          </p:cNvSpPr>
          <p:nvPr>
            <p:ph type="sldNum" sz="quarter" idx="12"/>
          </p:nvPr>
        </p:nvSpPr>
        <p:spPr/>
        <p:txBody>
          <a:bodyPr/>
          <a:lstStyle/>
          <a:p>
            <a:fld id="{F38DF745-7D3F-47F4-83A3-874385CFAA69}" type="slidenum">
              <a:rPr lang="en-US" smtClean="0"/>
              <a:pPr/>
              <a:t>53</a:t>
            </a:fld>
            <a:endParaRPr lang="en-US" dirty="0"/>
          </a:p>
        </p:txBody>
      </p:sp>
    </p:spTree>
    <p:extLst>
      <p:ext uri="{BB962C8B-B14F-4D97-AF65-F5344CB8AC3E}">
        <p14:creationId xmlns:p14="http://schemas.microsoft.com/office/powerpoint/2010/main" val="368907820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DMs and (dis)fluency</a:t>
            </a:r>
            <a:endParaRPr lang="en-US" dirty="0"/>
          </a:p>
        </p:txBody>
      </p:sp>
      <p:sp>
        <p:nvSpPr>
          <p:cNvPr id="3" name="Content Placeholder 2"/>
          <p:cNvSpPr>
            <a:spLocks noGrp="1"/>
          </p:cNvSpPr>
          <p:nvPr>
            <p:ph idx="1"/>
          </p:nvPr>
        </p:nvSpPr>
        <p:spPr/>
        <p:txBody>
          <a:bodyPr>
            <a:normAutofit/>
          </a:bodyPr>
          <a:lstStyle/>
          <a:p>
            <a:r>
              <a:rPr lang="en-US" sz="3200" dirty="0" smtClean="0"/>
              <a:t>Clusters of [DM + FP]</a:t>
            </a:r>
          </a:p>
          <a:p>
            <a:pPr lvl="1"/>
            <a:r>
              <a:rPr lang="en-US" sz="2800" dirty="0" smtClean="0"/>
              <a:t>27% of FP</a:t>
            </a:r>
          </a:p>
          <a:p>
            <a:pPr lvl="1"/>
            <a:r>
              <a:rPr lang="en-US" sz="2800" dirty="0" smtClean="0"/>
              <a:t>Preference for spontaneous, unscripted settings (phone &gt; conversation &gt; class room)</a:t>
            </a:r>
          </a:p>
          <a:p>
            <a:pPr lvl="1"/>
            <a:r>
              <a:rPr lang="en-US" sz="2800" i="1" dirty="0"/>
              <a:t>a</a:t>
            </a:r>
            <a:r>
              <a:rPr lang="en-US" sz="2800" i="1" dirty="0" smtClean="0"/>
              <a:t>nd, but, so </a:t>
            </a:r>
            <a:r>
              <a:rPr lang="en-US" sz="2800" dirty="0" smtClean="0"/>
              <a:t>(56%)</a:t>
            </a:r>
            <a:endParaRPr lang="en-US" sz="2800" i="1" dirty="0" smtClean="0"/>
          </a:p>
          <a:p>
            <a:pPr lvl="1"/>
            <a:r>
              <a:rPr lang="en-US" sz="2800" dirty="0" smtClean="0"/>
              <a:t>English // French</a:t>
            </a:r>
          </a:p>
          <a:p>
            <a:pPr lvl="1"/>
            <a:r>
              <a:rPr lang="en-US" sz="2800" dirty="0" smtClean="0"/>
              <a:t>Initial (81%) &gt; Final &gt; Medial</a:t>
            </a:r>
            <a:endParaRPr lang="en-US" sz="2800" dirty="0"/>
          </a:p>
        </p:txBody>
      </p:sp>
      <p:sp>
        <p:nvSpPr>
          <p:cNvPr id="4" name="Slide Number Placeholder 3"/>
          <p:cNvSpPr>
            <a:spLocks noGrp="1"/>
          </p:cNvSpPr>
          <p:nvPr>
            <p:ph type="sldNum" sz="quarter" idx="12"/>
          </p:nvPr>
        </p:nvSpPr>
        <p:spPr/>
        <p:txBody>
          <a:bodyPr/>
          <a:lstStyle/>
          <a:p>
            <a:fld id="{F38DF745-7D3F-47F4-83A3-874385CFAA69}" type="slidenum">
              <a:rPr lang="en-US" smtClean="0"/>
              <a:pPr/>
              <a:t>54</a:t>
            </a:fld>
            <a:endParaRPr lang="en-US" dirty="0"/>
          </a:p>
        </p:txBody>
      </p:sp>
    </p:spTree>
    <p:extLst>
      <p:ext uri="{BB962C8B-B14F-4D97-AF65-F5344CB8AC3E}">
        <p14:creationId xmlns:p14="http://schemas.microsoft.com/office/powerpoint/2010/main" val="347233339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 intermezzo</a:t>
            </a:r>
            <a:endParaRPr lang="en-US" dirty="0"/>
          </a:p>
        </p:txBody>
      </p:sp>
      <p:sp>
        <p:nvSpPr>
          <p:cNvPr id="3" name="Content Placeholder 2"/>
          <p:cNvSpPr>
            <a:spLocks noGrp="1"/>
          </p:cNvSpPr>
          <p:nvPr>
            <p:ph idx="1"/>
          </p:nvPr>
        </p:nvSpPr>
        <p:spPr/>
        <p:txBody>
          <a:bodyPr/>
          <a:lstStyle/>
          <a:p>
            <a:r>
              <a:rPr lang="en-US" dirty="0" err="1" smtClean="0"/>
              <a:t>Polyfunctional</a:t>
            </a:r>
            <a:endParaRPr lang="en-US" dirty="0" smtClean="0"/>
          </a:p>
          <a:p>
            <a:r>
              <a:rPr lang="en-US" dirty="0" smtClean="0"/>
              <a:t>(Semantically) Underspecified most frequent </a:t>
            </a:r>
            <a:r>
              <a:rPr lang="en-US" dirty="0" smtClean="0">
                <a:sym typeface="Wingdings" panose="05000000000000000000" pitchFamily="2" charset="2"/>
              </a:rPr>
              <a:t> speaker-oriented</a:t>
            </a:r>
            <a:endParaRPr lang="en-US" dirty="0" smtClean="0"/>
          </a:p>
          <a:p>
            <a:r>
              <a:rPr lang="en-US" dirty="0" smtClean="0"/>
              <a:t>Mainly sequential and rhetorical </a:t>
            </a:r>
            <a:r>
              <a:rPr lang="en-US" dirty="0" smtClean="0">
                <a:sym typeface="Wingdings" panose="05000000000000000000" pitchFamily="2" charset="2"/>
              </a:rPr>
              <a:t> speaker-oriented?</a:t>
            </a:r>
            <a:endParaRPr lang="en-US" dirty="0" smtClean="0"/>
          </a:p>
          <a:p>
            <a:r>
              <a:rPr lang="en-US" dirty="0" smtClean="0"/>
              <a:t>Clause level structuring (&gt;&lt; BDU)</a:t>
            </a:r>
          </a:p>
          <a:p>
            <a:r>
              <a:rPr lang="en-US" dirty="0" smtClean="0"/>
              <a:t>Attract filled pauses at clause boundaries</a:t>
            </a:r>
          </a:p>
          <a:p>
            <a:r>
              <a:rPr lang="en-US" dirty="0" smtClean="0"/>
              <a:t>Filler-as-signal and/or filler-as-symptom?</a:t>
            </a:r>
          </a:p>
          <a:p>
            <a:endParaRPr lang="en-US" dirty="0"/>
          </a:p>
        </p:txBody>
      </p:sp>
      <p:sp>
        <p:nvSpPr>
          <p:cNvPr id="4" name="Slide Number Placeholder 3"/>
          <p:cNvSpPr>
            <a:spLocks noGrp="1"/>
          </p:cNvSpPr>
          <p:nvPr>
            <p:ph type="sldNum" sz="quarter" idx="12"/>
          </p:nvPr>
        </p:nvSpPr>
        <p:spPr/>
        <p:txBody>
          <a:bodyPr/>
          <a:lstStyle/>
          <a:p>
            <a:fld id="{F38DF745-7D3F-47F4-83A3-874385CFAA69}" type="slidenum">
              <a:rPr lang="en-US" smtClean="0"/>
              <a:pPr/>
              <a:t>55</a:t>
            </a:fld>
            <a:endParaRPr lang="en-US" dirty="0"/>
          </a:p>
        </p:txBody>
      </p:sp>
    </p:spTree>
    <p:extLst>
      <p:ext uri="{BB962C8B-B14F-4D97-AF65-F5344CB8AC3E}">
        <p14:creationId xmlns:p14="http://schemas.microsoft.com/office/powerpoint/2010/main" val="28937178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Conclusions</a:t>
            </a:r>
            <a:endParaRPr lang="fr-BE" dirty="0"/>
          </a:p>
        </p:txBody>
      </p:sp>
      <p:sp>
        <p:nvSpPr>
          <p:cNvPr id="3" name="Espace réservé du contenu 2"/>
          <p:cNvSpPr>
            <a:spLocks noGrp="1"/>
          </p:cNvSpPr>
          <p:nvPr>
            <p:ph idx="1"/>
          </p:nvPr>
        </p:nvSpPr>
        <p:spPr/>
        <p:txBody>
          <a:bodyPr/>
          <a:lstStyle/>
          <a:p>
            <a:r>
              <a:rPr lang="fr-BE" dirty="0" err="1"/>
              <a:t>S</a:t>
            </a:r>
            <a:r>
              <a:rPr lang="fr-BE" dirty="0" err="1" smtClean="0"/>
              <a:t>tudy</a:t>
            </a:r>
            <a:r>
              <a:rPr lang="fr-BE" dirty="0" smtClean="0"/>
              <a:t> of </a:t>
            </a:r>
            <a:r>
              <a:rPr lang="fr-BE" dirty="0" err="1" smtClean="0"/>
              <a:t>discourse</a:t>
            </a:r>
            <a:r>
              <a:rPr lang="fr-BE" dirty="0" smtClean="0"/>
              <a:t> segmentation and </a:t>
            </a:r>
            <a:r>
              <a:rPr lang="fr-BE" dirty="0" err="1" smtClean="0"/>
              <a:t>discourse</a:t>
            </a:r>
            <a:r>
              <a:rPr lang="fr-BE" dirty="0" smtClean="0"/>
              <a:t> markers to </a:t>
            </a:r>
            <a:r>
              <a:rPr lang="fr-BE" dirty="0" err="1" smtClean="0"/>
              <a:t>get</a:t>
            </a:r>
            <a:r>
              <a:rPr lang="fr-BE" dirty="0" smtClean="0"/>
              <a:t> insight </a:t>
            </a:r>
            <a:r>
              <a:rPr lang="fr-BE" dirty="0" err="1" smtClean="0"/>
              <a:t>into</a:t>
            </a:r>
            <a:r>
              <a:rPr lang="fr-BE" dirty="0" smtClean="0"/>
              <a:t> </a:t>
            </a:r>
            <a:r>
              <a:rPr lang="fr-BE" dirty="0" err="1" smtClean="0"/>
              <a:t>what</a:t>
            </a:r>
            <a:r>
              <a:rPr lang="fr-BE" dirty="0" smtClean="0"/>
              <a:t> </a:t>
            </a:r>
            <a:r>
              <a:rPr lang="fr-BE" dirty="0" err="1" smtClean="0"/>
              <a:t>makes</a:t>
            </a:r>
            <a:r>
              <a:rPr lang="fr-BE" dirty="0" smtClean="0"/>
              <a:t> </a:t>
            </a:r>
            <a:r>
              <a:rPr lang="fr-BE" dirty="0" err="1" smtClean="0"/>
              <a:t>discourse</a:t>
            </a:r>
            <a:r>
              <a:rPr lang="fr-BE" dirty="0" smtClean="0"/>
              <a:t> </a:t>
            </a:r>
            <a:r>
              <a:rPr lang="fr-BE" dirty="0" err="1" smtClean="0"/>
              <a:t>so</a:t>
            </a:r>
            <a:r>
              <a:rPr lang="fr-BE" dirty="0" smtClean="0"/>
              <a:t> crucial to </a:t>
            </a:r>
            <a:r>
              <a:rPr lang="fr-BE" dirty="0" err="1" smtClean="0"/>
              <a:t>human</a:t>
            </a:r>
            <a:r>
              <a:rPr lang="fr-BE" dirty="0" smtClean="0"/>
              <a:t> communication</a:t>
            </a:r>
          </a:p>
          <a:p>
            <a:r>
              <a:rPr lang="fr-BE" dirty="0" smtClean="0"/>
              <a:t>Basic </a:t>
            </a:r>
            <a:r>
              <a:rPr lang="fr-BE" dirty="0" err="1" smtClean="0"/>
              <a:t>Discourse</a:t>
            </a:r>
            <a:r>
              <a:rPr lang="fr-BE" dirty="0" smtClean="0"/>
              <a:t> </a:t>
            </a:r>
            <a:r>
              <a:rPr lang="fr-BE" dirty="0" err="1" smtClean="0"/>
              <a:t>Units</a:t>
            </a:r>
            <a:r>
              <a:rPr lang="fr-BE" dirty="0" smtClean="0"/>
              <a:t> are </a:t>
            </a:r>
            <a:r>
              <a:rPr lang="fr-BE" dirty="0" err="1" smtClean="0"/>
              <a:t>discourse</a:t>
            </a:r>
            <a:r>
              <a:rPr lang="fr-BE" dirty="0" smtClean="0"/>
              <a:t> </a:t>
            </a:r>
            <a:r>
              <a:rPr lang="fr-BE" dirty="0" err="1" smtClean="0"/>
              <a:t>strategic</a:t>
            </a:r>
            <a:r>
              <a:rPr lang="fr-BE" dirty="0" smtClean="0"/>
              <a:t> </a:t>
            </a:r>
            <a:r>
              <a:rPr lang="fr-BE" dirty="0" err="1" smtClean="0"/>
              <a:t>units</a:t>
            </a:r>
            <a:r>
              <a:rPr lang="fr-BE" dirty="0" smtClean="0"/>
              <a:t> </a:t>
            </a:r>
            <a:r>
              <a:rPr lang="fr-BE" dirty="0" err="1" smtClean="0"/>
              <a:t>reflecting</a:t>
            </a:r>
            <a:r>
              <a:rPr lang="fr-BE" dirty="0" smtClean="0"/>
              <a:t> projection of </a:t>
            </a:r>
            <a:r>
              <a:rPr lang="fr-BE" dirty="0" err="1" smtClean="0"/>
              <a:t>syntactically</a:t>
            </a:r>
            <a:r>
              <a:rPr lang="fr-BE" dirty="0" smtClean="0"/>
              <a:t> and </a:t>
            </a:r>
            <a:r>
              <a:rPr lang="fr-BE" dirty="0" err="1" smtClean="0"/>
              <a:t>prosodically</a:t>
            </a:r>
            <a:r>
              <a:rPr lang="fr-BE" dirty="0" smtClean="0"/>
              <a:t> </a:t>
            </a:r>
            <a:r>
              <a:rPr lang="fr-BE" dirty="0" err="1" smtClean="0"/>
              <a:t>complete</a:t>
            </a:r>
            <a:r>
              <a:rPr lang="fr-BE" dirty="0" smtClean="0"/>
              <a:t> </a:t>
            </a:r>
            <a:r>
              <a:rPr lang="fr-BE" dirty="0" err="1" smtClean="0"/>
              <a:t>units</a:t>
            </a:r>
            <a:endParaRPr lang="fr-BE" dirty="0" smtClean="0"/>
          </a:p>
          <a:p>
            <a:r>
              <a:rPr lang="fr-BE" dirty="0" err="1" smtClean="0"/>
              <a:t>Discourse</a:t>
            </a:r>
            <a:r>
              <a:rPr lang="fr-BE" dirty="0" smtClean="0"/>
              <a:t> markers are lexical </a:t>
            </a:r>
            <a:r>
              <a:rPr lang="fr-BE" dirty="0" err="1" smtClean="0"/>
              <a:t>devices</a:t>
            </a:r>
            <a:r>
              <a:rPr lang="fr-BE" dirty="0" smtClean="0"/>
              <a:t> </a:t>
            </a:r>
            <a:r>
              <a:rPr lang="fr-BE" dirty="0" err="1" smtClean="0"/>
              <a:t>functioning</a:t>
            </a:r>
            <a:r>
              <a:rPr lang="fr-BE" dirty="0" smtClean="0"/>
              <a:t> as signal and </a:t>
            </a:r>
            <a:r>
              <a:rPr lang="fr-BE" dirty="0" err="1" smtClean="0"/>
              <a:t>symptom</a:t>
            </a:r>
            <a:endParaRPr lang="fr-BE" dirty="0" smtClean="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56</a:t>
            </a:fld>
            <a:endParaRPr lang="en-US" dirty="0"/>
          </a:p>
        </p:txBody>
      </p:sp>
    </p:spTree>
    <p:extLst>
      <p:ext uri="{BB962C8B-B14F-4D97-AF65-F5344CB8AC3E}">
        <p14:creationId xmlns:p14="http://schemas.microsoft.com/office/powerpoint/2010/main" val="334210226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Research</a:t>
            </a:r>
            <a:r>
              <a:rPr lang="fr-BE" dirty="0" smtClean="0"/>
              <a:t> perspectives</a:t>
            </a:r>
            <a:endParaRPr lang="fr-BE" dirty="0"/>
          </a:p>
        </p:txBody>
      </p:sp>
      <p:sp>
        <p:nvSpPr>
          <p:cNvPr id="3" name="Espace réservé du contenu 2"/>
          <p:cNvSpPr>
            <a:spLocks noGrp="1"/>
          </p:cNvSpPr>
          <p:nvPr>
            <p:ph idx="1"/>
          </p:nvPr>
        </p:nvSpPr>
        <p:spPr/>
        <p:txBody>
          <a:bodyPr/>
          <a:lstStyle/>
          <a:p>
            <a:r>
              <a:rPr lang="fr-BE" dirty="0" err="1" smtClean="0"/>
              <a:t>What</a:t>
            </a:r>
            <a:r>
              <a:rPr lang="fr-BE" dirty="0" smtClean="0"/>
              <a:t> </a:t>
            </a:r>
            <a:r>
              <a:rPr lang="fr-BE" dirty="0" err="1" smtClean="0"/>
              <a:t>is</a:t>
            </a:r>
            <a:r>
              <a:rPr lang="fr-BE" dirty="0" smtClean="0"/>
              <a:t> the cognitive </a:t>
            </a:r>
            <a:r>
              <a:rPr lang="fr-BE" dirty="0" err="1" smtClean="0"/>
              <a:t>status</a:t>
            </a:r>
            <a:r>
              <a:rPr lang="fr-BE" dirty="0" smtClean="0"/>
              <a:t> of </a:t>
            </a:r>
            <a:r>
              <a:rPr lang="fr-BE" dirty="0" err="1" smtClean="0"/>
              <a:t>BDUs</a:t>
            </a:r>
            <a:r>
              <a:rPr lang="fr-BE" dirty="0" smtClean="0"/>
              <a:t>?</a:t>
            </a:r>
          </a:p>
          <a:p>
            <a:pPr lvl="1"/>
            <a:r>
              <a:rPr lang="fr-BE" dirty="0" err="1" smtClean="0"/>
              <a:t>Units</a:t>
            </a:r>
            <a:r>
              <a:rPr lang="fr-BE" dirty="0" smtClean="0"/>
              <a:t> of projection </a:t>
            </a:r>
            <a:r>
              <a:rPr lang="fr-BE" dirty="0" err="1" smtClean="0"/>
              <a:t>during</a:t>
            </a:r>
            <a:r>
              <a:rPr lang="fr-BE" dirty="0" smtClean="0"/>
              <a:t> </a:t>
            </a:r>
            <a:r>
              <a:rPr lang="fr-BE" dirty="0" err="1" smtClean="0"/>
              <a:t>language</a:t>
            </a:r>
            <a:r>
              <a:rPr lang="fr-BE" dirty="0" smtClean="0"/>
              <a:t> production</a:t>
            </a:r>
          </a:p>
          <a:p>
            <a:pPr lvl="1"/>
            <a:r>
              <a:rPr lang="fr-BE" dirty="0" smtClean="0"/>
              <a:t>Fit </a:t>
            </a:r>
            <a:r>
              <a:rPr lang="fr-BE" dirty="0" err="1" smtClean="0"/>
              <a:t>with</a:t>
            </a:r>
            <a:r>
              <a:rPr lang="fr-BE" dirty="0" smtClean="0"/>
              <a:t> </a:t>
            </a:r>
            <a:r>
              <a:rPr lang="fr-BE" dirty="0" err="1" smtClean="0"/>
              <a:t>models</a:t>
            </a:r>
            <a:r>
              <a:rPr lang="fr-BE" dirty="0" smtClean="0"/>
              <a:t> of </a:t>
            </a:r>
            <a:r>
              <a:rPr lang="fr-BE" dirty="0" err="1" smtClean="0"/>
              <a:t>language</a:t>
            </a:r>
            <a:r>
              <a:rPr lang="fr-BE" dirty="0" smtClean="0"/>
              <a:t>/</a:t>
            </a:r>
            <a:r>
              <a:rPr lang="fr-BE" dirty="0" err="1" smtClean="0"/>
              <a:t>discourse</a:t>
            </a:r>
            <a:r>
              <a:rPr lang="fr-BE" dirty="0" smtClean="0"/>
              <a:t> production?</a:t>
            </a:r>
          </a:p>
          <a:p>
            <a:r>
              <a:rPr lang="fr-BE" dirty="0" err="1" smtClean="0"/>
              <a:t>What</a:t>
            </a:r>
            <a:r>
              <a:rPr lang="fr-BE" dirty="0" smtClean="0"/>
              <a:t> </a:t>
            </a:r>
            <a:r>
              <a:rPr lang="fr-BE" dirty="0" err="1" smtClean="0"/>
              <a:t>makes</a:t>
            </a:r>
            <a:r>
              <a:rPr lang="fr-BE" dirty="0" smtClean="0"/>
              <a:t> </a:t>
            </a:r>
            <a:r>
              <a:rPr lang="fr-BE" dirty="0" err="1" smtClean="0"/>
              <a:t>DMs</a:t>
            </a:r>
            <a:r>
              <a:rPr lang="fr-BE" dirty="0" smtClean="0"/>
              <a:t> to </a:t>
            </a:r>
            <a:r>
              <a:rPr lang="fr-BE" dirty="0" err="1" smtClean="0"/>
              <a:t>signals</a:t>
            </a:r>
            <a:r>
              <a:rPr lang="fr-BE" dirty="0" smtClean="0"/>
              <a:t> or </a:t>
            </a:r>
            <a:r>
              <a:rPr lang="fr-BE" dirty="0" err="1" smtClean="0"/>
              <a:t>symptoms</a:t>
            </a:r>
            <a:r>
              <a:rPr lang="fr-BE" dirty="0" smtClean="0"/>
              <a:t>?</a:t>
            </a:r>
          </a:p>
          <a:p>
            <a:pPr lvl="1"/>
            <a:r>
              <a:rPr lang="fr-BE" dirty="0" smtClean="0"/>
              <a:t>Cognitive </a:t>
            </a:r>
            <a:r>
              <a:rPr lang="fr-BE" dirty="0" err="1" smtClean="0"/>
              <a:t>load</a:t>
            </a:r>
            <a:r>
              <a:rPr lang="fr-BE" dirty="0" smtClean="0"/>
              <a:t> </a:t>
            </a:r>
            <a:r>
              <a:rPr lang="fr-BE" dirty="0" err="1" smtClean="0"/>
              <a:t>during</a:t>
            </a:r>
            <a:r>
              <a:rPr lang="fr-BE" dirty="0" smtClean="0"/>
              <a:t> </a:t>
            </a:r>
            <a:r>
              <a:rPr lang="fr-BE" dirty="0" err="1" smtClean="0"/>
              <a:t>language</a:t>
            </a:r>
            <a:r>
              <a:rPr lang="fr-BE" dirty="0" smtClean="0"/>
              <a:t> production?</a:t>
            </a:r>
          </a:p>
          <a:p>
            <a:r>
              <a:rPr lang="fr-BE" dirty="0" smtClean="0"/>
              <a:t>Is (</a:t>
            </a:r>
            <a:r>
              <a:rPr lang="fr-BE" dirty="0" err="1" smtClean="0"/>
              <a:t>spontaneous</a:t>
            </a:r>
            <a:r>
              <a:rPr lang="fr-BE" dirty="0" smtClean="0"/>
              <a:t>) </a:t>
            </a:r>
            <a:r>
              <a:rPr lang="fr-BE" dirty="0" err="1" smtClean="0"/>
              <a:t>spoken</a:t>
            </a:r>
            <a:r>
              <a:rPr lang="fr-BE" dirty="0" smtClean="0"/>
              <a:t> </a:t>
            </a:r>
            <a:r>
              <a:rPr lang="fr-BE" dirty="0" err="1" smtClean="0"/>
              <a:t>discourse</a:t>
            </a:r>
            <a:r>
              <a:rPr lang="fr-BE" dirty="0" smtClean="0"/>
              <a:t> speaker-</a:t>
            </a:r>
            <a:r>
              <a:rPr lang="fr-BE" dirty="0" err="1" smtClean="0"/>
              <a:t>oriented</a:t>
            </a:r>
            <a:r>
              <a:rPr lang="fr-BE" dirty="0" smtClean="0"/>
              <a:t>?</a:t>
            </a:r>
          </a:p>
          <a:p>
            <a:pPr marL="274320" lvl="1" indent="0">
              <a:buNone/>
            </a:pPr>
            <a:r>
              <a:rPr lang="en-US" dirty="0" smtClean="0"/>
              <a:t>“adults routinely process language egocentrically” (</a:t>
            </a:r>
            <a:r>
              <a:rPr lang="en-US" dirty="0" err="1" smtClean="0"/>
              <a:t>Keysar</a:t>
            </a:r>
            <a:r>
              <a:rPr lang="en-US" dirty="0" smtClean="0"/>
              <a:t>, Barr, and Horton, 1998: 46)</a:t>
            </a:r>
          </a:p>
          <a:p>
            <a:pPr marL="274320" lvl="1" indent="0">
              <a:buNone/>
            </a:pP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57</a:t>
            </a:fld>
            <a:endParaRPr lang="en-US" dirty="0"/>
          </a:p>
        </p:txBody>
      </p:sp>
    </p:spTree>
    <p:extLst>
      <p:ext uri="{BB962C8B-B14F-4D97-AF65-F5344CB8AC3E}">
        <p14:creationId xmlns:p14="http://schemas.microsoft.com/office/powerpoint/2010/main" val="340731255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Acknowledgements</a:t>
            </a:r>
            <a:endParaRPr lang="fr-BE" dirty="0"/>
          </a:p>
        </p:txBody>
      </p:sp>
      <p:sp>
        <p:nvSpPr>
          <p:cNvPr id="3" name="Espace réservé du contenu 2"/>
          <p:cNvSpPr>
            <a:spLocks noGrp="1"/>
          </p:cNvSpPr>
          <p:nvPr>
            <p:ph idx="1"/>
          </p:nvPr>
        </p:nvSpPr>
        <p:spPr/>
        <p:txBody>
          <a:bodyPr/>
          <a:lstStyle/>
          <a:p>
            <a:r>
              <a:rPr lang="fr-BE" dirty="0" smtClean="0"/>
              <a:t>Part of </a:t>
            </a:r>
            <a:r>
              <a:rPr lang="fr-BE" dirty="0" err="1" smtClean="0"/>
              <a:t>this</a:t>
            </a:r>
            <a:r>
              <a:rPr lang="fr-BE" dirty="0" smtClean="0"/>
              <a:t> </a:t>
            </a:r>
            <a:r>
              <a:rPr lang="fr-BE" dirty="0" err="1" smtClean="0"/>
              <a:t>research</a:t>
            </a:r>
            <a:r>
              <a:rPr lang="fr-BE" dirty="0" smtClean="0"/>
              <a:t> </a:t>
            </a:r>
            <a:r>
              <a:rPr lang="fr-BE" dirty="0" err="1" smtClean="0"/>
              <a:t>was</a:t>
            </a:r>
            <a:r>
              <a:rPr lang="fr-BE" dirty="0" smtClean="0"/>
              <a:t> </a:t>
            </a:r>
            <a:r>
              <a:rPr lang="fr-BE" dirty="0" err="1" smtClean="0"/>
              <a:t>carried</a:t>
            </a:r>
            <a:r>
              <a:rPr lang="fr-BE" dirty="0" smtClean="0"/>
              <a:t> out in collaboration </a:t>
            </a:r>
            <a:r>
              <a:rPr lang="fr-BE" dirty="0" err="1" smtClean="0"/>
              <a:t>with</a:t>
            </a:r>
            <a:r>
              <a:rPr lang="fr-BE" dirty="0" smtClean="0"/>
              <a:t>:</a:t>
            </a:r>
          </a:p>
          <a:p>
            <a:pPr lvl="1"/>
            <a:r>
              <a:rPr lang="fr-BE" dirty="0" smtClean="0"/>
              <a:t>Anne Catherine Simon, Laurence J. Martin, Ludivine Crible (</a:t>
            </a:r>
            <a:r>
              <a:rPr lang="fr-BE" dirty="0" err="1" smtClean="0"/>
              <a:t>University</a:t>
            </a:r>
            <a:r>
              <a:rPr lang="fr-BE" dirty="0" smtClean="0"/>
              <a:t> of Louvain)</a:t>
            </a:r>
          </a:p>
          <a:p>
            <a:r>
              <a:rPr lang="fr-BE" dirty="0" smtClean="0"/>
              <a:t>Financial support </a:t>
            </a:r>
            <a:r>
              <a:rPr lang="fr-BE" dirty="0" err="1" smtClean="0"/>
              <a:t>from</a:t>
            </a:r>
            <a:r>
              <a:rPr lang="fr-BE" dirty="0" smtClean="0"/>
              <a:t> </a:t>
            </a:r>
            <a:r>
              <a:rPr lang="fr-BE" dirty="0" err="1" smtClean="0"/>
              <a:t>grants</a:t>
            </a:r>
            <a:r>
              <a:rPr lang="fr-BE" dirty="0" smtClean="0"/>
              <a:t>:</a:t>
            </a:r>
          </a:p>
          <a:p>
            <a:pPr lvl="1"/>
            <a:r>
              <a:rPr lang="fr-BE" dirty="0"/>
              <a:t>ARC-</a:t>
            </a:r>
            <a:r>
              <a:rPr lang="fr-BE" dirty="0" err="1"/>
              <a:t>project</a:t>
            </a:r>
            <a:r>
              <a:rPr lang="fr-BE" dirty="0"/>
              <a:t> « A </a:t>
            </a:r>
            <a:r>
              <a:rPr lang="fr-BE" dirty="0" err="1"/>
              <a:t>Multi-Modal</a:t>
            </a:r>
            <a:r>
              <a:rPr lang="fr-BE" dirty="0"/>
              <a:t> </a:t>
            </a:r>
            <a:r>
              <a:rPr lang="fr-BE" dirty="0" err="1"/>
              <a:t>Approach</a:t>
            </a:r>
            <a:r>
              <a:rPr lang="fr-BE" dirty="0"/>
              <a:t> to </a:t>
            </a:r>
            <a:r>
              <a:rPr lang="fr-BE" dirty="0" err="1"/>
              <a:t>Fluency</a:t>
            </a:r>
            <a:r>
              <a:rPr lang="fr-BE" dirty="0"/>
              <a:t> and </a:t>
            </a:r>
            <a:r>
              <a:rPr lang="fr-BE" dirty="0" err="1"/>
              <a:t>Disfluency</a:t>
            </a:r>
            <a:r>
              <a:rPr lang="fr-BE" dirty="0"/>
              <a:t> Markers» </a:t>
            </a:r>
            <a:r>
              <a:rPr lang="fr-BE" dirty="0" err="1"/>
              <a:t>granted</a:t>
            </a:r>
            <a:r>
              <a:rPr lang="fr-BE" dirty="0"/>
              <a:t> by the Fédération Wallonie-Bruxelles (</a:t>
            </a:r>
            <a:r>
              <a:rPr lang="fr-BE" dirty="0" err="1"/>
              <a:t>grant</a:t>
            </a:r>
            <a:r>
              <a:rPr lang="fr-BE" dirty="0"/>
              <a:t> nr.12/17-044</a:t>
            </a:r>
            <a:r>
              <a:rPr lang="fr-BE" dirty="0" smtClean="0"/>
              <a:t>)</a:t>
            </a:r>
          </a:p>
          <a:p>
            <a:pPr lvl="1"/>
            <a:r>
              <a:rPr lang="fr-BE" dirty="0" smtClean="0"/>
              <a:t>FRFC-</a:t>
            </a:r>
            <a:r>
              <a:rPr lang="fr-BE" dirty="0" err="1" smtClean="0"/>
              <a:t>project</a:t>
            </a:r>
            <a:r>
              <a:rPr lang="fr-BE" dirty="0" smtClean="0"/>
              <a:t> F 6/15 -</a:t>
            </a:r>
            <a:r>
              <a:rPr lang="pt-BR" dirty="0" smtClean="0"/>
              <a:t> </a:t>
            </a:r>
            <a:r>
              <a:rPr lang="pt-BR" dirty="0"/>
              <a:t>MCF/OL - </a:t>
            </a:r>
            <a:r>
              <a:rPr lang="pt-BR" dirty="0" smtClean="0"/>
              <a:t>20.472, Convention nr 2.4524.11 from the Belgian Science Foundation (FRS-FNRS).</a:t>
            </a:r>
          </a:p>
          <a:p>
            <a:r>
              <a:rPr lang="pt-BR" dirty="0" smtClean="0"/>
              <a:t>More information on the COST Action TextLink</a:t>
            </a:r>
          </a:p>
          <a:p>
            <a:pPr lvl="1"/>
            <a:r>
              <a:rPr lang="fr-BE" dirty="0"/>
              <a:t>http://textlink.ii.metu.edu.tr </a:t>
            </a:r>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58</a:t>
            </a:fld>
            <a:endParaRPr lang="en-US" dirty="0"/>
          </a:p>
        </p:txBody>
      </p:sp>
    </p:spTree>
    <p:extLst>
      <p:ext uri="{BB962C8B-B14F-4D97-AF65-F5344CB8AC3E}">
        <p14:creationId xmlns:p14="http://schemas.microsoft.com/office/powerpoint/2010/main" val="22074769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nvPr>
        </p:nvSpPr>
        <p:spPr>
          <a:xfrm>
            <a:off x="457200" y="464695"/>
            <a:ext cx="8229600" cy="6220918"/>
          </a:xfrm>
        </p:spPr>
        <p:txBody>
          <a:bodyPr>
            <a:noAutofit/>
          </a:bodyPr>
          <a:lstStyle/>
          <a:p>
            <a:pPr marL="0" indent="0">
              <a:buNone/>
            </a:pPr>
            <a:r>
              <a:rPr lang="fr-BE" sz="1500" b="1" dirty="0" err="1" smtClean="0"/>
              <a:t>References</a:t>
            </a:r>
            <a:endParaRPr lang="fr-BE" sz="1500" b="1" dirty="0" smtClean="0"/>
          </a:p>
          <a:p>
            <a:pPr marL="0" indent="0">
              <a:buNone/>
            </a:pPr>
            <a:endParaRPr lang="fr-BE" sz="1500" b="1" dirty="0" smtClean="0"/>
          </a:p>
          <a:p>
            <a:r>
              <a:rPr lang="en-US" sz="1400" dirty="0" err="1" smtClean="0"/>
              <a:t>Altenberg</a:t>
            </a:r>
            <a:r>
              <a:rPr lang="en-US" sz="1400" dirty="0"/>
              <a:t>, Bengt. 1987. </a:t>
            </a:r>
            <a:r>
              <a:rPr lang="en-US" sz="1400" i="1" dirty="0"/>
              <a:t>Prosodic Patterns in Spoken English: Studies in the Correlation Between Prosody and Grammar for Text-to Speech </a:t>
            </a:r>
            <a:r>
              <a:rPr lang="en-US" sz="1400" i="1" dirty="0" err="1"/>
              <a:t>Convercian</a:t>
            </a:r>
            <a:r>
              <a:rPr lang="en-US" sz="1400" dirty="0"/>
              <a:t>. Lund University Press.</a:t>
            </a:r>
          </a:p>
          <a:p>
            <a:r>
              <a:rPr lang="en-US" sz="1400" dirty="0"/>
              <a:t>Auer, Peter. 2009. “On-Line Syntax: Thoughts on the Temporality of Spoken Language.” </a:t>
            </a:r>
            <a:r>
              <a:rPr lang="en-US" sz="1400" i="1" dirty="0"/>
              <a:t>Language Sciences</a:t>
            </a:r>
            <a:r>
              <a:rPr lang="en-US" sz="1400" dirty="0"/>
              <a:t> 31 (1): 1–13. </a:t>
            </a:r>
          </a:p>
          <a:p>
            <a:r>
              <a:rPr lang="fr-BE" sz="1400" dirty="0" err="1"/>
              <a:t>Auchlin</a:t>
            </a:r>
            <a:r>
              <a:rPr lang="fr-BE" sz="1400" dirty="0"/>
              <a:t>, Antoine, and Anna Ferrari. 1994. “Structuration Prosodique, Syntaxe, Discours : évidences et Problèmes.” </a:t>
            </a:r>
            <a:r>
              <a:rPr lang="fr-BE" sz="1400" i="1" dirty="0"/>
              <a:t>Cahiers de Linguistique Française</a:t>
            </a:r>
            <a:r>
              <a:rPr lang="fr-BE" sz="1400" dirty="0"/>
              <a:t> 15: 187–217. </a:t>
            </a:r>
            <a:endParaRPr lang="en-US" sz="1400" dirty="0"/>
          </a:p>
          <a:p>
            <a:r>
              <a:rPr lang="fr-BE" sz="1400" dirty="0" err="1"/>
              <a:t>Berrendonner</a:t>
            </a:r>
            <a:r>
              <a:rPr lang="fr-BE" sz="1400" dirty="0"/>
              <a:t>, Alain. 2002. “Les Deux Syntaxes.” </a:t>
            </a:r>
            <a:r>
              <a:rPr lang="fr-BE" sz="1400" i="1" dirty="0" err="1"/>
              <a:t>Verbum</a:t>
            </a:r>
            <a:r>
              <a:rPr lang="fr-BE" sz="1400" dirty="0"/>
              <a:t> 24 (1-2): 23–36.</a:t>
            </a:r>
            <a:endParaRPr lang="en-US" sz="1400" dirty="0"/>
          </a:p>
          <a:p>
            <a:r>
              <a:rPr lang="fr-BE" sz="1400" dirty="0" err="1"/>
              <a:t>Bilger</a:t>
            </a:r>
            <a:r>
              <a:rPr lang="fr-BE" sz="1400" dirty="0"/>
              <a:t>, Mireille, and Estelle </a:t>
            </a:r>
            <a:r>
              <a:rPr lang="fr-BE" sz="1400" dirty="0" err="1"/>
              <a:t>Campione</a:t>
            </a:r>
            <a:r>
              <a:rPr lang="fr-BE" sz="1400" dirty="0"/>
              <a:t>. 2002. “Propositions Pour Un étiquetage En ‘Séquences Fonctionnelles’.” </a:t>
            </a:r>
            <a:r>
              <a:rPr lang="en-US" sz="1400" i="1" dirty="0" err="1"/>
              <a:t>Recherches</a:t>
            </a:r>
            <a:r>
              <a:rPr lang="en-US" sz="1400" i="1" dirty="0"/>
              <a:t> Sur Le </a:t>
            </a:r>
            <a:r>
              <a:rPr lang="en-US" sz="1400" i="1" dirty="0" err="1"/>
              <a:t>Français</a:t>
            </a:r>
            <a:r>
              <a:rPr lang="en-US" sz="1400" i="1" dirty="0"/>
              <a:t> </a:t>
            </a:r>
            <a:r>
              <a:rPr lang="en-US" sz="1400" i="1" dirty="0" err="1"/>
              <a:t>Parlé</a:t>
            </a:r>
            <a:r>
              <a:rPr lang="en-US" sz="1400" dirty="0"/>
              <a:t> 17: 117–36.</a:t>
            </a:r>
          </a:p>
          <a:p>
            <a:r>
              <a:rPr lang="fr-BE" sz="1400" dirty="0"/>
              <a:t>Blanche-Benveniste, Claire. 2002. “Phrase et Construction Verbale.” </a:t>
            </a:r>
            <a:r>
              <a:rPr lang="fr-BE" sz="1400" i="1" dirty="0" err="1"/>
              <a:t>Verbum</a:t>
            </a:r>
            <a:r>
              <a:rPr lang="fr-BE" sz="1400" dirty="0"/>
              <a:t> XXIV (1-2): 23–36.</a:t>
            </a:r>
            <a:endParaRPr lang="en-US" sz="1400" dirty="0"/>
          </a:p>
          <a:p>
            <a:r>
              <a:rPr lang="fr-BE" sz="1400" dirty="0"/>
              <a:t>Blanche-Benveniste, Claire, Mireille </a:t>
            </a:r>
            <a:r>
              <a:rPr lang="fr-BE" sz="1400" dirty="0" err="1"/>
              <a:t>Bilger</a:t>
            </a:r>
            <a:r>
              <a:rPr lang="fr-BE" sz="1400" dirty="0"/>
              <a:t>, C. Rouget, and Karel Van den Eynde. 1990. </a:t>
            </a:r>
            <a:r>
              <a:rPr lang="fr-BE" sz="1400" i="1" dirty="0"/>
              <a:t>Le Français Parlé: études Grammaticales.</a:t>
            </a:r>
            <a:r>
              <a:rPr lang="fr-BE" sz="1400" dirty="0"/>
              <a:t> Paris: Editions du CNRS.</a:t>
            </a:r>
            <a:endParaRPr lang="en-US" sz="1400" dirty="0"/>
          </a:p>
          <a:p>
            <a:r>
              <a:rPr lang="en-US" sz="1400" dirty="0" err="1"/>
              <a:t>Bögels</a:t>
            </a:r>
            <a:r>
              <a:rPr lang="en-US" sz="1400" dirty="0"/>
              <a:t>, Sara, and Francisco </a:t>
            </a:r>
            <a:r>
              <a:rPr lang="en-US" sz="1400" dirty="0" err="1"/>
              <a:t>Torreira</a:t>
            </a:r>
            <a:r>
              <a:rPr lang="en-US" sz="1400" dirty="0"/>
              <a:t>. 2015. “Listeners Use </a:t>
            </a:r>
            <a:r>
              <a:rPr lang="en-US" sz="1400" dirty="0" err="1"/>
              <a:t>Intonational</a:t>
            </a:r>
            <a:r>
              <a:rPr lang="en-US" sz="1400" dirty="0"/>
              <a:t> Phrase Boundaries to Project Turn Ends in Spoken Interaction.” </a:t>
            </a:r>
            <a:r>
              <a:rPr lang="en-US" sz="1400" i="1" dirty="0"/>
              <a:t>Journal of Phonetics</a:t>
            </a:r>
            <a:r>
              <a:rPr lang="en-US" sz="1400" dirty="0"/>
              <a:t> 52 (September): 46–57.</a:t>
            </a:r>
          </a:p>
          <a:p>
            <a:r>
              <a:rPr lang="en-US" sz="1400" dirty="0"/>
              <a:t>Carlson, Lynn, Daniel </a:t>
            </a:r>
            <a:r>
              <a:rPr lang="en-US" sz="1400" dirty="0" err="1"/>
              <a:t>Marcu</a:t>
            </a:r>
            <a:r>
              <a:rPr lang="en-US" sz="1400" dirty="0"/>
              <a:t>, and Mary Ellen </a:t>
            </a:r>
            <a:r>
              <a:rPr lang="en-US" sz="1400" dirty="0" err="1"/>
              <a:t>Okurowski</a:t>
            </a:r>
            <a:r>
              <a:rPr lang="en-US" sz="1400" dirty="0"/>
              <a:t>. 2001. “Building a Discourse-Tagged Corpus in the Framework of Rhetorical Structure Theory.” In </a:t>
            </a:r>
            <a:r>
              <a:rPr lang="en-US" sz="1400" i="1" dirty="0"/>
              <a:t>Proceedings of the Second </a:t>
            </a:r>
            <a:r>
              <a:rPr lang="en-US" sz="1400" i="1" dirty="0" err="1"/>
              <a:t>SIGdial</a:t>
            </a:r>
            <a:r>
              <a:rPr lang="en-US" sz="1400" i="1" dirty="0"/>
              <a:t> Workshop on Discourse and Dialogue - Volume 16</a:t>
            </a:r>
            <a:r>
              <a:rPr lang="en-US" sz="1400" dirty="0"/>
              <a:t>, 1–10. SIGDIAL ’01. Stroudsburg, PA, USA: Association for Computational Linguistics.</a:t>
            </a:r>
          </a:p>
          <a:p>
            <a:r>
              <a:rPr lang="en-US" sz="1400" dirty="0"/>
              <a:t>Chafe, Wallace L. 1994. </a:t>
            </a:r>
            <a:r>
              <a:rPr lang="en-US" sz="1400" i="1" dirty="0"/>
              <a:t>Discourse, Consciousness, and Time</a:t>
            </a:r>
            <a:r>
              <a:rPr lang="en-US" sz="1400" dirty="0"/>
              <a:t>. Chicago: University of Chicago Press.</a:t>
            </a:r>
          </a:p>
          <a:p>
            <a:r>
              <a:rPr lang="en-US" sz="1400" dirty="0"/>
              <a:t>Chafe, Wallace. 2001. “The Analysis of Discourse Flow.” In </a:t>
            </a:r>
            <a:r>
              <a:rPr lang="en-US" sz="1400" i="1" dirty="0"/>
              <a:t>The Handbook of Discourse Analysis</a:t>
            </a:r>
            <a:r>
              <a:rPr lang="en-US" sz="1400" dirty="0"/>
              <a:t>, edited by Deborah </a:t>
            </a:r>
            <a:r>
              <a:rPr lang="en-US" sz="1400" dirty="0" err="1"/>
              <a:t>Schiffrin</a:t>
            </a:r>
            <a:r>
              <a:rPr lang="en-US" sz="1400" dirty="0"/>
              <a:t>, Deborah Tannen, and Heidi </a:t>
            </a:r>
            <a:r>
              <a:rPr lang="en-US" sz="1400" dirty="0" err="1"/>
              <a:t>Ehernberger</a:t>
            </a:r>
            <a:r>
              <a:rPr lang="en-US" sz="1400" dirty="0"/>
              <a:t> Hamilton, 673–87. Oxford: Blackwell Publishers.</a:t>
            </a:r>
          </a:p>
          <a:p>
            <a:r>
              <a:rPr lang="en-US" sz="1400" dirty="0"/>
              <a:t>Couper-</a:t>
            </a:r>
            <a:r>
              <a:rPr lang="en-US" sz="1400" dirty="0" err="1"/>
              <a:t>Kuhlen</a:t>
            </a:r>
            <a:r>
              <a:rPr lang="en-US" sz="1400" dirty="0"/>
              <a:t>, Elizabeth. 2012. “Turn Continuation and Clause Combinations.” </a:t>
            </a:r>
            <a:r>
              <a:rPr lang="en-US" sz="1400" i="1" dirty="0"/>
              <a:t>Discourse Processes</a:t>
            </a:r>
            <a:r>
              <a:rPr lang="en-US" sz="1400" dirty="0"/>
              <a:t> 49 (3-4): 273–99. </a:t>
            </a:r>
          </a:p>
          <a:p>
            <a:r>
              <a:rPr lang="en-US" sz="1400" dirty="0" err="1"/>
              <a:t>Crible</a:t>
            </a:r>
            <a:r>
              <a:rPr lang="en-US" sz="1400" dirty="0"/>
              <a:t>, </a:t>
            </a:r>
            <a:r>
              <a:rPr lang="en-US" sz="1400" dirty="0" err="1"/>
              <a:t>Ludivine</a:t>
            </a:r>
            <a:r>
              <a:rPr lang="en-US" sz="1400" dirty="0"/>
              <a:t>. in press. “Towards an Operational Category of Discourse Markers: A Definition and Its Model.” In </a:t>
            </a:r>
            <a:r>
              <a:rPr lang="en-US" sz="1400" i="1" dirty="0"/>
              <a:t>Discourse Markers, Pragmatics Markers and Modal Particles: New Perspectives</a:t>
            </a:r>
            <a:r>
              <a:rPr lang="en-US" sz="1400" dirty="0"/>
              <a:t>, edited by Chiara </a:t>
            </a:r>
            <a:r>
              <a:rPr lang="en-US" sz="1400" dirty="0" err="1"/>
              <a:t>Fedriani</a:t>
            </a:r>
            <a:r>
              <a:rPr lang="en-US" sz="1400" dirty="0"/>
              <a:t> and Andrea Sanso. Amsterdam: Benjamins</a:t>
            </a:r>
            <a:r>
              <a:rPr lang="en-US" sz="1500" dirty="0"/>
              <a:t>. </a:t>
            </a:r>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59</a:t>
            </a:fld>
            <a:endParaRPr lang="en-US" dirty="0"/>
          </a:p>
        </p:txBody>
      </p:sp>
    </p:spTree>
    <p:extLst>
      <p:ext uri="{BB962C8B-B14F-4D97-AF65-F5344CB8AC3E}">
        <p14:creationId xmlns:p14="http://schemas.microsoft.com/office/powerpoint/2010/main" val="2042625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Discourse</a:t>
            </a:r>
            <a:r>
              <a:rPr lang="fr-BE" dirty="0" smtClean="0"/>
              <a:t> (</a:t>
            </a:r>
            <a:r>
              <a:rPr lang="fr-BE" dirty="0" err="1" smtClean="0"/>
              <a:t>Units</a:t>
            </a:r>
            <a:r>
              <a:rPr lang="fr-BE" dirty="0" smtClean="0"/>
              <a:t>) as structure</a:t>
            </a:r>
            <a:endParaRPr lang="fr-BE" dirty="0"/>
          </a:p>
        </p:txBody>
      </p:sp>
      <p:sp>
        <p:nvSpPr>
          <p:cNvPr id="3" name="Espace réservé du contenu 2"/>
          <p:cNvSpPr>
            <a:spLocks noGrp="1"/>
          </p:cNvSpPr>
          <p:nvPr>
            <p:ph idx="1"/>
          </p:nvPr>
        </p:nvSpPr>
        <p:spPr/>
        <p:txBody>
          <a:bodyPr>
            <a:normAutofit/>
          </a:bodyPr>
          <a:lstStyle/>
          <a:p>
            <a:r>
              <a:rPr lang="fr-BE" dirty="0" err="1" smtClean="0"/>
              <a:t>Coherence</a:t>
            </a:r>
            <a:r>
              <a:rPr lang="fr-BE" dirty="0" smtClean="0"/>
              <a:t> relations </a:t>
            </a:r>
            <a:r>
              <a:rPr lang="fr-BE" dirty="0" err="1" smtClean="0"/>
              <a:t>approach</a:t>
            </a:r>
            <a:r>
              <a:rPr lang="fr-BE" dirty="0" smtClean="0"/>
              <a:t>: </a:t>
            </a:r>
          </a:p>
          <a:p>
            <a:pPr lvl="1"/>
            <a:r>
              <a:rPr lang="fr-BE" dirty="0" smtClean="0"/>
              <a:t>Focus on </a:t>
            </a:r>
            <a:r>
              <a:rPr lang="en-US" dirty="0" smtClean="0"/>
              <a:t>meaning </a:t>
            </a:r>
            <a:r>
              <a:rPr lang="en-US" dirty="0"/>
              <a:t>“that cannot be described in terms of the meaning of the segments in isolation</a:t>
            </a:r>
            <a:r>
              <a:rPr lang="en-US" dirty="0" smtClean="0"/>
              <a:t>.” </a:t>
            </a:r>
          </a:p>
          <a:p>
            <a:pPr lvl="1"/>
            <a:r>
              <a:rPr lang="en-US" dirty="0" smtClean="0"/>
              <a:t>“</a:t>
            </a:r>
            <a:r>
              <a:rPr lang="en-US" dirty="0"/>
              <a:t>essential property of coherence relations is that they establish coherence in the cognitive representation people have or make of a discourse” </a:t>
            </a:r>
            <a:r>
              <a:rPr lang="en-US" sz="2000" dirty="0" smtClean="0">
                <a:solidFill>
                  <a:schemeClr val="bg1">
                    <a:lumMod val="65000"/>
                  </a:schemeClr>
                </a:solidFill>
              </a:rPr>
              <a:t>(Sanders, </a:t>
            </a:r>
            <a:r>
              <a:rPr lang="en-US" sz="2000" dirty="0" err="1" smtClean="0">
                <a:solidFill>
                  <a:schemeClr val="bg1">
                    <a:lumMod val="65000"/>
                  </a:schemeClr>
                </a:solidFill>
              </a:rPr>
              <a:t>Spooren</a:t>
            </a:r>
            <a:r>
              <a:rPr lang="en-US" sz="2000" dirty="0" smtClean="0">
                <a:solidFill>
                  <a:schemeClr val="bg1">
                    <a:lumMod val="65000"/>
                  </a:schemeClr>
                </a:solidFill>
              </a:rPr>
              <a:t> &amp; </a:t>
            </a:r>
            <a:r>
              <a:rPr lang="en-US" sz="2000" dirty="0" err="1" smtClean="0">
                <a:solidFill>
                  <a:schemeClr val="bg1">
                    <a:lumMod val="65000"/>
                  </a:schemeClr>
                </a:solidFill>
              </a:rPr>
              <a:t>Noordman</a:t>
            </a:r>
            <a:r>
              <a:rPr lang="en-US" sz="2000" dirty="0" smtClean="0">
                <a:solidFill>
                  <a:schemeClr val="bg1">
                    <a:lumMod val="65000"/>
                  </a:schemeClr>
                </a:solidFill>
              </a:rPr>
              <a:t>, 1992: 2)</a:t>
            </a:r>
          </a:p>
          <a:p>
            <a:r>
              <a:rPr lang="en-US" dirty="0"/>
              <a:t>D</a:t>
            </a:r>
            <a:r>
              <a:rPr lang="en-US" dirty="0" smtClean="0"/>
              <a:t>iscourse is a </a:t>
            </a:r>
            <a:r>
              <a:rPr lang="en-US" dirty="0"/>
              <a:t>product and the analyst’s task is to uncover its structure as a finalized and interpretable product. Lexis, syntactic structures, and discourse markers play an essential role in accounting for this structure, but the way the discourse has been produced is not </a:t>
            </a:r>
            <a:r>
              <a:rPr lang="en-US" dirty="0" smtClean="0"/>
              <a:t>essential </a:t>
            </a:r>
            <a:r>
              <a:rPr lang="en-US" sz="2400" dirty="0" smtClean="0">
                <a:solidFill>
                  <a:schemeClr val="bg1">
                    <a:lumMod val="65000"/>
                  </a:schemeClr>
                </a:solidFill>
              </a:rPr>
              <a:t>(</a:t>
            </a:r>
            <a:r>
              <a:rPr lang="en-US" sz="2400" dirty="0" err="1" smtClean="0">
                <a:solidFill>
                  <a:schemeClr val="bg1">
                    <a:lumMod val="65000"/>
                  </a:schemeClr>
                </a:solidFill>
              </a:rPr>
              <a:t>Roulet</a:t>
            </a:r>
            <a:r>
              <a:rPr lang="en-US" sz="2400" dirty="0" smtClean="0">
                <a:solidFill>
                  <a:schemeClr val="bg1">
                    <a:lumMod val="65000"/>
                  </a:schemeClr>
                </a:solidFill>
              </a:rPr>
              <a:t>, 1999)</a:t>
            </a:r>
            <a:r>
              <a:rPr lang="en-US" dirty="0" smtClean="0"/>
              <a:t>.</a:t>
            </a:r>
          </a:p>
          <a:p>
            <a:pPr marL="0" indent="0">
              <a:buNone/>
            </a:pP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6</a:t>
            </a:fld>
            <a:endParaRPr lang="en-US" dirty="0"/>
          </a:p>
        </p:txBody>
      </p:sp>
    </p:spTree>
    <p:extLst>
      <p:ext uri="{BB962C8B-B14F-4D97-AF65-F5344CB8AC3E}">
        <p14:creationId xmlns:p14="http://schemas.microsoft.com/office/powerpoint/2010/main" val="141567848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nvPr>
        </p:nvSpPr>
        <p:spPr>
          <a:xfrm>
            <a:off x="457200" y="464695"/>
            <a:ext cx="8229600" cy="6220918"/>
          </a:xfrm>
        </p:spPr>
        <p:txBody>
          <a:bodyPr>
            <a:normAutofit fontScale="25000" lnSpcReduction="20000"/>
          </a:bodyPr>
          <a:lstStyle/>
          <a:p>
            <a:r>
              <a:rPr lang="en-US" sz="5600" dirty="0" err="1" smtClean="0"/>
              <a:t>Crible</a:t>
            </a:r>
            <a:r>
              <a:rPr lang="en-US" sz="5600" dirty="0"/>
              <a:t>, </a:t>
            </a:r>
            <a:r>
              <a:rPr lang="en-US" sz="5600" dirty="0" err="1"/>
              <a:t>Ludivine</a:t>
            </a:r>
            <a:r>
              <a:rPr lang="en-US" sz="5600" dirty="0"/>
              <a:t>, Liesbeth Degand, and </a:t>
            </a:r>
            <a:r>
              <a:rPr lang="en-US" sz="5600" dirty="0" err="1"/>
              <a:t>Gaëtanelle</a:t>
            </a:r>
            <a:r>
              <a:rPr lang="en-US" sz="5600" dirty="0"/>
              <a:t> </a:t>
            </a:r>
            <a:r>
              <a:rPr lang="en-US" sz="5600" dirty="0" err="1"/>
              <a:t>Gilquin</a:t>
            </a:r>
            <a:r>
              <a:rPr lang="en-US" sz="5600" dirty="0"/>
              <a:t>. in press. “The Clustering of Discourse Markers and Filled Pauses: A Corpus-Based French-English Study of (dis)fluency.” </a:t>
            </a:r>
            <a:r>
              <a:rPr lang="en-US" sz="5600" i="1" dirty="0"/>
              <a:t>Languages in Contrast</a:t>
            </a:r>
            <a:endParaRPr lang="en-US" sz="5600" dirty="0"/>
          </a:p>
          <a:p>
            <a:r>
              <a:rPr lang="en-US" sz="5600" dirty="0"/>
              <a:t>Croft, William. 1995. “Intonation Units and Grammatical Structure.” </a:t>
            </a:r>
            <a:r>
              <a:rPr lang="en-US" sz="5600" i="1" dirty="0"/>
              <a:t>Linguistics</a:t>
            </a:r>
            <a:r>
              <a:rPr lang="en-US" sz="5600" dirty="0"/>
              <a:t> 33 (5): 839–82. doi:10.1515/ling.1995.33.5.839. </a:t>
            </a:r>
          </a:p>
          <a:p>
            <a:r>
              <a:rPr lang="en-US" sz="5600" dirty="0"/>
              <a:t>Degand, Liesbeth. 2014. “‘So Very Fast Very Fast Then’ Discourse Markers at Left and Right Periphery in Spoken French.” In </a:t>
            </a:r>
            <a:r>
              <a:rPr lang="en-US" sz="5600" i="1" dirty="0"/>
              <a:t>Discourse Functions at the Left and Right Periphery: </a:t>
            </a:r>
            <a:r>
              <a:rPr lang="en-US" sz="5600" i="1" dirty="0" err="1"/>
              <a:t>Crosslinguistic</a:t>
            </a:r>
            <a:r>
              <a:rPr lang="en-US" sz="5600" i="1" dirty="0"/>
              <a:t> Investigations of Language Use and Language Change</a:t>
            </a:r>
            <a:r>
              <a:rPr lang="en-US" sz="5600" dirty="0"/>
              <a:t>, edited by Kate </a:t>
            </a:r>
            <a:r>
              <a:rPr lang="en-US" sz="5600" dirty="0" err="1"/>
              <a:t>Beeching</a:t>
            </a:r>
            <a:r>
              <a:rPr lang="en-US" sz="5600" dirty="0"/>
              <a:t> and Ulrich </a:t>
            </a:r>
            <a:r>
              <a:rPr lang="en-US" sz="5600" dirty="0" err="1"/>
              <a:t>Detges</a:t>
            </a:r>
            <a:r>
              <a:rPr lang="en-US" sz="5600" dirty="0"/>
              <a:t>, 151–78. Studies in Pragmatics, Volume 12. Leiden ; Boston: Brill.</a:t>
            </a:r>
          </a:p>
          <a:p>
            <a:r>
              <a:rPr lang="en-US" sz="5600" dirty="0"/>
              <a:t>Degand, Liesbeth, Laurence Martin, and Anne-Catherine Simon. </a:t>
            </a:r>
            <a:r>
              <a:rPr lang="fr-BE" sz="5600" dirty="0"/>
              <a:t>2014. “LOCAS-F : Un Corpus Oral Multigenres Annoté.” In </a:t>
            </a:r>
            <a:r>
              <a:rPr lang="fr-BE" sz="5600" i="1" dirty="0"/>
              <a:t>CMLF 2014 - 4 </a:t>
            </a:r>
            <a:r>
              <a:rPr lang="fr-BE" sz="5600" i="1" dirty="0" err="1"/>
              <a:t>ème</a:t>
            </a:r>
            <a:r>
              <a:rPr lang="fr-BE" sz="5600" i="1" dirty="0"/>
              <a:t> Congrès Mondial de Linguistique Française</a:t>
            </a:r>
            <a:r>
              <a:rPr lang="fr-BE" sz="5600" dirty="0"/>
              <a:t>, 2613–26. Berlin. doi:10.1051/</a:t>
            </a:r>
            <a:r>
              <a:rPr lang="fr-BE" sz="5600" dirty="0" err="1"/>
              <a:t>shsconf</a:t>
            </a:r>
            <a:r>
              <a:rPr lang="fr-BE" sz="5600" dirty="0"/>
              <a:t>/20140801211.</a:t>
            </a:r>
            <a:endParaRPr lang="en-US" sz="5600" dirty="0"/>
          </a:p>
          <a:p>
            <a:r>
              <a:rPr lang="en-US" sz="5600" dirty="0"/>
              <a:t>Degand, Liesbeth, and Anne Catherine Simon. 2009. “On Identifying Basic Discourse Units in Speech: Theoretical and Empirical Issues.” </a:t>
            </a:r>
            <a:r>
              <a:rPr lang="en-US" sz="5600" i="1" dirty="0" err="1"/>
              <a:t>Discours</a:t>
            </a:r>
            <a:r>
              <a:rPr lang="en-US" sz="5600" dirty="0"/>
              <a:t> 4: on – </a:t>
            </a:r>
            <a:r>
              <a:rPr lang="en-US" sz="5600" dirty="0" err="1"/>
              <a:t>line:URL</a:t>
            </a:r>
            <a:r>
              <a:rPr lang="en-US" sz="5600" dirty="0"/>
              <a:t> : http://discours.revues.org/index5852.html. </a:t>
            </a:r>
          </a:p>
          <a:p>
            <a:r>
              <a:rPr lang="en-US" sz="5600" dirty="0"/>
              <a:t>Degand, Liesbeth, and Anne Catherine Simon. 2009. “Mapping Prosody and Syntax as Discourse Strategies: How Basic Discourse Units Vary across Genres.” In </a:t>
            </a:r>
            <a:r>
              <a:rPr lang="en-US" sz="5600" i="1" dirty="0"/>
              <a:t>Where Prosody Meets Pragmatics: Research at the Interface</a:t>
            </a:r>
            <a:r>
              <a:rPr lang="en-US" sz="5600" dirty="0"/>
              <a:t>, edited by Anne Wichmann, Dagmar Barth-Weingarten, and Nicole </a:t>
            </a:r>
            <a:r>
              <a:rPr lang="en-US" sz="5600" dirty="0" err="1"/>
              <a:t>Dehé</a:t>
            </a:r>
            <a:r>
              <a:rPr lang="en-US" sz="5600" dirty="0"/>
              <a:t>, 79–105. Bingley, UK: Emerald Group Publishing.</a:t>
            </a:r>
          </a:p>
          <a:p>
            <a:r>
              <a:rPr lang="en-US" sz="5600" dirty="0"/>
              <a:t>Dell, G.S, and P.M. Brown. 1991. “Mechanisms for Listener-Adaptation in Language Production Limiting the Role of the ‘model of the Listener.’” In </a:t>
            </a:r>
            <a:r>
              <a:rPr lang="en-US" sz="5600" i="1" dirty="0"/>
              <a:t>Bridges between Psychology and Linguistics</a:t>
            </a:r>
            <a:r>
              <a:rPr lang="en-US" sz="5600" dirty="0"/>
              <a:t>, edited by Donna Jo Napoli and Judy Anne </a:t>
            </a:r>
            <a:r>
              <a:rPr lang="en-US" sz="5600" dirty="0" err="1"/>
              <a:t>Kegl</a:t>
            </a:r>
            <a:r>
              <a:rPr lang="en-US" sz="5600" dirty="0"/>
              <a:t>, 105–29. New York: Academic Press.</a:t>
            </a:r>
          </a:p>
          <a:p>
            <a:r>
              <a:rPr lang="fr-BE" sz="5600" dirty="0" err="1"/>
              <a:t>Deulofeu</a:t>
            </a:r>
            <a:r>
              <a:rPr lang="fr-BE" sz="5600" dirty="0"/>
              <a:t>, José. 2003. “L’approche </a:t>
            </a:r>
            <a:r>
              <a:rPr lang="fr-BE" sz="5600" dirty="0" err="1"/>
              <a:t>Macrosyntaxique</a:t>
            </a:r>
            <a:r>
              <a:rPr lang="fr-BE" sz="5600" dirty="0"/>
              <a:t> En Syntaxe : Un Nouveau Modèle de Rasoir </a:t>
            </a:r>
            <a:r>
              <a:rPr lang="fr-BE" sz="5600" dirty="0" err="1"/>
              <a:t>D’occam</a:t>
            </a:r>
            <a:r>
              <a:rPr lang="fr-BE" sz="5600" dirty="0"/>
              <a:t> Contre Les Notions Inutiles ?”,.” </a:t>
            </a:r>
            <a:r>
              <a:rPr lang="en-US" sz="5600" i="1" dirty="0" err="1"/>
              <a:t>Scolia</a:t>
            </a:r>
            <a:r>
              <a:rPr lang="en-US" sz="5600" dirty="0"/>
              <a:t> 16: 77–95.</a:t>
            </a:r>
          </a:p>
          <a:p>
            <a:r>
              <a:rPr lang="en-US" sz="5600" dirty="0"/>
              <a:t>Ford, Cecilia, and Sandra Thompson. 1996. “Interactional Units in Conversation : Syntactic, </a:t>
            </a:r>
            <a:r>
              <a:rPr lang="en-US" sz="5600" dirty="0" err="1"/>
              <a:t>Intonational</a:t>
            </a:r>
            <a:r>
              <a:rPr lang="en-US" sz="5600" dirty="0"/>
              <a:t>, and Pragmatic Resources for the Management of Turns.” In </a:t>
            </a:r>
            <a:r>
              <a:rPr lang="en-US" sz="5600" i="1" dirty="0"/>
              <a:t>Interaction and Grammar</a:t>
            </a:r>
            <a:r>
              <a:rPr lang="en-US" sz="5600" dirty="0"/>
              <a:t>, edited by Elinor Ochs, Emanuel A. </a:t>
            </a:r>
            <a:r>
              <a:rPr lang="en-US" sz="5600" dirty="0" err="1"/>
              <a:t>Schegloff</a:t>
            </a:r>
            <a:r>
              <a:rPr lang="en-US" sz="5600" dirty="0"/>
              <a:t>, and Sandra A. Thompson, 134–84. Studies in Interactional Sociolinguistics 13. Cambridge: Cambridge University Press.</a:t>
            </a:r>
          </a:p>
          <a:p>
            <a:r>
              <a:rPr lang="en-US" sz="5600" dirty="0" err="1"/>
              <a:t>Graesser</a:t>
            </a:r>
            <a:r>
              <a:rPr lang="en-US" sz="5600" dirty="0"/>
              <a:t>, Arthur C, Keith K. Millis, and Rolf A. </a:t>
            </a:r>
            <a:r>
              <a:rPr lang="en-US" sz="5600" dirty="0" err="1"/>
              <a:t>Zwaan</a:t>
            </a:r>
            <a:r>
              <a:rPr lang="en-US" sz="5600" dirty="0"/>
              <a:t>. 1997. “Discourse Comprehension.” </a:t>
            </a:r>
            <a:r>
              <a:rPr lang="en-US" sz="5600" i="1" dirty="0"/>
              <a:t>Annual Review of Psychology</a:t>
            </a:r>
            <a:r>
              <a:rPr lang="en-US" sz="5600" dirty="0"/>
              <a:t> 48: 163–89. </a:t>
            </a:r>
          </a:p>
          <a:p>
            <a:r>
              <a:rPr lang="en-US" sz="5600" dirty="0"/>
              <a:t>Grosz, Barbara J, and Candace L Sidner. 1986. “Attention, Intentions and the Structure of Discourse.” </a:t>
            </a:r>
            <a:r>
              <a:rPr lang="en-US" sz="5600" i="1" dirty="0"/>
              <a:t>Computational Linguistics Journal</a:t>
            </a:r>
            <a:r>
              <a:rPr lang="en-US" sz="5600" dirty="0"/>
              <a:t> 12 (3): 175–204.</a:t>
            </a:r>
          </a:p>
          <a:p>
            <a:r>
              <a:rPr lang="en-US" sz="5600" dirty="0" err="1"/>
              <a:t>Givón</a:t>
            </a:r>
            <a:r>
              <a:rPr lang="en-US" sz="5600" dirty="0"/>
              <a:t>, </a:t>
            </a:r>
            <a:r>
              <a:rPr lang="en-US" sz="5600" dirty="0" err="1"/>
              <a:t>Talmy</a:t>
            </a:r>
            <a:r>
              <a:rPr lang="en-US" sz="5600" dirty="0"/>
              <a:t>. 1983. </a:t>
            </a:r>
            <a:r>
              <a:rPr lang="en-US" sz="5600" i="1" dirty="0"/>
              <a:t>Topic Continuity in Discourse: A Quantitative Cross-Language Study</a:t>
            </a:r>
            <a:r>
              <a:rPr lang="en-US" sz="5600" dirty="0"/>
              <a:t>. Amsterdam/Philadelphia: John Benjamins Publishing.</a:t>
            </a:r>
          </a:p>
          <a:p>
            <a:r>
              <a:rPr lang="en-US" sz="5600" dirty="0" err="1"/>
              <a:t>Halford</a:t>
            </a:r>
            <a:r>
              <a:rPr lang="en-US" sz="5600" dirty="0"/>
              <a:t>, Brigitte. 1996. </a:t>
            </a:r>
            <a:r>
              <a:rPr lang="en-US" sz="5600" i="1" dirty="0"/>
              <a:t>Talk Units: The Structure of Spoken Canadian English</a:t>
            </a:r>
            <a:r>
              <a:rPr lang="en-US" sz="5600" dirty="0"/>
              <a:t>. </a:t>
            </a:r>
            <a:r>
              <a:rPr lang="en-US" sz="5600" dirty="0" err="1"/>
              <a:t>Tübingen</a:t>
            </a:r>
            <a:r>
              <a:rPr lang="en-US" sz="5600" dirty="0"/>
              <a:t>: </a:t>
            </a:r>
            <a:r>
              <a:rPr lang="en-US" sz="5600" dirty="0" err="1"/>
              <a:t>Narr</a:t>
            </a:r>
            <a:r>
              <a:rPr lang="en-US" sz="5600" dirty="0"/>
              <a:t>.</a:t>
            </a:r>
          </a:p>
          <a:p>
            <a:r>
              <a:rPr lang="en-US" sz="5600" dirty="0" err="1"/>
              <a:t>Holsánová</a:t>
            </a:r>
            <a:r>
              <a:rPr lang="en-US" sz="5600" dirty="0"/>
              <a:t>, Jana. 2008. </a:t>
            </a:r>
            <a:r>
              <a:rPr lang="en-US" sz="5600" i="1" dirty="0"/>
              <a:t>Discourse, Vision, and Cognition</a:t>
            </a:r>
            <a:r>
              <a:rPr lang="en-US" sz="5600" dirty="0"/>
              <a:t>. Human Cognitive Processing 23. Amsterdam: John Benjamins Publishing. </a:t>
            </a:r>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60</a:t>
            </a:fld>
            <a:endParaRPr lang="en-US" dirty="0"/>
          </a:p>
        </p:txBody>
      </p:sp>
    </p:spTree>
    <p:extLst>
      <p:ext uri="{BB962C8B-B14F-4D97-AF65-F5344CB8AC3E}">
        <p14:creationId xmlns:p14="http://schemas.microsoft.com/office/powerpoint/2010/main" val="20426253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nvPr>
        </p:nvSpPr>
        <p:spPr>
          <a:xfrm>
            <a:off x="457200" y="464695"/>
            <a:ext cx="8229600" cy="6220918"/>
          </a:xfrm>
        </p:spPr>
        <p:txBody>
          <a:bodyPr>
            <a:normAutofit fontScale="25000" lnSpcReduction="20000"/>
          </a:bodyPr>
          <a:lstStyle/>
          <a:p>
            <a:r>
              <a:rPr lang="en-US" sz="5600" dirty="0" smtClean="0"/>
              <a:t>Kelly</a:t>
            </a:r>
            <a:r>
              <a:rPr lang="en-US" sz="5600" dirty="0"/>
              <a:t>, John, and John Local. 1989. “On the Use of General Phonetic Techniques in Handling Conversational Material - Research Database, The University of York.” In </a:t>
            </a:r>
            <a:r>
              <a:rPr lang="en-US" sz="5600" i="1" dirty="0"/>
              <a:t>Conversation: An Interdisciplinary Perspective</a:t>
            </a:r>
            <a:r>
              <a:rPr lang="en-US" sz="5600" dirty="0"/>
              <a:t>, edited by Derek Roger and Peter Bull, 197–212. </a:t>
            </a:r>
            <a:r>
              <a:rPr lang="en-US" sz="5600" dirty="0" err="1"/>
              <a:t>Clevedon</a:t>
            </a:r>
            <a:r>
              <a:rPr lang="en-US" sz="5600" dirty="0"/>
              <a:t>: Multilingual Matters. </a:t>
            </a:r>
          </a:p>
          <a:p>
            <a:r>
              <a:rPr lang="en-US" sz="5600" dirty="0" err="1"/>
              <a:t>Keysar</a:t>
            </a:r>
            <a:r>
              <a:rPr lang="en-US" sz="5600" dirty="0"/>
              <a:t>, Boaz, Dale J. Barr, and William S. Horton. 1998. “The Egocentric Basis of Language Use Insights From a Processing Approach.” </a:t>
            </a:r>
            <a:r>
              <a:rPr lang="en-US" sz="5600" i="1" dirty="0"/>
              <a:t>Current Directions in Psychological Science</a:t>
            </a:r>
            <a:r>
              <a:rPr lang="en-US" sz="5600" dirty="0"/>
              <a:t> 7 (2): 46–49. doi:10.1111/1467-8721.ep13175613.</a:t>
            </a:r>
          </a:p>
          <a:p>
            <a:r>
              <a:rPr lang="en-US" sz="5600" dirty="0" err="1"/>
              <a:t>Kintsch</a:t>
            </a:r>
            <a:r>
              <a:rPr lang="en-US" sz="5600" dirty="0"/>
              <a:t>, Walter, and </a:t>
            </a:r>
            <a:r>
              <a:rPr lang="en-US" sz="5600" dirty="0" err="1"/>
              <a:t>Teun</a:t>
            </a:r>
            <a:r>
              <a:rPr lang="en-US" sz="5600" dirty="0"/>
              <a:t> A van </a:t>
            </a:r>
            <a:r>
              <a:rPr lang="en-US" sz="5600" dirty="0" err="1"/>
              <a:t>Dijk</a:t>
            </a:r>
            <a:r>
              <a:rPr lang="en-US" sz="5600" dirty="0"/>
              <a:t>. 1978. “Toward a Model of Text Comprehension and Production.” </a:t>
            </a:r>
            <a:r>
              <a:rPr lang="en-US" sz="5600" i="1" dirty="0"/>
              <a:t>Psychological Review</a:t>
            </a:r>
            <a:r>
              <a:rPr lang="en-US" sz="5600" dirty="0"/>
              <a:t> 85 (5): 363–94.</a:t>
            </a:r>
          </a:p>
          <a:p>
            <a:r>
              <a:rPr lang="en-US" sz="5600" dirty="0"/>
              <a:t>Mann, William, and Sandra Thompson. 1988. “Rhetorical Structure Theory: Toward a Functional Theory of Text Organization.” </a:t>
            </a:r>
            <a:r>
              <a:rPr lang="en-US" sz="5600" i="1" dirty="0"/>
              <a:t>Text</a:t>
            </a:r>
            <a:r>
              <a:rPr lang="en-US" sz="5600" dirty="0"/>
              <a:t> 8 (3): 243–81. </a:t>
            </a:r>
          </a:p>
          <a:p>
            <a:r>
              <a:rPr lang="en-US" sz="5600" dirty="0" err="1"/>
              <a:t>Mertens</a:t>
            </a:r>
            <a:r>
              <a:rPr lang="en-US" sz="5600" dirty="0"/>
              <a:t>, Piet, and Anne Catherine Simon. 2013. “Towards Automatic Detection of Prosodic Boundaries in Spoken French.” In </a:t>
            </a:r>
            <a:r>
              <a:rPr lang="en-US" sz="5600" i="1" dirty="0"/>
              <a:t>Proceedings of the Prosody-Discourse Interface Conference 2013 (IDP-2013)</a:t>
            </a:r>
            <a:r>
              <a:rPr lang="en-US" sz="5600" dirty="0"/>
              <a:t>, 81–87. Leuven.</a:t>
            </a:r>
          </a:p>
          <a:p>
            <a:r>
              <a:rPr lang="en-US" sz="5600" dirty="0" err="1"/>
              <a:t>Monschau</a:t>
            </a:r>
            <a:r>
              <a:rPr lang="en-US" sz="5600" dirty="0"/>
              <a:t>, Jacqueline, Rolf </a:t>
            </a:r>
            <a:r>
              <a:rPr lang="en-US" sz="5600" dirty="0" err="1"/>
              <a:t>Kreyer</a:t>
            </a:r>
            <a:r>
              <a:rPr lang="en-US" sz="5600" dirty="0"/>
              <a:t>, and </a:t>
            </a:r>
            <a:r>
              <a:rPr lang="en-US" sz="5600" dirty="0" err="1"/>
              <a:t>Joybrato</a:t>
            </a:r>
            <a:r>
              <a:rPr lang="en-US" sz="5600" dirty="0"/>
              <a:t> Mukherjee. 2004. “Syntax and Semantics at Tone Unit Boundaries.” </a:t>
            </a:r>
            <a:r>
              <a:rPr lang="en-US" sz="5600" i="1" dirty="0"/>
              <a:t>Anglia - </a:t>
            </a:r>
            <a:r>
              <a:rPr lang="en-US" sz="5600" i="1" dirty="0" err="1"/>
              <a:t>Zeitschrift</a:t>
            </a:r>
            <a:r>
              <a:rPr lang="en-US" sz="5600" i="1" dirty="0"/>
              <a:t> Fur </a:t>
            </a:r>
            <a:r>
              <a:rPr lang="en-US" sz="5600" i="1" dirty="0" err="1"/>
              <a:t>Englische</a:t>
            </a:r>
            <a:r>
              <a:rPr lang="en-US" sz="5600" i="1" dirty="0"/>
              <a:t> </a:t>
            </a:r>
            <a:r>
              <a:rPr lang="en-US" sz="5600" i="1" dirty="0" err="1"/>
              <a:t>Philologie</a:t>
            </a:r>
            <a:r>
              <a:rPr lang="en-US" sz="5600" dirty="0"/>
              <a:t> 121: 581–609. doi:10.1515/ANGL.2003.581. </a:t>
            </a:r>
          </a:p>
          <a:p>
            <a:r>
              <a:rPr lang="en-US" sz="5600" dirty="0"/>
              <a:t>Oakhill, Jane, Alan </a:t>
            </a:r>
            <a:r>
              <a:rPr lang="en-US" sz="5600" dirty="0" err="1"/>
              <a:t>Garnham</a:t>
            </a:r>
            <a:r>
              <a:rPr lang="en-US" sz="5600" dirty="0"/>
              <a:t>, and </a:t>
            </a:r>
            <a:r>
              <a:rPr lang="en-US" sz="5600" dirty="0" err="1"/>
              <a:t>Wietske</a:t>
            </a:r>
            <a:r>
              <a:rPr lang="en-US" sz="5600" dirty="0"/>
              <a:t> </a:t>
            </a:r>
            <a:r>
              <a:rPr lang="en-US" sz="5600" dirty="0" err="1"/>
              <a:t>Vonk</a:t>
            </a:r>
            <a:r>
              <a:rPr lang="en-US" sz="5600" dirty="0"/>
              <a:t>. 1989. “The on-Line Construction of Discourse Models.” </a:t>
            </a:r>
            <a:r>
              <a:rPr lang="en-US" sz="5600" i="1" dirty="0"/>
              <a:t>Language and Cognitive Processes</a:t>
            </a:r>
            <a:r>
              <a:rPr lang="en-US" sz="5600" dirty="0"/>
              <a:t> 4 (3-4): SI263–86. doi:10.1080/01690968908406370.</a:t>
            </a:r>
          </a:p>
          <a:p>
            <a:r>
              <a:rPr lang="en-US" sz="5600" dirty="0"/>
              <a:t>Pawley, Andrew, and Frances Hodgetts </a:t>
            </a:r>
            <a:r>
              <a:rPr lang="en-US" sz="5600" dirty="0" err="1"/>
              <a:t>Syder</a:t>
            </a:r>
            <a:r>
              <a:rPr lang="en-US" sz="5600" dirty="0"/>
              <a:t>. 2000. “The One-Clause-at-a-Time </a:t>
            </a:r>
            <a:r>
              <a:rPr lang="en-US" sz="5600" dirty="0" err="1"/>
              <a:t>Hy</a:t>
            </a:r>
            <a:r>
              <a:rPr lang="en-US" sz="5600" dirty="0"/>
              <a:t>...” In </a:t>
            </a:r>
            <a:r>
              <a:rPr lang="en-US" sz="5600" i="1" dirty="0"/>
              <a:t>Perspectives on Fluency</a:t>
            </a:r>
            <a:r>
              <a:rPr lang="en-US" sz="5600" dirty="0"/>
              <a:t>, edited by Heidi </a:t>
            </a:r>
            <a:r>
              <a:rPr lang="en-US" sz="5600" dirty="0" err="1"/>
              <a:t>Riggenbach</a:t>
            </a:r>
            <a:r>
              <a:rPr lang="en-US" sz="5600" dirty="0"/>
              <a:t>, 163–99. Ann Arbor, USA: University of Michigan Press. https://researchers.anu.edu.au/publications/7325.</a:t>
            </a:r>
          </a:p>
          <a:p>
            <a:r>
              <a:rPr lang="en-US" sz="5600" dirty="0"/>
              <a:t>Polanyi, Livia. 1988. “A Formal Model of the Structure of Discourse.” </a:t>
            </a:r>
            <a:r>
              <a:rPr lang="fr-BE" sz="5600" i="1" dirty="0"/>
              <a:t>Journal of </a:t>
            </a:r>
            <a:r>
              <a:rPr lang="fr-BE" sz="5600" i="1" dirty="0" err="1"/>
              <a:t>Pragmatics</a:t>
            </a:r>
            <a:r>
              <a:rPr lang="fr-BE" sz="5600" dirty="0"/>
              <a:t> 12: 601–38. </a:t>
            </a:r>
            <a:endParaRPr lang="en-US" sz="5600" dirty="0"/>
          </a:p>
          <a:p>
            <a:r>
              <a:rPr lang="en-US" sz="5600" dirty="0"/>
              <a:t>Prasad, Rashmi, Bonnie Webber, and </a:t>
            </a:r>
            <a:r>
              <a:rPr lang="en-US" sz="5600" dirty="0" err="1"/>
              <a:t>Aravind</a:t>
            </a:r>
            <a:r>
              <a:rPr lang="en-US" sz="5600" dirty="0"/>
              <a:t> Joshi. 2014. “Reflections on the Penn Discourse Treebank, Comparable Corpora, and Complementary Annotation.” </a:t>
            </a:r>
            <a:r>
              <a:rPr lang="en-US" sz="5600" i="1" dirty="0"/>
              <a:t>Computational Linguistics</a:t>
            </a:r>
            <a:r>
              <a:rPr lang="en-US" sz="5600" dirty="0"/>
              <a:t> 40 (4): 921–50. doi:10.1162/COLI_a_00204</a:t>
            </a:r>
            <a:r>
              <a:rPr lang="en-US" sz="5600" dirty="0" smtClean="0"/>
              <a:t>.</a:t>
            </a:r>
            <a:endParaRPr lang="en-US" sz="5600" dirty="0"/>
          </a:p>
          <a:p>
            <a:r>
              <a:rPr lang="fr-BE" sz="5600" dirty="0"/>
              <a:t>Roulet, Eddy. 1999. </a:t>
            </a:r>
            <a:r>
              <a:rPr lang="fr-BE" sz="5600" i="1" dirty="0"/>
              <a:t>La Description de L’organisation Du Discours</a:t>
            </a:r>
            <a:r>
              <a:rPr lang="fr-BE" sz="5600" dirty="0"/>
              <a:t>. Langues et Apprentissage Des Langues. Didier.</a:t>
            </a:r>
            <a:endParaRPr lang="en-US" sz="5600" dirty="0"/>
          </a:p>
          <a:p>
            <a:r>
              <a:rPr lang="fr-BE" sz="5600" dirty="0"/>
              <a:t>Roulet, Eddy, Laurent </a:t>
            </a:r>
            <a:r>
              <a:rPr lang="fr-BE" sz="5600" dirty="0" err="1"/>
              <a:t>Filliettaz</a:t>
            </a:r>
            <a:r>
              <a:rPr lang="fr-BE" sz="5600" dirty="0"/>
              <a:t>, Anne </a:t>
            </a:r>
            <a:r>
              <a:rPr lang="fr-BE" sz="5600" dirty="0" err="1"/>
              <a:t>Grobet</a:t>
            </a:r>
            <a:r>
              <a:rPr lang="fr-BE" sz="5600" dirty="0"/>
              <a:t>, and Marcel Burger. 2001. </a:t>
            </a:r>
            <a:r>
              <a:rPr lang="fr-BE" sz="5600" i="1" dirty="0"/>
              <a:t>Un Modèle et Un Instrument D’analyse de L’organisation Du Discours</a:t>
            </a:r>
            <a:r>
              <a:rPr lang="fr-BE" sz="5600" dirty="0"/>
              <a:t>. </a:t>
            </a:r>
            <a:r>
              <a:rPr lang="en-US" sz="5600" dirty="0"/>
              <a:t>Berlin: Peter Lang.</a:t>
            </a:r>
          </a:p>
          <a:p>
            <a:r>
              <a:rPr lang="en-US" sz="5600" dirty="0"/>
              <a:t>Sanders, Ted, and Wilbert </a:t>
            </a:r>
            <a:r>
              <a:rPr lang="en-US" sz="5600" dirty="0" err="1"/>
              <a:t>Spooren</a:t>
            </a:r>
            <a:r>
              <a:rPr lang="en-US" sz="5600" dirty="0"/>
              <a:t>. 2007. “Discourse and Text Structure.” In </a:t>
            </a:r>
            <a:r>
              <a:rPr lang="en-US" sz="5600" i="1" dirty="0"/>
              <a:t>Handbook of Cognitive Linguistics</a:t>
            </a:r>
            <a:r>
              <a:rPr lang="en-US" sz="5600" dirty="0"/>
              <a:t>, D. </a:t>
            </a:r>
            <a:r>
              <a:rPr lang="en-US" sz="5600" dirty="0" err="1"/>
              <a:t>Geeraerts</a:t>
            </a:r>
            <a:r>
              <a:rPr lang="en-US" sz="5600" dirty="0"/>
              <a:t> &amp; H. </a:t>
            </a:r>
            <a:r>
              <a:rPr lang="en-US" sz="5600" dirty="0" err="1"/>
              <a:t>Cuykens</a:t>
            </a:r>
            <a:r>
              <a:rPr lang="en-US" sz="5600" dirty="0"/>
              <a:t>, 916–43. Oxford: Oxford University Press. </a:t>
            </a:r>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61</a:t>
            </a:fld>
            <a:endParaRPr lang="en-US" dirty="0"/>
          </a:p>
        </p:txBody>
      </p:sp>
    </p:spTree>
    <p:extLst>
      <p:ext uri="{BB962C8B-B14F-4D97-AF65-F5344CB8AC3E}">
        <p14:creationId xmlns:p14="http://schemas.microsoft.com/office/powerpoint/2010/main" val="20426253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nvPr>
        </p:nvSpPr>
        <p:spPr>
          <a:xfrm>
            <a:off x="457200" y="464695"/>
            <a:ext cx="8229600" cy="6220918"/>
          </a:xfrm>
        </p:spPr>
        <p:txBody>
          <a:bodyPr>
            <a:noAutofit/>
          </a:bodyPr>
          <a:lstStyle/>
          <a:p>
            <a:r>
              <a:rPr lang="en-US" sz="1400" dirty="0" smtClean="0"/>
              <a:t>Sanders</a:t>
            </a:r>
            <a:r>
              <a:rPr lang="en-US" sz="1400" dirty="0"/>
              <a:t>, T. J. M., W. P. M. S. </a:t>
            </a:r>
            <a:r>
              <a:rPr lang="en-US" sz="1400" dirty="0" err="1"/>
              <a:t>Spooren</a:t>
            </a:r>
            <a:r>
              <a:rPr lang="en-US" sz="1400" dirty="0"/>
              <a:t>, and L. G. M. </a:t>
            </a:r>
            <a:r>
              <a:rPr lang="en-US" sz="1400" dirty="0" err="1"/>
              <a:t>Noordman</a:t>
            </a:r>
            <a:r>
              <a:rPr lang="en-US" sz="1400" dirty="0"/>
              <a:t>. 1992. “Towards a Taxonomy of Coherence Relations.” </a:t>
            </a:r>
            <a:r>
              <a:rPr lang="en-US" sz="1400" i="1" dirty="0"/>
              <a:t>Discourse Processes</a:t>
            </a:r>
            <a:r>
              <a:rPr lang="en-US" sz="1400" dirty="0"/>
              <a:t> 15: 1–35. </a:t>
            </a:r>
          </a:p>
          <a:p>
            <a:r>
              <a:rPr lang="en-US" sz="1400" dirty="0"/>
              <a:t>Sanders, T. J. M., W. P. M. </a:t>
            </a:r>
            <a:r>
              <a:rPr lang="en-US" sz="1400" dirty="0" err="1"/>
              <a:t>Spooren</a:t>
            </a:r>
            <a:r>
              <a:rPr lang="en-US" sz="1400" dirty="0"/>
              <a:t>, and L. G. M. </a:t>
            </a:r>
            <a:r>
              <a:rPr lang="en-US" sz="1400" dirty="0" err="1"/>
              <a:t>Noordman</a:t>
            </a:r>
            <a:r>
              <a:rPr lang="en-US" sz="1400" dirty="0"/>
              <a:t>. 1993. “Coherence Relations in a Cognitive Theory of Discourse Representation.” </a:t>
            </a:r>
            <a:r>
              <a:rPr lang="en-US" sz="1400" i="1" dirty="0"/>
              <a:t>Cognitive Linguistics</a:t>
            </a:r>
            <a:r>
              <a:rPr lang="en-US" sz="1400" dirty="0"/>
              <a:t> 4 (2): 93–133. </a:t>
            </a:r>
          </a:p>
          <a:p>
            <a:r>
              <a:rPr lang="en-US" sz="1400" dirty="0" err="1"/>
              <a:t>Schiffrin</a:t>
            </a:r>
            <a:r>
              <a:rPr lang="en-US" sz="1400" dirty="0"/>
              <a:t>, Deborah. 1987. </a:t>
            </a:r>
            <a:r>
              <a:rPr lang="en-US" sz="1400" i="1" dirty="0"/>
              <a:t>Discourse Markers</a:t>
            </a:r>
            <a:r>
              <a:rPr lang="en-US" sz="1400" dirty="0"/>
              <a:t>. Cambridge: Cambridge University Press.</a:t>
            </a:r>
          </a:p>
          <a:p>
            <a:r>
              <a:rPr lang="en-US" sz="1400" dirty="0"/>
              <a:t>Simon, A.C., and L. Degand. </a:t>
            </a:r>
            <a:r>
              <a:rPr lang="fr-BE" sz="1400" dirty="0"/>
              <a:t>2011. “L’analyse En Unités Discursives de Base: Pourquoi et Comment?” </a:t>
            </a:r>
            <a:r>
              <a:rPr lang="en-US" sz="1400" i="1" dirty="0"/>
              <a:t>Langue </a:t>
            </a:r>
            <a:r>
              <a:rPr lang="en-US" sz="1400" i="1" dirty="0" err="1"/>
              <a:t>Française</a:t>
            </a:r>
            <a:r>
              <a:rPr lang="en-US" sz="1400" dirty="0"/>
              <a:t>, no. 2: 45–59.</a:t>
            </a:r>
          </a:p>
          <a:p>
            <a:r>
              <a:rPr lang="en-US" sz="1400" dirty="0" err="1"/>
              <a:t>Swerts</a:t>
            </a:r>
            <a:r>
              <a:rPr lang="en-US" sz="1400" dirty="0"/>
              <a:t>, Marc, and Ronald </a:t>
            </a:r>
            <a:r>
              <a:rPr lang="en-US" sz="1400" dirty="0" err="1"/>
              <a:t>Geluykens</a:t>
            </a:r>
            <a:r>
              <a:rPr lang="en-US" sz="1400" dirty="0"/>
              <a:t>. 1994. “Prosody as a Marker of Information Flow in Spoken Discourse.” </a:t>
            </a:r>
            <a:r>
              <a:rPr lang="en-US" sz="1400" i="1" dirty="0"/>
              <a:t>Language and Speech</a:t>
            </a:r>
            <a:r>
              <a:rPr lang="en-US" sz="1400" dirty="0"/>
              <a:t> 37 (1): 21–43. doi:10.1177/002383099403700102.</a:t>
            </a:r>
          </a:p>
          <a:p>
            <a:r>
              <a:rPr lang="en-US" sz="1400" dirty="0" err="1"/>
              <a:t>Taboada</a:t>
            </a:r>
            <a:r>
              <a:rPr lang="en-US" sz="1400" dirty="0"/>
              <a:t>, </a:t>
            </a:r>
            <a:r>
              <a:rPr lang="en-US" sz="1400" dirty="0" err="1"/>
              <a:t>Maite</a:t>
            </a:r>
            <a:r>
              <a:rPr lang="en-US" sz="1400" dirty="0"/>
              <a:t>. 2006. “Discourse Markers as Signals (or Not) of Rhetorical Relations.” </a:t>
            </a:r>
            <a:r>
              <a:rPr lang="en-US" sz="1400" i="1" dirty="0"/>
              <a:t>Journal of Pragmatics</a:t>
            </a:r>
            <a:r>
              <a:rPr lang="en-US" sz="1400" dirty="0"/>
              <a:t> 38 (4): 567–92. doi:10.1016/j.pragma.2005.09.010.</a:t>
            </a:r>
          </a:p>
          <a:p>
            <a:r>
              <a:rPr lang="en-US" sz="1400" dirty="0"/>
              <a:t>Tanguy, </a:t>
            </a:r>
            <a:r>
              <a:rPr lang="en-US" sz="1400" dirty="0" err="1"/>
              <a:t>Noalig</a:t>
            </a:r>
            <a:r>
              <a:rPr lang="en-US" sz="1400" dirty="0"/>
              <a:t>, Thomas Van </a:t>
            </a:r>
            <a:r>
              <a:rPr lang="en-US" sz="1400" dirty="0" err="1"/>
              <a:t>Damme</a:t>
            </a:r>
            <a:r>
              <a:rPr lang="en-US" sz="1400" dirty="0"/>
              <a:t>, Liesbeth Degand, and Anne-Catherine Simon. </a:t>
            </a:r>
            <a:r>
              <a:rPr lang="fr-BE" sz="1400" dirty="0"/>
              <a:t>2012. “Projet FRFC ‘ Périphérie gauche des unités de discours ’ - Protocole de codage syntaxique.” https://halshs.archives-ouvertes.fr/halshs-00762866/document.</a:t>
            </a:r>
            <a:endParaRPr lang="en-US" sz="1400" dirty="0"/>
          </a:p>
          <a:p>
            <a:r>
              <a:rPr lang="en-US" sz="1400" dirty="0"/>
              <a:t>Thompson, Sandra A., and Elizabeth Couper-</a:t>
            </a:r>
            <a:r>
              <a:rPr lang="en-US" sz="1400" dirty="0" err="1"/>
              <a:t>Kuhlen</a:t>
            </a:r>
            <a:r>
              <a:rPr lang="en-US" sz="1400" dirty="0"/>
              <a:t>. 2005. “The Clause as a Locus of Grammar and Interaction.” </a:t>
            </a:r>
            <a:r>
              <a:rPr lang="en-US" sz="1400" i="1" dirty="0"/>
              <a:t>Discourse Studies</a:t>
            </a:r>
            <a:r>
              <a:rPr lang="en-US" sz="1400" dirty="0"/>
              <a:t> 7 (4-5): 481–505. doi:10.1177/1461445605054403</a:t>
            </a:r>
            <a:r>
              <a:rPr lang="en-US" sz="1400" dirty="0" smtClean="0"/>
              <a:t>.</a:t>
            </a:r>
          </a:p>
          <a:p>
            <a:r>
              <a:rPr lang="en-US" sz="1400" dirty="0"/>
              <a:t>Unger, Christoph. 1996. “The Scope of Discourse Connectives: Implications for Discourse Organization.” </a:t>
            </a:r>
            <a:r>
              <a:rPr lang="en-US" sz="1400" i="1" dirty="0"/>
              <a:t>Journal of Linguistics</a:t>
            </a:r>
            <a:r>
              <a:rPr lang="en-US" sz="1400" dirty="0"/>
              <a:t> 32 (02): 403–38. doi:10.1017/S0022226700015942</a:t>
            </a:r>
            <a:r>
              <a:rPr lang="en-US" sz="2900" dirty="0" smtClean="0"/>
              <a:t>.</a:t>
            </a:r>
            <a:endParaRPr lang="en-US" sz="1400" dirty="0"/>
          </a:p>
          <a:p>
            <a:pPr marL="0" indent="0">
              <a:buNone/>
            </a:pPr>
            <a:endParaRPr lang="en-US" sz="1400" dirty="0"/>
          </a:p>
          <a:p>
            <a:pPr marL="0" indent="0">
              <a:buNone/>
            </a:pPr>
            <a:endParaRPr lang="fr-BE" sz="5600" dirty="0" smtClean="0"/>
          </a:p>
          <a:p>
            <a:pPr marL="0" indent="0">
              <a:buNone/>
            </a:pPr>
            <a:endParaRPr lang="fr-BE" sz="1600" dirty="0"/>
          </a:p>
        </p:txBody>
      </p:sp>
      <p:sp>
        <p:nvSpPr>
          <p:cNvPr id="5" name="Espace réservé du numéro de diapositive 4"/>
          <p:cNvSpPr>
            <a:spLocks noGrp="1"/>
          </p:cNvSpPr>
          <p:nvPr>
            <p:ph type="sldNum" sz="quarter" idx="12"/>
          </p:nvPr>
        </p:nvSpPr>
        <p:spPr/>
        <p:txBody>
          <a:bodyPr/>
          <a:lstStyle/>
          <a:p>
            <a:fld id="{F38DF745-7D3F-47F4-83A3-874385CFAA69}" type="slidenum">
              <a:rPr lang="en-US" smtClean="0"/>
              <a:pPr/>
              <a:t>62</a:t>
            </a:fld>
            <a:endParaRPr lang="en-US" dirty="0"/>
          </a:p>
        </p:txBody>
      </p:sp>
    </p:spTree>
    <p:extLst>
      <p:ext uri="{BB962C8B-B14F-4D97-AF65-F5344CB8AC3E}">
        <p14:creationId xmlns:p14="http://schemas.microsoft.com/office/powerpoint/2010/main" val="20426253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BDU intermezzo: </a:t>
            </a:r>
            <a:r>
              <a:rPr lang="fr-BE" dirty="0" err="1" smtClean="0"/>
              <a:t>conversational</a:t>
            </a:r>
            <a:r>
              <a:rPr lang="fr-BE" dirty="0" smtClean="0"/>
              <a:t> narration</a:t>
            </a:r>
            <a:endParaRPr lang="fr-BE"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212530038"/>
              </p:ext>
            </p:extLst>
          </p:nvPr>
        </p:nvGraphicFramePr>
        <p:xfrm>
          <a:off x="0" y="1558977"/>
          <a:ext cx="8997703" cy="4907533"/>
        </p:xfrm>
        <a:graphic>
          <a:graphicData uri="http://schemas.openxmlformats.org/drawingml/2006/table">
            <a:tbl>
              <a:tblPr>
                <a:tableStyleId>{5C22544A-7EE6-4342-B048-85BDC9FD1C3A}</a:tableStyleId>
              </a:tblPr>
              <a:tblGrid>
                <a:gridCol w="854439"/>
                <a:gridCol w="8143264"/>
              </a:tblGrid>
              <a:tr h="914400">
                <a:tc>
                  <a:txBody>
                    <a:bodyPr/>
                    <a:lstStyle/>
                    <a:p>
                      <a:pPr algn="l" fontAlgn="t"/>
                      <a:r>
                        <a:rPr lang="fr-BE" sz="1600" u="none" strike="noStrike" dirty="0">
                          <a:effectLst/>
                        </a:rPr>
                        <a:t>BDU-I</a:t>
                      </a:r>
                      <a:endParaRPr lang="fr-BE" sz="1600" b="0" i="0" u="none" strike="noStrike" dirty="0">
                        <a:solidFill>
                          <a:srgbClr val="000000"/>
                        </a:solidFill>
                        <a:effectLst/>
                        <a:latin typeface="Calibri"/>
                      </a:endParaRPr>
                    </a:p>
                  </a:txBody>
                  <a:tcPr marL="5873" marR="5873" marT="5873" marB="0"/>
                </a:tc>
                <a:tc>
                  <a:txBody>
                    <a:bodyPr/>
                    <a:lstStyle/>
                    <a:p>
                      <a:pPr algn="l" fontAlgn="t"/>
                      <a:r>
                        <a:rPr lang="fr-BE" sz="1800" u="none" strike="noStrike" dirty="0">
                          <a:effectLst/>
                        </a:rPr>
                        <a:t>&lt;moi&gt;ag [(c'est)SV (la fête)SO </a:t>
                      </a:r>
                      <a:r>
                        <a:rPr lang="fr-BE" sz="1800" u="none" strike="noStrike" dirty="0">
                          <a:solidFill>
                            <a:schemeClr val="accent6"/>
                          </a:solidFill>
                          <a:effectLst/>
                        </a:rPr>
                        <a:t>//C</a:t>
                      </a:r>
                      <a:r>
                        <a:rPr lang="fr-BE" sz="1800" u="none" strike="noStrike" dirty="0">
                          <a:effectLst/>
                        </a:rPr>
                        <a:t> (parce que mon parrain </a:t>
                      </a:r>
                      <a:r>
                        <a:rPr lang="fr-BE" sz="1800" u="none" strike="noStrike" dirty="0">
                          <a:solidFill>
                            <a:schemeClr val="accent6"/>
                          </a:solidFill>
                          <a:effectLst/>
                        </a:rPr>
                        <a:t>//C</a:t>
                      </a:r>
                      <a:r>
                        <a:rPr lang="fr-BE" sz="1800" u="none" strike="noStrike" dirty="0">
                          <a:effectLst/>
                        </a:rPr>
                        <a:t> c'est comme si c'était mon frère)</a:t>
                      </a:r>
                      <a:r>
                        <a:rPr lang="fr-BE" sz="1800" u="none" strike="noStrike" dirty="0" err="1">
                          <a:effectLst/>
                        </a:rPr>
                        <a:t>SRd</a:t>
                      </a:r>
                      <a:r>
                        <a:rPr lang="fr-BE" sz="1800" u="none" strike="noStrike" dirty="0">
                          <a:solidFill>
                            <a:schemeClr val="tx2"/>
                          </a:solidFill>
                          <a:effectLst/>
                        </a:rPr>
                        <a:t>]</a:t>
                      </a:r>
                      <a:r>
                        <a:rPr lang="fr-BE" sz="1800" u="none" strike="noStrike" dirty="0" err="1">
                          <a:solidFill>
                            <a:schemeClr val="tx2"/>
                          </a:solidFill>
                          <a:effectLst/>
                        </a:rPr>
                        <a:t>urv</a:t>
                      </a:r>
                      <a:r>
                        <a:rPr lang="fr-BE" sz="1800" u="none" strike="noStrike" dirty="0">
                          <a:solidFill>
                            <a:srgbClr val="FF0000"/>
                          </a:solidFill>
                          <a:effectLst/>
                        </a:rPr>
                        <a:t> </a:t>
                      </a:r>
                      <a:r>
                        <a:rPr lang="fr-BE" sz="1800" u="none" strike="noStrike" dirty="0">
                          <a:solidFill>
                            <a:schemeClr val="accent6"/>
                          </a:solidFill>
                          <a:effectLst/>
                        </a:rPr>
                        <a:t>//C </a:t>
                      </a:r>
                      <a:r>
                        <a:rPr lang="fr-BE" sz="1800" u="none" strike="noStrike" dirty="0">
                          <a:effectLst/>
                        </a:rPr>
                        <a:t>euh&lt;et&gt;md [(comme)</a:t>
                      </a:r>
                      <a:r>
                        <a:rPr lang="fr-BE" sz="1800" u="none" strike="noStrike" dirty="0" err="1">
                          <a:effectLst/>
                        </a:rPr>
                        <a:t>SAdv</a:t>
                      </a:r>
                      <a:r>
                        <a:rPr lang="fr-BE" sz="1800" u="none" strike="noStrike" dirty="0">
                          <a:effectLst/>
                        </a:rPr>
                        <a:t>-I</a:t>
                      </a:r>
                      <a:r>
                        <a:rPr lang="fr-BE" sz="1800" u="none" strike="noStrike" dirty="0">
                          <a:solidFill>
                            <a:srgbClr val="00B050"/>
                          </a:solidFill>
                          <a:effectLst/>
                        </a:rPr>
                        <a:t>]</a:t>
                      </a:r>
                      <a:r>
                        <a:rPr lang="fr-BE" sz="1800" u="none" strike="noStrike" dirty="0" err="1">
                          <a:solidFill>
                            <a:srgbClr val="00B050"/>
                          </a:solidFill>
                          <a:effectLst/>
                        </a:rPr>
                        <a:t>urv</a:t>
                      </a:r>
                      <a:r>
                        <a:rPr lang="fr-BE" sz="1800" u="none" strike="noStrike" dirty="0">
                          <a:solidFill>
                            <a:srgbClr val="00B050"/>
                          </a:solidFill>
                          <a:effectLst/>
                        </a:rPr>
                        <a:t>-I ///S</a:t>
                      </a:r>
                      <a:endParaRPr lang="fr-BE" sz="1800" b="1" i="0" u="none" strike="noStrike" dirty="0">
                        <a:solidFill>
                          <a:srgbClr val="00B050"/>
                        </a:solidFill>
                        <a:effectLst/>
                        <a:latin typeface="Calibri"/>
                      </a:endParaRPr>
                    </a:p>
                  </a:txBody>
                  <a:tcPr marL="5873" marR="5873" marT="5873" marB="0"/>
                </a:tc>
              </a:tr>
              <a:tr h="1008338">
                <a:tc>
                  <a:txBody>
                    <a:bodyPr/>
                    <a:lstStyle/>
                    <a:p>
                      <a:pPr algn="l" fontAlgn="t"/>
                      <a:r>
                        <a:rPr lang="fr-BE" sz="1600" u="none" strike="noStrike" dirty="0">
                          <a:effectLst/>
                        </a:rPr>
                        <a:t>BDU-C</a:t>
                      </a:r>
                      <a:endParaRPr lang="fr-BE" sz="1600" b="0" i="0" u="none" strike="noStrike" dirty="0">
                        <a:solidFill>
                          <a:srgbClr val="000000"/>
                        </a:solidFill>
                        <a:effectLst/>
                        <a:latin typeface="Calibri"/>
                      </a:endParaRPr>
                    </a:p>
                  </a:txBody>
                  <a:tcPr marL="5873" marR="5873" marT="5873" marB="0"/>
                </a:tc>
                <a:tc>
                  <a:txBody>
                    <a:bodyPr/>
                    <a:lstStyle/>
                    <a:p>
                      <a:pPr algn="l" fontAlgn="t"/>
                      <a:r>
                        <a:rPr lang="fr-BE" sz="1800" u="none" strike="noStrike" dirty="0">
                          <a:effectLst/>
                        </a:rPr>
                        <a:t>[(c'est un peu)SV (les seules la seule occasion </a:t>
                      </a:r>
                      <a:r>
                        <a:rPr lang="fr-BE" sz="1800" u="none" strike="noStrike" dirty="0">
                          <a:solidFill>
                            <a:schemeClr val="accent6"/>
                          </a:solidFill>
                          <a:effectLst/>
                        </a:rPr>
                        <a:t>//C </a:t>
                      </a:r>
                      <a:r>
                        <a:rPr lang="fr-BE" sz="1800" u="none" strike="noStrike" dirty="0">
                          <a:effectLst/>
                        </a:rPr>
                        <a:t>d'avoir un bébé </a:t>
                      </a:r>
                      <a:r>
                        <a:rPr lang="fr-BE" sz="1800" u="none" strike="noStrike" dirty="0">
                          <a:solidFill>
                            <a:schemeClr val="accent6"/>
                          </a:solidFill>
                          <a:effectLst/>
                        </a:rPr>
                        <a:t>//C </a:t>
                      </a:r>
                      <a:r>
                        <a:rPr lang="fr-BE" sz="1800" u="none" strike="noStrike" dirty="0">
                          <a:effectLst/>
                        </a:rPr>
                        <a:t>très proche de moi)SO</a:t>
                      </a:r>
                      <a:r>
                        <a:rPr lang="fr-BE" sz="1800" u="none" strike="noStrike" dirty="0">
                          <a:solidFill>
                            <a:schemeClr val="tx2"/>
                          </a:solidFill>
                          <a:effectLst/>
                        </a:rPr>
                        <a:t>]</a:t>
                      </a:r>
                      <a:r>
                        <a:rPr lang="fr-BE" sz="1800" u="none" strike="noStrike" dirty="0" err="1">
                          <a:solidFill>
                            <a:schemeClr val="tx2"/>
                          </a:solidFill>
                          <a:effectLst/>
                        </a:rPr>
                        <a:t>urv</a:t>
                      </a:r>
                      <a:r>
                        <a:rPr lang="fr-BE" sz="1800" u="none" strike="noStrike" dirty="0">
                          <a:effectLst/>
                        </a:rPr>
                        <a:t> </a:t>
                      </a:r>
                      <a:r>
                        <a:rPr lang="fr-BE" sz="1800" u="none" strike="noStrike" dirty="0">
                          <a:solidFill>
                            <a:schemeClr val="accent6"/>
                          </a:solidFill>
                          <a:effectLst/>
                        </a:rPr>
                        <a:t>//C </a:t>
                      </a:r>
                      <a:r>
                        <a:rPr lang="fr-BE" sz="1800" u="none" strike="noStrike" dirty="0">
                          <a:effectLst/>
                        </a:rPr>
                        <a:t>&lt;quoi&gt;</a:t>
                      </a:r>
                      <a:r>
                        <a:rPr lang="fr-BE" sz="1800" u="none" strike="noStrike" dirty="0">
                          <a:solidFill>
                            <a:srgbClr val="00B050"/>
                          </a:solidFill>
                          <a:effectLst/>
                        </a:rPr>
                        <a:t>md ///T</a:t>
                      </a:r>
                      <a:endParaRPr lang="fr-BE" sz="1800" b="1" i="0" u="none" strike="noStrike" dirty="0">
                        <a:solidFill>
                          <a:srgbClr val="00B050"/>
                        </a:solidFill>
                        <a:effectLst/>
                        <a:latin typeface="Calibri"/>
                      </a:endParaRPr>
                    </a:p>
                  </a:txBody>
                  <a:tcPr marL="5873" marR="5873" marT="5873" marB="0"/>
                </a:tc>
              </a:tr>
              <a:tr h="504169">
                <a:tc>
                  <a:txBody>
                    <a:bodyPr/>
                    <a:lstStyle/>
                    <a:p>
                      <a:pPr algn="l" fontAlgn="t"/>
                      <a:r>
                        <a:rPr lang="fr-BE" sz="1600" u="none" strike="noStrike" dirty="0">
                          <a:effectLst/>
                        </a:rPr>
                        <a:t>BDU-C</a:t>
                      </a:r>
                      <a:endParaRPr lang="fr-BE" sz="1600" b="0" i="0" u="none" strike="noStrike" dirty="0">
                        <a:solidFill>
                          <a:srgbClr val="000000"/>
                        </a:solidFill>
                        <a:effectLst/>
                        <a:latin typeface="Calibri"/>
                      </a:endParaRPr>
                    </a:p>
                  </a:txBody>
                  <a:tcPr marL="5873" marR="5873" marT="5873" marB="0"/>
                </a:tc>
                <a:tc>
                  <a:txBody>
                    <a:bodyPr/>
                    <a:lstStyle/>
                    <a:p>
                      <a:pPr algn="l" fontAlgn="t"/>
                      <a:r>
                        <a:rPr lang="fr-BE" sz="1800" u="none" strike="noStrike" dirty="0">
                          <a:effectLst/>
                        </a:rPr>
                        <a:t>&lt;puisque j'ai pas de frère&gt;ad </a:t>
                      </a:r>
                      <a:r>
                        <a:rPr lang="fr-BE" sz="1800" u="none" strike="noStrike" dirty="0">
                          <a:solidFill>
                            <a:schemeClr val="accent6"/>
                          </a:solidFill>
                          <a:effectLst/>
                        </a:rPr>
                        <a:t>//C </a:t>
                      </a:r>
                      <a:r>
                        <a:rPr lang="fr-BE" sz="1800" u="none" strike="noStrike" dirty="0">
                          <a:effectLst/>
                        </a:rPr>
                        <a:t>[(j'aurais jamais eu)SV (de neveux </a:t>
                      </a:r>
                      <a:r>
                        <a:rPr lang="fr-BE" sz="1800" u="none" strike="noStrike" dirty="0">
                          <a:solidFill>
                            <a:schemeClr val="accent6"/>
                          </a:solidFill>
                          <a:effectLst/>
                        </a:rPr>
                        <a:t>//C </a:t>
                      </a:r>
                      <a:r>
                        <a:rPr lang="fr-BE" sz="1800" u="none" strike="noStrike" dirty="0">
                          <a:effectLst/>
                        </a:rPr>
                        <a:t>ou de nièces)SO]</a:t>
                      </a:r>
                      <a:r>
                        <a:rPr lang="fr-BE" sz="1800" u="none" strike="noStrike" dirty="0" err="1">
                          <a:solidFill>
                            <a:srgbClr val="00B050"/>
                          </a:solidFill>
                          <a:effectLst/>
                        </a:rPr>
                        <a:t>urv</a:t>
                      </a:r>
                      <a:r>
                        <a:rPr lang="fr-BE" sz="1800" u="none" strike="noStrike" dirty="0">
                          <a:solidFill>
                            <a:srgbClr val="00B050"/>
                          </a:solidFill>
                          <a:effectLst/>
                        </a:rPr>
                        <a:t> ///C</a:t>
                      </a:r>
                      <a:endParaRPr lang="fr-BE" sz="1800" b="1" i="0" u="none" strike="noStrike" dirty="0">
                        <a:solidFill>
                          <a:srgbClr val="00B050"/>
                        </a:solidFill>
                        <a:effectLst/>
                        <a:latin typeface="Calibri"/>
                      </a:endParaRPr>
                    </a:p>
                  </a:txBody>
                  <a:tcPr marL="5873" marR="5873" marT="5873" marB="0"/>
                </a:tc>
              </a:tr>
              <a:tr h="504169">
                <a:tc>
                  <a:txBody>
                    <a:bodyPr/>
                    <a:lstStyle/>
                    <a:p>
                      <a:pPr algn="l" fontAlgn="t"/>
                      <a:r>
                        <a:rPr lang="fr-BE" sz="1600" u="none" strike="noStrike" dirty="0">
                          <a:effectLst/>
                        </a:rPr>
                        <a:t>BDU-R</a:t>
                      </a:r>
                      <a:endParaRPr lang="fr-BE" sz="1600" b="0" i="0" u="none" strike="noStrike" dirty="0">
                        <a:solidFill>
                          <a:srgbClr val="000000"/>
                        </a:solidFill>
                        <a:effectLst/>
                        <a:latin typeface="Calibri"/>
                      </a:endParaRPr>
                    </a:p>
                  </a:txBody>
                  <a:tcPr marL="5873" marR="5873" marT="5873" marB="0"/>
                </a:tc>
                <a:tc>
                  <a:txBody>
                    <a:bodyPr/>
                    <a:lstStyle/>
                    <a:p>
                      <a:pPr algn="l" fontAlgn="t"/>
                      <a:r>
                        <a:rPr lang="fr-BE" sz="1800" u="none" strike="noStrike" dirty="0">
                          <a:effectLst/>
                        </a:rPr>
                        <a:t>&lt;et&gt;md &lt;voilà&gt;</a:t>
                      </a:r>
                      <a:r>
                        <a:rPr lang="fr-BE" sz="1800" u="none" strike="noStrike" dirty="0">
                          <a:solidFill>
                            <a:srgbClr val="00B050"/>
                          </a:solidFill>
                          <a:effectLst/>
                        </a:rPr>
                        <a:t>md ///C</a:t>
                      </a:r>
                      <a:endParaRPr lang="fr-BE" sz="1800" b="1" i="0" u="none" strike="noStrike" dirty="0">
                        <a:solidFill>
                          <a:srgbClr val="00B050"/>
                        </a:solidFill>
                        <a:effectLst/>
                        <a:latin typeface="Calibri"/>
                      </a:endParaRPr>
                    </a:p>
                  </a:txBody>
                  <a:tcPr marL="5873" marR="5873" marT="5873" marB="0"/>
                </a:tc>
              </a:tr>
              <a:tr h="1512508">
                <a:tc>
                  <a:txBody>
                    <a:bodyPr/>
                    <a:lstStyle/>
                    <a:p>
                      <a:pPr algn="l" fontAlgn="t"/>
                      <a:r>
                        <a:rPr lang="fr-BE" sz="1600" u="none" strike="noStrike" dirty="0">
                          <a:effectLst/>
                        </a:rPr>
                        <a:t>BDU-X</a:t>
                      </a:r>
                      <a:endParaRPr lang="fr-BE" sz="1600" b="0" i="0" u="none" strike="noStrike" dirty="0">
                        <a:solidFill>
                          <a:srgbClr val="000000"/>
                        </a:solidFill>
                        <a:effectLst/>
                        <a:latin typeface="Calibri"/>
                      </a:endParaRPr>
                    </a:p>
                  </a:txBody>
                  <a:tcPr marL="5873" marR="5873" marT="5873" marB="0"/>
                </a:tc>
                <a:tc>
                  <a:txBody>
                    <a:bodyPr/>
                    <a:lstStyle/>
                    <a:p>
                      <a:pPr algn="l" fontAlgn="t"/>
                      <a:r>
                        <a:rPr lang="fr-BE" sz="1800" u="none" strike="noStrike" dirty="0">
                          <a:effectLst/>
                        </a:rPr>
                        <a:t>&lt;puis&gt;md euh&lt;bon&gt;md </a:t>
                      </a:r>
                      <a:r>
                        <a:rPr lang="fr-BE" sz="1800" u="none" strike="noStrike" dirty="0">
                          <a:solidFill>
                            <a:schemeClr val="accent6"/>
                          </a:solidFill>
                          <a:effectLst/>
                        </a:rPr>
                        <a:t>//C </a:t>
                      </a:r>
                      <a:r>
                        <a:rPr lang="fr-BE" sz="1800" u="none" strike="noStrike" dirty="0">
                          <a:effectLst/>
                        </a:rPr>
                        <a:t>[(quelques mois après)</a:t>
                      </a:r>
                      <a:r>
                        <a:rPr lang="fr-BE" sz="1800" u="none" strike="noStrike" dirty="0" err="1">
                          <a:effectLst/>
                        </a:rPr>
                        <a:t>SRg</a:t>
                      </a:r>
                      <a:r>
                        <a:rPr lang="fr-BE" sz="1800" u="none" strike="noStrike" dirty="0">
                          <a:effectLst/>
                        </a:rPr>
                        <a:t> euh (une </a:t>
                      </a:r>
                      <a:r>
                        <a:rPr lang="fr-BE" sz="1800" u="none" strike="noStrike" dirty="0" err="1">
                          <a:effectLst/>
                        </a:rPr>
                        <a:t>une</a:t>
                      </a:r>
                      <a:r>
                        <a:rPr lang="fr-BE" sz="1800" u="none" strike="noStrike" dirty="0">
                          <a:effectLst/>
                        </a:rPr>
                        <a:t> fois que je vais chez eux)</a:t>
                      </a:r>
                      <a:r>
                        <a:rPr lang="fr-BE" sz="1800" u="none" strike="noStrike" dirty="0" err="1">
                          <a:effectLst/>
                        </a:rPr>
                        <a:t>SRg</a:t>
                      </a:r>
                      <a:r>
                        <a:rPr lang="fr-BE" sz="1800" u="none" strike="noStrike" dirty="0">
                          <a:effectLst/>
                        </a:rPr>
                        <a:t> </a:t>
                      </a:r>
                      <a:r>
                        <a:rPr lang="fr-BE" sz="1800" u="none" strike="noStrike" dirty="0">
                          <a:solidFill>
                            <a:schemeClr val="accent6"/>
                          </a:solidFill>
                          <a:effectLst/>
                        </a:rPr>
                        <a:t>//C </a:t>
                      </a:r>
                      <a:r>
                        <a:rPr lang="fr-BE" sz="1800" u="none" strike="noStrike" dirty="0">
                          <a:effectLst/>
                        </a:rPr>
                        <a:t>(je les entends)SV </a:t>
                      </a:r>
                      <a:r>
                        <a:rPr lang="fr-BE" sz="1800" u="none" strike="noStrike" dirty="0">
                          <a:solidFill>
                            <a:schemeClr val="accent6"/>
                          </a:solidFill>
                          <a:effectLst/>
                        </a:rPr>
                        <a:t>///C </a:t>
                      </a:r>
                      <a:r>
                        <a:rPr lang="fr-BE" sz="1800" u="none" strike="noStrike" dirty="0">
                          <a:effectLst/>
                        </a:rPr>
                        <a:t>(en train de discuter)SO</a:t>
                      </a:r>
                      <a:r>
                        <a:rPr lang="fr-BE" sz="1800" u="none" strike="noStrike" dirty="0">
                          <a:solidFill>
                            <a:schemeClr val="tx2"/>
                          </a:solidFill>
                          <a:effectLst/>
                        </a:rPr>
                        <a:t>]</a:t>
                      </a:r>
                      <a:r>
                        <a:rPr lang="fr-BE" sz="1800" u="none" strike="noStrike" dirty="0" err="1">
                          <a:solidFill>
                            <a:schemeClr val="tx2"/>
                          </a:solidFill>
                          <a:effectLst/>
                        </a:rPr>
                        <a:t>urv</a:t>
                      </a:r>
                      <a:r>
                        <a:rPr lang="fr-BE" sz="1800" u="none" strike="noStrike" dirty="0">
                          <a:effectLst/>
                        </a:rPr>
                        <a:t> </a:t>
                      </a:r>
                      <a:r>
                        <a:rPr lang="fr-BE" sz="1800" u="none" strike="noStrike" dirty="0">
                          <a:solidFill>
                            <a:schemeClr val="accent6"/>
                          </a:solidFill>
                          <a:effectLst/>
                        </a:rPr>
                        <a:t>//C </a:t>
                      </a:r>
                      <a:r>
                        <a:rPr lang="fr-BE" sz="1800" u="none" strike="noStrike" dirty="0">
                          <a:effectLst/>
                        </a:rPr>
                        <a:t>[(ah)</a:t>
                      </a:r>
                      <a:r>
                        <a:rPr lang="fr-BE" sz="1800" u="none" strike="noStrike" dirty="0" err="1">
                          <a:effectLst/>
                        </a:rPr>
                        <a:t>int</a:t>
                      </a:r>
                      <a:r>
                        <a:rPr lang="fr-BE" sz="1800" u="none" strike="noStrike" dirty="0">
                          <a:effectLst/>
                        </a:rPr>
                        <a:t>]</a:t>
                      </a:r>
                      <a:r>
                        <a:rPr lang="fr-BE" sz="1800" u="none" strike="noStrike" dirty="0" err="1">
                          <a:effectLst/>
                        </a:rPr>
                        <a:t>int</a:t>
                      </a:r>
                      <a:r>
                        <a:rPr lang="fr-BE" sz="1800" u="none" strike="noStrike" dirty="0">
                          <a:effectLst/>
                        </a:rPr>
                        <a:t> [(comment)</a:t>
                      </a:r>
                      <a:r>
                        <a:rPr lang="fr-BE" sz="1800" u="none" strike="noStrike" dirty="0" err="1">
                          <a:effectLst/>
                        </a:rPr>
                        <a:t>SRg</a:t>
                      </a:r>
                      <a:r>
                        <a:rPr lang="fr-BE" sz="1800" u="none" strike="noStrike" dirty="0">
                          <a:effectLst/>
                        </a:rPr>
                        <a:t> (est-ce qu')mi (on va préparer)SV</a:t>
                      </a:r>
                      <a:r>
                        <a:rPr lang="fr-BE" sz="1800" u="none" strike="noStrike" dirty="0">
                          <a:solidFill>
                            <a:schemeClr val="tx2"/>
                          </a:solidFill>
                          <a:effectLst/>
                        </a:rPr>
                        <a:t>]</a:t>
                      </a:r>
                      <a:r>
                        <a:rPr lang="fr-BE" sz="1800" u="none" strike="noStrike" dirty="0" err="1">
                          <a:solidFill>
                            <a:schemeClr val="tx2"/>
                          </a:solidFill>
                          <a:effectLst/>
                        </a:rPr>
                        <a:t>urv</a:t>
                      </a:r>
                      <a:r>
                        <a:rPr lang="fr-BE" sz="1800" u="none" strike="noStrike" dirty="0">
                          <a:effectLst/>
                        </a:rPr>
                        <a:t> </a:t>
                      </a:r>
                      <a:r>
                        <a:rPr lang="fr-BE" sz="1800" u="none" strike="noStrike" dirty="0">
                          <a:solidFill>
                            <a:schemeClr val="accent6"/>
                          </a:solidFill>
                          <a:effectLst/>
                        </a:rPr>
                        <a:t>//S </a:t>
                      </a:r>
                      <a:r>
                        <a:rPr lang="fr-BE" sz="1800" u="none" strike="noStrike" dirty="0">
                          <a:effectLst/>
                        </a:rPr>
                        <a:t>[(comment)</a:t>
                      </a:r>
                      <a:r>
                        <a:rPr lang="fr-BE" sz="1800" u="none" strike="noStrike" dirty="0" err="1">
                          <a:effectLst/>
                        </a:rPr>
                        <a:t>SRg</a:t>
                      </a:r>
                      <a:r>
                        <a:rPr lang="fr-BE" sz="1800" u="none" strike="noStrike" dirty="0">
                          <a:effectLst/>
                        </a:rPr>
                        <a:t> (est ce qu')mi (on va demander)SV </a:t>
                      </a:r>
                      <a:r>
                        <a:rPr lang="fr-BE" sz="1800" u="none" strike="noStrike" dirty="0">
                          <a:solidFill>
                            <a:schemeClr val="accent6"/>
                          </a:solidFill>
                          <a:effectLst/>
                        </a:rPr>
                        <a:t>//C</a:t>
                      </a:r>
                      <a:r>
                        <a:rPr lang="fr-BE" sz="1800" u="none" strike="noStrike" dirty="0">
                          <a:effectLst/>
                        </a:rPr>
                        <a:t> (à </a:t>
                      </a:r>
                      <a:r>
                        <a:rPr lang="fr-BE" sz="1800" u="none" strike="noStrike" dirty="0">
                          <a:solidFill>
                            <a:schemeClr val="accent6"/>
                          </a:solidFill>
                          <a:effectLst/>
                        </a:rPr>
                        <a:t>//C</a:t>
                      </a:r>
                      <a:r>
                        <a:rPr lang="fr-BE" sz="1800" u="none" strike="noStrike" dirty="0">
                          <a:effectLst/>
                        </a:rPr>
                        <a:t> une copine de de la femme de mon parrain)SO </a:t>
                      </a:r>
                      <a:r>
                        <a:rPr lang="fr-BE" sz="1800" u="none" strike="noStrike" dirty="0">
                          <a:solidFill>
                            <a:schemeClr val="accent6"/>
                          </a:solidFill>
                          <a:effectLst/>
                        </a:rPr>
                        <a:t>///C </a:t>
                      </a:r>
                      <a:r>
                        <a:rPr lang="fr-BE" sz="1800" u="none" strike="noStrike" dirty="0">
                          <a:effectLst/>
                        </a:rPr>
                        <a:t>(pour qu'elle soit marraine)</a:t>
                      </a:r>
                      <a:r>
                        <a:rPr lang="fr-BE" sz="1800" u="none" strike="noStrike" dirty="0" err="1">
                          <a:effectLst/>
                        </a:rPr>
                        <a:t>SRd</a:t>
                      </a:r>
                      <a:r>
                        <a:rPr lang="fr-BE" sz="1800" u="none" strike="noStrike" dirty="0">
                          <a:solidFill>
                            <a:schemeClr val="tx2"/>
                          </a:solidFill>
                          <a:effectLst/>
                        </a:rPr>
                        <a:t>]</a:t>
                      </a:r>
                      <a:r>
                        <a:rPr lang="fr-BE" sz="1800" u="none" strike="noStrike" dirty="0" err="1">
                          <a:solidFill>
                            <a:schemeClr val="tx2"/>
                          </a:solidFill>
                          <a:effectLst/>
                        </a:rPr>
                        <a:t>urv</a:t>
                      </a:r>
                      <a:r>
                        <a:rPr lang="fr-BE" sz="1800" u="none" strike="noStrike" dirty="0">
                          <a:effectLst/>
                        </a:rPr>
                        <a:t> </a:t>
                      </a:r>
                      <a:r>
                        <a:rPr lang="fr-BE" sz="1800" u="none" strike="noStrike" dirty="0">
                          <a:solidFill>
                            <a:schemeClr val="accent6"/>
                          </a:solidFill>
                          <a:effectLst/>
                        </a:rPr>
                        <a:t>//C </a:t>
                      </a:r>
                      <a:r>
                        <a:rPr lang="fr-BE" sz="1800" u="none" strike="noStrike" dirty="0">
                          <a:effectLst/>
                        </a:rPr>
                        <a:t>&lt;et&gt;md [(je les entends)SV </a:t>
                      </a:r>
                      <a:r>
                        <a:rPr lang="fr-BE" sz="1800" u="none" strike="noStrike" dirty="0">
                          <a:solidFill>
                            <a:schemeClr val="accent6"/>
                          </a:solidFill>
                          <a:effectLst/>
                        </a:rPr>
                        <a:t>//C </a:t>
                      </a:r>
                      <a:r>
                        <a:rPr lang="fr-BE" sz="1800" u="none" strike="noStrike" dirty="0">
                          <a:effectLst/>
                        </a:rPr>
                        <a:t>(préparer toute une surprise </a:t>
                      </a:r>
                      <a:r>
                        <a:rPr lang="fr-BE" sz="1800" u="none" strike="noStrike" dirty="0">
                          <a:solidFill>
                            <a:schemeClr val="accent6"/>
                          </a:solidFill>
                          <a:effectLst/>
                        </a:rPr>
                        <a:t>//C </a:t>
                      </a:r>
                      <a:r>
                        <a:rPr lang="fr-BE" sz="1800" u="none" strike="noStrike" dirty="0">
                          <a:effectLst/>
                        </a:rPr>
                        <a:t>pour elle </a:t>
                      </a:r>
                      <a:r>
                        <a:rPr lang="fr-BE" sz="1800" u="none" strike="noStrike" dirty="0">
                          <a:solidFill>
                            <a:schemeClr val="accent6"/>
                          </a:solidFill>
                          <a:effectLst/>
                        </a:rPr>
                        <a:t>//C </a:t>
                      </a:r>
                      <a:r>
                        <a:rPr lang="fr-BE" sz="1800" u="none" strike="noStrike" dirty="0">
                          <a:effectLst/>
                        </a:rPr>
                        <a:t>et tout)SO</a:t>
                      </a:r>
                      <a:r>
                        <a:rPr lang="fr-BE" sz="1800" u="none" strike="noStrike" dirty="0">
                          <a:solidFill>
                            <a:schemeClr val="tx2"/>
                          </a:solidFill>
                          <a:effectLst/>
                        </a:rPr>
                        <a:t>]</a:t>
                      </a:r>
                      <a:r>
                        <a:rPr lang="fr-BE" sz="1800" u="none" strike="noStrike" dirty="0" err="1">
                          <a:solidFill>
                            <a:schemeClr val="tx2"/>
                          </a:solidFill>
                          <a:effectLst/>
                        </a:rPr>
                        <a:t>urv</a:t>
                      </a:r>
                      <a:r>
                        <a:rPr lang="fr-BE" sz="1800" u="none" strike="noStrike" dirty="0">
                          <a:effectLst/>
                        </a:rPr>
                        <a:t> </a:t>
                      </a:r>
                      <a:r>
                        <a:rPr lang="fr-BE" sz="1800" u="none" strike="noStrike" dirty="0">
                          <a:solidFill>
                            <a:schemeClr val="accent6"/>
                          </a:solidFill>
                          <a:effectLst/>
                        </a:rPr>
                        <a:t>//C </a:t>
                      </a:r>
                      <a:r>
                        <a:rPr lang="fr-BE" sz="1800" u="none" strike="noStrike" dirty="0">
                          <a:effectLst/>
                        </a:rPr>
                        <a:t>&lt;et&gt;md [(je me dis)SV</a:t>
                      </a:r>
                      <a:r>
                        <a:rPr lang="fr-BE" sz="1800" u="none" strike="noStrike" dirty="0">
                          <a:solidFill>
                            <a:schemeClr val="tx2"/>
                          </a:solidFill>
                          <a:effectLst/>
                        </a:rPr>
                        <a:t>]</a:t>
                      </a:r>
                      <a:r>
                        <a:rPr lang="fr-BE" sz="1800" u="none" strike="noStrike" dirty="0" err="1">
                          <a:solidFill>
                            <a:schemeClr val="tx2"/>
                          </a:solidFill>
                          <a:effectLst/>
                        </a:rPr>
                        <a:t>urv</a:t>
                      </a:r>
                      <a:r>
                        <a:rPr lang="fr-BE" sz="1800" u="none" strike="noStrike" dirty="0">
                          <a:effectLst/>
                        </a:rPr>
                        <a:t> </a:t>
                      </a:r>
                      <a:r>
                        <a:rPr lang="fr-BE" sz="1800" u="none" strike="noStrike" dirty="0">
                          <a:solidFill>
                            <a:schemeClr val="accent6"/>
                          </a:solidFill>
                          <a:effectLst/>
                        </a:rPr>
                        <a:t>//C </a:t>
                      </a:r>
                      <a:r>
                        <a:rPr lang="fr-BE" sz="1800" u="none" strike="noStrike" dirty="0">
                          <a:effectLst/>
                        </a:rPr>
                        <a:t>[(ah)</a:t>
                      </a:r>
                      <a:r>
                        <a:rPr lang="fr-BE" sz="1800" u="none" strike="noStrike" dirty="0" err="1">
                          <a:effectLst/>
                        </a:rPr>
                        <a:t>int</a:t>
                      </a:r>
                      <a:r>
                        <a:rPr lang="fr-BE" sz="1800" u="none" strike="noStrike" dirty="0">
                          <a:effectLst/>
                        </a:rPr>
                        <a:t>]</a:t>
                      </a:r>
                      <a:r>
                        <a:rPr lang="fr-BE" sz="1800" u="none" strike="noStrike" dirty="0" err="1">
                          <a:solidFill>
                            <a:srgbClr val="00B050"/>
                          </a:solidFill>
                          <a:effectLst/>
                        </a:rPr>
                        <a:t>int</a:t>
                      </a:r>
                      <a:r>
                        <a:rPr lang="fr-BE" sz="1800" u="none" strike="noStrike" dirty="0">
                          <a:solidFill>
                            <a:srgbClr val="00B050"/>
                          </a:solidFill>
                          <a:effectLst/>
                        </a:rPr>
                        <a:t> ///C</a:t>
                      </a:r>
                      <a:endParaRPr lang="fr-BE" sz="1800" b="1" i="0" u="none" strike="noStrike" dirty="0">
                        <a:solidFill>
                          <a:srgbClr val="00B050"/>
                        </a:solidFill>
                        <a:effectLst/>
                        <a:latin typeface="Calibri"/>
                      </a:endParaRPr>
                    </a:p>
                  </a:txBody>
                  <a:tcPr marL="5873" marR="5873" marT="5873" marB="0"/>
                </a:tc>
              </a:tr>
            </a:tbl>
          </a:graphicData>
        </a:graphic>
      </p:graphicFrame>
      <p:sp>
        <p:nvSpPr>
          <p:cNvPr id="4" name="Espace réservé du numéro de diapositive 3"/>
          <p:cNvSpPr>
            <a:spLocks noGrp="1"/>
          </p:cNvSpPr>
          <p:nvPr>
            <p:ph type="sldNum" sz="quarter" idx="12"/>
          </p:nvPr>
        </p:nvSpPr>
        <p:spPr/>
        <p:txBody>
          <a:bodyPr/>
          <a:lstStyle/>
          <a:p>
            <a:fld id="{F38DF745-7D3F-47F4-83A3-874385CFAA69}" type="slidenum">
              <a:rPr lang="en-US" smtClean="0"/>
              <a:pPr/>
              <a:t>63</a:t>
            </a:fld>
            <a:endParaRPr lang="en-US" dirty="0"/>
          </a:p>
        </p:txBody>
      </p:sp>
      <p:pic>
        <p:nvPicPr>
          <p:cNvPr id="3" name="rcv_1_mon parrain.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8103" y="533400"/>
            <a:ext cx="609600" cy="609600"/>
          </a:xfrm>
          <a:prstGeom prst="rect">
            <a:avLst/>
          </a:prstGeom>
        </p:spPr>
      </p:pic>
    </p:spTree>
    <p:extLst>
      <p:ext uri="{BB962C8B-B14F-4D97-AF65-F5344CB8AC3E}">
        <p14:creationId xmlns:p14="http://schemas.microsoft.com/office/powerpoint/2010/main" val="218056258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8295"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BDU intermezzo: </a:t>
            </a:r>
            <a:r>
              <a:rPr lang="fr-BE" dirty="0" err="1" smtClean="0"/>
              <a:t>scientific</a:t>
            </a:r>
            <a:r>
              <a:rPr lang="fr-BE" dirty="0" smtClean="0"/>
              <a:t> </a:t>
            </a:r>
            <a:r>
              <a:rPr lang="fr-BE" dirty="0" err="1" smtClean="0"/>
              <a:t>conference</a:t>
            </a:r>
            <a:endParaRPr lang="fr-BE"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781089198"/>
              </p:ext>
            </p:extLst>
          </p:nvPr>
        </p:nvGraphicFramePr>
        <p:xfrm>
          <a:off x="0" y="1524000"/>
          <a:ext cx="9144000" cy="5116643"/>
        </p:xfrm>
        <a:graphic>
          <a:graphicData uri="http://schemas.openxmlformats.org/drawingml/2006/table">
            <a:tbl>
              <a:tblPr>
                <a:tableStyleId>{5C22544A-7EE6-4342-B048-85BDC9FD1C3A}</a:tableStyleId>
              </a:tblPr>
              <a:tblGrid>
                <a:gridCol w="596231"/>
                <a:gridCol w="8547769"/>
              </a:tblGrid>
              <a:tr h="705745">
                <a:tc>
                  <a:txBody>
                    <a:bodyPr/>
                    <a:lstStyle/>
                    <a:p>
                      <a:pPr algn="l" fontAlgn="t"/>
                      <a:r>
                        <a:rPr lang="fr-BE" sz="1800" u="none" strike="noStrike" dirty="0">
                          <a:effectLst/>
                        </a:rPr>
                        <a:t>BDU-C</a:t>
                      </a:r>
                      <a:endParaRPr lang="fr-BE" sz="1800" b="0" i="0" u="none" strike="noStrike" dirty="0">
                        <a:solidFill>
                          <a:srgbClr val="000000"/>
                        </a:solidFill>
                        <a:effectLst/>
                        <a:latin typeface="Calibri"/>
                      </a:endParaRPr>
                    </a:p>
                  </a:txBody>
                  <a:tcPr marL="5873" marR="5873" marT="5873" marB="0"/>
                </a:tc>
                <a:tc>
                  <a:txBody>
                    <a:bodyPr/>
                    <a:lstStyle/>
                    <a:p>
                      <a:pPr algn="l" fontAlgn="t"/>
                      <a:r>
                        <a:rPr lang="fr-BE" sz="1800" u="none" strike="noStrike" dirty="0">
                          <a:effectLst/>
                        </a:rPr>
                        <a:t>&lt;alors&gt;md </a:t>
                      </a:r>
                      <a:r>
                        <a:rPr lang="fr-BE" sz="1800" u="none" strike="noStrike" dirty="0">
                          <a:solidFill>
                            <a:schemeClr val="accent6"/>
                          </a:solidFill>
                          <a:effectLst/>
                        </a:rPr>
                        <a:t>//S</a:t>
                      </a:r>
                      <a:r>
                        <a:rPr lang="fr-BE" sz="1800" u="none" strike="noStrike" dirty="0">
                          <a:effectLst/>
                        </a:rPr>
                        <a:t> euh&lt;le </a:t>
                      </a:r>
                      <a:r>
                        <a:rPr lang="fr-BE" sz="1800" u="none" strike="noStrike" dirty="0" err="1">
                          <a:effectLst/>
                        </a:rPr>
                        <a:t>phonostyle</a:t>
                      </a:r>
                      <a:r>
                        <a:rPr lang="fr-BE" sz="1800" u="none" strike="noStrike" dirty="0">
                          <a:effectLst/>
                        </a:rPr>
                        <a:t>&gt;ag </a:t>
                      </a:r>
                      <a:r>
                        <a:rPr lang="fr-BE" sz="1800" u="none" strike="noStrike" dirty="0">
                          <a:solidFill>
                            <a:schemeClr val="accent6"/>
                          </a:solidFill>
                          <a:effectLst/>
                        </a:rPr>
                        <a:t>//C </a:t>
                      </a:r>
                      <a:r>
                        <a:rPr lang="fr-BE" sz="1800" u="none" strike="noStrike" dirty="0">
                          <a:effectLst/>
                        </a:rPr>
                        <a:t>[(c'est un </a:t>
                      </a:r>
                      <a:r>
                        <a:rPr lang="fr-BE" sz="1800" u="none" strike="noStrike" dirty="0" err="1">
                          <a:effectLst/>
                        </a:rPr>
                        <a:t>un</a:t>
                      </a:r>
                      <a:r>
                        <a:rPr lang="fr-BE" sz="1800" u="none" strike="noStrike" dirty="0">
                          <a:effectLst/>
                        </a:rPr>
                        <a:t> objet d'étude particulier)SO</a:t>
                      </a:r>
                      <a:r>
                        <a:rPr lang="fr-BE" sz="1800" u="none" strike="noStrike" dirty="0">
                          <a:solidFill>
                            <a:srgbClr val="00B050"/>
                          </a:solidFill>
                          <a:effectLst/>
                        </a:rPr>
                        <a:t>]</a:t>
                      </a:r>
                      <a:r>
                        <a:rPr lang="fr-BE" sz="1800" u="none" strike="noStrike" dirty="0" err="1">
                          <a:solidFill>
                            <a:srgbClr val="00B050"/>
                          </a:solidFill>
                          <a:effectLst/>
                        </a:rPr>
                        <a:t>urv</a:t>
                      </a:r>
                      <a:r>
                        <a:rPr lang="fr-BE" sz="1800" u="none" strike="noStrike" dirty="0">
                          <a:solidFill>
                            <a:srgbClr val="00B050"/>
                          </a:solidFill>
                          <a:effectLst/>
                        </a:rPr>
                        <a:t> ///C</a:t>
                      </a:r>
                      <a:endParaRPr lang="fr-BE" sz="1800" b="1" i="0" u="none" strike="noStrike" dirty="0">
                        <a:solidFill>
                          <a:srgbClr val="00B050"/>
                        </a:solidFill>
                        <a:effectLst/>
                        <a:latin typeface="Calibri"/>
                      </a:endParaRPr>
                    </a:p>
                  </a:txBody>
                  <a:tcPr marL="5873" marR="5873" marT="5873" marB="0"/>
                </a:tc>
              </a:tr>
              <a:tr h="882177">
                <a:tc>
                  <a:txBody>
                    <a:bodyPr/>
                    <a:lstStyle/>
                    <a:p>
                      <a:pPr algn="l" fontAlgn="t"/>
                      <a:r>
                        <a:rPr lang="fr-BE" sz="1800" u="none" strike="noStrike">
                          <a:effectLst/>
                        </a:rPr>
                        <a:t>BDU-S</a:t>
                      </a:r>
                      <a:endParaRPr lang="fr-BE" sz="1800" b="0" i="0" u="none" strike="noStrike">
                        <a:solidFill>
                          <a:srgbClr val="000000"/>
                        </a:solidFill>
                        <a:effectLst/>
                        <a:latin typeface="Calibri"/>
                      </a:endParaRPr>
                    </a:p>
                  </a:txBody>
                  <a:tcPr marL="5873" marR="5873" marT="5873" marB="0"/>
                </a:tc>
                <a:tc>
                  <a:txBody>
                    <a:bodyPr/>
                    <a:lstStyle/>
                    <a:p>
                      <a:pPr algn="l" fontAlgn="t"/>
                      <a:r>
                        <a:rPr lang="fr-BE" sz="1800" u="none" strike="noStrike" dirty="0">
                          <a:effectLst/>
                        </a:rPr>
                        <a:t>euh [(pour paraphraser ce qui a été dit ce matin euh par </a:t>
                      </a:r>
                      <a:r>
                        <a:rPr lang="fr-BE" sz="1800" u="none" strike="noStrike" dirty="0" err="1">
                          <a:effectLst/>
                        </a:rPr>
                        <a:t>Ioannis</a:t>
                      </a:r>
                      <a:r>
                        <a:rPr lang="fr-BE" sz="1800" u="none" strike="noStrike" dirty="0">
                          <a:effectLst/>
                        </a:rPr>
                        <a:t> </a:t>
                      </a:r>
                      <a:r>
                        <a:rPr lang="fr-BE" sz="1800" u="none" strike="noStrike" dirty="0" err="1">
                          <a:effectLst/>
                        </a:rPr>
                        <a:t>Kanellos</a:t>
                      </a:r>
                      <a:r>
                        <a:rPr lang="fr-BE" sz="1800" u="none" strike="noStrike" dirty="0">
                          <a:effectLst/>
                        </a:rPr>
                        <a:t>)</a:t>
                      </a:r>
                      <a:r>
                        <a:rPr lang="fr-BE" sz="1800" u="none" strike="noStrike" baseline="-25000" dirty="0" err="1">
                          <a:effectLst/>
                        </a:rPr>
                        <a:t>SRg</a:t>
                      </a:r>
                      <a:r>
                        <a:rPr lang="fr-BE" sz="1800" u="none" strike="noStrike" dirty="0">
                          <a:effectLst/>
                        </a:rPr>
                        <a:t> (on peut dire)</a:t>
                      </a:r>
                      <a:r>
                        <a:rPr lang="fr-BE" sz="1800" u="none" strike="noStrike" baseline="-25000" dirty="0">
                          <a:effectLst/>
                        </a:rPr>
                        <a:t>SV</a:t>
                      </a:r>
                      <a:r>
                        <a:rPr lang="fr-BE" sz="1800" u="none" strike="noStrike" dirty="0">
                          <a:effectLst/>
                        </a:rPr>
                        <a:t> (que le </a:t>
                      </a:r>
                      <a:r>
                        <a:rPr lang="fr-BE" sz="1800" u="none" strike="noStrike" dirty="0" err="1">
                          <a:effectLst/>
                        </a:rPr>
                        <a:t>phonostyle</a:t>
                      </a:r>
                      <a:r>
                        <a:rPr lang="fr-BE" sz="1800" u="none" strike="noStrike" dirty="0">
                          <a:effectLst/>
                        </a:rPr>
                        <a:t> comme l'expressivité </a:t>
                      </a:r>
                      <a:r>
                        <a:rPr lang="fr-BE" sz="1800" u="none" strike="noStrike" dirty="0">
                          <a:solidFill>
                            <a:schemeClr val="accent6"/>
                          </a:solidFill>
                          <a:effectLst/>
                        </a:rPr>
                        <a:t>///C </a:t>
                      </a:r>
                      <a:r>
                        <a:rPr lang="fr-BE" sz="1800" u="none" strike="noStrike" dirty="0">
                          <a:effectLst/>
                        </a:rPr>
                        <a:t>c'est une question de norme de réception)</a:t>
                      </a:r>
                      <a:r>
                        <a:rPr lang="fr-BE" sz="1800" u="none" strike="noStrike" baseline="-25000" dirty="0">
                          <a:effectLst/>
                        </a:rPr>
                        <a:t>SO</a:t>
                      </a:r>
                      <a:r>
                        <a:rPr lang="fr-BE" sz="1800" u="none" strike="noStrike" dirty="0">
                          <a:solidFill>
                            <a:srgbClr val="00B050"/>
                          </a:solidFill>
                          <a:effectLst/>
                        </a:rPr>
                        <a:t>]</a:t>
                      </a:r>
                      <a:r>
                        <a:rPr lang="fr-BE" sz="1800" u="none" strike="noStrike" baseline="30000" dirty="0" err="1">
                          <a:solidFill>
                            <a:srgbClr val="00B050"/>
                          </a:solidFill>
                          <a:effectLst/>
                        </a:rPr>
                        <a:t>urv</a:t>
                      </a:r>
                      <a:r>
                        <a:rPr lang="fr-BE" sz="1800" u="none" strike="noStrike" baseline="30000" dirty="0">
                          <a:solidFill>
                            <a:srgbClr val="00B050"/>
                          </a:solidFill>
                          <a:effectLst/>
                        </a:rPr>
                        <a:t> </a:t>
                      </a:r>
                      <a:r>
                        <a:rPr lang="fr-BE" sz="1800" u="none" strike="noStrike" dirty="0">
                          <a:solidFill>
                            <a:srgbClr val="00B050"/>
                          </a:solidFill>
                          <a:effectLst/>
                        </a:rPr>
                        <a:t>///C</a:t>
                      </a:r>
                      <a:endParaRPr lang="fr-BE" sz="1800" b="1" i="0" u="none" strike="noStrike" dirty="0">
                        <a:solidFill>
                          <a:srgbClr val="00B050"/>
                        </a:solidFill>
                        <a:effectLst/>
                        <a:latin typeface="Calibri"/>
                      </a:endParaRPr>
                    </a:p>
                  </a:txBody>
                  <a:tcPr marL="5873" marR="5873" marT="5873" marB="0"/>
                </a:tc>
              </a:tr>
              <a:tr h="1411488">
                <a:tc>
                  <a:txBody>
                    <a:bodyPr/>
                    <a:lstStyle/>
                    <a:p>
                      <a:pPr algn="l" fontAlgn="t"/>
                      <a:r>
                        <a:rPr lang="fr-BE" sz="1800" u="none" strike="noStrike">
                          <a:effectLst/>
                        </a:rPr>
                        <a:t>BDU-X</a:t>
                      </a:r>
                      <a:endParaRPr lang="fr-BE" sz="1800" b="0" i="0" u="none" strike="noStrike">
                        <a:solidFill>
                          <a:srgbClr val="000000"/>
                        </a:solidFill>
                        <a:effectLst/>
                        <a:latin typeface="Calibri"/>
                      </a:endParaRPr>
                    </a:p>
                  </a:txBody>
                  <a:tcPr marL="5873" marR="5873" marT="5873" marB="0"/>
                </a:tc>
                <a:tc>
                  <a:txBody>
                    <a:bodyPr/>
                    <a:lstStyle/>
                    <a:p>
                      <a:pPr algn="l" fontAlgn="t"/>
                      <a:r>
                        <a:rPr lang="fr-BE" sz="1800" u="none" strike="noStrike" dirty="0">
                          <a:effectLst/>
                        </a:rPr>
                        <a:t>&lt;donc&gt;md &lt;évidemment&gt;ag </a:t>
                      </a:r>
                      <a:r>
                        <a:rPr lang="fr-BE" sz="1800" u="none" strike="noStrike" dirty="0">
                          <a:solidFill>
                            <a:schemeClr val="accent6"/>
                          </a:solidFill>
                          <a:effectLst/>
                        </a:rPr>
                        <a:t>//S </a:t>
                      </a:r>
                      <a:r>
                        <a:rPr lang="fr-BE" sz="1800" u="none" strike="noStrike" dirty="0">
                          <a:effectLst/>
                        </a:rPr>
                        <a:t>[(un </a:t>
                      </a:r>
                      <a:r>
                        <a:rPr lang="fr-BE" sz="1800" u="none" strike="noStrike" dirty="0" err="1">
                          <a:effectLst/>
                        </a:rPr>
                        <a:t>phonostyle</a:t>
                      </a:r>
                      <a:r>
                        <a:rPr lang="fr-BE" sz="1800" u="none" strike="noStrike" dirty="0">
                          <a:effectLst/>
                        </a:rPr>
                        <a:t>)SS </a:t>
                      </a:r>
                      <a:r>
                        <a:rPr lang="fr-BE" sz="1800" u="none" strike="noStrike" dirty="0">
                          <a:solidFill>
                            <a:schemeClr val="accent6"/>
                          </a:solidFill>
                          <a:effectLst/>
                        </a:rPr>
                        <a:t>//S </a:t>
                      </a:r>
                      <a:r>
                        <a:rPr lang="fr-BE" sz="1800" u="none" strike="noStrike" dirty="0">
                          <a:effectLst/>
                        </a:rPr>
                        <a:t>(va être interprété)SV </a:t>
                      </a:r>
                      <a:r>
                        <a:rPr lang="fr-BE" sz="1800" u="none" strike="noStrike" dirty="0">
                          <a:solidFill>
                            <a:schemeClr val="accent6"/>
                          </a:solidFill>
                          <a:effectLst/>
                        </a:rPr>
                        <a:t>///S </a:t>
                      </a:r>
                      <a:r>
                        <a:rPr lang="fr-BE" sz="1800" u="none" strike="noStrike" dirty="0">
                          <a:effectLst/>
                        </a:rPr>
                        <a:t>euh (par un auditeur)SO</a:t>
                      </a:r>
                      <a:r>
                        <a:rPr lang="fr-BE" sz="1800" u="none" strike="noStrike" dirty="0">
                          <a:solidFill>
                            <a:schemeClr val="tx2"/>
                          </a:solidFill>
                          <a:effectLst/>
                        </a:rPr>
                        <a:t>]</a:t>
                      </a:r>
                      <a:r>
                        <a:rPr lang="fr-BE" sz="1800" u="none" strike="noStrike" dirty="0" err="1">
                          <a:solidFill>
                            <a:schemeClr val="tx2"/>
                          </a:solidFill>
                          <a:effectLst/>
                        </a:rPr>
                        <a:t>urv</a:t>
                      </a:r>
                      <a:r>
                        <a:rPr lang="fr-BE" sz="1800" u="none" strike="noStrike" dirty="0">
                          <a:effectLst/>
                        </a:rPr>
                        <a:t> </a:t>
                      </a:r>
                      <a:r>
                        <a:rPr lang="fr-BE" sz="1800" u="none" strike="noStrike" dirty="0">
                          <a:solidFill>
                            <a:schemeClr val="accent6"/>
                          </a:solidFill>
                          <a:effectLst/>
                        </a:rPr>
                        <a:t>//C </a:t>
                      </a:r>
                      <a:r>
                        <a:rPr lang="fr-BE" sz="1800" u="none" strike="noStrike" dirty="0">
                          <a:effectLst/>
                        </a:rPr>
                        <a:t>&lt;et&gt;md </a:t>
                      </a:r>
                      <a:r>
                        <a:rPr lang="fr-BE" sz="1800" u="none" strike="noStrike" dirty="0">
                          <a:solidFill>
                            <a:schemeClr val="accent6"/>
                          </a:solidFill>
                          <a:effectLst/>
                        </a:rPr>
                        <a:t>//C </a:t>
                      </a:r>
                      <a:r>
                        <a:rPr lang="fr-BE" sz="1800" u="none" strike="noStrike" dirty="0">
                          <a:effectLst/>
                        </a:rPr>
                        <a:t>[(on ne peut pas toujours </a:t>
                      </a:r>
                      <a:r>
                        <a:rPr lang="fr-BE" sz="1800" u="none" strike="noStrike" dirty="0">
                          <a:solidFill>
                            <a:schemeClr val="accent6"/>
                          </a:solidFill>
                          <a:effectLst/>
                        </a:rPr>
                        <a:t>//C </a:t>
                      </a:r>
                      <a:r>
                        <a:rPr lang="fr-BE" sz="1800" u="none" strike="noStrike" dirty="0">
                          <a:effectLst/>
                        </a:rPr>
                        <a:t>savoir)SV (à l'avance)</a:t>
                      </a:r>
                      <a:r>
                        <a:rPr lang="fr-BE" sz="1800" u="none" strike="noStrike" dirty="0" err="1">
                          <a:effectLst/>
                        </a:rPr>
                        <a:t>SRd</a:t>
                      </a:r>
                      <a:r>
                        <a:rPr lang="fr-BE" sz="1800" u="none" strike="noStrike" dirty="0">
                          <a:effectLst/>
                        </a:rPr>
                        <a:t> </a:t>
                      </a:r>
                      <a:r>
                        <a:rPr lang="fr-BE" sz="1800" u="none" strike="noStrike" dirty="0">
                          <a:solidFill>
                            <a:schemeClr val="accent6"/>
                          </a:solidFill>
                          <a:effectLst/>
                        </a:rPr>
                        <a:t>//C </a:t>
                      </a:r>
                      <a:r>
                        <a:rPr lang="fr-BE" sz="1800" u="none" strike="noStrike" dirty="0">
                          <a:effectLst/>
                        </a:rPr>
                        <a:t>(quelles sont les caractéristiques du signal de parole qui vont </a:t>
                      </a:r>
                      <a:r>
                        <a:rPr lang="fr-BE" sz="1800" u="none" strike="noStrike" dirty="0">
                          <a:solidFill>
                            <a:schemeClr val="accent6"/>
                          </a:solidFill>
                          <a:effectLst/>
                        </a:rPr>
                        <a:t>///S </a:t>
                      </a:r>
                      <a:r>
                        <a:rPr lang="fr-BE" sz="1800" u="none" strike="noStrike" dirty="0">
                          <a:effectLst/>
                        </a:rPr>
                        <a:t>euh qu'il va associer à un </a:t>
                      </a:r>
                      <a:r>
                        <a:rPr lang="fr-BE" sz="1800" u="none" strike="noStrike" dirty="0" err="1">
                          <a:effectLst/>
                        </a:rPr>
                        <a:t>phonostyle</a:t>
                      </a:r>
                      <a:r>
                        <a:rPr lang="fr-BE" sz="1800" u="none" strike="noStrike" dirty="0">
                          <a:effectLst/>
                        </a:rPr>
                        <a:t> particulier)SO</a:t>
                      </a:r>
                      <a:r>
                        <a:rPr lang="fr-BE" sz="1800" u="none" strike="noStrike" dirty="0">
                          <a:solidFill>
                            <a:srgbClr val="00B050"/>
                          </a:solidFill>
                          <a:effectLst/>
                        </a:rPr>
                        <a:t>]</a:t>
                      </a:r>
                      <a:r>
                        <a:rPr lang="fr-BE" sz="1800" u="none" strike="noStrike" dirty="0" err="1">
                          <a:solidFill>
                            <a:srgbClr val="00B050"/>
                          </a:solidFill>
                          <a:effectLst/>
                        </a:rPr>
                        <a:t>urv</a:t>
                      </a:r>
                      <a:r>
                        <a:rPr lang="fr-BE" sz="1800" u="none" strike="noStrike" dirty="0">
                          <a:solidFill>
                            <a:srgbClr val="00B050"/>
                          </a:solidFill>
                          <a:effectLst/>
                        </a:rPr>
                        <a:t> ///C</a:t>
                      </a:r>
                      <a:endParaRPr lang="fr-BE" sz="1800" b="1" i="0" u="none" strike="noStrike" dirty="0">
                        <a:solidFill>
                          <a:srgbClr val="00B050"/>
                        </a:solidFill>
                        <a:effectLst/>
                        <a:latin typeface="Calibri"/>
                      </a:endParaRPr>
                    </a:p>
                  </a:txBody>
                  <a:tcPr marL="5873" marR="5873" marT="5873" marB="0"/>
                </a:tc>
              </a:tr>
              <a:tr h="1411488">
                <a:tc>
                  <a:txBody>
                    <a:bodyPr/>
                    <a:lstStyle/>
                    <a:p>
                      <a:pPr algn="l" fontAlgn="t"/>
                      <a:r>
                        <a:rPr lang="fr-BE" sz="1800" u="none" strike="noStrike">
                          <a:effectLst/>
                        </a:rPr>
                        <a:t>BDU-I</a:t>
                      </a:r>
                      <a:endParaRPr lang="fr-BE" sz="1800" b="0" i="0" u="none" strike="noStrike">
                        <a:solidFill>
                          <a:srgbClr val="000000"/>
                        </a:solidFill>
                        <a:effectLst/>
                        <a:latin typeface="Calibri"/>
                      </a:endParaRPr>
                    </a:p>
                  </a:txBody>
                  <a:tcPr marL="5873" marR="5873" marT="5873" marB="0"/>
                </a:tc>
                <a:tc>
                  <a:txBody>
                    <a:bodyPr/>
                    <a:lstStyle/>
                    <a:p>
                      <a:pPr algn="l" fontAlgn="t"/>
                      <a:r>
                        <a:rPr lang="fr-BE" sz="1800" u="none" strike="noStrike" dirty="0">
                          <a:effectLst/>
                        </a:rPr>
                        <a:t>&lt;et&gt;md &lt;la fonction du </a:t>
                      </a:r>
                      <a:r>
                        <a:rPr lang="fr-BE" sz="1800" u="none" strike="noStrike" dirty="0" err="1">
                          <a:effectLst/>
                        </a:rPr>
                        <a:t>phonostyle</a:t>
                      </a:r>
                      <a:r>
                        <a:rPr lang="fr-BE" sz="1800" u="none" strike="noStrike" dirty="0">
                          <a:effectLst/>
                        </a:rPr>
                        <a:t>&gt;ag </a:t>
                      </a:r>
                      <a:r>
                        <a:rPr lang="fr-BE" sz="1800" u="none" strike="noStrike" dirty="0">
                          <a:solidFill>
                            <a:schemeClr val="accent6"/>
                          </a:solidFill>
                          <a:effectLst/>
                        </a:rPr>
                        <a:t>//C</a:t>
                      </a:r>
                      <a:r>
                        <a:rPr lang="fr-BE" sz="1800" u="none" strike="noStrike" dirty="0">
                          <a:effectLst/>
                        </a:rPr>
                        <a:t> [(c'est une fonction euh extra euh phonologique)SO</a:t>
                      </a:r>
                      <a:r>
                        <a:rPr lang="fr-BE" sz="1800" u="none" strike="noStrike" dirty="0">
                          <a:solidFill>
                            <a:schemeClr val="tx2"/>
                          </a:solidFill>
                          <a:effectLst/>
                        </a:rPr>
                        <a:t>]</a:t>
                      </a:r>
                      <a:r>
                        <a:rPr lang="fr-BE" sz="1800" u="none" strike="noStrike" dirty="0" err="1">
                          <a:solidFill>
                            <a:schemeClr val="tx2"/>
                          </a:solidFill>
                          <a:effectLst/>
                        </a:rPr>
                        <a:t>urv</a:t>
                      </a:r>
                      <a:r>
                        <a:rPr lang="fr-BE" sz="1800" u="none" strike="noStrike" dirty="0">
                          <a:effectLst/>
                        </a:rPr>
                        <a:t> &lt;si on veut&gt;ad </a:t>
                      </a:r>
                      <a:r>
                        <a:rPr lang="fr-BE" sz="1800" u="none" strike="noStrike" dirty="0">
                          <a:solidFill>
                            <a:schemeClr val="accent6"/>
                          </a:solidFill>
                          <a:effectLst/>
                        </a:rPr>
                        <a:t>//C</a:t>
                      </a:r>
                      <a:r>
                        <a:rPr lang="fr-BE" sz="1800" u="none" strike="noStrike" dirty="0">
                          <a:effectLst/>
                        </a:rPr>
                        <a:t> &lt;puisque elle est destinée à montrer </a:t>
                      </a:r>
                      <a:r>
                        <a:rPr lang="fr-BE" sz="1800" u="none" strike="noStrike" dirty="0">
                          <a:solidFill>
                            <a:schemeClr val="accent6"/>
                          </a:solidFill>
                          <a:effectLst/>
                        </a:rPr>
                        <a:t>//C</a:t>
                      </a:r>
                      <a:r>
                        <a:rPr lang="fr-BE" sz="1800" u="none" strike="noStrike" dirty="0">
                          <a:effectLst/>
                        </a:rPr>
                        <a:t> où à faire exister une communauté d'appartenance&gt;ad [(j'ai dit)SV (tout à l'heure)</a:t>
                      </a:r>
                      <a:r>
                        <a:rPr lang="fr-BE" sz="1800" u="none" strike="noStrike" dirty="0" err="1">
                          <a:effectLst/>
                        </a:rPr>
                        <a:t>SRd</a:t>
                      </a:r>
                      <a:r>
                        <a:rPr lang="fr-BE" sz="1800" u="none" strike="noStrike" dirty="0">
                          <a:effectLst/>
                        </a:rPr>
                        <a:t> </a:t>
                      </a:r>
                      <a:r>
                        <a:rPr lang="fr-BE" sz="1800" u="none" strike="noStrike" dirty="0">
                          <a:solidFill>
                            <a:schemeClr val="accent6"/>
                          </a:solidFill>
                          <a:effectLst/>
                        </a:rPr>
                        <a:t>//C</a:t>
                      </a:r>
                      <a:r>
                        <a:rPr lang="fr-BE" sz="1800" u="none" strike="noStrike" dirty="0">
                          <a:effectLst/>
                        </a:rPr>
                        <a:t> (une profession </a:t>
                      </a:r>
                      <a:r>
                        <a:rPr lang="fr-BE" sz="1800" u="none" strike="noStrike" dirty="0">
                          <a:solidFill>
                            <a:schemeClr val="accent6"/>
                          </a:solidFill>
                          <a:effectLst/>
                        </a:rPr>
                        <a:t>//C</a:t>
                      </a:r>
                      <a:r>
                        <a:rPr lang="fr-BE" sz="1800" u="none" strike="noStrike" dirty="0">
                          <a:effectLst/>
                        </a:rPr>
                        <a:t> ou des choses comme ça)SO</a:t>
                      </a:r>
                      <a:r>
                        <a:rPr lang="fr-BE" sz="1800" u="none" strike="noStrike" dirty="0">
                          <a:solidFill>
                            <a:srgbClr val="00B050"/>
                          </a:solidFill>
                          <a:effectLst/>
                        </a:rPr>
                        <a:t>]</a:t>
                      </a:r>
                      <a:r>
                        <a:rPr lang="fr-BE" sz="1800" u="none" strike="noStrike" dirty="0" err="1">
                          <a:solidFill>
                            <a:srgbClr val="00B050"/>
                          </a:solidFill>
                          <a:effectLst/>
                        </a:rPr>
                        <a:t>urv</a:t>
                      </a:r>
                      <a:r>
                        <a:rPr lang="fr-BE" sz="1800" u="none" strike="noStrike" dirty="0">
                          <a:solidFill>
                            <a:srgbClr val="00B050"/>
                          </a:solidFill>
                          <a:effectLst/>
                        </a:rPr>
                        <a:t> ///T</a:t>
                      </a:r>
                      <a:endParaRPr lang="fr-BE" sz="1800" b="1" i="0" u="none" strike="noStrike" dirty="0">
                        <a:solidFill>
                          <a:srgbClr val="00B050"/>
                        </a:solidFill>
                        <a:effectLst/>
                        <a:latin typeface="Calibri"/>
                      </a:endParaRPr>
                    </a:p>
                  </a:txBody>
                  <a:tcPr marL="5873" marR="5873" marT="5873" marB="0"/>
                </a:tc>
              </a:tr>
              <a:tr h="705745">
                <a:tc>
                  <a:txBody>
                    <a:bodyPr/>
                    <a:lstStyle/>
                    <a:p>
                      <a:pPr algn="l" fontAlgn="t"/>
                      <a:r>
                        <a:rPr lang="fr-BE" sz="1800" u="none" strike="noStrike">
                          <a:effectLst/>
                        </a:rPr>
                        <a:t>BDU-R</a:t>
                      </a:r>
                      <a:endParaRPr lang="fr-BE" sz="1800" b="0" i="0" u="none" strike="noStrike">
                        <a:solidFill>
                          <a:srgbClr val="000000"/>
                        </a:solidFill>
                        <a:effectLst/>
                        <a:latin typeface="Calibri"/>
                      </a:endParaRPr>
                    </a:p>
                  </a:txBody>
                  <a:tcPr marL="5873" marR="5873" marT="5873" marB="0"/>
                </a:tc>
                <a:tc>
                  <a:txBody>
                    <a:bodyPr/>
                    <a:lstStyle/>
                    <a:p>
                      <a:pPr algn="l" fontAlgn="t"/>
                      <a:r>
                        <a:rPr lang="fr-BE" sz="1800" u="none" strike="noStrike" dirty="0">
                          <a:effectLst/>
                        </a:rPr>
                        <a:t>euh&lt;mais&gt;md &lt;pourtant</a:t>
                      </a:r>
                      <a:r>
                        <a:rPr lang="fr-BE" sz="1800" u="none" strike="noStrike" dirty="0">
                          <a:solidFill>
                            <a:srgbClr val="00B050"/>
                          </a:solidFill>
                          <a:effectLst/>
                        </a:rPr>
                        <a:t>&gt;md ///C</a:t>
                      </a:r>
                      <a:endParaRPr lang="fr-BE" sz="1800" b="1" i="0" u="none" strike="noStrike" dirty="0">
                        <a:solidFill>
                          <a:srgbClr val="00B050"/>
                        </a:solidFill>
                        <a:effectLst/>
                        <a:latin typeface="Calibri"/>
                      </a:endParaRPr>
                    </a:p>
                  </a:txBody>
                  <a:tcPr marL="5873" marR="5873" marT="5873" marB="0"/>
                </a:tc>
              </a:tr>
            </a:tbl>
          </a:graphicData>
        </a:graphic>
      </p:graphicFrame>
      <p:sp>
        <p:nvSpPr>
          <p:cNvPr id="4" name="Espace réservé du numéro de diapositive 3"/>
          <p:cNvSpPr>
            <a:spLocks noGrp="1"/>
          </p:cNvSpPr>
          <p:nvPr>
            <p:ph type="sldNum" sz="quarter" idx="12"/>
          </p:nvPr>
        </p:nvSpPr>
        <p:spPr/>
        <p:txBody>
          <a:bodyPr/>
          <a:lstStyle/>
          <a:p>
            <a:fld id="{F38DF745-7D3F-47F4-83A3-874385CFAA69}" type="slidenum">
              <a:rPr lang="en-US" smtClean="0"/>
              <a:pPr/>
              <a:t>64</a:t>
            </a:fld>
            <a:endParaRPr lang="en-US" dirty="0"/>
          </a:p>
        </p:txBody>
      </p:sp>
      <p:pic>
        <p:nvPicPr>
          <p:cNvPr id="6" name="cnf_1_phonostyle.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077200" y="665813"/>
            <a:ext cx="609600" cy="609600"/>
          </a:xfrm>
          <a:prstGeom prst="rect">
            <a:avLst/>
          </a:prstGeom>
        </p:spPr>
      </p:pic>
    </p:spTree>
    <p:extLst>
      <p:ext uri="{BB962C8B-B14F-4D97-AF65-F5344CB8AC3E}">
        <p14:creationId xmlns:p14="http://schemas.microsoft.com/office/powerpoint/2010/main" val="34322513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5604"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Discourse</a:t>
            </a:r>
            <a:r>
              <a:rPr lang="fr-BE" dirty="0" smtClean="0"/>
              <a:t> (</a:t>
            </a:r>
            <a:r>
              <a:rPr lang="fr-BE" dirty="0" err="1" smtClean="0"/>
              <a:t>Units</a:t>
            </a:r>
            <a:r>
              <a:rPr lang="fr-BE" dirty="0" smtClean="0"/>
              <a:t>) as </a:t>
            </a:r>
            <a:r>
              <a:rPr lang="fr-BE" dirty="0" err="1" smtClean="0"/>
              <a:t>process</a:t>
            </a:r>
            <a:endParaRPr lang="fr-BE" dirty="0"/>
          </a:p>
        </p:txBody>
      </p:sp>
      <p:sp>
        <p:nvSpPr>
          <p:cNvPr id="3" name="Espace réservé du contenu 2"/>
          <p:cNvSpPr>
            <a:spLocks noGrp="1"/>
          </p:cNvSpPr>
          <p:nvPr>
            <p:ph idx="1"/>
          </p:nvPr>
        </p:nvSpPr>
        <p:spPr/>
        <p:txBody>
          <a:bodyPr>
            <a:normAutofit fontScale="92500" lnSpcReduction="10000"/>
          </a:bodyPr>
          <a:lstStyle/>
          <a:p>
            <a:r>
              <a:rPr lang="fr-BE" dirty="0" err="1" smtClean="0"/>
              <a:t>Dynamic</a:t>
            </a:r>
            <a:r>
              <a:rPr lang="fr-BE" dirty="0" smtClean="0"/>
              <a:t>, </a:t>
            </a:r>
            <a:r>
              <a:rPr lang="fr-BE" dirty="0" err="1" smtClean="0"/>
              <a:t>transitional</a:t>
            </a:r>
            <a:r>
              <a:rPr lang="fr-BE" dirty="0" smtClean="0"/>
              <a:t> </a:t>
            </a:r>
            <a:r>
              <a:rPr lang="fr-BE" dirty="0" err="1" smtClean="0"/>
              <a:t>view</a:t>
            </a:r>
            <a:r>
              <a:rPr lang="fr-BE" dirty="0" smtClean="0"/>
              <a:t> of the </a:t>
            </a:r>
            <a:r>
              <a:rPr lang="fr-BE" dirty="0" err="1" smtClean="0"/>
              <a:t>discourse</a:t>
            </a:r>
            <a:r>
              <a:rPr lang="fr-BE" dirty="0" smtClean="0"/>
              <a:t> </a:t>
            </a:r>
            <a:r>
              <a:rPr lang="fr-BE" b="1" dirty="0" smtClean="0"/>
              <a:t>flow</a:t>
            </a:r>
            <a:r>
              <a:rPr lang="fr-BE" dirty="0" smtClean="0"/>
              <a:t> (of </a:t>
            </a:r>
            <a:r>
              <a:rPr lang="fr-BE" dirty="0" err="1" smtClean="0"/>
              <a:t>thoughts</a:t>
            </a:r>
            <a:r>
              <a:rPr lang="fr-BE" dirty="0" smtClean="0"/>
              <a:t>/</a:t>
            </a:r>
            <a:r>
              <a:rPr lang="fr-BE" dirty="0" err="1" smtClean="0"/>
              <a:t>ideas</a:t>
            </a:r>
            <a:r>
              <a:rPr lang="fr-BE" dirty="0" smtClean="0"/>
              <a:t> and of </a:t>
            </a:r>
            <a:r>
              <a:rPr lang="fr-BE" dirty="0" err="1" smtClean="0"/>
              <a:t>sounds</a:t>
            </a:r>
            <a:r>
              <a:rPr lang="fr-BE" dirty="0" smtClean="0"/>
              <a:t>/</a:t>
            </a:r>
            <a:r>
              <a:rPr lang="fr-BE" dirty="0" err="1" smtClean="0"/>
              <a:t>forms</a:t>
            </a:r>
            <a:r>
              <a:rPr lang="fr-BE" dirty="0" smtClean="0"/>
              <a:t>), </a:t>
            </a:r>
            <a:r>
              <a:rPr lang="fr-BE" sz="2600" dirty="0">
                <a:solidFill>
                  <a:schemeClr val="bg1">
                    <a:lumMod val="65000"/>
                  </a:schemeClr>
                </a:solidFill>
              </a:rPr>
              <a:t>(</a:t>
            </a:r>
            <a:r>
              <a:rPr lang="fr-BE" sz="2600" dirty="0" err="1" smtClean="0">
                <a:solidFill>
                  <a:schemeClr val="bg1">
                    <a:lumMod val="65000"/>
                  </a:schemeClr>
                </a:solidFill>
              </a:rPr>
              <a:t>Chafe</a:t>
            </a:r>
            <a:r>
              <a:rPr lang="fr-BE" sz="2600" dirty="0" smtClean="0">
                <a:solidFill>
                  <a:schemeClr val="bg1">
                    <a:lumMod val="65000"/>
                  </a:schemeClr>
                </a:solidFill>
              </a:rPr>
              <a:t> 1994, 2001)</a:t>
            </a:r>
          </a:p>
          <a:p>
            <a:r>
              <a:rPr lang="en-US" b="1" dirty="0" err="1" smtClean="0"/>
              <a:t>Transitoriness</a:t>
            </a:r>
            <a:r>
              <a:rPr lang="en-US" dirty="0" smtClean="0"/>
              <a:t> (‘rapid fading’): “The </a:t>
            </a:r>
            <a:r>
              <a:rPr lang="en-US" dirty="0"/>
              <a:t>‘present’ of spoken language is limited to the time span within which the speaker and the hearer can retain it in memory” </a:t>
            </a:r>
            <a:r>
              <a:rPr lang="en-US" dirty="0" smtClean="0">
                <a:sym typeface="Wingdings" panose="05000000000000000000" pitchFamily="2" charset="2"/>
              </a:rPr>
              <a:t> shorter basic units of processing</a:t>
            </a:r>
          </a:p>
          <a:p>
            <a:r>
              <a:rPr lang="en-US" b="1" dirty="0" smtClean="0">
                <a:sym typeface="Wingdings" panose="05000000000000000000" pitchFamily="2" charset="2"/>
              </a:rPr>
              <a:t>Irreversibility</a:t>
            </a:r>
            <a:r>
              <a:rPr lang="en-US" dirty="0" smtClean="0">
                <a:sym typeface="Wingdings" panose="05000000000000000000" pitchFamily="2" charset="2"/>
              </a:rPr>
              <a:t>: “</a:t>
            </a:r>
            <a:r>
              <a:rPr lang="en-US" dirty="0"/>
              <a:t>which is said is said and cannot be undone</a:t>
            </a:r>
            <a:r>
              <a:rPr lang="en-US" dirty="0" smtClean="0"/>
              <a:t>” </a:t>
            </a:r>
            <a:r>
              <a:rPr lang="en-US" dirty="0" smtClean="0">
                <a:sym typeface="Wingdings" panose="05000000000000000000" pitchFamily="2" charset="2"/>
              </a:rPr>
              <a:t> editing phenomena (disfluency)</a:t>
            </a:r>
          </a:p>
          <a:p>
            <a:r>
              <a:rPr lang="fr-BE" b="1" dirty="0" err="1" smtClean="0"/>
              <a:t>Synchronization</a:t>
            </a:r>
            <a:r>
              <a:rPr lang="fr-BE" dirty="0" smtClean="0"/>
              <a:t>: </a:t>
            </a:r>
            <a:r>
              <a:rPr lang="en-US" dirty="0" smtClean="0"/>
              <a:t>“Time </a:t>
            </a:r>
            <a:r>
              <a:rPr lang="en-US" dirty="0"/>
              <a:t>of production and time of reception approach each other asymptotically” so that “emerging syntactic constructions of the speaker are processed with only a short delay by the recipient</a:t>
            </a:r>
            <a:r>
              <a:rPr lang="en-US" dirty="0" smtClean="0"/>
              <a:t>”</a:t>
            </a:r>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7</a:t>
            </a:fld>
            <a:endParaRPr lang="en-US" dirty="0"/>
          </a:p>
        </p:txBody>
      </p:sp>
      <p:sp>
        <p:nvSpPr>
          <p:cNvPr id="5" name="ZoneTexte 4"/>
          <p:cNvSpPr txBox="1"/>
          <p:nvPr/>
        </p:nvSpPr>
        <p:spPr>
          <a:xfrm>
            <a:off x="6865494" y="6477000"/>
            <a:ext cx="2173575" cy="369332"/>
          </a:xfrm>
          <a:prstGeom prst="rect">
            <a:avLst/>
          </a:prstGeom>
          <a:noFill/>
        </p:spPr>
        <p:txBody>
          <a:bodyPr wrap="square" rtlCol="0">
            <a:spAutoFit/>
          </a:bodyPr>
          <a:lstStyle/>
          <a:p>
            <a:r>
              <a:rPr lang="en-US" dirty="0"/>
              <a:t>Auer 2009: </a:t>
            </a:r>
            <a:r>
              <a:rPr lang="en-US" dirty="0" smtClean="0"/>
              <a:t>2-3</a:t>
            </a:r>
            <a:endParaRPr lang="fr-BE" dirty="0"/>
          </a:p>
        </p:txBody>
      </p:sp>
    </p:spTree>
    <p:extLst>
      <p:ext uri="{BB962C8B-B14F-4D97-AF65-F5344CB8AC3E}">
        <p14:creationId xmlns:p14="http://schemas.microsoft.com/office/powerpoint/2010/main" val="30875142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BE" dirty="0" err="1" smtClean="0"/>
              <a:t>Linguistic</a:t>
            </a:r>
            <a:r>
              <a:rPr lang="fr-BE" dirty="0" smtClean="0"/>
              <a:t> </a:t>
            </a:r>
            <a:r>
              <a:rPr lang="fr-BE" dirty="0" err="1" smtClean="0"/>
              <a:t>correlates</a:t>
            </a:r>
            <a:r>
              <a:rPr lang="fr-BE" dirty="0" smtClean="0"/>
              <a:t> of </a:t>
            </a:r>
            <a:r>
              <a:rPr lang="fr-BE" dirty="0" err="1" smtClean="0"/>
              <a:t>discourse</a:t>
            </a:r>
            <a:r>
              <a:rPr lang="fr-BE" dirty="0" smtClean="0"/>
              <a:t> segmentation</a:t>
            </a:r>
            <a:endParaRPr lang="fr-BE" dirty="0"/>
          </a:p>
        </p:txBody>
      </p:sp>
      <p:sp>
        <p:nvSpPr>
          <p:cNvPr id="3" name="Espace réservé du contenu 2"/>
          <p:cNvSpPr>
            <a:spLocks noGrp="1"/>
          </p:cNvSpPr>
          <p:nvPr>
            <p:ph idx="1"/>
          </p:nvPr>
        </p:nvSpPr>
        <p:spPr/>
        <p:txBody>
          <a:bodyPr/>
          <a:lstStyle/>
          <a:p>
            <a:r>
              <a:rPr lang="en-US" dirty="0"/>
              <a:t>B</a:t>
            </a:r>
            <a:r>
              <a:rPr lang="en-US" dirty="0" smtClean="0"/>
              <a:t>oth </a:t>
            </a:r>
            <a:r>
              <a:rPr lang="en-US" dirty="0"/>
              <a:t>syntax and prosody provide linguistic cues that may be used to segment the discourse flow into delineated </a:t>
            </a:r>
            <a:r>
              <a:rPr lang="en-US" dirty="0" smtClean="0"/>
              <a:t>units</a:t>
            </a:r>
          </a:p>
          <a:p>
            <a:pPr marL="0" indent="0">
              <a:buNone/>
            </a:pPr>
            <a:endParaRPr lang="en-US" dirty="0" smtClean="0"/>
          </a:p>
          <a:p>
            <a:r>
              <a:rPr lang="en-US" dirty="0" smtClean="0"/>
              <a:t>Discourse as product </a:t>
            </a:r>
            <a:r>
              <a:rPr lang="en-US" dirty="0" smtClean="0">
                <a:sym typeface="Wingdings" panose="05000000000000000000" pitchFamily="2" charset="2"/>
              </a:rPr>
              <a:t> priority to syntax</a:t>
            </a:r>
          </a:p>
          <a:p>
            <a:r>
              <a:rPr lang="en-US" dirty="0" smtClean="0">
                <a:sym typeface="Wingdings" panose="05000000000000000000" pitchFamily="2" charset="2"/>
              </a:rPr>
              <a:t>Discourse as process  priority to prosody</a:t>
            </a:r>
          </a:p>
          <a:p>
            <a:endParaRPr lang="en-US" dirty="0">
              <a:sym typeface="Wingdings" panose="05000000000000000000" pitchFamily="2" charset="2"/>
            </a:endParaRPr>
          </a:p>
          <a:p>
            <a:pPr marL="0" indent="0">
              <a:buNone/>
            </a:pPr>
            <a:r>
              <a:rPr lang="en-US" dirty="0" smtClean="0">
                <a:sym typeface="Wingdings" panose="05000000000000000000" pitchFamily="2" charset="2"/>
              </a:rPr>
              <a:t> Not a strict divide!</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8</a:t>
            </a:fld>
            <a:endParaRPr lang="en-US" dirty="0"/>
          </a:p>
        </p:txBody>
      </p:sp>
    </p:spTree>
    <p:extLst>
      <p:ext uri="{BB962C8B-B14F-4D97-AF65-F5344CB8AC3E}">
        <p14:creationId xmlns:p14="http://schemas.microsoft.com/office/powerpoint/2010/main" val="18909807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Priority</a:t>
            </a:r>
            <a:r>
              <a:rPr lang="fr-BE" dirty="0" smtClean="0"/>
              <a:t> to </a:t>
            </a:r>
            <a:r>
              <a:rPr lang="fr-BE" dirty="0" err="1" smtClean="0"/>
              <a:t>prosody</a:t>
            </a:r>
            <a:endParaRPr lang="fr-BE" dirty="0"/>
          </a:p>
        </p:txBody>
      </p:sp>
      <p:sp>
        <p:nvSpPr>
          <p:cNvPr id="3" name="Espace réservé du contenu 2"/>
          <p:cNvSpPr>
            <a:spLocks noGrp="1"/>
          </p:cNvSpPr>
          <p:nvPr>
            <p:ph idx="1"/>
          </p:nvPr>
        </p:nvSpPr>
        <p:spPr/>
        <p:txBody>
          <a:bodyPr>
            <a:normAutofit fontScale="92500" lnSpcReduction="10000"/>
          </a:bodyPr>
          <a:lstStyle/>
          <a:p>
            <a:r>
              <a:rPr lang="en-US" dirty="0" smtClean="0"/>
              <a:t>“It </a:t>
            </a:r>
            <a:r>
              <a:rPr lang="en-US" dirty="0"/>
              <a:t>is in terms of [</a:t>
            </a:r>
            <a:r>
              <a:rPr lang="en-US" i="1" dirty="0"/>
              <a:t>Tone</a:t>
            </a:r>
            <a:r>
              <a:rPr lang="en-US" b="1" i="1" dirty="0"/>
              <a:t> </a:t>
            </a:r>
            <a:r>
              <a:rPr lang="en-US" i="1" dirty="0"/>
              <a:t>Units</a:t>
            </a:r>
            <a:r>
              <a:rPr lang="en-US" dirty="0"/>
              <a:t>] – rather than any specific grammatical unit – that speakers organize and present information in discourse, and it is through TUs that listeners perceive and understand this information</a:t>
            </a:r>
            <a:r>
              <a:rPr lang="en-US" dirty="0" smtClean="0"/>
              <a:t>“ </a:t>
            </a:r>
            <a:r>
              <a:rPr lang="en-US" sz="2600" dirty="0" smtClean="0">
                <a:solidFill>
                  <a:schemeClr val="bg1">
                    <a:lumMod val="65000"/>
                  </a:schemeClr>
                </a:solidFill>
              </a:rPr>
              <a:t>(</a:t>
            </a:r>
            <a:r>
              <a:rPr lang="en-US" sz="2600" dirty="0" err="1" smtClean="0">
                <a:solidFill>
                  <a:schemeClr val="bg1">
                    <a:lumMod val="65000"/>
                  </a:schemeClr>
                </a:solidFill>
              </a:rPr>
              <a:t>Altenberg</a:t>
            </a:r>
            <a:r>
              <a:rPr lang="en-US" sz="2600" dirty="0" smtClean="0">
                <a:solidFill>
                  <a:schemeClr val="bg1">
                    <a:lumMod val="65000"/>
                  </a:schemeClr>
                </a:solidFill>
              </a:rPr>
              <a:t>, 1987: 46)</a:t>
            </a:r>
          </a:p>
          <a:p>
            <a:r>
              <a:rPr lang="en-US" dirty="0"/>
              <a:t>the </a:t>
            </a:r>
            <a:r>
              <a:rPr lang="en-US" i="1" dirty="0"/>
              <a:t>Intonation Unit</a:t>
            </a:r>
            <a:r>
              <a:rPr lang="en-US" dirty="0"/>
              <a:t> </a:t>
            </a:r>
            <a:r>
              <a:rPr lang="en-US" dirty="0" smtClean="0"/>
              <a:t>is </a:t>
            </a:r>
            <a:r>
              <a:rPr lang="en-US" dirty="0"/>
              <a:t>"a unit of mental and linguistic processing […] that seems to be of exactly the right size to be processed in its entirety with the help of echoic </a:t>
            </a:r>
            <a:r>
              <a:rPr lang="en-US" dirty="0" smtClean="0"/>
              <a:t>memory“ </a:t>
            </a:r>
            <a:r>
              <a:rPr lang="en-US" sz="2600" dirty="0" smtClean="0">
                <a:solidFill>
                  <a:schemeClr val="bg1">
                    <a:lumMod val="65000"/>
                  </a:schemeClr>
                </a:solidFill>
              </a:rPr>
              <a:t>(Chafe, 1994: 55)</a:t>
            </a:r>
          </a:p>
          <a:p>
            <a:pPr>
              <a:buFont typeface="Wingdings"/>
              <a:buChar char="à"/>
            </a:pPr>
            <a:r>
              <a:rPr lang="en-US" dirty="0" smtClean="0"/>
              <a:t>“</a:t>
            </a:r>
            <a:r>
              <a:rPr lang="en-US" dirty="0"/>
              <a:t>one new idea constraint</a:t>
            </a:r>
            <a:r>
              <a:rPr lang="en-US" dirty="0" smtClean="0"/>
              <a:t>”</a:t>
            </a:r>
          </a:p>
          <a:p>
            <a:pPr lvl="1"/>
            <a:r>
              <a:rPr lang="en-US" dirty="0" smtClean="0"/>
              <a:t>“Conversational </a:t>
            </a:r>
            <a:r>
              <a:rPr lang="en-US" dirty="0"/>
              <a:t>language appears subject to a constraint that limits an intonation unit to the expression of no more than one new idea” (Chafe, 1994: 119</a:t>
            </a:r>
            <a:r>
              <a:rPr lang="en-US" dirty="0" smtClean="0"/>
              <a:t>).  </a:t>
            </a:r>
          </a:p>
          <a:p>
            <a:pPr lvl="1"/>
            <a:r>
              <a:rPr lang="en-US" dirty="0" smtClean="0"/>
              <a:t>“It </a:t>
            </a:r>
            <a:r>
              <a:rPr lang="en-US" dirty="0"/>
              <a:t>may be that neither the speaker not the listener is able to handle more than one new idea at the time” (Chafe, 1994: 109). </a:t>
            </a:r>
            <a:r>
              <a:rPr lang="en-US" dirty="0" smtClean="0"/>
              <a:t> </a:t>
            </a:r>
            <a:endParaRPr lang="fr-BE" dirty="0"/>
          </a:p>
        </p:txBody>
      </p:sp>
      <p:sp>
        <p:nvSpPr>
          <p:cNvPr id="4" name="Espace réservé du numéro de diapositive 3"/>
          <p:cNvSpPr>
            <a:spLocks noGrp="1"/>
          </p:cNvSpPr>
          <p:nvPr>
            <p:ph type="sldNum" sz="quarter" idx="12"/>
          </p:nvPr>
        </p:nvSpPr>
        <p:spPr/>
        <p:txBody>
          <a:bodyPr/>
          <a:lstStyle/>
          <a:p>
            <a:fld id="{F38DF745-7D3F-47F4-83A3-874385CFAA69}" type="slidenum">
              <a:rPr lang="en-US" smtClean="0"/>
              <a:pPr/>
              <a:t>9</a:t>
            </a:fld>
            <a:endParaRPr lang="en-US" dirty="0"/>
          </a:p>
        </p:txBody>
      </p:sp>
    </p:spTree>
    <p:extLst>
      <p:ext uri="{BB962C8B-B14F-4D97-AF65-F5344CB8AC3E}">
        <p14:creationId xmlns:p14="http://schemas.microsoft.com/office/powerpoint/2010/main" val="24901475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té">
  <a:themeElements>
    <a:clrScheme name="Ciel">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Clarté.thmx</Template>
  <TotalTime>15987</TotalTime>
  <Words>6027</Words>
  <Application>Microsoft Office PowerPoint</Application>
  <PresentationFormat>Affichage à l'écran (4:3)</PresentationFormat>
  <Paragraphs>974</Paragraphs>
  <Slides>64</Slides>
  <Notes>32</Notes>
  <HiddenSlides>0</HiddenSlides>
  <MMClips>7</MMClips>
  <ScaleCrop>false</ScaleCrop>
  <HeadingPairs>
    <vt:vector size="4" baseType="variant">
      <vt:variant>
        <vt:lpstr>Thème</vt:lpstr>
      </vt:variant>
      <vt:variant>
        <vt:i4>1</vt:i4>
      </vt:variant>
      <vt:variant>
        <vt:lpstr>Titres des diapositives</vt:lpstr>
      </vt:variant>
      <vt:variant>
        <vt:i4>64</vt:i4>
      </vt:variant>
    </vt:vector>
  </HeadingPairs>
  <TitlesOfParts>
    <vt:vector size="65" baseType="lpstr">
      <vt:lpstr>Clarté</vt:lpstr>
      <vt:lpstr>Spoken discourse segmentation and the paradox of discourse markers</vt:lpstr>
      <vt:lpstr>Explorations at the discourse level</vt:lpstr>
      <vt:lpstr>Basic Discours UNITS in LOCAS-F</vt:lpstr>
      <vt:lpstr>Spoken Discourse Segmentation</vt:lpstr>
      <vt:lpstr>Spoken Discourse Segmentation</vt:lpstr>
      <vt:lpstr>Discourse (Units) as structure</vt:lpstr>
      <vt:lpstr>Discourse (Units) as process</vt:lpstr>
      <vt:lpstr>Linguistic correlates of discourse segmentation</vt:lpstr>
      <vt:lpstr>Priority to prosody</vt:lpstr>
      <vt:lpstr>Priority to prosody</vt:lpstr>
      <vt:lpstr>Priority to syntax</vt:lpstr>
      <vt:lpstr>Priority to syntax</vt:lpstr>
      <vt:lpstr>Basic Discourse Units model</vt:lpstr>
      <vt:lpstr>Segmentation into Basic Discourse Units</vt:lpstr>
      <vt:lpstr>Syntactic and Prosodic Segmentation</vt:lpstr>
      <vt:lpstr>Syntactic segmentation and annotation</vt:lpstr>
      <vt:lpstr>Syntactic segmentation</vt:lpstr>
      <vt:lpstr>Syntactic segmentation</vt:lpstr>
      <vt:lpstr>Examples</vt:lpstr>
      <vt:lpstr>Prosodic segmentation and annotation</vt:lpstr>
      <vt:lpstr>Prosodic segmentation and annotation</vt:lpstr>
      <vt:lpstr>Prosodic segmentation and annotation</vt:lpstr>
      <vt:lpstr>Major intonation units</vt:lpstr>
      <vt:lpstr>Intonation contours</vt:lpstr>
      <vt:lpstr>Automatic annotation and manual validation</vt:lpstr>
      <vt:lpstr>Mapping of prosody and syntax</vt:lpstr>
      <vt:lpstr>Types of BDU</vt:lpstr>
      <vt:lpstr>Types of BDUs: Examples</vt:lpstr>
      <vt:lpstr>Types of BDUs: examples</vt:lpstr>
      <vt:lpstr>Corpus LOCAS-F</vt:lpstr>
      <vt:lpstr>LOCAS-F Situational features</vt:lpstr>
      <vt:lpstr>LOCAS-F Situational features</vt:lpstr>
      <vt:lpstr>Functions of Basic Discourse Units</vt:lpstr>
      <vt:lpstr>LOCAS-F: BDU distribution</vt:lpstr>
      <vt:lpstr>LOCAS-F in figures</vt:lpstr>
      <vt:lpstr>BDU Intermezzo</vt:lpstr>
      <vt:lpstr>The Paradox of Discourse Markers</vt:lpstr>
      <vt:lpstr>The paradox of Discourse Markers</vt:lpstr>
      <vt:lpstr>The paradox of Discourse Markers</vt:lpstr>
      <vt:lpstr>Discourse Markers</vt:lpstr>
      <vt:lpstr>Functional annotation of DMs</vt:lpstr>
      <vt:lpstr>Functional annotation: first results</vt:lpstr>
      <vt:lpstr>Functional domain and speech situation</vt:lpstr>
      <vt:lpstr>Functional domain and speech situation</vt:lpstr>
      <vt:lpstr>(Macro)Functions of DMs</vt:lpstr>
      <vt:lpstr>DMs as markers of coherence relations</vt:lpstr>
      <vt:lpstr>Or not?</vt:lpstr>
      <vt:lpstr>Position of DMs in LOCAS-F</vt:lpstr>
      <vt:lpstr>DM in the right periphery</vt:lpstr>
      <vt:lpstr>Functional domain and position in BDU</vt:lpstr>
      <vt:lpstr>Functional domain and position in clause</vt:lpstr>
      <vt:lpstr>DMs and (dis)fluency</vt:lpstr>
      <vt:lpstr>DMs and (dis)fluency</vt:lpstr>
      <vt:lpstr>DMs and (dis)fluency</vt:lpstr>
      <vt:lpstr>DM intermezzo</vt:lpstr>
      <vt:lpstr>Conclusions</vt:lpstr>
      <vt:lpstr>Research perspectives</vt:lpstr>
      <vt:lpstr>Acknowledgements</vt:lpstr>
      <vt:lpstr>Présentation PowerPoint</vt:lpstr>
      <vt:lpstr>Présentation PowerPoint</vt:lpstr>
      <vt:lpstr>Présentation PowerPoint</vt:lpstr>
      <vt:lpstr>Présentation PowerPoint</vt:lpstr>
      <vt:lpstr>BDU intermezzo: conversational narration</vt:lpstr>
      <vt:lpstr>BDU intermezzo: scientific conference</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Spoken discourse segmentation and the paradox of discourse markers</dc:title>
  <dc:creator>Liesbeth Degand</dc:creator>
  <cp:lastModifiedBy>anonymous</cp:lastModifiedBy>
  <cp:revision>382</cp:revision>
  <cp:lastPrinted>2012-10-16T13:48:49Z</cp:lastPrinted>
  <dcterms:created xsi:type="dcterms:W3CDTF">2012-09-24T13:16:25Z</dcterms:created>
  <dcterms:modified xsi:type="dcterms:W3CDTF">2016-03-23T16:10:41Z</dcterms:modified>
</cp:coreProperties>
</file>