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2" r:id="rId3"/>
    <p:sldId id="265" r:id="rId4"/>
    <p:sldId id="278" r:id="rId5"/>
    <p:sldId id="259" r:id="rId6"/>
    <p:sldId id="273" r:id="rId7"/>
    <p:sldId id="261" r:id="rId8"/>
    <p:sldId id="277" r:id="rId9"/>
    <p:sldId id="268" r:id="rId10"/>
    <p:sldId id="270" r:id="rId11"/>
    <p:sldId id="275" r:id="rId12"/>
    <p:sldId id="272" r:id="rId13"/>
    <p:sldId id="27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6082"/>
    <a:srgbClr val="13501B"/>
    <a:srgbClr val="818181"/>
    <a:srgbClr val="EBD8DB"/>
    <a:srgbClr val="EBD9DD"/>
    <a:srgbClr val="150974"/>
    <a:srgbClr val="C00000"/>
    <a:srgbClr val="076E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55" autoAdjust="0"/>
    <p:restoredTop sz="94660"/>
  </p:normalViewPr>
  <p:slideViewPr>
    <p:cSldViewPr snapToGrid="0">
      <p:cViewPr varScale="1">
        <p:scale>
          <a:sx n="74" d="100"/>
          <a:sy n="74" d="100"/>
        </p:scale>
        <p:origin x="912" y="-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0EACF0-4A62-404D-BE6E-DCDE061147F7}" type="datetimeFigureOut">
              <a:rPr lang="en-GB" smtClean="0"/>
              <a:t>27/06/2025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52DAD8-B4FF-455A-9DDF-7256FB40F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059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52DAD8-B4FF-455A-9DDF-7256FB40FEF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035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52DAD8-B4FF-455A-9DDF-7256FB40FEF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7430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88B2A-8F8A-248F-2B47-03DDA2B37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E5DC8C-A409-6107-E885-69C255416E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C5FE32-7B2C-F10B-843A-3BD7303924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2AC682-1D40-5719-B097-36BC38A1FE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52DAD8-B4FF-455A-9DDF-7256FB40FEF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225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52DAD8-B4FF-455A-9DDF-7256FB40FEF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3006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5A2FD-E58B-C3B8-6353-22C05ACC47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ADE94-8113-1851-CEF1-FA39C55F12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E2B3FB-D49E-1142-6818-CAE225834B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851B18-3E47-4F57-B166-DFA0BCC264AF}" type="datetime1">
              <a:rPr lang="en-GB" smtClean="0"/>
              <a:t>27/06/2025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30457C-3904-84CD-5E10-C3E359198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76256D-6A6B-5F13-A21B-8A5601A59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8912"/>
            <a:ext cx="2743200" cy="365125"/>
          </a:xfrm>
        </p:spPr>
        <p:txBody>
          <a:bodyPr/>
          <a:lstStyle>
            <a:lvl1pPr>
              <a:defRPr sz="2000"/>
            </a:lvl1pPr>
          </a:lstStyle>
          <a:p>
            <a:fld id="{F2F5B97D-47AF-4C2F-A7B5-72AA6E0DB18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5654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3CF21-6A56-3903-3245-1B2120A24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FF2162-CF4F-412F-779F-701A512F95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07AF32-59C7-2CDA-8CE8-1161D575A3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000C88-49C8-4AA5-B14E-8A1E3FEAF9E9}" type="datetime1">
              <a:rPr lang="en-GB" smtClean="0"/>
              <a:t>27/06/2025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3699F-F7A7-CA46-35B3-1594944B0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5A144B-19D7-15BB-81D5-B53D84623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B97D-47AF-4C2F-A7B5-72AA6E0DB1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8086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4F4598-3D51-FCD8-32D7-ABD87BE872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FEA51B-3B7E-DBA6-5C7B-D352C72D14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80D75E-D7C8-ED8E-CF91-4A647033B3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11F4D1-A120-475C-A98F-ED08D0094BE5}" type="datetime1">
              <a:rPr lang="en-GB" smtClean="0"/>
              <a:t>27/06/2025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2439E8-2A3F-D8D1-093A-11DFF07AF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D1D41B-0F95-E02F-071C-71B0D45D0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B97D-47AF-4C2F-A7B5-72AA6E0DB1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666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29087-36BD-283B-6202-9FF3BA249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155FBD-1BFF-838A-F73E-365B3C24CB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EC0D2E-8080-28A2-950C-D0DA13CA1A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E73BD8-6384-4FC1-AD43-A3E3A205D8BC}" type="datetime1">
              <a:rPr lang="en-GB" smtClean="0"/>
              <a:t>27/06/2025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BC3A9D-316A-DC05-B0D7-C1FF4B257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9F11EC-9C02-3BCB-9364-AC5F17680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B97D-47AF-4C2F-A7B5-72AA6E0DB1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8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D258F-2CF8-2087-37D4-78916FDA7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6E1EE7-4A15-7136-6969-AC3DEEF8D1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782CD-9E51-4133-E543-A6DCDDCE98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2EE78E-973A-425A-824F-BD9904F7F789}" type="datetime1">
              <a:rPr lang="en-GB" smtClean="0"/>
              <a:t>27/06/2025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52C1C-9E84-8E9C-B3D3-86CCDB247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5B944-B4EC-CCDE-CF9D-471B3EA08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B97D-47AF-4C2F-A7B5-72AA6E0DB1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9174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27F58-08C7-97C5-615D-79A4675F0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98E2C-E7FF-AFF4-B2BB-31E6C3EE0A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CDAE4D-460E-ABB6-767F-0D12B32A92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56E448-08D2-E656-A1E9-7084DE60F9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663331-D35B-41BF-BFD3-E59B44A2698A}" type="datetime1">
              <a:rPr lang="en-GB" smtClean="0"/>
              <a:t>27/06/2025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088358-516F-AEA5-5C31-150D66F4F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2D3A56-3A9F-4BFE-F042-41B84E821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B97D-47AF-4C2F-A7B5-72AA6E0DB1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1882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E5273-B42D-BAE5-4220-CC2635707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7B0F49-4DAF-870B-FDC2-38203F0C36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FB879B-8CB9-58B8-E5CB-3CF52608B3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76B024-6606-6A82-9344-31127405FC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2EACBC-386E-BACE-69A5-B3C240E364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25F430-5D28-A17A-92DC-8C225C9A0A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EDAD99-7E3B-4E49-953F-1F5345E7D745}" type="datetime1">
              <a:rPr lang="en-GB" smtClean="0"/>
              <a:t>27/06/2025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7CF8A7-AF70-30EC-24EE-8BB1F45C0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B7F0B7-09AC-229B-735F-B86616DBA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B97D-47AF-4C2F-A7B5-72AA6E0DB1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4595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AD123-1637-BBD5-3CE4-3AFDBA68C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04C93B-E611-665C-5F07-CDB398EB2F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77FF5E-42CA-4277-9951-F81F877D02CF}" type="datetime1">
              <a:rPr lang="en-GB" smtClean="0"/>
              <a:t>27/06/2025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030389-046D-C8A7-80F5-9BC2F0F01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5DE579-F85E-63A2-AD62-1E092FC30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B97D-47AF-4C2F-A7B5-72AA6E0DB1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6140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9ED5B7-A30F-8DEC-7FAB-EDADB58E4F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2966AE-0DBB-4A14-ABFE-E66F9FA3F0C1}" type="datetime1">
              <a:rPr lang="en-GB" smtClean="0"/>
              <a:t>27/06/2025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E6DEF9-FBD8-5CBD-C9ED-6338593A5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100D0-F54E-9044-C8AC-896DE54DD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B97D-47AF-4C2F-A7B5-72AA6E0DB182}" type="slidenum">
              <a:rPr lang="en-GB" smtClean="0"/>
              <a:t>‹#›</a:t>
            </a:fld>
            <a:endParaRPr lang="en-GB"/>
          </a:p>
        </p:txBody>
      </p:sp>
      <p:sp>
        <p:nvSpPr>
          <p:cNvPr id="5" name="Half Frame 4">
            <a:extLst>
              <a:ext uri="{FF2B5EF4-FFF2-40B4-BE49-F238E27FC236}">
                <a16:creationId xmlns:a16="http://schemas.microsoft.com/office/drawing/2014/main" id="{9EFD69E4-F7E5-C125-F6CE-5FD3B46AF4FB}"/>
              </a:ext>
            </a:extLst>
          </p:cNvPr>
          <p:cNvSpPr/>
          <p:nvPr userDrawn="1"/>
        </p:nvSpPr>
        <p:spPr>
          <a:xfrm>
            <a:off x="0" y="-1"/>
            <a:ext cx="8437944" cy="3159889"/>
          </a:xfrm>
          <a:prstGeom prst="halfFrame">
            <a:avLst>
              <a:gd name="adj1" fmla="val 20878"/>
              <a:gd name="adj2" fmla="val 20879"/>
            </a:avLst>
          </a:prstGeom>
          <a:ln>
            <a:solidFill>
              <a:srgbClr val="1560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8B40C5-4CF6-FC3A-C38C-8027F99D6301}"/>
              </a:ext>
            </a:extLst>
          </p:cNvPr>
          <p:cNvSpPr/>
          <p:nvPr userDrawn="1"/>
        </p:nvSpPr>
        <p:spPr>
          <a:xfrm>
            <a:off x="3810" y="677799"/>
            <a:ext cx="838200" cy="27492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0E307AC-21C7-E7B0-AD77-FED5124B8E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6689725" cy="677863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  <a:lvl2pPr>
              <a:defRPr sz="40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200">
                <a:solidFill>
                  <a:schemeClr val="bg1"/>
                </a:solidFill>
              </a:defRPr>
            </a:lvl4pPr>
            <a:lvl5pPr>
              <a:defRPr sz="3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2262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04783-F212-D4AE-FFDB-490F2F4DC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6514FE-FB5C-4B43-E063-DAB32B0B4F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4F0DB9-8093-37F6-3503-C286384C6E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1022F9-71CB-FDA9-431B-A64EEB81A4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E68456-FC2A-433D-AB04-33FB7BF20696}" type="datetime1">
              <a:rPr lang="en-GB" smtClean="0"/>
              <a:t>27/06/2025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E886BD-F7DA-8549-B4D3-0FE021897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6AC188-8D35-AA1F-6251-24EF71B19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B97D-47AF-4C2F-A7B5-72AA6E0DB1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5726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56049-215F-558F-54E9-6C1524EAE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857808-0671-92BC-6903-4428A4643F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8CC9BD-6A36-6295-9C87-D799E276C1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B77F39-920D-93B8-A395-361DED4F56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0AE6B0-F314-4BCB-985B-F4D48D2B8342}" type="datetime1">
              <a:rPr lang="en-GB" smtClean="0"/>
              <a:t>27/06/2025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A1016C-E3FF-94E2-3E95-9A9C6ABE6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2BE500-B4B2-916D-E036-CC1039363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B97D-47AF-4C2F-A7B5-72AA6E0DB1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8116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0A752D-1A44-D5F2-4E3D-BC1EF8353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D03161-D5D4-493E-147A-1DB261F20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22AA7C-4C39-43CF-615E-4C2BC88A68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Half Frame 6">
            <a:extLst>
              <a:ext uri="{FF2B5EF4-FFF2-40B4-BE49-F238E27FC236}">
                <a16:creationId xmlns:a16="http://schemas.microsoft.com/office/drawing/2014/main" id="{682C8FF1-746F-A81D-DCBC-B9CECED8420A}"/>
              </a:ext>
            </a:extLst>
          </p:cNvPr>
          <p:cNvSpPr/>
          <p:nvPr userDrawn="1"/>
        </p:nvSpPr>
        <p:spPr>
          <a:xfrm rot="10800000">
            <a:off x="10953135" y="5692877"/>
            <a:ext cx="1238864" cy="1186402"/>
          </a:xfrm>
          <a:prstGeom prst="halfFrame">
            <a:avLst>
              <a:gd name="adj1" fmla="val 26703"/>
              <a:gd name="adj2" fmla="val 27532"/>
            </a:avLst>
          </a:prstGeom>
          <a:ln>
            <a:solidFill>
              <a:srgbClr val="1560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845C36-207A-DF91-77EB-6A25C5B849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799" y="654920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chemeClr val="bg1"/>
                </a:solidFill>
              </a:defRPr>
            </a:lvl1pPr>
          </a:lstStyle>
          <a:p>
            <a:fld id="{F2F5B97D-47AF-4C2F-A7B5-72AA6E0DB18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5605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microsoft.com/office/2007/relationships/hdphoto" Target="../media/hdphoto4.wdp"/><Relationship Id="rId7" Type="http://schemas.openxmlformats.org/officeDocument/2006/relationships/image" Target="../media/image40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7.png"/><Relationship Id="rId5" Type="http://schemas.openxmlformats.org/officeDocument/2006/relationships/image" Target="../media/image1.png"/><Relationship Id="rId10" Type="http://schemas.microsoft.com/office/2007/relationships/hdphoto" Target="../media/hdphoto5.wdp"/><Relationship Id="rId4" Type="http://schemas.openxmlformats.org/officeDocument/2006/relationships/image" Target="../media/image39.png"/><Relationship Id="rId9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7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microsoft.com/office/2007/relationships/hdphoto" Target="../media/hdphoto1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microsoft.com/office/2007/relationships/hdphoto" Target="../media/hdphoto3.wdp"/><Relationship Id="rId5" Type="http://schemas.openxmlformats.org/officeDocument/2006/relationships/image" Target="../media/image220.png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5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CD539-36A4-5546-F5CA-4F7249BCB9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04871"/>
            <a:ext cx="9144000" cy="1130445"/>
          </a:xfrm>
        </p:spPr>
        <p:txBody>
          <a:bodyPr>
            <a:noAutofit/>
          </a:bodyPr>
          <a:lstStyle/>
          <a:p>
            <a:r>
              <a:rPr lang="fr-FR" sz="4400" dirty="0"/>
              <a:t>Imaging the </a:t>
            </a:r>
            <a:r>
              <a:rPr lang="fr-FR" sz="4400" dirty="0" err="1"/>
              <a:t>electrocaloric</a:t>
            </a:r>
            <a:r>
              <a:rPr lang="fr-FR" sz="4400" dirty="0"/>
              <a:t> </a:t>
            </a:r>
            <a:br>
              <a:rPr lang="fr-FR" sz="4400" dirty="0"/>
            </a:br>
            <a:r>
              <a:rPr lang="fr-FR" sz="4400" dirty="0" err="1"/>
              <a:t>effect</a:t>
            </a:r>
            <a:r>
              <a:rPr lang="fr-FR" sz="4400" dirty="0"/>
              <a:t> at the </a:t>
            </a:r>
            <a:r>
              <a:rPr lang="fr-FR" sz="4400" dirty="0" err="1"/>
              <a:t>nanoscale</a:t>
            </a:r>
            <a:endParaRPr lang="en-GB" sz="4400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C328DE88-98F6-F9DB-F43A-2A75D7ABABAC}"/>
              </a:ext>
            </a:extLst>
          </p:cNvPr>
          <p:cNvSpPr/>
          <p:nvPr/>
        </p:nvSpPr>
        <p:spPr>
          <a:xfrm>
            <a:off x="2645701" y="1925146"/>
            <a:ext cx="1381991" cy="1379826"/>
          </a:xfrm>
          <a:prstGeom prst="halfFrame">
            <a:avLst>
              <a:gd name="adj1" fmla="val 17844"/>
              <a:gd name="adj2" fmla="val 18157"/>
            </a:avLst>
          </a:prstGeom>
          <a:ln>
            <a:solidFill>
              <a:srgbClr val="1560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E888E8-12AC-5049-0AE4-B61E0923F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644" y="381466"/>
            <a:ext cx="2456712" cy="947351"/>
          </a:xfrm>
          <a:prstGeom prst="rect">
            <a:avLst/>
          </a:prstGeom>
        </p:spPr>
      </p:pic>
      <p:sp>
        <p:nvSpPr>
          <p:cNvPr id="6" name="Half Frame 5">
            <a:extLst>
              <a:ext uri="{FF2B5EF4-FFF2-40B4-BE49-F238E27FC236}">
                <a16:creationId xmlns:a16="http://schemas.microsoft.com/office/drawing/2014/main" id="{57DCD311-D462-0CD2-1002-16DCF1B06D77}"/>
              </a:ext>
            </a:extLst>
          </p:cNvPr>
          <p:cNvSpPr/>
          <p:nvPr/>
        </p:nvSpPr>
        <p:spPr>
          <a:xfrm rot="10800000">
            <a:off x="8156948" y="2619171"/>
            <a:ext cx="1381991" cy="1379826"/>
          </a:xfrm>
          <a:prstGeom prst="halfFrame">
            <a:avLst>
              <a:gd name="adj1" fmla="val 17844"/>
              <a:gd name="adj2" fmla="val 18157"/>
            </a:avLst>
          </a:prstGeom>
          <a:ln>
            <a:solidFill>
              <a:srgbClr val="1560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3E08B8-5ED2-A299-C648-7707E392E711}"/>
              </a:ext>
            </a:extLst>
          </p:cNvPr>
          <p:cNvSpPr/>
          <p:nvPr/>
        </p:nvSpPr>
        <p:spPr>
          <a:xfrm>
            <a:off x="2899064" y="2172363"/>
            <a:ext cx="6386512" cy="157941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4EEEB52-16B4-1655-4673-1ED8A95E8DBE}"/>
              </a:ext>
            </a:extLst>
          </p:cNvPr>
          <p:cNvGrpSpPr/>
          <p:nvPr/>
        </p:nvGrpSpPr>
        <p:grpSpPr>
          <a:xfrm>
            <a:off x="1569284" y="4331506"/>
            <a:ext cx="9046071" cy="2406965"/>
            <a:chOff x="1524000" y="4327477"/>
            <a:chExt cx="9046071" cy="2406965"/>
          </a:xfrm>
        </p:grpSpPr>
        <p:pic>
          <p:nvPicPr>
            <p:cNvPr id="2052" name="Picture 4" descr="Valentin Fonck - PHD Student (FRIA grant) - Université catholique de  Louvain | LinkedIn">
              <a:extLst>
                <a:ext uri="{FF2B5EF4-FFF2-40B4-BE49-F238E27FC236}">
                  <a16:creationId xmlns:a16="http://schemas.microsoft.com/office/drawing/2014/main" id="{CF23136D-E104-84CB-3262-46F1B162B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5992" y="4331506"/>
              <a:ext cx="1579418" cy="1579418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1E489E4-3926-F6AC-414D-55D8632E8E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0014" t="8664" r="12972" b="23003"/>
            <a:stretch/>
          </p:blipFill>
          <p:spPr>
            <a:xfrm>
              <a:off x="4077632" y="4327477"/>
              <a:ext cx="1589596" cy="1583447"/>
            </a:xfrm>
            <a:prstGeom prst="ellipse">
              <a:avLst/>
            </a:prstGeom>
          </p:spPr>
        </p:pic>
        <p:pic>
          <p:nvPicPr>
            <p:cNvPr id="2056" name="Picture 8" descr="Profile photo of Charalambos Evangeli">
              <a:extLst>
                <a:ext uri="{FF2B5EF4-FFF2-40B4-BE49-F238E27FC236}">
                  <a16:creationId xmlns:a16="http://schemas.microsoft.com/office/drawing/2014/main" id="{06DA365F-7D47-E6EF-E202-8A806FCB11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9450" y="4327477"/>
              <a:ext cx="1697027" cy="1697027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84B2B28-B21C-5616-7EAE-C6EDAF39D354}"/>
                </a:ext>
              </a:extLst>
            </p:cNvPr>
            <p:cNvSpPr txBox="1"/>
            <p:nvPr/>
          </p:nvSpPr>
          <p:spPr>
            <a:xfrm>
              <a:off x="1524000" y="6159288"/>
              <a:ext cx="2062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Valentin Fonck</a:t>
              </a:r>
              <a:endParaRPr lang="en-GB" b="1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D30C2C4-C112-B63F-3B77-FD5CCDE8D084}"/>
                </a:ext>
              </a:extLst>
            </p:cNvPr>
            <p:cNvSpPr txBox="1"/>
            <p:nvPr/>
          </p:nvSpPr>
          <p:spPr>
            <a:xfrm>
              <a:off x="4163084" y="6159288"/>
              <a:ext cx="14186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Jean </a:t>
              </a:r>
              <a:r>
                <a:rPr lang="fr-FR" dirty="0" err="1"/>
                <a:t>Spièce</a:t>
              </a:r>
              <a:endParaRPr lang="en-GB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A2D5D9C-199E-E51C-32F2-B3998A58CC9E}"/>
                </a:ext>
              </a:extLst>
            </p:cNvPr>
            <p:cNvSpPr txBox="1"/>
            <p:nvPr/>
          </p:nvSpPr>
          <p:spPr>
            <a:xfrm>
              <a:off x="6113288" y="6088111"/>
              <a:ext cx="20622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err="1"/>
                <a:t>Charalambos</a:t>
              </a:r>
              <a:r>
                <a:rPr lang="fr-FR" dirty="0"/>
                <a:t> </a:t>
              </a:r>
              <a:r>
                <a:rPr lang="fr-FR" dirty="0" err="1"/>
                <a:t>Evangeli</a:t>
              </a:r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1E38B32-E2E7-76E2-F2F7-CFE93385DA9A}"/>
                </a:ext>
              </a:extLst>
            </p:cNvPr>
            <p:cNvSpPr txBox="1"/>
            <p:nvPr/>
          </p:nvSpPr>
          <p:spPr>
            <a:xfrm>
              <a:off x="8507807" y="6189991"/>
              <a:ext cx="2062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/>
                <a:t>Pascal Gehring</a:t>
              </a:r>
              <a:endParaRPr lang="en-GB" dirty="0"/>
            </a:p>
          </p:txBody>
        </p:sp>
      </p:grpSp>
      <p:pic>
        <p:nvPicPr>
          <p:cNvPr id="3" name="Picture 2" descr="Project Partners |">
            <a:extLst>
              <a:ext uri="{FF2B5EF4-FFF2-40B4-BE49-F238E27FC236}">
                <a16:creationId xmlns:a16="http://schemas.microsoft.com/office/drawing/2014/main" id="{4F7D7C4A-9F16-3DD4-DF62-698AB5040D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" t="12383" r="15465" b="16361"/>
          <a:stretch/>
        </p:blipFill>
        <p:spPr bwMode="auto">
          <a:xfrm>
            <a:off x="8687664" y="4274715"/>
            <a:ext cx="1702550" cy="169702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A3F566D-1D51-BF97-DE72-3B07A4B8C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B97D-47AF-4C2F-A7B5-72AA6E0DB182}" type="slidenum">
              <a:rPr lang="en-GB" smtClean="0"/>
              <a:pPr/>
              <a:t>1</a:t>
            </a:fld>
            <a:endParaRPr lang="en-GB" dirty="0"/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6963E6D3-D426-C7DC-04F6-ABFC74999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373" y="381466"/>
            <a:ext cx="3685437" cy="852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4A391D45-3996-A4ED-F7C6-2C20B208EE83}"/>
              </a:ext>
            </a:extLst>
          </p:cNvPr>
          <p:cNvSpPr/>
          <p:nvPr/>
        </p:nvSpPr>
        <p:spPr>
          <a:xfrm>
            <a:off x="1801786" y="4231125"/>
            <a:ext cx="1783077" cy="1784206"/>
          </a:xfrm>
          <a:prstGeom prst="ellipse">
            <a:avLst/>
          </a:prstGeom>
          <a:noFill/>
          <a:ln w="57150">
            <a:solidFill>
              <a:srgbClr val="1560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60149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hank You PNG Images | Free Photos, PNG Stickers, Wallpapers &amp; Backgrounds  - rawpixel">
            <a:extLst>
              <a:ext uri="{FF2B5EF4-FFF2-40B4-BE49-F238E27FC236}">
                <a16:creationId xmlns:a16="http://schemas.microsoft.com/office/drawing/2014/main" id="{233BEB35-E4DB-BD62-03AD-71D416512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000" r="90000">
                        <a14:foregroundMark x1="64375" y1="49250" x2="64375" y2="49250"/>
                        <a14:foregroundMark x1="72625" y1="58750" x2="72625" y2="58750"/>
                        <a14:foregroundMark x1="89250" y1="37000" x2="89250" y2="37000"/>
                        <a14:foregroundMark x1="9875" y1="68000" x2="9875" y2="68000"/>
                        <a14:foregroundMark x1="6000" y1="48250" x2="6000" y2="48250"/>
                        <a14:foregroundMark x1="28875" y1="67750" x2="28875" y2="67750"/>
                        <a14:foregroundMark x1="45375" y1="56750" x2="45375" y2="56750"/>
                        <a14:foregroundMark x1="49875" y1="52000" x2="49875" y2="5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120" y="-233680"/>
            <a:ext cx="5445760" cy="2722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9B191A2B-F251-0C63-C33D-72E2D6F9BF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9"/>
          <a:stretch>
            <a:fillRect/>
          </a:stretch>
        </p:blipFill>
        <p:spPr>
          <a:xfrm>
            <a:off x="3954126" y="2110004"/>
            <a:ext cx="4283748" cy="37655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FBC13AE-F1B3-209A-B81E-A9DE95545F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988" y="680657"/>
            <a:ext cx="2456712" cy="94735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53A3879-3C43-FF7F-DCC3-0D781DB70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3568" y="680657"/>
            <a:ext cx="3312196" cy="765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elgium Flag PNG Images &amp; PSDs for Download | PixelSquid - S11598785D">
            <a:extLst>
              <a:ext uri="{FF2B5EF4-FFF2-40B4-BE49-F238E27FC236}">
                <a16:creationId xmlns:a16="http://schemas.microsoft.com/office/drawing/2014/main" id="{C6CAAA3D-52DD-178E-EC6D-C4FE9E6F3B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78" r="30444" b="17243"/>
          <a:stretch>
            <a:fillRect/>
          </a:stretch>
        </p:blipFill>
        <p:spPr bwMode="auto">
          <a:xfrm>
            <a:off x="9436100" y="1628008"/>
            <a:ext cx="2159000" cy="472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hand holding a french fries&#10;&#10;AI-generated content may be incorrect.">
            <a:extLst>
              <a:ext uri="{FF2B5EF4-FFF2-40B4-BE49-F238E27FC236}">
                <a16:creationId xmlns:a16="http://schemas.microsoft.com/office/drawing/2014/main" id="{3B22ED0F-AFFF-EC93-154B-048B20C1BD0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5940" y="3839634"/>
            <a:ext cx="3017740" cy="3017740"/>
          </a:xfrm>
          <a:prstGeom prst="rect">
            <a:avLst/>
          </a:prstGeom>
        </p:spPr>
      </p:pic>
      <p:pic>
        <p:nvPicPr>
          <p:cNvPr id="1032" name="Picture 8" descr="Belgian Beer Cartoon Vector Illustration Lager Vector Brown Vector, Cartoon  Clipart, Beer Clipart, Lager PNG and Vector with Transparent Background for  Free Download">
            <a:extLst>
              <a:ext uri="{FF2B5EF4-FFF2-40B4-BE49-F238E27FC236}">
                <a16:creationId xmlns:a16="http://schemas.microsoft.com/office/drawing/2014/main" id="{4651F899-11A8-4FC2-BE71-481A08DDB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28444" y1="28000" x2="28444" y2="28000"/>
                        <a14:foregroundMark x1="32444" y1="61333" x2="32444" y2="61333"/>
                        <a14:foregroundMark x1="19556" y1="60000" x2="19556" y2="60000"/>
                        <a14:foregroundMark x1="39111" y1="61778" x2="39111" y2="61778"/>
                        <a14:foregroundMark x1="32444" y1="46222" x2="32444" y2="46222"/>
                        <a14:foregroundMark x1="30222" y1="28000" x2="30222" y2="28000"/>
                        <a14:foregroundMark x1="30667" y1="22222" x2="30667" y2="22222"/>
                        <a14:foregroundMark x1="29333" y1="13333" x2="29333" y2="13333"/>
                        <a14:foregroundMark x1="28444" y1="86667" x2="28444" y2="8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81" y="1696509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F88CA29-16AE-4743-11AD-0360719EFF0C}"/>
              </a:ext>
            </a:extLst>
          </p:cNvPr>
          <p:cNvSpPr txBox="1"/>
          <p:nvPr/>
        </p:nvSpPr>
        <p:spPr>
          <a:xfrm>
            <a:off x="3585634" y="5964454"/>
            <a:ext cx="5020732" cy="646331"/>
          </a:xfrm>
          <a:prstGeom prst="rect">
            <a:avLst/>
          </a:prstGeom>
          <a:noFill/>
          <a:ln w="38100">
            <a:solidFill>
              <a:srgbClr val="15608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Are </a:t>
            </a:r>
            <a:r>
              <a:rPr lang="fr-FR" b="1" dirty="0" err="1"/>
              <a:t>you</a:t>
            </a:r>
            <a:r>
              <a:rPr lang="fr-FR" b="1" dirty="0"/>
              <a:t> </a:t>
            </a:r>
            <a:r>
              <a:rPr lang="fr-FR" b="1" dirty="0" err="1"/>
              <a:t>looking</a:t>
            </a:r>
            <a:r>
              <a:rPr lang="fr-FR" b="1" dirty="0"/>
              <a:t> for a postdoc ? </a:t>
            </a:r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pascal.gehring@uclouvain.be</a:t>
            </a:r>
            <a:endParaRPr lang="en-GB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0F1871D-A8CC-46E5-8D92-878F2C422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B97D-47AF-4C2F-A7B5-72AA6E0DB182}" type="slidenum">
              <a:rPr lang="en-GB" smtClean="0"/>
              <a:pPr/>
              <a:t>10</a:t>
            </a:fld>
            <a:endParaRPr lang="en-GB" dirty="0"/>
          </a:p>
        </p:txBody>
      </p:sp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E1B7AACD-4E94-699A-319F-BC6BDDA1AAA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9" t="8383" r="7876" b="8814"/>
          <a:stretch>
            <a:fillRect/>
          </a:stretch>
        </p:blipFill>
        <p:spPr>
          <a:xfrm>
            <a:off x="10127092" y="4829042"/>
            <a:ext cx="1648137" cy="1619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2659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8D7386-C63B-09EC-F009-852B6950D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B97D-47AF-4C2F-A7B5-72AA6E0DB182}" type="slidenum">
              <a:rPr lang="en-GB" smtClean="0"/>
              <a:t>11</a:t>
            </a:fld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133A55-9A73-15B1-FC33-C570137D2B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Raman </a:t>
            </a:r>
            <a:r>
              <a:rPr lang="fr-FR" dirty="0" err="1"/>
              <a:t>spectroscopy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A0FBE6-D79F-258E-6C50-F39FC5A257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833" y="1761567"/>
            <a:ext cx="4824502" cy="348436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F1E26F8-5688-3CBC-EAB0-3F81C6CB3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6309" y="1065006"/>
            <a:ext cx="2784598" cy="5158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F8FD058D-2C8D-41A1-5EC3-A11A40707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059" y="1067770"/>
            <a:ext cx="2603687" cy="5199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78E3B1A-8085-1871-3E7C-62D0E331038C}"/>
              </a:ext>
            </a:extLst>
          </p:cNvPr>
          <p:cNvSpPr txBox="1"/>
          <p:nvPr/>
        </p:nvSpPr>
        <p:spPr>
          <a:xfrm>
            <a:off x="5583368" y="6234547"/>
            <a:ext cx="61201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>
                <a:solidFill>
                  <a:schemeClr val="bg2">
                    <a:lumMod val="75000"/>
                  </a:schemeClr>
                </a:solidFill>
                <a:effectLst/>
              </a:rPr>
              <a:t>Liu, L. </a:t>
            </a:r>
            <a:r>
              <a:rPr lang="en-GB" sz="1400" i="1" dirty="0">
                <a:solidFill>
                  <a:schemeClr val="bg2">
                    <a:lumMod val="75000"/>
                  </a:schemeClr>
                </a:solidFill>
                <a:effectLst/>
              </a:rPr>
              <a:t>et al.</a:t>
            </a:r>
            <a:r>
              <a:rPr lang="en-GB" sz="1400" dirty="0">
                <a:solidFill>
                  <a:schemeClr val="bg2">
                    <a:lumMod val="75000"/>
                  </a:schemeClr>
                </a:solidFill>
                <a:effectLst/>
              </a:rPr>
              <a:t> Atomically Resolving Polymorphs and Crystal Structures of In2Se3. </a:t>
            </a:r>
            <a:r>
              <a:rPr lang="en-GB" sz="1400" i="1" dirty="0">
                <a:solidFill>
                  <a:schemeClr val="bg2">
                    <a:lumMod val="75000"/>
                  </a:schemeClr>
                </a:solidFill>
                <a:effectLst/>
              </a:rPr>
              <a:t>Chem. Mater.</a:t>
            </a:r>
            <a:r>
              <a:rPr lang="en-GB" sz="1400" dirty="0">
                <a:solidFill>
                  <a:schemeClr val="bg2">
                    <a:lumMod val="75000"/>
                  </a:schemeClr>
                </a:solidFill>
                <a:effectLst/>
              </a:rPr>
              <a:t> </a:t>
            </a:r>
            <a:r>
              <a:rPr lang="en-GB" sz="1400" b="1" dirty="0">
                <a:solidFill>
                  <a:schemeClr val="bg2">
                    <a:lumMod val="75000"/>
                  </a:schemeClr>
                </a:solidFill>
                <a:effectLst/>
              </a:rPr>
              <a:t>31</a:t>
            </a:r>
            <a:r>
              <a:rPr lang="en-GB" sz="1400" dirty="0">
                <a:solidFill>
                  <a:schemeClr val="bg2">
                    <a:lumMod val="75000"/>
                  </a:schemeClr>
                </a:solidFill>
                <a:effectLst/>
              </a:rPr>
              <a:t>, 10143–10149 (2019).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8049F6C-0396-081F-DBB7-C7A006E2693E}"/>
                  </a:ext>
                </a:extLst>
              </p:cNvPr>
              <p:cNvSpPr txBox="1"/>
              <p:nvPr/>
            </p:nvSpPr>
            <p:spPr>
              <a:xfrm>
                <a:off x="6266785" y="804216"/>
                <a:ext cx="11436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𝐼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𝑆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8049F6C-0396-081F-DBB7-C7A006E269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6785" y="804216"/>
                <a:ext cx="1143646" cy="276999"/>
              </a:xfrm>
              <a:prstGeom prst="rect">
                <a:avLst/>
              </a:prstGeom>
              <a:blipFill>
                <a:blip r:embed="rId5"/>
                <a:stretch>
                  <a:fillRect l="-2660" r="-1596" b="-155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E607EE5-F31A-FEA3-101C-2FE3C58B4912}"/>
                  </a:ext>
                </a:extLst>
              </p:cNvPr>
              <p:cNvSpPr txBox="1"/>
              <p:nvPr/>
            </p:nvSpPr>
            <p:spPr>
              <a:xfrm>
                <a:off x="9051383" y="804216"/>
                <a:ext cx="114524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𝐼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𝑆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E607EE5-F31A-FEA3-101C-2FE3C58B49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1383" y="804216"/>
                <a:ext cx="1145249" cy="276999"/>
              </a:xfrm>
              <a:prstGeom prst="rect">
                <a:avLst/>
              </a:prstGeom>
              <a:blipFill>
                <a:blip r:embed="rId6"/>
                <a:stretch>
                  <a:fillRect l="-6915" t="-2222" r="-2128" b="-355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6825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B75EF1-C1F6-2ACC-7917-78B9E2679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B97D-47AF-4C2F-A7B5-72AA6E0DB182}" type="slidenum">
              <a:rPr lang="en-GB" smtClean="0"/>
              <a:t>12</a:t>
            </a:fld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FD0B96-19BA-C3CD-6967-2180FBDF3E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PVDF PFM </a:t>
            </a:r>
            <a:r>
              <a:rPr lang="fr-FR" dirty="0" err="1"/>
              <a:t>response</a:t>
            </a:r>
            <a:endParaRPr lang="en-GB" dirty="0"/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F7FDBE25-2BC7-A727-B39D-A4EAE254E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687" y="1635437"/>
            <a:ext cx="11163413" cy="3270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317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E54860A-A108-7CC1-C437-ACE470855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B97D-47AF-4C2F-A7B5-72AA6E0DB182}" type="slidenum">
              <a:rPr lang="en-GB" smtClean="0"/>
              <a:t>13</a:t>
            </a:fld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6DB372-6801-68CB-B01B-9BECE15EC0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err="1"/>
              <a:t>Approach</a:t>
            </a:r>
            <a:r>
              <a:rPr lang="fr-FR" dirty="0"/>
              <a:t> </a:t>
            </a:r>
            <a:r>
              <a:rPr lang="fr-FR" dirty="0" err="1"/>
              <a:t>curve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F6FC80-A5BC-B9D1-A38A-0195B26C39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260" y="1663025"/>
            <a:ext cx="7534968" cy="43429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B0B4E2-7579-1437-F47D-0CCD71CB08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6824" y="1663025"/>
            <a:ext cx="4663844" cy="362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012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888AAF5-69ED-8153-5E49-86F6C74341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The </a:t>
            </a:r>
            <a:r>
              <a:rPr lang="fr-FR" dirty="0" err="1"/>
              <a:t>electrocaloric</a:t>
            </a:r>
            <a:r>
              <a:rPr lang="fr-FR" dirty="0"/>
              <a:t> </a:t>
            </a:r>
            <a:r>
              <a:rPr lang="fr-FR" dirty="0" err="1"/>
              <a:t>effect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0A8124-C859-890E-2205-03A987E2DA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" t="41681" r="35224"/>
          <a:stretch/>
        </p:blipFill>
        <p:spPr>
          <a:xfrm>
            <a:off x="164972" y="3116250"/>
            <a:ext cx="3733067" cy="242639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F81A891-AB8F-FFD8-7886-192BABD6F873}"/>
              </a:ext>
            </a:extLst>
          </p:cNvPr>
          <p:cNvSpPr/>
          <p:nvPr/>
        </p:nvSpPr>
        <p:spPr>
          <a:xfrm>
            <a:off x="482169" y="1340347"/>
            <a:ext cx="233674" cy="3519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CDF8A3-F99D-60DA-38F1-0DDB34FDE4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347" t="41681"/>
          <a:stretch/>
        </p:blipFill>
        <p:spPr>
          <a:xfrm>
            <a:off x="2836014" y="3116249"/>
            <a:ext cx="3092162" cy="24264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88504B5-BF93-CE19-042E-3C2E5DCF3ED1}"/>
              </a:ext>
            </a:extLst>
          </p:cNvPr>
          <p:cNvSpPr/>
          <p:nvPr/>
        </p:nvSpPr>
        <p:spPr>
          <a:xfrm>
            <a:off x="482169" y="1340347"/>
            <a:ext cx="233674" cy="3519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83B2FFE-FD04-6D1C-FC97-A0C34A8A3E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961" b="60200"/>
          <a:stretch/>
        </p:blipFill>
        <p:spPr>
          <a:xfrm>
            <a:off x="2871413" y="1382051"/>
            <a:ext cx="3056762" cy="165592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BB0557E-3526-CF9A-2107-526C8A7DD9DB}"/>
              </a:ext>
            </a:extLst>
          </p:cNvPr>
          <p:cNvSpPr/>
          <p:nvPr/>
        </p:nvSpPr>
        <p:spPr>
          <a:xfrm>
            <a:off x="482169" y="1340347"/>
            <a:ext cx="233674" cy="3519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255AF22-0332-B1AC-D57A-A9EFDBF95CF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558" r="53039" b="58318"/>
          <a:stretch>
            <a:fillRect/>
          </a:stretch>
        </p:blipFill>
        <p:spPr>
          <a:xfrm>
            <a:off x="715842" y="1382051"/>
            <a:ext cx="2155571" cy="17342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9A5A2E7-7EF9-305F-D4C6-75F0613EA8D7}"/>
              </a:ext>
            </a:extLst>
          </p:cNvPr>
          <p:cNvSpPr/>
          <p:nvPr/>
        </p:nvSpPr>
        <p:spPr>
          <a:xfrm>
            <a:off x="482169" y="1340347"/>
            <a:ext cx="233674" cy="3519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6C22B8-B4AC-C576-45F3-70B135BD88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3503" y="496535"/>
            <a:ext cx="2933581" cy="646983"/>
          </a:xfrm>
          <a:prstGeom prst="rect">
            <a:avLst/>
          </a:prstGeom>
        </p:spPr>
      </p:pic>
      <p:pic>
        <p:nvPicPr>
          <p:cNvPr id="10" name="Picture 9" descr="A wooden sign with grass&#10;&#10;AI-generated content may be incorrect.">
            <a:extLst>
              <a:ext uri="{FF2B5EF4-FFF2-40B4-BE49-F238E27FC236}">
                <a16:creationId xmlns:a16="http://schemas.microsoft.com/office/drawing/2014/main" id="{F94F98EE-E2CE-E6FD-1096-C1745BF0DF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309" y="617020"/>
            <a:ext cx="2038670" cy="203867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2A3A786-2051-1571-836A-0A3ECCCC4018}"/>
              </a:ext>
            </a:extLst>
          </p:cNvPr>
          <p:cNvSpPr txBox="1"/>
          <p:nvPr/>
        </p:nvSpPr>
        <p:spPr>
          <a:xfrm rot="247493">
            <a:off x="6180064" y="1072128"/>
            <a:ext cx="20802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 err="1"/>
              <a:t>Thermodynamics</a:t>
            </a:r>
            <a:endParaRPr lang="en-GB" sz="11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AA8A652-E8E3-4050-38EB-F35C909F77AD}"/>
              </a:ext>
            </a:extLst>
          </p:cNvPr>
          <p:cNvSpPr txBox="1"/>
          <p:nvPr/>
        </p:nvSpPr>
        <p:spPr>
          <a:xfrm>
            <a:off x="11027084" y="526411"/>
            <a:ext cx="6898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…</a:t>
            </a:r>
            <a:endParaRPr lang="en-GB" sz="24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A63960B-E5B4-3157-0444-69C851E1901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52174"/>
          <a:stretch/>
        </p:blipFill>
        <p:spPr>
          <a:xfrm>
            <a:off x="8108442" y="1997312"/>
            <a:ext cx="2970598" cy="65837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0F39FC6-B350-FF5B-42B6-3848D454203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49465"/>
          <a:stretch/>
        </p:blipFill>
        <p:spPr>
          <a:xfrm>
            <a:off x="8108442" y="1143518"/>
            <a:ext cx="2970598" cy="695674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73BD4F1E-1B23-D25A-F415-6ECFBEAADAFE}"/>
              </a:ext>
            </a:extLst>
          </p:cNvPr>
          <p:cNvSpPr txBox="1"/>
          <p:nvPr/>
        </p:nvSpPr>
        <p:spPr>
          <a:xfrm>
            <a:off x="0" y="6331345"/>
            <a:ext cx="37330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2">
                    <a:lumMod val="75000"/>
                  </a:schemeClr>
                </a:solidFill>
              </a:rPr>
              <a:t>Pandya, S. et al. Phys. Rev. Appl. 7, 034025 (2017).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B5A6379-FA39-0283-189E-8F29E574BF4E}"/>
              </a:ext>
            </a:extLst>
          </p:cNvPr>
          <p:cNvSpPr txBox="1"/>
          <p:nvPr/>
        </p:nvSpPr>
        <p:spPr>
          <a:xfrm>
            <a:off x="0" y="6529854"/>
            <a:ext cx="4208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2">
                    <a:lumMod val="75000"/>
                  </a:schemeClr>
                </a:solidFill>
              </a:rPr>
              <a:t>Iguchi, R.  </a:t>
            </a:r>
            <a:r>
              <a:rPr lang="en-GB" sz="1200" i="1" dirty="0">
                <a:solidFill>
                  <a:schemeClr val="bg2">
                    <a:lumMod val="75000"/>
                  </a:schemeClr>
                </a:solidFill>
              </a:rPr>
              <a:t>et al. </a:t>
            </a:r>
            <a:r>
              <a:rPr lang="en-GB" sz="1200" dirty="0">
                <a:solidFill>
                  <a:schemeClr val="bg2">
                    <a:lumMod val="75000"/>
                  </a:schemeClr>
                </a:solidFill>
              </a:rPr>
              <a:t>Applied Physics Letters 122, 082903 (2023).</a:t>
            </a:r>
          </a:p>
        </p:txBody>
      </p:sp>
      <p:sp>
        <p:nvSpPr>
          <p:cNvPr id="48" name="Slide Number Placeholder 47">
            <a:extLst>
              <a:ext uri="{FF2B5EF4-FFF2-40B4-BE49-F238E27FC236}">
                <a16:creationId xmlns:a16="http://schemas.microsoft.com/office/drawing/2014/main" id="{BD38E610-D240-575A-8CEF-80519B63E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B97D-47AF-4C2F-A7B5-72AA6E0DB18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843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>
            <a:extLst>
              <a:ext uri="{FF2B5EF4-FFF2-40B4-BE49-F238E27FC236}">
                <a16:creationId xmlns:a16="http://schemas.microsoft.com/office/drawing/2014/main" id="{C0847267-1711-1ED9-1808-F371DD0CA018}"/>
              </a:ext>
            </a:extLst>
          </p:cNvPr>
          <p:cNvSpPr/>
          <p:nvPr/>
        </p:nvSpPr>
        <p:spPr>
          <a:xfrm>
            <a:off x="5502275" y="145474"/>
            <a:ext cx="6689725" cy="4548866"/>
          </a:xfrm>
          <a:prstGeom prst="cloud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2395E6-1E2E-37A0-FB04-99A4E0CDB4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Motivations</a:t>
            </a:r>
            <a:endParaRPr lang="en-GB" dirty="0"/>
          </a:p>
        </p:txBody>
      </p:sp>
      <p:pic>
        <p:nvPicPr>
          <p:cNvPr id="2" name="Picture 1" descr="A diagram of a diagram of a computer&#10;&#10;Description automatically generated with medium confidence">
            <a:extLst>
              <a:ext uri="{FF2B5EF4-FFF2-40B4-BE49-F238E27FC236}">
                <a16:creationId xmlns:a16="http://schemas.microsoft.com/office/drawing/2014/main" id="{426E3CCD-7858-A9AA-7C29-EAAF548591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691" y="848312"/>
            <a:ext cx="5405577" cy="3028369"/>
          </a:xfrm>
          <a:prstGeom prst="rect">
            <a:avLst/>
          </a:prstGeom>
          <a:noFill/>
        </p:spPr>
      </p:pic>
      <p:pic>
        <p:nvPicPr>
          <p:cNvPr id="2050" name="Picture 2" descr="Thermoelectric Refrigeration Principles | IntechOpen">
            <a:extLst>
              <a:ext uri="{FF2B5EF4-FFF2-40B4-BE49-F238E27FC236}">
                <a16:creationId xmlns:a16="http://schemas.microsoft.com/office/drawing/2014/main" id="{6272E678-FC60-67FC-61AF-35FDC49020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17" y="848312"/>
            <a:ext cx="4380779" cy="284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A diagram of a diagram of a computer&#10;&#10;Description automatically generated with medium confidence">
            <a:extLst>
              <a:ext uri="{FF2B5EF4-FFF2-40B4-BE49-F238E27FC236}">
                <a16:creationId xmlns:a16="http://schemas.microsoft.com/office/drawing/2014/main" id="{92C56A16-901D-281D-5DC0-1DEEB72E90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74" r="93407" b="42902"/>
          <a:stretch/>
        </p:blipFill>
        <p:spPr bwMode="auto">
          <a:xfrm>
            <a:off x="1202676" y="1005465"/>
            <a:ext cx="323978" cy="633845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752E167-9062-C665-D18F-55AB489DA6BD}"/>
              </a:ext>
            </a:extLst>
          </p:cNvPr>
          <p:cNvSpPr txBox="1"/>
          <p:nvPr/>
        </p:nvSpPr>
        <p:spPr>
          <a:xfrm>
            <a:off x="405217" y="6509076"/>
            <a:ext cx="5397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2">
                    <a:lumMod val="75000"/>
                  </a:schemeClr>
                </a:solidFill>
              </a:rPr>
              <a:t>Moya, X., Defay, E., Mathur, N. D. &amp; Hirose, S. MRS Bulletin 43, 291–294 (2018).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034F74-99E7-530C-C584-A62A41DE88D2}"/>
              </a:ext>
            </a:extLst>
          </p:cNvPr>
          <p:cNvSpPr txBox="1"/>
          <p:nvPr/>
        </p:nvSpPr>
        <p:spPr>
          <a:xfrm>
            <a:off x="6227691" y="4804113"/>
            <a:ext cx="5670988" cy="400110"/>
          </a:xfrm>
          <a:prstGeom prst="rect">
            <a:avLst/>
          </a:prstGeom>
          <a:noFill/>
          <a:ln w="28575">
            <a:solidFill>
              <a:srgbClr val="156082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/>
              <a:t>Can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build</a:t>
            </a:r>
            <a:r>
              <a:rPr lang="fr-FR" sz="2000" dirty="0"/>
              <a:t> an </a:t>
            </a:r>
            <a:r>
              <a:rPr lang="fr-FR" sz="2000" dirty="0" err="1"/>
              <a:t>electrocaloric</a:t>
            </a:r>
            <a:r>
              <a:rPr lang="fr-FR" sz="2000" dirty="0"/>
              <a:t> </a:t>
            </a:r>
            <a:r>
              <a:rPr lang="fr-FR" sz="2000" dirty="0" err="1"/>
              <a:t>nanoscale</a:t>
            </a:r>
            <a:r>
              <a:rPr lang="fr-FR" sz="2000" dirty="0"/>
              <a:t> </a:t>
            </a:r>
            <a:r>
              <a:rPr lang="fr-FR" sz="2000" dirty="0" err="1"/>
              <a:t>fridge</a:t>
            </a:r>
            <a:r>
              <a:rPr lang="fr-FR" sz="2000" dirty="0"/>
              <a:t> ?</a:t>
            </a:r>
            <a:endParaRPr lang="en-GB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E28A503-159F-15B1-B78A-7AA7DBB598C3}"/>
              </a:ext>
            </a:extLst>
          </p:cNvPr>
          <p:cNvSpPr txBox="1"/>
          <p:nvPr/>
        </p:nvSpPr>
        <p:spPr>
          <a:xfrm>
            <a:off x="6227691" y="5313996"/>
            <a:ext cx="50457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156082"/>
              </a:buClr>
              <a:buFont typeface="Wingdings" panose="05000000000000000000" pitchFamily="2" charset="2"/>
              <a:buChar char="è"/>
            </a:pPr>
            <a:r>
              <a:rPr lang="fr-FR" sz="2000" dirty="0">
                <a:sym typeface="Wingdings" panose="05000000000000000000" pitchFamily="2" charset="2"/>
              </a:rPr>
              <a:t>On-chip spot-</a:t>
            </a:r>
            <a:r>
              <a:rPr lang="fr-FR" sz="2000" dirty="0" err="1">
                <a:sym typeface="Wingdings" panose="05000000000000000000" pitchFamily="2" charset="2"/>
              </a:rPr>
              <a:t>cooling</a:t>
            </a:r>
            <a:endParaRPr lang="fr-FR" sz="2000" dirty="0">
              <a:sym typeface="Wingdings" panose="05000000000000000000" pitchFamily="2" charset="2"/>
            </a:endParaRPr>
          </a:p>
          <a:p>
            <a:pPr marL="285750" indent="-285750">
              <a:buClr>
                <a:srgbClr val="156082"/>
              </a:buClr>
              <a:buFont typeface="Wingdings" panose="05000000000000000000" pitchFamily="2" charset="2"/>
              <a:buChar char="è"/>
            </a:pPr>
            <a:r>
              <a:rPr lang="fr-FR" sz="2000" dirty="0" err="1">
                <a:sym typeface="Wingdings" panose="05000000000000000000" pitchFamily="2" charset="2"/>
              </a:rPr>
              <a:t>Sensor</a:t>
            </a:r>
            <a:r>
              <a:rPr lang="fr-FR" sz="2000" dirty="0">
                <a:sym typeface="Wingdings" panose="05000000000000000000" pitchFamily="2" charset="2"/>
              </a:rPr>
              <a:t> </a:t>
            </a:r>
            <a:r>
              <a:rPr lang="fr-FR" sz="2000" dirty="0" err="1">
                <a:sym typeface="Wingdings" panose="05000000000000000000" pitchFamily="2" charset="2"/>
              </a:rPr>
              <a:t>cooling</a:t>
            </a:r>
            <a:endParaRPr lang="fr-FR" sz="2000" dirty="0">
              <a:sym typeface="Wingdings" panose="05000000000000000000" pitchFamily="2" charset="2"/>
            </a:endParaRPr>
          </a:p>
          <a:p>
            <a:pPr marL="285750" indent="-285750">
              <a:buClr>
                <a:srgbClr val="156082"/>
              </a:buClr>
              <a:buFont typeface="Wingdings" panose="05000000000000000000" pitchFamily="2" charset="2"/>
              <a:buChar char="è"/>
            </a:pPr>
            <a:r>
              <a:rPr lang="fr-FR" sz="2000" dirty="0" err="1">
                <a:sym typeface="Wingdings" panose="05000000000000000000" pitchFamily="2" charset="2"/>
              </a:rPr>
              <a:t>Individual</a:t>
            </a:r>
            <a:r>
              <a:rPr lang="fr-FR" sz="2000" dirty="0">
                <a:sym typeface="Wingdings" panose="05000000000000000000" pitchFamily="2" charset="2"/>
              </a:rPr>
              <a:t> </a:t>
            </a:r>
            <a:r>
              <a:rPr lang="fr-FR" sz="2000" dirty="0" err="1">
                <a:sym typeface="Wingdings" panose="05000000000000000000" pitchFamily="2" charset="2"/>
              </a:rPr>
              <a:t>cell</a:t>
            </a:r>
            <a:r>
              <a:rPr lang="fr-FR" sz="2000" dirty="0">
                <a:sym typeface="Wingdings" panose="05000000000000000000" pitchFamily="2" charset="2"/>
              </a:rPr>
              <a:t> manipulation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9F129E14-8736-9A3F-4466-975085ABF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B97D-47AF-4C2F-A7B5-72AA6E0DB182}" type="slidenum">
              <a:rPr lang="en-GB" smtClean="0"/>
              <a:t>3</a:t>
            </a:fld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60DA9D57-87FF-17C5-33DE-F8CDB911D85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30645475"/>
                  </p:ext>
                </p:extLst>
              </p:nvPr>
            </p:nvGraphicFramePr>
            <p:xfrm>
              <a:off x="405217" y="3801804"/>
              <a:ext cx="5120343" cy="276199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881095">
                      <a:extLst>
                        <a:ext uri="{9D8B030D-6E8A-4147-A177-3AD203B41FA5}">
                          <a16:colId xmlns:a16="http://schemas.microsoft.com/office/drawing/2014/main" val="3630482755"/>
                        </a:ext>
                      </a:extLst>
                    </a:gridCol>
                    <a:gridCol w="1350818">
                      <a:extLst>
                        <a:ext uri="{9D8B030D-6E8A-4147-A177-3AD203B41FA5}">
                          <a16:colId xmlns:a16="http://schemas.microsoft.com/office/drawing/2014/main" val="3479455980"/>
                        </a:ext>
                      </a:extLst>
                    </a:gridCol>
                    <a:gridCol w="1888430">
                      <a:extLst>
                        <a:ext uri="{9D8B030D-6E8A-4147-A177-3AD203B41FA5}">
                          <a16:colId xmlns:a16="http://schemas.microsoft.com/office/drawing/2014/main" val="3124724049"/>
                        </a:ext>
                      </a:extLst>
                    </a:gridCol>
                  </a:tblGrid>
                  <a:tr h="432986">
                    <a:tc>
                      <a:txBody>
                        <a:bodyPr/>
                        <a:lstStyle/>
                        <a:p>
                          <a:r>
                            <a:rPr lang="fr-FR" dirty="0"/>
                            <a:t>Technique</a:t>
                          </a:r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0" smtClean="0">
                                    <a:latin typeface="Cambria Math" panose="02040503050406030204" pitchFamily="18" charset="0"/>
                                  </a:rPr>
                                  <m:t>𝚫</m:t>
                                </m:r>
                                <m:r>
                                  <a:rPr lang="fr-FR" b="1" i="0" smtClean="0">
                                    <a:latin typeface="Cambria Math" panose="02040503050406030204" pitchFamily="18" charset="0"/>
                                  </a:rPr>
                                  <m:t>𝐓</m:t>
                                </m:r>
                                <m:r>
                                  <a:rPr lang="fr-FR" b="1" i="0" smtClean="0">
                                    <a:latin typeface="Cambria Math" panose="02040503050406030204" pitchFamily="18" charset="0"/>
                                  </a:rPr>
                                  <m:t> [</m:t>
                                </m:r>
                                <m:r>
                                  <a:rPr lang="fr-FR" b="1" i="0" smtClean="0">
                                    <a:latin typeface="Cambria Math" panose="02040503050406030204" pitchFamily="18" charset="0"/>
                                  </a:rPr>
                                  <m:t>𝐊</m:t>
                                </m:r>
                                <m:r>
                                  <a:rPr lang="fr-FR" b="1" i="0" smtClean="0"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fr-FR" dirty="0"/>
                            <a:t>COP/</a:t>
                          </a:r>
                          <a:r>
                            <a:rPr lang="fr-FR" dirty="0" err="1"/>
                            <a:t>COP</a:t>
                          </a:r>
                          <a:r>
                            <a:rPr lang="fr-FR" b="1" baseline="-25000" dirty="0" err="1"/>
                            <a:t>Carnot</a:t>
                          </a:r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09399124"/>
                      </a:ext>
                    </a:extLst>
                  </a:tr>
                  <a:tr h="432986">
                    <a:tc>
                      <a:txBody>
                        <a:bodyPr/>
                        <a:lstStyle/>
                        <a:p>
                          <a:r>
                            <a:rPr lang="fr-FR" dirty="0" err="1"/>
                            <a:t>Vapor-Compr</a:t>
                          </a:r>
                          <a:r>
                            <a:rPr lang="fr-FR" dirty="0"/>
                            <a:t>.</a:t>
                          </a:r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&gt;20</a:t>
                          </a:r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≈</m:t>
                              </m:r>
                            </m:oMath>
                          </a14:m>
                          <a:r>
                            <a:rPr lang="en-GB" dirty="0"/>
                            <a:t> 60%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5150253"/>
                      </a:ext>
                    </a:extLst>
                  </a:tr>
                  <a:tr h="432986">
                    <a:tc>
                      <a:txBody>
                        <a:bodyPr/>
                        <a:lstStyle/>
                        <a:p>
                          <a:r>
                            <a:rPr lang="fr-FR" dirty="0" err="1"/>
                            <a:t>Thermoelectric</a:t>
                          </a:r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≈</m:t>
                              </m:r>
                            </m:oMath>
                          </a14:m>
                          <a:r>
                            <a:rPr lang="en-GB" dirty="0"/>
                            <a:t>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10%</a:t>
                          </a:r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14885101"/>
                      </a:ext>
                    </a:extLst>
                  </a:tr>
                  <a:tr h="432986">
                    <a:tc>
                      <a:txBody>
                        <a:bodyPr/>
                        <a:lstStyle/>
                        <a:p>
                          <a:r>
                            <a:rPr lang="fr-FR" dirty="0"/>
                            <a:t>« </a:t>
                          </a:r>
                          <a:r>
                            <a:rPr lang="fr-FR" dirty="0" err="1"/>
                            <a:t>Caloric</a:t>
                          </a:r>
                          <a:r>
                            <a:rPr lang="fr-FR" dirty="0"/>
                            <a:t> » </a:t>
                          </a:r>
                          <a:r>
                            <a:rPr lang="fr-FR" dirty="0" err="1"/>
                            <a:t>methods</a:t>
                          </a:r>
                          <a:endParaRPr lang="fr-FR" dirty="0"/>
                        </a:p>
                        <a:p>
                          <a:r>
                            <a:rPr lang="fr-FR" dirty="0"/>
                            <a:t>(</a:t>
                          </a:r>
                          <a:r>
                            <a:rPr lang="fr-FR" dirty="0" err="1"/>
                            <a:t>electro</a:t>
                          </a:r>
                          <a:r>
                            <a:rPr lang="fr-FR" dirty="0"/>
                            <a:t>, </a:t>
                          </a:r>
                          <a:r>
                            <a:rPr lang="fr-FR" dirty="0" err="1"/>
                            <a:t>magneto</a:t>
                          </a:r>
                          <a:r>
                            <a:rPr lang="fr-FR" dirty="0"/>
                            <a:t>-, </a:t>
                          </a:r>
                          <a:r>
                            <a:rPr lang="fr-FR" dirty="0" err="1"/>
                            <a:t>eslasto</a:t>
                          </a:r>
                          <a:r>
                            <a:rPr lang="fr-FR" dirty="0"/>
                            <a:t>…) </a:t>
                          </a:r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13−40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Up to 80%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9851894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60DA9D57-87FF-17C5-33DE-F8CDB911D85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30645475"/>
                  </p:ext>
                </p:extLst>
              </p:nvPr>
            </p:nvGraphicFramePr>
            <p:xfrm>
              <a:off x="405217" y="3801804"/>
              <a:ext cx="5120343" cy="276199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881095">
                      <a:extLst>
                        <a:ext uri="{9D8B030D-6E8A-4147-A177-3AD203B41FA5}">
                          <a16:colId xmlns:a16="http://schemas.microsoft.com/office/drawing/2014/main" val="3630482755"/>
                        </a:ext>
                      </a:extLst>
                    </a:gridCol>
                    <a:gridCol w="1350818">
                      <a:extLst>
                        <a:ext uri="{9D8B030D-6E8A-4147-A177-3AD203B41FA5}">
                          <a16:colId xmlns:a16="http://schemas.microsoft.com/office/drawing/2014/main" val="3479455980"/>
                        </a:ext>
                      </a:extLst>
                    </a:gridCol>
                    <a:gridCol w="1888430">
                      <a:extLst>
                        <a:ext uri="{9D8B030D-6E8A-4147-A177-3AD203B41FA5}">
                          <a16:colId xmlns:a16="http://schemas.microsoft.com/office/drawing/2014/main" val="3124724049"/>
                        </a:ext>
                      </a:extLst>
                    </a:gridCol>
                  </a:tblGrid>
                  <a:tr h="432986">
                    <a:tc>
                      <a:txBody>
                        <a:bodyPr/>
                        <a:lstStyle/>
                        <a:p>
                          <a:r>
                            <a:rPr lang="fr-FR" dirty="0"/>
                            <a:t>Technique</a:t>
                          </a:r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39640" t="-5634" r="-141441" b="-5633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dirty="0"/>
                            <a:t>COP/</a:t>
                          </a:r>
                          <a:r>
                            <a:rPr lang="fr-FR" dirty="0" err="1"/>
                            <a:t>COP</a:t>
                          </a:r>
                          <a:r>
                            <a:rPr lang="fr-FR" b="1" baseline="-25000" dirty="0" err="1"/>
                            <a:t>Carnot</a:t>
                          </a:r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09399124"/>
                      </a:ext>
                    </a:extLst>
                  </a:tr>
                  <a:tr h="432986">
                    <a:tc>
                      <a:txBody>
                        <a:bodyPr/>
                        <a:lstStyle/>
                        <a:p>
                          <a:r>
                            <a:rPr lang="fr-FR" dirty="0" err="1"/>
                            <a:t>Vapor-Compr</a:t>
                          </a:r>
                          <a:r>
                            <a:rPr lang="fr-FR" dirty="0"/>
                            <a:t>.</a:t>
                          </a:r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&gt;20</a:t>
                          </a:r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71613" t="-105634" r="-1290" b="-46338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5150253"/>
                      </a:ext>
                    </a:extLst>
                  </a:tr>
                  <a:tr h="432986">
                    <a:tc>
                      <a:txBody>
                        <a:bodyPr/>
                        <a:lstStyle/>
                        <a:p>
                          <a:r>
                            <a:rPr lang="fr-FR" dirty="0" err="1"/>
                            <a:t>Thermoelectric</a:t>
                          </a:r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39640" t="-202778" r="-141441" b="-3569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10%</a:t>
                          </a:r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14885101"/>
                      </a:ext>
                    </a:extLst>
                  </a:tr>
                  <a:tr h="1463040">
                    <a:tc>
                      <a:txBody>
                        <a:bodyPr/>
                        <a:lstStyle/>
                        <a:p>
                          <a:r>
                            <a:rPr lang="fr-FR" dirty="0"/>
                            <a:t>« </a:t>
                          </a:r>
                          <a:r>
                            <a:rPr lang="fr-FR" dirty="0" err="1"/>
                            <a:t>Caloric</a:t>
                          </a:r>
                          <a:r>
                            <a:rPr lang="fr-FR" dirty="0"/>
                            <a:t> » </a:t>
                          </a:r>
                          <a:r>
                            <a:rPr lang="fr-FR" dirty="0" err="1"/>
                            <a:t>methods</a:t>
                          </a:r>
                          <a:endParaRPr lang="fr-FR" dirty="0"/>
                        </a:p>
                        <a:p>
                          <a:r>
                            <a:rPr lang="fr-FR" dirty="0"/>
                            <a:t>(</a:t>
                          </a:r>
                          <a:r>
                            <a:rPr lang="fr-FR" dirty="0" err="1"/>
                            <a:t>electro</a:t>
                          </a:r>
                          <a:r>
                            <a:rPr lang="fr-FR" dirty="0"/>
                            <a:t>, </a:t>
                          </a:r>
                          <a:r>
                            <a:rPr lang="fr-FR" dirty="0" err="1"/>
                            <a:t>magneto</a:t>
                          </a:r>
                          <a:r>
                            <a:rPr lang="fr-FR" dirty="0"/>
                            <a:t>-, </a:t>
                          </a:r>
                          <a:r>
                            <a:rPr lang="fr-FR" dirty="0" err="1"/>
                            <a:t>eslasto</a:t>
                          </a:r>
                          <a:r>
                            <a:rPr lang="fr-FR" dirty="0"/>
                            <a:t>…) </a:t>
                          </a:r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39640" t="-90833" r="-141441" b="-7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dirty="0"/>
                            <a:t>Up to 80%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985189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515698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 animBg="1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DD419-4296-873A-1A31-EDDF0BC54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822071-298F-AE1E-0941-09D00F7105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The </a:t>
            </a:r>
            <a:r>
              <a:rPr lang="fr-FR" dirty="0" err="1"/>
              <a:t>electrocaloric</a:t>
            </a:r>
            <a:r>
              <a:rPr lang="fr-FR" dirty="0"/>
              <a:t> </a:t>
            </a:r>
            <a:r>
              <a:rPr lang="fr-FR" dirty="0" err="1"/>
              <a:t>effect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06499E-AC56-CCA2-D2D0-C260EDB640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" t="41681" r="35224"/>
          <a:stretch/>
        </p:blipFill>
        <p:spPr>
          <a:xfrm>
            <a:off x="497481" y="3080102"/>
            <a:ext cx="3733067" cy="242639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4F08B71-7B56-0315-13A3-2E65B534F72F}"/>
              </a:ext>
            </a:extLst>
          </p:cNvPr>
          <p:cNvSpPr/>
          <p:nvPr/>
        </p:nvSpPr>
        <p:spPr>
          <a:xfrm>
            <a:off x="814678" y="1304199"/>
            <a:ext cx="233674" cy="3519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CBFBC1C-6756-F93B-17E9-AA4B8D393F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347" t="41681"/>
          <a:stretch/>
        </p:blipFill>
        <p:spPr>
          <a:xfrm>
            <a:off x="3168523" y="3080101"/>
            <a:ext cx="3092162" cy="24264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F1B47FC-95B8-7D74-CA08-76C15A0F8986}"/>
              </a:ext>
            </a:extLst>
          </p:cNvPr>
          <p:cNvSpPr/>
          <p:nvPr/>
        </p:nvSpPr>
        <p:spPr>
          <a:xfrm>
            <a:off x="814678" y="1304199"/>
            <a:ext cx="233674" cy="3519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B9DD476-0B40-2AB1-2D08-CC9CEC63D9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961" b="60200"/>
          <a:stretch/>
        </p:blipFill>
        <p:spPr>
          <a:xfrm>
            <a:off x="3203922" y="1345903"/>
            <a:ext cx="3056762" cy="165592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8FA4CA6-34A5-6ACC-C261-67AC41A35861}"/>
              </a:ext>
            </a:extLst>
          </p:cNvPr>
          <p:cNvSpPr/>
          <p:nvPr/>
        </p:nvSpPr>
        <p:spPr>
          <a:xfrm>
            <a:off x="814678" y="1304199"/>
            <a:ext cx="233674" cy="3519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A09E738-A127-3760-6912-74F6544741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558" r="53039" b="58318"/>
          <a:stretch>
            <a:fillRect/>
          </a:stretch>
        </p:blipFill>
        <p:spPr>
          <a:xfrm>
            <a:off x="1048351" y="1345903"/>
            <a:ext cx="2155571" cy="17342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B790181-A6B5-1C93-DACB-6B9C97A55EC5}"/>
              </a:ext>
            </a:extLst>
          </p:cNvPr>
          <p:cNvSpPr/>
          <p:nvPr/>
        </p:nvSpPr>
        <p:spPr>
          <a:xfrm>
            <a:off x="814678" y="1304199"/>
            <a:ext cx="233674" cy="3519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E5C4589-8724-A845-323E-70E759E80078}"/>
                  </a:ext>
                </a:extLst>
              </p:cNvPr>
              <p:cNvSpPr txBox="1"/>
              <p:nvPr/>
            </p:nvSpPr>
            <p:spPr>
              <a:xfrm>
                <a:off x="6927801" y="1624731"/>
                <a:ext cx="1727200" cy="646331"/>
              </a:xfrm>
              <a:prstGeom prst="rect">
                <a:avLst/>
              </a:prstGeom>
              <a:noFill/>
              <a:ln w="28575">
                <a:solidFill>
                  <a:srgbClr val="15608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Direct </a:t>
                </a:r>
                <a:r>
                  <a:rPr lang="fr-FR" dirty="0" err="1"/>
                  <a:t>methods</a:t>
                </a:r>
                <a:endParaRPr lang="fr-F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E5C4589-8724-A845-323E-70E759E800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7801" y="1624731"/>
                <a:ext cx="1727200" cy="646331"/>
              </a:xfrm>
              <a:prstGeom prst="rect">
                <a:avLst/>
              </a:prstGeom>
              <a:blipFill>
                <a:blip r:embed="rId4"/>
                <a:stretch>
                  <a:fillRect l="-2076" t="-2703" r="-1038"/>
                </a:stretch>
              </a:blipFill>
              <a:ln w="28575">
                <a:solidFill>
                  <a:srgbClr val="156082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B00FF2F-9A7D-5B49-9B35-89B915BDBF49}"/>
                  </a:ext>
                </a:extLst>
              </p:cNvPr>
              <p:cNvSpPr txBox="1"/>
              <p:nvPr/>
            </p:nvSpPr>
            <p:spPr>
              <a:xfrm>
                <a:off x="9180084" y="1624731"/>
                <a:ext cx="1937597" cy="646331"/>
              </a:xfrm>
              <a:prstGeom prst="rect">
                <a:avLst/>
              </a:prstGeom>
              <a:noFill/>
              <a:ln w="28575">
                <a:solidFill>
                  <a:srgbClr val="15608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Indirect </a:t>
                </a:r>
                <a:r>
                  <a:rPr lang="fr-FR" dirty="0" err="1"/>
                  <a:t>methods</a:t>
                </a:r>
                <a:endParaRPr lang="fr-F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B00FF2F-9A7D-5B49-9B35-89B915BDBF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0084" y="1624731"/>
                <a:ext cx="1937597" cy="646331"/>
              </a:xfrm>
              <a:prstGeom prst="rect">
                <a:avLst/>
              </a:prstGeom>
              <a:blipFill>
                <a:blip r:embed="rId5"/>
                <a:stretch>
                  <a:fillRect l="-2167" t="-2703" b="-3604"/>
                </a:stretch>
              </a:blipFill>
              <a:ln w="28575">
                <a:solidFill>
                  <a:srgbClr val="156082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167CA69-3235-0BFD-2BA3-1F3EB4071E60}"/>
                  </a:ext>
                </a:extLst>
              </p:cNvPr>
              <p:cNvSpPr txBox="1"/>
              <p:nvPr/>
            </p:nvSpPr>
            <p:spPr>
              <a:xfrm>
                <a:off x="9180084" y="1624730"/>
                <a:ext cx="1971783" cy="646331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156082"/>
                </a:solidFill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Indirect </a:t>
                </a:r>
                <a:r>
                  <a:rPr lang="fr-FR" dirty="0" err="1"/>
                  <a:t>methods</a:t>
                </a:r>
                <a:endParaRPr lang="fr-F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167CA69-3235-0BFD-2BA3-1F3EB4071E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0084" y="1624730"/>
                <a:ext cx="1971783" cy="646331"/>
              </a:xfrm>
              <a:prstGeom prst="rect">
                <a:avLst/>
              </a:prstGeom>
              <a:blipFill>
                <a:blip r:embed="rId6"/>
                <a:stretch>
                  <a:fillRect l="-2134" t="-2703" b="-3604"/>
                </a:stretch>
              </a:blipFill>
              <a:ln w="28575">
                <a:solidFill>
                  <a:srgbClr val="156082"/>
                </a:solidFill>
                <a:prstDash val="dash"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79C6595-C370-AF29-B9C0-4269A2E530B6}"/>
              </a:ext>
            </a:extLst>
          </p:cNvPr>
          <p:cNvCxnSpPr>
            <a:cxnSpLocks/>
            <a:stCxn id="3" idx="2"/>
            <a:endCxn id="37" idx="0"/>
          </p:cNvCxnSpPr>
          <p:nvPr/>
        </p:nvCxnSpPr>
        <p:spPr>
          <a:xfrm>
            <a:off x="7791401" y="2271062"/>
            <a:ext cx="0" cy="528865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E640B5D-D415-6808-D5BA-F24681216782}"/>
              </a:ext>
            </a:extLst>
          </p:cNvPr>
          <p:cNvCxnSpPr>
            <a:cxnSpLocks/>
          </p:cNvCxnSpPr>
          <p:nvPr/>
        </p:nvCxnSpPr>
        <p:spPr>
          <a:xfrm>
            <a:off x="8655001" y="2271061"/>
            <a:ext cx="525083" cy="528865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5" name="Picture 34" descr="A diagram of a diagram of a solar cell&#10;&#10;AI-generated content may be incorrect.">
            <a:extLst>
              <a:ext uri="{FF2B5EF4-FFF2-40B4-BE49-F238E27FC236}">
                <a16:creationId xmlns:a16="http://schemas.microsoft.com/office/drawing/2014/main" id="{D486DA2C-FD60-0170-8766-479262F60B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995"/>
          <a:stretch>
            <a:fillRect/>
          </a:stretch>
        </p:blipFill>
        <p:spPr>
          <a:xfrm>
            <a:off x="9091503" y="3292344"/>
            <a:ext cx="2154075" cy="1271308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6E507A3A-01E8-C6C8-46BF-CB95FB21634E}"/>
              </a:ext>
            </a:extLst>
          </p:cNvPr>
          <p:cNvSpPr txBox="1"/>
          <p:nvPr/>
        </p:nvSpPr>
        <p:spPr>
          <a:xfrm>
            <a:off x="6927801" y="2799927"/>
            <a:ext cx="1727200" cy="369332"/>
          </a:xfrm>
          <a:prstGeom prst="rect">
            <a:avLst/>
          </a:prstGeom>
          <a:noFill/>
          <a:ln w="28575">
            <a:solidFill>
              <a:srgbClr val="156082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Local </a:t>
            </a:r>
            <a:r>
              <a:rPr lang="fr-FR" dirty="0" err="1"/>
              <a:t>methods</a:t>
            </a:r>
            <a:endParaRPr lang="en-GB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CCE2A4C-5ABE-4EBD-4E8F-B459BBF58CC2}"/>
              </a:ext>
            </a:extLst>
          </p:cNvPr>
          <p:cNvSpPr txBox="1"/>
          <p:nvPr/>
        </p:nvSpPr>
        <p:spPr>
          <a:xfrm>
            <a:off x="9180084" y="2799927"/>
            <a:ext cx="2065494" cy="369332"/>
          </a:xfrm>
          <a:prstGeom prst="rect">
            <a:avLst/>
          </a:prstGeom>
          <a:noFill/>
          <a:ln w="28575">
            <a:solidFill>
              <a:srgbClr val="15608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err="1"/>
              <a:t>Spatially</a:t>
            </a:r>
            <a:r>
              <a:rPr lang="fr-FR" dirty="0"/>
              <a:t> </a:t>
            </a:r>
            <a:r>
              <a:rPr lang="fr-FR" dirty="0" err="1"/>
              <a:t>averaged</a:t>
            </a:r>
            <a:endParaRPr lang="fr-FR" dirty="0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2E503A3A-175D-C684-1DB0-2E5B03349EE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1119" t="8902" b="19554"/>
          <a:stretch>
            <a:fillRect/>
          </a:stretch>
        </p:blipFill>
        <p:spPr>
          <a:xfrm>
            <a:off x="7292004" y="3292344"/>
            <a:ext cx="998793" cy="1358862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3B0617EC-3189-B191-0193-BF1B05F97C86}"/>
              </a:ext>
            </a:extLst>
          </p:cNvPr>
          <p:cNvSpPr txBox="1"/>
          <p:nvPr/>
        </p:nvSpPr>
        <p:spPr>
          <a:xfrm>
            <a:off x="0" y="6331345"/>
            <a:ext cx="37330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2">
                    <a:lumMod val="75000"/>
                  </a:schemeClr>
                </a:solidFill>
              </a:rPr>
              <a:t>Pandya, S. et al. Phys. Rev. Appl. 7, 034025 (2017).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7D52188-6645-2800-9156-9FB7F0243D9C}"/>
              </a:ext>
            </a:extLst>
          </p:cNvPr>
          <p:cNvSpPr txBox="1"/>
          <p:nvPr/>
        </p:nvSpPr>
        <p:spPr>
          <a:xfrm>
            <a:off x="0" y="6529854"/>
            <a:ext cx="4208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2">
                    <a:lumMod val="75000"/>
                  </a:schemeClr>
                </a:solidFill>
              </a:rPr>
              <a:t>Iguchi, R.  </a:t>
            </a:r>
            <a:r>
              <a:rPr lang="en-GB" sz="1200" i="1" dirty="0">
                <a:solidFill>
                  <a:schemeClr val="bg2">
                    <a:lumMod val="75000"/>
                  </a:schemeClr>
                </a:solidFill>
              </a:rPr>
              <a:t>et al. </a:t>
            </a:r>
            <a:r>
              <a:rPr lang="en-GB" sz="1200" dirty="0">
                <a:solidFill>
                  <a:schemeClr val="bg2">
                    <a:lumMod val="75000"/>
                  </a:schemeClr>
                </a:solidFill>
              </a:rPr>
              <a:t>Applied Physics Letters 122, 082903 (2023).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51856F8-2C6F-E3B5-1366-F413EBF8D320}"/>
              </a:ext>
            </a:extLst>
          </p:cNvPr>
          <p:cNvSpPr/>
          <p:nvPr/>
        </p:nvSpPr>
        <p:spPr>
          <a:xfrm>
            <a:off x="9180084" y="3393875"/>
            <a:ext cx="225160" cy="184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AFC29C3-DB9D-16A4-2F97-40D9BB3422F1}"/>
              </a:ext>
            </a:extLst>
          </p:cNvPr>
          <p:cNvSpPr/>
          <p:nvPr/>
        </p:nvSpPr>
        <p:spPr>
          <a:xfrm>
            <a:off x="11070088" y="3393875"/>
            <a:ext cx="225160" cy="184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77A624A5-526F-584D-D34E-75493D377FD7}"/>
                  </a:ext>
                </a:extLst>
              </p:cNvPr>
              <p:cNvSpPr txBox="1"/>
              <p:nvPr/>
            </p:nvSpPr>
            <p:spPr>
              <a:xfrm>
                <a:off x="6828853" y="4774291"/>
                <a:ext cx="1925093" cy="646331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/>
                  <a:t>Limited to &gt;1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b="0" i="0" smtClean="0">
                        <a:latin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en-GB" dirty="0"/>
                  <a:t>m resolutions</a:t>
                </a: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77A624A5-526F-584D-D34E-75493D377F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8853" y="4774291"/>
                <a:ext cx="1925093" cy="646331"/>
              </a:xfrm>
              <a:prstGeom prst="rect">
                <a:avLst/>
              </a:prstGeom>
              <a:blipFill>
                <a:blip r:embed="rId9"/>
                <a:stretch>
                  <a:fillRect t="-893" r="-621" b="-11607"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Slide Number Placeholder 47">
            <a:extLst>
              <a:ext uri="{FF2B5EF4-FFF2-40B4-BE49-F238E27FC236}">
                <a16:creationId xmlns:a16="http://schemas.microsoft.com/office/drawing/2014/main" id="{5597DCE8-FB1A-3C1F-C9CF-80600BCC0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B97D-47AF-4C2F-A7B5-72AA6E0DB182}" type="slidenum">
              <a:rPr lang="en-GB" smtClean="0"/>
              <a:t>4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46215F-6C9F-7608-5865-83FF6A858BD7}"/>
              </a:ext>
            </a:extLst>
          </p:cNvPr>
          <p:cNvSpPr txBox="1"/>
          <p:nvPr/>
        </p:nvSpPr>
        <p:spPr>
          <a:xfrm>
            <a:off x="9320485" y="4774290"/>
            <a:ext cx="1925093" cy="64633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err="1"/>
              <a:t>Requires</a:t>
            </a:r>
            <a:r>
              <a:rPr lang="fr-FR" dirty="0"/>
              <a:t> </a:t>
            </a:r>
            <a:r>
              <a:rPr lang="fr-FR" dirty="0" err="1"/>
              <a:t>sample</a:t>
            </a:r>
            <a:r>
              <a:rPr lang="fr-FR" dirty="0"/>
              <a:t> fabrication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3648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" grpId="0" animBg="1"/>
      <p:bldP spid="20" grpId="1" animBg="1"/>
      <p:bldP spid="21" grpId="0" animBg="1"/>
      <p:bldP spid="37" grpId="0" animBg="1"/>
      <p:bldP spid="38" grpId="0" animBg="1"/>
      <p:bldP spid="45" grpId="0" animBg="1"/>
      <p:bldP spid="46" grpId="0" animBg="1"/>
      <p:bldP spid="47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049C9-3885-CC61-786B-DBE11E47B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1988078-0AC5-862B-6A79-54B7A1C58CE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8039100" cy="677863"/>
          </a:xfrm>
        </p:spPr>
        <p:txBody>
          <a:bodyPr/>
          <a:lstStyle/>
          <a:p>
            <a:pPr marL="0" indent="0">
              <a:buNone/>
            </a:pPr>
            <a:r>
              <a:rPr lang="fr-FR" sz="3400" dirty="0"/>
              <a:t>Scanning </a:t>
            </a:r>
            <a:r>
              <a:rPr lang="fr-FR" sz="3400" dirty="0" err="1"/>
              <a:t>Electrocaloric</a:t>
            </a:r>
            <a:r>
              <a:rPr lang="fr-FR" sz="3400" dirty="0"/>
              <a:t> </a:t>
            </a:r>
            <a:r>
              <a:rPr lang="fr-FR" sz="3400" dirty="0" err="1"/>
              <a:t>Thermometry</a:t>
            </a:r>
            <a:endParaRPr lang="en-GB" sz="34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3E64982-8809-2097-E498-B0F2544694FA}"/>
              </a:ext>
            </a:extLst>
          </p:cNvPr>
          <p:cNvGrpSpPr/>
          <p:nvPr/>
        </p:nvGrpSpPr>
        <p:grpSpPr>
          <a:xfrm>
            <a:off x="424261" y="864929"/>
            <a:ext cx="4521812" cy="3876637"/>
            <a:chOff x="380665" y="955135"/>
            <a:chExt cx="5579561" cy="4343166"/>
          </a:xfrm>
        </p:grpSpPr>
        <p:pic>
          <p:nvPicPr>
            <p:cNvPr id="3" name="Picture 2" descr="A diagram of a plane&#10;&#10;AI-generated content may be incorrect.">
              <a:extLst>
                <a:ext uri="{FF2B5EF4-FFF2-40B4-BE49-F238E27FC236}">
                  <a16:creationId xmlns:a16="http://schemas.microsoft.com/office/drawing/2014/main" id="{34BC3AA2-53A2-0555-C79F-DFC7B717DE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/>
          </p:blipFill>
          <p:spPr>
            <a:xfrm>
              <a:off x="380665" y="955135"/>
              <a:ext cx="5579561" cy="4343166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04DC95A-0E34-7294-2A9B-D9BA501490B7}"/>
                </a:ext>
              </a:extLst>
            </p:cNvPr>
            <p:cNvSpPr/>
            <p:nvPr/>
          </p:nvSpPr>
          <p:spPr>
            <a:xfrm>
              <a:off x="518160" y="1184910"/>
              <a:ext cx="262890" cy="24003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5821BCC-3B7E-7AD3-31D1-46649C91DBE9}"/>
              </a:ext>
            </a:extLst>
          </p:cNvPr>
          <p:cNvSpPr/>
          <p:nvPr/>
        </p:nvSpPr>
        <p:spPr>
          <a:xfrm>
            <a:off x="2032635" y="2380233"/>
            <a:ext cx="171450" cy="350520"/>
          </a:xfrm>
          <a:custGeom>
            <a:avLst/>
            <a:gdLst>
              <a:gd name="connsiteX0" fmla="*/ 0 w 171450"/>
              <a:gd name="connsiteY0" fmla="*/ 0 h 350520"/>
              <a:gd name="connsiteX1" fmla="*/ 125730 w 171450"/>
              <a:gd name="connsiteY1" fmla="*/ 350520 h 350520"/>
              <a:gd name="connsiteX2" fmla="*/ 171450 w 171450"/>
              <a:gd name="connsiteY2" fmla="*/ 30480 h 350520"/>
              <a:gd name="connsiteX3" fmla="*/ 0 w 171450"/>
              <a:gd name="connsiteY3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50" h="350520">
                <a:moveTo>
                  <a:pt x="0" y="0"/>
                </a:moveTo>
                <a:lnTo>
                  <a:pt x="125730" y="350520"/>
                </a:lnTo>
                <a:lnTo>
                  <a:pt x="171450" y="30480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rgbClr val="1560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52202CC-9524-24DE-82EB-CC0F6921B2E3}"/>
              </a:ext>
            </a:extLst>
          </p:cNvPr>
          <p:cNvSpPr/>
          <p:nvPr/>
        </p:nvSpPr>
        <p:spPr>
          <a:xfrm>
            <a:off x="1661160" y="2534539"/>
            <a:ext cx="979170" cy="720458"/>
          </a:xfrm>
          <a:prstGeom prst="ellipse">
            <a:avLst/>
          </a:prstGeom>
          <a:gradFill flip="none" rotWithShape="1">
            <a:gsLst>
              <a:gs pos="0">
                <a:srgbClr val="C00000"/>
              </a:gs>
              <a:gs pos="57000">
                <a:srgbClr val="C00000">
                  <a:alpha val="0"/>
                </a:srgbClr>
              </a:gs>
              <a:gs pos="100000">
                <a:srgbClr val="C00000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36AA32C-BD33-4F7D-CF42-458C1C851681}"/>
              </a:ext>
            </a:extLst>
          </p:cNvPr>
          <p:cNvSpPr/>
          <p:nvPr/>
        </p:nvSpPr>
        <p:spPr>
          <a:xfrm>
            <a:off x="2165985" y="2378328"/>
            <a:ext cx="135255" cy="365760"/>
          </a:xfrm>
          <a:custGeom>
            <a:avLst/>
            <a:gdLst>
              <a:gd name="connsiteX0" fmla="*/ 36195 w 135255"/>
              <a:gd name="connsiteY0" fmla="*/ 15240 h 365760"/>
              <a:gd name="connsiteX1" fmla="*/ 0 w 135255"/>
              <a:gd name="connsiteY1" fmla="*/ 365760 h 365760"/>
              <a:gd name="connsiteX2" fmla="*/ 135255 w 135255"/>
              <a:gd name="connsiteY2" fmla="*/ 0 h 365760"/>
              <a:gd name="connsiteX3" fmla="*/ 36195 w 135255"/>
              <a:gd name="connsiteY3" fmla="*/ 15240 h 36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5255" h="365760">
                <a:moveTo>
                  <a:pt x="36195" y="15240"/>
                </a:moveTo>
                <a:lnTo>
                  <a:pt x="0" y="365760"/>
                </a:lnTo>
                <a:lnTo>
                  <a:pt x="135255" y="0"/>
                </a:lnTo>
                <a:lnTo>
                  <a:pt x="36195" y="15240"/>
                </a:lnTo>
                <a:close/>
              </a:path>
            </a:pathLst>
          </a:custGeom>
          <a:solidFill>
            <a:srgbClr val="076E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7A42E76-8207-C42D-FF44-1B704135DF98}"/>
              </a:ext>
            </a:extLst>
          </p:cNvPr>
          <p:cNvSpPr/>
          <p:nvPr/>
        </p:nvSpPr>
        <p:spPr>
          <a:xfrm>
            <a:off x="2019300" y="2371660"/>
            <a:ext cx="177165" cy="402908"/>
          </a:xfrm>
          <a:custGeom>
            <a:avLst/>
            <a:gdLst>
              <a:gd name="connsiteX0" fmla="*/ 0 w 171450"/>
              <a:gd name="connsiteY0" fmla="*/ 0 h 350520"/>
              <a:gd name="connsiteX1" fmla="*/ 125730 w 171450"/>
              <a:gd name="connsiteY1" fmla="*/ 350520 h 350520"/>
              <a:gd name="connsiteX2" fmla="*/ 171450 w 171450"/>
              <a:gd name="connsiteY2" fmla="*/ 30480 h 350520"/>
              <a:gd name="connsiteX3" fmla="*/ 0 w 171450"/>
              <a:gd name="connsiteY3" fmla="*/ 0 h 350520"/>
              <a:gd name="connsiteX0" fmla="*/ 0 w 164380"/>
              <a:gd name="connsiteY0" fmla="*/ 0 h 350520"/>
              <a:gd name="connsiteX1" fmla="*/ 125730 w 164380"/>
              <a:gd name="connsiteY1" fmla="*/ 350520 h 350520"/>
              <a:gd name="connsiteX2" fmla="*/ 164380 w 164380"/>
              <a:gd name="connsiteY2" fmla="*/ 25508 h 350520"/>
              <a:gd name="connsiteX3" fmla="*/ 0 w 164380"/>
              <a:gd name="connsiteY3" fmla="*/ 0 h 350520"/>
              <a:gd name="connsiteX0" fmla="*/ 0 w 164380"/>
              <a:gd name="connsiteY0" fmla="*/ 0 h 350520"/>
              <a:gd name="connsiteX1" fmla="*/ 127498 w 164380"/>
              <a:gd name="connsiteY1" fmla="*/ 350520 h 350520"/>
              <a:gd name="connsiteX2" fmla="*/ 164380 w 164380"/>
              <a:gd name="connsiteY2" fmla="*/ 25508 h 350520"/>
              <a:gd name="connsiteX3" fmla="*/ 0 w 164380"/>
              <a:gd name="connsiteY3" fmla="*/ 0 h 350520"/>
              <a:gd name="connsiteX0" fmla="*/ 0 w 164380"/>
              <a:gd name="connsiteY0" fmla="*/ 0 h 350520"/>
              <a:gd name="connsiteX1" fmla="*/ 129265 w 164380"/>
              <a:gd name="connsiteY1" fmla="*/ 350520 h 350520"/>
              <a:gd name="connsiteX2" fmla="*/ 164380 w 164380"/>
              <a:gd name="connsiteY2" fmla="*/ 25508 h 350520"/>
              <a:gd name="connsiteX3" fmla="*/ 0 w 164380"/>
              <a:gd name="connsiteY3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380" h="350520">
                <a:moveTo>
                  <a:pt x="0" y="0"/>
                </a:moveTo>
                <a:lnTo>
                  <a:pt x="129265" y="350520"/>
                </a:lnTo>
                <a:lnTo>
                  <a:pt x="164380" y="2550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C00000"/>
              </a:gs>
              <a:gs pos="85000">
                <a:srgbClr val="C00000">
                  <a:alpha val="0"/>
                </a:srgbClr>
              </a:gs>
              <a:gs pos="100000">
                <a:srgbClr val="C00000">
                  <a:alpha val="0"/>
                </a:srgbClr>
              </a:gs>
            </a:gsLst>
            <a:lin ang="14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D933AD1-2978-E226-93E4-1E0204D72B2F}"/>
              </a:ext>
            </a:extLst>
          </p:cNvPr>
          <p:cNvSpPr/>
          <p:nvPr/>
        </p:nvSpPr>
        <p:spPr>
          <a:xfrm>
            <a:off x="2158365" y="2384996"/>
            <a:ext cx="142875" cy="388620"/>
          </a:xfrm>
          <a:custGeom>
            <a:avLst/>
            <a:gdLst>
              <a:gd name="connsiteX0" fmla="*/ 36195 w 135255"/>
              <a:gd name="connsiteY0" fmla="*/ 15240 h 365760"/>
              <a:gd name="connsiteX1" fmla="*/ 0 w 135255"/>
              <a:gd name="connsiteY1" fmla="*/ 365760 h 365760"/>
              <a:gd name="connsiteX2" fmla="*/ 135255 w 135255"/>
              <a:gd name="connsiteY2" fmla="*/ 0 h 365760"/>
              <a:gd name="connsiteX3" fmla="*/ 36195 w 135255"/>
              <a:gd name="connsiteY3" fmla="*/ 15240 h 365760"/>
              <a:gd name="connsiteX0" fmla="*/ 43815 w 142875"/>
              <a:gd name="connsiteY0" fmla="*/ 15240 h 388620"/>
              <a:gd name="connsiteX1" fmla="*/ 0 w 142875"/>
              <a:gd name="connsiteY1" fmla="*/ 388620 h 388620"/>
              <a:gd name="connsiteX2" fmla="*/ 142875 w 142875"/>
              <a:gd name="connsiteY2" fmla="*/ 0 h 388620"/>
              <a:gd name="connsiteX3" fmla="*/ 43815 w 142875"/>
              <a:gd name="connsiteY3" fmla="*/ 15240 h 388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875" h="388620">
                <a:moveTo>
                  <a:pt x="43815" y="15240"/>
                </a:moveTo>
                <a:lnTo>
                  <a:pt x="0" y="388620"/>
                </a:lnTo>
                <a:lnTo>
                  <a:pt x="142875" y="0"/>
                </a:lnTo>
                <a:lnTo>
                  <a:pt x="43815" y="15240"/>
                </a:lnTo>
                <a:close/>
              </a:path>
            </a:pathLst>
          </a:custGeom>
          <a:gradFill>
            <a:gsLst>
              <a:gs pos="0">
                <a:srgbClr val="C00000"/>
              </a:gs>
              <a:gs pos="84000">
                <a:srgbClr val="C00000">
                  <a:alpha val="0"/>
                </a:srgbClr>
              </a:gs>
              <a:gs pos="100000">
                <a:srgbClr val="C00000">
                  <a:alpha val="0"/>
                </a:srgb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028" name="Picture 4" descr="pc monitor screen icon illustration 13473437 PNG">
            <a:extLst>
              <a:ext uri="{FF2B5EF4-FFF2-40B4-BE49-F238E27FC236}">
                <a16:creationId xmlns:a16="http://schemas.microsoft.com/office/drawing/2014/main" id="{72F0FF95-3B2C-5EC1-C930-2C49736878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758" y="1177145"/>
            <a:ext cx="1548130" cy="1548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B4A1240-0B3D-0146-352C-6EEB4673EDD9}"/>
              </a:ext>
            </a:extLst>
          </p:cNvPr>
          <p:cNvCxnSpPr>
            <a:cxnSpLocks/>
          </p:cNvCxnSpPr>
          <p:nvPr/>
        </p:nvCxnSpPr>
        <p:spPr>
          <a:xfrm>
            <a:off x="5219700" y="1891918"/>
            <a:ext cx="647123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8C3AA9A-FAED-AB34-A3A0-F0A0A6280EC9}"/>
              </a:ext>
            </a:extLst>
          </p:cNvPr>
          <p:cNvSpPr/>
          <p:nvPr/>
        </p:nvSpPr>
        <p:spPr>
          <a:xfrm>
            <a:off x="4198620" y="1284269"/>
            <a:ext cx="980440" cy="244204"/>
          </a:xfrm>
          <a:custGeom>
            <a:avLst/>
            <a:gdLst>
              <a:gd name="connsiteX0" fmla="*/ 0 w 980440"/>
              <a:gd name="connsiteY0" fmla="*/ 244204 h 244204"/>
              <a:gd name="connsiteX1" fmla="*/ 370840 w 980440"/>
              <a:gd name="connsiteY1" fmla="*/ 364 h 244204"/>
              <a:gd name="connsiteX2" fmla="*/ 980440 w 980440"/>
              <a:gd name="connsiteY2" fmla="*/ 198484 h 244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80440" h="244204">
                <a:moveTo>
                  <a:pt x="0" y="244204"/>
                </a:moveTo>
                <a:cubicBezTo>
                  <a:pt x="103716" y="126094"/>
                  <a:pt x="207433" y="7984"/>
                  <a:pt x="370840" y="364"/>
                </a:cubicBezTo>
                <a:cubicBezTo>
                  <a:pt x="534247" y="-7256"/>
                  <a:pt x="913553" y="106197"/>
                  <a:pt x="980440" y="198484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53DD28A-D602-0F47-9DEF-D8BDD3F1D063}"/>
              </a:ext>
            </a:extLst>
          </p:cNvPr>
          <p:cNvSpPr/>
          <p:nvPr/>
        </p:nvSpPr>
        <p:spPr>
          <a:xfrm rot="18713228" flipV="1">
            <a:off x="4224787" y="2112843"/>
            <a:ext cx="922721" cy="496674"/>
          </a:xfrm>
          <a:custGeom>
            <a:avLst/>
            <a:gdLst>
              <a:gd name="connsiteX0" fmla="*/ 0 w 1000760"/>
              <a:gd name="connsiteY0" fmla="*/ 396018 h 396018"/>
              <a:gd name="connsiteX1" fmla="*/ 1000760 w 1000760"/>
              <a:gd name="connsiteY1" fmla="*/ 9938 h 396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760" h="396018">
                <a:moveTo>
                  <a:pt x="0" y="396018"/>
                </a:moveTo>
                <a:cubicBezTo>
                  <a:pt x="331470" y="172921"/>
                  <a:pt x="662940" y="-50175"/>
                  <a:pt x="1000760" y="9938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48B6D18-3925-2A77-F58C-7BD601804F0C}"/>
              </a:ext>
            </a:extLst>
          </p:cNvPr>
          <p:cNvSpPr/>
          <p:nvPr/>
        </p:nvSpPr>
        <p:spPr>
          <a:xfrm>
            <a:off x="5854700" y="1525716"/>
            <a:ext cx="650240" cy="374281"/>
          </a:xfrm>
          <a:custGeom>
            <a:avLst/>
            <a:gdLst>
              <a:gd name="connsiteX0" fmla="*/ 0 w 655320"/>
              <a:gd name="connsiteY0" fmla="*/ 360697 h 421657"/>
              <a:gd name="connsiteX1" fmla="*/ 96520 w 655320"/>
              <a:gd name="connsiteY1" fmla="*/ 17 h 421657"/>
              <a:gd name="connsiteX2" fmla="*/ 264160 w 655320"/>
              <a:gd name="connsiteY2" fmla="*/ 345457 h 421657"/>
              <a:gd name="connsiteX3" fmla="*/ 655320 w 655320"/>
              <a:gd name="connsiteY3" fmla="*/ 421657 h 421657"/>
              <a:gd name="connsiteX0" fmla="*/ 0 w 670560"/>
              <a:gd name="connsiteY0" fmla="*/ 413711 h 421966"/>
              <a:gd name="connsiteX1" fmla="*/ 111760 w 670560"/>
              <a:gd name="connsiteY1" fmla="*/ 326 h 421966"/>
              <a:gd name="connsiteX2" fmla="*/ 279400 w 670560"/>
              <a:gd name="connsiteY2" fmla="*/ 345766 h 421966"/>
              <a:gd name="connsiteX3" fmla="*/ 670560 w 670560"/>
              <a:gd name="connsiteY3" fmla="*/ 421966 h 421966"/>
              <a:gd name="connsiteX0" fmla="*/ 0 w 650240"/>
              <a:gd name="connsiteY0" fmla="*/ 431461 h 431461"/>
              <a:gd name="connsiteX1" fmla="*/ 91440 w 650240"/>
              <a:gd name="connsiteY1" fmla="*/ 508 h 431461"/>
              <a:gd name="connsiteX2" fmla="*/ 259080 w 650240"/>
              <a:gd name="connsiteY2" fmla="*/ 345948 h 431461"/>
              <a:gd name="connsiteX3" fmla="*/ 650240 w 650240"/>
              <a:gd name="connsiteY3" fmla="*/ 422148 h 431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0240" h="431461">
                <a:moveTo>
                  <a:pt x="0" y="431461"/>
                </a:moveTo>
                <a:cubicBezTo>
                  <a:pt x="26246" y="252391"/>
                  <a:pt x="48260" y="14760"/>
                  <a:pt x="91440" y="508"/>
                </a:cubicBezTo>
                <a:cubicBezTo>
                  <a:pt x="134620" y="-13744"/>
                  <a:pt x="165947" y="275675"/>
                  <a:pt x="259080" y="345948"/>
                </a:cubicBezTo>
                <a:cubicBezTo>
                  <a:pt x="352213" y="416221"/>
                  <a:pt x="501226" y="419184"/>
                  <a:pt x="650240" y="422148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0F41E7D-8B0C-8870-F498-31139E34D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B97D-47AF-4C2F-A7B5-72AA6E0DB182}" type="slidenum">
              <a:rPr lang="en-GB" smtClean="0"/>
              <a:t>5</a:t>
            </a:fld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9CFDDE-EC55-CB7A-3251-A9A2A0C9BA16}"/>
              </a:ext>
            </a:extLst>
          </p:cNvPr>
          <p:cNvSpPr txBox="1"/>
          <p:nvPr/>
        </p:nvSpPr>
        <p:spPr>
          <a:xfrm>
            <a:off x="7825679" y="864929"/>
            <a:ext cx="3642421" cy="369332"/>
          </a:xfrm>
          <a:prstGeom prst="rect">
            <a:avLst/>
          </a:prstGeom>
          <a:noFill/>
          <a:ln w="28575">
            <a:solidFill>
              <a:srgbClr val="156082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Can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apply</a:t>
            </a:r>
            <a:r>
              <a:rPr lang="fr-FR" dirty="0"/>
              <a:t> a local </a:t>
            </a:r>
            <a:r>
              <a:rPr lang="fr-FR" dirty="0" err="1"/>
              <a:t>electric</a:t>
            </a:r>
            <a:r>
              <a:rPr lang="fr-FR" dirty="0"/>
              <a:t> </a:t>
            </a:r>
            <a:r>
              <a:rPr lang="fr-FR" dirty="0" err="1"/>
              <a:t>field</a:t>
            </a:r>
            <a:r>
              <a:rPr lang="fr-FR" dirty="0"/>
              <a:t> ?</a:t>
            </a:r>
            <a:endParaRPr lang="en-GB" dirty="0"/>
          </a:p>
        </p:txBody>
      </p:sp>
      <p:pic>
        <p:nvPicPr>
          <p:cNvPr id="14" name="Picture 13" descr="A diagram of a triangle with a triangle and a triangle with a triangle&#10;&#10;AI-generated content may be incorrect.">
            <a:extLst>
              <a:ext uri="{FF2B5EF4-FFF2-40B4-BE49-F238E27FC236}">
                <a16:creationId xmlns:a16="http://schemas.microsoft.com/office/drawing/2014/main" id="{1C29C669-260F-8F0E-84DB-601229E988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75" t="3775" r="15356" b="54353"/>
          <a:stretch/>
        </p:blipFill>
        <p:spPr>
          <a:xfrm>
            <a:off x="7906692" y="1375002"/>
            <a:ext cx="3308465" cy="3050355"/>
          </a:xfrm>
          <a:prstGeom prst="rect">
            <a:avLst/>
          </a:prstGeom>
        </p:spPr>
      </p:pic>
      <p:pic>
        <p:nvPicPr>
          <p:cNvPr id="16" name="Picture 15" descr="A diagram of a triangle with a triangle and a triangle with a triangle&#10;&#10;AI-generated content may be incorrect.">
            <a:extLst>
              <a:ext uri="{FF2B5EF4-FFF2-40B4-BE49-F238E27FC236}">
                <a16:creationId xmlns:a16="http://schemas.microsoft.com/office/drawing/2014/main" id="{7342C81D-D15F-A2F5-09B0-0F1763EA5B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05" t="3775" r="9094" b="54353"/>
          <a:stretch/>
        </p:blipFill>
        <p:spPr>
          <a:xfrm>
            <a:off x="11315919" y="1304745"/>
            <a:ext cx="623137" cy="305035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AC1530B-8D05-89BE-B8E7-194BA2B8BBB3}"/>
              </a:ext>
            </a:extLst>
          </p:cNvPr>
          <p:cNvSpPr txBox="1"/>
          <p:nvPr/>
        </p:nvSpPr>
        <p:spPr>
          <a:xfrm>
            <a:off x="8250602" y="3362294"/>
            <a:ext cx="5257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air</a:t>
            </a:r>
            <a:endParaRPr lang="en-GB" sz="1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8667A82-0663-22FD-99CC-7261C6CCEBF9}"/>
              </a:ext>
            </a:extLst>
          </p:cNvPr>
          <p:cNvSpPr txBox="1"/>
          <p:nvPr/>
        </p:nvSpPr>
        <p:spPr>
          <a:xfrm>
            <a:off x="8306661" y="3970770"/>
            <a:ext cx="5257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Si</a:t>
            </a:r>
            <a:endParaRPr lang="en-GB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A1C5077-2D86-4F98-57F7-8ED5043F380E}"/>
                  </a:ext>
                </a:extLst>
              </p:cNvPr>
              <p:cNvSpPr txBox="1"/>
              <p:nvPr/>
            </p:nvSpPr>
            <p:spPr>
              <a:xfrm>
                <a:off x="7789798" y="3662993"/>
                <a:ext cx="144733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sz="1400" b="0" i="0" dirty="0" smtClean="0">
                          <a:latin typeface="Cambria Math" panose="02040503050406030204" pitchFamily="18" charset="0"/>
                        </a:rPr>
                        <m:t>α</m:t>
                      </m:r>
                      <m:r>
                        <a:rPr lang="fr-FR" sz="1400" b="0" i="0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fr-FR" sz="1400" b="0" i="0" dirty="0" smtClean="0">
                          <a:latin typeface="Cambria Math" panose="02040503050406030204" pitchFamily="18" charset="0"/>
                        </a:rPr>
                        <m:t>I</m:t>
                      </m:r>
                      <m:sSub>
                        <m:sSubPr>
                          <m:ctrlPr>
                            <a:rPr lang="fr-FR" sz="1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sz="1400" b="0" i="0" dirty="0" smtClean="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lang="fr-FR" sz="1400" b="0" i="0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fr-FR" sz="1400" b="0" i="0" dirty="0" smtClean="0">
                          <a:latin typeface="Cambria Math" panose="02040503050406030204" pitchFamily="18" charset="0"/>
                        </a:rPr>
                        <m:t>S</m:t>
                      </m:r>
                      <m:sSub>
                        <m:sSubPr>
                          <m:ctrlPr>
                            <a:rPr lang="fr-FR" sz="1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sz="1400" b="0" i="0" dirty="0" smtClean="0"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b>
                          <m:r>
                            <a:rPr lang="fr-FR" sz="1400" b="0" i="0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A1C5077-2D86-4F98-57F7-8ED5043F38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9798" y="3662993"/>
                <a:ext cx="1447333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Electronic Earth png images | PNGEgg">
            <a:extLst>
              <a:ext uri="{FF2B5EF4-FFF2-40B4-BE49-F238E27FC236}">
                <a16:creationId xmlns:a16="http://schemas.microsoft.com/office/drawing/2014/main" id="{F7F33694-3534-2FB2-BF3E-B8FE6027FE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30" b="89792" l="6322" r="95690">
                        <a14:foregroundMark x1="40230" y1="72590" x2="40230" y2="72590"/>
                        <a14:foregroundMark x1="6609" y1="65028" x2="6609" y2="65028"/>
                        <a14:foregroundMark x1="95690" y1="65028" x2="95690" y2="65028"/>
                        <a14:foregroundMark x1="56322" y1="80151" x2="56322" y2="801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379298" y="2914990"/>
            <a:ext cx="367907" cy="559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8+ Hundred Dc Voltage Source Royalty-Free Images, Stock Photos &amp; Pictures |  Shutterstock">
            <a:extLst>
              <a:ext uri="{FF2B5EF4-FFF2-40B4-BE49-F238E27FC236}">
                <a16:creationId xmlns:a16="http://schemas.microsoft.com/office/drawing/2014/main" id="{61C23F9F-F9DE-3863-D9A0-CFDEBF8975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805" b="65738" l="28500" r="72000">
                        <a14:foregroundMark x1="44667" y1="48189" x2="44667" y2="48189"/>
                        <a14:foregroundMark x1="72000" y1="47354" x2="72000" y2="473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907" t="25541" r="37661" b="29756"/>
          <a:stretch>
            <a:fillRect/>
          </a:stretch>
        </p:blipFill>
        <p:spPr bwMode="auto">
          <a:xfrm rot="16200000">
            <a:off x="9329414" y="4256616"/>
            <a:ext cx="463019" cy="506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B8FDCBFF-536C-85F8-A4FF-407EEF27F0A0}"/>
              </a:ext>
            </a:extLst>
          </p:cNvPr>
          <p:cNvSpPr/>
          <p:nvPr/>
        </p:nvSpPr>
        <p:spPr>
          <a:xfrm>
            <a:off x="1130083" y="4272081"/>
            <a:ext cx="232610" cy="2416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D967273-D36E-D149-3E17-99E721322F3C}"/>
              </a:ext>
            </a:extLst>
          </p:cNvPr>
          <p:cNvSpPr/>
          <p:nvPr/>
        </p:nvSpPr>
        <p:spPr>
          <a:xfrm>
            <a:off x="1119986" y="6464991"/>
            <a:ext cx="232610" cy="2416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6" name="Picture 2" descr="Red Label PNG Transparent, Red Label, Gules, New, Label PNG Image For Free  Download">
            <a:extLst>
              <a:ext uri="{FF2B5EF4-FFF2-40B4-BE49-F238E27FC236}">
                <a16:creationId xmlns:a16="http://schemas.microsoft.com/office/drawing/2014/main" id="{D88E05A4-1B05-1BB5-40D3-962C14143B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948" b="6830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029" b="26777"/>
          <a:stretch/>
        </p:blipFill>
        <p:spPr bwMode="auto">
          <a:xfrm>
            <a:off x="5179060" y="4566857"/>
            <a:ext cx="1767632" cy="870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BBB61FE-2521-1DD0-0086-6F5342440934}"/>
              </a:ext>
            </a:extLst>
          </p:cNvPr>
          <p:cNvSpPr txBox="1"/>
          <p:nvPr/>
        </p:nvSpPr>
        <p:spPr>
          <a:xfrm>
            <a:off x="8250602" y="5014238"/>
            <a:ext cx="2702560" cy="461665"/>
          </a:xfrm>
          <a:prstGeom prst="rect">
            <a:avLst/>
          </a:prstGeom>
          <a:noFill/>
          <a:ln w="38100">
            <a:solidFill>
              <a:srgbClr val="156082"/>
            </a:solidFill>
          </a:ln>
        </p:spPr>
        <p:txBody>
          <a:bodyPr wrap="square" rtlCol="0">
            <a:spAutoFit/>
          </a:bodyPr>
          <a:lstStyle/>
          <a:p>
            <a:r>
              <a:rPr lang="fr-FR" sz="2400" dirty="0"/>
              <a:t>Local </a:t>
            </a:r>
            <a:r>
              <a:rPr lang="fr-FR" sz="2400" dirty="0" err="1"/>
              <a:t>electric</a:t>
            </a:r>
            <a:r>
              <a:rPr lang="fr-FR" sz="2400" dirty="0"/>
              <a:t> </a:t>
            </a:r>
            <a:r>
              <a:rPr lang="fr-FR" sz="2400" dirty="0" err="1"/>
              <a:t>field</a:t>
            </a:r>
            <a:endParaRPr lang="en-GB" sz="24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CD895EE-8854-F183-E342-EF89F83021B2}"/>
              </a:ext>
            </a:extLst>
          </p:cNvPr>
          <p:cNvSpPr txBox="1"/>
          <p:nvPr/>
        </p:nvSpPr>
        <p:spPr>
          <a:xfrm>
            <a:off x="1291167" y="4653853"/>
            <a:ext cx="2061763" cy="830997"/>
          </a:xfrm>
          <a:prstGeom prst="rect">
            <a:avLst/>
          </a:prstGeom>
          <a:noFill/>
          <a:ln w="38100">
            <a:solidFill>
              <a:srgbClr val="15608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 err="1"/>
              <a:t>Nanoscale</a:t>
            </a:r>
            <a:r>
              <a:rPr lang="fr-FR" sz="2400" dirty="0"/>
              <a:t> </a:t>
            </a:r>
            <a:r>
              <a:rPr lang="fr-FR" sz="2400" dirty="0" err="1"/>
              <a:t>thermometry</a:t>
            </a:r>
            <a:endParaRPr lang="en-GB" sz="2400" dirty="0"/>
          </a:p>
        </p:txBody>
      </p:sp>
      <p:sp>
        <p:nvSpPr>
          <p:cNvPr id="30" name="Arrow: Circular 29">
            <a:extLst>
              <a:ext uri="{FF2B5EF4-FFF2-40B4-BE49-F238E27FC236}">
                <a16:creationId xmlns:a16="http://schemas.microsoft.com/office/drawing/2014/main" id="{636F9F13-3423-6AB8-3A42-79A2787BE9F2}"/>
              </a:ext>
            </a:extLst>
          </p:cNvPr>
          <p:cNvSpPr/>
          <p:nvPr/>
        </p:nvSpPr>
        <p:spPr>
          <a:xfrm rot="16200000" flipH="1">
            <a:off x="3654723" y="3504884"/>
            <a:ext cx="1969323" cy="3865731"/>
          </a:xfrm>
          <a:prstGeom prst="circularArrow">
            <a:avLst>
              <a:gd name="adj1" fmla="val 5152"/>
              <a:gd name="adj2" fmla="val 937491"/>
              <a:gd name="adj3" fmla="val 20448125"/>
              <a:gd name="adj4" fmla="val 16270826"/>
              <a:gd name="adj5" fmla="val 8135"/>
            </a:avLst>
          </a:prstGeom>
          <a:solidFill>
            <a:srgbClr val="156082"/>
          </a:solidFill>
          <a:ln>
            <a:solidFill>
              <a:srgbClr val="1560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1CE7193-4E28-7C15-D1B7-374C61B56A64}"/>
              </a:ext>
            </a:extLst>
          </p:cNvPr>
          <p:cNvSpPr txBox="1"/>
          <p:nvPr/>
        </p:nvSpPr>
        <p:spPr>
          <a:xfrm>
            <a:off x="4617127" y="5506305"/>
            <a:ext cx="2957745" cy="1200329"/>
          </a:xfrm>
          <a:prstGeom prst="rect">
            <a:avLst/>
          </a:prstGeom>
          <a:noFill/>
          <a:ln w="38100">
            <a:solidFill>
              <a:srgbClr val="15608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Scanning </a:t>
            </a:r>
            <a:r>
              <a:rPr lang="fr-FR" sz="2400" dirty="0" err="1"/>
              <a:t>electrocaloric</a:t>
            </a:r>
            <a:r>
              <a:rPr lang="fr-FR" sz="2400" dirty="0"/>
              <a:t> </a:t>
            </a:r>
            <a:r>
              <a:rPr lang="fr-FR" sz="2400" dirty="0" err="1"/>
              <a:t>thermometry</a:t>
            </a:r>
            <a:r>
              <a:rPr lang="fr-FR" sz="2400" dirty="0"/>
              <a:t> (</a:t>
            </a:r>
            <a:r>
              <a:rPr lang="fr-FR" sz="2400" dirty="0" err="1"/>
              <a:t>SeCT</a:t>
            </a:r>
            <a:r>
              <a:rPr lang="fr-FR" sz="2400" dirty="0"/>
              <a:t>)</a:t>
            </a:r>
            <a:endParaRPr lang="en-GB" sz="2400" dirty="0"/>
          </a:p>
        </p:txBody>
      </p:sp>
      <p:sp>
        <p:nvSpPr>
          <p:cNvPr id="32" name="Arrow: Circular 31">
            <a:extLst>
              <a:ext uri="{FF2B5EF4-FFF2-40B4-BE49-F238E27FC236}">
                <a16:creationId xmlns:a16="http://schemas.microsoft.com/office/drawing/2014/main" id="{22BCF2C9-5F14-2CA6-46D9-9A063B93C892}"/>
              </a:ext>
            </a:extLst>
          </p:cNvPr>
          <p:cNvSpPr/>
          <p:nvPr/>
        </p:nvSpPr>
        <p:spPr>
          <a:xfrm rot="5400000">
            <a:off x="6567953" y="3526163"/>
            <a:ext cx="1969323" cy="3865731"/>
          </a:xfrm>
          <a:prstGeom prst="circularArrow">
            <a:avLst>
              <a:gd name="adj1" fmla="val 5152"/>
              <a:gd name="adj2" fmla="val 937491"/>
              <a:gd name="adj3" fmla="val 20448125"/>
              <a:gd name="adj4" fmla="val 16270826"/>
              <a:gd name="adj5" fmla="val 8135"/>
            </a:avLst>
          </a:prstGeom>
          <a:solidFill>
            <a:srgbClr val="156082"/>
          </a:solidFill>
          <a:ln>
            <a:solidFill>
              <a:srgbClr val="1560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68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18" grpId="0" animBg="1"/>
      <p:bldP spid="4" grpId="0" animBg="1"/>
      <p:bldP spid="19" grpId="0"/>
      <p:bldP spid="20" grpId="0"/>
      <p:bldP spid="21" grpId="0"/>
      <p:bldP spid="27" grpId="0" animBg="1"/>
      <p:bldP spid="30" grpId="0" animBg="1"/>
      <p:bldP spid="31" grpId="0" animBg="1"/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6D5AB-50AB-080E-3554-5722F3B8A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B6DA5B0-BC5F-5B2D-0FEB-93CDB3981C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Local </a:t>
            </a:r>
            <a:r>
              <a:rPr lang="fr-FR" dirty="0" err="1"/>
              <a:t>imaging</a:t>
            </a:r>
            <a:endParaRPr lang="en-GB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B3BDD5C-1EC5-65DA-CDC2-C6F2E1D22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707" y="3670371"/>
            <a:ext cx="2743201" cy="3152730"/>
          </a:xfrm>
          <a:prstGeom prst="rect">
            <a:avLst/>
          </a:prstGeom>
        </p:spPr>
      </p:pic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5E89004A-068A-0AD2-BB16-FBA81BDE7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B97D-47AF-4C2F-A7B5-72AA6E0DB182}" type="slidenum">
              <a:rPr lang="en-GB" smtClean="0"/>
              <a:t>6</a:t>
            </a:fld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0241B8B-07ED-C3AB-584D-0CA432EB9408}"/>
              </a:ext>
            </a:extLst>
          </p:cNvPr>
          <p:cNvGrpSpPr/>
          <p:nvPr/>
        </p:nvGrpSpPr>
        <p:grpSpPr>
          <a:xfrm>
            <a:off x="1243247" y="734295"/>
            <a:ext cx="2246456" cy="2883716"/>
            <a:chOff x="367320" y="1724812"/>
            <a:chExt cx="2560542" cy="371888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848E821-5CBB-EAEE-25A3-9F13570DF3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7320" y="1724812"/>
              <a:ext cx="2560542" cy="3718882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CF1402F-4077-A675-C995-626F4FB5EDAE}"/>
                </a:ext>
              </a:extLst>
            </p:cNvPr>
            <p:cNvSpPr/>
            <p:nvPr/>
          </p:nvSpPr>
          <p:spPr>
            <a:xfrm>
              <a:off x="556260" y="3825240"/>
              <a:ext cx="369570" cy="220980"/>
            </a:xfrm>
            <a:prstGeom prst="rect">
              <a:avLst/>
            </a:prstGeom>
            <a:solidFill>
              <a:srgbClr val="EBD9DD"/>
            </a:solidFill>
            <a:ln>
              <a:solidFill>
                <a:srgbClr val="EBD8D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73BEE2B6-763B-E6D4-8B60-C487C9CBF45E}"/>
              </a:ext>
            </a:extLst>
          </p:cNvPr>
          <p:cNvSpPr/>
          <p:nvPr/>
        </p:nvSpPr>
        <p:spPr>
          <a:xfrm>
            <a:off x="5688874" y="4412766"/>
            <a:ext cx="440314" cy="30576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899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Rectangle 1113">
            <a:extLst>
              <a:ext uri="{FF2B5EF4-FFF2-40B4-BE49-F238E27FC236}">
                <a16:creationId xmlns:a16="http://schemas.microsoft.com/office/drawing/2014/main" id="{B24A825E-71C2-FF9C-236F-B7CD9EF83C08}"/>
              </a:ext>
            </a:extLst>
          </p:cNvPr>
          <p:cNvSpPr/>
          <p:nvPr/>
        </p:nvSpPr>
        <p:spPr>
          <a:xfrm>
            <a:off x="9608987" y="5654263"/>
            <a:ext cx="125667" cy="62755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32" name="Straight Connector 1131">
            <a:extLst>
              <a:ext uri="{FF2B5EF4-FFF2-40B4-BE49-F238E27FC236}">
                <a16:creationId xmlns:a16="http://schemas.microsoft.com/office/drawing/2014/main" id="{7A4E8FA3-E2FC-FF38-8194-E6BAF9F56FFA}"/>
              </a:ext>
            </a:extLst>
          </p:cNvPr>
          <p:cNvCxnSpPr>
            <a:cxnSpLocks/>
          </p:cNvCxnSpPr>
          <p:nvPr/>
        </p:nvCxnSpPr>
        <p:spPr>
          <a:xfrm flipV="1">
            <a:off x="9608986" y="5477870"/>
            <a:ext cx="0" cy="671336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57" name="Rectangle 1156">
            <a:extLst>
              <a:ext uri="{FF2B5EF4-FFF2-40B4-BE49-F238E27FC236}">
                <a16:creationId xmlns:a16="http://schemas.microsoft.com/office/drawing/2014/main" id="{5625071F-2BA9-F067-A0D9-44272D18BEDA}"/>
              </a:ext>
            </a:extLst>
          </p:cNvPr>
          <p:cNvSpPr/>
          <p:nvPr/>
        </p:nvSpPr>
        <p:spPr>
          <a:xfrm>
            <a:off x="10686580" y="5678621"/>
            <a:ext cx="125667" cy="62755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58" name="Rectangle 1157">
            <a:extLst>
              <a:ext uri="{FF2B5EF4-FFF2-40B4-BE49-F238E27FC236}">
                <a16:creationId xmlns:a16="http://schemas.microsoft.com/office/drawing/2014/main" id="{C390A51D-A9AF-A4B3-D88E-FAB9CFA25D9E}"/>
              </a:ext>
            </a:extLst>
          </p:cNvPr>
          <p:cNvSpPr/>
          <p:nvPr/>
        </p:nvSpPr>
        <p:spPr>
          <a:xfrm>
            <a:off x="10417971" y="5034006"/>
            <a:ext cx="141957" cy="62755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59" name="Rectangle 1158">
            <a:extLst>
              <a:ext uri="{FF2B5EF4-FFF2-40B4-BE49-F238E27FC236}">
                <a16:creationId xmlns:a16="http://schemas.microsoft.com/office/drawing/2014/main" id="{C0C89DD5-75E7-F670-037B-9FE898B15BDE}"/>
              </a:ext>
            </a:extLst>
          </p:cNvPr>
          <p:cNvSpPr/>
          <p:nvPr/>
        </p:nvSpPr>
        <p:spPr>
          <a:xfrm>
            <a:off x="10149744" y="5647920"/>
            <a:ext cx="125667" cy="62755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60" name="Rectangle 1159">
            <a:extLst>
              <a:ext uri="{FF2B5EF4-FFF2-40B4-BE49-F238E27FC236}">
                <a16:creationId xmlns:a16="http://schemas.microsoft.com/office/drawing/2014/main" id="{D56C420A-DA37-7355-A3E2-EA2C643F829C}"/>
              </a:ext>
            </a:extLst>
          </p:cNvPr>
          <p:cNvSpPr/>
          <p:nvPr/>
        </p:nvSpPr>
        <p:spPr>
          <a:xfrm>
            <a:off x="9881516" y="5045463"/>
            <a:ext cx="141957" cy="62755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61" name="Straight Connector 1160">
            <a:extLst>
              <a:ext uri="{FF2B5EF4-FFF2-40B4-BE49-F238E27FC236}">
                <a16:creationId xmlns:a16="http://schemas.microsoft.com/office/drawing/2014/main" id="{B3A617D0-5683-7E13-0588-33AC4AECE269}"/>
              </a:ext>
            </a:extLst>
          </p:cNvPr>
          <p:cNvCxnSpPr/>
          <p:nvPr/>
        </p:nvCxnSpPr>
        <p:spPr>
          <a:xfrm>
            <a:off x="9881516" y="5673018"/>
            <a:ext cx="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63" name="Arc 1162">
            <a:extLst>
              <a:ext uri="{FF2B5EF4-FFF2-40B4-BE49-F238E27FC236}">
                <a16:creationId xmlns:a16="http://schemas.microsoft.com/office/drawing/2014/main" id="{0B1C58DE-DFE6-790B-E00D-D7C364098A26}"/>
              </a:ext>
            </a:extLst>
          </p:cNvPr>
          <p:cNvSpPr/>
          <p:nvPr/>
        </p:nvSpPr>
        <p:spPr>
          <a:xfrm rot="10800000">
            <a:off x="9881511" y="4816501"/>
            <a:ext cx="543281" cy="694256"/>
          </a:xfrm>
          <a:prstGeom prst="arc">
            <a:avLst/>
          </a:prstGeom>
          <a:ln>
            <a:solidFill>
              <a:srgbClr val="135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67" name="Arc 1166">
            <a:extLst>
              <a:ext uri="{FF2B5EF4-FFF2-40B4-BE49-F238E27FC236}">
                <a16:creationId xmlns:a16="http://schemas.microsoft.com/office/drawing/2014/main" id="{03363FBB-72A5-55A8-DF34-C1AF4E5ECBE2}"/>
              </a:ext>
            </a:extLst>
          </p:cNvPr>
          <p:cNvSpPr/>
          <p:nvPr/>
        </p:nvSpPr>
        <p:spPr>
          <a:xfrm rot="10800000">
            <a:off x="10414939" y="4816500"/>
            <a:ext cx="543281" cy="694256"/>
          </a:xfrm>
          <a:prstGeom prst="arc">
            <a:avLst/>
          </a:prstGeom>
          <a:ln>
            <a:solidFill>
              <a:srgbClr val="135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77" name="Rectangle 1176">
            <a:extLst>
              <a:ext uri="{FF2B5EF4-FFF2-40B4-BE49-F238E27FC236}">
                <a16:creationId xmlns:a16="http://schemas.microsoft.com/office/drawing/2014/main" id="{E1D3363A-4F00-98E3-471E-BEAC05984ADB}"/>
              </a:ext>
            </a:extLst>
          </p:cNvPr>
          <p:cNvSpPr/>
          <p:nvPr/>
        </p:nvSpPr>
        <p:spPr>
          <a:xfrm>
            <a:off x="11223035" y="5661481"/>
            <a:ext cx="125667" cy="62755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78" name="Rectangle 1177">
            <a:extLst>
              <a:ext uri="{FF2B5EF4-FFF2-40B4-BE49-F238E27FC236}">
                <a16:creationId xmlns:a16="http://schemas.microsoft.com/office/drawing/2014/main" id="{3A9406DC-6EEF-AD12-6F45-EF6D3CAD563D}"/>
              </a:ext>
            </a:extLst>
          </p:cNvPr>
          <p:cNvSpPr/>
          <p:nvPr/>
        </p:nvSpPr>
        <p:spPr>
          <a:xfrm>
            <a:off x="10954972" y="5034006"/>
            <a:ext cx="141957" cy="62755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79" name="Straight Connector 1178">
            <a:extLst>
              <a:ext uri="{FF2B5EF4-FFF2-40B4-BE49-F238E27FC236}">
                <a16:creationId xmlns:a16="http://schemas.microsoft.com/office/drawing/2014/main" id="{ABF07BF8-CF3F-B86C-D49C-4AC3097CBAE5}"/>
              </a:ext>
            </a:extLst>
          </p:cNvPr>
          <p:cNvCxnSpPr/>
          <p:nvPr/>
        </p:nvCxnSpPr>
        <p:spPr>
          <a:xfrm>
            <a:off x="10954244" y="5701531"/>
            <a:ext cx="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86" name="Arc 1185">
            <a:extLst>
              <a:ext uri="{FF2B5EF4-FFF2-40B4-BE49-F238E27FC236}">
                <a16:creationId xmlns:a16="http://schemas.microsoft.com/office/drawing/2014/main" id="{6E857144-6196-B6CD-BAAD-AD8946CFBFBF}"/>
              </a:ext>
            </a:extLst>
          </p:cNvPr>
          <p:cNvSpPr/>
          <p:nvPr/>
        </p:nvSpPr>
        <p:spPr>
          <a:xfrm rot="10800000">
            <a:off x="10954426" y="4838493"/>
            <a:ext cx="543281" cy="694256"/>
          </a:xfrm>
          <a:prstGeom prst="arc">
            <a:avLst/>
          </a:prstGeom>
          <a:ln>
            <a:solidFill>
              <a:srgbClr val="135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15" name="Rectangle 1114">
            <a:extLst>
              <a:ext uri="{FF2B5EF4-FFF2-40B4-BE49-F238E27FC236}">
                <a16:creationId xmlns:a16="http://schemas.microsoft.com/office/drawing/2014/main" id="{5A4ADB43-ED0D-29B2-357C-7750C72B6B7D}"/>
              </a:ext>
            </a:extLst>
          </p:cNvPr>
          <p:cNvSpPr/>
          <p:nvPr/>
        </p:nvSpPr>
        <p:spPr>
          <a:xfrm>
            <a:off x="9340378" y="5009648"/>
            <a:ext cx="141957" cy="62755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95" name="Rectangle 1094">
            <a:extLst>
              <a:ext uri="{FF2B5EF4-FFF2-40B4-BE49-F238E27FC236}">
                <a16:creationId xmlns:a16="http://schemas.microsoft.com/office/drawing/2014/main" id="{1C3EDAF2-A413-73F5-FE35-7C359F5B32B1}"/>
              </a:ext>
            </a:extLst>
          </p:cNvPr>
          <p:cNvSpPr/>
          <p:nvPr/>
        </p:nvSpPr>
        <p:spPr>
          <a:xfrm>
            <a:off x="6473078" y="5671074"/>
            <a:ext cx="1010920" cy="62755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94" name="Rectangle 1093">
            <a:extLst>
              <a:ext uri="{FF2B5EF4-FFF2-40B4-BE49-F238E27FC236}">
                <a16:creationId xmlns:a16="http://schemas.microsoft.com/office/drawing/2014/main" id="{2F9AC595-B724-8735-95A1-9638AC051636}"/>
              </a:ext>
            </a:extLst>
          </p:cNvPr>
          <p:cNvSpPr/>
          <p:nvPr/>
        </p:nvSpPr>
        <p:spPr>
          <a:xfrm>
            <a:off x="4950769" y="5032312"/>
            <a:ext cx="1010920" cy="62755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76D95A9-191D-A5B5-B10A-E72C9924D9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Local </a:t>
            </a:r>
            <a:r>
              <a:rPr lang="fr-FR" dirty="0" err="1"/>
              <a:t>imaging</a:t>
            </a:r>
            <a:endParaRPr lang="en-GB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8C1D8BE-CB7A-F7A7-0E86-655A3A7E6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707" y="3670371"/>
            <a:ext cx="2743201" cy="3152730"/>
          </a:xfrm>
          <a:prstGeom prst="rect">
            <a:avLst/>
          </a:prstGeom>
        </p:spPr>
      </p:pic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56857E-BB03-3F8D-417C-4E446CFC8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B97D-47AF-4C2F-A7B5-72AA6E0DB182}" type="slidenum">
              <a:rPr lang="en-GB" smtClean="0"/>
              <a:t>7</a:t>
            </a:fld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513BCAB-FD04-EE02-F177-01567BE6756E}"/>
              </a:ext>
            </a:extLst>
          </p:cNvPr>
          <p:cNvGrpSpPr/>
          <p:nvPr/>
        </p:nvGrpSpPr>
        <p:grpSpPr>
          <a:xfrm>
            <a:off x="1243247" y="734295"/>
            <a:ext cx="2246456" cy="2883716"/>
            <a:chOff x="367320" y="1724812"/>
            <a:chExt cx="2560542" cy="371888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1954ECC-704D-54C3-8E40-4B847B6256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7320" y="1724812"/>
              <a:ext cx="2560542" cy="3718882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DD4D357-F48E-1706-2929-EF671533A9C5}"/>
                </a:ext>
              </a:extLst>
            </p:cNvPr>
            <p:cNvSpPr/>
            <p:nvPr/>
          </p:nvSpPr>
          <p:spPr>
            <a:xfrm>
              <a:off x="556260" y="3825240"/>
              <a:ext cx="369570" cy="220980"/>
            </a:xfrm>
            <a:prstGeom prst="rect">
              <a:avLst/>
            </a:prstGeom>
            <a:solidFill>
              <a:srgbClr val="EBD9DD"/>
            </a:solidFill>
            <a:ln>
              <a:solidFill>
                <a:srgbClr val="EBD8D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30AA0F54-FD70-9DE6-1C40-9965061352CD}"/>
              </a:ext>
            </a:extLst>
          </p:cNvPr>
          <p:cNvSpPr/>
          <p:nvPr/>
        </p:nvSpPr>
        <p:spPr>
          <a:xfrm>
            <a:off x="5688874" y="4412766"/>
            <a:ext cx="440314" cy="30576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2E9929-60F5-052F-56CC-C9A6A0E7B4DD}"/>
              </a:ext>
            </a:extLst>
          </p:cNvPr>
          <p:cNvSpPr txBox="1"/>
          <p:nvPr/>
        </p:nvSpPr>
        <p:spPr>
          <a:xfrm>
            <a:off x="5709714" y="1790591"/>
            <a:ext cx="1227126" cy="411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4um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1032" name="Picture 1031">
            <a:extLst>
              <a:ext uri="{FF2B5EF4-FFF2-40B4-BE49-F238E27FC236}">
                <a16:creationId xmlns:a16="http://schemas.microsoft.com/office/drawing/2014/main" id="{85E0659C-0F06-ED7B-A266-1CBF689C3F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4536" y="1510291"/>
            <a:ext cx="3227054" cy="1357082"/>
          </a:xfrm>
          <a:prstGeom prst="rect">
            <a:avLst/>
          </a:prstGeom>
        </p:spPr>
      </p:pic>
      <p:pic>
        <p:nvPicPr>
          <p:cNvPr id="1033" name="Picture 1032">
            <a:extLst>
              <a:ext uri="{FF2B5EF4-FFF2-40B4-BE49-F238E27FC236}">
                <a16:creationId xmlns:a16="http://schemas.microsoft.com/office/drawing/2014/main" id="{53764767-8271-A806-2687-ED06C542BE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2602" y="1572501"/>
            <a:ext cx="3493272" cy="1282233"/>
          </a:xfrm>
          <a:prstGeom prst="rect">
            <a:avLst/>
          </a:prstGeom>
        </p:spPr>
      </p:pic>
      <p:sp>
        <p:nvSpPr>
          <p:cNvPr id="1034" name="Rectangle 1033">
            <a:extLst>
              <a:ext uri="{FF2B5EF4-FFF2-40B4-BE49-F238E27FC236}">
                <a16:creationId xmlns:a16="http://schemas.microsoft.com/office/drawing/2014/main" id="{AEDF24BA-4A6E-494A-C31D-BA62446F35FA}"/>
              </a:ext>
            </a:extLst>
          </p:cNvPr>
          <p:cNvSpPr/>
          <p:nvPr/>
        </p:nvSpPr>
        <p:spPr>
          <a:xfrm>
            <a:off x="5784659" y="2754687"/>
            <a:ext cx="171950" cy="2428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35" name="Picture 1034">
            <a:extLst>
              <a:ext uri="{FF2B5EF4-FFF2-40B4-BE49-F238E27FC236}">
                <a16:creationId xmlns:a16="http://schemas.microsoft.com/office/drawing/2014/main" id="{BFB1B919-00A7-3D76-CAA2-29EF44178F7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5655" t="12630" r="53919" b="67759"/>
          <a:stretch/>
        </p:blipFill>
        <p:spPr>
          <a:xfrm>
            <a:off x="4669381" y="2865882"/>
            <a:ext cx="487504" cy="316761"/>
          </a:xfrm>
          <a:prstGeom prst="rect">
            <a:avLst/>
          </a:prstGeom>
        </p:spPr>
      </p:pic>
      <p:pic>
        <p:nvPicPr>
          <p:cNvPr id="1036" name="Picture 1035">
            <a:extLst>
              <a:ext uri="{FF2B5EF4-FFF2-40B4-BE49-F238E27FC236}">
                <a16:creationId xmlns:a16="http://schemas.microsoft.com/office/drawing/2014/main" id="{0D2CF20A-1E0F-6EC5-115D-5EB15C7D191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5643" t="68721" r="53216" b="10170"/>
          <a:stretch/>
        </p:blipFill>
        <p:spPr>
          <a:xfrm>
            <a:off x="5444362" y="2876090"/>
            <a:ext cx="481277" cy="325230"/>
          </a:xfrm>
          <a:prstGeom prst="rect">
            <a:avLst/>
          </a:prstGeom>
        </p:spPr>
      </p:pic>
      <p:pic>
        <p:nvPicPr>
          <p:cNvPr id="1037" name="Picture 1036">
            <a:extLst>
              <a:ext uri="{FF2B5EF4-FFF2-40B4-BE49-F238E27FC236}">
                <a16:creationId xmlns:a16="http://schemas.microsoft.com/office/drawing/2014/main" id="{E7390575-7366-3B9E-294A-3C459E98970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0704" t="12392" r="6055" b="67758"/>
          <a:stretch/>
        </p:blipFill>
        <p:spPr>
          <a:xfrm>
            <a:off x="4999257" y="1243119"/>
            <a:ext cx="550060" cy="317941"/>
          </a:xfrm>
          <a:prstGeom prst="rect">
            <a:avLst/>
          </a:prstGeom>
        </p:spPr>
      </p:pic>
      <p:cxnSp>
        <p:nvCxnSpPr>
          <p:cNvPr id="1038" name="Straight Connector 1037">
            <a:extLst>
              <a:ext uri="{FF2B5EF4-FFF2-40B4-BE49-F238E27FC236}">
                <a16:creationId xmlns:a16="http://schemas.microsoft.com/office/drawing/2014/main" id="{BA4F33F8-1FDA-F5AD-2EA5-C6BD7212968D}"/>
              </a:ext>
            </a:extLst>
          </p:cNvPr>
          <p:cNvCxnSpPr>
            <a:cxnSpLocks/>
          </p:cNvCxnSpPr>
          <p:nvPr/>
        </p:nvCxnSpPr>
        <p:spPr>
          <a:xfrm flipV="1">
            <a:off x="5290199" y="1607156"/>
            <a:ext cx="0" cy="568997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9" name="Straight Connector 1038">
            <a:extLst>
              <a:ext uri="{FF2B5EF4-FFF2-40B4-BE49-F238E27FC236}">
                <a16:creationId xmlns:a16="http://schemas.microsoft.com/office/drawing/2014/main" id="{5271B864-1A7A-5DEE-A215-4862A145E874}"/>
              </a:ext>
            </a:extLst>
          </p:cNvPr>
          <p:cNvCxnSpPr>
            <a:cxnSpLocks/>
          </p:cNvCxnSpPr>
          <p:nvPr/>
        </p:nvCxnSpPr>
        <p:spPr>
          <a:xfrm flipV="1">
            <a:off x="5685001" y="2176153"/>
            <a:ext cx="0" cy="61817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0" name="Straight Connector 1039">
            <a:extLst>
              <a:ext uri="{FF2B5EF4-FFF2-40B4-BE49-F238E27FC236}">
                <a16:creationId xmlns:a16="http://schemas.microsoft.com/office/drawing/2014/main" id="{2BA14BF8-2946-B6A5-CC05-6F8F01CEAD6F}"/>
              </a:ext>
            </a:extLst>
          </p:cNvPr>
          <p:cNvCxnSpPr>
            <a:cxnSpLocks/>
          </p:cNvCxnSpPr>
          <p:nvPr/>
        </p:nvCxnSpPr>
        <p:spPr>
          <a:xfrm flipV="1">
            <a:off x="4901766" y="2225326"/>
            <a:ext cx="0" cy="568997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1" name="Straight Connector 1040">
            <a:extLst>
              <a:ext uri="{FF2B5EF4-FFF2-40B4-BE49-F238E27FC236}">
                <a16:creationId xmlns:a16="http://schemas.microsoft.com/office/drawing/2014/main" id="{A0C11938-67DB-D166-DF6E-44ED75369232}"/>
              </a:ext>
            </a:extLst>
          </p:cNvPr>
          <p:cNvCxnSpPr>
            <a:cxnSpLocks/>
          </p:cNvCxnSpPr>
          <p:nvPr/>
        </p:nvCxnSpPr>
        <p:spPr>
          <a:xfrm flipV="1">
            <a:off x="6097723" y="1607156"/>
            <a:ext cx="0" cy="1147532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42" name="Picture 1041">
            <a:extLst>
              <a:ext uri="{FF2B5EF4-FFF2-40B4-BE49-F238E27FC236}">
                <a16:creationId xmlns:a16="http://schemas.microsoft.com/office/drawing/2014/main" id="{3EE2E6EB-CA20-8E3F-6991-1F91E3A1AB6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8456" t="41330" r="65909" b="37058"/>
          <a:stretch/>
        </p:blipFill>
        <p:spPr>
          <a:xfrm>
            <a:off x="5444362" y="3210038"/>
            <a:ext cx="390137" cy="364962"/>
          </a:xfrm>
          <a:prstGeom prst="rect">
            <a:avLst/>
          </a:prstGeom>
        </p:spPr>
      </p:pic>
      <p:pic>
        <p:nvPicPr>
          <p:cNvPr id="1043" name="Picture 1042">
            <a:extLst>
              <a:ext uri="{FF2B5EF4-FFF2-40B4-BE49-F238E27FC236}">
                <a16:creationId xmlns:a16="http://schemas.microsoft.com/office/drawing/2014/main" id="{97E63F22-6139-43E1-65DB-5C2AD6B5C01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3765" t="41681" b="36550"/>
          <a:stretch/>
        </p:blipFill>
        <p:spPr>
          <a:xfrm>
            <a:off x="5074555" y="843032"/>
            <a:ext cx="431289" cy="391370"/>
          </a:xfrm>
          <a:prstGeom prst="rect">
            <a:avLst/>
          </a:prstGeom>
        </p:spPr>
      </p:pic>
      <p:pic>
        <p:nvPicPr>
          <p:cNvPr id="1044" name="Picture 1043">
            <a:extLst>
              <a:ext uri="{FF2B5EF4-FFF2-40B4-BE49-F238E27FC236}">
                <a16:creationId xmlns:a16="http://schemas.microsoft.com/office/drawing/2014/main" id="{6C7A239E-767E-FD6F-4DA1-CC1D4AB90DA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0583" t="12726" r="7096" b="67991"/>
          <a:stretch/>
        </p:blipFill>
        <p:spPr>
          <a:xfrm>
            <a:off x="5833578" y="1247660"/>
            <a:ext cx="528289" cy="308858"/>
          </a:xfrm>
          <a:prstGeom prst="rect">
            <a:avLst/>
          </a:prstGeom>
        </p:spPr>
      </p:pic>
      <p:cxnSp>
        <p:nvCxnSpPr>
          <p:cNvPr id="1045" name="Straight Connector 1044">
            <a:extLst>
              <a:ext uri="{FF2B5EF4-FFF2-40B4-BE49-F238E27FC236}">
                <a16:creationId xmlns:a16="http://schemas.microsoft.com/office/drawing/2014/main" id="{D36E0C18-668F-4EDC-71B0-4DCA49823E42}"/>
              </a:ext>
            </a:extLst>
          </p:cNvPr>
          <p:cNvCxnSpPr>
            <a:cxnSpLocks/>
          </p:cNvCxnSpPr>
          <p:nvPr/>
        </p:nvCxnSpPr>
        <p:spPr>
          <a:xfrm flipV="1">
            <a:off x="6490522" y="2188831"/>
            <a:ext cx="0" cy="61817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46" name="Picture 1045">
            <a:extLst>
              <a:ext uri="{FF2B5EF4-FFF2-40B4-BE49-F238E27FC236}">
                <a16:creationId xmlns:a16="http://schemas.microsoft.com/office/drawing/2014/main" id="{377B48E4-64A2-8F0C-34FA-1601085CB53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5643" t="68721" r="53216" b="10170"/>
          <a:stretch/>
        </p:blipFill>
        <p:spPr>
          <a:xfrm>
            <a:off x="6249884" y="2876090"/>
            <a:ext cx="481277" cy="325230"/>
          </a:xfrm>
          <a:prstGeom prst="rect">
            <a:avLst/>
          </a:prstGeom>
        </p:spPr>
      </p:pic>
      <p:pic>
        <p:nvPicPr>
          <p:cNvPr id="1049" name="Picture 1048">
            <a:extLst>
              <a:ext uri="{FF2B5EF4-FFF2-40B4-BE49-F238E27FC236}">
                <a16:creationId xmlns:a16="http://schemas.microsoft.com/office/drawing/2014/main" id="{725EE81E-99AE-404E-5CFD-5ECF53D2D8E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8456" t="41330" r="65909" b="37058"/>
          <a:stretch/>
        </p:blipFill>
        <p:spPr>
          <a:xfrm>
            <a:off x="6279828" y="3217834"/>
            <a:ext cx="390137" cy="364962"/>
          </a:xfrm>
          <a:prstGeom prst="rect">
            <a:avLst/>
          </a:prstGeom>
        </p:spPr>
      </p:pic>
      <p:cxnSp>
        <p:nvCxnSpPr>
          <p:cNvPr id="1051" name="Straight Connector 1050">
            <a:extLst>
              <a:ext uri="{FF2B5EF4-FFF2-40B4-BE49-F238E27FC236}">
                <a16:creationId xmlns:a16="http://schemas.microsoft.com/office/drawing/2014/main" id="{8AD7DD60-DCDC-A3B1-AB56-97545236B278}"/>
              </a:ext>
            </a:extLst>
          </p:cNvPr>
          <p:cNvCxnSpPr>
            <a:cxnSpLocks/>
          </p:cNvCxnSpPr>
          <p:nvPr/>
        </p:nvCxnSpPr>
        <p:spPr>
          <a:xfrm flipH="1" flipV="1">
            <a:off x="7296043" y="2225326"/>
            <a:ext cx="1" cy="581675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52" name="Picture 1051">
            <a:extLst>
              <a:ext uri="{FF2B5EF4-FFF2-40B4-BE49-F238E27FC236}">
                <a16:creationId xmlns:a16="http://schemas.microsoft.com/office/drawing/2014/main" id="{32A9F375-C047-E867-3AF0-2E5EA144B1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5643" t="68721" r="53216" b="10170"/>
          <a:stretch/>
        </p:blipFill>
        <p:spPr>
          <a:xfrm>
            <a:off x="7055405" y="2876090"/>
            <a:ext cx="481277" cy="325230"/>
          </a:xfrm>
          <a:prstGeom prst="rect">
            <a:avLst/>
          </a:prstGeom>
        </p:spPr>
      </p:pic>
      <p:pic>
        <p:nvPicPr>
          <p:cNvPr id="1054" name="Picture 1053">
            <a:extLst>
              <a:ext uri="{FF2B5EF4-FFF2-40B4-BE49-F238E27FC236}">
                <a16:creationId xmlns:a16="http://schemas.microsoft.com/office/drawing/2014/main" id="{87FE1589-2F6A-CB6B-43DB-4DBC064AE9E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3765" t="41681" b="36550"/>
          <a:stretch/>
        </p:blipFill>
        <p:spPr>
          <a:xfrm>
            <a:off x="5918384" y="839486"/>
            <a:ext cx="431289" cy="391370"/>
          </a:xfrm>
          <a:prstGeom prst="rect">
            <a:avLst/>
          </a:prstGeom>
        </p:spPr>
      </p:pic>
      <p:pic>
        <p:nvPicPr>
          <p:cNvPr id="1056" name="Picture 1055">
            <a:extLst>
              <a:ext uri="{FF2B5EF4-FFF2-40B4-BE49-F238E27FC236}">
                <a16:creationId xmlns:a16="http://schemas.microsoft.com/office/drawing/2014/main" id="{377E646C-06FC-84EA-74CC-3DAAFB94CD7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0583" t="12726" r="7096" b="67991"/>
          <a:stretch/>
        </p:blipFill>
        <p:spPr>
          <a:xfrm>
            <a:off x="6601182" y="1247660"/>
            <a:ext cx="528289" cy="308858"/>
          </a:xfrm>
          <a:prstGeom prst="rect">
            <a:avLst/>
          </a:prstGeom>
        </p:spPr>
      </p:pic>
      <p:pic>
        <p:nvPicPr>
          <p:cNvPr id="1057" name="Picture 1056">
            <a:extLst>
              <a:ext uri="{FF2B5EF4-FFF2-40B4-BE49-F238E27FC236}">
                <a16:creationId xmlns:a16="http://schemas.microsoft.com/office/drawing/2014/main" id="{435FA766-1AC6-FBF2-3143-8F5F691110B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3765" t="41681" b="36550"/>
          <a:stretch/>
        </p:blipFill>
        <p:spPr>
          <a:xfrm>
            <a:off x="6685987" y="839486"/>
            <a:ext cx="431289" cy="391370"/>
          </a:xfrm>
          <a:prstGeom prst="rect">
            <a:avLst/>
          </a:prstGeom>
        </p:spPr>
      </p:pic>
      <p:pic>
        <p:nvPicPr>
          <p:cNvPr id="1059" name="Picture 1058">
            <a:extLst>
              <a:ext uri="{FF2B5EF4-FFF2-40B4-BE49-F238E27FC236}">
                <a16:creationId xmlns:a16="http://schemas.microsoft.com/office/drawing/2014/main" id="{67675319-CF76-6EA8-73F9-3FE8E8F34C9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8456" t="41330" r="65909" b="37058"/>
          <a:stretch/>
        </p:blipFill>
        <p:spPr>
          <a:xfrm>
            <a:off x="7100976" y="3210038"/>
            <a:ext cx="390137" cy="364962"/>
          </a:xfrm>
          <a:prstGeom prst="rect">
            <a:avLst/>
          </a:prstGeom>
        </p:spPr>
      </p:pic>
      <p:pic>
        <p:nvPicPr>
          <p:cNvPr id="1060" name="Picture 1059">
            <a:extLst>
              <a:ext uri="{FF2B5EF4-FFF2-40B4-BE49-F238E27FC236}">
                <a16:creationId xmlns:a16="http://schemas.microsoft.com/office/drawing/2014/main" id="{7A073D5E-EADC-BFE5-7982-1D8089CB8F4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0704" t="12392" r="6055" b="67758"/>
          <a:stretch/>
        </p:blipFill>
        <p:spPr>
          <a:xfrm>
            <a:off x="8691612" y="1239574"/>
            <a:ext cx="550060" cy="317941"/>
          </a:xfrm>
          <a:prstGeom prst="rect">
            <a:avLst/>
          </a:prstGeom>
        </p:spPr>
      </p:pic>
      <p:pic>
        <p:nvPicPr>
          <p:cNvPr id="1061" name="Picture 1060">
            <a:extLst>
              <a:ext uri="{FF2B5EF4-FFF2-40B4-BE49-F238E27FC236}">
                <a16:creationId xmlns:a16="http://schemas.microsoft.com/office/drawing/2014/main" id="{E99017C7-662E-6B1A-3F07-7E5CD350381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3765" t="41681" b="36550"/>
          <a:stretch/>
        </p:blipFill>
        <p:spPr>
          <a:xfrm>
            <a:off x="8766910" y="839486"/>
            <a:ext cx="431289" cy="391370"/>
          </a:xfrm>
          <a:prstGeom prst="rect">
            <a:avLst/>
          </a:prstGeom>
        </p:spPr>
      </p:pic>
      <p:cxnSp>
        <p:nvCxnSpPr>
          <p:cNvPr id="1063" name="Straight Connector 1062">
            <a:extLst>
              <a:ext uri="{FF2B5EF4-FFF2-40B4-BE49-F238E27FC236}">
                <a16:creationId xmlns:a16="http://schemas.microsoft.com/office/drawing/2014/main" id="{B9894B2D-1463-F7E5-6BDF-7B04FA6128D3}"/>
              </a:ext>
            </a:extLst>
          </p:cNvPr>
          <p:cNvCxnSpPr>
            <a:cxnSpLocks/>
          </p:cNvCxnSpPr>
          <p:nvPr/>
        </p:nvCxnSpPr>
        <p:spPr>
          <a:xfrm flipV="1">
            <a:off x="8985845" y="1680702"/>
            <a:ext cx="0" cy="997641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64" name="Picture 1063">
            <a:extLst>
              <a:ext uri="{FF2B5EF4-FFF2-40B4-BE49-F238E27FC236}">
                <a16:creationId xmlns:a16="http://schemas.microsoft.com/office/drawing/2014/main" id="{9FC3C26B-C7A5-EDA2-B957-94B379B2EDE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5643" t="68721" r="53216" b="10170"/>
          <a:stretch/>
        </p:blipFill>
        <p:spPr>
          <a:xfrm>
            <a:off x="9662324" y="2883886"/>
            <a:ext cx="481277" cy="325230"/>
          </a:xfrm>
          <a:prstGeom prst="rect">
            <a:avLst/>
          </a:prstGeom>
        </p:spPr>
      </p:pic>
      <p:pic>
        <p:nvPicPr>
          <p:cNvPr id="1065" name="Picture 1064">
            <a:extLst>
              <a:ext uri="{FF2B5EF4-FFF2-40B4-BE49-F238E27FC236}">
                <a16:creationId xmlns:a16="http://schemas.microsoft.com/office/drawing/2014/main" id="{F1456E9E-51C1-AAF4-84C2-E31AD667F90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8456" t="41330" r="65909" b="37058"/>
          <a:stretch/>
        </p:blipFill>
        <p:spPr>
          <a:xfrm>
            <a:off x="9662324" y="3217834"/>
            <a:ext cx="390137" cy="364962"/>
          </a:xfrm>
          <a:prstGeom prst="rect">
            <a:avLst/>
          </a:prstGeom>
        </p:spPr>
      </p:pic>
      <p:pic>
        <p:nvPicPr>
          <p:cNvPr id="1067" name="Picture 1066">
            <a:extLst>
              <a:ext uri="{FF2B5EF4-FFF2-40B4-BE49-F238E27FC236}">
                <a16:creationId xmlns:a16="http://schemas.microsoft.com/office/drawing/2014/main" id="{53B045AB-8900-E4C0-6821-77675049FB1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0704" t="12392" r="6055" b="67758"/>
          <a:stretch/>
        </p:blipFill>
        <p:spPr>
          <a:xfrm>
            <a:off x="10475891" y="1238578"/>
            <a:ext cx="550060" cy="317941"/>
          </a:xfrm>
          <a:prstGeom prst="rect">
            <a:avLst/>
          </a:prstGeom>
        </p:spPr>
      </p:pic>
      <p:pic>
        <p:nvPicPr>
          <p:cNvPr id="1068" name="Picture 1067">
            <a:extLst>
              <a:ext uri="{FF2B5EF4-FFF2-40B4-BE49-F238E27FC236}">
                <a16:creationId xmlns:a16="http://schemas.microsoft.com/office/drawing/2014/main" id="{8A303D4C-3CCE-9FF8-E91D-10FB62AD466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3765" t="41681" b="36550"/>
          <a:stretch/>
        </p:blipFill>
        <p:spPr>
          <a:xfrm>
            <a:off x="10551188" y="838491"/>
            <a:ext cx="431289" cy="391370"/>
          </a:xfrm>
          <a:prstGeom prst="rect">
            <a:avLst/>
          </a:prstGeom>
        </p:spPr>
      </p:pic>
      <p:cxnSp>
        <p:nvCxnSpPr>
          <p:cNvPr id="1070" name="Straight Connector 1069">
            <a:extLst>
              <a:ext uri="{FF2B5EF4-FFF2-40B4-BE49-F238E27FC236}">
                <a16:creationId xmlns:a16="http://schemas.microsoft.com/office/drawing/2014/main" id="{590C29AC-429D-F9F8-C5A1-37D61628134B}"/>
              </a:ext>
            </a:extLst>
          </p:cNvPr>
          <p:cNvCxnSpPr>
            <a:cxnSpLocks/>
          </p:cNvCxnSpPr>
          <p:nvPr/>
        </p:nvCxnSpPr>
        <p:spPr>
          <a:xfrm flipV="1">
            <a:off x="10741051" y="1638797"/>
            <a:ext cx="0" cy="997641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71" name="Rectangle 1070">
            <a:extLst>
              <a:ext uri="{FF2B5EF4-FFF2-40B4-BE49-F238E27FC236}">
                <a16:creationId xmlns:a16="http://schemas.microsoft.com/office/drawing/2014/main" id="{CA71F8BE-E51F-86B0-CE44-D769340A8AC7}"/>
              </a:ext>
            </a:extLst>
          </p:cNvPr>
          <p:cNvSpPr/>
          <p:nvPr/>
        </p:nvSpPr>
        <p:spPr>
          <a:xfrm>
            <a:off x="5406517" y="1652543"/>
            <a:ext cx="1694457" cy="1110863"/>
          </a:xfrm>
          <a:prstGeom prst="rect">
            <a:avLst/>
          </a:prstGeom>
          <a:solidFill>
            <a:srgbClr val="156082">
              <a:alpha val="25882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72" name="Rectangle 1071">
            <a:extLst>
              <a:ext uri="{FF2B5EF4-FFF2-40B4-BE49-F238E27FC236}">
                <a16:creationId xmlns:a16="http://schemas.microsoft.com/office/drawing/2014/main" id="{E2A93C8A-FCAB-4C9E-6CA9-8C6A5B8FD51E}"/>
              </a:ext>
            </a:extLst>
          </p:cNvPr>
          <p:cNvSpPr/>
          <p:nvPr/>
        </p:nvSpPr>
        <p:spPr>
          <a:xfrm>
            <a:off x="9158670" y="1549020"/>
            <a:ext cx="1694457" cy="1110863"/>
          </a:xfrm>
          <a:prstGeom prst="rect">
            <a:avLst/>
          </a:prstGeom>
          <a:solidFill>
            <a:srgbClr val="156082">
              <a:alpha val="25882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73" name="TextBox 1072">
                <a:extLst>
                  <a:ext uri="{FF2B5EF4-FFF2-40B4-BE49-F238E27FC236}">
                    <a16:creationId xmlns:a16="http://schemas.microsoft.com/office/drawing/2014/main" id="{2DEED7C2-A8A0-AB7D-3CC5-077B4288D164}"/>
                  </a:ext>
                </a:extLst>
              </p:cNvPr>
              <p:cNvSpPr txBox="1"/>
              <p:nvPr/>
            </p:nvSpPr>
            <p:spPr>
              <a:xfrm>
                <a:off x="4278376" y="1402090"/>
                <a:ext cx="289871" cy="2390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|</m:t>
                      </m:r>
                      <m:acc>
                        <m:accPr>
                          <m:chr m:val="⃗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acc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073" name="TextBox 1072">
                <a:extLst>
                  <a:ext uri="{FF2B5EF4-FFF2-40B4-BE49-F238E27FC236}">
                    <a16:creationId xmlns:a16="http://schemas.microsoft.com/office/drawing/2014/main" id="{2DEED7C2-A8A0-AB7D-3CC5-077B4288D1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8376" y="1402090"/>
                <a:ext cx="289871" cy="239077"/>
              </a:xfrm>
              <a:prstGeom prst="rect">
                <a:avLst/>
              </a:prstGeom>
              <a:blipFill>
                <a:blip r:embed="rId7"/>
                <a:stretch>
                  <a:fillRect r="-25532" b="-6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76" name="Straight Connector 1075">
            <a:extLst>
              <a:ext uri="{FF2B5EF4-FFF2-40B4-BE49-F238E27FC236}">
                <a16:creationId xmlns:a16="http://schemas.microsoft.com/office/drawing/2014/main" id="{75817DDA-39D5-1671-3AD5-02246CB8EC7E}"/>
              </a:ext>
            </a:extLst>
          </p:cNvPr>
          <p:cNvCxnSpPr>
            <a:cxnSpLocks/>
          </p:cNvCxnSpPr>
          <p:nvPr/>
        </p:nvCxnSpPr>
        <p:spPr>
          <a:xfrm flipV="1">
            <a:off x="6880995" y="1652543"/>
            <a:ext cx="4725" cy="542448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77" name="Rectangle 1076">
            <a:extLst>
              <a:ext uri="{FF2B5EF4-FFF2-40B4-BE49-F238E27FC236}">
                <a16:creationId xmlns:a16="http://schemas.microsoft.com/office/drawing/2014/main" id="{17953B46-12C8-5374-A136-EC82714F2388}"/>
              </a:ext>
            </a:extLst>
          </p:cNvPr>
          <p:cNvSpPr/>
          <p:nvPr/>
        </p:nvSpPr>
        <p:spPr>
          <a:xfrm>
            <a:off x="5126163" y="1596938"/>
            <a:ext cx="2697267" cy="5792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78" name="Straight Arrow Connector 1077">
            <a:extLst>
              <a:ext uri="{FF2B5EF4-FFF2-40B4-BE49-F238E27FC236}">
                <a16:creationId xmlns:a16="http://schemas.microsoft.com/office/drawing/2014/main" id="{E80B2F5C-96BE-242D-544B-7E2E748ABB88}"/>
              </a:ext>
            </a:extLst>
          </p:cNvPr>
          <p:cNvCxnSpPr>
            <a:cxnSpLocks/>
          </p:cNvCxnSpPr>
          <p:nvPr/>
        </p:nvCxnSpPr>
        <p:spPr>
          <a:xfrm flipV="1">
            <a:off x="4620087" y="1398599"/>
            <a:ext cx="0" cy="1355628"/>
          </a:xfrm>
          <a:prstGeom prst="straightConnector1">
            <a:avLst/>
          </a:prstGeom>
          <a:ln w="57150">
            <a:solidFill>
              <a:srgbClr val="81818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4" name="Rectangle 1083">
            <a:extLst>
              <a:ext uri="{FF2B5EF4-FFF2-40B4-BE49-F238E27FC236}">
                <a16:creationId xmlns:a16="http://schemas.microsoft.com/office/drawing/2014/main" id="{2B9FF769-7079-A864-82AF-3C70DC4BB7EB}"/>
              </a:ext>
            </a:extLst>
          </p:cNvPr>
          <p:cNvSpPr/>
          <p:nvPr/>
        </p:nvSpPr>
        <p:spPr>
          <a:xfrm>
            <a:off x="8785363" y="1505573"/>
            <a:ext cx="2697267" cy="11447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85" name="Rectangle 1084">
            <a:extLst>
              <a:ext uri="{FF2B5EF4-FFF2-40B4-BE49-F238E27FC236}">
                <a16:creationId xmlns:a16="http://schemas.microsoft.com/office/drawing/2014/main" id="{7E87DDBA-54DB-213B-14AE-6F843F061B58}"/>
              </a:ext>
            </a:extLst>
          </p:cNvPr>
          <p:cNvSpPr/>
          <p:nvPr/>
        </p:nvSpPr>
        <p:spPr>
          <a:xfrm>
            <a:off x="5126163" y="2230380"/>
            <a:ext cx="2697267" cy="593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88" name="TextBox 1087">
            <a:extLst>
              <a:ext uri="{FF2B5EF4-FFF2-40B4-BE49-F238E27FC236}">
                <a16:creationId xmlns:a16="http://schemas.microsoft.com/office/drawing/2014/main" id="{679D5DF6-3422-465A-5BAE-53B2E6EF2546}"/>
              </a:ext>
            </a:extLst>
          </p:cNvPr>
          <p:cNvSpPr txBox="1"/>
          <p:nvPr/>
        </p:nvSpPr>
        <p:spPr>
          <a:xfrm>
            <a:off x="5008649" y="3910224"/>
            <a:ext cx="2378288" cy="400110"/>
          </a:xfrm>
          <a:prstGeom prst="rect">
            <a:avLst/>
          </a:prstGeom>
          <a:noFill/>
          <a:ln w="38100">
            <a:solidFill>
              <a:srgbClr val="15608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Excitation </a:t>
            </a:r>
            <a:r>
              <a:rPr lang="fr-FR" sz="2000" b="1" dirty="0" err="1"/>
              <a:t>matters</a:t>
            </a:r>
            <a:endParaRPr lang="en-GB" sz="2000" b="1" dirty="0"/>
          </a:p>
        </p:txBody>
      </p:sp>
      <p:cxnSp>
        <p:nvCxnSpPr>
          <p:cNvPr id="1089" name="Straight Arrow Connector 1088">
            <a:extLst>
              <a:ext uri="{FF2B5EF4-FFF2-40B4-BE49-F238E27FC236}">
                <a16:creationId xmlns:a16="http://schemas.microsoft.com/office/drawing/2014/main" id="{F405A13F-A52F-D808-EE11-65DC3173F2DE}"/>
              </a:ext>
            </a:extLst>
          </p:cNvPr>
          <p:cNvCxnSpPr>
            <a:cxnSpLocks/>
          </p:cNvCxnSpPr>
          <p:nvPr/>
        </p:nvCxnSpPr>
        <p:spPr>
          <a:xfrm flipV="1">
            <a:off x="4620087" y="4803354"/>
            <a:ext cx="0" cy="1624116"/>
          </a:xfrm>
          <a:prstGeom prst="straightConnector1">
            <a:avLst/>
          </a:prstGeom>
          <a:ln w="57150">
            <a:solidFill>
              <a:srgbClr val="81818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2" name="Straight Connector 1091">
            <a:extLst>
              <a:ext uri="{FF2B5EF4-FFF2-40B4-BE49-F238E27FC236}">
                <a16:creationId xmlns:a16="http://schemas.microsoft.com/office/drawing/2014/main" id="{6127FC6A-4163-F1E5-0E52-854EB1B41E04}"/>
              </a:ext>
            </a:extLst>
          </p:cNvPr>
          <p:cNvCxnSpPr/>
          <p:nvPr/>
        </p:nvCxnSpPr>
        <p:spPr>
          <a:xfrm>
            <a:off x="4620087" y="5665470"/>
            <a:ext cx="3045633" cy="0"/>
          </a:xfrm>
          <a:prstGeom prst="line">
            <a:avLst/>
          </a:prstGeom>
          <a:ln w="57150">
            <a:solidFill>
              <a:srgbClr val="81818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7" name="Straight Connector 1096">
            <a:extLst>
              <a:ext uri="{FF2B5EF4-FFF2-40B4-BE49-F238E27FC236}">
                <a16:creationId xmlns:a16="http://schemas.microsoft.com/office/drawing/2014/main" id="{2906F290-5048-8719-32AB-FD3CCA1B4223}"/>
              </a:ext>
            </a:extLst>
          </p:cNvPr>
          <p:cNvCxnSpPr/>
          <p:nvPr/>
        </p:nvCxnSpPr>
        <p:spPr>
          <a:xfrm>
            <a:off x="4950769" y="5659867"/>
            <a:ext cx="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9" name="Straight Connector 1098">
            <a:extLst>
              <a:ext uri="{FF2B5EF4-FFF2-40B4-BE49-F238E27FC236}">
                <a16:creationId xmlns:a16="http://schemas.microsoft.com/office/drawing/2014/main" id="{4DE5701A-48F4-6A3F-7B52-062A54BFC0A0}"/>
              </a:ext>
            </a:extLst>
          </p:cNvPr>
          <p:cNvCxnSpPr>
            <a:cxnSpLocks/>
          </p:cNvCxnSpPr>
          <p:nvPr/>
        </p:nvCxnSpPr>
        <p:spPr>
          <a:xfrm flipV="1">
            <a:off x="4950769" y="5026709"/>
            <a:ext cx="0" cy="620084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3" name="Straight Connector 1102">
            <a:extLst>
              <a:ext uri="{FF2B5EF4-FFF2-40B4-BE49-F238E27FC236}">
                <a16:creationId xmlns:a16="http://schemas.microsoft.com/office/drawing/2014/main" id="{88D448C1-48DF-A52F-9EDD-D9183BA57B6E}"/>
              </a:ext>
            </a:extLst>
          </p:cNvPr>
          <p:cNvCxnSpPr>
            <a:cxnSpLocks/>
          </p:cNvCxnSpPr>
          <p:nvPr/>
        </p:nvCxnSpPr>
        <p:spPr>
          <a:xfrm flipV="1">
            <a:off x="6473078" y="5678545"/>
            <a:ext cx="0" cy="620084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04" name="Arc 1103">
            <a:extLst>
              <a:ext uri="{FF2B5EF4-FFF2-40B4-BE49-F238E27FC236}">
                <a16:creationId xmlns:a16="http://schemas.microsoft.com/office/drawing/2014/main" id="{44EB23E5-8A22-ED8D-F000-05613B2ACA6D}"/>
              </a:ext>
            </a:extLst>
          </p:cNvPr>
          <p:cNvSpPr/>
          <p:nvPr/>
        </p:nvSpPr>
        <p:spPr>
          <a:xfrm rot="10800000">
            <a:off x="4958263" y="4437116"/>
            <a:ext cx="1095159" cy="1195779"/>
          </a:xfrm>
          <a:prstGeom prst="arc">
            <a:avLst/>
          </a:prstGeom>
          <a:ln>
            <a:solidFill>
              <a:srgbClr val="135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5" name="Arc 1104">
            <a:extLst>
              <a:ext uri="{FF2B5EF4-FFF2-40B4-BE49-F238E27FC236}">
                <a16:creationId xmlns:a16="http://schemas.microsoft.com/office/drawing/2014/main" id="{A68362A4-6066-FCB4-1307-B4E9192A2669}"/>
              </a:ext>
            </a:extLst>
          </p:cNvPr>
          <p:cNvSpPr/>
          <p:nvPr/>
        </p:nvSpPr>
        <p:spPr>
          <a:xfrm rot="10800000" flipV="1">
            <a:off x="6473077" y="5698046"/>
            <a:ext cx="1098823" cy="1205944"/>
          </a:xfrm>
          <a:prstGeom prst="arc">
            <a:avLst/>
          </a:prstGeom>
          <a:ln>
            <a:solidFill>
              <a:srgbClr val="135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6" name="TextBox 1105">
            <a:extLst>
              <a:ext uri="{FF2B5EF4-FFF2-40B4-BE49-F238E27FC236}">
                <a16:creationId xmlns:a16="http://schemas.microsoft.com/office/drawing/2014/main" id="{CA79B647-93C7-AF7B-C9C9-B2E9FFCEEC68}"/>
              </a:ext>
            </a:extLst>
          </p:cNvPr>
          <p:cNvSpPr txBox="1"/>
          <p:nvPr/>
        </p:nvSpPr>
        <p:spPr>
          <a:xfrm>
            <a:off x="8498791" y="3897428"/>
            <a:ext cx="2378288" cy="400110"/>
          </a:xfrm>
          <a:prstGeom prst="rect">
            <a:avLst/>
          </a:prstGeom>
          <a:noFill/>
          <a:ln w="38100">
            <a:solidFill>
              <a:srgbClr val="15608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Frequency </a:t>
            </a:r>
            <a:r>
              <a:rPr lang="fr-FR" sz="2000" b="1" dirty="0" err="1"/>
              <a:t>matters</a:t>
            </a:r>
            <a:endParaRPr lang="en-GB" sz="2000" b="1" dirty="0"/>
          </a:p>
        </p:txBody>
      </p:sp>
      <p:sp>
        <p:nvSpPr>
          <p:cNvPr id="1107" name="Rectangle 1106">
            <a:extLst>
              <a:ext uri="{FF2B5EF4-FFF2-40B4-BE49-F238E27FC236}">
                <a16:creationId xmlns:a16="http://schemas.microsoft.com/office/drawing/2014/main" id="{AB13A9FB-62FA-E5F4-5025-60EC8194D093}"/>
              </a:ext>
            </a:extLst>
          </p:cNvPr>
          <p:cNvSpPr/>
          <p:nvPr/>
        </p:nvSpPr>
        <p:spPr>
          <a:xfrm>
            <a:off x="9072532" y="5665720"/>
            <a:ext cx="125667" cy="62755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8" name="Rectangle 1107">
            <a:extLst>
              <a:ext uri="{FF2B5EF4-FFF2-40B4-BE49-F238E27FC236}">
                <a16:creationId xmlns:a16="http://schemas.microsoft.com/office/drawing/2014/main" id="{1BD4F927-355D-02A7-F03C-E8CFFBEA65D7}"/>
              </a:ext>
            </a:extLst>
          </p:cNvPr>
          <p:cNvSpPr/>
          <p:nvPr/>
        </p:nvSpPr>
        <p:spPr>
          <a:xfrm>
            <a:off x="8803923" y="5021105"/>
            <a:ext cx="141957" cy="62755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09" name="Straight Arrow Connector 1108">
            <a:extLst>
              <a:ext uri="{FF2B5EF4-FFF2-40B4-BE49-F238E27FC236}">
                <a16:creationId xmlns:a16="http://schemas.microsoft.com/office/drawing/2014/main" id="{1C2D60A4-1D97-EFC7-9455-2F68C2EC3800}"/>
              </a:ext>
            </a:extLst>
          </p:cNvPr>
          <p:cNvCxnSpPr>
            <a:cxnSpLocks/>
          </p:cNvCxnSpPr>
          <p:nvPr/>
        </p:nvCxnSpPr>
        <p:spPr>
          <a:xfrm flipV="1">
            <a:off x="8473241" y="4792147"/>
            <a:ext cx="0" cy="1624116"/>
          </a:xfrm>
          <a:prstGeom prst="straightConnector1">
            <a:avLst/>
          </a:prstGeom>
          <a:ln w="57150">
            <a:solidFill>
              <a:srgbClr val="81818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0" name="Straight Connector 1109">
            <a:extLst>
              <a:ext uri="{FF2B5EF4-FFF2-40B4-BE49-F238E27FC236}">
                <a16:creationId xmlns:a16="http://schemas.microsoft.com/office/drawing/2014/main" id="{251315BC-6339-B08C-85A6-4ADDE46D5D58}"/>
              </a:ext>
            </a:extLst>
          </p:cNvPr>
          <p:cNvCxnSpPr/>
          <p:nvPr/>
        </p:nvCxnSpPr>
        <p:spPr>
          <a:xfrm>
            <a:off x="8473241" y="5654263"/>
            <a:ext cx="3045633" cy="0"/>
          </a:xfrm>
          <a:prstGeom prst="line">
            <a:avLst/>
          </a:prstGeom>
          <a:ln w="57150">
            <a:solidFill>
              <a:srgbClr val="81818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1" name="Straight Connector 1110">
            <a:extLst>
              <a:ext uri="{FF2B5EF4-FFF2-40B4-BE49-F238E27FC236}">
                <a16:creationId xmlns:a16="http://schemas.microsoft.com/office/drawing/2014/main" id="{9EE6DD61-7ADF-2822-0812-7C82CFA360AE}"/>
              </a:ext>
            </a:extLst>
          </p:cNvPr>
          <p:cNvCxnSpPr/>
          <p:nvPr/>
        </p:nvCxnSpPr>
        <p:spPr>
          <a:xfrm>
            <a:off x="8803923" y="5648660"/>
            <a:ext cx="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2" name="Straight Connector 1111">
            <a:extLst>
              <a:ext uri="{FF2B5EF4-FFF2-40B4-BE49-F238E27FC236}">
                <a16:creationId xmlns:a16="http://schemas.microsoft.com/office/drawing/2014/main" id="{7C6886C5-3DAA-769F-9405-835CBFD0F354}"/>
              </a:ext>
            </a:extLst>
          </p:cNvPr>
          <p:cNvCxnSpPr>
            <a:cxnSpLocks/>
            <a:endCxn id="1117" idx="2"/>
          </p:cNvCxnSpPr>
          <p:nvPr/>
        </p:nvCxnSpPr>
        <p:spPr>
          <a:xfrm flipH="1" flipV="1">
            <a:off x="8803918" y="5139271"/>
            <a:ext cx="5" cy="496315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17" name="Arc 1116">
            <a:extLst>
              <a:ext uri="{FF2B5EF4-FFF2-40B4-BE49-F238E27FC236}">
                <a16:creationId xmlns:a16="http://schemas.microsoft.com/office/drawing/2014/main" id="{A300FA05-5024-5A08-1EE6-D49B1453491D}"/>
              </a:ext>
            </a:extLst>
          </p:cNvPr>
          <p:cNvSpPr/>
          <p:nvPr/>
        </p:nvSpPr>
        <p:spPr>
          <a:xfrm rot="10800000">
            <a:off x="8803918" y="4792143"/>
            <a:ext cx="543281" cy="694256"/>
          </a:xfrm>
          <a:prstGeom prst="arc">
            <a:avLst/>
          </a:prstGeom>
          <a:ln>
            <a:solidFill>
              <a:srgbClr val="135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23" name="Straight Connector 1122">
            <a:extLst>
              <a:ext uri="{FF2B5EF4-FFF2-40B4-BE49-F238E27FC236}">
                <a16:creationId xmlns:a16="http://schemas.microsoft.com/office/drawing/2014/main" id="{A3152F83-A30F-4672-5A92-2E2DBDAD446D}"/>
              </a:ext>
            </a:extLst>
          </p:cNvPr>
          <p:cNvCxnSpPr>
            <a:cxnSpLocks/>
          </p:cNvCxnSpPr>
          <p:nvPr/>
        </p:nvCxnSpPr>
        <p:spPr>
          <a:xfrm flipV="1">
            <a:off x="9072531" y="5477870"/>
            <a:ext cx="0" cy="671336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26" name="Arc 1125">
            <a:extLst>
              <a:ext uri="{FF2B5EF4-FFF2-40B4-BE49-F238E27FC236}">
                <a16:creationId xmlns:a16="http://schemas.microsoft.com/office/drawing/2014/main" id="{A8B36E2E-1EF9-FC39-C461-2E66D0CEBBBD}"/>
              </a:ext>
            </a:extLst>
          </p:cNvPr>
          <p:cNvSpPr/>
          <p:nvPr/>
        </p:nvSpPr>
        <p:spPr>
          <a:xfrm rot="10800000" flipV="1">
            <a:off x="9072531" y="5802078"/>
            <a:ext cx="543281" cy="694256"/>
          </a:xfrm>
          <a:prstGeom prst="arc">
            <a:avLst/>
          </a:prstGeom>
          <a:ln>
            <a:solidFill>
              <a:srgbClr val="135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28" name="Straight Connector 1127">
            <a:extLst>
              <a:ext uri="{FF2B5EF4-FFF2-40B4-BE49-F238E27FC236}">
                <a16:creationId xmlns:a16="http://schemas.microsoft.com/office/drawing/2014/main" id="{3C11CC88-7CF7-A21D-D24F-5387739C649F}"/>
              </a:ext>
            </a:extLst>
          </p:cNvPr>
          <p:cNvCxnSpPr>
            <a:cxnSpLocks/>
            <a:endCxn id="1129" idx="2"/>
          </p:cNvCxnSpPr>
          <p:nvPr/>
        </p:nvCxnSpPr>
        <p:spPr>
          <a:xfrm flipH="1" flipV="1">
            <a:off x="9337346" y="5139270"/>
            <a:ext cx="5941" cy="662808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29" name="Arc 1128">
            <a:extLst>
              <a:ext uri="{FF2B5EF4-FFF2-40B4-BE49-F238E27FC236}">
                <a16:creationId xmlns:a16="http://schemas.microsoft.com/office/drawing/2014/main" id="{117F005E-B9F8-B23B-E291-21AC4E2BBAEF}"/>
              </a:ext>
            </a:extLst>
          </p:cNvPr>
          <p:cNvSpPr/>
          <p:nvPr/>
        </p:nvSpPr>
        <p:spPr>
          <a:xfrm rot="10800000">
            <a:off x="9337346" y="4792142"/>
            <a:ext cx="543281" cy="694256"/>
          </a:xfrm>
          <a:prstGeom prst="arc">
            <a:avLst/>
          </a:prstGeom>
          <a:ln>
            <a:solidFill>
              <a:srgbClr val="135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33" name="Arc 1132">
            <a:extLst>
              <a:ext uri="{FF2B5EF4-FFF2-40B4-BE49-F238E27FC236}">
                <a16:creationId xmlns:a16="http://schemas.microsoft.com/office/drawing/2014/main" id="{72B3492D-1D77-92BB-7677-06D526147180}"/>
              </a:ext>
            </a:extLst>
          </p:cNvPr>
          <p:cNvSpPr/>
          <p:nvPr/>
        </p:nvSpPr>
        <p:spPr>
          <a:xfrm rot="10800000" flipV="1">
            <a:off x="9612784" y="5805727"/>
            <a:ext cx="543281" cy="694256"/>
          </a:xfrm>
          <a:prstGeom prst="arc">
            <a:avLst/>
          </a:prstGeom>
          <a:ln>
            <a:solidFill>
              <a:srgbClr val="135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65" name="Arc 1164">
            <a:extLst>
              <a:ext uri="{FF2B5EF4-FFF2-40B4-BE49-F238E27FC236}">
                <a16:creationId xmlns:a16="http://schemas.microsoft.com/office/drawing/2014/main" id="{D11F9A2A-22E2-C78A-5149-3620460EF0F9}"/>
              </a:ext>
            </a:extLst>
          </p:cNvPr>
          <p:cNvSpPr/>
          <p:nvPr/>
        </p:nvSpPr>
        <p:spPr>
          <a:xfrm rot="10800000" flipV="1">
            <a:off x="10150124" y="5826436"/>
            <a:ext cx="543281" cy="694256"/>
          </a:xfrm>
          <a:prstGeom prst="arc">
            <a:avLst/>
          </a:prstGeom>
          <a:ln>
            <a:solidFill>
              <a:srgbClr val="135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69" name="Arc 1168">
            <a:extLst>
              <a:ext uri="{FF2B5EF4-FFF2-40B4-BE49-F238E27FC236}">
                <a16:creationId xmlns:a16="http://schemas.microsoft.com/office/drawing/2014/main" id="{49A2EDD0-F2EA-090C-E233-570DD969FE5A}"/>
              </a:ext>
            </a:extLst>
          </p:cNvPr>
          <p:cNvSpPr/>
          <p:nvPr/>
        </p:nvSpPr>
        <p:spPr>
          <a:xfrm rot="10800000" flipV="1">
            <a:off x="10684438" y="5826436"/>
            <a:ext cx="543281" cy="694256"/>
          </a:xfrm>
          <a:prstGeom prst="arc">
            <a:avLst/>
          </a:prstGeom>
          <a:ln>
            <a:solidFill>
              <a:srgbClr val="135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82" name="Arc 1181">
            <a:extLst>
              <a:ext uri="{FF2B5EF4-FFF2-40B4-BE49-F238E27FC236}">
                <a16:creationId xmlns:a16="http://schemas.microsoft.com/office/drawing/2014/main" id="{9970D7C6-71F1-986B-5665-158526EE01D8}"/>
              </a:ext>
            </a:extLst>
          </p:cNvPr>
          <p:cNvSpPr/>
          <p:nvPr/>
        </p:nvSpPr>
        <p:spPr>
          <a:xfrm rot="10800000" flipV="1">
            <a:off x="11222852" y="5854949"/>
            <a:ext cx="543281" cy="694256"/>
          </a:xfrm>
          <a:prstGeom prst="arc">
            <a:avLst/>
          </a:prstGeom>
          <a:ln>
            <a:solidFill>
              <a:srgbClr val="135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62" name="Straight Connector 1161">
            <a:extLst>
              <a:ext uri="{FF2B5EF4-FFF2-40B4-BE49-F238E27FC236}">
                <a16:creationId xmlns:a16="http://schemas.microsoft.com/office/drawing/2014/main" id="{588A3BC6-CFAB-ED0C-4FF0-14B25B6D7E2D}"/>
              </a:ext>
            </a:extLst>
          </p:cNvPr>
          <p:cNvCxnSpPr>
            <a:cxnSpLocks/>
            <a:stCxn id="1133" idx="0"/>
            <a:endCxn id="1163" idx="2"/>
          </p:cNvCxnSpPr>
          <p:nvPr/>
        </p:nvCxnSpPr>
        <p:spPr>
          <a:xfrm flipH="1" flipV="1">
            <a:off x="9881511" y="5163629"/>
            <a:ext cx="2914" cy="642098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4" name="Straight Connector 1163">
            <a:extLst>
              <a:ext uri="{FF2B5EF4-FFF2-40B4-BE49-F238E27FC236}">
                <a16:creationId xmlns:a16="http://schemas.microsoft.com/office/drawing/2014/main" id="{C7C0B251-0017-49E8-4ED8-4C4672B11291}"/>
              </a:ext>
            </a:extLst>
          </p:cNvPr>
          <p:cNvCxnSpPr>
            <a:cxnSpLocks/>
          </p:cNvCxnSpPr>
          <p:nvPr/>
        </p:nvCxnSpPr>
        <p:spPr>
          <a:xfrm flipV="1">
            <a:off x="10150124" y="5502228"/>
            <a:ext cx="0" cy="671336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6" name="Straight Connector 1165">
            <a:extLst>
              <a:ext uri="{FF2B5EF4-FFF2-40B4-BE49-F238E27FC236}">
                <a16:creationId xmlns:a16="http://schemas.microsoft.com/office/drawing/2014/main" id="{56D68C1B-F1ED-346B-4587-4C3D3F3F893B}"/>
              </a:ext>
            </a:extLst>
          </p:cNvPr>
          <p:cNvCxnSpPr>
            <a:cxnSpLocks/>
            <a:endCxn id="1167" idx="2"/>
          </p:cNvCxnSpPr>
          <p:nvPr/>
        </p:nvCxnSpPr>
        <p:spPr>
          <a:xfrm flipH="1" flipV="1">
            <a:off x="10414939" y="5163628"/>
            <a:ext cx="5941" cy="662808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0" name="Straight Connector 1179">
            <a:extLst>
              <a:ext uri="{FF2B5EF4-FFF2-40B4-BE49-F238E27FC236}">
                <a16:creationId xmlns:a16="http://schemas.microsoft.com/office/drawing/2014/main" id="{8CC38DE3-A37C-DC03-796C-3B3D16FB2D8C}"/>
              </a:ext>
            </a:extLst>
          </p:cNvPr>
          <p:cNvCxnSpPr>
            <a:cxnSpLocks/>
          </p:cNvCxnSpPr>
          <p:nvPr/>
        </p:nvCxnSpPr>
        <p:spPr>
          <a:xfrm flipH="1" flipV="1">
            <a:off x="10954239" y="5192142"/>
            <a:ext cx="2914" cy="642098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1" name="Straight Connector 1180">
            <a:extLst>
              <a:ext uri="{FF2B5EF4-FFF2-40B4-BE49-F238E27FC236}">
                <a16:creationId xmlns:a16="http://schemas.microsoft.com/office/drawing/2014/main" id="{5E965785-AC5E-268D-2F02-37579845E79C}"/>
              </a:ext>
            </a:extLst>
          </p:cNvPr>
          <p:cNvCxnSpPr>
            <a:cxnSpLocks/>
          </p:cNvCxnSpPr>
          <p:nvPr/>
        </p:nvCxnSpPr>
        <p:spPr>
          <a:xfrm flipV="1">
            <a:off x="11222852" y="5530741"/>
            <a:ext cx="0" cy="671336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8" name="Straight Connector 1167">
            <a:extLst>
              <a:ext uri="{FF2B5EF4-FFF2-40B4-BE49-F238E27FC236}">
                <a16:creationId xmlns:a16="http://schemas.microsoft.com/office/drawing/2014/main" id="{DF4035E9-7E5B-4F0C-15C9-CDB2760FB062}"/>
              </a:ext>
            </a:extLst>
          </p:cNvPr>
          <p:cNvCxnSpPr>
            <a:cxnSpLocks/>
          </p:cNvCxnSpPr>
          <p:nvPr/>
        </p:nvCxnSpPr>
        <p:spPr>
          <a:xfrm flipV="1">
            <a:off x="10686579" y="5502228"/>
            <a:ext cx="0" cy="671336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512E63C4-63CD-2FCA-0D6F-A66F6E13C5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98265" y="273478"/>
            <a:ext cx="4118253" cy="3521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6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2000"/>
                                        <p:tgtEl>
                                          <p:spTgt spid="10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" dur="2000"/>
                                        <p:tgtEl>
                                          <p:spTgt spid="10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" dur="2000"/>
                                        <p:tgtEl>
                                          <p:spTgt spid="10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1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1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1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1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1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1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1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4" grpId="0" animBg="1"/>
      <p:bldP spid="1157" grpId="0" animBg="1"/>
      <p:bldP spid="1158" grpId="0" animBg="1"/>
      <p:bldP spid="1159" grpId="0" animBg="1"/>
      <p:bldP spid="1160" grpId="0" animBg="1"/>
      <p:bldP spid="1163" grpId="0" animBg="1"/>
      <p:bldP spid="1167" grpId="0" animBg="1"/>
      <p:bldP spid="1177" grpId="0" animBg="1"/>
      <p:bldP spid="1178" grpId="0" animBg="1"/>
      <p:bldP spid="1186" grpId="0" animBg="1"/>
      <p:bldP spid="1115" grpId="0" animBg="1"/>
      <p:bldP spid="1095" grpId="0" animBg="1"/>
      <p:bldP spid="1094" grpId="0" animBg="1"/>
      <p:bldP spid="1077" grpId="0" animBg="1"/>
      <p:bldP spid="1084" grpId="0" animBg="1"/>
      <p:bldP spid="1085" grpId="0" animBg="1"/>
      <p:bldP spid="1104" grpId="0" animBg="1"/>
      <p:bldP spid="1105" grpId="0" animBg="1"/>
      <p:bldP spid="1106" grpId="0" animBg="1"/>
      <p:bldP spid="1107" grpId="0" animBg="1"/>
      <p:bldP spid="1108" grpId="0" animBg="1"/>
      <p:bldP spid="1117" grpId="0" animBg="1"/>
      <p:bldP spid="1126" grpId="0" animBg="1"/>
      <p:bldP spid="1129" grpId="0" animBg="1"/>
      <p:bldP spid="1133" grpId="0" animBg="1"/>
      <p:bldP spid="1165" grpId="0" animBg="1"/>
      <p:bldP spid="1169" grpId="0" animBg="1"/>
      <p:bldP spid="118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13AAA-E723-C449-7FF0-7007F16CA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68A2D86-6C3F-0AFD-45DA-52BCC2E2AC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55790"/>
            <a:ext cx="7959436" cy="677863"/>
          </a:xfrm>
        </p:spPr>
        <p:txBody>
          <a:bodyPr/>
          <a:lstStyle/>
          <a:p>
            <a:pPr marL="0" indent="0">
              <a:buNone/>
            </a:pPr>
            <a:r>
              <a:rPr lang="fr-FR" sz="3400" dirty="0"/>
              <a:t>Scanning </a:t>
            </a:r>
            <a:r>
              <a:rPr lang="fr-FR" sz="3400" dirty="0" err="1"/>
              <a:t>Electrocaloric</a:t>
            </a:r>
            <a:r>
              <a:rPr lang="fr-FR" sz="3400" dirty="0"/>
              <a:t> </a:t>
            </a:r>
            <a:r>
              <a:rPr lang="fr-FR" sz="3400" dirty="0" err="1"/>
              <a:t>Thermometry</a:t>
            </a:r>
            <a:endParaRPr lang="en-GB" sz="3400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BC92902-779B-CFA3-CAE7-79E7AC334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B97D-47AF-4C2F-A7B5-72AA6E0DB182}" type="slidenum">
              <a:rPr lang="en-GB" smtClean="0"/>
              <a:t>8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209CF4-89B7-AA6B-0291-EC43C63FC3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601" y="1100201"/>
            <a:ext cx="4730090" cy="30932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E4AF5E3-0C31-C047-18F3-73D5FE458E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9" y="4826661"/>
            <a:ext cx="6798582" cy="1862276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3299D48-6505-9CD6-AFD9-D4CC3D62B63C}"/>
              </a:ext>
            </a:extLst>
          </p:cNvPr>
          <p:cNvSpPr txBox="1"/>
          <p:nvPr/>
        </p:nvSpPr>
        <p:spPr>
          <a:xfrm>
            <a:off x="492074" y="809514"/>
            <a:ext cx="848353" cy="461665"/>
          </a:xfrm>
          <a:prstGeom prst="rect">
            <a:avLst/>
          </a:prstGeom>
          <a:noFill/>
          <a:ln w="38100">
            <a:solidFill>
              <a:srgbClr val="156082"/>
            </a:solidFill>
          </a:ln>
        </p:spPr>
        <p:txBody>
          <a:bodyPr wrap="square" rtlCol="0">
            <a:spAutoFit/>
          </a:bodyPr>
          <a:lstStyle/>
          <a:p>
            <a:r>
              <a:rPr lang="fr-FR" sz="2400" dirty="0" err="1"/>
              <a:t>hBN</a:t>
            </a:r>
            <a:endParaRPr lang="en-GB" sz="24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5BBF206-0CD6-C677-1761-B5AF94D89B70}"/>
              </a:ext>
            </a:extLst>
          </p:cNvPr>
          <p:cNvSpPr txBox="1"/>
          <p:nvPr/>
        </p:nvSpPr>
        <p:spPr>
          <a:xfrm>
            <a:off x="492074" y="4252724"/>
            <a:ext cx="1617282" cy="461665"/>
          </a:xfrm>
          <a:prstGeom prst="rect">
            <a:avLst/>
          </a:prstGeom>
          <a:noFill/>
          <a:ln w="38100">
            <a:solidFill>
              <a:srgbClr val="156082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/>
              <a:t>PVDF-</a:t>
            </a:r>
            <a:r>
              <a:rPr lang="en-GB" sz="2400" dirty="0" err="1"/>
              <a:t>TrFE</a:t>
            </a:r>
            <a:endParaRPr lang="en-GB" sz="3200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C68A9E31-B3EC-B53D-E8B2-12D8DF9970C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50583"/>
          <a:stretch/>
        </p:blipFill>
        <p:spPr>
          <a:xfrm>
            <a:off x="5679344" y="940380"/>
            <a:ext cx="6020582" cy="164877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26C6F98-4941-0D14-2CEF-829E8051483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244" t="50583" r="244"/>
          <a:stretch/>
        </p:blipFill>
        <p:spPr>
          <a:xfrm>
            <a:off x="5659024" y="2647575"/>
            <a:ext cx="6020582" cy="16487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26B211F-D2E8-14FB-A0E9-1B9B01FFF510}"/>
                  </a:ext>
                </a:extLst>
              </p:cNvPr>
              <p:cNvSpPr txBox="1"/>
              <p:nvPr/>
            </p:nvSpPr>
            <p:spPr>
              <a:xfrm>
                <a:off x="8669315" y="292636"/>
                <a:ext cx="1786396" cy="461665"/>
              </a:xfrm>
              <a:prstGeom prst="rect">
                <a:avLst/>
              </a:prstGeom>
              <a:noFill/>
              <a:ln w="38100">
                <a:solidFill>
                  <a:srgbClr val="156082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fr-FR" sz="2400" b="0" i="0" smtClean="0">
                          <a:latin typeface="Cambria Math" panose="02040503050406030204" pitchFamily="18" charset="0"/>
                        </a:rPr>
                        <m:t>I</m:t>
                      </m:r>
                      <m:sSub>
                        <m:sSub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sz="2400" b="0" i="0" smtClean="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lang="fr-FR" sz="24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fr-FR" sz="2400" b="0" i="0" smtClean="0">
                          <a:latin typeface="Cambria Math" panose="02040503050406030204" pitchFamily="18" charset="0"/>
                        </a:rPr>
                        <m:t>S</m:t>
                      </m:r>
                      <m:sSub>
                        <m:sSub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sz="2400" b="0" i="0" smtClean="0"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b>
                          <m:r>
                            <a:rPr lang="fr-FR" sz="2400" b="0" i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26B211F-D2E8-14FB-A0E9-1B9B01FFF5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9315" y="292636"/>
                <a:ext cx="1786396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38100">
                <a:solidFill>
                  <a:srgbClr val="156082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CCBCB888-8D32-A010-A262-24E11BAC3E9E}"/>
              </a:ext>
            </a:extLst>
          </p:cNvPr>
          <p:cNvSpPr txBox="1"/>
          <p:nvPr/>
        </p:nvSpPr>
        <p:spPr>
          <a:xfrm>
            <a:off x="6590462" y="4483557"/>
            <a:ext cx="512331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ym typeface="Wingdings" panose="05000000000000000000" pitchFamily="2" charset="2"/>
              </a:rPr>
              <a:t>Control </a:t>
            </a:r>
            <a:r>
              <a:rPr lang="fr-FR" b="1" dirty="0" err="1">
                <a:sym typeface="Wingdings" panose="05000000000000000000" pitchFamily="2" charset="2"/>
              </a:rPr>
              <a:t>experiment</a:t>
            </a:r>
            <a:endParaRPr lang="fr-FR" b="1" dirty="0">
              <a:sym typeface="Wingdings" panose="05000000000000000000" pitchFamily="2" charset="2"/>
            </a:endParaRPr>
          </a:p>
          <a:p>
            <a:pPr algn="ctr"/>
            <a:r>
              <a:rPr lang="fr-FR" dirty="0">
                <a:sym typeface="Wingdings" panose="05000000000000000000" pitchFamily="2" charset="2"/>
              </a:rPr>
              <a:t>              No </a:t>
            </a:r>
            <a:r>
              <a:rPr lang="fr-FR" dirty="0" err="1">
                <a:sym typeface="Wingdings" panose="05000000000000000000" pitchFamily="2" charset="2"/>
              </a:rPr>
              <a:t>response</a:t>
            </a:r>
            <a:r>
              <a:rPr lang="fr-FR" dirty="0">
                <a:sym typeface="Wingdings" panose="05000000000000000000" pitchFamily="2" charset="2"/>
              </a:rPr>
              <a:t>        Not a contact </a:t>
            </a:r>
            <a:r>
              <a:rPr lang="fr-FR" dirty="0" err="1">
                <a:sym typeface="Wingdings" panose="05000000000000000000" pitchFamily="2" charset="2"/>
              </a:rPr>
              <a:t>artifact</a:t>
            </a:r>
            <a:endParaRPr lang="fr-FR" dirty="0">
              <a:sym typeface="Wingdings" panose="05000000000000000000" pitchFamily="2" charset="2"/>
            </a:endParaRPr>
          </a:p>
          <a:p>
            <a:pPr algn="ctr"/>
            <a:r>
              <a:rPr lang="fr-FR" b="1" dirty="0">
                <a:sym typeface="Wingdings" panose="05000000000000000000" pitchFamily="2" charset="2"/>
              </a:rPr>
              <a:t>Polarisable 2D </a:t>
            </a:r>
            <a:r>
              <a:rPr lang="fr-FR" b="1" dirty="0" err="1">
                <a:sym typeface="Wingdings" panose="05000000000000000000" pitchFamily="2" charset="2"/>
              </a:rPr>
              <a:t>material</a:t>
            </a:r>
            <a:endParaRPr lang="fr-FR" b="1" dirty="0">
              <a:sym typeface="Wingdings" panose="05000000000000000000" pitchFamily="2" charset="2"/>
            </a:endParaRPr>
          </a:p>
          <a:p>
            <a:pPr algn="ctr"/>
            <a:r>
              <a:rPr lang="en-GB" dirty="0"/>
              <a:t>Unipolar vs bipolar excitation</a:t>
            </a:r>
          </a:p>
          <a:p>
            <a:pPr algn="ctr"/>
            <a:r>
              <a:rPr lang="en-GB" b="1" dirty="0"/>
              <a:t>Ferroelectric thin film</a:t>
            </a:r>
          </a:p>
          <a:p>
            <a:pPr algn="ctr"/>
            <a:r>
              <a:rPr lang="en-GB" dirty="0"/>
              <a:t>Writing and writing polarisation</a:t>
            </a:r>
          </a:p>
          <a:p>
            <a:pPr algn="ctr"/>
            <a:r>
              <a:rPr lang="en-GB" dirty="0"/>
              <a:t>Polarisation dependent ECE response</a:t>
            </a:r>
          </a:p>
        </p:txBody>
      </p:sp>
      <p:pic>
        <p:nvPicPr>
          <p:cNvPr id="1026" name="Picture 2" descr="Green Check Mark Images - Free Download on Freepik">
            <a:extLst>
              <a:ext uri="{FF2B5EF4-FFF2-40B4-BE49-F238E27FC236}">
                <a16:creationId xmlns:a16="http://schemas.microsoft.com/office/drawing/2014/main" id="{9402D824-6DF6-6BFA-C9D7-E7924B48B7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0" t="13711" r="13889" b="13713"/>
          <a:stretch>
            <a:fillRect/>
          </a:stretch>
        </p:blipFill>
        <p:spPr bwMode="auto">
          <a:xfrm>
            <a:off x="11679606" y="4796546"/>
            <a:ext cx="362839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reen Check Mark Images - Free Download on Freepik">
            <a:extLst>
              <a:ext uri="{FF2B5EF4-FFF2-40B4-BE49-F238E27FC236}">
                <a16:creationId xmlns:a16="http://schemas.microsoft.com/office/drawing/2014/main" id="{83C94A56-8147-ED71-CAF7-FA457182CB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0" t="13711" r="13889" b="13713"/>
          <a:stretch>
            <a:fillRect/>
          </a:stretch>
        </p:blipFill>
        <p:spPr bwMode="auto">
          <a:xfrm>
            <a:off x="10820399" y="5318761"/>
            <a:ext cx="362839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Green Check Mark Images - Free Download on Freepik">
            <a:extLst>
              <a:ext uri="{FF2B5EF4-FFF2-40B4-BE49-F238E27FC236}">
                <a16:creationId xmlns:a16="http://schemas.microsoft.com/office/drawing/2014/main" id="{5D9AD0F7-226A-D0E2-3AB4-742F605366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0" t="13711" r="13889" b="13713"/>
          <a:stretch>
            <a:fillRect/>
          </a:stretch>
        </p:blipFill>
        <p:spPr bwMode="auto">
          <a:xfrm>
            <a:off x="10905056" y="5789030"/>
            <a:ext cx="362839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Green Check Mark Images - Free Download on Freepik">
            <a:extLst>
              <a:ext uri="{FF2B5EF4-FFF2-40B4-BE49-F238E27FC236}">
                <a16:creationId xmlns:a16="http://schemas.microsoft.com/office/drawing/2014/main" id="{028461E3-1A70-C18A-5C23-74F81557D2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0" t="13711" r="13889" b="13713"/>
          <a:stretch>
            <a:fillRect/>
          </a:stretch>
        </p:blipFill>
        <p:spPr bwMode="auto">
          <a:xfrm>
            <a:off x="11104637" y="6147558"/>
            <a:ext cx="362839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6605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44A20D-1B02-52ED-FF6A-74195EA11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861BD21-A1BA-9490-8275-03634CA2AF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err="1"/>
              <a:t>Takeaway</a:t>
            </a:r>
            <a:r>
              <a:rPr lang="fr-FR" dirty="0"/>
              <a:t> message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AC5F26-C307-DC4D-2914-5EC5921CAF5D}"/>
              </a:ext>
            </a:extLst>
          </p:cNvPr>
          <p:cNvSpPr txBox="1"/>
          <p:nvPr/>
        </p:nvSpPr>
        <p:spPr>
          <a:xfrm>
            <a:off x="444826" y="1413774"/>
            <a:ext cx="5651174" cy="3477875"/>
          </a:xfrm>
          <a:prstGeom prst="rect">
            <a:avLst/>
          </a:prstGeom>
          <a:noFill/>
          <a:ln w="57150">
            <a:solidFill>
              <a:srgbClr val="156082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 err="1">
                <a:solidFill>
                  <a:srgbClr val="156082"/>
                </a:solidFill>
              </a:rPr>
              <a:t>With</a:t>
            </a:r>
            <a:r>
              <a:rPr lang="fr-FR" sz="2000" b="1" dirty="0">
                <a:solidFill>
                  <a:srgbClr val="156082"/>
                </a:solidFill>
              </a:rPr>
              <a:t> </a:t>
            </a:r>
            <a:r>
              <a:rPr lang="fr-FR" sz="2000" b="1" dirty="0" err="1">
                <a:solidFill>
                  <a:srgbClr val="156082"/>
                </a:solidFill>
              </a:rPr>
              <a:t>this</a:t>
            </a:r>
            <a:r>
              <a:rPr lang="fr-FR" sz="2000" b="1" dirty="0">
                <a:solidFill>
                  <a:srgbClr val="156082"/>
                </a:solidFill>
              </a:rPr>
              <a:t> technique </a:t>
            </a:r>
            <a:r>
              <a:rPr lang="fr-FR" sz="2000" b="1" dirty="0" err="1">
                <a:solidFill>
                  <a:srgbClr val="156082"/>
                </a:solidFill>
              </a:rPr>
              <a:t>you</a:t>
            </a:r>
            <a:r>
              <a:rPr lang="fr-FR" sz="2000" b="1" dirty="0">
                <a:solidFill>
                  <a:srgbClr val="156082"/>
                </a:solidFill>
              </a:rPr>
              <a:t> can </a:t>
            </a:r>
            <a:r>
              <a:rPr lang="fr-FR" sz="2000" b="1" dirty="0" err="1">
                <a:solidFill>
                  <a:srgbClr val="156082"/>
                </a:solidFill>
              </a:rPr>
              <a:t>simultaneously</a:t>
            </a:r>
            <a:r>
              <a:rPr lang="fr-FR" sz="2000" b="1" dirty="0">
                <a:solidFill>
                  <a:srgbClr val="156082"/>
                </a:solidFill>
              </a:rPr>
              <a:t> :</a:t>
            </a:r>
          </a:p>
          <a:p>
            <a:pPr marL="285750" indent="-285750">
              <a:buClr>
                <a:srgbClr val="156082"/>
              </a:buClr>
              <a:buFont typeface="Wingdings" panose="05000000000000000000" pitchFamily="2" charset="2"/>
              <a:buChar char="§"/>
            </a:pPr>
            <a:r>
              <a:rPr lang="fr-FR" sz="2000" dirty="0"/>
              <a:t>Image the </a:t>
            </a:r>
            <a:r>
              <a:rPr lang="fr-FR" sz="2000" b="1" dirty="0"/>
              <a:t>ECE</a:t>
            </a:r>
            <a:r>
              <a:rPr lang="fr-FR" sz="2000" dirty="0"/>
              <a:t> at the </a:t>
            </a:r>
            <a:r>
              <a:rPr lang="fr-FR" sz="2000" dirty="0" err="1"/>
              <a:t>nanometer</a:t>
            </a:r>
            <a:r>
              <a:rPr lang="fr-FR" sz="2000" dirty="0"/>
              <a:t> </a:t>
            </a:r>
            <a:r>
              <a:rPr lang="fr-FR" sz="2000" dirty="0" err="1"/>
              <a:t>scale</a:t>
            </a:r>
            <a:endParaRPr lang="fr-FR" sz="2000" dirty="0"/>
          </a:p>
          <a:p>
            <a:pPr marL="285750" indent="-285750">
              <a:buClr>
                <a:srgbClr val="156082"/>
              </a:buClr>
              <a:buFont typeface="Wingdings" panose="05000000000000000000" pitchFamily="2" charset="2"/>
              <a:buChar char="§"/>
            </a:pPr>
            <a:endParaRPr lang="fr-FR" sz="2000" dirty="0"/>
          </a:p>
          <a:p>
            <a:pPr marL="285750" indent="-285750">
              <a:buClr>
                <a:srgbClr val="156082"/>
              </a:buClr>
              <a:buFont typeface="Wingdings" panose="05000000000000000000" pitchFamily="2" charset="2"/>
              <a:buChar char="§"/>
            </a:pPr>
            <a:r>
              <a:rPr lang="fr-FR" sz="2000" dirty="0" err="1"/>
              <a:t>Separate</a:t>
            </a:r>
            <a:r>
              <a:rPr lang="fr-FR" sz="2000" dirty="0"/>
              <a:t> the </a:t>
            </a:r>
            <a:r>
              <a:rPr lang="fr-FR" sz="2000" b="1" dirty="0"/>
              <a:t>Joule</a:t>
            </a:r>
            <a:r>
              <a:rPr lang="fr-FR" sz="2000" dirty="0"/>
              <a:t> </a:t>
            </a:r>
            <a:r>
              <a:rPr lang="fr-FR" sz="2000" dirty="0" err="1"/>
              <a:t>response</a:t>
            </a:r>
            <a:r>
              <a:rPr lang="fr-FR" sz="2000" dirty="0"/>
              <a:t> </a:t>
            </a:r>
            <a:r>
              <a:rPr lang="fr-FR" sz="2000" dirty="0" err="1"/>
              <a:t>from</a:t>
            </a:r>
            <a:r>
              <a:rPr lang="fr-FR" sz="2000" dirty="0"/>
              <a:t> the ECE</a:t>
            </a:r>
          </a:p>
          <a:p>
            <a:pPr marL="285750" indent="-285750">
              <a:buClr>
                <a:srgbClr val="156082"/>
              </a:buClr>
              <a:buFont typeface="Wingdings" panose="05000000000000000000" pitchFamily="2" charset="2"/>
              <a:buChar char="§"/>
            </a:pPr>
            <a:endParaRPr lang="fr-FR" sz="2000" dirty="0"/>
          </a:p>
          <a:p>
            <a:pPr marL="285750" indent="-285750">
              <a:buClr>
                <a:srgbClr val="156082"/>
              </a:buClr>
              <a:buFont typeface="Wingdings" panose="05000000000000000000" pitchFamily="2" charset="2"/>
              <a:buChar char="§"/>
            </a:pPr>
            <a:r>
              <a:rPr lang="fr-FR" sz="2000" dirty="0" err="1"/>
              <a:t>Perform</a:t>
            </a:r>
            <a:r>
              <a:rPr lang="fr-FR" sz="2000" dirty="0"/>
              <a:t> </a:t>
            </a:r>
            <a:r>
              <a:rPr lang="fr-FR" sz="2000" b="1" dirty="0"/>
              <a:t>PFM</a:t>
            </a:r>
            <a:r>
              <a:rPr lang="fr-FR" sz="2000" dirty="0"/>
              <a:t> </a:t>
            </a:r>
            <a:r>
              <a:rPr lang="fr-FR" sz="2000" dirty="0" err="1"/>
              <a:t>measurement</a:t>
            </a:r>
            <a:endParaRPr lang="fr-FR" sz="2000" dirty="0"/>
          </a:p>
          <a:p>
            <a:pPr marL="285750" indent="-285750">
              <a:buClr>
                <a:srgbClr val="156082"/>
              </a:buClr>
              <a:buFont typeface="Wingdings" panose="05000000000000000000" pitchFamily="2" charset="2"/>
              <a:buChar char="§"/>
            </a:pPr>
            <a:endParaRPr lang="fr-FR" sz="2000" dirty="0"/>
          </a:p>
          <a:p>
            <a:pPr marL="285750" indent="-285750">
              <a:buClr>
                <a:srgbClr val="156082"/>
              </a:buClr>
              <a:buFont typeface="Wingdings" panose="05000000000000000000" pitchFamily="2" charset="2"/>
              <a:buChar char="§"/>
            </a:pPr>
            <a:r>
              <a:rPr lang="fr-FR" sz="2000" dirty="0"/>
              <a:t>Write </a:t>
            </a:r>
            <a:r>
              <a:rPr lang="fr-FR" sz="2000" b="1" dirty="0"/>
              <a:t>FE </a:t>
            </a:r>
            <a:r>
              <a:rPr lang="fr-FR" sz="2000" b="1" dirty="0" err="1"/>
              <a:t>domains</a:t>
            </a:r>
            <a:r>
              <a:rPr lang="fr-FR" sz="2000" dirty="0"/>
              <a:t> and image </a:t>
            </a:r>
            <a:r>
              <a:rPr lang="fr-FR" sz="2000" dirty="0" err="1"/>
              <a:t>them</a:t>
            </a:r>
            <a:endParaRPr lang="fr-FR" sz="2000" dirty="0"/>
          </a:p>
          <a:p>
            <a:pPr marL="285750" indent="-285750">
              <a:buClr>
                <a:srgbClr val="156082"/>
              </a:buClr>
              <a:buFont typeface="Wingdings" panose="05000000000000000000" pitchFamily="2" charset="2"/>
              <a:buChar char="§"/>
            </a:pPr>
            <a:endParaRPr lang="fr-FR" sz="2000" dirty="0"/>
          </a:p>
          <a:p>
            <a:pPr marL="285750" indent="-285750">
              <a:buClr>
                <a:srgbClr val="156082"/>
              </a:buClr>
              <a:buFont typeface="Wingdings" panose="05000000000000000000" pitchFamily="2" charset="2"/>
              <a:buChar char="§"/>
            </a:pPr>
            <a:r>
              <a:rPr lang="fr-FR" sz="2000" dirty="0"/>
              <a:t>It can </a:t>
            </a:r>
            <a:r>
              <a:rPr lang="fr-FR" sz="2000" dirty="0" err="1"/>
              <a:t>be</a:t>
            </a:r>
            <a:r>
              <a:rPr lang="fr-FR" sz="2000" dirty="0"/>
              <a:t> </a:t>
            </a:r>
            <a:r>
              <a:rPr lang="fr-FR" sz="2000" dirty="0" err="1"/>
              <a:t>performed</a:t>
            </a:r>
            <a:r>
              <a:rPr lang="fr-FR" sz="2000" dirty="0"/>
              <a:t> on </a:t>
            </a:r>
            <a:r>
              <a:rPr lang="fr-FR" sz="2000" dirty="0" err="1"/>
              <a:t>any</a:t>
            </a:r>
            <a:r>
              <a:rPr lang="fr-FR" sz="2000" dirty="0"/>
              <a:t> polarisable </a:t>
            </a:r>
            <a:r>
              <a:rPr lang="fr-FR" sz="2000" dirty="0" err="1"/>
              <a:t>material</a:t>
            </a:r>
            <a:br>
              <a:rPr lang="fr-FR" sz="2000" dirty="0"/>
            </a:br>
            <a:r>
              <a:rPr lang="fr-FR" sz="2000" dirty="0"/>
              <a:t>(</a:t>
            </a:r>
            <a:r>
              <a:rPr lang="fr-FR" sz="2000" dirty="0" err="1"/>
              <a:t>ferro</a:t>
            </a:r>
            <a:r>
              <a:rPr lang="fr-FR" sz="2000" dirty="0"/>
              <a:t>-, para- or </a:t>
            </a:r>
            <a:r>
              <a:rPr lang="fr-FR" sz="2000" dirty="0" err="1"/>
              <a:t>dielectric</a:t>
            </a:r>
            <a:r>
              <a:rPr lang="fr-FR" sz="2000" dirty="0"/>
              <a:t>)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1005537-C1C5-BE4A-2C5B-45646C18F5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4836"/>
          <a:stretch>
            <a:fillRect/>
          </a:stretch>
        </p:blipFill>
        <p:spPr>
          <a:xfrm>
            <a:off x="3629548" y="5423369"/>
            <a:ext cx="4932904" cy="1142157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4F6BB2-01B3-031C-8AE9-1C82566F8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5B97D-47AF-4C2F-A7B5-72AA6E0DB182}" type="slidenum">
              <a:rPr lang="en-GB" smtClean="0"/>
              <a:t>9</a:t>
            </a:fld>
            <a:endParaRPr lang="en-GB"/>
          </a:p>
        </p:txBody>
      </p:sp>
      <p:pic>
        <p:nvPicPr>
          <p:cNvPr id="12" name="Picture 1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43C7CFB8-28F5-4B15-6A12-0E27EF0680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9" t="8383" r="7876" b="8814"/>
          <a:stretch>
            <a:fillRect/>
          </a:stretch>
        </p:blipFill>
        <p:spPr>
          <a:xfrm>
            <a:off x="8694852" y="5112578"/>
            <a:ext cx="1648137" cy="161918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6C80AC6-93F9-AD82-C0BF-D35E96B408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9484" b="66641"/>
          <a:stretch>
            <a:fillRect/>
          </a:stretch>
        </p:blipFill>
        <p:spPr>
          <a:xfrm>
            <a:off x="1524330" y="5638419"/>
            <a:ext cx="2060448" cy="71205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F253CB2-AA67-3EE0-A228-9A9E3D6E17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8868" y="1315618"/>
            <a:ext cx="3045259" cy="3499882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1A991D01-B82B-99F4-9CF9-505211926E3F}"/>
              </a:ext>
            </a:extLst>
          </p:cNvPr>
          <p:cNvGrpSpPr/>
          <p:nvPr/>
        </p:nvGrpSpPr>
        <p:grpSpPr>
          <a:xfrm>
            <a:off x="6201035" y="1513542"/>
            <a:ext cx="2493817" cy="3104035"/>
            <a:chOff x="367320" y="1724812"/>
            <a:chExt cx="2560542" cy="3718882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A683483A-E3CB-D2BC-45EE-53F0F1DAEE6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7320" y="1724812"/>
              <a:ext cx="2560542" cy="3718882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9F88958-7A5C-24C3-287D-DB8BCDDF35B4}"/>
                </a:ext>
              </a:extLst>
            </p:cNvPr>
            <p:cNvSpPr/>
            <p:nvPr/>
          </p:nvSpPr>
          <p:spPr>
            <a:xfrm>
              <a:off x="556260" y="3825240"/>
              <a:ext cx="369570" cy="220980"/>
            </a:xfrm>
            <a:prstGeom prst="rect">
              <a:avLst/>
            </a:prstGeom>
            <a:solidFill>
              <a:srgbClr val="EBD9DD"/>
            </a:solidFill>
            <a:ln>
              <a:solidFill>
                <a:srgbClr val="EBD8D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97014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6146</TotalTime>
  <Words>415</Words>
  <Application>Microsoft Office PowerPoint</Application>
  <PresentationFormat>Widescreen</PresentationFormat>
  <Paragraphs>102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Aptos Display</vt:lpstr>
      <vt:lpstr>Arial</vt:lpstr>
      <vt:lpstr>Cambria Math</vt:lpstr>
      <vt:lpstr>Wingdings</vt:lpstr>
      <vt:lpstr>Office Theme</vt:lpstr>
      <vt:lpstr>Imaging the electrocaloric  effect at the nanoscale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Valentin Fonck</dc:creator>
  <cp:lastModifiedBy>Valentin Fonck</cp:lastModifiedBy>
  <cp:revision>102</cp:revision>
  <dcterms:created xsi:type="dcterms:W3CDTF">2025-05-05T15:42:41Z</dcterms:created>
  <dcterms:modified xsi:type="dcterms:W3CDTF">2025-06-27T07:37:57Z</dcterms:modified>
</cp:coreProperties>
</file>