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2"/>
    <p:sldMasterId id="2147483802" r:id="rId3"/>
  </p:sldMasterIdLst>
  <p:notesMasterIdLst>
    <p:notesMasterId r:id="rId85"/>
  </p:notesMasterIdLst>
  <p:handoutMasterIdLst>
    <p:handoutMasterId r:id="rId86"/>
  </p:handoutMasterIdLst>
  <p:sldIdLst>
    <p:sldId id="469" r:id="rId4"/>
    <p:sldId id="702" r:id="rId5"/>
    <p:sldId id="690" r:id="rId6"/>
    <p:sldId id="701" r:id="rId7"/>
    <p:sldId id="705" r:id="rId8"/>
    <p:sldId id="706" r:id="rId9"/>
    <p:sldId id="707" r:id="rId10"/>
    <p:sldId id="708" r:id="rId11"/>
    <p:sldId id="789" r:id="rId12"/>
    <p:sldId id="709" r:id="rId13"/>
    <p:sldId id="710" r:id="rId14"/>
    <p:sldId id="711" r:id="rId15"/>
    <p:sldId id="712" r:id="rId16"/>
    <p:sldId id="713" r:id="rId17"/>
    <p:sldId id="714" r:id="rId18"/>
    <p:sldId id="715" r:id="rId19"/>
    <p:sldId id="716" r:id="rId20"/>
    <p:sldId id="717" r:id="rId21"/>
    <p:sldId id="718" r:id="rId22"/>
    <p:sldId id="719" r:id="rId23"/>
    <p:sldId id="720" r:id="rId24"/>
    <p:sldId id="721" r:id="rId25"/>
    <p:sldId id="722" r:id="rId26"/>
    <p:sldId id="723" r:id="rId27"/>
    <p:sldId id="724" r:id="rId28"/>
    <p:sldId id="725" r:id="rId29"/>
    <p:sldId id="726" r:id="rId30"/>
    <p:sldId id="728" r:id="rId31"/>
    <p:sldId id="729" r:id="rId32"/>
    <p:sldId id="730" r:id="rId33"/>
    <p:sldId id="731" r:id="rId34"/>
    <p:sldId id="732" r:id="rId35"/>
    <p:sldId id="733" r:id="rId36"/>
    <p:sldId id="735" r:id="rId37"/>
    <p:sldId id="739" r:id="rId38"/>
    <p:sldId id="736" r:id="rId39"/>
    <p:sldId id="737" r:id="rId40"/>
    <p:sldId id="738" r:id="rId41"/>
    <p:sldId id="741" r:id="rId42"/>
    <p:sldId id="743" r:id="rId43"/>
    <p:sldId id="744" r:id="rId44"/>
    <p:sldId id="746" r:id="rId45"/>
    <p:sldId id="745" r:id="rId46"/>
    <p:sldId id="747" r:id="rId47"/>
    <p:sldId id="748" r:id="rId48"/>
    <p:sldId id="749" r:id="rId49"/>
    <p:sldId id="750" r:id="rId50"/>
    <p:sldId id="751" r:id="rId51"/>
    <p:sldId id="752" r:id="rId52"/>
    <p:sldId id="753" r:id="rId53"/>
    <p:sldId id="754" r:id="rId54"/>
    <p:sldId id="755" r:id="rId55"/>
    <p:sldId id="757" r:id="rId56"/>
    <p:sldId id="758" r:id="rId57"/>
    <p:sldId id="756" r:id="rId58"/>
    <p:sldId id="759" r:id="rId59"/>
    <p:sldId id="760" r:id="rId60"/>
    <p:sldId id="761" r:id="rId61"/>
    <p:sldId id="762" r:id="rId62"/>
    <p:sldId id="763" r:id="rId63"/>
    <p:sldId id="764" r:id="rId64"/>
    <p:sldId id="765" r:id="rId65"/>
    <p:sldId id="766" r:id="rId66"/>
    <p:sldId id="768" r:id="rId67"/>
    <p:sldId id="767" r:id="rId68"/>
    <p:sldId id="769" r:id="rId69"/>
    <p:sldId id="770" r:id="rId70"/>
    <p:sldId id="771" r:id="rId71"/>
    <p:sldId id="772" r:id="rId72"/>
    <p:sldId id="773" r:id="rId73"/>
    <p:sldId id="774" r:id="rId74"/>
    <p:sldId id="775" r:id="rId75"/>
    <p:sldId id="776" r:id="rId76"/>
    <p:sldId id="778" r:id="rId77"/>
    <p:sldId id="779" r:id="rId78"/>
    <p:sldId id="780" r:id="rId79"/>
    <p:sldId id="781" r:id="rId80"/>
    <p:sldId id="782" r:id="rId81"/>
    <p:sldId id="785" r:id="rId82"/>
    <p:sldId id="691" r:id="rId83"/>
    <p:sldId id="788" r:id="rId84"/>
  </p:sldIdLst>
  <p:sldSz cx="12192000" cy="685800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3">
          <p15:clr>
            <a:srgbClr val="A4A3A4"/>
          </p15:clr>
        </p15:guide>
        <p15:guide id="2" orient="horz" pos="890" userDrawn="1">
          <p15:clr>
            <a:srgbClr val="A4A3A4"/>
          </p15:clr>
        </p15:guide>
        <p15:guide id="3" orient="horz" pos="3984" userDrawn="1">
          <p15:clr>
            <a:srgbClr val="A4A3A4"/>
          </p15:clr>
        </p15:guide>
        <p15:guide id="4" pos="326">
          <p15:clr>
            <a:srgbClr val="A4A3A4"/>
          </p15:clr>
        </p15:guide>
        <p15:guide id="5" pos="7356">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6BC5"/>
    <a:srgbClr val="006DC8"/>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0931"/>
  </p:normalViewPr>
  <p:slideViewPr>
    <p:cSldViewPr snapToGrid="0" snapToObjects="1">
      <p:cViewPr varScale="1">
        <p:scale>
          <a:sx n="67" d="100"/>
          <a:sy n="67" d="100"/>
        </p:scale>
        <p:origin x="644" y="40"/>
      </p:cViewPr>
      <p:guideLst>
        <p:guide orient="horz" pos="233"/>
        <p:guide orient="horz" pos="890"/>
        <p:guide orient="horz" pos="3984"/>
        <p:guide pos="326"/>
        <p:guide pos="7356"/>
      </p:guideLst>
    </p:cSldViewPr>
  </p:slideViewPr>
  <p:outlineViewPr>
    <p:cViewPr>
      <p:scale>
        <a:sx n="33" d="100"/>
        <a:sy n="33" d="100"/>
      </p:scale>
      <p:origin x="0" y="0"/>
    </p:cViewPr>
    <p:sldLst>
      <p:sld r:id="rId1" collapse="1"/>
      <p:sld r:id="rId2" collapse="1"/>
      <p:sld r:id="rId3" collapse="1"/>
      <p:sld r:id="rId4" collapse="1"/>
      <p:sld r:id="rId5" collapse="1"/>
      <p:sld r:id="rId6" collapse="1"/>
      <p:sld r:id="rId7" collapse="1"/>
    </p:sldLst>
  </p:outlineViewPr>
  <p:notesTextViewPr>
    <p:cViewPr>
      <p:scale>
        <a:sx n="1" d="1"/>
        <a:sy n="1" d="1"/>
      </p:scale>
      <p:origin x="0" y="0"/>
    </p:cViewPr>
  </p:notesTextViewPr>
  <p:sorterViewPr>
    <p:cViewPr>
      <p:scale>
        <a:sx n="78" d="100"/>
        <a:sy n="78" d="100"/>
      </p:scale>
      <p:origin x="0" y="0"/>
    </p:cViewPr>
  </p:sorterViewPr>
  <p:notesViewPr>
    <p:cSldViewPr snapToGrid="0" snapToObjects="1" showGuides="1">
      <p:cViewPr varScale="1">
        <p:scale>
          <a:sx n="150" d="100"/>
          <a:sy n="150" d="100"/>
        </p:scale>
        <p:origin x="4272"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84" Type="http://schemas.openxmlformats.org/officeDocument/2006/relationships/slide" Target="slides/slide81.xml"/><Relationship Id="rId89" Type="http://schemas.openxmlformats.org/officeDocument/2006/relationships/theme" Target="theme/theme1.xml"/><Relationship Id="rId16" Type="http://schemas.openxmlformats.org/officeDocument/2006/relationships/slide" Target="slides/slide13.xml"/><Relationship Id="rId11" Type="http://schemas.openxmlformats.org/officeDocument/2006/relationships/slide" Target="slides/slide8.xml"/><Relationship Id="rId32" Type="http://schemas.openxmlformats.org/officeDocument/2006/relationships/slide" Target="slides/slide29.xml"/><Relationship Id="rId37" Type="http://schemas.openxmlformats.org/officeDocument/2006/relationships/slide" Target="slides/slide34.xml"/><Relationship Id="rId53" Type="http://schemas.openxmlformats.org/officeDocument/2006/relationships/slide" Target="slides/slide50.xml"/><Relationship Id="rId58" Type="http://schemas.openxmlformats.org/officeDocument/2006/relationships/slide" Target="slides/slide55.xml"/><Relationship Id="rId74" Type="http://schemas.openxmlformats.org/officeDocument/2006/relationships/slide" Target="slides/slide71.xml"/><Relationship Id="rId79" Type="http://schemas.openxmlformats.org/officeDocument/2006/relationships/slide" Target="slides/slide76.xml"/><Relationship Id="rId5" Type="http://schemas.openxmlformats.org/officeDocument/2006/relationships/slide" Target="slides/slide2.xml"/><Relationship Id="rId90" Type="http://schemas.openxmlformats.org/officeDocument/2006/relationships/tableStyles" Target="tableStyles.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slide" Target="slides/slide74.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80" Type="http://schemas.openxmlformats.org/officeDocument/2006/relationships/slide" Target="slides/slide77.xml"/><Relationship Id="rId85" Type="http://schemas.openxmlformats.org/officeDocument/2006/relationships/notesMaster" Target="notesMasters/notesMaster1.xml"/><Relationship Id="rId3" Type="http://schemas.openxmlformats.org/officeDocument/2006/relationships/slideMaster" Target="slideMasters/slideMaster2.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slide" Target="slides/slide72.xml"/><Relationship Id="rId83" Type="http://schemas.openxmlformats.org/officeDocument/2006/relationships/slide" Target="slides/slide80.xml"/><Relationship Id="rId88"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slide" Target="slides/slide70.xml"/><Relationship Id="rId78" Type="http://schemas.openxmlformats.org/officeDocument/2006/relationships/slide" Target="slides/slide75.xml"/><Relationship Id="rId81" Type="http://schemas.openxmlformats.org/officeDocument/2006/relationships/slide" Target="slides/slide78.xml"/><Relationship Id="rId86" Type="http://schemas.openxmlformats.org/officeDocument/2006/relationships/handoutMaster" Target="handoutMasters/handoutMaster1.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slide" Target="slides/slide73.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1.xml"/><Relationship Id="rId29" Type="http://schemas.openxmlformats.org/officeDocument/2006/relationships/slide" Target="slides/slide26.xml"/><Relationship Id="rId24" Type="http://schemas.openxmlformats.org/officeDocument/2006/relationships/slide" Target="slides/slide21.xml"/><Relationship Id="rId40" Type="http://schemas.openxmlformats.org/officeDocument/2006/relationships/slide" Target="slides/slide37.xml"/><Relationship Id="rId45" Type="http://schemas.openxmlformats.org/officeDocument/2006/relationships/slide" Target="slides/slide42.xml"/><Relationship Id="rId66" Type="http://schemas.openxmlformats.org/officeDocument/2006/relationships/slide" Target="slides/slide63.xml"/><Relationship Id="rId87" Type="http://schemas.openxmlformats.org/officeDocument/2006/relationships/presProps" Target="presProps.xml"/><Relationship Id="rId61" Type="http://schemas.openxmlformats.org/officeDocument/2006/relationships/slide" Target="slides/slide58.xml"/><Relationship Id="rId82" Type="http://schemas.openxmlformats.org/officeDocument/2006/relationships/slide" Target="slides/slide79.xml"/><Relationship Id="rId19" Type="http://schemas.openxmlformats.org/officeDocument/2006/relationships/slide" Target="slides/slide16.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7" Type="http://schemas.openxmlformats.org/officeDocument/2006/relationships/slide" Target="slides/slide80.xml"/><Relationship Id="rId2" Type="http://schemas.openxmlformats.org/officeDocument/2006/relationships/slide" Target="slides/slide2.xml"/><Relationship Id="rId1" Type="http://schemas.openxmlformats.org/officeDocument/2006/relationships/slide" Target="slides/slide1.xml"/><Relationship Id="rId6" Type="http://schemas.openxmlformats.org/officeDocument/2006/relationships/slide" Target="slides/slide64.xml"/><Relationship Id="rId5" Type="http://schemas.openxmlformats.org/officeDocument/2006/relationships/slide" Target="slides/slide12.xml"/><Relationship Id="rId4" Type="http://schemas.openxmlformats.org/officeDocument/2006/relationships/slide" Target="slides/slide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6D33BD8-FDD1-094A-A4E6-EDCD9083168D}"/>
              </a:ext>
            </a:extLst>
          </p:cNvPr>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A53DA0C-885C-0247-B3CE-6815DCAC2322}"/>
              </a:ext>
            </a:extLst>
          </p:cNvPr>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200"/>
            </a:lvl1pPr>
          </a:lstStyle>
          <a:p>
            <a:fld id="{E81B6A93-809F-7948-85F3-018E324E55C7}" type="datetimeFigureOut">
              <a:rPr lang="en-US" smtClean="0"/>
              <a:t>10/27/2022</a:t>
            </a:fld>
            <a:endParaRPr lang="en-US"/>
          </a:p>
        </p:txBody>
      </p:sp>
      <p:sp>
        <p:nvSpPr>
          <p:cNvPr id="4" name="Footer Placeholder 3">
            <a:extLst>
              <a:ext uri="{FF2B5EF4-FFF2-40B4-BE49-F238E27FC236}">
                <a16:creationId xmlns:a16="http://schemas.microsoft.com/office/drawing/2014/main" id="{01A38C3D-8117-AE4D-8A82-FFEFFF1BECD1}"/>
              </a:ext>
            </a:extLst>
          </p:cNvPr>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C0E9538-AF9A-0149-BBE9-251505EEF4EB}"/>
              </a:ext>
            </a:extLst>
          </p:cNvPr>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200"/>
            </a:lvl1pPr>
          </a:lstStyle>
          <a:p>
            <a:fld id="{CD3909AD-F0A8-B140-AD0A-48C42EB3EE29}" type="slidenum">
              <a:rPr lang="en-US" smtClean="0"/>
              <a:t>‹#›</a:t>
            </a:fld>
            <a:endParaRPr lang="en-US"/>
          </a:p>
        </p:txBody>
      </p:sp>
    </p:spTree>
    <p:extLst>
      <p:ext uri="{BB962C8B-B14F-4D97-AF65-F5344CB8AC3E}">
        <p14:creationId xmlns:p14="http://schemas.microsoft.com/office/powerpoint/2010/main" val="7456941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4091"/>
          </a:xfrm>
          <a:prstGeom prst="rect">
            <a:avLst/>
          </a:prstGeom>
        </p:spPr>
        <p:txBody>
          <a:bodyPr vert="horz" lIns="91440" tIns="45720" rIns="91440" bIns="45720" rtlCol="0"/>
          <a:lstStyle>
            <a:lvl1pPr algn="r">
              <a:defRPr sz="1200"/>
            </a:lvl1pPr>
          </a:lstStyle>
          <a:p>
            <a:fld id="{D2DCB935-B14B-9141-A5B7-B65163803703}" type="datetimeFigureOut">
              <a:rPr lang="en-US" smtClean="0"/>
              <a:t>10/27/2022</a:t>
            </a:fld>
            <a:endParaRPr lang="en-US"/>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300412"/>
            <a:ext cx="7315200" cy="27003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513910"/>
            <a:ext cx="3962400" cy="34409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4090"/>
          </a:xfrm>
          <a:prstGeom prst="rect">
            <a:avLst/>
          </a:prstGeom>
        </p:spPr>
        <p:txBody>
          <a:bodyPr vert="horz" lIns="91440" tIns="45720" rIns="91440" bIns="45720" rtlCol="0" anchor="b"/>
          <a:lstStyle>
            <a:lvl1pPr algn="r">
              <a:defRPr sz="1200"/>
            </a:lvl1pPr>
          </a:lstStyle>
          <a:p>
            <a:fld id="{E05EC090-49E1-4846-BBB9-5D83CB951608}" type="slidenum">
              <a:rPr lang="en-US" smtClean="0"/>
              <a:t>‹#›</a:t>
            </a:fld>
            <a:endParaRPr lang="en-US"/>
          </a:p>
        </p:txBody>
      </p:sp>
    </p:spTree>
    <p:extLst>
      <p:ext uri="{BB962C8B-B14F-4D97-AF65-F5344CB8AC3E}">
        <p14:creationId xmlns:p14="http://schemas.microsoft.com/office/powerpoint/2010/main" val="3479429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9144" indent="0" defTabSz="914400" fontAlgn="auto">
              <a:spcAft>
                <a:spcPts val="0"/>
              </a:spcAft>
              <a:buFont typeface="Arial" panose="020B0604020202020204" pitchFamily="34" charset="0"/>
              <a:buNone/>
              <a:defRPr/>
            </a:pPr>
            <a:r>
              <a:rPr lang="en-US" b="1" dirty="0">
                <a:solidFill>
                  <a:srgbClr val="FF00B1"/>
                </a:solidFill>
              </a:rPr>
              <a:t>Imagery</a:t>
            </a:r>
            <a:r>
              <a:rPr lang="en-US" dirty="0">
                <a:solidFill>
                  <a:srgbClr val="FF00B1"/>
                </a:solidFill>
              </a:rPr>
              <a:t>: Imagery is inserted in the </a:t>
            </a:r>
            <a:r>
              <a:rPr lang="en-US" b="1" dirty="0">
                <a:solidFill>
                  <a:srgbClr val="FF00B1"/>
                </a:solidFill>
              </a:rPr>
              <a:t>slide background</a:t>
            </a:r>
            <a:r>
              <a:rPr lang="en-US" dirty="0">
                <a:solidFill>
                  <a:srgbClr val="FF00B1"/>
                </a:solidFill>
              </a:rPr>
              <a:t>. Imagery should be in widescreen format (16:9 aspect ratio) or cropped to fit. Please do not stretch imagery to fit the background.</a:t>
            </a:r>
          </a:p>
          <a:p>
            <a:pPr marL="9144" indent="0" defTabSz="914377" fontAlgn="auto">
              <a:spcAft>
                <a:spcPts val="0"/>
              </a:spcAft>
              <a:buFont typeface="Arial" panose="020B0604020202020204" pitchFamily="34" charset="0"/>
              <a:buNone/>
              <a:defRPr/>
            </a:pPr>
            <a:endParaRPr lang="en-US" dirty="0">
              <a:solidFill>
                <a:srgbClr val="FF00B1"/>
              </a:solidFill>
            </a:endParaRPr>
          </a:p>
          <a:p>
            <a:pPr marL="9144" indent="0" defTabSz="914377" fontAlgn="auto">
              <a:spcAft>
                <a:spcPts val="0"/>
              </a:spcAft>
              <a:buFont typeface="Arial" panose="020B0604020202020204" pitchFamily="34" charset="0"/>
              <a:buNone/>
              <a:defRPr/>
            </a:pPr>
            <a:r>
              <a:rPr lang="en-US" b="1" dirty="0">
                <a:solidFill>
                  <a:srgbClr val="FF00B1"/>
                </a:solidFill>
              </a:rPr>
              <a:t>Adding a background image. </a:t>
            </a:r>
            <a:r>
              <a:rPr lang="en-US" dirty="0">
                <a:solidFill>
                  <a:srgbClr val="FF00B1"/>
                </a:solidFill>
              </a:rPr>
              <a:t>To insert a background image, go to Format &gt;slide background. In the Format Background pane, choose Picture or texture fill. Under Insert Picture, choose FILE if you know the desktop location of the image or CLIPBOARD if the image has been copied to the clipboard.</a:t>
            </a:r>
          </a:p>
          <a:p>
            <a:endParaRPr lang="en-US" dirty="0"/>
          </a:p>
        </p:txBody>
      </p:sp>
      <p:sp>
        <p:nvSpPr>
          <p:cNvPr id="4" name="Slide Number Placeholder 3"/>
          <p:cNvSpPr>
            <a:spLocks noGrp="1"/>
          </p:cNvSpPr>
          <p:nvPr>
            <p:ph type="sldNum" sz="quarter" idx="10"/>
          </p:nvPr>
        </p:nvSpPr>
        <p:spPr/>
        <p:txBody>
          <a:bodyPr/>
          <a:lstStyle/>
          <a:p>
            <a:fld id="{E05EC090-49E1-4846-BBB9-5D83CB951608}" type="slidenum">
              <a:rPr lang="en-US" smtClean="0"/>
              <a:t>1</a:t>
            </a:fld>
            <a:endParaRPr lang="en-US"/>
          </a:p>
        </p:txBody>
      </p:sp>
    </p:spTree>
    <p:extLst>
      <p:ext uri="{BB962C8B-B14F-4D97-AF65-F5344CB8AC3E}">
        <p14:creationId xmlns:p14="http://schemas.microsoft.com/office/powerpoint/2010/main" val="749925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No Image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40CF8B-694B-D74A-9EA0-5A303585C6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2" name="Title 1"/>
          <p:cNvSpPr>
            <a:spLocks noGrp="1"/>
          </p:cNvSpPr>
          <p:nvPr>
            <p:ph type="title"/>
          </p:nvPr>
        </p:nvSpPr>
        <p:spPr>
          <a:xfrm>
            <a:off x="515938" y="1789948"/>
            <a:ext cx="5832476" cy="1000317"/>
          </a:xfrm>
          <a:prstGeom prst="rect">
            <a:avLst/>
          </a:prstGeom>
        </p:spPr>
        <p:txBody>
          <a:bodyPr lIns="0" tIns="0" rIns="0" bIns="0"/>
          <a:lstStyle>
            <a:lvl1pPr algn="l">
              <a:defRPr sz="3600" b="0" i="0">
                <a:solidFill>
                  <a:schemeClr val="bg1"/>
                </a:solidFill>
                <a:latin typeface="Cambria" charset="0"/>
                <a:ea typeface="Cambria" charset="0"/>
                <a:cs typeface="Cambria" charset="0"/>
              </a:defRPr>
            </a:lvl1pPr>
          </a:lstStyle>
          <a:p>
            <a:r>
              <a:rPr lang="en-US"/>
              <a:t>Click to edit Master title style</a:t>
            </a:r>
            <a:endParaRPr lang="en-US" dirty="0"/>
          </a:p>
        </p:txBody>
      </p:sp>
      <p:sp>
        <p:nvSpPr>
          <p:cNvPr id="9"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515938" y="2903865"/>
            <a:ext cx="5832475" cy="525135"/>
          </a:xfrm>
          <a:prstGeom prst="rect">
            <a:avLst/>
          </a:prstGeom>
        </p:spPr>
        <p:txBody>
          <a:bodyPr wrap="square" lIns="0" tIns="0" rIns="0" bIns="0"/>
          <a:lstStyle>
            <a:lvl1pPr marL="0" indent="0" algn="l">
              <a:lnSpc>
                <a:spcPct val="100000"/>
              </a:lnSpc>
              <a:buNone/>
              <a:defRPr sz="2000" b="0" i="0">
                <a:solidFill>
                  <a:schemeClr val="bg1"/>
                </a:solidFill>
                <a:latin typeface="Arial" charset="0"/>
                <a:ea typeface="Arial" charset="0"/>
                <a:cs typeface="Arial" charset="0"/>
              </a:defRPr>
            </a:lvl1pPr>
          </a:lstStyle>
          <a:p>
            <a:pPr lvl="0"/>
            <a:r>
              <a:rPr lang="en-US" dirty="0"/>
              <a:t>Subhead Line 1</a:t>
            </a:r>
          </a:p>
        </p:txBody>
      </p:sp>
      <p:sp>
        <p:nvSpPr>
          <p:cNvPr id="10"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en-US"/>
              <a:t>Date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tring Cov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6F40CF8B-694B-D74A-9EA0-5A303585C648}"/>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2" name="Title 1"/>
          <p:cNvSpPr>
            <a:spLocks noGrp="1"/>
          </p:cNvSpPr>
          <p:nvPr>
            <p:ph type="title"/>
          </p:nvPr>
        </p:nvSpPr>
        <p:spPr>
          <a:xfrm>
            <a:off x="1552135" y="4748270"/>
            <a:ext cx="9087730" cy="1000317"/>
          </a:xfrm>
          <a:prstGeom prst="rect">
            <a:avLst/>
          </a:prstGeom>
        </p:spPr>
        <p:txBody>
          <a:bodyPr/>
          <a:lstStyle>
            <a:lvl1pPr algn="ctr">
              <a:defRPr sz="3600" b="0" i="0">
                <a:solidFill>
                  <a:schemeClr val="bg1"/>
                </a:solidFill>
                <a:latin typeface="Cambria" charset="0"/>
                <a:ea typeface="Cambria" charset="0"/>
                <a:cs typeface="Cambria" charset="0"/>
              </a:defRPr>
            </a:lvl1pPr>
          </a:lstStyle>
          <a:p>
            <a:r>
              <a:rPr lang="en-US"/>
              <a:t>Click to edit Master title style</a:t>
            </a:r>
            <a:endParaRPr lang="en-US" dirty="0"/>
          </a:p>
        </p:txBody>
      </p:sp>
      <p:sp>
        <p:nvSpPr>
          <p:cNvPr id="9"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a:solidFill>
                  <a:schemeClr val="bg1"/>
                </a:solidFill>
                <a:latin typeface="Arial" charset="0"/>
                <a:ea typeface="Arial" charset="0"/>
                <a:cs typeface="Arial" charset="0"/>
              </a:defRPr>
            </a:lvl1pPr>
          </a:lstStyle>
          <a:p>
            <a:pPr lvl="0"/>
            <a:r>
              <a:rPr lang="en-US" dirty="0"/>
              <a:t>Subhead Line 1</a:t>
            </a:r>
          </a:p>
        </p:txBody>
      </p:sp>
      <p:sp>
        <p:nvSpPr>
          <p:cNvPr id="10"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en-US"/>
              <a:t>Date</a:t>
            </a:r>
            <a:endParaRPr lang="en-US" dirty="0"/>
          </a:p>
        </p:txBody>
      </p:sp>
    </p:spTree>
    <p:extLst>
      <p:ext uri="{BB962C8B-B14F-4D97-AF65-F5344CB8AC3E}">
        <p14:creationId xmlns:p14="http://schemas.microsoft.com/office/powerpoint/2010/main" val="36446120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hotographic Cover Dar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9B553E1-B08F-F745-81D2-F26D7718E7AC}"/>
              </a:ext>
            </a:extLst>
          </p:cNvPr>
          <p:cNvPicPr>
            <a:picLocks noChangeAspect="1"/>
          </p:cNvPicPr>
          <p:nvPr userDrawn="1"/>
        </p:nvPicPr>
        <p:blipFill>
          <a:blip r:embed="rId2"/>
          <a:stretch>
            <a:fillRect/>
          </a:stretch>
        </p:blipFill>
        <p:spPr>
          <a:xfrm>
            <a:off x="0" y="1562100"/>
            <a:ext cx="12192000" cy="5295900"/>
          </a:xfrm>
          <a:prstGeom prst="rect">
            <a:avLst/>
          </a:prstGeom>
        </p:spPr>
      </p:pic>
      <p:sp>
        <p:nvSpPr>
          <p:cNvPr id="14" name="Rectangle 13">
            <a:extLst>
              <a:ext uri="{FF2B5EF4-FFF2-40B4-BE49-F238E27FC236}">
                <a16:creationId xmlns:a16="http://schemas.microsoft.com/office/drawing/2014/main" id="{AA5AEFF1-2D6F-0C41-9FB6-0ADAB0AAF096}"/>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12192000" cy="6857999"/>
          </a:xfrm>
          <a:prstGeom prst="rect">
            <a:avLst/>
          </a:prstGeom>
          <a:noFill/>
          <a:ln w="190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B330B11-E3CA-0542-B9E9-ACFD6565355E}"/>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
        <p:nvSpPr>
          <p:cNvPr id="6"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b="0" i="0">
                <a:solidFill>
                  <a:schemeClr val="bg1"/>
                </a:solidFill>
                <a:latin typeface="Arial" charset="0"/>
                <a:ea typeface="Arial" charset="0"/>
                <a:cs typeface="Arial" charset="0"/>
              </a:defRPr>
            </a:lvl1pPr>
          </a:lstStyle>
          <a:p>
            <a:pPr lvl="0"/>
            <a:r>
              <a:rPr lang="en-US" dirty="0"/>
              <a:t>Subhead Line 1</a:t>
            </a:r>
          </a:p>
        </p:txBody>
      </p:sp>
      <p:sp>
        <p:nvSpPr>
          <p:cNvPr id="2" name="Title 1"/>
          <p:cNvSpPr>
            <a:spLocks noGrp="1"/>
          </p:cNvSpPr>
          <p:nvPr>
            <p:ph type="title"/>
          </p:nvPr>
        </p:nvSpPr>
        <p:spPr>
          <a:xfrm>
            <a:off x="1552135" y="4737099"/>
            <a:ext cx="9087730" cy="1011487"/>
          </a:xfrm>
          <a:prstGeom prst="rect">
            <a:avLst/>
          </a:prstGeom>
        </p:spPr>
        <p:txBody>
          <a:bodyPr/>
          <a:lstStyle>
            <a:lvl1pPr algn="ctr">
              <a:defRPr sz="3600" b="0" i="0">
                <a:solidFill>
                  <a:schemeClr val="bg1"/>
                </a:solidFill>
                <a:latin typeface="Cambria" charset="0"/>
                <a:ea typeface="Cambria" charset="0"/>
                <a:cs typeface="Cambria" charset="0"/>
              </a:defRPr>
            </a:lvl1pPr>
          </a:lstStyle>
          <a:p>
            <a:r>
              <a:rPr lang="en-US"/>
              <a:t>Click to edit Master title style</a:t>
            </a:r>
            <a:endParaRPr lang="en-US" dirty="0"/>
          </a:p>
        </p:txBody>
      </p:sp>
      <p:sp>
        <p:nvSpPr>
          <p:cNvPr id="12"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bg1"/>
                </a:solidFill>
                <a:latin typeface="+mn-lt"/>
                <a:ea typeface="Cambria" charset="0"/>
                <a:cs typeface="Cambria" charset="0"/>
              </a:defRPr>
            </a:lvl1pPr>
          </a:lstStyle>
          <a:p>
            <a:r>
              <a:rPr lang="en-US"/>
              <a:t>Date</a:t>
            </a:r>
            <a:endParaRPr lang="en-US" dirty="0"/>
          </a:p>
        </p:txBody>
      </p:sp>
    </p:spTree>
    <p:extLst>
      <p:ext uri="{BB962C8B-B14F-4D97-AF65-F5344CB8AC3E}">
        <p14:creationId xmlns:p14="http://schemas.microsoft.com/office/powerpoint/2010/main" val="38315877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graphic Cover White">
    <p:bg>
      <p:bgPr>
        <a:solidFill>
          <a:schemeClr val="bg2"/>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466F37-6FA9-F145-AD31-68850EA0AB03}"/>
              </a:ext>
            </a:extLst>
          </p:cNvPr>
          <p:cNvPicPr>
            <a:picLocks noChangeAspect="1"/>
          </p:cNvPicPr>
          <p:nvPr userDrawn="1"/>
        </p:nvPicPr>
        <p:blipFill>
          <a:blip r:embed="rId2"/>
          <a:stretch>
            <a:fillRect/>
          </a:stretch>
        </p:blipFill>
        <p:spPr>
          <a:xfrm>
            <a:off x="0" y="1562100"/>
            <a:ext cx="12192000" cy="5295900"/>
          </a:xfrm>
          <a:prstGeom prst="rect">
            <a:avLst/>
          </a:prstGeom>
        </p:spPr>
      </p:pic>
      <p:pic>
        <p:nvPicPr>
          <p:cNvPr id="13" name="Picture 12">
            <a:extLst>
              <a:ext uri="{FF2B5EF4-FFF2-40B4-BE49-F238E27FC236}">
                <a16:creationId xmlns:a16="http://schemas.microsoft.com/office/drawing/2014/main" id="{4117C15C-1CA4-3447-B96C-74DD64F795F1}"/>
              </a:ext>
            </a:extLst>
          </p:cNvPr>
          <p:cNvPicPr>
            <a:picLocks noChangeAspect="1"/>
          </p:cNvPicPr>
          <p:nvPr userDrawn="1"/>
        </p:nvPicPr>
        <p:blipFill>
          <a:blip r:embed="rId3"/>
          <a:stretch>
            <a:fillRect/>
          </a:stretch>
        </p:blipFill>
        <p:spPr>
          <a:xfrm>
            <a:off x="515938" y="6063980"/>
            <a:ext cx="728340" cy="425720"/>
          </a:xfrm>
          <a:prstGeom prst="rect">
            <a:avLst/>
          </a:prstGeom>
        </p:spPr>
      </p:pic>
      <p:sp>
        <p:nvSpPr>
          <p:cNvPr id="6" name="Text Placeholder 7">
            <a:extLst>
              <a:ext uri="{FF2B5EF4-FFF2-40B4-BE49-F238E27FC236}">
                <a16:creationId xmlns:a16="http://schemas.microsoft.com/office/drawing/2014/main" id="{4F8E9120-7FF1-4744-A198-62808AD32342}"/>
              </a:ext>
            </a:extLst>
          </p:cNvPr>
          <p:cNvSpPr>
            <a:spLocks noGrp="1"/>
          </p:cNvSpPr>
          <p:nvPr>
            <p:ph type="body" sz="quarter" idx="13" hasCustomPrompt="1"/>
          </p:nvPr>
        </p:nvSpPr>
        <p:spPr>
          <a:xfrm>
            <a:off x="3179763" y="5862187"/>
            <a:ext cx="5832475" cy="525135"/>
          </a:xfrm>
          <a:prstGeom prst="rect">
            <a:avLst/>
          </a:prstGeom>
        </p:spPr>
        <p:txBody>
          <a:bodyPr wrap="square" lIns="0" tIns="0" rIns="0" bIns="0"/>
          <a:lstStyle>
            <a:lvl1pPr marL="0" indent="0" algn="ctr">
              <a:lnSpc>
                <a:spcPct val="100000"/>
              </a:lnSpc>
              <a:buNone/>
              <a:defRPr sz="2000" b="0" i="0">
                <a:solidFill>
                  <a:schemeClr val="tx1"/>
                </a:solidFill>
                <a:latin typeface="Arial" charset="0"/>
                <a:ea typeface="Arial" charset="0"/>
                <a:cs typeface="Arial" charset="0"/>
              </a:defRPr>
            </a:lvl1pPr>
          </a:lstStyle>
          <a:p>
            <a:pPr lvl="0"/>
            <a:r>
              <a:rPr lang="en-US" dirty="0"/>
              <a:t>Subhead Line 1</a:t>
            </a:r>
          </a:p>
        </p:txBody>
      </p:sp>
      <p:sp>
        <p:nvSpPr>
          <p:cNvPr id="2" name="Title 1"/>
          <p:cNvSpPr>
            <a:spLocks noGrp="1"/>
          </p:cNvSpPr>
          <p:nvPr>
            <p:ph type="title"/>
          </p:nvPr>
        </p:nvSpPr>
        <p:spPr>
          <a:xfrm>
            <a:off x="1552135" y="4737099"/>
            <a:ext cx="9087730" cy="1011487"/>
          </a:xfrm>
          <a:prstGeom prst="rect">
            <a:avLst/>
          </a:prstGeom>
        </p:spPr>
        <p:txBody>
          <a:bodyPr/>
          <a:lstStyle>
            <a:lvl1pPr algn="ctr">
              <a:defRPr sz="3600" b="0" i="0">
                <a:solidFill>
                  <a:schemeClr val="tx1"/>
                </a:solidFill>
                <a:latin typeface="Cambria" charset="0"/>
                <a:ea typeface="Cambria" charset="0"/>
                <a:cs typeface="Cambria" charset="0"/>
              </a:defRPr>
            </a:lvl1pPr>
          </a:lstStyle>
          <a:p>
            <a:r>
              <a:rPr lang="en-US"/>
              <a:t>Click to edit Master title style</a:t>
            </a:r>
            <a:endParaRPr lang="en-US" dirty="0"/>
          </a:p>
        </p:txBody>
      </p:sp>
      <p:sp>
        <p:nvSpPr>
          <p:cNvPr id="12"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14457" y="6222223"/>
            <a:ext cx="1727200" cy="260593"/>
          </a:xfrm>
          <a:prstGeom prst="rect">
            <a:avLst/>
          </a:prstGeom>
        </p:spPr>
        <p:txBody>
          <a:bodyPr vert="horz" lIns="0" tIns="0" rIns="0" bIns="0" rtlCol="0" anchor="ctr"/>
          <a:lstStyle>
            <a:lvl1pPr algn="r">
              <a:defRPr sz="1100" b="0" i="0">
                <a:solidFill>
                  <a:schemeClr val="tx1"/>
                </a:solidFill>
                <a:latin typeface="+mn-lt"/>
                <a:ea typeface="Cambria" charset="0"/>
                <a:cs typeface="Cambria" charset="0"/>
              </a:defRPr>
            </a:lvl1pPr>
          </a:lstStyle>
          <a:p>
            <a:r>
              <a:rPr lang="en-US"/>
              <a:t>Date</a:t>
            </a:r>
            <a:endParaRPr lang="en-US" dirty="0"/>
          </a:p>
        </p:txBody>
      </p:sp>
      <p:sp>
        <p:nvSpPr>
          <p:cNvPr id="9" name="Rectangle 8">
            <a:extLst>
              <a:ext uri="{FF2B5EF4-FFF2-40B4-BE49-F238E27FC236}">
                <a16:creationId xmlns:a16="http://schemas.microsoft.com/office/drawing/2014/main" id="{BB9968AB-77DC-3741-8F67-6C51E6D747FE}"/>
              </a:ext>
            </a:extLst>
          </p:cNvPr>
          <p:cNvSpPr/>
          <p:nvPr userDrawn="1"/>
        </p:nvSpPr>
        <p:spPr>
          <a:xfrm>
            <a:off x="0" y="6582427"/>
            <a:ext cx="12191999" cy="27557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ayout White">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9" y="1882171"/>
            <a:ext cx="11160124"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Layout White w/Dark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2200"/>
            <a:ext cx="7380287" cy="487652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Layout White w/Gray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1926"/>
            <a:ext cx="7380287" cy="4876800"/>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Layout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7"/>
            <a:ext cx="1727201" cy="261203"/>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Layout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1432200"/>
            <a:ext cx="12192000" cy="51496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Content Placeholder 8"/>
          <p:cNvSpPr>
            <a:spLocks noGrp="1"/>
          </p:cNvSpPr>
          <p:nvPr>
            <p:ph sz="quarter" idx="18"/>
          </p:nvPr>
        </p:nvSpPr>
        <p:spPr>
          <a:xfrm>
            <a:off x="515938" y="1797269"/>
            <a:ext cx="11160125" cy="4511456"/>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 Layout Gray">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1432200"/>
            <a:ext cx="12192000" cy="51496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Layou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3" name="Content Placeholder 8"/>
          <p:cNvSpPr>
            <a:spLocks noGrp="1"/>
          </p:cNvSpPr>
          <p:nvPr>
            <p:ph sz="quarter" idx="18"/>
          </p:nvPr>
        </p:nvSpPr>
        <p:spPr>
          <a:xfrm>
            <a:off x="515938" y="1882171"/>
            <a:ext cx="11160125"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Layout Dark w/Sidebar">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7380288"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a:xfrm>
            <a:off x="515939" y="368300"/>
            <a:ext cx="7383054" cy="577153"/>
          </a:xfrm>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3" name="Content Placeholder 8"/>
          <p:cNvSpPr>
            <a:spLocks noGrp="1"/>
          </p:cNvSpPr>
          <p:nvPr>
            <p:ph sz="quarter" idx="18"/>
          </p:nvPr>
        </p:nvSpPr>
        <p:spPr>
          <a:xfrm>
            <a:off x="515939" y="1432200"/>
            <a:ext cx="7380286" cy="4876525"/>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0" name="TextBox 9">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cxnSp>
        <p:nvCxnSpPr>
          <p:cNvPr id="16" name="Straight Connector 15"/>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Layout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200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8" name="TextBox 7">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Intr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8B5C996B-0918-804B-BD4C-32A658B584F3}"/>
              </a:ext>
            </a:extLst>
          </p:cNvPr>
          <p:cNvSpPr/>
          <p:nvPr userDrawn="1"/>
        </p:nvSpPr>
        <p:spPr>
          <a:xfrm>
            <a:off x="0" y="6581819"/>
            <a:ext cx="12192000"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B78FE51E-6A48-4848-9860-F25854EC97B4}"/>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496659"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496659"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
        <p:nvSpPr>
          <p:cNvPr id="2" name="Title 1"/>
          <p:cNvSpPr>
            <a:spLocks noGrp="1"/>
          </p:cNvSpPr>
          <p:nvPr>
            <p:ph type="title" hasCustomPrompt="1"/>
          </p:nvPr>
        </p:nvSpPr>
        <p:spPr>
          <a:xfrm>
            <a:off x="515939" y="368300"/>
            <a:ext cx="5500804" cy="577153"/>
          </a:xfrm>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3" name="Content Placeholder 8"/>
          <p:cNvSpPr>
            <a:spLocks noGrp="1"/>
          </p:cNvSpPr>
          <p:nvPr>
            <p:ph sz="quarter" idx="18"/>
          </p:nvPr>
        </p:nvSpPr>
        <p:spPr>
          <a:xfrm>
            <a:off x="515939" y="1882171"/>
            <a:ext cx="5500686"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Slide w/Backgroun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C94F97E5-7B26-6041-BF85-BD601BCEF688}"/>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dirty="0"/>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Tree>
    <p:extLst>
      <p:ext uri="{BB962C8B-B14F-4D97-AF65-F5344CB8AC3E}">
        <p14:creationId xmlns:p14="http://schemas.microsoft.com/office/powerpoint/2010/main" val="31475584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Slide Blank">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2A999862-C875-6E4E-903D-73992F31A975}"/>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dirty="0"/>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Slide w/Image">
    <p:bg>
      <p:bgPr>
        <a:solidFill>
          <a:schemeClr val="tx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8B5C996B-0918-804B-BD4C-32A658B584F3}"/>
              </a:ext>
            </a:extLst>
          </p:cNvPr>
          <p:cNvSpPr/>
          <p:nvPr userDrawn="1"/>
        </p:nvSpPr>
        <p:spPr>
          <a:xfrm>
            <a:off x="-1"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5A614D23-A84A-8745-9FF1-46CC0873C2CA}"/>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515938" y="1431382"/>
            <a:ext cx="10969625" cy="412750"/>
          </a:xfrm>
          <a:prstGeom prst="rect">
            <a:avLst/>
          </a:prstGeom>
        </p:spPr>
        <p:txBody>
          <a:bodyPr/>
          <a:lstStyle>
            <a:lvl1pPr>
              <a:defRPr sz="3600">
                <a:solidFill>
                  <a:schemeClr val="accent5"/>
                </a:solidFill>
                <a:latin typeface="Cambria" panose="02040503050406030204" pitchFamily="18" charset="0"/>
              </a:defRPr>
            </a:lvl1pPr>
          </a:lstStyle>
          <a:p>
            <a:r>
              <a:rPr lang="en-US" altLang="x-none" dirty="0"/>
              <a:t>Divider Slide</a:t>
            </a:r>
          </a:p>
        </p:txBody>
      </p:sp>
      <p:sp>
        <p:nvSpPr>
          <p:cNvPr id="8" name="Text Placeholder 1">
            <a:extLst>
              <a:ext uri="{FF2B5EF4-FFF2-40B4-BE49-F238E27FC236}">
                <a16:creationId xmlns:a16="http://schemas.microsoft.com/office/drawing/2014/main" id="{FC917BFA-C928-954E-8176-7D0958DCA0D5}"/>
              </a:ext>
            </a:extLst>
          </p:cNvPr>
          <p:cNvSpPr>
            <a:spLocks noGrp="1"/>
          </p:cNvSpPr>
          <p:nvPr>
            <p:ph type="body" sz="quarter" idx="13" hasCustomPrompt="1"/>
          </p:nvPr>
        </p:nvSpPr>
        <p:spPr>
          <a:xfrm>
            <a:off x="515938" y="1962243"/>
            <a:ext cx="1096962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
        <p:nvSpPr>
          <p:cNvPr id="10" name="Picture Placeholder 3">
            <a:extLst>
              <a:ext uri="{FF2B5EF4-FFF2-40B4-BE49-F238E27FC236}">
                <a16:creationId xmlns:a16="http://schemas.microsoft.com/office/drawing/2014/main" id="{8FE3E370-8AA3-324B-B9CA-F20864AA9415}"/>
              </a:ext>
            </a:extLst>
          </p:cNvPr>
          <p:cNvSpPr>
            <a:spLocks noGrp="1"/>
          </p:cNvSpPr>
          <p:nvPr>
            <p:ph type="pic" sz="quarter" idx="18"/>
          </p:nvPr>
        </p:nvSpPr>
        <p:spPr>
          <a:xfrm>
            <a:off x="0" y="3435657"/>
            <a:ext cx="12191999" cy="3146159"/>
          </a:xfrm>
          <a:prstGeom prst="rect">
            <a:avLst/>
          </a:prstGeom>
          <a:solidFill>
            <a:schemeClr val="bg2"/>
          </a:solidFill>
        </p:spPr>
        <p:txBody>
          <a:bodyPr/>
          <a:lstStyle/>
          <a:p>
            <a:r>
              <a:rPr lang="en-US"/>
              <a:t>Click icon to add picture</a:t>
            </a:r>
            <a:endParaRPr lang="en-US" dirty="0"/>
          </a:p>
        </p:txBody>
      </p:sp>
      <p:cxnSp>
        <p:nvCxnSpPr>
          <p:cNvPr id="14" name="Straight Connector 13"/>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76711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8B5C996B-0918-804B-BD4C-32A658B584F3}"/>
              </a:ext>
            </a:extLst>
          </p:cNvPr>
          <p:cNvSpPr/>
          <p:nvPr userDrawn="1"/>
        </p:nvSpPr>
        <p:spPr>
          <a:xfrm>
            <a:off x="0" y="6581819"/>
            <a:ext cx="12191999" cy="2761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856926C-4DD1-A84D-AFCF-296FEB703257}"/>
              </a:ext>
            </a:extLst>
          </p:cNvPr>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2">
            <a:extLst>
              <a:ext uri="{FF2B5EF4-FFF2-40B4-BE49-F238E27FC236}">
                <a16:creationId xmlns:a16="http://schemas.microsoft.com/office/drawing/2014/main" id="{B12EB4D1-1B47-C945-BFB8-A1269CA392F7}"/>
              </a:ext>
            </a:extLst>
          </p:cNvPr>
          <p:cNvSpPr>
            <a:spLocks noGrp="1"/>
          </p:cNvSpPr>
          <p:nvPr>
            <p:ph type="title" hasCustomPrompt="1"/>
          </p:nvPr>
        </p:nvSpPr>
        <p:spPr>
          <a:xfrm>
            <a:off x="2400302" y="368300"/>
            <a:ext cx="7391398" cy="3081910"/>
          </a:xfrm>
          <a:prstGeom prst="rect">
            <a:avLst/>
          </a:prstGeom>
        </p:spPr>
        <p:txBody>
          <a:bodyPr anchor="ctr" anchorCtr="1"/>
          <a:lstStyle>
            <a:lvl1pPr algn="ctr">
              <a:lnSpc>
                <a:spcPct val="100000"/>
              </a:lnSpc>
              <a:spcAft>
                <a:spcPts val="600"/>
              </a:spcAft>
              <a:defRPr sz="3600" i="1">
                <a:solidFill>
                  <a:schemeClr val="bg1"/>
                </a:solidFill>
                <a:latin typeface="Cambria" panose="02040503050406030204" pitchFamily="18" charset="0"/>
              </a:defRPr>
            </a:lvl1pPr>
          </a:lstStyle>
          <a:p>
            <a:r>
              <a:rPr lang="en-US" altLang="x-none" dirty="0"/>
              <a:t>“Insert Quote”</a:t>
            </a:r>
          </a:p>
        </p:txBody>
      </p:sp>
      <p:sp>
        <p:nvSpPr>
          <p:cNvPr id="7" name="TextBox 6">
            <a:extLst>
              <a:ext uri="{FF2B5EF4-FFF2-40B4-BE49-F238E27FC236}">
                <a16:creationId xmlns:a16="http://schemas.microsoft.com/office/drawing/2014/main" id="{FD14F7DB-AE00-4DF4-8C80-EDAC1F09033A}"/>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
        <p:nvSpPr>
          <p:cNvPr id="9"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11"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12"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ext and Image 1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89435"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8943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739219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6"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8521549" y="0"/>
            <a:ext cx="3670450"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7386637"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and Image 1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1" y="0"/>
            <a:ext cx="8525690"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89348"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7383796"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a:xfrm>
            <a:off x="515938" y="368300"/>
            <a:ext cx="7386559" cy="577153"/>
          </a:xfrm>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8525690" y="0"/>
            <a:ext cx="366630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7386637"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a:extLst>
              <a:ext uri="{FF2B5EF4-FFF2-40B4-BE49-F238E27FC236}">
                <a16:creationId xmlns:a16="http://schemas.microsoft.com/office/drawing/2014/main" id="{6CBF0F17-D7C8-7243-BD94-CF6519775FE5}"/>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cxnSp>
        <p:nvCxnSpPr>
          <p:cNvPr id="18" name="Straight Connector 17"/>
          <p:cNvCxnSpPr/>
          <p:nvPr userDrawn="1"/>
        </p:nvCxnSpPr>
        <p:spPr>
          <a:xfrm>
            <a:off x="0" y="6582427"/>
            <a:ext cx="12192000" cy="0"/>
          </a:xfrm>
          <a:prstGeom prst="line">
            <a:avLst/>
          </a:prstGeom>
          <a:ln w="1905">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ext and Image 2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500681"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500681"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5504825"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6"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6544300" y="0"/>
            <a:ext cx="564769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882171"/>
            <a:ext cx="5500687"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510904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Image 2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1" y="0"/>
            <a:ext cx="65442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9" y="1432200"/>
            <a:ext cx="5500676"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5496543"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a:xfrm>
            <a:off x="515937" y="368300"/>
            <a:ext cx="5500689" cy="577153"/>
          </a:xfrm>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6544300" y="0"/>
            <a:ext cx="5647699" cy="6581817"/>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7" y="1882171"/>
            <a:ext cx="5500688"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Box 15">
            <a:extLst>
              <a:ext uri="{FF2B5EF4-FFF2-40B4-BE49-F238E27FC236}">
                <a16:creationId xmlns:a16="http://schemas.microsoft.com/office/drawing/2014/main" id="{54F65428-031B-6B4C-AE35-E0B11D3D3315}"/>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Tree>
    <p:extLst>
      <p:ext uri="{BB962C8B-B14F-4D97-AF65-F5344CB8AC3E}">
        <p14:creationId xmlns:p14="http://schemas.microsoft.com/office/powerpoint/2010/main" val="40022957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ext and Image 3 -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9" y="368300"/>
            <a:ext cx="11160124"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0" y="3671047"/>
            <a:ext cx="12191999" cy="2910770"/>
          </a:xfrm>
          <a:prstGeom prst="rect">
            <a:avLst/>
          </a:prstGeom>
          <a:solidFill>
            <a:schemeClr val="bg2"/>
          </a:solidFill>
        </p:spPr>
        <p:txBody>
          <a:bodyPr/>
          <a:lstStyle/>
          <a:p>
            <a:r>
              <a:rPr lang="en-US"/>
              <a:t>Click icon to add picture</a:t>
            </a:r>
          </a:p>
        </p:txBody>
      </p:sp>
      <p:sp>
        <p:nvSpPr>
          <p:cNvPr id="11" name="Content Placeholder 8"/>
          <p:cNvSpPr>
            <a:spLocks noGrp="1"/>
          </p:cNvSpPr>
          <p:nvPr>
            <p:ph sz="quarter" idx="19"/>
          </p:nvPr>
        </p:nvSpPr>
        <p:spPr>
          <a:xfrm>
            <a:off x="515938" y="1432200"/>
            <a:ext cx="11160125" cy="2047831"/>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ext and Image 3 - Dark">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B5C996B-0918-804B-BD4C-32A658B584F3}"/>
              </a:ext>
            </a:extLst>
          </p:cNvPr>
          <p:cNvSpPr/>
          <p:nvPr userDrawn="1"/>
        </p:nvSpPr>
        <p:spPr>
          <a:xfrm>
            <a:off x="0" y="0"/>
            <a:ext cx="12191998" cy="367104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tx1"/>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tx1"/>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9" y="899161"/>
            <a:ext cx="11151740"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2" name="Title 1"/>
          <p:cNvSpPr>
            <a:spLocks noGrp="1"/>
          </p:cNvSpPr>
          <p:nvPr>
            <p:ph type="title" hasCustomPrompt="1"/>
          </p:nvPr>
        </p:nvSpPr>
        <p:spPr>
          <a:xfrm>
            <a:off x="515939" y="368300"/>
            <a:ext cx="11151744" cy="577153"/>
          </a:xfrm>
        </p:spPr>
        <p:txBody>
          <a:bodyPr/>
          <a:lstStyle>
            <a:lvl1pPr>
              <a:defRPr>
                <a:solidFill>
                  <a:schemeClr val="bg1"/>
                </a:solidFill>
              </a:defRPr>
            </a:lvl1p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tx1"/>
                </a:solidFill>
              </a:defRPr>
            </a:lvl1pPr>
          </a:lstStyle>
          <a:p>
            <a:r>
              <a:rPr lang="en-US"/>
              <a:t>UKG/111205498.1</a:t>
            </a:r>
            <a:endParaRPr lang="en-US" dirty="0"/>
          </a:p>
        </p:txBody>
      </p:sp>
      <p:sp>
        <p:nvSpPr>
          <p:cNvPr id="12"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0" y="3671047"/>
            <a:ext cx="12191999" cy="2910770"/>
          </a:xfrm>
          <a:prstGeom prst="rect">
            <a:avLst/>
          </a:prstGeom>
          <a:solidFill>
            <a:schemeClr val="bg2"/>
          </a:solidFill>
        </p:spPr>
        <p:txBody>
          <a:bodyPr/>
          <a:lstStyle/>
          <a:p>
            <a:r>
              <a:rPr lang="en-US"/>
              <a:t>Click icon to add picture</a:t>
            </a:r>
          </a:p>
        </p:txBody>
      </p:sp>
      <p:sp>
        <p:nvSpPr>
          <p:cNvPr id="13" name="Content Placeholder 8"/>
          <p:cNvSpPr>
            <a:spLocks noGrp="1"/>
          </p:cNvSpPr>
          <p:nvPr>
            <p:ph sz="quarter" idx="19"/>
          </p:nvPr>
        </p:nvSpPr>
        <p:spPr>
          <a:xfrm>
            <a:off x="515938" y="1431926"/>
            <a:ext cx="11160125" cy="2048106"/>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Box 9">
            <a:extLst>
              <a:ext uri="{FF2B5EF4-FFF2-40B4-BE49-F238E27FC236}">
                <a16:creationId xmlns:a16="http://schemas.microsoft.com/office/drawing/2014/main" id="{5F3931A9-2131-D746-8471-7C1586A1E156}"/>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tx1"/>
                </a:solidFill>
              </a:rPr>
              <a:t>www.dlapiper.com</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Page x 1">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7" y="1867800"/>
            <a:ext cx="1116012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111601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11160126"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mage Page x 2">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7" y="1867800"/>
            <a:ext cx="550862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5086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5508625"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
        <p:nvSpPr>
          <p:cNvPr id="18" name="Picture Placeholder 3">
            <a:extLst>
              <a:ext uri="{FF2B5EF4-FFF2-40B4-BE49-F238E27FC236}">
                <a16:creationId xmlns:a16="http://schemas.microsoft.com/office/drawing/2014/main" id="{A643DD79-296D-1D4D-9489-1DCF3F20B120}"/>
              </a:ext>
            </a:extLst>
          </p:cNvPr>
          <p:cNvSpPr>
            <a:spLocks noGrp="1"/>
          </p:cNvSpPr>
          <p:nvPr>
            <p:ph type="pic" sz="quarter" idx="20"/>
          </p:nvPr>
        </p:nvSpPr>
        <p:spPr>
          <a:xfrm>
            <a:off x="6167438" y="1867800"/>
            <a:ext cx="5500456" cy="4221056"/>
          </a:xfrm>
          <a:prstGeom prst="rect">
            <a:avLst/>
          </a:prstGeom>
          <a:solidFill>
            <a:schemeClr val="bg2"/>
          </a:solidFill>
        </p:spPr>
        <p:txBody>
          <a:bodyPr/>
          <a:lstStyle/>
          <a:p>
            <a:r>
              <a:rPr lang="en-US"/>
              <a:t>Click icon to add picture</a:t>
            </a:r>
          </a:p>
        </p:txBody>
      </p:sp>
      <p:sp>
        <p:nvSpPr>
          <p:cNvPr id="19" name="Text Placeholder 4">
            <a:extLst>
              <a:ext uri="{FF2B5EF4-FFF2-40B4-BE49-F238E27FC236}">
                <a16:creationId xmlns:a16="http://schemas.microsoft.com/office/drawing/2014/main" id="{3A869F09-321E-4B40-A232-56F628E3867D}"/>
              </a:ext>
            </a:extLst>
          </p:cNvPr>
          <p:cNvSpPr>
            <a:spLocks noGrp="1"/>
          </p:cNvSpPr>
          <p:nvPr>
            <p:ph type="body" sz="quarter" idx="21" hasCustomPrompt="1"/>
          </p:nvPr>
        </p:nvSpPr>
        <p:spPr>
          <a:xfrm>
            <a:off x="6159268" y="6093965"/>
            <a:ext cx="5508625"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
        <p:nvSpPr>
          <p:cNvPr id="20" name="Text Placeholder 2">
            <a:extLst>
              <a:ext uri="{FF2B5EF4-FFF2-40B4-BE49-F238E27FC236}">
                <a16:creationId xmlns:a16="http://schemas.microsoft.com/office/drawing/2014/main" id="{65975A82-7EB2-6E48-B38C-B5AEBD5D9A89}"/>
              </a:ext>
            </a:extLst>
          </p:cNvPr>
          <p:cNvSpPr>
            <a:spLocks noGrp="1" noChangeAspect="1"/>
          </p:cNvSpPr>
          <p:nvPr>
            <p:ph type="body" idx="22" hasCustomPrompt="1"/>
          </p:nvPr>
        </p:nvSpPr>
        <p:spPr>
          <a:xfrm>
            <a:off x="6167439" y="1432200"/>
            <a:ext cx="550862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mage Page x 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7" y="368300"/>
            <a:ext cx="11160125"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Picture Placeholder 3">
            <a:extLst>
              <a:ext uri="{FF2B5EF4-FFF2-40B4-BE49-F238E27FC236}">
                <a16:creationId xmlns:a16="http://schemas.microsoft.com/office/drawing/2014/main" id="{A643DD79-296D-1D4D-9489-1DCF3F20B120}"/>
              </a:ext>
            </a:extLst>
          </p:cNvPr>
          <p:cNvSpPr>
            <a:spLocks noGrp="1"/>
          </p:cNvSpPr>
          <p:nvPr>
            <p:ph type="pic" sz="quarter" idx="18"/>
          </p:nvPr>
        </p:nvSpPr>
        <p:spPr>
          <a:xfrm>
            <a:off x="515939" y="1867800"/>
            <a:ext cx="3614736" cy="4221056"/>
          </a:xfrm>
          <a:prstGeom prst="rect">
            <a:avLst/>
          </a:prstGeom>
          <a:solidFill>
            <a:schemeClr val="bg2"/>
          </a:solidFill>
        </p:spPr>
        <p:txBody>
          <a:bodyPr/>
          <a:lstStyle/>
          <a:p>
            <a:r>
              <a:rPr lang="en-US"/>
              <a:t>Click icon to add picture</a:t>
            </a:r>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6" name="Text Placeholder 4">
            <a:extLst>
              <a:ext uri="{FF2B5EF4-FFF2-40B4-BE49-F238E27FC236}">
                <a16:creationId xmlns:a16="http://schemas.microsoft.com/office/drawing/2014/main" id="{3A869F09-321E-4B40-A232-56F628E3867D}"/>
              </a:ext>
            </a:extLst>
          </p:cNvPr>
          <p:cNvSpPr>
            <a:spLocks noGrp="1"/>
          </p:cNvSpPr>
          <p:nvPr>
            <p:ph type="body" sz="quarter" idx="19" hasCustomPrompt="1"/>
          </p:nvPr>
        </p:nvSpPr>
        <p:spPr>
          <a:xfrm>
            <a:off x="515937"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
        <p:nvSpPr>
          <p:cNvPr id="24" name="Picture Placeholder 3">
            <a:extLst>
              <a:ext uri="{FF2B5EF4-FFF2-40B4-BE49-F238E27FC236}">
                <a16:creationId xmlns:a16="http://schemas.microsoft.com/office/drawing/2014/main" id="{A643DD79-296D-1D4D-9489-1DCF3F20B120}"/>
              </a:ext>
            </a:extLst>
          </p:cNvPr>
          <p:cNvSpPr>
            <a:spLocks noGrp="1"/>
          </p:cNvSpPr>
          <p:nvPr>
            <p:ph type="pic" sz="quarter" idx="20"/>
          </p:nvPr>
        </p:nvSpPr>
        <p:spPr>
          <a:xfrm>
            <a:off x="4286249" y="1867800"/>
            <a:ext cx="3616325" cy="4221056"/>
          </a:xfrm>
          <a:prstGeom prst="rect">
            <a:avLst/>
          </a:prstGeom>
          <a:solidFill>
            <a:schemeClr val="bg2"/>
          </a:solidFill>
        </p:spPr>
        <p:txBody>
          <a:bodyPr/>
          <a:lstStyle/>
          <a:p>
            <a:r>
              <a:rPr lang="en-US"/>
              <a:t>Click icon to add picture</a:t>
            </a:r>
          </a:p>
        </p:txBody>
      </p:sp>
      <p:sp>
        <p:nvSpPr>
          <p:cNvPr id="25" name="Text Placeholder 2">
            <a:extLst>
              <a:ext uri="{FF2B5EF4-FFF2-40B4-BE49-F238E27FC236}">
                <a16:creationId xmlns:a16="http://schemas.microsoft.com/office/drawing/2014/main" id="{65975A82-7EB2-6E48-B38C-B5AEBD5D9A89}"/>
              </a:ext>
            </a:extLst>
          </p:cNvPr>
          <p:cNvSpPr>
            <a:spLocks noGrp="1" noChangeAspect="1"/>
          </p:cNvSpPr>
          <p:nvPr>
            <p:ph type="body" idx="21" hasCustomPrompt="1"/>
          </p:nvPr>
        </p:nvSpPr>
        <p:spPr>
          <a:xfrm>
            <a:off x="4286249"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26" name="Text Placeholder 4">
            <a:extLst>
              <a:ext uri="{FF2B5EF4-FFF2-40B4-BE49-F238E27FC236}">
                <a16:creationId xmlns:a16="http://schemas.microsoft.com/office/drawing/2014/main" id="{3A869F09-321E-4B40-A232-56F628E3867D}"/>
              </a:ext>
            </a:extLst>
          </p:cNvPr>
          <p:cNvSpPr>
            <a:spLocks noGrp="1"/>
          </p:cNvSpPr>
          <p:nvPr>
            <p:ph type="body" sz="quarter" idx="22" hasCustomPrompt="1"/>
          </p:nvPr>
        </p:nvSpPr>
        <p:spPr>
          <a:xfrm>
            <a:off x="4286248"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
        <p:nvSpPr>
          <p:cNvPr id="27" name="Picture Placeholder 3">
            <a:extLst>
              <a:ext uri="{FF2B5EF4-FFF2-40B4-BE49-F238E27FC236}">
                <a16:creationId xmlns:a16="http://schemas.microsoft.com/office/drawing/2014/main" id="{A643DD79-296D-1D4D-9489-1DCF3F20B120}"/>
              </a:ext>
            </a:extLst>
          </p:cNvPr>
          <p:cNvSpPr>
            <a:spLocks noGrp="1"/>
          </p:cNvSpPr>
          <p:nvPr>
            <p:ph type="pic" sz="quarter" idx="23"/>
          </p:nvPr>
        </p:nvSpPr>
        <p:spPr>
          <a:xfrm>
            <a:off x="8061327" y="1867800"/>
            <a:ext cx="3614736" cy="4221056"/>
          </a:xfrm>
          <a:prstGeom prst="rect">
            <a:avLst/>
          </a:prstGeom>
          <a:solidFill>
            <a:schemeClr val="bg2"/>
          </a:solidFill>
        </p:spPr>
        <p:txBody>
          <a:bodyPr/>
          <a:lstStyle/>
          <a:p>
            <a:r>
              <a:rPr lang="en-US"/>
              <a:t>Click icon to add picture</a:t>
            </a:r>
          </a:p>
        </p:txBody>
      </p:sp>
      <p:sp>
        <p:nvSpPr>
          <p:cNvPr id="28" name="Text Placeholder 2">
            <a:extLst>
              <a:ext uri="{FF2B5EF4-FFF2-40B4-BE49-F238E27FC236}">
                <a16:creationId xmlns:a16="http://schemas.microsoft.com/office/drawing/2014/main" id="{65975A82-7EB2-6E48-B38C-B5AEBD5D9A89}"/>
              </a:ext>
            </a:extLst>
          </p:cNvPr>
          <p:cNvSpPr>
            <a:spLocks noGrp="1" noChangeAspect="1"/>
          </p:cNvSpPr>
          <p:nvPr>
            <p:ph type="body" idx="24" hasCustomPrompt="1"/>
          </p:nvPr>
        </p:nvSpPr>
        <p:spPr>
          <a:xfrm>
            <a:off x="8061326" y="1432200"/>
            <a:ext cx="361473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29" name="Text Placeholder 4">
            <a:extLst>
              <a:ext uri="{FF2B5EF4-FFF2-40B4-BE49-F238E27FC236}">
                <a16:creationId xmlns:a16="http://schemas.microsoft.com/office/drawing/2014/main" id="{3A869F09-321E-4B40-A232-56F628E3867D}"/>
              </a:ext>
            </a:extLst>
          </p:cNvPr>
          <p:cNvSpPr>
            <a:spLocks noGrp="1"/>
          </p:cNvSpPr>
          <p:nvPr>
            <p:ph type="body" sz="quarter" idx="25" hasCustomPrompt="1"/>
          </p:nvPr>
        </p:nvSpPr>
        <p:spPr>
          <a:xfrm>
            <a:off x="8061325" y="6093965"/>
            <a:ext cx="3614737" cy="214760"/>
          </a:xfrm>
          <a:prstGeom prst="rect">
            <a:avLst/>
          </a:prstGeom>
        </p:spPr>
        <p:txBody>
          <a:bodyPr/>
          <a:lstStyle>
            <a:lvl1pPr marL="0" indent="0">
              <a:lnSpc>
                <a:spcPct val="100000"/>
              </a:lnSpc>
              <a:buNone/>
              <a:defRPr sz="1200">
                <a:solidFill>
                  <a:schemeClr val="tx2"/>
                </a:solidFill>
              </a:defRPr>
            </a:lvl1pPr>
          </a:lstStyle>
          <a:p>
            <a:pPr lvl="0"/>
            <a:r>
              <a:rPr lang="en-US" dirty="0"/>
              <a:t>Optional caption</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Image Page x 3">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82427"/>
            <a:ext cx="1727201" cy="274964"/>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4" cy="237308"/>
          </a:xfrm>
          <a:prstGeom prst="rect">
            <a:avLst/>
          </a:prstGeom>
        </p:spPr>
        <p:txBody>
          <a:bodyPr rtlCol="0"/>
          <a:lstStyle>
            <a:lvl1pPr marL="0" indent="0">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9" y="368300"/>
            <a:ext cx="11160123"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24" name="Picture Placeholder 5">
            <a:extLst>
              <a:ext uri="{FF2B5EF4-FFF2-40B4-BE49-F238E27FC236}">
                <a16:creationId xmlns:a16="http://schemas.microsoft.com/office/drawing/2014/main" id="{EBF22DA3-A49C-6440-A6F8-4BDC8A933B20}"/>
              </a:ext>
            </a:extLst>
          </p:cNvPr>
          <p:cNvSpPr>
            <a:spLocks noGrp="1"/>
          </p:cNvSpPr>
          <p:nvPr>
            <p:ph type="pic" sz="quarter" idx="13"/>
          </p:nvPr>
        </p:nvSpPr>
        <p:spPr>
          <a:xfrm>
            <a:off x="515939" y="2072640"/>
            <a:ext cx="1727538" cy="1991537"/>
          </a:xfrm>
          <a:prstGeom prst="rect">
            <a:avLst/>
          </a:prstGeom>
          <a:solidFill>
            <a:schemeClr val="bg2"/>
          </a:solidFill>
        </p:spPr>
        <p:txBody>
          <a:bodyPr/>
          <a:lstStyle/>
          <a:p>
            <a:r>
              <a:rPr lang="en-US"/>
              <a:t>Click icon to add picture</a:t>
            </a:r>
          </a:p>
        </p:txBody>
      </p:sp>
      <p:sp>
        <p:nvSpPr>
          <p:cNvPr id="26" name="Text Placeholder 4">
            <a:extLst>
              <a:ext uri="{FF2B5EF4-FFF2-40B4-BE49-F238E27FC236}">
                <a16:creationId xmlns:a16="http://schemas.microsoft.com/office/drawing/2014/main" id="{3A869F09-321E-4B40-A232-56F628E3867D}"/>
              </a:ext>
            </a:extLst>
          </p:cNvPr>
          <p:cNvSpPr>
            <a:spLocks noGrp="1"/>
          </p:cNvSpPr>
          <p:nvPr>
            <p:ph type="body" sz="quarter" idx="26" hasCustomPrompt="1"/>
          </p:nvPr>
        </p:nvSpPr>
        <p:spPr>
          <a:xfrm>
            <a:off x="515938"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27" name="Text Placeholder 2">
            <a:extLst>
              <a:ext uri="{FF2B5EF4-FFF2-40B4-BE49-F238E27FC236}">
                <a16:creationId xmlns:a16="http://schemas.microsoft.com/office/drawing/2014/main" id="{65975A82-7EB2-6E48-B38C-B5AEBD5D9A89}"/>
              </a:ext>
            </a:extLst>
          </p:cNvPr>
          <p:cNvSpPr>
            <a:spLocks noGrp="1" noChangeAspect="1"/>
          </p:cNvSpPr>
          <p:nvPr>
            <p:ph type="body" idx="27" hasCustomPrompt="1"/>
          </p:nvPr>
        </p:nvSpPr>
        <p:spPr>
          <a:xfrm>
            <a:off x="2403136"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28" name="Picture Placeholder 5">
            <a:extLst>
              <a:ext uri="{FF2B5EF4-FFF2-40B4-BE49-F238E27FC236}">
                <a16:creationId xmlns:a16="http://schemas.microsoft.com/office/drawing/2014/main" id="{EBF22DA3-A49C-6440-A6F8-4BDC8A933B20}"/>
              </a:ext>
            </a:extLst>
          </p:cNvPr>
          <p:cNvSpPr>
            <a:spLocks noGrp="1"/>
          </p:cNvSpPr>
          <p:nvPr>
            <p:ph type="pic" sz="quarter" idx="28"/>
          </p:nvPr>
        </p:nvSpPr>
        <p:spPr>
          <a:xfrm>
            <a:off x="2403137" y="2072640"/>
            <a:ext cx="1727538" cy="1991537"/>
          </a:xfrm>
          <a:prstGeom prst="rect">
            <a:avLst/>
          </a:prstGeom>
          <a:solidFill>
            <a:schemeClr val="bg2"/>
          </a:solidFill>
        </p:spPr>
        <p:txBody>
          <a:bodyPr/>
          <a:lstStyle/>
          <a:p>
            <a:r>
              <a:rPr lang="en-US"/>
              <a:t>Click icon to add picture</a:t>
            </a:r>
          </a:p>
        </p:txBody>
      </p:sp>
      <p:sp>
        <p:nvSpPr>
          <p:cNvPr id="29" name="Text Placeholder 4">
            <a:extLst>
              <a:ext uri="{FF2B5EF4-FFF2-40B4-BE49-F238E27FC236}">
                <a16:creationId xmlns:a16="http://schemas.microsoft.com/office/drawing/2014/main" id="{3A869F09-321E-4B40-A232-56F628E3867D}"/>
              </a:ext>
            </a:extLst>
          </p:cNvPr>
          <p:cNvSpPr>
            <a:spLocks noGrp="1"/>
          </p:cNvSpPr>
          <p:nvPr>
            <p:ph type="body" sz="quarter" idx="29" hasCustomPrompt="1"/>
          </p:nvPr>
        </p:nvSpPr>
        <p:spPr>
          <a:xfrm>
            <a:off x="2403136"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0" name="Text Placeholder 2">
            <a:extLst>
              <a:ext uri="{FF2B5EF4-FFF2-40B4-BE49-F238E27FC236}">
                <a16:creationId xmlns:a16="http://schemas.microsoft.com/office/drawing/2014/main" id="{65975A82-7EB2-6E48-B38C-B5AEBD5D9A89}"/>
              </a:ext>
            </a:extLst>
          </p:cNvPr>
          <p:cNvSpPr>
            <a:spLocks noGrp="1" noChangeAspect="1"/>
          </p:cNvSpPr>
          <p:nvPr>
            <p:ph type="body" idx="30" hasCustomPrompt="1"/>
          </p:nvPr>
        </p:nvSpPr>
        <p:spPr>
          <a:xfrm>
            <a:off x="4286250"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31" name="Picture Placeholder 5">
            <a:extLst>
              <a:ext uri="{FF2B5EF4-FFF2-40B4-BE49-F238E27FC236}">
                <a16:creationId xmlns:a16="http://schemas.microsoft.com/office/drawing/2014/main" id="{EBF22DA3-A49C-6440-A6F8-4BDC8A933B20}"/>
              </a:ext>
            </a:extLst>
          </p:cNvPr>
          <p:cNvSpPr>
            <a:spLocks noGrp="1"/>
          </p:cNvSpPr>
          <p:nvPr>
            <p:ph type="pic" sz="quarter" idx="31"/>
          </p:nvPr>
        </p:nvSpPr>
        <p:spPr>
          <a:xfrm>
            <a:off x="4286251" y="2072640"/>
            <a:ext cx="1727538" cy="1991537"/>
          </a:xfrm>
          <a:prstGeom prst="rect">
            <a:avLst/>
          </a:prstGeom>
          <a:solidFill>
            <a:schemeClr val="bg2"/>
          </a:solidFill>
        </p:spPr>
        <p:txBody>
          <a:bodyPr/>
          <a:lstStyle/>
          <a:p>
            <a:r>
              <a:rPr lang="en-US"/>
              <a:t>Click icon to add picture</a:t>
            </a:r>
          </a:p>
        </p:txBody>
      </p:sp>
      <p:sp>
        <p:nvSpPr>
          <p:cNvPr id="32" name="Text Placeholder 4">
            <a:extLst>
              <a:ext uri="{FF2B5EF4-FFF2-40B4-BE49-F238E27FC236}">
                <a16:creationId xmlns:a16="http://schemas.microsoft.com/office/drawing/2014/main" id="{3A869F09-321E-4B40-A232-56F628E3867D}"/>
              </a:ext>
            </a:extLst>
          </p:cNvPr>
          <p:cNvSpPr>
            <a:spLocks noGrp="1"/>
          </p:cNvSpPr>
          <p:nvPr>
            <p:ph type="body" sz="quarter" idx="32" hasCustomPrompt="1"/>
          </p:nvPr>
        </p:nvSpPr>
        <p:spPr>
          <a:xfrm>
            <a:off x="4286250"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3" name="Text Placeholder 2">
            <a:extLst>
              <a:ext uri="{FF2B5EF4-FFF2-40B4-BE49-F238E27FC236}">
                <a16:creationId xmlns:a16="http://schemas.microsoft.com/office/drawing/2014/main" id="{65975A82-7EB2-6E48-B38C-B5AEBD5D9A89}"/>
              </a:ext>
            </a:extLst>
          </p:cNvPr>
          <p:cNvSpPr>
            <a:spLocks noGrp="1" noChangeAspect="1"/>
          </p:cNvSpPr>
          <p:nvPr>
            <p:ph type="body" idx="33" hasCustomPrompt="1"/>
          </p:nvPr>
        </p:nvSpPr>
        <p:spPr>
          <a:xfrm>
            <a:off x="6175036"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34" name="Picture Placeholder 5">
            <a:extLst>
              <a:ext uri="{FF2B5EF4-FFF2-40B4-BE49-F238E27FC236}">
                <a16:creationId xmlns:a16="http://schemas.microsoft.com/office/drawing/2014/main" id="{EBF22DA3-A49C-6440-A6F8-4BDC8A933B20}"/>
              </a:ext>
            </a:extLst>
          </p:cNvPr>
          <p:cNvSpPr>
            <a:spLocks noGrp="1"/>
          </p:cNvSpPr>
          <p:nvPr>
            <p:ph type="pic" sz="quarter" idx="34"/>
          </p:nvPr>
        </p:nvSpPr>
        <p:spPr>
          <a:xfrm>
            <a:off x="6175037" y="2072640"/>
            <a:ext cx="1727538" cy="1991537"/>
          </a:xfrm>
          <a:prstGeom prst="rect">
            <a:avLst/>
          </a:prstGeom>
          <a:solidFill>
            <a:schemeClr val="bg2"/>
          </a:solidFill>
        </p:spPr>
        <p:txBody>
          <a:bodyPr/>
          <a:lstStyle/>
          <a:p>
            <a:r>
              <a:rPr lang="en-US"/>
              <a:t>Click icon to add picture</a:t>
            </a:r>
          </a:p>
        </p:txBody>
      </p:sp>
      <p:sp>
        <p:nvSpPr>
          <p:cNvPr id="35" name="Text Placeholder 4">
            <a:extLst>
              <a:ext uri="{FF2B5EF4-FFF2-40B4-BE49-F238E27FC236}">
                <a16:creationId xmlns:a16="http://schemas.microsoft.com/office/drawing/2014/main" id="{3A869F09-321E-4B40-A232-56F628E3867D}"/>
              </a:ext>
            </a:extLst>
          </p:cNvPr>
          <p:cNvSpPr>
            <a:spLocks noGrp="1"/>
          </p:cNvSpPr>
          <p:nvPr>
            <p:ph type="body" sz="quarter" idx="35" hasCustomPrompt="1"/>
          </p:nvPr>
        </p:nvSpPr>
        <p:spPr>
          <a:xfrm>
            <a:off x="6175036"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6" name="Text Placeholder 2">
            <a:extLst>
              <a:ext uri="{FF2B5EF4-FFF2-40B4-BE49-F238E27FC236}">
                <a16:creationId xmlns:a16="http://schemas.microsoft.com/office/drawing/2014/main" id="{65975A82-7EB2-6E48-B38C-B5AEBD5D9A89}"/>
              </a:ext>
            </a:extLst>
          </p:cNvPr>
          <p:cNvSpPr>
            <a:spLocks noGrp="1" noChangeAspect="1"/>
          </p:cNvSpPr>
          <p:nvPr>
            <p:ph type="body" idx="36" hasCustomPrompt="1"/>
          </p:nvPr>
        </p:nvSpPr>
        <p:spPr>
          <a:xfrm>
            <a:off x="8058149"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37" name="Picture Placeholder 5">
            <a:extLst>
              <a:ext uri="{FF2B5EF4-FFF2-40B4-BE49-F238E27FC236}">
                <a16:creationId xmlns:a16="http://schemas.microsoft.com/office/drawing/2014/main" id="{EBF22DA3-A49C-6440-A6F8-4BDC8A933B20}"/>
              </a:ext>
            </a:extLst>
          </p:cNvPr>
          <p:cNvSpPr>
            <a:spLocks noGrp="1"/>
          </p:cNvSpPr>
          <p:nvPr>
            <p:ph type="pic" sz="quarter" idx="37"/>
          </p:nvPr>
        </p:nvSpPr>
        <p:spPr>
          <a:xfrm>
            <a:off x="8058150" y="2072640"/>
            <a:ext cx="1727538" cy="1991537"/>
          </a:xfrm>
          <a:prstGeom prst="rect">
            <a:avLst/>
          </a:prstGeom>
          <a:solidFill>
            <a:schemeClr val="bg2"/>
          </a:solidFill>
        </p:spPr>
        <p:txBody>
          <a:bodyPr/>
          <a:lstStyle/>
          <a:p>
            <a:r>
              <a:rPr lang="en-US"/>
              <a:t>Click icon to add picture</a:t>
            </a:r>
          </a:p>
        </p:txBody>
      </p:sp>
      <p:sp>
        <p:nvSpPr>
          <p:cNvPr id="38" name="Text Placeholder 4">
            <a:extLst>
              <a:ext uri="{FF2B5EF4-FFF2-40B4-BE49-F238E27FC236}">
                <a16:creationId xmlns:a16="http://schemas.microsoft.com/office/drawing/2014/main" id="{3A869F09-321E-4B40-A232-56F628E3867D}"/>
              </a:ext>
            </a:extLst>
          </p:cNvPr>
          <p:cNvSpPr>
            <a:spLocks noGrp="1"/>
          </p:cNvSpPr>
          <p:nvPr>
            <p:ph type="body" sz="quarter" idx="38" hasCustomPrompt="1"/>
          </p:nvPr>
        </p:nvSpPr>
        <p:spPr>
          <a:xfrm>
            <a:off x="8058149"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
        <p:nvSpPr>
          <p:cNvPr id="39" name="Text Placeholder 2">
            <a:extLst>
              <a:ext uri="{FF2B5EF4-FFF2-40B4-BE49-F238E27FC236}">
                <a16:creationId xmlns:a16="http://schemas.microsoft.com/office/drawing/2014/main" id="{65975A82-7EB2-6E48-B38C-B5AEBD5D9A89}"/>
              </a:ext>
            </a:extLst>
          </p:cNvPr>
          <p:cNvSpPr>
            <a:spLocks noGrp="1" noChangeAspect="1"/>
          </p:cNvSpPr>
          <p:nvPr>
            <p:ph type="body" idx="39" hasCustomPrompt="1"/>
          </p:nvPr>
        </p:nvSpPr>
        <p:spPr>
          <a:xfrm>
            <a:off x="9948863" y="1637040"/>
            <a:ext cx="1727199" cy="435600"/>
          </a:xfrm>
          <a:prstGeom prst="rect">
            <a:avLst/>
          </a:prstGeom>
        </p:spPr>
        <p:txBody>
          <a:bodyPr anchor="t" anchorCtr="0">
            <a:normAutofit/>
          </a:bodyPr>
          <a:lstStyle>
            <a:lvl1pPr marL="0" indent="0">
              <a:lnSpc>
                <a:spcPct val="100000"/>
              </a:lnSpc>
              <a:buNone/>
              <a:defRPr sz="16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40" name="Picture Placeholder 5">
            <a:extLst>
              <a:ext uri="{FF2B5EF4-FFF2-40B4-BE49-F238E27FC236}">
                <a16:creationId xmlns:a16="http://schemas.microsoft.com/office/drawing/2014/main" id="{EBF22DA3-A49C-6440-A6F8-4BDC8A933B20}"/>
              </a:ext>
            </a:extLst>
          </p:cNvPr>
          <p:cNvSpPr>
            <a:spLocks noGrp="1"/>
          </p:cNvSpPr>
          <p:nvPr>
            <p:ph type="pic" sz="quarter" idx="40"/>
          </p:nvPr>
        </p:nvSpPr>
        <p:spPr>
          <a:xfrm>
            <a:off x="9948864" y="2072640"/>
            <a:ext cx="1727538" cy="1991537"/>
          </a:xfrm>
          <a:prstGeom prst="rect">
            <a:avLst/>
          </a:prstGeom>
          <a:solidFill>
            <a:schemeClr val="bg2"/>
          </a:solidFill>
        </p:spPr>
        <p:txBody>
          <a:bodyPr/>
          <a:lstStyle/>
          <a:p>
            <a:r>
              <a:rPr lang="en-US"/>
              <a:t>Click icon to add picture</a:t>
            </a:r>
          </a:p>
        </p:txBody>
      </p:sp>
      <p:sp>
        <p:nvSpPr>
          <p:cNvPr id="41" name="Text Placeholder 4">
            <a:extLst>
              <a:ext uri="{FF2B5EF4-FFF2-40B4-BE49-F238E27FC236}">
                <a16:creationId xmlns:a16="http://schemas.microsoft.com/office/drawing/2014/main" id="{3A869F09-321E-4B40-A232-56F628E3867D}"/>
              </a:ext>
            </a:extLst>
          </p:cNvPr>
          <p:cNvSpPr>
            <a:spLocks noGrp="1"/>
          </p:cNvSpPr>
          <p:nvPr>
            <p:ph type="body" sz="quarter" idx="41" hasCustomPrompt="1"/>
          </p:nvPr>
        </p:nvSpPr>
        <p:spPr>
          <a:xfrm>
            <a:off x="9948863" y="4105283"/>
            <a:ext cx="1727200" cy="222250"/>
          </a:xfrm>
          <a:prstGeom prst="rect">
            <a:avLst/>
          </a:prstGeom>
        </p:spPr>
        <p:txBody>
          <a:bodyPr anchor="t" anchorCtr="0"/>
          <a:lstStyle>
            <a:lvl1pPr marL="0" indent="0">
              <a:lnSpc>
                <a:spcPct val="100000"/>
              </a:lnSpc>
              <a:buNone/>
              <a:defRPr sz="1200" baseline="0">
                <a:solidFill>
                  <a:schemeClr val="tx2"/>
                </a:solidFill>
              </a:defRPr>
            </a:lvl1pPr>
          </a:lstStyle>
          <a:p>
            <a:pPr lvl="0"/>
            <a:r>
              <a:rPr lang="en-US"/>
              <a:t>Optional caption</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ilm Inser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C03EBA-2624-CC44-BE10-049F6DF7D16D}"/>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a:extLst>
              <a:ext uri="{FF2B5EF4-FFF2-40B4-BE49-F238E27FC236}">
                <a16:creationId xmlns:a16="http://schemas.microsoft.com/office/drawing/2014/main" id="{93B488E4-5E8A-7B4B-82AE-D89AE18204CB}"/>
              </a:ext>
            </a:extLst>
          </p:cNvPr>
          <p:cNvSpPr>
            <a:spLocks noGrp="1"/>
          </p:cNvSpPr>
          <p:nvPr>
            <p:ph type="dt" sz="half" idx="10"/>
          </p:nvPr>
        </p:nvSpPr>
        <p:spPr>
          <a:xfrm>
            <a:off x="9948863" y="6582426"/>
            <a:ext cx="1727201" cy="275573"/>
          </a:xfrm>
        </p:spPr>
        <p:txBody>
          <a:bodyPr/>
          <a:lstStyle>
            <a:lvl1pPr>
              <a:defRPr>
                <a:solidFill>
                  <a:schemeClr val="bg1"/>
                </a:solidFill>
              </a:defRPr>
            </a:lvl1pPr>
          </a:lstStyle>
          <a:p>
            <a:r>
              <a:rPr lang="en-US"/>
              <a:t>Date</a:t>
            </a:r>
            <a:endParaRPr lang="en-US" dirty="0"/>
          </a:p>
        </p:txBody>
      </p:sp>
      <p:sp>
        <p:nvSpPr>
          <p:cNvPr id="6" name="Slide Number Placeholder 5">
            <a:extLst>
              <a:ext uri="{FF2B5EF4-FFF2-40B4-BE49-F238E27FC236}">
                <a16:creationId xmlns:a16="http://schemas.microsoft.com/office/drawing/2014/main" id="{1D7FD609-4A3F-DB41-BC12-36CA9622AEB9}"/>
              </a:ext>
            </a:extLst>
          </p:cNvPr>
          <p:cNvSpPr>
            <a:spLocks noGrp="1"/>
          </p:cNvSpPr>
          <p:nvPr>
            <p:ph type="sldNum" sz="quarter" idx="12"/>
          </p:nvPr>
        </p:nvSpPr>
        <p:spPr>
          <a:xfrm>
            <a:off x="11676063" y="6582426"/>
            <a:ext cx="515935" cy="275573"/>
          </a:xfrm>
        </p:spPr>
        <p:txBody>
          <a:bodyPr/>
          <a:lstStyle>
            <a:lvl1pPr>
              <a:defRPr>
                <a:solidFill>
                  <a:schemeClr val="bg1"/>
                </a:solidFill>
              </a:defRPr>
            </a:lvl1pPr>
          </a:lstStyle>
          <a:p>
            <a:fld id="{F9591D4C-BB8F-AE46-BE73-C616F30BBC5B}" type="slidenum">
              <a:rPr lang="en-US" smtClean="0"/>
              <a:pPr/>
              <a:t>‹#›</a:t>
            </a:fld>
            <a:endParaRPr lang="en-US" dirty="0"/>
          </a:p>
        </p:txBody>
      </p:sp>
      <p:sp>
        <p:nvSpPr>
          <p:cNvPr id="16" name="Text Placeholder 3">
            <a:extLst>
              <a:ext uri="{FF2B5EF4-FFF2-40B4-BE49-F238E27FC236}">
                <a16:creationId xmlns:a16="http://schemas.microsoft.com/office/drawing/2014/main" id="{01B967B4-A4A5-4E49-8E24-3D0268114DEC}"/>
              </a:ext>
            </a:extLst>
          </p:cNvPr>
          <p:cNvSpPr>
            <a:spLocks noGrp="1"/>
          </p:cNvSpPr>
          <p:nvPr>
            <p:ph type="body" sz="half" idx="13" hasCustomPrompt="1"/>
          </p:nvPr>
        </p:nvSpPr>
        <p:spPr>
          <a:xfrm>
            <a:off x="515938" y="1379152"/>
            <a:ext cx="3600450" cy="312517"/>
          </a:xfrm>
          <a:prstGeom prst="rect">
            <a:avLst/>
          </a:prstGeom>
        </p:spPr>
        <p:txBody>
          <a:bodyPr/>
          <a:lstStyle>
            <a:lvl1pPr marL="0" indent="0">
              <a:lnSpc>
                <a:spcPct val="100000"/>
              </a:lnSpc>
              <a:buNone/>
              <a:defRPr sz="2200" b="1">
                <a:solidFill>
                  <a:schemeClr val="accent6"/>
                </a:solidFill>
                <a:latin typeface="Cambria" panose="02040503050406030204" pitchFamily="18"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Optional Subhead</a:t>
            </a:r>
          </a:p>
        </p:txBody>
      </p:sp>
      <p:sp>
        <p:nvSpPr>
          <p:cNvPr id="9" name="Media Placeholder 8">
            <a:extLst>
              <a:ext uri="{FF2B5EF4-FFF2-40B4-BE49-F238E27FC236}">
                <a16:creationId xmlns:a16="http://schemas.microsoft.com/office/drawing/2014/main" id="{3586BF4F-ECBA-DA41-A8F5-55F0BC9F1C92}"/>
              </a:ext>
            </a:extLst>
          </p:cNvPr>
          <p:cNvSpPr>
            <a:spLocks noGrp="1"/>
          </p:cNvSpPr>
          <p:nvPr>
            <p:ph type="media" sz="quarter" idx="14"/>
          </p:nvPr>
        </p:nvSpPr>
        <p:spPr>
          <a:xfrm>
            <a:off x="4295776" y="1456408"/>
            <a:ext cx="7380288" cy="4102266"/>
          </a:xfrm>
          <a:prstGeom prst="rect">
            <a:avLst/>
          </a:prstGeom>
          <a:solidFill>
            <a:schemeClr val="bg2"/>
          </a:solidFill>
        </p:spPr>
        <p:txBody>
          <a:bodyPr/>
          <a:lstStyle/>
          <a:p>
            <a:r>
              <a:rPr lang="en-US"/>
              <a:t>Click icon to add media</a:t>
            </a:r>
          </a:p>
        </p:txBody>
      </p:sp>
      <p:sp>
        <p:nvSpPr>
          <p:cNvPr id="11" name="Title 1">
            <a:extLst>
              <a:ext uri="{FF2B5EF4-FFF2-40B4-BE49-F238E27FC236}">
                <a16:creationId xmlns:a16="http://schemas.microsoft.com/office/drawing/2014/main" id="{13CA4D8C-442E-FB42-8F3E-E451E540B551}"/>
              </a:ext>
            </a:extLst>
          </p:cNvPr>
          <p:cNvSpPr>
            <a:spLocks noGrp="1"/>
          </p:cNvSpPr>
          <p:nvPr>
            <p:ph type="title" hasCustomPrompt="1"/>
          </p:nvPr>
        </p:nvSpPr>
        <p:spPr>
          <a:xfrm>
            <a:off x="515938" y="368300"/>
            <a:ext cx="11160125" cy="416263"/>
          </a:xfrm>
          <a:prstGeom prst="rect">
            <a:avLst/>
          </a:prstGeom>
        </p:spPr>
        <p:txBody>
          <a:bodyPr/>
          <a:lstStyle>
            <a:lvl1pPr>
              <a:defRPr sz="3600">
                <a:solidFill>
                  <a:schemeClr val="tx1"/>
                </a:solidFill>
                <a:latin typeface="Cambria" panose="02040503050406030204" pitchFamily="18" charset="0"/>
              </a:defRPr>
            </a:lvl1pPr>
          </a:lstStyle>
          <a:p>
            <a:r>
              <a:rPr lang="en-US" dirty="0"/>
              <a:t>Click to edit title</a:t>
            </a:r>
          </a:p>
        </p:txBody>
      </p:sp>
      <p:sp>
        <p:nvSpPr>
          <p:cNvPr id="12" name="Text Placeholder 1">
            <a:extLst>
              <a:ext uri="{FF2B5EF4-FFF2-40B4-BE49-F238E27FC236}">
                <a16:creationId xmlns:a16="http://schemas.microsoft.com/office/drawing/2014/main" id="{21F87D48-DB15-B446-8592-675A5648A46E}"/>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4" name="TextBox 13">
            <a:extLst>
              <a:ext uri="{FF2B5EF4-FFF2-40B4-BE49-F238E27FC236}">
                <a16:creationId xmlns:a16="http://schemas.microsoft.com/office/drawing/2014/main" id="{A732BC2D-7883-43E8-AE7E-0B7C8E2B772C}"/>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5" name="Footer Placeholder 4">
            <a:extLst>
              <a:ext uri="{FF2B5EF4-FFF2-40B4-BE49-F238E27FC236}">
                <a16:creationId xmlns:a16="http://schemas.microsoft.com/office/drawing/2014/main" id="{F3E55AFB-B7E1-E34D-8E64-9DF8E0FA6433}"/>
              </a:ext>
            </a:extLst>
          </p:cNvPr>
          <p:cNvSpPr>
            <a:spLocks noGrp="1"/>
          </p:cNvSpPr>
          <p:nvPr>
            <p:ph type="ftr" sz="quarter" idx="11"/>
          </p:nvPr>
        </p:nvSpPr>
        <p:spPr>
          <a:xfrm>
            <a:off x="2387600" y="6582425"/>
            <a:ext cx="7416800" cy="275575"/>
          </a:xfrm>
          <a:prstGeom prst="rect">
            <a:avLst/>
          </a:prstGeom>
        </p:spPr>
        <p:txBody>
          <a:bodyPr/>
          <a:lstStyle>
            <a:lvl1pPr>
              <a:defRPr>
                <a:solidFill>
                  <a:schemeClr val="bg1"/>
                </a:solidFill>
              </a:defRPr>
            </a:lvl1pPr>
          </a:lstStyle>
          <a:p>
            <a:r>
              <a:rPr lang="en-US"/>
              <a:t>UKG/111205498.1</a:t>
            </a:r>
            <a:endParaRPr lang="en-US" dirty="0"/>
          </a:p>
        </p:txBody>
      </p:sp>
      <p:sp>
        <p:nvSpPr>
          <p:cNvPr id="13" name="Content Placeholder 8"/>
          <p:cNvSpPr>
            <a:spLocks noGrp="1"/>
          </p:cNvSpPr>
          <p:nvPr>
            <p:ph sz="quarter" idx="19"/>
          </p:nvPr>
        </p:nvSpPr>
        <p:spPr>
          <a:xfrm>
            <a:off x="515939" y="1726616"/>
            <a:ext cx="3600450" cy="458210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217168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ase Study ">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882172"/>
            <a:ext cx="7380287" cy="1781666"/>
          </a:xfrm>
        </p:spPr>
        <p:txBody>
          <a:bodyPr/>
          <a:lstStyle>
            <a:lvl1pPr>
              <a:lnSpc>
                <a:spcPct val="100000"/>
              </a:lnSpc>
              <a:defRPr/>
            </a:lvl1pPr>
            <a:lvl2pPr>
              <a:lnSpc>
                <a:spcPct val="100000"/>
              </a:lnSpc>
              <a:defRPr/>
            </a:lvl2pPr>
            <a:lvl3pPr>
              <a:lnSpc>
                <a:spcPct val="100000"/>
              </a:lnSpc>
              <a:defRPr/>
            </a:lvl3pPr>
          </a:lstStyle>
          <a:p>
            <a:pPr lvl="0"/>
            <a:r>
              <a:rPr lang="en-US"/>
              <a:t>Click to edit Master text styles</a:t>
            </a:r>
          </a:p>
          <a:p>
            <a:pPr lvl="1"/>
            <a:r>
              <a:rPr lang="en-US"/>
              <a:t>Second level</a:t>
            </a:r>
          </a:p>
          <a:p>
            <a:pPr lvl="2"/>
            <a:r>
              <a:rPr lang="en-US"/>
              <a:t>Third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058150" y="0"/>
            <a:ext cx="413384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3" name="Picture Placeholder 4">
            <a:extLst>
              <a:ext uri="{FF2B5EF4-FFF2-40B4-BE49-F238E27FC236}">
                <a16:creationId xmlns:a16="http://schemas.microsoft.com/office/drawing/2014/main" id="{CEF10358-DE3B-1C41-B905-26A91041C344}"/>
              </a:ext>
            </a:extLst>
          </p:cNvPr>
          <p:cNvSpPr>
            <a:spLocks noGrp="1"/>
          </p:cNvSpPr>
          <p:nvPr>
            <p:ph type="pic" sz="quarter" idx="22"/>
          </p:nvPr>
        </p:nvSpPr>
        <p:spPr>
          <a:xfrm>
            <a:off x="8308657" y="1292247"/>
            <a:ext cx="3603626" cy="2371591"/>
          </a:xfrm>
          <a:solidFill>
            <a:schemeClr val="bg2"/>
          </a:solidFill>
        </p:spPr>
        <p:txBody>
          <a:bodyPr/>
          <a:lstStyle/>
          <a:p>
            <a:r>
              <a:rPr lang="en-US"/>
              <a:t>Click icon to add picture</a:t>
            </a:r>
            <a:endParaRPr lang="en-US" dirty="0"/>
          </a:p>
        </p:txBody>
      </p:sp>
      <p:sp>
        <p:nvSpPr>
          <p:cNvPr id="16" name="Picture Placeholder 4">
            <a:extLst>
              <a:ext uri="{FF2B5EF4-FFF2-40B4-BE49-F238E27FC236}">
                <a16:creationId xmlns:a16="http://schemas.microsoft.com/office/drawing/2014/main" id="{E503EE10-EC69-8441-89CD-18D4329ECC67}"/>
              </a:ext>
            </a:extLst>
          </p:cNvPr>
          <p:cNvSpPr>
            <a:spLocks noGrp="1"/>
          </p:cNvSpPr>
          <p:nvPr>
            <p:ph type="pic" sz="quarter" idx="23"/>
          </p:nvPr>
        </p:nvSpPr>
        <p:spPr>
          <a:xfrm>
            <a:off x="8308656" y="3937329"/>
            <a:ext cx="3603626" cy="2371396"/>
          </a:xfrm>
          <a:solidFill>
            <a:schemeClr val="bg2"/>
          </a:solidFill>
        </p:spPr>
        <p:txBody>
          <a:bodyPr/>
          <a:lstStyle/>
          <a:p>
            <a:r>
              <a:rPr lang="en-US"/>
              <a:t>Click icon to add picture</a:t>
            </a:r>
            <a:endParaRPr lang="en-US" dirty="0"/>
          </a:p>
        </p:txBody>
      </p:sp>
      <p:sp>
        <p:nvSpPr>
          <p:cNvPr id="18"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737759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9" name="Content Placeholder 8"/>
          <p:cNvSpPr>
            <a:spLocks noGrp="1"/>
          </p:cNvSpPr>
          <p:nvPr>
            <p:ph sz="quarter" idx="24"/>
          </p:nvPr>
        </p:nvSpPr>
        <p:spPr>
          <a:xfrm>
            <a:off x="515938" y="4527059"/>
            <a:ext cx="7380287" cy="1781666"/>
          </a:xfrm>
        </p:spPr>
        <p:txBody>
          <a:bodyPr/>
          <a:lstStyle>
            <a:lvl1pPr>
              <a:lnSpc>
                <a:spcPct val="100000"/>
              </a:lnSpc>
              <a:defRPr/>
            </a:lvl1pPr>
            <a:lvl2pPr>
              <a:lnSpc>
                <a:spcPct val="100000"/>
              </a:lnSpc>
              <a:defRPr/>
            </a:lvl2pPr>
            <a:lvl3pPr>
              <a:lnSpc>
                <a:spcPct val="100000"/>
              </a:lnSpc>
              <a:defRPr/>
            </a:lvl3pPr>
          </a:lstStyle>
          <a:p>
            <a:pPr lvl="0"/>
            <a:r>
              <a:rPr lang="en-US"/>
              <a:t>Click to edit Master text styles</a:t>
            </a:r>
          </a:p>
          <a:p>
            <a:pPr lvl="1"/>
            <a:r>
              <a:rPr lang="en-US"/>
              <a:t>Second level</a:t>
            </a:r>
          </a:p>
          <a:p>
            <a:pPr lvl="2"/>
            <a:r>
              <a:rPr lang="en-US"/>
              <a:t>Third level</a:t>
            </a:r>
          </a:p>
        </p:txBody>
      </p:sp>
      <p:sp>
        <p:nvSpPr>
          <p:cNvPr id="20" name="Text Placeholder 2">
            <a:extLst>
              <a:ext uri="{FF2B5EF4-FFF2-40B4-BE49-F238E27FC236}">
                <a16:creationId xmlns:a16="http://schemas.microsoft.com/office/drawing/2014/main" id="{65975A82-7EB2-6E48-B38C-B5AEBD5D9A89}"/>
              </a:ext>
            </a:extLst>
          </p:cNvPr>
          <p:cNvSpPr>
            <a:spLocks noGrp="1" noChangeAspect="1"/>
          </p:cNvSpPr>
          <p:nvPr>
            <p:ph type="body" idx="25" hasCustomPrompt="1"/>
          </p:nvPr>
        </p:nvSpPr>
        <p:spPr>
          <a:xfrm>
            <a:off x="515938" y="4077087"/>
            <a:ext cx="7377597"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omparison Slide">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9" y="1882171"/>
            <a:ext cx="5206682" cy="4426554"/>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65975A82-7EB2-6E48-B38C-B5AEBD5D9A89}"/>
              </a:ext>
            </a:extLst>
          </p:cNvPr>
          <p:cNvSpPr>
            <a:spLocks noGrp="1" noChangeAspect="1"/>
          </p:cNvSpPr>
          <p:nvPr>
            <p:ph type="body" idx="1" hasCustomPrompt="1"/>
          </p:nvPr>
        </p:nvSpPr>
        <p:spPr>
          <a:xfrm>
            <a:off x="515938" y="1432200"/>
            <a:ext cx="520244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520680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6096000" y="0"/>
            <a:ext cx="60959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3" name="Content Placeholder 8"/>
          <p:cNvSpPr>
            <a:spLocks noGrp="1"/>
          </p:cNvSpPr>
          <p:nvPr>
            <p:ph sz="quarter" idx="19"/>
          </p:nvPr>
        </p:nvSpPr>
        <p:spPr>
          <a:xfrm>
            <a:off x="6477194" y="1882171"/>
            <a:ext cx="5198745" cy="4426554"/>
          </a:xfrm>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Text Placeholder 2">
            <a:extLst>
              <a:ext uri="{FF2B5EF4-FFF2-40B4-BE49-F238E27FC236}">
                <a16:creationId xmlns:a16="http://schemas.microsoft.com/office/drawing/2014/main" id="{65975A82-7EB2-6E48-B38C-B5AEBD5D9A89}"/>
              </a:ext>
            </a:extLst>
          </p:cNvPr>
          <p:cNvSpPr>
            <a:spLocks noGrp="1" noChangeAspect="1"/>
          </p:cNvSpPr>
          <p:nvPr>
            <p:ph type="body" idx="20" hasCustomPrompt="1"/>
          </p:nvPr>
        </p:nvSpPr>
        <p:spPr>
          <a:xfrm>
            <a:off x="6469257" y="1432200"/>
            <a:ext cx="5202444" cy="435600"/>
          </a:xfrm>
          <a:prstGeom prst="rect">
            <a:avLst/>
          </a:prstGeom>
        </p:spPr>
        <p:txBody>
          <a:bodyPr anchor="t" anchorCtr="0">
            <a:normAutofit/>
          </a:bodyPr>
          <a:lstStyle>
            <a:lvl1pPr marL="0" indent="0">
              <a:lnSpc>
                <a:spcPct val="100000"/>
              </a:lnSpc>
              <a:buNone/>
              <a:defRPr sz="2200" b="1" baseline="0">
                <a:solidFill>
                  <a:schemeClr val="accent6"/>
                </a:solidFill>
                <a:latin typeface="Cambria" panose="02040503050406030204"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Optional Subhead</a:t>
            </a: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99161"/>
            <a:ext cx="520244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6" name="Text Placeholder 5"/>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bg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dirty="0"/>
              <a:t>Click to edit title</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mparison Slide no Tex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520680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6096000" y="0"/>
            <a:ext cx="609599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99161"/>
            <a:ext cx="5202445" cy="237308"/>
          </a:xfrm>
          <a:prstGeom prst="rect">
            <a:avLst/>
          </a:prstGeom>
        </p:spPr>
        <p:txBody>
          <a:bodyPr rtlCol="0"/>
          <a:lstStyle>
            <a:lvl1pPr marL="0" indent="0">
              <a:lnSpc>
                <a:spcPct val="100000"/>
              </a:lnSpc>
              <a:buNone/>
              <a:defRPr sz="1800">
                <a:solidFill>
                  <a:schemeClr val="bg2"/>
                </a:solidFill>
              </a:defRPr>
            </a:lvl1pPr>
          </a:lstStyle>
          <a:p>
            <a:pPr defTabSz="180000" fontAlgn="auto">
              <a:spcAft>
                <a:spcPts val="0"/>
              </a:spcAft>
              <a:defRPr/>
            </a:pPr>
            <a:r>
              <a:rPr lang="en-US" dirty="0"/>
              <a:t>Optional Subtitle</a:t>
            </a:r>
          </a:p>
        </p:txBody>
      </p:sp>
      <p:sp>
        <p:nvSpPr>
          <p:cNvPr id="13" name="Text Placeholder 5">
            <a:extLst>
              <a:ext uri="{FF2B5EF4-FFF2-40B4-BE49-F238E27FC236}">
                <a16:creationId xmlns:a16="http://schemas.microsoft.com/office/drawing/2014/main" id="{A7EBFAC4-DC05-1441-BF3C-861FA1725BE0}"/>
              </a:ext>
            </a:extLst>
          </p:cNvPr>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bg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dirty="0"/>
              <a:t>Click to edit title</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mparison Slide 2">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5" y="4289456"/>
            <a:ext cx="5206686" cy="201926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383103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307049"/>
            <a:ext cx="5206806" cy="570278"/>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Content Placeholder 8"/>
          <p:cNvSpPr>
            <a:spLocks noGrp="1"/>
          </p:cNvSpPr>
          <p:nvPr>
            <p:ph sz="quarter" idx="19"/>
          </p:nvPr>
        </p:nvSpPr>
        <p:spPr>
          <a:xfrm>
            <a:off x="6477194" y="4289456"/>
            <a:ext cx="5198745" cy="2019269"/>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383103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9" name="Picture Placeholder 4">
            <a:extLst>
              <a:ext uri="{FF2B5EF4-FFF2-40B4-BE49-F238E27FC236}">
                <a16:creationId xmlns:a16="http://schemas.microsoft.com/office/drawing/2014/main" id="{CEF10358-DE3B-1C41-B905-26A91041C344}"/>
              </a:ext>
            </a:extLst>
          </p:cNvPr>
          <p:cNvSpPr>
            <a:spLocks noGrp="1"/>
          </p:cNvSpPr>
          <p:nvPr>
            <p:ph type="pic" sz="quarter" idx="23"/>
          </p:nvPr>
        </p:nvSpPr>
        <p:spPr>
          <a:xfrm>
            <a:off x="0" y="0"/>
            <a:ext cx="6096000" cy="3116033"/>
          </a:xfrm>
          <a:solidFill>
            <a:schemeClr val="bg2"/>
          </a:solidFill>
        </p:spPr>
        <p:txBody>
          <a:bodyPr/>
          <a:lstStyle/>
          <a:p>
            <a:r>
              <a:rPr lang="en-US"/>
              <a:t>Click icon to add picture</a:t>
            </a:r>
            <a:endParaRPr lang="en-US" dirty="0"/>
          </a:p>
        </p:txBody>
      </p:sp>
      <p:sp>
        <p:nvSpPr>
          <p:cNvPr id="20" name="Picture Placeholder 4">
            <a:extLst>
              <a:ext uri="{FF2B5EF4-FFF2-40B4-BE49-F238E27FC236}">
                <a16:creationId xmlns:a16="http://schemas.microsoft.com/office/drawing/2014/main" id="{CEF10358-DE3B-1C41-B905-26A91041C344}"/>
              </a:ext>
            </a:extLst>
          </p:cNvPr>
          <p:cNvSpPr>
            <a:spLocks noGrp="1"/>
          </p:cNvSpPr>
          <p:nvPr>
            <p:ph type="pic" sz="quarter" idx="24"/>
          </p:nvPr>
        </p:nvSpPr>
        <p:spPr>
          <a:xfrm>
            <a:off x="6095998" y="0"/>
            <a:ext cx="6096000" cy="3116033"/>
          </a:xfrm>
          <a:solidFill>
            <a:schemeClr val="bg2"/>
          </a:solidFill>
        </p:spPr>
        <p:txBody>
          <a:bodyPr/>
          <a:lstStyle/>
          <a:p>
            <a:r>
              <a:rPr lang="en-US"/>
              <a:t>Click icon to add picture</a:t>
            </a:r>
            <a:endParaRPr lang="en-US" dirty="0"/>
          </a:p>
        </p:txBody>
      </p:sp>
      <p:cxnSp>
        <p:nvCxnSpPr>
          <p:cNvPr id="7" name="Straight Connector 6"/>
          <p:cNvCxnSpPr/>
          <p:nvPr userDrawn="1"/>
        </p:nvCxnSpPr>
        <p:spPr>
          <a:xfrm>
            <a:off x="6095998" y="0"/>
            <a:ext cx="0" cy="658242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 Placeholder 5">
            <a:extLst>
              <a:ext uri="{FF2B5EF4-FFF2-40B4-BE49-F238E27FC236}">
                <a16:creationId xmlns:a16="http://schemas.microsoft.com/office/drawing/2014/main" id="{1C24C823-2B6F-1243-A14A-AF8B8CA8C28A}"/>
              </a:ext>
            </a:extLst>
          </p:cNvPr>
          <p:cNvSpPr>
            <a:spLocks noGrp="1"/>
          </p:cNvSpPr>
          <p:nvPr>
            <p:ph type="body" sz="quarter" idx="25" hasCustomPrompt="1"/>
          </p:nvPr>
        </p:nvSpPr>
        <p:spPr>
          <a:xfrm>
            <a:off x="6469257" y="3312125"/>
            <a:ext cx="5207000" cy="577850"/>
          </a:xfrm>
        </p:spPr>
        <p:txBody>
          <a:bodyPr tIns="155448" anchor="t" anchorCtr="0"/>
          <a:lstStyle>
            <a:lvl1pPr marL="0" indent="0">
              <a:buNone/>
              <a:defRPr sz="3600">
                <a:solidFill>
                  <a:schemeClr val="tx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dirty="0"/>
              <a:t>Click to edit title</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omparison Slide 3">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5" y="4472336"/>
            <a:ext cx="5206686" cy="1836389"/>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4013915"/>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4" y="3489929"/>
            <a:ext cx="5206810" cy="570278"/>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3" name="Content Placeholder 8"/>
          <p:cNvSpPr>
            <a:spLocks noGrp="1"/>
          </p:cNvSpPr>
          <p:nvPr>
            <p:ph sz="quarter" idx="19"/>
          </p:nvPr>
        </p:nvSpPr>
        <p:spPr>
          <a:xfrm>
            <a:off x="6477194" y="1327102"/>
            <a:ext cx="5198745" cy="2019269"/>
          </a:xfrm>
        </p:spPr>
        <p:txBody>
          <a:bodyPr/>
          <a:lstStyle>
            <a:lvl1pPr>
              <a:lnSpc>
                <a:spcPct val="100000"/>
              </a:lnSpc>
              <a:defRPr>
                <a:solidFill>
                  <a:schemeClr val="tx1"/>
                </a:solidFill>
              </a:defRPr>
            </a:lvl1pPr>
            <a:lvl2pPr>
              <a:lnSpc>
                <a:spcPct val="100000"/>
              </a:lnSpc>
              <a:defRPr>
                <a:solidFill>
                  <a:schemeClr val="tx1"/>
                </a:solidFill>
              </a:defRPr>
            </a:lvl2pPr>
            <a:lvl3pPr>
              <a:lnSpc>
                <a:spcPct val="100000"/>
              </a:lnSpc>
              <a:defRPr>
                <a:solidFill>
                  <a:schemeClr val="tx1"/>
                </a:solidFill>
              </a:defRPr>
            </a:lvl3pPr>
            <a:lvl4pPr>
              <a:lnSpc>
                <a:spcPct val="100000"/>
              </a:lnSpc>
              <a:defRPr>
                <a:solidFill>
                  <a:schemeClr val="tx1"/>
                </a:solidFill>
              </a:defRPr>
            </a:lvl4pPr>
            <a:lvl5pPr>
              <a:lnSpc>
                <a:spcPct val="100000"/>
              </a:lnSpc>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8" name="Text Placeholder 1">
            <a:extLst>
              <a:ext uri="{FF2B5EF4-FFF2-40B4-BE49-F238E27FC236}">
                <a16:creationId xmlns:a16="http://schemas.microsoft.com/office/drawing/2014/main" id="{B425B684-C025-7A40-8525-E424A3D79E9C}"/>
              </a:ext>
            </a:extLst>
          </p:cNvPr>
          <p:cNvSpPr>
            <a:spLocks noGrp="1"/>
          </p:cNvSpPr>
          <p:nvPr>
            <p:ph type="body" sz="quarter" idx="21" hasCustomPrompt="1"/>
          </p:nvPr>
        </p:nvSpPr>
        <p:spPr>
          <a:xfrm>
            <a:off x="6469257" y="868681"/>
            <a:ext cx="520244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9" name="Picture Placeholder 4">
            <a:extLst>
              <a:ext uri="{FF2B5EF4-FFF2-40B4-BE49-F238E27FC236}">
                <a16:creationId xmlns:a16="http://schemas.microsoft.com/office/drawing/2014/main" id="{CEF10358-DE3B-1C41-B905-26A91041C344}"/>
              </a:ext>
            </a:extLst>
          </p:cNvPr>
          <p:cNvSpPr>
            <a:spLocks noGrp="1"/>
          </p:cNvSpPr>
          <p:nvPr>
            <p:ph type="pic" sz="quarter" idx="23"/>
          </p:nvPr>
        </p:nvSpPr>
        <p:spPr>
          <a:xfrm>
            <a:off x="0" y="0"/>
            <a:ext cx="6096000" cy="3276600"/>
          </a:xfrm>
          <a:solidFill>
            <a:schemeClr val="bg2"/>
          </a:solidFill>
        </p:spPr>
        <p:txBody>
          <a:bodyPr/>
          <a:lstStyle/>
          <a:p>
            <a:r>
              <a:rPr lang="en-US"/>
              <a:t>Click icon to add picture</a:t>
            </a:r>
            <a:endParaRPr lang="en-US" dirty="0"/>
          </a:p>
        </p:txBody>
      </p:sp>
      <p:sp>
        <p:nvSpPr>
          <p:cNvPr id="20" name="Picture Placeholder 4">
            <a:extLst>
              <a:ext uri="{FF2B5EF4-FFF2-40B4-BE49-F238E27FC236}">
                <a16:creationId xmlns:a16="http://schemas.microsoft.com/office/drawing/2014/main" id="{CEF10358-DE3B-1C41-B905-26A91041C344}"/>
              </a:ext>
            </a:extLst>
          </p:cNvPr>
          <p:cNvSpPr>
            <a:spLocks noGrp="1"/>
          </p:cNvSpPr>
          <p:nvPr>
            <p:ph type="pic" sz="quarter" idx="24"/>
          </p:nvPr>
        </p:nvSpPr>
        <p:spPr>
          <a:xfrm>
            <a:off x="6095998" y="3276600"/>
            <a:ext cx="6096000" cy="3298641"/>
          </a:xfrm>
          <a:solidFill>
            <a:schemeClr val="bg2"/>
          </a:solidFill>
        </p:spPr>
        <p:txBody>
          <a:bodyPr/>
          <a:lstStyle/>
          <a:p>
            <a:r>
              <a:rPr lang="en-US"/>
              <a:t>Click icon to add picture</a:t>
            </a:r>
            <a:endParaRPr lang="en-US" dirty="0"/>
          </a:p>
        </p:txBody>
      </p:sp>
      <p:cxnSp>
        <p:nvCxnSpPr>
          <p:cNvPr id="7" name="Straight Connector 6"/>
          <p:cNvCxnSpPr/>
          <p:nvPr userDrawn="1"/>
        </p:nvCxnSpPr>
        <p:spPr>
          <a:xfrm>
            <a:off x="6095998" y="0"/>
            <a:ext cx="0" cy="6582426"/>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1" name="Text Placeholder 5">
            <a:extLst>
              <a:ext uri="{FF2B5EF4-FFF2-40B4-BE49-F238E27FC236}">
                <a16:creationId xmlns:a16="http://schemas.microsoft.com/office/drawing/2014/main" id="{026CBC9B-50DD-B646-80D0-F5FAA5759DBE}"/>
              </a:ext>
            </a:extLst>
          </p:cNvPr>
          <p:cNvSpPr>
            <a:spLocks noGrp="1"/>
          </p:cNvSpPr>
          <p:nvPr>
            <p:ph type="body" sz="quarter" idx="22" hasCustomPrompt="1"/>
          </p:nvPr>
        </p:nvSpPr>
        <p:spPr>
          <a:xfrm>
            <a:off x="6469257" y="398780"/>
            <a:ext cx="5207000" cy="577850"/>
          </a:xfrm>
        </p:spPr>
        <p:txBody>
          <a:bodyPr tIns="155448" anchor="t" anchorCtr="0"/>
          <a:lstStyle>
            <a:lvl1pPr marL="0" indent="0">
              <a:buNone/>
              <a:defRPr sz="3600">
                <a:solidFill>
                  <a:schemeClr val="tx1"/>
                </a:solidFill>
                <a:latin typeface="Cambria" charset="0"/>
                <a:ea typeface="Cambria" charset="0"/>
                <a:cs typeface="Cambria" charset="0"/>
              </a:defRPr>
            </a:lvl1pPr>
            <a:lvl2pPr marL="225425" indent="0">
              <a:buNone/>
              <a:defRPr>
                <a:solidFill>
                  <a:schemeClr val="bg1"/>
                </a:solidFill>
                <a:latin typeface="Cambria" charset="0"/>
                <a:ea typeface="Cambria" charset="0"/>
                <a:cs typeface="Cambria" charset="0"/>
              </a:defRPr>
            </a:lvl2pPr>
            <a:lvl3pPr marL="457200" indent="0">
              <a:buNone/>
              <a:defRPr>
                <a:solidFill>
                  <a:schemeClr val="bg1"/>
                </a:solidFill>
                <a:latin typeface="Cambria" charset="0"/>
                <a:ea typeface="Cambria" charset="0"/>
                <a:cs typeface="Cambria" charset="0"/>
              </a:defRPr>
            </a:lvl3pPr>
            <a:lvl4pPr marL="687387" indent="0">
              <a:buNone/>
              <a:defRPr>
                <a:solidFill>
                  <a:schemeClr val="bg1"/>
                </a:solidFill>
                <a:latin typeface="Cambria" charset="0"/>
                <a:ea typeface="Cambria" charset="0"/>
                <a:cs typeface="Cambria" charset="0"/>
              </a:defRPr>
            </a:lvl4pPr>
            <a:lvl5pPr marL="919163" indent="0">
              <a:buNone/>
              <a:defRPr>
                <a:solidFill>
                  <a:schemeClr val="bg1"/>
                </a:solidFill>
                <a:latin typeface="Cambria" charset="0"/>
                <a:ea typeface="Cambria" charset="0"/>
                <a:cs typeface="Cambria" charset="0"/>
              </a:defRPr>
            </a:lvl5pPr>
          </a:lstStyle>
          <a:p>
            <a:pPr lvl="0"/>
            <a:r>
              <a:rPr lang="en-US" dirty="0"/>
              <a:t>Click to edit title</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7"/>
            <a:ext cx="1727201" cy="261203"/>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olid Dark 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1"/>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228A888-D00A-714F-942B-CBD4BC821418}"/>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31853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ast Pag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1"/>
            <a:ext cx="12191999"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94879B44-18AC-2341-9FB3-6A4BB7813EB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15938" y="6062542"/>
            <a:ext cx="730800" cy="427158"/>
          </a:xfrm>
          <a:prstGeom prst="rect">
            <a:avLst/>
          </a:prstGeom>
        </p:spPr>
      </p:pic>
    </p:spTree>
    <p:extLst>
      <p:ext uri="{BB962C8B-B14F-4D97-AF65-F5344CB8AC3E}">
        <p14:creationId xmlns:p14="http://schemas.microsoft.com/office/powerpoint/2010/main" val="255955505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Layout 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7"/>
            <a:ext cx="1727201" cy="261203"/>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11160125"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Layout White w/Dark Sidebar">
    <p:spTree>
      <p:nvGrpSpPr>
        <p:cNvPr id="1" name=""/>
        <p:cNvGrpSpPr/>
        <p:nvPr/>
      </p:nvGrpSpPr>
      <p:grpSpPr>
        <a:xfrm>
          <a:off x="0" y="0"/>
          <a:ext cx="0" cy="0"/>
          <a:chOff x="0" y="0"/>
          <a:chExt cx="0" cy="0"/>
        </a:xfrm>
      </p:grpSpPr>
      <p:sp>
        <p:nvSpPr>
          <p:cNvPr id="9" name="Content Placeholder 8"/>
          <p:cNvSpPr>
            <a:spLocks noGrp="1"/>
          </p:cNvSpPr>
          <p:nvPr>
            <p:ph sz="quarter" idx="18"/>
          </p:nvPr>
        </p:nvSpPr>
        <p:spPr>
          <a:xfrm>
            <a:off x="515938" y="1432200"/>
            <a:ext cx="7380287" cy="4876525"/>
          </a:xfrm>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a:extLst>
              <a:ext uri="{FF2B5EF4-FFF2-40B4-BE49-F238E27FC236}">
                <a16:creationId xmlns:a16="http://schemas.microsoft.com/office/drawing/2014/main" id="{FD7420B5-0C7D-8A40-916E-9DC1FF97152E}"/>
              </a:ext>
            </a:extLst>
          </p:cNvPr>
          <p:cNvSpPr/>
          <p:nvPr userDrawn="1"/>
        </p:nvSpPr>
        <p:spPr>
          <a:xfrm>
            <a:off x="0" y="6582427"/>
            <a:ext cx="12191999" cy="27557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ate Placeholder 4">
            <a:extLst>
              <a:ext uri="{FF2B5EF4-FFF2-40B4-BE49-F238E27FC236}">
                <a16:creationId xmlns:a16="http://schemas.microsoft.com/office/drawing/2014/main" id="{95453CEA-0594-AC4A-BD6E-7EB2750A8464}"/>
              </a:ext>
            </a:extLst>
          </p:cNvPr>
          <p:cNvSpPr>
            <a:spLocks noGrp="1"/>
          </p:cNvSpPr>
          <p:nvPr>
            <p:ph type="dt" sz="half" idx="10"/>
          </p:nvPr>
        </p:nvSpPr>
        <p:spPr>
          <a:xfrm>
            <a:off x="9948863" y="6596798"/>
            <a:ext cx="1727201" cy="261201"/>
          </a:xfrm>
        </p:spPr>
        <p:txBody>
          <a:bodyPr/>
          <a:lstStyle>
            <a:lvl1pPr>
              <a:defRPr>
                <a:solidFill>
                  <a:schemeClr val="accent5"/>
                </a:solidFill>
              </a:defRPr>
            </a:lvl1pPr>
          </a:lstStyle>
          <a:p>
            <a:r>
              <a:rPr lang="en-US"/>
              <a:t>Date</a:t>
            </a:r>
            <a:endParaRPr lang="en-US" dirty="0"/>
          </a:p>
        </p:txBody>
      </p:sp>
      <p:sp>
        <p:nvSpPr>
          <p:cNvPr id="15" name="Slide Number Placeholder 6">
            <a:extLst>
              <a:ext uri="{FF2B5EF4-FFF2-40B4-BE49-F238E27FC236}">
                <a16:creationId xmlns:a16="http://schemas.microsoft.com/office/drawing/2014/main" id="{3C85EFBF-591E-C04B-B78E-407F8CD2F721}"/>
              </a:ext>
            </a:extLst>
          </p:cNvPr>
          <p:cNvSpPr>
            <a:spLocks noGrp="1"/>
          </p:cNvSpPr>
          <p:nvPr>
            <p:ph type="sldNum" sz="quarter" idx="12"/>
          </p:nvPr>
        </p:nvSpPr>
        <p:spPr>
          <a:xfrm>
            <a:off x="11676063" y="6582426"/>
            <a:ext cx="515935" cy="275573"/>
          </a:xfrm>
        </p:spPr>
        <p:txBody>
          <a:bodyPr/>
          <a:lstStyle>
            <a:lvl1pPr>
              <a:defRPr>
                <a:solidFill>
                  <a:schemeClr val="accent5"/>
                </a:solidFill>
              </a:defRPr>
            </a:lvl1pPr>
          </a:lstStyle>
          <a:p>
            <a:fld id="{F9591D4C-BB8F-AE46-BE73-C616F30BBC5B}" type="slidenum">
              <a:rPr lang="en-US" smtClean="0"/>
              <a:pPr/>
              <a:t>‹#›</a:t>
            </a:fld>
            <a:endParaRPr lang="en-US" dirty="0"/>
          </a:p>
        </p:txBody>
      </p:sp>
      <p:sp>
        <p:nvSpPr>
          <p:cNvPr id="17" name="Text Placeholder 1">
            <a:extLst>
              <a:ext uri="{FF2B5EF4-FFF2-40B4-BE49-F238E27FC236}">
                <a16:creationId xmlns:a16="http://schemas.microsoft.com/office/drawing/2014/main" id="{B425B684-C025-7A40-8525-E424A3D79E9C}"/>
              </a:ext>
            </a:extLst>
          </p:cNvPr>
          <p:cNvSpPr>
            <a:spLocks noGrp="1"/>
          </p:cNvSpPr>
          <p:nvPr>
            <p:ph type="body" sz="quarter" idx="15" hasCustomPrompt="1"/>
          </p:nvPr>
        </p:nvSpPr>
        <p:spPr>
          <a:xfrm>
            <a:off x="515938" y="899161"/>
            <a:ext cx="7377597" cy="237308"/>
          </a:xfrm>
          <a:prstGeom prst="rect">
            <a:avLst/>
          </a:prstGeom>
        </p:spPr>
        <p:txBody>
          <a:bodyPr rtlCol="0"/>
          <a:lstStyle>
            <a:lvl1pPr marL="0" indent="0">
              <a:lnSpc>
                <a:spcPct val="100000"/>
              </a:lnSpc>
              <a:buNone/>
              <a:defRPr sz="1800">
                <a:solidFill>
                  <a:schemeClr val="tx2"/>
                </a:solidFill>
              </a:defRPr>
            </a:lvl1pPr>
          </a:lstStyle>
          <a:p>
            <a:pPr defTabSz="180000" fontAlgn="auto">
              <a:spcAft>
                <a:spcPts val="0"/>
              </a:spcAft>
              <a:defRPr/>
            </a:pPr>
            <a:r>
              <a:rPr lang="en-US" dirty="0"/>
              <a:t>Optional Subtitle</a:t>
            </a:r>
          </a:p>
        </p:txBody>
      </p:sp>
      <p:sp>
        <p:nvSpPr>
          <p:cNvPr id="10" name="TextBox 9">
            <a:extLst>
              <a:ext uri="{FF2B5EF4-FFF2-40B4-BE49-F238E27FC236}">
                <a16:creationId xmlns:a16="http://schemas.microsoft.com/office/drawing/2014/main" id="{ED625D71-D389-4AAD-A767-6FB8822E9777}"/>
              </a:ext>
            </a:extLst>
          </p:cNvPr>
          <p:cNvSpPr txBox="1"/>
          <p:nvPr userDrawn="1"/>
        </p:nvSpPr>
        <p:spPr>
          <a:xfrm>
            <a:off x="515938" y="6596798"/>
            <a:ext cx="1727199" cy="246221"/>
          </a:xfrm>
          <a:prstGeom prst="rect">
            <a:avLst/>
          </a:prstGeom>
          <a:noFill/>
        </p:spPr>
        <p:txBody>
          <a:bodyPr wrap="square" lIns="0" rtlCol="0">
            <a:spAutoFit/>
          </a:bodyPr>
          <a:lstStyle/>
          <a:p>
            <a:r>
              <a:rPr lang="en-US" sz="1000" b="0" dirty="0">
                <a:solidFill>
                  <a:schemeClr val="bg1"/>
                </a:solidFill>
              </a:rPr>
              <a:t>www.dlapiper.com</a:t>
            </a:r>
          </a:p>
        </p:txBody>
      </p:sp>
      <p:sp>
        <p:nvSpPr>
          <p:cNvPr id="2" name="Title 1"/>
          <p:cNvSpPr>
            <a:spLocks noGrp="1"/>
          </p:cNvSpPr>
          <p:nvPr>
            <p:ph type="title" hasCustomPrompt="1"/>
          </p:nvPr>
        </p:nvSpPr>
        <p:spPr>
          <a:xfrm>
            <a:off x="515938" y="368300"/>
            <a:ext cx="7380366" cy="577153"/>
          </a:xfrm>
        </p:spPr>
        <p:txBody>
          <a:bodyPr/>
          <a:lstStyle/>
          <a:p>
            <a:r>
              <a:rPr lang="en-US" dirty="0"/>
              <a:t>Click to edit title</a:t>
            </a:r>
          </a:p>
        </p:txBody>
      </p:sp>
      <p:sp>
        <p:nvSpPr>
          <p:cNvPr id="4" name="Footer Placeholder 3"/>
          <p:cNvSpPr>
            <a:spLocks noGrp="1"/>
          </p:cNvSpPr>
          <p:nvPr>
            <p:ph type="ftr" sz="quarter" idx="17"/>
          </p:nvPr>
        </p:nvSpPr>
        <p:spPr/>
        <p:txBody>
          <a:bodyPr/>
          <a:lstStyle>
            <a:lvl1pPr>
              <a:defRPr>
                <a:solidFill>
                  <a:schemeClr val="bg1"/>
                </a:solidFill>
              </a:defRPr>
            </a:lvl1pPr>
          </a:lstStyle>
          <a:p>
            <a:r>
              <a:rPr lang="en-US"/>
              <a:t>UKG/111205498.1</a:t>
            </a:r>
            <a:endParaRPr lang="en-US" dirty="0"/>
          </a:p>
        </p:txBody>
      </p:sp>
      <p:sp>
        <p:nvSpPr>
          <p:cNvPr id="11" name="Rectangle 10">
            <a:extLst>
              <a:ext uri="{FF2B5EF4-FFF2-40B4-BE49-F238E27FC236}">
                <a16:creationId xmlns:a16="http://schemas.microsoft.com/office/drawing/2014/main" id="{8B5C996B-0918-804B-BD4C-32A658B584F3}"/>
              </a:ext>
            </a:extLst>
          </p:cNvPr>
          <p:cNvSpPr/>
          <p:nvPr userDrawn="1"/>
        </p:nvSpPr>
        <p:spPr>
          <a:xfrm>
            <a:off x="8525690" y="0"/>
            <a:ext cx="3666309" cy="658181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2"/>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9.xml"/><Relationship Id="rId1"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6"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
        <p:nvSpPr>
          <p:cNvPr id="8" name="Title Placeholder 7">
            <a:extLst>
              <a:ext uri="{FF2B5EF4-FFF2-40B4-BE49-F238E27FC236}">
                <a16:creationId xmlns:a16="http://schemas.microsoft.com/office/drawing/2014/main" id="{CB1DE175-AEB7-854B-A8AD-D98BDA536033}"/>
              </a:ext>
            </a:extLst>
          </p:cNvPr>
          <p:cNvSpPr>
            <a:spLocks noGrp="1"/>
          </p:cNvSpPr>
          <p:nvPr>
            <p:ph type="title"/>
          </p:nvPr>
        </p:nvSpPr>
        <p:spPr>
          <a:xfrm>
            <a:off x="515939" y="368300"/>
            <a:ext cx="11160124" cy="577153"/>
          </a:xfrm>
          <a:prstGeom prst="rect">
            <a:avLst/>
          </a:prstGeom>
        </p:spPr>
        <p:txBody>
          <a:bodyPr vert="horz" lIns="0" tIns="0" rIns="0" bIns="0" rtlCol="0" anchor="t" anchorCtr="0">
            <a:noAutofit/>
          </a:bodyPr>
          <a:lstStyle/>
          <a:p>
            <a:r>
              <a:rPr lang="en-US"/>
              <a:t>Click to edit Master title style</a:t>
            </a:r>
            <a:endParaRPr lang="en-US" dirty="0"/>
          </a:p>
        </p:txBody>
      </p:sp>
      <p:sp>
        <p:nvSpPr>
          <p:cNvPr id="9" name="Text Placeholder 8">
            <a:extLst>
              <a:ext uri="{FF2B5EF4-FFF2-40B4-BE49-F238E27FC236}">
                <a16:creationId xmlns:a16="http://schemas.microsoft.com/office/drawing/2014/main" id="{4A36D4A1-2ACB-2340-90BD-5A606111D088}"/>
              </a:ext>
            </a:extLst>
          </p:cNvPr>
          <p:cNvSpPr>
            <a:spLocks noGrp="1"/>
          </p:cNvSpPr>
          <p:nvPr>
            <p:ph type="body" idx="1"/>
          </p:nvPr>
        </p:nvSpPr>
        <p:spPr>
          <a:xfrm>
            <a:off x="515938" y="1431925"/>
            <a:ext cx="11160127" cy="4751593"/>
          </a:xfrm>
          <a:prstGeom prst="rect">
            <a:avLst/>
          </a:prstGeom>
        </p:spPr>
        <p:txBody>
          <a:bodyPr vert="horz" lIns="0" tIns="0" rIns="0" bIns="0" spcCol="13716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3" name="Rectangle 2"/>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744996"/>
      </p:ext>
    </p:extLst>
  </p:cSld>
  <p:clrMap bg1="lt1" tx1="dk1" bg2="lt2" tx2="dk2" accent1="accent1" accent2="accent2" accent3="accent3" accent4="accent4" accent5="accent5" accent6="accent6" hlink="hlink" folHlink="folHlink"/>
  <p:sldLayoutIdLst>
    <p:sldLayoutId id="2147483785" r:id="rId1"/>
    <p:sldLayoutId id="2147483728" r:id="rId2"/>
    <p:sldLayoutId id="2147483663" r:id="rId3"/>
    <p:sldLayoutId id="2147483759" r:id="rId4"/>
    <p:sldLayoutId id="2147483760" r:id="rId5"/>
    <p:sldLayoutId id="2147483780" r:id="rId6"/>
    <p:sldLayoutId id="2147483782" r:id="rId7"/>
    <p:sldLayoutId id="2147483761" r:id="rId8"/>
    <p:sldLayoutId id="2147483766" r:id="rId9"/>
    <p:sldLayoutId id="2147483779" r:id="rId10"/>
    <p:sldLayoutId id="2147483762" r:id="rId11"/>
    <p:sldLayoutId id="2147483781" r:id="rId12"/>
    <p:sldLayoutId id="2147483765" r:id="rId13"/>
    <p:sldLayoutId id="2147483793" r:id="rId14"/>
    <p:sldLayoutId id="2147483738" r:id="rId15"/>
    <p:sldLayoutId id="2147483787" r:id="rId16"/>
    <p:sldLayoutId id="2147483799" r:id="rId17"/>
    <p:sldLayoutId id="2147483786" r:id="rId18"/>
    <p:sldLayoutId id="2147483769" r:id="rId19"/>
    <p:sldLayoutId id="2147483768" r:id="rId20"/>
    <p:sldLayoutId id="2147483796" r:id="rId21"/>
    <p:sldLayoutId id="2147483797" r:id="rId22"/>
    <p:sldLayoutId id="2147483771" r:id="rId23"/>
    <p:sldLayoutId id="2147483770" r:id="rId24"/>
    <p:sldLayoutId id="2147483775" r:id="rId25"/>
    <p:sldLayoutId id="2147483776" r:id="rId26"/>
    <p:sldLayoutId id="2147483777" r:id="rId27"/>
    <p:sldLayoutId id="2147483778" r:id="rId28"/>
    <p:sldLayoutId id="2147483695" r:id="rId29"/>
    <p:sldLayoutId id="2147483788" r:id="rId30"/>
    <p:sldLayoutId id="2147483789" r:id="rId31"/>
    <p:sldLayoutId id="2147483794" r:id="rId32"/>
    <p:sldLayoutId id="2147483790" r:id="rId33"/>
    <p:sldLayoutId id="2147483791" r:id="rId34"/>
    <p:sldLayoutId id="2147483795" r:id="rId35"/>
    <p:sldLayoutId id="2147483800" r:id="rId36"/>
    <p:sldLayoutId id="2147483801" r:id="rId37"/>
  </p:sldLayoutIdLst>
  <p:hf hdr="0" dt="0"/>
  <p:txStyles>
    <p:title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p:titleStyle>
    <p:bodyStyle>
      <a:lvl1pPr marL="230188" indent="-230188" algn="l" defTabSz="914400" rtl="0" eaLnBrk="1" latinLnBrk="0" hangingPunct="1">
        <a:lnSpc>
          <a:spcPts val="22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88" userDrawn="1">
          <p15:clr>
            <a:srgbClr val="A4A3A4"/>
          </p15:clr>
        </p15:guide>
        <p15:guide id="3" orient="horz" pos="232">
          <p15:clr>
            <a:srgbClr val="F26B43"/>
          </p15:clr>
        </p15:guide>
        <p15:guide id="4" pos="325" userDrawn="1">
          <p15:clr>
            <a:srgbClr val="F26B43"/>
          </p15:clr>
        </p15:guide>
        <p15:guide id="5" pos="7355" userDrawn="1">
          <p15:clr>
            <a:srgbClr val="F26B43"/>
          </p15:clr>
        </p15:guide>
        <p15:guide id="6" pos="1414" userDrawn="1">
          <p15:clr>
            <a:srgbClr val="A4A3A4"/>
          </p15:clr>
        </p15:guide>
        <p15:guide id="7" pos="1512" userDrawn="1">
          <p15:clr>
            <a:srgbClr val="A4A3A4"/>
          </p15:clr>
        </p15:guide>
        <p15:guide id="10" pos="3790" userDrawn="1">
          <p15:clr>
            <a:srgbClr val="A4A3A4"/>
          </p15:clr>
        </p15:guide>
        <p15:guide id="11" pos="4978" userDrawn="1">
          <p15:clr>
            <a:srgbClr val="A4A3A4"/>
          </p15:clr>
        </p15:guide>
        <p15:guide id="12" pos="5076" userDrawn="1">
          <p15:clr>
            <a:srgbClr val="A4A3A4"/>
          </p15:clr>
        </p15:guide>
        <p15:guide id="13" pos="6168" userDrawn="1">
          <p15:clr>
            <a:srgbClr val="A4A3A4"/>
          </p15:clr>
        </p15:guide>
        <p15:guide id="14" pos="6266" userDrawn="1">
          <p15:clr>
            <a:srgbClr val="A4A3A4"/>
          </p15:clr>
        </p15:guide>
        <p15:guide id="15" pos="2602" userDrawn="1">
          <p15:clr>
            <a:srgbClr val="A4A3A4"/>
          </p15:clr>
        </p15:guide>
        <p15:guide id="16" pos="2700" userDrawn="1">
          <p15:clr>
            <a:srgbClr val="A4A3A4"/>
          </p15:clr>
        </p15:guide>
        <p15:guide id="17" orient="horz" pos="3974">
          <p15:clr>
            <a:srgbClr val="F26B43"/>
          </p15:clr>
        </p15:guide>
        <p15:guide id="18" orient="horz" pos="90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35BB08A7-8085-8845-B707-4F97CCAD6E1B}"/>
              </a:ext>
            </a:extLst>
          </p:cNvPr>
          <p:cNvSpPr>
            <a:spLocks noGrp="1"/>
          </p:cNvSpPr>
          <p:nvPr>
            <p:ph type="dt" sz="half" idx="2"/>
          </p:nvPr>
        </p:nvSpPr>
        <p:spPr>
          <a:xfrm>
            <a:off x="9948864" y="6596797"/>
            <a:ext cx="1727200" cy="260593"/>
          </a:xfrm>
          <a:prstGeom prst="rect">
            <a:avLst/>
          </a:prstGeom>
        </p:spPr>
        <p:txBody>
          <a:bodyPr vert="horz" lIns="0" tIns="0" rIns="0" bIns="0" rtlCol="0" anchor="ctr"/>
          <a:lstStyle>
            <a:lvl1pPr algn="ctr">
              <a:defRPr sz="1000" b="0">
                <a:solidFill>
                  <a:schemeClr val="tx1"/>
                </a:solidFill>
              </a:defRPr>
            </a:lvl1pPr>
          </a:lstStyle>
          <a:p>
            <a:r>
              <a:rPr lang="en-US"/>
              <a:t>Date</a:t>
            </a:r>
            <a:endParaRPr lang="en-US" dirty="0"/>
          </a:p>
        </p:txBody>
      </p:sp>
      <p:sp>
        <p:nvSpPr>
          <p:cNvPr id="6" name="Slide Number Placeholder 5">
            <a:extLst>
              <a:ext uri="{FF2B5EF4-FFF2-40B4-BE49-F238E27FC236}">
                <a16:creationId xmlns:a16="http://schemas.microsoft.com/office/drawing/2014/main" id="{ED4D4C61-8619-194B-8CBC-6D26A1A8D157}"/>
              </a:ext>
            </a:extLst>
          </p:cNvPr>
          <p:cNvSpPr>
            <a:spLocks noGrp="1"/>
          </p:cNvSpPr>
          <p:nvPr>
            <p:ph type="sldNum" sz="quarter" idx="4"/>
          </p:nvPr>
        </p:nvSpPr>
        <p:spPr>
          <a:xfrm>
            <a:off x="11676064" y="6596797"/>
            <a:ext cx="515935" cy="261203"/>
          </a:xfrm>
          <a:prstGeom prst="rect">
            <a:avLst/>
          </a:prstGeom>
        </p:spPr>
        <p:txBody>
          <a:bodyPr vert="horz" lIns="0" tIns="0" rIns="0" bIns="0" rtlCol="0" anchor="ctr"/>
          <a:lstStyle>
            <a:lvl1pPr algn="ctr">
              <a:defRPr sz="1000" b="0">
                <a:solidFill>
                  <a:schemeClr val="tx1"/>
                </a:solidFill>
              </a:defRPr>
            </a:lvl1pPr>
          </a:lstStyle>
          <a:p>
            <a:fld id="{F9591D4C-BB8F-AE46-BE73-C616F30BBC5B}" type="slidenum">
              <a:rPr lang="en-US" smtClean="0"/>
              <a:pPr/>
              <a:t>‹#›</a:t>
            </a:fld>
            <a:endParaRPr lang="en-US" dirty="0"/>
          </a:p>
        </p:txBody>
      </p:sp>
      <p:sp>
        <p:nvSpPr>
          <p:cNvPr id="8" name="Title Placeholder 7">
            <a:extLst>
              <a:ext uri="{FF2B5EF4-FFF2-40B4-BE49-F238E27FC236}">
                <a16:creationId xmlns:a16="http://schemas.microsoft.com/office/drawing/2014/main" id="{CB1DE175-AEB7-854B-A8AD-D98BDA536033}"/>
              </a:ext>
            </a:extLst>
          </p:cNvPr>
          <p:cNvSpPr>
            <a:spLocks noGrp="1"/>
          </p:cNvSpPr>
          <p:nvPr>
            <p:ph type="title"/>
          </p:nvPr>
        </p:nvSpPr>
        <p:spPr>
          <a:xfrm>
            <a:off x="515939" y="368300"/>
            <a:ext cx="11160124" cy="577153"/>
          </a:xfrm>
          <a:prstGeom prst="rect">
            <a:avLst/>
          </a:prstGeom>
        </p:spPr>
        <p:txBody>
          <a:bodyPr vert="horz" lIns="0" tIns="0" rIns="0" bIns="0" rtlCol="0" anchor="t" anchorCtr="0">
            <a:noAutofit/>
          </a:bodyPr>
          <a:lstStyle/>
          <a:p>
            <a:r>
              <a:rPr lang="en-US" dirty="0"/>
              <a:t>Click to edit Master title style</a:t>
            </a:r>
          </a:p>
        </p:txBody>
      </p:sp>
      <p:sp>
        <p:nvSpPr>
          <p:cNvPr id="9" name="Text Placeholder 8">
            <a:extLst>
              <a:ext uri="{FF2B5EF4-FFF2-40B4-BE49-F238E27FC236}">
                <a16:creationId xmlns:a16="http://schemas.microsoft.com/office/drawing/2014/main" id="{4A36D4A1-2ACB-2340-90BD-5A606111D088}"/>
              </a:ext>
            </a:extLst>
          </p:cNvPr>
          <p:cNvSpPr>
            <a:spLocks noGrp="1"/>
          </p:cNvSpPr>
          <p:nvPr>
            <p:ph type="body" idx="1"/>
          </p:nvPr>
        </p:nvSpPr>
        <p:spPr>
          <a:xfrm>
            <a:off x="515938" y="1431925"/>
            <a:ext cx="11160127" cy="4751593"/>
          </a:xfrm>
          <a:prstGeom prst="rect">
            <a:avLst/>
          </a:prstGeom>
        </p:spPr>
        <p:txBody>
          <a:bodyPr vert="horz" lIns="0" tIns="0" rIns="0" bIns="0" spcCol="13716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Eight level</a:t>
            </a:r>
          </a:p>
          <a:p>
            <a:pPr lvl="8"/>
            <a:r>
              <a:rPr lang="en-US" dirty="0"/>
              <a:t>Ninth level</a:t>
            </a:r>
          </a:p>
        </p:txBody>
      </p:sp>
      <p:sp>
        <p:nvSpPr>
          <p:cNvPr id="2" name="Footer Placeholder 1"/>
          <p:cNvSpPr>
            <a:spLocks noGrp="1"/>
          </p:cNvSpPr>
          <p:nvPr>
            <p:ph type="ftr" sz="quarter" idx="3"/>
          </p:nvPr>
        </p:nvSpPr>
        <p:spPr>
          <a:xfrm>
            <a:off x="2387600" y="6596798"/>
            <a:ext cx="7416800" cy="256092"/>
          </a:xfrm>
          <a:prstGeom prst="rect">
            <a:avLst/>
          </a:prstGeom>
        </p:spPr>
        <p:txBody>
          <a:bodyPr vert="horz" lIns="91440" tIns="45720" rIns="91440" bIns="45720" rtlCol="0" anchor="ctr"/>
          <a:lstStyle>
            <a:lvl1pPr algn="l">
              <a:defRPr sz="1000">
                <a:solidFill>
                  <a:schemeClr val="tx1"/>
                </a:solidFill>
              </a:defRPr>
            </a:lvl1pPr>
          </a:lstStyle>
          <a:p>
            <a:r>
              <a:rPr lang="en-US"/>
              <a:t>UKG/111205498.1</a:t>
            </a:r>
            <a:endParaRPr lang="en-US" dirty="0"/>
          </a:p>
        </p:txBody>
      </p:sp>
      <p:sp>
        <p:nvSpPr>
          <p:cNvPr id="3" name="Rectangle 2"/>
          <p:cNvSpPr/>
          <p:nvPr userDrawn="1"/>
        </p:nvSpPr>
        <p:spPr>
          <a:xfrm>
            <a:off x="0" y="1"/>
            <a:ext cx="12192000" cy="6857999"/>
          </a:xfrm>
          <a:prstGeom prst="rect">
            <a:avLst/>
          </a:prstGeom>
          <a:noFill/>
          <a:ln w="190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4744996"/>
      </p:ext>
    </p:extLst>
  </p:cSld>
  <p:clrMap bg1="lt1" tx1="dk1" bg2="lt2" tx2="dk2" accent1="accent1" accent2="accent2" accent3="accent3" accent4="accent4" accent5="accent5" accent6="accent6" hlink="hlink" folHlink="folHlink"/>
  <p:sldLayoutIdLst>
    <p:sldLayoutId id="2147483804" r:id="rId1"/>
    <p:sldLayoutId id="2147483803" r:id="rId2"/>
  </p:sldLayoutIdLst>
  <p:hf hdr="0" dt="0"/>
  <p:txStyles>
    <p:title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p:titleStyle>
    <p:bodyStyle>
      <a:lvl1pPr marL="230188" indent="-230188" algn="l" defTabSz="914400" rtl="0" eaLnBrk="1" latinLnBrk="0" hangingPunct="1">
        <a:lnSpc>
          <a:spcPts val="2200"/>
        </a:lnSpc>
        <a:spcBef>
          <a:spcPts val="1000"/>
        </a:spcBef>
        <a:buClrTx/>
        <a:buFont typeface="Arial" panose="020B0604020202020204" pitchFamily="34" charset="0"/>
        <a:buChar char="•"/>
        <a:defRPr sz="2000" kern="1200">
          <a:solidFill>
            <a:schemeClr val="tx1"/>
          </a:solidFill>
          <a:latin typeface="+mn-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3888" userDrawn="1">
          <p15:clr>
            <a:srgbClr val="A4A3A4"/>
          </p15:clr>
        </p15:guide>
        <p15:guide id="3" orient="horz" pos="232">
          <p15:clr>
            <a:srgbClr val="F26B43"/>
          </p15:clr>
        </p15:guide>
        <p15:guide id="4" pos="325" userDrawn="1">
          <p15:clr>
            <a:srgbClr val="F26B43"/>
          </p15:clr>
        </p15:guide>
        <p15:guide id="5" pos="7355" userDrawn="1">
          <p15:clr>
            <a:srgbClr val="F26B43"/>
          </p15:clr>
        </p15:guide>
        <p15:guide id="6" pos="1414" userDrawn="1">
          <p15:clr>
            <a:srgbClr val="A4A3A4"/>
          </p15:clr>
        </p15:guide>
        <p15:guide id="7" pos="1512" userDrawn="1">
          <p15:clr>
            <a:srgbClr val="A4A3A4"/>
          </p15:clr>
        </p15:guide>
        <p15:guide id="10" pos="3790" userDrawn="1">
          <p15:clr>
            <a:srgbClr val="A4A3A4"/>
          </p15:clr>
        </p15:guide>
        <p15:guide id="11" pos="4978" userDrawn="1">
          <p15:clr>
            <a:srgbClr val="A4A3A4"/>
          </p15:clr>
        </p15:guide>
        <p15:guide id="12" pos="5076" userDrawn="1">
          <p15:clr>
            <a:srgbClr val="A4A3A4"/>
          </p15:clr>
        </p15:guide>
        <p15:guide id="13" pos="6168" userDrawn="1">
          <p15:clr>
            <a:srgbClr val="A4A3A4"/>
          </p15:clr>
        </p15:guide>
        <p15:guide id="14" pos="6266" userDrawn="1">
          <p15:clr>
            <a:srgbClr val="A4A3A4"/>
          </p15:clr>
        </p15:guide>
        <p15:guide id="15" pos="2602" userDrawn="1">
          <p15:clr>
            <a:srgbClr val="A4A3A4"/>
          </p15:clr>
        </p15:guide>
        <p15:guide id="16" pos="2700" userDrawn="1">
          <p15:clr>
            <a:srgbClr val="A4A3A4"/>
          </p15:clr>
        </p15:guide>
        <p15:guide id="17" orient="horz" pos="3974">
          <p15:clr>
            <a:srgbClr val="F26B43"/>
          </p15:clr>
        </p15:guide>
        <p15:guide id="18" orient="horz" pos="90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9.xml"/></Relationships>
</file>

<file path=ppt/slides/_rels/slide3.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4.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0.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6.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3.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8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jp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fr-FR" dirty="0"/>
              <a:t>Période : août 2021 – septembre 2022</a:t>
            </a:r>
            <a:endParaRPr lang="en-US" dirty="0"/>
          </a:p>
        </p:txBody>
      </p:sp>
      <p:sp>
        <p:nvSpPr>
          <p:cNvPr id="3" name="Title 2"/>
          <p:cNvSpPr>
            <a:spLocks noGrp="1"/>
          </p:cNvSpPr>
          <p:nvPr>
            <p:ph type="title"/>
          </p:nvPr>
        </p:nvSpPr>
        <p:spPr/>
        <p:txBody>
          <a:bodyPr/>
          <a:lstStyle/>
          <a:p>
            <a:r>
              <a:rPr lang="fr-FR" sz="2900" dirty="0"/>
              <a:t>Chronique de jurisprudence des chambres francophones du Conseil d’État en matière de marchés publics</a:t>
            </a:r>
            <a:endParaRPr lang="en-US" sz="2900" dirty="0"/>
          </a:p>
        </p:txBody>
      </p:sp>
    </p:spTree>
    <p:extLst>
      <p:ext uri="{BB962C8B-B14F-4D97-AF65-F5344CB8AC3E}">
        <p14:creationId xmlns:p14="http://schemas.microsoft.com/office/powerpoint/2010/main" val="2239855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8"/>
            <p:extLst>
              <p:ext uri="{D42A27DB-BD31-4B8C-83A1-F6EECF244321}">
                <p14:modId xmlns:p14="http://schemas.microsoft.com/office/powerpoint/2010/main" val="4257990048"/>
              </p:ext>
            </p:extLst>
          </p:nvPr>
        </p:nvGraphicFramePr>
        <p:xfrm>
          <a:off x="523874" y="1882775"/>
          <a:ext cx="7516813" cy="2123440"/>
        </p:xfrm>
        <a:graphic>
          <a:graphicData uri="http://schemas.openxmlformats.org/drawingml/2006/table">
            <a:tbl>
              <a:tblPr bandRow="1">
                <a:tableStyleId>{93296810-A885-4BE3-A3E7-6D5BEEA58F35}</a:tableStyleId>
              </a:tblPr>
              <a:tblGrid>
                <a:gridCol w="6798097">
                  <a:extLst>
                    <a:ext uri="{9D8B030D-6E8A-4147-A177-3AD203B41FA5}">
                      <a16:colId xmlns:a16="http://schemas.microsoft.com/office/drawing/2014/main" val="20000"/>
                    </a:ext>
                  </a:extLst>
                </a:gridCol>
                <a:gridCol w="718716">
                  <a:extLst>
                    <a:ext uri="{9D8B030D-6E8A-4147-A177-3AD203B41FA5}">
                      <a16:colId xmlns:a16="http://schemas.microsoft.com/office/drawing/2014/main" val="20001"/>
                    </a:ext>
                  </a:extLst>
                </a:gridCol>
              </a:tblGrid>
              <a:tr h="370840">
                <a:tc>
                  <a:txBody>
                    <a:bodyPr/>
                    <a:lstStyle/>
                    <a:p>
                      <a:r>
                        <a:rPr lang="fr-BE" sz="1800" dirty="0"/>
                        <a:t>I. Principes Généraux</a:t>
                      </a:r>
                    </a:p>
                  </a:txBody>
                  <a:tcPr marL="0">
                    <a:lnL w="12700" cmpd="sng">
                      <a:noFill/>
                    </a:lnL>
                    <a:lnR w="12700" cap="flat" cmpd="sng" algn="ctr">
                      <a:noFill/>
                      <a:prstDash val="solid"/>
                      <a:round/>
                      <a:headEnd type="none" w="med" len="med"/>
                      <a:tailEnd type="none" w="med" len="med"/>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dirty="0">
                          <a:solidFill>
                            <a:schemeClr val="tx2"/>
                          </a:solidFill>
                        </a:rPr>
                        <a:t>3</a:t>
                      </a:r>
                    </a:p>
                  </a:txBody>
                  <a:tcPr>
                    <a:lnL w="12700" cap="flat" cmpd="sng" algn="ctr">
                      <a:noFill/>
                      <a:prstDash val="solid"/>
                      <a:round/>
                      <a:headEnd type="none" w="med" len="med"/>
                      <a:tailEnd type="none" w="med" len="med"/>
                    </a:lnL>
                    <a:lnR w="12700" cmpd="sng">
                      <a:noFill/>
                    </a:lnR>
                    <a:lnT w="12700" cmpd="sng">
                      <a:noFill/>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r>
                        <a:rPr lang="fr-BE" sz="1800" dirty="0"/>
                        <a:t>II. Le marché : structure, documents et procédures</a:t>
                      </a: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dirty="0">
                          <a:solidFill>
                            <a:schemeClr val="tx2"/>
                          </a:solidFill>
                        </a:rPr>
                        <a:t>6</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r>
                        <a:rPr lang="fr-BE" sz="1800" dirty="0"/>
                        <a:t>III. La sélection</a:t>
                      </a: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dirty="0">
                          <a:solidFill>
                            <a:schemeClr val="tx2"/>
                          </a:solidFill>
                        </a:rPr>
                        <a:t>12</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70840">
                <a:tc>
                  <a:txBody>
                    <a:bodyPr/>
                    <a:lstStyle/>
                    <a:p>
                      <a:r>
                        <a:rPr lang="fr-BE" sz="1800" dirty="0"/>
                        <a:t>IV. L’analyse des offres (y inclus la régularité) et l’attribution du marché</a:t>
                      </a:r>
                      <a:endParaRPr lang="en-US" dirty="0">
                        <a:solidFill>
                          <a:schemeClr val="tx1"/>
                        </a:solidFill>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dirty="0">
                          <a:solidFill>
                            <a:schemeClr val="tx2"/>
                          </a:solidFill>
                        </a:rPr>
                        <a:t>28</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BE" sz="1800" dirty="0"/>
                        <a:t>V. Questions choisies de procédure</a:t>
                      </a:r>
                      <a:endParaRPr lang="en-US" sz="1800" dirty="0">
                        <a:solidFill>
                          <a:schemeClr val="tx2"/>
                        </a:solidFill>
                      </a:endParaRPr>
                    </a:p>
                  </a:txBody>
                  <a:tcPr marL="0">
                    <a:lnL w="12700" cmpd="sng">
                      <a:noFill/>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lang="en-US" dirty="0">
                          <a:solidFill>
                            <a:schemeClr val="tx2"/>
                          </a:solidFill>
                        </a:rPr>
                        <a:t>66</a:t>
                      </a:r>
                    </a:p>
                  </a:txBody>
                  <a:tcPr>
                    <a:lnL w="12700" cap="flat" cmpd="sng" algn="ctr">
                      <a:noFill/>
                      <a:prstDash val="solid"/>
                      <a:round/>
                      <a:headEnd type="none" w="med" len="med"/>
                      <a:tailEnd type="none" w="med" len="med"/>
                    </a:lnL>
                    <a:lnR w="12700" cmpd="sng">
                      <a:noFill/>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sp>
        <p:nvSpPr>
          <p:cNvPr id="2" name="Slide Number Placeholder 1"/>
          <p:cNvSpPr>
            <a:spLocks noGrp="1"/>
          </p:cNvSpPr>
          <p:nvPr>
            <p:ph type="sldNum" sz="quarter" idx="12"/>
          </p:nvPr>
        </p:nvSpPr>
        <p:spPr/>
        <p:txBody>
          <a:bodyPr/>
          <a:lstStyle/>
          <a:p>
            <a:fld id="{F9591D4C-BB8F-AE46-BE73-C616F30BBC5B}" type="slidenum">
              <a:rPr lang="en-US" smtClean="0"/>
              <a:pPr/>
              <a:t>2</a:t>
            </a:fld>
            <a:endParaRPr lang="en-US" dirty="0"/>
          </a:p>
        </p:txBody>
      </p:sp>
      <p:sp>
        <p:nvSpPr>
          <p:cNvPr id="25" name="Text Placeholder 24"/>
          <p:cNvSpPr>
            <a:spLocks noGrp="1"/>
          </p:cNvSpPr>
          <p:nvPr>
            <p:ph type="body" sz="quarter" idx="15"/>
          </p:nvPr>
        </p:nvSpPr>
        <p:spPr/>
        <p:txBody>
          <a:bodyPr/>
          <a:lstStyle/>
          <a:p>
            <a:endParaRPr lang="en-US"/>
          </a:p>
        </p:txBody>
      </p:sp>
      <p:sp>
        <p:nvSpPr>
          <p:cNvPr id="4" name="Title 3"/>
          <p:cNvSpPr>
            <a:spLocks noGrp="1"/>
          </p:cNvSpPr>
          <p:nvPr>
            <p:ph type="title"/>
          </p:nvPr>
        </p:nvSpPr>
        <p:spPr/>
        <p:txBody>
          <a:bodyPr/>
          <a:lstStyle/>
          <a:p>
            <a:r>
              <a:rPr lang="en-US" sz="3200" dirty="0"/>
              <a:t>Tables des matières</a:t>
            </a:r>
          </a:p>
        </p:txBody>
      </p:sp>
      <p:sp>
        <p:nvSpPr>
          <p:cNvPr id="46" name="Title 3"/>
          <p:cNvSpPr txBox="1">
            <a:spLocks/>
          </p:cNvSpPr>
          <p:nvPr/>
        </p:nvSpPr>
        <p:spPr>
          <a:xfrm>
            <a:off x="8983661" y="375175"/>
            <a:ext cx="2692401" cy="570278"/>
          </a:xfrm>
          <a:prstGeom prst="rect">
            <a:avLst/>
          </a:prstGeom>
        </p:spPr>
        <p:txBody>
          <a:bodyPr vert="horz" lIns="0" tIns="0" rIns="0" bIns="0" rtlCol="0" anchor="t" anchorCtr="0">
            <a:noAutofit/>
          </a:bodyPr>
          <a:lstStyle>
            <a:lvl1pPr algn="l" defTabSz="914400" rtl="0" eaLnBrk="1" latinLnBrk="0" hangingPunct="1">
              <a:lnSpc>
                <a:spcPct val="90000"/>
              </a:lnSpc>
              <a:spcBef>
                <a:spcPct val="0"/>
              </a:spcBef>
              <a:buNone/>
              <a:defRPr sz="3600" kern="1200">
                <a:solidFill>
                  <a:schemeClr val="tx1"/>
                </a:solidFill>
                <a:latin typeface="Cambria" panose="02040503050406030204" pitchFamily="18" charset="0"/>
                <a:ea typeface="+mj-ea"/>
                <a:cs typeface="+mj-cs"/>
              </a:defRPr>
            </a:lvl1pPr>
          </a:lstStyle>
          <a:p>
            <a:r>
              <a:rPr lang="en-US" dirty="0">
                <a:solidFill>
                  <a:schemeClr val="bg1"/>
                </a:solidFill>
              </a:rPr>
              <a:t>Oratrices </a:t>
            </a:r>
          </a:p>
        </p:txBody>
      </p:sp>
      <p:grpSp>
        <p:nvGrpSpPr>
          <p:cNvPr id="38" name="Group 37">
            <a:extLst>
              <a:ext uri="{FF2B5EF4-FFF2-40B4-BE49-F238E27FC236}">
                <a16:creationId xmlns:a16="http://schemas.microsoft.com/office/drawing/2014/main" id="{9ED041EC-79E6-8E4A-B208-3765BD732AE0}"/>
              </a:ext>
            </a:extLst>
          </p:cNvPr>
          <p:cNvGrpSpPr/>
          <p:nvPr/>
        </p:nvGrpSpPr>
        <p:grpSpPr>
          <a:xfrm>
            <a:off x="8989377" y="1660455"/>
            <a:ext cx="2693990" cy="1440000"/>
            <a:chOff x="515938" y="1660455"/>
            <a:chExt cx="2693990" cy="1440000"/>
          </a:xfrm>
        </p:grpSpPr>
        <p:grpSp>
          <p:nvGrpSpPr>
            <p:cNvPr id="39" name="Group 38">
              <a:extLst>
                <a:ext uri="{FF2B5EF4-FFF2-40B4-BE49-F238E27FC236}">
                  <a16:creationId xmlns:a16="http://schemas.microsoft.com/office/drawing/2014/main" id="{08B1CBCA-2DA1-BE4B-9523-ACCE841064CC}"/>
                </a:ext>
              </a:extLst>
            </p:cNvPr>
            <p:cNvGrpSpPr/>
            <p:nvPr/>
          </p:nvGrpSpPr>
          <p:grpSpPr>
            <a:xfrm>
              <a:off x="515938" y="1660455"/>
              <a:ext cx="2693990" cy="1440000"/>
              <a:chOff x="515938" y="1660455"/>
              <a:chExt cx="2693990" cy="1440000"/>
            </a:xfrm>
          </p:grpSpPr>
          <p:sp>
            <p:nvSpPr>
              <p:cNvPr id="42" name="Rectangle 41">
                <a:extLst>
                  <a:ext uri="{FF2B5EF4-FFF2-40B4-BE49-F238E27FC236}">
                    <a16:creationId xmlns:a16="http://schemas.microsoft.com/office/drawing/2014/main" id="{37AA7EB3-929B-8C41-8ADA-71D4549E2125}"/>
                  </a:ext>
                </a:extLst>
              </p:cNvPr>
              <p:cNvSpPr>
                <a:spLocks/>
              </p:cNvSpPr>
              <p:nvPr/>
            </p:nvSpPr>
            <p:spPr>
              <a:xfrm>
                <a:off x="519113" y="1660455"/>
                <a:ext cx="2687640" cy="1440000"/>
              </a:xfrm>
              <a:prstGeom prst="rect">
                <a:avLst/>
              </a:prstGeom>
              <a:solidFill>
                <a:sysClr val="window" lastClr="FFFFFF"/>
              </a:solidFill>
              <a:ln w="6350" cap="flat" cmpd="sng" algn="ctr">
                <a:solidFill>
                  <a:schemeClr val="tx2"/>
                </a:solidFill>
                <a:prstDash val="solid"/>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dirty="0">
                  <a:ln>
                    <a:noFill/>
                  </a:ln>
                  <a:solidFill>
                    <a:prstClr val="black"/>
                  </a:solidFill>
                  <a:effectLst/>
                  <a:uLnTx/>
                  <a:uFillTx/>
                  <a:latin typeface="Arial"/>
                  <a:ea typeface="+mn-ea"/>
                  <a:cs typeface="+mn-cs"/>
                </a:endParaRPr>
              </a:p>
            </p:txBody>
          </p:sp>
          <p:cxnSp>
            <p:nvCxnSpPr>
              <p:cNvPr id="43" name="Straight Connector 42">
                <a:extLst>
                  <a:ext uri="{FF2B5EF4-FFF2-40B4-BE49-F238E27FC236}">
                    <a16:creationId xmlns:a16="http://schemas.microsoft.com/office/drawing/2014/main" id="{01F19624-0586-774F-85C7-D33B9F741F32}"/>
                  </a:ext>
                </a:extLst>
              </p:cNvPr>
              <p:cNvCxnSpPr/>
              <p:nvPr/>
            </p:nvCxnSpPr>
            <p:spPr>
              <a:xfrm>
                <a:off x="515938" y="1660455"/>
                <a:ext cx="2693990" cy="0"/>
              </a:xfrm>
              <a:prstGeom prst="line">
                <a:avLst/>
              </a:prstGeom>
              <a:noFill/>
              <a:ln w="25400" cap="flat" cmpd="sng" algn="ctr">
                <a:solidFill>
                  <a:schemeClr val="accent2"/>
                </a:solidFill>
                <a:prstDash val="solid"/>
              </a:ln>
              <a:effectLst/>
            </p:spPr>
          </p:cxnSp>
        </p:grpSp>
        <p:sp>
          <p:nvSpPr>
            <p:cNvPr id="40" name="Text Placeholder 8">
              <a:extLst>
                <a:ext uri="{FF2B5EF4-FFF2-40B4-BE49-F238E27FC236}">
                  <a16:creationId xmlns:a16="http://schemas.microsoft.com/office/drawing/2014/main" id="{EFD97E34-6E80-F54A-996E-5566E3BE6EC4}"/>
                </a:ext>
              </a:extLst>
            </p:cNvPr>
            <p:cNvSpPr txBox="1">
              <a:spLocks/>
            </p:cNvSpPr>
            <p:nvPr/>
          </p:nvSpPr>
          <p:spPr>
            <a:xfrm>
              <a:off x="1538424" y="1916106"/>
              <a:ext cx="1668328" cy="923111"/>
            </a:xfrm>
            <a:prstGeom prst="rect">
              <a:avLst/>
            </a:prstGeom>
          </p:spPr>
          <p:txBody>
            <a:bodyPr lIns="91440" tIns="0" rIns="0" bIns="0" anchor="t" anchorCtr="0"/>
            <a:lstStyle>
              <a:lvl1pPr marL="0" marR="0" indent="0" algn="l" defTabSz="914400"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err="1">
                  <a:solidFill>
                    <a:schemeClr val="tx1"/>
                  </a:solidFill>
                  <a:latin typeface="Cambria" charset="0"/>
                  <a:ea typeface="Cambria" charset="0"/>
                  <a:cs typeface="Cambria" charset="0"/>
                </a:rPr>
                <a:t>Bérénice</a:t>
              </a:r>
              <a:r>
                <a:rPr lang="en-US" sz="1100" b="1" dirty="0">
                  <a:solidFill>
                    <a:schemeClr val="tx1"/>
                  </a:solidFill>
                  <a:latin typeface="Cambria" charset="0"/>
                  <a:ea typeface="Cambria" charset="0"/>
                  <a:cs typeface="Cambria" charset="0"/>
                </a:rPr>
                <a:t> </a:t>
              </a:r>
              <a:r>
                <a:rPr lang="en-US" sz="1100" b="1" dirty="0" err="1">
                  <a:solidFill>
                    <a:schemeClr val="tx1"/>
                  </a:solidFill>
                  <a:latin typeface="Cambria" charset="0"/>
                  <a:ea typeface="Cambria" charset="0"/>
                  <a:cs typeface="Cambria" charset="0"/>
                </a:rPr>
                <a:t>Wathelet</a:t>
              </a:r>
              <a:endParaRPr lang="en-US" sz="1100" b="1" dirty="0">
                <a:solidFill>
                  <a:schemeClr val="tx1"/>
                </a:solidFill>
                <a:latin typeface="Cambria" charset="0"/>
                <a:ea typeface="Cambria" charset="0"/>
                <a:cs typeface="Cambria" charset="0"/>
              </a:endParaRPr>
            </a:p>
            <a:p>
              <a:pPr lvl="0"/>
              <a:r>
                <a:rPr lang="en-US" dirty="0">
                  <a:solidFill>
                    <a:schemeClr val="tx1"/>
                  </a:solidFill>
                </a:rPr>
                <a:t>Counsel</a:t>
              </a:r>
            </a:p>
            <a:p>
              <a:pPr lvl="0"/>
              <a:r>
                <a:rPr lang="en-US" dirty="0">
                  <a:solidFill>
                    <a:schemeClr val="tx1"/>
                  </a:solidFill>
                </a:rPr>
                <a:t>T: +32 (2) 500 15 93</a:t>
              </a:r>
            </a:p>
            <a:p>
              <a:pPr lvl="0"/>
              <a:r>
                <a:rPr lang="en-US" dirty="0">
                  <a:solidFill>
                    <a:schemeClr val="tx1"/>
                  </a:solidFill>
                </a:rPr>
                <a:t>M: +32 (4) 93 49 89 17</a:t>
              </a:r>
            </a:p>
            <a:p>
              <a:pPr lvl="0">
                <a:defRPr/>
              </a:pPr>
              <a:r>
                <a:rPr lang="en-US" dirty="0" err="1">
                  <a:solidFill>
                    <a:schemeClr val="tx1"/>
                  </a:solidFill>
                </a:rPr>
                <a:t>berenice.wathelet</a:t>
              </a:r>
              <a:endParaRPr lang="en-US" dirty="0">
                <a:solidFill>
                  <a:schemeClr val="tx1"/>
                </a:solidFill>
              </a:endParaRPr>
            </a:p>
            <a:p>
              <a:pPr lvl="0">
                <a:defRPr/>
              </a:pPr>
              <a:r>
                <a:rPr lang="en-US" dirty="0">
                  <a:solidFill>
                    <a:schemeClr val="tx1"/>
                  </a:solidFill>
                </a:rPr>
                <a:t>@</a:t>
              </a:r>
              <a:r>
                <a:rPr lang="en-US" dirty="0" err="1">
                  <a:solidFill>
                    <a:schemeClr val="tx1"/>
                  </a:solidFill>
                </a:rPr>
                <a:t>dlapiper.com</a:t>
              </a:r>
              <a:endParaRPr lang="en-US" dirty="0">
                <a:solidFill>
                  <a:schemeClr val="tx1"/>
                </a:solidFill>
              </a:endParaRPr>
            </a:p>
          </p:txBody>
        </p:sp>
        <p:pic>
          <p:nvPicPr>
            <p:cNvPr id="41" name="Picture 5">
              <a:extLst>
                <a:ext uri="{FF2B5EF4-FFF2-40B4-BE49-F238E27FC236}">
                  <a16:creationId xmlns:a16="http://schemas.microsoft.com/office/drawing/2014/main" id="{40C0C987-DD85-9349-B62E-A058FB50E801}"/>
                </a:ext>
              </a:extLst>
            </p:cNvPr>
            <p:cNvPicPr>
              <a:picLocks noChangeAspect="1" noChangeArrowheads="1"/>
            </p:cNvPicPr>
            <p:nvPr/>
          </p:nvPicPr>
          <p:blipFill>
            <a:blip r:embed="rId2"/>
            <a:srcRect/>
            <a:stretch/>
          </p:blipFill>
          <p:spPr bwMode="auto">
            <a:xfrm>
              <a:off x="653178" y="1916106"/>
              <a:ext cx="870491"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4" name="Group 43">
            <a:extLst>
              <a:ext uri="{FF2B5EF4-FFF2-40B4-BE49-F238E27FC236}">
                <a16:creationId xmlns:a16="http://schemas.microsoft.com/office/drawing/2014/main" id="{5E6E4D83-7CD1-5E4A-957C-9433EE033601}"/>
              </a:ext>
            </a:extLst>
          </p:cNvPr>
          <p:cNvGrpSpPr/>
          <p:nvPr/>
        </p:nvGrpSpPr>
        <p:grpSpPr>
          <a:xfrm>
            <a:off x="8989377" y="3262832"/>
            <a:ext cx="2693990" cy="1440000"/>
            <a:chOff x="515938" y="1660455"/>
            <a:chExt cx="2693990" cy="1440000"/>
          </a:xfrm>
        </p:grpSpPr>
        <p:grpSp>
          <p:nvGrpSpPr>
            <p:cNvPr id="45" name="Group 44">
              <a:extLst>
                <a:ext uri="{FF2B5EF4-FFF2-40B4-BE49-F238E27FC236}">
                  <a16:creationId xmlns:a16="http://schemas.microsoft.com/office/drawing/2014/main" id="{2F652CCA-F04E-2046-81F6-7D681E91AA86}"/>
                </a:ext>
              </a:extLst>
            </p:cNvPr>
            <p:cNvGrpSpPr/>
            <p:nvPr/>
          </p:nvGrpSpPr>
          <p:grpSpPr>
            <a:xfrm>
              <a:off x="515938" y="1660455"/>
              <a:ext cx="2693990" cy="1440000"/>
              <a:chOff x="515938" y="1660455"/>
              <a:chExt cx="2693990" cy="1440000"/>
            </a:xfrm>
          </p:grpSpPr>
          <p:sp>
            <p:nvSpPr>
              <p:cNvPr id="49" name="Rectangle 48">
                <a:extLst>
                  <a:ext uri="{FF2B5EF4-FFF2-40B4-BE49-F238E27FC236}">
                    <a16:creationId xmlns:a16="http://schemas.microsoft.com/office/drawing/2014/main" id="{4AE0245A-194D-7E47-A1F7-C502414FEDE8}"/>
                  </a:ext>
                </a:extLst>
              </p:cNvPr>
              <p:cNvSpPr>
                <a:spLocks/>
              </p:cNvSpPr>
              <p:nvPr/>
            </p:nvSpPr>
            <p:spPr>
              <a:xfrm>
                <a:off x="519113" y="1660455"/>
                <a:ext cx="2687640" cy="1440000"/>
              </a:xfrm>
              <a:prstGeom prst="rect">
                <a:avLst/>
              </a:prstGeom>
              <a:solidFill>
                <a:sysClr val="window" lastClr="FFFFFF"/>
              </a:solidFill>
              <a:ln w="6350" cap="flat" cmpd="sng" algn="ctr">
                <a:solidFill>
                  <a:schemeClr val="tx2"/>
                </a:solidFill>
                <a:prstDash val="solid"/>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dirty="0">
                  <a:ln>
                    <a:noFill/>
                  </a:ln>
                  <a:solidFill>
                    <a:prstClr val="black"/>
                  </a:solidFill>
                  <a:effectLst/>
                  <a:uLnTx/>
                  <a:uFillTx/>
                  <a:latin typeface="Arial"/>
                  <a:ea typeface="+mn-ea"/>
                  <a:cs typeface="+mn-cs"/>
                </a:endParaRPr>
              </a:p>
            </p:txBody>
          </p:sp>
          <p:cxnSp>
            <p:nvCxnSpPr>
              <p:cNvPr id="50" name="Straight Connector 49">
                <a:extLst>
                  <a:ext uri="{FF2B5EF4-FFF2-40B4-BE49-F238E27FC236}">
                    <a16:creationId xmlns:a16="http://schemas.microsoft.com/office/drawing/2014/main" id="{8952AFF8-919F-FB49-B5F8-A56FE91B701E}"/>
                  </a:ext>
                </a:extLst>
              </p:cNvPr>
              <p:cNvCxnSpPr/>
              <p:nvPr/>
            </p:nvCxnSpPr>
            <p:spPr>
              <a:xfrm>
                <a:off x="515938" y="1660455"/>
                <a:ext cx="2693990" cy="0"/>
              </a:xfrm>
              <a:prstGeom prst="line">
                <a:avLst/>
              </a:prstGeom>
              <a:noFill/>
              <a:ln w="25400" cap="flat" cmpd="sng" algn="ctr">
                <a:solidFill>
                  <a:schemeClr val="accent2"/>
                </a:solidFill>
                <a:prstDash val="solid"/>
              </a:ln>
              <a:effectLst/>
            </p:spPr>
          </p:cxnSp>
        </p:grpSp>
        <p:sp>
          <p:nvSpPr>
            <p:cNvPr id="47" name="Text Placeholder 8">
              <a:extLst>
                <a:ext uri="{FF2B5EF4-FFF2-40B4-BE49-F238E27FC236}">
                  <a16:creationId xmlns:a16="http://schemas.microsoft.com/office/drawing/2014/main" id="{0A361753-B111-9D46-85ED-6D97CAD6B3F3}"/>
                </a:ext>
              </a:extLst>
            </p:cNvPr>
            <p:cNvSpPr txBox="1">
              <a:spLocks/>
            </p:cNvSpPr>
            <p:nvPr/>
          </p:nvSpPr>
          <p:spPr>
            <a:xfrm>
              <a:off x="1538424" y="1916106"/>
              <a:ext cx="1668328" cy="923111"/>
            </a:xfrm>
            <a:prstGeom prst="rect">
              <a:avLst/>
            </a:prstGeom>
          </p:spPr>
          <p:txBody>
            <a:bodyPr lIns="91440" tIns="0" rIns="0" bIns="0" anchor="t" anchorCtr="0"/>
            <a:lstStyle>
              <a:lvl1pPr marL="0" marR="0" indent="0" algn="l" defTabSz="914400"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err="1">
                  <a:solidFill>
                    <a:schemeClr val="tx1"/>
                  </a:solidFill>
                  <a:latin typeface="Cambria" charset="0"/>
                  <a:ea typeface="Cambria" charset="0"/>
                  <a:cs typeface="Cambria" charset="0"/>
                </a:rPr>
                <a:t>Maëlle</a:t>
              </a:r>
              <a:r>
                <a:rPr lang="en-US" sz="1100" b="1" dirty="0">
                  <a:solidFill>
                    <a:schemeClr val="tx1"/>
                  </a:solidFill>
                  <a:latin typeface="Cambria" charset="0"/>
                  <a:ea typeface="Cambria" charset="0"/>
                  <a:cs typeface="Cambria" charset="0"/>
                </a:rPr>
                <a:t> </a:t>
              </a:r>
              <a:r>
                <a:rPr lang="en-US" sz="1100" b="1" dirty="0" err="1">
                  <a:solidFill>
                    <a:schemeClr val="tx1"/>
                  </a:solidFill>
                  <a:latin typeface="Cambria" charset="0"/>
                  <a:ea typeface="Cambria" charset="0"/>
                  <a:cs typeface="Cambria" charset="0"/>
                </a:rPr>
                <a:t>Rixhon</a:t>
              </a:r>
              <a:endParaRPr lang="en-US" sz="1100" b="1" dirty="0">
                <a:solidFill>
                  <a:schemeClr val="tx1"/>
                </a:solidFill>
                <a:latin typeface="Cambria" charset="0"/>
                <a:ea typeface="Cambria" charset="0"/>
                <a:cs typeface="Cambria" charset="0"/>
              </a:endParaRPr>
            </a:p>
            <a:p>
              <a:pPr lvl="0"/>
              <a:r>
                <a:rPr lang="en-US" dirty="0" err="1">
                  <a:solidFill>
                    <a:schemeClr val="tx1"/>
                  </a:solidFill>
                </a:rPr>
                <a:t>Avocate</a:t>
              </a:r>
              <a:endParaRPr lang="en-US" dirty="0">
                <a:solidFill>
                  <a:schemeClr val="tx1"/>
                </a:solidFill>
              </a:endParaRPr>
            </a:p>
            <a:p>
              <a:pPr lvl="0"/>
              <a:r>
                <a:rPr lang="en-US" dirty="0">
                  <a:solidFill>
                    <a:schemeClr val="tx1"/>
                  </a:solidFill>
                </a:rPr>
                <a:t>T: +32 (2) 500 15 47</a:t>
              </a:r>
            </a:p>
            <a:p>
              <a:pPr lvl="0"/>
              <a:r>
                <a:rPr lang="en-US" dirty="0">
                  <a:solidFill>
                    <a:schemeClr val="tx1"/>
                  </a:solidFill>
                </a:rPr>
                <a:t>M: +32 (4) 76 97 39 03</a:t>
              </a:r>
            </a:p>
            <a:p>
              <a:pPr lvl="0">
                <a:defRPr/>
              </a:pPr>
              <a:r>
                <a:rPr lang="en-US" dirty="0" err="1">
                  <a:solidFill>
                    <a:schemeClr val="tx1"/>
                  </a:solidFill>
                </a:rPr>
                <a:t>maelle.rixhon@dlapiper.com</a:t>
              </a:r>
              <a:endParaRPr lang="en-US" dirty="0">
                <a:solidFill>
                  <a:schemeClr val="tx1"/>
                </a:solidFill>
              </a:endParaRPr>
            </a:p>
          </p:txBody>
        </p:sp>
        <p:pic>
          <p:nvPicPr>
            <p:cNvPr id="48" name="Picture 5">
              <a:extLst>
                <a:ext uri="{FF2B5EF4-FFF2-40B4-BE49-F238E27FC236}">
                  <a16:creationId xmlns:a16="http://schemas.microsoft.com/office/drawing/2014/main" id="{6B28C4B2-49A2-6C4F-9EB8-E110013DC9D9}"/>
                </a:ext>
              </a:extLst>
            </p:cNvPr>
            <p:cNvPicPr>
              <a:picLocks noChangeAspect="1" noChangeArrowheads="1"/>
            </p:cNvPicPr>
            <p:nvPr/>
          </p:nvPicPr>
          <p:blipFill>
            <a:blip r:embed="rId3"/>
            <a:srcRect/>
            <a:stretch/>
          </p:blipFill>
          <p:spPr bwMode="auto">
            <a:xfrm>
              <a:off x="653178" y="1916106"/>
              <a:ext cx="870491"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 name="Footer Placeholder 2">
            <a:extLst>
              <a:ext uri="{FF2B5EF4-FFF2-40B4-BE49-F238E27FC236}">
                <a16:creationId xmlns:a16="http://schemas.microsoft.com/office/drawing/2014/main" id="{644E52BC-3FC5-41C6-99A8-2650A8B5F0DD}"/>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109313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r>
              <a:rPr lang="en-US" dirty="0"/>
              <a:t>I. </a:t>
            </a:r>
            <a:r>
              <a:rPr lang="en-US" dirty="0" err="1"/>
              <a:t>Principes</a:t>
            </a:r>
            <a:r>
              <a:rPr lang="en-US" dirty="0"/>
              <a:t> </a:t>
            </a:r>
            <a:r>
              <a:rPr lang="en-US" dirty="0" err="1"/>
              <a:t>généraux</a:t>
            </a:r>
            <a:endParaRPr lang="en-US" dirty="0"/>
          </a:p>
        </p:txBody>
      </p:sp>
      <p:sp>
        <p:nvSpPr>
          <p:cNvPr id="4" name="Text Placeholder 3">
            <a:extLst>
              <a:ext uri="{FF2B5EF4-FFF2-40B4-BE49-F238E27FC236}">
                <a16:creationId xmlns:a16="http://schemas.microsoft.com/office/drawing/2014/main" id="{61E1C184-D9C6-9B42-82CB-AF37A7EFFC2F}"/>
              </a:ext>
            </a:extLst>
          </p:cNvPr>
          <p:cNvSpPr>
            <a:spLocks noGrp="1"/>
          </p:cNvSpPr>
          <p:nvPr>
            <p:ph type="body" sz="quarter" idx="13"/>
          </p:nvPr>
        </p:nvSpPr>
        <p:spPr/>
        <p:txBody>
          <a:bodyPr/>
          <a:lstStyle/>
          <a:p>
            <a:endParaRPr lang="en-US"/>
          </a:p>
        </p:txBody>
      </p:sp>
      <p:sp>
        <p:nvSpPr>
          <p:cNvPr id="5" name="Slide Number Placeholder 4"/>
          <p:cNvSpPr>
            <a:spLocks noGrp="1"/>
          </p:cNvSpPr>
          <p:nvPr>
            <p:ph type="sldNum" sz="quarter" idx="4"/>
          </p:nvPr>
        </p:nvSpPr>
        <p:spPr/>
        <p:txBody>
          <a:bodyPr/>
          <a:lstStyle/>
          <a:p>
            <a:fld id="{F9591D4C-BB8F-AE46-BE73-C616F30BBC5B}" type="slidenum">
              <a:rPr lang="en-US" smtClean="0"/>
              <a:pPr/>
              <a:t>3</a:t>
            </a:fld>
            <a:endParaRPr lang="en-US" dirty="0"/>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25098379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599D594-CD72-E242-94DA-7AAA88715FA0}"/>
              </a:ext>
            </a:extLst>
          </p:cNvPr>
          <p:cNvSpPr>
            <a:spLocks noGrp="1"/>
          </p:cNvSpPr>
          <p:nvPr>
            <p:ph sz="quarter" idx="18"/>
          </p:nvPr>
        </p:nvSpPr>
        <p:spPr/>
        <p:txBody>
          <a:bodyPr/>
          <a:lstStyle/>
          <a:p>
            <a:pPr marL="0" indent="0" algn="just">
              <a:buNone/>
            </a:pPr>
            <a:r>
              <a:rPr lang="fr-FR" sz="1350" dirty="0"/>
              <a:t>Dans cette affaire, le Conseil d’État a été amené à </a:t>
            </a:r>
            <a:r>
              <a:rPr lang="fr-FR" sz="1350" b="1" dirty="0"/>
              <a:t>examiner si le marché en question était bien un marché public de travaux</a:t>
            </a:r>
            <a:r>
              <a:rPr lang="fr-FR" sz="1350" dirty="0"/>
              <a:t>. </a:t>
            </a:r>
          </a:p>
          <a:p>
            <a:pPr marL="0" indent="0" algn="just">
              <a:buNone/>
            </a:pPr>
            <a:r>
              <a:rPr lang="fr-FR" sz="1350" dirty="0">
                <a:solidFill>
                  <a:schemeClr val="accent6"/>
                </a:solidFill>
              </a:rPr>
              <a:t>« </a:t>
            </a:r>
            <a:r>
              <a:rPr lang="fr-FR" sz="1350" i="1" dirty="0">
                <a:solidFill>
                  <a:schemeClr val="accent6"/>
                </a:solidFill>
              </a:rPr>
              <a:t>Selon la jurisprudence de la Cour de justice de l’Union européenne </a:t>
            </a:r>
            <a:r>
              <a:rPr lang="fr-FR" sz="1350" dirty="0">
                <a:solidFill>
                  <a:schemeClr val="accent6"/>
                </a:solidFill>
              </a:rPr>
              <a:t>(…)</a:t>
            </a:r>
            <a:r>
              <a:rPr lang="fr-FR" sz="1350" i="1" dirty="0">
                <a:solidFill>
                  <a:schemeClr val="accent6"/>
                </a:solidFill>
              </a:rPr>
              <a:t>, la </a:t>
            </a:r>
            <a:r>
              <a:rPr lang="fr-FR" sz="1350" b="1" i="1" dirty="0">
                <a:solidFill>
                  <a:schemeClr val="accent6"/>
                </a:solidFill>
              </a:rPr>
              <a:t>qualification de marché public de travaux</a:t>
            </a:r>
            <a:r>
              <a:rPr lang="fr-FR" sz="1350" i="1" dirty="0">
                <a:solidFill>
                  <a:schemeClr val="accent6"/>
                </a:solidFill>
              </a:rPr>
              <a:t> qu’est susceptible de recevoir une opération </a:t>
            </a:r>
            <a:r>
              <a:rPr lang="fr-FR" sz="1350" b="1" i="1" dirty="0">
                <a:solidFill>
                  <a:schemeClr val="accent6"/>
                </a:solidFill>
              </a:rPr>
              <a:t>implique</a:t>
            </a:r>
            <a:r>
              <a:rPr lang="fr-FR" sz="1350" i="1" dirty="0">
                <a:solidFill>
                  <a:schemeClr val="accent6"/>
                </a:solidFill>
              </a:rPr>
              <a:t>, d’une part, </a:t>
            </a:r>
            <a:r>
              <a:rPr lang="fr-FR" sz="1350" b="1" i="1" dirty="0">
                <a:solidFill>
                  <a:schemeClr val="accent6"/>
                </a:solidFill>
              </a:rPr>
              <a:t>que le pouvoir adjudicateur reçoive une prestation consistant dans la réalisation des travaux qu’il vise à obtenir et qui comporte un intérêt économique direct pour lui</a:t>
            </a:r>
            <a:r>
              <a:rPr lang="fr-FR" sz="1350" i="1" dirty="0">
                <a:solidFill>
                  <a:schemeClr val="accent6"/>
                </a:solidFill>
              </a:rPr>
              <a:t> et, d’autre part, </a:t>
            </a:r>
            <a:r>
              <a:rPr lang="fr-FR" sz="1350" b="1" i="1" dirty="0">
                <a:solidFill>
                  <a:schemeClr val="accent6"/>
                </a:solidFill>
              </a:rPr>
              <a:t>que la prestation soit reçue moyennant une contrepartie</a:t>
            </a:r>
            <a:r>
              <a:rPr lang="fr-FR" sz="1350" i="1" dirty="0">
                <a:solidFill>
                  <a:schemeClr val="accent6"/>
                </a:solidFill>
              </a:rPr>
              <a:t>. Il est, par ailleurs, considéré que lorsqu’un contrat comporte à la fois des éléments ayant trait à un marché public de travaux et des éléments ayant trait à un autre type d’opération, il convient de se référer à son </a:t>
            </a:r>
            <a:r>
              <a:rPr lang="fr-FR" sz="1350" b="1" i="1" dirty="0">
                <a:solidFill>
                  <a:schemeClr val="accent6"/>
                </a:solidFill>
              </a:rPr>
              <a:t>objet principal </a:t>
            </a:r>
            <a:r>
              <a:rPr lang="fr-FR" sz="1350" i="1" dirty="0">
                <a:solidFill>
                  <a:schemeClr val="accent6"/>
                </a:solidFill>
              </a:rPr>
              <a:t>pour déterminer sa qualification juridique (Cf. not. </a:t>
            </a:r>
            <a:r>
              <a:rPr lang="fr-FR" sz="1350" i="1" dirty="0" err="1">
                <a:solidFill>
                  <a:schemeClr val="accent6"/>
                </a:solidFill>
              </a:rPr>
              <a:t>C.J.U.E</a:t>
            </a:r>
            <a:r>
              <a:rPr lang="fr-FR" sz="1350" i="1" dirty="0">
                <a:solidFill>
                  <a:schemeClr val="accent6"/>
                </a:solidFill>
              </a:rPr>
              <a:t>., arrêt du 22 avril 2021, Commission européenne c. République d’Autriche du 22 avril 2021, C 537/19 ; arrêt du 25 mars 2010, Helmut Müller, C 451/08).</a:t>
            </a:r>
          </a:p>
          <a:p>
            <a:pPr marL="0" indent="0" algn="just">
              <a:buNone/>
            </a:pPr>
            <a:r>
              <a:rPr lang="fr-FR" sz="1350" i="1" dirty="0">
                <a:solidFill>
                  <a:schemeClr val="accent6"/>
                </a:solidFill>
              </a:rPr>
              <a:t>Il doit, en outre, être relevé que l’intérêt économique de l’autorité ne se confond pas avec l’intérêt général qui, le cas échéant, peut déterminer celle-ci à fixer des exigences plus ou moins précises dans le cadre de l’opération concernée. </a:t>
            </a:r>
          </a:p>
          <a:p>
            <a:pPr marL="0" indent="0" algn="just">
              <a:buNone/>
            </a:pPr>
            <a:r>
              <a:rPr lang="fr-FR" sz="1350" b="1" i="1" dirty="0">
                <a:solidFill>
                  <a:schemeClr val="accent6"/>
                </a:solidFill>
              </a:rPr>
              <a:t>En l’espèce, il n’apparaît pas que l’opération litigieuse aurait été conçue pour répondre à un besoin lié au fonctionnement ou aux missions de la partie adverse.</a:t>
            </a:r>
            <a:r>
              <a:rPr lang="fr-FR" sz="1350" dirty="0">
                <a:solidFill>
                  <a:schemeClr val="accent6"/>
                </a:solidFill>
              </a:rPr>
              <a:t> (…) </a:t>
            </a:r>
            <a:r>
              <a:rPr lang="fr-FR" sz="1350" i="1" dirty="0">
                <a:solidFill>
                  <a:schemeClr val="accent6"/>
                </a:solidFill>
              </a:rPr>
              <a:t>En toute hypothèse, à supposer qu’il faille avoir égard à la rétrocession prévue en faveur de la partie adverse et que cette rétrocession confère à la partie adverse un titre juridique à l’égard des biens sur lesquels elle porte, il n’est pas établi, dans le cadre de la présente procédure en extrême urgence, que cet aspect de l’opération représenterait l’objet principal de celle-ci, au point de justifier la qualification de marché public.</a:t>
            </a:r>
          </a:p>
          <a:p>
            <a:pPr marL="0" indent="0" algn="just">
              <a:buNone/>
            </a:pPr>
            <a:r>
              <a:rPr lang="fr-FR" sz="1350" i="1" dirty="0">
                <a:solidFill>
                  <a:schemeClr val="accent6"/>
                </a:solidFill>
              </a:rPr>
              <a:t>Dès lors que ne peut être établi, en extrême urgence, un intérêt économique que l’opération litigieuse comporterait dans le chef de la partie adverse, il est vain de faire état de l’influence que celle-ci peut exercer dans le cadre du projet, en édictant des exigences fonctionnelles ou techniques, de telles exigences ne pouvant être pertinentes pour retenir la qualification de marché public de travaux que pour autant que soit établi </a:t>
            </a:r>
            <a:r>
              <a:rPr lang="fr-FR" sz="1350" b="1" i="1" dirty="0">
                <a:solidFill>
                  <a:schemeClr val="accent6"/>
                </a:solidFill>
              </a:rPr>
              <a:t>l’intérêt économique</a:t>
            </a:r>
            <a:r>
              <a:rPr lang="fr-FR" sz="1350" i="1" dirty="0">
                <a:solidFill>
                  <a:schemeClr val="accent6"/>
                </a:solidFill>
              </a:rPr>
              <a:t> requis. »</a:t>
            </a:r>
          </a:p>
          <a:p>
            <a:pPr marL="0" indent="0">
              <a:buNone/>
            </a:pPr>
            <a:endParaRPr lang="fr-FR" sz="1350" i="1" dirty="0">
              <a:solidFill>
                <a:schemeClr val="accent6"/>
              </a:solidFill>
            </a:endParaRPr>
          </a:p>
          <a:p>
            <a:pPr marL="0" indent="0">
              <a:buNone/>
            </a:pPr>
            <a:endParaRPr lang="fr-FR" sz="1350" i="1" dirty="0">
              <a:solidFill>
                <a:schemeClr val="accent6"/>
              </a:solidFill>
            </a:endParaRPr>
          </a:p>
          <a:p>
            <a:pPr marL="0" indent="0">
              <a:buNone/>
            </a:pPr>
            <a:endParaRPr lang="fr-FR" sz="1350" i="1" dirty="0">
              <a:solidFill>
                <a:schemeClr val="accent6"/>
              </a:solidFill>
            </a:endParaRPr>
          </a:p>
          <a:p>
            <a:pPr marL="0" indent="0">
              <a:buNone/>
            </a:pPr>
            <a:endParaRPr lang="fr-FR" sz="1350" i="1" dirty="0">
              <a:solidFill>
                <a:schemeClr val="accent6"/>
              </a:solidFill>
            </a:endParaRPr>
          </a:p>
        </p:txBody>
      </p:sp>
      <p:sp>
        <p:nvSpPr>
          <p:cNvPr id="4" name="Slide Number Placeholder 3">
            <a:extLst>
              <a:ext uri="{FF2B5EF4-FFF2-40B4-BE49-F238E27FC236}">
                <a16:creationId xmlns:a16="http://schemas.microsoft.com/office/drawing/2014/main" id="{2CEA2DDC-5387-4748-8C32-47348588310B}"/>
              </a:ext>
            </a:extLst>
          </p:cNvPr>
          <p:cNvSpPr>
            <a:spLocks noGrp="1"/>
          </p:cNvSpPr>
          <p:nvPr>
            <p:ph type="sldNum" sz="quarter" idx="12"/>
          </p:nvPr>
        </p:nvSpPr>
        <p:spPr/>
        <p:txBody>
          <a:bodyPr/>
          <a:lstStyle/>
          <a:p>
            <a:fld id="{F9591D4C-BB8F-AE46-BE73-C616F30BBC5B}" type="slidenum">
              <a:rPr lang="en-US" smtClean="0"/>
              <a:pPr/>
              <a:t>4</a:t>
            </a:fld>
            <a:endParaRPr lang="en-US" dirty="0"/>
          </a:p>
        </p:txBody>
      </p:sp>
      <p:sp>
        <p:nvSpPr>
          <p:cNvPr id="6" name="Title 5">
            <a:extLst>
              <a:ext uri="{FF2B5EF4-FFF2-40B4-BE49-F238E27FC236}">
                <a16:creationId xmlns:a16="http://schemas.microsoft.com/office/drawing/2014/main" id="{B266F52F-8D9B-564E-A216-9D7A5407F3CE}"/>
              </a:ext>
            </a:extLst>
          </p:cNvPr>
          <p:cNvSpPr>
            <a:spLocks noGrp="1"/>
          </p:cNvSpPr>
          <p:nvPr>
            <p:ph type="title"/>
          </p:nvPr>
        </p:nvSpPr>
        <p:spPr/>
        <p:txBody>
          <a:bodyPr/>
          <a:lstStyle/>
          <a:p>
            <a:pPr algn="just"/>
            <a:r>
              <a:rPr lang="fr-FR" sz="3200" dirty="0" err="1"/>
              <a:t>C.E</a:t>
            </a:r>
            <a:r>
              <a:rPr lang="fr-FR" sz="3200" dirty="0"/>
              <a:t>., arrêt n° 254.209 du 1 juillet 2022, </a:t>
            </a:r>
            <a:r>
              <a:rPr lang="fr-FR" sz="3200" dirty="0" err="1"/>
              <a:t>s</a:t>
            </a:r>
            <a:r>
              <a:rPr lang="fr-FR" sz="3200" i="1" dirty="0" err="1"/>
              <a:t>.r.l</a:t>
            </a:r>
            <a:r>
              <a:rPr lang="fr-FR" sz="3200" i="1" dirty="0"/>
              <a:t>. Jambes Casernes </a:t>
            </a:r>
            <a:r>
              <a:rPr lang="fr-FR" sz="3200" i="1" dirty="0" err="1"/>
              <a:t>Equilis</a:t>
            </a:r>
            <a:r>
              <a:rPr lang="fr-FR" sz="3200" i="1" dirty="0"/>
              <a:t> </a:t>
            </a:r>
            <a:r>
              <a:rPr lang="fr-FR" sz="3200" dirty="0"/>
              <a:t>(extrême urgence)</a:t>
            </a:r>
            <a:endParaRPr lang="en-US" sz="3200" dirty="0"/>
          </a:p>
        </p:txBody>
      </p:sp>
      <p:sp>
        <p:nvSpPr>
          <p:cNvPr id="11" name="Text Placeholder 7">
            <a:extLst>
              <a:ext uri="{FF2B5EF4-FFF2-40B4-BE49-F238E27FC236}">
                <a16:creationId xmlns:a16="http://schemas.microsoft.com/office/drawing/2014/main" id="{01113E58-2D23-4A43-AC9B-A8E62F2DDBFF}"/>
              </a:ext>
            </a:extLst>
          </p:cNvPr>
          <p:cNvSpPr txBox="1">
            <a:spLocks/>
          </p:cNvSpPr>
          <p:nvPr/>
        </p:nvSpPr>
        <p:spPr>
          <a:xfrm>
            <a:off x="515938" y="1451820"/>
            <a:ext cx="11160125" cy="237308"/>
          </a:xfrm>
          <a:prstGeom prst="rect">
            <a:avLst/>
          </a:prstGeom>
        </p:spPr>
        <p:txBody>
          <a:bodyPr vert="horz" lIns="0" tIns="0" rIns="0" bIns="0" spcCol="137160" rtlCol="0">
            <a:noAutofit/>
          </a:bodyPr>
          <a:lstStyle>
            <a:lvl1pPr marL="0" indent="0" algn="l" defTabSz="914400" rtl="0" eaLnBrk="1" latinLnBrk="0" hangingPunct="1">
              <a:lnSpc>
                <a:spcPct val="100000"/>
              </a:lnSpc>
              <a:spcBef>
                <a:spcPts val="1000"/>
              </a:spcBef>
              <a:buClrTx/>
              <a:buFont typeface="Arial" panose="020B0604020202020204" pitchFamily="34" charset="0"/>
              <a:buNone/>
              <a:defRPr sz="1800" kern="1200">
                <a:solidFill>
                  <a:schemeClr val="tx2"/>
                </a:solidFill>
                <a:latin typeface="+mn-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5pPr>
            <a:lvl6pPr marL="1381125"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a:solidFill>
                  <a:schemeClr val="tx1"/>
                </a:solidFill>
                <a:latin typeface="+mn-lt"/>
                <a:ea typeface="+mn-ea"/>
                <a:cs typeface="+mn-cs"/>
              </a:defRPr>
            </a:lvl6pPr>
            <a:lvl7pPr marL="1606550" indent="-233363"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7pPr>
            <a:lvl8pPr marL="1822450" indent="-225425" algn="l" defTabSz="914400" rtl="0" eaLnBrk="1" latinLnBrk="0" hangingPunct="1">
              <a:lnSpc>
                <a:spcPct val="90000"/>
              </a:lnSpc>
              <a:spcBef>
                <a:spcPts val="500"/>
              </a:spcBef>
              <a:buClr>
                <a:schemeClr val="bg1">
                  <a:lumMod val="75000"/>
                </a:schemeClr>
              </a:buClr>
              <a:buFont typeface="Arial" panose="020B0604020202020204" pitchFamily="34" charset="0"/>
              <a:buChar char="•"/>
              <a:tabLst/>
              <a:defRPr sz="1800" kern="1200" baseline="0">
                <a:solidFill>
                  <a:schemeClr val="tx1"/>
                </a:solidFill>
                <a:latin typeface="+mn-lt"/>
                <a:ea typeface="+mn-ea"/>
                <a:cs typeface="+mn-cs"/>
              </a:defRPr>
            </a:lvl8pPr>
            <a:lvl9pPr marL="1998663" indent="-169863" algn="l" defTabSz="914400" rtl="0" eaLnBrk="1" latinLnBrk="0" hangingPunct="1">
              <a:lnSpc>
                <a:spcPct val="90000"/>
              </a:lnSpc>
              <a:spcBef>
                <a:spcPts val="500"/>
              </a:spcBef>
              <a:buClr>
                <a:schemeClr val="accent5">
                  <a:lumMod val="75000"/>
                </a:schemeClr>
              </a:buClr>
              <a:buFont typeface="Arial" panose="020B0604020202020204" pitchFamily="34" charset="0"/>
              <a:buChar char="•"/>
              <a:defRPr sz="1800" kern="1200" baseline="0">
                <a:solidFill>
                  <a:schemeClr val="tx1"/>
                </a:solidFill>
                <a:latin typeface="+mn-lt"/>
                <a:ea typeface="+mn-ea"/>
                <a:cs typeface="+mn-cs"/>
              </a:defRPr>
            </a:lvl9pPr>
          </a:lstStyle>
          <a:p>
            <a:r>
              <a:rPr lang="fr-FR" dirty="0"/>
              <a:t>Qualification de marché public de travaux ?</a:t>
            </a:r>
          </a:p>
        </p:txBody>
      </p:sp>
      <p:sp>
        <p:nvSpPr>
          <p:cNvPr id="14" name="Footer Placeholder 13">
            <a:extLst>
              <a:ext uri="{FF2B5EF4-FFF2-40B4-BE49-F238E27FC236}">
                <a16:creationId xmlns:a16="http://schemas.microsoft.com/office/drawing/2014/main" id="{3489DE7C-2864-4100-B6EB-A4F61A58478F}"/>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190680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7810C51-EF1E-4D46-93DC-002B4FFCF717}"/>
              </a:ext>
            </a:extLst>
          </p:cNvPr>
          <p:cNvSpPr>
            <a:spLocks noGrp="1"/>
          </p:cNvSpPr>
          <p:nvPr>
            <p:ph type="sldNum" sz="quarter" idx="12"/>
          </p:nvPr>
        </p:nvSpPr>
        <p:spPr/>
        <p:txBody>
          <a:bodyPr/>
          <a:lstStyle/>
          <a:p>
            <a:fld id="{F9591D4C-BB8F-AE46-BE73-C616F30BBC5B}" type="slidenum">
              <a:rPr lang="en-US" smtClean="0"/>
              <a:pPr/>
              <a:t>5</a:t>
            </a:fld>
            <a:endParaRPr lang="en-US" dirty="0"/>
          </a:p>
        </p:txBody>
      </p:sp>
      <p:sp>
        <p:nvSpPr>
          <p:cNvPr id="8" name="Text Placeholder 7">
            <a:extLst>
              <a:ext uri="{FF2B5EF4-FFF2-40B4-BE49-F238E27FC236}">
                <a16:creationId xmlns:a16="http://schemas.microsoft.com/office/drawing/2014/main" id="{D7941EE3-5251-4E84-8183-03C577D2D0C1}"/>
              </a:ext>
            </a:extLst>
          </p:cNvPr>
          <p:cNvSpPr>
            <a:spLocks noGrp="1"/>
          </p:cNvSpPr>
          <p:nvPr>
            <p:ph type="body" sz="quarter" idx="15"/>
          </p:nvPr>
        </p:nvSpPr>
        <p:spPr>
          <a:xfrm>
            <a:off x="515938" y="1451820"/>
            <a:ext cx="11160125" cy="237308"/>
          </a:xfrm>
        </p:spPr>
        <p:txBody>
          <a:bodyPr/>
          <a:lstStyle/>
          <a:p>
            <a:r>
              <a:rPr lang="en-GB" dirty="0"/>
              <a:t>Estimation du </a:t>
            </a:r>
            <a:r>
              <a:rPr lang="en-GB" dirty="0" err="1"/>
              <a:t>marché</a:t>
            </a:r>
            <a:endParaRPr lang="en-GB" dirty="0"/>
          </a:p>
        </p:txBody>
      </p:sp>
      <p:sp>
        <p:nvSpPr>
          <p:cNvPr id="6" name="Title 5">
            <a:extLst>
              <a:ext uri="{FF2B5EF4-FFF2-40B4-BE49-F238E27FC236}">
                <a16:creationId xmlns:a16="http://schemas.microsoft.com/office/drawing/2014/main" id="{EB42A7A6-F73A-4CDD-A4B2-18F88FA5BA46}"/>
              </a:ext>
            </a:extLst>
          </p:cNvPr>
          <p:cNvSpPr>
            <a:spLocks noGrp="1"/>
          </p:cNvSpPr>
          <p:nvPr>
            <p:ph type="title"/>
          </p:nvPr>
        </p:nvSpPr>
        <p:spPr/>
        <p:txBody>
          <a:bodyPr/>
          <a:lstStyle/>
          <a:p>
            <a:pPr algn="just"/>
            <a:r>
              <a:rPr lang="fr-FR" sz="3200" dirty="0"/>
              <a:t>C.E., arrêt n° 254.257 du 8 juillet 2022, </a:t>
            </a:r>
            <a:r>
              <a:rPr lang="fr-FR" sz="3200" i="1" dirty="0"/>
              <a:t>s.a. </a:t>
            </a:r>
            <a:r>
              <a:rPr lang="fr-FR" sz="3200" i="1" dirty="0" err="1"/>
              <a:t>Lesuco</a:t>
            </a:r>
            <a:r>
              <a:rPr lang="fr-FR" sz="3200" i="1" dirty="0"/>
              <a:t> </a:t>
            </a:r>
            <a:r>
              <a:rPr lang="fr-FR" sz="3200" dirty="0"/>
              <a:t>(extrême urgence)</a:t>
            </a:r>
            <a:endParaRPr lang="en-GB" sz="3200" dirty="0"/>
          </a:p>
        </p:txBody>
      </p:sp>
      <p:sp>
        <p:nvSpPr>
          <p:cNvPr id="2" name="Content Placeholder 1">
            <a:extLst>
              <a:ext uri="{FF2B5EF4-FFF2-40B4-BE49-F238E27FC236}">
                <a16:creationId xmlns:a16="http://schemas.microsoft.com/office/drawing/2014/main" id="{AFA574DE-089B-4EF3-9C75-EFA8C606244D}"/>
              </a:ext>
            </a:extLst>
          </p:cNvPr>
          <p:cNvSpPr>
            <a:spLocks noGrp="1"/>
          </p:cNvSpPr>
          <p:nvPr>
            <p:ph sz="quarter" idx="18"/>
          </p:nvPr>
        </p:nvSpPr>
        <p:spPr>
          <a:xfrm>
            <a:off x="517525" y="1882171"/>
            <a:ext cx="11160125" cy="4426554"/>
          </a:xfrm>
        </p:spPr>
        <p:txBody>
          <a:bodyPr/>
          <a:lstStyle/>
          <a:p>
            <a:pPr marL="0" indent="0" algn="just">
              <a:buNone/>
            </a:pPr>
            <a:r>
              <a:rPr lang="fr-FR" sz="1600" i="1" dirty="0">
                <a:solidFill>
                  <a:schemeClr val="accent2"/>
                </a:solidFill>
              </a:rPr>
              <a:t>« Il résulte des pièces du dossier que </a:t>
            </a:r>
            <a:r>
              <a:rPr lang="fr-FR" sz="1600" b="1" i="1" dirty="0">
                <a:solidFill>
                  <a:schemeClr val="accent2"/>
                </a:solidFill>
              </a:rPr>
              <a:t>la partie adverse a bien procédé, au moment du lancement du marché, à l’estimation de celui-ci</a:t>
            </a:r>
            <a:r>
              <a:rPr lang="fr-FR" sz="1600" i="1" dirty="0">
                <a:solidFill>
                  <a:schemeClr val="accent2"/>
                </a:solidFill>
              </a:rPr>
              <a:t>, séparément pour chaque lot (options exigées comprises) ainsi que pour le total des deux lots (options exigées comprises). Ainsi, le conseil communal de la partie adverse a, par décision du 26 février 2021, approuvé le lancement du marché litigieux et estimé celui-ci, pour ses deux lots, avec options, à 3.150.977,47 euros </a:t>
            </a:r>
            <a:r>
              <a:rPr lang="fr-FR" sz="1600" i="1" dirty="0" err="1">
                <a:solidFill>
                  <a:schemeClr val="accent2"/>
                </a:solidFill>
              </a:rPr>
              <a:t>HTVA</a:t>
            </a:r>
            <a:r>
              <a:rPr lang="fr-FR" sz="1600" i="1" dirty="0">
                <a:solidFill>
                  <a:schemeClr val="accent2"/>
                </a:solidFill>
              </a:rPr>
              <a:t> et, pour le lot 1, avec options, </a:t>
            </a:r>
          </a:p>
          <a:p>
            <a:pPr marL="0" indent="0" algn="just">
              <a:buNone/>
            </a:pPr>
            <a:r>
              <a:rPr lang="fr-FR" sz="1600" b="1" i="1" dirty="0">
                <a:solidFill>
                  <a:schemeClr val="accent2"/>
                </a:solidFill>
              </a:rPr>
              <a:t>La requérante paraît également reprocher à la partie adverse de ne pas avoir fait figurer cette estimation dans l’avis de marché ou le cahier spécial des charges.</a:t>
            </a:r>
            <a:r>
              <a:rPr lang="fr-FR" sz="1600" i="1" dirty="0">
                <a:solidFill>
                  <a:schemeClr val="accent2"/>
                </a:solidFill>
              </a:rPr>
              <a:t> Le grief est cependant irrecevable, à défaut pour la requérante de préciser le principe ou la disposition légale ou réglementaire qui imposerait une telle publication. En toute hypothèse, la requérante ne démontre pas que l’absence de mention de l’estimation du marché dans l’avis ou le cahier a pu lui causer grief, cette absence étant étrangère à son éviction du marché litigieux. Le premier moyen n’est pas sérieux. »</a:t>
            </a:r>
          </a:p>
        </p:txBody>
      </p:sp>
      <p:sp>
        <p:nvSpPr>
          <p:cNvPr id="11" name="Footer Placeholder 10">
            <a:extLst>
              <a:ext uri="{FF2B5EF4-FFF2-40B4-BE49-F238E27FC236}">
                <a16:creationId xmlns:a16="http://schemas.microsoft.com/office/drawing/2014/main" id="{A4B2825C-5BE1-4509-9693-2FFA35647B6F}"/>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055925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r>
              <a:rPr lang="en-US" dirty="0"/>
              <a:t>II. Le </a:t>
            </a:r>
            <a:r>
              <a:rPr lang="en-US" dirty="0" err="1"/>
              <a:t>marché</a:t>
            </a:r>
            <a:r>
              <a:rPr lang="en-US" dirty="0"/>
              <a:t> : structure, documents et </a:t>
            </a:r>
            <a:r>
              <a:rPr lang="en-US" dirty="0" err="1"/>
              <a:t>procédures</a:t>
            </a:r>
            <a:endParaRPr lang="en-US" dirty="0"/>
          </a:p>
        </p:txBody>
      </p:sp>
      <p:sp>
        <p:nvSpPr>
          <p:cNvPr id="4" name="Text Placeholder 3">
            <a:extLst>
              <a:ext uri="{FF2B5EF4-FFF2-40B4-BE49-F238E27FC236}">
                <a16:creationId xmlns:a16="http://schemas.microsoft.com/office/drawing/2014/main" id="{61E1C184-D9C6-9B42-82CB-AF37A7EFFC2F}"/>
              </a:ext>
            </a:extLst>
          </p:cNvPr>
          <p:cNvSpPr>
            <a:spLocks noGrp="1"/>
          </p:cNvSpPr>
          <p:nvPr>
            <p:ph type="body" sz="quarter" idx="13"/>
          </p:nvPr>
        </p:nvSpPr>
        <p:spPr/>
        <p:txBody>
          <a:bodyPr/>
          <a:lstStyle/>
          <a:p>
            <a:endParaRPr lang="en-US"/>
          </a:p>
        </p:txBody>
      </p:sp>
      <p:sp>
        <p:nvSpPr>
          <p:cNvPr id="5" name="Slide Number Placeholder 4"/>
          <p:cNvSpPr>
            <a:spLocks noGrp="1"/>
          </p:cNvSpPr>
          <p:nvPr>
            <p:ph type="sldNum" sz="quarter" idx="4"/>
          </p:nvPr>
        </p:nvSpPr>
        <p:spPr/>
        <p:txBody>
          <a:bodyPr/>
          <a:lstStyle/>
          <a:p>
            <a:fld id="{F9591D4C-BB8F-AE46-BE73-C616F30BBC5B}" type="slidenum">
              <a:rPr lang="en-US" smtClean="0"/>
              <a:pPr/>
              <a:t>6</a:t>
            </a:fld>
            <a:endParaRPr lang="en-US" dirty="0"/>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3" name="Footer Placeholder 2">
            <a:extLst>
              <a:ext uri="{FF2B5EF4-FFF2-40B4-BE49-F238E27FC236}">
                <a16:creationId xmlns:a16="http://schemas.microsoft.com/office/drawing/2014/main" id="{64185B81-EBFA-4CBB-8907-C1A63BC75EC3}"/>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2670653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A86B705-20DB-4181-9802-34DD6478E736}"/>
              </a:ext>
            </a:extLst>
          </p:cNvPr>
          <p:cNvSpPr>
            <a:spLocks noGrp="1"/>
          </p:cNvSpPr>
          <p:nvPr>
            <p:ph type="sldNum" sz="quarter" idx="12"/>
          </p:nvPr>
        </p:nvSpPr>
        <p:spPr/>
        <p:txBody>
          <a:bodyPr/>
          <a:lstStyle/>
          <a:p>
            <a:fld id="{F9591D4C-BB8F-AE46-BE73-C616F30BBC5B}" type="slidenum">
              <a:rPr lang="en-US" smtClean="0"/>
              <a:pPr/>
              <a:t>7</a:t>
            </a:fld>
            <a:endParaRPr lang="en-US" dirty="0"/>
          </a:p>
        </p:txBody>
      </p:sp>
      <p:sp>
        <p:nvSpPr>
          <p:cNvPr id="8" name="Text Placeholder 7">
            <a:extLst>
              <a:ext uri="{FF2B5EF4-FFF2-40B4-BE49-F238E27FC236}">
                <a16:creationId xmlns:a16="http://schemas.microsoft.com/office/drawing/2014/main" id="{E8FA97E5-3787-479B-8E8A-4BAA11DDFA83}"/>
              </a:ext>
            </a:extLst>
          </p:cNvPr>
          <p:cNvSpPr>
            <a:spLocks noGrp="1"/>
          </p:cNvSpPr>
          <p:nvPr>
            <p:ph type="body" sz="quarter" idx="15"/>
          </p:nvPr>
        </p:nvSpPr>
        <p:spPr>
          <a:xfrm>
            <a:off x="515938" y="1447801"/>
            <a:ext cx="7389435" cy="237308"/>
          </a:xfrm>
        </p:spPr>
        <p:txBody>
          <a:bodyPr/>
          <a:lstStyle/>
          <a:p>
            <a:r>
              <a:rPr lang="fr-FR" dirty="0"/>
              <a:t>Service sociaux – passation – régime assoupli</a:t>
            </a:r>
          </a:p>
        </p:txBody>
      </p:sp>
      <p:sp>
        <p:nvSpPr>
          <p:cNvPr id="6" name="Title 5">
            <a:extLst>
              <a:ext uri="{FF2B5EF4-FFF2-40B4-BE49-F238E27FC236}">
                <a16:creationId xmlns:a16="http://schemas.microsoft.com/office/drawing/2014/main" id="{503DB98F-4658-4D5A-A9E0-775E8477F445}"/>
              </a:ext>
            </a:extLst>
          </p:cNvPr>
          <p:cNvSpPr>
            <a:spLocks noGrp="1"/>
          </p:cNvSpPr>
          <p:nvPr>
            <p:ph type="title"/>
          </p:nvPr>
        </p:nvSpPr>
        <p:spPr/>
        <p:txBody>
          <a:bodyPr/>
          <a:lstStyle/>
          <a:p>
            <a:pPr algn="just"/>
            <a:r>
              <a:rPr lang="fr-FR" sz="3200" dirty="0"/>
              <a:t>C.E., arrêt n° 252.751 du 25 janvier 2022, </a:t>
            </a:r>
            <a:r>
              <a:rPr lang="fr-FR" sz="3200" i="1" dirty="0" err="1"/>
              <a:t>a.s.b.l</a:t>
            </a:r>
            <a:r>
              <a:rPr lang="fr-FR" sz="3200" i="1" dirty="0"/>
              <a:t>. </a:t>
            </a:r>
            <a:r>
              <a:rPr lang="fr-FR" sz="3200" i="1" dirty="0" err="1"/>
              <a:t>COHEZIO</a:t>
            </a:r>
            <a:r>
              <a:rPr lang="fr-FR" sz="3200" i="1" dirty="0"/>
              <a:t> </a:t>
            </a:r>
            <a:r>
              <a:rPr lang="fr-FR" sz="3200" dirty="0"/>
              <a:t>(extrême urgence)</a:t>
            </a:r>
            <a:endParaRPr lang="en-GB" sz="3200" dirty="0"/>
          </a:p>
        </p:txBody>
      </p:sp>
      <p:pic>
        <p:nvPicPr>
          <p:cNvPr id="13" name="Picture Placeholder 12">
            <a:extLst>
              <a:ext uri="{FF2B5EF4-FFF2-40B4-BE49-F238E27FC236}">
                <a16:creationId xmlns:a16="http://schemas.microsoft.com/office/drawing/2014/main" id="{60DF3E3B-0E6F-4EA6-B35C-3123DB77BE59}"/>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B2B86C7A-F56B-41E0-957C-30A179E6C086}"/>
              </a:ext>
            </a:extLst>
          </p:cNvPr>
          <p:cNvSpPr>
            <a:spLocks noGrp="1"/>
          </p:cNvSpPr>
          <p:nvPr>
            <p:ph sz="quarter" idx="19"/>
          </p:nvPr>
        </p:nvSpPr>
        <p:spPr>
          <a:xfrm>
            <a:off x="515938" y="1872343"/>
            <a:ext cx="7386637" cy="3788228"/>
          </a:xfrm>
        </p:spPr>
        <p:txBody>
          <a:bodyPr/>
          <a:lstStyle/>
          <a:p>
            <a:pPr algn="just"/>
            <a:r>
              <a:rPr lang="fr-FR" sz="1600" dirty="0"/>
              <a:t>Le marché avait « </a:t>
            </a:r>
            <a:r>
              <a:rPr lang="fr-FR" sz="1600" i="1" dirty="0"/>
              <a:t>pour objet « </a:t>
            </a:r>
            <a:r>
              <a:rPr lang="fr-FR" sz="1600" b="1" i="1" dirty="0"/>
              <a:t>des services sociaux et d’autres services spécifiques </a:t>
            </a:r>
            <a:r>
              <a:rPr lang="fr-FR" sz="1600" i="1" dirty="0"/>
              <a:t>» au sens de l’article 88 » de la loi du 17 juin 2016 </a:t>
            </a:r>
            <a:r>
              <a:rPr lang="fr-FR" sz="1600" dirty="0"/>
              <a:t>». La procédure choisie était « </a:t>
            </a:r>
            <a:r>
              <a:rPr lang="fr-FR" sz="1600" i="1" dirty="0"/>
              <a:t>la procédure négociée sans publication préalable </a:t>
            </a:r>
            <a:r>
              <a:rPr lang="fr-FR" sz="1600" dirty="0"/>
              <a:t>»</a:t>
            </a:r>
            <a:r>
              <a:rPr lang="fr-FR" sz="1600" i="1" dirty="0"/>
              <a:t> conformément </a:t>
            </a:r>
            <a:r>
              <a:rPr lang="fr-FR" sz="1600" dirty="0"/>
              <a:t>«</a:t>
            </a:r>
            <a:r>
              <a:rPr lang="fr-FR" sz="1600" i="1" dirty="0"/>
              <a:t> à l’article 89, § 1er, 2°, de la même loi </a:t>
            </a:r>
            <a:r>
              <a:rPr lang="fr-FR" sz="1600" dirty="0"/>
              <a:t>».</a:t>
            </a:r>
          </a:p>
          <a:p>
            <a:pPr algn="just"/>
            <a:r>
              <a:rPr lang="fr-FR" sz="1600" dirty="0"/>
              <a:t>La passation de ce type de marché étant « </a:t>
            </a:r>
            <a:r>
              <a:rPr lang="fr-FR" sz="1600" i="1" dirty="0"/>
              <a:t>soumise à un </a:t>
            </a:r>
            <a:r>
              <a:rPr lang="fr-FR" sz="1600" b="1" i="1" dirty="0"/>
              <a:t>régime assoupli </a:t>
            </a:r>
            <a:r>
              <a:rPr lang="fr-FR" sz="1600" dirty="0"/>
              <a:t>», « </a:t>
            </a:r>
            <a:r>
              <a:rPr lang="fr-FR" sz="1600" i="1" dirty="0"/>
              <a:t>les articles 89, § 3, de la loi et 4, § 2, 2°, de l’arrêté royal du 18 avril 2017 </a:t>
            </a:r>
            <a:r>
              <a:rPr lang="fr-FR" sz="1600" dirty="0"/>
              <a:t>(…) </a:t>
            </a:r>
            <a:r>
              <a:rPr lang="fr-FR" sz="1600" i="1" dirty="0"/>
              <a:t>listent les dispositions que le pouvoir adjudicateur est tenu de respecter, en précisant que les autres ne sont applicables que si les documents du marché le prévoient expressément</a:t>
            </a:r>
            <a:r>
              <a:rPr lang="fr-FR" sz="1600" dirty="0"/>
              <a:t>. [L]</a:t>
            </a:r>
            <a:r>
              <a:rPr lang="fr-FR" sz="1600" i="1" dirty="0"/>
              <a:t>’article 76 de l’arrêté royal du 18 avril 2017 ne fait pas partie des dispositions visées</a:t>
            </a:r>
            <a:r>
              <a:rPr lang="fr-FR" sz="1600" dirty="0"/>
              <a:t> [audit] </a:t>
            </a:r>
            <a:r>
              <a:rPr lang="fr-FR" sz="1600" i="1" dirty="0"/>
              <a:t>article 4</a:t>
            </a:r>
            <a:r>
              <a:rPr lang="fr-FR" sz="1600" dirty="0"/>
              <a:t> (…). </a:t>
            </a:r>
            <a:r>
              <a:rPr lang="fr-FR" sz="1600" i="1" dirty="0"/>
              <a:t>Il n’est, par ailleurs, pas visé par les documents du marché. En tant qu’il invoque la violation de cette disposition, </a:t>
            </a:r>
            <a:r>
              <a:rPr lang="fr-FR" sz="1600" b="1" i="1" dirty="0"/>
              <a:t>le moyen est</a:t>
            </a:r>
            <a:r>
              <a:rPr lang="fr-FR" sz="1600" i="1" dirty="0"/>
              <a:t>, dès lors, </a:t>
            </a:r>
            <a:r>
              <a:rPr lang="fr-FR" sz="1600" b="1" i="1" dirty="0"/>
              <a:t>irrecevable</a:t>
            </a:r>
            <a:r>
              <a:rPr lang="fr-FR" sz="1600" i="1" dirty="0"/>
              <a:t>.</a:t>
            </a:r>
            <a:r>
              <a:rPr lang="fr-FR" sz="1600" dirty="0"/>
              <a:t> »</a:t>
            </a:r>
          </a:p>
        </p:txBody>
      </p:sp>
      <p:sp>
        <p:nvSpPr>
          <p:cNvPr id="14" name="Footer Placeholder 13">
            <a:extLst>
              <a:ext uri="{FF2B5EF4-FFF2-40B4-BE49-F238E27FC236}">
                <a16:creationId xmlns:a16="http://schemas.microsoft.com/office/drawing/2014/main" id="{D211DE1F-2C03-4A79-9837-9BEA3FF9621B}"/>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9440145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40E2A5-125A-42FB-B08A-74FC938F37A7}"/>
              </a:ext>
            </a:extLst>
          </p:cNvPr>
          <p:cNvSpPr>
            <a:spLocks noGrp="1"/>
          </p:cNvSpPr>
          <p:nvPr>
            <p:ph type="sldNum" sz="quarter" idx="12"/>
          </p:nvPr>
        </p:nvSpPr>
        <p:spPr/>
        <p:txBody>
          <a:bodyPr/>
          <a:lstStyle/>
          <a:p>
            <a:fld id="{F9591D4C-BB8F-AE46-BE73-C616F30BBC5B}" type="slidenum">
              <a:rPr lang="en-US" smtClean="0"/>
              <a:pPr/>
              <a:t>8</a:t>
            </a:fld>
            <a:endParaRPr lang="en-US" dirty="0"/>
          </a:p>
        </p:txBody>
      </p:sp>
      <p:sp>
        <p:nvSpPr>
          <p:cNvPr id="7" name="Text Placeholder 6">
            <a:extLst>
              <a:ext uri="{FF2B5EF4-FFF2-40B4-BE49-F238E27FC236}">
                <a16:creationId xmlns:a16="http://schemas.microsoft.com/office/drawing/2014/main" id="{41142F8D-6D8A-4686-A759-C6EFA11B7CBA}"/>
              </a:ext>
            </a:extLst>
          </p:cNvPr>
          <p:cNvSpPr>
            <a:spLocks noGrp="1"/>
          </p:cNvSpPr>
          <p:nvPr>
            <p:ph type="body" sz="quarter" idx="15"/>
          </p:nvPr>
        </p:nvSpPr>
        <p:spPr/>
        <p:txBody>
          <a:bodyPr/>
          <a:lstStyle/>
          <a:p>
            <a:r>
              <a:rPr lang="fr-FR" dirty="0"/>
              <a:t>Obligation d’indication des quantités maximales ?</a:t>
            </a:r>
          </a:p>
          <a:p>
            <a:endParaRPr lang="en-GB" dirty="0"/>
          </a:p>
        </p:txBody>
      </p:sp>
      <p:sp>
        <p:nvSpPr>
          <p:cNvPr id="6" name="Title 5">
            <a:extLst>
              <a:ext uri="{FF2B5EF4-FFF2-40B4-BE49-F238E27FC236}">
                <a16:creationId xmlns:a16="http://schemas.microsoft.com/office/drawing/2014/main" id="{C2D3E1CD-4081-4FEF-BB4D-0E91EC28B35D}"/>
              </a:ext>
            </a:extLst>
          </p:cNvPr>
          <p:cNvSpPr>
            <a:spLocks noGrp="1"/>
          </p:cNvSpPr>
          <p:nvPr>
            <p:ph type="title"/>
          </p:nvPr>
        </p:nvSpPr>
        <p:spPr/>
        <p:txBody>
          <a:bodyPr/>
          <a:lstStyle/>
          <a:p>
            <a:r>
              <a:rPr lang="en-GB" sz="3200" dirty="0"/>
              <a:t>La saga des accords-cadres</a:t>
            </a:r>
          </a:p>
        </p:txBody>
      </p:sp>
      <p:sp>
        <p:nvSpPr>
          <p:cNvPr id="2" name="Content Placeholder 1">
            <a:extLst>
              <a:ext uri="{FF2B5EF4-FFF2-40B4-BE49-F238E27FC236}">
                <a16:creationId xmlns:a16="http://schemas.microsoft.com/office/drawing/2014/main" id="{00D977B5-3CDA-4B35-A0DE-46EA85BA6297}"/>
              </a:ext>
            </a:extLst>
          </p:cNvPr>
          <p:cNvSpPr>
            <a:spLocks noGrp="1"/>
          </p:cNvSpPr>
          <p:nvPr>
            <p:ph sz="quarter" idx="18"/>
          </p:nvPr>
        </p:nvSpPr>
        <p:spPr>
          <a:xfrm>
            <a:off x="515938" y="1431925"/>
            <a:ext cx="11160125" cy="4876800"/>
          </a:xfrm>
        </p:spPr>
        <p:txBody>
          <a:bodyPr/>
          <a:lstStyle/>
          <a:p>
            <a:pPr algn="just"/>
            <a:r>
              <a:rPr lang="fr-FR" sz="1600" b="1" dirty="0" err="1"/>
              <a:t>CJUE</a:t>
            </a:r>
            <a:r>
              <a:rPr lang="fr-FR" sz="1600" b="1" dirty="0"/>
              <a:t>, 19 décembre 2018</a:t>
            </a:r>
            <a:r>
              <a:rPr lang="fr-FR" sz="1600" dirty="0"/>
              <a:t>, C-216/17, </a:t>
            </a:r>
            <a:r>
              <a:rPr lang="fr-FR" sz="1600" i="1" dirty="0" err="1"/>
              <a:t>Autorità</a:t>
            </a:r>
            <a:r>
              <a:rPr lang="fr-FR" sz="1600" i="1" dirty="0"/>
              <a:t> Garante </a:t>
            </a:r>
            <a:r>
              <a:rPr lang="fr-FR" sz="1600" i="1" dirty="0" err="1"/>
              <a:t>della</a:t>
            </a:r>
            <a:r>
              <a:rPr lang="fr-FR" sz="1600" i="1" dirty="0"/>
              <a:t> </a:t>
            </a:r>
            <a:r>
              <a:rPr lang="fr-FR" sz="1600" i="1" dirty="0" err="1"/>
              <a:t>Concorrenza</a:t>
            </a:r>
            <a:r>
              <a:rPr lang="fr-FR" sz="1600" i="1" dirty="0"/>
              <a:t> e del Mercato – Antitrust, </a:t>
            </a:r>
            <a:r>
              <a:rPr lang="fr-FR" sz="1600" i="1" dirty="0" err="1"/>
              <a:t>Coopservice</a:t>
            </a:r>
            <a:r>
              <a:rPr lang="fr-FR" sz="1600" i="1" dirty="0"/>
              <a:t> Soc. coop. </a:t>
            </a:r>
            <a:r>
              <a:rPr lang="fr-FR" sz="1600" i="1" dirty="0" err="1"/>
              <a:t>Arl</a:t>
            </a:r>
            <a:r>
              <a:rPr lang="fr-FR" sz="1600" i="1" dirty="0"/>
              <a:t> c. </a:t>
            </a:r>
            <a:r>
              <a:rPr lang="fr-FR" sz="1600" i="1" dirty="0" err="1"/>
              <a:t>Azienda</a:t>
            </a:r>
            <a:r>
              <a:rPr lang="fr-FR" sz="1600" i="1" dirty="0"/>
              <a:t> Socio-</a:t>
            </a:r>
            <a:r>
              <a:rPr lang="fr-FR" sz="1600" i="1" dirty="0" err="1"/>
              <a:t>Sanitaria</a:t>
            </a:r>
            <a:r>
              <a:rPr lang="fr-FR" sz="1600" i="1" dirty="0"/>
              <a:t> Territoriale </a:t>
            </a:r>
            <a:r>
              <a:rPr lang="fr-FR" sz="1600" i="1" dirty="0" err="1"/>
              <a:t>della</a:t>
            </a:r>
            <a:r>
              <a:rPr lang="fr-FR" sz="1600" i="1" dirty="0"/>
              <a:t> </a:t>
            </a:r>
            <a:r>
              <a:rPr lang="fr-FR" sz="1600" i="1" dirty="0" err="1"/>
              <a:t>Vallecamonica</a:t>
            </a:r>
            <a:r>
              <a:rPr lang="fr-FR" sz="1600" i="1" dirty="0"/>
              <a:t> – </a:t>
            </a:r>
            <a:r>
              <a:rPr lang="fr-FR" sz="1600" i="1" dirty="0" err="1"/>
              <a:t>Sebino</a:t>
            </a:r>
            <a:r>
              <a:rPr lang="fr-FR" sz="1600" i="1" dirty="0"/>
              <a:t> (ASST), </a:t>
            </a:r>
            <a:r>
              <a:rPr lang="fr-FR" sz="1600" i="1" dirty="0" err="1"/>
              <a:t>Azienda</a:t>
            </a:r>
            <a:r>
              <a:rPr lang="fr-FR" sz="1600" i="1" dirty="0"/>
              <a:t> Socio-</a:t>
            </a:r>
            <a:r>
              <a:rPr lang="fr-FR" sz="1600" i="1" dirty="0" err="1"/>
              <a:t>Sanitaria</a:t>
            </a:r>
            <a:r>
              <a:rPr lang="fr-FR" sz="1600" i="1" dirty="0"/>
              <a:t> Territoriale del Garda (ASST), </a:t>
            </a:r>
            <a:r>
              <a:rPr lang="fr-FR" sz="1600" i="1" dirty="0" err="1"/>
              <a:t>Azienda</a:t>
            </a:r>
            <a:r>
              <a:rPr lang="fr-FR" sz="1600" i="1" dirty="0"/>
              <a:t> Socio-</a:t>
            </a:r>
            <a:r>
              <a:rPr lang="fr-FR" sz="1600" i="1" dirty="0" err="1"/>
              <a:t>Sanitaria</a:t>
            </a:r>
            <a:r>
              <a:rPr lang="fr-FR" sz="1600" i="1" dirty="0"/>
              <a:t> Territoriale </a:t>
            </a:r>
            <a:r>
              <a:rPr lang="fr-FR" sz="1600" i="1" dirty="0" err="1"/>
              <a:t>della</a:t>
            </a:r>
            <a:r>
              <a:rPr lang="fr-FR" sz="1600" i="1" dirty="0"/>
              <a:t> </a:t>
            </a:r>
            <a:r>
              <a:rPr lang="fr-FR" sz="1600" i="1" dirty="0" err="1"/>
              <a:t>Valcamonica</a:t>
            </a:r>
            <a:r>
              <a:rPr lang="fr-FR" sz="1600" i="1" dirty="0"/>
              <a:t> (ASST) </a:t>
            </a:r>
            <a:r>
              <a:rPr lang="fr-FR" sz="1600" dirty="0"/>
              <a:t>et </a:t>
            </a:r>
            <a:r>
              <a:rPr lang="fr-FR" sz="1600" b="1" dirty="0" err="1"/>
              <a:t>CJUE</a:t>
            </a:r>
            <a:r>
              <a:rPr lang="fr-FR" sz="1600" b="1" dirty="0"/>
              <a:t>, 17 juin 2021</a:t>
            </a:r>
            <a:r>
              <a:rPr lang="fr-FR" sz="1600" dirty="0"/>
              <a:t>, C-23/20, </a:t>
            </a:r>
            <a:r>
              <a:rPr lang="fr-FR" sz="1600" i="1" dirty="0"/>
              <a:t>Simonsen &amp; </a:t>
            </a:r>
            <a:r>
              <a:rPr lang="fr-FR" sz="1600" i="1" dirty="0" err="1"/>
              <a:t>Weel</a:t>
            </a:r>
            <a:r>
              <a:rPr lang="fr-FR" sz="1600" i="1" dirty="0"/>
              <a:t> A/S c. Region </a:t>
            </a:r>
            <a:r>
              <a:rPr lang="fr-FR" sz="1600" i="1" dirty="0" err="1"/>
              <a:t>Nordjylland</a:t>
            </a:r>
            <a:r>
              <a:rPr lang="fr-FR" sz="1600" i="1" dirty="0"/>
              <a:t> </a:t>
            </a:r>
            <a:r>
              <a:rPr lang="fr-FR" sz="1600" i="1" dirty="0" err="1"/>
              <a:t>og</a:t>
            </a:r>
            <a:r>
              <a:rPr lang="fr-FR" sz="1600" i="1" dirty="0"/>
              <a:t> Region </a:t>
            </a:r>
            <a:r>
              <a:rPr lang="fr-FR" sz="1600" i="1" dirty="0" err="1"/>
              <a:t>Syddanmark</a:t>
            </a:r>
            <a:endParaRPr lang="fr-FR" sz="1600" dirty="0"/>
          </a:p>
          <a:p>
            <a:pPr lvl="1" algn="just"/>
            <a:r>
              <a:rPr lang="fr-FR" sz="1600" b="1" dirty="0"/>
              <a:t>L’accord-cadre doit, dès l’origine, déterminer le volume maximal de fournitures ou de services qui pourront faire l’objet des marchés subséquents.</a:t>
            </a:r>
          </a:p>
          <a:p>
            <a:pPr lvl="1" algn="just"/>
            <a:r>
              <a:rPr lang="fr-FR" sz="1600" b="1" dirty="0"/>
              <a:t>Le pouvoir adjudicateur ne pourrait s’abstenir d’indiquer, dans l’avis ou dans les documents de marché, une valeur maximale des fournitures et services à fournir en vertu d’un accord-cadre.</a:t>
            </a:r>
          </a:p>
          <a:p>
            <a:pPr marL="225425" lvl="1" indent="0" algn="just">
              <a:buNone/>
            </a:pPr>
            <a:endParaRPr lang="fr-FR" sz="1600" b="1" dirty="0"/>
          </a:p>
          <a:p>
            <a:pPr algn="just"/>
            <a:r>
              <a:rPr lang="fr-FR" sz="1600" dirty="0" err="1"/>
              <a:t>C.E</a:t>
            </a:r>
            <a:r>
              <a:rPr lang="fr-FR" sz="1600" dirty="0"/>
              <a:t>., arrêt n° 249.203 du 11 décembre 2020, </a:t>
            </a:r>
            <a:r>
              <a:rPr lang="fr-FR" sz="1600" i="1" dirty="0" err="1"/>
              <a:t>s.r.l</a:t>
            </a:r>
            <a:r>
              <a:rPr lang="fr-FR" sz="1600" i="1" dirty="0"/>
              <a:t>. Assistance et Gestion Environnementale </a:t>
            </a:r>
            <a:r>
              <a:rPr lang="fr-FR" sz="1600" dirty="0"/>
              <a:t>(extrême urgence) et </a:t>
            </a:r>
            <a:r>
              <a:rPr lang="fr-FR" sz="1600" dirty="0" err="1"/>
              <a:t>C.E</a:t>
            </a:r>
            <a:r>
              <a:rPr lang="fr-FR" sz="1600" dirty="0"/>
              <a:t>., arrêt n° 251.293 du 20 juillet 2021, </a:t>
            </a:r>
            <a:r>
              <a:rPr lang="fr-FR" sz="1600" i="1" dirty="0"/>
              <a:t>La société de droit français </a:t>
            </a:r>
            <a:r>
              <a:rPr lang="fr-FR" sz="1600" i="1" dirty="0" err="1"/>
              <a:t>Lattitude</a:t>
            </a:r>
            <a:r>
              <a:rPr lang="fr-FR" sz="1600" i="1" dirty="0"/>
              <a:t> </a:t>
            </a:r>
            <a:r>
              <a:rPr lang="fr-FR" sz="1600" i="1" dirty="0" err="1"/>
              <a:t>Geosystems</a:t>
            </a:r>
            <a:r>
              <a:rPr lang="fr-FR" sz="1600" i="1" dirty="0"/>
              <a:t> </a:t>
            </a:r>
            <a:r>
              <a:rPr lang="fr-FR" sz="1600" dirty="0"/>
              <a:t>(extrême urgence)</a:t>
            </a:r>
          </a:p>
          <a:p>
            <a:pPr lvl="1" algn="just"/>
            <a:r>
              <a:rPr lang="fr-FR" sz="1600" b="1" dirty="0"/>
              <a:t>La conclusion répétée du Conseil d’État selon laquelle les quantités présumées ou sommes à réserver paraissent, </a:t>
            </a:r>
            <a:r>
              <a:rPr lang="fr-FR" sz="1600" b="1" i="1" dirty="0"/>
              <a:t>prima facie</a:t>
            </a:r>
            <a:r>
              <a:rPr lang="fr-FR" sz="1600" b="1" dirty="0"/>
              <a:t>, suffire semble difficilement conciliable avec les arrêts de la Cour. </a:t>
            </a:r>
          </a:p>
        </p:txBody>
      </p:sp>
      <p:sp>
        <p:nvSpPr>
          <p:cNvPr id="10" name="Footer Placeholder 9">
            <a:extLst>
              <a:ext uri="{FF2B5EF4-FFF2-40B4-BE49-F238E27FC236}">
                <a16:creationId xmlns:a16="http://schemas.microsoft.com/office/drawing/2014/main" id="{C29C3D2B-9C74-44B0-AB35-B3375CD66F79}"/>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9653941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340E2A5-125A-42FB-B08A-74FC938F37A7}"/>
              </a:ext>
            </a:extLst>
          </p:cNvPr>
          <p:cNvSpPr>
            <a:spLocks noGrp="1"/>
          </p:cNvSpPr>
          <p:nvPr>
            <p:ph type="sldNum" sz="quarter" idx="12"/>
          </p:nvPr>
        </p:nvSpPr>
        <p:spPr/>
        <p:txBody>
          <a:bodyPr/>
          <a:lstStyle/>
          <a:p>
            <a:fld id="{F9591D4C-BB8F-AE46-BE73-C616F30BBC5B}" type="slidenum">
              <a:rPr lang="en-US" smtClean="0"/>
              <a:pPr/>
              <a:t>9</a:t>
            </a:fld>
            <a:endParaRPr lang="en-US" dirty="0"/>
          </a:p>
        </p:txBody>
      </p:sp>
      <p:sp>
        <p:nvSpPr>
          <p:cNvPr id="7" name="Text Placeholder 6">
            <a:extLst>
              <a:ext uri="{FF2B5EF4-FFF2-40B4-BE49-F238E27FC236}">
                <a16:creationId xmlns:a16="http://schemas.microsoft.com/office/drawing/2014/main" id="{41142F8D-6D8A-4686-A759-C6EFA11B7CBA}"/>
              </a:ext>
            </a:extLst>
          </p:cNvPr>
          <p:cNvSpPr>
            <a:spLocks noGrp="1"/>
          </p:cNvSpPr>
          <p:nvPr>
            <p:ph type="body" sz="quarter" idx="15"/>
          </p:nvPr>
        </p:nvSpPr>
        <p:spPr/>
        <p:txBody>
          <a:bodyPr/>
          <a:lstStyle/>
          <a:p>
            <a:r>
              <a:rPr lang="fr-FR" dirty="0"/>
              <a:t>Obligation d’indication des quantités maximales ?</a:t>
            </a:r>
          </a:p>
          <a:p>
            <a:endParaRPr lang="en-GB" dirty="0"/>
          </a:p>
        </p:txBody>
      </p:sp>
      <p:sp>
        <p:nvSpPr>
          <p:cNvPr id="6" name="Title 5">
            <a:extLst>
              <a:ext uri="{FF2B5EF4-FFF2-40B4-BE49-F238E27FC236}">
                <a16:creationId xmlns:a16="http://schemas.microsoft.com/office/drawing/2014/main" id="{C2D3E1CD-4081-4FEF-BB4D-0E91EC28B35D}"/>
              </a:ext>
            </a:extLst>
          </p:cNvPr>
          <p:cNvSpPr>
            <a:spLocks noGrp="1"/>
          </p:cNvSpPr>
          <p:nvPr>
            <p:ph type="title"/>
          </p:nvPr>
        </p:nvSpPr>
        <p:spPr/>
        <p:txBody>
          <a:bodyPr/>
          <a:lstStyle/>
          <a:p>
            <a:r>
              <a:rPr lang="en-GB" sz="3200" dirty="0"/>
              <a:t>La saga des accords-cadres</a:t>
            </a:r>
          </a:p>
        </p:txBody>
      </p:sp>
      <p:sp>
        <p:nvSpPr>
          <p:cNvPr id="2" name="Content Placeholder 1">
            <a:extLst>
              <a:ext uri="{FF2B5EF4-FFF2-40B4-BE49-F238E27FC236}">
                <a16:creationId xmlns:a16="http://schemas.microsoft.com/office/drawing/2014/main" id="{00D977B5-3CDA-4B35-A0DE-46EA85BA6297}"/>
              </a:ext>
            </a:extLst>
          </p:cNvPr>
          <p:cNvSpPr>
            <a:spLocks noGrp="1"/>
          </p:cNvSpPr>
          <p:nvPr>
            <p:ph sz="quarter" idx="18"/>
          </p:nvPr>
        </p:nvSpPr>
        <p:spPr>
          <a:xfrm>
            <a:off x="515938" y="1270000"/>
            <a:ext cx="11160125" cy="4876800"/>
          </a:xfrm>
        </p:spPr>
        <p:txBody>
          <a:bodyPr/>
          <a:lstStyle/>
          <a:p>
            <a:pPr algn="just"/>
            <a:r>
              <a:rPr lang="fr-BE" sz="1600" b="1" dirty="0" err="1">
                <a:effectLst/>
                <a:latin typeface="+mj-lt"/>
                <a:ea typeface="STZhongsong" panose="02010600040101010101" pitchFamily="2" charset="-122"/>
              </a:rPr>
              <a:t>CJUE</a:t>
            </a:r>
            <a:r>
              <a:rPr lang="fr-BE" sz="1600" b="1" dirty="0">
                <a:effectLst/>
                <a:latin typeface="+mj-lt"/>
                <a:ea typeface="STZhongsong" panose="02010600040101010101" pitchFamily="2" charset="-122"/>
              </a:rPr>
              <a:t>, 14 juillet 2022, </a:t>
            </a:r>
            <a:r>
              <a:rPr lang="fr-BE" sz="1600" dirty="0">
                <a:effectLst/>
                <a:latin typeface="+mj-lt"/>
                <a:ea typeface="STZhongsong" panose="02010600040101010101" pitchFamily="2" charset="-122"/>
              </a:rPr>
              <a:t>C-274/21 et C-275/21, </a:t>
            </a:r>
            <a:r>
              <a:rPr lang="en-US" sz="1600" i="1" dirty="0">
                <a:effectLst/>
                <a:latin typeface="+mj-lt"/>
                <a:ea typeface="STZhongsong" panose="02010600040101010101" pitchFamily="2" charset="-122"/>
              </a:rPr>
              <a:t>EPIC Financial Consulting </a:t>
            </a:r>
            <a:r>
              <a:rPr lang="en-US" sz="1600" i="1" dirty="0" err="1">
                <a:effectLst/>
                <a:latin typeface="+mj-lt"/>
                <a:ea typeface="STZhongsong" panose="02010600040101010101" pitchFamily="2" charset="-122"/>
              </a:rPr>
              <a:t>Ges.m.b.H</a:t>
            </a:r>
            <a:r>
              <a:rPr lang="en-US" sz="1600" i="1" dirty="0">
                <a:effectLst/>
                <a:latin typeface="+mj-lt"/>
                <a:ea typeface="STZhongsong" panose="02010600040101010101" pitchFamily="2" charset="-122"/>
              </a:rPr>
              <a:t>./ </a:t>
            </a:r>
            <a:r>
              <a:rPr lang="en-US" sz="1600" i="1" dirty="0" err="1">
                <a:effectLst/>
                <a:latin typeface="+mj-lt"/>
                <a:ea typeface="STZhongsong" panose="02010600040101010101" pitchFamily="2" charset="-122"/>
              </a:rPr>
              <a:t>République</a:t>
            </a:r>
            <a:r>
              <a:rPr lang="en-US" sz="1600" i="1" dirty="0">
                <a:effectLst/>
                <a:latin typeface="+mj-lt"/>
                <a:ea typeface="STZhongsong" panose="02010600040101010101" pitchFamily="2" charset="-122"/>
              </a:rPr>
              <a:t> </a:t>
            </a:r>
            <a:r>
              <a:rPr lang="en-US" sz="1600" i="1" dirty="0" err="1">
                <a:effectLst/>
                <a:latin typeface="+mj-lt"/>
                <a:ea typeface="STZhongsong" panose="02010600040101010101" pitchFamily="2" charset="-122"/>
              </a:rPr>
              <a:t>d’Autriche</a:t>
            </a:r>
            <a:r>
              <a:rPr lang="en-US" sz="1600" i="1" dirty="0">
                <a:effectLst/>
                <a:latin typeface="+mj-lt"/>
                <a:ea typeface="STZhongsong" panose="02010600040101010101" pitchFamily="2" charset="-122"/>
              </a:rPr>
              <a:t> </a:t>
            </a:r>
          </a:p>
          <a:p>
            <a:pPr algn="just"/>
            <a:r>
              <a:rPr lang="fr-BE" sz="1600" b="0" i="0" dirty="0">
                <a:effectLst/>
                <a:latin typeface="Times New Roman" panose="02020603050405020304" pitchFamily="18" charset="0"/>
              </a:rPr>
              <a:t>« </a:t>
            </a:r>
            <a:r>
              <a:rPr lang="fr-BE" sz="1600" b="0" i="1" dirty="0">
                <a:effectLst/>
                <a:latin typeface="+mj-lt"/>
              </a:rPr>
              <a:t>Par ses sixièmes questions, point 1, dans les affaires C‑274/21 et C‑275/21, la juridiction de renvoi demande, en substance, si l’article 33, paragraphe 3, de la directive 2014/24 doit être interprété en ce sens qu’un pouvoir adjudicateur peut encore se fonder, pour attribuer un nouveau marché, sur un accord-cadre dont la quantité et/ou la valeur maximale des travaux, fournitures ou services concernés qu’il fixe a ou ont déjà été atteinte(s). </a:t>
            </a:r>
            <a:r>
              <a:rPr lang="fr-BE" sz="1600" dirty="0">
                <a:latin typeface="+mj-lt"/>
              </a:rPr>
              <a:t> </a:t>
            </a:r>
            <a:r>
              <a:rPr lang="fr-BE" sz="1600" dirty="0">
                <a:latin typeface="Times New Roman" panose="02020603050405020304" pitchFamily="18" charset="0"/>
              </a:rPr>
              <a:t>»</a:t>
            </a:r>
          </a:p>
          <a:p>
            <a:pPr algn="just"/>
            <a:r>
              <a:rPr lang="fr-BE" sz="1600" b="0" i="0" dirty="0">
                <a:effectLst/>
                <a:latin typeface="Times New Roman" panose="02020603050405020304" pitchFamily="18" charset="0"/>
              </a:rPr>
              <a:t>« </a:t>
            </a:r>
            <a:r>
              <a:rPr lang="fr-BE" sz="1600" b="0" i="1" dirty="0">
                <a:effectLst/>
                <a:latin typeface="+mj-lt"/>
              </a:rPr>
              <a:t>À cet égard, il ressort clairement de la jurisprudence de la Cour que, en concluant un accord-cadre, </a:t>
            </a:r>
            <a:r>
              <a:rPr lang="fr-BE" sz="1600" b="1" i="1" dirty="0">
                <a:effectLst/>
                <a:latin typeface="+mj-lt"/>
              </a:rPr>
              <a:t>un pouvoir adjudicateur ne peut s’engager que dans la limite d’une quantité et/ou d’une valeur maximale des travaux, fournitures ou services concernés</a:t>
            </a:r>
            <a:r>
              <a:rPr lang="fr-BE" sz="1600" b="0" i="1" dirty="0">
                <a:effectLst/>
                <a:latin typeface="+mj-lt"/>
              </a:rPr>
              <a:t>, de sorte que, une fois cette limite atteinte, cet accord-cadre aura épuisé ses effets (arrêt du 17 juin 2021, Simonsen &amp; </a:t>
            </a:r>
            <a:r>
              <a:rPr lang="fr-BE" sz="1600" b="0" i="1" dirty="0" err="1">
                <a:effectLst/>
                <a:latin typeface="+mj-lt"/>
              </a:rPr>
              <a:t>Weel</a:t>
            </a:r>
            <a:r>
              <a:rPr lang="fr-BE" sz="1600" b="0" i="1" dirty="0">
                <a:effectLst/>
                <a:latin typeface="+mj-lt"/>
              </a:rPr>
              <a:t>, C‑23/20, </a:t>
            </a:r>
            <a:r>
              <a:rPr lang="fr-BE" sz="1600" b="0" i="1" dirty="0" err="1">
                <a:effectLst/>
                <a:latin typeface="+mj-lt"/>
              </a:rPr>
              <a:t>EU:C:2021:490</a:t>
            </a:r>
            <a:r>
              <a:rPr lang="fr-BE" sz="1600" b="0" i="1" dirty="0">
                <a:effectLst/>
                <a:latin typeface="+mj-lt"/>
              </a:rPr>
              <a:t>, point 68). </a:t>
            </a:r>
            <a:r>
              <a:rPr lang="fr-BE" sz="1600" b="0" i="0" dirty="0">
                <a:effectLst/>
                <a:latin typeface="Times New Roman" panose="02020603050405020304" pitchFamily="18" charset="0"/>
              </a:rPr>
              <a:t>»</a:t>
            </a:r>
          </a:p>
          <a:p>
            <a:pPr algn="just"/>
            <a:r>
              <a:rPr lang="fr-BE" sz="1600" b="0" i="0" dirty="0">
                <a:effectLst/>
                <a:latin typeface="Times New Roman" panose="02020603050405020304" pitchFamily="18" charset="0"/>
              </a:rPr>
              <a:t>«</a:t>
            </a:r>
            <a:r>
              <a:rPr lang="fr-BE" sz="1600" b="0" i="1" dirty="0">
                <a:effectLst/>
                <a:latin typeface="+mj-lt"/>
              </a:rPr>
              <a:t>Partant, ainsi que l’ont souligné le gouvernement autrichien et la Commission dans leurs observations écrites, plus aucun marché ne peut être légalement attribué en application de l’article 33, paragraphe 2, de la directive 2014/24 sur la base d’un accord-cadre dont ladite limite a été dépassée et qui, dès lors, est privé d’effets, </a:t>
            </a:r>
            <a:r>
              <a:rPr lang="fr-BE" sz="1600" b="1" i="1" dirty="0">
                <a:effectLst/>
                <a:latin typeface="+mj-lt"/>
              </a:rPr>
              <a:t>sauf si cette attribution ne modifie pas substantiellement ce dernier, au sens de l’article 72, paragraphe 1, sous e), de la directive 2014/24 </a:t>
            </a:r>
            <a:r>
              <a:rPr lang="fr-BE" sz="1600" b="0" i="1" dirty="0">
                <a:effectLst/>
                <a:latin typeface="+mj-lt"/>
              </a:rPr>
              <a:t>(voir, en ce sens, arrêt du 17 juin 2021, Simonsen &amp; </a:t>
            </a:r>
            <a:r>
              <a:rPr lang="fr-BE" sz="1600" b="0" i="1" dirty="0" err="1">
                <a:effectLst/>
                <a:latin typeface="+mj-lt"/>
              </a:rPr>
              <a:t>Weel</a:t>
            </a:r>
            <a:r>
              <a:rPr lang="fr-BE" sz="1600" b="0" i="1" dirty="0">
                <a:effectLst/>
                <a:latin typeface="+mj-lt"/>
              </a:rPr>
              <a:t>, C‑23/20, </a:t>
            </a:r>
            <a:r>
              <a:rPr lang="fr-BE" sz="1600" b="0" i="1" dirty="0" err="1">
                <a:effectLst/>
                <a:latin typeface="+mj-lt"/>
              </a:rPr>
              <a:t>EU:C:2021:490</a:t>
            </a:r>
            <a:r>
              <a:rPr lang="fr-BE" sz="1600" b="0" i="1" dirty="0">
                <a:effectLst/>
                <a:latin typeface="+mj-lt"/>
              </a:rPr>
              <a:t>, point 70). </a:t>
            </a:r>
            <a:r>
              <a:rPr lang="fr-BE" sz="1600" b="0" i="0" dirty="0">
                <a:effectLst/>
                <a:latin typeface="Times New Roman" panose="02020603050405020304" pitchFamily="18" charset="0"/>
              </a:rPr>
              <a:t>»</a:t>
            </a:r>
          </a:p>
          <a:p>
            <a:pPr algn="just"/>
            <a:r>
              <a:rPr lang="fr-BE" sz="1600" b="0" i="0" dirty="0">
                <a:effectLst/>
                <a:latin typeface="Times New Roman" panose="02020603050405020304" pitchFamily="18" charset="0"/>
              </a:rPr>
              <a:t>« </a:t>
            </a:r>
            <a:r>
              <a:rPr lang="fr-BE" sz="1600" b="0" i="1" dirty="0">
                <a:effectLst/>
                <a:latin typeface="+mj-lt"/>
              </a:rPr>
              <a:t>Il convient donc de répondre aux sixièmes questions, point 1, que l’article 33, paragraphe 3, de la directive 2014/24 doit être interprété en ce sens qu’un </a:t>
            </a:r>
            <a:r>
              <a:rPr lang="fr-BE" sz="1600" b="1" i="1" dirty="0">
                <a:effectLst/>
                <a:latin typeface="+mj-lt"/>
              </a:rPr>
              <a:t>pouvoir adjudicateur ne peut plus se fonder, pour attribuer un nouveau marché, sur un accord-cadre dont la quantité et/ou la valeur maximale des travaux, fournitures ou services concernés qu’il fixe a ou ont déjà été atteinte(s), à moins que l’attribution de ce marché n’entraîne pas une modification substantielle de cet accord-cadre</a:t>
            </a:r>
            <a:r>
              <a:rPr lang="fr-BE" sz="1600" b="0" i="1" dirty="0">
                <a:effectLst/>
                <a:latin typeface="+mj-lt"/>
              </a:rPr>
              <a:t>, ainsi que le prévoit l’article 72, paragraphe 1, sous e), de cette directive. </a:t>
            </a:r>
            <a:r>
              <a:rPr lang="fr-BE" sz="1600" b="0" i="0" dirty="0">
                <a:effectLst/>
                <a:latin typeface="Times New Roman" panose="02020603050405020304" pitchFamily="18" charset="0"/>
              </a:rPr>
              <a:t>»</a:t>
            </a:r>
            <a:endParaRPr lang="fr-BE" sz="1600" i="1" dirty="0">
              <a:effectLst/>
              <a:latin typeface="+mj-lt"/>
              <a:ea typeface="Times New Roman" panose="02020603050405020304" pitchFamily="18" charset="0"/>
            </a:endParaRPr>
          </a:p>
          <a:p>
            <a:pPr algn="just"/>
            <a:endParaRPr lang="fr-BE" sz="1100" b="0" i="0" dirty="0">
              <a:effectLst/>
              <a:latin typeface="Times New Roman" panose="02020603050405020304" pitchFamily="18" charset="0"/>
            </a:endParaRPr>
          </a:p>
        </p:txBody>
      </p:sp>
      <p:sp>
        <p:nvSpPr>
          <p:cNvPr id="10" name="Footer Placeholder 9">
            <a:extLst>
              <a:ext uri="{FF2B5EF4-FFF2-40B4-BE49-F238E27FC236}">
                <a16:creationId xmlns:a16="http://schemas.microsoft.com/office/drawing/2014/main" id="{C29C3D2B-9C74-44B0-AB35-B3375CD66F79}"/>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0723710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729698F-6473-4CB8-84E6-64AE6140AB4D}"/>
              </a:ext>
            </a:extLst>
          </p:cNvPr>
          <p:cNvSpPr>
            <a:spLocks noGrp="1"/>
          </p:cNvSpPr>
          <p:nvPr>
            <p:ph sz="quarter" idx="18"/>
          </p:nvPr>
        </p:nvSpPr>
        <p:spPr/>
        <p:txBody>
          <a:bodyPr/>
          <a:lstStyle/>
          <a:p>
            <a:pPr marL="0" indent="0" algn="just">
              <a:spcAft>
                <a:spcPts val="1200"/>
              </a:spcAft>
              <a:buNone/>
            </a:pPr>
            <a:r>
              <a:rPr lang="fr-BE" sz="1600" dirty="0">
                <a:effectLst/>
                <a:ea typeface="STZhongsong" panose="02010600040101010101" pitchFamily="2" charset="-122"/>
              </a:rPr>
              <a:t>Dans cette affaire, le pouvoir adjudicateur avait rejeté l’offre de la partie requérante en la qualifiant de substantiellement irrégulière. La partie requérante, quant à elle, relevait « </a:t>
            </a:r>
            <a:r>
              <a:rPr lang="fr-BE" sz="1600" i="1" dirty="0">
                <a:effectLst/>
                <a:ea typeface="STZhongsong" panose="02010600040101010101" pitchFamily="2" charset="-122"/>
              </a:rPr>
              <a:t>le </a:t>
            </a:r>
            <a:r>
              <a:rPr lang="fr-BE" sz="1600" b="1" i="1" dirty="0">
                <a:effectLst/>
                <a:ea typeface="STZhongsong" panose="02010600040101010101" pitchFamily="2" charset="-122"/>
              </a:rPr>
              <a:t>défaut d’indication </a:t>
            </a:r>
            <a:r>
              <a:rPr lang="fr-BE" sz="1600" i="1" dirty="0">
                <a:effectLst/>
                <a:ea typeface="STZhongsong" panose="02010600040101010101" pitchFamily="2" charset="-122"/>
              </a:rPr>
              <a:t>dans l’avis de marché ou le cahier spécial des charges d’une </a:t>
            </a:r>
            <a:r>
              <a:rPr lang="fr-BE" sz="1600" b="1" i="1" dirty="0">
                <a:effectLst/>
                <a:ea typeface="STZhongsong" panose="02010600040101010101" pitchFamily="2" charset="-122"/>
              </a:rPr>
              <a:t>quantité ou valeur maximale de l’accord-cadre</a:t>
            </a:r>
            <a:r>
              <a:rPr lang="fr-BE" sz="1600" b="1" dirty="0">
                <a:effectLst/>
                <a:ea typeface="STZhongsong" panose="02010600040101010101" pitchFamily="2" charset="-122"/>
              </a:rPr>
              <a:t> </a:t>
            </a:r>
            <a:r>
              <a:rPr lang="fr-BE" sz="1600" dirty="0">
                <a:effectLst/>
                <a:ea typeface="STZhongsong" panose="02010600040101010101" pitchFamily="2" charset="-122"/>
              </a:rPr>
              <a:t>», moyen qu’elle considérait </a:t>
            </a:r>
            <a:r>
              <a:rPr lang="fr-BE" sz="1600" dirty="0">
                <a:ea typeface="STZhongsong" panose="02010600040101010101" pitchFamily="2" charset="-122"/>
              </a:rPr>
              <a:t>comme d’</a:t>
            </a:r>
            <a:r>
              <a:rPr lang="fr-BE" sz="1600" dirty="0">
                <a:effectLst/>
                <a:ea typeface="STZhongsong" panose="02010600040101010101" pitchFamily="2" charset="-122"/>
              </a:rPr>
              <a:t>ordre public. </a:t>
            </a:r>
          </a:p>
          <a:p>
            <a:pPr marL="0" indent="0" algn="just">
              <a:spcAft>
                <a:spcPts val="1200"/>
              </a:spcAft>
              <a:buNone/>
            </a:pPr>
            <a:r>
              <a:rPr lang="fr-BE" sz="1600" dirty="0">
                <a:effectLst/>
                <a:ea typeface="STZhongsong" panose="02010600040101010101" pitchFamily="2" charset="-122"/>
              </a:rPr>
              <a:t>Le Conseil d’État a répondu en ces termes: </a:t>
            </a:r>
          </a:p>
          <a:p>
            <a:pPr marL="0" indent="0" algn="just">
              <a:spcAft>
                <a:spcPts val="1200"/>
              </a:spcAft>
              <a:buNone/>
            </a:pPr>
            <a:r>
              <a:rPr lang="fr-BE" sz="1600" dirty="0">
                <a:solidFill>
                  <a:schemeClr val="accent1"/>
                </a:solidFill>
                <a:effectLst/>
                <a:ea typeface="Times New Roman" panose="02020603050405020304" pitchFamily="18" charset="0"/>
              </a:rPr>
              <a:t>« </a:t>
            </a:r>
            <a:r>
              <a:rPr lang="fr-BE" sz="1600" i="1" dirty="0">
                <a:solidFill>
                  <a:schemeClr val="accent1"/>
                </a:solidFill>
                <a:effectLst/>
                <a:ea typeface="Times New Roman" panose="02020603050405020304" pitchFamily="18" charset="0"/>
              </a:rPr>
              <a:t>Il</a:t>
            </a:r>
            <a:r>
              <a:rPr lang="fr-BE" sz="1600" b="1" i="1" dirty="0">
                <a:solidFill>
                  <a:schemeClr val="accent1"/>
                </a:solidFill>
                <a:effectLst/>
                <a:ea typeface="Times New Roman" panose="02020603050405020304" pitchFamily="18" charset="0"/>
              </a:rPr>
              <a:t> n’apparaît cependant pas que l’exigence </a:t>
            </a:r>
            <a:r>
              <a:rPr lang="fr-BE" sz="1600" i="1" dirty="0">
                <a:solidFill>
                  <a:schemeClr val="accent1"/>
                </a:solidFill>
                <a:effectLst/>
                <a:ea typeface="Times New Roman" panose="02020603050405020304" pitchFamily="18" charset="0"/>
              </a:rPr>
              <a:t>de mention, dans l’avis de marché ou le cahier spécial des charges, d’une valeur ou d’une quantité maximale des services à fournir en exécution d’un accord-cadre </a:t>
            </a:r>
            <a:r>
              <a:rPr lang="fr-BE" sz="1600" b="1" i="1" dirty="0">
                <a:solidFill>
                  <a:schemeClr val="accent1"/>
                </a:solidFill>
                <a:effectLst/>
                <a:ea typeface="Times New Roman" panose="02020603050405020304" pitchFamily="18" charset="0"/>
              </a:rPr>
              <a:t>constitue une règle d’ordre public</a:t>
            </a:r>
            <a:r>
              <a:rPr lang="fr-BE" sz="1600" i="1" dirty="0">
                <a:solidFill>
                  <a:schemeClr val="accent1"/>
                </a:solidFill>
                <a:effectLst/>
                <a:ea typeface="Times New Roman" panose="02020603050405020304" pitchFamily="18" charset="0"/>
              </a:rPr>
              <a:t>.</a:t>
            </a:r>
            <a:r>
              <a:rPr lang="fr-BE" sz="1600" dirty="0">
                <a:solidFill>
                  <a:schemeClr val="accent1"/>
                </a:solidFill>
                <a:effectLst/>
                <a:ea typeface="Times New Roman" panose="02020603050405020304" pitchFamily="18" charset="0"/>
              </a:rPr>
              <a:t> (…)</a:t>
            </a:r>
            <a:r>
              <a:rPr lang="fr-BE" sz="1600" dirty="0">
                <a:solidFill>
                  <a:schemeClr val="accent1"/>
                </a:solidFill>
                <a:ea typeface="STZhongsong" panose="02010600040101010101" pitchFamily="2" charset="-122"/>
              </a:rPr>
              <a:t> </a:t>
            </a:r>
            <a:r>
              <a:rPr lang="fr-BE" sz="1600" i="1" dirty="0">
                <a:solidFill>
                  <a:schemeClr val="accent1"/>
                </a:solidFill>
                <a:effectLst/>
                <a:ea typeface="Times New Roman" panose="02020603050405020304" pitchFamily="18" charset="0"/>
              </a:rPr>
              <a:t>Comme le relève la Cour de justice de l’Union européenne dans son arrêt </a:t>
            </a:r>
            <a:r>
              <a:rPr lang="fr-BE" sz="1600" dirty="0">
                <a:solidFill>
                  <a:schemeClr val="accent1"/>
                </a:solidFill>
                <a:effectLst/>
                <a:ea typeface="Times New Roman" panose="02020603050405020304" pitchFamily="18" charset="0"/>
              </a:rPr>
              <a:t>Simonsen &amp; </a:t>
            </a:r>
            <a:r>
              <a:rPr lang="fr-BE" sz="1600" dirty="0" err="1">
                <a:solidFill>
                  <a:schemeClr val="accent1"/>
                </a:solidFill>
                <a:effectLst/>
                <a:ea typeface="Times New Roman" panose="02020603050405020304" pitchFamily="18" charset="0"/>
              </a:rPr>
              <a:t>Weel</a:t>
            </a:r>
            <a:r>
              <a:rPr lang="fr-BE" sz="1600" dirty="0">
                <a:solidFill>
                  <a:schemeClr val="accent1"/>
                </a:solidFill>
                <a:effectLst/>
                <a:ea typeface="Times New Roman" panose="02020603050405020304" pitchFamily="18" charset="0"/>
              </a:rPr>
              <a:t> A/S / Region </a:t>
            </a:r>
            <a:r>
              <a:rPr lang="fr-BE" sz="1600" dirty="0" err="1">
                <a:solidFill>
                  <a:schemeClr val="accent1"/>
                </a:solidFill>
                <a:effectLst/>
                <a:ea typeface="Times New Roman" panose="02020603050405020304" pitchFamily="18" charset="0"/>
              </a:rPr>
              <a:t>Nordjylland</a:t>
            </a:r>
            <a:r>
              <a:rPr lang="fr-BE" sz="1600" dirty="0">
                <a:solidFill>
                  <a:schemeClr val="accent1"/>
                </a:solidFill>
                <a:effectLst/>
                <a:ea typeface="Times New Roman" panose="02020603050405020304" pitchFamily="18" charset="0"/>
              </a:rPr>
              <a:t> </a:t>
            </a:r>
            <a:r>
              <a:rPr lang="fr-BE" sz="1600" dirty="0" err="1">
                <a:solidFill>
                  <a:schemeClr val="accent1"/>
                </a:solidFill>
                <a:effectLst/>
                <a:ea typeface="Times New Roman" panose="02020603050405020304" pitchFamily="18" charset="0"/>
              </a:rPr>
              <a:t>og</a:t>
            </a:r>
            <a:r>
              <a:rPr lang="fr-BE" sz="1600" dirty="0">
                <a:solidFill>
                  <a:schemeClr val="accent1"/>
                </a:solidFill>
                <a:effectLst/>
                <a:ea typeface="Times New Roman" panose="02020603050405020304" pitchFamily="18" charset="0"/>
              </a:rPr>
              <a:t> Region </a:t>
            </a:r>
            <a:r>
              <a:rPr lang="fr-BE" sz="1600" dirty="0" err="1">
                <a:solidFill>
                  <a:schemeClr val="accent1"/>
                </a:solidFill>
                <a:effectLst/>
                <a:ea typeface="Times New Roman" panose="02020603050405020304" pitchFamily="18" charset="0"/>
              </a:rPr>
              <a:t>Syddanmark</a:t>
            </a:r>
            <a:r>
              <a:rPr lang="fr-BE" sz="1600" i="1" dirty="0">
                <a:solidFill>
                  <a:schemeClr val="accent1"/>
                </a:solidFill>
                <a:effectLst/>
                <a:ea typeface="Times New Roman" panose="02020603050405020304" pitchFamily="18" charset="0"/>
              </a:rPr>
              <a:t> du 17 juin 2021 (C-23/20) – cité par la requérante – , le manquement du pouvoir adjudicateur à son obligation de mentionner l’étendue d’un accord-cadre ne peut être assimilé à la situation où un marché est conclu sans publication préalable d’un avis de marché alors que cet avis est obligatoire. »</a:t>
            </a:r>
          </a:p>
        </p:txBody>
      </p:sp>
      <p:sp>
        <p:nvSpPr>
          <p:cNvPr id="4" name="Slide Number Placeholder 3">
            <a:extLst>
              <a:ext uri="{FF2B5EF4-FFF2-40B4-BE49-F238E27FC236}">
                <a16:creationId xmlns:a16="http://schemas.microsoft.com/office/drawing/2014/main" id="{D73A1F0A-05D5-4D14-8154-7361E84EF4BA}"/>
              </a:ext>
            </a:extLst>
          </p:cNvPr>
          <p:cNvSpPr>
            <a:spLocks noGrp="1"/>
          </p:cNvSpPr>
          <p:nvPr>
            <p:ph type="sldNum" sz="quarter" idx="12"/>
          </p:nvPr>
        </p:nvSpPr>
        <p:spPr/>
        <p:txBody>
          <a:bodyPr/>
          <a:lstStyle/>
          <a:p>
            <a:fld id="{F9591D4C-BB8F-AE46-BE73-C616F30BBC5B}" type="slidenum">
              <a:rPr lang="en-US" smtClean="0"/>
              <a:pPr/>
              <a:t>10</a:t>
            </a:fld>
            <a:endParaRPr lang="en-US" dirty="0"/>
          </a:p>
        </p:txBody>
      </p:sp>
      <p:sp>
        <p:nvSpPr>
          <p:cNvPr id="5" name="Text Placeholder 4">
            <a:extLst>
              <a:ext uri="{FF2B5EF4-FFF2-40B4-BE49-F238E27FC236}">
                <a16:creationId xmlns:a16="http://schemas.microsoft.com/office/drawing/2014/main" id="{ACA0B7DA-61F6-4838-B0F1-E01004744825}"/>
              </a:ext>
            </a:extLst>
          </p:cNvPr>
          <p:cNvSpPr>
            <a:spLocks noGrp="1"/>
          </p:cNvSpPr>
          <p:nvPr>
            <p:ph type="body" sz="quarter" idx="15"/>
          </p:nvPr>
        </p:nvSpPr>
        <p:spPr>
          <a:xfrm>
            <a:off x="515938" y="1451611"/>
            <a:ext cx="11160125" cy="237308"/>
          </a:xfrm>
        </p:spPr>
        <p:txBody>
          <a:bodyPr/>
          <a:lstStyle/>
          <a:p>
            <a:r>
              <a:rPr lang="fr-FR" dirty="0"/>
              <a:t>Accords-cadres: absence de quantités maximales</a:t>
            </a:r>
          </a:p>
        </p:txBody>
      </p:sp>
      <p:sp>
        <p:nvSpPr>
          <p:cNvPr id="6" name="Title 5">
            <a:extLst>
              <a:ext uri="{FF2B5EF4-FFF2-40B4-BE49-F238E27FC236}">
                <a16:creationId xmlns:a16="http://schemas.microsoft.com/office/drawing/2014/main" id="{F91B35FF-18EC-45F8-9E61-2F2D084C2BF9}"/>
              </a:ext>
            </a:extLst>
          </p:cNvPr>
          <p:cNvSpPr>
            <a:spLocks noGrp="1"/>
          </p:cNvSpPr>
          <p:nvPr>
            <p:ph type="title"/>
          </p:nvPr>
        </p:nvSpPr>
        <p:spPr/>
        <p:txBody>
          <a:bodyPr/>
          <a:lstStyle/>
          <a:p>
            <a:pPr algn="just"/>
            <a:r>
              <a:rPr lang="fr-FR" sz="3200" dirty="0"/>
              <a:t>C.E., arrêt n° 253.997 du 14 juin 2022, </a:t>
            </a:r>
            <a:r>
              <a:rPr lang="fr-FR" sz="3200" i="1" dirty="0"/>
              <a:t>s.a. </a:t>
            </a:r>
            <a:r>
              <a:rPr lang="fr-FR" sz="3200" i="1" dirty="0" err="1"/>
              <a:t>Ecoterres</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316DE3FD-12F7-42ED-948B-F1CE3259CE9E}"/>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4417363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9189E37-5713-48A2-BB0E-C4A12A45F9CB}"/>
              </a:ext>
            </a:extLst>
          </p:cNvPr>
          <p:cNvSpPr>
            <a:spLocks noGrp="1"/>
          </p:cNvSpPr>
          <p:nvPr>
            <p:ph type="sldNum" sz="quarter" idx="12"/>
          </p:nvPr>
        </p:nvSpPr>
        <p:spPr/>
        <p:txBody>
          <a:bodyPr/>
          <a:lstStyle/>
          <a:p>
            <a:fld id="{F9591D4C-BB8F-AE46-BE73-C616F30BBC5B}" type="slidenum">
              <a:rPr lang="en-US" smtClean="0"/>
              <a:pPr/>
              <a:t>11</a:t>
            </a:fld>
            <a:endParaRPr lang="en-US" dirty="0"/>
          </a:p>
        </p:txBody>
      </p:sp>
      <p:sp>
        <p:nvSpPr>
          <p:cNvPr id="7" name="Text Placeholder 6">
            <a:extLst>
              <a:ext uri="{FF2B5EF4-FFF2-40B4-BE49-F238E27FC236}">
                <a16:creationId xmlns:a16="http://schemas.microsoft.com/office/drawing/2014/main" id="{B62F2567-4161-4C62-89E1-690991E83D32}"/>
              </a:ext>
            </a:extLst>
          </p:cNvPr>
          <p:cNvSpPr>
            <a:spLocks noGrp="1"/>
          </p:cNvSpPr>
          <p:nvPr>
            <p:ph type="body" sz="quarter" idx="15"/>
          </p:nvPr>
        </p:nvSpPr>
        <p:spPr>
          <a:xfrm>
            <a:off x="515938" y="1451820"/>
            <a:ext cx="11160125" cy="237308"/>
          </a:xfrm>
        </p:spPr>
        <p:txBody>
          <a:bodyPr/>
          <a:lstStyle/>
          <a:p>
            <a:r>
              <a:rPr lang="fr-FR" dirty="0"/>
              <a:t>Accords-cadres: absence de quantités maximales</a:t>
            </a:r>
          </a:p>
        </p:txBody>
      </p:sp>
      <p:sp>
        <p:nvSpPr>
          <p:cNvPr id="6" name="Title 5">
            <a:extLst>
              <a:ext uri="{FF2B5EF4-FFF2-40B4-BE49-F238E27FC236}">
                <a16:creationId xmlns:a16="http://schemas.microsoft.com/office/drawing/2014/main" id="{22DF53F5-19A2-4B65-9F5D-A278089A447D}"/>
              </a:ext>
            </a:extLst>
          </p:cNvPr>
          <p:cNvSpPr>
            <a:spLocks noGrp="1"/>
          </p:cNvSpPr>
          <p:nvPr>
            <p:ph type="title"/>
          </p:nvPr>
        </p:nvSpPr>
        <p:spPr/>
        <p:txBody>
          <a:bodyPr/>
          <a:lstStyle/>
          <a:p>
            <a:pPr algn="just"/>
            <a:r>
              <a:rPr lang="fr-FR" sz="3200" dirty="0"/>
              <a:t>C.E., arrêt n° 253.997 du 14 juin 2022, </a:t>
            </a:r>
            <a:r>
              <a:rPr lang="fr-FR" sz="3200" i="1" dirty="0"/>
              <a:t>s.a. </a:t>
            </a:r>
            <a:r>
              <a:rPr lang="fr-FR" sz="3200" i="1" dirty="0" err="1"/>
              <a:t>Ecoterres</a:t>
            </a:r>
            <a:r>
              <a:rPr lang="fr-FR" sz="3200" i="1" dirty="0"/>
              <a:t> </a:t>
            </a:r>
            <a:r>
              <a:rPr lang="fr-FR" sz="3200" dirty="0"/>
              <a:t>(extrême urgence)</a:t>
            </a:r>
            <a:endParaRPr lang="en-GB" sz="3200" dirty="0"/>
          </a:p>
        </p:txBody>
      </p:sp>
      <p:sp>
        <p:nvSpPr>
          <p:cNvPr id="2" name="Content Placeholder 1">
            <a:extLst>
              <a:ext uri="{FF2B5EF4-FFF2-40B4-BE49-F238E27FC236}">
                <a16:creationId xmlns:a16="http://schemas.microsoft.com/office/drawing/2014/main" id="{0C331F89-8AEF-4600-8A5F-2B1B40C966A1}"/>
              </a:ext>
            </a:extLst>
          </p:cNvPr>
          <p:cNvSpPr>
            <a:spLocks noGrp="1"/>
          </p:cNvSpPr>
          <p:nvPr>
            <p:ph sz="quarter" idx="18"/>
          </p:nvPr>
        </p:nvSpPr>
        <p:spPr/>
        <p:txBody>
          <a:bodyPr/>
          <a:lstStyle/>
          <a:p>
            <a:pPr marL="0" indent="0" algn="just">
              <a:buNone/>
            </a:pPr>
            <a:r>
              <a:rPr lang="fr-BE" sz="1600" i="1" dirty="0">
                <a:solidFill>
                  <a:schemeClr val="accent3"/>
                </a:solidFill>
                <a:effectLst/>
                <a:ea typeface="Times New Roman" panose="02020603050405020304" pitchFamily="18" charset="0"/>
              </a:rPr>
              <a:t>« Du point de vue de la Cour, le premier manquement cité, à la différence du second, n’entre pas dans les hypothèses les plus graves de violations du droit de l’Union en matière de marchés publics (points 81 à 90 de l’arrêt). </a:t>
            </a:r>
            <a:r>
              <a:rPr lang="fr-BE" sz="1600" b="1" i="1" dirty="0">
                <a:solidFill>
                  <a:schemeClr val="accent3"/>
                </a:solidFill>
                <a:effectLst/>
                <a:ea typeface="Times New Roman" panose="02020603050405020304" pitchFamily="18" charset="0"/>
              </a:rPr>
              <a:t>Pour les mêmes motifs, il ne semble pas prima facie que l’illégalité dénoncée dans le premier moyen relève de l’ordre public belge</a:t>
            </a:r>
            <a:r>
              <a:rPr lang="fr-BE" sz="1600" i="1" dirty="0">
                <a:solidFill>
                  <a:schemeClr val="accent3"/>
                </a:solidFill>
                <a:effectLst/>
                <a:ea typeface="Times New Roman" panose="02020603050405020304" pitchFamily="18" charset="0"/>
              </a:rPr>
              <a:t>. </a:t>
            </a:r>
          </a:p>
          <a:p>
            <a:pPr marL="0" indent="0" algn="just">
              <a:buNone/>
            </a:pPr>
            <a:r>
              <a:rPr lang="fr-BE" sz="1600" i="1" dirty="0">
                <a:solidFill>
                  <a:schemeClr val="accent3"/>
                </a:solidFill>
                <a:effectLst/>
                <a:ea typeface="Times New Roman" panose="02020603050405020304" pitchFamily="18" charset="0"/>
              </a:rPr>
              <a:t>En droit interne, sont, en effet, des moyens d’ordre public ceux qui sont pris de la violation d’une règle qui vise à promouvoir ou préserver un intérêt public fondamental, c’est-à-dire une </a:t>
            </a:r>
            <a:r>
              <a:rPr lang="fr-BE" sz="1600" b="1" i="1" dirty="0">
                <a:solidFill>
                  <a:schemeClr val="accent3"/>
                </a:solidFill>
                <a:effectLst/>
                <a:ea typeface="Times New Roman" panose="02020603050405020304" pitchFamily="18" charset="0"/>
              </a:rPr>
              <a:t>règle qui concerne des valeurs essentielles de la vie en société ou qui touche de manière fondamentale au fonctionnement de l’État de droit </a:t>
            </a:r>
            <a:r>
              <a:rPr lang="fr-BE" sz="1600" i="1" dirty="0">
                <a:solidFill>
                  <a:schemeClr val="accent3"/>
                </a:solidFill>
                <a:effectLst/>
                <a:ea typeface="Times New Roman" panose="02020603050405020304" pitchFamily="18" charset="0"/>
              </a:rPr>
              <a:t>et qui, pour ces raisons, doit toujours être garantie au profit de la société dans son ensemble.</a:t>
            </a:r>
          </a:p>
          <a:p>
            <a:pPr marL="0" indent="0" algn="just">
              <a:buNone/>
            </a:pPr>
            <a:r>
              <a:rPr lang="fr-BE" sz="1600" i="1" dirty="0">
                <a:solidFill>
                  <a:schemeClr val="accent3"/>
                </a:solidFill>
                <a:effectLst/>
                <a:ea typeface="Times New Roman" panose="02020603050405020304" pitchFamily="18" charset="0"/>
              </a:rPr>
              <a:t> </a:t>
            </a:r>
            <a:r>
              <a:rPr lang="fr-BE" sz="1600" b="1" i="1" dirty="0">
                <a:solidFill>
                  <a:schemeClr val="accent3"/>
                </a:solidFill>
                <a:effectLst/>
                <a:ea typeface="Times New Roman" panose="02020603050405020304" pitchFamily="18" charset="0"/>
              </a:rPr>
              <a:t>Il n’est pas établi que l’exigence de communication d’une quantité ou valeur maximale de l’accord-cadre</a:t>
            </a:r>
            <a:r>
              <a:rPr lang="fr-BE" sz="1600" i="1" dirty="0">
                <a:solidFill>
                  <a:schemeClr val="accent3"/>
                </a:solidFill>
                <a:effectLst/>
                <a:ea typeface="Times New Roman" panose="02020603050405020304" pitchFamily="18" charset="0"/>
              </a:rPr>
              <a:t>, même si elle est de nature à assurer le respect des principes de transparence et d’égalité de traitement et à empêcher les atteintes à la concurrence, </a:t>
            </a:r>
            <a:r>
              <a:rPr lang="fr-BE" sz="1600" b="1" i="1" dirty="0">
                <a:solidFill>
                  <a:schemeClr val="accent3"/>
                </a:solidFill>
                <a:effectLst/>
                <a:ea typeface="Times New Roman" panose="02020603050405020304" pitchFamily="18" charset="0"/>
              </a:rPr>
              <a:t>touche aux fondements juridiques au point que le défaut de cette mention dans l’avis de marché ou le cahier spécial des charges doive être soulevé d’office par le Conseil d’État, sans obligation pour la partie requérante de justifier d’un intérêt spécifique à dénoncer ce manquement</a:t>
            </a:r>
            <a:r>
              <a:rPr lang="fr-BE" sz="1600" b="1" dirty="0">
                <a:solidFill>
                  <a:schemeClr val="accent3"/>
                </a:solidFill>
                <a:effectLst/>
                <a:ea typeface="Times New Roman" panose="02020603050405020304" pitchFamily="18" charset="0"/>
              </a:rPr>
              <a:t>. </a:t>
            </a:r>
            <a:r>
              <a:rPr lang="fr-BE" sz="1600" dirty="0">
                <a:solidFill>
                  <a:schemeClr val="accent3"/>
                </a:solidFill>
                <a:effectLst/>
                <a:ea typeface="Times New Roman" panose="02020603050405020304" pitchFamily="18" charset="0"/>
              </a:rPr>
              <a:t>»</a:t>
            </a:r>
            <a:endParaRPr lang="fr-BE" sz="1600" dirty="0">
              <a:solidFill>
                <a:schemeClr val="accent3"/>
              </a:solidFill>
              <a:cs typeface="Times New Roman" panose="02020603050405020304" pitchFamily="18" charset="0"/>
            </a:endParaRPr>
          </a:p>
          <a:p>
            <a:endParaRPr lang="en-GB" sz="1600" dirty="0">
              <a:solidFill>
                <a:schemeClr val="accent3"/>
              </a:solidFill>
            </a:endParaRPr>
          </a:p>
        </p:txBody>
      </p:sp>
      <p:sp>
        <p:nvSpPr>
          <p:cNvPr id="10" name="Footer Placeholder 9">
            <a:extLst>
              <a:ext uri="{FF2B5EF4-FFF2-40B4-BE49-F238E27FC236}">
                <a16:creationId xmlns:a16="http://schemas.microsoft.com/office/drawing/2014/main" id="{CFAE325E-9137-4947-ABAF-80FE88604BA3}"/>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836262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r>
              <a:rPr lang="fr-BE" dirty="0"/>
              <a:t>III. La sélection</a:t>
            </a:r>
            <a:endParaRPr lang="en-US" dirty="0"/>
          </a:p>
        </p:txBody>
      </p:sp>
      <p:sp>
        <p:nvSpPr>
          <p:cNvPr id="4" name="Text Placeholder 3">
            <a:extLst>
              <a:ext uri="{FF2B5EF4-FFF2-40B4-BE49-F238E27FC236}">
                <a16:creationId xmlns:a16="http://schemas.microsoft.com/office/drawing/2014/main" id="{61E1C184-D9C6-9B42-82CB-AF37A7EFFC2F}"/>
              </a:ext>
            </a:extLst>
          </p:cNvPr>
          <p:cNvSpPr>
            <a:spLocks noGrp="1"/>
          </p:cNvSpPr>
          <p:nvPr>
            <p:ph type="body" sz="quarter" idx="13"/>
          </p:nvPr>
        </p:nvSpPr>
        <p:spPr/>
        <p:txBody>
          <a:bodyPr/>
          <a:lstStyle/>
          <a:p>
            <a:endParaRPr lang="en-US"/>
          </a:p>
        </p:txBody>
      </p:sp>
      <p:sp>
        <p:nvSpPr>
          <p:cNvPr id="5" name="Slide Number Placeholder 4"/>
          <p:cNvSpPr>
            <a:spLocks noGrp="1"/>
          </p:cNvSpPr>
          <p:nvPr>
            <p:ph type="sldNum" sz="quarter" idx="4"/>
          </p:nvPr>
        </p:nvSpPr>
        <p:spPr/>
        <p:txBody>
          <a:bodyPr/>
          <a:lstStyle/>
          <a:p>
            <a:fld id="{F9591D4C-BB8F-AE46-BE73-C616F30BBC5B}" type="slidenum">
              <a:rPr lang="en-US" smtClean="0"/>
              <a:pPr/>
              <a:t>12</a:t>
            </a:fld>
            <a:endParaRPr lang="en-US" dirty="0"/>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3" name="Footer Placeholder 2">
            <a:extLst>
              <a:ext uri="{FF2B5EF4-FFF2-40B4-BE49-F238E27FC236}">
                <a16:creationId xmlns:a16="http://schemas.microsoft.com/office/drawing/2014/main" id="{294339FA-BE1F-45DD-AAB9-D5AE183DA5AE}"/>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20773909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16ECAB1-7A14-435D-86F9-558082C75909}"/>
              </a:ext>
            </a:extLst>
          </p:cNvPr>
          <p:cNvSpPr>
            <a:spLocks noGrp="1"/>
          </p:cNvSpPr>
          <p:nvPr>
            <p:ph sz="quarter" idx="18"/>
          </p:nvPr>
        </p:nvSpPr>
        <p:spPr>
          <a:xfrm>
            <a:off x="515939" y="2053214"/>
            <a:ext cx="11160124" cy="4255511"/>
          </a:xfrm>
        </p:spPr>
        <p:txBody>
          <a:bodyPr/>
          <a:lstStyle/>
          <a:p>
            <a:pPr marL="0" indent="0" algn="just">
              <a:buNone/>
            </a:pPr>
            <a:r>
              <a:rPr lang="fr-BE" sz="1600" dirty="0"/>
              <a:t>En l’espèce, </a:t>
            </a:r>
            <a:r>
              <a:rPr lang="fr-BE" sz="1600" b="1" dirty="0"/>
              <a:t>un autre pouvoir adjudicateur </a:t>
            </a:r>
            <a:r>
              <a:rPr lang="fr-BE" sz="1600" dirty="0"/>
              <a:t>que celui dont question dans la présente affaire avait </a:t>
            </a:r>
            <a:r>
              <a:rPr lang="fr-BE" sz="1600" b="1" dirty="0"/>
              <a:t>résilié le marché public qui le liait avec les parties requérantes</a:t>
            </a:r>
            <a:r>
              <a:rPr lang="fr-BE" sz="1600" dirty="0"/>
              <a:t>. De ce fait, </a:t>
            </a:r>
            <a:r>
              <a:rPr lang="fr-BE" sz="1600" b="1" dirty="0"/>
              <a:t>le pouvoir adjudicateur du présent marché avait décidé d’exclure les parties requérantes </a:t>
            </a:r>
            <a:r>
              <a:rPr lang="fr-BE" sz="1600" dirty="0"/>
              <a:t>du marché dont question dans la présente affaire. </a:t>
            </a:r>
          </a:p>
          <a:p>
            <a:pPr marL="0" indent="0" algn="just">
              <a:buNone/>
            </a:pPr>
            <a:r>
              <a:rPr lang="fr-BE" sz="1600" dirty="0"/>
              <a:t>« [L]</a:t>
            </a:r>
            <a:r>
              <a:rPr lang="fr-BE" sz="1600" i="1" dirty="0"/>
              <a:t>es requérantes reprochent à la partie adverse de ne pas avoir mené des investigations qui lui eurent notamment permis de recueillir leur version des faits et de fonder sa décision sur un dossier complet, et non une information biaisée.</a:t>
            </a:r>
            <a:r>
              <a:rPr lang="fr-BE" sz="1600" dirty="0"/>
              <a:t>» </a:t>
            </a:r>
          </a:p>
          <a:p>
            <a:pPr marL="0" indent="0" algn="just">
              <a:buNone/>
            </a:pPr>
            <a:r>
              <a:rPr lang="fr-BE" sz="1600" dirty="0"/>
              <a:t>Le Conseil d’État a décidé que : </a:t>
            </a:r>
            <a:r>
              <a:rPr lang="fr-BE" sz="1600" dirty="0">
                <a:solidFill>
                  <a:schemeClr val="accent6"/>
                </a:solidFill>
              </a:rPr>
              <a:t>« [l]</a:t>
            </a:r>
            <a:r>
              <a:rPr lang="fr-BE" sz="1600" i="1" dirty="0">
                <a:solidFill>
                  <a:schemeClr val="accent6"/>
                </a:solidFill>
              </a:rPr>
              <a:t>es requérantes ne peuvent raisonnablement reprocher à la partie adverse de ne pas avoir entrepris des recherches tendant à obtenir des informations qu’il leur incombait, pour l’essentiel, au premier chef de lui livrer et qu’elles se sont toutefois abstenues de lui fournir sans pourtant faire état de circonstances qui justifieraient cette négligence. </a:t>
            </a:r>
            <a:r>
              <a:rPr lang="fr-BE" sz="1600" b="1" i="1" dirty="0">
                <a:solidFill>
                  <a:schemeClr val="accent6"/>
                </a:solidFill>
              </a:rPr>
              <a:t>En s’abstenant de déclarer spontanément qu’elles se trouvaient dans une situation susceptible de constituer une cause facultative d’exclusion et de fournir à cette occasion les informations qu’elles estimaient utiles, les requérantes se sont elles-mêmes privées d’une possibilité de faire utilement valoir leur point de vue</a:t>
            </a:r>
            <a:r>
              <a:rPr lang="fr-BE" sz="1600" i="1" dirty="0">
                <a:solidFill>
                  <a:schemeClr val="accent6"/>
                </a:solidFill>
              </a:rPr>
              <a:t>. </a:t>
            </a:r>
            <a:r>
              <a:rPr lang="fr-BE" sz="1600" dirty="0">
                <a:solidFill>
                  <a:schemeClr val="accent6"/>
                </a:solidFill>
              </a:rPr>
              <a:t>»</a:t>
            </a:r>
          </a:p>
        </p:txBody>
      </p:sp>
      <p:sp>
        <p:nvSpPr>
          <p:cNvPr id="4" name="Slide Number Placeholder 3">
            <a:extLst>
              <a:ext uri="{FF2B5EF4-FFF2-40B4-BE49-F238E27FC236}">
                <a16:creationId xmlns:a16="http://schemas.microsoft.com/office/drawing/2014/main" id="{C4418CDE-B5B1-4BD2-BC85-BCF5C9717152}"/>
              </a:ext>
            </a:extLst>
          </p:cNvPr>
          <p:cNvSpPr>
            <a:spLocks noGrp="1"/>
          </p:cNvSpPr>
          <p:nvPr>
            <p:ph type="sldNum" sz="quarter" idx="12"/>
          </p:nvPr>
        </p:nvSpPr>
        <p:spPr/>
        <p:txBody>
          <a:bodyPr/>
          <a:lstStyle/>
          <a:p>
            <a:fld id="{F9591D4C-BB8F-AE46-BE73-C616F30BBC5B}" type="slidenum">
              <a:rPr lang="en-US" smtClean="0"/>
              <a:pPr/>
              <a:t>13</a:t>
            </a:fld>
            <a:endParaRPr lang="en-US" dirty="0"/>
          </a:p>
        </p:txBody>
      </p:sp>
      <p:sp>
        <p:nvSpPr>
          <p:cNvPr id="5" name="Text Placeholder 4">
            <a:extLst>
              <a:ext uri="{FF2B5EF4-FFF2-40B4-BE49-F238E27FC236}">
                <a16:creationId xmlns:a16="http://schemas.microsoft.com/office/drawing/2014/main" id="{BA18376B-98FA-440E-AA42-003C31C98D46}"/>
              </a:ext>
            </a:extLst>
          </p:cNvPr>
          <p:cNvSpPr>
            <a:spLocks noGrp="1"/>
          </p:cNvSpPr>
          <p:nvPr>
            <p:ph type="body" sz="quarter" idx="15"/>
          </p:nvPr>
        </p:nvSpPr>
        <p:spPr>
          <a:xfrm>
            <a:off x="515938" y="1656133"/>
            <a:ext cx="11160125" cy="237308"/>
          </a:xfrm>
        </p:spPr>
        <p:txBody>
          <a:bodyPr/>
          <a:lstStyle/>
          <a:p>
            <a:r>
              <a:rPr lang="en-GB" dirty="0"/>
              <a:t>Cause </a:t>
            </a:r>
            <a:r>
              <a:rPr lang="en-GB" dirty="0" err="1"/>
              <a:t>d’exclusion</a:t>
            </a:r>
            <a:r>
              <a:rPr lang="en-GB" dirty="0"/>
              <a:t> facultative</a:t>
            </a:r>
          </a:p>
        </p:txBody>
      </p:sp>
      <p:sp>
        <p:nvSpPr>
          <p:cNvPr id="6" name="Title 5">
            <a:extLst>
              <a:ext uri="{FF2B5EF4-FFF2-40B4-BE49-F238E27FC236}">
                <a16:creationId xmlns:a16="http://schemas.microsoft.com/office/drawing/2014/main" id="{DADFCC56-E0ED-4D87-9B61-F640791AAE64}"/>
              </a:ext>
            </a:extLst>
          </p:cNvPr>
          <p:cNvSpPr>
            <a:spLocks noGrp="1"/>
          </p:cNvSpPr>
          <p:nvPr>
            <p:ph type="title"/>
          </p:nvPr>
        </p:nvSpPr>
        <p:spPr/>
        <p:txBody>
          <a:bodyPr/>
          <a:lstStyle/>
          <a:p>
            <a:pPr algn="just"/>
            <a:r>
              <a:rPr lang="fr-FR" sz="2800" dirty="0" err="1"/>
              <a:t>C.E</a:t>
            </a:r>
            <a:r>
              <a:rPr lang="fr-FR" sz="2800" dirty="0"/>
              <a:t>., arrêt n° 251.896 du 20 octobre 2021, </a:t>
            </a:r>
            <a:r>
              <a:rPr lang="fr-FR" sz="2800" i="1" dirty="0" err="1"/>
              <a:t>s.r.l</a:t>
            </a:r>
            <a:r>
              <a:rPr lang="fr-FR" sz="2800" i="1" dirty="0"/>
              <a:t>. Marcel </a:t>
            </a:r>
            <a:r>
              <a:rPr lang="fr-FR" sz="2800" i="1" dirty="0" err="1"/>
              <a:t>Barattucci</a:t>
            </a:r>
            <a:r>
              <a:rPr lang="fr-FR" sz="2800" i="1" dirty="0"/>
              <a:t>, Ingénieur Architecte et Associés &amp; s.r.l. Architecture et Création </a:t>
            </a:r>
            <a:r>
              <a:rPr lang="fr-FR" sz="2800" dirty="0"/>
              <a:t>(annulation  et extrême urgence)</a:t>
            </a:r>
            <a:endParaRPr lang="en-GB" sz="2800" dirty="0"/>
          </a:p>
        </p:txBody>
      </p:sp>
      <p:sp>
        <p:nvSpPr>
          <p:cNvPr id="7" name="Footer Placeholder 6">
            <a:extLst>
              <a:ext uri="{FF2B5EF4-FFF2-40B4-BE49-F238E27FC236}">
                <a16:creationId xmlns:a16="http://schemas.microsoft.com/office/drawing/2014/main" id="{674BA4FD-B4AC-4059-BD01-BD5C7F0666A5}"/>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9657323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0E020B3-4C73-48C7-AD81-06C8A3CDA9F5}"/>
              </a:ext>
            </a:extLst>
          </p:cNvPr>
          <p:cNvSpPr>
            <a:spLocks noGrp="1"/>
          </p:cNvSpPr>
          <p:nvPr>
            <p:ph type="sldNum" sz="quarter" idx="12"/>
          </p:nvPr>
        </p:nvSpPr>
        <p:spPr/>
        <p:txBody>
          <a:bodyPr/>
          <a:lstStyle/>
          <a:p>
            <a:fld id="{F9591D4C-BB8F-AE46-BE73-C616F30BBC5B}" type="slidenum">
              <a:rPr lang="en-US" smtClean="0"/>
              <a:pPr/>
              <a:t>14</a:t>
            </a:fld>
            <a:endParaRPr lang="en-US" dirty="0"/>
          </a:p>
        </p:txBody>
      </p:sp>
      <p:sp>
        <p:nvSpPr>
          <p:cNvPr id="7" name="Text Placeholder 6">
            <a:extLst>
              <a:ext uri="{FF2B5EF4-FFF2-40B4-BE49-F238E27FC236}">
                <a16:creationId xmlns:a16="http://schemas.microsoft.com/office/drawing/2014/main" id="{ED9D2FB5-A276-4836-980A-E5115116DDC5}"/>
              </a:ext>
            </a:extLst>
          </p:cNvPr>
          <p:cNvSpPr>
            <a:spLocks noGrp="1"/>
          </p:cNvSpPr>
          <p:nvPr>
            <p:ph type="body" sz="quarter" idx="15"/>
          </p:nvPr>
        </p:nvSpPr>
        <p:spPr>
          <a:xfrm>
            <a:off x="515938" y="1441769"/>
            <a:ext cx="11160125" cy="237308"/>
          </a:xfrm>
        </p:spPr>
        <p:txBody>
          <a:bodyPr/>
          <a:lstStyle/>
          <a:p>
            <a:r>
              <a:rPr lang="fr-BE" dirty="0"/>
              <a:t>Dette fiscale supérieure à 3000 EUR - absence de preuve valable de régularisation</a:t>
            </a:r>
          </a:p>
          <a:p>
            <a:endParaRPr lang="en-GB" dirty="0"/>
          </a:p>
          <a:p>
            <a:endParaRPr lang="en-GB" dirty="0"/>
          </a:p>
        </p:txBody>
      </p:sp>
      <p:sp>
        <p:nvSpPr>
          <p:cNvPr id="6" name="Title 5">
            <a:extLst>
              <a:ext uri="{FF2B5EF4-FFF2-40B4-BE49-F238E27FC236}">
                <a16:creationId xmlns:a16="http://schemas.microsoft.com/office/drawing/2014/main" id="{F931953B-9927-4B0A-B94D-3AD723121B32}"/>
              </a:ext>
            </a:extLst>
          </p:cNvPr>
          <p:cNvSpPr>
            <a:spLocks noGrp="1"/>
          </p:cNvSpPr>
          <p:nvPr>
            <p:ph type="title"/>
          </p:nvPr>
        </p:nvSpPr>
        <p:spPr/>
        <p:txBody>
          <a:bodyPr/>
          <a:lstStyle/>
          <a:p>
            <a:pPr algn="just"/>
            <a:r>
              <a:rPr lang="fr-FR" sz="3200" dirty="0" err="1"/>
              <a:t>C.E</a:t>
            </a:r>
            <a:r>
              <a:rPr lang="fr-FR" sz="3200" dirty="0"/>
              <a:t>., arrêt n° 252.154 du 18 novembre 2021, </a:t>
            </a:r>
            <a:r>
              <a:rPr lang="fr-FR" sz="3200" i="1" dirty="0" err="1"/>
              <a:t>s.a.</a:t>
            </a:r>
            <a:r>
              <a:rPr lang="fr-FR" sz="3200" i="1" dirty="0"/>
              <a:t> </a:t>
            </a:r>
            <a:r>
              <a:rPr lang="fr-FR" sz="3200" i="1" dirty="0" err="1"/>
              <a:t>JUMATT</a:t>
            </a:r>
            <a:r>
              <a:rPr lang="fr-FR" sz="3200" i="1" dirty="0"/>
              <a:t> </a:t>
            </a:r>
            <a:r>
              <a:rPr lang="fr-FR" sz="3200" dirty="0"/>
              <a:t>(extrême urgence)</a:t>
            </a:r>
            <a:endParaRPr lang="en-GB" sz="3200" dirty="0"/>
          </a:p>
        </p:txBody>
      </p:sp>
      <p:sp>
        <p:nvSpPr>
          <p:cNvPr id="8" name="Content Placeholder 7">
            <a:extLst>
              <a:ext uri="{FF2B5EF4-FFF2-40B4-BE49-F238E27FC236}">
                <a16:creationId xmlns:a16="http://schemas.microsoft.com/office/drawing/2014/main" id="{EA839988-6A6C-4D22-AAC3-0E7A89A5212E}"/>
              </a:ext>
            </a:extLst>
          </p:cNvPr>
          <p:cNvSpPr>
            <a:spLocks noGrp="1"/>
          </p:cNvSpPr>
          <p:nvPr>
            <p:ph sz="quarter" idx="18"/>
          </p:nvPr>
        </p:nvSpPr>
        <p:spPr/>
        <p:txBody>
          <a:bodyPr/>
          <a:lstStyle/>
          <a:p>
            <a:pPr marL="0" indent="0" algn="just">
              <a:buNone/>
            </a:pPr>
            <a:r>
              <a:rPr lang="fr-BE" sz="1600" dirty="0"/>
              <a:t>Dans cette affaire, « </a:t>
            </a:r>
            <a:r>
              <a:rPr lang="fr-BE" sz="1600" i="1" dirty="0"/>
              <a:t>l’attestation fournie par l’application </a:t>
            </a:r>
            <a:r>
              <a:rPr lang="fr-BE" sz="1600" i="1" dirty="0" err="1"/>
              <a:t>Télémarc</a:t>
            </a:r>
            <a:r>
              <a:rPr lang="fr-BE" sz="1600" i="1" dirty="0"/>
              <a:t> indiquait l’existence d’une </a:t>
            </a:r>
            <a:r>
              <a:rPr lang="fr-BE" sz="1600" b="1" i="1" dirty="0"/>
              <a:t>dette fiscale supérieure à 3000 euros</a:t>
            </a:r>
            <a:r>
              <a:rPr lang="fr-BE" sz="1600" i="1" dirty="0"/>
              <a:t> </a:t>
            </a:r>
            <a:r>
              <a:rPr lang="fr-BE" sz="1600" dirty="0"/>
              <a:t>» dans le chef de la partie requérante. </a:t>
            </a:r>
          </a:p>
          <a:p>
            <a:pPr marL="0" indent="0" algn="just">
              <a:buNone/>
            </a:pPr>
            <a:r>
              <a:rPr lang="fr-BE" sz="1600" b="1" dirty="0"/>
              <a:t>Le pouvoir adjudicateur avait alors donné l’opportunité à la partie requérante de fournir une preuve de « </a:t>
            </a:r>
            <a:r>
              <a:rPr lang="fr-BE" sz="1600" b="1" i="1" dirty="0"/>
              <a:t>régularisation de sa situation fiscale </a:t>
            </a:r>
            <a:r>
              <a:rPr lang="fr-BE" sz="1600" dirty="0"/>
              <a:t>». À cet effet, la partie requérante avait fourni au pouvoir adjudicateur un </a:t>
            </a:r>
            <a:r>
              <a:rPr lang="fr-BE" sz="1600" b="1" dirty="0"/>
              <a:t>document portant « </a:t>
            </a:r>
            <a:r>
              <a:rPr lang="fr-BE" sz="1600" b="1" i="1" dirty="0"/>
              <a:t>la mention « not sent », </a:t>
            </a:r>
            <a:r>
              <a:rPr lang="fr-BE" sz="1600" i="1" dirty="0"/>
              <a:t>ce qui </a:t>
            </a:r>
            <a:r>
              <a:rPr lang="fr-BE" sz="1600" i="1" dirty="0" err="1"/>
              <a:t>sembl</a:t>
            </a:r>
            <a:r>
              <a:rPr lang="fr-BE" sz="1600" dirty="0"/>
              <a:t>[ait] </a:t>
            </a:r>
            <a:r>
              <a:rPr lang="fr-BE" sz="1600" i="1" dirty="0"/>
              <a:t>indiquer que le paiement y renseigné n’a</a:t>
            </a:r>
            <a:r>
              <a:rPr lang="fr-BE" sz="1600" dirty="0"/>
              <a:t>[</a:t>
            </a:r>
            <a:r>
              <a:rPr lang="fr-BE" sz="1600" dirty="0" err="1"/>
              <a:t>vait</a:t>
            </a:r>
            <a:r>
              <a:rPr lang="fr-BE" sz="1600" dirty="0"/>
              <a:t>] </a:t>
            </a:r>
            <a:r>
              <a:rPr lang="fr-BE" sz="1600" i="1" dirty="0"/>
              <a:t>pas encore été exécuté </a:t>
            </a:r>
            <a:r>
              <a:rPr lang="fr-BE" sz="1600" dirty="0"/>
              <a:t>», sans plus d’explications et sans que le pouvoir adjudicateur n’ait pu « </a:t>
            </a:r>
            <a:r>
              <a:rPr lang="fr-BE" sz="1600" i="1" dirty="0"/>
              <a:t>vérifier que le montant repris sur ce document </a:t>
            </a:r>
            <a:r>
              <a:rPr lang="fr-BE" sz="1600" i="1" dirty="0" err="1"/>
              <a:t>concern</a:t>
            </a:r>
            <a:r>
              <a:rPr lang="fr-BE" sz="1600" dirty="0"/>
              <a:t>[ait] </a:t>
            </a:r>
            <a:r>
              <a:rPr lang="fr-BE" sz="1600" i="1" dirty="0"/>
              <a:t>effectivement la dette fiscale affichée sur l’attestation </a:t>
            </a:r>
            <a:r>
              <a:rPr lang="fr-BE" sz="1600" i="1" dirty="0" err="1"/>
              <a:t>Télémarc</a:t>
            </a:r>
            <a:r>
              <a:rPr lang="fr-BE" sz="1600" i="1" dirty="0"/>
              <a:t> </a:t>
            </a:r>
            <a:r>
              <a:rPr lang="fr-BE" sz="1600" dirty="0"/>
              <a:t>». </a:t>
            </a:r>
          </a:p>
          <a:p>
            <a:pPr marL="0" indent="0" algn="just">
              <a:buNone/>
            </a:pPr>
            <a:r>
              <a:rPr lang="fr-BE" sz="1600" dirty="0"/>
              <a:t>Le Conseil d’État a, dès lors, décidé que « </a:t>
            </a:r>
            <a:r>
              <a:rPr lang="fr-BE" sz="1600" b="1" i="1" dirty="0"/>
              <a:t>la partie adverse a valablement pu considérer que la participation de la requérante à la procédure de passation du marché litigieux devait être exclue </a:t>
            </a:r>
            <a:r>
              <a:rPr lang="fr-BE" sz="1600" dirty="0"/>
              <a:t>».</a:t>
            </a:r>
          </a:p>
        </p:txBody>
      </p:sp>
      <p:sp>
        <p:nvSpPr>
          <p:cNvPr id="11" name="Footer Placeholder 10">
            <a:extLst>
              <a:ext uri="{FF2B5EF4-FFF2-40B4-BE49-F238E27FC236}">
                <a16:creationId xmlns:a16="http://schemas.microsoft.com/office/drawing/2014/main" id="{B2B7037E-7B28-425E-9540-898DD380A73E}"/>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461728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A13C20C-3A9F-40FB-9EC7-73872038B016}"/>
              </a:ext>
            </a:extLst>
          </p:cNvPr>
          <p:cNvSpPr>
            <a:spLocks noGrp="1"/>
          </p:cNvSpPr>
          <p:nvPr>
            <p:ph sz="quarter" idx="18"/>
          </p:nvPr>
        </p:nvSpPr>
        <p:spPr/>
        <p:txBody>
          <a:bodyPr/>
          <a:lstStyle/>
          <a:p>
            <a:pPr marL="0" indent="0" algn="just">
              <a:buNone/>
            </a:pPr>
            <a:r>
              <a:rPr lang="fr-BE" sz="1600" dirty="0">
                <a:solidFill>
                  <a:schemeClr val="accent1"/>
                </a:solidFill>
                <a:effectLst/>
                <a:ea typeface="STZhongsong" panose="02010600040101010101" pitchFamily="2" charset="-122"/>
              </a:rPr>
              <a:t>« </a:t>
            </a:r>
            <a:r>
              <a:rPr lang="fr-BE" sz="1600" i="1" dirty="0">
                <a:solidFill>
                  <a:schemeClr val="accent1"/>
                </a:solidFill>
                <a:effectLst/>
                <a:ea typeface="STZhongsong" panose="02010600040101010101" pitchFamily="2" charset="-122"/>
              </a:rPr>
              <a:t>En l’espèce, </a:t>
            </a:r>
            <a:r>
              <a:rPr lang="fr-BE" sz="1600" b="1" i="1" dirty="0">
                <a:solidFill>
                  <a:schemeClr val="accent1"/>
                </a:solidFill>
                <a:effectLst/>
                <a:ea typeface="STZhongsong" panose="02010600040101010101" pitchFamily="2" charset="-122"/>
              </a:rPr>
              <a:t>l’absence de critères de sélection ne permettait pas à la partie adverse de se dispenser d’adopter une décision de sélection </a:t>
            </a:r>
            <a:r>
              <a:rPr lang="fr-BE" sz="1600" i="1" dirty="0">
                <a:solidFill>
                  <a:schemeClr val="accent1"/>
                </a:solidFill>
                <a:effectLst/>
                <a:ea typeface="STZhongsong" panose="02010600040101010101" pitchFamily="2" charset="-122"/>
              </a:rPr>
              <a:t>avant d’inviter les soumissionnaires à déposer offre. </a:t>
            </a:r>
            <a:endParaRPr lang="fr-BE" sz="1600" dirty="0">
              <a:solidFill>
                <a:schemeClr val="accent1"/>
              </a:solidFill>
              <a:effectLst/>
              <a:ea typeface="STZhongsong" panose="02010600040101010101" pitchFamily="2" charset="-122"/>
            </a:endParaRPr>
          </a:p>
          <a:p>
            <a:pPr marL="0" indent="0" algn="just">
              <a:buNone/>
            </a:pPr>
            <a:r>
              <a:rPr lang="fr-BE" sz="1600" i="1" dirty="0">
                <a:solidFill>
                  <a:schemeClr val="accent1"/>
                </a:solidFill>
                <a:effectLst/>
                <a:ea typeface="STZhongsong" panose="02010600040101010101" pitchFamily="2" charset="-122"/>
              </a:rPr>
              <a:t>En effet, la sélection est un préalable obligatoire à tout stade ultérieur de la passation d’un marché (invitation à remettre une offre ou attribution), quelle que soit la procédure de passation choisie, sauf les exceptions prévues par la loi, non applicables en l’espèce</a:t>
            </a:r>
            <a:r>
              <a:rPr lang="fr-BE" sz="1600" dirty="0">
                <a:solidFill>
                  <a:schemeClr val="accent1"/>
                </a:solidFill>
                <a:effectLst/>
                <a:ea typeface="STZhongsong" panose="02010600040101010101" pitchFamily="2" charset="-122"/>
              </a:rPr>
              <a:t>.</a:t>
            </a:r>
          </a:p>
          <a:p>
            <a:pPr marL="0" indent="0" algn="just">
              <a:buNone/>
            </a:pPr>
            <a:r>
              <a:rPr lang="fr-BE" sz="1600" dirty="0">
                <a:solidFill>
                  <a:schemeClr val="accent1"/>
                </a:solidFill>
                <a:effectLst/>
                <a:ea typeface="STZhongsong" panose="02010600040101010101" pitchFamily="2" charset="-122"/>
              </a:rPr>
              <a:t>(…) [L]</a:t>
            </a:r>
            <a:r>
              <a:rPr lang="fr-BE" sz="1600" i="1" dirty="0">
                <a:solidFill>
                  <a:schemeClr val="accent1"/>
                </a:solidFill>
                <a:effectLst/>
                <a:ea typeface="STZhongsong" panose="02010600040101010101" pitchFamily="2" charset="-122"/>
              </a:rPr>
              <a:t>a sélection des candidats doit notamment permettre d’exclure les candidats sur la base des motifs d’exclusion visés aux articles 67 à 69 de la loi, nonobstant l’absence éventuelle de critères de sélection</a:t>
            </a:r>
            <a:r>
              <a:rPr lang="fr-BE" sz="1600" dirty="0">
                <a:solidFill>
                  <a:schemeClr val="accent1"/>
                </a:solidFill>
                <a:effectLst/>
                <a:ea typeface="STZhongsong" panose="02010600040101010101" pitchFamily="2" charset="-122"/>
              </a:rPr>
              <a:t>.</a:t>
            </a:r>
          </a:p>
          <a:p>
            <a:pPr marL="0" indent="0" algn="just">
              <a:buNone/>
            </a:pPr>
            <a:r>
              <a:rPr lang="fr-BE" sz="1600" i="1" dirty="0">
                <a:solidFill>
                  <a:schemeClr val="accent1"/>
                </a:solidFill>
                <a:effectLst/>
                <a:ea typeface="STZhongsong" panose="02010600040101010101" pitchFamily="2" charset="-122"/>
              </a:rPr>
              <a:t>Pour rappel, le marché litigieux est passé par </a:t>
            </a:r>
            <a:r>
              <a:rPr lang="fr-BE" sz="1600" b="1" i="1" dirty="0">
                <a:solidFill>
                  <a:schemeClr val="accent1"/>
                </a:solidFill>
                <a:effectLst/>
                <a:ea typeface="STZhongsong" panose="02010600040101010101" pitchFamily="2" charset="-122"/>
              </a:rPr>
              <a:t>procédure négociée avec mise en concurrence préalable</a:t>
            </a:r>
            <a:r>
              <a:rPr lang="fr-BE" sz="1600" i="1" dirty="0">
                <a:solidFill>
                  <a:schemeClr val="accent1"/>
                </a:solidFill>
                <a:effectLst/>
                <a:ea typeface="STZhongsong" panose="02010600040101010101" pitchFamily="2" charset="-122"/>
              </a:rPr>
              <a:t>, c’est-à-dire </a:t>
            </a:r>
            <a:r>
              <a:rPr lang="fr-BE" sz="1600" b="1" i="1" dirty="0">
                <a:solidFill>
                  <a:schemeClr val="accent1"/>
                </a:solidFill>
                <a:effectLst/>
                <a:ea typeface="STZhongsong" panose="02010600040101010101" pitchFamily="2" charset="-122"/>
              </a:rPr>
              <a:t>nécessairement en deux phases distinctes, successives dans le temps et indépendantes l’une de l’autre</a:t>
            </a:r>
            <a:r>
              <a:rPr lang="fr-BE" sz="1600" i="1" dirty="0">
                <a:solidFill>
                  <a:schemeClr val="accent1"/>
                </a:solidFill>
                <a:effectLst/>
                <a:ea typeface="STZhongsong" panose="02010600040101010101" pitchFamily="2" charset="-122"/>
              </a:rPr>
              <a:t>. Les personnes qui sont invitées à déposer </a:t>
            </a:r>
            <a:r>
              <a:rPr lang="fr-BE" sz="1600" b="1" i="1" dirty="0">
                <a:solidFill>
                  <a:schemeClr val="accent1"/>
                </a:solidFill>
                <a:effectLst/>
                <a:ea typeface="STZhongsong" panose="02010600040101010101" pitchFamily="2" charset="-122"/>
              </a:rPr>
              <a:t>offre</a:t>
            </a:r>
            <a:r>
              <a:rPr lang="fr-BE" sz="1600" i="1" dirty="0">
                <a:solidFill>
                  <a:schemeClr val="accent1"/>
                </a:solidFill>
                <a:effectLst/>
                <a:ea typeface="STZhongsong" panose="02010600040101010101" pitchFamily="2" charset="-122"/>
              </a:rPr>
              <a:t> sont </a:t>
            </a:r>
            <a:r>
              <a:rPr lang="fr-BE" sz="1600" b="1" i="1" dirty="0">
                <a:solidFill>
                  <a:schemeClr val="accent1"/>
                </a:solidFill>
                <a:effectLst/>
                <a:ea typeface="STZhongsong" panose="02010600040101010101" pitchFamily="2" charset="-122"/>
              </a:rPr>
              <a:t>uniquement celles qui ont été préalablement sélectionnées</a:t>
            </a:r>
            <a:r>
              <a:rPr lang="fr-BE" sz="1600" i="1" dirty="0">
                <a:solidFill>
                  <a:schemeClr val="accent1"/>
                </a:solidFill>
                <a:effectLst/>
                <a:ea typeface="STZhongsong" panose="02010600040101010101" pitchFamily="2" charset="-122"/>
              </a:rPr>
              <a:t>. L’article 147, § 6, de la loi du 17 juin 2016 qui permet de différer, après l’examen des offres, le contrôle approfondi des motifs d’exclusion et des critères de sélection, n’est applicable qu’à la procédure ouverte et la procédure négociée directe avec mise en concurrence préalable, pas aux marchés passés en procédure restreinte ou en deux étapes, comme c’est le cas en l’espèce.</a:t>
            </a:r>
            <a:r>
              <a:rPr lang="fr-BE" sz="1600" dirty="0">
                <a:solidFill>
                  <a:schemeClr val="accent1"/>
                </a:solidFill>
                <a:effectLst/>
                <a:ea typeface="STZhongsong" panose="02010600040101010101" pitchFamily="2" charset="-122"/>
              </a:rPr>
              <a:t> »</a:t>
            </a:r>
          </a:p>
          <a:p>
            <a:pPr marL="0" indent="0" algn="just">
              <a:buNone/>
            </a:pPr>
            <a:endParaRPr lang="fr-BE" sz="1600" dirty="0">
              <a:solidFill>
                <a:schemeClr val="accent1"/>
              </a:solidFill>
            </a:endParaRPr>
          </a:p>
          <a:p>
            <a:endParaRPr lang="en-GB" sz="1600" dirty="0">
              <a:solidFill>
                <a:schemeClr val="accent1"/>
              </a:solidFill>
            </a:endParaRPr>
          </a:p>
        </p:txBody>
      </p:sp>
      <p:sp>
        <p:nvSpPr>
          <p:cNvPr id="4" name="Slide Number Placeholder 3">
            <a:extLst>
              <a:ext uri="{FF2B5EF4-FFF2-40B4-BE49-F238E27FC236}">
                <a16:creationId xmlns:a16="http://schemas.microsoft.com/office/drawing/2014/main" id="{71B95923-E342-4504-A334-9D5FA106E672}"/>
              </a:ext>
            </a:extLst>
          </p:cNvPr>
          <p:cNvSpPr>
            <a:spLocks noGrp="1"/>
          </p:cNvSpPr>
          <p:nvPr>
            <p:ph type="sldNum" sz="quarter" idx="12"/>
          </p:nvPr>
        </p:nvSpPr>
        <p:spPr/>
        <p:txBody>
          <a:bodyPr/>
          <a:lstStyle/>
          <a:p>
            <a:fld id="{F9591D4C-BB8F-AE46-BE73-C616F30BBC5B}" type="slidenum">
              <a:rPr lang="en-US" smtClean="0"/>
              <a:pPr/>
              <a:t>15</a:t>
            </a:fld>
            <a:endParaRPr lang="en-US" dirty="0"/>
          </a:p>
        </p:txBody>
      </p:sp>
      <p:sp>
        <p:nvSpPr>
          <p:cNvPr id="5" name="Text Placeholder 4">
            <a:extLst>
              <a:ext uri="{FF2B5EF4-FFF2-40B4-BE49-F238E27FC236}">
                <a16:creationId xmlns:a16="http://schemas.microsoft.com/office/drawing/2014/main" id="{011636F4-55C1-49A8-A63B-CFBF699B236B}"/>
              </a:ext>
            </a:extLst>
          </p:cNvPr>
          <p:cNvSpPr>
            <a:spLocks noGrp="1"/>
          </p:cNvSpPr>
          <p:nvPr>
            <p:ph type="body" sz="quarter" idx="15"/>
          </p:nvPr>
        </p:nvSpPr>
        <p:spPr>
          <a:xfrm>
            <a:off x="515938" y="1451820"/>
            <a:ext cx="11160125" cy="237308"/>
          </a:xfrm>
        </p:spPr>
        <p:txBody>
          <a:bodyPr/>
          <a:lstStyle/>
          <a:p>
            <a:r>
              <a:rPr lang="fr-BE" dirty="0"/>
              <a:t>Absence de décision de sélection dans une procédure en deux phases</a:t>
            </a:r>
            <a:endParaRPr lang="en-GB" dirty="0"/>
          </a:p>
        </p:txBody>
      </p:sp>
      <p:sp>
        <p:nvSpPr>
          <p:cNvPr id="6" name="Title 5">
            <a:extLst>
              <a:ext uri="{FF2B5EF4-FFF2-40B4-BE49-F238E27FC236}">
                <a16:creationId xmlns:a16="http://schemas.microsoft.com/office/drawing/2014/main" id="{D6E964C7-4518-4D72-B565-3F1540756572}"/>
              </a:ext>
            </a:extLst>
          </p:cNvPr>
          <p:cNvSpPr>
            <a:spLocks noGrp="1"/>
          </p:cNvSpPr>
          <p:nvPr>
            <p:ph type="title"/>
          </p:nvPr>
        </p:nvSpPr>
        <p:spPr/>
        <p:txBody>
          <a:bodyPr/>
          <a:lstStyle/>
          <a:p>
            <a:pPr algn="just"/>
            <a:r>
              <a:rPr lang="fr-FR" sz="3200" dirty="0" err="1"/>
              <a:t>C.E</a:t>
            </a:r>
            <a:r>
              <a:rPr lang="fr-FR" sz="3200" dirty="0"/>
              <a:t>., arrêt n° 254.211 du 1 juillet 2022, </a:t>
            </a:r>
            <a:r>
              <a:rPr lang="fr-FR" sz="3200" i="1" dirty="0" err="1"/>
              <a:t>s.a.</a:t>
            </a:r>
            <a:r>
              <a:rPr lang="fr-FR" sz="3200" i="1" dirty="0"/>
              <a:t> Jette Clean </a:t>
            </a:r>
            <a:r>
              <a:rPr lang="fr-FR" sz="3200" dirty="0"/>
              <a:t>(extrême urgence)</a:t>
            </a:r>
            <a:endParaRPr lang="en-GB" sz="3200" dirty="0"/>
          </a:p>
        </p:txBody>
      </p:sp>
      <p:sp>
        <p:nvSpPr>
          <p:cNvPr id="7" name="Footer Placeholder 6">
            <a:extLst>
              <a:ext uri="{FF2B5EF4-FFF2-40B4-BE49-F238E27FC236}">
                <a16:creationId xmlns:a16="http://schemas.microsoft.com/office/drawing/2014/main" id="{B1E07BE1-3C22-4578-B324-2D64DC545DFB}"/>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049921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062AE98-248F-4C19-9006-4648BB23FFEC}"/>
              </a:ext>
            </a:extLst>
          </p:cNvPr>
          <p:cNvSpPr>
            <a:spLocks noGrp="1"/>
          </p:cNvSpPr>
          <p:nvPr>
            <p:ph type="sldNum" sz="quarter" idx="12"/>
          </p:nvPr>
        </p:nvSpPr>
        <p:spPr/>
        <p:txBody>
          <a:bodyPr/>
          <a:lstStyle/>
          <a:p>
            <a:fld id="{F9591D4C-BB8F-AE46-BE73-C616F30BBC5B}" type="slidenum">
              <a:rPr lang="en-US" smtClean="0"/>
              <a:pPr/>
              <a:t>16</a:t>
            </a:fld>
            <a:endParaRPr lang="en-US" dirty="0"/>
          </a:p>
        </p:txBody>
      </p:sp>
      <p:sp>
        <p:nvSpPr>
          <p:cNvPr id="4" name="Text Placeholder 3">
            <a:extLst>
              <a:ext uri="{FF2B5EF4-FFF2-40B4-BE49-F238E27FC236}">
                <a16:creationId xmlns:a16="http://schemas.microsoft.com/office/drawing/2014/main" id="{5E616721-45AE-4EFF-8E66-2637E1070807}"/>
              </a:ext>
            </a:extLst>
          </p:cNvPr>
          <p:cNvSpPr>
            <a:spLocks noGrp="1"/>
          </p:cNvSpPr>
          <p:nvPr>
            <p:ph type="body" sz="quarter" idx="15"/>
          </p:nvPr>
        </p:nvSpPr>
        <p:spPr>
          <a:xfrm>
            <a:off x="515938" y="1451817"/>
            <a:ext cx="11160125" cy="237308"/>
          </a:xfrm>
        </p:spPr>
        <p:txBody>
          <a:bodyPr/>
          <a:lstStyle/>
          <a:p>
            <a:r>
              <a:rPr lang="fr-FR" dirty="0"/>
              <a:t>Niveau d’exigence du critère de capacité économique et financière</a:t>
            </a:r>
          </a:p>
        </p:txBody>
      </p:sp>
      <p:sp>
        <p:nvSpPr>
          <p:cNvPr id="5" name="Title 4">
            <a:extLst>
              <a:ext uri="{FF2B5EF4-FFF2-40B4-BE49-F238E27FC236}">
                <a16:creationId xmlns:a16="http://schemas.microsoft.com/office/drawing/2014/main" id="{BEE15E23-7544-4E75-B644-625018599A0D}"/>
              </a:ext>
            </a:extLst>
          </p:cNvPr>
          <p:cNvSpPr>
            <a:spLocks noGrp="1"/>
          </p:cNvSpPr>
          <p:nvPr>
            <p:ph type="title"/>
          </p:nvPr>
        </p:nvSpPr>
        <p:spPr/>
        <p:txBody>
          <a:bodyPr/>
          <a:lstStyle/>
          <a:p>
            <a:pPr algn="just"/>
            <a:r>
              <a:rPr lang="fr-FR" sz="3200" dirty="0" err="1"/>
              <a:t>C.E</a:t>
            </a:r>
            <a:r>
              <a:rPr lang="fr-FR" sz="3200" dirty="0"/>
              <a:t>., arrêt n° 253.314 du 23 mars 2022, </a:t>
            </a:r>
            <a:r>
              <a:rPr lang="fr-FR" sz="3200" i="1" dirty="0" err="1"/>
              <a:t>s.r.l</a:t>
            </a:r>
            <a:r>
              <a:rPr lang="fr-FR" sz="3200" i="1" dirty="0"/>
              <a:t>. </a:t>
            </a:r>
            <a:r>
              <a:rPr lang="fr-FR" sz="3200" i="1" dirty="0" err="1"/>
              <a:t>EZEE</a:t>
            </a:r>
            <a:r>
              <a:rPr lang="fr-FR" sz="3200" i="1" dirty="0"/>
              <a:t> EUROPE et consorts</a:t>
            </a:r>
            <a:r>
              <a:rPr lang="fr-FR" sz="3200" dirty="0"/>
              <a:t> (extrême urgence)</a:t>
            </a:r>
            <a:endParaRPr lang="en-GB" sz="3200" dirty="0"/>
          </a:p>
        </p:txBody>
      </p:sp>
      <p:sp>
        <p:nvSpPr>
          <p:cNvPr id="6" name="Content Placeholder 5">
            <a:extLst>
              <a:ext uri="{FF2B5EF4-FFF2-40B4-BE49-F238E27FC236}">
                <a16:creationId xmlns:a16="http://schemas.microsoft.com/office/drawing/2014/main" id="{50CACBE1-CE7D-4445-A11C-D85D8A1E4C51}"/>
              </a:ext>
            </a:extLst>
          </p:cNvPr>
          <p:cNvSpPr>
            <a:spLocks noGrp="1"/>
          </p:cNvSpPr>
          <p:nvPr>
            <p:ph sz="quarter" idx="18"/>
          </p:nvPr>
        </p:nvSpPr>
        <p:spPr>
          <a:xfrm>
            <a:off x="515938" y="1882171"/>
            <a:ext cx="11160125" cy="4426554"/>
          </a:xfrm>
        </p:spPr>
        <p:txBody>
          <a:bodyPr/>
          <a:lstStyle/>
          <a:p>
            <a:pPr marL="0" indent="0" algn="just" hangingPunct="0">
              <a:buNone/>
            </a:pPr>
            <a:r>
              <a:rPr lang="fr-BE" sz="1600" dirty="0">
                <a:solidFill>
                  <a:schemeClr val="accent2"/>
                </a:solidFill>
                <a:effectLst/>
                <a:latin typeface="+mj-lt"/>
                <a:ea typeface="Times New Roman" panose="02020603050405020304" pitchFamily="18" charset="0"/>
              </a:rPr>
              <a:t>« </a:t>
            </a:r>
            <a:r>
              <a:rPr lang="fr-BE" sz="1600" i="1" dirty="0">
                <a:solidFill>
                  <a:schemeClr val="accent2"/>
                </a:solidFill>
                <a:effectLst/>
                <a:latin typeface="+mj-lt"/>
                <a:ea typeface="Times New Roman" panose="02020603050405020304" pitchFamily="18" charset="0"/>
              </a:rPr>
              <a:t>À supposer</a:t>
            </a:r>
            <a:r>
              <a:rPr lang="fr-BE" sz="1600" dirty="0">
                <a:solidFill>
                  <a:schemeClr val="accent2"/>
                </a:solidFill>
                <a:effectLst/>
                <a:latin typeface="+mj-lt"/>
                <a:ea typeface="Times New Roman" panose="02020603050405020304" pitchFamily="18" charset="0"/>
              </a:rPr>
              <a:t> (…) </a:t>
            </a:r>
            <a:r>
              <a:rPr lang="fr-BE" sz="1600" i="1" dirty="0">
                <a:solidFill>
                  <a:schemeClr val="accent2"/>
                </a:solidFill>
                <a:effectLst/>
                <a:latin typeface="+mj-lt"/>
                <a:ea typeface="Times New Roman" panose="02020603050405020304" pitchFamily="18" charset="0"/>
              </a:rPr>
              <a:t>que le seuil de capacité puisse s’identifier dans le montant à préfinancer, lequel pourrait être établi sur la base des prix de l’inventaire, il s’imposerait alors de constater </a:t>
            </a:r>
            <a:r>
              <a:rPr lang="fr-BE" sz="1600" b="1" i="1" dirty="0">
                <a:solidFill>
                  <a:schemeClr val="accent2"/>
                </a:solidFill>
                <a:effectLst/>
                <a:latin typeface="+mj-lt"/>
                <a:ea typeface="Times New Roman" panose="02020603050405020304" pitchFamily="18" charset="0"/>
              </a:rPr>
              <a:t>qu’à défaut de prescription des documents du marché imposant, en toute transparence, l’utilisation d’une méthode unique d’évaluation de la capacité de financement sur la base du montant à préfinancer, applicable par chaque établissement financier sollicité</a:t>
            </a:r>
            <a:r>
              <a:rPr lang="fr-BE" sz="1600" i="1" dirty="0">
                <a:solidFill>
                  <a:schemeClr val="accent2"/>
                </a:solidFill>
                <a:effectLst/>
                <a:latin typeface="+mj-lt"/>
                <a:ea typeface="Times New Roman" panose="02020603050405020304" pitchFamily="18" charset="0"/>
              </a:rPr>
              <a:t>, le critère litigieux n’est pas assorti d’un niveau d’exigence fixé par le pouvoir adjudicateur dans le respect des principes d’égalité, de non-discrimination et de transparence.</a:t>
            </a:r>
            <a:r>
              <a:rPr lang="fr-BE" sz="1600" dirty="0">
                <a:solidFill>
                  <a:schemeClr val="accent2"/>
                </a:solidFill>
                <a:effectLst/>
                <a:latin typeface="+mj-lt"/>
                <a:ea typeface="Times New Roman" panose="02020603050405020304" pitchFamily="18" charset="0"/>
              </a:rPr>
              <a:t> »</a:t>
            </a:r>
          </a:p>
          <a:p>
            <a:pPr marL="0" indent="0" algn="just" hangingPunct="0">
              <a:buNone/>
            </a:pPr>
            <a:r>
              <a:rPr lang="fr-BE" sz="1600" dirty="0">
                <a:solidFill>
                  <a:schemeClr val="accent2"/>
                </a:solidFill>
                <a:effectLst/>
                <a:latin typeface="+mj-lt"/>
                <a:ea typeface="Times New Roman" panose="02020603050405020304" pitchFamily="18" charset="0"/>
              </a:rPr>
              <a:t>« </a:t>
            </a:r>
            <a:r>
              <a:rPr lang="fr-BE" sz="1600" i="1" dirty="0">
                <a:solidFill>
                  <a:schemeClr val="accent2"/>
                </a:solidFill>
                <a:effectLst/>
                <a:latin typeface="+mj-lt"/>
                <a:ea typeface="Times New Roman" panose="02020603050405020304" pitchFamily="18" charset="0"/>
              </a:rPr>
              <a:t>Compte tenu de ce qui, </a:t>
            </a:r>
            <a:r>
              <a:rPr lang="fr-BE" sz="1600" dirty="0">
                <a:solidFill>
                  <a:schemeClr val="accent2"/>
                </a:solidFill>
                <a:effectLst/>
                <a:latin typeface="+mj-lt"/>
                <a:ea typeface="Times New Roman" panose="02020603050405020304" pitchFamily="18" charset="0"/>
              </a:rPr>
              <a:t>prima</a:t>
            </a:r>
            <a:r>
              <a:rPr lang="fr-BE" sz="1600" i="1" dirty="0">
                <a:solidFill>
                  <a:schemeClr val="accent2"/>
                </a:solidFill>
                <a:effectLst/>
                <a:latin typeface="+mj-lt"/>
                <a:ea typeface="Times New Roman" panose="02020603050405020304" pitchFamily="18" charset="0"/>
              </a:rPr>
              <a:t> </a:t>
            </a:r>
            <a:r>
              <a:rPr lang="fr-BE" sz="1600" dirty="0">
                <a:solidFill>
                  <a:schemeClr val="accent2"/>
                </a:solidFill>
                <a:effectLst/>
                <a:latin typeface="+mj-lt"/>
                <a:ea typeface="Times New Roman" panose="02020603050405020304" pitchFamily="18" charset="0"/>
              </a:rPr>
              <a:t>facie</a:t>
            </a:r>
            <a:r>
              <a:rPr lang="fr-BE" sz="1600" i="1" dirty="0">
                <a:solidFill>
                  <a:schemeClr val="accent2"/>
                </a:solidFill>
                <a:effectLst/>
                <a:latin typeface="+mj-lt"/>
                <a:ea typeface="Times New Roman" panose="02020603050405020304" pitchFamily="18" charset="0"/>
              </a:rPr>
              <a:t>, apparaît être </a:t>
            </a:r>
            <a:r>
              <a:rPr lang="fr-BE" sz="1600" b="1" i="1" dirty="0">
                <a:solidFill>
                  <a:schemeClr val="accent2"/>
                </a:solidFill>
                <a:effectLst/>
                <a:latin typeface="+mj-lt"/>
                <a:ea typeface="Times New Roman" panose="02020603050405020304" pitchFamily="18" charset="0"/>
              </a:rPr>
              <a:t>l’absence de fixation d’un niveau d’exigence</a:t>
            </a:r>
            <a:r>
              <a:rPr lang="fr-BE" sz="1600" i="1" dirty="0">
                <a:solidFill>
                  <a:schemeClr val="accent2"/>
                </a:solidFill>
                <a:effectLst/>
                <a:latin typeface="+mj-lt"/>
                <a:ea typeface="Times New Roman" panose="02020603050405020304" pitchFamily="18" charset="0"/>
              </a:rPr>
              <a:t>, au sens des alinéas 3 et 4 de l’article 65 de l’arrêté royal du 18 avril 2017 précité, pour le critère litigieux, il doit être constaté que la partie adverse n’a pas assorti celui-ci d’un autre critère de même type se prêtant à la fixation d’un niveau d’exigence, et ce en méconnaissance de l’alinéa 4 précité.</a:t>
            </a:r>
            <a:r>
              <a:rPr lang="fr-BE" sz="1600" dirty="0">
                <a:solidFill>
                  <a:schemeClr val="accent2"/>
                </a:solidFill>
                <a:effectLst/>
                <a:latin typeface="+mj-lt"/>
                <a:ea typeface="Times New Roman" panose="02020603050405020304" pitchFamily="18" charset="0"/>
              </a:rPr>
              <a:t> »</a:t>
            </a:r>
          </a:p>
        </p:txBody>
      </p:sp>
      <p:sp>
        <p:nvSpPr>
          <p:cNvPr id="7" name="Footer Placeholder 6">
            <a:extLst>
              <a:ext uri="{FF2B5EF4-FFF2-40B4-BE49-F238E27FC236}">
                <a16:creationId xmlns:a16="http://schemas.microsoft.com/office/drawing/2014/main" id="{F3895A9E-8744-42AC-B0FA-33F9958594E4}"/>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798369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646FD7D-DCE8-4A01-85C1-1726CFBDE7CA}"/>
              </a:ext>
            </a:extLst>
          </p:cNvPr>
          <p:cNvSpPr>
            <a:spLocks noGrp="1"/>
          </p:cNvSpPr>
          <p:nvPr>
            <p:ph type="sldNum" sz="quarter" idx="12"/>
          </p:nvPr>
        </p:nvSpPr>
        <p:spPr/>
        <p:txBody>
          <a:bodyPr/>
          <a:lstStyle/>
          <a:p>
            <a:fld id="{F9591D4C-BB8F-AE46-BE73-C616F30BBC5B}" type="slidenum">
              <a:rPr lang="en-US" smtClean="0"/>
              <a:pPr/>
              <a:t>17</a:t>
            </a:fld>
            <a:endParaRPr lang="en-US" dirty="0"/>
          </a:p>
        </p:txBody>
      </p:sp>
      <p:sp>
        <p:nvSpPr>
          <p:cNvPr id="7" name="Text Placeholder 6">
            <a:extLst>
              <a:ext uri="{FF2B5EF4-FFF2-40B4-BE49-F238E27FC236}">
                <a16:creationId xmlns:a16="http://schemas.microsoft.com/office/drawing/2014/main" id="{93231FA1-B107-45D7-B895-3F2042112999}"/>
              </a:ext>
            </a:extLst>
          </p:cNvPr>
          <p:cNvSpPr>
            <a:spLocks noGrp="1"/>
          </p:cNvSpPr>
          <p:nvPr>
            <p:ph type="body" sz="quarter" idx="15"/>
          </p:nvPr>
        </p:nvSpPr>
        <p:spPr>
          <a:xfrm>
            <a:off x="513140" y="1861155"/>
            <a:ext cx="7389435" cy="237308"/>
          </a:xfrm>
        </p:spPr>
        <p:txBody>
          <a:bodyPr/>
          <a:lstStyle/>
          <a:p>
            <a:r>
              <a:rPr lang="en-GB" dirty="0" err="1"/>
              <a:t>Capacité</a:t>
            </a:r>
            <a:r>
              <a:rPr lang="en-GB" dirty="0"/>
              <a:t> </a:t>
            </a:r>
            <a:r>
              <a:rPr lang="en-GB" dirty="0" err="1"/>
              <a:t>économique</a:t>
            </a:r>
            <a:r>
              <a:rPr lang="en-GB" dirty="0"/>
              <a:t> et financière</a:t>
            </a:r>
          </a:p>
        </p:txBody>
      </p:sp>
      <p:sp>
        <p:nvSpPr>
          <p:cNvPr id="6" name="Title 5">
            <a:extLst>
              <a:ext uri="{FF2B5EF4-FFF2-40B4-BE49-F238E27FC236}">
                <a16:creationId xmlns:a16="http://schemas.microsoft.com/office/drawing/2014/main" id="{C2A551B1-D1D9-4E29-99CF-3680B3D63AE1}"/>
              </a:ext>
            </a:extLst>
          </p:cNvPr>
          <p:cNvSpPr>
            <a:spLocks noGrp="1"/>
          </p:cNvSpPr>
          <p:nvPr>
            <p:ph type="title"/>
          </p:nvPr>
        </p:nvSpPr>
        <p:spPr/>
        <p:txBody>
          <a:bodyPr/>
          <a:lstStyle/>
          <a:p>
            <a:pPr algn="just"/>
            <a:r>
              <a:rPr lang="fr-FR" sz="3000" dirty="0"/>
              <a:t>C.E., arrêt n° 254.318 du 9 août 2022, </a:t>
            </a:r>
            <a:r>
              <a:rPr lang="fr-FR" sz="3000" i="1" dirty="0"/>
              <a:t>société de droit autrichien </a:t>
            </a:r>
            <a:r>
              <a:rPr lang="fr-FR" sz="3000" i="1" dirty="0" err="1"/>
              <a:t>PROCOMCURE</a:t>
            </a:r>
            <a:r>
              <a:rPr lang="fr-FR" sz="3000" i="1" dirty="0"/>
              <a:t> BIOTECH</a:t>
            </a:r>
            <a:r>
              <a:rPr lang="fr-FR" sz="3000" dirty="0"/>
              <a:t> (extrême urgence)</a:t>
            </a:r>
            <a:endParaRPr lang="en-GB" sz="3000" dirty="0"/>
          </a:p>
        </p:txBody>
      </p:sp>
      <p:pic>
        <p:nvPicPr>
          <p:cNvPr id="12" name="Picture Placeholder 11">
            <a:extLst>
              <a:ext uri="{FF2B5EF4-FFF2-40B4-BE49-F238E27FC236}">
                <a16:creationId xmlns:a16="http://schemas.microsoft.com/office/drawing/2014/main" id="{78548FB4-C892-4B09-8CED-967C50AE0BBD}"/>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5944CB75-882B-4353-865F-6061AB91A8C9}"/>
              </a:ext>
            </a:extLst>
          </p:cNvPr>
          <p:cNvSpPr>
            <a:spLocks noGrp="1"/>
          </p:cNvSpPr>
          <p:nvPr>
            <p:ph sz="quarter" idx="19"/>
          </p:nvPr>
        </p:nvSpPr>
        <p:spPr>
          <a:xfrm>
            <a:off x="515938" y="2421653"/>
            <a:ext cx="7386637" cy="3887072"/>
          </a:xfrm>
        </p:spPr>
        <p:txBody>
          <a:bodyPr/>
          <a:lstStyle/>
          <a:p>
            <a:pPr marL="0" indent="0" algn="just">
              <a:buNone/>
            </a:pPr>
            <a:r>
              <a:rPr lang="fr-BE" sz="1600" dirty="0">
                <a:solidFill>
                  <a:schemeClr val="accent6"/>
                </a:solidFill>
                <a:effectLst/>
                <a:latin typeface="+mj-lt"/>
                <a:ea typeface="Times New Roman" panose="02020603050405020304" pitchFamily="18" charset="0"/>
              </a:rPr>
              <a:t>« </a:t>
            </a:r>
            <a:r>
              <a:rPr lang="fr-BE" sz="1600" i="1" dirty="0">
                <a:solidFill>
                  <a:schemeClr val="accent6"/>
                </a:solidFill>
                <a:effectLst/>
                <a:latin typeface="+mj-lt"/>
                <a:ea typeface="Times New Roman" panose="02020603050405020304" pitchFamily="18" charset="0"/>
              </a:rPr>
              <a:t>Conformément à l’article 67, §3, alinéa 2, de l’arrêté royal du 18 avril 2017, le seuil imposé pour déterminer la capacité financière des soumissionnaires au regard de leur chiffre d’affaires annuel </a:t>
            </a:r>
            <a:r>
              <a:rPr lang="fr-BE" sz="1600" b="1" i="1" dirty="0">
                <a:solidFill>
                  <a:schemeClr val="accent6"/>
                </a:solidFill>
                <a:effectLst/>
                <a:latin typeface="+mj-lt"/>
                <a:ea typeface="Times New Roman" panose="02020603050405020304" pitchFamily="18" charset="0"/>
              </a:rPr>
              <a:t>ne peut dépasser le double de la valeur estimée du marché</a:t>
            </a:r>
            <a:r>
              <a:rPr lang="fr-BE" sz="1600" i="1" dirty="0">
                <a:solidFill>
                  <a:schemeClr val="accent6"/>
                </a:solidFill>
                <a:effectLst/>
                <a:latin typeface="+mj-lt"/>
                <a:ea typeface="Times New Roman" panose="02020603050405020304" pitchFamily="18" charset="0"/>
              </a:rPr>
              <a:t>, soit en l’espèce 127.200.000 euros. En imposant aux soumissionnaires, comme critère de sélection relatif aux moyens financiers, d’avoir réalisé « au cours des trois derniers exercices un chiffre d’affaires total au moins égal à 100.000.000 euros », la partie adverse n’a donc pas méconnu cette disposition. </a:t>
            </a:r>
            <a:r>
              <a:rPr lang="fr-BE" sz="1600" dirty="0">
                <a:solidFill>
                  <a:schemeClr val="accent6"/>
                </a:solidFill>
                <a:effectLst/>
                <a:latin typeface="+mj-lt"/>
                <a:ea typeface="Times New Roman" panose="02020603050405020304" pitchFamily="18" charset="0"/>
              </a:rPr>
              <a:t>» </a:t>
            </a:r>
          </a:p>
          <a:p>
            <a:endParaRPr lang="en-GB" sz="1600" dirty="0">
              <a:solidFill>
                <a:schemeClr val="accent6"/>
              </a:solidFill>
            </a:endParaRPr>
          </a:p>
        </p:txBody>
      </p:sp>
      <p:sp>
        <p:nvSpPr>
          <p:cNvPr id="13" name="Footer Placeholder 12">
            <a:extLst>
              <a:ext uri="{FF2B5EF4-FFF2-40B4-BE49-F238E27FC236}">
                <a16:creationId xmlns:a16="http://schemas.microsoft.com/office/drawing/2014/main" id="{D70E18EC-B33F-48E6-8EBC-FF837F51F0D0}"/>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3431388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7986DA-A353-485B-81EB-69DECF7CDB55}"/>
              </a:ext>
            </a:extLst>
          </p:cNvPr>
          <p:cNvSpPr>
            <a:spLocks noGrp="1"/>
          </p:cNvSpPr>
          <p:nvPr>
            <p:ph type="sldNum" sz="quarter" idx="12"/>
          </p:nvPr>
        </p:nvSpPr>
        <p:spPr/>
        <p:txBody>
          <a:bodyPr/>
          <a:lstStyle/>
          <a:p>
            <a:fld id="{F9591D4C-BB8F-AE46-BE73-C616F30BBC5B}" type="slidenum">
              <a:rPr lang="en-US" smtClean="0"/>
              <a:pPr/>
              <a:t>18</a:t>
            </a:fld>
            <a:endParaRPr lang="en-US" dirty="0"/>
          </a:p>
        </p:txBody>
      </p:sp>
      <p:sp>
        <p:nvSpPr>
          <p:cNvPr id="9" name="Text Placeholder 8">
            <a:extLst>
              <a:ext uri="{FF2B5EF4-FFF2-40B4-BE49-F238E27FC236}">
                <a16:creationId xmlns:a16="http://schemas.microsoft.com/office/drawing/2014/main" id="{92844A6C-DEDA-41B3-A865-5F9BE5DDD1AA}"/>
              </a:ext>
            </a:extLst>
          </p:cNvPr>
          <p:cNvSpPr>
            <a:spLocks noGrp="1"/>
          </p:cNvSpPr>
          <p:nvPr>
            <p:ph type="body" sz="quarter" idx="15"/>
          </p:nvPr>
        </p:nvSpPr>
        <p:spPr>
          <a:xfrm>
            <a:off x="515938" y="1823605"/>
            <a:ext cx="11160125" cy="237308"/>
          </a:xfrm>
        </p:spPr>
        <p:txBody>
          <a:bodyPr/>
          <a:lstStyle/>
          <a:p>
            <a:r>
              <a:rPr lang="fr-FR" dirty="0"/>
              <a:t>Critères de sélection - capacité technique et professionnelle</a:t>
            </a:r>
          </a:p>
        </p:txBody>
      </p:sp>
      <p:sp>
        <p:nvSpPr>
          <p:cNvPr id="5" name="Title 4">
            <a:extLst>
              <a:ext uri="{FF2B5EF4-FFF2-40B4-BE49-F238E27FC236}">
                <a16:creationId xmlns:a16="http://schemas.microsoft.com/office/drawing/2014/main" id="{42F5FDF5-958A-405E-A71D-B8F871676994}"/>
              </a:ext>
            </a:extLst>
          </p:cNvPr>
          <p:cNvSpPr>
            <a:spLocks noGrp="1"/>
          </p:cNvSpPr>
          <p:nvPr>
            <p:ph type="title"/>
          </p:nvPr>
        </p:nvSpPr>
        <p:spPr/>
        <p:txBody>
          <a:bodyPr/>
          <a:lstStyle/>
          <a:p>
            <a:pPr algn="just"/>
            <a:r>
              <a:rPr lang="fr-FR" sz="3200" dirty="0" err="1"/>
              <a:t>C.E</a:t>
            </a:r>
            <a:r>
              <a:rPr lang="fr-FR" sz="3200" dirty="0"/>
              <a:t>., arrêt n° 251.896 du 20 octobre 2021, </a:t>
            </a:r>
            <a:r>
              <a:rPr lang="fr-FR" sz="3200" i="1" dirty="0" err="1"/>
              <a:t>s.r.l</a:t>
            </a:r>
            <a:r>
              <a:rPr lang="fr-FR" sz="3200" i="1" dirty="0"/>
              <a:t>. Marcel </a:t>
            </a:r>
            <a:r>
              <a:rPr lang="fr-FR" sz="3200" i="1" dirty="0" err="1"/>
              <a:t>Barattucci</a:t>
            </a:r>
            <a:r>
              <a:rPr lang="fr-FR" sz="3200" dirty="0"/>
              <a:t>, </a:t>
            </a:r>
            <a:r>
              <a:rPr lang="fr-FR" sz="3200" i="1" dirty="0"/>
              <a:t>Ingénieur Architecte et Associés &amp; </a:t>
            </a:r>
            <a:r>
              <a:rPr lang="fr-FR" sz="3200" i="1" dirty="0" err="1"/>
              <a:t>s.r.l</a:t>
            </a:r>
            <a:r>
              <a:rPr lang="fr-FR" sz="3200" i="1" dirty="0"/>
              <a:t>. Architecture et Création </a:t>
            </a:r>
            <a:r>
              <a:rPr lang="fr-FR" sz="3200" dirty="0"/>
              <a:t>(annulation et extrême urgence)</a:t>
            </a:r>
            <a:endParaRPr lang="en-GB" sz="3200" dirty="0"/>
          </a:p>
        </p:txBody>
      </p:sp>
      <p:sp>
        <p:nvSpPr>
          <p:cNvPr id="10" name="Content Placeholder 9">
            <a:extLst>
              <a:ext uri="{FF2B5EF4-FFF2-40B4-BE49-F238E27FC236}">
                <a16:creationId xmlns:a16="http://schemas.microsoft.com/office/drawing/2014/main" id="{6F5FC838-60FF-48C5-92AC-ADE41DD0E2A4}"/>
              </a:ext>
            </a:extLst>
          </p:cNvPr>
          <p:cNvSpPr>
            <a:spLocks noGrp="1"/>
          </p:cNvSpPr>
          <p:nvPr>
            <p:ph sz="quarter" idx="18"/>
          </p:nvPr>
        </p:nvSpPr>
        <p:spPr>
          <a:xfrm>
            <a:off x="515938" y="2270927"/>
            <a:ext cx="11160125" cy="4037797"/>
          </a:xfrm>
        </p:spPr>
        <p:txBody>
          <a:bodyPr/>
          <a:lstStyle/>
          <a:p>
            <a:pPr marL="0" indent="0" algn="just">
              <a:buNone/>
            </a:pPr>
            <a:r>
              <a:rPr lang="fr-BE" sz="1600" dirty="0">
                <a:cs typeface="Times New Roman" panose="02020603050405020304" pitchFamily="18" charset="0"/>
              </a:rPr>
              <a:t>En l’espèce, un des </a:t>
            </a:r>
            <a:r>
              <a:rPr lang="fr-BE" sz="1600" b="1" dirty="0">
                <a:cs typeface="Times New Roman" panose="02020603050405020304" pitchFamily="18" charset="0"/>
              </a:rPr>
              <a:t>sous-traitants</a:t>
            </a:r>
            <a:r>
              <a:rPr lang="fr-BE" sz="1600" dirty="0">
                <a:cs typeface="Times New Roman" panose="02020603050405020304" pitchFamily="18" charset="0"/>
              </a:rPr>
              <a:t> de l’adjudicataire, « </a:t>
            </a:r>
            <a:r>
              <a:rPr lang="fr-BE" sz="1600" i="1" dirty="0">
                <a:cs typeface="Times New Roman" panose="02020603050405020304" pitchFamily="18" charset="0"/>
              </a:rPr>
              <a:t>certificateur agréé </a:t>
            </a:r>
            <a:r>
              <a:rPr lang="fr-BE" sz="1600" i="1" dirty="0" err="1">
                <a:cs typeface="Times New Roman" panose="02020603050405020304" pitchFamily="18" charset="0"/>
              </a:rPr>
              <a:t>BREEAM</a:t>
            </a:r>
            <a:r>
              <a:rPr lang="fr-BE" sz="1600" i="1" dirty="0">
                <a:cs typeface="Times New Roman" panose="02020603050405020304" pitchFamily="18" charset="0"/>
              </a:rPr>
              <a:t> </a:t>
            </a:r>
            <a:r>
              <a:rPr lang="fr-BE" sz="1600" dirty="0">
                <a:cs typeface="Times New Roman" panose="02020603050405020304" pitchFamily="18" charset="0"/>
              </a:rPr>
              <a:t>», </a:t>
            </a:r>
            <a:r>
              <a:rPr lang="fr-BE" sz="1600" b="1" dirty="0">
                <a:cs typeface="Times New Roman" panose="02020603050405020304" pitchFamily="18" charset="0"/>
              </a:rPr>
              <a:t>s’était engagé « </a:t>
            </a:r>
            <a:r>
              <a:rPr lang="fr-BE" sz="1600" b="1" i="1" dirty="0">
                <a:cs typeface="Times New Roman" panose="02020603050405020304" pitchFamily="18" charset="0"/>
              </a:rPr>
              <a:t>à mettre à disposition ses capacités particulières </a:t>
            </a:r>
            <a:r>
              <a:rPr lang="fr-BE" sz="1600" dirty="0">
                <a:cs typeface="Times New Roman" panose="02020603050405020304" pitchFamily="18" charset="0"/>
              </a:rPr>
              <a:t>». </a:t>
            </a:r>
          </a:p>
          <a:p>
            <a:pPr marL="0" indent="0" algn="just">
              <a:buNone/>
            </a:pPr>
            <a:r>
              <a:rPr lang="fr-BE" sz="1600" dirty="0">
                <a:solidFill>
                  <a:schemeClr val="accent3"/>
                </a:solidFill>
                <a:cs typeface="Times New Roman" panose="02020603050405020304" pitchFamily="18" charset="0"/>
              </a:rPr>
              <a:t>« </a:t>
            </a:r>
            <a:r>
              <a:rPr lang="fr-BE" sz="1600" i="1" dirty="0">
                <a:solidFill>
                  <a:schemeClr val="accent3"/>
                </a:solidFill>
                <a:cs typeface="Times New Roman" panose="02020603050405020304" pitchFamily="18" charset="0"/>
              </a:rPr>
              <a:t>La partie adverse soutient avec vraisemblance que, dans le cadre de leur formation, les certificateurs </a:t>
            </a:r>
            <a:r>
              <a:rPr lang="fr-BE" sz="1600" i="1" dirty="0" err="1">
                <a:solidFill>
                  <a:schemeClr val="accent3"/>
                </a:solidFill>
                <a:cs typeface="Times New Roman" panose="02020603050405020304" pitchFamily="18" charset="0"/>
              </a:rPr>
              <a:t>BREEAM</a:t>
            </a:r>
            <a:r>
              <a:rPr lang="fr-BE" sz="1600" i="1" dirty="0">
                <a:solidFill>
                  <a:schemeClr val="accent3"/>
                </a:solidFill>
                <a:cs typeface="Times New Roman" panose="02020603050405020304" pitchFamily="18" charset="0"/>
              </a:rPr>
              <a:t> sont amenés à se familiariser avec certains aspects de la durabilité d’un bâtiment qui sont relatifs à la circularité et au réemploi des matériaux. </a:t>
            </a:r>
          </a:p>
          <a:p>
            <a:pPr marL="0" indent="0" algn="just">
              <a:buNone/>
            </a:pPr>
            <a:r>
              <a:rPr lang="fr-BE" sz="1600" b="1" i="1" dirty="0">
                <a:solidFill>
                  <a:schemeClr val="accent3"/>
                </a:solidFill>
                <a:cs typeface="Times New Roman" panose="02020603050405020304" pitchFamily="18" charset="0"/>
              </a:rPr>
              <a:t>Le moyen ne peut donc être déclaré sérieux en tant qu’il laisse entendre que la certification </a:t>
            </a:r>
            <a:r>
              <a:rPr lang="fr-BE" sz="1600" b="1" i="1" dirty="0" err="1">
                <a:solidFill>
                  <a:schemeClr val="accent3"/>
                </a:solidFill>
                <a:cs typeface="Times New Roman" panose="02020603050405020304" pitchFamily="18" charset="0"/>
              </a:rPr>
              <a:t>BREEAM</a:t>
            </a:r>
            <a:r>
              <a:rPr lang="fr-BE" sz="1600" b="1" i="1" dirty="0">
                <a:solidFill>
                  <a:schemeClr val="accent3"/>
                </a:solidFill>
                <a:cs typeface="Times New Roman" panose="02020603050405020304" pitchFamily="18" charset="0"/>
              </a:rPr>
              <a:t> ne permettrait pas d’établir la capacité requise </a:t>
            </a:r>
            <a:r>
              <a:rPr lang="fr-BE" sz="1600" i="1" dirty="0">
                <a:solidFill>
                  <a:schemeClr val="accent3"/>
                </a:solidFill>
                <a:cs typeface="Times New Roman" panose="02020603050405020304" pitchFamily="18" charset="0"/>
              </a:rPr>
              <a:t>à l’aide d’un des modes de démonstration fixés par les documents du marché, à savoir l’attestation de formation suivie dans le domaine du réemploi des matériaux. </a:t>
            </a:r>
            <a:r>
              <a:rPr lang="fr-BE" sz="1600" dirty="0">
                <a:solidFill>
                  <a:schemeClr val="accent3"/>
                </a:solidFill>
                <a:cs typeface="Times New Roman" panose="02020603050405020304" pitchFamily="18" charset="0"/>
              </a:rPr>
              <a:t>»</a:t>
            </a:r>
            <a:endParaRPr lang="fr-BE" sz="1600" dirty="0">
              <a:solidFill>
                <a:schemeClr val="accent3"/>
              </a:solidFill>
              <a:highlight>
                <a:srgbClr val="FFFF00"/>
              </a:highlight>
              <a:cs typeface="Times New Roman" panose="02020603050405020304" pitchFamily="18" charset="0"/>
            </a:endParaRPr>
          </a:p>
        </p:txBody>
      </p:sp>
      <p:sp>
        <p:nvSpPr>
          <p:cNvPr id="11" name="Footer Placeholder 10">
            <a:extLst>
              <a:ext uri="{FF2B5EF4-FFF2-40B4-BE49-F238E27FC236}">
                <a16:creationId xmlns:a16="http://schemas.microsoft.com/office/drawing/2014/main" id="{8290FE30-0B69-4AA1-877F-03A013ECFD54}"/>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467651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1320E88-627A-4821-A89E-C356A0ED06D9}"/>
              </a:ext>
            </a:extLst>
          </p:cNvPr>
          <p:cNvSpPr>
            <a:spLocks noGrp="1"/>
          </p:cNvSpPr>
          <p:nvPr>
            <p:ph sz="quarter" idx="18"/>
          </p:nvPr>
        </p:nvSpPr>
        <p:spPr/>
        <p:txBody>
          <a:bodyPr/>
          <a:lstStyle/>
          <a:p>
            <a:pPr marL="0" indent="0" algn="just">
              <a:buNone/>
            </a:pPr>
            <a:r>
              <a:rPr lang="fr-BE" sz="1600" i="1" dirty="0">
                <a:solidFill>
                  <a:schemeClr val="accent1"/>
                </a:solidFill>
              </a:rPr>
              <a:t>« En l’occurrence, le marché litigieux a été passé par la </a:t>
            </a:r>
            <a:r>
              <a:rPr lang="fr-BE" sz="1600" b="1" i="1" dirty="0">
                <a:solidFill>
                  <a:schemeClr val="accent1"/>
                </a:solidFill>
              </a:rPr>
              <a:t>procédure négociée sans publication préalable, en sorte que l’article 71 de la loi du 17 juin 2016 ne peut s’y appliquer que si une disposition en sens contraire a été formulée dans les documents de marché</a:t>
            </a:r>
            <a:r>
              <a:rPr lang="fr-BE" sz="1600" i="1" dirty="0">
                <a:solidFill>
                  <a:schemeClr val="accent1"/>
                </a:solidFill>
              </a:rPr>
              <a:t>. </a:t>
            </a:r>
            <a:r>
              <a:rPr lang="fr-BE" sz="1600" dirty="0">
                <a:solidFill>
                  <a:schemeClr val="accent1"/>
                </a:solidFill>
              </a:rPr>
              <a:t>(…)</a:t>
            </a:r>
            <a:endParaRPr lang="fr-BE" sz="1600" i="1" dirty="0">
              <a:solidFill>
                <a:schemeClr val="accent1"/>
              </a:solidFill>
              <a:highlight>
                <a:srgbClr val="FFFF00"/>
              </a:highlight>
            </a:endParaRPr>
          </a:p>
          <a:p>
            <a:pPr marL="0" indent="0" algn="just">
              <a:buNone/>
            </a:pPr>
            <a:r>
              <a:rPr lang="fr-BE" sz="1600" b="1" i="1" dirty="0">
                <a:solidFill>
                  <a:schemeClr val="accent1"/>
                </a:solidFill>
              </a:rPr>
              <a:t>Il ressort du cahier spécial des charges que le pouvoir adjudicateur a décidé de ne prévoir aucun critère de sélection</a:t>
            </a:r>
            <a:r>
              <a:rPr lang="fr-BE" sz="1600" i="1" dirty="0">
                <a:solidFill>
                  <a:schemeClr val="accent1"/>
                </a:solidFill>
              </a:rPr>
              <a:t>, que ce soit à propos de la capacité économique et financière du soumissionnaire ou de sa capacité technique et professionnelle. </a:t>
            </a:r>
            <a:r>
              <a:rPr lang="fr-BE" sz="1600" b="1" i="1" dirty="0">
                <a:solidFill>
                  <a:schemeClr val="accent1"/>
                </a:solidFill>
              </a:rPr>
              <a:t>Les exigences de certification </a:t>
            </a:r>
            <a:r>
              <a:rPr lang="fr-BE" sz="1600" i="1" dirty="0">
                <a:solidFill>
                  <a:schemeClr val="accent1"/>
                </a:solidFill>
              </a:rPr>
              <a:t>sur lesquelles la requérante fonde sa critique </a:t>
            </a:r>
            <a:r>
              <a:rPr lang="fr-BE" sz="1600" b="1" i="1" dirty="0">
                <a:solidFill>
                  <a:schemeClr val="accent1"/>
                </a:solidFill>
              </a:rPr>
              <a:t>ne constituent donc pas</a:t>
            </a:r>
            <a:r>
              <a:rPr lang="fr-BE" sz="1600" i="1" dirty="0">
                <a:solidFill>
                  <a:schemeClr val="accent1"/>
                </a:solidFill>
              </a:rPr>
              <a:t>, contrairement à ce qu’elle soutient, </a:t>
            </a:r>
            <a:r>
              <a:rPr lang="fr-BE" sz="1600" b="1" i="1" dirty="0">
                <a:solidFill>
                  <a:schemeClr val="accent1"/>
                </a:solidFill>
              </a:rPr>
              <a:t>des critères de sélection qualitative</a:t>
            </a:r>
            <a:r>
              <a:rPr lang="fr-BE" sz="1600" i="1" dirty="0">
                <a:solidFill>
                  <a:schemeClr val="accent1"/>
                </a:solidFill>
              </a:rPr>
              <a:t>. Il peut être relevé d’ailleurs qu’il ne résulte nullement des prescriptions en cause qu’il s’agirait de conditions auxquelles il devrait être répondu au jour du dépôt des offres et qu’en outre, le cahier spécial des charges n’infère aucune conséquence du non-respect de ces conditions. </a:t>
            </a:r>
            <a:r>
              <a:rPr lang="fr-BE" sz="1600" b="1" i="1" dirty="0">
                <a:solidFill>
                  <a:schemeClr val="accent1"/>
                </a:solidFill>
              </a:rPr>
              <a:t>Il s’ensuit que le moyen paraît manquer en droit </a:t>
            </a:r>
            <a:r>
              <a:rPr lang="fr-BE" sz="1600" i="1" dirty="0">
                <a:solidFill>
                  <a:schemeClr val="accent1"/>
                </a:solidFill>
              </a:rPr>
              <a:t>en ce qu’il dénonce la violation de l’article 71 de la loi du 17 juin 2016 ainsi que les articles 65 et 68 de l’arrêté royal du 18 avril 2017. »</a:t>
            </a:r>
            <a:endParaRPr lang="fr-BE" sz="1600" i="1" dirty="0">
              <a:solidFill>
                <a:schemeClr val="accent1"/>
              </a:solidFill>
              <a:highlight>
                <a:srgbClr val="FFFF00"/>
              </a:highlight>
            </a:endParaRPr>
          </a:p>
        </p:txBody>
      </p:sp>
      <p:sp>
        <p:nvSpPr>
          <p:cNvPr id="4" name="Slide Number Placeholder 3">
            <a:extLst>
              <a:ext uri="{FF2B5EF4-FFF2-40B4-BE49-F238E27FC236}">
                <a16:creationId xmlns:a16="http://schemas.microsoft.com/office/drawing/2014/main" id="{B2A2332E-2E3E-4532-A6C5-D7E82B7647CF}"/>
              </a:ext>
            </a:extLst>
          </p:cNvPr>
          <p:cNvSpPr>
            <a:spLocks noGrp="1"/>
          </p:cNvSpPr>
          <p:nvPr>
            <p:ph type="sldNum" sz="quarter" idx="12"/>
          </p:nvPr>
        </p:nvSpPr>
        <p:spPr/>
        <p:txBody>
          <a:bodyPr/>
          <a:lstStyle/>
          <a:p>
            <a:fld id="{F9591D4C-BB8F-AE46-BE73-C616F30BBC5B}" type="slidenum">
              <a:rPr lang="en-US" smtClean="0"/>
              <a:pPr/>
              <a:t>19</a:t>
            </a:fld>
            <a:endParaRPr lang="en-US" dirty="0"/>
          </a:p>
        </p:txBody>
      </p:sp>
      <p:sp>
        <p:nvSpPr>
          <p:cNvPr id="5" name="Text Placeholder 4">
            <a:extLst>
              <a:ext uri="{FF2B5EF4-FFF2-40B4-BE49-F238E27FC236}">
                <a16:creationId xmlns:a16="http://schemas.microsoft.com/office/drawing/2014/main" id="{716DEF75-3C1C-484F-8EAF-466C4047B824}"/>
              </a:ext>
            </a:extLst>
          </p:cNvPr>
          <p:cNvSpPr>
            <a:spLocks noGrp="1"/>
          </p:cNvSpPr>
          <p:nvPr>
            <p:ph type="body" sz="quarter" idx="15"/>
          </p:nvPr>
        </p:nvSpPr>
        <p:spPr>
          <a:xfrm>
            <a:off x="515938" y="1451822"/>
            <a:ext cx="11160125" cy="237308"/>
          </a:xfrm>
        </p:spPr>
        <p:txBody>
          <a:bodyPr/>
          <a:lstStyle/>
          <a:p>
            <a:r>
              <a:rPr lang="fr-FR" dirty="0"/>
              <a:t>Critères de sélection: application de l’article 71 en </a:t>
            </a:r>
            <a:r>
              <a:rPr lang="fr-FR" dirty="0" err="1"/>
              <a:t>PNSPP</a:t>
            </a:r>
            <a:endParaRPr lang="fr-FR" dirty="0"/>
          </a:p>
        </p:txBody>
      </p:sp>
      <p:sp>
        <p:nvSpPr>
          <p:cNvPr id="6" name="Title 5">
            <a:extLst>
              <a:ext uri="{FF2B5EF4-FFF2-40B4-BE49-F238E27FC236}">
                <a16:creationId xmlns:a16="http://schemas.microsoft.com/office/drawing/2014/main" id="{5F09C706-2F7F-4800-A39E-D866DFE148E5}"/>
              </a:ext>
            </a:extLst>
          </p:cNvPr>
          <p:cNvSpPr>
            <a:spLocks noGrp="1"/>
          </p:cNvSpPr>
          <p:nvPr>
            <p:ph type="title"/>
          </p:nvPr>
        </p:nvSpPr>
        <p:spPr/>
        <p:txBody>
          <a:bodyPr/>
          <a:lstStyle/>
          <a:p>
            <a:pPr algn="just"/>
            <a:r>
              <a:rPr lang="fr-FR" sz="3200" dirty="0" err="1"/>
              <a:t>C.E</a:t>
            </a:r>
            <a:r>
              <a:rPr lang="fr-FR" sz="3200" dirty="0"/>
              <a:t>., arrêt n° 252.833 du 31 janvier 2022, </a:t>
            </a:r>
            <a:r>
              <a:rPr lang="fr-FR" sz="3200" i="1" dirty="0" err="1"/>
              <a:t>s.a.</a:t>
            </a:r>
            <a:r>
              <a:rPr lang="fr-FR" sz="3200" i="1" dirty="0"/>
              <a:t> Alarmes Coquelet</a:t>
            </a:r>
            <a:r>
              <a:rPr lang="fr-FR" sz="3200" dirty="0"/>
              <a:t> (extrême urgence)</a:t>
            </a:r>
            <a:endParaRPr lang="en-GB" sz="3200" dirty="0"/>
          </a:p>
        </p:txBody>
      </p:sp>
      <p:sp>
        <p:nvSpPr>
          <p:cNvPr id="7" name="Footer Placeholder 6">
            <a:extLst>
              <a:ext uri="{FF2B5EF4-FFF2-40B4-BE49-F238E27FC236}">
                <a16:creationId xmlns:a16="http://schemas.microsoft.com/office/drawing/2014/main" id="{36168B56-CAF5-49D6-9C7E-013BFFB1139B}"/>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6432755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E2828F4-B65C-4E69-AC1B-A9EE28605F0C}"/>
              </a:ext>
            </a:extLst>
          </p:cNvPr>
          <p:cNvSpPr>
            <a:spLocks noGrp="1"/>
          </p:cNvSpPr>
          <p:nvPr>
            <p:ph type="sldNum" sz="quarter" idx="12"/>
          </p:nvPr>
        </p:nvSpPr>
        <p:spPr/>
        <p:txBody>
          <a:bodyPr/>
          <a:lstStyle/>
          <a:p>
            <a:fld id="{F9591D4C-BB8F-AE46-BE73-C616F30BBC5B}" type="slidenum">
              <a:rPr lang="en-US" smtClean="0"/>
              <a:pPr/>
              <a:t>20</a:t>
            </a:fld>
            <a:endParaRPr lang="en-US" dirty="0"/>
          </a:p>
        </p:txBody>
      </p:sp>
      <p:sp>
        <p:nvSpPr>
          <p:cNvPr id="4" name="Text Placeholder 3">
            <a:extLst>
              <a:ext uri="{FF2B5EF4-FFF2-40B4-BE49-F238E27FC236}">
                <a16:creationId xmlns:a16="http://schemas.microsoft.com/office/drawing/2014/main" id="{5EE90218-33D9-4D38-A8C4-084DF5BE1500}"/>
              </a:ext>
            </a:extLst>
          </p:cNvPr>
          <p:cNvSpPr>
            <a:spLocks noGrp="1"/>
          </p:cNvSpPr>
          <p:nvPr>
            <p:ph type="body" sz="quarter" idx="15"/>
          </p:nvPr>
        </p:nvSpPr>
        <p:spPr>
          <a:xfrm>
            <a:off x="515938" y="1451819"/>
            <a:ext cx="11160125" cy="237308"/>
          </a:xfrm>
        </p:spPr>
        <p:txBody>
          <a:bodyPr/>
          <a:lstStyle/>
          <a:p>
            <a:r>
              <a:rPr lang="fr-FR" dirty="0"/>
              <a:t>Sélection: confusion critère de sélection et d'attribution</a:t>
            </a:r>
          </a:p>
        </p:txBody>
      </p:sp>
      <p:sp>
        <p:nvSpPr>
          <p:cNvPr id="5" name="Title 4">
            <a:extLst>
              <a:ext uri="{FF2B5EF4-FFF2-40B4-BE49-F238E27FC236}">
                <a16:creationId xmlns:a16="http://schemas.microsoft.com/office/drawing/2014/main" id="{9C11C83D-1C0B-4E14-A35C-0B5344D3E0C0}"/>
              </a:ext>
            </a:extLst>
          </p:cNvPr>
          <p:cNvSpPr>
            <a:spLocks noGrp="1"/>
          </p:cNvSpPr>
          <p:nvPr>
            <p:ph type="title"/>
          </p:nvPr>
        </p:nvSpPr>
        <p:spPr/>
        <p:txBody>
          <a:bodyPr/>
          <a:lstStyle/>
          <a:p>
            <a:r>
              <a:rPr lang="fr-FR" sz="3200" dirty="0" err="1"/>
              <a:t>C.E</a:t>
            </a:r>
            <a:r>
              <a:rPr lang="fr-FR" sz="3200" dirty="0"/>
              <a:t>., arrêt n° 251.491 du 14 septembre 2021, </a:t>
            </a:r>
            <a:r>
              <a:rPr lang="fr-FR" sz="3200" i="1" dirty="0" err="1"/>
              <a:t>s.r.l</a:t>
            </a:r>
            <a:r>
              <a:rPr lang="fr-FR" sz="3200" i="1" dirty="0"/>
              <a:t>. </a:t>
            </a:r>
            <a:r>
              <a:rPr lang="fr-FR" sz="3200" i="1" dirty="0" err="1"/>
              <a:t>Privacy</a:t>
            </a:r>
            <a:r>
              <a:rPr lang="fr-FR" sz="3200" i="1" dirty="0"/>
              <a:t> Praxis</a:t>
            </a:r>
            <a:r>
              <a:rPr lang="fr-FR" sz="3200" dirty="0"/>
              <a:t> (extrême urgence)</a:t>
            </a:r>
            <a:endParaRPr lang="en-GB" sz="3200" dirty="0"/>
          </a:p>
        </p:txBody>
      </p:sp>
      <p:sp>
        <p:nvSpPr>
          <p:cNvPr id="6" name="Content Placeholder 5">
            <a:extLst>
              <a:ext uri="{FF2B5EF4-FFF2-40B4-BE49-F238E27FC236}">
                <a16:creationId xmlns:a16="http://schemas.microsoft.com/office/drawing/2014/main" id="{E8BB3C14-F36B-4E3E-A880-F8C240252C2B}"/>
              </a:ext>
            </a:extLst>
          </p:cNvPr>
          <p:cNvSpPr>
            <a:spLocks noGrp="1"/>
          </p:cNvSpPr>
          <p:nvPr>
            <p:ph sz="quarter" idx="18"/>
          </p:nvPr>
        </p:nvSpPr>
        <p:spPr/>
        <p:txBody>
          <a:bodyPr/>
          <a:lstStyle/>
          <a:p>
            <a:pPr marL="0" indent="0" algn="just">
              <a:buNone/>
            </a:pPr>
            <a:r>
              <a:rPr lang="fr-BE" sz="1600" dirty="0"/>
              <a:t>«</a:t>
            </a:r>
            <a:r>
              <a:rPr lang="fr-BE" sz="1600" i="1" dirty="0"/>
              <a:t> Il ressort de l’article 81 de la loi du 17 juin 2016 relative aux marchés publics que, pour déterminer l’offre économiquement la plus avantageuse, le pouvoir adjudicateur </a:t>
            </a:r>
            <a:r>
              <a:rPr lang="fr-BE" sz="1600" b="1" i="1" dirty="0"/>
              <a:t>peut déterminer des critères portant notamment sur l'organisation, les qualifications et l'expérience du personnel assigné à l'exécution du marché</a:t>
            </a:r>
            <a:r>
              <a:rPr lang="fr-BE" sz="1600" i="1" dirty="0"/>
              <a:t>, lorsque la qualité du personnel assigné peut avoir une influence significative sur le niveau d'exécution du marché. L’article 68, § 4, 6°, de l’arrêté royal du 18 avril 2017 relatif à la passation des marchés publics dans les secteurs classiques identifie, parmi les moyens de preuve attestant les capacités techniques des opérateurs économiques l’indication des titres d’études et professionnels du prestataire de services ou de l’entrepreneur ou des cadres de l’entreprise, </a:t>
            </a:r>
            <a:r>
              <a:rPr lang="fr-BE" sz="1600" b="1" i="1" dirty="0"/>
              <a:t>à condition que ces éléments ne soient pas évalués comme critères d’attribution</a:t>
            </a:r>
            <a:r>
              <a:rPr lang="fr-BE" sz="1600" i="1" dirty="0"/>
              <a:t>. </a:t>
            </a:r>
            <a:r>
              <a:rPr lang="fr-BE" sz="1600" dirty="0"/>
              <a:t>(…)</a:t>
            </a:r>
            <a:endParaRPr lang="fr-BE" sz="1600" i="1" dirty="0"/>
          </a:p>
          <a:p>
            <a:pPr marL="0" indent="0" algn="just">
              <a:buNone/>
            </a:pPr>
            <a:r>
              <a:rPr lang="fr-BE" sz="1600" i="1" dirty="0"/>
              <a:t>Pour ce qu’un examen de la cause en extrême urgence permet d’en juger, la partie adverse semble pouvoir être suivie lorsqu’elle soutient que </a:t>
            </a:r>
            <a:r>
              <a:rPr lang="fr-BE" sz="1600" b="1" i="1" dirty="0"/>
              <a:t>les éléments respectivement mobilisés par la partie adverse pour les critères de sélection et d’attribution ne sont pas identiques</a:t>
            </a:r>
            <a:r>
              <a:rPr lang="fr-BE" sz="1600" i="1" dirty="0"/>
              <a:t>, dès lors qu’au titre de la sélection qualitative est prise en considération l’expérience en tant qu’« IT Manager », alors que les critères d’attribution impliquent la valorisation de compétences qui ne sont pas nécessairement liées à l’exercice de la fonction d’« IT Manager », mais réfèrent aux besoins plus spécifiques de la partie adverse, auxquels le marché en cause a plus particulièrement vocation à pourvoir.</a:t>
            </a:r>
            <a:r>
              <a:rPr lang="fr-BE" sz="1600" dirty="0"/>
              <a:t> »</a:t>
            </a:r>
            <a:endParaRPr lang="fr-BE" sz="1600" i="1" dirty="0"/>
          </a:p>
        </p:txBody>
      </p:sp>
      <p:sp>
        <p:nvSpPr>
          <p:cNvPr id="7" name="Footer Placeholder 6">
            <a:extLst>
              <a:ext uri="{FF2B5EF4-FFF2-40B4-BE49-F238E27FC236}">
                <a16:creationId xmlns:a16="http://schemas.microsoft.com/office/drawing/2014/main" id="{F02BE1D7-41D1-4C97-9A83-87A512355596}"/>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2630225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31B30C9-C46A-470A-A15C-2C461F5F8A32}"/>
              </a:ext>
            </a:extLst>
          </p:cNvPr>
          <p:cNvSpPr>
            <a:spLocks noGrp="1"/>
          </p:cNvSpPr>
          <p:nvPr>
            <p:ph sz="quarter" idx="18"/>
          </p:nvPr>
        </p:nvSpPr>
        <p:spPr/>
        <p:txBody>
          <a:bodyPr/>
          <a:lstStyle/>
          <a:p>
            <a:pPr marL="0" indent="0" algn="just">
              <a:buNone/>
            </a:pPr>
            <a:r>
              <a:rPr lang="fr-BE" sz="1600" dirty="0"/>
              <a:t>En l’espèce, la partie requérante reprochait au cahier spécial des charges d’opérer « </a:t>
            </a:r>
            <a:r>
              <a:rPr lang="fr-BE" sz="1600" i="1" dirty="0"/>
              <a:t>une </a:t>
            </a:r>
            <a:r>
              <a:rPr lang="fr-BE" sz="1600" b="1" i="1" dirty="0"/>
              <a:t>confusion </a:t>
            </a:r>
            <a:r>
              <a:rPr lang="fr-BE" sz="1600" i="1" dirty="0"/>
              <a:t>entre le quatrième </a:t>
            </a:r>
            <a:r>
              <a:rPr lang="fr-BE" sz="1600" b="1" i="1" dirty="0"/>
              <a:t>critère de sélection </a:t>
            </a:r>
            <a:r>
              <a:rPr lang="fr-BE" sz="1600" i="1" dirty="0"/>
              <a:t>relatif à la capacité technique et professionnelle du soumissionnaire et le troisième </a:t>
            </a:r>
            <a:r>
              <a:rPr lang="fr-BE" sz="1600" b="1" i="1" dirty="0"/>
              <a:t>critère d’attribution </a:t>
            </a:r>
            <a:r>
              <a:rPr lang="fr-BE" sz="1600" dirty="0"/>
              <a:t>». </a:t>
            </a:r>
          </a:p>
          <a:p>
            <a:pPr marL="0" indent="0" algn="just">
              <a:buNone/>
            </a:pPr>
            <a:r>
              <a:rPr lang="fr-BE" sz="1600" dirty="0"/>
              <a:t>Après avoir rappelé les distinctions à faire entre la phase de sélection et celle d’attribution, le Conseil d’État a constaté qu’en l’espèce, de la documentation technique était exigée dans le cadre d’un des critères de sélection si le soumissionnaire entendait obtenir des points pour un des critères d’attribution. </a:t>
            </a:r>
          </a:p>
          <a:p>
            <a:pPr marL="0" indent="0" algn="just">
              <a:buNone/>
            </a:pPr>
            <a:r>
              <a:rPr lang="fr-BE" sz="1600" dirty="0"/>
              <a:t>Une telle manière de faire n’a toutefois pas mené le Conseil d’État à conclure à l’existence d’une confusion. Il a simplement fait remarquer que « [s]</a:t>
            </a:r>
            <a:r>
              <a:rPr lang="fr-BE" sz="1600" i="1" dirty="0"/>
              <a:t>’il eut été </a:t>
            </a:r>
            <a:r>
              <a:rPr lang="fr-BE" sz="1600" b="1" i="1" dirty="0"/>
              <a:t>plus avisé </a:t>
            </a:r>
            <a:r>
              <a:rPr lang="fr-BE" sz="1600" i="1" dirty="0"/>
              <a:t>d’exiger la production de la documentation technique pertinente </a:t>
            </a:r>
            <a:r>
              <a:rPr lang="fr-BE" sz="1600" b="1" i="1" dirty="0"/>
              <a:t>uniquement</a:t>
            </a:r>
            <a:r>
              <a:rPr lang="fr-BE" sz="1600" i="1" dirty="0"/>
              <a:t> dans l’exposé du troisième </a:t>
            </a:r>
            <a:r>
              <a:rPr lang="fr-BE" sz="1600" b="1" i="1" dirty="0"/>
              <a:t>critère d’attribution</a:t>
            </a:r>
            <a:r>
              <a:rPr lang="fr-BE" sz="1600" i="1" dirty="0"/>
              <a:t>, cette </a:t>
            </a:r>
            <a:r>
              <a:rPr lang="fr-BE" sz="1600" b="1" i="1" dirty="0"/>
              <a:t>maladresse</a:t>
            </a:r>
            <a:r>
              <a:rPr lang="fr-BE" sz="1600" i="1" dirty="0"/>
              <a:t> dans la rédaction du cahier spécial des charges n’a </a:t>
            </a:r>
            <a:r>
              <a:rPr lang="fr-BE" sz="1600" b="1" i="1" dirty="0"/>
              <a:t>pas causé grief </a:t>
            </a:r>
            <a:r>
              <a:rPr lang="fr-BE" sz="1600" i="1" dirty="0"/>
              <a:t>à la requérante, puisqu’elle a déposé son offre et a été sélectionnée, sans avoir communiqué la</a:t>
            </a:r>
            <a:r>
              <a:rPr lang="fr-BE" sz="1600" dirty="0"/>
              <a:t>[dite] </a:t>
            </a:r>
            <a:r>
              <a:rPr lang="fr-BE" sz="1600" i="1" dirty="0"/>
              <a:t>documentation technique </a:t>
            </a:r>
            <a:r>
              <a:rPr lang="fr-BE" sz="1600" dirty="0"/>
              <a:t>».</a:t>
            </a:r>
            <a:endParaRPr lang="fr-BE" sz="1600" b="1" dirty="0"/>
          </a:p>
        </p:txBody>
      </p:sp>
      <p:sp>
        <p:nvSpPr>
          <p:cNvPr id="4" name="Slide Number Placeholder 3">
            <a:extLst>
              <a:ext uri="{FF2B5EF4-FFF2-40B4-BE49-F238E27FC236}">
                <a16:creationId xmlns:a16="http://schemas.microsoft.com/office/drawing/2014/main" id="{11D7FE47-9037-4D32-9AB7-8AF8E6A52960}"/>
              </a:ext>
            </a:extLst>
          </p:cNvPr>
          <p:cNvSpPr>
            <a:spLocks noGrp="1"/>
          </p:cNvSpPr>
          <p:nvPr>
            <p:ph type="sldNum" sz="quarter" idx="12"/>
          </p:nvPr>
        </p:nvSpPr>
        <p:spPr/>
        <p:txBody>
          <a:bodyPr/>
          <a:lstStyle/>
          <a:p>
            <a:fld id="{F9591D4C-BB8F-AE46-BE73-C616F30BBC5B}" type="slidenum">
              <a:rPr lang="en-US" smtClean="0"/>
              <a:pPr/>
              <a:t>21</a:t>
            </a:fld>
            <a:endParaRPr lang="en-US" dirty="0"/>
          </a:p>
        </p:txBody>
      </p:sp>
      <p:sp>
        <p:nvSpPr>
          <p:cNvPr id="5" name="Text Placeholder 4">
            <a:extLst>
              <a:ext uri="{FF2B5EF4-FFF2-40B4-BE49-F238E27FC236}">
                <a16:creationId xmlns:a16="http://schemas.microsoft.com/office/drawing/2014/main" id="{E78EB8AB-DF6A-4361-9ACF-441EC168FD52}"/>
              </a:ext>
            </a:extLst>
          </p:cNvPr>
          <p:cNvSpPr>
            <a:spLocks noGrp="1"/>
          </p:cNvSpPr>
          <p:nvPr>
            <p:ph type="body" sz="quarter" idx="15"/>
          </p:nvPr>
        </p:nvSpPr>
        <p:spPr>
          <a:xfrm>
            <a:off x="515938" y="1447804"/>
            <a:ext cx="11160125" cy="237308"/>
          </a:xfrm>
        </p:spPr>
        <p:txBody>
          <a:bodyPr/>
          <a:lstStyle/>
          <a:p>
            <a:r>
              <a:rPr lang="fr-FR" dirty="0"/>
              <a:t>Sélection: confusion critère de sélection et d'attribution</a:t>
            </a:r>
          </a:p>
        </p:txBody>
      </p:sp>
      <p:sp>
        <p:nvSpPr>
          <p:cNvPr id="6" name="Title 5">
            <a:extLst>
              <a:ext uri="{FF2B5EF4-FFF2-40B4-BE49-F238E27FC236}">
                <a16:creationId xmlns:a16="http://schemas.microsoft.com/office/drawing/2014/main" id="{7A98A3E4-E155-41F1-9EAC-13D45D1D193A}"/>
              </a:ext>
            </a:extLst>
          </p:cNvPr>
          <p:cNvSpPr>
            <a:spLocks noGrp="1"/>
          </p:cNvSpPr>
          <p:nvPr>
            <p:ph type="title"/>
          </p:nvPr>
        </p:nvSpPr>
        <p:spPr/>
        <p:txBody>
          <a:bodyPr/>
          <a:lstStyle/>
          <a:p>
            <a:pPr algn="just"/>
            <a:r>
              <a:rPr lang="fr-FR" sz="3200" dirty="0" err="1"/>
              <a:t>C.E</a:t>
            </a:r>
            <a:r>
              <a:rPr lang="fr-FR" sz="3200" dirty="0"/>
              <a:t>., arrêt n° 251.866 du 15 octobre 2021, </a:t>
            </a:r>
            <a:r>
              <a:rPr lang="fr-FR" sz="3200" i="1" dirty="0" err="1"/>
              <a:t>s.r.l</a:t>
            </a:r>
            <a:r>
              <a:rPr lang="fr-FR" sz="3200" i="1" dirty="0"/>
              <a:t>. Oupeye Voirie Services</a:t>
            </a:r>
            <a:r>
              <a:rPr lang="fr-FR" sz="3200" dirty="0"/>
              <a:t> (extrême urgence)</a:t>
            </a:r>
            <a:endParaRPr lang="en-GB" sz="3200" dirty="0"/>
          </a:p>
        </p:txBody>
      </p:sp>
      <p:sp>
        <p:nvSpPr>
          <p:cNvPr id="7" name="Footer Placeholder 6">
            <a:extLst>
              <a:ext uri="{FF2B5EF4-FFF2-40B4-BE49-F238E27FC236}">
                <a16:creationId xmlns:a16="http://schemas.microsoft.com/office/drawing/2014/main" id="{15C7F0A7-8D38-4C73-B22F-743471297153}"/>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2672653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81CA43A-073C-4B52-9405-BB62424AF580}"/>
              </a:ext>
            </a:extLst>
          </p:cNvPr>
          <p:cNvSpPr>
            <a:spLocks noGrp="1"/>
          </p:cNvSpPr>
          <p:nvPr>
            <p:ph type="sldNum" sz="quarter" idx="12"/>
          </p:nvPr>
        </p:nvSpPr>
        <p:spPr/>
        <p:txBody>
          <a:bodyPr/>
          <a:lstStyle/>
          <a:p>
            <a:fld id="{F9591D4C-BB8F-AE46-BE73-C616F30BBC5B}" type="slidenum">
              <a:rPr lang="en-US" smtClean="0"/>
              <a:pPr/>
              <a:t>22</a:t>
            </a:fld>
            <a:endParaRPr lang="en-US" dirty="0"/>
          </a:p>
        </p:txBody>
      </p:sp>
      <p:sp>
        <p:nvSpPr>
          <p:cNvPr id="4" name="Text Placeholder 3">
            <a:extLst>
              <a:ext uri="{FF2B5EF4-FFF2-40B4-BE49-F238E27FC236}">
                <a16:creationId xmlns:a16="http://schemas.microsoft.com/office/drawing/2014/main" id="{FA99B9B3-928D-4A35-ABD9-AD958081AFF5}"/>
              </a:ext>
            </a:extLst>
          </p:cNvPr>
          <p:cNvSpPr>
            <a:spLocks noGrp="1"/>
          </p:cNvSpPr>
          <p:nvPr>
            <p:ph type="body" sz="quarter" idx="15"/>
          </p:nvPr>
        </p:nvSpPr>
        <p:spPr>
          <a:xfrm>
            <a:off x="515938" y="1447801"/>
            <a:ext cx="11160125" cy="237308"/>
          </a:xfrm>
        </p:spPr>
        <p:txBody>
          <a:bodyPr/>
          <a:lstStyle/>
          <a:p>
            <a:r>
              <a:rPr lang="fr-FR" dirty="0"/>
              <a:t>Sélection: confusion critère de sélection et d'attribution</a:t>
            </a:r>
          </a:p>
        </p:txBody>
      </p:sp>
      <p:sp>
        <p:nvSpPr>
          <p:cNvPr id="5" name="Title 4">
            <a:extLst>
              <a:ext uri="{FF2B5EF4-FFF2-40B4-BE49-F238E27FC236}">
                <a16:creationId xmlns:a16="http://schemas.microsoft.com/office/drawing/2014/main" id="{2815994B-E442-422F-9B01-542AE56A9F6A}"/>
              </a:ext>
            </a:extLst>
          </p:cNvPr>
          <p:cNvSpPr>
            <a:spLocks noGrp="1"/>
          </p:cNvSpPr>
          <p:nvPr>
            <p:ph type="title"/>
          </p:nvPr>
        </p:nvSpPr>
        <p:spPr/>
        <p:txBody>
          <a:bodyPr/>
          <a:lstStyle/>
          <a:p>
            <a:pPr algn="just"/>
            <a:r>
              <a:rPr lang="fr-FR" sz="3200" dirty="0" err="1"/>
              <a:t>C.E</a:t>
            </a:r>
            <a:r>
              <a:rPr lang="fr-FR" sz="3200" dirty="0"/>
              <a:t>., arrêt n° 254.281 du 15 juillet 2022, </a:t>
            </a:r>
            <a:r>
              <a:rPr lang="fr-FR" sz="3200" dirty="0" err="1"/>
              <a:t>s</a:t>
            </a:r>
            <a:r>
              <a:rPr lang="fr-FR" sz="3200" i="1" dirty="0" err="1"/>
              <a:t>.r.l</a:t>
            </a:r>
            <a:r>
              <a:rPr lang="fr-FR" sz="3200" i="1" dirty="0"/>
              <a:t>. </a:t>
            </a:r>
            <a:r>
              <a:rPr lang="fr-FR" sz="3200" i="1" dirty="0" err="1"/>
              <a:t>Privacy</a:t>
            </a:r>
            <a:r>
              <a:rPr lang="fr-FR" sz="3200" i="1" dirty="0"/>
              <a:t> Praxis</a:t>
            </a:r>
            <a:r>
              <a:rPr lang="fr-FR" sz="3200" dirty="0"/>
              <a:t> (extrême urgence et annulation)</a:t>
            </a:r>
            <a:endParaRPr lang="en-GB" sz="3200" dirty="0"/>
          </a:p>
        </p:txBody>
      </p:sp>
      <p:sp>
        <p:nvSpPr>
          <p:cNvPr id="6" name="Content Placeholder 5">
            <a:extLst>
              <a:ext uri="{FF2B5EF4-FFF2-40B4-BE49-F238E27FC236}">
                <a16:creationId xmlns:a16="http://schemas.microsoft.com/office/drawing/2014/main" id="{AB1DAE73-6D84-44C3-9DB5-0F4D146E296B}"/>
              </a:ext>
            </a:extLst>
          </p:cNvPr>
          <p:cNvSpPr>
            <a:spLocks noGrp="1"/>
          </p:cNvSpPr>
          <p:nvPr>
            <p:ph sz="quarter" idx="18"/>
          </p:nvPr>
        </p:nvSpPr>
        <p:spPr/>
        <p:txBody>
          <a:bodyPr/>
          <a:lstStyle/>
          <a:p>
            <a:pPr marL="0" indent="0" algn="just">
              <a:buNone/>
            </a:pPr>
            <a:r>
              <a:rPr lang="fr-BE" sz="1600" dirty="0"/>
              <a:t>« </a:t>
            </a:r>
            <a:r>
              <a:rPr lang="fr-BE" sz="1600" b="1" i="1" dirty="0"/>
              <a:t>Dans une procédure de passation de marché public, les étapes de la sélection qualitative des soumissionnaires et de la comparaison des offres au regard du ou des critères d'attribution sont distinctes</a:t>
            </a:r>
            <a:r>
              <a:rPr lang="fr-BE" sz="1600" i="1" dirty="0"/>
              <a:t>, </a:t>
            </a:r>
            <a:r>
              <a:rPr lang="fr-BE" sz="1600" b="1" i="1" dirty="0"/>
              <a:t>étant régies par des règles différentes et répondant à des objectifs différents</a:t>
            </a:r>
            <a:r>
              <a:rPr lang="fr-BE" sz="1600" i="1" dirty="0"/>
              <a:t>. </a:t>
            </a:r>
            <a:r>
              <a:rPr lang="fr-BE" sz="1600" b="1" i="1" dirty="0"/>
              <a:t>Ceci implique notamment que les mêmes critères ne peuvent pas être utilisés indifféremment à l'un ou l'autre stade de la procédure</a:t>
            </a:r>
            <a:r>
              <a:rPr lang="fr-BE" sz="1600" i="1" dirty="0"/>
              <a:t>. L'attribution du marché se fait après la vérification de l'aptitude des soumissionnaires à exécuter le marché et, à ce stade, ce n'est plus le soumissionnaire qui est évalué, mais la qualité de son offre. Les critères d’attribution ont pour objet de déterminer l'offre économiquement la plus avantageuse.</a:t>
            </a:r>
          </a:p>
          <a:p>
            <a:pPr marL="0" indent="0" algn="just">
              <a:buNone/>
            </a:pPr>
            <a:r>
              <a:rPr lang="fr-BE" sz="1600" i="1" dirty="0"/>
              <a:t>Il ressort de l’article 81 de la loi du 17 juin 2016 relative aux marchés publics que, pour déterminer l’offre économiquement la plus avantageuse, le pouvoir adjudicateur peut déterminer des critères portant notamment sur « l’organisation, les qualifications et l'expérience du personnel assigné à l'exécution du marché » lorsque « la qualité du personnel assigné peut avoir une influence significative sur le niveau d'exécution du marché ». Tel paraît être le cas du présent marché qui a pour objet « la désignation de consultants dans le cadre de la mise en conformité au </a:t>
            </a:r>
            <a:r>
              <a:rPr lang="fr-BE" sz="1600" i="1" dirty="0" err="1"/>
              <a:t>RGPD</a:t>
            </a:r>
            <a:r>
              <a:rPr lang="fr-BE" sz="1600" i="1" dirty="0"/>
              <a:t> ». </a:t>
            </a:r>
            <a:r>
              <a:rPr lang="fr-BE" sz="1600" b="1" i="1" dirty="0"/>
              <a:t>Pour ce type de marché, il semble permis, dans le cadre des critères d’attribution, de prendre en compte et d’apprécier l’expérience ou d’autres éléments de capacité des équipes assignées, ces éléments pouvant affecter de manière significative la qualité de l’exécution du marché</a:t>
            </a:r>
            <a:r>
              <a:rPr lang="fr-BE" sz="1600" i="1" dirty="0"/>
              <a:t>.</a:t>
            </a:r>
            <a:r>
              <a:rPr lang="fr-BE" sz="1600" dirty="0"/>
              <a:t> »</a:t>
            </a:r>
            <a:r>
              <a:rPr lang="fr-BE" sz="1600" i="1" dirty="0"/>
              <a:t> </a:t>
            </a:r>
            <a:endParaRPr lang="fr-BE" sz="1600" b="1" i="1" dirty="0"/>
          </a:p>
        </p:txBody>
      </p:sp>
      <p:sp>
        <p:nvSpPr>
          <p:cNvPr id="7" name="Footer Placeholder 6">
            <a:extLst>
              <a:ext uri="{FF2B5EF4-FFF2-40B4-BE49-F238E27FC236}">
                <a16:creationId xmlns:a16="http://schemas.microsoft.com/office/drawing/2014/main" id="{947CBB1C-F8B7-49FE-B796-A276E3CAEA25}"/>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2117957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A9B383A-E803-4DA3-A58B-4FBA7B7094CB}"/>
              </a:ext>
            </a:extLst>
          </p:cNvPr>
          <p:cNvSpPr>
            <a:spLocks noGrp="1"/>
          </p:cNvSpPr>
          <p:nvPr>
            <p:ph type="sldNum" sz="quarter" idx="12"/>
          </p:nvPr>
        </p:nvSpPr>
        <p:spPr/>
        <p:txBody>
          <a:bodyPr/>
          <a:lstStyle/>
          <a:p>
            <a:fld id="{F9591D4C-BB8F-AE46-BE73-C616F30BBC5B}" type="slidenum">
              <a:rPr lang="en-US" smtClean="0"/>
              <a:pPr/>
              <a:t>23</a:t>
            </a:fld>
            <a:endParaRPr lang="en-US" dirty="0"/>
          </a:p>
        </p:txBody>
      </p:sp>
      <p:sp>
        <p:nvSpPr>
          <p:cNvPr id="7" name="Text Placeholder 6">
            <a:extLst>
              <a:ext uri="{FF2B5EF4-FFF2-40B4-BE49-F238E27FC236}">
                <a16:creationId xmlns:a16="http://schemas.microsoft.com/office/drawing/2014/main" id="{C41A6C74-5105-4976-A5FF-7590F31FD33C}"/>
              </a:ext>
            </a:extLst>
          </p:cNvPr>
          <p:cNvSpPr>
            <a:spLocks noGrp="1"/>
          </p:cNvSpPr>
          <p:nvPr>
            <p:ph type="body" sz="quarter" idx="15"/>
          </p:nvPr>
        </p:nvSpPr>
        <p:spPr>
          <a:xfrm>
            <a:off x="515938" y="1874526"/>
            <a:ext cx="7389435" cy="237308"/>
          </a:xfrm>
        </p:spPr>
        <p:txBody>
          <a:bodyPr/>
          <a:lstStyle/>
          <a:p>
            <a:r>
              <a:rPr lang="fr-BE" dirty="0"/>
              <a:t>Sélection: confusion critère de sélection et d'attribution</a:t>
            </a:r>
          </a:p>
        </p:txBody>
      </p:sp>
      <p:sp>
        <p:nvSpPr>
          <p:cNvPr id="6" name="Title 5">
            <a:extLst>
              <a:ext uri="{FF2B5EF4-FFF2-40B4-BE49-F238E27FC236}">
                <a16:creationId xmlns:a16="http://schemas.microsoft.com/office/drawing/2014/main" id="{7036593A-DE12-47B2-B9E0-50E1CC6EE5FC}"/>
              </a:ext>
            </a:extLst>
          </p:cNvPr>
          <p:cNvSpPr>
            <a:spLocks noGrp="1"/>
          </p:cNvSpPr>
          <p:nvPr>
            <p:ph type="title"/>
          </p:nvPr>
        </p:nvSpPr>
        <p:spPr/>
        <p:txBody>
          <a:bodyPr/>
          <a:lstStyle/>
          <a:p>
            <a:pPr algn="just"/>
            <a:r>
              <a:rPr lang="fr-FR" sz="3200" dirty="0" err="1"/>
              <a:t>C.E</a:t>
            </a:r>
            <a:r>
              <a:rPr lang="fr-FR" sz="3200" dirty="0"/>
              <a:t>., arrêt n° 254.281 du 15 juillet 2022, </a:t>
            </a:r>
            <a:r>
              <a:rPr lang="fr-FR" sz="3200" i="1" dirty="0" err="1"/>
              <a:t>s.r.l</a:t>
            </a:r>
            <a:r>
              <a:rPr lang="fr-FR" sz="3200" i="1" dirty="0"/>
              <a:t>. </a:t>
            </a:r>
            <a:r>
              <a:rPr lang="fr-FR" sz="3200" i="1" dirty="0" err="1"/>
              <a:t>Privacy</a:t>
            </a:r>
            <a:r>
              <a:rPr lang="fr-FR" sz="3200" i="1" dirty="0"/>
              <a:t> Praxis </a:t>
            </a:r>
            <a:r>
              <a:rPr lang="fr-FR" sz="3200" dirty="0"/>
              <a:t>(extrême urgence et annulation)</a:t>
            </a:r>
            <a:endParaRPr lang="en-GB" sz="3200" dirty="0"/>
          </a:p>
        </p:txBody>
      </p:sp>
      <p:pic>
        <p:nvPicPr>
          <p:cNvPr id="12" name="Picture Placeholder 11">
            <a:extLst>
              <a:ext uri="{FF2B5EF4-FFF2-40B4-BE49-F238E27FC236}">
                <a16:creationId xmlns:a16="http://schemas.microsoft.com/office/drawing/2014/main" id="{70E94D41-9E07-47C8-8BF1-2B309851A766}"/>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BB88B6A9-0563-4156-9E97-2D5ABDF13432}"/>
              </a:ext>
            </a:extLst>
          </p:cNvPr>
          <p:cNvSpPr>
            <a:spLocks noGrp="1"/>
          </p:cNvSpPr>
          <p:nvPr>
            <p:ph sz="quarter" idx="19"/>
          </p:nvPr>
        </p:nvSpPr>
        <p:spPr>
          <a:xfrm>
            <a:off x="515938" y="2316479"/>
            <a:ext cx="7386637" cy="3992245"/>
          </a:xfrm>
        </p:spPr>
        <p:txBody>
          <a:bodyPr/>
          <a:lstStyle/>
          <a:p>
            <a:pPr marL="0" indent="0" algn="just">
              <a:buNone/>
            </a:pPr>
            <a:r>
              <a:rPr lang="fr-BE" sz="1600" dirty="0">
                <a:solidFill>
                  <a:schemeClr val="accent6"/>
                </a:solidFill>
              </a:rPr>
              <a:t>« </a:t>
            </a:r>
            <a:r>
              <a:rPr lang="fr-BE" sz="1600" i="1" dirty="0">
                <a:solidFill>
                  <a:schemeClr val="accent6"/>
                </a:solidFill>
              </a:rPr>
              <a:t>Les requérantes se limitent à énumérer ces différents « critères » sans spécifier en quoi, à leur estime, ils consisteraient en des critères de sélection qualitative. Pour ce qu’un examen de la cause en extrême urgence permet d’en juger, </a:t>
            </a:r>
            <a:r>
              <a:rPr lang="fr-BE" sz="1600" b="1" i="1" dirty="0">
                <a:solidFill>
                  <a:schemeClr val="accent6"/>
                </a:solidFill>
              </a:rPr>
              <a:t>la partie adverse semble pouvoir être suivie lorsqu’elle soutient que les éléments respectivement mobilisés par elle pour les critères de sélection et d’attribution ne sont pas identiques. </a:t>
            </a:r>
          </a:p>
          <a:p>
            <a:pPr marL="0" indent="0" algn="just">
              <a:buNone/>
            </a:pPr>
            <a:r>
              <a:rPr lang="fr-BE" sz="1600" i="1" dirty="0">
                <a:solidFill>
                  <a:schemeClr val="accent6"/>
                </a:solidFill>
              </a:rPr>
              <a:t>Du reste, les requérantes ne soutiennent pas que la partie adverse aurait, à l’occasion de l’évaluation des offres, fait une application incorrecte des critères de sélection et d’attribution prévus par le cahier spécial des charges ou que l’appréciation faite des différentes offres et de leur offre, en particulier, procéderait d’une erreur manifeste d’appréciation. </a:t>
            </a:r>
          </a:p>
          <a:p>
            <a:pPr marL="0" indent="0" algn="just">
              <a:buNone/>
            </a:pPr>
            <a:r>
              <a:rPr lang="fr-BE" sz="1600" i="1" dirty="0">
                <a:solidFill>
                  <a:schemeClr val="accent6"/>
                </a:solidFill>
              </a:rPr>
              <a:t>Le moyen </a:t>
            </a:r>
            <a:r>
              <a:rPr lang="fr-BE" sz="1600" dirty="0">
                <a:solidFill>
                  <a:schemeClr val="accent6"/>
                </a:solidFill>
              </a:rPr>
              <a:t>(…)</a:t>
            </a:r>
            <a:r>
              <a:rPr lang="fr-BE" sz="1600" i="1" dirty="0">
                <a:solidFill>
                  <a:schemeClr val="accent6"/>
                </a:solidFill>
              </a:rPr>
              <a:t> n’est pas sérieux, sans qu’il soit nécessaire d’examiner d’autres causes éventuelles de rejet. </a:t>
            </a:r>
            <a:r>
              <a:rPr lang="fr-BE" sz="1600" dirty="0">
                <a:solidFill>
                  <a:schemeClr val="accent6"/>
                </a:solidFill>
              </a:rPr>
              <a:t>»</a:t>
            </a:r>
          </a:p>
        </p:txBody>
      </p:sp>
      <p:sp>
        <p:nvSpPr>
          <p:cNvPr id="13" name="Footer Placeholder 12">
            <a:extLst>
              <a:ext uri="{FF2B5EF4-FFF2-40B4-BE49-F238E27FC236}">
                <a16:creationId xmlns:a16="http://schemas.microsoft.com/office/drawing/2014/main" id="{62899C04-0155-4B1F-A7B0-6F81F78A175B}"/>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1847117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7D2A0BFD-D989-4B5F-BAE0-70B231194E6E}"/>
              </a:ext>
            </a:extLst>
          </p:cNvPr>
          <p:cNvSpPr>
            <a:spLocks noGrp="1"/>
          </p:cNvSpPr>
          <p:nvPr>
            <p:ph type="sldNum" sz="quarter" idx="12"/>
          </p:nvPr>
        </p:nvSpPr>
        <p:spPr/>
        <p:txBody>
          <a:bodyPr/>
          <a:lstStyle/>
          <a:p>
            <a:fld id="{F9591D4C-BB8F-AE46-BE73-C616F30BBC5B}" type="slidenum">
              <a:rPr lang="en-US" smtClean="0"/>
              <a:pPr/>
              <a:t>24</a:t>
            </a:fld>
            <a:endParaRPr lang="en-US" dirty="0"/>
          </a:p>
        </p:txBody>
      </p:sp>
      <p:sp>
        <p:nvSpPr>
          <p:cNvPr id="4" name="Text Placeholder 3">
            <a:extLst>
              <a:ext uri="{FF2B5EF4-FFF2-40B4-BE49-F238E27FC236}">
                <a16:creationId xmlns:a16="http://schemas.microsoft.com/office/drawing/2014/main" id="{6D3C32DC-AF12-41C5-8801-DC789CE1FCFD}"/>
              </a:ext>
            </a:extLst>
          </p:cNvPr>
          <p:cNvSpPr>
            <a:spLocks noGrp="1"/>
          </p:cNvSpPr>
          <p:nvPr>
            <p:ph type="body" sz="quarter" idx="15"/>
          </p:nvPr>
        </p:nvSpPr>
        <p:spPr>
          <a:xfrm>
            <a:off x="515938" y="1447798"/>
            <a:ext cx="11160125" cy="237308"/>
          </a:xfrm>
        </p:spPr>
        <p:txBody>
          <a:bodyPr/>
          <a:lstStyle/>
          <a:p>
            <a:r>
              <a:rPr lang="fr-FR" dirty="0"/>
              <a:t>Agrément tardif + agrément v. agréation</a:t>
            </a:r>
          </a:p>
        </p:txBody>
      </p:sp>
      <p:sp>
        <p:nvSpPr>
          <p:cNvPr id="5" name="Title 4">
            <a:extLst>
              <a:ext uri="{FF2B5EF4-FFF2-40B4-BE49-F238E27FC236}">
                <a16:creationId xmlns:a16="http://schemas.microsoft.com/office/drawing/2014/main" id="{E429C6EB-E1EB-4655-82AA-4D19CB012333}"/>
              </a:ext>
            </a:extLst>
          </p:cNvPr>
          <p:cNvSpPr>
            <a:spLocks noGrp="1"/>
          </p:cNvSpPr>
          <p:nvPr>
            <p:ph type="title"/>
          </p:nvPr>
        </p:nvSpPr>
        <p:spPr/>
        <p:txBody>
          <a:bodyPr/>
          <a:lstStyle/>
          <a:p>
            <a:pPr algn="just"/>
            <a:r>
              <a:rPr lang="fr-FR" sz="3200" dirty="0" err="1"/>
              <a:t>C.E</a:t>
            </a:r>
            <a:r>
              <a:rPr lang="fr-FR" sz="3200" dirty="0"/>
              <a:t>., arrêt n° 253.728 du 12 mai 2022, </a:t>
            </a:r>
            <a:r>
              <a:rPr lang="fr-FR" sz="3200" i="1" dirty="0" err="1"/>
              <a:t>s.a.</a:t>
            </a:r>
            <a:r>
              <a:rPr lang="fr-FR" sz="3200" i="1" dirty="0"/>
              <a:t> Entreprises Jacques </a:t>
            </a:r>
            <a:r>
              <a:rPr lang="fr-FR" sz="3200" i="1" dirty="0" err="1"/>
              <a:t>Pirlot</a:t>
            </a:r>
            <a:r>
              <a:rPr lang="fr-FR" sz="3200" dirty="0"/>
              <a:t> (annulation)</a:t>
            </a:r>
            <a:endParaRPr lang="en-GB" sz="3200" dirty="0"/>
          </a:p>
        </p:txBody>
      </p:sp>
      <p:sp>
        <p:nvSpPr>
          <p:cNvPr id="6" name="Content Placeholder 5">
            <a:extLst>
              <a:ext uri="{FF2B5EF4-FFF2-40B4-BE49-F238E27FC236}">
                <a16:creationId xmlns:a16="http://schemas.microsoft.com/office/drawing/2014/main" id="{3C39BA4D-C8D4-4F3A-A79B-45435C90B456}"/>
              </a:ext>
            </a:extLst>
          </p:cNvPr>
          <p:cNvSpPr>
            <a:spLocks noGrp="1"/>
          </p:cNvSpPr>
          <p:nvPr>
            <p:ph sz="quarter" idx="18"/>
          </p:nvPr>
        </p:nvSpPr>
        <p:spPr/>
        <p:txBody>
          <a:bodyPr/>
          <a:lstStyle/>
          <a:p>
            <a:pPr marL="0" indent="0" algn="just">
              <a:buNone/>
            </a:pPr>
            <a:r>
              <a:rPr lang="fr-BE" sz="1600" dirty="0">
                <a:cs typeface="Times New Roman" panose="02020603050405020304" pitchFamily="18" charset="0"/>
              </a:rPr>
              <a:t>Par l’un de ses moyens, </a:t>
            </a:r>
            <a:r>
              <a:rPr lang="fr-BE" sz="1600" b="1" dirty="0">
                <a:cs typeface="Times New Roman" panose="02020603050405020304" pitchFamily="18" charset="0"/>
              </a:rPr>
              <a:t>la partie requérante reproche au pouvoir adjudicateur d’avoir écarté son offre alors que celle-ci satisferait aux critères de sélection </a:t>
            </a:r>
            <a:r>
              <a:rPr lang="fr-BE" sz="1600" dirty="0">
                <a:cs typeface="Times New Roman" panose="02020603050405020304" pitchFamily="18" charset="0"/>
              </a:rPr>
              <a:t>qui avaient été fixés. </a:t>
            </a:r>
          </a:p>
          <a:p>
            <a:pPr marL="0" indent="0" algn="just">
              <a:buNone/>
            </a:pPr>
            <a:r>
              <a:rPr lang="fr-BE" sz="1600" dirty="0">
                <a:cs typeface="Times New Roman" panose="02020603050405020304" pitchFamily="18" charset="0"/>
              </a:rPr>
              <a:t>Plus précisément, la requérante «</a:t>
            </a:r>
            <a:r>
              <a:rPr lang="fr-BE" sz="1600" i="1" dirty="0">
                <a:cs typeface="Times New Roman" panose="02020603050405020304" pitchFamily="18" charset="0"/>
              </a:rPr>
              <a:t> fait valoir en substance qu’un arrêté ministériel du 17 octobre 2017 lui a accordé l’agrément en qualité de transporteur de déchets toxiques en application du décret wallon du 27 juin 1996 relatif aux déchets et que si cet </a:t>
            </a:r>
            <a:r>
              <a:rPr lang="fr-BE" sz="1600" b="1" i="1" dirty="0">
                <a:cs typeface="Times New Roman" panose="02020603050405020304" pitchFamily="18" charset="0"/>
              </a:rPr>
              <a:t>agrément lui a été octroyé après la date d’ouverture des offres </a:t>
            </a:r>
            <a:r>
              <a:rPr lang="fr-BE" sz="1600" i="1" dirty="0">
                <a:cs typeface="Times New Roman" panose="02020603050405020304" pitchFamily="18" charset="0"/>
              </a:rPr>
              <a:t>(à savoir le 8 août 2017), il l’a été </a:t>
            </a:r>
            <a:r>
              <a:rPr lang="fr-BE" sz="1600" b="1" i="1" dirty="0">
                <a:cs typeface="Times New Roman" panose="02020603050405020304" pitchFamily="18" charset="0"/>
              </a:rPr>
              <a:t>avant celle du rapport d’examen des offres </a:t>
            </a:r>
            <a:r>
              <a:rPr lang="fr-BE" sz="1600" i="1" dirty="0">
                <a:cs typeface="Times New Roman" panose="02020603050405020304" pitchFamily="18" charset="0"/>
              </a:rPr>
              <a:t>(à savoir le 23 novembre 2017). Elle considère que, pouvant au moment de l’examen des offres s’informer de la situation des soumissionnaires au regard des exigences de sélection qualitative, </a:t>
            </a:r>
            <a:r>
              <a:rPr lang="fr-BE" sz="1600" b="1" i="1" dirty="0">
                <a:cs typeface="Times New Roman" panose="02020603050405020304" pitchFamily="18" charset="0"/>
              </a:rPr>
              <a:t>la partie adverse était en mesure de constater que la requérante disposait alors de l’agrément requis et aurait dû, partant, sélectionner celle-ci</a:t>
            </a:r>
            <a:r>
              <a:rPr lang="fr-BE" sz="1600" i="1" dirty="0">
                <a:cs typeface="Times New Roman" panose="02020603050405020304" pitchFamily="18" charset="0"/>
              </a:rPr>
              <a:t>. </a:t>
            </a:r>
            <a:r>
              <a:rPr lang="fr-BE" sz="1600" dirty="0">
                <a:cs typeface="Times New Roman" panose="02020603050405020304" pitchFamily="18" charset="0"/>
              </a:rPr>
              <a:t>»</a:t>
            </a:r>
          </a:p>
          <a:p>
            <a:pPr marL="0" indent="0" algn="just">
              <a:buNone/>
            </a:pPr>
            <a:r>
              <a:rPr lang="fr-BE" sz="1600" dirty="0">
                <a:cs typeface="Times New Roman" panose="02020603050405020304" pitchFamily="18" charset="0"/>
              </a:rPr>
              <a:t>La partie requérante fait ensuite une </a:t>
            </a:r>
            <a:r>
              <a:rPr lang="fr-BE" sz="1600" b="1" dirty="0">
                <a:cs typeface="Times New Roman" panose="02020603050405020304" pitchFamily="18" charset="0"/>
              </a:rPr>
              <a:t>analogie</a:t>
            </a:r>
            <a:r>
              <a:rPr lang="fr-BE" sz="1600" dirty="0">
                <a:cs typeface="Times New Roman" panose="02020603050405020304" pitchFamily="18" charset="0"/>
              </a:rPr>
              <a:t> à ce qui est prévu en matière d’</a:t>
            </a:r>
            <a:r>
              <a:rPr lang="fr-BE" sz="1600" b="1" dirty="0">
                <a:cs typeface="Times New Roman" panose="02020603050405020304" pitchFamily="18" charset="0"/>
              </a:rPr>
              <a:t>agréation </a:t>
            </a:r>
            <a:r>
              <a:rPr lang="fr-BE" sz="1600" dirty="0">
                <a:cs typeface="Times New Roman" panose="02020603050405020304" pitchFamily="18" charset="0"/>
              </a:rPr>
              <a:t>des entrepreneurs dans le cadre des marchés de travaux en indiquant </a:t>
            </a:r>
            <a:r>
              <a:rPr lang="fr-BE" sz="1600" dirty="0">
                <a:effectLst/>
                <a:ea typeface="Times New Roman" panose="02020603050405020304" pitchFamily="18" charset="0"/>
              </a:rPr>
              <a:t>« </a:t>
            </a:r>
            <a:r>
              <a:rPr lang="fr-BE" sz="1600" i="1" dirty="0">
                <a:effectLst/>
                <a:ea typeface="Times New Roman" panose="02020603050405020304" pitchFamily="18" charset="0"/>
              </a:rPr>
              <a:t>que</a:t>
            </a:r>
            <a:r>
              <a:rPr lang="fr-BE" sz="1600" dirty="0">
                <a:effectLst/>
                <a:ea typeface="Times New Roman" panose="02020603050405020304" pitchFamily="18" charset="0"/>
              </a:rPr>
              <a:t> </a:t>
            </a:r>
            <a:r>
              <a:rPr lang="fr-BE" sz="1600" i="1" dirty="0">
                <a:effectLst/>
                <a:ea typeface="Times New Roman" panose="02020603050405020304" pitchFamily="18" charset="0"/>
              </a:rPr>
              <a:t>le respect de l’exigence d’agrément devait, à l’instar de ce qui est prévu en matière d’agréation des entrepreneurs dans le cadre des marchés de travaux, </a:t>
            </a:r>
            <a:r>
              <a:rPr lang="fr-BE" sz="1600" b="1" i="1" dirty="0">
                <a:effectLst/>
                <a:ea typeface="Times New Roman" panose="02020603050405020304" pitchFamily="18" charset="0"/>
              </a:rPr>
              <a:t>être vérifié au moment de la conclusion du marché</a:t>
            </a:r>
            <a:r>
              <a:rPr lang="fr-BE" sz="1600" b="1" dirty="0">
                <a:effectLst/>
                <a:ea typeface="Times New Roman" panose="02020603050405020304" pitchFamily="18" charset="0"/>
              </a:rPr>
              <a:t> </a:t>
            </a:r>
            <a:r>
              <a:rPr lang="fr-BE" sz="1600" dirty="0">
                <a:effectLst/>
                <a:ea typeface="Times New Roman" panose="02020603050405020304" pitchFamily="18" charset="0"/>
              </a:rPr>
              <a:t>».</a:t>
            </a:r>
            <a:endParaRPr lang="fr-BE" sz="1600" dirty="0"/>
          </a:p>
          <a:p>
            <a:endParaRPr lang="en-GB" sz="1600" dirty="0"/>
          </a:p>
        </p:txBody>
      </p:sp>
      <p:sp>
        <p:nvSpPr>
          <p:cNvPr id="7" name="Footer Placeholder 6">
            <a:extLst>
              <a:ext uri="{FF2B5EF4-FFF2-40B4-BE49-F238E27FC236}">
                <a16:creationId xmlns:a16="http://schemas.microsoft.com/office/drawing/2014/main" id="{77549B2D-A0EB-4204-81EA-DFD61DF993A4}"/>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1220494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F707A35-6507-4BC8-A45C-47DDBF3144A8}"/>
              </a:ext>
            </a:extLst>
          </p:cNvPr>
          <p:cNvSpPr>
            <a:spLocks noGrp="1"/>
          </p:cNvSpPr>
          <p:nvPr>
            <p:ph sz="quarter" idx="18"/>
          </p:nvPr>
        </p:nvSpPr>
        <p:spPr/>
        <p:txBody>
          <a:bodyPr/>
          <a:lstStyle/>
          <a:p>
            <a:pPr marL="0" indent="0" algn="just">
              <a:buNone/>
            </a:pPr>
            <a:r>
              <a:rPr lang="fr-BE" sz="1600" dirty="0">
                <a:effectLst/>
                <a:ea typeface="Times New Roman" panose="02020603050405020304" pitchFamily="18" charset="0"/>
              </a:rPr>
              <a:t>Le Conseil d’État a </a:t>
            </a:r>
            <a:r>
              <a:rPr lang="fr-BE" sz="1600" dirty="0">
                <a:effectLst/>
                <a:ea typeface="Times New Roman" panose="02020603050405020304" pitchFamily="18" charset="0"/>
                <a:cs typeface="Times New Roman" panose="02020603050405020304" pitchFamily="18" charset="0"/>
              </a:rPr>
              <a:t>tranché en décidant que </a:t>
            </a:r>
            <a:r>
              <a:rPr lang="fr-BE" sz="1600" dirty="0">
                <a:effectLst/>
                <a:ea typeface="STZhongsong" panose="02010600040101010101" pitchFamily="2" charset="-122"/>
              </a:rPr>
              <a:t>« </a:t>
            </a:r>
            <a:r>
              <a:rPr lang="fr-BE" sz="1600" b="1" i="1" dirty="0">
                <a:effectLst/>
                <a:ea typeface="STZhongsong" panose="02010600040101010101" pitchFamily="2" charset="-122"/>
              </a:rPr>
              <a:t>L’agréation des entrepreneurs de travaux</a:t>
            </a:r>
            <a:r>
              <a:rPr lang="fr-BE" sz="1600" i="1" dirty="0">
                <a:effectLst/>
                <a:ea typeface="STZhongsong" panose="02010600040101010101" pitchFamily="2" charset="-122"/>
              </a:rPr>
              <a:t>, régie par la loi du 20 mars 1991 organisant l’agréation des entrepreneurs de travaux, n’est pas une autorisation conditionnant l’exercice d’une activité professionnelle en général, mais une </a:t>
            </a:r>
            <a:r>
              <a:rPr lang="fr-BE" sz="1600" b="1" i="1" dirty="0">
                <a:effectLst/>
                <a:ea typeface="STZhongsong" panose="02010600040101010101" pitchFamily="2" charset="-122"/>
              </a:rPr>
              <a:t>exigence spécifiquement requise pour soumissionner à certains marchés publics de travaux</a:t>
            </a:r>
            <a:r>
              <a:rPr lang="fr-BE" sz="1600" i="1" dirty="0">
                <a:effectLst/>
                <a:ea typeface="STZhongsong" panose="02010600040101010101" pitchFamily="2" charset="-122"/>
              </a:rPr>
              <a:t>. </a:t>
            </a:r>
          </a:p>
          <a:p>
            <a:pPr marL="0" indent="0" algn="just">
              <a:buNone/>
            </a:pPr>
            <a:r>
              <a:rPr lang="fr-BE" sz="1600" dirty="0">
                <a:effectLst/>
                <a:ea typeface="STZhongsong" panose="02010600040101010101" pitchFamily="2" charset="-122"/>
              </a:rPr>
              <a:t>(…)</a:t>
            </a:r>
            <a:r>
              <a:rPr lang="fr-BE" sz="1600" i="1" dirty="0">
                <a:effectLst/>
                <a:ea typeface="STZhongsong" panose="02010600040101010101" pitchFamily="2" charset="-122"/>
              </a:rPr>
              <a:t> La différence de traitement dénoncée par la requérante résulte de l’article 3 de la loi précitée, qui permet à l’entrepreneur de justifier de son agréation seulement au moment de la conclusion du marché. </a:t>
            </a:r>
            <a:r>
              <a:rPr lang="fr-BE" sz="1600" b="1" i="1" dirty="0">
                <a:effectLst/>
                <a:ea typeface="STZhongsong" panose="02010600040101010101" pitchFamily="2" charset="-122"/>
              </a:rPr>
              <a:t>La différence de nature entre cette agréation et les autres agréments professionnels</a:t>
            </a:r>
            <a:r>
              <a:rPr lang="fr-BE" sz="1600" i="1" dirty="0">
                <a:effectLst/>
                <a:ea typeface="STZhongsong" panose="02010600040101010101" pitchFamily="2" charset="-122"/>
              </a:rPr>
              <a:t>, de même que les différences entre les marchés publics de travaux et les autres marchés ainsi que l’existence de cadres normatifs différents, </a:t>
            </a:r>
            <a:r>
              <a:rPr lang="fr-BE" sz="1600" b="1" i="1" dirty="0">
                <a:effectLst/>
                <a:ea typeface="STZhongsong" panose="02010600040101010101" pitchFamily="2" charset="-122"/>
              </a:rPr>
              <a:t>justifient </a:t>
            </a:r>
            <a:r>
              <a:rPr lang="fr-BE" sz="1600" b="1" dirty="0">
                <a:effectLst/>
                <a:ea typeface="STZhongsong" panose="02010600040101010101" pitchFamily="2" charset="-122"/>
              </a:rPr>
              <a:t>prima</a:t>
            </a:r>
            <a:r>
              <a:rPr lang="fr-BE" sz="1600" b="1" i="1" dirty="0">
                <a:effectLst/>
                <a:ea typeface="STZhongsong" panose="02010600040101010101" pitchFamily="2" charset="-122"/>
              </a:rPr>
              <a:t> </a:t>
            </a:r>
            <a:r>
              <a:rPr lang="fr-BE" sz="1600" b="1" dirty="0">
                <a:effectLst/>
                <a:ea typeface="STZhongsong" panose="02010600040101010101" pitchFamily="2" charset="-122"/>
              </a:rPr>
              <a:t>facie</a:t>
            </a:r>
            <a:r>
              <a:rPr lang="fr-BE" sz="1600" b="1" i="1" dirty="0">
                <a:effectLst/>
                <a:ea typeface="STZhongsong" panose="02010600040101010101" pitchFamily="2" charset="-122"/>
              </a:rPr>
              <a:t> la différence de traitement</a:t>
            </a:r>
            <a:r>
              <a:rPr lang="fr-BE" sz="1600" dirty="0">
                <a:effectLst/>
                <a:ea typeface="STZhongsong" panose="02010600040101010101" pitchFamily="2" charset="-122"/>
              </a:rPr>
              <a:t> (…). »</a:t>
            </a:r>
          </a:p>
        </p:txBody>
      </p:sp>
      <p:sp>
        <p:nvSpPr>
          <p:cNvPr id="4" name="Slide Number Placeholder 3">
            <a:extLst>
              <a:ext uri="{FF2B5EF4-FFF2-40B4-BE49-F238E27FC236}">
                <a16:creationId xmlns:a16="http://schemas.microsoft.com/office/drawing/2014/main" id="{E6D6269E-A789-4276-90AB-DED45011A90F}"/>
              </a:ext>
            </a:extLst>
          </p:cNvPr>
          <p:cNvSpPr>
            <a:spLocks noGrp="1"/>
          </p:cNvSpPr>
          <p:nvPr>
            <p:ph type="sldNum" sz="quarter" idx="12"/>
          </p:nvPr>
        </p:nvSpPr>
        <p:spPr/>
        <p:txBody>
          <a:bodyPr/>
          <a:lstStyle/>
          <a:p>
            <a:fld id="{F9591D4C-BB8F-AE46-BE73-C616F30BBC5B}" type="slidenum">
              <a:rPr lang="en-US" smtClean="0"/>
              <a:pPr/>
              <a:t>25</a:t>
            </a:fld>
            <a:endParaRPr lang="en-US" dirty="0"/>
          </a:p>
        </p:txBody>
      </p:sp>
      <p:sp>
        <p:nvSpPr>
          <p:cNvPr id="5" name="Text Placeholder 4">
            <a:extLst>
              <a:ext uri="{FF2B5EF4-FFF2-40B4-BE49-F238E27FC236}">
                <a16:creationId xmlns:a16="http://schemas.microsoft.com/office/drawing/2014/main" id="{3CF6A753-F510-419D-825F-9E76EC645ED4}"/>
              </a:ext>
            </a:extLst>
          </p:cNvPr>
          <p:cNvSpPr>
            <a:spLocks noGrp="1"/>
          </p:cNvSpPr>
          <p:nvPr>
            <p:ph type="body" sz="quarter" idx="15"/>
          </p:nvPr>
        </p:nvSpPr>
        <p:spPr>
          <a:xfrm>
            <a:off x="515938" y="1439095"/>
            <a:ext cx="11160125" cy="237308"/>
          </a:xfrm>
        </p:spPr>
        <p:txBody>
          <a:bodyPr/>
          <a:lstStyle/>
          <a:p>
            <a:r>
              <a:rPr lang="fr-BE" dirty="0"/>
              <a:t>Agrément tardif + agrément v. agréation</a:t>
            </a:r>
          </a:p>
        </p:txBody>
      </p:sp>
      <p:sp>
        <p:nvSpPr>
          <p:cNvPr id="6" name="Title 5">
            <a:extLst>
              <a:ext uri="{FF2B5EF4-FFF2-40B4-BE49-F238E27FC236}">
                <a16:creationId xmlns:a16="http://schemas.microsoft.com/office/drawing/2014/main" id="{06EBBA56-F953-4C3F-AB97-3DCF3DAD4A9E}"/>
              </a:ext>
            </a:extLst>
          </p:cNvPr>
          <p:cNvSpPr>
            <a:spLocks noGrp="1"/>
          </p:cNvSpPr>
          <p:nvPr>
            <p:ph type="title"/>
          </p:nvPr>
        </p:nvSpPr>
        <p:spPr/>
        <p:txBody>
          <a:bodyPr/>
          <a:lstStyle/>
          <a:p>
            <a:pPr algn="just"/>
            <a:r>
              <a:rPr lang="fr-FR" sz="3200" dirty="0" err="1"/>
              <a:t>C.E</a:t>
            </a:r>
            <a:r>
              <a:rPr lang="fr-FR" sz="3200" dirty="0"/>
              <a:t>., arrêt n° 253.728 du 12 mai 2022, </a:t>
            </a:r>
            <a:r>
              <a:rPr lang="fr-FR" sz="3200" i="1" dirty="0" err="1"/>
              <a:t>s.a.</a:t>
            </a:r>
            <a:r>
              <a:rPr lang="fr-FR" sz="3200" i="1" dirty="0"/>
              <a:t> Entreprises Jacques </a:t>
            </a:r>
            <a:r>
              <a:rPr lang="fr-FR" sz="3200" i="1" dirty="0" err="1"/>
              <a:t>Pirlot</a:t>
            </a:r>
            <a:r>
              <a:rPr lang="fr-FR" sz="3200" dirty="0"/>
              <a:t> (annulation)</a:t>
            </a:r>
            <a:endParaRPr lang="en-GB" sz="3200" dirty="0"/>
          </a:p>
        </p:txBody>
      </p:sp>
      <p:sp>
        <p:nvSpPr>
          <p:cNvPr id="7" name="Footer Placeholder 6">
            <a:extLst>
              <a:ext uri="{FF2B5EF4-FFF2-40B4-BE49-F238E27FC236}">
                <a16:creationId xmlns:a16="http://schemas.microsoft.com/office/drawing/2014/main" id="{CD490375-0FAC-443B-8743-FDDC808EB758}"/>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951203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AD547855-3951-4257-AB5E-390168B12679}"/>
              </a:ext>
            </a:extLst>
          </p:cNvPr>
          <p:cNvSpPr>
            <a:spLocks noGrp="1"/>
          </p:cNvSpPr>
          <p:nvPr>
            <p:ph type="sldNum" sz="quarter" idx="12"/>
          </p:nvPr>
        </p:nvSpPr>
        <p:spPr/>
        <p:txBody>
          <a:bodyPr/>
          <a:lstStyle/>
          <a:p>
            <a:fld id="{F9591D4C-BB8F-AE46-BE73-C616F30BBC5B}" type="slidenum">
              <a:rPr lang="en-US" smtClean="0"/>
              <a:pPr/>
              <a:t>26</a:t>
            </a:fld>
            <a:endParaRPr lang="en-US" dirty="0"/>
          </a:p>
        </p:txBody>
      </p:sp>
      <p:sp>
        <p:nvSpPr>
          <p:cNvPr id="4" name="Text Placeholder 3">
            <a:extLst>
              <a:ext uri="{FF2B5EF4-FFF2-40B4-BE49-F238E27FC236}">
                <a16:creationId xmlns:a16="http://schemas.microsoft.com/office/drawing/2014/main" id="{B8BD58E4-A625-474B-802E-DA8D3AFEFB80}"/>
              </a:ext>
            </a:extLst>
          </p:cNvPr>
          <p:cNvSpPr>
            <a:spLocks noGrp="1"/>
          </p:cNvSpPr>
          <p:nvPr>
            <p:ph type="body" sz="quarter" idx="15"/>
          </p:nvPr>
        </p:nvSpPr>
        <p:spPr>
          <a:xfrm>
            <a:off x="515938" y="1439096"/>
            <a:ext cx="11160125" cy="237308"/>
          </a:xfrm>
        </p:spPr>
        <p:txBody>
          <a:bodyPr/>
          <a:lstStyle/>
          <a:p>
            <a:r>
              <a:rPr lang="en-GB" dirty="0"/>
              <a:t>Société non </a:t>
            </a:r>
            <a:r>
              <a:rPr lang="en-GB" dirty="0" err="1"/>
              <a:t>agréée</a:t>
            </a:r>
            <a:endParaRPr lang="en-GB" dirty="0"/>
          </a:p>
        </p:txBody>
      </p:sp>
      <p:sp>
        <p:nvSpPr>
          <p:cNvPr id="5" name="Title 4">
            <a:extLst>
              <a:ext uri="{FF2B5EF4-FFF2-40B4-BE49-F238E27FC236}">
                <a16:creationId xmlns:a16="http://schemas.microsoft.com/office/drawing/2014/main" id="{AB54035C-46C9-4D2B-90B8-31DD91918DB9}"/>
              </a:ext>
            </a:extLst>
          </p:cNvPr>
          <p:cNvSpPr>
            <a:spLocks noGrp="1"/>
          </p:cNvSpPr>
          <p:nvPr>
            <p:ph type="title"/>
          </p:nvPr>
        </p:nvSpPr>
        <p:spPr/>
        <p:txBody>
          <a:bodyPr/>
          <a:lstStyle/>
          <a:p>
            <a:pPr algn="just"/>
            <a:r>
              <a:rPr lang="fr-FR" sz="3200" dirty="0"/>
              <a:t>C.E., arrêt n° 253.025 du 17 février 2022, s</a:t>
            </a:r>
            <a:r>
              <a:rPr lang="fr-FR" sz="3200" i="1" dirty="0"/>
              <a:t>.a. Etablissements Dumay-</a:t>
            </a:r>
            <a:r>
              <a:rPr lang="fr-FR" sz="3200" i="1" dirty="0" err="1"/>
              <a:t>Mior</a:t>
            </a:r>
            <a:r>
              <a:rPr lang="fr-FR" sz="3200" dirty="0"/>
              <a:t> (extrême urgence)</a:t>
            </a:r>
            <a:endParaRPr lang="en-GB" sz="3200" dirty="0"/>
          </a:p>
        </p:txBody>
      </p:sp>
      <p:sp>
        <p:nvSpPr>
          <p:cNvPr id="6" name="Content Placeholder 5">
            <a:extLst>
              <a:ext uri="{FF2B5EF4-FFF2-40B4-BE49-F238E27FC236}">
                <a16:creationId xmlns:a16="http://schemas.microsoft.com/office/drawing/2014/main" id="{1C39C4D1-21B5-468C-A89C-2A057B748A9F}"/>
              </a:ext>
            </a:extLst>
          </p:cNvPr>
          <p:cNvSpPr>
            <a:spLocks noGrp="1"/>
          </p:cNvSpPr>
          <p:nvPr>
            <p:ph sz="quarter" idx="18"/>
          </p:nvPr>
        </p:nvSpPr>
        <p:spPr/>
        <p:txBody>
          <a:bodyPr/>
          <a:lstStyle/>
          <a:p>
            <a:pPr marL="0" indent="0" algn="just">
              <a:buNone/>
            </a:pPr>
            <a:r>
              <a:rPr lang="fr-FR" sz="1600" dirty="0">
                <a:solidFill>
                  <a:schemeClr val="accent2"/>
                </a:solidFill>
              </a:rPr>
              <a:t>« </a:t>
            </a:r>
            <a:r>
              <a:rPr lang="fr-FR" sz="1600" i="1" dirty="0">
                <a:solidFill>
                  <a:schemeClr val="accent2"/>
                </a:solidFill>
              </a:rPr>
              <a:t>Il ressort donc de l’instruction du dossier </a:t>
            </a:r>
            <a:r>
              <a:rPr lang="fr-FR" sz="1600" dirty="0">
                <a:solidFill>
                  <a:schemeClr val="accent2"/>
                </a:solidFill>
              </a:rPr>
              <a:t>(…)</a:t>
            </a:r>
            <a:r>
              <a:rPr lang="fr-FR" sz="1600" i="1" dirty="0">
                <a:solidFill>
                  <a:schemeClr val="accent2"/>
                </a:solidFill>
              </a:rPr>
              <a:t> que la requérante n’est </a:t>
            </a:r>
            <a:r>
              <a:rPr lang="fr-FR" sz="1600" b="1" i="1" dirty="0">
                <a:solidFill>
                  <a:schemeClr val="accent2"/>
                </a:solidFill>
              </a:rPr>
              <a:t>pas autorisée à effectuer une partie des prestations du lot 1 du marché </a:t>
            </a:r>
            <a:r>
              <a:rPr lang="fr-FR" sz="1600" i="1" dirty="0">
                <a:solidFill>
                  <a:schemeClr val="accent2"/>
                </a:solidFill>
              </a:rPr>
              <a:t>qu’elle s’est, de manière illicite, engagée, dans son offre, à réaliser. La requérante </a:t>
            </a:r>
            <a:r>
              <a:rPr lang="fr-FR" sz="1600" b="1" i="1" dirty="0">
                <a:solidFill>
                  <a:schemeClr val="accent2"/>
                </a:solidFill>
              </a:rPr>
              <a:t>ne pouvait pas légalement se voir attribuer ce lot.</a:t>
            </a:r>
            <a:r>
              <a:rPr lang="fr-FR" sz="1600" i="1" dirty="0">
                <a:solidFill>
                  <a:schemeClr val="accent2"/>
                </a:solidFill>
              </a:rPr>
              <a:t> </a:t>
            </a:r>
          </a:p>
          <a:p>
            <a:pPr marL="0" indent="0" algn="just">
              <a:buNone/>
            </a:pPr>
            <a:r>
              <a:rPr lang="fr-FR" sz="1600" i="1" dirty="0">
                <a:solidFill>
                  <a:schemeClr val="accent2"/>
                </a:solidFill>
              </a:rPr>
              <a:t>Au vu de ces circonstances particulières et dans les limites de ce que permet un examen en extrême urgence, il y a lieu de considérer que la requérante </a:t>
            </a:r>
            <a:r>
              <a:rPr lang="fr-FR" sz="1600" b="1" i="1" dirty="0">
                <a:solidFill>
                  <a:schemeClr val="accent2"/>
                </a:solidFill>
              </a:rPr>
              <a:t>ne justifie pas d’un intérêt légitime </a:t>
            </a:r>
            <a:r>
              <a:rPr lang="fr-FR" sz="1600" i="1" dirty="0">
                <a:solidFill>
                  <a:schemeClr val="accent2"/>
                </a:solidFill>
              </a:rPr>
              <a:t>« à obtenir » le marché considéré, intérêt à la vérification de laquelle est subordonnée, en vertu des articles 14 et 15 de la loi du 17 juin 2013 précitée, la recevabilité des recours ouverts par ces dispositions. </a:t>
            </a:r>
            <a:r>
              <a:rPr lang="fr-FR" sz="1600" dirty="0">
                <a:solidFill>
                  <a:schemeClr val="accent2"/>
                </a:solidFill>
              </a:rPr>
              <a:t>»</a:t>
            </a:r>
          </a:p>
        </p:txBody>
      </p:sp>
      <p:sp>
        <p:nvSpPr>
          <p:cNvPr id="7" name="Footer Placeholder 6">
            <a:extLst>
              <a:ext uri="{FF2B5EF4-FFF2-40B4-BE49-F238E27FC236}">
                <a16:creationId xmlns:a16="http://schemas.microsoft.com/office/drawing/2014/main" id="{04585EF9-259C-4ED7-89AA-0C8BA4FFCF2F}"/>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5591733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E85F12-E566-4DEB-AD75-634913D780DB}"/>
              </a:ext>
            </a:extLst>
          </p:cNvPr>
          <p:cNvSpPr>
            <a:spLocks noGrp="1"/>
          </p:cNvSpPr>
          <p:nvPr>
            <p:ph sz="quarter" idx="18"/>
          </p:nvPr>
        </p:nvSpPr>
        <p:spPr/>
        <p:txBody>
          <a:bodyPr/>
          <a:lstStyle/>
          <a:p>
            <a:pPr marL="0" indent="0" algn="just">
              <a:buNone/>
            </a:pPr>
            <a:r>
              <a:rPr lang="fr-BE" sz="1600" dirty="0">
                <a:cs typeface="Times New Roman" panose="02020603050405020304" pitchFamily="18" charset="0"/>
              </a:rPr>
              <a:t>La partie requérante reproche au pouvoir adjudicateur de ne pas l’avoir sélectionnée au mépris de la possibilité prévue dans les documents du marché de faire évacuer les déchets par un sous-traitant disposant de l’agrément requis.</a:t>
            </a:r>
          </a:p>
          <a:p>
            <a:pPr marL="0" indent="0" algn="just">
              <a:buNone/>
            </a:pPr>
            <a:r>
              <a:rPr lang="fr-BE" sz="1600" dirty="0">
                <a:cs typeface="Times New Roman" panose="02020603050405020304" pitchFamily="18" charset="0"/>
              </a:rPr>
              <a:t>A ce sujet, le </a:t>
            </a:r>
            <a:r>
              <a:rPr lang="fr-BE" sz="1600" dirty="0">
                <a:effectLst/>
                <a:ea typeface="Times New Roman" panose="02020603050405020304" pitchFamily="18" charset="0"/>
                <a:cs typeface="Times New Roman" panose="02020603050405020304" pitchFamily="18" charset="0"/>
              </a:rPr>
              <a:t>Conseil d’État a rappelé que « </a:t>
            </a:r>
            <a:r>
              <a:rPr lang="fr-BE" sz="1600" i="1" dirty="0">
                <a:effectLst/>
                <a:ea typeface="Times New Roman" panose="02020603050405020304" pitchFamily="18" charset="0"/>
                <a:cs typeface="Times New Roman" panose="02020603050405020304" pitchFamily="18" charset="0"/>
              </a:rPr>
              <a:t>l</a:t>
            </a:r>
            <a:r>
              <a:rPr lang="fr-BE" sz="1600" i="1" dirty="0">
                <a:cs typeface="Times New Roman" panose="02020603050405020304" pitchFamily="18" charset="0"/>
              </a:rPr>
              <a:t>a possibilité admise par les documents du marché de faire appel à la capacité d’un sous-traitant est celle qui était prévue par l’article 74, alinéa 1er, de l’arrêté royal du 15 juillet 2011 relatif à la passation des marchés publics dans les secteurs classiques, applicable au marché en cause</a:t>
            </a:r>
            <a:r>
              <a:rPr lang="fr-BE" sz="1600" dirty="0">
                <a:cs typeface="Times New Roman" panose="02020603050405020304" pitchFamily="18" charset="0"/>
              </a:rPr>
              <a:t>. »</a:t>
            </a:r>
          </a:p>
          <a:p>
            <a:pPr marL="0" indent="0" algn="just">
              <a:buNone/>
            </a:pPr>
            <a:r>
              <a:rPr lang="fr-BE" sz="1600" dirty="0">
                <a:cs typeface="Times New Roman" panose="02020603050405020304" pitchFamily="18" charset="0"/>
              </a:rPr>
              <a:t>En poursuivant : « </a:t>
            </a:r>
            <a:r>
              <a:rPr lang="fr-BE" sz="1600" i="1" dirty="0">
                <a:cs typeface="Times New Roman" panose="02020603050405020304" pitchFamily="18" charset="0"/>
              </a:rPr>
              <a:t>Conformément à cette disposition et dans le respect du principe d’égalité, </a:t>
            </a:r>
            <a:r>
              <a:rPr lang="fr-BE" sz="1600" b="1" i="1" dirty="0">
                <a:cs typeface="Times New Roman" panose="02020603050405020304" pitchFamily="18" charset="0"/>
              </a:rPr>
              <a:t>un soumissionnaire peut invoquer la capacité d’un sous-traitant uniquement s’il est en mesure d’établir qu’au jour de l’ouverture des offres, il disposait d’un engagement en ce sens du sous-traitant à son égard</a:t>
            </a:r>
            <a:r>
              <a:rPr lang="fr-BE" sz="1600" i="1" dirty="0">
                <a:cs typeface="Times New Roman" panose="02020603050405020304" pitchFamily="18" charset="0"/>
              </a:rPr>
              <a:t>. </a:t>
            </a:r>
            <a:r>
              <a:rPr lang="fr-BE" sz="1600" dirty="0">
                <a:cs typeface="Times New Roman" panose="02020603050405020304" pitchFamily="18" charset="0"/>
              </a:rPr>
              <a:t>»</a:t>
            </a:r>
          </a:p>
          <a:p>
            <a:pPr marL="0" indent="0" algn="just">
              <a:buNone/>
            </a:pPr>
            <a:r>
              <a:rPr lang="fr-BE" sz="1600" dirty="0">
                <a:effectLst/>
                <a:ea typeface="Times New Roman" panose="02020603050405020304" pitchFamily="18" charset="0"/>
                <a:cs typeface="Times New Roman" panose="02020603050405020304" pitchFamily="18" charset="0"/>
              </a:rPr>
              <a:t>Le Conseil d’État a finalement jugé qu’« </a:t>
            </a:r>
            <a:r>
              <a:rPr lang="fr-BE" sz="1600" i="1" dirty="0">
                <a:effectLst/>
                <a:ea typeface="Times New Roman" panose="02020603050405020304" pitchFamily="18" charset="0"/>
                <a:cs typeface="Times New Roman" panose="02020603050405020304" pitchFamily="18" charset="0"/>
              </a:rPr>
              <a:t>e</a:t>
            </a:r>
            <a:r>
              <a:rPr lang="fr-BE" sz="1600" i="1" dirty="0">
                <a:cs typeface="Times New Roman" panose="02020603050405020304" pitchFamily="18" charset="0"/>
              </a:rPr>
              <a:t>n l’espèce, la requérante ne prétend pas et il ne résulte pas plus du dossier administratif qu’au jour de l’ouverture des offres, elle disposait d’un engagement d’un sous-traitant agréé afin de procéder à l’évacuation des déchets dangereux dans le cadre du marché litigieux. Le grief formulé à titre subsidiaire ne peut dès lors prospérer </a:t>
            </a:r>
            <a:r>
              <a:rPr lang="fr-BE" sz="1600" dirty="0">
                <a:cs typeface="Times New Roman" panose="02020603050405020304" pitchFamily="18" charset="0"/>
              </a:rPr>
              <a:t>».</a:t>
            </a:r>
          </a:p>
        </p:txBody>
      </p:sp>
      <p:sp>
        <p:nvSpPr>
          <p:cNvPr id="4" name="Slide Number Placeholder 3">
            <a:extLst>
              <a:ext uri="{FF2B5EF4-FFF2-40B4-BE49-F238E27FC236}">
                <a16:creationId xmlns:a16="http://schemas.microsoft.com/office/drawing/2014/main" id="{DDD67F9D-FEB8-4579-8D4A-DD98F8F0CCB1}"/>
              </a:ext>
            </a:extLst>
          </p:cNvPr>
          <p:cNvSpPr>
            <a:spLocks noGrp="1"/>
          </p:cNvSpPr>
          <p:nvPr>
            <p:ph type="sldNum" sz="quarter" idx="12"/>
          </p:nvPr>
        </p:nvSpPr>
        <p:spPr/>
        <p:txBody>
          <a:bodyPr/>
          <a:lstStyle/>
          <a:p>
            <a:fld id="{F9591D4C-BB8F-AE46-BE73-C616F30BBC5B}" type="slidenum">
              <a:rPr lang="en-US" smtClean="0"/>
              <a:pPr/>
              <a:t>27</a:t>
            </a:fld>
            <a:endParaRPr lang="en-US" dirty="0"/>
          </a:p>
        </p:txBody>
      </p:sp>
      <p:sp>
        <p:nvSpPr>
          <p:cNvPr id="5" name="Text Placeholder 4">
            <a:extLst>
              <a:ext uri="{FF2B5EF4-FFF2-40B4-BE49-F238E27FC236}">
                <a16:creationId xmlns:a16="http://schemas.microsoft.com/office/drawing/2014/main" id="{42294F21-1218-4D4F-87F0-FD92E82B0C13}"/>
              </a:ext>
            </a:extLst>
          </p:cNvPr>
          <p:cNvSpPr>
            <a:spLocks noGrp="1"/>
          </p:cNvSpPr>
          <p:nvPr>
            <p:ph type="body" sz="quarter" idx="15"/>
          </p:nvPr>
        </p:nvSpPr>
        <p:spPr>
          <a:xfrm>
            <a:off x="515938" y="1447804"/>
            <a:ext cx="11160125" cy="237308"/>
          </a:xfrm>
        </p:spPr>
        <p:txBody>
          <a:bodyPr/>
          <a:lstStyle/>
          <a:p>
            <a:r>
              <a:rPr lang="fr-BE" dirty="0"/>
              <a:t>Recours à la capacité d’un sous-traitant</a:t>
            </a:r>
          </a:p>
        </p:txBody>
      </p:sp>
      <p:sp>
        <p:nvSpPr>
          <p:cNvPr id="6" name="Title 5">
            <a:extLst>
              <a:ext uri="{FF2B5EF4-FFF2-40B4-BE49-F238E27FC236}">
                <a16:creationId xmlns:a16="http://schemas.microsoft.com/office/drawing/2014/main" id="{6822E0DF-E364-4056-9563-A4115F4C4DFA}"/>
              </a:ext>
            </a:extLst>
          </p:cNvPr>
          <p:cNvSpPr>
            <a:spLocks noGrp="1"/>
          </p:cNvSpPr>
          <p:nvPr>
            <p:ph type="title"/>
          </p:nvPr>
        </p:nvSpPr>
        <p:spPr/>
        <p:txBody>
          <a:bodyPr/>
          <a:lstStyle/>
          <a:p>
            <a:pPr algn="just"/>
            <a:r>
              <a:rPr lang="fr-FR" dirty="0" err="1"/>
              <a:t>C.E</a:t>
            </a:r>
            <a:r>
              <a:rPr lang="fr-FR" dirty="0"/>
              <a:t>., arrêt n° 253.728 du 12 mai 2022, </a:t>
            </a:r>
            <a:r>
              <a:rPr lang="fr-FR" i="1" dirty="0" err="1"/>
              <a:t>s.a.</a:t>
            </a:r>
            <a:r>
              <a:rPr lang="fr-FR" i="1" dirty="0"/>
              <a:t> Entreprises Jacques </a:t>
            </a:r>
            <a:r>
              <a:rPr lang="fr-FR" i="1" dirty="0" err="1"/>
              <a:t>Pirlot</a:t>
            </a:r>
            <a:r>
              <a:rPr lang="fr-FR" i="1" dirty="0"/>
              <a:t> </a:t>
            </a:r>
            <a:r>
              <a:rPr lang="fr-FR" dirty="0"/>
              <a:t>(annulation)</a:t>
            </a:r>
            <a:endParaRPr lang="en-GB" dirty="0"/>
          </a:p>
        </p:txBody>
      </p:sp>
      <p:sp>
        <p:nvSpPr>
          <p:cNvPr id="7" name="Footer Placeholder 6">
            <a:extLst>
              <a:ext uri="{FF2B5EF4-FFF2-40B4-BE49-F238E27FC236}">
                <a16:creationId xmlns:a16="http://schemas.microsoft.com/office/drawing/2014/main" id="{3E491AAB-695C-489A-9392-B9FF8BBA16DF}"/>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2739624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BA8D2-9F2C-4B71-B41C-8548DED76B8F}"/>
              </a:ext>
            </a:extLst>
          </p:cNvPr>
          <p:cNvSpPr>
            <a:spLocks noGrp="1"/>
          </p:cNvSpPr>
          <p:nvPr>
            <p:ph type="title"/>
          </p:nvPr>
        </p:nvSpPr>
        <p:spPr/>
        <p:txBody>
          <a:bodyPr/>
          <a:lstStyle/>
          <a:p>
            <a:pPr algn="just"/>
            <a:r>
              <a:rPr lang="fr-BE" dirty="0"/>
              <a:t>IV. L’analyse des offres (y inclus la régularité) et l’attribution du marché</a:t>
            </a:r>
            <a:endParaRPr lang="en-GB" dirty="0"/>
          </a:p>
        </p:txBody>
      </p:sp>
      <p:sp>
        <p:nvSpPr>
          <p:cNvPr id="3" name="Text Placeholder 2">
            <a:extLst>
              <a:ext uri="{FF2B5EF4-FFF2-40B4-BE49-F238E27FC236}">
                <a16:creationId xmlns:a16="http://schemas.microsoft.com/office/drawing/2014/main" id="{8F22D890-228C-461F-8CE1-BC4CB68E60C4}"/>
              </a:ext>
            </a:extLst>
          </p:cNvPr>
          <p:cNvSpPr>
            <a:spLocks noGrp="1"/>
          </p:cNvSpPr>
          <p:nvPr>
            <p:ph type="body" sz="quarter" idx="13"/>
          </p:nvPr>
        </p:nvSpPr>
        <p:spPr>
          <a:xfrm>
            <a:off x="515938" y="2520459"/>
            <a:ext cx="10969625" cy="237308"/>
          </a:xfrm>
        </p:spPr>
        <p:txBody>
          <a:bodyPr/>
          <a:lstStyle/>
          <a:p>
            <a:endParaRPr lang="en-GB" dirty="0"/>
          </a:p>
        </p:txBody>
      </p:sp>
      <p:sp>
        <p:nvSpPr>
          <p:cNvPr id="4" name="Slide Number Placeholder 3">
            <a:extLst>
              <a:ext uri="{FF2B5EF4-FFF2-40B4-BE49-F238E27FC236}">
                <a16:creationId xmlns:a16="http://schemas.microsoft.com/office/drawing/2014/main" id="{92BC01C6-D70C-4B51-A0D8-DA33488E7B00}"/>
              </a:ext>
            </a:extLst>
          </p:cNvPr>
          <p:cNvSpPr>
            <a:spLocks noGrp="1"/>
          </p:cNvSpPr>
          <p:nvPr>
            <p:ph type="sldNum" sz="quarter" idx="4"/>
          </p:nvPr>
        </p:nvSpPr>
        <p:spPr/>
        <p:txBody>
          <a:bodyPr/>
          <a:lstStyle/>
          <a:p>
            <a:fld id="{F9591D4C-BB8F-AE46-BE73-C616F30BBC5B}" type="slidenum">
              <a:rPr lang="en-US" smtClean="0"/>
              <a:pPr/>
              <a:t>28</a:t>
            </a:fld>
            <a:endParaRPr lang="en-US" dirty="0"/>
          </a:p>
        </p:txBody>
      </p:sp>
      <p:pic>
        <p:nvPicPr>
          <p:cNvPr id="7" name="Picture Placeholder 6">
            <a:extLst>
              <a:ext uri="{FF2B5EF4-FFF2-40B4-BE49-F238E27FC236}">
                <a16:creationId xmlns:a16="http://schemas.microsoft.com/office/drawing/2014/main" id="{E643B8FA-8EA2-40DC-BDFC-E809A4DE69C1}"/>
              </a:ext>
            </a:extLst>
          </p:cNvPr>
          <p:cNvPicPr>
            <a:picLocks noGrp="1" noChangeAspect="1"/>
          </p:cNvPicPr>
          <p:nvPr>
            <p:ph type="pic" sz="quarter" idx="18"/>
          </p:nvPr>
        </p:nvPicPr>
        <p:blipFill>
          <a:blip r:embed="rId2"/>
          <a:srcRect t="27060" b="27060"/>
          <a:stretch>
            <a:fillRect/>
          </a:stretch>
        </p:blipFill>
        <p:spPr/>
      </p:pic>
      <p:sp>
        <p:nvSpPr>
          <p:cNvPr id="8" name="Footer Placeholder 7">
            <a:extLst>
              <a:ext uri="{FF2B5EF4-FFF2-40B4-BE49-F238E27FC236}">
                <a16:creationId xmlns:a16="http://schemas.microsoft.com/office/drawing/2014/main" id="{9258D026-4893-459B-A3D9-4209DFCC760A}"/>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7867728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361F702-DE1B-43EF-B986-C664072EAE7B}"/>
              </a:ext>
            </a:extLst>
          </p:cNvPr>
          <p:cNvSpPr>
            <a:spLocks noGrp="1"/>
          </p:cNvSpPr>
          <p:nvPr>
            <p:ph sz="quarter" idx="18"/>
          </p:nvPr>
        </p:nvSpPr>
        <p:spPr/>
        <p:txBody>
          <a:bodyPr/>
          <a:lstStyle/>
          <a:p>
            <a:pPr marL="0" indent="0" algn="just">
              <a:buNone/>
            </a:pPr>
            <a:r>
              <a:rPr lang="fr-BE" sz="1600" dirty="0"/>
              <a:t>Dans cet arrêt, le Conseil d’État a tout d’abord rappelé sa jurisprudence constante en ces termes : « </a:t>
            </a:r>
            <a:r>
              <a:rPr lang="fr-BE" sz="1600" b="1" i="1" dirty="0"/>
              <a:t>En présence d’une irrégularité dans l’offre</a:t>
            </a:r>
            <a:r>
              <a:rPr lang="fr-BE" sz="1600" i="1" dirty="0"/>
              <a:t>, au sens de l’article 76, § 1er, alinéa 3 </a:t>
            </a:r>
            <a:r>
              <a:rPr lang="fr-BE" sz="1600" dirty="0"/>
              <a:t>[de l’arrêté royal du 18 avril 2017]</a:t>
            </a:r>
            <a:r>
              <a:rPr lang="fr-BE" sz="1600" i="1" dirty="0"/>
              <a:t>, le pouvoir adjudicateur doit en </a:t>
            </a:r>
            <a:r>
              <a:rPr lang="fr-BE" sz="1600" b="1" i="1" dirty="0"/>
              <a:t>constater l’existence</a:t>
            </a:r>
            <a:r>
              <a:rPr lang="fr-BE" sz="1600" i="1" dirty="0"/>
              <a:t>, </a:t>
            </a:r>
            <a:r>
              <a:rPr lang="fr-BE" sz="1600" b="1" i="1" dirty="0"/>
              <a:t>qualifier cette irrégularité </a:t>
            </a:r>
            <a:r>
              <a:rPr lang="fr-BE" sz="1600" i="1" dirty="0"/>
              <a:t>de substantielle ou de non substantielle et </a:t>
            </a:r>
            <a:r>
              <a:rPr lang="fr-BE" sz="1600" b="1" i="1" dirty="0"/>
              <a:t>énoncer les motifs sur lesquels il se fonde </a:t>
            </a:r>
            <a:r>
              <a:rPr lang="fr-BE" sz="1600" i="1" dirty="0"/>
              <a:t>pour le faire. Il doit tirer les conséquences de cette qualification et, en cas d’irrégularité qualifiée de non substantielle, </a:t>
            </a:r>
            <a:r>
              <a:rPr lang="fr-BE" sz="1600" b="1" i="1" dirty="0"/>
              <a:t>motiver sa décision </a:t>
            </a:r>
            <a:r>
              <a:rPr lang="fr-BE" sz="1600" i="1" dirty="0"/>
              <a:t>d’écarter ou non l’offre en raison de cette irrégularité. </a:t>
            </a:r>
            <a:r>
              <a:rPr lang="fr-BE" sz="1600" b="1" i="1" dirty="0"/>
              <a:t>L’exigence de motivation est par ailleurs renforcée en cas de dérogation alléguée au cahier spécial des charges,</a:t>
            </a:r>
            <a:r>
              <a:rPr lang="fr-BE" sz="1600" i="1" dirty="0"/>
              <a:t> le pouvoir adjudicateur devant se prononcer sur le caractère substantiel ou non de l’irrégularité et le cas échéant, exposer les motifs pour lesquels il décide d’écarter ou de retenir une offre affectée d’une irrégularité considérée comme non substantielle. </a:t>
            </a:r>
            <a:r>
              <a:rPr lang="fr-BE" sz="1600" dirty="0"/>
              <a:t>»</a:t>
            </a:r>
          </a:p>
          <a:p>
            <a:pPr marL="0" indent="0" algn="just">
              <a:buNone/>
            </a:pPr>
            <a:r>
              <a:rPr lang="fr-BE" sz="1600" dirty="0"/>
              <a:t>En l’espèce, l’adjudicataire avait rendu une offre dérogeant aux prescriptions du cahier spécial des charges, ce qui avait été relevé par les pouvoirs adjudicateurs. « </a:t>
            </a:r>
            <a:r>
              <a:rPr lang="fr-BE" sz="1600" i="1" dirty="0"/>
              <a:t>En dépit </a:t>
            </a:r>
            <a:r>
              <a:rPr lang="fr-BE" sz="1600" dirty="0"/>
              <a:t>[de cela]</a:t>
            </a:r>
            <a:r>
              <a:rPr lang="fr-BE" sz="1600" i="1" dirty="0"/>
              <a:t>, les parties adverses ont admis la régularité de l’offre de ce soumissionnaire </a:t>
            </a:r>
            <a:r>
              <a:rPr lang="fr-BE" sz="1600" b="1" i="1" dirty="0"/>
              <a:t>sans indiquer expressément la qualification </a:t>
            </a:r>
            <a:r>
              <a:rPr lang="fr-BE" sz="1600" i="1" dirty="0"/>
              <a:t>qu’appelait, selon elles, l’irrégularité ainsi constatée, ni a fortiori ce qui les déterminait à la qualifier de substantielle ou non substantielle, et sans exposer la raison pour laquelle cette irrégularité ne justifiait pas d’écarter l’offre qui en était affectée. </a:t>
            </a:r>
            <a:r>
              <a:rPr lang="fr-BE" sz="1600" b="1" i="1" dirty="0"/>
              <a:t>En l’absence de motivation formelle appropriée, les parties adverses ne permettent, par ailleurs, pas au Conseil d’État de vérifier qu’elles se sont acquittées des obligations qui s’imposaient à elles à l’instar de tout pouvoir adjudicateur qui se trouve confronté à une offre irrégulière. </a:t>
            </a:r>
            <a:r>
              <a:rPr lang="fr-BE" sz="1600" dirty="0"/>
              <a:t>»</a:t>
            </a:r>
          </a:p>
        </p:txBody>
      </p:sp>
      <p:sp>
        <p:nvSpPr>
          <p:cNvPr id="4" name="Slide Number Placeholder 3">
            <a:extLst>
              <a:ext uri="{FF2B5EF4-FFF2-40B4-BE49-F238E27FC236}">
                <a16:creationId xmlns:a16="http://schemas.microsoft.com/office/drawing/2014/main" id="{A303C3B2-EB0A-4DA6-B9E7-101639C7FF19}"/>
              </a:ext>
            </a:extLst>
          </p:cNvPr>
          <p:cNvSpPr>
            <a:spLocks noGrp="1"/>
          </p:cNvSpPr>
          <p:nvPr>
            <p:ph type="sldNum" sz="quarter" idx="12"/>
          </p:nvPr>
        </p:nvSpPr>
        <p:spPr/>
        <p:txBody>
          <a:bodyPr/>
          <a:lstStyle/>
          <a:p>
            <a:fld id="{F9591D4C-BB8F-AE46-BE73-C616F30BBC5B}" type="slidenum">
              <a:rPr lang="en-US" smtClean="0"/>
              <a:pPr/>
              <a:t>29</a:t>
            </a:fld>
            <a:endParaRPr lang="en-US" dirty="0"/>
          </a:p>
        </p:txBody>
      </p:sp>
      <p:sp>
        <p:nvSpPr>
          <p:cNvPr id="5" name="Text Placeholder 4">
            <a:extLst>
              <a:ext uri="{FF2B5EF4-FFF2-40B4-BE49-F238E27FC236}">
                <a16:creationId xmlns:a16="http://schemas.microsoft.com/office/drawing/2014/main" id="{1B6F3AF8-8882-4052-8C9C-BE4A50CC12A9}"/>
              </a:ext>
            </a:extLst>
          </p:cNvPr>
          <p:cNvSpPr>
            <a:spLocks noGrp="1"/>
          </p:cNvSpPr>
          <p:nvPr>
            <p:ph type="body" sz="quarter" idx="15"/>
          </p:nvPr>
        </p:nvSpPr>
        <p:spPr>
          <a:xfrm>
            <a:off x="515938" y="1439095"/>
            <a:ext cx="11160125" cy="237308"/>
          </a:xfrm>
        </p:spPr>
        <p:txBody>
          <a:bodyPr/>
          <a:lstStyle/>
          <a:p>
            <a:r>
              <a:rPr lang="fr-FR" dirty="0"/>
              <a:t>Irrégularité substantielle – absence de motivation</a:t>
            </a:r>
          </a:p>
        </p:txBody>
      </p:sp>
      <p:sp>
        <p:nvSpPr>
          <p:cNvPr id="6" name="Title 5">
            <a:extLst>
              <a:ext uri="{FF2B5EF4-FFF2-40B4-BE49-F238E27FC236}">
                <a16:creationId xmlns:a16="http://schemas.microsoft.com/office/drawing/2014/main" id="{8C1D358E-58A1-4387-8144-B6439AA178A0}"/>
              </a:ext>
            </a:extLst>
          </p:cNvPr>
          <p:cNvSpPr>
            <a:spLocks noGrp="1"/>
          </p:cNvSpPr>
          <p:nvPr>
            <p:ph type="title"/>
          </p:nvPr>
        </p:nvSpPr>
        <p:spPr/>
        <p:txBody>
          <a:bodyPr/>
          <a:lstStyle/>
          <a:p>
            <a:pPr algn="just"/>
            <a:r>
              <a:rPr lang="fr-FR" sz="3200" dirty="0" err="1"/>
              <a:t>C.E</a:t>
            </a:r>
            <a:r>
              <a:rPr lang="fr-FR" sz="3200" dirty="0"/>
              <a:t>., arrêt n° 251.664 du 29 septembre 2021, </a:t>
            </a:r>
            <a:r>
              <a:rPr lang="fr-FR" sz="3200" i="1" dirty="0" err="1"/>
              <a:t>s.a.</a:t>
            </a:r>
            <a:r>
              <a:rPr lang="fr-FR" sz="3200" i="1" dirty="0"/>
              <a:t> </a:t>
            </a:r>
            <a:r>
              <a:rPr lang="fr-FR" sz="3200" i="1" dirty="0" err="1"/>
              <a:t>RENOTEC</a:t>
            </a:r>
            <a:r>
              <a:rPr lang="fr-FR" sz="3200" dirty="0"/>
              <a:t> (extrême urgence)</a:t>
            </a:r>
            <a:endParaRPr lang="en-GB" sz="3200" dirty="0"/>
          </a:p>
        </p:txBody>
      </p:sp>
      <p:sp>
        <p:nvSpPr>
          <p:cNvPr id="7" name="Footer Placeholder 6">
            <a:extLst>
              <a:ext uri="{FF2B5EF4-FFF2-40B4-BE49-F238E27FC236}">
                <a16:creationId xmlns:a16="http://schemas.microsoft.com/office/drawing/2014/main" id="{7EBCBB44-8E39-4841-A616-8748632D42CE}"/>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0576554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A708B04-5356-4DD2-A04F-A372FD322813}"/>
              </a:ext>
            </a:extLst>
          </p:cNvPr>
          <p:cNvSpPr>
            <a:spLocks noGrp="1"/>
          </p:cNvSpPr>
          <p:nvPr>
            <p:ph type="sldNum" sz="quarter" idx="12"/>
          </p:nvPr>
        </p:nvSpPr>
        <p:spPr/>
        <p:txBody>
          <a:bodyPr/>
          <a:lstStyle/>
          <a:p>
            <a:fld id="{F9591D4C-BB8F-AE46-BE73-C616F30BBC5B}" type="slidenum">
              <a:rPr lang="en-US" smtClean="0"/>
              <a:pPr/>
              <a:t>30</a:t>
            </a:fld>
            <a:endParaRPr lang="en-US" dirty="0"/>
          </a:p>
        </p:txBody>
      </p:sp>
      <p:sp>
        <p:nvSpPr>
          <p:cNvPr id="4" name="Text Placeholder 3">
            <a:extLst>
              <a:ext uri="{FF2B5EF4-FFF2-40B4-BE49-F238E27FC236}">
                <a16:creationId xmlns:a16="http://schemas.microsoft.com/office/drawing/2014/main" id="{7DEA98B5-0709-4070-A1E2-5176CCD875B6}"/>
              </a:ext>
            </a:extLst>
          </p:cNvPr>
          <p:cNvSpPr>
            <a:spLocks noGrp="1"/>
          </p:cNvSpPr>
          <p:nvPr>
            <p:ph type="body" sz="quarter" idx="15"/>
          </p:nvPr>
        </p:nvSpPr>
        <p:spPr>
          <a:xfrm>
            <a:off x="515938" y="1439095"/>
            <a:ext cx="11160125" cy="237308"/>
          </a:xfrm>
        </p:spPr>
        <p:txBody>
          <a:bodyPr/>
          <a:lstStyle/>
          <a:p>
            <a:r>
              <a:rPr lang="en-GB" dirty="0" err="1"/>
              <a:t>Régularité</a:t>
            </a:r>
            <a:endParaRPr lang="en-GB" dirty="0"/>
          </a:p>
        </p:txBody>
      </p:sp>
      <p:sp>
        <p:nvSpPr>
          <p:cNvPr id="5" name="Title 4">
            <a:extLst>
              <a:ext uri="{FF2B5EF4-FFF2-40B4-BE49-F238E27FC236}">
                <a16:creationId xmlns:a16="http://schemas.microsoft.com/office/drawing/2014/main" id="{6D16840C-1F40-47D9-84B9-562BDD44330C}"/>
              </a:ext>
            </a:extLst>
          </p:cNvPr>
          <p:cNvSpPr>
            <a:spLocks noGrp="1"/>
          </p:cNvSpPr>
          <p:nvPr>
            <p:ph type="title"/>
          </p:nvPr>
        </p:nvSpPr>
        <p:spPr/>
        <p:txBody>
          <a:bodyPr/>
          <a:lstStyle/>
          <a:p>
            <a:pPr algn="just"/>
            <a:r>
              <a:rPr lang="fr-FR" sz="3200" dirty="0" err="1"/>
              <a:t>C.E</a:t>
            </a:r>
            <a:r>
              <a:rPr lang="fr-FR" sz="3200" dirty="0"/>
              <a:t>., arrêt, n° 254.069 du 22 juin 2022, </a:t>
            </a:r>
            <a:r>
              <a:rPr lang="fr-FR" sz="3200" i="1" dirty="0" err="1"/>
              <a:t>s.r.l</a:t>
            </a:r>
            <a:r>
              <a:rPr lang="fr-FR" sz="3200" i="1" dirty="0"/>
              <a:t>. Jacobs </a:t>
            </a:r>
            <a:r>
              <a:rPr lang="fr-FR" sz="3200" i="1" dirty="0" err="1"/>
              <a:t>Douwe</a:t>
            </a:r>
            <a:r>
              <a:rPr lang="fr-FR" sz="3200" i="1" dirty="0"/>
              <a:t> </a:t>
            </a:r>
            <a:r>
              <a:rPr lang="fr-FR" sz="3200" i="1" dirty="0" err="1"/>
              <a:t>Egberts</a:t>
            </a:r>
            <a:r>
              <a:rPr lang="fr-FR" sz="3200" i="1" dirty="0"/>
              <a:t> Pro Be </a:t>
            </a:r>
            <a:r>
              <a:rPr lang="fr-FR" sz="3200" dirty="0"/>
              <a:t>(extrême urgence)</a:t>
            </a:r>
            <a:endParaRPr lang="en-GB" sz="3200" dirty="0"/>
          </a:p>
        </p:txBody>
      </p:sp>
      <p:sp>
        <p:nvSpPr>
          <p:cNvPr id="6" name="Content Placeholder 5">
            <a:extLst>
              <a:ext uri="{FF2B5EF4-FFF2-40B4-BE49-F238E27FC236}">
                <a16:creationId xmlns:a16="http://schemas.microsoft.com/office/drawing/2014/main" id="{126C664B-3207-45E8-B08B-83A40E2FCA83}"/>
              </a:ext>
            </a:extLst>
          </p:cNvPr>
          <p:cNvSpPr>
            <a:spLocks noGrp="1"/>
          </p:cNvSpPr>
          <p:nvPr>
            <p:ph sz="quarter" idx="18"/>
          </p:nvPr>
        </p:nvSpPr>
        <p:spPr/>
        <p:txBody>
          <a:bodyPr/>
          <a:lstStyle/>
          <a:p>
            <a:pPr marL="0" indent="0" algn="just">
              <a:buNone/>
            </a:pPr>
            <a:r>
              <a:rPr lang="fr-BE" sz="1600" dirty="0">
                <a:effectLst/>
                <a:ea typeface="STZhongsong" panose="02010600040101010101" pitchFamily="2" charset="-122"/>
                <a:cs typeface="Times New Roman" panose="02020603050405020304" pitchFamily="18" charset="0"/>
              </a:rPr>
              <a:t>Dans cette affaire, la partie requérante soutenait que l’offre remise par l’adjudicataire du marché était entachée d’une irrégularité substantielle et que celle-ci aurait du conduire à son écartement.</a:t>
            </a:r>
            <a:endParaRPr lang="fr-BE" sz="1600" dirty="0">
              <a:ea typeface="STZhongsong" panose="02010600040101010101" pitchFamily="2" charset="-122"/>
              <a:cs typeface="Times New Roman" panose="02020603050405020304" pitchFamily="18" charset="0"/>
            </a:endParaRPr>
          </a:p>
          <a:p>
            <a:pPr marL="0" indent="0" algn="just">
              <a:buNone/>
            </a:pPr>
            <a:r>
              <a:rPr lang="fr-BE" sz="1600" dirty="0">
                <a:effectLst/>
                <a:ea typeface="STZhongsong" panose="02010600040101010101" pitchFamily="2" charset="-122"/>
                <a:cs typeface="Times New Roman" panose="02020603050405020304" pitchFamily="18" charset="0"/>
              </a:rPr>
              <a:t>Le Conseil d’État a d’abord rappelé que : </a:t>
            </a:r>
          </a:p>
          <a:p>
            <a:pPr marL="0" indent="0" algn="just">
              <a:buNone/>
            </a:pPr>
            <a:r>
              <a:rPr lang="fr-BE" sz="1600" dirty="0">
                <a:solidFill>
                  <a:schemeClr val="accent3"/>
                </a:solidFill>
                <a:effectLst/>
                <a:ea typeface="STZhongsong" panose="02010600040101010101" pitchFamily="2" charset="-122"/>
                <a:cs typeface="Times New Roman" panose="02020603050405020304" pitchFamily="18" charset="0"/>
              </a:rPr>
              <a:t>« </a:t>
            </a:r>
            <a:r>
              <a:rPr lang="fr-BE" sz="1600" i="1" dirty="0">
                <a:solidFill>
                  <a:schemeClr val="accent3"/>
                </a:solidFill>
                <a:cs typeface="Times New Roman" panose="02020603050405020304" pitchFamily="18" charset="0"/>
              </a:rPr>
              <a:t>Conformément à l’article 83 de la loi du 17 juin 2016 relative aux marchés publics</a:t>
            </a:r>
            <a:r>
              <a:rPr lang="fr-BE" sz="1600" b="1" i="1" dirty="0">
                <a:solidFill>
                  <a:schemeClr val="accent3"/>
                </a:solidFill>
                <a:cs typeface="Times New Roman" panose="02020603050405020304" pitchFamily="18" charset="0"/>
              </a:rPr>
              <a:t>, le pouvoir adjudicateur est tenu de vérifier la régularité des offres</a:t>
            </a:r>
            <a:r>
              <a:rPr lang="fr-BE" sz="1600" i="1" dirty="0">
                <a:solidFill>
                  <a:schemeClr val="accent3"/>
                </a:solidFill>
                <a:cs typeface="Times New Roman" panose="02020603050405020304" pitchFamily="18" charset="0"/>
              </a:rPr>
              <a:t>, c’est-à-dire leur conformité avec l’ensemble des exigences de la réglementation et des documents du marché, ce qui comprend notamment les spécifications techniques qui figurent dans ces documents </a:t>
            </a:r>
            <a:r>
              <a:rPr lang="fr-BE" sz="1600" dirty="0">
                <a:solidFill>
                  <a:schemeClr val="accent3"/>
                </a:solidFill>
                <a:cs typeface="Times New Roman" panose="02020603050405020304" pitchFamily="18" charset="0"/>
              </a:rPr>
              <a:t>». </a:t>
            </a:r>
          </a:p>
          <a:p>
            <a:pPr marL="0" indent="0" algn="just">
              <a:spcAft>
                <a:spcPts val="1200"/>
              </a:spcAft>
              <a:buNone/>
            </a:pPr>
            <a:r>
              <a:rPr lang="fr-BE" sz="1600" dirty="0">
                <a:effectLst/>
                <a:ea typeface="STZhongsong" panose="02010600040101010101" pitchFamily="2" charset="-122"/>
                <a:cs typeface="Times New Roman" panose="02020603050405020304" pitchFamily="18" charset="0"/>
              </a:rPr>
              <a:t>Le Conseil d’État a ensuite souligné que :</a:t>
            </a:r>
          </a:p>
          <a:p>
            <a:pPr marL="0" indent="0" algn="just">
              <a:spcAft>
                <a:spcPts val="1200"/>
              </a:spcAft>
              <a:buNone/>
            </a:pPr>
            <a:r>
              <a:rPr lang="fr-BE" sz="1600" dirty="0">
                <a:solidFill>
                  <a:schemeClr val="accent3"/>
                </a:solidFill>
                <a:effectLst/>
                <a:ea typeface="STZhongsong" panose="02010600040101010101" pitchFamily="2" charset="-122"/>
              </a:rPr>
              <a:t>« </a:t>
            </a:r>
            <a:r>
              <a:rPr lang="fr-BE" sz="1600" b="1" i="1" dirty="0">
                <a:solidFill>
                  <a:schemeClr val="accent3"/>
                </a:solidFill>
                <a:effectLst/>
                <a:ea typeface="STZhongsong" panose="02010600040101010101" pitchFamily="2" charset="-122"/>
              </a:rPr>
              <a:t>Hormis les hypothèses où les documents du marché indiquent expressément qu’il s’agit d’une exigence minimale ou substantielle, une disposition a ce caractère lorsque son auteur a voulu lui attacher une telle portée, notamment parce que sa méconnaissance éventuelle peut avoir pour effet de porter atteinte à l'égalité de traitement entre les soumissionnaires, d'affecter la comparabilité des offres, de modifier le classement de celles-ci ou de compromettre la bonne exécution du marché. </a:t>
            </a:r>
            <a:r>
              <a:rPr lang="fr-BE" sz="1600" dirty="0">
                <a:solidFill>
                  <a:schemeClr val="accent3"/>
                </a:solidFill>
                <a:effectLst/>
                <a:ea typeface="STZhongsong" panose="02010600040101010101" pitchFamily="2" charset="-122"/>
              </a:rPr>
              <a:t>»</a:t>
            </a:r>
            <a:endParaRPr lang="fr-BE" sz="1600" dirty="0">
              <a:solidFill>
                <a:schemeClr val="accent3"/>
              </a:solidFill>
            </a:endParaRPr>
          </a:p>
          <a:p>
            <a:pPr marL="0" indent="0">
              <a:buNone/>
            </a:pPr>
            <a:endParaRPr lang="en-GB" sz="1600" dirty="0"/>
          </a:p>
        </p:txBody>
      </p:sp>
      <p:sp>
        <p:nvSpPr>
          <p:cNvPr id="8" name="Footer Placeholder 7">
            <a:extLst>
              <a:ext uri="{FF2B5EF4-FFF2-40B4-BE49-F238E27FC236}">
                <a16:creationId xmlns:a16="http://schemas.microsoft.com/office/drawing/2014/main" id="{73EAC960-FCC0-42B4-9DCA-B4CE8C736F00}"/>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0144739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93210F-29CA-4479-9127-C560CE0C3FB6}"/>
              </a:ext>
            </a:extLst>
          </p:cNvPr>
          <p:cNvSpPr>
            <a:spLocks noGrp="1"/>
          </p:cNvSpPr>
          <p:nvPr>
            <p:ph sz="quarter" idx="18"/>
          </p:nvPr>
        </p:nvSpPr>
        <p:spPr/>
        <p:txBody>
          <a:bodyPr/>
          <a:lstStyle/>
          <a:p>
            <a:pPr marL="0" indent="0" algn="just">
              <a:buNone/>
            </a:pPr>
            <a:r>
              <a:rPr lang="fr-BE" sz="1600" i="1" dirty="0">
                <a:solidFill>
                  <a:schemeClr val="accent1"/>
                </a:solidFill>
                <a:effectLst/>
                <a:ea typeface="STZhongsong" panose="02010600040101010101" pitchFamily="2" charset="-122"/>
              </a:rPr>
              <a:t>« </a:t>
            </a:r>
            <a:r>
              <a:rPr lang="fr-BE" sz="1600" b="1" i="1" dirty="0">
                <a:solidFill>
                  <a:schemeClr val="accent1"/>
                </a:solidFill>
                <a:effectLst/>
                <a:ea typeface="STZhongsong" panose="02010600040101010101" pitchFamily="2" charset="-122"/>
              </a:rPr>
              <a:t>Si le pouvoir adjudicateur constate des dérogations </a:t>
            </a:r>
            <a:r>
              <a:rPr lang="fr-BE" sz="1600" i="1" dirty="0">
                <a:solidFill>
                  <a:schemeClr val="accent1"/>
                </a:solidFill>
                <a:effectLst/>
                <a:ea typeface="STZhongsong" panose="02010600040101010101" pitchFamily="2" charset="-122"/>
              </a:rPr>
              <a:t>aux prescriptions issues des documents du marché, </a:t>
            </a:r>
            <a:r>
              <a:rPr lang="fr-BE" sz="1600" b="1" i="1" dirty="0">
                <a:solidFill>
                  <a:schemeClr val="accent1"/>
                </a:solidFill>
                <a:effectLst/>
                <a:ea typeface="STZhongsong" panose="02010600040101010101" pitchFamily="2" charset="-122"/>
              </a:rPr>
              <a:t>il lui revient de les examiner, de qualifier les irrégularités de substantielles ou non substantielles, d’en tirer les conséquences quant à l’écartement de l’offre concernée et d’indiquer, dans la décision d’attribution, les motifs qui justifient sa décision</a:t>
            </a:r>
            <a:r>
              <a:rPr lang="fr-BE" sz="1600" i="1" dirty="0">
                <a:solidFill>
                  <a:schemeClr val="accent1"/>
                </a:solidFill>
                <a:effectLst/>
                <a:ea typeface="STZhongsong" panose="02010600040101010101" pitchFamily="2" charset="-122"/>
              </a:rPr>
              <a:t>. Par ailleurs, si une décision positive qui constate la régularité d’une offre peut comporter une motivation plus succincte qu’une décision qui constate l’irrégularité d’une offre, c’est à la condition que l’examen de sa régularité n’ait suscité aucune difficulté. Dès que le pouvoir adjudicateur a été confronté à une difficulté, il est, à tout le moins, contraint d’expliciter les raisons pour lesquelles il a estimé que l’offre était régulière au regard de cette difficulté</a:t>
            </a:r>
            <a:r>
              <a:rPr lang="fr-BE" sz="1600" dirty="0">
                <a:solidFill>
                  <a:schemeClr val="accent1"/>
                </a:solidFill>
                <a:effectLst/>
                <a:ea typeface="STZhongsong" panose="02010600040101010101" pitchFamily="2" charset="-122"/>
              </a:rPr>
              <a:t>. »</a:t>
            </a:r>
          </a:p>
          <a:p>
            <a:pPr marL="0" indent="0" algn="just">
              <a:buNone/>
            </a:pPr>
            <a:r>
              <a:rPr lang="fr-BE" sz="1600" dirty="0">
                <a:effectLst/>
                <a:ea typeface="STZhongsong" panose="02010600040101010101" pitchFamily="2" charset="-122"/>
              </a:rPr>
              <a:t>En l’espèce, il n’apparaissait pas clairement du dossier administratif pourquoi l’offre de l’adjudicataire avait pu être considérée comme régulière alors qu’elle comportait plusieurs dérogations aux documents du marché. </a:t>
            </a:r>
            <a:r>
              <a:rPr lang="fr-BE" sz="1600" dirty="0">
                <a:solidFill>
                  <a:schemeClr val="accent1"/>
                </a:solidFill>
                <a:effectLst/>
                <a:ea typeface="STZhongsong" panose="02010600040101010101" pitchFamily="2" charset="-122"/>
              </a:rPr>
              <a:t>« </a:t>
            </a:r>
            <a:r>
              <a:rPr lang="fr-BE" sz="1600" b="1" i="1" dirty="0">
                <a:solidFill>
                  <a:schemeClr val="accent1"/>
                </a:solidFill>
                <a:effectLst/>
                <a:ea typeface="STZhongsong" panose="02010600040101010101" pitchFamily="2" charset="-122"/>
              </a:rPr>
              <a:t>Rien ne permet</a:t>
            </a:r>
            <a:r>
              <a:rPr lang="fr-BE" sz="1600" b="1" dirty="0">
                <a:solidFill>
                  <a:schemeClr val="accent1"/>
                </a:solidFill>
                <a:effectLst/>
                <a:ea typeface="STZhongsong" panose="02010600040101010101" pitchFamily="2" charset="-122"/>
              </a:rPr>
              <a:t>[ait] </a:t>
            </a:r>
            <a:r>
              <a:rPr lang="fr-BE" sz="1600" b="1" i="1" dirty="0">
                <a:solidFill>
                  <a:schemeClr val="accent1"/>
                </a:solidFill>
                <a:effectLst/>
                <a:ea typeface="STZhongsong" panose="02010600040101010101" pitchFamily="2" charset="-122"/>
              </a:rPr>
              <a:t>non plus de considérer que l’irrégularité en cause devrait, à l’évidence, être qualifiée d’irrégularité non substantielle</a:t>
            </a:r>
            <a:r>
              <a:rPr lang="fr-BE" sz="1600" dirty="0">
                <a:solidFill>
                  <a:schemeClr val="accent1"/>
                </a:solidFill>
                <a:effectLst/>
                <a:ea typeface="STZhongsong" panose="02010600040101010101" pitchFamily="2" charset="-122"/>
              </a:rPr>
              <a:t>. »</a:t>
            </a:r>
            <a:r>
              <a:rPr lang="fr-BE" sz="1600" dirty="0">
                <a:effectLst/>
                <a:ea typeface="STZhongsong" panose="02010600040101010101" pitchFamily="2" charset="-122"/>
              </a:rPr>
              <a:t> La partie requérante avait d’ailleurs fait remarquer </a:t>
            </a:r>
            <a:r>
              <a:rPr lang="fr-BE" sz="1600" dirty="0">
                <a:solidFill>
                  <a:schemeClr val="accent1"/>
                </a:solidFill>
                <a:effectLst/>
                <a:ea typeface="STZhongsong" panose="02010600040101010101" pitchFamily="2" charset="-122"/>
              </a:rPr>
              <a:t>« </a:t>
            </a:r>
            <a:r>
              <a:rPr lang="fr-BE" sz="1600" i="1" dirty="0">
                <a:solidFill>
                  <a:schemeClr val="accent1"/>
                </a:solidFill>
                <a:effectLst/>
                <a:ea typeface="STZhongsong" panose="02010600040101010101" pitchFamily="2" charset="-122"/>
              </a:rPr>
              <a:t>que si elle avait su qu’elle pouvait déroger aux dimensions imposées dans le cahier spécial des charges, elle aurait pu proposer un autre modèle qui lui aurait permis d’obtenir plus de points dans le cadre de l’évaluation des offres »</a:t>
            </a:r>
            <a:r>
              <a:rPr lang="fr-BE" sz="1600" i="1" dirty="0">
                <a:effectLst/>
                <a:ea typeface="STZhongsong" panose="02010600040101010101" pitchFamily="2" charset="-122"/>
              </a:rPr>
              <a:t>.</a:t>
            </a:r>
          </a:p>
          <a:p>
            <a:pPr marL="0" indent="0" algn="just">
              <a:buNone/>
            </a:pPr>
            <a:r>
              <a:rPr lang="fr-BE" sz="1600" i="1" dirty="0">
                <a:solidFill>
                  <a:schemeClr val="accent1"/>
                </a:solidFill>
              </a:rPr>
              <a:t>« </a:t>
            </a:r>
            <a:r>
              <a:rPr lang="fr-BE" sz="1600" b="1" i="1" dirty="0">
                <a:solidFill>
                  <a:schemeClr val="accent1"/>
                </a:solidFill>
              </a:rPr>
              <a:t>La partie adverse a </a:t>
            </a:r>
            <a:r>
              <a:rPr lang="fr-BE" sz="1600" b="1" dirty="0">
                <a:solidFill>
                  <a:schemeClr val="accent1"/>
                </a:solidFill>
              </a:rPr>
              <a:t>prima</a:t>
            </a:r>
            <a:r>
              <a:rPr lang="fr-BE" sz="1600" b="1" i="1" dirty="0">
                <a:solidFill>
                  <a:schemeClr val="accent1"/>
                </a:solidFill>
              </a:rPr>
              <a:t> </a:t>
            </a:r>
            <a:r>
              <a:rPr lang="fr-BE" sz="1600" b="1" dirty="0">
                <a:solidFill>
                  <a:schemeClr val="accent1"/>
                </a:solidFill>
              </a:rPr>
              <a:t>facie</a:t>
            </a:r>
            <a:r>
              <a:rPr lang="fr-BE" sz="1600" b="1" i="1" dirty="0">
                <a:solidFill>
                  <a:schemeClr val="accent1"/>
                </a:solidFill>
              </a:rPr>
              <a:t> manqué aux obligations de vérification et de motivation formelle qui lui incombent</a:t>
            </a:r>
            <a:r>
              <a:rPr lang="fr-BE" sz="1600" i="1" dirty="0">
                <a:solidFill>
                  <a:schemeClr val="accent1"/>
                </a:solidFill>
              </a:rPr>
              <a:t>. Dans cette mesure, le premier moyen est sérieux. »</a:t>
            </a:r>
            <a:endParaRPr lang="fr-BE" sz="1600" dirty="0"/>
          </a:p>
          <a:p>
            <a:pPr marL="0" indent="0" algn="just">
              <a:buNone/>
            </a:pPr>
            <a:endParaRPr lang="fr-BE" sz="1600" dirty="0"/>
          </a:p>
          <a:p>
            <a:endParaRPr lang="en-GB" sz="1600" dirty="0"/>
          </a:p>
        </p:txBody>
      </p:sp>
      <p:sp>
        <p:nvSpPr>
          <p:cNvPr id="4" name="Slide Number Placeholder 3">
            <a:extLst>
              <a:ext uri="{FF2B5EF4-FFF2-40B4-BE49-F238E27FC236}">
                <a16:creationId xmlns:a16="http://schemas.microsoft.com/office/drawing/2014/main" id="{E6D0918D-93A0-4ADA-AD67-438A47F07D7B}"/>
              </a:ext>
            </a:extLst>
          </p:cNvPr>
          <p:cNvSpPr>
            <a:spLocks noGrp="1"/>
          </p:cNvSpPr>
          <p:nvPr>
            <p:ph type="sldNum" sz="quarter" idx="12"/>
          </p:nvPr>
        </p:nvSpPr>
        <p:spPr/>
        <p:txBody>
          <a:bodyPr/>
          <a:lstStyle/>
          <a:p>
            <a:fld id="{F9591D4C-BB8F-AE46-BE73-C616F30BBC5B}" type="slidenum">
              <a:rPr lang="en-US" smtClean="0"/>
              <a:pPr/>
              <a:t>31</a:t>
            </a:fld>
            <a:endParaRPr lang="en-US" dirty="0"/>
          </a:p>
        </p:txBody>
      </p:sp>
      <p:sp>
        <p:nvSpPr>
          <p:cNvPr id="5" name="Text Placeholder 4">
            <a:extLst>
              <a:ext uri="{FF2B5EF4-FFF2-40B4-BE49-F238E27FC236}">
                <a16:creationId xmlns:a16="http://schemas.microsoft.com/office/drawing/2014/main" id="{E7BED258-1517-47A2-97FC-73900F33D889}"/>
              </a:ext>
            </a:extLst>
          </p:cNvPr>
          <p:cNvSpPr>
            <a:spLocks noGrp="1"/>
          </p:cNvSpPr>
          <p:nvPr>
            <p:ph type="body" sz="quarter" idx="15"/>
          </p:nvPr>
        </p:nvSpPr>
        <p:spPr>
          <a:xfrm>
            <a:off x="515938" y="1447801"/>
            <a:ext cx="11160125" cy="237308"/>
          </a:xfrm>
        </p:spPr>
        <p:txBody>
          <a:bodyPr/>
          <a:lstStyle/>
          <a:p>
            <a:r>
              <a:rPr lang="en-GB" dirty="0" err="1"/>
              <a:t>Régularité</a:t>
            </a:r>
            <a:endParaRPr lang="en-GB" dirty="0"/>
          </a:p>
        </p:txBody>
      </p:sp>
      <p:sp>
        <p:nvSpPr>
          <p:cNvPr id="6" name="Title 5">
            <a:extLst>
              <a:ext uri="{FF2B5EF4-FFF2-40B4-BE49-F238E27FC236}">
                <a16:creationId xmlns:a16="http://schemas.microsoft.com/office/drawing/2014/main" id="{AE25C6AE-12B7-48E7-8486-6588BDF7AFE7}"/>
              </a:ext>
            </a:extLst>
          </p:cNvPr>
          <p:cNvSpPr>
            <a:spLocks noGrp="1"/>
          </p:cNvSpPr>
          <p:nvPr>
            <p:ph type="title"/>
          </p:nvPr>
        </p:nvSpPr>
        <p:spPr/>
        <p:txBody>
          <a:bodyPr/>
          <a:lstStyle/>
          <a:p>
            <a:pPr algn="just"/>
            <a:r>
              <a:rPr lang="fr-FR" sz="3200" dirty="0" err="1"/>
              <a:t>C.E</a:t>
            </a:r>
            <a:r>
              <a:rPr lang="fr-FR" sz="3200" dirty="0"/>
              <a:t>., arrêt, n° 254.069 du 22 juin 2022, </a:t>
            </a:r>
            <a:r>
              <a:rPr lang="fr-FR" sz="3200" i="1" dirty="0" err="1"/>
              <a:t>s.r.l</a:t>
            </a:r>
            <a:r>
              <a:rPr lang="fr-FR" sz="3200" i="1" dirty="0"/>
              <a:t>. Jacobs </a:t>
            </a:r>
            <a:r>
              <a:rPr lang="fr-FR" sz="3200" i="1" dirty="0" err="1"/>
              <a:t>Douwe</a:t>
            </a:r>
            <a:r>
              <a:rPr lang="fr-FR" sz="3200" i="1" dirty="0"/>
              <a:t> </a:t>
            </a:r>
            <a:r>
              <a:rPr lang="fr-FR" sz="3200" i="1" dirty="0" err="1"/>
              <a:t>Egberts</a:t>
            </a:r>
            <a:r>
              <a:rPr lang="fr-FR" sz="3200" i="1" dirty="0"/>
              <a:t> Pro Be </a:t>
            </a:r>
            <a:r>
              <a:rPr lang="fr-FR" sz="3200" dirty="0"/>
              <a:t>(extrême urgence)</a:t>
            </a:r>
            <a:endParaRPr lang="en-GB" sz="3200" dirty="0"/>
          </a:p>
        </p:txBody>
      </p:sp>
      <p:sp>
        <p:nvSpPr>
          <p:cNvPr id="7" name="Footer Placeholder 6">
            <a:extLst>
              <a:ext uri="{FF2B5EF4-FFF2-40B4-BE49-F238E27FC236}">
                <a16:creationId xmlns:a16="http://schemas.microsoft.com/office/drawing/2014/main" id="{A281DA11-FBDB-42C1-90B2-DA0B5682B2B8}"/>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8231310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730D496-BEA1-445B-AB9F-CD7B1BC21671}"/>
              </a:ext>
            </a:extLst>
          </p:cNvPr>
          <p:cNvSpPr>
            <a:spLocks noGrp="1"/>
          </p:cNvSpPr>
          <p:nvPr>
            <p:ph type="sldNum" sz="quarter" idx="12"/>
          </p:nvPr>
        </p:nvSpPr>
        <p:spPr/>
        <p:txBody>
          <a:bodyPr/>
          <a:lstStyle/>
          <a:p>
            <a:fld id="{F9591D4C-BB8F-AE46-BE73-C616F30BBC5B}" type="slidenum">
              <a:rPr lang="en-US" smtClean="0"/>
              <a:pPr/>
              <a:t>32</a:t>
            </a:fld>
            <a:endParaRPr lang="en-US" dirty="0"/>
          </a:p>
        </p:txBody>
      </p:sp>
      <p:sp>
        <p:nvSpPr>
          <p:cNvPr id="4" name="Text Placeholder 3">
            <a:extLst>
              <a:ext uri="{FF2B5EF4-FFF2-40B4-BE49-F238E27FC236}">
                <a16:creationId xmlns:a16="http://schemas.microsoft.com/office/drawing/2014/main" id="{3B799C5F-AFBF-4768-A588-9BBF662F36DD}"/>
              </a:ext>
            </a:extLst>
          </p:cNvPr>
          <p:cNvSpPr>
            <a:spLocks noGrp="1"/>
          </p:cNvSpPr>
          <p:nvPr>
            <p:ph type="body" sz="quarter" idx="15"/>
          </p:nvPr>
        </p:nvSpPr>
        <p:spPr>
          <a:xfrm>
            <a:off x="515938" y="1447804"/>
            <a:ext cx="11160125" cy="237308"/>
          </a:xfrm>
        </p:spPr>
        <p:txBody>
          <a:bodyPr/>
          <a:lstStyle/>
          <a:p>
            <a:r>
              <a:rPr lang="en-GB" dirty="0" err="1"/>
              <a:t>Vérification</a:t>
            </a:r>
            <a:r>
              <a:rPr lang="en-GB" dirty="0"/>
              <a:t> des prix – Objectif </a:t>
            </a:r>
          </a:p>
        </p:txBody>
      </p:sp>
      <p:sp>
        <p:nvSpPr>
          <p:cNvPr id="5" name="Title 4">
            <a:extLst>
              <a:ext uri="{FF2B5EF4-FFF2-40B4-BE49-F238E27FC236}">
                <a16:creationId xmlns:a16="http://schemas.microsoft.com/office/drawing/2014/main" id="{2585EC2C-6E5D-4606-B9E9-C15D93DC77C4}"/>
              </a:ext>
            </a:extLst>
          </p:cNvPr>
          <p:cNvSpPr>
            <a:spLocks noGrp="1"/>
          </p:cNvSpPr>
          <p:nvPr>
            <p:ph type="title"/>
          </p:nvPr>
        </p:nvSpPr>
        <p:spPr/>
        <p:txBody>
          <a:bodyPr/>
          <a:lstStyle/>
          <a:p>
            <a:pPr algn="just"/>
            <a:r>
              <a:rPr lang="fr-FR" sz="3200" dirty="0" err="1"/>
              <a:t>C.E</a:t>
            </a:r>
            <a:r>
              <a:rPr lang="fr-FR" sz="3200" dirty="0"/>
              <a:t>., arrêt n° 253.677 du 6 mai 2022, </a:t>
            </a:r>
            <a:r>
              <a:rPr lang="fr-FR" sz="3200" i="1" dirty="0" err="1"/>
              <a:t>a.s.b.l</a:t>
            </a:r>
            <a:r>
              <a:rPr lang="fr-FR" sz="3200" i="1" dirty="0"/>
              <a:t>. </a:t>
            </a:r>
            <a:r>
              <a:rPr lang="fr-FR" sz="3200" i="1" dirty="0" err="1"/>
              <a:t>CIBES</a:t>
            </a:r>
            <a:r>
              <a:rPr lang="fr-FR" sz="3200" i="1" dirty="0"/>
              <a:t> </a:t>
            </a:r>
            <a:r>
              <a:rPr lang="fr-FR" sz="3200" dirty="0"/>
              <a:t>(extrême urgence et annulation)</a:t>
            </a:r>
            <a:endParaRPr lang="en-GB" sz="3200" dirty="0"/>
          </a:p>
        </p:txBody>
      </p:sp>
      <p:sp>
        <p:nvSpPr>
          <p:cNvPr id="6" name="Content Placeholder 5">
            <a:extLst>
              <a:ext uri="{FF2B5EF4-FFF2-40B4-BE49-F238E27FC236}">
                <a16:creationId xmlns:a16="http://schemas.microsoft.com/office/drawing/2014/main" id="{72A2097E-F8FD-40B2-85BC-01BDCD5FD347}"/>
              </a:ext>
            </a:extLst>
          </p:cNvPr>
          <p:cNvSpPr>
            <a:spLocks noGrp="1"/>
          </p:cNvSpPr>
          <p:nvPr>
            <p:ph sz="quarter" idx="18"/>
          </p:nvPr>
        </p:nvSpPr>
        <p:spPr/>
        <p:txBody>
          <a:bodyPr/>
          <a:lstStyle/>
          <a:p>
            <a:pPr marL="0" indent="0" algn="just">
              <a:buNone/>
            </a:pPr>
            <a:r>
              <a:rPr lang="fr-BE" sz="1500" dirty="0">
                <a:solidFill>
                  <a:schemeClr val="accent2"/>
                </a:solidFill>
                <a:effectLst/>
                <a:latin typeface="Times New Roman" panose="02020603050405020304" pitchFamily="18" charset="0"/>
                <a:ea typeface="Times New Roman" panose="02020603050405020304" pitchFamily="18" charset="0"/>
              </a:rPr>
              <a:t>«</a:t>
            </a:r>
            <a:r>
              <a:rPr lang="fr-BE" sz="1500" dirty="0">
                <a:solidFill>
                  <a:schemeClr val="accent2"/>
                </a:solidFill>
                <a:effectLst/>
                <a:latin typeface="+mj-lt"/>
                <a:ea typeface="Times New Roman" panose="02020603050405020304" pitchFamily="18" charset="0"/>
              </a:rPr>
              <a:t> </a:t>
            </a:r>
            <a:r>
              <a:rPr lang="fr-BE" sz="1500" i="1" dirty="0">
                <a:solidFill>
                  <a:schemeClr val="accent2"/>
                </a:solidFill>
                <a:effectLst/>
                <a:latin typeface="+mj-lt"/>
                <a:ea typeface="Times New Roman" panose="02020603050405020304" pitchFamily="18" charset="0"/>
              </a:rPr>
              <a:t>Le but de la vérification des prix est de rechercher des prix éventuellement anormaux. L’objectif est double : </a:t>
            </a:r>
            <a:r>
              <a:rPr lang="fr-BE" sz="1500" b="1" i="1" dirty="0">
                <a:solidFill>
                  <a:schemeClr val="accent2"/>
                </a:solidFill>
                <a:effectLst/>
                <a:latin typeface="+mj-lt"/>
                <a:ea typeface="Times New Roman" panose="02020603050405020304" pitchFamily="18" charset="0"/>
              </a:rPr>
              <a:t>d’une part, protéger le pouvoir adjudicateur </a:t>
            </a:r>
            <a:r>
              <a:rPr lang="fr-BE" sz="1500" i="1" dirty="0">
                <a:solidFill>
                  <a:schemeClr val="accent2"/>
                </a:solidFill>
                <a:effectLst/>
                <a:latin typeface="+mj-lt"/>
                <a:ea typeface="Times New Roman" panose="02020603050405020304" pitchFamily="18" charset="0"/>
              </a:rPr>
              <a:t>en lui permettant de s’assurer que les prix proposés garantissent une exécution du marché conforme aux exigences édictées par les documents du marché et aux prestations proposées par les soumissionnaires et exclure toute spéculation au détriment des intérêts fondamentaux du pouvoir adjudicateur et des deniers publics; </a:t>
            </a:r>
            <a:r>
              <a:rPr lang="fr-BE" sz="1500" b="1" i="1" dirty="0">
                <a:solidFill>
                  <a:schemeClr val="accent2"/>
                </a:solidFill>
                <a:effectLst/>
                <a:latin typeface="+mj-lt"/>
                <a:ea typeface="Times New Roman" panose="02020603050405020304" pitchFamily="18" charset="0"/>
              </a:rPr>
              <a:t>d’autre part, protéger les exigences d’une saine concurrence </a:t>
            </a:r>
            <a:r>
              <a:rPr lang="fr-BE" sz="1500" i="1" dirty="0">
                <a:solidFill>
                  <a:schemeClr val="accent2"/>
                </a:solidFill>
                <a:effectLst/>
                <a:latin typeface="+mj-lt"/>
                <a:ea typeface="Times New Roman" panose="02020603050405020304" pitchFamily="18" charset="0"/>
              </a:rPr>
              <a:t>en évitant que le pouvoir adjudicateur avalise des comportements qui y sont contraires et que des marchés publics soient finalement attribués à des soumissionnaires ayant remis des prix fantaisistes qui faussent, de ce fait, le jeu normal de la concurrence. Si la vérification des prix ne répond pas à la même logique devant des prix apparemment anormalement bas ou devant des prix apparemment anormalement élevés, la réglementation relative aux marchés publics ne fait pas la distinction. </a:t>
            </a:r>
            <a:r>
              <a:rPr lang="fr-BE" sz="1500" b="1" i="1" dirty="0">
                <a:solidFill>
                  <a:schemeClr val="accent2"/>
                </a:solidFill>
                <a:effectLst/>
                <a:latin typeface="+mj-lt"/>
                <a:ea typeface="Times New Roman" panose="02020603050405020304" pitchFamily="18" charset="0"/>
              </a:rPr>
              <a:t>Face à des prix apparemment anormalement élevés, elle veille, en particulier, à écarter le risque de spéculation au détriment des deniers publics.</a:t>
            </a:r>
            <a:r>
              <a:rPr lang="fr-BE" sz="1500" b="1" dirty="0">
                <a:solidFill>
                  <a:schemeClr val="accent2"/>
                </a:solidFill>
                <a:effectLst/>
                <a:latin typeface="+mj-lt"/>
                <a:ea typeface="Times New Roman" panose="02020603050405020304" pitchFamily="18" charset="0"/>
              </a:rPr>
              <a:t> </a:t>
            </a:r>
            <a:r>
              <a:rPr lang="fr-BE" sz="1500" dirty="0">
                <a:solidFill>
                  <a:schemeClr val="accent2"/>
                </a:solidFill>
                <a:effectLst/>
                <a:latin typeface="+mj-lt"/>
                <a:ea typeface="Times New Roman" panose="02020603050405020304" pitchFamily="18" charset="0"/>
              </a:rPr>
              <a:t>(…)</a:t>
            </a:r>
          </a:p>
          <a:p>
            <a:pPr marL="0" indent="0" algn="just" hangingPunct="0">
              <a:buNone/>
            </a:pPr>
            <a:r>
              <a:rPr lang="fr-BE" sz="1500" i="1" dirty="0">
                <a:solidFill>
                  <a:schemeClr val="accent2"/>
                </a:solidFill>
                <a:effectLst/>
                <a:ea typeface="Times New Roman" panose="02020603050405020304" pitchFamily="18" charset="0"/>
              </a:rPr>
              <a:t>La partie adverse ayant sollicité des justifications pour des prix apparemment anormaux, il lui appartenait de procéder à un examen concret et effectif de celles-ci.</a:t>
            </a:r>
            <a:r>
              <a:rPr lang="fr-BE" sz="1500" dirty="0">
                <a:solidFill>
                  <a:schemeClr val="accent2"/>
                </a:solidFill>
                <a:effectLst/>
                <a:ea typeface="Times New Roman" panose="02020603050405020304" pitchFamily="18" charset="0"/>
              </a:rPr>
              <a:t> (…) </a:t>
            </a:r>
            <a:r>
              <a:rPr lang="fr-BE" sz="1500" i="1" dirty="0">
                <a:solidFill>
                  <a:schemeClr val="accent2"/>
                </a:solidFill>
                <a:effectLst/>
                <a:ea typeface="Times New Roman" panose="02020603050405020304" pitchFamily="18" charset="0"/>
              </a:rPr>
              <a:t>Rien ne permet de considérer que la partie adverse a pu vérifier que les prix proposés ne constituaient pas une charge exorbitante pour elle et ainsi écarter le risque de spéculation dénoncé par la requérante. </a:t>
            </a:r>
            <a:endParaRPr lang="fr-BE" sz="1500" dirty="0">
              <a:solidFill>
                <a:schemeClr val="accent2"/>
              </a:solidFill>
              <a:ea typeface="Times New Roman" panose="02020603050405020304" pitchFamily="18" charset="0"/>
            </a:endParaRPr>
          </a:p>
          <a:p>
            <a:pPr marL="0" indent="0" algn="just" hangingPunct="0">
              <a:buNone/>
            </a:pPr>
            <a:r>
              <a:rPr lang="fr-BE" sz="1500" i="1" dirty="0">
                <a:solidFill>
                  <a:schemeClr val="accent2"/>
                </a:solidFill>
                <a:effectLst/>
                <a:ea typeface="Times New Roman" panose="02020603050405020304" pitchFamily="18" charset="0"/>
              </a:rPr>
              <a:t>Si le grief vise plus particulièrement le lot 3 du marché, il paraît également pouvoir concerner le lot 1 de celui-ci. Il ressort, en effet, des pièces du dossier que la partie adverse a, sans aucune justification, modifié le contenu de l’offre de la partie intervenante en reportant sur le lot 3 de cette offre un poste que la partie intervenante avait expressément imputé sur le lot 1 de celle-ci, modifiant de la sorte sensiblement les prix de chaque lot. Une telle opération est </a:t>
            </a:r>
            <a:r>
              <a:rPr lang="fr-BE" sz="1500" dirty="0">
                <a:solidFill>
                  <a:schemeClr val="accent2"/>
                </a:solidFill>
                <a:effectLst/>
                <a:ea typeface="Times New Roman" panose="02020603050405020304" pitchFamily="18" charset="0"/>
              </a:rPr>
              <a:t>prima</a:t>
            </a:r>
            <a:r>
              <a:rPr lang="fr-BE" sz="1500" i="1" dirty="0">
                <a:solidFill>
                  <a:schemeClr val="accent2"/>
                </a:solidFill>
                <a:effectLst/>
                <a:ea typeface="Times New Roman" panose="02020603050405020304" pitchFamily="18" charset="0"/>
              </a:rPr>
              <a:t> </a:t>
            </a:r>
            <a:r>
              <a:rPr lang="fr-BE" sz="1500" dirty="0">
                <a:solidFill>
                  <a:schemeClr val="accent2"/>
                </a:solidFill>
                <a:effectLst/>
                <a:ea typeface="Times New Roman" panose="02020603050405020304" pitchFamily="18" charset="0"/>
              </a:rPr>
              <a:t>facie</a:t>
            </a:r>
            <a:r>
              <a:rPr lang="fr-BE" sz="1500" i="1" dirty="0">
                <a:solidFill>
                  <a:schemeClr val="accent2"/>
                </a:solidFill>
                <a:effectLst/>
                <a:ea typeface="Times New Roman" panose="02020603050405020304" pitchFamily="18" charset="0"/>
              </a:rPr>
              <a:t> de nature à influer sur le contrôle des prix et, en particulier, sur la détection de prix éventuellement anormaux pour les lots 1 et 3 du marché.</a:t>
            </a:r>
            <a:r>
              <a:rPr lang="fr-BE" sz="1500" dirty="0">
                <a:solidFill>
                  <a:schemeClr val="accent2"/>
                </a:solidFill>
                <a:effectLst/>
                <a:ea typeface="Times New Roman" panose="02020603050405020304" pitchFamily="18" charset="0"/>
              </a:rPr>
              <a:t> » </a:t>
            </a:r>
          </a:p>
        </p:txBody>
      </p:sp>
      <p:sp>
        <p:nvSpPr>
          <p:cNvPr id="7" name="Footer Placeholder 6">
            <a:extLst>
              <a:ext uri="{FF2B5EF4-FFF2-40B4-BE49-F238E27FC236}">
                <a16:creationId xmlns:a16="http://schemas.microsoft.com/office/drawing/2014/main" id="{1F4A10A7-EA3E-417C-BD5E-42E75A35867C}"/>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8853227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EE7004-DB68-4634-8FAA-E8A71AF378CC}"/>
              </a:ext>
            </a:extLst>
          </p:cNvPr>
          <p:cNvSpPr>
            <a:spLocks noGrp="1"/>
          </p:cNvSpPr>
          <p:nvPr>
            <p:ph sz="quarter" idx="18"/>
          </p:nvPr>
        </p:nvSpPr>
        <p:spPr/>
        <p:txBody>
          <a:bodyPr/>
          <a:lstStyle/>
          <a:p>
            <a:pPr marL="0" indent="0" algn="just">
              <a:buNone/>
            </a:pPr>
            <a:r>
              <a:rPr lang="fr-BE" sz="1600" dirty="0"/>
              <a:t>« </a:t>
            </a:r>
            <a:r>
              <a:rPr lang="fr-BE" sz="1600" i="1" dirty="0"/>
              <a:t>Le but de la </a:t>
            </a:r>
            <a:r>
              <a:rPr lang="fr-BE" sz="1600" b="1" i="1" dirty="0"/>
              <a:t>vérification des prix</a:t>
            </a:r>
            <a:r>
              <a:rPr lang="fr-BE" sz="1600" i="1" dirty="0"/>
              <a:t>, prévue par l’article 84 de la loi du 17 juin 2016 relative aux marchés publics, est de rechercher d’éventuels prix anormaux.</a:t>
            </a:r>
            <a:r>
              <a:rPr lang="fr-BE" sz="1600" b="1" i="1" dirty="0"/>
              <a:t> L’objectif </a:t>
            </a:r>
            <a:r>
              <a:rPr lang="fr-BE" sz="1600" i="1" dirty="0"/>
              <a:t>poursuivi par la réglementation est </a:t>
            </a:r>
            <a:r>
              <a:rPr lang="fr-BE" sz="1600" b="1" i="1" dirty="0"/>
              <a:t>double</a:t>
            </a:r>
            <a:r>
              <a:rPr lang="fr-BE" sz="1600" i="1" dirty="0"/>
              <a:t> : d’une part, </a:t>
            </a:r>
            <a:r>
              <a:rPr lang="fr-BE" sz="1600" b="1" i="1" dirty="0"/>
              <a:t>protéger l’adjudicateur </a:t>
            </a:r>
            <a:r>
              <a:rPr lang="fr-BE" sz="1600" i="1" dirty="0"/>
              <a:t>en lui donnant le moyen de s’assurer que le prix offert par les soumissionnaires permet réellement d’exécuter les obligations qui découlent du cahier spécial des charges ; d’autre part, </a:t>
            </a:r>
            <a:r>
              <a:rPr lang="fr-BE" sz="1600" b="1" i="1" dirty="0"/>
              <a:t>protéger les exigences d’une saine concurrence</a:t>
            </a:r>
          </a:p>
          <a:p>
            <a:pPr marL="0" indent="0" algn="just">
              <a:buNone/>
            </a:pPr>
            <a:r>
              <a:rPr lang="fr-BE" sz="1600" i="1" dirty="0"/>
              <a:t>En l’espèce, il semble que le moyen ne se limite pas à poser la question de savoir si </a:t>
            </a:r>
            <a:r>
              <a:rPr lang="fr-BE" sz="1600" b="1" i="1" dirty="0"/>
              <a:t>le personnel ouvrier affecté à l’exécution du marché en cause peut, en vertu de la réglementation, être payé conformément aux barèmes de la commission paritaire 145</a:t>
            </a:r>
            <a:r>
              <a:rPr lang="fr-BE" sz="1600" i="1" dirty="0"/>
              <a:t>, mais qu’il tend, </a:t>
            </a:r>
            <a:r>
              <a:rPr lang="fr-BE" sz="1600" b="1" i="1" dirty="0"/>
              <a:t>plus largement, à reprocher au pouvoir adjudicateur de ne pas avoir motivé les raisons pour lesquelles il a estimé qu’une telle situation était admissible eu égard aux objectifs de la vérification des prix</a:t>
            </a:r>
            <a:r>
              <a:rPr lang="fr-BE" sz="1600" i="1" dirty="0"/>
              <a:t>. À cet égard, en ne faisant pas état de l’élément de justification, formulé par l’attributaire, relatif aux barèmes auxquels seront payés les ouvriers, alors même que rien ne permet, prima facie, de considérer qu’il s’agit d’un élément secondaire, </a:t>
            </a:r>
            <a:r>
              <a:rPr lang="fr-BE" sz="1600" b="1" i="1" dirty="0"/>
              <a:t>l’acte attaqué </a:t>
            </a:r>
            <a:r>
              <a:rPr lang="fr-BE" sz="1600" i="1" dirty="0"/>
              <a:t>paraît, dans les circonstances particulières de l’espèce, devoir être considéré comme étant </a:t>
            </a:r>
            <a:r>
              <a:rPr lang="fr-BE" sz="1600" b="1" i="1" dirty="0"/>
              <a:t>insuffisamment motivé. </a:t>
            </a:r>
            <a:r>
              <a:rPr lang="fr-BE" sz="1600" dirty="0"/>
              <a:t>»</a:t>
            </a:r>
          </a:p>
          <a:p>
            <a:pPr marL="0" indent="0" algn="just">
              <a:buNone/>
            </a:pPr>
            <a:r>
              <a:rPr lang="fr-BE" sz="1600" dirty="0"/>
              <a:t>Dans le même sens, </a:t>
            </a:r>
            <a:r>
              <a:rPr lang="fr-BE" sz="1600" dirty="0" err="1"/>
              <a:t>voy</a:t>
            </a:r>
            <a:r>
              <a:rPr lang="fr-BE" sz="1600" dirty="0"/>
              <a:t>. </a:t>
            </a:r>
            <a:r>
              <a:rPr lang="fr-BE" sz="1600" dirty="0" err="1">
                <a:effectLst/>
                <a:latin typeface="+mj-lt"/>
                <a:ea typeface="Times New Roman" panose="02020603050405020304" pitchFamily="18" charset="0"/>
              </a:rPr>
              <a:t>C.E</a:t>
            </a:r>
            <a:r>
              <a:rPr lang="fr-BE" sz="1600" dirty="0">
                <a:effectLst/>
                <a:latin typeface="+mj-lt"/>
                <a:ea typeface="Times New Roman" panose="02020603050405020304" pitchFamily="18" charset="0"/>
              </a:rPr>
              <a:t>., arrêt n° 254.296 du 26 juillet 2022, </a:t>
            </a:r>
            <a:r>
              <a:rPr lang="fr-BE" sz="1600" i="1" dirty="0" err="1">
                <a:effectLst/>
                <a:latin typeface="+mj-lt"/>
                <a:ea typeface="Times New Roman" panose="02020603050405020304" pitchFamily="18" charset="0"/>
              </a:rPr>
              <a:t>s.a.</a:t>
            </a:r>
            <a:r>
              <a:rPr lang="fr-BE" sz="1600" i="1" dirty="0">
                <a:effectLst/>
                <a:latin typeface="+mj-lt"/>
                <a:ea typeface="Times New Roman" panose="02020603050405020304" pitchFamily="18" charset="0"/>
              </a:rPr>
              <a:t> NELLES FRÈRES </a:t>
            </a:r>
            <a:r>
              <a:rPr lang="fr-BE" sz="1600" dirty="0">
                <a:effectLst/>
                <a:latin typeface="+mj-lt"/>
                <a:ea typeface="Times New Roman" panose="02020603050405020304" pitchFamily="18" charset="0"/>
              </a:rPr>
              <a:t>(extrême urgence)</a:t>
            </a:r>
            <a:endParaRPr lang="fr-BE" sz="1600" b="1" dirty="0"/>
          </a:p>
          <a:p>
            <a:pPr marL="0" indent="0">
              <a:buNone/>
            </a:pPr>
            <a:endParaRPr lang="en-GB" sz="1600" dirty="0"/>
          </a:p>
        </p:txBody>
      </p:sp>
      <p:sp>
        <p:nvSpPr>
          <p:cNvPr id="4" name="Slide Number Placeholder 3">
            <a:extLst>
              <a:ext uri="{FF2B5EF4-FFF2-40B4-BE49-F238E27FC236}">
                <a16:creationId xmlns:a16="http://schemas.microsoft.com/office/drawing/2014/main" id="{07155B27-2AB7-4CF9-86D0-5291FB6408EC}"/>
              </a:ext>
            </a:extLst>
          </p:cNvPr>
          <p:cNvSpPr>
            <a:spLocks noGrp="1"/>
          </p:cNvSpPr>
          <p:nvPr>
            <p:ph type="sldNum" sz="quarter" idx="12"/>
          </p:nvPr>
        </p:nvSpPr>
        <p:spPr/>
        <p:txBody>
          <a:bodyPr/>
          <a:lstStyle/>
          <a:p>
            <a:fld id="{F9591D4C-BB8F-AE46-BE73-C616F30BBC5B}" type="slidenum">
              <a:rPr lang="en-US" smtClean="0"/>
              <a:pPr/>
              <a:t>33</a:t>
            </a:fld>
            <a:endParaRPr lang="en-US" dirty="0"/>
          </a:p>
        </p:txBody>
      </p:sp>
      <p:sp>
        <p:nvSpPr>
          <p:cNvPr id="5" name="Text Placeholder 4">
            <a:extLst>
              <a:ext uri="{FF2B5EF4-FFF2-40B4-BE49-F238E27FC236}">
                <a16:creationId xmlns:a16="http://schemas.microsoft.com/office/drawing/2014/main" id="{9EF82405-D5F2-4E38-9A90-2C1AB5643795}"/>
              </a:ext>
            </a:extLst>
          </p:cNvPr>
          <p:cNvSpPr>
            <a:spLocks noGrp="1"/>
          </p:cNvSpPr>
          <p:nvPr>
            <p:ph type="body" sz="quarter" idx="15"/>
          </p:nvPr>
        </p:nvSpPr>
        <p:spPr>
          <a:xfrm>
            <a:off x="515938" y="1447804"/>
            <a:ext cx="11160125" cy="237308"/>
          </a:xfrm>
        </p:spPr>
        <p:txBody>
          <a:bodyPr/>
          <a:lstStyle/>
          <a:p>
            <a:pPr algn="just"/>
            <a:r>
              <a:rPr lang="fr-BE" dirty="0"/>
              <a:t>Prix anormaux et motivation formelle</a:t>
            </a:r>
          </a:p>
        </p:txBody>
      </p:sp>
      <p:sp>
        <p:nvSpPr>
          <p:cNvPr id="6" name="Title 5">
            <a:extLst>
              <a:ext uri="{FF2B5EF4-FFF2-40B4-BE49-F238E27FC236}">
                <a16:creationId xmlns:a16="http://schemas.microsoft.com/office/drawing/2014/main" id="{E1BCB081-A4E7-4C66-BC2C-78453F45FF4A}"/>
              </a:ext>
            </a:extLst>
          </p:cNvPr>
          <p:cNvSpPr>
            <a:spLocks noGrp="1"/>
          </p:cNvSpPr>
          <p:nvPr>
            <p:ph type="title"/>
          </p:nvPr>
        </p:nvSpPr>
        <p:spPr/>
        <p:txBody>
          <a:bodyPr/>
          <a:lstStyle/>
          <a:p>
            <a:pPr algn="just"/>
            <a:r>
              <a:rPr lang="fr-FR" sz="3200" dirty="0"/>
              <a:t>C.E., arrêts n° 251.695 et n° 251.696 du 30 septembre 2021, </a:t>
            </a:r>
            <a:r>
              <a:rPr lang="fr-FR" sz="3200" i="1" dirty="0"/>
              <a:t>s.r.l. </a:t>
            </a:r>
            <a:r>
              <a:rPr lang="fr-FR" sz="3200" i="1" dirty="0" err="1"/>
              <a:t>Theis</a:t>
            </a:r>
            <a:r>
              <a:rPr lang="fr-FR" sz="3200" i="1" dirty="0"/>
              <a:t> Marcel (extrême urgence)</a:t>
            </a:r>
            <a:endParaRPr lang="en-GB" sz="3200" i="1" dirty="0"/>
          </a:p>
        </p:txBody>
      </p:sp>
      <p:sp>
        <p:nvSpPr>
          <p:cNvPr id="7" name="Footer Placeholder 6">
            <a:extLst>
              <a:ext uri="{FF2B5EF4-FFF2-40B4-BE49-F238E27FC236}">
                <a16:creationId xmlns:a16="http://schemas.microsoft.com/office/drawing/2014/main" id="{3EDD77B9-0C39-481D-ADF1-134C8AABC9F2}"/>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45969851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097CA8A9-B110-4795-B21F-B3BC8EBC79B0}"/>
              </a:ext>
            </a:extLst>
          </p:cNvPr>
          <p:cNvSpPr>
            <a:spLocks noGrp="1"/>
          </p:cNvSpPr>
          <p:nvPr>
            <p:ph type="sldNum" sz="quarter" idx="12"/>
          </p:nvPr>
        </p:nvSpPr>
        <p:spPr/>
        <p:txBody>
          <a:bodyPr/>
          <a:lstStyle/>
          <a:p>
            <a:fld id="{F9591D4C-BB8F-AE46-BE73-C616F30BBC5B}" type="slidenum">
              <a:rPr lang="en-US" smtClean="0"/>
              <a:pPr/>
              <a:t>34</a:t>
            </a:fld>
            <a:endParaRPr lang="en-US" dirty="0"/>
          </a:p>
        </p:txBody>
      </p:sp>
      <p:sp>
        <p:nvSpPr>
          <p:cNvPr id="4" name="Text Placeholder 3">
            <a:extLst>
              <a:ext uri="{FF2B5EF4-FFF2-40B4-BE49-F238E27FC236}">
                <a16:creationId xmlns:a16="http://schemas.microsoft.com/office/drawing/2014/main" id="{EF570D9F-3463-437A-B8F9-C120D0BE400E}"/>
              </a:ext>
            </a:extLst>
          </p:cNvPr>
          <p:cNvSpPr>
            <a:spLocks noGrp="1"/>
          </p:cNvSpPr>
          <p:nvPr>
            <p:ph type="body" sz="quarter" idx="15"/>
          </p:nvPr>
        </p:nvSpPr>
        <p:spPr>
          <a:xfrm>
            <a:off x="515938" y="1447804"/>
            <a:ext cx="11160125" cy="237308"/>
          </a:xfrm>
        </p:spPr>
        <p:txBody>
          <a:bodyPr/>
          <a:lstStyle/>
          <a:p>
            <a:r>
              <a:rPr lang="fr-FR" dirty="0"/>
              <a:t>Vérification des prix et des coûts</a:t>
            </a:r>
          </a:p>
        </p:txBody>
      </p:sp>
      <p:sp>
        <p:nvSpPr>
          <p:cNvPr id="5" name="Title 4">
            <a:extLst>
              <a:ext uri="{FF2B5EF4-FFF2-40B4-BE49-F238E27FC236}">
                <a16:creationId xmlns:a16="http://schemas.microsoft.com/office/drawing/2014/main" id="{A56FF858-A7E3-4D01-B085-4E12FA1DEF59}"/>
              </a:ext>
            </a:extLst>
          </p:cNvPr>
          <p:cNvSpPr>
            <a:spLocks noGrp="1"/>
          </p:cNvSpPr>
          <p:nvPr>
            <p:ph type="title"/>
          </p:nvPr>
        </p:nvSpPr>
        <p:spPr/>
        <p:txBody>
          <a:bodyPr/>
          <a:lstStyle/>
          <a:p>
            <a:pPr algn="just"/>
            <a:r>
              <a:rPr lang="fr-FR" sz="3200" dirty="0" err="1"/>
              <a:t>C.E</a:t>
            </a:r>
            <a:r>
              <a:rPr lang="fr-FR" sz="3200" dirty="0"/>
              <a:t>., arrêt n° 252.640 du 14 janvier 2022, </a:t>
            </a:r>
            <a:r>
              <a:rPr lang="fr-FR" sz="3200" i="1" dirty="0" err="1"/>
              <a:t>s.a.</a:t>
            </a:r>
            <a:r>
              <a:rPr lang="fr-FR" sz="3200" i="1" dirty="0"/>
              <a:t> Venturis </a:t>
            </a:r>
            <a:r>
              <a:rPr lang="fr-FR" sz="3200" dirty="0"/>
              <a:t>(extrême urgence et annulation)</a:t>
            </a:r>
            <a:endParaRPr lang="en-GB" sz="3200" dirty="0"/>
          </a:p>
        </p:txBody>
      </p:sp>
      <p:sp>
        <p:nvSpPr>
          <p:cNvPr id="6" name="Content Placeholder 5">
            <a:extLst>
              <a:ext uri="{FF2B5EF4-FFF2-40B4-BE49-F238E27FC236}">
                <a16:creationId xmlns:a16="http://schemas.microsoft.com/office/drawing/2014/main" id="{52DD38F4-7FA0-4E1B-AD8C-BEE355A80FD1}"/>
              </a:ext>
            </a:extLst>
          </p:cNvPr>
          <p:cNvSpPr>
            <a:spLocks noGrp="1"/>
          </p:cNvSpPr>
          <p:nvPr>
            <p:ph sz="quarter" idx="18"/>
          </p:nvPr>
        </p:nvSpPr>
        <p:spPr/>
        <p:txBody>
          <a:bodyPr/>
          <a:lstStyle/>
          <a:p>
            <a:pPr marL="0" indent="0" algn="just">
              <a:buNone/>
            </a:pPr>
            <a:r>
              <a:rPr lang="fr-BE" sz="1600" dirty="0"/>
              <a:t>«</a:t>
            </a:r>
            <a:r>
              <a:rPr lang="fr-BE" sz="1600" i="1" dirty="0"/>
              <a:t> Il ressort des dispositions précitées </a:t>
            </a:r>
            <a:r>
              <a:rPr lang="fr-BE" sz="1600" b="1" i="1" dirty="0"/>
              <a:t>qu’après rectification des offres </a:t>
            </a:r>
            <a:r>
              <a:rPr lang="fr-BE" sz="1600" i="1" dirty="0"/>
              <a:t>conformément à l'article 34, le pouvoir adjudicateur est tenu de procéder, </a:t>
            </a:r>
            <a:r>
              <a:rPr lang="fr-BE" sz="1600" b="1" i="1" dirty="0"/>
              <a:t>dans un premier temps</a:t>
            </a:r>
            <a:r>
              <a:rPr lang="fr-BE" sz="1600" i="1" dirty="0"/>
              <a:t>, à une </a:t>
            </a:r>
            <a:r>
              <a:rPr lang="fr-BE" sz="1600" b="1" i="1" dirty="0"/>
              <a:t>vérification des prix ou des coûts de l'offre </a:t>
            </a:r>
            <a:r>
              <a:rPr lang="fr-BE" sz="1600" i="1" dirty="0"/>
              <a:t>conformément à l'article 35 et, </a:t>
            </a:r>
            <a:r>
              <a:rPr lang="fr-BE" sz="1600" b="1" i="1" dirty="0"/>
              <a:t>en cas de suspicion de prix ou de coûts anormalement bas ou élevés</a:t>
            </a:r>
            <a:r>
              <a:rPr lang="fr-BE" sz="1600" i="1" dirty="0"/>
              <a:t>, de procéder, </a:t>
            </a:r>
            <a:r>
              <a:rPr lang="fr-BE" sz="1600" b="1" i="1" dirty="0"/>
              <a:t>dans un second temps</a:t>
            </a:r>
            <a:r>
              <a:rPr lang="fr-BE" sz="1600" i="1" dirty="0"/>
              <a:t>, </a:t>
            </a:r>
            <a:r>
              <a:rPr lang="fr-BE" sz="1600" b="1" i="1" dirty="0"/>
              <a:t>à un examen des prix et des coûts tel que visé à l'article 36</a:t>
            </a:r>
            <a:r>
              <a:rPr lang="fr-BE" sz="1600" i="1" dirty="0"/>
              <a:t>. </a:t>
            </a:r>
          </a:p>
          <a:p>
            <a:pPr marL="0" indent="0" algn="just">
              <a:buNone/>
            </a:pPr>
            <a:r>
              <a:rPr lang="fr-BE" sz="1600" i="1" dirty="0"/>
              <a:t>C’est dans le cadre de cet examen des prix et coûts, régi par l’article 36 et supposant une suspicion préalable d’anormalité de ces prix et coûts, que l’entité adjudicatrice est tenue </a:t>
            </a:r>
            <a:r>
              <a:rPr lang="fr-BE" sz="1600" b="1" i="1" dirty="0"/>
              <a:t>d’inviter les soumissionnaires concernés à fournir les justifications écrites nécessaires relatives à la composition du prix ou du coût considéré comme anormal</a:t>
            </a:r>
            <a:r>
              <a:rPr lang="fr-BE" sz="1600" i="1" dirty="0"/>
              <a:t>, de manière à se déterminer ensuite sur le caractère normal ou anormal des prix concernés et à en tirer les conséquences sur le plan de la régularité des offres concernées et du sort qui doit être réservé à celles-ci. </a:t>
            </a:r>
            <a:r>
              <a:rPr lang="fr-BE" sz="1600" dirty="0"/>
              <a:t>(…)</a:t>
            </a:r>
            <a:endParaRPr lang="fr-BE" sz="1600" i="1" dirty="0"/>
          </a:p>
          <a:p>
            <a:pPr marL="0" indent="0" algn="just">
              <a:buNone/>
            </a:pPr>
            <a:r>
              <a:rPr lang="fr-BE" sz="1600" i="1" dirty="0"/>
              <a:t>Il doit, par ailleurs, être rappelé que, dans la conduite des opérations requises en vertu des dispositions précitées, le pouvoir adjudicateur dispose d’un </a:t>
            </a:r>
            <a:r>
              <a:rPr lang="fr-BE" sz="1600" b="1" i="1" dirty="0"/>
              <a:t>large pouvoir d’appréciation </a:t>
            </a:r>
            <a:r>
              <a:rPr lang="fr-BE" sz="1600" i="1" dirty="0"/>
              <a:t>pour procéder à un contrôle des prix, estimer le caractère apparemment anormal d’un prix, déterminer ceux à propos desquels il estime opportun de solliciter des justifications et examiner la validité des justifications apportées par le soumissionnaire concerné. </a:t>
            </a:r>
            <a:r>
              <a:rPr lang="fr-BE" sz="1600" b="1" i="1" dirty="0"/>
              <a:t>Il n'appartient pas au Conseil d'État de substituer sa propre appréciation à celle de l'autorité, sauf à sanctionner une erreur manifeste d’appréciation.</a:t>
            </a:r>
            <a:r>
              <a:rPr lang="fr-BE" sz="1600" b="1" dirty="0"/>
              <a:t> </a:t>
            </a:r>
            <a:r>
              <a:rPr lang="fr-BE" sz="1600" dirty="0"/>
              <a:t>»</a:t>
            </a:r>
            <a:r>
              <a:rPr lang="fr-BE" sz="1600" b="1" dirty="0"/>
              <a:t> </a:t>
            </a:r>
          </a:p>
        </p:txBody>
      </p:sp>
      <p:sp>
        <p:nvSpPr>
          <p:cNvPr id="7" name="Footer Placeholder 6">
            <a:extLst>
              <a:ext uri="{FF2B5EF4-FFF2-40B4-BE49-F238E27FC236}">
                <a16:creationId xmlns:a16="http://schemas.microsoft.com/office/drawing/2014/main" id="{29477F5C-A996-4C4C-831D-E6393A030FC8}"/>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08220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33B65B-1F94-46F8-BDED-1B4C9218A03D}"/>
              </a:ext>
            </a:extLst>
          </p:cNvPr>
          <p:cNvSpPr>
            <a:spLocks noGrp="1"/>
          </p:cNvSpPr>
          <p:nvPr>
            <p:ph type="sldNum" sz="quarter" idx="12"/>
          </p:nvPr>
        </p:nvSpPr>
        <p:spPr/>
        <p:txBody>
          <a:bodyPr/>
          <a:lstStyle/>
          <a:p>
            <a:fld id="{F9591D4C-BB8F-AE46-BE73-C616F30BBC5B}" type="slidenum">
              <a:rPr lang="en-US" smtClean="0"/>
              <a:pPr/>
              <a:t>35</a:t>
            </a:fld>
            <a:endParaRPr lang="en-US" dirty="0"/>
          </a:p>
        </p:txBody>
      </p:sp>
      <p:sp>
        <p:nvSpPr>
          <p:cNvPr id="4" name="Text Placeholder 3">
            <a:extLst>
              <a:ext uri="{FF2B5EF4-FFF2-40B4-BE49-F238E27FC236}">
                <a16:creationId xmlns:a16="http://schemas.microsoft.com/office/drawing/2014/main" id="{464203FC-E1C4-402B-BF1D-69BE5B89403C}"/>
              </a:ext>
            </a:extLst>
          </p:cNvPr>
          <p:cNvSpPr>
            <a:spLocks noGrp="1"/>
          </p:cNvSpPr>
          <p:nvPr>
            <p:ph type="body" sz="quarter" idx="15"/>
          </p:nvPr>
        </p:nvSpPr>
        <p:spPr>
          <a:xfrm>
            <a:off x="515938" y="1439096"/>
            <a:ext cx="11160125" cy="237308"/>
          </a:xfrm>
        </p:spPr>
        <p:txBody>
          <a:bodyPr/>
          <a:lstStyle/>
          <a:p>
            <a:r>
              <a:rPr lang="fr-FR" dirty="0"/>
              <a:t>Vérification des prix et erreurs arithmétiques</a:t>
            </a:r>
          </a:p>
        </p:txBody>
      </p:sp>
      <p:sp>
        <p:nvSpPr>
          <p:cNvPr id="5" name="Title 4">
            <a:extLst>
              <a:ext uri="{FF2B5EF4-FFF2-40B4-BE49-F238E27FC236}">
                <a16:creationId xmlns:a16="http://schemas.microsoft.com/office/drawing/2014/main" id="{CE70762F-578E-4097-8999-914ED1EA2883}"/>
              </a:ext>
            </a:extLst>
          </p:cNvPr>
          <p:cNvSpPr>
            <a:spLocks noGrp="1"/>
          </p:cNvSpPr>
          <p:nvPr>
            <p:ph type="title"/>
          </p:nvPr>
        </p:nvSpPr>
        <p:spPr/>
        <p:txBody>
          <a:bodyPr/>
          <a:lstStyle/>
          <a:p>
            <a:pPr algn="just"/>
            <a:r>
              <a:rPr lang="fr-FR" sz="3200" dirty="0" err="1"/>
              <a:t>C.E</a:t>
            </a:r>
            <a:r>
              <a:rPr lang="fr-FR" sz="3200" dirty="0"/>
              <a:t>., arrêt n° 253.899 du 1 juin 2022, </a:t>
            </a:r>
            <a:r>
              <a:rPr lang="fr-FR" sz="3200" i="1" dirty="0" err="1"/>
              <a:t>s.r.l</a:t>
            </a:r>
            <a:r>
              <a:rPr lang="fr-FR" sz="3200" i="1" dirty="0"/>
              <a:t>. </a:t>
            </a:r>
            <a:r>
              <a:rPr lang="fr-FR" sz="3200" i="1" dirty="0" err="1"/>
              <a:t>Privacy</a:t>
            </a:r>
            <a:r>
              <a:rPr lang="fr-FR" sz="3200" i="1" dirty="0"/>
              <a:t> </a:t>
            </a:r>
            <a:r>
              <a:rPr lang="fr-FR" sz="3200" i="1" dirty="0" err="1"/>
              <a:t>Praxys</a:t>
            </a:r>
            <a:r>
              <a:rPr lang="fr-FR" sz="3200" i="1" dirty="0"/>
              <a:t> et consorts</a:t>
            </a:r>
            <a:r>
              <a:rPr lang="fr-FR" sz="3200" dirty="0"/>
              <a:t> (extrême urgence)</a:t>
            </a:r>
            <a:endParaRPr lang="en-GB" sz="3200" dirty="0"/>
          </a:p>
        </p:txBody>
      </p:sp>
      <p:sp>
        <p:nvSpPr>
          <p:cNvPr id="6" name="Content Placeholder 5">
            <a:extLst>
              <a:ext uri="{FF2B5EF4-FFF2-40B4-BE49-F238E27FC236}">
                <a16:creationId xmlns:a16="http://schemas.microsoft.com/office/drawing/2014/main" id="{D6700062-619F-4AE7-9228-AD1163115F0A}"/>
              </a:ext>
            </a:extLst>
          </p:cNvPr>
          <p:cNvSpPr>
            <a:spLocks noGrp="1"/>
          </p:cNvSpPr>
          <p:nvPr>
            <p:ph sz="quarter" idx="18"/>
          </p:nvPr>
        </p:nvSpPr>
        <p:spPr/>
        <p:txBody>
          <a:bodyPr/>
          <a:lstStyle/>
          <a:p>
            <a:pPr marL="0" indent="0" algn="just">
              <a:buNone/>
            </a:pPr>
            <a:r>
              <a:rPr lang="fr-BE" sz="1600" dirty="0">
                <a:ea typeface="Times New Roman" panose="02020603050405020304" pitchFamily="18" charset="0"/>
                <a:cs typeface="Times New Roman" panose="02020603050405020304" pitchFamily="18" charset="0"/>
              </a:rPr>
              <a:t>L</a:t>
            </a:r>
            <a:r>
              <a:rPr lang="fr-BE" sz="1600" dirty="0">
                <a:effectLst/>
                <a:ea typeface="Times New Roman" panose="02020603050405020304" pitchFamily="18" charset="0"/>
                <a:cs typeface="Times New Roman" panose="02020603050405020304" pitchFamily="18" charset="0"/>
              </a:rPr>
              <a:t>e Conseil d’État a décidé en l’espèce que « </a:t>
            </a:r>
            <a:r>
              <a:rPr lang="fr-BE" sz="1600" i="1" dirty="0">
                <a:effectLst/>
                <a:ea typeface="Times New Roman" panose="02020603050405020304" pitchFamily="18" charset="0"/>
                <a:cs typeface="Times New Roman" panose="02020603050405020304" pitchFamily="18" charset="0"/>
              </a:rPr>
              <a:t>la seule vérification qui a été opérée est celle prévue au regard de l’article 86 de l’arrêté royal du 18 avril 2017 précité, qui vise la « correction des offres ». </a:t>
            </a:r>
            <a:r>
              <a:rPr lang="fr-BE" sz="1600" dirty="0">
                <a:effectLst/>
                <a:ea typeface="Times New Roman" panose="02020603050405020304" pitchFamily="18" charset="0"/>
                <a:cs typeface="Times New Roman" panose="02020603050405020304" pitchFamily="18" charset="0"/>
              </a:rPr>
              <a:t>(…)</a:t>
            </a:r>
            <a:r>
              <a:rPr lang="fr-BE" sz="1600" i="1" dirty="0">
                <a:effectLst/>
                <a:ea typeface="Times New Roman" panose="02020603050405020304" pitchFamily="18" charset="0"/>
                <a:cs typeface="Times New Roman" panose="02020603050405020304" pitchFamily="18" charset="0"/>
              </a:rPr>
              <a:t> </a:t>
            </a:r>
          </a:p>
          <a:p>
            <a:pPr marL="0" indent="0" algn="just">
              <a:buNone/>
            </a:pPr>
            <a:r>
              <a:rPr lang="fr-BE" sz="1600" dirty="0">
                <a:effectLst/>
                <a:ea typeface="Times New Roman" panose="02020603050405020304" pitchFamily="18" charset="0"/>
                <a:cs typeface="Times New Roman" panose="02020603050405020304" pitchFamily="18" charset="0"/>
              </a:rPr>
              <a:t>[C]</a:t>
            </a:r>
            <a:r>
              <a:rPr lang="fr-BE" sz="1600" i="1" dirty="0">
                <a:effectLst/>
                <a:ea typeface="Times New Roman" panose="02020603050405020304" pitchFamily="18" charset="0"/>
                <a:cs typeface="Times New Roman" panose="02020603050405020304" pitchFamily="18" charset="0"/>
              </a:rPr>
              <a:t>e type de correction est étranger à la procédure de vérification des prix prévue par les articles 84 de la loi du 17 juin 2016 et 35 et 36 de l’arrêté royal du 18 avril 2017. </a:t>
            </a:r>
            <a:r>
              <a:rPr lang="fr-BE" sz="1600" dirty="0">
                <a:effectLst/>
                <a:ea typeface="Times New Roman" panose="02020603050405020304" pitchFamily="18" charset="0"/>
                <a:cs typeface="Times New Roman" panose="02020603050405020304" pitchFamily="18" charset="0"/>
              </a:rPr>
              <a:t>(…) [En outre,] </a:t>
            </a:r>
            <a:r>
              <a:rPr lang="fr-BE" sz="1600" i="1" dirty="0">
                <a:effectLst/>
                <a:ea typeface="Times New Roman" panose="02020603050405020304" pitchFamily="18" charset="0"/>
                <a:cs typeface="Times New Roman" panose="02020603050405020304" pitchFamily="18" charset="0"/>
              </a:rPr>
              <a:t>le rapport d’analyse des offres se limite à indiquer qu’au terme de la vérification opérée, « </a:t>
            </a:r>
            <a:r>
              <a:rPr lang="fr-BE" sz="1600" dirty="0">
                <a:effectLst/>
                <a:ea typeface="Times New Roman" panose="02020603050405020304" pitchFamily="18" charset="0"/>
                <a:cs typeface="Times New Roman" panose="02020603050405020304" pitchFamily="18" charset="0"/>
              </a:rPr>
              <a:t>[a]</a:t>
            </a:r>
            <a:r>
              <a:rPr lang="fr-BE" sz="1600" i="1" dirty="0" err="1">
                <a:effectLst/>
                <a:ea typeface="Times New Roman" panose="02020603050405020304" pitchFamily="18" charset="0"/>
                <a:cs typeface="Times New Roman" panose="02020603050405020304" pitchFamily="18" charset="0"/>
              </a:rPr>
              <a:t>ucune</a:t>
            </a:r>
            <a:r>
              <a:rPr lang="fr-BE" sz="1600" i="1" dirty="0">
                <a:effectLst/>
                <a:ea typeface="Times New Roman" panose="02020603050405020304" pitchFamily="18" charset="0"/>
                <a:cs typeface="Times New Roman" panose="02020603050405020304" pitchFamily="18" charset="0"/>
              </a:rPr>
              <a:t> erreur n’a été constatée dans les offres » - </a:t>
            </a:r>
            <a:r>
              <a:rPr lang="fr-BE" sz="1600" b="1" i="1" dirty="0">
                <a:effectLst/>
                <a:ea typeface="Times New Roman" panose="02020603050405020304" pitchFamily="18" charset="0"/>
                <a:cs typeface="Times New Roman" panose="02020603050405020304" pitchFamily="18" charset="0"/>
              </a:rPr>
              <a:t>ce type de constat étant tout à fait inadapté à un contrôle de la normalité des prix.</a:t>
            </a:r>
            <a:r>
              <a:rPr lang="fr-BE" sz="1600" b="1" dirty="0">
                <a:effectLst/>
                <a:ea typeface="Times New Roman" panose="02020603050405020304" pitchFamily="18" charset="0"/>
                <a:cs typeface="Times New Roman" panose="02020603050405020304" pitchFamily="18" charset="0"/>
              </a:rPr>
              <a:t> </a:t>
            </a:r>
            <a:r>
              <a:rPr lang="fr-BE" sz="1600" dirty="0">
                <a:effectLst/>
                <a:ea typeface="Times New Roman" panose="02020603050405020304" pitchFamily="18" charset="0"/>
                <a:cs typeface="Times New Roman" panose="02020603050405020304" pitchFamily="18" charset="0"/>
              </a:rPr>
              <a:t>»</a:t>
            </a:r>
          </a:p>
          <a:p>
            <a:pPr marL="0" indent="0" algn="just">
              <a:buNone/>
            </a:pPr>
            <a:r>
              <a:rPr lang="fr-BE" sz="1600" dirty="0">
                <a:solidFill>
                  <a:schemeClr val="accent2"/>
                </a:solidFill>
              </a:rPr>
              <a:t>« </a:t>
            </a:r>
            <a:r>
              <a:rPr lang="fr-BE" sz="1600" i="1" dirty="0">
                <a:solidFill>
                  <a:schemeClr val="accent2"/>
                </a:solidFill>
              </a:rPr>
              <a:t>Aucun autre élément concernant une vérification des prix ne ressort des pièces du dossier administratif, en ce compris du premier acte attaqué.</a:t>
            </a:r>
            <a:r>
              <a:rPr lang="fr-BE" sz="1600" i="1" dirty="0">
                <a:solidFill>
                  <a:schemeClr val="accent2"/>
                </a:solidFill>
                <a:cs typeface="Times New Roman" panose="02020603050405020304" pitchFamily="18" charset="0"/>
              </a:rPr>
              <a:t> </a:t>
            </a:r>
            <a:r>
              <a:rPr lang="fr-BE" sz="1600" i="1" dirty="0">
                <a:solidFill>
                  <a:schemeClr val="accent2"/>
                </a:solidFill>
              </a:rPr>
              <a:t>Dans ces conditions, il ne peut prima facie être considéré que la partie adverse aurait procédé concrètement à une vérification de la normalité des prix au sens des dispositions précitées. </a:t>
            </a:r>
            <a:r>
              <a:rPr lang="fr-BE" sz="1600" b="1" i="1" dirty="0">
                <a:solidFill>
                  <a:schemeClr val="accent2"/>
                </a:solidFill>
              </a:rPr>
              <a:t>S’il peut être admis qu’un pouvoir adjudicateur n’est pas tenu d’indiquer dans les motifs de sa décision la raison pour laquelle un prix proposé ne présente aucun caractère anormal, il n’en demeure pas moins qu’il doit ressortir de cette décision, ou à tout le moins, du dossier administratif qu’il a bien procédé à ce contrôle</a:t>
            </a:r>
            <a:r>
              <a:rPr lang="fr-BE" sz="1600" i="1" dirty="0">
                <a:solidFill>
                  <a:schemeClr val="accent2"/>
                </a:solidFill>
              </a:rPr>
              <a:t>. Tel ne paraît pas être le cas en l’espèce. </a:t>
            </a:r>
            <a:r>
              <a:rPr lang="fr-BE" sz="1600" dirty="0">
                <a:solidFill>
                  <a:schemeClr val="accent2"/>
                </a:solidFill>
              </a:rPr>
              <a:t>»</a:t>
            </a:r>
            <a:endParaRPr lang="fr-BE" sz="1600" dirty="0">
              <a:solidFill>
                <a:schemeClr val="accent2"/>
              </a:solidFill>
              <a:cs typeface="Times New Roman" panose="02020603050405020304" pitchFamily="18" charset="0"/>
            </a:endParaRPr>
          </a:p>
        </p:txBody>
      </p:sp>
      <p:sp>
        <p:nvSpPr>
          <p:cNvPr id="7" name="Footer Placeholder 6">
            <a:extLst>
              <a:ext uri="{FF2B5EF4-FFF2-40B4-BE49-F238E27FC236}">
                <a16:creationId xmlns:a16="http://schemas.microsoft.com/office/drawing/2014/main" id="{F55D3E5F-D54A-4718-98D6-2758C2FC2966}"/>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431989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BB48126-0FB8-4098-953C-BE161515ACC4}"/>
              </a:ext>
            </a:extLst>
          </p:cNvPr>
          <p:cNvSpPr>
            <a:spLocks noGrp="1"/>
          </p:cNvSpPr>
          <p:nvPr>
            <p:ph sz="quarter" idx="18"/>
          </p:nvPr>
        </p:nvSpPr>
        <p:spPr/>
        <p:txBody>
          <a:bodyPr/>
          <a:lstStyle/>
          <a:p>
            <a:pPr marL="0" indent="0" algn="just">
              <a:buNone/>
            </a:pPr>
            <a:r>
              <a:rPr lang="fr-BE" sz="1600" dirty="0">
                <a:solidFill>
                  <a:schemeClr val="accent6"/>
                </a:solidFill>
              </a:rPr>
              <a:t>« [S]</a:t>
            </a:r>
            <a:r>
              <a:rPr lang="fr-BE" sz="1600" i="1" dirty="0">
                <a:solidFill>
                  <a:schemeClr val="accent6"/>
                </a:solidFill>
              </a:rPr>
              <a:t>i la détermination du prix s’avère complexe – comme c’est clairement le cas dans la présente espèce –, </a:t>
            </a:r>
            <a:r>
              <a:rPr lang="fr-BE" sz="1600" b="1" i="1" dirty="0">
                <a:solidFill>
                  <a:schemeClr val="accent6"/>
                </a:solidFill>
              </a:rPr>
              <a:t>le pouvoir adjudicateur doit s’assurer d’être en possession de l’ensemble des éléments utiles lui permettant de comprendre le prix proposé et de vérifier concrètement sa normalité</a:t>
            </a:r>
            <a:r>
              <a:rPr lang="fr-BE" sz="1600" i="1" dirty="0">
                <a:solidFill>
                  <a:schemeClr val="accent6"/>
                </a:solidFill>
              </a:rPr>
              <a:t>. </a:t>
            </a:r>
            <a:r>
              <a:rPr lang="fr-BE" sz="1600" dirty="0">
                <a:solidFill>
                  <a:schemeClr val="accent6"/>
                </a:solidFill>
              </a:rPr>
              <a:t>(…) </a:t>
            </a:r>
          </a:p>
          <a:p>
            <a:pPr marL="0" indent="0" algn="just">
              <a:buNone/>
            </a:pPr>
            <a:r>
              <a:rPr lang="fr-BE" sz="1600" i="1" dirty="0">
                <a:solidFill>
                  <a:schemeClr val="accent6"/>
                </a:solidFill>
              </a:rPr>
              <a:t>Or, il n’apparaît pas que le pouvoir adjudicateur a disposé de l’ensemble des éléments utiles lui permettant de comprendre les prix proposés et de contrôler concrètement leur normalité. Par ailleurs, </a:t>
            </a:r>
            <a:r>
              <a:rPr lang="fr-BE" sz="1600" b="1" i="1" dirty="0">
                <a:solidFill>
                  <a:schemeClr val="accent6"/>
                </a:solidFill>
              </a:rPr>
              <a:t>la méthode appliquée par la partie adverse ne rend pas compte de ce qu’elle aurait vérifié que les prix offerts excluent toute spéculation ou ne sont pas de nature à porter atteinte à une saine concurrence</a:t>
            </a:r>
            <a:r>
              <a:rPr lang="fr-BE" sz="1600" i="1" dirty="0">
                <a:solidFill>
                  <a:schemeClr val="accent6"/>
                </a:solidFill>
              </a:rPr>
              <a:t>, alors que, comme il a déjà été constaté, les taux de commission remis présentent des écarts importants et les soumissionnaires des caractéristiques très différentes. </a:t>
            </a:r>
            <a:r>
              <a:rPr lang="fr-BE" sz="1600" dirty="0">
                <a:solidFill>
                  <a:schemeClr val="accent6"/>
                </a:solidFill>
              </a:rPr>
              <a:t>(…) </a:t>
            </a:r>
          </a:p>
          <a:p>
            <a:pPr marL="0" indent="0" algn="just">
              <a:buNone/>
            </a:pPr>
            <a:r>
              <a:rPr lang="fr-BE" sz="1600" i="1" dirty="0">
                <a:solidFill>
                  <a:schemeClr val="accent6"/>
                </a:solidFill>
              </a:rPr>
              <a:t>La partie adverse insiste </a:t>
            </a:r>
            <a:r>
              <a:rPr lang="fr-BE" sz="1600" dirty="0">
                <a:solidFill>
                  <a:schemeClr val="accent6"/>
                </a:solidFill>
              </a:rPr>
              <a:t>(…)</a:t>
            </a:r>
            <a:r>
              <a:rPr lang="fr-BE" sz="1600" i="1" dirty="0">
                <a:solidFill>
                  <a:schemeClr val="accent6"/>
                </a:solidFill>
              </a:rPr>
              <a:t> sur le fait que, pour conclure à la normalité des prix offerts, elle s’est </a:t>
            </a:r>
            <a:r>
              <a:rPr lang="fr-BE" sz="1600" b="1" i="1" dirty="0">
                <a:solidFill>
                  <a:schemeClr val="accent6"/>
                </a:solidFill>
              </a:rPr>
              <a:t>basée sur sa propre expérience, </a:t>
            </a:r>
            <a:r>
              <a:rPr lang="fr-BE" sz="1600" i="1" dirty="0">
                <a:solidFill>
                  <a:schemeClr val="accent6"/>
                </a:solidFill>
              </a:rPr>
              <a:t>en particulier sur un précédent </a:t>
            </a:r>
            <a:r>
              <a:rPr lang="fr-BE" sz="1600" b="1" i="1" dirty="0">
                <a:solidFill>
                  <a:schemeClr val="accent6"/>
                </a:solidFill>
              </a:rPr>
              <a:t>marché de recouvrement de créances</a:t>
            </a:r>
            <a:r>
              <a:rPr lang="fr-BE" sz="1600" i="1" dirty="0">
                <a:solidFill>
                  <a:schemeClr val="accent6"/>
                </a:solidFill>
              </a:rPr>
              <a:t>. </a:t>
            </a:r>
            <a:r>
              <a:rPr lang="fr-BE" sz="1600" b="1" i="1" dirty="0">
                <a:solidFill>
                  <a:schemeClr val="accent6"/>
                </a:solidFill>
              </a:rPr>
              <a:t>Cependant, cet élément ne permet pas, en soi, de pallier les erreurs et lacunes qui affectent la méthode de vérification des prix à laquelle elle a eu recours dans le cadre du présent marché </a:t>
            </a:r>
            <a:r>
              <a:rPr lang="fr-BE" sz="1600" dirty="0">
                <a:solidFill>
                  <a:schemeClr val="accent6"/>
                </a:solidFill>
              </a:rPr>
              <a:t>(…)</a:t>
            </a:r>
            <a:r>
              <a:rPr lang="fr-BE" sz="1600" i="1" dirty="0">
                <a:solidFill>
                  <a:schemeClr val="accent6"/>
                </a:solidFill>
              </a:rPr>
              <a:t>. </a:t>
            </a:r>
            <a:r>
              <a:rPr lang="fr-BE" sz="1600" dirty="0">
                <a:solidFill>
                  <a:schemeClr val="accent6"/>
                </a:solidFill>
              </a:rPr>
              <a:t>»</a:t>
            </a:r>
          </a:p>
        </p:txBody>
      </p:sp>
      <p:sp>
        <p:nvSpPr>
          <p:cNvPr id="4" name="Slide Number Placeholder 3">
            <a:extLst>
              <a:ext uri="{FF2B5EF4-FFF2-40B4-BE49-F238E27FC236}">
                <a16:creationId xmlns:a16="http://schemas.microsoft.com/office/drawing/2014/main" id="{9372AB42-4BB4-4A17-B107-591F13724A11}"/>
              </a:ext>
            </a:extLst>
          </p:cNvPr>
          <p:cNvSpPr>
            <a:spLocks noGrp="1"/>
          </p:cNvSpPr>
          <p:nvPr>
            <p:ph type="sldNum" sz="quarter" idx="12"/>
          </p:nvPr>
        </p:nvSpPr>
        <p:spPr/>
        <p:txBody>
          <a:bodyPr/>
          <a:lstStyle/>
          <a:p>
            <a:fld id="{F9591D4C-BB8F-AE46-BE73-C616F30BBC5B}" type="slidenum">
              <a:rPr lang="en-US" smtClean="0"/>
              <a:pPr/>
              <a:t>36</a:t>
            </a:fld>
            <a:endParaRPr lang="en-US" dirty="0"/>
          </a:p>
        </p:txBody>
      </p:sp>
      <p:sp>
        <p:nvSpPr>
          <p:cNvPr id="5" name="Text Placeholder 4">
            <a:extLst>
              <a:ext uri="{FF2B5EF4-FFF2-40B4-BE49-F238E27FC236}">
                <a16:creationId xmlns:a16="http://schemas.microsoft.com/office/drawing/2014/main" id="{38DD4A7B-C365-420E-B530-D5B5860C8813}"/>
              </a:ext>
            </a:extLst>
          </p:cNvPr>
          <p:cNvSpPr>
            <a:spLocks noGrp="1"/>
          </p:cNvSpPr>
          <p:nvPr>
            <p:ph type="body" sz="quarter" idx="15"/>
          </p:nvPr>
        </p:nvSpPr>
        <p:spPr>
          <a:xfrm>
            <a:off x="515938" y="1439096"/>
            <a:ext cx="11160125" cy="237308"/>
          </a:xfrm>
        </p:spPr>
        <p:txBody>
          <a:bodyPr/>
          <a:lstStyle/>
          <a:p>
            <a:r>
              <a:rPr lang="fr-FR" dirty="0"/>
              <a:t>Déroulement de la procédure – Vérification des prix ou des coûts (art. 84 Loi 17/06/2016)</a:t>
            </a:r>
          </a:p>
        </p:txBody>
      </p:sp>
      <p:sp>
        <p:nvSpPr>
          <p:cNvPr id="6" name="Title 5">
            <a:extLst>
              <a:ext uri="{FF2B5EF4-FFF2-40B4-BE49-F238E27FC236}">
                <a16:creationId xmlns:a16="http://schemas.microsoft.com/office/drawing/2014/main" id="{66150BF6-087D-4E4A-89BB-74E14B16B78B}"/>
              </a:ext>
            </a:extLst>
          </p:cNvPr>
          <p:cNvSpPr>
            <a:spLocks noGrp="1"/>
          </p:cNvSpPr>
          <p:nvPr>
            <p:ph type="title"/>
          </p:nvPr>
        </p:nvSpPr>
        <p:spPr/>
        <p:txBody>
          <a:bodyPr/>
          <a:lstStyle/>
          <a:p>
            <a:pPr algn="just"/>
            <a:r>
              <a:rPr lang="fr-FR" sz="3200" dirty="0" err="1"/>
              <a:t>C.E</a:t>
            </a:r>
            <a:r>
              <a:rPr lang="fr-FR" sz="3200" dirty="0"/>
              <a:t>., arrêt n° 251.639 du 28 septembre 2021, </a:t>
            </a:r>
            <a:r>
              <a:rPr lang="fr-FR" sz="3200" dirty="0" err="1"/>
              <a:t>s</a:t>
            </a:r>
            <a:r>
              <a:rPr lang="fr-FR" sz="3200" i="1" dirty="0" err="1"/>
              <a:t>.r.l</a:t>
            </a:r>
            <a:r>
              <a:rPr lang="fr-FR" sz="3200" i="1" dirty="0"/>
              <a:t>. Alain Bordet</a:t>
            </a:r>
            <a:r>
              <a:rPr lang="fr-FR" sz="3200" dirty="0"/>
              <a:t> (extrême urgence)</a:t>
            </a:r>
            <a:endParaRPr lang="en-GB" sz="3200" dirty="0"/>
          </a:p>
        </p:txBody>
      </p:sp>
      <p:sp>
        <p:nvSpPr>
          <p:cNvPr id="7" name="Footer Placeholder 6">
            <a:extLst>
              <a:ext uri="{FF2B5EF4-FFF2-40B4-BE49-F238E27FC236}">
                <a16:creationId xmlns:a16="http://schemas.microsoft.com/office/drawing/2014/main" id="{022949BC-B9F2-4DC5-9072-4A2A83EDA1DF}"/>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066674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67B9B81-C781-4AE7-A1D4-3A9785BFB0BA}"/>
              </a:ext>
            </a:extLst>
          </p:cNvPr>
          <p:cNvSpPr>
            <a:spLocks noGrp="1"/>
          </p:cNvSpPr>
          <p:nvPr>
            <p:ph type="sldNum" sz="quarter" idx="12"/>
          </p:nvPr>
        </p:nvSpPr>
        <p:spPr/>
        <p:txBody>
          <a:bodyPr/>
          <a:lstStyle/>
          <a:p>
            <a:fld id="{F9591D4C-BB8F-AE46-BE73-C616F30BBC5B}" type="slidenum">
              <a:rPr lang="en-US" smtClean="0"/>
              <a:pPr/>
              <a:t>37</a:t>
            </a:fld>
            <a:endParaRPr lang="en-US" dirty="0"/>
          </a:p>
        </p:txBody>
      </p:sp>
      <p:sp>
        <p:nvSpPr>
          <p:cNvPr id="4" name="Text Placeholder 3">
            <a:extLst>
              <a:ext uri="{FF2B5EF4-FFF2-40B4-BE49-F238E27FC236}">
                <a16:creationId xmlns:a16="http://schemas.microsoft.com/office/drawing/2014/main" id="{4BCDDA42-F61F-4031-A80C-FFB83214A169}"/>
              </a:ext>
            </a:extLst>
          </p:cNvPr>
          <p:cNvSpPr>
            <a:spLocks noGrp="1"/>
          </p:cNvSpPr>
          <p:nvPr>
            <p:ph type="body" sz="quarter" idx="15"/>
          </p:nvPr>
        </p:nvSpPr>
        <p:spPr>
          <a:xfrm>
            <a:off x="515938" y="1447798"/>
            <a:ext cx="11160125" cy="237308"/>
          </a:xfrm>
        </p:spPr>
        <p:txBody>
          <a:bodyPr/>
          <a:lstStyle/>
          <a:p>
            <a:r>
              <a:rPr lang="fr-FR" dirty="0"/>
              <a:t>Vérification des prix ou des coûts </a:t>
            </a:r>
          </a:p>
        </p:txBody>
      </p:sp>
      <p:sp>
        <p:nvSpPr>
          <p:cNvPr id="5" name="Title 4">
            <a:extLst>
              <a:ext uri="{FF2B5EF4-FFF2-40B4-BE49-F238E27FC236}">
                <a16:creationId xmlns:a16="http://schemas.microsoft.com/office/drawing/2014/main" id="{54C28E56-7CBC-4AE7-B378-46A753156603}"/>
              </a:ext>
            </a:extLst>
          </p:cNvPr>
          <p:cNvSpPr>
            <a:spLocks noGrp="1"/>
          </p:cNvSpPr>
          <p:nvPr>
            <p:ph type="title"/>
          </p:nvPr>
        </p:nvSpPr>
        <p:spPr/>
        <p:txBody>
          <a:bodyPr/>
          <a:lstStyle/>
          <a:p>
            <a:pPr algn="just"/>
            <a:r>
              <a:rPr lang="fr-FR" sz="3200" dirty="0"/>
              <a:t>C.E., arrêt n° </a:t>
            </a:r>
            <a:r>
              <a:rPr lang="fr-BE" sz="3200" dirty="0"/>
              <a:t>253.125 du 28 février 2022, </a:t>
            </a:r>
            <a:r>
              <a:rPr lang="fr-BE" sz="3200" i="1" dirty="0"/>
              <a:t>s.a. </a:t>
            </a:r>
            <a:r>
              <a:rPr lang="fr-BE" sz="3200" i="1" dirty="0" err="1"/>
              <a:t>Ceba</a:t>
            </a:r>
            <a:r>
              <a:rPr lang="fr-BE" sz="3200" i="1" dirty="0"/>
              <a:t> Confort </a:t>
            </a:r>
            <a:r>
              <a:rPr lang="fr-BE" sz="3200" dirty="0"/>
              <a:t>(extrême urgence</a:t>
            </a:r>
            <a:r>
              <a:rPr lang="fr-FR" sz="3200" dirty="0"/>
              <a:t>)</a:t>
            </a:r>
            <a:endParaRPr lang="en-GB" sz="3200" dirty="0"/>
          </a:p>
        </p:txBody>
      </p:sp>
      <p:sp>
        <p:nvSpPr>
          <p:cNvPr id="6" name="Content Placeholder 5">
            <a:extLst>
              <a:ext uri="{FF2B5EF4-FFF2-40B4-BE49-F238E27FC236}">
                <a16:creationId xmlns:a16="http://schemas.microsoft.com/office/drawing/2014/main" id="{36182836-C60B-4705-B51D-FD02F6369BF2}"/>
              </a:ext>
            </a:extLst>
          </p:cNvPr>
          <p:cNvSpPr>
            <a:spLocks noGrp="1"/>
          </p:cNvSpPr>
          <p:nvPr>
            <p:ph sz="quarter" idx="18"/>
          </p:nvPr>
        </p:nvSpPr>
        <p:spPr/>
        <p:txBody>
          <a:bodyPr/>
          <a:lstStyle/>
          <a:p>
            <a:pPr marL="0" indent="0" algn="just" hangingPunct="0">
              <a:buNone/>
            </a:pPr>
            <a:r>
              <a:rPr lang="fr-BE" sz="1800" dirty="0">
                <a:latin typeface="+mj-lt"/>
                <a:ea typeface="Times New Roman" panose="02020603050405020304" pitchFamily="18" charset="0"/>
              </a:rPr>
              <a:t>« L</a:t>
            </a:r>
            <a:r>
              <a:rPr lang="fr-BE" sz="1800" dirty="0">
                <a:effectLst/>
                <a:latin typeface="+mj-lt"/>
                <a:ea typeface="Times New Roman" panose="02020603050405020304" pitchFamily="18" charset="0"/>
              </a:rPr>
              <a:t>e pouvoir adjudicateur avait considéré « </a:t>
            </a:r>
            <a:r>
              <a:rPr lang="fr-BE" sz="1800" i="1" dirty="0">
                <a:effectLst/>
                <a:latin typeface="+mj-lt"/>
                <a:ea typeface="Times New Roman" panose="02020603050405020304" pitchFamily="18" charset="0"/>
              </a:rPr>
              <a:t>comme tardives les justifications transmises par la requérante le 7 mai </a:t>
            </a:r>
            <a:r>
              <a:rPr lang="fr-BE" sz="1800" dirty="0">
                <a:effectLst/>
                <a:latin typeface="+mj-lt"/>
                <a:ea typeface="Times New Roman" panose="02020603050405020304" pitchFamily="18" charset="0"/>
              </a:rPr>
              <a:t>2021 [en se] </a:t>
            </a:r>
            <a:r>
              <a:rPr lang="fr-BE" sz="1800" i="1" dirty="0">
                <a:effectLst/>
                <a:latin typeface="+mj-lt"/>
                <a:ea typeface="Times New Roman" panose="02020603050405020304" pitchFamily="18" charset="0"/>
              </a:rPr>
              <a:t>repos</a:t>
            </a:r>
            <a:r>
              <a:rPr lang="fr-BE" sz="1800" dirty="0">
                <a:effectLst/>
                <a:latin typeface="+mj-lt"/>
                <a:ea typeface="Times New Roman" panose="02020603050405020304" pitchFamily="18" charset="0"/>
              </a:rPr>
              <a:t>[</a:t>
            </a:r>
            <a:r>
              <a:rPr lang="fr-BE" sz="1800" dirty="0" err="1">
                <a:effectLst/>
                <a:latin typeface="+mj-lt"/>
                <a:ea typeface="Times New Roman" panose="02020603050405020304" pitchFamily="18" charset="0"/>
              </a:rPr>
              <a:t>ant</a:t>
            </a:r>
            <a:r>
              <a:rPr lang="fr-BE" sz="1800" dirty="0">
                <a:effectLst/>
                <a:latin typeface="+mj-lt"/>
                <a:ea typeface="Times New Roman" panose="02020603050405020304" pitchFamily="18" charset="0"/>
              </a:rPr>
              <a:t>] </a:t>
            </a:r>
            <a:r>
              <a:rPr lang="fr-BE" sz="1800" i="1" dirty="0">
                <a:effectLst/>
                <a:latin typeface="+mj-lt"/>
                <a:ea typeface="Times New Roman" panose="02020603050405020304" pitchFamily="18" charset="0"/>
              </a:rPr>
              <a:t>sur le postulat que le délai de douze jours octroyé pour la communication des justifications de prix sollicitées a pris court à la date d’envoi de l’invitation à justifier les prix concernés (soit le vendredi 23 avril 2021) et que – le jour de cet envoi n’étant pas compté dans le délai – celui-ci venait à expiration le 5 mai 2021</a:t>
            </a:r>
            <a:r>
              <a:rPr lang="fr-BE" sz="1800" dirty="0">
                <a:effectLst/>
                <a:latin typeface="+mj-lt"/>
                <a:ea typeface="Times New Roman" panose="02020603050405020304" pitchFamily="18" charset="0"/>
              </a:rPr>
              <a:t> ».</a:t>
            </a:r>
          </a:p>
          <a:p>
            <a:pPr marL="0" indent="0" algn="just" hangingPunct="0">
              <a:buNone/>
            </a:pPr>
            <a:r>
              <a:rPr lang="fr-BE" sz="1800" dirty="0">
                <a:effectLst/>
                <a:latin typeface="+mj-lt"/>
                <a:ea typeface="Times New Roman" panose="02020603050405020304" pitchFamily="18" charset="0"/>
              </a:rPr>
              <a:t>Le Conseil d’État a considéré que </a:t>
            </a:r>
            <a:r>
              <a:rPr lang="fr-BE" sz="1800" dirty="0">
                <a:solidFill>
                  <a:schemeClr val="accent3"/>
                </a:solidFill>
                <a:effectLst/>
                <a:latin typeface="+mj-lt"/>
                <a:ea typeface="Times New Roman" panose="02020603050405020304" pitchFamily="18" charset="0"/>
              </a:rPr>
              <a:t>« </a:t>
            </a:r>
            <a:r>
              <a:rPr lang="fr-BE" sz="1800" b="1" dirty="0">
                <a:solidFill>
                  <a:schemeClr val="accent3"/>
                </a:solidFill>
                <a:effectLst/>
                <a:latin typeface="+mj-lt"/>
                <a:ea typeface="Times New Roman" panose="02020603050405020304" pitchFamily="18" charset="0"/>
              </a:rPr>
              <a:t>[l]</a:t>
            </a:r>
            <a:r>
              <a:rPr lang="fr-BE" sz="1800" b="1" i="1" dirty="0">
                <a:solidFill>
                  <a:schemeClr val="accent3"/>
                </a:solidFill>
                <a:effectLst/>
                <a:latin typeface="+mj-lt"/>
                <a:ea typeface="Times New Roman" panose="02020603050405020304" pitchFamily="18" charset="0"/>
              </a:rPr>
              <a:t>es termes de </a:t>
            </a:r>
            <a:r>
              <a:rPr lang="fr-BE" sz="1800" b="1" dirty="0">
                <a:solidFill>
                  <a:schemeClr val="accent3"/>
                </a:solidFill>
                <a:effectLst/>
                <a:latin typeface="+mj-lt"/>
                <a:ea typeface="Times New Roman" panose="02020603050405020304" pitchFamily="18" charset="0"/>
              </a:rPr>
              <a:t>[l’article 36 de l’arrêté royal du 18 avril 2017] </a:t>
            </a:r>
            <a:r>
              <a:rPr lang="fr-BE" sz="1800" b="1" i="1" dirty="0">
                <a:solidFill>
                  <a:schemeClr val="accent3"/>
                </a:solidFill>
                <a:effectLst/>
                <a:latin typeface="+mj-lt"/>
                <a:ea typeface="Times New Roman" panose="02020603050405020304" pitchFamily="18" charset="0"/>
              </a:rPr>
              <a:t>ne permettent pas de considérer que c’est exclusivement à la date d’envoi de l’invitation à justifier les prix que prend cours le délai de douze jours accordé au soumissionnaire concerné. Ils font, en revanche, clairement apparaître que le soumissionnaire invité à justifier des prix doit disposer d’au moins douze jours pour ce faire, le pouvoir adjudicateur ayant la faculté d’accorder un délai plus long </a:t>
            </a:r>
            <a:r>
              <a:rPr lang="fr-BE" sz="1800" dirty="0">
                <a:solidFill>
                  <a:schemeClr val="accent3"/>
                </a:solidFill>
                <a:effectLst/>
                <a:latin typeface="+mj-lt"/>
                <a:ea typeface="Times New Roman" panose="02020603050405020304" pitchFamily="18" charset="0"/>
              </a:rPr>
              <a:t>»</a:t>
            </a:r>
            <a:r>
              <a:rPr lang="fr-BE" sz="1800" dirty="0">
                <a:effectLst/>
                <a:latin typeface="+mj-lt"/>
                <a:ea typeface="Times New Roman" panose="02020603050405020304" pitchFamily="18" charset="0"/>
              </a:rPr>
              <a:t>.</a:t>
            </a:r>
          </a:p>
          <a:p>
            <a:pPr marL="0" indent="0" algn="just" hangingPunct="0">
              <a:buNone/>
            </a:pPr>
            <a:r>
              <a:rPr lang="fr-BE" sz="1800" dirty="0"/>
              <a:t>Le moyen doit être déclaré sérieux</a:t>
            </a:r>
            <a:r>
              <a:rPr lang="fr-BE" sz="1800" dirty="0">
                <a:latin typeface="+mj-lt"/>
              </a:rPr>
              <a:t>.</a:t>
            </a:r>
            <a:endParaRPr lang="fr-BE" sz="1800" dirty="0">
              <a:effectLst/>
              <a:latin typeface="+mj-lt"/>
              <a:ea typeface="Times New Roman" panose="02020603050405020304" pitchFamily="18" charset="0"/>
            </a:endParaRPr>
          </a:p>
        </p:txBody>
      </p:sp>
      <p:sp>
        <p:nvSpPr>
          <p:cNvPr id="7" name="Footer Placeholder 6">
            <a:extLst>
              <a:ext uri="{FF2B5EF4-FFF2-40B4-BE49-F238E27FC236}">
                <a16:creationId xmlns:a16="http://schemas.microsoft.com/office/drawing/2014/main" id="{132D7224-7494-4DA1-BEFB-ADAEE4E1BF7C}"/>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423064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1A5EB9D5-5F71-410D-819E-5BA87D980370}"/>
              </a:ext>
            </a:extLst>
          </p:cNvPr>
          <p:cNvSpPr>
            <a:spLocks noGrp="1"/>
          </p:cNvSpPr>
          <p:nvPr>
            <p:ph type="sldNum" sz="quarter" idx="12"/>
          </p:nvPr>
        </p:nvSpPr>
        <p:spPr/>
        <p:txBody>
          <a:bodyPr/>
          <a:lstStyle/>
          <a:p>
            <a:fld id="{F9591D4C-BB8F-AE46-BE73-C616F30BBC5B}" type="slidenum">
              <a:rPr lang="en-US" smtClean="0"/>
              <a:pPr/>
              <a:t>38</a:t>
            </a:fld>
            <a:endParaRPr lang="en-US" dirty="0"/>
          </a:p>
        </p:txBody>
      </p:sp>
      <p:sp>
        <p:nvSpPr>
          <p:cNvPr id="7" name="Text Placeholder 6">
            <a:extLst>
              <a:ext uri="{FF2B5EF4-FFF2-40B4-BE49-F238E27FC236}">
                <a16:creationId xmlns:a16="http://schemas.microsoft.com/office/drawing/2014/main" id="{166057A9-554A-4DA3-87C1-01ECF643FE8B}"/>
              </a:ext>
            </a:extLst>
          </p:cNvPr>
          <p:cNvSpPr>
            <a:spLocks noGrp="1"/>
          </p:cNvSpPr>
          <p:nvPr>
            <p:ph type="body" sz="quarter" idx="15"/>
          </p:nvPr>
        </p:nvSpPr>
        <p:spPr>
          <a:xfrm>
            <a:off x="515938" y="1439095"/>
            <a:ext cx="7389435" cy="237308"/>
          </a:xfrm>
        </p:spPr>
        <p:txBody>
          <a:bodyPr/>
          <a:lstStyle/>
          <a:p>
            <a:r>
              <a:rPr lang="fr-FR" dirty="0"/>
              <a:t>Vérification des prix ou des coûts </a:t>
            </a:r>
          </a:p>
        </p:txBody>
      </p:sp>
      <p:sp>
        <p:nvSpPr>
          <p:cNvPr id="6" name="Title 5">
            <a:extLst>
              <a:ext uri="{FF2B5EF4-FFF2-40B4-BE49-F238E27FC236}">
                <a16:creationId xmlns:a16="http://schemas.microsoft.com/office/drawing/2014/main" id="{6DAD3EDB-B611-4E76-8E86-3FBD2FD4C26F}"/>
              </a:ext>
            </a:extLst>
          </p:cNvPr>
          <p:cNvSpPr>
            <a:spLocks noGrp="1"/>
          </p:cNvSpPr>
          <p:nvPr>
            <p:ph type="title"/>
          </p:nvPr>
        </p:nvSpPr>
        <p:spPr/>
        <p:txBody>
          <a:bodyPr/>
          <a:lstStyle/>
          <a:p>
            <a:pPr algn="just"/>
            <a:r>
              <a:rPr lang="fr-FR" sz="3200" dirty="0" err="1"/>
              <a:t>C.E</a:t>
            </a:r>
            <a:r>
              <a:rPr lang="fr-FR" sz="3200" dirty="0"/>
              <a:t>., arrêt n° 253.496 du 12 avril 2022, </a:t>
            </a:r>
            <a:r>
              <a:rPr lang="fr-FR" sz="3200" dirty="0" err="1"/>
              <a:t>s.</a:t>
            </a:r>
            <a:r>
              <a:rPr lang="fr-FR" sz="3200" i="1" dirty="0" err="1"/>
              <a:t>a.</a:t>
            </a:r>
            <a:r>
              <a:rPr lang="fr-FR" sz="3200" i="1" dirty="0"/>
              <a:t> A2</a:t>
            </a:r>
            <a:r>
              <a:rPr lang="fr-FR" sz="3200" dirty="0"/>
              <a:t> (extrême urgence et annulation)</a:t>
            </a:r>
            <a:endParaRPr lang="en-GB" sz="3200" dirty="0"/>
          </a:p>
        </p:txBody>
      </p:sp>
      <p:pic>
        <p:nvPicPr>
          <p:cNvPr id="12" name="Picture Placeholder 11">
            <a:extLst>
              <a:ext uri="{FF2B5EF4-FFF2-40B4-BE49-F238E27FC236}">
                <a16:creationId xmlns:a16="http://schemas.microsoft.com/office/drawing/2014/main" id="{EB8BD491-7116-4C8C-A45E-FD76DA33F963}"/>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C551ADC6-DA80-4961-A9F7-A4857B393498}"/>
              </a:ext>
            </a:extLst>
          </p:cNvPr>
          <p:cNvSpPr>
            <a:spLocks noGrp="1"/>
          </p:cNvSpPr>
          <p:nvPr>
            <p:ph sz="quarter" idx="19"/>
          </p:nvPr>
        </p:nvSpPr>
        <p:spPr>
          <a:xfrm>
            <a:off x="515938" y="1924594"/>
            <a:ext cx="7386637" cy="4384131"/>
          </a:xfrm>
        </p:spPr>
        <p:txBody>
          <a:bodyPr/>
          <a:lstStyle/>
          <a:p>
            <a:pPr marL="0" indent="0" algn="just" hangingPunct="0">
              <a:buNone/>
            </a:pPr>
            <a:r>
              <a:rPr lang="fr-BE" sz="1600" dirty="0">
                <a:latin typeface="+mj-lt"/>
                <a:ea typeface="Times New Roman" panose="02020603050405020304" pitchFamily="18" charset="0"/>
              </a:rPr>
              <a:t>Dans cet arrêt, le Conseil d’État a rendu un enseignement sur la notion de « </a:t>
            </a:r>
            <a:r>
              <a:rPr lang="fr-BE" sz="1600" i="1" dirty="0">
                <a:latin typeface="+mj-lt"/>
                <a:ea typeface="Times New Roman" panose="02020603050405020304" pitchFamily="18" charset="0"/>
              </a:rPr>
              <a:t>postes non négligeable </a:t>
            </a:r>
            <a:r>
              <a:rPr lang="fr-BE" sz="1600" dirty="0">
                <a:latin typeface="+mj-lt"/>
                <a:ea typeface="Times New Roman" panose="02020603050405020304" pitchFamily="18" charset="0"/>
              </a:rPr>
              <a:t>». </a:t>
            </a:r>
          </a:p>
          <a:p>
            <a:pPr marL="0" indent="0" algn="just" hangingPunct="0">
              <a:buNone/>
            </a:pPr>
            <a:r>
              <a:rPr lang="fr-BE" sz="1600" i="1" dirty="0">
                <a:solidFill>
                  <a:schemeClr val="accent1"/>
                </a:solidFill>
                <a:latin typeface="+mj-lt"/>
                <a:ea typeface="Times New Roman" panose="02020603050405020304" pitchFamily="18" charset="0"/>
              </a:rPr>
              <a:t>« </a:t>
            </a:r>
            <a:r>
              <a:rPr lang="fr-BE" sz="1600" dirty="0">
                <a:solidFill>
                  <a:schemeClr val="accent1"/>
                </a:solidFill>
                <a:latin typeface="+mj-lt"/>
                <a:ea typeface="Times New Roman" panose="02020603050405020304" pitchFamily="18" charset="0"/>
              </a:rPr>
              <a:t>[</a:t>
            </a:r>
            <a:r>
              <a:rPr lang="fr-BE" sz="1600" b="1" dirty="0">
                <a:solidFill>
                  <a:schemeClr val="accent1"/>
                </a:solidFill>
                <a:latin typeface="+mj-lt"/>
                <a:ea typeface="Times New Roman" panose="02020603050405020304" pitchFamily="18" charset="0"/>
              </a:rPr>
              <a:t>L</a:t>
            </a:r>
            <a:r>
              <a:rPr lang="fr-BE" sz="1600" dirty="0">
                <a:solidFill>
                  <a:schemeClr val="accent1"/>
                </a:solidFill>
                <a:latin typeface="+mj-lt"/>
                <a:ea typeface="Times New Roman" panose="02020603050405020304" pitchFamily="18" charset="0"/>
              </a:rPr>
              <a:t>]</a:t>
            </a:r>
            <a:r>
              <a:rPr lang="fr-BE" sz="1600" b="1" i="1" dirty="0">
                <a:solidFill>
                  <a:schemeClr val="accent1"/>
                </a:solidFill>
                <a:latin typeface="+mj-lt"/>
                <a:ea typeface="Times New Roman" panose="02020603050405020304" pitchFamily="18" charset="0"/>
              </a:rPr>
              <a:t>e seul indice retenu </a:t>
            </a:r>
            <a:r>
              <a:rPr lang="fr-BE" sz="1600" i="1" dirty="0">
                <a:solidFill>
                  <a:schemeClr val="accent1"/>
                </a:solidFill>
                <a:latin typeface="+mj-lt"/>
                <a:ea typeface="Times New Roman" panose="02020603050405020304" pitchFamily="18" charset="0"/>
              </a:rPr>
              <a:t>par la partie adverse pour décider du caractère non négligeable des postes concernés [était] celui de </a:t>
            </a:r>
            <a:r>
              <a:rPr lang="fr-BE" sz="1600" b="1" i="1" dirty="0">
                <a:solidFill>
                  <a:schemeClr val="accent1"/>
                </a:solidFill>
                <a:latin typeface="+mj-lt"/>
                <a:ea typeface="Times New Roman" panose="02020603050405020304" pitchFamily="18" charset="0"/>
              </a:rPr>
              <a:t>l’impact financier </a:t>
            </a:r>
            <a:r>
              <a:rPr lang="fr-BE" sz="1600" i="1" dirty="0">
                <a:solidFill>
                  <a:schemeClr val="accent1"/>
                </a:solidFill>
                <a:latin typeface="+mj-lt"/>
                <a:ea typeface="Times New Roman" panose="02020603050405020304" pitchFamily="18" charset="0"/>
              </a:rPr>
              <a:t>des « postes (anormaux) sur l’ensemble du marché ». Or, « </a:t>
            </a:r>
            <a:r>
              <a:rPr lang="fr-BE" sz="1600" dirty="0">
                <a:solidFill>
                  <a:schemeClr val="accent1"/>
                </a:solidFill>
                <a:latin typeface="+mj-lt"/>
                <a:ea typeface="Times New Roman" panose="02020603050405020304" pitchFamily="18" charset="0"/>
              </a:rPr>
              <a:t>[p]</a:t>
            </a:r>
            <a:r>
              <a:rPr lang="fr-BE" sz="1600" i="1" dirty="0" err="1">
                <a:solidFill>
                  <a:schemeClr val="accent1"/>
                </a:solidFill>
                <a:latin typeface="+mj-lt"/>
                <a:ea typeface="Times New Roman" panose="02020603050405020304" pitchFamily="18" charset="0"/>
              </a:rPr>
              <a:t>our</a:t>
            </a:r>
            <a:r>
              <a:rPr lang="fr-BE" sz="1600" i="1" dirty="0">
                <a:solidFill>
                  <a:schemeClr val="accent1"/>
                </a:solidFill>
                <a:latin typeface="+mj-lt"/>
                <a:ea typeface="Times New Roman" panose="02020603050405020304" pitchFamily="18" charset="0"/>
              </a:rPr>
              <a:t> retenir l’impact financier des six postes concernés sur l’ensemble du marché, la partie adverse s’</a:t>
            </a:r>
            <a:r>
              <a:rPr lang="fr-BE" sz="1600" dirty="0">
                <a:solidFill>
                  <a:schemeClr val="accent1"/>
                </a:solidFill>
                <a:latin typeface="+mj-lt"/>
                <a:ea typeface="Times New Roman" panose="02020603050405020304" pitchFamily="18" charset="0"/>
              </a:rPr>
              <a:t>[était] </a:t>
            </a:r>
            <a:r>
              <a:rPr lang="fr-BE" sz="1600" i="1" dirty="0">
                <a:solidFill>
                  <a:schemeClr val="accent1"/>
                </a:solidFill>
                <a:latin typeface="+mj-lt"/>
                <a:ea typeface="Times New Roman" panose="02020603050405020304" pitchFamily="18" charset="0"/>
              </a:rPr>
              <a:t>fondée sur la valeur relative des prix proposés par la requérante pour ces postes, </a:t>
            </a:r>
            <a:r>
              <a:rPr lang="fr-BE" sz="1600" b="1" i="1" dirty="0">
                <a:solidFill>
                  <a:schemeClr val="accent1"/>
                </a:solidFill>
                <a:latin typeface="+mj-lt"/>
                <a:ea typeface="Times New Roman" panose="02020603050405020304" pitchFamily="18" charset="0"/>
              </a:rPr>
              <a:t>au regard, </a:t>
            </a:r>
            <a:r>
              <a:rPr lang="fr-BE" sz="1600" i="1" dirty="0">
                <a:solidFill>
                  <a:schemeClr val="accent1"/>
                </a:solidFill>
                <a:latin typeface="+mj-lt"/>
                <a:ea typeface="Times New Roman" panose="02020603050405020304" pitchFamily="18" charset="0"/>
              </a:rPr>
              <a:t>non du montant total de l’offre (ce qu’impliquait, prima facie, la référence expresse de l’acte attaqué à « l’ensemble du marché »), mais </a:t>
            </a:r>
            <a:r>
              <a:rPr lang="fr-BE" sz="1600" b="1" i="1" dirty="0">
                <a:solidFill>
                  <a:schemeClr val="accent1"/>
                </a:solidFill>
                <a:latin typeface="+mj-lt"/>
                <a:ea typeface="Times New Roman" panose="02020603050405020304" pitchFamily="18" charset="0"/>
              </a:rPr>
              <a:t>du montant de la seule part de cette offre relative à l’entretien préventif</a:t>
            </a:r>
            <a:r>
              <a:rPr lang="fr-BE" sz="1600" i="1" dirty="0">
                <a:solidFill>
                  <a:schemeClr val="accent1"/>
                </a:solidFill>
                <a:latin typeface="+mj-lt"/>
                <a:ea typeface="Times New Roman" panose="02020603050405020304" pitchFamily="18" charset="0"/>
              </a:rPr>
              <a:t>, ce qui a nécessairement eu pour effet d’influencer à la hausse cette valeur relative. »</a:t>
            </a:r>
            <a:endParaRPr lang="fr-BE" sz="1600" i="1" dirty="0">
              <a:solidFill>
                <a:schemeClr val="accent1"/>
              </a:solidFill>
              <a:effectLst/>
              <a:latin typeface="+mj-lt"/>
              <a:ea typeface="Times New Roman" panose="02020603050405020304" pitchFamily="18" charset="0"/>
            </a:endParaRPr>
          </a:p>
          <a:p>
            <a:pPr marL="0" indent="0">
              <a:buNone/>
            </a:pPr>
            <a:endParaRPr lang="en-GB" sz="1600" dirty="0"/>
          </a:p>
        </p:txBody>
      </p:sp>
      <p:sp>
        <p:nvSpPr>
          <p:cNvPr id="13" name="Footer Placeholder 12">
            <a:extLst>
              <a:ext uri="{FF2B5EF4-FFF2-40B4-BE49-F238E27FC236}">
                <a16:creationId xmlns:a16="http://schemas.microsoft.com/office/drawing/2014/main" id="{08F2694C-76B8-4B19-909A-731D21916A0C}"/>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4739602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E752609-B476-4059-BBFC-FDD3984564D6}"/>
              </a:ext>
            </a:extLst>
          </p:cNvPr>
          <p:cNvSpPr>
            <a:spLocks noGrp="1"/>
          </p:cNvSpPr>
          <p:nvPr>
            <p:ph type="sldNum" sz="quarter" idx="12"/>
          </p:nvPr>
        </p:nvSpPr>
        <p:spPr/>
        <p:txBody>
          <a:bodyPr/>
          <a:lstStyle/>
          <a:p>
            <a:fld id="{F9591D4C-BB8F-AE46-BE73-C616F30BBC5B}" type="slidenum">
              <a:rPr lang="en-US" smtClean="0"/>
              <a:pPr/>
              <a:t>39</a:t>
            </a:fld>
            <a:endParaRPr lang="en-US" dirty="0"/>
          </a:p>
        </p:txBody>
      </p:sp>
      <p:sp>
        <p:nvSpPr>
          <p:cNvPr id="8" name="Text Placeholder 7">
            <a:extLst>
              <a:ext uri="{FF2B5EF4-FFF2-40B4-BE49-F238E27FC236}">
                <a16:creationId xmlns:a16="http://schemas.microsoft.com/office/drawing/2014/main" id="{ED679B5D-2E61-455D-B7D1-2931E577D10A}"/>
              </a:ext>
            </a:extLst>
          </p:cNvPr>
          <p:cNvSpPr>
            <a:spLocks noGrp="1"/>
          </p:cNvSpPr>
          <p:nvPr>
            <p:ph type="body" sz="quarter" idx="15"/>
          </p:nvPr>
        </p:nvSpPr>
        <p:spPr>
          <a:xfrm>
            <a:off x="515938" y="1424256"/>
            <a:ext cx="11160125" cy="237308"/>
          </a:xfrm>
        </p:spPr>
        <p:txBody>
          <a:bodyPr/>
          <a:lstStyle/>
          <a:p>
            <a:r>
              <a:rPr lang="fr-FR" dirty="0"/>
              <a:t>Vérification des prix ou des coûts </a:t>
            </a:r>
          </a:p>
        </p:txBody>
      </p:sp>
      <p:sp>
        <p:nvSpPr>
          <p:cNvPr id="5" name="Title 4">
            <a:extLst>
              <a:ext uri="{FF2B5EF4-FFF2-40B4-BE49-F238E27FC236}">
                <a16:creationId xmlns:a16="http://schemas.microsoft.com/office/drawing/2014/main" id="{81C436F0-2C38-4B0A-9053-60DA7B5D4B47}"/>
              </a:ext>
            </a:extLst>
          </p:cNvPr>
          <p:cNvSpPr>
            <a:spLocks noGrp="1"/>
          </p:cNvSpPr>
          <p:nvPr>
            <p:ph type="title"/>
          </p:nvPr>
        </p:nvSpPr>
        <p:spPr/>
        <p:txBody>
          <a:bodyPr/>
          <a:lstStyle/>
          <a:p>
            <a:pPr algn="just"/>
            <a:r>
              <a:rPr lang="fr-FR" sz="3200" dirty="0" err="1"/>
              <a:t>C.E</a:t>
            </a:r>
            <a:r>
              <a:rPr lang="fr-FR" sz="3200" dirty="0"/>
              <a:t>., arrêt n° 254.242 du 7 juillet 2022, </a:t>
            </a:r>
            <a:r>
              <a:rPr lang="fr-FR" sz="3200" i="1" dirty="0" err="1"/>
              <a:t>s.a.</a:t>
            </a:r>
            <a:r>
              <a:rPr lang="fr-FR" sz="3200" i="1" dirty="0"/>
              <a:t> </a:t>
            </a:r>
            <a:r>
              <a:rPr lang="fr-FR" sz="3200" i="1" dirty="0" err="1"/>
              <a:t>KRINKELS</a:t>
            </a:r>
            <a:r>
              <a:rPr lang="fr-FR" sz="3200" dirty="0"/>
              <a:t> (extrême urgence)</a:t>
            </a:r>
            <a:endParaRPr lang="en-GB" sz="3200" dirty="0"/>
          </a:p>
        </p:txBody>
      </p:sp>
      <p:sp>
        <p:nvSpPr>
          <p:cNvPr id="17" name="Footer Placeholder 16">
            <a:extLst>
              <a:ext uri="{FF2B5EF4-FFF2-40B4-BE49-F238E27FC236}">
                <a16:creationId xmlns:a16="http://schemas.microsoft.com/office/drawing/2014/main" id="{C99D4D9C-530D-43D8-BF2C-88EE3BABDA55}"/>
              </a:ext>
            </a:extLst>
          </p:cNvPr>
          <p:cNvSpPr>
            <a:spLocks noGrp="1"/>
          </p:cNvSpPr>
          <p:nvPr>
            <p:ph type="ftr" sz="quarter" idx="17"/>
          </p:nvPr>
        </p:nvSpPr>
        <p:spPr/>
        <p:txBody>
          <a:bodyPr/>
          <a:lstStyle/>
          <a:p>
            <a:r>
              <a:rPr lang="en-US"/>
              <a:t>UKG/111205498.1</a:t>
            </a:r>
            <a:endParaRPr lang="en-US" dirty="0"/>
          </a:p>
        </p:txBody>
      </p:sp>
      <p:sp>
        <p:nvSpPr>
          <p:cNvPr id="6" name="Content Placeholder 5">
            <a:extLst>
              <a:ext uri="{FF2B5EF4-FFF2-40B4-BE49-F238E27FC236}">
                <a16:creationId xmlns:a16="http://schemas.microsoft.com/office/drawing/2014/main" id="{A3E28D41-79C5-402F-8059-CCB3E52C7E3E}"/>
              </a:ext>
            </a:extLst>
          </p:cNvPr>
          <p:cNvSpPr>
            <a:spLocks noGrp="1"/>
          </p:cNvSpPr>
          <p:nvPr>
            <p:ph sz="quarter" idx="18"/>
          </p:nvPr>
        </p:nvSpPr>
        <p:spPr/>
        <p:txBody>
          <a:bodyPr/>
          <a:lstStyle/>
          <a:p>
            <a:pPr marL="0" indent="0" algn="just" hangingPunct="0">
              <a:buNone/>
            </a:pPr>
            <a:r>
              <a:rPr lang="fr-BE" sz="1600" dirty="0">
                <a:solidFill>
                  <a:schemeClr val="accent3"/>
                </a:solidFill>
                <a:effectLst/>
                <a:ea typeface="Times New Roman" panose="02020603050405020304" pitchFamily="18" charset="0"/>
              </a:rPr>
              <a:t>« </a:t>
            </a:r>
            <a:r>
              <a:rPr lang="fr-BE" sz="1600" b="1" i="1" dirty="0">
                <a:solidFill>
                  <a:schemeClr val="accent3"/>
                </a:solidFill>
                <a:effectLst/>
                <a:ea typeface="Times New Roman" panose="02020603050405020304" pitchFamily="18" charset="0"/>
              </a:rPr>
              <a:t>Les motifs du rapport d’analyse des offres, combinés aux explications fournies </a:t>
            </a:r>
            <a:r>
              <a:rPr lang="fr-BE" sz="1600" i="1" dirty="0">
                <a:solidFill>
                  <a:schemeClr val="accent3"/>
                </a:solidFill>
                <a:effectLst/>
                <a:ea typeface="Times New Roman" panose="02020603050405020304" pitchFamily="18" charset="0"/>
              </a:rPr>
              <a:t>par l’auteur du projet dans la décision motivée d’attribution, </a:t>
            </a:r>
            <a:r>
              <a:rPr lang="fr-BE" sz="1600" b="1" i="1" dirty="0">
                <a:solidFill>
                  <a:schemeClr val="accent3"/>
                </a:solidFill>
                <a:effectLst/>
                <a:ea typeface="Times New Roman" panose="02020603050405020304" pitchFamily="18" charset="0"/>
              </a:rPr>
              <a:t>permettent de comprendre les raisons pour lesquelles la partie adverse a finalement considéré comme normaux les prix</a:t>
            </a:r>
            <a:r>
              <a:rPr lang="fr-BE" sz="1600" i="1" dirty="0">
                <a:solidFill>
                  <a:schemeClr val="accent3"/>
                </a:solidFill>
                <a:effectLst/>
                <a:ea typeface="Times New Roman" panose="02020603050405020304" pitchFamily="18" charset="0"/>
              </a:rPr>
              <a:t> des postes </a:t>
            </a:r>
            <a:r>
              <a:rPr lang="fr-BE" sz="1600" i="1" dirty="0" err="1">
                <a:solidFill>
                  <a:schemeClr val="accent3"/>
                </a:solidFill>
                <a:effectLst/>
                <a:ea typeface="Times New Roman" panose="02020603050405020304" pitchFamily="18" charset="0"/>
              </a:rPr>
              <a:t>H1001</a:t>
            </a:r>
            <a:r>
              <a:rPr lang="fr-BE" sz="1600" i="1" dirty="0">
                <a:solidFill>
                  <a:schemeClr val="accent3"/>
                </a:solidFill>
                <a:effectLst/>
                <a:ea typeface="Times New Roman" panose="02020603050405020304" pitchFamily="18" charset="0"/>
              </a:rPr>
              <a:t> et </a:t>
            </a:r>
            <a:r>
              <a:rPr lang="fr-BE" sz="1600" i="1" dirty="0" err="1">
                <a:solidFill>
                  <a:schemeClr val="accent3"/>
                </a:solidFill>
                <a:effectLst/>
                <a:ea typeface="Times New Roman" panose="02020603050405020304" pitchFamily="18" charset="0"/>
              </a:rPr>
              <a:t>H1002</a:t>
            </a:r>
            <a:r>
              <a:rPr lang="fr-BE" sz="1600" i="1" dirty="0">
                <a:solidFill>
                  <a:schemeClr val="accent3"/>
                </a:solidFill>
                <a:effectLst/>
                <a:ea typeface="Times New Roman" panose="02020603050405020304" pitchFamily="18" charset="0"/>
              </a:rPr>
              <a:t>. </a:t>
            </a:r>
            <a:r>
              <a:rPr lang="fr-BE" sz="1600" b="1" i="1" dirty="0">
                <a:solidFill>
                  <a:schemeClr val="accent3"/>
                </a:solidFill>
                <a:effectLst/>
                <a:ea typeface="Times New Roman" panose="02020603050405020304" pitchFamily="18" charset="0"/>
              </a:rPr>
              <a:t>Ils confirment que la partie adverse s’est livrée à un examen concret et effectif des justifications données par l’attributaire du marché et que celle-ci a, à tout le moins, vérifié que les prix proposés ne constituaient pas une charge exorbitante pour elle et ainsi écarter le risque de spéculation.</a:t>
            </a:r>
            <a:r>
              <a:rPr lang="fr-BE" sz="1600" i="1" dirty="0">
                <a:solidFill>
                  <a:schemeClr val="accent3"/>
                </a:solidFill>
                <a:effectLst/>
                <a:ea typeface="Times New Roman" panose="02020603050405020304" pitchFamily="18" charset="0"/>
              </a:rPr>
              <a:t> Pour le reste, un prix apparemment anormalement élevé ne fait a priori pas craindre que le soumissionnaire qui l’a proposé ne serait pas en mesure d’exécuter les obligations qui découlent du cahier spécial des charges.</a:t>
            </a:r>
            <a:r>
              <a:rPr lang="fr-BE" sz="1600" dirty="0">
                <a:solidFill>
                  <a:schemeClr val="accent3"/>
                </a:solidFill>
                <a:effectLst/>
                <a:ea typeface="Times New Roman" panose="02020603050405020304" pitchFamily="18" charset="0"/>
              </a:rPr>
              <a:t> »</a:t>
            </a:r>
            <a:r>
              <a:rPr lang="fr-BE" sz="1600" i="1" dirty="0">
                <a:solidFill>
                  <a:schemeClr val="accent3"/>
                </a:solidFill>
                <a:effectLst/>
                <a:ea typeface="Times New Roman" panose="02020603050405020304" pitchFamily="18" charset="0"/>
              </a:rPr>
              <a:t> </a:t>
            </a:r>
            <a:endParaRPr lang="fr-BE" sz="1600" dirty="0">
              <a:solidFill>
                <a:schemeClr val="accent3"/>
              </a:solidFill>
              <a:effectLst/>
              <a:ea typeface="Times New Roman" panose="02020603050405020304" pitchFamily="18" charset="0"/>
            </a:endParaRPr>
          </a:p>
          <a:p>
            <a:pPr marL="0" indent="0" algn="just" hangingPunct="0">
              <a:buNone/>
            </a:pPr>
            <a:endParaRPr lang="fr-BE" sz="2000" dirty="0">
              <a:effectLst/>
              <a:latin typeface="+mj-lt"/>
              <a:ea typeface="Times New Roman" panose="02020603050405020304" pitchFamily="18" charset="0"/>
            </a:endParaRPr>
          </a:p>
          <a:p>
            <a:pPr marL="0" indent="0"/>
            <a:endParaRPr lang="en-GB" dirty="0"/>
          </a:p>
        </p:txBody>
      </p:sp>
    </p:spTree>
    <p:extLst>
      <p:ext uri="{BB962C8B-B14F-4D97-AF65-F5344CB8AC3E}">
        <p14:creationId xmlns:p14="http://schemas.microsoft.com/office/powerpoint/2010/main" val="226423523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E752609-B476-4059-BBFC-FDD3984564D6}"/>
              </a:ext>
            </a:extLst>
          </p:cNvPr>
          <p:cNvSpPr>
            <a:spLocks noGrp="1"/>
          </p:cNvSpPr>
          <p:nvPr>
            <p:ph type="sldNum" sz="quarter" idx="12"/>
          </p:nvPr>
        </p:nvSpPr>
        <p:spPr/>
        <p:txBody>
          <a:bodyPr/>
          <a:lstStyle/>
          <a:p>
            <a:fld id="{F9591D4C-BB8F-AE46-BE73-C616F30BBC5B}" type="slidenum">
              <a:rPr lang="en-US" smtClean="0"/>
              <a:pPr/>
              <a:t>40</a:t>
            </a:fld>
            <a:endParaRPr lang="en-US" dirty="0"/>
          </a:p>
        </p:txBody>
      </p:sp>
      <p:sp>
        <p:nvSpPr>
          <p:cNvPr id="7" name="Text Placeholder 6">
            <a:extLst>
              <a:ext uri="{FF2B5EF4-FFF2-40B4-BE49-F238E27FC236}">
                <a16:creationId xmlns:a16="http://schemas.microsoft.com/office/drawing/2014/main" id="{001C855C-B468-4D72-AC55-C1650CE72C9B}"/>
              </a:ext>
            </a:extLst>
          </p:cNvPr>
          <p:cNvSpPr>
            <a:spLocks noGrp="1"/>
          </p:cNvSpPr>
          <p:nvPr>
            <p:ph type="body" sz="quarter" idx="15"/>
          </p:nvPr>
        </p:nvSpPr>
        <p:spPr>
          <a:xfrm>
            <a:off x="515939" y="1439097"/>
            <a:ext cx="7383796" cy="237308"/>
          </a:xfrm>
        </p:spPr>
        <p:txBody>
          <a:bodyPr/>
          <a:lstStyle/>
          <a:p>
            <a:r>
              <a:rPr lang="fr-FR" dirty="0"/>
              <a:t>Vérification des prix ou des coûts </a:t>
            </a:r>
          </a:p>
        </p:txBody>
      </p:sp>
      <p:sp>
        <p:nvSpPr>
          <p:cNvPr id="5" name="Title 4">
            <a:extLst>
              <a:ext uri="{FF2B5EF4-FFF2-40B4-BE49-F238E27FC236}">
                <a16:creationId xmlns:a16="http://schemas.microsoft.com/office/drawing/2014/main" id="{81C436F0-2C38-4B0A-9053-60DA7B5D4B47}"/>
              </a:ext>
            </a:extLst>
          </p:cNvPr>
          <p:cNvSpPr>
            <a:spLocks noGrp="1"/>
          </p:cNvSpPr>
          <p:nvPr>
            <p:ph type="title"/>
          </p:nvPr>
        </p:nvSpPr>
        <p:spPr/>
        <p:txBody>
          <a:bodyPr/>
          <a:lstStyle/>
          <a:p>
            <a:r>
              <a:rPr lang="fr-FR" sz="3200" dirty="0" err="1"/>
              <a:t>C.E</a:t>
            </a:r>
            <a:r>
              <a:rPr lang="fr-FR" sz="3200" dirty="0"/>
              <a:t>., arrêt n° 254.242 du 7 juillet 2022, </a:t>
            </a:r>
            <a:r>
              <a:rPr lang="fr-FR" sz="3200" i="1" dirty="0" err="1"/>
              <a:t>s.a.</a:t>
            </a:r>
            <a:r>
              <a:rPr lang="fr-FR" sz="3200" i="1" dirty="0"/>
              <a:t> </a:t>
            </a:r>
            <a:r>
              <a:rPr lang="fr-FR" sz="3200" i="1" dirty="0" err="1"/>
              <a:t>KRINKELS</a:t>
            </a:r>
            <a:r>
              <a:rPr lang="fr-FR" sz="3200" dirty="0"/>
              <a:t> (extrême urgence)</a:t>
            </a:r>
            <a:endParaRPr lang="en-GB" sz="3200" dirty="0"/>
          </a:p>
        </p:txBody>
      </p:sp>
      <p:sp>
        <p:nvSpPr>
          <p:cNvPr id="6" name="Content Placeholder 5">
            <a:extLst>
              <a:ext uri="{FF2B5EF4-FFF2-40B4-BE49-F238E27FC236}">
                <a16:creationId xmlns:a16="http://schemas.microsoft.com/office/drawing/2014/main" id="{A3E28D41-79C5-402F-8059-CCB3E52C7E3E}"/>
              </a:ext>
            </a:extLst>
          </p:cNvPr>
          <p:cNvSpPr>
            <a:spLocks noGrp="1"/>
          </p:cNvSpPr>
          <p:nvPr>
            <p:ph sz="quarter" idx="19"/>
          </p:nvPr>
        </p:nvSpPr>
        <p:spPr/>
        <p:txBody>
          <a:bodyPr/>
          <a:lstStyle/>
          <a:p>
            <a:pPr marL="0" indent="0" algn="just">
              <a:buNone/>
            </a:pPr>
            <a:r>
              <a:rPr lang="fr-BE" sz="1600" dirty="0">
                <a:solidFill>
                  <a:schemeClr val="accent2"/>
                </a:solidFill>
                <a:ea typeface="Times New Roman" panose="02020603050405020304" pitchFamily="18" charset="0"/>
              </a:rPr>
              <a:t>« </a:t>
            </a:r>
            <a:r>
              <a:rPr lang="fr-BE" sz="1600" i="1" dirty="0">
                <a:solidFill>
                  <a:schemeClr val="accent2"/>
                </a:solidFill>
                <a:effectLst/>
                <a:ea typeface="Times New Roman" panose="02020603050405020304" pitchFamily="18" charset="0"/>
              </a:rPr>
              <a:t>De même, lorsqu’est vérifié </a:t>
            </a:r>
            <a:r>
              <a:rPr lang="fr-BE" sz="1600" b="1" i="1" dirty="0">
                <a:solidFill>
                  <a:schemeClr val="accent2"/>
                </a:solidFill>
                <a:effectLst/>
                <a:ea typeface="Times New Roman" panose="02020603050405020304" pitchFamily="18" charset="0"/>
              </a:rPr>
              <a:t>un prix anormalement haut</a:t>
            </a:r>
            <a:r>
              <a:rPr lang="fr-BE" sz="1600" i="1" dirty="0">
                <a:solidFill>
                  <a:schemeClr val="accent2"/>
                </a:solidFill>
                <a:effectLst/>
                <a:ea typeface="Times New Roman" panose="02020603050405020304" pitchFamily="18" charset="0"/>
              </a:rPr>
              <a:t>, la question de l’égalité entre les soumissionnaires et celle de la libre concurrence ne se posent pas avec la même acuité. Dans cette hypothèse, il semble </a:t>
            </a:r>
            <a:r>
              <a:rPr lang="fr-BE" sz="1600" b="1" i="1" dirty="0">
                <a:solidFill>
                  <a:schemeClr val="accent2"/>
                </a:solidFill>
                <a:effectLst/>
                <a:ea typeface="Times New Roman" panose="02020603050405020304" pitchFamily="18" charset="0"/>
              </a:rPr>
              <a:t>qu’une attitude plus flexible du pouvoir adjudicateur dans l’acceptation des justifications de prix puisse être autorisée</a:t>
            </a:r>
            <a:r>
              <a:rPr lang="fr-BE" sz="1600" i="1" dirty="0">
                <a:solidFill>
                  <a:schemeClr val="accent2"/>
                </a:solidFill>
                <a:effectLst/>
                <a:ea typeface="Times New Roman" panose="02020603050405020304" pitchFamily="18" charset="0"/>
              </a:rPr>
              <a:t> et, dans la foulée, une </a:t>
            </a:r>
            <a:r>
              <a:rPr lang="fr-BE" sz="1600" b="1" i="1" dirty="0">
                <a:solidFill>
                  <a:schemeClr val="accent2"/>
                </a:solidFill>
                <a:effectLst/>
                <a:ea typeface="Times New Roman" panose="02020603050405020304" pitchFamily="18" charset="0"/>
              </a:rPr>
              <a:t>motivation plus succincte </a:t>
            </a:r>
            <a:r>
              <a:rPr lang="fr-BE" sz="1600" i="1" dirty="0">
                <a:solidFill>
                  <a:schemeClr val="accent2"/>
                </a:solidFill>
                <a:effectLst/>
                <a:ea typeface="Times New Roman" panose="02020603050405020304" pitchFamily="18" charset="0"/>
              </a:rPr>
              <a:t>des raisons qui l’ont déterminé à décider que certains prix qui apparaissent anormalement hauts sont finalement tenus pour normaux. </a:t>
            </a:r>
            <a:r>
              <a:rPr lang="fr-BE" sz="1600" b="1" i="1" dirty="0">
                <a:solidFill>
                  <a:schemeClr val="accent2"/>
                </a:solidFill>
                <a:effectLst/>
                <a:ea typeface="Times New Roman" panose="02020603050405020304" pitchFamily="18" charset="0"/>
              </a:rPr>
              <a:t>Il ne peut, par ailleurs, être reproché à la motivation de ne pas rendre compte de toutes les précisions que contiennent les explications données par l’attributaire du marché</a:t>
            </a:r>
            <a:r>
              <a:rPr lang="fr-BE" sz="1600" i="1" dirty="0">
                <a:solidFill>
                  <a:schemeClr val="accent2"/>
                </a:solidFill>
                <a:effectLst/>
                <a:ea typeface="Times New Roman" panose="02020603050405020304" pitchFamily="18" charset="0"/>
              </a:rPr>
              <a:t>, dont certaines d’entre elles relèvent du secret des affaires et bénéficient, à ce titre, de la confidentialité</a:t>
            </a:r>
            <a:r>
              <a:rPr lang="fr-BE" sz="1600" dirty="0">
                <a:solidFill>
                  <a:schemeClr val="accent2"/>
                </a:solidFill>
                <a:effectLst/>
                <a:ea typeface="Times New Roman" panose="02020603050405020304" pitchFamily="18" charset="0"/>
              </a:rPr>
              <a:t>. »</a:t>
            </a:r>
          </a:p>
        </p:txBody>
      </p:sp>
      <p:pic>
        <p:nvPicPr>
          <p:cNvPr id="16" name="Picture Placeholder 15">
            <a:extLst>
              <a:ext uri="{FF2B5EF4-FFF2-40B4-BE49-F238E27FC236}">
                <a16:creationId xmlns:a16="http://schemas.microsoft.com/office/drawing/2014/main" id="{55FBB875-76AE-45E8-A173-634ED5D55D75}"/>
              </a:ext>
            </a:extLst>
          </p:cNvPr>
          <p:cNvPicPr>
            <a:picLocks noGrp="1" noChangeAspect="1"/>
          </p:cNvPicPr>
          <p:nvPr>
            <p:ph type="pic" sz="quarter" idx="18"/>
          </p:nvPr>
        </p:nvPicPr>
        <p:blipFill>
          <a:blip r:embed="rId2"/>
          <a:srcRect l="34337" r="34337"/>
          <a:stretch>
            <a:fillRect/>
          </a:stretch>
        </p:blipFill>
        <p:spPr/>
      </p:pic>
      <p:sp>
        <p:nvSpPr>
          <p:cNvPr id="2" name="Footer Placeholder 1">
            <a:extLst>
              <a:ext uri="{FF2B5EF4-FFF2-40B4-BE49-F238E27FC236}">
                <a16:creationId xmlns:a16="http://schemas.microsoft.com/office/drawing/2014/main" id="{A558B0EB-02DB-43F8-BF56-D147C1774DEC}"/>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127897852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B4D3731-BAC2-49E4-A487-F5B3C9FE1728}"/>
              </a:ext>
            </a:extLst>
          </p:cNvPr>
          <p:cNvSpPr>
            <a:spLocks noGrp="1"/>
          </p:cNvSpPr>
          <p:nvPr>
            <p:ph sz="quarter" idx="18"/>
          </p:nvPr>
        </p:nvSpPr>
        <p:spPr/>
        <p:txBody>
          <a:bodyPr/>
          <a:lstStyle/>
          <a:p>
            <a:pPr marL="0" indent="0" algn="just">
              <a:buNone/>
            </a:pPr>
            <a:r>
              <a:rPr lang="fr-BE" sz="1600" b="1" dirty="0"/>
              <a:t>La requérante fait valoir dans sa requête qu’alors que l’adjudicataire en place proposait également un prix de 0 euro pour le même poste 1, la décision motivée d’attribution ne considère pas ce prix comme anormal</a:t>
            </a:r>
            <a:r>
              <a:rPr lang="fr-BE" sz="1600" dirty="0"/>
              <a:t>, mais reproduit la justification donnée par Proximus. </a:t>
            </a:r>
          </a:p>
          <a:p>
            <a:pPr marL="0" indent="0" algn="just">
              <a:buNone/>
            </a:pPr>
            <a:r>
              <a:rPr lang="fr-BE" sz="1600" dirty="0"/>
              <a:t>Partant, la requérante estime que la partie adverse n’a pas traité de manière égale son offre et celle de l’adjudicataire. Cet argument ne paraît pas pouvoir être retenu. La décision motivée d’attribution indique à ce propos que Proximus justifie son prix pour le poste 1 par la circonstance qu’« </a:t>
            </a:r>
            <a:r>
              <a:rPr lang="fr-BE" sz="1600" b="1" i="1" dirty="0"/>
              <a:t>étant l'opérateur actuel du </a:t>
            </a:r>
            <a:r>
              <a:rPr lang="fr-BE" sz="1600" b="1" i="1" dirty="0" err="1"/>
              <a:t>SPW</a:t>
            </a:r>
            <a:r>
              <a:rPr lang="fr-BE" sz="1600" b="1" i="1" dirty="0"/>
              <a:t> et </a:t>
            </a:r>
            <a:r>
              <a:rPr lang="fr-BE" sz="1600" b="1" i="1" dirty="0" err="1"/>
              <a:t>rencontr</a:t>
            </a:r>
            <a:r>
              <a:rPr lang="fr-BE" sz="1600" b="1" dirty="0"/>
              <a:t>[</a:t>
            </a:r>
            <a:r>
              <a:rPr lang="fr-BE" sz="1600" b="1" dirty="0" err="1"/>
              <a:t>ant</a:t>
            </a:r>
            <a:r>
              <a:rPr lang="fr-BE" sz="1600" b="1" dirty="0"/>
              <a:t>] </a:t>
            </a:r>
            <a:r>
              <a:rPr lang="fr-BE" sz="1600" b="1" i="1" dirty="0"/>
              <a:t>déjà la totalité des besoins téléphoniques fixes et mobiles du </a:t>
            </a:r>
            <a:r>
              <a:rPr lang="fr-BE" sz="1600" b="1" i="1" dirty="0" err="1"/>
              <a:t>SPW</a:t>
            </a:r>
            <a:r>
              <a:rPr lang="fr-BE" sz="1600" i="1" dirty="0"/>
              <a:t>, tels que décrits dans le cahier des charges, </a:t>
            </a:r>
            <a:r>
              <a:rPr lang="fr-BE" sz="1600" b="1" i="1" dirty="0"/>
              <a:t>aucun frais de transition n'est </a:t>
            </a:r>
            <a:r>
              <a:rPr lang="fr-BE" sz="1600" b="1" dirty="0"/>
              <a:t>(…) </a:t>
            </a:r>
            <a:r>
              <a:rPr lang="fr-BE" sz="1600" b="1" i="1" dirty="0"/>
              <a:t>applicable </a:t>
            </a:r>
            <a:r>
              <a:rPr lang="fr-BE" sz="1600" dirty="0"/>
              <a:t>». </a:t>
            </a:r>
          </a:p>
          <a:p>
            <a:pPr marL="0" indent="0" algn="just">
              <a:buNone/>
            </a:pPr>
            <a:r>
              <a:rPr lang="fr-BE" sz="1600" dirty="0"/>
              <a:t>La partie adverse en conclut que cette justification est conforme au libellé du cahier spécial des charges en soulignant notamment que « </a:t>
            </a:r>
            <a:r>
              <a:rPr lang="fr-BE" sz="1600" b="1" i="1" dirty="0"/>
              <a:t>de nombreux passages du CSC décrivent le poste 1 comme un poste réservé au nouvel adjudicataire</a:t>
            </a:r>
            <a:r>
              <a:rPr lang="fr-BE" sz="1600" b="1" dirty="0"/>
              <a:t> </a:t>
            </a:r>
            <a:r>
              <a:rPr lang="fr-BE" sz="1600" dirty="0"/>
              <a:t>» et que « </a:t>
            </a:r>
            <a:r>
              <a:rPr lang="fr-BE" sz="1600" i="1" dirty="0"/>
              <a:t>le CSC ne mentionne aucune activité à l’entrée qui serait liée au changement de marché et non de prestataire, et qui seraient donc de nature à entraîner des frais dans son chef en tant qu’opérateur en place </a:t>
            </a:r>
            <a:r>
              <a:rPr lang="fr-BE" sz="1600" dirty="0"/>
              <a:t>».</a:t>
            </a:r>
          </a:p>
          <a:p>
            <a:pPr marL="0" indent="0" algn="just">
              <a:buNone/>
            </a:pPr>
            <a:r>
              <a:rPr lang="fr-BE" sz="1600" dirty="0"/>
              <a:t> </a:t>
            </a:r>
            <a:r>
              <a:rPr lang="fr-BE" sz="1600" b="1" dirty="0"/>
              <a:t>Il semble, prima facie, que le pouvoir adjudicateur a pu estimer que les justifications apportées par Proximus étaient satisfaisantes, cet opérateur se trouvant dans une situation différente de celle de la requérante, de sorte que les principes d’égalité et de non-discrimination ne sont pas violés. </a:t>
            </a:r>
          </a:p>
        </p:txBody>
      </p:sp>
      <p:sp>
        <p:nvSpPr>
          <p:cNvPr id="4" name="Slide Number Placeholder 3">
            <a:extLst>
              <a:ext uri="{FF2B5EF4-FFF2-40B4-BE49-F238E27FC236}">
                <a16:creationId xmlns:a16="http://schemas.microsoft.com/office/drawing/2014/main" id="{CB417BA0-A48D-4C5D-B053-9FE3339F3F27}"/>
              </a:ext>
            </a:extLst>
          </p:cNvPr>
          <p:cNvSpPr>
            <a:spLocks noGrp="1"/>
          </p:cNvSpPr>
          <p:nvPr>
            <p:ph type="sldNum" sz="quarter" idx="12"/>
          </p:nvPr>
        </p:nvSpPr>
        <p:spPr/>
        <p:txBody>
          <a:bodyPr/>
          <a:lstStyle/>
          <a:p>
            <a:fld id="{F9591D4C-BB8F-AE46-BE73-C616F30BBC5B}" type="slidenum">
              <a:rPr lang="en-US" smtClean="0"/>
              <a:pPr/>
              <a:t>41</a:t>
            </a:fld>
            <a:endParaRPr lang="en-US" dirty="0"/>
          </a:p>
        </p:txBody>
      </p:sp>
      <p:sp>
        <p:nvSpPr>
          <p:cNvPr id="5" name="Text Placeholder 4">
            <a:extLst>
              <a:ext uri="{FF2B5EF4-FFF2-40B4-BE49-F238E27FC236}">
                <a16:creationId xmlns:a16="http://schemas.microsoft.com/office/drawing/2014/main" id="{664FA79C-13EC-4AD2-B10A-0987307795BB}"/>
              </a:ext>
            </a:extLst>
          </p:cNvPr>
          <p:cNvSpPr>
            <a:spLocks noGrp="1"/>
          </p:cNvSpPr>
          <p:nvPr>
            <p:ph type="body" sz="quarter" idx="15"/>
          </p:nvPr>
        </p:nvSpPr>
        <p:spPr>
          <a:xfrm>
            <a:off x="515938" y="1439091"/>
            <a:ext cx="11160125" cy="237308"/>
          </a:xfrm>
        </p:spPr>
        <p:txBody>
          <a:bodyPr/>
          <a:lstStyle/>
          <a:p>
            <a:r>
              <a:rPr lang="fr-FR" dirty="0"/>
              <a:t>Vérification des prix + prix anormaux (0 EUR) (art. 33 et 35 AR 18/04/2017)</a:t>
            </a:r>
          </a:p>
        </p:txBody>
      </p:sp>
      <p:sp>
        <p:nvSpPr>
          <p:cNvPr id="6" name="Title 5">
            <a:extLst>
              <a:ext uri="{FF2B5EF4-FFF2-40B4-BE49-F238E27FC236}">
                <a16:creationId xmlns:a16="http://schemas.microsoft.com/office/drawing/2014/main" id="{F87E427A-E302-474A-AF4E-E8B863393D7F}"/>
              </a:ext>
            </a:extLst>
          </p:cNvPr>
          <p:cNvSpPr>
            <a:spLocks noGrp="1"/>
          </p:cNvSpPr>
          <p:nvPr>
            <p:ph type="title"/>
          </p:nvPr>
        </p:nvSpPr>
        <p:spPr/>
        <p:txBody>
          <a:bodyPr/>
          <a:lstStyle/>
          <a:p>
            <a:pPr algn="just"/>
            <a:r>
              <a:rPr lang="fr-FR" sz="3200" dirty="0" err="1"/>
              <a:t>C.E</a:t>
            </a:r>
            <a:r>
              <a:rPr lang="fr-FR" sz="3200" dirty="0"/>
              <a:t>., arrêt n° 252.543 du 23 décembre 2021, </a:t>
            </a:r>
            <a:r>
              <a:rPr lang="fr-FR" sz="3200" i="1" dirty="0" err="1"/>
              <a:t>s.a.</a:t>
            </a:r>
            <a:r>
              <a:rPr lang="fr-FR" sz="3200" i="1" dirty="0"/>
              <a:t> Orange </a:t>
            </a:r>
            <a:r>
              <a:rPr lang="fr-FR" sz="3200" i="1" dirty="0" err="1"/>
              <a:t>Belgium</a:t>
            </a:r>
            <a:r>
              <a:rPr lang="fr-FR" sz="3200" dirty="0"/>
              <a:t> (extrême urgence)</a:t>
            </a:r>
            <a:endParaRPr lang="en-GB" sz="3200" dirty="0"/>
          </a:p>
        </p:txBody>
      </p:sp>
      <p:sp>
        <p:nvSpPr>
          <p:cNvPr id="7" name="Footer Placeholder 6">
            <a:extLst>
              <a:ext uri="{FF2B5EF4-FFF2-40B4-BE49-F238E27FC236}">
                <a16:creationId xmlns:a16="http://schemas.microsoft.com/office/drawing/2014/main" id="{EB193997-7E15-48C2-854C-65AC24BB8EBC}"/>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33803729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BE" sz="1600" dirty="0">
                <a:solidFill>
                  <a:schemeClr val="accent1"/>
                </a:solidFill>
              </a:rPr>
              <a:t>« </a:t>
            </a:r>
            <a:r>
              <a:rPr lang="fr-BE" sz="1600" i="1" dirty="0">
                <a:solidFill>
                  <a:schemeClr val="accent1"/>
                </a:solidFill>
              </a:rPr>
              <a:t>En sa troisième branche, le moyen critique l’acte attaqué en tant qu’il a considéré que l’option « Forfait de gestion du règlement collectif de dettes » « constituait un </a:t>
            </a:r>
            <a:r>
              <a:rPr lang="fr-BE" sz="1600" b="1" i="1" dirty="0">
                <a:solidFill>
                  <a:schemeClr val="accent1"/>
                </a:solidFill>
              </a:rPr>
              <a:t>poste négligeable de sorte que le prix nul de ce poste « ne doit pas être considéré comme anormal »</a:t>
            </a:r>
            <a:r>
              <a:rPr lang="fr-BE" sz="1600" i="1" dirty="0">
                <a:solidFill>
                  <a:schemeClr val="accent1"/>
                </a:solidFill>
              </a:rPr>
              <a:t>. </a:t>
            </a:r>
          </a:p>
          <a:p>
            <a:pPr marL="0" indent="0" algn="just">
              <a:buNone/>
            </a:pPr>
            <a:r>
              <a:rPr lang="fr-BE" sz="1600" i="1" dirty="0">
                <a:solidFill>
                  <a:schemeClr val="accent1"/>
                </a:solidFill>
              </a:rPr>
              <a:t>La lecture de l’acte attaqué ne permet pas de reconnaitre à celui-ci le sens que lui prête la requérante sur ce point. </a:t>
            </a:r>
            <a:r>
              <a:rPr lang="fr-BE" sz="1600" b="1" i="1" dirty="0">
                <a:solidFill>
                  <a:schemeClr val="accent1"/>
                </a:solidFill>
              </a:rPr>
              <a:t>Il en ressort, en effet, que si la partie adverse a considéré que le prix de 0 € ne devait pas être considéré comme anormal, c’est en raison non seulement de ce que le poste concerné devait être considéré comme négligeable, mais également de ce que les justifications remises par les soumissionnaires concernés devaient être jugées satisfaisantes</a:t>
            </a:r>
            <a:r>
              <a:rPr lang="fr-BE" sz="1600" i="1" dirty="0">
                <a:solidFill>
                  <a:schemeClr val="accent1"/>
                </a:solidFill>
              </a:rPr>
              <a:t>. Ce faisant, elle s’est donc également fondée sur les justifications fournies dans les offres, même si – en raison de la confidentialité de celles-ci – elle n’est pas plus explicite sur le contenu de ces justifications. </a:t>
            </a:r>
          </a:p>
          <a:p>
            <a:pPr marL="0" indent="0" algn="just">
              <a:buNone/>
            </a:pPr>
            <a:r>
              <a:rPr lang="fr-BE" sz="1600" b="1" i="1" dirty="0">
                <a:solidFill>
                  <a:schemeClr val="accent1"/>
                </a:solidFill>
              </a:rPr>
              <a:t>Les éléments mis en évidence dans le rapport d’examen des offres ne permettent pas de déceler</a:t>
            </a:r>
            <a:r>
              <a:rPr lang="fr-BE" sz="1600" i="1" dirty="0">
                <a:solidFill>
                  <a:schemeClr val="accent1"/>
                </a:solidFill>
              </a:rPr>
              <a:t>, au terme d’un examen effectué en extrême urgence, </a:t>
            </a:r>
            <a:r>
              <a:rPr lang="fr-BE" sz="1600" b="1" i="1" dirty="0">
                <a:solidFill>
                  <a:schemeClr val="accent1"/>
                </a:solidFill>
              </a:rPr>
              <a:t>une erreur en fait ou une erreur manifeste d’appréciation</a:t>
            </a:r>
            <a:r>
              <a:rPr lang="fr-BE" sz="1600" i="1" dirty="0">
                <a:solidFill>
                  <a:schemeClr val="accent1"/>
                </a:solidFill>
              </a:rPr>
              <a:t>. Il a pu être raisonnablement tenu compte du fait que les trois autres soumissionnaires que la partie requérante ont remis un prix de 0 euro pour le poste litigieux, tout comme relever le nombre limité de dossiers concernés et encore le montant limité proposé par la requérante au regard du montant annuel estimé du marché. Il ne peut, par ailleurs, être tiré argument du seul fait que la gestion des règlements collectifs de dettes représente une option obligatoire pour contester le caractère négligeable de ce poste, au sens de l’article 36 de l’arrêté royal du 18 avril 2017. </a:t>
            </a:r>
            <a:r>
              <a:rPr lang="fr-BE" sz="1600" dirty="0">
                <a:solidFill>
                  <a:schemeClr val="accent1"/>
                </a:solidFill>
              </a:rPr>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42</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Vérification des prix et des coûts: prix à 0 EUR</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r>
              <a:rPr lang="fr-FR" sz="3200" dirty="0" err="1"/>
              <a:t>C.E</a:t>
            </a:r>
            <a:r>
              <a:rPr lang="fr-FR" sz="3200" dirty="0"/>
              <a:t>., arrêt n° 252.640 du 14 janvier 2022, </a:t>
            </a:r>
            <a:r>
              <a:rPr lang="fr-FR" sz="3200" i="1" dirty="0" err="1"/>
              <a:t>s.a.</a:t>
            </a:r>
            <a:r>
              <a:rPr lang="fr-FR" sz="3200" i="1" dirty="0"/>
              <a:t> Venturis </a:t>
            </a:r>
            <a:r>
              <a:rPr lang="fr-FR" sz="3200" dirty="0"/>
              <a:t>(extrême urgence et 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31762204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5649B6-7800-44C9-A3AB-4ABF9DC7D604}"/>
              </a:ext>
            </a:extLst>
          </p:cNvPr>
          <p:cNvSpPr>
            <a:spLocks noGrp="1"/>
          </p:cNvSpPr>
          <p:nvPr>
            <p:ph type="sldNum" sz="quarter" idx="12"/>
          </p:nvPr>
        </p:nvSpPr>
        <p:spPr/>
        <p:txBody>
          <a:bodyPr/>
          <a:lstStyle/>
          <a:p>
            <a:fld id="{F9591D4C-BB8F-AE46-BE73-C616F30BBC5B}" type="slidenum">
              <a:rPr lang="en-US" smtClean="0"/>
              <a:pPr/>
              <a:t>43</a:t>
            </a:fld>
            <a:endParaRPr lang="en-US" dirty="0"/>
          </a:p>
        </p:txBody>
      </p:sp>
      <p:sp>
        <p:nvSpPr>
          <p:cNvPr id="4" name="Text Placeholder 3">
            <a:extLst>
              <a:ext uri="{FF2B5EF4-FFF2-40B4-BE49-F238E27FC236}">
                <a16:creationId xmlns:a16="http://schemas.microsoft.com/office/drawing/2014/main" id="{9694BBA5-E484-42BE-ADD1-6EC04A2A5A6C}"/>
              </a:ext>
            </a:extLst>
          </p:cNvPr>
          <p:cNvSpPr>
            <a:spLocks noGrp="1"/>
          </p:cNvSpPr>
          <p:nvPr>
            <p:ph type="body" sz="quarter" idx="15"/>
          </p:nvPr>
        </p:nvSpPr>
        <p:spPr>
          <a:xfrm>
            <a:off x="515938" y="1421677"/>
            <a:ext cx="11160125" cy="237308"/>
          </a:xfrm>
        </p:spPr>
        <p:txBody>
          <a:bodyPr/>
          <a:lstStyle/>
          <a:p>
            <a:r>
              <a:rPr lang="fr-BE" dirty="0"/>
              <a:t>Vérification des prix et des coûts: prix à 0 EUR</a:t>
            </a:r>
          </a:p>
        </p:txBody>
      </p:sp>
      <p:sp>
        <p:nvSpPr>
          <p:cNvPr id="5" name="Title 4">
            <a:extLst>
              <a:ext uri="{FF2B5EF4-FFF2-40B4-BE49-F238E27FC236}">
                <a16:creationId xmlns:a16="http://schemas.microsoft.com/office/drawing/2014/main" id="{3CA25DA3-CC1A-417A-AA76-CB1D41033BC4}"/>
              </a:ext>
            </a:extLst>
          </p:cNvPr>
          <p:cNvSpPr>
            <a:spLocks noGrp="1"/>
          </p:cNvSpPr>
          <p:nvPr>
            <p:ph type="title"/>
          </p:nvPr>
        </p:nvSpPr>
        <p:spPr/>
        <p:txBody>
          <a:bodyPr/>
          <a:lstStyle/>
          <a:p>
            <a:r>
              <a:rPr lang="fr-FR" sz="3200" dirty="0" err="1"/>
              <a:t>C.E</a:t>
            </a:r>
            <a:r>
              <a:rPr lang="fr-FR" sz="3200" dirty="0"/>
              <a:t>., arrêt n° 252.640 du 14 janvier 2022, </a:t>
            </a:r>
            <a:r>
              <a:rPr lang="fr-FR" sz="3200" i="1" dirty="0" err="1"/>
              <a:t>s.a.</a:t>
            </a:r>
            <a:r>
              <a:rPr lang="fr-FR" sz="3200" i="1" dirty="0"/>
              <a:t> Venturis </a:t>
            </a:r>
            <a:r>
              <a:rPr lang="fr-FR" sz="3200" dirty="0"/>
              <a:t>(extrême urgence et annulation)</a:t>
            </a:r>
            <a:endParaRPr lang="en-GB" sz="3200" dirty="0"/>
          </a:p>
        </p:txBody>
      </p:sp>
      <p:sp>
        <p:nvSpPr>
          <p:cNvPr id="6" name="Content Placeholder 5">
            <a:extLst>
              <a:ext uri="{FF2B5EF4-FFF2-40B4-BE49-F238E27FC236}">
                <a16:creationId xmlns:a16="http://schemas.microsoft.com/office/drawing/2014/main" id="{F5206179-ACEC-44A7-A408-F0404E95EB7B}"/>
              </a:ext>
            </a:extLst>
          </p:cNvPr>
          <p:cNvSpPr>
            <a:spLocks noGrp="1"/>
          </p:cNvSpPr>
          <p:nvPr>
            <p:ph sz="quarter" idx="18"/>
          </p:nvPr>
        </p:nvSpPr>
        <p:spPr/>
        <p:txBody>
          <a:bodyPr/>
          <a:lstStyle/>
          <a:p>
            <a:pPr marL="0" indent="0" algn="just">
              <a:buNone/>
            </a:pPr>
            <a:r>
              <a:rPr lang="fr-BE" sz="1600" i="1" dirty="0">
                <a:solidFill>
                  <a:schemeClr val="accent3"/>
                </a:solidFill>
              </a:rPr>
              <a:t>« Enfin, au point 35 de la requête, la requérante critique la justification apportée par l’intervenante pour le prix de 0 €, justification dont elle a connaissance par ce qu’en a rapporté la partie adverse dans la note d’observations déposée en l’affaire qui a donné lieu à l’arrêt n° 252.049 du 5 novembre 2020. </a:t>
            </a:r>
          </a:p>
          <a:p>
            <a:pPr marL="0" indent="0" algn="just">
              <a:buNone/>
            </a:pPr>
            <a:r>
              <a:rPr lang="fr-BE" sz="1600" b="1" i="1" dirty="0">
                <a:solidFill>
                  <a:schemeClr val="accent3"/>
                </a:solidFill>
              </a:rPr>
              <a:t>Elle conclut cette critique en soutenant que l’offre de l’intervenante « aurait dû être écartée pour cause d’irrégularité substantielle, conformément à l’article 36 de l’arrêté royal du 18 avril 2017 ». </a:t>
            </a:r>
          </a:p>
          <a:p>
            <a:pPr marL="0" indent="0" algn="just">
              <a:buNone/>
            </a:pPr>
            <a:r>
              <a:rPr lang="fr-BE" sz="1600" i="1" dirty="0">
                <a:solidFill>
                  <a:schemeClr val="accent3"/>
                </a:solidFill>
              </a:rPr>
              <a:t>Outre que, telle qu’exprimée, cette opinion de la requérante ne formule pas un grief précis à l’encontre de la légalité de l’acte attaqué, il ne peut être reproché à la partie adverse de n’avoir pas écarté l’offre de l’intervenante au terme de l’examen requis par l’article 36 de l’arrêté royal du 18 avril 2017, alors qu’elle n’a précisément pas procédé à cet examen pour les raisons qu’elle expose dans le rapport d’examen des offres. </a:t>
            </a:r>
            <a:r>
              <a:rPr lang="fr-BE" sz="1600" b="1" i="1" dirty="0">
                <a:solidFill>
                  <a:schemeClr val="accent3"/>
                </a:solidFill>
              </a:rPr>
              <a:t>Sur ce point, la critique paraît procéder d’une confusion entre les deux phases de vérification et d’examen des prix respectivement régies par les articles 35 et 36 de l’arrêté royal précité. </a:t>
            </a:r>
          </a:p>
          <a:p>
            <a:pPr marL="0" indent="0" algn="just">
              <a:buNone/>
            </a:pPr>
            <a:r>
              <a:rPr lang="fr-BE" sz="1600" i="1" dirty="0">
                <a:solidFill>
                  <a:schemeClr val="accent3"/>
                </a:solidFill>
              </a:rPr>
              <a:t>Le moyen ne peut être déclaré sérieux en sa troisième branche. »</a:t>
            </a:r>
          </a:p>
        </p:txBody>
      </p:sp>
      <p:sp>
        <p:nvSpPr>
          <p:cNvPr id="7" name="Footer Placeholder 6">
            <a:extLst>
              <a:ext uri="{FF2B5EF4-FFF2-40B4-BE49-F238E27FC236}">
                <a16:creationId xmlns:a16="http://schemas.microsoft.com/office/drawing/2014/main" id="{C535392E-BF4E-4A30-9D4C-649BA2B9FD7D}"/>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0995819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44</a:t>
            </a:fld>
            <a:endParaRPr lang="en-US" dirty="0"/>
          </a:p>
        </p:txBody>
      </p:sp>
      <p:sp>
        <p:nvSpPr>
          <p:cNvPr id="8" name="Text Placeholder 7">
            <a:extLst>
              <a:ext uri="{FF2B5EF4-FFF2-40B4-BE49-F238E27FC236}">
                <a16:creationId xmlns:a16="http://schemas.microsoft.com/office/drawing/2014/main" id="{7A05C731-3BA0-44A9-BEB7-CC440F0DEE01}"/>
              </a:ext>
            </a:extLst>
          </p:cNvPr>
          <p:cNvSpPr>
            <a:spLocks noGrp="1"/>
          </p:cNvSpPr>
          <p:nvPr>
            <p:ph type="body" sz="quarter" idx="15"/>
          </p:nvPr>
        </p:nvSpPr>
        <p:spPr>
          <a:xfrm>
            <a:off x="515938" y="1440985"/>
            <a:ext cx="7383796" cy="237308"/>
          </a:xfrm>
        </p:spPr>
        <p:txBody>
          <a:bodyPr/>
          <a:lstStyle/>
          <a:p>
            <a:r>
              <a:rPr lang="en-GB" dirty="0"/>
              <a:t>Prix – Prix à 0 EUR</a:t>
            </a:r>
          </a:p>
          <a:p>
            <a:endParaRPr lang="en-GB" dirty="0"/>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err="1"/>
              <a:t>C.E</a:t>
            </a:r>
            <a:r>
              <a:rPr lang="fr-FR" sz="3200" dirty="0"/>
              <a:t>., arrêt n° 252.898 du 4 février 2022, </a:t>
            </a:r>
            <a:r>
              <a:rPr lang="fr-FR" sz="3200" i="1" dirty="0" err="1"/>
              <a:t>a.s.b.l</a:t>
            </a:r>
            <a:r>
              <a:rPr lang="fr-FR" sz="3200" i="1" dirty="0"/>
              <a:t>. </a:t>
            </a:r>
            <a:r>
              <a:rPr lang="fr-FR" sz="3200" i="1" dirty="0" err="1"/>
              <a:t>COHEZIO</a:t>
            </a:r>
            <a:r>
              <a:rPr lang="fr-FR" sz="3200" i="1" dirty="0"/>
              <a: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pic>
        <p:nvPicPr>
          <p:cNvPr id="13" name="Picture Placeholder 12">
            <a:extLst>
              <a:ext uri="{FF2B5EF4-FFF2-40B4-BE49-F238E27FC236}">
                <a16:creationId xmlns:a16="http://schemas.microsoft.com/office/drawing/2014/main" id="{9CCFA2A6-E2BB-4F00-9CEE-BD736D44209E}"/>
              </a:ext>
            </a:extLst>
          </p:cNvPr>
          <p:cNvPicPr>
            <a:picLocks noGrp="1" noChangeAspect="1"/>
          </p:cNvPicPr>
          <p:nvPr>
            <p:ph type="pic" sz="quarter" idx="18"/>
          </p:nvPr>
        </p:nvPicPr>
        <p:blipFill>
          <a:blip r:embed="rId2"/>
          <a:srcRect l="34337" r="34337"/>
          <a:stretch>
            <a:fillRect/>
          </a:stretch>
        </p:blipFill>
        <p:spPr/>
      </p:pic>
      <p:sp>
        <p:nvSpPr>
          <p:cNvPr id="7" name="Content Placeholder 6">
            <a:extLst>
              <a:ext uri="{FF2B5EF4-FFF2-40B4-BE49-F238E27FC236}">
                <a16:creationId xmlns:a16="http://schemas.microsoft.com/office/drawing/2014/main" id="{C16574D2-1929-4328-AEFB-905619450340}"/>
              </a:ext>
            </a:extLst>
          </p:cNvPr>
          <p:cNvSpPr>
            <a:spLocks noGrp="1"/>
          </p:cNvSpPr>
          <p:nvPr>
            <p:ph sz="quarter" idx="19"/>
          </p:nvPr>
        </p:nvSpPr>
        <p:spPr/>
        <p:txBody>
          <a:bodyPr/>
          <a:lstStyle/>
          <a:p>
            <a:pPr marL="0" indent="0" algn="just">
              <a:buNone/>
            </a:pPr>
            <a:r>
              <a:rPr lang="fr-FR" sz="1600" dirty="0">
                <a:solidFill>
                  <a:schemeClr val="accent2"/>
                </a:solidFill>
              </a:rPr>
              <a:t>« [U]</a:t>
            </a:r>
            <a:r>
              <a:rPr lang="fr-FR" sz="1600" i="1" dirty="0">
                <a:solidFill>
                  <a:schemeClr val="accent2"/>
                </a:solidFill>
              </a:rPr>
              <a:t>n prix « zéro », qui revient prima facie à offrir gratuitement une prestation, doit, en règle, toujours être considéré comme étant un prix apparemment anormal</a:t>
            </a:r>
            <a:r>
              <a:rPr lang="fr-FR" sz="1600" i="1" dirty="0"/>
              <a:t>, avec cette conséquence que le soumissionnaire concerné doit être </a:t>
            </a:r>
            <a:r>
              <a:rPr lang="fr-FR" sz="1600" b="1" i="1" dirty="0"/>
              <a:t>expressément invité à justifier ce prix</a:t>
            </a:r>
            <a:r>
              <a:rPr lang="fr-FR" sz="1600" i="1" dirty="0"/>
              <a:t>, que le pouvoir adjudicateur doit </a:t>
            </a:r>
            <a:r>
              <a:rPr lang="fr-FR" sz="1600" b="1" i="1" dirty="0"/>
              <a:t>examiner avec la plus grande minutie et la plus grande diligence </a:t>
            </a:r>
            <a:r>
              <a:rPr lang="fr-FR" sz="1600" i="1" dirty="0"/>
              <a:t>les justifications ainsi fournies, et qu'il doit clairement ressortir de la décision d'attribution du marché les motifs précis, acceptables, concrets et étayés en fait, pour lesquels il a accepté ces justifications et a donc pu considérer, sans commettre d'erreur manifeste d'appréciation, que le prix considéré n'est pas anormalement bas. »</a:t>
            </a:r>
          </a:p>
          <a:p>
            <a:pPr marL="0" indent="0">
              <a:buNone/>
            </a:pPr>
            <a:endParaRPr lang="en-GB" sz="1600" i="1" dirty="0"/>
          </a:p>
        </p:txBody>
      </p:sp>
    </p:spTree>
    <p:extLst>
      <p:ext uri="{BB962C8B-B14F-4D97-AF65-F5344CB8AC3E}">
        <p14:creationId xmlns:p14="http://schemas.microsoft.com/office/powerpoint/2010/main" val="26191944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Et en a conclu que : </a:t>
            </a:r>
          </a:p>
          <a:p>
            <a:pPr marL="0" indent="0" algn="just">
              <a:buNone/>
            </a:pPr>
            <a:r>
              <a:rPr lang="fr-FR" sz="1600" i="1" dirty="0">
                <a:solidFill>
                  <a:schemeClr val="accent6"/>
                </a:solidFill>
              </a:rPr>
              <a:t>« </a:t>
            </a:r>
            <a:r>
              <a:rPr lang="fr-FR" sz="1600" b="1" i="1" dirty="0">
                <a:solidFill>
                  <a:schemeClr val="accent6"/>
                </a:solidFill>
              </a:rPr>
              <a:t>la partie adverse s’</a:t>
            </a:r>
            <a:r>
              <a:rPr lang="fr-FR" sz="1600" b="1" dirty="0">
                <a:solidFill>
                  <a:schemeClr val="accent6"/>
                </a:solidFill>
              </a:rPr>
              <a:t>[était] </a:t>
            </a:r>
            <a:r>
              <a:rPr lang="fr-FR" sz="1600" b="1" i="1" dirty="0">
                <a:solidFill>
                  <a:schemeClr val="accent6"/>
                </a:solidFill>
              </a:rPr>
              <a:t>approprié, sans plus, les justifications apportées par l’intervenante </a:t>
            </a:r>
            <a:r>
              <a:rPr lang="fr-FR" sz="1600" i="1" dirty="0">
                <a:solidFill>
                  <a:schemeClr val="accent6"/>
                </a:solidFill>
              </a:rPr>
              <a:t>et ne rend</a:t>
            </a:r>
            <a:r>
              <a:rPr lang="fr-FR" sz="1600" dirty="0">
                <a:solidFill>
                  <a:schemeClr val="accent6"/>
                </a:solidFill>
              </a:rPr>
              <a:t>[ait]</a:t>
            </a:r>
            <a:r>
              <a:rPr lang="fr-FR" sz="1600" i="1" dirty="0">
                <a:solidFill>
                  <a:schemeClr val="accent6"/>
                </a:solidFill>
              </a:rPr>
              <a:t>, à tout le moins, nullement compte – même d’une manière élusive qui lui permettrait de ne pas divulguer le contenu du courrier de l’intervenante – des considérations qui l’</a:t>
            </a:r>
            <a:r>
              <a:rPr lang="fr-FR" sz="1600" dirty="0">
                <a:solidFill>
                  <a:schemeClr val="accent6"/>
                </a:solidFill>
              </a:rPr>
              <a:t>[</a:t>
            </a:r>
            <a:r>
              <a:rPr lang="fr-FR" sz="1600" dirty="0" err="1">
                <a:solidFill>
                  <a:schemeClr val="accent6"/>
                </a:solidFill>
              </a:rPr>
              <a:t>avaie</a:t>
            </a:r>
            <a:r>
              <a:rPr lang="fr-FR" sz="1600" dirty="0">
                <a:solidFill>
                  <a:schemeClr val="accent6"/>
                </a:solidFill>
              </a:rPr>
              <a:t>]</a:t>
            </a:r>
            <a:r>
              <a:rPr lang="fr-FR" sz="1600" i="1" dirty="0">
                <a:solidFill>
                  <a:schemeClr val="accent6"/>
                </a:solidFill>
              </a:rPr>
              <a:t>nt déterminée à admettre la normalité des prix unitaires concernés », </a:t>
            </a:r>
            <a:r>
              <a:rPr lang="fr-FR" sz="1600" b="1" dirty="0">
                <a:solidFill>
                  <a:schemeClr val="accent6"/>
                </a:solidFill>
              </a:rPr>
              <a:t>méconnaissant, de la sorte</a:t>
            </a:r>
            <a:r>
              <a:rPr lang="fr-FR" sz="1600" b="1" i="1" dirty="0">
                <a:solidFill>
                  <a:schemeClr val="accent6"/>
                </a:solidFill>
              </a:rPr>
              <a:t>, « l’obligation de motivation formelle</a:t>
            </a:r>
            <a:r>
              <a:rPr lang="fr-FR" sz="1600" i="1" dirty="0">
                <a:solidFill>
                  <a:schemeClr val="accent6"/>
                </a:solidFill>
              </a:rPr>
              <a:t> ».</a:t>
            </a:r>
          </a:p>
          <a:p>
            <a:pPr marL="0" indent="0" algn="just">
              <a:buNone/>
            </a:pPr>
            <a:r>
              <a:rPr lang="fr-FR" sz="1600" i="1" dirty="0">
                <a:solidFill>
                  <a:schemeClr val="accent6"/>
                </a:solidFill>
              </a:rPr>
              <a:t>« Il suit de ces considérations que le moyen, qui dénonce une méconnaissance de l’obligation de motivation formelle, doit être déclaré sérieux.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45</a:t>
            </a:fld>
            <a:endParaRPr lang="en-US" dirty="0"/>
          </a:p>
        </p:txBody>
      </p:sp>
      <p:sp>
        <p:nvSpPr>
          <p:cNvPr id="13" name="Text Placeholder 12">
            <a:extLst>
              <a:ext uri="{FF2B5EF4-FFF2-40B4-BE49-F238E27FC236}">
                <a16:creationId xmlns:a16="http://schemas.microsoft.com/office/drawing/2014/main" id="{77F7160F-1928-4F10-AF08-6C5DADEAC19B}"/>
              </a:ext>
            </a:extLst>
          </p:cNvPr>
          <p:cNvSpPr>
            <a:spLocks noGrp="1"/>
          </p:cNvSpPr>
          <p:nvPr>
            <p:ph type="body" sz="quarter" idx="15"/>
          </p:nvPr>
        </p:nvSpPr>
        <p:spPr>
          <a:xfrm>
            <a:off x="515938" y="1433315"/>
            <a:ext cx="11160125" cy="237308"/>
          </a:xfrm>
        </p:spPr>
        <p:txBody>
          <a:bodyPr/>
          <a:lstStyle/>
          <a:p>
            <a:r>
              <a:rPr lang="en-GB" dirty="0"/>
              <a:t>Prix – Prix à 0 EUR</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252.898 du 4 février 2022, </a:t>
            </a:r>
            <a:r>
              <a:rPr lang="fr-FR" sz="3200" i="1" dirty="0" err="1"/>
              <a:t>a.s.b.l</a:t>
            </a:r>
            <a:r>
              <a:rPr lang="fr-FR" sz="3200" i="1" dirty="0"/>
              <a:t>. </a:t>
            </a:r>
            <a:r>
              <a:rPr lang="fr-FR" sz="3200" i="1" dirty="0" err="1"/>
              <a:t>COHEZIO</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07677674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5649B6-7800-44C9-A3AB-4ABF9DC7D604}"/>
              </a:ext>
            </a:extLst>
          </p:cNvPr>
          <p:cNvSpPr>
            <a:spLocks noGrp="1"/>
          </p:cNvSpPr>
          <p:nvPr>
            <p:ph type="sldNum" sz="quarter" idx="12"/>
          </p:nvPr>
        </p:nvSpPr>
        <p:spPr/>
        <p:txBody>
          <a:bodyPr/>
          <a:lstStyle/>
          <a:p>
            <a:fld id="{F9591D4C-BB8F-AE46-BE73-C616F30BBC5B}" type="slidenum">
              <a:rPr lang="en-US" smtClean="0"/>
              <a:pPr/>
              <a:t>46</a:t>
            </a:fld>
            <a:endParaRPr lang="en-US" dirty="0"/>
          </a:p>
        </p:txBody>
      </p:sp>
      <p:sp>
        <p:nvSpPr>
          <p:cNvPr id="4" name="Text Placeholder 3">
            <a:extLst>
              <a:ext uri="{FF2B5EF4-FFF2-40B4-BE49-F238E27FC236}">
                <a16:creationId xmlns:a16="http://schemas.microsoft.com/office/drawing/2014/main" id="{9694BBA5-E484-42BE-ADD1-6EC04A2A5A6C}"/>
              </a:ext>
            </a:extLst>
          </p:cNvPr>
          <p:cNvSpPr>
            <a:spLocks noGrp="1"/>
          </p:cNvSpPr>
          <p:nvPr>
            <p:ph type="body" sz="quarter" idx="15"/>
          </p:nvPr>
        </p:nvSpPr>
        <p:spPr>
          <a:xfrm>
            <a:off x="515938" y="1421677"/>
            <a:ext cx="11160125" cy="237308"/>
          </a:xfrm>
        </p:spPr>
        <p:txBody>
          <a:bodyPr/>
          <a:lstStyle/>
          <a:p>
            <a:r>
              <a:rPr lang="fr-FR" dirty="0"/>
              <a:t>Régularité des offres – prix à 0 EUR</a:t>
            </a:r>
          </a:p>
        </p:txBody>
      </p:sp>
      <p:sp>
        <p:nvSpPr>
          <p:cNvPr id="5" name="Title 4">
            <a:extLst>
              <a:ext uri="{FF2B5EF4-FFF2-40B4-BE49-F238E27FC236}">
                <a16:creationId xmlns:a16="http://schemas.microsoft.com/office/drawing/2014/main" id="{3CA25DA3-CC1A-417A-AA76-CB1D41033BC4}"/>
              </a:ext>
            </a:extLst>
          </p:cNvPr>
          <p:cNvSpPr>
            <a:spLocks noGrp="1"/>
          </p:cNvSpPr>
          <p:nvPr>
            <p:ph type="title"/>
          </p:nvPr>
        </p:nvSpPr>
        <p:spPr/>
        <p:txBody>
          <a:bodyPr/>
          <a:lstStyle/>
          <a:p>
            <a:pPr algn="just"/>
            <a:r>
              <a:rPr lang="fr-FR" sz="3200" dirty="0"/>
              <a:t>C.E., arrêt n° 253.545 du 21 avril 2022, </a:t>
            </a:r>
            <a:r>
              <a:rPr lang="fr-FR" sz="3200" i="1" dirty="0" err="1"/>
              <a:t>s.r.l</a:t>
            </a:r>
            <a:r>
              <a:rPr lang="fr-FR" sz="3200" i="1" dirty="0"/>
              <a:t>. </a:t>
            </a:r>
            <a:r>
              <a:rPr lang="fr-FR" sz="3200" i="1" dirty="0" err="1"/>
              <a:t>J.D</a:t>
            </a:r>
            <a:r>
              <a:rPr lang="fr-FR" sz="3200" i="1" dirty="0"/>
              <a:t>.-CONSULT </a:t>
            </a:r>
            <a:r>
              <a:rPr lang="fr-FR" sz="3200" dirty="0"/>
              <a:t>(extrême urgence)</a:t>
            </a:r>
            <a:endParaRPr lang="en-GB" sz="3200" dirty="0"/>
          </a:p>
        </p:txBody>
      </p:sp>
      <p:sp>
        <p:nvSpPr>
          <p:cNvPr id="6" name="Content Placeholder 5">
            <a:extLst>
              <a:ext uri="{FF2B5EF4-FFF2-40B4-BE49-F238E27FC236}">
                <a16:creationId xmlns:a16="http://schemas.microsoft.com/office/drawing/2014/main" id="{F5206179-ACEC-44A7-A408-F0404E95EB7B}"/>
              </a:ext>
            </a:extLst>
          </p:cNvPr>
          <p:cNvSpPr>
            <a:spLocks noGrp="1"/>
          </p:cNvSpPr>
          <p:nvPr>
            <p:ph sz="quarter" idx="18"/>
          </p:nvPr>
        </p:nvSpPr>
        <p:spPr/>
        <p:txBody>
          <a:bodyPr/>
          <a:lstStyle/>
          <a:p>
            <a:pPr marL="0" indent="0" algn="just">
              <a:buNone/>
            </a:pPr>
            <a:r>
              <a:rPr lang="fr-FR" sz="1600" dirty="0"/>
              <a:t>L’adjudicataire avait proposé dans son offre un prix à zéro pour le critère : </a:t>
            </a:r>
            <a:r>
              <a:rPr lang="fr-FR" sz="1600" i="1" dirty="0">
                <a:solidFill>
                  <a:schemeClr val="accent3"/>
                </a:solidFill>
              </a:rPr>
              <a:t>« prix facturé aux pouvoirs adjudicateurs par mission confiée (40/100) » </a:t>
            </a:r>
            <a:r>
              <a:rPr lang="fr-FR" sz="1600" dirty="0">
                <a:solidFill>
                  <a:schemeClr val="accent3"/>
                </a:solidFill>
              </a:rPr>
              <a:t>et un prix substantiellement plus important pour </a:t>
            </a:r>
            <a:r>
              <a:rPr lang="fr-FR" sz="1600" i="1" dirty="0">
                <a:solidFill>
                  <a:schemeClr val="accent3"/>
                </a:solidFill>
              </a:rPr>
              <a:t>« prix demandé à l’huissier de justice pour utiliser la plateforme (10/100) »</a:t>
            </a:r>
          </a:p>
          <a:p>
            <a:pPr marL="0" indent="0" algn="just">
              <a:buNone/>
            </a:pPr>
            <a:r>
              <a:rPr lang="fr-FR" sz="1600" dirty="0"/>
              <a:t>Sur ce prix, le Conseil d’État a estimé que : </a:t>
            </a:r>
            <a:r>
              <a:rPr lang="fr-FR" sz="1600" i="1" dirty="0">
                <a:solidFill>
                  <a:schemeClr val="accent3"/>
                </a:solidFill>
              </a:rPr>
              <a:t>« D’emblée, il y a lieu de relever que l’offre de la requérante n’a pas été écartée en application de la réglementation en matière de prix anormalement bas ou élevés, qu’il s’agisse du prix facturé aux pouvoirs adjudicateurs par mission confiée ou du prix total de l’offre de la requérante. Le rapport d’examen des offres conclut que l’offre de la requérante est entachée d’une irrégularité substantielle, faute pour elle de se conformer « aux exigences du cahier spécial des charges quant à la détermination et la répartition du prix des services prestés respectivement au bénéfice des huissiers et des pouvoirs adjudicateurs », cette irrégularité étant « en outre </a:t>
            </a:r>
            <a:r>
              <a:rPr lang="fr-FR" sz="1600" b="1" i="1" dirty="0">
                <a:solidFill>
                  <a:schemeClr val="accent3"/>
                </a:solidFill>
              </a:rPr>
              <a:t>de nature à fausser la comparaison des offres dès lors qu’elle a pour effet de reporter une partie du montant qui aurait dû être pris en considération au regard du premier critère d’attribution sur le montant évalué au regard du troisième critère d’attribution, ces deux critères n’ayant en outre pas une pondération identique ». </a:t>
            </a:r>
          </a:p>
        </p:txBody>
      </p:sp>
      <p:sp>
        <p:nvSpPr>
          <p:cNvPr id="7" name="Footer Placeholder 6">
            <a:extLst>
              <a:ext uri="{FF2B5EF4-FFF2-40B4-BE49-F238E27FC236}">
                <a16:creationId xmlns:a16="http://schemas.microsoft.com/office/drawing/2014/main" id="{C535392E-BF4E-4A30-9D4C-649BA2B9FD7D}"/>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34749438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b="1" dirty="0"/>
              <a:t>En l’espèce, la partie requérante considère que la décision du pouvoir adjudicateur d’attribuer le marché à son concurrent pour un prix de 00,00 EUR est entachée d’illégalité</a:t>
            </a:r>
            <a:r>
              <a:rPr lang="fr-FR" sz="1600" dirty="0"/>
              <a:t>. </a:t>
            </a:r>
            <a:r>
              <a:rPr lang="fr-BE" sz="1600" dirty="0"/>
              <a:t>Selon le moyen, l’irrégularité d’un prix nul résulterait de ce que l’offre qui propose ce prix a notamment pour effet de </a:t>
            </a:r>
            <a:r>
              <a:rPr lang="fr-BE" sz="1600" b="1" dirty="0"/>
              <a:t>porter atteinte au jeu normal de la concurrence et d’empêcher la comparaison des offres </a:t>
            </a:r>
            <a:r>
              <a:rPr lang="fr-BE" sz="1600" dirty="0"/>
              <a:t>ainsi que le choix de l’offre économiquement la plus avantageuse. </a:t>
            </a:r>
            <a:endParaRPr lang="fr-FR" sz="1600" dirty="0"/>
          </a:p>
          <a:p>
            <a:pPr marL="0" indent="0" algn="just">
              <a:buNone/>
            </a:pPr>
            <a:r>
              <a:rPr lang="fr-FR" sz="1600" dirty="0"/>
              <a:t>Le Conseil d’État a décidé que : </a:t>
            </a:r>
            <a:r>
              <a:rPr lang="fr-FR" sz="1600" i="1" dirty="0">
                <a:solidFill>
                  <a:schemeClr val="accent1"/>
                </a:solidFill>
              </a:rPr>
              <a:t>« L’offre faite au prix global nul ne peut, en soi, être davantage déclarée irrégulière en considération des effets que, selon la requérante, elle produirait sur le jeu de la concurrence, notamment par l’exclusion d’offres concurrentes basées sur un prix, « </a:t>
            </a:r>
            <a:r>
              <a:rPr lang="fr-FR" sz="1600" i="1" dirty="0" err="1">
                <a:solidFill>
                  <a:schemeClr val="accent1"/>
                </a:solidFill>
              </a:rPr>
              <a:t>fût-il</a:t>
            </a:r>
            <a:r>
              <a:rPr lang="fr-FR" sz="1600" i="1" dirty="0">
                <a:solidFill>
                  <a:schemeClr val="accent1"/>
                </a:solidFill>
              </a:rPr>
              <a:t> peu conséquent ». À supposer, en effet, que de tels effets soient vérifiés, ils seraient avant tout imputables aux </a:t>
            </a:r>
            <a:r>
              <a:rPr lang="fr-FR" sz="1600" b="1" i="1" dirty="0">
                <a:solidFill>
                  <a:schemeClr val="accent1"/>
                </a:solidFill>
              </a:rPr>
              <a:t>prescriptions des documents du marché</a:t>
            </a:r>
            <a:r>
              <a:rPr lang="fr-FR" sz="1600" i="1" dirty="0">
                <a:solidFill>
                  <a:schemeClr val="accent1"/>
                </a:solidFill>
              </a:rPr>
              <a:t>, en tant qu’elles fixent la formule de notation des offres, pondèrent les valeurs des critères d’attribution et n’excluent pas la remise d’une offre à prix global nul. Or le moyen ne critique pas ces prescriptions en tant que telles.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47</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Régularité d’une offre avec un prix global de 0 EUR</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254.054 du 21 juin 2022, s.a. </a:t>
            </a:r>
            <a:r>
              <a:rPr lang="fr-FR" sz="3200" i="1" dirty="0"/>
              <a:t>Sodexo </a:t>
            </a:r>
            <a:r>
              <a:rPr lang="fr-FR" sz="3200" i="1" dirty="0" err="1"/>
              <a:t>Pass</a:t>
            </a:r>
            <a:r>
              <a:rPr lang="fr-FR" sz="3200" i="1" dirty="0"/>
              <a:t> </a:t>
            </a:r>
            <a:r>
              <a:rPr lang="fr-FR" sz="3200" i="1" dirty="0" err="1"/>
              <a:t>Belgium</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1461431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48</a:t>
            </a:fld>
            <a:endParaRPr lang="en-US" dirty="0"/>
          </a:p>
        </p:txBody>
      </p:sp>
      <p:sp>
        <p:nvSpPr>
          <p:cNvPr id="13" name="Text Placeholder 12">
            <a:extLst>
              <a:ext uri="{FF2B5EF4-FFF2-40B4-BE49-F238E27FC236}">
                <a16:creationId xmlns:a16="http://schemas.microsoft.com/office/drawing/2014/main" id="{390BE7C0-4402-4B52-A72E-92B18E85CDE2}"/>
              </a:ext>
            </a:extLst>
          </p:cNvPr>
          <p:cNvSpPr>
            <a:spLocks noGrp="1"/>
          </p:cNvSpPr>
          <p:nvPr>
            <p:ph type="body" sz="quarter" idx="15"/>
          </p:nvPr>
        </p:nvSpPr>
        <p:spPr>
          <a:xfrm>
            <a:off x="515938" y="1433306"/>
            <a:ext cx="11160125" cy="237308"/>
          </a:xfrm>
        </p:spPr>
        <p:txBody>
          <a:bodyPr/>
          <a:lstStyle/>
          <a:p>
            <a:r>
              <a:rPr lang="en-GB" dirty="0"/>
              <a:t>Critères </a:t>
            </a:r>
            <a:r>
              <a:rPr lang="en-GB" dirty="0" err="1"/>
              <a:t>d’attribution</a:t>
            </a:r>
            <a:r>
              <a:rPr lang="en-GB" dirty="0"/>
              <a:t> </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252.751 du 25 janvier 2022, </a:t>
            </a:r>
            <a:r>
              <a:rPr lang="fr-FR" sz="3200" i="1" dirty="0" err="1"/>
              <a:t>a.s.b.l</a:t>
            </a:r>
            <a:r>
              <a:rPr lang="fr-FR" sz="3200" i="1" dirty="0"/>
              <a:t>. </a:t>
            </a:r>
            <a:r>
              <a:rPr lang="fr-FR" sz="3200" i="1" dirty="0" err="1"/>
              <a:t>COHEZIO</a:t>
            </a:r>
            <a:r>
              <a:rPr lang="fr-FR" sz="3200" i="1" dirty="0"/>
              <a: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Le CSC prévoyait la possibilité pour l’adjudicateur d’« </a:t>
            </a:r>
            <a:r>
              <a:rPr lang="fr-FR" sz="1600" i="1" dirty="0"/>
              <a:t>écarter des délais jugés non tenables</a:t>
            </a:r>
            <a:r>
              <a:rPr lang="fr-FR" sz="1600" dirty="0"/>
              <a:t> » dans son évaluation du critère relatif aux délais d’exécution. Dans les faits en cause, l’attributaire du marché s’était pour</a:t>
            </a:r>
            <a:r>
              <a:rPr lang="fr-FR" sz="1600" i="1" dirty="0"/>
              <a:t> « dix-neuf délais sur les vingt annoncés, engagé à exécuter les prestations requises </a:t>
            </a:r>
            <a:r>
              <a:rPr lang="fr-FR" sz="1600" dirty="0"/>
              <a:t>«</a:t>
            </a:r>
            <a:r>
              <a:rPr lang="fr-FR" sz="1600" i="1" dirty="0"/>
              <a:t> immédiatement » (pour huit postes) ou « le jour même » (pour onze postes) </a:t>
            </a:r>
            <a:r>
              <a:rPr lang="fr-FR" sz="1600" dirty="0"/>
              <a:t>»,</a:t>
            </a:r>
            <a:r>
              <a:rPr lang="fr-FR" sz="1600" i="1" dirty="0"/>
              <a:t> </a:t>
            </a:r>
            <a:r>
              <a:rPr lang="fr-FR" sz="1600" dirty="0"/>
              <a:t>tandis que la partie requérante «</a:t>
            </a:r>
            <a:r>
              <a:rPr lang="fr-FR" sz="1600" i="1" dirty="0"/>
              <a:t> ne s’engage</a:t>
            </a:r>
            <a:r>
              <a:rPr lang="fr-FR" sz="1600" dirty="0"/>
              <a:t>[ait]</a:t>
            </a:r>
            <a:r>
              <a:rPr lang="fr-FR" sz="1600" i="1" dirty="0"/>
              <a:t>, dans son offre, à s’exécuter « immédiatement » ou « le jour même » que pour cinq postes sur les vingt </a:t>
            </a:r>
            <a:r>
              <a:rPr lang="fr-FR" sz="1600" dirty="0"/>
              <a:t>».</a:t>
            </a:r>
          </a:p>
          <a:p>
            <a:pPr marL="0" indent="0" algn="just">
              <a:buNone/>
            </a:pPr>
            <a:r>
              <a:rPr lang="fr-FR" sz="1600" dirty="0"/>
              <a:t>Le Conseil d’État a jugé qu’ : « </a:t>
            </a:r>
            <a:r>
              <a:rPr lang="fr-FR" sz="1600" b="1" dirty="0">
                <a:solidFill>
                  <a:schemeClr val="accent2"/>
                </a:solidFill>
              </a:rPr>
              <a:t>[à] </a:t>
            </a:r>
            <a:r>
              <a:rPr lang="fr-FR" sz="1600" b="1" i="1" dirty="0">
                <a:solidFill>
                  <a:schemeClr val="accent2"/>
                </a:solidFill>
              </a:rPr>
              <a:t>défaut de toute trace dans le dossier administratif de vérification du caractère tenable des délais proposés par les </a:t>
            </a:r>
            <a:r>
              <a:rPr lang="fr-FR" sz="1600" b="1" dirty="0">
                <a:solidFill>
                  <a:schemeClr val="accent2"/>
                </a:solidFill>
              </a:rPr>
              <a:t>soumissionnaires</a:t>
            </a:r>
            <a:r>
              <a:rPr lang="fr-FR" sz="1600" b="1" i="1" dirty="0">
                <a:solidFill>
                  <a:schemeClr val="accent2"/>
                </a:solidFill>
              </a:rPr>
              <a:t> dans leurs offres, il n’est pas possible au Conseil d’État d’exercer son contrôle de légalité et, en particulier, de vérifier si la partie adverse a régulièrement exercé son pouvoir d’appréciation et n’a pas violé les dispositions et principes visés au moyen, en considérant comme régulière l’offre de l’attributaire du marché </a:t>
            </a:r>
            <a:r>
              <a:rPr lang="fr-FR" sz="1600" dirty="0"/>
              <a:t>».</a:t>
            </a:r>
          </a:p>
          <a:p>
            <a:pPr marL="0" indent="0" algn="just">
              <a:buNone/>
            </a:pPr>
            <a:r>
              <a:rPr lang="fr-FR" sz="1600" dirty="0"/>
              <a:t>«</a:t>
            </a:r>
            <a:r>
              <a:rPr lang="fr-FR" sz="1600" i="1" dirty="0"/>
              <a:t> Il ne peut, à ce stade, être exclu que la partie adverse ait conclu – à tort – à la régularité de l’offre de l’attributaire du marché tandis qu’elle pouvait retenir comme régulière celle de la requérante. Dans cette mesure, le premier moyen est sérieux. Il n’y a pas lieu d’examiner les deux autres moyens de la requête.</a:t>
            </a:r>
            <a:r>
              <a:rPr lang="fr-FR" sz="1600" dirty="0"/>
              <a:t> »</a:t>
            </a:r>
          </a:p>
          <a:p>
            <a:pPr marL="0" indent="0">
              <a:buNone/>
            </a:pPr>
            <a:endParaRPr lang="en-GB" sz="1600" i="1" dirty="0"/>
          </a:p>
        </p:txBody>
      </p:sp>
    </p:spTree>
    <p:extLst>
      <p:ext uri="{BB962C8B-B14F-4D97-AF65-F5344CB8AC3E}">
        <p14:creationId xmlns:p14="http://schemas.microsoft.com/office/powerpoint/2010/main" val="28531764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49</a:t>
            </a:fld>
            <a:endParaRPr lang="en-US" dirty="0"/>
          </a:p>
        </p:txBody>
      </p:sp>
      <p:sp>
        <p:nvSpPr>
          <p:cNvPr id="3" name="Text Placeholder 2">
            <a:extLst>
              <a:ext uri="{FF2B5EF4-FFF2-40B4-BE49-F238E27FC236}">
                <a16:creationId xmlns:a16="http://schemas.microsoft.com/office/drawing/2014/main" id="{2444D4DC-B4F7-4C48-95BC-0AE6BCFA4394}"/>
              </a:ext>
            </a:extLst>
          </p:cNvPr>
          <p:cNvSpPr>
            <a:spLocks noGrp="1"/>
          </p:cNvSpPr>
          <p:nvPr>
            <p:ph type="body" sz="quarter" idx="15"/>
          </p:nvPr>
        </p:nvSpPr>
        <p:spPr>
          <a:xfrm>
            <a:off x="515938" y="1424256"/>
            <a:ext cx="7389435" cy="237308"/>
          </a:xfrm>
        </p:spPr>
        <p:txBody>
          <a:bodyPr/>
          <a:lstStyle/>
          <a:p>
            <a:r>
              <a:rPr lang="fr-FR" dirty="0"/>
              <a:t>Critères d’attribution – Absence de prix</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254.298 du 27 juillet 2022, </a:t>
            </a:r>
            <a:r>
              <a:rPr lang="fr-FR" sz="3200" i="1" dirty="0"/>
              <a:t>s.c.r.l. </a:t>
            </a:r>
            <a:r>
              <a:rPr lang="fr-FR" sz="3200" i="1" dirty="0" err="1"/>
              <a:t>INTERMEDIANCE</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pic>
        <p:nvPicPr>
          <p:cNvPr id="12" name="Picture Placeholder 11">
            <a:extLst>
              <a:ext uri="{FF2B5EF4-FFF2-40B4-BE49-F238E27FC236}">
                <a16:creationId xmlns:a16="http://schemas.microsoft.com/office/drawing/2014/main" id="{9FBE1606-5B01-4A6B-A3A2-E9226C2C7A27}"/>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p:txBody>
          <a:bodyPr/>
          <a:lstStyle/>
          <a:p>
            <a:pPr marL="0" indent="0" algn="just">
              <a:buNone/>
            </a:pPr>
            <a:r>
              <a:rPr lang="fr-FR" sz="1600" i="1" dirty="0"/>
              <a:t>« Selon l’exposé des motifs de la loi du 17 juin 2016, précitée, « la décision d’attribution du marché ne peut être fondée exclusivement sur des critères autres que le coût » et « les critères doivent [...] toujours au moins compter un critère coût qui pourrait être, au choix du pouvoir adjudicateur, soit le prix, soit une approche coût/ efficacité telle que le coût du cycle de vie ». Il est toutefois précisé que </a:t>
            </a:r>
            <a:r>
              <a:rPr lang="fr-FR" sz="1600" b="1" i="1" dirty="0">
                <a:solidFill>
                  <a:schemeClr val="accent6"/>
                </a:solidFill>
              </a:rPr>
              <a:t>« dans des cas exceptionnels, l’évaluation du rapport qualité/prix pourrait se faire uniquement sur la base de critères autres que le prix ou la rémunération et ce, lorsque des dispositions nationales établissent la rémunération de certains services ou imposent un prix fixe pour certaines fournitures ».</a:t>
            </a:r>
          </a:p>
          <a:p>
            <a:pPr marL="0" indent="0" algn="just">
              <a:buNone/>
            </a:pPr>
            <a:r>
              <a:rPr lang="fr-FR" sz="1600" dirty="0"/>
              <a:t>Dans le cas présent, le CSC indiquait </a:t>
            </a:r>
            <a:r>
              <a:rPr lang="fr-FR" sz="1600" i="1" dirty="0"/>
              <a:t>« le marché sera attribué au soumissionnaire présentant l’offre économiquement la plus avantageuse du point de vue du pouvoir adjudicateur (Rapport qualité/prix) », mais il ne prévoit aucun critère relatif au prix ou au coût. »</a:t>
            </a:r>
          </a:p>
        </p:txBody>
      </p:sp>
    </p:spTree>
    <p:extLst>
      <p:ext uri="{BB962C8B-B14F-4D97-AF65-F5344CB8AC3E}">
        <p14:creationId xmlns:p14="http://schemas.microsoft.com/office/powerpoint/2010/main" val="8430302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5649B6-7800-44C9-A3AB-4ABF9DC7D604}"/>
              </a:ext>
            </a:extLst>
          </p:cNvPr>
          <p:cNvSpPr>
            <a:spLocks noGrp="1"/>
          </p:cNvSpPr>
          <p:nvPr>
            <p:ph type="sldNum" sz="quarter" idx="12"/>
          </p:nvPr>
        </p:nvSpPr>
        <p:spPr/>
        <p:txBody>
          <a:bodyPr/>
          <a:lstStyle/>
          <a:p>
            <a:fld id="{F9591D4C-BB8F-AE46-BE73-C616F30BBC5B}" type="slidenum">
              <a:rPr lang="en-US" smtClean="0"/>
              <a:pPr/>
              <a:t>50</a:t>
            </a:fld>
            <a:endParaRPr lang="en-US" dirty="0"/>
          </a:p>
        </p:txBody>
      </p:sp>
      <p:sp>
        <p:nvSpPr>
          <p:cNvPr id="4" name="Text Placeholder 3">
            <a:extLst>
              <a:ext uri="{FF2B5EF4-FFF2-40B4-BE49-F238E27FC236}">
                <a16:creationId xmlns:a16="http://schemas.microsoft.com/office/drawing/2014/main" id="{9694BBA5-E484-42BE-ADD1-6EC04A2A5A6C}"/>
              </a:ext>
            </a:extLst>
          </p:cNvPr>
          <p:cNvSpPr>
            <a:spLocks noGrp="1"/>
          </p:cNvSpPr>
          <p:nvPr>
            <p:ph type="body" sz="quarter" idx="15"/>
          </p:nvPr>
        </p:nvSpPr>
        <p:spPr>
          <a:xfrm>
            <a:off x="515938" y="1421677"/>
            <a:ext cx="11160125" cy="237308"/>
          </a:xfrm>
        </p:spPr>
        <p:txBody>
          <a:bodyPr/>
          <a:lstStyle/>
          <a:p>
            <a:r>
              <a:rPr lang="fr-FR" dirty="0"/>
              <a:t>Critères d’attribution – Absence de prix</a:t>
            </a:r>
          </a:p>
        </p:txBody>
      </p:sp>
      <p:sp>
        <p:nvSpPr>
          <p:cNvPr id="5" name="Title 4">
            <a:extLst>
              <a:ext uri="{FF2B5EF4-FFF2-40B4-BE49-F238E27FC236}">
                <a16:creationId xmlns:a16="http://schemas.microsoft.com/office/drawing/2014/main" id="{3CA25DA3-CC1A-417A-AA76-CB1D41033BC4}"/>
              </a:ext>
            </a:extLst>
          </p:cNvPr>
          <p:cNvSpPr>
            <a:spLocks noGrp="1"/>
          </p:cNvSpPr>
          <p:nvPr>
            <p:ph type="title"/>
          </p:nvPr>
        </p:nvSpPr>
        <p:spPr/>
        <p:txBody>
          <a:bodyPr/>
          <a:lstStyle/>
          <a:p>
            <a:pPr algn="just"/>
            <a:r>
              <a:rPr lang="fr-FR" sz="3200" dirty="0"/>
              <a:t>C.E., arrêt n° 254.298 du 27 juillet 2022, </a:t>
            </a:r>
            <a:r>
              <a:rPr lang="fr-FR" sz="3200" i="1" dirty="0" err="1"/>
              <a:t>s.c.r.l</a:t>
            </a:r>
            <a:r>
              <a:rPr lang="fr-FR" sz="3200" i="1" dirty="0"/>
              <a:t>. </a:t>
            </a:r>
            <a:r>
              <a:rPr lang="fr-FR" sz="3200" i="1" dirty="0" err="1"/>
              <a:t>INTERMEDIANCE</a:t>
            </a:r>
            <a:r>
              <a:rPr lang="fr-FR" sz="3200" i="1" dirty="0"/>
              <a:t> </a:t>
            </a:r>
            <a:r>
              <a:rPr lang="fr-FR" sz="3200" dirty="0"/>
              <a:t>(extrême urgence)</a:t>
            </a:r>
            <a:endParaRPr lang="en-GB" sz="3200" dirty="0"/>
          </a:p>
        </p:txBody>
      </p:sp>
      <p:sp>
        <p:nvSpPr>
          <p:cNvPr id="6" name="Content Placeholder 5">
            <a:extLst>
              <a:ext uri="{FF2B5EF4-FFF2-40B4-BE49-F238E27FC236}">
                <a16:creationId xmlns:a16="http://schemas.microsoft.com/office/drawing/2014/main" id="{F5206179-ACEC-44A7-A408-F0404E95EB7B}"/>
              </a:ext>
            </a:extLst>
          </p:cNvPr>
          <p:cNvSpPr>
            <a:spLocks noGrp="1"/>
          </p:cNvSpPr>
          <p:nvPr>
            <p:ph sz="quarter" idx="18"/>
          </p:nvPr>
        </p:nvSpPr>
        <p:spPr/>
        <p:txBody>
          <a:bodyPr/>
          <a:lstStyle/>
          <a:p>
            <a:pPr marL="0" indent="0" algn="just">
              <a:buNone/>
            </a:pPr>
            <a:r>
              <a:rPr lang="fr-FR" sz="1600" dirty="0"/>
              <a:t>En ce qui concernait le marché public de services de huissiers de justice, l’absence de prix était justifiée par le fait que les tarifs des huissiers de justice étaient réglementés et fixé par arrêté royal. </a:t>
            </a:r>
          </a:p>
          <a:p>
            <a:pPr marL="0" indent="0" algn="just">
              <a:buNone/>
            </a:pPr>
            <a:r>
              <a:rPr lang="fr-FR" sz="1600" dirty="0"/>
              <a:t>Le Conseil d’État a décidé qu’ </a:t>
            </a:r>
            <a:r>
              <a:rPr lang="fr-FR" sz="1600" dirty="0">
                <a:solidFill>
                  <a:schemeClr val="accent3"/>
                </a:solidFill>
              </a:rPr>
              <a:t>«</a:t>
            </a:r>
            <a:r>
              <a:rPr lang="fr-FR" sz="1600" i="1" dirty="0">
                <a:solidFill>
                  <a:schemeClr val="accent3"/>
                </a:solidFill>
              </a:rPr>
              <a:t> </a:t>
            </a:r>
            <a:r>
              <a:rPr lang="fr-FR" sz="1600" dirty="0">
                <a:solidFill>
                  <a:schemeClr val="accent3"/>
                </a:solidFill>
              </a:rPr>
              <a:t>[i]</a:t>
            </a:r>
            <a:r>
              <a:rPr lang="fr-FR" sz="1600" i="1" dirty="0">
                <a:solidFill>
                  <a:schemeClr val="accent3"/>
                </a:solidFill>
              </a:rPr>
              <a:t>l ressort de ce qui précède que le marché portait, notamment, sur des prestations non monopolistiques, liées à la phase amiable de recouvrement des créances, ne faisant pas l’objet de la tarification définie par l’arrêté royal du 30 novembre 1976 fixant le tarif des actes accomplis par les huissiers de justice en matière civile et commerciale ainsi que celui de certaines allocations.</a:t>
            </a:r>
          </a:p>
          <a:p>
            <a:pPr marL="0" indent="0" algn="just">
              <a:buNone/>
            </a:pPr>
            <a:r>
              <a:rPr lang="fr-FR" sz="1600" i="1" dirty="0"/>
              <a:t>À supposer même que l’importance relative de ces prestations par rapport à l’ensemble du marché soit limitée – ce qui ne ressort pas à l’évidence du dossier administratif –, elles devaient faire l’objet d’une évaluation sur la base d’un critère étant soit le prix, soit le coût selon une approche coût/efficacité, conformément à l’article 81 de la loi du 17 juin 2016, précitée. </a:t>
            </a:r>
            <a:endParaRPr lang="fr-FR" sz="1600" dirty="0"/>
          </a:p>
          <a:p>
            <a:pPr marL="0" indent="0" algn="just">
              <a:buNone/>
            </a:pPr>
            <a:r>
              <a:rPr lang="fr-FR" sz="1600" b="1" i="1" dirty="0">
                <a:solidFill>
                  <a:schemeClr val="accent3"/>
                </a:solidFill>
              </a:rPr>
              <a:t>Le premier critère d’attribution, qui vise à identifier « la méthodologie la plus efficace », ne permet pas de valoriser le prix le plus bas, puisque les différents prix offerts par les soumissionnaires pour la phase amiable ne sont pas pris en considération dans l’analyse des offres. Le deuxième moyen est sérieux.</a:t>
            </a:r>
            <a:r>
              <a:rPr lang="fr-FR" sz="1600" b="1" dirty="0">
                <a:solidFill>
                  <a:schemeClr val="accent3"/>
                </a:solidFill>
              </a:rPr>
              <a:t> »</a:t>
            </a:r>
          </a:p>
        </p:txBody>
      </p:sp>
      <p:sp>
        <p:nvSpPr>
          <p:cNvPr id="7" name="Footer Placeholder 6">
            <a:extLst>
              <a:ext uri="{FF2B5EF4-FFF2-40B4-BE49-F238E27FC236}">
                <a16:creationId xmlns:a16="http://schemas.microsoft.com/office/drawing/2014/main" id="{C535392E-BF4E-4A30-9D4C-649BA2B9FD7D}"/>
              </a:ext>
            </a:extLst>
          </p:cNvPr>
          <p:cNvSpPr>
            <a:spLocks noGrp="1"/>
          </p:cNvSpPr>
          <p:nvPr>
            <p:ph type="ftr" sz="quarter" idx="17"/>
          </p:nvPr>
        </p:nvSpPr>
        <p:spPr/>
        <p:txBody>
          <a:bodyPr/>
          <a:lstStyle/>
          <a:p>
            <a:r>
              <a:rPr lang="en-US"/>
              <a:t>UKG/111205498.1</a:t>
            </a:r>
            <a:endParaRPr lang="en-US" dirty="0"/>
          </a:p>
        </p:txBody>
      </p:sp>
    </p:spTree>
    <p:extLst>
      <p:ext uri="{BB962C8B-B14F-4D97-AF65-F5344CB8AC3E}">
        <p14:creationId xmlns:p14="http://schemas.microsoft.com/office/powerpoint/2010/main" val="218548327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Concernant la pondération des (sous-)sous-critères d’attribution, le Conseil d’État a estimé que :</a:t>
            </a:r>
          </a:p>
          <a:p>
            <a:pPr marL="0" indent="0" algn="just">
              <a:buNone/>
            </a:pPr>
            <a:r>
              <a:rPr lang="fr-FR" sz="1600" i="1" dirty="0"/>
              <a:t>« Cette grille d’évaluation mentionne, pour chacun des trois sous-critères d’attribution, </a:t>
            </a:r>
            <a:r>
              <a:rPr lang="fr-FR" sz="1600" b="1" i="1" dirty="0"/>
              <a:t>différents éléments que le pouvoir adjudicateur s’impose d’évaluer systématiquement et de coter suivant une pondération spécifique</a:t>
            </a:r>
            <a:r>
              <a:rPr lang="fr-FR" sz="1600" i="1" dirty="0"/>
              <a:t>. Ces éléments paraissent pouvoir être </a:t>
            </a:r>
            <a:r>
              <a:rPr lang="fr-FR" sz="1600" b="1" i="1" dirty="0"/>
              <a:t>qualifiés de sous-sous-critères d’attribution</a:t>
            </a:r>
            <a:r>
              <a:rPr lang="fr-FR" sz="1600" i="1" dirty="0"/>
              <a:t>.»</a:t>
            </a:r>
          </a:p>
          <a:p>
            <a:pPr marL="0" indent="0" algn="just">
              <a:buNone/>
            </a:pPr>
            <a:r>
              <a:rPr lang="fr-FR" sz="1600" i="1" dirty="0"/>
              <a:t>« </a:t>
            </a:r>
            <a:r>
              <a:rPr lang="fr-FR" sz="1600" dirty="0"/>
              <a:t>[L]</a:t>
            </a:r>
            <a:r>
              <a:rPr lang="fr-FR" sz="1600" i="1" dirty="0"/>
              <a:t>e pouvoir adjudicateur doit respecter cette pondération et attribuer les résultats chiffrés obtenus par chacune des offres pour chacun de ces éléments, conformément à ce qui est défini dans le cahier spécial des charges. »</a:t>
            </a:r>
          </a:p>
          <a:p>
            <a:pPr marL="0" indent="0" algn="just">
              <a:buNone/>
            </a:pPr>
            <a:r>
              <a:rPr lang="fr-FR" sz="1600" i="1" dirty="0"/>
              <a:t>« En l’espèce, </a:t>
            </a:r>
            <a:r>
              <a:rPr lang="fr-FR" sz="1600" b="1" i="1" dirty="0">
                <a:solidFill>
                  <a:schemeClr val="accent1"/>
                </a:solidFill>
              </a:rPr>
              <a:t>rien ne permet prima facie de considérer que la partie adverse a bien procédé à la cotation de chacun des (sous-)sous-critères d’attribution, en respectant l’importance des éléments appréciés comme il a été annoncé dans le cahier spécial des charges</a:t>
            </a:r>
            <a:r>
              <a:rPr lang="fr-FR" sz="1600" i="1" dirty="0"/>
              <a:t>. Le fait que la partie adverse indique avoir « pris connaissance » des « grilles complétées » par les soumissionnaires et que la décision d’attribution épingle des points d’attention pour chacune des offres ne suffit pas à établir qu’elle a respecté la pondération de points prescrite à l’annexe 4 du cahier spécial des charges. »</a:t>
            </a:r>
          </a:p>
          <a:p>
            <a:pPr marL="0" indent="0" algn="just">
              <a:buNone/>
            </a:pPr>
            <a:r>
              <a:rPr lang="fr-FR" sz="1600" i="1" dirty="0"/>
              <a:t>« Rien ne permet, en particulier, d’établir, au regard des pièces du dossier administratif, que la démonstration qui figure dans la note d’observations de la partie adverse, relativement au deuxième sous-critère d’attribution (plan de maintenance), correspond bien au raisonnement effectivement suivi lors de l’évaluation des offres.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51</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Pondération des (sous-)sous-critères, </a:t>
            </a:r>
            <a:r>
              <a:rPr lang="fr-FR" i="1" dirty="0" err="1"/>
              <a:t>patere</a:t>
            </a:r>
            <a:r>
              <a:rPr lang="fr-FR" i="1" dirty="0"/>
              <a:t> legem </a:t>
            </a:r>
            <a:r>
              <a:rPr lang="fr-FR" i="1" dirty="0" err="1"/>
              <a:t>quam</a:t>
            </a:r>
            <a:r>
              <a:rPr lang="fr-FR" i="1" dirty="0"/>
              <a:t> </a:t>
            </a:r>
            <a:r>
              <a:rPr lang="fr-FR" i="1" dirty="0" err="1"/>
              <a:t>ipse</a:t>
            </a:r>
            <a:r>
              <a:rPr lang="fr-FR" i="1" dirty="0"/>
              <a:t> </a:t>
            </a:r>
            <a:r>
              <a:rPr lang="fr-FR" i="1" dirty="0" err="1"/>
              <a:t>fecisti</a:t>
            </a:r>
            <a:endParaRPr lang="fr-FR" i="1" dirty="0"/>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252.690 du 19 janvier 2022, </a:t>
            </a:r>
            <a:r>
              <a:rPr lang="fr-FR" sz="3200" i="1" dirty="0"/>
              <a:t>s.a. Spie </a:t>
            </a:r>
            <a:r>
              <a:rPr lang="fr-FR" sz="3200" i="1" dirty="0" err="1"/>
              <a:t>ICS</a:t>
            </a:r>
            <a:r>
              <a:rPr lang="fr-FR" sz="3200" i="1" dirty="0"/>
              <a:t> Document Solutions S.A.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17213707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52</a:t>
            </a:fld>
            <a:endParaRPr lang="en-US" dirty="0"/>
          </a:p>
        </p:txBody>
      </p:sp>
      <p:sp>
        <p:nvSpPr>
          <p:cNvPr id="12" name="Text Placeholder 11">
            <a:extLst>
              <a:ext uri="{FF2B5EF4-FFF2-40B4-BE49-F238E27FC236}">
                <a16:creationId xmlns:a16="http://schemas.microsoft.com/office/drawing/2014/main" id="{F9F90C3B-B323-412D-B2AA-1D993E33AD60}"/>
              </a:ext>
            </a:extLst>
          </p:cNvPr>
          <p:cNvSpPr>
            <a:spLocks noGrp="1"/>
          </p:cNvSpPr>
          <p:nvPr>
            <p:ph type="body" sz="quarter" idx="15"/>
          </p:nvPr>
        </p:nvSpPr>
        <p:spPr>
          <a:xfrm>
            <a:off x="515938" y="1433309"/>
            <a:ext cx="11160125" cy="237308"/>
          </a:xfrm>
        </p:spPr>
        <p:txBody>
          <a:bodyPr/>
          <a:lstStyle/>
          <a:p>
            <a:r>
              <a:rPr lang="en-GB" dirty="0"/>
              <a:t>Critères </a:t>
            </a:r>
            <a:r>
              <a:rPr lang="en-GB" dirty="0" err="1"/>
              <a:t>d’attribution</a:t>
            </a:r>
            <a:r>
              <a:rPr lang="en-GB" dirty="0"/>
              <a:t> </a:t>
            </a:r>
            <a:r>
              <a:rPr lang="en-GB" dirty="0" err="1"/>
              <a:t>environnementaux</a:t>
            </a:r>
            <a:endParaRPr lang="en-GB" dirty="0"/>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252.899 du 4 février 2022, </a:t>
            </a:r>
            <a:r>
              <a:rPr lang="fr-FR" sz="3200" i="1" dirty="0" err="1"/>
              <a:t>s.a.</a:t>
            </a:r>
            <a:r>
              <a:rPr lang="fr-FR" sz="3200" i="1" dirty="0"/>
              <a:t> </a:t>
            </a:r>
            <a:r>
              <a:rPr lang="fr-FR" sz="3200" i="1" dirty="0" err="1"/>
              <a:t>ARTBEL</a:t>
            </a:r>
            <a:r>
              <a:rPr lang="fr-FR" sz="3200" i="1" dirty="0"/>
              <a:t> </a:t>
            </a:r>
            <a:r>
              <a:rPr lang="fr-FR" sz="3200" dirty="0"/>
              <a:t>(extrême urgence et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a:t>
            </a:r>
            <a:r>
              <a:rPr lang="fr-FR" sz="1600" i="1" dirty="0"/>
              <a:t> Il appartient au pouvoir adjudicateur qui décide de privilégier l’offre économiquement la plus avantageuse « en se fondant sur le meilleur rapport qualité/prix » de choisir la meilleure offre sur la base du prix, mais aussi pour ses « </a:t>
            </a:r>
            <a:r>
              <a:rPr lang="fr-FR" sz="1600" b="1" i="1" dirty="0">
                <a:solidFill>
                  <a:schemeClr val="accent2"/>
                </a:solidFill>
              </a:rPr>
              <a:t>aspects</a:t>
            </a:r>
            <a:r>
              <a:rPr lang="fr-FR" sz="1600" i="1" dirty="0"/>
              <a:t> qualitatifs, </a:t>
            </a:r>
            <a:r>
              <a:rPr lang="fr-FR" sz="1600" b="1" i="1" dirty="0">
                <a:solidFill>
                  <a:schemeClr val="accent2"/>
                </a:solidFill>
              </a:rPr>
              <a:t>environnementaux</a:t>
            </a:r>
            <a:r>
              <a:rPr lang="fr-FR" sz="1600" i="1" dirty="0"/>
              <a:t> ou sociaux liés à l’objet du marché concerné », conformément à ce que prévoit l’article 81, § 2, alinéa 1er, 3°, de la loi du 17 juin 2016 ».</a:t>
            </a:r>
          </a:p>
          <a:p>
            <a:pPr marL="0" indent="0" algn="just">
              <a:buNone/>
            </a:pPr>
            <a:r>
              <a:rPr lang="fr-FR" sz="1600" i="1" dirty="0"/>
              <a:t>« La partie adverse a pu estimer que, par le remplacement, à intervalles réguliers, du matériel, celui-ci répondra à des normes d’émissions plus récentes (et donc plus sévères) et aura moins d’« effets secondaires indésirables » concernant, par exemple, les nuisances sonores et la pollution engendrée. </a:t>
            </a:r>
            <a:r>
              <a:rPr lang="fr-FR" sz="1600" b="1" i="1" dirty="0">
                <a:solidFill>
                  <a:schemeClr val="accent2"/>
                </a:solidFill>
              </a:rPr>
              <a:t>Les considérations que la requérante émet sur les effets environnementaux d’un renouvellement trop fréquent et les critiques qu’elle fait d’une politique « encourageant la consommation à outrance » relèvent du grief de l’opportunité, qui échappe au contrôle du Conseil d’État. </a:t>
            </a:r>
            <a:r>
              <a:rPr lang="fr-FR" sz="1600" dirty="0">
                <a:solidFill>
                  <a:schemeClr val="accent2"/>
                </a:solidFill>
              </a:rPr>
              <a:t>»</a:t>
            </a:r>
          </a:p>
        </p:txBody>
      </p:sp>
    </p:spTree>
    <p:extLst>
      <p:ext uri="{BB962C8B-B14F-4D97-AF65-F5344CB8AC3E}">
        <p14:creationId xmlns:p14="http://schemas.microsoft.com/office/powerpoint/2010/main" val="6373614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53</a:t>
            </a:fld>
            <a:endParaRPr lang="en-US" dirty="0"/>
          </a:p>
        </p:txBody>
      </p:sp>
      <p:sp>
        <p:nvSpPr>
          <p:cNvPr id="2" name="Text Placeholder 1">
            <a:extLst>
              <a:ext uri="{FF2B5EF4-FFF2-40B4-BE49-F238E27FC236}">
                <a16:creationId xmlns:a16="http://schemas.microsoft.com/office/drawing/2014/main" id="{BFA068DB-7754-4785-A57C-B7847BDD3E22}"/>
              </a:ext>
            </a:extLst>
          </p:cNvPr>
          <p:cNvSpPr>
            <a:spLocks noGrp="1"/>
          </p:cNvSpPr>
          <p:nvPr>
            <p:ph type="body" sz="quarter" idx="15"/>
          </p:nvPr>
        </p:nvSpPr>
        <p:spPr>
          <a:xfrm>
            <a:off x="515939" y="1433312"/>
            <a:ext cx="7383796" cy="237308"/>
          </a:xfrm>
        </p:spPr>
        <p:txBody>
          <a:bodyPr/>
          <a:lstStyle/>
          <a:p>
            <a:r>
              <a:rPr lang="fr-FR" dirty="0"/>
              <a:t>Evaluation des offres – norme ISO 14001</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253.860 du 24 mai 2022, </a:t>
            </a:r>
            <a:r>
              <a:rPr lang="fr-FR" sz="3200" i="1" dirty="0" err="1"/>
              <a:t>s.a.</a:t>
            </a:r>
            <a:r>
              <a:rPr lang="fr-FR" sz="3200" i="1" dirty="0"/>
              <a:t> </a:t>
            </a:r>
            <a:r>
              <a:rPr lang="fr-FR" sz="3200" i="1" dirty="0" err="1"/>
              <a:t>Krinkels</a:t>
            </a:r>
            <a:r>
              <a:rPr lang="fr-FR" sz="3200" dirty="0"/>
              <a:t> (extrême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9"/>
          </p:nvPr>
        </p:nvSpPr>
        <p:spPr>
          <a:xfrm>
            <a:off x="513098" y="1881216"/>
            <a:ext cx="7386637" cy="4426554"/>
          </a:xfrm>
        </p:spPr>
        <p:txBody>
          <a:bodyPr/>
          <a:lstStyle/>
          <a:p>
            <a:pPr marL="0" indent="0" algn="just">
              <a:buNone/>
            </a:pPr>
            <a:r>
              <a:rPr lang="fr-FR" sz="1600" dirty="0"/>
              <a:t>Le Conseil d’État a jugé que : «</a:t>
            </a:r>
            <a:r>
              <a:rPr lang="fr-FR" sz="1600" i="1" dirty="0"/>
              <a:t> </a:t>
            </a:r>
            <a:r>
              <a:rPr lang="fr-FR" sz="1600" b="1" i="1" dirty="0">
                <a:solidFill>
                  <a:schemeClr val="accent3"/>
                </a:solidFill>
              </a:rPr>
              <a:t>Cette certification peut </a:t>
            </a:r>
            <a:r>
              <a:rPr lang="fr-FR" sz="1600" b="1" dirty="0">
                <a:solidFill>
                  <a:schemeClr val="accent3"/>
                </a:solidFill>
              </a:rPr>
              <a:t>prima</a:t>
            </a:r>
            <a:r>
              <a:rPr lang="fr-FR" sz="1600" b="1" i="1" dirty="0">
                <a:solidFill>
                  <a:schemeClr val="accent3"/>
                </a:solidFill>
              </a:rPr>
              <a:t> </a:t>
            </a:r>
            <a:r>
              <a:rPr lang="fr-FR" sz="1600" b="1" dirty="0">
                <a:solidFill>
                  <a:schemeClr val="accent3"/>
                </a:solidFill>
              </a:rPr>
              <a:t>facie</a:t>
            </a:r>
            <a:r>
              <a:rPr lang="fr-FR" sz="1600" b="1" i="1" dirty="0">
                <a:solidFill>
                  <a:schemeClr val="accent3"/>
                </a:solidFill>
              </a:rPr>
              <a:t> être considérée comme un élément prévisible d’appréciation de ce critère</a:t>
            </a:r>
            <a:r>
              <a:rPr lang="fr-FR" sz="1600" i="1" dirty="0"/>
              <a:t>. </a:t>
            </a:r>
            <a:r>
              <a:rPr lang="fr-FR" sz="1600" dirty="0"/>
              <a:t>»</a:t>
            </a:r>
          </a:p>
          <a:p>
            <a:pPr marL="0" indent="0" algn="just">
              <a:buNone/>
            </a:pPr>
            <a:r>
              <a:rPr lang="fr-FR" sz="1600" dirty="0"/>
              <a:t>«</a:t>
            </a:r>
            <a:r>
              <a:rPr lang="fr-FR" sz="1600" i="1" dirty="0"/>
              <a:t> D’une part, le renvoi dans le cahier spécial des charges aux éléments de « quantités, types et motorisation (ex. : matériels sur batteries…) » introduits par l’abréviation « e.a. » n’est donné qu’à titre illustratif. </a:t>
            </a:r>
          </a:p>
          <a:p>
            <a:pPr marL="0" indent="0" algn="just">
              <a:buNone/>
            </a:pPr>
            <a:r>
              <a:rPr lang="fr-FR" sz="1600" i="1" dirty="0"/>
              <a:t>La partie adverse pouvait donc prendre en considération d’autres éléments pour évaluer les offres au regard du critère d’attribution </a:t>
            </a:r>
            <a:r>
              <a:rPr lang="fr-FR" sz="1600" dirty="0"/>
              <a:t>[dont question]</a:t>
            </a:r>
            <a:r>
              <a:rPr lang="fr-FR" sz="1600" i="1" dirty="0"/>
              <a:t>,</a:t>
            </a:r>
            <a:r>
              <a:rPr lang="fr-FR" sz="1600" dirty="0"/>
              <a:t> </a:t>
            </a:r>
            <a:r>
              <a:rPr lang="fr-FR" sz="1600" i="1" dirty="0"/>
              <a:t>à condition notamment de ne pas modifier la nature de ce critère. Par ailleurs, le cahier spécial des charges indique que la partie adverse s’inscrit dans « une démarche environnementale » et qu’il est exigé de l’adjudicataire « la plus grande précaution » au motif notamment que « certaines prestations sont à réaliser sur des sites de prises d’eau » et que « la </a:t>
            </a:r>
            <a:r>
              <a:rPr lang="fr-FR" sz="1600" i="1" dirty="0" err="1"/>
              <a:t>SWDE</a:t>
            </a:r>
            <a:r>
              <a:rPr lang="fr-FR" sz="1600" i="1" dirty="0"/>
              <a:t> utilise une ressource naturelle essentielle et fragile » </a:t>
            </a:r>
            <a:r>
              <a:rPr lang="fr-FR" sz="1600" dirty="0"/>
              <a:t>(…)</a:t>
            </a:r>
            <a:r>
              <a:rPr lang="fr-FR" sz="1600" i="1" dirty="0"/>
              <a:t>. Le point 3.2 du cahier spécial des charges opère, quant à lui, un lien direct entre la démarche environnementale, le matériel utilisé et la manière de s’en servir. </a:t>
            </a:r>
            <a:r>
              <a:rPr lang="fr-FR" sz="1600" dirty="0"/>
              <a:t>»</a:t>
            </a:r>
          </a:p>
        </p:txBody>
      </p:sp>
      <p:pic>
        <p:nvPicPr>
          <p:cNvPr id="11" name="Picture Placeholder 10">
            <a:extLst>
              <a:ext uri="{FF2B5EF4-FFF2-40B4-BE49-F238E27FC236}">
                <a16:creationId xmlns:a16="http://schemas.microsoft.com/office/drawing/2014/main" id="{8988674D-849A-4E8A-B271-E77280A72C0F}"/>
              </a:ext>
            </a:extLst>
          </p:cNvPr>
          <p:cNvPicPr>
            <a:picLocks noGrp="1" noChangeAspect="1"/>
          </p:cNvPicPr>
          <p:nvPr>
            <p:ph type="pic" sz="quarter" idx="18"/>
          </p:nvPr>
        </p:nvPicPr>
        <p:blipFill>
          <a:blip r:embed="rId2"/>
          <a:srcRect l="34337" r="34337"/>
          <a:stretch>
            <a:fillRect/>
          </a:stretch>
        </p:blipFill>
        <p:spPr/>
      </p:pic>
    </p:spTree>
    <p:extLst>
      <p:ext uri="{BB962C8B-B14F-4D97-AF65-F5344CB8AC3E}">
        <p14:creationId xmlns:p14="http://schemas.microsoft.com/office/powerpoint/2010/main" val="150380841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a:t>
            </a:r>
            <a:r>
              <a:rPr lang="fr-FR" sz="1600" i="1" dirty="0"/>
              <a:t> D’autre part, la requérante a elle-même joint à son offre les certifications (</a:t>
            </a:r>
            <a:r>
              <a:rPr lang="fr-FR" sz="1600" i="1" dirty="0" err="1"/>
              <a:t>VCA</a:t>
            </a:r>
            <a:r>
              <a:rPr lang="fr-FR" sz="1600" i="1" dirty="0"/>
              <a:t>, ISO 9001, etc.) dont elle est titulaire. Plus précisément, quant au critère d’attribution </a:t>
            </a:r>
            <a:r>
              <a:rPr lang="fr-FR" sz="1600" dirty="0"/>
              <a:t>[dont question]</a:t>
            </a:r>
            <a:r>
              <a:rPr lang="fr-FR" sz="1600" i="1" dirty="0"/>
              <a:t>, l’offre de la requérante met spécifiquement en avant, sous l’intitulé « empreinte écologique – sécurité environnementale », une série d’éléments qui lui permettent d’agir sur ses moyens matériels et leurs utilisations afin de « diminuer [son] empreinte écologique ». Il est notamment fait état des pratiques de management et des plans de développement durable que la requérante a mis en place. </a:t>
            </a:r>
          </a:p>
          <a:p>
            <a:pPr marL="0" indent="0" algn="just">
              <a:buNone/>
            </a:pPr>
            <a:r>
              <a:rPr lang="fr-FR" sz="1600" i="1" dirty="0"/>
              <a:t>Dès lors, pour apprécier les offres au regard du critère d’attribution </a:t>
            </a:r>
            <a:r>
              <a:rPr lang="fr-FR" sz="1600" dirty="0"/>
              <a:t>[dont question]</a:t>
            </a:r>
            <a:r>
              <a:rPr lang="fr-FR" sz="1600" i="1" dirty="0"/>
              <a:t>,</a:t>
            </a:r>
            <a:r>
              <a:rPr lang="fr-FR" sz="1600" dirty="0"/>
              <a:t> </a:t>
            </a:r>
            <a:r>
              <a:rPr lang="fr-FR" sz="1600" i="1" dirty="0"/>
              <a:t>la partie adverse a, sans modifier la nature de ce critère et sans surprendre la requérante, pu valablement avoir égard, entre autres éléments,</a:t>
            </a:r>
            <a:r>
              <a:rPr lang="fr-FR" sz="1600" dirty="0"/>
              <a:t> « </a:t>
            </a:r>
            <a:r>
              <a:rPr lang="fr-FR" sz="1600" i="1" dirty="0"/>
              <a:t>au fait d’avoir une démarche environnementale structurée au bénéfice du marché », comme le précise le rapport d’examen des offres. </a:t>
            </a:r>
            <a:r>
              <a:rPr lang="fr-FR" sz="1600" dirty="0"/>
              <a:t>»</a:t>
            </a:r>
          </a:p>
          <a:p>
            <a:pPr marL="0" indent="0" algn="just">
              <a:buNone/>
            </a:pPr>
            <a:r>
              <a:rPr lang="fr-FR" sz="1600" dirty="0"/>
              <a:t>Le Conseil d’État a finalement conclu que le moyen n’était pas sérieux et que :</a:t>
            </a:r>
            <a:r>
              <a:rPr lang="fr-FR" sz="1600" i="1" dirty="0"/>
              <a:t> « La requérante ne conteste pas ce motif, en tant que tel, ni la plus-value que peut représenter ce type de contrôle externe, pour lequel la partie adverse a </a:t>
            </a:r>
            <a:r>
              <a:rPr lang="fr-FR" sz="1600" dirty="0"/>
              <a:t>prima</a:t>
            </a:r>
            <a:r>
              <a:rPr lang="fr-FR" sz="1600" i="1" dirty="0"/>
              <a:t> </a:t>
            </a:r>
            <a:r>
              <a:rPr lang="fr-FR" sz="1600" dirty="0"/>
              <a:t>facie</a:t>
            </a:r>
            <a:r>
              <a:rPr lang="fr-FR" sz="1600" i="1" dirty="0"/>
              <a:t> valablement pu décider d’accorder deux points supplémentaires à la partie intervenante.</a:t>
            </a:r>
            <a:r>
              <a:rPr lang="fr-FR" sz="1600" dirty="0"/>
              <a:t> »</a:t>
            </a:r>
          </a:p>
          <a:p>
            <a:pPr marL="0" indent="0" algn="just">
              <a:buNone/>
            </a:pPr>
            <a:endParaRPr lang="fr-FR" sz="1600" i="1" dirty="0"/>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54</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Evaluation des offres – norme ISO 14001</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253.860 du 24 mai 2022, </a:t>
            </a:r>
            <a:r>
              <a:rPr lang="fr-FR" sz="3200" i="1" dirty="0" err="1"/>
              <a:t>s.a.</a:t>
            </a:r>
            <a:r>
              <a:rPr lang="fr-FR" sz="3200" i="1" dirty="0"/>
              <a:t> </a:t>
            </a:r>
            <a:r>
              <a:rPr lang="fr-FR" sz="3200" i="1" dirty="0" err="1"/>
              <a:t>Krinkels</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4727991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i="1" dirty="0"/>
              <a:t>« </a:t>
            </a:r>
            <a:r>
              <a:rPr lang="fr-FR" sz="1600" dirty="0"/>
              <a:t>[L]</a:t>
            </a:r>
            <a:r>
              <a:rPr lang="fr-FR" sz="1600" i="1" dirty="0"/>
              <a:t>a question du respect du </a:t>
            </a:r>
            <a:r>
              <a:rPr lang="fr-FR" sz="1600" i="1" dirty="0" err="1"/>
              <a:t>RGPD</a:t>
            </a:r>
            <a:r>
              <a:rPr lang="fr-FR" sz="1600" i="1" dirty="0"/>
              <a:t> </a:t>
            </a:r>
            <a:r>
              <a:rPr lang="fr-FR" sz="1600" i="1" dirty="0" err="1"/>
              <a:t>concern</a:t>
            </a:r>
            <a:r>
              <a:rPr lang="fr-FR" sz="1600" dirty="0"/>
              <a:t>[ait]</a:t>
            </a:r>
            <a:r>
              <a:rPr lang="fr-FR" sz="1600" i="1" dirty="0"/>
              <a:t>,</a:t>
            </a:r>
            <a:r>
              <a:rPr lang="fr-FR" sz="1600" dirty="0"/>
              <a:t> </a:t>
            </a:r>
            <a:r>
              <a:rPr lang="fr-FR" sz="1600" i="1" dirty="0"/>
              <a:t>certes, l’exécution du contrat, mais </a:t>
            </a:r>
            <a:r>
              <a:rPr lang="fr-FR" sz="1600" i="1" dirty="0" err="1"/>
              <a:t>constitu</a:t>
            </a:r>
            <a:r>
              <a:rPr lang="fr-FR" sz="1600" dirty="0"/>
              <a:t>[ait] </a:t>
            </a:r>
            <a:r>
              <a:rPr lang="fr-FR" sz="1600" i="1" dirty="0"/>
              <a:t>également une « spécification technique » du marché. De par sa nature, cette spécification </a:t>
            </a:r>
            <a:r>
              <a:rPr lang="fr-FR" sz="1600" i="1" dirty="0" err="1"/>
              <a:t>constitu</a:t>
            </a:r>
            <a:r>
              <a:rPr lang="fr-FR" sz="1600" dirty="0"/>
              <a:t>[ait] </a:t>
            </a:r>
            <a:r>
              <a:rPr lang="fr-FR" sz="1600" i="1" dirty="0"/>
              <a:t>une « </a:t>
            </a:r>
            <a:r>
              <a:rPr lang="fr-FR" sz="1600" b="1" i="1" dirty="0">
                <a:solidFill>
                  <a:schemeClr val="accent6"/>
                </a:solidFill>
              </a:rPr>
              <a:t>exigence minimale </a:t>
            </a:r>
            <a:r>
              <a:rPr lang="fr-FR" sz="1600" i="1" dirty="0"/>
              <a:t>» à laquelle les offres remises d</a:t>
            </a:r>
            <a:r>
              <a:rPr lang="fr-FR" sz="1600" dirty="0"/>
              <a:t>[</a:t>
            </a:r>
            <a:r>
              <a:rPr lang="fr-FR" sz="1600" dirty="0" err="1"/>
              <a:t>evai</a:t>
            </a:r>
            <a:r>
              <a:rPr lang="fr-FR" sz="1600" dirty="0"/>
              <a:t>]</a:t>
            </a:r>
            <a:r>
              <a:rPr lang="fr-FR" sz="1600" i="1" dirty="0" err="1"/>
              <a:t>ent</a:t>
            </a:r>
            <a:r>
              <a:rPr lang="fr-FR" sz="1600" i="1" dirty="0"/>
              <a:t> nécessairement satisfaire » et dont le « respect d</a:t>
            </a:r>
            <a:r>
              <a:rPr lang="fr-FR" sz="1600" dirty="0"/>
              <a:t>[</a:t>
            </a:r>
            <a:r>
              <a:rPr lang="fr-FR" sz="1600" dirty="0" err="1"/>
              <a:t>evait</a:t>
            </a:r>
            <a:r>
              <a:rPr lang="fr-FR" sz="1600" dirty="0"/>
              <a:t>]</a:t>
            </a:r>
            <a:r>
              <a:rPr lang="fr-FR" sz="1600" i="1" dirty="0"/>
              <a:t>t, dès lors, être vérifié par le pouvoir adjudicateur au stade du contrôle de la conformité des offres, avant d’attribuer le marché »</a:t>
            </a:r>
          </a:p>
          <a:p>
            <a:pPr marL="0" indent="0" algn="just">
              <a:buNone/>
            </a:pPr>
            <a:r>
              <a:rPr lang="fr-FR" sz="1600" i="1" dirty="0"/>
              <a:t>« Au vu des difficultés précitées, en particulier du transfert avéré de données confiées à la partie intervenante vers un sous-traitant ultérieur établi en Russie, rien ne permettait d’affirmer à l’évidence que l’offre de la partie intervenante était régulière en mentionnant, sans autres explications, « régularité : oui ». </a:t>
            </a:r>
            <a:r>
              <a:rPr lang="fr-FR" sz="1600" b="1" i="1" dirty="0">
                <a:solidFill>
                  <a:schemeClr val="accent6"/>
                </a:solidFill>
              </a:rPr>
              <a:t>Il incombait à la partie adverse d’opérer les vérifications qui s’imposaient et d’indiquer les raisons pour lesquelles elle pouvait estimer que cette offre présentait les « garanties suffisantes » permettant de considérer que les données et les informations confiées seraient traitées en toute confidentialité « conformément à la législation </a:t>
            </a:r>
            <a:r>
              <a:rPr lang="fr-FR" sz="1600" b="1" i="1" dirty="0" err="1">
                <a:solidFill>
                  <a:schemeClr val="accent6"/>
                </a:solidFill>
              </a:rPr>
              <a:t>RGPD</a:t>
            </a:r>
            <a:r>
              <a:rPr lang="fr-FR" sz="1600" b="1" i="1" dirty="0">
                <a:solidFill>
                  <a:schemeClr val="accent6"/>
                </a:solidFill>
              </a:rPr>
              <a:t> </a:t>
            </a:r>
            <a:r>
              <a:rPr lang="fr-FR" sz="1600" i="1" dirty="0"/>
              <a:t>», comme le requiert l’article 5.4 du cahier spécial des charges au titre d’« exigence minimale » du marché. »</a:t>
            </a:r>
          </a:p>
          <a:p>
            <a:pPr marL="0" indent="0" algn="just">
              <a:buNone/>
            </a:pPr>
            <a:r>
              <a:rPr lang="fr-FR" sz="1600" i="1" dirty="0"/>
              <a:t>« La partie adverse a manqué aux obligations de vérification et de motivation formelle qui lui incombent. Dans cette mesure, le deuxième moyen </a:t>
            </a:r>
            <a:r>
              <a:rPr lang="fr-FR" sz="1600" dirty="0"/>
              <a:t>(…) </a:t>
            </a:r>
            <a:r>
              <a:rPr lang="fr-FR" sz="1600" i="1" dirty="0"/>
              <a:t>est sérieux ».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55</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Exigence minimale - </a:t>
            </a:r>
            <a:r>
              <a:rPr lang="fr-FR" dirty="0" err="1"/>
              <a:t>RGPD</a:t>
            </a:r>
            <a:endParaRPr lang="fr-FR" dirty="0"/>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253.677 du 6 mai 2022, </a:t>
            </a:r>
            <a:r>
              <a:rPr lang="fr-FR" sz="3200" i="1" dirty="0" err="1"/>
              <a:t>a.s.b.l</a:t>
            </a:r>
            <a:r>
              <a:rPr lang="fr-FR" sz="3200" i="1" dirty="0"/>
              <a:t>. </a:t>
            </a:r>
            <a:r>
              <a:rPr lang="fr-FR" sz="3200" i="1" dirty="0" err="1"/>
              <a:t>CIBES</a:t>
            </a:r>
            <a:r>
              <a:rPr lang="fr-FR" sz="3200" i="1" dirty="0"/>
              <a:t> </a:t>
            </a:r>
            <a:r>
              <a:rPr lang="fr-FR" sz="3200" dirty="0"/>
              <a:t>(extrême urgence et 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319159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56</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Evaluation des offres: méthode de notation</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254.054 du 21 juin 2022, </a:t>
            </a:r>
            <a:r>
              <a:rPr lang="fr-FR" sz="3200" i="1" dirty="0" err="1"/>
              <a:t>s.a.</a:t>
            </a:r>
            <a:r>
              <a:rPr lang="fr-FR" sz="3200" i="1" dirty="0"/>
              <a:t> Sodexo </a:t>
            </a:r>
            <a:r>
              <a:rPr lang="fr-FR" sz="3200" i="1" dirty="0" err="1"/>
              <a:t>Pass</a:t>
            </a:r>
            <a:r>
              <a:rPr lang="fr-FR" sz="3200" i="1" dirty="0"/>
              <a:t> </a:t>
            </a:r>
            <a:r>
              <a:rPr lang="fr-FR" sz="3200" i="1" dirty="0" err="1"/>
              <a:t>Belgium</a:t>
            </a:r>
            <a:r>
              <a:rPr lang="fr-FR" sz="3200" i="1" dirty="0"/>
              <a: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Dans cette affaire, la partie requérante a estimé que l’appréciation des offres aux critères d’attribution ne reflète pas leurs qualités et défauts respectifs et ne permet dès lors pas d’identifier l’offre économiquement la plus avantageuse.</a:t>
            </a:r>
          </a:p>
          <a:p>
            <a:pPr marL="0" indent="0" algn="just">
              <a:buNone/>
            </a:pPr>
            <a:r>
              <a:rPr lang="fr-FR" sz="1600" dirty="0"/>
              <a:t>En ce qui concerne le critère du prix, le Conseil d’État a décidé que : </a:t>
            </a:r>
          </a:p>
          <a:p>
            <a:pPr marL="0" indent="0" algn="just">
              <a:buNone/>
            </a:pPr>
            <a:r>
              <a:rPr lang="fr-FR" sz="1600" dirty="0"/>
              <a:t>«</a:t>
            </a:r>
            <a:r>
              <a:rPr lang="fr-FR" sz="1600" i="1" dirty="0"/>
              <a:t> </a:t>
            </a:r>
            <a:r>
              <a:rPr lang="fr-FR" sz="1600" dirty="0"/>
              <a:t>(…)</a:t>
            </a:r>
            <a:r>
              <a:rPr lang="fr-FR" sz="1600" i="1" dirty="0"/>
              <a:t> il convient d’observer que la méthode de notation choisie a bien permis de déterminer l’offre régulière la moins </a:t>
            </a:r>
            <a:r>
              <a:rPr lang="fr-FR" sz="1600" i="1" dirty="0" err="1"/>
              <a:t>disante</a:t>
            </a:r>
            <a:r>
              <a:rPr lang="fr-FR" sz="1600" i="1" dirty="0"/>
              <a:t>. Ainsi que cela ressort de l’examen du premier moyen, l’offre du soumissionnaire Edenred </a:t>
            </a:r>
            <a:r>
              <a:rPr lang="fr-FR" sz="1600" i="1" dirty="0" err="1"/>
              <a:t>Belgium</a:t>
            </a:r>
            <a:r>
              <a:rPr lang="fr-FR" sz="1600" i="1" dirty="0"/>
              <a:t> est régulière au regard du prix; celui-ci est plus bas que celui proposé par la requérante, de sorte que ce soumissionnaire devait obtenir le maximum de points, note nécessairement supérieure à ce à quoi pouvait prétendre son seul concurrent (la requérante en l’occurrence), dont le prix proposé était plus élevé. </a:t>
            </a:r>
            <a:r>
              <a:rPr lang="fr-FR" sz="1600" b="1" i="1" dirty="0">
                <a:solidFill>
                  <a:schemeClr val="accent2"/>
                </a:solidFill>
              </a:rPr>
              <a:t>Pour le surplus, il n’apparaît, </a:t>
            </a:r>
            <a:r>
              <a:rPr lang="fr-FR" sz="1600" b="1" dirty="0">
                <a:solidFill>
                  <a:schemeClr val="accent2"/>
                </a:solidFill>
              </a:rPr>
              <a:t>prima</a:t>
            </a:r>
            <a:r>
              <a:rPr lang="fr-FR" sz="1600" b="1" i="1" dirty="0">
                <a:solidFill>
                  <a:schemeClr val="accent2"/>
                </a:solidFill>
              </a:rPr>
              <a:t> </a:t>
            </a:r>
            <a:r>
              <a:rPr lang="fr-FR" sz="1600" b="1" dirty="0">
                <a:solidFill>
                  <a:schemeClr val="accent2"/>
                </a:solidFill>
              </a:rPr>
              <a:t>facie</a:t>
            </a:r>
            <a:r>
              <a:rPr lang="fr-FR" sz="1600" b="1" i="1" dirty="0">
                <a:solidFill>
                  <a:schemeClr val="accent2"/>
                </a:solidFill>
              </a:rPr>
              <a:t>, pas que le choix de la méthode de notation procède d’une erreur manifeste d’appréciation. </a:t>
            </a:r>
            <a:r>
              <a:rPr lang="fr-FR" sz="1600" b="1" dirty="0">
                <a:solidFill>
                  <a:schemeClr val="accent2"/>
                </a:solidFill>
              </a:rPr>
              <a:t>»</a:t>
            </a:r>
          </a:p>
          <a:p>
            <a:pPr marL="0" indent="0">
              <a:buNone/>
            </a:pPr>
            <a:endParaRPr lang="fr-FR" sz="1600" i="1" dirty="0"/>
          </a:p>
          <a:p>
            <a:pPr marL="0" indent="0">
              <a:buNone/>
            </a:pPr>
            <a:endParaRPr lang="fr-FR" sz="1600" i="1" dirty="0"/>
          </a:p>
          <a:p>
            <a:pPr marL="0" indent="0">
              <a:buNone/>
            </a:pPr>
            <a:endParaRPr lang="fr-FR" sz="1600" i="1" dirty="0"/>
          </a:p>
          <a:p>
            <a:pPr marL="0" indent="0">
              <a:buNone/>
            </a:pPr>
            <a:endParaRPr lang="fr-FR" sz="1600" i="1" dirty="0"/>
          </a:p>
        </p:txBody>
      </p:sp>
    </p:spTree>
    <p:extLst>
      <p:ext uri="{BB962C8B-B14F-4D97-AF65-F5344CB8AC3E}">
        <p14:creationId xmlns:p14="http://schemas.microsoft.com/office/powerpoint/2010/main" val="33642333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Dans cette affaire, la partie requérante a estimé que l’appréciation des offres aux critères d’attribution ne reflète pas leurs qualités et défauts respectifs et ne permet dès lors pas d’identifier l’offre économiquement la plus avantageuse</a:t>
            </a:r>
          </a:p>
          <a:p>
            <a:pPr marL="0" indent="0" algn="just">
              <a:buNone/>
            </a:pPr>
            <a:r>
              <a:rPr lang="fr-FR" sz="1600" dirty="0"/>
              <a:t>En ce qui concerne les critères d’appréciation qualitative, le Conseil d’État a décidé que : </a:t>
            </a:r>
          </a:p>
          <a:p>
            <a:pPr marL="0" indent="0" algn="just">
              <a:buNone/>
            </a:pPr>
            <a:r>
              <a:rPr lang="fr-FR" sz="1600" dirty="0"/>
              <a:t>«</a:t>
            </a:r>
            <a:r>
              <a:rPr lang="fr-FR" sz="1600" i="1" dirty="0"/>
              <a:t> La requérante ne peut, par ailleurs, être suivie lorsqu’elle suggère, dans les développements du moyen, que le seul critère du prix serait déterminant dans l’attribution du marché; ce faisant, elle laisse entendre qu’il n’y aurait plus de comparaison utile des offres au regard des cinq critères d’attribution d’appréciation qualitative, qui représentent 55/100 des points à attribuer.</a:t>
            </a:r>
            <a:endParaRPr lang="fr-FR" sz="1600" dirty="0"/>
          </a:p>
          <a:p>
            <a:pPr marL="0" indent="0" algn="just">
              <a:buNone/>
            </a:pPr>
            <a:r>
              <a:rPr lang="fr-FR" sz="1600" i="1" dirty="0"/>
              <a:t>Force est de constater que le soumissionnaire Edenred Belgium a obtenu 44/55 points pour l’ensemble de ces cinq critères, tandis que la requérante a bénéficié de 37,92/55 points. L’offre de ce soumissionnaire a donc été jugée comme étant économiquement la plus intéressante, en raison de ce qu’elle bénéficiait de la note globale la plus élevée, en considération tant du critère du prix que de l’ensemble des cinq critères d’appréciation qualitative. </a:t>
            </a:r>
            <a:r>
              <a:rPr lang="fr-FR" sz="1600" b="1" i="1" dirty="0">
                <a:solidFill>
                  <a:schemeClr val="accent1"/>
                </a:solidFill>
              </a:rPr>
              <a:t>Il est donc inexact de soutenir que le critère du prix serait le seul qui conditionne l’attribution du marché; ce critère n’aurait pu être considéré comme un facteur d’exclusion automatique, ce que semble suggérer la requérante, que si sa mise en œuvre avait dû conduire la partie adverse à attribuer le marché à l’offre la moins-</a:t>
            </a:r>
            <a:r>
              <a:rPr lang="fr-FR" sz="1600" b="1" i="1" dirty="0" err="1">
                <a:solidFill>
                  <a:schemeClr val="accent1"/>
                </a:solidFill>
              </a:rPr>
              <a:t>disante</a:t>
            </a:r>
            <a:r>
              <a:rPr lang="fr-FR" sz="1600" b="1" i="1" dirty="0">
                <a:solidFill>
                  <a:schemeClr val="accent1"/>
                </a:solidFill>
              </a:rPr>
              <a:t>, mais présentant la moins bonne qualité. Tel n’est, en toute hypothèse, pas le cas en l’espèce. </a:t>
            </a:r>
            <a:r>
              <a:rPr lang="fr-FR" sz="1600" dirty="0">
                <a:solidFill>
                  <a:schemeClr val="accent1"/>
                </a:solidFill>
              </a:rPr>
              <a:t>»</a:t>
            </a:r>
          </a:p>
          <a:p>
            <a:pPr marL="0" indent="0" algn="just">
              <a:buNone/>
            </a:pPr>
            <a:endParaRPr lang="fr-FR" sz="1600" dirty="0"/>
          </a:p>
          <a:p>
            <a:pPr marL="0" indent="0" algn="just">
              <a:buNone/>
            </a:pPr>
            <a:endParaRPr lang="fr-FR" sz="1600" dirty="0"/>
          </a:p>
          <a:p>
            <a:pPr marL="0" indent="0" algn="just">
              <a:buNone/>
            </a:pPr>
            <a:endParaRPr lang="fr-FR" sz="1600" dirty="0"/>
          </a:p>
          <a:p>
            <a:pPr marL="0" indent="0" algn="just">
              <a:buNone/>
            </a:pPr>
            <a:endParaRPr lang="fr-FR" sz="1600" dirty="0"/>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57</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Evaluation des offres: méthode de notation</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254.054 du 21 juin 2022, </a:t>
            </a:r>
            <a:r>
              <a:rPr lang="fr-FR" sz="3200" i="1" dirty="0" err="1"/>
              <a:t>s.a.</a:t>
            </a:r>
            <a:r>
              <a:rPr lang="fr-FR" sz="3200" i="1" dirty="0"/>
              <a:t> Sodexo </a:t>
            </a:r>
            <a:r>
              <a:rPr lang="fr-FR" sz="3200" i="1" dirty="0" err="1"/>
              <a:t>Pass</a:t>
            </a:r>
            <a:r>
              <a:rPr lang="fr-FR" sz="3200" i="1" dirty="0"/>
              <a:t> </a:t>
            </a:r>
            <a:r>
              <a:rPr lang="fr-FR" sz="3200" i="1" dirty="0" err="1"/>
              <a:t>Belgium</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21731743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58</a:t>
            </a:fld>
            <a:endParaRPr lang="en-US" dirty="0"/>
          </a:p>
        </p:txBody>
      </p:sp>
      <p:sp>
        <p:nvSpPr>
          <p:cNvPr id="2" name="Text Placeholder 1">
            <a:extLst>
              <a:ext uri="{FF2B5EF4-FFF2-40B4-BE49-F238E27FC236}">
                <a16:creationId xmlns:a16="http://schemas.microsoft.com/office/drawing/2014/main" id="{BFA068DB-7754-4785-A57C-B7847BDD3E22}"/>
              </a:ext>
            </a:extLst>
          </p:cNvPr>
          <p:cNvSpPr>
            <a:spLocks noGrp="1"/>
          </p:cNvSpPr>
          <p:nvPr>
            <p:ph type="body" sz="quarter" idx="15"/>
          </p:nvPr>
        </p:nvSpPr>
        <p:spPr>
          <a:xfrm>
            <a:off x="515939" y="1713967"/>
            <a:ext cx="7383796" cy="237308"/>
          </a:xfrm>
        </p:spPr>
        <p:txBody>
          <a:bodyPr/>
          <a:lstStyle/>
          <a:p>
            <a:r>
              <a:rPr lang="fr-FR" dirty="0"/>
              <a:t>Évaluation des offres – valeur intrinsèque de l’offre</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252.899 du 4 février 2022, </a:t>
            </a:r>
            <a:r>
              <a:rPr lang="fr-FR" sz="3200" i="1" dirty="0" err="1"/>
              <a:t>s.a.</a:t>
            </a:r>
            <a:r>
              <a:rPr lang="fr-FR" sz="3200" i="1" dirty="0"/>
              <a:t> </a:t>
            </a:r>
            <a:r>
              <a:rPr lang="fr-FR" sz="3200" i="1" dirty="0" err="1"/>
              <a:t>ARTBEL</a:t>
            </a:r>
            <a:r>
              <a:rPr lang="fr-FR" sz="3200" i="1" dirty="0"/>
              <a:t> </a:t>
            </a:r>
            <a:r>
              <a:rPr lang="fr-FR" sz="3200" dirty="0"/>
              <a:t>(extrême urgence et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9"/>
          </p:nvPr>
        </p:nvSpPr>
        <p:spPr>
          <a:xfrm>
            <a:off x="513098" y="2053229"/>
            <a:ext cx="7386637" cy="4426554"/>
          </a:xfrm>
        </p:spPr>
        <p:txBody>
          <a:bodyPr/>
          <a:lstStyle/>
          <a:p>
            <a:pPr marL="0" indent="0" algn="just">
              <a:buNone/>
            </a:pPr>
            <a:r>
              <a:rPr lang="fr-FR" sz="1600" dirty="0"/>
              <a:t>« </a:t>
            </a:r>
            <a:r>
              <a:rPr lang="fr-FR" sz="1600" i="1" dirty="0"/>
              <a:t>La requérante n’établit pas que la méthode d’évaluation mise en œuvre revêtirait « un caractère arbitraire ou incohérent », qu’elle aurait pour effet de « dénaturer les critères annoncés dans les documents du marché » ou que « l’écart de points attribués sur base de ce système de calcul » conduirait à des résultats qui seraient « disproportionnés, discriminatoires et contraires au principe de concurrence ». </a:t>
            </a:r>
          </a:p>
          <a:p>
            <a:pPr marL="0" indent="0" algn="just">
              <a:buNone/>
            </a:pPr>
            <a:r>
              <a:rPr lang="fr-FR" sz="1600" i="1" dirty="0"/>
              <a:t>En attribuant deux points sur huit à une offre pour un sous-critère d’attribution, la partie adverse reconnaît, suivant les termes du cahier spécial des charges, que l’offre « est acceptable, mais ne diffère pas de celle des autres soumissionnaires ». Une note de « deux points sur huit » ne représente pas la valeur intrinsèque d’une offre, mais ses mérites comparés avec ceux des autres offres, de manière à identifier l’offre économiquement la plus avantageuse, conformément au prescrit légal. Le moyen unique, en sa première branche, n’est pas sérieux.</a:t>
            </a:r>
            <a:r>
              <a:rPr lang="fr-FR" sz="1600" dirty="0"/>
              <a:t> »</a:t>
            </a:r>
          </a:p>
        </p:txBody>
      </p:sp>
      <p:pic>
        <p:nvPicPr>
          <p:cNvPr id="10" name="Picture Placeholder 9">
            <a:extLst>
              <a:ext uri="{FF2B5EF4-FFF2-40B4-BE49-F238E27FC236}">
                <a16:creationId xmlns:a16="http://schemas.microsoft.com/office/drawing/2014/main" id="{6BCA167D-F06B-4704-BC84-982B4F76982D}"/>
              </a:ext>
            </a:extLst>
          </p:cNvPr>
          <p:cNvPicPr>
            <a:picLocks noGrp="1" noChangeAspect="1"/>
          </p:cNvPicPr>
          <p:nvPr>
            <p:ph type="pic" sz="quarter" idx="18"/>
          </p:nvPr>
        </p:nvPicPr>
        <p:blipFill>
          <a:blip r:embed="rId2"/>
          <a:srcRect l="34337" r="34337"/>
          <a:stretch>
            <a:fillRect/>
          </a:stretch>
        </p:blipFill>
        <p:spPr/>
      </p:pic>
    </p:spTree>
    <p:extLst>
      <p:ext uri="{BB962C8B-B14F-4D97-AF65-F5344CB8AC3E}">
        <p14:creationId xmlns:p14="http://schemas.microsoft.com/office/powerpoint/2010/main" val="359814007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 </a:t>
            </a:r>
            <a:r>
              <a:rPr lang="fr-FR" sz="1600" i="1" dirty="0"/>
              <a:t>Dans sa note d’observations, la partie adverse précise qu’elle a « attribué 40 points au premier classé, 30 points au deuxième classé et 20 points au dernier classé ». </a:t>
            </a:r>
            <a:r>
              <a:rPr lang="fr-FR" sz="1600" dirty="0"/>
              <a:t>(…)</a:t>
            </a:r>
            <a:r>
              <a:rPr lang="fr-FR" sz="1600" i="1" dirty="0"/>
              <a:t> Par ailleurs, </a:t>
            </a:r>
            <a:r>
              <a:rPr lang="fr-FR" sz="1600" b="1" i="1" dirty="0">
                <a:solidFill>
                  <a:schemeClr val="accent6"/>
                </a:solidFill>
              </a:rPr>
              <a:t>une telle méthode paraît </a:t>
            </a:r>
            <a:r>
              <a:rPr lang="fr-FR" sz="1600" b="1" dirty="0">
                <a:solidFill>
                  <a:schemeClr val="accent6"/>
                </a:solidFill>
              </a:rPr>
              <a:t>prima</a:t>
            </a:r>
            <a:r>
              <a:rPr lang="fr-FR" sz="1600" b="1" i="1" dirty="0">
                <a:solidFill>
                  <a:schemeClr val="accent6"/>
                </a:solidFill>
              </a:rPr>
              <a:t> </a:t>
            </a:r>
            <a:r>
              <a:rPr lang="fr-FR" sz="1600" b="1" dirty="0">
                <a:solidFill>
                  <a:schemeClr val="accent6"/>
                </a:solidFill>
              </a:rPr>
              <a:t>facie</a:t>
            </a:r>
            <a:r>
              <a:rPr lang="fr-FR" sz="1600" b="1" i="1" dirty="0">
                <a:solidFill>
                  <a:schemeClr val="accent6"/>
                </a:solidFill>
              </a:rPr>
              <a:t> contraire à l’exigence d’évaluer la valeur intrinsèque des offres pour les comparer entre elles</a:t>
            </a:r>
            <a:r>
              <a:rPr lang="fr-FR" sz="1600" i="1" dirty="0"/>
              <a:t>. En l’occurrence, les notes attribuées pour le deuxième critère sont censées représenter l’appréciation globale portée sur les mérites distinctifs de chaque offre, dans ses différents aspects, pour les avantages qu’elle offre afin d’optimiser l’exécution du marché. Ce sont les notes attribuées et les appréciations formulées par le pouvoir adjudicateur qui doivent justifier le classement des offres et non le classement des offres qui peut déterminer une attribution forfaitaire de points (40 points pour la meilleure offre, 30 points pour l’offre intermédiaire et 20 points pour la moins bonne offre). </a:t>
            </a:r>
            <a:r>
              <a:rPr lang="fr-FR" sz="1600" dirty="0"/>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59</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Evaluations des offres</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253.452 du 1 avril 2022, </a:t>
            </a:r>
            <a:r>
              <a:rPr lang="fr-FR" sz="3200" i="1" dirty="0"/>
              <a:t>s.a. ÉTABLISSEMENT JORDAN</a:t>
            </a:r>
            <a:r>
              <a:rPr lang="fr-FR" sz="3200" dirty="0"/>
              <a:t> (extrême urgence et 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186947953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60</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Motivation de la décision</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253.452 du 1 avril 2022, </a:t>
            </a:r>
            <a:r>
              <a:rPr lang="fr-FR" sz="3200" i="1" dirty="0"/>
              <a:t>s.a. ÉTABLISSEMENT JORDAN</a:t>
            </a:r>
            <a:r>
              <a:rPr lang="fr-FR" sz="3200" dirty="0"/>
              <a:t> (extrême urgence et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a:t>
            </a:r>
            <a:r>
              <a:rPr lang="fr-FR" sz="1600" i="1" dirty="0"/>
              <a:t> En l’espèce, s’agissant de </a:t>
            </a:r>
            <a:r>
              <a:rPr lang="fr-FR" sz="1600" b="1" i="1" dirty="0">
                <a:solidFill>
                  <a:schemeClr val="accent3"/>
                </a:solidFill>
              </a:rPr>
              <a:t>l’évaluation du critère du prix </a:t>
            </a:r>
            <a:r>
              <a:rPr lang="fr-FR" sz="1600" i="1" dirty="0"/>
              <a:t>(60 points), la décision attaquée se </a:t>
            </a:r>
            <a:r>
              <a:rPr lang="fr-FR" sz="1600" i="1" dirty="0" err="1"/>
              <a:t>limit</a:t>
            </a:r>
            <a:r>
              <a:rPr lang="fr-FR" sz="1600" i="1" dirty="0"/>
              <a:t>[ait] à annoncer les points attribués à chaque offre </a:t>
            </a:r>
            <a:r>
              <a:rPr lang="fr-FR" sz="1600" dirty="0"/>
              <a:t>(…)</a:t>
            </a:r>
            <a:r>
              <a:rPr lang="fr-FR" sz="1600" i="1" dirty="0"/>
              <a:t>, </a:t>
            </a:r>
            <a:r>
              <a:rPr lang="fr-FR" sz="1600" b="1" i="1" dirty="0">
                <a:solidFill>
                  <a:schemeClr val="accent3"/>
                </a:solidFill>
              </a:rPr>
              <a:t>sans indiquer, d’une part, la formule de notation utilisée – celle-ci n’étant pas non plus annoncée dans les documents du marché – et sans préciser, d’autre part, les différents « montants globaux des inventaires » pris en compte pour l’attribution de ces points.</a:t>
            </a:r>
            <a:r>
              <a:rPr lang="fr-FR" sz="1600" i="1" dirty="0"/>
              <a:t> </a:t>
            </a:r>
            <a:r>
              <a:rPr lang="fr-FR" sz="1600" dirty="0"/>
              <a:t>» </a:t>
            </a:r>
          </a:p>
          <a:p>
            <a:pPr marL="0" indent="0" algn="just">
              <a:buNone/>
            </a:pPr>
            <a:r>
              <a:rPr lang="fr-FR" sz="1600" dirty="0"/>
              <a:t>« [I]</a:t>
            </a:r>
            <a:r>
              <a:rPr lang="fr-FR" sz="1600" i="1" dirty="0"/>
              <a:t>l ne pouvait être attendu, sur la base de la seule mention figurant en toute fin de décision du prix de l’offre de l’attributaire, que la requérante devinât, avec certitude, la formule de notation utilisée par la partie adverse pour s’assurer ensuite que celle-ci avait procédé à une évaluation correcte des offres pour ce qui concerne le critère du prix </a:t>
            </a:r>
            <a:r>
              <a:rPr lang="fr-FR" sz="1600" dirty="0"/>
              <a:t>».</a:t>
            </a:r>
          </a:p>
        </p:txBody>
      </p:sp>
    </p:spTree>
    <p:extLst>
      <p:ext uri="{BB962C8B-B14F-4D97-AF65-F5344CB8AC3E}">
        <p14:creationId xmlns:p14="http://schemas.microsoft.com/office/powerpoint/2010/main" val="355636712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i="1" dirty="0"/>
              <a:t>« </a:t>
            </a:r>
            <a:r>
              <a:rPr lang="fr-FR" sz="1600" dirty="0"/>
              <a:t>[L]</a:t>
            </a:r>
            <a:r>
              <a:rPr lang="fr-FR" sz="1600" i="1" dirty="0"/>
              <a:t>es différents aspects évoqués dans le cahier spécial des charges le sont à titre indicatif et non exhaustif. Clairement attesté par l’usage du terme « Exemples » et de l’abréviation « etc. », ce </a:t>
            </a:r>
            <a:r>
              <a:rPr lang="fr-FR" sz="1600" b="1" i="1" dirty="0">
                <a:solidFill>
                  <a:schemeClr val="accent1"/>
                </a:solidFill>
              </a:rPr>
              <a:t>caractère indicatif </a:t>
            </a:r>
            <a:r>
              <a:rPr lang="fr-FR" sz="1600" i="1" dirty="0"/>
              <a:t>s’explique par le fait que chaque soumissionnaire est libre d’exposer, de la manière qui lui paraît la plus adéquate, les avantages proposés dans son offre afin d’optimiser l’exécution du marché. Ceci implique que, dans l’évaluation des offres, le pouvoir adjudicateur, d’une part, peut mettre en évidence d’autres éléments offerts par les soumissionnaires et, d’autre part, n’est pas tenu de procéder à un examen systématique de chaque élément d’appréciation énoncé à titre indicatif dans le cahier. </a:t>
            </a:r>
            <a:r>
              <a:rPr lang="fr-FR" sz="1600" dirty="0"/>
              <a:t>»</a:t>
            </a:r>
          </a:p>
          <a:p>
            <a:pPr marL="0" indent="0" algn="just">
              <a:buNone/>
            </a:pPr>
            <a:r>
              <a:rPr lang="fr-FR" sz="1600" dirty="0"/>
              <a:t>«</a:t>
            </a:r>
            <a:r>
              <a:rPr lang="fr-FR" sz="1600" i="1" dirty="0"/>
              <a:t> </a:t>
            </a:r>
            <a:r>
              <a:rPr lang="fr-FR" sz="1600" b="1" i="1" dirty="0">
                <a:solidFill>
                  <a:schemeClr val="accent1"/>
                </a:solidFill>
              </a:rPr>
              <a:t>Ceci étant, le choix de ne retenir qu’une partie de ces éléments ne peut être arbitraire ou incohérent. Il ne peut, non plus, méconnaître le principe d’égalité entre les soumissionnaires</a:t>
            </a:r>
            <a:r>
              <a:rPr lang="fr-FR" sz="1600" i="1" dirty="0"/>
              <a:t>.</a:t>
            </a:r>
            <a:r>
              <a:rPr lang="fr-FR" sz="1600" dirty="0"/>
              <a:t> »</a:t>
            </a:r>
          </a:p>
          <a:p>
            <a:pPr marL="0" indent="0" algn="just">
              <a:buNone/>
            </a:pPr>
            <a:r>
              <a:rPr lang="fr-FR" sz="1600" dirty="0"/>
              <a:t>Le Conseil d’État en a conclu que </a:t>
            </a:r>
            <a:r>
              <a:rPr lang="fr-FR" sz="1600" i="1" dirty="0"/>
              <a:t>: </a:t>
            </a:r>
            <a:r>
              <a:rPr lang="fr-FR" sz="1600" dirty="0"/>
              <a:t>«</a:t>
            </a:r>
            <a:r>
              <a:rPr lang="fr-FR" sz="1600" i="1" dirty="0"/>
              <a:t> </a:t>
            </a:r>
            <a:r>
              <a:rPr lang="fr-FR" sz="1600" b="1" dirty="0">
                <a:solidFill>
                  <a:schemeClr val="accent1"/>
                </a:solidFill>
              </a:rPr>
              <a:t>[l]</a:t>
            </a:r>
            <a:r>
              <a:rPr lang="fr-FR" sz="1600" b="1" i="1" dirty="0">
                <a:solidFill>
                  <a:schemeClr val="accent1"/>
                </a:solidFill>
              </a:rPr>
              <a:t>es motifs de l’acte attaqué manquent de transparence et de cohérence à cet égard » et qu’il n’était « pas possible de comprendre les points accordés à chaque offre </a:t>
            </a:r>
            <a:r>
              <a:rPr lang="fr-FR" sz="1600" dirty="0"/>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61</a:t>
            </a:fld>
            <a:endParaRPr lang="en-US" dirty="0"/>
          </a:p>
        </p:txBody>
      </p:sp>
      <p:sp>
        <p:nvSpPr>
          <p:cNvPr id="5" name="Text Placeholder 4">
            <a:extLst>
              <a:ext uri="{FF2B5EF4-FFF2-40B4-BE49-F238E27FC236}">
                <a16:creationId xmlns:a16="http://schemas.microsoft.com/office/drawing/2014/main" id="{EC4958ED-8D50-4E82-B97D-63F6FD754CFB}"/>
              </a:ext>
            </a:extLst>
          </p:cNvPr>
          <p:cNvSpPr>
            <a:spLocks noGrp="1"/>
          </p:cNvSpPr>
          <p:nvPr>
            <p:ph type="body" sz="quarter" idx="15"/>
          </p:nvPr>
        </p:nvSpPr>
        <p:spPr>
          <a:xfrm>
            <a:off x="515938" y="1421678"/>
            <a:ext cx="11160125" cy="237308"/>
          </a:xfrm>
        </p:spPr>
        <p:txBody>
          <a:bodyPr/>
          <a:lstStyle/>
          <a:p>
            <a:r>
              <a:rPr lang="fr-FR" dirty="0"/>
              <a:t>Motivation de la décision</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253.452 du 1 avril 2022, </a:t>
            </a:r>
            <a:r>
              <a:rPr lang="fr-FR" sz="3200" i="1" dirty="0"/>
              <a:t>s.a. ÉTABLISSEMENT JORDAN</a:t>
            </a:r>
            <a:r>
              <a:rPr lang="fr-FR" sz="3200" dirty="0"/>
              <a:t> (extrême urgence et 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2969039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62</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Offres spontanées</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252.191 du 23 novembre 2021, </a:t>
            </a:r>
            <a:r>
              <a:rPr lang="fr-FR" sz="3200" i="1" dirty="0" err="1"/>
              <a:t>s.c.r.l</a:t>
            </a:r>
            <a:r>
              <a:rPr lang="fr-FR" sz="3200" i="1" dirty="0"/>
              <a:t>. </a:t>
            </a:r>
            <a:r>
              <a:rPr lang="fr-FR" sz="3200" i="1" dirty="0" err="1"/>
              <a:t>Intermédiance</a:t>
            </a:r>
            <a:r>
              <a:rPr lang="fr-FR" sz="3200" i="1" dirty="0"/>
              <a:t> &amp; </a:t>
            </a:r>
            <a:r>
              <a:rPr lang="fr-FR" sz="3200" i="1" dirty="0" err="1"/>
              <a:t>Partners</a:t>
            </a:r>
            <a:r>
              <a:rPr lang="fr-FR" sz="3200" i="1" dirty="0"/>
              <a:t> </a:t>
            </a:r>
            <a:r>
              <a:rPr lang="fr-FR" sz="3200" dirty="0"/>
              <a:t>(annulation)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 </a:t>
            </a:r>
            <a:r>
              <a:rPr lang="fr-FR" sz="1600" i="1" dirty="0"/>
              <a:t>L’article 93, alinéa 1er, de l’arrêté royal du 18 avril 2017 </a:t>
            </a:r>
            <a:r>
              <a:rPr lang="fr-FR" sz="1600" dirty="0"/>
              <a:t>(…)</a:t>
            </a:r>
            <a:r>
              <a:rPr lang="fr-FR" sz="1600" i="1" dirty="0"/>
              <a:t> dispose que « [d]ans le cadre d’une </a:t>
            </a:r>
            <a:r>
              <a:rPr lang="fr-FR" sz="1600" b="1" i="1" dirty="0"/>
              <a:t>procédure négociée sans publication préalable, </a:t>
            </a:r>
            <a:r>
              <a:rPr lang="fr-FR" sz="1600" b="1" i="1" dirty="0">
                <a:solidFill>
                  <a:schemeClr val="accent2"/>
                </a:solidFill>
              </a:rPr>
              <a:t>les offres spontanées sont rejetées par le pouvoir adjudicateur, sauf décision contraire expressément motivée.</a:t>
            </a:r>
            <a:r>
              <a:rPr lang="fr-FR" sz="1600" i="1" dirty="0"/>
              <a:t> </a:t>
            </a:r>
            <a:endParaRPr lang="fr-FR" sz="1600" dirty="0"/>
          </a:p>
          <a:p>
            <a:pPr marL="0" indent="0" algn="just">
              <a:buNone/>
            </a:pPr>
            <a:r>
              <a:rPr lang="fr-FR" sz="1600" i="1" dirty="0"/>
              <a:t>Si </a:t>
            </a:r>
            <a:r>
              <a:rPr lang="fr-FR" sz="1600" b="1" i="1" dirty="0">
                <a:solidFill>
                  <a:schemeClr val="accent2"/>
                </a:solidFill>
              </a:rPr>
              <a:t>l’option prise par le Roi </a:t>
            </a:r>
            <a:r>
              <a:rPr lang="fr-FR" sz="1600" i="1" dirty="0"/>
              <a:t>en adoptant cette disposition diffère de la jurisprudence antérieure du Conseil d’État, elle </a:t>
            </a:r>
            <a:r>
              <a:rPr lang="fr-FR" sz="1600" b="1" i="1" dirty="0">
                <a:solidFill>
                  <a:schemeClr val="accent2"/>
                </a:solidFill>
              </a:rPr>
              <a:t>ne viole pas, pour autant, le principe d’ouverture à la concurrence</a:t>
            </a:r>
            <a:r>
              <a:rPr lang="fr-FR" sz="1600" i="1" dirty="0"/>
              <a:t>, invoqué par la requérante. </a:t>
            </a:r>
          </a:p>
          <a:p>
            <a:pPr marL="0" indent="0" algn="just">
              <a:buNone/>
            </a:pPr>
            <a:r>
              <a:rPr lang="fr-FR" sz="1600" i="1" dirty="0"/>
              <a:t>En effet, en procédure négociée sans publication préalable, ce principe est </a:t>
            </a:r>
            <a:r>
              <a:rPr lang="fr-FR" sz="1600" dirty="0"/>
              <a:t>(…)</a:t>
            </a:r>
            <a:r>
              <a:rPr lang="fr-FR" sz="1600" i="1" dirty="0"/>
              <a:t> nécessairement limité aux </a:t>
            </a:r>
            <a:r>
              <a:rPr lang="fr-FR" sz="1600" b="1" i="1" dirty="0">
                <a:solidFill>
                  <a:schemeClr val="accent2"/>
                </a:solidFill>
              </a:rPr>
              <a:t>candidats que le pouvoir adjudicateur choisit</a:t>
            </a:r>
            <a:r>
              <a:rPr lang="fr-FR" sz="1600" i="1" dirty="0"/>
              <a:t>, sur la base de critères objectifs, exacts et pertinents, </a:t>
            </a:r>
            <a:r>
              <a:rPr lang="fr-FR" sz="1600" b="1" i="1" dirty="0">
                <a:solidFill>
                  <a:schemeClr val="accent2"/>
                </a:solidFill>
              </a:rPr>
              <a:t>de consulter</a:t>
            </a:r>
            <a:r>
              <a:rPr lang="fr-FR" sz="1600" i="1" dirty="0"/>
              <a:t>. </a:t>
            </a:r>
            <a:r>
              <a:rPr lang="fr-FR" sz="1600" dirty="0"/>
              <a:t>(…) [Cet article] </a:t>
            </a:r>
            <a:r>
              <a:rPr lang="fr-FR" sz="1600" i="1" dirty="0"/>
              <a:t>ne méconnaît pas non plus le principe d’égalité consacré par l’article 4 de la loi du 17 juin 2016 et les articles 10 et 11 de la Constitution. </a:t>
            </a:r>
          </a:p>
          <a:p>
            <a:pPr marL="0" indent="0" algn="just">
              <a:buNone/>
            </a:pPr>
            <a:r>
              <a:rPr lang="fr-FR" sz="1600" i="1" dirty="0"/>
              <a:t>Les opérateurs économiques qui, en application des articles 2, 26°, et 42 de la même loi, sont </a:t>
            </a:r>
            <a:r>
              <a:rPr lang="fr-FR" sz="1600" dirty="0"/>
              <a:t>(…)</a:t>
            </a:r>
            <a:r>
              <a:rPr lang="fr-FR" sz="1600" i="1" dirty="0"/>
              <a:t> choisis par le pouvoir adjudicateur pour remettre une offre, ne se trouvent pas dans une situation comparable aux opérateurs qui ne sont pas consultés. La disposition réglementaire précitée </a:t>
            </a:r>
            <a:r>
              <a:rPr lang="fr-FR" sz="1600" b="1" i="1" dirty="0">
                <a:solidFill>
                  <a:schemeClr val="accent2"/>
                </a:solidFill>
              </a:rPr>
              <a:t>ne viole pas non plus le principe de transparence </a:t>
            </a:r>
            <a:r>
              <a:rPr lang="fr-FR" sz="1600" dirty="0"/>
              <a:t>(…). </a:t>
            </a:r>
            <a:r>
              <a:rPr lang="fr-FR" sz="1600" i="1" dirty="0"/>
              <a:t>Contrairement à ce qu’affirme la requérante, il existe bien un motif qui justifie de rejeter les offres ou demandes de participation spontanées et donc de ne pas communiquer à leurs auteurs les documents du marché : conformément aux articles 2, 26°, et 42 de la loi du 17 juin 2016, la participation à une telle procédure et donc l’accès aux documents du marché sont limités aux opérateurs que le pouvoir adjudicateur a préalablement décidé de consulter</a:t>
            </a:r>
            <a:r>
              <a:rPr lang="fr-FR" sz="1600" dirty="0"/>
              <a:t>. »</a:t>
            </a:r>
          </a:p>
        </p:txBody>
      </p:sp>
    </p:spTree>
    <p:extLst>
      <p:ext uri="{BB962C8B-B14F-4D97-AF65-F5344CB8AC3E}">
        <p14:creationId xmlns:p14="http://schemas.microsoft.com/office/powerpoint/2010/main" val="109824739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En ce qui concerne la désignation d’un second adjudicataire tel qu’il était prévu dans le CSC, le Conseil d’État a estimé que : «</a:t>
            </a:r>
            <a:r>
              <a:rPr lang="fr-FR" sz="1600" b="1" i="1" dirty="0">
                <a:solidFill>
                  <a:schemeClr val="accent6"/>
                </a:solidFill>
              </a:rPr>
              <a:t> l’absence de désignation d’un second adjudicataire pour chacun des dix lots de l’accord-cadre a bien lésé ou risqué de léser la requérante, puisque son offre occupe la deuxième place</a:t>
            </a:r>
            <a:r>
              <a:rPr lang="fr-FR" sz="1600" dirty="0"/>
              <a:t> » et a fait remarquer que : « [l]</a:t>
            </a:r>
            <a:r>
              <a:rPr lang="fr-FR" sz="1600" i="1" dirty="0"/>
              <a:t>’affirmation de la partie adverse selon laquelle « elle sollicitera l’adjudicataire classé en seconde position » si « les hypothèses identifiées [dans le cahier spécial des charges] sont rencontrées » apparaît comme purement gratuite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63</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Absence de désignation d’un deuxième adjudicataire</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252.690 du 19 janvier 2022, </a:t>
            </a:r>
            <a:r>
              <a:rPr lang="fr-FR" sz="3200" i="1" dirty="0"/>
              <a:t>s.a. Spie </a:t>
            </a:r>
            <a:r>
              <a:rPr lang="fr-FR" sz="3200" i="1" dirty="0" err="1"/>
              <a:t>ICS</a:t>
            </a:r>
            <a:r>
              <a:rPr lang="fr-FR" sz="3200" i="1" dirty="0"/>
              <a:t> Document Solutions</a:t>
            </a:r>
            <a:r>
              <a:rPr lang="fr-FR" sz="3200" dirty="0"/>
              <a:t> (extrême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406602254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D01BD-D77F-4246-A1D3-BA6BBF0B335A}"/>
              </a:ext>
            </a:extLst>
          </p:cNvPr>
          <p:cNvSpPr>
            <a:spLocks noGrp="1"/>
          </p:cNvSpPr>
          <p:nvPr>
            <p:ph type="title"/>
          </p:nvPr>
        </p:nvSpPr>
        <p:spPr/>
        <p:txBody>
          <a:bodyPr/>
          <a:lstStyle/>
          <a:p>
            <a:r>
              <a:rPr lang="fr-FR" dirty="0"/>
              <a:t>V. Questions choisies de procédure</a:t>
            </a:r>
            <a:endParaRPr lang="en-US" dirty="0"/>
          </a:p>
        </p:txBody>
      </p:sp>
      <p:sp>
        <p:nvSpPr>
          <p:cNvPr id="4" name="Text Placeholder 3">
            <a:extLst>
              <a:ext uri="{FF2B5EF4-FFF2-40B4-BE49-F238E27FC236}">
                <a16:creationId xmlns:a16="http://schemas.microsoft.com/office/drawing/2014/main" id="{61E1C184-D9C6-9B42-82CB-AF37A7EFFC2F}"/>
              </a:ext>
            </a:extLst>
          </p:cNvPr>
          <p:cNvSpPr>
            <a:spLocks noGrp="1"/>
          </p:cNvSpPr>
          <p:nvPr>
            <p:ph type="body" sz="quarter" idx="13"/>
          </p:nvPr>
        </p:nvSpPr>
        <p:spPr/>
        <p:txBody>
          <a:bodyPr/>
          <a:lstStyle/>
          <a:p>
            <a:endParaRPr lang="en-US"/>
          </a:p>
        </p:txBody>
      </p:sp>
      <p:sp>
        <p:nvSpPr>
          <p:cNvPr id="5" name="Slide Number Placeholder 4"/>
          <p:cNvSpPr>
            <a:spLocks noGrp="1"/>
          </p:cNvSpPr>
          <p:nvPr>
            <p:ph type="sldNum" sz="quarter" idx="4"/>
          </p:nvPr>
        </p:nvSpPr>
        <p:spPr/>
        <p:txBody>
          <a:bodyPr/>
          <a:lstStyle/>
          <a:p>
            <a:fld id="{F9591D4C-BB8F-AE46-BE73-C616F30BBC5B}" type="slidenum">
              <a:rPr lang="en-US" smtClean="0"/>
              <a:pPr/>
              <a:t>64</a:t>
            </a:fld>
            <a:endParaRPr lang="en-US" dirty="0"/>
          </a:p>
        </p:txBody>
      </p:sp>
      <p:pic>
        <p:nvPicPr>
          <p:cNvPr id="9" name="Picture Placeholder 8">
            <a:extLst>
              <a:ext uri="{FF2B5EF4-FFF2-40B4-BE49-F238E27FC236}">
                <a16:creationId xmlns:a16="http://schemas.microsoft.com/office/drawing/2014/main" id="{A6E3219B-9808-4221-BD95-7579AA9260BB}"/>
              </a:ext>
            </a:extLst>
          </p:cNvPr>
          <p:cNvPicPr>
            <a:picLocks noGrp="1" noChangeAspect="1"/>
          </p:cNvPicPr>
          <p:nvPr>
            <p:ph type="pic" sz="quarter" idx="18"/>
          </p:nvPr>
        </p:nvPicPr>
        <p:blipFill>
          <a:blip r:embed="rId2"/>
          <a:srcRect t="27060" b="27060"/>
          <a:stretch>
            <a:fillRect/>
          </a:stretch>
        </p:blipFill>
        <p:spPr/>
      </p:pic>
      <p:sp>
        <p:nvSpPr>
          <p:cNvPr id="10" name="Footer Placeholder 9">
            <a:extLst>
              <a:ext uri="{FF2B5EF4-FFF2-40B4-BE49-F238E27FC236}">
                <a16:creationId xmlns:a16="http://schemas.microsoft.com/office/drawing/2014/main" id="{1BFE17A9-2DE8-4254-B770-EE80DE1509DA}"/>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101813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65</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Compétence du Conseil d’État – Concession de services</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253.410 du 30 mars 2022, </a:t>
            </a:r>
            <a:r>
              <a:rPr lang="fr-FR" sz="3200" i="1" dirty="0" err="1"/>
              <a:t>s.r.l</a:t>
            </a:r>
            <a:r>
              <a:rPr lang="fr-FR" sz="3200" i="1" dirty="0"/>
              <a:t>. Association des </a:t>
            </a:r>
            <a:r>
              <a:rPr lang="fr-FR" sz="3200" i="1" dirty="0" err="1"/>
              <a:t>Yernaux</a:t>
            </a:r>
            <a:r>
              <a:rPr lang="fr-FR" sz="3200" dirty="0"/>
              <a: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 </a:t>
            </a:r>
            <a:r>
              <a:rPr lang="fr-FR" sz="1600" b="1" i="1" dirty="0">
                <a:solidFill>
                  <a:schemeClr val="accent3"/>
                </a:solidFill>
              </a:rPr>
              <a:t>Une requête portée devant le Conseil d’État n’a pour objet véritable et direct une contestation ayant pour objet un droit subjectif qu’autant que soient cumulativement réunies deux conditions. </a:t>
            </a:r>
          </a:p>
          <a:p>
            <a:pPr marL="0" indent="0" algn="just">
              <a:buNone/>
            </a:pPr>
            <a:r>
              <a:rPr lang="fr-FR" sz="1600" b="1" i="1" dirty="0">
                <a:solidFill>
                  <a:schemeClr val="accent3"/>
                </a:solidFill>
              </a:rPr>
              <a:t>En premier lieu, il faut que l’acte attaqué consiste dans le refus d’une autorité administrative d’exécuter une obligation correspondant à un droit subjectif dont le requérant se prétend titulaire. </a:t>
            </a:r>
            <a:r>
              <a:rPr lang="fr-FR" sz="1600" i="1" dirty="0"/>
              <a:t>Cette condition n’est remplie que dans la seule hypothèse où la compétence de l’administration est </a:t>
            </a:r>
            <a:r>
              <a:rPr lang="fr-FR" sz="1600" b="1" i="1" dirty="0"/>
              <a:t>entièrement liée </a:t>
            </a:r>
            <a:r>
              <a:rPr lang="fr-FR" sz="1600" i="1" dirty="0"/>
              <a:t>par la règlementation qui octroie un droit subjectif au requérant. </a:t>
            </a:r>
            <a:r>
              <a:rPr lang="fr-FR" sz="1600" b="1" i="1" dirty="0">
                <a:solidFill>
                  <a:schemeClr val="accent3"/>
                </a:solidFill>
              </a:rPr>
              <a:t>En second lieu, il convient de prendre en considération le motif d’annulation invoqué, en ce que le Conseil d’État n’est incompétent que dans les cas où, en raison du moyen invoqué, il ne pourrait statuer sur la légalité de l’acte attaqué sans nécessairement statuer sur l’existence ou l’étendue d’un droit subjectif. </a:t>
            </a:r>
            <a:r>
              <a:rPr lang="fr-FR" sz="1600" b="1" dirty="0">
                <a:solidFill>
                  <a:schemeClr val="accent3"/>
                </a:solidFill>
              </a:rPr>
              <a:t>»</a:t>
            </a:r>
            <a:r>
              <a:rPr lang="fr-FR" sz="1600" b="1" i="1" dirty="0">
                <a:solidFill>
                  <a:schemeClr val="accent3"/>
                </a:solidFill>
              </a:rPr>
              <a:t> </a:t>
            </a:r>
          </a:p>
        </p:txBody>
      </p:sp>
    </p:spTree>
    <p:extLst>
      <p:ext uri="{BB962C8B-B14F-4D97-AF65-F5344CB8AC3E}">
        <p14:creationId xmlns:p14="http://schemas.microsoft.com/office/powerpoint/2010/main" val="36975636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66</a:t>
            </a:fld>
            <a:endParaRPr lang="en-US" dirty="0"/>
          </a:p>
        </p:txBody>
      </p:sp>
      <p:sp>
        <p:nvSpPr>
          <p:cNvPr id="3" name="Text Placeholder 2">
            <a:extLst>
              <a:ext uri="{FF2B5EF4-FFF2-40B4-BE49-F238E27FC236}">
                <a16:creationId xmlns:a16="http://schemas.microsoft.com/office/drawing/2014/main" id="{3CBEE3F2-F50E-41F9-8CA9-EB5511C69B5D}"/>
              </a:ext>
            </a:extLst>
          </p:cNvPr>
          <p:cNvSpPr>
            <a:spLocks noGrp="1"/>
          </p:cNvSpPr>
          <p:nvPr>
            <p:ph type="body" sz="quarter" idx="15"/>
          </p:nvPr>
        </p:nvSpPr>
        <p:spPr>
          <a:xfrm>
            <a:off x="515938" y="1424254"/>
            <a:ext cx="7389435" cy="237308"/>
          </a:xfrm>
        </p:spPr>
        <p:txBody>
          <a:bodyPr/>
          <a:lstStyle/>
          <a:p>
            <a:r>
              <a:rPr lang="fr-FR" dirty="0"/>
              <a:t>Compétence du Conseil d’État – Concession de services</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253.410 du 30 mars 2022, </a:t>
            </a:r>
            <a:r>
              <a:rPr lang="fr-FR" sz="3200" i="1" dirty="0" err="1"/>
              <a:t>s.r.l</a:t>
            </a:r>
            <a:r>
              <a:rPr lang="fr-FR" sz="3200" i="1" dirty="0"/>
              <a:t>. Association des </a:t>
            </a:r>
            <a:r>
              <a:rPr lang="fr-FR" sz="3200" i="1" dirty="0" err="1"/>
              <a:t>Yernaux</a:t>
            </a:r>
            <a:r>
              <a:rPr lang="fr-FR" sz="3200" i="1" dirty="0"/>
              <a:t> </a:t>
            </a:r>
            <a:r>
              <a:rPr lang="fr-FR" sz="3200" dirty="0"/>
              <a:t>(annulation)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pic>
        <p:nvPicPr>
          <p:cNvPr id="12" name="Picture Placeholder 11">
            <a:extLst>
              <a:ext uri="{FF2B5EF4-FFF2-40B4-BE49-F238E27FC236}">
                <a16:creationId xmlns:a16="http://schemas.microsoft.com/office/drawing/2014/main" id="{7B1E24DE-32D6-4907-9708-767B7B9032CD}"/>
              </a:ext>
            </a:extLst>
          </p:cNvPr>
          <p:cNvPicPr>
            <a:picLocks noGrp="1" noChangeAspect="1"/>
          </p:cNvPicPr>
          <p:nvPr>
            <p:ph type="pic" sz="quarter" idx="18"/>
          </p:nvPr>
        </p:nvPicPr>
        <p:blipFill>
          <a:blip r:embed="rId2"/>
          <a:srcRect l="34316" r="34316"/>
          <a:stretch>
            <a:fillRect/>
          </a:stretch>
        </p:blipFill>
        <p:spPr/>
      </p:pic>
      <p:sp>
        <p:nvSpPr>
          <p:cNvPr id="2" name="Content Placeholder 1">
            <a:extLst>
              <a:ext uri="{FF2B5EF4-FFF2-40B4-BE49-F238E27FC236}">
                <a16:creationId xmlns:a16="http://schemas.microsoft.com/office/drawing/2014/main" id="{E8DF125A-F9A7-4529-B083-D1B4AE57244F}"/>
              </a:ext>
            </a:extLst>
          </p:cNvPr>
          <p:cNvSpPr>
            <a:spLocks noGrp="1"/>
          </p:cNvSpPr>
          <p:nvPr>
            <p:ph sz="quarter" idx="19"/>
          </p:nvPr>
        </p:nvSpPr>
        <p:spPr/>
        <p:txBody>
          <a:bodyPr/>
          <a:lstStyle/>
          <a:p>
            <a:pPr marL="0" indent="0" algn="just">
              <a:buNone/>
            </a:pPr>
            <a:r>
              <a:rPr lang="fr-FR" sz="1600" dirty="0"/>
              <a:t>«</a:t>
            </a:r>
            <a:r>
              <a:rPr lang="fr-FR" sz="1600" i="1" dirty="0"/>
              <a:t> En l’espèce, la décision attaquée d’adopter les documents de base d’une concession de services publics </a:t>
            </a:r>
            <a:r>
              <a:rPr lang="fr-FR" sz="1600" b="1" i="1" dirty="0"/>
              <a:t>ne consiste pas </a:t>
            </a:r>
            <a:r>
              <a:rPr lang="fr-FR" sz="1600" i="1" dirty="0"/>
              <a:t>dans le refus de la partie adverse d’exécuter une obligation qui résulterait d’une </a:t>
            </a:r>
            <a:r>
              <a:rPr lang="fr-FR" sz="1600" b="1" i="1" dirty="0"/>
              <a:t>compétence entièrement liée</a:t>
            </a:r>
            <a:r>
              <a:rPr lang="fr-FR" sz="1600" i="1" dirty="0"/>
              <a:t> dans son chef. Si la partie adverse a l’obligation de mettre en concurrence l’attribution des prestations de services de recouvrement de créances, elle </a:t>
            </a:r>
            <a:r>
              <a:rPr lang="fr-FR" sz="1600" b="1" i="1" dirty="0"/>
              <a:t>dispose d’une certaine marge de manœuvre</a:t>
            </a:r>
            <a:r>
              <a:rPr lang="fr-FR" sz="1600" i="1" dirty="0"/>
              <a:t> dans la définition des modalités de cette mise en concurrence et d’un pouvoir d’appréciation quant au choix de l’attributaire. </a:t>
            </a:r>
            <a:r>
              <a:rPr lang="fr-FR" sz="1600" dirty="0"/>
              <a:t>»</a:t>
            </a:r>
          </a:p>
          <a:p>
            <a:pPr marL="0" indent="0" algn="just">
              <a:buNone/>
            </a:pPr>
            <a:endParaRPr lang="fr-FR" sz="1600" i="1" dirty="0"/>
          </a:p>
        </p:txBody>
      </p:sp>
    </p:spTree>
    <p:extLst>
      <p:ext uri="{BB962C8B-B14F-4D97-AF65-F5344CB8AC3E}">
        <p14:creationId xmlns:p14="http://schemas.microsoft.com/office/powerpoint/2010/main" val="388524434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67</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Compétence du Conseil d’État</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253.452 du 1 avril 2022, </a:t>
            </a:r>
            <a:r>
              <a:rPr lang="fr-FR" sz="3200" i="1" dirty="0"/>
              <a:t>s.a. ÉTABLISSEMENT JORDAN</a:t>
            </a:r>
            <a:r>
              <a:rPr lang="fr-FR" sz="3200" dirty="0"/>
              <a:t> (extrême urgence et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a:t>
            </a:r>
            <a:r>
              <a:rPr lang="fr-FR" sz="1600" i="1" dirty="0"/>
              <a:t> Une personne morale de droit public, instituée et qualifiée comme telle par le législateur »</a:t>
            </a:r>
            <a:r>
              <a:rPr lang="fr-FR" sz="1600" dirty="0"/>
              <a:t>,</a:t>
            </a:r>
            <a:r>
              <a:rPr lang="fr-FR" sz="1600" i="1" dirty="0"/>
              <a:t> « même s’il </a:t>
            </a:r>
            <a:r>
              <a:rPr lang="fr-FR" sz="1600" dirty="0"/>
              <a:t>[la] </a:t>
            </a:r>
            <a:r>
              <a:rPr lang="fr-FR" sz="1600" i="1" dirty="0"/>
              <a:t>contraint, dans le même temps, à adopter une forme déterminée empruntée au droit privé », est « une autorité administrative au sens de l’article 14, § 1er des </a:t>
            </a:r>
            <a:r>
              <a:rPr lang="fr-FR" sz="1600" dirty="0"/>
              <a:t>[</a:t>
            </a:r>
            <a:r>
              <a:rPr lang="fr-FR" sz="1600" dirty="0" err="1"/>
              <a:t>LCCE</a:t>
            </a:r>
            <a:r>
              <a:rPr lang="fr-FR" sz="1600" dirty="0"/>
              <a:t>]. »</a:t>
            </a:r>
            <a:r>
              <a:rPr lang="fr-FR" sz="1600" i="1" dirty="0"/>
              <a:t> </a:t>
            </a:r>
          </a:p>
          <a:p>
            <a:pPr marL="0" indent="0" algn="just">
              <a:buNone/>
            </a:pPr>
            <a:r>
              <a:rPr lang="fr-FR" sz="1600" dirty="0"/>
              <a:t>Le Conseil d’État a précisé qu’«</a:t>
            </a:r>
            <a:r>
              <a:rPr lang="fr-FR" sz="1600" i="1" dirty="0"/>
              <a:t> </a:t>
            </a:r>
            <a:r>
              <a:rPr lang="fr-FR" sz="1600" dirty="0"/>
              <a:t>[i]</a:t>
            </a:r>
            <a:r>
              <a:rPr lang="fr-FR" sz="1600" i="1" dirty="0"/>
              <a:t>l import</a:t>
            </a:r>
            <a:r>
              <a:rPr lang="fr-FR" sz="1600" dirty="0"/>
              <a:t>[ait] </a:t>
            </a:r>
            <a:r>
              <a:rPr lang="fr-FR" sz="1600" i="1" dirty="0"/>
              <a:t>peu que la décision d’attribution du marché public ne crée pas d’obligation à l’égard des tiers ou que le personnel de la partie adverse soit engagé sous contrat de travail </a:t>
            </a:r>
            <a:r>
              <a:rPr lang="fr-FR" sz="1600" dirty="0"/>
              <a:t>».</a:t>
            </a:r>
          </a:p>
        </p:txBody>
      </p:sp>
    </p:spTree>
    <p:extLst>
      <p:ext uri="{BB962C8B-B14F-4D97-AF65-F5344CB8AC3E}">
        <p14:creationId xmlns:p14="http://schemas.microsoft.com/office/powerpoint/2010/main" val="330881079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Le Conseil d’État a rejoint la thèse de la partie adverse, le CHU UCL Namur. Ce dernier estimait qu’il n’était pas une autorité administrative en ce que : le CHU « </a:t>
            </a:r>
            <a:r>
              <a:rPr lang="fr-FR" sz="1600" i="1" dirty="0"/>
              <a:t>ne peut exercer une compétence que la loi ne lui a pas conférée pour le seul motif que la partie adverse a informé erronément la requérante qu’elle pouvait former un recours devant le Conseil d’État </a:t>
            </a:r>
            <a:r>
              <a:rPr lang="fr-FR" sz="1600" dirty="0"/>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68</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Compétence du Conseil d’État – Autorité administrative</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253.376 du 28 mars 2022, </a:t>
            </a:r>
            <a:r>
              <a:rPr lang="fr-FR" sz="3200" dirty="0" err="1"/>
              <a:t>s.a.</a:t>
            </a:r>
            <a:r>
              <a:rPr lang="fr-FR" sz="3200" dirty="0"/>
              <a:t> </a:t>
            </a:r>
            <a:r>
              <a:rPr lang="fr-FR" sz="3200" i="1" dirty="0" err="1"/>
              <a:t>WYCOTEC</a:t>
            </a:r>
            <a:r>
              <a:rPr lang="fr-FR" sz="3200" dirty="0"/>
              <a:t> (extrême urgence et annulation)</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336636781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69</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Compétence du Conseil d’État </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253.368 du 25 mars 2022, </a:t>
            </a:r>
            <a:r>
              <a:rPr lang="fr-FR" sz="3200" i="1" dirty="0"/>
              <a:t>COSTER et consorts </a:t>
            </a:r>
            <a:r>
              <a:rPr lang="fr-FR" sz="3200" dirty="0"/>
              <a:t>(annulation)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a:t>
            </a:r>
            <a:r>
              <a:rPr lang="fr-FR" sz="1600" i="1" dirty="0"/>
              <a:t> Il est de jurisprudence bien établie que le Conseil d’État est, en règle, </a:t>
            </a:r>
            <a:r>
              <a:rPr lang="fr-FR" sz="1600" b="1" i="1" dirty="0"/>
              <a:t>sans compétence </a:t>
            </a:r>
            <a:r>
              <a:rPr lang="fr-FR" sz="1600" i="1" dirty="0"/>
              <a:t>pour censurer l'acte par lequel une autorité administrative met fin à un contrat lorsque cet acte procède de l'exécution dudit contrat, pour contrôler la validité d’un contrat, faire disparaître ou constater sa nullité, ou pour se prononcer sur les conséquences qu’une annulation de la décision d’attribution d’un marché peut impliquer au regard des obligations contractuelles liant les parties. </a:t>
            </a:r>
            <a:r>
              <a:rPr lang="fr-FR" sz="1600" b="1" i="1" dirty="0">
                <a:solidFill>
                  <a:schemeClr val="accent2"/>
                </a:solidFill>
              </a:rPr>
              <a:t>Le Conseil d’État ne peut être ni le juge ni l’interprète du contrat. Ce pouvoir incombe au seul juge de l’ordre judiciaire. En revanche, le Conseil d’État se déclare, en règle, compétent pour connaître d’un recours dirigé contre une décision unilatérale, prise d’autorité, de résilier unilatéralement un contrat administratif pour des motifs d’intérêt général, qui sont étrangers au pouvoir de résiliation contractuelle ou aux conditions de validité du contrat. </a:t>
            </a:r>
            <a:r>
              <a:rPr lang="fr-FR" sz="1600" dirty="0"/>
              <a:t>»</a:t>
            </a:r>
          </a:p>
          <a:p>
            <a:pPr marL="0" indent="0" algn="just">
              <a:buNone/>
            </a:pPr>
            <a:endParaRPr lang="fr-FR" sz="1600" dirty="0"/>
          </a:p>
          <a:p>
            <a:pPr marL="0" indent="0" algn="just">
              <a:buNone/>
            </a:pPr>
            <a:r>
              <a:rPr lang="fr-FR" sz="1600" dirty="0"/>
              <a:t>En l’espèce, le Conseil d’État a rouvert les débats pour que les parties puissent s’exprimer à ce sujet.</a:t>
            </a:r>
          </a:p>
        </p:txBody>
      </p:sp>
    </p:spTree>
    <p:extLst>
      <p:ext uri="{BB962C8B-B14F-4D97-AF65-F5344CB8AC3E}">
        <p14:creationId xmlns:p14="http://schemas.microsoft.com/office/powerpoint/2010/main" val="22592142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 </a:t>
            </a:r>
            <a:r>
              <a:rPr lang="fr-FR" sz="1600" i="1" dirty="0"/>
              <a:t>En vertu de l'article 24 de la loi du 17 juin 2013 relative à la motivation, à l'information et aux voies de recours en matière de marchés publics, de certains marchés de travaux, de fournitures et de services et de concessions, la section du contentieux administratif du Conseil d’État est compétente pour connaître de la demande de suspension de l’exécution de la décision d’attribution d’un marché public lorsque l'autorité adjudicatrice est une autorité visée à l'article 14, § 1er, des lois sur le Conseil d'État, coordonnées le 12 janvier 1973.</a:t>
            </a:r>
          </a:p>
          <a:p>
            <a:pPr marL="0" indent="0" algn="just">
              <a:buNone/>
            </a:pPr>
            <a:r>
              <a:rPr lang="fr-FR" sz="1600" b="1" i="1" dirty="0">
                <a:solidFill>
                  <a:schemeClr val="accent1"/>
                </a:solidFill>
              </a:rPr>
              <a:t>La qualité d’autorité adjudicatrice, au sens de la loi précitée 17 juin 2013, n’emporte pas nécessairement et immédiatement la qualification d’autorité administrative au sens de l’article 14, § 1er, précité. </a:t>
            </a:r>
          </a:p>
          <a:p>
            <a:pPr marL="0" indent="0" algn="just">
              <a:buNone/>
            </a:pPr>
            <a:r>
              <a:rPr lang="fr-FR" sz="1600" i="1" dirty="0"/>
              <a:t>La partie adverse, créée par une initiative privée et dirigée par des personnes de droit privé, appartient au réseau de l'enseignement libre subventionné qui comprend les hautes écoles créées et organisées par des personnes privées. Cette circonstance n’exclut toutefois pas qu’une telle haute école puisse être considérée comme une autorité administrative au sens de l’article 14, § 1er, des lois sur le Conseil d’État précitées, spécialement lorsqu’elle remplit une mission de service public que lui confient les pouvoirs publics et prend, dans ce cadre, des décisions contraignantes à l’égard des tiers. </a:t>
            </a:r>
            <a:r>
              <a:rPr lang="fr-FR" sz="1600" dirty="0"/>
              <a:t>»</a:t>
            </a:r>
          </a:p>
          <a:p>
            <a:pPr marL="0" indent="0" algn="just">
              <a:buNone/>
            </a:pPr>
            <a:endParaRPr lang="fr-FR" sz="1600" dirty="0"/>
          </a:p>
          <a:p>
            <a:pPr marL="0" indent="0" algn="just">
              <a:buNone/>
            </a:pPr>
            <a:r>
              <a:rPr lang="fr-FR" sz="1600" dirty="0"/>
              <a:t>La partie adverse était, en l’espèce, l’</a:t>
            </a:r>
            <a:r>
              <a:rPr lang="fr-FR" sz="1600" dirty="0" err="1"/>
              <a:t>EPHEC</a:t>
            </a:r>
            <a:r>
              <a:rPr lang="fr-FR" sz="1600" dirty="0"/>
              <a:t> (</a:t>
            </a:r>
            <a:r>
              <a:rPr lang="fr-BE" sz="1600" dirty="0"/>
              <a:t>École Pratique des Hautes Études Commerciales).</a:t>
            </a:r>
            <a:r>
              <a:rPr lang="fr-FR" sz="1600" dirty="0"/>
              <a:t>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70</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Incompétence du Conseil d’Etat</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252.749 du 25 janvier 2022, </a:t>
            </a:r>
            <a:r>
              <a:rPr lang="fr-FR" sz="3200" i="1" dirty="0" err="1"/>
              <a:t>s.a.</a:t>
            </a:r>
            <a:r>
              <a:rPr lang="fr-FR" sz="3200" i="1" dirty="0"/>
              <a:t> Jette Clean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07813850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71</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Incompétence du Conseil d’Etat</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252.749 du 25 janvier 2022, </a:t>
            </a:r>
            <a:r>
              <a:rPr lang="fr-FR" sz="3200" i="1" dirty="0" err="1"/>
              <a:t>s.a.</a:t>
            </a:r>
            <a:r>
              <a:rPr lang="fr-FR" sz="3200" i="1" dirty="0"/>
              <a:t> Jette Clean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400" dirty="0"/>
              <a:t>« </a:t>
            </a:r>
            <a:r>
              <a:rPr lang="fr-FR" sz="1400" i="1" dirty="0"/>
              <a:t>En l’espèce, il n’est pas établi qu’en adoptant l’acte attaqué, la partie adverse a pris une décision contraignante à l’égard de tiers. La qualité d’autorité administrative – au sens précédemment rappelé – ne peut donc lui être reconnue dans le cadre de l’examen du recours formé contre cet acte. </a:t>
            </a:r>
          </a:p>
          <a:p>
            <a:pPr marL="0" indent="0" algn="just">
              <a:buNone/>
            </a:pPr>
            <a:r>
              <a:rPr lang="fr-FR" sz="1400" i="1" dirty="0"/>
              <a:t>Sans doute, la requérante </a:t>
            </a:r>
            <a:r>
              <a:rPr lang="fr-FR" sz="1400" i="1" dirty="0" err="1"/>
              <a:t>fait-elle</a:t>
            </a:r>
            <a:r>
              <a:rPr lang="fr-FR" sz="1400" i="1" dirty="0"/>
              <a:t> valoir, en termes de plaidoiries, </a:t>
            </a:r>
            <a:r>
              <a:rPr lang="fr-FR" sz="1400" b="1" i="1" dirty="0"/>
              <a:t>deux arguments </a:t>
            </a:r>
            <a:r>
              <a:rPr lang="fr-FR" sz="1400" i="1" dirty="0"/>
              <a:t>qui justifieraient, selon elle, de remettre en cause l’application, au cas d’espèce, des lignes directrices qui conduisent à reconnaître ou exclure la qualité d’autorité administrative. </a:t>
            </a:r>
          </a:p>
          <a:p>
            <a:pPr marL="0" indent="0" algn="just">
              <a:buNone/>
            </a:pPr>
            <a:r>
              <a:rPr lang="fr-FR" sz="1400" b="1" i="1" dirty="0"/>
              <a:t>D’une part, </a:t>
            </a:r>
            <a:r>
              <a:rPr lang="fr-FR" sz="1400" i="1" dirty="0"/>
              <a:t>elle suggère que le </a:t>
            </a:r>
            <a:r>
              <a:rPr lang="fr-FR" sz="1400" b="1" i="1" dirty="0"/>
              <a:t>visa du commissaire du gouvernement </a:t>
            </a:r>
            <a:r>
              <a:rPr lang="fr-FR" sz="1400" i="1" dirty="0"/>
              <a:t>produit, en tant que pièce confidentielle, au dossier administratif rendrait compte du </a:t>
            </a:r>
            <a:r>
              <a:rPr lang="fr-FR" sz="1400" b="1" i="1" dirty="0"/>
              <a:t>contrôle général qu’exerceraient les pouvoirs publics </a:t>
            </a:r>
            <a:r>
              <a:rPr lang="fr-FR" sz="1400" i="1" dirty="0"/>
              <a:t>sur le fonctionnement de la partie adverse. </a:t>
            </a:r>
            <a:r>
              <a:rPr lang="fr-FR" sz="1400" dirty="0"/>
              <a:t>(…)</a:t>
            </a:r>
            <a:endParaRPr lang="fr-FR" sz="1400" i="1" dirty="0"/>
          </a:p>
          <a:p>
            <a:pPr marL="0" indent="0" algn="just">
              <a:buNone/>
            </a:pPr>
            <a:r>
              <a:rPr lang="fr-FR" sz="1400" b="1" i="1" dirty="0"/>
              <a:t>D’autre part</a:t>
            </a:r>
            <a:r>
              <a:rPr lang="fr-FR" sz="1400" i="1" dirty="0"/>
              <a:t>, elle fait valoir que l’indice du pouvoir de </a:t>
            </a:r>
            <a:r>
              <a:rPr lang="fr-FR" sz="1400" b="1" i="1" dirty="0"/>
              <a:t>prendre des décisions contraignantes à l’égard des tiers serait dénué de pertinence</a:t>
            </a:r>
            <a:r>
              <a:rPr lang="fr-FR" sz="1400" i="1" dirty="0"/>
              <a:t>, dès lors que, même </a:t>
            </a:r>
            <a:r>
              <a:rPr lang="fr-FR" sz="1400" b="1" i="1" dirty="0"/>
              <a:t>pour les personnes créées, dirigées et contrôlées par les collectivités politiques, l’exercice d’une telle prérogative n’est pas vérifié à l’égard des décisions qu’elles adoptent pour l’attribution de marchés publics. </a:t>
            </a:r>
            <a:r>
              <a:rPr lang="fr-FR" sz="1400" i="1" dirty="0"/>
              <a:t>Ce raisonnement </a:t>
            </a:r>
            <a:r>
              <a:rPr lang="fr-FR" sz="1400" b="1" i="1" dirty="0"/>
              <a:t>ne peut être suivi</a:t>
            </a:r>
            <a:r>
              <a:rPr lang="fr-FR" sz="1400" i="1" dirty="0"/>
              <a:t>, dès lors que l’indice de qualification litigieux a été </a:t>
            </a:r>
            <a:r>
              <a:rPr lang="fr-FR" sz="1400" b="1" i="1" dirty="0"/>
              <a:t>spécialement retenu</a:t>
            </a:r>
            <a:r>
              <a:rPr lang="fr-FR" sz="1400" i="1" dirty="0"/>
              <a:t> pour reconnaître la qualité d’autorité administrative à des personnes qui – nonobstant le </a:t>
            </a:r>
            <a:r>
              <a:rPr lang="fr-FR" sz="1400" b="1" i="1" dirty="0"/>
              <a:t>caractère privé </a:t>
            </a:r>
            <a:r>
              <a:rPr lang="fr-FR" sz="1400" i="1" dirty="0"/>
              <a:t>qui les distingue des personnes créées, dirigées et contrôlées par les collectivités politiques – sont amenées à </a:t>
            </a:r>
            <a:r>
              <a:rPr lang="fr-FR" sz="1400" b="1" i="1" dirty="0"/>
              <a:t>adopter des actes en exerçant un tel </a:t>
            </a:r>
            <a:r>
              <a:rPr lang="fr-FR" sz="1400" b="1" dirty="0"/>
              <a:t>imperium</a:t>
            </a:r>
            <a:r>
              <a:rPr lang="fr-FR" sz="1400" i="1" dirty="0"/>
              <a:t>, de sorte qu’elles ne sont reconnues en cette qualité d’autorités administratives que dans le cadre des recours formés contre de tels actes, ce qui exclut de suivre la requérante sur la comparaison qu’elle opère. Par ailleurs, et plus généralement, admettre le raisonnement de la requérante reviendrait nécessairement à </a:t>
            </a:r>
            <a:r>
              <a:rPr lang="fr-FR" sz="1400" b="1" i="1" dirty="0"/>
              <a:t>priver de sens la répartition des compétences entre le Conseil d’État et le juge judiciaire</a:t>
            </a:r>
            <a:r>
              <a:rPr lang="fr-FR" sz="1400" i="1" dirty="0"/>
              <a:t>, telle que l’a organisée le législateur dans les termes de l’article 24 de la loi du 17 juin 2013 précitée. </a:t>
            </a:r>
          </a:p>
          <a:p>
            <a:pPr marL="0" indent="0" algn="just">
              <a:buNone/>
            </a:pPr>
            <a:r>
              <a:rPr lang="fr-FR" sz="1400" b="1" i="1" dirty="0">
                <a:solidFill>
                  <a:schemeClr val="accent3"/>
                </a:solidFill>
              </a:rPr>
              <a:t>Dès lors que la qualité d’autorité administrative, au sens de l’article 14, § 1er, des lois sur le Conseil d’État, ne peut être reconnue à la partie adverse, le Conseil d’État n’est pas compétent pour connaître de la demande. </a:t>
            </a:r>
            <a:r>
              <a:rPr lang="fr-FR" sz="1400" dirty="0">
                <a:solidFill>
                  <a:schemeClr val="accent3"/>
                </a:solidFill>
              </a:rPr>
              <a:t>»</a:t>
            </a:r>
          </a:p>
          <a:p>
            <a:pPr marL="0" indent="0">
              <a:buNone/>
            </a:pPr>
            <a:endParaRPr lang="fr-FR" sz="1400" dirty="0"/>
          </a:p>
        </p:txBody>
      </p:sp>
    </p:spTree>
    <p:extLst>
      <p:ext uri="{BB962C8B-B14F-4D97-AF65-F5344CB8AC3E}">
        <p14:creationId xmlns:p14="http://schemas.microsoft.com/office/powerpoint/2010/main" val="75429663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400" dirty="0"/>
              <a:t>« </a:t>
            </a:r>
            <a:r>
              <a:rPr lang="fr-FR" sz="1400" i="1" dirty="0"/>
              <a:t>L’article 15 de loi du 17 juin 2013 relative à la motivation, à l’information et aux voies de recours en matière de marchés publics, de certains marchés de travaux, de fournitures et de services et de concessions dispose que l’instance de recours peut ordonner la suspension de l’exécution des décisions prises par les autorités adjudicatrices dans les mêmes conditions </a:t>
            </a:r>
            <a:r>
              <a:rPr lang="fr-FR" sz="1400" b="1" i="1" dirty="0">
                <a:solidFill>
                  <a:schemeClr val="accent6"/>
                </a:solidFill>
              </a:rPr>
              <a:t>que celles visées à l’article 14 de la même loi, c’est-à-dire pour autant, d’une part, que le recours soit introduit par une personne qui a, ou a eu, un intérêt à obtenir le marché et, d’autre part, que les violations alléguées aient lésé, ou risqué de léser, la partie requérante. Il s’ensuit que, pour être recevable, le recours doit soulever au moins un moyen fondé sur une violation « ayant lésé » ou « risquant de léser » la requérante</a:t>
            </a:r>
            <a:r>
              <a:rPr lang="fr-FR" sz="1400" i="1" dirty="0"/>
              <a:t>. </a:t>
            </a:r>
          </a:p>
          <a:p>
            <a:pPr marL="0" indent="0" algn="just">
              <a:buNone/>
            </a:pPr>
            <a:r>
              <a:rPr lang="fr-FR" sz="1400" b="1" i="1" dirty="0">
                <a:solidFill>
                  <a:schemeClr val="accent6"/>
                </a:solidFill>
              </a:rPr>
              <a:t>En l’espèce, l’intérêt de la requérante au présent recours n’est </a:t>
            </a:r>
            <a:r>
              <a:rPr lang="fr-FR" sz="1400" b="1" dirty="0">
                <a:solidFill>
                  <a:schemeClr val="accent6"/>
                </a:solidFill>
              </a:rPr>
              <a:t>prima</a:t>
            </a:r>
            <a:r>
              <a:rPr lang="fr-FR" sz="1400" b="1" i="1" dirty="0">
                <a:solidFill>
                  <a:schemeClr val="accent6"/>
                </a:solidFill>
              </a:rPr>
              <a:t> </a:t>
            </a:r>
            <a:r>
              <a:rPr lang="fr-FR" sz="1400" b="1" dirty="0">
                <a:solidFill>
                  <a:schemeClr val="accent6"/>
                </a:solidFill>
              </a:rPr>
              <a:t>facie</a:t>
            </a:r>
            <a:r>
              <a:rPr lang="fr-FR" sz="1400" b="1" i="1" dirty="0">
                <a:solidFill>
                  <a:schemeClr val="accent6"/>
                </a:solidFill>
              </a:rPr>
              <a:t> pas contestable</a:t>
            </a:r>
            <a:r>
              <a:rPr lang="fr-FR" sz="1400" i="1" dirty="0"/>
              <a:t>. La requérante est un opérateur économique qui </a:t>
            </a:r>
            <a:r>
              <a:rPr lang="fr-FR" sz="1400" b="1" i="1" dirty="0"/>
              <a:t>a fait offre </a:t>
            </a:r>
            <a:r>
              <a:rPr lang="fr-FR" sz="1400" i="1" dirty="0"/>
              <a:t>pour le marché considéré. Par sa requête, elle tend à établir que des illégalités commises lors la sélection et l’examen de la régularité des offres ont conduit la partie adverse à retenir irrégulièrement, et à son désavantage, l’offre de la société Illico, placée juste avant elle dans le classement des offres. Elle démontre ainsi concrètement la lésion que lui auraient causée ou risqué de lui causer les violations alléguées dans sa requête. </a:t>
            </a:r>
          </a:p>
          <a:p>
            <a:pPr marL="0" indent="0" algn="just">
              <a:buNone/>
            </a:pPr>
            <a:r>
              <a:rPr lang="fr-FR" sz="1400" i="1" dirty="0"/>
              <a:t>L’exception d’irrecevabilité du recours, tirée du défaut d’intérêt à agir de la requérante, ne peut être accueillie. </a:t>
            </a:r>
            <a:r>
              <a:rPr lang="fr-FR" sz="1400" dirty="0"/>
              <a:t>»</a:t>
            </a:r>
          </a:p>
          <a:p>
            <a:pPr marL="0" indent="0" algn="just">
              <a:buNone/>
            </a:pPr>
            <a:r>
              <a:rPr lang="fr-FR" sz="1400" b="1" dirty="0">
                <a:solidFill>
                  <a:schemeClr val="accent6"/>
                </a:solidFill>
              </a:rPr>
              <a:t>Dans le même sens, voy</a:t>
            </a:r>
            <a:r>
              <a:rPr lang="fr-FR" sz="1400" dirty="0"/>
              <a:t>. C.E., arrêt n° 253.314 du 23 mars 2022, </a:t>
            </a:r>
            <a:r>
              <a:rPr lang="fr-FR" sz="1400" i="1" dirty="0"/>
              <a:t>s.r.l.</a:t>
            </a:r>
            <a:r>
              <a:rPr lang="fr-FR" sz="1400" dirty="0"/>
              <a:t> </a:t>
            </a:r>
            <a:r>
              <a:rPr lang="fr-FR" sz="1400" i="1" dirty="0" err="1"/>
              <a:t>EZEE</a:t>
            </a:r>
            <a:r>
              <a:rPr lang="fr-FR" sz="1400" i="1" dirty="0"/>
              <a:t> EUROPE et consorts</a:t>
            </a:r>
            <a:r>
              <a:rPr lang="fr-FR" sz="1400" dirty="0"/>
              <a:t> (extrême urgence) ; C.E., arrêt n° 253.677 du 6 mai 2022, </a:t>
            </a:r>
            <a:r>
              <a:rPr lang="fr-FR" sz="1400" i="1" dirty="0" err="1"/>
              <a:t>a.s.b.l</a:t>
            </a:r>
            <a:r>
              <a:rPr lang="fr-FR" sz="1400" i="1" dirty="0"/>
              <a:t>. </a:t>
            </a:r>
            <a:r>
              <a:rPr lang="fr-FR" sz="1400" i="1" dirty="0" err="1"/>
              <a:t>CIBES</a:t>
            </a:r>
            <a:r>
              <a:rPr lang="fr-FR" sz="1400" i="1" dirty="0"/>
              <a:t> </a:t>
            </a:r>
            <a:r>
              <a:rPr lang="fr-FR" sz="1400" dirty="0"/>
              <a:t>(extrême urgence et annulation) ; C.E., arrêt, n° 253.997 du 14 juin 2022, s.a.</a:t>
            </a:r>
            <a:r>
              <a:rPr lang="fr-FR" sz="1400" i="1" dirty="0"/>
              <a:t> </a:t>
            </a:r>
            <a:r>
              <a:rPr lang="fr-FR" sz="1400" i="1" dirty="0" err="1"/>
              <a:t>Ecoterres</a:t>
            </a:r>
            <a:r>
              <a:rPr lang="fr-FR" sz="1400" i="1" dirty="0"/>
              <a:t> </a:t>
            </a:r>
            <a:r>
              <a:rPr lang="fr-FR" sz="1400" dirty="0"/>
              <a:t>(extrême urgence) ; C.E., arrêt, n° 254.054 du 21 juin 2022, </a:t>
            </a:r>
            <a:r>
              <a:rPr lang="fr-FR" sz="1400" i="1" dirty="0"/>
              <a:t>s.a. Sodexo </a:t>
            </a:r>
            <a:r>
              <a:rPr lang="fr-FR" sz="1400" i="1" dirty="0" err="1"/>
              <a:t>Pass</a:t>
            </a:r>
            <a:r>
              <a:rPr lang="fr-FR" sz="1400" i="1" dirty="0"/>
              <a:t> Belgium </a:t>
            </a:r>
            <a:r>
              <a:rPr lang="fr-FR" sz="1400" dirty="0"/>
              <a:t>(extrême urgence) ; C.E., arrêt n° 254.211 du 1 juillet 2022, </a:t>
            </a:r>
            <a:r>
              <a:rPr lang="fr-FR" sz="1400" i="1" dirty="0"/>
              <a:t>s.a. Jette Clean </a:t>
            </a:r>
            <a:r>
              <a:rPr lang="fr-FR" sz="1400" dirty="0"/>
              <a:t>(extrême urgence).</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72</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Recevabilité - intérêt</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254.069 du 22 juin 2022, </a:t>
            </a:r>
            <a:r>
              <a:rPr lang="fr-FR" sz="3200" i="1" dirty="0" err="1"/>
              <a:t>s.r.l</a:t>
            </a:r>
            <a:r>
              <a:rPr lang="fr-FR" sz="3200" i="1" dirty="0"/>
              <a:t>. Jacobs </a:t>
            </a:r>
            <a:r>
              <a:rPr lang="fr-FR" sz="3200" i="1" dirty="0" err="1"/>
              <a:t>Douwe</a:t>
            </a:r>
            <a:r>
              <a:rPr lang="fr-FR" sz="3200" i="1" dirty="0"/>
              <a:t> </a:t>
            </a:r>
            <a:r>
              <a:rPr lang="fr-FR" sz="3200" i="1" dirty="0" err="1"/>
              <a:t>Egberts</a:t>
            </a:r>
            <a:r>
              <a:rPr lang="fr-FR" sz="3200" i="1" dirty="0"/>
              <a:t> Pro Be</a:t>
            </a:r>
            <a:r>
              <a:rPr lang="fr-FR" sz="3200" dirty="0"/>
              <a:t> (extrême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372167911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73</a:t>
            </a:fld>
            <a:endParaRPr lang="en-US" dirty="0"/>
          </a:p>
        </p:txBody>
      </p:sp>
      <p:sp>
        <p:nvSpPr>
          <p:cNvPr id="2" name="Text Placeholder 1">
            <a:extLst>
              <a:ext uri="{FF2B5EF4-FFF2-40B4-BE49-F238E27FC236}">
                <a16:creationId xmlns:a16="http://schemas.microsoft.com/office/drawing/2014/main" id="{6D505CFC-6736-4EE9-A260-329BE7C5F840}"/>
              </a:ext>
            </a:extLst>
          </p:cNvPr>
          <p:cNvSpPr>
            <a:spLocks noGrp="1"/>
          </p:cNvSpPr>
          <p:nvPr>
            <p:ph type="body" sz="quarter" idx="15"/>
          </p:nvPr>
        </p:nvSpPr>
        <p:spPr>
          <a:xfrm>
            <a:off x="515939" y="1433310"/>
            <a:ext cx="7383796" cy="237308"/>
          </a:xfrm>
        </p:spPr>
        <p:txBody>
          <a:bodyPr/>
          <a:lstStyle/>
          <a:p>
            <a:r>
              <a:rPr lang="en-GB" dirty="0" err="1"/>
              <a:t>Confidentialité</a:t>
            </a:r>
            <a:r>
              <a:rPr lang="en-GB" dirty="0"/>
              <a:t> et secret </a:t>
            </a:r>
            <a:r>
              <a:rPr lang="en-GB" dirty="0" err="1"/>
              <a:t>d’affaires</a:t>
            </a:r>
            <a:endParaRPr lang="en-GB" dirty="0"/>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253.545 du 21 avril 2022, </a:t>
            </a:r>
            <a:r>
              <a:rPr lang="fr-FR" sz="3200" i="1" dirty="0" err="1"/>
              <a:t>s.r.l</a:t>
            </a:r>
            <a:r>
              <a:rPr lang="fr-FR" sz="3200" i="1" dirty="0"/>
              <a:t>. </a:t>
            </a:r>
            <a:r>
              <a:rPr lang="fr-FR" sz="3200" i="1" dirty="0" err="1"/>
              <a:t>J.D</a:t>
            </a:r>
            <a:r>
              <a:rPr lang="fr-FR" sz="3200" i="1" dirty="0"/>
              <a:t>.-CONSULT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pic>
        <p:nvPicPr>
          <p:cNvPr id="11" name="Picture Placeholder 10">
            <a:extLst>
              <a:ext uri="{FF2B5EF4-FFF2-40B4-BE49-F238E27FC236}">
                <a16:creationId xmlns:a16="http://schemas.microsoft.com/office/drawing/2014/main" id="{50AAE85D-D067-456F-89F3-5690FCAE10AC}"/>
              </a:ext>
            </a:extLst>
          </p:cNvPr>
          <p:cNvPicPr>
            <a:picLocks noGrp="1" noChangeAspect="1"/>
          </p:cNvPicPr>
          <p:nvPr>
            <p:ph type="pic" sz="quarter" idx="18"/>
          </p:nvPr>
        </p:nvPicPr>
        <p:blipFill>
          <a:blip r:embed="rId2"/>
          <a:srcRect l="34337" r="34337"/>
          <a:stretch>
            <a:fillRect/>
          </a:stretch>
        </p:blipFill>
        <p:spPr/>
      </p:pic>
      <p:sp>
        <p:nvSpPr>
          <p:cNvPr id="7" name="Content Placeholder 6">
            <a:extLst>
              <a:ext uri="{FF2B5EF4-FFF2-40B4-BE49-F238E27FC236}">
                <a16:creationId xmlns:a16="http://schemas.microsoft.com/office/drawing/2014/main" id="{C16574D2-1929-4328-AEFB-905619450340}"/>
              </a:ext>
            </a:extLst>
          </p:cNvPr>
          <p:cNvSpPr>
            <a:spLocks noGrp="1"/>
          </p:cNvSpPr>
          <p:nvPr>
            <p:ph sz="quarter" idx="19"/>
          </p:nvPr>
        </p:nvSpPr>
        <p:spPr/>
        <p:txBody>
          <a:bodyPr/>
          <a:lstStyle/>
          <a:p>
            <a:pPr marL="0" indent="0" algn="just">
              <a:buNone/>
            </a:pPr>
            <a:r>
              <a:rPr lang="fr-FR" sz="1400" dirty="0"/>
              <a:t>«</a:t>
            </a:r>
            <a:r>
              <a:rPr lang="fr-FR" sz="1400" i="1" dirty="0"/>
              <a:t> Il est utile de rappeler que, même dans le cas d’une procédure d’extrême urgence, le dossier administratif ne se compose pas, mais se dépose dans son intégralité. </a:t>
            </a:r>
            <a:r>
              <a:rPr lang="fr-FR" sz="1400" b="1" i="1" dirty="0">
                <a:solidFill>
                  <a:schemeClr val="accent2"/>
                </a:solidFill>
              </a:rPr>
              <a:t>Sous la seule réserve des informations confidentielles, il n’appartient pas aux parties adverses d’empêcher les autres parties d’accéder aux éléments de ce dossier, parce qu’elles estiment qu’ils seraient « étrangers au présent recours</a:t>
            </a:r>
            <a:r>
              <a:rPr lang="fr-FR" sz="1400" i="1" dirty="0"/>
              <a:t> ». </a:t>
            </a:r>
          </a:p>
          <a:p>
            <a:pPr marL="0" indent="0" algn="just">
              <a:buNone/>
            </a:pPr>
            <a:r>
              <a:rPr lang="fr-FR" sz="1400" i="1" dirty="0"/>
              <a:t>Contrairement à ce que semblent affirmer les parties adverses, en exigeant la production de l’ensemble des motifs de la décision d’attribution du marché, sauf les données confidentielles qu’elle contient, la requérante ne cherche pas à contourner les dispositions de la loi du 17 juin 2013 précitée. </a:t>
            </a:r>
            <a:r>
              <a:rPr lang="fr-FR" sz="1400" b="1" i="1" dirty="0">
                <a:solidFill>
                  <a:schemeClr val="accent2"/>
                </a:solidFill>
              </a:rPr>
              <a:t>La possibilité d’une communication limitée de la décision motivée d’attribution, prévue par l’article 8, § 1er, de cette loi, n’a aucune incidence sur le contenu du dossier administratif qui doit être produit dans le cadre de la procédure devant le Conseil d’État, laquelle doit garantir le respect des droits de la défense dans la mesure la plus large possible.</a:t>
            </a:r>
            <a:r>
              <a:rPr lang="fr-FR" sz="1400" i="1" dirty="0"/>
              <a:t> </a:t>
            </a:r>
          </a:p>
          <a:p>
            <a:pPr marL="0" indent="0" algn="just">
              <a:buNone/>
            </a:pPr>
            <a:r>
              <a:rPr lang="fr-FR" sz="1400" b="1" i="1" dirty="0">
                <a:solidFill>
                  <a:schemeClr val="accent2"/>
                </a:solidFill>
              </a:rPr>
              <a:t>Si des limitations à l’exercice des droits de la défense sont admissibles lorsqu’il s’agit de sauvegarder des intérêts fondamentaux comme le secret des affaires, il ne peut en aucun cas être admis qu’une partie adverse décide en opportunité de soustraire à la connaissance de la partie requérante des informations non confidentielles. </a:t>
            </a:r>
            <a:r>
              <a:rPr lang="fr-FR" sz="1400" b="1" dirty="0">
                <a:solidFill>
                  <a:schemeClr val="accent2"/>
                </a:solidFill>
              </a:rPr>
              <a:t>»</a:t>
            </a:r>
          </a:p>
        </p:txBody>
      </p:sp>
    </p:spTree>
    <p:extLst>
      <p:ext uri="{BB962C8B-B14F-4D97-AF65-F5344CB8AC3E}">
        <p14:creationId xmlns:p14="http://schemas.microsoft.com/office/powerpoint/2010/main" val="368132159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74</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Balance des intérêts</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252.751 du 25 janvier 2022, </a:t>
            </a:r>
            <a:r>
              <a:rPr lang="fr-FR" sz="3200" i="1" dirty="0" err="1"/>
              <a:t>a.s.b.l</a:t>
            </a:r>
            <a:r>
              <a:rPr lang="fr-FR" sz="3200" i="1" dirty="0"/>
              <a:t>. </a:t>
            </a:r>
            <a:r>
              <a:rPr lang="fr-FR" sz="3200" i="1" dirty="0" err="1"/>
              <a:t>COHEZIO</a:t>
            </a:r>
            <a:r>
              <a:rPr lang="fr-FR" sz="3200" i="1" dirty="0"/>
              <a: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dirty="0"/>
              <a:t>Le C.E. a estimé que </a:t>
            </a:r>
            <a:r>
              <a:rPr lang="fr-FR" sz="1600" b="1" dirty="0">
                <a:solidFill>
                  <a:schemeClr val="accent3"/>
                </a:solidFill>
              </a:rPr>
              <a:t>la balance des intérêts ne trouvait pas à s’appliquer </a:t>
            </a:r>
            <a:r>
              <a:rPr lang="fr-FR" sz="1600" dirty="0"/>
              <a:t>dans ce cas car la situation factuelle ayant donné lieu aux faits de la cause était du propre fait de l’adjudicateur. Plus particulièrement, il a jugé que: </a:t>
            </a:r>
            <a:r>
              <a:rPr lang="fr-FR" sz="1600" i="1" dirty="0"/>
              <a:t>«</a:t>
            </a:r>
            <a:r>
              <a:rPr lang="fr-FR" sz="1600" dirty="0"/>
              <a:t> </a:t>
            </a:r>
            <a:r>
              <a:rPr lang="fr-FR" sz="1600" i="1" dirty="0"/>
              <a:t>Il y a toutefois lieu de constater que la situation qu’elle dénonce, aujourd’hui à l’audience, trouve son origine dans des choix qu’elle a elle-même posés, à savoir : </a:t>
            </a:r>
          </a:p>
          <a:p>
            <a:pPr marL="0" indent="0" algn="just">
              <a:buNone/>
            </a:pPr>
            <a:r>
              <a:rPr lang="fr-FR" sz="1600" i="1" dirty="0"/>
              <a:t>‐ </a:t>
            </a:r>
            <a:r>
              <a:rPr lang="fr-FR" sz="1600" b="1" i="1" dirty="0">
                <a:solidFill>
                  <a:schemeClr val="accent3"/>
                </a:solidFill>
              </a:rPr>
              <a:t>d’une part </a:t>
            </a:r>
            <a:r>
              <a:rPr lang="fr-FR" sz="1600" i="1" dirty="0"/>
              <a:t>et alors qu’elle savait que le précédent contrat arrivait à échéance à la fin de l’année, </a:t>
            </a:r>
            <a:r>
              <a:rPr lang="fr-FR" sz="1600" b="1" i="1" dirty="0">
                <a:solidFill>
                  <a:schemeClr val="accent3"/>
                </a:solidFill>
              </a:rPr>
              <a:t>elle a tardé à organiser le lancement d’un nouveau marché et laissé s’écouler plus de deux mois entre l’établissement du rapport d’examen des offres et l’adoption de la décision d’attribution attaquée; </a:t>
            </a:r>
          </a:p>
          <a:p>
            <a:pPr marL="0" indent="0" algn="just">
              <a:buNone/>
            </a:pPr>
            <a:r>
              <a:rPr lang="fr-FR" sz="1600" b="1" i="1" dirty="0">
                <a:solidFill>
                  <a:schemeClr val="accent3"/>
                </a:solidFill>
              </a:rPr>
              <a:t>‐ d’autre part, elle a décidé de conclure le nouveau contrat sans attendre l’échéance du délai pour l’introduction d'un recours</a:t>
            </a:r>
            <a:r>
              <a:rPr lang="fr-FR" sz="1600" i="1" dirty="0"/>
              <a:t>; l’impossibilité qu’invoque la partie adverse de prolonger la collaboration établie avec la requérante dans le cadre du précédent marché résulte, à tout le moins, du choix de conclure immédiatement le nouveau contrat avec l’ASBL </a:t>
            </a:r>
            <a:r>
              <a:rPr lang="fr-FR" sz="1600" i="1" dirty="0" err="1"/>
              <a:t>Cesi</a:t>
            </a:r>
            <a:r>
              <a:rPr lang="fr-FR" sz="1600" i="1" dirty="0"/>
              <a:t>.  </a:t>
            </a:r>
          </a:p>
          <a:p>
            <a:pPr marL="0" indent="0" algn="just">
              <a:buNone/>
            </a:pPr>
            <a:r>
              <a:rPr lang="fr-FR" sz="1600" i="1" dirty="0"/>
              <a:t>Il n’y a pas lieu de faire droit à la demande de mise en balance des intérêts sollicitée par la partie adverse</a:t>
            </a:r>
            <a:r>
              <a:rPr lang="fr-FR" sz="1600" dirty="0"/>
              <a:t>. </a:t>
            </a:r>
            <a:r>
              <a:rPr lang="fr-FR" sz="1600" i="1" dirty="0"/>
              <a:t>»</a:t>
            </a:r>
          </a:p>
        </p:txBody>
      </p:sp>
    </p:spTree>
    <p:extLst>
      <p:ext uri="{BB962C8B-B14F-4D97-AF65-F5344CB8AC3E}">
        <p14:creationId xmlns:p14="http://schemas.microsoft.com/office/powerpoint/2010/main" val="390826172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a:t>
            </a:r>
            <a:r>
              <a:rPr lang="fr-FR" sz="1600" i="1" dirty="0"/>
              <a:t> En tout état de cause, la </a:t>
            </a:r>
            <a:r>
              <a:rPr lang="fr-FR" sz="1600" b="1" i="1" dirty="0"/>
              <a:t>demande d’activation de la balance des intérêts est exclusivement fondée sur une référence – formulée en des termes lapidaires et incantatoires – à la situation issue de la pandémie de COVID-19</a:t>
            </a:r>
            <a:r>
              <a:rPr lang="fr-FR" sz="1600" i="1" dirty="0"/>
              <a:t>, </a:t>
            </a:r>
            <a:r>
              <a:rPr lang="fr-FR" sz="1600" b="1" i="1" dirty="0"/>
              <a:t>sans</a:t>
            </a:r>
            <a:r>
              <a:rPr lang="fr-FR" sz="1600" i="1" dirty="0"/>
              <a:t> que la partie adverse fasse état </a:t>
            </a:r>
            <a:r>
              <a:rPr lang="fr-FR" sz="1600" b="1" i="1" dirty="0"/>
              <a:t>d’éléments concrets</a:t>
            </a:r>
            <a:r>
              <a:rPr lang="fr-FR" sz="1600" i="1" dirty="0"/>
              <a:t> susceptibles de justifier qu’il soit fait obstacle, nonobstant le constat qu’un des moyens de la requête doit être déclaré sérieux, à une suspension de l’exécution de l’acte attaqué. Alléguée sans être concrètement étayée quant aux impératifs qu’elle imposerait de prendre en considération pour justifier qu’il soit fait obstacle à la suspension demandée, </a:t>
            </a:r>
            <a:r>
              <a:rPr lang="fr-FR" sz="1600" b="1" i="1" dirty="0">
                <a:solidFill>
                  <a:schemeClr val="accent1"/>
                </a:solidFill>
              </a:rPr>
              <a:t>la préoccupation de santé publique ne peut être retenue en l’espèce</a:t>
            </a:r>
            <a:r>
              <a:rPr lang="fr-FR" sz="1600" i="1" dirty="0"/>
              <a:t>, sauf à méconnaître le </a:t>
            </a:r>
            <a:r>
              <a:rPr lang="fr-FR" sz="1600" b="1" i="1" dirty="0"/>
              <a:t>caractère exceptionnel </a:t>
            </a:r>
            <a:r>
              <a:rPr lang="fr-FR" sz="1600" i="1" dirty="0"/>
              <a:t>que doit nécessairement revêtir une activation de la balance des intérêts, fondée sur l’article 15 de la loi du 17 juin 2013 précitée. </a:t>
            </a:r>
            <a:r>
              <a:rPr lang="fr-FR" sz="1600" dirty="0"/>
              <a:t>»</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75</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Balance des intérêts </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254.317 du 8 août 2022, </a:t>
            </a:r>
            <a:r>
              <a:rPr lang="fr-FR" sz="3200" i="1" dirty="0"/>
              <a:t>société de droit autrichien </a:t>
            </a:r>
            <a:r>
              <a:rPr lang="fr-FR" sz="3200" i="1" dirty="0" err="1"/>
              <a:t>PROCOMCURE</a:t>
            </a:r>
            <a:r>
              <a:rPr lang="fr-FR" sz="3200" i="1" dirty="0"/>
              <a:t> BIOTECH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299487532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76</a:t>
            </a:fld>
            <a:endParaRPr lang="en-US" dirty="0"/>
          </a:p>
        </p:txBody>
      </p:sp>
      <p:sp>
        <p:nvSpPr>
          <p:cNvPr id="14" name="Text Placeholder 13">
            <a:extLst>
              <a:ext uri="{FF2B5EF4-FFF2-40B4-BE49-F238E27FC236}">
                <a16:creationId xmlns:a16="http://schemas.microsoft.com/office/drawing/2014/main" id="{1FD194DC-993C-479D-A7FA-6892361F1761}"/>
              </a:ext>
            </a:extLst>
          </p:cNvPr>
          <p:cNvSpPr>
            <a:spLocks noGrp="1"/>
          </p:cNvSpPr>
          <p:nvPr>
            <p:ph type="body" sz="quarter" idx="15"/>
          </p:nvPr>
        </p:nvSpPr>
        <p:spPr>
          <a:xfrm>
            <a:off x="515938" y="1433315"/>
            <a:ext cx="11160125" cy="237308"/>
          </a:xfrm>
        </p:spPr>
        <p:txBody>
          <a:bodyPr/>
          <a:lstStyle/>
          <a:p>
            <a:r>
              <a:rPr lang="fr-FR" dirty="0"/>
              <a:t>Délégation de pouvoir – gestion journalière – incompétence de l’auteur de l’acte</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n° 251.965 du 27 octobre 2021, </a:t>
            </a:r>
            <a:r>
              <a:rPr lang="fr-FR" sz="3200" i="1" dirty="0"/>
              <a:t>société de droit néerlandais  </a:t>
            </a:r>
            <a:r>
              <a:rPr lang="fr-FR" sz="3200" i="1" dirty="0" err="1"/>
              <a:t>Lightwell</a:t>
            </a:r>
            <a:r>
              <a:rPr lang="fr-FR" sz="3200" i="1" dirty="0"/>
              <a:t> </a:t>
            </a:r>
            <a:r>
              <a:rPr lang="fr-FR" sz="3200" i="1" dirty="0" err="1"/>
              <a:t>B.V</a:t>
            </a:r>
            <a:r>
              <a:rPr lang="fr-FR" sz="3200" i="1" dirty="0"/>
              <a:t>. </a:t>
            </a:r>
            <a:r>
              <a:rPr lang="fr-FR" sz="3200" dirty="0"/>
              <a:t>(extrême urgence)</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sp>
        <p:nvSpPr>
          <p:cNvPr id="7" name="Content Placeholder 6">
            <a:extLst>
              <a:ext uri="{FF2B5EF4-FFF2-40B4-BE49-F238E27FC236}">
                <a16:creationId xmlns:a16="http://schemas.microsoft.com/office/drawing/2014/main" id="{C16574D2-1929-4328-AEFB-905619450340}"/>
              </a:ext>
            </a:extLst>
          </p:cNvPr>
          <p:cNvSpPr>
            <a:spLocks noGrp="1"/>
          </p:cNvSpPr>
          <p:nvPr>
            <p:ph sz="quarter" idx="18"/>
          </p:nvPr>
        </p:nvSpPr>
        <p:spPr/>
        <p:txBody>
          <a:bodyPr/>
          <a:lstStyle/>
          <a:p>
            <a:pPr marL="0" indent="0" algn="just">
              <a:buNone/>
            </a:pPr>
            <a:r>
              <a:rPr lang="fr-FR" sz="1600" b="1" dirty="0">
                <a:solidFill>
                  <a:schemeClr val="accent2"/>
                </a:solidFill>
              </a:rPr>
              <a:t>Les délégations de pouvoirs doivent être précises et sont de stricte interprétation. </a:t>
            </a:r>
          </a:p>
          <a:p>
            <a:pPr marL="0" indent="0" algn="just">
              <a:buNone/>
            </a:pPr>
            <a:r>
              <a:rPr lang="fr-FR" sz="1600" dirty="0"/>
              <a:t>« </a:t>
            </a:r>
            <a:r>
              <a:rPr lang="fr-FR" sz="1600" i="1" dirty="0"/>
              <a:t>Contrairement à ce qu’affirme la partie adverse, la délibération du 22 janvier 2014 n’autorise pas le cumul des secteurs et ne permet pas à l’administrateur délégué de la SC ORES de passer – tous secteurs confondus – des marchés de 80.000.000 euros. </a:t>
            </a:r>
          </a:p>
          <a:p>
            <a:pPr marL="0" indent="0" algn="just">
              <a:buNone/>
            </a:pPr>
            <a:r>
              <a:rPr lang="fr-FR" sz="1600" i="1" dirty="0"/>
              <a:t>Pour relever de la gestion journalière au sens de la délibération du 22 janvier 2014, les marchés publics doivent être inférieurs à 10.000.000 euros par secteur. </a:t>
            </a:r>
            <a:r>
              <a:rPr lang="fr-FR" sz="1600" b="1" i="1" dirty="0">
                <a:solidFill>
                  <a:schemeClr val="accent2"/>
                </a:solidFill>
              </a:rPr>
              <a:t>Il n’est pas établi qu’en l’espèce, cette limite ait été respectée, tandis que l’estimation totale de l’accord-cadre dépasse incontestablement ce montant.</a:t>
            </a:r>
            <a:r>
              <a:rPr lang="fr-FR" sz="1600" i="1" dirty="0"/>
              <a:t> </a:t>
            </a:r>
            <a:r>
              <a:rPr lang="fr-FR" sz="1600" dirty="0"/>
              <a:t>»</a:t>
            </a:r>
          </a:p>
          <a:p>
            <a:pPr marL="0" indent="0" algn="just">
              <a:buNone/>
            </a:pPr>
            <a:r>
              <a:rPr lang="fr-FR" sz="1600" dirty="0"/>
              <a:t>Le Conseil d’État en a conclu que l’acte attaqué avait été pris par un auteur incompétent.</a:t>
            </a:r>
          </a:p>
        </p:txBody>
      </p:sp>
    </p:spTree>
    <p:extLst>
      <p:ext uri="{BB962C8B-B14F-4D97-AF65-F5344CB8AC3E}">
        <p14:creationId xmlns:p14="http://schemas.microsoft.com/office/powerpoint/2010/main" val="247975473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a:t>
            </a:r>
            <a:r>
              <a:rPr lang="fr-FR" sz="1600" i="1" dirty="0"/>
              <a:t> À l’occasion de l’examen de la recevabilité du recours, il a déjà été constaté que l’illégalité soulevée dans le moyen nouveau est de nature à causer grief à la requérante. Par ailleurs, le </a:t>
            </a:r>
            <a:r>
              <a:rPr lang="fr-FR" sz="1600" b="1" i="1" dirty="0">
                <a:solidFill>
                  <a:schemeClr val="accent6"/>
                </a:solidFill>
              </a:rPr>
              <a:t>moyen pris de l’incompétence de l’auteur de l’acte est d’ordre public</a:t>
            </a:r>
            <a:r>
              <a:rPr lang="fr-FR" sz="1600" i="1" dirty="0"/>
              <a:t>. </a:t>
            </a:r>
            <a:r>
              <a:rPr lang="fr-FR" sz="1600" b="1" i="1" dirty="0"/>
              <a:t>Il peut dès lors être soulevé à tout moment de la procédure jusqu’à la clôture des débats, dans le respect du principe de loyauté procédurale. </a:t>
            </a:r>
            <a:r>
              <a:rPr lang="fr-FR" sz="1600" i="1" dirty="0"/>
              <a:t>En l’espèce, le conseil de la requérante a pris soin d’informer, avant l’audience, par courriel, le Conseil d’État et le conseil de la partie adverse de la teneur du moyen nouveau qu’il développerait lors des plaidoiries. Le moyen a, par ailleurs, pu être débattu en tous ses aspects à l’audience. </a:t>
            </a:r>
          </a:p>
          <a:p>
            <a:pPr marL="0" indent="0" algn="just">
              <a:buNone/>
            </a:pPr>
            <a:r>
              <a:rPr lang="fr-FR" sz="1600" i="1" dirty="0"/>
              <a:t>Le moyen nouveau est recevable.</a:t>
            </a:r>
            <a:r>
              <a:rPr lang="fr-FR" sz="1600" dirty="0"/>
              <a:t> »</a:t>
            </a:r>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77</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Incompétence de l’auteur de l’acte</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253.997 du 14 juin 2022, </a:t>
            </a:r>
            <a:r>
              <a:rPr lang="fr-FR" sz="3200" i="1" dirty="0" err="1"/>
              <a:t>s.a.</a:t>
            </a:r>
            <a:r>
              <a:rPr lang="fr-FR" sz="3200" i="1" dirty="0"/>
              <a:t> </a:t>
            </a:r>
            <a:r>
              <a:rPr lang="fr-FR" sz="3200" i="1" dirty="0" err="1"/>
              <a:t>Ecoterres</a:t>
            </a:r>
            <a:r>
              <a:rPr lang="fr-FR" sz="3200" i="1" dirty="0"/>
              <a:t> </a:t>
            </a:r>
            <a:r>
              <a:rPr lang="fr-FR" sz="3200" dirty="0"/>
              <a:t>(extrême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364761881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59B70D9-2B61-4679-B9F7-E1E9C32992BE}"/>
              </a:ext>
            </a:extLst>
          </p:cNvPr>
          <p:cNvSpPr>
            <a:spLocks noGrp="1"/>
          </p:cNvSpPr>
          <p:nvPr>
            <p:ph type="sldNum" sz="quarter" idx="12"/>
          </p:nvPr>
        </p:nvSpPr>
        <p:spPr/>
        <p:txBody>
          <a:bodyPr/>
          <a:lstStyle/>
          <a:p>
            <a:fld id="{F9591D4C-BB8F-AE46-BE73-C616F30BBC5B}" type="slidenum">
              <a:rPr lang="en-US" smtClean="0"/>
              <a:pPr/>
              <a:t>78</a:t>
            </a:fld>
            <a:endParaRPr lang="en-US" dirty="0"/>
          </a:p>
        </p:txBody>
      </p:sp>
      <p:sp>
        <p:nvSpPr>
          <p:cNvPr id="8" name="Text Placeholder 7">
            <a:extLst>
              <a:ext uri="{FF2B5EF4-FFF2-40B4-BE49-F238E27FC236}">
                <a16:creationId xmlns:a16="http://schemas.microsoft.com/office/drawing/2014/main" id="{B5B96132-9F92-4AD1-924A-D49DB5F45D67}"/>
              </a:ext>
            </a:extLst>
          </p:cNvPr>
          <p:cNvSpPr>
            <a:spLocks noGrp="1"/>
          </p:cNvSpPr>
          <p:nvPr>
            <p:ph type="body" sz="quarter" idx="15"/>
          </p:nvPr>
        </p:nvSpPr>
        <p:spPr>
          <a:xfrm>
            <a:off x="515939" y="1777632"/>
            <a:ext cx="7383796" cy="237308"/>
          </a:xfrm>
        </p:spPr>
        <p:txBody>
          <a:bodyPr/>
          <a:lstStyle/>
          <a:p>
            <a:r>
              <a:rPr lang="fr-FR" dirty="0"/>
              <a:t>Introduction de la requête en intervention – Société momentanée </a:t>
            </a:r>
          </a:p>
        </p:txBody>
      </p:sp>
      <p:sp>
        <p:nvSpPr>
          <p:cNvPr id="5" name="Title 4">
            <a:extLst>
              <a:ext uri="{FF2B5EF4-FFF2-40B4-BE49-F238E27FC236}">
                <a16:creationId xmlns:a16="http://schemas.microsoft.com/office/drawing/2014/main" id="{CCA5B214-C490-446C-AECE-2EF63F9C005A}"/>
              </a:ext>
            </a:extLst>
          </p:cNvPr>
          <p:cNvSpPr>
            <a:spLocks noGrp="1"/>
          </p:cNvSpPr>
          <p:nvPr>
            <p:ph type="title"/>
          </p:nvPr>
        </p:nvSpPr>
        <p:spPr/>
        <p:txBody>
          <a:bodyPr/>
          <a:lstStyle/>
          <a:p>
            <a:pPr algn="just"/>
            <a:r>
              <a:rPr lang="fr-FR" sz="3200" dirty="0"/>
              <a:t>C.E., arrêt </a:t>
            </a:r>
            <a:r>
              <a:rPr lang="fr-BE" sz="3200" dirty="0"/>
              <a:t>253.376 du 28 mars 2022, </a:t>
            </a:r>
            <a:r>
              <a:rPr lang="fr-BE" sz="3200" i="1" dirty="0"/>
              <a:t>s.a. </a:t>
            </a:r>
            <a:r>
              <a:rPr lang="fr-BE" sz="3200" i="1" dirty="0" err="1"/>
              <a:t>WYCOTEC</a:t>
            </a:r>
            <a:r>
              <a:rPr lang="fr-BE" sz="3200" i="1" dirty="0"/>
              <a:t> </a:t>
            </a:r>
            <a:r>
              <a:rPr lang="fr-BE" sz="3200" dirty="0"/>
              <a:t>(extrême urgence et annulation)</a:t>
            </a:r>
            <a:endParaRPr lang="en-GB" sz="3200" dirty="0"/>
          </a:p>
        </p:txBody>
      </p:sp>
      <p:sp>
        <p:nvSpPr>
          <p:cNvPr id="6" name="Footer Placeholder 5">
            <a:extLst>
              <a:ext uri="{FF2B5EF4-FFF2-40B4-BE49-F238E27FC236}">
                <a16:creationId xmlns:a16="http://schemas.microsoft.com/office/drawing/2014/main" id="{4BC6B0C3-C564-4AF1-B99F-BBD56AB9E740}"/>
              </a:ext>
            </a:extLst>
          </p:cNvPr>
          <p:cNvSpPr>
            <a:spLocks noGrp="1"/>
          </p:cNvSpPr>
          <p:nvPr>
            <p:ph type="ftr" sz="quarter" idx="17"/>
          </p:nvPr>
        </p:nvSpPr>
        <p:spPr/>
        <p:txBody>
          <a:bodyPr/>
          <a:lstStyle/>
          <a:p>
            <a:r>
              <a:rPr lang="en-US"/>
              <a:t>UKG/111205498.1</a:t>
            </a:r>
            <a:endParaRPr lang="en-US" dirty="0"/>
          </a:p>
        </p:txBody>
      </p:sp>
      <p:pic>
        <p:nvPicPr>
          <p:cNvPr id="11" name="Picture Placeholder 10">
            <a:extLst>
              <a:ext uri="{FF2B5EF4-FFF2-40B4-BE49-F238E27FC236}">
                <a16:creationId xmlns:a16="http://schemas.microsoft.com/office/drawing/2014/main" id="{32AA2EB6-D918-4851-BA1E-CF919A9DF593}"/>
              </a:ext>
            </a:extLst>
          </p:cNvPr>
          <p:cNvPicPr>
            <a:picLocks noGrp="1" noChangeAspect="1"/>
          </p:cNvPicPr>
          <p:nvPr>
            <p:ph type="pic" sz="quarter" idx="18"/>
          </p:nvPr>
        </p:nvPicPr>
        <p:blipFill>
          <a:blip r:embed="rId2"/>
          <a:srcRect l="34337" r="34337"/>
          <a:stretch>
            <a:fillRect/>
          </a:stretch>
        </p:blipFill>
        <p:spPr/>
      </p:pic>
      <p:sp>
        <p:nvSpPr>
          <p:cNvPr id="7" name="Content Placeholder 6">
            <a:extLst>
              <a:ext uri="{FF2B5EF4-FFF2-40B4-BE49-F238E27FC236}">
                <a16:creationId xmlns:a16="http://schemas.microsoft.com/office/drawing/2014/main" id="{C16574D2-1929-4328-AEFB-905619450340}"/>
              </a:ext>
            </a:extLst>
          </p:cNvPr>
          <p:cNvSpPr>
            <a:spLocks noGrp="1"/>
          </p:cNvSpPr>
          <p:nvPr>
            <p:ph sz="quarter" idx="19"/>
          </p:nvPr>
        </p:nvSpPr>
        <p:spPr>
          <a:xfrm>
            <a:off x="513098" y="2296976"/>
            <a:ext cx="7386637" cy="4426554"/>
          </a:xfrm>
        </p:spPr>
        <p:txBody>
          <a:bodyPr/>
          <a:lstStyle/>
          <a:p>
            <a:pPr marL="0" indent="0" algn="just">
              <a:buNone/>
            </a:pPr>
            <a:r>
              <a:rPr lang="fr-FR" sz="1600" dirty="0"/>
              <a:t>Il est admis qu’une société momentané, adjudicataire du marché, ne puisse pas introduire une requête en intervention si l’ensemble des sociétés qui la composent n’a pas « </a:t>
            </a:r>
            <a:r>
              <a:rPr lang="fr-FR" sz="1600" i="1" dirty="0"/>
              <a:t>décidé régulièrement et simultanément d’agir en justice </a:t>
            </a:r>
            <a:r>
              <a:rPr lang="fr-FR" sz="1600" dirty="0"/>
              <a:t>». </a:t>
            </a:r>
          </a:p>
        </p:txBody>
      </p:sp>
    </p:spTree>
    <p:extLst>
      <p:ext uri="{BB962C8B-B14F-4D97-AF65-F5344CB8AC3E}">
        <p14:creationId xmlns:p14="http://schemas.microsoft.com/office/powerpoint/2010/main" val="103362756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8DF125A-F9A7-4529-B083-D1B4AE57244F}"/>
              </a:ext>
            </a:extLst>
          </p:cNvPr>
          <p:cNvSpPr>
            <a:spLocks noGrp="1"/>
          </p:cNvSpPr>
          <p:nvPr>
            <p:ph sz="quarter" idx="18"/>
          </p:nvPr>
        </p:nvSpPr>
        <p:spPr/>
        <p:txBody>
          <a:bodyPr/>
          <a:lstStyle/>
          <a:p>
            <a:pPr marL="0" indent="0" algn="just">
              <a:buNone/>
            </a:pPr>
            <a:r>
              <a:rPr lang="fr-FR" sz="1600" dirty="0"/>
              <a:t>« </a:t>
            </a:r>
            <a:r>
              <a:rPr lang="fr-FR" sz="1600" i="1" dirty="0"/>
              <a:t>La demande de suspension a notamment pour objet « le cahier spécial des charges “accord-cadre désignation de consultants dans le cadre de la mise en conformité au </a:t>
            </a:r>
            <a:r>
              <a:rPr lang="fr-FR" sz="1600" i="1" dirty="0" err="1"/>
              <a:t>RGPD</a:t>
            </a:r>
            <a:r>
              <a:rPr lang="fr-FR" sz="1600" i="1" dirty="0"/>
              <a:t>”». </a:t>
            </a:r>
            <a:r>
              <a:rPr lang="fr-FR" sz="1600" b="1" i="1" dirty="0"/>
              <a:t>Un tel cahier ne constitue pas une décision prise par une autorité adjudicatrice. </a:t>
            </a:r>
          </a:p>
          <a:p>
            <a:pPr marL="0" indent="0" algn="just">
              <a:buNone/>
            </a:pPr>
            <a:r>
              <a:rPr lang="fr-FR" sz="1600" i="1" dirty="0"/>
              <a:t>Même à interpréter la requête comme visant la </a:t>
            </a:r>
            <a:r>
              <a:rPr lang="fr-FR" sz="1600" b="1" i="1" dirty="0"/>
              <a:t>décision d’approuver le cahier spécial des charges</a:t>
            </a:r>
            <a:r>
              <a:rPr lang="fr-FR" sz="1600" i="1" dirty="0"/>
              <a:t>, les requérantes ne contestent pas avoir eu connaissance de l’existence de cette décision plus de quinze jours avant l’introduction de la présente demande de suspension. Introduite en dehors du délai de quinze jours, prévu par l’article 23, § 3, de la loi du 17 juin 2013 précitée, </a:t>
            </a:r>
            <a:r>
              <a:rPr lang="fr-FR" sz="1600" b="1" i="1" dirty="0"/>
              <a:t>la demande de suspension serait, en conséquence, de toute façon, irrecevable en tant qu’elle porterait sur cet objet. </a:t>
            </a:r>
          </a:p>
          <a:p>
            <a:pPr marL="0" indent="0" algn="just">
              <a:buNone/>
            </a:pPr>
            <a:r>
              <a:rPr lang="fr-FR" sz="1600" b="1" i="1" dirty="0">
                <a:solidFill>
                  <a:schemeClr val="accent6"/>
                </a:solidFill>
              </a:rPr>
              <a:t>La demande de suspension est irrecevable en tant qu’elle est dirigée contre le deuxième acte attaqué. </a:t>
            </a:r>
          </a:p>
          <a:p>
            <a:pPr marL="0" indent="0" algn="just">
              <a:buNone/>
            </a:pPr>
            <a:r>
              <a:rPr lang="fr-FR" sz="1600" b="1" i="1" dirty="0">
                <a:solidFill>
                  <a:schemeClr val="accent6"/>
                </a:solidFill>
              </a:rPr>
              <a:t>Cette conclusion n’exclut toutefois pas que les requérantes puissent, le cas échéant, invoquer, dans le cadre de leur recours, en tant qu’il est dirigé contre la décision d’attribution de l’accord-cadre litigieux, les irrégularités qui, à leur estime, entacheraient cette décision d’approbation du cahier spécial des charges. </a:t>
            </a:r>
            <a:r>
              <a:rPr lang="fr-FR" sz="1600" dirty="0"/>
              <a:t>»</a:t>
            </a:r>
          </a:p>
          <a:p>
            <a:pPr marL="0" indent="0" algn="just">
              <a:buNone/>
            </a:pPr>
            <a:r>
              <a:rPr lang="fr-BE" sz="1600" dirty="0"/>
              <a:t>Dans le même sens, </a:t>
            </a:r>
            <a:r>
              <a:rPr lang="fr-BE" sz="1600" dirty="0" err="1"/>
              <a:t>voy</a:t>
            </a:r>
            <a:r>
              <a:rPr lang="fr-BE" sz="1600" dirty="0"/>
              <a:t>. </a:t>
            </a:r>
            <a:r>
              <a:rPr lang="fr-FR" sz="1600" dirty="0"/>
              <a:t>C.E., arrêt n° 254.281 du 15 juillet 2022, </a:t>
            </a:r>
            <a:r>
              <a:rPr lang="fr-FR" sz="1600" i="1" dirty="0"/>
              <a:t>s.r.l. </a:t>
            </a:r>
            <a:r>
              <a:rPr lang="fr-FR" sz="1600" i="1" dirty="0" err="1"/>
              <a:t>Privacy</a:t>
            </a:r>
            <a:r>
              <a:rPr lang="fr-FR" sz="1600" i="1" dirty="0"/>
              <a:t> Praxis et consorts</a:t>
            </a:r>
            <a:r>
              <a:rPr lang="fr-FR" sz="1600" dirty="0"/>
              <a:t> (extrême urgence), </a:t>
            </a:r>
            <a:r>
              <a:rPr lang="fr-FR" sz="1600" dirty="0" err="1"/>
              <a:t>C.E</a:t>
            </a:r>
            <a:r>
              <a:rPr lang="fr-FR" sz="1600" dirty="0"/>
              <a:t>., arrêt n° 253.997 du 14 juin 2022, </a:t>
            </a:r>
            <a:r>
              <a:rPr lang="fr-FR" sz="1600" i="1" dirty="0" err="1"/>
              <a:t>s.a.</a:t>
            </a:r>
            <a:r>
              <a:rPr lang="fr-FR" sz="1600" i="1" dirty="0"/>
              <a:t> </a:t>
            </a:r>
            <a:r>
              <a:rPr lang="fr-FR" sz="1600" i="1" dirty="0" err="1"/>
              <a:t>Ecoterres</a:t>
            </a:r>
            <a:r>
              <a:rPr lang="fr-FR" sz="1600" i="1" dirty="0"/>
              <a:t> </a:t>
            </a:r>
            <a:r>
              <a:rPr lang="fr-FR" sz="1600" dirty="0"/>
              <a:t>(extrême urgence)</a:t>
            </a:r>
          </a:p>
          <a:p>
            <a:pPr marL="0" indent="0" algn="just">
              <a:buNone/>
            </a:pPr>
            <a:endParaRPr lang="fr-FR" sz="1600" i="1" dirty="0"/>
          </a:p>
          <a:p>
            <a:pPr marL="0" indent="0" algn="just">
              <a:buNone/>
            </a:pPr>
            <a:endParaRPr lang="fr-FR" sz="1600" i="1" dirty="0"/>
          </a:p>
        </p:txBody>
      </p:sp>
      <p:sp>
        <p:nvSpPr>
          <p:cNvPr id="4" name="Slide Number Placeholder 3">
            <a:extLst>
              <a:ext uri="{FF2B5EF4-FFF2-40B4-BE49-F238E27FC236}">
                <a16:creationId xmlns:a16="http://schemas.microsoft.com/office/drawing/2014/main" id="{628EBF03-0F19-4223-809D-A7832C1D7373}"/>
              </a:ext>
            </a:extLst>
          </p:cNvPr>
          <p:cNvSpPr>
            <a:spLocks noGrp="1"/>
          </p:cNvSpPr>
          <p:nvPr>
            <p:ph type="sldNum" sz="quarter" idx="12"/>
          </p:nvPr>
        </p:nvSpPr>
        <p:spPr/>
        <p:txBody>
          <a:bodyPr/>
          <a:lstStyle/>
          <a:p>
            <a:fld id="{F9591D4C-BB8F-AE46-BE73-C616F30BBC5B}" type="slidenum">
              <a:rPr lang="en-US" smtClean="0"/>
              <a:pPr/>
              <a:t>79</a:t>
            </a:fld>
            <a:endParaRPr lang="en-US" dirty="0"/>
          </a:p>
        </p:txBody>
      </p:sp>
      <p:sp>
        <p:nvSpPr>
          <p:cNvPr id="15" name="Text Placeholder 14">
            <a:extLst>
              <a:ext uri="{FF2B5EF4-FFF2-40B4-BE49-F238E27FC236}">
                <a16:creationId xmlns:a16="http://schemas.microsoft.com/office/drawing/2014/main" id="{FE67225F-4431-42CE-8BEA-1CFADDBCE682}"/>
              </a:ext>
            </a:extLst>
          </p:cNvPr>
          <p:cNvSpPr>
            <a:spLocks noGrp="1"/>
          </p:cNvSpPr>
          <p:nvPr>
            <p:ph type="body" sz="quarter" idx="15"/>
          </p:nvPr>
        </p:nvSpPr>
        <p:spPr>
          <a:xfrm>
            <a:off x="515938" y="1424256"/>
            <a:ext cx="11160125" cy="237308"/>
          </a:xfrm>
        </p:spPr>
        <p:txBody>
          <a:bodyPr/>
          <a:lstStyle/>
          <a:p>
            <a:r>
              <a:rPr lang="fr-FR" dirty="0"/>
              <a:t>Recours tardif</a:t>
            </a:r>
          </a:p>
        </p:txBody>
      </p:sp>
      <p:sp>
        <p:nvSpPr>
          <p:cNvPr id="6" name="Title 5">
            <a:extLst>
              <a:ext uri="{FF2B5EF4-FFF2-40B4-BE49-F238E27FC236}">
                <a16:creationId xmlns:a16="http://schemas.microsoft.com/office/drawing/2014/main" id="{E861D07D-0657-4029-A3AF-0A6688B8CF14}"/>
              </a:ext>
            </a:extLst>
          </p:cNvPr>
          <p:cNvSpPr>
            <a:spLocks noGrp="1"/>
          </p:cNvSpPr>
          <p:nvPr>
            <p:ph type="title"/>
          </p:nvPr>
        </p:nvSpPr>
        <p:spPr/>
        <p:txBody>
          <a:bodyPr/>
          <a:lstStyle/>
          <a:p>
            <a:pPr algn="just"/>
            <a:r>
              <a:rPr lang="fr-FR" sz="3200" dirty="0"/>
              <a:t>C.E., arrêt, n° 253.899 du 1 juin 2022, </a:t>
            </a:r>
            <a:r>
              <a:rPr lang="fr-FR" sz="3200" i="1" dirty="0" err="1"/>
              <a:t>s.r.l</a:t>
            </a:r>
            <a:r>
              <a:rPr lang="fr-FR" sz="3200" i="1" dirty="0"/>
              <a:t>. </a:t>
            </a:r>
            <a:r>
              <a:rPr lang="fr-FR" sz="3200" i="1" dirty="0" err="1"/>
              <a:t>Privacy</a:t>
            </a:r>
            <a:r>
              <a:rPr lang="fr-FR" sz="3200" i="1" dirty="0"/>
              <a:t> Praxis et consorts</a:t>
            </a:r>
            <a:r>
              <a:rPr lang="fr-FR" sz="3200" dirty="0"/>
              <a:t> (extrême urgence)</a:t>
            </a:r>
            <a:endParaRPr lang="en-GB" sz="3200" dirty="0"/>
          </a:p>
        </p:txBody>
      </p:sp>
      <p:sp>
        <p:nvSpPr>
          <p:cNvPr id="7" name="Footer Placeholder 6">
            <a:extLst>
              <a:ext uri="{FF2B5EF4-FFF2-40B4-BE49-F238E27FC236}">
                <a16:creationId xmlns:a16="http://schemas.microsoft.com/office/drawing/2014/main" id="{F70754EA-0659-4F0F-9906-8CC6BD37CD73}"/>
              </a:ext>
            </a:extLst>
          </p:cNvPr>
          <p:cNvSpPr>
            <a:spLocks noGrp="1"/>
          </p:cNvSpPr>
          <p:nvPr>
            <p:ph type="ftr" sz="quarter" idx="17"/>
          </p:nvPr>
        </p:nvSpPr>
        <p:spPr/>
        <p:txBody>
          <a:bodyPr/>
          <a:lstStyle/>
          <a:p>
            <a:r>
              <a:rPr lang="en-US" dirty="0"/>
              <a:t>UKG/111205498.1</a:t>
            </a:r>
          </a:p>
        </p:txBody>
      </p:sp>
    </p:spTree>
    <p:extLst>
      <p:ext uri="{BB962C8B-B14F-4D97-AF65-F5344CB8AC3E}">
        <p14:creationId xmlns:p14="http://schemas.microsoft.com/office/powerpoint/2010/main" val="148594430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AD6C4-5702-BC45-80ED-FA8B81BD699A}"/>
              </a:ext>
            </a:extLst>
          </p:cNvPr>
          <p:cNvSpPr>
            <a:spLocks noGrp="1"/>
          </p:cNvSpPr>
          <p:nvPr>
            <p:ph type="title"/>
          </p:nvPr>
        </p:nvSpPr>
        <p:spPr/>
        <p:txBody>
          <a:bodyPr/>
          <a:lstStyle/>
          <a:p>
            <a:r>
              <a:rPr lang="en-US" dirty="0"/>
              <a:t>Merci pour </a:t>
            </a:r>
            <a:r>
              <a:rPr lang="en-US" dirty="0" err="1"/>
              <a:t>votre</a:t>
            </a:r>
            <a:r>
              <a:rPr lang="en-US" dirty="0"/>
              <a:t> attention</a:t>
            </a:r>
          </a:p>
        </p:txBody>
      </p:sp>
      <p:sp>
        <p:nvSpPr>
          <p:cNvPr id="4" name="Text Placeholder 3"/>
          <p:cNvSpPr>
            <a:spLocks noGrp="1"/>
          </p:cNvSpPr>
          <p:nvPr>
            <p:ph type="body" sz="quarter" idx="13"/>
          </p:nvPr>
        </p:nvSpPr>
        <p:spPr/>
        <p:txBody>
          <a:bodyPr/>
          <a:lstStyle/>
          <a:p>
            <a:endParaRPr lang="en-US"/>
          </a:p>
        </p:txBody>
      </p:sp>
      <p:sp>
        <p:nvSpPr>
          <p:cNvPr id="7" name="Slide Number Placeholder 6"/>
          <p:cNvSpPr>
            <a:spLocks noGrp="1"/>
          </p:cNvSpPr>
          <p:nvPr>
            <p:ph type="sldNum" sz="quarter" idx="4"/>
          </p:nvPr>
        </p:nvSpPr>
        <p:spPr/>
        <p:txBody>
          <a:bodyPr/>
          <a:lstStyle/>
          <a:p>
            <a:fld id="{F9591D4C-BB8F-AE46-BE73-C616F30BBC5B}" type="slidenum">
              <a:rPr lang="en-US" smtClean="0"/>
              <a:pPr/>
              <a:t>80</a:t>
            </a:fld>
            <a:endParaRPr lang="en-US" dirty="0"/>
          </a:p>
        </p:txBody>
      </p:sp>
      <p:sp>
        <p:nvSpPr>
          <p:cNvPr id="3" name="Footer Placeholder 2">
            <a:extLst>
              <a:ext uri="{FF2B5EF4-FFF2-40B4-BE49-F238E27FC236}">
                <a16:creationId xmlns:a16="http://schemas.microsoft.com/office/drawing/2014/main" id="{424DA8D7-59AD-4D46-8A89-6A834B9E8E63}"/>
              </a:ext>
            </a:extLst>
          </p:cNvPr>
          <p:cNvSpPr>
            <a:spLocks noGrp="1"/>
          </p:cNvSpPr>
          <p:nvPr>
            <p:ph type="ftr" sz="quarter" idx="3"/>
          </p:nvPr>
        </p:nvSpPr>
        <p:spPr/>
        <p:txBody>
          <a:bodyPr/>
          <a:lstStyle/>
          <a:p>
            <a:r>
              <a:rPr lang="en-US"/>
              <a:t>UKG/111205498.1</a:t>
            </a:r>
            <a:endParaRPr lang="en-US" dirty="0"/>
          </a:p>
        </p:txBody>
      </p:sp>
    </p:spTree>
    <p:extLst>
      <p:ext uri="{BB962C8B-B14F-4D97-AF65-F5344CB8AC3E}">
        <p14:creationId xmlns:p14="http://schemas.microsoft.com/office/powerpoint/2010/main" val="117710427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934A5520-239D-4DFF-B3B4-EF11CD2958A4}"/>
              </a:ext>
            </a:extLst>
          </p:cNvPr>
          <p:cNvSpPr>
            <a:spLocks noGrp="1"/>
          </p:cNvSpPr>
          <p:nvPr>
            <p:ph type="ftr" sz="quarter" idx="3"/>
          </p:nvPr>
        </p:nvSpPr>
        <p:spPr/>
        <p:txBody>
          <a:bodyPr/>
          <a:lstStyle/>
          <a:p>
            <a:r>
              <a:rPr lang="en-US"/>
              <a:t>UKG/111205498.1</a:t>
            </a:r>
            <a:endParaRPr lang="en-US" dirty="0"/>
          </a:p>
        </p:txBody>
      </p:sp>
      <p:sp>
        <p:nvSpPr>
          <p:cNvPr id="5" name="Slide Number Placeholder 4">
            <a:extLst>
              <a:ext uri="{FF2B5EF4-FFF2-40B4-BE49-F238E27FC236}">
                <a16:creationId xmlns:a16="http://schemas.microsoft.com/office/drawing/2014/main" id="{E80A822B-3FDE-44E7-8CDC-E11D69AF6815}"/>
              </a:ext>
            </a:extLst>
          </p:cNvPr>
          <p:cNvSpPr>
            <a:spLocks noGrp="1"/>
          </p:cNvSpPr>
          <p:nvPr>
            <p:ph type="sldNum" sz="quarter" idx="4"/>
          </p:nvPr>
        </p:nvSpPr>
        <p:spPr/>
        <p:txBody>
          <a:bodyPr/>
          <a:lstStyle/>
          <a:p>
            <a:fld id="{F9591D4C-BB8F-AE46-BE73-C616F30BBC5B}" type="slidenum">
              <a:rPr lang="en-US" smtClean="0"/>
              <a:pPr/>
              <a:t>81</a:t>
            </a:fld>
            <a:endParaRPr lang="en-US" dirty="0"/>
          </a:p>
        </p:txBody>
      </p:sp>
      <p:grpSp>
        <p:nvGrpSpPr>
          <p:cNvPr id="6" name="Group 5">
            <a:extLst>
              <a:ext uri="{FF2B5EF4-FFF2-40B4-BE49-F238E27FC236}">
                <a16:creationId xmlns:a16="http://schemas.microsoft.com/office/drawing/2014/main" id="{75AF8CAA-069D-49BE-BF24-FC3B4A3CACEA}"/>
              </a:ext>
            </a:extLst>
          </p:cNvPr>
          <p:cNvGrpSpPr/>
          <p:nvPr/>
        </p:nvGrpSpPr>
        <p:grpSpPr>
          <a:xfrm>
            <a:off x="2786855" y="1431925"/>
            <a:ext cx="2693990" cy="1440000"/>
            <a:chOff x="515938" y="1660455"/>
            <a:chExt cx="2693990" cy="1440000"/>
          </a:xfrm>
        </p:grpSpPr>
        <p:grpSp>
          <p:nvGrpSpPr>
            <p:cNvPr id="7" name="Group 6">
              <a:extLst>
                <a:ext uri="{FF2B5EF4-FFF2-40B4-BE49-F238E27FC236}">
                  <a16:creationId xmlns:a16="http://schemas.microsoft.com/office/drawing/2014/main" id="{800D49D8-9710-4664-9532-ABBE15FE9090}"/>
                </a:ext>
              </a:extLst>
            </p:cNvPr>
            <p:cNvGrpSpPr/>
            <p:nvPr/>
          </p:nvGrpSpPr>
          <p:grpSpPr>
            <a:xfrm>
              <a:off x="515938" y="1660455"/>
              <a:ext cx="2693990" cy="1440000"/>
              <a:chOff x="515938" y="1660455"/>
              <a:chExt cx="2693990" cy="1440000"/>
            </a:xfrm>
          </p:grpSpPr>
          <p:sp>
            <p:nvSpPr>
              <p:cNvPr id="10" name="Rectangle 9">
                <a:extLst>
                  <a:ext uri="{FF2B5EF4-FFF2-40B4-BE49-F238E27FC236}">
                    <a16:creationId xmlns:a16="http://schemas.microsoft.com/office/drawing/2014/main" id="{51B8015E-FED4-4E29-8CE6-895937EE35FD}"/>
                  </a:ext>
                </a:extLst>
              </p:cNvPr>
              <p:cNvSpPr>
                <a:spLocks/>
              </p:cNvSpPr>
              <p:nvPr/>
            </p:nvSpPr>
            <p:spPr>
              <a:xfrm>
                <a:off x="519113" y="1660455"/>
                <a:ext cx="2687640" cy="1440000"/>
              </a:xfrm>
              <a:prstGeom prst="rect">
                <a:avLst/>
              </a:prstGeom>
              <a:solidFill>
                <a:sysClr val="window" lastClr="FFFFFF"/>
              </a:solidFill>
              <a:ln w="6350" cap="flat" cmpd="sng" algn="ctr">
                <a:solidFill>
                  <a:schemeClr val="tx2"/>
                </a:solidFill>
                <a:prstDash val="solid"/>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dirty="0">
                  <a:ln>
                    <a:noFill/>
                  </a:ln>
                  <a:solidFill>
                    <a:prstClr val="black"/>
                  </a:solidFill>
                  <a:effectLst/>
                  <a:uLnTx/>
                  <a:uFillTx/>
                  <a:latin typeface="Arial"/>
                  <a:ea typeface="+mn-ea"/>
                  <a:cs typeface="+mn-cs"/>
                </a:endParaRPr>
              </a:p>
            </p:txBody>
          </p:sp>
          <p:cxnSp>
            <p:nvCxnSpPr>
              <p:cNvPr id="11" name="Straight Connector 10">
                <a:extLst>
                  <a:ext uri="{FF2B5EF4-FFF2-40B4-BE49-F238E27FC236}">
                    <a16:creationId xmlns:a16="http://schemas.microsoft.com/office/drawing/2014/main" id="{FF390D08-FDFB-4B34-81E0-92CB293915F5}"/>
                  </a:ext>
                </a:extLst>
              </p:cNvPr>
              <p:cNvCxnSpPr/>
              <p:nvPr/>
            </p:nvCxnSpPr>
            <p:spPr>
              <a:xfrm>
                <a:off x="515938" y="1660455"/>
                <a:ext cx="2693990" cy="0"/>
              </a:xfrm>
              <a:prstGeom prst="line">
                <a:avLst/>
              </a:prstGeom>
              <a:noFill/>
              <a:ln w="25400" cap="flat" cmpd="sng" algn="ctr">
                <a:solidFill>
                  <a:schemeClr val="accent2"/>
                </a:solidFill>
                <a:prstDash val="solid"/>
              </a:ln>
              <a:effectLst/>
            </p:spPr>
          </p:cxnSp>
        </p:grpSp>
        <p:sp>
          <p:nvSpPr>
            <p:cNvPr id="8" name="Text Placeholder 8">
              <a:extLst>
                <a:ext uri="{FF2B5EF4-FFF2-40B4-BE49-F238E27FC236}">
                  <a16:creationId xmlns:a16="http://schemas.microsoft.com/office/drawing/2014/main" id="{3CF1767A-3F56-4CAC-BB44-1C2FD6F1FCD6}"/>
                </a:ext>
              </a:extLst>
            </p:cNvPr>
            <p:cNvSpPr txBox="1">
              <a:spLocks/>
            </p:cNvSpPr>
            <p:nvPr/>
          </p:nvSpPr>
          <p:spPr>
            <a:xfrm>
              <a:off x="1538424" y="1916106"/>
              <a:ext cx="1668328" cy="923111"/>
            </a:xfrm>
            <a:prstGeom prst="rect">
              <a:avLst/>
            </a:prstGeom>
          </p:spPr>
          <p:txBody>
            <a:bodyPr lIns="91440" tIns="0" rIns="0" bIns="0" anchor="t" anchorCtr="0"/>
            <a:lstStyle>
              <a:lvl1pPr marL="0" marR="0" indent="0" algn="l" defTabSz="914400"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err="1">
                  <a:solidFill>
                    <a:schemeClr val="tx1"/>
                  </a:solidFill>
                  <a:latin typeface="Cambria" charset="0"/>
                  <a:ea typeface="Cambria" charset="0"/>
                  <a:cs typeface="Cambria" charset="0"/>
                </a:rPr>
                <a:t>Bérénice</a:t>
              </a:r>
              <a:r>
                <a:rPr lang="en-US" sz="1100" b="1" dirty="0">
                  <a:solidFill>
                    <a:schemeClr val="tx1"/>
                  </a:solidFill>
                  <a:latin typeface="Cambria" charset="0"/>
                  <a:ea typeface="Cambria" charset="0"/>
                  <a:cs typeface="Cambria" charset="0"/>
                </a:rPr>
                <a:t> </a:t>
              </a:r>
              <a:r>
                <a:rPr lang="en-US" sz="1100" b="1" dirty="0" err="1">
                  <a:solidFill>
                    <a:schemeClr val="tx1"/>
                  </a:solidFill>
                  <a:latin typeface="Cambria" charset="0"/>
                  <a:ea typeface="Cambria" charset="0"/>
                  <a:cs typeface="Cambria" charset="0"/>
                </a:rPr>
                <a:t>Wathelet</a:t>
              </a:r>
              <a:r>
                <a:rPr lang="en-US" sz="1100" b="1" dirty="0">
                  <a:solidFill>
                    <a:schemeClr val="tx1"/>
                  </a:solidFill>
                  <a:latin typeface="Cambria" charset="0"/>
                  <a:ea typeface="Cambria" charset="0"/>
                  <a:cs typeface="Cambria" charset="0"/>
                </a:rPr>
                <a:t> </a:t>
              </a:r>
            </a:p>
            <a:p>
              <a:r>
                <a:rPr lang="en-US" dirty="0">
                  <a:solidFill>
                    <a:schemeClr val="tx1"/>
                  </a:solidFill>
                </a:rPr>
                <a:t>Counsel</a:t>
              </a:r>
            </a:p>
            <a:p>
              <a:r>
                <a:rPr lang="en-US" dirty="0">
                  <a:solidFill>
                    <a:schemeClr val="tx1"/>
                  </a:solidFill>
                </a:rPr>
                <a:t>T: +32 (2) 500 15 93</a:t>
              </a:r>
            </a:p>
            <a:p>
              <a:r>
                <a:rPr lang="en-US" dirty="0">
                  <a:solidFill>
                    <a:schemeClr val="tx1"/>
                  </a:solidFill>
                </a:rPr>
                <a:t>M: +32 (4) 93 49 89 17</a:t>
              </a:r>
            </a:p>
            <a:p>
              <a:r>
                <a:rPr lang="en-US" sz="800" dirty="0" err="1">
                  <a:solidFill>
                    <a:schemeClr val="tx1"/>
                  </a:solidFill>
                </a:rPr>
                <a:t>berenice.wathelet@dlapiper.com</a:t>
              </a:r>
              <a:endParaRPr lang="en-US" sz="800" dirty="0">
                <a:solidFill>
                  <a:schemeClr val="tx1"/>
                </a:solidFill>
              </a:endParaRPr>
            </a:p>
          </p:txBody>
        </p:sp>
        <p:pic>
          <p:nvPicPr>
            <p:cNvPr id="9" name="Picture 5">
              <a:extLst>
                <a:ext uri="{FF2B5EF4-FFF2-40B4-BE49-F238E27FC236}">
                  <a16:creationId xmlns:a16="http://schemas.microsoft.com/office/drawing/2014/main" id="{4D13BDDF-2D6A-4651-AFE8-D8F68E37C88A}"/>
                </a:ext>
              </a:extLst>
            </p:cNvPr>
            <p:cNvPicPr>
              <a:picLocks noChangeAspect="1" noChangeArrowheads="1"/>
            </p:cNvPicPr>
            <p:nvPr/>
          </p:nvPicPr>
          <p:blipFill>
            <a:blip r:embed="rId2"/>
            <a:srcRect/>
            <a:stretch/>
          </p:blipFill>
          <p:spPr bwMode="auto">
            <a:xfrm>
              <a:off x="653178" y="1916106"/>
              <a:ext cx="870491"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12" name="Group 11">
            <a:extLst>
              <a:ext uri="{FF2B5EF4-FFF2-40B4-BE49-F238E27FC236}">
                <a16:creationId xmlns:a16="http://schemas.microsoft.com/office/drawing/2014/main" id="{A5AD5671-2899-4B5A-8158-4F7B14B5E067}"/>
              </a:ext>
            </a:extLst>
          </p:cNvPr>
          <p:cNvGrpSpPr/>
          <p:nvPr/>
        </p:nvGrpSpPr>
        <p:grpSpPr>
          <a:xfrm>
            <a:off x="6707980" y="1429131"/>
            <a:ext cx="2693990" cy="1440000"/>
            <a:chOff x="515938" y="1660455"/>
            <a:chExt cx="2693990" cy="1440000"/>
          </a:xfrm>
        </p:grpSpPr>
        <p:grpSp>
          <p:nvGrpSpPr>
            <p:cNvPr id="13" name="Group 12">
              <a:extLst>
                <a:ext uri="{FF2B5EF4-FFF2-40B4-BE49-F238E27FC236}">
                  <a16:creationId xmlns:a16="http://schemas.microsoft.com/office/drawing/2014/main" id="{D18AC7FF-3D36-4F31-B586-A3E54B178FBD}"/>
                </a:ext>
              </a:extLst>
            </p:cNvPr>
            <p:cNvGrpSpPr/>
            <p:nvPr/>
          </p:nvGrpSpPr>
          <p:grpSpPr>
            <a:xfrm>
              <a:off x="515938" y="1660455"/>
              <a:ext cx="2693990" cy="1440000"/>
              <a:chOff x="515938" y="1660455"/>
              <a:chExt cx="2693990" cy="1440000"/>
            </a:xfrm>
          </p:grpSpPr>
          <p:sp>
            <p:nvSpPr>
              <p:cNvPr id="16" name="Rectangle 15">
                <a:extLst>
                  <a:ext uri="{FF2B5EF4-FFF2-40B4-BE49-F238E27FC236}">
                    <a16:creationId xmlns:a16="http://schemas.microsoft.com/office/drawing/2014/main" id="{0860C374-5196-450E-A24E-054690E55C82}"/>
                  </a:ext>
                </a:extLst>
              </p:cNvPr>
              <p:cNvSpPr>
                <a:spLocks/>
              </p:cNvSpPr>
              <p:nvPr/>
            </p:nvSpPr>
            <p:spPr>
              <a:xfrm>
                <a:off x="519113" y="1660455"/>
                <a:ext cx="2687640" cy="1440000"/>
              </a:xfrm>
              <a:prstGeom prst="rect">
                <a:avLst/>
              </a:prstGeom>
              <a:solidFill>
                <a:sysClr val="window" lastClr="FFFFFF"/>
              </a:solidFill>
              <a:ln w="6350" cap="flat" cmpd="sng" algn="ctr">
                <a:solidFill>
                  <a:schemeClr val="tx2"/>
                </a:solidFill>
                <a:prstDash val="solid"/>
              </a:ln>
              <a:effectLst/>
            </p:spPr>
            <p:txBody>
              <a:bodyPr lIns="54000" tIns="54000" rIns="54000" bIns="54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900" b="0" i="0" u="none" strike="noStrike" kern="0" cap="none" spc="0" normalizeH="0" baseline="0" noProof="0" dirty="0">
                  <a:ln>
                    <a:noFill/>
                  </a:ln>
                  <a:solidFill>
                    <a:prstClr val="black"/>
                  </a:solidFill>
                  <a:effectLst/>
                  <a:uLnTx/>
                  <a:uFillTx/>
                  <a:latin typeface="Arial"/>
                  <a:ea typeface="+mn-ea"/>
                  <a:cs typeface="+mn-cs"/>
                </a:endParaRPr>
              </a:p>
            </p:txBody>
          </p:sp>
          <p:cxnSp>
            <p:nvCxnSpPr>
              <p:cNvPr id="17" name="Straight Connector 16">
                <a:extLst>
                  <a:ext uri="{FF2B5EF4-FFF2-40B4-BE49-F238E27FC236}">
                    <a16:creationId xmlns:a16="http://schemas.microsoft.com/office/drawing/2014/main" id="{F0AB1B3A-2DB0-4E58-A4FF-28CDB473CA95}"/>
                  </a:ext>
                </a:extLst>
              </p:cNvPr>
              <p:cNvCxnSpPr/>
              <p:nvPr/>
            </p:nvCxnSpPr>
            <p:spPr>
              <a:xfrm>
                <a:off x="515938" y="1660455"/>
                <a:ext cx="2693990" cy="0"/>
              </a:xfrm>
              <a:prstGeom prst="line">
                <a:avLst/>
              </a:prstGeom>
              <a:noFill/>
              <a:ln w="25400" cap="flat" cmpd="sng" algn="ctr">
                <a:solidFill>
                  <a:schemeClr val="accent2"/>
                </a:solidFill>
                <a:prstDash val="solid"/>
              </a:ln>
              <a:effectLst/>
            </p:spPr>
          </p:cxnSp>
        </p:grpSp>
        <p:sp>
          <p:nvSpPr>
            <p:cNvPr id="14" name="Text Placeholder 8">
              <a:extLst>
                <a:ext uri="{FF2B5EF4-FFF2-40B4-BE49-F238E27FC236}">
                  <a16:creationId xmlns:a16="http://schemas.microsoft.com/office/drawing/2014/main" id="{7C1B9F30-14C3-4D4F-BC6E-84696DC47CC8}"/>
                </a:ext>
              </a:extLst>
            </p:cNvPr>
            <p:cNvSpPr txBox="1">
              <a:spLocks/>
            </p:cNvSpPr>
            <p:nvPr/>
          </p:nvSpPr>
          <p:spPr>
            <a:xfrm>
              <a:off x="1538424" y="1916106"/>
              <a:ext cx="1668328" cy="923111"/>
            </a:xfrm>
            <a:prstGeom prst="rect">
              <a:avLst/>
            </a:prstGeom>
          </p:spPr>
          <p:txBody>
            <a:bodyPr lIns="91440" tIns="0" rIns="0" bIns="0" anchor="t" anchorCtr="0"/>
            <a:lstStyle>
              <a:lvl1pPr marL="0" marR="0" indent="0" algn="l" defTabSz="914400" rtl="0" eaLnBrk="1" fontAlgn="auto" latinLnBrk="0" hangingPunct="1">
                <a:lnSpc>
                  <a:spcPct val="100000"/>
                </a:lnSpc>
                <a:spcBef>
                  <a:spcPts val="0"/>
                </a:spcBef>
                <a:spcAft>
                  <a:spcPts val="0"/>
                </a:spcAft>
                <a:buClr>
                  <a:schemeClr val="accent6"/>
                </a:buClr>
                <a:buSzTx/>
                <a:buFont typeface="Arial" panose="020B0604020202020204" pitchFamily="34" charset="0"/>
                <a:buNone/>
                <a:tabLst/>
                <a:defRPr sz="900" b="0" kern="1200">
                  <a:solidFill>
                    <a:schemeClr val="tx2">
                      <a:lumMod val="50000"/>
                    </a:schemeClr>
                  </a:solidFill>
                  <a:latin typeface="+mj-lt"/>
                  <a:ea typeface="+mn-ea"/>
                  <a:cs typeface="+mn-cs"/>
                </a:defRPr>
              </a:lvl1pPr>
              <a:lvl2pPr marL="461963" indent="-236538" algn="l" defTabSz="914400" rtl="0" eaLnBrk="1" latinLnBrk="0" hangingPunct="1">
                <a:lnSpc>
                  <a:spcPts val="2200"/>
                </a:lnSpc>
                <a:spcBef>
                  <a:spcPts val="500"/>
                </a:spcBef>
                <a:buClr>
                  <a:schemeClr val="bg2">
                    <a:lumMod val="50000"/>
                  </a:schemeClr>
                </a:buClr>
                <a:buFont typeface="Arial" panose="020B0604020202020204" pitchFamily="34" charset="0"/>
                <a:buChar char="•"/>
                <a:defRPr sz="2000" kern="1200">
                  <a:solidFill>
                    <a:schemeClr val="tx1"/>
                  </a:solidFill>
                  <a:latin typeface="+mn-lt"/>
                  <a:ea typeface="+mn-ea"/>
                  <a:cs typeface="+mn-cs"/>
                </a:defRPr>
              </a:lvl2pPr>
              <a:lvl3pPr marL="684213" indent="-227013" algn="l" defTabSz="914400" rtl="0" eaLnBrk="1" latinLnBrk="0" hangingPunct="1">
                <a:lnSpc>
                  <a:spcPts val="2200"/>
                </a:lnSpc>
                <a:spcBef>
                  <a:spcPts val="500"/>
                </a:spcBef>
                <a:buClr>
                  <a:schemeClr val="bg2">
                    <a:lumMod val="75000"/>
                  </a:schemeClr>
                </a:buClr>
                <a:buFont typeface="Arial" panose="020B0604020202020204" pitchFamily="34" charset="0"/>
                <a:buChar char="•"/>
                <a:defRPr sz="2000" kern="1200">
                  <a:solidFill>
                    <a:schemeClr val="tx1"/>
                  </a:solidFill>
                  <a:latin typeface="+mn-lt"/>
                  <a:ea typeface="+mn-ea"/>
                  <a:cs typeface="+mn-cs"/>
                </a:defRPr>
              </a:lvl3pPr>
              <a:lvl4pPr marL="914400" indent="-227013" algn="l" defTabSz="914400" rtl="0" eaLnBrk="1" latinLnBrk="0" hangingPunct="1">
                <a:lnSpc>
                  <a:spcPts val="2200"/>
                </a:lnSpc>
                <a:spcBef>
                  <a:spcPts val="500"/>
                </a:spcBef>
                <a:buClr>
                  <a:schemeClr val="bg1">
                    <a:lumMod val="75000"/>
                  </a:schemeClr>
                </a:buClr>
                <a:buFont typeface="Arial" panose="020B0604020202020204" pitchFamily="34" charset="0"/>
                <a:buChar char="•"/>
                <a:defRPr sz="2000" kern="1200">
                  <a:solidFill>
                    <a:schemeClr val="tx1"/>
                  </a:solidFill>
                  <a:latin typeface="+mn-lt"/>
                  <a:ea typeface="+mn-ea"/>
                  <a:cs typeface="+mn-cs"/>
                </a:defRPr>
              </a:lvl4pPr>
              <a:lvl5pPr marL="1144588" indent="-225425" algn="l" defTabSz="914400" rtl="0" eaLnBrk="1" latinLnBrk="0" hangingPunct="1">
                <a:lnSpc>
                  <a:spcPts val="2200"/>
                </a:lnSpc>
                <a:spcBef>
                  <a:spcPts val="500"/>
                </a:spcBef>
                <a:buClr>
                  <a:schemeClr val="bg1">
                    <a:lumMod val="85000"/>
                  </a:schemeClr>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b="1" dirty="0">
                  <a:solidFill>
                    <a:schemeClr val="tx1"/>
                  </a:solidFill>
                  <a:latin typeface="Cambria" charset="0"/>
                  <a:ea typeface="Cambria" charset="0"/>
                  <a:cs typeface="Cambria" charset="0"/>
                </a:rPr>
                <a:t>Maëlle Rixhon</a:t>
              </a:r>
            </a:p>
            <a:p>
              <a:pPr lvl="0"/>
              <a:r>
                <a:rPr lang="fr-FR" dirty="0">
                  <a:solidFill>
                    <a:schemeClr val="tx1"/>
                  </a:solidFill>
                </a:rPr>
                <a:t>Avocate</a:t>
              </a:r>
            </a:p>
            <a:p>
              <a:pPr lvl="0"/>
              <a:r>
                <a:rPr lang="fr-FR" dirty="0">
                  <a:solidFill>
                    <a:schemeClr val="tx1"/>
                  </a:solidFill>
                </a:rPr>
                <a:t>T: +32 (2) 500 15 47</a:t>
              </a:r>
            </a:p>
            <a:p>
              <a:pPr lvl="0"/>
              <a:r>
                <a:rPr lang="fr-FR" dirty="0">
                  <a:solidFill>
                    <a:schemeClr val="tx1"/>
                  </a:solidFill>
                </a:rPr>
                <a:t>M: +32 (4) 76 97 39 03</a:t>
              </a:r>
            </a:p>
            <a:p>
              <a:pPr lvl="0"/>
              <a:r>
                <a:rPr lang="fr-FR" dirty="0" err="1">
                  <a:solidFill>
                    <a:schemeClr val="tx1"/>
                  </a:solidFill>
                </a:rPr>
                <a:t>maelle.rixhon@dlapiper.com</a:t>
              </a:r>
              <a:endParaRPr lang="en-US" dirty="0">
                <a:solidFill>
                  <a:schemeClr val="tx1"/>
                </a:solidFill>
              </a:endParaRPr>
            </a:p>
          </p:txBody>
        </p:sp>
        <p:pic>
          <p:nvPicPr>
            <p:cNvPr id="15" name="Picture 5">
              <a:extLst>
                <a:ext uri="{FF2B5EF4-FFF2-40B4-BE49-F238E27FC236}">
                  <a16:creationId xmlns:a16="http://schemas.microsoft.com/office/drawing/2014/main" id="{6453E584-CA21-44F7-9C1C-6E874BD074ED}"/>
                </a:ext>
              </a:extLst>
            </p:cNvPr>
            <p:cNvPicPr>
              <a:picLocks noChangeAspect="1" noChangeArrowheads="1"/>
            </p:cNvPicPr>
            <p:nvPr/>
          </p:nvPicPr>
          <p:blipFill>
            <a:blip r:embed="rId3"/>
            <a:srcRect/>
            <a:stretch/>
          </p:blipFill>
          <p:spPr bwMode="auto">
            <a:xfrm>
              <a:off x="653178" y="1916106"/>
              <a:ext cx="870491" cy="9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680459683"/>
      </p:ext>
    </p:extLst>
  </p:cSld>
  <p:clrMapOvr>
    <a:masterClrMapping/>
  </p:clrMapOvr>
</p:sld>
</file>

<file path=ppt/theme/theme1.xml><?xml version="1.0" encoding="utf-8"?>
<a:theme xmlns:a="http://schemas.openxmlformats.org/drawingml/2006/main" name="DLA Piper Master">
  <a:themeElements>
    <a:clrScheme name="DLA Piper">
      <a:dk1>
        <a:srgbClr val="182440"/>
      </a:dk1>
      <a:lt1>
        <a:srgbClr val="FFFFFF"/>
      </a:lt1>
      <a:dk2>
        <a:srgbClr val="7B7B7B"/>
      </a:dk2>
      <a:lt2>
        <a:srgbClr val="DEDEDE"/>
      </a:lt2>
      <a:accent1>
        <a:srgbClr val="E52A4F"/>
      </a:accent1>
      <a:accent2>
        <a:srgbClr val="FBBD04"/>
      </a:accent2>
      <a:accent3>
        <a:srgbClr val="D9DA41"/>
      </a:accent3>
      <a:accent4>
        <a:srgbClr val="182440"/>
      </a:accent4>
      <a:accent5>
        <a:srgbClr val="FFFFFF"/>
      </a:accent5>
      <a:accent6>
        <a:srgbClr val="0073CF"/>
      </a:accent6>
      <a:hlink>
        <a:srgbClr val="0073CF"/>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lank.potx" id="{EF95A98A-71FF-414F-B49F-19F5948BA5F1}" vid="{BD709709-C760-4777-BBFA-97122C06B70B}"/>
    </a:ext>
  </a:extLst>
</a:theme>
</file>

<file path=ppt/theme/theme2.xml><?xml version="1.0" encoding="utf-8"?>
<a:theme xmlns:a="http://schemas.openxmlformats.org/drawingml/2006/main" name="DLA Piper Master">
  <a:themeElements>
    <a:clrScheme name="DLA Piper">
      <a:dk1>
        <a:srgbClr val="182440"/>
      </a:dk1>
      <a:lt1>
        <a:srgbClr val="FFFFFF"/>
      </a:lt1>
      <a:dk2>
        <a:srgbClr val="7B7B7B"/>
      </a:dk2>
      <a:lt2>
        <a:srgbClr val="DEDEDE"/>
      </a:lt2>
      <a:accent1>
        <a:srgbClr val="E52A4F"/>
      </a:accent1>
      <a:accent2>
        <a:srgbClr val="FBBD04"/>
      </a:accent2>
      <a:accent3>
        <a:srgbClr val="D9DA41"/>
      </a:accent3>
      <a:accent4>
        <a:srgbClr val="182440"/>
      </a:accent4>
      <a:accent5>
        <a:srgbClr val="FFFFFF"/>
      </a:accent5>
      <a:accent6>
        <a:srgbClr val="0073CF"/>
      </a:accent6>
      <a:hlink>
        <a:srgbClr val="0073CF"/>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
</file>

<file path=customXml/itemProps1.xml><?xml version="1.0" encoding="utf-8"?>
<ds:datastoreItem xmlns:ds="http://schemas.openxmlformats.org/officeDocument/2006/customXml" ds:itemID="{34A8155D-B34A-40A9-BC5F-78CEF2ABBC3B}">
  <ds:schemaRefs>
    <ds:schemaRef ds:uri="http://www.imanage.com/work/xmlschema"/>
  </ds:schemaRefs>
</ds:datastoreItem>
</file>

<file path=docProps/app.xml><?xml version="1.0" encoding="utf-8"?>
<Properties xmlns="http://schemas.openxmlformats.org/officeDocument/2006/extended-properties" xmlns:vt="http://schemas.openxmlformats.org/officeDocument/2006/docPropsVTypes">
  <Template>blank</Template>
  <TotalTime>816</TotalTime>
  <Words>17976</Words>
  <Application>Microsoft Office PowerPoint</Application>
  <PresentationFormat>Widescreen</PresentationFormat>
  <Paragraphs>559</Paragraphs>
  <Slides>81</Slides>
  <Notes>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81</vt:i4>
      </vt:variant>
    </vt:vector>
  </HeadingPairs>
  <TitlesOfParts>
    <vt:vector size="87" baseType="lpstr">
      <vt:lpstr>Arial</vt:lpstr>
      <vt:lpstr>Calibri</vt:lpstr>
      <vt:lpstr>Cambria</vt:lpstr>
      <vt:lpstr>Times New Roman</vt:lpstr>
      <vt:lpstr>DLA Piper Master</vt:lpstr>
      <vt:lpstr>DLA Piper Master</vt:lpstr>
      <vt:lpstr>Chronique de jurisprudence des chambres francophones du Conseil d’État en matière de marchés publics</vt:lpstr>
      <vt:lpstr>Tables des matières</vt:lpstr>
      <vt:lpstr>I. Principes généraux</vt:lpstr>
      <vt:lpstr>C.E., arrêt n° 254.209 du 1 juillet 2022, s.r.l. Jambes Casernes Equilis (extrême urgence)</vt:lpstr>
      <vt:lpstr>C.E., arrêt n° 254.257 du 8 juillet 2022, s.a. Lesuco (extrême urgence)</vt:lpstr>
      <vt:lpstr>II. Le marché : structure, documents et procédures</vt:lpstr>
      <vt:lpstr>C.E., arrêt n° 252.751 du 25 janvier 2022, a.s.b.l. COHEZIO (extrême urgence)</vt:lpstr>
      <vt:lpstr>La saga des accords-cadres</vt:lpstr>
      <vt:lpstr>La saga des accords-cadres</vt:lpstr>
      <vt:lpstr>C.E., arrêt n° 253.997 du 14 juin 2022, s.a. Ecoterres (extrême urgence)</vt:lpstr>
      <vt:lpstr>C.E., arrêt n° 253.997 du 14 juin 2022, s.a. Ecoterres (extrême urgence)</vt:lpstr>
      <vt:lpstr>III. La sélection</vt:lpstr>
      <vt:lpstr>C.E., arrêt n° 251.896 du 20 octobre 2021, s.r.l. Marcel Barattucci, Ingénieur Architecte et Associés &amp; s.r.l. Architecture et Création (annulation  et extrême urgence)</vt:lpstr>
      <vt:lpstr>C.E., arrêt n° 252.154 du 18 novembre 2021, s.a. JUMATT (extrême urgence)</vt:lpstr>
      <vt:lpstr>C.E., arrêt n° 254.211 du 1 juillet 2022, s.a. Jette Clean (extrême urgence)</vt:lpstr>
      <vt:lpstr>C.E., arrêt n° 253.314 du 23 mars 2022, s.r.l. EZEE EUROPE et consorts (extrême urgence)</vt:lpstr>
      <vt:lpstr>C.E., arrêt n° 254.318 du 9 août 2022, société de droit autrichien PROCOMCURE BIOTECH (extrême urgence)</vt:lpstr>
      <vt:lpstr>C.E., arrêt n° 251.896 du 20 octobre 2021, s.r.l. Marcel Barattucci, Ingénieur Architecte et Associés &amp; s.r.l. Architecture et Création (annulation et extrême urgence)</vt:lpstr>
      <vt:lpstr>C.E., arrêt n° 252.833 du 31 janvier 2022, s.a. Alarmes Coquelet (extrême urgence)</vt:lpstr>
      <vt:lpstr>C.E., arrêt n° 251.491 du 14 septembre 2021, s.r.l. Privacy Praxis (extrême urgence)</vt:lpstr>
      <vt:lpstr>C.E., arrêt n° 251.866 du 15 octobre 2021, s.r.l. Oupeye Voirie Services (extrême urgence)</vt:lpstr>
      <vt:lpstr>C.E., arrêt n° 254.281 du 15 juillet 2022, s.r.l. Privacy Praxis (extrême urgence et annulation)</vt:lpstr>
      <vt:lpstr>C.E., arrêt n° 254.281 du 15 juillet 2022, s.r.l. Privacy Praxis (extrême urgence et annulation)</vt:lpstr>
      <vt:lpstr>C.E., arrêt n° 253.728 du 12 mai 2022, s.a. Entreprises Jacques Pirlot (annulation)</vt:lpstr>
      <vt:lpstr>C.E., arrêt n° 253.728 du 12 mai 2022, s.a. Entreprises Jacques Pirlot (annulation)</vt:lpstr>
      <vt:lpstr>C.E., arrêt n° 253.025 du 17 février 2022, s.a. Etablissements Dumay-Mior (extrême urgence)</vt:lpstr>
      <vt:lpstr>C.E., arrêt n° 253.728 du 12 mai 2022, s.a. Entreprises Jacques Pirlot (annulation)</vt:lpstr>
      <vt:lpstr>IV. L’analyse des offres (y inclus la régularité) et l’attribution du marché</vt:lpstr>
      <vt:lpstr>C.E., arrêt n° 251.664 du 29 septembre 2021, s.a. RENOTEC (extrême urgence)</vt:lpstr>
      <vt:lpstr>C.E., arrêt, n° 254.069 du 22 juin 2022, s.r.l. Jacobs Douwe Egberts Pro Be (extrême urgence)</vt:lpstr>
      <vt:lpstr>C.E., arrêt, n° 254.069 du 22 juin 2022, s.r.l. Jacobs Douwe Egberts Pro Be (extrême urgence)</vt:lpstr>
      <vt:lpstr>C.E., arrêt n° 253.677 du 6 mai 2022, a.s.b.l. CIBES (extrême urgence et annulation)</vt:lpstr>
      <vt:lpstr>C.E., arrêts n° 251.695 et n° 251.696 du 30 septembre 2021, s.r.l. Theis Marcel (extrême urgence)</vt:lpstr>
      <vt:lpstr>C.E., arrêt n° 252.640 du 14 janvier 2022, s.a. Venturis (extrême urgence et annulation)</vt:lpstr>
      <vt:lpstr>C.E., arrêt n° 253.899 du 1 juin 2022, s.r.l. Privacy Praxys et consorts (extrême urgence)</vt:lpstr>
      <vt:lpstr>C.E., arrêt n° 251.639 du 28 septembre 2021, s.r.l. Alain Bordet (extrême urgence)</vt:lpstr>
      <vt:lpstr>C.E., arrêt n° 253.125 du 28 février 2022, s.a. Ceba Confort (extrême urgence)</vt:lpstr>
      <vt:lpstr>C.E., arrêt n° 253.496 du 12 avril 2022, s.a. A2 (extrême urgence et annulation)</vt:lpstr>
      <vt:lpstr>C.E., arrêt n° 254.242 du 7 juillet 2022, s.a. KRINKELS (extrême urgence)</vt:lpstr>
      <vt:lpstr>C.E., arrêt n° 254.242 du 7 juillet 2022, s.a. KRINKELS (extrême urgence)</vt:lpstr>
      <vt:lpstr>C.E., arrêt n° 252.543 du 23 décembre 2021, s.a. Orange Belgium (extrême urgence)</vt:lpstr>
      <vt:lpstr>C.E., arrêt n° 252.640 du 14 janvier 2022, s.a. Venturis (extrême urgence et annulation)</vt:lpstr>
      <vt:lpstr>C.E., arrêt n° 252.640 du 14 janvier 2022, s.a. Venturis (extrême urgence et annulation)</vt:lpstr>
      <vt:lpstr>C.E., arrêt n° 252.898 du 4 février 2022, a.s.b.l. COHEZIO (extrême urgence)</vt:lpstr>
      <vt:lpstr>C.E., arrêt n° 252.898 du 4 février 2022, a.s.b.l. COHEZIO (extrême urgence)</vt:lpstr>
      <vt:lpstr>C.E., arrêt n° 253.545 du 21 avril 2022, s.r.l. J.D.-CONSULT (extrême urgence)</vt:lpstr>
      <vt:lpstr>C.E., arrêt n° 254.054 du 21 juin 2022, s.a. Sodexo Pass Belgium (extrême urgence)</vt:lpstr>
      <vt:lpstr>C.E., arrêt n° 252.751 du 25 janvier 2022, a.s.b.l. COHEZIO (extrême urgence)</vt:lpstr>
      <vt:lpstr>C.E., arrêt n° 254.298 du 27 juillet 2022, s.c.r.l. INTERMEDIANCE (extrême urgence)</vt:lpstr>
      <vt:lpstr>C.E., arrêt n° 254.298 du 27 juillet 2022, s.c.r.l. INTERMEDIANCE (extrême urgence)</vt:lpstr>
      <vt:lpstr>C.E., arrêt n° 252.690 du 19 janvier 2022, s.a. Spie ICS Document Solutions S.A. (extrême urgence)</vt:lpstr>
      <vt:lpstr>C.E., arrêt n° 252.899 du 4 février 2022, s.a. ARTBEL (extrême urgence et annulation)</vt:lpstr>
      <vt:lpstr>C.E., arrêt n° 253.860 du 24 mai 2022, s.a. Krinkels (extrême urgence)</vt:lpstr>
      <vt:lpstr>C.E., arrêt n° 253.860 du 24 mai 2022, s.a. Krinkels (extrême urgence)</vt:lpstr>
      <vt:lpstr>C.E., arrêt n° 253.677 du 6 mai 2022, a.s.b.l. CIBES (extrême urgence et annulation)</vt:lpstr>
      <vt:lpstr>C.E., arrêt, n° 254.054 du 21 juin 2022, s.a. Sodexo Pass Belgium (extrême urgence)</vt:lpstr>
      <vt:lpstr>C.E., arrêt, n° 254.054 du 21 juin 2022, s.a. Sodexo Pass Belgium (extrême urgence)</vt:lpstr>
      <vt:lpstr>C.E., arrêt n° 252.899 du 4 février 2022, s.a. ARTBEL (extrême urgence et annulation)</vt:lpstr>
      <vt:lpstr>C.E., arrêt n° 253.452 du 1 avril 2022, s.a. ÉTABLISSEMENT JORDAN (extrême urgence et annulation)</vt:lpstr>
      <vt:lpstr>C.E., arrêt n° 253.452 du 1 avril 2022, s.a. ÉTABLISSEMENT JORDAN (extrême urgence et annulation)</vt:lpstr>
      <vt:lpstr>C.E., arrêt n° 253.452 du 1 avril 2022, s.a. ÉTABLISSEMENT JORDAN (extrême urgence et annulation)</vt:lpstr>
      <vt:lpstr>C.E., arrêt n° 252.191 du 23 novembre 2021, s.c.r.l. Intermédiance &amp; Partners (annulation)</vt:lpstr>
      <vt:lpstr>C.E., arrêt n° 252.690 du 19 janvier 2022, s.a. Spie ICS Document Solutions (extrême urgence)</vt:lpstr>
      <vt:lpstr>V. Questions choisies de procédure</vt:lpstr>
      <vt:lpstr>C.E., arrêt n° 253.410 du 30 mars 2022, s.r.l. Association des Yernaux (annulation)</vt:lpstr>
      <vt:lpstr>C.E., arrêt n° 253.410 du 30 mars 2022, s.r.l. Association des Yernaux (annulation)</vt:lpstr>
      <vt:lpstr>C.E., arrêt n° 253.452 du 1 avril 2022, s.a. ÉTABLISSEMENT JORDAN (extrême urgence et annulation)</vt:lpstr>
      <vt:lpstr>C.E., arrêt n° 253.376 du 28 mars 2022, s.a. WYCOTEC (extrême urgence et annulation)</vt:lpstr>
      <vt:lpstr>C.E., arrêt n° 253.368 du 25 mars 2022, COSTER et consorts (annulation)</vt:lpstr>
      <vt:lpstr>C.E., arrêt, n° 252.749 du 25 janvier 2022, s.a. Jette Clean (extrême urgence)</vt:lpstr>
      <vt:lpstr>C.E., arrêt, n° 252.749 du 25 janvier 2022, s.a. Jette Clean (extrême urgence)</vt:lpstr>
      <vt:lpstr>C.E., arrêt, n° 254.069 du 22 juin 2022, s.r.l. Jacobs Douwe Egberts Pro Be (extrême urgence)</vt:lpstr>
      <vt:lpstr>C.E., arrêt n° 253.545 du 21 avril 2022, s.r.l. J.D.-CONSULT (extrême urgence)</vt:lpstr>
      <vt:lpstr>C.E., arrêt n° 252.751 du 25 janvier 2022, a.s.b.l. COHEZIO (extrême urgence)</vt:lpstr>
      <vt:lpstr>C.E., arrêt n° 254.317 du 8 août 2022, société de droit autrichien PROCOMCURE BIOTECH (extrême urgence)</vt:lpstr>
      <vt:lpstr>C.E., arrêt n° 251.965 du 27 octobre 2021, société de droit néerlandais  Lightwell B.V. (extrême urgence)</vt:lpstr>
      <vt:lpstr>C.E., arrêt, n° 253.997 du 14 juin 2022, s.a. Ecoterres (extrême urgence)</vt:lpstr>
      <vt:lpstr>C.E., arrêt 253.376 du 28 mars 2022, s.a. WYCOTEC (extrême urgence et annulation)</vt:lpstr>
      <vt:lpstr>C.E., arrêt, n° 253.899 du 1 juin 2022, s.r.l. Privacy Praxis et consorts (extrême urgence)</vt:lpstr>
      <vt:lpstr>Merci pour votre attention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Chronique de jurisprudence des chambres francophones du Conseil d’Etat en matière de marchés publics</dc:title>
  <dc:creator>revs</dc:creator>
  <cp:lastModifiedBy>Bérénice Wathelet</cp:lastModifiedBy>
  <cp:revision>45</cp:revision>
  <cp:lastPrinted>2018-11-14T15:28:25Z</cp:lastPrinted>
  <dcterms:created xsi:type="dcterms:W3CDTF">2022-10-26T08:41:55Z</dcterms:created>
  <dcterms:modified xsi:type="dcterms:W3CDTF">2022-10-27T01:06:26Z</dcterms:modified>
</cp:coreProperties>
</file>