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65" r:id="rId3"/>
    <p:sldId id="257" r:id="rId4"/>
    <p:sldId id="263" r:id="rId5"/>
    <p:sldId id="269" r:id="rId6"/>
    <p:sldId id="264" r:id="rId7"/>
    <p:sldId id="271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15" autoAdjust="0"/>
    <p:restoredTop sz="94660"/>
  </p:normalViewPr>
  <p:slideViewPr>
    <p:cSldViewPr snapToGrid="0">
      <p:cViewPr varScale="1">
        <p:scale>
          <a:sx n="79" d="100"/>
          <a:sy n="79" d="100"/>
        </p:scale>
        <p:origin x="216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C9CAAA-4138-4A49-AB0A-DFD3E2963FC6}" type="datetimeFigureOut">
              <a:rPr lang="en-US"/>
              <a:t>11/25/21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FBA7E-90F2-48F1-8210-84F4F4757592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0060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This applicable to Flash presentation too.</a:t>
            </a:r>
          </a:p>
          <a:p>
            <a:r>
              <a:rPr lang="en-US">
                <a:cs typeface="Calibri"/>
              </a:rPr>
              <a:t>Just change the background color to more darker or lighter to distingish between both.</a:t>
            </a:r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4FBA7E-90F2-48F1-8210-84F4F4757592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36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11/25/21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27143" y="6356350"/>
            <a:ext cx="446903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152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11/25/21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60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11/25/21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932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11/25/21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789142" y="0"/>
            <a:ext cx="438664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212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11/25/21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055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11/25/21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749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11/25/21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648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11/25/21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4797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11/25/21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157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11/25/21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121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11/25/21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440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11/25/21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72548" y="-8839"/>
            <a:ext cx="4469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2793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aureen.walschot@uclouvain.be" TargetMode="External"/><Relationship Id="rId7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hyperlink" Target="mailto:wribeiro@usp.br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869" y="1286933"/>
            <a:ext cx="10515600" cy="3134596"/>
          </a:xfrm>
        </p:spPr>
        <p:txBody>
          <a:bodyPr>
            <a:noAutofit/>
          </a:bodyPr>
          <a:lstStyle/>
          <a:p>
            <a:r>
              <a:rPr lang="en-US" b="1" dirty="0"/>
              <a:t>Transboundary Groundwater, Peace and Security: Opportunities and challenges in Central America</a:t>
            </a:r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>
          <a:xfrm>
            <a:off x="946869" y="4595046"/>
            <a:ext cx="7331934" cy="1500187"/>
          </a:xfrm>
        </p:spPr>
        <p:txBody>
          <a:bodyPr>
            <a:normAutofit fontScale="92500" lnSpcReduction="20000"/>
          </a:bodyPr>
          <a:lstStyle/>
          <a:p>
            <a:r>
              <a:rPr lang="en-US" i="1" dirty="0"/>
              <a:t>Maureen Walschot, Université catholique de Louvain </a:t>
            </a:r>
            <a:endParaRPr lang="en-US" dirty="0"/>
          </a:p>
          <a:p>
            <a:r>
              <a:rPr lang="en-US" i="1" u="sng" dirty="0">
                <a:hlinkClick r:id="rId3"/>
              </a:rPr>
              <a:t>maureen.walschot@uclouvain.be</a:t>
            </a:r>
            <a:endParaRPr lang="en-US" i="1" u="sng" dirty="0"/>
          </a:p>
          <a:p>
            <a:r>
              <a:rPr lang="en-US" i="1" dirty="0"/>
              <a:t>Wagner Costa Ribeiro, Universidade de São Paulo</a:t>
            </a:r>
          </a:p>
          <a:p>
            <a:r>
              <a:rPr lang="en-US" dirty="0">
                <a:hlinkClick r:id="rId4"/>
              </a:rPr>
              <a:t>wribeiro@usp.br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AEBD824-3901-40A9-95F7-179CFCD4762E}"/>
              </a:ext>
            </a:extLst>
          </p:cNvPr>
          <p:cNvSpPr txBox="1"/>
          <p:nvPr/>
        </p:nvSpPr>
        <p:spPr>
          <a:xfrm>
            <a:off x="6664411" y="0"/>
            <a:ext cx="5323431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 i="1" dirty="0">
                <a:ea typeface="+mn-lt"/>
                <a:cs typeface="+mn-lt"/>
              </a:rPr>
              <a:t>IRWA 2021 – World Water Congress</a:t>
            </a:r>
          </a:p>
          <a:p>
            <a:pPr algn="ctr"/>
            <a:r>
              <a:rPr lang="en-US" sz="1600" b="1" i="1" dirty="0">
                <a:cs typeface="Calibri"/>
              </a:rPr>
              <a:t>29 November - 3 December 2021 </a:t>
            </a:r>
          </a:p>
          <a:p>
            <a:pPr algn="ctr"/>
            <a:r>
              <a:rPr lang="en-US" sz="1600" b="1" i="1" dirty="0">
                <a:cs typeface="Calibri"/>
              </a:rPr>
              <a:t>EXCO, Daegu, Republic of Korea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3EFEE41-7426-4F1E-80BF-E1F790094064}"/>
              </a:ext>
            </a:extLst>
          </p:cNvPr>
          <p:cNvCxnSpPr/>
          <p:nvPr/>
        </p:nvCxnSpPr>
        <p:spPr>
          <a:xfrm flipV="1">
            <a:off x="138256" y="837736"/>
            <a:ext cx="11746301" cy="14378"/>
          </a:xfrm>
          <a:prstGeom prst="straightConnector1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29931175-081D-8C4E-812C-3E890942C7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41" y="0"/>
            <a:ext cx="1697635" cy="81860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8362CC0-AD6C-9243-824A-D24EA1F7CC9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3957" y="5883792"/>
            <a:ext cx="1758042" cy="91173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DB4204F-DDD7-644E-BB85-C9F8437E554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907" y="6095233"/>
            <a:ext cx="2559050" cy="589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4DC240A9-C69E-4D8F-ABAF-43F5E7D22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42502"/>
            <a:ext cx="10515600" cy="873167"/>
          </a:xfrm>
        </p:spPr>
        <p:txBody>
          <a:bodyPr>
            <a:normAutofit/>
          </a:bodyPr>
          <a:lstStyle/>
          <a:p>
            <a:r>
              <a:rPr lang="en-US" sz="3800" dirty="0"/>
              <a:t>Background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854B9AA-F902-457E-93D1-FAACF195CF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605" y="1901752"/>
            <a:ext cx="10349823" cy="4351338"/>
          </a:xfrm>
        </p:spPr>
        <p:txBody>
          <a:bodyPr>
            <a:normAutofit/>
          </a:bodyPr>
          <a:lstStyle/>
          <a:p>
            <a:r>
              <a:rPr lang="en-US" dirty="0"/>
              <a:t>Water - threat multiplier/enhancing cooperation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 Opportunities and challenges regarding peace, water security and transboundary water management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Joint management of transboundary aquifers: difficult balance of different interests and uses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RQ: </a:t>
            </a:r>
            <a:r>
              <a:rPr lang="en-US" b="1" dirty="0"/>
              <a:t>What is the state of water cooperation in Central America?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F022131-318D-4B66-B25D-2B56528E65AF}"/>
              </a:ext>
            </a:extLst>
          </p:cNvPr>
          <p:cNvSpPr txBox="1"/>
          <p:nvPr/>
        </p:nvSpPr>
        <p:spPr>
          <a:xfrm>
            <a:off x="9627079" y="382438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dirty="0">
              <a:cs typeface="Calibri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EC69FBD-16E2-4392-8BF9-D22374CAA5C8}"/>
              </a:ext>
            </a:extLst>
          </p:cNvPr>
          <p:cNvCxnSpPr/>
          <p:nvPr/>
        </p:nvCxnSpPr>
        <p:spPr>
          <a:xfrm flipV="1">
            <a:off x="138256" y="837736"/>
            <a:ext cx="11746301" cy="14378"/>
          </a:xfrm>
          <a:prstGeom prst="straightConnector1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2C6BEF8-360D-6C42-A27F-F7B60A440A5F}"/>
              </a:ext>
            </a:extLst>
          </p:cNvPr>
          <p:cNvSpPr txBox="1"/>
          <p:nvPr/>
        </p:nvSpPr>
        <p:spPr>
          <a:xfrm>
            <a:off x="6664411" y="0"/>
            <a:ext cx="5323431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 i="1" dirty="0">
                <a:ea typeface="+mn-lt"/>
                <a:cs typeface="+mn-lt"/>
              </a:rPr>
              <a:t>IRWA 2021 – World Water Congress</a:t>
            </a:r>
          </a:p>
          <a:p>
            <a:pPr algn="ctr"/>
            <a:r>
              <a:rPr lang="en-US" sz="1600" b="1" i="1" dirty="0">
                <a:cs typeface="Calibri"/>
              </a:rPr>
              <a:t>29 November - 3 December 2021 </a:t>
            </a:r>
          </a:p>
          <a:p>
            <a:pPr algn="ctr"/>
            <a:r>
              <a:rPr lang="en-US" sz="1600" b="1" i="1" dirty="0">
                <a:cs typeface="Calibri"/>
              </a:rPr>
              <a:t>EXCO, Daegu, Republic of Korea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A59E1742-FED1-CF49-BA89-4070273848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41" y="0"/>
            <a:ext cx="1697635" cy="81860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B07EF62-0B93-194A-8CF4-F095E0F79A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3957" y="5883792"/>
            <a:ext cx="1758042" cy="91173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8C98263-9958-AD46-B0EF-D293D35859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907" y="6095233"/>
            <a:ext cx="2559050" cy="589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636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4DC240A9-C69E-4D8F-ABAF-43F5E7D22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42502"/>
            <a:ext cx="10515600" cy="873167"/>
          </a:xfrm>
        </p:spPr>
        <p:txBody>
          <a:bodyPr>
            <a:normAutofit fontScale="90000"/>
          </a:bodyPr>
          <a:lstStyle/>
          <a:p>
            <a:r>
              <a:rPr lang="en-US" sz="3800" dirty="0"/>
              <a:t>Transboundary Groundwater, Peace and Security in Central America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854B9AA-F902-457E-93D1-FAACF195CF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16013"/>
            <a:ext cx="6108344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CA endowed with water resources BUT water scarcity = concern: lack of mechanisms and actions for managing, allocating, and developing water resources</a:t>
            </a:r>
          </a:p>
          <a:p>
            <a:r>
              <a:rPr lang="en-US" dirty="0"/>
              <a:t>Vulnerability to climate change critical</a:t>
            </a:r>
          </a:p>
          <a:p>
            <a:r>
              <a:rPr lang="en-US" dirty="0"/>
              <a:t>7 States interconnected through 23 international watercourses and 18 transboundary aquifers. 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Despite several joint management projects, cooperation still nascent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F022131-318D-4B66-B25D-2B56528E65AF}"/>
              </a:ext>
            </a:extLst>
          </p:cNvPr>
          <p:cNvSpPr txBox="1"/>
          <p:nvPr/>
        </p:nvSpPr>
        <p:spPr>
          <a:xfrm>
            <a:off x="9627079" y="382438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dirty="0">
              <a:cs typeface="Calibri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EC69FBD-16E2-4392-8BF9-D22374CAA5C8}"/>
              </a:ext>
            </a:extLst>
          </p:cNvPr>
          <p:cNvCxnSpPr/>
          <p:nvPr/>
        </p:nvCxnSpPr>
        <p:spPr>
          <a:xfrm flipV="1">
            <a:off x="138256" y="837736"/>
            <a:ext cx="11746301" cy="14378"/>
          </a:xfrm>
          <a:prstGeom prst="straightConnector1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2C6BEF8-360D-6C42-A27F-F7B60A440A5F}"/>
              </a:ext>
            </a:extLst>
          </p:cNvPr>
          <p:cNvSpPr txBox="1"/>
          <p:nvPr/>
        </p:nvSpPr>
        <p:spPr>
          <a:xfrm>
            <a:off x="6664411" y="0"/>
            <a:ext cx="5323431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 i="1" dirty="0">
                <a:ea typeface="+mn-lt"/>
                <a:cs typeface="+mn-lt"/>
              </a:rPr>
              <a:t>IRWA 2021 – World Water Congress</a:t>
            </a:r>
          </a:p>
          <a:p>
            <a:pPr algn="ctr"/>
            <a:r>
              <a:rPr lang="en-US" sz="1600" b="1" i="1" dirty="0">
                <a:cs typeface="Calibri"/>
              </a:rPr>
              <a:t>29 November - 3 December 2021 </a:t>
            </a:r>
          </a:p>
          <a:p>
            <a:pPr algn="ctr"/>
            <a:r>
              <a:rPr lang="en-US" sz="1600" b="1" i="1" dirty="0">
                <a:cs typeface="Calibri"/>
              </a:rPr>
              <a:t>EXCO, Daegu, Republic of Korea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A59E1742-FED1-CF49-BA89-4070273848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41" y="0"/>
            <a:ext cx="1697635" cy="81860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98EE5A5-B747-2F44-A8AB-F66C8267A6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3542" y="2015669"/>
            <a:ext cx="4569233" cy="374386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B480BCA3-A605-F74D-ACC0-194A6B180A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3957" y="5883792"/>
            <a:ext cx="1758042" cy="91173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BE243BE-1D7E-6440-B75E-3B2DE53C016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907" y="6095233"/>
            <a:ext cx="2559050" cy="589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42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4DC240A9-C69E-4D8F-ABAF-43F5E7D22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021716"/>
            <a:ext cx="10836965" cy="752354"/>
          </a:xfrm>
        </p:spPr>
        <p:txBody>
          <a:bodyPr>
            <a:noAutofit/>
          </a:bodyPr>
          <a:lstStyle/>
          <a:p>
            <a:r>
              <a:rPr lang="en-US" dirty="0"/>
              <a:t>Methodology</a:t>
            </a:r>
            <a:endParaRPr lang="en-US" sz="4000" dirty="0">
              <a:effectLst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854B9AA-F902-457E-93D1-FAACF195CF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43002"/>
            <a:ext cx="10515600" cy="44741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1. Applying enabling factors in transboundary aquifer cooperation (Conti, 2014) to CA to analyze the strengths and the flaws 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The higher the number of enabling factors, the stronger the possibilities of enabling cooperation over transboundary groundwater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2. Use the TWINS model (Mirumachi &amp; Allan, 2007) to analyze how transboundary water management implies both cooperation and conflict among the different stakeholders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Challenges: local transboundary water politics = reflection of local power (a)symmetries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F022131-318D-4B66-B25D-2B56528E65AF}"/>
              </a:ext>
            </a:extLst>
          </p:cNvPr>
          <p:cNvSpPr txBox="1"/>
          <p:nvPr/>
        </p:nvSpPr>
        <p:spPr>
          <a:xfrm>
            <a:off x="9627079" y="382438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dirty="0">
              <a:cs typeface="Calibri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EC69FBD-16E2-4392-8BF9-D22374CAA5C8}"/>
              </a:ext>
            </a:extLst>
          </p:cNvPr>
          <p:cNvCxnSpPr/>
          <p:nvPr/>
        </p:nvCxnSpPr>
        <p:spPr>
          <a:xfrm flipV="1">
            <a:off x="138256" y="837736"/>
            <a:ext cx="11746301" cy="14378"/>
          </a:xfrm>
          <a:prstGeom prst="straightConnector1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1921A70-CE5F-A14F-8BDD-CEE2F2FBF99B}"/>
              </a:ext>
            </a:extLst>
          </p:cNvPr>
          <p:cNvSpPr txBox="1"/>
          <p:nvPr/>
        </p:nvSpPr>
        <p:spPr>
          <a:xfrm>
            <a:off x="6664411" y="0"/>
            <a:ext cx="5323431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 i="1" dirty="0">
                <a:ea typeface="+mn-lt"/>
                <a:cs typeface="+mn-lt"/>
              </a:rPr>
              <a:t>IRWA 2021 – World Water Congress</a:t>
            </a:r>
          </a:p>
          <a:p>
            <a:pPr algn="ctr"/>
            <a:r>
              <a:rPr lang="en-US" sz="1600" b="1" i="1" dirty="0">
                <a:cs typeface="Calibri"/>
              </a:rPr>
              <a:t>29 November - 3 December 2021 </a:t>
            </a:r>
          </a:p>
          <a:p>
            <a:pPr algn="ctr"/>
            <a:r>
              <a:rPr lang="en-US" sz="1600" b="1" i="1" dirty="0">
                <a:cs typeface="Calibri"/>
              </a:rPr>
              <a:t>EXCO, Daegu, Republic of Korea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DF60A5B-5C27-274D-9050-A2FD6C50BE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41" y="0"/>
            <a:ext cx="1697635" cy="81860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6BD515C-607E-8F44-80D5-1F4DDA9C68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3957" y="5883792"/>
            <a:ext cx="1758042" cy="91173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CCC7BD5-23C4-3C4E-81DB-4CB948B7BD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907" y="6095233"/>
            <a:ext cx="2559050" cy="589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424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4DC240A9-C69E-4D8F-ABAF-43F5E7D22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021716"/>
            <a:ext cx="10836965" cy="752354"/>
          </a:xfrm>
        </p:spPr>
        <p:txBody>
          <a:bodyPr>
            <a:noAutofit/>
          </a:bodyPr>
          <a:lstStyle/>
          <a:p>
            <a:r>
              <a:rPr lang="en-US" dirty="0"/>
              <a:t>Case study</a:t>
            </a:r>
            <a:endParaRPr lang="en-US" sz="4000" dirty="0">
              <a:effectLst/>
            </a:endParaRPr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3B93FD33-729D-4B4D-B635-2D8A55F1F3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640" y="1774070"/>
            <a:ext cx="5892771" cy="4351338"/>
          </a:xfr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F022131-318D-4B66-B25D-2B56528E65AF}"/>
              </a:ext>
            </a:extLst>
          </p:cNvPr>
          <p:cNvSpPr txBox="1"/>
          <p:nvPr/>
        </p:nvSpPr>
        <p:spPr>
          <a:xfrm>
            <a:off x="9627079" y="382438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dirty="0">
              <a:cs typeface="Calibri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EC69FBD-16E2-4392-8BF9-D22374CAA5C8}"/>
              </a:ext>
            </a:extLst>
          </p:cNvPr>
          <p:cNvCxnSpPr/>
          <p:nvPr/>
        </p:nvCxnSpPr>
        <p:spPr>
          <a:xfrm flipV="1">
            <a:off x="138256" y="837736"/>
            <a:ext cx="11746301" cy="14378"/>
          </a:xfrm>
          <a:prstGeom prst="straightConnector1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1921A70-CE5F-A14F-8BDD-CEE2F2FBF99B}"/>
              </a:ext>
            </a:extLst>
          </p:cNvPr>
          <p:cNvSpPr txBox="1"/>
          <p:nvPr/>
        </p:nvSpPr>
        <p:spPr>
          <a:xfrm>
            <a:off x="6664411" y="0"/>
            <a:ext cx="5323431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 i="1" dirty="0">
                <a:ea typeface="+mn-lt"/>
                <a:cs typeface="+mn-lt"/>
              </a:rPr>
              <a:t>IRWA 2021 – World Water Congress</a:t>
            </a:r>
          </a:p>
          <a:p>
            <a:pPr algn="ctr"/>
            <a:r>
              <a:rPr lang="en-US" sz="1600" b="1" i="1" dirty="0">
                <a:cs typeface="Calibri"/>
              </a:rPr>
              <a:t>29 November - 3 December 2021 </a:t>
            </a:r>
          </a:p>
          <a:p>
            <a:pPr algn="ctr"/>
            <a:r>
              <a:rPr lang="en-US" sz="1600" b="1" i="1" dirty="0">
                <a:cs typeface="Calibri"/>
              </a:rPr>
              <a:t>EXCO, Daegu, Republic of Korea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DF60A5B-5C27-274D-9050-A2FD6C50BE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41" y="0"/>
            <a:ext cx="1697635" cy="81860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E3A29FF-4AC8-624A-9FCC-5D46905918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033" y="2503532"/>
            <a:ext cx="4462861" cy="229779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14C4593-8C67-3A4F-903F-7A72BA826369}"/>
              </a:ext>
            </a:extLst>
          </p:cNvPr>
          <p:cNvSpPr/>
          <p:nvPr/>
        </p:nvSpPr>
        <p:spPr>
          <a:xfrm>
            <a:off x="6664411" y="2060154"/>
            <a:ext cx="48535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>
                <a:solidFill>
                  <a:srgbClr val="9E2D23"/>
                </a:solidFill>
                <a:latin typeface="SourceSansPro"/>
              </a:rPr>
              <a:t>Summary of Transboundary Aquifer Interactions </a:t>
            </a:r>
            <a:endParaRPr lang="en-US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F92B4BC-D73B-4C4A-B709-C97D4DEFD0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3957" y="5883792"/>
            <a:ext cx="1758042" cy="91173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6FCD423-E3DE-0841-8E5D-0E3E9206ED5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907" y="6095233"/>
            <a:ext cx="2559050" cy="589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437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4DC240A9-C69E-4D8F-ABAF-43F5E7D22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4120"/>
            <a:ext cx="10515600" cy="634307"/>
          </a:xfrm>
        </p:spPr>
        <p:txBody>
          <a:bodyPr>
            <a:normAutofit/>
          </a:bodyPr>
          <a:lstStyle/>
          <a:p>
            <a:r>
              <a:rPr lang="en-US" sz="3800" dirty="0"/>
              <a:t>Discussion</a:t>
            </a:r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E3E02E34-59B4-3E4D-B184-D05D375779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654" y="2140362"/>
            <a:ext cx="5805346" cy="4351337"/>
          </a:xfr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F022131-318D-4B66-B25D-2B56528E65AF}"/>
              </a:ext>
            </a:extLst>
          </p:cNvPr>
          <p:cNvSpPr txBox="1"/>
          <p:nvPr/>
        </p:nvSpPr>
        <p:spPr>
          <a:xfrm>
            <a:off x="9627079" y="382438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dirty="0">
              <a:cs typeface="Calibri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EC69FBD-16E2-4392-8BF9-D22374CAA5C8}"/>
              </a:ext>
            </a:extLst>
          </p:cNvPr>
          <p:cNvCxnSpPr/>
          <p:nvPr/>
        </p:nvCxnSpPr>
        <p:spPr>
          <a:xfrm flipV="1">
            <a:off x="138256" y="837736"/>
            <a:ext cx="11746301" cy="14378"/>
          </a:xfrm>
          <a:prstGeom prst="straightConnector1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37BAC966-8F0D-C046-A772-5900B2A884FF}"/>
              </a:ext>
            </a:extLst>
          </p:cNvPr>
          <p:cNvSpPr txBox="1"/>
          <p:nvPr/>
        </p:nvSpPr>
        <p:spPr>
          <a:xfrm>
            <a:off x="6664411" y="0"/>
            <a:ext cx="5323431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 i="1" dirty="0">
                <a:ea typeface="+mn-lt"/>
                <a:cs typeface="+mn-lt"/>
              </a:rPr>
              <a:t>IRWA 2021 – World Water Congress</a:t>
            </a:r>
          </a:p>
          <a:p>
            <a:pPr algn="ctr"/>
            <a:r>
              <a:rPr lang="en-US" sz="1600" b="1" i="1" dirty="0">
                <a:cs typeface="Calibri"/>
              </a:rPr>
              <a:t>29 November - 3 December 2021 </a:t>
            </a:r>
          </a:p>
          <a:p>
            <a:pPr algn="ctr"/>
            <a:r>
              <a:rPr lang="en-US" sz="1600" b="1" i="1" dirty="0">
                <a:cs typeface="Calibri"/>
              </a:rPr>
              <a:t>EXCO, Daegu, Republic of Korea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2008162-B9A0-034C-B8D1-7A2580C26A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41" y="0"/>
            <a:ext cx="1697635" cy="81860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2FFF751-EB14-A04C-BF71-0DD51E682CE1}"/>
              </a:ext>
            </a:extLst>
          </p:cNvPr>
          <p:cNvSpPr/>
          <p:nvPr/>
        </p:nvSpPr>
        <p:spPr>
          <a:xfrm>
            <a:off x="290654" y="1710433"/>
            <a:ext cx="37004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>
                <a:solidFill>
                  <a:srgbClr val="9E2D23"/>
                </a:solidFill>
                <a:latin typeface="SourceSansPro"/>
              </a:rPr>
              <a:t>Summary of Low Engagement Cases 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9F85AA9-4315-5741-94A1-F6C3180A63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538" y="1523684"/>
            <a:ext cx="4963262" cy="170089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00856FC-C446-7B4C-86A9-7C2C6BC355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538" y="3956562"/>
            <a:ext cx="4971604" cy="1203554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D8CD2E73-1A3F-C244-8D24-F1D02B482202}"/>
              </a:ext>
            </a:extLst>
          </p:cNvPr>
          <p:cNvSpPr/>
          <p:nvPr/>
        </p:nvSpPr>
        <p:spPr>
          <a:xfrm>
            <a:off x="6390538" y="1038794"/>
            <a:ext cx="42652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>
                <a:solidFill>
                  <a:srgbClr val="9E2D23"/>
                </a:solidFill>
                <a:latin typeface="SourceSansPro"/>
              </a:rPr>
              <a:t>Summary of Moderate Engagement Cases </a:t>
            </a:r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E2F8A77-67EF-AC48-87EE-94DBEBE77AF1}"/>
              </a:ext>
            </a:extLst>
          </p:cNvPr>
          <p:cNvSpPr/>
          <p:nvPr/>
        </p:nvSpPr>
        <p:spPr>
          <a:xfrm>
            <a:off x="6390538" y="3508684"/>
            <a:ext cx="37559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>
                <a:solidFill>
                  <a:srgbClr val="9E2D23"/>
                </a:solidFill>
                <a:latin typeface="SourceSansPro"/>
              </a:rPr>
              <a:t>Summary of High Engagement Cases </a:t>
            </a:r>
            <a:endParaRPr lang="en-US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C3062E5B-8599-1E4B-8AE0-5F926C854A9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3957" y="5883792"/>
            <a:ext cx="1758042" cy="91173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07BDFE2-BD71-C249-947A-2678C909A54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907" y="6095233"/>
            <a:ext cx="2559050" cy="589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842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4DC240A9-C69E-4D8F-ABAF-43F5E7D22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4120"/>
            <a:ext cx="10515600" cy="634307"/>
          </a:xfrm>
        </p:spPr>
        <p:txBody>
          <a:bodyPr>
            <a:normAutofit fontScale="90000"/>
          </a:bodyPr>
          <a:lstStyle/>
          <a:p>
            <a:r>
              <a:rPr lang="en-US" dirty="0"/>
              <a:t>Policy Recommendations and Conclusions </a:t>
            </a:r>
            <a:endParaRPr lang="en-US" sz="4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F022131-318D-4B66-B25D-2B56528E65AF}"/>
              </a:ext>
            </a:extLst>
          </p:cNvPr>
          <p:cNvSpPr txBox="1"/>
          <p:nvPr/>
        </p:nvSpPr>
        <p:spPr>
          <a:xfrm>
            <a:off x="9627079" y="382438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dirty="0">
              <a:cs typeface="Calibri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EC69FBD-16E2-4392-8BF9-D22374CAA5C8}"/>
              </a:ext>
            </a:extLst>
          </p:cNvPr>
          <p:cNvCxnSpPr/>
          <p:nvPr/>
        </p:nvCxnSpPr>
        <p:spPr>
          <a:xfrm flipV="1">
            <a:off x="138256" y="837736"/>
            <a:ext cx="11746301" cy="14378"/>
          </a:xfrm>
          <a:prstGeom prst="straightConnector1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37BAC966-8F0D-C046-A772-5900B2A884FF}"/>
              </a:ext>
            </a:extLst>
          </p:cNvPr>
          <p:cNvSpPr txBox="1"/>
          <p:nvPr/>
        </p:nvSpPr>
        <p:spPr>
          <a:xfrm>
            <a:off x="6664411" y="0"/>
            <a:ext cx="5323431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 i="1" dirty="0">
                <a:ea typeface="+mn-lt"/>
                <a:cs typeface="+mn-lt"/>
              </a:rPr>
              <a:t>IRWA 2021 – World Water Congress</a:t>
            </a:r>
          </a:p>
          <a:p>
            <a:pPr algn="ctr"/>
            <a:r>
              <a:rPr lang="en-US" sz="1600" b="1" i="1" dirty="0">
                <a:cs typeface="Calibri"/>
              </a:rPr>
              <a:t>29 November - 3 December 2021 </a:t>
            </a:r>
          </a:p>
          <a:p>
            <a:pPr algn="ctr"/>
            <a:r>
              <a:rPr lang="en-US" sz="1600" b="1" i="1" dirty="0">
                <a:cs typeface="Calibri"/>
              </a:rPr>
              <a:t>EXCO, Daegu, Republic of Korea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2008162-B9A0-034C-B8D1-7A2580C26A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41" y="0"/>
            <a:ext cx="1697635" cy="818601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463ED7B-83D1-ED4F-BD50-6FBB048C78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281557" cy="4351338"/>
          </a:xfrm>
        </p:spPr>
        <p:txBody>
          <a:bodyPr>
            <a:normAutofit/>
          </a:bodyPr>
          <a:lstStyle/>
          <a:p>
            <a:r>
              <a:rPr lang="en-US" dirty="0"/>
              <a:t>Set of recommendations for governance mechanisms to enhance transboundary groundwater security (Albrecht </a:t>
            </a:r>
            <a:r>
              <a:rPr lang="en-US" i="1" dirty="0"/>
              <a:t>et al</a:t>
            </a:r>
            <a:r>
              <a:rPr lang="en-US" dirty="0"/>
              <a:t>., 2017) 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Adapting these to the specific context of CA as a regional hydro-security complex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  <a:p>
            <a:r>
              <a:rPr lang="en-US" dirty="0"/>
              <a:t>Water can be a tool for peace if the right enabling factors, mechanisms and policies are put in place </a:t>
            </a:r>
          </a:p>
          <a:p>
            <a:pPr marL="0" indent="0">
              <a:buNone/>
            </a:pPr>
            <a:r>
              <a:rPr lang="en-US" dirty="0"/>
              <a:t>+ essential to incorporate all actors as early as possible in the cooperation/negotiation process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3E578BD-78AC-D148-BAB6-F3BBF718A5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3957" y="5883792"/>
            <a:ext cx="1758042" cy="91173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7E95427-1C3C-6D4F-9EC0-8B61166C71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907" y="6095233"/>
            <a:ext cx="2559050" cy="589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9596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C129F-7A2D-4415-A1E3-5A60D875F4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39019" y="1711835"/>
            <a:ext cx="9144000" cy="2387600"/>
          </a:xfrm>
        </p:spPr>
        <p:txBody>
          <a:bodyPr/>
          <a:lstStyle/>
          <a:p>
            <a:r>
              <a:rPr lang="en-US" b="1" i="1">
                <a:cs typeface="Calibri Light"/>
              </a:rPr>
              <a:t>Thank you for your attention.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F022131-318D-4B66-B25D-2B56528E65AF}"/>
              </a:ext>
            </a:extLst>
          </p:cNvPr>
          <p:cNvSpPr txBox="1"/>
          <p:nvPr/>
        </p:nvSpPr>
        <p:spPr>
          <a:xfrm>
            <a:off x="9627079" y="382438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dirty="0">
              <a:cs typeface="Calibri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796896-B511-4C8B-A526-D921D8BAD72B}"/>
              </a:ext>
            </a:extLst>
          </p:cNvPr>
          <p:cNvSpPr txBox="1"/>
          <p:nvPr/>
        </p:nvSpPr>
        <p:spPr>
          <a:xfrm>
            <a:off x="5457646" y="6320287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dirty="0">
              <a:cs typeface="Calibri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83FC530-03E5-47A9-8EDB-1CC881786B96}"/>
              </a:ext>
            </a:extLst>
          </p:cNvPr>
          <p:cNvSpPr txBox="1"/>
          <p:nvPr/>
        </p:nvSpPr>
        <p:spPr>
          <a:xfrm>
            <a:off x="6664411" y="0"/>
            <a:ext cx="5323431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 i="1" dirty="0">
                <a:ea typeface="+mn-lt"/>
                <a:cs typeface="+mn-lt"/>
              </a:rPr>
              <a:t>ISARM 2021 - International Conference on Transboundary Aquifers "Challenges and The way forward“</a:t>
            </a:r>
          </a:p>
          <a:p>
            <a:pPr algn="ctr"/>
            <a:r>
              <a:rPr lang="en-US" sz="1600" b="1" i="1" dirty="0">
                <a:cs typeface="Calibri"/>
              </a:rPr>
              <a:t>December 6-9 , 2021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8C877A06-19E7-427A-98E4-E301C95F1FFE}"/>
              </a:ext>
            </a:extLst>
          </p:cNvPr>
          <p:cNvCxnSpPr/>
          <p:nvPr/>
        </p:nvCxnSpPr>
        <p:spPr>
          <a:xfrm flipV="1">
            <a:off x="138256" y="837736"/>
            <a:ext cx="11746301" cy="14378"/>
          </a:xfrm>
          <a:prstGeom prst="straightConnector1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7E4D4889-FC52-B348-8282-97CB70F085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41" y="0"/>
            <a:ext cx="1697635" cy="81860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E247473-963C-C844-A2C7-6905341596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3957" y="5883792"/>
            <a:ext cx="1758042" cy="91173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408D469-6BD8-3C42-AA01-829932C87F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907" y="6095233"/>
            <a:ext cx="2559050" cy="589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518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14309</TotalTime>
  <Words>507</Words>
  <Application>Microsoft Macintosh PowerPoint</Application>
  <PresentationFormat>Widescreen</PresentationFormat>
  <Paragraphs>61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SourceSansPro</vt:lpstr>
      <vt:lpstr>Wingdings</vt:lpstr>
      <vt:lpstr>Office Theme</vt:lpstr>
      <vt:lpstr>Transboundary Groundwater, Peace and Security: Opportunities and challenges in Central America</vt:lpstr>
      <vt:lpstr>Background</vt:lpstr>
      <vt:lpstr>Transboundary Groundwater, Peace and Security in Central America </vt:lpstr>
      <vt:lpstr>Methodology</vt:lpstr>
      <vt:lpstr>Case study</vt:lpstr>
      <vt:lpstr>Discussion</vt:lpstr>
      <vt:lpstr>Policy Recommendations and Conclusions </vt:lpstr>
      <vt:lpstr>Thank you for your attention.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Maureen Walschot</cp:lastModifiedBy>
  <cp:revision>212</cp:revision>
  <dcterms:created xsi:type="dcterms:W3CDTF">2021-06-03T10:54:41Z</dcterms:created>
  <dcterms:modified xsi:type="dcterms:W3CDTF">2021-11-25T12:58:33Z</dcterms:modified>
</cp:coreProperties>
</file>