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webextensions/webextension3.xml" ContentType="application/vnd.ms-office.webextension+xml"/>
  <Override PartName="/word/webextensions/webextension4.xml" ContentType="application/vnd.ms-office.webextension+xml"/>
  <Override PartName="/word/webextensions/webextension5.xml" ContentType="application/vnd.ms-office.webextension+xml"/>
  <Override PartName="/word/webextensions/webextension6.xml" ContentType="application/vnd.ms-office.webextension+xml"/>
  <Override PartName="/word/webextensions/webextension7.xml" ContentType="application/vnd.ms-office.webextension+xml"/>
  <Override PartName="/word/webextensions/webextension8.xml" ContentType="application/vnd.ms-office.webextension+xml"/>
  <Override PartName="/word/webextensions/webextension9.xml" ContentType="application/vnd.ms-office.webextension+xml"/>
  <Override PartName="/word/webextensions/webextension10.xml" ContentType="application/vnd.ms-office.webextension+xml"/>
  <Override PartName="/word/webextensions/webextension11.xml" ContentType="application/vnd.ms-office.webextension+xml"/>
  <Override PartName="/word/webextensions/webextension12.xml" ContentType="application/vnd.ms-office.webextension+xml"/>
  <Override PartName="/word/webextensions/webextension13.xml" ContentType="application/vnd.ms-office.webextension+xml"/>
  <Override PartName="/word/webextensions/webextension14.xml" ContentType="application/vnd.ms-office.webextension+xml"/>
  <Override PartName="/word/webextensions/webextension15.xml" ContentType="application/vnd.ms-office.webextension+xml"/>
  <Override PartName="/word/webextensions/webextension16.xml" ContentType="application/vnd.ms-office.webextension+xml"/>
  <Override PartName="/word/webextensions/webextension17.xml" ContentType="application/vnd.ms-office.webextension+xml"/>
  <Override PartName="/word/webextensions/webextension18.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C588CD4" w14:textId="32468184" w:rsidR="0028275E" w:rsidRDefault="0028275E" w:rsidP="00352C97">
      <w:pPr>
        <w:ind w:firstLine="0"/>
        <w:rPr>
          <w:b/>
          <w:color w:val="000000" w:themeColor="text1"/>
          <w:lang w:val="en-GB"/>
        </w:rPr>
      </w:pPr>
      <w:r w:rsidRPr="00DD54E3">
        <w:rPr>
          <w:b/>
          <w:color w:val="000000" w:themeColor="text1"/>
          <w:lang w:val="en-GB"/>
        </w:rPr>
        <w:t>Sustainable Humanitarian Supply Chain</w:t>
      </w:r>
      <w:r w:rsidR="001062B4" w:rsidRPr="00DD54E3">
        <w:rPr>
          <w:b/>
          <w:color w:val="000000" w:themeColor="text1"/>
          <w:lang w:val="en-GB"/>
        </w:rPr>
        <w:t>s</w:t>
      </w:r>
      <w:r w:rsidRPr="00DD54E3">
        <w:rPr>
          <w:b/>
          <w:color w:val="000000" w:themeColor="text1"/>
          <w:lang w:val="en-GB"/>
        </w:rPr>
        <w:t>: A Systematic Literature Review and Research Propositions</w:t>
      </w:r>
    </w:p>
    <w:p w14:paraId="55E36A7C" w14:textId="10790678" w:rsidR="000924B7" w:rsidRDefault="000924B7" w:rsidP="00352C97">
      <w:pPr>
        <w:ind w:firstLine="0"/>
        <w:rPr>
          <w:b/>
          <w:color w:val="000000" w:themeColor="text1"/>
          <w:lang w:val="en-GB"/>
        </w:rPr>
      </w:pPr>
    </w:p>
    <w:p w14:paraId="158F0AB6" w14:textId="3E227CE2" w:rsidR="000924B7" w:rsidRPr="000924B7" w:rsidRDefault="000924B7" w:rsidP="000924B7">
      <w:r w:rsidRPr="000924B7">
        <w:t>Ali Anjomshoae</w:t>
      </w:r>
      <w:r w:rsidRPr="000924B7">
        <w:rPr>
          <w:vertAlign w:val="superscript"/>
        </w:rPr>
        <w:t>a,b</w:t>
      </w:r>
      <w:r w:rsidRPr="000924B7">
        <w:t>, Ruth Banomyong</w:t>
      </w:r>
      <w:r w:rsidR="005A1502">
        <w:rPr>
          <w:vertAlign w:val="superscript"/>
        </w:rPr>
        <w:t>c</w:t>
      </w:r>
      <w:r w:rsidRPr="000924B7">
        <w:t xml:space="preserve">, </w:t>
      </w:r>
      <w:dir w:val="ltr">
        <w:bookmarkStart w:id="0" w:name="_Hlk147413975"/>
        <w:r w:rsidRPr="000924B7">
          <w:t>Amir Hossein Azadnia</w:t>
        </w:r>
        <w:bookmarkEnd w:id="0"/>
        <w:r w:rsidR="005A1502">
          <w:rPr>
            <w:vertAlign w:val="superscript"/>
          </w:rPr>
          <w:t>d</w:t>
        </w:r>
        <w:r w:rsidRPr="000924B7">
          <w:t>, Nathan Kunz</w:t>
        </w:r>
        <w:r w:rsidR="005A1502">
          <w:rPr>
            <w:vertAlign w:val="superscript"/>
          </w:rPr>
          <w:t>e</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w:t>
        </w:r>
        <w:r w:rsidRPr="000924B7">
          <w:t>‬, Constantin Blome</w:t>
        </w:r>
        <w:r w:rsidR="005A1502">
          <w:rPr>
            <w:vertAlign w:val="superscript"/>
          </w:rPr>
          <w:t>f</w:t>
        </w:r>
        <w:r w:rsidRPr="000924B7">
          <w:t>‬</w:t>
        </w:r>
        <w:r w:rsidRPr="000924B7">
          <w:t>‬</w:t>
        </w:r>
        <w:r w:rsidRPr="000924B7">
          <w:t>‬</w:t>
        </w:r>
        <w:r w:rsidRPr="000924B7">
          <w:t>‬</w:t>
        </w:r>
        <w:r w:rsidR="0092047D">
          <w:t>‬</w:t>
        </w:r>
        <w:r w:rsidR="0092047D">
          <w:t>‬</w:t>
        </w:r>
        <w:r w:rsidR="00657989">
          <w:t>‬</w:t>
        </w:r>
        <w:r w:rsidR="00436DD4">
          <w:t>‬</w:t>
        </w:r>
        <w:r w:rsidR="00B819EC">
          <w:t>‬</w:t>
        </w:r>
        <w:r w:rsidR="00000000">
          <w:t>‬</w:t>
        </w:r>
      </w:dir>
    </w:p>
    <w:p w14:paraId="2B9A948D" w14:textId="77777777" w:rsidR="000924B7" w:rsidRPr="000924B7" w:rsidRDefault="000924B7" w:rsidP="000924B7"/>
    <w:p w14:paraId="6441B40C" w14:textId="77777777" w:rsidR="000924B7" w:rsidRPr="000924B7" w:rsidRDefault="000924B7" w:rsidP="000924B7">
      <w:pPr>
        <w:spacing w:after="0"/>
        <w:ind w:left="142" w:firstLine="0"/>
      </w:pPr>
      <w:r w:rsidRPr="000924B7">
        <w:rPr>
          <w:vertAlign w:val="superscript"/>
        </w:rPr>
        <w:t>a</w:t>
      </w:r>
      <w:r w:rsidRPr="000924B7">
        <w:t>Thammasat Business School, Thammasat University, 2 Prachan Road, Pranakorn District, Bangkok, 10200, Thailand</w:t>
      </w:r>
    </w:p>
    <w:p w14:paraId="47A50D7F" w14:textId="47E795DB" w:rsidR="000924B7" w:rsidRDefault="000924B7" w:rsidP="000924B7">
      <w:pPr>
        <w:spacing w:after="0"/>
        <w:ind w:left="142" w:firstLine="0"/>
      </w:pPr>
      <w:r w:rsidRPr="000924B7">
        <w:rPr>
          <w:vertAlign w:val="superscript"/>
        </w:rPr>
        <w:t>b</w:t>
      </w:r>
      <w:r w:rsidRPr="000924B7">
        <w:t>Transportation Institute, Chulalongkorn University, Bangkok</w:t>
      </w:r>
      <w:r w:rsidR="00B819EC">
        <w:t>,</w:t>
      </w:r>
      <w:r w:rsidRPr="000924B7">
        <w:t xml:space="preserve"> 10330, Thailand</w:t>
      </w:r>
    </w:p>
    <w:p w14:paraId="7DE9D451" w14:textId="4DD8383C" w:rsidR="000924B7" w:rsidRPr="000924B7" w:rsidRDefault="005A1502" w:rsidP="000924B7">
      <w:pPr>
        <w:spacing w:after="0"/>
        <w:ind w:left="142" w:firstLine="0"/>
      </w:pPr>
      <w:r w:rsidRPr="005A1502">
        <w:rPr>
          <w:vertAlign w:val="superscript"/>
        </w:rPr>
        <w:t>c</w:t>
      </w:r>
      <w:r w:rsidR="000924B7">
        <w:t>Center of Excellence in "Connectivity", Thammasat Business School, Thammasat University,</w:t>
      </w:r>
      <w:r>
        <w:t xml:space="preserve"> </w:t>
      </w:r>
      <w:r w:rsidR="000924B7">
        <w:t xml:space="preserve">Bangkok, </w:t>
      </w:r>
      <w:r>
        <w:t>Thailand</w:t>
      </w:r>
    </w:p>
    <w:p w14:paraId="22039283" w14:textId="188EF067" w:rsidR="000924B7" w:rsidRPr="000924B7" w:rsidRDefault="005A1502" w:rsidP="000924B7">
      <w:pPr>
        <w:spacing w:after="0"/>
      </w:pPr>
      <w:bookmarkStart w:id="1" w:name="_Hlk147413991"/>
      <w:r>
        <w:rPr>
          <w:vertAlign w:val="superscript"/>
        </w:rPr>
        <w:t>d</w:t>
      </w:r>
      <w:r w:rsidR="000924B7" w:rsidRPr="000924B7">
        <w:t>School of Business, Maynooth University, Maynooth, Ireland</w:t>
      </w:r>
    </w:p>
    <w:bookmarkEnd w:id="1"/>
    <w:p w14:paraId="7E18691A" w14:textId="37037E6F" w:rsidR="000924B7" w:rsidRPr="000924B7" w:rsidRDefault="005A1502" w:rsidP="000924B7">
      <w:pPr>
        <w:spacing w:after="0"/>
        <w:ind w:left="142" w:firstLine="0"/>
      </w:pPr>
      <w:r>
        <w:rPr>
          <w:vertAlign w:val="superscript"/>
        </w:rPr>
        <w:t>e</w:t>
      </w:r>
      <w:r w:rsidR="000924B7" w:rsidRPr="000924B7">
        <w:t>Bern University of Applied Sciences, Business School, Institute of Sustainable Business</w:t>
      </w:r>
    </w:p>
    <w:p w14:paraId="09850F86" w14:textId="1990FDFD" w:rsidR="000924B7" w:rsidRPr="000924B7" w:rsidRDefault="005A1502" w:rsidP="000924B7">
      <w:r>
        <w:rPr>
          <w:vertAlign w:val="superscript"/>
        </w:rPr>
        <w:t>f</w:t>
      </w:r>
      <w:r w:rsidR="000924B7" w:rsidRPr="000924B7">
        <w:t>Lancaster University Leipzig, Germany &amp; UCLouvain, Belgium</w:t>
      </w:r>
    </w:p>
    <w:p w14:paraId="50B12B92" w14:textId="77777777" w:rsidR="000924B7" w:rsidRPr="000924B7" w:rsidRDefault="000924B7" w:rsidP="000924B7"/>
    <w:p w14:paraId="37E15A1B" w14:textId="77777777" w:rsidR="000924B7" w:rsidRPr="000C26B0" w:rsidRDefault="000924B7" w:rsidP="000924B7">
      <w:pPr>
        <w:rPr>
          <w:b/>
        </w:rPr>
      </w:pPr>
      <w:r w:rsidRPr="000C26B0">
        <w:rPr>
          <w:b/>
        </w:rPr>
        <w:t>Emails:</w:t>
      </w:r>
    </w:p>
    <w:p w14:paraId="5B4A7E05" w14:textId="34AB68D9" w:rsidR="000924B7" w:rsidRPr="000924B7" w:rsidRDefault="005A1502" w:rsidP="000924B7">
      <w:r>
        <w:t xml:space="preserve">Ali Anjomshoae: </w:t>
      </w:r>
      <w:hyperlink r:id="rId13" w:history="1">
        <w:r w:rsidRPr="00560AFE">
          <w:rPr>
            <w:rStyle w:val="Hyperlink"/>
          </w:rPr>
          <w:t>ali.an@chula.ac.th</w:t>
        </w:r>
      </w:hyperlink>
    </w:p>
    <w:p w14:paraId="53D17935" w14:textId="0C06B488" w:rsidR="000924B7" w:rsidRPr="000924B7" w:rsidRDefault="005A1502" w:rsidP="000924B7">
      <w:r w:rsidRPr="000924B7">
        <w:t>Ruth Banomyong</w:t>
      </w:r>
      <w:r>
        <w:t xml:space="preserve">: </w:t>
      </w:r>
      <w:bookmarkStart w:id="2" w:name="_Hlk147415159"/>
      <w:r w:rsidR="00657989">
        <w:fldChar w:fldCharType="begin"/>
      </w:r>
      <w:r w:rsidR="00657989">
        <w:instrText xml:space="preserve"> HYPERLINK "mailto:ruth@tbs.tu.ac.th" </w:instrText>
      </w:r>
      <w:r w:rsidR="00657989">
        <w:fldChar w:fldCharType="separate"/>
      </w:r>
      <w:r w:rsidRPr="00560AFE">
        <w:rPr>
          <w:rStyle w:val="Hyperlink"/>
        </w:rPr>
        <w:t>ruth@tbs.tu.ac.th</w:t>
      </w:r>
      <w:r w:rsidR="00657989">
        <w:rPr>
          <w:rStyle w:val="Hyperlink"/>
        </w:rPr>
        <w:fldChar w:fldCharType="end"/>
      </w:r>
      <w:bookmarkEnd w:id="2"/>
    </w:p>
    <w:p w14:paraId="2623B59B" w14:textId="6193D89A" w:rsidR="000924B7" w:rsidRPr="000924B7" w:rsidRDefault="005A1502" w:rsidP="000924B7">
      <w:r w:rsidRPr="005A1502">
        <w:t>Amir Hossein Azadnia</w:t>
      </w:r>
      <w:r>
        <w:t xml:space="preserve">: </w:t>
      </w:r>
      <w:bookmarkStart w:id="3" w:name="_Hlk147415235"/>
      <w:r w:rsidR="00657989">
        <w:fldChar w:fldCharType="begin"/>
      </w:r>
      <w:r w:rsidR="00657989">
        <w:instrText xml:space="preserve"> HYPERLINK "mailto:amir.azadnia@mu.ie" </w:instrText>
      </w:r>
      <w:r w:rsidR="00657989">
        <w:fldChar w:fldCharType="separate"/>
      </w:r>
      <w:r w:rsidRPr="00560AFE">
        <w:rPr>
          <w:rStyle w:val="Hyperlink"/>
        </w:rPr>
        <w:t>amir.azadnia@mu.ie</w:t>
      </w:r>
      <w:r w:rsidR="00657989">
        <w:rPr>
          <w:rStyle w:val="Hyperlink"/>
        </w:rPr>
        <w:fldChar w:fldCharType="end"/>
      </w:r>
      <w:bookmarkEnd w:id="3"/>
    </w:p>
    <w:p w14:paraId="42FABC7F" w14:textId="749D4E94" w:rsidR="000924B7" w:rsidRPr="000924B7" w:rsidRDefault="005A1502" w:rsidP="000924B7">
      <w:r w:rsidRPr="000924B7">
        <w:t>Nathan Kunz</w:t>
      </w:r>
      <w:r>
        <w:t xml:space="preserve">: </w:t>
      </w:r>
      <w:hyperlink r:id="rId14" w:history="1">
        <w:r w:rsidRPr="00560AFE">
          <w:rPr>
            <w:rStyle w:val="Hyperlink"/>
          </w:rPr>
          <w:t>nathan.kunz@bfh.ch</w:t>
        </w:r>
      </w:hyperlink>
    </w:p>
    <w:p w14:paraId="281E2F07" w14:textId="1D3B97DF" w:rsidR="000924B7" w:rsidRDefault="005A1502" w:rsidP="000924B7">
      <w:r w:rsidRPr="005A1502">
        <w:t>Constantin Blome</w:t>
      </w:r>
      <w:r>
        <w:t xml:space="preserve">: </w:t>
      </w:r>
      <w:hyperlink r:id="rId15" w:history="1">
        <w:r w:rsidRPr="00560AFE">
          <w:rPr>
            <w:rStyle w:val="Hyperlink"/>
          </w:rPr>
          <w:t>c.blome@lancaster.ac.uk</w:t>
        </w:r>
      </w:hyperlink>
    </w:p>
    <w:p w14:paraId="28FEDFAF" w14:textId="77777777" w:rsidR="000924B7" w:rsidRDefault="000924B7" w:rsidP="000924B7"/>
    <w:p w14:paraId="6E79C46E" w14:textId="77777777" w:rsidR="000924B7" w:rsidRDefault="000924B7" w:rsidP="00352C97">
      <w:pPr>
        <w:ind w:firstLine="0"/>
        <w:rPr>
          <w:b/>
          <w:color w:val="000000" w:themeColor="text1"/>
          <w:lang w:val="en-GB"/>
        </w:rPr>
      </w:pPr>
    </w:p>
    <w:p w14:paraId="34E7885A" w14:textId="77777777" w:rsidR="000924B7" w:rsidRDefault="000924B7" w:rsidP="00352C97">
      <w:pPr>
        <w:ind w:firstLine="0"/>
        <w:rPr>
          <w:b/>
          <w:color w:val="000000" w:themeColor="text1"/>
          <w:lang w:val="en-GB"/>
        </w:rPr>
      </w:pPr>
    </w:p>
    <w:p w14:paraId="7113D194" w14:textId="77777777" w:rsidR="000C26B0" w:rsidRPr="002920F4" w:rsidRDefault="000C26B0" w:rsidP="000C26B0">
      <w:pPr>
        <w:pStyle w:val="Title"/>
        <w:rPr>
          <w:rFonts w:ascii="Times New Roman" w:hAnsi="Times New Roman" w:cs="Times New Roman"/>
          <w:color w:val="000000" w:themeColor="text1"/>
        </w:rPr>
      </w:pPr>
      <w:r w:rsidRPr="002920F4">
        <w:rPr>
          <w:rFonts w:ascii="Times New Roman" w:hAnsi="Times New Roman" w:cs="Times New Roman"/>
          <w:color w:val="000000" w:themeColor="text1"/>
        </w:rPr>
        <w:t xml:space="preserve">Acknowledgement </w:t>
      </w:r>
    </w:p>
    <w:p w14:paraId="205C0EFB" w14:textId="77777777" w:rsidR="000C26B0" w:rsidRPr="0008393E" w:rsidRDefault="000C26B0" w:rsidP="000C26B0">
      <w:pPr>
        <w:rPr>
          <w:color w:val="000000" w:themeColor="text1"/>
        </w:rPr>
      </w:pPr>
      <w:r w:rsidRPr="0008393E">
        <w:rPr>
          <w:color w:val="000000" w:themeColor="text1"/>
        </w:rPr>
        <w:t>This study was supported by Thammasat University Postdoctoral Fellowship Fund.</w:t>
      </w:r>
      <w:sdt>
        <w:sdtPr>
          <w:rPr>
            <w:color w:val="000000" w:themeColor="text1"/>
          </w:rPr>
          <w:alias w:val="To edit, see citavi.com/edit"/>
          <w:tag w:val="CitaviPlaceholder#bee78504-a842-4ebb-8dd3-8ec291c83e61"/>
          <w:id w:val="-816030119"/>
          <w:placeholder>
            <w:docPart w:val="BC7E59D2294246F08B807D92C4351BB0"/>
          </w:placeholder>
        </w:sdtPr>
        <w:sdtContent>
          <w:r w:rsidRPr="0008393E">
            <w:rPr>
              <w:noProof/>
              <w:color w:val="000000" w:themeColor="text1"/>
            </w:rPr>
            <w:fldChar w:fldCharType="begin"/>
          </w:r>
          <w:r>
            <w:rPr>
              <w:noProof/>
              <w:color w:val="000000" w:themeColor="text1"/>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wYmRhNDkzLTg3MDItNGJhNi05MmUzLTZkNjI0MDkxYTUyOSIsIlJlZmVyZW5jZUlkIjoiOTZkNmQyMDMtZWUzMS00OTM0LWI4YWYtMjZlOTFiZDAxOTgyIiwiQmli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plcmluIiwiTGFzdE5hbWUiOiJUYXNuaW0iLCJQcm90ZWN0ZWQiOmZhbHNlLCJTZXgiOjAsIkNyZWF0ZWRCeSI6Il9BTEkiLCJDcmVhdGVkT24iOiIyMDIyLTAxLTMxVDAzOjI1OjAzIiwiTW9kaWZpZWRCeSI6Il9BTEkiLCJJZCI6IjZmODA5YzM1LTVkZWEtNDE4ZC04ZjA1LTM2YTcwYTllZjMxNiIsIk1vZGlmaWVkT24iOiIyMDIyLTAxLTMxVDAzOjI1OjAzIiwiUHJvamVjdCI6eyIkaWQiOiI1IiwiJHR5cGUiOiJTd2lzc0FjYWRlbWljLkNpdGF2aS5Qcm9qZWN0LCBTd2lzc0FjYWRlbWljLkNpdGF2aSJ9fSx7IiRpZCI6IjYiLCIkdHlwZSI6IlN3aXNzQWNhZGVtaWMuQ2l0YXZpLlBlcnNvbiwgU3dpc3NBY2FkZW1pYy5DaXRhdmkiLCJGaXJzdE5hbWUiOiJBYnUiLCJMYXN0TmFtZSI6IkhhbWlkIiwiTWlkZGxlTmFtZSI6IkJha2FyIEEuIiwiUHJvdGVjdGVkIjpmYWxzZSwiU2V4IjowLCJDcmVhdGVkQnkiOiJfQUxJIiwiQ3JlYXRlZE9uIjoiMjAyMi0wMS0zMVQwMzoyNTowMyIsIk1vZGlmaWVkQnkiOiJfQUxJIiwiSWQiOiJhNDk4NWQ2My03ZjJkLTQ3MTUtODkyOC0wNTFhOWY2NWYzN2MiLCJNb2RpZmllZE9uIjoiMjAyMi0wMS0zMVQwMzoyNTowMyIsIlByb2plY3QiOnsiJHJlZiI6IjUifX0seyIkaWQiOiI3IiwiJHR5cGUiOiJTd2lzc0FjYWRlbWljLkNpdGF2aS5QZXJzb24sIFN3aXNzQWNhZGVtaWMuQ2l0YXZpIiwiRmlyc3ROYW1lIjoiWW9nZXNoIiwiTGFzdE5hbWUiOiJEd2l2ZWRpIiwiTWlkZGxlTmFtZSI6IksuIiwiUHJvdGVjdGVkIjpmYWxzZSwiU2V4IjowLCJDcmVhdGVkQnkiOiJfQUxJIiwiQ3JlYXRlZE9uIjoiMjAyMi0wMS0zMVQwMzoyNTowMyIsIk1vZGlmaWVkQnkiOiJfQUxJIiwiSWQiOiIyODI1YTkzOS1jN2Q2LTQyMjYtYmVkNy02MmJjNzBjZWQyNDAiLCJNb2RpZmllZE9uIjoiMjAyMi0wMS0zMVQwMzoyNTowMyIsIlByb2plY3QiOnsiJHJlZiI6IjUifX0seyIkaWQiOiI4IiwiJHR5cGUiOiJTd2lzc0FjYWRlbWljLkNpdGF2aS5QZXJzb24sIFN3aXNzQWNhZGVtaWMuQ2l0YXZpIiwiRmlyc3ROYW1lIjoiTWFobXVkIiwiTGFzdE5hbWUiOiJTaGFyZWVmIiwiTWlkZGxlTmFtZSI6IkEuIiwiUHJvdGVjdGVkIjpmYWxzZSwiU2V4IjoyLCJDcmVhdGVkQnkiOiJfQUxJIiwiQ3JlYXRlZE9uIjoiMjAyMi0wMS0zMVQwMzoyNTowMyIsIk1vZGlmaWVkQnkiOiJfQUxJIiwiSWQiOiJkMzc1MmMxOC03NmYwLTQyODAtOTdhZC1jMDM4YWE3MWZiOTYiLCJNb2RpZmllZE9uIjoiMjAyMi0wMS0zMVQwMzoyNTowMyIsIlByb2plY3QiOnsiJHJlZiI6IjUifX1dLCJDaXRhdGlvbktleSI6IlRhc25pbSBldCBhbC4gMjAyMiIsIkNpdGF0aW9uS2V5VXBkYXRlVHlwZSI6MCwiQ29sbGFib3JhdG9ycyI6W3siJHJlZiI6IjQifSx7IiRyZWYiOiI2In0seyIkcmVmIjoiNyJ9LHsiJHJlZiI6IjgifV0sIkN1c3RvbUZpZWxkMSI6IjAiLCJDdXN0b21GaWVsZDIiOiJFbXBpcmljYWwiLCJDdXN0b21GaWVsZDMiOiJTdWRkZW4tb25zZXQiLCJDdXN0b21GaWVsZDQiOiJEaXNhc3RlciByZWxpZWYiLCJDdXN0b21GaWVsZDUiOiJSZXNwb25zZSIsIkN1c3RvbUZpZWxkNiI6IkNhc2Ugc3R1ZHkiLCJDdXN0b21GaWVsZDciOiJOb3QgU3BlY2lmaWMiLCJDdXN0b21GaWVsZDgiOiJOb3QgU3BlY2lmaWMiLCJDdXN0b21GaWVsZDkiOiJNYWxheXNpYSIsIkRvaSI6IjEwLjExMDgvSkhMU0NNLTA3LTIwMjEtMDA2M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hbmd1YWdlIjoiZW4iLCJMYW5ndWFnZUNvZGUiOiJlbiI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lbWVyYWxkLmNvbS9pbnNpZ2h0L2NvbnRlbnQvZG9pLzEwLjExMDgvSkhMU0NNLTA3LTIwMjEtMDA2Mi9mdWxsL2h0bWwiLCJVcmlTdHJpbmciOiJodHRwczovL3d3dy5lbWVyYWxkLmNvbS9pbnNpZ2h0L2NvbnRlbnQvZG9pLzEwLjExMDgvSkhMU0NNLTA3LTIwMjEtMDA2Mi9mdWxsL2h0bWw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QiLCJNb2RpZmllZEJ5IjoiX0Fuam9tc2hvYWUiLCJJZCI6ImYxNTk1NzQyLTI4MTQtNDRhNS04ZDAxLTg0YjNiNTc0ZmY1YSIsIk1vZGlmaWVkT24iOiIyMDIyLTAzLTExVDA2OjMzOjA0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EwOC9KSExTQ00tMDctMjAyMS0wMDYyIiwiVXJpU3RyaW5nIjoiaHR0cHM6Ly9kb2kub3JnLzEwLjExMDgvSkhMU0NNLTA3LTIwMjEtMDA2Mi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S0zMVQwMzoyNTowMyIsIk1vZGlmaWVkQnkiOiJfQUxJIiwiSWQiOiIyYzJhNTAyOC1hM2YxLTRjYzAtODk4ZC1lODI3OGZmMjA5ZjYiLCJNb2RpZmllZE9uIjoiMjAyMi0wMS0zMVQwMzoyNTow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mh0dHBzOi8vd3d3LmVtZXJhbGQuY29tL2luc2lnaHQvY29udGVudC9kb2kvMTAuMTEwOC9KSExTQ00tMDctMjAyMS0wMDYyL2Z1bGwvcGRmP3V0bV9zb3VyY2U9cnNzJnV0bV9tZWRpdW09ZmVlZCZ1dG1fY2FtcGFpZ249cnNzX2pvdXJuYWxMYXRlc3QiLCJVcmlTdHJpbmciOiJodHRwczovL3d3dy5lbWVyYWxkLmNvbS9pbnNpZ2h0L2NvbnRlbnQvZG9pLzEwLjExMDgvSkhMU0NNLTA3LTIwMjEtMDA2Mi9mdWxsL3BkZj91dG1fc291cmNlPXJzcyZ1dG1fbWVkaXVtPWZlZWQmdXRtX2NhbXBhaWduPXJzc19qb3VybmFsTGF0ZXN0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yLTAxLTMxVDAzOjI1OjAzIiwiTW9kaWZpZWRCeSI6Il9BTEkiLCJJZCI6IjRlYWM1MmVkLWNkYTQtNDNiOS04NzkzLTAxNDU0MWQ0MDkwNyIsIk1vZGlmaWVkT24iOiIyMDIyLTAxLTMxVDAzOjI1OjAzIiwiUHJvamVjdCI6eyIkcmVmIjoiNSJ9fSx7IiRpZCI6IjE5IiwiJHR5cGUiOiJTd2lzc0FjYWRlbWljLkNpdGF2aS5Mb2NhdGlvbiwgU3dpc3NBY2FkZW1pYy5DaXRhdmkiLCJBZGRyZXNzIjp7IiRpZCI6IjIwIiwiJHR5cGUiOiJTd2lzc0FjYWRlbWljLkNpdGF2aS5MaW5rZWRSZXNvdXJjZSwgU3dpc3NBY2FkZW1pYy5DaXRhdmkiLCJMaW5rZWRSZXNvdXJjZVR5cGUiOjUsIk9yaWdpbmFsU3RyaW5nIjoiaHR0cHM6Ly93d3cuZW1lcmFsZC5jb20vaW5zaWdodC9jb250ZW50L2RvaS8xMC4xMTA4L0pITFNDTS0wNy0yMDIxLTAwNjIvZnVsbC9odG1sP3V0bV9zb3VyY2U9cnNzJnV0bV9tZWRpdW09ZmVlZCZ1dG1fY2FtcGFpZ249cnNzX2pvdXJuYWxMYXRlc3QiLCJVcmlTdHJpbmciOiJodHRwczovL3d3dy5lbWVyYWxkLmNvbS9pbnNpZ2h0L2NvbnRlbnQvZG9pLzEwLjExMDgvSkhMU0NNLTA3LTIwMjEtMDA2Mi9mdWxsL2h0bWw/dXRtX3NvdXJjZT1yc3MmdXRtX21lZGl1bT1mZWVkJnV0bV9jYW1wYWlnbj1yc3Nfam91cm5hbExhdGVzdC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TEkiLCJDcmVhdGVkT24iOiIyMDIyLTAxLTMxVDAzOjI1OjAzIiwiTW9kaWZpZWRCeSI6Il9BTEkiLCJJZCI6ImYwNWE5MmE0LWExZWQtNGE4Zi1iOTRhLTMwNDRkMGE1YjUwMSIsIk1vZGlmaWVkT24iOiIyMDIyLTAxLTMxVDAzOjI1OjAzIiwiUHJvamVjdCI6eyIkcmVmIjoiNSJ9fV0sIk51bWJlciI6IjIiLCJPbmxpbmVBZGRyZXNzIjoiaHR0cHM6Ly93d3cuZW1lcmFsZC5jb20vaW5zaWdodC9jb250ZW50L2RvaS8xMC4xMTA4L0pITFNDTS0wNy0yMDIxLTAwNjIvZnVsbC9wZGY/dXRtX3NvdXJjZT1yc3MmdXRtX21lZGl1bT1mZWVkJnV0bV9jYW1wYWlnbj1yc3Nfam91cm5hbExhdGVzdCIsIk9yZ2FuaXphdGlvbnMiOltdLCJPdGhlcnNJbnZvbHZlZCI6W10sIlBhZ2VSYW5nZSI6IjxzcD5cclxuICA8bj4yODU8L24+XHJcbiAgPGluPnRydWU8L2luPlxyXG4gIDxvcz4yODU8L29zPlxyXG4gIDxwcz4yODU8L3BzPlxyXG48L3NwPlxyXG48ZXA+XHJcbiAgPG4+MzA0PC9uPlxyXG4gIDxpbj50cnVlPC9pbj5cclxuICA8b3M+MzA0PC9vcz5cclxuICA8cHM+MzA0PC9wcz5cclxuPC9lcD5cclxuPG9zPjI4NS0zMDQ8L29zPiIsIlBlcmlvZGljYWwiOnsiJGlkIjoiMjI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z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UYXNuaW0sIEhhbWlkIGV0IGFsLiAyMDIyIOKAkyBTdXN0YWluYWJsZSBkaXNhc3RlciBzdXBwbHkgY2hhaW4gbWFuYWdlbWVudCIsIlNob3J0VGl0bGVVcGRhdGVUeXBlIjowLCJTb3VyY2VPZkJpYmxpb2dyYXBoaWNJbmZvcm1hdGlvbiI6IkNyb3NzUmVmIiwiU3RhdGljSWRzIjpbIjBjOTVhOTU5LTQ4MzgtNDhkNS1hMGMwLWY4OWM1ZmE0MjExMiJdLCJUYWJsZU9mQ29udGVudHNDb21wbGV4aXR5IjowLCJUYWJsZU9mQ29udGVudHNTb3VyY2VUZXh0Rm9ybWF0IjowLCJUYXNrcyI6W10sIlRpdGxlIjoiU3VzdGFpbmFibGUgZGlzYXN0ZXIgc3VwcGx5IGNoYWluIG1hbmFnZW1lbnQgZm9yIHJlbGllZiBvcGVyYXRpb25zIGluIEJhbmdsYWRlc2giLCJUcmFuc2xhdG9ycyI6W10sIlZvbHVtZSI6IjEyIiwiWWVhciI6IjIwMjIiLCJZZWFyUmVzb2x2ZWQiOiIyMDIyIiwiQ3JlYXRlZEJ5IjoiX0FMSSIsIkNyZWF0ZWRPbiI6IjIwMjItMDEtMzFUMDM6MjU6MDIiLCJNb2RpZmllZEJ5IjoiX0FsaSIsIklkIjoiOTZkNmQyMDMtZWUzMS00OTM0LWI4YWYtMjZlOTFiZDAxOTgyIiwiTW9kaWZpZWRPbiI6IjIwMjItMTItMjhUMTE6NTA6NTgiLCJQcm9qZWN0Ijp7IiRyZWYiOiI1In19LCJVc2VOdW1iZXJpbmdUeXBlT2ZQYXJlbnREb2N1bWVudCI6ZmFsc2V9LHsiJGlkIjoiMjQiLCIkdHlwZSI6IlN3aXNzQWNhZGVtaWMuQ2l0YXZpLkNpdGF0aW9ucy5Xb3JkUGxhY2Vob2xkZXJFbnRyeSwgU3dpc3NBY2FkZW1pYy5DaXRhdmkiLCJJZCI6IjcyNTQ3NWZhLWE3YjUtNGU2Ny04NmIwLTRmOTQ1MGJjZmJjNCIsIlJlZmVyZW5jZUlkIjoiNWYwZDVkOGQtMjgyOC00OGFlLWEzYWUtMWYzOGE1OGM2NTI5IiwiQmliT25seSI6dHJ1ZSwiUmVmZXJlbmNlIjp7IiRpZCI6IjI1IiwiJHR5cGUiOiJTd2lzc0FjYWRlbWljLkNpdGF2aS5SZWZlcmVuY2UsIFN3aXNzQWNhZGVtaWMuQ2l0YXZpIiwiQWJzdHJhY3RDb21wbGV4aXR5IjowLCJBYnN0cmFjdFNvdXJjZVRleHRGb3JtYXQiOjAsIkF1dGhvcnMiOlt7IiRpZCI6IjI2IiwiJHR5cGUiOiJTd2lzc0FjYWRlbWljLkNpdGF2aS5QZXJzb24sIFN3aXNzQWNhZGVtaWMuQ2l0YXZpIiwiRmlyc3ROYW1lIjoiSm9uIiwiTGFzdE5hbWUiOiJTdGF1ZmZlciIsIk1pZGRsZU5hbWUiOiJNLiIsIlByb3RlY3RlZCI6ZmFsc2UsIlNleCI6MiwiQ3JlYXRlZEJ5IjoiX0FMSSIsIkNyZWF0ZWRPbiI6IjIwMjItMDktMDFUMTQ6MzQ6NTgiLCJNb2RpZmllZEJ5IjoiX0FMSSIsIklkIjoiM2Y1YzY2MTctOTJkOS00ODAyLTlhOTktYzgwYTM0NmM5YTgxIiwiTW9kaWZpZWRPbiI6IjIwMjItMDktMDFUMTQ6MzQ6NTgiLCJQcm9qZWN0Ijp7IiRyZWYiOiI1In19LHsiJGlkIjoiMjciLCIkdHlwZSI6IlN3aXNzQWNhZGVtaWMuQ2l0YXZpLlBlcnNvbiwgU3dpc3NBY2FkZW1pYy5DaXRhdmkiLCJGaXJzdE5hbWUiOiJNYW5vaiIsIkxhc3ROYW1lIjoiVmFuYWpha3VtYXJpIiwiUHJvdGVjdGVkIjpmYWxzZSwiU2V4IjowLCJDcmVhdGVkQnkiOiJfQUxJIiwiQ3JlYXRlZE9uIjoiMjAyMi0wOS0wMVQxNDozNDo1OCIsIk1vZGlmaWVkQnkiOiJfQUxJIiwiSWQiOiJmZDEzMjhiZC1jMzY1LTQ0Y2YtOGNlMy01YmIwZGIxZjY3NjQiLCJNb2RpZmllZE9uIjoiMjAyMi0wOS0wMVQxNDozNDo1OCIsIlByb2plY3QiOnsiJHJlZiI6IjUifX0seyIkaWQiOiIyOCIsIiR0eXBlIjoiU3dpc3NBY2FkZW1pYy5DaXRhdmkuUGVyc29uLCBTd2lzc0FjYWRlbWljLkNpdGF2aSIsIkZpcnN0TmFtZSI6IlN1Ym9kaGEiLCJMYXN0TmFtZSI6Ikt1bWFyIiwiUHJvdGVjdGVkIjpmYWxzZSwiU2V4IjowLCJDcmVhdGVkQnkiOiJfQUxJIiwiQ3JlYXRlZE9uIjoiMjAyMi0wOS0wMVQxNDozNDo1OCIsIk1vZGlmaWVkQnkiOiJfQUxJIiwiSWQiOiI3OGZiNzRmZi03YjYxLTQ2MTEtOGMzZi0wMWU2YWM2Yjk1ZmEiLCJNb2RpZmllZE9uIjoiMjAyMi0wOS0wMVQxNDozNDo1OCIsIlByb2plY3QiOnsiJHJlZiI6IjUifX0seyIkaWQiOiIyOSIsIiR0eXBlIjoiU3dpc3NBY2FkZW1pYy5DaXRhdmkuUGVyc29uLCBTd2lzc0FjYWRlbWljLkNpdGF2aSIsIkZpcnN0TmFtZSI6IlRoZXJlc2EiLCJMYXN0TmFtZSI6Ik1hbmdhcG9yYSIsIlByb3RlY3RlZCI6ZmFsc2UsIlNleCI6MSwiQ3JlYXRlZEJ5IjoiX0FMSSIsIkNyZWF0ZWRPbiI6IjIwMjItMDktMDFUMTQ6MzQ6NTgiLCJNb2RpZmllZEJ5IjoiX0FMSSIsIklkIjoiYTNjZTY2NjEtYTg0Ny00NmU0LWI0YzEtMTY2YTQyNDU3MjYyIiwiTW9kaWZpZWRPbiI6IjIwMjItMDktMDFUMTQ6MzQ6NTgiLCJQcm9qZWN0Ijp7IiRyZWYiOiI1In19XSwiQ2l0YXRpb25LZXlVcGRhdGVUeXBlIjowLCJDb2xsYWJvcmF0b3JzIjpbXSwiQ3VzdG9tRmllbGQxIjoiMiIsIkN1c3RvbUZpZWxkMiI6IkFuYWx5dGljYWwiLCJDdXN0b21GaWVsZDMiOiJCb3RoIG9yIG5vdCBzcGVjaWZpYyIsIkN1c3RvbUZpZWxkNCI6IkRldmVsb3BtZW50IGFpZCIsIkN1c3RvbUZpZWxkNSI6IlJlY292ZXJ5IiwiQ3VzdG9tRmllbGQ2IjoiQW5hbHl0aWNhbCBtb2RlbGluZyIsIkN1c3RvbUZpZWxkNyI6IlNvY2lhbCtFY29ub21pYyIsIkN1c3RvbUZpZWxkOCI6Ik5vdCBTcGVjaWZpYyIsIkN1c3RvbUZpZWxkOSI6IlVuaXRlZCBTdGF0ZXMiLCJEb2kiOiIxMC4xMTExL3BvbXMuMTM2NjMiLCJFZGl0b3JzIjpbXSwiRXZhbHVhdGlvbkNvbXBsZXhpdHkiOjAsIkV2YWx1YXRpb25Tb3VyY2VUZXh0Rm9ybWF0IjowLCJHcm91cHMiOltdLCJIYXNMYWJlbDEiOmZhbHNlLCJIYXNMYWJlbDIiOnRydWUsIktleXdvcmRzIjpbXSwiTG9jYXRpb25zIjpbeyIkaWQiOiIzMCIsIiR0eXBlIjoiU3dpc3NBY2FkZW1pYy5DaXRhdmkuTG9jYXRpb24sIFN3aXNzQWNhZGVtaWMuQ2l0YXZpIiwiQWRkcmVzcyI6eyIkaWQiOiIzMSIsIiR0eXBlIjoiU3dpc3NBY2FkZW1pYy5DaXRhdmkuTGlua2VkUmVzb3VyY2UsIFN3aXNzQWNhZGVtaWMuQ2l0YXZpIiwiTGlua2VkUmVzb3VyY2VUeXBlIjo1LCJPcmlnaW5hbFN0cmluZyI6Imh0dHBzOi8vd3d3LnNjb3B1cy5jb20vaW53YXJkL3JlY29yZC51cmk/ZWlkPTItczIuMC04NTEyMzk4MTk3NyZkb2k9MTAuMTExMSUyZnBvbXMuMTM2NjMmcGFydG5lcklEPTQwJm1kNT1iYzFmZWE5YjQ5ZDE5OWFmOWIzY2Q2ZDdiM2FmOGY3ZCIsIlVyaVN0cmluZyI6Imh0dHBzOi8vd3d3LnNjb3B1cy5jb20vaW53YXJkL3JlY29yZC51cmk/ZWlkPTItczIuMC04NTEyMzk4MTk3NyZkb2k9MTAuMTExMSUyZnBvbXMuMTM2NjMmcGFydG5lcklEPTQwJm1kNT1iYzFmZWE5YjQ5ZDE5OWFmOWIzY2Q2ZDdiM2FmOGY3ZCIsIkxpbmtlZFJlc291cmNlU3RhdHVzIjo4LCJQcm9wZXJ0aWVzIjp7IiRpZCI6IjM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OS0wMVQxMzoyNTozMiIsIk1vZGlmaWVkQnkiOiJfQUxJIiwiSWQiOiIyODQ5NDZjNi0xMjYzLTQ4ZWEtOWIyYy1mNWYxOTU4ZDU0YmMiLCJNb2RpZmllZE9uIjoiMjAyMi0wOS0wMVQxMzoyNTozMiIsIlByb2plY3QiOnsiJHJlZiI6IjUifX0seyIkaWQiOiIzMyIsIiR0eXBlIjoiU3dpc3NBY2FkZW1pYy5DaXRhdmkuTG9jYXRpb24sIFN3aXNzQWNhZGVtaWMuQ2l0YXZpIiwiQWRkcmVzcyI6eyIkaWQiOiIzNCIsIiR0eXBlIjoiU3dpc3NBY2FkZW1pYy5DaXRhdmkuTGlua2VkUmVzb3VyY2UsIFN3aXNzQWNhZGVtaWMuQ2l0YXZpIiwiTGlua2VkUmVzb3VyY2VUeXBlIjo1LCJPcmlnaW5hbFN0cmluZyI6IjEwLjExMTEvcG9tcy4xMzY2MyIsIlVyaVN0cmluZyI6Imh0dHBzOi8vZG9pLm9yZy8xMC4xMTExL3BvbXMuMTM2NjMiLCJMaW5rZWRSZXNvdXJjZVN0YXR1cyI6OCwiUHJvcGVydGllcyI6eyIkaWQiOiIz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FUMTM6MjU6MzIiLCJNb2RpZmllZEJ5IjoiX0FMSSIsIklkIjoiMDAzMjkxY2ItYjRhMC00Y2Y0LWIyYmUtODA0YTZiYjMxNmRjIiwiTW9kaWZpZWRPbiI6IjIwMjItMDktMDFUMTM6MjU6MzIiLCJQcm9qZWN0Ijp7IiRyZWYiOiI1In19XSwiTnVtYmVyIjoiNCIsIk9ubGluZUFkZHJlc3MiOiJodHRwczovL3d3dy5zY29wdXMuY29tL2lud2FyZC9yZWNvcmQudXJpP2VpZD0yLXMyLjAtODUxMjM5ODE5NzcmZG9pPTEwLjExMTElMmZwb21zLjEzNjYzJnBhcnRuZXJJRD00MCZtZDU9YmMxZmVhOWI0OWQxOTlhZjliM2NkNmQ3YjNhZjhmN2QiLCJPcmdhbml6YXRpb25zIjpbXSwiT3RoZXJzSW52b2x2ZWQiOltdLCJQYWdlQ291bnQiOiIyMCIsIlBhZ2VSYW5nZSI6IjxzcD5cclxuICA8bj4xODAyPC9uPlxyXG4gIDxpbj50cnVlPC9pbj5cclxuICA8b3M+MTgwMjwvb3M+XHJcbiAgPHBzPjE4MDI8L3BzPlxyXG48L3NwPlxyXG48ZXA+XHJcbiAgPG4+MTgyMTwvbj5cclxuICA8aW4+dHJ1ZTwvaW4+XHJcbiAgPG9zPjE4MjE8L29zPlxyXG4gIDxwcz4xODIxPC9wcz5cclxuPC9lcD5cclxuPG9zPjE4MDItMTgyMTwvb3M+IiwiUGVyaW9kaWNhbCI6eyIkaWQiOiIzNi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M3IiwiJHR5cGUiOiJTd2lzc0FjYWRlbWljLkNpdGF2aS5QdWJsaXNoZXIsIFN3aXNzQWNhZGVtaWMuQ2l0YXZpIiwiTmFtZSI6IkpvaG4gV2lsZXkgYW5kIFNvbnMgSW5jIiwiUHJvdGVjdGVkIjpmYWxzZSwiQ3JlYXRlZEJ5IjoiX0FMSSIsIkNyZWF0ZWRPbiI6IjIwMjItMDktMDFUMDg6MzY6NTMiLCJNb2RpZmllZEJ5IjoiX0FMSSIsIklkIjoiNzRiZGQxNTctNWU2ZS00MmJmLTgwODEtYTE3NmY0N2M5ODE4IiwiTW9kaWZpZWRPbiI6IjIwMjItMDktMDFUMDg6MzY6NTMiLCJQcm9qZWN0Ijp7IiRyZWYiOiI1In19XSwiUXVvdGF0aW9ucyI6W10sIlJlZmVyZW5jZVR5cGUiOiJKb3VybmFsQXJ0aWNsZSIsIlNob3J0VGl0bGUiOiJTdGF1ZmZlciwgVmFuYWpha3VtYXJpIGV0IGFsLiAyMDIyIOKAkyBBY2hpZXZpbmcgZXF1aXRhYmxlIGZvb2Qgc2VjdXJpdHkiLCJTaG9ydFRpdGxlVXBkYXRlVHlwZSI6MCwiU291cmNlT2ZCaWJsaW9ncmFwaGljSW5mb3JtYXRpb24iOiJDcm9zc1JlZiIsIlN0YXRpY0lkcyI6WyJmYWY2ZDE5OS01YWJlLTQ3ZjMtYTY4NS0yMmFiZmQwMDM5ODgiXSwiVGFibGVPZkNvbnRlbnRzQ29tcGxleGl0eSI6MCwiVGFibGVPZkNvbnRlbnRzU291cmNlVGV4dEZvcm1hdCI6MCwiVGFza3MiOltdLCJUaXRsZSI6IkFjaGlldmluZyBlcXVpdGFibGUgZm9vZCBzZWN1cml0eTogSG93IGNhbiBmb29kIGJhbmsgbW9iaWxlIHBhbnRyaWVzIGZpbGwgdGhpcyBodW1hbml0YXJpYW4gbmVlZCIsIlRyYW5zbGF0b3JzIjpbXSwiVm9sdW1lIjoiMzEiLCJZZWFyIjoiMjAyMiIsIlllYXJSZXNvbHZlZCI6IjIwMjIiLCJDcmVhdGVkQnkiOiJfQUxJIiwiQ3JlYXRlZE9uIjoiMjAyMi0wOS0wMVQxMzoyNTozMiIsIk1vZGlmaWVkQnkiOiJfQWxpIiwiSWQiOiI1ZjBkNWQ4ZC0yODI4LTQ4YWUtYTNhZS0xZjM4YTU4YzY1MjkiLCJNb2RpZmllZE9uIjoiMjAyMi0xMi0yOFQxMTo1MDo1OCIsIlByb2plY3QiOnsiJHJlZiI6IjUifX0sIlVzZU51bWJlcmluZ1R5cGVPZlBhcmVudERvY3VtZW50IjpmYWxzZX0seyIkaWQiOiIzOCIsIiR0eXBlIjoiU3dpc3NBY2FkZW1pYy5DaXRhdmkuQ2l0YXRpb25zLldvcmRQbGFjZWhvbGRlckVudHJ5LCBTd2lzc0FjYWRlbWljLkNpdGF2aSIsIklkIjoiNjVmY2ZiZjItOGEwZS00MTQ2LWExYTEtMjQxMTBiOGIyYTk4IiwiUmVmZXJlbmNlSWQiOiJhZjg4YzUzOS1lNzY5LTRlM2EtOGQyZC1hMmE1ZDMwYmMyNmUiLCJCaWJPbmx5Ijp0cnVlLCJSZWZlcmVuY2UiOnsiJGlkIjoiMzkiLCIkdHlwZSI6IlN3aXNzQWNhZGVtaWMuQ2l0YXZpLlJlZmVyZW5jZSwgU3dpc3NBY2FkZW1pYy5DaXRhdmkiLCJBYnN0cmFjdENvbXBsZXhpdHkiOjAsIkFic3RyYWN0U291cmNlVGV4dEZvcm1hdCI6MCwiQXV0aG9ycyI6W3siJGlkIjoiNDAiLCIkdHlwZSI6IlN3aXNzQWNhZGVtaWMuQ2l0YXZpLlBlcnNvbiwgU3dpc3NBY2FkZW1pYy5DaXRhdmkiLCJGaXJzdE5hbWUiOiJBbmNoYWwiLCJMYXN0TmFtZSI6IlBhdGlsIiwiUHJvdGVjdGVkIjpmYWxzZSwiU2V4IjowLCJDcmVhdGVkQnkiOiJfQWxpIiwiQ3JlYXRlZE9uIjoiMjAyMS0wMi0xNFQwOTo0MDozOCIsIk1vZGlmaWVkQnkiOiJfQWxpIiwiSWQiOiI4OTgwNThhNC0yNzVjLTQ0YmEtOGUzZi04NzU4ZGFlZmJmY2YiLCJNb2RpZmllZE9uIjoiMjAyMS0wMi0xNFQwOTo0MDozOCIsIlByb2plY3QiOnsiJHJlZiI6IjUifX0seyIkaWQiOiI0MSIsIiR0eXBlIjoiU3dpc3NBY2FkZW1pYy5DaXRhdmkuUGVyc29uLCBTd2lzc0FjYWRlbWljLkNpdGF2aSIsIkZpcnN0TmFtZSI6IlZpcHVsZXNoIiwiTGFzdE5hbWUiOiJTaGFyZGVvIiwiUHJvdGVjdGVkIjpmYWxzZSwiU2V4IjowLCJDcmVhdGVkQnkiOiJfQWxpIiwiQ3JlYXRlZE9uIjoiMjAyMS0wMi0xNFQwOTo0MDozOCIsIk1vZGlmaWVkQnkiOiJfQWxpIiwiSWQiOiI5MTg2OWRiMC0zYWY1LTRkYzgtOGQ1Ny1mY2UzMzdkZTNjMzkiLCJNb2RpZmllZE9uIjoiMjAyMS0wMi0xNFQwOTo0MDozOCIsIlByb2plY3QiOnsiJHJlZiI6IjUifX0seyIkaWQiOiI0MiIsIiR0eXBlIjoiU3dpc3NBY2FkZW1pYy5DaXRhdmkuUGVyc29uLCBTd2lzc0FjYWRlbWljLkNpdGF2aSIsIkZpcnN0TmFtZSI6IkFzaGlzaCIsIkxhc3ROYW1lIjoiRHdpdmVkaSIsIlByb3RlY3RlZCI6ZmFsc2UsIlNleCI6MCwiQ3JlYXRlZEJ5IjoiX0FBIiwiQ3JlYXRlZE9uIjoiMjAyMS0wNS0yMFQwODo0Mjo1OCIsIk1vZGlmaWVkQnkiOiJfQUEiLCJJZCI6IjQxMDcxMmFlLTJkZGQtNDExZS1iMTYzLTc0Y2FhNzBiZTg0OCIsIk1vZGlmaWVkT24iOiIyMDIxLTA1LTIwVDA4OjQyOjU4IiwiUHJvamVjdCI6eyIkcmVmIjoiNSJ9fSx7IiRpZCI6IjQzIiwiJHR5cGUiOiJTd2lzc0FjYWRlbWljLkNpdGF2aS5QZXJzb24sIFN3aXNzQWNhZGVtaWMuQ2l0YXZpIiwiRmlyc3ROYW1lIjoiSml0ZW5kcmEiLCJMYXN0TmFtZSI6Ik1hZGFhbiIsIlByb3RlY3RlZCI6ZmFsc2UsIlNleCI6MiwiQ3JlYXRlZEJ5IjoiX0FMSSIsIkNyZWF0ZWRPbiI6IjIwMjItMDUtMDhUMDU6NDk6MzciLCJNb2RpZmllZEJ5IjoiX0FMSSIsIklkIjoiMDRjZDk4N2MtYTQ0Ni00MDA1LTlhYTYtMGQ0YmM5ZGQ4MGFhIiwiTW9kaWZpZWRPbiI6IjIwMjItMDUtMDhUMDU6NDk6MzciLCJQcm9qZWN0Ijp7IiRyZWYiOiI1In19LHsiJGlkIjoiNDQiLCIkdHlwZSI6IlN3aXNzQWNhZGVtaWMuQ2l0YXZpLlBlcnNvbiwgU3dpc3NBY2FkZW1pYy5DaXRhdmkiLCJGaXJzdE5hbWUiOiJOaWtoaWwiLCJMYXN0TmFtZSI6IlZhcm1hIiwiUHJvdGVjdGVkIjpmYWxzZSwiU2V4IjowLCJDcmVhdGVkQnkiOiJfQUxJIiwiQ3JlYXRlZE9uIjoiMjAyMi0wNS0wOFQwNTo0OTozNyIsIk1vZGlmaWVkQnkiOiJfQUxJIiwiSWQiOiIzOTc1NDBlOC0zZmZiLTQxM2QtOTU1NC02NzMwZmYzZGQxY2EiLCJNb2RpZmllZE9uIjoiMjAyMi0wNS0wOFQwNTo0OTozNyIsIlByb2plY3QiOnsiJHJlZiI6IjUifX1dLCJDaXRhdGlvbktleSI6IlBhdGlsIGV0IGFsLiAyMDIxIiwiQ2l0YXRpb25LZXlVcGRhdGVUeXBlIjowLCJDb2xsYWJvcmF0b3JzIjpbXSwiQ3VzdG9tRmllbGQxIjoiOSIsIkN1c3RvbUZpZWxkMiI6IkVtcGlyaWNhbCIsIkN1c3RvbUZpZWxkMyI6IlN1ZGRlbi1vbnNldCIsIkN1c3RvbUZpZWxkNCI6IkRpc2FzdGVyIHJlbGllZiIsIkN1c3RvbUZpZWxkNSI6IlJlc3BvbnNlIiwiQ3VzdG9tRmllbGQ2IjoiTUNETSIsIkN1c3RvbUZpZWxkNyI6Ik5vdCBTcGVjaWZpYyIsIkN1c3RvbUZpZWxkOCI6Ik5vdCBTcGVjaWZpYyIsIkN1c3RvbUZpZWxkOSI6IkluZGlhIiwiRG9pIjoiMTAuMTAxNi9qLnNwYy4yMDIxLjA0LjAyMiIsIkVkaXRvcnMiOltdLCJFdmFsdWF0aW9uQ29tcGxleGl0eSI6MCwiRXZhbHVhdGlvblNvdXJjZVRleHRGb3JtYXQiOjAsIkdyb3VwcyI6W3siJHJlZiI6IjkifV0sIkhhc0xhYmVsMSI6ZmFsc2UsIkhhc0xhYmVsMiI6dHJ1ZSwiS2V5d29yZHMiOltdLCJMb2NhdGlvbnMiOlt7IiRpZCI6IjQ1IiwiJHR5cGUiOiJTd2lzc0FjYWRlbWljLkNpdGF2aS5Mb2NhdGlvbiwgU3dpc3NBY2FkZW1pYy5DaXRhdmkiLCJBZGRyZXNzIjp7IiRpZCI6IjQ2IiwiJHR5cGUiOiJTd2lzc0FjYWRlbWljLkNpdGF2aS5MaW5rZWRSZXNvdXJjZSwgU3dpc3NBY2FkZW1pYy5DaXRhdmkiLCJMaW5rZWRSZXNvdXJjZVR5cGUiOjUsIk9yaWdpbmFsU3RyaW5nIjoiaHR0cHM6Ly93d3cuc2NvcHVzLmNvbS9pbndhcmQvcmVjb3JkLnVyaT9laWQ9Mi1zMi4wLTg1MTA1NDk5MzQyJmRvaT0xMC4xMDE2JTJmai5zcGMuMjAyMS4wNC4wMjImcGFydG5lcklEPTQwJm1kNT01YTEwOTlkNDVhMThiNDM2NzgzYmMyYzVmN2Y0ZDE4NiIsIlVyaVN0cmluZyI6Imh0dHBzOi8vd3d3LnNjb3B1cy5jb20vaW53YXJkL3JlY29yZC51cmk/ZWlkPTItczIuMC04NTEwNTQ5OTM0MiZkb2k9MTAuMTAxNiUyZmouc3BjLjIwMjEuMDQuMDIyJnBhcnRuZXJJRD00MCZtZDU9NWExMDk5ZDQ1YTE4YjQzNjc4M2JjMmM1ZjdmNGQxODYiLCJMaW5rZWRSZXNvdXJjZVN0YXR1cyI6OCwiUHJvcGVydGllcyI6eyIkaWQiOiI0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lY2MxYjczYS03ZjY4LTQ3NjYtYmIyNi1iNGQ2MWJiYmI4YTMiLCJNb2RpZmllZE9uIjoiMjAyMi0wMS0zMFQwNDo1NDo1MyIsIlByb2plY3QiOnsiJHJlZiI6IjUifX0seyIkaWQiOiI0OCIsIiR0eXBlIjoiU3dpc3NBY2FkZW1pYy5DaXRhdmkuTG9jYXRpb24sIFN3aXNzQWNhZGVtaWMuQ2l0YXZpIiwiQWRkcmVzcyI6eyIkaWQiOiI0OSIsIiR0eXBlIjoiU3dpc3NBY2FkZW1pYy5DaXRhdmkuTGlua2VkUmVzb3VyY2UsIFN3aXNzQWNhZGVtaWMuQ2l0YXZpIiwiTGlua2VkUmVzb3VyY2VUeXBlIjo1LCJPcmlnaW5hbFN0cmluZyI6IjEwLjEwMTYvai5zcGMuMjAyMS4wNC4wMjIiLCJVcmlTdHJpbmciOiJodHRwczovL2RvaS5vcmcvMTAuMTAxNi9qLnNwYy4yMDIxLjA0LjAyMiIsIkxpbmtlZFJlc291cmNlU3RhdHVzIjo4LCJQcm9wZXJ0aWVzIjp7IiRpZCI6IjU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UyNjU4NzA4LTNiYzUtNDI5NS1iNWE0LWYyOGM0ZTFjYTlhNiIsIk1vZGlmaWVkT24iOiIyMDIyLTAxLTMwVDA0OjU0OjUzIiwiUHJvamVjdCI6eyIkcmVmIjoiNSJ9fV0sIk9ubGluZUFkZHJlc3MiOiJodHRwczovL3d3dy5zY29wdXMuY29tL2lud2FyZC9yZWNvcmQudXJpP2VpZD0yLXMyLjAtODUxMDU0OTkzNDImZG9pPTEwLjEwMTYlMmZqLnNwYy4yMDIxLjA0LjAyMiZwYXJ0bmVySUQ9NDAmbWQ1PTVhMTA5OWQ0NWExOGI0MzY3ODNiYzJjNWY3ZjRkMTg2IiwiT3JnYW5pemF0aW9ucyI6W10sIk90aGVyc0ludm9sdmVkIjpbXSwiUGFnZVJhbmdlIjoiPHNwPlxyXG4gIDxuPjE3OTQ8L24+XHJcbiAgPGluPnRydWU8L2luPlxyXG4gIDxvcz4xNzk0PC9vcz5cclxuICA8cHM+MTc5NDwvcHM+XHJcbjwvc3A+XHJcbjxlcD5cclxuICA8bj4xODA3PC9uPlxyXG4gIDxpbj50cnVlPC9pbj5cclxuICA8b3M+MTgwNzwvb3M+XHJcbiAgPHBzPjE4MDc8L3BzPlxyXG48L2VwPlxyXG48b3M+MTc5NC0xODA3PC9vcz4iLCJQZXJpb2RpY2FsIjp7IiRpZCI6IjUxIiwiJHR5cGUiOiJTd2lzc0FjYWRlbWljLkNpdGF2aS5QZXJpb2RpY2FsLCBTd2lzc0FjYWRlbWljLkNpdGF2aSIsIk5hbWUiOiJTdXN0YWluYWJsZSBQcm9kdWN0aW9uIGFuZCBDb25zdW1wdGlvbiIsIlBhZ2luYXRpb24iOjAsIlByb3RlY3RlZCI6ZmFsc2UsIkNyZWF0ZWRCeSI6Il9BbmpvbXNob2FlIiwiQ3JlYXRlZE9uIjoiMjAyMi0wMS0zMFQwNDo1NDo1MyIsIk1vZGlmaWVkQnkiOiJfQW5qb21zaG9hZSIsIklkIjoiM2U5ZmJhYWQtOWZmMi00OTI2LWIwYzctNDYyMjgyMmFkOGNhIiwiTW9kaWZpZWRPbiI6IjIwMjItMDEtMzBUMDQ6NTQ6NTMiLCJQcm9qZWN0Ijp7IiRyZWYiOiI1In19LCJQdWJsaXNoZXJzIjpbeyIkaWQiOiI1Mi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QYXRpbCwgU2hhcmRlbyBldCBhbC4gMjAyMSDigJMgQmFycmllcnMgdG8gc3VzdGFpbmFiaWxpdHkgaW4gaHVtYW5pdGFyaWFuIiwiU2hvcnRUaXRsZVVwZGF0ZVR5cGUiOjAsIlNvdXJjZU9mQmlibGlvZ3JhcGhpY0luZm9ybWF0aW9uIjoiQ3Jvc3NSZWYiLCJTdGF0aWNJZHMiOlsiNzZmMzdjNTAtY2NlMS00MjUwLWJhZmQtOGYxM2EzZWRlMmVlIl0sIlRhYmxlT2ZDb250ZW50c0NvbXBsZXhpdHkiOjAsIlRhYmxlT2ZDb250ZW50c1NvdXJjZVRleHRGb3JtYXQiOjAsIlRhc2tzIjpbXSwiVGl0bGUiOiJCYXJyaWVycyB0byBzdXN0YWluYWJpbGl0eSBpbiBodW1hbml0YXJpYW4gbWVkaWNhbCBzdXBwbHkgY2hhaW5zIiwiVHJhbnNsYXRvcnMiOltdLCJWb2x1bWUiOiIyNyIsIlllYXIiOiIyMDIxIiwiWWVhclJlc29sdmVkIjoiMjAyMSIsIkNyZWF0ZWRCeSI6Il9BbmpvbXNob2FlIiwiQ3JlYXRlZE9uIjoiMjAyMi0wMS0zMFQwNDo1NDo1MyIsIk1vZGlmaWVkQnkiOiJfQUxJIiwiSWQiOiJhZjg4YzUzOS1lNzY5LTRlM2EtOGQyZC1hMmE1ZDMwYmMyNmUiLCJNb2RpZmllZE9uIjoiMjAyMi0wOS0yOFQxMzoyMDoyNSIsIlByb2plY3QiOnsiJHJlZiI6IjUifX0sIlVzZU51bWJlcmluZ1R5cGVPZlBhcmVudERvY3VtZW50IjpmYWxzZX0seyIkaWQiOiI1MyIsIiR0eXBlIjoiU3dpc3NBY2FkZW1pYy5DaXRhdmkuQ2l0YXRpb25zLldvcmRQbGFjZWhvbGRlckVudHJ5LCBTd2lzc0FjYWRlbWljLkNpdGF2aSIsIklkIjoiMjg2MGUwODAtODc0Yi00ODE4LThhMTktOWZmOWUxYzgyODNlIiwiUmVmZXJlbmNlSWQiOiI1OTZjNDAzZS0wYWFiLTQ1MGQtYjg5OS1mMzIyMGMyMTJkNzYiLCJCaWJPbmx5Ijp0cnVlLCJSZWZlcmVuY2UiOnsiJGlkIjoiNTQiLCIkdHlwZSI6IlN3aXNzQWNhZGVtaWMuQ2l0YXZpLlJlZmVyZW5jZSwgU3dpc3NBY2FkZW1pYy5DaXRhdmkiLCJBYnN0cmFjdENvbXBsZXhpdHkiOjAsIkFic3RyYWN0U291cmNlVGV4dEZvcm1hdCI6MCwiQXV0aG9ycyI6W3siJGlkIjoiNTUiLCIkdHlwZSI6IlN3aXNzQWNhZGVtaWMuQ2l0YXZpLlBlcnNvbiwgU3dpc3NBY2FkZW1pYy5DaXRhdmkiLCJGaXJzdE5hbWUiOiJZYW1pbmkiLCJMYXN0TmFtZSI6Ik1lZHVyaSIsIlByb3RlY3RlZCI6ZmFsc2UsIlNleCI6MCwiQ3JlYXRlZEJ5IjoiX0FMSSIsIkNyZWF0ZWRPbiI6IjIwMjItMDUtMDhUMDU6NDU6MzciLCJNb2RpZmllZEJ5IjoiX0FMSSIsIklkIjoiMjdhYjg2YWEtMTU0ZC00ZDZhLTk2MWUtYzBhZmFlYTVjNjdhIiwiTW9kaWZpZWRPbiI6IjIwMjItMDUtMDhUMDU6NDU6MzciLCJQcm9qZWN0Ijp7IiRyZWYiOiI1In19LHsiJGlkIjoiNTYiLCIkdHlwZSI6IlN3aXNzQWNhZGVtaWMuQ2l0YXZpLlBlcnNvbiwgU3dpc3NBY2FkZW1pYy5DaXRhdmkiLCJGaXJzdE5hbWUiOiJGYWtydWRkaW4iLCJMYXN0TmFtZSI6IkFobWVkIiwiTWlkZGxlTmFtZSI6IkFsaSIsIlByb3RlY3RlZCI6ZmFsc2UsIlNleCI6MCwiQ3JlYXRlZEJ5IjoiX0FMSSIsIkNyZWF0ZWRPbiI6IjIwMjItMDUtMDhUMDU6NDU6MzciLCJNb2RpZmllZEJ5IjoiX0FMSSIsIklkIjoiNzJjYTA0ODQtMzhlNi00NzJhLTliN2YtMmI4NWMwOGY2MzQ3IiwiTW9kaWZpZWRPbiI6IjIwMjItMDUtMDhUMDU6NDU6MzciLCJQcm9qZWN0Ijp7IiRyZWYiOiI1In19XSwiQ2l0YXRpb25LZXkiOiJNZWR1cmkgZXQgYWwuIDIwMTYiLCJDaXRhdGlvbktleVVwZGF0ZVR5cGUiOjAsIkNvbGxhYm9yYXRvcnMiOltdLCJDdXN0b21GaWVsZDEiOiI0IiwiQ3VzdG9tRmllbGQyIjoiQ29uY2VwdHVhbCIsIkN1c3RvbUZpZWxkMyI6IlN1ZGRlbi1vbnNldCIsIkN1c3RvbUZpZWxkNCI6IkRpc2FzdGVyIHJlbGllZiIsIkN1c3RvbUZpZWxkNSI6IlNldmVyYWwiLCJDdXN0b21GaWVsZDYiOiJDb25jZXB0dWFsIFJlc2VhcmNoIiwiQ3VzdG9tRmllbGQ3IjoiRWNvbm9taWMrRW52aXJvbWVudGFsK1NvY2lhbCIsIkN1c3RvbUZpZWxkOCI6Ik5vdCBTcGVjaWZpYyIsIkN1c3RvbUZpZWxkOSI6IkluZGlhIiwiRG9pIjoiMTAuMTUwNC9JSkVNLjIwMTYuMDc5ODQ1IiwiRWRpdG9ycyI6W10sIkV2YWx1YXRpb25Db21wbGV4aXR5IjowLCJFdmFsdWF0aW9uU291cmNlVGV4dEZvcm1hdCI6MCwiR3JvdXBzIjpbeyIkcmVmIjoiOSJ9XSwiSGFzTGFiZWwxIjpmYWxzZSwiSGFzTGFiZWwyIjpmYWxzZSwiS2V5d29yZHMiOltdLCJMb2NhdGlvbnMiOlt7IiRpZCI6IjU3IiwiJHR5cGUiOiJTd2lzc0FjYWRlbWljLkNpdGF2aS5Mb2NhdGlvbiwgU3dpc3NBY2FkZW1pYy5DaXRhdmkiLCJBZGRyZXNzIjp7IiRpZCI6IjU4IiwiJHR5cGUiOiJTd2lzc0FjYWRlbWljLkNpdGF2aS5MaW5rZWRSZXNvdXJjZSwgU3dpc3NBY2FkZW1pYy5DaXRhdmkiLCJMaW5rZWRSZXNvdXJjZVR5cGUiOjUsIk9yaWdpbmFsU3RyaW5nIjoiMTAuMTUwNC9JSkVNLjIwMTYuMDc5ODQ1IiwiVXJpU3RyaW5nIjoiaHR0cHM6Ly9kb2kub3JnLzEwLjE1MDQvSUpFTS4yMDE2LjA3OTg0NSIsIkxpbmtlZFJlc291cmNlU3RhdHVzIjo4LCJQcm9wZXJ0aWVzIjp7IiRpZCI6IjU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k0MzlhNjcyLTgxNGItNGY3YS1iMDIxLTljYjJhNjJiMzIyOSIsIk1vZGlmaWVkT24iOiIyMDIyLTAxLTMwVDA0OjU0OjUzIiwiUHJvamVjdCI6eyIkcmVmIjoiNSJ9fSx7IiRpZCI6IjYwIiwiJHR5cGUiOiJTd2lzc0FjYWRlbWljLkNpdGF2aS5Mb2NhdGlvbiwgU3dpc3NBY2FkZW1pYy5DaXRhdmkiLCJBZGRyZXNzIjp7IiRpZCI6IjYxIiwiJHR5cGUiOiJTd2lzc0FjYWRlbWljLkNpdGF2aS5MaW5rZWRSZXNvdXJjZSwgU3dpc3NBY2FkZW1pYy5DaXRhdmkiLCJMaW5rZWRSZXNvdXJjZVR5cGUiOjUsIk9yaWdpbmFsU3RyaW5nIjoiaHR0cHM6Ly93d3cuc2NvcHVzLmNvbS9pbndhcmQvcmVjb3JkLnVyaT9laWQ9Mi1zMi4wLTg0OTk0MTY1MTg5JmRvaT0xMC4xNTA0JTJmSUpFTS4yMDE2LjA3OTg0NSZwYXJ0bmVySUQ9NDAmbWQ1PTU2MGRhNGFiZGMwMzVlZjFhYmQ5ZjY0NGE2OTljZGZlIiwiVXJpU3RyaW5nIjoiaHR0cHM6Ly93d3cuc2NvcHVzLmNvbS9pbndhcmQvcmVjb3JkLnVyaT9laWQ9Mi1zMi4wLTg0OTk0MTY1MTg5JmRvaT0xMC4xNTA0JTJmSUpFTS4yMDE2LjA3OTg0NSZwYXJ0bmVySUQ9NDAmbWQ1PTU2MGRhNGFiZGMwMzVlZjFhYmQ5ZjY0NGE2OTljZGZlIiwiTGlua2VkUmVzb3VyY2VTdGF0dXMiOjgsIlByb3BlcnRpZXMiOnsiJGlkIjoiNj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c0ZjI4ZjgtOTE4My00ODRkLWEwOTctOGU3NTkwMzQwMzYwIiwiTW9kaWZpZWRPbiI6IjIwMjItMDEtMzBUMDQ6NTQ6NTMiLCJQcm9qZWN0Ijp7IiRyZWYiOiI1In19XSwiTnVtYmVyIjoiNCIsIk51bWJlck9mVm9sdW1lcyI6Ijc5ODQ1IiwiT25saW5lQWRkcmVzcyI6Imh0dHBzOi8vd3d3LnNjb3B1cy5jb20vaW53YXJkL3JlY29yZC51cmk/ZWlkPTItczIuMC04NDk5NDE2NTE4OSZkb2k9MTAuMTUwNCUyZklKRU0uMjAxNi4wNzk4NDUmcGFydG5lcklEPTQwJm1kNT01NjBkYTRhYmRjMDM1ZWYxYWJkOWY2NDRhNjk5Y2RmZSIsIk9yZ2FuaXphdGlvbnMiOltdLCJPdGhlcnNJbnZvbHZlZCI6W10sIlBhZ2VSYW5nZSI6IjxzcD5cclxuICA8bj4zOTI8L24+XHJcbiAgPGluPnRydWU8L2luPlxyXG4gIDxvcz4zOTI8L29zPlxyXG4gIDxwcz4zOTI8L3BzPlxyXG48L3NwPlxyXG48b3M+MzkyPC9vcz4iLCJQZXJpb2RpY2FsIjp7IiRpZCI6IjYzIiwiJHR5cGUiOiJTd2lzc0FjYWRlbWljLkNpdGF2aS5QZXJpb2RpY2FsLCBTd2lzc0FjYWRlbWljLkNpdGF2aSIsIk5hbWUiOiJJbnRlcm5hdGlvbmFsIEpvdXJuYWwgb2YgRW1lcmdlbmN5IE1hbmFnZW1lbnQiLCJQYWdpbmF0aW9uIjowLCJQcm90ZWN0ZWQiOmZhbHNlLCJDcmVhdGVkQnkiOiJfQW5qb21zaG9hZSIsIkNyZWF0ZWRPbiI6IjIwMjItMDEtMzBUMDQ6MzE6MzgiLCJNb2RpZmllZEJ5IjoiX0Fuam9tc2hvYWUiLCJJZCI6ImU1YTMyZTFiLTNkMWQtNDk4OC1iYTM1LTkzNmI1NGUwYzA4NiIsIk1vZGlmaWVkT24iOiIyMDIyLTAxLTMwVDA0OjMxOjM4IiwiUHJvamVjdCI6eyIkcmVmIjoiNSJ9fSwiUHVibGlzaGVycyI6W3siJGlkIjoiNjQiLCIkdHlwZSI6IlN3aXNzQWNhZGVtaWMuQ2l0YXZpLlB1Ymxpc2hlciwgU3dpc3NBY2FkZW1pYy5DaXRhdmkiLCJOYW1lIjoiSW5kZXJzY2llbmNlIFB1Ymxpc2hlcnMiLCJQcm90ZWN0ZWQiOmZhbHNlLCJDcmVhdGVkQnkiOiJfQUEiLCJDcmVhdGVkT24iOiIyMDIxLTA3LTMwVDEwOjQ3OjIyIiwiTW9kaWZpZWRCeSI6Il9BQSIsIklkIjoiNGI1YmIzNDktZmZhMi00ODRhLWEyODgtZWUyOGU4NTk2M2UyIiwiTW9kaWZpZWRPbiI6IjIwMjEtMDctMzBUMTA6NDc6MjIiLCJQcm9qZWN0Ijp7IiRyZWYiOiI1In19XSwiUXVvdGF0aW9ucyI6W10sIlJlZmVyZW5jZVR5cGUiOiJKb3VybmFsQXJ0aWNsZSIsIlNob3J0VGl0bGUiOiJNZWR1cmksIEFobWVkIDIwMTYg4oCTIEtleSBmb2N1cyBhcmVhcyBpbiBlbWVyZ2VuY3kiLCJTaG9ydFRpdGxlVXBkYXRlVHlwZSI6MCwiU291cmNlT2ZCaWJsaW9ncmFwaGljSW5mb3JtYXRpb24iOiJDcm9zc1JlZiIsIlN0YXRpY0lkcyI6WyJjY2YyN2IyZC0xMzVjLTRmNTYtODlkNi01YjQyMzUyYzAxYzEiXSwiVGFibGVPZkNvbnRlbnRzQ29tcGxleGl0eSI6MCwiVGFibGVPZkNvbnRlbnRzU291cmNlVGV4dEZvcm1hdCI6MCwiVGFza3MiOltdLCJUaXRsZSI6IktleSBmb2N1cyBhcmVhcyBpbiBlbWVyZ2VuY3kgcmVsaWVmOiBhIGNvbmNlcHR1YWwgZnJhbWV3b3JrIGFsaWduZWQgd2l0aCB0cmlwbGUgYm90dG9tIGxpbmUiLCJUcmFuc2xhdG9ycyI6W10sIlZvbHVtZSI6IjEyIiwiWWVhciI6IjIwMTYiLCJZZWFyUmVzb2x2ZWQiOiIyMDE2IiwiQ3JlYXRlZEJ5IjoiX0Fuam9tc2hvYWUiLCJDcmVhdGVkT24iOiIyMDIyLTAxLTMwVDA0OjU0OjUzIiwiTW9kaWZpZWRCeSI6Il9BTEkiLCJJZCI6IjU5NmM0MDNlLTBhYWItNDUwZC1iODk5LWYzMjIwYzIxMmQ3NiIsIk1vZGlmaWVkT24iOiIyMDIyLTA5LTI4VDEzOjI0OjE1IiwiUHJvamVjdCI6eyIkcmVmIjoiNSJ9fSwiVXNlTnVtYmVyaW5nVHlwZU9mUGFyZW50RG9jdW1lbnQiOmZhbHNlfSx7IiRpZCI6IjY1IiwiJHR5cGUiOiJTd2lzc0FjYWRlbWljLkNpdGF2aS5DaXRhdGlvbnMuV29yZFBsYWNlaG9sZGVyRW50cnksIFN3aXNzQWNhZGVtaWMuQ2l0YXZpIiwiSWQiOiI4NmJlNDBhNi1iMmJjLTRhN2ItOGVhZS1mOTFiYzk3NzE2MWQiLCJSZWZlcmVuY2VJZCI6IjYzNzIwYTdjLWU1NWQtNGM3Yi1hMThiLWU3NzM2NzJhNTI1MyIsIkJpYk9ubHkiOnRydWUsIlJlZmVyZW5jZSI6eyIkaWQiOiI2NiIsIiR0eXBlIjoiU3dpc3NBY2FkZW1pYy5DaXRhdmkuUmVmZXJlbmNlLCBTd2lzc0FjYWRlbWljLkNpdGF2aSIsIkFic3RyYWN0Q29tcGxleGl0eSI6MCwiQWJzdHJhY3RTb3VyY2VUZXh0Rm9ybWF0IjowLCJBdXRob3JzIjpbeyIkaWQiOiI2NyIsIiR0eXBlIjoiU3dpc3NBY2FkZW1pYy5DaXRhdmkuUGVyc29uLCBTd2lzc0FjYWRlbWljLkNpdGF2aSIsIkZpcnN0TmFtZSI6IlNhY2hpbiIsIkxhc3ROYW1lIjoiTWFuZ2xhIiwiTWlkZGxlTmFtZSI6Ikt1bWFyIiwiUHJvdGVjdGVkIjpmYWxzZSwiU2V4IjowLCJDcmVhdGVkQnkiOiJfQUxJIiwiQ3JlYXRlZE9uIjoiMjAyMi0wNC0yMFQwNDoxOTo0NSIsIk1vZGlmaWVkQnkiOiJfQUxJIiwiSWQiOiJlMTllM2RiMi1iMzJkLTQwYWYtYTBkZi0xNzlkMTI0ZDBmN2QiLCJNb2RpZmllZE9uIjoiMjAyMi0wNC0yMFQwNDoxOTo0NSIsIlByb2plY3QiOnsiJHJlZiI6IjUifX0seyIkaWQiOiI2OCIsIiR0eXBlIjoiU3dpc3NBY2FkZW1pYy5DaXRhdmkuUGVyc29uLCBTd2lzc0FjYWRlbWljLkNpdGF2aSIsIkZpcnN0TmFtZSI6IlN1bmlsIiwiTGFzdE5hbWUiOiJMdXRocmEiLCJQcm90ZWN0ZWQiOmZhbHNlLCJTZXgiOjIsIkNyZWF0ZWRCeSI6Il9BbGkiLCJDcmVhdGVkT24iOiIyMDE4LTAzLTAxVDA2OjQ2OjM5IiwiTW9kaWZpZWRCeSI6Il9BbGkiLCJJZCI6IjgxZTk5MGE0LTViYjYtNGQ2Zi1iYjc1LWZkZjk2ZTdjMDQ4MCIsIk1vZGlmaWVkT24iOiIyMDE4LTAzLTAxVDA2OjQ2OjM5IiwiUHJvamVjdCI6eyIkcmVmIjoiNSJ9fV0sIkNpdGF0aW9uS2V5IjoiTWFuZ2xhIGV0IGFsLiAyMDIyIiwiQ2l0YXRpb25LZXlVcGRhdGVUeXBlIjowLCJDb2xsYWJvcmF0b3JzIjpbXSwiQ3VzdG9tRmllbGQxIjoiMSIsIkN1c3RvbUZpZWxkMiI6IkVtcGlyaWNhbCIsIkN1c3RvbUZpZWxkMyI6IlN1ZGRlbi1vbnNldCIsIkN1c3RvbUZpZWxkNCI6IkRpc2FzdGVyIHJlbGllZiIsIkN1c3RvbUZpZWxkNSI6IlJlc3BvbnNlIiwiQ3VzdG9tRmllbGQ2IjoiTUNETSIsIkN1c3RvbUZpZWxkNyI6IkVjb25vbWljK0Vudmlyb21lbnRhbCtTb2NpYWwiLCJDdXN0b21GaWVsZDgiOiJOb3QgU3BlY2lmaWMiLCJDdXN0b21GaWVsZDkiOiJVSyIsIkRvaSI6IjEwLjEwODAvMDk1MzcyODcuMjAyMC4xODM0MTI5IiwiRWRpdG9ycyI6W10sIkV2YWx1YXRpb25Db21wbGV4aXR5IjowLCJFdmFsdWF0aW9uU291cmNlVGV4dEZvcm1hdCI6MCwiR3JvdXBzIjpbeyIkcmVmIjoiOSJ9XSwiSGFzTGFiZWwxIjpmYWxzZSwiSGFzTGFiZWwyIjpmYWxzZSwiS2V5d29yZHMiOltdLCJMb2NhdGlvbnMiOlt7IiRpZCI6IjY5IiwiJHR5cGUiOiJTd2lzc0FjYWRlbWljLkNpdGF2aS5Mb2NhdGlvbiwgU3dpc3NBY2FkZW1pYy5DaXRhdmkiLCJBZGRyZXNzIjp7IiRpZCI6IjcwIiwiJHR5cGUiOiJTd2lzc0FjYWRlbWljLkNpdGF2aS5MaW5rZWRSZXNvdXJjZSwgU3dpc3NBY2FkZW1pYy5DaXRhdmkiLCJMaW5rZWRSZXNvdXJjZVR5cGUiOjUsIk9yaWdpbmFsU3RyaW5nIjoiMTAuMTA4MC8wOTUzNzI4Ny4yMDIwLjE4MzQxMjkiLCJVcmlTdHJpbmciOiJodHRwczovL2RvaS5vcmcvMTAuMTA4MC8wOTUzNzI4Ny4yMDIwLjE4MzQxMjkiLCJMaW5rZWRSZXNvdXJjZVN0YXR1cyI6OCwiUHJvcGVydGllcyI6eyIkaWQiOiI3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2Nzk2NTMwMC05YjE5LTRhN2QtOWQ4Yy1iYmM0MDE2ODcwNzIiLCJNb2RpZmllZE9uIjoiMjAyMi0wMS0zMFQwNDo1NDo1MyIsIlByb2plY3QiOnsiJHJlZiI6IjUifX0seyIkaWQiOiI3MiIsIiR0eXBlIjoiU3dpc3NBY2FkZW1pYy5DaXRhdmkuTG9jYXRpb24sIFN3aXNzQWNhZGVtaWMuQ2l0YXZpIiwiQWRkcmVzcyI6eyIkaWQiOiI3MyIsIiR0eXBlIjoiU3dpc3NBY2FkZW1pYy5DaXRhdmkuTGlua2VkUmVzb3VyY2UsIFN3aXNzQWNhZGVtaWMuQ2l0YXZpIiwiTGlua2VkUmVzb3VyY2VUeXBlIjo1LCJPcmlnaW5hbFN0cmluZyI6Imh0dHBzOi8vd3d3LnRhbmRmb25saW5lLmNvbS9kb2kvZnVsbC8xMC4xMDgwLzA5NTM3Mjg3LjIwMjAuMTgzNDEyOSIsIlVyaVN0cmluZyI6Imh0dHBzOi8vd3d3LnRhbmRmb25saW5lLmNvbS9kb2kvZnVsbC8xMC4xMDgwLzA5NTM3Mjg3LjIwMjAuMTgzNDEyOSIsIkxpbmtlZFJlc291cmNlU3RhdHVzIjo4LCJQcm9wZXJ0aWVzIjp7IiRpZCI6Ijc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1OSIsIk1vZGlmaWVkQnkiOiJfQW5qb21zaG9hZSIsIklkIjoiYjQxNzczZmYtOTYxNS00OWRlLWFlMzctM2E1MzE5ZDcyYTRmIiwiTW9kaWZpZWRPbiI6IjIwMjItMDMtMTFUMDY6MzM6NTkiLCJQcm9qZWN0Ijp7IiRyZWYiOiI1In19LHsiJGlkIjoiNzUiLCIkdHlwZSI6IlN3aXNzQWNhZGVtaWMuQ2l0YXZpLkxvY2F0aW9uLCBTd2lzc0FjYWRlbWljLkNpdGF2aSIsIkFkZHJlc3MiOnsiJGlkIjoiNzYiLCIkdHlwZSI6IlN3aXNzQWNhZGVtaWMuQ2l0YXZpLkxpbmtlZFJlc291cmNlLCBTd2lzc0FjYWRlbWljLkNpdGF2aSIsIkxpbmtlZFJlc291cmNlVHlwZSI6NSwiT3JpZ2luYWxTdHJpbmciOiJodHRwczovL3d3dy5zY29wdXMuY29tL2lud2FyZC9yZWNvcmQudXJpP2VpZD0yLXMyLjAtODUwOTMxMjM2NjMmZG9pPTEwLjEwODAlMmYwOTUzNzI4Ny4yMDIwLjE4MzQxMjkmcGFydG5lcklEPTQwJm1kNT01NDg5NWYzMzg0N2IxNzdhZDYwZjJhMGM3MmU4NWRhZiIsIlVyaVN0cmluZyI6Imh0dHBzOi8vd3d3LnNjb3B1cy5jb20vaW53YXJkL3JlY29yZC51cmk/ZWlkPTItczIuMC04NTA5MzEyMzY2MyZkb2k9MTAuMTA4MCUyZjA5NTM3Mjg3LjIwMjAuMTgzNDEyOSZwYXJ0bmVySUQ9NDAmbWQ1PTU0ODk1ZjMzODQ3YjE3N2FkNjBmMmEwYzcyZTg1ZGFmIiwiTGlua2VkUmVzb3VyY2VTdGF0dXMiOjgsIlByb3BlcnRpZXMiOnsiJGlkIjoiNz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TgxYjZjMjYtZWM0ZC00MmRmLThmZGEtODljYjY3ZTU1NGQ0IiwiTW9kaWZpZWRPbiI6IjIwMjItMDEtMzBUMDQ6NTQ6NTMiLCJQcm9qZWN0Ijp7IiRyZWYiOiI1In19XSwiTnVtYmVyIjoiNi03IiwiT25saW5lQWRkcmVzcyI6Imh0dHBzOi8vd3d3LnNjb3B1cy5jb20vaW53YXJkL3JlY29yZC51cmk/ZWlkPTItczIuMC04NTA5MzEyMzY2MyZkb2k9MTAuMTA4MCUyZjA5NTM3Mjg3LjIwMjAuMTgzNDEyOSZwYXJ0bmVySUQ9NDAmbWQ1PTU0ODk1ZjMzODQ3YjE3N2FkNjBmMmEwYzcyZTg1ZGFmIiwiT3JnYW5pemF0aW9ucyI6W10sIk90aGVyc0ludm9sdmVkIjpbXSwiUGFnZVJhbmdlIjoiPHNwPlxyXG4gIDxuPjUzOTwvbj5cclxuICA8aW4+dHJ1ZTwvaW4+XHJcbiAgPG9zPjUzOTwvb3M+XHJcbiAgPHBzPjUzOTwvcHM+XHJcbjwvc3A+XHJcbjxlcD5cclxuICA8bj41NTc8L24+XHJcbiAgPGluPnRydWU8L2luPlxyXG4gIDxvcz41NTc8L29zPlxyXG4gIDxwcz41NTc8L3BzPlxyXG48L2VwPlxyXG48b3M+NTM5LTU1Nzwvb3M+IiwiUGVyaW9kaWNhbCI6eyIkaWQiOiI3OCIsIiR0eXBlIjoiU3dpc3NBY2FkZW1pYy5DaXRhdmkuUGVyaW9kaWNhbCwgU3dpc3NBY2FkZW1pYy5DaXRhdmkiLCJOYW1lIjoiUHJvZHVjdGlvbiBQbGFubmluZyBhbmQgQ29udHJvbCIsIlBhZ2luYXRpb24iOjAsIlByb3RlY3RlZCI6ZmFsc2UsIkNyZWF0ZWRCeSI6Il9BbmpvbXNob2FlIiwiQ3JlYXRlZE9uIjoiMjAyMi0wMS0zMFQwNDozMTozOCIsIk1vZGlmaWVkQnkiOiJfQW5qb21zaG9hZSIsIklkIjoiMjJlMGFjNTEtZjYyYS00YTU1LTg3MzMtYTM1Mzk1Yzc2MDVlIiwiTW9kaWZpZWRPbiI6IjIwMjItMDEtMzBUMDQ6MzE6MzgiLCJQcm9qZWN0Ijp7IiRyZWYiOiI1In19LCJQdWJsaXNoZXJzIjpbeyIkaWQiOiI3OS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TWFuZ2xhLCBMdXRocmEgMjAyMiDigJMgV2hlbiBjaGFsbGVuZ2VzIG5lZWQgYW4gZXZhbHVhdGlvbiIsIlNob3J0VGl0bGVVcGRhdGVUeXBlIjowLCJTb3VyY2VPZkJpYmxpb2dyYXBoaWNJbmZvcm1hdGlvbiI6IkNyb3NzUmVmIiwiU3RhdGljSWRzIjpbIjgzNjNhYTUxLWIzNTgtNDZkOC05ZjI1LWFjZGVlNWNlNTQzOCJdLCJUYWJsZU9mQ29udGVudHNDb21wbGV4aXR5IjowLCJUYWJsZU9mQ29udGVudHNTb3VyY2VUZXh0Rm9ybWF0IjowLCJUYXNrcyI6W10sIlRpdGxlIjoiV2hlbiBjaGFsbGVuZ2VzIG5lZWQgYW4gZXZhbHVhdGlvbjogZm9yIG9wZXJhdGlvbmFsIGV4Y2VsbGVuY2UgYW5kIHN1c3RhaW5hYmlsaXR5IG9yaWVudGF0aW9uIGluIGh1bWFuaXRhcmlhbiBzdXBwbHkgYW5kIGxvZ2lzdGljcyBtYW5hZ2VtZW50IiwiVHJhbnNsYXRvcnMiOltdLCJWb2x1bWUiOiIzMyIsIlllYXIiOiIyMDIyIiwiWWVhclJlc29sdmVkIjoiMjAyMiIsIkNyZWF0ZWRCeSI6Il9BbmpvbXNob2FlIiwiQ3JlYXRlZE9uIjoiMjAyMi0wMS0zMFQwNDo1NDo1MyIsIk1vZGlmaWVkQnkiOiJfQWxpIiwiSWQiOiI2MzcyMGE3Yy1lNTVkLTRjN2ItYTE4Yi1lNzczNjcyYTUyNTMiLCJNb2RpZmllZE9uIjoiMjAyMi0xMi0yOFQxMTo1MDo1OCIsIlByb2plY3QiOnsiJHJlZiI6IjUifX0sIlVzZU51bWJlcmluZ1R5cGVPZlBhcmVudERvY3VtZW50IjpmYWxzZX0seyIkaWQiOiI4MCIsIiR0eXBlIjoiU3dpc3NBY2FkZW1pYy5DaXRhdmkuQ2l0YXRpb25zLldvcmRQbGFjZWhvbGRlckVudHJ5LCBTd2lzc0FjYWRlbWljLkNpdGF2aSIsIklkIjoiYmIwMmQ0YjgtZmE5Zi00NjBiLWE1MjItNDBiOTRhNGIwYWE3IiwiUmVmZXJlbmNlSWQiOiJjYTU5OTAwNS0wOTVjLTQzOGMtOGUyNS00MDAwMGYxMWU3NjciLCJCaWJPbmx5Ijp0cnVlLCJSZWZlcmVuY2UiOnsiJGlkIjoiODEiLCIkdHlwZSI6IlN3aXNzQWNhZGVtaWMuQ2l0YXZpLlJlZmVyZW5jZSwgU3dpc3NBY2FkZW1pYy5DaXRhdmkiLCJBYnN0cmFjdENvbXBsZXhpdHkiOjAsIkFic3RyYWN0U291cmNlVGV4dEZvcm1hdCI6MCwiQXV0aG9ycyI6W3siJGlkIjoiODIiLCIkdHlwZSI6IlN3aXNzQWNhZGVtaWMuQ2l0YXZpLlBlcnNvbiwgU3dpc3NBY2FkZW1pYy5DaXRhdmkiLCJGaXJzdE5hbWUiOiJCZWhuYW0iLCJMYXN0TmFtZSI6Ik1hbG1pciIsIlByb3RlY3RlZCI6ZmFsc2UsIlNleCI6MiwiQ3JlYXRlZEJ5IjoiX0FsaSIsIkNyZWF0ZWRPbiI6IjIwMjEtMDItMTRUMTU6MTg6MDQiLCJNb2RpZmllZEJ5IjoiX0FsaSIsIklkIjoiM2YzZmI4MmYtODM0Yi00ODhjLTllNjQtNjFhNzE0YTI3ZTE1IiwiTW9kaWZpZWRPbiI6IjIwMjEtMDItMTRUMTU6MTg6MDQiLCJQcm9qZWN0Ijp7IiRyZWYiOiI1In19LHsiJGlkIjoiODMiLCIkdHlwZSI6IlN3aXNzQWNhZGVtaWMuQ2l0YXZpLlBlcnNvbiwgU3dpc3NBY2FkZW1pYy5DaXRhdmkiLCJGaXJzdE5hbWUiOiJDaHJpc3RvcGhlciIsIkxhc3ROYW1lIjoiWm9iZWwiLCJNaWRkbGVOYW1lIjoiVy4iLCJQcm90ZWN0ZWQiOmZhbHNlLCJTZXgiOjIsIkNyZWF0ZWRCeSI6Il9hIiwiQ3JlYXRlZE9uIjoiMjAxNi0wMy0xNlQwNDo0OTozMCIsIk1vZGlmaWVkQnkiOiJfYSIsIklkIjoiYjQxNjU2NDUtNGYwOC00ZThkLTllMDEtZTc3NjgwYmUxNmNjIiwiTW9kaWZpZWRPbiI6IjIwMTYtMDMtMTZUMDQ6NDk6MzAiLCJQcm9qZWN0Ijp7IiRyZWYiOiI1In19XSwiQ2l0YXRpb25LZXlVcGRhdGVUeXBlIjowLCJDb2xsYWJvcmF0b3JzIjpbXSwiQ3VzdG9tRmllbGQxIjoiMTQiLCJDdXN0b21GaWVsZDIiOiJBbmFseXRpY2FsIiwiQ3VzdG9tRmllbGQzIjoiU3VkZGVuLW9uc2V0IiwiQ3VzdG9tRmllbGQ0IjoiRGlzYXN0ZXIgcmVsaWVmIiwiQ3VzdG9tRmllbGQ1IjoiUmVzcG9uc2UiLCJDdXN0b21GaWVsZDYiOiJBbmFseXRpY2FsIG1vZGVsaW5nIiwiQ3VzdG9tRmllbGQ3IjoiU29jaWFsK0Vjb25vbWljIiwiQ3VzdG9tRmllbGQ4IjoiT3B0aW1pemF0aW9uIiwiQ3VzdG9tRmllbGQ5IjoiVW5pdGVkIFN0YXRlcyIsIkRvaSI6IjEwLjExMDgvSkhMU0NNLTA4LTIwMjAtMDA2NCIsIkVkaXRvcnMiOltdLCJFdmFsdWF0aW9uQ29tcGxleGl0eSI6MCwiRXZhbHVhdGlvblNvdXJjZVRleHRGb3JtYXQiOjAsIkdyb3VwcyI6W10sIkhhc0xhYmVsMSI6ZmFsc2UsIkhhc0xhYmVsMiI6ZmFsc2UsIktleXdvcmRzIjpbXSwiTG9jYXRpb25zIjpbeyIkaWQiOiI4NCIsIiR0eXBlIjoiU3dpc3NBY2FkZW1pYy5DaXRhdmkuTG9jYXRpb24sIFN3aXNzQWNhZGVtaWMuQ2l0YXZpIiwiQWRkcmVzcyI6eyIkaWQiOiI4NSIsIiR0eXBlIjoiU3dpc3NBY2FkZW1pYy5DaXRhdmkuTGlua2VkUmVzb3VyY2UsIFN3aXNzQWNhZGVtaWMuQ2l0YXZpIiwiTGlua2VkUmVzb3VyY2VUeXBlIjo1LCJPcmlnaW5hbFN0cmluZyI6IjEwLjExMDgvSkhMU0NNLTA4LTIwMjAtMDA2NCIsIlVyaVN0cmluZyI6Imh0dHBzOi8vZG9pLm9yZy8xMC4xMTA4L0pITFNDTS0wOC0yMDIwLTAwNjQiLCJMaW5rZWRSZXNvdXJjZVN0YXR1cyI6OCwiUHJvcGVydGllcyI6eyIkaWQiOiI4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xpIiwiQ3JlYXRlZE9uIjoiMjAyMS0wMi0xNFQxNToxODowNSIsIk1vZGlmaWVkQnkiOiJfQWxpIiwiSWQiOiJlMTJhYjZkZC1lMmUwLTRmMWItODdlMy01NDg3NWE2MDEzMjQiLCJNb2RpZmllZE9uIjoiMjAyMS0wMi0xNFQxNToxODowNSIsIlByb2plY3QiOnsiJHJlZiI6IjUifX1dLCJOdW1iZXIiOiIyIiwiT3JnYW5pemF0aW9ucyI6W10sIk90aGVyc0ludm9sdmVkIjpbXSwiUGFnZVJhbmdlIjoiPHNwPlxyXG4gIDxuPjQ3NTwvbj5cclxuICA8aW4+dHJ1ZTwvaW4+XHJcbiAgPG9zPjQ3NTwvb3M+XHJcbiAgPHBzPjQ3NTwvcHM+XHJcbjwvc3A+XHJcbjxvcz40NzU8L29zPiIsIlBlcmlvZGljYWwiOnsiJHJlZiI6IjIyIn0sIlB1Ymxpc2hlcnMiOlt7IiRyZWYiOiIyMyJ9XSwiUXVvdGF0aW9ucyI6W10sIlJlZmVyZW5jZVR5cGUiOiJKb3VybmFsQXJ0aWNsZSIsIlNob3J0VGl0bGUiOiJNYWxtaXIsIFpvYmVsIDIwMjEg4oCTIEFuIGFwcGxpZWQgYXBwcm9hY2ggdG8gbXVsdGktY3JpdGVyaWEiLCJTaG9ydFRpdGxlVXBkYXRlVHlwZSI6MCwiU291cmNlT2ZCaWJsaW9ncmFwaGljSW5mb3JtYXRpb24iOiJDcm9zc1JlZiIsIlN0YXRpY0lkcyI6WyJkZTcxZTliYS0yM2VkLTRmMjgtYjc5Ni1hMDliNWE3MWIzMWMiXSwiVGFibGVPZkNvbnRlbnRzQ29tcGxleGl0eSI6MCwiVGFibGVPZkNvbnRlbnRzU291cmNlVGV4dEZvcm1hdCI6MCwiVGFza3MiOltdLCJUaXRsZSI6IkFuIGFwcGxpZWQgYXBwcm9hY2ggdG8gbXVsdGktY3JpdGVyaWEgaHVtYW5pdGFyaWFuIHN1cHBseSBjaGFpbiBwbGFubmluZyBmb3IgcGFuZGVtaWMgcmVzcG9uc2UiLCJUcmFuc2xhdG9ycyI6W10sIlZvbHVtZSI6IjExIiwiWWVhciI6IjIwMjEiLCJZZWFyUmVzb2x2ZWQiOiIyMDIxIiwiQ3JlYXRlZEJ5IjoiX0FsaSIsIkNyZWF0ZWRPbiI6IjIwMjEtMDItMTRUMTU6MTg6MDQiLCJNb2RpZmllZEJ5IjoiX0FMSSIsIklkIjoiY2E1OTkwMDUtMDk1Yy00MzhjLThlMjUtNDAwMDBmMTFlNzY3IiwiTW9kaWZpZWRPbiI6IjIwMjItMDktMjhUMTM6MzM6MDYiLCJQcm9qZWN0Ijp7IiRyZWYiOiI1In19LCJVc2VOdW1iZXJpbmdUeXBlT2ZQYXJlbnREb2N1bWVudCI6ZmFsc2V9LHsiJGlkIjoiODciLCIkdHlwZSI6IlN3aXNzQWNhZGVtaWMuQ2l0YXZpLkNpdGF0aW9ucy5Xb3JkUGxhY2Vob2xkZXJFbnRyeSwgU3dpc3NBY2FkZW1pYy5DaXRhdmkiLCJJZCI6IjRhZTZjYWQ3LTE4MzItNDA5ZS04ZGQ3LTQ3ZjYwYThlOWNiOSIsIlJlZmVyZW5jZUlkIjoiNjI5YzFhZjAtOTM4MC00MDlmLTlkMjEtYWUxOWZhMWI5YWZhIiwiQmliT25seSI6dHJ1ZSwiUmVmZXJlbmNlIjp7IiRpZCI6Ijg4IiwiJHR5cGUiOiJTd2lzc0FjYWRlbWljLkNpdGF2aS5SZWZlcmVuY2UsIFN3aXNzQWNhZGVtaWMuQ2l0YXZpIiwiQWJzdHJhY3RDb21wbGV4aXR5IjowLCJBYnN0cmFjdFNvdXJjZVRleHRGb3JtYXQiOjAsIkF1dGhvcnMiOlt7IiRpZCI6Ijg5IiwiJHR5cGUiOiJTd2lzc0FjYWRlbWljLkNpdGF2aS5QZXJzb24sIFN3aXNzQWNhZGVtaWMuQ2l0YXZpIiwiRmlyc3ROYW1lIjoiWWkiLCJMYXN0TmFtZSI6Ikx1IiwiUHJvdGVjdGVkIjpmYWxzZSwiU2V4IjowLCJDcmVhdGVkQnkiOiJfQUxJIiwiQ3JlYXRlZE9uIjoiMjAyMi0wOC0zMVQwNjo0NjowOSIsIk1vZGlmaWVkQnkiOiJfQUxJIiwiSWQiOiI1YTU1YWMxNy1jMWE0LTQwYjMtYjQ3MC0wYTI2MTkzN2Q2YmEiLCJNb2RpZmllZE9uIjoiMjAyMi0wOC0zMVQwNjo0NjowOSIsIlByb2plY3QiOnsiJHJlZiI6IjUifX0seyIkaWQiOiI5MCIsIiR0eXBlIjoiU3dpc3NBY2FkZW1pYy5DaXRhdmkuUGVyc29uLCBTd2lzc0FjYWRlbWljLkNpdGF2aSIsIkZpcnN0TmFtZSI6IkNoZW5neWFuIiwiTGFzdE5hbWUiOiJaaGFuIiwiUHJvdGVjdGVkIjpmYWxzZSwiU2V4IjowLCJDcmVhdGVkQnkiOiJfQUxJIiwiQ3JlYXRlZE9uIjoiMjAyMi0wOC0zMVQwNjo0NjowOSIsIk1vZGlmaWVkQnkiOiJfQUxJIiwiSWQiOiJkMTkwNDg3NS0xM2EzLTRkYzYtOTQ4Yi0yZjFhNmVkZTI3MjIiLCJNb2RpZmllZE9uIjoiMjAyMi0wOC0zMVQwNjo0NjowOSIsIlByb2plY3QiOnsiJHJlZiI6IjUifX0seyIkaWQiOiI5MSIsIiR0eXBlIjoiU3dpc3NBY2FkZW1pYy5DaXRhdmkuUGVyc29uLCBTd2lzc0FjYWRlbWljLkNpdGF2aSIsIkZpcnN0TmFtZSI6IlJ1aSIsIkxhc3ROYW1lIjoiTGkiLCJQcm90ZWN0ZWQiOmZhbHNlLCJTZXgiOjAsIkNyZWF0ZWRCeSI6Il9BTEkiLCJDcmVhdGVkT24iOiIyMDIyLTA4LTMxVDA2OjQ2OjA5IiwiTW9kaWZpZWRCeSI6Il9BTEkiLCJJZCI6IjE2YWVhYzU2LWJkMjItNDJhMC05NGY5LTZkMTQ4YzRmNDJlOCIsIk1vZGlmaWVkT24iOiIyMDIyLTA4LTMxVDA2OjQ2OjA5IiwiUHJvamVjdCI6eyIkcmVmIjoiNSJ9fSx7IiRpZCI6IjkyIiwiJHR5cGUiOiJTd2lzc0FjYWRlbWljLkNpdGF2aS5QZXJzb24sIFN3aXNzQWNhZGVtaWMuQ2l0YXZpIiwiRmlyc3ROYW1lIjoiTWluIiwiTGFzdE5hbWUiOiJTdSIsIlByb3RlY3RlZCI6ZmFsc2UsIlNleCI6MCwiQ3JlYXRlZEJ5IjoiX0FMSSIsIkNyZWF0ZWRPbiI6IjIwMjItMDgtMzFUMDY6NDY6MDkiLCJNb2RpZmllZEJ5IjoiX0FMSSIsIklkIjoiYmIyYjBlZmMtMWU1Ny00MDg3LWI1NDItZmIyZmI0MGEyNTRlIiwiTW9kaWZpZWRPbiI6IjIwMjItMDgtMzFUMDY6NDY6MDkiLCJQcm9qZWN0Ijp7IiRyZWYiOiI1In19XSwiQ2l0YXRpb25LZXlVcGRhdGVUeXBlIjowLCJDb2xsYWJvcmF0b3JzIjpbXSwiQ3VzdG9tRmllbGQyIjoiRW1waXJpY2FsIiwiQ3VzdG9tRmllbGQzIjoiU3VkZGVuLW9uc2V0IiwiQ3VzdG9tRmllbGQ0IjoiRGlzYXN0ZXIgcmVsaWVmIiwiQ3VzdG9tRmllbGQ1IjoiUmVzcG9uc2UiLCJDdXN0b21GaWVsZDYiOiJTdXJ2ZXkiLCJDdXN0b21GaWVsZDciOiJOb3QgU3BlY2lmaWMiLCJDdXN0b21GaWVsZDgiOiJOb3QgU3BlY2lmaWMiLCJDdXN0b21GaWVsZDkiOiJDaGluYSIsIkRhdGUyIjoiMDMtRmViLTIxIiwiRG9pIjoiMTAuMTAwNy9zMTEwNjktMDIxLTA0NTYwLTkiLCJFZGl0b3JzIjpbXSwiRXZhbHVhdGlvbkNvbXBsZXhpdHkiOjAsIkV2YWx1YXRpb25Tb3VyY2VUZXh0Rm9ybWF0IjowLCJHcm91cHMiOltdLCJIYXNMYWJlbDEiOmZhbHNlLCJIYXNMYWJlbDIiOnRydWUsIktleXdvcmRzIjpbXSwiTGFuZ3VhZ2UiOiJlbmciLCJMYW5ndWFnZUNvZGUiOiJlbiIsIkxvY2F0aW9ucyI6W3siJGlkIjoiOTMiLCIkdHlwZSI6IlN3aXNzQWNhZGVtaWMuQ2l0YXZpLkxvY2F0aW9uLCBTd2lzc0FjYWRlbWljLkNpdGF2aSIsIkFkZHJlc3MiOnsiJGlkIjoiOTQiLCIkdHlwZSI6IlN3aXNzQWNhZGVtaWMuQ2l0YXZpLkxpbmtlZFJlc291cmNlLCBTd2lzc0FjYWRlbWljLkNpdGF2aSIsIkxpbmtlZFJlc291cmNlVHlwZSI6NSwiT3JpZ2luYWxTdHJpbmciOiIzMzU1MTU2OSIsIlVyaVN0cmluZyI6Imh0dHA6Ly93d3cubmNiaS5ubG0ubmloLmdvdi9wdWJtZWQvMzM1NTE1NjkiLCJMaW5rZWRSZXNvdXJjZVN0YXR1cyI6OCwiUHJvcGVydGllcyI6eyIkaWQiOiI5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gtMzFUMDY6NDY6MDkiLCJNb2RpZmllZEJ5IjoiX0FMSSIsIklkIjoiM2MyNjBjMDUtYmRjMi00YTEwLTg3NTMtMzRlMmU2ZDI5N2EyIiwiTW9kaWZpZWRPbiI6IjIwMjItMDgtMzFUMDY6NDY6MDkiLCJQcm9qZWN0Ijp7IiRyZWYiOiI1In19LHsiJGlkIjoiOTYiLCIkdHlwZSI6IlN3aXNzQWNhZGVtaWMuQ2l0YXZpLkxvY2F0aW9uLCBTd2lzc0FjYWRlbWljLkNpdGF2aSIsIkFkZHJlc3MiOnsiJGlkIjoiOTciLCIkdHlwZSI6IlN3aXNzQWNhZGVtaWMuQ2l0YXZpLkxpbmtlZFJlc291cmNlLCBTd2lzc0FjYWRlbWljLkNpdGF2aSIsIkxpbmtlZFJlc291cmNlVHlwZSI6NSwiT3JpZ2luYWxTdHJpbmciOiIxMC4xMDA3L3MxMTA2OS0wMjEtMDQ1NjAtOSIsIlVyaVN0cmluZyI6Imh0dHBzOi8vZG9pLm9yZy8xMC4xMDA3L3MxMTA2OS0wMjEtMDQ1NjAtOSIsIkxpbmtlZFJlc291cmNlU3RhdHVzIjo4LCJQcm9wZXJ0aWVzIjp7IiRpZCI6Ijk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zMVQwNjo0NjowOSIsIk1vZGlmaWVkQnkiOiJfQUxJIiwiSWQiOiJkNzFhMzYwYy03YzBlLTRmNGItYTBmZC0yNzc1ZjRiZGEzNWIiLCJNb2RpZmllZE9uIjoiMjAyMi0wOC0zMVQwNjo0NjowOSIsIlByb2plY3QiOnsiJHJlZiI6IjUifX0seyIkaWQiOiI5OSIsIiR0eXBlIjoiU3dpc3NBY2FkZW1pYy5DaXRhdmkuTG9jYXRpb24sIFN3aXNzQWNhZGVtaWMuQ2l0YXZpIiwiQWRkcmVzcyI6eyIkaWQiOiIxMDAiLCIkdHlwZSI6IlN3aXNzQWNhZGVtaWMuQ2l0YXZpLkxpbmtlZFJlc291cmNlLCBTd2lzc0FjYWRlbWljLkNpdGF2aSIsIkxpbmtlZFJlc291cmNlVHlwZSI6NSwiT3JpZ2luYWxTdHJpbmciOiJQTUM3ODU0MzMwIiwiVXJpU3RyaW5nIjoiaHR0cHM6Ly93d3cubmNiaS5ubG0ubmloLmdvdi9wbWMvYXJ0aWNsZXMvUE1DNzg1NDMzMCIsIkxpbmtlZFJlc291cmNlU3RhdHVzIjo4LCJQcm9wZXJ0aWVzIjp7IiRpZCI6IjEw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IwOCwiQ3JlYXRlZEJ5IjoiX0FMSSIsIkNyZWF0ZWRPbiI6IjIwMjItMDgtMzFUMDY6NDY6MDkiLCJNb2RpZmllZEJ5IjoiX0FMSSIsIklkIjoiY2YxNDJiMWItMDcxOS00MDllLTgxYmYtMzA4ZGY0OGFkODRhIiwiTW9kaWZpZWRPbiI6IjIwMjItMDgtMzFUMDY6NDY6MDkiLCJQcm9qZWN0Ijp7IiRyZWYiOiI1In19XSwiTnVtYmVyIjoiMyIsIk9yZ2FuaXphdGlvbnMiOltdLCJPdGhlcnNJbnZvbHZlZCI6W10sIlBhZ2VDb3VudCI6IjIxIiwiUGFnZVJhbmdlIjoiPHNwPlxyXG4gIDxuPjI2ODk8L24+XHJcbiAgPGluPnRydWU8L2luPlxyXG4gIDxvcz4yNjg5PC9vcz5cclxuICA8cHM+MjY4OTwvcHM+XHJcbjwvc3A+XHJcbjxlcD5cclxuICA8bj4yNzA5PC9uPlxyXG4gIDxpbj50cnVlPC9pbj5cclxuICA8b3M+MjcwOTwvb3M+XHJcbiAgPHBzPjI3MDk8L3BzPlxyXG48L2VwPlxyXG48b3M+MjY4OS0yNzA5PC9vcz4iLCJQZXJpb2RpY2FsIjp7IiRpZCI6IjEwMiIsIiR0eXBlIjoiU3dpc3NBY2FkZW1pYy5DaXRhdmkuUGVyaW9kaWNhbCwgU3dpc3NBY2FkZW1pYy5DaXRhdmkiLCJFaXNzbiI6IjE1NzMtMDg0MCIsIklzc24iOiIwOTIxLTAzMFgiLCJOYW1lIjoiTmF0dXJhbCBIYXphcmRzIiwiUGFnaW5hdGlvbiI6MCwiUHJvdGVjdGVkIjpmYWxzZSwiU3RhbmRhcmRBYmJyZXZpYXRpb24iOiJOYXQgSGF6YXJkcyIsIkNyZWF0ZWRCeSI6Il9BTEkiLCJDcmVhdGVkT24iOiIyMDIyLTA1LTMwVDA3OjIyOjE5IiwiTW9kaWZpZWRCeSI6Il9BTEkiLCJJZCI6ImMzMWQxNDA1LTlkNzgtNDhjNi1hOWYxLTBjYjkwMzY5NGQzZCIsIk1vZGlmaWVkT24iOiIyMDIyLTA1LTMwVDA3OjIyOjE5IiwiUHJvamVjdCI6eyIkcmVmIjoiNSJ9fSwiUG1jSWQiOiJQTUM3ODU0MzMwIiwiUHVibGlzaGVycyI6W3siJGlkIjoiMTAz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HViTWVkSWQiOiIzMzU1MTU2OSIsIlF1b3RhdGlvbnMiOltdLCJSZWZlcmVuY2VUeXBlIjoiSm91cm5hbEFydGljbGUiLCJTaG9ydFRpdGxlIjoiTHUsIFpoYW4gZXQgYWwuIDIwMjEg4oCTIEFuIE5HTyBkaXNhc3RlciByZWxpZWYgbmV0d29yayIsIlNob3J0VGl0bGVVcGRhdGVUeXBlIjowLCJTb3VyY2VPZkJpYmxpb2dyYXBoaWNJbmZvcm1hdGlvbiI6IlB1Yk1lZCIsIlN0YXRpY0lkcyI6WyI0NDQ3ODViNy0wMjcwLTQ3ZDMtYmY4NS1jMzJiZjhjYmZlNTgiXSwiVGFibGVPZkNvbnRlbnRzQ29tcGxleGl0eSI6MCwiVGFibGVPZkNvbnRlbnRzU291cmNlVGV4dEZvcm1hdCI6MCwiVGFza3MiOltdLCJUaXRsZSI6IkFuIE5HTyBkaXNhc3RlciByZWxpZWYgbmV0d29yayBmb3Igc21hbGwgYW5kIG1lZGl1bS1zY2FsZSBuYXR1cmFsIGhhemFyZHMgaW4gQ2hpbmEiLCJUcmFuc2xhdG9ycyI6W10sIlZvbHVtZSI6IjEwNiIsIlllYXIiOiIyMDIxIiwiWWVhclJlc29sdmVkIjoiMjAyMSIsIkNyZWF0ZWRCeSI6Il9BTEkiLCJDcmVhdGVkT24iOiIyMDIyLTA4LTMxVDA2OjQ2OjA5IiwiTW9kaWZpZWRCeSI6Il9BbGkiLCJJZCI6IjYyOWMxYWYwLTkzODAtNDA5Zi05ZDIxLWFlMTlmYTFiOWFmYSIsIk1vZGlmaWVkT24iOiIyMDIyLTEyLTI4VDExOjUwOjU4IiwiUHJvamVjdCI6eyIkcmVmIjoiNSJ9fSwiVXNlTnVtYmVyaW5nVHlwZU9mUGFyZW50RG9jdW1lbnQiOmZhbHNlfSx7IiRpZCI6IjEwNCIsIiR0eXBlIjoiU3dpc3NBY2FkZW1pYy5DaXRhdmkuQ2l0YXRpb25zLldvcmRQbGFjZWhvbGRlckVudHJ5LCBTd2lzc0FjYWRlbWljLkNpdGF2aSIsIklkIjoiNDk2MmU3YzItNGNiNC00M2NmLWI2MzUtZTIzOTA2OWY3NTUyIiwiUmVmZXJlbmNlSWQiOiIzZWRkZDEwNS0wZDQzLTQ4OGUtOGJlYy02ZWRjMjk2ZTFiMjYiLCJCaWJPbmx5Ijp0cnVlLCJSZWZlcmVuY2UiOnsiJGlkIjoiMTA1IiwiJHR5cGUiOiJTd2lzc0FjYWRlbWljLkNpdGF2aS5SZWZlcmVuY2UsIFN3aXNzQWNhZGVtaWMuQ2l0YXZpIiwiQWJzdHJhY3RDb21wbGV4aXR5IjowLCJBYnN0cmFjdFNvdXJjZVRleHRGb3JtYXQiOjAsIkF1dGhvcnMiOlt7IiRpZCI6IjEwNiIsIiR0eXBlIjoiU3dpc3NBY2FkZW1pYy5DaXRhdmkuUGVyc29uLCBTd2lzc0FjYWRlbWljLkNpdGF2aSIsIkZpcnN0TmFtZSI6IkFsZXhhbmRyZSIsIkxhc3ROYW1lIjoiS2FybCIsIk1pZGRsZU5hbWUiOiJBdWd1c3RvIiwiUHJvdGVjdGVkIjpmYWxzZSwiU2V4IjowLCJDcmVhdGVkQnkiOiJfQUxJIiwiQ3JlYXRlZE9uIjoiMjAyMi0wMy0yOVQwODo1NjozNSIsIk1vZGlmaWVkQnkiOiJfQUxJIiwiSWQiOiI5ZjQ2YTNhMC04OWNjLTRlM2UtODU0MC1hZDgyOWMxN2VjY2IiLCJNb2RpZmllZE9uIjoiMjAyMi0wMy0yOVQwODo1NjozNSIsIlByb2plY3QiOnsiJHJlZiI6IjUifX0seyIkaWQiOiIxMDciLCIkdHlwZSI6IlN3aXNzQWNhZGVtaWMuQ2l0YXZpLlBlcnNvbiwgU3dpc3NBY2FkZW1pYy5DaXRhdmkiLCJGaXJzdE5hbWUiOiJKdWxpYSIsIkxhc3ROYW1lIjoiU2Nob2x6IEthcmwiLCJQcm90ZWN0ZWQiOmZhbHNlLCJTZXgiOjEsIkNyZWF0ZWRCeSI6Il9BTEkiLCJDcmVhdGVkT24iOiIyMDIyLTA1LTA4VDA1OjU0OjA3IiwiTW9kaWZpZWRCeSI6Il9BTEkiLCJJZCI6ImM0NTgxZjAyLWNjMmYtNDFiNC1iZGI3LTc3ZWYwM2MxYzEzZiIsIk1vZGlmaWVkT24iOiIyMDIyLTA1LTA4VDA1OjU0OjA3IiwiUHJvamVjdCI6eyIkcmVmIjoiNSJ9fV0sIkNpdGF0aW9uS2V5IjoiS2FybCBldCBhbC4gMjAyMiIsIkNpdGF0aW9uS2V5VXBkYXRlVHlwZSI6MCwiQ29sbGFib3JhdG9ycyI6W10sIkN1c3RvbUZpZWxkMSI6IjAiLCJDdXN0b21GaWVsZDIiOiJDb25jZXB0dWFsIiwiQ3VzdG9tRmllbGQzIjoiU2xvdy1vbnNldCIsIkN1c3RvbUZpZWxkNCI6IkRldmVsb3BtZW50IGFpZCIsIkN1c3RvbUZpZWxkNSI6IlJlY292ZXJ5IiwiQ3VzdG9tRmllbGQ2IjoiQ29uY2VwdHVhbCBSZXNlYXJjaCIsIkN1c3RvbUZpZWxkNyI6Ik5vdCBTcGVjaWZpYyIsIkN1c3RvbUZpZWxkOCI6Ik5vdCBTcGVjaWZpYyIsIkN1c3RvbUZpZWxkOSI6IkJyYXppbCIsIkRvaSI6IjEwLjExMDgvSkhMU0NNLTExLTIwMjAtMDEwNCIsIkVkaXRvcnMiOltdLCJFdmFsdWF0aW9uQ29tcGxleGl0eSI6MCwiRXZhbHVhdGlvblNvdXJjZVRleHRGb3JtYXQiOjAsIkdyb3VwcyI6W3siJGlkIjoiMTA4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HJlZiI6IjkifV0sIkhhc0xhYmVsMSI6ZmFsc2UsIkhhc0xhYmVsMiI6ZmFsc2UsIktleXdvcmRzIjpbXSwiTG9jYXRpb25zIjpbeyIkaWQiOiIxMDkiLCIkdHlwZSI6IlN3aXNzQWNhZGVtaWMuQ2l0YXZpLkxvY2F0aW9uLCBTd2lzc0FjYWRlbWljLkNpdGF2aSIsIkFkZHJlc3MiOnsiJGlkIjoiMTEwIiwiJHR5cGUiOiJTd2lzc0FjYWRlbWljLkNpdGF2aS5MaW5rZWRSZXNvdXJjZSwgU3dpc3NBY2FkZW1pYy5DaXRhdmkiLCJMaW5rZWRSZXNvdXJjZVR5cGUiOjUsIk9yaWdpbmFsU3RyaW5nIjoiaHR0cHM6Ly93d3cuc2NvcHVzLmNvbS9pbndhcmQvcmVjb3JkLnVyaT9laWQ9Mi1zMi4wLTg1MTIyODgyNDY3JmRvaT0xMC4xMTA4JTJmSkhMU0NNLTExLTIwMjAtMDEwNCZwYXJ0bmVySUQ9NDAmbWQ1PTNmOWQ0ZTFiZjE5ZWJiMzc2MThhNjJkNDQxODYxOTJkIiwiVXJpU3RyaW5nIjoiaHR0cHM6Ly93d3cuc2NvcHVzLmNvbS9pbndhcmQvcmVjb3JkLnVyaT9laWQ9Mi1zMi4wLTg1MTIyODgyNDY3JmRvaT0xMC4xMTA4JTJmSkhMU0NNLTExLTIwMjAtMDEwNCZwYXJ0bmVySUQ9NDAmbWQ1PTNmOWQ0ZTFiZjE5ZWJiMzc2MThhNjJkNDQxODYxOTJkIiwiTGlua2VkUmVzb3VyY2VTdGF0dXMiOjgsIlByb3BlcnRpZXMiOnsiJGlkIjoiMT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UzZjgxNjYwLTBmMmItNDA3NC05YzgzLTc2MTQ4ODRhM2U4MyIsIk1vZGlmaWVkT24iOiIyMDIyLTAxLTMwVDA0OjU0OjUzIiwiUHJvamVjdCI6eyIkcmVmIjoiNSJ9fSx7IiRpZCI6IjExMiIsIiR0eXBlIjoiU3dpc3NBY2FkZW1pYy5DaXRhdmkuTG9jYXRpb24sIFN3aXNzQWNhZGVtaWMuQ2l0YXZpIiwiQWRkcmVzcyI6eyIkaWQiOiIxMTMiLCIkdHlwZSI6IlN3aXNzQWNhZGVtaWMuQ2l0YXZpLkxpbmtlZFJlc291cmNlLCBTd2lzc0FjYWRlbWljLkNpdGF2aSIsIkxpbmtlZFJlc291cmNlVHlwZSI6NSwiT3JpZ2luYWxTdHJpbmciOiJodHRwczovL3d3dy5lbWVyYWxkLmNvbS9pbnNpZ2h0L2NvbnRlbnQvZG9pLzEwLjExMDgvSkhMU0NNLTExLTIwMjAtMDEwNC9mdWxsL2h0bWwiLCJVcmlTdHJpbmciOiJodHRwczovL3d3dy5lbWVyYWxkLmNvbS9pbnNpZ2h0L2NvbnRlbnQvZG9pLzEwLjExMDgvSkhMU0NNLTExLTIwMjAtMDEwNC9mdWxsL2h0bWwiLCJMaW5rZWRSZXNvdXJjZVN0YXR1cyI6OCwiUHJvcGVydGllcyI6eyIkaWQiOiIx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A0IiwiTW9kaWZpZWRCeSI6Il9BbmpvbXNob2FlIiwiSWQiOiI3MmZkOTAxNS01NGQ3LTRjODctOTVhZC1iMjg1NDhiOTczYmMiLCJNb2RpZmllZE9uIjoiMjAyMi0wMy0xMVQwNjozMzowNCIsIlByb2plY3QiOnsiJHJlZiI6IjUifX0seyIkaWQiOiIxMTUiLCIkdHlwZSI6IlN3aXNzQWNhZGVtaWMuQ2l0YXZpLkxvY2F0aW9uLCBTd2lzc0FjYWRlbWljLkNpdGF2aSIsIkFkZHJlc3MiOnsiJGlkIjoiMTE2IiwiJHR5cGUiOiJTd2lzc0FjYWRlbWljLkNpdGF2aS5MaW5rZWRSZXNvdXJjZSwgU3dpc3NBY2FkZW1pYy5DaXRhdmkiLCJMaW5rZWRSZXNvdXJjZVR5cGUiOjUsIk9yaWdpbmFsU3RyaW5nIjoiMTAuMTEwOC9KSExTQ00tMTEtMjAyMC0wMTA0IiwiVXJpU3RyaW5nIjoiaHR0cHM6Ly9kb2kub3JnLzEwLjExMDgvSkhMU0NNLTExLTIwMjAtMDEwNCIsIkxpbmtlZFJlc291cmNlU3RhdHVzIjo4LCJQcm9wZXJ0aWVzIjp7IiRpZCI6IjE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TEkiLCJJZCI6IjQ5MTc0NTBiLWM4ZWUtNDEwMi1iYzAzLTg4YzEzMzhjNjE4ZiIsIk1vZGlmaWVkT24iOiIyMDIyLTAzLTExVDA2OjE4OjQwIiwiUHJvamVjdCI6eyIkcmVmIjoiNSJ9fV0sIk51bWJlciI6IjMiLCJPbmxpbmVBZGRyZXNzIjoiaHR0cHM6Ly93d3cuc2NvcHVzLmNvbS9pbndhcmQvcmVjb3JkLnVyaT9laWQ9Mi1zMi4wLTg1MTIyODgyNDY3JmRvaT0xMC4xMTA4JTJmSkhMU0NNLTExLTIwMjAtMDEwNCZwYXJ0bmVySUQ9NDAmbWQ1PTNmOWQ0ZTFiZjE5ZWJiMzc2MThhNjJkNDQxODYxOTJkIiwiT3JnYW5pemF0aW9ucyI6W10sIk90aGVyc0ludm9sdmVkIjpbXSwiUGFnZUNvdW50IjoiMjIiLCJQYWdlUmFuZ2UiOiI8c3A+XHJcbiAgPG4+MzgyPC9uPlxyXG4gIDxpbj50cnVlPC9pbj5cclxuICA8b3M+MzgyPC9vcz5cclxuICA8cHM+MzgyPC9wcz5cclxuPC9zcD5cclxuPGVwPlxyXG4gIDxuPjQwMzwvbj5cclxuICA8aW4+dHJ1ZTwvaW4+XHJcbiAgPG9zPjQwMzwvb3M+XHJcbiAgPHBzPjQwMzwvcHM+XHJcbjwvZXA+XHJcbjxvcz4zODItNDAzPC9vcz4iLCJQZXJpb2RpY2FsIjp7IiRyZWYiOiIyMiJ9LCJQdWJsaXNoZXJzIjpbeyIkcmVmIjoiMjMifV0sIlF1b3RhdGlvbnMiOltdLCJSZWZlcmVuY2VUeXBlIjoiSm91cm5hbEFydGljbGUiLCJTaG9ydFRpdGxlIjoiS2FybCwgU2Nob2x6IEthcmwgMjAyMiDigJMgSHVtYW4gcmlnaHRzIGZvciByZWZ1Z2VlcyIsIlNob3J0VGl0bGVVcGRhdGVUeXBlIjowLCJTb3VyY2VPZkJpYmxpb2dyYXBoaWNJbmZvcm1hdGlvbiI6IkNyb3NzUmVmIiwiU3RhdGljSWRzIjpbIjU3ODJkNWM2LThiOWMtNGQ2Ny1hZDgzLTRmMmYyOThhYmUwMCJdLCJUYWJsZU9mQ29udGVudHNDb21wbGV4aXR5IjowLCJUYWJsZU9mQ29udGVudHNTb3VyY2VUZXh0Rm9ybWF0IjowLCJUYXNrcyI6W10sIlRpdGxlIjoiSHVtYW4gcmlnaHRzIGZvciByZWZ1Z2VlczogZW5oYW5jaW5nIHN1c3RhaW5hYmxlIGh1bWFuaXRhcmlhbiBzdXBwbHkgY2hhaW4gdG8gZ3VhcmFudGVlIGEgaGVhbHRoIGVudmlyb25tZW50IGluIHJlZnVnZWUgc2V0dGxlbWVudHMiLCJUcmFuc2xhdG9ycyI6W10sIlZvbHVtZSI6IjEyIiwiWWVhciI6IjIwMjIiLCJZZWFyUmVzb2x2ZWQiOiIyMDIyIiwiQ3JlYXRlZEJ5IjoiX0Fuam9tc2hvYWUiLCJDcmVhdGVkT24iOiIyMDIyLTAxLTMwVDA0OjU0OjUzIiwiTW9kaWZpZWRCeSI6Il9BTEkiLCJJZCI6IjNlZGRkMTA1LTBkNDMtNDg4ZS04YmVjLTZlZGMyOTZlMWIyNiIsIk1vZGlmaWVkT24iOiIyMDIyLTA5LTI4VDEzOjI0OjIzIiwiUHJvamVjdCI6eyIkcmVmIjoiNSJ9fSwiVXNlTnVtYmVyaW5nVHlwZU9mUGFyZW50RG9jdW1lbnQiOmZhbHNlfSx7IiRpZCI6IjExOCIsIiR0eXBlIjoiU3dpc3NBY2FkZW1pYy5DaXRhdmkuQ2l0YXRpb25zLldvcmRQbGFjZWhvbGRlckVudHJ5LCBTd2lzc0FjYWRlbWljLkNpdGF2aSIsIklkIjoiZmU3MDNlMzMtZDA1NC00YjEyLTgyZGQtYTQ1ZWNkYWIzMTc5IiwiUmVmZXJlbmNlSWQiOiJkMTA1NmNlNS0yMDVkLTQwYmMtOTZhZC1kZWJiZmM4NDAzZmIiLCJCaWJPbmx5Ijp0cnVlLCJSZWZlcmVuY2UiOnsiJGlkIjoiMTE5IiwiJHR5cGUiOiJTd2lzc0FjYWRlbWljLkNpdGF2aS5SZWZlcmVuY2UsIFN3aXNzQWNhZGVtaWMuQ2l0YXZpIiwiQWJzdHJhY3RDb21wbGV4aXR5IjowLCJBYnN0cmFjdFNvdXJjZVRleHRGb3JtYXQiOjAsIkF1dGhvcnMiOlt7IiRpZCI6IjEyMCIsIiR0eXBlIjoiU3dpc3NBY2FkZW1pYy5DaXRhdmkuUGVyc29uLCBTd2lzc0FjYWRlbWljLkNpdGF2aSIsIkZpcnN0TmFtZSI6IkFtbWFyIiwiTGFzdE5hbWUiOiJKaWxhbmkiLCJQcm90ZWN0ZWQiOmZhbHNlLCJTZXgiOjAsIkNyZWF0ZWRCeSI6Il9BTEkiLCJDcmVhdGVkT24iOiIyMDIyLTA1LTA4VDA1OjU5OjQ5IiwiTW9kaWZpZWRCeSI6Il9BTEkiLCJJZCI6IjM4ZjEyM2M4LTUzMzItNDQ3OC05NTQyLWM0MWIxZTcyNDliOSIsIk1vZGlmaWVkT24iOiIyMDIyLTA1LTA4VDA1OjU5OjQ5IiwiUHJvamVjdCI6eyIkcmVmIjoiNSJ9fSx7IiRpZCI6IjEyMSIsIiR0eXBlIjoiU3dpc3NBY2FkZW1pYy5DaXRhdmkuUGVyc29uLCBTd2lzc0FjYWRlbWljLkNpdGF2aSIsIkZpcnN0TmFtZSI6IllvdXNhZiIsIkxhc3ROYW1lIjoiQWxpIiwiUHJvdGVjdGVkIjpmYWxzZSwiU2V4IjowLCJDcmVhdGVkQnkiOiJfQUxJIiwiQ3JlYXRlZE9uIjoiMjAyMi0wNS0wOFQwNTo1OTo0OSIsIk1vZGlmaWVkQnkiOiJfQUxJIiwiSWQiOiJhYjU3M2M5Yy1lZmEyLTQxNDMtOTQ2MS1kN2Q0ODdhNGNmOWYiLCJNb2RpZmllZE9uIjoiMjAyMi0wNS0wOFQwNTo1OTo0OSIsIlByb2plY3QiOnsiJHJlZiI6IjUifX0seyIkaWQiOiIxMjIiLCIkdHlwZSI6IlN3aXNzQWNhZGVtaWMuQ2l0YXZpLlBlcnNvbiwgU3dpc3NBY2FkZW1pYy5DaXRhdmkiLCJGaXJzdE5hbWUiOiJNdWhhbW1hZCIsIkxhc3ROYW1lIjoiS2hhbiIsIk1pZGRsZU5hbWUiOiJXYXNlZW0iLCJQcm90ZWN0ZWQiOmZhbHNlLCJTZXgiOjIsIkNyZWF0ZWRCeSI6Il9BTEkiLCJDcmVhdGVkT24iOiIyMDIyLTA1LTA4VDA1OjU5OjQ5IiwiTW9kaWZpZWRCeSI6Il9BTEkiLCJJZCI6Ijk4NzI1YjY4LTllMmItNDE0NS04NWE0LTNmM2UyNDkzMDA1MyIsIk1vZGlmaWVkT24iOiIyMDIyLTA1LTA4VDA1OjU5OjQ5IiwiUHJvamVjdCI6eyIkcmVmIjoiNSJ9fV0sIkNpdGF0aW9uS2V5IjoiSmlsYW5pIGV0IGFsLiAyMDE4IiwiQ2l0YXRpb25LZXlVcGRhdGVUeXBlIjowLCJDb2xsYWJvcmF0b3JzIjpbXSwiQ3VzdG9tRmllbGQxIjoiMTAiLCJDdXN0b21GaWVsZDIiOiJFbXBpcmljYWwiLCJDdXN0b21GaWVsZDMiOiJTdWRkZW4tb25zZXQiLCJDdXN0b21GaWVsZDQiOiJEaXNhc3RlciByZWxpZWYiLCJDdXN0b21GaWVsZDUiOiJSZXNwb25zZSIsIkN1c3RvbUZpZWxkNiI6IlN1cnZleSIsIkN1c3RvbUZpZWxkNyI6Ik5vdCBTcGVjaWZpYyIsIkN1c3RvbUZpZWxkOCI6Ik5vdCBTcGVjaWZpYyIsIkN1c3RvbUZpZWxkOSI6IlBha2lzdGFuIiwiRG9pIjoiMTAuMTUwNC9JSkJQU0NNLjIwMTguMDkzMzE5IiwiRWRpdG9ycyI6W10sIkV2YWx1YXRpb25Db21wbGV4aXR5IjowLCJFdmFsdWF0aW9uU291cmNlVGV4dEZvcm1hdCI6MCwiR3JvdXBzIjpbeyIkcmVmIjoiMTA4In0seyIkcmVmIjoiOSJ9XSwiSGFzTGFiZWwxIjp0cnVlLCJIYXNMYWJlbDIiOmZhbHNlLCJLZXl3b3JkcyI6W10sIkxvY2F0aW9ucyI6W3siJGlkIjoiMTIzIiwiJHR5cGUiOiJTd2lzc0FjYWRlbWljLkNpdGF2aS5Mb2NhdGlvbiwgU3dpc3NBY2FkZW1pYy5DaXRhdmkiLCJBZGRyZXNzIjp7IiRpZCI6IjEyNCIsIiR0eXBlIjoiU3dpc3NBY2FkZW1pYy5DaXRhdmkuTGlua2VkUmVzb3VyY2UsIFN3aXNzQWNhZGVtaWMuQ2l0YXZpIiwiTGlua2VkUmVzb3VyY2VUeXBlIjo1LCJPcmlnaW5hbFN0cmluZyI6Imh0dHBzOi8vd3d3LnNjb3B1cy5jb20vaW53YXJkL3JlY29yZC51cmk/ZWlkPTItczIuMC04NTExNjI3MjIzMCZkb2k9MTAuMTUwNCUyZklKQlBTQ00uMjAxOC4wOTMzMTkmcGFydG5lcklEPTQwJm1kNT0zNTI4MzkxMGQzYzNhN2VkNmIwODA3Yzk0ZDFkM2EzMSIsIlVyaVN0cmluZyI6Imh0dHBzOi8vd3d3LnNjb3B1cy5jb20vaW53YXJkL3JlY29yZC51cmk/ZWlkPTItczIuMC04NTExNjI3MjIzMCZkb2k9MTAuMTUwNCUyZklKQlBTQ00uMjAxOC4wOTMzMTkmcGFydG5lcklEPTQwJm1kNT0zNTI4MzkxMGQzYzNhN2VkNmIwODA3Yzk0ZDFkM2EzMSIsIkxpbmtlZFJlc291cmNlU3RhdHVzIjo4LCJQcm9wZXJ0aWVzIjp7IiRpZCI6IjEy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JmNWM5MDY1OS00ODIwLTQxOWYtYjQwMS03NTZiZTM4YmNhMTAiLCJNb2RpZmllZE9uIjoiMjAyMi0wMS0zMFQwNDozMTozOCIsIlByb2plY3QiOnsiJHJlZiI6IjUifX0seyIkaWQiOiIxMjYiLCIkdHlwZSI6IlN3aXNzQWNhZGVtaWMuQ2l0YXZpLkxvY2F0aW9uLCBTd2lzc0FjYWRlbWljLkNpdGF2aSIsIkFkZHJlc3MiOnsiJGlkIjoiMTI3IiwiJHR5cGUiOiJTd2lzc0FjYWRlbWljLkNpdGF2aS5MaW5rZWRSZXNvdXJjZSwgU3dpc3NBY2FkZW1pYy5DaXRhdmkiLCJMaW5rZWRSZXNvdXJjZVR5cGUiOjUsIk9yaWdpbmFsU3RyaW5nIjoiMTAuMTUwNC9JSkJQU0NNLjIwMTguMDkzMzE5IiwiVXJpU3RyaW5nIjoiaHR0cHM6Ly9kb2kub3JnLzEwLjE1MDQvSUpCUFNDTS4yMDE4LjA5MzMxOSIsIkxpbmtlZFJlc291cmNlU3RhdHVzIjo4LCJQcm9wZXJ0aWVzIjp7IiRpZCI6IjEy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JiMDBiOTU2OC1jZjViLTRiMzEtOWFhNS0yY2RhNzI5MTRjNzQiLCJNb2RpZmllZE9uIjoiMjAyMi0wMS0zMFQwNDozMTozOCIsIlByb2plY3QiOnsiJHJlZiI6IjUifX1dLCJOdW1iZXIiOiIxIiwiTnVtYmVyT2ZWb2x1bWVzIjoiOTMzMTkiLCJPbmxpbmVBZGRyZXNzIjoiaHR0cHM6Ly93d3cuc2NvcHVzLmNvbS9pbndhcmQvcmVjb3JkLnVyaT9laWQ9Mi1zMi4wLTg1MTE2MjcyMjMwJmRvaT0xMC4xNTA0JTJmSUpCUFNDTS4yMDE4LjA5MzMxOSZwYXJ0bmVySUQ9NDAmbWQ1PTM1MjgzOTEwZDNjM2E3ZWQ2YjA4MDdjOTRkMWQzYTMxIiwiT3JnYW5pemF0aW9ucyI6W10sIk90aGVyc0ludm9sdmVkIjpbXSwiUGFnZVJhbmdlIjoiPHNwPlxyXG4gIDxuPjQ5PC9uPlxyXG4gIDxpbj50cnVlPC9pbj5cclxuICA8b3M+NDk8L29zPlxyXG4gIDxwcz40OTwvcHM+XHJcbjwvc3A+XHJcbjxvcz40OTwvb3M+IiwiUGVyaW9kaWNhbCI6eyIkaWQiOiIxMjkiLCIkdHlwZSI6IlN3aXNzQWNhZGVtaWMuQ2l0YXZpLlBlcmlvZGljYWwsIFN3aXNzQWNhZGVtaWMuQ2l0YXZpIiwiTmFtZSI6IkludGVybmF0aW9uYWwgSm91cm5hbCBvZiBCdXNpbmVzcyBQZXJmb3JtYW5jZSBhbmQgU3VwcGx5IENoYWluIE1vZGVsbGluZyIsIlBhZ2luYXRpb24iOjAsIlByb3RlY3RlZCI6ZmFsc2UsIkNyZWF0ZWRCeSI6Il9BbmpvbXNob2FlIiwiQ3JlYXRlZE9uIjoiMjAyMi0wMS0zMFQwNDozMTozOCIsIk1vZGlmaWVkQnkiOiJfQW5qb21zaG9hZSIsIklkIjoiNzAxM2Y2NGMtZmVmMy00ZWZjLTk3ZDktYTFmYzZhNGFhOGI1IiwiTW9kaWZpZWRPbiI6IjIwMjItMDEtMzBUMDQ6MzE6MzgiLCJQcm9qZWN0Ijp7IiRyZWYiOiI1In19LCJQdWJsaXNoZXJzIjpbeyIkcmVmIjoiNjQifV0sIlF1b3RhdGlvbnMiOltdLCJSZWZlcmVuY2VUeXBlIjoiSm91cm5hbEFydGljbGUiLCJTaG9ydFRpdGxlIjoiSmlsYW5pLCBBbGkgZXQgYWwuIDIwMTgg4oCTIEdyZWVuaW5nIG9mIGh1bWFuaXRhcmlhbiBzdXBwbHkgY2hhaW4iLCJTaG9ydFRpdGxlVXBkYXRlVHlwZSI6MCwiU291cmNlT2ZCaWJsaW9ncmFwaGljSW5mb3JtYXRpb24iOiJDcm9zc1JlZiIsIlN0YXRpY0lkcyI6WyIwN2IzZmJmZS0yYTM5LTRlODEtODBmMC0zNjA2ZjUyOTBhOTEiXSwiVGFibGVPZkNvbnRlbnRzQ29tcGxleGl0eSI6MCwiVGFibGVPZkNvbnRlbnRzU291cmNlVGV4dEZvcm1hdCI6MCwiVGFza3MiOltdLCJUaXRsZSI6IkdyZWVuaW5nIG9mIGh1bWFuaXRhcmlhbiBzdXBwbHkgY2hhaW4gd2l0aCBmb2N1cyBvbiBsb2dpc3RpY3MiLCJUcmFuc2xhdG9ycyI6W10sIlZvbHVtZSI6IjEwIiwiWWVhciI6IjIwMTgiLCJZZWFyUmVzb2x2ZWQiOiIyMDE4IiwiQ3JlYXRlZEJ5IjoiX0Fuam9tc2hvYWUiLCJDcmVhdGVkT24iOiIyMDIyLTAxLTMwVDA0OjMxOjM4IiwiTW9kaWZpZWRCeSI6Il9BTEkiLCJJZCI6ImQxMDU2Y2U1LTIwNWQtNDBiYy05NmFkLWRlYmJmYzg0MDNmYiIsIk1vZGlmaWVkT24iOiIyMDIyLTExLTA5VDA0OjQ0OjAyIiwiUHJvamVjdCI6eyIkcmVmIjoiNSJ9fSwiVXNlTnVtYmVyaW5nVHlwZU9mUGFyZW50RG9jdW1lbnQiOmZhbHNlfSx7IiRpZCI6IjEzMCIsIiR0eXBlIjoiU3dpc3NBY2FkZW1pYy5DaXRhdmkuQ2l0YXRpb25zLldvcmRQbGFjZWhvbGRlckVudHJ5LCBTd2lzc0FjYWRlbWljLkNpdGF2aSIsIklkIjoiYTdjNjMyMzktZDU3Yi00ZjE1LWI5NTQtODViYWUyNmE0YjY5IiwiUmVmZXJlbmNlSWQiOiJlZjBiZjk0Mi0zNjYzLTRmZWEtODYwNC03OTFkZWMzMTJhNzAiLCJCaWJPbmx5Ijp0cnVlLCJSZWZlcmVuY2UiOnsiJGlkIjoiMTMxIiwiJHR5cGUiOiJTd2lzc0FjYWRlbWljLkNpdGF2aS5SZWZlcmVuY2UsIFN3aXNzQWNhZGVtaWMuQ2l0YXZpIiwiQWJzdHJhY3RDb21wbGV4aXR5IjowLCJBYnN0cmFjdFNvdXJjZVRleHRGb3JtYXQiOjAsIkF1dGhvcnMiOlt7IiRpZCI6IjEzMiIsIiR0eXBlIjoiU3dpc3NBY2FkZW1pYy5DaXRhdmkuUGVyc29uLCBTd2lzc0FjYWRlbWljLkNpdGF2aSIsIkZpcnN0TmFtZSI6IkFtaXIiLCJMYXN0TmFtZSI6IkphbWFsaSIsIlByb3RlY3RlZCI6ZmFsc2UsIlNleCI6MCwiQ3JlYXRlZEJ5IjoiX0FMSSIsIkNyZWF0ZWRPbiI6IjIwMjItMDMtMTZUMTY6MTM6NTQiLCJNb2RpZmllZEJ5IjoiX0FMSSIsIklkIjoiNWI2NDFlZmUtYWI5MS00M2RiLTk1ZWEtZTliOWY1OGNhZDU3IiwiTW9kaWZpZWRPbiI6IjIwMjItMDMtMTZUMTY6MTM6NTQiLCJQcm9qZWN0Ijp7IiRyZWYiOiI1In19LHsiJGlkIjoiMTMzIiwiJHR5cGUiOiJTd2lzc0FjYWRlbWljLkNpdGF2aS5QZXJzb24sIFN3aXNzQWNhZGVtaWMuQ2l0YXZpIiwiRmlyc3ROYW1lIjoiQW1pcmhvc3NlaW4iLCJMYXN0TmFtZSI6IlJhbmpiYXIiLCJQcm90ZWN0ZWQiOmZhbHNlLCJTZXgiOjAsIkNyZWF0ZWRCeSI6Il9BTEkiLCJDcmVhdGVkT24iOiIyMDIyLTAzLTE2VDE2OjEzOjU0IiwiTW9kaWZpZWRCeSI6Il9BTEkiLCJJZCI6ImZkNTRhZmQ4LTNkYTQtNDYwOS1iMzA2LWQxZmViY2FlYTY5OCIsIk1vZGlmaWVkT24iOiIyMDIyLTAzLTE2VDE2OjEzOjU0IiwiUHJvamVjdCI6eyIkcmVmIjoiNSJ9fSx7IiRpZCI6IjEzNCIsIiR0eXBlIjoiU3dpc3NBY2FkZW1pYy5DaXRhdmkuUGVyc29uLCBTd2lzc0FjYWRlbWljLkNpdGF2aSIsIkZpcnN0TmFtZSI6IkphZmFyIiwiTGFzdE5hbWUiOiJIZXlkYXJpIiwiUHJvdGVjdGVkIjpmYWxzZSwiU2V4IjowLCJDcmVhdGVkQnkiOiJfQUxJIiwiQ3JlYXRlZE9uIjoiMjAyMi0wMy0xNlQxNjoxMzo1NCIsIk1vZGlmaWVkQnkiOiJfQUxJIiwiSWQiOiI2NmQ2YjI2MS05YjExLTRhNmItOGQwYy1mNzBmZjk2N2YwM2MiLCJNb2RpZmllZE9uIjoiMjAyMi0wMy0xNlQxNjoxMzo1NCIsIlByb2plY3QiOnsiJHJlZiI6IjUifX0seyIkaWQiOiIxMzUiLCIkdHlwZSI6IlN3aXNzQWNhZGVtaWMuQ2l0YXZpLlBlcnNvbiwgU3dpc3NBY2FkZW1pYy5DaXRhdmkiLCJGaXJzdE5hbWUiOiJTaW5hIiwiTGFzdE5hbWUiOiJOYXllcmkiLCJQcm90ZWN0ZWQiOmZhbHNlLCJTZXgiOjAsIkNyZWF0ZWRCeSI6Il9BTEkiLCJDcmVhdGVkT24iOiIyMDIyLTAzLTEyVDA1OjAwOjAwIiwiTW9kaWZpZWRCeSI6Il9BTEkiLCJJZCI6ImMyYjA1ZTMwLTRkOWQtNDg3Mi05ZmEzLThhN2I2N2E2OGM5YyIsIk1vZGlmaWVkT24iOiIyMDIyLTAzLTEyVDA1OjAwOjAwIiwiUHJvamVjdCI6eyIkcmVmIjoiNSJ9fV0sIkNpdGF0aW9uS2V5IjoiSmFtYWxpIGV0IGFsLiAyMDIxIiwiQ2l0YXRpb25LZXlVcGRhdGVUeXBlIjowLCJDb2xsYWJvcmF0b3JzIjpbXSwiQ3VzdG9tRmllbGQxIjoiNiIsIkN1c3RvbUZpZWxkMiI6IkFuYWx5dGljYWwiLCJDdXN0b21GaWVsZDMiOiJTdWRkZW4tb25zZXQiLCJDdXN0b21GaWVsZDQiOiJEaXNhc3RlciByZWxpZWYiLCJDdXN0b21GaWVsZDUiOiJSZXNwb25zZSIsIkN1c3RvbUZpZWxkNiI6IkFuYWx5dGljYWwgbW9kZWxpbmciLCJDdXN0b21GaWVsZDciOiJFY29ub21pYytFbnZpcm9tZW50YWwrU29jaWFsIiwiQ3VzdG9tRmllbGQ4IjoiT3B0aW1pemF0aW9uIiwiQ3VzdG9tRmllbGQ5IjoiSXJhbiIsIkRvaSI6IjEwLjEwMDcvczEwNDc5LTAyMS0wNDAxNC0yIiwiRWRpdG9ycyI6W10sIkV2YWx1YXRpb25Db21wbGV4aXR5IjowLCJFdmFsdWF0aW9uU291cmNlVGV4dEZvcm1hdCI6MCwiR3JvdXBzIjpbeyIkcmVmIjoiOSJ9XSwiSGFzTGFiZWwxIjpmYWxzZSwiSGFzTGFiZWwyIjpmYWxzZSwiS2V5d29yZHMiOltdLCJMb2NhdGlvbnMiOlt7IiRpZCI6IjEzNiIsIiR0eXBlIjoiU3dpc3NBY2FkZW1pYy5DaXRhdmkuTG9jYXRpb24sIFN3aXNzQWNhZGVtaWMuQ2l0YXZpIiwiQWRkcmVzcyI6eyIkaWQiOiIxMzciLCIkdHlwZSI6IlN3aXNzQWNhZGVtaWMuQ2l0YXZpLkxpbmtlZFJlc291cmNlLCBTd2lzc0FjYWRlbWljLkNpdGF2aSIsIkxpbmtlZFJlc291cmNlVHlwZSI6NSwiT3JpZ2luYWxTdHJpbmciOiIxMC4xMDA3L3MxMDQ3OS0wMjEtMDQwMTQtMiIsIlVyaVN0cmluZyI6Imh0dHBzOi8vZG9pLm9yZy8xMC4xMDA3L3MxMDQ3OS0wMjEtMDQwMTQtMiIsIkxpbmtlZFJlc291cmNlU3RhdHVzIjo4LCJQcm9wZXJ0aWVzIjp7IiRpZCI6IjEz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Y6MTM6NTQiLCJNb2RpZmllZEJ5IjoiX0FMSSIsIklkIjoiNWViN2FlNzYtMDY4ZC00ZmZjLWE2YjgtNGZmYjQ4YTM2NGE0IiwiTW9kaWZpZWRPbiI6IjIwMjItMDMtMTZUMTY6MTM6NTQiLCJQcm9qZWN0Ijp7IiRyZWYiOiI1In19XSwiT3JnYW5pemF0aW9ucyI6W10sIk90aGVyc0ludm9sdmVkIjpbXSwiUGVyaW9kaWNhbCI6eyIkaWQiOiIxMzk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1Ymxpc2hlcnMiOlt7IiRyZWYiOiIxMDMifV0sIlF1b3RhdGlvbnMiOltdLCJSZWZlcmVuY2VUeXBlIjoiSm91cm5hbEFydGljbGUiLCJTaG9ydFRpdGxlIjoiSmFtYWxpLCBSYW5qYmFyIGV0IGFsLiAyMDIxIOKAkyBBIG11bHRpLW9iamVjdGl2ZSBzdG9jaGFzdGljIHByb2dyYW1taW5nIG1vZGVsIiwiU2hvcnRUaXRsZVVwZGF0ZVR5cGUiOjAsIlNvdXJjZU9mQmlibGlvZ3JhcGhpY0luZm9ybWF0aW9uIjoiQ3Jvc3NSZWYiLCJTdGF0aWNJZHMiOlsiZDdlOTQzZjAtNTA0MS00NDBmLTlhOWUtNTI0ZjViZjY2OTQwIl0sIlRhYmxlT2ZDb250ZW50c0NvbXBsZXhpdHkiOjAsIlRhYmxlT2ZDb250ZW50c1NvdXJjZVRleHRGb3JtYXQiOjAsIlRhc2tzIjpbXSwiVGl0bGUiOiJBIG11bHRpLW9iamVjdGl2ZSBzdG9jaGFzdGljIHByb2dyYW1taW5nIG1vZGVsIHRvIGNvbmZpZ3VyZSBhIHN1c3RhaW5hYmxlIGh1bWFuaXRhcmlhbiBsb2dpc3RpY3MgY29uc2lkZXJpbmcgZGVwcml2YXRpb24gY29zdCBhbmQgcGF0aWVudCBzZXZlcml0eSIsIlRyYW5zbGF0b3JzIjpbXSwiWWVhciI6IjIwMjEiLCJZZWFyUmVzb2x2ZWQiOiIyMDIxIiwiQ3JlYXRlZEJ5IjoiX0FMSSIsIkNyZWF0ZWRPbiI6IjIwMjItMDMtMTZUMTY6MTM6NTQiLCJNb2RpZmllZEJ5IjoiX0FMSSIsIklkIjoiZWYwYmY5NDItMzY2My00ZmVhLTg2MDQtNzkxZGVjMzEyYTcwIiwiTW9kaWZpZWRPbiI6IjIwMjItMTAtMzFUMDU6MjI6MjYiLCJQcm9qZWN0Ijp7IiRyZWYiOiI1In19LCJVc2VOdW1iZXJpbmdUeXBlT2ZQYXJlbnREb2N1bWVudCI6ZmFsc2V9LHsiJGlkIjoiMTQwIiwiJHR5cGUiOiJTd2lzc0FjYWRlbWljLkNpdGF2aS5DaXRhdGlvbnMuV29yZFBsYWNlaG9sZGVyRW50cnksIFN3aXNzQWNhZGVtaWMuQ2l0YXZpIiwiSWQiOiI4MjYyZDlkOC03MDQ2LTRlMzItOTJiYS02YjVmY2VmN2YzYWEiLCJSZWZlcmVuY2VJZCI6IjU5N2EyNGVmLTZhZmYtNDY5NC05MzBkLWQ1NzY0ZTUwMjEwYiIsIkJpYk9ubHkiOnRydWUsIlJlZmVyZW5jZSI6eyIkaWQiOiIxNDEiLCIkdHlwZSI6IlN3aXNzQWNhZGVtaWMuQ2l0YXZpLlJlZmVyZW5jZSwgU3dpc3NBY2FkZW1pYy5DaXRhdmkiLCJBYnN0cmFjdENvbXBsZXhpdHkiOjAsIkFic3RyYWN0U291cmNlVGV4dEZvcm1hdCI6MCwiQXV0aG9ycyI6W3siJGlkIjoiMTQyIiwiJHR5cGUiOiJTd2lzc0FjYWRlbWljLkNpdGF2aS5QZXJzb24sIFN3aXNzQWNhZGVtaWMuQ2l0YXZpIiwiRmlyc3ROYW1lIjoiU2hlcndhdCIsIkxhc3ROYW1lIjoiSWJyYWhpbSIsIk1pZGRsZU5hbWUiOiJFbHdhbiIsIlByb3RlY3RlZCI6ZmFsc2UsIlNleCI6MCwiQ3JlYXRlZEJ5IjoiX0FMSSIsIkNyZWF0ZWRPbiI6IjIwMjItMDgtMjJUMTA6Mzc6MTYiLCJNb2RpZmllZEJ5IjoiX0FMSSIsIklkIjoiNjM1MjBmNGQtNDU0ZC00YzZjLWEwMTYtZmM1YjA0YmU0ZWUxIiwiTW9kaWZpZWRPbiI6IjIwMjItMDgtMjJUMTA6Mzc6MTYiLCJQcm9qZWN0Ijp7IiRyZWYiOiI1In19LHsiJGlkIjoiMTQzIiwiJHR5cGUiOiJTd2lzc0FjYWRlbWljLkNpdGF2aS5QZXJzb24sIFN3aXNzQWNhZGVtaWMuQ2l0YXZpIiwiRmlyc3ROYW1lIjoiUmFnaGRhIiwiTGFzdE5hbWUiOiJFbCBFYnJhc2hpIiwiUHJvdGVjdGVkIjpmYWxzZSwiU2V4IjowLCJDcmVhdGVkQnkiOiJfQUxJIiwiQ3JlYXRlZE9uIjoiMjAyMi0wOC0yMlQxMDozNzoxNiIsIk1vZGlmaWVkQnkiOiJfQUxJIiwiSWQiOiIzMmU2MGRjNy1mMjFlLTQzYmEtOGRmNS05YTIxY2QyY2EyMzQiLCJNb2RpZmllZE9uIjoiMjAyMi0wOC0yMlQxMDozNzoxNiIsIlByb2plY3QiOnsiJHJlZiI6IjUifX1dLCJDaXRhdGlvbktleVVwZGF0ZVR5cGUiOjAsIkNvbGxhYm9yYXRvcnMiOltdLCJDdXN0b21GaWVsZDEiOiIxNSIsIkN1c3RvbUZpZWxkMiI6IkVtcGlyaWNhbCIsIkN1c3RvbUZpZWxkMyI6IlNsb3ctb25zZXQiLCJDdXN0b21GaWVsZDQiOiJEZXZlbG9wbWVudCBhaWQiLCJDdXN0b21GaWVsZDUiOiJSZWNvdmVyeSIsIkN1c3RvbUZpZWxkNiI6IkNhc2Ugc3R1ZHkiLCJDdXN0b21GaWVsZDciOiJTb2NpYWwrRWNvbm9taWMiLCJDdXN0b21GaWVsZDgiOiJTb2NpYWwgZW50cmVwcmVuZXVyc2hpcCB0aGVvcnkiLCJDdXN0b21GaWVsZDkiOiJFZ3lwdCIsIkRvaSI6IjEwLjExMDgvSkhMU0NNLTA5LTIwMTYtMDAzNSIsIkVkaXRvcnMiOltdLCJFdmFsdWF0aW9uQ29tcGxleGl0eSI6MCwiRXZhbHVhdGlvblNvdXJjZVRleHRGb3JtYXQiOjAsIkdyb3VwcyI6W10sIkhhc0xhYmVsMSI6ZmFsc2UsIkhhc0xhYmVsMiI6dHJ1ZSwiS2V5d29yZHMiOltdLCJMb2NhdGlvbnMiOlt7IiRpZCI6IjE0NCIsIiR0eXBlIjoiU3dpc3NBY2FkZW1pYy5DaXRhdmkuTG9jYXRpb24sIFN3aXNzQWNhZGVtaWMuQ2l0YXZpIiwiQWRkcmVzcyI6eyIkaWQiOiIxNDUiLCIkdHlwZSI6IlN3aXNzQWNhZGVtaWMuQ2l0YXZpLkxpbmtlZFJlc291cmNlLCBTd2lzc0FjYWRlbWljLkNpdGF2aSIsIkxpbmtlZFJlc291cmNlVHlwZSI6NSwiT3JpZ2luYWxTdHJpbmciOiIxMC4xMTA4L0pITFNDTS0wOS0yMDE2LTAwMzUiLCJVcmlTdHJpbmciOiJodHRwczovL2RvaS5vcmcvMTAuMTEwOC9KSExTQ00tMDktMjAxNi0wMDM1IiwiTGlua2VkUmVzb3VyY2VTdGF0dXMiOjgsIlByb3BlcnRpZXMiOnsiJGlkIjoiMTQ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yMlQxMDozNzoxNiIsIk1vZGlmaWVkQnkiOiJfQUxJIiwiSWQiOiJjNjIyMDJlNy1lMDdjLTQ0OTgtOGJjZi0zMjFhOTQxY2Q3ZTgiLCJNb2RpZmllZE9uIjoiMjAyMi0wOC0yMlQxMDozNzoxNiIsIlByb2plY3QiOnsiJHJlZiI6IjUifX1dLCJOdW1iZXIiOiIzIiwiT3JnYW5pemF0aW9ucyI6W10sIk90aGVyc0ludm9sdmVkIjpbXSwiUGFnZUNvdW50IjoiMjYiLCJQYWdlUmFuZ2UiOiI8c3A+XHJcbiAgPG4+MzI0PC9uPlxyXG4gIDxpbj50cnVlPC9pbj5cclxuICA8b3M+MzI0PC9vcz5cclxuICA8cHM+MzI0PC9wcz5cclxuPC9zcD5cclxuPGVwPlxyXG4gIDxuPjM0OTwvbj5cclxuICA8aW4+dHJ1ZTwvaW4+XHJcbiAgPG9zPjM0OTwvb3M+XHJcbiAgPHBzPjM0OTwvcHM+XHJcbjwvZXA+XHJcbjxvcz4zMjQtMzQ5PC9vcz4iLCJQZXJpb2RpY2FsIjp7IiRyZWYiOiIyMiJ9LCJQdWJsaXNoZXJzIjpbeyIkcmVmIjoiMjMifV0sIlF1b3RhdGlvbnMiOltdLCJSZWZlcmVuY2VUeXBlIjoiSm91cm5hbEFydGljbGUiLCJTaG9ydFRpdGxlIjoiSWJyYWhpbSwgRWwgRWJyYXNoaSAyMDE3IOKAkyBIb3cgc29jaWFsIGVudHJlcHJlbmV1cnNoaXAgY2FuIGJlIiwiU2hvcnRUaXRsZVVwZGF0ZVR5cGUiOjAsIlNvdXJjZU9mQmlibGlvZ3JhcGhpY0luZm9ybWF0aW9uIjoiQ3Jvc3NSZWYiLCJTdGF0aWNJZHMiOlsiZDFlY2FkODktYTc5Yy00ZjJlLWJiN2YtMTVjYmExNTAzNDQ0Il0sIlRhYmxlT2ZDb250ZW50c0NvbXBsZXhpdHkiOjAsIlRhYmxlT2ZDb250ZW50c1NvdXJjZVRleHRGb3JtYXQiOjAsIlRhc2tzIjpbXSwiVGl0bGUiOiJIb3cgc29jaWFsIGVudHJlcHJlbmV1cnNoaXAgY2FuIGJlIHVzZWZ1bCBpbiBsb25nLXRlcm0gcmVjb3ZlcnkgZm9sbG93aW5nIGRpc2FzdGVycyIsIlRyYW5zbGF0b3JzIjpbXSwiVm9sdW1lIjoiNyIsIlllYXIiOiIyMDE3IiwiWWVhclJlc29sdmVkIjoiMjAxNyIsIkNyZWF0ZWRCeSI6Il9BTEkiLCJDcmVhdGVkT24iOiIyMDIyLTA4LTIyVDEwOjM3OjE2IiwiTW9kaWZpZWRCeSI6Il9BbGkiLCJJZCI6IjU5N2EyNGVmLTZhZmYtNDY5NC05MzBkLWQ1NzY0ZTUwMjEwYiIsIk1vZGlmaWVkT24iOiIyMDIyLTEyLTI4VDExOjUwOjU4IiwiUHJvamVjdCI6eyIkcmVmIjoiNSJ9fSwiVXNlTnVtYmVyaW5nVHlwZU9mUGFyZW50RG9jdW1lbnQiOmZhbHNlfSx7IiRpZCI6IjE0NyIsIiR0eXBlIjoiU3dpc3NBY2FkZW1pYy5DaXRhdmkuQ2l0YXRpb25zLldvcmRQbGFjZWhvbGRlckVudHJ5LCBTd2lzc0FjYWRlbWljLkNpdGF2aSIsIklkIjoiMzUxMWNmNTMtMDEyYy00ZjE4LTgwMzYtYjgwMGUwMGNiMjVmIiwiUmVmZXJlbmNlSWQiOiIxN2Y4NTNlNS0yMzAwLTQ5OTgtODRkYS1mZTM5MDgwYjVjMWUiLCJCaWJPbmx5Ijp0cnVlLCJSZWZlcmVuY2UiOnsiJGlkIjoiMTQ4IiwiJHR5cGUiOiJTd2lzc0FjYWRlbWljLkNpdGF2aS5SZWZlcmVuY2UsIFN3aXNzQWNhZGVtaWMuQ2l0YXZpIiwiQWJzdHJhY3RDb21wbGV4aXR5IjowLCJBYnN0cmFjdFNvdXJjZVRleHRGb3JtYXQiOjAsIkF1dGhvcnMiOlt7IiRpZCI6IjE0OSIsIiR0eXBlIjoiU3dpc3NBY2FkZW1pYy5DaXRhdmkuUGVyc29uLCBTd2lzc0FjYWRlbWljLkNpdGF2aSIsIkZpcnN0TmFtZSI6IlRhbnppZCIsIkxhc3ROYW1lIjoiSGFzbmFpbiIsIlByb3RlY3RlZCI6ZmFsc2UsIlNleCI6MCwiQ3JlYXRlZEJ5IjoiX0FMSSIsIkNyZWF0ZWRPbiI6IjIwMjItMDktMDdUMDQ6MDY6MjEiLCJNb2RpZmllZEJ5IjoiX0FMSSIsIklkIjoiMDVlZDBkNDctODkzZi00NzBkLTllYjgtMzc0ZjhhNzViOWRkIiwiTW9kaWZpZWRPbiI6IjIwMjItMDktMDdUMDQ6MDY6MjEiLCJQcm9qZWN0Ijp7IiRyZWYiOiI1In19LHsiJGlkIjoiMTUwIiwiJHR5cGUiOiJTd2lzc0FjYWRlbWljLkNpdGF2aS5QZXJzb24sIFN3aXNzQWNhZGVtaWMuQ2l0YXZpIiwiRmlyc3ROYW1lIjoiSXJlbSIsIkxhc3ROYW1lIjoiU2VuZ3VsIE9yZ3V0IiwiUHJvdGVjdGVkIjpmYWxzZSwiU2V4IjowLCJDcmVhdGVkQnkiOiJfQUxJIiwiQ3JlYXRlZE9uIjoiMjAyMi0wOS0wN1QwNDowNjoyMSIsIk1vZGlmaWVkQnkiOiJfQUxJIiwiSWQiOiIyOWZlOGJiZi0xMWU0LTQ1MjUtYjUwNS1mM2YyN2ZlMDYyZDUiLCJNb2RpZmllZE9uIjoiMjAyMi0wOS0wN1QwNDowNjoyMSIsIlByb2plY3QiOnsiJHJlZiI6IjUifX0seyIkaWQiOiIxNTEiLCIkdHlwZSI6IlN3aXNzQWNhZGVtaWMuQ2l0YXZpLlBlcnNvbiwgU3dpc3NBY2FkZW1pYy5DaXRhdmkiLCJGaXJzdE5hbWUiOiJKdWxpZSIsIkxhc3ROYW1lIjoiSXZ5IiwiTWlkZGxlTmFtZSI6IlNpbW1vbnMiLCJQcm90ZWN0ZWQiOmZhbHNlLCJTZXgiOjAsIkNyZWF0ZWRCeSI6Il9BTEkiLCJDcmVhdGVkT24iOiIyMDIyLTA5LTA3VDA0OjA2OjIxIiwiTW9kaWZpZWRCeSI6Il9BTEkiLCJJZCI6ImYwMzg3NTBhLWFhNzYtNDU1MS1hODY3LTljZGM3ZjEwYzUxZCIsIk1vZGlmaWVkT24iOiIyMDIyLTA5LTA3VDA0OjA2OjIxIiwiUHJvamVjdCI6eyIkcmVmIjoiNSJ9fV0sIkNpdGF0aW9uS2V5VXBkYXRlVHlwZSI6MCwiQ29sbGFib3JhdG9ycyI6W10sIkN1c3RvbUZpZWxkMiI6IkFuYWx5dGljYWwiLCJDdXN0b21GaWVsZDMiOiJTbG93LW9uc2V0IiwiQ3VzdG9tRmllbGQ0IjoiRGV2ZWxvcG1lbnQgYWlkIiwiQ3VzdG9tRmllbGQ1IjoiUmVjb3ZlcnkiLCJDdXN0b21GaWVsZDYiOiJBbmFseXRpY2FsIG1vZGVsaW5nIiwiQ3VzdG9tRmllbGQ3IjoiU29jaWFsIiwiQ3VzdG9tRmllbGQ4IjoiTm90IFNwZWNpZmljIiwiQ3VzdG9tRmllbGQ5IjoiVW5pdGVkIFN0YXRlcyIsIkRvaSI6IjEwLjExMTEvcG9tcy4xMzU1MSIsIkVkaXRvcnMiOltdLCJFdmFsdWF0aW9uQ29tcGxleGl0eSI6MCwiRXZhbHVhdGlvblNvdXJjZVRleHRGb3JtYXQiOjAsIkdyb3VwcyI6W10sIkhhc0xhYmVsMSI6ZmFsc2UsIkhhc0xhYmVsMiI6ZmFsc2UsIktleXdvcmRzIjpbXSwiTG9jYXRpb25zIjpbeyIkaWQiOiIxNTIiLCIkdHlwZSI6IlN3aXNzQWNhZGVtaWMuQ2l0YXZpLkxvY2F0aW9uLCBTd2lzc0FjYWRlbWljLkNpdGF2aSIsIkFkZHJlc3MiOnsiJGlkIjoiMTUzIiwiJHR5cGUiOiJTd2lzc0FjYWRlbWljLkNpdGF2aS5MaW5rZWRSZXNvdXJjZSwgU3dpc3NBY2FkZW1pYy5DaXRhdmkiLCJMaW5rZWRSZXNvdXJjZVR5cGUiOjUsIk9yaWdpbmFsU3RyaW5nIjoiMTAuMTExMS9wb21zLjEzNTUxIiwiVXJpU3RyaW5nIjoiaHR0cHM6Ly9kb2kub3JnLzEwLjExMTEvcG9tcy4xMzU1MSIsIkxpbmtlZFJlc291cmNlU3RhdHVzIjo4LCJQcm9wZXJ0aWVzIjp7IiRpZCI6IjE1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dUMDQ6MDY6MjEiLCJNb2RpZmllZEJ5IjoiX0FMSSIsIklkIjoiY2JjMzQyMzUtOTRjNi00NmMyLWExYjAtYzc4NTUwNzk2NzFhIiwiTW9kaWZpZWRPbiI6IjIwMjItMDktMDdUMDQ6MDY6MjEiLCJQcm9qZWN0Ijp7IiRyZWYiOiI1In19XSwiTnVtYmVyIjoiMTIiLCJPcmdhbml6YXRpb25zIjpbXSwiT3RoZXJzSW52b2x2ZWQiOltdLCJQYWdlQ291bnQiOiIyNiIsIlBhZ2VSYW5nZSI6IjxzcD5cclxuICA8bj40NDc1PC9uPlxyXG4gIDxpbj50cnVlPC9pbj5cclxuICA8b3M+NDQ3NTwvb3M+XHJcbiAgPHBzPjQ0NzU8L3BzPlxyXG48L3NwPlxyXG48ZXA+XHJcbiAgPG4+NDUwMDwvbj5cclxuICA8aW4+dHJ1ZTwvaW4+XHJcbiAgPG9zPjQ1MDA8L29zPlxyXG4gIDxwcz40NTAwPC9wcz5cclxuPC9lcD5cclxuPG9zPjQ0NzUtNDUwMDwvb3M+IiwiUGVyaW9kaWNhbCI6eyIkcmVmIjoiMzYifSwiUHVibGlzaGVycyI6W10sIlF1b3RhdGlvbnMiOltdLCJSZWZlcmVuY2VUeXBlIjoiSm91cm5hbEFydGljbGUiLCJTaG9ydFRpdGxlIjoiSGFzbmFpbiwgU2VuZ3VsIE9yZ3V0IGV0IGFsLiAyMDIxIOKAkyBFbGljaXRhdGlvbiBvZiBQcmVmZXJlbmNlIGFtb25nIE11bHRpcGxlIiwiU2hvcnRUaXRsZVVwZGF0ZVR5cGUiOjAsIlNvdXJjZU9mQmlibGlvZ3JhcGhpY0luZm9ybWF0aW9uIjoiQ3Jvc3NSZWYiLCJTdGF0aWNJZHMiOlsiOGUwZDA2NjYtZDJhNi00NjZhLWFhYWMtOTc5ZjM3YTU0M2NhIl0sIlRhYmxlT2ZDb250ZW50c0NvbXBsZXhpdHkiOjAsIlRhYmxlT2ZDb250ZW50c1NvdXJjZVRleHRGb3JtYXQiOjAsIlRhc2tzIjpbXSwiVGl0bGUiOiJFbGljaXRhdGlvbiBvZiBQcmVmZXJlbmNlIGFtb25nIE11bHRpcGxlIENyaXRlcmlhIGluIEZvb2QgRGlzdHJpYnV0aW9uIGJ5IEZvb2QgQmFua3MiLCJUcmFuc2xhdG9ycyI6W10sIlZvbHVtZSI6IjMwIiwiWWVhciI6IjIwMjEiLCJZZWFyUmVzb2x2ZWQiOiIyMDIxIiwiQ3JlYXRlZEJ5IjoiX0FMSSIsIkNyZWF0ZWRPbiI6IjIwMjItMDktMDdUMDQ6MDY6MjEiLCJNb2RpZmllZEJ5IjoiX0FsaSIsIklkIjoiMTdmODUzZTUtMjMwMC00OTk4LTg0ZGEtZmUzOTA4MGI1YzFlIiwiTW9kaWZpZWRPbiI6IjIwMjItMTItMjhUMTE6NTA6NTgiLCJQcm9qZWN0Ijp7IiRyZWYiOiI1In19LCJVc2VOdW1iZXJpbmdUeXBlT2ZQYXJlbnREb2N1bWVudCI6ZmFsc2V9LHsiJGlkIjoiMTU1IiwiJHR5cGUiOiJTd2lzc0FjYWRlbWljLkNpdGF2aS5DaXRhdGlvbnMuV29yZFBsYWNlaG9sZGVyRW50cnksIFN3aXNzQWNhZGVtaWMuQ2l0YXZpIiwiSWQiOiJmM2QxNTk5Ni02NGYxLTQ4ZjYtYjg5Zi0zN2I1NDJiNzBmNmUiLCJSZWZlcmVuY2VJZCI6IjZkZjc5MDM2LWNjNjctNDc3OC1hNGYzLTc1YTNiMmM0MzNhMyIsIkJpYk9ubHkiOnRydWUsIlJlZmVyZW5jZSI6eyIkaWQiOiIxNTYiLCIkdHlwZSI6IlN3aXNzQWNhZGVtaWMuQ2l0YXZpLlJlZmVyZW5jZSwgU3dpc3NBY2FkZW1pYy5DaXRhdmkiLCJBYnN0cmFjdENvbXBsZXhpdHkiOjAsIkFic3RyYWN0U291cmNlVGV4dEZvcm1hdCI6MCwiQXV0aG9ycyI6W3siJGlkIjoiMTU3IiwiJHR5cGUiOiJTd2lzc0FjYWRlbWljLkNpdGF2aS5QZXJzb24sIFN3aXNzQWNhZGVtaWMuQ2l0YXZpIiwiRmlyc3ROYW1lIjoiSXJhIiwiTGFzdE5hbWUiOiJIYWF2aXN0byIsIlByb3RlY3RlZCI6ZmFsc2UsIlNleCI6MiwiQ3JlYXRlZEJ5IjoiX2EiLCJDcmVhdGVkT24iOiIyMDE2LTEwLTAxVDEzOjE2OjAxIiwiTW9kaWZpZWRCeSI6Il9hIiwiSWQiOiJkZmZkNWVmMS0xMzUxLTQ0OGEtYTcxNy05ZmFlMWRiYTc2MjUiLCJNb2RpZmllZE9uIjoiMjAxNi0xMC0yN1QxMzoxOTo0MSIsIlByb2plY3QiOnsiJHJlZiI6IjUifX0seyIkaWQiOiIxNTgiLCIkdHlwZSI6IlN3aXNzQWNhZGVtaWMuQ2l0YXZpLlBlcnNvbiwgU3dpc3NBY2FkZW1pYy5DaXRhdmkiLCJGaXJzdE5hbWUiOiJKYXJyb2QiLCJMYXN0TmFtZSI6IkdvZW50emVsIiwiUHJvdGVjdGVkIjpmYWxzZSwiU2V4IjoyLCJDcmVhdGVkQnkiOiJfYSIsIkNyZWF0ZWRPbiI6IjIwMTYtMTAtMDFUMTM6MTY6MDEiLCJNb2RpZmllZEJ5IjoiX2EiLCJJZCI6Ijc2OTRlN2FmLWVkNWUtNDkzZC05NzBhLWUyYTVhMWY3MmMyNyIsIk1vZGlmaWVkT24iOiIyMDE2LTEwLTI3VDEzOjE5OjQxIiwiUHJvamVjdCI6eyIkcmVmIjoiNSJ9fV0sIkNpdGF0aW9uS2V5IjoiSGFhdmlzdG8gZXQgYWwuIDIwMTUiLCJDaXRhdGlvbktleVVwZGF0ZVR5cGUiOjAsIkNvbGxhYm9yYXRvcnMiOltdLCJDdXN0b21GaWVsZDEiOiI2NyIsIkN1c3RvbUZpZWxkMiI6IkVtcGlyaWNhbCIsIkN1c3RvbUZpZWxkMyI6IkJvdGggb3Igbm90IHNwZWNpZmljIiwiQ3VzdG9tRmllbGQ0IjoiQm90aCBvciBub3Qgc3BlY2lmaWMiLCJDdXN0b21GaWVsZDUiOiJOb3Qgc3BlY2lmaWMiLCJDdXN0b21GaWVsZDYiOiJDYXNlIHN0dWR5IiwiQ3VzdG9tRmllbGQ3IjoiTm90IFNwZWNpZmljIiwiQ3VzdG9tRmllbGQ4IjoiR29hbC1zZXR0aW5nIHRoZW9yeSIsIkN1c3RvbUZpZWxkOSI6IkZpbmxhbmQiLCJEb2kiOiIxMC4xMTA4L0pITFNDTS0wNy0yMDE1LTAwMjgiLCJFZGl0b3JzIjpbXSwiRXZhbHVhdGlvbkNvbXBsZXhpdHkiOjAsIkV2YWx1YXRpb25Tb3VyY2VUZXh0Rm9ybWF0IjowLCJHcm91cHMiOlt7IiRyZWYiOiI5In1dLCJIYXNMYWJlbDEiOmZhbHNlLCJIYXNMYWJlbDIiOnRydWUsIktleXdvcmRzIjpbXSwiTG9jYXRpb25zIjpbeyIkaWQiOiIxNTkiLCIkdHlwZSI6IlN3aXNzQWNhZGVtaWMuQ2l0YXZpLkxvY2F0aW9uLCBTd2lzc0FjYWRlbWljLkNpdGF2aSIsIkFkZHJlc3MiOnsiJGlkIjoiMTYwIiwiJHR5cGUiOiJTd2lzc0FjYWRlbWljLkNpdGF2aS5MaW5rZWRSZXNvdXJjZSwgU3dpc3NBY2FkZW1pYy5DaXRhdmkiLCJMaW5rZWRSZXNvdXJjZVR5cGUiOjUsIk9yaWdpbmFsU3RyaW5nIjoiMTAuMTEwOC9KSExTQ00tMDctMjAxNS0wMDI4IiwiVXJpU3RyaW5nIjoiaHR0cHM6Ly9kb2kub3JnLzEwLjExMDgvSkhMU0NNLTA3LTIwMTUtMDAyOCIsIkxpbmtlZFJlc291cmNlU3RhdHVzIjo4LCJQcm9wZXJ0aWVzIjp7IiRpZCI6IjE2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dUMDI6NTA6MTgiLCJNb2RpZmllZEJ5IjoiX0FMSSIsIklkIjoiMTUyMTkyMDMtNGVhNS00YmIzLWFhMTYtNWJhM2RkZTU0MTE1IiwiTW9kaWZpZWRPbiI6IjIwMjItMDUtMjdUMDI6NTA6MTgiLCJQcm9qZWN0Ijp7IiRyZWYiOiI1In19XSwiTnVtYmVyIjoiMyIsIk9yZ2FuaXphdGlvbnMiOltdLCJPdGhlcnNJbnZvbHZlZCI6W10sIlBhZ2VSYW5nZSI6IjxzcD5cclxuICA8bj4zMDA8L24+XHJcbiAgPGluPnRydWU8L2luPlxyXG4gIDxvcz4zMDA8L29zPlxyXG4gIDxwcz4zMDA8L3BzPlxyXG48L3NwPlxyXG48ZXA+XHJcbiAgPG4+MzI0PC9uPlxyXG4gIDxpbj50cnVlPC9pbj5cclxuICA8b3M+MzI0PC9vcz5cclxuICA8cHM+MzI0PC9wcz5cclxuPC9lcD5cclxuPG9zPjMwMC0zMjQ8L29zPiIsIlBlcmlvZGljYWwiOnsiJHJlZiI6IjIyIn0sIlB1Ymxpc2hlcnMiOltdLCJRdW90YXRpb25zIjpbXSwiUmVmZXJlbmNlVHlwZSI6IkpvdXJuYWxBcnRpY2xlIiwiU2hvcnRUaXRsZSI6IkhhYXZpc3RvLCBHb2VudHplbCAyMDE1IOKAkyBNZWFzdXJpbmcgaHVtYW5pdGFyaWFuIHN1cHBseSBjaGFpbiBwZXJmb3JtYW5jZSIsIlNob3J0VGl0bGVVcGRhdGVUeXBlIjowLCJTb3VyY2VPZkJpYmxpb2dyYXBoaWNJbmZvcm1hdGlvbiI6IkNyb3NzUmVmIiwiU3RhdGljSWRzIjpbImQwMDRlOWY0LTU1YmUtNDkyNC05NzIxLTUyZWJjYTFjNGRhMCJdLCJUYWJsZU9mQ29udGVudHNDb21wbGV4aXR5IjowLCJUYWJsZU9mQ29udGVudHNTb3VyY2VUZXh0Rm9ybWF0IjowLCJUYXNrcyI6W10sIlRpdGxlIjoiTWVhc3VyaW5nIGh1bWFuaXRhcmlhbiBzdXBwbHkgY2hhaW4gcGVyZm9ybWFuY2UgaW4gYSBtdWx0aS1nb2FsIGNvbnRleHQiLCJUcmFuc2xhdG9ycyI6W10sIlZvbHVtZSI6IjUiLCJZZWFyIjoiMjAxNSIsIlllYXJSZXNvbHZlZCI6IjIwMTUiLCJDcmVhdGVkQnkiOiJfQUxJIiwiQ3JlYXRlZE9uIjoiMjAyMi0wNS0yN1QwMjo1MDoxOCIsIk1vZGlmaWVkQnkiOiJfQWxpIiwiSWQiOiI2ZGY3OTAzNi1jYzY3LTQ3NzgtYTRmMy03NWEzYjJjNDMzYTMiLCJNb2RpZmllZE9uIjoiMjAyMi0xMi0yOFQxMTo1MDo1OCIsIlByb2plY3QiOnsiJHJlZiI6IjUifX0sIlVzZU51bWJlcmluZ1R5cGVPZlBhcmVudERvY3VtZW50IjpmYWxzZX0seyIkaWQiOiIxNjIiLCIkdHlwZSI6IlN3aXNzQWNhZGVtaWMuQ2l0YXZpLkNpdGF0aW9ucy5Xb3JkUGxhY2Vob2xkZXJFbnRyeSwgU3dpc3NBY2FkZW1pYy5DaXRhdmkiLCJJZCI6ImNkMDg3NDZlLWVkOGUtNDAyYi1iYmVkLWVlNTA0MDQ0MDAwMyIsIlJlZmVyZW5jZUlkIjoiMzAwYTAyOTgtYzRmMS00ODQ5LWI5ZGQtZGY4YjkwNDEwNWQ3IiwiQmliT25seSI6dHJ1ZSwiUmVmZXJlbmNlIjp7IiRpZCI6IjE2MyIsIiR0eXBlIjoiU3dpc3NBY2FkZW1pYy5DaXRhdmkuUmVmZXJlbmNlLCBTd2lzc0FjYWRlbWljLkNpdGF2aSIsIkFic3RyYWN0Q29tcGxleGl0eSI6MCwiQWJzdHJhY3RTb3VyY2VUZXh0Rm9ybWF0IjowLCJBdXRob3JzIjpbeyIkaWQiOiIxNjQ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xNjUiLCIkdHlwZSI6IlN3aXNzQWNhZGVtaWMuQ2l0YXZpLlBlcnNvbiwgU3dpc3NBY2FkZW1pYy5DaXRhdmkiLCJGaXJzdE5hbWUiOiJDb25nZG9uZyIsIkxhc3ROYW1lIjoiTGkiLCJQcm90ZWN0ZWQiOmZhbHNlLCJTZXgiOjAsIkNyZWF0ZWRCeSI6Il9BTEkiLCJDcmVhdGVkT24iOiIyMDIyLTAzLTE0VDA0OjMyOjA2IiwiTW9kaWZpZWRCeSI6Il9BTEkiLCJJZCI6IjgwYzkxYTZjLWNlMDctNDdlYi04MTA0LWVhMDljMWQ0ZjQ0YSIsIk1vZGlmaWVkT24iOiIyMDIyLTAzLTE0VDA0OjMyOjA2IiwiUHJvamVjdCI6eyIkcmVmIjoiNSJ9fSx7IiRpZCI6IjE2NiIsIiR0eXBlIjoiU3dpc3NBY2FkZW1pYy5DaXRhdmkuUGVyc29uLCBTd2lzc0FjYWRlbWljLkNpdGF2aSIsIkZpcnN0TmFtZSI6IlFpbiIsIkxhc3ROYW1lIjoiWWFuZyIsIlByb3RlY3RlZCI6ZmFsc2UsIlNleCI6MCwiQ3JlYXRlZEJ5IjoiX0FMSSIsIkNyZWF0ZWRPbiI6IjIwMjItMDMtMTRUMDQ6MzI6MDYiLCJNb2RpZmllZEJ5IjoiX0FMSSIsIklkIjoiYjhhYmVlNDctMTNkMC00ODliLTlmZDQtNDZjMTFhZTQ5YmI3IiwiTW9kaWZpZWRPbiI6IjIwMjItMDMtMTRUMDQ6MzI6MDYiLCJQcm9qZWN0Ijp7IiRyZWYiOiI1In19LHsiJGlkIjoiMTY3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xNjgiLCIkdHlwZSI6IlN3aXNzQWNhZGVtaWMuQ2l0YXZpLlBlcnNvbiwgU3dpc3NBY2FkZW1pYy5DaXRhdmkiLCJGaXJzdE5hbWUiOiJUaW5nIiwiTGFzdE5hbWUiOiJRdSIsIlByb3RlY3RlZCI6ZmFsc2UsIlNleCI6MCwiQ3JlYXRlZEJ5IjoiX0FMSSIsIkNyZWF0ZWRPbiI6IjIwMjItMDMtMTZUMTI6NDQ6NDkiLCJNb2RpZmllZEJ5IjoiX0FMSSIsIklkIjoiYTM2YmQ3MDUtZmY3Mi00MjY0LWExODQtNTkwYzA5ODk5MDY1IiwiTW9kaWZpZWRPbiI6IjIwMjItMDMtMTZUMTI6NDQ6NDkiLCJQcm9qZWN0Ijp7IiRyZWYiOiI1In19XSwiQ2l0YXRpb25LZXkiOiJDYW8gZXQgYWwuIDIwMTgiLCJDaXRhdGlvbktleVVwZGF0ZVR5cGUiOjAsIkNvbGxhYm9yYXRvcnMiOltdLCJDdXN0b21GaWVsZDEiOiIxMzAiLCJDdXN0b21GaWVsZDIiOiJBbmFseXRpY2FsIiwiQ3VzdG9tRmllbGQzIjoiU3VkZGVuLW9uc2V0IiwiQ3VzdG9tRmllbGQ0IjoiRGlzYXN0ZXIgcmVsaWVmIiwiQ3VzdG9tRmllbGQ1IjoiUmVzcG9uc2UiLCJDdXN0b21GaWVsZDYiOiJBbmFseXRpY2FsIG1vZGVsaW5nIiwiQ3VzdG9tRmllbGQ3IjoiU29jaWFsIiwiQ3VzdG9tRmllbGQ4IjoiT3B0aW1pemF0aW9uIiwiQ3VzdG9tRmllbGQ5IjoiQ2hpbmEiLCJEb2kiOiIxMC4xMDE2L2ouamNsZXByby4yMDE3LjExLjAzNyIsIkVkaXRvcnMiOltdLCJFdmFsdWF0aW9uQ29tcGxleGl0eSI6MCwiRXZhbHVhdGlvblNvdXJjZVRleHRGb3JtYXQiOjAsIkdyb3VwcyI6W3siJHJlZiI6IjkifV0sIkhhc0xhYmVsMSI6ZmFsc2UsIkhhc0xhYmVsMiI6ZmFsc2UsIktleXdvcmRzIjpbXSwiTG9jYXRpb25zIjpbeyIkaWQiOiIxNjkiLCIkdHlwZSI6IlN3aXNzQWNhZGVtaWMuQ2l0YXZpLkxvY2F0aW9uLCBTd2lzc0FjYWRlbWljLkNpdGF2aSIsIkFkZHJlc3MiOnsiJGlkIjoiMTcwIiwiJHR5cGUiOiJTd2lzc0FjYWRlbWljLkNpdGF2aS5MaW5rZWRSZXNvdXJjZSwgU3dpc3NBY2FkZW1pYy5DaXRhdmkiLCJMaW5rZWRSZXNvdXJjZVR5cGUiOjUsIk9yaWdpbmFsU3RyaW5nIjoiMTAuMTAxNi9qLmpjbGVwcm8uMjAxNy4xMS4wMzciLCJVcmlTdHJpbmciOiJodHRwczovL2RvaS5vcmcvMTAuMTAxNi9qLmpjbGVwcm8uMjAxNy4xMS4wMzciLCJMaW5rZWRSZXNvdXJjZVN0YXR1cyI6OCwiUHJvcGVydGllcyI6eyIkaWQiOiIxNz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yOjQ0OjQ5IiwiTW9kaWZpZWRCeSI6Il9BTEkiLCJJZCI6IjFmYTEyZDEzLWEyYmQtNDAzYi1iMDU1LTYzYjFkYWI4ZmVmYSIsIk1vZGlmaWVkT24iOiIyMDIyLTAzLTE2VDEyOjQ0OjQ5IiwiUHJvamVjdCI6eyIkcmVmIjoiNSJ9fV0sIk9yZ2FuaXphdGlvbnMiOltdLCJPdGhlcnNJbnZvbHZlZCI6W10sIlBhZ2VSYW5nZSI6IjxzcD5cclxuICA8bj4xNDIyPC9uPlxyXG4gIDxpbj50cnVlPC9pbj5cclxuICA8b3M+MTQyMjwvb3M+XHJcbiAgPHBzPjE0MjI8L3BzPlxyXG48L3NwPlxyXG48ZXA+XHJcbiAgPG4+MTQzNTwvbj5cclxuICA8aW4+dHJ1ZTwvaW4+XHJcbiAgPG9zPjE0MzU8L29zPlxyXG4gIDxwcz4xNDM1PC9wcz5cclxuPC9lcD5cclxuPG9zPjE0MjItMTQzNTwvb3M+IiwiUGVyaW9kaWNhbCI6eyIkaWQiOiIxNzIiLCIkdHlwZSI6IlN3aXNzQWNhZGVtaWMuQ2l0YXZpLlBlcmlvZGljYWwsIFN3aXNzQWNhZGVtaWMuQ2l0YXZpIiwiTmFtZSI6IkpvdXJuYWwgb2YgQ2xlYW5lciBQcm9kdWN0aW9uIiwiUGFnaW5hdGlvbiI6MCwiUHJvdGVjdGVkIjpmYWxzZSwiQ3JlYXRlZEJ5IjoiX0Fuam9tc2hvYWUiLCJDcmVhdGVkT24iOiIyMDIyLTAxLTMwVDA0OjMxOjM4IiwiTW9kaWZpZWRCeSI6Il9BbmpvbXNob2FlIiwiSWQiOiI3ZWFhMjljNS0yZjA1LTQ2MmMtYjY1ZS02ZWU2NjY0OTk4MmQiLCJNb2RpZmllZE9uIjoiMjAyMi0wMS0zMFQwNDozMTozOCIsIlByb2plY3QiOnsiJHJlZiI6IjUifX0sIlB1Ymxpc2hlcnMiOlt7IiRyZWYiOiI1MiJ9XSwiUXVvdGF0aW9ucyI6W10sIlJlZmVyZW5jZVR5cGUiOiJKb3VybmFsQXJ0aWNsZSIsIlNob3J0VGl0bGUiOiJDYW8sIExpIGV0IGFsLiAyMDE4IOKAkyBBIG5vdmVsIG11bHRpLW9iamVjdGl2ZSBwcm9ncmFtbWluZyBtb2RlbCIsIlNob3J0VGl0bGVVcGRhdGVUeXBlIjowLCJTb3VyY2VPZkJpYmxpb2dyYXBoaWNJbmZvcm1hdGlvbiI6IkNyb3NzUmVmIiwiU3RhdGljSWRzIjpbImE1OTRiYmJjLWJiNTctNGVjOS1hMTdjLTFhZTEzNDZlODc3YyJdLCJUYWJsZU9mQ29udGVudHNDb21wbGV4aXR5IjowLCJUYWJsZU9mQ29udGVudHNTb3VyY2VUZXh0Rm9ybWF0IjowLCJUYXNrcyI6W10sIlRpdGxlIjoiQSBub3ZlbCBtdWx0aS1vYmplY3RpdmUgcHJvZ3JhbW1pbmcgbW9kZWwgb2YgcmVsaWVmIGRpc3RyaWJ1dGlvbiBmb3Igc3VzdGFpbmFibGUgZGlzYXN0ZXIgc3VwcGx5IGNoYWluIGluIGxhcmdlLXNjYWxlIG5hdHVyYWwgZGlzYXN0ZXJzIiwiVHJhbnNsYXRvcnMiOltdLCJWb2x1bWUiOiIxNzQiLCJZZWFyIjoiMjAxOCIsIlllYXJSZXNvbHZlZCI6IjIwMTgiLCJDcmVhdGVkQnkiOiJfQUxJIiwiQ3JlYXRlZE9uIjoiMjAyMi0wMy0xNlQxMjo0NDo0OSIsIk1vZGlmaWVkQnkiOiJfQUxJIiwiSWQiOiIzMDBhMDI5OC1jNGYxLTQ4NDktYjlkZC1kZjhiOTA0MTA1ZDciLCJNb2RpZmllZE9uIjoiMjAyMi0xMC0zMVQwNToyMjoyOSIsIlByb2plY3QiOnsiJHJlZiI6IjUifX0sIlVzZU51bWJlcmluZ1R5cGVPZlBhcmVudERvY3VtZW50IjpmYWxzZX0seyIkaWQiOiIxNzMiLCIkdHlwZSI6IlN3aXNzQWNhZGVtaWMuQ2l0YXZpLkNpdGF0aW9ucy5Xb3JkUGxhY2Vob2xkZXJFbnRyeSwgU3dpc3NBY2FkZW1pYy5DaXRhdmkiLCJJZCI6IjIzNmQ4ZjcwLWQ4ODctNDRhMC1hY2IxLWQwZDA0MjRlMGQwNCIsIlJlZmVyZW5jZUlkIjoiZjliMzU1YmMtZjFkNi00YTY0LTg0ODItNDcxZjBmODcyZjUyIiwiQmliT25seSI6dHJ1ZSwiUmVmZXJlbmNlIjp7IiRpZCI6IjE3NCIsIiR0eXBlIjoiU3dpc3NBY2FkZW1pYy5DaXRhdmkuUmVmZXJlbmNlLCBTd2lzc0FjYWRlbWljLkNpdGF2aSIsIkFic3RyYWN0Q29tcGxleGl0eSI6MCwiQWJzdHJhY3RTb3VyY2VUZXh0Rm9ybWF0IjowLCJBdXRob3JzIjpbeyIkaWQiOiIxNzUiLCIkdHlwZSI6IlN3aXNzQWNhZGVtaWMuQ2l0YXZpLlBlcnNvbiwgU3dpc3NBY2FkZW1pYy5DaXRhdmkiLCJGaXJzdE5hbWUiOiJTdXJhaml0IiwiTGFzdE5hbWUiOiJCYWciLCJQcm90ZWN0ZWQiOmZhbHNlLCJTZXgiOjAsIkNyZWF0ZWRCeSI6Il9BbGkiLCJDcmVhdGVkT24iOiIyMDIxLTAyLTE0VDExOjI2OjIwIiwiTW9kaWZpZWRCeSI6Il9BbGkiLCJJZCI6ImEwYTdmMTQyLWI4MjgtNGNlMy05MWY3LWVlOTA2Y2JiYTU5OCIsIk1vZGlmaWVkT24iOiIyMDIxLTAyLTE0VDExOjI2OjIwIiwiUHJvamVjdCI6eyIkcmVmIjoiNSJ9fSx7IiRyZWYiOiI2OCJ9LHsiJGlkIjoiMTc2IiwiJHR5cGUiOiJTd2lzc0FjYWRlbWljLkNpdGF2aS5QZXJzb24sIFN3aXNzQWNhZGVtaWMuQ2l0YXZpIiwiRmlyc3ROYW1lIjoiVi4iLCJMYXN0TmFtZSI6IlZlbmthdGVzaCIsIk1pZGRsZU5hbWUiOiJHLiIsIlByb3RlY3RlZCI6ZmFsc2UsIlNleCI6MCwiQ3JlYXRlZEJ5IjoiX0Fuam9tc2hvYWUiLCJDcmVhdGVkT24iOiIyMDIyLTAxLTMwVDA0OjMxOjM4IiwiTW9kaWZpZWRCeSI6Il9BbmpvbXNob2FlIiwiSWQiOiJmNDE5YTdmZC02MzZhLTRiODctODgwYS1jZjk1YWRmZTVjODAiLCJNb2RpZmllZE9uIjoiMjAyMi0wMS0zMFQwNDozMTozOCIsIlByb2plY3QiOnsiJHJlZiI6IjUifX0seyIkaWQiOiIxNzciLCIkdHlwZSI6IlN3aXNzQWNhZGVtaWMuQ2l0YXZpLlBlcnNvbiwgU3dpc3NBY2FkZW1pYy5DaXRhdmkiLCJGaXJzdE5hbWUiOiJHdW5qYW4iLCJMYXN0TmFtZSI6IllhZGF2IiwiUHJvdGVjdGVkIjpmYWxzZSwiU2V4IjowLCJDcmVhdGVkQnkiOiJfQUEiLCJDcmVhdGVkT24iOiIyMDIxLTAzLTEwVDEwOjQzOjA1IiwiTW9kaWZpZWRCeSI6Il9BQSIsIklkIjoiMTdjOGI2MDItOWViOC00MmM5LWExMmYtOWQyODk1Y2E0MmZiIiwiTW9kaWZpZWRPbiI6IjIwMjEtMDMtMTBUMTA6NDM6MDUiLCJQcm9qZWN0Ijp7IiRyZWYiOiI1In19XSwiQ2l0YXRpb25LZXkiOiJCYWcgZXQgYWwuIDIwMjAiLCJDaXRhdGlvbktleVVwZGF0ZVR5cGUiOjAsIkNvbGxhYm9yYXRvcnMiOltdLCJDdXN0b21GaWVsZDEiOiIxNCIsIkN1c3RvbUZpZWxkMiI6IkVtcGlyaWNhbCIsIkN1c3RvbUZpZWxkMyI6IlN1ZGRlbi1vbnNldCIsIkN1c3RvbUZpZWxkNCI6IkRpc2FzdGVyIHJlbGllZiIsIkN1c3RvbUZpZWxkNSI6IlJlc3BvbnNlIiwiQ3VzdG9tRmllbGQ2IjoiU3VydmV5IiwiQ3VzdG9tRmllbGQ3IjoiTm90IFNwZWNpZmljIiwiQ3VzdG9tRmllbGQ4IjoiRnV6enkgU2V0IFRoZW9yeSIsIkN1c3RvbUZpZWxkOSI6IlNvdXRoIEFmcmljYSIsIkRvaSI6IjEwLjExMDgvTUVRLTA2LTIwMTktMDEyNCIsIkVkaXRvcnMiOltdLCJFdmFsdWF0aW9uQ29tcGxleGl0eSI6MCwiRXZhbHVhdGlvblNvdXJjZVRleHRGb3JtYXQiOjAsIkdyb3VwcyI6W3siJHJlZiI6IjkifV0sIkhhc0xhYmVsMSI6ZmFsc2UsIkhhc0xhYmVsMiI6ZmFsc2UsIktleXdvcmRzIjpbXSwiTG9jYXRpb25zIjpbeyIkaWQiOiIxNzgiLCIkdHlwZSI6IlN3aXNzQWNhZGVtaWMuQ2l0YXZpLkxvY2F0aW9uLCBTd2lzc0FjYWRlbWljLkNpdGF2aSIsIkFkZHJlc3MiOnsiJGlkIjoiMTc5IiwiJHR5cGUiOiJTd2lzc0FjYWRlbWljLkNpdGF2aS5MaW5rZWRSZXNvdXJjZSwgU3dpc3NBY2FkZW1pYy5DaXRhdmkiLCJMaW5rZWRSZXNvdXJjZVR5cGUiOjUsIk9yaWdpbmFsU3RyaW5nIjoiMTAuMTEwOC9NRVEtMDYtMjAxOS0wMTI0IiwiVXJpU3RyaW5nIjoiaHR0cHM6Ly9kb2kub3JnLzEwLjExMDgvTUVRLTA2LTIwMTktMDEyNCIsIkxpbmtlZFJlc291cmNlU3RhdHVzIjo4LCJQcm9wZXJ0aWVzIjp7IiRpZCI6IjE4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OGIyMmMzMy1iNjc3LTRmMmQtYjE5Ni0xMjA2MmM5YjYwYzEiLCJNb2RpZmllZE9uIjoiMjAyMi0wMS0zMFQwNDo1NDo1MyIsIlByb2plY3QiOnsiJHJlZiI6IjUifX0seyIkaWQiOiIxODEiLCIkdHlwZSI6IlN3aXNzQWNhZGVtaWMuQ2l0YXZpLkxvY2F0aW9uLCBTd2lzc0FjYWRlbWljLkNpdGF2aSIsIkFkZHJlc3MiOnsiJGlkIjoiMTgyIiwiJHR5cGUiOiJTd2lzc0FjYWRlbWljLkNpdGF2aS5MaW5rZWRSZXNvdXJjZSwgU3dpc3NBY2FkZW1pYy5DaXRhdmkiLCJMaW5rZWRSZXNvdXJjZVR5cGUiOjUsIk9yaWdpbmFsU3RyaW5nIjoiaHR0cHM6Ly93d3cuc2NvcHVzLmNvbS9pbndhcmQvcmVjb3JkLnVyaT9laWQ9Mi1zMi4wLTg1MDgxMzQxOTk2JmRvaT0xMC4xMTA4JTJmTUVRLTA2LTIwMTktMDEyNCZwYXJ0bmVySUQ9NDAmbWQ1PTFjOWEzNWEwZjU1OTc0ZmUzNTljOTZmYWNhMDJkOTJkIiwiVXJpU3RyaW5nIjoiaHR0cHM6Ly93d3cuc2NvcHVzLmNvbS9pbndhcmQvcmVjb3JkLnVyaT9laWQ9Mi1zMi4wLTg1MDgxMzQxOTk2JmRvaT0xMC4xMTA4JTJmTUVRLTA2LTIwMTktMDEyNCZwYXJ0bmVySUQ9NDAmbWQ1PTFjOWEzNWEwZjU1OTc0ZmUzNTljOTZmYWNhMDJkOTJkIiwiTGlua2VkUmVzb3VyY2VTdGF0dXMiOjgsIlByb3BlcnRpZXMiOnsiJGlkIjoiMTg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EzYmM0MzQwLTVhOGEtNDM1ZC05NDNkLWExNDMyOWQyNWM2MyIsIk1vZGlmaWVkT24iOiIyMDIyLTAxLTMwVDA0OjU0OjUzIiwiUHJvamVjdCI6eyIkcmVmIjoiNSJ9fSx7IiRpZCI6IjE4NCIsIiR0eXBlIjoiU3dpc3NBY2FkZW1pYy5DaXRhdmkuTG9jYXRpb24sIFN3aXNzQWNhZGVtaWMuQ2l0YXZpIiwiQWRkcmVzcyI6eyIkaWQiOiIxODUiLCIkdHlwZSI6IlN3aXNzQWNhZGVtaWMuQ2l0YXZpLkxpbmtlZFJlc291cmNlLCBTd2lzc0FjYWRlbWljLkNpdGF2aSIsIkxpbmtlZFJlc291cmNlVHlwZSI6NSwiT3JpZ2luYWxTdHJpbmciOiJodHRwczovL3d3dy5lbWVyYWxkLmNvbS9pbnNpZ2h0L2NvbnRlbnQvZG9pLzEwLjExMDgvTUVRLTA2LTIwMTktMDEyNC9mdWxsL2h0bWwiLCJVcmlTdHJpbmciOiJodHRwczovL3d3dy5lbWVyYWxkLmNvbS9pbnNpZ2h0L2NvbnRlbnQvZG9pLzEwLjExMDgvTUVRLTA2LTIwMTktMDEyNC9mdWxsL2h0bWwiLCJMaW5rZWRSZXNvdXJjZVN0YXR1cyI6OCwiUHJvcGVydGllcyI6eyIkaWQiOiIxOD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QzIiwiTW9kaWZpZWRCeSI6Il9BbmpvbXNob2FlIiwiSWQiOiJkZjhhYjAxNC00NDY2LTQ3N2QtOWNlZS0xMGUzNTdkZDMzNGUiLCJNb2RpZmllZE9uIjoiMjAyMi0wMy0xMVQwNjozMzo0MyIsIlByb2plY3QiOnsiJHJlZiI6IjUifX1dLCJOdW1iZXIiOiI1IiwiT25saW5lQWRkcmVzcyI6Imh0dHBzOi8vd3d3LnNjb3B1cy5jb20vaW53YXJkL3JlY29yZC51cmk/ZWlkPTItczIuMC04NTA4MTM0MTk5NiZkb2k9MTAuMTEwOCUyZk1FUS0wNi0yMDE5LTAxMjQmcGFydG5lcklEPTQwJm1kNT0xYzlhMzVhMGY1NTk3NGZlMzU5Yzk2ZmFjYTAyZDkyZCIsIk9yZ2FuaXphdGlvbnMiOltdLCJPdGhlcnNJbnZvbHZlZCI6W10sIlBhZ2VSYW5nZSI6IjxzcD5cclxuICA8bj4xMTExPC9uPlxyXG4gIDxpbj50cnVlPC9pbj5cclxuICA8b3M+MTExMTwvb3M+XHJcbiAgPHBzPjExMTE8L3BzPlxyXG48L3NwPlxyXG48ZXA+XHJcbiAgPG4+MTE0NTwvbj5cclxuICA8aW4+dHJ1ZTwvaW4+XHJcbiAgPG9zPjExNDU8L29zPlxyXG4gIDxwcz4xMTQ1PC9wcz5cclxuPC9lcD5cclxuPG9zPjExMTEtMTE0NTwvb3M+IiwiUGVyaW9kaWNhbCI6eyIkaWQiOiIxODciLCIkdHlwZSI6IlN3aXNzQWNhZGVtaWMuQ2l0YXZpLlBlcmlvZGljYWwsIFN3aXNzQWNhZGVtaWMuQ2l0YXZpIiwiTmFtZSI6Ik1hbmFnZW1lbnQgb2YgRW52aXJvbm1lbnRhbCBRdWFsaXR5OiBBbiBJbnRlcm5hdGlvbmFsIEpvdXJuYWwiLCJQYWdpbmF0aW9uIjowLCJQcm90ZWN0ZWQiOmZhbHNlLCJDcmVhdGVkQnkiOiJfQW5qb21zaG9hZSIsIkNyZWF0ZWRPbiI6IjIwMjItMDEtMzBUMDQ6NTQ6NTMiLCJNb2RpZmllZEJ5IjoiX0Fuam9tc2hvYWUiLCJJZCI6ImU0MjE5MTVmLWE0YjEtNDJhZS04NTIwLTc0ZTBmNWMzZGZiNSIsIk1vZGlmaWVkT24iOiIyMDIyLTAxLTMwVDA0OjU0OjUzIiwiUHJvamVjdCI6eyIkcmVmIjoiNSJ9fSwiUHVibGlzaGVycyI6W3siJGlkIjoiMTg4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CYWcsIEx1dGhyYSBldCBhbC4gMjAyMCDigJMgVG93YXJkcyB1bmRlcnN0YW5kaW5nIGtleSBlbmFibGVycyIsIlNob3J0VGl0bGVVcGRhdGVUeXBlIjowLCJTb3VyY2VPZkJpYmxpb2dyYXBoaWNJbmZvcm1hdGlvbiI6IkNyb3NzUmVmIiwiU3RhdGljSWRzIjpbIjc5NTUwMGM1LTc3ZmMtNDlkNS1hYzZjLWVmYjA2NzQ1ZjBkOCJdLCJUYWJsZU9mQ29udGVudHNDb21wbGV4aXR5IjowLCJUYWJsZU9mQ29udGVudHNTb3VyY2VUZXh0Rm9ybWF0IjowLCJUYXNrcyI6W10sIlRpdGxlIjoiVG93YXJkcyB1bmRlcnN0YW5kaW5nIGtleSBlbmFibGVycyB0byBncmVlbiBodW1hbml0YXJpYW4gc3VwcGx5IGNoYWluIG1hbmFnZW1lbnQgcHJhY3RpY2VzIiwiVHJhbnNsYXRvcnMiOltdLCJWb2x1bWUiOiIzMSIsIlllYXIiOiIyMDIwIiwiWWVhclJlc29sdmVkIjoiMjAyMCIsIkNyZWF0ZWRCeSI6Il9BbmpvbXNob2FlIiwiQ3JlYXRlZE9uIjoiMjAyMi0wMS0zMFQwNDo1NDo1MyIsIk1vZGlmaWVkQnkiOiJfQWxpIiwiSWQiOiJmOWIzNTViYy1mMWQ2LTRhNjQtODQ4Mi00NzFmMGY4NzJmNTIiLCJNb2RpZmllZE9uIjoiMjAyMi0xMi0yOFQxMTo1MDo1OCIsIlByb2plY3QiOnsiJHJlZiI6IjUifX0sIlVzZU51bWJlcmluZ1R5cGVPZlBhcmVudERvY3VtZW50IjpmYWxzZX0seyIkaWQiOiIxODkiLCIkdHlwZSI6IlN3aXNzQWNhZGVtaWMuQ2l0YXZpLkNpdGF0aW9ucy5Xb3JkUGxhY2Vob2xkZXJFbnRyeSwgU3dpc3NBY2FkZW1pYy5DaXRhdmkiLCJJZCI6IjU2ZTQ4NDYxLTUxYWMtNDM5Ny1iZDQ3LTQzM2FkZWI2ODVlNiIsIlJlZmVyZW5jZUlkIjoiMzdiMThlYTAtZmNjMS00ZjJmLTg3YWUtMWI4ZjUyNmE5NTRhIiwiQmliT25seSI6dHJ1ZSwiUGFnZVJhbmdlIjp7IiRpZCI6IjE5MCIsIiR0eXBlIjoiU3dpc3NBY2FkZW1pYy5QYWdlUmFuZ2UsIFN3aXNzQWNhZGVtaWMiLCJFbmRQYWdlIjp7IiRpZCI6IjE5MSIsIiR0eXBlIjoiU3dpc3NBY2FkZW1pYy5QYWdlTnVtYmVyLCBTd2lzc0FjYWRlbWljIiwiSXNGdWxseU51bWVyaWMiOmZhbHNlLCJOdW1iZXJpbmdUeXBlIjowLCJOdW1lcmFsU3lzdGVtIjotMX0sIk51bWJlcmluZ1R5cGUiOjAsIk51bWVyYWxTeXN0ZW0iOi0xLCJTdGFydFBhZ2UiOnsiJGlkIjoiMTkyIiwiJHR5cGUiOiJTd2lzc0FjYWRlbWljLlBhZ2VOdW1iZXIsIFN3aXNzQWNhZGVtaWMiLCJJc0Z1bGx5TnVtZXJpYyI6ZmFsc2UsIk51bWJlcmluZ1R5cGUiOjAsIk51bWVyYWxTeXN0ZW0iOi0xfX0sIlJlZmVyZW5jZSI6eyIkaWQiOiIxOTMiLCIkdHlwZSI6IlN3aXNzQWNhZGVtaWMuQ2l0YXZpLlJlZmVyZW5jZSwgU3dpc3NBY2FkZW1pYy5DaXRhdmkiLCJBYnN0cmFjdENvbXBsZXhpdHkiOjAsIkFic3RyYWN0U291cmNlVGV4dEZvcm1hdCI6MCwiQXV0aG9ycyI6W3siJGlkIjoiMTk0IiwiJHR5cGUiOiJTd2lzc0FjYWRlbWljLkNpdGF2aS5QZXJzb24sIFN3aXNzQWNhZGVtaWMuQ2l0YXZpIiwiRmlyc3ROYW1lIjoiQmVuamFtaW4iLCJMYXN0TmFtZSI6IkJhZmZvZSIsIk1pZGRsZU5hbWUiOiJPaGVuZSBLd2Fwb25nIiwiUHJvdGVjdGVkIjpmYWxzZSwiU2V4IjowLCJDcmVhdGVkQnkiOiJfQUxJIiwiQ3JlYXRlZE9uIjoiMjAyMi0wOC0yM1QwNDoxNjoxOCIsIk1vZGlmaWVkQnkiOiJfQUxJIiwiSWQiOiIxZTY0YjY2ZC02ZmUyLTRjODMtYTdlZS0xY2VjMGM4ZmIxYjkiLCJNb2RpZmllZE9uIjoiMjAyMi0wOC0yM1QwNDoxNjoxOCIsIlByb2plY3QiOnsiJHJlZiI6IjUifX0seyIkaWQiOiIxOTUiLCIkdHlwZSI6IlN3aXNzQWNhZGVtaWMuQ2l0YXZpLlBlcnNvbiwgU3dpc3NBY2FkZW1pYy5DaXRhdmkiLCJGaXJzdE5hbWUiOiJXZW5waW5nIiwiTGFzdE5hbWUiOiJMdW8iLCJQcm90ZWN0ZWQiOmZhbHNlLCJTZXgiOjAsIkNyZWF0ZWRCeSI6Il9BTEkiLCJDcmVhdGVkT24iOiIyMDIyLTA1LTA4VDA1OjU2OjIzIiwiTW9kaWZpZWRCeSI6Il9BTEkiLCJJZCI6ImU4Yzk4OTA3LWJlNGQtNDMyYy1iM2JjLWNiZjFkNGZjNDc5ZCIsIk1vZGlmaWVkT24iOiIyMDIyLTA1LTA4VDA1OjU2OjIzIiwiUHJvamVjdCI6eyIkcmVmIjoiNSJ9fV0sIkNpdGF0aW9uS2V5VXBkYXRlVHlwZSI6MCwiQ29sbGFib3JhdG9ycyI6W10sIkN1c3RvbUZpZWxkMSI6IjEiLCJDdXN0b21GaWVsZDIiOiJFbXBpcmljYWwiLCJDdXN0b21GaWVsZDMiOiJTdWRkZW4tb25zZXQiLCJDdXN0b21GaWVsZDQiOiJEaXNhc3RlciByZWxpZWYiLCJDdXN0b21GaWVsZDUiOiJSZXNwb25zZSIsIkN1c3RvbUZpZWxkNiI6IlN1cnZleSIsIkN1c3RvbUZpZWxkNyI6Ik5vdCBTcGVjaWZpYyIsIkN1c3RvbUZpZWxkOCI6Ikluc3RpdHV0aW9uYWwgdGhlb3J5ICsgRGlmZnVzaW9uIG9mIElubm92YXRpb24gVGhlb3J5IChET0kpIiwiQ3VzdG9tRmllbGQ5IjoiQ2hpbmEiLCJEb2kiOiIxMC4xMTc3LzIxNTgyNDQwMjExMDQ3MjQ2IiwiRWRpdG9ycyI6W10sIkV2YWx1YXRpb25Db21wbGV4aXR5IjowLCJFdmFsdWF0aW9uU291cmNlVGV4dEZvcm1hdCI6MCwiR3JvdXBzIjpbXSwiSGFzTGFiZWwxIjpmYWxzZSwiSGFzTGFiZWwyIjp0cnVlLCJLZXl3b3JkcyI6W10sIkxvY2F0aW9ucyI6W3siJGlkIjoiMTk2IiwiJHR5cGUiOiJTd2lzc0FjYWRlbWljLkNpdGF2aS5Mb2NhdGlvbiwgU3dpc3NBY2FkZW1pYy5DaXRhdmkiLCJBZGRyZXNzIjp7IiRpZCI6IjE5NyIsIiR0eXBlIjoiU3dpc3NBY2FkZW1pYy5DaXRhdmkuTGlua2VkUmVzb3VyY2UsIFN3aXNzQWNhZGVtaWMuQ2l0YXZpIiwiTGlua2VkUmVzb3VyY2VUeXBlIjo1LCJPcmlnaW5hbFN0cmluZyI6IjEwLjExNzcvMjE1ODI0NDAyMTEwNDcyNDYiLCJVcmlTdHJpbmciOiJodHRwczovL2RvaS5vcmcvMTAuMTE3Ny8yMTU4MjQ0MDIxMTA0NzI0NiIsIkxpbmtlZFJlc291cmNlU3RhdHVzIjo4LCJQcm9wZXJ0aWVzIjp7IiRpZCI6IjE5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gtMjNUMDQ6MTY6MTgiLCJNb2RpZmllZEJ5IjoiX0FMSSIsIklkIjoiOTFiODU5YTQtMzA1YS00MzY4LWI0NTMtMzQ1MTQ2MzQxMDg4IiwiTW9kaWZpZWRPbiI6IjIwMjItMDgtMjNUMDQ6MTY6MTgiLCJQcm9qZWN0Ijp7IiRyZWYiOiI1In19XSwiTnVtYmVyIjoiMyIsIk9yZ2FuaXphdGlvbnMiOltdLCJPdGhlcnNJbnZvbHZlZCI6W10sIlBhZ2VSYW5nZSI6IjxzcD5cclxuICA8bnM+T21pdDwvbnM+XHJcbiAgPG9zPjIxNTgyNDQwMjExMDQ3Mjwvb3M+XHJcbiAgPHBzPjIxNTgyNDQwMjExMDQ3MjwvcHM+XHJcbjwvc3A+XHJcbjxvcz4yMTU4MjQ0MDIxMTA0NzI8L29zPiIsIlBlcmlvZGljYWwiOnsiJGlkIjoiMTk5IiwiJHR5cGUiOiJTd2lzc0FjYWRlbWljLkNpdGF2aS5QZXJpb2RpY2FsLCBTd2lzc0FjYWRlbWljLkNpdGF2aSIsIkVpc3NuIjoiMjE1OC0yNDQwIiwiSXNzbiI6IjIxNTgtMjQ0MCIsIk5hbWUiOiJTQUdFIE9wZW4iLCJQYWdpbmF0aW9uIjowLCJQcm90ZWN0ZWQiOmZhbHNlLCJDcmVhdGVkQnkiOiJfQUxJIiwiQ3JlYXRlZE9uIjoiMjAyMi0wOC0yM1QwNDoxNjoxOCIsIk1vZGlmaWVkQnkiOiJfQUxJIiwiSWQiOiI2YjY4NDA2Ni1kNTU2LTRjMGQtODhlOC0xNWU5MmQ0MzA5MTYiLCJNb2RpZmllZE9uIjoiMjAyMi0wOC0yM1QwNDoxNjoxOCIsIlByb2plY3QiOnsiJHJlZiI6IjUifX0sIlB1Ymxpc2hlcnMiOlt7IiRpZCI6IjIwMCIsIiR0eXBlIjoiU3dpc3NBY2FkZW1pYy5DaXRhdmkuUHVibGlzaGVyLCBTd2lzc0FjYWRlbWljLkNpdGF2aSIsIk5hbWUiOiJTQUdFIFB1YmxpY2F0aW9ucyBJbmMiLCJQcm90ZWN0ZWQiOmZhbHNlLCJDcmVhdGVkQnkiOiJfQWxpIiwiQ3JlYXRlZE9uIjoiMjAxNy0xMi0yNlQwNDozNzoxOCIsIk1vZGlmaWVkQnkiOiJfQWxpIiwiSWQiOiJiMzI4YTY5MC1kMzY4LTQzMmMtOWM1Mi02YTk3MDc0MDc0Y2UiLCJNb2RpZmllZE9uIjoiMjAxNy0xMi0yNlQwNDozNzoxOCIsIlByb2plY3QiOnsiJHJlZiI6IjUifX1dLCJRdW90YXRpb25zIjpbXSwiUmVmZXJlbmNlVHlwZSI6IkpvdXJuYWxBcnRpY2xlIiwiU2hvcnRUaXRsZSI6IkJhZmZvZSwgTHVvIDIwMjEg4oCTIFNvdXRoIEFmcmljYW4gRXhlY3V0aXZlcyBQcm9wZW5zaXR5IiwiU2hvcnRUaXRsZVVwZGF0ZVR5cGUiOjAsIlNvdXJjZU9mQmlibGlvZ3JhcGhpY0luZm9ybWF0aW9uIjoiQ3Jvc3NSZWYiLCJTdGF0aWNJZHMiOlsiODk3M2JkY2EtZDhmNC00Mjc4LWFmMjItYTAxM2U0YzIxYmVmIl0sIlRhYmxlT2ZDb250ZW50c0NvbXBsZXhpdHkiOjAsIlRhYmxlT2ZDb250ZW50c1NvdXJjZVRleHRGb3JtYXQiOjAsIlRhc2tzIjpbXSwiVGl0bGUiOiJTb3V0aCBBZnJpY2FuIEV4ZWN1dGl2ZXMgUHJvcGVuc2l0eSB0byBVc2UsIERpZmZ1c2UsIGFuZCBBZG9wdCB0aGUgSHVtYW5pdGFyaWFuIExvZ2lzdGljcyBEaWdpdGFsIEJ1c2luZXNzIEVjb3N5c3RlbSAoSExEQkUpIiwiVHJhbnNsYXRvcnMiOltdLCJWb2x1bWUiOiIxMSIsIlllYXIiOiIyMDIxIiwiWWVhclJlc29sdmVkIjoiMjAyMSIsIkNyZWF0ZWRCeSI6Il9BTEkiLCJDcmVhdGVkT24iOiIyMDIyLTA4LTIzVDA0OjE2OjE4IiwiTW9kaWZpZWRCeSI6Il9BbGkiLCJJZCI6IjM3YjE4ZWEwLWZjYzEtNGYyZi04N2FlLTFiOGY1MjZhOTU0YSIsIk1vZGlmaWVkT24iOiIyMDIyLTEyLTI4VDExOjUwOjU4IiwiUHJvamVjdCI6eyIkcmVmIjoiNSJ9fSwiVXNlTnVtYmVyaW5nVHlwZU9mUGFyZW50RG9jdW1lbnQiOmZhbHNlfSx7IiRpZCI6IjIwMSIsIiR0eXBlIjoiU3dpc3NBY2FkZW1pYy5DaXRhdmkuQ2l0YXRpb25zLldvcmRQbGFjZWhvbGRlckVudHJ5LCBTd2lzc0FjYWRlbWljLkNpdGF2aSIsIklkIjoiOWNhNzlmOTUtZjU2MS00ZDQyLTg3NzktYzExYjU0M2RiYzlhIiwiUmVmZXJlbmNlSWQiOiIxNmIwZDc1YS00MTg5LTQwMDYtYWJmNC0yODFjZjdkZDMyYjYiLCJCaWJPbmx5Ijp0cnVlLCJSZWZlcmVuY2UiOnsiJGlkIjoiMjAyIiwiJHR5cGUiOiJTd2lzc0FjYWRlbWljLkNpdGF2aS5SZWZlcmVuY2UsIFN3aXNzQWNhZGVtaWMuQ2l0YXZpIiwiQWJzdHJhY3RDb21wbGV4aXR5IjowLCJBYnN0cmFjdFNvdXJjZVRleHRGb3JtYXQiOjAsIkF1dGhvcnMiOlt7IiRpZCI6IjIwMyIsIiR0eXBlIjoiU3dpc3NBY2FkZW1pYy5DaXRhdmkuUGVyc29uLCBTd2lzc0FjYWRlbWljLkNpdGF2aSIsIkZpcnN0TmFtZSI6IkpvaWUiLCJMYXN0TmFtZSI6IkFjb3N0YSIsIlByb3RlY3RlZCI6ZmFsc2UsIlNleCI6MCwiQ3JlYXRlZEJ5IjoiX0FMSSIsIkNyZWF0ZWRPbiI6IjIwMjItMDMtMTZUMTA6NTc6NDYiLCJNb2RpZmllZEJ5IjoiX0FMSSIsIklkIjoiODlmNGNmYWUtMWM1OC00MjAwLTgzYmUtZTU4ZThhMzRiNDQ0IiwiTW9kaWZpZWRPbiI6IjIwMjItMDMtMTZUMTA6NTc6NDYiLCJQcm9qZWN0Ijp7IiRyZWYiOiI1In19LHsiJGlkIjoiMjA0IiwiJHR5cGUiOiJTd2lzc0FjYWRlbWljLkNpdGF2aS5QZXJzb24sIFN3aXNzQWNhZGVtaWMuQ2l0YXZpIiwiRmlyc3ROYW1lIjoiQW5pdGEiLCJMYXN0TmFtZSI6IkNoYW5kcmEiLCJQcm90ZWN0ZWQiOmZhbHNlLCJTZXgiOjAsIkNyZWF0ZWRCeSI6Il9BTEkiLCJDcmVhdGVkT24iOiIyMDIyLTAzLTE2VDEwOjU3OjQ2IiwiTW9kaWZpZWRCeSI6Il9BTEkiLCJJZCI6ImZmMTdmNzkxLWI1ZjItNDk3NS05YzlhLWYwYzM0ZjE5NzY4NyIsIk1vZGlmaWVkT24iOiIyMDIyLTAzLTE2VDEwOjU3OjQ2IiwiUHJvamVjdCI6eyIkcmVmIjoiNSJ9fV0sIkNpdGF0aW9uS2V5IjoiQWNvc3RhIGV0IGFsLiAyMDEzIiwiQ2l0YXRpb25LZXlVcGRhdGVUeXBlIjowLCJDb2xsYWJvcmF0b3JzIjpbXSwiQ3VzdG9tRmllbGQxIjoiMTciLCJDdXN0b21GaWVsZDIiOiJDb25jZXB0dWFsIiwiQ3VzdG9tRmllbGQzIjoiU3VkZGVuLW9uc2V0IiwiQ3VzdG9tRmllbGQ0IjoiRGlzYXN0ZXIgcmVsaWVmIiwiQ3VzdG9tRmllbGQ1IjoiUmVzcG9uc2UiLCJDdXN0b21GaWVsZDYiOiJDb25jZXB0dWFsIFJlc2VhcmNoIiwiQ3VzdG9tRmllbGQ3IjoiTm90IFNwZWNpZmljIiwiQ3VzdG9tRmllbGQ4IjoiTm90IFNwZWNpZmljIiwiQ3VzdG9tRmllbGQ5IjoiVW5pdGVkIFN0YXRlcyIsIkRvaSI6IjEwLjEwMTcvZG1wLjIwMTIuMSIsIkVkaXRvcnMiOltdLCJFdmFsdWF0aW9uQ29tcGxleGl0eSI6MCwiRXZhbHVhdGlvblNvdXJjZVRleHRGb3JtYXQiOjAsIkdyb3VwcyI6W3siJHJlZiI6IjkifV0sIkhhc0xhYmVsMSI6ZmFsc2UsIkhhc0xhYmVsMiI6ZmFsc2UsIktleXdvcmRzIjpbXSwiTGFuZ3VhZ2UiOiJlbmciLCJMYW5ndWFnZUNvZGUiOiJlbiIsIkxvY2F0aW9ucyI6W3siJGlkIjoiMjA1IiwiJHR5cGUiOiJTd2lzc0FjYWRlbWljLkNpdGF2aS5Mb2NhdGlvbiwgU3dpc3NBY2FkZW1pYy5DaXRhdmkiLCJBZGRyZXNzIjp7IiRpZCI6IjIwNiIsIiR0eXBlIjoiU3dpc3NBY2FkZW1pYy5DaXRhdmkuTGlua2VkUmVzb3VyY2UsIFN3aXNzQWNhZGVtaWMuQ2l0YXZpIiwiTGlua2VkUmVzb3VyY2VUeXBlIjo1LCJPcmlnaW5hbFN0cmluZyI6IjEwLjEwMTcvZG1wLjIwMTIuMSIsIlVyaVN0cmluZyI6Imh0dHBzOi8vZG9pLm9yZy8xMC4xMDE3L2RtcC4yMDEyLjEiLCJMaW5rZWRSZXNvdXJjZVN0YXR1cyI6OCwiUHJvcGVydGllcyI6eyIkaWQiOiIyMD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wOjU3OjQ2IiwiTW9kaWZpZWRCeSI6Il9BTEkiLCJJZCI6IjdmZDUxMzJmLTg3YWEtNGZmZS1hODI0LWY3NDA0YWY1NDc0MiIsIk1vZGlmaWVkT24iOiIyMDIyLTAzLTE2VDEwOjU3OjQ2IiwiUHJvamVjdCI6eyIkcmVmIjoiNSJ9fSx7IiRpZCI6IjIwOCIsIiR0eXBlIjoiU3dpc3NBY2FkZW1pYy5DaXRhdmkuTG9jYXRpb24sIFN3aXNzQWNhZGVtaWMuQ2l0YXZpIiwiQWRkcmVzcyI6eyIkaWQiOiIyMDkiLCIkdHlwZSI6IlN3aXNzQWNhZGVtaWMuQ2l0YXZpLkxpbmtlZFJlc291cmNlLCBTd2lzc0FjYWRlbWljLkNpdGF2aSIsIkxpbmtlZFJlc291cmNlVHlwZSI6NSwiT3JpZ2luYWxTdHJpbmciOiIyNDIyOTUxOCIsIlVyaVN0cmluZyI6Imh0dHA6Ly93d3cubmNiaS5ubG0ubmloLmdvdi9wdWJtZWQvMjQyMjk1MTgiLCJMaW5rZWRSZXNvdXJjZVN0YXR1cyI6OCwiUHJvcGVydGllcyI6eyIkaWQiOiIy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jQsIkNyZWF0ZWRCeSI6Il9BTEkiLCJDcmVhdGVkT24iOiIyMDIyLTAzLTE2VDEwOjU3OjQ2IiwiTW9kaWZpZWRCeSI6Il9BTEkiLCJJZCI6Ijc2NGY0NTQwLWMwNWItNGRiYy1hMTk2LTYxNDE3YzhmY2I3ZCIsIk1vZGlmaWVkT24iOiIyMDIyLTAzLTE2VDEwOjU3OjQ2IiwiUHJvamVjdCI6eyIkcmVmIjoiNSJ9fV0sIk51bWJlciI6IjQiLCJPcmdhbml6YXRpb25zIjpbXSwiT3RoZXJzSW52b2x2ZWQiOltdLCJQYWdlUmFuZ2UiOiI8c3A+XHJcbiAgPG4+MzYxPC9uPlxyXG4gIDxpbj50cnVlPC9pbj5cclxuICA8b3M+MzYxPC9vcz5cclxuICA8cHM+MzYxPC9wcz5cclxuPC9zcD5cclxuPGVwPlxyXG4gIDxuPjM2ODwvbj5cclxuICA8aW4+dHJ1ZTwvaW4+XHJcbiAgPG9zPjM2ODwvb3M+XHJcbiAgPHBzPjM2ODwvcHM+XHJcbjwvZXA+XHJcbjxvcz4zNjEtODwvb3M+IiwiUGVyaW9kaWNhbCI6eyIkaWQiOiIyMTEiLCIkdHlwZSI6IlN3aXNzQWNhZGVtaWMuQ2l0YXZpLlBlcmlvZGljYWwsIFN3aXNzQWNhZGVtaWMuQ2l0YXZpIiwiRWlzc24iOiIxOTM4LTc0NFgiLCJOYW1lIjoiRGlzYXN0ZXIgbWVkaWNpbmUgYW5kIHB1YmxpYyBoZWFsdGggcHJlcGFyZWRuZXNzIiwiUGFnaW5hdGlvbiI6MCwiUHJvdGVjdGVkIjpmYWxzZSwiVXNlckFiYnJldmlhdGlvbjEiOiJEaXNhc3RlciBNZWQgUHVibGljIEhlYWx0aCBQcmVwIiwiQ3JlYXRlZEJ5IjoiX0FMSSIsIkNyZWF0ZWRPbiI6IjIwMjItMDMtMTZUMTA6NTc6NDYiLCJNb2RpZmllZEJ5IjoiX0FMSSIsIklkIjoiZmY2ODA5ZDYtYjdiMy00NGYzLWI5NmYtYzJiNzE4MDc2MDBjIiwiTW9kaWZpZWRPbiI6IjIwMjItMDMtMTZUMTA6NTc6NDYiLCJQcm9qZWN0Ijp7IiRyZWYiOiI1In19LCJQdWJsaXNoZXJzIjpbXSwiUHViTWVkSWQiOiIyNDIyOTUxOCIsIlF1b3RhdGlvbnMiOltdLCJSZWZlcmVuY2VUeXBlIjoiSm91cm5hbEFydGljbGUiLCJTaG9ydFRpdGxlIjoiQWNvc3RhLCBDaGFuZHJhIDIwMTMg4oCTIEhhcm5lc3NpbmcgYSBjb21tdW5pdHkgZm9yIHN1c3RhaW5hYmxlIiwiU2hvcnRUaXRsZVVwZGF0ZVR5cGUiOjAsIlNvdXJjZU9mQmlibGlvZ3JhcGhpY0luZm9ybWF0aW9uIjoiUHViTWVkIiwiU3RhdGljSWRzIjpbImQzMzQ2MTZhLWM4MjQtNDMzMi1hZGJiLTBkZDY0MjE1MDlkOCJdLCJUYWJsZU9mQ29udGVudHNDb21wbGV4aXR5IjowLCJUYWJsZU9mQ29udGVudHNTb3VyY2VUZXh0Rm9ybWF0IjowLCJUYXNrcyI6W10sIlRpdGxlIjoiSGFybmVzc2luZyBhIGNvbW11bml0eSBmb3Igc3VzdGFpbmFibGUgZGlzYXN0ZXIgcmVzcG9uc2UgYW5kIHJlY292ZXJ5OiBhbiBvcGVyYXRpb25hbCBtb2RlbCBmb3IgaW50ZWdyYXRpbmcgbm9uZ292ZXJubWVudGFsIG9yZ2FuaXphdGlvbnMiLCJUcmFuc2xhdG9ycyI6W10sIlZvbHVtZSI6IjciLCJZZWFyIjoiMjAxMyIsIlllYXJSZXNvbHZlZCI6IjIwMTMiLCJDcmVhdGVkQnkiOiJfQUxJIiwiQ3JlYXRlZE9uIjoiMjAyMi0wMy0xNlQxMDo1Nzo0NiIsIk1vZGlmaWVkQnkiOiJfQWxpIiwiSWQiOiIxNmIwZDc1YS00MTg5LTQwMDYtYWJmNC0yODFjZjdkZDMyYjYiLCJNb2RpZmllZE9uIjoiMjAyMi0xMi0yOFQxMTo1MDo1OCIsIlByb2plY3QiOnsiJHJlZiI6IjUifX0sIlVzZU51bWJlcmluZ1R5cGVPZlBhcmVudERvY3VtZW50IjpmYWxzZX0seyIkaWQiOiIyMTIiLCIkdHlwZSI6IlN3aXNzQWNhZGVtaWMuQ2l0YXZpLkNpdGF0aW9ucy5Xb3JkUGxhY2Vob2xkZXJFbnRyeSwgU3dpc3NBY2FkZW1pYy5DaXRhdmkiLCJJZCI6Ijk5YTE3MDRlLTI4ZmItNGQ2Mi1hNWUwLTFmNDU4ZDk1OWQyYSIsIlJlZmVyZW5jZUlkIjoiYWZkNmRlMzUtMDBhOS00ZWQxLWE5ZGMtYWQzOTYzMzk4N2FiIiwiQmliT25seSI6dHJ1ZSwiUGFnZVJhbmdlIjp7IiRpZCI6IjIxMyIsIiR0eXBlIjoiU3dpc3NBY2FkZW1pYy5QYWdlUmFuZ2UsIFN3aXNzQWNhZGVtaWMiLCJFbmRQYWdlIjp7IiRpZCI6IjIxNCIsIiR0eXBlIjoiU3dpc3NBY2FkZW1pYy5QYWdlTnVtYmVyLCBTd2lzc0FjYWRlbWljIiwiSXNGdWxseU51bWVyaWMiOmZhbHNlLCJOdW1iZXJpbmdUeXBlIjowLCJOdW1lcmFsU3lzdGVtIjotMX0sIk51bWJlcmluZ1R5cGUiOjAsIk51bWVyYWxTeXN0ZW0iOi0xLCJTdGFydFBhZ2UiOnsiJGlkIjoiMjE1IiwiJHR5cGUiOiJTd2lzc0FjYWRlbWljLlBhZ2VOdW1iZXIsIFN3aXNzQWNhZGVtaWMiLCJJc0Z1bGx5TnVtZXJpYyI6ZmFsc2UsIk51bWJlcmluZ1R5cGUiOjAsIk51bWVyYWxTeXN0ZW0iOi0xfX0sIlJlZmVyZW5jZSI6eyIkaWQiOiIyMTYiLCIkdHlwZSI6IlN3aXNzQWNhZGVtaWMuQ2l0YXZpLlJlZmVyZW5jZSwgU3dpc3NBY2FkZW1pYy5DaXRhdmkiLCJBYnN0cmFjdENvbXBsZXhpdHkiOjAsIkFic3RyYWN0U291cmNlVGV4dEZvcm1hdCI6MCwiQXV0aG9ycyI6W3siJGlkIjoiMjE3IiwiJHR5cGUiOiJTd2lzc0FjYWRlbWljLkNpdGF2aS5QZXJzb24sIFN3aXNzQWNhZGVtaWMuQ2l0YXZpIiwiRmlyc3ROYW1lIjoiRGFuaWVsIiwiTGFzdE5hbWUiOiJBYnJhaGFtcyIsIlByb3RlY3RlZCI6ZmFsc2UsIlNleCI6MCwiQ3JlYXRlZEJ5IjoiX0FMSSIsIkNyZWF0ZWRPbiI6IjIwMjItMDMtMTZUMTA6NDc6NDYiLCJNb2RpZmllZEJ5IjoiX0FMSSIsIklkIjoiZTdkYTNjMzItZTg0ZS00YjlhLTgzOGYtMDNlNTQ3MzlmM2ZmIiwiTW9kaWZpZWRPbiI6IjIwMjItMDMtMTZUMTA6NDc6NDYiLCJQcm9qZWN0Ijp7IiRyZWYiOiI1In19XSwiQ2l0YXRpb25LZXkiOiJBYnJhaGFtcyAyMDE0IiwiQ2l0YXRpb25LZXlVcGRhdGVUeXBlIjowLCJDb2xsYWJvcmF0b3JzIjpbXSwiQ3VzdG9tRmllbGQxIjoiNDIiLCJDdXN0b21GaWVsZDIiOiJFbXBpcmljYWwiLCJDdXN0b21GaWVsZDMiOiJTdWRkZW4tb25zZXQiLCJDdXN0b21GaWVsZDQiOiJEaXNhc3RlciByZWxpZWYiLCJDdXN0b21GaWVsZDUiOiJSZWNvdmVyeSIsIkN1c3RvbUZpZWxkNiI6IkNhc2Ugc3R1ZHkiLCJDdXN0b21GaWVsZDciOiJFbnZpcm9ubWVudCIsIkN1c3RvbUZpZWxkOCI6Ikdyb3VuZGVkIHRoZW9yeSIsIkN1c3RvbUZpZWxkOSI6IlVuaXRlZCBTdGF0ZXMiLCJEb2kiOiIxMC4xMTExL2Rpc2EuMTIwNTQiLCJFZGl0b3JzIjpbXSwiRXZhbHVhdGlvbkNvbXBsZXhpdHkiOjAsIkV2YWx1YXRpb25Tb3VyY2VUZXh0Rm9ybWF0IjowLCJHcm91cHMiOlt7IiRpZCI6IjIxOCIsIiR0eXBlIjoiU3dpc3NBY2FkZW1pYy5DaXRhdmkuR3JvdXAsIFN3aXNzQWNhZGVtaWMuQ2l0YXZpIiwiRGlzcGxheVR5cGUiOjEsIk5hbWUiOiJTaGVsdGVyIiwiQ3JlYXRlZEJ5IjoiX0FMSSIsIkNyZWF0ZWRPbiI6IjIwMjItMDktMDdUMDY6MzM6NTUiLCJNb2RpZmllZEJ5IjoiX0FMSSIsIklkIjoiZTZmMTIwOTktMmNmMS00MjIzLThmYWItYWI5YjRjNWUxZmQ5IiwiTW9kaWZpZWRPbiI6IjIwMjItMDktMDdUMDY6MzM6NTkiLCJQcm9qZWN0Ijp7IiRyZWYiOiI1In19LHsiJHJlZiI6IjkifV0sIkhhc0xhYmVsMSI6ZmFsc2UsIkhhc0xhYmVsMiI6ZmFsc2UsIktleXdvcmRzIjpbXSwiTGFuZ3VhZ2UiOiJlbmciLCJMYW5ndWFnZUNvZGUiOiJlbiIsIkxvY2F0aW9ucyI6W3siJGlkIjoiMjE5IiwiJHR5cGUiOiJTd2lzc0FjYWRlbWljLkNpdGF2aS5Mb2NhdGlvbiwgU3dpc3NBY2FkZW1pYy5DaXRhdmkiLCJBZGRyZXNzIjp7IiRpZCI6IjIyMCIsIiR0eXBlIjoiU3dpc3NBY2FkZW1pYy5DaXRhdmkuTGlua2VkUmVzb3VyY2UsIFN3aXNzQWNhZGVtaWMuQ2l0YXZpIiwiTGlua2VkUmVzb3VyY2VUeXBlIjo1LCJPcmlnaW5hbFN0cmluZyI6IjI0NjAxOTMxIiwiVXJpU3RyaW5nIjoiaHR0cDovL3d3dy5uY2JpLm5sbS5uaWguZ292L3B1Ym1lZC8yNDYwMTkzMSIsIkxpbmtlZFJlc291cmNlU3RhdHVzIjo4LCJQcm9wZXJ0aWVzIjp7IiRpZCI6IjIy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ktMDZUMTU6Mzc6MjkiLCJNb2RpZmllZEJ5IjoiX0FMSSIsIklkIjoiYzA5MDU1NmEtMDRjNy00N2JmLWE0YjAtMmI2MTUwZDNiMWY5IiwiTW9kaWZpZWRPbiI6IjIwMjItMDktMDZUMTU6Mzc6MjkiLCJQcm9qZWN0Ijp7IiRyZWYiOiI1In19LHsiJGlkIjoiMjIyIiwiJHR5cGUiOiJTd2lzc0FjYWRlbWljLkNpdGF2aS5Mb2NhdGlvbiwgU3dpc3NBY2FkZW1pYy5DaXRhdmkiLCJBZGRyZXNzIjp7IiRpZCI6IjIyMyIsIiR0eXBlIjoiU3dpc3NBY2FkZW1pYy5DaXRhdmkuTGlua2VkUmVzb3VyY2UsIFN3aXNzQWNhZGVtaWMuQ2l0YXZpIiwiTGlua2VkUmVzb3VyY2VUeXBlIjo1LCJPcmlnaW5hbFN0cmluZyI6IjEwLjExMTEvZGlzYS4xMjA1NCIsIlVyaVN0cmluZyI6Imh0dHBzOi8vZG9pLm9yZy8xMC4xMTExL2Rpc2EuMTIwNTQiLCJMaW5rZWRSZXNvdXJjZVN0YXR1cyI6OCwiUHJvcGVydGllcyI6eyIkaWQiOiIyMj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A2VDE1OjM3OjI5IiwiTW9kaWZpZWRCeSI6Il9BTEkiLCJJZCI6ImYzNTQ3NzZjLTAyOTctNDA4My05OTJlLTVhMjMwNmFjNjVhNyIsIk1vZGlmaWVkT24iOiIyMDIyLTA5LTA2VDE1OjM3OjI5IiwiUHJvamVjdCI6eyIkcmVmIjoiNSJ9fV0sIk9yZ2FuaXphdGlvbnMiOltdLCJPdGhlcnNJbnZvbHZlZCI6W10sIlBhZ2VDb3VudCI6IjEiLCJQYWdlUmFuZ2UiOiI8c3A+XHJcbiAgPG4+NDk8L24+XHJcbiAgPG5zPk9taXQ8L25zPlxyXG4gIDxvcz5TMjUtNDk8L29zPlxyXG4gIDxwcz5TMjUtNDk8L3BzPlxyXG48L3NwPlxyXG48b3M+UzI1LTQ5PC9vcz4iLCJQZXJpb2RpY2FsIjp7IiRpZCI6IjIyNSIsIiR0eXBlIjoiU3dpc3NBY2FkZW1pYy5DaXRhdmkuUGVyaW9kaWNhbCwgU3dpc3NBY2FkZW1pYy5DaXRhdmkiLCJOYW1lIjoiRGlzYXN0ZXJzIiwiUGFnaW5hdGlvbiI6MCwiUHJvdGVjdGVkIjpmYWxzZSwiQ3JlYXRlZEJ5IjoiX0Fuam9tc2hvYWUiLCJDcmVhdGVkT24iOiIyMDIyLTAxLTMwVDA0OjMxOjM4IiwiTW9kaWZpZWRCeSI6Il9BbmpvbXNob2FlIiwiSWQiOiI0OWE0NGZkNy01NjI1LTRjNWYtYTFjNC0zZGRkZmY4ZTBkZGYiLCJNb2RpZmllZE9uIjoiMjAyMi0wMS0zMFQwNDozMTozOCIsIlByb2plY3QiOnsiJHJlZiI6IjUifX0sIlB1Ymxpc2hlcnMiOlt7IiRpZCI6IjIyNiIsIiR0eXBlIjoiU3dpc3NBY2FkZW1pYy5DaXRhdmkuUHVibGlzaGVyLCBTd2lzc0FjYWRlbWljLkNpdGF2aSIsIk5hbWUiOiJKb2huIFdpbGV5ICYgU29ucywgTHRkIiwiUHJvdGVjdGVkIjpmYWxzZSwiQ3JlYXRlZEJ5IjoiX2EiLCJDcmVhdGVkT24iOiIyMDE2LTA2LTA3VDE1OjE4OjIyIiwiTW9kaWZpZWRCeSI6Il9hIiwiSWQiOiJhM2JhODg1My05YjljLTQ3OTEtOTNhZi1kZDdhMDJlZGRiYmEiLCJNb2RpZmllZE9uIjoiMjAxNi0wNi0wN1QxNToxODoyMiIsIlByb2plY3QiOnsiJHJlZiI6IjUifX1dLCJQdWJNZWRJZCI6IjI0NjAxOTMxIiwiUXVvdGF0aW9ucyI6W10sIlJlZmVyZW5jZVR5cGUiOiJKb3VybmFsQXJ0aWNsZSIsIlNob3J0VGl0bGUiOiJBYnJhaGFtcyAyMDE0IOKAkyBUaGUgYmFycmllcnMgdG8gZW52aXJvbm1lbnRhbCBzdXN0YWluYWJpbGl0eSIsIlNob3J0VGl0bGVVcGRhdGVUeXBlIjowLCJTb3VyY2VPZkJpYmxpb2dyYXBoaWNJbmZvcm1hdGlvbiI6IlB1Yk1lZCIsIlN0YXRpY0lkcyI6WyJkMGExODQyNi0yOWRhLTQ3OGYtODFjNC1iNGEyMDg2MDJlZmQiXSwiVGFibGVPZkNvbnRlbnRzQ29tcGxleGl0eSI6MCwiVGFibGVPZkNvbnRlbnRzU291cmNlVGV4dEZvcm1hdCI6MCwiVGFza3MiOltdLCJUaXRsZSI6IlRoZSBiYXJyaWVycyB0byBlbnZpcm9ubWVudGFsIHN1c3RhaW5hYmlsaXR5IGluIHBvc3QtZGlzYXN0ZXIgc2V0dGluZ3M6IGEgY2FzZSBzdHVkeSBvZiB0cmFuc2l0aW9uYWwgc2hlbHRlciBpbXBsZW1lbnRhdGlvbiBpbiBIYWl0aSIsIlRyYW5zbGF0b3JzIjpbXSwiVm9sdW1lIjoiMzggU3VwcGwgMSIsIlllYXIiOiIyMDE0IiwiWWVhclJlc29sdmVkIjoiMjAxNCIsIkNyZWF0ZWRCeSI6Il9BTEkiLCJDcmVhdGVkT24iOiIyMDIyLTA5LTA2VDE1OjM3OjI5IiwiTW9kaWZpZWRCeSI6Il9BbGkiLCJJZCI6ImFmZDZkZTM1LTAwYTktNGVkMS1hOWRjLWFkMzk2MzM5ODdhYiIsIk1vZGlmaWVkT24iOiIyMDIyLTEyLTI4VDExOjUwOjU4IiwiUHJvamVjdCI6eyIkcmVmIjoiNSJ9fSwiVXNlTnVtYmVyaW5nVHlwZU9mUGFyZW50RG9jdW1lbnQiOmZhbHNlfSx7IiRpZCI6IjIyNyIsIiR0eXBlIjoiU3dpc3NBY2FkZW1pYy5DaXRhdmkuQ2l0YXRpb25zLldvcmRQbGFjZWhvbGRlckVudHJ5LCBTd2lzc0FjYWRlbWljLkNpdGF2aSIsIklkIjoiOTcwZmY5OTAtNjYyNi00YzI1LTk3YTgtM2ExMTE4NTExOTcxIiwiUmVmZXJlbmNlSWQiOiIwODVlOTAxNS05OGYyLTRjY2UtODU5Ni0wYTg4N2QxN2QzZjMiLCJCaWJPbmx5Ijp0cnVlLCJSZWZlcmVuY2UiOnsiJGlkIjoiMjI4IiwiJHR5cGUiOiJTd2lzc0FjYWRlbWljLkNpdGF2aS5SZWZlcmVuY2UsIFN3aXNzQWNhZGVtaWMuQ2l0YXZpIiwiQWJzdHJhY3RDb21wbGV4aXR5IjowLCJBYnN0cmFjdFNvdXJjZVRleHRGb3JtYXQiOjAsIkF1dGhvcnMiOlt7IiRpZCI6IjIyOSIsIiR0eXBlIjoiU3dpc3NBY2FkZW1pYy5DaXRhdmkuUGVyc29uLCBTd2lzc0FjYWRlbWljLkNpdGF2aSIsIkZpcnN0TmFtZSI6IkFuZHJlYXMiLCJMYXN0TmFtZSI6IktyZXRzY2htZXIiLCJQcm90ZWN0ZWQiOmZhbHNlLCJTZXgiOjAsIkNyZWF0ZWRCeSI6Il9BTEkiLCJDcmVhdGVkT24iOiIyMDIyLTA4LTIyVDA5OjQ5OjA4IiwiTW9kaWZpZWRCeSI6Il9BTEkiLCJJZCI6ImZiODAzZDBhLWIyYmUtNDg0My04ZGU1LWVmZTVhZjYwNGRmOCIsIk1vZGlmaWVkT24iOiIyMDIyLTA4LTIyVDA5OjQ5OjA4IiwiUHJvamVjdCI6eyIkcmVmIjoiNSJ9fSx7IiRpZCI6IjIzMCIsIiR0eXBlIjoiU3dpc3NBY2FkZW1pYy5DaXRhdmkuUGVyc29uLCBTd2lzc0FjYWRlbWljLkNpdGF2aSIsIkZpcnN0TmFtZSI6IlN0ZWZhbiIsIkxhc3ROYW1lIjoiU3BpbmxlciIsIlByb3RlY3RlZCI6ZmFsc2UsIlNleCI6MCwiQ3JlYXRlZEJ5IjoiX0FMSSIsIkNyZWF0ZWRPbiI6IjIwMjItMDgtMjJUMDk6NDk6MDgiLCJNb2RpZmllZEJ5IjoiX0FMSSIsIklkIjoiYzRmZjg5ZTctNGUxNy00YTRjLThlMGYtOGY4MzU1ZmUzMDllIiwiTW9kaWZpZWRPbiI6IjIwMjItMDgtMjJUMDk6NDk6MDgiLCJQcm9qZWN0Ijp7IiRyZWYiOiI1In19LHsiJGlkIjoiMjMx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yZWYiOiI1In19XSwiQ2l0YXRpb25LZXlVcGRhdGVUeXBlIjowLCJDb2xsYWJvcmF0b3JzIjpbXSwiQ3VzdG9tRmllbGQxIjoiNTYiLCJDdXN0b21GaWVsZDIiOiJFbXBpcmljYWwiLCJDdXN0b21GaWVsZDMiOiJTbG93LW9uc2V0IiwiQ3VzdG9tRmllbGQ0IjoiRGV2ZWxvcG1lbnQgYWlkIiwiQ3VzdG9tRmllbGQ1IjoiUHJlcGFyZWRuZXNzIiwiQ3VzdG9tRmllbGQ2IjoiQ2FzZSBzdHVkeSIsIkN1c3RvbUZpZWxkNyI6IlNvY2lhbCtFY29ub21pYyIsIkN1c3RvbUZpZWxkOCI6IlN1cHBseSBjaGFpbiBtYW5hZ2VtZW50IHRoZW9yeSIsIkN1c3RvbUZpZWxkOSI6Ikdlcm1hbnkiLCJEb2kiOiIxMC4xMTExL3BvbXMuMTIxMDkiLCJFZGl0b3JzIjpbXSwiRXZhbHVhdGlvbkNvbXBsZXhpdHkiOjAsIkV2YWx1YXRpb25Tb3VyY2VUZXh0Rm9ybWF0IjowLCJHcm91cHMiOltdLCJIYXNMYWJlbDEiOnRydWUsIkhhc0xhYmVsMiI6dHJ1ZSwiS2V5d29yZHMiOltdLCJMb2NhdGlvbnMiOlt7IiRpZCI6IjIzMiIsIiR0eXBlIjoiU3dpc3NBY2FkZW1pYy5DaXRhdmkuTG9jYXRpb24sIFN3aXNzQWNhZGVtaWMuQ2l0YXZpIiwiQWRkcmVzcyI6eyIkaWQiOiIyMzMiLCIkdHlwZSI6IlN3aXNzQWNhZGVtaWMuQ2l0YXZpLkxpbmtlZFJlc291cmNlLCBTd2lzc0FjYWRlbWljLkNpdGF2aSIsIkxpbmtlZFJlc291cmNlVHlwZSI6NSwiT3JpZ2luYWxTdHJpbmciOiIxMC4xMTExL3BvbXMuMTIxMDkiLCJVcmlTdHJpbmciOiJodHRwczovL2RvaS5vcmcvMTAuMTExMS9wb21zLjEyMTA5IiwiTGlua2VkUmVzb3VyY2VTdGF0dXMiOjgsIlByb3BlcnRpZXMiOnsiJGlkIjoiMjM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yMlQwOTo0OTowOCIsIk1vZGlmaWVkQnkiOiJfQUxJIiwiSWQiOiJmYzRlZjNjNS1iYzcxLTQ5ZGItOTVjMi1lNWJkOTQ1NDZkYWUiLCJNb2RpZmllZE9uIjoiMjAyMi0wOC0yMlQwOTo0OTowOCIsIlByb2plY3QiOnsiJHJlZiI6IjUifX1dLCJOdW1iZXIiOiI2IiwiT3JnYW5pemF0aW9ucyI6W10sIk90aGVyc0ludm9sdmVkIjpbXSwiUGFnZUNvdW50IjoiMTIiLCJQYWdlUmFuZ2UiOiI8c3A+XHJcbiAgPG4+OTkwPC9uPlxyXG4gIDxpbj50cnVlPC9pbj5cclxuICA8b3M+OTkwPC9vcz5cclxuICA8cHM+OTkwPC9wcz5cclxuPC9zcD5cclxuPGVwPlxyXG4gIDxuPjEwMDE8L24+XHJcbiAgPGluPnRydWU8L2luPlxyXG4gIDxvcz4xMDAxPC9vcz5cclxuICA8cHM+MTAwMTwvcHM+XHJcbjwvZXA+XHJcbjxvcz45OTAtMTAwMTwvb3M+IiwiUGVyaW9kaWNhbCI6eyIkcmVmIjoiMzYifSwiUHVibGlzaGVycyI6W3siJGlkIjoiMjM1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ktyZXRzY2htZXIsIFNwaW5sZXIgZXQgYWwuIDIwMTQg4oCTIEEgU2Nob29sIEZlZWRpbmcgU3VwcGx5IENoYWluIiwiU2hvcnRUaXRsZVVwZGF0ZVR5cGUiOjAsIlNvdXJjZU9mQmlibGlvZ3JhcGhpY0luZm9ybWF0aW9uIjoiQ3Jvc3NSZWYiLCJTdGF0aWNJZHMiOlsiNTVmY2MyNzktNmFmNC00YmJiLWEwZDUtYzVjN2RjYjQ2M2NiIl0sIlRhYmxlT2ZDb250ZW50c0NvbXBsZXhpdHkiOjAsIlRhYmxlT2ZDb250ZW50c1NvdXJjZVRleHRGb3JtYXQiOjAsIlRhc2tzIjpbXSwiVGl0bGUiOiJBIFNjaG9vbCBGZWVkaW5nIFN1cHBseSBDaGFpbiBGcmFtZXdvcms6IENyaXRpY2FsIEZhY3RvcnMgZm9yIFN1c3RhaW5hYmxlIFByb2dyYW0gRGVzaWduIiwiVHJhbnNsYXRvcnMiOltdLCJWb2x1bWUiOiIyMyIsIlllYXIiOiIyMDE0IiwiWWVhclJlc29sdmVkIjoiMjAxNCIsIkNyZWF0ZWRCeSI6Il9BTEkiLCJDcmVhdGVkT24iOiIyMDIyLTA4LTIyVDA5OjQ5OjA4IiwiTW9kaWZpZWRCeSI6Il9BbGkiLCJJZCI6IjA4NWU5MDE1LTk4ZjItNGNjZS04NTk2LTBhODg3ZDE3ZDNmMyIsIk1vZGlmaWVkT24iOiIyMDIyLTEyLTI4VDExOjUwOjU4IiwiUHJvamVjdCI6eyIkcmVmIjoiNSJ9fSwiVXNlTnVtYmVyaW5nVHlwZU9mUGFyZW50RG9jdW1lbnQiOmZhbHNlfV0sIkZvcm1hdHRlZFRleHQiOnsiJGlkIjoiMjM2IiwiQ291bnQiOjAsIlRleHRVbml0cyI6W119LCJUYWciOiJDaXRhdmlQbGFjZWhvbGRlciNiZWU3ODUwNC1hODQyLTRlYmItOGRkMy04ZWMyOTFjODNlNjEiLCJXQUlWZXJzaW9uIjoiNi44LjAuMCJ9}</w:instrText>
          </w:r>
          <w:r w:rsidRPr="0008393E">
            <w:rPr>
              <w:noProof/>
              <w:color w:val="000000" w:themeColor="text1"/>
            </w:rPr>
            <w:fldChar w:fldCharType="separate"/>
          </w:r>
          <w:r>
            <w:rPr>
              <w:noProof/>
              <w:color w:val="000000" w:themeColor="text1"/>
            </w:rPr>
            <w:t xml:space="preserve"> </w:t>
          </w:r>
          <w:r w:rsidRPr="0008393E">
            <w:rPr>
              <w:noProof/>
              <w:color w:val="000000" w:themeColor="text1"/>
            </w:rPr>
            <w:fldChar w:fldCharType="end"/>
          </w:r>
        </w:sdtContent>
      </w:sdt>
    </w:p>
    <w:p w14:paraId="49A62D9C" w14:textId="77777777" w:rsidR="000924B7" w:rsidRDefault="000924B7" w:rsidP="00352C97">
      <w:pPr>
        <w:ind w:firstLine="0"/>
        <w:rPr>
          <w:b/>
          <w:color w:val="000000" w:themeColor="text1"/>
          <w:lang w:val="en-GB"/>
        </w:rPr>
      </w:pPr>
    </w:p>
    <w:p w14:paraId="6F8923E3" w14:textId="77777777" w:rsidR="000924B7" w:rsidRDefault="000924B7" w:rsidP="00352C97">
      <w:pPr>
        <w:ind w:firstLine="0"/>
        <w:rPr>
          <w:b/>
          <w:color w:val="000000" w:themeColor="text1"/>
          <w:lang w:val="en-GB"/>
        </w:rPr>
      </w:pPr>
    </w:p>
    <w:p w14:paraId="60E9A863" w14:textId="77777777" w:rsidR="000924B7" w:rsidRDefault="000924B7" w:rsidP="00352C97">
      <w:pPr>
        <w:ind w:firstLine="0"/>
        <w:rPr>
          <w:b/>
          <w:color w:val="000000" w:themeColor="text1"/>
          <w:lang w:val="en-GB"/>
        </w:rPr>
      </w:pPr>
    </w:p>
    <w:p w14:paraId="015DA3C1" w14:textId="77777777" w:rsidR="000924B7" w:rsidRDefault="000924B7" w:rsidP="00352C97">
      <w:pPr>
        <w:ind w:firstLine="0"/>
        <w:rPr>
          <w:b/>
          <w:color w:val="000000" w:themeColor="text1"/>
          <w:lang w:val="en-GB"/>
        </w:rPr>
      </w:pPr>
    </w:p>
    <w:p w14:paraId="751D4E87" w14:textId="77777777" w:rsidR="000924B7" w:rsidRDefault="000924B7" w:rsidP="00352C97">
      <w:pPr>
        <w:ind w:firstLine="0"/>
        <w:rPr>
          <w:b/>
          <w:color w:val="000000" w:themeColor="text1"/>
          <w:lang w:val="en-GB"/>
        </w:rPr>
      </w:pPr>
    </w:p>
    <w:p w14:paraId="3E8EF036" w14:textId="005FC536" w:rsidR="000924B7" w:rsidRDefault="000924B7" w:rsidP="00352C97">
      <w:pPr>
        <w:ind w:firstLine="0"/>
        <w:rPr>
          <w:b/>
          <w:color w:val="000000" w:themeColor="text1"/>
          <w:lang w:val="en-GB"/>
        </w:rPr>
        <w:sectPr w:rsidR="000924B7" w:rsidSect="000E7924">
          <w:footerReference w:type="default" r:id="rId16"/>
          <w:pgSz w:w="11906" w:h="16838" w:code="9"/>
          <w:pgMar w:top="1440" w:right="1440" w:bottom="1440" w:left="1440" w:header="708" w:footer="708" w:gutter="0"/>
          <w:cols w:space="708"/>
          <w:docGrid w:linePitch="360"/>
        </w:sectPr>
      </w:pPr>
    </w:p>
    <w:p w14:paraId="30A4F992" w14:textId="53E3C8B4" w:rsidR="00511FE5" w:rsidRPr="00DD54E3" w:rsidRDefault="00511FE5" w:rsidP="008E076B">
      <w:pPr>
        <w:pStyle w:val="Title"/>
        <w:ind w:firstLine="0"/>
        <w:rPr>
          <w:color w:val="000000" w:themeColor="text1"/>
          <w:lang w:val="en-GB"/>
        </w:rPr>
      </w:pPr>
      <w:r w:rsidRPr="00DD54E3">
        <w:rPr>
          <w:color w:val="000000" w:themeColor="text1"/>
          <w:lang w:val="en-GB"/>
        </w:rPr>
        <w:lastRenderedPageBreak/>
        <w:t>Abstract</w:t>
      </w:r>
    </w:p>
    <w:p w14:paraId="342AFA26" w14:textId="21A4234D" w:rsidR="00C85280" w:rsidRPr="00DD54E3" w:rsidRDefault="00C85280" w:rsidP="00C85280">
      <w:pPr>
        <w:ind w:firstLine="0"/>
        <w:rPr>
          <w:color w:val="000000" w:themeColor="text1"/>
          <w:lang w:val="en-GB"/>
        </w:rPr>
      </w:pPr>
      <w:r w:rsidRPr="00DD54E3">
        <w:rPr>
          <w:b/>
          <w:color w:val="000000" w:themeColor="text1"/>
          <w:lang w:val="en-GB"/>
        </w:rPr>
        <w:t>Purpose</w:t>
      </w:r>
      <w:r w:rsidRPr="00DD54E3">
        <w:rPr>
          <w:color w:val="000000" w:themeColor="text1"/>
          <w:lang w:val="en-GB"/>
        </w:rPr>
        <w:t xml:space="preserve"> </w:t>
      </w:r>
      <w:r w:rsidRPr="00DD54E3">
        <w:rPr>
          <w:rFonts w:eastAsia="Calibri"/>
          <w:b/>
          <w:color w:val="000000" w:themeColor="text1"/>
          <w:lang w:val="en-GB"/>
        </w:rPr>
        <w:t>–</w:t>
      </w:r>
      <w:r w:rsidR="001B295A" w:rsidRPr="00DD54E3">
        <w:rPr>
          <w:rFonts w:eastAsia="Calibri"/>
          <w:b/>
          <w:color w:val="000000" w:themeColor="text1"/>
          <w:lang w:val="en-GB"/>
        </w:rPr>
        <w:t xml:space="preserve"> </w:t>
      </w:r>
      <w:r w:rsidRPr="00DD54E3">
        <w:rPr>
          <w:color w:val="000000" w:themeColor="text1"/>
          <w:lang w:val="en-GB"/>
        </w:rPr>
        <w:t>The purpose of this systematic review is to synthesi</w:t>
      </w:r>
      <w:r w:rsidR="00ED15E8" w:rsidRPr="00DD54E3">
        <w:rPr>
          <w:color w:val="000000" w:themeColor="text1"/>
          <w:lang w:val="en-GB"/>
        </w:rPr>
        <w:t>s</w:t>
      </w:r>
      <w:r w:rsidRPr="00DD54E3">
        <w:rPr>
          <w:color w:val="000000" w:themeColor="text1"/>
          <w:lang w:val="en-GB"/>
        </w:rPr>
        <w:t xml:space="preserve">e the body of knowledge related to sustainable humanitarian supply chains across disaster relief </w:t>
      </w:r>
      <w:r w:rsidR="00840ABD" w:rsidRPr="00DD54E3">
        <w:rPr>
          <w:color w:val="000000" w:themeColor="text1"/>
          <w:lang w:val="en-GB"/>
        </w:rPr>
        <w:t xml:space="preserve">as well as those of </w:t>
      </w:r>
      <w:r w:rsidRPr="00DD54E3">
        <w:rPr>
          <w:color w:val="000000" w:themeColor="text1"/>
          <w:lang w:val="en-GB"/>
        </w:rPr>
        <w:t xml:space="preserve">logistics of development aid. The output </w:t>
      </w:r>
      <w:r w:rsidR="00ED15E8" w:rsidRPr="00DD54E3">
        <w:rPr>
          <w:color w:val="000000" w:themeColor="text1"/>
          <w:lang w:val="en-GB"/>
        </w:rPr>
        <w:t>of this paper</w:t>
      </w:r>
      <w:r w:rsidRPr="00DD54E3">
        <w:rPr>
          <w:color w:val="000000" w:themeColor="text1"/>
          <w:lang w:val="en-GB"/>
        </w:rPr>
        <w:t xml:space="preserve"> is a set of research propositions that will help advance theory building and </w:t>
      </w:r>
      <w:r w:rsidR="00840ABD" w:rsidRPr="00DD54E3">
        <w:rPr>
          <w:color w:val="000000" w:themeColor="text1"/>
          <w:lang w:val="en-GB"/>
        </w:rPr>
        <w:t>validation</w:t>
      </w:r>
      <w:r w:rsidRPr="00DD54E3">
        <w:rPr>
          <w:color w:val="000000" w:themeColor="text1"/>
          <w:lang w:val="en-GB"/>
        </w:rPr>
        <w:t xml:space="preserve"> for the management of sustainable humanitarian supply chains. </w:t>
      </w:r>
    </w:p>
    <w:p w14:paraId="6FCB5E3E" w14:textId="4151AA35" w:rsidR="00C85280" w:rsidRPr="00DD54E3" w:rsidRDefault="00C85280" w:rsidP="00C85280">
      <w:pPr>
        <w:ind w:firstLine="0"/>
        <w:rPr>
          <w:color w:val="000000" w:themeColor="text1"/>
          <w:lang w:val="en-GB"/>
        </w:rPr>
      </w:pPr>
      <w:r w:rsidRPr="00DD54E3">
        <w:rPr>
          <w:b/>
          <w:color w:val="000000" w:themeColor="text1"/>
          <w:lang w:val="en-GB"/>
        </w:rPr>
        <w:t>Design/methodology/approach</w:t>
      </w:r>
      <w:r w:rsidRPr="00DD54E3">
        <w:rPr>
          <w:rFonts w:eastAsia="Calibri"/>
          <w:b/>
          <w:color w:val="000000" w:themeColor="text1"/>
          <w:lang w:val="en-GB"/>
        </w:rPr>
        <w:t xml:space="preserve"> –</w:t>
      </w:r>
      <w:r w:rsidR="001B295A" w:rsidRPr="00DD54E3">
        <w:rPr>
          <w:rFonts w:eastAsia="Calibri"/>
          <w:b/>
          <w:color w:val="000000" w:themeColor="text1"/>
          <w:lang w:val="en-GB"/>
        </w:rPr>
        <w:t xml:space="preserve"> </w:t>
      </w:r>
      <w:r w:rsidR="00ED15E8" w:rsidRPr="00DD54E3">
        <w:rPr>
          <w:color w:val="000000" w:themeColor="text1"/>
          <w:lang w:val="en-GB"/>
        </w:rPr>
        <w:t xml:space="preserve">This </w:t>
      </w:r>
      <w:r w:rsidRPr="00DD54E3">
        <w:rPr>
          <w:color w:val="000000" w:themeColor="text1"/>
          <w:lang w:val="en-GB"/>
        </w:rPr>
        <w:t xml:space="preserve">systematic </w:t>
      </w:r>
      <w:r w:rsidR="00ED15E8" w:rsidRPr="00DD54E3">
        <w:rPr>
          <w:color w:val="000000" w:themeColor="text1"/>
          <w:lang w:val="en-GB"/>
        </w:rPr>
        <w:t xml:space="preserve">review </w:t>
      </w:r>
      <w:r w:rsidRPr="00DD54E3">
        <w:rPr>
          <w:color w:val="000000" w:themeColor="text1"/>
          <w:lang w:val="en-GB"/>
        </w:rPr>
        <w:t>identif</w:t>
      </w:r>
      <w:r w:rsidR="00ED15E8" w:rsidRPr="00DD54E3">
        <w:rPr>
          <w:color w:val="000000" w:themeColor="text1"/>
          <w:lang w:val="en-GB"/>
        </w:rPr>
        <w:t>ies</w:t>
      </w:r>
      <w:r w:rsidRPr="00DD54E3">
        <w:rPr>
          <w:color w:val="000000" w:themeColor="text1"/>
          <w:lang w:val="en-GB"/>
        </w:rPr>
        <w:t xml:space="preserve"> and categori</w:t>
      </w:r>
      <w:r w:rsidR="00ED15E8" w:rsidRPr="00DD54E3">
        <w:rPr>
          <w:color w:val="000000" w:themeColor="text1"/>
          <w:lang w:val="en-GB"/>
        </w:rPr>
        <w:t>s</w:t>
      </w:r>
      <w:r w:rsidRPr="00DD54E3">
        <w:rPr>
          <w:color w:val="000000" w:themeColor="text1"/>
          <w:lang w:val="en-GB"/>
        </w:rPr>
        <w:t>e</w:t>
      </w:r>
      <w:r w:rsidR="00ED15E8" w:rsidRPr="00DD54E3">
        <w:rPr>
          <w:color w:val="000000" w:themeColor="text1"/>
          <w:lang w:val="en-GB"/>
        </w:rPr>
        <w:t>s</w:t>
      </w:r>
      <w:r w:rsidRPr="00DD54E3">
        <w:rPr>
          <w:color w:val="000000" w:themeColor="text1"/>
          <w:lang w:val="en-GB"/>
        </w:rPr>
        <w:t xml:space="preserve"> sustainable humanitarian supply chain management (SHSCM) themes, with a particular emphasis on theoretical development based on a categorical analysis of research articles. </w:t>
      </w:r>
    </w:p>
    <w:p w14:paraId="67EB5394" w14:textId="2C92275C" w:rsidR="00C85280" w:rsidRPr="00DD54E3" w:rsidRDefault="00C85280" w:rsidP="00C85280">
      <w:pPr>
        <w:ind w:firstLine="0"/>
        <w:rPr>
          <w:color w:val="000000" w:themeColor="text1"/>
          <w:lang w:val="en-GB"/>
        </w:rPr>
      </w:pPr>
      <w:r w:rsidRPr="00DD54E3">
        <w:rPr>
          <w:b/>
          <w:color w:val="000000" w:themeColor="text1"/>
          <w:lang w:val="en-GB"/>
        </w:rPr>
        <w:t>Findings</w:t>
      </w:r>
      <w:r w:rsidRPr="00DD54E3">
        <w:rPr>
          <w:rFonts w:eastAsia="Calibri"/>
          <w:b/>
          <w:color w:val="000000" w:themeColor="text1"/>
          <w:lang w:val="en-GB"/>
        </w:rPr>
        <w:t xml:space="preserve"> –</w:t>
      </w:r>
      <w:r w:rsidRPr="00DD54E3">
        <w:rPr>
          <w:color w:val="000000" w:themeColor="text1"/>
          <w:lang w:val="en-GB"/>
        </w:rPr>
        <w:t xml:space="preserve"> The thematic analysis reveals that sustainability in humanitarian supply chains encompasses a wide range </w:t>
      </w:r>
      <w:r w:rsidR="00ED15E8" w:rsidRPr="00DD54E3">
        <w:rPr>
          <w:color w:val="000000" w:themeColor="text1"/>
          <w:lang w:val="en-GB"/>
        </w:rPr>
        <w:t>of aspects, such</w:t>
      </w:r>
      <w:r w:rsidRPr="00DD54E3">
        <w:rPr>
          <w:color w:val="000000" w:themeColor="text1"/>
          <w:lang w:val="en-GB"/>
        </w:rPr>
        <w:t xml:space="preserve"> as supply </w:t>
      </w:r>
      <w:r w:rsidR="00ED15E8" w:rsidRPr="00DD54E3">
        <w:rPr>
          <w:color w:val="000000" w:themeColor="text1"/>
          <w:lang w:val="en-GB"/>
        </w:rPr>
        <w:t>network configuration, coordination, and</w:t>
      </w:r>
      <w:r w:rsidRPr="00DD54E3">
        <w:rPr>
          <w:color w:val="000000" w:themeColor="text1"/>
          <w:lang w:val="en-GB"/>
        </w:rPr>
        <w:t xml:space="preserve"> partnership, a</w:t>
      </w:r>
      <w:r w:rsidR="00840ABD" w:rsidRPr="00DD54E3">
        <w:rPr>
          <w:color w:val="000000" w:themeColor="text1"/>
          <w:lang w:val="en-GB"/>
        </w:rPr>
        <w:t>s well as</w:t>
      </w:r>
      <w:r w:rsidRPr="00DD54E3">
        <w:rPr>
          <w:color w:val="000000" w:themeColor="text1"/>
          <w:lang w:val="en-GB"/>
        </w:rPr>
        <w:t xml:space="preserve"> performance measurement. However, theoretical </w:t>
      </w:r>
      <w:r w:rsidR="00ED15E8" w:rsidRPr="00DD54E3">
        <w:rPr>
          <w:color w:val="000000" w:themeColor="text1"/>
          <w:lang w:val="en-GB"/>
        </w:rPr>
        <w:t>studies typically do not</w:t>
      </w:r>
      <w:r w:rsidRPr="00DD54E3">
        <w:rPr>
          <w:color w:val="000000" w:themeColor="text1"/>
          <w:lang w:val="en-GB"/>
        </w:rPr>
        <w:t xml:space="preserve"> </w:t>
      </w:r>
      <w:r w:rsidR="00ED15E8" w:rsidRPr="00DD54E3">
        <w:rPr>
          <w:color w:val="000000" w:themeColor="text1"/>
          <w:lang w:val="en-GB"/>
        </w:rPr>
        <w:t>integrate all</w:t>
      </w:r>
      <w:r w:rsidRPr="00DD54E3">
        <w:rPr>
          <w:color w:val="000000" w:themeColor="text1"/>
          <w:lang w:val="en-GB"/>
        </w:rPr>
        <w:t xml:space="preserve"> sustainability dimensions. </w:t>
      </w:r>
      <w:r w:rsidR="00ED15E8" w:rsidRPr="00DD54E3">
        <w:rPr>
          <w:color w:val="000000" w:themeColor="text1"/>
          <w:lang w:val="en-GB"/>
        </w:rPr>
        <w:t>In particular, social</w:t>
      </w:r>
      <w:r w:rsidRPr="00DD54E3">
        <w:rPr>
          <w:color w:val="000000" w:themeColor="text1"/>
          <w:lang w:val="en-GB"/>
        </w:rPr>
        <w:t xml:space="preserve"> sustainability factors are largely absent from current models </w:t>
      </w:r>
      <w:r w:rsidR="00ED15E8" w:rsidRPr="00DD54E3">
        <w:rPr>
          <w:color w:val="000000" w:themeColor="text1"/>
          <w:lang w:val="en-GB"/>
        </w:rPr>
        <w:t>of SHSCM, despite</w:t>
      </w:r>
      <w:r w:rsidRPr="00DD54E3">
        <w:rPr>
          <w:color w:val="000000" w:themeColor="text1"/>
          <w:lang w:val="en-GB"/>
        </w:rPr>
        <w:t xml:space="preserve"> their inherent significance </w:t>
      </w:r>
      <w:r w:rsidR="00ED15E8" w:rsidRPr="00DD54E3">
        <w:rPr>
          <w:color w:val="000000" w:themeColor="text1"/>
          <w:lang w:val="en-GB"/>
        </w:rPr>
        <w:t>in humanitarian</w:t>
      </w:r>
      <w:r w:rsidRPr="00DD54E3">
        <w:rPr>
          <w:color w:val="000000" w:themeColor="text1"/>
          <w:lang w:val="en-GB"/>
        </w:rPr>
        <w:t xml:space="preserve"> contexts. The categorical analysis explains how aspects related </w:t>
      </w:r>
      <w:r w:rsidR="00ED15E8" w:rsidRPr="00DD54E3">
        <w:rPr>
          <w:color w:val="000000" w:themeColor="text1"/>
          <w:lang w:val="en-GB"/>
        </w:rPr>
        <w:t>to the identified</w:t>
      </w:r>
      <w:r w:rsidRPr="00DD54E3">
        <w:rPr>
          <w:color w:val="000000" w:themeColor="text1"/>
          <w:lang w:val="en-GB"/>
        </w:rPr>
        <w:t xml:space="preserve"> themes impact and pose opportunities for </w:t>
      </w:r>
      <w:r w:rsidR="00C90DD1" w:rsidRPr="00DD54E3">
        <w:rPr>
          <w:color w:val="000000" w:themeColor="text1"/>
          <w:lang w:val="en-GB"/>
        </w:rPr>
        <w:t>SHSCM</w:t>
      </w:r>
      <w:r w:rsidRPr="00DD54E3">
        <w:rPr>
          <w:color w:val="000000" w:themeColor="text1"/>
          <w:lang w:val="en-GB"/>
        </w:rPr>
        <w:t>.</w:t>
      </w:r>
    </w:p>
    <w:p w14:paraId="49F233B3" w14:textId="5BAF86F0" w:rsidR="00C85280" w:rsidRPr="00DD54E3" w:rsidRDefault="00C85280" w:rsidP="00C85280">
      <w:pPr>
        <w:ind w:firstLine="0"/>
        <w:rPr>
          <w:color w:val="000000" w:themeColor="text1"/>
          <w:lang w:val="en-GB"/>
        </w:rPr>
      </w:pPr>
      <w:r w:rsidRPr="00DD54E3">
        <w:rPr>
          <w:b/>
          <w:color w:val="000000" w:themeColor="text1"/>
          <w:lang w:val="en-GB"/>
        </w:rPr>
        <w:t>Practical implications</w:t>
      </w:r>
      <w:r w:rsidRPr="00DD54E3">
        <w:rPr>
          <w:rFonts w:eastAsia="Calibri"/>
          <w:b/>
          <w:color w:val="000000" w:themeColor="text1"/>
          <w:lang w:val="en-GB"/>
        </w:rPr>
        <w:t xml:space="preserve"> –</w:t>
      </w:r>
      <w:r w:rsidRPr="00DD54E3">
        <w:rPr>
          <w:color w:val="000000" w:themeColor="text1"/>
          <w:lang w:val="en-GB"/>
        </w:rPr>
        <w:t xml:space="preserve"> </w:t>
      </w:r>
      <w:r w:rsidR="00ED15E8" w:rsidRPr="00DD54E3">
        <w:rPr>
          <w:color w:val="000000" w:themeColor="text1"/>
          <w:lang w:val="en-GB"/>
        </w:rPr>
        <w:t xml:space="preserve">Insights from this </w:t>
      </w:r>
      <w:r w:rsidR="00840ABD" w:rsidRPr="00DD54E3">
        <w:rPr>
          <w:color w:val="000000" w:themeColor="text1"/>
          <w:lang w:val="en-GB"/>
        </w:rPr>
        <w:t xml:space="preserve">systematic </w:t>
      </w:r>
      <w:r w:rsidRPr="00DD54E3">
        <w:rPr>
          <w:color w:val="000000" w:themeColor="text1"/>
          <w:lang w:val="en-GB"/>
        </w:rPr>
        <w:t xml:space="preserve">review </w:t>
      </w:r>
      <w:r w:rsidR="00ED15E8" w:rsidRPr="00DD54E3">
        <w:rPr>
          <w:color w:val="000000" w:themeColor="text1"/>
          <w:lang w:val="en-GB"/>
        </w:rPr>
        <w:t xml:space="preserve">can </w:t>
      </w:r>
      <w:r w:rsidRPr="00DD54E3">
        <w:rPr>
          <w:color w:val="000000" w:themeColor="text1"/>
          <w:lang w:val="en-GB"/>
        </w:rPr>
        <w:t xml:space="preserve">support humanitarian </w:t>
      </w:r>
      <w:r w:rsidR="00ED15E8" w:rsidRPr="00DD54E3">
        <w:rPr>
          <w:color w:val="000000" w:themeColor="text1"/>
          <w:lang w:val="en-GB"/>
        </w:rPr>
        <w:t>supply chain sustainability</w:t>
      </w:r>
      <w:r w:rsidRPr="00DD54E3">
        <w:rPr>
          <w:color w:val="000000" w:themeColor="text1"/>
          <w:lang w:val="en-GB"/>
        </w:rPr>
        <w:t xml:space="preserve"> </w:t>
      </w:r>
      <w:r w:rsidR="00840ABD" w:rsidRPr="00DD54E3">
        <w:rPr>
          <w:color w:val="000000" w:themeColor="text1"/>
          <w:lang w:val="en-GB"/>
        </w:rPr>
        <w:t>knowledge</w:t>
      </w:r>
      <w:r w:rsidRPr="00DD54E3">
        <w:rPr>
          <w:color w:val="000000" w:themeColor="text1"/>
          <w:lang w:val="en-GB"/>
        </w:rPr>
        <w:t xml:space="preserve"> with policy-driven research directions</w:t>
      </w:r>
      <w:r w:rsidR="00840ABD" w:rsidRPr="00DD54E3">
        <w:rPr>
          <w:color w:val="000000" w:themeColor="text1"/>
          <w:lang w:val="en-GB"/>
        </w:rPr>
        <w:t>.</w:t>
      </w:r>
      <w:r w:rsidRPr="00DD54E3">
        <w:rPr>
          <w:color w:val="000000" w:themeColor="text1"/>
          <w:lang w:val="en-GB"/>
        </w:rPr>
        <w:t xml:space="preserve"> </w:t>
      </w:r>
      <w:r w:rsidR="00840ABD" w:rsidRPr="00DD54E3">
        <w:rPr>
          <w:color w:val="000000" w:themeColor="text1"/>
          <w:lang w:val="en-GB"/>
        </w:rPr>
        <w:t xml:space="preserve">These policies can help </w:t>
      </w:r>
      <w:r w:rsidRPr="00DD54E3">
        <w:rPr>
          <w:color w:val="000000" w:themeColor="text1"/>
          <w:lang w:val="en-GB"/>
        </w:rPr>
        <w:t>achiev</w:t>
      </w:r>
      <w:r w:rsidR="00840ABD" w:rsidRPr="00DD54E3">
        <w:rPr>
          <w:color w:val="000000" w:themeColor="text1"/>
          <w:lang w:val="en-GB"/>
        </w:rPr>
        <w:t>e</w:t>
      </w:r>
      <w:r w:rsidRPr="00DD54E3">
        <w:rPr>
          <w:color w:val="000000" w:themeColor="text1"/>
          <w:lang w:val="en-GB"/>
        </w:rPr>
        <w:t xml:space="preserve"> a greater level of sustainability in humanitarian supply chain management. </w:t>
      </w:r>
    </w:p>
    <w:p w14:paraId="6BB6392F" w14:textId="59D40F52" w:rsidR="00C85280" w:rsidRDefault="00C85280" w:rsidP="00C85280">
      <w:pPr>
        <w:ind w:firstLine="0"/>
        <w:rPr>
          <w:color w:val="000000" w:themeColor="text1"/>
          <w:lang w:val="en-GB"/>
        </w:rPr>
      </w:pPr>
      <w:r w:rsidRPr="00DD54E3">
        <w:rPr>
          <w:b/>
          <w:color w:val="000000" w:themeColor="text1"/>
          <w:lang w:val="en-GB"/>
        </w:rPr>
        <w:t>Originality</w:t>
      </w:r>
      <w:r w:rsidRPr="00DD54E3">
        <w:rPr>
          <w:rFonts w:eastAsia="Calibri"/>
          <w:b/>
          <w:color w:val="000000" w:themeColor="text1"/>
          <w:lang w:val="en-GB"/>
        </w:rPr>
        <w:t xml:space="preserve"> –</w:t>
      </w:r>
      <w:r w:rsidRPr="00DD54E3">
        <w:rPr>
          <w:color w:val="000000" w:themeColor="text1"/>
          <w:lang w:val="en-GB"/>
        </w:rPr>
        <w:t xml:space="preserve"> The originality of this study lies in the development of detailed categories of sustainability studies, in its analytical focus on </w:t>
      </w:r>
      <w:r w:rsidR="00840ABD" w:rsidRPr="00DD54E3">
        <w:rPr>
          <w:color w:val="000000" w:themeColor="text1"/>
          <w:lang w:val="en-GB"/>
        </w:rPr>
        <w:t xml:space="preserve">SHSCM </w:t>
      </w:r>
      <w:r w:rsidRPr="00DD54E3">
        <w:rPr>
          <w:color w:val="000000" w:themeColor="text1"/>
          <w:lang w:val="en-GB"/>
        </w:rPr>
        <w:t xml:space="preserve">theories, </w:t>
      </w:r>
      <w:r w:rsidR="00ED15E8" w:rsidRPr="00DD54E3">
        <w:rPr>
          <w:color w:val="000000" w:themeColor="text1"/>
          <w:lang w:val="en-GB"/>
        </w:rPr>
        <w:t>and in the</w:t>
      </w:r>
      <w:r w:rsidRPr="00DD54E3">
        <w:rPr>
          <w:color w:val="000000" w:themeColor="text1"/>
          <w:lang w:val="en-GB"/>
        </w:rPr>
        <w:t xml:space="preserve"> development of research propositions to </w:t>
      </w:r>
      <w:r w:rsidR="00840ABD" w:rsidRPr="00DD54E3">
        <w:rPr>
          <w:color w:val="000000" w:themeColor="text1"/>
          <w:lang w:val="en-GB"/>
        </w:rPr>
        <w:t>provide</w:t>
      </w:r>
      <w:r w:rsidRPr="00DD54E3">
        <w:rPr>
          <w:color w:val="000000" w:themeColor="text1"/>
          <w:lang w:val="en-GB"/>
        </w:rPr>
        <w:t xml:space="preserve"> </w:t>
      </w:r>
      <w:r w:rsidR="00840ABD" w:rsidRPr="00DD54E3">
        <w:rPr>
          <w:color w:val="000000" w:themeColor="text1"/>
          <w:lang w:val="en-GB"/>
        </w:rPr>
        <w:t xml:space="preserve">insights to </w:t>
      </w:r>
      <w:r w:rsidRPr="00DD54E3">
        <w:rPr>
          <w:color w:val="000000" w:themeColor="text1"/>
          <w:lang w:val="en-GB"/>
        </w:rPr>
        <w:t xml:space="preserve">researchers </w:t>
      </w:r>
      <w:r w:rsidR="00840ABD" w:rsidRPr="00DD54E3">
        <w:rPr>
          <w:color w:val="000000" w:themeColor="text1"/>
          <w:lang w:val="en-GB"/>
        </w:rPr>
        <w:t xml:space="preserve">on how </w:t>
      </w:r>
      <w:r w:rsidRPr="00DD54E3">
        <w:rPr>
          <w:color w:val="000000" w:themeColor="text1"/>
          <w:lang w:val="en-GB"/>
        </w:rPr>
        <w:t>to advanc</w:t>
      </w:r>
      <w:r w:rsidR="00840ABD" w:rsidRPr="00DD54E3">
        <w:rPr>
          <w:color w:val="000000" w:themeColor="text1"/>
          <w:lang w:val="en-GB"/>
        </w:rPr>
        <w:t>e</w:t>
      </w:r>
      <w:r w:rsidRPr="00DD54E3">
        <w:rPr>
          <w:color w:val="000000" w:themeColor="text1"/>
          <w:lang w:val="en-GB"/>
        </w:rPr>
        <w:t xml:space="preserve"> theory and </w:t>
      </w:r>
      <w:r w:rsidR="00840ABD" w:rsidRPr="00DD54E3">
        <w:rPr>
          <w:color w:val="000000" w:themeColor="text1"/>
          <w:lang w:val="en-GB"/>
        </w:rPr>
        <w:t xml:space="preserve">conduct </w:t>
      </w:r>
      <w:r w:rsidRPr="00DD54E3">
        <w:rPr>
          <w:color w:val="000000" w:themeColor="text1"/>
          <w:lang w:val="en-GB"/>
        </w:rPr>
        <w:t xml:space="preserve">impactful research on </w:t>
      </w:r>
      <w:r w:rsidR="00840ABD" w:rsidRPr="00DD54E3">
        <w:rPr>
          <w:color w:val="000000" w:themeColor="text1"/>
          <w:lang w:val="en-GB"/>
        </w:rPr>
        <w:t xml:space="preserve">the topic of </w:t>
      </w:r>
      <w:r w:rsidR="00C54E8F" w:rsidRPr="00DD54E3">
        <w:rPr>
          <w:color w:val="000000" w:themeColor="text1"/>
          <w:lang w:val="en-GB"/>
        </w:rPr>
        <w:t>SHSCM</w:t>
      </w:r>
      <w:r w:rsidRPr="00DD54E3">
        <w:rPr>
          <w:color w:val="000000" w:themeColor="text1"/>
          <w:lang w:val="en-GB"/>
        </w:rPr>
        <w:t>.</w:t>
      </w:r>
    </w:p>
    <w:p w14:paraId="375C9EA5" w14:textId="773F0252" w:rsidR="007B1B4F" w:rsidRDefault="007B1B4F" w:rsidP="00C85280">
      <w:pPr>
        <w:ind w:firstLine="0"/>
        <w:rPr>
          <w:color w:val="000000" w:themeColor="text1"/>
          <w:lang w:val="en-GB"/>
        </w:rPr>
      </w:pPr>
    </w:p>
    <w:p w14:paraId="4748F096" w14:textId="54427A71" w:rsidR="007B1B4F" w:rsidRDefault="007B1B4F" w:rsidP="00C85280">
      <w:pPr>
        <w:ind w:firstLine="0"/>
        <w:rPr>
          <w:color w:val="000000" w:themeColor="text1"/>
          <w:lang w:val="en-GB"/>
        </w:rPr>
      </w:pPr>
    </w:p>
    <w:p w14:paraId="156013A0" w14:textId="77777777" w:rsidR="007B1B4F" w:rsidRPr="00DD54E3" w:rsidRDefault="007B1B4F" w:rsidP="00C85280">
      <w:pPr>
        <w:ind w:firstLine="0"/>
        <w:rPr>
          <w:color w:val="000000" w:themeColor="text1"/>
          <w:lang w:val="en-GB"/>
        </w:rPr>
      </w:pPr>
    </w:p>
    <w:p w14:paraId="30990817" w14:textId="4F77F757" w:rsidR="00D337FE" w:rsidRPr="00DD54E3" w:rsidRDefault="00511FE5" w:rsidP="00465988">
      <w:pPr>
        <w:pStyle w:val="NoSpacing"/>
        <w:rPr>
          <w:color w:val="000000" w:themeColor="text1"/>
          <w:sz w:val="24"/>
          <w:szCs w:val="24"/>
          <w:lang w:val="en-GB"/>
        </w:rPr>
      </w:pPr>
      <w:r w:rsidRPr="00DD54E3">
        <w:rPr>
          <w:b/>
          <w:bCs/>
          <w:color w:val="000000" w:themeColor="text1"/>
          <w:sz w:val="24"/>
          <w:szCs w:val="24"/>
          <w:lang w:val="en-GB"/>
        </w:rPr>
        <w:t>Keywords:</w:t>
      </w:r>
      <w:r w:rsidRPr="00DD54E3">
        <w:rPr>
          <w:color w:val="000000" w:themeColor="text1"/>
          <w:sz w:val="24"/>
          <w:szCs w:val="24"/>
          <w:lang w:val="en-GB"/>
        </w:rPr>
        <w:t xml:space="preserve"> </w:t>
      </w:r>
      <w:r w:rsidR="00A1266F" w:rsidRPr="00DD54E3">
        <w:rPr>
          <w:color w:val="000000" w:themeColor="text1"/>
          <w:sz w:val="24"/>
          <w:szCs w:val="24"/>
          <w:lang w:val="en-GB"/>
        </w:rPr>
        <w:t>sustainability, humanitarian supply chain, humanitarian logistics, systematic literature re</w:t>
      </w:r>
      <w:r w:rsidR="00E4744A" w:rsidRPr="00DD54E3">
        <w:rPr>
          <w:color w:val="000000" w:themeColor="text1"/>
          <w:sz w:val="24"/>
          <w:szCs w:val="24"/>
          <w:lang w:val="en-GB"/>
        </w:rPr>
        <w:t>view</w:t>
      </w:r>
    </w:p>
    <w:p w14:paraId="0945CECF" w14:textId="7904EE45" w:rsidR="00CA0A79" w:rsidRDefault="00CA0A79" w:rsidP="00465988">
      <w:pPr>
        <w:pStyle w:val="NoSpacing"/>
        <w:rPr>
          <w:color w:val="000000" w:themeColor="text1"/>
          <w:sz w:val="24"/>
          <w:lang w:val="en-GB"/>
        </w:rPr>
      </w:pPr>
    </w:p>
    <w:p w14:paraId="31E537BA" w14:textId="77777777" w:rsidR="000924B7" w:rsidRDefault="000924B7" w:rsidP="00465988">
      <w:pPr>
        <w:pStyle w:val="NoSpacing"/>
        <w:rPr>
          <w:color w:val="000000" w:themeColor="text1"/>
          <w:sz w:val="24"/>
          <w:lang w:val="en-GB"/>
        </w:rPr>
        <w:sectPr w:rsidR="000924B7" w:rsidSect="000E7924">
          <w:pgSz w:w="11906" w:h="16838" w:code="9"/>
          <w:pgMar w:top="1440" w:right="1440" w:bottom="1440" w:left="1440" w:header="708" w:footer="708" w:gutter="0"/>
          <w:cols w:space="708"/>
          <w:docGrid w:linePitch="360"/>
        </w:sectPr>
      </w:pPr>
    </w:p>
    <w:p w14:paraId="53C4F6E1" w14:textId="013FA337" w:rsidR="00511FE5" w:rsidRPr="00DD54E3" w:rsidRDefault="00511FE5" w:rsidP="00F82879">
      <w:pPr>
        <w:pStyle w:val="Heading1"/>
        <w:rPr>
          <w:color w:val="000000" w:themeColor="text1"/>
          <w:lang w:val="en-GB"/>
        </w:rPr>
      </w:pPr>
      <w:bookmarkStart w:id="4" w:name="_Toc96268918"/>
      <w:r w:rsidRPr="00DD54E3">
        <w:rPr>
          <w:color w:val="000000" w:themeColor="text1"/>
          <w:lang w:val="en-GB"/>
        </w:rPr>
        <w:lastRenderedPageBreak/>
        <w:t>Introduction</w:t>
      </w:r>
      <w:bookmarkEnd w:id="4"/>
    </w:p>
    <w:p w14:paraId="55611918" w14:textId="333EC085" w:rsidR="00A5676A" w:rsidRPr="00DD54E3" w:rsidRDefault="00E907E1" w:rsidP="003240AE">
      <w:pPr>
        <w:rPr>
          <w:color w:val="000000" w:themeColor="text1"/>
          <w:lang w:val="en-GB"/>
        </w:rPr>
      </w:pPr>
      <w:r w:rsidRPr="00DD54E3">
        <w:rPr>
          <w:color w:val="000000" w:themeColor="text1"/>
          <w:lang w:val="en-GB"/>
        </w:rPr>
        <w:t xml:space="preserve">The number of people in need of humanitarian assistance and protection </w:t>
      </w:r>
      <w:r w:rsidR="00840ABD" w:rsidRPr="00DD54E3">
        <w:rPr>
          <w:color w:val="000000" w:themeColor="text1"/>
          <w:lang w:val="en-GB"/>
        </w:rPr>
        <w:t>was</w:t>
      </w:r>
      <w:r w:rsidRPr="00DD54E3">
        <w:rPr>
          <w:color w:val="000000" w:themeColor="text1"/>
          <w:lang w:val="en-GB"/>
        </w:rPr>
        <w:t xml:space="preserve"> expected to reach 279 million </w:t>
      </w:r>
      <w:r w:rsidR="00F54082" w:rsidRPr="00DD54E3">
        <w:rPr>
          <w:color w:val="000000" w:themeColor="text1"/>
          <w:lang w:val="en-GB"/>
        </w:rPr>
        <w:t>in</w:t>
      </w:r>
      <w:r w:rsidRPr="00DD54E3">
        <w:rPr>
          <w:color w:val="000000" w:themeColor="text1"/>
          <w:lang w:val="en-GB"/>
        </w:rPr>
        <w:t xml:space="preserve"> 2022</w:t>
      </w:r>
      <w:r w:rsidR="00CD5243" w:rsidRPr="00DD54E3">
        <w:rPr>
          <w:color w:val="000000" w:themeColor="text1"/>
          <w:lang w:val="en-GB"/>
        </w:rPr>
        <w:t xml:space="preserve"> </w:t>
      </w:r>
      <w:sdt>
        <w:sdtPr>
          <w:rPr>
            <w:color w:val="000000" w:themeColor="text1"/>
            <w:lang w:val="en-GB"/>
          </w:rPr>
          <w:alias w:val="To edit, see citavi.com/edit"/>
          <w:tag w:val="CitaviPlaceholder#d90cf8f3-ea99-4a5a-8eda-e515092c4db9"/>
          <w:id w:val="1816837138"/>
          <w:placeholder>
            <w:docPart w:val="DefaultPlaceholder_-1854013440"/>
          </w:placeholder>
        </w:sdtPr>
        <w:sdtContent>
          <w:r w:rsidR="00CD5243"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RhOWM1OGRjLWExZDUtNDAwNy1iN2Q0LTM0NjlmMDcxODI1OCIsIlJhbmdlTGVuZ3RoIjoxMiwiUmVmZXJlbmNlSWQiOiI1OTA0ZTMzOS04YzM3LTRkZmUtYTQ0ZC0xYjAwM2E0ODM1MzQiLCJSZWZlcmVuY2UiOnsiJGlkIjoiMyIsIiR0eXBlIjoiU3dpc3NBY2FkZW1pYy5DaXRhdmkuUmVmZXJlbmNlLCBTd2lzc0FjYWRlbWljLkNpdGF2aSIsIkFic3RyYWN0Q29tcGxleGl0eSI6MCwiQWJzdHJhY3RTb3VyY2VUZXh0Rm9ybWF0IjowLCJBY2Nlc3NEYXRlIjoiMjAyMi0wNC0yNCIsIkF1dGhvcnMiOlt7IiRpZCI6IjQiLCIkdHlwZSI6IlN3aXNzQWNhZGVtaWMuQ2l0YXZpLlBlcnNvbiwgU3dpc3NBY2FkZW1pYy5DaXRhdmkiLCJMYXN0TmFtZSI6Ik9DSEEiLCJQcm90ZWN0ZWQiOmZhbHNlLCJTZXgiOjAsIkNyZWF0ZWRCeSI6Il9BTEkiLCJDcmVhdGVkT24iOiIyMDIyLTA0LTI0VDA4OjIyOjU4IiwiTW9kaWZpZWRCeSI6Il9BTEkiLCJJZCI6Ijg0YzMzN2Y5LWFkMzgtNDhiYy1hOGQ3LTMwYjQ5YWI5MzVjYyIsIk1vZGlmaWVkT24iOiIyMDIyLTA0LTI0VDA4OjIyOjU4IiwiUHJvamVjdCI6eyIkaWQiOiI1IiwiJHR5cGUiOiJTd2lzc0FjYWRlbWljLkNpdGF2aS5Qcm9qZWN0LCBTd2lzc0FjYWRlbWljLkNpdGF2aSJ9fV0sIkNpdGF0aW9uS2V5VXBkYXRlVHlwZSI6MCwiQ29sbGFib3JhdG9ycyI6W10sIkRhdGUiOiIyMDIyLTAzLTI1IiwiRWRpdG9ycyI6W10sIkV2YWx1YXRpb25Db21wbGV4aXR5IjowLCJFdmFsdWF0aW9uU291cmNlVGV4dEZvcm1hdCI6MCwiR3JvdXBzIjpbXSwiSGFzTGFiZWwxIjpmYWxzZSwiSGFzTGFiZWwyIjpmYWxzZSwiS2V5d29yZHMiOltdLCJMb2NhdGlvbnMiOlt7IiRpZCI6IjYiLCIkdHlwZSI6IlN3aXNzQWNhZGVtaWMuQ2l0YXZpLkxvY2F0aW9uLCBTd2lzc0FjYWRlbWljLkNpdGF2aSIsIkFkZHJlc3MiOnsiJGlkIjoiNyIsIiR0eXBlIjoiU3dpc3NBY2FkZW1pYy5DaXRhdmkuTGlua2VkUmVzb3VyY2UsIFN3aXNzQWNhZGVtaWMuQ2l0YXZpIiwiTGlua2VkUmVzb3VyY2VUeXBlIjo1LCJPcmlnaW5hbFN0cmluZyI6Imh0dHBzOi8vZ2hvLnVub2NoYS5vcmcvIiwiVXJpU3RyaW5nIjoiaHR0cHM6Ly9naG8udW5vY2hhLm9yZy8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NC0yNFQwODoyMTo0MCIsIk1vZGlmaWVkQnkiOiJfQUxJIiwiSWQiOiIzMGIzOTJmZi00YTlmLTQxYWYtOGI4OS1jNmUzN2YxYjQxMzkiLCJNb2RpZmllZE9uIjoiMjAyMi0wNC0yNFQwODoyMTo0MCIsIlByb2plY3QiOnsiJHJlZiI6IjUifX1dLCJPbmxpbmVBZGRyZXNzIjoiaHR0cHM6Ly9naG8udW5vY2hhLm9yZy8iLCJPcmdhbml6YXRpb25zIjpbXSwiT3RoZXJzSW52b2x2ZWQiOltdLCJQdWJsaXNoZXJzIjpbXSwiUXVvdGF0aW9ucyI6W10sIlJlZmVyZW5jZVR5cGUiOiJJbnRlcm5ldERvY3VtZW50IiwiU2hvcnRUaXRsZSI6Ik9DSEEgMjAyMiDigJMgR2xvYmFsIEh1bWFuaXRhcmlhbiBPdmVydmlldyAyMDIyIiwiU2hvcnRUaXRsZVVwZGF0ZVR5cGUiOjAsIlNvdXJjZU9mQmlibGlvZ3JhcGhpY0luZm9ybWF0aW9uIjoiZ2hvLnVub2NoYS5vcmciLCJTdGF0aWNJZHMiOlsiNTgyNGE2N2UtNGU2Zi00MjUzLWIxYjEtZGY4ZmI1YmRjNmNlIl0sIlRhYmxlT2ZDb250ZW50c0NvbXBsZXhpdHkiOjAsIlRhYmxlT2ZDb250ZW50c1NvdXJjZVRleHRGb3JtYXQiOjAsIlRhc2tzIjpbXSwiVGl0bGUiOiJHbG9iYWwgSHVtYW5pdGFyaWFuIE92ZXJ2aWV3IDIwMjIiLCJUcmFuc2xhdG9ycyI6W10sIlllYXIiOiIyMDIyIiwiWWVhclJlc29sdmVkIjoiMjAyMiIsIkNyZWF0ZWRCeSI6Il9BTEkiLCJDcmVhdGVkT24iOiIyMDIyLTA0LTI0VDA4OjIxOjQwIiwiTW9kaWZpZWRCeSI6Il9BTEkiLCJJZCI6IjU5MDRlMzM5LThjMzctNGRmZS1hNDRkLTFiMDAzYTQ4MzUzNCIsIk1vZGlmaWVkT24iOiIyMDIyLTEwLTMxVDA1OjIyOjI0IiwiUHJvamVjdCI6eyIkcmVmIjoiNSJ9fSwiVXNlTnVtYmVyaW5nVHlwZU9mUGFyZW50RG9jdW1lbnQiOmZhbHNlfV0sIkZvcm1hdHRlZFRleHQiOnsiJGlkIjoiOSIsIkNvdW50IjoxLCJUZXh0VW5pdHMiOlt7IiRpZCI6IjEwIiwiRm9udFN0eWxlIjp7IiRpZCI6IjExIiwiTmV1dHJhbCI6dHJ1ZX0sIlJlYWRpbmdPcmRlciI6MSwiVGV4dCI6IihPQ0hBLCAyMDIyKSJ9XX0sIlRhZyI6IkNpdGF2aVBsYWNlaG9sZGVyI2Q5MGNmOGYzLWVhOTktNGE1YS04ZWRhLWU1MTUwOTJjNGRiOSIsIlRleHQiOiIoT0NIQSwgMjAyMikiLCJXQUlWZXJzaW9uIjoiNi44LjAuMCJ9}</w:instrText>
          </w:r>
          <w:r w:rsidR="00CD5243" w:rsidRPr="00DD54E3">
            <w:rPr>
              <w:color w:val="000000" w:themeColor="text1"/>
              <w:lang w:val="en-GB"/>
            </w:rPr>
            <w:fldChar w:fldCharType="separate"/>
          </w:r>
          <w:r w:rsidR="00B10F20" w:rsidRPr="00DD54E3">
            <w:rPr>
              <w:color w:val="000000" w:themeColor="text1"/>
              <w:lang w:val="en-GB"/>
            </w:rPr>
            <w:t>(OCHA, 2022)</w:t>
          </w:r>
          <w:r w:rsidR="00CD5243" w:rsidRPr="00DD54E3">
            <w:rPr>
              <w:color w:val="000000" w:themeColor="text1"/>
              <w:lang w:val="en-GB"/>
            </w:rPr>
            <w:fldChar w:fldCharType="end"/>
          </w:r>
        </w:sdtContent>
      </w:sdt>
      <w:r w:rsidR="00CD582E" w:rsidRPr="00DD54E3">
        <w:rPr>
          <w:color w:val="000000" w:themeColor="text1"/>
          <w:lang w:val="en-GB"/>
        </w:rPr>
        <w:t>.</w:t>
      </w:r>
      <w:r w:rsidR="00B471EB" w:rsidRPr="00DD54E3">
        <w:rPr>
          <w:color w:val="000000" w:themeColor="text1"/>
          <w:lang w:val="en-GB"/>
        </w:rPr>
        <w:t xml:space="preserve"> </w:t>
      </w:r>
      <w:r w:rsidR="0011713C" w:rsidRPr="00DD54E3">
        <w:rPr>
          <w:color w:val="000000" w:themeColor="text1"/>
          <w:lang w:val="en-GB"/>
        </w:rPr>
        <w:t>T</w:t>
      </w:r>
      <w:r w:rsidR="009B4295" w:rsidRPr="00DD54E3">
        <w:rPr>
          <w:color w:val="000000" w:themeColor="text1"/>
          <w:lang w:val="en-GB"/>
        </w:rPr>
        <w:t xml:space="preserve">he </w:t>
      </w:r>
      <w:r w:rsidR="00840ABD" w:rsidRPr="00DD54E3">
        <w:rPr>
          <w:color w:val="000000" w:themeColor="text1"/>
          <w:lang w:val="en-GB"/>
        </w:rPr>
        <w:t xml:space="preserve">various </w:t>
      </w:r>
      <w:r w:rsidR="003F11E7" w:rsidRPr="00DD54E3">
        <w:rPr>
          <w:color w:val="000000" w:themeColor="text1"/>
          <w:lang w:val="en-GB"/>
        </w:rPr>
        <w:t xml:space="preserve">ongoing </w:t>
      </w:r>
      <w:r w:rsidR="00DF224F" w:rsidRPr="00DD54E3">
        <w:rPr>
          <w:color w:val="000000" w:themeColor="text1"/>
          <w:lang w:val="en-GB"/>
        </w:rPr>
        <w:t>conflict</w:t>
      </w:r>
      <w:r w:rsidR="00840ABD" w:rsidRPr="00DD54E3">
        <w:rPr>
          <w:color w:val="000000" w:themeColor="text1"/>
          <w:lang w:val="en-GB"/>
        </w:rPr>
        <w:t>s</w:t>
      </w:r>
      <w:r w:rsidR="00DF224F" w:rsidRPr="00DD54E3">
        <w:rPr>
          <w:color w:val="000000" w:themeColor="text1"/>
          <w:lang w:val="en-GB"/>
        </w:rPr>
        <w:t xml:space="preserve"> </w:t>
      </w:r>
      <w:r w:rsidR="00ED15E8" w:rsidRPr="00DD54E3">
        <w:rPr>
          <w:color w:val="000000" w:themeColor="text1"/>
          <w:lang w:val="en-GB"/>
        </w:rPr>
        <w:t xml:space="preserve">(e.g. </w:t>
      </w:r>
      <w:r w:rsidR="00EF30B1" w:rsidRPr="00DD54E3">
        <w:rPr>
          <w:color w:val="000000" w:themeColor="text1"/>
          <w:lang w:val="en-GB"/>
        </w:rPr>
        <w:t>in</w:t>
      </w:r>
      <w:r w:rsidR="00DF224F" w:rsidRPr="00DD54E3">
        <w:rPr>
          <w:color w:val="000000" w:themeColor="text1"/>
          <w:lang w:val="en-GB"/>
        </w:rPr>
        <w:t xml:space="preserve"> Ukraine or Sudan), </w:t>
      </w:r>
      <w:r w:rsidR="003F11E7" w:rsidRPr="00DD54E3">
        <w:rPr>
          <w:color w:val="000000" w:themeColor="text1"/>
          <w:lang w:val="en-GB"/>
        </w:rPr>
        <w:t xml:space="preserve">the </w:t>
      </w:r>
      <w:r w:rsidR="00993EC6" w:rsidRPr="00DD54E3">
        <w:rPr>
          <w:color w:val="000000" w:themeColor="text1"/>
          <w:lang w:val="en-GB"/>
        </w:rPr>
        <w:t xml:space="preserve">prevalence of </w:t>
      </w:r>
      <w:r w:rsidR="003F11E7" w:rsidRPr="00DD54E3">
        <w:rPr>
          <w:color w:val="000000" w:themeColor="text1"/>
          <w:lang w:val="en-GB"/>
        </w:rPr>
        <w:t xml:space="preserve">virulent </w:t>
      </w:r>
      <w:r w:rsidR="00DF224F" w:rsidRPr="00DD54E3">
        <w:rPr>
          <w:color w:val="000000" w:themeColor="text1"/>
          <w:lang w:val="en-GB"/>
        </w:rPr>
        <w:t>disease</w:t>
      </w:r>
      <w:r w:rsidR="002D41B8" w:rsidRPr="00DD54E3">
        <w:rPr>
          <w:color w:val="000000" w:themeColor="text1"/>
          <w:lang w:val="en-GB"/>
        </w:rPr>
        <w:t>s</w:t>
      </w:r>
      <w:r w:rsidR="00DF224F" w:rsidRPr="00DD54E3">
        <w:rPr>
          <w:color w:val="000000" w:themeColor="text1"/>
          <w:lang w:val="en-GB"/>
        </w:rPr>
        <w:t xml:space="preserve"> </w:t>
      </w:r>
      <w:r w:rsidR="00ED15E8" w:rsidRPr="00DD54E3">
        <w:rPr>
          <w:color w:val="000000" w:themeColor="text1"/>
          <w:lang w:val="en-GB"/>
        </w:rPr>
        <w:t>(e.g. COVID-19 pandemic), and</w:t>
      </w:r>
      <w:r w:rsidR="00DF224F" w:rsidRPr="00DD54E3">
        <w:rPr>
          <w:color w:val="000000" w:themeColor="text1"/>
          <w:lang w:val="en-GB"/>
        </w:rPr>
        <w:t xml:space="preserve"> </w:t>
      </w:r>
      <w:r w:rsidR="00993EC6" w:rsidRPr="00DD54E3">
        <w:rPr>
          <w:color w:val="000000" w:themeColor="text1"/>
          <w:lang w:val="en-GB"/>
        </w:rPr>
        <w:t xml:space="preserve">the </w:t>
      </w:r>
      <w:r w:rsidR="003F11E7" w:rsidRPr="00DD54E3">
        <w:rPr>
          <w:color w:val="000000" w:themeColor="text1"/>
          <w:lang w:val="en-GB"/>
        </w:rPr>
        <w:t xml:space="preserve">adverse impact of </w:t>
      </w:r>
      <w:r w:rsidR="00DF224F" w:rsidRPr="00DD54E3">
        <w:rPr>
          <w:color w:val="000000" w:themeColor="text1"/>
          <w:lang w:val="en-GB"/>
        </w:rPr>
        <w:t xml:space="preserve">climate change </w:t>
      </w:r>
      <w:r w:rsidR="00ED15E8" w:rsidRPr="00DD54E3">
        <w:rPr>
          <w:color w:val="000000" w:themeColor="text1"/>
          <w:lang w:val="en-GB"/>
        </w:rPr>
        <w:t xml:space="preserve">(e.g. </w:t>
      </w:r>
      <w:r w:rsidR="00DF224F" w:rsidRPr="00DD54E3">
        <w:rPr>
          <w:color w:val="000000" w:themeColor="text1"/>
          <w:lang w:val="en-GB"/>
        </w:rPr>
        <w:t xml:space="preserve">extreme flooding and droughts in Mozambique) </w:t>
      </w:r>
      <w:r w:rsidR="0011713C" w:rsidRPr="00DD54E3">
        <w:rPr>
          <w:color w:val="000000" w:themeColor="text1"/>
          <w:lang w:val="en-GB"/>
        </w:rPr>
        <w:t>are further complicating facto</w:t>
      </w:r>
      <w:r w:rsidR="00840ABD" w:rsidRPr="00DD54E3">
        <w:rPr>
          <w:color w:val="000000" w:themeColor="text1"/>
          <w:lang w:val="en-GB"/>
        </w:rPr>
        <w:t>rs</w:t>
      </w:r>
      <w:r w:rsidR="004077D7" w:rsidRPr="00DD54E3">
        <w:rPr>
          <w:color w:val="000000" w:themeColor="text1"/>
          <w:lang w:val="en-GB"/>
        </w:rPr>
        <w:t>.</w:t>
      </w:r>
      <w:r w:rsidR="00BE723F" w:rsidRPr="00DD54E3">
        <w:rPr>
          <w:color w:val="000000" w:themeColor="text1"/>
          <w:lang w:val="en-GB"/>
        </w:rPr>
        <w:t xml:space="preserve"> </w:t>
      </w:r>
      <w:r w:rsidR="00A95AEC" w:rsidRPr="00DD54E3">
        <w:rPr>
          <w:color w:val="000000" w:themeColor="text1"/>
          <w:lang w:val="en-GB"/>
        </w:rPr>
        <w:t>Th</w:t>
      </w:r>
      <w:r w:rsidR="004E2A82" w:rsidRPr="00DD54E3">
        <w:rPr>
          <w:color w:val="000000" w:themeColor="text1"/>
          <w:lang w:val="en-GB"/>
        </w:rPr>
        <w:t>ese emerge</w:t>
      </w:r>
      <w:r w:rsidR="00E818DC" w:rsidRPr="00DD54E3">
        <w:rPr>
          <w:color w:val="000000" w:themeColor="text1"/>
          <w:lang w:val="en-GB"/>
        </w:rPr>
        <w:t>ncies</w:t>
      </w:r>
      <w:r w:rsidR="00A95AEC" w:rsidRPr="00DD54E3">
        <w:rPr>
          <w:color w:val="000000" w:themeColor="text1"/>
          <w:lang w:val="en-GB"/>
        </w:rPr>
        <w:t xml:space="preserve"> </w:t>
      </w:r>
      <w:r w:rsidR="00E15C98" w:rsidRPr="00DD54E3">
        <w:rPr>
          <w:color w:val="000000" w:themeColor="text1"/>
          <w:lang w:val="en-GB"/>
        </w:rPr>
        <w:t xml:space="preserve">have </w:t>
      </w:r>
      <w:r w:rsidR="00A95AEC" w:rsidRPr="00DD54E3">
        <w:rPr>
          <w:color w:val="000000" w:themeColor="text1"/>
          <w:lang w:val="en-GB"/>
        </w:rPr>
        <w:t xml:space="preserve">placed </w:t>
      </w:r>
      <w:r w:rsidR="00ED15E8" w:rsidRPr="00DD54E3">
        <w:rPr>
          <w:color w:val="000000" w:themeColor="text1"/>
          <w:lang w:val="en-GB"/>
        </w:rPr>
        <w:t>enormous strain on</w:t>
      </w:r>
      <w:r w:rsidR="00A95AEC" w:rsidRPr="00DD54E3">
        <w:rPr>
          <w:color w:val="000000" w:themeColor="text1"/>
          <w:lang w:val="en-GB"/>
        </w:rPr>
        <w:t xml:space="preserve"> the humanitarian sector and </w:t>
      </w:r>
      <w:r w:rsidR="0093552C" w:rsidRPr="00DD54E3">
        <w:rPr>
          <w:color w:val="000000" w:themeColor="text1"/>
          <w:lang w:val="en-GB"/>
        </w:rPr>
        <w:t xml:space="preserve">may be detrimental to </w:t>
      </w:r>
      <w:r w:rsidR="00A95AEC" w:rsidRPr="00DD54E3">
        <w:rPr>
          <w:color w:val="000000" w:themeColor="text1"/>
          <w:lang w:val="en-GB"/>
        </w:rPr>
        <w:t>the sustainability of humanitarian efforts</w:t>
      </w:r>
      <w:r w:rsidR="00946758" w:rsidRPr="00DD54E3">
        <w:rPr>
          <w:color w:val="000000" w:themeColor="text1"/>
          <w:lang w:val="en-GB"/>
        </w:rPr>
        <w:t xml:space="preserve">. </w:t>
      </w:r>
      <w:r w:rsidR="00FB0B7D" w:rsidRPr="00DD54E3">
        <w:rPr>
          <w:color w:val="000000" w:themeColor="text1"/>
          <w:lang w:val="en-GB"/>
        </w:rPr>
        <w:t>From an environmental perspective, d</w:t>
      </w:r>
      <w:r w:rsidR="00946758" w:rsidRPr="00DD54E3">
        <w:rPr>
          <w:color w:val="000000" w:themeColor="text1"/>
          <w:lang w:val="en-GB"/>
        </w:rPr>
        <w:t xml:space="preserve">ue to </w:t>
      </w:r>
      <w:r w:rsidR="008E4FFA" w:rsidRPr="00DD54E3">
        <w:rPr>
          <w:color w:val="000000" w:themeColor="text1"/>
          <w:lang w:val="en-GB"/>
        </w:rPr>
        <w:t xml:space="preserve">the </w:t>
      </w:r>
      <w:r w:rsidR="00B77491" w:rsidRPr="00DD54E3">
        <w:rPr>
          <w:color w:val="000000" w:themeColor="text1"/>
          <w:lang w:val="en-GB"/>
        </w:rPr>
        <w:t>massive global volume of humanitarian operations, the</w:t>
      </w:r>
      <w:r w:rsidR="00A95AEC" w:rsidRPr="00DD54E3">
        <w:rPr>
          <w:color w:val="000000" w:themeColor="text1"/>
          <w:lang w:val="en-GB"/>
        </w:rPr>
        <w:t xml:space="preserve"> </w:t>
      </w:r>
      <w:r w:rsidR="00ED15E8" w:rsidRPr="00DD54E3">
        <w:rPr>
          <w:color w:val="000000" w:themeColor="text1"/>
          <w:lang w:val="en-GB"/>
        </w:rPr>
        <w:t>sector has already contributed significantly</w:t>
      </w:r>
      <w:r w:rsidR="0011713C" w:rsidRPr="00DD54E3">
        <w:rPr>
          <w:color w:val="000000" w:themeColor="text1"/>
          <w:lang w:val="en-GB"/>
        </w:rPr>
        <w:t xml:space="preserve"> </w:t>
      </w:r>
      <w:r w:rsidR="00A95AEC" w:rsidRPr="00DD54E3">
        <w:rPr>
          <w:color w:val="000000" w:themeColor="text1"/>
          <w:lang w:val="en-GB"/>
        </w:rPr>
        <w:t>to environmental pollution</w:t>
      </w:r>
      <w:r w:rsidR="004C2C73" w:rsidRPr="00DD54E3">
        <w:rPr>
          <w:color w:val="000000" w:themeColor="text1"/>
          <w:lang w:val="en-GB"/>
        </w:rPr>
        <w:t>.</w:t>
      </w:r>
      <w:r w:rsidR="0010391F" w:rsidRPr="00DD54E3">
        <w:rPr>
          <w:color w:val="000000" w:themeColor="text1"/>
          <w:lang w:val="en-GB"/>
        </w:rPr>
        <w:t xml:space="preserve"> </w:t>
      </w:r>
      <w:r w:rsidR="00433A23" w:rsidRPr="00DD54E3">
        <w:rPr>
          <w:color w:val="000000" w:themeColor="text1"/>
          <w:lang w:val="en-GB"/>
        </w:rPr>
        <w:t>For example, t</w:t>
      </w:r>
      <w:r w:rsidR="00B67AF5" w:rsidRPr="00DD54E3">
        <w:rPr>
          <w:color w:val="000000" w:themeColor="text1"/>
          <w:lang w:val="en-GB"/>
        </w:rPr>
        <w:t xml:space="preserve">he United Nations High Commissioner for Refugees (UNHCR) </w:t>
      </w:r>
      <w:r w:rsidR="0093552C" w:rsidRPr="00DD54E3">
        <w:rPr>
          <w:color w:val="000000" w:themeColor="text1"/>
          <w:lang w:val="en-GB"/>
        </w:rPr>
        <w:t xml:space="preserve">has the largest </w:t>
      </w:r>
      <w:r w:rsidR="00B67AF5" w:rsidRPr="00DD54E3">
        <w:rPr>
          <w:color w:val="000000" w:themeColor="text1"/>
          <w:lang w:val="en-GB"/>
        </w:rPr>
        <w:t xml:space="preserve">fleet of vehicles in the United </w:t>
      </w:r>
      <w:r w:rsidR="00ED15E8" w:rsidRPr="00DD54E3">
        <w:rPr>
          <w:color w:val="000000" w:themeColor="text1"/>
          <w:lang w:val="en-GB"/>
        </w:rPr>
        <w:t>Nations, producing over</w:t>
      </w:r>
      <w:r w:rsidR="00BE723F" w:rsidRPr="00DD54E3">
        <w:rPr>
          <w:color w:val="000000" w:themeColor="text1"/>
          <w:lang w:val="en-GB"/>
        </w:rPr>
        <w:t xml:space="preserve"> </w:t>
      </w:r>
      <w:r w:rsidR="00B67AF5" w:rsidRPr="00DD54E3">
        <w:rPr>
          <w:color w:val="000000" w:themeColor="text1"/>
          <w:lang w:val="en-GB"/>
        </w:rPr>
        <w:t>97</w:t>
      </w:r>
      <w:r w:rsidR="0093552C" w:rsidRPr="00DD54E3">
        <w:rPr>
          <w:color w:val="000000" w:themeColor="text1"/>
          <w:lang w:val="en-GB"/>
        </w:rPr>
        <w:t>,000</w:t>
      </w:r>
      <w:r w:rsidR="00B67AF5" w:rsidRPr="00DD54E3">
        <w:rPr>
          <w:color w:val="000000" w:themeColor="text1"/>
          <w:lang w:val="en-GB"/>
        </w:rPr>
        <w:t xml:space="preserve"> </w:t>
      </w:r>
      <w:r w:rsidR="00ED15E8" w:rsidRPr="00DD54E3">
        <w:rPr>
          <w:color w:val="000000" w:themeColor="text1"/>
          <w:lang w:val="en-GB"/>
        </w:rPr>
        <w:t>metric tonnes of</w:t>
      </w:r>
      <w:r w:rsidR="00B67AF5" w:rsidRPr="00DD54E3">
        <w:rPr>
          <w:color w:val="000000" w:themeColor="text1"/>
          <w:lang w:val="en-GB"/>
        </w:rPr>
        <w:t xml:space="preserve"> CO</w:t>
      </w:r>
      <w:r w:rsidR="00B67AF5" w:rsidRPr="00DD54E3">
        <w:rPr>
          <w:color w:val="000000" w:themeColor="text1"/>
          <w:vertAlign w:val="subscript"/>
          <w:lang w:val="en-GB"/>
        </w:rPr>
        <w:t>2</w:t>
      </w:r>
      <w:r w:rsidR="00B67AF5" w:rsidRPr="00DD54E3">
        <w:rPr>
          <w:color w:val="000000" w:themeColor="text1"/>
          <w:lang w:val="en-GB"/>
        </w:rPr>
        <w:t xml:space="preserve"> annually </w:t>
      </w:r>
      <w:sdt>
        <w:sdtPr>
          <w:rPr>
            <w:color w:val="000000" w:themeColor="text1"/>
            <w:lang w:val="en-GB"/>
          </w:rPr>
          <w:alias w:val="To edit, see citavi.com/edit"/>
          <w:tag w:val="CitaviPlaceholder#8926e2a8-2d97-4785-abdd-efaf180663b3"/>
          <w:id w:val="-1124692563"/>
          <w:placeholder>
            <w:docPart w:val="DefaultPlaceholder_-1854013440"/>
          </w:placeholder>
        </w:sdtPr>
        <w:sdtContent>
          <w:r w:rsidR="00D93C8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NhNGU4NTZiLTE4ZTAtNDYxOC1iMTQ5LTA4OTkyYjkwZTJiNyIsIlJhbmdlTGVuZ3RoIjoxMywiUmVmZXJlbmNlSWQiOiIxYzAzNzAwMC0wZjc1LTQyY2ItOTJiNy0wMDExYzBkZDU3ZTMiLCJSZWZlcmVuY2UiOnsiJGlkIjoiMyIsIiR0eXBlIjoiU3dpc3NBY2FkZW1pYy5DaXRhdmkuUmVmZXJlbmNlLCBTd2lzc0FjYWRlbWljLkNpdGF2aSIsIkFic3RyYWN0Q29tcGxleGl0eSI6MCwiQWJzdHJhY3RTb3VyY2VUZXh0Rm9ybWF0IjowLCJBY2Nlc3NEYXRlIjoiMTAvOC8yMDIyIiwiQXV0aG9ycyI6W3siJGlkIjoiNCIsIiR0eXBlIjoiU3dpc3NBY2FkZW1pYy5DaXRhdmkuUGVyc29uLCBTd2lzc0FjYWRlbWljLkNpdGF2aSIsIkxhc3ROYW1lIjoiVU5IQ1IiLCJQcm90ZWN0ZWQiOmZhbHNlLCJTZXgiOjAsIkNyZWF0ZWRCeSI6Il9BbGkiLCJDcmVhdGVkT24iOiIyMDIxLTAzLTA0VDA4OjAzOjI2IiwiTW9kaWZpZWRCeSI6Il9BbGkiLCJJZCI6ImE3ZTA4ZDhjLTQ5YmYtNGZmZi1hNWFmLTMwZDY0ZWE3MmI2NiIsIk1vZGlmaWVkT24iOiIyMDIxLTAzLTA0VDA4OjAzOjI2IiwiUHJvamVjdCI6eyIkaWQiOiI1IiwiJHR5cGUiOiJTd2lzc0FjYWRlbWljLkNpdGF2aS5Qcm9qZWN0LCBTd2lzc0FjYWRlbWljLkNpdGF2aSJ9fV0sIkNpdGF0aW9uS2V5VXBkYXRlVHlwZSI6MCwiQ29sbGFib3JhdG9ycyI6W10sIkRhdGUiOiIxMC84LzIwMjIiLCJFZGl0b3JzIjpbXSwiRXZhbHVhdGlvbkNvbXBsZXhpdHkiOjAsIkV2YWx1YXRpb25Tb3VyY2VUZXh0Rm9ybWF0IjowLCJHcm91cHMiOltdLCJIYXNMYWJlbDEiOmZhbHNlLCJIYXNMYWJlbDIiOmZhbHNlLCJLZXl3b3JkcyI6W10sIkxhbmd1YWdlIjoiZW4iLCJMYW5ndWFnZUNvZGUiOiJlbiIsIkxvY2F0aW9ucyI6W3siJGlkIjoiNiIsIiR0eXBlIjoiU3dpc3NBY2FkZW1pYy5DaXRhdmkuTG9jYXRpb24sIFN3aXNzQWNhZGVtaWMuQ2l0YXZpIiwiQWRkcmVzcyI6eyIkaWQiOiI3IiwiJHR5cGUiOiJTd2lzc0FjYWRlbWljLkNpdGF2aS5MaW5rZWRSZXNvdXJjZSwgU3dpc3NBY2FkZW1pYy5DaXRhdmkiLCJMaW5rZWRSZXNvdXJjZVR5cGUiOjUsIk9yaWdpbmFsU3RyaW5nIjoiaHR0cHM6Ly93d3cudW5oY3Iub3JnL3B1YmxpY2F0aW9ucy9icm9jaHVyZXMvNjI0YWI2MGQ0L3RyYW5zZm9ybWluZy1pbnRvLWEtZ3JlZW4tdW5oY3IuaHRtbCIsIlVyaVN0cmluZyI6Imh0dHBzOi8vd3d3LnVuaGNyLm9yZy9wdWJsaWNhdGlvbnMvYnJvY2h1cmVzLzYyNGFiNjBkNC90cmFuc2Zvcm1pbmctaW50by1hLWdyZWVuLXVuaGNyLmh0bWw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xMC0wOFQxNjowODowOSIsIk1vZGlmaWVkQnkiOiJfQUxJIiwiSWQiOiJmMGFlMmJiNy03MWIwLTQzMmMtOGZhMS0yYzMxNjQ5ZDFjMWIiLCJNb2RpZmllZE9uIjoiMjAyMi0xMC0wOFQxNjowODowOSIsIlByb2plY3QiOnsiJHJlZiI6IjUifX1dLCJPbmxpbmVBZGRyZXNzIjoiaHR0cHM6Ly93d3cudW5oY3Iub3JnL3B1YmxpY2F0aW9ucy9icm9jaHVyZXMvNjI0YWI2MGQ0L3RyYW5zZm9ybWluZy1pbnRvLWEtZ3JlZW4tdW5oY3IuaHRtbCIsIk9yZ2FuaXphdGlvbnMiOltdLCJPdGhlcnNJbnZvbHZlZCI6W10sIlB1Ymxpc2hlcnMiOltdLCJRdW90YXRpb25zIjpbXSwiUmVmZXJlbmNlVHlwZSI6IkludGVybmV0RG9jdW1lbnQiLCJTaG9ydFRpdGxlIjoiVU5IQ1IgMjAyMiDigJMgVHJhbnNmb3JtaW5nIGludG8gYSBHcmVlbiBVTkhDUiIsIlNob3J0VGl0bGVVcGRhdGVUeXBlIjowLCJTb3VyY2VPZkJpYmxpb2dyYXBoaWNJbmZvcm1hdGlvbiI6Ind3dy51bmhjci5vcmciLCJTdGF0aWNJZHMiOlsiNjJjMzYzYmMtMzliNi00YWRjLWE5MjItMzgzOGE4N2Y2OWQ1Il0sIlRhYmxlT2ZDb250ZW50c0NvbXBsZXhpdHkiOjAsIlRhYmxlT2ZDb250ZW50c1NvdXJjZVRleHRGb3JtYXQiOjAsIlRhc2tzIjpbXSwiVGl0bGUiOiJUcmFuc2Zvcm1pbmcgaW50byBhIEdyZWVuIFVOSENSIiwiVHJhbnNsYXRvcnMiOltdLCJZZWFyIjoiMjAyMiIsIlllYXJSZXNvbHZlZCI6IjIwMjIiLCJDcmVhdGVkQnkiOiJfQUxJIiwiQ3JlYXRlZE9uIjoiMjAyMi0xMC0wOFQxNjowODowOSIsIk1vZGlmaWVkQnkiOiJfQUxJIiwiSWQiOiIxYzAzNzAwMC0wZjc1LTQyY2ItOTJiNy0wMDExYzBkZDU3ZTMiLCJNb2RpZmllZE9uIjoiMjAyMi0xMC0zMVQwNToyMjoyMiIsIlByb2plY3QiOnsiJHJlZiI6IjUifX0sIlVzZU51bWJlcmluZ1R5cGVPZlBhcmVudERvY3VtZW50IjpmYWxzZX1dLCJGb3JtYXR0ZWRUZXh0Ijp7IiRpZCI6IjkiLCJDb3VudCI6MSwiVGV4dFVuaXRzIjpbeyIkaWQiOiIxMCIsIkZvbnRTdHlsZSI6eyIkaWQiOiIxMSIsIk5ldXRyYWwiOnRydWV9LCJSZWFkaW5nT3JkZXIiOjEsIlRleHQiOiIoVU5IQ1IsIDIwMjIpIn1dfSwiVGFnIjoiQ2l0YXZpUGxhY2Vob2xkZXIjODkyNmUyYTgtMmQ5Ny00Nzg1LWFiZGQtZWZhZjE4MDY2M2IzIiwiVGV4dCI6IihVTkhDUiwgMjAyMikiLCJXQUlWZXJzaW9uIjoiNi44LjAuMCJ9}</w:instrText>
          </w:r>
          <w:r w:rsidR="00D93C8C" w:rsidRPr="00DD54E3">
            <w:rPr>
              <w:color w:val="000000" w:themeColor="text1"/>
              <w:lang w:val="en-GB"/>
            </w:rPr>
            <w:fldChar w:fldCharType="separate"/>
          </w:r>
          <w:r w:rsidR="00B10F20" w:rsidRPr="00DD54E3">
            <w:rPr>
              <w:color w:val="000000" w:themeColor="text1"/>
              <w:lang w:val="en-GB"/>
            </w:rPr>
            <w:t>(UNHCR, 2022)</w:t>
          </w:r>
          <w:r w:rsidR="00D93C8C" w:rsidRPr="00DD54E3">
            <w:rPr>
              <w:color w:val="000000" w:themeColor="text1"/>
              <w:lang w:val="en-GB"/>
            </w:rPr>
            <w:fldChar w:fldCharType="end"/>
          </w:r>
        </w:sdtContent>
      </w:sdt>
      <w:r w:rsidR="00B67AF5" w:rsidRPr="00DD54E3">
        <w:rPr>
          <w:color w:val="000000" w:themeColor="text1"/>
          <w:lang w:val="en-GB"/>
        </w:rPr>
        <w:t>.</w:t>
      </w:r>
      <w:r w:rsidR="00BF3A19" w:rsidRPr="00DD54E3">
        <w:rPr>
          <w:color w:val="000000" w:themeColor="text1"/>
          <w:lang w:val="en-GB"/>
        </w:rPr>
        <w:t xml:space="preserve"> While this is a significant carbon footprint within the sector, it is much smaller in comparison to the total global contribution of </w:t>
      </w:r>
      <w:r w:rsidR="00E4206C" w:rsidRPr="00DD54E3">
        <w:rPr>
          <w:color w:val="000000" w:themeColor="text1"/>
          <w:lang w:val="en-GB"/>
        </w:rPr>
        <w:t>other</w:t>
      </w:r>
      <w:r w:rsidR="00BF3A19" w:rsidRPr="00DD54E3">
        <w:rPr>
          <w:color w:val="000000" w:themeColor="text1"/>
          <w:lang w:val="en-GB"/>
        </w:rPr>
        <w:t xml:space="preserve"> </w:t>
      </w:r>
      <w:r w:rsidR="003F0851" w:rsidRPr="00DD54E3">
        <w:rPr>
          <w:color w:val="000000" w:themeColor="text1"/>
          <w:lang w:val="en-GB"/>
        </w:rPr>
        <w:t xml:space="preserve">industrial and service </w:t>
      </w:r>
      <w:r w:rsidR="00BF3A19" w:rsidRPr="00DD54E3">
        <w:rPr>
          <w:color w:val="000000" w:themeColor="text1"/>
          <w:lang w:val="en-GB"/>
        </w:rPr>
        <w:t xml:space="preserve">sectors. </w:t>
      </w:r>
      <w:r w:rsidR="006C107D" w:rsidRPr="00DD54E3">
        <w:rPr>
          <w:color w:val="000000" w:themeColor="text1"/>
          <w:lang w:val="en-GB"/>
        </w:rPr>
        <w:t>Despite the comparatively smaller contribution of humanitarian operations, the sector</w:t>
      </w:r>
      <w:r w:rsidR="00ED15E8" w:rsidRPr="00DD54E3">
        <w:rPr>
          <w:color w:val="000000" w:themeColor="text1"/>
          <w:lang w:val="en-GB"/>
        </w:rPr>
        <w:t>’</w:t>
      </w:r>
      <w:r w:rsidR="006C107D" w:rsidRPr="00DD54E3">
        <w:rPr>
          <w:color w:val="000000" w:themeColor="text1"/>
          <w:lang w:val="en-GB"/>
        </w:rPr>
        <w:t>s unique intersection with climate change and humanitarian needs imbues it with an intrinsic and urgent imperative to enhance the environmental sustainability of its operations. As such</w:t>
      </w:r>
      <w:r w:rsidR="0001387D" w:rsidRPr="00DD54E3">
        <w:rPr>
          <w:color w:val="000000" w:themeColor="text1"/>
          <w:lang w:val="en-GB"/>
        </w:rPr>
        <w:t>,</w:t>
      </w:r>
      <w:r w:rsidR="006C107D" w:rsidRPr="00DD54E3">
        <w:rPr>
          <w:color w:val="000000" w:themeColor="text1"/>
          <w:lang w:val="en-GB"/>
        </w:rPr>
        <w:t xml:space="preserve"> </w:t>
      </w:r>
      <w:r w:rsidR="00EB5BA2" w:rsidRPr="00DD54E3">
        <w:rPr>
          <w:color w:val="000000" w:themeColor="text1"/>
          <w:lang w:val="en-GB"/>
        </w:rPr>
        <w:t xml:space="preserve">the sector has been subjected to heightened scrutiny </w:t>
      </w:r>
      <w:r w:rsidR="002D41B8" w:rsidRPr="00DD54E3">
        <w:rPr>
          <w:color w:val="000000" w:themeColor="text1"/>
          <w:lang w:val="en-GB"/>
        </w:rPr>
        <w:t xml:space="preserve">from donors </w:t>
      </w:r>
      <w:r w:rsidR="00EB5BA2" w:rsidRPr="00DD54E3">
        <w:rPr>
          <w:color w:val="000000" w:themeColor="text1"/>
          <w:lang w:val="en-GB"/>
        </w:rPr>
        <w:t>regarding its carbon footprint, leading to an intensified focus on the sustainability and long-term impacts of humanitarian operations</w:t>
      </w:r>
      <w:r w:rsidR="00511FE5" w:rsidRPr="00DD54E3">
        <w:rPr>
          <w:color w:val="000000" w:themeColor="text1"/>
          <w:lang w:val="en-GB"/>
        </w:rPr>
        <w:t xml:space="preserve">. </w:t>
      </w:r>
      <w:r w:rsidR="00ED15E8" w:rsidRPr="00DD54E3">
        <w:rPr>
          <w:color w:val="000000" w:themeColor="text1"/>
          <w:lang w:val="en-GB"/>
        </w:rPr>
        <w:t>Humanitarian organisations (HOs)</w:t>
      </w:r>
      <w:r w:rsidR="00511FE5" w:rsidRPr="00DD54E3">
        <w:rPr>
          <w:color w:val="000000" w:themeColor="text1"/>
          <w:lang w:val="en-GB"/>
        </w:rPr>
        <w:t xml:space="preserve"> are increasingly being </w:t>
      </w:r>
      <w:r w:rsidR="0093552C" w:rsidRPr="00DD54E3">
        <w:rPr>
          <w:color w:val="000000" w:themeColor="text1"/>
          <w:lang w:val="en-GB"/>
        </w:rPr>
        <w:t xml:space="preserve">held </w:t>
      </w:r>
      <w:r w:rsidR="00511FE5" w:rsidRPr="00DD54E3">
        <w:rPr>
          <w:color w:val="000000" w:themeColor="text1"/>
          <w:lang w:val="en-GB"/>
        </w:rPr>
        <w:t xml:space="preserve">accountable for their </w:t>
      </w:r>
      <w:r w:rsidR="0093552C" w:rsidRPr="00DD54E3">
        <w:rPr>
          <w:color w:val="000000" w:themeColor="text1"/>
          <w:lang w:val="en-GB"/>
        </w:rPr>
        <w:t xml:space="preserve">supply chain </w:t>
      </w:r>
      <w:r w:rsidR="00511FE5" w:rsidRPr="00DD54E3">
        <w:rPr>
          <w:color w:val="000000" w:themeColor="text1"/>
          <w:lang w:val="en-GB"/>
        </w:rPr>
        <w:t>footprint</w:t>
      </w:r>
      <w:r w:rsidR="00DC7695" w:rsidRPr="00DD54E3">
        <w:rPr>
          <w:color w:val="000000" w:themeColor="text1"/>
          <w:lang w:val="en-GB"/>
        </w:rPr>
        <w:t xml:space="preserve"> </w:t>
      </w:r>
      <w:r w:rsidR="005F681C" w:rsidRPr="00DD54E3">
        <w:rPr>
          <w:color w:val="000000" w:themeColor="text1"/>
          <w:lang w:val="en-GB"/>
        </w:rPr>
        <w:t>(European Civil Protection and Humanitarian Aid Operations [ECHO], 2020)</w:t>
      </w:r>
      <w:r w:rsidR="00511FE5" w:rsidRPr="00DD54E3">
        <w:rPr>
          <w:color w:val="000000" w:themeColor="text1"/>
          <w:lang w:val="en-GB"/>
        </w:rPr>
        <w:t xml:space="preserve">. Donors and stakeholders </w:t>
      </w:r>
      <w:r w:rsidR="00ED15E8" w:rsidRPr="00DD54E3">
        <w:rPr>
          <w:color w:val="000000" w:themeColor="text1"/>
          <w:lang w:val="en-GB"/>
        </w:rPr>
        <w:t>have prioritised sustainability</w:t>
      </w:r>
      <w:r w:rsidR="00511FE5" w:rsidRPr="00DD54E3">
        <w:rPr>
          <w:color w:val="000000" w:themeColor="text1"/>
          <w:lang w:val="en-GB"/>
        </w:rPr>
        <w:t xml:space="preserve"> agendas and </w:t>
      </w:r>
      <w:r w:rsidR="00D34C48" w:rsidRPr="00DD54E3">
        <w:rPr>
          <w:color w:val="000000" w:themeColor="text1"/>
          <w:lang w:val="en-GB"/>
        </w:rPr>
        <w:t xml:space="preserve">expressed </w:t>
      </w:r>
      <w:r w:rsidR="00511FE5" w:rsidRPr="00DD54E3">
        <w:rPr>
          <w:color w:val="000000" w:themeColor="text1"/>
          <w:lang w:val="en-GB"/>
        </w:rPr>
        <w:t xml:space="preserve">concerns </w:t>
      </w:r>
      <w:r w:rsidR="00D34C48" w:rsidRPr="00DD54E3">
        <w:rPr>
          <w:color w:val="000000" w:themeColor="text1"/>
          <w:lang w:val="en-GB"/>
        </w:rPr>
        <w:t xml:space="preserve">about </w:t>
      </w:r>
      <w:r w:rsidR="00511FE5" w:rsidRPr="00DD54E3">
        <w:rPr>
          <w:color w:val="000000" w:themeColor="text1"/>
          <w:lang w:val="en-GB"/>
        </w:rPr>
        <w:t xml:space="preserve">the rising </w:t>
      </w:r>
      <w:r w:rsidR="0011713C" w:rsidRPr="00DD54E3">
        <w:rPr>
          <w:color w:val="000000" w:themeColor="text1"/>
          <w:lang w:val="en-GB"/>
        </w:rPr>
        <w:t>threats of</w:t>
      </w:r>
      <w:r w:rsidR="00511FE5" w:rsidRPr="00DD54E3">
        <w:rPr>
          <w:color w:val="000000" w:themeColor="text1"/>
          <w:lang w:val="en-GB"/>
        </w:rPr>
        <w:t xml:space="preserve"> climate change. </w:t>
      </w:r>
      <w:r w:rsidR="002B31CF" w:rsidRPr="00DD54E3">
        <w:rPr>
          <w:color w:val="000000" w:themeColor="text1"/>
          <w:lang w:val="en-GB"/>
        </w:rPr>
        <w:t xml:space="preserve">For example, </w:t>
      </w:r>
      <w:r w:rsidR="00375B17" w:rsidRPr="00DD54E3">
        <w:rPr>
          <w:color w:val="000000" w:themeColor="text1"/>
          <w:lang w:val="en-GB"/>
        </w:rPr>
        <w:t>ECHO</w:t>
      </w:r>
      <w:r w:rsidR="00E5435C" w:rsidRPr="00DD54E3">
        <w:rPr>
          <w:color w:val="000000" w:themeColor="text1"/>
          <w:lang w:val="en-GB"/>
        </w:rPr>
        <w:t>,</w:t>
      </w:r>
      <w:r w:rsidR="00375B17" w:rsidRPr="00DD54E3">
        <w:rPr>
          <w:color w:val="000000" w:themeColor="text1"/>
          <w:lang w:val="en-GB"/>
        </w:rPr>
        <w:t xml:space="preserve"> </w:t>
      </w:r>
      <w:r w:rsidR="00E5435C" w:rsidRPr="00DD54E3">
        <w:rPr>
          <w:color w:val="000000" w:themeColor="text1"/>
          <w:lang w:val="en-GB"/>
        </w:rPr>
        <w:t xml:space="preserve">a major donor of humanitarian assistance, </w:t>
      </w:r>
      <w:r w:rsidR="00375B17" w:rsidRPr="00DD54E3">
        <w:rPr>
          <w:color w:val="000000" w:themeColor="text1"/>
          <w:lang w:val="en-GB"/>
        </w:rPr>
        <w:t xml:space="preserve">plans to </w:t>
      </w:r>
      <w:r w:rsidR="00ED15E8" w:rsidRPr="00DD54E3">
        <w:rPr>
          <w:color w:val="000000" w:themeColor="text1"/>
          <w:lang w:val="en-GB"/>
        </w:rPr>
        <w:t>mandate that all</w:t>
      </w:r>
      <w:r w:rsidR="00375B17" w:rsidRPr="00DD54E3">
        <w:rPr>
          <w:color w:val="000000" w:themeColor="text1"/>
          <w:lang w:val="en-GB"/>
        </w:rPr>
        <w:t xml:space="preserve"> </w:t>
      </w:r>
      <w:r w:rsidR="00A87B19" w:rsidRPr="00DD54E3">
        <w:rPr>
          <w:color w:val="000000" w:themeColor="text1"/>
          <w:lang w:val="en-GB"/>
        </w:rPr>
        <w:t xml:space="preserve">of its </w:t>
      </w:r>
      <w:r w:rsidR="00B875D5" w:rsidRPr="00DD54E3">
        <w:rPr>
          <w:color w:val="000000" w:themeColor="text1"/>
          <w:lang w:val="en-GB"/>
        </w:rPr>
        <w:t xml:space="preserve">funded </w:t>
      </w:r>
      <w:r w:rsidR="00ED15E8" w:rsidRPr="00DD54E3">
        <w:rPr>
          <w:color w:val="000000" w:themeColor="text1"/>
          <w:lang w:val="en-GB"/>
        </w:rPr>
        <w:t>HOs report</w:t>
      </w:r>
      <w:r w:rsidR="00375B17" w:rsidRPr="00DD54E3">
        <w:rPr>
          <w:color w:val="000000" w:themeColor="text1"/>
          <w:lang w:val="en-GB"/>
        </w:rPr>
        <w:t xml:space="preserve"> their </w:t>
      </w:r>
      <w:r w:rsidR="00ED15E8" w:rsidRPr="00DD54E3">
        <w:rPr>
          <w:color w:val="000000" w:themeColor="text1"/>
          <w:lang w:val="en-GB"/>
        </w:rPr>
        <w:t>carbon footprints by</w:t>
      </w:r>
      <w:r w:rsidR="00C02BCA" w:rsidRPr="00DD54E3">
        <w:rPr>
          <w:color w:val="000000" w:themeColor="text1"/>
          <w:lang w:val="en-GB"/>
        </w:rPr>
        <w:t xml:space="preserve"> 2023</w:t>
      </w:r>
      <w:r w:rsidR="000746FE" w:rsidRPr="00DD54E3">
        <w:rPr>
          <w:color w:val="000000" w:themeColor="text1"/>
          <w:lang w:val="en-GB"/>
        </w:rPr>
        <w:t xml:space="preserve"> for funding eligibility </w:t>
      </w:r>
      <w:sdt>
        <w:sdtPr>
          <w:rPr>
            <w:color w:val="000000" w:themeColor="text1"/>
            <w:lang w:val="en-GB"/>
          </w:rPr>
          <w:alias w:val="To edit, see citavi.com/edit"/>
          <w:tag w:val="CitaviPlaceholder#2825c19f-0f98-4bf1-b6dc-8dd0a725a23a"/>
          <w:id w:val="1340581622"/>
          <w:placeholder>
            <w:docPart w:val="DefaultPlaceholder_-1854013440"/>
          </w:placeholder>
        </w:sdtPr>
        <w:sdtContent>
          <w:r w:rsidR="00C45BC3" w:rsidRPr="00DD54E3">
            <w:rPr>
              <w:color w:val="000000" w:themeColor="text1"/>
              <w:lang w:val="en-GB"/>
            </w:rPr>
            <w:fldChar w:fldCharType="begin"/>
          </w:r>
          <w:r w:rsidR="000E7924"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5MTAyYjhkLTQ5NmQtNDA3NS1hYTk1LTNmOTFkNTM1OTc3MyIsIlJhbmdlTGVuZ3RoIjoxMiwiUmVmZXJlbmNlSWQiOiIzZmM0MzQ3My00ZTQ5LTQ1ZGEtODQzZC1lMmUzYjhjODQyZD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TGFzdE5hbWUiOiJFQ0hPIiwiUHJvdGVjdGVkIjpmYWxzZSwiU2V4IjowLCJDcmVhdGVkQnkiOiJfQUxJIiwiQ3JlYXRlZE9uIjoiMjAyMy0wOC0xMlQwMzowNTowNSIsIk1vZGlmaWVkQnkiOiJfQUxJIiwiSWQiOiI2MzBiM2NmOC03MjgwLTQ5MTktODcxNi02ZGZkYjgzZTJjMzUiLCJNb2RpZmllZE9uIjoiMjAyMy0wOC0xMlQwMzowNTowNSIsIlByb2plY3QiOnsiJGlkIjoiNSIsIiR0eXBlIjoiU3dpc3NBY2FkZW1pYy5DaXRhdmkuUHJvamVjdCwgU3dpc3NBY2FkZW1pYy5DaXRhdmkifX1dLCJDaXRhdGlvbktleVVwZGF0ZVR5cGUiOjAsIkNvbGxhYm9yYXRvcnMiOltdLCJEb2kiOiIxMC4yNzk1LzA3NDg4NyIsIkVkaXRvcnMiOltdLCJFdmFsdWF0aW9uQ29tcGxleGl0eSI6MCwiRXZhbHVhdGlvblNvdXJjZVRleHRGb3JtYXQiOjAsIkdyb3VwcyI6W10sIkhhc0xhYmVsMSI6ZmFsc2UsIkhhc0xhYmVsMiI6ZmFsc2UsIktleXdvcmRzIjpbXSwiTGFuZ3VhZ2UiOiJlbmciLCJMYW5ndWFnZUNvZGUiOiJlbiIsIkxvY2F0aW9ucyI6W3siJGlkIjoiNiIsIiR0eXBlIjoiU3dpc3NBY2FkZW1pYy5DaXRhdmkuTG9jYXRpb24sIFN3aXNzQWNhZGVtaWMuQ2l0YXZpIiwiQWRkcmVzcyI6eyIkaWQiOiI3IiwiJHR5cGUiOiJTd2lzc0FjYWRlbWljLkNpdGF2aS5MaW5rZWRSZXNvdXJjZSwgU3dpc3NBY2FkZW1pYy5DaXRhdmkiLCJMaW5rZWRSZXNvdXJjZVR5cGUiOjUsIk9yaWdpbmFsU3RyaW5nIjoiMTAuMjc5NS8wNzQ4ODciLCJVcmlTdHJpbmciOiJodHRwczovL2RvaS5vcmcvMTAuMjc5NS8wNzQ4ODc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C0wN1QwMzozMToxMSIsIk1vZGlmaWVkQnkiOiJfQUxJIiwiSWQiOiJiMGVjOGNkOC00YjZjLTQ0M2QtYjQyMS1hMjJjMThiNWQ5NzAiLCJNb2RpZmllZE9uIjoiMjAyMi0xMC0wN1QwMzozMToxMSIsIlByb2plY3QiOnsiJHJlZiI6IjUifX0seyIkaWQiOiI5IiwiJHR5cGUiOiJTd2lzc0FjYWRlbWljLkNpdGF2aS5Mb2NhdGlvbiwgU3dpc3NBY2FkZW1pYy5DaXRhdmkiLCJBZGRyZXNzIjp7IiRpZCI6IjEwIiwiJHR5cGUiOiJTd2lzc0FjYWRlbWljLkNpdGF2aS5MaW5rZWRSZXNvdXJjZSwgU3dpc3NBY2FkZW1pYy5DaXRhdmkiLCJMaW5rZWRSZXNvdXJjZVR5cGUiOjUsIk9yaWdpbmFsU3RyaW5nIjoiaHR0cHM6Ly9vcC5ldXJvcGEuZXUvZW4vcHVibGljYXRpb24tZGV0YWlsLy0vcHVibGljYXRpb24vZDBkMzM5NWQtMWU1MS0xMWViLWI1N2UtMDFhYTc1ZWQ3MWExL2xhbmd1YWdlLWVuIiwiVXJpU3RyaW5nIjoiaHR0cHM6Ly9vcC5ldXJvcGEuZXUvZW4vcHVibGljYXRpb24tZGV0YWlsLy0vcHVibGljYXRpb24vZDBkMzM5NWQtMWU1MS0xMWViLWI1N2UtMDFhYTc1ZWQ3MWExL2xhbmd1YWdlLWVu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yLTEwLTA3VDAzOjM2OjU0IiwiTW9kaWZpZWRCeSI6Il9BTEkiLCJJZCI6IjdkODE5YzY2LTU2MjQtNDY5OC05NGQ1LTgzZTJhM2FiN2I4MCIsIk1vZGlmaWVkT24iOiIyMDIyLTEwLTA3VDAzOjM2OjU0IiwiUHJvamVjdCI6eyIkcmVmIjoiNSJ9fV0sIk9ubGluZUFkZHJlc3MiOiJodHRwczovL29wLmV1cm9wYS5ldS9lbi9wdWJsaWNhdGlvbi1kZXRhaWwvLS9wdWJsaWNhdGlvbi9kMGQzMzk1ZC0xZTUxLTExZWItYjU3ZS0wMWFhNzVlZDcxYTEvbGFuZ3VhZ2UtZW4iLCJPcmdhbml6YXRpb25zIjpbXSwiT3RoZXJzSW52b2x2ZWQiOltdLCJQdWJsaXNoZXJzIjpbeyIkaWQiOiIxMiIsIiR0eXBlIjoiU3dpc3NBY2FkZW1pYy5DaXRhdmkuUHVibGlzaGVyLCBTd2lzc0FjYWRlbWljLkNpdGF2aSIsIk5hbWUiOiJQdWJsaWNhdGlvbnMgT2ZmaWNlIiwiUHJvdGVjdGVkIjpmYWxzZSwiQ3JlYXRlZEJ5IjoiX0FMSSIsIkNyZWF0ZWRPbiI6IjIwMjItMTAtMDdUMDM6MzE6MTEiLCJNb2RpZmllZEJ5IjoiX0FMSSIsIklkIjoiYzkxNmQzYWItZTY1Mi00MjcyLWJlY2ItODkxYWVlMTNhYmM3IiwiTW9kaWZpZWRPbiI6IjIwMjItMTAtMDdUMDM6MzE6MTEiLCJQcm9qZWN0Ijp7IiRyZWYiOiI1In19XSwiUXVvdGF0aW9ucyI6W10sIlJlZmVyZW5jZVR5cGUiOiJJbnRlcm5ldERvY3VtZW50IiwiU2hvcnRUaXRsZSI6IkVDSE8gMjAyMCDigJMgRXVyb3BlYW4gQ29tbWlzc2lvbiIsIlNob3J0VGl0bGVVcGRhdGVUeXBlIjowLCJTb3VyY2VPZkJpYmxpb2dyYXBoaWNJbmZvcm1hdGlvbiI6IlJJUyIsIlN0YXRpY0lkcyI6WyI2NjI2Y2FkNS02YmYzLTQ4NGEtOWI3ZS02NDUxN2RjYWM5ODMiXSwiU3VidGl0bGUiOiJERyBFQ0hP4oCZcyBhcHByb2FjaCB0byByZWR1Y2luZyB0aGUgZW52aXJvbm1lbnRhbCBmb290cHJpbnQgb2YgaHVtYW5pdGFyaWFuIGFpZCIsIlRhYmxlT2ZDb250ZW50c0NvbXBsZXhpdHkiOjAsIlRhYmxlT2ZDb250ZW50c1NvdXJjZVRleHRGb3JtYXQiOjAsIlRhc2tzIjpbXSwiVGl0bGUiOiJFdXJvcGVhbiBDb21taXNzaW9uLiBEaXJlY3RvcmF0ZSBHZW5lcmFsIGZvciBFdXJvcGVhbiBDaXZpbCBQcm90ZWN0aW9uIGFuZCBIdW1hbml0YXJpYW4gQWlkIE9wZXJhdGlvbnMgKEVDSE8pIiwiVHJhbnNsYXRvcnMiOltdLCJZZWFyIjoiMjAyMCIsIlllYXJSZXNvbHZlZCI6IjIwMjAiLCJDcmVhdGVkQnkiOiJfQUxJIiwiQ3JlYXRlZE9uIjoiMjAyMi0xMC0wN1QwMzozMToxMSIsIk1vZGlmaWVkQnkiOiJfQUxJIiwiSWQiOiIzZmM0MzQ3My00ZTQ5LTQ1ZGEtODQzZC1lMmUzYjhjODQyZDYiLCJNb2RpZmllZE9uIjoiMjAyMy0wOC0xMlQwMzowNTowNSIsIlByb2plY3QiOnsiJHJlZiI6IjUifX0sIlVzZU51bWJlcmluZ1R5cGVPZlBhcmVudERvY3VtZW50IjpmYWxzZX1dLCJGb3JtYXR0ZWRUZXh0Ijp7IiRpZCI6IjEzIiwiQ291bnQiOjEsIlRleHRVbml0cyI6W3siJGlkIjoiMTQiLCJGb250U3R5bGUiOnsiJGlkIjoiMTUiLCJOZXV0cmFsIjp0cnVlfSwiUmVhZGluZ09yZGVyIjoxLCJUZXh0IjoiKEVDSE8sIDIwMjApIn1dfSwiVGFnIjoiQ2l0YXZpUGxhY2Vob2xkZXIjMjgyNWMxOWYtMGY5OC00YmYxLWI2ZGMtOGRkMGE3MjVhMjNhIiwiVGV4dCI6IihFQ0hPLCAyMDIwKSIsIldBSVZlcnNpb24iOiI2LjguMC4wIn0=}</w:instrText>
          </w:r>
          <w:r w:rsidR="00C45BC3" w:rsidRPr="00DD54E3">
            <w:rPr>
              <w:color w:val="000000" w:themeColor="text1"/>
              <w:lang w:val="en-GB"/>
            </w:rPr>
            <w:fldChar w:fldCharType="separate"/>
          </w:r>
          <w:r w:rsidR="00B10F20" w:rsidRPr="00DD54E3">
            <w:rPr>
              <w:color w:val="000000" w:themeColor="text1"/>
              <w:lang w:val="en-GB"/>
            </w:rPr>
            <w:t>(ECHO, 2020)</w:t>
          </w:r>
          <w:r w:rsidR="00C45BC3" w:rsidRPr="00DD54E3">
            <w:rPr>
              <w:color w:val="000000" w:themeColor="text1"/>
              <w:lang w:val="en-GB"/>
            </w:rPr>
            <w:fldChar w:fldCharType="end"/>
          </w:r>
        </w:sdtContent>
      </w:sdt>
      <w:r w:rsidR="00375B17" w:rsidRPr="00DD54E3">
        <w:rPr>
          <w:color w:val="000000" w:themeColor="text1"/>
          <w:lang w:val="en-GB"/>
        </w:rPr>
        <w:t>.</w:t>
      </w:r>
      <w:r w:rsidR="00E97926" w:rsidRPr="00DD54E3">
        <w:rPr>
          <w:color w:val="000000" w:themeColor="text1"/>
          <w:lang w:val="en-GB"/>
        </w:rPr>
        <w:t xml:space="preserve"> </w:t>
      </w:r>
    </w:p>
    <w:p w14:paraId="7826C626" w14:textId="3F295C6B" w:rsidR="00A5676A" w:rsidRPr="00DD54E3" w:rsidRDefault="00A5676A" w:rsidP="003240AE">
      <w:pPr>
        <w:rPr>
          <w:color w:val="000000" w:themeColor="text1"/>
          <w:lang w:val="en-GB"/>
        </w:rPr>
      </w:pPr>
      <w:r w:rsidRPr="00DD54E3">
        <w:rPr>
          <w:color w:val="000000" w:themeColor="text1"/>
          <w:lang w:val="en-GB"/>
        </w:rPr>
        <w:t>From</w:t>
      </w:r>
      <w:r w:rsidR="00D4269D" w:rsidRPr="00DD54E3">
        <w:rPr>
          <w:color w:val="000000" w:themeColor="text1"/>
          <w:lang w:val="en-GB"/>
        </w:rPr>
        <w:t xml:space="preserve"> </w:t>
      </w:r>
      <w:r w:rsidR="003F0851" w:rsidRPr="00DD54E3">
        <w:rPr>
          <w:color w:val="000000" w:themeColor="text1"/>
          <w:lang w:val="en-GB"/>
        </w:rPr>
        <w:t xml:space="preserve">a </w:t>
      </w:r>
      <w:r w:rsidRPr="00DD54E3">
        <w:rPr>
          <w:color w:val="000000" w:themeColor="text1"/>
          <w:lang w:val="en-GB"/>
        </w:rPr>
        <w:t xml:space="preserve">social </w:t>
      </w:r>
      <w:r w:rsidR="00315E4E" w:rsidRPr="00DD54E3">
        <w:rPr>
          <w:color w:val="000000" w:themeColor="text1"/>
          <w:lang w:val="en-GB"/>
        </w:rPr>
        <w:t xml:space="preserve">sustainability </w:t>
      </w:r>
      <w:r w:rsidRPr="00DD54E3">
        <w:rPr>
          <w:color w:val="000000" w:themeColor="text1"/>
          <w:lang w:val="en-GB"/>
        </w:rPr>
        <w:t xml:space="preserve">perspective, the humanitarian sector is confronted with challenges related to </w:t>
      </w:r>
      <w:r w:rsidR="00ED15E8" w:rsidRPr="00DD54E3">
        <w:rPr>
          <w:color w:val="000000" w:themeColor="text1"/>
          <w:lang w:val="en-GB"/>
        </w:rPr>
        <w:t>ensuring the inclusivity,</w:t>
      </w:r>
      <w:r w:rsidRPr="00DD54E3">
        <w:rPr>
          <w:color w:val="000000" w:themeColor="text1"/>
          <w:lang w:val="en-GB"/>
        </w:rPr>
        <w:t xml:space="preserve"> equity, and protection of vulnerable populations</w:t>
      </w:r>
      <w:r w:rsidR="00D96EEF" w:rsidRPr="00DD54E3">
        <w:rPr>
          <w:color w:val="000000" w:themeColor="text1"/>
          <w:lang w:val="en-GB"/>
        </w:rPr>
        <w:t xml:space="preserve"> </w:t>
      </w:r>
      <w:sdt>
        <w:sdtPr>
          <w:rPr>
            <w:color w:val="000000" w:themeColor="text1"/>
            <w:lang w:val="en-GB"/>
          </w:rPr>
          <w:alias w:val="To edit, see citavi.com/edit"/>
          <w:tag w:val="CitaviPlaceholder#78896ae2-bfb6-4e41-aaa0-cd5e59868b82"/>
          <w:id w:val="-314026911"/>
          <w:placeholder>
            <w:docPart w:val="DefaultPlaceholder_-1854013440"/>
          </w:placeholder>
        </w:sdtPr>
        <w:sdtContent>
          <w:r w:rsidR="00D96EEF" w:rsidRPr="00DD54E3">
            <w:rPr>
              <w:color w:val="000000" w:themeColor="text1"/>
              <w:lang w:val="en-GB"/>
            </w:rPr>
            <w:fldChar w:fldCharType="begin"/>
          </w:r>
          <w:r w:rsidR="00D96EEF"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AyYzhlOTI0LTk3M2YtNGE0Mi1hYTlhLTU5MzQxMmM1ZmQ2MyIsIlJhbmdlTGVuZ3RoIjoyNywiUmVmZXJlbmNlSWQiOiIwMjQ3YjE1Yi1hZDMzLTQwNWQtYWRjYy1hYzAzNGZhYjQzZWQ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SXJhIiwiTGFzdE5hbWUiOiJIYWF2aXN0byIsIlByb3RlY3RlZCI6ZmFsc2UsIlNleCI6MiwiQ3JlYXRlZEJ5IjoiX2EiLCJDcmVhdGVkT24iOiIyMDE2LTEwLTAxVDEzOjE2OjAxIiwiTW9kaWZpZWRCeSI6Il9hIiwiSWQiOiJkZmZkNWVmMS0xMzUxLTQ0OGEtYTcxNy05ZmFlMWRiYTc2MjUiLCJNb2RpZmllZE9uIjoiMjAxNi0xMC0yN1QxMzoxOTo0MSIsIlByb2plY3QiOnsiJGlkIjoiNSIsIiR0eXBlIjoiU3dpc3NBY2FkZW1pYy5DaXRhdmkuUHJvamVjdCwgU3dpc3NBY2FkZW1pYy5DaXRhdmkifX0seyIkaWQiOiI2IiwiJHR5cGUiOiJTd2lzc0FjYWRlbWljLkNpdGF2aS5QZXJzb24sIFN3aXNzQWNhZGVtaWMuQ2l0YXZpIiwiRmlyc3ROYW1lIjoiR3nDtm5neWkiLCJMYXN0TmFtZSI6IktvdsOhY3MiLCJQcm90ZWN0ZWQiOmZhbHNlLCJTZXgiOjAsIkNyZWF0ZWRCeSI6Il9BTEkiLCJDcmVhdGVkT24iOiIyMDIyLTAzLTEyVDA1OjU1OjM0IiwiTW9kaWZpZWRCeSI6Il9BTEkiLCJJZCI6IjJkODRkYTliLTVhODAtNDRjZi1hNWQ3LTlkYWExYzQzMmQ4NSIsIk1vZGlmaWVkT24iOiIyMDIyLTAzLTEyVDA1OjU1OjM0IiwiUHJvamVjdCI6eyIkcmVmIjoiNSJ9fV0sIkNpdGF0aW9uS2V5IjoiSGFhdmlzdG8gZXQgYWwuIDIwMTQiLCJDaXRhdGlvbktleVVwZGF0ZVR5cGUiOjAsIkNvbGxhYm9yYXRvcnMiOltdLCJDdXN0b21GaWVsZDEiOiI2OCIsIkN1c3RvbUZpZWxkMiI6IkNvbmNlcHR1YWwiLCJDdXN0b21GaWVsZDMiOiJCb3RoIG9yIG5vdCBzcGVjaWZpYyIsIkN1c3RvbUZpZWxkNCI6IkJvdGggb3Igbm90IHNwZWNpZmljIiwiQ3VzdG9tRmllbGQ1IjoiU2V2ZXJhbCIsIkN1c3RvbUZpZWxkNiI6IkNvbmNlcHR1YWwgUmVzZWFyY2giLCJDdXN0b21GaWVsZDciOiJFY29ub21pYytFbnZpcm9tZW50YWwrU29jaWFsIiwiQ3VzdG9tRmllbGQ4IjoiQ29udGluZ2VuY3kgdGhlb3J5IiwiQ3VzdG9tRmllbGQ5IjoiRmlubGFuZCIsIkRvaSI6IjEwLjExMDgvRFBNLTEwLTIwMTMtMDE5Mi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ZW1lcmFsZC5jb20vaW5zaWdodC9jb250ZW50L2RvaS8xMC4xMTA4L0RQTS0xMC0yMDEzLTAxOTIvZnVsbC9odG1sIiwiVXJpU3RyaW5nIjoiaHR0cHM6Ly93d3cuZW1lcmFsZC5jb20vaW5zaWdodC9jb250ZW50L2RvaS8xMC4xMTA4L0RQTS0xMC0yMDEzLTAxOTIvZnVsbC9odG1s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1OjQ2IiwiTW9kaWZpZWRCeSI6Il9BbmpvbXNob2FlIiwiSWQiOiJiOTIwYTk2OC1kZjE4LTRhY2YtOTNhYS1jY2E0ZmY3NGIxNmIiLCJNb2RpZmllZE9uIjoiMjAyMi0wMy0xMVQwNjozNTo0Ni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jEwLjExMDgvRFBNLTEwLTIwMTMtMDE5MiIsIlVyaVN0cmluZyI6Imh0dHBzOi8vZG9pLm9yZy8xMC4xMTA4L0RQTS0xMC0yMDEzLTAxOTI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3MGE0NmNlMy1kMzMwLTQ1YjgtODE0ZS1jNGViN2NmZjY5Y2E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mh0dHBzOi8vd3d3LnNjb3B1cy5jb20vaW53YXJkL3JlY29yZC51cmk/ZWlkPTItczIuMC04NDkxNDY5MzExMSZkb2k9MTAuMTEwOCUyZkRQTS0xMC0yMDEzLTAxOTImcGFydG5lcklEPTQwJm1kNT1lODhjZGQwZGMxNDAxNDRmMDdmOTczYzA5Y2E3ZTU5YyIsIlVyaVN0cmluZyI6Imh0dHBzOi8vd3d3LnNjb3B1cy5jb20vaW53YXJkL3JlY29yZC51cmk/ZWlkPTItczIuMC04NDkxNDY5MzExMSZkb2k9MTAuMTEwOCUyZkRQTS0xMC0yMDEzLTAxOTImcGFydG5lcklEPTQwJm1kNT1lODhjZGQwZGMxNDAxNDRmMDdmOTczYzA5Y2E3ZTU5Yy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IxZDFiZjEwLWI1NjEtNGJlYy04MzEyLWQzZTdlYzY5YmQzMiIsIk1vZGlmaWVkT24iOiIyMDIyLTAxLTMwVDA0OjU0OjUzIiwiUHJvamVjdCI6eyIkcmVmIjoiNSJ9fV0sIk51bWJlciI6IjUiLCJPbmxpbmVBZGRyZXNzIjoiaHR0cHM6Ly93d3cuc2NvcHVzLmNvbS9pbndhcmQvcmVjb3JkLnVyaT9laWQ9Mi1zMi4wLTg0OTE0NjkzMTExJmRvaT0xMC4xMTA4JTJmRFBNLTEwLTIwMTMtMDE5MiZwYXJ0bmVySUQ9NDAmbWQ1PWU4OGNkZDBkYzE0MDE0NGYwN2Y5NzNjMDljYTdlNTljIiwiT3JnYW5pemF0aW9ucyI6W10sIk90aGVyc0ludm9sdmVkIjpbXSwiUGFnZVJhbmdlIjoiPHNwPlxyXG4gIDxuPjYxMDwvbj5cclxuICA8aW4+dHJ1ZTwvaW4+XHJcbiAgPG9zPjYxMDwvb3M+XHJcbiAgPHBzPjYxMDwvcHM+XHJcbjwvc3A+XHJcbjxlcD5cclxuICA8bj42MzE8L24+XHJcbiAgPGluPnRydWU8L2luPlxyXG4gIDxvcz42MzE8L29zPlxyXG4gIDxwcz42MzE8L3BzPlxyXG48L2VwPlxyXG48b3M+NjEwLTYzMTwvb3M+IiwiUGVyaW9kaWNhbCI6eyIkaWQiOiIxNyIsIiR0eXBlIjoiU3dpc3NBY2FkZW1pYy5DaXRhdmkuUGVyaW9kaWNhbCwgU3dpc3NBY2FkZW1pYy5DaXRhdmkiLCJOYW1lIjoiRGlzYXN0ZXIgUHJldmVudGlvbiBhbmQgTWFuYWdlbWVudDogQW4gSW50ZXJuYXRpb25hbCBKb3VybmFsIiwiUGFnaW5hdGlvbiI6MCwiUHJvdGVjdGVkIjpmYWxzZSwiQ3JlYXRlZEJ5IjoiX0Fuam9tc2hvYWUiLCJDcmVhdGVkT24iOiIyMDIyLTAxLTMwVDA0OjMxOjM4IiwiTW9kaWZpZWRCeSI6Il9BbmpvbXNob2FlIiwiSWQiOiJmOGJmYmU1ZS0zOWRlLTRmYmYtODk4NC0wMDM5ZDY3Yzg5YjYiLCJNb2RpZmllZE9uIjoiMjAyMi0wMS0zMFQwNDozMTozOCIsIlByb2plY3QiOnsiJHJlZiI6IjUifX0sIlB1Ymxpc2hlcnMiOlt7IiRpZCI6IjE4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IYWF2aXN0bywgS292w6FjcyAyMDE0IOKAkyBQZXJzcGVjdGl2ZXMgb24gc3VzdGFpbmFiaWxpdHkgaW4gaHVtYW5pdGFyaWFuIiwiU2hvcnRUaXRsZVVwZGF0ZVR5cGUiOjAsIlNvdXJjZU9mQmlibGlvZ3JhcGhpY0luZm9ybWF0aW9uIjoiQ3Jvc3NSZWYiLCJTdGF0aWNJZHMiOlsiMWViYjcwNWItYjFiYy00MmQ2LTlkMjUtNWJlZjYyNDgwZmU3Il0sIlRhYmxlT2ZDb250ZW50c0NvbXBsZXhpdHkiOjAsIlRhYmxlT2ZDb250ZW50c1NvdXJjZVRleHRGb3JtYXQiOjAsIlRhc2tzIjpbXSwiVGl0bGUiOiJQZXJzcGVjdGl2ZXMgb24gc3VzdGFpbmFiaWxpdHkgaW4gaHVtYW5pdGFyaWFuIHN1cHBseSBjaGFpbnMiLCJUcmFuc2xhdG9ycyI6W10sIlZvbHVtZSI6IjIzIiwiWWVhciI6IjIwMTQiLCJZZWFyUmVzb2x2ZWQiOiIyMDE0IiwiQ3JlYXRlZEJ5IjoiX0Fuam9tc2hvYWUiLCJDcmVhdGVkT24iOiIyMDIyLTAxLTMwVDA0OjU0OjUzIiwiTW9kaWZpZWRCeSI6Il9BTEkiLCJJZCI6IjAyNDdiMTViLWFkMzMtNDA1ZC1hZGNjLWFjMDM0ZmFiNDNlZCIsIk1vZGlmaWVkT24iOiIyMDIyLTA5LTI4VDEzOjI0OjI5IiwiUHJvamVjdCI6eyIkcmVmIjoiNSJ9fSwiVXNlTnVtYmVyaW5nVHlwZU9mUGFyZW50RG9jdW1lbnQiOmZhbHNlfV0sIkZvcm1hdHRlZFRleHQiOnsiJGlkIjoiMTkiLCJDb3VudCI6MSwiVGV4dFVuaXRzIjpbeyIkaWQiOiIyMCIsIkZvbnRTdHlsZSI6eyIkaWQiOiIyMSIsIk5ldXRyYWwiOnRydWV9LCJSZWFkaW5nT3JkZXIiOjEsIlRleHQiOiIoSGFhdmlzdG8gYW5kIEtvdsOhY3MsIDIwMTQpIn1dfSwiVGFnIjoiQ2l0YXZpUGxhY2Vob2xkZXIjNzg4OTZhZTItYmZiNi00ZTQxLWFhYTAtY2Q1ZTU5ODY4YjgyIiwiVGV4dCI6IihIYWF2aXN0byBhbmQgS292w6FjcywgMjAxNCkiLCJXQUlWZXJzaW9uIjoiNi44LjAuMCJ9}</w:instrText>
          </w:r>
          <w:r w:rsidR="00D96EEF" w:rsidRPr="00DD54E3">
            <w:rPr>
              <w:color w:val="000000" w:themeColor="text1"/>
              <w:lang w:val="en-GB"/>
            </w:rPr>
            <w:fldChar w:fldCharType="separate"/>
          </w:r>
          <w:r w:rsidR="00B10F20" w:rsidRPr="00DD54E3">
            <w:rPr>
              <w:color w:val="000000" w:themeColor="text1"/>
              <w:lang w:val="en-GB"/>
            </w:rPr>
            <w:t>(Haavisto and Kovács, 2014)</w:t>
          </w:r>
          <w:r w:rsidR="00D96EEF" w:rsidRPr="00DD54E3">
            <w:rPr>
              <w:color w:val="000000" w:themeColor="text1"/>
              <w:lang w:val="en-GB"/>
            </w:rPr>
            <w:fldChar w:fldCharType="end"/>
          </w:r>
        </w:sdtContent>
      </w:sdt>
      <w:r w:rsidRPr="00DD54E3">
        <w:rPr>
          <w:color w:val="000000" w:themeColor="text1"/>
          <w:lang w:val="en-GB"/>
        </w:rPr>
        <w:t>. The displacement of communities due to conflicts and natural disasters can lead to social disruptions, loss of livelihoods, and increased vulnerability to exploitation and violence</w:t>
      </w:r>
      <w:r w:rsidR="00D96EEF" w:rsidRPr="00DD54E3">
        <w:rPr>
          <w:color w:val="000000" w:themeColor="text1"/>
          <w:lang w:val="en-GB"/>
        </w:rPr>
        <w:t xml:space="preserve"> </w:t>
      </w:r>
      <w:sdt>
        <w:sdtPr>
          <w:rPr>
            <w:color w:val="000000" w:themeColor="text1"/>
            <w:lang w:val="en-GB"/>
          </w:rPr>
          <w:alias w:val="To edit, see citavi.com/edit"/>
          <w:tag w:val="CitaviPlaceholder#936e393e-cda5-4af4-ae68-0519cb8abf14"/>
          <w:id w:val="-1980530896"/>
          <w:placeholder>
            <w:docPart w:val="DefaultPlaceholder_-1854013440"/>
          </w:placeholder>
        </w:sdtPr>
        <w:sdtContent>
          <w:r w:rsidR="00D96EEF" w:rsidRPr="00DD54E3">
            <w:rPr>
              <w:color w:val="000000" w:themeColor="text1"/>
              <w:lang w:val="en-GB"/>
            </w:rPr>
            <w:fldChar w:fldCharType="begin"/>
          </w:r>
          <w:r w:rsidR="00D96EEF"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I2NWRmNmJhLTRlOTktNGRmOS04NGI3LWEzODY2YzgzZmI0OSIsIlJhbmdlTGVuZ3RoIjoyOSwiUmVmZXJlbmNlSWQiOiJhNGIwZTQwYS1lN2QyLTQ4ZTItODkwYS1jODYwYWY4OWYxZTk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GF1cmEiLCJMYXN0TmFtZSI6IkxhZ3VuYS1TYWx2YWTDsyIsIlByb3RlY3RlZCI6ZmFsc2UsIlNleCI6MSwiQ3JlYXRlZEJ5IjoiX0FsaSIsIkNyZWF0ZWRPbiI6IjIwMjEtMDMtMDNUMDM6MDQ6MzYiLCJNb2RpZmllZEJ5IjoiX0FsaSIsIklkIjoiYTI0MWZhNmYtNjI4OS00NGQxLWEwZGItZDI5OTllMzUzZDcyIiwiTW9kaWZpZWRPbiI6IjIwMjEtMDMtMDNUMDM6MDQ6MzYiLCJQcm9qZWN0Ijp7IiRpZCI6IjUiLCIkdHlwZSI6IlN3aXNzQWNhZGVtaWMuQ2l0YXZpLlByb2plY3QsIFN3aXNzQWNhZGVtaWMuQ2l0YXZpIn19LHsiJGlkIjoiNiIsIiR0eXBlIjoiU3dpc3NBY2FkZW1pYy5DaXRhdmkuUGVyc29uLCBTd2lzc0FjYWRlbWljLkNpdGF2aSIsIkZpcnN0TmFtZSI6Ik1hdHRoaWV1IiwiTGFzdE5hbWUiOiJMYXVyYXMiLCJQcm90ZWN0ZWQiOmZhbHNlLCJTZXgiOjAsIkNyZWF0ZWRCeSI6Il9BTEkiLCJDcmVhdGVkT24iOiIyMDIyLTAzLTE0VDA4OjM4OjMwIiwiTW9kaWZpZWRCeSI6Il9BTEkiLCJJZCI6IjIyMDViYmI4LWE2NzAtNDUxZS04MTUwLTBmOGFiZjQ2ZjJlOSIsIk1vZGlmaWVkT24iOiIyMDIyLTAzLTE0VDA4OjM4OjMwIiwiUHJvamVjdCI6eyIkcmVmIjoiNSJ9fSx7IiRpZCI6IjciLCIkdHlwZSI6IlN3aXNzQWNhZGVtaWMuQ2l0YXZpLlBlcnNvbiwgU3dpc3NBY2FkZW1pYy5DaXRhdmkiLCJGaXJzdE5hbWUiOiJVY2hlIiwiTGFzdE5hbWUiOiJPa29uZ3d1IiwiUHJvdGVjdGVkIjpmYWxzZSwiU2V4IjowLCJDcmVhdGVkQnkiOiJfYSIsIkNyZWF0ZWRPbiI6IjIwMTYtMDMtMDhUMTI6MTE6MjMiLCJNb2RpZmllZEJ5IjoiX2EiLCJJZCI6IjM0MzJhYWQ3LWNiZTgtNGE2Yi1hMGUxLWYzZjU5Y2RmMzZkNiIsIk1vZGlmaWVkT24iOiIyMDE2LTAzLTA4VDEyOjExOjIzIiwiUHJvamVjdCI6eyIkcmVmIjoiNSJ9fSx7IiRpZCI6IjgiLCIkdHlwZSI6IlN3aXNzQWNhZGVtaWMuQ2l0YXZpLlBlcnNvbiwgU3dpc3NBY2FkZW1pYy5DaXRhdmkiLCJGaXJzdE5hbWUiOiJUaW5hIiwiTGFzdE5hbWUiOiJDb21lcyIsIlByb3RlY3RlZCI6ZmFsc2UsIlNleCI6MSwiQ3JlYXRlZEJ5IjoiX2EiLCJDcmVhdGVkT24iOiIyMDE2LTAzLTA4VDEyOjExOjIzIiwiTW9kaWZpZWRCeSI6Il9hIiwiSWQiOiIxMTIyMzIwMy00ZGU5LTQ3MWEtYWE4NC0zNzQ5NzZjNzhlMjQiLCJNb2RpZmllZE9uIjoiMjAxNi0wMy0wOFQxMjoxMToyMyIsIlByb2plY3QiOnsiJHJlZiI6IjUifX1dLCJDaXRhdGlvbktleSI6IkxhZ3VuYS1TYWx2YWTDsyBldCBhbC4gMjAxOSIsIkNpdGF0aW9uS2V5VXBkYXRlVHlwZSI6MCwiQ29sbGFib3JhdG9ycyI6W10sIkN1c3RvbUZpZWxkMSI6IjQxIiwiQ3VzdG9tRmllbGQyIjoiQW5hbHl0aWNhbCIsIkN1c3RvbUZpZWxkMyI6IlN1ZGRlbi1vbnNldCIsIkN1c3RvbUZpZWxkNCI6IkRpc2FzdGVyIHJlbGllZiIsIkN1c3RvbUZpZWxkNSI6IlByZXBhcmVkbmVzcyIsIkN1c3RvbUZpZWxkNiI6IkFuYWx5dGljYWwgbW9kZWxpbmciLCJDdXN0b21GaWVsZDciOiJFY29ub21pYytFbnZpcm9tZW50YWwrU29jaWFsIiwiQ3VzdG9tRmllbGQ4IjoiTm90IFNwZWNpZmljIiwiQ3VzdG9tRmllbGQ5IjoiRnJhbmNlIiwiRG9pIjoiMTAuMTAwNy9zMTA0NzktMDE4LTI4ODItMy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nRydWUsIkhhc0xhYmVsMiI6dHJ1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c2NvcHVzLmNvbS9pbndhcmQvcmVjb3JkLnVyaT9laWQ9Mi1zMi4wLTg1MDQ2NjIzNDIxJmRvaT0xMC4xMDA3JTJmczEwNDc5LTAxOC0yODgyLTMmcGFydG5lcklEPTQwJm1kNT1iNDY3YTljNTNlOTE5OWU1YjMyNGMwYWFjMDhmYmU4NSIsIlVyaVN0cmluZyI6Imh0dHBzOi8vd3d3LnNjb3B1cy5jb20vaW53YXJkL3JlY29yZC51cmk/ZWlkPTItczIuMC04NTA0NjYyMzQyMSZkb2k9MTAuMTAwNyUyZnMxMDQ3OS0wMTgtMjg4Mi0zJnBhcnRuZXJJRD00MCZtZDU9YjQ2N2E5YzUzZTkxOTllNWIzMjRjMGFhYzA4ZmJlODU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hZDQ4MTJkYy04Yjc5LTQwZDgtOWU1Ni04ZDJhNmViNTIzYjAiLCJNb2RpZmllZE9uIjoiMjAyMi0wMS0zMFQwNDo1NDo1My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jEwLjEwMDcvczEwNDc5LTAxOC0yODgyLTMiLCJVcmlTdHJpbmciOiJodHRwczovL2RvaS5vcmcvMTAuMTAwNy9zMTA0NzktMDE4LTI4ODItMy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YxYzZmMTA5LTAwY2YtNDQ5Yi04YjgzLTY0MjM2MWNiYTQyMiIsIk1vZGlmaWVkT24iOiIyMDIyLTAxLTMwVDA0OjU0OjUzIiwiUHJvamVjdCI6eyIkcmVmIjoiNSJ9fV0sIk51bWJlciI6IjEtMiIsIk9ubGluZUFkZHJlc3MiOiJodHRwczovL3d3dy5zY29wdXMuY29tL2lud2FyZC9yZWNvcmQudXJpP2VpZD0yLXMyLjAtODUwNDY2MjM0MjEmZG9pPTEwLjEwMDclMmZzMTA0NzktMDE4LTI4ODItMyZwYXJ0bmVySUQ9NDAmbWQ1PWI0NjdhOWM1M2U5MTk5ZTViMzI0YzBhYWMwOGZiZTg1IiwiT3JnYW5pemF0aW9ucyI6W10sIk90aGVyc0ludm9sdmVkIjpbXSwiUGFnZVJhbmdlIjoiPHNwPlxyXG4gIDxuPjEzMDM8L24+XHJcbiAgPGluPnRydWU8L2luPlxyXG4gIDxvcz4xMzAzPC9vcz5cclxuICA8cHM+MTMwMzwvcHM+XHJcbjwvc3A+XHJcbjxlcD5cclxuICA8bj4xMzQzPC9uPlxyXG4gIDxpbj50cnVlPC9pbj5cclxuICA8b3M+MTM0Mzwvb3M+XHJcbiAgPHBzPjEzNDM8L3BzPlxyXG48L2VwPlxyXG48b3M+MTMwMy0xMzQzPC9vcz4iLCJQZXJpb2RpY2FsIjp7IiRpZCI6IjE2IiwiJHR5cGUiOiJTd2lzc0FjYWRlbWljLkNpdGF2aS5QZXJpb2RpY2FsLCBTd2lzc0FjYWRlbWljLkNpdGF2aSIsIkVpc3NuIjoiMTU3Mi05MzM4IiwiSXNzbiI6IjAyNTQtNTMzMCIsIk5hbWUiOiJBbm5hbHMgb2YgT3BlcmF0aW9ucyBSZXNlYXJjaCIsIlBhZ2luYXRpb24iOjAsIlByb3RlY3RlZCI6ZmFsc2UsIlN0YW5kYXJkQWJicmV2aWF0aW9uIjoiQW5uIE9wZXIgUmVzIiwiQ3JlYXRlZEJ5IjoiX0FMSSIsIkNyZWF0ZWRPbiI6IjIwMjItMDMtMTZUMTY6MTI6MzgiLCJNb2RpZmllZEJ5IjoiX0FMSSIsIklkIjoiOGRkNGNkNzgtMzFiNi00YzMyLWI1OWUtMjdkYTY4YzA1NjViIiwiTW9kaWZpZWRPbiI6IjIwMjItMDMtMTZUMTY6MTI6MzgiLCJQcm9qZWN0Ijp7IiRyZWYiOiI1In19LCJQdWJsaXNoZXJzIjpbeyIkaWQiOiIxNyIsIiR0eXBlIjoiU3dpc3NBY2FkZW1pYy5DaXRhdmkuUHVibGlzaGVyLCBTd2lzc0FjYWRlbWljLkNpdGF2aSIsIk5hbWUiOiJTcHJpbmdlciIsIlByb3RlY3RlZCI6ZmFsc2UsIkNyZWF0ZWRCeSI6Il9BTEkiLCJDcmVhdGVkT24iOiIyMDIyLTAzLTEyVDA1OjA0OjI5IiwiTW9kaWZpZWRCeSI6Il9BTEkiLCJJZCI6IjljZjU5MWFlLTdiN2EtNGE5Ny05NzVjLTg2NjhjMTE3YjU2YiIsIk1vZGlmaWVkT24iOiIyMDIyLTAzLTEyVDA1OjA0OjI5IiwiUHJvamVjdCI6eyIkcmVmIjoiNSJ9fV0sIlF1b3RhdGlvbnMiOltdLCJSZWZlcmVuY2VUeXBlIjoiSm91cm5hbEFydGljbGUiLCJTaG9ydFRpdGxlIjoiTGFndW5hLVNhbHZhZMOzLCBMYXVyYXMgZXQgYWwuIDIwMTkg4oCTIEEgbXVsdGljcml0ZXJpYSBNYXN0ZXIgUGxhbm5pbmcgRFNTIiwiU2hvcnRUaXRsZVVwZGF0ZVR5cGUiOjAsIlNvdXJjZU9mQmlibGlvZ3JhcGhpY0luZm9ybWF0aW9uIjoiQ3Jvc3NSZWYiLCJTdGF0aWNJZHMiOlsiNDBmNThmMTAtNGVlMS00NGQ2LWFlMjQtZDQxMDg0OTQ0ZDgzIl0sIlRhYmxlT2ZDb250ZW50c0NvbXBsZXhpdHkiOjAsIlRhYmxlT2ZDb250ZW50c1NvdXJjZVRleHRGb3JtYXQiOjAsIlRhc2tzIjpbXSwiVGl0bGUiOiJBIG11bHRpY3JpdGVyaWEgTWFzdGVyIFBsYW5uaW5nIERTUyBmb3IgYSBzdXN0YWluYWJsZSBodW1hbml0YXJpYW4gc3VwcGx5IGNoYWluIiwiVHJhbnNsYXRvcnMiOltdLCJWb2x1bWUiOiIyODMiLCJZZWFyIjoiMjAxOSIsIlllYXJSZXNvbHZlZCI6IjIwMTkiLCJDcmVhdGVkQnkiOiJfQW5qb21zaG9hZSIsIkNyZWF0ZWRPbiI6IjIwMjItMDEtMzBUMDQ6NTQ6NTMiLCJNb2RpZmllZEJ5IjoiX0FMSSIsIklkIjoiYTRiMGU0MGEtZTdkMi00OGUyLTg5MGEtYzg2MGFmODlmMWU5IiwiTW9kaWZpZWRPbiI6IjIwMjItMTAtMzFUMDU6MjI6MjUiLCJQcm9qZWN0Ijp7IiRyZWYiOiI1In19LCJVc2VOdW1iZXJpbmdUeXBlT2ZQYXJlbnREb2N1bWVudCI6ZmFsc2V9XSwiRm9ybWF0dGVkVGV4dCI6eyIkaWQiOiIxOCIsIkNvdW50IjozLCJUZXh0VW5pdHMiOlt7IiRpZCI6IjE5IiwiRm9udFN0eWxlIjp7IiRpZCI6IjIwIiwiTmV1dHJhbCI6dHJ1ZX0sIlJlYWRpbmdPcmRlciI6MSwiVGV4dCI6IihMYWd1bmEtU2FsdmFkw7MifSx7IiRpZCI6IjIxIiwiRm9udFN0eWxlIjp7IiRpZCI6IjIyIiwiSXRhbGljIjp0cnVlfSwiUmVhZGluZ09yZGVyIjoxLCJUZXh0IjoiIGV0IGFsLiJ9LHsiJGlkIjoiMjMiLCJGb250U3R5bGUiOnsiJGlkIjoiMjQiLCJOZXV0cmFsIjp0cnVlfSwiUmVhZGluZ09yZGVyIjoxLCJUZXh0IjoiLCAyMDE5KSJ9XX0sIlRhZyI6IkNpdGF2aVBsYWNlaG9sZGVyIzkzNmUzOTNlLWNkYTUtNGFmNC1hZTY4LTA1MTljYjhhYmYxNCIsIlRleHQiOiIoTGFndW5hLVNhbHZhZMOzIGV0IGFsLiwgMjAxOSkiLCJXQUlWZXJzaW9uIjoiNi44LjAuMCJ9}</w:instrText>
          </w:r>
          <w:r w:rsidR="00D96EEF" w:rsidRPr="00DD54E3">
            <w:rPr>
              <w:color w:val="000000" w:themeColor="text1"/>
              <w:lang w:val="en-GB"/>
            </w:rPr>
            <w:fldChar w:fldCharType="separate"/>
          </w:r>
          <w:r w:rsidR="00B10F20" w:rsidRPr="00DD54E3">
            <w:rPr>
              <w:color w:val="000000" w:themeColor="text1"/>
              <w:lang w:val="en-GB"/>
            </w:rPr>
            <w:t>(Laguna-Salvadó</w:t>
          </w:r>
          <w:r w:rsidR="00B10F20" w:rsidRPr="00DD54E3">
            <w:rPr>
              <w:i/>
              <w:color w:val="000000" w:themeColor="text1"/>
              <w:lang w:val="en-GB"/>
            </w:rPr>
            <w:t xml:space="preserve"> et al.</w:t>
          </w:r>
          <w:r w:rsidR="00B10F20" w:rsidRPr="00DD54E3">
            <w:rPr>
              <w:color w:val="000000" w:themeColor="text1"/>
              <w:lang w:val="en-GB"/>
            </w:rPr>
            <w:t>, 2019)</w:t>
          </w:r>
          <w:r w:rsidR="00D96EEF" w:rsidRPr="00DD54E3">
            <w:rPr>
              <w:color w:val="000000" w:themeColor="text1"/>
              <w:lang w:val="en-GB"/>
            </w:rPr>
            <w:fldChar w:fldCharType="end"/>
          </w:r>
        </w:sdtContent>
      </w:sdt>
      <w:r w:rsidRPr="00DD54E3">
        <w:rPr>
          <w:color w:val="000000" w:themeColor="text1"/>
          <w:lang w:val="en-GB"/>
        </w:rPr>
        <w:t xml:space="preserve">. Additionally, access to </w:t>
      </w:r>
      <w:r w:rsidR="00ED15E8" w:rsidRPr="00DD54E3">
        <w:rPr>
          <w:color w:val="000000" w:themeColor="text1"/>
          <w:lang w:val="en-GB"/>
        </w:rPr>
        <w:t>basic services, such</w:t>
      </w:r>
      <w:r w:rsidRPr="00DD54E3">
        <w:rPr>
          <w:color w:val="000000" w:themeColor="text1"/>
          <w:lang w:val="en-GB"/>
        </w:rPr>
        <w:t xml:space="preserve"> as healthcare, education, and </w:t>
      </w:r>
      <w:r w:rsidR="00ED15E8" w:rsidRPr="00DD54E3">
        <w:rPr>
          <w:color w:val="000000" w:themeColor="text1"/>
          <w:lang w:val="en-GB"/>
        </w:rPr>
        <w:t>clean water, remains</w:t>
      </w:r>
      <w:r w:rsidRPr="00DD54E3">
        <w:rPr>
          <w:color w:val="000000" w:themeColor="text1"/>
          <w:lang w:val="en-GB"/>
        </w:rPr>
        <w:t xml:space="preserve"> limited in many crisis-affected regions, exacerbating social inequalities and human suffering</w:t>
      </w:r>
      <w:r w:rsidR="00AD3F3D" w:rsidRPr="00DD54E3">
        <w:rPr>
          <w:color w:val="000000" w:themeColor="text1"/>
          <w:lang w:val="en-GB"/>
        </w:rPr>
        <w:t xml:space="preserve"> </w:t>
      </w:r>
      <w:sdt>
        <w:sdtPr>
          <w:rPr>
            <w:color w:val="000000" w:themeColor="text1"/>
            <w:lang w:val="en-GB"/>
          </w:rPr>
          <w:alias w:val="To edit, see citavi.com/edit"/>
          <w:tag w:val="CitaviPlaceholder#ffed1358-0c1b-4d44-81a1-a9e5f495e071"/>
          <w:id w:val="789020176"/>
          <w:placeholder>
            <w:docPart w:val="DefaultPlaceholder_-1854013440"/>
          </w:placeholder>
        </w:sdtPr>
        <w:sdtContent>
          <w:r w:rsidR="00AD3F3D"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2YTk3N2QyLTExMmQtNDczZi05NjBmLTYwY2U1YmI2OGYwYiIsIlJhbmdlTGVuZ3RoIjoyMSwiUmVmZXJlbmNlSWQiOiI2M2U1ZjQyMy1lMGY1LTQ3ZGQtODAwOC01MTVmNjJiZmVlYj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SmVzc2ljYSIsIkxhc3ROYW1lIjoiTWNDb3kiLCJNaWRkbGVOYW1lIjoiSC4iLCJQcm90ZWN0ZWQiOmZhbHNlLCJTZXgiOjEsIkNyZWF0ZWRCeSI6Il9hIiwiQ3JlYXRlZE9uIjoiMjAxNi0wMy0wOFQxMjoxMToyMyIsIk1vZGlmaWVkQnkiOiJfYSIsIklkIjoiNzNiYzJkMzYtZmVlOS00YWQ1LTg4YzMtNGZhNTRjMTIzYThlIiwiTW9kaWZpZWRPbiI6IjIwMTYtMDMtMDhUMTI6MTE6MjMiLCJQcm9qZWN0Ijp7IiRpZCI6IjUiLCIkdHlwZSI6IlN3aXNzQWNhZGVtaWMuQ2l0YXZpLlByb2plY3QsIFN3aXNzQWNhZGVtaWMuQ2l0YXZpIn19LHsiJGlkIjoiNiIsIiR0eXBlIjoiU3dpc3NBY2FkZW1pYy5DaXRhdmkuUGVyc29uLCBTd2lzc0FjYWRlbWljLkNpdGF2aSIsIkZpcnN0TmFtZSI6IkhhdSIsIkxhc3ROYW1lIjoiTGVlIiwiTWlkZGxlTmFtZSI6IkwuIiwiUHJvdGVjdGVkIjpmYWxzZSwiU2V4IjowLCJDcmVhdGVkQnkiOiJfQUxJIiwiQ3JlYXRlZE9uIjoiMjAyMi0wNS0wOVQxMzowODoxOCIsIk1vZGlmaWVkQnkiOiJfQUxJIiwiSWQiOiJmYjM5YjZmZS1lMjkzLTRiZjgtYjcwOS03ZDNhMjc3MWZhYjciLCJNb2RpZmllZE9uIjoiMjAyMi0wNS0wOVQxMzowODoxOCIsIlByb2plY3QiOnsiJHJlZiI6IjUifX1dLCJDaXRhdGlvbktleVVwZGF0ZVR5cGUiOjAsIkNvbGxhYm9yYXRvcnMiOltdLCJDb3ZlclBhdGgiOnsiJGlkIjoiNyIsIiR0eXBlIjoiU3dpc3NBY2FkZW1pYy5DaXRhdmkuTGlua2VkUmVzb3VyY2UsIFN3aXNzQWNhZGVtaWMuQ2l0YXZpIiwiTGlua2VkUmVzb3VyY2VUeXBlIjoxLCJVcmlTdHJpbmciOiJNY0NveSwgTGVlIDIwMTQgLSBVc2luZyBGYWlybmVzcyBNb2RlbHMgdG8gSW1wcm92ZS5qcGc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RvaSI6IjEwLjExMTEvcG9tcy4xMjEwMSIsIkVkaXRvcnMiOltdLCJFdmFsdWF0aW9uQ29tcGxleGl0eSI6MCwiRXZhbHVhdGlvblNvdXJjZVRleHRGb3JtYXQiOjAsIkdyb3VwcyI6W10sIkhhc0xhYmVsMSI6ZmFsc2UsIkhhc0xhYmVsMiI6ZmFsc2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ExMS9wb21zLjEyMTAxIiwiVXJpU3RyaW5nIjoiaHR0cHM6Ly9kb2kub3JnLzEwLjExMTEvcG9tcy4xMjEwM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y0wNy0yN1QwNDowNzo1NCIsIk1vZGlmaWVkQnkiOiJfQUxJIiwiSWQiOiI2ZGRkNjcwZi1kNDAzLTQwYTEtYmQ2Zi1kYTkwMTFmYzAyNDciLCJNb2RpZmllZE9uIjoiMjAyMy0wNy0yN1QwNDowNzo1NCIsIlByb2plY3QiOnsiJHJlZiI6IjUifX1dLCJOdW1iZXIiOiI2IiwiT3JnYW5pemF0aW9ucyI6W10sIk90aGVyc0ludm9sdmVkIjpbXSwiUGFnZVJhbmdlIjoiPHNwPlxyXG4gIDxuPjk2NTwvbj5cclxuICA8aW4+dHJ1ZTwvaW4+XHJcbiAgPG9zPjk2NTwvb3M+XHJcbiAgPHBzPjk2NTwvcHM+XHJcbjwvc3A+XHJcbjxlcD5cclxuICA8bj45Nzc8L24+XHJcbiAgPGluPnRydWU8L2luPlxyXG4gIDxvcz45Nzc8L29zPlxyXG4gIDxwcz45Nzc8L3BzPlxyXG48L2VwPlxyXG48b3M+OTY1LTk3Nzwvb3M+IiwiUGVyaW9kaWNhbCI6eyIkaWQiOiIxMi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dLCJRdW90YXRpb25zIjpbXSwiUmVmZXJlbmNlVHlwZSI6IkpvdXJuYWxBcnRpY2xlIiwiU2hvcnRUaXRsZSI6Ik1jQ295LCBMZWUgMjAxNCDigJMgVXNpbmcgRmFpcm5lc3MgTW9kZWxzIHRvIEltcHJvdmUiLCJTaG9ydFRpdGxlVXBkYXRlVHlwZSI6MCwiU291cmNlT2ZCaWJsaW9ncmFwaGljSW5mb3JtYXRpb24iOiJDcm9zc1JlZiIsIlN0YXRpY0lkcyI6WyJjYzNmOTQwNi0xZGRjLTQwZWEtOGJlYy00ZTE4NGQwMmNlMzMiXSwiVGFibGVPZkNvbnRlbnRzQ29tcGxleGl0eSI6MCwiVGFibGVPZkNvbnRlbnRzU291cmNlVGV4dEZvcm1hdCI6MCwiVGFza3MiOltdLCJUaXRsZSI6IlVzaW5nIEZhaXJuZXNzIE1vZGVscyB0byBJbXByb3ZlIEVxdWl0eSBpbiBIZWFsdGggRGVsaXZlcnkgRmxlZXQgTWFuYWdlbWVudCIsIlRyYW5zbGF0b3JzIjpbXSwiVm9sdW1lIjoiMjMiLCJZZWFyIjoiMjAxNCIsIlllYXJSZXNvbHZlZCI6IjIwMTQiLCJDcmVhdGVkQnkiOiJfQUxJIiwiQ3JlYXRlZE9uIjoiMjAyMy0wNy0yN1QwNDowNzo1NCIsIk1vZGlmaWVkQnkiOiJfQWxpIiwiSWQiOiI2M2U1ZjQyMy1lMGY1LTQ3ZGQtODAwOC01MTVmNjJiZmVlYjAiLCJNb2RpZmllZE9uIjoiMjAyMy0xMC0wMlQyMjoyOToxNSIsIlByb2plY3QiOnsiJHJlZiI6IjUifX0sIlVzZU51bWJlcmluZ1R5cGVPZlBhcmVudERvY3VtZW50IjpmYWxzZX1dLCJGb3JtYXR0ZWRUZXh0Ijp7IiRpZCI6IjEzIiwiQ291bnQiOjEsIlRleHRVbml0cyI6W3siJGlkIjoiMTQiLCJGb250U3R5bGUiOnsiJGlkIjoiMTUiLCJOZXV0cmFsIjp0cnVlfSwiUmVhZGluZ09yZGVyIjoxLCJUZXh0IjoiKE1jQ295IGFuZCBMZWUsIDIwMTQpIn1dfSwiVGFnIjoiQ2l0YXZpUGxhY2Vob2xkZXIjZmZlZDEzNTgtMGMxYi00ZDQ0LTgxYTEtYTllNWY0OTVlMDcxIiwiVGV4dCI6IihNY0NveSBhbmQgTGVlLCAyMDE0KSIsIldBSVZlcnNpb24iOiI2LjguMC4wIn0=}</w:instrText>
          </w:r>
          <w:r w:rsidR="00AD3F3D" w:rsidRPr="00DD54E3">
            <w:rPr>
              <w:color w:val="000000" w:themeColor="text1"/>
              <w:lang w:val="en-GB"/>
            </w:rPr>
            <w:fldChar w:fldCharType="separate"/>
          </w:r>
          <w:r w:rsidR="00B10F20" w:rsidRPr="00DD54E3">
            <w:rPr>
              <w:color w:val="000000" w:themeColor="text1"/>
              <w:lang w:val="en-GB"/>
            </w:rPr>
            <w:t>(McCoy and Lee, 2014)</w:t>
          </w:r>
          <w:r w:rsidR="00AD3F3D" w:rsidRPr="00DD54E3">
            <w:rPr>
              <w:color w:val="000000" w:themeColor="text1"/>
              <w:lang w:val="en-GB"/>
            </w:rPr>
            <w:fldChar w:fldCharType="end"/>
          </w:r>
        </w:sdtContent>
      </w:sdt>
      <w:r w:rsidRPr="00DD54E3">
        <w:rPr>
          <w:color w:val="000000" w:themeColor="text1"/>
          <w:lang w:val="en-GB"/>
        </w:rPr>
        <w:t>.</w:t>
      </w:r>
      <w:r w:rsidR="00E95D26" w:rsidRPr="00DD54E3">
        <w:rPr>
          <w:color w:val="000000" w:themeColor="text1"/>
          <w:lang w:val="en-GB"/>
        </w:rPr>
        <w:t xml:space="preserve"> Thus, the social implications of</w:t>
      </w:r>
      <w:r w:rsidR="001D3CE4" w:rsidRPr="00DD54E3">
        <w:rPr>
          <w:color w:val="000000" w:themeColor="text1"/>
          <w:lang w:val="en-GB"/>
        </w:rPr>
        <w:t xml:space="preserve"> humanitarian supply chains</w:t>
      </w:r>
      <w:r w:rsidR="00600135" w:rsidRPr="00DD54E3">
        <w:rPr>
          <w:color w:val="000000" w:themeColor="text1"/>
          <w:lang w:val="en-GB"/>
        </w:rPr>
        <w:t xml:space="preserve"> (HSCs)</w:t>
      </w:r>
      <w:r w:rsidR="00E95D26" w:rsidRPr="00DD54E3">
        <w:rPr>
          <w:color w:val="000000" w:themeColor="text1"/>
          <w:lang w:val="en-GB"/>
        </w:rPr>
        <w:t xml:space="preserve"> extend beyond logistical efficiency, as </w:t>
      </w:r>
      <w:r w:rsidR="00ED15E8" w:rsidRPr="00DD54E3">
        <w:rPr>
          <w:color w:val="000000" w:themeColor="text1"/>
          <w:lang w:val="en-GB"/>
        </w:rPr>
        <w:t>they have a profound</w:t>
      </w:r>
      <w:r w:rsidR="00E95D26" w:rsidRPr="00DD54E3">
        <w:rPr>
          <w:color w:val="000000" w:themeColor="text1"/>
          <w:lang w:val="en-GB"/>
        </w:rPr>
        <w:t xml:space="preserve"> impact on local communities. Effective </w:t>
      </w:r>
      <w:r w:rsidR="00600135" w:rsidRPr="00DD54E3">
        <w:rPr>
          <w:color w:val="000000" w:themeColor="text1"/>
          <w:lang w:val="en-GB"/>
        </w:rPr>
        <w:t>HSC</w:t>
      </w:r>
      <w:r w:rsidR="00ED15E8" w:rsidRPr="00DD54E3">
        <w:rPr>
          <w:color w:val="000000" w:themeColor="text1"/>
          <w:lang w:val="en-GB"/>
        </w:rPr>
        <w:t xml:space="preserve"> practices</w:t>
      </w:r>
      <w:r w:rsidR="00E95D26" w:rsidRPr="00DD54E3">
        <w:rPr>
          <w:color w:val="000000" w:themeColor="text1"/>
          <w:lang w:val="en-GB"/>
        </w:rPr>
        <w:t xml:space="preserve"> can lead to improved access to life-saving resources, enhanced community resilience, and strengthened social cohesion, thereby contributing to the overall well-being and sustainability </w:t>
      </w:r>
      <w:r w:rsidR="00ED15E8" w:rsidRPr="00DD54E3">
        <w:rPr>
          <w:color w:val="000000" w:themeColor="text1"/>
          <w:lang w:val="en-GB"/>
        </w:rPr>
        <w:t>of affected</w:t>
      </w:r>
      <w:r w:rsidR="00E95D26" w:rsidRPr="00DD54E3">
        <w:rPr>
          <w:color w:val="000000" w:themeColor="text1"/>
          <w:lang w:val="en-GB"/>
        </w:rPr>
        <w:t xml:space="preserve"> populations </w:t>
      </w:r>
      <w:sdt>
        <w:sdtPr>
          <w:rPr>
            <w:color w:val="000000" w:themeColor="text1"/>
            <w:lang w:val="en-GB"/>
          </w:rPr>
          <w:alias w:val="To edit, see citavi.com/edit"/>
          <w:tag w:val="CitaviPlaceholder#15d8d9b0-1bfd-40a5-9b74-c5be578d9a79"/>
          <w:id w:val="1774974208"/>
          <w:placeholder>
            <w:docPart w:val="DefaultPlaceholder_-1854013440"/>
          </w:placeholder>
        </w:sdtPr>
        <w:sdtContent>
          <w:r w:rsidR="00E95D26"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0N2FiMjIxLTU5OWYtNDdlYS1hZWU2LTc2OWQ0OTNhMGRmYyIsIlJhbmdlTGVuZ3RoIjoyMCwiUmVmZXJlbmNlSWQiOiI1N2Y5N2RlZS00OGExLTQ2NTctOTViOS1iY2IzYzY4ZDljZm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mF0aGFuIiwiTGFzdE5hbWUiOiJLdW56IiwiUHJvdGVjdGVkIjpmYWxzZSwiU2V4IjowLCJDcmVhdGVkQnkiOiJfQUxJIiwiQ3JlYXRlZE9uIjoiMjAyMi0wMy0xNFQwNToyMzowMSIsIk1vZGlmaWVkQnkiOiJfQUxJIiwiSWQiOiIwZTExNjQ1MS02ODFjLTQyYzUtYmE0Yy1hZTMyNDI5ODYzMDIiLCJNb2RpZmllZE9uIjoiMjAyMi0wMy0xNFQwNToyMzowMSIsIlByb2plY3QiOnsiJGlkIjoiNSIsIiR0eXBlIjoiU3dpc3NBY2FkZW1pYy5DaXRhdmkuUHJvamVjdCwgU3dpc3NBY2FkZW1pYy5DaXRhdmkifX0seyIkaWQiOiI2IiwiJHR5cGUiOiJTd2lzc0FjYWRlbWljLkNpdGF2aS5QZXJzb24sIFN3aXNzQWNhZGVtaWMuQ2l0YXZpIiwiRmlyc3ROYW1lIjoiU3RlZmFuIiwiTGFzdE5hbWUiOiJHb2xkIiwiUHJvdGVjdGVkIjpmYWxzZSwiU2V4IjowLCJDcmVhdGVkQnkiOiJfQUxJIiwiQ3JlYXRlZE9uIjoiMjAyMi0wMy0xNlQwOTo0OTowMCIsIk1vZGlmaWVkQnkiOiJfQUxJIiwiSWQiOiI4MGJkYzgxNi03MGRhLTQ5NTYtOGZlMy01NzBlYTMwODg2NTkiLCJNb2RpZmllZE9uIjoiMjAyMi0wMy0xNlQwOTo0OTowMCIsIlByb2plY3QiOnsiJHJlZiI6IjUifX1dLCJDaXRhdGlvbktleSI6Ikt1bnogZXQgYWwuIDIwMTciLCJDaXRhdGlvbktleVVwZGF0ZVR5cGUiOjAsIkNvbGxhYm9yYXRvcnMiOltdLCJDdXN0b21GaWVsZDEiOiI3NyIsIkN1c3RvbUZpZWxkMiI6IkVtcGlyaWNhbCIsIkN1c3RvbUZpZWxkMyI6IkJvdGggb3Igbm90IHNwZWNpZmljIiwiQ3VzdG9tRmllbGQ0IjoiQm90aCBvciBub3Qgc3BlY2lmaWMiLCJDdXN0b21GaWVsZDUiOiJSZWNvdmVyeSIsIkN1c3RvbUZpZWxkNiI6IkNhc2Ugc3R1ZHkiLCJDdXN0b21GaWVsZDciOiJFY29ub21pYytFbnZpcm9tZW50YWwrU29jaWFsIiwiQ3VzdG9tRmllbGQ4IjoiQ29udGluZ2VuY3kgdGhlb3J5IiwiQ3VzdG9tRmllbGQ5IjoiVW5pdGVkIFN0YXRlcyIsIkRvaSI6IjEwLjEwODAvMTM2NzU1NjcuMjAxNS4xMTAzODQ1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zY29wdXMuY29tL2lud2FyZC9yZWNvcmQudXJpP2VpZD0yLXMyLjAtODQ5NDY0MzM3NjYmZG9pPTEwLjEwODAlMmYxMzY3NTU2Ny4yMDE1LjExMDM4NDUmcGFydG5lcklEPTQwJm1kNT1iNWQ0MGQ2ZjMwNWY0MWViYWQ0ZmI0YTQwNzBmZmRlNSIsIlVyaVN0cmluZyI6Imh0dHBzOi8vd3d3LnNjb3B1cy5jb20vaW53YXJkL3JlY29yZC51cmk/ZWlkPTItczIuMC04NDk0NjQzMzc2NiZkb2k9MTAuMTA4MCUyZjEzNjc1NTY3LjIwMTUuMTEwMzg0NSZwYXJ0bmVySUQ9NDAmbWQ1PWI1ZDQwZDZmMzA1ZjQxZWJhZDRmYjRhNDA3MGZmZGU1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NGE4NjRiMjctNDUwNi00NzhhLTgzMWItN2FhYmUyMWU5ZDY5IiwiTW9kaWZpZWRPbiI6IjIwMjItMDEtMzBUMDQ6NTQ6NTM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50YW5kZm9ubGluZS5jb20vZG9pL2Z1bGwvMTAuMTA4MC8xMzY3NTU2Ny4yMDE1LjExMDM4NDUiLCJVcmlTdHJpbmciOiJodHRwczovL3d3dy50YW5kZm9ubGluZS5jb20vZG9pL2Z1bGwvMTAuMTA4MC8xMzY3NTU2Ny4yMDE1LjExMDM4NDU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Q6NTYiLCJNb2RpZmllZEJ5IjoiX0Fuam9tc2hvYWUiLCJJZCI6ImVhYTNmMWIzLTVkYWMtNGE5YS05MzllLTkxNjgwNzlhZDg1ZSIsIk1vZGlmaWVkT24iOiIyMDIyLTAzLTExVDA2OjM0OjU2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4MC8xMzY3NTU2Ny4yMDE1LjExMDM4NDUiLCJVcmlTdHJpbmciOiJodHRwczovL2RvaS5vcmcvMTAuMTA4MC8xMzY3NTU2Ny4yMDE1LjExMDM4NDU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YWM3ZWJiNC0xMDY4LTRlNmEtODVjYy1mZjIxYjJkOGZkODIiLCJNb2RpZmllZE9uIjoiMjAyMi0wMS0zMFQwNDo1NDo1MyIsIlByb2plY3QiOnsiJHJlZiI6IjUifX1dLCJOdW1iZXIiOiIyIiwiT25saW5lQWRkcmVzcyI6Imh0dHBzOi8vd3d3LnNjb3B1cy5jb20vaW53YXJkL3JlY29yZC51cmk/ZWlkPTItczIuMC04NDk0NjQzMzc2NiZkb2k9MTAuMTA4MCUyZjEzNjc1NTY3LjIwMTUuMTEwMzg0NSZwYXJ0bmVySUQ9NDAmbWQ1PWI1ZDQwZDZmMzA1ZjQxZWJhZDRmYjRhNDA3MGZmZGU1IiwiT3JnYW5pemF0aW9ucyI6W10sIk90aGVyc0ludm9sdmVkIjpbXSwiUGFnZVJhbmdlIjoiPHNwPlxyXG4gIDxuPjg1PC9uPlxyXG4gIDxpbj50cnVlPC9pbj5cclxuICA8b3M+ODU8L29zPlxyXG4gIDxwcz44NTwvcHM+XHJcbjwvc3A+XHJcbjxlcD5cclxuICA8bj4xMDQ8L24+XHJcbiAgPGluPnRydWU8L2luPlxyXG4gIDxvcz4xMDQ8L29zPlxyXG4gIDxwcz4xMDQ8L3BzPlxyXG48L2VwPlxyXG48b3M+ODUtMTA0PC9vcz4iLCJQZXJpb2RpY2FsIjp7IiRpZCI6IjE3IiwiJHR5cGUiOiJTd2lzc0FjYWRlbWljLkNpdGF2aS5QZXJpb2RpY2FsLCBTd2lzc0FjYWRlbWljLkNpdGF2aSIsIk5hbWUiOiJJbnRlcm5hdGlvbmFsIEpvdXJuYWwgb2YgTG9naXN0aWNzIFJlc2VhcmNoIGFuZCBBcHBsaWNhdGlvbnMiLCJQYWdpbmF0aW9uIjowLCJQcm90ZWN0ZWQiOmZhbHNlLCJDcmVhdGVkQnkiOiJfQW5qb21zaG9hZSIsIkNyZWF0ZWRPbiI6IjIwMjItMDEtMzBUMDQ6MzE6MzgiLCJNb2RpZmllZEJ5IjoiX0Fuam9tc2hvYWUiLCJJZCI6IjM5MTVhZjAxLTY4NTctNGNiYS1hMTFhLTRhOWMwMTY4OWMyMSIsIk1vZGlmaWVkT24iOiIyMDIyLTAxLTMwVDA0OjMxOjM4IiwiUHJvamVjdCI6eyIkcmVmIjoiNSJ9fSwiUHVibGlzaGVycyI6W3siJGlkIjoiMTgiLCIkdHlwZSI6IlN3aXNzQWNhZGVtaWMuQ2l0YXZpLlB1Ymxpc2hlciwgU3dpc3NBY2FkZW1pYy5DaXRhdmkiLCJOYW1lIjoiVGF5bG9yICYgRnJhbmNpcyBHcm91cCIsIlByb3RlY3RlZCI6ZmFsc2UsIkNyZWF0ZWRCeSI6Il9BbGlhbiIsIkNyZWF0ZWRPbiI6IjIwMjItMDctMjdUMDY6MDM6NTgiLCJNb2RpZmllZEJ5IjoiX0FsaWFuIiwiSWQiOiJkMjkxOTg3Yi02MGRiLTRlYjktYTJlOC1jMTI3ZjUzMjdiZWIiLCJNb2RpZmllZE9uIjoiMjAyMi0wNy0yN1QwNjowMzo1OCIsIlByb2plY3QiOnsiJHJlZiI6IjUifX1dLCJRdW90YXRpb25zIjpbXSwiUmVmZXJlbmNlVHlwZSI6IkpvdXJuYWxBcnRpY2xlIiwiU2hvcnRUaXRsZSI6Ikt1bnosIEdvbGQgMjAxNyDigJMgU3VzdGFpbmFibGUgaHVtYW5pdGFyaWFuIHN1cHBseSBjaGFpbiBtYW5hZ2VtZW50IiwiU2hvcnRUaXRsZVVwZGF0ZVR5cGUiOjAsIlNvdXJjZU9mQmlibGlvZ3JhcGhpY0luZm9ybWF0aW9uIjoiQ3Jvc3NSZWYiLCJTdGF0aWNJZHMiOlsiYTIwMzdkN2YtZDE0Mi00MDE2LThhZTQtNTU0ZWE5ODU4OGQwIl0sIlRhYmxlT2ZDb250ZW50c0NvbXBsZXhpdHkiOjAsIlRhYmxlT2ZDb250ZW50c1NvdXJjZVRleHRGb3JtYXQiOjAsIlRhc2tzIjpbXSwiVGl0bGUiOiJTdXN0YWluYWJsZSBodW1hbml0YXJpYW4gc3VwcGx5IGNoYWluIG1hbmFnZW1lbnQg4oCTIGV4cGxvcmluZyBuZXcgdGhlb3J5IiwiVHJhbnNsYXRvcnMiOltdLCJWb2x1bWUiOiIyMCIsIlllYXIiOiIyMDE3IiwiWWVhclJlc29sdmVkIjoiMjAxNyIsIkNyZWF0ZWRCeSI6Il9BbmpvbXNob2FlIiwiQ3JlYXRlZE9uIjoiMjAyMi0wMS0zMFQwNDo1NDo1MyIsIk1vZGlmaWVkQnkiOiJfQUxJIiwiSWQiOiI1N2Y5N2RlZS00OGExLTQ2NTctOTViOS1iY2IzYzY4ZDljZmMiLCJNb2RpZmllZE9uIjoiMjAyMi0xMS0xNVQwNDowNjozMyIsIlByb2plY3QiOnsiJHJlZiI6IjUifX0sIlVzZU51bWJlcmluZ1R5cGVPZlBhcmVudERvY3VtZW50IjpmYWxzZX0seyIkaWQiOiIxOSIsIiR0eXBlIjoiU3dpc3NBY2FkZW1pYy5DaXRhdmkuQ2l0YXRpb25zLldvcmRQbGFjZWhvbGRlckVudHJ5LCBTd2lzc0FjYWRlbWljLkNpdGF2aSIsIklkIjoiNTIxZDM3MmMtZTQyZS00MWEzLTkyNDQtMTc2MDAwNGExZmFkIiwiUmFuZ2VTdGFydCI6MjAsIlJhbmdlTGVuZ3RoIjoyMiwiUmVmZXJlbmNlSWQiOiIwNWZmOTRjMi1mMDk3LTQ2YWMtODg5ZS02ZTUyZTg4NDU5Y2IiLCJSZWZlcmVuY2UiOnsiJGlkIjoiMjAiLCIkdHlwZSI6IlN3aXNzQWNhZGVtaWMuQ2l0YXZpLlJlZmVyZW5jZSwgU3dpc3NBY2FkZW1pYy5DaXRhdmkiLCJBYnN0cmFjdENvbXBsZXhpdHkiOjAsIkFic3RyYWN0U291cmNlVGV4dEZvcm1hdCI6MCwiQXV0aG9ycyI6W3siJGlkIjoiMjEiLCIkdHlwZSI6IlN3aXNzQWNhZGVtaWMuQ2l0YXZpLlBlcnNvbiwgU3dpc3NBY2FkZW1pYy5DaXRhdmkiLCJGaXJzdE5hbWUiOiJNYXJpYSIsIkxhc3ROYW1lIjoiQmVzaW91IiwiUHJvdGVjdGVkIjpmYWxzZSwiU2V4IjowLCJDcmVhdGVkQnkiOiJfQUxJIiwiQ3JlYXRlZE9uIjoiMjAyMi0wMy0xNlQwOTo1Mzo0OSIsIk1vZGlmaWVkQnkiOiJfQUxJIiwiSWQiOiJkOTBhMDEwMS0yY2EzLTQ0NTYtYjMwNy04YTdkYjI5NmM1OTkiLCJNb2RpZmllZE9uIjoiMjAyMi0wMy0xNlQwOTo1Mzo0OSIsIlByb2plY3QiOnsiJHJlZiI6IjUifX0seyIkaWQiOiIyMiIsIiR0eXBlIjoiU3dpc3NBY2FkZW1pYy5DaXRhdmkuUGVyc29uLCBTd2lzc0FjYWRlbWljLkNpdGF2aSIsIkZpcnN0TmFtZSI6IkFsZm9uc28iLCJMYXN0TmFtZSI6IlBlZHJhemHigJBNYXJ0aW5leiIsIk1pZGRsZU5hbWUiOiJKLiIsIlByb3RlY3RlZCI6ZmFsc2UsIlNleCI6MiwiQ3JlYXRlZEJ5IjoiX0FMSSIsIkNyZWF0ZWRPbiI6IjIwMjItMDUtMDhUMDU6NTU6NDMiLCJNb2RpZmllZEJ5IjoiX0FMSSIsIklkIjoiOWY5OTQxOGEtZTAzZi00NjgzLTk0ZTAtNmUyYjdlMjQ3YzZhIiwiTW9kaWZpZWRPbiI6IjIwMjItMDUtMDhUMDU6NTU6NDMiLCJQcm9qZWN0Ijp7IiRyZWYiOiI1In19LHsiJGlkIjoiMjMiLCIkdHlwZSI6IlN3aXNzQWNhZGVtaWMuQ2l0YXZpLlBlcnNvbiwgU3dpc3NBY2FkZW1pYy5DaXRhdmkiLCJGaXJzdE5hbWUiOiJMdWsiLCJMYXN0TmFtZSI6InZhbiBXYXNzZW5ob3ZlIiwiTWlkZGxlTmFtZSI6Ik4uIiwiUHJvdGVjdGVkIjpmYWxzZSwiU2V4IjowLCJDcmVhdGVkQnkiOiJfQUxJIiwiQ3JlYXRlZE9uIjoiMjAyMi0wMy0xNlQwOTo1MzoxMiIsIk1vZGlmaWVkQnkiOiJfQUxJIiwiSWQiOiIyOTUxMjk5OS1kMDU2LTQ2MWItYTVjNS1lMmMzNzlmYmRiNmYiLCJNb2RpZmllZE9uIjoiMjAyMi0wMy0xNlQwOTo1MzoxMiIsIlByb2plY3QiOnsiJHJlZiI6IjUifX1dLCJDaXRhdGlvbktleSI6IkJlc2lvdSBldCBhbC4gMjAyMSIsIkNpdGF0aW9uS2V5VXBkYXRlVHlwZSI6MCwiQ29sbGFib3JhdG9ycyI6W10sIkN1c3RvbUZpZWxkMSI6IjIiLCJDdXN0b21GaWVsZDIiOiJDb25jZXB0dWFsIiwiQ3VzdG9tRmllbGQzIjoiTm90IHNwZWNpZmljIiwiQ3VzdG9tRmllbGQ0IjoiRGV2ZWxvcG1lbnQgYWlkIiwiQ3VzdG9tRmllbGQ1IjoiU2V2ZXJhbCIsIkN1c3RvbUZpZWxkNiI6IkNvbmNlcHR1YWwgUmVzZWFyY2giLCJDdXN0b21GaWVsZDciOiJOb3QgU3BlY2lmaWMiLCJDdXN0b21GaWVsZDgiOiJOb3QgU3BlY2lmaWMiLCJDdXN0b21GaWVsZDkiOiJHZXJtYW55IiwiRG9pIjoiMTAuMTExMS9wb21zLjEzNTc5IiwiRWRpdG9ycyI6W10sIkV2YWx1YXRpb25Db21wbGV4aXR5IjowLCJFdmFsdWF0aW9uU291cmNlVGV4dEZvcm1hdCI6MCwiR3JvdXBzIjpbeyIkcmVmIjoiNyJ9XSwiSGFzTGFiZWwxIjpmYWxzZSwiSGFzTGFiZWwyIjp0cnVlLCJLZXl3b3JkcyI6W10sIkxvY2F0aW9ucyI6W3siJGlkIjoiMjQiLCIkdHlwZSI6IlN3aXNzQWNhZGVtaWMuQ2l0YXZpLkxvY2F0aW9uLCBTd2lzc0FjYWRlbWljLkNpdGF2aSIsIkFkZHJlc3MiOnsiJGlkIjoiMjUiLCIkdHlwZSI6IlN3aXNzQWNhZGVtaWMuQ2l0YXZpLkxpbmtlZFJlc291cmNlLCBTd2lzc0FjYWRlbWljLkNpdGF2aSIsIkxpbmtlZFJlc291cmNlVHlwZSI6NSwiT3JpZ2luYWxTdHJpbmciOiIxMC4xMTExL3BvbXMuMTM1NzkiLCJVcmlTdHJpbmciOiJodHRwczovL2RvaS5vcmcvMTAuMTExMS9wb21zLjEzNTc5IiwiTGlua2VkUmVzb3VyY2VTdGF0dXMiOjgsIlByb3BlcnRpZXMiOnsiJGlkIjoiMj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ODExZDczNjYtZDU5Mi00ZjUyLWFmNGQtZjA2ZWFkMzc5MjcxIiwiTW9kaWZpZWRPbiI6IjIwMjItMDEtMzBUMDQ6NTQ6NTMiLCJQcm9qZWN0Ijp7IiRyZWYiOiI1In19LHsiJGlkIjoiMjciLCIkdHlwZSI6IlN3aXNzQWNhZGVtaWMuQ2l0YXZpLkxvY2F0aW9uLCBTd2lzc0FjYWRlbWljLkNpdGF2aSIsIkFkZHJlc3MiOnsiJGlkIjoiMjgiLCIkdHlwZSI6IlN3aXNzQWNhZGVtaWMuQ2l0YXZpLkxpbmtlZFJlc291cmNlLCBTd2lzc0FjYWRlbWljLkNpdGF2aSIsIkxpbmtlZFJlc291cmNlVHlwZSI6NSwiT3JpZ2luYWxTdHJpbmciOiJodHRwczovL3d3dy5zY29wdXMuY29tL2lud2FyZC9yZWNvcmQudXJpP2VpZD0yLXMyLjAtODUxMTczMzA3MDImZG9pPTEwLjExMTElMmZwb21zLjEzNTc5JnBhcnRuZXJJRD00MCZtZDU9MjlmMjY5OWQ4YzRiYTQyMGY3YWU1NDUzMmNlZWJkZGIiLCJVcmlTdHJpbmciOiJodHRwczovL3d3dy5zY29wdXMuY29tL2lud2FyZC9yZWNvcmQudXJpP2VpZD0yLXMyLjAtODUxMTczMzA3MDImZG9pPTEwLjExMTElMmZwb21zLjEzNTc5JnBhcnRuZXJJRD00MCZtZDU9MjlmMjY5OWQ4YzRiYTQyMGY3YWU1NDUzMmNlZWJkZGIiLCJMaW5rZWRSZXNvdXJjZVN0YXR1cyI6OCwiUHJvcGVydGllcyI6eyIkaWQiOiIy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4ZTRiNTdjZS00MjdlLTRkMjgtOGUzNC0xM2ZiOTllODVhMmYiLCJNb2RpZmllZE9uIjoiMjAyMi0wMS0zMFQwNDo1NDo1MyIsIlByb2plY3QiOnsiJHJlZiI6IjUifX1dLCJOdW1iZXIiOiIxMiIsIk9ubGluZUFkZHJlc3MiOiJodHRwczovL3d3dy5zY29wdXMuY29tL2lud2FyZC9yZWNvcmQudXJpP2VpZD0yLXMyLjAtODUxMTczMzA3MDImZG9pPTEwLjExMTElMmZwb21zLjEzNTc5JnBhcnRuZXJJRD00MCZtZDU9MjlmMjY5OWQ4YzRiYTQyMGY3YWU1NDUzMmNlZWJkZGIiLCJPcmdhbml6YXRpb25zIjpbXSwiT3RoZXJzSW52b2x2ZWQiOltdLCJQYWdlUmFuZ2UiOiI8c3A+XHJcbiAgPG4+NDM0Mzwvbj5cclxuICA8aW4+dHJ1ZTwvaW4+XHJcbiAgPG9zPjQzNDM8L29zPlxyXG4gIDxwcz40MzQzPC9wcz5cclxuPC9zcD5cclxuPGVwPlxyXG4gIDxuPjQzNTU8L24+XHJcbiAgPGluPnRydWU8L2luPlxyXG4gIDxvcz40MzU1PC9vcz5cclxuICA8cHM+NDM1NTwvcHM+XHJcbjwvZXA+XHJcbjxvcz40MzQzLTQzNTU8L29zPiIsIlBlcmlvZGljYWwiOnsiJGlkIjoiMzA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eyIkaWQiOiIzMSIsIiR0eXBlIjoiU3dpc3NBY2FkZW1pYy5DaXRhdmkuUHVibGlzaGVyLCBTd2lzc0FjYWRlbWljLkNpdGF2aSIsIk5hbWUiOiJXaWxleSBPbmxpbmUgTGlicmFyeSIsIlByb3RlY3RlZCI6ZmFsc2UsIkNyZWF0ZWRCeSI6Il9hIiwiQ3JlYXRlZE9uIjoiMjAxNi0wNi0yMlQwODoxMjoxOSIsIk1vZGlmaWVkQnkiOiJfYSIsIklkIjoiZjc4NGJhZDQtNWZlMy00NTMxLTg4MDItZWE3YzRkZTU2ZWVkIiwiTW9kaWZpZWRPbiI6IjIwMTYtMDYtMjJUMDg6MTI6MTkiLCJQcm9qZWN0Ijp7IiRyZWYiOiI1In19XSwiUXVvdGF0aW9ucyI6W10sIlJlZmVyZW5jZVR5cGUiOiJKb3VybmFsQXJ0aWNsZSIsIlNob3J0VGl0bGUiOiJCZXNpb3UsIFBlZHJhemHigJBNYXJ0aW5leiBldCBhbC4gMjAyMSDigJMgSHVtYW5pdGFyaWFuIE9wZXJhdGlvbnMiLCJTaG9ydFRpdGxlVXBkYXRlVHlwZSI6MCwiU291cmNlT2ZCaWJsaW9ncmFwaGljSW5mb3JtYXRpb24iOiJDcm9zc1JlZiIsIlN0YXRpY0lkcyI6WyIwZjM5NDhjYS1jZWZjLTRlM2YtYjQzOC01YzlkZDQxYWYyMDQiXSwiVGFibGVPZkNvbnRlbnRzQ29tcGxleGl0eSI6MCwiVGFibGVPZkNvbnRlbnRzU291cmNlVGV4dEZvcm1hdCI6MCwiVGFza3MiOltdLCJUaXRsZSI6Ikh1bWFuaXRhcmlhbiBPcGVyYXRpb25zIGFuZCB0aGUgVU4gU3VzdGFpbmFibGUgRGV2ZWxvcG1lbnQgR29hbHMiLCJUcmFuc2xhdG9ycyI6W10sIlZvbHVtZSI6IjMwIiwiWWVhciI6IjIwMjEiLCJZZWFyUmVzb2x2ZWQiOiIyMDIxIiwiQ3JlYXRlZEJ5IjoiX0Fuam9tc2hvYWUiLCJDcmVhdGVkT24iOiIyMDIyLTAxLTMwVDA0OjU0OjUzIiwiTW9kaWZpZWRCeSI6Il9BbGkiLCJJZCI6IjA1ZmY5NGMyLWYwOTctNDZhYy04ODllLTZlNTJlODg0NTljYiIsIk1vZGlmaWVkT24iOiIyMDIzLTEwLTAyVDIyOjI5OjE1IiwiUHJvamVjdCI6eyIkcmVmIjoiNSJ9fSwiVXNlTnVtYmVyaW5nVHlwZU9mUGFyZW50RG9jdW1lbnQiOmZhbHNlfV0sIkZvcm1hdHRlZFRleHQiOnsiJGlkIjoiMzIiLCJDb3VudCI6MywiVGV4dFVuaXRzIjpbeyIkaWQiOiIzMyIsIkZvbnRTdHlsZSI6eyIkaWQiOiIzNCIsIk5ldXRyYWwiOnRydWV9LCJSZWFkaW5nT3JkZXIiOjEsIlRleHQiOiIoS3VueiBhbmQgR29sZCwgMjAxNzsgQmVzaW91In0seyIkaWQiOiIzNSIsIkZvbnRTdHlsZSI6eyIkaWQiOiIzNiIsIkl0YWxpYyI6dHJ1ZX0sIlJlYWRpbmdPcmRlciI6MSwiVGV4dCI6IiBldCBhbC4ifSx7IiRpZCI6IjM3IiwiRm9udFN0eWxlIjp7IiRpZCI6IjM4IiwiTmV1dHJhbCI6dHJ1ZX0sIlJlYWRpbmdPcmRlciI6MSwiVGV4dCI6IiwgMjAyMSkifV19LCJUYWciOiJDaXRhdmlQbGFjZWhvbGRlciMxNWQ4ZDliMC0xYmZkLTQwYTUtOWI3NC1jNWJlNTc4ZDlhNzkiLCJUZXh0IjoiKEt1bnogYW5kIEdvbGQsIDIwMTc7IEJlc2lvdSBldCBhbC4sIDIwMjEpIiwiV0FJVmVyc2lvbiI6IjYuOC4wLjAifQ==}</w:instrText>
          </w:r>
          <w:r w:rsidR="00E95D26" w:rsidRPr="00DD54E3">
            <w:rPr>
              <w:color w:val="000000" w:themeColor="text1"/>
              <w:lang w:val="en-GB"/>
            </w:rPr>
            <w:fldChar w:fldCharType="separate"/>
          </w:r>
          <w:r w:rsidR="00B10F20" w:rsidRPr="00DD54E3">
            <w:rPr>
              <w:color w:val="000000" w:themeColor="text1"/>
              <w:lang w:val="en-GB"/>
            </w:rPr>
            <w:t>(Kunz and Gold, 2017; Besiou</w:t>
          </w:r>
          <w:r w:rsidR="00B10F20" w:rsidRPr="00DD54E3">
            <w:rPr>
              <w:i/>
              <w:color w:val="000000" w:themeColor="text1"/>
              <w:lang w:val="en-GB"/>
            </w:rPr>
            <w:t xml:space="preserve"> et al.</w:t>
          </w:r>
          <w:r w:rsidR="00B10F20" w:rsidRPr="00DD54E3">
            <w:rPr>
              <w:color w:val="000000" w:themeColor="text1"/>
              <w:lang w:val="en-GB"/>
            </w:rPr>
            <w:t>, 2021)</w:t>
          </w:r>
          <w:r w:rsidR="00E95D26" w:rsidRPr="00DD54E3">
            <w:rPr>
              <w:color w:val="000000" w:themeColor="text1"/>
              <w:lang w:val="en-GB"/>
            </w:rPr>
            <w:fldChar w:fldCharType="end"/>
          </w:r>
        </w:sdtContent>
      </w:sdt>
      <w:r w:rsidR="00E95D26" w:rsidRPr="00DD54E3">
        <w:rPr>
          <w:color w:val="000000" w:themeColor="text1"/>
          <w:lang w:val="en-GB"/>
        </w:rPr>
        <w:t>.</w:t>
      </w:r>
    </w:p>
    <w:p w14:paraId="20560334" w14:textId="1F7566B0" w:rsidR="00A5676A" w:rsidRPr="00DD54E3" w:rsidRDefault="00A5676A" w:rsidP="003240AE">
      <w:pPr>
        <w:rPr>
          <w:color w:val="000000" w:themeColor="text1"/>
          <w:lang w:val="en-GB"/>
        </w:rPr>
      </w:pPr>
      <w:r w:rsidRPr="00DD54E3">
        <w:rPr>
          <w:color w:val="000000" w:themeColor="text1"/>
          <w:lang w:val="en-GB"/>
        </w:rPr>
        <w:t>In terms of economic</w:t>
      </w:r>
      <w:r w:rsidR="004A737B" w:rsidRPr="00DD54E3">
        <w:rPr>
          <w:color w:val="000000" w:themeColor="text1"/>
          <w:lang w:val="en-GB"/>
        </w:rPr>
        <w:t xml:space="preserve"> sustainability</w:t>
      </w:r>
      <w:r w:rsidRPr="00DD54E3">
        <w:rPr>
          <w:color w:val="000000" w:themeColor="text1"/>
          <w:lang w:val="en-GB"/>
        </w:rPr>
        <w:t xml:space="preserve">, the humanitarian sector faces constraints in securing stable funding sources and </w:t>
      </w:r>
      <w:r w:rsidR="00ED15E8" w:rsidRPr="00DD54E3">
        <w:rPr>
          <w:color w:val="000000" w:themeColor="text1"/>
          <w:lang w:val="en-GB"/>
        </w:rPr>
        <w:t>managing financial</w:t>
      </w:r>
      <w:r w:rsidRPr="00DD54E3">
        <w:rPr>
          <w:color w:val="000000" w:themeColor="text1"/>
          <w:lang w:val="en-GB"/>
        </w:rPr>
        <w:t xml:space="preserve"> resources effectively. </w:t>
      </w:r>
      <w:r w:rsidR="00ED15E8" w:rsidRPr="00DD54E3">
        <w:rPr>
          <w:color w:val="000000" w:themeColor="text1"/>
          <w:lang w:val="en-GB"/>
        </w:rPr>
        <w:t xml:space="preserve">HOs </w:t>
      </w:r>
      <w:r w:rsidRPr="00DD54E3">
        <w:rPr>
          <w:color w:val="000000" w:themeColor="text1"/>
          <w:lang w:val="en-GB"/>
        </w:rPr>
        <w:t>often rely on donor funding, which can be unpredictable, impacting the long-term planning and sustainability of humanitarian operations</w:t>
      </w:r>
      <w:r w:rsidR="00315E4E" w:rsidRPr="00DD54E3">
        <w:rPr>
          <w:color w:val="000000" w:themeColor="text1"/>
          <w:lang w:val="en-GB"/>
        </w:rPr>
        <w:t xml:space="preserve"> </w:t>
      </w:r>
      <w:sdt>
        <w:sdtPr>
          <w:rPr>
            <w:color w:val="000000" w:themeColor="text1"/>
            <w:lang w:val="en-GB"/>
          </w:rPr>
          <w:alias w:val="To edit, see citavi.com/edit"/>
          <w:tag w:val="CitaviPlaceholder#4c8536c5-e6e7-4597-8d15-3a450ee586a6"/>
          <w:id w:val="-501508551"/>
          <w:placeholder>
            <w:docPart w:val="9C246FC09D804513A32DB89279452716"/>
          </w:placeholder>
        </w:sdtPr>
        <w:sdtContent>
          <w:r w:rsidR="00315E4E"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5YmFjODJkLTcyOGUtNDFhMC04MzBhLTYyNTFjNDJhODVlMyIsIlJhbmdlTGVuZ3RoIjoyMiwiUmVmZXJlbmNlSWQiOiIyNWI1NWNmYS04OWQyLTRmOTMtYjNmNS0xZTgxYWUwNGU2MTg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hyaXN0aWFuIiwiTGFzdE5hbWUiOiJCdXJrYXJ0IiwiUHJvdGVjdGVkIjpmYWxzZSwiU2V4IjoyLCJDcmVhdGVkQnkiOiJfYSIsIkNyZWF0ZWRPbiI6IjIwMTgtMTAtMTRUMDU6NDg6MjMiLCJNb2RpZmllZEJ5IjoiX2EiLCJJZCI6ImRmMWM1NTlkLTQ1YjEtNDlkZS04NDc2LTg3OTQ4YzFjZTEyMSIsIk1vZGlmaWVkT24iOiIyMDE4LTEwLTE0VDA1OjQ4OjIzIiwiUHJvamVjdCI6eyIkaWQiOiI1IiwiJHR5cGUiOiJTd2lzc0FjYWRlbWljLkNpdGF2aS5Qcm9qZWN0LCBTd2lzc0FjYWRlbWljLkNpdGF2aSJ9fSx7IiRpZCI6IjYiLCIkdHlwZSI6IlN3aXNzQWNhZGVtaWMuQ2l0YXZpLlBlcnNvbiwgU3dpc3NBY2FkZW1pYy5DaXRhdmkiLCJGaXJzdE5hbWUiOiJNYXJpYSIsIkxhc3ROYW1lIjoiQmVzaW91IiwiUHJvdGVjdGVkIjpmYWxzZSwiU2V4IjowLCJDcmVhdGVkQnkiOiJfQUxJIiwiQ3JlYXRlZE9uIjoiMjAyMi0wMy0xNlQwOTo1Mzo0OSIsIk1vZGlmaWVkQnkiOiJfQUxJIiwiSWQiOiJkOTBhMDEwMS0yY2EzLTQ0NTYtYjMwNy04YTdkYjI5NmM1OTkiLCJNb2RpZmllZE9uIjoiMjAyMi0wMy0xNlQwOTo1Mzo0OSIsIlByb2plY3QiOnsiJHJlZiI6IjUifX0seyIkaWQiOiI3IiwiJHR5cGUiOiJTd2lzc0FjYWRlbWljLkNpdGF2aS5QZXJzb24sIFN3aXNzQWNhZGVtaWMuQ2l0YXZpIiwiRmlyc3ROYW1lIjoiVGluYSIsIkxhc3ROYW1lIjoiV2Frb2xiaW5nZXIiLCJQcm90ZWN0ZWQiOmZhbHNlLCJTZXgiOjEsIkNyZWF0ZWRCeSI6Il9hIiwiQ3JlYXRlZE9uIjoiMjAxOC0xMC0xNFQwNTo0ODoyMyIsIk1vZGlmaWVkQnkiOiJfYSIsIklkIjoiMzFhZDk0OGUtOGQzYS00NzJhLTgzMDQtYTIzMTkzNTEyMzZlIiwiTW9kaWZpZWRPbiI6IjIwMTgtMTAtMTRUMDU6NDg6MjMiLCJQcm9qZWN0Ijp7IiRyZWYiOiI1In19XSwiQ2l0YXRpb25LZXkiOiJCdXJrYXJ0IGV0IGFsLiAyMDE2IiwiQ2l0YXRpb25LZXlVcGRhdGVUeXBlIjowLCJDb2xsYWJvcmF0b3JzIjpbXSwiRG9pIjoiMTAuMTAxNi9qLnNvcm1zLjIwMTYuMTAuMDAzIiwiRWRpdG9ycyI6W10sIkV2YWx1YXRpb25Db21wbGV4aXR5IjowLCJFdmFsdWF0aW9uU291cmNlVGV4dEZvcm1hdCI6MCwiR3JvdXBzIjpbXSwiSGFzTGFiZWwxIjpmYWxzZSwiSGFzTGFiZWwyIjp0cnV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AxNi9qLnNvcm1zLjIwMTYuMTAuMDAzIiwiVXJpU3RyaW5nIjoiaHR0cHM6Ly9kb2kub3JnLzEwLjEwMTYvai5zb3Jtcy4yMDE2LjEwLjAwMy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hIiwiQ3JlYXRlZE9uIjoiMjAxOC0xMC0xNFQwNTo0ODoyMyIsIk1vZGlmaWVkQnkiOiJfYSIsIklkIjoiYWIwNDJlMDUtMTk3YS00ZTdhLTliY2EtMWM0N2Q4YTI3ZTQ0IiwiTW9kaWZpZWRPbiI6IjIwMTgtMTAtMTRUMDU6NDg6MjMiLCJQcm9qZWN0Ijp7IiRyZWYiOiI1In19XSwiTnVtYmVyIjoiMiIsIk9yZ2FuaXphdGlvbnMiOltdLCJPdGhlcnNJbnZvbHZlZCI6W10sIlBhZ2VSYW5nZSI6IjxzcD5cclxuICA8bj4zMTwvbj5cclxuICA8aW4+dHJ1ZTwvaW4+XHJcbiAgPG9zPjMxPC9vcz5cclxuICA8cHM+MzE8L3BzPlxyXG48L3NwPlxyXG48ZXA+XHJcbiAgPG4+NDU8L24+XHJcbiAgPGluPnRydWU8L2luPlxyXG4gIDxvcz40NTwvb3M+XHJcbiAgPHBzPjQ1PC9wcz5cclxuPC9lcD5cclxuPG9zPjMxLTQ1PC9vcz4iLCJQZXJpb2RpY2FsIjp7IiRpZCI6IjExIiwiJHR5cGUiOiJTd2lzc0FjYWRlbWljLkNpdGF2aS5QZXJpb2RpY2FsLCBTd2lzc0FjYWRlbWljLkNpdGF2aSIsIklzc24iOiIxODc2NzM1NCIsIk5hbWUiOiJTdXJ2ZXlzIGluIE9wZXJhdGlvbnMgUmVzZWFyY2ggYW5kIE1hbmFnZW1lbnQgU2NpZW5jZSIsIlBhZ2luYXRpb24iOjAsIlByb3RlY3RlZCI6ZmFsc2UsIkNyZWF0ZWRCeSI6Il9BbGkiLCJDcmVhdGVkT24iOiIyMDE4LTAyLTA3VDExOjQ3OjMyIiwiTW9kaWZpZWRCeSI6Il9BbGkiLCJJZCI6ImZhODllZmUwLWMxMTktNDhlNC1iOTU5LTczYTMzMDNkOGUzNCIsIk1vZGlmaWVkT24iOiIyMDE4LTAyLTA3VDExOjQ3OjMyIiwiUHJvamVjdCI6eyIkcmVmIjoiNSJ9fSwiUHVibGlzaGVycyI6W10sIlF1b3RhdGlvbnMiOltdLCJSZWZlcmVuY2VUeXBlIjoiSm91cm5hbEFydGljbGUiLCJTaG9ydFRpdGxlIjoiQnVya2FydCwgQmVzaW91IGV0IGFsLiAyMDE2IOKAkyBUaGUgZnVuZGluZ+KAlEh1bWFuaXRhcmlhbiBzdXBwbHkgY2hhaW4gaW50ZXJmYWNlIiwiU2hvcnRUaXRsZVVwZGF0ZVR5cGUiOjAsIlNvdXJjZU9mQmlibGlvZ3JhcGhpY0luZm9ybWF0aW9uIjoiQ3Jvc3NSZWYiLCJTdGF0aWNJZHMiOlsiM2FmYTM3ZTktMWI3ZC00Y2Q0LTk0ZWQtNTQ1N2Y5YzJhNzMxIl0sIlRhYmxlT2ZDb250ZW50c0NvbXBsZXhpdHkiOjAsIlRhYmxlT2ZDb250ZW50c1NvdXJjZVRleHRGb3JtYXQiOjAsIlRhc2tzIjpbXSwiVGl0bGUiOiJUaGUgZnVuZGluZ+KAlEh1bWFuaXRhcmlhbiBzdXBwbHkgY2hhaW4gaW50ZXJmYWNlIiwiVHJhbnNsYXRvcnMiOltdLCJWb2x1bWUiOiIyMSIsIlllYXIiOiIyMDE2IiwiWWVhclJlc29sdmVkIjoiMjAxNiIsIkNyZWF0ZWRCeSI6Il9hIiwiQ3JlYXRlZE9uIjoiMjAxOC0xMC0xNFQwNTo0ODoyMSIsIk1vZGlmaWVkQnkiOiJfQWxpIiwiSWQiOiIyNWI1NWNmYS04OWQyLTRmOTMtYjNmNS0xZTgxYWUwNGU2MTgiLCJNb2RpZmllZE9uIjoiMjAyMy0xMC0wMlQyMjoyOToxNSIsIlByb2plY3QiOnsiJHJlZiI6IjUifX0sIlVzZU51bWJlcmluZ1R5cGVPZlBhcmVudERvY3VtZW50IjpmYWxzZX1dLCJGb3JtYXR0ZWRUZXh0Ijp7IiRpZCI6IjEyIiwiQ291bnQiOjMsIlRleHRVbml0cyI6W3siJGlkIjoiMTMiLCJGb250U3R5bGUiOnsiJGlkIjoiMTQiLCJOZXV0cmFsIjp0cnVlfSwiUmVhZGluZ09yZGVyIjoxLCJUZXh0IjoiKEJ1cmthcnQifSx7IiRpZCI6IjE1IiwiRm9udFN0eWxlIjp7IiRpZCI6IjE2IiwiSXRhbGljIjp0cnVlfSwiUmVhZGluZ09yZGVyIjoxLCJUZXh0IjoiIGV0IGFsLiJ9LHsiJGlkIjoiMTciLCJGb250U3R5bGUiOnsiJGlkIjoiMTgiLCJOZXV0cmFsIjp0cnVlfSwiUmVhZGluZ09yZGVyIjoxLCJUZXh0IjoiLCAyMDE2KSJ9XX0sIlRhZyI6IkNpdGF2aVBsYWNlaG9sZGVyIzRjODUzNmM1LWU2ZTctNDU5Ny04ZDE1LTNhNDUwZWU1ODZhNiIsIlRleHQiOiIoQnVya2FydCBldCBhbC4sIDIwMTYpIiwiV0FJVmVyc2lvbiI6IjYuOC4wLjAifQ==}</w:instrText>
          </w:r>
          <w:r w:rsidR="00315E4E" w:rsidRPr="00DD54E3">
            <w:rPr>
              <w:color w:val="000000" w:themeColor="text1"/>
              <w:lang w:val="en-GB"/>
            </w:rPr>
            <w:fldChar w:fldCharType="separate"/>
          </w:r>
          <w:r w:rsidR="00B10F20" w:rsidRPr="00DD54E3">
            <w:rPr>
              <w:color w:val="000000" w:themeColor="text1"/>
              <w:lang w:val="en-GB"/>
            </w:rPr>
            <w:t>(Burkart</w:t>
          </w:r>
          <w:r w:rsidR="00B10F20" w:rsidRPr="00DD54E3">
            <w:rPr>
              <w:i/>
              <w:color w:val="000000" w:themeColor="text1"/>
              <w:lang w:val="en-GB"/>
            </w:rPr>
            <w:t xml:space="preserve"> et al.</w:t>
          </w:r>
          <w:r w:rsidR="00B10F20" w:rsidRPr="00DD54E3">
            <w:rPr>
              <w:color w:val="000000" w:themeColor="text1"/>
              <w:lang w:val="en-GB"/>
            </w:rPr>
            <w:t>, 2016)</w:t>
          </w:r>
          <w:r w:rsidR="00315E4E" w:rsidRPr="00DD54E3">
            <w:rPr>
              <w:color w:val="000000" w:themeColor="text1"/>
              <w:lang w:val="en-GB"/>
            </w:rPr>
            <w:fldChar w:fldCharType="end"/>
          </w:r>
        </w:sdtContent>
      </w:sdt>
      <w:r w:rsidRPr="00DD54E3">
        <w:rPr>
          <w:color w:val="000000" w:themeColor="text1"/>
          <w:lang w:val="en-GB"/>
        </w:rPr>
        <w:t>. Moreover, the cost of delivering aid in remote and conflict-affected areas can be prohibitive, limiting the scale and reach of assistance</w:t>
      </w:r>
      <w:r w:rsidR="008F33D9" w:rsidRPr="00DD54E3">
        <w:rPr>
          <w:color w:val="000000" w:themeColor="text1"/>
          <w:lang w:val="en-GB"/>
        </w:rPr>
        <w:t xml:space="preserve"> </w:t>
      </w:r>
      <w:sdt>
        <w:sdtPr>
          <w:rPr>
            <w:color w:val="000000" w:themeColor="text1"/>
            <w:lang w:val="en-GB"/>
          </w:rPr>
          <w:alias w:val="To edit, see citavi.com/edit"/>
          <w:tag w:val="CitaviPlaceholder#d728d874-86b9-4158-ab42-cd0e1549daae"/>
          <w:id w:val="1729798947"/>
          <w:placeholder>
            <w:docPart w:val="DefaultPlaceholder_-1854013440"/>
          </w:placeholder>
        </w:sdtPr>
        <w:sdtContent>
          <w:r w:rsidR="008F33D9" w:rsidRPr="00DD54E3">
            <w:rPr>
              <w:color w:val="000000" w:themeColor="text1"/>
              <w:lang w:val="en-GB"/>
            </w:rPr>
            <w:fldChar w:fldCharType="begin"/>
          </w:r>
          <w:r w:rsidR="008F33D9"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zZDZiZjZlLTU2ZGItNGFiMy04NmU4LWI2NjhlMzJmNWI2YSIsIlJhbmdlTGVuZ3RoIjoyMSwiUmVmZXJlbmNlSWQiOiI1N2Y5N2RlZS00OGExLTQ2NTctOTViOS1iY2IzYzY4ZDljZm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mF0aGFuIiwiTGFzdE5hbWUiOiJLdW56IiwiUHJvdGVjdGVkIjpmYWxzZSwiU2V4IjowLCJDcmVhdGVkQnkiOiJfQUxJIiwiQ3JlYXRlZE9uIjoiMjAyMi0wMy0xNFQwNToyMzowMSIsIk1vZGlmaWVkQnkiOiJfQUxJIiwiSWQiOiIwZTExNjQ1MS02ODFjLTQyYzUtYmE0Yy1hZTMyNDI5ODYzMDIiLCJNb2RpZmllZE9uIjoiMjAyMi0wMy0xNFQwNToyMzowMSIsIlByb2plY3QiOnsiJGlkIjoiNSIsIiR0eXBlIjoiU3dpc3NBY2FkZW1pYy5DaXRhdmkuUHJvamVjdCwgU3dpc3NBY2FkZW1pYy5DaXRhdmkifX0seyIkaWQiOiI2IiwiJHR5cGUiOiJTd2lzc0FjYWRlbWljLkNpdGF2aS5QZXJzb24sIFN3aXNzQWNhZGVtaWMuQ2l0YXZpIiwiRmlyc3ROYW1lIjoiU3RlZmFuIiwiTGFzdE5hbWUiOiJHb2xkIiwiUHJvdGVjdGVkIjpmYWxzZSwiU2V4IjowLCJDcmVhdGVkQnkiOiJfQUxJIiwiQ3JlYXRlZE9uIjoiMjAyMi0wMy0xNlQwOTo0OTowMCIsIk1vZGlmaWVkQnkiOiJfQUxJIiwiSWQiOiI4MGJkYzgxNi03MGRhLTQ5NTYtOGZlMy01NzBlYTMwODg2NTkiLCJNb2RpZmllZE9uIjoiMjAyMi0wMy0xNlQwOTo0OTowMCIsIlByb2plY3QiOnsiJHJlZiI6IjUifX1dLCJDaXRhdGlvbktleSI6Ikt1bnogZXQgYWwuIDIwMTciLCJDaXRhdGlvbktleVVwZGF0ZVR5cGUiOjAsIkNvbGxhYm9yYXRvcnMiOltdLCJDdXN0b21GaWVsZDEiOiI3NyIsIkN1c3RvbUZpZWxkMiI6IkVtcGlyaWNhbCIsIkN1c3RvbUZpZWxkMyI6IkJvdGggb3Igbm90IHNwZWNpZmljIiwiQ3VzdG9tRmllbGQ0IjoiQm90aCBvciBub3Qgc3BlY2lmaWMiLCJDdXN0b21GaWVsZDUiOiJSZWNvdmVyeSIsIkN1c3RvbUZpZWxkNiI6IkNhc2Ugc3R1ZHkiLCJDdXN0b21GaWVsZDciOiJFY29ub21pYytFbnZpcm9tZW50YWwrU29jaWFsIiwiQ3VzdG9tRmllbGQ4IjoiQ29udGluZ2VuY3kgdGhlb3J5IiwiQ3VzdG9tRmllbGQ5IjoiVW5pdGVkIFN0YXRlcyIsIkRvaSI6IjEwLjEwODAvMTM2NzU1NjcuMjAxNS4xMTAzODQ1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zY29wdXMuY29tL2lud2FyZC9yZWNvcmQudXJpP2VpZD0yLXMyLjAtODQ5NDY0MzM3NjYmZG9pPTEwLjEwODAlMmYxMzY3NTU2Ny4yMDE1LjExMDM4NDUmcGFydG5lcklEPTQwJm1kNT1iNWQ0MGQ2ZjMwNWY0MWViYWQ0ZmI0YTQwNzBmZmRlNSIsIlVyaVN0cmluZyI6Imh0dHBzOi8vd3d3LnNjb3B1cy5jb20vaW53YXJkL3JlY29yZC51cmk/ZWlkPTItczIuMC04NDk0NjQzMzc2NiZkb2k9MTAuMTA4MCUyZjEzNjc1NTY3LjIwMTUuMTEwMzg0NSZwYXJ0bmVySUQ9NDAmbWQ1PWI1ZDQwZDZmMzA1ZjQxZWJhZDRmYjRhNDA3MGZmZGU1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NGE4NjRiMjctNDUwNi00NzhhLTgzMWItN2FhYmUyMWU5ZDY5IiwiTW9kaWZpZWRPbiI6IjIwMjItMDEtMzBUMDQ6NTQ6NTM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50YW5kZm9ubGluZS5jb20vZG9pL2Z1bGwvMTAuMTA4MC8xMzY3NTU2Ny4yMDE1LjExMDM4NDUiLCJVcmlTdHJpbmciOiJodHRwczovL3d3dy50YW5kZm9ubGluZS5jb20vZG9pL2Z1bGwvMTAuMTA4MC8xMzY3NTU2Ny4yMDE1LjExMDM4NDU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Q6NTYiLCJNb2RpZmllZEJ5IjoiX0Fuam9tc2hvYWUiLCJJZCI6ImVhYTNmMWIzLTVkYWMtNGE5YS05MzllLTkxNjgwNzlhZDg1ZSIsIk1vZGlmaWVkT24iOiIyMDIyLTAzLTExVDA2OjM0OjU2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4MC8xMzY3NTU2Ny4yMDE1LjExMDM4NDUiLCJVcmlTdHJpbmciOiJodHRwczovL2RvaS5vcmcvMTAuMTA4MC8xMzY3NTU2Ny4yMDE1LjExMDM4NDU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YWM3ZWJiNC0xMDY4LTRlNmEtODVjYy1mZjIxYjJkOGZkODIiLCJNb2RpZmllZE9uIjoiMjAyMi0wMS0zMFQwNDo1NDo1MyIsIlByb2plY3QiOnsiJHJlZiI6IjUifX1dLCJOdW1iZXIiOiIyIiwiT25saW5lQWRkcmVzcyI6Imh0dHBzOi8vd3d3LnNjb3B1cy5jb20vaW53YXJkL3JlY29yZC51cmk/ZWlkPTItczIuMC04NDk0NjQzMzc2NiZkb2k9MTAuMTA4MCUyZjEzNjc1NTY3LjIwMTUuMTEwMzg0NSZwYXJ0bmVySUQ9NDAmbWQ1PWI1ZDQwZDZmMzA1ZjQxZWJhZDRmYjRhNDA3MGZmZGU1IiwiT3JnYW5pemF0aW9ucyI6W10sIk90aGVyc0ludm9sdmVkIjpbXSwiUGFnZVJhbmdlIjoiPHNwPlxyXG4gIDxuPjg1PC9uPlxyXG4gIDxpbj50cnVlPC9pbj5cclxuICA8b3M+ODU8L29zPlxyXG4gIDxwcz44NTwvcHM+XHJcbjwvc3A+XHJcbjxlcD5cclxuICA8bj4xMDQ8L24+XHJcbiAgPGluPnRydWU8L2luPlxyXG4gIDxvcz4xMDQ8L29zPlxyXG4gIDxwcz4xMDQ8L3BzPlxyXG48L2VwPlxyXG48b3M+ODUtMTA0PC9vcz4iLCJQZXJpb2RpY2FsIjp7IiRpZCI6IjE3IiwiJHR5cGUiOiJTd2lzc0FjYWRlbWljLkNpdGF2aS5QZXJpb2RpY2FsLCBTd2lzc0FjYWRlbWljLkNpdGF2aSIsIk5hbWUiOiJJbnRlcm5hdGlvbmFsIEpvdXJuYWwgb2YgTG9naXN0aWNzIFJlc2VhcmNoIGFuZCBBcHBsaWNhdGlvbnMiLCJQYWdpbmF0aW9uIjowLCJQcm90ZWN0ZWQiOmZhbHNlLCJDcmVhdGVkQnkiOiJfQW5qb21zaG9hZSIsIkNyZWF0ZWRPbiI6IjIwMjItMDEtMzBUMDQ6MzE6MzgiLCJNb2RpZmllZEJ5IjoiX0Fuam9tc2hvYWUiLCJJZCI6IjM5MTVhZjAxLTY4NTctNGNiYS1hMTFhLTRhOWMwMTY4OWMyMSIsIk1vZGlmaWVkT24iOiIyMDIyLTAxLTMwVDA0OjMxOjM4IiwiUHJvamVjdCI6eyIkcmVmIjoiNSJ9fSwiUHVibGlzaGVycyI6W3siJGlkIjoiMTgiLCIkdHlwZSI6IlN3aXNzQWNhZGVtaWMuQ2l0YXZpLlB1Ymxpc2hlciwgU3dpc3NBY2FkZW1pYy5DaXRhdmkiLCJOYW1lIjoiVGF5bG9yICYgRnJhbmNpcyBHcm91cCIsIlByb3RlY3RlZCI6ZmFsc2UsIkNyZWF0ZWRCeSI6Il9BbGlhbiIsIkNyZWF0ZWRPbiI6IjIwMjItMDctMjdUMDY6MDM6NTgiLCJNb2RpZmllZEJ5IjoiX0FsaWFuIiwiSWQiOiJkMjkxOTg3Yi02MGRiLTRlYjktYTJlOC1jMTI3ZjUzMjdiZWIiLCJNb2RpZmllZE9uIjoiMjAyMi0wNy0yN1QwNjowMzo1OCIsIlByb2plY3QiOnsiJHJlZiI6IjUifX1dLCJRdW90YXRpb25zIjpbXSwiUmVmZXJlbmNlVHlwZSI6IkpvdXJuYWxBcnRpY2xlIiwiU2hvcnRUaXRsZSI6Ikt1bnosIEdvbGQgMjAxNyDigJMgU3VzdGFpbmFibGUgaHVtYW5pdGFyaWFuIHN1cHBseSBjaGFpbiBtYW5hZ2VtZW50IiwiU2hvcnRUaXRsZVVwZGF0ZVR5cGUiOjAsIlNvdXJjZU9mQmlibGlvZ3JhcGhpY0luZm9ybWF0aW9uIjoiQ3Jvc3NSZWYiLCJTdGF0aWNJZHMiOlsiYTIwMzdkN2YtZDE0Mi00MDE2LThhZTQtNTU0ZWE5ODU4OGQwIl0sIlRhYmxlT2ZDb250ZW50c0NvbXBsZXhpdHkiOjAsIlRhYmxlT2ZDb250ZW50c1NvdXJjZVRleHRGb3JtYXQiOjAsIlRhc2tzIjpbXSwiVGl0bGUiOiJTdXN0YWluYWJsZSBodW1hbml0YXJpYW4gc3VwcGx5IGNoYWluIG1hbmFnZW1lbnQg4oCTIGV4cGxvcmluZyBuZXcgdGhlb3J5IiwiVHJhbnNsYXRvcnMiOltdLCJWb2x1bWUiOiIyMCIsIlllYXIiOiIyMDE3IiwiWWVhclJlc29sdmVkIjoiMjAxNyIsIkNyZWF0ZWRCeSI6Il9BbmpvbXNob2FlIiwiQ3JlYXRlZE9uIjoiMjAyMi0wMS0zMFQwNDo1NDo1MyIsIk1vZGlmaWVkQnkiOiJfQUxJIiwiSWQiOiI1N2Y5N2RlZS00OGExLTQ2NTctOTViOS1iY2IzYzY4ZDljZmMiLCJNb2RpZmllZE9uIjoiMjAyMi0xMS0xNVQwNDowNjozMyIsIlByb2plY3QiOnsiJHJlZiI6IjUifX0sIlVzZU51bWJlcmluZ1R5cGVPZlBhcmVudERvY3VtZW50IjpmYWxzZX1dLCJGb3JtYXR0ZWRUZXh0Ijp7IiRpZCI6IjE5IiwiQ291bnQiOjEsIlRleHRVbml0cyI6W3siJGlkIjoiMjAiLCJGb250U3R5bGUiOnsiJGlkIjoiMjEiLCJOZXV0cmFsIjp0cnVlfSwiUmVhZGluZ09yZGVyIjoxLCJUZXh0IjoiKEt1bnogYW5kIEdvbGQsIDIwMTcpIn1dfSwiVGFnIjoiQ2l0YXZpUGxhY2Vob2xkZXIjZDcyOGQ4NzQtODZiOS00MTU4LWFiNDItY2QwZTE1NDlkYWFlIiwiVGV4dCI6IihLdW56IGFuZCBHb2xkLCAyMDE3KSIsIldBSVZlcnNpb24iOiI2LjguMC4wIn0=}</w:instrText>
          </w:r>
          <w:r w:rsidR="008F33D9" w:rsidRPr="00DD54E3">
            <w:rPr>
              <w:color w:val="000000" w:themeColor="text1"/>
              <w:lang w:val="en-GB"/>
            </w:rPr>
            <w:fldChar w:fldCharType="separate"/>
          </w:r>
          <w:r w:rsidR="00B10F20" w:rsidRPr="00DD54E3">
            <w:rPr>
              <w:color w:val="000000" w:themeColor="text1"/>
              <w:lang w:val="en-GB"/>
            </w:rPr>
            <w:t>(Kunz and Gold, 2017)</w:t>
          </w:r>
          <w:r w:rsidR="008F33D9" w:rsidRPr="00DD54E3">
            <w:rPr>
              <w:color w:val="000000" w:themeColor="text1"/>
              <w:lang w:val="en-GB"/>
            </w:rPr>
            <w:fldChar w:fldCharType="end"/>
          </w:r>
        </w:sdtContent>
      </w:sdt>
      <w:r w:rsidRPr="00DD54E3">
        <w:rPr>
          <w:color w:val="000000" w:themeColor="text1"/>
          <w:lang w:val="en-GB"/>
        </w:rPr>
        <w:t xml:space="preserve">. Finding innovative financing mechanisms and </w:t>
      </w:r>
      <w:r w:rsidR="00ED15E8" w:rsidRPr="00DD54E3">
        <w:rPr>
          <w:color w:val="000000" w:themeColor="text1"/>
          <w:lang w:val="en-GB"/>
        </w:rPr>
        <w:t>ensuring cost effectiveness are</w:t>
      </w:r>
      <w:r w:rsidRPr="00DD54E3">
        <w:rPr>
          <w:color w:val="000000" w:themeColor="text1"/>
          <w:lang w:val="en-GB"/>
        </w:rPr>
        <w:t xml:space="preserve"> crucial for enhancing the economic sustainability of humanitarian efforts</w:t>
      </w:r>
      <w:r w:rsidR="00E0139A" w:rsidRPr="00DD54E3">
        <w:rPr>
          <w:color w:val="000000" w:themeColor="text1"/>
          <w:lang w:val="en-GB"/>
        </w:rPr>
        <w:t xml:space="preserve"> </w:t>
      </w:r>
      <w:sdt>
        <w:sdtPr>
          <w:rPr>
            <w:color w:val="000000" w:themeColor="text1"/>
            <w:lang w:val="en-GB"/>
          </w:rPr>
          <w:alias w:val="To edit, see citavi.com/edit"/>
          <w:tag w:val="CitaviPlaceholder#7ea61528-0009-4ca3-907d-344dae935e67"/>
          <w:id w:val="-244103887"/>
          <w:placeholder>
            <w:docPart w:val="DefaultPlaceholder_-1854013440"/>
          </w:placeholder>
        </w:sdtPr>
        <w:sdtContent>
          <w:r w:rsidR="00E0139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Y3YWI1MmE1LTE0ZTgtNDg5Ny05NWM1LTUxYzYyOGY5YmFjZCIsIlJhbmdlTGVuZ3RoIjoxOSwiUmVmZXJlbmNlSWQiOiI1NzQyOTVmMy04MDcxLTQ5YjgtODhmMC0zYmNiODhjNTQzOG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mV6aWgiLCJMYXN0TmFtZSI6IkFsdGF5IiwiUHJvdGVjdGVkIjpmYWxzZSwiU2V4IjowLCJDcmVhdGVkQnkiOiJfQUxJIiwiQ3JlYXRlZE9uIjoiMjAyMi0wMy0xMlQwNTo1NTozNCIsIk1vZGlmaWVkQnkiOiJfQUxJIiwiSWQiOiIxOWIwNTZjMS1iMTliLTRhNWEtYmU1MS1mNzNlZjAzODY2ZDIiLCJNb2RpZmllZE9uIjoiMjAyMi0wMy0xMlQwNTo1NTozNCIsIlByb2plY3QiOnsiJGlkIjoiNSIsIiR0eXBlIjoiU3dpc3NBY2FkZW1pYy5DaXRhdmkuUHJvamVjdCwgU3dpc3NBY2FkZW1pYy5DaXRhdmkifX0seyIkaWQiOiI2IiwiJHR5cGUiOiJTd2lzc0FjYWRlbWljLkNpdGF2aS5QZXJzb24sIFN3aXNzQWNhZGVtaWMuQ2l0YXZpIiwiRmlyc3ROYW1lIjoiR3JhaGFtIiwiTGFzdE5hbWUiOiJIZWFzbGlwIiwiUHJvdGVjdGVkIjpmYWxzZSwiU2V4IjowLCJDcmVhdGVkQnkiOiJfQUxJIiwiQ3JlYXRlZE9uIjoiMjAyMi0wMy0xN1QwODowNDo1MSIsIk1vZGlmaWVkQnkiOiJfQUxJIiwiSWQiOiJjMjNiZDA2OS04MDliLTQwN2QtOTU2My1kZWY4NzJjMTEzZjUiLCJNb2RpZmllZE9uIjoiMjAyMi0wMy0xN1QwODowNDo1MSIsIlByb2plY3QiOnsiJHJlZiI6IjUifX0seyIkaWQiOiI3IiwiJHR5cGUiOiJTd2lzc0FjYWRlbWljLkNpdGF2aS5QZXJzb24sIFN3aXNzQWNhZGVtaWMuQ2l0YXZpIiwiRmlyc3ROYW1lIjoiR3nDtm5neWkiLCJMYXN0TmFtZSI6IktvdsOhY3MiLCJQcm90ZWN0ZWQiOmZhbHNlLCJTZXgiOjAsIkNyZWF0ZWRCeSI6Il9BTEkiLCJDcmVhdGVkT24iOiIyMDIyLTAzLTEyVDA1OjU1OjM0IiwiTW9kaWZpZWRCeSI6Il9BTEkiLCJJZCI6IjJkODRkYTliLTVhODAtNDRjZi1hNWQ3LTlkYWExYzQzMmQ4NSIsIk1vZGlmaWVkT24iOiIyMDIyLTAzLTEyVDA1OjU1OjM0IiwiUHJvamVjdCI6eyIkcmVmIjoiNSJ9fSx7IiRpZCI6IjgiLCIkdHlwZSI6IlN3aXNzQWNhZGVtaWMuQ2l0YXZpLlBlcnNvbiwgU3dpc3NBY2FkZW1pYy5DaXRhdmkiLCJGaXJzdE5hbWUiOiJLYXJlbiIsIkxhc3ROYW1lIjoiU3BlbnMiLCJQcm90ZWN0ZWQiOmZhbHNlLCJTZXgiOjAsIkNyZWF0ZWRCeSI6Il9BTEkiLCJDcmVhdGVkT24iOiIyMDIyLTAzLTEyVDA1OjU1OjM0IiwiTW9kaWZpZWRCeSI6Il9BTEkiLCJJZCI6IjQzMjRlYTVjLWE1MDEtNDhhMi1hNTk4LTE2NmI3NzE4NzRiNyIsIk1vZGlmaWVkT24iOiIyMDIyLTAzLTEyVDA1OjU1OjM0IiwiUHJvamVjdCI6eyIkcmVmIjoiNSJ9fSx7IiRpZCI6IjkiLCIkdHlwZSI6IlN3aXNzQWNhZGVtaWMuQ2l0YXZpLlBlcnNvbiwgU3dpc3NBY2FkZW1pYy5DaXRhdmkiLCJGaXJzdE5hbWUiOiJQZXRlciIsIkxhc3ROYW1lIjoiVGF0aGFtIiwiUHJvdGVjdGVkIjpmYWxzZSwiU2V4IjoyLCJDcmVhdGVkQnkiOiJfYSIsIkNyZWF0ZWRPbiI6IjIwMTYtMDMtMDhUMTI6MTE6MjMiLCJNb2RpZmllZEJ5IjoiX2EiLCJJZCI6IjZmN2Q2OTQyLTAwNzAtNDk5ZC05MGQ2LWVlMmEyNjc0NTM0YyIsIk1vZGlmaWVkT24iOiIyMDE2LTAzLTA4VDEyOjExOjIzIiwiUHJvamVjdCI6eyIkcmVmIjoiNSJ9fSx7IiRpZCI6IjEwIiwiJHR5cGUiOiJTd2lzc0FjYWRlbWljLkNpdGF2aS5QZXJzb24sIFN3aXNzQWNhZGVtaWMuQ2l0YXZpIiwiRmlyc3ROYW1lIjoiQWxhaW4iLCJMYXN0TmFtZSI6IlZhaWxsYW5jb3VydCIsIlByb3RlY3RlZCI6ZmFsc2UsIlNleCI6MiwiQ3JlYXRlZEJ5IjoiX2EiLCJDcmVhdGVkT24iOiIyMDE2LTA0LTIzVDA3OjUzOjQxIiwiTW9kaWZpZWRCeSI6Il9hIiwiSWQiOiJiZjhjZmQyZS1hZDJjLTRkNGMtOGU0ZC02ZjgxZDhhMjA1ZjMiLCJNb2RpZmllZE9uIjoiMjAxNi0wNC0yM1QwNzo1Mzo0MSIsIlByb2plY3QiOnsiJHJlZiI6IjUifX1dLCJDaXRhdGlvbktleVVwZGF0ZVR5cGUiOjAsIkNvbGxhYm9yYXRvcnMiOltdLCJDb3ZlclBhdGgiOnsiJGlkIjoiMTEiLCIkdHlwZSI6IlN3aXNzQWNhZGVtaWMuQ2l0YXZpLkxpbmtlZFJlc291cmNlLCBTd2lzc0FjYWRlbWljLkNpdGF2aSIsIkxpbmtlZFJlc291cmNlVHlwZSI6MSwiVXJpU3RyaW5nIjoiQWx0YXksIEhlYXNsaXAgZXQgYWwgMjAyMyAtIElubm92YXRpb24gaW4gaHVtYW5pdGFyaWFuIGxvZ2lzdGljcyAoMikuanBn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RGF0ZSI6IjIvNC8yMDIzIiwiRGF0ZTIiOiIyLzQvMjAyMyIsIkRvaSI6IjEwLjEwMDcvczEwNDc5LTAyMy0wNTIwOC02IiwiRWRpdG9ycyI6W10sIkV2YWx1YXRpb25Db21wbGV4aXR5IjowLCJFdmFsdWF0aW9uU291cmNlVGV4dEZvcm1hdCI6MCwiR3JvdXBzIjpbXSwiSGFzTGFiZWwxIjpmYWxzZSwiSGFzTGFiZWwyIjpmYWxzZSwiS2V5d29yZHMiOltdLCJMYW5ndWFnZSI6ImVuZyIsIkxhbmd1YWdlQ29kZSI6ImVuIiwiTG9jYXRpb25zIjpbeyIkaWQiOiIxMyIsIiR0eXBlIjoiU3dpc3NBY2FkZW1pYy5DaXRhdmkuTG9jYXRpb24sIFN3aXNzQWNhZGVtaWMuQ2l0YXZpIiwiQWRkcmVzcyI6eyIkaWQiOiIxNCIsIiR0eXBlIjoiU3dpc3NBY2FkZW1pYy5DaXRhdmkuTGlua2VkUmVzb3VyY2UsIFN3aXNzQWNhZGVtaWMuQ2l0YXZpIiwiTGlua2VkUmVzb3VyY2VUeXBlIjo1LCJPcmlnaW5hbFN0cmluZyI6IlBNQzk4OTkxMTQiLCJVcmlTdHJpbmciOiJodHRwczovL3d3dy5uY2JpLm5sbS5uaWguZ292L3BtYy9hcnRpY2xlcy9QTUM5ODk5MTE0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yMDgsIkNyZWF0ZWRCeSI6Il9BTEkiLCJDcmVhdGVkT24iOiIyMDIzLTA3LTI3VDA0OjEyOjU1IiwiTW9kaWZpZWRCeSI6Il9BTEkiLCJJZCI6ImRhMzUyZWM1LTIxMTctNDdkNi05NTdkLTM0YTljNzFjYTIxNSIsIk1vZGlmaWVkT24iOiIyMDIzLTA3LTI3VDA0OjEyOjU1IiwiUHJvamVjdCI6eyIkcmVmIjoiNSJ9fSx7IiRpZCI6IjE2IiwiJHR5cGUiOiJTd2lzc0FjYWRlbWljLkNpdGF2aS5Mb2NhdGlvbiwgU3dpc3NBY2FkZW1pYy5DaXRhdmkiLCJBZGRyZXNzIjp7IiRpZCI6IjE3IiwiJHR5cGUiOiJTd2lzc0FjYWRlbWljLkNpdGF2aS5MaW5rZWRSZXNvdXJjZSwgU3dpc3NBY2FkZW1pYy5DaXRhdmkiLCJMaW5rZWRSZXNvdXJjZVR5cGUiOjUsIk9yaWdpbmFsU3RyaW5nIjoiMzY3Nzc0MDkiLCJVcmlTdHJpbmciOiJodHRwOi8vd3d3Lm5jYmkubmxtLm5paC5nb3YvcHVibWVkLzM2Nzc3NDA5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jQsIkNyZWF0ZWRCeSI6Il9BTEkiLCJDcmVhdGVkT24iOiIyMDIzLTA3LTI3VDA0OjEyOjU1IiwiTW9kaWZpZWRCeSI6Il9BTEkiLCJJZCI6IjNmNDc3NDdiLWE0MWItNGY2ZC05MTYxLWE2NDkxMDIyYjM3MSIsIk1vZGlmaWVkT24iOiIyMDIzLTA3LTI3VDA0OjEyOjU1IiwiUHJvamVjdCI6eyIkcmVmIjoiNSJ9fSx7IiRpZCI6IjE5IiwiJHR5cGUiOiJTd2lzc0FjYWRlbWljLkNpdGF2aS5Mb2NhdGlvbiwgU3dpc3NBY2FkZW1pYy5DaXRhdmkiLCJBZGRyZXNzIjp7IiRpZCI6IjIwIiwiJHR5cGUiOiJTd2lzc0FjYWRlbWljLkNpdGF2aS5MaW5rZWRSZXNvdXJjZSwgU3dpc3NBY2FkZW1pYy5DaXRhdmkiLCJMaW5rZWRSZXNvdXJjZVR5cGUiOjUsIk9yaWdpbmFsU3RyaW5nIjoiaHR0cHM6Ly9saW5rLnNwcmluZ2VyLmNvbS9hcnRpY2xlLzEwLjEwMDcvczEwNDc5LTAyMy0wNTIwOC02IiwiVXJpU3RyaW5nIjoiaHR0cHM6Ly9saW5rLnNwcmluZ2VyLmNvbS9hcnRpY2xlLzEwLjEwMDcvczEwNDc5LTAyMy0wNTIwOC02IiwiTGlua2VkUmVzb3VyY2VTdGF0dXMiOjgsIlByb3BlcnRpZXMiOnsiJGlkIjoiMj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zLTA3LTI3VDA0OjEyOjUxIiwiTW9kaWZpZWRCeSI6Il9BTEkiLCJJZCI6ImZmYmRjMmVlLTViODItNGRhNi04MzNmLTg1ZjBmZGIxZDcxMSIsIk1vZGlmaWVkT24iOiIyMDIzLTA3LTI3VDA0OjEyOjUxIiwiUHJvamVjdCI6eyIkcmVmIjoiNSJ9fSx7IiRpZCI6IjIyIiwiJHR5cGUiOiJTd2lzc0FjYWRlbWljLkNpdGF2aS5Mb2NhdGlvbiwgU3dpc3NBY2FkZW1pYy5DaXRhdmkiLCJBZGRyZXNzIjp7IiRpZCI6IjIzIiwiJHR5cGUiOiJTd2lzc0FjYWRlbWljLkNpdGF2aS5MaW5rZWRSZXNvdXJjZSwgU3dpc3NBY2FkZW1pYy5DaXRhdmkiLCJMaW5rZWRSZXNvdXJjZVR5cGUiOjUsIk9yaWdpbmFsU3RyaW5nIjoiMTAuMTAwNy9zMTA0NzktMDIzLTA1MjA4LTYiLCJVcmlTdHJpbmciOiJodHRwczovL2RvaS5vcmcvMTAuMTAwNy9zMTA0NzktMDIzLTA1MjA4LTYiLCJMaW5rZWRSZXNvdXJjZVN0YXR1cyI6OCwiUHJvcGVydGllcyI6eyIkaWQiOiIy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MtMDctMjdUMDQ6MTI6NTEiLCJNb2RpZmllZEJ5IjoiX0FMSSIsIklkIjoiM2IzMjY2YTYtYzA3OS00ZjJlLWE0ZDctOWIwMThmNDY3YjIxIiwiTW9kaWZpZWRPbiI6IjIwMjMtMDctMjdUMDQ6MTI6NTEiLCJQcm9qZWN0Ijp7IiRyZWYiOiI1In19XSwiT25saW5lQWRkcmVzcyI6Imh0dHBzOi8vbGluay5zcHJpbmdlci5jb20vYXJ0aWNsZS8xMC4xMDA3L3MxMDQ3OS0wMjMtMDUyMDgtNiIsIk9yZ2FuaXphdGlvbnMiOltdLCJPdGhlcnNJbnZvbHZlZCI6W10sIlBhZ2VSYW5nZSI6IjxzcD5cclxuICA8bj4xPC9uPlxyXG4gIDxpbj50cnVlPC9pbj5cclxuICA8b3M+MTwvb3M+XHJcbiAgPHBzPjE8L3BzPlxyXG48L3NwPlxyXG48ZXA+XHJcbiAgPG4+MjM8L24+XHJcbiAgPGluPnRydWU8L2luPlxyXG4gIDxvcz4yMzwvb3M+XHJcbiAgPHBzPjIzPC9wcz5cclxuPC9lcD5cclxuPG9zPjEtMjM8L29zPiIsIlBlcmlvZGljYWwiOnsiJGlkIjoiMjU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tY0lkIjoiUE1DOTg5OTExNCIsIlB1Ymxpc2hlcnMiOlt7IiRpZCI6IjI2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LHsiJGlkIjoiMjciLCIkdHlwZSI6IlN3aXNzQWNhZGVtaWMuQ2l0YXZpLlB1Ymxpc2hlciwgU3dpc3NBY2FkZW1pYy5DaXRhdmkiLCJOYW1lIjoiU3ByaW5nZXIgVVMiLCJQcm90ZWN0ZWQiOmZhbHNlLCJDcmVhdGVkQnkiOiJfYSIsIkNyZWF0ZWRPbiI6IjIwMTYtMTAtMDdUMDM6NTA6MDEiLCJNb2RpZmllZEJ5IjoiX2EiLCJJZCI6IjZlNDhmOGMzLTY5MGMtNGIyNi1iMTIzLTNkZGNkNDdmZjhmZSIsIk1vZGlmaWVkT24iOiIyMDE2LTEwLTA3VDAzOjUwOjAxIiwiUHJvamVjdCI6eyIkcmVmIjoiNSJ9fV0sIlB1Yk1lZElkIjoiMzY3Nzc0MDkiLCJRdW90YXRpb25zIjpbXSwiUmVmZXJlbmNlVHlwZSI6IkpvdXJuYWxBcnRpY2xlIiwiU2hvcnRUaXRsZSI6IkFsdGF5LCBIZWFzbGlwIGV0IGFsLiAyMDIzIOKAkyBJbm5vdmF0aW9uIGluIGh1bWFuaXRhcmlhbiBsb2dpc3RpY3MiLCJTaG9ydFRpdGxlVXBkYXRlVHlwZSI6MCwiU291cmNlT2ZCaWJsaW9ncmFwaGljSW5mb3JtYXRpb24iOiJQdWJNZWQiLCJTdGF0aWNJZHMiOlsiY2QzYTZjZDMtNDdiMC00NzMyLTg0MGItYjY1MWJhNDM4NjI2Il0sIlRhYmxlT2ZDb250ZW50c0NvbXBsZXhpdHkiOjAsIlRhYmxlT2ZDb250ZW50c1NvdXJjZVRleHRGb3JtYXQiOjAsIlRhc2tzIjpbXSwiVGl0bGUiOiJJbm5vdmF0aW9uIGluIGh1bWFuaXRhcmlhbiBsb2dpc3RpY3MgYW5kIHN1cHBseSBjaGFpbiBtYW5hZ2VtZW50OiBhIHN5c3RlbWF0aWMgcmV2aWV3IiwiVHJhbnNsYXRvcnMiOltdLCJZZWFyIjoiMjAyMyIsIlllYXJSZXNvbHZlZCI6IjIwMjMiLCJDcmVhdGVkQnkiOiJfQUxJIiwiQ3JlYXRlZE9uIjoiMjAyMy0wNy0yN1QwNDoxMjo1MSIsIk1vZGlmaWVkQnkiOiJfQWxpIiwiSWQiOiI1NzQyOTVmMy04MDcxLTQ5YjgtODhmMC0zYmNiODhjNTQzOGIiLCJNb2RpZmllZE9uIjoiMjAyMy0xMC0wMlQyMjoyOToxNSIsIlByb2plY3QiOnsiJHJlZiI6IjUifX0sIlVzZU51bWJlcmluZ1R5cGVPZlBhcmVudERvY3VtZW50IjpmYWxzZX0seyIkaWQiOiIyOCIsIiR0eXBlIjoiU3dpc3NBY2FkZW1pYy5DaXRhdmkuQ2l0YXRpb25zLldvcmRQbGFjZWhvbGRlckVudHJ5LCBTd2lzc0FjYWRlbWljLkNpdGF2aSIsIklkIjoiYWNjOTEyYTYtYzM0MS00ZjFmLWJlNDctN2Y4ZGI1NzkzZWYyIiwiUmFuZ2VTdGFydCI6MTksIlJhbmdlTGVuZ3RoIjoyMywiUmVmZXJlbmNlSWQiOiIzNzAyOWE0Yy04NTM4LTRhZWEtODgwZi1iYTNiOTliNzc1ZDYiLCJSZWZlcmVuY2UiOnsiJGlkIjoiMjkiLCIkdHlwZSI6IlN3aXNzQWNhZGVtaWMuQ2l0YXZpLlJlZmVyZW5jZSwgU3dpc3NBY2FkZW1pYy5DaXRhdmkiLCJBYnN0cmFjdENvbXBsZXhpdHkiOjAsIkFic3RyYWN0U291cmNlVGV4dEZvcm1hdCI6MCwiQXV0aG9ycyI6W3siJGlkIjoiMzAiLCIkdHlwZSI6IlN3aXNzQWNhZGVtaWMuQ2l0YXZpLlBlcnNvbiwgU3dpc3NBY2FkZW1pYy5DaXRhdmkiLCJGaXJzdE5hbWUiOiJMdWsiLCJMYXN0TmFtZSI6InZhbiBXYXNzZW5ob3ZlIiwiTWlkZGxlTmFtZSI6Ik4uIiwiUHJvdGVjdGVkIjpmYWxzZSwiU2V4IjowLCJDcmVhdGVkQnkiOiJfQUxJIiwiQ3JlYXRlZE9uIjoiMjAyMi0wMy0xNlQwOTo1MzoxMiIsIk1vZGlmaWVkQnkiOiJfQUxJIiwiSWQiOiIyOTUxMjk5OS1kMDU2LTQ2MWItYTVjNS1lMmMzNzlmYmRiNmYiLCJNb2RpZmllZE9uIjoiMjAyMi0wMy0xNlQwOTo1MzoxMiIsIlByb2plY3QiOnsiJHJlZiI6IjUifX1dLCJDaXRhdGlvbktleSI6InZhbiBXYXNzZW5ob3ZlIDIwMTkiLCJDaXRhdGlvbktleVVwZGF0ZVR5cGUiOjAsIkNvbGxhYm9yYXRvcnMiOltdLCJDdXN0b21GaWVsZDEiOiI0NCIsIkN1c3RvbUZpZWxkMiI6IkNvbmNlcHR1YWwiLCJDdXN0b21GaWVsZDMiOiJOb3Qgc3BlY2lmaWMiLCJDdXN0b21GaWVsZDQiOiJCb3RoIG9yIG5vdCBzcGVjaWZpYyIsIkN1c3RvbUZpZWxkNSI6Ik5vdCBzcGVjaWZpYyIsIkN1c3RvbUZpZWxkNiI6IkNvbmNlcHR1YWwgUmVzZWFyY2giLCJDdXN0b21GaWVsZDciOiJOb3QgU3BlY2lmaWMiLCJDdXN0b21GaWVsZDgiOiJOb3QgU3BlY2lmaWMiLCJDdXN0b21GaWVsZDkiOiJGcmFuY2UiLCJEb2kiOiIxMC4xMTExL3BvbXMuMTMxMTQiLCJFZGl0b3JzIjpbXSwiRXZhbHVhdGlvbkNvbXBsZXhpdHkiOjAsIkV2YWx1YXRpb25Tb3VyY2VUZXh0Rm9ybWF0IjowLCJHcm91cHMiOlt7IiRpZCI6IjMx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zMiIsIiR0eXBlIjoiU3dpc3NBY2FkZW1pYy5DaXRhdmkuTG9jYXRpb24sIFN3aXNzQWNhZGVtaWMuQ2l0YXZpIiwiQWRkcmVzcyI6eyIkaWQiOiIzMyIsIiR0eXBlIjoiU3dpc3NBY2FkZW1pYy5DaXRhdmkuTGlua2VkUmVzb3VyY2UsIFN3aXNzQWNhZGVtaWMuQ2l0YXZpIiwiTGlua2VkUmVzb3VyY2VUeXBlIjo1LCJPcmlnaW5hbFN0cmluZyI6Imh0dHBzOi8vd3d3LnNjb3B1cy5jb20vaW53YXJkL3JlY29yZC51cmk/ZWlkPTItczIuMC04NTA3NDYwNDM4MyZkb2k9MTAuMTExMSUyZnBvbXMuMTMxMTQmcGFydG5lcklEPTQwJm1kNT03YjEyYWYxNWQzYjY5N2FlM2UzY2ZiZjVlNmQzMGMyNCIsIlVyaVN0cmluZyI6Imh0dHBzOi8vd3d3LnNjb3B1cy5jb20vaW53YXJkL3JlY29yZC51cmk/ZWlkPTItczIuMC04NTA3NDYwNDM4MyZkb2k9MTAuMTExMSUyZnBvbXMuMTMxMTQmcGFydG5lcklEPTQwJm1kNT03YjEyYWYxNWQzYjY5N2FlM2UzY2ZiZjVlNmQzMGMyNCIsIkxpbmtlZFJlc291cmNlU3RhdHVzIjo4LCJQcm9wZXJ0aWVzIjp7IiRpZCI6IjM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JjN2NkMjYwLWQ3MWItNDVjOC1iMzNiLWE2YjlmZWQ0NzMwNiIsIk1vZGlmaWVkT24iOiIyMDIyLTAxLTMwVDA0OjU0OjUzIiwiUHJvamVjdCI6eyIkcmVmIjoiNSJ9fSx7IiRpZCI6IjM1IiwiJHR5cGUiOiJTd2lzc0FjYWRlbWljLkNpdGF2aS5Mb2NhdGlvbiwgU3dpc3NBY2FkZW1pYy5DaXRhdmkiLCJBZGRyZXNzIjp7IiRpZCI6IjM2IiwiJHR5cGUiOiJTd2lzc0FjYWRlbWljLkNpdGF2aS5MaW5rZWRSZXNvdXJjZSwgU3dpc3NBY2FkZW1pYy5DaXRhdmkiLCJMaW5rZWRSZXNvdXJjZVR5cGUiOjUsIk9yaWdpbmFsU3RyaW5nIjoiMTAuMTExMS9wb21zLjEzMTE0IiwiVXJpU3RyaW5nIjoiaHR0cHM6Ly9kb2kub3JnLzEwLjExMTEvcG9tcy4xMzExNCIsIkxpbmtlZFJlc291cmNlU3RhdHVzIjo4LCJQcm9wZXJ0aWVzIjp7IiRpZCI6IjM3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Q4YjZiOTI5LTY0YzYtNGFmYy04NzY3LTQ2ZjYxNDU1NWQwZSIsIk1vZGlmaWVkT24iOiIyMDIyLTAxLTMwVDA0OjU0OjUzIiwiUHJvamVjdCI6eyIkcmVmIjoiNSJ9fV0sIk51bWJlciI6IjEyIiwiT25saW5lQWRkcmVzcyI6Imh0dHBzOi8vd3d3LnNjb3B1cy5jb20vaW53YXJkL3JlY29yZC51cmk/ZWlkPTItczIuMC04NTA3NDYwNDM4MyZkb2k9MTAuMTExMSUyZnBvbXMuMTMxMTQmcGFydG5lcklEPTQwJm1kNT03YjEyYWYxNWQzYjY5N2FlM2UzY2ZiZjVlNmQzMGMyNCIsIk9yZ2FuaXphdGlvbnMiOltdLCJPdGhlcnNJbnZvbHZlZCI6W10sIlBhZ2VSYW5nZSI6IjxzcD5cclxuICA8bj4yOTMwPC9uPlxyXG4gIDxpbj50cnVlPC9pbj5cclxuICA8b3M+MjkzMDwvb3M+XHJcbiAgPHBzPjI5MzA8L3BzPlxyXG48L3NwPlxyXG48ZXA+XHJcbiAgPG4+Mjk0NTwvbj5cclxuICA8aW4+dHJ1ZTwvaW4+XHJcbiAgPG9zPjI5NDU8L29zPlxyXG4gIDxwcz4yOTQ1PC9wcz5cclxuPC9lcD5cclxuPG9zPjI5MzAtMjk0NTwvb3M+IiwiUGVyaW9kaWNhbCI6eyIkaWQiOiIzOC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M5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nZhbiBXYXNzZW5ob3ZlIDIwMTkg4oCTIFN1c3RhaW5hYmxlIElubm92YXRpb24iLCJTaG9ydFRpdGxlVXBkYXRlVHlwZSI6MCwiU291cmNlT2ZCaWJsaW9ncmFwaGljSW5mb3JtYXRpb24iOiJDcm9zc1JlZiIsIlN0YXRpY0lkcyI6WyI3OThjMzY2MC1lMWI1LTQ3NWQtOTNjMS0yMzQxYzcxZWQwYTgiXSwiVGFibGVPZkNvbnRlbnRzQ29tcGxleGl0eSI6MCwiVGFibGVPZkNvbnRlbnRzU291cmNlVGV4dEZvcm1hdCI6MCwiVGFza3MiOltdLCJUaXRsZSI6IlN1c3RhaW5hYmxlIElubm92YXRpb246IFB1c2hpbmcgdGhlIEJvdW5kYXJpZXMgb2YgVHJhZGl0aW9uYWwgT3BlcmF0aW9ucyBNYW5hZ2VtZW50IiwiVHJhbnNsYXRvcnMiOltdLCJWb2x1bWUiOiIyOCIsIlllYXIiOiIyMDE5IiwiWWVhclJlc29sdmVkIjoiMjAxOSIsIkNyZWF0ZWRCeSI6Il9BbmpvbXNob2FlIiwiQ3JlYXRlZE9uIjoiMjAyMi0wMS0zMFQwNDo1NDo1MyIsIk1vZGlmaWVkQnkiOiJfQWxpIiwiSWQiOiIzNzAyOWE0Yy04NTM4LTRhZWEtODgwZi1iYTNiOTliNzc1ZDYiLCJNb2RpZmllZE9uIjoiMjAyMy0xMC0wMlQyMjoyOToxNSIsIlByb2plY3QiOnsiJHJlZiI6IjUifX0sIlVzZU51bWJlcmluZ1R5cGVPZlBhcmVudERvY3VtZW50IjpmYWxzZX1dLCJGb3JtYXR0ZWRUZXh0Ijp7IiRpZCI6IjQwIiwiQ291bnQiOjMsIlRleHRVbml0cyI6W3siJGlkIjoiNDEiLCJGb250U3R5bGUiOnsiJGlkIjoiNDIiLCJOZXV0cmFsIjp0cnVlfSwiUmVhZGluZ09yZGVyIjoxLCJUZXh0IjoiKEFsdGF5In0seyIkaWQiOiI0MyIsIkZvbnRTdHlsZSI6eyIkaWQiOiI0NCIsIkl0YWxpYyI6dHJ1ZX0sIlJlYWRpbmdPcmRlciI6MSwiVGV4dCI6IiBldCBhbC4ifSx7IiRpZCI6IjQ1IiwiRm9udFN0eWxlIjp7IiRpZCI6IjQ2IiwiTmV1dHJhbCI6dHJ1ZX0sIlJlYWRpbmdPcmRlciI6MSwiVGV4dCI6IiwgMjAyMzsgdmFuIFdhc3NlbmhvdmUsIDIwMTkpIn1dfSwiVGFnIjoiQ2l0YXZpUGxhY2Vob2xkZXIjN2VhNjE1MjgtMDAwOS00Y2EzLTkwN2QtMzQ0ZGFlOTM1ZTY3IiwiVGV4dCI6IihBbHRheSBldCBhbC4sIDIwMjM7IHZhbiBXYXNzZW5ob3ZlLCAyMDE5KSIsIldBSVZlcnNpb24iOiI2LjguMC4wIn0=}</w:instrText>
          </w:r>
          <w:r w:rsidR="00E0139A" w:rsidRPr="00DD54E3">
            <w:rPr>
              <w:color w:val="000000" w:themeColor="text1"/>
              <w:lang w:val="en-GB"/>
            </w:rPr>
            <w:fldChar w:fldCharType="separate"/>
          </w:r>
          <w:r w:rsidR="00B10F20" w:rsidRPr="00DD54E3">
            <w:rPr>
              <w:color w:val="000000" w:themeColor="text1"/>
              <w:lang w:val="en-GB"/>
            </w:rPr>
            <w:t>(Altay</w:t>
          </w:r>
          <w:r w:rsidR="00B10F20" w:rsidRPr="00DD54E3">
            <w:rPr>
              <w:i/>
              <w:color w:val="000000" w:themeColor="text1"/>
              <w:lang w:val="en-GB"/>
            </w:rPr>
            <w:t xml:space="preserve"> et al.</w:t>
          </w:r>
          <w:r w:rsidR="00B10F20" w:rsidRPr="00DD54E3">
            <w:rPr>
              <w:color w:val="000000" w:themeColor="text1"/>
              <w:lang w:val="en-GB"/>
            </w:rPr>
            <w:t xml:space="preserve">, 2023; </w:t>
          </w:r>
          <w:r w:rsidR="009D6964" w:rsidRPr="00DD54E3">
            <w:rPr>
              <w:color w:val="000000" w:themeColor="text1"/>
              <w:lang w:val="en-GB"/>
            </w:rPr>
            <w:lastRenderedPageBreak/>
            <w:t>V</w:t>
          </w:r>
          <w:r w:rsidR="00B10F20" w:rsidRPr="00DD54E3">
            <w:rPr>
              <w:color w:val="000000" w:themeColor="text1"/>
              <w:lang w:val="en-GB"/>
            </w:rPr>
            <w:t>an Wassenhove, 2019)</w:t>
          </w:r>
          <w:r w:rsidR="00E0139A" w:rsidRPr="00DD54E3">
            <w:rPr>
              <w:color w:val="000000" w:themeColor="text1"/>
              <w:lang w:val="en-GB"/>
            </w:rPr>
            <w:fldChar w:fldCharType="end"/>
          </w:r>
        </w:sdtContent>
      </w:sdt>
      <w:r w:rsidRPr="00DD54E3">
        <w:rPr>
          <w:color w:val="000000" w:themeColor="text1"/>
          <w:lang w:val="en-GB"/>
        </w:rPr>
        <w:t>.</w:t>
      </w:r>
      <w:r w:rsidR="00315E4E" w:rsidRPr="00DD54E3">
        <w:rPr>
          <w:color w:val="000000" w:themeColor="text1"/>
          <w:lang w:val="en-GB"/>
        </w:rPr>
        <w:t xml:space="preserve"> Increasingly</w:t>
      </w:r>
      <w:r w:rsidR="00EC5AD5" w:rsidRPr="00DD54E3">
        <w:rPr>
          <w:color w:val="000000" w:themeColor="text1"/>
          <w:lang w:val="en-GB"/>
        </w:rPr>
        <w:t>,</w:t>
      </w:r>
      <w:r w:rsidR="00315E4E" w:rsidRPr="00DD54E3">
        <w:rPr>
          <w:color w:val="000000" w:themeColor="text1"/>
          <w:lang w:val="en-GB"/>
        </w:rPr>
        <w:t xml:space="preserve"> </w:t>
      </w:r>
      <w:r w:rsidR="007714D8" w:rsidRPr="00DD54E3">
        <w:rPr>
          <w:color w:val="000000" w:themeColor="text1"/>
          <w:lang w:val="en-GB"/>
        </w:rPr>
        <w:t>HOs</w:t>
      </w:r>
      <w:r w:rsidR="00315E4E" w:rsidRPr="00DD54E3">
        <w:rPr>
          <w:color w:val="000000" w:themeColor="text1"/>
          <w:lang w:val="en-GB"/>
        </w:rPr>
        <w:t xml:space="preserve"> are working towards diversifying funding sources, establishing public-private partnerships, and exploring impact investment opportunities to bolster financial resilience and facilitate a more sustainable flow of resources</w:t>
      </w:r>
      <w:r w:rsidR="00D816CC" w:rsidRPr="00DD54E3">
        <w:rPr>
          <w:color w:val="000000" w:themeColor="text1"/>
          <w:lang w:val="en-GB"/>
        </w:rPr>
        <w:t xml:space="preserve"> </w:t>
      </w:r>
      <w:sdt>
        <w:sdtPr>
          <w:rPr>
            <w:color w:val="000000" w:themeColor="text1"/>
            <w:lang w:val="en-GB"/>
          </w:rPr>
          <w:alias w:val="To edit, see citavi.com/edit"/>
          <w:tag w:val="CitaviPlaceholder#b82e646f-c3b4-4929-b006-a1882571068c"/>
          <w:id w:val="357326229"/>
          <w:placeholder>
            <w:docPart w:val="DefaultPlaceholder_-1854013440"/>
          </w:placeholder>
        </w:sdtPr>
        <w:sdtContent>
          <w:r w:rsidR="00D816CC" w:rsidRPr="00DD54E3">
            <w:rPr>
              <w:color w:val="000000" w:themeColor="text1"/>
              <w:lang w:val="en-GB"/>
            </w:rPr>
            <w:fldChar w:fldCharType="begin"/>
          </w:r>
          <w:r w:rsidR="00D816C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dhMDM3OGQ2LWQyMzYtNDhjNi04ODVjLWVlZDdlYTUyNmIzNyIsIlJhbmdlTGVuZ3RoIjoyMiwiUmVmZXJlbmNlSWQiOiJjZjY4YmE1Ny0yYTIwLTQ1NDUtYjhjZS01OTQ2Y2YyMjU5OD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i4iLCJMYXN0TmFtZSI6Ik51cm1hbGEiLCJQcm90ZWN0ZWQiOmZhbHNlLCJTZXgiOjAsIkNyZWF0ZWRCeSI6Il9BTEkiLCJDcmVhdGVkT24iOiIyMDIyLTA1LTEyVDAxOjE2OjAzIiwiTW9kaWZpZWRCeSI6Il9BTEkiLCJJZCI6IjY2NTI5ZDNhLTI3ZDctNGViNS1iMGE2LWZhYzc1NjI5MjQzZSIsIk1vZGlmaWVkT24iOiIyMDIyLTA1LTEyVDAxOjE2OjAzIiwiUHJvamVjdCI6eyIkaWQiOiI1IiwiJHR5cGUiOiJTd2lzc0FjYWRlbWljLkNpdGF2aS5Qcm9qZWN0LCBTd2lzc0FjYWRlbWljLkNpdGF2aSJ9fSx7IiRpZCI6IjYiLCIkdHlwZSI6IlN3aXNzQWNhZGVtaWMuQ2l0YXZpLlBlcnNvbiwgU3dpc3NBY2FkZW1pYy5DaXRhdmkiLCJGaXJzdE5hbWUiOiJTYW5kZXIiLCJMYXN0TmFtZSI6IkxlZXV3IiwiUHJlZml4IjoiZGUiLCJQcm90ZWN0ZWQiOmZhbHNlLCJTZXgiOjAsIkNyZWF0ZWRCeSI6Il9BTEkiLCJDcmVhdGVkT24iOiIyMDIyLTAzLTEyVDA1OjA0OjI2IiwiTW9kaWZpZWRCeSI6Il9BTEkiLCJJZCI6ImI1YTA2M2U5LTY1ZGMtNDA5Yy1iNWMyLWQyZDBiNTdiNjljOSIsIk1vZGlmaWVkT24iOiIyMDIyLTAzLTEyVDA1OjA0OjI2IiwiUHJvamVjdCI6eyIkcmVmIjoiNSJ9fSx7IiRpZCI6IjciLCIkdHlwZSI6IlN3aXNzQWNhZGVtaWMuQ2l0YXZpLlBlcnNvbiwgU3dpc3NBY2FkZW1pYy5DaXRhdmkiLCJGaXJzdE5hbWUiOiJXb3V0IiwiTGFzdE5hbWUiOiJEdWxsYWVydCIsIlByb3RlY3RlZCI6ZmFsc2UsIlNleCI6MCwiQ3JlYXRlZEJ5IjoiX0FMSSIsIkNyZWF0ZWRPbiI6IjIwMjItMDMtMTRUMDU6Mjg6NDAiLCJNb2RpZmllZEJ5IjoiX0FMSSIsIklkIjoiNzM3NzBiMmMtYjY4My00ODVjLTk1NzktZGYwY2IyMzc5ZGQ3IiwiTW9kaWZpZWRPbiI6IjIwMjItMDMtMTRUMDU6Mjg6NDAiLCJQcm9qZWN0Ijp7IiRyZWYiOiI1In19XSwiQ2l0YXRpb25LZXkiOiJOdXJtYWxhIGV0IGFsLiAyMDE3IiwiQ2l0YXRpb25LZXlVcGRhdGVUeXBlIjowLCJDb2xsYWJvcmF0b3JzIjpbXSwiRG9pIjoiMTAuMTEwOC9TQ00tMDctMjAxNi0wMjYyIiwiRWRpdG9ycyI6W10sIkV2YWx1YXRpb25Db21wbGV4aXR5IjowLCJFdmFsdWF0aW9uU291cmNlVGV4dEZvcm1hdCI6MCwiR3JvdXBzIjpb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DgvU0NNLTA3LTIwMTYtMDI2MiIsIlVyaVN0cmluZyI6Imh0dHBzOi8vZG9pLm9yZy8xMC4xMTA4L1NDTS0wNy0yMDE2LTAyNjI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TJUMDE6MTY6MDMiLCJNb2RpZmllZEJ5IjoiX0FMSSIsIklkIjoiZDExNGU4MjUtZTk2YS00ZDE5LWIxYmMtYmEwM2IwZTgyOGQ4IiwiTW9kaWZpZWRPbiI6IjIwMjItMDUtMTJUMDE6MTY6MDMiLCJQcm9qZWN0Ijp7IiRyZWYiOiI1In19XSwiTnVtYmVyIjoiMSIsIk9yZ2FuaXphdGlvbnMiOltdLCJPdGhlcnNJbnZvbHZlZCI6W10sIlBhZ2VSYW5nZSI6IjxzcD5cclxuICA8bj44Mjwvbj5cclxuICA8aW4+dHJ1ZTwvaW4+XHJcbiAgPG9zPjgyPC9vcz5cclxuICA8cHM+ODI8L3BzPlxyXG48L3NwPlxyXG48ZXA+XHJcbiAgPG4+OTQ8L24+XHJcbiAgPGluPnRydWU8L2luPlxyXG4gIDxvcz45NDwvb3M+XHJcbiAgPHBzPjk0PC9wcz5cclxuPC9lcD5cclxuPG9zPjgyLTk0PC9vcz4iLCJQZXJpb2RpY2FsIjp7IiRpZCI6IjExIiwiJHR5cGUiOiJTd2lzc0FjYWRlbWljLkNpdGF2aS5QZXJpb2RpY2FsLCBTd2lzc0FjYWRlbWljLkNpdGF2aSIsIklzc24iOiIxMzU5LTg1NDYiLCJOYW1lIjoiU3VwcGx5IENoYWluIE1hbmFnZW1lbnQ6IEFuIEludGVybmF0aW9uYWwgSm91cm5hbCIsIlBhZ2luYXRpb24iOjAsIlByb3RlY3RlZCI6ZmFsc2UsIlN0YW5kYXJkQWJicmV2aWF0aW9uIjoiU3VwcCBDaGFpbiBNbmFnbW50IiwiQ3JlYXRlZEJ5IjoiX2EiLCJDcmVhdGVkT24iOiIyMDE2LTA2LTIyVDA4OjIxOjU5IiwiTW9kaWZpZWRCeSI6Il9hIiwiSWQiOiIzNDMyMGM2YS02YWIwLTQxY2EtYjRkMy02ZDhmZWM2ZjU3MjIiLCJNb2RpZmllZE9uIjoiMjAxNi0wNi0yMlQwODoyMTo1OSIsIlByb2plY3QiOnsiJHJlZiI6IjUifX0sIlB1Ymxpc2hlcnMiOltdLCJRdW90YXRpb25zIjpbXSwiUmVmZXJlbmNlVHlwZSI6IkpvdXJuYWxBcnRpY2xlIiwiU2hvcnRUaXRsZSI6Ik51cm1hbGEsIExlZXV3IGV0IGFsLiAyMDE3IOKAkyBIdW1hbml0YXJpYW7igJNidXNpbmVzcyBwYXJ0bmVyc2hpcHMgaW4gbWFuYWdpbmcgaHVtYW5pdGFyaWFuIiwiU2hvcnRUaXRsZVVwZGF0ZVR5cGUiOjAsIlNvdXJjZU9mQmlibGlvZ3JhcGhpY0luZm9ybWF0aW9uIjoiQ3Jvc3NSZWYiLCJTdGF0aWNJZHMiOlsiYWNhYzNjYTgtN2E2My00YTE0LTljZWEtNmMxMGM1MmNkYzJiIl0sIlRhYmxlT2ZDb250ZW50c0NvbXBsZXhpdHkiOjAsIlRhYmxlT2ZDb250ZW50c1NvdXJjZVRleHRGb3JtYXQiOjAsIlRhc2tzIjpbXSwiVGl0bGUiOiJIdW1hbml0YXJpYW7igJNidXNpbmVzcyBwYXJ0bmVyc2hpcHMgaW4gbWFuYWdpbmcgaHVtYW5pdGFyaWFuIGxvZ2lzdGljcyIsIlRyYW5zbGF0b3JzIjpbXSwiVm9sdW1lIjoiMjIiLCJZZWFyIjoiMjAxNyIsIlllYXJSZXNvbHZlZCI6IjIwMTciLCJDcmVhdGVkQnkiOiJfQUxJIiwiQ3JlYXRlZE9uIjoiMjAyMi0wNS0xMlQwMToxNjowMyIsIk1vZGlmaWVkQnkiOiJfQUxJIiwiSWQiOiJjZjY4YmE1Ny0yYTIwLTQ1NDUtYjhjZS01OTQ2Y2YyMjU5ODEiLCJNb2RpZmllZE9uIjoiMjAyMi0wNS0xNlQxNjo0Nzo1OSIsIlByb2plY3QiOnsiJHJlZiI6IjUifX0sIlVzZU51bWJlcmluZ1R5cGVPZlBhcmVudERvY3VtZW50IjpmYWxzZX1dLCJGb3JtYXR0ZWRUZXh0Ijp7IiRpZCI6IjEyIiwiQ291bnQiOjMsIlRleHRVbml0cyI6W3siJGlkIjoiMTMiLCJGb250U3R5bGUiOnsiJGlkIjoiMTQiLCJOZXV0cmFsIjp0cnVlfSwiUmVhZGluZ09yZGVyIjoxLCJUZXh0IjoiKE51cm1hbGEifSx7IiRpZCI6IjE1IiwiRm9udFN0eWxlIjp7IiRpZCI6IjE2IiwiSXRhbGljIjp0cnVlfSwiUmVhZGluZ09yZGVyIjoxLCJUZXh0IjoiIGV0IGFsLiJ9LHsiJGlkIjoiMTciLCJGb250U3R5bGUiOnsiJGlkIjoiMTgiLCJOZXV0cmFsIjp0cnVlfSwiUmVhZGluZ09yZGVyIjoxLCJUZXh0IjoiLCAyMDE3KSJ9XX0sIlRhZyI6IkNpdGF2aVBsYWNlaG9sZGVyI2I4MmU2NDZmLWMzYjQtNDkyOS1iMDA2LWExODgyNTcxMDY4YyIsIlRleHQiOiIoTnVybWFsYSBldCBhbC4sIDIwMTcpIiwiV0FJVmVyc2lvbiI6IjYuOC4wLjAifQ==}</w:instrText>
          </w:r>
          <w:r w:rsidR="00D816CC" w:rsidRPr="00DD54E3">
            <w:rPr>
              <w:color w:val="000000" w:themeColor="text1"/>
              <w:lang w:val="en-GB"/>
            </w:rPr>
            <w:fldChar w:fldCharType="separate"/>
          </w:r>
          <w:r w:rsidR="00B10F20" w:rsidRPr="00DD54E3">
            <w:rPr>
              <w:color w:val="000000" w:themeColor="text1"/>
              <w:lang w:val="en-GB"/>
            </w:rPr>
            <w:t>(Nurmala</w:t>
          </w:r>
          <w:r w:rsidR="00B10F20" w:rsidRPr="00DD54E3">
            <w:rPr>
              <w:i/>
              <w:color w:val="000000" w:themeColor="text1"/>
              <w:lang w:val="en-GB"/>
            </w:rPr>
            <w:t xml:space="preserve"> et al.</w:t>
          </w:r>
          <w:r w:rsidR="00B10F20" w:rsidRPr="00DD54E3">
            <w:rPr>
              <w:color w:val="000000" w:themeColor="text1"/>
              <w:lang w:val="en-GB"/>
            </w:rPr>
            <w:t>, 2017)</w:t>
          </w:r>
          <w:r w:rsidR="00D816CC" w:rsidRPr="00DD54E3">
            <w:rPr>
              <w:color w:val="000000" w:themeColor="text1"/>
              <w:lang w:val="en-GB"/>
            </w:rPr>
            <w:fldChar w:fldCharType="end"/>
          </w:r>
        </w:sdtContent>
      </w:sdt>
      <w:r w:rsidR="00315E4E" w:rsidRPr="00DD54E3">
        <w:rPr>
          <w:color w:val="000000" w:themeColor="text1"/>
          <w:lang w:val="en-GB"/>
        </w:rPr>
        <w:t>.</w:t>
      </w:r>
    </w:p>
    <w:p w14:paraId="3E3BC033" w14:textId="52040F4E" w:rsidR="00551781" w:rsidRPr="00DD54E3" w:rsidRDefault="00511FE5" w:rsidP="00FE07EC">
      <w:pPr>
        <w:rPr>
          <w:color w:val="000000" w:themeColor="text1"/>
          <w:lang w:val="en-GB"/>
        </w:rPr>
      </w:pPr>
      <w:r w:rsidRPr="00DD54E3">
        <w:rPr>
          <w:color w:val="000000" w:themeColor="text1"/>
          <w:lang w:val="en-GB"/>
        </w:rPr>
        <w:t>To address t</w:t>
      </w:r>
      <w:r w:rsidR="00423F86" w:rsidRPr="00DD54E3">
        <w:rPr>
          <w:color w:val="000000" w:themeColor="text1"/>
          <w:lang w:val="en-GB"/>
        </w:rPr>
        <w:t>he</w:t>
      </w:r>
      <w:r w:rsidRPr="00DD54E3">
        <w:rPr>
          <w:color w:val="000000" w:themeColor="text1"/>
          <w:lang w:val="en-GB"/>
        </w:rPr>
        <w:t xml:space="preserve"> call</w:t>
      </w:r>
      <w:r w:rsidR="00A87B19" w:rsidRPr="00DD54E3">
        <w:rPr>
          <w:color w:val="000000" w:themeColor="text1"/>
          <w:lang w:val="en-GB"/>
        </w:rPr>
        <w:t xml:space="preserve"> for more </w:t>
      </w:r>
      <w:r w:rsidR="00521FF8" w:rsidRPr="00DD54E3">
        <w:rPr>
          <w:color w:val="000000" w:themeColor="text1"/>
          <w:lang w:val="en-GB"/>
        </w:rPr>
        <w:t>sustainable humanitarian supply chain management (</w:t>
      </w:r>
      <w:r w:rsidR="000F3012" w:rsidRPr="00DD54E3">
        <w:rPr>
          <w:color w:val="000000" w:themeColor="text1"/>
          <w:lang w:val="en-GB"/>
        </w:rPr>
        <w:t>SHSCM</w:t>
      </w:r>
      <w:r w:rsidR="00521FF8" w:rsidRPr="00DD54E3">
        <w:rPr>
          <w:color w:val="000000" w:themeColor="text1"/>
          <w:lang w:val="en-GB"/>
        </w:rPr>
        <w:t>)</w:t>
      </w:r>
      <w:r w:rsidRPr="00DD54E3">
        <w:rPr>
          <w:color w:val="000000" w:themeColor="text1"/>
          <w:lang w:val="en-GB"/>
        </w:rPr>
        <w:t>, a growing yet</w:t>
      </w:r>
      <w:r w:rsidR="00936650" w:rsidRPr="00DD54E3">
        <w:rPr>
          <w:color w:val="000000" w:themeColor="text1"/>
          <w:lang w:val="en-GB"/>
        </w:rPr>
        <w:t xml:space="preserve"> </w:t>
      </w:r>
      <w:r w:rsidRPr="00DD54E3">
        <w:rPr>
          <w:color w:val="000000" w:themeColor="text1"/>
          <w:lang w:val="en-GB"/>
        </w:rPr>
        <w:t xml:space="preserve">limited number of </w:t>
      </w:r>
      <w:r w:rsidR="00514CA6" w:rsidRPr="00DD54E3">
        <w:rPr>
          <w:color w:val="000000" w:themeColor="text1"/>
          <w:lang w:val="en-GB"/>
        </w:rPr>
        <w:t>scholars</w:t>
      </w:r>
      <w:r w:rsidRPr="00DD54E3">
        <w:rPr>
          <w:color w:val="000000" w:themeColor="text1"/>
          <w:lang w:val="en-GB"/>
        </w:rPr>
        <w:t xml:space="preserve"> </w:t>
      </w:r>
      <w:r w:rsidR="00ED15E8" w:rsidRPr="00DD54E3">
        <w:rPr>
          <w:color w:val="000000" w:themeColor="text1"/>
          <w:lang w:val="en-GB"/>
        </w:rPr>
        <w:t>have attempted to</w:t>
      </w:r>
      <w:r w:rsidRPr="00DD54E3">
        <w:rPr>
          <w:color w:val="000000" w:themeColor="text1"/>
          <w:lang w:val="en-GB"/>
        </w:rPr>
        <w:t xml:space="preserve"> incorporate sustainability </w:t>
      </w:r>
      <w:r w:rsidR="00ED15E8" w:rsidRPr="00DD54E3">
        <w:rPr>
          <w:color w:val="000000" w:themeColor="text1"/>
          <w:lang w:val="en-GB"/>
        </w:rPr>
        <w:t>agendas into their</w:t>
      </w:r>
      <w:r w:rsidRPr="00DD54E3">
        <w:rPr>
          <w:color w:val="000000" w:themeColor="text1"/>
          <w:lang w:val="en-GB"/>
        </w:rPr>
        <w:t xml:space="preserve"> </w:t>
      </w:r>
      <w:r w:rsidR="00600135" w:rsidRPr="00DD54E3">
        <w:rPr>
          <w:color w:val="000000" w:themeColor="text1"/>
          <w:lang w:val="en-GB"/>
        </w:rPr>
        <w:t>HSC</w:t>
      </w:r>
      <w:r w:rsidR="003F0851" w:rsidRPr="00DD54E3">
        <w:rPr>
          <w:color w:val="000000" w:themeColor="text1"/>
          <w:lang w:val="en-GB"/>
        </w:rPr>
        <w:t xml:space="preserve"> research</w:t>
      </w:r>
      <w:r w:rsidR="00262522" w:rsidRPr="00DD54E3">
        <w:rPr>
          <w:color w:val="000000" w:themeColor="text1"/>
          <w:lang w:val="en-GB"/>
        </w:rPr>
        <w:t>.</w:t>
      </w:r>
      <w:r w:rsidR="00FE07EC" w:rsidRPr="00DD54E3">
        <w:rPr>
          <w:color w:val="000000" w:themeColor="text1"/>
          <w:lang w:val="en-GB"/>
        </w:rPr>
        <w:t xml:space="preserve"> </w:t>
      </w:r>
      <w:r w:rsidRPr="00DD54E3">
        <w:rPr>
          <w:color w:val="000000" w:themeColor="text1"/>
          <w:lang w:val="en-GB"/>
        </w:rPr>
        <w:t xml:space="preserve">However, the question of what constitutes sustainability </w:t>
      </w:r>
      <w:r w:rsidR="00ED15E8" w:rsidRPr="00DD54E3">
        <w:rPr>
          <w:color w:val="000000" w:themeColor="text1"/>
          <w:lang w:val="en-GB"/>
        </w:rPr>
        <w:t>in HSCs</w:t>
      </w:r>
      <w:r w:rsidR="003F0851" w:rsidRPr="00DD54E3">
        <w:rPr>
          <w:color w:val="000000" w:themeColor="text1"/>
          <w:lang w:val="en-GB"/>
        </w:rPr>
        <w:t xml:space="preserve"> </w:t>
      </w:r>
      <w:r w:rsidRPr="00DD54E3">
        <w:rPr>
          <w:color w:val="000000" w:themeColor="text1"/>
          <w:lang w:val="en-GB"/>
        </w:rPr>
        <w:t>and which aspects lead to sustainab</w:t>
      </w:r>
      <w:r w:rsidR="003F0851" w:rsidRPr="00DD54E3">
        <w:rPr>
          <w:color w:val="000000" w:themeColor="text1"/>
          <w:lang w:val="en-GB"/>
        </w:rPr>
        <w:t xml:space="preserve">le HSCs </w:t>
      </w:r>
      <w:r w:rsidRPr="00DD54E3">
        <w:rPr>
          <w:color w:val="000000" w:themeColor="text1"/>
          <w:lang w:val="en-GB"/>
        </w:rPr>
        <w:t>remains unanswered.</w:t>
      </w:r>
      <w:r w:rsidR="00512CAC" w:rsidRPr="00DD54E3">
        <w:rPr>
          <w:color w:val="000000" w:themeColor="text1"/>
          <w:lang w:val="en-GB"/>
        </w:rPr>
        <w:t xml:space="preserve"> T</w:t>
      </w:r>
      <w:r w:rsidRPr="00DD54E3">
        <w:rPr>
          <w:color w:val="000000" w:themeColor="text1"/>
          <w:lang w:val="en-GB"/>
        </w:rPr>
        <w:t xml:space="preserve">he long-term </w:t>
      </w:r>
      <w:r w:rsidR="00A87B19" w:rsidRPr="00DD54E3">
        <w:rPr>
          <w:color w:val="000000" w:themeColor="text1"/>
          <w:lang w:val="en-GB"/>
        </w:rPr>
        <w:t xml:space="preserve">impacts </w:t>
      </w:r>
      <w:r w:rsidRPr="00DD54E3">
        <w:rPr>
          <w:color w:val="000000" w:themeColor="text1"/>
          <w:lang w:val="en-GB"/>
        </w:rPr>
        <w:t>of</w:t>
      </w:r>
      <w:r w:rsidR="00A87B19" w:rsidRPr="00DD54E3">
        <w:rPr>
          <w:color w:val="000000" w:themeColor="text1"/>
          <w:lang w:val="en-GB"/>
        </w:rPr>
        <w:t xml:space="preserve"> HSCs</w:t>
      </w:r>
      <w:r w:rsidRPr="00DD54E3">
        <w:rPr>
          <w:color w:val="000000" w:themeColor="text1"/>
          <w:lang w:val="en-GB"/>
        </w:rPr>
        <w:t xml:space="preserve"> and humanitarian assistance are relatively hard to trace and analy</w:t>
      </w:r>
      <w:r w:rsidR="00ED15E8" w:rsidRPr="00DD54E3">
        <w:rPr>
          <w:color w:val="000000" w:themeColor="text1"/>
          <w:lang w:val="en-GB"/>
        </w:rPr>
        <w:t>s</w:t>
      </w:r>
      <w:r w:rsidRPr="00DD54E3">
        <w:rPr>
          <w:color w:val="000000" w:themeColor="text1"/>
          <w:lang w:val="en-GB"/>
        </w:rPr>
        <w:t>e</w:t>
      </w:r>
      <w:r w:rsidR="00B827BA" w:rsidRPr="00DD54E3">
        <w:rPr>
          <w:color w:val="000000" w:themeColor="text1"/>
          <w:lang w:val="en-GB"/>
        </w:rPr>
        <w:t xml:space="preserve"> </w:t>
      </w:r>
      <w:sdt>
        <w:sdtPr>
          <w:rPr>
            <w:color w:val="000000" w:themeColor="text1"/>
            <w:lang w:val="en-GB"/>
          </w:rPr>
          <w:alias w:val="To edit, see citavi.com/edit"/>
          <w:tag w:val="CitaviPlaceholder#8939d864-b487-455a-8d05-7190e8179cd8"/>
          <w:id w:val="778764363"/>
          <w:placeholder>
            <w:docPart w:val="DefaultPlaceholder_-1854013440"/>
          </w:placeholder>
        </w:sdtPr>
        <w:sdtContent>
          <w:r w:rsidR="00B827B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wMjFhYTE5LWNjMmYtNGMwMS04ODI0LTc5M2IwZDlkZWVkNCIsIlJhbmdlTGVuZ3RoIjozMiwiUmVmZXJlbmNlSWQiOiI2M2Y1ODY4MC0wZjMyLTRmOGMtOWZiOS01ZDNlNTNlMGYzOTQiLCJSZWZlcmVuY2UiOnsiJGlkIjoiMyIsIiR0eXBlIjoiU3dpc3NBY2FkZW1pYy5DaXRhdmkuUmVmZXJlbmNlLCBTd2lzc0FjYWRlbWljLkNpdGF2aSIsIkFic3RyYWN0Q29tcGxleGl0eSI6MCwiQWJzdHJhY3RTb3VyY2VUZXh0Rm9ybWF0IjowLCJBY2Nlc3NEYXRlIjoiMTAvNy8yMDIyIiwiQXV0aG9ycyI6W3siJGlkIjoiNCIsIiR0eXBlIjoiU3dpc3NBY2FkZW1pYy5DaXRhdmkuUGVyc29uLCBTd2lzc0FjYWRlbWljLkNpdGF2aSIsIkZpcnN0TmFtZSI6IkzDqW9wb2xkIiwiTGFzdE5hbWUiOiJTYWx6ZW5zdGVpbiIsIlByb3RlY3RlZCI6ZmFsc2UsIlNleCI6MiwiQ3JlYXRlZEJ5IjoiX0FMSSIsIkNyZWF0ZWRPbiI6IjIwMjItMTAtMDlUMDc6MzU6NDQiLCJNb2RpZmllZEJ5IjoiX0FMSSIsIklkIjoiZWNkM2Y2MDUtNmQ3MC00YmIxLTg1ZTItZWVjMGU3NTM1ZDg1IiwiTW9kaWZpZWRPbiI6IjIwMjItMTAtMDlUMDc6MzU6NDQiLCJQcm9qZWN0Ijp7IiRpZCI6IjUiLCIkdHlwZSI6IlN3aXNzQWNhZGVtaWMuQ2l0YXZpLlByb2plY3QsIFN3aXNzQWNhZGVtaWMuQ2l0YXZpIn19LHsiJGlkIjoiNiIsIiR0eXBlIjoiU3dpc3NBY2FkZW1pYy5DaXRhdmkuUGVyc29uLCBTd2lzc0FjYWRlbWljLkNpdGF2aSIsIkZpcnN0TmFtZSI6Ikt5bGVlLiIsIkxhc3ROYW1lIjoiUGVkZXJzZW4iLCJQcm90ZWN0ZWQiOmZhbHNlLCJTZXgiOjAsIkNyZWF0ZWRCeSI6Il9BTEkiLCJDcmVhdGVkT24iOiIyMDIyLTEwLTA5VDA3OjM1OjQ0IiwiTW9kaWZpZWRCeSI6Il9BTEkiLCJJZCI6IjM2NjMwMTIxLThmOTEtNDYxOC04N2UwLTkxYTkxZDEwZWIyOCIsIk1vZGlmaWVkT24iOiIyMDIyLTEwLTA5VDA3OjM1OjQ0IiwiUHJvamVjdCI6eyIkcmVmIjoiNSJ9fV0sIkNpdGF0aW9uS2V5VXBkYXRlVHlwZSI6MCwiQ29sbGFib3JhdG9ycyI6W10sIkRhdGUiOiI4LzI5LzIwMjIiLCJFZGl0b3JzIjpbXSwiRXZhbHVhdGlvbkNvbXBsZXhpdHkiOjAsIkV2YWx1YXRpb25Tb3VyY2VUZXh0Rm9ybWF0IjowLCJHcm91cHMiOlt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aHR0cHM6Ly93d3cudGhlbmV3aHVtYW5pdGFyaWFuLm9yZy9pbnZlc3RpZ2F0aW9ucy8yMDIxLzEwLzI3L2FpZC1zZWN0b3ItY2FyYm9uLWZvb3RwcmludC1lbnZpcm9ubWVudGFsLWltcGFjdCIsIlVyaVN0cmluZyI6Imh0dHBzOi8vd3d3LnRoZW5ld2h1bWFuaXRhcmlhbi5vcmcvaW52ZXN0aWdhdGlvbnMvMjAyMS8xMC8yNy9haWQtc2VjdG9yLWNhcmJvbi1mb290cHJpbnQtZW52aXJvbm1lbnRhbC1pbXBhY3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xMC0wN1QxNTozMzozMCIsIk1vZGlmaWVkQnkiOiJfQUxJIiwiSWQiOiJiNjY3NDNlYi01YjkyLTRmNGEtODQ3Zi0wNGQ0YjRjMTAzOWEiLCJNb2RpZmllZE9uIjoiMjAyMi0xMC0wN1QxNTozMzozMCIsIlByb2plY3QiOnsiJHJlZiI6IjUifX1dLCJPbmxpbmVBZGRyZXNzIjoiaHR0cHM6Ly93d3cudGhlbmV3aHVtYW5pdGFyaWFuLm9yZy9pbnZlc3RpZ2F0aW9ucy8yMDIxLzEwLzI3L2FpZC1zZWN0b3ItY2FyYm9uLWZvb3RwcmludC1lbnZpcm9ubWVudGFsLWltcGFjdCIsIk9yZ2FuaXphdGlvbnMiOltdLCJPdGhlcnNJbnZvbHZlZCI6W10sIlBsYWNlT2ZQdWJsaWNhdGlvbiI6IlRoZSBOZXcgSHVtYW5pdGFyaWFuIiwiUHVibGlzaGVycyI6W10sIlF1b3RhdGlvbnMiOltdLCJSZWZlcmVuY2VUeXBlIjoiSW50ZXJuZXREb2N1bWVudCIsIlNob3J0VGl0bGUiOiJTYWx6ZW5zdGVpbiwgUGVkZXJzZW4gMjAyMSDigJMgV2hhdOKAmXMgdGhlIGFpZCBzZWN0b3LigJlzIGNhcmJvbiIsIlNob3J0VGl0bGVVcGRhdGVUeXBlIjowLCJTb3VyY2VPZkJpYmxpb2dyYXBoaWNJbmZvcm1hdGlvbiI6Ind3dy50aGVuZXdodW1hbml0YXJpYW4ub3JnIiwiU3RhdGljSWRzIjpbIjc2ZDI2YjNkLTI1ODAtNGNjMy1hNjdiLWRjZjA2NTJlZDQxNyJdLCJUYWJsZU9mQ29udGVudHNDb21wbGV4aXR5IjowLCJUYWJsZU9mQ29udGVudHNTb3VyY2VUZXh0Rm9ybWF0IjowLCJUYXNrcyI6W10sIlRpdGxlIjoiV2hhdOKAmXMgdGhlIGFpZCBzZWN0b3LigJlzIGNhcmJvbiBmb290cHJpbnQ/IiwiVHJhbnNsYXRvcnMiOltdLCJZZWFyIjoiMjAyMSIsIlllYXJSZXNvbHZlZCI6IjIwMjEiLCJDcmVhdGVkQnkiOiJfQUxJIiwiQ3JlYXRlZE9uIjoiMjAyMi0xMC0wN1QxNTozMzozMCIsIk1vZGlmaWVkQnkiOiJfQUxJIiwiSWQiOiI2M2Y1ODY4MC0wZjMyLTRmOGMtOWZiOS01ZDNlNTNlMGYzOTQiLCJNb2RpZmllZE9uIjoiMjAyMi0xMC0zMVQwNToyMjoyMyIsIlByb2plY3QiOnsiJHJlZiI6IjUifX0sIlVzZU51bWJlcmluZ1R5cGVPZlBhcmVudERvY3VtZW50IjpmYWxzZX1dLCJGb3JtYXR0ZWRUZXh0Ijp7IiRpZCI6IjEwIiwiQ291bnQiOjEsIlRleHRVbml0cyI6W3siJGlkIjoiMTEiLCJGb250U3R5bGUiOnsiJGlkIjoiMTIiLCJOZXV0cmFsIjp0cnVlfSwiUmVhZGluZ09yZGVyIjoxLCJUZXh0IjoiKFNhbHplbnN0ZWluIGFuZCBQZWRlcnNlbiwgMjAyMSkifV19LCJUYWciOiJDaXRhdmlQbGFjZWhvbGRlciM4OTM5ZDg2NC1iNDg3LTQ1NWEtOGQwNS03MTkwZTgxNzljZDgiLCJUZXh0IjoiKFNhbHplbnN0ZWluIGFuZCBQZWRlcnNlbiwgMjAyMSkiLCJXQUlWZXJzaW9uIjoiNi44LjAuMCJ9}</w:instrText>
          </w:r>
          <w:r w:rsidR="00B827BA" w:rsidRPr="00DD54E3">
            <w:rPr>
              <w:color w:val="000000" w:themeColor="text1"/>
              <w:lang w:val="en-GB"/>
            </w:rPr>
            <w:fldChar w:fldCharType="separate"/>
          </w:r>
          <w:r w:rsidR="00B10F20" w:rsidRPr="00DD54E3">
            <w:rPr>
              <w:color w:val="000000" w:themeColor="text1"/>
              <w:lang w:val="en-GB"/>
            </w:rPr>
            <w:t>(Salzenstein and Pedersen, 2021)</w:t>
          </w:r>
          <w:r w:rsidR="00B827BA" w:rsidRPr="00DD54E3">
            <w:rPr>
              <w:color w:val="000000" w:themeColor="text1"/>
              <w:lang w:val="en-GB"/>
            </w:rPr>
            <w:fldChar w:fldCharType="end"/>
          </w:r>
        </w:sdtContent>
      </w:sdt>
      <w:r w:rsidRPr="00DD54E3">
        <w:rPr>
          <w:color w:val="000000" w:themeColor="text1"/>
          <w:lang w:val="en-GB"/>
        </w:rPr>
        <w:t xml:space="preserve">. This complexity stems from the multifaceted dimensions of sustainability </w:t>
      </w:r>
      <w:r w:rsidR="003F0851" w:rsidRPr="00DD54E3">
        <w:rPr>
          <w:color w:val="000000" w:themeColor="text1"/>
          <w:lang w:val="en-GB"/>
        </w:rPr>
        <w:t>in</w:t>
      </w:r>
      <w:r w:rsidRPr="00DD54E3">
        <w:rPr>
          <w:color w:val="000000" w:themeColor="text1"/>
          <w:lang w:val="en-GB"/>
        </w:rPr>
        <w:t xml:space="preserve"> </w:t>
      </w:r>
      <w:r w:rsidR="00272847" w:rsidRPr="00DD54E3">
        <w:rPr>
          <w:color w:val="000000" w:themeColor="text1"/>
          <w:lang w:val="en-GB"/>
        </w:rPr>
        <w:t xml:space="preserve">international </w:t>
      </w:r>
      <w:r w:rsidRPr="00DD54E3">
        <w:rPr>
          <w:color w:val="000000" w:themeColor="text1"/>
          <w:lang w:val="en-GB"/>
        </w:rPr>
        <w:t xml:space="preserve">humanitarian operations. </w:t>
      </w:r>
      <w:r w:rsidR="00A87B19" w:rsidRPr="00DD54E3">
        <w:rPr>
          <w:color w:val="000000" w:themeColor="text1"/>
          <w:lang w:val="en-GB"/>
        </w:rPr>
        <w:t xml:space="preserve">There is a </w:t>
      </w:r>
      <w:r w:rsidRPr="00DD54E3">
        <w:rPr>
          <w:color w:val="000000" w:themeColor="text1"/>
          <w:lang w:val="en-GB"/>
        </w:rPr>
        <w:t xml:space="preserve">lack of clarity over which </w:t>
      </w:r>
      <w:r w:rsidR="00ED15E8" w:rsidRPr="00DD54E3">
        <w:rPr>
          <w:color w:val="000000" w:themeColor="text1"/>
          <w:lang w:val="en-GB"/>
        </w:rPr>
        <w:t>impacts (e.g. environmental</w:t>
      </w:r>
      <w:r w:rsidRPr="00DD54E3">
        <w:rPr>
          <w:color w:val="000000" w:themeColor="text1"/>
          <w:lang w:val="en-GB"/>
        </w:rPr>
        <w:t xml:space="preserve"> </w:t>
      </w:r>
      <w:r w:rsidR="00A87B19" w:rsidRPr="00DD54E3">
        <w:rPr>
          <w:color w:val="000000" w:themeColor="text1"/>
          <w:lang w:val="en-GB"/>
        </w:rPr>
        <w:t xml:space="preserve">or </w:t>
      </w:r>
      <w:r w:rsidRPr="00DD54E3">
        <w:rPr>
          <w:color w:val="000000" w:themeColor="text1"/>
          <w:lang w:val="en-GB"/>
        </w:rPr>
        <w:t>social</w:t>
      </w:r>
      <w:r w:rsidR="00A87B19" w:rsidRPr="00DD54E3">
        <w:rPr>
          <w:color w:val="000000" w:themeColor="text1"/>
          <w:lang w:val="en-GB"/>
        </w:rPr>
        <w:t>)</w:t>
      </w:r>
      <w:r w:rsidRPr="00DD54E3">
        <w:rPr>
          <w:color w:val="000000" w:themeColor="text1"/>
          <w:lang w:val="en-GB"/>
        </w:rPr>
        <w:t xml:space="preserve"> should be </w:t>
      </w:r>
      <w:r w:rsidR="003F0851" w:rsidRPr="00DD54E3">
        <w:rPr>
          <w:color w:val="000000" w:themeColor="text1"/>
          <w:lang w:val="en-GB"/>
        </w:rPr>
        <w:t>prioriti</w:t>
      </w:r>
      <w:r w:rsidR="00ED15E8" w:rsidRPr="00DD54E3">
        <w:rPr>
          <w:color w:val="000000" w:themeColor="text1"/>
          <w:lang w:val="en-GB"/>
        </w:rPr>
        <w:t>s</w:t>
      </w:r>
      <w:r w:rsidR="003F0851" w:rsidRPr="00DD54E3">
        <w:rPr>
          <w:color w:val="000000" w:themeColor="text1"/>
          <w:lang w:val="en-GB"/>
        </w:rPr>
        <w:t>ed</w:t>
      </w:r>
      <w:r w:rsidR="007418E0" w:rsidRPr="00DD54E3">
        <w:rPr>
          <w:color w:val="000000" w:themeColor="text1"/>
          <w:lang w:val="en-GB"/>
        </w:rPr>
        <w:t xml:space="preserve"> </w:t>
      </w:r>
      <w:r w:rsidRPr="00DD54E3">
        <w:rPr>
          <w:color w:val="000000" w:themeColor="text1"/>
          <w:lang w:val="en-GB"/>
        </w:rPr>
        <w:t>in sustainab</w:t>
      </w:r>
      <w:r w:rsidR="003F0851" w:rsidRPr="00DD54E3">
        <w:rPr>
          <w:color w:val="000000" w:themeColor="text1"/>
          <w:lang w:val="en-GB"/>
        </w:rPr>
        <w:t>le</w:t>
      </w:r>
      <w:r w:rsidRPr="00DD54E3">
        <w:rPr>
          <w:color w:val="000000" w:themeColor="text1"/>
          <w:lang w:val="en-GB"/>
        </w:rPr>
        <w:t xml:space="preserve"> humanitarian operations</w:t>
      </w:r>
      <w:r w:rsidR="007418E0" w:rsidRPr="00DD54E3">
        <w:rPr>
          <w:color w:val="000000" w:themeColor="text1"/>
          <w:lang w:val="en-GB"/>
        </w:rPr>
        <w:t>, and</w:t>
      </w:r>
      <w:r w:rsidRPr="00DD54E3">
        <w:rPr>
          <w:color w:val="000000" w:themeColor="text1"/>
          <w:lang w:val="en-GB"/>
        </w:rPr>
        <w:t xml:space="preserve"> </w:t>
      </w:r>
      <w:r w:rsidR="007418E0" w:rsidRPr="00DD54E3">
        <w:rPr>
          <w:color w:val="000000" w:themeColor="text1"/>
          <w:lang w:val="en-GB"/>
        </w:rPr>
        <w:t xml:space="preserve">widely accepted </w:t>
      </w:r>
      <w:r w:rsidRPr="00DD54E3">
        <w:rPr>
          <w:color w:val="000000" w:themeColor="text1"/>
          <w:lang w:val="en-GB"/>
        </w:rPr>
        <w:t xml:space="preserve">measures </w:t>
      </w:r>
      <w:r w:rsidR="007418E0" w:rsidRPr="00DD54E3">
        <w:rPr>
          <w:color w:val="000000" w:themeColor="text1"/>
          <w:lang w:val="en-GB"/>
        </w:rPr>
        <w:t>of sustainability in HCSs are still missing</w:t>
      </w:r>
      <w:r w:rsidRPr="00DD54E3">
        <w:rPr>
          <w:color w:val="000000" w:themeColor="text1"/>
          <w:lang w:val="en-GB"/>
        </w:rPr>
        <w:t>. Due to this complexity</w:t>
      </w:r>
      <w:r w:rsidR="00D337FE" w:rsidRPr="00DD54E3">
        <w:rPr>
          <w:color w:val="000000" w:themeColor="text1"/>
          <w:lang w:val="en-GB"/>
        </w:rPr>
        <w:t>,</w:t>
      </w:r>
      <w:r w:rsidRPr="00DD54E3">
        <w:rPr>
          <w:color w:val="000000" w:themeColor="text1"/>
          <w:lang w:val="en-GB"/>
        </w:rPr>
        <w:t xml:space="preserve"> research on </w:t>
      </w:r>
      <w:r w:rsidR="007418E0" w:rsidRPr="00DD54E3">
        <w:rPr>
          <w:color w:val="000000" w:themeColor="text1"/>
          <w:lang w:val="en-GB"/>
        </w:rPr>
        <w:t xml:space="preserve">SHSCM </w:t>
      </w:r>
      <w:r w:rsidR="00B52A01" w:rsidRPr="00DD54E3">
        <w:rPr>
          <w:color w:val="000000" w:themeColor="text1"/>
          <w:lang w:val="en-GB"/>
        </w:rPr>
        <w:t xml:space="preserve">has </w:t>
      </w:r>
      <w:r w:rsidR="00090EC1" w:rsidRPr="00DD54E3">
        <w:rPr>
          <w:color w:val="000000" w:themeColor="text1"/>
          <w:lang w:val="en-GB"/>
        </w:rPr>
        <w:t>remained</w:t>
      </w:r>
      <w:r w:rsidR="00B52A01" w:rsidRPr="00DD54E3">
        <w:rPr>
          <w:color w:val="000000" w:themeColor="text1"/>
          <w:lang w:val="en-GB"/>
        </w:rPr>
        <w:t xml:space="preserve"> challenging</w:t>
      </w:r>
      <w:r w:rsidRPr="00DD54E3">
        <w:rPr>
          <w:color w:val="000000" w:themeColor="text1"/>
          <w:lang w:val="en-GB"/>
        </w:rPr>
        <w:t xml:space="preserve">. </w:t>
      </w:r>
    </w:p>
    <w:p w14:paraId="1D63DBFA" w14:textId="49D2EEEB" w:rsidR="005102F7" w:rsidRPr="00DD54E3" w:rsidRDefault="0039027D" w:rsidP="003B0482">
      <w:pPr>
        <w:rPr>
          <w:color w:val="000000" w:themeColor="text1"/>
          <w:lang w:val="en-GB"/>
        </w:rPr>
      </w:pPr>
      <w:r w:rsidRPr="00DD54E3">
        <w:rPr>
          <w:color w:val="000000" w:themeColor="text1"/>
          <w:lang w:val="en-GB"/>
        </w:rPr>
        <w:t xml:space="preserve">Despite the complexity of the topic, </w:t>
      </w:r>
      <w:r w:rsidR="007418E0" w:rsidRPr="00DD54E3">
        <w:rPr>
          <w:color w:val="000000" w:themeColor="text1"/>
          <w:lang w:val="en-GB"/>
        </w:rPr>
        <w:t xml:space="preserve">studies on </w:t>
      </w:r>
      <w:r w:rsidR="00933436" w:rsidRPr="00DD54E3">
        <w:rPr>
          <w:color w:val="000000" w:themeColor="text1"/>
          <w:lang w:val="en-GB"/>
        </w:rPr>
        <w:t>SHSCM</w:t>
      </w:r>
      <w:r w:rsidR="007418E0" w:rsidRPr="00DD54E3">
        <w:rPr>
          <w:color w:val="000000" w:themeColor="text1"/>
          <w:lang w:val="en-GB"/>
        </w:rPr>
        <w:t xml:space="preserve"> </w:t>
      </w:r>
      <w:r w:rsidR="00044CC4" w:rsidRPr="00DD54E3">
        <w:rPr>
          <w:color w:val="000000" w:themeColor="text1"/>
          <w:lang w:val="en-GB"/>
        </w:rPr>
        <w:t>have seen an up</w:t>
      </w:r>
      <w:r w:rsidR="003F0851" w:rsidRPr="00DD54E3">
        <w:rPr>
          <w:color w:val="000000" w:themeColor="text1"/>
          <w:lang w:val="en-GB"/>
        </w:rPr>
        <w:t>ward trend</w:t>
      </w:r>
      <w:r w:rsidR="007418E0" w:rsidRPr="00DD54E3">
        <w:rPr>
          <w:color w:val="000000" w:themeColor="text1"/>
          <w:lang w:val="en-GB"/>
        </w:rPr>
        <w:t xml:space="preserve"> in recent years</w:t>
      </w:r>
      <w:r w:rsidR="00044CC4" w:rsidRPr="00DD54E3">
        <w:rPr>
          <w:color w:val="000000" w:themeColor="text1"/>
          <w:lang w:val="en-GB"/>
        </w:rPr>
        <w:t xml:space="preserve">. Among the </w:t>
      </w:r>
      <w:r w:rsidR="00ED15E8" w:rsidRPr="00DD54E3">
        <w:rPr>
          <w:color w:val="000000" w:themeColor="text1"/>
          <w:lang w:val="en-GB"/>
        </w:rPr>
        <w:t>seminal publications related</w:t>
      </w:r>
      <w:r w:rsidR="00044CC4" w:rsidRPr="00DD54E3">
        <w:rPr>
          <w:color w:val="000000" w:themeColor="text1"/>
          <w:lang w:val="en-GB"/>
        </w:rPr>
        <w:t xml:space="preserve"> </w:t>
      </w:r>
      <w:r w:rsidR="003F0851" w:rsidRPr="00DD54E3">
        <w:rPr>
          <w:color w:val="000000" w:themeColor="text1"/>
          <w:lang w:val="en-GB"/>
        </w:rPr>
        <w:t xml:space="preserve">to </w:t>
      </w:r>
      <w:r w:rsidR="00044CC4" w:rsidRPr="00DD54E3">
        <w:rPr>
          <w:color w:val="000000" w:themeColor="text1"/>
          <w:lang w:val="en-GB"/>
        </w:rPr>
        <w:t xml:space="preserve">SHSCM </w:t>
      </w:r>
      <w:r w:rsidR="00ED15E8" w:rsidRPr="00DD54E3">
        <w:rPr>
          <w:color w:val="000000" w:themeColor="text1"/>
          <w:lang w:val="en-GB"/>
        </w:rPr>
        <w:t>are those</w:t>
      </w:r>
      <w:r w:rsidR="00044CC4" w:rsidRPr="00DD54E3">
        <w:rPr>
          <w:color w:val="000000" w:themeColor="text1"/>
          <w:lang w:val="en-GB"/>
        </w:rPr>
        <w:t xml:space="preserve"> of</w:t>
      </w:r>
      <w:r w:rsidR="0018021A" w:rsidRPr="00DD54E3">
        <w:rPr>
          <w:color w:val="000000" w:themeColor="text1"/>
          <w:lang w:val="en-GB"/>
        </w:rPr>
        <w:t xml:space="preserve"> </w:t>
      </w:r>
      <w:sdt>
        <w:sdtPr>
          <w:rPr>
            <w:color w:val="000000" w:themeColor="text1"/>
            <w:lang w:val="en-GB"/>
          </w:rPr>
          <w:alias w:val="To edit, see citavi.com/edit"/>
          <w:tag w:val="CitaviPlaceholder#b737edac-38e4-4f5e-9c9d-bff84203ec67"/>
          <w:id w:val="-785663568"/>
          <w:placeholder>
            <w:docPart w:val="9E92BD12466E4DF59BC2962E95EB58B0"/>
          </w:placeholder>
        </w:sdtPr>
        <w:sdtContent>
          <w:r w:rsidR="0018021A" w:rsidRPr="00DD54E3">
            <w:rPr>
              <w:color w:val="000000" w:themeColor="text1"/>
              <w:lang w:val="en-GB"/>
            </w:rPr>
            <w:fldChar w:fldCharType="begin"/>
          </w:r>
          <w:r w:rsidR="0018021A"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M2NjJlNDA4LTlmMTQtNDg4Yi04OTdkLWYyYWRlOGQ1NWQwMyIsIkVudHJpZXMiOlt7IiRpZCI6IjIiLCIkdHlwZSI6IlN3aXNzQWNhZGVtaWMuQ2l0YXZpLkNpdGF0aW9ucy5Xb3JkUGxhY2Vob2xkZXJFbnRyeSwgU3dpc3NBY2FkZW1pYy5DaXRhdmkiLCJJZCI6ImM5MTZjNjZlLTA3MTAtNGQ1NC1hM2ZhLTAwMWZmY2EyY2FjYSIsIlJhbmdlTGVuZ3RoIjoxOSwiUmVmZXJlbmNlSWQiOiIwMjQ3YjE1Yi1hZDMzLTQwNWQtYWRjYy1hYzAzNGZhYjQzZW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lyYSIsIkxhc3ROYW1lIjoiSGFhdmlzdG8iLCJQcm90ZWN0ZWQiOmZhbHNlLCJTZXgiOjIsIkNyZWF0ZWRCeSI6Il9hIiwiQ3JlYXRlZE9uIjoiMjAxNi0xMC0wMVQxMzoxNjowMSIsIk1vZGlmaWVkQnkiOiJfYSIsIklkIjoiZGZmZDVlZjEtMTM1MS00NDhhLWE3MTctOWZhZTFkYmE3NjI1IiwiTW9kaWZpZWRPbiI6IjIwMTYtMTAtMjdUMTM6MTk6NDEiLCJQcm9qZWN0Ijp7IiRpZCI6IjUiLCIkdHlwZSI6IlN3aXNzQWNhZGVtaWMuQ2l0YXZpLlByb2plY3QsIFN3aXNzQWNhZGVtaWMuQ2l0YXZpIn19LHsiJGlkIjoiNiIsIiR0eXBlIjoiU3dpc3NBY2FkZW1pYy5DaXRhdmkuUGVyc29uLCBTd2lzc0FjYWRlbWljLkNpdGF2aSIsIkZpcnN0TmFtZSI6Ikd5w7ZuZ3lpIiwiTGFzdE5hbWUiOiJLb3bDoWNzIiwiUHJvdGVjdGVkIjpmYWxzZSwiU2V4IjowLCJDcmVhdGVkQnkiOiJfQUxJIiwiQ3JlYXRlZE9uIjoiMjAyMi0wMy0xMlQwNTo1NTozNCIsIk1vZGlmaWVkQnkiOiJfQUxJIiwiSWQiOiIyZDg0ZGE5Yi01YTgwLTQ0Y2YtYTVkNy05ZGFhMWM0MzJkODUiLCJNb2RpZmllZE9uIjoiMjAyMi0wMy0xMlQwNTo1NTozNCIsIlByb2plY3QiOnsiJHJlZiI6IjUifX1dLCJDaXRhdGlvbktleSI6IkhhYXZpc3RvIGV0IGFsLiAyMDE0IiwiQ2l0YXRpb25LZXlVcGRhdGVUeXBlIjowLCJDb2xsYWJvcmF0b3JzIjpbXSwiQ3VzdG9tRmllbGQxIjoiNjgiLCJDdXN0b21GaWVsZDIiOiJDb25jZXB0dWFsIiwiQ3VzdG9tRmllbGQzIjoiQm90aCBvciBub3Qgc3BlY2lmaWMiLCJDdXN0b21GaWVsZDQiOiJCb3RoIG9yIG5vdCBzcGVjaWZpYyIsIkN1c3RvbUZpZWxkNSI6IlNldmVyYWwiLCJDdXN0b21GaWVsZDYiOiJDb25jZXB0dWFsIFJlc2VhcmNoIiwiQ3VzdG9tRmllbGQ3IjoiRWNvbm9taWMrRW52aXJvbWVudGFsK1NvY2lhbCIsIkN1c3RvbUZpZWxkOCI6IkNvbnRpbmdlbmN5IHRoZW9yeSIsIkN1c3RvbUZpZWxkOSI6IkZpbmxhbmQiLCJEb2kiOiIxMC4xMTA4L0RQTS0xMC0yMDEzLTAxOTI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mVtZXJhbGQuY29tL2luc2lnaHQvY29udGVudC9kb2kvMTAuMTEwOC9EUE0tMTAtMjAxMy0wMTkyL2Z1bGwvaHRtbCIsIlVyaVN0cmluZyI6Imh0dHBzOi8vd3d3LmVtZXJhbGQuY29tL2luc2lnaHQvY29udGVudC9kb2kvMTAuMTEwOC9EUE0tMTAtMjAxMy0wMTkyL2Z1bGwvaHRtb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0NiIsIk1vZGlmaWVkQnkiOiJfQW5qb21zaG9hZSIsIklkIjoiYjkyMGE5NjgtZGYxOC00YWNmLTkzYWEtY2NhNGZmNzRiMTZiIiwiTW9kaWZpZWRPbiI6IjIwMjItMDMtMTFUMDY6MzU6NDY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IxMC4xMTA4L0RQTS0xMC0yMDEzLTAxOTIiLCJVcmlTdHJpbmciOiJodHRwczovL2RvaS5vcmcvMTAuMTEwOC9EUE0tMTAtMjAxMy0wMTky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NzBhNDZjZTMtZDMzMC00NWI4LTgxNGUtYzRlYjdjZmY2OWNhIiwiTW9kaWZpZWRPbiI6IjIwMjItMDEtMzBUMDQ6NTQ6NTM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JodHRwczovL3d3dy5zY29wdXMuY29tL2lud2FyZC9yZWNvcmQudXJpP2VpZD0yLXMyLjAtODQ5MTQ2OTMxMTEmZG9pPTEwLjExMDglMmZEUE0tMTAtMjAxMy0wMTkyJnBhcnRuZXJJRD00MCZtZDU9ZTg4Y2RkMGRjMTQwMTQ0ZjA3Zjk3M2MwOWNhN2U1OWMiLCJVcmlTdHJpbmciOiJodHRwczovL3d3dy5zY29wdXMuY29tL2lud2FyZC9yZWNvcmQudXJpP2VpZD0yLXMyLjAtODQ5MTQ2OTMxMTEmZG9pPTEwLjExMDglMmZEUE0tMTAtMjAxMy0wMTkyJnBhcnRuZXJJRD00MCZtZDU9ZTg4Y2RkMGRjMTQwMTQ0ZjA3Zjk3M2MwOWNhN2U1OWM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yMWQxYmYxMC1iNTYxLTRiZWMtODMxMi1kM2U3ZWM2OWJkMzIiLCJNb2RpZmllZE9uIjoiMjAyMi0wMS0zMFQwNDo1NDo1MyIsIlByb2plY3QiOnsiJHJlZiI6IjUifX1dLCJOdW1iZXIiOiI1IiwiT25saW5lQWRkcmVzcyI6Imh0dHBzOi8vd3d3LnNjb3B1cy5jb20vaW53YXJkL3JlY29yZC51cmk/ZWlkPTItczIuMC04NDkxNDY5MzExMSZkb2k9MTAuMTEwOCUyZkRQTS0xMC0yMDEzLTAxOTImcGFydG5lcklEPTQwJm1kNT1lODhjZGQwZGMxNDAxNDRmMDdmOTczYzA5Y2E3ZTU5YyIsIk9yZ2FuaXphdGlvbnMiOltdLCJPdGhlcnNJbnZvbHZlZCI6W10sIlBhZ2VSYW5nZSI6IjxzcD5cclxuICA8bj42MTA8L24+XHJcbiAgPGluPnRydWU8L2luPlxyXG4gIDxvcz42MTA8L29zPlxyXG4gIDxwcz42MTA8L3BzPlxyXG48L3NwPlxyXG48ZXA+XHJcbiAgPG4+NjMxPC9uPlxyXG4gIDxpbj50cnVlPC9pbj5cclxuICA8b3M+NjMxPC9vcz5cclxuICA8cHM+NjMxPC9wcz5cclxuPC9lcD5cclxuPG9zPjYxMC02MzE8L29zPiIsIlBlcmlvZGljYWwiOnsiJGlkIjoiMTciLCIkdHlwZSI6IlN3aXNzQWNhZGVtaWMuQ2l0YXZpLlBlcmlvZGljYWwsIFN3aXNzQWNhZGVtaWMuQ2l0YXZpIiwiTmFtZSI6IkRpc2FzdGVyIFByZXZlbnRpb24gYW5kIE1hbmFnZW1lbnQ6IEFuIEludGVybmF0aW9uYWwgSm91cm5hbCIsIlBhZ2luYXRpb24iOjAsIlByb3RlY3RlZCI6ZmFsc2UsIkNyZWF0ZWRCeSI6Il9BbmpvbXNob2FlIiwiQ3JlYXRlZE9uIjoiMjAyMi0wMS0zMFQwNDozMTozOCIsIk1vZGlmaWVkQnkiOiJfQW5qb21zaG9hZSIsIklkIjoiZjhiZmJlNWUtMzlkZS00ZmJmLTg5ODQtMDAzOWQ2N2M4OWI2IiwiTW9kaWZpZWRPbiI6IjIwMjItMDEtMzBUMDQ6MzE6MzgiLCJQcm9qZWN0Ijp7IiRyZWYiOiI1In19LCJQdWJsaXNoZXJzIjpbeyIkaWQiOiIxO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SGFhdmlzdG8sIEtvdsOhY3MgMjAxNCDigJMgUGVyc3BlY3RpdmVzIG9uIHN1c3RhaW5hYmlsaXR5IGluIGh1bWFuaXRhcmlhbiIsIlNob3J0VGl0bGVVcGRhdGVUeXBlIjowLCJTb3VyY2VPZkJpYmxpb2dyYXBoaWNJbmZvcm1hdGlvbiI6IkNyb3NzUmVmIiwiU3RhdGljSWRzIjpbIjFlYmI3MDViLWIxYmMtNDJkNi05ZDI1LTViZWY2MjQ4MGZlNyJdLCJUYWJsZU9mQ29udGVudHNDb21wbGV4aXR5IjowLCJUYWJsZU9mQ29udGVudHNTb3VyY2VUZXh0Rm9ybWF0IjowLCJUYXNrcyI6W10sIlRpdGxlIjoiUGVyc3BlY3RpdmVzIG9uIHN1c3RhaW5hYmlsaXR5IGluIGh1bWFuaXRhcmlhbiBzdXBwbHkgY2hhaW5zIiwiVHJhbnNsYXRvcnMiOltdLCJWb2x1bWUiOiIyMyIsIlllYXIiOiIyMDE0IiwiWWVhclJlc29sdmVkIjoiMjAxNCIsIkNyZWF0ZWRCeSI6Il9BbmpvbXNob2FlIiwiQ3JlYXRlZE9uIjoiMjAyMi0wMS0zMFQwNDo1NDo1MyIsIk1vZGlmaWVkQnkiOiJfQUxJIiwiSWQiOiIwMjQ3YjE1Yi1hZDMzLTQwNWQtYWRjYy1hYzAzNGZhYjQzZWQiLCJNb2RpZmllZE9uIjoiMjAyMi0wOS0yOFQxMzoyNDoyOSIsIlByb2plY3QiOnsiJHJlZiI6IjUifX0sIlVzZU51bWJlcmluZ1R5cGVPZlBhcmVudERvY3VtZW50IjpmYWxzZX1dLCJGb3JtYXR0ZWRUZXh0Ijp7IiRpZCI6IjE5IiwiQ291bnQiOjEsIlRleHRVbml0cyI6W3siJGlkIjoiMjAiLCJGb250U3R5bGUiOnsiJGlkIjoiMjEiLCJOZXV0cmFsIjp0cnVlfSwiUmVhZGluZ09yZGVyIjoxLCJUZXh0IjoiSGFhdmlzdG8gYW5kIEtvdsOhY3MifV19LCJUYWciOiJDaXRhdmlQbGFjZWhvbGRlciNiNzM3ZWRhYy0zOGU0LTRmNWUtOWM5ZC1iZmY4NDIwM2VjNjciLCJUZXh0IjoiSGFhdmlzdG8gYW5kIEtvdsOhY3MiLCJXQUlWZXJzaW9uIjoiNi44LjAuMCJ9}</w:instrText>
          </w:r>
          <w:r w:rsidR="0018021A" w:rsidRPr="00DD54E3">
            <w:rPr>
              <w:color w:val="000000" w:themeColor="text1"/>
              <w:lang w:val="en-GB"/>
            </w:rPr>
            <w:fldChar w:fldCharType="separate"/>
          </w:r>
          <w:r w:rsidR="00B10F20" w:rsidRPr="00DD54E3">
            <w:rPr>
              <w:color w:val="000000" w:themeColor="text1"/>
              <w:lang w:val="en-GB"/>
            </w:rPr>
            <w:t>Haavisto and Kovács</w:t>
          </w:r>
          <w:r w:rsidR="0018021A" w:rsidRPr="00DD54E3">
            <w:rPr>
              <w:color w:val="000000" w:themeColor="text1"/>
              <w:lang w:val="en-GB"/>
            </w:rPr>
            <w:fldChar w:fldCharType="end"/>
          </w:r>
        </w:sdtContent>
      </w:sdt>
      <w:r w:rsidR="0018021A" w:rsidRPr="00DD54E3">
        <w:rPr>
          <w:color w:val="000000" w:themeColor="text1"/>
          <w:lang w:val="en-GB"/>
        </w:rPr>
        <w:t xml:space="preserve"> </w:t>
      </w:r>
      <w:sdt>
        <w:sdtPr>
          <w:rPr>
            <w:color w:val="000000" w:themeColor="text1"/>
            <w:lang w:val="en-GB"/>
          </w:rPr>
          <w:alias w:val="To edit, see citavi.com/edit"/>
          <w:tag w:val="CitaviPlaceholder#3662e408-9f14-488b-897d-f2ade8d55d03"/>
          <w:id w:val="-999344999"/>
          <w:placeholder>
            <w:docPart w:val="9E92BD12466E4DF59BC2962E95EB58B0"/>
          </w:placeholder>
        </w:sdtPr>
        <w:sdtContent>
          <w:r w:rsidR="0018021A" w:rsidRPr="00DD54E3">
            <w:rPr>
              <w:color w:val="000000" w:themeColor="text1"/>
              <w:lang w:val="en-GB"/>
            </w:rPr>
            <w:fldChar w:fldCharType="begin"/>
          </w:r>
          <w:r w:rsidR="0018021A"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I3MzdlZGFjLTM4ZTQtNGY1ZS05YzlkLWJmZjg0MjAzZWM2NyIsIkVudHJpZXMiOlt7IiRpZCI6IjIiLCIkdHlwZSI6IlN3aXNzQWNhZGVtaWMuQ2l0YXZpLkNpdGF0aW9ucy5Xb3JkUGxhY2Vob2xkZXJFbnRyeSwgU3dpc3NBY2FkZW1pYy5DaXRhdmkiLCJJZCI6ImE3ODM1ZWIyLTQ3NDAtNGM5OS1iOTI1LWNhMGFhMTRkMmNmMCIsIlJhbmdlTGVuZ3RoIjo2LCJSZWZlcmVuY2VJZCI6IjAyNDdiMTViLWFkMzMtNDA1ZC1hZGNjLWFjMDM0ZmFiNDNlZ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JcmEiLCJMYXN0TmFtZSI6IkhhYXZpc3RvIiwiUHJvdGVjdGVkIjpmYWxzZSwiU2V4IjoyLCJDcmVhdGVkQnkiOiJfYSIsIkNyZWF0ZWRPbiI6IjIwMTYtMTAtMDFUMTM6MTY6MDEiLCJNb2RpZmllZEJ5IjoiX2EiLCJJZCI6ImRmZmQ1ZWYxLTEzNTEtNDQ4YS1hNzE3LTlmYWUxZGJhNzYyNSIsIk1vZGlmaWVkT24iOiIyMDE2LTEwLTI3VDEzOjE5OjQxIiwiUHJvamVjdCI6eyIkaWQiOiI1IiwiJHR5cGUiOiJTd2lzc0FjYWRlbWljLkNpdGF2aS5Qcm9qZWN0LCBTd2lzc0FjYWRlbWljLkNpdGF2aSJ9fSx7IiRpZCI6IjYiLCIkdHlwZSI6IlN3aXNzQWNhZGVtaWMuQ2l0YXZpLlBlcnNvbiwgU3dpc3NBY2FkZW1pYy5DaXRhdmkiLCJGaXJzdE5hbWUiOiJHecO2bmd5aSIsIkxhc3ROYW1lIjoiS292w6FjcyIsIlByb3RlY3RlZCI6ZmFsc2UsIlNleCI6MCwiQ3JlYXRlZEJ5IjoiX0FMSSIsIkNyZWF0ZWRPbiI6IjIwMjItMDMtMTJUMDU6NTU6MzQiLCJNb2RpZmllZEJ5IjoiX0FMSSIsIklkIjoiMmQ4NGRhOWItNWE4MC00NGNmLWE1ZDctOWRhYTFjNDMyZDg1IiwiTW9kaWZpZWRPbiI6IjIwMjItMDMtMTJUMDU6NTU6MzQiLCJQcm9qZWN0Ijp7IiRyZWYiOiI1In19XSwiQ2l0YXRpb25LZXkiOiJIYWF2aXN0byBldCBhbC4gMjAxNCIsIkNpdGF0aW9uS2V5VXBkYXRlVHlwZSI6MCwiQ29sbGFib3JhdG9ycyI6W10sIkN1c3RvbUZpZWxkMSI6IjY4IiwiQ3VzdG9tRmllbGQyIjoiQ29uY2VwdHVhbCIsIkN1c3RvbUZpZWxkMyI6IkJvdGggb3Igbm90IHNwZWNpZmljIiwiQ3VzdG9tRmllbGQ0IjoiQm90aCBvciBub3Qgc3BlY2lmaWMiLCJDdXN0b21GaWVsZDUiOiJTZXZlcmFsIiwiQ3VzdG9tRmllbGQ2IjoiQ29uY2VwdHVhbCBSZXNlYXJjaCIsIkN1c3RvbUZpZWxkNyI6IkVjb25vbWljK0Vudmlyb21lbnRhbCtTb2NpYWwiLCJDdXN0b21GaWVsZDgiOiJDb250aW5nZW5jeSB0aGVvcnkiLCJDdXN0b21GaWVsZDkiOiJGaW5sYW5kIiwiRG9pIjoiMTAuMTEwOC9EUE0tMTAtMjAxMy0wMTky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lbWVyYWxkLmNvbS9pbnNpZ2h0L2NvbnRlbnQvZG9pLzEwLjExMDgvRFBNLTEwLTIwMTMtMDE5Mi9mdWxsL2h0bWwiLCJVcmlTdHJpbmciOiJodHRwczovL3d3dy5lbWVyYWxkLmNvbS9pbnNpZ2h0L2NvbnRlbnQvZG9pLzEwLjExMDgvRFBNLTEwLTIwMTMtMDE5Mi9mdWxsL2h0bWw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U6NDYiLCJNb2RpZmllZEJ5IjoiX0Fuam9tc2hvYWUiLCJJZCI6ImI5MjBhOTY4LWRmMTgtNGFjZi05M2FhLWNjYTRmZjc0YjE2YiIsIk1vZGlmaWVkT24iOiIyMDIyLTAzLTExVDA2OjM1OjQ2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MTAuMTEwOC9EUE0tMTAtMjAxMy0wMTkyIiwiVXJpU3RyaW5nIjoiaHR0cHM6Ly9kb2kub3JnLzEwLjExMDgvRFBNLTEwLTIwMTMtMDE5Mi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cwYTQ2Y2UzLWQzMzAtNDViOC04MTRlLWM0ZWI3Y2ZmNjljYS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aHR0cHM6Ly93d3cuc2NvcHVzLmNvbS9pbndhcmQvcmVjb3JkLnVyaT9laWQ9Mi1zMi4wLTg0OTE0NjkzMTExJmRvaT0xMC4xMTA4JTJmRFBNLTEwLTIwMTMtMDE5MiZwYXJ0bmVySUQ9NDAmbWQ1PWU4OGNkZDBkYzE0MDE0NGYwN2Y5NzNjMDljYTdlNTljIiwiVXJpU3RyaW5nIjoiaHR0cHM6Ly93d3cuc2NvcHVzLmNvbS9pbndhcmQvcmVjb3JkLnVyaT9laWQ9Mi1zMi4wLTg0OTE0NjkzMTExJmRvaT0xMC4xMTA4JTJmRFBNLTEwLTIwMTMtMDE5MiZwYXJ0bmVySUQ9NDAmbWQ1PWU4OGNkZDBkYzE0MDE0NGYwN2Y5NzNjMDljYTdlNTlj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jFkMWJmMTAtYjU2MS00YmVjLTgzMTItZDNlN2VjNjliZDMyIiwiTW9kaWZpZWRPbiI6IjIwMjItMDEtMzBUMDQ6NTQ6NTMiLCJQcm9qZWN0Ijp7IiRyZWYiOiI1In19XSwiTnVtYmVyIjoiNSIsIk9ubGluZUFkZHJlc3MiOiJodHRwczovL3d3dy5zY29wdXMuY29tL2lud2FyZC9yZWNvcmQudXJpP2VpZD0yLXMyLjAtODQ5MTQ2OTMxMTEmZG9pPTEwLjExMDglMmZEUE0tMTAtMjAxMy0wMTkyJnBhcnRuZXJJRD00MCZtZDU9ZTg4Y2RkMGRjMTQwMTQ0ZjA3Zjk3M2MwOWNhN2U1OWMiLCJPcmdhbml6YXRpb25zIjpbXSwiT3RoZXJzSW52b2x2ZWQiOltdLCJQYWdlUmFuZ2UiOiI8c3A+XHJcbiAgPG4+NjEwPC9uPlxyXG4gIDxpbj50cnVlPC9pbj5cclxuICA8b3M+NjEwPC9vcz5cclxuICA8cHM+NjEwPC9wcz5cclxuPC9zcD5cclxuPGVwPlxyXG4gIDxuPjYzMTwvbj5cclxuICA8aW4+dHJ1ZTwvaW4+XHJcbiAgPG9zPjYzMTwvb3M+XHJcbiAgPHBzPjYzMTwvcHM+XHJcbjwvZXA+XHJcbjxvcz42MTAtNjMxPC9vcz4iLCJQZXJpb2RpY2FsIjp7IiRpZCI6IjE3IiwiJHR5cGUiOiJTd2lzc0FjYWRlbWljLkNpdGF2aS5QZXJpb2RpY2FsLCBTd2lzc0FjYWRlbWljLkNpdGF2aSIsIk5hbWUiOiJEaXNhc3RlciBQcmV2ZW50aW9uIGFuZCBNYW5hZ2VtZW50OiBBbiBJbnRlcm5hdGlvbmFsIEpvdXJuYWwiLCJQYWdpbmF0aW9uIjowLCJQcm90ZWN0ZWQiOmZhbHNlLCJDcmVhdGVkQnkiOiJfQW5qb21zaG9hZSIsIkNyZWF0ZWRPbiI6IjIwMjItMDEtMzBUMDQ6MzE6MzgiLCJNb2RpZmllZEJ5IjoiX0Fuam9tc2hvYWUiLCJJZCI6ImY4YmZiZTVlLTM5ZGUtNGZiZi04OTg0LTAwMzlkNjdjODliNiIsIk1vZGlmaWVkT24iOiIyMDIyLTAxLTMwVDA0OjMxOjM4IiwiUHJvamVjdCI6eyIkcmVmIjoiNSJ9fSwiUHVibGlzaGVycyI6W3siJGlkIjoiMTg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hhYXZpc3RvLCBLb3bDoWNzIDIwMTQg4oCTIFBlcnNwZWN0aXZlcyBvbiBzdXN0YWluYWJpbGl0eSBpbiBodW1hbml0YXJpYW4iLCJTaG9ydFRpdGxlVXBkYXRlVHlwZSI6MCwiU291cmNlT2ZCaWJsaW9ncmFwaGljSW5mb3JtYXRpb24iOiJDcm9zc1JlZiIsIlN0YXRpY0lkcyI6WyIxZWJiNzA1Yi1iMWJjLTQyZDYtOWQyNS01YmVmNjI0ODBmZTciXSwiVGFibGVPZkNvbnRlbnRzQ29tcGxleGl0eSI6MCwiVGFibGVPZkNvbnRlbnRzU291cmNlVGV4dEZvcm1hdCI6MCwiVGFza3MiOltdLCJUaXRsZSI6IlBlcnNwZWN0aXZlcyBvbiBzdXN0YWluYWJpbGl0eSBpbiBodW1hbml0YXJpYW4gc3VwcGx5IGNoYWlucyIsIlRyYW5zbGF0b3JzIjpbXSwiVm9sdW1lIjoiMjMiLCJZZWFyIjoiMjAxNCIsIlllYXJSZXNvbHZlZCI6IjIwMTQiLCJDcmVhdGVkQnkiOiJfQW5qb21zaG9hZSIsIkNyZWF0ZWRPbiI6IjIwMjItMDEtMzBUMDQ6NTQ6NTMiLCJNb2RpZmllZEJ5IjoiX0FMSSIsIklkIjoiMDI0N2IxNWItYWQzMy00MDVkLWFkY2MtYWMwMzRmYWI0M2VkIiwiTW9kaWZpZWRPbiI6IjIwMjItMDktMjhUMTM6MjQ6Mjk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xNCkifV19LCJUYWciOiJDaXRhdmlQbGFjZWhvbGRlciMzNjYyZTQwOC05ZjE0LTQ4OGItODk3ZC1mMmFkZThkNTVkMDMiLCJUZXh0IjoiKDIwMTQpIiwiV0FJVmVyc2lvbiI6IjYuOC4wLjAifQ==}</w:instrText>
          </w:r>
          <w:r w:rsidR="0018021A" w:rsidRPr="00DD54E3">
            <w:rPr>
              <w:color w:val="000000" w:themeColor="text1"/>
              <w:lang w:val="en-GB"/>
            </w:rPr>
            <w:fldChar w:fldCharType="separate"/>
          </w:r>
          <w:r w:rsidR="00B10F20" w:rsidRPr="00DD54E3">
            <w:rPr>
              <w:color w:val="000000" w:themeColor="text1"/>
              <w:lang w:val="en-GB"/>
            </w:rPr>
            <w:t>(2014)</w:t>
          </w:r>
          <w:r w:rsidR="0018021A" w:rsidRPr="00DD54E3">
            <w:rPr>
              <w:color w:val="000000" w:themeColor="text1"/>
              <w:lang w:val="en-GB"/>
            </w:rPr>
            <w:fldChar w:fldCharType="end"/>
          </w:r>
        </w:sdtContent>
      </w:sdt>
      <w:r w:rsidR="0018021A" w:rsidRPr="00DD54E3">
        <w:rPr>
          <w:color w:val="000000" w:themeColor="text1"/>
          <w:lang w:val="en-GB"/>
        </w:rPr>
        <w:t xml:space="preserve"> and</w:t>
      </w:r>
      <w:r w:rsidR="00044CC4" w:rsidRPr="00DD54E3">
        <w:rPr>
          <w:color w:val="000000" w:themeColor="text1"/>
          <w:lang w:val="en-GB"/>
        </w:rPr>
        <w:t xml:space="preserve"> </w:t>
      </w:r>
      <w:sdt>
        <w:sdtPr>
          <w:rPr>
            <w:color w:val="000000" w:themeColor="text1"/>
            <w:lang w:val="en-GB"/>
          </w:rPr>
          <w:alias w:val="To edit, see citavi.com/edit"/>
          <w:tag w:val="CitaviPlaceholder#16fde4ab-edc9-4817-ad31-3b19b155b4ad"/>
          <w:id w:val="1364481955"/>
          <w:placeholder>
            <w:docPart w:val="A57A81208FA5415B9815825443E54907"/>
          </w:placeholder>
        </w:sdtPr>
        <w:sdtContent>
          <w:r w:rsidR="00044CC4"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ZhNTc4MTIyLWNkMDctNDhiNy05ZGM3LWNkNTg3ZDQ1MTRhNiIsIkVudHJpZXMiOlt7IiRpZCI6IjIiLCIkdHlwZSI6IlN3aXNzQWNhZGVtaWMuQ2l0YXZpLkNpdGF0aW9ucy5Xb3JkUGxhY2Vob2xkZXJFbnRyeSwgU3dpc3NBY2FkZW1pYy5DaXRhdmkiLCJJZCI6ImMzNDc2YjcxLWIxNzMtNGNiNy1hN2VjLWE5MzJlZDk0NDk3YSIsIlJhbmdlTGVuZ3RoIjoxMywiUmVmZXJlbmNlSWQiOiI1N2Y5N2RlZS00OGExLTQ2NTctOTViOS1iY2IzYzY4ZDljZm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lN0ZWZhbiIsIkxhc3ROYW1lIjoiR29sZCIsIlByb3RlY3RlZCI6ZmFsc2UsIlNleCI6MCwiQ3JlYXRlZEJ5IjoiX0FMSSIsIkNyZWF0ZWRPbiI6IjIwMjItMDMtMTZUMDk6NDk6MDAiLCJNb2RpZmllZEJ5IjoiX0FMSSIsIklkIjoiODBiZGM4MTYtNzBkYS00OTU2LThmZTMtNTcwZWEzMDg4NjU5IiwiTW9kaWZpZWRPbiI6IjIwMjItMDMtMTZUMDk6NDk6MDAiLCJQcm9qZWN0Ijp7IiRyZWYiOiI1In19XSwiQ2l0YXRpb25LZXkiOiJLdW56IGV0IGFsLiAyMDE3IiwiQ2l0YXRpb25LZXlVcGRhdGVUeXBlIjowLCJDb2xsYWJvcmF0b3JzIjpbXSwiQ3VzdG9tRmllbGQxIjoiNzciLCJDdXN0b21GaWVsZDIiOiJFbXBpcmljYWwiLCJDdXN0b21GaWVsZDMiOiJCb3RoIG9yIG5vdCBzcGVjaWZpYyIsIkN1c3RvbUZpZWxkNCI6IkJvdGggb3Igbm90IHNwZWNpZmljIiwiQ3VzdG9tRmllbGQ1IjoiUmVjb3ZlcnkiLCJDdXN0b21GaWVsZDYiOiJDYXNlIHN0dWR5IiwiQ3VzdG9tRmllbGQ3IjoiRWNvbm9taWMrRW52aXJvbWVudGFsK1NvY2lhbCIsIkN1c3RvbUZpZWxkOCI6IkNvbnRpbmdlbmN5IHRoZW9yeSIsIkN1c3RvbUZpZWxkOSI6IlVuaXRlZCBTdGF0ZXMiLCJEb2kiOiIxMC4xMDgwLzEzNjc1NTY3LjIwMTUuMTEwMzg0NS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c2NvcHVzLmNvbS9pbndhcmQvcmVjb3JkLnVyaT9laWQ9Mi1zMi4wLTg0OTQ2NDMzNzY2JmRvaT0xMC4xMDgwJTJmMTM2NzU1NjcuMjAxNS4xMTAzODQ1JnBhcnRuZXJJRD00MCZtZDU9YjVkNDBkNmYzMDVmNDFlYmFkNGZiNGE0MDcwZmZkZTUiLCJVcmlTdHJpbmciOiJodHRwczovL3d3dy5zY29wdXMuY29tL2lud2FyZC9yZWNvcmQudXJpP2VpZD0yLXMyLjAtODQ5NDY0MzM3NjYmZG9pPTEwLjEwODAlMmYxMzY3NTU2Ny4yMDE1LjExMDM4NDUmcGFydG5lcklEPTQwJm1kNT1iNWQ0MGQ2ZjMwNWY0MWViYWQ0ZmI0YTQwNzBmZmRlNS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RhODY0YjI3LTQ1MDYtNDc4YS04MzFiLTdhYWJlMjFlOWQ2OSIsIk1vZGlmaWVkT24iOiIyMDIyLTAxLTMwVDA0OjU0OjUz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dGFuZGZvbmxpbmUuY29tL2RvaS9mdWxsLzEwLjEwODAvMTM2NzU1NjcuMjAxNS4xMTAzODQ1IiwiVXJpU3RyaW5nIjoiaHR0cHM6Ly93d3cudGFuZGZvbmxpbmUuY29tL2RvaS9mdWxsLzEwLjEwODAvMTM2NzU1NjcuMjAxNS4xMTAzODQ1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U2IiwiTW9kaWZpZWRCeSI6Il9BbmpvbXNob2FlIiwiSWQiOiJlYWEzZjFiMy01ZGFjLTRhOWEtOTM5ZS05MTY4MDc5YWQ4NWUiLCJNb2RpZmllZE9uIjoiMjAyMi0wMy0xMVQwNjozNDo1Ni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ODAvMTM2NzU1NjcuMjAxNS4xMTAzODQ1IiwiVXJpU3RyaW5nIjoiaHR0cHM6Ly9kb2kub3JnLzEwLjEwODAvMTM2NzU1NjcuMjAxNS4xMTAzODQ1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2FjN2ViYjQtMTA2OC00ZTZhLTg1Y2MtZmYyMWIyZDhmZDgyIiwiTW9kaWZpZWRPbiI6IjIwMjItMDEtMzBUMDQ6NTQ6NTMiLCJQcm9qZWN0Ijp7IiRyZWYiOiI1In19XSwiTnVtYmVyIjoiMiIsIk9ubGluZUFkZHJlc3MiOiJodHRwczovL3d3dy5zY29wdXMuY29tL2lud2FyZC9yZWNvcmQudXJpP2VpZD0yLXMyLjAtODQ5NDY0MzM3NjYmZG9pPTEwLjEwODAlMmYxMzY3NTU2Ny4yMDE1LjExMDM4NDUmcGFydG5lcklEPTQwJm1kNT1iNWQ0MGQ2ZjMwNWY0MWViYWQ0ZmI0YTQwNzBmZmRlNSIsIk9yZ2FuaXphdGlvbnMiOltdLCJPdGhlcnNJbnZvbHZlZCI6W10sIlBhZ2VSYW5nZSI6IjxzcD5cclxuICA8bj44NTwvbj5cclxuICA8aW4+dHJ1ZTwvaW4+XHJcbiAgPG9zPjg1PC9vcz5cclxuICA8cHM+ODU8L3BzPlxyXG48L3NwPlxyXG48ZXA+XHJcbiAgPG4+MTA0PC9uPlxyXG4gIDxpbj50cnVlPC9pbj5cclxuICA8b3M+MTA0PC9vcz5cclxuICA8cHM+MTA0PC9wcz5cclxuPC9lcD5cclxuPG9zPjg1LTEwNDwvb3M+IiwiUGVyaW9kaWNhbCI6eyIkaWQiOiIxNyIsIiR0eXBlIjoiU3dpc3NBY2FkZW1pYy5DaXRhdmkuUGVyaW9kaWNhbCwgU3dpc3NBY2FkZW1pYy5DaXRhdmkiLCJOYW1lIjoiSW50ZXJuYXRpb25hbCBKb3VybmFsIG9mIExvZ2lzdGljcyBSZXNlYXJjaCBhbmQgQXBwbGljYXRpb25zIiwiUGFnaW5hdGlvbiI6MCwiUHJvdGVjdGVkIjpmYWxzZSwiQ3JlYXRlZEJ5IjoiX0Fuam9tc2hvYWUiLCJDcmVhdGVkT24iOiIyMDIyLTAxLTMwVDA0OjMxOjM4IiwiTW9kaWZpZWRCeSI6Il9BbmpvbXNob2FlIiwiSWQiOiIzOTE1YWYwMS02ODU3LTRjYmEtYTExYS00YTljMDE2ODljMjEiLCJNb2RpZmllZE9uIjoiMjAyMi0wMS0zMFQwNDozMTozOCIsIlByb2plY3QiOnsiJHJlZiI6IjUifX0sIlB1Ymxpc2hlcnMiOlt7IiRpZCI6IjE4IiwiJHR5cGUiOiJTd2lzc0FjYWRlbWljLkNpdGF2aS5QdWJsaXNoZXIsIFN3aXNzQWNhZGVtaWMuQ2l0YXZpIiwiTmFtZSI6IlRheWxvciAmIEZyYW5jaXMgR3JvdXAiLCJQcm90ZWN0ZWQiOmZhbHNlLCJDcmVhdGVkQnkiOiJfQWxpYW4iLCJDcmVhdGVkT24iOiIyMDIyLTA3LTI3VDA2OjAzOjU4IiwiTW9kaWZpZWRCeSI6Il9BbGlhbiIsIklkIjoiZDI5MTk4N2ItNjBkYi00ZWI5LWEyZTgtYzEyN2Y1MzI3YmViIiwiTW9kaWZpZWRPbiI6IjIwMjItMDctMjdUMDY6MDM6NTgiLCJQcm9qZWN0Ijp7IiRyZWYiOiI1In19XSwiUXVvdGF0aW9ucyI6W10sIlJlZmVyZW5jZVR5cGUiOiJKb3VybmFsQXJ0aWNsZSIsIlNob3J0VGl0bGUiOiJLdW56LCBHb2xkIDIwMTcg4oCTIFN1c3RhaW5hYmxlIGh1bWFuaXRhcmlhbiBzdXBwbHkgY2hhaW4gbWFuYWdlbWVudCIsIlNob3J0VGl0bGVVcGRhdGVUeXBlIjowLCJTb3VyY2VPZkJpYmxpb2dyYXBoaWNJbmZvcm1hdGlvbiI6IkNyb3NzUmVmIiwiU3RhdGljSWRzIjpbImEyMDM3ZDdmLWQxNDItNDAxNi04YWU0LTU1NGVhOTg1ODhkMCJdLCJUYWJsZU9mQ29udGVudHNDb21wbGV4aXR5IjowLCJUYWJsZU9mQ29udGVudHNTb3VyY2VUZXh0Rm9ybWF0IjowLCJUYXNrcyI6W10sIlRpdGxlIjoiU3VzdGFpbmFibGUgaHVtYW5pdGFyaWFuIHN1cHBseSBjaGFpbiBtYW5hZ2VtZW50IOKAkyBleHBsb3JpbmcgbmV3IHRoZW9yeSIsIlRyYW5zbGF0b3JzIjpbXSwiVm9sdW1lIjoiMjAiLCJZZWFyIjoiMjAxNyIsIlllYXJSZXNvbHZlZCI6IjIwMTciLCJDcmVhdGVkQnkiOiJfQW5qb21zaG9hZSIsIkNyZWF0ZWRPbiI6IjIwMjItMDEtMzBUMDQ6NTQ6NTMiLCJNb2RpZmllZEJ5IjoiX0FMSSIsIklkIjoiNTdmOTdkZWUtNDhhMS00NjU3LTk1YjktYmNiM2M2OGQ5Y2ZjIiwiTW9kaWZpZWRPbiI6IjIwMjItMTEtMTVUMDQ6MDY6MzMiLCJQcm9qZWN0Ijp7IiRyZWYiOiI1In19LCJVc2VOdW1iZXJpbmdUeXBlT2ZQYXJlbnREb2N1bWVudCI6ZmFsc2V9XSwiRm9ybWF0dGVkVGV4dCI6eyIkaWQiOiIxOSIsIkNvdW50IjoxLCJUZXh0VW5pdHMiOlt7IiRpZCI6IjIwIiwiRm9udFN0eWxlIjp7IiRpZCI6IjIxIiwiTmV1dHJhbCI6dHJ1ZX0sIlJlYWRpbmdPcmRlciI6MSwiVGV4dCI6Ikt1bnogYW5kIEdvbGQifV19LCJUYWciOiJDaXRhdmlQbGFjZWhvbGRlciMxNmZkZTRhYi1lZGM5LTQ4MTctYWQzMS0zYjE5YjE1NWI0YWQiLCJUZXh0IjoiS3VueiBhbmQgR29sZCIsIldBSVZlcnNpb24iOiI2LjguMC4wIn0=}</w:instrText>
          </w:r>
          <w:r w:rsidR="00044CC4" w:rsidRPr="00DD54E3">
            <w:rPr>
              <w:color w:val="000000" w:themeColor="text1"/>
              <w:lang w:val="en-GB"/>
            </w:rPr>
            <w:fldChar w:fldCharType="separate"/>
          </w:r>
          <w:r w:rsidR="00B10F20" w:rsidRPr="00DD54E3">
            <w:rPr>
              <w:color w:val="000000" w:themeColor="text1"/>
              <w:lang w:val="en-GB"/>
            </w:rPr>
            <w:t>Kunz and Gold</w:t>
          </w:r>
          <w:r w:rsidR="00044CC4" w:rsidRPr="00DD54E3">
            <w:rPr>
              <w:color w:val="000000" w:themeColor="text1"/>
              <w:lang w:val="en-GB"/>
            </w:rPr>
            <w:fldChar w:fldCharType="end"/>
          </w:r>
        </w:sdtContent>
      </w:sdt>
      <w:r w:rsidR="00044CC4" w:rsidRPr="00DD54E3">
        <w:rPr>
          <w:color w:val="000000" w:themeColor="text1"/>
          <w:lang w:val="en-GB"/>
        </w:rPr>
        <w:t xml:space="preserve"> </w:t>
      </w:r>
      <w:sdt>
        <w:sdtPr>
          <w:rPr>
            <w:color w:val="000000" w:themeColor="text1"/>
            <w:lang w:val="en-GB"/>
          </w:rPr>
          <w:alias w:val="To edit, see citavi.com/edit"/>
          <w:tag w:val="CitaviPlaceholder#fa578122-cd07-48b7-9dc7-cd587d4514a6"/>
          <w:id w:val="1736125682"/>
          <w:placeholder>
            <w:docPart w:val="A57A81208FA5415B9815825443E54907"/>
          </w:placeholder>
        </w:sdtPr>
        <w:sdtContent>
          <w:r w:rsidR="00044CC4"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E2ZmRlNGFiLWVkYzktNDgxNy1hZDMxLTNiMTliMTU1YjRhZCIsIkVudHJpZXMiOlt7IiRpZCI6IjIiLCIkdHlwZSI6IlN3aXNzQWNhZGVtaWMuQ2l0YXZpLkNpdGF0aW9ucy5Xb3JkUGxhY2Vob2xkZXJFbnRyeSwgU3dpc3NBY2FkZW1pYy5DaXRhdmkiLCJJZCI6Ijc0YTM1Njc2LThjZDktNGM2ZS1hNTZhLWI2MmJmNGYzNjcwNyIsIlJhbmdlTGVuZ3RoIjo2LCJSZWZlcmVuY2VJZCI6IjU3Zjk3ZGVlLTQ4YTEtNDY1Ny05NWI5LWJjYjNjNjhkOWNm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TdGVmYW4iLCJMYXN0TmFtZSI6IkdvbGQiLCJQcm90ZWN0ZWQiOmZhbHNlLCJTZXgiOjAsIkNyZWF0ZWRCeSI6Il9BTEkiLCJDcmVhdGVkT24iOiIyMDIyLTAzLTE2VDA5OjQ5OjAwIiwiTW9kaWZpZWRCeSI6Il9BTEkiLCJJZCI6IjgwYmRjODE2LTcwZGEtNDk1Ni04ZmUzLTU3MGVhMzA4ODY1OSIsIk1vZGlmaWVkT24iOiIyMDIyLTAzLTE2VDA5OjQ5OjAwIiwiUHJvamVjdCI6eyIkcmVmIjoiNSJ9fV0sIkNpdGF0aW9uS2V5IjoiS3VueiBldCBhbC4gMjAxNyIsIkNpdGF0aW9uS2V5VXBkYXRlVHlwZSI6MCwiQ29sbGFib3JhdG9ycyI6W10sIkN1c3RvbUZpZWxkMSI6Ijc3IiwiQ3VzdG9tRmllbGQyIjoiRW1waXJpY2FsIiwiQ3VzdG9tRmllbGQzIjoiQm90aCBvciBub3Qgc3BlY2lmaWMiLCJDdXN0b21GaWVsZDQiOiJCb3RoIG9yIG5vdCBzcGVjaWZpYyIsIkN1c3RvbUZpZWxkNSI6IlJlY292ZXJ5IiwiQ3VzdG9tRmllbGQ2IjoiQ2FzZSBzdHVkeSIsIkN1c3RvbUZpZWxkNyI6IkVjb25vbWljK0Vudmlyb21lbnRhbCtTb2NpYWwiLCJDdXN0b21GaWVsZDgiOiJDb250aW5nZW5jeSB0aGVvcnkiLCJDdXN0b21GaWVsZDkiOiJVbml0ZWQgU3RhdGVzIiwiRG9pIjoiMTAuMTA4MC8xMzY3NTU2Ny4yMDE1LjExMDM4NDU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nNjb3B1cy5jb20vaW53YXJkL3JlY29yZC51cmk/ZWlkPTItczIuMC04NDk0NjQzMzc2NiZkb2k9MTAuMTA4MCUyZjEzNjc1NTY3LjIwMTUuMTEwMzg0NSZwYXJ0bmVySUQ9NDAmbWQ1PWI1ZDQwZDZmMzA1ZjQxZWJhZDRmYjRhNDA3MGZmZGU1IiwiVXJpU3RyaW5nIjoiaHR0cHM6Ly93d3cuc2NvcHVzLmNvbS9pbndhcmQvcmVjb3JkLnVyaT9laWQ9Mi1zMi4wLTg0OTQ2NDMzNzY2JmRvaT0xMC4xMDgwJTJmMTM2NzU1NjcuMjAxNS4xMTAzODQ1JnBhcnRuZXJJRD00MCZtZDU9YjVkNDBkNmYzMDVmNDFlYmFkNGZiNGE0MDcwZmZkZTU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0YTg2NGIyNy00NTA2LTQ3OGEtODMxYi03YWFiZTIxZTlkNjkiLCJNb2RpZmllZE9uIjoiMjAyMi0wMS0zMFQwNDo1NDo1My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RhbmRmb25saW5lLmNvbS9kb2kvZnVsbC8xMC4xMDgwLzEzNjc1NTY3LjIwMTUuMTEwMzg0NSIsIlVyaVN0cmluZyI6Imh0dHBzOi8vd3d3LnRhbmRmb25saW5lLmNvbS9kb2kvZnVsbC8xMC4xMDgwLzEzNjc1NTY3LjIwMTUuMTEwMzg0N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1NiIsIk1vZGlmaWVkQnkiOiJfQW5qb21zaG9hZSIsIklkIjoiZWFhM2YxYjMtNWRhYy00YTlhLTkzOWUtOTE2ODA3OWFkODVlIiwiTW9kaWZpZWRPbiI6IjIwMjItMDMtMTFUMDY6MzQ6NTY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DgwLzEzNjc1NTY3LjIwMTUuMTEwMzg0NSIsIlVyaVN0cmluZyI6Imh0dHBzOi8vZG9pLm9yZy8xMC4xMDgwLzEzNjc1NTY3LjIwMTUuMTEwMzg0NS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NhYzdlYmI0LTEwNjgtNGU2YS04NWNjLWZmMjFiMmQ4ZmQ4MiIsIk1vZGlmaWVkT24iOiIyMDIyLTAxLTMwVDA0OjU0OjUzIiwiUHJvamVjdCI6eyIkcmVmIjoiNSJ9fV0sIk51bWJlciI6IjIiLCJPbmxpbmVBZGRyZXNzIjoiaHR0cHM6Ly93d3cuc2NvcHVzLmNvbS9pbndhcmQvcmVjb3JkLnVyaT9laWQ9Mi1zMi4wLTg0OTQ2NDMzNzY2JmRvaT0xMC4xMDgwJTJmMTM2NzU1NjcuMjAxNS4xMTAzODQ1JnBhcnRuZXJJRD00MCZtZDU9YjVkNDBkNmYzMDVmNDFlYmFkNGZiNGE0MDcwZmZkZTUiLCJPcmdhbml6YXRpb25zIjpbXSwiT3RoZXJzSW52b2x2ZWQiOltdLCJQYWdlUmFuZ2UiOiI8c3A+XHJcbiAgPG4+ODU8L24+XHJcbiAgPGluPnRydWU8L2luPlxyXG4gIDxvcz44NTwvb3M+XHJcbiAgPHBzPjg1PC9wcz5cclxuPC9zcD5cclxuPGVwPlxyXG4gIDxuPjEwNDwvbj5cclxuICA8aW4+dHJ1ZTwvaW4+XHJcbiAgPG9zPjEwNDwvb3M+XHJcbiAgPHBzPjEwNDwvcHM+XHJcbjwvZXA+XHJcbjxvcz44NS0xMDQ8L29zPiIsIlBlcmlvZGljYWwiOnsiJGlkIjoiMTc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eyIkaWQiOiIxOC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S3VueiwgR29sZCAyMDE3IOKAkyBTdXN0YWluYWJsZSBodW1hbml0YXJpYW4gc3VwcGx5IGNoYWluIG1hbmFnZW1lbnQiLCJTaG9ydFRpdGxlVXBkYXRlVHlwZSI6MCwiU291cmNlT2ZCaWJsaW9ncmFwaGljSW5mb3JtYXRpb24iOiJDcm9zc1JlZiIsIlN0YXRpY0lkcyI6WyJhMjAzN2Q3Zi1kMTQyLTQwMTYtOGFlNC01NTRlYTk4NTg4ZDAiXSwiVGFibGVPZkNvbnRlbnRzQ29tcGxleGl0eSI6MCwiVGFibGVPZkNvbnRlbnRzU291cmNlVGV4dEZvcm1hdCI6MCwiVGFza3MiOltdLCJUaXRsZSI6IlN1c3RhaW5hYmxlIGh1bWFuaXRhcmlhbiBzdXBwbHkgY2hhaW4gbWFuYWdlbWVudCDigJMgZXhwbG9yaW5nIG5ldyB0aGVvcnkiLCJUcmFuc2xhdG9ycyI6W10sIlZvbHVtZSI6IjIwIiwiWWVhciI6IjIwMTciLCJZZWFyUmVzb2x2ZWQiOiIyMDE3IiwiQ3JlYXRlZEJ5IjoiX0Fuam9tc2hvYWUiLCJDcmVhdGVkT24iOiIyMDIyLTAxLTMwVDA0OjU0OjUzIiwiTW9kaWZpZWRCeSI6Il9BTEkiLCJJZCI6IjU3Zjk3ZGVlLTQ4YTEtNDY1Ny05NWI5LWJjYjNjNjhkOWNmYyIsIk1vZGlmaWVkT24iOiIyMDIyLTExLTE1VDA0OjA2OjMz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cpIn1dfSwiVGFnIjoiQ2l0YXZpUGxhY2Vob2xkZXIjZmE1NzgxMjItY2QwNy00OGI3LTlkYzctY2Q1ODdkNDUxNGE2IiwiVGV4dCI6IigyMDE3KSIsIldBSVZlcnNpb24iOiI2LjguMC4wIn0=}</w:instrText>
          </w:r>
          <w:r w:rsidR="00044CC4" w:rsidRPr="00DD54E3">
            <w:rPr>
              <w:color w:val="000000" w:themeColor="text1"/>
              <w:lang w:val="en-GB"/>
            </w:rPr>
            <w:fldChar w:fldCharType="separate"/>
          </w:r>
          <w:r w:rsidR="00B10F20" w:rsidRPr="00DD54E3">
            <w:rPr>
              <w:color w:val="000000" w:themeColor="text1"/>
              <w:lang w:val="en-GB"/>
            </w:rPr>
            <w:t>(2017)</w:t>
          </w:r>
          <w:r w:rsidR="00044CC4" w:rsidRPr="00DD54E3">
            <w:rPr>
              <w:color w:val="000000" w:themeColor="text1"/>
              <w:lang w:val="en-GB"/>
            </w:rPr>
            <w:fldChar w:fldCharType="end"/>
          </w:r>
        </w:sdtContent>
      </w:sdt>
      <w:r w:rsidR="00ED15E8" w:rsidRPr="00DD54E3">
        <w:rPr>
          <w:color w:val="000000" w:themeColor="text1"/>
          <w:lang w:val="en-GB"/>
        </w:rPr>
        <w:t>,</w:t>
      </w:r>
      <w:r w:rsidR="00044CC4" w:rsidRPr="00DD54E3">
        <w:rPr>
          <w:color w:val="000000" w:themeColor="text1"/>
          <w:lang w:val="en-GB"/>
        </w:rPr>
        <w:t xml:space="preserve"> who </w:t>
      </w:r>
      <w:r w:rsidR="00451992" w:rsidRPr="00DD54E3">
        <w:rPr>
          <w:color w:val="000000" w:themeColor="text1"/>
          <w:lang w:val="en-GB"/>
        </w:rPr>
        <w:t>advocated for the development of an</w:t>
      </w:r>
      <w:r w:rsidR="00ED15E8" w:rsidRPr="00DD54E3">
        <w:rPr>
          <w:color w:val="000000" w:themeColor="text1"/>
          <w:lang w:val="en-GB"/>
        </w:rPr>
        <w:t xml:space="preserve"> SHSCM</w:t>
      </w:r>
      <w:r w:rsidR="00044CC4" w:rsidRPr="00DD54E3">
        <w:rPr>
          <w:color w:val="000000" w:themeColor="text1"/>
          <w:lang w:val="en-GB"/>
        </w:rPr>
        <w:t xml:space="preserve"> framework.</w:t>
      </w:r>
      <w:bookmarkStart w:id="5" w:name="_Hlk100697734"/>
      <w:r w:rsidR="00921B58" w:rsidRPr="00DD54E3">
        <w:rPr>
          <w:color w:val="000000" w:themeColor="text1"/>
          <w:lang w:val="en-GB"/>
        </w:rPr>
        <w:t xml:space="preserve"> </w:t>
      </w:r>
      <w:r w:rsidR="00570E3B" w:rsidRPr="00DD54E3">
        <w:rPr>
          <w:color w:val="000000" w:themeColor="text1"/>
          <w:lang w:val="en-GB"/>
        </w:rPr>
        <w:t>Recently</w:t>
      </w:r>
      <w:r w:rsidR="00044CC4" w:rsidRPr="00DD54E3">
        <w:rPr>
          <w:color w:val="000000" w:themeColor="text1"/>
          <w:lang w:val="en-GB"/>
        </w:rPr>
        <w:t xml:space="preserve">, </w:t>
      </w:r>
      <w:r w:rsidR="007418E0" w:rsidRPr="00DD54E3">
        <w:rPr>
          <w:color w:val="000000" w:themeColor="text1"/>
          <w:lang w:val="en-GB"/>
        </w:rPr>
        <w:t xml:space="preserve">due to </w:t>
      </w:r>
      <w:r w:rsidR="00044CC4" w:rsidRPr="00DD54E3">
        <w:rPr>
          <w:color w:val="000000" w:themeColor="text1"/>
          <w:lang w:val="en-GB"/>
        </w:rPr>
        <w:t>the rapid advancement of technology</w:t>
      </w:r>
      <w:r w:rsidR="007418E0" w:rsidRPr="00DD54E3">
        <w:rPr>
          <w:color w:val="000000" w:themeColor="text1"/>
          <w:lang w:val="en-GB"/>
        </w:rPr>
        <w:t>, more</w:t>
      </w:r>
      <w:r w:rsidR="00044CC4" w:rsidRPr="00DD54E3">
        <w:rPr>
          <w:color w:val="000000" w:themeColor="text1"/>
          <w:lang w:val="en-GB"/>
        </w:rPr>
        <w:t xml:space="preserve"> emphasis has been placed on </w:t>
      </w:r>
      <w:r w:rsidR="00ED15E8" w:rsidRPr="00DD54E3">
        <w:rPr>
          <w:color w:val="000000" w:themeColor="text1"/>
          <w:lang w:val="en-GB"/>
        </w:rPr>
        <w:t>applying Industry 4.0</w:t>
      </w:r>
      <w:r w:rsidR="00044CC4" w:rsidRPr="00DD54E3">
        <w:rPr>
          <w:color w:val="000000" w:themeColor="text1"/>
          <w:lang w:val="en-GB"/>
        </w:rPr>
        <w:t xml:space="preserve"> </w:t>
      </w:r>
      <w:r w:rsidR="00ED15E8" w:rsidRPr="00DD54E3">
        <w:rPr>
          <w:color w:val="000000" w:themeColor="text1"/>
          <w:lang w:val="en-GB"/>
        </w:rPr>
        <w:t>technologies to achieve more</w:t>
      </w:r>
      <w:r w:rsidR="00087F12" w:rsidRPr="00DD54E3">
        <w:rPr>
          <w:color w:val="000000" w:themeColor="text1"/>
          <w:lang w:val="en-GB"/>
        </w:rPr>
        <w:t xml:space="preserve"> sustainable</w:t>
      </w:r>
      <w:r w:rsidR="007418E0" w:rsidRPr="00DD54E3">
        <w:rPr>
          <w:color w:val="000000" w:themeColor="text1"/>
          <w:lang w:val="en-GB"/>
        </w:rPr>
        <w:t xml:space="preserve"> </w:t>
      </w:r>
      <w:r w:rsidR="00087F12" w:rsidRPr="00DD54E3">
        <w:rPr>
          <w:color w:val="000000" w:themeColor="text1"/>
          <w:lang w:val="en-GB"/>
        </w:rPr>
        <w:t>HSCs</w:t>
      </w:r>
      <w:r w:rsidR="00044CC4" w:rsidRPr="00DD54E3">
        <w:rPr>
          <w:color w:val="000000" w:themeColor="text1"/>
          <w:lang w:val="en-GB"/>
        </w:rPr>
        <w:t xml:space="preserve"> </w:t>
      </w:r>
      <w:sdt>
        <w:sdtPr>
          <w:rPr>
            <w:color w:val="000000" w:themeColor="text1"/>
            <w:lang w:val="en-GB"/>
          </w:rPr>
          <w:alias w:val="To edit, see citavi.com/edit"/>
          <w:tag w:val="CitaviPlaceholder#0d19e396-5856-4df6-a706-56182695943d"/>
          <w:id w:val="1828941229"/>
          <w:placeholder>
            <w:docPart w:val="A57A81208FA5415B9815825443E54907"/>
          </w:placeholder>
        </w:sdtPr>
        <w:sdtContent>
          <w:r w:rsidR="00044CC4"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YxNjNlYTc0LTEwOGEtNDE4YS1hNTMxLThiYzBlZDMxYTc4MyIsIlJhbmdlTGVuZ3RoIjoxOSwiUmVmZXJlbmNlSWQiOiIwNDg3MzY3Ni00YWJjLTRkMDctYTdjMC1iMDI2NDU0ODdiNDg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3VyYWppdCIsIkxhc3ROYW1lIjoiQmFnIiwiUHJvdGVjdGVkIjpmYWxzZSwiU2V4IjowLCJDcmVhdGVkQnkiOiJfQWxpIiwiQ3JlYXRlZE9uIjoiMjAyMS0wMi0xNFQxMToyNjoyMCIsIk1vZGlmaWVkQnkiOiJfQWxpIiwiSWQiOiJhMGE3ZjE0Mi1iODI4LTRjZTMtOTFmNy1lZTkwNmNiYmE1OTgiLCJNb2RpZmllZE9uIjoiMjAyMS0wMi0xNFQxMToyNjoyMCIsIlByb2plY3QiOnsiJGlkIjoiNSIsIiR0eXBlIjoiU3dpc3NBY2FkZW1pYy5DaXRhdmkuUHJvamVjdCwgU3dpc3NBY2FkZW1pYy5DaXRhdmkifX0seyIkaWQiOiI2IiwiJHR5cGUiOiJTd2lzc0FjYWRlbWljLkNpdGF2aS5QZXJzb24sIFN3aXNzQWNhZGVtaWMuQ2l0YXZpIiwiRmlyc3ROYW1lIjoiU2hpdmFtIiwiTGFzdE5hbWUiOiJHdXB0YSIsIlByb3RlY3RlZCI6ZmFsc2UsIlNleCI6MCwiQ3JlYXRlZEJ5IjoiX0FsaSIsIkNyZWF0ZWRPbiI6IjIwMTgtMTEtMTFUMTY6NTU6NTgiLCJNb2RpZmllZEJ5IjoiX0FsaSIsIklkIjoiZDcwNjc1ODUtZjg4My00MWY0LTg2OGYtM2NjMDE3ZTY2OWYwIiwiTW9kaWZpZWRPbiI6IjIwMTgtMTEtMTFUMTY6NTU6NTgiLCJQcm9qZWN0Ijp7IiRyZWYiOiI1In19LHsiJGlkIjoiNyIsIiR0eXBlIjoiU3dpc3NBY2FkZW1pYy5DaXRhdmkuUGVyc29uLCBTd2lzc0FjYWRlbWljLkNpdGF2aSIsIkZpcnN0TmFtZSI6IkxpbmNvbG4iLCJMYXN0TmFtZSI6Ildvb2QiLCJQcm90ZWN0ZWQiOmZhbHNlLCJTZXgiOjIsIkNyZWF0ZWRCeSI6Il9BTEkiLCJDcmVhdGVkT24iOiIyMDIyLTA1LTA4VDA1OjUyOjA5IiwiTW9kaWZpZWRCeSI6Il9BTEkiLCJJZCI6IjZjYWI4YWYyLTE0M2QtNGEwMy04NDVkLWE2MzcwMzA1MTRhYyIsIk1vZGlmaWVkT24iOiIyMDIyLTA1LTA4VDA1OjUyOjA5IiwiUHJvamVjdCI6eyIkcmVmIjoiNSJ9fV0sIkNpdGF0aW9uS2V5IjoiQmFnIGV0IGFsLiAyMDIwIiwiQ2l0YXRpb25LZXlVcGRhdGVUeXBlIjowLCJDb2xsYWJvcmF0b3JzIjpbXSwiQ3VzdG9tRmllbGQxIjoiMTkiLCJDdXN0b21GaWVsZDIiOiJFbXBpcmljYWwiLCJDdXN0b21GaWVsZDMiOiJTdWRkZW4tb25zZXQiLCJDdXN0b21GaWVsZDQiOiJEaXNhc3RlciByZWxpZWYiLCJDdXN0b21GaWVsZDUiOiJQcmVwYXJlZG5lc3MiLCJDdXN0b21GaWVsZDYiOiJTdXJ2ZXkiLCJDdXN0b21GaWVsZDciOiJTb2NpYWwrRWNvbm9taWMiLCJDdXN0b21GaWVsZDgiOiJGdXp6eSBTZXQgVGhlb3J5IiwiQ3VzdG9tRmllbGQ5IjoiU291dGggQWZyaWNhIiwiRG9pIjoiMTAuMTAwNy9zMTA0NzktMDIwLTAzNzkwLTc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JodHRwczovL3d3dy5zY29wdXMuY29tL2lud2FyZC9yZWNvcmQudXJpP2VpZD0yLXMyLjAtODUwOTE2ODQ0MDAmZG9pPTEwLjEwMDclMmZzMTA0NzktMDIwLTAzNzkwLTcmcGFydG5lcklEPTQwJm1kNT0wNGEyZTRiODgzZDdlZjBjNDhhZGFhMDJhY2FlNzgwNCIsIlVyaVN0cmluZyI6Imh0dHBzOi8vd3d3LnNjb3B1cy5jb20vaW53YXJkL3JlY29yZC51cmk/ZWlkPTItczIuMC04NTA5MTY4NDQwMCZkb2k9MTAuMTAwNyUyZnMxMDQ3OS0wMjAtMDM3OTAtNyZwYXJ0bmVySUQ9NDAmbWQ1PTA0YTJlNGI4ODNkN2VmMGM0OGFkYWEwMmFjYWU3ODA0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YjMyMmI5MmItOTMzNC00NzNiLWEzNDYtMGI5YTcwMDQyZmI0IiwiTW9kaWZpZWRPbiI6IjIwMjItMDEtMzBUMDQ6NTQ6NTMiLCJQcm9qZWN0Ijp7IiRyZWYiOiI1In19LHsiJGlkIjoiMTIiLCIkdHlwZSI6IlN3aXNzQWNhZGVtaWMuQ2l0YXZpLkxvY2F0aW9uLCBTd2lzc0FjYWRlbWljLkNpdGF2aSIsIkFkZHJlc3MiOnsiJGlkIjoiMTMiLCIkdHlwZSI6IlN3aXNzQWNhZGVtaWMuQ2l0YXZpLkxpbmtlZFJlc291cmNlLCBTd2lzc0FjYWRlbWljLkNpdGF2aSIsIkxpbmtlZFJlc291cmNlVHlwZSI6NSwiT3JpZ2luYWxTdHJpbmciOiIxMC4xMDA3L3MxMDQ3OS0wMjAtMDM3OTAtNyIsIlVyaVN0cmluZyI6Imh0dHBzOi8vZG9pLm9yZy8xMC4xMDA3L3MxMDQ3OS0wMjAtMDM3OTAtNy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M2NGE3YjVmLTY3ZTctNDg4Ni1hZTExLWU4Nzg5NWJjMTcyNCIsIk1vZGlmaWVkT24iOiIyMDIyLTAxLTMwVDA0OjU0OjUzIiwiUHJvamVjdCI6eyIkcmVmIjoiNSJ9fV0sIk9ubGluZUFkZHJlc3MiOiJodHRwczovL3d3dy5zY29wdXMuY29tL2lud2FyZC9yZWNvcmQudXJpP2VpZD0yLXMyLjAtODUwOTE2ODQ0MDAmZG9pPTEwLjEwMDclMmZzMTA0NzktMDIwLTAzNzkwLTcmcGFydG5lcklEPTQwJm1kNT0wNGEyZTRiODgzZDdlZjBjNDhhZGFhMDJhY2FlNzgwNCIsIk9yZ2FuaXphdGlvbnMiOltdLCJPdGhlcnNJbnZvbHZlZCI6W10sIlBlcmlvZGljYWwiOnsiJGlkIjoiMTU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1Ymxpc2hlcnMiOlt7IiRpZCI6IjE2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CYWcsIEd1cHRhIGV0IGFsLiAyMDIwIOKAkyBCaWcgZGF0YSBhbmFseXRpY3MgaW4gc3VzdGFpbmFibGUiLCJTaG9ydFRpdGxlVXBkYXRlVHlwZSI6MCwiU291cmNlT2ZCaWJsaW9ncmFwaGljSW5mb3JtYXRpb24iOiJDcm9zc1JlZiIsIlN0YXRpY0lkcyI6WyJhMGY0MGU0MC1kNjIzLTRhYmYtYjFjZi1kMGM2YTkzMjAxNWIiXSwiVGFibGVPZkNvbnRlbnRzQ29tcGxleGl0eSI6MCwiVGFibGVPZkNvbnRlbnRzU291cmNlVGV4dEZvcm1hdCI6MCwiVGFza3MiOltdLCJUaXRsZSI6IkJpZyBkYXRhIGFuYWx5dGljcyBpbiBzdXN0YWluYWJsZSBodW1hbml0YXJpYW4gc3VwcGx5IGNoYWluOiBiYXJyaWVycyBhbmQgdGhlaXIgaW50ZXJhY3Rpb25zIiwiVHJhbnNsYXRvcnMiOltdLCJZZWFyIjoiMjAyMCIsIlllYXJSZXNvbHZlZCI6IjIwMjAiLCJDcmVhdGVkQnkiOiJfQW5qb21zaG9hZSIsIkNyZWF0ZWRPbiI6IjIwMjItMDEtMzBUMDQ6NTQ6NTMiLCJNb2RpZmllZEJ5IjoiX0FMSSIsIklkIjoiMDQ4NzM2NzYtNGFiYy00ZDA3LWE3YzAtYjAyNjQ1NDg3YjQ4IiwiTW9kaWZpZWRPbiI6IjIwMjItMTAtMzFUMDU6MjI6MzAiLCJQcm9qZWN0Ijp7IiRyZWYiOiI1In19LCJVc2VOdW1iZXJpbmdUeXBlT2ZQYXJlbnREb2N1bWVudCI6ZmFsc2V9XSwiRm9ybWF0dGVkVGV4dCI6eyIkaWQiOiIxNyIsIkNvdW50IjozLCJUZXh0VW5pdHMiOlt7IiRpZCI6IjE4IiwiRm9udFN0eWxlIjp7IiRpZCI6IjE5IiwiTmV1dHJhbCI6dHJ1ZX0sIlJlYWRpbmdPcmRlciI6MSwiVGV4dCI6IihCYWcifSx7IiRpZCI6IjIwIiwiRm9udFN0eWxlIjp7IiRpZCI6IjIxIiwiSXRhbGljIjp0cnVlfSwiUmVhZGluZ09yZGVyIjoxLCJUZXh0IjoiIGV0IGFsLiJ9LHsiJGlkIjoiMjIiLCJGb250U3R5bGUiOnsiJGlkIjoiMjMiLCJOZXV0cmFsIjp0cnVlfSwiUmVhZGluZ09yZGVyIjoxLCJUZXh0IjoiLCAyMDIwYSkifV19LCJUYWciOiJDaXRhdmlQbGFjZWhvbGRlciMwZDE5ZTM5Ni01ODU2LTRkZjYtYTcwNi01NjE4MjY5NTk0M2QiLCJUZXh0IjoiKEJhZyBldCBhbC4sIDIwMjBhKSIsIldBSVZlcnNpb24iOiI2LjguMC4wIn0=}</w:instrText>
          </w:r>
          <w:r w:rsidR="00044CC4" w:rsidRPr="00DD54E3">
            <w:rPr>
              <w:color w:val="000000" w:themeColor="text1"/>
              <w:lang w:val="en-GB"/>
            </w:rPr>
            <w:fldChar w:fldCharType="separate"/>
          </w:r>
          <w:r w:rsidR="00B10F20" w:rsidRPr="00DD54E3">
            <w:rPr>
              <w:color w:val="000000" w:themeColor="text1"/>
              <w:lang w:val="en-GB"/>
            </w:rPr>
            <w:t>(Bag</w:t>
          </w:r>
          <w:r w:rsidR="00B10F20" w:rsidRPr="00DD54E3">
            <w:rPr>
              <w:i/>
              <w:color w:val="000000" w:themeColor="text1"/>
              <w:lang w:val="en-GB"/>
            </w:rPr>
            <w:t xml:space="preserve"> et al.</w:t>
          </w:r>
          <w:r w:rsidR="00B10F20" w:rsidRPr="00DD54E3">
            <w:rPr>
              <w:color w:val="000000" w:themeColor="text1"/>
              <w:lang w:val="en-GB"/>
            </w:rPr>
            <w:t>, 2020a)</w:t>
          </w:r>
          <w:r w:rsidR="00044CC4" w:rsidRPr="00DD54E3">
            <w:rPr>
              <w:color w:val="000000" w:themeColor="text1"/>
              <w:lang w:val="en-GB"/>
            </w:rPr>
            <w:fldChar w:fldCharType="end"/>
          </w:r>
        </w:sdtContent>
      </w:sdt>
      <w:r w:rsidR="00044CC4" w:rsidRPr="00DD54E3">
        <w:rPr>
          <w:color w:val="000000" w:themeColor="text1"/>
          <w:lang w:val="en-GB"/>
        </w:rPr>
        <w:t xml:space="preserve">. </w:t>
      </w:r>
      <w:bookmarkEnd w:id="5"/>
      <w:r w:rsidR="00044CC4" w:rsidRPr="00DD54E3">
        <w:rPr>
          <w:color w:val="000000" w:themeColor="text1"/>
          <w:lang w:val="en-GB"/>
        </w:rPr>
        <w:t xml:space="preserve">In view of the </w:t>
      </w:r>
      <w:r w:rsidR="003F0851" w:rsidRPr="00DD54E3">
        <w:rPr>
          <w:color w:val="000000" w:themeColor="text1"/>
          <w:lang w:val="en-GB"/>
        </w:rPr>
        <w:t xml:space="preserve">limited </w:t>
      </w:r>
      <w:r w:rsidR="00044CC4" w:rsidRPr="00DD54E3">
        <w:rPr>
          <w:color w:val="000000" w:themeColor="text1"/>
          <w:lang w:val="en-GB"/>
        </w:rPr>
        <w:t xml:space="preserve">literature on SHSCM and because sustainability has become a </w:t>
      </w:r>
      <w:r w:rsidR="003F0851" w:rsidRPr="00DD54E3">
        <w:rPr>
          <w:color w:val="000000" w:themeColor="text1"/>
          <w:lang w:val="en-GB"/>
        </w:rPr>
        <w:t>critical</w:t>
      </w:r>
      <w:r w:rsidR="00044CC4" w:rsidRPr="00DD54E3">
        <w:rPr>
          <w:color w:val="000000" w:themeColor="text1"/>
          <w:lang w:val="en-GB"/>
        </w:rPr>
        <w:t xml:space="preserve"> issue in the humanitarian sector, a structural analysis is required to offer a thorough analysis of the field and develop </w:t>
      </w:r>
      <w:r w:rsidR="00570E3B" w:rsidRPr="00DD54E3">
        <w:rPr>
          <w:color w:val="000000" w:themeColor="text1"/>
          <w:lang w:val="en-GB"/>
        </w:rPr>
        <w:t xml:space="preserve">a </w:t>
      </w:r>
      <w:r w:rsidR="00044CC4" w:rsidRPr="00DD54E3">
        <w:rPr>
          <w:color w:val="000000" w:themeColor="text1"/>
          <w:lang w:val="en-GB"/>
        </w:rPr>
        <w:t xml:space="preserve">research agenda </w:t>
      </w:r>
      <w:r w:rsidR="00570E3B" w:rsidRPr="00DD54E3">
        <w:rPr>
          <w:color w:val="000000" w:themeColor="text1"/>
          <w:lang w:val="en-GB"/>
        </w:rPr>
        <w:t xml:space="preserve">for </w:t>
      </w:r>
      <w:r w:rsidR="00044CC4" w:rsidRPr="00DD54E3">
        <w:rPr>
          <w:color w:val="000000" w:themeColor="text1"/>
          <w:lang w:val="en-GB"/>
        </w:rPr>
        <w:t xml:space="preserve">researchers and practitioners </w:t>
      </w:r>
      <w:r w:rsidR="00FD197C" w:rsidRPr="00DD54E3">
        <w:rPr>
          <w:color w:val="000000" w:themeColor="text1"/>
          <w:lang w:val="en-GB"/>
        </w:rPr>
        <w:t xml:space="preserve">to </w:t>
      </w:r>
      <w:r w:rsidR="00044CC4" w:rsidRPr="00DD54E3">
        <w:rPr>
          <w:color w:val="000000" w:themeColor="text1"/>
          <w:lang w:val="en-GB"/>
        </w:rPr>
        <w:t>advanc</w:t>
      </w:r>
      <w:r w:rsidR="00ED15E8" w:rsidRPr="00DD54E3">
        <w:rPr>
          <w:color w:val="000000" w:themeColor="text1"/>
          <w:lang w:val="en-GB"/>
        </w:rPr>
        <w:t>e</w:t>
      </w:r>
      <w:r w:rsidR="00044CC4" w:rsidRPr="00DD54E3">
        <w:rPr>
          <w:color w:val="000000" w:themeColor="text1"/>
          <w:lang w:val="en-GB"/>
        </w:rPr>
        <w:t xml:space="preserve"> theory and research </w:t>
      </w:r>
      <w:r w:rsidR="003F0851" w:rsidRPr="00DD54E3">
        <w:rPr>
          <w:color w:val="000000" w:themeColor="text1"/>
          <w:lang w:val="en-GB"/>
        </w:rPr>
        <w:t>related to</w:t>
      </w:r>
      <w:r w:rsidR="00044CC4" w:rsidRPr="00DD54E3">
        <w:rPr>
          <w:color w:val="000000" w:themeColor="text1"/>
          <w:lang w:val="en-GB"/>
        </w:rPr>
        <w:t xml:space="preserve"> </w:t>
      </w:r>
      <w:r w:rsidR="00B50757" w:rsidRPr="00DD54E3">
        <w:rPr>
          <w:color w:val="000000" w:themeColor="text1"/>
          <w:lang w:val="en-GB"/>
        </w:rPr>
        <w:t>SHSCM</w:t>
      </w:r>
      <w:r w:rsidR="00044CC4" w:rsidRPr="00DD54E3">
        <w:rPr>
          <w:color w:val="000000" w:themeColor="text1"/>
          <w:lang w:val="en-GB"/>
        </w:rPr>
        <w:t xml:space="preserve">. </w:t>
      </w:r>
      <w:r w:rsidR="00ED15E8" w:rsidRPr="00DD54E3">
        <w:rPr>
          <w:color w:val="000000" w:themeColor="text1"/>
          <w:lang w:val="en-GB"/>
        </w:rPr>
        <w:t>To the</w:t>
      </w:r>
      <w:r w:rsidR="00044CC4" w:rsidRPr="00DD54E3">
        <w:rPr>
          <w:color w:val="000000" w:themeColor="text1"/>
          <w:lang w:val="en-GB"/>
        </w:rPr>
        <w:t xml:space="preserve"> best of </w:t>
      </w:r>
      <w:r w:rsidR="00ED15E8" w:rsidRPr="00DD54E3">
        <w:rPr>
          <w:color w:val="000000" w:themeColor="text1"/>
          <w:lang w:val="en-GB"/>
        </w:rPr>
        <w:t>our knowledge, no</w:t>
      </w:r>
      <w:r w:rsidR="00044CC4" w:rsidRPr="00DD54E3">
        <w:rPr>
          <w:color w:val="000000" w:themeColor="text1"/>
          <w:lang w:val="en-GB"/>
        </w:rPr>
        <w:t xml:space="preserve"> systematic review </w:t>
      </w:r>
      <w:r w:rsidR="003F0851" w:rsidRPr="00DD54E3">
        <w:rPr>
          <w:color w:val="000000" w:themeColor="text1"/>
          <w:lang w:val="en-GB"/>
        </w:rPr>
        <w:t xml:space="preserve">with </w:t>
      </w:r>
      <w:r w:rsidR="00044CC4" w:rsidRPr="00DD54E3">
        <w:rPr>
          <w:color w:val="000000" w:themeColor="text1"/>
          <w:lang w:val="en-GB"/>
        </w:rPr>
        <w:t xml:space="preserve">a thematic analysis of </w:t>
      </w:r>
      <w:r w:rsidR="00ED15E8" w:rsidRPr="00DD54E3">
        <w:rPr>
          <w:color w:val="000000" w:themeColor="text1"/>
          <w:lang w:val="en-GB"/>
        </w:rPr>
        <w:t xml:space="preserve">the </w:t>
      </w:r>
      <w:r w:rsidR="00044CC4" w:rsidRPr="00DD54E3">
        <w:rPr>
          <w:color w:val="000000" w:themeColor="text1"/>
          <w:lang w:val="en-GB"/>
        </w:rPr>
        <w:t>SHSCM literature</w:t>
      </w:r>
      <w:r w:rsidR="00ED15E8" w:rsidRPr="00DD54E3">
        <w:rPr>
          <w:color w:val="000000" w:themeColor="text1"/>
          <w:lang w:val="en-GB"/>
        </w:rPr>
        <w:t xml:space="preserve"> has been </w:t>
      </w:r>
      <w:r w:rsidR="0008514E" w:rsidRPr="00DD54E3">
        <w:rPr>
          <w:color w:val="000000" w:themeColor="text1"/>
          <w:lang w:val="en-GB"/>
        </w:rPr>
        <w:t xml:space="preserve">conducted </w:t>
      </w:r>
      <w:r w:rsidR="00044CC4" w:rsidRPr="00DD54E3">
        <w:rPr>
          <w:color w:val="000000" w:themeColor="text1"/>
          <w:lang w:val="en-GB"/>
        </w:rPr>
        <w:t xml:space="preserve">to understand </w:t>
      </w:r>
      <w:r w:rsidR="00570E3B" w:rsidRPr="00DD54E3">
        <w:rPr>
          <w:color w:val="000000" w:themeColor="text1"/>
          <w:lang w:val="en-GB"/>
        </w:rPr>
        <w:t xml:space="preserve">current </w:t>
      </w:r>
      <w:r w:rsidR="00044CC4" w:rsidRPr="00DD54E3">
        <w:rPr>
          <w:color w:val="000000" w:themeColor="text1"/>
          <w:lang w:val="en-GB"/>
        </w:rPr>
        <w:t xml:space="preserve">trends and </w:t>
      </w:r>
      <w:r w:rsidR="00570E3B" w:rsidRPr="00DD54E3">
        <w:rPr>
          <w:color w:val="000000" w:themeColor="text1"/>
          <w:lang w:val="en-GB"/>
        </w:rPr>
        <w:t xml:space="preserve">propose future </w:t>
      </w:r>
      <w:r w:rsidR="00044CC4" w:rsidRPr="00DD54E3">
        <w:rPr>
          <w:color w:val="000000" w:themeColor="text1"/>
          <w:lang w:val="en-GB"/>
        </w:rPr>
        <w:t xml:space="preserve">research opportunities. </w:t>
      </w:r>
      <w:r w:rsidR="004435E2" w:rsidRPr="00DD54E3">
        <w:rPr>
          <w:color w:val="000000" w:themeColor="text1"/>
          <w:lang w:val="en-GB"/>
        </w:rPr>
        <w:t xml:space="preserve">Our study </w:t>
      </w:r>
      <w:r w:rsidR="002C6B40" w:rsidRPr="00DD54E3">
        <w:rPr>
          <w:color w:val="000000" w:themeColor="text1"/>
          <w:lang w:val="en-GB"/>
        </w:rPr>
        <w:t>intends to fill this gap by synthesi</w:t>
      </w:r>
      <w:r w:rsidR="00ED15E8" w:rsidRPr="00DD54E3">
        <w:rPr>
          <w:color w:val="000000" w:themeColor="text1"/>
          <w:lang w:val="en-GB"/>
        </w:rPr>
        <w:t>s</w:t>
      </w:r>
      <w:r w:rsidR="002C6B40" w:rsidRPr="00DD54E3">
        <w:rPr>
          <w:color w:val="000000" w:themeColor="text1"/>
          <w:lang w:val="en-GB"/>
        </w:rPr>
        <w:t xml:space="preserve">ing </w:t>
      </w:r>
      <w:r w:rsidR="00044CC4" w:rsidRPr="00DD54E3">
        <w:rPr>
          <w:color w:val="000000" w:themeColor="text1"/>
          <w:lang w:val="en-GB"/>
        </w:rPr>
        <w:t xml:space="preserve">the literature on SHSCM </w:t>
      </w:r>
      <w:r w:rsidR="00ED15E8" w:rsidRPr="00DD54E3">
        <w:rPr>
          <w:color w:val="000000" w:themeColor="text1"/>
          <w:lang w:val="en-GB"/>
        </w:rPr>
        <w:t>and conducting</w:t>
      </w:r>
      <w:r w:rsidR="002C6B40" w:rsidRPr="00DD54E3">
        <w:rPr>
          <w:color w:val="000000" w:themeColor="text1"/>
          <w:lang w:val="en-GB"/>
        </w:rPr>
        <w:t xml:space="preserve"> </w:t>
      </w:r>
      <w:r w:rsidR="00450BE2" w:rsidRPr="00DD54E3">
        <w:rPr>
          <w:color w:val="000000" w:themeColor="text1"/>
          <w:lang w:val="en-GB"/>
        </w:rPr>
        <w:t xml:space="preserve">a structured </w:t>
      </w:r>
      <w:r w:rsidR="00044CC4" w:rsidRPr="00DD54E3">
        <w:rPr>
          <w:color w:val="000000" w:themeColor="text1"/>
          <w:lang w:val="en-GB"/>
        </w:rPr>
        <w:t>analysis.</w:t>
      </w:r>
      <w:r w:rsidRPr="00DD54E3">
        <w:rPr>
          <w:color w:val="000000" w:themeColor="text1"/>
          <w:lang w:val="en-GB"/>
        </w:rPr>
        <w:t xml:space="preserve"> </w:t>
      </w:r>
      <w:r w:rsidR="00511FE5" w:rsidRPr="00DD54E3">
        <w:rPr>
          <w:color w:val="000000" w:themeColor="text1"/>
          <w:lang w:val="en-GB"/>
        </w:rPr>
        <w:t>The following questions are the focus of our investigation:</w:t>
      </w:r>
    </w:p>
    <w:p w14:paraId="6C8FB18E" w14:textId="6942B4F0" w:rsidR="00511FE5" w:rsidRPr="00DD54E3" w:rsidRDefault="00511FE5" w:rsidP="00E353F3">
      <w:pPr>
        <w:ind w:left="450" w:firstLine="0"/>
        <w:rPr>
          <w:color w:val="000000" w:themeColor="text1"/>
          <w:lang w:val="en-GB"/>
        </w:rPr>
      </w:pPr>
      <w:r w:rsidRPr="00DD54E3">
        <w:rPr>
          <w:b/>
          <w:color w:val="000000" w:themeColor="text1"/>
          <w:lang w:val="en-GB"/>
        </w:rPr>
        <w:t>RQ</w:t>
      </w:r>
      <w:r w:rsidRPr="00DD54E3">
        <w:rPr>
          <w:b/>
          <w:color w:val="000000" w:themeColor="text1"/>
          <w:vertAlign w:val="subscript"/>
          <w:lang w:val="en-GB"/>
        </w:rPr>
        <w:t>1</w:t>
      </w:r>
      <w:r w:rsidRPr="00DD54E3">
        <w:rPr>
          <w:b/>
          <w:color w:val="000000" w:themeColor="text1"/>
          <w:lang w:val="en-GB"/>
        </w:rPr>
        <w:t>:</w:t>
      </w:r>
      <w:r w:rsidR="00A1266F" w:rsidRPr="00DD54E3">
        <w:rPr>
          <w:color w:val="000000" w:themeColor="text1"/>
          <w:vertAlign w:val="subscript"/>
          <w:lang w:val="en-GB"/>
        </w:rPr>
        <w:t xml:space="preserve"> </w:t>
      </w:r>
      <w:r w:rsidRPr="00DD54E3">
        <w:rPr>
          <w:color w:val="000000" w:themeColor="text1"/>
          <w:lang w:val="en-GB"/>
        </w:rPr>
        <w:t xml:space="preserve">How has the </w:t>
      </w:r>
      <w:r w:rsidR="00387D60" w:rsidRPr="00DD54E3">
        <w:rPr>
          <w:color w:val="000000" w:themeColor="text1"/>
          <w:lang w:val="en-GB"/>
        </w:rPr>
        <w:t>SHSCM</w:t>
      </w:r>
      <w:r w:rsidRPr="00DD54E3">
        <w:rPr>
          <w:color w:val="000000" w:themeColor="text1"/>
          <w:lang w:val="en-GB"/>
        </w:rPr>
        <w:t xml:space="preserve"> literature evolved </w:t>
      </w:r>
      <w:r w:rsidR="00ED15E8" w:rsidRPr="00DD54E3">
        <w:rPr>
          <w:color w:val="000000" w:themeColor="text1"/>
          <w:lang w:val="en-GB"/>
        </w:rPr>
        <w:t>over time, and</w:t>
      </w:r>
      <w:r w:rsidR="004D7139" w:rsidRPr="00DD54E3">
        <w:rPr>
          <w:color w:val="000000" w:themeColor="text1"/>
          <w:lang w:val="en-GB"/>
        </w:rPr>
        <w:t xml:space="preserve"> w</w:t>
      </w:r>
      <w:r w:rsidRPr="00DD54E3">
        <w:rPr>
          <w:color w:val="000000" w:themeColor="text1"/>
          <w:lang w:val="en-GB"/>
        </w:rPr>
        <w:t>hat methods, tools, and concepts have been used to assess sustainability?</w:t>
      </w:r>
    </w:p>
    <w:p w14:paraId="5F9B7671" w14:textId="3F2444E9" w:rsidR="00511FE5" w:rsidRPr="00DD54E3" w:rsidRDefault="00511FE5" w:rsidP="00E353F3">
      <w:pPr>
        <w:ind w:left="450" w:firstLine="0"/>
        <w:rPr>
          <w:color w:val="000000" w:themeColor="text1"/>
          <w:lang w:val="en-GB"/>
        </w:rPr>
      </w:pPr>
      <w:r w:rsidRPr="00DD54E3">
        <w:rPr>
          <w:b/>
          <w:color w:val="000000" w:themeColor="text1"/>
          <w:lang w:val="en-GB"/>
        </w:rPr>
        <w:t>RQ</w:t>
      </w:r>
      <w:r w:rsidR="004D7139" w:rsidRPr="00DD54E3">
        <w:rPr>
          <w:b/>
          <w:color w:val="000000" w:themeColor="text1"/>
          <w:vertAlign w:val="subscript"/>
          <w:lang w:val="en-GB"/>
        </w:rPr>
        <w:t>2</w:t>
      </w:r>
      <w:r w:rsidRPr="00DD54E3">
        <w:rPr>
          <w:b/>
          <w:color w:val="000000" w:themeColor="text1"/>
          <w:lang w:val="en-GB"/>
        </w:rPr>
        <w:t>:</w:t>
      </w:r>
      <w:r w:rsidR="00A1266F" w:rsidRPr="00DD54E3">
        <w:rPr>
          <w:color w:val="000000" w:themeColor="text1"/>
          <w:vertAlign w:val="subscript"/>
          <w:lang w:val="en-GB"/>
        </w:rPr>
        <w:t xml:space="preserve"> </w:t>
      </w:r>
      <w:r w:rsidRPr="00DD54E3">
        <w:rPr>
          <w:color w:val="000000" w:themeColor="text1"/>
          <w:lang w:val="en-GB"/>
        </w:rPr>
        <w:t xml:space="preserve">What areas in the </w:t>
      </w:r>
      <w:r w:rsidR="00387D60" w:rsidRPr="00DD54E3">
        <w:rPr>
          <w:color w:val="000000" w:themeColor="text1"/>
          <w:lang w:val="en-GB"/>
        </w:rPr>
        <w:t>SHSCM</w:t>
      </w:r>
      <w:r w:rsidRPr="00DD54E3">
        <w:rPr>
          <w:color w:val="000000" w:themeColor="text1"/>
          <w:lang w:val="en-GB"/>
        </w:rPr>
        <w:t xml:space="preserve"> literature have </w:t>
      </w:r>
      <w:r w:rsidR="00374577" w:rsidRPr="00DD54E3">
        <w:rPr>
          <w:color w:val="000000" w:themeColor="text1"/>
          <w:lang w:val="en-GB"/>
        </w:rPr>
        <w:t xml:space="preserve">been </w:t>
      </w:r>
      <w:r w:rsidRPr="00DD54E3">
        <w:rPr>
          <w:color w:val="000000" w:themeColor="text1"/>
          <w:lang w:val="en-GB"/>
        </w:rPr>
        <w:t>research</w:t>
      </w:r>
      <w:r w:rsidR="00374577" w:rsidRPr="00DD54E3">
        <w:rPr>
          <w:color w:val="000000" w:themeColor="text1"/>
          <w:lang w:val="en-GB"/>
        </w:rPr>
        <w:t>ed</w:t>
      </w:r>
      <w:r w:rsidRPr="00DD54E3">
        <w:rPr>
          <w:color w:val="000000" w:themeColor="text1"/>
          <w:lang w:val="en-GB"/>
        </w:rPr>
        <w:t xml:space="preserve"> </w:t>
      </w:r>
      <w:r w:rsidR="00ED15E8" w:rsidRPr="00DD54E3">
        <w:rPr>
          <w:color w:val="000000" w:themeColor="text1"/>
          <w:lang w:val="en-GB"/>
        </w:rPr>
        <w:t>more extensively, and</w:t>
      </w:r>
      <w:r w:rsidRPr="00DD54E3">
        <w:rPr>
          <w:color w:val="000000" w:themeColor="text1"/>
          <w:lang w:val="en-GB"/>
        </w:rPr>
        <w:t xml:space="preserve"> why</w:t>
      </w:r>
      <w:r w:rsidR="002C6B40" w:rsidRPr="00DD54E3">
        <w:rPr>
          <w:color w:val="000000" w:themeColor="text1"/>
          <w:lang w:val="en-GB"/>
        </w:rPr>
        <w:t xml:space="preserve"> have</w:t>
      </w:r>
      <w:r w:rsidRPr="00DD54E3">
        <w:rPr>
          <w:color w:val="000000" w:themeColor="text1"/>
          <w:lang w:val="en-GB"/>
        </w:rPr>
        <w:t xml:space="preserve"> these areas gain</w:t>
      </w:r>
      <w:r w:rsidR="00374577" w:rsidRPr="00DD54E3">
        <w:rPr>
          <w:color w:val="000000" w:themeColor="text1"/>
          <w:lang w:val="en-GB"/>
        </w:rPr>
        <w:t>ed</w:t>
      </w:r>
      <w:r w:rsidRPr="00DD54E3">
        <w:rPr>
          <w:color w:val="000000" w:themeColor="text1"/>
          <w:lang w:val="en-GB"/>
        </w:rPr>
        <w:t xml:space="preserve"> more prominence? </w:t>
      </w:r>
    </w:p>
    <w:p w14:paraId="536AFA62" w14:textId="29F10B31" w:rsidR="00BB4F6A" w:rsidRPr="00DD54E3" w:rsidRDefault="00511FE5" w:rsidP="00E353F3">
      <w:pPr>
        <w:ind w:left="450" w:firstLine="0"/>
        <w:rPr>
          <w:color w:val="000000" w:themeColor="text1"/>
          <w:lang w:val="en-GB"/>
        </w:rPr>
      </w:pPr>
      <w:r w:rsidRPr="00DD54E3">
        <w:rPr>
          <w:b/>
          <w:color w:val="000000" w:themeColor="text1"/>
          <w:lang w:val="en-GB"/>
        </w:rPr>
        <w:t>RQ</w:t>
      </w:r>
      <w:r w:rsidR="004D7139" w:rsidRPr="00DD54E3">
        <w:rPr>
          <w:b/>
          <w:color w:val="000000" w:themeColor="text1"/>
          <w:vertAlign w:val="subscript"/>
          <w:lang w:val="en-GB"/>
        </w:rPr>
        <w:t>3</w:t>
      </w:r>
      <w:r w:rsidRPr="00DD54E3">
        <w:rPr>
          <w:b/>
          <w:color w:val="000000" w:themeColor="text1"/>
          <w:lang w:val="en-GB"/>
        </w:rPr>
        <w:t>:</w:t>
      </w:r>
      <w:r w:rsidRPr="00DD54E3">
        <w:rPr>
          <w:color w:val="000000" w:themeColor="text1"/>
          <w:vertAlign w:val="subscript"/>
          <w:lang w:val="en-GB"/>
        </w:rPr>
        <w:t xml:space="preserve"> </w:t>
      </w:r>
      <w:r w:rsidR="00D82EC8" w:rsidRPr="00DD54E3">
        <w:rPr>
          <w:color w:val="000000" w:themeColor="text1"/>
          <w:lang w:val="en-GB"/>
        </w:rPr>
        <w:t xml:space="preserve">What are the most important avenues for future research on SHSCM? What research directions have </w:t>
      </w:r>
      <w:r w:rsidR="00ED15E8" w:rsidRPr="00DD54E3">
        <w:rPr>
          <w:color w:val="000000" w:themeColor="text1"/>
          <w:lang w:val="en-GB"/>
        </w:rPr>
        <w:t>the greatest potential</w:t>
      </w:r>
      <w:r w:rsidR="00D82EC8" w:rsidRPr="00DD54E3">
        <w:rPr>
          <w:color w:val="000000" w:themeColor="text1"/>
          <w:lang w:val="en-GB"/>
        </w:rPr>
        <w:t xml:space="preserve"> </w:t>
      </w:r>
      <w:r w:rsidR="00ED15E8" w:rsidRPr="00DD54E3">
        <w:rPr>
          <w:color w:val="000000" w:themeColor="text1"/>
          <w:lang w:val="en-GB"/>
        </w:rPr>
        <w:t>to have a</w:t>
      </w:r>
      <w:r w:rsidR="00D82EC8" w:rsidRPr="00DD54E3">
        <w:rPr>
          <w:color w:val="000000" w:themeColor="text1"/>
          <w:lang w:val="en-GB"/>
        </w:rPr>
        <w:t xml:space="preserve"> significant impact on the theory and practice of SHSCM</w:t>
      </w:r>
      <w:r w:rsidR="007B1216" w:rsidRPr="00DD54E3">
        <w:rPr>
          <w:color w:val="000000" w:themeColor="text1"/>
          <w:lang w:val="en-GB"/>
        </w:rPr>
        <w:t>?</w:t>
      </w:r>
    </w:p>
    <w:p w14:paraId="7FC7158F" w14:textId="6E5195DF" w:rsidR="0003604A" w:rsidRPr="00DD54E3" w:rsidRDefault="00511FE5" w:rsidP="006D7B2B">
      <w:pPr>
        <w:rPr>
          <w:color w:val="000000" w:themeColor="text1"/>
          <w:lang w:val="en-GB"/>
        </w:rPr>
      </w:pPr>
      <w:r w:rsidRPr="00DD54E3">
        <w:rPr>
          <w:color w:val="000000" w:themeColor="text1"/>
          <w:lang w:val="en-GB"/>
        </w:rPr>
        <w:t xml:space="preserve">Answering these questions is critical for a number of reasons. First, it </w:t>
      </w:r>
      <w:r w:rsidR="00ED15E8" w:rsidRPr="00DD54E3">
        <w:rPr>
          <w:color w:val="000000" w:themeColor="text1"/>
          <w:lang w:val="en-GB"/>
        </w:rPr>
        <w:t>allows for the</w:t>
      </w:r>
      <w:r w:rsidRPr="00DD54E3">
        <w:rPr>
          <w:color w:val="000000" w:themeColor="text1"/>
          <w:lang w:val="en-GB"/>
        </w:rPr>
        <w:t xml:space="preserve"> exami</w:t>
      </w:r>
      <w:r w:rsidR="00D337FE" w:rsidRPr="00DD54E3">
        <w:rPr>
          <w:color w:val="000000" w:themeColor="text1"/>
          <w:lang w:val="en-GB"/>
        </w:rPr>
        <w:t>nation</w:t>
      </w:r>
      <w:r w:rsidRPr="00DD54E3">
        <w:rPr>
          <w:color w:val="000000" w:themeColor="text1"/>
          <w:lang w:val="en-GB"/>
        </w:rPr>
        <w:t xml:space="preserve"> </w:t>
      </w:r>
      <w:r w:rsidR="00D337FE" w:rsidRPr="00DD54E3">
        <w:rPr>
          <w:color w:val="000000" w:themeColor="text1"/>
          <w:lang w:val="en-GB"/>
        </w:rPr>
        <w:t xml:space="preserve">of </w:t>
      </w:r>
      <w:r w:rsidRPr="00DD54E3">
        <w:rPr>
          <w:color w:val="000000" w:themeColor="text1"/>
          <w:lang w:val="en-GB"/>
        </w:rPr>
        <w:t xml:space="preserve">the </w:t>
      </w:r>
      <w:r w:rsidR="003F0851" w:rsidRPr="00DD54E3">
        <w:rPr>
          <w:color w:val="000000" w:themeColor="text1"/>
          <w:lang w:val="en-GB"/>
        </w:rPr>
        <w:t>body of knowledge</w:t>
      </w:r>
      <w:r w:rsidRPr="00DD54E3">
        <w:rPr>
          <w:color w:val="000000" w:themeColor="text1"/>
          <w:lang w:val="en-GB"/>
        </w:rPr>
        <w:t xml:space="preserve"> re</w:t>
      </w:r>
      <w:r w:rsidR="00D337FE" w:rsidRPr="00DD54E3">
        <w:rPr>
          <w:color w:val="000000" w:themeColor="text1"/>
          <w:lang w:val="en-GB"/>
        </w:rPr>
        <w:t>lated to</w:t>
      </w:r>
      <w:r w:rsidRPr="00DD54E3">
        <w:rPr>
          <w:color w:val="000000" w:themeColor="text1"/>
          <w:lang w:val="en-GB"/>
        </w:rPr>
        <w:t xml:space="preserve"> </w:t>
      </w:r>
      <w:r w:rsidR="00491DF9" w:rsidRPr="00DD54E3">
        <w:rPr>
          <w:color w:val="000000" w:themeColor="text1"/>
          <w:lang w:val="en-GB"/>
        </w:rPr>
        <w:t>SHSCM</w:t>
      </w:r>
      <w:r w:rsidRPr="00DD54E3">
        <w:rPr>
          <w:color w:val="000000" w:themeColor="text1"/>
          <w:lang w:val="en-GB"/>
        </w:rPr>
        <w:t xml:space="preserve"> and motivates further research</w:t>
      </w:r>
      <w:r w:rsidR="00B35795" w:rsidRPr="00DD54E3">
        <w:rPr>
          <w:color w:val="000000" w:themeColor="text1"/>
          <w:lang w:val="en-GB"/>
        </w:rPr>
        <w:t xml:space="preserve"> in </w:t>
      </w:r>
      <w:r w:rsidR="00ED15E8" w:rsidRPr="00DD54E3">
        <w:rPr>
          <w:color w:val="000000" w:themeColor="text1"/>
          <w:lang w:val="en-GB"/>
        </w:rPr>
        <w:t>areas of</w:t>
      </w:r>
      <w:r w:rsidR="00B35795" w:rsidRPr="00DD54E3">
        <w:rPr>
          <w:color w:val="000000" w:themeColor="text1"/>
          <w:lang w:val="en-GB"/>
        </w:rPr>
        <w:t xml:space="preserve"> </w:t>
      </w:r>
      <w:r w:rsidR="009116AA" w:rsidRPr="00DD54E3">
        <w:rPr>
          <w:color w:val="000000" w:themeColor="text1"/>
          <w:lang w:val="en-GB"/>
        </w:rPr>
        <w:t>practical and theoretical relevance</w:t>
      </w:r>
      <w:r w:rsidRPr="00DD54E3">
        <w:rPr>
          <w:color w:val="000000" w:themeColor="text1"/>
          <w:lang w:val="en-GB"/>
        </w:rPr>
        <w:t>. Second</w:t>
      </w:r>
      <w:r w:rsidR="00374577" w:rsidRPr="00DD54E3">
        <w:rPr>
          <w:color w:val="000000" w:themeColor="text1"/>
          <w:lang w:val="en-GB"/>
        </w:rPr>
        <w:t>,</w:t>
      </w:r>
      <w:r w:rsidRPr="00DD54E3">
        <w:rPr>
          <w:color w:val="000000" w:themeColor="text1"/>
          <w:lang w:val="en-GB"/>
        </w:rPr>
        <w:t xml:space="preserve"> it increases the </w:t>
      </w:r>
      <w:r w:rsidR="00ED15E8" w:rsidRPr="00DD54E3">
        <w:rPr>
          <w:color w:val="000000" w:themeColor="text1"/>
          <w:lang w:val="en-GB"/>
        </w:rPr>
        <w:t>awareness of humanitarian</w:t>
      </w:r>
      <w:r w:rsidRPr="00DD54E3">
        <w:rPr>
          <w:color w:val="000000" w:themeColor="text1"/>
          <w:lang w:val="en-GB"/>
        </w:rPr>
        <w:t xml:space="preserve"> practitioners to consider the long-term impact of aid and promotes a common understanding of sustainability drivers </w:t>
      </w:r>
      <w:r w:rsidR="00ED15E8" w:rsidRPr="00DD54E3">
        <w:rPr>
          <w:color w:val="000000" w:themeColor="text1"/>
          <w:lang w:val="en-GB"/>
        </w:rPr>
        <w:t>that combine elements</w:t>
      </w:r>
      <w:r w:rsidRPr="00DD54E3">
        <w:rPr>
          <w:color w:val="000000" w:themeColor="text1"/>
          <w:lang w:val="en-GB"/>
        </w:rPr>
        <w:t xml:space="preserve"> central to </w:t>
      </w:r>
      <w:r w:rsidR="00842C8E" w:rsidRPr="00DD54E3">
        <w:rPr>
          <w:color w:val="000000" w:themeColor="text1"/>
          <w:lang w:val="en-GB"/>
        </w:rPr>
        <w:t xml:space="preserve">the </w:t>
      </w:r>
      <w:r w:rsidRPr="00DD54E3">
        <w:rPr>
          <w:color w:val="000000" w:themeColor="text1"/>
          <w:lang w:val="en-GB"/>
        </w:rPr>
        <w:t xml:space="preserve">humanitarian sector. </w:t>
      </w:r>
      <w:r w:rsidR="002F4354" w:rsidRPr="00DD54E3">
        <w:rPr>
          <w:color w:val="000000" w:themeColor="text1"/>
          <w:lang w:val="en-GB"/>
        </w:rPr>
        <w:t>Lastly</w:t>
      </w:r>
      <w:r w:rsidRPr="00DD54E3">
        <w:rPr>
          <w:color w:val="000000" w:themeColor="text1"/>
          <w:lang w:val="en-GB"/>
        </w:rPr>
        <w:t xml:space="preserve">, answering these questions </w:t>
      </w:r>
      <w:r w:rsidR="00ED15E8" w:rsidRPr="00DD54E3">
        <w:rPr>
          <w:color w:val="000000" w:themeColor="text1"/>
          <w:lang w:val="en-GB"/>
        </w:rPr>
        <w:t xml:space="preserve">reveals </w:t>
      </w:r>
      <w:r w:rsidRPr="00DD54E3">
        <w:rPr>
          <w:color w:val="000000" w:themeColor="text1"/>
          <w:lang w:val="en-GB"/>
        </w:rPr>
        <w:t xml:space="preserve">insight into the </w:t>
      </w:r>
      <w:r w:rsidR="00842C8E" w:rsidRPr="00DD54E3">
        <w:rPr>
          <w:color w:val="000000" w:themeColor="text1"/>
          <w:lang w:val="en-GB"/>
        </w:rPr>
        <w:t>state</w:t>
      </w:r>
      <w:r w:rsidRPr="00DD54E3">
        <w:rPr>
          <w:color w:val="000000" w:themeColor="text1"/>
          <w:lang w:val="en-GB"/>
        </w:rPr>
        <w:t xml:space="preserve"> of sustainability in </w:t>
      </w:r>
      <w:r w:rsidR="00651FB0" w:rsidRPr="00DD54E3">
        <w:rPr>
          <w:color w:val="000000" w:themeColor="text1"/>
          <w:lang w:val="en-GB"/>
        </w:rPr>
        <w:t>HSCs</w:t>
      </w:r>
      <w:r w:rsidR="00B14AD5" w:rsidRPr="00DD54E3">
        <w:rPr>
          <w:color w:val="000000" w:themeColor="text1"/>
          <w:lang w:val="en-GB"/>
        </w:rPr>
        <w:t xml:space="preserve"> and </w:t>
      </w:r>
      <w:r w:rsidR="00ED15E8" w:rsidRPr="00DD54E3">
        <w:rPr>
          <w:color w:val="000000" w:themeColor="text1"/>
          <w:lang w:val="en-GB"/>
        </w:rPr>
        <w:t>thus provides an</w:t>
      </w:r>
      <w:r w:rsidR="00B14AD5" w:rsidRPr="00DD54E3">
        <w:rPr>
          <w:color w:val="000000" w:themeColor="text1"/>
          <w:lang w:val="en-GB"/>
        </w:rPr>
        <w:t xml:space="preserve"> </w:t>
      </w:r>
      <w:r w:rsidR="00ED15E8" w:rsidRPr="00DD54E3">
        <w:rPr>
          <w:color w:val="000000" w:themeColor="text1"/>
          <w:lang w:val="en-GB"/>
        </w:rPr>
        <w:t>opportunity to address identified</w:t>
      </w:r>
      <w:r w:rsidR="0070001F" w:rsidRPr="00DD54E3">
        <w:rPr>
          <w:color w:val="000000" w:themeColor="text1"/>
          <w:lang w:val="en-GB"/>
        </w:rPr>
        <w:t xml:space="preserve"> shortcomings</w:t>
      </w:r>
      <w:r w:rsidRPr="00DD54E3">
        <w:rPr>
          <w:color w:val="000000" w:themeColor="text1"/>
          <w:lang w:val="en-GB"/>
        </w:rPr>
        <w:t>.</w:t>
      </w:r>
      <w:r w:rsidR="00A53189" w:rsidRPr="00DD54E3">
        <w:rPr>
          <w:color w:val="000000" w:themeColor="text1"/>
          <w:lang w:val="en-GB"/>
        </w:rPr>
        <w:t xml:space="preserve"> </w:t>
      </w:r>
      <w:r w:rsidR="001A3D7B" w:rsidRPr="00DD54E3">
        <w:rPr>
          <w:color w:val="000000" w:themeColor="text1"/>
          <w:lang w:val="en-GB"/>
        </w:rPr>
        <w:t xml:space="preserve">The remainder of this paper is </w:t>
      </w:r>
      <w:r w:rsidR="00553F95" w:rsidRPr="00DD54E3">
        <w:rPr>
          <w:color w:val="000000" w:themeColor="text1"/>
          <w:lang w:val="en-GB"/>
        </w:rPr>
        <w:t>structured</w:t>
      </w:r>
      <w:r w:rsidR="001A3D7B" w:rsidRPr="00DD54E3">
        <w:rPr>
          <w:color w:val="000000" w:themeColor="text1"/>
          <w:lang w:val="en-GB"/>
        </w:rPr>
        <w:t xml:space="preserve"> as follows</w:t>
      </w:r>
      <w:r w:rsidR="00842C8E" w:rsidRPr="00DD54E3">
        <w:rPr>
          <w:color w:val="000000" w:themeColor="text1"/>
          <w:lang w:val="en-GB"/>
        </w:rPr>
        <w:t xml:space="preserve">: </w:t>
      </w:r>
      <w:r w:rsidR="00591039" w:rsidRPr="00DD54E3">
        <w:rPr>
          <w:color w:val="000000" w:themeColor="text1"/>
          <w:lang w:val="en-GB"/>
        </w:rPr>
        <w:t>Section 2 discusses the significance of sustainability in HSCs</w:t>
      </w:r>
      <w:r w:rsidR="001A3D7B" w:rsidRPr="00DD54E3">
        <w:rPr>
          <w:color w:val="000000" w:themeColor="text1"/>
          <w:lang w:val="en-GB"/>
        </w:rPr>
        <w:t xml:space="preserve">. Section 3 </w:t>
      </w:r>
      <w:r w:rsidR="001A3D7B" w:rsidRPr="00DD54E3">
        <w:rPr>
          <w:color w:val="000000" w:themeColor="text1"/>
          <w:lang w:val="en-GB"/>
        </w:rPr>
        <w:lastRenderedPageBreak/>
        <w:t>outlines the methodology</w:t>
      </w:r>
      <w:r w:rsidR="00DB78BC" w:rsidRPr="00DD54E3">
        <w:rPr>
          <w:color w:val="000000" w:themeColor="text1"/>
          <w:lang w:val="en-GB"/>
        </w:rPr>
        <w:t>.</w:t>
      </w:r>
      <w:r w:rsidR="001A3D7B" w:rsidRPr="00DD54E3">
        <w:rPr>
          <w:color w:val="000000" w:themeColor="text1"/>
          <w:lang w:val="en-GB"/>
        </w:rPr>
        <w:t xml:space="preserve"> Section 4</w:t>
      </w:r>
      <w:r w:rsidR="0017750B" w:rsidRPr="00DD54E3">
        <w:rPr>
          <w:color w:val="000000" w:themeColor="text1"/>
          <w:lang w:val="en-GB"/>
        </w:rPr>
        <w:t xml:space="preserve"> presents</w:t>
      </w:r>
      <w:r w:rsidR="00EE7086" w:rsidRPr="00DD54E3">
        <w:rPr>
          <w:color w:val="000000" w:themeColor="text1"/>
          <w:lang w:val="en-GB"/>
        </w:rPr>
        <w:t xml:space="preserve"> </w:t>
      </w:r>
      <w:r w:rsidR="006D4FC5" w:rsidRPr="00DD54E3">
        <w:rPr>
          <w:color w:val="000000" w:themeColor="text1"/>
          <w:lang w:val="en-GB"/>
        </w:rPr>
        <w:t xml:space="preserve">the </w:t>
      </w:r>
      <w:r w:rsidR="00681E12" w:rsidRPr="00DD54E3">
        <w:rPr>
          <w:color w:val="000000" w:themeColor="text1"/>
          <w:lang w:val="en-GB"/>
        </w:rPr>
        <w:t>descriptive analysis</w:t>
      </w:r>
      <w:r w:rsidR="00651FB0" w:rsidRPr="00DD54E3">
        <w:rPr>
          <w:color w:val="000000" w:themeColor="text1"/>
          <w:lang w:val="en-GB"/>
        </w:rPr>
        <w:t>.</w:t>
      </w:r>
      <w:r w:rsidR="001A3D7B" w:rsidRPr="00DD54E3">
        <w:rPr>
          <w:color w:val="000000" w:themeColor="text1"/>
          <w:lang w:val="en-GB"/>
        </w:rPr>
        <w:t xml:space="preserve"> Section 5 </w:t>
      </w:r>
      <w:r w:rsidR="00ED15E8" w:rsidRPr="00DD54E3">
        <w:rPr>
          <w:color w:val="000000" w:themeColor="text1"/>
          <w:lang w:val="en-GB"/>
        </w:rPr>
        <w:t>discusses the themes</w:t>
      </w:r>
      <w:r w:rsidR="00681E12" w:rsidRPr="00DD54E3">
        <w:rPr>
          <w:color w:val="000000" w:themeColor="text1"/>
          <w:lang w:val="en-GB"/>
        </w:rPr>
        <w:t xml:space="preserve"> in SHSCM. </w:t>
      </w:r>
      <w:r w:rsidR="00B62355" w:rsidRPr="00DD54E3">
        <w:rPr>
          <w:color w:val="000000" w:themeColor="text1"/>
          <w:lang w:val="en-GB"/>
        </w:rPr>
        <w:t xml:space="preserve">Section 6 </w:t>
      </w:r>
      <w:r w:rsidR="00ED15E8" w:rsidRPr="00DD54E3">
        <w:rPr>
          <w:color w:val="000000" w:themeColor="text1"/>
          <w:lang w:val="en-GB"/>
        </w:rPr>
        <w:t>discusses the key</w:t>
      </w:r>
      <w:r w:rsidR="00B62355" w:rsidRPr="00DD54E3">
        <w:rPr>
          <w:color w:val="000000" w:themeColor="text1"/>
          <w:lang w:val="en-GB"/>
        </w:rPr>
        <w:t xml:space="preserve"> findings</w:t>
      </w:r>
      <w:r w:rsidR="00EE7086" w:rsidRPr="00DD54E3">
        <w:rPr>
          <w:color w:val="000000" w:themeColor="text1"/>
          <w:lang w:val="en-GB"/>
        </w:rPr>
        <w:t xml:space="preserve"> and gaps in the literature</w:t>
      </w:r>
      <w:r w:rsidR="00B62355" w:rsidRPr="00DD54E3">
        <w:rPr>
          <w:color w:val="000000" w:themeColor="text1"/>
          <w:lang w:val="en-GB"/>
        </w:rPr>
        <w:t>. Section 7</w:t>
      </w:r>
      <w:r w:rsidR="00842C8E" w:rsidRPr="00DD54E3">
        <w:rPr>
          <w:color w:val="000000" w:themeColor="text1"/>
          <w:lang w:val="en-GB"/>
        </w:rPr>
        <w:t xml:space="preserve"> </w:t>
      </w:r>
      <w:r w:rsidR="003F0851" w:rsidRPr="00DD54E3">
        <w:rPr>
          <w:color w:val="000000" w:themeColor="text1"/>
          <w:lang w:val="en-GB"/>
        </w:rPr>
        <w:t>develops</w:t>
      </w:r>
      <w:r w:rsidR="00842C8E" w:rsidRPr="00DD54E3">
        <w:rPr>
          <w:color w:val="000000" w:themeColor="text1"/>
          <w:lang w:val="en-GB"/>
        </w:rPr>
        <w:t xml:space="preserve"> </w:t>
      </w:r>
      <w:r w:rsidR="004255DB" w:rsidRPr="00DD54E3">
        <w:rPr>
          <w:color w:val="000000" w:themeColor="text1"/>
          <w:lang w:val="en-GB"/>
        </w:rPr>
        <w:t>a set of prop</w:t>
      </w:r>
      <w:r w:rsidR="003F0851" w:rsidRPr="00DD54E3">
        <w:rPr>
          <w:color w:val="000000" w:themeColor="text1"/>
          <w:lang w:val="en-GB"/>
        </w:rPr>
        <w:t>ositions</w:t>
      </w:r>
      <w:r w:rsidR="001A3D7B" w:rsidRPr="00DD54E3">
        <w:rPr>
          <w:color w:val="000000" w:themeColor="text1"/>
          <w:lang w:val="en-GB"/>
        </w:rPr>
        <w:t xml:space="preserve">, and Section </w:t>
      </w:r>
      <w:r w:rsidR="00030989" w:rsidRPr="00DD54E3">
        <w:rPr>
          <w:color w:val="000000" w:themeColor="text1"/>
          <w:lang w:val="en-GB"/>
        </w:rPr>
        <w:t>8</w:t>
      </w:r>
      <w:r w:rsidR="001A3D7B" w:rsidRPr="00DD54E3">
        <w:rPr>
          <w:color w:val="000000" w:themeColor="text1"/>
          <w:lang w:val="en-GB"/>
        </w:rPr>
        <w:t xml:space="preserve"> concludes the paper.</w:t>
      </w:r>
    </w:p>
    <w:p w14:paraId="4464A177" w14:textId="77777777" w:rsidR="00F3438F" w:rsidRPr="00DD54E3" w:rsidRDefault="00F3438F" w:rsidP="006D7B2B">
      <w:pPr>
        <w:rPr>
          <w:color w:val="000000" w:themeColor="text1"/>
          <w:lang w:val="en-GB"/>
        </w:rPr>
      </w:pPr>
    </w:p>
    <w:p w14:paraId="3F99F593" w14:textId="2BEA9B38" w:rsidR="00511FE5" w:rsidRPr="00DD54E3" w:rsidRDefault="00511FE5" w:rsidP="00F82879">
      <w:pPr>
        <w:pStyle w:val="Heading1"/>
        <w:rPr>
          <w:color w:val="000000" w:themeColor="text1"/>
          <w:lang w:val="en-GB"/>
        </w:rPr>
      </w:pPr>
      <w:bookmarkStart w:id="6" w:name="_Toc96268919"/>
      <w:r w:rsidRPr="00DD54E3">
        <w:rPr>
          <w:color w:val="000000" w:themeColor="text1"/>
          <w:lang w:val="en-GB"/>
        </w:rPr>
        <w:t>Sustainability in humanitarian supply chain</w:t>
      </w:r>
      <w:bookmarkEnd w:id="6"/>
      <w:r w:rsidR="00133515" w:rsidRPr="00DD54E3">
        <w:rPr>
          <w:color w:val="000000" w:themeColor="text1"/>
          <w:lang w:val="en-GB"/>
        </w:rPr>
        <w:t>s</w:t>
      </w:r>
    </w:p>
    <w:p w14:paraId="20876BCE" w14:textId="11683C74" w:rsidR="00235401" w:rsidRPr="00DD54E3" w:rsidRDefault="003E1F85" w:rsidP="003E1F85">
      <w:pPr>
        <w:rPr>
          <w:color w:val="000000" w:themeColor="text1"/>
          <w:lang w:val="en-GB"/>
        </w:rPr>
      </w:pPr>
      <w:r w:rsidRPr="00DD54E3">
        <w:rPr>
          <w:color w:val="000000" w:themeColor="text1"/>
          <w:lang w:val="en-GB"/>
        </w:rPr>
        <w:t>T</w:t>
      </w:r>
      <w:r w:rsidR="00511FE5" w:rsidRPr="00DD54E3">
        <w:rPr>
          <w:color w:val="000000" w:themeColor="text1"/>
          <w:lang w:val="en-GB"/>
        </w:rPr>
        <w:t>he concept of sustainability i</w:t>
      </w:r>
      <w:r w:rsidR="00016063" w:rsidRPr="00DD54E3">
        <w:rPr>
          <w:color w:val="000000" w:themeColor="text1"/>
          <w:lang w:val="en-GB"/>
        </w:rPr>
        <w:t>n</w:t>
      </w:r>
      <w:r w:rsidR="00511FE5" w:rsidRPr="00DD54E3">
        <w:rPr>
          <w:color w:val="000000" w:themeColor="text1"/>
          <w:lang w:val="en-GB"/>
        </w:rPr>
        <w:t xml:space="preserve"> humanitarian settings is not new. The </w:t>
      </w:r>
      <w:r w:rsidR="00DF32E3" w:rsidRPr="00DD54E3">
        <w:rPr>
          <w:color w:val="000000" w:themeColor="text1"/>
          <w:lang w:val="en-GB"/>
        </w:rPr>
        <w:t>“</w:t>
      </w:r>
      <w:r w:rsidR="00511FE5" w:rsidRPr="00DD54E3">
        <w:rPr>
          <w:color w:val="000000" w:themeColor="text1"/>
          <w:lang w:val="en-GB"/>
        </w:rPr>
        <w:t>do no harm</w:t>
      </w:r>
      <w:r w:rsidR="00DF32E3" w:rsidRPr="00DD54E3">
        <w:rPr>
          <w:color w:val="000000" w:themeColor="text1"/>
          <w:lang w:val="en-GB"/>
        </w:rPr>
        <w:t>”</w:t>
      </w:r>
      <w:r w:rsidR="00511FE5" w:rsidRPr="00DD54E3">
        <w:rPr>
          <w:color w:val="000000" w:themeColor="text1"/>
          <w:lang w:val="en-GB"/>
        </w:rPr>
        <w:t xml:space="preserve"> principle</w:t>
      </w:r>
      <w:r w:rsidR="00ED15E8" w:rsidRPr="00DD54E3">
        <w:rPr>
          <w:color w:val="000000" w:themeColor="text1"/>
          <w:lang w:val="en-GB"/>
        </w:rPr>
        <w:t>—</w:t>
      </w:r>
      <w:r w:rsidR="00511FE5" w:rsidRPr="00DD54E3">
        <w:rPr>
          <w:color w:val="000000" w:themeColor="text1"/>
          <w:lang w:val="en-GB"/>
        </w:rPr>
        <w:t xml:space="preserve">which dictates that </w:t>
      </w:r>
      <w:r w:rsidR="00512CAC" w:rsidRPr="00DD54E3">
        <w:rPr>
          <w:color w:val="000000" w:themeColor="text1"/>
          <w:lang w:val="en-GB"/>
        </w:rPr>
        <w:t>H</w:t>
      </w:r>
      <w:r w:rsidR="00EC5AD5" w:rsidRPr="00DD54E3">
        <w:rPr>
          <w:color w:val="000000" w:themeColor="text1"/>
          <w:lang w:val="en-GB"/>
        </w:rPr>
        <w:t>O</w:t>
      </w:r>
      <w:r w:rsidR="00512CAC" w:rsidRPr="00DD54E3">
        <w:rPr>
          <w:color w:val="000000" w:themeColor="text1"/>
          <w:lang w:val="en-GB"/>
        </w:rPr>
        <w:t>s</w:t>
      </w:r>
      <w:r w:rsidR="00511FE5" w:rsidRPr="00DD54E3">
        <w:rPr>
          <w:color w:val="000000" w:themeColor="text1"/>
          <w:lang w:val="en-GB"/>
        </w:rPr>
        <w:t xml:space="preserve"> </w:t>
      </w:r>
      <w:r w:rsidR="009E13DA" w:rsidRPr="00DD54E3">
        <w:rPr>
          <w:color w:val="000000" w:themeColor="text1"/>
          <w:lang w:val="en-GB"/>
        </w:rPr>
        <w:t xml:space="preserve">need to avoid </w:t>
      </w:r>
      <w:r w:rsidR="00511FE5" w:rsidRPr="00DD54E3">
        <w:rPr>
          <w:color w:val="000000" w:themeColor="text1"/>
          <w:lang w:val="en-GB"/>
        </w:rPr>
        <w:t xml:space="preserve">any detrimental impact of their operations </w:t>
      </w:r>
      <w:r w:rsidR="00ED15E8" w:rsidRPr="00DD54E3">
        <w:rPr>
          <w:color w:val="000000" w:themeColor="text1"/>
          <w:lang w:val="en-GB"/>
        </w:rPr>
        <w:t>on society,</w:t>
      </w:r>
      <w:r w:rsidR="00511FE5" w:rsidRPr="00DD54E3">
        <w:rPr>
          <w:color w:val="000000" w:themeColor="text1"/>
          <w:lang w:val="en-GB"/>
        </w:rPr>
        <w:t xml:space="preserve"> </w:t>
      </w:r>
      <w:r w:rsidR="009E13DA" w:rsidRPr="00DD54E3">
        <w:rPr>
          <w:color w:val="000000" w:themeColor="text1"/>
          <w:lang w:val="en-GB"/>
        </w:rPr>
        <w:t xml:space="preserve">the </w:t>
      </w:r>
      <w:r w:rsidR="00511FE5" w:rsidRPr="00DD54E3">
        <w:rPr>
          <w:color w:val="000000" w:themeColor="text1"/>
          <w:lang w:val="en-GB"/>
        </w:rPr>
        <w:t xml:space="preserve">economy, and </w:t>
      </w:r>
      <w:r w:rsidR="009E13DA" w:rsidRPr="00DD54E3">
        <w:rPr>
          <w:color w:val="000000" w:themeColor="text1"/>
          <w:lang w:val="en-GB"/>
        </w:rPr>
        <w:t xml:space="preserve">the </w:t>
      </w:r>
      <w:r w:rsidR="00511FE5" w:rsidRPr="00DD54E3">
        <w:rPr>
          <w:color w:val="000000" w:themeColor="text1"/>
          <w:lang w:val="en-GB"/>
        </w:rPr>
        <w:t>environment</w:t>
      </w:r>
      <w:r w:rsidR="00ED15E8" w:rsidRPr="00DD54E3">
        <w:rPr>
          <w:color w:val="000000" w:themeColor="text1"/>
          <w:lang w:val="en-GB"/>
        </w:rPr>
        <w:t>—</w:t>
      </w:r>
      <w:r w:rsidR="00511FE5" w:rsidRPr="00DD54E3">
        <w:rPr>
          <w:color w:val="000000" w:themeColor="text1"/>
          <w:lang w:val="en-GB"/>
        </w:rPr>
        <w:t xml:space="preserve">has been in place for more than three decades. </w:t>
      </w:r>
      <w:r w:rsidR="003D0C4F" w:rsidRPr="00DD54E3">
        <w:rPr>
          <w:color w:val="000000" w:themeColor="text1"/>
          <w:lang w:val="en-GB"/>
        </w:rPr>
        <w:t>T</w:t>
      </w:r>
      <w:r w:rsidR="00066F31" w:rsidRPr="00DD54E3">
        <w:rPr>
          <w:color w:val="000000" w:themeColor="text1"/>
          <w:lang w:val="en-GB"/>
        </w:rPr>
        <w:t>h</w:t>
      </w:r>
      <w:r w:rsidR="00A31FD9" w:rsidRPr="00DD54E3">
        <w:rPr>
          <w:color w:val="000000" w:themeColor="text1"/>
          <w:lang w:val="en-GB"/>
        </w:rPr>
        <w:t xml:space="preserve">is principle </w:t>
      </w:r>
      <w:r w:rsidR="00066F31" w:rsidRPr="00DD54E3">
        <w:rPr>
          <w:color w:val="000000" w:themeColor="text1"/>
          <w:lang w:val="en-GB"/>
        </w:rPr>
        <w:t>further</w:t>
      </w:r>
      <w:r w:rsidR="00BE6D5D" w:rsidRPr="00DD54E3">
        <w:rPr>
          <w:color w:val="000000" w:themeColor="text1"/>
          <w:lang w:val="en-GB"/>
        </w:rPr>
        <w:t xml:space="preserve"> </w:t>
      </w:r>
      <w:r w:rsidR="0008514E" w:rsidRPr="00DD54E3">
        <w:rPr>
          <w:color w:val="000000" w:themeColor="text1"/>
          <w:lang w:val="en-GB"/>
        </w:rPr>
        <w:t>addresses resilience</w:t>
      </w:r>
      <w:r w:rsidR="00066F31" w:rsidRPr="00DD54E3">
        <w:rPr>
          <w:color w:val="000000" w:themeColor="text1"/>
          <w:lang w:val="en-GB"/>
        </w:rPr>
        <w:t xml:space="preserve"> </w:t>
      </w:r>
      <w:r w:rsidR="0008514E" w:rsidRPr="00DD54E3">
        <w:rPr>
          <w:color w:val="000000" w:themeColor="text1"/>
          <w:lang w:val="en-GB"/>
        </w:rPr>
        <w:t xml:space="preserve">and ensures </w:t>
      </w:r>
      <w:r w:rsidR="006F3D0B" w:rsidRPr="00DD54E3">
        <w:rPr>
          <w:color w:val="000000" w:themeColor="text1"/>
          <w:lang w:val="en-GB"/>
        </w:rPr>
        <w:t>affected people</w:t>
      </w:r>
      <w:r w:rsidR="00066F31" w:rsidRPr="00DD54E3">
        <w:rPr>
          <w:color w:val="000000" w:themeColor="text1"/>
          <w:lang w:val="en-GB"/>
        </w:rPr>
        <w:t xml:space="preserve"> communities</w:t>
      </w:r>
      <w:r w:rsidR="00ED15E8" w:rsidRPr="00DD54E3">
        <w:rPr>
          <w:color w:val="000000" w:themeColor="text1"/>
          <w:lang w:val="en-GB"/>
        </w:rPr>
        <w:t>’</w:t>
      </w:r>
      <w:r w:rsidR="00066F31" w:rsidRPr="00DD54E3">
        <w:rPr>
          <w:color w:val="000000" w:themeColor="text1"/>
          <w:lang w:val="en-GB"/>
        </w:rPr>
        <w:t xml:space="preserve"> capacity to self-manage.</w:t>
      </w:r>
      <w:r w:rsidR="00CD4529" w:rsidRPr="00DD54E3">
        <w:rPr>
          <w:color w:val="000000" w:themeColor="text1"/>
          <w:lang w:val="en-GB"/>
        </w:rPr>
        <w:t xml:space="preserve"> </w:t>
      </w:r>
      <w:r w:rsidR="006918D2" w:rsidRPr="00DD54E3">
        <w:rPr>
          <w:color w:val="000000" w:themeColor="text1"/>
          <w:lang w:val="en-GB"/>
        </w:rPr>
        <w:t xml:space="preserve">However, </w:t>
      </w:r>
      <w:r w:rsidR="00780F61" w:rsidRPr="00DD54E3">
        <w:rPr>
          <w:color w:val="000000" w:themeColor="text1"/>
          <w:lang w:val="en-GB"/>
        </w:rPr>
        <w:t>in</w:t>
      </w:r>
      <w:r w:rsidR="005B51F1" w:rsidRPr="00DD54E3">
        <w:rPr>
          <w:color w:val="000000" w:themeColor="text1"/>
          <w:lang w:val="en-GB"/>
        </w:rPr>
        <w:t xml:space="preserve"> recent ye</w:t>
      </w:r>
      <w:r w:rsidR="00996421" w:rsidRPr="00DD54E3">
        <w:rPr>
          <w:color w:val="000000" w:themeColor="text1"/>
          <w:lang w:val="en-GB"/>
        </w:rPr>
        <w:t>ars</w:t>
      </w:r>
      <w:r w:rsidR="00C907B7" w:rsidRPr="00DD54E3">
        <w:rPr>
          <w:color w:val="000000" w:themeColor="text1"/>
          <w:lang w:val="en-GB"/>
        </w:rPr>
        <w:t>,</w:t>
      </w:r>
      <w:r w:rsidR="00BF468F" w:rsidRPr="00DD54E3">
        <w:rPr>
          <w:color w:val="000000" w:themeColor="text1"/>
          <w:lang w:val="en-GB"/>
        </w:rPr>
        <w:t xml:space="preserve"> </w:t>
      </w:r>
      <w:r w:rsidR="00157A0A" w:rsidRPr="00DD54E3">
        <w:rPr>
          <w:color w:val="000000" w:themeColor="text1"/>
          <w:lang w:val="en-GB"/>
        </w:rPr>
        <w:t xml:space="preserve">international </w:t>
      </w:r>
      <w:r w:rsidR="009F0739" w:rsidRPr="00DD54E3">
        <w:rPr>
          <w:color w:val="000000" w:themeColor="text1"/>
          <w:lang w:val="en-GB"/>
        </w:rPr>
        <w:t>H</w:t>
      </w:r>
      <w:r w:rsidR="00EC5AD5" w:rsidRPr="00DD54E3">
        <w:rPr>
          <w:color w:val="000000" w:themeColor="text1"/>
          <w:lang w:val="en-GB"/>
        </w:rPr>
        <w:t>O</w:t>
      </w:r>
      <w:r w:rsidR="009F0739" w:rsidRPr="00DD54E3">
        <w:rPr>
          <w:color w:val="000000" w:themeColor="text1"/>
          <w:lang w:val="en-GB"/>
        </w:rPr>
        <w:t>s</w:t>
      </w:r>
      <w:r w:rsidR="009A45D9" w:rsidRPr="00DD54E3">
        <w:rPr>
          <w:color w:val="000000" w:themeColor="text1"/>
          <w:lang w:val="en-GB"/>
        </w:rPr>
        <w:t xml:space="preserve"> have been </w:t>
      </w:r>
      <w:r w:rsidR="00B659DD" w:rsidRPr="00DD54E3">
        <w:rPr>
          <w:color w:val="000000" w:themeColor="text1"/>
          <w:lang w:val="en-GB"/>
        </w:rPr>
        <w:t>critici</w:t>
      </w:r>
      <w:r w:rsidR="00ED15E8" w:rsidRPr="00DD54E3">
        <w:rPr>
          <w:color w:val="000000" w:themeColor="text1"/>
          <w:lang w:val="en-GB"/>
        </w:rPr>
        <w:t>s</w:t>
      </w:r>
      <w:r w:rsidR="00B659DD" w:rsidRPr="00DD54E3">
        <w:rPr>
          <w:color w:val="000000" w:themeColor="text1"/>
          <w:lang w:val="en-GB"/>
        </w:rPr>
        <w:t>ed</w:t>
      </w:r>
      <w:r w:rsidR="009A45D9" w:rsidRPr="00DD54E3">
        <w:rPr>
          <w:color w:val="000000" w:themeColor="text1"/>
          <w:lang w:val="en-GB"/>
        </w:rPr>
        <w:t xml:space="preserve"> for not expanding their view to encompass the overall supply chain and for not considering the </w:t>
      </w:r>
      <w:r w:rsidR="00ED15E8" w:rsidRPr="00DD54E3">
        <w:rPr>
          <w:color w:val="000000" w:themeColor="text1"/>
          <w:lang w:val="en-GB"/>
        </w:rPr>
        <w:t>long-term implications of</w:t>
      </w:r>
      <w:r w:rsidR="009A45D9" w:rsidRPr="00DD54E3">
        <w:rPr>
          <w:color w:val="000000" w:themeColor="text1"/>
          <w:lang w:val="en-GB"/>
        </w:rPr>
        <w:t xml:space="preserve"> delivering aid. </w:t>
      </w:r>
    </w:p>
    <w:p w14:paraId="21D25613" w14:textId="58C1DC74" w:rsidR="00096CCD" w:rsidRPr="00DD54E3" w:rsidRDefault="008A6460" w:rsidP="001F4E70">
      <w:pPr>
        <w:rPr>
          <w:color w:val="000000" w:themeColor="text1"/>
          <w:lang w:val="en-GB"/>
        </w:rPr>
      </w:pPr>
      <w:r w:rsidRPr="00DD54E3">
        <w:rPr>
          <w:color w:val="000000" w:themeColor="text1"/>
          <w:lang w:val="en-GB"/>
        </w:rPr>
        <w:t xml:space="preserve">The negative impacts of </w:t>
      </w:r>
      <w:r w:rsidR="00BA4C54" w:rsidRPr="00DD54E3">
        <w:rPr>
          <w:color w:val="000000" w:themeColor="text1"/>
          <w:lang w:val="en-GB"/>
        </w:rPr>
        <w:t>HSCs</w:t>
      </w:r>
      <w:r w:rsidRPr="00DD54E3">
        <w:rPr>
          <w:color w:val="000000" w:themeColor="text1"/>
          <w:lang w:val="en-GB"/>
        </w:rPr>
        <w:t xml:space="preserve"> </w:t>
      </w:r>
      <w:r w:rsidR="00E15C98" w:rsidRPr="00DD54E3">
        <w:rPr>
          <w:color w:val="000000" w:themeColor="text1"/>
          <w:lang w:val="en-GB"/>
        </w:rPr>
        <w:t>are</w:t>
      </w:r>
      <w:r w:rsidRPr="00DD54E3">
        <w:rPr>
          <w:color w:val="000000" w:themeColor="text1"/>
          <w:lang w:val="en-GB"/>
        </w:rPr>
        <w:t xml:space="preserve"> wide</w:t>
      </w:r>
      <w:r w:rsidR="00DE50C4" w:rsidRPr="00DD54E3">
        <w:rPr>
          <w:color w:val="000000" w:themeColor="text1"/>
          <w:lang w:val="en-GB"/>
        </w:rPr>
        <w:t>,</w:t>
      </w:r>
      <w:r w:rsidRPr="00DD54E3">
        <w:rPr>
          <w:color w:val="000000" w:themeColor="text1"/>
          <w:lang w:val="en-GB"/>
        </w:rPr>
        <w:t xml:space="preserve"> ranging from global </w:t>
      </w:r>
      <w:r w:rsidR="00ED15E8" w:rsidRPr="00DD54E3">
        <w:rPr>
          <w:color w:val="000000" w:themeColor="text1"/>
          <w:lang w:val="en-GB"/>
        </w:rPr>
        <w:t xml:space="preserve">(e.g. </w:t>
      </w:r>
      <w:r w:rsidRPr="00DD54E3">
        <w:rPr>
          <w:color w:val="000000" w:themeColor="text1"/>
          <w:lang w:val="en-GB"/>
        </w:rPr>
        <w:t>CO</w:t>
      </w:r>
      <w:r w:rsidRPr="00DD54E3">
        <w:rPr>
          <w:color w:val="000000" w:themeColor="text1"/>
          <w:vertAlign w:val="subscript"/>
          <w:lang w:val="en-GB"/>
        </w:rPr>
        <w:t>2</w:t>
      </w:r>
      <w:r w:rsidRPr="00DD54E3">
        <w:rPr>
          <w:color w:val="000000" w:themeColor="text1"/>
          <w:lang w:val="en-GB"/>
        </w:rPr>
        <w:t xml:space="preserve"> emissions of transportation) to local </w:t>
      </w:r>
      <w:r w:rsidR="00ED15E8" w:rsidRPr="00DD54E3">
        <w:rPr>
          <w:color w:val="000000" w:themeColor="text1"/>
          <w:lang w:val="en-GB"/>
        </w:rPr>
        <w:t xml:space="preserve">(e.g. </w:t>
      </w:r>
      <w:r w:rsidRPr="00DD54E3">
        <w:rPr>
          <w:color w:val="000000" w:themeColor="text1"/>
          <w:lang w:val="en-GB"/>
        </w:rPr>
        <w:t>local plastic pollution or deforestation)</w:t>
      </w:r>
      <w:r w:rsidR="00ED15E8" w:rsidRPr="00DD54E3">
        <w:rPr>
          <w:color w:val="000000" w:themeColor="text1"/>
          <w:lang w:val="en-GB"/>
        </w:rPr>
        <w:t xml:space="preserve"> outcomes</w:t>
      </w:r>
      <w:r w:rsidRPr="00DD54E3">
        <w:rPr>
          <w:color w:val="000000" w:themeColor="text1"/>
          <w:lang w:val="en-GB"/>
        </w:rPr>
        <w:t>. Their impact</w:t>
      </w:r>
      <w:r w:rsidR="00ED15E8" w:rsidRPr="00DD54E3">
        <w:rPr>
          <w:color w:val="000000" w:themeColor="text1"/>
          <w:lang w:val="en-GB"/>
        </w:rPr>
        <w:t>s</w:t>
      </w:r>
      <w:r w:rsidRPr="00DD54E3">
        <w:rPr>
          <w:color w:val="000000" w:themeColor="text1"/>
          <w:lang w:val="en-GB"/>
        </w:rPr>
        <w:t xml:space="preserve"> can be direct </w:t>
      </w:r>
      <w:r w:rsidR="00ED15E8" w:rsidRPr="00DD54E3">
        <w:rPr>
          <w:color w:val="000000" w:themeColor="text1"/>
          <w:lang w:val="en-GB"/>
        </w:rPr>
        <w:t>(e.g. an HO</w:t>
      </w:r>
      <w:r w:rsidRPr="00DD54E3">
        <w:rPr>
          <w:color w:val="000000" w:themeColor="text1"/>
          <w:lang w:val="en-GB"/>
        </w:rPr>
        <w:t xml:space="preserve"> generating pollution) </w:t>
      </w:r>
      <w:r w:rsidR="00E15C98" w:rsidRPr="00DD54E3">
        <w:rPr>
          <w:color w:val="000000" w:themeColor="text1"/>
          <w:lang w:val="en-GB"/>
        </w:rPr>
        <w:t>or</w:t>
      </w:r>
      <w:r w:rsidRPr="00DD54E3">
        <w:rPr>
          <w:color w:val="000000" w:themeColor="text1"/>
          <w:lang w:val="en-GB"/>
        </w:rPr>
        <w:t xml:space="preserve"> indirect </w:t>
      </w:r>
      <w:r w:rsidR="00ED15E8" w:rsidRPr="00DD54E3">
        <w:rPr>
          <w:color w:val="000000" w:themeColor="text1"/>
          <w:lang w:val="en-GB"/>
        </w:rPr>
        <w:t xml:space="preserve">(e.g. </w:t>
      </w:r>
      <w:r w:rsidRPr="00DD54E3">
        <w:rPr>
          <w:color w:val="000000" w:themeColor="text1"/>
          <w:lang w:val="en-GB"/>
        </w:rPr>
        <w:t>suppliers</w:t>
      </w:r>
      <w:r w:rsidR="00ED15E8" w:rsidRPr="00DD54E3">
        <w:rPr>
          <w:color w:val="000000" w:themeColor="text1"/>
          <w:lang w:val="en-GB"/>
        </w:rPr>
        <w:t>’</w:t>
      </w:r>
      <w:r w:rsidRPr="00DD54E3">
        <w:rPr>
          <w:color w:val="000000" w:themeColor="text1"/>
          <w:lang w:val="en-GB"/>
        </w:rPr>
        <w:t xml:space="preserve"> </w:t>
      </w:r>
      <w:r w:rsidR="00DE50C4" w:rsidRPr="00DD54E3">
        <w:rPr>
          <w:color w:val="000000" w:themeColor="text1"/>
          <w:lang w:val="en-GB"/>
        </w:rPr>
        <w:t xml:space="preserve">poor </w:t>
      </w:r>
      <w:r w:rsidR="009E13DA" w:rsidRPr="00DD54E3">
        <w:rPr>
          <w:color w:val="000000" w:themeColor="text1"/>
          <w:lang w:val="en-GB"/>
        </w:rPr>
        <w:t xml:space="preserve">quality </w:t>
      </w:r>
      <w:r w:rsidRPr="00DD54E3">
        <w:rPr>
          <w:color w:val="000000" w:themeColor="text1"/>
          <w:lang w:val="en-GB"/>
        </w:rPr>
        <w:t>manufacturing) and can materiali</w:t>
      </w:r>
      <w:r w:rsidR="00ED15E8" w:rsidRPr="00DD54E3">
        <w:rPr>
          <w:color w:val="000000" w:themeColor="text1"/>
          <w:lang w:val="en-GB"/>
        </w:rPr>
        <w:t>s</w:t>
      </w:r>
      <w:r w:rsidRPr="00DD54E3">
        <w:rPr>
          <w:color w:val="000000" w:themeColor="text1"/>
          <w:lang w:val="en-GB"/>
        </w:rPr>
        <w:t xml:space="preserve">e in the short or long term </w:t>
      </w:r>
      <w:sdt>
        <w:sdtPr>
          <w:rPr>
            <w:color w:val="000000" w:themeColor="text1"/>
            <w:lang w:val="en-GB"/>
          </w:rPr>
          <w:alias w:val="To edit, see citavi.com/edit"/>
          <w:tag w:val="CitaviPlaceholder#045be60e-6816-4fc6-adcf-8531a1fdccaf"/>
          <w:id w:val="1464616907"/>
          <w:placeholder>
            <w:docPart w:val="7BFBC61B96723349B0E986BA9E7D9A0E"/>
          </w:placeholder>
        </w:sdtPr>
        <w:sdtContent>
          <w:r w:rsidRPr="00DD54E3">
            <w:rPr>
              <w:color w:val="000000" w:themeColor="text1"/>
              <w:lang w:val="en-GB"/>
            </w:rPr>
            <w:fldChar w:fldCharType="begin"/>
          </w:r>
          <w:r w:rsidR="00AB3206"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QzMjAwMzc4LThjNjMtNDQ4NC04YTM3LTNjOWMzNmJmMjQ5OSIsIlJhbmdlTGVuZ3RoIjoyNSwiUmVmZXJlbmNlSWQiOiI3ZGQ0YTMwNy1mYWM2LTRmOGItOWNhYi0wNDRlYzRhYzY0NjMiLCJSZWZlcmVuY2UiOnsiJGlkIjoiMyIsIiR0eXBlIjoiU3dpc3NBY2FkZW1pYy5DaXRhdmkuUmVmZXJlbmNlLCBTd2lzc0FjYWRlbWljLkNpdGF2aSIsIkFic3RyYWN0Q29tcGxleGl0eSI6MCwiQWJzdHJhY3RTb3VyY2VUZXh0Rm9ybWF0IjowLCJBY2Nlc3NEYXRlIjoiMTIvMjEvMjAyMiIsIkF1dGhvcnMiOlt7IiRpZCI6IjQiLCIkdHlwZSI6IlN3aXNzQWNhZGVtaWMuQ2l0YXZpLlBlcnNvbiwgU3dpc3NBY2FkZW1pYy5DaXRhdmkiLCJMYXN0TmFtZSI6IkxvZ2lzdGljcyBDbHVzdGVyIiwiUHJvdGVjdGVkIjpmYWxzZSwiU2V4IjowLCJDcmVhdGVkQnkiOiJfQUxJIiwiQ3JlYXRlZE9uIjoiMjAyMi0xMi0yMVQwMjozOTozNCIsIk1vZGlmaWVkQnkiOiJfQUxJIiwiSWQiOiI3YzEwNGU2Ni1iZmIzLTQ2Y2YtOTgzNy1iYTk5MGNkZTA5MjQiLCJNb2RpZmllZE9uIjoiMjAyMi0xMi0yMVQwMjozOTozNCIsIlByb2plY3QiOnsiJGlkIjoiNSIsIiR0eXBlIjoiU3dpc3NBY2FkZW1pYy5DaXRhdmkuUHJvamVjdCwgU3dpc3NBY2FkZW1pYy5DaXRhdmkifX1dLCJDaXRhdGlvbktleVVwZGF0ZVR5cGUiOjAsIkNvbGxhYm9yYXRvcnMiOltdLCJDb3ZlclBhdGgiOnsiJGlkIjoiNiIsIiR0eXBlIjoiU3dpc3NBY2FkZW1pYy5DaXRhdmkuTGlua2VkUmVzb3VyY2UsIFN3aXNzQWNhZGVtaWMuQ2l0YXZpIiwiTGlua2VkUmVzb3VyY2VUeXBlIjoxLCJVcmlTdHJpbmciOiJZb3VUdWJlIDEyIDIxIDIwMjIgLSBXUkVDIFByb2plY3QuanBnIiwiTGlua2VkUmVzb3VyY2VTdGF0dXMiOjgsIlByb3BlcnRpZXMiOnsiJGlkIjoi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EYXRlIjoiMTIvMjEvMjAyMiIsIkVkaXRvcnMiOltdLCJFdmFsdWF0aW9uQ29tcGxleGl0eSI6MCwiRXZhbHVhdGlvblNvdXJjZVRleHRGb3JtYXQiOjAsIkdyb3VwcyI6W10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55b3V0dWJlLmNvbS93YXRjaD92PTFJWG1WZEZTUDFnIiwiVXJpU3RyaW5nIjoiaHR0cHM6Ly93d3cueW91dHViZS5jb20vd2F0Y2g/dj0xSVhtVmRGU1AxZy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xMi0yMVQwMjozODowNSIsIk1vZGlmaWVkQnkiOiJfQUxJIiwiSWQiOiI3NzJkMmJmNS1mM2NkLTQ1MTItOTYzZi04N2FlNWNjN2FlNDgiLCJNb2RpZmllZE9uIjoiMjAyMi0xMi0yMVQwMjozODowNSIsIlByb2plY3QiOnsiJHJlZiI6IjUifX1dLCJPbmxpbmVBZGRyZXNzIjoiaHR0cHM6Ly93d3cueW91dHViZS5jb20vd2F0Y2g/dj0xSVhtVmRGU1AxZyIsIk9yZ2FuaXphdGlvbnMiOlt7IiRyZWYiOiI0In1dLCJPdGhlcnNJbnZvbHZlZCI6W10sIlB1Ymxpc2hlcnMiOltdLCJRdW90YXRpb25zIjpbXSwiUmVmZXJlbmNlVHlwZSI6IkludGVybmV0RG9jdW1lbnQiLCJTaG9ydFRpdGxlIjoiTG9naXN0aWNzIENsdXN0ZXIgMjAyMiDigJMgV1JFQyBQcm9qZWN0IiwiU2hvcnRUaXRsZVVwZGF0ZVR5cGUiOjAsIlNvdXJjZU9mQmlibGlvZ3JhcGhpY0luZm9ybWF0aW9uIjoid3d3LnlvdXR1YmUuY29tIiwiU3RhdGljSWRzIjpbIjMxZjQ3YTlmLTczNTktNGVjNC1iZWQxLWJmMGRiZWYyNTI5ZCJdLCJUYWJsZU9mQ29udGVudHNDb21wbGV4aXR5IjowLCJUYWJsZU9mQ29udGVudHNTb3VyY2VUZXh0Rm9ybWF0IjowLCJUYXNrcyI6W10sIlRpdGxlIjoiV1JFQyBQcm9qZWN0OiBBaWRFWCBzZXNzaW9uIE5vdmVtYmVyIDIwMjIiLCJUcmFuc2xhdG9ycyI6W10sIlllYXIiOiIyMDIyIiwiWWVhclJlc29sdmVkIjoiMjAyMiIsIkNyZWF0ZWRCeSI6Il9BTEkiLCJDcmVhdGVkT24iOiIyMDIyLTEyLTIxVDAyOjM4OjA1IiwiTW9kaWZpZWRCeSI6Il9BTEkiLCJJZCI6IjdkZDRhMzA3LWZhYzYtNGY4Yi05Y2FiLTA0NGVjNGFjNjQ2MyIsIk1vZGlmaWVkT24iOiIyMDIyLTEyLTIxVDAyOjM5OjU1IiwiUHJvamVjdCI6eyIkcmVmIjoiNSJ9fSwiVXNlTnVtYmVyaW5nVHlwZU9mUGFyZW50RG9jdW1lbnQiOmZhbHNlfV0sIkZvcm1hdHRlZFRleHQiOnsiJGlkIjoiMTEiLCJDb3VudCI6MSwiVGV4dFVuaXRzIjpbeyIkaWQiOiIxMiIsIkZvbnRTdHlsZSI6eyIkaWQiOiIxMyIsIk5ldXRyYWwiOnRydWV9LCJSZWFkaW5nT3JkZXIiOjEsIlRleHQiOiIoTG9naXN0aWNzIENsdXN0ZXIsIDIwMjIpIn1dfSwiVGFnIjoiQ2l0YXZpUGxhY2Vob2xkZXIjMDQ1YmU2MGUtNjgxNi00ZmM2LWFkY2YtODUzMWExZmRjY2FmIiwiVGV4dCI6IihMb2dpc3RpY3MgQ2x1c3RlciwgMjAyMikiLCJXQUlWZXJzaW9uIjoiNi44LjAuMCJ9}</w:instrText>
          </w:r>
          <w:r w:rsidRPr="00DD54E3">
            <w:rPr>
              <w:color w:val="000000" w:themeColor="text1"/>
              <w:lang w:val="en-GB"/>
            </w:rPr>
            <w:fldChar w:fldCharType="separate"/>
          </w:r>
          <w:r w:rsidR="00B10F20" w:rsidRPr="00DD54E3">
            <w:rPr>
              <w:color w:val="000000" w:themeColor="text1"/>
              <w:lang w:val="en-GB"/>
            </w:rPr>
            <w:t>(Logistics Cluster, 2022)</w:t>
          </w:r>
          <w:r w:rsidRPr="00DD54E3">
            <w:rPr>
              <w:color w:val="000000" w:themeColor="text1"/>
              <w:lang w:val="en-GB"/>
            </w:rPr>
            <w:fldChar w:fldCharType="end"/>
          </w:r>
        </w:sdtContent>
      </w:sdt>
      <w:r w:rsidRPr="00DD54E3">
        <w:rPr>
          <w:color w:val="000000" w:themeColor="text1"/>
          <w:lang w:val="en-GB"/>
        </w:rPr>
        <w:t>. Th</w:t>
      </w:r>
      <w:r w:rsidR="00E15C98" w:rsidRPr="00DD54E3">
        <w:rPr>
          <w:color w:val="000000" w:themeColor="text1"/>
          <w:lang w:val="en-GB"/>
        </w:rPr>
        <w:t>ese</w:t>
      </w:r>
      <w:r w:rsidRPr="00DD54E3">
        <w:rPr>
          <w:color w:val="000000" w:themeColor="text1"/>
          <w:lang w:val="en-GB"/>
        </w:rPr>
        <w:t xml:space="preserve"> </w:t>
      </w:r>
      <w:r w:rsidR="00E15C98" w:rsidRPr="00DD54E3">
        <w:rPr>
          <w:color w:val="000000" w:themeColor="text1"/>
          <w:lang w:val="en-GB"/>
        </w:rPr>
        <w:t xml:space="preserve">negative </w:t>
      </w:r>
      <w:r w:rsidRPr="00DD54E3">
        <w:rPr>
          <w:color w:val="000000" w:themeColor="text1"/>
          <w:lang w:val="en-GB"/>
        </w:rPr>
        <w:t>impact</w:t>
      </w:r>
      <w:r w:rsidR="00EE3BB8" w:rsidRPr="00DD54E3">
        <w:rPr>
          <w:color w:val="000000" w:themeColor="text1"/>
          <w:lang w:val="en-GB"/>
        </w:rPr>
        <w:t>s</w:t>
      </w:r>
      <w:r w:rsidRPr="00DD54E3">
        <w:rPr>
          <w:color w:val="000000" w:themeColor="text1"/>
          <w:lang w:val="en-GB"/>
        </w:rPr>
        <w:t xml:space="preserve"> make sustainability in HSCs a particularly challenging but important topic to study. </w:t>
      </w:r>
      <w:r w:rsidR="001F4E70" w:rsidRPr="00DD54E3">
        <w:rPr>
          <w:color w:val="000000" w:themeColor="text1"/>
          <w:lang w:val="en-GB"/>
        </w:rPr>
        <w:t xml:space="preserve">Among the negative impacts that HOs may generate are disruptions to the local economy, </w:t>
      </w:r>
      <w:r w:rsidR="00020ACD" w:rsidRPr="00DD54E3">
        <w:rPr>
          <w:color w:val="000000" w:themeColor="text1"/>
          <w:lang w:val="en-GB"/>
        </w:rPr>
        <w:t>environmental degradation, such</w:t>
      </w:r>
      <w:r w:rsidR="003F67BF" w:rsidRPr="00DD54E3">
        <w:rPr>
          <w:color w:val="000000" w:themeColor="text1"/>
          <w:lang w:val="en-GB"/>
        </w:rPr>
        <w:t xml:space="preserve"> as </w:t>
      </w:r>
      <w:r w:rsidR="009E13DA" w:rsidRPr="00DD54E3">
        <w:rPr>
          <w:color w:val="000000" w:themeColor="text1"/>
          <w:lang w:val="en-GB"/>
        </w:rPr>
        <w:t>those</w:t>
      </w:r>
      <w:r w:rsidR="001F4E70" w:rsidRPr="00DD54E3">
        <w:rPr>
          <w:color w:val="000000" w:themeColor="text1"/>
          <w:lang w:val="en-GB"/>
        </w:rPr>
        <w:t xml:space="preserve"> caused </w:t>
      </w:r>
      <w:r w:rsidR="00ED15E8" w:rsidRPr="00DD54E3">
        <w:rPr>
          <w:color w:val="000000" w:themeColor="text1"/>
          <w:lang w:val="en-GB"/>
        </w:rPr>
        <w:t>by refugee settlements, and unsafe</w:t>
      </w:r>
      <w:r w:rsidR="001F4E70" w:rsidRPr="00DD54E3">
        <w:rPr>
          <w:color w:val="000000" w:themeColor="text1"/>
          <w:lang w:val="en-GB"/>
        </w:rPr>
        <w:t xml:space="preserve"> </w:t>
      </w:r>
      <w:r w:rsidR="00712E64" w:rsidRPr="00DD54E3">
        <w:rPr>
          <w:color w:val="000000" w:themeColor="text1"/>
          <w:lang w:val="en-GB"/>
        </w:rPr>
        <w:t xml:space="preserve">management </w:t>
      </w:r>
      <w:r w:rsidR="001F4E70" w:rsidRPr="00DD54E3">
        <w:rPr>
          <w:color w:val="000000" w:themeColor="text1"/>
          <w:lang w:val="en-GB"/>
        </w:rPr>
        <w:t>practice</w:t>
      </w:r>
      <w:r w:rsidR="006A67B1" w:rsidRPr="00DD54E3">
        <w:rPr>
          <w:color w:val="000000" w:themeColor="text1"/>
          <w:lang w:val="en-GB"/>
        </w:rPr>
        <w:t>s</w:t>
      </w:r>
      <w:r w:rsidR="00020ACD" w:rsidRPr="00DD54E3">
        <w:rPr>
          <w:color w:val="000000" w:themeColor="text1"/>
          <w:lang w:val="en-GB"/>
        </w:rPr>
        <w:t xml:space="preserve"> of waste</w:t>
      </w:r>
      <w:r w:rsidR="009E13DA" w:rsidRPr="00DD54E3">
        <w:rPr>
          <w:color w:val="000000" w:themeColor="text1"/>
          <w:lang w:val="en-GB"/>
        </w:rPr>
        <w:t xml:space="preserve"> </w:t>
      </w:r>
      <w:r w:rsidR="00ED15E8" w:rsidRPr="00DD54E3">
        <w:rPr>
          <w:color w:val="000000" w:themeColor="text1"/>
          <w:lang w:val="en-GB"/>
        </w:rPr>
        <w:t>that include sewage</w:t>
      </w:r>
      <w:r w:rsidR="006A67B1" w:rsidRPr="00DD54E3">
        <w:rPr>
          <w:color w:val="000000" w:themeColor="text1"/>
          <w:lang w:val="en-GB"/>
        </w:rPr>
        <w:t xml:space="preserve"> </w:t>
      </w:r>
      <w:r w:rsidR="001F4E70" w:rsidRPr="00DD54E3">
        <w:rPr>
          <w:color w:val="000000" w:themeColor="text1"/>
          <w:lang w:val="en-GB"/>
        </w:rPr>
        <w:t>and</w:t>
      </w:r>
      <w:r w:rsidR="00712E64" w:rsidRPr="00DD54E3">
        <w:rPr>
          <w:color w:val="000000" w:themeColor="text1"/>
          <w:lang w:val="en-GB"/>
        </w:rPr>
        <w:t xml:space="preserve"> medical waste, which can lead to public health crises </w:t>
      </w:r>
      <w:r w:rsidR="00ED15E8" w:rsidRPr="00DD54E3">
        <w:rPr>
          <w:color w:val="000000" w:themeColor="text1"/>
          <w:lang w:val="en-GB"/>
        </w:rPr>
        <w:t xml:space="preserve">(e.g. </w:t>
      </w:r>
      <w:r w:rsidR="001F4E70" w:rsidRPr="00DD54E3">
        <w:rPr>
          <w:color w:val="000000" w:themeColor="text1"/>
          <w:lang w:val="en-GB"/>
        </w:rPr>
        <w:t>cholera epidemic</w:t>
      </w:r>
      <w:r w:rsidR="00712E64" w:rsidRPr="00DD54E3">
        <w:rPr>
          <w:color w:val="000000" w:themeColor="text1"/>
          <w:lang w:val="en-GB"/>
        </w:rPr>
        <w:t>s)</w:t>
      </w:r>
      <w:r w:rsidR="001F4E70" w:rsidRPr="00DD54E3">
        <w:rPr>
          <w:color w:val="000000" w:themeColor="text1"/>
          <w:lang w:val="en-GB"/>
        </w:rPr>
        <w:t xml:space="preserve"> </w:t>
      </w:r>
      <w:sdt>
        <w:sdtPr>
          <w:rPr>
            <w:color w:val="000000" w:themeColor="text1"/>
            <w:lang w:val="en-GB"/>
          </w:rPr>
          <w:alias w:val="To edit, see citavi.com/edit"/>
          <w:tag w:val="CitaviPlaceholder#94eab17a-7067-4081-b413-adec78fa30bc"/>
          <w:id w:val="-1428411705"/>
          <w:placeholder>
            <w:docPart w:val="6DA59D5FBCBDAB45946B28F28EBB78BF"/>
          </w:placeholder>
        </w:sdtPr>
        <w:sdtContent>
          <w:r w:rsidR="001F4E70"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VkY2MzZGNiLWRhZDUtNDEzMS05MWIzLWU3NDI5ZDg5MmFiNSIsIlJhbmdlTGVuZ3RoIjoxNiwiUmVmZXJlbmNlSWQiOiI5MWI3N2VjMS00ZTVjLTRkNGUtYTA0Yy02ZDYxZTU4NjIyNTkiLCJSZWZlcmVuY2UiOnsiJGlkIjoiMyIsIiR0eXBlIjoiU3dpc3NBY2FkZW1pYy5DaXRhdmkuUmVmZXJlbmNlLCBTd2lzc0FjYWRlbWljLkNpdGF2aSIsIkFic3RyYWN0Q29tcGxleGl0eSI6MCwiQWJzdHJhY3RTb3VyY2VUZXh0Rm9ybWF0IjowLCJBY2Nlc3NEYXRlIjoiMjAyMi0wNC0yOSIsIkF1dGhvcnMiOlt7IiRpZCI6IjQiLCIkdHlwZSI6IlN3aXNzQWNhZGVtaWMuQ2l0YXZpLlBlcnNvbiwgU3dpc3NBY2FkZW1pYy5DaXRhdmkiLCJMYXN0TmFtZSI6IkVFQ2VudHJlIiwiUHJvdGVjdGVkIjpmYWxzZSwiU2V4IjowLCJDcmVhdGVkQnkiOiJfQUxJIiwiQ3JlYXRlZE9uIjoiMjAyMi0wNC0yOVQwMTo0MTozNyIsIk1vZGlmaWVkQnkiOiJfQUxJIiwiSWQiOiI2MWNjYTNiYi0wOTVkLTQ5M2QtOWQzOS0yYmM4Yzc0MDM4NmIiLCJNb2RpZmllZE9uIjoiMjAyMi0wNC0yOVQwMTo0MTozNyIsIlByb2plY3QiOnsiJGlkIjoiNSIsIiR0eXBlIjoiU3dpc3NBY2FkZW1pYy5DaXRhdmkuUHJvamVjdCwgU3dpc3NBY2FkZW1pYy5DaXRhdmkifX1dLCJDaXRhdGlvbktleVVwZGF0ZVR5cGUiOjAsIkNvbGxhYm9yYXRvcnMiOltdLCJEYXRlIjoiMjAxOS0wNi0yMSIsIkVkaXRvcnMiOltdLCJFdmFsdWF0aW9uQ29tcGxleGl0eSI6MCwiRXZhbHVhdGlvblNvdXJjZVRleHRGb3JtYXQiOjAsIkdyb3VwcyI6W10sIkhhc0xhYmVsMSI6ZmFsc2UsIkhhc0xhYmVsMiI6ZmFsc2UsIktleXdvcmRzIjpbXSwiTG9jYXRpb25zIjpbeyIkaWQiOiI2IiwiJHR5cGUiOiJTd2lzc0FjYWRlbWljLkNpdGF2aS5Mb2NhdGlvbiwgU3dpc3NBY2FkZW1pYy5DaXRhdmkiLCJBZGRyZXNzIjp7IiRpZCI6IjciLCIkdHlwZSI6IlN3aXNzQWNhZGVtaWMuQ2l0YXZpLkxpbmtlZFJlc291cmNlLCBTd2lzc0FjYWRlbWljLkNpdGF2aSIsIkxpbmtlZFJlc291cmNlVHlwZSI6NSwiT3JpZ2luYWxTdHJpbmciOiJodHRwczovL2VlY2VudHJlLm9yZy9yZXNvdXJjZXMvZW52aXJvbm1lbnQtYW5kLWh1bWFuaXRhcmlhbi1hY3Rpb24taW4tdGhlLWFnZS1vZi1nbG9iYWwtcmVmb3JtLWFnZW5kYXMtYmFja2dyb3VuZC1kb2N1bWVudC8iLCJVcmlTdHJpbmciOiJodHRwczovL2VlY2VudHJlLm9yZy9yZXNvdXJjZXMvZW52aXJvbm1lbnQtYW5kLWh1bWFuaXRhcmlhbi1hY3Rpb24taW4tdGhlLWFnZS1vZi1nbG9iYWwtcmVmb3JtLWFnZW5kYXMtYmFja2dyb3VuZC1kb2N1bWVudC8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NC0yOVQwMTo0MTozNyIsIk1vZGlmaWVkQnkiOiJfQUxJIiwiSWQiOiI0NTNjNzA0ZC1kZDhiLTRjNWMtOGFjZS0zMzdjZGM0MWNlOWMiLCJNb2RpZmllZE9uIjoiMjAyMi0wNC0yOVQwMTo0MTozNyIsIlByb2plY3QiOnsiJHJlZiI6IjUifX1dLCJPbmxpbmVBZGRyZXNzIjoiaHR0cHM6Ly9lZWNlbnRyZS5vcmcvcmVzb3VyY2VzL2Vudmlyb25tZW50LWFuZC1odW1hbml0YXJpYW4tYWN0aW9uLWluLXRoZS1hZ2Utb2YtZ2xvYmFsLXJlZm9ybS1hZ2VuZGFzLWJhY2tncm91bmQtZG9jdW1lbnQvIiwiT3JnYW5pemF0aW9ucyI6W10sIk90aGVyc0ludm9sdmVkIjpbXSwiUHVibGlzaGVycyI6W10sIlF1b3RhdGlvbnMiOltdLCJSZWZlcmVuY2VUeXBlIjoiSW50ZXJuZXREb2N1bWVudCIsIlNob3J0VGl0bGUiOiJFRUNlbnRyZSAyMDE5LTA2LTIxIOKAkyBFbnZpcm9ubWVudCBhbmQgSHVtYW5pdGFyaWFuIEFjdGlvbiIsIlNob3J0VGl0bGVVcGRhdGVUeXBlIjowLCJTb3VyY2VPZkJpYmxpb2dyYXBoaWNJbmZvcm1hdGlvbiI6ImVlY2VudHJlLm9yZyIsIlN0YXRpY0lkcyI6WyJlMTAxZDVjYi1jZjY1LTQ2NzYtODljYS04MzdkNmZjZTdlZjkiXSwiVGFibGVPZkNvbnRlbnRzQ29tcGxleGl0eSI6MCwiVGFibGVPZkNvbnRlbnRzU291cmNlVGV4dEZvcm1hdCI6MCwiVGFza3MiOltdLCJUaXRsZSI6IkVudmlyb25tZW50IGFuZCBIdW1hbml0YXJpYW4gQWN0aW9uIGluIHRoZSBBZ2Ugb2YgR2xvYmFsIFJlZm9ybSBBZ2VuZGFzIC0gQmFja2dyb3VuZCBkb2N1bWVudCAtIEVFQ2VudHJlIiwiVHJhbnNsYXRvcnMiOltdLCJZZWFyUmVzb2x2ZWQiOiIyMDE5LTA2LTIxIiwiQ3JlYXRlZEJ5IjoiX0FMSSIsIkNyZWF0ZWRPbiI6IjIwMjItMDQtMjlUMDE6NDE6MzciLCJNb2RpZmllZEJ5IjoiX0FMSSIsIklkIjoiOTFiNzdlYzEtNGU1Yy00ZDRlLWEwNGMtNmQ2MWU1ODYyMjU5IiwiTW9kaWZpZWRPbiI6IjIwMjItMTAtMzFUMDU6MjI6MjciLCJQcm9qZWN0Ijp7IiRyZWYiOiI1In19LCJVc2VOdW1iZXJpbmdUeXBlT2ZQYXJlbnREb2N1bWVudCI6ZmFsc2V9XSwiRm9ybWF0dGVkVGV4dCI6eyIkaWQiOiI5IiwiQ291bnQiOjEsIlRleHRVbml0cyI6W3siJGlkIjoiMTAiLCJGb250U3R5bGUiOnsiJGlkIjoiMTEiLCJOZXV0cmFsIjp0cnVlfSwiUmVhZGluZ09yZGVyIjoxLCJUZXh0IjoiKEVFQ2VudHJlLCAyMDE5KSJ9XX0sIlRhZyI6IkNpdGF2aVBsYWNlaG9sZGVyIzk0ZWFiMTdhLTcwNjctNDA4MS1iNDEzLWFkZWM3OGZhMzBiYyIsIlRleHQiOiIoRUVDZW50cmUsIDIwMTkpIiwiV0FJVmVyc2lvbiI6IjYuOC4wLjAifQ==}</w:instrText>
          </w:r>
          <w:r w:rsidR="001F4E70" w:rsidRPr="00DD54E3">
            <w:rPr>
              <w:color w:val="000000" w:themeColor="text1"/>
              <w:lang w:val="en-GB"/>
            </w:rPr>
            <w:fldChar w:fldCharType="separate"/>
          </w:r>
          <w:r w:rsidR="00B10F20" w:rsidRPr="00DD54E3">
            <w:rPr>
              <w:color w:val="000000" w:themeColor="text1"/>
              <w:lang w:val="en-GB"/>
            </w:rPr>
            <w:t>(EECentre, 2019)</w:t>
          </w:r>
          <w:r w:rsidR="001F4E70" w:rsidRPr="00DD54E3">
            <w:rPr>
              <w:color w:val="000000" w:themeColor="text1"/>
              <w:lang w:val="en-GB"/>
            </w:rPr>
            <w:fldChar w:fldCharType="end"/>
          </w:r>
        </w:sdtContent>
      </w:sdt>
      <w:r w:rsidR="001F4E70" w:rsidRPr="00DD54E3">
        <w:rPr>
          <w:color w:val="000000" w:themeColor="text1"/>
          <w:lang w:val="en-GB"/>
        </w:rPr>
        <w:t xml:space="preserve">. </w:t>
      </w:r>
    </w:p>
    <w:p w14:paraId="73F7AF4A" w14:textId="60FF1596" w:rsidR="00992F5D" w:rsidRPr="00DD54E3" w:rsidRDefault="009E13DA" w:rsidP="003D70BC">
      <w:pPr>
        <w:rPr>
          <w:color w:val="000000" w:themeColor="text1"/>
          <w:lang w:val="en-GB"/>
        </w:rPr>
      </w:pPr>
      <w:r w:rsidRPr="00DD54E3">
        <w:rPr>
          <w:color w:val="000000" w:themeColor="text1"/>
          <w:lang w:val="en-GB"/>
        </w:rPr>
        <w:t>In combination with</w:t>
      </w:r>
      <w:r w:rsidR="00992F5D" w:rsidRPr="00DD54E3">
        <w:rPr>
          <w:color w:val="000000" w:themeColor="text1"/>
          <w:lang w:val="en-GB"/>
        </w:rPr>
        <w:t xml:space="preserve"> the environmental aspect</w:t>
      </w:r>
      <w:r w:rsidR="00ED15E8" w:rsidRPr="00DD54E3">
        <w:rPr>
          <w:color w:val="000000" w:themeColor="text1"/>
          <w:lang w:val="en-GB"/>
        </w:rPr>
        <w:t>s</w:t>
      </w:r>
      <w:r w:rsidR="00992F5D" w:rsidRPr="00DD54E3">
        <w:rPr>
          <w:color w:val="000000" w:themeColor="text1"/>
          <w:lang w:val="en-GB"/>
        </w:rPr>
        <w:t xml:space="preserve"> </w:t>
      </w:r>
      <w:r w:rsidR="00ED15E8" w:rsidRPr="00DD54E3">
        <w:rPr>
          <w:color w:val="000000" w:themeColor="text1"/>
          <w:lang w:val="en-GB"/>
        </w:rPr>
        <w:t xml:space="preserve">of </w:t>
      </w:r>
      <w:r w:rsidR="00600135" w:rsidRPr="00DD54E3">
        <w:rPr>
          <w:color w:val="000000" w:themeColor="text1"/>
          <w:lang w:val="en-GB"/>
        </w:rPr>
        <w:t>HSCs</w:t>
      </w:r>
      <w:r w:rsidR="00992F5D" w:rsidRPr="00DD54E3">
        <w:rPr>
          <w:color w:val="000000" w:themeColor="text1"/>
          <w:lang w:val="en-GB"/>
        </w:rPr>
        <w:t xml:space="preserve">, the social and economic dimensions play </w:t>
      </w:r>
      <w:r w:rsidRPr="00DD54E3">
        <w:rPr>
          <w:color w:val="000000" w:themeColor="text1"/>
          <w:lang w:val="en-GB"/>
        </w:rPr>
        <w:t>an important role</w:t>
      </w:r>
      <w:r w:rsidR="00992F5D" w:rsidRPr="00DD54E3">
        <w:rPr>
          <w:color w:val="000000" w:themeColor="text1"/>
          <w:lang w:val="en-GB"/>
        </w:rPr>
        <w:t xml:space="preserve"> in ensuring the effectiveness and sustainability of humanitarian operations. Social sustainability in the context of humanitarian operations entails a comprehensive and unwavering focus on the long-term well-being of affected communities and the equitable distribution of resources among affected communities</w:t>
      </w:r>
      <w:r w:rsidR="00CF61AF" w:rsidRPr="00DD54E3">
        <w:rPr>
          <w:color w:val="000000" w:themeColor="text1"/>
          <w:lang w:val="en-GB"/>
        </w:rPr>
        <w:t xml:space="preserve"> </w:t>
      </w:r>
      <w:sdt>
        <w:sdtPr>
          <w:rPr>
            <w:color w:val="000000" w:themeColor="text1"/>
            <w:lang w:val="en-GB"/>
          </w:rPr>
          <w:alias w:val="To edit, see citavi.com/edit"/>
          <w:tag w:val="CitaviPlaceholder#826689de-681a-4e61-974e-cc1b7b948596"/>
          <w:id w:val="954060615"/>
          <w:placeholder>
            <w:docPart w:val="DefaultPlaceholder_-1854013440"/>
          </w:placeholder>
        </w:sdtPr>
        <w:sdtContent>
          <w:r w:rsidR="00CF61AF"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xMmE2ZmM3LWJkYzYtNDg5ZS1iODg0LTExNTliZWNmYmU1NSIsIlJhbmdlTGVuZ3RoIjoyMSwiUmVmZXJlbmNlSWQiOiI2M2U1ZjQyMy1lMGY1LTQ3ZGQtODAwOC01MTVmNjJiZmVlYj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SmVzc2ljYSIsIkxhc3ROYW1lIjoiTWNDb3kiLCJNaWRkbGVOYW1lIjoiSC4iLCJQcm90ZWN0ZWQiOmZhbHNlLCJTZXgiOjEsIkNyZWF0ZWRCeSI6Il9hIiwiQ3JlYXRlZE9uIjoiMjAxNi0wMy0wOFQxMjoxMToyMyIsIk1vZGlmaWVkQnkiOiJfYSIsIklkIjoiNzNiYzJkMzYtZmVlOS00YWQ1LTg4YzMtNGZhNTRjMTIzYThlIiwiTW9kaWZpZWRPbiI6IjIwMTYtMDMtMDhUMTI6MTE6MjMiLCJQcm9qZWN0Ijp7IiRpZCI6IjUiLCIkdHlwZSI6IlN3aXNzQWNhZGVtaWMuQ2l0YXZpLlByb2plY3QsIFN3aXNzQWNhZGVtaWMuQ2l0YXZpIn19LHsiJGlkIjoiNiIsIiR0eXBlIjoiU3dpc3NBY2FkZW1pYy5DaXRhdmkuUGVyc29uLCBTd2lzc0FjYWRlbWljLkNpdGF2aSIsIkZpcnN0TmFtZSI6IkhhdSIsIkxhc3ROYW1lIjoiTGVlIiwiTWlkZGxlTmFtZSI6IkwuIiwiUHJvdGVjdGVkIjpmYWxzZSwiU2V4IjowLCJDcmVhdGVkQnkiOiJfQUxJIiwiQ3JlYXRlZE9uIjoiMjAyMi0wNS0wOVQxMzowODoxOCIsIk1vZGlmaWVkQnkiOiJfQUxJIiwiSWQiOiJmYjM5YjZmZS1lMjkzLTRiZjgtYjcwOS03ZDNhMjc3MWZhYjciLCJNb2RpZmllZE9uIjoiMjAyMi0wNS0wOVQxMzowODoxOCIsIlByb2plY3QiOnsiJHJlZiI6IjUifX1dLCJDaXRhdGlvbktleVVwZGF0ZVR5cGUiOjAsIkNvbGxhYm9yYXRvcnMiOltdLCJDb3ZlclBhdGgiOnsiJGlkIjoiNyIsIiR0eXBlIjoiU3dpc3NBY2FkZW1pYy5DaXRhdmkuTGlua2VkUmVzb3VyY2UsIFN3aXNzQWNhZGVtaWMuQ2l0YXZpIiwiTGlua2VkUmVzb3VyY2VUeXBlIjoxLCJVcmlTdHJpbmciOiJNY0NveSwgTGVlIDIwMTQgLSBVc2luZyBGYWlybmVzcyBNb2RlbHMgdG8gSW1wcm92ZS5qcGc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RvaSI6IjEwLjExMTEvcG9tcy4xMjEwMSIsIkVkaXRvcnMiOltdLCJFdmFsdWF0aW9uQ29tcGxleGl0eSI6MCwiRXZhbHVhdGlvblNvdXJjZVRleHRGb3JtYXQiOjAsIkdyb3VwcyI6W10sIkhhc0xhYmVsMSI6ZmFsc2UsIkhhc0xhYmVsMiI6ZmFsc2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ExMS9wb21zLjEyMTAxIiwiVXJpU3RyaW5nIjoiaHR0cHM6Ly9kb2kub3JnLzEwLjExMTEvcG9tcy4xMjEwM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y0wNy0yN1QwNDowNzo1NCIsIk1vZGlmaWVkQnkiOiJfQUxJIiwiSWQiOiI2ZGRkNjcwZi1kNDAzLTQwYTEtYmQ2Zi1kYTkwMTFmYzAyNDciLCJNb2RpZmllZE9uIjoiMjAyMy0wNy0yN1QwNDowNzo1NCIsIlByb2plY3QiOnsiJHJlZiI6IjUifX1dLCJOdW1iZXIiOiI2IiwiT3JnYW5pemF0aW9ucyI6W10sIk90aGVyc0ludm9sdmVkIjpbXSwiUGFnZVJhbmdlIjoiPHNwPlxyXG4gIDxuPjk2NTwvbj5cclxuICA8aW4+dHJ1ZTwvaW4+XHJcbiAgPG9zPjk2NTwvb3M+XHJcbiAgPHBzPjk2NTwvcHM+XHJcbjwvc3A+XHJcbjxlcD5cclxuICA8bj45Nzc8L24+XHJcbiAgPGluPnRydWU8L2luPlxyXG4gIDxvcz45Nzc8L29zPlxyXG4gIDxwcz45Nzc8L3BzPlxyXG48L2VwPlxyXG48b3M+OTY1LTk3Nzwvb3M+IiwiUGVyaW9kaWNhbCI6eyIkaWQiOiIxMi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dLCJRdW90YXRpb25zIjpbXSwiUmVmZXJlbmNlVHlwZSI6IkpvdXJuYWxBcnRpY2xlIiwiU2hvcnRUaXRsZSI6Ik1jQ295LCBMZWUgMjAxNCDigJMgVXNpbmcgRmFpcm5lc3MgTW9kZWxzIHRvIEltcHJvdmUiLCJTaG9ydFRpdGxlVXBkYXRlVHlwZSI6MCwiU291cmNlT2ZCaWJsaW9ncmFwaGljSW5mb3JtYXRpb24iOiJDcm9zc1JlZiIsIlN0YXRpY0lkcyI6WyJjYzNmOTQwNi0xZGRjLTQwZWEtOGJlYy00ZTE4NGQwMmNlMzMiXSwiVGFibGVPZkNvbnRlbnRzQ29tcGxleGl0eSI6MCwiVGFibGVPZkNvbnRlbnRzU291cmNlVGV4dEZvcm1hdCI6MCwiVGFza3MiOltdLCJUaXRsZSI6IlVzaW5nIEZhaXJuZXNzIE1vZGVscyB0byBJbXByb3ZlIEVxdWl0eSBpbiBIZWFsdGggRGVsaXZlcnkgRmxlZXQgTWFuYWdlbWVudCIsIlRyYW5zbGF0b3JzIjpbXSwiVm9sdW1lIjoiMjMiLCJZZWFyIjoiMjAxNCIsIlllYXJSZXNvbHZlZCI6IjIwMTQiLCJDcmVhdGVkQnkiOiJfQUxJIiwiQ3JlYXRlZE9uIjoiMjAyMy0wNy0yN1QwNDowNzo1NCIsIk1vZGlmaWVkQnkiOiJfQWxpIiwiSWQiOiI2M2U1ZjQyMy1lMGY1LTQ3ZGQtODAwOC01MTVmNjJiZmVlYjAiLCJNb2RpZmllZE9uIjoiMjAyMy0xMC0wMlQyMjoyOToxNSIsIlByb2plY3QiOnsiJHJlZiI6IjUifX0sIlVzZU51bWJlcmluZ1R5cGVPZlBhcmVudERvY3VtZW50IjpmYWxzZX1dLCJGb3JtYXR0ZWRUZXh0Ijp7IiRpZCI6IjEzIiwiQ291bnQiOjEsIlRleHRVbml0cyI6W3siJGlkIjoiMTQiLCJGb250U3R5bGUiOnsiJGlkIjoiMTUiLCJOZXV0cmFsIjp0cnVlfSwiUmVhZGluZ09yZGVyIjoxLCJUZXh0IjoiKE1jQ295IGFuZCBMZWUsIDIwMTQpIn1dfSwiVGFnIjoiQ2l0YXZpUGxhY2Vob2xkZXIjODI2Njg5ZGUtNjgxYS00ZTYxLTk3NGUtY2MxYjdiOTQ4NTk2IiwiVGV4dCI6IihNY0NveSBhbmQgTGVlLCAyMDE0KSIsIldBSVZlcnNpb24iOiI2LjguMC4wIn0=}</w:instrText>
          </w:r>
          <w:r w:rsidR="00CF61AF" w:rsidRPr="00DD54E3">
            <w:rPr>
              <w:color w:val="000000" w:themeColor="text1"/>
              <w:lang w:val="en-GB"/>
            </w:rPr>
            <w:fldChar w:fldCharType="separate"/>
          </w:r>
          <w:r w:rsidR="00B10F20" w:rsidRPr="00DD54E3">
            <w:rPr>
              <w:color w:val="000000" w:themeColor="text1"/>
              <w:lang w:val="en-GB"/>
            </w:rPr>
            <w:t>(McCoy and Lee, 2014)</w:t>
          </w:r>
          <w:r w:rsidR="00CF61AF" w:rsidRPr="00DD54E3">
            <w:rPr>
              <w:color w:val="000000" w:themeColor="text1"/>
              <w:lang w:val="en-GB"/>
            </w:rPr>
            <w:fldChar w:fldCharType="end"/>
          </w:r>
        </w:sdtContent>
      </w:sdt>
      <w:r w:rsidR="00992F5D" w:rsidRPr="00DD54E3">
        <w:rPr>
          <w:color w:val="000000" w:themeColor="text1"/>
          <w:lang w:val="en-GB"/>
        </w:rPr>
        <w:t xml:space="preserve">. Despite this focus, aid distribution can sometimes inadvertently reinforce existing power dynamics and create dependency on external assistance, thereby limiting </w:t>
      </w:r>
      <w:r w:rsidR="00ED15E8" w:rsidRPr="00DD54E3">
        <w:rPr>
          <w:color w:val="000000" w:themeColor="text1"/>
          <w:lang w:val="en-GB"/>
        </w:rPr>
        <w:t>the voices and</w:t>
      </w:r>
      <w:r w:rsidR="00992F5D" w:rsidRPr="00DD54E3">
        <w:rPr>
          <w:color w:val="000000" w:themeColor="text1"/>
          <w:lang w:val="en-GB"/>
        </w:rPr>
        <w:t xml:space="preserve"> agency of affected communities</w:t>
      </w:r>
      <w:r w:rsidR="00554358" w:rsidRPr="00DD54E3">
        <w:rPr>
          <w:color w:val="000000" w:themeColor="text1"/>
          <w:lang w:val="en-GB"/>
        </w:rPr>
        <w:t xml:space="preserve"> </w:t>
      </w:r>
      <w:sdt>
        <w:sdtPr>
          <w:rPr>
            <w:color w:val="000000" w:themeColor="text1"/>
            <w:lang w:val="en-GB"/>
          </w:rPr>
          <w:alias w:val="To edit, see citavi.com/edit"/>
          <w:tag w:val="CitaviPlaceholder#d884f87c-8e58-465c-bd96-9d9fdbdb481a"/>
          <w:id w:val="447747709"/>
          <w:placeholder>
            <w:docPart w:val="DefaultPlaceholder_-1854013440"/>
          </w:placeholder>
        </w:sdtPr>
        <w:sdtContent>
          <w:r w:rsidR="0055435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liZmI1NjAzLTViNGMtNDU3Mi1hMjhhLWE5NjYyNTBmYzFlYyIsIlJhbmdlTGVuZ3RoIjoyNywiUmVmZXJlbmNlSWQiOiI4MmQ4NjUyNC05YTg5LTQxZjgtYmEyOS00YWU4MjVlMWRkMjg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5hIiwiTGFzdE5hbWUiOiJBbmF5YS1BcmVuYXMiLCJNaWRkbGVOYW1lIjoiTWFyw61hIiwiUHJvdGVjdGVkIjpmYWxzZSwiU2V4IjowLCJDcmVhdGVkQnkiOiJfQUxJIiwiQ3JlYXRlZE9uIjoiMjAyMy0wNy0yN1QwNzoyMzozMyIsIk1vZGlmaWVkQnkiOiJfQUxJIiwiSWQiOiIxZWRjN2Y0NC1kMmM0LTQ1MzAtYmY0MC1hMzUwZDI4OGUwMzgiLCJNb2RpZmllZE9uIjoiMjAyMy0wNy0yN1QwNzoyMzozMyIsIlByb2plY3QiOnsiJGlkIjoiNSIsIiR0eXBlIjoiU3dpc3NBY2FkZW1pYy5DaXRhdmkuUHJvamVjdCwgU3dpc3NBY2FkZW1pYy5DaXRhdmkifX0seyIkaWQiOiI2IiwiJHR5cGUiOiJTd2lzc0FjYWRlbWljLkNpdGF2aS5QZXJzb24sIFN3aXNzQWNhZGVtaWMuQ2l0YXZpIiwiRmlyc3ROYW1lIjoiQW5nZWwiLCJMYXN0TmFtZSI6IlJ1aXoiLCJQcm90ZWN0ZWQiOmZhbHNlLCJTZXgiOjAsIkNyZWF0ZWRCeSI6Il9BTEkiLCJDcmVhdGVkT24iOiIyMDIzLTA3LTI3VDA3OjIzOjMzIiwiTW9kaWZpZWRCeSI6Il9BTEkiLCJJZCI6ImEwMjdhZWM2LTJlZTMtNGU2MS05OGUyLTNkNzBiYmM4ZTA5YyIsIk1vZGlmaWVkT24iOiIyMDIzLTA3LTI3VDA3OjIzOjMzIiwiUHJvamVjdCI6eyIkcmVmIjoiNSJ9fSx7IiRpZCI6IjciLCIkdHlwZSI6IlN3aXNzQWNhZGVtaWMuQ2l0YXZpLlBlcnNvbiwgU3dpc3NBY2FkZW1pYy5DaXRhdmkiLCJGaXJzdE5hbWUiOiJKYWNxdWVzIiwiTGFzdE5hbWUiOiJSZW5hdWQiLCJQcm90ZWN0ZWQiOmZhbHNlLCJTZXgiOjAsIkNyZWF0ZWRCeSI6Il9BTEkiLCJDcmVhdGVkT24iOiIyMDIzLTA3LTI3VDA3OjIzOjMzIiwiTW9kaWZpZWRCeSI6Il9BTEkiLCJJZCI6IjI4OWFiMzM1LTkzODEtNDZkOC04YmU5LTVhZDc2Mzc2Njk1MCIsIk1vZGlmaWVkT24iOiIyMDIzLTA3LTI3VDA3OjIzOjMzIiwiUHJvamVjdCI6eyIkcmVmIjoiNSJ9fV0sIkNpdGF0aW9uS2V5VXBkYXRlVHlwZSI6MCwiQ29sbGFib3JhdG9ycyI6W10sIkRvaSI6IjEwLjEwODAvMDk1MzcyODcuMjAxOC4xNTQyMTU3IiwiRWRpdG9ycyI6W10sIkV2YWx1YXRpb25Db21wbGV4aXR5IjowLCJFdmFsdWF0aW9uU291cmNlVGV4dEZvcm1hdCI6MCwiR3JvdXBzIjpb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wODAvMDk1MzcyODcuMjAxOC4xNTQyMTU3IiwiVXJpU3RyaW5nIjoiaHR0cHM6Ly9kb2kub3JnLzEwLjEwODAvMDk1MzcyODcuMjAxOC4xNTQyMTU3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zLTA3LTI3VDA3OjIzOjMzIiwiTW9kaWZpZWRCeSI6Il9BTEkiLCJJZCI6IjYxNTg4YzgxLWM3NzgtNDFiYy04NmJlLTc1OWJlMWQwODE1MSIsIk1vZGlmaWVkT24iOiIyMDIzLTA3LTI3VDA3OjIzOjMzIiwiUHJvamVjdCI6eyIkcmVmIjoiNSJ9fV0sIk51bWJlciI6IjE0IiwiT3JnYW5pemF0aW9ucyI6W10sIk90aGVyc0ludm9sdmVkIjpbXSwiUGFnZVJhbmdlIjoiPHNwPlxyXG4gIDxuPjExNDU8L24+XHJcbiAgPGluPnRydWU8L2luPlxyXG4gIDxvcz4xMTQ1PC9vcz5cclxuICA8cHM+MTE0NTwvcHM+XHJcbjwvc3A+XHJcbjxlcD5cclxuICA8bj4xMTU3PC9uPlxyXG4gIDxpbj50cnVlPC9pbj5cclxuICA8b3M+MTE1Nzwvb3M+XHJcbiAgPHBzPjExNTc8L3BzPlxyXG48L2VwPlxyXG48b3M+MTE0NS0xMTU3PC9vcz4iLCJQZXJpb2RpY2FsIjp7IiRpZCI6IjExIiwiJHR5cGUiOiJTd2lzc0FjYWRlbWljLkNpdGF2aS5QZXJpb2RpY2FsLCBTd2lzc0FjYWRlbWljLkNpdGF2aSIsIkVpc3NuIjoiMTM2Ni01ODcxIiwiSXNzbiI6IjA5NTMtNzI4NyIsIk5hbWUiOiJQcm9kdWN0aW9uIFBsYW5uaW5nICYgQ29udHJvbCIsIlBhZ2luYXRpb24iOjAsIlByb3RlY3RlZCI6ZmFsc2UsIkNyZWF0ZWRCeSI6Il9BTEkiLCJDcmVhdGVkT24iOiIyMDIyLTAzLTE2VDA5OjQ0OjIwIiwiTW9kaWZpZWRCeSI6Il9BTEkiLCJJZCI6ImY2NDJlMzM4LWFkZmItNGYwOS05ZTJmLTNhZTcwOTRjNjdhNyIsIk1vZGlmaWVkT24iOiIyMDIyLTAzLTE2VDA5OjQ0OjIwIiwiUHJvamVjdCI6eyIkcmVmIjoiNSJ9fSwiUHVibGlzaGVycyI6W10sIlF1b3RhdGlvbnMiOltdLCJSZWZlcmVuY2VUeXBlIjoiSm91cm5hbEFydGljbGUiLCJTaG9ydFRpdGxlIjoiQW5heWEtQXJlbmFzLCBSdWl6IGV0IGFsLiAyMDE4IOKAkyBJbXBvcnRhbmNlIG9mIGZhaXJuZXNzIGluIGh1bWFuaXRhcmlhbiIsIlNob3J0VGl0bGVVcGRhdGVUeXBlIjowLCJTb3VyY2VPZkJpYmxpb2dyYXBoaWNJbmZvcm1hdGlvbiI6IkNyb3NzUmVmIiwiU3RhdGljSWRzIjpbImY1NGQ1NmE5LTg1YzQtNDE5OC05MzYxLWQ3MzMwMjg3YWVhZSJdLCJUYWJsZU9mQ29udGVudHNDb21wbGV4aXR5IjowLCJUYWJsZU9mQ29udGVudHNTb3VyY2VUZXh0Rm9ybWF0IjowLCJUYXNrcyI6W10sIlRpdGxlIjoiSW1wb3J0YW5jZSBvZiBmYWlybmVzcyBpbiBodW1hbml0YXJpYW4gcmVsaWVmIGRpc3RyaWJ1dGlvbiIsIlRyYW5zbGF0b3JzIjpbXSwiVm9sdW1lIjoiMjkiLCJZZWFyIjoiMjAxOCIsIlllYXJSZXNvbHZlZCI6IjIwMTgiLCJDcmVhdGVkQnkiOiJfQUxJIiwiQ3JlYXRlZE9uIjoiMjAyMy0wNy0yN1QwNzoyMzozMyIsIk1vZGlmaWVkQnkiOiJfQWxpIiwiSWQiOiI4MmQ4NjUyNC05YTg5LTQxZjgtYmEyOS00YWU4MjVlMWRkMjgiLCJNb2RpZmllZE9uIjoiMjAyMy0xMC0wMlQyMjoyOToxNSIsIlByb2plY3QiOnsiJHJlZiI6IjUifX0sIlVzZU51bWJlcmluZ1R5cGVPZlBhcmVudERvY3VtZW50IjpmYWxzZX1dLCJGb3JtYXR0ZWRUZXh0Ijp7IiRpZCI6IjEyIiwiQ291bnQiOjMsIlRleHRVbml0cyI6W3siJGlkIjoiMTMiLCJGb250U3R5bGUiOnsiJGlkIjoiMTQiLCJOZXV0cmFsIjp0cnVlfSwiUmVhZGluZ09yZGVyIjoxLCJUZXh0IjoiKEFuYXlhLUFyZW5hcyJ9LHsiJGlkIjoiMTUiLCJGb250U3R5bGUiOnsiJGlkIjoiMTYiLCJJdGFsaWMiOnRydWV9LCJSZWFkaW5nT3JkZXIiOjEsIlRleHQiOiIgZXQgYWwuIn0seyIkaWQiOiIxNyIsIkZvbnRTdHlsZSI6eyIkaWQiOiIxOCIsIk5ldXRyYWwiOnRydWV9LCJSZWFkaW5nT3JkZXIiOjEsIlRleHQiOiIsIDIwMTgpIn1dfSwiVGFnIjoiQ2l0YXZpUGxhY2Vob2xkZXIjZDg4NGY4N2MtOGU1OC00NjVjLWJkOTYtOWQ5ZmRiZGI0ODFhIiwiVGV4dCI6IihBbmF5YS1BcmVuYXMgZXQgYWwuLCAyMDE4KSIsIldBSVZlcnNpb24iOiI2LjguMC4wIn0=}</w:instrText>
          </w:r>
          <w:r w:rsidR="00554358" w:rsidRPr="00DD54E3">
            <w:rPr>
              <w:color w:val="000000" w:themeColor="text1"/>
              <w:lang w:val="en-GB"/>
            </w:rPr>
            <w:fldChar w:fldCharType="separate"/>
          </w:r>
          <w:r w:rsidR="00B10F20" w:rsidRPr="00DD54E3">
            <w:rPr>
              <w:color w:val="000000" w:themeColor="text1"/>
              <w:lang w:val="en-GB"/>
            </w:rPr>
            <w:t>(Anaya-Arenas</w:t>
          </w:r>
          <w:r w:rsidR="00B10F20" w:rsidRPr="00DD54E3">
            <w:rPr>
              <w:i/>
              <w:color w:val="000000" w:themeColor="text1"/>
              <w:lang w:val="en-GB"/>
            </w:rPr>
            <w:t xml:space="preserve"> et al.</w:t>
          </w:r>
          <w:r w:rsidR="00B10F20" w:rsidRPr="00DD54E3">
            <w:rPr>
              <w:color w:val="000000" w:themeColor="text1"/>
              <w:lang w:val="en-GB"/>
            </w:rPr>
            <w:t>, 2018)</w:t>
          </w:r>
          <w:r w:rsidR="00554358" w:rsidRPr="00DD54E3">
            <w:rPr>
              <w:color w:val="000000" w:themeColor="text1"/>
              <w:lang w:val="en-GB"/>
            </w:rPr>
            <w:fldChar w:fldCharType="end"/>
          </w:r>
        </w:sdtContent>
      </w:sdt>
      <w:r w:rsidR="00992F5D" w:rsidRPr="00DD54E3">
        <w:rPr>
          <w:color w:val="000000" w:themeColor="text1"/>
          <w:lang w:val="en-GB"/>
        </w:rPr>
        <w:t xml:space="preserve">. Short-term focus and aid may impede the development of sustainable solutions and interfere </w:t>
      </w:r>
      <w:r w:rsidR="00ED15E8" w:rsidRPr="00DD54E3">
        <w:rPr>
          <w:color w:val="000000" w:themeColor="text1"/>
          <w:lang w:val="en-GB"/>
        </w:rPr>
        <w:t>with localisation processes</w:t>
      </w:r>
      <w:r w:rsidR="00554358" w:rsidRPr="00DD54E3">
        <w:rPr>
          <w:color w:val="000000" w:themeColor="text1"/>
          <w:lang w:val="en-GB"/>
        </w:rPr>
        <w:t xml:space="preserve"> </w:t>
      </w:r>
      <w:sdt>
        <w:sdtPr>
          <w:rPr>
            <w:color w:val="000000" w:themeColor="text1"/>
            <w:lang w:val="en-GB"/>
          </w:rPr>
          <w:alias w:val="To edit, see citavi.com/edit"/>
          <w:tag w:val="CitaviPlaceholder#efa32c96-eb33-411a-adcf-de89e5c2e693"/>
          <w:id w:val="-9145963"/>
          <w:placeholder>
            <w:docPart w:val="DefaultPlaceholder_-1854013440"/>
          </w:placeholder>
        </w:sdtPr>
        <w:sdtContent>
          <w:r w:rsidR="0055435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YxMDk4Yzk2LTAyZGMtNGExOS04OGI3LThiODU3OGExNzk0MiIsIlJhbmdlTGVuZ3RoIjoyNSwiUmVmZXJlbmNlSWQiOiJkYjUxMGY5MC03NmQwLTQ0MDYtOWJmOC0xYjdkNTg4MWUzNT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GluYSIsIkxhc3ROYW1lIjoiRnJlbm5lc3NvbiIsIlByb3RlY3RlZCI6ZmFsc2UsIlNleCI6MCwiQ3JlYXRlZEJ5IjoiX0FMSSIsIkNyZWF0ZWRPbiI6IjIwMjItMTAtMjhUMDc6Mjg6MjkiLCJNb2RpZmllZEJ5IjoiX0FMSSIsIklkIjoiOGYyZTIyMTQtMzdlZC00Y2Y1LWE5ZDctYTZkYjEzNjY5Y2ExIiwiTW9kaWZpZWRPbiI6IjIwMjItMTAtMjhUMDc6Mjg6MjkiLCJQcm9qZWN0Ijp7IiRpZCI6IjUiLCIkdHlwZSI6IlN3aXNzQWNhZGVtaWMuQ2l0YXZpLlByb2plY3QsIFN3aXNzQWNhZGVtaWMuQ2l0YXZpIn19LHsiJGlkIjoiNiIsIiR0eXBlIjoiU3dpc3NBY2FkZW1pYy5DaXRhdmkuUGVyc29uLCBTd2lzc0FjYWRlbWljLkNpdGF2aSIsIkZpcnN0TmFtZSI6IkpvYWtpbSIsIkxhc3ROYW1lIjoiS2VtYnJvIiwiUHJvdGVjdGVkIjpmYWxzZSwiU2V4IjowLCJDcmVhdGVkQnkiOiJfQUxJIiwiQ3JlYXRlZE9uIjoiMjAyMi0wMy0yM1QwNjowMToyOCIsIk1vZGlmaWVkQnkiOiJfQUxJIiwiSWQiOiJhZjM5Mzc4NC0zYTBiLTQ2MTctODNlYS01OTA4ZmZlMmJlMDgiLCJNb2RpZmllZE9uIjoiMjAyMi0wMy0yM1QwNjowMToyOCIsIlByb2plY3QiOnsiJHJlZiI6IjUifX0seyIkaWQiOiI3IiwiJHR5cGUiOiJTd2lzc0FjYWRlbWljLkNpdGF2aS5QZXJzb24sIFN3aXNzQWNhZGVtaWMuQ2l0YXZpIiwiRmlyc3ROYW1lIjoiSGFyd2luIiwiTGFzdE5hbWUiOiJWcmllcyIsIlByZWZpeCI6ImRlIiwiUHJvdGVjdGVkIjpmYWxzZSwiU2V4IjowLCJDcmVhdGVkQnkiOiJfQUxJIiwiQ3JlYXRlZE9uIjoiMjAyMi0xMC0yOFQwNzoyODoyOSIsIk1vZGlmaWVkQnkiOiJfQUxJIiwiSWQiOiI1Y2ZkMWRmYy03YjBjLTQyMjctYWYyMS0yY2EyYzFhMzFiZDAiLCJNb2RpZmllZE9uIjoiMjAyMi0xMC0yOFQwNzoyODoyOSIsIlByb2plY3QiOnsiJHJlZiI6IjUifX0seyIkaWQiOiI4IiwiJHR5cGUiOiJTd2lzc0FjYWRlbWljLkNpdGF2aS5QZXJzb24sIFN3aXNzQWNhZGVtaWMuQ2l0YXZpIiwiRmlyc3ROYW1lIjoiTWFyaWFubmUiLCJMYXN0TmFtZSI6IkphaHJlIiwiUHJvdGVjdGVkIjpmYWxzZSwiU2V4IjowLCJDcmVhdGVkQnkiOiJfQUxJIiwiQ3JlYXRlZE9uIjoiMjAyMi0wMy0xNFQwOToyODo0OCIsIk1vZGlmaWVkQnkiOiJfQUxJIiwiSWQiOiIzZWM1MDVjMC0yMTZjLTQzOWItYWIyMi1lZGM5NWFmZTk5NDciLCJNb2RpZmllZE9uIjoiMjAyMi0wMy0xNFQwOToyODo0OCIsIlByb2plY3QiOnsiJHJlZiI6IjUifX0seyIkaWQiOiI5IiwiJHR5cGUiOiJTd2lzc0FjYWRlbWljLkNpdGF2aS5QZXJzb24sIFN3aXNzQWNhZGVtaWMuQ2l0YXZpIiwiRmlyc3ROYW1lIjoiTHVrIiwiTGFzdE5hbWUiOiJ2YW4gV2Fzc2VuaG92ZSIsIlByb3RlY3RlZCI6ZmFsc2UsIlNleCI6MCwiQ3JlYXRlZEJ5IjoiX0FMSSIsIkNyZWF0ZWRPbiI6IjIwMjItMDMtMTRUMDg6Mzg6MzAiLCJNb2RpZmllZEJ5IjoiX0FMSSIsIklkIjoiOTVmNmQwODUtOWU3ZC00MGI5LWIzMTMtZWVlNDhmZTA1MzIwIiwiTW9kaWZpZWRPbiI6IjIwMjItMDMtMTRUMDg6Mzg6MzAiLCJQcm9qZWN0Ijp7IiRyZWYiOiI1In19XSwiQ2l0YXRpb25LZXlVcGRhdGVUeXBlIjowLCJDb2xsYWJvcmF0b3JzIjpbXSwiRG9pIjoiMTAuMTAxNi9qLmlqZHJyLjIwMjIuMTAzNDEwIiwiRWRpdG9ycyI6W10sIkV2YWx1YXRpb25Db21wbGV4aXR5IjowLCJFdmFsdWF0aW9uU291cmNlVGV4dEZvcm1hdCI6MCwiR3JvdXBzIjpb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xNi9qLmlqZHJyLjIwMjIuMTAzNDEwIiwiVXJpU3RyaW5nIjoiaHR0cHM6Ly9kb2kub3JnLzEwLjEwMTYvai5pamRyci4yMDIyLjEwMzQxM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S0xMlQxMDo0MDoyMSIsIk1vZGlmaWVkQnkiOiJfQUxJIiwiSWQiOiIzYWJiMmFjOC01NTk3LTQ4ZDgtYjI3Yy1jNGVmYTIyMGE2ZGEiLCJNb2RpZmllZE9uIjoiMjAyMi0xMS0xMlQxMDo0MDoyMSIsIlByb2plY3QiOnsiJHJlZiI6IjUifX1dLCJPcmdhbml6YXRpb25zIjpbXSwiT3RoZXJzSW52b2x2ZWQiOltdLCJQYWdlQ291bnQiOiIxIiwiUGFnZVJhbmdlIjoiPHNwPlxyXG4gIDxuPjEwMzQxMDwvbj5cclxuICA8aW4+dHJ1ZTwvaW4+XHJcbiAgPG9zPjEwMzQxMDwvb3M+XHJcbiAgPHBzPjEwMzQxMDwvcHM+XHJcbjwvc3A+XHJcbjxvcz4xMDM0MTA8L29zPiIsIlBlcmlvZGljYWwiOnsiJGlkIjoiMTMiLCIkdHlwZSI6IlN3aXNzQWNhZGVtaWMuQ2l0YXZpLlBlcmlvZGljYWwsIFN3aXNzQWNhZGVtaWMuQ2l0YXZpIiwiTmFtZSI6IkludGVybmF0aW9uYWwgSm91cm5hbCBvZiBEaXNhc3RlciBSaXNrIFJlZHVjdGlvbiIsIlBhZ2luYXRpb24iOjAsIlByb3RlY3RlZCI6ZmFsc2UsIkNyZWF0ZWRCeSI6Il9BbmpvbXNob2FlIiwiQ3JlYXRlZE9uIjoiMjAyMi0wMS0zMFQwNDozMTozOCIsIk1vZGlmaWVkQnkiOiJfQW5qb21zaG9hZSIsIklkIjoiYmFmNzdmNzYtM2Q0My00NjFmLWIzM2UtZTk1NTdkMjlmMmZjIiwiTW9kaWZpZWRPbiI6IjIwMjItMDEtMzBUMDQ6MzE6MzgiLCJQcm9qZWN0Ijp7IiRyZWYiOiI1In19LCJQdWJsaXNoZXJzIjpbXSwiUXVvdGF0aW9ucyI6W10sIlJlZmVyZW5jZVR5cGUiOiJKb3VybmFsQXJ0aWNsZSIsIlNob3J0VGl0bGUiOiJGcmVubmVzc29uLCBLZW1icm8gZXQgYWwuIDIwMjIg4oCTIEludGVybmF0aW9uYWwgaHVtYW5pdGFyaWFuIG9yZ2FuaXphdGlvbnPigJkgcGVyc3BlY3RpdmVzIiwiU2hvcnRUaXRsZVVwZGF0ZVR5cGUiOjAsIlNvdXJjZU9mQmlibGlvZ3JhcGhpY0luZm9ybWF0aW9uIjoiQ3Jvc3NSZWYiLCJTdGF0aWNJZHMiOlsiMDIzNWMxNGMtNDU2Zi00NGNmLTlmZTAtZGE2MjY5ZWFjY2M1Il0sIlRhYmxlT2ZDb250ZW50c0NvbXBsZXhpdHkiOjAsIlRhYmxlT2ZDb250ZW50c1NvdXJjZVRleHRGb3JtYXQiOjAsIlRhc2tzIjpbXSwiVGl0bGUiOiJJbnRlcm5hdGlvbmFsIGh1bWFuaXRhcmlhbiBvcmdhbml6YXRpb25z4oCZIHBlcnNwZWN0aXZlcyBvbiBsb2NhbGl6YXRpb24gZWZmb3J0cyIsIlRyYW5zbGF0b3JzIjpbXSwiWWVhciI6IjIwMjIiLCJZZWFyUmVzb2x2ZWQiOiIyMDIyIiwiQ3JlYXRlZEJ5IjoiX0FMSSIsIkNyZWF0ZWRPbiI6IjIwMjItMTEtMTJUMTA6NDA6MjEiLCJNb2RpZmllZEJ5IjoiX0FsaSIsIklkIjoiZGI1MTBmOTAtNzZkMC00NDA2LTliZjgtMWI3ZDU4ODFlMzUwIiwiTW9kaWZpZWRPbiI6IjIwMjMtMTAtMDJUMjI6Mjk6MTUiLCJQcm9qZWN0Ijp7IiRyZWYiOiI1In19LCJVc2VOdW1iZXJpbmdUeXBlT2ZQYXJlbnREb2N1bWVudCI6ZmFsc2V9XSwiRm9ybWF0dGVkVGV4dCI6eyIkaWQiOiIxNCIsIkNvdW50IjozLCJUZXh0VW5pdHMiOlt7IiRpZCI6IjE1IiwiRm9udFN0eWxlIjp7IiRpZCI6IjE2IiwiTmV1dHJhbCI6dHJ1ZX0sIlJlYWRpbmdPcmRlciI6MSwiVGV4dCI6IihGcmVubmVzc29uIn0seyIkaWQiOiIxNyIsIkZvbnRTdHlsZSI6eyIkaWQiOiIxOCIsIkl0YWxpYyI6dHJ1ZX0sIlJlYWRpbmdPcmRlciI6MSwiVGV4dCI6IiBldCBhbC4ifSx7IiRpZCI6IjE5IiwiRm9udFN0eWxlIjp7IiRpZCI6IjIwIiwiTmV1dHJhbCI6dHJ1ZX0sIlJlYWRpbmdPcmRlciI6MSwiVGV4dCI6IiwgMjAyMikifV19LCJUYWciOiJDaXRhdmlQbGFjZWhvbGRlciNlZmEzMmM5Ni1lYjMzLTQxMWEtYWRjZi1kZTg5ZTVjMmU2OTMiLCJUZXh0IjoiKEZyZW5uZXNzb24gZXQgYWwuLCAyMDIyKSIsIldBSVZlcnNpb24iOiI2LjguMC4wIn0=}</w:instrText>
          </w:r>
          <w:r w:rsidR="00554358" w:rsidRPr="00DD54E3">
            <w:rPr>
              <w:color w:val="000000" w:themeColor="text1"/>
              <w:lang w:val="en-GB"/>
            </w:rPr>
            <w:fldChar w:fldCharType="separate"/>
          </w:r>
          <w:r w:rsidR="00B10F20" w:rsidRPr="00DD54E3">
            <w:rPr>
              <w:color w:val="000000" w:themeColor="text1"/>
              <w:lang w:val="en-GB"/>
            </w:rPr>
            <w:t>(Frennesson</w:t>
          </w:r>
          <w:r w:rsidR="00B10F20" w:rsidRPr="00DD54E3">
            <w:rPr>
              <w:i/>
              <w:color w:val="000000" w:themeColor="text1"/>
              <w:lang w:val="en-GB"/>
            </w:rPr>
            <w:t xml:space="preserve"> et al.</w:t>
          </w:r>
          <w:r w:rsidR="00B10F20" w:rsidRPr="00DD54E3">
            <w:rPr>
              <w:color w:val="000000" w:themeColor="text1"/>
              <w:lang w:val="en-GB"/>
            </w:rPr>
            <w:t>, 2022)</w:t>
          </w:r>
          <w:r w:rsidR="00554358" w:rsidRPr="00DD54E3">
            <w:rPr>
              <w:color w:val="000000" w:themeColor="text1"/>
              <w:lang w:val="en-GB"/>
            </w:rPr>
            <w:fldChar w:fldCharType="end"/>
          </w:r>
        </w:sdtContent>
      </w:sdt>
      <w:r w:rsidR="00992F5D" w:rsidRPr="00DD54E3">
        <w:rPr>
          <w:color w:val="000000" w:themeColor="text1"/>
          <w:lang w:val="en-GB"/>
        </w:rPr>
        <w:t xml:space="preserve">. </w:t>
      </w:r>
      <w:r w:rsidR="00B82A89" w:rsidRPr="00DD54E3">
        <w:rPr>
          <w:color w:val="000000" w:themeColor="text1"/>
          <w:lang w:val="en-GB"/>
        </w:rPr>
        <w:t>Despite the potential benefits of locali</w:t>
      </w:r>
      <w:r w:rsidR="00ED15E8" w:rsidRPr="00DD54E3">
        <w:rPr>
          <w:color w:val="000000" w:themeColor="text1"/>
          <w:lang w:val="en-GB"/>
        </w:rPr>
        <w:t>s</w:t>
      </w:r>
      <w:r w:rsidR="00B82A89" w:rsidRPr="00DD54E3">
        <w:rPr>
          <w:color w:val="000000" w:themeColor="text1"/>
          <w:lang w:val="en-GB"/>
        </w:rPr>
        <w:t xml:space="preserve">ation in </w:t>
      </w:r>
      <w:r w:rsidR="00A41820" w:rsidRPr="00DD54E3">
        <w:rPr>
          <w:color w:val="000000" w:themeColor="text1"/>
          <w:lang w:val="en-GB"/>
        </w:rPr>
        <w:t>sustainable HSCs</w:t>
      </w:r>
      <w:r w:rsidR="00B82A89" w:rsidRPr="00DD54E3">
        <w:rPr>
          <w:color w:val="000000" w:themeColor="text1"/>
          <w:lang w:val="en-GB"/>
        </w:rPr>
        <w:t xml:space="preserve">, the challenges of securing stable funding sources and establishing long-term strategic partnerships with local stakeholders continue to </w:t>
      </w:r>
      <w:r w:rsidRPr="00DD54E3">
        <w:rPr>
          <w:color w:val="000000" w:themeColor="text1"/>
          <w:lang w:val="en-GB"/>
        </w:rPr>
        <w:t>be challenging in reali</w:t>
      </w:r>
      <w:r w:rsidR="00ED15E8" w:rsidRPr="00DD54E3">
        <w:rPr>
          <w:color w:val="000000" w:themeColor="text1"/>
          <w:lang w:val="en-GB"/>
        </w:rPr>
        <w:t>s</w:t>
      </w:r>
      <w:r w:rsidRPr="00DD54E3">
        <w:rPr>
          <w:color w:val="000000" w:themeColor="text1"/>
          <w:lang w:val="en-GB"/>
        </w:rPr>
        <w:t xml:space="preserve">ing </w:t>
      </w:r>
      <w:r w:rsidR="00020ACD" w:rsidRPr="00DD54E3">
        <w:rPr>
          <w:color w:val="000000" w:themeColor="text1"/>
          <w:lang w:val="en-GB"/>
        </w:rPr>
        <w:t>sustainable, locally led humanitarian</w:t>
      </w:r>
      <w:r w:rsidR="00B82A89" w:rsidRPr="00DD54E3">
        <w:rPr>
          <w:color w:val="000000" w:themeColor="text1"/>
          <w:lang w:val="en-GB"/>
        </w:rPr>
        <w:t xml:space="preserve"> operations</w:t>
      </w:r>
      <w:r w:rsidR="003D70BC" w:rsidRPr="00DD54E3">
        <w:rPr>
          <w:color w:val="000000" w:themeColor="text1"/>
          <w:lang w:val="en-GB"/>
        </w:rPr>
        <w:t xml:space="preserve"> </w:t>
      </w:r>
      <w:sdt>
        <w:sdtPr>
          <w:rPr>
            <w:color w:val="000000" w:themeColor="text1"/>
            <w:lang w:val="en-GB"/>
          </w:rPr>
          <w:alias w:val="To edit, see citavi.com/edit"/>
          <w:tag w:val="CitaviPlaceholder#850ce11a-8c41-4d6b-a695-a186fb8f0063"/>
          <w:id w:val="5261115"/>
          <w:placeholder>
            <w:docPart w:val="DefaultPlaceholder_-1854013440"/>
          </w:placeholder>
        </w:sdtPr>
        <w:sdtContent>
          <w:r w:rsidR="003D70BC"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U2NTFlZDJhLTQ4ZmQtNDYxMi05YWQ1LTQ1Y2M4ZmIzYWMwOCIsIlJhbmdlTGVuZ3RoIjoyNSwiUmVmZXJlbmNlSWQiOiJiOGQ1ZTBmMS0yOGJjLTQxYzMtOWQxZi1lNDA5MjhhNjAwNm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XJpc3RpZGVzIiwiTGFzdE5hbWUiOiJNYXRvcG91bG9zIiwiUHJvdGVjdGVkIjpmYWxzZSwiU2V4IjowLCJDcmVhdGVkQnkiOiJfQUxJIiwiQ3JlYXRlZE9uIjoiMjAyMi0wMy0xMlQwNjo1Njo0OCIsIk1vZGlmaWVkQnkiOiJfQUxJIiwiSWQiOiJlYmYxZThlNy05NDQ4LTQ2M2QtYjA3MS0yZTI0ZGIwZmQ0ODIiLCJNb2RpZmllZE9uIjoiMjAyMi0wMy0xMlQwNjo1Njo0OCIsIlByb2plY3QiOnsiJGlkIjoiNSIsIiR0eXBlIjoiU3dpc3NBY2FkZW1pYy5DaXRhdmkuUHJvamVjdCwgU3dpc3NBY2FkZW1pYy5DaXRhdmkifX0seyIkaWQiOiI2IiwiJHR5cGUiOiJTd2lzc0FjYWRlbWljLkNpdGF2aS5QZXJzb24sIFN3aXNzQWNhZGVtaWMuQ2l0YXZpIiwiRmlyc3ROYW1lIjoiR3nDtm5neWkiLCJMYXN0TmFtZSI6IktvdsOhY3MiLCJQcm90ZWN0ZWQiOmZhbHNlLCJTZXgiOjAsIkNyZWF0ZWRCeSI6Il9BTEkiLCJDcmVhdGVkT24iOiIyMDIyLTAzLTEyVDA1OjU1OjM0IiwiTW9kaWZpZWRCeSI6Il9BTEkiLCJJZCI6IjJkODRkYTliLTVhODAtNDRjZi1hNWQ3LTlkYWExYzQzMmQ4NSIsIk1vZGlmaWVkT24iOiIyMDIyLTAzLTEyVDA1OjU1OjM0IiwiUHJvamVjdCI6eyIkcmVmIjoiNSJ9fSx7IiRpZCI6IjciLCIkdHlwZSI6IlN3aXNzQWNhZGVtaWMuQ2l0YXZpLlBlcnNvbiwgU3dpc3NBY2FkZW1pYy5DaXRhdmkiLCJGaXJzdE5hbWUiOiJPZHJhbiIsIkxhc3ROYW1lIjoiSGF5ZXMiLCJQcm90ZWN0ZWQiOmZhbHNlLCJTZXgiOjAsIkNyZWF0ZWRCeSI6Il9BTEkiLCJDcmVhdGVkT24iOiIyMDIyLTAzLTEyVDA2OjU2OjQ4IiwiTW9kaWZpZWRCeSI6Il9BTEkiLCJJZCI6ImY3YWNhMTJhLWM1OTEtNGI4Yi05YzFlLWMwNzA2MDczMTRiNyIsIk1vZGlmaWVkT24iOiIyMDIyLTAzLTEyVDA2OjU2OjQ4IiwiUHJvamVjdCI6eyIkcmVmIjoiNSJ9fV0sIkNpdGF0aW9uS2V5VXBkYXRlVHlwZSI6MCwiQ29sbGFib3JhdG9ycyI6W10sIkRvaSI6IjEwLjExMTEvZGVjaS4xMjA4NiIsIkVkaXRvcnMiOltdLCJFdmFsdWF0aW9uQ29tcGxleGl0eSI6MCwiRXZhbHVhdGlvblNvdXJjZVRleHRGb3JtYXQiOjAsIkdyb3VwcyI6W10sIkhhc0xhYmVsMSI6ZmFsc2UsIkhhc0xhYmVsMiI6ZmFsc2UsIktleXdvcmRzIjpbXSwiTGFuZ3VhZ2UiOiJlbiIsIkxhbmd1YWdlQ29kZSI6ImVuIi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ExL2RlY2kuMTIwODYiLCJVcmlTdHJpbmciOiJodHRwczovL2RvaS5vcmcvMTAuMTExMS9kZWNpLjEyMDg2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EwLTAzVDAyOjE1OjU5IiwiTW9kaWZpZWRCeSI6Il9BTEkiLCJJZCI6Ijc3Yzg4ZDc4LTFjYzUtNGQzZS05YWJmLWFkNDY4NWEzOWExNSIsIk1vZGlmaWVkT24iOiIyMDIyLTEwLTAzVDAyOjE1OjU5IiwiUHJvamVjdCI6eyIkcmVmIjoiNSJ9fV0sIk51bWJlciI6IjQiLCJPcmdhbml6YXRpb25zIjpbXSwiT3RoZXJzSW52b2x2ZWQiOltdLCJQYWdlQ291bnQiOiIyNiIsIlBhZ2VSYW5nZSI6IjxzcD5cclxuICA8bj42MjE8L24+XHJcbiAgPGluPnRydWU8L2luPlxyXG4gIDxvcz42MjE8L29zPlxyXG4gIDxwcz42MjE8L3BzPlxyXG48L3NwPlxyXG48ZXA+XHJcbiAgPG4+NjQ2PC9uPlxyXG4gIDxpbj50cnVlPC9pbj5cclxuICA8b3M+NjQ2PC9vcz5cclxuICA8cHM+NjQ2PC9wcz5cclxuPC9lcD5cclxuPG9zPjYyMS02NDY8L29zPiIsIlBlcmlvZGljYWwiOnsiJGlkIjoiMTEiLCIkdHlwZSI6IlN3aXNzQWNhZGVtaWMuQ2l0YXZpLlBlcmlvZGljYWwsIFN3aXNzQWNhZGVtaWMuQ2l0YXZpIiwiSXNzbiI6IjAwMTE3MzE1IiwiTmFtZSI6IkRlY2lzaW9uIFNjaWVuY2VzIiwiUGFnaW5hdGlvbiI6MCwiUHJvdGVjdGVkIjpmYWxzZSwiQ3JlYXRlZEJ5IjoiX0FMSSIsIkNyZWF0ZWRPbiI6IjIwMjItMDMtMTJUMDY6NTY6NDgiLCJNb2RpZmllZEJ5IjoiX0FMSSIsIklkIjoiY2NmNzdlNTctYjk3YS00ZjY1LTlmMDQtNTE4YWI5NGMzM2MyIiwiTW9kaWZpZWRPbiI6IjIwMjItMDMtMTJUMDY6NTY6NDgiLCJQcm9qZWN0Ijp7IiRyZWYiOiI1In19LCJQdWJsaXNoZXJzIjpbeyIkaWQiOiIxMiIsIiR0eXBlIjoiU3dpc3NBY2FkZW1pYy5DaXRhdmkuUHVibGlzaGVyLCBTd2lzc0FjYWRlbWljLkNpdGF2aSIsIk5hbWUiOiJXaWxleSIsIlByb3RlY3RlZCI6ZmFsc2UsIkNyZWF0ZWRCeSI6Il9hIiwiQ3JlYXRlZE9uIjoiMjAxNi0wNi0wM1QwNjoxMzozNiIsIk1vZGlmaWVkQnkiOiJfYSIsIklkIjoiNTgwZjcxYmQtZjNkYS00YWFkLWJhZDMtYzU3OTA3YzlmM2QzIiwiTW9kaWZpZWRPbiI6IjIwMTYtMDYtMDNUMDY6MTM6MzYiLCJQcm9qZWN0Ijp7IiRyZWYiOiI1In19XSwiUXVvdGF0aW9ucyI6W10sIlJlZmVyZW5jZVR5cGUiOiJKb3VybmFsQXJ0aWNsZSIsIlNob3J0VGl0bGUiOiJNYXRvcG91bG9zLCBLb3bDoWNzIGV0IGFsLiAyMDE0IOKAkyBMb2NhbCBSZXNvdXJjZXMgYW5kIFByb2N1cmVtZW50IFByYWN0aWNlcyIsIlNob3J0VGl0bGVVcGRhdGVUeXBlIjowLCJTb3VyY2VPZkJpYmxpb2dyYXBoaWNJbmZvcm1hdGlvbiI6IkNyb3NzUmVmIiwiU3RhdGljSWRzIjpbImU1MDE2YzY1LWE4NjktNGM3OS1hZWViLTcyOWIzNGFkNDU4MiJdLCJUYWJsZU9mQ29udGVudHNDb21wbGV4aXR5IjowLCJUYWJsZU9mQ29udGVudHNTb3VyY2VUZXh0Rm9ybWF0IjowLCJUYXNrcyI6W10sIlRpdGxlIjoiTG9jYWwgUmVzb3VyY2VzIGFuZCBQcm9jdXJlbWVudCBQcmFjdGljZXMgaW4gSHVtYW5pdGFyaWFuIFN1cHBseSBDaGFpbnM6IEFuIEVtcGlyaWNhbCBFeGFtaW5hdGlvbiBvZiBMYXJnZS1TY2FsZSBIb3VzZSBSZWNvbnN0cnVjdGlvbiBQcm9qZWN0cyIsIlRyYW5zbGF0b3JzIjpbXSwiVm9sdW1lIjoiNDUiLCJZZWFyIjoiMjAxNCIsIlllYXJSZXNvbHZlZCI6IjIwMTQiLCJDcmVhdGVkQnkiOiJfQUxJIiwiQ3JlYXRlZE9uIjoiMjAyMi0xMC0wM1QwMjoxNTo1OSIsIk1vZGlmaWVkQnkiOiJfQWxpIiwiSWQiOiJiOGQ1ZTBmMS0yOGJjLTQxYzMtOWQxZi1lNDA5MjhhNjAwNmYiLCJNb2RpZmllZE9uIjoiMjAyMy0xMC0wMlQyMjoyOToxNSIsIlByb2plY3QiOnsiJHJlZiI6IjUifX0sIlVzZU51bWJlcmluZ1R5cGVPZlBhcmVudERvY3VtZW50IjpmYWxzZX1dLCJGb3JtYXR0ZWRUZXh0Ijp7IiRpZCI6IjEzIiwiQ291bnQiOjMsIlRleHRVbml0cyI6W3siJGlkIjoiMTQiLCJGb250U3R5bGUiOnsiJGlkIjoiMTUiLCJOZXV0cmFsIjp0cnVlfSwiUmVhZGluZ09yZGVyIjoxLCJUZXh0IjoiKE1hdG9wb3Vsb3MifSx7IiRpZCI6IjE2IiwiRm9udFN0eWxlIjp7IiRpZCI6IjE3IiwiSXRhbGljIjp0cnVlfSwiUmVhZGluZ09yZGVyIjoxLCJUZXh0IjoiIGV0IGFsLiJ9LHsiJGlkIjoiMTgiLCJGb250U3R5bGUiOnsiJGlkIjoiMTkiLCJOZXV0cmFsIjp0cnVlfSwiUmVhZGluZ09yZGVyIjoxLCJUZXh0IjoiLCAyMDE0KSJ9XX0sIlRhZyI6IkNpdGF2aVBsYWNlaG9sZGVyIzg1MGNlMTFhLThjNDEtNGQ2Yi1hNjk1LWExODZmYjhmMDA2MyIsIlRleHQiOiIoTWF0b3BvdWxvcyBldCBhbC4sIDIwMTQpIiwiV0FJVmVyc2lvbiI6IjYuOC4wLjAifQ==}</w:instrText>
          </w:r>
          <w:r w:rsidR="003D70BC" w:rsidRPr="00DD54E3">
            <w:rPr>
              <w:color w:val="000000" w:themeColor="text1"/>
              <w:lang w:val="en-GB"/>
            </w:rPr>
            <w:fldChar w:fldCharType="separate"/>
          </w:r>
          <w:r w:rsidR="00B10F20" w:rsidRPr="00DD54E3">
            <w:rPr>
              <w:color w:val="000000" w:themeColor="text1"/>
              <w:lang w:val="en-GB"/>
            </w:rPr>
            <w:t>(Matopoulos</w:t>
          </w:r>
          <w:r w:rsidR="00B10F20" w:rsidRPr="00DD54E3">
            <w:rPr>
              <w:i/>
              <w:color w:val="000000" w:themeColor="text1"/>
              <w:lang w:val="en-GB"/>
            </w:rPr>
            <w:t xml:space="preserve"> et al.</w:t>
          </w:r>
          <w:r w:rsidR="00B10F20" w:rsidRPr="00DD54E3">
            <w:rPr>
              <w:color w:val="000000" w:themeColor="text1"/>
              <w:lang w:val="en-GB"/>
            </w:rPr>
            <w:t>, 2014)</w:t>
          </w:r>
          <w:r w:rsidR="003D70BC" w:rsidRPr="00DD54E3">
            <w:rPr>
              <w:color w:val="000000" w:themeColor="text1"/>
              <w:lang w:val="en-GB"/>
            </w:rPr>
            <w:fldChar w:fldCharType="end"/>
          </w:r>
        </w:sdtContent>
      </w:sdt>
      <w:r w:rsidR="00B82A89" w:rsidRPr="00DD54E3">
        <w:rPr>
          <w:color w:val="000000" w:themeColor="text1"/>
          <w:lang w:val="en-GB"/>
        </w:rPr>
        <w:t xml:space="preserve">. </w:t>
      </w:r>
      <w:r w:rsidR="00992F5D" w:rsidRPr="00DD54E3">
        <w:rPr>
          <w:color w:val="000000" w:themeColor="text1"/>
          <w:lang w:val="en-GB"/>
        </w:rPr>
        <w:t xml:space="preserve">To address these challenges, </w:t>
      </w:r>
      <w:r w:rsidR="007714D8" w:rsidRPr="00DD54E3">
        <w:rPr>
          <w:color w:val="000000" w:themeColor="text1"/>
          <w:lang w:val="en-GB"/>
        </w:rPr>
        <w:t>HOs</w:t>
      </w:r>
      <w:r w:rsidR="00992F5D" w:rsidRPr="00DD54E3">
        <w:rPr>
          <w:color w:val="000000" w:themeColor="text1"/>
          <w:lang w:val="en-GB"/>
        </w:rPr>
        <w:t xml:space="preserve"> strive to prioriti</w:t>
      </w:r>
      <w:r w:rsidR="00ED15E8" w:rsidRPr="00DD54E3">
        <w:rPr>
          <w:color w:val="000000" w:themeColor="text1"/>
          <w:lang w:val="en-GB"/>
        </w:rPr>
        <w:t>s</w:t>
      </w:r>
      <w:r w:rsidR="00992F5D" w:rsidRPr="00DD54E3">
        <w:rPr>
          <w:color w:val="000000" w:themeColor="text1"/>
          <w:lang w:val="en-GB"/>
        </w:rPr>
        <w:t>e community engagement, equity, empowerment, and the integration of local perspectives in</w:t>
      </w:r>
      <w:r w:rsidR="00EC5AD5" w:rsidRPr="00DD54E3">
        <w:rPr>
          <w:color w:val="000000" w:themeColor="text1"/>
          <w:lang w:val="en-GB"/>
        </w:rPr>
        <w:t xml:space="preserve"> their</w:t>
      </w:r>
      <w:r w:rsidR="00992F5D" w:rsidRPr="00DD54E3">
        <w:rPr>
          <w:color w:val="000000" w:themeColor="text1"/>
          <w:lang w:val="en-GB"/>
        </w:rPr>
        <w:t xml:space="preserve"> decision-making processes.</w:t>
      </w:r>
      <w:r w:rsidR="009A7257" w:rsidRPr="00DD54E3">
        <w:rPr>
          <w:color w:val="000000" w:themeColor="text1"/>
          <w:lang w:val="en-GB"/>
        </w:rPr>
        <w:t xml:space="preserve"> </w:t>
      </w:r>
    </w:p>
    <w:p w14:paraId="000CB2B5" w14:textId="4603EB7F" w:rsidR="00992F5D" w:rsidRPr="00DD54E3" w:rsidRDefault="00020ACD" w:rsidP="00992F5D">
      <w:pPr>
        <w:rPr>
          <w:color w:val="000000" w:themeColor="text1"/>
          <w:lang w:val="en-GB"/>
        </w:rPr>
      </w:pPr>
      <w:r w:rsidRPr="00DD54E3">
        <w:rPr>
          <w:color w:val="000000" w:themeColor="text1"/>
          <w:lang w:val="en-GB"/>
        </w:rPr>
        <w:t>In the</w:t>
      </w:r>
      <w:r w:rsidR="00992F5D" w:rsidRPr="00DD54E3">
        <w:rPr>
          <w:color w:val="000000" w:themeColor="text1"/>
          <w:lang w:val="en-GB"/>
        </w:rPr>
        <w:t xml:space="preserve"> economic </w:t>
      </w:r>
      <w:r w:rsidR="00691778" w:rsidRPr="00DD54E3">
        <w:rPr>
          <w:color w:val="000000" w:themeColor="text1"/>
          <w:lang w:val="en-GB"/>
        </w:rPr>
        <w:t>dimension</w:t>
      </w:r>
      <w:r w:rsidR="00992F5D" w:rsidRPr="00DD54E3">
        <w:rPr>
          <w:color w:val="000000" w:themeColor="text1"/>
          <w:lang w:val="en-GB"/>
        </w:rPr>
        <w:t>, the unpredictability and unavailability of donor funding have largely hinder</w:t>
      </w:r>
      <w:r w:rsidR="00691778" w:rsidRPr="00DD54E3">
        <w:rPr>
          <w:color w:val="000000" w:themeColor="text1"/>
          <w:lang w:val="en-GB"/>
        </w:rPr>
        <w:t>ed long-term</w:t>
      </w:r>
      <w:r w:rsidR="00992F5D" w:rsidRPr="00DD54E3">
        <w:rPr>
          <w:color w:val="000000" w:themeColor="text1"/>
          <w:lang w:val="en-GB"/>
        </w:rPr>
        <w:t xml:space="preserve"> development and </w:t>
      </w:r>
      <w:r w:rsidR="00EC5AD5" w:rsidRPr="00DD54E3">
        <w:rPr>
          <w:color w:val="000000" w:themeColor="text1"/>
          <w:lang w:val="en-GB"/>
        </w:rPr>
        <w:t>limited</w:t>
      </w:r>
      <w:r w:rsidR="00992F5D" w:rsidRPr="00DD54E3">
        <w:rPr>
          <w:color w:val="000000" w:themeColor="text1"/>
          <w:lang w:val="en-GB"/>
        </w:rPr>
        <w:t xml:space="preserve"> </w:t>
      </w:r>
      <w:r w:rsidR="00473531" w:rsidRPr="00DD54E3">
        <w:rPr>
          <w:color w:val="000000" w:themeColor="text1"/>
          <w:lang w:val="en-GB"/>
        </w:rPr>
        <w:t>communities</w:t>
      </w:r>
      <w:r w:rsidR="00ED15E8" w:rsidRPr="00DD54E3">
        <w:rPr>
          <w:color w:val="000000" w:themeColor="text1"/>
          <w:lang w:val="en-GB"/>
        </w:rPr>
        <w:t>’</w:t>
      </w:r>
      <w:r w:rsidR="00473531" w:rsidRPr="00DD54E3">
        <w:rPr>
          <w:color w:val="000000" w:themeColor="text1"/>
          <w:lang w:val="en-GB"/>
        </w:rPr>
        <w:t xml:space="preserve"> </w:t>
      </w:r>
      <w:r w:rsidR="00992F5D" w:rsidRPr="00DD54E3">
        <w:rPr>
          <w:color w:val="000000" w:themeColor="text1"/>
          <w:lang w:val="en-GB"/>
        </w:rPr>
        <w:t>transition to self-reliance</w:t>
      </w:r>
      <w:r w:rsidR="00554358" w:rsidRPr="00DD54E3">
        <w:rPr>
          <w:color w:val="000000" w:themeColor="text1"/>
          <w:lang w:val="en-GB"/>
        </w:rPr>
        <w:t xml:space="preserve"> </w:t>
      </w:r>
      <w:sdt>
        <w:sdtPr>
          <w:rPr>
            <w:color w:val="000000" w:themeColor="text1"/>
            <w:lang w:val="en-GB"/>
          </w:rPr>
          <w:alias w:val="To edit, see citavi.com/edit"/>
          <w:tag w:val="CitaviPlaceholder#16b6f5b3-5ada-4ac3-a31a-558943c2d499"/>
          <w:id w:val="227966374"/>
          <w:placeholder>
            <w:docPart w:val="DefaultPlaceholder_-1854013440"/>
          </w:placeholder>
        </w:sdtPr>
        <w:sdtContent>
          <w:r w:rsidR="0055435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FlOWViNTRhLTkyYmItNGNhNi1hZmQ0LTI2ZjZmY2U0ODIwYiIsIlJhbmdlTGVuZ3RoIjozNSwiUmVmZXJlbmNlSWQiOiI1N2QzZTAzNy03YjQ5LTQyYTctYmRiMy1kZmRkNmEwMTVhYT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XJpYW4iLCJMYXN0TmFtZSI6IkFmbGFraSIsIlByb3RlY3RlZCI6ZmFsc2UsIlNleCI6MCwiQ3JlYXRlZEJ5IjoiX0FMSSIsIkNyZWF0ZWRPbiI6IjIwMjMtMDctMjdUMDc6Mjk6MDQiLCJNb2RpZmllZEJ5IjoiX0FMSSIsIklkIjoiZDU0OGY4YmMtODg4OS00NjliLTg0NzAtNTg5ZDQwOTBkZGZlIiwiTW9kaWZpZWRPbiI6IjIwMjMtMDctMjdUMDc6Mjk6MDQiLCJQcm9qZWN0Ijp7IiRpZCI6IjUiLCIkdHlwZSI6IlN3aXNzQWNhZGVtaWMuQ2l0YXZpLlByb2plY3QsIFN3aXNzQWNhZGVtaWMuQ2l0YXZpIn19LHsiJGlkIjoiNiIsIiR0eXBlIjoiU3dpc3NBY2FkZW1pYy5DaXRhdmkuUGVyc29uLCBTd2lzc0FjYWRlbWljLkNpdGF2aSIsIkZpcnN0TmFtZSI6IkFsZm9uc28iLCJMYXN0TmFtZSI6IlBlZHJhemEtTWFydGluZXoiLCJNaWRkbGVOYW1lIjoiSi4iLCJQcm90ZWN0ZWQiOmZhbHNlLCJTZXgiOjIsIkNyZWF0ZWRCeSI6Il9hIiwiQ3JlYXRlZE9uIjoiMjAxNi0wMy0wOFQxMjoxMToyMyIsIk1vZGlmaWVkQnkiOiJfYSIsIklkIjoiNzNmODE5N2EtNzY0Zi00M2YzLTk0ODgtZWE1ZTQ0MjhmZmRlIiwiTW9kaWZpZWRPbiI6IjIwMTYtMDMtMDhUMTI6MTE6MjMiLCJQcm9qZWN0Ijp7IiRyZWYiOiI1In19XSwiQ2l0YXRpb25LZXlVcGRhdGVUeXBlIjowLCJDb2xsYWJvcmF0b3JzIjpbXSwiQ292ZXJQYXRoIjp7IiRpZCI6IjciLCIkdHlwZSI6IlN3aXNzQWNhZGVtaWMuQ2l0YXZpLkxpbmtlZFJlc291cmNlLCBTd2lzc0FjYWRlbWljLkNpdGF2aSIsIkxpbmtlZFJlc291cmNlVHlwZSI6MSwiVXJpU3RyaW5nIjoiQWZsYWtpLCBQZWRyYXphLU1hcnRpbmV6IDIwMTYgLSBIdW1hbml0YXJpYW4gRnVuZGluZyBpbiBhIE11bHRpLURvbm9yLmpwZyIsIkxpbmtlZFJlc291cmNlU3RhdHVzIjo4LCJQcm9wZXJ0aWVzIjp7IiRpZCI6Ij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RG9pIjoiMTAuMTExMS9wb21zLjEyNTYzIiwiRWRpdG9ycyI6W10sIkV2YWx1YXRpb25Db21wbGV4aXR5IjowLCJFdmFsdWF0aW9uU291cmNlVGV4dEZvcm1hdCI6MCwiR3JvdXBzIjpb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TExL3BvbXMuMTI1NjMiLCJVcmlTdHJpbmciOiJodHRwczovL2RvaS5vcmcvMTAuMTExMS9wb21zLjEyNTYz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zLTA3LTI3VDA3OjI5OjA0IiwiTW9kaWZpZWRCeSI6Il9BTEkiLCJJZCI6IjJiNDM0ZjIxLWI1NzQtNGMwYS05NDI2LWJjMzY3MDFmZjllOCIsIk1vZGlmaWVkT24iOiIyMDIzLTA3LTI3VDA3OjI5OjA0IiwiUHJvamVjdCI6eyIkcmVmIjoiNSJ9fV0sIk51bWJlciI6IjciLCJPcmdhbml6YXRpb25zIjpbXSwiT3RoZXJzSW52b2x2ZWQiOltdLCJQYWdlUmFuZ2UiOiI8c3A+XHJcbiAgPG4+MTI3NDwvbj5cclxuICA8aW4+dHJ1ZTwvaW4+XHJcbiAgPG9zPjEyNzQ8L29zPlxyXG4gIDxwcz4xMjc0PC9wcz5cclxuPC9zcD5cclxuPGVwPlxyXG4gIDxuPjEyOTE8L24+XHJcbiAgPGluPnRydWU8L2luPlxyXG4gIDxvcz4xMjkxPC9vcz5cclxuICA8cHM+MTI5MTwvcHM+XHJcbjwvZXA+XHJcbjxvcz4xMjc0LTEyOTE8L29zPiIsIlBlcmlvZGljYWwiOnsiJGlkIjoiMTI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XSwiUXVvdGF0aW9ucyI6W10sIlJlZmVyZW5jZVR5cGUiOiJKb3VybmFsQXJ0aWNsZSIsIlNob3J0VGl0bGUiOiJBZmxha2ksIFBlZHJhemEtTWFydGluZXogMjAxNiDigJMgSHVtYW5pdGFyaWFuIEZ1bmRpbmcgaW4gYSBNdWx0aS1Eb25vciIsIlNob3J0VGl0bGVVcGRhdGVUeXBlIjowLCJTb3VyY2VPZkJpYmxpb2dyYXBoaWNJbmZvcm1hdGlvbiI6IkNyb3NzUmVmIiwiU3RhdGljSWRzIjpbIjBmODg1ODIwLTI3N2UtNDRkOS04MWExLTBmNzQ1MmUwZWI4MiJdLCJUYWJsZU9mQ29udGVudHNDb21wbGV4aXR5IjowLCJUYWJsZU9mQ29udGVudHNTb3VyY2VUZXh0Rm9ybWF0IjowLCJUYXNrcyI6W10sIlRpdGxlIjoiSHVtYW5pdGFyaWFuIEZ1bmRpbmcgaW4gYSBNdWx0aS1Eb25vciBNYXJrZXQgd2l0aCBEb25hdGlvbiBVbmNlcnRhaW50eSIsIlRyYW5zbGF0b3JzIjpbXSwiVm9sdW1lIjoiMjUiLCJZZWFyIjoiMjAxNiIsIlllYXJSZXNvbHZlZCI6IjIwMTYiLCJDcmVhdGVkQnkiOiJfQUxJIiwiQ3JlYXRlZE9uIjoiMjAyMy0wNy0yN1QwNzoyOTowNCIsIk1vZGlmaWVkQnkiOiJfQWxpIiwiSWQiOiI1N2QzZTAzNy03YjQ5LTQyYTctYmRiMy1kZmRkNmEwMTVhYTYiLCJNb2RpZmllZE9uIjoiMjAyMy0xMC0wMlQyMjoyOToxNSIsIlByb2plY3QiOnsiJHJlZiI6IjUifX0sIlVzZU51bWJlcmluZ1R5cGVPZlBhcmVudERvY3VtZW50IjpmYWxzZX1dLCJGb3JtYXR0ZWRUZXh0Ijp7IiRpZCI6IjEzIiwiQ291bnQiOjEsIlRleHRVbml0cyI6W3siJGlkIjoiMTQiLCJGb250U3R5bGUiOnsiJGlkIjoiMTUiLCJOZXV0cmFsIjp0cnVlfSwiUmVhZGluZ09yZGVyIjoxLCJUZXh0IjoiKEFmbGFraSBhbmQgUGVkcmF6YS1NYXJ0aW5leiwgMjAxNikifV19LCJUYWciOiJDaXRhdmlQbGFjZWhvbGRlciMxNmI2ZjViMy01YWRhLTRhYzMtYTMxYS01NTg5NDNjMmQ0OTkiLCJUZXh0IjoiKEFmbGFraSBhbmQgUGVkcmF6YS1NYXJ0aW5leiwgMjAxNikiLCJXQUlWZXJzaW9uIjoiNi44LjAuMCJ9}</w:instrText>
          </w:r>
          <w:r w:rsidR="00554358" w:rsidRPr="00DD54E3">
            <w:rPr>
              <w:color w:val="000000" w:themeColor="text1"/>
              <w:lang w:val="en-GB"/>
            </w:rPr>
            <w:fldChar w:fldCharType="separate"/>
          </w:r>
          <w:r w:rsidR="00B10F20" w:rsidRPr="00DD54E3">
            <w:rPr>
              <w:color w:val="000000" w:themeColor="text1"/>
              <w:lang w:val="en-GB"/>
            </w:rPr>
            <w:t>(Aflaki and Pedraza-Martinez, 2016)</w:t>
          </w:r>
          <w:r w:rsidR="00554358" w:rsidRPr="00DD54E3">
            <w:rPr>
              <w:color w:val="000000" w:themeColor="text1"/>
              <w:lang w:val="en-GB"/>
            </w:rPr>
            <w:fldChar w:fldCharType="end"/>
          </w:r>
        </w:sdtContent>
      </w:sdt>
      <w:r w:rsidR="00992F5D" w:rsidRPr="00DD54E3">
        <w:rPr>
          <w:color w:val="000000" w:themeColor="text1"/>
          <w:lang w:val="en-GB"/>
        </w:rPr>
        <w:t xml:space="preserve">. </w:t>
      </w:r>
      <w:r w:rsidR="00057B09" w:rsidRPr="00DD54E3">
        <w:rPr>
          <w:color w:val="000000" w:themeColor="text1"/>
          <w:lang w:val="en-GB"/>
        </w:rPr>
        <w:t xml:space="preserve">For instance, sudden shifts in donor priorities or economic downturns in donor countries may result in funding cuts or delays in disbursing </w:t>
      </w:r>
      <w:r w:rsidRPr="00DD54E3">
        <w:rPr>
          <w:color w:val="000000" w:themeColor="text1"/>
          <w:lang w:val="en-GB"/>
        </w:rPr>
        <w:t>funds for long-term</w:t>
      </w:r>
      <w:r w:rsidR="00473531" w:rsidRPr="00DD54E3">
        <w:rPr>
          <w:color w:val="000000" w:themeColor="text1"/>
          <w:lang w:val="en-GB"/>
        </w:rPr>
        <w:t xml:space="preserve"> projects</w:t>
      </w:r>
      <w:r w:rsidR="00554358" w:rsidRPr="00DD54E3">
        <w:rPr>
          <w:color w:val="000000" w:themeColor="text1"/>
          <w:lang w:val="en-GB"/>
        </w:rPr>
        <w:t xml:space="preserve"> </w:t>
      </w:r>
      <w:sdt>
        <w:sdtPr>
          <w:rPr>
            <w:color w:val="000000" w:themeColor="text1"/>
            <w:lang w:val="en-GB"/>
          </w:rPr>
          <w:alias w:val="To edit, see citavi.com/edit"/>
          <w:tag w:val="CitaviPlaceholder#c79a2dd5-3863-4924-b935-b70486b86a54"/>
          <w:id w:val="2131439435"/>
          <w:placeholder>
            <w:docPart w:val="DefaultPlaceholder_-1854013440"/>
          </w:placeholder>
        </w:sdtPr>
        <w:sdtContent>
          <w:r w:rsidR="0055435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zNWNjZTlmLTEyOTgtNDk2ZC05ZGFjLWNiNjMyNTI1ZWI3YyIsIlJhbmdlTGVuZ3RoIjoyMiwiUmVmZXJlbmNlSWQiOiIyNWI1NWNmYS04OWQyLTRmOTMtYjNmNS0xZTgxYWUwNGU2MTg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hyaXN0aWFuIiwiTGFzdE5hbWUiOiJCdXJrYXJ0IiwiUHJvdGVjdGVkIjpmYWxzZSwiU2V4IjoyLCJDcmVhdGVkQnkiOiJfYSIsIkNyZWF0ZWRPbiI6IjIwMTgtMTAtMTRUMDU6NDg6MjMiLCJNb2RpZmllZEJ5IjoiX2EiLCJJZCI6ImRmMWM1NTlkLTQ1YjEtNDlkZS04NDc2LTg3OTQ4YzFjZTEyMSIsIk1vZGlmaWVkT24iOiIyMDE4LTEwLTE0VDA1OjQ4OjIzIiwiUHJvamVjdCI6eyIkaWQiOiI1IiwiJHR5cGUiOiJTd2lzc0FjYWRlbWljLkNpdGF2aS5Qcm9qZWN0LCBTd2lzc0FjYWRlbWljLkNpdGF2aSJ9fSx7IiRpZCI6IjYiLCIkdHlwZSI6IlN3aXNzQWNhZGVtaWMuQ2l0YXZpLlBlcnNvbiwgU3dpc3NBY2FkZW1pYy5DaXRhdmkiLCJGaXJzdE5hbWUiOiJNYXJpYSIsIkxhc3ROYW1lIjoiQmVzaW91IiwiUHJvdGVjdGVkIjpmYWxzZSwiU2V4IjowLCJDcmVhdGVkQnkiOiJfQUxJIiwiQ3JlYXRlZE9uIjoiMjAyMi0wMy0xNlQwOTo1Mzo0OSIsIk1vZGlmaWVkQnkiOiJfQUxJIiwiSWQiOiJkOTBhMDEwMS0yY2EzLTQ0NTYtYjMwNy04YTdkYjI5NmM1OTkiLCJNb2RpZmllZE9uIjoiMjAyMi0wMy0xNlQwOTo1Mzo0OSIsIlByb2plY3QiOnsiJHJlZiI6IjUifX0seyIkaWQiOiI3IiwiJHR5cGUiOiJTd2lzc0FjYWRlbWljLkNpdGF2aS5QZXJzb24sIFN3aXNzQWNhZGVtaWMuQ2l0YXZpIiwiRmlyc3ROYW1lIjoiVGluYSIsIkxhc3ROYW1lIjoiV2Frb2xiaW5nZXIiLCJQcm90ZWN0ZWQiOmZhbHNlLCJTZXgiOjEsIkNyZWF0ZWRCeSI6Il9hIiwiQ3JlYXRlZE9uIjoiMjAxOC0xMC0xNFQwNTo0ODoyMyIsIk1vZGlmaWVkQnkiOiJfYSIsIklkIjoiMzFhZDk0OGUtOGQzYS00NzJhLTgzMDQtYTIzMTkzNTEyMzZlIiwiTW9kaWZpZWRPbiI6IjIwMTgtMTAtMTRUMDU6NDg6MjMiLCJQcm9qZWN0Ijp7IiRyZWYiOiI1In19XSwiQ2l0YXRpb25LZXkiOiJCdXJrYXJ0IGV0IGFsLiAyMDE2IiwiQ2l0YXRpb25LZXlVcGRhdGVUeXBlIjowLCJDb2xsYWJvcmF0b3JzIjpbXSwiRG9pIjoiMTAuMTAxNi9qLnNvcm1zLjIwMTYuMTAuMDAzIiwiRWRpdG9ycyI6W10sIkV2YWx1YXRpb25Db21wbGV4aXR5IjowLCJFdmFsdWF0aW9uU291cmNlVGV4dEZvcm1hdCI6MCwiR3JvdXBzIjpbXSwiSGFzTGFiZWwxIjpmYWxzZSwiSGFzTGFiZWwyIjp0cnV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AxNi9qLnNvcm1zLjIwMTYuMTAuMDAzIiwiVXJpU3RyaW5nIjoiaHR0cHM6Ly9kb2kub3JnLzEwLjEwMTYvai5zb3Jtcy4yMDE2LjEwLjAwMy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hIiwiQ3JlYXRlZE9uIjoiMjAxOC0xMC0xNFQwNTo0ODoyMyIsIk1vZGlmaWVkQnkiOiJfYSIsIklkIjoiYWIwNDJlMDUtMTk3YS00ZTdhLTliY2EtMWM0N2Q4YTI3ZTQ0IiwiTW9kaWZpZWRPbiI6IjIwMTgtMTAtMTRUMDU6NDg6MjMiLCJQcm9qZWN0Ijp7IiRyZWYiOiI1In19XSwiTnVtYmVyIjoiMiIsIk9yZ2FuaXphdGlvbnMiOltdLCJPdGhlcnNJbnZvbHZlZCI6W10sIlBhZ2VSYW5nZSI6IjxzcD5cclxuICA8bj4zMTwvbj5cclxuICA8aW4+dHJ1ZTwvaW4+XHJcbiAgPG9zPjMxPC9vcz5cclxuICA8cHM+MzE8L3BzPlxyXG48L3NwPlxyXG48ZXA+XHJcbiAgPG4+NDU8L24+XHJcbiAgPGluPnRydWU8L2luPlxyXG4gIDxvcz40NTwvb3M+XHJcbiAgPHBzPjQ1PC9wcz5cclxuPC9lcD5cclxuPG9zPjMxLTQ1PC9vcz4iLCJQZXJpb2RpY2FsIjp7IiRpZCI6IjExIiwiJHR5cGUiOiJTd2lzc0FjYWRlbWljLkNpdGF2aS5QZXJpb2RpY2FsLCBTd2lzc0FjYWRlbWljLkNpdGF2aSIsIklzc24iOiIxODc2NzM1NCIsIk5hbWUiOiJTdXJ2ZXlzIGluIE9wZXJhdGlvbnMgUmVzZWFyY2ggYW5kIE1hbmFnZW1lbnQgU2NpZW5jZSIsIlBhZ2luYXRpb24iOjAsIlByb3RlY3RlZCI6ZmFsc2UsIkNyZWF0ZWRCeSI6Il9BbGkiLCJDcmVhdGVkT24iOiIyMDE4LTAyLTA3VDExOjQ3OjMyIiwiTW9kaWZpZWRCeSI6Il9BbGkiLCJJZCI6ImZhODllZmUwLWMxMTktNDhlNC1iOTU5LTczYTMzMDNkOGUzNCIsIk1vZGlmaWVkT24iOiIyMDE4LTAyLTA3VDExOjQ3OjMyIiwiUHJvamVjdCI6eyIkcmVmIjoiNSJ9fSwiUHVibGlzaGVycyI6W10sIlF1b3RhdGlvbnMiOltdLCJSZWZlcmVuY2VUeXBlIjoiSm91cm5hbEFydGljbGUiLCJTaG9ydFRpdGxlIjoiQnVya2FydCwgQmVzaW91IGV0IGFsLiAyMDE2IOKAkyBUaGUgZnVuZGluZ+KAlEh1bWFuaXRhcmlhbiBzdXBwbHkgY2hhaW4gaW50ZXJmYWNlIiwiU2hvcnRUaXRsZVVwZGF0ZVR5cGUiOjAsIlNvdXJjZU9mQmlibGlvZ3JhcGhpY0luZm9ybWF0aW9uIjoiQ3Jvc3NSZWYiLCJTdGF0aWNJZHMiOlsiM2FmYTM3ZTktMWI3ZC00Y2Q0LTk0ZWQtNTQ1N2Y5YzJhNzMxIl0sIlRhYmxlT2ZDb250ZW50c0NvbXBsZXhpdHkiOjAsIlRhYmxlT2ZDb250ZW50c1NvdXJjZVRleHRGb3JtYXQiOjAsIlRhc2tzIjpbXSwiVGl0bGUiOiJUaGUgZnVuZGluZ+KAlEh1bWFuaXRhcmlhbiBzdXBwbHkgY2hhaW4gaW50ZXJmYWNlIiwiVHJhbnNsYXRvcnMiOltdLCJWb2x1bWUiOiIyMSIsIlllYXIiOiIyMDE2IiwiWWVhclJlc29sdmVkIjoiMjAxNiIsIkNyZWF0ZWRCeSI6Il9hIiwiQ3JlYXRlZE9uIjoiMjAxOC0xMC0xNFQwNTo0ODoyMSIsIk1vZGlmaWVkQnkiOiJfQWxpIiwiSWQiOiIyNWI1NWNmYS04OWQyLTRmOTMtYjNmNS0xZTgxYWUwNGU2MTgiLCJNb2RpZmllZE9uIjoiMjAyMy0xMC0wMlQyMjoyOToxNSIsIlByb2plY3QiOnsiJHJlZiI6IjUifX0sIlVzZU51bWJlcmluZ1R5cGVPZlBhcmVudERvY3VtZW50IjpmYWxzZX1dLCJGb3JtYXR0ZWRUZXh0Ijp7IiRpZCI6IjEyIiwiQ291bnQiOjMsIlRleHRVbml0cyI6W3siJGlkIjoiMTMiLCJGb250U3R5bGUiOnsiJGlkIjoiMTQiLCJOZXV0cmFsIjp0cnVlfSwiUmVhZGluZ09yZGVyIjoxLCJUZXh0IjoiKEJ1cmthcnQifSx7IiRpZCI6IjE1IiwiRm9udFN0eWxlIjp7IiRpZCI6IjE2IiwiSXRhbGljIjp0cnVlfSwiUmVhZGluZ09yZGVyIjoxLCJUZXh0IjoiIGV0IGFsLiJ9LHsiJGlkIjoiMTciLCJGb250U3R5bGUiOnsiJGlkIjoiMTgiLCJOZXV0cmFsIjp0cnVlfSwiUmVhZGluZ09yZGVyIjoxLCJUZXh0IjoiLCAyMDE2KSJ9XX0sIlRhZyI6IkNpdGF2aVBsYWNlaG9sZGVyI2M3OWEyZGQ1LTM4NjMtNDkyNC1iOTM1LWI3MDQ4NmI4NmE1NCIsIlRleHQiOiIoQnVya2FydCBldCBhbC4sIDIwMTYpIiwiV0FJVmVyc2lvbiI6IjYuOC4wLjAifQ==}</w:instrText>
          </w:r>
          <w:r w:rsidR="00554358" w:rsidRPr="00DD54E3">
            <w:rPr>
              <w:color w:val="000000" w:themeColor="text1"/>
              <w:lang w:val="en-GB"/>
            </w:rPr>
            <w:fldChar w:fldCharType="separate"/>
          </w:r>
          <w:r w:rsidR="00B10F20" w:rsidRPr="00DD54E3">
            <w:rPr>
              <w:color w:val="000000" w:themeColor="text1"/>
              <w:lang w:val="en-GB"/>
            </w:rPr>
            <w:t>(Burkart</w:t>
          </w:r>
          <w:r w:rsidR="00B10F20" w:rsidRPr="00DD54E3">
            <w:rPr>
              <w:i/>
              <w:color w:val="000000" w:themeColor="text1"/>
              <w:lang w:val="en-GB"/>
            </w:rPr>
            <w:t xml:space="preserve"> et al.</w:t>
          </w:r>
          <w:r w:rsidR="00B10F20" w:rsidRPr="00DD54E3">
            <w:rPr>
              <w:color w:val="000000" w:themeColor="text1"/>
              <w:lang w:val="en-GB"/>
            </w:rPr>
            <w:t>, 2016)</w:t>
          </w:r>
          <w:r w:rsidR="00554358" w:rsidRPr="00DD54E3">
            <w:rPr>
              <w:color w:val="000000" w:themeColor="text1"/>
              <w:lang w:val="en-GB"/>
            </w:rPr>
            <w:fldChar w:fldCharType="end"/>
          </w:r>
        </w:sdtContent>
      </w:sdt>
      <w:r w:rsidR="00057B09" w:rsidRPr="00DD54E3">
        <w:rPr>
          <w:color w:val="000000" w:themeColor="text1"/>
          <w:lang w:val="en-GB"/>
        </w:rPr>
        <w:t xml:space="preserve">. </w:t>
      </w:r>
      <w:r w:rsidR="00992F5D" w:rsidRPr="00DD54E3">
        <w:rPr>
          <w:color w:val="000000" w:themeColor="text1"/>
          <w:lang w:val="en-GB"/>
        </w:rPr>
        <w:t xml:space="preserve">As a result, securing stable funding sources poses a significant challenge for </w:t>
      </w:r>
      <w:r w:rsidR="00473531" w:rsidRPr="00DD54E3">
        <w:rPr>
          <w:color w:val="000000" w:themeColor="text1"/>
          <w:lang w:val="en-GB"/>
        </w:rPr>
        <w:t xml:space="preserve">international </w:t>
      </w:r>
      <w:r w:rsidR="00691778" w:rsidRPr="00DD54E3">
        <w:rPr>
          <w:color w:val="000000" w:themeColor="text1"/>
          <w:lang w:val="en-GB"/>
        </w:rPr>
        <w:t>HOs</w:t>
      </w:r>
      <w:r w:rsidR="00992F5D" w:rsidRPr="00DD54E3">
        <w:rPr>
          <w:color w:val="000000" w:themeColor="text1"/>
          <w:lang w:val="en-GB"/>
        </w:rPr>
        <w:t xml:space="preserve">. Additionally, the cost of delivering aid in remote </w:t>
      </w:r>
      <w:r w:rsidR="00992F5D" w:rsidRPr="00DD54E3">
        <w:rPr>
          <w:color w:val="000000" w:themeColor="text1"/>
          <w:lang w:val="en-GB"/>
        </w:rPr>
        <w:lastRenderedPageBreak/>
        <w:t xml:space="preserve">and conflict-affected areas </w:t>
      </w:r>
      <w:r w:rsidR="00691778" w:rsidRPr="00DD54E3">
        <w:rPr>
          <w:color w:val="000000" w:themeColor="text1"/>
          <w:lang w:val="en-GB"/>
        </w:rPr>
        <w:t>can</w:t>
      </w:r>
      <w:r w:rsidR="00992F5D" w:rsidRPr="00DD54E3">
        <w:rPr>
          <w:color w:val="000000" w:themeColor="text1"/>
          <w:lang w:val="en-GB"/>
        </w:rPr>
        <w:t xml:space="preserve"> be prohibitive, limiting the scale and reach of assistance. </w:t>
      </w:r>
      <w:r w:rsidR="00EC5AD5" w:rsidRPr="00DD54E3">
        <w:rPr>
          <w:color w:val="000000" w:themeColor="text1"/>
          <w:lang w:val="en-GB"/>
        </w:rPr>
        <w:t>HOs</w:t>
      </w:r>
      <w:r w:rsidR="00992F5D" w:rsidRPr="00DD54E3">
        <w:rPr>
          <w:color w:val="000000" w:themeColor="text1"/>
          <w:lang w:val="en-GB"/>
        </w:rPr>
        <w:t xml:space="preserve"> often face the dilemma of </w:t>
      </w:r>
      <w:r w:rsidRPr="00DD54E3">
        <w:rPr>
          <w:color w:val="000000" w:themeColor="text1"/>
          <w:lang w:val="en-GB"/>
        </w:rPr>
        <w:t>balancing cost effectiveness with</w:t>
      </w:r>
      <w:r w:rsidR="00992F5D" w:rsidRPr="00DD54E3">
        <w:rPr>
          <w:color w:val="000000" w:themeColor="text1"/>
          <w:lang w:val="en-GB"/>
        </w:rPr>
        <w:t xml:space="preserve"> the urgent need to reach vulnerable populations. </w:t>
      </w:r>
      <w:r w:rsidR="00473531" w:rsidRPr="00DD54E3">
        <w:rPr>
          <w:color w:val="000000" w:themeColor="text1"/>
          <w:lang w:val="en-GB"/>
        </w:rPr>
        <w:t>In the volatile and often conflicting humanitarian context,</w:t>
      </w:r>
      <w:r w:rsidR="00473531" w:rsidRPr="00DD54E3">
        <w:rPr>
          <w:lang w:val="en-GB"/>
        </w:rPr>
        <w:t xml:space="preserve"> </w:t>
      </w:r>
      <w:r w:rsidR="00473531" w:rsidRPr="00DD54E3">
        <w:rPr>
          <w:color w:val="000000" w:themeColor="text1"/>
          <w:lang w:val="en-GB"/>
        </w:rPr>
        <w:t xml:space="preserve">the allocation of aid resources may not always align with the actual economic needs of the affected population, </w:t>
      </w:r>
      <w:r w:rsidRPr="00DD54E3">
        <w:rPr>
          <w:color w:val="000000" w:themeColor="text1"/>
          <w:lang w:val="en-GB"/>
        </w:rPr>
        <w:t xml:space="preserve">neglecting </w:t>
      </w:r>
      <w:r w:rsidR="00473531" w:rsidRPr="00DD54E3">
        <w:rPr>
          <w:color w:val="000000" w:themeColor="text1"/>
          <w:lang w:val="en-GB"/>
        </w:rPr>
        <w:t xml:space="preserve">critical investments in </w:t>
      </w:r>
      <w:r w:rsidRPr="00DD54E3">
        <w:rPr>
          <w:color w:val="000000" w:themeColor="text1"/>
          <w:lang w:val="en-GB"/>
        </w:rPr>
        <w:t>education, health, and</w:t>
      </w:r>
      <w:r w:rsidR="00473531" w:rsidRPr="00DD54E3">
        <w:rPr>
          <w:color w:val="000000" w:themeColor="text1"/>
          <w:lang w:val="en-GB"/>
        </w:rPr>
        <w:t xml:space="preserve"> </w:t>
      </w:r>
      <w:r w:rsidR="002C5144" w:rsidRPr="00DD54E3">
        <w:rPr>
          <w:color w:val="000000" w:themeColor="text1"/>
          <w:lang w:val="en-GB"/>
        </w:rPr>
        <w:t>protection</w:t>
      </w:r>
      <w:r w:rsidR="00473531" w:rsidRPr="00DD54E3">
        <w:rPr>
          <w:color w:val="000000" w:themeColor="text1"/>
          <w:lang w:val="en-GB"/>
        </w:rPr>
        <w:t xml:space="preserve"> needed to revitali</w:t>
      </w:r>
      <w:r w:rsidR="00ED15E8" w:rsidRPr="00DD54E3">
        <w:rPr>
          <w:color w:val="000000" w:themeColor="text1"/>
          <w:lang w:val="en-GB"/>
        </w:rPr>
        <w:t>s</w:t>
      </w:r>
      <w:r w:rsidR="00473531" w:rsidRPr="00DD54E3">
        <w:rPr>
          <w:color w:val="000000" w:themeColor="text1"/>
          <w:lang w:val="en-GB"/>
        </w:rPr>
        <w:t xml:space="preserve">e local </w:t>
      </w:r>
      <w:r w:rsidR="002C5144" w:rsidRPr="00DD54E3">
        <w:rPr>
          <w:color w:val="000000" w:themeColor="text1"/>
          <w:lang w:val="en-GB"/>
        </w:rPr>
        <w:t>economies</w:t>
      </w:r>
      <w:r w:rsidR="00B61EC1" w:rsidRPr="00DD54E3">
        <w:rPr>
          <w:color w:val="000000" w:themeColor="text1"/>
          <w:lang w:val="en-GB"/>
        </w:rPr>
        <w:t xml:space="preserve"> </w:t>
      </w:r>
      <w:sdt>
        <w:sdtPr>
          <w:rPr>
            <w:color w:val="000000" w:themeColor="text1"/>
            <w:lang w:val="en-GB"/>
          </w:rPr>
          <w:alias w:val="To edit, see citavi.com/edit"/>
          <w:tag w:val="CitaviPlaceholder#123ad612-2225-42d8-a162-e1027c527d0c"/>
          <w:id w:val="-1982224841"/>
          <w:placeholder>
            <w:docPart w:val="DefaultPlaceholder_-1854013440"/>
          </w:placeholder>
        </w:sdtPr>
        <w:sdtContent>
          <w:r w:rsidR="00B61EC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E3MTQwZDVjLWMwOTYtNDUyNi1iZDViLTgzMmFiNjZhNjBiMiIsIlJhbmdlTGVuZ3RoIjoyMywiUmVmZXJlbmNlSWQiOiJhMjM0MWRiOC02MDcyLTQ1ZWUtOGI4OS04MDA0MWU5YWU1Y2Q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FyaWFubmUiLCJMYXN0TmFtZSI6IkphaHJlIiwiUHJvdGVjdGVkIjpmYWxzZSwiU2V4IjowLCJDcmVhdGVkQnkiOiJfQUxJIiwiQ3JlYXRlZE9uIjoiMjAyMi0wMy0xNFQwOToyODo0OCIsIk1vZGlmaWVkQnkiOiJfQUxJIiwiSWQiOiIzZWM1MDVjMC0yMTZjLTQzOWItYWIyMi1lZGM5NWFmZTk5NDciLCJNb2RpZmllZE9uIjoiMjAyMi0wMy0xNFQwOToyODo0OCIsIlByb2plY3QiOnsiJGlkIjoiNSIsIiR0eXBlIjoiU3dpc3NBY2FkZW1pYy5DaXRhdmkuUHJvamVjdCwgU3dpc3NBY2FkZW1pYy5DaXRhdmkifX0seyIkaWQiOiI2IiwiJHR5cGUiOiJTd2lzc0FjYWRlbWljLkNpdGF2aS5QZXJzb24sIFN3aXNzQWNhZGVtaWMuQ2l0YXZpIiwiRmlyc3ROYW1lIjoiSWFuIiwiTGFzdE5hbWUiOiJIZWlnaCIsIlByb3RlY3RlZCI6ZmFsc2UsIlNleCI6MiwiQ3JlYXRlZEJ5IjoiX2EiLCJDcmVhdGVkT24iOiIyMDE2LTAzLTA4VDEyOjExOjIzIiwiTW9kaWZpZWRCeSI6Il9hIiwiSWQiOiJjYTczMWM4NS02N2FkLTQwMmQtOWYzMi03YmY4ZDYzNGQ2MTIiLCJNb2RpZmllZE9uIjoiMjAxNi0wOS0xNFQwNDowODo0OCIsIlByb2plY3QiOnsiJHJlZiI6IjUifX1dLCJDaXRhdGlvbktleVVwZGF0ZVR5cGUiOjAsIkNvbGxhYm9yYXRvcnMiOltdLCJEYXRlIjoiMjAwOC0wMS0wMSIsIkRvaSI6IjEwLjEwODAvMTYyNTgzMTIuMjAwOC4xMTUxNzE5OCIsIkVkaXRvcnMiOltdLCJFdmFsdWF0aW9uQ29tcGxleGl0eSI6MCwiRXZhbHVhdGlvblNvdXJjZVRleHRGb3JtYXQiOjAsIkdyb3VwcyI6W10sIkhhc0xhYmVsMSI6ZmFsc2UsIkhhc0xhYmVsMiI6ZmFsc2UsIktleXdvcmRzIjpbXSwiTG9jYXRpb25zIjpbeyIkaWQiOiI3IiwiJHR5cGUiOiJTd2lzc0FjYWRlbWljLkNpdGF2aS5Mb2NhdGlvbiwgU3dpc3NBY2FkZW1pYy5DaXRhdmkiLCJBZGRyZXNzIjp7IiRpZCI6IjgiLCIkdHlwZSI6IlN3aXNzQWNhZGVtaWMuQ2l0YXZpLkxpbmtlZFJlc291cmNlLCBTd2lzc0FjYWRlbWljLkNpdGF2aSIsIkxpbmtlZFJlc291cmNlVHlwZSI6NSwiT3JpZ2luYWxTdHJpbmciOiJodHRwOi8vd3d3LnRhbmRmb25saW5lLmNvbS9kb2kvYWJzLzEwLjEwODAvMTYyNTgzMTIuMjAwOC4xMTUxNzE5OCIsIlVyaVN0cmluZyI6Imh0dHA6Ly93d3cudGFuZGZvbmxpbmUuY29tL2RvaS9hYnMvMTAuMTA4MC8xNjI1ODMxMi4yMDA4LjExNTE3MTk4IiwiTGlua2VkUmVzb3VyY2VTdGF0dXMiOjgsIlByb3BlcnRpZXMiOnsiJGlkIjoi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Ob3RlcyI6IkFic3RyYWN0IiwiQ3JlYXRlZEJ5IjoiX2EiLCJDcmVhdGVkT24iOiIyMDE2LTExLTI1VDE0OjQ4OjAzIiwiTW9kaWZpZWRCeSI6Il9hIiwiSWQiOiJkNjc3NWU5OS1kOTJiLTRkNGQtOTRiMy1hZjk0N2Y5YjZkYzYiLCJNb2RpZmllZE9uIjoiMjAxNi0xMS0yNVQxNDo0ODowMyIsIlByb2plY3QiOnsiJHJlZiI6IjUifX0s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ODAvMTYyNTgzMTIuMjAwOC4xMTUxNzE5OCIsIlVyaVN0cmluZyI6Imh0dHBzOi8vZG9pLm9yZy8xMC4xMDgwLzE2MjU4MzEyLjIwMDguMTE1MTcxOTg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2EiLCJDcmVhdGVkT24iOiIyMDE2LTExLTI1VDE0OjQ4OjAzIiwiTW9kaWZpZWRCeSI6Il9hIiwiSWQiOiJmOTJlN2I1Yi04ZWI5LTQ2Y2MtODU2MC01N2IyZDZhYWQyMDUiLCJNb2RpZmllZE9uIjoiMjAxNi0xMS0yNVQxNDo0ODowMyIsIlByb2plY3QiOnsiJHJlZiI6IjUifX1dLCJOdW1iZXIiOiIyIiwiT3JnYW5pemF0aW9ucyI6W10sIk90aGVyc0ludm9sdmVkIjpbXSwiUGFnZVJhbmdlIjoiPHNwPlxyXG4gIDxuPjQ0PC9uPlxyXG4gIDxpbj50cnVlPC9pbj5cclxuICA8b3M+NDQ8L29zPlxyXG4gIDxwcz40NDwvcHM+XHJcbjwvc3A+XHJcbjxlcD5cclxuICA8bj41NDwvbj5cclxuICA8aW4+dHJ1ZTwvaW4+XHJcbiAgPG9zPjU0PC9vcz5cclxuICA8cHM+NTQ8L3BzPlxyXG48L2VwPlxyXG48b3M+NDQtNTQ8L29zPiIsIlBlcmlvZGljYWwiOnsiJGlkIjoiMTMiLCIkdHlwZSI6IlN3aXNzQWNhZGVtaWMuQ2l0YXZpLlBlcmlvZGljYWwsIFN3aXNzQWNhZGVtaWMuQ2l0YXZpIiwiSXNzbiI6IjE2MjUtODMxMiIsIk5hbWUiOiJTdXBwbHkgQ2hhaW4gRm9ydW06IEFuIEludGVybmF0aW9uYWwgSm91cm5hbCIsIlBhZ2luYXRpb24iOjAsIlByb3RlY3RlZCI6ZmFsc2UsIkNyZWF0ZWRCeSI6Il9hIiwiQ3JlYXRlZE9uIjoiMjAxNi0xMS0wNFQxNDoxNjowOCIsIk1vZGlmaWVkQnkiOiJfYSIsIklkIjoiNWY0OWM3MTctOWZmYi00MzQwLTlmNTYtZjBlNWVmMmYzMjdkIiwiTW9kaWZpZWRPbiI6IjIwMTYtMTEtMDRUMTQ6MTY6MDgiLCJQcm9qZWN0Ijp7IiRyZWYiOiI1In19LCJQdWJsaXNoZXJzIjpbeyIkaWQiOiIxNCIsIiR0eXBlIjoiU3dpc3NBY2FkZW1pYy5DaXRhdmkuUHVibGlzaGVyLCBTd2lzc0FjYWRlbWljLkNpdGF2aSIsIk5hbWUiOiJUYXlsb3IgJiBGcmFuY2lzIiwiUHJvdGVjdGVkIjpmYWxzZSwiQ3JlYXRlZEJ5IjoiX2EiLCJDcmVhdGVkT24iOiIyMDE2LTAzLTA4VDEyOjExOjIzIiwiTW9kaWZpZWRCeSI6Il9hIiwiSWQiOiI0ODI1ZDdjNy1jNTlkLTRiYTMtYjVlNy03YWI1MmQzMzAyOTgiLCJNb2RpZmllZE9uIjoiMjAxNi0wMy0wOFQxMjoxMToyMyIsIlByb2plY3QiOnsiJHJlZiI6IjUifX1dLCJRdW90YXRpb25zIjpbXSwiUmVmZXJlbmNlVHlwZSI6IkpvdXJuYWxBcnRpY2xlIiwiU2hvcnRUaXRsZSI6IkphaHJlLCBIZWlnaCAyMDA4IOKAkyBEb2VzIHRoZSBDdXJyZW50IENvbnN0cmFpbnRzIiwiU2hvcnRUaXRsZVVwZGF0ZVR5cGUiOjAsIlNvdXJjZU9mQmlibGlvZ3JhcGhpY0luZm9ybWF0aW9uIjoiUklTIiwiU3RhdGljSWRzIjpbImRlODI0ODA2LWJjZDAtNDUzOS04OWNiLTg1MjFhYTQ0MDUwMSJdLCJUYWJsZU9mQ29udGVudHNDb21wbGV4aXR5IjowLCJUYWJsZU9mQ29udGVudHNTb3VyY2VUZXh0Rm9ybWF0IjowLCJUYXNrcyI6W10sIlRpdGxlIjoiRG9lcyB0aGUgQ3VycmVudCBDb25zdHJhaW50cyBpbiBGdW5kaW5nIFByb21vdGUgRmFpbHVyZSBpbiBIdW1hbml0YXJpYW4gU3VwcGx5IENoYWlucz8iLCJUcmFuc2xhdG9ycyI6W10sIlZvbHVtZSI6IjkiLCJZZWFyIjoiMjAwOCIsIlllYXJSZXNvbHZlZCI6IjIwMDgiLCJDcmVhdGVkQnkiOiJfYSIsIkNyZWF0ZWRPbiI6IjIwMTYtMTEtMjVUMTQ6NDg6MDMiLCJNb2RpZmllZEJ5IjoiX0FsaSIsIklkIjoiYTIzNDFkYjgtNjA3Mi00NWVlLThiODktODAwNDFlOWFlNWNkIiwiTW9kaWZpZWRPbiI6IjIwMjMtMTAtMDJUMjI6Mjk6MTUiLCJQcm9qZWN0Ijp7IiRyZWYiOiI1In19LCJVc2VOdW1iZXJpbmdUeXBlT2ZQYXJlbnREb2N1bWVudCI6ZmFsc2V9XSwiRm9ybWF0dGVkVGV4dCI6eyIkaWQiOiIxNSIsIkNvdW50IjoxLCJUZXh0VW5pdHMiOlt7IiRpZCI6IjE2IiwiRm9udFN0eWxlIjp7IiRpZCI6IjE3IiwiTmV1dHJhbCI6dHJ1ZX0sIlJlYWRpbmdPcmRlciI6MSwiVGV4dCI6IihKYWhyZSBhbmQgSGVpZ2gsIDIwMDgpIn1dfSwiVGFnIjoiQ2l0YXZpUGxhY2Vob2xkZXIjMTIzYWQ2MTItMjIyNS00MmQ4LWExNjItZTEwMjdjNTI3ZDBjIiwiVGV4dCI6IihKYWhyZSBhbmQgSGVpZ2gsIDIwMDgpIiwiV0FJVmVyc2lvbiI6IjYuOC4wLjAifQ==}</w:instrText>
          </w:r>
          <w:r w:rsidR="00B61EC1" w:rsidRPr="00DD54E3">
            <w:rPr>
              <w:color w:val="000000" w:themeColor="text1"/>
              <w:lang w:val="en-GB"/>
            </w:rPr>
            <w:fldChar w:fldCharType="separate"/>
          </w:r>
          <w:r w:rsidR="00B10F20" w:rsidRPr="00DD54E3">
            <w:rPr>
              <w:color w:val="000000" w:themeColor="text1"/>
              <w:lang w:val="en-GB"/>
            </w:rPr>
            <w:t>(Jahre and Heigh, 2008)</w:t>
          </w:r>
          <w:r w:rsidR="00B61EC1" w:rsidRPr="00DD54E3">
            <w:rPr>
              <w:color w:val="000000" w:themeColor="text1"/>
              <w:lang w:val="en-GB"/>
            </w:rPr>
            <w:fldChar w:fldCharType="end"/>
          </w:r>
        </w:sdtContent>
      </w:sdt>
      <w:r w:rsidR="00473531" w:rsidRPr="00DD54E3">
        <w:rPr>
          <w:color w:val="000000" w:themeColor="text1"/>
          <w:lang w:val="en-GB"/>
        </w:rPr>
        <w:t>.</w:t>
      </w:r>
    </w:p>
    <w:p w14:paraId="51190F1E" w14:textId="70F2DFA2" w:rsidR="001F4E70" w:rsidRPr="00DD54E3" w:rsidRDefault="001F4E70" w:rsidP="001F4E70">
      <w:pPr>
        <w:rPr>
          <w:color w:val="000000" w:themeColor="text1"/>
          <w:lang w:val="en-GB"/>
        </w:rPr>
      </w:pPr>
      <w:r w:rsidRPr="00DD54E3">
        <w:rPr>
          <w:color w:val="000000" w:themeColor="text1"/>
          <w:lang w:val="en-GB"/>
        </w:rPr>
        <w:t>These examples illustrate a major trade</w:t>
      </w:r>
      <w:r w:rsidR="006A67B1" w:rsidRPr="00DD54E3">
        <w:rPr>
          <w:color w:val="000000" w:themeColor="text1"/>
          <w:lang w:val="en-GB"/>
        </w:rPr>
        <w:t>-</w:t>
      </w:r>
      <w:r w:rsidRPr="00DD54E3">
        <w:rPr>
          <w:color w:val="000000" w:themeColor="text1"/>
          <w:lang w:val="en-GB"/>
        </w:rPr>
        <w:t xml:space="preserve">off for SHSCM: providing help increases the </w:t>
      </w:r>
      <w:r w:rsidR="00066EC6" w:rsidRPr="00DD54E3">
        <w:rPr>
          <w:color w:val="000000" w:themeColor="text1"/>
          <w:lang w:val="en-GB"/>
        </w:rPr>
        <w:t>well-being</w:t>
      </w:r>
      <w:r w:rsidRPr="00DD54E3">
        <w:rPr>
          <w:color w:val="000000" w:themeColor="text1"/>
          <w:lang w:val="en-GB"/>
        </w:rPr>
        <w:t xml:space="preserve"> of </w:t>
      </w:r>
      <w:r w:rsidR="000074D6" w:rsidRPr="00DD54E3">
        <w:rPr>
          <w:color w:val="000000" w:themeColor="text1"/>
          <w:lang w:val="en-GB"/>
        </w:rPr>
        <w:t>people affected by crisis</w:t>
      </w:r>
      <w:r w:rsidR="000074D6" w:rsidRPr="00DD54E3" w:rsidDel="000074D6">
        <w:rPr>
          <w:color w:val="000000" w:themeColor="text1"/>
          <w:lang w:val="en-GB"/>
        </w:rPr>
        <w:t xml:space="preserve"> </w:t>
      </w:r>
      <w:r w:rsidRPr="00DD54E3">
        <w:rPr>
          <w:color w:val="000000" w:themeColor="text1"/>
          <w:lang w:val="en-GB"/>
        </w:rPr>
        <w:t xml:space="preserve">(positive </w:t>
      </w:r>
      <w:r w:rsidR="00020ACD" w:rsidRPr="00DD54E3">
        <w:rPr>
          <w:color w:val="000000" w:themeColor="text1"/>
          <w:lang w:val="en-GB"/>
        </w:rPr>
        <w:t>social impact) but</w:t>
      </w:r>
      <w:r w:rsidRPr="00DD54E3">
        <w:rPr>
          <w:color w:val="000000" w:themeColor="text1"/>
          <w:lang w:val="en-GB"/>
        </w:rPr>
        <w:t xml:space="preserve"> </w:t>
      </w:r>
      <w:r w:rsidR="006A67B1" w:rsidRPr="00DD54E3">
        <w:rPr>
          <w:color w:val="000000" w:themeColor="text1"/>
          <w:lang w:val="en-GB"/>
        </w:rPr>
        <w:t xml:space="preserve">often </w:t>
      </w:r>
      <w:r w:rsidRPr="00DD54E3">
        <w:rPr>
          <w:color w:val="000000" w:themeColor="text1"/>
          <w:lang w:val="en-GB"/>
        </w:rPr>
        <w:t>comes at the expense of a negative environmental or</w:t>
      </w:r>
      <w:r w:rsidR="00591331" w:rsidRPr="00DD54E3">
        <w:rPr>
          <w:color w:val="000000" w:themeColor="text1"/>
          <w:lang w:val="en-GB"/>
        </w:rPr>
        <w:t xml:space="preserve"> </w:t>
      </w:r>
      <w:r w:rsidRPr="00DD54E3">
        <w:rPr>
          <w:color w:val="000000" w:themeColor="text1"/>
          <w:lang w:val="en-GB"/>
        </w:rPr>
        <w:t xml:space="preserve">economic impact on the communities. To the best of our knowledge, practitioners and researchers </w:t>
      </w:r>
      <w:r w:rsidR="00020ACD" w:rsidRPr="00DD54E3">
        <w:rPr>
          <w:color w:val="000000" w:themeColor="text1"/>
          <w:lang w:val="en-GB"/>
        </w:rPr>
        <w:t>need</w:t>
      </w:r>
      <w:r w:rsidRPr="00DD54E3">
        <w:rPr>
          <w:color w:val="000000" w:themeColor="text1"/>
          <w:lang w:val="en-GB"/>
        </w:rPr>
        <w:t xml:space="preserve"> a full understanding of these trade</w:t>
      </w:r>
      <w:r w:rsidR="006A67B1" w:rsidRPr="00DD54E3">
        <w:rPr>
          <w:color w:val="000000" w:themeColor="text1"/>
          <w:lang w:val="en-GB"/>
        </w:rPr>
        <w:t>-</w:t>
      </w:r>
      <w:r w:rsidRPr="00DD54E3">
        <w:rPr>
          <w:color w:val="000000" w:themeColor="text1"/>
          <w:lang w:val="en-GB"/>
        </w:rPr>
        <w:t xml:space="preserve">offs and </w:t>
      </w:r>
      <w:r w:rsidR="0008514E" w:rsidRPr="00DD54E3">
        <w:rPr>
          <w:color w:val="000000" w:themeColor="text1"/>
          <w:lang w:val="en-GB"/>
        </w:rPr>
        <w:t>how best to incorporate</w:t>
      </w:r>
      <w:r w:rsidRPr="00DD54E3">
        <w:rPr>
          <w:color w:val="000000" w:themeColor="text1"/>
          <w:lang w:val="en-GB"/>
        </w:rPr>
        <w:t xml:space="preserve"> them in decision</w:t>
      </w:r>
      <w:r w:rsidR="00A32DAC" w:rsidRPr="00DD54E3">
        <w:rPr>
          <w:color w:val="000000" w:themeColor="text1"/>
          <w:lang w:val="en-GB"/>
        </w:rPr>
        <w:t>-</w:t>
      </w:r>
      <w:r w:rsidRPr="00DD54E3">
        <w:rPr>
          <w:color w:val="000000" w:themeColor="text1"/>
          <w:lang w:val="en-GB"/>
        </w:rPr>
        <w:t xml:space="preserve">making. </w:t>
      </w:r>
    </w:p>
    <w:p w14:paraId="40025BD3" w14:textId="746E82D3" w:rsidR="00511FE5" w:rsidRPr="00DD54E3" w:rsidRDefault="00020ACD" w:rsidP="006F4F4B">
      <w:pPr>
        <w:rPr>
          <w:color w:val="000000" w:themeColor="text1"/>
          <w:lang w:val="en-GB"/>
        </w:rPr>
      </w:pPr>
      <w:r w:rsidRPr="00DD54E3">
        <w:rPr>
          <w:color w:val="000000" w:themeColor="text1"/>
          <w:lang w:val="en-GB"/>
        </w:rPr>
        <w:t>There have been</w:t>
      </w:r>
      <w:r w:rsidR="007D4728" w:rsidRPr="00DD54E3">
        <w:rPr>
          <w:color w:val="000000" w:themeColor="text1"/>
          <w:lang w:val="en-GB"/>
        </w:rPr>
        <w:t xml:space="preserve"> recent efforts in the humanitarian sector </w:t>
      </w:r>
      <w:r w:rsidR="00243B7A" w:rsidRPr="00DD54E3">
        <w:rPr>
          <w:color w:val="000000" w:themeColor="text1"/>
          <w:lang w:val="en-GB"/>
        </w:rPr>
        <w:t xml:space="preserve">to </w:t>
      </w:r>
      <w:r w:rsidR="007D4728" w:rsidRPr="00DD54E3">
        <w:rPr>
          <w:color w:val="000000" w:themeColor="text1"/>
          <w:lang w:val="en-GB"/>
        </w:rPr>
        <w:t xml:space="preserve">include </w:t>
      </w:r>
      <w:r w:rsidR="00A05B44" w:rsidRPr="00DD54E3">
        <w:rPr>
          <w:color w:val="000000" w:themeColor="text1"/>
          <w:lang w:val="en-GB"/>
        </w:rPr>
        <w:t xml:space="preserve">sustainable development in </w:t>
      </w:r>
      <w:r w:rsidRPr="00DD54E3">
        <w:rPr>
          <w:color w:val="000000" w:themeColor="text1"/>
          <w:lang w:val="en-GB"/>
        </w:rPr>
        <w:t>humanitarian actions, such</w:t>
      </w:r>
      <w:r w:rsidR="00243B7A" w:rsidRPr="00DD54E3">
        <w:rPr>
          <w:color w:val="000000" w:themeColor="text1"/>
          <w:lang w:val="en-GB"/>
        </w:rPr>
        <w:t xml:space="preserve"> as </w:t>
      </w:r>
      <w:r w:rsidR="006E2595" w:rsidRPr="00DD54E3">
        <w:rPr>
          <w:color w:val="000000" w:themeColor="text1"/>
          <w:lang w:val="en-GB"/>
        </w:rPr>
        <w:t xml:space="preserve">the </w:t>
      </w:r>
      <w:r w:rsidR="005C2A03" w:rsidRPr="00DD54E3">
        <w:rPr>
          <w:color w:val="000000" w:themeColor="text1"/>
          <w:lang w:val="en-GB"/>
        </w:rPr>
        <w:t>j</w:t>
      </w:r>
      <w:r w:rsidR="006E2595" w:rsidRPr="00DD54E3">
        <w:rPr>
          <w:color w:val="000000" w:themeColor="text1"/>
          <w:lang w:val="en-GB"/>
        </w:rPr>
        <w:t>oint-</w:t>
      </w:r>
      <w:r w:rsidR="005C2A03" w:rsidRPr="00DD54E3">
        <w:rPr>
          <w:color w:val="000000" w:themeColor="text1"/>
          <w:lang w:val="en-GB"/>
        </w:rPr>
        <w:t>i</w:t>
      </w:r>
      <w:r w:rsidR="006E2595" w:rsidRPr="00DD54E3">
        <w:rPr>
          <w:color w:val="000000" w:themeColor="text1"/>
          <w:lang w:val="en-GB"/>
        </w:rPr>
        <w:t xml:space="preserve">nitiative for packaging </w:t>
      </w:r>
      <w:r w:rsidR="002F400A" w:rsidRPr="00DD54E3">
        <w:rPr>
          <w:color w:val="000000" w:themeColor="text1"/>
          <w:lang w:val="en-GB"/>
        </w:rPr>
        <w:t xml:space="preserve">waste management,  </w:t>
      </w:r>
      <w:r w:rsidR="006E2595" w:rsidRPr="00DD54E3">
        <w:rPr>
          <w:color w:val="000000" w:themeColor="text1"/>
          <w:lang w:val="en-GB"/>
        </w:rPr>
        <w:t xml:space="preserve">the WREC project, </w:t>
      </w:r>
      <w:r w:rsidR="002F400A" w:rsidRPr="00DD54E3">
        <w:rPr>
          <w:color w:val="000000" w:themeColor="text1"/>
          <w:lang w:val="en-GB"/>
        </w:rPr>
        <w:t xml:space="preserve">and </w:t>
      </w:r>
      <w:r w:rsidR="00243B7A" w:rsidRPr="00DD54E3">
        <w:rPr>
          <w:color w:val="000000" w:themeColor="text1"/>
          <w:lang w:val="en-GB"/>
        </w:rPr>
        <w:t xml:space="preserve">the </w:t>
      </w:r>
      <w:r w:rsidR="00591331" w:rsidRPr="00DD54E3">
        <w:rPr>
          <w:color w:val="000000" w:themeColor="text1"/>
          <w:lang w:val="en-GB"/>
        </w:rPr>
        <w:t xml:space="preserve">training </w:t>
      </w:r>
      <w:r w:rsidR="0008514E" w:rsidRPr="00DD54E3">
        <w:rPr>
          <w:color w:val="000000" w:themeColor="text1"/>
          <w:lang w:val="en-GB"/>
        </w:rPr>
        <w:t>course ‘Sustainable</w:t>
      </w:r>
      <w:r w:rsidR="00AA7A08" w:rsidRPr="00DD54E3">
        <w:rPr>
          <w:color w:val="000000" w:themeColor="text1"/>
          <w:lang w:val="en-GB"/>
        </w:rPr>
        <w:t xml:space="preserve"> Development in Humanitarian Action</w:t>
      </w:r>
      <w:r w:rsidR="00ED15E8" w:rsidRPr="00DD54E3">
        <w:rPr>
          <w:color w:val="000000" w:themeColor="text1"/>
          <w:lang w:val="en-GB"/>
        </w:rPr>
        <w:t>’</w:t>
      </w:r>
      <w:r w:rsidR="00AA7A08" w:rsidRPr="00DD54E3">
        <w:rPr>
          <w:color w:val="000000" w:themeColor="text1"/>
          <w:lang w:val="en-GB"/>
        </w:rPr>
        <w:t xml:space="preserve"> </w:t>
      </w:r>
      <w:r w:rsidR="00A05B44" w:rsidRPr="00DD54E3">
        <w:rPr>
          <w:color w:val="000000" w:themeColor="text1"/>
          <w:lang w:val="en-GB"/>
        </w:rPr>
        <w:t xml:space="preserve">developed by </w:t>
      </w:r>
      <w:r w:rsidR="00794BF0" w:rsidRPr="00DD54E3">
        <w:rPr>
          <w:color w:val="000000" w:themeColor="text1"/>
          <w:lang w:val="en-GB"/>
        </w:rPr>
        <w:t xml:space="preserve">the </w:t>
      </w:r>
      <w:r w:rsidR="00A05B44" w:rsidRPr="00DD54E3">
        <w:rPr>
          <w:color w:val="000000" w:themeColor="text1"/>
          <w:lang w:val="en-GB"/>
        </w:rPr>
        <w:t xml:space="preserve">International Federation of Red Cross and Red Crescent </w:t>
      </w:r>
      <w:r w:rsidR="00066EC6" w:rsidRPr="00DD54E3">
        <w:rPr>
          <w:color w:val="000000" w:themeColor="text1"/>
          <w:lang w:val="en-GB"/>
        </w:rPr>
        <w:t>Societies</w:t>
      </w:r>
      <w:r w:rsidR="00A05B44" w:rsidRPr="00DD54E3">
        <w:rPr>
          <w:color w:val="000000" w:themeColor="text1"/>
          <w:lang w:val="en-GB"/>
        </w:rPr>
        <w:t xml:space="preserve"> </w:t>
      </w:r>
      <w:r w:rsidR="00AA7A08" w:rsidRPr="00DD54E3">
        <w:rPr>
          <w:color w:val="000000" w:themeColor="text1"/>
          <w:lang w:val="en-GB"/>
        </w:rPr>
        <w:t>in collaboration with the Swedish Red Cross</w:t>
      </w:r>
      <w:r w:rsidR="005C2A03" w:rsidRPr="00DD54E3">
        <w:rPr>
          <w:color w:val="000000" w:themeColor="text1"/>
          <w:lang w:val="en-GB"/>
        </w:rPr>
        <w:t xml:space="preserve"> </w:t>
      </w:r>
      <w:sdt>
        <w:sdtPr>
          <w:rPr>
            <w:color w:val="000000" w:themeColor="text1"/>
            <w:lang w:val="en-GB"/>
          </w:rPr>
          <w:alias w:val="To edit, see citavi.com/edit"/>
          <w:tag w:val="CitaviPlaceholder#7fb8cc2f-680b-4ee2-ae97-401966c4bce7"/>
          <w:id w:val="-430742497"/>
          <w:placeholder>
            <w:docPart w:val="DefaultPlaceholder_-1854013440"/>
          </w:placeholder>
        </w:sdtPr>
        <w:sdtContent>
          <w:r w:rsidR="005C2A03" w:rsidRPr="00DD54E3">
            <w:rPr>
              <w:noProof/>
              <w:color w:val="000000" w:themeColor="text1"/>
              <w:lang w:val="en-GB"/>
            </w:rPr>
            <w:fldChar w:fldCharType="begin"/>
          </w:r>
          <w:r w:rsidR="00000602" w:rsidRPr="00DD54E3">
            <w:rPr>
              <w:noProof/>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UzNjZhY2E5LTI1MmUtNDE2ZS1iNGI0LTU0MWU3Yjc4NGY5YSIsIlJhbmdlTGVuZ3RoIjoyNSwiUmVmZXJlbmNlSWQiOiI2ZWZkODM1Zi1jZTRkLTRkYzAtOTFmZi0zMWJmM2EzODU3MzEiLCJSZWZlcmVuY2UiOnsiJGlkIjoiMyIsIiR0eXBlIjoiU3dpc3NBY2FkZW1pYy5DaXRhdmkuUmVmZXJlbmNlLCBTd2lzc0FjYWRlbWljLkNpdGF2aSIsIkFic3RyYWN0Q29tcGxleGl0eSI6MCwiQWJzdHJhY3RTb3VyY2VUZXh0Rm9ybWF0IjowLCJBY2Nlc3NEYXRlIjoiMjAyMy0wOS0yNiIsIkF1dGhvcnMiOlt7IiRpZCI6IjQiLCIkdHlwZSI6IlN3aXNzQWNhZGVtaWMuQ2l0YXZpLlBlcnNvbiwgU3dpc3NBY2FkZW1pYy5DaXRhdmkiLCJMYXN0TmFtZSI6IkxvZ2lzdGljcyBDbHVzdGVyIiwiUHJvdGVjdGVkIjpmYWxzZSwiU2V4IjowLCJDcmVhdGVkQnkiOiJfQUxJIiwiQ3JlYXRlZE9uIjoiMjAyMi0xMi0yMVQwMjozOTozNCIsIk1vZGlmaWVkQnkiOiJfQUxJIiwiSWQiOiI3YzEwNGU2Ni1iZmIzLTQ2Y2YtOTgzNy1iYTk5MGNkZTA5MjQiLCJNb2RpZmllZE9uIjoiMjAyMi0xMi0yMVQwMjozOTozNCIsIlByb2plY3QiOnsiJGlkIjoiNSIsIiR0eXBlIjoiU3dpc3NBY2FkZW1pYy5DaXRhdmkuUHJvamVjdCwgU3dpc3NBY2FkZW1pYy5DaXRhdmkifX1dLCJDaXRhdGlvbktleVVwZGF0ZVR5cGUiOjAsIkNvbGxhYm9yYXRvcnMiOltdLCJEYXRlIjoiMjAyMy0wOS0yNiIsIkVkaXRvcnMiOltdLCJFdmFsdWF0aW9uQ29tcGxleGl0eSI6MCwiRXZhbHVhdGlvblNvdXJjZVRleHRGb3JtYXQiOjAsIkdyb3VwcyI6W10sIkhhc0xhYmVsMSI6ZmFsc2UsIkhhc0xhYmVsMiI6ZmFsc2UsIktleXdvcmRzIjpbXSwiTG9jYXRpb25zIjpbeyIkaWQiOiI2IiwiJHR5cGUiOiJTd2lzc0FjYWRlbWljLkNpdGF2aS5Mb2NhdGlvbiwgU3dpc3NBY2FkZW1pYy5DaXRhdmkiLCJBZGRyZXNzIjp7IiRpZCI6IjciLCIkdHlwZSI6IlN3aXNzQWNhZGVtaWMuQ2l0YXZpLkxpbmtlZFJlc291cmNlLCBTd2lzc0FjYWRlbWljLkNpdGF2aSIsIkxpbmtlZFJlc291cmNlVHlwZSI6NSwiT3JpZ2luYWxTdHJpbmciOiJodHRwczovL2xvZ2NsdXN0ZXIub3JnL3dyZWMvZ3JlZW4tbG9naXN0aWNzIiwiVXJpU3RyaW5nIjoiaHR0cHM6Ly9sb2djbHVzdGVyLm9yZy93cmVjL2dyZWVuLWxvZ2lzdGljcyIsIkxpbmtlZFJlc291cmNlU3RhdHVzIjo4LCJQcm9wZXJ0aWVzIjp7IiRpZCI6Ij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zLTA5LTI2VDA0OjQ1OjE3IiwiTW9kaWZpZWRCeSI6Il9BTEkiLCJJZCI6ImUzNmQ5MGU0LTNiMDktNGUyMi1hOTZkLWQ5OWNmMGYwNmY2MCIsIk1vZGlmaWVkT24iOiIyMDIzLTA5LTI2VDA0OjQ1OjE3IiwiUHJvamVjdCI6eyIkcmVmIjoiNSJ9fV0sIk9ubGluZUFkZHJlc3MiOiJodHRwczovL2xvZ2NsdXN0ZXIub3JnL3dyZWMvZ3JlZW4tbG9naXN0aWNzIiwiT3JnYW5pemF0aW9ucyI6W3siJHJlZiI6IjQifV0sIk90aGVyc0ludm9sdmVkIjpbXSwiUHVibGlzaGVycyI6W10sIlF1b3RhdGlvbnMiOltdLCJSZWZlcmVuY2VUeXBlIjoiSW50ZXJuZXREb2N1bWVudCIsIlNob3J0VGl0bGUiOiJMb2dpc3RpY3MgQ2x1c3RlciAyMDIzIOKAkyBHcmVlbiBMb2dpc3RpY3MgfCBMb2dpc3RpY3MgQ2x1c3RlciIsIlNob3J0VGl0bGVVcGRhdGVUeXBlIjowLCJTb3VyY2VPZkJpYmxpb2dyYXBoaWNJbmZvcm1hdGlvbiI6ImxvZ2NsdXN0ZXIub3JnIiwiU3RhdGljSWRzIjpbIjI3NTkwZGUyLTcyNDMtNDEyYS1hZDRlLTEwYjg1ZTUyNTNjNiJdLCJUYWJsZU9mQ29udGVudHNDb21wbGV4aXR5IjowLCJUYWJsZU9mQ29udGVudHNTb3VyY2VUZXh0Rm9ybWF0IjowLCJUYXNrcyI6W10sIlRpdGxlIjoiR3JlZW4gTG9naXN0aWNzIHwgTG9naXN0aWNzIENsdXN0ZXIgV2Vic2l0ZSIsIlRyYW5zbGF0b3JzIjpbXSwiWWVhciI6IjIwMjMiLCJZZWFyUmVzb2x2ZWQiOiIyMDIzIiwiQ3JlYXRlZEJ5IjoiX0FMSSIsIkNyZWF0ZWRPbiI6IjIwMjMtMDktMjZUMDQ6NDU6MTciLCJNb2RpZmllZEJ5IjoiX0FMSSIsIklkIjoiNmVmZDgzNWYtY2U0ZC00ZGMwLTkxZmYtMzFiZjNhMzg1NzMxIiwiTW9kaWZpZWRPbiI6IjIwMjMtMDktMjZUMDQ6NDc6NTIiLCJQcm9qZWN0Ijp7IiRyZWYiOiI1In19LCJVc2VOdW1iZXJpbmdUeXBlT2ZQYXJlbnREb2N1bWVudCI6ZmFsc2V9XSwiRm9ybWF0dGVkVGV4dCI6eyIkaWQiOiI5IiwiQ291bnQiOjEsIlRleHRVbml0cyI6W3siJGlkIjoiMTAiLCJGb250U3R5bGUiOnsiJGlkIjoiMTEiLCJOZXV0cmFsIjp0cnVlfSwiUmVhZGluZ09yZGVyIjoxLCJUZXh0IjoiKExvZ2lzdGljcyBDbHVzdGVyLCAyMDIzKSJ9XX0sIlRhZyI6IkNpdGF2aVBsYWNlaG9sZGVyIzdmYjhjYzJmLTY4MGItNGVlMi1hZTk3LTQwMTk2NmM0YmNlNyIsIlRleHQiOiIoTG9naXN0aWNzIENsdXN0ZXIsIDIwMjMpIiwiV0FJVmVyc2lvbiI6IjYuOC4wLjAifQ==}</w:instrText>
          </w:r>
          <w:r w:rsidR="005C2A03" w:rsidRPr="00DD54E3">
            <w:rPr>
              <w:noProof/>
              <w:color w:val="000000" w:themeColor="text1"/>
              <w:lang w:val="en-GB"/>
            </w:rPr>
            <w:fldChar w:fldCharType="separate"/>
          </w:r>
          <w:r w:rsidR="005C2A03" w:rsidRPr="00DD54E3">
            <w:rPr>
              <w:noProof/>
              <w:color w:val="000000" w:themeColor="text1"/>
              <w:lang w:val="en-GB"/>
            </w:rPr>
            <w:t>(Logistics Cluster, 2023)</w:t>
          </w:r>
          <w:r w:rsidR="005C2A03" w:rsidRPr="00DD54E3">
            <w:rPr>
              <w:noProof/>
              <w:color w:val="000000" w:themeColor="text1"/>
              <w:lang w:val="en-GB"/>
            </w:rPr>
            <w:fldChar w:fldCharType="end"/>
          </w:r>
        </w:sdtContent>
      </w:sdt>
      <w:r w:rsidR="007D4728" w:rsidRPr="00DD54E3">
        <w:rPr>
          <w:color w:val="000000" w:themeColor="text1"/>
          <w:lang w:val="en-GB"/>
        </w:rPr>
        <w:t>.</w:t>
      </w:r>
      <w:r w:rsidR="00E60F7B" w:rsidRPr="00DD54E3">
        <w:rPr>
          <w:color w:val="000000" w:themeColor="text1"/>
          <w:lang w:val="en-GB"/>
        </w:rPr>
        <w:t xml:space="preserve"> </w:t>
      </w:r>
      <w:r w:rsidR="009814B3" w:rsidRPr="00DD54E3">
        <w:rPr>
          <w:color w:val="000000" w:themeColor="text1"/>
          <w:lang w:val="en-GB"/>
        </w:rPr>
        <w:t xml:space="preserve">Another example is </w:t>
      </w:r>
      <w:r w:rsidR="0067615D" w:rsidRPr="00DD54E3">
        <w:rPr>
          <w:color w:val="000000" w:themeColor="text1"/>
          <w:lang w:val="en-GB"/>
        </w:rPr>
        <w:t xml:space="preserve">the ongoing </w:t>
      </w:r>
      <w:r w:rsidR="009814B3" w:rsidRPr="00DD54E3">
        <w:rPr>
          <w:color w:val="000000" w:themeColor="text1"/>
          <w:lang w:val="en-GB"/>
        </w:rPr>
        <w:t>develop</w:t>
      </w:r>
      <w:r w:rsidR="0067615D" w:rsidRPr="00DD54E3">
        <w:rPr>
          <w:color w:val="000000" w:themeColor="text1"/>
          <w:lang w:val="en-GB"/>
        </w:rPr>
        <w:t>ment of</w:t>
      </w:r>
      <w:r w:rsidR="009814B3" w:rsidRPr="00DD54E3">
        <w:rPr>
          <w:color w:val="000000" w:themeColor="text1"/>
          <w:lang w:val="en-GB"/>
        </w:rPr>
        <w:t xml:space="preserve"> a </w:t>
      </w:r>
      <w:r w:rsidR="00DF32E3" w:rsidRPr="00DD54E3">
        <w:rPr>
          <w:color w:val="000000" w:themeColor="text1"/>
          <w:lang w:val="en-GB"/>
        </w:rPr>
        <w:t>“</w:t>
      </w:r>
      <w:r w:rsidRPr="00DD54E3">
        <w:rPr>
          <w:color w:val="000000" w:themeColor="text1"/>
          <w:lang w:val="en-GB"/>
        </w:rPr>
        <w:t>carbon accounting t</w:t>
      </w:r>
      <w:r w:rsidR="005951C6" w:rsidRPr="00DD54E3">
        <w:rPr>
          <w:color w:val="000000" w:themeColor="text1"/>
          <w:lang w:val="en-GB"/>
        </w:rPr>
        <w:t>ool</w:t>
      </w:r>
      <w:r w:rsidR="00DF32E3" w:rsidRPr="00DD54E3">
        <w:rPr>
          <w:color w:val="000000" w:themeColor="text1"/>
          <w:lang w:val="en-GB"/>
        </w:rPr>
        <w:t>”</w:t>
      </w:r>
      <w:r w:rsidR="009814B3" w:rsidRPr="00DD54E3">
        <w:rPr>
          <w:color w:val="000000" w:themeColor="text1"/>
          <w:lang w:val="en-GB"/>
        </w:rPr>
        <w:t xml:space="preserve"> that can be used by </w:t>
      </w:r>
      <w:r w:rsidR="006D5908" w:rsidRPr="00DD54E3">
        <w:rPr>
          <w:color w:val="000000" w:themeColor="text1"/>
          <w:lang w:val="en-GB"/>
        </w:rPr>
        <w:t xml:space="preserve">more </w:t>
      </w:r>
      <w:r w:rsidR="00125673" w:rsidRPr="00DD54E3">
        <w:rPr>
          <w:color w:val="000000" w:themeColor="text1"/>
          <w:lang w:val="en-GB"/>
        </w:rPr>
        <w:t xml:space="preserve">than </w:t>
      </w:r>
      <w:r w:rsidR="006D5908" w:rsidRPr="00DD54E3">
        <w:rPr>
          <w:color w:val="000000" w:themeColor="text1"/>
          <w:lang w:val="en-GB"/>
        </w:rPr>
        <w:t xml:space="preserve">150 international </w:t>
      </w:r>
      <w:r w:rsidR="009814B3" w:rsidRPr="00DD54E3">
        <w:rPr>
          <w:color w:val="000000" w:themeColor="text1"/>
          <w:lang w:val="en-GB"/>
        </w:rPr>
        <w:t xml:space="preserve">humanitarian </w:t>
      </w:r>
      <w:r w:rsidR="00D2228B" w:rsidRPr="00DD54E3">
        <w:rPr>
          <w:color w:val="000000" w:themeColor="text1"/>
          <w:lang w:val="en-GB"/>
        </w:rPr>
        <w:t>actors</w:t>
      </w:r>
      <w:r w:rsidR="009814B3" w:rsidRPr="00DD54E3">
        <w:rPr>
          <w:color w:val="000000" w:themeColor="text1"/>
          <w:lang w:val="en-GB"/>
        </w:rPr>
        <w:t xml:space="preserve"> to determine their annual </w:t>
      </w:r>
      <w:r w:rsidR="004401BF" w:rsidRPr="00DD54E3">
        <w:rPr>
          <w:color w:val="000000" w:themeColor="text1"/>
          <w:lang w:val="en-GB"/>
        </w:rPr>
        <w:t xml:space="preserve">greenhouse gas </w:t>
      </w:r>
      <w:r w:rsidR="009814B3" w:rsidRPr="00DD54E3">
        <w:rPr>
          <w:color w:val="000000" w:themeColor="text1"/>
          <w:lang w:val="en-GB"/>
        </w:rPr>
        <w:t>emissions</w:t>
      </w:r>
      <w:r w:rsidR="00D2228B" w:rsidRPr="00DD54E3">
        <w:rPr>
          <w:color w:val="000000" w:themeColor="text1"/>
          <w:lang w:val="en-GB"/>
        </w:rPr>
        <w:t xml:space="preserve"> </w:t>
      </w:r>
      <w:sdt>
        <w:sdtPr>
          <w:rPr>
            <w:color w:val="000000" w:themeColor="text1"/>
            <w:lang w:val="en-GB"/>
          </w:rPr>
          <w:alias w:val="To edit, see citavi.com/edit"/>
          <w:tag w:val="CitaviPlaceholder#d8c1006d-d497-42d3-ad04-6b53e9099326"/>
          <w:id w:val="-1945988595"/>
          <w:placeholder>
            <w:docPart w:val="DefaultPlaceholder_-1854013440"/>
          </w:placeholder>
        </w:sdtPr>
        <w:sdtContent>
          <w:r w:rsidR="006D5908"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NiNWUwNDQ0LWYzYjAtNGRjMS1hNDgyLTgyYTcxMDhhNWJjYSIsIlJhbmdlTGVuZ3RoIjoxNCwiUmVmZXJlbmNlSWQiOiI1NzNlYzUwOC04MDFhLTRjOGUtOWMwZS1kMGIyNzc0YjYwNTUiLCJSZWZlcmVuY2UiOnsiJGlkIjoiMyIsIiR0eXBlIjoiU3dpc3NBY2FkZW1pYy5DaXRhdmkuUmVmZXJlbmNlLCBTd2lzc0FjYWRlbWljLkNpdGF2aSIsIkFic3RyYWN0Q29tcGxleGl0eSI6MCwiQWJzdHJhY3RTb3VyY2VUZXh0Rm9ybWF0IjowLCJBY2Nlc3NEYXRlIjoiMTAvNy8yMDIyIiwiQXV0aG9ycyI6W3siJGlkIjoiNCIsIiR0eXBlIjoiU3dpc3NBY2FkZW1pYy5DaXRhdmkuUGVyc29uLCBTd2lzc0FjYWRlbWljLkNpdGF2aSIsIkxhc3ROYW1lIjoiRWNvQWN0IiwiUHJvdGVjdGVkIjpmYWxzZSwiU2V4IjowLCJDcmVhdGVkQnkiOiJfQUxJIiwiQ3JlYXRlZE9uIjoiMjAyMi0xMC0wN1QwMjoyMjozOSIsIk1vZGlmaWVkQnkiOiJfQUxJIiwiSWQiOiI5MDE1NWY0ZC00Yzg1LTQ1MGYtOTU1Zi0yZmM5NjQ1ZDJlMWQiLCJNb2RpZmllZE9uIjoiMjAyMi0xMC0wN1QwMjoyMjozOSIsIlByb2plY3QiOnsiJGlkIjoiNSIsIiR0eXBlIjoiU3dpc3NBY2FkZW1pYy5DaXRhdmkuUHJvamVjdCwgU3dpc3NBY2FkZW1pYy5DaXRhdmkifX1dLCJDaXRhdGlvbktleVVwZGF0ZVR5cGUiOjAsIkNvbGxhYm9yYXRvcnMiOltdLCJEYXRlIjoiMTAvNy8yMDIyIiwiRWRpdG9ycyI6W10sIkV2YWx1YXRpb25Db21wbGV4aXR5IjowLCJFdmFsdWF0aW9uU291cmNlVGV4dEZvcm1hdCI6MCwiR3JvdXBzIjpbXSwiSGFzTGFiZWwxIjpmYWxzZSwiSGFzTGFiZWwyIjpmYWxzZSwiS2V5d29yZHMiOltdLCJMb2NhdGlvbnMiOlt7IiRpZCI6IjYiLCIkdHlwZSI6IlN3aXNzQWNhZGVtaWMuQ2l0YXZpLkxvY2F0aW9uLCBTd2lzc0FjYWRlbWljLkNpdGF2aSIsIkFkZHJlc3MiOnsiJGlkIjoiNyIsIiR0eXBlIjoiU3dpc3NBY2FkZW1pYy5DaXRhdmkuTGlua2VkUmVzb3VyY2UsIFN3aXNzQWNhZGVtaWMuQ2l0YXZpIiwiTGlua2VkUmVzb3VyY2VUeXBlIjo1LCJPcmlnaW5hbFN0cmluZyI6Imh0dHBzOi8vbG9nY2x1c3Rlci5vcmcvZG9jdW1lbnQvaWNyYy1jYXJib24tYWNjb3VudGluZy10b29sLXRlY2huaWNhbC1ub3RlIiwiVXJpU3RyaW5nIjoiaHR0cHM6Ly9sb2djbHVzdGVyLm9yZy9kb2N1bWVudC9pY3JjLWNhcmJvbi1hY2NvdW50aW5nLXRvb2wtdGVjaG5pY2FsLW5vdGUiLCJMaW5rZWRSZXNvdXJjZVN0YXR1cyI6OCwiUHJvcGVydGllcyI6eyIkaWQiOi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xMC0wN1QwMjoxMzo0OSIsIk1vZGlmaWVkQnkiOiJfQUxJIiwiSWQiOiIzNTk3ODExNS1mN2MxLTRkNmQtYWE5NS04NzllODc1NTA4MjAiLCJNb2RpZmllZE9uIjoiMjAyMi0xMC0wN1QwMjoxMzo0OSIsIlByb2plY3QiOnsiJHJlZiI6IjUifX1dLCJPbmxpbmVBZGRyZXNzIjoiaHR0cHM6Ly9sb2djbHVzdGVyLm9yZy9kb2N1bWVudC9pY3JjLWNhcmJvbi1hY2NvdW50aW5nLXRvb2wtdGVjaG5pY2FsLW5vdGUiLCJPcmdhbml6YXRpb25zIjpbXSwiT3RoZXJzSW52b2x2ZWQiOltdLCJQdWJsaXNoZXJzIjpbXSwiUXVvdGF0aW9ucyI6W10sIlJlZmVyZW5jZVR5cGUiOiJJbnRlcm5ldERvY3VtZW50IiwiU2hvcnRUaXRsZSI6IkVjb0FjdCAyMDIyIOKAkyBJQ1JDOiBDYXJib24gQWNjb3VudGluZyBUb29sIiwiU2hvcnRUaXRsZVVwZGF0ZVR5cGUiOjAsIlNvdXJjZU9mQmlibGlvZ3JhcGhpY0luZm9ybWF0aW9uIjoibG9nY2x1c3Rlci5vcmciLCJTdGF0aWNJZHMiOlsiYWE4MWQ5NzMtYzJkYS00NWYzLThiNTMtYzYyODM5NzQzODkxIl0sIlRhYmxlT2ZDb250ZW50c0NvbXBsZXhpdHkiOjAsIlRhYmxlT2ZDb250ZW50c1NvdXJjZVRleHRGb3JtYXQiOjAsIlRhc2tzIjpbXSwiVGl0bGUiOiJJQ1JDOiBDYXJib24gQWNjb3VudGluZyBUb29sIC0gVGVjaG5pY2FsIE5vdGUgfCBMb2dpc3RpY3MgQ2x1c3RlciBXZWJzaXRlIiwiVHJhbnNsYXRvcnMiOltdLCJZZWFyIjoiMjAyMiIsIlllYXJSZXNvbHZlZCI6IjIwMjIiLCJDcmVhdGVkQnkiOiJfQUxJIiwiQ3JlYXRlZE9uIjoiMjAyMi0xMC0wN1QwMjoxMzo0OSIsIk1vZGlmaWVkQnkiOiJfQUxJIiwiSWQiOiI1NzNlYzUwOC04MDFhLTRjOGUtOWMwZS1kMGIyNzc0YjYwNTUiLCJNb2RpZmllZE9uIjoiMjAyMi0xMC0wN1QwMjoyMjo0MyIsIlByb2plY3QiOnsiJHJlZiI6IjUifX0sIlVzZU51bWJlcmluZ1R5cGVPZlBhcmVudERvY3VtZW50IjpmYWxzZX1dLCJGb3JtYXR0ZWRUZXh0Ijp7IiRpZCI6IjkiLCJDb3VudCI6MSwiVGV4dFVuaXRzIjpbeyIkaWQiOiIxMCIsIkZvbnRTdHlsZSI6eyIkaWQiOiIxMSIsIk5ldXRyYWwiOnRydWV9LCJSZWFkaW5nT3JkZXIiOjEsIlRleHQiOiIoRWNvQWN0LCAyMDIyKSJ9XX0sIlRhZyI6IkNpdGF2aVBsYWNlaG9sZGVyI2Q4YzEwMDZkLWQ0OTctNDJkMy1hZDA0LTZiNTNlOTA5OTMyNiIsIlRleHQiOiIoRWNvQWN0LCAyMDIyKSIsIldBSVZlcnNpb24iOiI2LjguMC4wIn0=}</w:instrText>
          </w:r>
          <w:r w:rsidR="006D5908" w:rsidRPr="00DD54E3">
            <w:rPr>
              <w:color w:val="000000" w:themeColor="text1"/>
              <w:lang w:val="en-GB"/>
            </w:rPr>
            <w:fldChar w:fldCharType="separate"/>
          </w:r>
          <w:r w:rsidR="00B10F20" w:rsidRPr="00DD54E3">
            <w:rPr>
              <w:color w:val="000000" w:themeColor="text1"/>
              <w:lang w:val="en-GB"/>
            </w:rPr>
            <w:t>(EcoAct, 2022)</w:t>
          </w:r>
          <w:r w:rsidR="006D5908" w:rsidRPr="00DD54E3">
            <w:rPr>
              <w:color w:val="000000" w:themeColor="text1"/>
              <w:lang w:val="en-GB"/>
            </w:rPr>
            <w:fldChar w:fldCharType="end"/>
          </w:r>
        </w:sdtContent>
      </w:sdt>
      <w:r w:rsidR="009814B3" w:rsidRPr="00DD54E3">
        <w:rPr>
          <w:color w:val="000000" w:themeColor="text1"/>
          <w:lang w:val="en-GB"/>
        </w:rPr>
        <w:t>.</w:t>
      </w:r>
      <w:r w:rsidR="00AC5904" w:rsidRPr="00DD54E3">
        <w:rPr>
          <w:color w:val="000000" w:themeColor="text1"/>
          <w:lang w:val="en-GB"/>
        </w:rPr>
        <w:t xml:space="preserve"> </w:t>
      </w:r>
      <w:r w:rsidR="009218F9" w:rsidRPr="00DD54E3">
        <w:rPr>
          <w:color w:val="000000" w:themeColor="text1"/>
          <w:lang w:val="en-GB"/>
        </w:rPr>
        <w:t>I</w:t>
      </w:r>
      <w:r w:rsidR="00CF3461" w:rsidRPr="00DD54E3">
        <w:rPr>
          <w:color w:val="000000" w:themeColor="text1"/>
          <w:lang w:val="en-GB"/>
        </w:rPr>
        <w:t xml:space="preserve">n line with </w:t>
      </w:r>
      <w:r w:rsidRPr="00DD54E3">
        <w:rPr>
          <w:color w:val="000000" w:themeColor="text1"/>
          <w:lang w:val="en-GB"/>
        </w:rPr>
        <w:t xml:space="preserve">the </w:t>
      </w:r>
      <w:r w:rsidR="00AA4EEB" w:rsidRPr="00DD54E3">
        <w:rPr>
          <w:color w:val="000000" w:themeColor="text1"/>
          <w:lang w:val="en-GB"/>
        </w:rPr>
        <w:t xml:space="preserve">current </w:t>
      </w:r>
      <w:r w:rsidR="00BC14C8" w:rsidRPr="00DD54E3">
        <w:rPr>
          <w:color w:val="000000" w:themeColor="text1"/>
          <w:lang w:val="en-GB"/>
        </w:rPr>
        <w:t>practice</w:t>
      </w:r>
      <w:r w:rsidR="00325B8F" w:rsidRPr="00DD54E3">
        <w:rPr>
          <w:color w:val="000000" w:themeColor="text1"/>
          <w:lang w:val="en-GB"/>
        </w:rPr>
        <w:t>s and initiatives</w:t>
      </w:r>
      <w:r w:rsidRPr="00DD54E3">
        <w:rPr>
          <w:color w:val="000000" w:themeColor="text1"/>
          <w:lang w:val="en-GB"/>
        </w:rPr>
        <w:t xml:space="preserve"> of </w:t>
      </w:r>
      <w:r w:rsidR="0008514E" w:rsidRPr="00DD54E3">
        <w:rPr>
          <w:color w:val="000000" w:themeColor="text1"/>
          <w:lang w:val="en-GB"/>
        </w:rPr>
        <w:t>HOs, an</w:t>
      </w:r>
      <w:r w:rsidR="008C704C" w:rsidRPr="00DD54E3">
        <w:rPr>
          <w:color w:val="000000" w:themeColor="text1"/>
          <w:lang w:val="en-GB"/>
        </w:rPr>
        <w:t xml:space="preserve"> increasing </w:t>
      </w:r>
      <w:r w:rsidR="00DE50C4" w:rsidRPr="00DD54E3">
        <w:rPr>
          <w:color w:val="000000" w:themeColor="text1"/>
          <w:lang w:val="en-GB"/>
        </w:rPr>
        <w:t xml:space="preserve">number of </w:t>
      </w:r>
      <w:r w:rsidR="008C704C" w:rsidRPr="00DD54E3">
        <w:rPr>
          <w:color w:val="000000" w:themeColor="text1"/>
          <w:lang w:val="en-GB"/>
        </w:rPr>
        <w:t xml:space="preserve">academic </w:t>
      </w:r>
      <w:r w:rsidR="0008514E" w:rsidRPr="00DD54E3">
        <w:rPr>
          <w:color w:val="000000" w:themeColor="text1"/>
          <w:lang w:val="en-GB"/>
        </w:rPr>
        <w:t>papers related</w:t>
      </w:r>
      <w:r w:rsidR="00243B7A" w:rsidRPr="00DD54E3">
        <w:rPr>
          <w:color w:val="000000" w:themeColor="text1"/>
          <w:lang w:val="en-GB"/>
        </w:rPr>
        <w:t xml:space="preserve"> </w:t>
      </w:r>
      <w:r w:rsidR="0008514E" w:rsidRPr="00DD54E3">
        <w:rPr>
          <w:color w:val="000000" w:themeColor="text1"/>
          <w:lang w:val="en-GB"/>
        </w:rPr>
        <w:t>to SHSCM have been published.</w:t>
      </w:r>
      <w:r w:rsidR="00BF1A4A" w:rsidRPr="00DD54E3">
        <w:rPr>
          <w:color w:val="000000" w:themeColor="text1"/>
          <w:lang w:val="en-GB"/>
        </w:rPr>
        <w:t xml:space="preserve"> </w:t>
      </w:r>
      <w:r w:rsidR="002F2429" w:rsidRPr="00DD54E3">
        <w:rPr>
          <w:color w:val="000000" w:themeColor="text1"/>
          <w:lang w:val="en-GB"/>
        </w:rPr>
        <w:t>T</w:t>
      </w:r>
      <w:r w:rsidR="00836FB3" w:rsidRPr="00DD54E3">
        <w:rPr>
          <w:color w:val="000000" w:themeColor="text1"/>
          <w:lang w:val="en-GB"/>
        </w:rPr>
        <w:t xml:space="preserve">o </w:t>
      </w:r>
      <w:r w:rsidR="00AA4EEB" w:rsidRPr="00DD54E3">
        <w:rPr>
          <w:color w:val="000000" w:themeColor="text1"/>
          <w:lang w:val="en-GB"/>
        </w:rPr>
        <w:t xml:space="preserve">understand </w:t>
      </w:r>
      <w:r w:rsidR="00650828" w:rsidRPr="00DD54E3">
        <w:rPr>
          <w:color w:val="000000" w:themeColor="text1"/>
          <w:lang w:val="en-GB"/>
        </w:rPr>
        <w:t>the</w:t>
      </w:r>
      <w:r w:rsidR="002A66DD" w:rsidRPr="00DD54E3">
        <w:rPr>
          <w:color w:val="000000" w:themeColor="text1"/>
          <w:lang w:val="en-GB"/>
        </w:rPr>
        <w:t xml:space="preserve"> </w:t>
      </w:r>
      <w:r w:rsidR="00591331" w:rsidRPr="00DD54E3">
        <w:rPr>
          <w:color w:val="000000" w:themeColor="text1"/>
          <w:lang w:val="en-GB"/>
        </w:rPr>
        <w:t xml:space="preserve">current </w:t>
      </w:r>
      <w:r w:rsidR="002A66DD" w:rsidRPr="00DD54E3">
        <w:rPr>
          <w:color w:val="000000" w:themeColor="text1"/>
          <w:lang w:val="en-GB"/>
        </w:rPr>
        <w:t xml:space="preserve">status of </w:t>
      </w:r>
      <w:r w:rsidR="00125673" w:rsidRPr="00DD54E3">
        <w:rPr>
          <w:color w:val="000000" w:themeColor="text1"/>
          <w:lang w:val="en-GB"/>
        </w:rPr>
        <w:t xml:space="preserve">the </w:t>
      </w:r>
      <w:r w:rsidR="002A66DD" w:rsidRPr="00DD54E3">
        <w:rPr>
          <w:color w:val="000000" w:themeColor="text1"/>
          <w:lang w:val="en-GB"/>
        </w:rPr>
        <w:t xml:space="preserve">field </w:t>
      </w:r>
      <w:r w:rsidR="00125673" w:rsidRPr="00DD54E3">
        <w:rPr>
          <w:color w:val="000000" w:themeColor="text1"/>
          <w:lang w:val="en-GB"/>
        </w:rPr>
        <w:t xml:space="preserve">and </w:t>
      </w:r>
      <w:r w:rsidR="00836FB3" w:rsidRPr="00DD54E3">
        <w:rPr>
          <w:color w:val="000000" w:themeColor="text1"/>
          <w:lang w:val="en-GB"/>
        </w:rPr>
        <w:t xml:space="preserve">motivate researchers and practitioners to concentrate on advancing theory and research </w:t>
      </w:r>
      <w:r w:rsidR="00243B7A" w:rsidRPr="00DD54E3">
        <w:rPr>
          <w:color w:val="000000" w:themeColor="text1"/>
          <w:lang w:val="en-GB"/>
        </w:rPr>
        <w:t>related to</w:t>
      </w:r>
      <w:r w:rsidR="00836FB3" w:rsidRPr="00DD54E3">
        <w:rPr>
          <w:color w:val="000000" w:themeColor="text1"/>
          <w:lang w:val="en-GB"/>
        </w:rPr>
        <w:t xml:space="preserve"> </w:t>
      </w:r>
      <w:r w:rsidR="00B50757" w:rsidRPr="00DD54E3">
        <w:rPr>
          <w:color w:val="000000" w:themeColor="text1"/>
          <w:lang w:val="en-GB"/>
        </w:rPr>
        <w:t>SHSCM</w:t>
      </w:r>
      <w:r w:rsidR="00836FB3" w:rsidRPr="00DD54E3">
        <w:rPr>
          <w:color w:val="000000" w:themeColor="text1"/>
          <w:lang w:val="en-GB"/>
        </w:rPr>
        <w:t xml:space="preserve">, there is a need for a systematic review of </w:t>
      </w:r>
      <w:r w:rsidR="00F816FB" w:rsidRPr="00DD54E3">
        <w:rPr>
          <w:color w:val="000000" w:themeColor="text1"/>
          <w:lang w:val="en-GB"/>
        </w:rPr>
        <w:t>existing</w:t>
      </w:r>
      <w:r w:rsidR="00836FB3" w:rsidRPr="00DD54E3">
        <w:rPr>
          <w:color w:val="000000" w:themeColor="text1"/>
          <w:lang w:val="en-GB"/>
        </w:rPr>
        <w:t xml:space="preserve"> SHSCM studies.</w:t>
      </w:r>
    </w:p>
    <w:p w14:paraId="5F396629" w14:textId="77777777" w:rsidR="00A7681A" w:rsidRPr="00DD54E3" w:rsidRDefault="00A7681A" w:rsidP="006F4F4B">
      <w:pPr>
        <w:rPr>
          <w:color w:val="000000" w:themeColor="text1"/>
          <w:lang w:val="en-GB"/>
        </w:rPr>
      </w:pPr>
    </w:p>
    <w:p w14:paraId="51FFA92D" w14:textId="56327DAF" w:rsidR="00944DF3" w:rsidRPr="00DD54E3" w:rsidRDefault="00511FE5" w:rsidP="00F82879">
      <w:pPr>
        <w:pStyle w:val="Heading1"/>
        <w:rPr>
          <w:color w:val="000000" w:themeColor="text1"/>
          <w:lang w:val="en-GB"/>
        </w:rPr>
      </w:pPr>
      <w:bookmarkStart w:id="7" w:name="_Toc96268921"/>
      <w:r w:rsidRPr="00DD54E3">
        <w:rPr>
          <w:color w:val="000000" w:themeColor="text1"/>
          <w:lang w:val="en-GB"/>
        </w:rPr>
        <w:t xml:space="preserve">Review </w:t>
      </w:r>
      <w:r w:rsidR="000B75F2" w:rsidRPr="00DD54E3">
        <w:rPr>
          <w:color w:val="000000" w:themeColor="text1"/>
          <w:lang w:val="en-GB"/>
        </w:rPr>
        <w:t>m</w:t>
      </w:r>
      <w:r w:rsidRPr="00DD54E3">
        <w:rPr>
          <w:color w:val="000000" w:themeColor="text1"/>
          <w:lang w:val="en-GB"/>
        </w:rPr>
        <w:t>ethodology</w:t>
      </w:r>
      <w:bookmarkEnd w:id="7"/>
    </w:p>
    <w:p w14:paraId="0681CD2F" w14:textId="3DB50590" w:rsidR="001F4E70" w:rsidRPr="00DD54E3" w:rsidRDefault="001F4E70" w:rsidP="001F4E70">
      <w:pPr>
        <w:rPr>
          <w:color w:val="000000" w:themeColor="text1"/>
          <w:lang w:val="en-GB"/>
        </w:rPr>
      </w:pPr>
      <w:r w:rsidRPr="00DD54E3">
        <w:rPr>
          <w:color w:val="000000" w:themeColor="text1"/>
          <w:lang w:val="en-GB"/>
        </w:rPr>
        <w:t>We develop</w:t>
      </w:r>
      <w:r w:rsidR="00243B7A" w:rsidRPr="00DD54E3">
        <w:rPr>
          <w:color w:val="000000" w:themeColor="text1"/>
          <w:lang w:val="en-GB"/>
        </w:rPr>
        <w:t>ed</w:t>
      </w:r>
      <w:r w:rsidRPr="00DD54E3">
        <w:rPr>
          <w:color w:val="000000" w:themeColor="text1"/>
          <w:lang w:val="en-GB"/>
        </w:rPr>
        <w:t xml:space="preserve"> our SLR following the general principles for conducting a structured </w:t>
      </w:r>
      <w:r w:rsidR="00020ACD" w:rsidRPr="00DD54E3">
        <w:rPr>
          <w:color w:val="000000" w:themeColor="text1"/>
          <w:lang w:val="en-GB"/>
        </w:rPr>
        <w:t>literature review, as</w:t>
      </w:r>
      <w:r w:rsidR="00243B7A" w:rsidRPr="00DD54E3">
        <w:rPr>
          <w:color w:val="000000" w:themeColor="text1"/>
          <w:lang w:val="en-GB"/>
        </w:rPr>
        <w:t xml:space="preserve"> </w:t>
      </w:r>
      <w:r w:rsidRPr="00DD54E3">
        <w:rPr>
          <w:color w:val="000000" w:themeColor="text1"/>
          <w:lang w:val="en-GB"/>
        </w:rPr>
        <w:t xml:space="preserve">suggested by </w:t>
      </w:r>
      <w:sdt>
        <w:sdtPr>
          <w:rPr>
            <w:color w:val="000000" w:themeColor="text1"/>
            <w:lang w:val="en-GB"/>
          </w:rPr>
          <w:alias w:val="To edit, see citavi.com/edit"/>
          <w:tag w:val="CitaviPlaceholder#2fec8d51-886d-4a7d-9ea3-e574c0cc97c2"/>
          <w:id w:val="-1062710896"/>
          <w:placeholder>
            <w:docPart w:val="013CE64672BB4C338CA0D1C79E1040C1"/>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dmMDFmZDkyLTQ3MWUtNDZiZC1hZWFiLTE1YzlmZmYxYzU4OSIsIlJhbmdlTGVuZ3RoIjoxMywiUmVmZXJlbmNlSWQiOiJlOTYxNTg1OS0xNWQ3LTRiMjctOTc4OS0wYmY3ZWZiNzBiOT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NocmlzdGlhbiIsIkxhc3ROYW1lIjoiRHVyYWNoIiwiTWlkZGxlTmFtZSI6IkYuIiwiUHJvdGVjdGVkIjpmYWxzZSwiU2V4IjowLCJDcmVhdGVkQnkiOiJfQUxJIiwiQ3JlYXRlZE9uIjoiMjAyMS0xMC0xN1QxNTowMzoxNSIsIk1vZGlmaWVkQnkiOiJfQUxJIiwiSWQiOiJmNGViZjYxNi04ZGU0LTRjMjMtOGZlMS03ZTI1NjBjNjZkZTEiLCJNb2RpZmllZE9uIjoiMjAyMS0xMC0xN1QxNTowMzoxNSIsIlByb2plY3QiOnsiJGlkIjoiNSIsIiR0eXBlIjoiU3dpc3NBY2FkZW1pYy5DaXRhdmkuUHJvamVjdCwgU3dpc3NBY2FkZW1pYy5DaXRhdmkifX0seyIkaWQiOiI2IiwiJHR5cGUiOiJTd2lzc0FjYWRlbWljLkNpdGF2aS5QZXJzb24sIFN3aXNzQWNhZGVtaWMuQ2l0YXZpIiwiRmlyc3ROYW1lIjoiSm9ha2ltIiwiTGFzdE5hbWUiOiJLZW1icm8iLCJNaWRkbGVOYW1lIjoiSGFucyIsIlByb3RlY3RlZCI6ZmFsc2UsIlNleCI6MCwiQ3JlYXRlZEJ5IjoiX0FMSSIsIkNyZWF0ZWRPbiI6IjIwMjItMDMtMjNUMDY6NDQ6NTQiLCJNb2RpZmllZEJ5IjoiX0FMSSIsIklkIjoiNTA5ZmI2MTYtZWQwNC00MmY4LTg5OGQtOTQ4Njk0NTc2NjhlIiwiTW9kaWZpZWRPbiI6IjIwMjItMDMtMjNUMDY6NDQ6NTQiLCJQcm9qZWN0Ijp7IiRyZWYiOiI1In19LHsiJGlkIjoiNyIsIiR0eXBlIjoiU3dpc3NBY2FkZW1pYy5DaXRhdmkuUGVyc29uLCBTd2lzc0FjYWRlbWljLkNpdGF2aSIsIkZpcnN0TmFtZSI6IkFuZHJlYXMiLCJMYXN0TmFtZSI6IldpZWxhbmQiLCJQcm90ZWN0ZWQiOmZhbHNlLCJTZXgiOjIsIkNyZWF0ZWRCeSI6Il9BQSIsIkNyZWF0ZWRPbiI6IjIwMjEtMDQtMDFUMDg6MTY6MDIiLCJNb2RpZmllZEJ5IjoiX0FBIiwiSWQiOiI0YjZkNjRlOS0yZDc5LTQ3NzMtYmQ5Yy1jZTA3ZmU4MGVhOGQiLCJNb2RpZmllZE9uIjoiMjAyMS0wNC0wMVQwODoxNjowMiIsIlByb2plY3QiOnsiJHJlZiI6IjUifX1dLCJDaXRhdGlvbktleVVwZGF0ZVR5cGUiOjAsIkNvbGxhYm9yYXRvcnMiOltdLCJEb2kiOiIxMC4xMTA4L0lKUERMTS0xMS0yMDIwLTAzODEiLCJFZGl0b3JzIjpbXSwiRXZhbHVhdGlvbkNvbXBsZXhpdHkiOjAsIkV2YWx1YXRpb25Tb3VyY2VUZXh0Rm9ybWF0IjowLCJHcm91cHMiOlt7IiRpZCI6IjgiLCIkdHlwZSI6IlN3aXNzQWNhZGVtaWMuQ2l0YXZpLkdyb3VwLCBTd2lzc0FjYWRlbWljLkNpdGF2aSIsIkRpc3BsYXlUeXBlIjoxLCJOYW1lIjoiTGl0ZXJhdHVyZSByZXZpZXdzIiwiQ3JlYXRlZEJ5IjoiX0FMSSIsIkNyZWF0ZWRPbiI6IjIwMjItMDUtMDNUMDQ6MzA6MjUiLCJNb2RpZmllZEJ5IjoiX0FMSSIsIklkIjoiNjA1YzEyMmItNGY4MS00NGNjLTk3ODYtYmE4OWEyODhiMzc5IiwiTW9kaWZpZWRPbiI6IjIwMjItMDUtMDNUMDQ6MzA6MzYiLCJQcm9qZWN0Ijp7IiRyZWYiOiI1In19LHsiJGlkIjoiOSIsIiR0eXBlIjoiU3dpc3NBY2FkZW1pYy5DaXRhdmkuR3JvdXAsIFN3aXNzQWNhZGVtaWMuQ2l0YXZpIiwiRGlzcGxheVR5cGUiOjEsIk5hbWUiOiJTSSBJSlBETE0iLCJDcmVhdGVkQnkiOiJfQUxJIiwiQ3JlYXRlZE9uIjoiMjAyMi0xMC0yMFQwNjozMDoyMiIsIk1vZGlmaWVkQnkiOiJfQUxJIiwiSWQiOiI5NGU2ODJmNy03NmFjLTQ1YzctODM5Ny05NDUzOTY3ZjRiZTMiLCJNb2RpZmllZE9uIjoiMjAyMi0xMC0yMFQwNjozMDozOCIsIlByb2plY3QiOnsiJHJlZiI6IjUifX1dLCJIYXNMYWJlbDEiOmZhbHNlLCJIYXNMYWJlbDIiOnRydW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xMDgvSUpQRExNLTExLTIwMjAtMDM4MSIsIlVyaVN0cmluZyI6Imh0dHBzOi8vZG9pLm9yZy8xMC4xMTA4L0lKUERMTS0xMS0yMDIwLTAzODE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jNUMDY6NDQ6NTQiLCJNb2RpZmllZEJ5IjoiX0FMSSIsIklkIjoiNzBhNGE2Y2QtOTdjZS00Mjg1LTllYjMtOTI2NmMyYWQ3YmQzIiwiTW9kaWZpZWRPbiI6IjIwMjItMDMtMjNUMDY6NDQ6NTQiLCJQcm9qZWN0Ijp7IiRyZWYiOiI1In19XSwiTnVtYmVyIjoiMTAiLCJPcmdhbml6YXRpb25zIjpbXSwiT3RoZXJzSW52b2x2ZWQiOltdLCJQYWdlUmFuZ2UiOiI8c3A+XHJcbiAgPG4+MTA5MDwvbj5cclxuICA8aW4+dHJ1ZTwvaW4+XHJcbiAgPG9zPjEwOTA8L29zPlxyXG4gIDxwcz4xMDkwPC9wcz5cclxuPC9zcD5cclxuPGVwPlxyXG4gIDxuPjExMDc8L24+XHJcbiAgPGluPnRydWU8L2luPlxyXG4gIDxvcz4xMTA3PC9vcz5cclxuICA8cHM+MTEwNzwvcHM+XHJcbjwvZXA+XHJcbjxvcz4xMDkwLTExMDc8L29zPiIsIlBlcmlvZGljYWwiOnsiJGlkIjoiMTMiLCIkdHlwZSI6IlN3aXNzQWNhZGVtaWMuQ2l0YXZpLlBlcmlvZGljYWwsIFN3aXNzQWNhZGVtaWMuQ2l0YXZpIiwiSXNzbiI6IjA5NjAtMDAzNSIsIk5hbWUiOiJJbnRlcm5hdGlvbmFsIEpvdXJuYWwgb2YgUGh5c2ljYWwgRGlzdHJpYnV0aW9uICYgTG9naXN0aWNzIE1hbmFnZW1lbnQiLCJQYWdpbmF0aW9uIjowLCJQcm90ZWN0ZWQiOmZhbHNlLCJTdGFuZGFyZEFiYnJldmlhdGlvbiI6IklKUERMTSIsIkNyZWF0ZWRCeSI6Il9BTEkiLCJDcmVhdGVkT24iOiIyMDIyLTAzLTIzVDA2OjQ0OjU0IiwiTW9kaWZpZWRCeSI6Il9BTEkiLCJJZCI6IjljNzMyMzg0LTVjNWItNGNjYy04ZWM2LTUxMGIwMTk5NmNlMiIsIk1vZGlmaWVkT24iOiIyMDIyLTAzLTIzVDA2OjQ0OjU0IiwiUHJvamVjdCI6eyIkcmVmIjoiNSJ9fSwiUHVibGlzaGVycyI6W10sIlF1b3RhdGlvbnMiOltdLCJSZWZlcmVuY2VUeXBlIjoiSm91cm5hbEFydGljbGUiLCJTaG9ydFRpdGxlIjoiRHVyYWNoLCBLZW1icm8gZXQgYWwuIDIwMjEg4oCTIEhvdyB0byBhZHZhbmNlIHRoZW9yeSIsIlNob3J0VGl0bGVVcGRhdGVUeXBlIjowLCJTb3VyY2VPZkJpYmxpb2dyYXBoaWNJbmZvcm1hdGlvbiI6IkNyb3NzUmVmIiwiU3RhdGljSWRzIjpbIjFlYWJmNmZlLWM5YjQtNGU1My05ZGFkLTNlNWRhOWQwN2NmYSJdLCJUYWJsZU9mQ29udGVudHNDb21wbGV4aXR5IjowLCJUYWJsZU9mQ29udGVudHNTb3VyY2VUZXh0Rm9ybWF0IjowLCJUYXNrcyI6W10sIlRpdGxlIjoiSG93IHRvIGFkdmFuY2UgdGhlb3J5IHRocm91Z2ggbGl0ZXJhdHVyZSByZXZpZXdzIGluIGxvZ2lzdGljcyBhbmQgc3VwcGx5IGNoYWluIG1hbmFnZW1lbnQiLCJUcmFuc2xhdG9ycyI6W10sIlZvbHVtZSI6IjUxIiwiWWVhciI6IjIwMjEiLCJZZWFyUmVzb2x2ZWQiOiIyMDIxIiwiQ3JlYXRlZEJ5IjoiX0FMSSIsIkNyZWF0ZWRPbiI6IjIwMjItMDMtMjNUMDY6NDQ6NTQiLCJNb2RpZmllZEJ5IjoiX0FMSSIsIklkIjoiZTk2MTU4NTktMTVkNy00YjI3LTk3ODktMGJmN2VmYjcwYjk5IiwiTW9kaWZpZWRPbiI6IjIwMjItMTAtMjFUMDk6Mjg6MjkiLCJQcm9qZWN0Ijp7IiRyZWYiOiI1In19LCJVc2VOdW1iZXJpbmdUeXBlT2ZQYXJlbnREb2N1bWVudCI6ZmFsc2V9XSwiRm9ybWF0dGVkVGV4dCI6eyIkaWQiOiIxNCIsIkNvdW50IjoyLCJUZXh0VW5pdHMiOlt7IiRpZCI6IjE1IiwiRm9udFN0eWxlIjp7IiRpZCI6IjE2IiwiTmV1dHJhbCI6dHJ1ZX0sIlJlYWRpbmdPcmRlciI6MSwiVGV4dCI6IkR1cmFjaCJ9LHsiJGlkIjoiMTciLCJGb250U3R5bGUiOnsiJGlkIjoiMTgiLCJJdGFsaWMiOnRydWV9LCJSZWFkaW5nT3JkZXIiOjEsIlRleHQiOiIgZXQgYWwuIn1dfSwiVGFnIjoiQ2l0YXZpUGxhY2Vob2xkZXIjMmZlYzhkNTEtODg2ZC00YTdkLTllYTMtZTU3NGMwY2M5N2MyIiwiVGV4dCI6IkR1cmFjaCBldCBhbC4iLCJXQUlWZXJzaW9uIjoiNi44LjAuMCJ9}</w:instrText>
          </w:r>
          <w:r w:rsidRPr="00DD54E3">
            <w:rPr>
              <w:color w:val="000000" w:themeColor="text1"/>
              <w:lang w:val="en-GB"/>
            </w:rPr>
            <w:fldChar w:fldCharType="separate"/>
          </w:r>
          <w:r w:rsidR="00B10F20" w:rsidRPr="00DD54E3">
            <w:rPr>
              <w:color w:val="000000" w:themeColor="text1"/>
              <w:lang w:val="en-GB"/>
            </w:rPr>
            <w:t>Durach</w:t>
          </w:r>
          <w:r w:rsidR="00B10F20" w:rsidRPr="00DD54E3">
            <w:rPr>
              <w:i/>
              <w:color w:val="000000" w:themeColor="text1"/>
              <w:lang w:val="en-GB"/>
            </w:rPr>
            <w:t xml:space="preserve"> et al.</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6f695eb9-daab-49f8-b840-ba4afa158735"/>
          <w:id w:val="1710675398"/>
          <w:placeholder>
            <w:docPart w:val="013CE64672BB4C338CA0D1C79E1040C1"/>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wYmY2MzhhLTcyMzYtNGMzZC05ZjZmLTEyNTkzM2ZhOTAwMSIsIlJhbmdlTGVuZ3RoIjo2LCJSZWZlcmVuY2VJZCI6ImU5NjE1ODU5LTE1ZDctNGIyNy05Nzg5LTBiZjdlZmI3MGI5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DaHJpc3RpYW4iLCJMYXN0TmFtZSI6IkR1cmFjaCIsIk1pZGRsZU5hbWUiOiJGLiIsIlByb3RlY3RlZCI6ZmFsc2UsIlNleCI6MCwiQ3JlYXRlZEJ5IjoiX0FMSSIsIkNyZWF0ZWRPbiI6IjIwMjEtMTAtMTdUMTU6MDM6MTUiLCJNb2RpZmllZEJ5IjoiX0FMSSIsIklkIjoiZjRlYmY2MTYtOGRlNC00YzIzLThmZTEtN2UyNTYwYzY2ZGUxIiwiTW9kaWZpZWRPbiI6IjIwMjEtMTAtMTdUMTU6MDM6MTUiLCJQcm9qZWN0Ijp7IiRpZCI6IjUiLCIkdHlwZSI6IlN3aXNzQWNhZGVtaWMuQ2l0YXZpLlByb2plY3QsIFN3aXNzQWNhZGVtaWMuQ2l0YXZpIn19LHsiJGlkIjoiNiIsIiR0eXBlIjoiU3dpc3NBY2FkZW1pYy5DaXRhdmkuUGVyc29uLCBTd2lzc0FjYWRlbWljLkNpdGF2aSIsIkZpcnN0TmFtZSI6IkpvYWtpbSIsIkxhc3ROYW1lIjoiS2VtYnJvIiwiTWlkZGxlTmFtZSI6IkhhbnMiLCJQcm90ZWN0ZWQiOmZhbHNlLCJTZXgiOjAsIkNyZWF0ZWRCeSI6Il9BTEkiLCJDcmVhdGVkT24iOiIyMDIyLTAzLTIzVDA2OjQ0OjU0IiwiTW9kaWZpZWRCeSI6Il9BTEkiLCJJZCI6IjUwOWZiNjE2LWVkMDQtNDJmOC04OThkLTk0ODY5NDU3NjY4ZSIsIk1vZGlmaWVkT24iOiIyMDIyLTAzLTIzVDA2OjQ0OjU0IiwiUHJvamVjdCI6eyIkcmVmIjoiNSJ9fSx7IiRpZCI6IjciLCIkdHlwZSI6IlN3aXNzQWNhZGVtaWMuQ2l0YXZpLlBlcnNvbiwgU3dpc3NBY2FkZW1pYy5DaXRhdmkiLCJGaXJzdE5hbWUiOiJBbmRyZWFzIiwiTGFzdE5hbWUiOiJXaWVsYW5kIiwiUHJvdGVjdGVkIjpmYWxzZSwiU2V4IjoyLCJDcmVhdGVkQnkiOiJfQUEiLCJDcmVhdGVkT24iOiIyMDIxLTA0LTAxVDA4OjE2OjAyIiwiTW9kaWZpZWRCeSI6Il9BQSIsIklkIjoiNGI2ZDY0ZTktMmQ3OS00NzczLWJkOWMtY2UwN2ZlODBlYThkIiwiTW9kaWZpZWRPbiI6IjIwMjEtMDQtMDFUMDg6MTY6MDIiLCJQcm9qZWN0Ijp7IiRyZWYiOiI1In19XSwiQ2l0YXRpb25LZXlVcGRhdGVUeXBlIjowLCJDb2xsYWJvcmF0b3JzIjpbXSwiRG9pIjoiMTAuMTEwOC9JSlBETE0tMTEtMjAyMC0wMzgxIiwiRWRpdG9ycyI6W10sIkV2YWx1YXRpb25Db21wbGV4aXR5IjowLCJFdmFsdWF0aW9uU291cmNlVGV4dEZvcm1hdCI6MCwiR3JvdXBzIjpbeyIkaWQiOiI4IiwiJHR5cGUiOiJTd2lzc0FjYWRlbWljLkNpdGF2aS5Hcm91cCwgU3dpc3NBY2FkZW1pYy5DaXRhdmkiLCJEaXNwbGF5VHlwZSI6MSwiTmFtZSI6IkxpdGVyYXR1cmUgcmV2aWV3cyIsIkNyZWF0ZWRCeSI6Il9BTEkiLCJDcmVhdGVkT24iOiIyMDIyLTA1LTAzVDA0OjMwOjI1IiwiTW9kaWZpZWRCeSI6Il9BTEkiLCJJZCI6IjYwNWMxMjJiLTRmODEtNDRjYy05Nzg2LWJhODlhMjg4YjM3OSIsIk1vZGlmaWVkT24iOiIyMDIyLTA1LTAzVDA0OjMwOjM2IiwiUHJvamVjdCI6eyIkcmVmIjoiNSJ9fSx7IiRpZCI6IjkiLCIkdHlwZSI6IlN3aXNzQWNhZGVtaWMuQ2l0YXZpLkdyb3VwLCBTd2lzc0FjYWRlbWljLkNpdGF2aSIsIkRpc3BsYXlUeXBlIjoxLCJOYW1lIjoiU0kgSUpQRExNIiwiQ3JlYXRlZEJ5IjoiX0FMSSIsIkNyZWF0ZWRPbiI6IjIwMjItMTAtMjBUMDY6MzA6MjIiLCJNb2RpZmllZEJ5IjoiX0FMSSIsIklkIjoiOTRlNjgyZjctNzZhYy00NWM3LTgzOTctOTQ1Mzk2N2Y0YmUzIiwiTW9kaWZpZWRPbiI6IjIwMjItMTAtMjBUMDY6MzA6MzgiLCJQcm9qZWN0Ijp7IiRyZWYiOiI1In19XSwiSGFzTGFiZWwxIjpmYWxzZSwiSGFzTGFiZWwyIjp0cnV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TA4L0lKUERMTS0xMS0yMDIwLTAzODEiLCJVcmlTdHJpbmciOiJodHRwczovL2RvaS5vcmcvMTAuMTEwOC9JSlBETE0tMTEtMjAyMC0wMzgx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IzVDA2OjQ0OjU0IiwiTW9kaWZpZWRCeSI6Il9BTEkiLCJJZCI6IjcwYTRhNmNkLTk3Y2UtNDI4NS05ZWIzLTkyNjZjMmFkN2JkMyIsIk1vZGlmaWVkT24iOiIyMDIyLTAzLTIzVDA2OjQ0OjU0IiwiUHJvamVjdCI6eyIkcmVmIjoiNSJ9fV0sIk51bWJlciI6IjEwIiwiT3JnYW5pemF0aW9ucyI6W10sIk90aGVyc0ludm9sdmVkIjpbXSwiUGFnZVJhbmdlIjoiPHNwPlxyXG4gIDxuPjEwOTA8L24+XHJcbiAgPGluPnRydWU8L2luPlxyXG4gIDxvcz4xMDkwPC9vcz5cclxuICA8cHM+MTA5MDwvcHM+XHJcbjwvc3A+XHJcbjxlcD5cclxuICA8bj4xMTA3PC9uPlxyXG4gIDxpbj50cnVlPC9pbj5cclxuICA8b3M+MTEwNzwvb3M+XHJcbiAgPHBzPjExMDc8L3BzPlxyXG48L2VwPlxyXG48b3M+MTA5MC0xMTA3PC9vcz4iLCJQZXJpb2RpY2FsIjp7IiRpZCI6IjEzIiwiJHR5cGUiOiJTd2lzc0FjYWRlbWljLkNpdGF2aS5QZXJpb2RpY2FsLCBTd2lzc0FjYWRlbWljLkNpdGF2aSIsIklzc24iOiIwOTYwLTAwMzUiLCJOYW1lIjoiSW50ZXJuYXRpb25hbCBKb3VybmFsIG9mIFBoeXNpY2FsIERpc3RyaWJ1dGlvbiAmIExvZ2lzdGljcyBNYW5hZ2VtZW50IiwiUGFnaW5hdGlvbiI6MCwiUHJvdGVjdGVkIjpmYWxzZSwiU3RhbmRhcmRBYmJyZXZpYXRpb24iOiJJSlBETE0iLCJDcmVhdGVkQnkiOiJfQUxJIiwiQ3JlYXRlZE9uIjoiMjAyMi0wMy0yM1QwNjo0NDo1NCIsIk1vZGlmaWVkQnkiOiJfQUxJIiwiSWQiOiI5YzczMjM4NC01YzViLTRjY2MtOGVjNi01MTBiMDE5OTZjZTIiLCJNb2RpZmllZE9uIjoiMjAyMi0wMy0yM1QwNjo0NDo1NCIsIlByb2plY3QiOnsiJHJlZiI6IjUifX0sIlB1Ymxpc2hlcnMiOltdLCJRdW90YXRpb25zIjpbXSwiUmVmZXJlbmNlVHlwZSI6IkpvdXJuYWxBcnRpY2xlIiwiU2hvcnRUaXRsZSI6IkR1cmFjaCwgS2VtYnJvIGV0IGFsLiAyMDIxIOKAkyBIb3cgdG8gYWR2YW5jZSB0aGVvcnkiLCJTaG9ydFRpdGxlVXBkYXRlVHlwZSI6MCwiU291cmNlT2ZCaWJsaW9ncmFwaGljSW5mb3JtYXRpb24iOiJDcm9zc1JlZiIsIlN0YXRpY0lkcyI6WyIxZWFiZjZmZS1jOWI0LTRlNTMtOWRhZC0zZTVkYTlkMDdjZmEiXSwiVGFibGVPZkNvbnRlbnRzQ29tcGxleGl0eSI6MCwiVGFibGVPZkNvbnRlbnRzU291cmNlVGV4dEZvcm1hdCI6MCwiVGFza3MiOltdLCJUaXRsZSI6IkhvdyB0byBhZHZhbmNlIHRoZW9yeSB0aHJvdWdoIGxpdGVyYXR1cmUgcmV2aWV3cyBpbiBsb2dpc3RpY3MgYW5kIHN1cHBseSBjaGFpbiBtYW5hZ2VtZW50IiwiVHJhbnNsYXRvcnMiOltdLCJWb2x1bWUiOiI1MSIsIlllYXIiOiIyMDIxIiwiWWVhclJlc29sdmVkIjoiMjAyMSIsIkNyZWF0ZWRCeSI6Il9BTEkiLCJDcmVhdGVkT24iOiIyMDIyLTAzLTIzVDA2OjQ0OjU0IiwiTW9kaWZpZWRCeSI6Il9BTEkiLCJJZCI6ImU5NjE1ODU5LTE1ZDctNGIyNy05Nzg5LTBiZjdlZmI3MGI5OSIsIk1vZGlmaWVkT24iOiIyMDIyLTEwLTIxVDA5OjI4OjI5IiwiUHJvamVjdCI6eyIkcmVmIjoiNSJ9fSwiVXNlTnVtYmVyaW5nVHlwZU9mUGFyZW50RG9jdW1lbnQiOmZhbHNlLCJZZWFyT25seSI6dHJ1ZX1dLCJGb3JtYXR0ZWRUZXh0Ijp7IiRpZCI6IjE0IiwiQ291bnQiOjEsIlRleHRVbml0cyI6W3siJGlkIjoiMTUiLCJGb250U3R5bGUiOnsiJGlkIjoiMTYiLCJOZXV0cmFsIjp0cnVlfSwiUmVhZGluZ09yZGVyIjoxLCJUZXh0IjoiKDIwMjEpIn1dfSwiVGFnIjoiQ2l0YXZpUGxhY2Vob2xkZXIjNmY2OTVlYjktZGFhYi00OWY4LWI4NDAtYmE0YWZhMTU4NzM1IiwiVGV4dCI6IigyMDIxKSIsIldBSVZlcnNpb24iOiI2LjguMC4wIn0=}</w:instrText>
          </w:r>
          <w:r w:rsidRPr="00DD54E3">
            <w:rPr>
              <w:color w:val="000000" w:themeColor="text1"/>
              <w:lang w:val="en-GB"/>
            </w:rPr>
            <w:fldChar w:fldCharType="separate"/>
          </w:r>
          <w:r w:rsidR="00B10F20" w:rsidRPr="00DD54E3">
            <w:rPr>
              <w:color w:val="000000" w:themeColor="text1"/>
              <w:lang w:val="en-GB"/>
            </w:rPr>
            <w:t>(2021)</w:t>
          </w:r>
          <w:r w:rsidRPr="00DD54E3">
            <w:rPr>
              <w:color w:val="000000" w:themeColor="text1"/>
              <w:lang w:val="en-GB"/>
            </w:rPr>
            <w:fldChar w:fldCharType="end"/>
          </w:r>
        </w:sdtContent>
      </w:sdt>
      <w:r w:rsidRPr="00DD54E3">
        <w:rPr>
          <w:color w:val="000000" w:themeColor="text1"/>
          <w:lang w:val="en-GB"/>
        </w:rPr>
        <w:t xml:space="preserve"> and </w:t>
      </w:r>
      <w:sdt>
        <w:sdtPr>
          <w:rPr>
            <w:color w:val="000000" w:themeColor="text1"/>
            <w:lang w:val="en-GB"/>
          </w:rPr>
          <w:alias w:val="To edit, see citavi.com/edit"/>
          <w:tag w:val="CitaviPlaceholder#0cd6034f-c94f-4a3b-a3c7-a58311ac0bb2"/>
          <w:id w:val="1920601130"/>
          <w:placeholder>
            <w:docPart w:val="013CE64672BB4C338CA0D1C79E1040C1"/>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3N2U5MzI4LTRhMGUtNDU1OC1hYTEzLWNhMzRmNDk5MWMwMiIsIlJhbmdlTGVuZ3RoIjoxNCwiUmVmZXJlbmNlSWQiOiI3NGQ2YWZlYS1lM2IxLTQ4ZjYtYTBkMi00NGE4YmU4MmQzND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N0ZWZhbiIsIkxhc3ROYW1lIjoiU2V1cmluZyIsIlByb3RlY3RlZCI6ZmFsc2UsIlNleCI6MCwiQ3JlYXRlZEJ5IjoiX0FMSSIsIkNyZWF0ZWRPbiI6IjIwMjItMDQtMjBUMDk6Mzk6NTYiLCJNb2RpZmllZEJ5IjoiX0FMSSIsIklkIjoiYWI2YjNhMDYtMTBlMi00ZjY4LWFmMDYtMWMxMzdhYzFhMTkyIiwiTW9kaWZpZWRPbiI6IjIwMjItMDQtMjBUMDk6Mzk6NTYiLCJQcm9qZWN0Ijp7IiRpZCI6IjUiLCIkdHlwZSI6IlN3aXNzQWNhZGVtaWMuQ2l0YXZpLlByb2plY3QsIFN3aXNzQWNhZGVtaWMuQ2l0YXZpIn19LHsiJGlkIjoiNiIsIiR0eXBlIjoiU3dpc3NBY2FkZW1pYy5DaXRhdmkuUGVyc29uLCBTd2lzc0FjYWRlbWljLkNpdGF2aSIsIkZpcnN0TmFtZSI6IlNhZGFhdCIsIkxhc3ROYW1lIjoiWWF3YXIiLCJNaWRkbGVOYW1lIjoiQWxpIiwiUHJvdGVjdGVkIjpmYWxzZSwiU2V4IjowLCJDcmVhdGVkQnkiOiJfQUxJIiwiQ3JlYXRlZE9uIjoiMjAyMi0wMy0yM1QwNTo1ODoxMyIsIk1vZGlmaWVkQnkiOiJfQUxJIiwiSWQiOiI1ZDA5NWQ5MS02N2U2LTRiZWQtOWIyMi02OWY0NTM0ODcyZDYiLCJNb2RpZmllZE9uIjoiMjAyMi0wMy0yM1QwNTo1ODoxMyIsIlByb2plY3QiOnsiJHJlZiI6IjUifX0seyIkaWQiOiI3IiwiJHR5cGUiOiJTd2lzc0FjYWRlbWljLkNpdGF2aS5QZXJzb24sIFN3aXNzQWNhZGVtaWMuQ2l0YXZpIiwiRmlyc3ROYW1lIjoiQW5uYSIsIkxhc3ROYW1lIjoiTGFuZCIsIlByb3RlY3RlZCI6ZmFsc2UsIlNleCI6MCwiQ3JlYXRlZEJ5IjoiX0FMSSIsIkNyZWF0ZWRPbiI6IjIwMjItMDMtMjNUMDU6NTg6MTMiLCJNb2RpZmllZEJ5IjoiX0FMSSIsIklkIjoiYTcwNzFkNzAtY2FjOC00YzFiLTgwNjktMGEwNmM1ZDY1ODA3IiwiTW9kaWZpZWRPbiI6IjIwMjItMDMtMjNUMDU6NTg6MTMiLCJQcm9qZWN0Ijp7IiRyZWYiOiI1In19LHsiJGlkIjoiOCIsIiR0eXBlIjoiU3dpc3NBY2FkZW1pYy5DaXRhdmkuUGVyc29uLCBTd2lzc0FjYWRlbWljLkNpdGF2aSIsIkZpcnN0TmFtZSI6IlJhamEiLCJMYXN0TmFtZSI6IktoYWxpZCIsIk1pZGRsZU5hbWUiOiJVc21hbiIsIlByb3RlY3RlZCI6ZmFsc2UsIlNleCI6MCwiQ3JlYXRlZEJ5IjoiX0FMSSIsIkNyZWF0ZWRPbiI6IjIwMjItMDMtMjNUMDU6NTg6MTMiLCJNb2RpZmllZEJ5IjoiX0FMSSIsIklkIjoiMTcyYmEzNjQtZGE1ZC00MzM2LTljYTItMGEzNTY3ZWNiNmYyIiwiTW9kaWZpZWRPbiI6IjIwMjItMDMtMjNUMDU6NTg6MTMiLCJQcm9qZWN0Ijp7IiRyZWYiOiI1In19LHsiJGlkIjoiOSIsIiR0eXBlIjoiU3dpc3NBY2FkZW1pYy5DaXRhdmkuUGVyc29uLCBTd2lzc0FjYWRlbWljLkNpdGF2aSIsIkZpcnN0TmFtZSI6IlBoaWxpcHAiLCJMYXN0TmFtZSI6IlNhdWVyIiwiTWlkZGxlTmFtZSI6IkMuIiwiUHJvdGVjdGVkIjpmYWxzZSwiU2V4IjowLCJDcmVhdGVkQnkiOiJfQUxJIiwiQ3JlYXRlZE9uIjoiMjAyMi0wMy0yM1QwNTo1ODoxMyIsIk1vZGlmaWVkQnkiOiJfQUxJIiwiSWQiOiIyMWMwZjI3NS1jM2U5LTRmZjMtOTRiZC04OTdkNWI5ZjI2ZDYiLCJNb2RpZmllZE9uIjoiMjAyMi0wMy0yM1QwNTo1ODoxMyIsIlByb2plY3QiOnsiJHJlZiI6IjUifX1dLCJDaXRhdGlvbktleVVwZGF0ZVR5cGUiOjAsIkNvbGxhYm9yYXRvcnMiOltdLCJEb2kiOiIxMC4xMTA4L0lKT1BNLTA0LTIwMjAtMDI0NyIsIkVkaXRvcnMiOltdLCJFdmFsdWF0aW9uQ29tcGxleGl0eSI6MCwiRXZhbHVhdGlvblNvdXJjZVRleHRGb3JtYXQiOjAsIkdyb3VwcyI6W3siJGlkIjoiMTAiLCIkdHlwZSI6IlN3aXNzQWNhZGVtaWMuQ2l0YXZpLkdyb3VwLCBTd2lzc0FjYWRlbWljLkNpdGF2aSIsIkRpc3BsYXlUeXBlIjoxLCJOYW1lIjoiTGl0ZXJhdHVyZSByZXZpZXdzIiwiQ3JlYXRlZEJ5IjoiX0FMSSIsIkNyZWF0ZWRPbiI6IjIwMjItMDUtMDNUMDQ6MzA6MjUiLCJNb2RpZmllZEJ5IjoiX0FMSSIsIklkIjoiNjA1YzEyMmItNGY4MS00NGNjLTk3ODYtYmE4OWEyODhiMzc5IiwiTW9kaWZpZWRPbiI6IjIwMjItMDUtMDNUMDQ6MzA6MzYiLCJQcm9qZWN0Ijp7IiRyZWYiOiI1In19LHsiJGlkIjoiMTEiLCIkdHlwZSI6IlN3aXNzQWNhZGVtaWMuQ2l0YXZpLkdyb3VwLCBTd2lzc0FjYWRlbWljLkNpdGF2aSIsIkRpc3BsYXlUeXBlIjoxLCJOYW1lIjoiU0kgSUpQRExNIiwiQ3JlYXRlZEJ5IjoiX0FMSSIsIkNyZWF0ZWRPbiI6IjIwMjItMTAtMjBUMDY6MzA6MjIiLCJNb2RpZmllZEJ5IjoiX0FMSSIsIklkIjoiOTRlNjgyZjctNzZhYy00NWM3LTgzOTctOTQ1Mzk2N2Y0YmUzIiwiTW9kaWZpZWRPbiI6IjIwMjItMTAtMjBUMDY6MzA6MzgiLCJQcm9qZWN0Ijp7IiRyZWYiOiI1In19XSwiSGFzTGFiZWwxIjpmYWxzZSwiSGFzTGFiZWwyIjp0cnVlLCJLZXl3b3JkcyI6W10sIkxvY2F0aW9ucyI6W3siJGlkIjoiMTIiLCIkdHlwZSI6IlN3aXNzQWNhZGVtaWMuQ2l0YXZpLkxvY2F0aW9uLCBTd2lzc0FjYWRlbWljLkNpdGF2aSIsIkFkZHJlc3MiOnsiJGlkIjoiMTMiLCIkdHlwZSI6IlN3aXNzQWNhZGVtaWMuQ2l0YXZpLkxpbmtlZFJlc291cmNlLCBTd2lzc0FjYWRlbWljLkNpdGF2aSIsIkxpbmtlZFJlc291cmNlVHlwZSI6NSwiT3JpZ2luYWxTdHJpbmciOiIxMC4xMTA4L0lKT1BNLTA0LTIwMjAtMDI0NyIsIlVyaVN0cmluZyI6Imh0dHBzOi8vZG9pLm9yZy8xMC4xMTA4L0lKT1BNLTA0LTIwMjAtMDI0Ny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yM1QwNTo1ODoxMyIsIk1vZGlmaWVkQnkiOiJfQUxJIiwiSWQiOiI0NWUxZDc4NC02Yzg0LTQ0NWUtODQzOC0zZWEwMDhhNGEyMDkiLCJNb2RpZmllZE9uIjoiMjAyMi0wMy0yM1QwNTo1ODoxMyIsIlByb2plY3QiOnsiJHJlZiI6IjUifX1dLCJOdW1iZXIiOiIxIiwiT3JnYW5pemF0aW9ucyI6W10sIk90aGVyc0ludm9sdmVkIjpbXSwiUGFnZVJhbmdlIjoiPHNwPlxyXG4gIDxuPjE8L24+XHJcbiAgPGluPnRydWU8L2luPlxyXG4gIDxvcz4xPC9vcz5cclxuICA8cHM+MTwvcHM+XHJcbjwvc3A+XHJcbjxlcD5cclxuICA8bj4yMDwvbj5cclxuICA8aW4+dHJ1ZTwvaW4+XHJcbiAgPG9zPjIwPC9vcz5cclxuICA8cHM+MjA8L3BzPlxyXG48L2VwPlxyXG48b3M+MS0yMDwvb3M+IiwiUGVyaW9kaWNhbCI6eyIkaWQiOiIxNSIsIiR0eXBlIjoiU3dpc3NBY2FkZW1pYy5DaXRhdmkuUGVyaW9kaWNhbCwgU3dpc3NBY2FkZW1pYy5DaXRhdmkiLCJJc3NuIjoiMDE0NC0zNTc3IiwiTmFtZSI6IkludGVybmF0aW9uYWwgSm91cm5hbCBvZiBPcGVyYXRpb25zICYgUHJvZHVjdGlvbiBNYW5hZ2VtZW50IiwiUGFnaW5hdGlvbiI6MCwiUHJvdGVjdGVkIjpmYWxzZSwiU3RhbmRhcmRBYmJyZXZpYXRpb24iOiJJSk9QTSIsIkNyZWF0ZWRCeSI6Il9BTEkiLCJDcmVhdGVkT24iOiIyMDIyLTAzLTE2VDA5OjUzOjQ5IiwiTW9kaWZpZWRCeSI6Il9BTEkiLCJJZCI6IjQ2MmVmNzJkLWU2ZjktNGM4Ny04MTYyLTY3N2QyYzZjMThjNyIsIk1vZGlmaWVkT24iOiIyMDIyLTAzLTE2VDA5OjUzOjQ5IiwiUHJvamVjdCI6eyIkcmVmIjoiNSJ9fSwiUHVibGlzaGVycyI6W10sIlF1b3RhdGlvbnMiOltdLCJSZWZlcmVuY2VUeXBlIjoiSm91cm5hbEFydGljbGUiLCJTaG9ydFRpdGxlIjoiU2V1cmluZywgWWF3YXIgZXQgYWwuIDIwMjEg4oCTIFRoZSBhcHBsaWNhdGlvbiBvZiB0aGVvcnkiLCJTaG9ydFRpdGxlVXBkYXRlVHlwZSI6MCwiU291cmNlT2ZCaWJsaW9ncmFwaGljSW5mb3JtYXRpb24iOiJDcm9zc1JlZiIsIlN0YXRpY0lkcyI6WyIyZmM4NTk0My1mZDFhLTRiNTAtODA1Ny1mZTIzOGM4MjU1MjUiXSwiVGFibGVPZkNvbnRlbnRzQ29tcGxleGl0eSI6MCwiVGFibGVPZkNvbnRlbnRzU291cmNlVGV4dEZvcm1hdCI6MCwiVGFza3MiOltdLCJUaXRsZSI6IlRoZSBhcHBsaWNhdGlvbiBvZiB0aGVvcnkgaW4gbGl0ZXJhdHVyZSByZXZpZXdzIOKAkyBpbGx1c3RyYXRlZCB3aXRoIGV4YW1wbGVzIGZyb20gc3VwcGx5IGNoYWluIG1hbmFnZW1lbnQiLCJUcmFuc2xhdG9ycyI6W10sIlZvbHVtZSI6IjQxIiwiWWVhciI6IjIwMjEiLCJZZWFyUmVzb2x2ZWQiOiIyMDIxIiwiQ3JlYXRlZEJ5IjoiX0FMSSIsIkNyZWF0ZWRPbiI6IjIwMjItMDMtMjNUMDU6NTg6MTMiLCJNb2RpZmllZEJ5IjoiX0FMSSIsIklkIjoiNzRkNmFmZWEtZTNiMS00OGY2LWEwZDItNDRhOGJlODJkMzQ5IiwiTW9kaWZpZWRPbiI6IjIwMjItMTAtMjFUMDk6MjQ6MDAiLCJQcm9qZWN0Ijp7IiRyZWYiOiI1In19LCJVc2VOdW1iZXJpbmdUeXBlT2ZQYXJlbnREb2N1bWVudCI6ZmFsc2V9XSwiRm9ybWF0dGVkVGV4dCI6eyIkaWQiOiIxNiIsIkNvdW50IjoyLCJUZXh0VW5pdHMiOlt7IiRpZCI6IjE3IiwiRm9udFN0eWxlIjp7IiRpZCI6IjE4IiwiTmV1dHJhbCI6dHJ1ZX0sIlJlYWRpbmdPcmRlciI6MSwiVGV4dCI6IlNldXJpbmcifSx7IiRpZCI6IjE5IiwiRm9udFN0eWxlIjp7IiRpZCI6IjIwIiwiSXRhbGljIjp0cnVlfSwiUmVhZGluZ09yZGVyIjoxLCJUZXh0IjoiIGV0IGFsLiJ9XX0sIlRhZyI6IkNpdGF2aVBsYWNlaG9sZGVyIzBjZDYwMzRmLWM5NGYtNGEzYi1hM2M3LWE1ODMxMWFjMGJiMiIsIlRleHQiOiJTZXVyaW5nIGV0IGFsLiIsIldBSVZlcnNpb24iOiI2LjguMC4wIn0=}</w:instrText>
          </w:r>
          <w:r w:rsidRPr="00DD54E3">
            <w:rPr>
              <w:color w:val="000000" w:themeColor="text1"/>
              <w:lang w:val="en-GB"/>
            </w:rPr>
            <w:fldChar w:fldCharType="separate"/>
          </w:r>
          <w:r w:rsidR="00B10F20" w:rsidRPr="00DD54E3">
            <w:rPr>
              <w:color w:val="000000" w:themeColor="text1"/>
              <w:lang w:val="en-GB"/>
            </w:rPr>
            <w:t>Seuring</w:t>
          </w:r>
          <w:r w:rsidR="00B10F20" w:rsidRPr="00DD54E3">
            <w:rPr>
              <w:i/>
              <w:color w:val="000000" w:themeColor="text1"/>
              <w:lang w:val="en-GB"/>
            </w:rPr>
            <w:t xml:space="preserve"> et al.</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9f7a8e2c-3192-4e45-910d-42ee3e0b23f4"/>
          <w:id w:val="17133627"/>
          <w:placeholder>
            <w:docPart w:val="013CE64672BB4C338CA0D1C79E1040C1"/>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ZhNjU2M2M4LTg3MDctNDJjYy04OGY3LWM3NWIwYzMxOTVmZSIsIlJhbmdlTGVuZ3RoIjo2LCJSZWZlcmVuY2VJZCI6Ijc0ZDZhZmVhLWUzYjEtNDhmNi1hMGQyLTQ0YThiZTgyZDM0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TdGVmYW4iLCJMYXN0TmFtZSI6IlNldXJpbmciLCJQcm90ZWN0ZWQiOmZhbHNlLCJTZXgiOjAsIkNyZWF0ZWRCeSI6Il9BTEkiLCJDcmVhdGVkT24iOiIyMDIyLTA0LTIwVDA5OjM5OjU2IiwiTW9kaWZpZWRCeSI6Il9BTEkiLCJJZCI6ImFiNmIzYTA2LTEwZTItNGY2OC1hZjA2LTFjMTM3YWMxYTE5MiIsIk1vZGlmaWVkT24iOiIyMDIyLTA0LTIwVDA5OjM5OjU2IiwiUHJvamVjdCI6eyIkaWQiOiI1IiwiJHR5cGUiOiJTd2lzc0FjYWRlbWljLkNpdGF2aS5Qcm9qZWN0LCBTd2lzc0FjYWRlbWljLkNpdGF2aSJ9fSx7IiRpZCI6IjYiLCIkdHlwZSI6IlN3aXNzQWNhZGVtaWMuQ2l0YXZpLlBlcnNvbiwgU3dpc3NBY2FkZW1pYy5DaXRhdmkiLCJGaXJzdE5hbWUiOiJTYWRhYXQiLCJMYXN0TmFtZSI6Illhd2FyIiwiTWlkZGxlTmFtZSI6IkFsaSIsIlByb3RlY3RlZCI6ZmFsc2UsIlNleCI6MCwiQ3JlYXRlZEJ5IjoiX0FMSSIsIkNyZWF0ZWRPbiI6IjIwMjItMDMtMjNUMDU6NTg6MTMiLCJNb2RpZmllZEJ5IjoiX0FMSSIsIklkIjoiNWQwOTVkOTEtNjdlNi00YmVkLTliMjItNjlmNDUzNDg3MmQ2IiwiTW9kaWZpZWRPbiI6IjIwMjItMDMtMjNUMDU6NTg6MTMiLCJQcm9qZWN0Ijp7IiRyZWYiOiI1In19LHsiJGlkIjoiNyIsIiR0eXBlIjoiU3dpc3NBY2FkZW1pYy5DaXRhdmkuUGVyc29uLCBTd2lzc0FjYWRlbWljLkNpdGF2aSIsIkZpcnN0TmFtZSI6IkFubmEiLCJMYXN0TmFtZSI6IkxhbmQiLCJQcm90ZWN0ZWQiOmZhbHNlLCJTZXgiOjAsIkNyZWF0ZWRCeSI6Il9BTEkiLCJDcmVhdGVkT24iOiIyMDIyLTAzLTIzVDA1OjU4OjEzIiwiTW9kaWZpZWRCeSI6Il9BTEkiLCJJZCI6ImE3MDcxZDcwLWNhYzgtNGMxYi04MDY5LTBhMDZjNWQ2NTgwNyIsIk1vZGlmaWVkT24iOiIyMDIyLTAzLTIzVDA1OjU4OjEzIiwiUHJvamVjdCI6eyIkcmVmIjoiNSJ9fSx7IiRpZCI6IjgiLCIkdHlwZSI6IlN3aXNzQWNhZGVtaWMuQ2l0YXZpLlBlcnNvbiwgU3dpc3NBY2FkZW1pYy5DaXRhdmkiLCJGaXJzdE5hbWUiOiJSYWphIiwiTGFzdE5hbWUiOiJLaGFsaWQiLCJNaWRkbGVOYW1lIjoiVXNtYW4iLCJQcm90ZWN0ZWQiOmZhbHNlLCJTZXgiOjAsIkNyZWF0ZWRCeSI6Il9BTEkiLCJDcmVhdGVkT24iOiIyMDIyLTAzLTIzVDA1OjU4OjEzIiwiTW9kaWZpZWRCeSI6Il9BTEkiLCJJZCI6IjE3MmJhMzY0LWRhNWQtNDMzNi05Y2EyLTBhMzU2N2VjYjZmMiIsIk1vZGlmaWVkT24iOiIyMDIyLTAzLTIzVDA1OjU4OjEzIiwiUHJvamVjdCI6eyIkcmVmIjoiNSJ9fSx7IiRpZCI6IjkiLCIkdHlwZSI6IlN3aXNzQWNhZGVtaWMuQ2l0YXZpLlBlcnNvbiwgU3dpc3NBY2FkZW1pYy5DaXRhdmkiLCJGaXJzdE5hbWUiOiJQaGlsaXBwIiwiTGFzdE5hbWUiOiJTYXVlciIsIk1pZGRsZU5hbWUiOiJDLiIsIlByb3RlY3RlZCI6ZmFsc2UsIlNleCI6MCwiQ3JlYXRlZEJ5IjoiX0FMSSIsIkNyZWF0ZWRPbiI6IjIwMjItMDMtMjNUMDU6NTg6MTMiLCJNb2RpZmllZEJ5IjoiX0FMSSIsIklkIjoiMjFjMGYyNzUtYzNlOS00ZmYzLTk0YmQtODk3ZDViOWYyNmQ2IiwiTW9kaWZpZWRPbiI6IjIwMjItMDMtMjNUMDU6NTg6MTMiLCJQcm9qZWN0Ijp7IiRyZWYiOiI1In19XSwiQ2l0YXRpb25LZXlVcGRhdGVUeXBlIjowLCJDb2xsYWJvcmF0b3JzIjpbXSwiRG9pIjoiMTAuMTEwOC9JSk9QTS0wNC0yMDIwLTAyNDciLCJFZGl0b3JzIjpbXSwiRXZhbHVhdGlvbkNvbXBsZXhpdHkiOjAsIkV2YWx1YXRpb25Tb3VyY2VUZXh0Rm9ybWF0IjowLCJHcm91cHMiOlt7IiRpZCI6IjEwIiwiJHR5cGUiOiJTd2lzc0FjYWRlbWljLkNpdGF2aS5Hcm91cCwgU3dpc3NBY2FkZW1pYy5DaXRhdmkiLCJEaXNwbGF5VHlwZSI6MSwiTmFtZSI6IkxpdGVyYXR1cmUgcmV2aWV3cyIsIkNyZWF0ZWRCeSI6Il9BTEkiLCJDcmVhdGVkT24iOiIyMDIyLTA1LTAzVDA0OjMwOjI1IiwiTW9kaWZpZWRCeSI6Il9BTEkiLCJJZCI6IjYwNWMxMjJiLTRmODEtNDRjYy05Nzg2LWJhODlhMjg4YjM3OSIsIk1vZGlmaWVkT24iOiIyMDIyLTA1LTAzVDA0OjMwOjM2IiwiUHJvamVjdCI6eyIkcmVmIjoiNSJ9fSx7IiRpZCI6IjExIiwiJHR5cGUiOiJTd2lzc0FjYWRlbWljLkNpdGF2aS5Hcm91cCwgU3dpc3NBY2FkZW1pYy5DaXRhdmkiLCJEaXNwbGF5VHlwZSI6MSwiTmFtZSI6IlNJIElKUERMTSIsIkNyZWF0ZWRCeSI6Il9BTEkiLCJDcmVhdGVkT24iOiIyMDIyLTEwLTIwVDA2OjMwOjIyIiwiTW9kaWZpZWRCeSI6Il9BTEkiLCJJZCI6Ijk0ZTY4MmY3LTc2YWMtNDVjNy04Mzk3LTk0NTM5NjdmNGJlMyIsIk1vZGlmaWVkT24iOiIyMDIyLTEwLTIwVDA2OjMwOjM4IiwiUHJvamVjdCI6eyIkcmVmIjoiNSJ9fV0sIkhhc0xhYmVsMSI6ZmFsc2UsIkhhc0xhYmVsMiI6dHJ1ZSwiS2V5d29yZHMiOltdLCJMb2NhdGlvbnMiOlt7IiRpZCI6IjEyIiwiJHR5cGUiOiJTd2lzc0FjYWRlbWljLkNpdGF2aS5Mb2NhdGlvbiwgU3dpc3NBY2FkZW1pYy5DaXRhdmkiLCJBZGRyZXNzIjp7IiRpZCI6IjEzIiwiJHR5cGUiOiJTd2lzc0FjYWRlbWljLkNpdGF2aS5MaW5rZWRSZXNvdXJjZSwgU3dpc3NBY2FkZW1pYy5DaXRhdmkiLCJMaW5rZWRSZXNvdXJjZVR5cGUiOjUsIk9yaWdpbmFsU3RyaW5nIjoiMTAuMTEwOC9JSk9QTS0wNC0yMDIwLTAyNDciLCJVcmlTdHJpbmciOiJodHRwczovL2RvaS5vcmcvMTAuMTEwOC9JSk9QTS0wNC0yMDIwLTAyNDc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jNUMDU6NTg6MTMiLCJNb2RpZmllZEJ5IjoiX0FMSSIsIklkIjoiNDVlMWQ3ODQtNmM4NC00NDVlLTg0MzgtM2VhMDA4YTRhMjA5IiwiTW9kaWZpZWRPbiI6IjIwMjItMDMtMjNUMDU6NTg6MTMiLCJQcm9qZWN0Ijp7IiRyZWYiOiI1In19XSwiTnVtYmVyIjoiMSIsIk9yZ2FuaXphdGlvbnMiOltdLCJPdGhlcnNJbnZvbHZlZCI6W10sIlBhZ2VSYW5nZSI6IjxzcD5cclxuICA8bj4xPC9uPlxyXG4gIDxpbj50cnVlPC9pbj5cclxuICA8b3M+MTwvb3M+XHJcbiAgPHBzPjE8L3BzPlxyXG48L3NwPlxyXG48ZXA+XHJcbiAgPG4+MjA8L24+XHJcbiAgPGluPnRydWU8L2luPlxyXG4gIDxvcz4yMDwvb3M+XHJcbiAgPHBzPjIwPC9wcz5cclxuPC9lcD5cclxuPG9zPjEtMjA8L29zPiIsIlBlcmlvZGljYWwiOnsiJGlkIjoiMTUiLCIkdHlwZSI6IlN3aXNzQWNhZGVtaWMuQ2l0YXZpLlBlcmlvZGljYWwsIFN3aXNzQWNhZGVtaWMuQ2l0YXZpIiwiSXNzbiI6IjAxNDQtMzU3NyIsIk5hbWUiOiJJbnRlcm5hdGlvbmFsIEpvdXJuYWwgb2YgT3BlcmF0aW9ucyAmIFByb2R1Y3Rpb24gTWFuYWdlbWVudCIsIlBhZ2luYXRpb24iOjAsIlByb3RlY3RlZCI6ZmFsc2UsIlN0YW5kYXJkQWJicmV2aWF0aW9uIjoiSUpPUE0iLCJDcmVhdGVkQnkiOiJfQUxJIiwiQ3JlYXRlZE9uIjoiMjAyMi0wMy0xNlQwOTo1Mzo0OSIsIk1vZGlmaWVkQnkiOiJfQUxJIiwiSWQiOiI0NjJlZjcyZC1lNmY5LTRjODctODE2Mi02NzdkMmM2YzE4YzciLCJNb2RpZmllZE9uIjoiMjAyMi0wMy0xNlQwOTo1Mzo0OSIsIlByb2plY3QiOnsiJHJlZiI6IjUifX0sIlB1Ymxpc2hlcnMiOltdLCJRdW90YXRpb25zIjpbXSwiUmVmZXJlbmNlVHlwZSI6IkpvdXJuYWxBcnRpY2xlIiwiU2hvcnRUaXRsZSI6IlNldXJpbmcsIFlhd2FyIGV0IGFsLiAyMDIxIOKAkyBUaGUgYXBwbGljYXRpb24gb2YgdGhlb3J5IiwiU2hvcnRUaXRsZVVwZGF0ZVR5cGUiOjAsIlNvdXJjZU9mQmlibGlvZ3JhcGhpY0luZm9ybWF0aW9uIjoiQ3Jvc3NSZWYiLCJTdGF0aWNJZHMiOlsiMmZjODU5NDMtZmQxYS00YjUwLTgwNTctZmUyMzhjODI1NTI1Il0sIlRhYmxlT2ZDb250ZW50c0NvbXBsZXhpdHkiOjAsIlRhYmxlT2ZDb250ZW50c1NvdXJjZVRleHRGb3JtYXQiOjAsIlRhc2tzIjpbXSwiVGl0bGUiOiJUaGUgYXBwbGljYXRpb24gb2YgdGhlb3J5IGluIGxpdGVyYXR1cmUgcmV2aWV3cyDigJMgaWxsdXN0cmF0ZWQgd2l0aCBleGFtcGxlcyBmcm9tIHN1cHBseSBjaGFpbiBtYW5hZ2VtZW50IiwiVHJhbnNsYXRvcnMiOltdLCJWb2x1bWUiOiI0MSIsIlllYXIiOiIyMDIxIiwiWWVhclJlc29sdmVkIjoiMjAyMSIsIkNyZWF0ZWRCeSI6Il9BTEkiLCJDcmVhdGVkT24iOiIyMDIyLTAzLTIzVDA1OjU4OjEzIiwiTW9kaWZpZWRCeSI6Il9BTEkiLCJJZCI6Ijc0ZDZhZmVhLWUzYjEtNDhmNi1hMGQyLTQ0YThiZTgyZDM0OSIsIk1vZGlmaWVkT24iOiIyMDIyLTEwLTIxVDA5OjI0OjAwIiwiUHJvamVjdCI6eyIkcmVmIjoiNSJ9fSwiVXNlTnVtYmVyaW5nVHlwZU9mUGFyZW50RG9jdW1lbnQiOmZhbHNlLCJZZWFyT25seSI6dHJ1ZX1dLCJGb3JtYXR0ZWRUZXh0Ijp7IiRpZCI6IjE2IiwiQ291bnQiOjEsIlRleHRVbml0cyI6W3siJGlkIjoiMTciLCJGb250U3R5bGUiOnsiJGlkIjoiMTgiLCJOZXV0cmFsIjp0cnVlfSwiUmVhZGluZ09yZGVyIjoxLCJUZXh0IjoiKDIwMjEpIn1dfSwiVGFnIjoiQ2l0YXZpUGxhY2Vob2xkZXIjOWY3YThlMmMtMzE5Mi00ZTQ1LTkxMGQtNDJlZTNlMGIyM2Y0IiwiVGV4dCI6IigyMDIxKSIsIldBSVZlcnNpb24iOiI2LjguMC4wIn0=}</w:instrText>
          </w:r>
          <w:r w:rsidRPr="00DD54E3">
            <w:rPr>
              <w:color w:val="000000" w:themeColor="text1"/>
              <w:lang w:val="en-GB"/>
            </w:rPr>
            <w:fldChar w:fldCharType="separate"/>
          </w:r>
          <w:r w:rsidR="00B10F20" w:rsidRPr="00DD54E3">
            <w:rPr>
              <w:color w:val="000000" w:themeColor="text1"/>
              <w:lang w:val="en-GB"/>
            </w:rPr>
            <w:t>(2021)</w:t>
          </w:r>
          <w:r w:rsidRPr="00DD54E3">
            <w:rPr>
              <w:color w:val="000000" w:themeColor="text1"/>
              <w:lang w:val="en-GB"/>
            </w:rPr>
            <w:fldChar w:fldCharType="end"/>
          </w:r>
        </w:sdtContent>
      </w:sdt>
      <w:r w:rsidRPr="00DD54E3">
        <w:rPr>
          <w:color w:val="000000" w:themeColor="text1"/>
          <w:lang w:val="en-GB"/>
        </w:rPr>
        <w:t xml:space="preserve">. </w:t>
      </w:r>
      <w:r w:rsidR="000E64B3" w:rsidRPr="00DD54E3">
        <w:rPr>
          <w:color w:val="000000" w:themeColor="text1"/>
          <w:lang w:val="en-GB"/>
        </w:rPr>
        <w:t xml:space="preserve">Figure 1 </w:t>
      </w:r>
      <w:r w:rsidRPr="00DD54E3">
        <w:rPr>
          <w:color w:val="000000" w:themeColor="text1"/>
          <w:lang w:val="en-GB"/>
        </w:rPr>
        <w:t xml:space="preserve">illustrates our systematic review process. The following subsections describe the steps of </w:t>
      </w:r>
      <w:r w:rsidR="00243B7A" w:rsidRPr="00DD54E3">
        <w:rPr>
          <w:color w:val="000000" w:themeColor="text1"/>
          <w:lang w:val="en-GB"/>
        </w:rPr>
        <w:t>the</w:t>
      </w:r>
      <w:r w:rsidRPr="00DD54E3">
        <w:rPr>
          <w:color w:val="000000" w:themeColor="text1"/>
          <w:lang w:val="en-GB"/>
        </w:rPr>
        <w:t xml:space="preserve"> SLR methodology we conducted to identify </w:t>
      </w:r>
      <w:r w:rsidR="00243B7A" w:rsidRPr="00DD54E3">
        <w:rPr>
          <w:color w:val="000000" w:themeColor="text1"/>
          <w:lang w:val="en-GB"/>
        </w:rPr>
        <w:t xml:space="preserve">seminal </w:t>
      </w:r>
      <w:r w:rsidRPr="00DD54E3">
        <w:rPr>
          <w:color w:val="000000" w:themeColor="text1"/>
          <w:lang w:val="en-GB"/>
        </w:rPr>
        <w:t xml:space="preserve">work and extract trends in the </w:t>
      </w:r>
      <w:r w:rsidR="00243B7A" w:rsidRPr="00DD54E3">
        <w:rPr>
          <w:color w:val="000000" w:themeColor="text1"/>
          <w:lang w:val="en-GB"/>
        </w:rPr>
        <w:t>literature</w:t>
      </w:r>
      <w:r w:rsidRPr="00DD54E3">
        <w:rPr>
          <w:color w:val="000000" w:themeColor="text1"/>
          <w:lang w:val="en-GB"/>
        </w:rPr>
        <w:t>.</w:t>
      </w:r>
    </w:p>
    <w:p w14:paraId="5E5B9798" w14:textId="007CC686" w:rsidR="00E96372" w:rsidRPr="00DD54E3" w:rsidRDefault="00E96372" w:rsidP="006D7B2B">
      <w:pPr>
        <w:rPr>
          <w:color w:val="000000" w:themeColor="text1"/>
          <w:lang w:val="en-GB"/>
        </w:rPr>
      </w:pPr>
    </w:p>
    <w:p w14:paraId="29888D56" w14:textId="1D66D981" w:rsidR="00FF050D" w:rsidRPr="00DD54E3" w:rsidRDefault="00FF050D" w:rsidP="00570F94">
      <w:pPr>
        <w:keepNext/>
        <w:jc w:val="center"/>
        <w:rPr>
          <w:color w:val="000000" w:themeColor="text1"/>
          <w:lang w:val="en-GB"/>
        </w:rPr>
      </w:pPr>
      <w:r w:rsidRPr="00DD54E3">
        <w:rPr>
          <w:noProof/>
          <w:color w:val="000000" w:themeColor="text1"/>
          <w:lang w:val="en-GB"/>
        </w:rPr>
        <w:lastRenderedPageBreak/>
        <w:drawing>
          <wp:inline distT="0" distB="0" distL="0" distR="0" wp14:anchorId="4E229DEB" wp14:editId="633E87A3">
            <wp:extent cx="5331080" cy="3207337"/>
            <wp:effectExtent l="0" t="0" r="3175"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339231" cy="3212241"/>
                    </a:xfrm>
                    <a:prstGeom prst="rect">
                      <a:avLst/>
                    </a:prstGeom>
                    <a:noFill/>
                  </pic:spPr>
                </pic:pic>
              </a:graphicData>
            </a:graphic>
          </wp:inline>
        </w:drawing>
      </w:r>
    </w:p>
    <w:p w14:paraId="3FBD1377" w14:textId="77777777" w:rsidR="0078344E" w:rsidRPr="00DD54E3" w:rsidRDefault="0078344E" w:rsidP="00570F94">
      <w:pPr>
        <w:keepNext/>
        <w:jc w:val="center"/>
        <w:rPr>
          <w:color w:val="000000" w:themeColor="text1"/>
          <w:lang w:val="en-GB"/>
        </w:rPr>
      </w:pPr>
    </w:p>
    <w:p w14:paraId="23326E87" w14:textId="4AC5D986" w:rsidR="001F4E70" w:rsidRPr="00DD54E3" w:rsidRDefault="00ED46DD" w:rsidP="001F4E70">
      <w:pPr>
        <w:pStyle w:val="Caption"/>
        <w:jc w:val="center"/>
        <w:rPr>
          <w:color w:val="auto"/>
          <w:lang w:val="en-GB"/>
        </w:rPr>
      </w:pPr>
      <w:r w:rsidRPr="00DD54E3">
        <w:rPr>
          <w:color w:val="auto"/>
          <w:lang w:val="en-GB"/>
        </w:rPr>
        <w:t>Figure 1.</w:t>
      </w:r>
      <w:r w:rsidR="001F4E70" w:rsidRPr="00DD54E3">
        <w:rPr>
          <w:color w:val="auto"/>
          <w:lang w:val="en-GB"/>
        </w:rPr>
        <w:t xml:space="preserve"> </w:t>
      </w:r>
      <w:bookmarkStart w:id="8" w:name="_Hlk147411763"/>
      <w:r w:rsidR="001F4E70" w:rsidRPr="00DD54E3">
        <w:rPr>
          <w:color w:val="auto"/>
          <w:lang w:val="en-GB"/>
        </w:rPr>
        <w:t>Systematic literature review process</w:t>
      </w:r>
      <w:bookmarkEnd w:id="8"/>
    </w:p>
    <w:p w14:paraId="00AA2A6E" w14:textId="77777777" w:rsidR="00186A6B" w:rsidRPr="00DD54E3" w:rsidRDefault="00186A6B" w:rsidP="00AB2CA7">
      <w:pPr>
        <w:ind w:firstLine="0"/>
        <w:rPr>
          <w:color w:val="000000" w:themeColor="text1"/>
          <w:lang w:val="en-GB"/>
        </w:rPr>
      </w:pPr>
    </w:p>
    <w:p w14:paraId="45E89E2F" w14:textId="77777777" w:rsidR="00F3438F" w:rsidRPr="00DD54E3" w:rsidRDefault="00F3438F" w:rsidP="00AB2CA7">
      <w:pPr>
        <w:ind w:firstLine="0"/>
        <w:rPr>
          <w:color w:val="000000" w:themeColor="text1"/>
          <w:lang w:val="en-GB"/>
        </w:rPr>
      </w:pPr>
    </w:p>
    <w:p w14:paraId="73FF32B8" w14:textId="77777777" w:rsidR="00F3438F" w:rsidRPr="00DD54E3" w:rsidRDefault="00F3438F" w:rsidP="00AB2CA7">
      <w:pPr>
        <w:ind w:firstLine="0"/>
        <w:rPr>
          <w:color w:val="000000" w:themeColor="text1"/>
          <w:lang w:val="en-GB"/>
        </w:rPr>
      </w:pPr>
    </w:p>
    <w:p w14:paraId="63DFFC3D" w14:textId="5D09B274" w:rsidR="00441907" w:rsidRPr="00DD54E3" w:rsidRDefault="00D43C0C" w:rsidP="0078344E">
      <w:pPr>
        <w:pStyle w:val="Heading2"/>
        <w:numPr>
          <w:ilvl w:val="0"/>
          <w:numId w:val="0"/>
        </w:numPr>
        <w:ind w:left="576"/>
        <w:rPr>
          <w:color w:val="000000" w:themeColor="text1"/>
          <w:lang w:val="en-GB"/>
        </w:rPr>
      </w:pPr>
      <w:r w:rsidRPr="00DD54E3">
        <w:rPr>
          <w:color w:val="000000" w:themeColor="text1"/>
          <w:lang w:val="en-GB"/>
        </w:rPr>
        <w:t>Phase</w:t>
      </w:r>
      <w:r w:rsidR="00C25B5B" w:rsidRPr="00DD54E3">
        <w:rPr>
          <w:color w:val="000000" w:themeColor="text1"/>
          <w:lang w:val="en-GB"/>
        </w:rPr>
        <w:t xml:space="preserve"> 1</w:t>
      </w:r>
      <w:r w:rsidR="00020ACD" w:rsidRPr="00DD54E3">
        <w:rPr>
          <w:color w:val="000000" w:themeColor="text1"/>
          <w:lang w:val="en-GB"/>
        </w:rPr>
        <w:t xml:space="preserve"> –</w:t>
      </w:r>
      <w:r w:rsidR="00503AE5" w:rsidRPr="00DD54E3">
        <w:rPr>
          <w:color w:val="000000" w:themeColor="text1"/>
          <w:lang w:val="en-GB"/>
        </w:rPr>
        <w:t xml:space="preserve"> </w:t>
      </w:r>
      <w:r w:rsidR="0008514E" w:rsidRPr="00DD54E3">
        <w:rPr>
          <w:color w:val="000000" w:themeColor="text1"/>
          <w:lang w:val="en-GB"/>
        </w:rPr>
        <w:t>Identifying gaps and</w:t>
      </w:r>
      <w:r w:rsidR="001114EE" w:rsidRPr="00DD54E3">
        <w:rPr>
          <w:color w:val="000000" w:themeColor="text1"/>
          <w:lang w:val="en-GB"/>
        </w:rPr>
        <w:t xml:space="preserve"> </w:t>
      </w:r>
      <w:r w:rsidR="0008514E" w:rsidRPr="00DD54E3">
        <w:rPr>
          <w:color w:val="000000" w:themeColor="text1"/>
          <w:lang w:val="en-GB"/>
        </w:rPr>
        <w:t>SLR goals</w:t>
      </w:r>
    </w:p>
    <w:p w14:paraId="186B2B04" w14:textId="271CF08A" w:rsidR="00DC4362" w:rsidRPr="00DD54E3" w:rsidRDefault="002E5963" w:rsidP="00DC4362">
      <w:pPr>
        <w:rPr>
          <w:color w:val="000000" w:themeColor="text1"/>
          <w:lang w:val="en-GB"/>
        </w:rPr>
      </w:pPr>
      <w:r w:rsidRPr="00DD54E3">
        <w:rPr>
          <w:color w:val="000000" w:themeColor="text1"/>
          <w:lang w:val="en-GB"/>
        </w:rPr>
        <w:t>In the first phase, w</w:t>
      </w:r>
      <w:r w:rsidR="0074783A" w:rsidRPr="00DD54E3">
        <w:rPr>
          <w:color w:val="000000" w:themeColor="text1"/>
          <w:lang w:val="en-GB"/>
        </w:rPr>
        <w:t xml:space="preserve">e </w:t>
      </w:r>
      <w:r w:rsidR="004B39A6" w:rsidRPr="00DD54E3">
        <w:rPr>
          <w:color w:val="000000" w:themeColor="text1"/>
          <w:lang w:val="en-GB"/>
        </w:rPr>
        <w:t xml:space="preserve">conducted a pilot review of the SHSCM </w:t>
      </w:r>
      <w:r w:rsidR="007A2F92" w:rsidRPr="00DD54E3">
        <w:rPr>
          <w:color w:val="000000" w:themeColor="text1"/>
          <w:lang w:val="en-GB"/>
        </w:rPr>
        <w:t xml:space="preserve">literature </w:t>
      </w:r>
      <w:r w:rsidR="004B39A6" w:rsidRPr="00DD54E3">
        <w:rPr>
          <w:color w:val="000000" w:themeColor="text1"/>
          <w:lang w:val="en-GB"/>
        </w:rPr>
        <w:t xml:space="preserve">and </w:t>
      </w:r>
      <w:r w:rsidR="00207A83" w:rsidRPr="00DD54E3">
        <w:rPr>
          <w:color w:val="000000" w:themeColor="text1"/>
          <w:lang w:val="en-GB"/>
        </w:rPr>
        <w:t>analy</w:t>
      </w:r>
      <w:r w:rsidR="00ED15E8" w:rsidRPr="00DD54E3">
        <w:rPr>
          <w:color w:val="000000" w:themeColor="text1"/>
          <w:lang w:val="en-GB"/>
        </w:rPr>
        <w:t>s</w:t>
      </w:r>
      <w:r w:rsidR="007B187A" w:rsidRPr="00DD54E3">
        <w:rPr>
          <w:color w:val="000000" w:themeColor="text1"/>
          <w:lang w:val="en-GB"/>
        </w:rPr>
        <w:t xml:space="preserve">ed the </w:t>
      </w:r>
      <w:r w:rsidR="007B6237" w:rsidRPr="00DD54E3">
        <w:rPr>
          <w:color w:val="000000" w:themeColor="text1"/>
          <w:lang w:val="en-GB"/>
        </w:rPr>
        <w:t>main theoretical contribution</w:t>
      </w:r>
      <w:r w:rsidR="0092022B" w:rsidRPr="00DD54E3">
        <w:rPr>
          <w:color w:val="000000" w:themeColor="text1"/>
          <w:lang w:val="en-GB"/>
        </w:rPr>
        <w:t>s</w:t>
      </w:r>
      <w:r w:rsidR="007B6237" w:rsidRPr="00DD54E3">
        <w:rPr>
          <w:color w:val="000000" w:themeColor="text1"/>
          <w:lang w:val="en-GB"/>
        </w:rPr>
        <w:t xml:space="preserve"> </w:t>
      </w:r>
      <w:r w:rsidR="00AB074A" w:rsidRPr="00DD54E3">
        <w:rPr>
          <w:color w:val="000000" w:themeColor="text1"/>
          <w:lang w:val="en-GB"/>
        </w:rPr>
        <w:t xml:space="preserve">in the </w:t>
      </w:r>
      <w:r w:rsidR="007A2F92" w:rsidRPr="00DD54E3">
        <w:rPr>
          <w:color w:val="000000" w:themeColor="text1"/>
          <w:lang w:val="en-GB"/>
        </w:rPr>
        <w:t>field</w:t>
      </w:r>
      <w:r w:rsidR="00E65576" w:rsidRPr="00DD54E3">
        <w:rPr>
          <w:color w:val="000000" w:themeColor="text1"/>
          <w:lang w:val="en-GB"/>
        </w:rPr>
        <w:t xml:space="preserve">. </w:t>
      </w:r>
      <w:r w:rsidR="000E1ACA" w:rsidRPr="00DD54E3">
        <w:rPr>
          <w:color w:val="000000" w:themeColor="text1"/>
          <w:lang w:val="en-GB"/>
        </w:rPr>
        <w:t>We aim</w:t>
      </w:r>
      <w:r w:rsidR="00060676" w:rsidRPr="00DD54E3">
        <w:rPr>
          <w:color w:val="000000" w:themeColor="text1"/>
          <w:lang w:val="en-GB"/>
        </w:rPr>
        <w:t>ed</w:t>
      </w:r>
      <w:r w:rsidR="000E1ACA" w:rsidRPr="00DD54E3">
        <w:rPr>
          <w:color w:val="000000" w:themeColor="text1"/>
          <w:lang w:val="en-GB"/>
        </w:rPr>
        <w:t xml:space="preserve"> to </w:t>
      </w:r>
      <w:r w:rsidR="0008514E" w:rsidRPr="00DD54E3">
        <w:rPr>
          <w:color w:val="000000" w:themeColor="text1"/>
          <w:lang w:val="en-GB"/>
        </w:rPr>
        <w:t>synthesise the extant</w:t>
      </w:r>
      <w:r w:rsidR="000E1ACA" w:rsidRPr="00DD54E3">
        <w:rPr>
          <w:color w:val="000000" w:themeColor="text1"/>
          <w:lang w:val="en-GB"/>
        </w:rPr>
        <w:t xml:space="preserve"> literature </w:t>
      </w:r>
      <w:r w:rsidR="00390A4C" w:rsidRPr="00DD54E3">
        <w:rPr>
          <w:color w:val="000000" w:themeColor="text1"/>
          <w:lang w:val="en-GB"/>
        </w:rPr>
        <w:t xml:space="preserve">focusing on </w:t>
      </w:r>
      <w:r w:rsidR="007A2F92" w:rsidRPr="00DD54E3">
        <w:rPr>
          <w:color w:val="000000" w:themeColor="text1"/>
          <w:lang w:val="en-GB"/>
        </w:rPr>
        <w:t>sustainability</w:t>
      </w:r>
      <w:r w:rsidR="00540FAD" w:rsidRPr="00DD54E3">
        <w:rPr>
          <w:color w:val="000000" w:themeColor="text1"/>
          <w:lang w:val="en-GB"/>
        </w:rPr>
        <w:t xml:space="preserve"> in </w:t>
      </w:r>
      <w:r w:rsidR="004A79F5" w:rsidRPr="00DD54E3">
        <w:rPr>
          <w:color w:val="000000" w:themeColor="text1"/>
          <w:lang w:val="en-GB"/>
        </w:rPr>
        <w:t>HSCs using a</w:t>
      </w:r>
      <w:r w:rsidR="00936561" w:rsidRPr="00DD54E3">
        <w:rPr>
          <w:color w:val="000000" w:themeColor="text1"/>
          <w:lang w:val="en-GB"/>
        </w:rPr>
        <w:t xml:space="preserve"> structured approach</w:t>
      </w:r>
      <w:r w:rsidR="004B6264" w:rsidRPr="00DD54E3">
        <w:rPr>
          <w:color w:val="000000" w:themeColor="text1"/>
          <w:lang w:val="en-GB"/>
        </w:rPr>
        <w:t>.</w:t>
      </w:r>
      <w:r w:rsidR="006B0AB7" w:rsidRPr="00DD54E3">
        <w:rPr>
          <w:color w:val="000000" w:themeColor="text1"/>
          <w:lang w:val="en-GB"/>
        </w:rPr>
        <w:t xml:space="preserve"> </w:t>
      </w:r>
      <w:r w:rsidR="007A2F92" w:rsidRPr="00DD54E3">
        <w:rPr>
          <w:color w:val="000000" w:themeColor="text1"/>
          <w:lang w:val="en-GB"/>
        </w:rPr>
        <w:t>We use</w:t>
      </w:r>
      <w:r w:rsidR="004A79F5" w:rsidRPr="00DD54E3">
        <w:rPr>
          <w:color w:val="000000" w:themeColor="text1"/>
          <w:lang w:val="en-GB"/>
        </w:rPr>
        <w:t>d</w:t>
      </w:r>
      <w:r w:rsidR="007A2F92" w:rsidRPr="00DD54E3">
        <w:rPr>
          <w:color w:val="000000" w:themeColor="text1"/>
          <w:lang w:val="en-GB"/>
        </w:rPr>
        <w:t xml:space="preserve"> the </w:t>
      </w:r>
      <w:r w:rsidR="00E65576" w:rsidRPr="00DD54E3">
        <w:rPr>
          <w:color w:val="000000" w:themeColor="text1"/>
          <w:lang w:val="en-GB"/>
        </w:rPr>
        <w:t>theoretical background from</w:t>
      </w:r>
      <w:r w:rsidR="007A2F92" w:rsidRPr="00DD54E3">
        <w:rPr>
          <w:color w:val="000000" w:themeColor="text1"/>
          <w:lang w:val="en-GB"/>
        </w:rPr>
        <w:t xml:space="preserve"> </w:t>
      </w:r>
      <w:sdt>
        <w:sdtPr>
          <w:rPr>
            <w:color w:val="000000" w:themeColor="text1"/>
            <w:lang w:val="en-GB"/>
          </w:rPr>
          <w:alias w:val="To edit, see citavi.com/edit"/>
          <w:tag w:val="CitaviPlaceholder#abc66d91-bb7b-45f6-a553-831d6ca54203"/>
          <w:id w:val="-1562700530"/>
          <w:placeholder>
            <w:docPart w:val="DefaultPlaceholder_-1854013440"/>
          </w:placeholder>
        </w:sdtPr>
        <w:sdtContent>
          <w:r w:rsidR="00915A73"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IzZTkzZjZiLWUwZTYtNDNkMy05N2E4LTI3NTVlNTI0YWUyMSIsIkVudHJpZXMiOlt7IiRpZCI6IjIiLCIkdHlwZSI6IlN3aXNzQWNhZGVtaWMuQ2l0YXZpLkNpdGF0aW9ucy5Xb3JkUGxhY2Vob2xkZXJFbnRyeSwgU3dpc3NBY2FkZW1pYy5DaXRhdmkiLCJJZCI6IjUxNmQzMjhhLWNlM2EtNDEwZi05M2Q1LWJmYmQxOTZhNDEwYiIsIlJhbmdlTGVuZ3RoIjoxMywiUmVmZXJlbmNlSWQiOiI1N2Y5N2RlZS00OGExLTQ2NTctOTViOS1iY2IzYzY4ZDljZm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lN0ZWZhbiIsIkxhc3ROYW1lIjoiR29sZCIsIlByb3RlY3RlZCI6ZmFsc2UsIlNleCI6MCwiQ3JlYXRlZEJ5IjoiX0FMSSIsIkNyZWF0ZWRPbiI6IjIwMjItMDMtMTZUMDk6NDk6MDAiLCJNb2RpZmllZEJ5IjoiX0FMSSIsIklkIjoiODBiZGM4MTYtNzBkYS00OTU2LThmZTMtNTcwZWEzMDg4NjU5IiwiTW9kaWZpZWRPbiI6IjIwMjItMDMtMTZUMDk6NDk6MDAiLCJQcm9qZWN0Ijp7IiRyZWYiOiI1In19XSwiQ2l0YXRpb25LZXkiOiJLdW56IGV0IGFsLiAyMDE3IiwiQ2l0YXRpb25LZXlVcGRhdGVUeXBlIjowLCJDb2xsYWJvcmF0b3JzIjpbXSwiQ3VzdG9tRmllbGQxIjoiNzciLCJDdXN0b21GaWVsZDIiOiJFbXBpcmljYWwiLCJDdXN0b21GaWVsZDMiOiJCb3RoIG9yIG5vdCBzcGVjaWZpYyIsIkN1c3RvbUZpZWxkNCI6IkJvdGggb3Igbm90IHNwZWNpZmljIiwiQ3VzdG9tRmllbGQ1IjoiUmVjb3ZlcnkiLCJDdXN0b21GaWVsZDYiOiJDYXNlIHN0dWR5IiwiQ3VzdG9tRmllbGQ3IjoiRWNvbm9taWMrRW52aXJvbWVudGFsK1NvY2lhbCIsIkN1c3RvbUZpZWxkOCI6IkNvbnRpbmdlbmN5IHRoZW9yeSIsIkN1c3RvbUZpZWxkOSI6IlVuaXRlZCBTdGF0ZXMiLCJEb2kiOiIxMC4xMDgwLzEzNjc1NTY3LjIwMTUuMTEwMzg0NS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c2NvcHVzLmNvbS9pbndhcmQvcmVjb3JkLnVyaT9laWQ9Mi1zMi4wLTg0OTQ2NDMzNzY2JmRvaT0xMC4xMDgwJTJmMTM2NzU1NjcuMjAxNS4xMTAzODQ1JnBhcnRuZXJJRD00MCZtZDU9YjVkNDBkNmYzMDVmNDFlYmFkNGZiNGE0MDcwZmZkZTUiLCJVcmlTdHJpbmciOiJodHRwczovL3d3dy5zY29wdXMuY29tL2lud2FyZC9yZWNvcmQudXJpP2VpZD0yLXMyLjAtODQ5NDY0MzM3NjYmZG9pPTEwLjEwODAlMmYxMzY3NTU2Ny4yMDE1LjExMDM4NDUmcGFydG5lcklEPTQwJm1kNT1iNWQ0MGQ2ZjMwNWY0MWViYWQ0ZmI0YTQwNzBmZmRlNS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RhODY0YjI3LTQ1MDYtNDc4YS04MzFiLTdhYWJlMjFlOWQ2OSIsIk1vZGlmaWVkT24iOiIyMDIyLTAxLTMwVDA0OjU0OjUz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dGFuZGZvbmxpbmUuY29tL2RvaS9mdWxsLzEwLjEwODAvMTM2NzU1NjcuMjAxNS4xMTAzODQ1IiwiVXJpU3RyaW5nIjoiaHR0cHM6Ly93d3cudGFuZGZvbmxpbmUuY29tL2RvaS9mdWxsLzEwLjEwODAvMTM2NzU1NjcuMjAxNS4xMTAzODQ1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U2IiwiTW9kaWZpZWRCeSI6Il9BbmpvbXNob2FlIiwiSWQiOiJlYWEzZjFiMy01ZGFjLTRhOWEtOTM5ZS05MTY4MDc5YWQ4NWUiLCJNb2RpZmllZE9uIjoiMjAyMi0wMy0xMVQwNjozNDo1Ni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ODAvMTM2NzU1NjcuMjAxNS4xMTAzODQ1IiwiVXJpU3RyaW5nIjoiaHR0cHM6Ly9kb2kub3JnLzEwLjEwODAvMTM2NzU1NjcuMjAxNS4xMTAzODQ1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2FjN2ViYjQtMTA2OC00ZTZhLTg1Y2MtZmYyMWIyZDhmZDgyIiwiTW9kaWZpZWRPbiI6IjIwMjItMDEtMzBUMDQ6NTQ6NTMiLCJQcm9qZWN0Ijp7IiRyZWYiOiI1In19XSwiTnVtYmVyIjoiMiIsIk9ubGluZUFkZHJlc3MiOiJodHRwczovL3d3dy5zY29wdXMuY29tL2lud2FyZC9yZWNvcmQudXJpP2VpZD0yLXMyLjAtODQ5NDY0MzM3NjYmZG9pPTEwLjEwODAlMmYxMzY3NTU2Ny4yMDE1LjExMDM4NDUmcGFydG5lcklEPTQwJm1kNT1iNWQ0MGQ2ZjMwNWY0MWViYWQ0ZmI0YTQwNzBmZmRlNSIsIk9yZ2FuaXphdGlvbnMiOltdLCJPdGhlcnNJbnZvbHZlZCI6W10sIlBhZ2VSYW5nZSI6IjxzcD5cclxuICA8bj44NTwvbj5cclxuICA8aW4+dHJ1ZTwvaW4+XHJcbiAgPG9zPjg1PC9vcz5cclxuICA8cHM+ODU8L3BzPlxyXG48L3NwPlxyXG48ZXA+XHJcbiAgPG4+MTA0PC9uPlxyXG4gIDxpbj50cnVlPC9pbj5cclxuICA8b3M+MTA0PC9vcz5cclxuICA8cHM+MTA0PC9wcz5cclxuPC9lcD5cclxuPG9zPjg1LTEwNDwvb3M+IiwiUGVyaW9kaWNhbCI6eyIkaWQiOiIxNyIsIiR0eXBlIjoiU3dpc3NBY2FkZW1pYy5DaXRhdmkuUGVyaW9kaWNhbCwgU3dpc3NBY2FkZW1pYy5DaXRhdmkiLCJOYW1lIjoiSW50ZXJuYXRpb25hbCBKb3VybmFsIG9mIExvZ2lzdGljcyBSZXNlYXJjaCBhbmQgQXBwbGljYXRpb25zIiwiUGFnaW5hdGlvbiI6MCwiUHJvdGVjdGVkIjpmYWxzZSwiQ3JlYXRlZEJ5IjoiX0Fuam9tc2hvYWUiLCJDcmVhdGVkT24iOiIyMDIyLTAxLTMwVDA0OjMxOjM4IiwiTW9kaWZpZWRCeSI6Il9BbmpvbXNob2FlIiwiSWQiOiIzOTE1YWYwMS02ODU3LTRjYmEtYTExYS00YTljMDE2ODljMjEiLCJNb2RpZmllZE9uIjoiMjAyMi0wMS0zMFQwNDozMTozOCIsIlByb2plY3QiOnsiJHJlZiI6IjUifX0sIlB1Ymxpc2hlcnMiOlt7IiRpZCI6IjE4IiwiJHR5cGUiOiJTd2lzc0FjYWRlbWljLkNpdGF2aS5QdWJsaXNoZXIsIFN3aXNzQWNhZGVtaWMuQ2l0YXZpIiwiTmFtZSI6IlRheWxvciAmIEZyYW5jaXMgR3JvdXAiLCJQcm90ZWN0ZWQiOmZhbHNlLCJDcmVhdGVkQnkiOiJfQWxpYW4iLCJDcmVhdGVkT24iOiIyMDIyLTA3LTI3VDA2OjAzOjU4IiwiTW9kaWZpZWRCeSI6Il9BbGlhbiIsIklkIjoiZDI5MTk4N2ItNjBkYi00ZWI5LWEyZTgtYzEyN2Y1MzI3YmViIiwiTW9kaWZpZWRPbiI6IjIwMjItMDctMjdUMDY6MDM6NTgiLCJQcm9qZWN0Ijp7IiRyZWYiOiI1In19XSwiUXVvdGF0aW9ucyI6W10sIlJlZmVyZW5jZVR5cGUiOiJKb3VybmFsQXJ0aWNsZSIsIlNob3J0VGl0bGUiOiJLdW56LCBHb2xkIDIwMTcg4oCTIFN1c3RhaW5hYmxlIGh1bWFuaXRhcmlhbiBzdXBwbHkgY2hhaW4gbWFuYWdlbWVudCIsIlNob3J0VGl0bGVVcGRhdGVUeXBlIjowLCJTb3VyY2VPZkJpYmxpb2dyYXBoaWNJbmZvcm1hdGlvbiI6IkNyb3NzUmVmIiwiU3RhdGljSWRzIjpbImEyMDM3ZDdmLWQxNDItNDAxNi04YWU0LTU1NGVhOTg1ODhkMCJdLCJUYWJsZU9mQ29udGVudHNDb21wbGV4aXR5IjowLCJUYWJsZU9mQ29udGVudHNTb3VyY2VUZXh0Rm9ybWF0IjowLCJUYXNrcyI6W10sIlRpdGxlIjoiU3VzdGFpbmFibGUgaHVtYW5pdGFyaWFuIHN1cHBseSBjaGFpbiBtYW5hZ2VtZW50IOKAkyBleHBsb3JpbmcgbmV3IHRoZW9yeSIsIlRyYW5zbGF0b3JzIjpbXSwiVm9sdW1lIjoiMjAiLCJZZWFyIjoiMjAxNyIsIlllYXJSZXNvbHZlZCI6IjIwMTciLCJDcmVhdGVkQnkiOiJfQW5qb21zaG9hZSIsIkNyZWF0ZWRPbiI6IjIwMjItMDEtMzBUMDQ6NTQ6NTMiLCJNb2RpZmllZEJ5IjoiX0FMSSIsIklkIjoiNTdmOTdkZWUtNDhhMS00NjU3LTk1YjktYmNiM2M2OGQ5Y2ZjIiwiTW9kaWZpZWRPbiI6IjIwMjItMTEtMTVUMDQ6MDY6MzMiLCJQcm9qZWN0Ijp7IiRyZWYiOiI1In19LCJVc2VOdW1iZXJpbmdUeXBlT2ZQYXJlbnREb2N1bWVudCI6ZmFsc2V9XSwiRm9ybWF0dGVkVGV4dCI6eyIkaWQiOiIxOSIsIkNvdW50IjoxLCJUZXh0VW5pdHMiOlt7IiRpZCI6IjIwIiwiRm9udFN0eWxlIjp7IiRpZCI6IjIxIiwiTmV1dHJhbCI6dHJ1ZX0sIlJlYWRpbmdPcmRlciI6MSwiVGV4dCI6Ikt1bnogYW5kIEdvbGQifV19LCJUYWciOiJDaXRhdmlQbGFjZWhvbGRlciNhYmM2NmQ5MS1iYjdiLTQ1ZjYtYTU1My04MzFkNmNhNTQyMDMiLCJUZXh0IjoiS3VueiBhbmQgR29sZCIsIldBSVZlcnNpb24iOiI2LjguMC4wIn0=}</w:instrText>
          </w:r>
          <w:r w:rsidR="00915A73" w:rsidRPr="00DD54E3">
            <w:rPr>
              <w:color w:val="000000" w:themeColor="text1"/>
              <w:lang w:val="en-GB"/>
            </w:rPr>
            <w:fldChar w:fldCharType="separate"/>
          </w:r>
          <w:r w:rsidR="00B10F20" w:rsidRPr="00DD54E3">
            <w:rPr>
              <w:color w:val="000000" w:themeColor="text1"/>
              <w:lang w:val="en-GB"/>
            </w:rPr>
            <w:t>Kunz and Gold</w:t>
          </w:r>
          <w:r w:rsidR="00915A73" w:rsidRPr="00DD54E3">
            <w:rPr>
              <w:color w:val="000000" w:themeColor="text1"/>
              <w:lang w:val="en-GB"/>
            </w:rPr>
            <w:fldChar w:fldCharType="end"/>
          </w:r>
        </w:sdtContent>
      </w:sdt>
      <w:r w:rsidR="004A79F5" w:rsidRPr="00DD54E3">
        <w:rPr>
          <w:color w:val="000000" w:themeColor="text1"/>
          <w:lang w:val="en-GB"/>
        </w:rPr>
        <w:t>’s</w:t>
      </w:r>
      <w:r w:rsidR="00915A73" w:rsidRPr="00DD54E3">
        <w:rPr>
          <w:color w:val="000000" w:themeColor="text1"/>
          <w:lang w:val="en-GB"/>
        </w:rPr>
        <w:t xml:space="preserve"> </w:t>
      </w:r>
      <w:sdt>
        <w:sdtPr>
          <w:rPr>
            <w:color w:val="000000" w:themeColor="text1"/>
            <w:lang w:val="en-GB"/>
          </w:rPr>
          <w:alias w:val="To edit, see citavi.com/edit"/>
          <w:tag w:val="CitaviPlaceholder#b3e93f6b-e0e6-43d3-97a8-2755e524ae21"/>
          <w:id w:val="412438443"/>
          <w:placeholder>
            <w:docPart w:val="DefaultPlaceholder_-1854013440"/>
          </w:placeholder>
        </w:sdtPr>
        <w:sdtContent>
          <w:r w:rsidR="00915A73"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FiYzY2ZDkxLWJiN2ItNDVmNi1hNTUzLTgzMWQ2Y2E1NDIwMyIsIkVudHJpZXMiOlt7IiRpZCI6IjIiLCIkdHlwZSI6IlN3aXNzQWNhZGVtaWMuQ2l0YXZpLkNpdGF0aW9ucy5Xb3JkUGxhY2Vob2xkZXJFbnRyeSwgU3dpc3NBY2FkZW1pYy5DaXRhdmkiLCJJZCI6IjE1YmY4Nzc5LWM4OTYtNDY5Ni1iM2QwLTgxMWM3MTVkNWMwNyIsIlJhbmdlTGVuZ3RoIjo2LCJSZWZlcmVuY2VJZCI6IjU3Zjk3ZGVlLTQ4YTEtNDY1Ny05NWI5LWJjYjNjNjhkOWNm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TdGVmYW4iLCJMYXN0TmFtZSI6IkdvbGQiLCJQcm90ZWN0ZWQiOmZhbHNlLCJTZXgiOjAsIkNyZWF0ZWRCeSI6Il9BTEkiLCJDcmVhdGVkT24iOiIyMDIyLTAzLTE2VDA5OjQ5OjAwIiwiTW9kaWZpZWRCeSI6Il9BTEkiLCJJZCI6IjgwYmRjODE2LTcwZGEtNDk1Ni04ZmUzLTU3MGVhMzA4ODY1OSIsIk1vZGlmaWVkT24iOiIyMDIyLTAzLTE2VDA5OjQ5OjAwIiwiUHJvamVjdCI6eyIkcmVmIjoiNSJ9fV0sIkNpdGF0aW9uS2V5IjoiS3VueiBldCBhbC4gMjAxNyIsIkNpdGF0aW9uS2V5VXBkYXRlVHlwZSI6MCwiQ29sbGFib3JhdG9ycyI6W10sIkN1c3RvbUZpZWxkMSI6Ijc3IiwiQ3VzdG9tRmllbGQyIjoiRW1waXJpY2FsIiwiQ3VzdG9tRmllbGQzIjoiQm90aCBvciBub3Qgc3BlY2lmaWMiLCJDdXN0b21GaWVsZDQiOiJCb3RoIG9yIG5vdCBzcGVjaWZpYyIsIkN1c3RvbUZpZWxkNSI6IlJlY292ZXJ5IiwiQ3VzdG9tRmllbGQ2IjoiQ2FzZSBzdHVkeSIsIkN1c3RvbUZpZWxkNyI6IkVjb25vbWljK0Vudmlyb21lbnRhbCtTb2NpYWwiLCJDdXN0b21GaWVsZDgiOiJDb250aW5nZW5jeSB0aGVvcnkiLCJDdXN0b21GaWVsZDkiOiJVbml0ZWQgU3RhdGVzIiwiRG9pIjoiMTAuMTA4MC8xMzY3NTU2Ny4yMDE1LjExMDM4NDU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nNjb3B1cy5jb20vaW53YXJkL3JlY29yZC51cmk/ZWlkPTItczIuMC04NDk0NjQzMzc2NiZkb2k9MTAuMTA4MCUyZjEzNjc1NTY3LjIwMTUuMTEwMzg0NSZwYXJ0bmVySUQ9NDAmbWQ1PWI1ZDQwZDZmMzA1ZjQxZWJhZDRmYjRhNDA3MGZmZGU1IiwiVXJpU3RyaW5nIjoiaHR0cHM6Ly93d3cuc2NvcHVzLmNvbS9pbndhcmQvcmVjb3JkLnVyaT9laWQ9Mi1zMi4wLTg0OTQ2NDMzNzY2JmRvaT0xMC4xMDgwJTJmMTM2NzU1NjcuMjAxNS4xMTAzODQ1JnBhcnRuZXJJRD00MCZtZDU9YjVkNDBkNmYzMDVmNDFlYmFkNGZiNGE0MDcwZmZkZTU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0YTg2NGIyNy00NTA2LTQ3OGEtODMxYi03YWFiZTIxZTlkNjkiLCJNb2RpZmllZE9uIjoiMjAyMi0wMS0zMFQwNDo1NDo1My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RhbmRmb25saW5lLmNvbS9kb2kvZnVsbC8xMC4xMDgwLzEzNjc1NTY3LjIwMTUuMTEwMzg0NSIsIlVyaVN0cmluZyI6Imh0dHBzOi8vd3d3LnRhbmRmb25saW5lLmNvbS9kb2kvZnVsbC8xMC4xMDgwLzEzNjc1NTY3LjIwMTUuMTEwMzg0N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1NiIsIk1vZGlmaWVkQnkiOiJfQW5qb21zaG9hZSIsIklkIjoiZWFhM2YxYjMtNWRhYy00YTlhLTkzOWUtOTE2ODA3OWFkODVlIiwiTW9kaWZpZWRPbiI6IjIwMjItMDMtMTFUMDY6MzQ6NTY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DgwLzEzNjc1NTY3LjIwMTUuMTEwMzg0NSIsIlVyaVN0cmluZyI6Imh0dHBzOi8vZG9pLm9yZy8xMC4xMDgwLzEzNjc1NTY3LjIwMTUuMTEwMzg0NS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NhYzdlYmI0LTEwNjgtNGU2YS04NWNjLWZmMjFiMmQ4ZmQ4MiIsIk1vZGlmaWVkT24iOiIyMDIyLTAxLTMwVDA0OjU0OjUzIiwiUHJvamVjdCI6eyIkcmVmIjoiNSJ9fV0sIk51bWJlciI6IjIiLCJPbmxpbmVBZGRyZXNzIjoiaHR0cHM6Ly93d3cuc2NvcHVzLmNvbS9pbndhcmQvcmVjb3JkLnVyaT9laWQ9Mi1zMi4wLTg0OTQ2NDMzNzY2JmRvaT0xMC4xMDgwJTJmMTM2NzU1NjcuMjAxNS4xMTAzODQ1JnBhcnRuZXJJRD00MCZtZDU9YjVkNDBkNmYzMDVmNDFlYmFkNGZiNGE0MDcwZmZkZTUiLCJPcmdhbml6YXRpb25zIjpbXSwiT3RoZXJzSW52b2x2ZWQiOltdLCJQYWdlUmFuZ2UiOiI8c3A+XHJcbiAgPG4+ODU8L24+XHJcbiAgPGluPnRydWU8L2luPlxyXG4gIDxvcz44NTwvb3M+XHJcbiAgPHBzPjg1PC9wcz5cclxuPC9zcD5cclxuPGVwPlxyXG4gIDxuPjEwNDwvbj5cclxuICA8aW4+dHJ1ZTwvaW4+XHJcbiAgPG9zPjEwNDwvb3M+XHJcbiAgPHBzPjEwNDwvcHM+XHJcbjwvZXA+XHJcbjxvcz44NS0xMDQ8L29zPiIsIlBlcmlvZGljYWwiOnsiJGlkIjoiMTc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eyIkaWQiOiIxOC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S3VueiwgR29sZCAyMDE3IOKAkyBTdXN0YWluYWJsZSBodW1hbml0YXJpYW4gc3VwcGx5IGNoYWluIG1hbmFnZW1lbnQiLCJTaG9ydFRpdGxlVXBkYXRlVHlwZSI6MCwiU291cmNlT2ZCaWJsaW9ncmFwaGljSW5mb3JtYXRpb24iOiJDcm9zc1JlZiIsIlN0YXRpY0lkcyI6WyJhMjAzN2Q3Zi1kMTQyLTQwMTYtOGFlNC01NTRlYTk4NTg4ZDAiXSwiVGFibGVPZkNvbnRlbnRzQ29tcGxleGl0eSI6MCwiVGFibGVPZkNvbnRlbnRzU291cmNlVGV4dEZvcm1hdCI6MCwiVGFza3MiOltdLCJUaXRsZSI6IlN1c3RhaW5hYmxlIGh1bWFuaXRhcmlhbiBzdXBwbHkgY2hhaW4gbWFuYWdlbWVudCDigJMgZXhwbG9yaW5nIG5ldyB0aGVvcnkiLCJUcmFuc2xhdG9ycyI6W10sIlZvbHVtZSI6IjIwIiwiWWVhciI6IjIwMTciLCJZZWFyUmVzb2x2ZWQiOiIyMDE3IiwiQ3JlYXRlZEJ5IjoiX0Fuam9tc2hvYWUiLCJDcmVhdGVkT24iOiIyMDIyLTAxLTMwVDA0OjU0OjUzIiwiTW9kaWZpZWRCeSI6Il9BTEkiLCJJZCI6IjU3Zjk3ZGVlLTQ4YTEtNDY1Ny05NWI5LWJjYjNjNjhkOWNmYyIsIk1vZGlmaWVkT24iOiIyMDIyLTExLTE1VDA0OjA2OjMz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cpIn1dfSwiVGFnIjoiQ2l0YXZpUGxhY2Vob2xkZXIjYjNlOTNmNmItZTBlNi00M2QzLTk3YTgtMjc1NWU1MjRhZTIxIiwiVGV4dCI6IigyMDE3KSIsIldBSVZlcnNpb24iOiI2LjguMC4wIn0=}</w:instrText>
          </w:r>
          <w:r w:rsidR="00915A73" w:rsidRPr="00DD54E3">
            <w:rPr>
              <w:color w:val="000000" w:themeColor="text1"/>
              <w:lang w:val="en-GB"/>
            </w:rPr>
            <w:fldChar w:fldCharType="separate"/>
          </w:r>
          <w:r w:rsidR="00B10F20" w:rsidRPr="00DD54E3">
            <w:rPr>
              <w:color w:val="000000" w:themeColor="text1"/>
              <w:lang w:val="en-GB"/>
            </w:rPr>
            <w:t>(2017)</w:t>
          </w:r>
          <w:r w:rsidR="00915A73" w:rsidRPr="00DD54E3">
            <w:rPr>
              <w:color w:val="000000" w:themeColor="text1"/>
              <w:lang w:val="en-GB"/>
            </w:rPr>
            <w:fldChar w:fldCharType="end"/>
          </w:r>
        </w:sdtContent>
      </w:sdt>
      <w:r w:rsidR="004A79F5" w:rsidRPr="00DD54E3">
        <w:rPr>
          <w:color w:val="000000" w:themeColor="text1"/>
          <w:lang w:val="en-GB"/>
        </w:rPr>
        <w:t xml:space="preserve"> </w:t>
      </w:r>
      <w:r w:rsidR="00451992" w:rsidRPr="00DD54E3">
        <w:rPr>
          <w:color w:val="000000" w:themeColor="text1"/>
          <w:lang w:val="en-GB"/>
        </w:rPr>
        <w:t xml:space="preserve">SHSCM </w:t>
      </w:r>
      <w:r w:rsidR="004A79F5" w:rsidRPr="00DD54E3">
        <w:rPr>
          <w:color w:val="000000" w:themeColor="text1"/>
          <w:lang w:val="en-GB"/>
        </w:rPr>
        <w:t>framework</w:t>
      </w:r>
      <w:r w:rsidR="00E65576" w:rsidRPr="00DD54E3">
        <w:rPr>
          <w:color w:val="000000" w:themeColor="text1"/>
          <w:lang w:val="en-GB"/>
        </w:rPr>
        <w:t>, w</w:t>
      </w:r>
      <w:r w:rsidR="00135FB1" w:rsidRPr="00DD54E3">
        <w:rPr>
          <w:color w:val="000000" w:themeColor="text1"/>
          <w:lang w:val="en-GB"/>
        </w:rPr>
        <w:t>hich</w:t>
      </w:r>
      <w:r w:rsidR="00E65576" w:rsidRPr="00DD54E3">
        <w:rPr>
          <w:color w:val="000000" w:themeColor="text1"/>
          <w:lang w:val="en-GB"/>
        </w:rPr>
        <w:t xml:space="preserve"> posit</w:t>
      </w:r>
      <w:r w:rsidR="00135FB1" w:rsidRPr="00DD54E3">
        <w:rPr>
          <w:color w:val="000000" w:themeColor="text1"/>
          <w:lang w:val="en-GB"/>
        </w:rPr>
        <w:t>ed</w:t>
      </w:r>
      <w:r w:rsidR="00E65576" w:rsidRPr="00DD54E3">
        <w:rPr>
          <w:color w:val="000000" w:themeColor="text1"/>
          <w:lang w:val="en-GB"/>
        </w:rPr>
        <w:t xml:space="preserve"> that</w:t>
      </w:r>
      <w:r w:rsidR="00A30585" w:rsidRPr="00DD54E3">
        <w:rPr>
          <w:color w:val="000000" w:themeColor="text1"/>
          <w:lang w:val="en-GB"/>
        </w:rPr>
        <w:t xml:space="preserve"> </w:t>
      </w:r>
      <w:r w:rsidR="007A2F92" w:rsidRPr="00DD54E3">
        <w:rPr>
          <w:color w:val="000000" w:themeColor="text1"/>
          <w:lang w:val="en-GB"/>
        </w:rPr>
        <w:t xml:space="preserve">to achieve sustainable performance </w:t>
      </w:r>
      <w:r w:rsidR="00A30585" w:rsidRPr="00DD54E3">
        <w:rPr>
          <w:color w:val="000000" w:themeColor="text1"/>
          <w:lang w:val="en-GB"/>
        </w:rPr>
        <w:t>of HSCs,</w:t>
      </w:r>
      <w:r w:rsidR="00C75619" w:rsidRPr="00DD54E3">
        <w:rPr>
          <w:color w:val="000000" w:themeColor="text1"/>
          <w:lang w:val="en-GB"/>
        </w:rPr>
        <w:t xml:space="preserve"> </w:t>
      </w:r>
      <w:r w:rsidR="00AB47EB" w:rsidRPr="00DD54E3">
        <w:rPr>
          <w:color w:val="000000" w:themeColor="text1"/>
          <w:lang w:val="en-GB"/>
        </w:rPr>
        <w:t xml:space="preserve">supply chain design needs to be aligned </w:t>
      </w:r>
      <w:r w:rsidR="00DF32E3" w:rsidRPr="00DD54E3">
        <w:rPr>
          <w:color w:val="000000" w:themeColor="text1"/>
          <w:lang w:val="en-GB"/>
        </w:rPr>
        <w:t xml:space="preserve">with HOs’ enablers and </w:t>
      </w:r>
      <w:r w:rsidR="000074D6" w:rsidRPr="00DD54E3">
        <w:rPr>
          <w:color w:val="000000" w:themeColor="text1"/>
          <w:lang w:val="en-GB"/>
        </w:rPr>
        <w:t xml:space="preserve">people affected by crisis </w:t>
      </w:r>
      <w:r w:rsidR="0008514E" w:rsidRPr="00DD54E3">
        <w:rPr>
          <w:color w:val="000000" w:themeColor="text1"/>
          <w:lang w:val="en-GB"/>
        </w:rPr>
        <w:t>long-term requirements, as</w:t>
      </w:r>
      <w:r w:rsidR="00AB47EB" w:rsidRPr="00DD54E3">
        <w:rPr>
          <w:color w:val="000000" w:themeColor="text1"/>
          <w:lang w:val="en-GB"/>
        </w:rPr>
        <w:t xml:space="preserve"> well as socio-economic and governmental contingency factors</w:t>
      </w:r>
      <w:r w:rsidR="00C75619" w:rsidRPr="00DD54E3">
        <w:rPr>
          <w:color w:val="000000" w:themeColor="text1"/>
          <w:lang w:val="en-GB"/>
        </w:rPr>
        <w:t xml:space="preserve">. </w:t>
      </w:r>
      <w:r w:rsidR="00522994" w:rsidRPr="00DD54E3">
        <w:rPr>
          <w:color w:val="000000" w:themeColor="text1"/>
          <w:lang w:val="en-GB"/>
        </w:rPr>
        <w:t xml:space="preserve">This </w:t>
      </w:r>
      <w:r w:rsidR="007A2F92" w:rsidRPr="00DD54E3">
        <w:rPr>
          <w:color w:val="000000" w:themeColor="text1"/>
          <w:lang w:val="en-GB"/>
        </w:rPr>
        <w:t xml:space="preserve">framework </w:t>
      </w:r>
      <w:r w:rsidR="00522994" w:rsidRPr="00DD54E3">
        <w:rPr>
          <w:color w:val="000000" w:themeColor="text1"/>
          <w:lang w:val="en-GB"/>
        </w:rPr>
        <w:t>pro</w:t>
      </w:r>
      <w:r w:rsidR="00260B97" w:rsidRPr="00DD54E3">
        <w:rPr>
          <w:color w:val="000000" w:themeColor="text1"/>
          <w:lang w:val="en-GB"/>
        </w:rPr>
        <w:t>vided</w:t>
      </w:r>
      <w:r w:rsidR="000D62D8" w:rsidRPr="00DD54E3">
        <w:rPr>
          <w:color w:val="000000" w:themeColor="text1"/>
          <w:lang w:val="en-GB"/>
        </w:rPr>
        <w:t xml:space="preserve"> </w:t>
      </w:r>
      <w:r w:rsidR="007A2F92" w:rsidRPr="00DD54E3">
        <w:rPr>
          <w:color w:val="000000" w:themeColor="text1"/>
          <w:lang w:val="en-GB"/>
        </w:rPr>
        <w:t xml:space="preserve">the starting </w:t>
      </w:r>
      <w:r w:rsidR="000D62D8" w:rsidRPr="00DD54E3">
        <w:rPr>
          <w:color w:val="000000" w:themeColor="text1"/>
          <w:lang w:val="en-GB"/>
        </w:rPr>
        <w:t xml:space="preserve">point for </w:t>
      </w:r>
      <w:r w:rsidR="0046181E" w:rsidRPr="00DD54E3">
        <w:rPr>
          <w:color w:val="000000" w:themeColor="text1"/>
          <w:lang w:val="en-GB"/>
        </w:rPr>
        <w:t xml:space="preserve">our inclusion and </w:t>
      </w:r>
      <w:r w:rsidR="00DF32E3" w:rsidRPr="00DD54E3">
        <w:rPr>
          <w:color w:val="000000" w:themeColor="text1"/>
          <w:lang w:val="en-GB"/>
        </w:rPr>
        <w:t>exclusion criteria, as</w:t>
      </w:r>
      <w:r w:rsidRPr="00DD54E3">
        <w:rPr>
          <w:color w:val="000000" w:themeColor="text1"/>
          <w:lang w:val="en-GB"/>
        </w:rPr>
        <w:t xml:space="preserve"> well </w:t>
      </w:r>
      <w:r w:rsidR="0008514E" w:rsidRPr="00DD54E3">
        <w:rPr>
          <w:color w:val="000000" w:themeColor="text1"/>
          <w:lang w:val="en-GB"/>
        </w:rPr>
        <w:t>as the themes</w:t>
      </w:r>
      <w:r w:rsidR="000D62D8" w:rsidRPr="00DD54E3">
        <w:rPr>
          <w:color w:val="000000" w:themeColor="text1"/>
          <w:lang w:val="en-GB"/>
        </w:rPr>
        <w:t xml:space="preserve"> and contextual factors that must be considered</w:t>
      </w:r>
      <w:r w:rsidR="009434CD" w:rsidRPr="00DD54E3">
        <w:rPr>
          <w:color w:val="000000" w:themeColor="text1"/>
          <w:lang w:val="en-GB"/>
        </w:rPr>
        <w:t xml:space="preserve"> in our SLR</w:t>
      </w:r>
      <w:r w:rsidR="000D62D8" w:rsidRPr="00DD54E3">
        <w:rPr>
          <w:color w:val="000000" w:themeColor="text1"/>
          <w:lang w:val="en-GB"/>
        </w:rPr>
        <w:t>.</w:t>
      </w:r>
    </w:p>
    <w:p w14:paraId="63CCAE2F" w14:textId="77CD998E" w:rsidR="00FC1B8F" w:rsidRPr="00DD54E3" w:rsidRDefault="00FC1B8F" w:rsidP="00271419">
      <w:pPr>
        <w:ind w:firstLine="0"/>
        <w:rPr>
          <w:strike/>
          <w:color w:val="000000" w:themeColor="text1"/>
          <w:lang w:val="en-GB"/>
        </w:rPr>
      </w:pPr>
    </w:p>
    <w:p w14:paraId="06A8C7A0" w14:textId="68EDA2C5" w:rsidR="00511FE5" w:rsidRPr="00DD54E3" w:rsidRDefault="00D43C0C" w:rsidP="003369A5">
      <w:pPr>
        <w:pStyle w:val="Heading2"/>
        <w:numPr>
          <w:ilvl w:val="0"/>
          <w:numId w:val="0"/>
        </w:numPr>
        <w:ind w:left="576"/>
        <w:rPr>
          <w:color w:val="000000" w:themeColor="text1"/>
          <w:lang w:val="en-GB"/>
        </w:rPr>
      </w:pPr>
      <w:r w:rsidRPr="00DD54E3">
        <w:rPr>
          <w:color w:val="000000" w:themeColor="text1"/>
          <w:lang w:val="en-GB"/>
        </w:rPr>
        <w:t>Phase</w:t>
      </w:r>
      <w:r w:rsidR="00503AE5" w:rsidRPr="00DD54E3">
        <w:rPr>
          <w:color w:val="000000" w:themeColor="text1"/>
          <w:lang w:val="en-GB"/>
        </w:rPr>
        <w:t xml:space="preserve"> 2</w:t>
      </w:r>
      <w:r w:rsidR="008E1E46" w:rsidRPr="00DD54E3">
        <w:rPr>
          <w:color w:val="000000" w:themeColor="text1"/>
          <w:lang w:val="en-GB"/>
        </w:rPr>
        <w:t xml:space="preserve"> </w:t>
      </w:r>
      <w:r w:rsidR="00020ACD" w:rsidRPr="00DD54E3">
        <w:rPr>
          <w:color w:val="000000" w:themeColor="text1"/>
          <w:lang w:val="en-GB"/>
        </w:rPr>
        <w:t>–</w:t>
      </w:r>
      <w:r w:rsidR="00503AE5" w:rsidRPr="00DD54E3">
        <w:rPr>
          <w:color w:val="000000" w:themeColor="text1"/>
          <w:lang w:val="en-GB"/>
        </w:rPr>
        <w:t xml:space="preserve"> </w:t>
      </w:r>
      <w:r w:rsidR="00236501" w:rsidRPr="00DD54E3">
        <w:rPr>
          <w:color w:val="000000" w:themeColor="text1"/>
          <w:lang w:val="en-GB"/>
        </w:rPr>
        <w:t>Selecting</w:t>
      </w:r>
      <w:r w:rsidR="0059540D" w:rsidRPr="00DD54E3">
        <w:rPr>
          <w:color w:val="000000" w:themeColor="text1"/>
          <w:lang w:val="en-GB"/>
        </w:rPr>
        <w:t xml:space="preserve"> </w:t>
      </w:r>
      <w:r w:rsidR="00B60C8F" w:rsidRPr="00DD54E3">
        <w:rPr>
          <w:color w:val="000000" w:themeColor="text1"/>
          <w:lang w:val="en-GB"/>
        </w:rPr>
        <w:t>databases and keywords</w:t>
      </w:r>
      <w:r w:rsidR="0059540D" w:rsidRPr="00DD54E3">
        <w:rPr>
          <w:color w:val="000000" w:themeColor="text1"/>
          <w:lang w:val="en-GB"/>
        </w:rPr>
        <w:t xml:space="preserve"> for identifying relevant literature </w:t>
      </w:r>
    </w:p>
    <w:p w14:paraId="56B7C441" w14:textId="408AE550" w:rsidR="00DC4362" w:rsidRPr="00DD54E3" w:rsidRDefault="00DC4362" w:rsidP="00DC4362">
      <w:pPr>
        <w:rPr>
          <w:color w:val="000000" w:themeColor="text1"/>
          <w:lang w:val="en-GB"/>
        </w:rPr>
      </w:pPr>
      <w:r w:rsidRPr="00DD54E3">
        <w:rPr>
          <w:color w:val="000000" w:themeColor="text1"/>
          <w:lang w:val="en-GB"/>
        </w:rPr>
        <w:t xml:space="preserve">In the second phase, we identified papers from the Scopus and </w:t>
      </w:r>
      <w:r w:rsidR="00FB1273" w:rsidRPr="00DD54E3">
        <w:rPr>
          <w:color w:val="000000" w:themeColor="text1"/>
          <w:lang w:val="en-GB"/>
        </w:rPr>
        <w:t>Web of Science</w:t>
      </w:r>
      <w:r w:rsidRPr="00DD54E3">
        <w:rPr>
          <w:color w:val="000000" w:themeColor="text1"/>
          <w:lang w:val="en-GB"/>
        </w:rPr>
        <w:t xml:space="preserve"> databases. These databases were </w:t>
      </w:r>
      <w:r w:rsidR="00DF32E3" w:rsidRPr="00DD54E3">
        <w:rPr>
          <w:color w:val="000000" w:themeColor="text1"/>
          <w:lang w:val="en-GB"/>
        </w:rPr>
        <w:t>selected because they</w:t>
      </w:r>
      <w:r w:rsidRPr="00DD54E3">
        <w:rPr>
          <w:color w:val="000000" w:themeColor="text1"/>
          <w:lang w:val="en-GB"/>
        </w:rPr>
        <w:t xml:space="preserve"> encompass a comprehensive range of refereed journals from major publishers. The key selection criterion was peer-reviewed published scientific articles written in English that addressed </w:t>
      </w:r>
      <w:r w:rsidR="00E03283" w:rsidRPr="00DD54E3">
        <w:rPr>
          <w:color w:val="000000" w:themeColor="text1"/>
          <w:lang w:val="en-GB"/>
        </w:rPr>
        <w:t>SHSCM</w:t>
      </w:r>
      <w:r w:rsidRPr="00DD54E3">
        <w:rPr>
          <w:color w:val="000000" w:themeColor="text1"/>
          <w:lang w:val="en-GB"/>
        </w:rPr>
        <w:t>. To identify relevant papers, we used the following combinations of keywords using Boolean operators (AND, OR)</w:t>
      </w:r>
      <w:r w:rsidR="00DF32E3" w:rsidRPr="00DD54E3">
        <w:rPr>
          <w:color w:val="000000" w:themeColor="text1"/>
          <w:lang w:val="en-GB"/>
        </w:rPr>
        <w:t xml:space="preserve"> to</w:t>
      </w:r>
      <w:r w:rsidRPr="00DD54E3">
        <w:rPr>
          <w:color w:val="000000" w:themeColor="text1"/>
          <w:lang w:val="en-GB"/>
        </w:rPr>
        <w:t xml:space="preserve"> </w:t>
      </w:r>
      <w:r w:rsidR="0008514E" w:rsidRPr="00DD54E3">
        <w:rPr>
          <w:color w:val="000000" w:themeColor="text1"/>
          <w:lang w:val="en-GB"/>
        </w:rPr>
        <w:t>query</w:t>
      </w:r>
      <w:r w:rsidR="00DF32E3" w:rsidRPr="00DD54E3">
        <w:rPr>
          <w:color w:val="000000" w:themeColor="text1"/>
          <w:lang w:val="en-GB"/>
        </w:rPr>
        <w:t xml:space="preserve"> the</w:t>
      </w:r>
      <w:r w:rsidRPr="00DD54E3">
        <w:rPr>
          <w:color w:val="000000" w:themeColor="text1"/>
          <w:lang w:val="en-GB"/>
        </w:rPr>
        <w:t xml:space="preserve"> </w:t>
      </w:r>
      <w:r w:rsidR="00DF32E3" w:rsidRPr="00DD54E3">
        <w:rPr>
          <w:color w:val="000000" w:themeColor="text1"/>
          <w:lang w:val="en-GB"/>
        </w:rPr>
        <w:t>title, abstract, and</w:t>
      </w:r>
      <w:r w:rsidRPr="00DD54E3">
        <w:rPr>
          <w:color w:val="000000" w:themeColor="text1"/>
          <w:lang w:val="en-GB"/>
        </w:rPr>
        <w:t xml:space="preserve"> keyword</w:t>
      </w:r>
      <w:r w:rsidR="00DF32E3" w:rsidRPr="00DD54E3">
        <w:rPr>
          <w:color w:val="000000" w:themeColor="text1"/>
          <w:lang w:val="en-GB"/>
        </w:rPr>
        <w:t xml:space="preserve"> fields</w:t>
      </w:r>
      <w:r w:rsidRPr="00DD54E3">
        <w:rPr>
          <w:color w:val="000000" w:themeColor="text1"/>
          <w:lang w:val="en-GB"/>
        </w:rPr>
        <w:t xml:space="preserve">: </w:t>
      </w:r>
      <w:bookmarkStart w:id="9" w:name="_Hlk111211141"/>
    </w:p>
    <w:p w14:paraId="5905BB16" w14:textId="00C8A321" w:rsidR="00846134" w:rsidRDefault="00846134" w:rsidP="00DC4362">
      <w:pPr>
        <w:rPr>
          <w:color w:val="000000" w:themeColor="text1"/>
          <w:lang w:val="en-GB"/>
        </w:rPr>
      </w:pPr>
    </w:p>
    <w:p w14:paraId="2C26E322" w14:textId="77777777" w:rsidR="00194014" w:rsidRPr="00DD54E3" w:rsidRDefault="00194014" w:rsidP="00DC4362">
      <w:pPr>
        <w:rPr>
          <w:color w:val="000000" w:themeColor="text1"/>
          <w:lang w:val="en-GB"/>
        </w:rPr>
      </w:pPr>
    </w:p>
    <w:p w14:paraId="62F0DF02" w14:textId="34630E40" w:rsidR="00DC4362" w:rsidRPr="00DD54E3" w:rsidRDefault="00DC4362" w:rsidP="00DC4362">
      <w:pPr>
        <w:rPr>
          <w:i/>
          <w:color w:val="000000" w:themeColor="text1"/>
          <w:lang w:val="en-GB"/>
        </w:rPr>
      </w:pPr>
      <w:r w:rsidRPr="00DD54E3">
        <w:rPr>
          <w:i/>
          <w:iCs/>
          <w:color w:val="000000" w:themeColor="text1"/>
          <w:lang w:val="en-GB"/>
        </w:rPr>
        <w:lastRenderedPageBreak/>
        <w:t>(</w:t>
      </w:r>
      <w:r w:rsidR="00DF32E3" w:rsidRPr="00DD54E3">
        <w:rPr>
          <w:i/>
          <w:iCs/>
          <w:color w:val="000000" w:themeColor="text1"/>
          <w:lang w:val="en-GB"/>
        </w:rPr>
        <w:t>“</w:t>
      </w:r>
      <w:r w:rsidRPr="00DD54E3">
        <w:rPr>
          <w:i/>
          <w:color w:val="000000" w:themeColor="text1"/>
          <w:lang w:val="en-GB"/>
        </w:rPr>
        <w:t>Sustainab</w:t>
      </w:r>
      <w:r w:rsidRPr="00DD54E3">
        <w:rPr>
          <w:i/>
          <w:iCs/>
          <w:color w:val="000000" w:themeColor="text1"/>
          <w:lang w:val="en-GB"/>
        </w:rPr>
        <w:t>*</w:t>
      </w:r>
      <w:r w:rsidR="00DF32E3" w:rsidRPr="00DD54E3">
        <w:rPr>
          <w:i/>
          <w:iCs/>
          <w:color w:val="000000" w:themeColor="text1"/>
          <w:lang w:val="en-GB"/>
        </w:rPr>
        <w:t>”</w:t>
      </w:r>
      <w:r w:rsidR="00A1266F" w:rsidRPr="00DD54E3">
        <w:rPr>
          <w:i/>
          <w:color w:val="000000" w:themeColor="text1"/>
          <w:lang w:val="en-GB"/>
        </w:rPr>
        <w:t xml:space="preserve"> </w:t>
      </w:r>
    </w:p>
    <w:p w14:paraId="4DA8310F" w14:textId="57266CDD" w:rsidR="00DC4362" w:rsidRPr="00DD54E3" w:rsidRDefault="00DC4362" w:rsidP="00DC4362">
      <w:pPr>
        <w:rPr>
          <w:i/>
          <w:color w:val="000000" w:themeColor="text1"/>
          <w:lang w:val="en-GB"/>
        </w:rPr>
      </w:pPr>
      <w:r w:rsidRPr="00DD54E3">
        <w:rPr>
          <w:i/>
          <w:color w:val="000000" w:themeColor="text1"/>
          <w:lang w:val="en-GB"/>
        </w:rPr>
        <w:t>AND</w:t>
      </w:r>
      <w:r w:rsidR="00A1266F" w:rsidRPr="00DD54E3">
        <w:rPr>
          <w:i/>
          <w:color w:val="000000" w:themeColor="text1"/>
          <w:lang w:val="en-GB"/>
        </w:rPr>
        <w:t xml:space="preserve"> </w:t>
      </w:r>
    </w:p>
    <w:p w14:paraId="486EE46A" w14:textId="1C16B4C0" w:rsidR="00DC4362" w:rsidRPr="00DD54E3" w:rsidRDefault="00DF32E3" w:rsidP="00DC4362">
      <w:pPr>
        <w:rPr>
          <w:i/>
          <w:color w:val="000000" w:themeColor="text1"/>
          <w:lang w:val="en-GB"/>
        </w:rPr>
      </w:pPr>
      <w:r w:rsidRPr="00DD54E3">
        <w:rPr>
          <w:i/>
          <w:iCs/>
          <w:color w:val="000000" w:themeColor="text1"/>
          <w:lang w:val="en-GB"/>
        </w:rPr>
        <w:t>(“</w:t>
      </w:r>
      <w:r w:rsidR="00DC4362" w:rsidRPr="00DD54E3">
        <w:rPr>
          <w:i/>
          <w:color w:val="000000" w:themeColor="text1"/>
          <w:lang w:val="en-GB"/>
        </w:rPr>
        <w:t>Humanitarian Supply Chain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Relief Supply Chain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Relief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Operation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Relief Operation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Aid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Humanitarian Relief Chain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Supply Chain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Relief Operation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Relief Network</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Operation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Relief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Relief Chain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Operations Management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Disaster Response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Emergency Relief Logistic</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Relief Operation</w:t>
      </w:r>
      <w:r w:rsidR="00DC4362" w:rsidRPr="00DD54E3">
        <w:rPr>
          <w:i/>
          <w:iCs/>
          <w:color w:val="000000" w:themeColor="text1"/>
          <w:lang w:val="en-GB"/>
        </w:rPr>
        <w:t>*</w:t>
      </w:r>
      <w:r w:rsidRPr="00DD54E3">
        <w:rPr>
          <w:i/>
          <w:iCs/>
          <w:color w:val="000000" w:themeColor="text1"/>
          <w:lang w:val="en-GB"/>
        </w:rPr>
        <w:t>”</w:t>
      </w:r>
      <w:r w:rsidR="00A1266F" w:rsidRPr="00DD54E3">
        <w:rPr>
          <w:i/>
          <w:color w:val="000000" w:themeColor="text1"/>
          <w:lang w:val="en-GB"/>
        </w:rPr>
        <w:t xml:space="preserve"> </w:t>
      </w:r>
      <w:r w:rsidR="00DC4362" w:rsidRPr="00DD54E3">
        <w:rPr>
          <w:i/>
          <w:color w:val="000000" w:themeColor="text1"/>
          <w:lang w:val="en-GB"/>
        </w:rPr>
        <w:t>OR</w:t>
      </w:r>
      <w:r w:rsidR="00A1266F" w:rsidRPr="00DD54E3">
        <w:rPr>
          <w:i/>
          <w:color w:val="000000" w:themeColor="text1"/>
          <w:lang w:val="en-GB"/>
        </w:rPr>
        <w:t xml:space="preserve"> </w:t>
      </w:r>
      <w:r w:rsidRPr="00DD54E3">
        <w:rPr>
          <w:i/>
          <w:iCs/>
          <w:color w:val="000000" w:themeColor="text1"/>
          <w:lang w:val="en-GB"/>
        </w:rPr>
        <w:t>“</w:t>
      </w:r>
      <w:r w:rsidR="00DC4362" w:rsidRPr="00DD54E3">
        <w:rPr>
          <w:i/>
          <w:color w:val="000000" w:themeColor="text1"/>
          <w:lang w:val="en-GB"/>
        </w:rPr>
        <w:t>Relief Supply Chain</w:t>
      </w:r>
      <w:r w:rsidR="00DC4362" w:rsidRPr="00DD54E3">
        <w:rPr>
          <w:i/>
          <w:iCs/>
          <w:color w:val="000000" w:themeColor="text1"/>
          <w:lang w:val="en-GB"/>
        </w:rPr>
        <w:t>*</w:t>
      </w:r>
      <w:r w:rsidRPr="00DD54E3">
        <w:rPr>
          <w:i/>
          <w:iCs/>
          <w:color w:val="000000" w:themeColor="text1"/>
          <w:lang w:val="en-GB"/>
        </w:rPr>
        <w:t>”</w:t>
      </w:r>
      <w:r w:rsidR="00DC4362" w:rsidRPr="00DD54E3">
        <w:rPr>
          <w:i/>
          <w:iCs/>
          <w:color w:val="000000" w:themeColor="text1"/>
          <w:lang w:val="en-GB"/>
        </w:rPr>
        <w:t>)).</w:t>
      </w:r>
      <w:r w:rsidR="00DC4362" w:rsidRPr="00DD54E3">
        <w:rPr>
          <w:i/>
          <w:color w:val="000000" w:themeColor="text1"/>
          <w:lang w:val="en-GB"/>
        </w:rPr>
        <w:t xml:space="preserve"> </w:t>
      </w:r>
      <w:bookmarkEnd w:id="9"/>
    </w:p>
    <w:p w14:paraId="5F15A035" w14:textId="77777777" w:rsidR="00EA3999" w:rsidRPr="00DD54E3" w:rsidRDefault="00EA3999" w:rsidP="00DC4362">
      <w:pPr>
        <w:rPr>
          <w:color w:val="000000" w:themeColor="text1"/>
          <w:lang w:val="en-GB"/>
        </w:rPr>
      </w:pPr>
    </w:p>
    <w:p w14:paraId="613D99C9" w14:textId="0E33D81B" w:rsidR="00DC4362" w:rsidRPr="00DD54E3" w:rsidRDefault="00DC4362" w:rsidP="00DC4362">
      <w:pPr>
        <w:rPr>
          <w:color w:val="000000" w:themeColor="text1"/>
          <w:lang w:val="en-GB"/>
        </w:rPr>
      </w:pPr>
      <w:r w:rsidRPr="00DD54E3">
        <w:rPr>
          <w:color w:val="000000" w:themeColor="text1"/>
          <w:lang w:val="en-GB"/>
        </w:rPr>
        <w:t xml:space="preserve">Since sustainability includes three performance dimensions (social, </w:t>
      </w:r>
      <w:r w:rsidR="00DF32E3" w:rsidRPr="00DD54E3">
        <w:rPr>
          <w:color w:val="000000" w:themeColor="text1"/>
          <w:lang w:val="en-GB"/>
        </w:rPr>
        <w:t>environmental, and economic),</w:t>
      </w:r>
      <w:r w:rsidRPr="00DD54E3">
        <w:rPr>
          <w:color w:val="000000" w:themeColor="text1"/>
          <w:lang w:val="en-GB"/>
        </w:rPr>
        <w:t xml:space="preserve"> it is difficult to clearly delineate w</w:t>
      </w:r>
      <w:r w:rsidR="00060676" w:rsidRPr="00DD54E3">
        <w:rPr>
          <w:color w:val="000000" w:themeColor="text1"/>
          <w:lang w:val="en-GB"/>
        </w:rPr>
        <w:t>hich</w:t>
      </w:r>
      <w:r w:rsidRPr="00DD54E3">
        <w:rPr>
          <w:color w:val="000000" w:themeColor="text1"/>
          <w:lang w:val="en-GB"/>
        </w:rPr>
        <w:t xml:space="preserve"> topic belong</w:t>
      </w:r>
      <w:r w:rsidR="008E2AB5" w:rsidRPr="00DD54E3">
        <w:rPr>
          <w:color w:val="000000" w:themeColor="text1"/>
          <w:lang w:val="en-GB"/>
        </w:rPr>
        <w:t>s</w:t>
      </w:r>
      <w:r w:rsidRPr="00DD54E3">
        <w:rPr>
          <w:color w:val="000000" w:themeColor="text1"/>
          <w:lang w:val="en-GB"/>
        </w:rPr>
        <w:t xml:space="preserve"> to sustainability. In particular, one could argue that every study in the field of HSC has a </w:t>
      </w:r>
      <w:r w:rsidR="0008514E" w:rsidRPr="00DD54E3">
        <w:rPr>
          <w:color w:val="000000" w:themeColor="text1"/>
          <w:lang w:val="en-GB"/>
        </w:rPr>
        <w:t>social implication since</w:t>
      </w:r>
      <w:r w:rsidRPr="00DD54E3">
        <w:rPr>
          <w:color w:val="000000" w:themeColor="text1"/>
          <w:lang w:val="en-GB"/>
        </w:rPr>
        <w:t xml:space="preserve"> the objective of humanitarian </w:t>
      </w:r>
      <w:r w:rsidR="007A2F92" w:rsidRPr="00DD54E3">
        <w:rPr>
          <w:color w:val="000000" w:themeColor="text1"/>
          <w:lang w:val="en-GB"/>
        </w:rPr>
        <w:t xml:space="preserve">aid </w:t>
      </w:r>
      <w:r w:rsidRPr="00DD54E3">
        <w:rPr>
          <w:color w:val="000000" w:themeColor="text1"/>
          <w:lang w:val="en-GB"/>
        </w:rPr>
        <w:t xml:space="preserve">is to help </w:t>
      </w:r>
      <w:r w:rsidR="000074D6" w:rsidRPr="00DD54E3">
        <w:rPr>
          <w:color w:val="000000" w:themeColor="text1"/>
          <w:lang w:val="en-GB"/>
        </w:rPr>
        <w:t>people affected by crisis</w:t>
      </w:r>
      <w:r w:rsidRPr="00DD54E3">
        <w:rPr>
          <w:color w:val="000000" w:themeColor="text1"/>
          <w:lang w:val="en-GB"/>
        </w:rPr>
        <w:t xml:space="preserve">. </w:t>
      </w:r>
      <w:r w:rsidR="00DF32E3" w:rsidRPr="00DD54E3">
        <w:rPr>
          <w:color w:val="000000" w:themeColor="text1"/>
          <w:lang w:val="en-GB"/>
        </w:rPr>
        <w:t>Therefore</w:t>
      </w:r>
      <w:r w:rsidRPr="00DD54E3">
        <w:rPr>
          <w:color w:val="000000" w:themeColor="text1"/>
          <w:lang w:val="en-GB"/>
        </w:rPr>
        <w:t xml:space="preserve">, we decided to focus only on </w:t>
      </w:r>
      <w:r w:rsidR="00DF32E3" w:rsidRPr="00DD54E3">
        <w:rPr>
          <w:color w:val="000000" w:themeColor="text1"/>
          <w:lang w:val="en-GB"/>
        </w:rPr>
        <w:t>studies that used</w:t>
      </w:r>
      <w:r w:rsidRPr="00DD54E3">
        <w:rPr>
          <w:color w:val="000000" w:themeColor="text1"/>
          <w:lang w:val="en-GB"/>
        </w:rPr>
        <w:t xml:space="preserve"> the word </w:t>
      </w:r>
      <w:r w:rsidR="00ED15E8" w:rsidRPr="00DD54E3">
        <w:rPr>
          <w:color w:val="000000" w:themeColor="text1"/>
          <w:lang w:val="en-GB"/>
        </w:rPr>
        <w:t>‘</w:t>
      </w:r>
      <w:r w:rsidRPr="00DD54E3">
        <w:rPr>
          <w:color w:val="000000" w:themeColor="text1"/>
          <w:lang w:val="en-GB"/>
        </w:rPr>
        <w:t>sustainability</w:t>
      </w:r>
      <w:r w:rsidR="00ED15E8" w:rsidRPr="00DD54E3">
        <w:rPr>
          <w:color w:val="000000" w:themeColor="text1"/>
          <w:lang w:val="en-GB"/>
        </w:rPr>
        <w:t>’</w:t>
      </w:r>
      <w:r w:rsidRPr="00DD54E3">
        <w:rPr>
          <w:color w:val="000000" w:themeColor="text1"/>
          <w:lang w:val="en-GB"/>
        </w:rPr>
        <w:t xml:space="preserve"> (and its variations)</w:t>
      </w:r>
      <w:r w:rsidR="00153726" w:rsidRPr="00DD54E3">
        <w:rPr>
          <w:color w:val="000000" w:themeColor="text1"/>
          <w:lang w:val="en-GB"/>
        </w:rPr>
        <w:t xml:space="preserve"> explicitly</w:t>
      </w:r>
      <w:r w:rsidRPr="00DD54E3">
        <w:rPr>
          <w:color w:val="000000" w:themeColor="text1"/>
          <w:lang w:val="en-GB"/>
        </w:rPr>
        <w:t xml:space="preserve"> </w:t>
      </w:r>
      <w:r w:rsidR="007A2F92" w:rsidRPr="00DD54E3">
        <w:rPr>
          <w:color w:val="000000" w:themeColor="text1"/>
          <w:lang w:val="en-GB"/>
        </w:rPr>
        <w:t xml:space="preserve">and therefore </w:t>
      </w:r>
      <w:r w:rsidRPr="00DD54E3">
        <w:rPr>
          <w:color w:val="000000" w:themeColor="text1"/>
          <w:lang w:val="en-GB"/>
        </w:rPr>
        <w:t xml:space="preserve">focus only on studies </w:t>
      </w:r>
      <w:r w:rsidR="00DF32E3" w:rsidRPr="00DD54E3">
        <w:rPr>
          <w:color w:val="000000" w:themeColor="text1"/>
          <w:lang w:val="en-GB"/>
        </w:rPr>
        <w:t xml:space="preserve">whose </w:t>
      </w:r>
      <w:r w:rsidRPr="00DD54E3">
        <w:rPr>
          <w:color w:val="000000" w:themeColor="text1"/>
          <w:lang w:val="en-GB"/>
        </w:rPr>
        <w:t xml:space="preserve">authors have identified </w:t>
      </w:r>
      <w:r w:rsidR="00DF32E3" w:rsidRPr="00DD54E3">
        <w:rPr>
          <w:color w:val="000000" w:themeColor="text1"/>
          <w:lang w:val="en-GB"/>
        </w:rPr>
        <w:t xml:space="preserve">to be </w:t>
      </w:r>
      <w:r w:rsidRPr="00DD54E3">
        <w:rPr>
          <w:color w:val="000000" w:themeColor="text1"/>
          <w:lang w:val="en-GB"/>
        </w:rPr>
        <w:t xml:space="preserve">related to sustainability. </w:t>
      </w:r>
    </w:p>
    <w:p w14:paraId="1341A7B6" w14:textId="3342ADBA" w:rsidR="00DC4362" w:rsidRPr="00DD54E3" w:rsidRDefault="00DC4362" w:rsidP="00DC4362">
      <w:pPr>
        <w:rPr>
          <w:color w:val="000000" w:themeColor="text1"/>
          <w:lang w:val="en-GB"/>
        </w:rPr>
      </w:pPr>
      <w:r w:rsidRPr="00DD54E3">
        <w:rPr>
          <w:color w:val="000000" w:themeColor="text1"/>
          <w:lang w:val="en-GB"/>
        </w:rPr>
        <w:t xml:space="preserve">For the second part of </w:t>
      </w:r>
      <w:r w:rsidR="00060676" w:rsidRPr="00DD54E3">
        <w:rPr>
          <w:color w:val="000000" w:themeColor="text1"/>
          <w:lang w:val="en-GB"/>
        </w:rPr>
        <w:t xml:space="preserve">the </w:t>
      </w:r>
      <w:r w:rsidRPr="00DD54E3">
        <w:rPr>
          <w:color w:val="000000" w:themeColor="text1"/>
          <w:lang w:val="en-GB"/>
        </w:rPr>
        <w:t>keyword list, we include</w:t>
      </w:r>
      <w:r w:rsidR="00135FB1" w:rsidRPr="00DD54E3">
        <w:rPr>
          <w:color w:val="000000" w:themeColor="text1"/>
          <w:lang w:val="en-GB"/>
        </w:rPr>
        <w:t>d</w:t>
      </w:r>
      <w:r w:rsidRPr="00DD54E3">
        <w:rPr>
          <w:color w:val="000000" w:themeColor="text1"/>
          <w:lang w:val="en-GB"/>
        </w:rPr>
        <w:t xml:space="preserve"> all possible </w:t>
      </w:r>
      <w:r w:rsidR="00601AD5" w:rsidRPr="00DD54E3">
        <w:rPr>
          <w:color w:val="000000" w:themeColor="text1"/>
          <w:lang w:val="en-GB"/>
        </w:rPr>
        <w:t>variations in HSC</w:t>
      </w:r>
      <w:r w:rsidRPr="00DD54E3">
        <w:rPr>
          <w:color w:val="000000" w:themeColor="text1"/>
          <w:lang w:val="en-GB"/>
        </w:rPr>
        <w:t xml:space="preserve"> management. We selected this list </w:t>
      </w:r>
      <w:r w:rsidR="007A2F92" w:rsidRPr="00DD54E3">
        <w:rPr>
          <w:color w:val="000000" w:themeColor="text1"/>
          <w:lang w:val="en-GB"/>
        </w:rPr>
        <w:t>through an iterative process and refined the keywords until all major papers identified in the pilot review were included. This ensure</w:t>
      </w:r>
      <w:r w:rsidR="00060676" w:rsidRPr="00DD54E3">
        <w:rPr>
          <w:color w:val="000000" w:themeColor="text1"/>
          <w:lang w:val="en-GB"/>
        </w:rPr>
        <w:t>d</w:t>
      </w:r>
      <w:r w:rsidR="007A2F92" w:rsidRPr="00DD54E3">
        <w:rPr>
          <w:color w:val="000000" w:themeColor="text1"/>
          <w:lang w:val="en-GB"/>
        </w:rPr>
        <w:t xml:space="preserve"> that our selection of </w:t>
      </w:r>
      <w:r w:rsidR="00601AD5" w:rsidRPr="00DD54E3">
        <w:rPr>
          <w:color w:val="000000" w:themeColor="text1"/>
          <w:lang w:val="en-GB"/>
        </w:rPr>
        <w:t>papers was exhaustive.</w:t>
      </w:r>
      <w:r w:rsidRPr="00DD54E3">
        <w:rPr>
          <w:color w:val="000000" w:themeColor="text1"/>
          <w:lang w:val="en-GB"/>
        </w:rPr>
        <w:t xml:space="preserve"> </w:t>
      </w:r>
    </w:p>
    <w:p w14:paraId="488CFF9B" w14:textId="77777777" w:rsidR="00F3438F" w:rsidRPr="00DD54E3" w:rsidRDefault="00F3438F" w:rsidP="00DC4362">
      <w:pPr>
        <w:rPr>
          <w:color w:val="000000" w:themeColor="text1"/>
          <w:lang w:val="en-GB"/>
        </w:rPr>
      </w:pPr>
    </w:p>
    <w:p w14:paraId="6DF9FAD9" w14:textId="200F8586" w:rsidR="00FE0D99" w:rsidRPr="00DD54E3" w:rsidRDefault="00D43C0C" w:rsidP="003369A5">
      <w:pPr>
        <w:pStyle w:val="Heading2"/>
        <w:numPr>
          <w:ilvl w:val="0"/>
          <w:numId w:val="0"/>
        </w:numPr>
        <w:ind w:left="576"/>
        <w:rPr>
          <w:color w:val="000000" w:themeColor="text1"/>
          <w:lang w:val="en-GB"/>
        </w:rPr>
      </w:pPr>
      <w:r w:rsidRPr="00DD54E3">
        <w:rPr>
          <w:color w:val="000000" w:themeColor="text1"/>
          <w:lang w:val="en-GB"/>
        </w:rPr>
        <w:t>Phase</w:t>
      </w:r>
      <w:r w:rsidR="00503AE5" w:rsidRPr="00DD54E3">
        <w:rPr>
          <w:color w:val="000000" w:themeColor="text1"/>
          <w:lang w:val="en-GB"/>
        </w:rPr>
        <w:t xml:space="preserve"> 3</w:t>
      </w:r>
      <w:r w:rsidR="008E1E46" w:rsidRPr="00DD54E3">
        <w:rPr>
          <w:color w:val="000000" w:themeColor="text1"/>
          <w:lang w:val="en-GB"/>
        </w:rPr>
        <w:t xml:space="preserve"> </w:t>
      </w:r>
      <w:r w:rsidR="00020ACD" w:rsidRPr="00DD54E3">
        <w:rPr>
          <w:color w:val="000000" w:themeColor="text1"/>
          <w:lang w:val="en-GB"/>
        </w:rPr>
        <w:t>–</w:t>
      </w:r>
      <w:r w:rsidR="00503AE5" w:rsidRPr="00DD54E3">
        <w:rPr>
          <w:color w:val="000000" w:themeColor="text1"/>
          <w:lang w:val="en-GB"/>
        </w:rPr>
        <w:t xml:space="preserve"> </w:t>
      </w:r>
      <w:r w:rsidR="00D8717A" w:rsidRPr="00DD54E3">
        <w:rPr>
          <w:color w:val="000000" w:themeColor="text1"/>
          <w:lang w:val="en-GB"/>
        </w:rPr>
        <w:t>R</w:t>
      </w:r>
      <w:r w:rsidR="00805024" w:rsidRPr="00DD54E3">
        <w:rPr>
          <w:color w:val="000000" w:themeColor="text1"/>
          <w:lang w:val="en-GB"/>
        </w:rPr>
        <w:t>etrieving</w:t>
      </w:r>
      <w:r w:rsidR="002673BB" w:rsidRPr="00DD54E3">
        <w:rPr>
          <w:color w:val="000000" w:themeColor="text1"/>
          <w:lang w:val="en-GB"/>
        </w:rPr>
        <w:t xml:space="preserve"> and selecting</w:t>
      </w:r>
      <w:r w:rsidR="00805024" w:rsidRPr="00DD54E3">
        <w:rPr>
          <w:color w:val="000000" w:themeColor="text1"/>
          <w:lang w:val="en-GB"/>
        </w:rPr>
        <w:t xml:space="preserve"> relevant literature</w:t>
      </w:r>
    </w:p>
    <w:p w14:paraId="6271FBD7" w14:textId="466CFCCF" w:rsidR="00FB1273" w:rsidRPr="00DD54E3" w:rsidRDefault="007461A7" w:rsidP="00FB1273">
      <w:pPr>
        <w:rPr>
          <w:color w:val="000000" w:themeColor="text1"/>
          <w:lang w:val="en-GB"/>
        </w:rPr>
      </w:pPr>
      <w:bookmarkStart w:id="10" w:name="_Hlk103606648"/>
      <w:r w:rsidRPr="00DD54E3">
        <w:rPr>
          <w:color w:val="000000" w:themeColor="text1"/>
          <w:lang w:val="en-GB"/>
        </w:rPr>
        <w:t xml:space="preserve">In the </w:t>
      </w:r>
      <w:r w:rsidR="00D612D9" w:rsidRPr="00DD54E3">
        <w:rPr>
          <w:color w:val="000000" w:themeColor="text1"/>
          <w:lang w:val="en-GB"/>
        </w:rPr>
        <w:t>third</w:t>
      </w:r>
      <w:r w:rsidRPr="00DD54E3">
        <w:rPr>
          <w:color w:val="000000" w:themeColor="text1"/>
          <w:lang w:val="en-GB"/>
        </w:rPr>
        <w:t xml:space="preserve"> phase, </w:t>
      </w:r>
      <w:bookmarkEnd w:id="10"/>
      <w:r w:rsidR="00B60C8F" w:rsidRPr="00DD54E3">
        <w:rPr>
          <w:color w:val="000000" w:themeColor="text1"/>
          <w:lang w:val="en-GB"/>
        </w:rPr>
        <w:t xml:space="preserve">we collected </w:t>
      </w:r>
      <w:r w:rsidR="00060676" w:rsidRPr="00DD54E3">
        <w:rPr>
          <w:color w:val="000000" w:themeColor="text1"/>
          <w:lang w:val="en-GB"/>
        </w:rPr>
        <w:t>papers</w:t>
      </w:r>
      <w:r w:rsidR="00B60C8F" w:rsidRPr="00DD54E3">
        <w:rPr>
          <w:color w:val="000000" w:themeColor="text1"/>
          <w:lang w:val="en-GB"/>
        </w:rPr>
        <w:t xml:space="preserve"> using the databases and keywords identified </w:t>
      </w:r>
      <w:r w:rsidR="00601AD5" w:rsidRPr="00DD54E3">
        <w:rPr>
          <w:color w:val="000000" w:themeColor="text1"/>
          <w:lang w:val="en-GB"/>
        </w:rPr>
        <w:t>in Phase 2.</w:t>
      </w:r>
      <w:r w:rsidR="00B60C8F" w:rsidRPr="00DD54E3">
        <w:rPr>
          <w:color w:val="000000" w:themeColor="text1"/>
          <w:lang w:val="en-GB"/>
        </w:rPr>
        <w:t xml:space="preserve"> We then excluded papers based on </w:t>
      </w:r>
      <w:r w:rsidR="00FB1273" w:rsidRPr="00DD54E3">
        <w:rPr>
          <w:color w:val="000000" w:themeColor="text1"/>
          <w:lang w:val="en-GB"/>
        </w:rPr>
        <w:t xml:space="preserve">predefined </w:t>
      </w:r>
      <w:r w:rsidR="00B60C8F" w:rsidRPr="00DD54E3">
        <w:rPr>
          <w:color w:val="000000" w:themeColor="text1"/>
          <w:lang w:val="en-GB"/>
        </w:rPr>
        <w:t>exclusion criteria</w:t>
      </w:r>
      <w:r w:rsidR="00060676" w:rsidRPr="00DD54E3">
        <w:rPr>
          <w:color w:val="000000" w:themeColor="text1"/>
          <w:lang w:val="en-GB"/>
        </w:rPr>
        <w:t>. We</w:t>
      </w:r>
      <w:r w:rsidR="00FB1273" w:rsidRPr="00DD54E3">
        <w:rPr>
          <w:color w:val="000000" w:themeColor="text1"/>
          <w:lang w:val="en-GB"/>
        </w:rPr>
        <w:t xml:space="preserve"> </w:t>
      </w:r>
      <w:r w:rsidR="00B60C8F" w:rsidRPr="00DD54E3">
        <w:rPr>
          <w:color w:val="000000" w:themeColor="text1"/>
          <w:lang w:val="en-GB"/>
        </w:rPr>
        <w:t xml:space="preserve">removed </w:t>
      </w:r>
      <w:r w:rsidR="00601AD5" w:rsidRPr="00DD54E3">
        <w:rPr>
          <w:color w:val="000000" w:themeColor="text1"/>
          <w:lang w:val="en-GB"/>
        </w:rPr>
        <w:t>papers that were</w:t>
      </w:r>
      <w:r w:rsidR="00B60C8F" w:rsidRPr="00DD54E3">
        <w:rPr>
          <w:color w:val="000000" w:themeColor="text1"/>
          <w:lang w:val="en-GB"/>
        </w:rPr>
        <w:t xml:space="preserve"> not published by </w:t>
      </w:r>
      <w:r w:rsidR="00FF07F6" w:rsidRPr="00DD54E3">
        <w:rPr>
          <w:color w:val="000000" w:themeColor="text1"/>
          <w:lang w:val="en-GB"/>
        </w:rPr>
        <w:t>major publishers</w:t>
      </w:r>
      <w:r w:rsidR="009B569B" w:rsidRPr="00DD54E3">
        <w:rPr>
          <w:color w:val="000000" w:themeColor="text1"/>
          <w:lang w:val="en-GB"/>
        </w:rPr>
        <w:t xml:space="preserve"> (e.</w:t>
      </w:r>
      <w:r w:rsidR="009F2034" w:rsidRPr="00DD54E3">
        <w:rPr>
          <w:color w:val="000000" w:themeColor="text1"/>
          <w:lang w:val="en-GB"/>
        </w:rPr>
        <w:t>g</w:t>
      </w:r>
      <w:r w:rsidR="00655799" w:rsidRPr="00DD54E3">
        <w:rPr>
          <w:color w:val="000000" w:themeColor="text1"/>
          <w:lang w:val="en-GB"/>
        </w:rPr>
        <w:t>.</w:t>
      </w:r>
      <w:r w:rsidR="009B569B" w:rsidRPr="00DD54E3">
        <w:rPr>
          <w:color w:val="000000" w:themeColor="text1"/>
          <w:lang w:val="en-GB"/>
        </w:rPr>
        <w:t>, Elsevier, Emerald Group Publishing, Taylor &amp; Francis,</w:t>
      </w:r>
      <w:r w:rsidR="009B569B" w:rsidRPr="00DD54E3">
        <w:t xml:space="preserve"> </w:t>
      </w:r>
      <w:r w:rsidR="009B569B" w:rsidRPr="00DD54E3">
        <w:rPr>
          <w:color w:val="000000" w:themeColor="text1"/>
          <w:lang w:val="en-GB"/>
        </w:rPr>
        <w:t>Springer</w:t>
      </w:r>
      <w:r w:rsidR="00EB7DE1" w:rsidRPr="00DD54E3">
        <w:rPr>
          <w:color w:val="000000" w:themeColor="text1"/>
          <w:lang w:val="en-GB"/>
        </w:rPr>
        <w:t>, Wiley</w:t>
      </w:r>
      <w:r w:rsidR="009B569B" w:rsidRPr="00DD54E3">
        <w:rPr>
          <w:color w:val="000000" w:themeColor="text1"/>
          <w:lang w:val="en-GB"/>
        </w:rPr>
        <w:t xml:space="preserve"> etc</w:t>
      </w:r>
      <w:r w:rsidR="006766C3" w:rsidRPr="00DD54E3">
        <w:rPr>
          <w:color w:val="000000" w:themeColor="text1"/>
          <w:lang w:val="en-GB"/>
        </w:rPr>
        <w:t>.</w:t>
      </w:r>
      <w:r w:rsidR="009B569B" w:rsidRPr="00DD54E3">
        <w:rPr>
          <w:color w:val="000000" w:themeColor="text1"/>
          <w:lang w:val="en-GB"/>
        </w:rPr>
        <w:t>)</w:t>
      </w:r>
      <w:r w:rsidR="00FB1273" w:rsidRPr="00DD54E3">
        <w:rPr>
          <w:color w:val="000000" w:themeColor="text1"/>
          <w:lang w:val="en-GB"/>
        </w:rPr>
        <w:t xml:space="preserve"> or </w:t>
      </w:r>
      <w:r w:rsidR="00FF07F6" w:rsidRPr="00DD54E3">
        <w:rPr>
          <w:color w:val="000000" w:themeColor="text1"/>
          <w:lang w:val="en-GB"/>
        </w:rPr>
        <w:t>that did not address the issue of sustainability in any area of humanitarian operations.</w:t>
      </w:r>
      <w:r w:rsidR="00FB1273" w:rsidRPr="00DD54E3">
        <w:rPr>
          <w:color w:val="000000" w:themeColor="text1"/>
          <w:lang w:val="en-GB"/>
        </w:rPr>
        <w:t xml:space="preserve"> We </w:t>
      </w:r>
      <w:r w:rsidR="00601AD5" w:rsidRPr="00DD54E3">
        <w:rPr>
          <w:color w:val="000000" w:themeColor="text1"/>
          <w:lang w:val="en-GB"/>
        </w:rPr>
        <w:t xml:space="preserve">illustrate </w:t>
      </w:r>
      <w:r w:rsidR="00FB1273" w:rsidRPr="00DD54E3">
        <w:rPr>
          <w:color w:val="000000" w:themeColor="text1"/>
          <w:lang w:val="en-GB"/>
        </w:rPr>
        <w:t>this systematic sampling process in</w:t>
      </w:r>
      <w:r w:rsidR="000E64B3" w:rsidRPr="00DD54E3">
        <w:rPr>
          <w:color w:val="000000" w:themeColor="text1"/>
          <w:lang w:val="en-GB"/>
        </w:rPr>
        <w:t xml:space="preserve"> Figure 2</w:t>
      </w:r>
      <w:r w:rsidR="00FB1273" w:rsidRPr="00DD54E3">
        <w:rPr>
          <w:color w:val="000000" w:themeColor="text1"/>
          <w:lang w:val="en-GB"/>
        </w:rPr>
        <w:t>.</w:t>
      </w:r>
    </w:p>
    <w:p w14:paraId="40178DE9" w14:textId="77777777" w:rsidR="00186A6B" w:rsidRPr="00DD54E3" w:rsidRDefault="00186A6B" w:rsidP="00FB1273">
      <w:pPr>
        <w:rPr>
          <w:color w:val="000000" w:themeColor="text1"/>
          <w:lang w:val="en-GB"/>
        </w:rPr>
      </w:pPr>
    </w:p>
    <w:p w14:paraId="5DB5B0D3" w14:textId="7C678BDD" w:rsidR="00B64CAB" w:rsidRPr="00DD54E3" w:rsidRDefault="000F41E8" w:rsidP="00186A6B">
      <w:pPr>
        <w:jc w:val="center"/>
        <w:rPr>
          <w:color w:val="000000" w:themeColor="text1"/>
          <w:lang w:val="en-GB"/>
        </w:rPr>
      </w:pPr>
      <w:r w:rsidRPr="00DD54E3">
        <w:rPr>
          <w:noProof/>
          <w:color w:val="000000" w:themeColor="text1"/>
          <w:lang w:val="en-GB"/>
        </w:rPr>
        <w:lastRenderedPageBreak/>
        <w:drawing>
          <wp:inline distT="0" distB="0" distL="0" distR="0" wp14:anchorId="2B6DA282" wp14:editId="6CA422EF">
            <wp:extent cx="4665234" cy="5022902"/>
            <wp:effectExtent l="0" t="0" r="2540" b="6350"/>
            <wp:docPr id="96434199" name="Picture 1" descr="A flowchart of record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6434199" name="Picture 1" descr="A flowchart of records&#10;&#10;Description automatically generated"/>
                    <pic:cNvPicPr/>
                  </pic:nvPicPr>
                  <pic:blipFill>
                    <a:blip r:embed="rId18"/>
                    <a:stretch>
                      <a:fillRect/>
                    </a:stretch>
                  </pic:blipFill>
                  <pic:spPr>
                    <a:xfrm>
                      <a:off x="0" y="0"/>
                      <a:ext cx="4666136" cy="5023873"/>
                    </a:xfrm>
                    <a:prstGeom prst="rect">
                      <a:avLst/>
                    </a:prstGeom>
                  </pic:spPr>
                </pic:pic>
              </a:graphicData>
            </a:graphic>
          </wp:inline>
        </w:drawing>
      </w:r>
    </w:p>
    <w:p w14:paraId="7DED4425" w14:textId="6A693536" w:rsidR="00FB1273" w:rsidRPr="00DD54E3" w:rsidRDefault="00186A6B" w:rsidP="00724D88">
      <w:pPr>
        <w:rPr>
          <w:color w:val="000000" w:themeColor="text1"/>
          <w:lang w:val="en-GB"/>
        </w:rPr>
      </w:pPr>
      <w:r w:rsidRPr="00DD54E3">
        <w:rPr>
          <w:noProof/>
          <w:color w:val="000000" w:themeColor="text1"/>
          <w:lang w:val="en-GB"/>
        </w:rPr>
        <mc:AlternateContent>
          <mc:Choice Requires="wps">
            <w:drawing>
              <wp:anchor distT="0" distB="0" distL="114300" distR="114300" simplePos="0" relativeHeight="251658752" behindDoc="0" locked="0" layoutInCell="1" allowOverlap="1" wp14:anchorId="3FA84042" wp14:editId="034F58AF">
                <wp:simplePos x="0" y="0"/>
                <wp:positionH relativeFrom="margin">
                  <wp:align>center</wp:align>
                </wp:positionH>
                <wp:positionV relativeFrom="paragraph">
                  <wp:posOffset>4483</wp:posOffset>
                </wp:positionV>
                <wp:extent cx="4263136" cy="635"/>
                <wp:effectExtent l="0" t="0" r="4445" b="7620"/>
                <wp:wrapNone/>
                <wp:docPr id="6" name="Text Box 6"/>
                <wp:cNvGraphicFramePr/>
                <a:graphic xmlns:a="http://schemas.openxmlformats.org/drawingml/2006/main">
                  <a:graphicData uri="http://schemas.microsoft.com/office/word/2010/wordprocessingShape">
                    <wps:wsp>
                      <wps:cNvSpPr txBox="1"/>
                      <wps:spPr>
                        <a:xfrm>
                          <a:off x="0" y="0"/>
                          <a:ext cx="4263136" cy="635"/>
                        </a:xfrm>
                        <a:prstGeom prst="rect">
                          <a:avLst/>
                        </a:prstGeom>
                        <a:solidFill>
                          <a:prstClr val="white"/>
                        </a:solidFill>
                        <a:ln>
                          <a:noFill/>
                        </a:ln>
                      </wps:spPr>
                      <wps:txbx>
                        <w:txbxContent>
                          <w:p w14:paraId="60FD7D8C" w14:textId="0545FB56" w:rsidR="00436DD4" w:rsidRPr="00ED46DD" w:rsidRDefault="00436DD4" w:rsidP="00FB1273">
                            <w:pPr>
                              <w:pStyle w:val="Caption"/>
                              <w:jc w:val="center"/>
                              <w:rPr>
                                <w:rFonts w:asciiTheme="majorBidi" w:eastAsiaTheme="minorHAnsi" w:hAnsiTheme="majorBidi" w:cstheme="majorBidi"/>
                                <w:noProof/>
                                <w:color w:val="auto"/>
                                <w:sz w:val="16"/>
                                <w:szCs w:val="16"/>
                              </w:rPr>
                            </w:pPr>
                            <w:r w:rsidRPr="00ED46DD">
                              <w:rPr>
                                <w:color w:val="auto"/>
                              </w:rPr>
                              <w:t>Figure 2. Sampling process</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type w14:anchorId="3FA84042" id="_x0000_t202" coordsize="21600,21600" o:spt="202" path="m,l,21600r21600,l21600,xe">
                <v:stroke joinstyle="miter"/>
                <v:path gradientshapeok="t" o:connecttype="rect"/>
              </v:shapetype>
              <v:shape id="Text Box 6" o:spid="_x0000_s1026" type="#_x0000_t202" style="position:absolute;left:0;text-align:left;margin-left:0;margin-top:.35pt;width:335.7pt;height:.05pt;z-index:251658752;visibility:visible;mso-wrap-style:square;mso-width-percent:0;mso-wrap-distance-left:9pt;mso-wrap-distance-top:0;mso-wrap-distance-right:9pt;mso-wrap-distance-bottom:0;mso-position-horizontal:center;mso-position-horizontal-relative:margin;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TrA4KwIAAF0EAAAOAAAAZHJzL2Uyb0RvYy54bWysVE1v2zAMvQ/YfxB0X5yPLRiCOEWWIsOA&#10;oC2QDD0rshwLkESNUmJnv36UP9Ku22nYRaZI6lGPj/LyrrGGXRQGDS7nk9GYM+UkFNqdcv79sP3w&#10;mbMQhSuEAadyflWB363ev1vWfqGmUIEpFDICcWFR+5xXMfpFlgVZKSvCCLxyFCwBrYi0xVNWoKgJ&#10;3ZpsOh7Psxqw8AhShUDe+y7IVy1+WSoZH8syqMhMzulusV2xXY9pzVZLsTih8JWW/TXEP9zCCu2o&#10;6A3qXkTBzqj/gLJaIgQo40iCzaAstVQtB2IzGb9hs6+EVy0Xak7wtzaF/wcrHy5PyHSR8zlnTliS&#10;6KCayL5Aw+apO7UPC0rae0qLDblJ5cEfyJlINyXa9CU6jOLU5+uttwlMkvPjdD6bzKiIpNh89ilh&#10;ZC9HPYb4VYFlycg5knBtP8VlF2KXOqSkSgGMLrbamLRJgY1BdhEkcl3pqHrw37KMS7kO0qkOMHmy&#10;xK/jkazYHJue9BGKK3FG6GYmeLnVVGgnQnwSSENCNGnw4yMtpYE659BbnFWAP//mT/mkHUU5q2no&#10;ch5+nAUqzsw3R6qmCR0MHIzjYLiz3QBRnNCT8rI16QBGM5glgn2m97BOVSgknKRaOY+DuYnd6NN7&#10;kmq9bpNoDr2IO7f3MkEPDT00zwJ9L0ckFR9gGEexeKNKl9vq4tfnSC1uJUsN7brY95lmuBW9f2/p&#10;kbzet1kvf4XVLwAAAP//AwBQSwMEFAAGAAgAAAAhANW8TsPbAAAAAgEAAA8AAABkcnMvZG93bnJl&#10;di54bWxMjzFPwzAUhHck/oP1kFgQdQpRWqV5qaoKBlgqQhc2N36NU+LnKHba8O8xEx1Pd7r7rlhP&#10;thNnGnzrGGE+S0AQ10633CDsP18flyB8UKxV55gQfsjDury9KVSu3YU/6FyFRsQS9rlCMCH0uZS+&#10;NmSVn7meOHpHN1gVohwaqQd1ieW2k09JkkmrWo4LRvW0NVR/V6NF2KVfO/MwHl/eN+nz8LYft9mp&#10;qRDv76bNCkSgKfyH4Q8/okMZmQ5uZO1FhxCPBIQFiOhli3kK4oCwBFkW8hq9/AUAAP//AwBQSwEC&#10;LQAUAAYACAAAACEAtoM4kv4AAADhAQAAEwAAAAAAAAAAAAAAAAAAAAAAW0NvbnRlbnRfVHlwZXNd&#10;LnhtbFBLAQItABQABgAIAAAAIQA4/SH/1gAAAJQBAAALAAAAAAAAAAAAAAAAAC8BAABfcmVscy8u&#10;cmVsc1BLAQItABQABgAIAAAAIQBLTrA4KwIAAF0EAAAOAAAAAAAAAAAAAAAAAC4CAABkcnMvZTJv&#10;RG9jLnhtbFBLAQItABQABgAIAAAAIQDVvE7D2wAAAAIBAAAPAAAAAAAAAAAAAAAAAIUEAABkcnMv&#10;ZG93bnJldi54bWxQSwUGAAAAAAQABADzAAAAjQUAAAAA&#10;" stroked="f">
                <v:textbox style="mso-fit-shape-to-text:t" inset="0,0,0,0">
                  <w:txbxContent>
                    <w:p w14:paraId="60FD7D8C" w14:textId="0545FB56" w:rsidR="00436DD4" w:rsidRPr="00ED46DD" w:rsidRDefault="00436DD4" w:rsidP="00FB1273">
                      <w:pPr>
                        <w:pStyle w:val="Caption"/>
                        <w:jc w:val="center"/>
                        <w:rPr>
                          <w:rFonts w:asciiTheme="majorBidi" w:eastAsiaTheme="minorHAnsi" w:hAnsiTheme="majorBidi" w:cstheme="majorBidi"/>
                          <w:noProof/>
                          <w:color w:val="auto"/>
                          <w:sz w:val="16"/>
                          <w:szCs w:val="16"/>
                        </w:rPr>
                      </w:pPr>
                      <w:r w:rsidRPr="00ED46DD">
                        <w:rPr>
                          <w:color w:val="auto"/>
                        </w:rPr>
                        <w:t>Figure 2. Sampling process</w:t>
                      </w:r>
                    </w:p>
                  </w:txbxContent>
                </v:textbox>
                <w10:wrap anchorx="margin"/>
              </v:shape>
            </w:pict>
          </mc:Fallback>
        </mc:AlternateContent>
      </w:r>
    </w:p>
    <w:p w14:paraId="406AEC71" w14:textId="77777777" w:rsidR="00FB1273" w:rsidRPr="00DD54E3" w:rsidRDefault="00FB1273" w:rsidP="00724D88">
      <w:pPr>
        <w:rPr>
          <w:color w:val="000000" w:themeColor="text1"/>
          <w:lang w:val="en-GB"/>
        </w:rPr>
      </w:pPr>
    </w:p>
    <w:p w14:paraId="2587D3BA" w14:textId="4AD993C7" w:rsidR="00724D88" w:rsidRPr="00DD54E3" w:rsidRDefault="00E10CF1" w:rsidP="00724D88">
      <w:pPr>
        <w:rPr>
          <w:color w:val="000000" w:themeColor="text1"/>
          <w:lang w:val="en-GB"/>
        </w:rPr>
      </w:pPr>
      <w:r w:rsidRPr="00DD54E3">
        <w:rPr>
          <w:color w:val="000000" w:themeColor="text1"/>
          <w:lang w:val="en-GB"/>
        </w:rPr>
        <w:t xml:space="preserve"> </w:t>
      </w:r>
      <w:r w:rsidR="00BF3D5E" w:rsidRPr="00DD54E3">
        <w:rPr>
          <w:color w:val="000000" w:themeColor="text1"/>
          <w:lang w:val="en-GB"/>
        </w:rPr>
        <w:t xml:space="preserve">After combining the </w:t>
      </w:r>
      <w:r w:rsidR="00FB1273" w:rsidRPr="00DD54E3">
        <w:rPr>
          <w:color w:val="000000" w:themeColor="text1"/>
          <w:lang w:val="en-GB"/>
        </w:rPr>
        <w:t xml:space="preserve">papers </w:t>
      </w:r>
      <w:r w:rsidR="00BF3D5E" w:rsidRPr="00DD54E3">
        <w:rPr>
          <w:color w:val="000000" w:themeColor="text1"/>
          <w:lang w:val="en-GB"/>
        </w:rPr>
        <w:t>from both databases</w:t>
      </w:r>
      <w:r w:rsidR="00B60C8F" w:rsidRPr="00DD54E3">
        <w:rPr>
          <w:color w:val="000000" w:themeColor="text1"/>
          <w:lang w:val="en-GB"/>
        </w:rPr>
        <w:t xml:space="preserve"> (Sc</w:t>
      </w:r>
      <w:r w:rsidR="00FB1273" w:rsidRPr="00DD54E3">
        <w:rPr>
          <w:color w:val="000000" w:themeColor="text1"/>
          <w:lang w:val="en-GB"/>
        </w:rPr>
        <w:t>opus</w:t>
      </w:r>
      <w:r w:rsidR="00B60C8F" w:rsidRPr="00DD54E3">
        <w:rPr>
          <w:color w:val="000000" w:themeColor="text1"/>
          <w:lang w:val="en-GB"/>
        </w:rPr>
        <w:t xml:space="preserve"> and </w:t>
      </w:r>
      <w:r w:rsidR="00FB1273" w:rsidRPr="00DD54E3">
        <w:rPr>
          <w:color w:val="000000" w:themeColor="text1"/>
          <w:lang w:val="en-GB"/>
        </w:rPr>
        <w:t>Web of Science)</w:t>
      </w:r>
      <w:r w:rsidR="00BF3D5E" w:rsidRPr="00DD54E3">
        <w:rPr>
          <w:color w:val="000000" w:themeColor="text1"/>
          <w:lang w:val="en-GB"/>
        </w:rPr>
        <w:t xml:space="preserve">, we </w:t>
      </w:r>
      <w:r w:rsidR="002B640A" w:rsidRPr="00DD54E3">
        <w:rPr>
          <w:color w:val="000000" w:themeColor="text1"/>
          <w:lang w:val="en-GB"/>
        </w:rPr>
        <w:t>identified 202</w:t>
      </w:r>
      <w:r w:rsidR="00BF3D5E" w:rsidRPr="00DD54E3">
        <w:rPr>
          <w:color w:val="000000" w:themeColor="text1"/>
          <w:lang w:val="en-GB"/>
        </w:rPr>
        <w:t xml:space="preserve"> </w:t>
      </w:r>
      <w:r w:rsidR="00FB1273" w:rsidRPr="00DD54E3">
        <w:rPr>
          <w:color w:val="000000" w:themeColor="text1"/>
          <w:lang w:val="en-GB"/>
        </w:rPr>
        <w:t>papers</w:t>
      </w:r>
      <w:r w:rsidR="00BF3D5E" w:rsidRPr="00DD54E3">
        <w:rPr>
          <w:color w:val="000000" w:themeColor="text1"/>
          <w:lang w:val="en-GB"/>
        </w:rPr>
        <w:t>.</w:t>
      </w:r>
      <w:r w:rsidR="007461A7" w:rsidRPr="00DD54E3">
        <w:rPr>
          <w:color w:val="000000" w:themeColor="text1"/>
          <w:lang w:val="en-GB"/>
        </w:rPr>
        <w:t xml:space="preserve"> </w:t>
      </w:r>
      <w:r w:rsidR="001C4889" w:rsidRPr="00DD54E3">
        <w:rPr>
          <w:color w:val="000000" w:themeColor="text1"/>
          <w:lang w:val="en-GB"/>
        </w:rPr>
        <w:t>By eliminating duplicate entries, we narrow</w:t>
      </w:r>
      <w:r w:rsidR="00135FB1" w:rsidRPr="00DD54E3">
        <w:rPr>
          <w:color w:val="000000" w:themeColor="text1"/>
          <w:lang w:val="en-GB"/>
        </w:rPr>
        <w:t>ed</w:t>
      </w:r>
      <w:r w:rsidR="001C4889" w:rsidRPr="00DD54E3">
        <w:rPr>
          <w:color w:val="000000" w:themeColor="text1"/>
          <w:lang w:val="en-GB"/>
        </w:rPr>
        <w:t xml:space="preserve"> the </w:t>
      </w:r>
      <w:r w:rsidR="00FB1273" w:rsidRPr="00DD54E3">
        <w:rPr>
          <w:color w:val="000000" w:themeColor="text1"/>
          <w:lang w:val="en-GB"/>
        </w:rPr>
        <w:t xml:space="preserve">selection </w:t>
      </w:r>
      <w:r w:rsidR="00FF7F4A" w:rsidRPr="00DD54E3">
        <w:rPr>
          <w:color w:val="000000" w:themeColor="text1"/>
          <w:lang w:val="en-GB"/>
        </w:rPr>
        <w:t xml:space="preserve">down </w:t>
      </w:r>
      <w:r w:rsidR="001C4889" w:rsidRPr="00DD54E3">
        <w:rPr>
          <w:color w:val="000000" w:themeColor="text1"/>
          <w:lang w:val="en-GB"/>
        </w:rPr>
        <w:t>to</w:t>
      </w:r>
      <w:r w:rsidR="00215432" w:rsidRPr="00DD54E3">
        <w:rPr>
          <w:color w:val="000000" w:themeColor="text1"/>
          <w:lang w:val="en-GB"/>
        </w:rPr>
        <w:t xml:space="preserve"> 123</w:t>
      </w:r>
      <w:r w:rsidR="007461A7" w:rsidRPr="00DD54E3">
        <w:rPr>
          <w:color w:val="000000" w:themeColor="text1"/>
          <w:lang w:val="en-GB"/>
        </w:rPr>
        <w:t xml:space="preserve"> papers. </w:t>
      </w:r>
      <w:r w:rsidR="006E6BB6" w:rsidRPr="00DD54E3">
        <w:rPr>
          <w:color w:val="000000" w:themeColor="text1"/>
          <w:lang w:val="en-GB"/>
        </w:rPr>
        <w:t xml:space="preserve">Next, </w:t>
      </w:r>
      <w:r w:rsidR="00B114E6" w:rsidRPr="00DD54E3">
        <w:rPr>
          <w:color w:val="000000" w:themeColor="text1"/>
          <w:lang w:val="en-GB"/>
        </w:rPr>
        <w:t>we</w:t>
      </w:r>
      <w:r w:rsidR="00BB2E12" w:rsidRPr="00DD54E3">
        <w:rPr>
          <w:color w:val="000000" w:themeColor="text1"/>
          <w:lang w:val="en-GB"/>
        </w:rPr>
        <w:t xml:space="preserve"> conducted a preliminary assessment of the </w:t>
      </w:r>
      <w:r w:rsidR="00922573" w:rsidRPr="00DD54E3">
        <w:rPr>
          <w:color w:val="000000" w:themeColor="text1"/>
          <w:lang w:val="en-GB"/>
        </w:rPr>
        <w:t>123</w:t>
      </w:r>
      <w:r w:rsidR="004E74FC" w:rsidRPr="00DD54E3">
        <w:rPr>
          <w:color w:val="000000" w:themeColor="text1"/>
          <w:lang w:val="en-GB"/>
        </w:rPr>
        <w:t xml:space="preserve"> </w:t>
      </w:r>
      <w:r w:rsidR="00FB1273" w:rsidRPr="00DD54E3">
        <w:rPr>
          <w:color w:val="000000" w:themeColor="text1"/>
          <w:lang w:val="en-GB"/>
        </w:rPr>
        <w:t xml:space="preserve">remaining </w:t>
      </w:r>
      <w:r w:rsidR="00BB2E12" w:rsidRPr="00DD54E3">
        <w:rPr>
          <w:color w:val="000000" w:themeColor="text1"/>
          <w:lang w:val="en-GB"/>
        </w:rPr>
        <w:t xml:space="preserve">papers </w:t>
      </w:r>
      <w:r w:rsidR="00FB1273" w:rsidRPr="00DD54E3">
        <w:rPr>
          <w:color w:val="000000" w:themeColor="text1"/>
          <w:lang w:val="en-GB"/>
        </w:rPr>
        <w:t xml:space="preserve">and </w:t>
      </w:r>
      <w:r w:rsidR="00562F9E" w:rsidRPr="00DD54E3">
        <w:rPr>
          <w:color w:val="000000" w:themeColor="text1"/>
          <w:lang w:val="en-GB"/>
        </w:rPr>
        <w:t xml:space="preserve">excluded </w:t>
      </w:r>
      <w:r w:rsidR="002B640A" w:rsidRPr="00DD54E3">
        <w:rPr>
          <w:color w:val="000000" w:themeColor="text1"/>
          <w:lang w:val="en-GB"/>
        </w:rPr>
        <w:t>10 papers based</w:t>
      </w:r>
      <w:r w:rsidR="00FB1273" w:rsidRPr="00DD54E3">
        <w:rPr>
          <w:color w:val="000000" w:themeColor="text1"/>
          <w:lang w:val="en-GB"/>
        </w:rPr>
        <w:t xml:space="preserve"> on the journal publisher. After screening the titles and </w:t>
      </w:r>
      <w:r w:rsidR="00F4510B" w:rsidRPr="00DD54E3">
        <w:rPr>
          <w:color w:val="000000" w:themeColor="text1"/>
          <w:lang w:val="en-GB"/>
        </w:rPr>
        <w:t>abstracts, w</w:t>
      </w:r>
      <w:r w:rsidR="00FB1273" w:rsidRPr="00DD54E3">
        <w:rPr>
          <w:color w:val="000000" w:themeColor="text1"/>
          <w:lang w:val="en-GB"/>
        </w:rPr>
        <w:t xml:space="preserve">e further removed 26 </w:t>
      </w:r>
      <w:r w:rsidR="002B640A" w:rsidRPr="00DD54E3">
        <w:rPr>
          <w:color w:val="000000" w:themeColor="text1"/>
          <w:lang w:val="en-GB"/>
        </w:rPr>
        <w:t>papers that were</w:t>
      </w:r>
      <w:r w:rsidR="00F4510B" w:rsidRPr="00DD54E3">
        <w:rPr>
          <w:color w:val="000000" w:themeColor="text1"/>
          <w:lang w:val="en-GB"/>
        </w:rPr>
        <w:t xml:space="preserve"> not related to sust</w:t>
      </w:r>
      <w:r w:rsidR="00A3756B" w:rsidRPr="00DD54E3">
        <w:rPr>
          <w:color w:val="000000" w:themeColor="text1"/>
          <w:lang w:val="en-GB"/>
        </w:rPr>
        <w:t>aina</w:t>
      </w:r>
      <w:r w:rsidR="00F4510B" w:rsidRPr="00DD54E3">
        <w:rPr>
          <w:color w:val="000000" w:themeColor="text1"/>
          <w:lang w:val="en-GB"/>
        </w:rPr>
        <w:t>bility and HSCs</w:t>
      </w:r>
      <w:r w:rsidR="00261F06" w:rsidRPr="00DD54E3">
        <w:rPr>
          <w:color w:val="000000" w:themeColor="text1"/>
          <w:lang w:val="en-GB"/>
        </w:rPr>
        <w:t xml:space="preserve"> and were left with </w:t>
      </w:r>
      <w:r w:rsidR="00243FBC" w:rsidRPr="00DD54E3">
        <w:rPr>
          <w:color w:val="000000" w:themeColor="text1"/>
          <w:lang w:val="en-GB"/>
        </w:rPr>
        <w:t xml:space="preserve">87 </w:t>
      </w:r>
      <w:r w:rsidR="001258F7" w:rsidRPr="00DD54E3">
        <w:rPr>
          <w:color w:val="000000" w:themeColor="text1"/>
          <w:lang w:val="en-GB"/>
        </w:rPr>
        <w:t>papers</w:t>
      </w:r>
      <w:r w:rsidR="00243FBC" w:rsidRPr="00DD54E3">
        <w:rPr>
          <w:color w:val="000000" w:themeColor="text1"/>
          <w:lang w:val="en-GB"/>
        </w:rPr>
        <w:t xml:space="preserve">. </w:t>
      </w:r>
      <w:r w:rsidR="00FF07F6" w:rsidRPr="00DD54E3">
        <w:rPr>
          <w:color w:val="000000" w:themeColor="text1"/>
          <w:lang w:val="en-GB"/>
        </w:rPr>
        <w:t>Finally, we analy</w:t>
      </w:r>
      <w:r w:rsidR="00ED15E8" w:rsidRPr="00DD54E3">
        <w:rPr>
          <w:color w:val="000000" w:themeColor="text1"/>
          <w:lang w:val="en-GB"/>
        </w:rPr>
        <w:t>s</w:t>
      </w:r>
      <w:r w:rsidR="00FF07F6" w:rsidRPr="00DD54E3">
        <w:rPr>
          <w:color w:val="000000" w:themeColor="text1"/>
          <w:lang w:val="en-GB"/>
        </w:rPr>
        <w:t xml:space="preserve">ed </w:t>
      </w:r>
      <w:r w:rsidR="002B640A" w:rsidRPr="00DD54E3">
        <w:rPr>
          <w:color w:val="000000" w:themeColor="text1"/>
          <w:lang w:val="en-GB"/>
        </w:rPr>
        <w:t>the full text of</w:t>
      </w:r>
      <w:r w:rsidR="00FF07F6" w:rsidRPr="00DD54E3">
        <w:rPr>
          <w:color w:val="000000" w:themeColor="text1"/>
          <w:lang w:val="en-GB"/>
        </w:rPr>
        <w:t xml:space="preserve"> the remaining articles </w:t>
      </w:r>
      <w:r w:rsidR="00FB1273" w:rsidRPr="00DD54E3">
        <w:rPr>
          <w:color w:val="000000" w:themeColor="text1"/>
          <w:lang w:val="en-GB"/>
        </w:rPr>
        <w:t xml:space="preserve">and </w:t>
      </w:r>
      <w:r w:rsidR="00FF07F6" w:rsidRPr="00DD54E3">
        <w:rPr>
          <w:color w:val="000000" w:themeColor="text1"/>
          <w:lang w:val="en-GB"/>
        </w:rPr>
        <w:t>remove</w:t>
      </w:r>
      <w:r w:rsidR="00FB1273" w:rsidRPr="00DD54E3">
        <w:rPr>
          <w:color w:val="000000" w:themeColor="text1"/>
          <w:lang w:val="en-GB"/>
        </w:rPr>
        <w:t>d</w:t>
      </w:r>
      <w:r w:rsidR="00FF07F6" w:rsidRPr="00DD54E3">
        <w:rPr>
          <w:color w:val="000000" w:themeColor="text1"/>
          <w:lang w:val="en-GB"/>
        </w:rPr>
        <w:t xml:space="preserve"> </w:t>
      </w:r>
      <w:r w:rsidR="00F4510B" w:rsidRPr="00DD54E3">
        <w:rPr>
          <w:color w:val="000000" w:themeColor="text1"/>
          <w:lang w:val="en-GB"/>
        </w:rPr>
        <w:t xml:space="preserve">32 </w:t>
      </w:r>
      <w:r w:rsidR="00FB1273" w:rsidRPr="00DD54E3">
        <w:rPr>
          <w:color w:val="000000" w:themeColor="text1"/>
          <w:lang w:val="en-GB"/>
        </w:rPr>
        <w:t xml:space="preserve">papers </w:t>
      </w:r>
      <w:r w:rsidR="00F4510B" w:rsidRPr="00DD54E3">
        <w:rPr>
          <w:color w:val="000000" w:themeColor="text1"/>
          <w:lang w:val="en-GB"/>
        </w:rPr>
        <w:t xml:space="preserve">because they </w:t>
      </w:r>
      <w:r w:rsidR="00FB1273" w:rsidRPr="00DD54E3">
        <w:rPr>
          <w:color w:val="000000" w:themeColor="text1"/>
          <w:lang w:val="en-GB"/>
        </w:rPr>
        <w:t>did not have a c</w:t>
      </w:r>
      <w:r w:rsidR="00B114E6" w:rsidRPr="00DD54E3">
        <w:rPr>
          <w:color w:val="000000" w:themeColor="text1"/>
          <w:lang w:val="en-GB"/>
        </w:rPr>
        <w:t>lear</w:t>
      </w:r>
      <w:r w:rsidR="00FB1273" w:rsidRPr="00DD54E3">
        <w:rPr>
          <w:color w:val="000000" w:themeColor="text1"/>
          <w:lang w:val="en-GB"/>
        </w:rPr>
        <w:t xml:space="preserve"> focus on sustainability </w:t>
      </w:r>
      <w:r w:rsidR="00F4510B" w:rsidRPr="00DD54E3">
        <w:rPr>
          <w:color w:val="000000" w:themeColor="text1"/>
          <w:lang w:val="en-GB"/>
        </w:rPr>
        <w:t>and HSCs</w:t>
      </w:r>
      <w:r w:rsidR="00FF07F6" w:rsidRPr="00DD54E3">
        <w:rPr>
          <w:color w:val="000000" w:themeColor="text1"/>
          <w:lang w:val="en-GB"/>
        </w:rPr>
        <w:t>. This final sample consisted of</w:t>
      </w:r>
      <w:r w:rsidR="00215432" w:rsidRPr="00DD54E3">
        <w:rPr>
          <w:color w:val="000000" w:themeColor="text1"/>
          <w:lang w:val="en-GB"/>
        </w:rPr>
        <w:t xml:space="preserve"> 55</w:t>
      </w:r>
      <w:r w:rsidR="00FF07F6" w:rsidRPr="00DD54E3">
        <w:rPr>
          <w:color w:val="000000" w:themeColor="text1"/>
          <w:lang w:val="en-GB"/>
        </w:rPr>
        <w:t xml:space="preserve"> studies published between</w:t>
      </w:r>
      <w:r w:rsidR="00922573" w:rsidRPr="00DD54E3">
        <w:rPr>
          <w:color w:val="000000" w:themeColor="text1"/>
          <w:lang w:val="en-GB"/>
        </w:rPr>
        <w:t xml:space="preserve"> 201</w:t>
      </w:r>
      <w:r w:rsidR="00215432" w:rsidRPr="00DD54E3">
        <w:rPr>
          <w:color w:val="000000" w:themeColor="text1"/>
          <w:lang w:val="en-GB"/>
        </w:rPr>
        <w:t>3</w:t>
      </w:r>
      <w:r w:rsidR="00FF07F6" w:rsidRPr="00DD54E3">
        <w:rPr>
          <w:color w:val="000000" w:themeColor="text1"/>
          <w:lang w:val="en-GB"/>
        </w:rPr>
        <w:t xml:space="preserve"> and</w:t>
      </w:r>
      <w:r w:rsidR="00215432" w:rsidRPr="00DD54E3">
        <w:rPr>
          <w:color w:val="000000" w:themeColor="text1"/>
          <w:lang w:val="en-GB"/>
        </w:rPr>
        <w:t xml:space="preserve"> 2022</w:t>
      </w:r>
      <w:r w:rsidR="00FF07F6" w:rsidRPr="00DD54E3">
        <w:rPr>
          <w:color w:val="000000" w:themeColor="text1"/>
          <w:lang w:val="en-GB"/>
        </w:rPr>
        <w:t>.</w:t>
      </w:r>
      <w:r w:rsidR="00F4510B" w:rsidRPr="00DD54E3">
        <w:rPr>
          <w:color w:val="000000" w:themeColor="text1"/>
          <w:lang w:val="en-GB"/>
        </w:rPr>
        <w:t xml:space="preserve"> We did not select 2013 </w:t>
      </w:r>
      <w:r w:rsidR="001C2AA6" w:rsidRPr="00DD54E3">
        <w:rPr>
          <w:color w:val="000000" w:themeColor="text1"/>
          <w:lang w:val="en-GB"/>
        </w:rPr>
        <w:t xml:space="preserve">as the </w:t>
      </w:r>
      <w:r w:rsidR="00F4510B" w:rsidRPr="00DD54E3">
        <w:rPr>
          <w:color w:val="000000" w:themeColor="text1"/>
          <w:lang w:val="en-GB"/>
        </w:rPr>
        <w:t xml:space="preserve">start date for our selection </w:t>
      </w:r>
      <w:r w:rsidR="002B640A" w:rsidRPr="00DD54E3">
        <w:rPr>
          <w:color w:val="000000" w:themeColor="text1"/>
          <w:lang w:val="en-GB"/>
        </w:rPr>
        <w:t>of papers; this</w:t>
      </w:r>
      <w:r w:rsidR="00F4510B" w:rsidRPr="00DD54E3">
        <w:rPr>
          <w:color w:val="000000" w:themeColor="text1"/>
          <w:lang w:val="en-GB"/>
        </w:rPr>
        <w:t xml:space="preserve"> year simply corresponds to the </w:t>
      </w:r>
      <w:r w:rsidR="0008514E" w:rsidRPr="00DD54E3">
        <w:rPr>
          <w:color w:val="000000" w:themeColor="text1"/>
          <w:lang w:val="en-GB"/>
        </w:rPr>
        <w:t>first published study that</w:t>
      </w:r>
      <w:r w:rsidR="00F4510B" w:rsidRPr="00DD54E3">
        <w:rPr>
          <w:color w:val="000000" w:themeColor="text1"/>
          <w:lang w:val="en-GB"/>
        </w:rPr>
        <w:t xml:space="preserve"> satisfies our SLR criteria.</w:t>
      </w:r>
      <w:r w:rsidR="00100BAD" w:rsidRPr="00DD54E3">
        <w:rPr>
          <w:color w:val="000000" w:themeColor="text1"/>
          <w:lang w:val="en-GB"/>
        </w:rPr>
        <w:t xml:space="preserve"> Appendix A.1 provides a summary of </w:t>
      </w:r>
      <w:r w:rsidR="00135FB1" w:rsidRPr="00DD54E3">
        <w:rPr>
          <w:color w:val="000000" w:themeColor="text1"/>
          <w:lang w:val="en-GB"/>
        </w:rPr>
        <w:t xml:space="preserve">our </w:t>
      </w:r>
      <w:r w:rsidR="002B640A" w:rsidRPr="00DD54E3">
        <w:rPr>
          <w:color w:val="000000" w:themeColor="text1"/>
          <w:lang w:val="en-GB"/>
        </w:rPr>
        <w:t xml:space="preserve">sample’s </w:t>
      </w:r>
      <w:r w:rsidR="00D3530F" w:rsidRPr="00DD54E3">
        <w:rPr>
          <w:color w:val="000000" w:themeColor="text1"/>
          <w:lang w:val="en-GB"/>
        </w:rPr>
        <w:t>final list</w:t>
      </w:r>
      <w:r w:rsidR="006D7F24" w:rsidRPr="00DD54E3">
        <w:rPr>
          <w:color w:val="000000" w:themeColor="text1"/>
          <w:lang w:val="en-GB"/>
        </w:rPr>
        <w:t>.</w:t>
      </w:r>
    </w:p>
    <w:p w14:paraId="67EA1073" w14:textId="77777777" w:rsidR="00846134" w:rsidRPr="00DD54E3" w:rsidRDefault="00846134" w:rsidP="00724D88">
      <w:pPr>
        <w:rPr>
          <w:color w:val="000000" w:themeColor="text1"/>
          <w:lang w:val="en-GB"/>
        </w:rPr>
      </w:pPr>
    </w:p>
    <w:p w14:paraId="5020D881" w14:textId="299ACE4F" w:rsidR="00511FE5" w:rsidRPr="00DD54E3" w:rsidRDefault="00D43C0C" w:rsidP="003369A5">
      <w:pPr>
        <w:pStyle w:val="Heading2"/>
        <w:numPr>
          <w:ilvl w:val="0"/>
          <w:numId w:val="0"/>
        </w:numPr>
        <w:ind w:left="576"/>
        <w:rPr>
          <w:color w:val="000000" w:themeColor="text1"/>
          <w:lang w:val="en-GB"/>
        </w:rPr>
      </w:pPr>
      <w:r w:rsidRPr="00DD54E3">
        <w:rPr>
          <w:color w:val="000000" w:themeColor="text1"/>
          <w:lang w:val="en-GB"/>
        </w:rPr>
        <w:t>Phase</w:t>
      </w:r>
      <w:r w:rsidR="00503AE5" w:rsidRPr="00DD54E3">
        <w:rPr>
          <w:color w:val="000000" w:themeColor="text1"/>
          <w:lang w:val="en-GB"/>
        </w:rPr>
        <w:t xml:space="preserve"> 4</w:t>
      </w:r>
      <w:r w:rsidR="008E1E46" w:rsidRPr="00DD54E3">
        <w:rPr>
          <w:color w:val="000000" w:themeColor="text1"/>
          <w:lang w:val="en-GB"/>
        </w:rPr>
        <w:t xml:space="preserve"> </w:t>
      </w:r>
      <w:r w:rsidR="00020ACD" w:rsidRPr="00DD54E3">
        <w:rPr>
          <w:color w:val="000000" w:themeColor="text1"/>
          <w:lang w:val="en-GB"/>
        </w:rPr>
        <w:t>–</w:t>
      </w:r>
      <w:r w:rsidR="00503AE5" w:rsidRPr="00DD54E3">
        <w:rPr>
          <w:color w:val="000000" w:themeColor="text1"/>
          <w:lang w:val="en-GB"/>
        </w:rPr>
        <w:t xml:space="preserve"> </w:t>
      </w:r>
      <w:r w:rsidR="00FC295F" w:rsidRPr="00DD54E3">
        <w:rPr>
          <w:color w:val="000000" w:themeColor="text1"/>
          <w:lang w:val="en-GB"/>
        </w:rPr>
        <w:t>Analy</w:t>
      </w:r>
      <w:r w:rsidR="00ED15E8" w:rsidRPr="00DD54E3">
        <w:rPr>
          <w:color w:val="000000" w:themeColor="text1"/>
          <w:lang w:val="en-GB"/>
        </w:rPr>
        <w:t>s</w:t>
      </w:r>
      <w:r w:rsidR="00FC295F" w:rsidRPr="00DD54E3">
        <w:rPr>
          <w:color w:val="000000" w:themeColor="text1"/>
          <w:lang w:val="en-GB"/>
        </w:rPr>
        <w:t>e and synthesi</w:t>
      </w:r>
      <w:r w:rsidR="00ED15E8" w:rsidRPr="00DD54E3">
        <w:rPr>
          <w:color w:val="000000" w:themeColor="text1"/>
          <w:lang w:val="en-GB"/>
        </w:rPr>
        <w:t>s</w:t>
      </w:r>
      <w:r w:rsidR="00FC295F" w:rsidRPr="00DD54E3">
        <w:rPr>
          <w:color w:val="000000" w:themeColor="text1"/>
          <w:lang w:val="en-GB"/>
        </w:rPr>
        <w:t xml:space="preserve">e </w:t>
      </w:r>
      <w:r w:rsidR="00F4510B" w:rsidRPr="00DD54E3">
        <w:rPr>
          <w:color w:val="000000" w:themeColor="text1"/>
          <w:lang w:val="en-GB"/>
        </w:rPr>
        <w:t>identified</w:t>
      </w:r>
      <w:r w:rsidR="00FC295F" w:rsidRPr="00DD54E3">
        <w:rPr>
          <w:color w:val="000000" w:themeColor="text1"/>
          <w:lang w:val="en-GB"/>
        </w:rPr>
        <w:t xml:space="preserve"> literature</w:t>
      </w:r>
    </w:p>
    <w:p w14:paraId="7FE7B956" w14:textId="32B68C5A" w:rsidR="00F4510B" w:rsidRPr="00DD54E3" w:rsidRDefault="00D612D9" w:rsidP="006D7B2B">
      <w:pPr>
        <w:rPr>
          <w:color w:val="000000" w:themeColor="text1"/>
          <w:lang w:val="en-GB"/>
        </w:rPr>
      </w:pPr>
      <w:bookmarkStart w:id="11" w:name="_Hlk103606700"/>
      <w:r w:rsidRPr="00DD54E3">
        <w:rPr>
          <w:color w:val="000000" w:themeColor="text1"/>
          <w:lang w:val="en-GB"/>
        </w:rPr>
        <w:t>In the fo</w:t>
      </w:r>
      <w:r w:rsidR="00A47AF6" w:rsidRPr="00DD54E3">
        <w:rPr>
          <w:color w:val="000000" w:themeColor="text1"/>
          <w:lang w:val="en-GB"/>
        </w:rPr>
        <w:t>u</w:t>
      </w:r>
      <w:r w:rsidRPr="00DD54E3">
        <w:rPr>
          <w:color w:val="000000" w:themeColor="text1"/>
          <w:lang w:val="en-GB"/>
        </w:rPr>
        <w:t>rth</w:t>
      </w:r>
      <w:r w:rsidR="00526645" w:rsidRPr="00DD54E3">
        <w:rPr>
          <w:color w:val="000000" w:themeColor="text1"/>
          <w:lang w:val="en-GB"/>
        </w:rPr>
        <w:t xml:space="preserve"> </w:t>
      </w:r>
      <w:r w:rsidRPr="00DD54E3">
        <w:rPr>
          <w:color w:val="000000" w:themeColor="text1"/>
          <w:lang w:val="en-GB"/>
        </w:rPr>
        <w:t xml:space="preserve">phase, </w:t>
      </w:r>
      <w:bookmarkEnd w:id="11"/>
      <w:r w:rsidR="00526645" w:rsidRPr="00DD54E3">
        <w:rPr>
          <w:color w:val="000000" w:themeColor="text1"/>
          <w:lang w:val="en-GB"/>
        </w:rPr>
        <w:t>we</w:t>
      </w:r>
      <w:r w:rsidR="001114EE" w:rsidRPr="00DD54E3">
        <w:rPr>
          <w:color w:val="000000" w:themeColor="text1"/>
          <w:lang w:val="en-GB"/>
        </w:rPr>
        <w:t xml:space="preserve"> </w:t>
      </w:r>
      <w:r w:rsidR="00380996" w:rsidRPr="00DD54E3">
        <w:rPr>
          <w:color w:val="000000" w:themeColor="text1"/>
          <w:lang w:val="en-GB"/>
        </w:rPr>
        <w:t xml:space="preserve">collated </w:t>
      </w:r>
      <w:r w:rsidR="001114EE" w:rsidRPr="00DD54E3">
        <w:rPr>
          <w:color w:val="000000" w:themeColor="text1"/>
          <w:lang w:val="en-GB"/>
        </w:rPr>
        <w:t xml:space="preserve">the </w:t>
      </w:r>
      <w:r w:rsidR="000519BE" w:rsidRPr="00DD54E3">
        <w:rPr>
          <w:color w:val="000000" w:themeColor="text1"/>
          <w:lang w:val="en-GB"/>
        </w:rPr>
        <w:t xml:space="preserve">descriptive </w:t>
      </w:r>
      <w:r w:rsidR="001114EE" w:rsidRPr="00DD54E3">
        <w:rPr>
          <w:color w:val="000000" w:themeColor="text1"/>
          <w:lang w:val="en-GB"/>
        </w:rPr>
        <w:t>findings. Th</w:t>
      </w:r>
      <w:r w:rsidR="001C2AA6" w:rsidRPr="00DD54E3">
        <w:rPr>
          <w:color w:val="000000" w:themeColor="text1"/>
          <w:lang w:val="en-GB"/>
        </w:rPr>
        <w:t>is</w:t>
      </w:r>
      <w:r w:rsidR="001114EE" w:rsidRPr="00DD54E3">
        <w:rPr>
          <w:color w:val="000000" w:themeColor="text1"/>
          <w:lang w:val="en-GB"/>
        </w:rPr>
        <w:t xml:space="preserve"> descriptive analysis </w:t>
      </w:r>
      <w:r w:rsidR="00380996" w:rsidRPr="00DD54E3">
        <w:rPr>
          <w:color w:val="000000" w:themeColor="text1"/>
          <w:lang w:val="en-GB"/>
        </w:rPr>
        <w:t xml:space="preserve">was </w:t>
      </w:r>
      <w:r w:rsidR="001114EE" w:rsidRPr="00DD54E3">
        <w:rPr>
          <w:color w:val="000000" w:themeColor="text1"/>
          <w:lang w:val="en-GB"/>
        </w:rPr>
        <w:t>intend</w:t>
      </w:r>
      <w:r w:rsidR="00380996" w:rsidRPr="00DD54E3">
        <w:rPr>
          <w:color w:val="000000" w:themeColor="text1"/>
          <w:lang w:val="en-GB"/>
        </w:rPr>
        <w:t>ed</w:t>
      </w:r>
      <w:r w:rsidR="001114EE" w:rsidRPr="00DD54E3">
        <w:rPr>
          <w:color w:val="000000" w:themeColor="text1"/>
          <w:lang w:val="en-GB"/>
        </w:rPr>
        <w:t xml:space="preserve"> to </w:t>
      </w:r>
      <w:r w:rsidR="00422287" w:rsidRPr="00DD54E3">
        <w:rPr>
          <w:color w:val="000000" w:themeColor="text1"/>
          <w:lang w:val="en-GB"/>
        </w:rPr>
        <w:t>describe</w:t>
      </w:r>
      <w:r w:rsidR="001114EE" w:rsidRPr="00DD54E3">
        <w:rPr>
          <w:color w:val="000000" w:themeColor="text1"/>
          <w:lang w:val="en-GB"/>
        </w:rPr>
        <w:t xml:space="preserve"> </w:t>
      </w:r>
      <w:r w:rsidR="001C2AA6" w:rsidRPr="00DD54E3">
        <w:rPr>
          <w:color w:val="000000" w:themeColor="text1"/>
          <w:lang w:val="en-GB"/>
        </w:rPr>
        <w:t xml:space="preserve">the literature </w:t>
      </w:r>
      <w:r w:rsidR="001114EE" w:rsidRPr="00DD54E3">
        <w:rPr>
          <w:color w:val="000000" w:themeColor="text1"/>
          <w:lang w:val="en-GB"/>
        </w:rPr>
        <w:t xml:space="preserve">development trend by frequency analyses of our selected articles according to year, </w:t>
      </w:r>
      <w:r w:rsidR="0008514E" w:rsidRPr="00DD54E3">
        <w:rPr>
          <w:color w:val="000000" w:themeColor="text1"/>
          <w:lang w:val="en-GB"/>
        </w:rPr>
        <w:t>journal publisher, academic</w:t>
      </w:r>
      <w:r w:rsidR="001114EE" w:rsidRPr="00DD54E3">
        <w:rPr>
          <w:color w:val="000000" w:themeColor="text1"/>
          <w:lang w:val="en-GB"/>
        </w:rPr>
        <w:t xml:space="preserve"> institution, and key author.</w:t>
      </w:r>
      <w:r w:rsidR="0008658E" w:rsidRPr="00DD54E3">
        <w:rPr>
          <w:color w:val="000000" w:themeColor="text1"/>
          <w:lang w:val="en-GB"/>
        </w:rPr>
        <w:t xml:space="preserve"> W</w:t>
      </w:r>
      <w:r w:rsidR="00FC5790" w:rsidRPr="00DD54E3">
        <w:rPr>
          <w:color w:val="000000" w:themeColor="text1"/>
          <w:lang w:val="en-GB"/>
        </w:rPr>
        <w:t xml:space="preserve">e </w:t>
      </w:r>
      <w:r w:rsidR="00380996" w:rsidRPr="00DD54E3">
        <w:rPr>
          <w:color w:val="000000" w:themeColor="text1"/>
          <w:lang w:val="en-GB"/>
        </w:rPr>
        <w:t xml:space="preserve">then </w:t>
      </w:r>
      <w:r w:rsidR="00380996" w:rsidRPr="00DD54E3">
        <w:rPr>
          <w:color w:val="000000" w:themeColor="text1"/>
          <w:lang w:val="en-GB"/>
        </w:rPr>
        <w:lastRenderedPageBreak/>
        <w:t>categorised the</w:t>
      </w:r>
      <w:r w:rsidR="001C2AA6" w:rsidRPr="00DD54E3">
        <w:rPr>
          <w:color w:val="000000" w:themeColor="text1"/>
          <w:lang w:val="en-GB"/>
        </w:rPr>
        <w:t xml:space="preserve"> identified </w:t>
      </w:r>
      <w:r w:rsidR="00F4510B" w:rsidRPr="00DD54E3">
        <w:rPr>
          <w:color w:val="000000" w:themeColor="text1"/>
          <w:lang w:val="en-GB"/>
        </w:rPr>
        <w:t xml:space="preserve">papers according to </w:t>
      </w:r>
      <w:r w:rsidR="00422287" w:rsidRPr="00DD54E3">
        <w:rPr>
          <w:color w:val="000000" w:themeColor="text1"/>
          <w:lang w:val="en-GB"/>
        </w:rPr>
        <w:t>different</w:t>
      </w:r>
      <w:r w:rsidR="00F4510B" w:rsidRPr="00DD54E3">
        <w:rPr>
          <w:color w:val="000000" w:themeColor="text1"/>
          <w:lang w:val="en-GB"/>
        </w:rPr>
        <w:t xml:space="preserve"> dimensions. We </w:t>
      </w:r>
      <w:r w:rsidR="00FC5790" w:rsidRPr="00DD54E3">
        <w:rPr>
          <w:color w:val="000000" w:themeColor="text1"/>
          <w:lang w:val="en-GB"/>
        </w:rPr>
        <w:t xml:space="preserve">developed </w:t>
      </w:r>
      <w:r w:rsidR="00F4510B" w:rsidRPr="00DD54E3">
        <w:rPr>
          <w:color w:val="000000" w:themeColor="text1"/>
          <w:lang w:val="en-GB"/>
        </w:rPr>
        <w:t xml:space="preserve">the dimensions and categories of our classification </w:t>
      </w:r>
      <w:r w:rsidR="00FC5790" w:rsidRPr="00DD54E3">
        <w:rPr>
          <w:color w:val="000000" w:themeColor="text1"/>
          <w:lang w:val="en-GB"/>
        </w:rPr>
        <w:t xml:space="preserve">framework through a combination of inductive and deductive reasoning </w:t>
      </w:r>
      <w:sdt>
        <w:sdtPr>
          <w:rPr>
            <w:color w:val="000000" w:themeColor="text1"/>
            <w:lang w:val="en-GB"/>
          </w:rPr>
          <w:alias w:val="To edit, see citavi.com/edit"/>
          <w:tag w:val="CitaviPlaceholder#9eda8114-d798-4ddb-91fc-62de263a94fa"/>
          <w:id w:val="-243734503"/>
          <w:placeholder>
            <w:docPart w:val="DefaultPlaceholder_-1854013440"/>
          </w:placeholder>
        </w:sdtPr>
        <w:sdtContent>
          <w:r w:rsidR="007A196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2NDY3NzQyLWZiMDEtNDkyNC1iZDQ2LTQ3NzhlYThiM2RjOSIsIlJhbmdlTGVuZ3RoIjoyNiwiUmVmZXJlbmNlSWQiOiIyZDI5ZTczYy0zYzUzLTRmMjItODMyMC01MDFhMzE1NjdjYm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3RlZmFuIiwiTGFzdE5hbWUiOiJTZXVyaW5nIiwiUHJvdGVjdGVkIjpmYWxzZSwiU2V4IjowLCJDcmVhdGVkQnkiOiJfQUxJIiwiQ3JlYXRlZE9uIjoiMjAyMi0wNC0yMFQwOTozOTo1NiIsIk1vZGlmaWVkQnkiOiJfQUxJIiwiSWQiOiJhYjZiM2EwNi0xMGUyLTRmNjgtYWYwNi0xYzEzN2FjMWExOTIiLCJNb2RpZmllZE9uIjoiMjAyMi0wNC0yMFQwOTozOTo1NiIsIlByb2plY3QiOnsiJGlkIjoiNSIsIiR0eXBlIjoiU3dpc3NBY2FkZW1pYy5DaXRhdmkuUHJvamVjdCwgU3dpc3NBY2FkZW1pYy5DaXRhdmkifX0seyIkaWQiOiI2IiwiJHR5cGUiOiJTd2lzc0FjYWRlbWljLkNpdGF2aS5QZXJzb24sIFN3aXNzQWNhZGVtaWMuQ2l0YXZpIiwiRmlyc3ROYW1lIjoiTWFydGluIiwiTGFzdE5hbWUiOiJNw7xsbGVyIiwiUHJvdGVjdGVkIjpmYWxzZSwiU2V4IjowLCJDcmVhdGVkQnkiOiJfQUxJIiwiQ3JlYXRlZE9uIjoiMjAyMi0wNC0yOFQwNDoxNjoxMiIsIk1vZGlmaWVkQnkiOiJfQUxJIiwiSWQiOiJhZTA3YWIyNi0yZTcyLTRmODctYjgwMi00OTFiNGM0YjliMWYiLCJNb2RpZmllZE9uIjoiMjAyMi0wNC0yOFQwNDoxNjoxMiIsIlByb2plY3QiOnsiJHJlZiI6IjUifX1dLCJDaXRhdGlvbktleSI6IlNldXJpbmcgZXQgYWwuIDIwMDgiLCJDaXRhdGlvbktleVVwZGF0ZVR5cGUiOjAsIkNvbGxhYm9yYXRvcnMiOltdLCJEYXRlIjoiMjAwOC0xMC0wMSIsIkRvaSI6IjEwLjEwMTYvai5qY2xlcHJvLjIwMDguMDQuMDIwIiwiRWRpdG9ycyI6W10sIkV2YWx1YXRpb25Db21wbGV4aXR5IjowLCJFdmFsdWF0aW9uU291cmNlVGV4dEZvcm1hdCI6MCwiR3JvdXBzIjpbeyIkaWQiOiI3IiwiJHR5cGUiOiJTd2lzc0FjYWRlbWljLkNpdGF2aS5Hcm91cCwgU3dpc3NBY2FkZW1pYy5DaXRhdmkiLCJEaXNwbGF5VHlwZSI6MSwiTmFtZSI6IkxpdGVyYXR1cmUgcmV2aWV3cyIsIkNyZWF0ZWRCeSI6Il9BTEkiLCJDcmVhdGVkT24iOiIyMDIyLTA1LTAzVDA0OjMwOjI1IiwiTW9kaWZpZWRCeSI6Il9BTEkiLCJJZCI6IjYwNWMxMjJiLTRmODEtNDRjYy05Nzg2LWJhODlhMjg4YjM3OSIsIk1vZGlmaWVkT24iOiIyMDIyLTA1LTAzVDA0OjMwOjM2IiwiUHJvamVjdCI6eyIkcmVmIjoiNSJ9fSx7IiRpZCI6IjgiLCIkdHlwZSI6IlN3aXNzQWNhZGVtaWMuQ2l0YXZpLkdyb3VwLCBTd2lzc0FjYWRlbWljLkNpdGF2aSIsIkRpc3BsYXlUeXBlIjoxLCJOYW1lIjoiU3RlcGhhbiBTZXVyaW5nIiwiQ3JlYXRlZEJ5IjoiX0FMSSIsIkNyZWF0ZWRPbiI6IjIwMjItMTAtMzFUMDM6MDA6NTUiLCJNb2RpZmllZEJ5IjoiX0FMSSIsIklkIjoiMTA0OWM5NjItYzgxNS00MzQyLThjMjQtNWEyOWFlZjQxZDM2IiwiTW9kaWZpZWRPbiI6IjIwMjItMTAtMzFUMDM6MDE6MDUiLCJQcm9qZWN0Ijp7IiRyZWYiOiI1In19LHsiJGlkIjoiOSIsIiR0eXBlIjoiU3dpc3NBY2FkZW1pYy5DaXRhdmkuR3JvdXAsIFN3aXNzQWNhZGVtaWMuQ2l0YXZpIiwiRGlzcGxheVR5cGUiOjEsIk5hbWUiOiJTdXN0aWFuYWJsaXR5IFNMUnMiLCJDcmVhdGVkQnkiOiJfQUxJIiwiQ3JlYXRlZE9uIjoiMjAyMi0wNS0wOFQwNjoyODoxMSIsIk1vZGlmaWVkQnkiOiJfQUxJIiwiSWQiOiI1ZTc0YzM3YS1kNmMxLTRkNDEtOGY3Ni1hZmFkNWI4ZGI3MGMiLCJNb2RpZmllZE9uIjoiMjAyMi0wNS0wOFQwNjoyODoyNy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DE2L2ouamNsZXByby4yMDA4LjA0LjAyMCIsIlVyaVN0cmluZyI6Imh0dHBzOi8vZG9pLm9yZy8xMC4xMDE2L2ouamNsZXByby4yMDA4LjA0LjAyM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wM1QwNDowMDo1OCIsIk1vZGlmaWVkQnkiOiJfQUxJIiwiSWQiOiI1YTJiZTA5OC04NDQ3LTQwNjktODZhYy1mZjkwZjY2NTdjZGUiLCJNb2RpZmllZE9uIjoiMjAyMi0wNS0wM1QwNDowMDo1OCIsIlByb2plY3QiOnsiJHJlZiI6IjUifX1dLCJOdW1iZXIiOiIxNSIsIk9yZ2FuaXphdGlvbnMiOltdLCJPdGhlcnNJbnZvbHZlZCI6W10sIlBhZ2VSYW5nZSI6IjxzcD5cclxuICA8bj4xNjk5PC9uPlxyXG4gIDxpbj50cnVlPC9pbj5cclxuICA8b3M+MTY5OTwvb3M+XHJcbiAgPHBzPjE2OTk8L3BzPlxyXG48L3NwPlxyXG48ZXA+XHJcbiAgPG4+MTcxMDwvbj5cclxuICA8aW4+dHJ1ZTwvaW4+XHJcbiAgPG9zPjE3MTA8L29zPlxyXG4gIDxwcz4xNzEwPC9wcz5cclxuPC9lcD5cclxuPG9zPjE2OTktMTcxMDwvb3M+IiwiUGVyaW9kaWNhbCI6eyIkaWQiOiIxMyIsIiR0eXBlIjoiU3dpc3NBY2FkZW1pYy5DaXRhdmkuUGVyaW9kaWNhbCwgU3dpc3NBY2FkZW1pYy5DaXRhdmkiLCJOYW1lIjoiSm91cm5hbCBvZiBDbGVhbmVyIFByb2R1Y3Rpb24iLCJQYWdpbmF0aW9uIjowLCJQcm90ZWN0ZWQiOmZhbHNlLCJDcmVhdGVkQnkiOiJfQW5qb21zaG9hZSIsIkNyZWF0ZWRPbiI6IjIwMjItMDEtMzBUMDQ6MzE6MzgiLCJNb2RpZmllZEJ5IjoiX0Fuam9tc2hvYWUiLCJJZCI6IjdlYWEyOWM1LTJmMDUtNDYyYy1iNjVlLTZlZTY2NjQ5OTgyZCIsIk1vZGlmaWVkT24iOiIyMDIyLTAxLTMwVDA0OjMxOjM4IiwiUHJvamVjdCI6eyIkcmVmIjoiNSJ9fSwiUHVibGlzaGVycyI6W3siJGlkIjoiMTQiLCIkdHlwZSI6IlN3aXNzQWNhZGVtaWMuQ2l0YXZpLlB1Ymxpc2hlciwgU3dpc3NBY2FkZW1pYy5DaXRhdmkiLCJOYW1lIjoiRWxzZXZpZXIgQlYiLCJQcm90ZWN0ZWQiOmZhbHNlLCJDcmVhdGVkQnkiOiJfQUEiLCJDcmVhdGVkT24iOiIyMDIxLTA3LTI3VDEwOjE2OjI5IiwiTW9kaWZpZWRCeSI6Il9BQSIsIklkIjoiZjMzZWNiNTUtMTVmOS00NGQyLWE3YzQtMDA3OWM2MDVhMWY5IiwiTW9kaWZpZWRPbiI6IjIwMjEtMDctMjdUMTA6MTY6MjkiLCJQcm9qZWN0Ijp7IiRyZWYiOiI1In19XSwiUXVvdGF0aW9ucyI6W10sIlJlZmVyZW5jZVR5cGUiOiJKb3VybmFsQXJ0aWNsZSIsIlNob3J0VGl0bGUiOiJTZXVyaW5nLCBNw7xsbGVyIDIwMDgg4oCTIEZyb20gYSBsaXRlcmF0dXJlIHJldmlldyIsIlNob3J0VGl0bGVVcGRhdGVUeXBlIjowLCJTb3VyY2VPZkJpYmxpb2dyYXBoaWNJbmZvcm1hdGlvbiI6IkNyb3NzUmVmIiwiU3RhdGljSWRzIjpbIjBmNjA5MjI4LTkxMDgtNGQ2NC04ZDVlLWRlNzgxYzRmMDAzYiJdLCJUYWJsZU9mQ29udGVudHNDb21wbGV4aXR5IjowLCJUYWJsZU9mQ29udGVudHNTb3VyY2VUZXh0Rm9ybWF0IjowLCJUYXNrcyI6W10sIlRpdGxlIjoiRnJvbSBhIGxpdGVyYXR1cmUgcmV2aWV3IHRvIGEgY29uY2VwdHVhbCBmcmFtZXdvcmsgZm9yIHN1c3RhaW5hYmxlIHN1cHBseSBjaGFpbiBtYW5hZ2VtZW50IiwiVHJhbnNsYXRvcnMiOltdLCJWb2x1bWUiOiIxNiIsIlllYXIiOiIyMDA4IiwiWWVhclJlc29sdmVkIjoiMjAwOCIsIkNyZWF0ZWRCeSI6Il9BTEkiLCJDcmVhdGVkT24iOiIyMDIyLTA1LTAzVDA0OjAwOjU4IiwiTW9kaWZpZWRCeSI6Il9BbGkiLCJJZCI6IjJkMjllNzNjLTNjNTMtNGYyMi04MzIwLTUwMWEzMTU2N2NiYSIsIk1vZGlmaWVkT24iOiIyMDIzLTEwLTAyVDIyOjI5OjE1IiwiUHJvamVjdCI6eyIkcmVmIjoiNSJ9fSwiVXNlTnVtYmVyaW5nVHlwZU9mUGFyZW50RG9jdW1lbnQiOmZhbHNlfV0sIkZvcm1hdHRlZFRleHQiOnsiJGlkIjoiMTUiLCJDb3VudCI6MSwiVGV4dFVuaXRzIjpbeyIkaWQiOiIxNiIsIkZvbnRTdHlsZSI6eyIkaWQiOiIxNyIsIk5ldXRyYWwiOnRydWV9LCJSZWFkaW5nT3JkZXIiOjEsIlRleHQiOiIoU2V1cmluZyBhbmQgTcO8bGxlciwgMjAwOCkifV19LCJUYWciOiJDaXRhdmlQbGFjZWhvbGRlciM5ZWRhODExNC1kNzk4LTRkZGItOTFmYy02MmRlMjYzYTk0ZmEiLCJUZXh0IjoiKFNldXJpbmcgYW5kIE3DvGxsZXIsIDIwMDgpIiwiV0FJVmVyc2lvbiI6IjYuOC4wLjAifQ==}</w:instrText>
          </w:r>
          <w:r w:rsidR="007A1968" w:rsidRPr="00DD54E3">
            <w:rPr>
              <w:color w:val="000000" w:themeColor="text1"/>
              <w:lang w:val="en-GB"/>
            </w:rPr>
            <w:fldChar w:fldCharType="separate"/>
          </w:r>
          <w:r w:rsidR="00B10F20" w:rsidRPr="00DD54E3">
            <w:rPr>
              <w:color w:val="000000" w:themeColor="text1"/>
              <w:lang w:val="en-GB"/>
            </w:rPr>
            <w:t>(Seuring and Müller, 2008)</w:t>
          </w:r>
          <w:r w:rsidR="007A1968" w:rsidRPr="00DD54E3">
            <w:rPr>
              <w:color w:val="000000" w:themeColor="text1"/>
              <w:lang w:val="en-GB"/>
            </w:rPr>
            <w:fldChar w:fldCharType="end"/>
          </w:r>
        </w:sdtContent>
      </w:sdt>
      <w:r w:rsidR="00725DCF" w:rsidRPr="00DD54E3">
        <w:rPr>
          <w:color w:val="000000" w:themeColor="text1"/>
          <w:lang w:val="en-GB"/>
        </w:rPr>
        <w:t xml:space="preserve">. </w:t>
      </w:r>
      <w:r w:rsidR="001D4FD6" w:rsidRPr="00DD54E3">
        <w:rPr>
          <w:color w:val="000000" w:themeColor="text1"/>
          <w:lang w:val="en-GB"/>
        </w:rPr>
        <w:t xml:space="preserve">Table 1 </w:t>
      </w:r>
      <w:r w:rsidR="00424F94" w:rsidRPr="00DD54E3">
        <w:rPr>
          <w:color w:val="000000" w:themeColor="text1"/>
          <w:lang w:val="en-GB"/>
        </w:rPr>
        <w:t>lists</w:t>
      </w:r>
      <w:r w:rsidR="0004268D" w:rsidRPr="00DD54E3">
        <w:rPr>
          <w:color w:val="000000" w:themeColor="text1"/>
          <w:lang w:val="en-GB"/>
        </w:rPr>
        <w:t xml:space="preserve"> these dimensions and their corresponding categories</w:t>
      </w:r>
      <w:r w:rsidR="006D02C7" w:rsidRPr="00DD54E3">
        <w:rPr>
          <w:color w:val="000000" w:themeColor="text1"/>
          <w:lang w:val="en-GB"/>
        </w:rPr>
        <w:t xml:space="preserve"> </w:t>
      </w:r>
      <w:r w:rsidR="00F4510B" w:rsidRPr="00DD54E3">
        <w:rPr>
          <w:color w:val="000000" w:themeColor="text1"/>
          <w:lang w:val="en-GB"/>
        </w:rPr>
        <w:t xml:space="preserve">(all of which are </w:t>
      </w:r>
      <w:r w:rsidR="006D02C7" w:rsidRPr="00DD54E3">
        <w:rPr>
          <w:color w:val="000000" w:themeColor="text1"/>
          <w:lang w:val="en-GB"/>
        </w:rPr>
        <w:t>mutually exclusive</w:t>
      </w:r>
      <w:r w:rsidR="00F4510B" w:rsidRPr="00DD54E3">
        <w:rPr>
          <w:color w:val="000000" w:themeColor="text1"/>
          <w:lang w:val="en-GB"/>
        </w:rPr>
        <w:t xml:space="preserve">). </w:t>
      </w:r>
    </w:p>
    <w:p w14:paraId="29C0562B" w14:textId="33EE89A1" w:rsidR="00422287" w:rsidRPr="00DD54E3" w:rsidRDefault="00F4510B" w:rsidP="006D7B2B">
      <w:pPr>
        <w:rPr>
          <w:color w:val="000000" w:themeColor="text1"/>
          <w:lang w:val="en-GB"/>
        </w:rPr>
      </w:pPr>
      <w:r w:rsidRPr="00DD54E3">
        <w:rPr>
          <w:color w:val="000000" w:themeColor="text1"/>
          <w:lang w:val="en-GB"/>
        </w:rPr>
        <w:t>Finally, we</w:t>
      </w:r>
      <w:r w:rsidR="008B0B4C" w:rsidRPr="00DD54E3">
        <w:rPr>
          <w:color w:val="000000" w:themeColor="text1"/>
          <w:lang w:val="en-GB"/>
        </w:rPr>
        <w:t xml:space="preserve"> followed an inductive process to analy</w:t>
      </w:r>
      <w:r w:rsidR="00ED15E8" w:rsidRPr="00DD54E3">
        <w:rPr>
          <w:color w:val="000000" w:themeColor="text1"/>
          <w:lang w:val="en-GB"/>
        </w:rPr>
        <w:t>s</w:t>
      </w:r>
      <w:r w:rsidR="008B0B4C" w:rsidRPr="00DD54E3">
        <w:rPr>
          <w:color w:val="000000" w:themeColor="text1"/>
          <w:lang w:val="en-GB"/>
        </w:rPr>
        <w:t xml:space="preserve">e </w:t>
      </w:r>
      <w:r w:rsidRPr="00DD54E3">
        <w:rPr>
          <w:color w:val="000000" w:themeColor="text1"/>
          <w:lang w:val="en-GB"/>
        </w:rPr>
        <w:t xml:space="preserve">the </w:t>
      </w:r>
      <w:r w:rsidR="00C608BA" w:rsidRPr="00DD54E3">
        <w:rPr>
          <w:color w:val="000000" w:themeColor="text1"/>
          <w:lang w:val="en-GB"/>
        </w:rPr>
        <w:t>primary findings, the topics addressed, the research methods, and the research context</w:t>
      </w:r>
      <w:r w:rsidRPr="00DD54E3">
        <w:rPr>
          <w:color w:val="000000" w:themeColor="text1"/>
          <w:lang w:val="en-GB"/>
        </w:rPr>
        <w:t xml:space="preserve"> of each paper</w:t>
      </w:r>
      <w:r w:rsidR="008B0B4C" w:rsidRPr="00DD54E3">
        <w:rPr>
          <w:color w:val="000000" w:themeColor="text1"/>
          <w:lang w:val="en-GB"/>
        </w:rPr>
        <w:t xml:space="preserve"> to identify the main sustainability theme of each paper (dimension </w:t>
      </w:r>
      <w:r w:rsidR="008B0B4C" w:rsidRPr="00DD54E3">
        <w:rPr>
          <w:i/>
          <w:color w:val="000000" w:themeColor="text1"/>
          <w:lang w:val="en-GB"/>
        </w:rPr>
        <w:t>viii</w:t>
      </w:r>
      <w:r w:rsidR="008B0B4C" w:rsidRPr="00DD54E3">
        <w:rPr>
          <w:color w:val="000000" w:themeColor="text1"/>
          <w:lang w:val="en-GB"/>
        </w:rPr>
        <w:t xml:space="preserve"> in Table 1)</w:t>
      </w:r>
      <w:r w:rsidR="00C608BA" w:rsidRPr="00DD54E3">
        <w:rPr>
          <w:color w:val="000000" w:themeColor="text1"/>
          <w:lang w:val="en-GB"/>
        </w:rPr>
        <w:t xml:space="preserve">. Based on this detailed </w:t>
      </w:r>
      <w:r w:rsidR="00380996" w:rsidRPr="00DD54E3">
        <w:rPr>
          <w:color w:val="000000" w:themeColor="text1"/>
          <w:lang w:val="en-GB"/>
        </w:rPr>
        <w:t>analysis, the key</w:t>
      </w:r>
      <w:r w:rsidR="00C608BA" w:rsidRPr="00DD54E3">
        <w:rPr>
          <w:color w:val="000000" w:themeColor="text1"/>
          <w:lang w:val="en-GB"/>
        </w:rPr>
        <w:t xml:space="preserve"> themes of SHSCM were documented for each article. Using a systematic process of discovering </w:t>
      </w:r>
      <w:r w:rsidRPr="00DD54E3">
        <w:rPr>
          <w:color w:val="000000" w:themeColor="text1"/>
          <w:lang w:val="en-GB"/>
        </w:rPr>
        <w:t xml:space="preserve">patterns and </w:t>
      </w:r>
      <w:r w:rsidR="00C608BA" w:rsidRPr="00DD54E3">
        <w:rPr>
          <w:color w:val="000000" w:themeColor="text1"/>
          <w:lang w:val="en-GB"/>
        </w:rPr>
        <w:t xml:space="preserve">relationships between those categories, </w:t>
      </w:r>
      <w:r w:rsidRPr="00DD54E3">
        <w:rPr>
          <w:color w:val="000000" w:themeColor="text1"/>
          <w:lang w:val="en-GB"/>
        </w:rPr>
        <w:t xml:space="preserve">we identified a set of </w:t>
      </w:r>
      <w:r w:rsidR="00C608BA" w:rsidRPr="00DD54E3">
        <w:rPr>
          <w:color w:val="000000" w:themeColor="text1"/>
          <w:lang w:val="en-GB"/>
        </w:rPr>
        <w:t xml:space="preserve">SHSCM </w:t>
      </w:r>
      <w:r w:rsidR="001C2AA6" w:rsidRPr="00DD54E3">
        <w:rPr>
          <w:color w:val="000000" w:themeColor="text1"/>
          <w:lang w:val="en-GB"/>
        </w:rPr>
        <w:t xml:space="preserve">themes </w:t>
      </w:r>
      <w:r w:rsidR="008B0B4C" w:rsidRPr="00DD54E3">
        <w:rPr>
          <w:color w:val="000000" w:themeColor="text1"/>
          <w:lang w:val="en-GB"/>
        </w:rPr>
        <w:t>and</w:t>
      </w:r>
      <w:r w:rsidR="00C608BA" w:rsidRPr="00DD54E3">
        <w:rPr>
          <w:color w:val="000000" w:themeColor="text1"/>
          <w:lang w:val="en-GB"/>
        </w:rPr>
        <w:t xml:space="preserve"> </w:t>
      </w:r>
      <w:r w:rsidR="00380996" w:rsidRPr="00DD54E3">
        <w:rPr>
          <w:color w:val="000000" w:themeColor="text1"/>
          <w:lang w:val="en-GB"/>
        </w:rPr>
        <w:t>grouped similar concepts.</w:t>
      </w:r>
      <w:r w:rsidR="00A1266F" w:rsidRPr="00DD54E3">
        <w:rPr>
          <w:color w:val="000000" w:themeColor="text1"/>
          <w:lang w:val="en-GB"/>
        </w:rPr>
        <w:t xml:space="preserve"> </w:t>
      </w:r>
      <w:r w:rsidR="008B0B4C" w:rsidRPr="00DD54E3">
        <w:rPr>
          <w:color w:val="000000" w:themeColor="text1"/>
          <w:lang w:val="en-GB"/>
        </w:rPr>
        <w:t xml:space="preserve">This allowed us to determine </w:t>
      </w:r>
      <w:r w:rsidR="00C830DD" w:rsidRPr="00DD54E3">
        <w:rPr>
          <w:color w:val="000000" w:themeColor="text1"/>
          <w:lang w:val="en-GB"/>
        </w:rPr>
        <w:t xml:space="preserve">sustainability themes </w:t>
      </w:r>
      <w:r w:rsidR="008B0B4C" w:rsidRPr="00DD54E3">
        <w:rPr>
          <w:color w:val="000000" w:themeColor="text1"/>
          <w:lang w:val="en-GB"/>
        </w:rPr>
        <w:t xml:space="preserve">based on </w:t>
      </w:r>
      <w:r w:rsidR="00C830DD" w:rsidRPr="00DD54E3">
        <w:rPr>
          <w:color w:val="000000" w:themeColor="text1"/>
          <w:lang w:val="en-GB"/>
        </w:rPr>
        <w:t xml:space="preserve">an iterative </w:t>
      </w:r>
      <w:r w:rsidR="008B0B4C" w:rsidRPr="00DD54E3">
        <w:rPr>
          <w:color w:val="000000" w:themeColor="text1"/>
          <w:lang w:val="en-GB"/>
        </w:rPr>
        <w:t xml:space="preserve">inductive </w:t>
      </w:r>
      <w:r w:rsidR="00C830DD" w:rsidRPr="00DD54E3">
        <w:rPr>
          <w:color w:val="000000" w:themeColor="text1"/>
          <w:lang w:val="en-GB"/>
        </w:rPr>
        <w:t xml:space="preserve">process in which we identified </w:t>
      </w:r>
      <w:r w:rsidR="001C2AA6" w:rsidRPr="00DD54E3">
        <w:rPr>
          <w:color w:val="000000" w:themeColor="text1"/>
          <w:lang w:val="en-GB"/>
        </w:rPr>
        <w:t>the</w:t>
      </w:r>
      <w:r w:rsidR="00C830DD" w:rsidRPr="00DD54E3">
        <w:rPr>
          <w:color w:val="000000" w:themeColor="text1"/>
          <w:lang w:val="en-GB"/>
        </w:rPr>
        <w:t xml:space="preserve"> central theme </w:t>
      </w:r>
      <w:r w:rsidR="001C2AA6" w:rsidRPr="00DD54E3">
        <w:rPr>
          <w:color w:val="000000" w:themeColor="text1"/>
          <w:lang w:val="en-GB"/>
        </w:rPr>
        <w:t>for</w:t>
      </w:r>
      <w:r w:rsidR="00C830DD" w:rsidRPr="00DD54E3">
        <w:rPr>
          <w:color w:val="000000" w:themeColor="text1"/>
          <w:lang w:val="en-GB"/>
        </w:rPr>
        <w:t xml:space="preserve"> each article and grouped those </w:t>
      </w:r>
      <w:r w:rsidR="005461FF" w:rsidRPr="00DD54E3">
        <w:rPr>
          <w:color w:val="000000" w:themeColor="text1"/>
          <w:lang w:val="en-GB"/>
        </w:rPr>
        <w:t>with similar themes</w:t>
      </w:r>
      <w:r w:rsidR="00C830DD" w:rsidRPr="00DD54E3">
        <w:rPr>
          <w:color w:val="000000" w:themeColor="text1"/>
          <w:lang w:val="en-GB"/>
        </w:rPr>
        <w:t xml:space="preserve"> until we were left with a list of sustainability themes.</w:t>
      </w:r>
    </w:p>
    <w:p w14:paraId="15430C71" w14:textId="24C16159" w:rsidR="00725DCF" w:rsidRPr="00DD54E3" w:rsidRDefault="00D5163B" w:rsidP="006D7B2B">
      <w:pPr>
        <w:rPr>
          <w:color w:val="000000" w:themeColor="text1"/>
          <w:lang w:val="en-GB"/>
        </w:rPr>
      </w:pPr>
      <w:r w:rsidRPr="00DD54E3">
        <w:rPr>
          <w:color w:val="000000" w:themeColor="text1"/>
          <w:lang w:val="en-GB"/>
        </w:rPr>
        <w:t xml:space="preserve"> </w:t>
      </w:r>
    </w:p>
    <w:p w14:paraId="4F630328" w14:textId="77777777" w:rsidR="00464841" w:rsidRPr="00DD54E3" w:rsidRDefault="00464841" w:rsidP="006D7B2B">
      <w:pPr>
        <w:rPr>
          <w:color w:val="000000" w:themeColor="text1"/>
          <w:lang w:val="en-GB"/>
        </w:rPr>
        <w:sectPr w:rsidR="00464841" w:rsidRPr="00DD54E3" w:rsidSect="000E7924">
          <w:pgSz w:w="11906" w:h="16838" w:code="9"/>
          <w:pgMar w:top="1440" w:right="1440" w:bottom="1440" w:left="1440" w:header="708" w:footer="708" w:gutter="0"/>
          <w:cols w:space="708"/>
          <w:docGrid w:linePitch="360"/>
        </w:sectPr>
      </w:pPr>
    </w:p>
    <w:p w14:paraId="74BDE33C" w14:textId="1A741930" w:rsidR="00777E2F" w:rsidRPr="00DD54E3" w:rsidRDefault="00777E2F" w:rsidP="006D7B2B">
      <w:pPr>
        <w:pStyle w:val="Caption"/>
        <w:rPr>
          <w:color w:val="000000" w:themeColor="text1"/>
          <w:lang w:val="en-GB"/>
        </w:rPr>
      </w:pPr>
      <w:bookmarkStart w:id="12" w:name="_Ref103605522"/>
      <w:bookmarkStart w:id="13" w:name="_Ref105014424"/>
      <w:r w:rsidRPr="00DD54E3">
        <w:rPr>
          <w:color w:val="000000" w:themeColor="text1"/>
          <w:lang w:val="en-GB"/>
        </w:rPr>
        <w:lastRenderedPageBreak/>
        <w:t xml:space="preserve">Table </w:t>
      </w:r>
      <w:bookmarkEnd w:id="12"/>
      <w:r w:rsidR="00ED46DD" w:rsidRPr="00DD54E3">
        <w:rPr>
          <w:color w:val="000000" w:themeColor="text1"/>
          <w:lang w:val="en-GB"/>
        </w:rPr>
        <w:t xml:space="preserve">1. </w:t>
      </w:r>
      <w:r w:rsidRPr="00DD54E3">
        <w:rPr>
          <w:color w:val="000000" w:themeColor="text1"/>
          <w:szCs w:val="22"/>
          <w:lang w:val="en-GB"/>
        </w:rPr>
        <w:t>Categorical classification</w:t>
      </w:r>
      <w:bookmarkEnd w:id="13"/>
      <w:r w:rsidR="00944E63" w:rsidRPr="00DD54E3">
        <w:rPr>
          <w:color w:val="000000" w:themeColor="text1"/>
          <w:szCs w:val="22"/>
          <w:lang w:val="en-GB"/>
        </w:rPr>
        <w:t xml:space="preserve"> </w:t>
      </w:r>
    </w:p>
    <w:tbl>
      <w:tblPr>
        <w:tblStyle w:val="TableGrid"/>
        <w:tblW w:w="5000" w:type="pct"/>
        <w:tblBorders>
          <w:insideH w:val="none" w:sz="0" w:space="0" w:color="auto"/>
          <w:insideV w:val="none" w:sz="0" w:space="0" w:color="auto"/>
        </w:tblBorders>
        <w:shd w:val="clear" w:color="auto" w:fill="FFFFFF" w:themeFill="background1"/>
        <w:tblLook w:val="04A0" w:firstRow="1" w:lastRow="0" w:firstColumn="1" w:lastColumn="0" w:noHBand="0" w:noVBand="1"/>
      </w:tblPr>
      <w:tblGrid>
        <w:gridCol w:w="1654"/>
        <w:gridCol w:w="4422"/>
        <w:gridCol w:w="1185"/>
        <w:gridCol w:w="1755"/>
      </w:tblGrid>
      <w:tr w:rsidR="00B10F20" w:rsidRPr="00DD54E3" w14:paraId="79911920" w14:textId="77777777" w:rsidTr="006F3D0B">
        <w:trPr>
          <w:trHeight w:val="311"/>
        </w:trPr>
        <w:tc>
          <w:tcPr>
            <w:tcW w:w="912" w:type="pct"/>
            <w:tcBorders>
              <w:top w:val="single" w:sz="4" w:space="0" w:color="auto"/>
              <w:bottom w:val="single" w:sz="4" w:space="0" w:color="auto"/>
            </w:tcBorders>
            <w:shd w:val="clear" w:color="auto" w:fill="F2F2F2" w:themeFill="background1" w:themeFillShade="F2"/>
          </w:tcPr>
          <w:p w14:paraId="7D6F5024"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Dimension</w:t>
            </w:r>
          </w:p>
        </w:tc>
        <w:tc>
          <w:tcPr>
            <w:tcW w:w="2454" w:type="pct"/>
            <w:tcBorders>
              <w:top w:val="single" w:sz="4" w:space="0" w:color="auto"/>
              <w:bottom w:val="single" w:sz="4" w:space="0" w:color="auto"/>
            </w:tcBorders>
            <w:shd w:val="clear" w:color="auto" w:fill="F2F2F2" w:themeFill="background1" w:themeFillShade="F2"/>
          </w:tcPr>
          <w:p w14:paraId="32627FBC"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Categories</w:t>
            </w:r>
          </w:p>
        </w:tc>
        <w:tc>
          <w:tcPr>
            <w:tcW w:w="659" w:type="pct"/>
            <w:tcBorders>
              <w:top w:val="single" w:sz="4" w:space="0" w:color="auto"/>
              <w:bottom w:val="single" w:sz="4" w:space="0" w:color="auto"/>
            </w:tcBorders>
            <w:shd w:val="clear" w:color="auto" w:fill="F2F2F2" w:themeFill="background1" w:themeFillShade="F2"/>
          </w:tcPr>
          <w:p w14:paraId="07CB1AE7"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Approach</w:t>
            </w:r>
          </w:p>
        </w:tc>
        <w:tc>
          <w:tcPr>
            <w:tcW w:w="975" w:type="pct"/>
            <w:tcBorders>
              <w:top w:val="single" w:sz="4" w:space="0" w:color="auto"/>
              <w:bottom w:val="single" w:sz="4" w:space="0" w:color="auto"/>
            </w:tcBorders>
            <w:shd w:val="clear" w:color="auto" w:fill="F2F2F2" w:themeFill="background1" w:themeFillShade="F2"/>
          </w:tcPr>
          <w:p w14:paraId="15D3CDF6"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Source</w:t>
            </w:r>
          </w:p>
        </w:tc>
      </w:tr>
      <w:tr w:rsidR="00B10F20" w:rsidRPr="00DD54E3" w14:paraId="7A29F63F" w14:textId="77777777" w:rsidTr="006F3D0B">
        <w:tc>
          <w:tcPr>
            <w:tcW w:w="912" w:type="pct"/>
            <w:tcBorders>
              <w:top w:val="single" w:sz="4" w:space="0" w:color="auto"/>
              <w:bottom w:val="single" w:sz="4" w:space="0" w:color="auto"/>
            </w:tcBorders>
            <w:shd w:val="clear" w:color="auto" w:fill="FFFFFF" w:themeFill="background1"/>
          </w:tcPr>
          <w:p w14:paraId="4E7DDAC2"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rPr>
            </w:pPr>
            <w:r w:rsidRPr="00DD54E3">
              <w:rPr>
                <w:rFonts w:ascii="Times New Roman" w:hAnsi="Times New Roman" w:cs="Times New Roman"/>
              </w:rPr>
              <w:t>Disaster type</w:t>
            </w:r>
          </w:p>
        </w:tc>
        <w:tc>
          <w:tcPr>
            <w:tcW w:w="2454" w:type="pct"/>
            <w:tcBorders>
              <w:top w:val="single" w:sz="4" w:space="0" w:color="auto"/>
              <w:bottom w:val="single" w:sz="4" w:space="0" w:color="auto"/>
            </w:tcBorders>
            <w:shd w:val="clear" w:color="auto" w:fill="FFFFFF" w:themeFill="background1"/>
          </w:tcPr>
          <w:p w14:paraId="4D3E2150"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 xml:space="preserve">Sudden-onset </w:t>
            </w:r>
          </w:p>
          <w:p w14:paraId="6390D5EC"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Slow-onset</w:t>
            </w:r>
          </w:p>
          <w:p w14:paraId="466BB319"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Both or not specific</w:t>
            </w:r>
          </w:p>
        </w:tc>
        <w:tc>
          <w:tcPr>
            <w:tcW w:w="659" w:type="pct"/>
            <w:tcBorders>
              <w:top w:val="single" w:sz="4" w:space="0" w:color="auto"/>
              <w:bottom w:val="single" w:sz="4" w:space="0" w:color="auto"/>
            </w:tcBorders>
            <w:shd w:val="clear" w:color="auto" w:fill="FFFFFF" w:themeFill="background1"/>
          </w:tcPr>
          <w:p w14:paraId="2CC2A34B"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Deductive</w:t>
            </w:r>
          </w:p>
        </w:tc>
        <w:tc>
          <w:tcPr>
            <w:tcW w:w="975" w:type="pct"/>
            <w:tcBorders>
              <w:top w:val="single" w:sz="4" w:space="0" w:color="auto"/>
              <w:bottom w:val="single" w:sz="4" w:space="0" w:color="auto"/>
            </w:tcBorders>
            <w:shd w:val="clear" w:color="auto" w:fill="FFFFFF" w:themeFill="background1"/>
          </w:tcPr>
          <w:p w14:paraId="41FF4C96" w14:textId="4B23AF1E" w:rsidR="00B10F20" w:rsidRPr="00DD54E3" w:rsidRDefault="00000000" w:rsidP="006F3D0B">
            <w:pPr>
              <w:pStyle w:val="NoSpacing"/>
              <w:spacing w:after="0" w:line="240" w:lineRule="auto"/>
              <w:rPr>
                <w:rFonts w:ascii="Times New Roman" w:hAnsi="Times New Roman" w:cs="Times New Roman"/>
              </w:rPr>
            </w:pPr>
            <w:sdt>
              <w:sdtPr>
                <w:rPr>
                  <w:rFonts w:ascii="Times New Roman" w:hAnsi="Times New Roman" w:cs="Times New Roman"/>
                </w:rPr>
                <w:alias w:val="To edit, see citavi.com/edit"/>
                <w:tag w:val="CitaviPlaceholder#97ce0901-ca43-4446-b4f2-48e884a5f18b"/>
                <w:id w:val="483126010"/>
                <w:placeholder>
                  <w:docPart w:val="4B5E02AD39664096A5AFBEC69FAEA495"/>
                </w:placeholder>
              </w:sdtPr>
              <w:sdtContent>
                <w:r w:rsidR="00B10F20" w:rsidRPr="00DD54E3">
                  <w:rPr>
                    <w:rFonts w:ascii="Times New Roman" w:hAnsi="Times New Roman" w:cs="Times New Roman"/>
                    <w:noProof/>
                  </w:rPr>
                  <w:fldChar w:fldCharType="begin"/>
                </w:r>
                <w:r w:rsidR="00000602" w:rsidRPr="00DD54E3">
                  <w:rPr>
                    <w:rFonts w:ascii="Times New Roman" w:hAnsi="Times New Roman" w:cs="Times New Roman"/>
                    <w:noProof/>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E1YTk4ZWNkLTEyM2MtNGZiZC1iYWI3LTQ3N2VhMGVhZTJhYSIsIlJhbmdlTGVuZ3RoIjoxNSwiUmVmZXJlbmNlSWQiOiJmN2VlZDY1ZS03MzM5LTQwMjMtYjQ3My02ZTcwMDgyYzBiYz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kdlcmFsZCIsIkxhc3ROYW1lIjoiUmVpbmVyIiwiUHJvdGVjdGVkIjpmYWxzZSwiU2V4IjowLCJDcmVhdGVkQnkiOiJfQUxJIiwiQ3JlYXRlZE9uIjoiMjAyMi0wNC0yOFQwNDoxNjoxMiIsIk1vZGlmaWVkQnkiOiJfQUxJIiwiSWQiOiIzOTJiNzNjYy1jMjY2LTQyY2MtOGE4YS0wNzllNTNlOTk4ZTEiLCJNb2RpZmllZE9uIjoiMjAyMi0wNC0yOFQwNDoxNjoxMiIsIlByb2plY3QiOnsiJHJlZiI6IjUifX1dLCJDaXRhdGlvbktleVVwZGF0ZVR5cGUiOjAsIkNvbGxhYm9yYXRvcnMiOltdLCJFZGl0b3JzIjpbXSwiRXZhbHVhdGlvbkNvbXBsZXhpdHkiOjAsIkV2YWx1YXRpb25Tb3VyY2VUZXh0Rm9ybWF0IjowLCJHcm91cHMiOltdLCJIYXNMYWJlbDEiOnRydWUsIkhhc0xhYmVsMiI6ZmFsc2UsIktleXdvcmRzIjpbXSwiTGFuZ3VhZ2UiOiJlbiIsIkxhbmd1YWdlQ29kZSI6ImVuIiwiTG9jYXRpb25zIjpbXSwiTnVtYmVyIjoiMiIsIk9yZ2FuaXphdGlvbnMiOltdLCJPdGhlcnNJbnZvbHZlZCI6W10sIlBhZ2VSYW5nZSI6IjxzcD5cclxuICA8bj4xMTY8L24+XHJcbiAgPGluPnRydWU8L2luPlxyXG4gIDxvcz4xMTY8L29zPlxyXG4gIDxwcz4xMTY8L3BzPlxyXG48L3NwPlxyXG48ZXA+XHJcbiAgPG4+MTQ3PC9uPlxyXG4gIDxpbj50cnVlPC9pbj5cclxuICA8b3M+MTQ3PC9vcz5cclxuICA8cHM+MTQ3PC9wcz5cclxuPC9lcD5cclxuPG9zPjExNi0xNDc8L29zPiIsIlBlcmlvZGljYWwiOnsiJGlkIjoiNyIsIiR0eXBlIjoiU3dpc3NBY2FkZW1pYy5DaXRhdmkuUGVyaW9kaWNhbCwgU3dpc3NBY2FkZW1pYy5DaXRhdmkiLCJOYW1lIjoiSm91cm5hbCBvZiBIdW1hbml0YXJpYW4gTG9naXN0aWNzIGFuZCBTdXBwbHkgQ2hhaW4gTWFuYWdlbWVudCIsIlBhZ2luYXRpb24iOjAsIlByb3RlY3RlZCI6ZmFsc2UsIkNyZWF0ZWRCeSI6Il9BbmpvbXNob2FlIiwiQ3JlYXRlZE9uIjoiMjAyMi0wMS0zMFQwNDozMTozOCIsIk1vZGlmaWVkQnkiOiJfQW5qb21zaG9hZSIsIklkIjoiOWQ3OGM2NjItMDVmYy00MDMwLWE4YjEtZDY4ODg5NWUzNjkxIiwiTW9kaWZpZWRPbiI6IjIwMjItMDEtMzBUMDQ6MzE6MzgiLCJQcm9qZWN0Ijp7IiRyZWYiOiI1In19LCJQdWJsaXNoZXJzIjpbXSwiUXVvdGF0aW9ucyI6W10sIlJlZmVyZW5jZVR5cGUiOiJKb3VybmFsQXJ0aWNsZSIsIlNob3J0VGl0bGUiOiJLdW56LCBSZWluZXIgMjAxMiDigJMgQSBtZXRh4oCQYW5hbHlzaXMgb2YgaHVtYW5pdGFyaWFuIGxvZ2lzdGljcyIsIlNob3J0VGl0bGVVcGRhdGVUeXBlIjowLCJTb3VyY2VPZkJpYmxpb2dyYXBoaWNJbmZvcm1hdGlvbiI6IkVuZE5vdGUiLCJTdGF0aWNJZHMiOlsiMzAxNzgwZDItM2Y2OC00ZTIxLWI5ODMtNjA5YzZlYjEwOGU4Il0sIlRhYmxlT2ZDb250ZW50c0NvbXBsZXhpdHkiOjAsIlRhYmxlT2ZDb250ZW50c1NvdXJjZVRleHRGb3JtYXQiOjAsIlRhc2tzIjpbXSwiVGl0bGUiOiJBIG1ldGHigJBhbmFseXNpcyBvZiBodW1hbml0YXJpYW4gbG9naXN0aWNzIHJlc2VhcmNoIiwiVHJhbnNsYXRvcnMiOltdLCJWb2x1bWUiOiIyIiwiWWVhciI6IjIwMTIiLCJZZWFyUmVzb2x2ZWQiOiIyMDEyIiwiQ3JlYXRlZEJ5IjoiX2EiLCJDcmVhdGVkT24iOiIyMDE2LTAzLTA4VDEyOjExOjIzIiwiTW9kaWZpZWRCeSI6Il9BbGkiLCJJZCI6ImY3ZWVkNjVlLTczMzktNDAyMy1iNDczLTZlNzAwODJjMGJjNyIsIk1vZGlmaWVkT24iOiIyMDIzLTEwLTAyVDIyOjI5OjE1IiwiUHJvamVjdCI6eyIkcmVmIjoiNSJ9fSwiVXNlTnVtYmVyaW5nVHlwZU9mUGFyZW50RG9jdW1lbnQiOmZhbHNlfV0sIkZvcm1hdHRlZFRleHQiOnsiJGlkIjoiOCIsIkNvdW50IjoxLCJUZXh0VW5pdHMiOlt7IiRpZCI6IjkiLCJGb250U3R5bGUiOnsiJGlkIjoiMTAiLCJOZXV0cmFsIjp0cnVlfSwiUmVhZGluZ09yZGVyIjoxLCJUZXh0IjoiS3VueiBhbmQgUmVpbmVyIn1dfSwiVGFnIjoiQ2l0YXZpUGxhY2Vob2xkZXIjOTdjZTA5MDEtY2E0My00NDQ2LWI0ZjItNDhlODg0YTVmMThiIiwiVGV4dCI6Ikt1bnogYW5kIFJlaW5lciIsIldBSVZlcnNpb24iOiI2LjguMC4wIn0=}</w:instrText>
                </w:r>
                <w:r w:rsidR="00B10F20" w:rsidRPr="00DD54E3">
                  <w:rPr>
                    <w:rFonts w:ascii="Times New Roman" w:hAnsi="Times New Roman" w:cs="Times New Roman"/>
                    <w:noProof/>
                  </w:rPr>
                  <w:fldChar w:fldCharType="separate"/>
                </w:r>
                <w:r w:rsidR="00B10F20" w:rsidRPr="00DD54E3">
                  <w:rPr>
                    <w:rFonts w:ascii="Times New Roman" w:hAnsi="Times New Roman" w:cs="Times New Roman"/>
                    <w:noProof/>
                  </w:rPr>
                  <w:t>Kunz and Reiner</w:t>
                </w:r>
                <w:r w:rsidR="00B10F20" w:rsidRPr="00DD54E3">
                  <w:rPr>
                    <w:rFonts w:ascii="Times New Roman" w:hAnsi="Times New Roman" w:cs="Times New Roman"/>
                    <w:noProof/>
                  </w:rPr>
                  <w:fldChar w:fldCharType="end"/>
                </w:r>
              </w:sdtContent>
            </w:sdt>
            <w:r w:rsidR="00B10F20" w:rsidRPr="00DD54E3">
              <w:rPr>
                <w:rFonts w:ascii="Times New Roman" w:hAnsi="Times New Roman" w:cs="Times New Roman"/>
              </w:rPr>
              <w:t xml:space="preserve"> </w:t>
            </w:r>
            <w:sdt>
              <w:sdtPr>
                <w:rPr>
                  <w:rFonts w:ascii="Times New Roman" w:hAnsi="Times New Roman" w:cs="Times New Roman"/>
                </w:rPr>
                <w:alias w:val="To edit, see citavi.com/edit"/>
                <w:tag w:val="CitaviPlaceholder#54ff9dfe-8b92-4817-9ae3-aad7d804fd64"/>
                <w:id w:val="736597204"/>
                <w:placeholder>
                  <w:docPart w:val="4B5E02AD39664096A5AFBEC69FAEA495"/>
                </w:placeholder>
              </w:sdtPr>
              <w:sdtContent>
                <w:r w:rsidR="00B10F20" w:rsidRPr="00DD54E3">
                  <w:rPr>
                    <w:rFonts w:ascii="Times New Roman" w:hAnsi="Times New Roman" w:cs="Times New Roman"/>
                    <w:noProof/>
                  </w:rPr>
                  <w:fldChar w:fldCharType="begin"/>
                </w:r>
                <w:r w:rsidR="00000602" w:rsidRPr="00DD54E3">
                  <w:rPr>
                    <w:rFonts w:ascii="Times New Roman" w:hAnsi="Times New Roman" w:cs="Times New Roman"/>
                    <w:noProof/>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cxNGU4ZmE1LWM2ZDAtNGVjMS05M2Y1LTI3ZWMwN2I4YTZjMiIsIlJhbmdlTGVuZ3RoIjo2LCJSZWZlcmVuY2VJZCI6ImY3ZWVkNjVlLTczMzktNDAyMy1iNDczLTZlNzAwODJjMGJj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HZXJhbGQiLCJMYXN0TmFtZSI6IlJlaW5lciIsIlByb3RlY3RlZCI6ZmFsc2UsIlNleCI6MCwiQ3JlYXRlZEJ5IjoiX0FMSSIsIkNyZWF0ZWRPbiI6IjIwMjItMDQtMjhUMDQ6MTY6MTIiLCJNb2RpZmllZEJ5IjoiX0FMSSIsIklkIjoiMzkyYjczY2MtYzI2Ni00MmNjLThhOGEtMDc5ZTUzZTk5OGUxIiwiTW9kaWZpZWRPbiI6IjIwMjItMDQtMjhUMDQ6MTY6MTIiLCJQcm9qZWN0Ijp7IiRyZWYiOiI1In19XSwiQ2l0YXRpb25LZXlVcGRhdGVUeXBlIjowLCJDb2xsYWJvcmF0b3JzIjpbXSwiRWRpdG9ycyI6W10sIkV2YWx1YXRpb25Db21wbGV4aXR5IjowLCJFdmFsdWF0aW9uU291cmNlVGV4dEZvcm1hdCI6MCwiR3JvdXBzIjpbXSwiSGFzTGFiZWwxIjp0cnVlLCJIYXNMYWJlbDIiOmZhbHNlLCJLZXl3b3JkcyI6W10sIkxhbmd1YWdlIjoiZW4iLCJMYW5ndWFnZUNvZGUiOiJlbiIsIkxvY2F0aW9ucyI6W10sIk51bWJlciI6IjIiLCJPcmdhbml6YXRpb25zIjpbXSwiT3RoZXJzSW52b2x2ZWQiOltdLCJQYWdlUmFuZ2UiOiI8c3A+XHJcbiAgPG4+MTE2PC9uPlxyXG4gIDxpbj50cnVlPC9pbj5cclxuICA8b3M+MTE2PC9vcz5cclxuICA8cHM+MTE2PC9wcz5cclxuPC9zcD5cclxuPGVwPlxyXG4gIDxuPjE0Nzwvbj5cclxuICA8aW4+dHJ1ZTwvaW4+XHJcbiAgPG9zPjE0Nzwvb3M+XHJcbiAgPHBzPjE0NzwvcHM+XHJcbjwvZXA+XHJcbjxvcz4xMTYtMTQ3PC9vcz4iLCJQZXJpb2RpY2FsIjp7IiRpZCI6IjciLCIkdHlwZSI6IlN3aXNzQWNhZGVtaWMuQ2l0YXZpLlBlcmlvZGljYWwsIFN3aXNzQWNhZGVtaWMuQ2l0YXZpIiwiTmFtZSI6IkpvdXJuYWwgb2YgSHVtYW5pdGFyaWFuIExvZ2lzdGljcyBhbmQgU3VwcGx5IENoYWluIE1hbmFnZW1lbnQiLCJQYWdpbmF0aW9uIjowLCJQcm90ZWN0ZWQiOmZhbHNlLCJDcmVhdGVkQnkiOiJfQW5qb21zaG9hZSIsIkNyZWF0ZWRPbiI6IjIwMjItMDEtMzBUMDQ6MzE6MzgiLCJNb2RpZmllZEJ5IjoiX0Fuam9tc2hvYWUiLCJJZCI6IjlkNzhjNjYyLTA1ZmMtNDAzMC1hOGIxLWQ2ODg4OTVlMzY5MSIsIk1vZGlmaWVkT24iOiIyMDIyLTAxLTMwVDA0OjMxOjM4IiwiUHJvamVjdCI6eyIkcmVmIjoiNSJ9fSwiUHVibGlzaGVycyI6W10sIlF1b3RhdGlvbnMiOltdLCJSZWZlcmVuY2VUeXBlIjoiSm91cm5hbEFydGljbGUiLCJTaG9ydFRpdGxlIjoiS3VueiwgUmVpbmVyIDIwMTIg4oCTIEEgbWV0YeKAkGFuYWx5c2lzIG9mIGh1bWFuaXRhcmlhbiBsb2dpc3RpY3MiLCJTaG9ydFRpdGxlVXBkYXRlVHlwZSI6MCwiU291cmNlT2ZCaWJsaW9ncmFwaGljSW5mb3JtYXRpb24iOiJFbmROb3RlIiwiU3RhdGljSWRzIjpbIjMwMTc4MGQyLTNmNjgtNGUyMS1iOTgzLTYwOWM2ZWIxMDhlOCJdLCJUYWJsZU9mQ29udGVudHNDb21wbGV4aXR5IjowLCJUYWJsZU9mQ29udGVudHNTb3VyY2VUZXh0Rm9ybWF0IjowLCJUYXNrcyI6W10sIlRpdGxlIjoiQSBtZXRh4oCQYW5hbHlzaXMgb2YgaHVtYW5pdGFyaWFuIGxvZ2lzdGljcyByZXNlYXJjaCIsIlRyYW5zbGF0b3JzIjpbXSwiVm9sdW1lIjoiMiIsIlllYXIiOiIyMDEyIiwiWWVhclJlc29sdmVkIjoiMjAxMiIsIkNyZWF0ZWRCeSI6Il9hIiwiQ3JlYXRlZE9uIjoiMjAxNi0wMy0wOFQxMjoxMToyMyIsIk1vZGlmaWVkQnkiOiJfQWxpIiwiSWQiOiJmN2VlZDY1ZS03MzM5LTQwMjMtYjQ3My02ZTcwMDgyYzBiYzciLCJNb2RpZmllZE9uIjoiMjAyMy0xMC0wMlQyMjoyOToxNSIsIlByb2plY3QiOnsiJHJlZiI6IjUifX0sIlVzZU51bWJlcmluZ1R5cGVPZlBhcmVudERvY3VtZW50IjpmYWxzZSwiWWVhck9ubHkiOnRydWV9XSwiRm9ybWF0dGVkVGV4dCI6eyIkaWQiOiI4IiwiQ291bnQiOjEsIlRleHRVbml0cyI6W3siJGlkIjoiOSIsIkZvbnRTdHlsZSI6eyIkaWQiOiIxMCIsIk5ldXRyYWwiOnRydWV9LCJSZWFkaW5nT3JkZXIiOjEsIlRleHQiOiIoMjAxMikifV19LCJUYWciOiJDaXRhdmlQbGFjZWhvbGRlciM1NGZmOWRmZS04YjkyLTQ4MTctOWFlMy1hYWQ3ZDgwNGZkNjQiLCJUZXh0IjoiKDIwMTIpIiwiV0FJVmVyc2lvbiI6IjYuOC4wLjAifQ==}</w:instrText>
                </w:r>
                <w:r w:rsidR="00B10F20" w:rsidRPr="00DD54E3">
                  <w:rPr>
                    <w:rFonts w:ascii="Times New Roman" w:hAnsi="Times New Roman" w:cs="Times New Roman"/>
                    <w:noProof/>
                  </w:rPr>
                  <w:fldChar w:fldCharType="separate"/>
                </w:r>
                <w:r w:rsidR="00B10F20" w:rsidRPr="00DD54E3">
                  <w:rPr>
                    <w:rFonts w:ascii="Times New Roman" w:hAnsi="Times New Roman" w:cs="Times New Roman"/>
                    <w:noProof/>
                  </w:rPr>
                  <w:t>(2012)</w:t>
                </w:r>
                <w:r w:rsidR="00B10F20" w:rsidRPr="00DD54E3">
                  <w:rPr>
                    <w:rFonts w:ascii="Times New Roman" w:hAnsi="Times New Roman" w:cs="Times New Roman"/>
                    <w:noProof/>
                  </w:rPr>
                  <w:fldChar w:fldCharType="end"/>
                </w:r>
              </w:sdtContent>
            </w:sdt>
          </w:p>
        </w:tc>
      </w:tr>
      <w:tr w:rsidR="00B10F20" w:rsidRPr="00DD54E3" w14:paraId="0A47BF37" w14:textId="77777777" w:rsidTr="006F3D0B">
        <w:tc>
          <w:tcPr>
            <w:tcW w:w="912" w:type="pct"/>
            <w:tcBorders>
              <w:top w:val="single" w:sz="4" w:space="0" w:color="auto"/>
              <w:bottom w:val="single" w:sz="4" w:space="0" w:color="auto"/>
            </w:tcBorders>
            <w:shd w:val="clear" w:color="auto" w:fill="FFFFFF" w:themeFill="background1"/>
          </w:tcPr>
          <w:p w14:paraId="36D8D456"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rPr>
            </w:pPr>
            <w:r w:rsidRPr="00DD54E3">
              <w:rPr>
                <w:rFonts w:ascii="Times New Roman" w:hAnsi="Times New Roman" w:cs="Times New Roman"/>
              </w:rPr>
              <w:t>Context of operation</w:t>
            </w:r>
          </w:p>
        </w:tc>
        <w:tc>
          <w:tcPr>
            <w:tcW w:w="2454" w:type="pct"/>
            <w:tcBorders>
              <w:top w:val="single" w:sz="4" w:space="0" w:color="auto"/>
              <w:bottom w:val="single" w:sz="4" w:space="0" w:color="auto"/>
            </w:tcBorders>
            <w:shd w:val="clear" w:color="auto" w:fill="FFFFFF" w:themeFill="background1"/>
          </w:tcPr>
          <w:p w14:paraId="3756AE0D"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Disaster relief</w:t>
            </w:r>
          </w:p>
          <w:p w14:paraId="135FF527"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Development aid</w:t>
            </w:r>
          </w:p>
          <w:p w14:paraId="634C9722"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Both or not specific</w:t>
            </w:r>
          </w:p>
        </w:tc>
        <w:tc>
          <w:tcPr>
            <w:tcW w:w="659" w:type="pct"/>
            <w:tcBorders>
              <w:top w:val="single" w:sz="4" w:space="0" w:color="auto"/>
              <w:bottom w:val="single" w:sz="4" w:space="0" w:color="auto"/>
            </w:tcBorders>
            <w:shd w:val="clear" w:color="auto" w:fill="FFFFFF" w:themeFill="background1"/>
          </w:tcPr>
          <w:p w14:paraId="0C4ED583"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Deductive</w:t>
            </w:r>
          </w:p>
        </w:tc>
        <w:tc>
          <w:tcPr>
            <w:tcW w:w="975" w:type="pct"/>
            <w:tcBorders>
              <w:top w:val="single" w:sz="4" w:space="0" w:color="auto"/>
              <w:bottom w:val="single" w:sz="4" w:space="0" w:color="auto"/>
            </w:tcBorders>
            <w:shd w:val="clear" w:color="auto" w:fill="FFFFFF" w:themeFill="background1"/>
          </w:tcPr>
          <w:p w14:paraId="4761B41E" w14:textId="30A09B80" w:rsidR="00B10F20" w:rsidRPr="00DD54E3" w:rsidRDefault="00000000" w:rsidP="006F3D0B">
            <w:pPr>
              <w:pStyle w:val="NoSpacing"/>
              <w:spacing w:after="0" w:line="240" w:lineRule="auto"/>
              <w:rPr>
                <w:rFonts w:ascii="Times New Roman" w:hAnsi="Times New Roman" w:cs="Times New Roman"/>
              </w:rPr>
            </w:pPr>
            <w:sdt>
              <w:sdtPr>
                <w:rPr>
                  <w:rFonts w:ascii="Times New Roman" w:hAnsi="Times New Roman" w:cs="Times New Roman"/>
                </w:rPr>
                <w:alias w:val="To edit, see citavi.com/edit"/>
                <w:tag w:val="CitaviPlaceholder#9218c973-7908-44a6-9f7c-fd50dc8e5006"/>
                <w:id w:val="-1174793437"/>
                <w:placeholder>
                  <w:docPart w:val="4B5E02AD39664096A5AFBEC69FAEA495"/>
                </w:placeholder>
              </w:sdtPr>
              <w:sdtContent>
                <w:r w:rsidR="00B10F20" w:rsidRPr="00DD54E3">
                  <w:rPr>
                    <w:rFonts w:ascii="Times New Roman" w:hAnsi="Times New Roman" w:cs="Times New Roman"/>
                    <w:noProof/>
                  </w:rPr>
                  <w:fldChar w:fldCharType="begin"/>
                </w:r>
                <w:r w:rsidR="00000602" w:rsidRPr="00DD54E3">
                  <w:rPr>
                    <w:rFonts w:ascii="Times New Roman" w:hAnsi="Times New Roman" w:cs="Times New Roman"/>
                    <w:noProof/>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Y2OGRiOTUzLWQ3YmYtNDY0NC1iZWM4LWU4YTcwZjVlY2Q2YSIsIlJhbmdlTGVuZ3RoIjoxNSwiUmVmZXJlbmNlSWQiOiJmN2VlZDY1ZS03MzM5LTQwMjMtYjQ3My02ZTcwMDgyYzBiYz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kdlcmFsZCIsIkxhc3ROYW1lIjoiUmVpbmVyIiwiUHJvdGVjdGVkIjpmYWxzZSwiU2V4IjowLCJDcmVhdGVkQnkiOiJfQUxJIiwiQ3JlYXRlZE9uIjoiMjAyMi0wNC0yOFQwNDoxNjoxMiIsIk1vZGlmaWVkQnkiOiJfQUxJIiwiSWQiOiIzOTJiNzNjYy1jMjY2LTQyY2MtOGE4YS0wNzllNTNlOTk4ZTEiLCJNb2RpZmllZE9uIjoiMjAyMi0wNC0yOFQwNDoxNjoxMiIsIlByb2plY3QiOnsiJHJlZiI6IjUifX1dLCJDaXRhdGlvbktleVVwZGF0ZVR5cGUiOjAsIkNvbGxhYm9yYXRvcnMiOltdLCJFZGl0b3JzIjpbXSwiRXZhbHVhdGlvbkNvbXBsZXhpdHkiOjAsIkV2YWx1YXRpb25Tb3VyY2VUZXh0Rm9ybWF0IjowLCJHcm91cHMiOltdLCJIYXNMYWJlbDEiOnRydWUsIkhhc0xhYmVsMiI6ZmFsc2UsIktleXdvcmRzIjpbXSwiTGFuZ3VhZ2UiOiJlbiIsIkxhbmd1YWdlQ29kZSI6ImVuIiwiTG9jYXRpb25zIjpbXSwiTnVtYmVyIjoiMiIsIk9yZ2FuaXphdGlvbnMiOltdLCJPdGhlcnNJbnZvbHZlZCI6W10sIlBhZ2VSYW5nZSI6IjxzcD5cclxuICA8bj4xMTY8L24+XHJcbiAgPGluPnRydWU8L2luPlxyXG4gIDxvcz4xMTY8L29zPlxyXG4gIDxwcz4xMTY8L3BzPlxyXG48L3NwPlxyXG48ZXA+XHJcbiAgPG4+MTQ3PC9uPlxyXG4gIDxpbj50cnVlPC9pbj5cclxuICA8b3M+MTQ3PC9vcz5cclxuICA8cHM+MTQ3PC9wcz5cclxuPC9lcD5cclxuPG9zPjExNi0xNDc8L29zPiIsIlBlcmlvZGljYWwiOnsiJGlkIjoiNyIsIiR0eXBlIjoiU3dpc3NBY2FkZW1pYy5DaXRhdmkuUGVyaW9kaWNhbCwgU3dpc3NBY2FkZW1pYy5DaXRhdmkiLCJOYW1lIjoiSm91cm5hbCBvZiBIdW1hbml0YXJpYW4gTG9naXN0aWNzIGFuZCBTdXBwbHkgQ2hhaW4gTWFuYWdlbWVudCIsIlBhZ2luYXRpb24iOjAsIlByb3RlY3RlZCI6ZmFsc2UsIkNyZWF0ZWRCeSI6Il9BbmpvbXNob2FlIiwiQ3JlYXRlZE9uIjoiMjAyMi0wMS0zMFQwNDozMTozOCIsIk1vZGlmaWVkQnkiOiJfQW5qb21zaG9hZSIsIklkIjoiOWQ3OGM2NjItMDVmYy00MDMwLWE4YjEtZDY4ODg5NWUzNjkxIiwiTW9kaWZpZWRPbiI6IjIwMjItMDEtMzBUMDQ6MzE6MzgiLCJQcm9qZWN0Ijp7IiRyZWYiOiI1In19LCJQdWJsaXNoZXJzIjpbXSwiUXVvdGF0aW9ucyI6W10sIlJlZmVyZW5jZVR5cGUiOiJKb3VybmFsQXJ0aWNsZSIsIlNob3J0VGl0bGUiOiJLdW56LCBSZWluZXIgMjAxMiDigJMgQSBtZXRh4oCQYW5hbHlzaXMgb2YgaHVtYW5pdGFyaWFuIGxvZ2lzdGljcyIsIlNob3J0VGl0bGVVcGRhdGVUeXBlIjowLCJTb3VyY2VPZkJpYmxpb2dyYXBoaWNJbmZvcm1hdGlvbiI6IkVuZE5vdGUiLCJTdGF0aWNJZHMiOlsiMzAxNzgwZDItM2Y2OC00ZTIxLWI5ODMtNjA5YzZlYjEwOGU4Il0sIlRhYmxlT2ZDb250ZW50c0NvbXBsZXhpdHkiOjAsIlRhYmxlT2ZDb250ZW50c1NvdXJjZVRleHRGb3JtYXQiOjAsIlRhc2tzIjpbXSwiVGl0bGUiOiJBIG1ldGHigJBhbmFseXNpcyBvZiBodW1hbml0YXJpYW4gbG9naXN0aWNzIHJlc2VhcmNoIiwiVHJhbnNsYXRvcnMiOltdLCJWb2x1bWUiOiIyIiwiWWVhciI6IjIwMTIiLCJZZWFyUmVzb2x2ZWQiOiIyMDEyIiwiQ3JlYXRlZEJ5IjoiX2EiLCJDcmVhdGVkT24iOiIyMDE2LTAzLTA4VDEyOjExOjIzIiwiTW9kaWZpZWRCeSI6Il9BbGkiLCJJZCI6ImY3ZWVkNjVlLTczMzktNDAyMy1iNDczLTZlNzAwODJjMGJjNyIsIk1vZGlmaWVkT24iOiIyMDIzLTEwLTAyVDIyOjI5OjE1IiwiUHJvamVjdCI6eyIkcmVmIjoiNSJ9fSwiVXNlTnVtYmVyaW5nVHlwZU9mUGFyZW50RG9jdW1lbnQiOmZhbHNlfV0sIkZvcm1hdHRlZFRleHQiOnsiJGlkIjoiOCIsIkNvdW50IjoxLCJUZXh0VW5pdHMiOlt7IiRpZCI6IjkiLCJGb250U3R5bGUiOnsiJGlkIjoiMTAiLCJOZXV0cmFsIjp0cnVlfSwiUmVhZGluZ09yZGVyIjoxLCJUZXh0IjoiS3VueiBhbmQgUmVpbmVyIn1dfSwiVGFnIjoiQ2l0YXZpUGxhY2Vob2xkZXIjOTIxOGM5NzMtNzkwOC00NGE2LTlmN2MtZmQ1MGRjOGU1MDA2IiwiVGV4dCI6Ikt1bnogYW5kIFJlaW5lciIsIldBSVZlcnNpb24iOiI2LjguMC4wIn0=}</w:instrText>
                </w:r>
                <w:r w:rsidR="00B10F20" w:rsidRPr="00DD54E3">
                  <w:rPr>
                    <w:rFonts w:ascii="Times New Roman" w:hAnsi="Times New Roman" w:cs="Times New Roman"/>
                    <w:noProof/>
                  </w:rPr>
                  <w:fldChar w:fldCharType="separate"/>
                </w:r>
                <w:r w:rsidR="00B10F20" w:rsidRPr="00DD54E3">
                  <w:rPr>
                    <w:rFonts w:ascii="Times New Roman" w:hAnsi="Times New Roman" w:cs="Times New Roman"/>
                    <w:noProof/>
                  </w:rPr>
                  <w:t>Kunz and Reiner</w:t>
                </w:r>
                <w:r w:rsidR="00B10F20" w:rsidRPr="00DD54E3">
                  <w:rPr>
                    <w:rFonts w:ascii="Times New Roman" w:hAnsi="Times New Roman" w:cs="Times New Roman"/>
                    <w:noProof/>
                  </w:rPr>
                  <w:fldChar w:fldCharType="end"/>
                </w:r>
              </w:sdtContent>
            </w:sdt>
            <w:r w:rsidR="00B10F20" w:rsidRPr="00DD54E3">
              <w:rPr>
                <w:rFonts w:ascii="Times New Roman" w:hAnsi="Times New Roman" w:cs="Times New Roman"/>
              </w:rPr>
              <w:t xml:space="preserve"> </w:t>
            </w:r>
            <w:sdt>
              <w:sdtPr>
                <w:rPr>
                  <w:rFonts w:ascii="Times New Roman" w:hAnsi="Times New Roman" w:cs="Times New Roman"/>
                </w:rPr>
                <w:alias w:val="To edit, see citavi.com/edit"/>
                <w:tag w:val="CitaviPlaceholder#b8f3ded9-8637-4f44-8895-3734816320be"/>
                <w:id w:val="-1565337289"/>
                <w:placeholder>
                  <w:docPart w:val="4B5E02AD39664096A5AFBEC69FAEA495"/>
                </w:placeholder>
              </w:sdtPr>
              <w:sdtContent>
                <w:r w:rsidR="00B10F20" w:rsidRPr="00DD54E3">
                  <w:rPr>
                    <w:rFonts w:ascii="Times New Roman" w:hAnsi="Times New Roman" w:cs="Times New Roman"/>
                    <w:noProof/>
                  </w:rPr>
                  <w:fldChar w:fldCharType="begin"/>
                </w:r>
                <w:r w:rsidR="00000602" w:rsidRPr="00DD54E3">
                  <w:rPr>
                    <w:rFonts w:ascii="Times New Roman" w:hAnsi="Times New Roman" w:cs="Times New Roman"/>
                    <w:noProof/>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FjZDk1YjcyLTBiY2ItNGJjMS1hZGNjLTBhNmIyMDRkY2QzYiIsIlJhbmdlTGVuZ3RoIjo2LCJSZWZlcmVuY2VJZCI6ImY3ZWVkNjVlLTczMzktNDAyMy1iNDczLTZlNzAwODJjMGJj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HZXJhbGQiLCJMYXN0TmFtZSI6IlJlaW5lciIsIlByb3RlY3RlZCI6ZmFsc2UsIlNleCI6MCwiQ3JlYXRlZEJ5IjoiX0FMSSIsIkNyZWF0ZWRPbiI6IjIwMjItMDQtMjhUMDQ6MTY6MTIiLCJNb2RpZmllZEJ5IjoiX0FMSSIsIklkIjoiMzkyYjczY2MtYzI2Ni00MmNjLThhOGEtMDc5ZTUzZTk5OGUxIiwiTW9kaWZpZWRPbiI6IjIwMjItMDQtMjhUMDQ6MTY6MTIiLCJQcm9qZWN0Ijp7IiRyZWYiOiI1In19XSwiQ2l0YXRpb25LZXlVcGRhdGVUeXBlIjowLCJDb2xsYWJvcmF0b3JzIjpbXSwiRWRpdG9ycyI6W10sIkV2YWx1YXRpb25Db21wbGV4aXR5IjowLCJFdmFsdWF0aW9uU291cmNlVGV4dEZvcm1hdCI6MCwiR3JvdXBzIjpbXSwiSGFzTGFiZWwxIjp0cnVlLCJIYXNMYWJlbDIiOmZhbHNlLCJLZXl3b3JkcyI6W10sIkxhbmd1YWdlIjoiZW4iLCJMYW5ndWFnZUNvZGUiOiJlbiIsIkxvY2F0aW9ucyI6W10sIk51bWJlciI6IjIiLCJPcmdhbml6YXRpb25zIjpbXSwiT3RoZXJzSW52b2x2ZWQiOltdLCJQYWdlUmFuZ2UiOiI8c3A+XHJcbiAgPG4+MTE2PC9uPlxyXG4gIDxpbj50cnVlPC9pbj5cclxuICA8b3M+MTE2PC9vcz5cclxuICA8cHM+MTE2PC9wcz5cclxuPC9zcD5cclxuPGVwPlxyXG4gIDxuPjE0Nzwvbj5cclxuICA8aW4+dHJ1ZTwvaW4+XHJcbiAgPG9zPjE0Nzwvb3M+XHJcbiAgPHBzPjE0NzwvcHM+XHJcbjwvZXA+XHJcbjxvcz4xMTYtMTQ3PC9vcz4iLCJQZXJpb2RpY2FsIjp7IiRpZCI6IjciLCIkdHlwZSI6IlN3aXNzQWNhZGVtaWMuQ2l0YXZpLlBlcmlvZGljYWwsIFN3aXNzQWNhZGVtaWMuQ2l0YXZpIiwiTmFtZSI6IkpvdXJuYWwgb2YgSHVtYW5pdGFyaWFuIExvZ2lzdGljcyBhbmQgU3VwcGx5IENoYWluIE1hbmFnZW1lbnQiLCJQYWdpbmF0aW9uIjowLCJQcm90ZWN0ZWQiOmZhbHNlLCJDcmVhdGVkQnkiOiJfQW5qb21zaG9hZSIsIkNyZWF0ZWRPbiI6IjIwMjItMDEtMzBUMDQ6MzE6MzgiLCJNb2RpZmllZEJ5IjoiX0Fuam9tc2hvYWUiLCJJZCI6IjlkNzhjNjYyLTA1ZmMtNDAzMC1hOGIxLWQ2ODg4OTVlMzY5MSIsIk1vZGlmaWVkT24iOiIyMDIyLTAxLTMwVDA0OjMxOjM4IiwiUHJvamVjdCI6eyIkcmVmIjoiNSJ9fSwiUHVibGlzaGVycyI6W10sIlF1b3RhdGlvbnMiOltdLCJSZWZlcmVuY2VUeXBlIjoiSm91cm5hbEFydGljbGUiLCJTaG9ydFRpdGxlIjoiS3VueiwgUmVpbmVyIDIwMTIg4oCTIEEgbWV0YeKAkGFuYWx5c2lzIG9mIGh1bWFuaXRhcmlhbiBsb2dpc3RpY3MiLCJTaG9ydFRpdGxlVXBkYXRlVHlwZSI6MCwiU291cmNlT2ZCaWJsaW9ncmFwaGljSW5mb3JtYXRpb24iOiJFbmROb3RlIiwiU3RhdGljSWRzIjpbIjMwMTc4MGQyLTNmNjgtNGUyMS1iOTgzLTYwOWM2ZWIxMDhlOCJdLCJUYWJsZU9mQ29udGVudHNDb21wbGV4aXR5IjowLCJUYWJsZU9mQ29udGVudHNTb3VyY2VUZXh0Rm9ybWF0IjowLCJUYXNrcyI6W10sIlRpdGxlIjoiQSBtZXRh4oCQYW5hbHlzaXMgb2YgaHVtYW5pdGFyaWFuIGxvZ2lzdGljcyByZXNlYXJjaCIsIlRyYW5zbGF0b3JzIjpbXSwiVm9sdW1lIjoiMiIsIlllYXIiOiIyMDEyIiwiWWVhclJlc29sdmVkIjoiMjAxMiIsIkNyZWF0ZWRCeSI6Il9hIiwiQ3JlYXRlZE9uIjoiMjAxNi0wMy0wOFQxMjoxMToyMyIsIk1vZGlmaWVkQnkiOiJfQWxpIiwiSWQiOiJmN2VlZDY1ZS03MzM5LTQwMjMtYjQ3My02ZTcwMDgyYzBiYzciLCJNb2RpZmllZE9uIjoiMjAyMy0xMC0wMlQyMjoyOToxNSIsIlByb2plY3QiOnsiJHJlZiI6IjUifX0sIlVzZU51bWJlcmluZ1R5cGVPZlBhcmVudERvY3VtZW50IjpmYWxzZSwiWWVhck9ubHkiOnRydWV9XSwiRm9ybWF0dGVkVGV4dCI6eyIkaWQiOiI4IiwiQ291bnQiOjEsIlRleHRVbml0cyI6W3siJGlkIjoiOSIsIkZvbnRTdHlsZSI6eyIkaWQiOiIxMCIsIk5ldXRyYWwiOnRydWV9LCJSZWFkaW5nT3JkZXIiOjEsIlRleHQiOiIoMjAxMikifV19LCJUYWciOiJDaXRhdmlQbGFjZWhvbGRlciNiOGYzZGVkOS04NjM3LTRmNDQtODg5NS0zNzM0ODE2MzIwYmUiLCJUZXh0IjoiKDIwMTIpIiwiV0FJVmVyc2lvbiI6IjYuOC4wLjAifQ==}</w:instrText>
                </w:r>
                <w:r w:rsidR="00B10F20" w:rsidRPr="00DD54E3">
                  <w:rPr>
                    <w:rFonts w:ascii="Times New Roman" w:hAnsi="Times New Roman" w:cs="Times New Roman"/>
                    <w:noProof/>
                  </w:rPr>
                  <w:fldChar w:fldCharType="separate"/>
                </w:r>
                <w:r w:rsidR="00B10F20" w:rsidRPr="00DD54E3">
                  <w:rPr>
                    <w:rFonts w:ascii="Times New Roman" w:hAnsi="Times New Roman" w:cs="Times New Roman"/>
                    <w:noProof/>
                  </w:rPr>
                  <w:t>(2012)</w:t>
                </w:r>
                <w:r w:rsidR="00B10F20" w:rsidRPr="00DD54E3">
                  <w:rPr>
                    <w:rFonts w:ascii="Times New Roman" w:hAnsi="Times New Roman" w:cs="Times New Roman"/>
                    <w:noProof/>
                  </w:rPr>
                  <w:fldChar w:fldCharType="end"/>
                </w:r>
              </w:sdtContent>
            </w:sdt>
          </w:p>
        </w:tc>
      </w:tr>
      <w:tr w:rsidR="00B10F20" w:rsidRPr="00DD54E3" w14:paraId="2CD53FB3" w14:textId="77777777" w:rsidTr="006F3D0B">
        <w:tc>
          <w:tcPr>
            <w:tcW w:w="912" w:type="pct"/>
            <w:tcBorders>
              <w:top w:val="single" w:sz="4" w:space="0" w:color="auto"/>
              <w:bottom w:val="single" w:sz="4" w:space="0" w:color="auto"/>
            </w:tcBorders>
            <w:shd w:val="clear" w:color="auto" w:fill="FFFFFF" w:themeFill="background1"/>
          </w:tcPr>
          <w:p w14:paraId="7D7F4C10"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rPr>
            </w:pPr>
            <w:r w:rsidRPr="00DD54E3">
              <w:rPr>
                <w:rFonts w:ascii="Times New Roman" w:hAnsi="Times New Roman" w:cs="Times New Roman"/>
              </w:rPr>
              <w:t>Disaster management phase</w:t>
            </w:r>
          </w:p>
        </w:tc>
        <w:tc>
          <w:tcPr>
            <w:tcW w:w="2454" w:type="pct"/>
            <w:tcBorders>
              <w:top w:val="single" w:sz="4" w:space="0" w:color="auto"/>
              <w:bottom w:val="single" w:sz="4" w:space="0" w:color="auto"/>
            </w:tcBorders>
            <w:shd w:val="clear" w:color="auto" w:fill="FFFFFF" w:themeFill="background1"/>
          </w:tcPr>
          <w:p w14:paraId="1795ECAA"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Mitigation and preparedness</w:t>
            </w:r>
          </w:p>
          <w:p w14:paraId="6DA4EA21"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Response</w:t>
            </w:r>
          </w:p>
          <w:p w14:paraId="6AB6F2EA"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Recovery</w:t>
            </w:r>
          </w:p>
          <w:p w14:paraId="0791EFD3"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Several</w:t>
            </w:r>
          </w:p>
          <w:p w14:paraId="04AA2BF3"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Not specific</w:t>
            </w:r>
          </w:p>
        </w:tc>
        <w:tc>
          <w:tcPr>
            <w:tcW w:w="659" w:type="pct"/>
            <w:tcBorders>
              <w:top w:val="single" w:sz="4" w:space="0" w:color="auto"/>
              <w:bottom w:val="single" w:sz="4" w:space="0" w:color="auto"/>
            </w:tcBorders>
            <w:shd w:val="clear" w:color="auto" w:fill="FFFFFF" w:themeFill="background1"/>
          </w:tcPr>
          <w:p w14:paraId="0F64C8E5"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Deductive</w:t>
            </w:r>
          </w:p>
        </w:tc>
        <w:tc>
          <w:tcPr>
            <w:tcW w:w="975" w:type="pct"/>
            <w:tcBorders>
              <w:top w:val="single" w:sz="4" w:space="0" w:color="auto"/>
              <w:bottom w:val="single" w:sz="4" w:space="0" w:color="auto"/>
            </w:tcBorders>
            <w:shd w:val="clear" w:color="auto" w:fill="FFFFFF" w:themeFill="background1"/>
          </w:tcPr>
          <w:p w14:paraId="287BB4D6" w14:textId="0E7D986D" w:rsidR="00B10F20" w:rsidRPr="00DD54E3" w:rsidRDefault="00000000" w:rsidP="006F3D0B">
            <w:pPr>
              <w:pStyle w:val="NoSpacing"/>
              <w:spacing w:after="0" w:line="240" w:lineRule="auto"/>
              <w:rPr>
                <w:rFonts w:ascii="Times New Roman" w:hAnsi="Times New Roman" w:cs="Times New Roman"/>
                <w:lang w:val="fr-CH"/>
              </w:rPr>
            </w:pPr>
            <w:sdt>
              <w:sdtPr>
                <w:rPr>
                  <w:rFonts w:ascii="Times New Roman" w:hAnsi="Times New Roman" w:cs="Times New Roman"/>
                  <w:lang w:val="fr-CH"/>
                </w:rPr>
                <w:alias w:val="To edit, see citavi.com/edit"/>
                <w:tag w:val="CitaviPlaceholder#59d391b4-3d5c-4152-ba46-19e65418fac2"/>
                <w:id w:val="-1333992726"/>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yMmVjYzcwLWI4MTgtNDIxZC05NWNiLTNmMDBmMzU4OGNmYyIsIlJhbmdlTGVuZ3RoIjoxNSwiUmVmZXJlbmNlSWQiOiJmN2VlZDY1ZS03MzM5LTQwMjMtYjQ3My02ZTcwMDgyYzBiYz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kdlcmFsZCIsIkxhc3ROYW1lIjoiUmVpbmVyIiwiUHJvdGVjdGVkIjpmYWxzZSwiU2V4IjowLCJDcmVhdGVkQnkiOiJfQUxJIiwiQ3JlYXRlZE9uIjoiMjAyMi0wNC0yOFQwNDoxNjoxMiIsIk1vZGlmaWVkQnkiOiJfQUxJIiwiSWQiOiIzOTJiNzNjYy1jMjY2LTQyY2MtOGE4YS0wNzllNTNlOTk4ZTEiLCJNb2RpZmllZE9uIjoiMjAyMi0wNC0yOFQwNDoxNjoxMiIsIlByb2plY3QiOnsiJHJlZiI6IjUifX1dLCJDaXRhdGlvbktleVVwZGF0ZVR5cGUiOjAsIkNvbGxhYm9yYXRvcnMiOltdLCJFZGl0b3JzIjpbXSwiRXZhbHVhdGlvbkNvbXBsZXhpdHkiOjAsIkV2YWx1YXRpb25Tb3VyY2VUZXh0Rm9ybWF0IjowLCJHcm91cHMiOltdLCJIYXNMYWJlbDEiOnRydWUsIkhhc0xhYmVsMiI6ZmFsc2UsIktleXdvcmRzIjpbXSwiTGFuZ3VhZ2UiOiJlbiIsIkxhbmd1YWdlQ29kZSI6ImVuIiwiTG9jYXRpb25zIjpbXSwiTnVtYmVyIjoiMiIsIk9yZ2FuaXphdGlvbnMiOltdLCJPdGhlcnNJbnZvbHZlZCI6W10sIlBhZ2VSYW5nZSI6IjxzcD5cclxuICA8bj4xMTY8L24+XHJcbiAgPGluPnRydWU8L2luPlxyXG4gIDxvcz4xMTY8L29zPlxyXG4gIDxwcz4xMTY8L3BzPlxyXG48L3NwPlxyXG48ZXA+XHJcbiAgPG4+MTQ3PC9uPlxyXG4gIDxpbj50cnVlPC9pbj5cclxuICA8b3M+MTQ3PC9vcz5cclxuICA8cHM+MTQ3PC9wcz5cclxuPC9lcD5cclxuPG9zPjExNi0xNDc8L29zPiIsIlBlcmlvZGljYWwiOnsiJGlkIjoiNyIsIiR0eXBlIjoiU3dpc3NBY2FkZW1pYy5DaXRhdmkuUGVyaW9kaWNhbCwgU3dpc3NBY2FkZW1pYy5DaXRhdmkiLCJOYW1lIjoiSm91cm5hbCBvZiBIdW1hbml0YXJpYW4gTG9naXN0aWNzIGFuZCBTdXBwbHkgQ2hhaW4gTWFuYWdlbWVudCIsIlBhZ2luYXRpb24iOjAsIlByb3RlY3RlZCI6ZmFsc2UsIkNyZWF0ZWRCeSI6Il9BbmpvbXNob2FlIiwiQ3JlYXRlZE9uIjoiMjAyMi0wMS0zMFQwNDozMTozOCIsIk1vZGlmaWVkQnkiOiJfQW5qb21zaG9hZSIsIklkIjoiOWQ3OGM2NjItMDVmYy00MDMwLWE4YjEtZDY4ODg5NWUzNjkxIiwiTW9kaWZpZWRPbiI6IjIwMjItMDEtMzBUMDQ6MzE6MzgiLCJQcm9qZWN0Ijp7IiRyZWYiOiI1In19LCJQdWJsaXNoZXJzIjpbXSwiUXVvdGF0aW9ucyI6W10sIlJlZmVyZW5jZVR5cGUiOiJKb3VybmFsQXJ0aWNsZSIsIlNob3J0VGl0bGUiOiJLdW56LCBSZWluZXIgMjAxMiDigJMgQSBtZXRh4oCQYW5hbHlzaXMgb2YgaHVtYW5pdGFyaWFuIGxvZ2lzdGljcyIsIlNob3J0VGl0bGVVcGRhdGVUeXBlIjowLCJTb3VyY2VPZkJpYmxpb2dyYXBoaWNJbmZvcm1hdGlvbiI6IkVuZE5vdGUiLCJTdGF0aWNJZHMiOlsiMzAxNzgwZDItM2Y2OC00ZTIxLWI5ODMtNjA5YzZlYjEwOGU4Il0sIlRhYmxlT2ZDb250ZW50c0NvbXBsZXhpdHkiOjAsIlRhYmxlT2ZDb250ZW50c1NvdXJjZVRleHRGb3JtYXQiOjAsIlRhc2tzIjpbXSwiVGl0bGUiOiJBIG1ldGHigJBhbmFseXNpcyBvZiBodW1hbml0YXJpYW4gbG9naXN0aWNzIHJlc2VhcmNoIiwiVHJhbnNsYXRvcnMiOltdLCJWb2x1bWUiOiIyIiwiWWVhciI6IjIwMTIiLCJZZWFyUmVzb2x2ZWQiOiIyMDEyIiwiQ3JlYXRlZEJ5IjoiX2EiLCJDcmVhdGVkT24iOiIyMDE2LTAzLTA4VDEyOjExOjIzIiwiTW9kaWZpZWRCeSI6Il9BbGkiLCJJZCI6ImY3ZWVkNjVlLTczMzktNDAyMy1iNDczLTZlNzAwODJjMGJjNyIsIk1vZGlmaWVkT24iOiIyMDIzLTEwLTAyVDIyOjI5OjE1IiwiUHJvamVjdCI6eyIkcmVmIjoiNSJ9fSwiVXNlTnVtYmVyaW5nVHlwZU9mUGFyZW50RG9jdW1lbnQiOmZhbHNlfV0sIkZvcm1hdHRlZFRleHQiOnsiJGlkIjoiOCIsIkNvdW50IjoxLCJUZXh0VW5pdHMiOlt7IiRpZCI6IjkiLCJGb250U3R5bGUiOnsiJGlkIjoiMTAiLCJOZXV0cmFsIjp0cnVlfSwiUmVhZGluZ09yZGVyIjoxLCJUZXh0IjoiS3VueiBhbmQgUmVpbmVyIn1dfSwiVGFnIjoiQ2l0YXZpUGxhY2Vob2xkZXIjNTlkMzkxYjQtM2Q1Yy00MTUyLWJhNDYtMTllNjU0MThmYWMyIiwiVGV4dCI6Ikt1bnogYW5kIFJlaW5lciIsIldBSVZlcnNpb24iOiI2LjguMC4wIn0=}</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rPr>
                  <w:t>Kunz and Reiner</w:t>
                </w:r>
                <w:r w:rsidR="00B10F20" w:rsidRPr="00DD54E3">
                  <w:rPr>
                    <w:rFonts w:ascii="Times New Roman" w:hAnsi="Times New Roman" w:cs="Times New Roman"/>
                    <w:noProof/>
                    <w:lang w:val="fr-CH"/>
                  </w:rPr>
                  <w:fldChar w:fldCharType="end"/>
                </w:r>
              </w:sdtContent>
            </w:sdt>
            <w:r w:rsidR="00B10F20" w:rsidRPr="00DD54E3">
              <w:rPr>
                <w:rFonts w:ascii="Times New Roman" w:hAnsi="Times New Roman" w:cs="Times New Roman"/>
                <w:lang w:val="fr-CH"/>
              </w:rPr>
              <w:t xml:space="preserve"> </w:t>
            </w:r>
            <w:sdt>
              <w:sdtPr>
                <w:rPr>
                  <w:rFonts w:ascii="Times New Roman" w:hAnsi="Times New Roman" w:cs="Times New Roman"/>
                  <w:lang w:val="fr-CH"/>
                </w:rPr>
                <w:alias w:val="To edit, see citavi.com/edit"/>
                <w:tag w:val="CitaviPlaceholder#a8b276b9-9b2c-4a47-8bf0-a94f36eef13e"/>
                <w:id w:val="1449670233"/>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1MzcwMDVhLWUwMTUtNGI3ZS1iYTJjLWNiYWE1ZjlhODBlMSIsIlJhbmdlTGVuZ3RoIjo2LCJSZWZlcmVuY2VJZCI6ImY3ZWVkNjVlLTczMzktNDAyMy1iNDczLTZlNzAwODJjMGJj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HZXJhbGQiLCJMYXN0TmFtZSI6IlJlaW5lciIsIlByb3RlY3RlZCI6ZmFsc2UsIlNleCI6MCwiQ3JlYXRlZEJ5IjoiX0FMSSIsIkNyZWF0ZWRPbiI6IjIwMjItMDQtMjhUMDQ6MTY6MTIiLCJNb2RpZmllZEJ5IjoiX0FMSSIsIklkIjoiMzkyYjczY2MtYzI2Ni00MmNjLThhOGEtMDc5ZTUzZTk5OGUxIiwiTW9kaWZpZWRPbiI6IjIwMjItMDQtMjhUMDQ6MTY6MTIiLCJQcm9qZWN0Ijp7IiRyZWYiOiI1In19XSwiQ2l0YXRpb25LZXlVcGRhdGVUeXBlIjowLCJDb2xsYWJvcmF0b3JzIjpbXSwiRWRpdG9ycyI6W10sIkV2YWx1YXRpb25Db21wbGV4aXR5IjowLCJFdmFsdWF0aW9uU291cmNlVGV4dEZvcm1hdCI6MCwiR3JvdXBzIjpbXSwiSGFzTGFiZWwxIjp0cnVlLCJIYXNMYWJlbDIiOmZhbHNlLCJLZXl3b3JkcyI6W10sIkxhbmd1YWdlIjoiZW4iLCJMYW5ndWFnZUNvZGUiOiJlbiIsIkxvY2F0aW9ucyI6W10sIk51bWJlciI6IjIiLCJPcmdhbml6YXRpb25zIjpbXSwiT3RoZXJzSW52b2x2ZWQiOltdLCJQYWdlUmFuZ2UiOiI8c3A+XHJcbiAgPG4+MTE2PC9uPlxyXG4gIDxpbj50cnVlPC9pbj5cclxuICA8b3M+MTE2PC9vcz5cclxuICA8cHM+MTE2PC9wcz5cclxuPC9zcD5cclxuPGVwPlxyXG4gIDxuPjE0Nzwvbj5cclxuICA8aW4+dHJ1ZTwvaW4+XHJcbiAgPG9zPjE0Nzwvb3M+XHJcbiAgPHBzPjE0NzwvcHM+XHJcbjwvZXA+XHJcbjxvcz4xMTYtMTQ3PC9vcz4iLCJQZXJpb2RpY2FsIjp7IiRpZCI6IjciLCIkdHlwZSI6IlN3aXNzQWNhZGVtaWMuQ2l0YXZpLlBlcmlvZGljYWwsIFN3aXNzQWNhZGVtaWMuQ2l0YXZpIiwiTmFtZSI6IkpvdXJuYWwgb2YgSHVtYW5pdGFyaWFuIExvZ2lzdGljcyBhbmQgU3VwcGx5IENoYWluIE1hbmFnZW1lbnQiLCJQYWdpbmF0aW9uIjowLCJQcm90ZWN0ZWQiOmZhbHNlLCJDcmVhdGVkQnkiOiJfQW5qb21zaG9hZSIsIkNyZWF0ZWRPbiI6IjIwMjItMDEtMzBUMDQ6MzE6MzgiLCJNb2RpZmllZEJ5IjoiX0Fuam9tc2hvYWUiLCJJZCI6IjlkNzhjNjYyLTA1ZmMtNDAzMC1hOGIxLWQ2ODg4OTVlMzY5MSIsIk1vZGlmaWVkT24iOiIyMDIyLTAxLTMwVDA0OjMxOjM4IiwiUHJvamVjdCI6eyIkcmVmIjoiNSJ9fSwiUHVibGlzaGVycyI6W10sIlF1b3RhdGlvbnMiOltdLCJSZWZlcmVuY2VUeXBlIjoiSm91cm5hbEFydGljbGUiLCJTaG9ydFRpdGxlIjoiS3VueiwgUmVpbmVyIDIwMTIg4oCTIEEgbWV0YeKAkGFuYWx5c2lzIG9mIGh1bWFuaXRhcmlhbiBsb2dpc3RpY3MiLCJTaG9ydFRpdGxlVXBkYXRlVHlwZSI6MCwiU291cmNlT2ZCaWJsaW9ncmFwaGljSW5mb3JtYXRpb24iOiJFbmROb3RlIiwiU3RhdGljSWRzIjpbIjMwMTc4MGQyLTNmNjgtNGUyMS1iOTgzLTYwOWM2ZWIxMDhlOCJdLCJUYWJsZU9mQ29udGVudHNDb21wbGV4aXR5IjowLCJUYWJsZU9mQ29udGVudHNTb3VyY2VUZXh0Rm9ybWF0IjowLCJUYXNrcyI6W10sIlRpdGxlIjoiQSBtZXRh4oCQYW5hbHlzaXMgb2YgaHVtYW5pdGFyaWFuIGxvZ2lzdGljcyByZXNlYXJjaCIsIlRyYW5zbGF0b3JzIjpbXSwiVm9sdW1lIjoiMiIsIlllYXIiOiIyMDEyIiwiWWVhclJlc29sdmVkIjoiMjAxMiIsIkNyZWF0ZWRCeSI6Il9hIiwiQ3JlYXRlZE9uIjoiMjAxNi0wMy0wOFQxMjoxMToyMyIsIk1vZGlmaWVkQnkiOiJfQWxpIiwiSWQiOiJmN2VlZDY1ZS03MzM5LTQwMjMtYjQ3My02ZTcwMDgyYzBiYzciLCJNb2RpZmllZE9uIjoiMjAyMy0xMC0wMlQyMjoyOToxNSIsIlByb2plY3QiOnsiJHJlZiI6IjUifX0sIlVzZU51bWJlcmluZ1R5cGVPZlBhcmVudERvY3VtZW50IjpmYWxzZSwiWWVhck9ubHkiOnRydWV9XSwiRm9ybWF0dGVkVGV4dCI6eyIkaWQiOiI4IiwiQ291bnQiOjEsIlRleHRVbml0cyI6W3siJGlkIjoiOSIsIkZvbnRTdHlsZSI6eyIkaWQiOiIxMCIsIk5ldXRyYWwiOnRydWV9LCJSZWFkaW5nT3JkZXIiOjEsIlRleHQiOiIoMjAxMikifV19LCJUYWciOiJDaXRhdmlQbGFjZWhvbGRlciNhOGIyNzZiOS05YjJjLTRhNDctOGJmMC1hOTRmMzZlZWYxM2UiLCJUZXh0IjoiKDIwMTIpIiwiV0FJVmVyc2lvbiI6IjYuOC4wLjAifQ==}</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(2012)</w:t>
                </w:r>
                <w:r w:rsidR="00B10F20" w:rsidRPr="00DD54E3">
                  <w:rPr>
                    <w:rFonts w:ascii="Times New Roman" w:hAnsi="Times New Roman" w:cs="Times New Roman"/>
                    <w:noProof/>
                    <w:lang w:val="fr-CH"/>
                  </w:rPr>
                  <w:fldChar w:fldCharType="end"/>
                </w:r>
              </w:sdtContent>
            </w:sdt>
          </w:p>
        </w:tc>
      </w:tr>
      <w:tr w:rsidR="00B10F20" w:rsidRPr="00DD54E3" w14:paraId="3DEEBD89" w14:textId="77777777" w:rsidTr="006F3D0B">
        <w:tc>
          <w:tcPr>
            <w:tcW w:w="912" w:type="pct"/>
            <w:tcBorders>
              <w:top w:val="single" w:sz="4" w:space="0" w:color="auto"/>
              <w:bottom w:val="single" w:sz="4" w:space="0" w:color="auto"/>
            </w:tcBorders>
            <w:shd w:val="clear" w:color="auto" w:fill="FFFFFF" w:themeFill="background1"/>
          </w:tcPr>
          <w:p w14:paraId="0BF97439"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lang w:val="fr-CH"/>
              </w:rPr>
            </w:pPr>
            <w:r w:rsidRPr="00DD54E3">
              <w:rPr>
                <w:rFonts w:ascii="Times New Roman" w:hAnsi="Times New Roman" w:cs="Times New Roman"/>
                <w:lang w:val="fr-CH"/>
              </w:rPr>
              <w:t>Research design</w:t>
            </w:r>
          </w:p>
        </w:tc>
        <w:tc>
          <w:tcPr>
            <w:tcW w:w="2454" w:type="pct"/>
            <w:tcBorders>
              <w:top w:val="single" w:sz="4" w:space="0" w:color="auto"/>
              <w:bottom w:val="single" w:sz="4" w:space="0" w:color="auto"/>
            </w:tcBorders>
            <w:shd w:val="clear" w:color="auto" w:fill="FFFFFF" w:themeFill="background1"/>
          </w:tcPr>
          <w:p w14:paraId="7BEC590A"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Empirical</w:t>
            </w:r>
          </w:p>
          <w:p w14:paraId="3520C686"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 xml:space="preserve">  Quantitative</w:t>
            </w:r>
          </w:p>
          <w:p w14:paraId="456CE01E"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 xml:space="preserve">  Qualitative </w:t>
            </w:r>
          </w:p>
          <w:p w14:paraId="7CDEA5C7"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Analytical</w:t>
            </w:r>
          </w:p>
          <w:p w14:paraId="048ABD0E"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Conceptual</w:t>
            </w:r>
          </w:p>
        </w:tc>
        <w:tc>
          <w:tcPr>
            <w:tcW w:w="659" w:type="pct"/>
            <w:tcBorders>
              <w:top w:val="single" w:sz="4" w:space="0" w:color="auto"/>
              <w:bottom w:val="single" w:sz="4" w:space="0" w:color="auto"/>
            </w:tcBorders>
            <w:shd w:val="clear" w:color="auto" w:fill="FFFFFF" w:themeFill="background1"/>
          </w:tcPr>
          <w:p w14:paraId="59837C01"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Deductive</w:t>
            </w:r>
          </w:p>
        </w:tc>
        <w:tc>
          <w:tcPr>
            <w:tcW w:w="975" w:type="pct"/>
            <w:tcBorders>
              <w:top w:val="single" w:sz="4" w:space="0" w:color="auto"/>
              <w:bottom w:val="single" w:sz="4" w:space="0" w:color="auto"/>
            </w:tcBorders>
            <w:shd w:val="clear" w:color="auto" w:fill="FFFFFF" w:themeFill="background1"/>
          </w:tcPr>
          <w:p w14:paraId="24391BDD" w14:textId="0A829360" w:rsidR="00B10F20" w:rsidRPr="00DD54E3" w:rsidRDefault="00000000" w:rsidP="006F3D0B">
            <w:pPr>
              <w:pStyle w:val="NoSpacing"/>
              <w:spacing w:after="0" w:line="240" w:lineRule="auto"/>
              <w:rPr>
                <w:rFonts w:ascii="Times New Roman" w:hAnsi="Times New Roman" w:cs="Times New Roman"/>
              </w:rPr>
            </w:pPr>
            <w:sdt>
              <w:sdtPr>
                <w:rPr>
                  <w:rFonts w:ascii="Times New Roman" w:hAnsi="Times New Roman" w:cs="Times New Roman"/>
                  <w:lang w:val="fr-CH"/>
                </w:rPr>
                <w:alias w:val="To edit, see citavi.com/edit"/>
                <w:tag w:val="CitaviPlaceholder#af59c999-dacf-4018-9332-2fba9ef959d4"/>
                <w:id w:val="-676346904"/>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NkNTRjZWFiLTM3NDMtNGZkZC1iNDVkLTFkNTdmMjRjMjFmMiIsIlJhbmdlTGVuZ3RoIjoxMSwiUmVmZXJlbmNlSWQiOiI3NTVmMWIxNy0wYWM5LTRhMTktYjE5MS1iOTIwNGY4MWUzZT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RvYmlhcyIsIkxhc3ROYW1lIjoiUmVicyIsIlByb3RlY3RlZCI6ZmFsc2UsIlNleCI6MCwiQ3JlYXRlZEJ5IjoiX0FMSSIsIkNyZWF0ZWRPbiI6IjIwMjItMTAtMTdUMDg6MDA6MjkiLCJNb2RpZmllZEJ5IjoiX0FMSSIsIklkIjoiMDI0NDQ2ZDMtYTI0OS00NDVmLWFiYzgtY2RkYWY0ZmQ4OTEyIiwiTW9kaWZpZWRPbiI6IjIwMjItMTAtMTdUMDg6MDA6MjkiLCJQcm9qZWN0Ijp7IiRpZCI6IjUiLCIkdHlwZSI6IlN3aXNzQWNhZGVtaWMuQ2l0YXZpLlByb2plY3QsIFN3aXNzQWNhZGVtaWMuQ2l0YXZpIn19LHsiJGlkIjoiNiIsIiR0eXBlIjoiU3dpc3NBY2FkZW1pYy5DaXRhdmkuUGVyc29uLCBTd2lzc0FjYWRlbWljLkNpdGF2aSIsIkZpcnN0TmFtZSI6Ik1hcmN1cyIsIkxhc3ROYW1lIjoiQnJhbmRlbmJ1cmciLCJQcm90ZWN0ZWQiOmZhbHNlLCJTZXgiOjAsIkNyZWF0ZWRCeSI6Il9BTEkiLCJDcmVhdGVkT24iOiIyMDIyLTEwLTE3VDA4OjAwOjI5IiwiTW9kaWZpZWRCeSI6Il9BTEkiLCJJZCI6Ijc3NTNkZWI1LThkOTUtNDY3My04Nzg2LTc4ZmZiYzk0MWVhZSIsIk1vZGlmaWVkT24iOiIyMDIyLTEwLTE3VDA4OjAwOjI5IiwiUHJvamVjdCI6eyIkcmVmIjoiNSJ9fSx7IiRpZCI6IjciLCIkdHlwZSI6IlN3aXNzQWNhZGVtaWMuQ2l0YXZpLlBlcnNvbiwgU3dpc3NBY2FkZW1pYy5DaXRhdmkiLCJGaXJzdE5hbWUiOiJTdGVmYW4iLCJMYXN0TmFtZSI6IlNldXJpbmciLCJQcm90ZWN0ZWQiOmZhbHNlLCJTZXgiOjAsIkNyZWF0ZWRCeSI6Il9BTEkiLCJDcmVhdGVkT24iOiIyMDIyLTA0LTIwVDA5OjM5OjU2IiwiTW9kaWZpZWRCeSI6Il9BTEkiLCJJZCI6ImFiNmIzYTA2LTEwZTItNGY2OC1hZjA2LTFjMTM3YWMxYTE5MiIsIk1vZGlmaWVkT24iOiIyMDIyLTA0LTIwVDA5OjM5OjU2IiwiUHJvamVjdCI6eyIkcmVmIjoiNSJ9fSx7IiRpZCI6IjgiLCIkdHlwZSI6IlN3aXNzQWNhZGVtaWMuQ2l0YXZpLlBlcnNvbiwgU3dpc3NBY2FkZW1pYy5DaXRhdmkiLCJGaXJzdE5hbWUiOiJNYXJnYXJpdGEiLCJMYXN0TmFtZSI6IlN0b2hsZXIiLCJQcm90ZWN0ZWQiOmZhbHNlLCJTZXgiOjAsIkNyZWF0ZWRCeSI6Il9BTEkiLCJDcmVhdGVkT24iOiIyMDIyLTEwLTE3VDA4OjAwOjI5IiwiTW9kaWZpZWRCeSI6Il9BTEkiLCJJZCI6IjMxZjk0OWVkLWIxNGEtNGM2MC04YWQ1LWRjMGMwYzY3ZWQwNSIsIk1vZGlmaWVkT24iOiIyMDIyLTEwLTE3VDA4OjAwOjI5IiwiUHJvamVjdCI6eyIkcmVmIjoiNSJ9fV0sIkNpdGF0aW9uS2V5VXBkYXRlVHlwZSI6MCwiQ29sbGFib3JhdG9ycyI6W10sIkRvaSI6IjEwLjEwMDcvczQwNjg1LTAxNy0wMDU2LTkiLCJFZGl0b3JzIjpbXSwiRXZhbHVhdGlvbkNvbXBsZXhpdHkiOjAsIkV2YWx1YXRpb25Tb3VyY2VUZXh0Rm9ybWF0IjowLCJHcm91cHMiOltdLCJIYXNMYWJlbDEiOmZhbHNlLCJIYXNMYWJlbDIiOmZhbHN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EwLjEwMDcvczQwNjg1LTAxNy0wMDU2LTkiLCJVcmlTdHJpbmciOiJodHRwczovL2RvaS5vcmcvMTAuMTAwNy9zNDA2ODUtMDE3LTAwNTYtO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C0xN1QwODowMTozNCIsIk1vZGlmaWVkQnkiOiJfQUxJIiwiSWQiOiJlM2QzM2U3Yy1hYjk4LTQ2MDgtYjEwMi0yMDc1ZjZhNWYyNGUiLCJNb2RpZmllZE9uIjoiMjAyMi0xMC0xN1QwODowMTozNCIsIlByb2plY3QiOnsiJHJlZiI6IjUifX1dLCJOdW1iZXIiOiIyIiwiT3JnYW5pemF0aW9ucyI6W10sIk90aGVyc0ludm9sdmVkIjpbXSwiUGFnZUNvdW50IjoiNDEiLCJQYWdlUmFuZ2UiOiI8c3A+XHJcbiAgPG4+MTk3PC9uPlxyXG4gIDxpbj50cnVlPC9pbj5cclxuICA8b3M+MTk3PC9vcz5cclxuICA8cHM+MTk3PC9wcz5cclxuPC9zcD5cclxuPGVwPlxyXG4gIDxuPjIzNzwvbj5cclxuICA8aW4+dHJ1ZTwvaW4+XHJcbiAgPG9zPjIzNzwvb3M+XHJcbiAgPHBzPjIzNzwvcHM+XHJcbjwvZXA+XHJcbjxvcz4xOTctMjM3PC9vcz4iLCJQZXJpb2RpY2FsIjp7IiRpZCI6IjEyIiwiJHR5cGUiOiJTd2lzc0FjYWRlbWljLkNpdGF2aS5QZXJpb2RpY2FsLCBTd2lzc0FjYWRlbWljLkNpdGF2aSIsIkVpc3NuIjoiMjE5OC0yNjI3IiwiSXNzbiI6IjIxOTgtMzQwMiIsIk5hbWUiOiJCdXNpbmVzcyBSZXNlYXJjaCIsIlBhZ2luYXRpb24iOjAsIlByb3RlY3RlZCI6ZmFsc2UsIlN0YW5kYXJkQWJicmV2aWF0aW9uIjoiQnVzIFJlcyIsIkNyZWF0ZWRCeSI6Il9BTEkiLCJDcmVhdGVkT24iOiIyMDIyLTEwLTE3VDA4OjAwOjI5IiwiTW9kaWZpZWRCeSI6Il9BTEkiLCJJZCI6IjNmMDJiNDkxLTg4MTAtNDU2My1hMTk4LTIwMGJkMzkxYThlZCIsIk1vZGlmaWVkT24iOiIyMDIyLTEwLTE3VDA4OjAwOjI5IiwiUHJvamVjdCI6eyIkcmVmIjoiNSJ9fSwiUHVibGlzaGVycyI6W10sIlF1b3RhdGlvbnMiOltdLCJSZWZlcmVuY2VUeXBlIjoiSm91cm5hbEFydGljbGUiLCJTaG9ydFRpdGxlIjoiUmVicywgQnJhbmRlbmJ1cmcgZXQgYWwuIDIwMTgg4oCTIFN0YWtlaG9sZGVyIGluZmx1ZW5jZXMgYW5kIHJpc2tzIiwiU2hvcnRUaXRsZVVwZGF0ZVR5cGUiOjAsIlNvdXJjZU9mQmlibGlvZ3JhcGhpY0luZm9ybWF0aW9uIjoiQ3Jvc3NSZWYiLCJTdGF0aWNJZHMiOlsiNzExYTZhMDMtNThmZC00MzRiLTljMDctMTljZGZjNmZhYzhmIl0sIlRhYmxlT2ZDb250ZW50c0NvbXBsZXhpdHkiOjAsIlRhYmxlT2ZDb250ZW50c1NvdXJjZVRleHRGb3JtYXQiOjAsIlRhc2tzIjpbXSwiVGl0bGUiOiJTdGFrZWhvbGRlciBpbmZsdWVuY2VzIGFuZCByaXNrcyBpbiBzdXN0YWluYWJsZSBzdXBwbHkgY2hhaW4gbWFuYWdlbWVudDogYSBjb21wYXJpc29uIG9mIHF1YWxpdGF0aXZlIGFuZCBxdWFudGl0YXRpdmUgc3R1ZGllcyIsIlRyYW5zbGF0b3JzIjpbXSwiVm9sdW1lIjoiMTEiLCJZZWFyIjoiMjAxOCIsIlllYXJSZXNvbHZlZCI6IjIwMTgiLCJDcmVhdGVkQnkiOiJfQUxJIiwiQ3JlYXRlZE9uIjoiMjAyMi0xMC0xN1QwODowMTozNCIsIk1vZGlmaWVkQnkiOiJfQWxpIiwiSWQiOiI3NTVmMWIxNy0wYWM5LTRhMTktYjE5MS1iOTIwNGY4MWUzZTciLCJNb2RpZmllZE9uIjoiMjAyMy0xMC0wMlQyMjoyOToxNSIsIlByb2plY3QiOnsiJHJlZiI6IjUifX0sIlVzZU51bWJlcmluZ1R5cGVPZlBhcmVudERvY3VtZW50IjpmYWxzZX1dLCJGb3JtYXR0ZWRUZXh0Ijp7IiRpZCI6IjEzIiwiQ291bnQiOjIsIlRleHRVbml0cyI6W3siJGlkIjoiMTQiLCJGb250U3R5bGUiOnsiJGlkIjoiMTUiLCJOZXV0cmFsIjp0cnVlfSwiUmVhZGluZ09yZGVyIjoxLCJUZXh0IjoiUmVicyJ9LHsiJGlkIjoiMTYiLCJGb250U3R5bGUiOnsiJGlkIjoiMTciLCJJdGFsaWMiOnRydWV9LCJSZWFkaW5nT3JkZXIiOjEsIlRleHQiOiIgZXQgYWwuIn1dfSwiVGFnIjoiQ2l0YXZpUGxhY2Vob2xkZXIjYWY1OWM5OTktZGFjZi00MDE4LTkzMzItMmZiYTllZjk1OWQ0IiwiVGV4dCI6IlJlYnMgZXQgYWwuIiwiV0FJVmVyc2lvbiI6IjYuOC4wLjAifQ==}</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Rebs</w:t>
                </w:r>
                <w:r w:rsidR="00B10F20" w:rsidRPr="00DD54E3">
                  <w:rPr>
                    <w:rFonts w:ascii="Times New Roman" w:hAnsi="Times New Roman" w:cs="Times New Roman"/>
                    <w:i/>
                    <w:noProof/>
                    <w:lang w:val="fr-CH"/>
                  </w:rPr>
                  <w:t xml:space="preserve"> et al.</w:t>
                </w:r>
                <w:r w:rsidR="00B10F20" w:rsidRPr="00DD54E3">
                  <w:rPr>
                    <w:rFonts w:ascii="Times New Roman" w:hAnsi="Times New Roman" w:cs="Times New Roman"/>
                    <w:noProof/>
                    <w:lang w:val="fr-CH"/>
                  </w:rPr>
                  <w:fldChar w:fldCharType="end"/>
                </w:r>
              </w:sdtContent>
            </w:sdt>
            <w:r w:rsidR="00B10F20" w:rsidRPr="00DD54E3">
              <w:rPr>
                <w:rFonts w:ascii="Times New Roman" w:hAnsi="Times New Roman" w:cs="Times New Roman"/>
                <w:lang w:val="fr-CH"/>
              </w:rPr>
              <w:t xml:space="preserve"> </w:t>
            </w:r>
            <w:sdt>
              <w:sdtPr>
                <w:rPr>
                  <w:rFonts w:ascii="Times New Roman" w:hAnsi="Times New Roman" w:cs="Times New Roman"/>
                  <w:lang w:val="fr-CH"/>
                </w:rPr>
                <w:alias w:val="To edit, see citavi.com/edit"/>
                <w:tag w:val="CitaviPlaceholder#d2301879-09a7-43e6-997b-39638c0852f7"/>
                <w:id w:val="-426049724"/>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5OTEwY2U2LWVjMTgtNDYwMy1hMGE3LTcyZDVhOTk4NzNjOSIsIlJhbmdlTGVuZ3RoIjo2LCJSZWZlcmVuY2VJZCI6Ijc1NWYxYjE3LTBhYzktNGExOS1iMTkxLWI5MjA0ZjgxZTNl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Ub2JpYXMiLCJMYXN0TmFtZSI6IlJlYnMiLCJQcm90ZWN0ZWQiOmZhbHNlLCJTZXgiOjAsIkNyZWF0ZWRCeSI6Il9BTEkiLCJDcmVhdGVkT24iOiIyMDIyLTEwLTE3VDA4OjAwOjI5IiwiTW9kaWZpZWRCeSI6Il9BTEkiLCJJZCI6IjAyNDQ0NmQzLWEyNDktNDQ1Zi1hYmM4LWNkZGFmNGZkODkxMiIsIk1vZGlmaWVkT24iOiIyMDIyLTEwLTE3VDA4OjAwOjI5IiwiUHJvamVjdCI6eyIkaWQiOiI1IiwiJHR5cGUiOiJTd2lzc0FjYWRlbWljLkNpdGF2aS5Qcm9qZWN0LCBTd2lzc0FjYWRlbWljLkNpdGF2aSJ9fSx7IiRpZCI6IjYiLCIkdHlwZSI6IlN3aXNzQWNhZGVtaWMuQ2l0YXZpLlBlcnNvbiwgU3dpc3NBY2FkZW1pYy5DaXRhdmkiLCJGaXJzdE5hbWUiOiJNYXJjdXMiLCJMYXN0TmFtZSI6IkJyYW5kZW5idXJnIiwiUHJvdGVjdGVkIjpmYWxzZSwiU2V4IjowLCJDcmVhdGVkQnkiOiJfQUxJIiwiQ3JlYXRlZE9uIjoiMjAyMi0xMC0xN1QwODowMDoyOSIsIk1vZGlmaWVkQnkiOiJfQUxJIiwiSWQiOiI3NzUzZGViNS04ZDk1LTQ2NzMtODc4Ni03OGZmYmM5NDFlYWUiLCJNb2RpZmllZE9uIjoiMjAyMi0xMC0xN1QwODowMDoyOSIsIlByb2plY3QiOnsiJHJlZiI6IjUifX0seyIkaWQiOiI3IiwiJHR5cGUiOiJTd2lzc0FjYWRlbWljLkNpdGF2aS5QZXJzb24sIFN3aXNzQWNhZGVtaWMuQ2l0YXZpIiwiRmlyc3ROYW1lIjoiU3RlZmFuIiwiTGFzdE5hbWUiOiJTZXVyaW5nIiwiUHJvdGVjdGVkIjpmYWxzZSwiU2V4IjowLCJDcmVhdGVkQnkiOiJfQUxJIiwiQ3JlYXRlZE9uIjoiMjAyMi0wNC0yMFQwOTozOTo1NiIsIk1vZGlmaWVkQnkiOiJfQUxJIiwiSWQiOiJhYjZiM2EwNi0xMGUyLTRmNjgtYWYwNi0xYzEzN2FjMWExOTIiLCJNb2RpZmllZE9uIjoiMjAyMi0wNC0yMFQwOTozOTo1NiIsIlByb2plY3QiOnsiJHJlZiI6IjUifX0seyIkaWQiOiI4IiwiJHR5cGUiOiJTd2lzc0FjYWRlbWljLkNpdGF2aS5QZXJzb24sIFN3aXNzQWNhZGVtaWMuQ2l0YXZpIiwiRmlyc3ROYW1lIjoiTWFyZ2FyaXRhIiwiTGFzdE5hbWUiOiJTdG9obGVyIiwiUHJvdGVjdGVkIjpmYWxzZSwiU2V4IjowLCJDcmVhdGVkQnkiOiJfQUxJIiwiQ3JlYXRlZE9uIjoiMjAyMi0xMC0xN1QwODowMDoyOSIsIk1vZGlmaWVkQnkiOiJfQUxJIiwiSWQiOiIzMWY5NDllZC1iMTRhLTRjNjAtOGFkNS1kYzBjMGM2N2VkMDUiLCJNb2RpZmllZE9uIjoiMjAyMi0xMC0xN1QwODowMDoyOSIsIlByb2plY3QiOnsiJHJlZiI6IjUifX1dLCJDaXRhdGlvbktleVVwZGF0ZVR5cGUiOjAsIkNvbGxhYm9yYXRvcnMiOltdLCJEb2kiOiIxMC4xMDA3L3M0MDY4NS0wMTctMDA1Ni05IiwiRWRpdG9ycyI6W10sIkV2YWx1YXRpb25Db21wbGV4aXR5IjowLCJFdmFsdWF0aW9uU291cmNlVGV4dEZvcm1hdCI6MCwiR3JvdXBzIjpb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DA3L3M0MDY4NS0wMTctMDA1Ni05IiwiVXJpU3RyaW5nIjoiaHR0cHM6Ly9kb2kub3JnLzEwLjEwMDcvczQwNjg1LTAxNy0wMDU2LTk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TAtMTdUMDg6MDE6MzQiLCJNb2RpZmllZEJ5IjoiX0FMSSIsIklkIjoiZTNkMzNlN2MtYWI5OC00NjA4LWIxMDItMjA3NWY2YTVmMjRlIiwiTW9kaWZpZWRPbiI6IjIwMjItMTAtMTdUMDg6MDE6MzQiLCJQcm9qZWN0Ijp7IiRyZWYiOiI1In19XSwiTnVtYmVyIjoiMiIsIk9yZ2FuaXphdGlvbnMiOltdLCJPdGhlcnNJbnZvbHZlZCI6W10sIlBhZ2VDb3VudCI6IjQxIiwiUGFnZVJhbmdlIjoiPHNwPlxyXG4gIDxuPjE5Nzwvbj5cclxuICA8aW4+dHJ1ZTwvaW4+XHJcbiAgPG9zPjE5Nzwvb3M+XHJcbiAgPHBzPjE5NzwvcHM+XHJcbjwvc3A+XHJcbjxlcD5cclxuICA8bj4yMzc8L24+XHJcbiAgPGluPnRydWU8L2luPlxyXG4gIDxvcz4yMzc8L29zPlxyXG4gIDxwcz4yMzc8L3BzPlxyXG48L2VwPlxyXG48b3M+MTk3LTIzNzwvb3M+IiwiUGVyaW9kaWNhbCI6eyIkaWQiOiIxMiIsIiR0eXBlIjoiU3dpc3NBY2FkZW1pYy5DaXRhdmkuUGVyaW9kaWNhbCwgU3dpc3NBY2FkZW1pYy5DaXRhdmkiLCJFaXNzbiI6IjIxOTgtMjYyNyIsIklzc24iOiIyMTk4LTM0MDIiLCJOYW1lIjoiQnVzaW5lc3MgUmVzZWFyY2giLCJQYWdpbmF0aW9uIjowLCJQcm90ZWN0ZWQiOmZhbHNlLCJTdGFuZGFyZEFiYnJldmlhdGlvbiI6IkJ1cyBSZXMiLCJDcmVhdGVkQnkiOiJfQUxJIiwiQ3JlYXRlZE9uIjoiMjAyMi0xMC0xN1QwODowMDoyOSIsIk1vZGlmaWVkQnkiOiJfQUxJIiwiSWQiOiIzZjAyYjQ5MS04ODEwLTQ1NjMtYTE5OC0yMDBiZDM5MWE4ZWQiLCJNb2RpZmllZE9uIjoiMjAyMi0xMC0xN1QwODowMDoyOSIsIlByb2plY3QiOnsiJHJlZiI6IjUifX0sIlB1Ymxpc2hlcnMiOltdLCJRdW90YXRpb25zIjpbXSwiUmVmZXJlbmNlVHlwZSI6IkpvdXJuYWxBcnRpY2xlIiwiU2hvcnRUaXRsZSI6IlJlYnMsIEJyYW5kZW5idXJnIGV0IGFsLiAyMDE4IOKAkyBTdGFrZWhvbGRlciBpbmZsdWVuY2VzIGFuZCByaXNrcyIsIlNob3J0VGl0bGVVcGRhdGVUeXBlIjowLCJTb3VyY2VPZkJpYmxpb2dyYXBoaWNJbmZvcm1hdGlvbiI6IkNyb3NzUmVmIiwiU3RhdGljSWRzIjpbIjcxMWE2YTAzLTU4ZmQtNDM0Yi05YzA3LTE5Y2RmYzZmYWM4ZiJdLCJUYWJsZU9mQ29udGVudHNDb21wbGV4aXR5IjowLCJUYWJsZU9mQ29udGVudHNTb3VyY2VUZXh0Rm9ybWF0IjowLCJUYXNrcyI6W10sIlRpdGxlIjoiU3Rha2Vob2xkZXIgaW5mbHVlbmNlcyBhbmQgcmlza3MgaW4gc3VzdGFpbmFibGUgc3VwcGx5IGNoYWluIG1hbmFnZW1lbnQ6IGEgY29tcGFyaXNvbiBvZiBxdWFsaXRhdGl2ZSBhbmQgcXVhbnRpdGF0aXZlIHN0dWRpZXMiLCJUcmFuc2xhdG9ycyI6W10sIlZvbHVtZSI6IjExIiwiWWVhciI6IjIwMTgiLCJZZWFyUmVzb2x2ZWQiOiIyMDE4IiwiQ3JlYXRlZEJ5IjoiX0FMSSIsIkNyZWF0ZWRPbiI6IjIwMjItMTAtMTdUMDg6MDE6MzQiLCJNb2RpZmllZEJ5IjoiX0FsaSIsIklkIjoiNzU1ZjFiMTctMGFjOS00YTE5LWIxOTEtYjkyMDRmODFlM2U3IiwiTW9kaWZpZWRPbiI6IjIwMjMtMTAtMDJUMjI6Mjk6MTUiLCJQcm9qZWN0Ijp7IiRyZWYiOiI1In19LCJVc2VOdW1iZXJpbmdUeXBlT2ZQYXJlbnREb2N1bWVudCI6ZmFsc2UsIlllYXJPbmx5Ijp0cnVlfV0sIkZvcm1hdHRlZFRleHQiOnsiJGlkIjoiMTMiLCJDb3VudCI6MSwiVGV4dFVuaXRzIjpbeyIkaWQiOiIxNCIsIkZvbnRTdHlsZSI6eyIkaWQiOiIxNSIsIk5ldXRyYWwiOnRydWV9LCJSZWFkaW5nT3JkZXIiOjEsIlRleHQiOiIoMjAxOCkifV19LCJUYWciOiJDaXRhdmlQbGFjZWhvbGRlciNkMjMwMTg3OS0wOWE3LTQzZTYtOTk3Yi0zOTYzOGMwODUyZjciLCJUZXh0IjoiKDIwMTgpIiwiV0FJVmVyc2lvbiI6IjYuOC4wLjAifQ==}</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(2018)</w:t>
                </w:r>
                <w:r w:rsidR="00B10F20" w:rsidRPr="00DD54E3">
                  <w:rPr>
                    <w:rFonts w:ascii="Times New Roman" w:hAnsi="Times New Roman" w:cs="Times New Roman"/>
                    <w:noProof/>
                    <w:lang w:val="fr-CH"/>
                  </w:rPr>
                  <w:fldChar w:fldCharType="end"/>
                </w:r>
              </w:sdtContent>
            </w:sdt>
          </w:p>
        </w:tc>
      </w:tr>
      <w:tr w:rsidR="00B10F20" w:rsidRPr="00DD54E3" w14:paraId="4A6A5273" w14:textId="77777777" w:rsidTr="006F3D0B">
        <w:tc>
          <w:tcPr>
            <w:tcW w:w="912" w:type="pct"/>
            <w:tcBorders>
              <w:top w:val="single" w:sz="4" w:space="0" w:color="auto"/>
              <w:bottom w:val="single" w:sz="4" w:space="0" w:color="auto"/>
            </w:tcBorders>
            <w:shd w:val="clear" w:color="auto" w:fill="FFFFFF" w:themeFill="background1"/>
          </w:tcPr>
          <w:p w14:paraId="0AE9F8DB" w14:textId="77777777" w:rsidR="00B10F20" w:rsidRPr="00DD54E3" w:rsidRDefault="00B10F20" w:rsidP="00B10F20">
            <w:pPr>
              <w:pStyle w:val="NoSpacing"/>
              <w:numPr>
                <w:ilvl w:val="0"/>
                <w:numId w:val="14"/>
              </w:numPr>
              <w:spacing w:after="0" w:line="240" w:lineRule="auto"/>
              <w:ind w:left="338" w:hanging="90"/>
              <w:rPr>
                <w:rFonts w:ascii="Times New Roman" w:hAnsi="Times New Roman" w:cs="Times New Roman"/>
              </w:rPr>
            </w:pPr>
            <w:r w:rsidRPr="00DD54E3">
              <w:rPr>
                <w:rFonts w:ascii="Times New Roman" w:hAnsi="Times New Roman" w:cs="Times New Roman"/>
              </w:rPr>
              <w:t>Data analysis technique</w:t>
            </w:r>
          </w:p>
        </w:tc>
        <w:tc>
          <w:tcPr>
            <w:tcW w:w="2454" w:type="pct"/>
            <w:tcBorders>
              <w:top w:val="single" w:sz="4" w:space="0" w:color="auto"/>
              <w:bottom w:val="single" w:sz="4" w:space="0" w:color="auto"/>
            </w:tcBorders>
            <w:shd w:val="clear" w:color="auto" w:fill="FFFFFF" w:themeFill="background1"/>
          </w:tcPr>
          <w:p w14:paraId="4CFC92FE"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Empirical/qualitative: Case study | Focus Group</w:t>
            </w:r>
          </w:p>
          <w:p w14:paraId="10A00546"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 xml:space="preserve">Empirical/quantitative: Survey | Database | </w:t>
            </w:r>
          </w:p>
          <w:p w14:paraId="65F71097"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 xml:space="preserve">Experiment | MCDM </w:t>
            </w:r>
          </w:p>
          <w:p w14:paraId="5244599B"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Analytical: Optimization | Simulation |</w:t>
            </w:r>
          </w:p>
          <w:p w14:paraId="232E669A"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Conceptual: Lit. Review | Conceptual reasoning</w:t>
            </w:r>
          </w:p>
        </w:tc>
        <w:tc>
          <w:tcPr>
            <w:tcW w:w="659" w:type="pct"/>
            <w:tcBorders>
              <w:top w:val="single" w:sz="4" w:space="0" w:color="auto"/>
              <w:bottom w:val="single" w:sz="4" w:space="0" w:color="auto"/>
            </w:tcBorders>
            <w:shd w:val="clear" w:color="auto" w:fill="FFFFFF" w:themeFill="background1"/>
          </w:tcPr>
          <w:p w14:paraId="4622ECE0"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Deductive</w:t>
            </w:r>
          </w:p>
        </w:tc>
        <w:tc>
          <w:tcPr>
            <w:tcW w:w="975" w:type="pct"/>
            <w:tcBorders>
              <w:top w:val="single" w:sz="4" w:space="0" w:color="auto"/>
              <w:bottom w:val="single" w:sz="4" w:space="0" w:color="auto"/>
            </w:tcBorders>
            <w:shd w:val="clear" w:color="auto" w:fill="FFFFFF" w:themeFill="background1"/>
          </w:tcPr>
          <w:p w14:paraId="44E6196D" w14:textId="349AFA8B" w:rsidR="00B10F20" w:rsidRPr="00DD54E3" w:rsidRDefault="00000000" w:rsidP="006F3D0B">
            <w:pPr>
              <w:pStyle w:val="NoSpacing"/>
              <w:spacing w:after="0" w:line="240" w:lineRule="auto"/>
              <w:rPr>
                <w:rFonts w:ascii="Times New Roman" w:hAnsi="Times New Roman" w:cs="Times New Roman"/>
                <w:lang w:val="fr-CH"/>
              </w:rPr>
            </w:pPr>
            <w:sdt>
              <w:sdtPr>
                <w:rPr>
                  <w:rFonts w:ascii="Times New Roman" w:hAnsi="Times New Roman" w:cs="Times New Roman"/>
                  <w:lang w:val="fr-CH"/>
                </w:rPr>
                <w:alias w:val="To edit, see citavi.com/edit"/>
                <w:tag w:val="CitaviPlaceholder#f3bad03a-2db9-4166-81f7-e2f752912d90"/>
                <w:id w:val="-1332683035"/>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U0ZjUwNjU2LTA1M2QtNGMxNS04MDRmLWM4Yzg1MjE2OGEwMSIsIlJhbmdlTGVuZ3RoIjoyMiwiUmVmZXJlbmNlSWQiOiI1MjFiYjg2MC1mNDFkLTQwNmMtODk2My1kY2VmOTU1NDg3ZD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BhdWwiLCJMYXN0TmFtZSI6IkxhcnNvbiIsIk1pZGRsZU5hbWUiOiJELiIsIlByb3RlY3RlZCI6ZmFsc2UsIlNleCI6MCwiQ3JlYXRlZEJ5IjoiX0FMSSIsIkNyZWF0ZWRPbiI6IjIwMjItMDQtMjhUMDQ6MTE6MjgiLCJNb2RpZmllZEJ5IjoiX0FMSSIsIklkIjoiNWMwOGY1ZTUtYWIxOS00YTIwLWEyM2UtNDU0ZTk4NmY4NmJjIiwiTW9kaWZpZWRPbiI6IjIwMjItMDQtMjhUMDQ6MTE6MjgiLCJQcm9qZWN0Ijp7IiRpZCI6IjUiLCIkdHlwZSI6IlN3aXNzQWNhZGVtaWMuQ2l0YXZpLlByb2plY3QsIFN3aXNzQWNhZGVtaWMuQ2l0YXZpIn19LHsiJGlkIjoiNiIsIiR0eXBlIjoiU3dpc3NBY2FkZW1pYy5DaXRhdmkuUGVyc29uLCBTd2lzc0FjYWRlbWljLkNpdGF2aSIsIkZpcnN0TmFtZSI6IkFybmkiLCJMYXN0TmFtZSI6IkhhbGxkb3Jzc29uIiwiUHJvdGVjdGVkIjpmYWxzZSwiU2V4IjowLCJDcmVhdGVkQnkiOiJfQUxJIiwiQ3JlYXRlZE9uIjoiMjAyMi0wNC0yOFQwNDoxMToyOCIsIk1vZGlmaWVkQnkiOiJfQUxJIiwiSWQiOiIxNzM0MzIwYS0zNzUwLTQyNjctOWNiYS0xZmE5YTIxY2E2ZGEiLCJNb2RpZmllZE9uIjoiMjAyMi0wNC0yOFQwNDoxMToyOCIsIlByb2plY3QiOnsiJHJlZiI6IjUifX1dLCJDaXRhdGlvbktleVVwZGF0ZVR5cGUiOjAsIkNvbGxhYm9yYXRvcnMiOltdLCJEb2kiOiIxMC4xMDgwLzEzNjc1NTYwMzEwMDAxNjE5MjQwIiwiRWRpdG9ycyI6W10sIkV2YWx1YXRpb25Db21wbGV4aXR5IjowLCJFdmFsdWF0aW9uU291cmNlVGV4dEZvcm1hdCI6MCwiR3JvdXBzIjpbXSwiSGFzTGFiZWwxIjpmYWxzZSwiSGFzTGFiZWwyIjpmYWxzZSwiS2V5d29yZHMiOltdLCJMb2NhdGlvbnMiOlt7IiRpZCI6IjciLCIkdHlwZSI6IlN3aXNzQWNhZGVtaWMuQ2l0YXZpLkxvY2F0aW9uLCBTd2lzc0FjYWRlbWljLkNpdGF2aSIsIkFkZHJlc3MiOnsiJGlkIjoiOCIsIiR0eXBlIjoiU3dpc3NBY2FkZW1pYy5DaXRhdmkuTGlua2VkUmVzb3VyY2UsIFN3aXNzQWNhZGVtaWMuQ2l0YXZpIiwiTGlua2VkUmVzb3VyY2VUeXBlIjo1LCJPcmlnaW5hbFN0cmluZyI6IjEwLjEwODAvMTM2NzU1NjAzMTAwMDE2MTkyNDAiLCJVcmlTdHJpbmciOiJodHRwczovL2RvaS5vcmcvMTAuMTA4MC8xMzY3NTU2MDMxMDAwMTYxOTI0MCIsIkxpbmtlZFJlc291cmNlU3RhdHVzIjo4LCJQcm9wZXJ0aWVzIjp7IiRpZCI6Ij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0LTI4VDA0OjExOjI4IiwiTW9kaWZpZWRCeSI6Il9BTEkiLCJJZCI6IjU1NDk0OGY4LThkMWQtNDQxNy1hNjJkLTVhMTVmMGNiZWJlZCIsIk1vZGlmaWVkT24iOiIyMDIyLTA0LTI4VDA0OjExOjI4IiwiUHJvamVjdCI6eyIkcmVmIjoiNSJ9fV0sIk51bWJlciI6IjEiLCJPcmdhbml6YXRpb25zIjpbXSwiT3RoZXJzSW52b2x2ZWQiOltdLCJQYWdlUmFuZ2UiOiI8c3A+XHJcbiAgPG4+MTc8L24+XHJcbiAgPGluPnRydWU8L2luPlxyXG4gIDxvcz4xNzwvb3M+XHJcbiAgPHBzPjE3PC9wcz5cclxuPC9zcD5cclxuPGVwPlxyXG4gIDxuPjMxPC9uPlxyXG4gIDxpbj50cnVlPC9pbj5cclxuICA8b3M+MzE8L29zPlxyXG4gIDxwcz4zMTwvcHM+XHJcbjwvZXA+XHJcbjxvcz4xNy0zMTwvb3M+IiwiUGVyaW9kaWNhbCI6eyIkaWQiOiIxMCIsIiR0eXBlIjoiU3dpc3NBY2FkZW1pYy5DaXRhdmkuUGVyaW9kaWNhbCwgU3dpc3NBY2FkZW1pYy5DaXRhdmkiLCJOYW1lIjoiSW50ZXJuYXRpb25hbCBKb3VybmFsIG9mIExvZ2lzdGljcyBSZXNlYXJjaCBhbmQgQXBwbGljYXRpb25zIiwiUGFnaW5hdGlvbiI6MCwiUHJvdGVjdGVkIjpmYWxzZSwiQ3JlYXRlZEJ5IjoiX0Fuam9tc2hvYWUiLCJDcmVhdGVkT24iOiIyMDIyLTAxLTMwVDA0OjMxOjM4IiwiTW9kaWZpZWRCeSI6Il9BbmpvbXNob2FlIiwiSWQiOiIzOTE1YWYwMS02ODU3LTRjYmEtYTExYS00YTljMDE2ODljMjEiLCJNb2RpZmllZE9uIjoiMjAyMi0wMS0zMFQwNDozMTozOCIsIlByb2plY3QiOnsiJHJlZiI6IjUifX0sIlB1Ymxpc2hlcnMiOltdLCJRdW90YXRpb25zIjpbXSwiUmVmZXJlbmNlVHlwZSI6IkpvdXJuYWxBcnRpY2xlIiwiU2hvcnRUaXRsZSI6IkxhcnNvbiwgSGFsbGRvcnNzb24gMjAwNCDigJMgTG9naXN0aWNzIHZlcnN1cyBzdXBwbHkgY2hhaW4gbWFuYWdlbWVudCIsIlNob3J0VGl0bGVVcGRhdGVUeXBlIjowLCJTb3VyY2VPZkJpYmxpb2dyYXBoaWNJbmZvcm1hdGlvbiI6IkNyb3NzUmVmIiwiU3RhdGljSWRzIjpbImQxZGU2ZDNjLTUzYWMtNDNkMy1iZGE5LTA3M2NmZmVkOWJkYyJdLCJUYWJsZU9mQ29udGVudHNDb21wbGV4aXR5IjowLCJUYWJsZU9mQ29udGVudHNTb3VyY2VUZXh0Rm9ybWF0IjowLCJUYXNrcyI6W10sIlRpdGxlIjoiTG9naXN0aWNzIHZlcnN1cyBzdXBwbHkgY2hhaW4gbWFuYWdlbWVudDogQW4gaW50ZXJuYXRpb25hbCBzdXJ2ZXkiLCJUcmFuc2xhdG9ycyI6W10sIlZvbHVtZSI6IjciLCJZZWFyIjoiMjAwNCIsIlllYXJSZXNvbHZlZCI6IjIwMDQiLCJDcmVhdGVkQnkiOiJfQUxJIiwiQ3JlYXRlZE9uIjoiMjAyMi0wNC0yOFQwNDoxMToyOCIsIk1vZGlmaWVkQnkiOiJfQWxpIiwiSWQiOiI1MjFiYjg2MC1mNDFkLTQwNmMtODk2My1kY2VmOTU1NDg3ZDkiLCJNb2RpZmllZE9uIjoiMjAyMy0xMC0wMlQyMjoyOToxNSIsIlByb2plY3QiOnsiJHJlZiI6IjUifX0sIlVzZU51bWJlcmluZ1R5cGVPZlBhcmVudERvY3VtZW50IjpmYWxzZX1dLCJGb3JtYXR0ZWRUZXh0Ijp7IiRpZCI6IjExIiwiQ291bnQiOjEsIlRleHRVbml0cyI6W3siJGlkIjoiMTIiLCJGb250U3R5bGUiOnsiJGlkIjoiMTMiLCJOZXV0cmFsIjp0cnVlfSwiUmVhZGluZ09yZGVyIjoxLCJUZXh0IjoiTGFyc29uIGFuZCBIYWxsZG9yc3NvbiJ9XX0sIlRhZyI6IkNpdGF2aVBsYWNlaG9sZGVyI2YzYmFkMDNhLTJkYjktNDE2Ni04MWY3LWUyZjc1MjkxMmQ5MCIsIlRleHQiOiJMYXJzb24gYW5kIEhhbGxkb3Jzc29uIiwiV0FJVmVyc2lvbiI6IjYuOC4wLjAifQ==}</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rPr>
                  <w:t>Larson and Halldorsson</w:t>
                </w:r>
                <w:r w:rsidR="00B10F20" w:rsidRPr="00DD54E3">
                  <w:rPr>
                    <w:rFonts w:ascii="Times New Roman" w:hAnsi="Times New Roman" w:cs="Times New Roman"/>
                    <w:noProof/>
                    <w:lang w:val="fr-CH"/>
                  </w:rPr>
                  <w:fldChar w:fldCharType="end"/>
                </w:r>
              </w:sdtContent>
            </w:sdt>
            <w:r w:rsidR="00B10F20" w:rsidRPr="00DD54E3">
              <w:rPr>
                <w:rFonts w:ascii="Times New Roman" w:hAnsi="Times New Roman" w:cs="Times New Roman"/>
                <w:lang w:val="fr-CH"/>
              </w:rPr>
              <w:t xml:space="preserve"> </w:t>
            </w:r>
            <w:sdt>
              <w:sdtPr>
                <w:rPr>
                  <w:rFonts w:ascii="Times New Roman" w:hAnsi="Times New Roman" w:cs="Times New Roman"/>
                  <w:lang w:val="fr-CH"/>
                </w:rPr>
                <w:alias w:val="To edit, see citavi.com/edit"/>
                <w:tag w:val="CitaviPlaceholder#e16ccc07-5203-47f1-869e-f6efd37d2853"/>
                <w:id w:val="-1943371054"/>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I1NDkyODViLTU0MDMtNGJhYy1hMmRmLWMxMDcxODgzZTkzMiIsIlJhbmdlTGVuZ3RoIjo2LCJSZWZlcmVuY2VJZCI6IjUyMWJiODYwLWY0MWQtNDA2Yy04OTYzLWRjZWY5NTU0ODdk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QYXVsIiwiTGFzdE5hbWUiOiJMYXJzb24iLCJNaWRkbGVOYW1lIjoiRC4iLCJQcm90ZWN0ZWQiOmZhbHNlLCJTZXgiOjAsIkNyZWF0ZWRCeSI6Il9BTEkiLCJDcmVhdGVkT24iOiIyMDIyLTA0LTI4VDA0OjExOjI4IiwiTW9kaWZpZWRCeSI6Il9BTEkiLCJJZCI6IjVjMDhmNWU1LWFiMTktNGEyMC1hMjNlLTQ1NGU5ODZmODZiYyIsIk1vZGlmaWVkT24iOiIyMDIyLTA0LTI4VDA0OjExOjI4IiwiUHJvamVjdCI6eyIkaWQiOiI1IiwiJHR5cGUiOiJTd2lzc0FjYWRlbWljLkNpdGF2aS5Qcm9qZWN0LCBTd2lzc0FjYWRlbWljLkNpdGF2aSJ9fSx7IiRpZCI6IjYiLCIkdHlwZSI6IlN3aXNzQWNhZGVtaWMuQ2l0YXZpLlBlcnNvbiwgU3dpc3NBY2FkZW1pYy5DaXRhdmkiLCJGaXJzdE5hbWUiOiJBcm5pIiwiTGFzdE5hbWUiOiJIYWxsZG9yc3NvbiIsIlByb3RlY3RlZCI6ZmFsc2UsIlNleCI6MCwiQ3JlYXRlZEJ5IjoiX0FMSSIsIkNyZWF0ZWRPbiI6IjIwMjItMDQtMjhUMDQ6MTE6MjgiLCJNb2RpZmllZEJ5IjoiX0FMSSIsIklkIjoiMTczNDMyMGEtMzc1MC00MjY3LTljYmEtMWZhOWEyMWNhNmRhIiwiTW9kaWZpZWRPbiI6IjIwMjItMDQtMjhUMDQ6MTE6MjgiLCJQcm9qZWN0Ijp7IiRyZWYiOiI1In19XSwiQ2l0YXRpb25LZXlVcGRhdGVUeXBlIjowLCJDb2xsYWJvcmF0b3JzIjpbXSwiRG9pIjoiMTAuMTA4MC8xMzY3NTU2MDMxMDAwMTYxOTI0MCIsIkVkaXRvcnMiOltdLCJFdmFsdWF0aW9uQ29tcGxleGl0eSI6MCwiRXZhbHVhdGlvblNvdXJjZVRleHRGb3JtYXQiOjAsIkdyb3VwcyI6W10sIkhhc0xhYmVsMSI6ZmFsc2UsIkhhc0xhYmVsMiI6ZmFsc2UsIktleXdvcmRzIjpbXSwiTG9jYXRpb25zIjpbeyIkaWQiOiI3IiwiJHR5cGUiOiJTd2lzc0FjYWRlbWljLkNpdGF2aS5Mb2NhdGlvbiwgU3dpc3NBY2FkZW1pYy5DaXRhdmkiLCJBZGRyZXNzIjp7IiRpZCI6IjgiLCIkdHlwZSI6IlN3aXNzQWNhZGVtaWMuQ2l0YXZpLkxpbmtlZFJlc291cmNlLCBTd2lzc0FjYWRlbWljLkNpdGF2aSIsIkxpbmtlZFJlc291cmNlVHlwZSI6NSwiT3JpZ2luYWxTdHJpbmciOiIxMC4xMDgwLzEzNjc1NTYwMzEwMDAxNjE5MjQwIiwiVXJpU3RyaW5nIjoiaHR0cHM6Ly9kb2kub3JnLzEwLjEwODAvMTM2NzU1NjAzMTAwMDE2MTkyNDA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C0yOFQwNDoxMToyOCIsIk1vZGlmaWVkQnkiOiJfQUxJIiwiSWQiOiI1NTQ5NDhmOC04ZDFkLTQ0MTctYTYyZC01YTE1ZjBjYmViZWQiLCJNb2RpZmllZE9uIjoiMjAyMi0wNC0yOFQwNDoxMToyOCIsIlByb2plY3QiOnsiJHJlZiI6IjUifX1dLCJOdW1iZXIiOiIxIiwiT3JnYW5pemF0aW9ucyI6W10sIk90aGVyc0ludm9sdmVkIjpbXSwiUGFnZVJhbmdlIjoiPHNwPlxyXG4gIDxuPjE3PC9uPlxyXG4gIDxpbj50cnVlPC9pbj5cclxuICA8b3M+MTc8L29zPlxyXG4gIDxwcz4xNzwvcHM+XHJcbjwvc3A+XHJcbjxlcD5cclxuICA8bj4zMTwvbj5cclxuICA8aW4+dHJ1ZTwvaW4+XHJcbiAgPG9zPjMxPC9vcz5cclxuICA8cHM+MzE8L3BzPlxyXG48L2VwPlxyXG48b3M+MTctMzE8L29zPiIsIlBlcmlvZGljYWwiOnsiJGlkIjoiMTA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XSwiUXVvdGF0aW9ucyI6W10sIlJlZmVyZW5jZVR5cGUiOiJKb3VybmFsQXJ0aWNsZSIsIlNob3J0VGl0bGUiOiJMYXJzb24sIEhhbGxkb3Jzc29uIDIwMDQg4oCTIExvZ2lzdGljcyB2ZXJzdXMgc3VwcGx5IGNoYWluIG1hbmFnZW1lbnQiLCJTaG9ydFRpdGxlVXBkYXRlVHlwZSI6MCwiU291cmNlT2ZCaWJsaW9ncmFwaGljSW5mb3JtYXRpb24iOiJDcm9zc1JlZiIsIlN0YXRpY0lkcyI6WyJkMWRlNmQzYy01M2FjLTQzZDMtYmRhOS0wNzNjZmZlZDliZGMiXSwiVGFibGVPZkNvbnRlbnRzQ29tcGxleGl0eSI6MCwiVGFibGVPZkNvbnRlbnRzU291cmNlVGV4dEZvcm1hdCI6MCwiVGFza3MiOltdLCJUaXRsZSI6IkxvZ2lzdGljcyB2ZXJzdXMgc3VwcGx5IGNoYWluIG1hbmFnZW1lbnQ6IEFuIGludGVybmF0aW9uYWwgc3VydmV5IiwiVHJhbnNsYXRvcnMiOltdLCJWb2x1bWUiOiI3IiwiWWVhciI6IjIwMDQiLCJZZWFyUmVzb2x2ZWQiOiIyMDA0IiwiQ3JlYXRlZEJ5IjoiX0FMSSIsIkNyZWF0ZWRPbiI6IjIwMjItMDQtMjhUMDQ6MTE6MjgiLCJNb2RpZmllZEJ5IjoiX0FsaSIsIklkIjoiNTIxYmI4NjAtZjQxZC00MDZjLTg5NjMtZGNlZjk1NTQ4N2Q5IiwiTW9kaWZpZWRPbiI6IjIwMjMtMTAtMDJUMjI6Mjk6MTUiLCJQcm9qZWN0Ijp7IiRyZWYiOiI1In19LCJVc2VOdW1iZXJpbmdUeXBlT2ZQYXJlbnREb2N1bWVudCI6ZmFsc2UsIlllYXJPbmx5Ijp0cnVlfV0sIkZvcm1hdHRlZFRleHQiOnsiJGlkIjoiMTEiLCJDb3VudCI6MSwiVGV4dFVuaXRzIjpbeyIkaWQiOiIxMiIsIkZvbnRTdHlsZSI6eyIkaWQiOiIxMyIsIk5ldXRyYWwiOnRydWV9LCJSZWFkaW5nT3JkZXIiOjEsIlRleHQiOiIoMjAwNCkifV19LCJUYWciOiJDaXRhdmlQbGFjZWhvbGRlciNlMTZjY2MwNy01MjAzLTQ3ZjEtODY5ZS1mNmVmZDM3ZDI4NTMiLCJUZXh0IjoiKDIwMDQpIiwiV0FJVmVyc2lvbiI6IjYuOC4wLjAifQ==}</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(2004)</w:t>
                </w:r>
                <w:r w:rsidR="00B10F20" w:rsidRPr="00DD54E3">
                  <w:rPr>
                    <w:rFonts w:ascii="Times New Roman" w:hAnsi="Times New Roman" w:cs="Times New Roman"/>
                    <w:noProof/>
                    <w:lang w:val="fr-CH"/>
                  </w:rPr>
                  <w:fldChar w:fldCharType="end"/>
                </w:r>
              </w:sdtContent>
            </w:sdt>
          </w:p>
        </w:tc>
      </w:tr>
      <w:tr w:rsidR="00B10F20" w:rsidRPr="00DD54E3" w14:paraId="03057C24" w14:textId="77777777" w:rsidTr="006F3D0B">
        <w:trPr>
          <w:trHeight w:val="981"/>
        </w:trPr>
        <w:tc>
          <w:tcPr>
            <w:tcW w:w="912" w:type="pct"/>
            <w:tcBorders>
              <w:top w:val="single" w:sz="4" w:space="0" w:color="auto"/>
              <w:bottom w:val="single" w:sz="4" w:space="0" w:color="auto"/>
            </w:tcBorders>
            <w:shd w:val="clear" w:color="auto" w:fill="FFFFFF" w:themeFill="background1"/>
          </w:tcPr>
          <w:p w14:paraId="6BE9D62C"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lang w:val="fr-CH"/>
              </w:rPr>
            </w:pPr>
            <w:r w:rsidRPr="00DD54E3">
              <w:rPr>
                <w:rFonts w:ascii="Times New Roman" w:hAnsi="Times New Roman" w:cs="Times New Roman"/>
                <w:lang w:val="fr-CH"/>
              </w:rPr>
              <w:t>Sustainability dimension</w:t>
            </w:r>
          </w:p>
        </w:tc>
        <w:tc>
          <w:tcPr>
            <w:tcW w:w="2454" w:type="pct"/>
            <w:tcBorders>
              <w:top w:val="single" w:sz="4" w:space="0" w:color="auto"/>
              <w:bottom w:val="single" w:sz="4" w:space="0" w:color="auto"/>
            </w:tcBorders>
            <w:shd w:val="clear" w:color="auto" w:fill="FFFFFF" w:themeFill="background1"/>
          </w:tcPr>
          <w:p w14:paraId="04CA525F"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Economic</w:t>
            </w:r>
          </w:p>
          <w:p w14:paraId="60C6A7B4"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Environmental</w:t>
            </w:r>
          </w:p>
          <w:p w14:paraId="401C9023"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Social</w:t>
            </w:r>
          </w:p>
          <w:p w14:paraId="22D27033"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Several</w:t>
            </w:r>
          </w:p>
          <w:p w14:paraId="7E271410"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Not specific</w:t>
            </w:r>
          </w:p>
        </w:tc>
        <w:tc>
          <w:tcPr>
            <w:tcW w:w="659" w:type="pct"/>
            <w:tcBorders>
              <w:top w:val="single" w:sz="4" w:space="0" w:color="auto"/>
              <w:bottom w:val="single" w:sz="4" w:space="0" w:color="auto"/>
            </w:tcBorders>
            <w:shd w:val="clear" w:color="auto" w:fill="FFFFFF" w:themeFill="background1"/>
          </w:tcPr>
          <w:p w14:paraId="3C39AB37"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lang w:val="fr-CH"/>
              </w:rPr>
              <w:t>Deductive</w:t>
            </w:r>
          </w:p>
        </w:tc>
        <w:tc>
          <w:tcPr>
            <w:tcW w:w="975" w:type="pct"/>
            <w:tcBorders>
              <w:top w:val="single" w:sz="4" w:space="0" w:color="auto"/>
              <w:bottom w:val="single" w:sz="4" w:space="0" w:color="auto"/>
            </w:tcBorders>
            <w:shd w:val="clear" w:color="auto" w:fill="FFFFFF" w:themeFill="background1"/>
          </w:tcPr>
          <w:p w14:paraId="0B6A2B22" w14:textId="519A6C1C" w:rsidR="00B10F20" w:rsidRPr="00DD54E3" w:rsidRDefault="00000000" w:rsidP="006F3D0B">
            <w:pPr>
              <w:pStyle w:val="NoSpacing"/>
              <w:spacing w:after="0" w:line="240" w:lineRule="auto"/>
              <w:rPr>
                <w:rFonts w:ascii="Times New Roman" w:hAnsi="Times New Roman" w:cs="Times New Roman"/>
                <w:lang w:val="fr-CH"/>
              </w:rPr>
            </w:pPr>
            <w:sdt>
              <w:sdtPr>
                <w:rPr>
                  <w:rFonts w:ascii="Times New Roman" w:hAnsi="Times New Roman" w:cs="Times New Roman"/>
                  <w:lang w:val="fr-CH"/>
                </w:rPr>
                <w:alias w:val="To edit, see citavi.com/edit"/>
                <w:tag w:val="CitaviPlaceholder#d7e0fc20-80c3-49ca-8308-59cc757f4dad"/>
                <w:id w:val="842895196"/>
                <w:placeholder>
                  <w:docPart w:val="4B5E02AD39664096A5AFBEC69FAEA495"/>
                </w:placeholder>
              </w:sdtPr>
              <w:sdtContent>
                <w:r w:rsidR="00B10F20" w:rsidRPr="00DD54E3">
                  <w:rPr>
                    <w:rFonts w:ascii="Times New Roman" w:hAnsi="Times New Roman" w:cs="Times New Roman"/>
                    <w:noProof/>
                    <w:lang w:val="fr-CH"/>
                  </w:rPr>
                  <w:fldChar w:fldCharType="begin"/>
                </w:r>
                <w:r w:rsidR="00B10F20"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QwMDE2NDQyLTI5ZmMtNGZiNS1hZDdjLWY1NThmOTI2ZTRjZCIsIlJhbmdlTGVuZ3RoIjoyMiwiUmVmZXJlbmNlSWQiOiI0OGFmMTk5ZC01NDNkLTQwYTgtYTZhNy1lZDAwNDI3MDIzMW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ouIiwiTGFzdE5hbWUiOiJFbGtpbmd0b24iLCJQcm90ZWN0ZWQiOmZhbHNlLCJTZXgiOjAsIkNyZWF0ZWRCeSI6Il9BTEkiLCJDcmVhdGVkT24iOiIyMDIyLTEwLTE3VDA4OjIxOjAxIiwiTW9kaWZpZWRCeSI6Il9BTEkiLCJJZCI6IjIyMGRiNDM0LTE5NWEtNGU0NS1hNzIxLTkwZWIxNmZiN2NiNSIsIk1vZGlmaWVkT24iOiIyMDIyLTEwLTE3VDA4OjIxOjAxIiwiUHJvamVjdCI6eyIkaWQiOiI1IiwiJHR5cGUiOiJTd2lzc0FjYWRlbWljLkNpdGF2aS5Qcm9qZWN0LCBTd2lzc0FjYWRlbWljLkNpdGF2aSJ9fSx7IiRpZCI6IjYiLCIkdHlwZSI6IlN3aXNzQWNhZGVtaWMuQ2l0YXZpLlBlcnNvbiwgU3dpc3NBY2FkZW1pYy5DaXRhdmkiLCJGaXJzdE5hbWUiOiJJLiIsIkxhc3ROYW1lIjoiUm93bGFuZHMiLCJNaWRkbGVOYW1lIjoiSC4iLCJQcm90ZWN0ZWQiOmZhbHNlLCJTZXgiOjAsIkNyZWF0ZWRCeSI6Il9BTEkiLCJDcmVhdGVkT24iOiIyMDIyLTEwLTE3VDA4OjIxOjAxIiwiTW9kaWZpZWRCeSI6Il9BTEkiLCJJZCI6IjhmYzQyNzBiLTQwYmMtNDg0My04MmExLTc4NTI4ZGNlYmMyMyIsIk1vZGlmaWVkT24iOiIyMDIyLTEwLTE3VDA4OjIxOjAxIiwiUHJvamVjdCI6eyIkcmVmIjoiNSJ9fV0sIkNpdGF0aW9uS2V5VXBkYXRlVHlwZSI6MCwiQ29sbGFib3JhdG9ycyI6W10sIkRvaSI6IjEwLjU4NjAvY2hvaWNlLjM2LTM5OTciLCJFZGl0b3JzIjpbXSwiRXZhbHVhdGlvbkNvbXBsZXhpdHkiOjAsIkV2YWx1YXRpb25Tb3VyY2VUZXh0Rm9ybWF0IjowLCJHcm91cHMiOltdLCJIYXNMYWJlbDEiOmZhbHNlLCJIYXNMYWJlbDIiOmZhbHNlLCJLZXl3b3JkcyI6W10sIkxhbmd1YWdlIjoiZW4iLCJMYW5ndWFnZUNvZGUiOiJlbiI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MTAuNTg2MC9jaG9pY2UuMzYtMzk5NyIsIlVyaVN0cmluZyI6Imh0dHBzOi8vZG9pLm9yZy8xMC41ODYwL2Nob2ljZS4zNi0zOTk3IiwiTGlua2VkUmVzb3VyY2VTdGF0dXMiOjgsIlByb3BlcnRpZXMiOnsiJGlkIjoi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TAtMTdUMDg6MjA6MDQiLCJNb2RpZmllZEJ5IjoiX0FMSSIsIklkIjoiNjZkOWJiMzEtOTc1My00YjE0LWFlMjEtODBlZTRlYWE1YmIwIiwiTW9kaWZpZWRPbiI6IjIwMjItMTAtMTdUMDg6MjA6MDQiLCJQcm9qZWN0Ijp7IiRyZWYiOiI1In19XSwiTnVtYmVyIjoiMDciLCJPcmdhbml6YXRpb25zIjpbXSwiT3RoZXJzSW52b2x2ZWQiOltdLCJQYWdlQ291bnQiOiIxIiwiUGFnZVJhbmdlIjoiPHNwPlxyXG4gIDxuPjM2PC9uPlxyXG4gIDxucz5PbWl0PC9ucz5cclxuICA8b3M+MzYtMzk5Ny0zNi0zOTk3PC9vcz5cclxuICA8cHM+MzYtMzk5Ny0zNi0zOTk3PC9wcz5cclxuPC9zcD5cclxuPG9zPjM2LTM5OTctMzYtMzk5Nzwvb3M+IiwiUGVyaW9kaWNhbCI6eyIkaWQiOiIxMCIsIiR0eXBlIjoiU3dpc3NBY2FkZW1pYy5DaXRhdmkuUGVyaW9kaWNhbCwgU3dpc3NBY2FkZW1pYy5DaXRhdmkiLCJJc3NuIjoiMDAwOS00OTc4IiwiTmFtZSI6IkNob2ljZSBSZXZpZXdzIE9ubGluZSIsIlBhZ2luYXRpb24iOjAsIlByb3RlY3RlZCI6ZmFsc2UsIlN0YW5kYXJkQWJicmV2aWF0aW9uIjoiQ2hvaWNlIFJldmlld3MgT25saW5lIiwiQ3JlYXRlZEJ5IjoiX0FMSSIsIkNyZWF0ZWRPbiI6IjIwMjItMTAtMTdUMDg6MjA6MDQiLCJNb2RpZmllZEJ5IjoiX0FMSSIsIklkIjoiYmU1MGYwOWEtZjdlMy00NjE2LWJjZWEtYzExMjFmNDhiZWJkIiwiTW9kaWZpZWRPbiI6IjIwMjItMTAtMTdUMDg6MjA6MDQiLCJQcm9qZWN0Ijp7IiRyZWYiOiI1In19LCJQdWJsaXNoZXJzIjpbeyIkaWQiOiIxMSIsIiR0eXBlIjoiU3dpc3NBY2FkZW1pYy5DaXRhdmkuUHVibGlzaGVyLCBTd2lzc0FjYWRlbWljLkNpdGF2aSIsIk5hbWUiOiJBbWVyaWNhbiBMaWJyYXJ5IEFzc29jaWF0aW9uIiwiUHJvdGVjdGVkIjpmYWxzZSwiQ3JlYXRlZEJ5IjoiX0FMSSIsIkNyZWF0ZWRPbiI6IjIwMjItMTAtMTdUMDg6MjA6MDQiLCJNb2RpZmllZEJ5IjoiX0FMSSIsIklkIjoiYjdlZmZlMDktYWU5Yi00Y2M0LWE3YWYtNWIwOGVhYmRmMWVmIiwiTW9kaWZpZWRPbiI6IjIwMjItMTAtMTdUMDg6MjA6MDQiLCJQcm9qZWN0Ijp7IiRyZWYiOiI1In19XSwiUXVvdGF0aW9ucyI6W10sIlJlZmVyZW5jZVR5cGUiOiJKb3VybmFsQXJ0aWNsZSIsIlNob3J0VGl0bGUiOiJFbGtpbmd0b24sIFJvd2xhbmRzIDE5OTkg4oCTIENhbm5pYmFscyB3aXRoIGZvcmtzIiwiU2hvcnRUaXRsZVVwZGF0ZVR5cGUiOjAsIlNvdXJjZU9mQmlibGlvZ3JhcGhpY0luZm9ybWF0aW9uIjoiQ3Jvc3NSZWYiLCJTdGF0aWNJZHMiOlsiY2YwNDdiOWEtY2IyOC00MzJmLWExMmYtNTRlMzVmMTVjMmY3Il0sIlRhYmxlT2ZDb250ZW50c0NvbXBsZXhpdHkiOjAsIlRhYmxlT2ZDb250ZW50c1NvdXJjZVRleHRGb3JtYXQiOjAsIlRhc2tzIjpbXSwiVGl0bGUiOiJDYW5uaWJhbHMgd2l0aCBmb3JrczogdGhlIHRyaXBsZSBib3R0b20gbGluZSBvZiAyMXN0IGNlbnR1cnkgYnVzaW5lc3MiLCJUcmFuc2xhdG9ycyI6W10sIlZvbHVtZSI6IjM2IiwiWWVhciI6IjE5OTkiLCJZZWFyUmVzb2x2ZWQiOiIxOTk5IiwiQ3JlYXRlZEJ5IjoiX0FMSSIsIkNyZWF0ZWRPbiI6IjIwMjItMTAtMTdUMDg6MjA6MDQiLCJNb2RpZmllZEJ5IjoiX0FMSSIsIklkIjoiNDhhZjE5OWQtNTQzZC00MGE4LWE2YTctZWQwMDQyNzAyMzFjIiwiTW9kaWZpZWRPbiI6IjIwMjItMTAtMTdUMDg6MjE6MDEiLCJQcm9qZWN0Ijp7IiRyZWYiOiI1In19LCJVc2VOdW1iZXJpbmdUeXBlT2ZQYXJlbnREb2N1bWVudCI6ZmFsc2V9XSwiRm9ybWF0dGVkVGV4dCI6eyIkaWQiOiIxMiIsIkNvdW50IjoxLCJUZXh0VW5pdHMiOlt7IiRpZCI6IjEzIiwiRm9udFN0eWxlIjp7IiRpZCI6IjE0IiwiTmV1dHJhbCI6dHJ1ZX0sIlJlYWRpbmdPcmRlciI6MSwiVGV4dCI6IkVsa2luZ3RvbiBhbmQgUm93bGFuZHMifV19LCJUYWciOiJDaXRhdmlQbGFjZWhvbGRlciNkN2UwZmMyMC04MGMzLTQ5Y2EtODMwOC01OWNjNzU3ZjRkYWQiLCJUZXh0IjoiRWxraW5ndG9uIGFuZCBSb3dsYW5kcyIsIldBSVZlcnNpb24iOiI2LjguMC4wIn0=}</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Elkington and Rowlands</w:t>
                </w:r>
                <w:r w:rsidR="00B10F20" w:rsidRPr="00DD54E3">
                  <w:rPr>
                    <w:rFonts w:ascii="Times New Roman" w:hAnsi="Times New Roman" w:cs="Times New Roman"/>
                    <w:noProof/>
                    <w:lang w:val="fr-CH"/>
                  </w:rPr>
                  <w:fldChar w:fldCharType="end"/>
                </w:r>
              </w:sdtContent>
            </w:sdt>
            <w:r w:rsidR="00B10F20" w:rsidRPr="00DD54E3">
              <w:rPr>
                <w:rFonts w:ascii="Times New Roman" w:hAnsi="Times New Roman" w:cs="Times New Roman"/>
                <w:lang w:val="fr-CH"/>
              </w:rPr>
              <w:t xml:space="preserve"> </w:t>
            </w:r>
            <w:sdt>
              <w:sdtPr>
                <w:rPr>
                  <w:rFonts w:ascii="Times New Roman" w:hAnsi="Times New Roman" w:cs="Times New Roman"/>
                  <w:lang w:val="fr-CH"/>
                </w:rPr>
                <w:alias w:val="To edit, see citavi.com/edit"/>
                <w:tag w:val="CitaviPlaceholder#0db523c7-0f0e-416e-8ad7-7039dc8a67f1"/>
                <w:id w:val="-1648893522"/>
                <w:placeholder>
                  <w:docPart w:val="4B5E02AD39664096A5AFBEC69FAEA495"/>
                </w:placeholder>
              </w:sdtPr>
              <w:sdtContent>
                <w:r w:rsidR="00B10F20" w:rsidRPr="00DD54E3">
                  <w:rPr>
                    <w:rFonts w:ascii="Times New Roman" w:hAnsi="Times New Roman" w:cs="Times New Roman"/>
                    <w:noProof/>
                    <w:lang w:val="fr-CH"/>
                  </w:rPr>
                  <w:fldChar w:fldCharType="begin"/>
                </w:r>
                <w:r w:rsidR="00B10F20"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VlMTVkZjQ0LTc3NTQtNDE5Zi1hYWZiLTMyNzQxYmMyY2E0MSIsIlJhbmdlTGVuZ3RoIjo2LCJSZWZlcmVuY2VJZCI6IjQ4YWYxOTlkLTU0M2QtNDBhOC1hNmE3LWVkMDA0MjcwMjMxYyIsIlBhZ2VSYW5nZSI6eyIkaWQiOiIzIiwiJHR5cGUiOiJTd2lzc0FjYWRlbWljLlBhZ2VSYW5nZSwgU3dpc3NBY2FkZW1pYyIsIkVuZFBhZ2UiOnsiJGlkIjoiNCIsIiR0eXBlIjoiU3dpc3NBY2FkZW1pYy5QYWdlTnVtYmVyLCBTd2lzc0FjYWRlbWljIiwiSXNGdWxseU51bWVyaWMiOmZhbHNlLCJOdW1iZXJpbmdUeXBlIjowLCJOdW1lcmFsU3lzdGVtIjotMX0sIk51bWJlcmluZ1R5cGUiOjAsIk51bWVyYWxTeXN0ZW0iOi0xLCJTdGFydFBhZ2UiOnsiJGlkIjoiNSIsIiR0eXBlIjoiU3dpc3NBY2FkZW1pYy5QYWdlTnVtYmVyLCBTd2lzc0FjYWRlbWljIiwiSXNGdWxseU51bWVyaWMiOmZhbHNlLCJOdW1iZXJpbmdUeXBlIjowLCJOdW1lcmFsU3lzdGVtIjotMX19LCJSZWZlcmVuY2UiOnsiJGlkIjoiNiIsIiR0eXBlIjoiU3dpc3NBY2FkZW1pYy5DaXRhdmkuUmVmZXJlbmNlLCBTd2lzc0FjYWRlbWljLkNpdGF2aSIsIkFic3RyYWN0Q29tcGxleGl0eSI6MCwiQWJzdHJhY3RTb3VyY2VUZXh0Rm9ybWF0IjowLCJBdXRob3JzIjpbeyIkaWQiOiI3IiwiJHR5cGUiOiJTd2lzc0FjYWRlbWljLkNpdGF2aS5QZXJzb24sIFN3aXNzQWNhZGVtaWMuQ2l0YXZpIiwiRmlyc3ROYW1lIjoiSi4iLCJMYXN0TmFtZSI6IkVsa2luZ3RvbiIsIlByb3RlY3RlZCI6ZmFsc2UsIlNleCI6MCwiQ3JlYXRlZEJ5IjoiX0FMSSIsIkNyZWF0ZWRPbiI6IjIwMjItMTAtMTdUMDg6MjE6MDEiLCJNb2RpZmllZEJ5IjoiX0FMSSIsIklkIjoiMjIwZGI0MzQtMTk1YS00ZTQ1LWE3MjEtOTBlYjE2ZmI3Y2I1IiwiTW9kaWZpZWRPbiI6IjIwMjItMTAtMTdUMDg6MjE6MDEiLCJQcm9qZWN0Ijp7IiRpZCI6IjgiLCIkdHlwZSI6IlN3aXNzQWNhZGVtaWMuQ2l0YXZpLlByb2plY3QsIFN3aXNzQWNhZGVtaWMuQ2l0YXZpIn19LHsiJGlkIjoiOSIsIiR0eXBlIjoiU3dpc3NBY2FkZW1pYy5DaXRhdmkuUGVyc29uLCBTd2lzc0FjYWRlbWljLkNpdGF2aSIsIkZpcnN0TmFtZSI6IkkuIiwiTGFzdE5hbWUiOiJSb3dsYW5kcyIsIk1pZGRsZU5hbWUiOiJILiIsIlByb3RlY3RlZCI6ZmFsc2UsIlNleCI6MCwiQ3JlYXRlZEJ5IjoiX0FMSSIsIkNyZWF0ZWRPbiI6IjIwMjItMTAtMTdUMDg6MjE6MDEiLCJNb2RpZmllZEJ5IjoiX0FMSSIsIklkIjoiOGZjNDI3MGItNDBiYy00ODQzLTgyYTEtNzg1MjhkY2ViYzIzIiwiTW9kaWZpZWRPbiI6IjIwMjItMTAtMTdUMDg6MjE6MDEiLCJQcm9qZWN0Ijp7IiRyZWYiOiI4In19XSwiQ2l0YXRpb25LZXlVcGRhdGVUeXBlIjowLCJDb2xsYWJvcmF0b3JzIjpbXSwiRG9pIjoiMTAuNTg2MC9jaG9pY2UuMzYtMzk5NyIsIkVkaXRvcnMiOltdLCJFdmFsdWF0aW9uQ29tcGxleGl0eSI6MCwiRXZhbHVhdGlvblNvdXJjZVRleHRGb3JtYXQiOjAsIkdyb3VwcyI6W10sIkhhc0xhYmVsMSI6ZmFsc2UsIkhhc0xhYmVsMiI6ZmFsc2UsIktleXdvcmRzIjpbXSwiTGFuZ3VhZ2UiOiJlbiIsIkxhbmd1YWdlQ29kZSI6ImVuIi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U4NjAvY2hvaWNlLjM2LTM5OTciLCJVcmlTdHJpbmciOiJodHRwczovL2RvaS5vcmcvMTAuNTg2MC9jaG9pY2UuMzYtMzk5Ny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C0xN1QwODoyMDowNCIsIk1vZGlmaWVkQnkiOiJfQUxJIiwiSWQiOiI2NmQ5YmIzMS05NzUzLTRiMTQtYWUyMS04MGVlNGVhYTViYjAiLCJNb2RpZmllZE9uIjoiMjAyMi0xMC0xN1QwODoyMDowNCIsIlByb2plY3QiOnsiJHJlZiI6IjgifX1dLCJOdW1iZXIiOiIwNyIsIk9yZ2FuaXphdGlvbnMiOltdLCJPdGhlcnNJbnZvbHZlZCI6W10sIlBhZ2VDb3VudCI6IjEiLCJQYWdlUmFuZ2UiOiI8c3A+XHJcbiAgPG4+MzY8L24+XHJcbiAgPG5zPk9taXQ8L25zPlxyXG4gIDxvcz4zNi0zOTk3LTM2LTM5OTc8L29zPlxyXG4gIDxwcz4zNi0zOTk3LTM2LTM5OTc8L3BzPlxyXG48L3NwPlxyXG48b3M+MzYtMzk5Ny0zNi0zOTk3PC9vcz4iLCJQZXJpb2RpY2FsIjp7IiRpZCI6IjEzIiwiJHR5cGUiOiJTd2lzc0FjYWRlbWljLkNpdGF2aS5QZXJpb2RpY2FsLCBTd2lzc0FjYWRlbWljLkNpdGF2aSIsIklzc24iOiIwMDA5LTQ5NzgiLCJOYW1lIjoiQ2hvaWNlIFJldmlld3MgT25saW5lIiwiUGFnaW5hdGlvbiI6MCwiUHJvdGVjdGVkIjpmYWxzZSwiU3RhbmRhcmRBYmJyZXZpYXRpb24iOiJDaG9pY2UgUmV2aWV3cyBPbmxpbmUiLCJDcmVhdGVkQnkiOiJfQUxJIiwiQ3JlYXRlZE9uIjoiMjAyMi0xMC0xN1QwODoyMDowNCIsIk1vZGlmaWVkQnkiOiJfQUxJIiwiSWQiOiJiZTUwZjA5YS1mN2UzLTQ2MTYtYmNlYS1jMTEyMWY0OGJlYmQiLCJNb2RpZmllZE9uIjoiMjAyMi0xMC0xN1QwODoyMDowNCIsIlByb2plY3QiOnsiJHJlZiI6IjgifX0sIlB1Ymxpc2hlcnMiOlt7IiRpZCI6IjE0IiwiJHR5cGUiOiJTd2lzc0FjYWRlbWljLkNpdGF2aS5QdWJsaXNoZXIsIFN3aXNzQWNhZGVtaWMuQ2l0YXZpIiwiTmFtZSI6IkFtZXJpY2FuIExpYnJhcnkgQXNzb2NpYXRpb24iLCJQcm90ZWN0ZWQiOmZhbHNlLCJDcmVhdGVkQnkiOiJfQUxJIiwiQ3JlYXRlZE9uIjoiMjAyMi0xMC0xN1QwODoyMDowNCIsIk1vZGlmaWVkQnkiOiJfQUxJIiwiSWQiOiJiN2VmZmUwOS1hZTliLTRjYzQtYTdhZi01YjA4ZWFiZGYxZWYiLCJNb2RpZmllZE9uIjoiMjAyMi0xMC0xN1QwODoyMDowNCIsIlByb2plY3QiOnsiJHJlZiI6IjgifX1dLCJRdW90YXRpb25zIjpbXSwiUmVmZXJlbmNlVHlwZSI6IkpvdXJuYWxBcnRpY2xlIiwiU2hvcnRUaXRsZSI6IkVsa2luZ3RvbiwgUm93bGFuZHMgMTk5OSDigJMgQ2FubmliYWxzIHdpdGggZm9ya3MiLCJTaG9ydFRpdGxlVXBkYXRlVHlwZSI6MCwiU291cmNlT2ZCaWJsaW9ncmFwaGljSW5mb3JtYXRpb24iOiJDcm9zc1JlZiIsIlN0YXRpY0lkcyI6WyJjZjA0N2I5YS1jYjI4LTQzMmYtYTEyZi01NGUzNWYxNWMyZjciXSwiVGFibGVPZkNvbnRlbnRzQ29tcGxleGl0eSI6MCwiVGFibGVPZkNvbnRlbnRzU291cmNlVGV4dEZvcm1hdCI6MCwiVGFza3MiOltdLCJUaXRsZSI6IkNhbm5pYmFscyB3aXRoIGZvcmtzOiB0aGUgdHJpcGxlIGJvdHRvbSBsaW5lIG9mIDIxc3QgY2VudHVyeSBidXNpbmVzcyIsIlRyYW5zbGF0b3JzIjpbXSwiVm9sdW1lIjoiMzYiLCJZZWFyIjoiMTk5OSIsIlllYXJSZXNvbHZlZCI6IjE5OTkiLCJDcmVhdGVkQnkiOiJfQUxJIiwiQ3JlYXRlZE9uIjoiMjAyMi0xMC0xN1QwODoyMDowNCIsIk1vZGlmaWVkQnkiOiJfQUxJIiwiSWQiOiI0OGFmMTk5ZC01NDNkLTQwYTgtYTZhNy1lZDAwNDI3MDIzMWMiLCJNb2RpZmllZE9uIjoiMjAyMi0xMC0xN1QwODoyMTowMSIsIlByb2plY3QiOnsiJHJlZiI6IjgifX0sIlVzZU51bWJlcmluZ1R5cGVPZlBhcmVudERvY3VtZW50IjpmYWxzZSwiWWVhck9ubHkiOnRydWV9XSwiRm9ybWF0dGVkVGV4dCI6eyIkaWQiOiIxNSIsIkNvdW50IjoxLCJUZXh0VW5pdHMiOlt7IiRpZCI6IjE2IiwiRm9udFN0eWxlIjp7IiRpZCI6IjE3IiwiTmV1dHJhbCI6dHJ1ZX0sIlJlYWRpbmdPcmRlciI6MSwiVGV4dCI6IigxOTk5KSJ9XX0sIlRhZyI6IkNpdGF2aVBsYWNlaG9sZGVyIzBkYjUyM2M3LTBmMGUtNDE2ZS04YWQ3LTcwMzlkYzhhNjdmMSIsIlRleHQiOiIoMTk5OSkiLCJXQUlWZXJzaW9uIjoiNi44LjAuMCJ9}</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(1999)</w:t>
                </w:r>
                <w:r w:rsidR="00B10F20" w:rsidRPr="00DD54E3">
                  <w:rPr>
                    <w:rFonts w:ascii="Times New Roman" w:hAnsi="Times New Roman" w:cs="Times New Roman"/>
                    <w:noProof/>
                    <w:lang w:val="fr-CH"/>
                  </w:rPr>
                  <w:fldChar w:fldCharType="end"/>
                </w:r>
              </w:sdtContent>
            </w:sdt>
          </w:p>
        </w:tc>
      </w:tr>
      <w:tr w:rsidR="00B10F20" w:rsidRPr="00DD54E3" w14:paraId="0FE78C21" w14:textId="77777777" w:rsidTr="006F3D0B">
        <w:trPr>
          <w:trHeight w:val="360"/>
        </w:trPr>
        <w:tc>
          <w:tcPr>
            <w:tcW w:w="912" w:type="pct"/>
            <w:tcBorders>
              <w:top w:val="single" w:sz="4" w:space="0" w:color="auto"/>
              <w:bottom w:val="single" w:sz="4" w:space="0" w:color="auto"/>
            </w:tcBorders>
            <w:shd w:val="clear" w:color="auto" w:fill="FFFFFF" w:themeFill="background1"/>
          </w:tcPr>
          <w:p w14:paraId="04781AD1"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lang w:val="fr-CH"/>
              </w:rPr>
            </w:pPr>
            <w:r w:rsidRPr="00DD54E3">
              <w:rPr>
                <w:rFonts w:ascii="Times New Roman" w:hAnsi="Times New Roman" w:cs="Times New Roman"/>
                <w:lang w:val="fr-CH"/>
              </w:rPr>
              <w:t xml:space="preserve">Theories </w:t>
            </w:r>
          </w:p>
        </w:tc>
        <w:tc>
          <w:tcPr>
            <w:tcW w:w="2454" w:type="pct"/>
            <w:tcBorders>
              <w:top w:val="single" w:sz="4" w:space="0" w:color="auto"/>
              <w:bottom w:val="single" w:sz="4" w:space="0" w:color="auto"/>
            </w:tcBorders>
            <w:shd w:val="clear" w:color="auto" w:fill="FFFFFF" w:themeFill="background1"/>
          </w:tcPr>
          <w:p w14:paraId="0EA97E13"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Contingency, Game theory, Stakeholder theory, etc.</w:t>
            </w:r>
          </w:p>
        </w:tc>
        <w:tc>
          <w:tcPr>
            <w:tcW w:w="659" w:type="pct"/>
            <w:tcBorders>
              <w:top w:val="single" w:sz="4" w:space="0" w:color="auto"/>
              <w:bottom w:val="single" w:sz="4" w:space="0" w:color="auto"/>
            </w:tcBorders>
            <w:shd w:val="clear" w:color="auto" w:fill="FFFFFF" w:themeFill="background1"/>
          </w:tcPr>
          <w:p w14:paraId="17566794"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lang w:val="fr-CH"/>
              </w:rPr>
              <w:t xml:space="preserve">Inductive </w:t>
            </w:r>
            <w:r w:rsidRPr="00DD54E3">
              <w:rPr>
                <w:rFonts w:ascii="Times New Roman" w:hAnsi="Times New Roman" w:cs="Times New Roman"/>
              </w:rPr>
              <w:t>&amp;</w:t>
            </w:r>
          </w:p>
          <w:p w14:paraId="68D04456" w14:textId="77777777" w:rsidR="00B10F20" w:rsidRPr="00DD54E3" w:rsidRDefault="00B10F20" w:rsidP="006F3D0B">
            <w:pPr>
              <w:pStyle w:val="NoSpacing"/>
              <w:spacing w:after="0" w:line="240" w:lineRule="auto"/>
              <w:rPr>
                <w:rFonts w:ascii="Times New Roman" w:hAnsi="Times New Roman" w:cs="Times New Roman"/>
                <w:lang w:val="fr-CH"/>
              </w:rPr>
            </w:pPr>
            <w:r w:rsidRPr="00DD54E3">
              <w:rPr>
                <w:rFonts w:ascii="Times New Roman" w:hAnsi="Times New Roman" w:cs="Times New Roman"/>
              </w:rPr>
              <w:t>Deductive</w:t>
            </w:r>
          </w:p>
        </w:tc>
        <w:tc>
          <w:tcPr>
            <w:tcW w:w="975" w:type="pct"/>
            <w:tcBorders>
              <w:top w:val="single" w:sz="4" w:space="0" w:color="auto"/>
              <w:bottom w:val="single" w:sz="4" w:space="0" w:color="auto"/>
            </w:tcBorders>
            <w:shd w:val="clear" w:color="auto" w:fill="FFFFFF" w:themeFill="background1"/>
          </w:tcPr>
          <w:p w14:paraId="18DA75D8" w14:textId="3F50B16B" w:rsidR="00B10F20" w:rsidRPr="00DD54E3" w:rsidRDefault="00000000" w:rsidP="006F3D0B">
            <w:pPr>
              <w:pStyle w:val="NoSpacing"/>
              <w:spacing w:after="0" w:line="240" w:lineRule="auto"/>
              <w:rPr>
                <w:rFonts w:ascii="Times New Roman" w:hAnsi="Times New Roman" w:cs="Times New Roman"/>
              </w:rPr>
            </w:pPr>
            <w:sdt>
              <w:sdtPr>
                <w:rPr>
                  <w:rFonts w:ascii="Times New Roman" w:hAnsi="Times New Roman" w:cs="Times New Roman"/>
                  <w:lang w:val="fr-CH"/>
                </w:rPr>
                <w:alias w:val="To edit, see citavi.com/edit"/>
                <w:tag w:val="CitaviPlaceholder#22f3fe30-c5ec-4a20-be9f-fd80398268a8"/>
                <w:id w:val="494379045"/>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5MDA2YjViLTU1MmUtNDhlOS04YzAwLTdmMGViNjk0NmQ4MyIsIlJhbmdlTGVuZ3RoIjoyMCwiUmVmZXJlbmNlSWQiOiJjNmE5ZmRhNi1lZWQxLTQxODUtYWNiNS0zNTU2NDQ4Mzc0YzY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ubmUiLCJMYXN0TmFtZSI6IlRvdWJvdWxpYyIsIlByb3RlY3RlZCI6ZmFsc2UsIlNleCI6MCwiQ3JlYXRlZEJ5IjoiX0FMSSIsIkNyZWF0ZWRPbiI6IjIwMjItMDUtMDhUMDc6MjA6MTgiLCJNb2RpZmllZEJ5IjoiX0FMSSIsIklkIjoiMzJhM2RiYWQtZWI2Ny00NWQ2LWE3ZjEtZTVlMGU5ZGUwOTk3IiwiTW9kaWZpZWRPbiI6IjIwMjItMDUtMDhUMDc6MjA6MTgiLCJQcm9qZWN0Ijp7IiRpZCI6IjUiLCIkdHlwZSI6IlN3aXNzQWNhZGVtaWMuQ2l0YXZpLlByb2plY3QsIFN3aXNzQWNhZGVtaWMuQ2l0YXZpIn19LHsiJGlkIjoiNiIsIiR0eXBlIjoiU3dpc3NBY2FkZW1pYy5DaXRhdmkuUGVyc29uLCBTd2lzc0FjYWRlbWljLkNpdGF2aSIsIkZpcnN0TmFtZSI6IkhlbGVuIiwiTGFzdE5hbWUiOiJXYWxrZXIiLCJQcm90ZWN0ZWQiOmZhbHNlLCJTZXgiOjAsIkNyZWF0ZWRCeSI6Il9BTEkiLCJDcmVhdGVkT24iOiIyMDIyLTA1LTA4VDA3OjIwOjE4IiwiTW9kaWZpZWRCeSI6Il9BTEkiLCJJZCI6IjMwYjFkYWQ4LWZkN2QtNDQyOS05MzRjLTBiYTdiNWE4MjFhYyIsIk1vZGlmaWVkT24iOiIyMDIyLTA1LTA4VDA3OjIwOjE4IiwiUHJvamVjdCI6eyIkcmVmIjoiNSJ9fV0sIkNpdGF0aW9uS2V5VXBkYXRlVHlwZSI6MCwiQ29sbGFib3JhdG9ycyI6W10sIkRvaSI6IjEwLjExMDgvSUpQRExNLTA1LTIwMTMtMDEwNiIsIkVkaXRvcnMiOltdLCJFdmFsdWF0aW9uQ29tcGxleGl0eSI6MCwiRXZhbHVhdGlvblNvdXJjZVRleHRGb3JtYXQiOjAsIkdyb3VwcyI6W3siJGlkIjoiNyIsIiR0eXBlIjoiU3dpc3NBY2FkZW1pYy5DaXRhdmkuR3JvdXAsIFN3aXNzQWNhZGVtaWMuQ2l0YXZpIiwiRGlzcGxheVR5cGUiOjEsIk5hbWUiOiJTdXN0aWFuYWJsaXR5IFNMUnMiLCJDcmVhdGVkQnkiOiJfQUxJIiwiQ3JlYXRlZE9uIjoiMjAyMi0wNS0wOFQwNjoyODoxMSIsIk1vZGlmaWVkQnkiOiJfQUxJIiwiSWQiOiI1ZTc0YzM3YS1kNmMxLTRkNDEtOGY3Ni1hZmFkNWI4ZGI3MGMiLCJNb2RpZmllZE9uIjoiMjAyMi0wNS0wOFQwNjoyODoyNyIsIlByb2plY3QiOnsiJHJlZiI6IjUifX0seyIkaWQiOiI4IiwiJHR5cGUiOiJTd2lzc0FjYWRlbWljLkNpdGF2aS5Hcm91cCwgU3dpc3NBY2FkZW1pYy5DaXRhdmkiLCJEaXNwbGF5VHlwZSI6MSwiTmFtZSI6IlRoZW9yaWVzIiwiQ3JlYXRlZEJ5IjoiX0FMSSIsIkNyZWF0ZWRPbiI6IjIwMjItMTEtMTNUMDY6NDg6NTQiLCJNb2RpZmllZEJ5IjoiX0FMSSIsIklkIjoiNTE3MGY2YmItZDA1Ny00OTE2LWIwMjAtZDU3NDk3MGY1NGZmIiwiTW9kaWZpZWRPbiI6IjIwMjItMTEtMTNUMDY6NDk6MDA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TA4L0lKUERMTS0wNS0yMDEzLTAxMDYiLCJVcmlTdHJpbmciOiJodHRwczovL2RvaS5vcmcvMTAuMTEwOC9JSlBETE0tMDUtMjAxMy0wMTA2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A4VDA3OjIwOjE4IiwiTW9kaWZpZWRCeSI6Il9BTEkiLCJJZCI6ImJmMzU4ZmZjLTIxYzItNDI5Zi1hZDZmLThiMTAxOTM3ZTc1ZSIsIk1vZGlmaWVkT24iOiIyMDIyLTA1LTA4VDA3OjIwOjE4IiwiUHJvamVjdCI6eyIkcmVmIjoiNSJ9fV0sIk51bWJlciI6IjEvMiIsIk9yZ2FuaXphdGlvbnMiOltdLCJPdGhlcnNJbnZvbHZlZCI6W10sIlBhZ2VSYW5nZSI6IjxzcD5cclxuICA8bj4xNjwvbj5cclxuICA8aW4+dHJ1ZTwvaW4+XHJcbiAgPG9zPjE2PC9vcz5cclxuICA8cHM+MTY8L3BzPlxyXG48L3NwPlxyXG48ZXA+XHJcbiAgPG4+NDI8L24+XHJcbiAgPGluPnRydWU8L2luPlxyXG4gIDxvcz40Mjwvb3M+XHJcbiAgPHBzPjQyPC9wcz5cclxuPC9lcD5cclxuPG9zPjE2LTQyPC9vcz4iLCJQZXJpb2RpY2FsIjp7IiRpZCI6IjEyIiwiJHR5cGUiOiJTd2lzc0FjYWRlbWljLkNpdGF2aS5QZXJpb2RpY2FsLCBTd2lzc0FjYWRlbWljLkNpdGF2aSIsIklzc24iOiIwOTYwLTAwMzUiLCJOYW1lIjoiSW50ZXJuYXRpb25hbCBKb3VybmFsIG9mIFBoeXNpY2FsIERpc3RyaWJ1dGlvbiAmIExvZ2lzdGljcyBNYW5hZ2VtZW50IiwiUGFnaW5hdGlvbiI6MCwiUHJvdGVjdGVkIjpmYWxzZSwiU3RhbmRhcmRBYmJyZXZpYXRpb24iOiJJSlBETE0iLCJDcmVhdGVkQnkiOiJfQUxJIiwiQ3JlYXRlZE9uIjoiMjAyMi0wMy0yM1QwNjo0NDo1NCIsIk1vZGlmaWVkQnkiOiJfQUxJIiwiSWQiOiI5YzczMjM4NC01YzViLTRjY2MtOGVjNi01MTBiMDE5OTZjZTIiLCJNb2RpZmllZE9uIjoiMjAyMi0wMy0yM1QwNjo0NDo1NCIsIlByb2plY3QiOnsiJHJlZiI6IjUifX0sIlB1Ymxpc2hlcnMiOltdLCJRdW90YXRpb25zIjpbXSwiUmVmZXJlbmNlVHlwZSI6IkpvdXJuYWxBcnRpY2xlIiwiU2hvcnRUaXRsZSI6IlRvdWJvdWxpYywgV2Fsa2VyIDIwMTUg4oCTIFRoZW9yaWVzIGluIHN1c3RhaW5hYmxlIHN1cHBseSBjaGFpbiIsIlNob3J0VGl0bGVVcGRhdGVUeXBlIjowLCJTb3VyY2VPZkJpYmxpb2dyYXBoaWNJbmZvcm1hdGlvbiI6IkNyb3NzUmVmIiwiU3RhdGljSWRzIjpbIjRhMTQ2OGRkLWI1MzgtNDRjNS1iNWQzLThhOTM4ODkwZTZlNCJdLCJUYWJsZU9mQ29udGVudHNDb21wbGV4aXR5IjowLCJUYWJsZU9mQ29udGVudHNTb3VyY2VUZXh0Rm9ybWF0IjowLCJUYXNrcyI6W10sIlRpdGxlIjoiVGhlb3JpZXMgaW4gc3VzdGFpbmFibGUgc3VwcGx5IGNoYWluIG1hbmFnZW1lbnQ6IGEgc3RydWN0dXJlZCBsaXRlcmF0dXJlIHJldmlldyIsIlRyYW5zbGF0b3JzIjpbXSwiVm9sdW1lIjoiNDUiLCJZZWFyIjoiMjAxNSIsIlllYXJSZXNvbHZlZCI6IjIwMTUiLCJDcmVhdGVkQnkiOiJfQUxJIiwiQ3JlYXRlZE9uIjoiMjAyMi0wNS0wOFQwNzoyMDoxOCIsIk1vZGlmaWVkQnkiOiJfQWxpIiwiSWQiOiJjNmE5ZmRhNi1lZWQxLTQxODUtYWNiNS0zNTU2NDQ4Mzc0YzYiLCJNb2RpZmllZE9uIjoiMjAyMy0xMC0wMlQyMjoyOToxNSIsIlByb2plY3QiOnsiJHJlZiI6IjUifX0sIlVzZU51bWJlcmluZ1R5cGVPZlBhcmVudERvY3VtZW50IjpmYWxzZX1dLCJGb3JtYXR0ZWRUZXh0Ijp7IiRpZCI6IjEzIiwiQ291bnQiOjEsIlRleHRVbml0cyI6W3siJGlkIjoiMTQiLCJGb250U3R5bGUiOnsiJGlkIjoiMTUiLCJOZXV0cmFsIjp0cnVlfSwiUmVhZGluZ09yZGVyIjoxLCJUZXh0IjoiVG91Ym91bGljIGFuZCBXYWxrZXIifV19LCJUYWciOiJDaXRhdmlQbGFjZWhvbGRlciMyMmYzZmUzMC1jNWVjLTRhMjAtYmU5Zi1mZDgwMzk4MjY4YTgiLCJUZXh0IjoiVG91Ym91bGljIGFuZCBXYWxrZXIiLCJXQUlWZXJzaW9uIjoiNi44LjAuMCJ9}</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Touboulic and Walker</w:t>
                </w:r>
                <w:r w:rsidR="00B10F20" w:rsidRPr="00DD54E3">
                  <w:rPr>
                    <w:rFonts w:ascii="Times New Roman" w:hAnsi="Times New Roman" w:cs="Times New Roman"/>
                    <w:noProof/>
                    <w:lang w:val="fr-CH"/>
                  </w:rPr>
                  <w:fldChar w:fldCharType="end"/>
                </w:r>
              </w:sdtContent>
            </w:sdt>
            <w:r w:rsidR="00B10F20" w:rsidRPr="00DD54E3">
              <w:rPr>
                <w:rFonts w:ascii="Times New Roman" w:hAnsi="Times New Roman" w:cs="Times New Roman"/>
                <w:lang w:val="fr-CH"/>
              </w:rPr>
              <w:t xml:space="preserve"> </w:t>
            </w:r>
            <w:sdt>
              <w:sdtPr>
                <w:rPr>
                  <w:rFonts w:ascii="Times New Roman" w:hAnsi="Times New Roman" w:cs="Times New Roman"/>
                  <w:lang w:val="fr-CH"/>
                </w:rPr>
                <w:alias w:val="To edit, see citavi.com/edit"/>
                <w:tag w:val="CitaviPlaceholder#52cb405b-1cd1-49b9-a1ff-202ef5fb3d92"/>
                <w:id w:val="-1946300230"/>
                <w:placeholder>
                  <w:docPart w:val="4B5E02AD39664096A5AFBEC69FAEA495"/>
                </w:placeholder>
              </w:sdtPr>
              <w:sdtContent>
                <w:r w:rsidR="00B10F20" w:rsidRPr="00DD54E3">
                  <w:rPr>
                    <w:rFonts w:ascii="Times New Roman" w:hAnsi="Times New Roman" w:cs="Times New Roman"/>
                    <w:noProof/>
                    <w:lang w:val="fr-CH"/>
                  </w:rPr>
                  <w:fldChar w:fldCharType="begin"/>
                </w:r>
                <w:r w:rsidR="00000602" w:rsidRPr="00DD54E3">
                  <w:rPr>
                    <w:rFonts w:ascii="Times New Roman" w:hAnsi="Times New Roman" w:cs="Times New Roman"/>
                    <w:noProof/>
                    <w:lang w:val="fr-CH"/>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Q5NzIwNmJiLWFmMWQtNDczYy1iNDhkLWRhMGVmMzE0ZTM3MiIsIlJhbmdlTGVuZ3RoIjo2LCJSZWZlcmVuY2VJZCI6ImM2YTlmZGE2LWVlZDEtNDE4NS1hY2I1LTM1NTY0NDgzNzRjN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m5lIiwiTGFzdE5hbWUiOiJUb3Vib3VsaWMiLCJQcm90ZWN0ZWQiOmZhbHNlLCJTZXgiOjAsIkNyZWF0ZWRCeSI6Il9BTEkiLCJDcmVhdGVkT24iOiIyMDIyLTA1LTA4VDA3OjIwOjE4IiwiTW9kaWZpZWRCeSI6Il9BTEkiLCJJZCI6IjMyYTNkYmFkLWViNjctNDVkNi1hN2YxLWU1ZTBlOWRlMDk5NyIsIk1vZGlmaWVkT24iOiIyMDIyLTA1LTA4VDA3OjIwOjE4IiwiUHJvamVjdCI6eyIkaWQiOiI1IiwiJHR5cGUiOiJTd2lzc0FjYWRlbWljLkNpdGF2aS5Qcm9qZWN0LCBTd2lzc0FjYWRlbWljLkNpdGF2aSJ9fSx7IiRpZCI6IjYiLCIkdHlwZSI6IlN3aXNzQWNhZGVtaWMuQ2l0YXZpLlBlcnNvbiwgU3dpc3NBY2FkZW1pYy5DaXRhdmkiLCJGaXJzdE5hbWUiOiJIZWxlbiIsIkxhc3ROYW1lIjoiV2Fsa2VyIiwiUHJvdGVjdGVkIjpmYWxzZSwiU2V4IjowLCJDcmVhdGVkQnkiOiJfQUxJIiwiQ3JlYXRlZE9uIjoiMjAyMi0wNS0wOFQwNzoyMDoxOCIsIk1vZGlmaWVkQnkiOiJfQUxJIiwiSWQiOiIzMGIxZGFkOC1mZDdkLTQ0MjktOTM0Yy0wYmE3YjVhODIxYWMiLCJNb2RpZmllZE9uIjoiMjAyMi0wNS0wOFQwNzoyMDoxOCIsIlByb2plY3QiOnsiJHJlZiI6IjUifX1dLCJDaXRhdGlvbktleVVwZGF0ZVR5cGUiOjAsIkNvbGxhYm9yYXRvcnMiOltdLCJEb2kiOiIxMC4xMTA4L0lKUERMTS0wNS0yMDEzLTAxMDYiLCJFZGl0b3JzIjpbXSwiRXZhbHVhdGlvbkNvbXBsZXhpdHkiOjAsIkV2YWx1YXRpb25Tb3VyY2VUZXh0Rm9ybWF0IjowLCJHcm91cHMiOlt7IiRpZCI6IjciLCIkdHlwZSI6IlN3aXNzQWNhZGVtaWMuQ2l0YXZpLkdyb3VwLCBTd2lzc0FjYWRlbWljLkNpdGF2aSIsIkRpc3BsYXlUeXBlIjoxLCJOYW1lIjoiU3VzdGlhbmFibGl0eSBTTFJzIiwiQ3JlYXRlZEJ5IjoiX0FMSSIsIkNyZWF0ZWRPbiI6IjIwMjItMDUtMDhUMDY6Mjg6MTEiLCJNb2RpZmllZEJ5IjoiX0FMSSIsIklkIjoiNWU3NGMzN2EtZDZjMS00ZDQxLThmNzYtYWZhZDViOGRiNzBjIiwiTW9kaWZpZWRPbiI6IjIwMjItMDUtMDhUMDY6Mjg6MjciLCJQcm9qZWN0Ijp7IiRyZWYiOiI1In19LHsiJGlkIjoiOCIsIiR0eXBlIjoiU3dpc3NBY2FkZW1pYy5DaXRhdmkuR3JvdXAsIFN3aXNzQWNhZGVtaWMuQ2l0YXZpIiwiRGlzcGxheVR5cGUiOjEsIk5hbWUiOiJUaGVvcmllcyIsIkNyZWF0ZWRCeSI6Il9BTEkiLCJDcmVhdGVkT24iOiIyMDIyLTExLTEzVDA2OjQ4OjU0IiwiTW9kaWZpZWRCeSI6Il9BTEkiLCJJZCI6IjUxNzBmNmJiLWQwNTctNDkxNi1iMDIwLWQ1NzQ5NzBmNTRmZiIsIk1vZGlmaWVkT24iOiIyMDIyLTExLTEzVDA2OjQ5OjAwIiwiUHJvamVjdCI6eyIkcmVmIjoiNSJ9fV0sIkhhc0xhYmVsMSI6ZmFsc2UsIkhhc0xhYmVsMiI6ZmFsc2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EwOC9JSlBETE0tMDUtMjAxMy0wMTA2IiwiVXJpU3RyaW5nIjoiaHR0cHM6Ly9kb2kub3JnLzEwLjExMDgvSUpQRExNLTA1LTIwMTMtMDEwNi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wOFQwNzoyMDoxOCIsIk1vZGlmaWVkQnkiOiJfQUxJIiwiSWQiOiJiZjM1OGZmYy0yMWMyLTQyOWYtYWQ2Zi04YjEwMTkzN2U3NWUiLCJNb2RpZmllZE9uIjoiMjAyMi0wNS0wOFQwNzoyMDoxOCIsIlByb2plY3QiOnsiJHJlZiI6IjUifX1dLCJOdW1iZXIiOiIxLzIiLCJPcmdhbml6YXRpb25zIjpbXSwiT3RoZXJzSW52b2x2ZWQiOltdLCJQYWdlUmFuZ2UiOiI8c3A+XHJcbiAgPG4+MTY8L24+XHJcbiAgPGluPnRydWU8L2luPlxyXG4gIDxvcz4xNjwvb3M+XHJcbiAgPHBzPjE2PC9wcz5cclxuPC9zcD5cclxuPGVwPlxyXG4gIDxuPjQyPC9uPlxyXG4gIDxpbj50cnVlPC9pbj5cclxuICA8b3M+NDI8L29zPlxyXG4gIDxwcz40MjwvcHM+XHJcbjwvZXA+XHJcbjxvcz4xNi00Mjwvb3M+IiwiUGVyaW9kaWNhbCI6eyIkaWQiOiIxMiIsIiR0eXBlIjoiU3dpc3NBY2FkZW1pYy5DaXRhdmkuUGVyaW9kaWNhbCwgU3dpc3NBY2FkZW1pYy5DaXRhdmkiLCJJc3NuIjoiMDk2MC0wMDM1IiwiTmFtZSI6IkludGVybmF0aW9uYWwgSm91cm5hbCBvZiBQaHlzaWNhbCBEaXN0cmlidXRpb24gJiBMb2dpc3RpY3MgTWFuYWdlbWVudCIsIlBhZ2luYXRpb24iOjAsIlByb3RlY3RlZCI6ZmFsc2UsIlN0YW5kYXJkQWJicmV2aWF0aW9uIjoiSUpQRExNIiwiQ3JlYXRlZEJ5IjoiX0FMSSIsIkNyZWF0ZWRPbiI6IjIwMjItMDMtMjNUMDY6NDQ6NTQiLCJNb2RpZmllZEJ5IjoiX0FMSSIsIklkIjoiOWM3MzIzODQtNWM1Yi00Y2NjLThlYzYtNTEwYjAxOTk2Y2UyIiwiTW9kaWZpZWRPbiI6IjIwMjItMDMtMjNUMDY6NDQ6NTQiLCJQcm9qZWN0Ijp7IiRyZWYiOiI1In19LCJQdWJsaXNoZXJzIjpbXSwiUXVvdGF0aW9ucyI6W10sIlJlZmVyZW5jZVR5cGUiOiJKb3VybmFsQXJ0aWNsZSIsIlNob3J0VGl0bGUiOiJUb3Vib3VsaWMsIFdhbGtlciAyMDE1IOKAkyBUaGVvcmllcyBpbiBzdXN0YWluYWJsZSBzdXBwbHkgY2hhaW4iLCJTaG9ydFRpdGxlVXBkYXRlVHlwZSI6MCwiU291cmNlT2ZCaWJsaW9ncmFwaGljSW5mb3JtYXRpb24iOiJDcm9zc1JlZiIsIlN0YXRpY0lkcyI6WyI0YTE0NjhkZC1iNTM4LTQ0YzUtYjVkMy04YTkzODg5MGU2ZTQiXSwiVGFibGVPZkNvbnRlbnRzQ29tcGxleGl0eSI6MCwiVGFibGVPZkNvbnRlbnRzU291cmNlVGV4dEZvcm1hdCI6MCwiVGFza3MiOltdLCJUaXRsZSI6IlRoZW9yaWVzIGluIHN1c3RhaW5hYmxlIHN1cHBseSBjaGFpbiBtYW5hZ2VtZW50OiBhIHN0cnVjdHVyZWQgbGl0ZXJhdHVyZSByZXZpZXciLCJUcmFuc2xhdG9ycyI6W10sIlZvbHVtZSI6IjQ1IiwiWWVhciI6IjIwMTUiLCJZZWFyUmVzb2x2ZWQiOiIyMDE1IiwiQ3JlYXRlZEJ5IjoiX0FMSSIsIkNyZWF0ZWRPbiI6IjIwMjItMDUtMDhUMDc6MjA6MTgiLCJNb2RpZmllZEJ5IjoiX0FsaSIsIklkIjoiYzZhOWZkYTYtZWVkMS00MTg1LWFjYjUtMzU1NjQ0ODM3NGM2IiwiTW9kaWZpZWRPbiI6IjIwMjMtMTAtMDJUMjI6Mjk6MTUiLCJQcm9qZWN0Ijp7IiRyZWYiOiI1In19LCJVc2VOdW1iZXJpbmdUeXBlT2ZQYXJlbnREb2N1bWVudCI6ZmFsc2UsIlllYXJPbmx5Ijp0cnVlfV0sIkZvcm1hdHRlZFRleHQiOnsiJGlkIjoiMTMiLCJDb3VudCI6MSwiVGV4dFVuaXRzIjpbeyIkaWQiOiIxNCIsIkZvbnRTdHlsZSI6eyIkaWQiOiIxNSIsIk5ldXRyYWwiOnRydWV9LCJSZWFkaW5nT3JkZXIiOjEsIlRleHQiOiIoMjAxNSkifV19LCJUYWciOiJDaXRhdmlQbGFjZWhvbGRlciM1MmNiNDA1Yi0xY2QxLTQ5YjktYTFmZi0yMDJlZjVmYjNkOTIiLCJUZXh0IjoiKDIwMTUpIiwiV0FJVmVyc2lvbiI6IjYuOC4wLjAifQ==}</w:instrText>
                </w:r>
                <w:r w:rsidR="00B10F20" w:rsidRPr="00DD54E3">
                  <w:rPr>
                    <w:rFonts w:ascii="Times New Roman" w:hAnsi="Times New Roman" w:cs="Times New Roman"/>
                    <w:noProof/>
                    <w:lang w:val="fr-CH"/>
                  </w:rPr>
                  <w:fldChar w:fldCharType="separate"/>
                </w:r>
                <w:r w:rsidR="00B10F20" w:rsidRPr="00DD54E3">
                  <w:rPr>
                    <w:rFonts w:ascii="Times New Roman" w:hAnsi="Times New Roman" w:cs="Times New Roman"/>
                    <w:noProof/>
                    <w:lang w:val="fr-CH"/>
                  </w:rPr>
                  <w:t>(2015)</w:t>
                </w:r>
                <w:r w:rsidR="00B10F20" w:rsidRPr="00DD54E3">
                  <w:rPr>
                    <w:rFonts w:ascii="Times New Roman" w:hAnsi="Times New Roman" w:cs="Times New Roman"/>
                    <w:noProof/>
                    <w:lang w:val="fr-CH"/>
                  </w:rPr>
                  <w:fldChar w:fldCharType="end"/>
                </w:r>
              </w:sdtContent>
            </w:sdt>
          </w:p>
        </w:tc>
      </w:tr>
      <w:tr w:rsidR="00B10F20" w:rsidRPr="00DD54E3" w14:paraId="583B3CD1" w14:textId="77777777" w:rsidTr="006F3D0B">
        <w:trPr>
          <w:trHeight w:val="2880"/>
        </w:trPr>
        <w:tc>
          <w:tcPr>
            <w:tcW w:w="912" w:type="pct"/>
            <w:tcBorders>
              <w:top w:val="single" w:sz="4" w:space="0" w:color="auto"/>
            </w:tcBorders>
            <w:shd w:val="clear" w:color="auto" w:fill="FFFFFF" w:themeFill="background1"/>
          </w:tcPr>
          <w:p w14:paraId="40F78B5B" w14:textId="77777777" w:rsidR="00B10F20" w:rsidRPr="00DD54E3" w:rsidRDefault="00B10F20" w:rsidP="00B10F20">
            <w:pPr>
              <w:pStyle w:val="NoSpacing"/>
              <w:numPr>
                <w:ilvl w:val="0"/>
                <w:numId w:val="14"/>
              </w:numPr>
              <w:spacing w:after="0" w:line="240" w:lineRule="auto"/>
              <w:ind w:left="338" w:hanging="112"/>
              <w:rPr>
                <w:rFonts w:ascii="Times New Roman" w:hAnsi="Times New Roman" w:cs="Times New Roman"/>
              </w:rPr>
            </w:pPr>
            <w:r w:rsidRPr="00DD54E3">
              <w:rPr>
                <w:rFonts w:ascii="Times New Roman" w:hAnsi="Times New Roman" w:cs="Times New Roman"/>
              </w:rPr>
              <w:t>Sustainability themes</w:t>
            </w:r>
          </w:p>
        </w:tc>
        <w:tc>
          <w:tcPr>
            <w:tcW w:w="2454" w:type="pct"/>
            <w:tcBorders>
              <w:top w:val="single" w:sz="4" w:space="0" w:color="auto"/>
            </w:tcBorders>
            <w:shd w:val="clear" w:color="auto" w:fill="FFFFFF" w:themeFill="background1"/>
          </w:tcPr>
          <w:p w14:paraId="73A9F2D4" w14:textId="77777777" w:rsidR="00B10F20" w:rsidRPr="00DD54E3" w:rsidRDefault="00B10F20" w:rsidP="006F3D0B">
            <w:pPr>
              <w:pStyle w:val="NoSpacing"/>
              <w:spacing w:line="240" w:lineRule="auto"/>
              <w:rPr>
                <w:rFonts w:ascii="Times New Roman" w:hAnsi="Times New Roman" w:cs="Times New Roman"/>
              </w:rPr>
            </w:pPr>
            <w:r w:rsidRPr="00DD54E3">
              <w:rPr>
                <w:rFonts w:ascii="Times New Roman" w:hAnsi="Times New Roman" w:cs="Times New Roman"/>
              </w:rPr>
              <w:t>Sustainability in disaster relief logistics</w:t>
            </w:r>
          </w:p>
          <w:p w14:paraId="59D5A7E0"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rPr>
              <w:t>-</w:t>
            </w:r>
            <w:r w:rsidRPr="00DD54E3">
              <w:rPr>
                <w:rFonts w:ascii="Times New Roman" w:hAnsi="Times New Roman" w:cs="Times New Roman"/>
                <w:i/>
                <w:iCs/>
              </w:rPr>
              <w:t>Barriers and enablers</w:t>
            </w:r>
          </w:p>
          <w:p w14:paraId="749615C3"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-Frameworks of SHSCM</w:t>
            </w:r>
          </w:p>
          <w:p w14:paraId="3CCDCE6E"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-Performance measurements</w:t>
            </w:r>
          </w:p>
          <w:p w14:paraId="3E751DB7"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-Collaboration and partnerships</w:t>
            </w:r>
          </w:p>
          <w:p w14:paraId="2E01C176"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-Supply network configuration</w:t>
            </w:r>
          </w:p>
          <w:p w14:paraId="14678664"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-Reverse logistics and circular HSC</w:t>
            </w:r>
          </w:p>
          <w:p w14:paraId="629B587B" w14:textId="77777777" w:rsidR="00B10F20" w:rsidRPr="00DD54E3" w:rsidRDefault="00B10F20" w:rsidP="006F3D0B">
            <w:pPr>
              <w:pStyle w:val="NoSpacing"/>
              <w:spacing w:line="240" w:lineRule="auto"/>
              <w:ind w:left="160"/>
              <w:rPr>
                <w:rFonts w:ascii="Times New Roman" w:hAnsi="Times New Roman" w:cs="Times New Roman"/>
                <w:i/>
                <w:iCs/>
              </w:rPr>
            </w:pPr>
            <w:r w:rsidRPr="00DD54E3">
              <w:rPr>
                <w:rFonts w:ascii="Times New Roman" w:hAnsi="Times New Roman" w:cs="Times New Roman"/>
                <w:i/>
                <w:iCs/>
              </w:rPr>
              <w:t>-Innovative solutions and Industry 4.0 applications in SHSCM</w:t>
            </w:r>
          </w:p>
          <w:p w14:paraId="7C9E62B0" w14:textId="77777777" w:rsidR="00B10F20" w:rsidRPr="00DD54E3" w:rsidRDefault="00B10F20" w:rsidP="006F3D0B">
            <w:pPr>
              <w:pStyle w:val="NoSpacing"/>
              <w:spacing w:line="240" w:lineRule="auto"/>
              <w:rPr>
                <w:rFonts w:ascii="Times New Roman" w:hAnsi="Times New Roman" w:cs="Times New Roman"/>
              </w:rPr>
            </w:pPr>
            <w:r w:rsidRPr="00DD54E3">
              <w:rPr>
                <w:rFonts w:ascii="Times New Roman" w:hAnsi="Times New Roman" w:cs="Times New Roman"/>
              </w:rPr>
              <w:t>Sustainability in humanitarian development-aid logistics</w:t>
            </w:r>
          </w:p>
          <w:p w14:paraId="633CEB61"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-Performance measurements</w:t>
            </w:r>
          </w:p>
          <w:p w14:paraId="331EC261"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-Collaboration and Partnerships</w:t>
            </w:r>
          </w:p>
          <w:p w14:paraId="3E13CA6C"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-Supply network configuration</w:t>
            </w:r>
          </w:p>
          <w:p w14:paraId="18495A24" w14:textId="77777777" w:rsidR="00B10F20" w:rsidRPr="00DD54E3" w:rsidRDefault="00B10F20" w:rsidP="006F3D0B">
            <w:pPr>
              <w:pStyle w:val="NoSpacing"/>
              <w:spacing w:after="0" w:line="240" w:lineRule="auto"/>
              <w:ind w:left="160"/>
              <w:rPr>
                <w:rFonts w:ascii="Times New Roman" w:hAnsi="Times New Roman" w:cs="Times New Roman"/>
                <w:i/>
                <w:iCs/>
              </w:rPr>
            </w:pPr>
            <w:r w:rsidRPr="00DD54E3">
              <w:rPr>
                <w:rFonts w:ascii="Times New Roman" w:hAnsi="Times New Roman" w:cs="Times New Roman"/>
                <w:i/>
                <w:iCs/>
              </w:rPr>
              <w:t>-Reverse logistics and circular HSC</w:t>
            </w:r>
          </w:p>
          <w:p w14:paraId="5113E6CD" w14:textId="77777777" w:rsidR="00B10F20" w:rsidRPr="00DD54E3" w:rsidRDefault="00B10F20" w:rsidP="006F3D0B">
            <w:pPr>
              <w:pStyle w:val="NoSpacing"/>
              <w:spacing w:line="240" w:lineRule="auto"/>
              <w:ind w:left="160"/>
              <w:rPr>
                <w:rFonts w:ascii="Times New Roman" w:hAnsi="Times New Roman" w:cs="Times New Roman"/>
                <w:i/>
                <w:iCs/>
              </w:rPr>
            </w:pPr>
            <w:r w:rsidRPr="00DD54E3">
              <w:rPr>
                <w:rFonts w:ascii="Times New Roman" w:hAnsi="Times New Roman" w:cs="Times New Roman"/>
                <w:i/>
                <w:iCs/>
              </w:rPr>
              <w:t>-Link between humanitarian operations and SDGs</w:t>
            </w:r>
          </w:p>
        </w:tc>
        <w:tc>
          <w:tcPr>
            <w:tcW w:w="659" w:type="pct"/>
            <w:tcBorders>
              <w:top w:val="single" w:sz="4" w:space="0" w:color="auto"/>
            </w:tcBorders>
            <w:shd w:val="clear" w:color="auto" w:fill="FFFFFF" w:themeFill="background1"/>
          </w:tcPr>
          <w:p w14:paraId="038A2A82" w14:textId="77777777" w:rsidR="00B10F20" w:rsidRPr="00DD54E3" w:rsidRDefault="00B10F20" w:rsidP="006F3D0B">
            <w:pPr>
              <w:pStyle w:val="NoSpacing"/>
              <w:spacing w:after="0" w:line="240" w:lineRule="auto"/>
              <w:rPr>
                <w:rFonts w:ascii="Times New Roman" w:hAnsi="Times New Roman" w:cs="Times New Roman"/>
              </w:rPr>
            </w:pPr>
            <w:r w:rsidRPr="00DD54E3">
              <w:rPr>
                <w:rFonts w:ascii="Times New Roman" w:hAnsi="Times New Roman" w:cs="Times New Roman"/>
              </w:rPr>
              <w:t>Inductive &amp; Deductive</w:t>
            </w:r>
          </w:p>
        </w:tc>
        <w:tc>
          <w:tcPr>
            <w:tcW w:w="975" w:type="pct"/>
            <w:tcBorders>
              <w:top w:val="single" w:sz="4" w:space="0" w:color="auto"/>
            </w:tcBorders>
            <w:shd w:val="clear" w:color="auto" w:fill="FFFFFF" w:themeFill="background1"/>
          </w:tcPr>
          <w:p w14:paraId="668D5D25" w14:textId="11C4D2DF" w:rsidR="00B10F20" w:rsidRPr="00DD54E3" w:rsidRDefault="00000000" w:rsidP="006F3D0B">
            <w:pPr>
              <w:pStyle w:val="NoSpacing"/>
              <w:spacing w:after="0" w:line="240" w:lineRule="auto"/>
              <w:rPr>
                <w:rFonts w:ascii="Times New Roman" w:hAnsi="Times New Roman" w:cs="Times New Roman"/>
              </w:rPr>
            </w:pPr>
            <w:sdt>
              <w:sdtPr>
                <w:rPr>
                  <w:rFonts w:ascii="Times New Roman" w:hAnsi="Times New Roman" w:cs="Times New Roman"/>
                </w:rPr>
                <w:alias w:val="To edit, see citavi.com/edit"/>
                <w:tag w:val="CitaviPlaceholder#49762550-0031-4281-bb96-18ac786c1793"/>
                <w:id w:val="-2105804620"/>
                <w:placeholder>
                  <w:docPart w:val="4B5E02AD39664096A5AFBEC69FAEA495"/>
                </w:placeholder>
              </w:sdtPr>
              <w:sdtContent>
                <w:r w:rsidR="00B10F20" w:rsidRPr="00DD54E3">
                  <w:rPr>
                    <w:rFonts w:ascii="Times New Roman" w:hAnsi="Times New Roman" w:cs="Times New Roman"/>
                    <w:noProof/>
                  </w:rPr>
                  <w:fldChar w:fldCharType="begin"/>
                </w:r>
                <w:r w:rsidR="00B10F20" w:rsidRPr="00DD54E3">
                  <w:rPr>
                    <w:rFonts w:ascii="Times New Roman" w:hAnsi="Times New Roman" w:cs="Times New Roman"/>
                    <w:noProof/>
                  </w:rPr>
                  <w:instrText>ADDIN CitaviPlaceholder{eyIkaWQiOiIxIiwiJHR5cGUiOiJTd2lzc0FjYWRlbWljLkNpdGF2aS5DaXRhdGlvbnMuV29yZFBsYWNlaG9sZGVyLCBTd2lzc0FjYWRlbWljLkNpdGF2aSIsIkFzc29jaWF0ZVdpdGhQbGFjZWhvbGRlclRhZyI6IkNpdGF2aVBsYWNlaG9sZGVyI2ZiOGFlZmQyLTgxNzctNGQxYy1hM2U5LTU5NjJiM2U1YzA0OCIsIkVudHJpZXMiOlt7IiRpZCI6IjIiLCIkdHlwZSI6IlN3aXNzQWNhZGVtaWMuQ2l0YXZpLkNpdGF0aW9ucy5Xb3JkUGxhY2Vob2xkZXJFbnRyeSwgU3dpc3NBY2FkZW1pYy5DaXRhdmkiLCJJZCI6ImQzM2UwZDRiLWUwMzQtNDhhNS04NWUzLWZjNmE3M2ZkNDQ2MiIsIlJhbmdlTGVuZ3RoIjoxMywiUmVmZXJlbmNlSWQiOiI1N2Y5N2RlZS00OGExLTQ2NTctOTViOS1iY2IzYzY4ZDljZm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lN0ZWZhbiIsIkxhc3ROYW1lIjoiR29sZCIsIlByb3RlY3RlZCI6ZmFsc2UsIlNleCI6MCwiQ3JlYXRlZEJ5IjoiX0FMSSIsIkNyZWF0ZWRPbiI6IjIwMjItMDMtMTZUMDk6NDk6MDAiLCJNb2RpZmllZEJ5IjoiX0FMSSIsIklkIjoiODBiZGM4MTYtNzBkYS00OTU2LThmZTMtNTcwZWEzMDg4NjU5IiwiTW9kaWZpZWRPbiI6IjIwMjItMDMtMTZUMDk6NDk6MDAiLCJQcm9qZWN0Ijp7IiRyZWYiOiI1In19XSwiQ2l0YXRpb25LZXkiOiJLdW56IGV0IGFsLiAyMDE3IiwiQ2l0YXRpb25LZXlVcGRhdGVUeXBlIjowLCJDb2xsYWJvcmF0b3JzIjpbXSwiQ3VzdG9tRmllbGQxIjoiNzciLCJDdXN0b21GaWVsZDIiOiJFbXBpcmljYWwiLCJDdXN0b21GaWVsZDMiOiJCb3RoIG9yIG5vdCBzcGVjaWZpYyIsIkN1c3RvbUZpZWxkNCI6IkJvdGggb3Igbm90IHNwZWNpZmljIiwiQ3VzdG9tRmllbGQ1IjoiUmVjb3ZlcnkiLCJDdXN0b21GaWVsZDYiOiJDYXNlIHN0dWR5IiwiQ3VzdG9tRmllbGQ3IjoiRWNvbm9taWMrRW52aXJvbWVudGFsK1NvY2lhbCIsIkN1c3RvbUZpZWxkOCI6IkNvbnRpbmdlbmN5IHRoZW9yeSIsIkN1c3RvbUZpZWxkOSI6IlVuaXRlZCBTdGF0ZXMiLCJEb2kiOiIxMC4xMDgwLzEzNjc1NTY3LjIwMTUuMTEwMzg0NS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c2NvcHVzLmNvbS9pbndhcmQvcmVjb3JkLnVyaT9laWQ9Mi1zMi4wLTg0OTQ2NDMzNzY2JmRvaT0xMC4xMDgwJTJmMTM2NzU1NjcuMjAxNS4xMTAzODQ1JnBhcnRuZXJJRD00MCZtZDU9YjVkNDBkNmYzMDVmNDFlYmFkNGZiNGE0MDcwZmZkZTUiLCJVcmlTdHJpbmciOiJodHRwczovL3d3dy5zY29wdXMuY29tL2lud2FyZC9yZWNvcmQudXJpP2VpZD0yLXMyLjAtODQ5NDY0MzM3NjYmZG9pPTEwLjEwODAlMmYxMzY3NTU2Ny4yMDE1LjExMDM4NDUmcGFydG5lcklEPTQwJm1kNT1iNWQ0MGQ2ZjMwNWY0MWViYWQ0ZmI0YTQwNzBmZmRlNS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RhODY0YjI3LTQ1MDYtNDc4YS04MzFiLTdhYWJlMjFlOWQ2OSIsIk1vZGlmaWVkT24iOiIyMDIyLTAxLTMwVDA0OjU0OjUz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dGFuZGZvbmxpbmUuY29tL2RvaS9mdWxsLzEwLjEwODAvMTM2NzU1NjcuMjAxNS4xMTAzODQ1IiwiVXJpU3RyaW5nIjoiaHR0cHM6Ly93d3cudGFuZGZvbmxpbmUuY29tL2RvaS9mdWxsLzEwLjEwODAvMTM2NzU1NjcuMjAxNS4xMTAzODQ1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U2IiwiTW9kaWZpZWRCeSI6Il9BbmpvbXNob2FlIiwiSWQiOiJlYWEzZjFiMy01ZGFjLTRhOWEtOTM5ZS05MTY4MDc5YWQ4NWUiLCJNb2RpZmllZE9uIjoiMjAyMi0wMy0xMVQwNjozNDo1Ni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ODAvMTM2NzU1NjcuMjAxNS4xMTAzODQ1IiwiVXJpU3RyaW5nIjoiaHR0cHM6Ly9kb2kub3JnLzEwLjEwODAvMTM2NzU1NjcuMjAxNS4xMTAzODQ1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2FjN2ViYjQtMTA2OC00ZTZhLTg1Y2MtZmYyMWIyZDhmZDgyIiwiTW9kaWZpZWRPbiI6IjIwMjItMDEtMzBUMDQ6NTQ6NTMiLCJQcm9qZWN0Ijp7IiRyZWYiOiI1In19XSwiTnVtYmVyIjoiMiIsIk9ubGluZUFkZHJlc3MiOiJodHRwczovL3d3dy5zY29wdXMuY29tL2lud2FyZC9yZWNvcmQudXJpP2VpZD0yLXMyLjAtODQ5NDY0MzM3NjYmZG9pPTEwLjEwODAlMmYxMzY3NTU2Ny4yMDE1LjExMDM4NDUmcGFydG5lcklEPTQwJm1kNT1iNWQ0MGQ2ZjMwNWY0MWViYWQ0ZmI0YTQwNzBmZmRlNSIsIk9yZ2FuaXphdGlvbnMiOltdLCJPdGhlcnNJbnZvbHZlZCI6W10sIlBhZ2VSYW5nZSI6IjxzcD5cclxuICA8bj44NTwvbj5cclxuICA8aW4+dHJ1ZTwvaW4+XHJcbiAgPG9zPjg1PC9vcz5cclxuICA8cHM+ODU8L3BzPlxyXG48L3NwPlxyXG48ZXA+XHJcbiAgPG4+MTA0PC9uPlxyXG4gIDxpbj50cnVlPC9pbj5cclxuICA8b3M+MTA0PC9vcz5cclxuICA8cHM+MTA0PC9wcz5cclxuPC9lcD5cclxuPG9zPjg1LTEwNDwvb3M+IiwiUGVyaW9kaWNhbCI6eyIkaWQiOiIxNyIsIiR0eXBlIjoiU3dpc3NBY2FkZW1pYy5DaXRhdmkuUGVyaW9kaWNhbCwgU3dpc3NBY2FkZW1pYy5DaXRhdmkiLCJOYW1lIjoiSW50ZXJuYXRpb25hbCBKb3VybmFsIG9mIExvZ2lzdGljcyBSZXNlYXJjaCBhbmQgQXBwbGljYXRpb25zIiwiUGFnaW5hdGlvbiI6MCwiUHJvdGVjdGVkIjpmYWxzZSwiQ3JlYXRlZEJ5IjoiX0Fuam9tc2hvYWUiLCJDcmVhdGVkT24iOiIyMDIyLTAxLTMwVDA0OjMxOjM4IiwiTW9kaWZpZWRCeSI6Il9BbmpvbXNob2FlIiwiSWQiOiIzOTE1YWYwMS02ODU3LTRjYmEtYTExYS00YTljMDE2ODljMjEiLCJNb2RpZmllZE9uIjoiMjAyMi0wMS0zMFQwNDozMTozOCIsIlByb2plY3QiOnsiJHJlZiI6IjUifX0sIlB1Ymxpc2hlcnMiOlt7IiRpZCI6IjE4IiwiJHR5cGUiOiJTd2lzc0FjYWRlbWljLkNpdGF2aS5QdWJsaXNoZXIsIFN3aXNzQWNhZGVtaWMuQ2l0YXZpIiwiTmFtZSI6IlRheWxvciAmIEZyYW5jaXMgR3JvdXAiLCJQcm90ZWN0ZWQiOmZhbHNlLCJDcmVhdGVkQnkiOiJfQWxpYW4iLCJDcmVhdGVkT24iOiIyMDIyLTA3LTI3VDA2OjAzOjU4IiwiTW9kaWZpZWRCeSI6Il9BbGlhbiIsIklkIjoiZDI5MTk4N2ItNjBkYi00ZWI5LWEyZTgtYzEyN2Y1MzI3YmViIiwiTW9kaWZpZWRPbiI6IjIwMjItMDctMjdUMDY6MDM6NTgiLCJQcm9qZWN0Ijp7IiRyZWYiOiI1In19XSwiUXVvdGF0aW9ucyI6W10sIlJlZmVyZW5jZVR5cGUiOiJKb3VybmFsQXJ0aWNsZSIsIlNob3J0VGl0bGUiOiJLdW56LCBHb2xkIDIwMTcg4oCTIFN1c3RhaW5hYmxlIGh1bWFuaXRhcmlhbiBzdXBwbHkgY2hhaW4gbWFuYWdlbWVudCIsIlNob3J0VGl0bGVVcGRhdGVUeXBlIjowLCJTb3VyY2VPZkJpYmxpb2dyYXBoaWNJbmZvcm1hdGlvbiI6IkNyb3NzUmVmIiwiU3RhdGljSWRzIjpbImEyMDM3ZDdmLWQxNDItNDAxNi04YWU0LTU1NGVhOTg1ODhkMCJdLCJUYWJsZU9mQ29udGVudHNDb21wbGV4aXR5IjowLCJUYWJsZU9mQ29udGVudHNTb3VyY2VUZXh0Rm9ybWF0IjowLCJUYXNrcyI6W10sIlRpdGxlIjoiU3VzdGFpbmFibGUgaHVtYW5pdGFyaWFuIHN1cHBseSBjaGFpbiBtYW5hZ2VtZW50IOKAkyBleHBsb3JpbmcgbmV3IHRoZW9yeSIsIlRyYW5zbGF0b3JzIjpbXSwiVm9sdW1lIjoiMjAiLCJZZWFyIjoiMjAxNyIsIlllYXJSZXNvbHZlZCI6IjIwMTciLCJDcmVhdGVkQnkiOiJfQW5qb21zaG9hZSIsIkNyZWF0ZWRPbiI6IjIwMjItMDEtMzBUMDQ6NTQ6NTMiLCJNb2RpZmllZEJ5IjoiX0FMSSIsIklkIjoiNTdmOTdkZWUtNDhhMS00NjU3LTk1YjktYmNiM2M2OGQ5Y2ZjIiwiTW9kaWZpZWRPbiI6IjIwMjItMTEtMTVUMDQ6MDY6MzMiLCJQcm9qZWN0Ijp7IiRyZWYiOiI1In19LCJVc2VOdW1iZXJpbmdUeXBlT2ZQYXJlbnREb2N1bWVudCI6ZmFsc2V9XSwiRm9ybWF0dGVkVGV4dCI6eyIkaWQiOiIxOSIsIkNvdW50IjoxLCJUZXh0VW5pdHMiOlt7IiRpZCI6IjIwIiwiRm9udFN0eWxlIjp7IiRpZCI6IjIxIiwiTmV1dHJhbCI6dHJ1ZX0sIlJlYWRpbmdPcmRlciI6MSwiVGV4dCI6Ikt1bnogYW5kIEdvbGQifV19LCJUYWciOiJDaXRhdmlQbGFjZWhvbGRlciM0OTc2MjU1MC0wMDMxLTQyODEtYmI5Ni0xOGFjNzg2YzE3OTMiLCJUZXh0IjoiS3VueiBhbmQgR29sZCIsIldBSVZlcnNpb24iOiI2LjguMC4wIn0=}</w:instrText>
                </w:r>
                <w:r w:rsidR="00B10F20" w:rsidRPr="00DD54E3">
                  <w:rPr>
                    <w:rFonts w:ascii="Times New Roman" w:hAnsi="Times New Roman" w:cs="Times New Roman"/>
                    <w:noProof/>
                  </w:rPr>
                  <w:fldChar w:fldCharType="separate"/>
                </w:r>
                <w:r w:rsidR="00B10F20" w:rsidRPr="00DD54E3">
                  <w:rPr>
                    <w:rFonts w:ascii="Times New Roman" w:hAnsi="Times New Roman" w:cs="Times New Roman"/>
                    <w:noProof/>
                  </w:rPr>
                  <w:t>Kunz and Gold</w:t>
                </w:r>
                <w:r w:rsidR="00B10F20" w:rsidRPr="00DD54E3">
                  <w:rPr>
                    <w:rFonts w:ascii="Times New Roman" w:hAnsi="Times New Roman" w:cs="Times New Roman"/>
                    <w:noProof/>
                  </w:rPr>
                  <w:fldChar w:fldCharType="end"/>
                </w:r>
              </w:sdtContent>
            </w:sdt>
            <w:r w:rsidR="00B10F20" w:rsidRPr="00DD54E3">
              <w:rPr>
                <w:rFonts w:ascii="Times New Roman" w:hAnsi="Times New Roman" w:cs="Times New Roman"/>
              </w:rPr>
              <w:t xml:space="preserve"> </w:t>
            </w:r>
            <w:sdt>
              <w:sdtPr>
                <w:rPr>
                  <w:rFonts w:ascii="Times New Roman" w:hAnsi="Times New Roman" w:cs="Times New Roman"/>
                </w:rPr>
                <w:alias w:val="To edit, see citavi.com/edit"/>
                <w:tag w:val="CitaviPlaceholder#fb8aefd2-8177-4d1c-a3e9-5962b3e5c048"/>
                <w:id w:val="-190145956"/>
                <w:placeholder>
                  <w:docPart w:val="4B5E02AD39664096A5AFBEC69FAEA495"/>
                </w:placeholder>
              </w:sdtPr>
              <w:sdtContent>
                <w:r w:rsidR="00B10F20" w:rsidRPr="00DD54E3">
                  <w:rPr>
                    <w:rFonts w:ascii="Times New Roman" w:hAnsi="Times New Roman" w:cs="Times New Roman"/>
                    <w:noProof/>
                  </w:rPr>
                  <w:fldChar w:fldCharType="begin"/>
                </w:r>
                <w:r w:rsidR="00B10F20" w:rsidRPr="00DD54E3">
                  <w:rPr>
                    <w:rFonts w:ascii="Times New Roman" w:hAnsi="Times New Roman" w:cs="Times New Roman"/>
                    <w:noProof/>
                  </w:rPr>
                  <w:instrText>ADDIN CitaviPlaceholder{eyIkaWQiOiIxIiwiJHR5cGUiOiJTd2lzc0FjYWRlbWljLkNpdGF2aS5DaXRhdGlvbnMuV29yZFBsYWNlaG9sZGVyLCBTd2lzc0FjYWRlbWljLkNpdGF2aSIsIkFzc29jaWF0ZVdpdGhQbGFjZWhvbGRlclRhZyI6IkNpdGF2aVBsYWNlaG9sZGVyIzQ5NzYyNTUwLTAwMzEtNDI4MS1iYjk2LTE4YWM3ODZjMTc5MyIsIkVudHJpZXMiOlt7IiRpZCI6IjIiLCIkdHlwZSI6IlN3aXNzQWNhZGVtaWMuQ2l0YXZpLkNpdGF0aW9ucy5Xb3JkUGxhY2Vob2xkZXJFbnRyeSwgU3dpc3NBY2FkZW1pYy5DaXRhdmkiLCJJZCI6ImU2MWYxNTgzLTgwNDYtNDU2Ny1iYTgyLTkzNzM5MjRiMjUzNCIsIlJhbmdlTGVuZ3RoIjo2LCJSZWZlcmVuY2VJZCI6IjU3Zjk3ZGVlLTQ4YTEtNDY1Ny05NWI5LWJjYjNjNjhkOWNm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TdGVmYW4iLCJMYXN0TmFtZSI6IkdvbGQiLCJQcm90ZWN0ZWQiOmZhbHNlLCJTZXgiOjAsIkNyZWF0ZWRCeSI6Il9BTEkiLCJDcmVhdGVkT24iOiIyMDIyLTAzLTE2VDA5OjQ5OjAwIiwiTW9kaWZpZWRCeSI6Il9BTEkiLCJJZCI6IjgwYmRjODE2LTcwZGEtNDk1Ni04ZmUzLTU3MGVhMzA4ODY1OSIsIk1vZGlmaWVkT24iOiIyMDIyLTAzLTE2VDA5OjQ5OjAwIiwiUHJvamVjdCI6eyIkcmVmIjoiNSJ9fV0sIkNpdGF0aW9uS2V5IjoiS3VueiBldCBhbC4gMjAxNyIsIkNpdGF0aW9uS2V5VXBkYXRlVHlwZSI6MCwiQ29sbGFib3JhdG9ycyI6W10sIkN1c3RvbUZpZWxkMSI6Ijc3IiwiQ3VzdG9tRmllbGQyIjoiRW1waXJpY2FsIiwiQ3VzdG9tRmllbGQzIjoiQm90aCBvciBub3Qgc3BlY2lmaWMiLCJDdXN0b21GaWVsZDQiOiJCb3RoIG9yIG5vdCBzcGVjaWZpYyIsIkN1c3RvbUZpZWxkNSI6IlJlY292ZXJ5IiwiQ3VzdG9tRmllbGQ2IjoiQ2FzZSBzdHVkeSIsIkN1c3RvbUZpZWxkNyI6IkVjb25vbWljK0Vudmlyb21lbnRhbCtTb2NpYWwiLCJDdXN0b21GaWVsZDgiOiJDb250aW5nZW5jeSB0aGVvcnkiLCJDdXN0b21GaWVsZDkiOiJVbml0ZWQgU3RhdGVzIiwiRG9pIjoiMTAuMTA4MC8xMzY3NTU2Ny4yMDE1LjExMDM4NDU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nNjb3B1cy5jb20vaW53YXJkL3JlY29yZC51cmk/ZWlkPTItczIuMC04NDk0NjQzMzc2NiZkb2k9MTAuMTA4MCUyZjEzNjc1NTY3LjIwMTUuMTEwMzg0NSZwYXJ0bmVySUQ9NDAmbWQ1PWI1ZDQwZDZmMzA1ZjQxZWJhZDRmYjRhNDA3MGZmZGU1IiwiVXJpU3RyaW5nIjoiaHR0cHM6Ly93d3cuc2NvcHVzLmNvbS9pbndhcmQvcmVjb3JkLnVyaT9laWQ9Mi1zMi4wLTg0OTQ2NDMzNzY2JmRvaT0xMC4xMDgwJTJmMTM2NzU1NjcuMjAxNS4xMTAzODQ1JnBhcnRuZXJJRD00MCZtZDU9YjVkNDBkNmYzMDVmNDFlYmFkNGZiNGE0MDcwZmZkZTU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0YTg2NGIyNy00NTA2LTQ3OGEtODMxYi03YWFiZTIxZTlkNjkiLCJNb2RpZmllZE9uIjoiMjAyMi0wMS0zMFQwNDo1NDo1My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RhbmRmb25saW5lLmNvbS9kb2kvZnVsbC8xMC4xMDgwLzEzNjc1NTY3LjIwMTUuMTEwMzg0NSIsIlVyaVN0cmluZyI6Imh0dHBzOi8vd3d3LnRhbmRmb25saW5lLmNvbS9kb2kvZnVsbC8xMC4xMDgwLzEzNjc1NTY3LjIwMTUuMTEwMzg0N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1NiIsIk1vZGlmaWVkQnkiOiJfQW5qb21zaG9hZSIsIklkIjoiZWFhM2YxYjMtNWRhYy00YTlhLTkzOWUtOTE2ODA3OWFkODVlIiwiTW9kaWZpZWRPbiI6IjIwMjItMDMtMTFUMDY6MzQ6NTY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DgwLzEzNjc1NTY3LjIwMTUuMTEwMzg0NSIsIlVyaVN0cmluZyI6Imh0dHBzOi8vZG9pLm9yZy8xMC4xMDgwLzEzNjc1NTY3LjIwMTUuMTEwMzg0NS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NhYzdlYmI0LTEwNjgtNGU2YS04NWNjLWZmMjFiMmQ4ZmQ4MiIsIk1vZGlmaWVkT24iOiIyMDIyLTAxLTMwVDA0OjU0OjUzIiwiUHJvamVjdCI6eyIkcmVmIjoiNSJ9fV0sIk51bWJlciI6IjIiLCJPbmxpbmVBZGRyZXNzIjoiaHR0cHM6Ly93d3cuc2NvcHVzLmNvbS9pbndhcmQvcmVjb3JkLnVyaT9laWQ9Mi1zMi4wLTg0OTQ2NDMzNzY2JmRvaT0xMC4xMDgwJTJmMTM2NzU1NjcuMjAxNS4xMTAzODQ1JnBhcnRuZXJJRD00MCZtZDU9YjVkNDBkNmYzMDVmNDFlYmFkNGZiNGE0MDcwZmZkZTUiLCJPcmdhbml6YXRpb25zIjpbXSwiT3RoZXJzSW52b2x2ZWQiOltdLCJQYWdlUmFuZ2UiOiI8c3A+XHJcbiAgPG4+ODU8L24+XHJcbiAgPGluPnRydWU8L2luPlxyXG4gIDxvcz44NTwvb3M+XHJcbiAgPHBzPjg1PC9wcz5cclxuPC9zcD5cclxuPGVwPlxyXG4gIDxuPjEwNDwvbj5cclxuICA8aW4+dHJ1ZTwvaW4+XHJcbiAgPG9zPjEwNDwvb3M+XHJcbiAgPHBzPjEwNDwvcHM+XHJcbjwvZXA+XHJcbjxvcz44NS0xMDQ8L29zPiIsIlBlcmlvZGljYWwiOnsiJGlkIjoiMTc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eyIkaWQiOiIxOC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S3VueiwgR29sZCAyMDE3IOKAkyBTdXN0YWluYWJsZSBodW1hbml0YXJpYW4gc3VwcGx5IGNoYWluIG1hbmFnZW1lbnQiLCJTaG9ydFRpdGxlVXBkYXRlVHlwZSI6MCwiU291cmNlT2ZCaWJsaW9ncmFwaGljSW5mb3JtYXRpb24iOiJDcm9zc1JlZiIsIlN0YXRpY0lkcyI6WyJhMjAzN2Q3Zi1kMTQyLTQwMTYtOGFlNC01NTRlYTk4NTg4ZDAiXSwiVGFibGVPZkNvbnRlbnRzQ29tcGxleGl0eSI6MCwiVGFibGVPZkNvbnRlbnRzU291cmNlVGV4dEZvcm1hdCI6MCwiVGFza3MiOltdLCJUaXRsZSI6IlN1c3RhaW5hYmxlIGh1bWFuaXRhcmlhbiBzdXBwbHkgY2hhaW4gbWFuYWdlbWVudCDigJMgZXhwbG9yaW5nIG5ldyB0aGVvcnkiLCJUcmFuc2xhdG9ycyI6W10sIlZvbHVtZSI6IjIwIiwiWWVhciI6IjIwMTciLCJZZWFyUmVzb2x2ZWQiOiIyMDE3IiwiQ3JlYXRlZEJ5IjoiX0Fuam9tc2hvYWUiLCJDcmVhdGVkT24iOiIyMDIyLTAxLTMwVDA0OjU0OjUzIiwiTW9kaWZpZWRCeSI6Il9BTEkiLCJJZCI6IjU3Zjk3ZGVlLTQ4YTEtNDY1Ny05NWI5LWJjYjNjNjhkOWNmYyIsIk1vZGlmaWVkT24iOiIyMDIyLTExLTE1VDA0OjA2OjMz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cpIn1dfSwiVGFnIjoiQ2l0YXZpUGxhY2Vob2xkZXIjZmI4YWVmZDItODE3Ny00ZDFjLWEzZTktNTk2MmIzZTVjMDQ4IiwiVGV4dCI6IigyMDE3KSIsIldBSVZlcnNpb24iOiI2LjguMC4wIn0=}</w:instrText>
                </w:r>
                <w:r w:rsidR="00B10F20" w:rsidRPr="00DD54E3">
                  <w:rPr>
                    <w:rFonts w:ascii="Times New Roman" w:hAnsi="Times New Roman" w:cs="Times New Roman"/>
                    <w:noProof/>
                  </w:rPr>
                  <w:fldChar w:fldCharType="separate"/>
                </w:r>
                <w:r w:rsidR="00B10F20" w:rsidRPr="00DD54E3">
                  <w:rPr>
                    <w:rFonts w:ascii="Times New Roman" w:hAnsi="Times New Roman" w:cs="Times New Roman"/>
                    <w:noProof/>
                  </w:rPr>
                  <w:t>(2017)</w:t>
                </w:r>
                <w:r w:rsidR="00B10F20" w:rsidRPr="00DD54E3">
                  <w:rPr>
                    <w:rFonts w:ascii="Times New Roman" w:hAnsi="Times New Roman" w:cs="Times New Roman"/>
                    <w:noProof/>
                  </w:rPr>
                  <w:fldChar w:fldCharType="end"/>
                </w:r>
              </w:sdtContent>
            </w:sdt>
          </w:p>
        </w:tc>
      </w:tr>
    </w:tbl>
    <w:p w14:paraId="168D3973" w14:textId="567F8520" w:rsidR="00DC2C4B" w:rsidRPr="00DD54E3" w:rsidRDefault="00DC2C4B" w:rsidP="00DC2C4B">
      <w:pPr>
        <w:rPr>
          <w:color w:val="000000" w:themeColor="text1"/>
          <w:lang w:val="en-GB"/>
        </w:rPr>
      </w:pPr>
    </w:p>
    <w:p w14:paraId="5F9667C7" w14:textId="77777777" w:rsidR="00797C8C" w:rsidRPr="00DD54E3" w:rsidRDefault="00797C8C" w:rsidP="00DC2C4B">
      <w:pPr>
        <w:rPr>
          <w:color w:val="000000" w:themeColor="text1"/>
          <w:lang w:val="en-GB"/>
        </w:rPr>
      </w:pPr>
    </w:p>
    <w:p w14:paraId="40A95499" w14:textId="77777777" w:rsidR="00797C8C" w:rsidRPr="00DD54E3" w:rsidRDefault="00797C8C" w:rsidP="00DC2C4B">
      <w:pPr>
        <w:rPr>
          <w:color w:val="000000" w:themeColor="text1"/>
          <w:lang w:val="en-GB"/>
        </w:rPr>
      </w:pPr>
    </w:p>
    <w:p w14:paraId="3BF7281F" w14:textId="77777777" w:rsidR="00FD73C8" w:rsidRPr="00DD54E3" w:rsidRDefault="00FD73C8" w:rsidP="00464841">
      <w:pPr>
        <w:pStyle w:val="Body"/>
        <w:rPr>
          <w:color w:val="000000" w:themeColor="text1"/>
          <w:lang w:val="en-GB"/>
        </w:rPr>
      </w:pPr>
    </w:p>
    <w:p w14:paraId="700A1489" w14:textId="77777777" w:rsidR="00FD73C8" w:rsidRPr="00DD54E3" w:rsidRDefault="00FD73C8" w:rsidP="00464841">
      <w:pPr>
        <w:pStyle w:val="Body"/>
        <w:rPr>
          <w:color w:val="000000" w:themeColor="text1"/>
          <w:lang w:val="en-GB"/>
        </w:rPr>
      </w:pPr>
    </w:p>
    <w:p w14:paraId="28CED327" w14:textId="695D5940" w:rsidR="00FD73C8" w:rsidRPr="00DD54E3" w:rsidRDefault="00FD73C8" w:rsidP="00464841">
      <w:pPr>
        <w:pStyle w:val="Body"/>
        <w:rPr>
          <w:color w:val="000000" w:themeColor="text1"/>
          <w:lang w:val="en-GB"/>
        </w:rPr>
        <w:sectPr w:rsidR="00FD73C8" w:rsidRPr="00DD54E3" w:rsidSect="00797C8C">
          <w:pgSz w:w="11906" w:h="16838" w:code="9"/>
          <w:pgMar w:top="1440" w:right="1440" w:bottom="1440" w:left="1440" w:header="706" w:footer="706" w:gutter="0"/>
          <w:cols w:space="708"/>
          <w:docGrid w:linePitch="360"/>
        </w:sectPr>
      </w:pPr>
    </w:p>
    <w:p w14:paraId="70C164FF" w14:textId="6D67FB52" w:rsidR="00735136" w:rsidRPr="00DD54E3" w:rsidRDefault="00D43C0C" w:rsidP="003369A5">
      <w:pPr>
        <w:pStyle w:val="Heading2"/>
        <w:numPr>
          <w:ilvl w:val="0"/>
          <w:numId w:val="0"/>
        </w:numPr>
        <w:ind w:left="576"/>
        <w:rPr>
          <w:color w:val="000000" w:themeColor="text1"/>
          <w:lang w:val="en-GB"/>
        </w:rPr>
      </w:pPr>
      <w:r w:rsidRPr="00DD54E3">
        <w:rPr>
          <w:color w:val="000000" w:themeColor="text1"/>
          <w:lang w:val="en-GB"/>
        </w:rPr>
        <w:lastRenderedPageBreak/>
        <w:t>Phase</w:t>
      </w:r>
      <w:r w:rsidR="00510F89" w:rsidRPr="00DD54E3">
        <w:rPr>
          <w:color w:val="000000" w:themeColor="text1"/>
          <w:lang w:val="en-GB"/>
        </w:rPr>
        <w:t xml:space="preserve"> 5</w:t>
      </w:r>
      <w:r w:rsidR="008E1E46" w:rsidRPr="00DD54E3">
        <w:rPr>
          <w:color w:val="000000" w:themeColor="text1"/>
          <w:lang w:val="en-GB"/>
        </w:rPr>
        <w:t xml:space="preserve"> </w:t>
      </w:r>
      <w:r w:rsidR="00020ACD" w:rsidRPr="00DD54E3">
        <w:rPr>
          <w:color w:val="000000" w:themeColor="text1"/>
          <w:lang w:val="en-GB"/>
        </w:rPr>
        <w:t>–</w:t>
      </w:r>
      <w:r w:rsidR="00510F89" w:rsidRPr="00DD54E3">
        <w:rPr>
          <w:color w:val="000000" w:themeColor="text1"/>
          <w:lang w:val="en-GB"/>
        </w:rPr>
        <w:t xml:space="preserve"> </w:t>
      </w:r>
      <w:r w:rsidR="0017551C" w:rsidRPr="00DD54E3">
        <w:rPr>
          <w:color w:val="000000" w:themeColor="text1"/>
          <w:lang w:val="en-GB"/>
        </w:rPr>
        <w:t>Re</w:t>
      </w:r>
      <w:r w:rsidR="00291846" w:rsidRPr="00DD54E3">
        <w:rPr>
          <w:color w:val="000000" w:themeColor="text1"/>
          <w:lang w:val="en-GB"/>
        </w:rPr>
        <w:t>port f</w:t>
      </w:r>
      <w:r w:rsidR="00296713" w:rsidRPr="00DD54E3">
        <w:rPr>
          <w:color w:val="000000" w:themeColor="text1"/>
          <w:lang w:val="en-GB"/>
        </w:rPr>
        <w:t>i</w:t>
      </w:r>
      <w:r w:rsidR="00291846" w:rsidRPr="00DD54E3">
        <w:rPr>
          <w:color w:val="000000" w:themeColor="text1"/>
          <w:lang w:val="en-GB"/>
        </w:rPr>
        <w:t>ndings</w:t>
      </w:r>
      <w:r w:rsidR="00652A12" w:rsidRPr="00DD54E3">
        <w:rPr>
          <w:color w:val="000000" w:themeColor="text1"/>
          <w:lang w:val="en-GB"/>
        </w:rPr>
        <w:t xml:space="preserve"> </w:t>
      </w:r>
      <w:r w:rsidR="00E37F89" w:rsidRPr="00DD54E3">
        <w:rPr>
          <w:color w:val="000000" w:themeColor="text1"/>
          <w:lang w:val="en-GB"/>
        </w:rPr>
        <w:t>and future</w:t>
      </w:r>
      <w:r w:rsidR="00D07182" w:rsidRPr="00DD54E3">
        <w:rPr>
          <w:color w:val="000000" w:themeColor="text1"/>
          <w:lang w:val="en-GB"/>
        </w:rPr>
        <w:t xml:space="preserve"> research</w:t>
      </w:r>
      <w:r w:rsidR="00E37F89" w:rsidRPr="00DD54E3">
        <w:rPr>
          <w:color w:val="000000" w:themeColor="text1"/>
          <w:lang w:val="en-GB"/>
        </w:rPr>
        <w:t xml:space="preserve"> directions</w:t>
      </w:r>
    </w:p>
    <w:p w14:paraId="06DE6F78" w14:textId="1A4CC8A2" w:rsidR="00695576" w:rsidRPr="00DD54E3" w:rsidRDefault="00087741" w:rsidP="00695576">
      <w:pPr>
        <w:rPr>
          <w:color w:val="000000" w:themeColor="text1"/>
          <w:lang w:val="en-GB"/>
        </w:rPr>
      </w:pPr>
      <w:r w:rsidRPr="00DD54E3">
        <w:rPr>
          <w:color w:val="000000" w:themeColor="text1"/>
          <w:lang w:val="en-GB"/>
        </w:rPr>
        <w:t xml:space="preserve">The last </w:t>
      </w:r>
      <w:r w:rsidR="008B0B4C" w:rsidRPr="00DD54E3">
        <w:rPr>
          <w:color w:val="000000" w:themeColor="text1"/>
          <w:lang w:val="en-GB"/>
        </w:rPr>
        <w:t xml:space="preserve">stage </w:t>
      </w:r>
      <w:r w:rsidR="0029027B" w:rsidRPr="00DD54E3">
        <w:rPr>
          <w:color w:val="000000" w:themeColor="text1"/>
          <w:lang w:val="en-GB"/>
        </w:rPr>
        <w:t xml:space="preserve">involved </w:t>
      </w:r>
      <w:r w:rsidRPr="00DD54E3">
        <w:rPr>
          <w:color w:val="000000" w:themeColor="text1"/>
          <w:lang w:val="en-GB"/>
        </w:rPr>
        <w:t>discuss</w:t>
      </w:r>
      <w:r w:rsidR="0029027B" w:rsidRPr="00DD54E3">
        <w:rPr>
          <w:color w:val="000000" w:themeColor="text1"/>
          <w:lang w:val="en-GB"/>
        </w:rPr>
        <w:t>ing</w:t>
      </w:r>
      <w:r w:rsidRPr="00DD54E3">
        <w:rPr>
          <w:color w:val="000000" w:themeColor="text1"/>
          <w:lang w:val="en-GB"/>
        </w:rPr>
        <w:t xml:space="preserve"> the overall </w:t>
      </w:r>
      <w:r w:rsidR="0029027B" w:rsidRPr="00DD54E3">
        <w:rPr>
          <w:color w:val="000000" w:themeColor="text1"/>
          <w:lang w:val="en-GB"/>
        </w:rPr>
        <w:t>SLR outcomes and research gaps and developing future</w:t>
      </w:r>
      <w:r w:rsidR="000B79B3" w:rsidRPr="00DD54E3">
        <w:rPr>
          <w:color w:val="000000" w:themeColor="text1"/>
          <w:lang w:val="en-GB"/>
        </w:rPr>
        <w:t xml:space="preserve"> research </w:t>
      </w:r>
      <w:r w:rsidRPr="00DD54E3">
        <w:rPr>
          <w:color w:val="000000" w:themeColor="text1"/>
          <w:lang w:val="en-GB"/>
        </w:rPr>
        <w:t>directions.</w:t>
      </w:r>
    </w:p>
    <w:p w14:paraId="171E9B64" w14:textId="4C3FC2AA" w:rsidR="00511FE5" w:rsidRPr="00DD54E3" w:rsidRDefault="00820274" w:rsidP="00F82879">
      <w:pPr>
        <w:pStyle w:val="Heading1"/>
        <w:rPr>
          <w:color w:val="000000" w:themeColor="text1"/>
          <w:lang w:val="en-GB"/>
        </w:rPr>
      </w:pPr>
      <w:bookmarkStart w:id="14" w:name="_Toc96268922"/>
      <w:r w:rsidRPr="00DD54E3">
        <w:rPr>
          <w:color w:val="000000" w:themeColor="text1"/>
          <w:lang w:val="en-GB"/>
        </w:rPr>
        <w:t>De</w:t>
      </w:r>
      <w:r w:rsidR="00F53DB8" w:rsidRPr="00DD54E3">
        <w:rPr>
          <w:color w:val="000000" w:themeColor="text1"/>
          <w:lang w:val="en-GB"/>
        </w:rPr>
        <w:t xml:space="preserve">scriptive </w:t>
      </w:r>
      <w:bookmarkEnd w:id="14"/>
      <w:r w:rsidR="000B75F2" w:rsidRPr="00DD54E3">
        <w:rPr>
          <w:color w:val="000000" w:themeColor="text1"/>
          <w:lang w:val="en-GB"/>
        </w:rPr>
        <w:t>a</w:t>
      </w:r>
      <w:r w:rsidR="00F53DB8" w:rsidRPr="00DD54E3">
        <w:rPr>
          <w:color w:val="000000" w:themeColor="text1"/>
          <w:lang w:val="en-GB"/>
        </w:rPr>
        <w:t>nalysis</w:t>
      </w:r>
    </w:p>
    <w:p w14:paraId="3CD7F3C0" w14:textId="77AAE98A" w:rsidR="00225571" w:rsidRPr="00DD54E3" w:rsidRDefault="001639F4" w:rsidP="00F16CC7">
      <w:pPr>
        <w:pStyle w:val="Heading2"/>
        <w:jc w:val="left"/>
        <w:rPr>
          <w:color w:val="000000" w:themeColor="text1"/>
          <w:lang w:val="en-GB"/>
        </w:rPr>
      </w:pPr>
      <w:r w:rsidRPr="00DD54E3">
        <w:rPr>
          <w:color w:val="000000" w:themeColor="text1"/>
          <w:lang w:val="en-GB"/>
        </w:rPr>
        <w:t>Distribution of reviewed papers over time</w:t>
      </w:r>
    </w:p>
    <w:p w14:paraId="461E96C9" w14:textId="3A9F2E4F" w:rsidR="00F119CB" w:rsidRPr="00DD54E3" w:rsidRDefault="00470538" w:rsidP="006D7B2B">
      <w:pPr>
        <w:rPr>
          <w:lang w:val="en-GB"/>
        </w:rPr>
      </w:pPr>
      <w:r w:rsidRPr="00DD54E3">
        <w:rPr>
          <w:lang w:val="en-GB"/>
        </w:rPr>
        <w:t xml:space="preserve">The </w:t>
      </w:r>
      <w:r w:rsidR="008B2675" w:rsidRPr="00DD54E3">
        <w:rPr>
          <w:lang w:val="en-GB"/>
        </w:rPr>
        <w:t xml:space="preserve">identified papers </w:t>
      </w:r>
      <w:r w:rsidR="00D07182" w:rsidRPr="00DD54E3">
        <w:rPr>
          <w:lang w:val="en-GB"/>
        </w:rPr>
        <w:t>were</w:t>
      </w:r>
      <w:r w:rsidR="008B2675" w:rsidRPr="00DD54E3">
        <w:rPr>
          <w:lang w:val="en-GB"/>
        </w:rPr>
        <w:t xml:space="preserve"> </w:t>
      </w:r>
      <w:r w:rsidR="00216929" w:rsidRPr="00DD54E3">
        <w:rPr>
          <w:lang w:val="en-GB"/>
        </w:rPr>
        <w:t>5</w:t>
      </w:r>
      <w:r w:rsidR="002A6C3E" w:rsidRPr="00DD54E3">
        <w:rPr>
          <w:lang w:val="en-GB"/>
        </w:rPr>
        <w:t>5</w:t>
      </w:r>
      <w:r w:rsidR="008B2675" w:rsidRPr="00DD54E3">
        <w:rPr>
          <w:lang w:val="en-GB"/>
        </w:rPr>
        <w:t xml:space="preserve"> </w:t>
      </w:r>
      <w:r w:rsidR="00612220" w:rsidRPr="00DD54E3">
        <w:rPr>
          <w:lang w:val="en-GB"/>
        </w:rPr>
        <w:t>articles</w:t>
      </w:r>
      <w:r w:rsidRPr="00DD54E3">
        <w:rPr>
          <w:lang w:val="en-GB"/>
        </w:rPr>
        <w:t xml:space="preserve"> published between 20</w:t>
      </w:r>
      <w:r w:rsidR="005437A5" w:rsidRPr="00DD54E3">
        <w:rPr>
          <w:lang w:val="en-GB"/>
        </w:rPr>
        <w:t>1</w:t>
      </w:r>
      <w:r w:rsidR="00136E99" w:rsidRPr="00DD54E3">
        <w:rPr>
          <w:lang w:val="en-GB"/>
        </w:rPr>
        <w:t>3</w:t>
      </w:r>
      <w:r w:rsidRPr="00DD54E3">
        <w:rPr>
          <w:lang w:val="en-GB"/>
        </w:rPr>
        <w:t xml:space="preserve"> </w:t>
      </w:r>
      <w:r w:rsidR="0029027B" w:rsidRPr="00DD54E3">
        <w:rPr>
          <w:lang w:val="en-GB"/>
        </w:rPr>
        <w:t>and 2022, as</w:t>
      </w:r>
      <w:r w:rsidR="00F87783" w:rsidRPr="00DD54E3">
        <w:rPr>
          <w:lang w:val="en-GB"/>
        </w:rPr>
        <w:t xml:space="preserve"> shown in</w:t>
      </w:r>
      <w:r w:rsidR="000E64B3" w:rsidRPr="00DD54E3">
        <w:rPr>
          <w:lang w:val="en-GB"/>
        </w:rPr>
        <w:t xml:space="preserve"> Figure 3</w:t>
      </w:r>
      <w:r w:rsidRPr="00DD54E3">
        <w:rPr>
          <w:lang w:val="en-GB"/>
        </w:rPr>
        <w:t xml:space="preserve">. </w:t>
      </w:r>
      <w:r w:rsidR="00126654" w:rsidRPr="00DD54E3">
        <w:rPr>
          <w:lang w:val="en-GB"/>
        </w:rPr>
        <w:t xml:space="preserve">Sustainability in humanitarian operations was initially explored by researchers </w:t>
      </w:r>
      <w:r w:rsidR="00EF79D9" w:rsidRPr="00DD54E3">
        <w:rPr>
          <w:lang w:val="en-GB"/>
        </w:rPr>
        <w:t>such as</w:t>
      </w:r>
      <w:r w:rsidR="00D434DE" w:rsidRPr="00DD54E3">
        <w:rPr>
          <w:lang w:val="en-GB"/>
        </w:rPr>
        <w:t xml:space="preserve"> </w:t>
      </w:r>
      <w:sdt>
        <w:sdtPr>
          <w:rPr>
            <w:lang w:val="en-GB"/>
          </w:rPr>
          <w:alias w:val="To edit, see citavi.com/edit"/>
          <w:tag w:val="CitaviPlaceholder#15aa5d7f-1f1a-4934-9a3a-1a34caa472c0"/>
          <w:id w:val="1536223082"/>
          <w:placeholder>
            <w:docPart w:val="DefaultPlaceholder_-1854013440"/>
          </w:placeholder>
        </w:sdtPr>
        <w:sdtContent>
          <w:r w:rsidR="00D434DE" w:rsidRPr="00DD54E3">
            <w:rPr>
              <w:lang w:val="en-GB"/>
            </w:rPr>
            <w:fldChar w:fldCharType="begin"/>
          </w:r>
          <w:r w:rsidR="0094183C" w:rsidRPr="00DD54E3">
            <w:rPr>
              <w:lang w:val="en-GB"/>
            </w:rPr>
            <w:instrText>ADDIN CitaviPlaceholder{eyIkaWQiOiIxIiwiJHR5cGUiOiJTd2lzc0FjYWRlbWljLkNpdGF2aS5DaXRhdGlvbnMuV29yZFBsYWNlaG9sZGVyLCBTd2lzc0FjYWRlbWljLkNpdGF2aSIsIkFzc29jaWF0ZVdpdGhQbGFjZWhvbGRlclRhZyI6IkNpdGF2aVBsYWNlaG9sZGVyIzA0NDYwMTUzLWM0YzUtNGNjYy1iOTYxLTRjYmRkM2E4MzNkNSIsIkVudHJpZXMiOlt7IiRpZCI6IjIiLCIkdHlwZSI6IlN3aXNzQWNhZGVtaWMuQ2l0YXZpLkNpdGF0aW9ucy5Xb3JkUGxhY2Vob2xkZXJFbnRyeSwgU3dpc3NBY2FkZW1pYy5DaXRhdmkiLCJJZCI6Ijk5MzIzMGMzLTY4MDEtNDk5OC1hZWZlLTQwMzhjYTU5MTNkZiIsIlJhbmdlTGVuZ3RoIjoxMiwiUmVmZXJlbmNlSWQiOiI2OWRmMjUzMC0zYmIyLTQ1MzEtYTU4MS05ODMxYjNjNDZjMD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plbm5pZmVyIiwiTGFzdE5hbWUiOiJHcmVlbiIsIk1pZGRsZU5hbWUiOiJMLiIsIlByb3RlY3RlZCI6ZmFsc2UsIlNleCI6MSwiQ3JlYXRlZEJ5IjoiX0FMSSIsIkNyZWF0ZWRPbiI6IjIwMjItMDUtMDhUMDU6NTE6NDMiLCJNb2RpZmllZEJ5IjoiX0FMSSIsIklkIjoiZTk3MjlmMGItZDllNC00NzgzLTg3ZWEtMjg4YmFkOTRhODdkIiwiTW9kaWZpZWRPbiI6IjIwMjItMDUtMDhUMDU6NTE6NDMiLCJQcm9qZWN0Ijp7IiRpZCI6IjUiLCIkdHlwZSI6IlN3aXNzQWNhZGVtaWMuQ2l0YXZpLlByb2plY3QsIFN3aXNzQWNhZGVtaWMuQ2l0YXZpIn19LHsiJGlkIjoiNiIsIiR0eXBlIjoiU3dpc3NBY2FkZW1pYy5DaXRhdmkuUGVyc29uLCBTd2lzc0FjYWRlbWljLkNpdGF2aSIsIkZpcnN0TmFtZSI6Ik9saXZpZXIiLCJMYXN0TmFtZSI6IldlY2siLCJNaWRkbGVOYW1lIjoiTC4iLCJQcmVmaXgiOiJkZSIsIlByb3RlY3RlZCI6ZmFsc2UsIlNleCI6MiwiQ3JlYXRlZEJ5IjoiX0FMSSIsIkNyZWF0ZWRPbiI6IjIwMjItMDUtMDhUMDU6NTE6NDMiLCJNb2RpZmllZEJ5IjoiX0FMSSIsIklkIjoiZTU2OWNjMzEtZmZhOC00NWIyLThmZDUtYmU3Mjk1NDJhZWI4IiwiTW9kaWZpZWRPbiI6IjIwMjItMDUtMDhUMDU6NTE6NDMiLCJQcm9qZWN0Ijp7IiRyZWYiOiI1In19LHsiJGlkIjoiNyIsIiR0eXBlIjoiU3dpc3NBY2FkZW1pYy5DaXRhdmkuUGVyc29uLCBTd2lzc0FjYWRlbWljLkNpdGF2aSIsIkZpcnN0TmFtZSI6IlBhYmxvIiwiTGFzdE5hbWUiOiJTdWFyZXoiLCJQcm90ZWN0ZWQiOmZhbHNlLCJTZXgiOjIsIkNyZWF0ZWRCeSI6Il9BTEkiLCJDcmVhdGVkT24iOiIyMDIyLTA1LTA4VDA1OjUxOjQ0IiwiTW9kaWZpZWRCeSI6Il9BTEkiLCJJZCI6ImM2MjIyMTAzLTA0M2EtNGFmOC1hZjhmLWY4M2Y2MDAzZDg3NyIsIk1vZGlmaWVkT24iOiIyMDIyLTA1LTA4VDA1OjUxOjQ0IiwiUHJvamVjdCI6eyIkcmVmIjoiNSJ9fV0sIkNpdGF0aW9uS2V5IjoiR3JlZW4gZXQgYWwuIDIwMTMiLCJDaXRhdGlvbktleVVwZGF0ZVR5cGUiOjAsIkNvbGxhYm9yYXRvcnMiOltdLCJDdXN0b21GaWVsZDEiOiIxNCIsIkN1c3RvbUZpZWxkMiI6IkFuYWx5dGljYWwiLCJDdXN0b21GaWVsZDMiOiJTbG93LW9uc2V0IiwiQ3VzdG9tRmllbGQ0IjoiRGV2ZWxvcG1lbnQgYWlkIiwiQ3VzdG9tRmllbGQ1IjoiUmVjb3ZlcnkiLCJDdXN0b21GaWVsZDYiOiJTaW11bGF0aW9uIiwiQ3VzdG9tRmllbGQ3IjoiRWNvbm9taWMiLCJDdXN0b21GaWVsZDgiOiJOb3QgU3BlY2lmaWMiLCJDdXN0b21GaWVsZDkiOiJVbml0ZWQgU3RhdGVzIiwiRG9pIjoiMTAuMTEwOC8yMDQyNjc0MTMxMTMyODQ4NC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mh0dHBzOi8vd3d3LmVtZXJhbGQuY29tL2luc2lnaHQvY29udGVudC9kb2kvMTAuMTEwOC8yMDQyNjc0MTMxMTMyODQ4NC9mdWxsL2h0bWwiLCJVcmlTdHJpbmciOiJodHRwczovL3d3dy5lbWVyYWxkLmNvbS9pbnNpZ2h0L2NvbnRlbnQvZG9pLzEwLjExMDgvMjA0MjY3NDEzMTEzMjg0ODQvZnVsbC9odG1s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1OjUzIiwiTW9kaWZpZWRCeSI6Il9BbmpvbXNob2FlIiwiSWQiOiIyN2I4MjJmYi0wMTY2LTQxMmQtOGViNy1lMWNjOTk5MTc4ZTEiLCJNb2RpZmllZE9uIjoiMjAyMi0wMy0xMVQwNjozNTo1MyIsIlByb2plY3QiOnsiJHJlZiI6IjUifX0seyIkaWQiOiIxMiIsIiR0eXBlIjoiU3dpc3NBY2FkZW1pYy5DaXRhdmkuTG9jYXRpb24sIFN3aXNzQWNhZGVtaWMuQ2l0YXZpIiwiQWRkcmVzcyI6eyIkaWQiOiIxMyIsIiR0eXBlIjoiU3dpc3NBY2FkZW1pYy5DaXRhdmkuTGlua2VkUmVzb3VyY2UsIFN3aXNzQWNhZGVtaWMuQ2l0YXZpIiwiTGlua2VkUmVzb3VyY2VUeXBlIjo1LCJPcmlnaW5hbFN0cmluZyI6Imh0dHBzOi8vd3d3LnNjb3B1cy5jb20vaW53YXJkL3JlY29yZC51cmk/ZWlkPTItczIuMC04NDk1Mjg5NTkzNiZkb2k9MTAuMTEwOCUyZjIwNDI2NzQxMzExMzI4NDg0JnBhcnRuZXJJRD00MCZtZDU9MjdlZDI4NjNkNmVmNjM3YTMwMjE5ZTAwNDk4ZTk1MDAiLCJVcmlTdHJpbmciOiJodHRwczovL3d3dy5zY29wdXMuY29tL2lud2FyZC9yZWNvcmQudXJpP2VpZD0yLXMyLjAtODQ5NTI4OTU5MzYmZG9pPTEwLjExMDglMmYyMDQyNjc0MTMxMTMyODQ4NCZwYXJ0bmVySUQ9NDAmbWQ1PTI3ZWQyODYzZDZlZjYzN2EzMDIxOWUwMDQ5OGU5NTAw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WNmODMwZjgtYzBkOS00NjliLTg1OWEtMDQ5YTFiY2FmMGRhIiwiTW9kaWZpZWRPbiI6IjIwMjItMDEtMzBUMDQ6NTQ6NTMiLCJQcm9qZWN0Ijp7IiRyZWYiOiI1In19LHsiJGlkIjoiMTUiLCIkdHlwZSI6IlN3aXNzQWNhZGVtaWMuQ2l0YXZpLkxvY2F0aW9uLCBTd2lzc0FjYWRlbWljLkNpdGF2aSIsIkFkZHJlc3MiOnsiJGlkIjoiMTYiLCIkdHlwZSI6IlN3aXNzQWNhZGVtaWMuQ2l0YXZpLkxpbmtlZFJlc291cmNlLCBTd2lzc0FjYWRlbWljLkNpdGF2aSIsIkxpbmtlZFJlc291cmNlVHlwZSI6NSwiT3JpZ2luYWxTdHJpbmciOiIxMC4xMTA4LzIwNDI2NzQxMzExMzI4NDg0IiwiVXJpU3RyaW5nIjoiaHR0cHM6Ly9kb2kub3JnLzEwLjExMDgvMjA0MjY3NDEzMTEzMjg0ODQiLCJMaW5rZWRSZXNvdXJjZVN0YXR1cyI6OCwiUHJvcGVydGllcyI6eyIkaWQiOiI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2MmEyYmY2Ni0yMmFhLTQxYmEtYmJiYi01NzdhZWZlMjBmNWYiLCJNb2RpZmllZE9uIjoiMjAyMi0wMS0zMFQwNDo1NDo1MyIsIlByb2plY3QiOnsiJHJlZiI6IjUifX1dLCJOdW1iZXIiOiIxIiwiT25saW5lQWRkcmVzcyI6Imh0dHBzOi8vd3d3LnNjb3B1cy5jb20vaW53YXJkL3JlY29yZC51cmk/ZWlkPTItczIuMC04NDk1Mjg5NTkzNiZkb2k9MTAuMTEwOCUyZjIwNDI2NzQxMzExMzI4NDg0JnBhcnRuZXJJRD00MCZtZDU9MjdlZDI4NjNkNmVmNjM3YTMwMjE5ZTAwNDk4ZTk1MDAiLCJPcmdhbml6YXRpb25zIjpbXSwiT3RoZXJzSW52b2x2ZWQiOltdLCJQYWdlUmFuZ2UiOiI8c3A+XHJcbiAgPG4+Nzwvbj5cclxuICA8aW4+dHJ1ZTwvaW4+XHJcbiAgPG9zPjc8L29zPlxyXG4gIDxwcz43PC9wcz5cclxuPC9zcD5cclxuPGVwPlxyXG4gIDxuPjIxPC9uPlxyXG4gIDxpbj50cnVlPC9pbj5cclxuICA8b3M+MjE8L29zPlxyXG4gIDxwcz4yMTwvcHM+XHJcbjwvZXA+XHJcbjxvcz43LTIxPC9vcz4iLCJQZXJpb2RpY2FsIjp7IiRpZCI6IjE4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OS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R3JlZW4sIFdlY2sgZXQgYWwuIDIwMTMg4oCTIEV2YWx1YXRpbmcgdGhlIGVjb25vbWljIHN1c3RhaW5hYmlsaXR5IiwiU2hvcnRUaXRsZVVwZGF0ZVR5cGUiOjAsIlNvdXJjZU9mQmlibGlvZ3JhcGhpY0luZm9ybWF0aW9uIjoiQ3Jvc3NSZWYiLCJTdGF0aWNJZHMiOlsiMDYwNTUzZTctZGQxYi00MGIxLWEwNDQtNDYxNDI0NGJhMjE4Il0sIlRhYmxlT2ZDb250ZW50c0NvbXBsZXhpdHkiOjAsIlRhYmxlT2ZDb250ZW50c1NvdXJjZVRleHRGb3JtYXQiOjAsIlRhc2tzIjpbXSwiVGl0bGUiOiJFdmFsdWF0aW5nIHRoZSBlY29ub21pYyBzdXN0YWluYWJpbGl0eSBvZiBzYW5pdGF0aW9uIGxvZ2lzdGljcyBpbiBTZW5lZ2FsIiwiVHJhbnNsYXRvcnMiOltdLCJWb2x1bWUiOiIzIiwiWWVhciI6IjIwMTMiLCJZZWFyUmVzb2x2ZWQiOiIyMDEzIiwiQ3JlYXRlZEJ5IjoiX0Fuam9tc2hvYWUiLCJDcmVhdGVkT24iOiIyMDIyLTAxLTMwVDA0OjU0OjUzIiwiTW9kaWZpZWRCeSI6Il9BTEkiLCJJZCI6IjY5ZGYyNTMwLTNiYjItNDUzMS1hNTgxLTk4MzFiM2M0NmMwOSIsIk1vZGlmaWVkT24iOiIyMDIyLTA5LTI4VDEzOjMzOjI1IiwiUHJvamVjdCI6eyIkcmVmIjoiNSJ9fSwiVXNlTnVtYmVyaW5nVHlwZU9mUGFyZW50RG9jdW1lbnQiOmZhbHNlfV0sIkZvcm1hdHRlZFRleHQiOnsiJGlkIjoiMjAiLCJDb3VudCI6MiwiVGV4dFVuaXRzIjpbeyIkaWQiOiIyMSIsIkZvbnRTdHlsZSI6eyIkaWQiOiIyMiIsIk5ldXRyYWwiOnRydWV9LCJSZWFkaW5nT3JkZXIiOjEsIlRleHQiOiJHcmVlbiJ9LHsiJGlkIjoiMjMiLCJGb250U3R5bGUiOnsiJGlkIjoiMjQiLCJJdGFsaWMiOnRydWV9LCJSZWFkaW5nT3JkZXIiOjEsIlRleHQiOiIgZXQgYWwuIn1dfSwiVGFnIjoiQ2l0YXZpUGxhY2Vob2xkZXIjMTVhYTVkN2YtMWYxYS00OTM0LTlhM2EtMWEzNGNhYTQ3MmMwIiwiVGV4dCI6IkdyZWVuIGV0IGFsLiIsIldBSVZlcnNpb24iOiI2LjguMC4wIn0=}</w:instrText>
          </w:r>
          <w:r w:rsidR="00D434DE" w:rsidRPr="00DD54E3">
            <w:rPr>
              <w:lang w:val="en-GB"/>
            </w:rPr>
            <w:fldChar w:fldCharType="separate"/>
          </w:r>
          <w:r w:rsidR="00B10F20" w:rsidRPr="00DD54E3">
            <w:rPr>
              <w:lang w:val="en-GB"/>
            </w:rPr>
            <w:t>Green</w:t>
          </w:r>
          <w:r w:rsidR="00B10F20" w:rsidRPr="00DD54E3">
            <w:rPr>
              <w:i/>
              <w:lang w:val="en-GB"/>
            </w:rPr>
            <w:t xml:space="preserve"> et al.</w:t>
          </w:r>
          <w:r w:rsidR="00D434DE" w:rsidRPr="00DD54E3">
            <w:rPr>
              <w:lang w:val="en-GB"/>
            </w:rPr>
            <w:fldChar w:fldCharType="end"/>
          </w:r>
        </w:sdtContent>
      </w:sdt>
      <w:r w:rsidR="00D434DE" w:rsidRPr="00DD54E3">
        <w:rPr>
          <w:lang w:val="en-GB"/>
        </w:rPr>
        <w:t xml:space="preserve"> </w:t>
      </w:r>
      <w:sdt>
        <w:sdtPr>
          <w:rPr>
            <w:lang w:val="en-GB"/>
          </w:rPr>
          <w:alias w:val="To edit, see citavi.com/edit"/>
          <w:tag w:val="CitaviPlaceholder#04460153-c4c5-4ccc-b961-4cbdd3a833d5"/>
          <w:id w:val="231745522"/>
          <w:placeholder>
            <w:docPart w:val="DefaultPlaceholder_-1854013440"/>
          </w:placeholder>
        </w:sdtPr>
        <w:sdtContent>
          <w:r w:rsidR="00D434DE" w:rsidRPr="00DD54E3">
            <w:rPr>
              <w:lang w:val="en-GB"/>
            </w:rPr>
            <w:fldChar w:fldCharType="begin"/>
          </w:r>
          <w:r w:rsidR="0094183C" w:rsidRPr="00DD54E3">
            <w:rPr>
              <w:lang w:val="en-GB"/>
            </w:rPr>
            <w:instrText>ADDIN CitaviPlaceholder{eyIkaWQiOiIxIiwiJHR5cGUiOiJTd2lzc0FjYWRlbWljLkNpdGF2aS5DaXRhdGlvbnMuV29yZFBsYWNlaG9sZGVyLCBTd2lzc0FjYWRlbWljLkNpdGF2aSIsIkFzc29jaWF0ZVdpdGhQbGFjZWhvbGRlclRhZyI6IkNpdGF2aVBsYWNlaG9sZGVyIzE1YWE1ZDdmLTFmMWEtNDkzNC05YTNhLTFhMzRjYWE0NzJjMCIsIkVudHJpZXMiOlt7IiRpZCI6IjIiLCIkdHlwZSI6IlN3aXNzQWNhZGVtaWMuQ2l0YXZpLkNpdGF0aW9ucy5Xb3JkUGxhY2Vob2xkZXJFbnRyeSwgU3dpc3NBY2FkZW1pYy5DaXRhdmkiLCJJZCI6IjQ2OGQ4MGQ0LWY5ZDUtNDAxMS05YmE1LTdjODg3ZGNlMGZmZSIsIlJhbmdlTGVuZ3RoIjo2LCJSZWZlcmVuY2VJZCI6IjY5ZGYyNTMwLTNiYjItNDUzMS1hNTgxLTk4MzFiM2M0NmMw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KZW5uaWZlciIsIkxhc3ROYW1lIjoiR3JlZW4iLCJNaWRkbGVOYW1lIjoiTC4iLCJQcm90ZWN0ZWQiOmZhbHNlLCJTZXgiOjEsIkNyZWF0ZWRCeSI6Il9BTEkiLCJDcmVhdGVkT24iOiIyMDIyLTA1LTA4VDA1OjUxOjQzIiwiTW9kaWZpZWRCeSI6Il9BTEkiLCJJZCI6ImU5NzI5ZjBiLWQ5ZTQtNDc4My04N2VhLTI4OGJhZDk0YTg3ZCIsIk1vZGlmaWVkT24iOiIyMDIyLTA1LTA4VDA1OjUxOjQzIiwiUHJvamVjdCI6eyIkaWQiOiI1IiwiJHR5cGUiOiJTd2lzc0FjYWRlbWljLkNpdGF2aS5Qcm9qZWN0LCBTd2lzc0FjYWRlbWljLkNpdGF2aSJ9fSx7IiRpZCI6IjYiLCIkdHlwZSI6IlN3aXNzQWNhZGVtaWMuQ2l0YXZpLlBlcnNvbiwgU3dpc3NBY2FkZW1pYy5DaXRhdmkiLCJGaXJzdE5hbWUiOiJPbGl2aWVyIiwiTGFzdE5hbWUiOiJXZWNrIiwiTWlkZGxlTmFtZSI6IkwuIiwiUHJlZml4IjoiZGUiLCJQcm90ZWN0ZWQiOmZhbHNlLCJTZXgiOjIsIkNyZWF0ZWRCeSI6Il9BTEkiLCJDcmVhdGVkT24iOiIyMDIyLTA1LTA4VDA1OjUxOjQzIiwiTW9kaWZpZWRCeSI6Il9BTEkiLCJJZCI6ImU1NjljYzMxLWZmYTgtNDViMi04ZmQ1LWJlNzI5NTQyYWViOCIsIk1vZGlmaWVkT24iOiIyMDIyLTA1LTA4VDA1OjUxOjQzIiwiUHJvamVjdCI6eyIkcmVmIjoiNSJ9fSx7IiRpZCI6IjciLCIkdHlwZSI6IlN3aXNzQWNhZGVtaWMuQ2l0YXZpLlBlcnNvbiwgU3dpc3NBY2FkZW1pYy5DaXRhdmkiLCJGaXJzdE5hbWUiOiJQYWJsbyIsIkxhc3ROYW1lIjoiU3VhcmV6IiwiUHJvdGVjdGVkIjpmYWxzZSwiU2V4IjoyLCJDcmVhdGVkQnkiOiJfQUxJIiwiQ3JlYXRlZE9uIjoiMjAyMi0wNS0wOFQwNTo1MTo0NCIsIk1vZGlmaWVkQnkiOiJfQUxJIiwiSWQiOiJjNjIyMjEwMy0wNDNhLTRhZjgtYWY4Zi1mODNmNjAwM2Q4NzciLCJNb2RpZmllZE9uIjoiMjAyMi0wNS0wOFQwNTo1MTo0NCIsIlByb2plY3QiOnsiJHJlZiI6IjUifX1dLCJDaXRhdGlvbktleSI6IkdyZWVuIGV0IGFsLiAyMDEzIiwiQ2l0YXRpb25LZXlVcGRhdGVUeXBlIjowLCJDb2xsYWJvcmF0b3JzIjpbXSwiQ3VzdG9tRmllbGQxIjoiMTQiLCJDdXN0b21GaWVsZDIiOiJBbmFseXRpY2FsIiwiQ3VzdG9tRmllbGQzIjoiU2xvdy1vbnNldCIsIkN1c3RvbUZpZWxkNCI6IkRldmVsb3BtZW50IGFpZCIsIkN1c3RvbUZpZWxkNSI6IlJlY292ZXJ5IiwiQ3VzdG9tRmllbGQ2IjoiU2ltdWxhdGlvbiIsIkN1c3RvbUZpZWxkNyI6IkVjb25vbWljIiwiQ3VzdG9tRmllbGQ4IjoiTm90IFNwZWNpZmljIiwiQ3VzdG9tRmllbGQ5IjoiVW5pdGVkIFN0YXRlcyIsIkRvaSI6IjEwLjExMDgvMjA0MjY3NDEzMTEzMjg0ODQ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JodHRwczovL3d3dy5lbWVyYWxkLmNvbS9pbnNpZ2h0L2NvbnRlbnQvZG9pLzEwLjExMDgvMjA0MjY3NDEzMTEzMjg0ODQvZnVsbC9odG1sIiwiVXJpU3RyaW5nIjoiaHR0cHM6Ly93d3cuZW1lcmFsZC5jb20vaW5zaWdodC9jb250ZW50L2RvaS8xMC4xMTA4LzIwNDI2NzQxMzExMzI4NDg0L2Z1bGwvaHRtbC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1MyIsIk1vZGlmaWVkQnkiOiJfQW5qb21zaG9hZSIsIklkIjoiMjdiODIyZmItMDE2Ni00MTJkLThlYjctZTFjYzk5OTE3OGUxIiwiTW9kaWZpZWRPbiI6IjIwMjItMDMtMTFUMDY6MzU6NTMiLCJQcm9qZWN0Ijp7IiRyZWYiOiI1In19LHsiJGlkIjoiMTIiLCIkdHlwZSI6IlN3aXNzQWNhZGVtaWMuQ2l0YXZpLkxvY2F0aW9uLCBTd2lzc0FjYWRlbWljLkNpdGF2aSIsIkFkZHJlc3MiOnsiJGlkIjoiMTMiLCIkdHlwZSI6IlN3aXNzQWNhZGVtaWMuQ2l0YXZpLkxpbmtlZFJlc291cmNlLCBTd2lzc0FjYWRlbWljLkNpdGF2aSIsIkxpbmtlZFJlc291cmNlVHlwZSI6NSwiT3JpZ2luYWxTdHJpbmciOiJodHRwczovL3d3dy5zY29wdXMuY29tL2lud2FyZC9yZWNvcmQudXJpP2VpZD0yLXMyLjAtODQ5NTI4OTU5MzYmZG9pPTEwLjExMDglMmYyMDQyNjc0MTMxMTMyODQ4NCZwYXJ0bmVySUQ9NDAmbWQ1PTI3ZWQyODYzZDZlZjYzN2EzMDIxOWUwMDQ5OGU5NTAwIiwiVXJpU3RyaW5nIjoiaHR0cHM6Ly93d3cuc2NvcHVzLmNvbS9pbndhcmQvcmVjb3JkLnVyaT9laWQ9Mi1zMi4wLTg0OTUyODk1OTM2JmRvaT0xMC4xMTA4JTJmMjA0MjY3NDEzMTEzMjg0ODQmcGFydG5lcklEPTQwJm1kNT0yN2VkMjg2M2Q2ZWY2MzdhMzAyMTllMDA0OThlOTUwMC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VjZjgzMGY4LWMwZDktNDY5Yi04NTlhLTA0OWExYmNhZjBkYSIsIk1vZGlmaWVkT24iOiIyMDIyLTAxLTMwVDA0OjU0OjUzIiwiUHJvamVjdCI6eyIkcmVmIjoiNSJ9fSx7IiRpZCI6IjE1IiwiJHR5cGUiOiJTd2lzc0FjYWRlbWljLkNpdGF2aS5Mb2NhdGlvbiwgU3dpc3NBY2FkZW1pYy5DaXRhdmkiLCJBZGRyZXNzIjp7IiRpZCI6IjE2IiwiJHR5cGUiOiJTd2lzc0FjYWRlbWljLkNpdGF2aS5MaW5rZWRSZXNvdXJjZSwgU3dpc3NBY2FkZW1pYy5DaXRhdmkiLCJMaW5rZWRSZXNvdXJjZVR5cGUiOjUsIk9yaWdpbmFsU3RyaW5nIjoiMTAuMTEwOC8yMDQyNjc0MTMxMTMyODQ4NCIsIlVyaVN0cmluZyI6Imh0dHBzOi8vZG9pLm9yZy8xMC4xMTA4LzIwNDI2NzQxMzExMzI4NDg0IiwiTGlua2VkUmVzb3VyY2VTdGF0dXMiOjgsIlByb3BlcnRpZXMiOnsiJGlkIjoiMT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NjJhMmJmNjYtMjJhYS00MWJhLWJiYmItNTc3YWVmZTIwZjVmIiwiTW9kaWZpZWRPbiI6IjIwMjItMDEtMzBUMDQ6NTQ6NTMiLCJQcm9qZWN0Ijp7IiRyZWYiOiI1In19XSwiTnVtYmVyIjoiMSIsIk9ubGluZUFkZHJlc3MiOiJodHRwczovL3d3dy5zY29wdXMuY29tL2lud2FyZC9yZWNvcmQudXJpP2VpZD0yLXMyLjAtODQ5NTI4OTU5MzYmZG9pPTEwLjExMDglMmYyMDQyNjc0MTMxMTMyODQ4NCZwYXJ0bmVySUQ9NDAmbWQ1PTI3ZWQyODYzZDZlZjYzN2EzMDIxOWUwMDQ5OGU5NTAwIiwiT3JnYW5pemF0aW9ucyI6W10sIk90aGVyc0ludm9sdmVkIjpbXSwiUGFnZVJhbmdlIjoiPHNwPlxyXG4gIDxuPjc8L24+XHJcbiAgPGluPnRydWU8L2luPlxyXG4gIDxvcz43PC9vcz5cclxuICA8cHM+NzwvcHM+XHJcbjwvc3A+XHJcbjxlcD5cclxuICA8bj4yMTwvbj5cclxuICA8aW4+dHJ1ZTwvaW4+XHJcbiAgPG9zPjIxPC9vcz5cclxuICA8cHM+MjE8L3BzPlxyXG48L2VwPlxyXG48b3M+Ny0yMTwvb3M+IiwiUGVyaW9kaWNhbCI6eyIkaWQiOiIxOC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k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dyZWVuLCBXZWNrIGV0IGFsLiAyMDEzIOKAkyBFdmFsdWF0aW5nIHRoZSBlY29ub21pYyBzdXN0YWluYWJpbGl0eSIsIlNob3J0VGl0bGVVcGRhdGVUeXBlIjowLCJTb3VyY2VPZkJpYmxpb2dyYXBoaWNJbmZvcm1hdGlvbiI6IkNyb3NzUmVmIiwiU3RhdGljSWRzIjpbIjA2MDU1M2U3LWRkMWItNDBiMS1hMDQ0LTQ2MTQyNDRiYTIxOCJdLCJUYWJsZU9mQ29udGVudHNDb21wbGV4aXR5IjowLCJUYWJsZU9mQ29udGVudHNTb3VyY2VUZXh0Rm9ybWF0IjowLCJUYXNrcyI6W10sIlRpdGxlIjoiRXZhbHVhdGluZyB0aGUgZWNvbm9taWMgc3VzdGFpbmFiaWxpdHkgb2Ygc2FuaXRhdGlvbiBsb2dpc3RpY3MgaW4gU2VuZWdhbCIsIlRyYW5zbGF0b3JzIjpbXSwiVm9sdW1lIjoiMyIsIlllYXIiOiIyMDEzIiwiWWVhclJlc29sdmVkIjoiMjAxMyIsIkNyZWF0ZWRCeSI6Il9BbmpvbXNob2FlIiwiQ3JlYXRlZE9uIjoiMjAyMi0wMS0zMFQwNDo1NDo1MyIsIk1vZGlmaWVkQnkiOiJfQUxJIiwiSWQiOiI2OWRmMjUzMC0zYmIyLTQ1MzEtYTU4MS05ODMxYjNjNDZjMDkiLCJNb2RpZmllZE9uIjoiMjAyMi0wOS0yOFQxMzozMzoyNSIsIlByb2plY3QiOnsiJHJlZiI6IjUifX0sIlVzZU51bWJlcmluZ1R5cGVPZlBhcmVudERvY3VtZW50IjpmYWxzZSwiWWVhck9ubHkiOnRydWV9XSwiRm9ybWF0dGVkVGV4dCI6eyIkaWQiOiIyMCIsIkNvdW50IjoxLCJUZXh0VW5pdHMiOlt7IiRpZCI6IjIxIiwiRm9udFN0eWxlIjp7IiRpZCI6IjIyIiwiTmV1dHJhbCI6dHJ1ZX0sIlJlYWRpbmdPcmRlciI6MSwiVGV4dCI6IigyMDEzKSJ9XX0sIlRhZyI6IkNpdGF2aVBsYWNlaG9sZGVyIzA0NDYwMTUzLWM0YzUtNGNjYy1iOTYxLTRjYmRkM2E4MzNkNSIsIlRleHQiOiIoMjAxMykiLCJXQUlWZXJzaW9uIjoiNi44LjAuMCJ9}</w:instrText>
          </w:r>
          <w:r w:rsidR="00D434DE" w:rsidRPr="00DD54E3">
            <w:rPr>
              <w:lang w:val="en-GB"/>
            </w:rPr>
            <w:fldChar w:fldCharType="separate"/>
          </w:r>
          <w:r w:rsidR="00B10F20" w:rsidRPr="00DD54E3">
            <w:rPr>
              <w:lang w:val="en-GB"/>
            </w:rPr>
            <w:t>(2013)</w:t>
          </w:r>
          <w:r w:rsidR="00D434DE" w:rsidRPr="00DD54E3">
            <w:rPr>
              <w:lang w:val="en-GB"/>
            </w:rPr>
            <w:fldChar w:fldCharType="end"/>
          </w:r>
        </w:sdtContent>
      </w:sdt>
      <w:r w:rsidR="00126654" w:rsidRPr="00DD54E3">
        <w:rPr>
          <w:lang w:val="en-GB"/>
        </w:rPr>
        <w:t xml:space="preserve"> </w:t>
      </w:r>
      <w:r w:rsidR="00B4690A" w:rsidRPr="00DD54E3">
        <w:rPr>
          <w:lang w:val="en-GB"/>
        </w:rPr>
        <w:t xml:space="preserve">and </w:t>
      </w:r>
      <w:sdt>
        <w:sdtPr>
          <w:rPr>
            <w:lang w:val="en-GB"/>
          </w:rPr>
          <w:alias w:val="To edit, see citavi.com/edit"/>
          <w:tag w:val="CitaviPlaceholder#d273ece0-a589-40ef-a6f5-ce0b475b853e"/>
          <w:id w:val="43953671"/>
          <w:placeholder>
            <w:docPart w:val="DefaultPlaceholder_-1854013440"/>
          </w:placeholder>
        </w:sdtPr>
        <w:sdtContent>
          <w:r w:rsidR="007C7403" w:rsidRPr="00DD54E3">
            <w:rPr>
              <w:lang w:val="en-GB"/>
            </w:rPr>
            <w:fldChar w:fldCharType="begin"/>
          </w:r>
          <w:r w:rsidR="0094183C" w:rsidRPr="00DD54E3">
            <w:rPr>
              <w:lang w:val="en-GB"/>
            </w:rPr>
            <w:instrText>ADDIN CitaviPlaceholder{eyIkaWQiOiIxIiwiJHR5cGUiOiJTd2lzc0FjYWRlbWljLkNpdGF2aS5DaXRhdGlvbnMuV29yZFBsYWNlaG9sZGVyLCBTd2lzc0FjYWRlbWljLkNpdGF2aSIsIkFzc29jaWF0ZVdpdGhQbGFjZWhvbGRlclRhZyI6IkNpdGF2aVBsYWNlaG9sZGVyIzllNTUwMTRmLWZmOTktNGRlNC04M2Y0LWVhMWRmN2NiZDAzNyIsIkVudHJpZXMiOlt7IiRpZCI6IjIiLCIkdHlwZSI6IlN3aXNzQWNhZGVtaWMuQ2l0YXZpLkNpdGF0aW9ucy5Xb3JkUGxhY2Vob2xkZXJFbnRyeSwgU3dpc3NBY2FkZW1pYy5DaXRhdmkiLCJJZCI6IjFmMjg5NTg3LWYxYTMtNGNhYS04NTYwLTc1MjJiZmNlYmY5YyIsIlJhbmdlTGVuZ3RoIjoxOSwiUmVmZXJlbmNlSWQiOiIwMjQ3YjE1Yi1hZDMzLTQwNWQtYWRjYy1hYzAzNGZhYjQzZW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lyYSIsIkxhc3ROYW1lIjoiSGFhdmlzdG8iLCJQcm90ZWN0ZWQiOmZhbHNlLCJTZXgiOjIsIkNyZWF0ZWRCeSI6Il9hIiwiQ3JlYXRlZE9uIjoiMjAxNi0xMC0wMVQxMzoxNjowMSIsIk1vZGlmaWVkQnkiOiJfYSIsIklkIjoiZGZmZDVlZjEtMTM1MS00NDhhLWE3MTctOWZhZTFkYmE3NjI1IiwiTW9kaWZpZWRPbiI6IjIwMTYtMTAtMjdUMTM6MTk6NDEiLCJQcm9qZWN0Ijp7IiRpZCI6IjUiLCIkdHlwZSI6IlN3aXNzQWNhZGVtaWMuQ2l0YXZpLlByb2plY3QsIFN3aXNzQWNhZGVtaWMuQ2l0YXZpIn19LHsiJGlkIjoiNiIsIiR0eXBlIjoiU3dpc3NBY2FkZW1pYy5DaXRhdmkuUGVyc29uLCBTd2lzc0FjYWRlbWljLkNpdGF2aSIsIkZpcnN0TmFtZSI6Ikd5w7ZuZ3lpIiwiTGFzdE5hbWUiOiJLb3bDoWNzIiwiUHJvdGVjdGVkIjpmYWxzZSwiU2V4IjowLCJDcmVhdGVkQnkiOiJfQUxJIiwiQ3JlYXRlZE9uIjoiMjAyMi0wMy0xMlQwNTo1NTozNCIsIk1vZGlmaWVkQnkiOiJfQUxJIiwiSWQiOiIyZDg0ZGE5Yi01YTgwLTQ0Y2YtYTVkNy05ZGFhMWM0MzJkODUiLCJNb2RpZmllZE9uIjoiMjAyMi0wMy0xMlQwNTo1NTozNCIsIlByb2plY3QiOnsiJHJlZiI6IjUifX1dLCJDaXRhdGlvbktleSI6IkhhYXZpc3RvIGV0IGFsLiAyMDE0IiwiQ2l0YXRpb25LZXlVcGRhdGVUeXBlIjowLCJDb2xsYWJvcmF0b3JzIjpbXSwiQ3VzdG9tRmllbGQxIjoiNjgiLCJDdXN0b21GaWVsZDIiOiJDb25jZXB0dWFsIiwiQ3VzdG9tRmllbGQzIjoiQm90aCBvciBub3Qgc3BlY2lmaWMiLCJDdXN0b21GaWVsZDQiOiJCb3RoIG9yIG5vdCBzcGVjaWZpYyIsIkN1c3RvbUZpZWxkNSI6IlNldmVyYWwiLCJDdXN0b21GaWVsZDYiOiJDb25jZXB0dWFsIFJlc2VhcmNoIiwiQ3VzdG9tRmllbGQ3IjoiRWNvbm9taWMrRW52aXJvbWVudGFsK1NvY2lhbCIsIkN1c3RvbUZpZWxkOCI6IkNvbnRpbmdlbmN5IHRoZW9yeSIsIkN1c3RvbUZpZWxkOSI6IkZpbmxhbmQiLCJEb2kiOiIxMC4xMTA4L0RQTS0xMC0yMDEzLTAxOTI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mVtZXJhbGQuY29tL2luc2lnaHQvY29udGVudC9kb2kvMTAuMTEwOC9EUE0tMTAtMjAxMy0wMTkyL2Z1bGwvaHRtbCIsIlVyaVN0cmluZyI6Imh0dHBzOi8vd3d3LmVtZXJhbGQuY29tL2luc2lnaHQvY29udGVudC9kb2kvMTAuMTEwOC9EUE0tMTAtMjAxMy0wMTkyL2Z1bGwvaHRtb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0NiIsIk1vZGlmaWVkQnkiOiJfQW5qb21zaG9hZSIsIklkIjoiYjkyMGE5NjgtZGYxOC00YWNmLTkzYWEtY2NhNGZmNzRiMTZiIiwiTW9kaWZpZWRPbiI6IjIwMjItMDMtMTFUMDY6MzU6NDY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IxMC4xMTA4L0RQTS0xMC0yMDEzLTAxOTIiLCJVcmlTdHJpbmciOiJodHRwczovL2RvaS5vcmcvMTAuMTEwOC9EUE0tMTAtMjAxMy0wMTky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NzBhNDZjZTMtZDMzMC00NWI4LTgxNGUtYzRlYjdjZmY2OWNhIiwiTW9kaWZpZWRPbiI6IjIwMjItMDEtMzBUMDQ6NTQ6NTM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JodHRwczovL3d3dy5zY29wdXMuY29tL2lud2FyZC9yZWNvcmQudXJpP2VpZD0yLXMyLjAtODQ5MTQ2OTMxMTEmZG9pPTEwLjExMDglMmZEUE0tMTAtMjAxMy0wMTkyJnBhcnRuZXJJRD00MCZtZDU9ZTg4Y2RkMGRjMTQwMTQ0ZjA3Zjk3M2MwOWNhN2U1OWMiLCJVcmlTdHJpbmciOiJodHRwczovL3d3dy5zY29wdXMuY29tL2lud2FyZC9yZWNvcmQudXJpP2VpZD0yLXMyLjAtODQ5MTQ2OTMxMTEmZG9pPTEwLjExMDglMmZEUE0tMTAtMjAxMy0wMTkyJnBhcnRuZXJJRD00MCZtZDU9ZTg4Y2RkMGRjMTQwMTQ0ZjA3Zjk3M2MwOWNhN2U1OWM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yMWQxYmYxMC1iNTYxLTRiZWMtODMxMi1kM2U3ZWM2OWJkMzIiLCJNb2RpZmllZE9uIjoiMjAyMi0wMS0zMFQwNDo1NDo1MyIsIlByb2plY3QiOnsiJHJlZiI6IjUifX1dLCJOdW1iZXIiOiI1IiwiT25saW5lQWRkcmVzcyI6Imh0dHBzOi8vd3d3LnNjb3B1cy5jb20vaW53YXJkL3JlY29yZC51cmk/ZWlkPTItczIuMC04NDkxNDY5MzExMSZkb2k9MTAuMTEwOCUyZkRQTS0xMC0yMDEzLTAxOTImcGFydG5lcklEPTQwJm1kNT1lODhjZGQwZGMxNDAxNDRmMDdmOTczYzA5Y2E3ZTU5YyIsIk9yZ2FuaXphdGlvbnMiOltdLCJPdGhlcnNJbnZvbHZlZCI6W10sIlBhZ2VSYW5nZSI6IjxzcD5cclxuICA8bj42MTA8L24+XHJcbiAgPGluPnRydWU8L2luPlxyXG4gIDxvcz42MTA8L29zPlxyXG4gIDxwcz42MTA8L3BzPlxyXG48L3NwPlxyXG48ZXA+XHJcbiAgPG4+NjMxPC9uPlxyXG4gIDxpbj50cnVlPC9pbj5cclxuICA8b3M+NjMxPC9vcz5cclxuICA8cHM+NjMxPC9wcz5cclxuPC9lcD5cclxuPG9zPjYxMC02MzE8L29zPiIsIlBlcmlvZGljYWwiOnsiJGlkIjoiMTciLCIkdHlwZSI6IlN3aXNzQWNhZGVtaWMuQ2l0YXZpLlBlcmlvZGljYWwsIFN3aXNzQWNhZGVtaWMuQ2l0YXZpIiwiTmFtZSI6IkRpc2FzdGVyIFByZXZlbnRpb24gYW5kIE1hbmFnZW1lbnQ6IEFuIEludGVybmF0aW9uYWwgSm91cm5hbCIsIlBhZ2luYXRpb24iOjAsIlByb3RlY3RlZCI6ZmFsc2UsIkNyZWF0ZWRCeSI6Il9BbmpvbXNob2FlIiwiQ3JlYXRlZE9uIjoiMjAyMi0wMS0zMFQwNDozMTozOCIsIk1vZGlmaWVkQnkiOiJfQW5qb21zaG9hZSIsIklkIjoiZjhiZmJlNWUtMzlkZS00ZmJmLTg5ODQtMDAzOWQ2N2M4OWI2IiwiTW9kaWZpZWRPbiI6IjIwMjItMDEtMzBUMDQ6MzE6MzgiLCJQcm9qZWN0Ijp7IiRyZWYiOiI1In19LCJQdWJsaXNoZXJzIjpbeyIkaWQiOiIxO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SGFhdmlzdG8sIEtvdsOhY3MgMjAxNCDigJMgUGVyc3BlY3RpdmVzIG9uIHN1c3RhaW5hYmlsaXR5IGluIGh1bWFuaXRhcmlhbiIsIlNob3J0VGl0bGVVcGRhdGVUeXBlIjowLCJTb3VyY2VPZkJpYmxpb2dyYXBoaWNJbmZvcm1hdGlvbiI6IkNyb3NzUmVmIiwiU3RhdGljSWRzIjpbIjFlYmI3MDViLWIxYmMtNDJkNi05ZDI1LTViZWY2MjQ4MGZlNyJdLCJUYWJsZU9mQ29udGVudHNDb21wbGV4aXR5IjowLCJUYWJsZU9mQ29udGVudHNTb3VyY2VUZXh0Rm9ybWF0IjowLCJUYXNrcyI6W10sIlRpdGxlIjoiUGVyc3BlY3RpdmVzIG9uIHN1c3RhaW5hYmlsaXR5IGluIGh1bWFuaXRhcmlhbiBzdXBwbHkgY2hhaW5zIiwiVHJhbnNsYXRvcnMiOltdLCJWb2x1bWUiOiIyMyIsIlllYXIiOiIyMDE0IiwiWWVhclJlc29sdmVkIjoiMjAxNCIsIkNyZWF0ZWRCeSI6Il9BbmpvbXNob2FlIiwiQ3JlYXRlZE9uIjoiMjAyMi0wMS0zMFQwNDo1NDo1MyIsIk1vZGlmaWVkQnkiOiJfQUxJIiwiSWQiOiIwMjQ3YjE1Yi1hZDMzLTQwNWQtYWRjYy1hYzAzNGZhYjQzZWQiLCJNb2RpZmllZE9uIjoiMjAyMi0wOS0yOFQxMzoyNDoyOSIsIlByb2plY3QiOnsiJHJlZiI6IjUifX0sIlVzZU51bWJlcmluZ1R5cGVPZlBhcmVudERvY3VtZW50IjpmYWxzZX1dLCJGb3JtYXR0ZWRUZXh0Ijp7IiRpZCI6IjE5IiwiQ291bnQiOjEsIlRleHRVbml0cyI6W3siJGlkIjoiMjAiLCJGb250U3R5bGUiOnsiJGlkIjoiMjEiLCJOZXV0cmFsIjp0cnVlfSwiUmVhZGluZ09yZGVyIjoxLCJUZXh0IjoiSGFhdmlzdG8gYW5kIEtvdsOhY3MifV19LCJUYWciOiJDaXRhdmlQbGFjZWhvbGRlciNkMjczZWNlMC1hNTg5LTQwZWYtYTZmNS1jZTBiNDc1Yjg1M2UiLCJUZXh0IjoiSGFhdmlzdG8gYW5kIEtvdsOhY3MiLCJXQUlWZXJzaW9uIjoiNi44LjAuMCJ9}</w:instrText>
          </w:r>
          <w:r w:rsidR="007C7403" w:rsidRPr="00DD54E3">
            <w:rPr>
              <w:lang w:val="en-GB"/>
            </w:rPr>
            <w:fldChar w:fldCharType="separate"/>
          </w:r>
          <w:r w:rsidR="00B10F20" w:rsidRPr="00DD54E3">
            <w:rPr>
              <w:lang w:val="en-GB"/>
            </w:rPr>
            <w:t>Haavisto and Kovács</w:t>
          </w:r>
          <w:r w:rsidR="007C7403" w:rsidRPr="00DD54E3">
            <w:rPr>
              <w:lang w:val="en-GB"/>
            </w:rPr>
            <w:fldChar w:fldCharType="end"/>
          </w:r>
        </w:sdtContent>
      </w:sdt>
      <w:r w:rsidR="007C7403" w:rsidRPr="00DD54E3">
        <w:rPr>
          <w:lang w:val="en-GB"/>
        </w:rPr>
        <w:t xml:space="preserve"> </w:t>
      </w:r>
      <w:sdt>
        <w:sdtPr>
          <w:rPr>
            <w:lang w:val="en-GB"/>
          </w:rPr>
          <w:alias w:val="To edit, see citavi.com/edit"/>
          <w:tag w:val="CitaviPlaceholder#9e55014f-ff99-4de4-83f4-ea1df7cbd037"/>
          <w:id w:val="-1104573396"/>
          <w:placeholder>
            <w:docPart w:val="DefaultPlaceholder_-1854013440"/>
          </w:placeholder>
        </w:sdtPr>
        <w:sdtContent>
          <w:r w:rsidR="007C7403" w:rsidRPr="00DD54E3">
            <w:rPr>
              <w:lang w:val="en-GB"/>
            </w:rPr>
            <w:fldChar w:fldCharType="begin"/>
          </w:r>
          <w:r w:rsidR="0094183C" w:rsidRPr="00DD54E3">
            <w:rPr>
              <w:lang w:val="en-GB"/>
            </w:rPr>
            <w:instrText>ADDIN CitaviPlaceholder{eyIkaWQiOiIxIiwiJHR5cGUiOiJTd2lzc0FjYWRlbWljLkNpdGF2aS5DaXRhdGlvbnMuV29yZFBsYWNlaG9sZGVyLCBTd2lzc0FjYWRlbWljLkNpdGF2aSIsIkFzc29jaWF0ZVdpdGhQbGFjZWhvbGRlclRhZyI6IkNpdGF2aVBsYWNlaG9sZGVyI2QyNzNlY2UwLWE1ODktNDBlZi1hNmY1LWNlMGI0NzViODUzZSIsIkVudHJpZXMiOlt7IiRpZCI6IjIiLCIkdHlwZSI6IlN3aXNzQWNhZGVtaWMuQ2l0YXZpLkNpdGF0aW9ucy5Xb3JkUGxhY2Vob2xkZXJFbnRyeSwgU3dpc3NBY2FkZW1pYy5DaXRhdmkiLCJJZCI6Ijc3NTE3YjA0LWExMGUtNDhhNy1iZGYyLWRjYjQ5MjJmMzUwNyIsIlJhbmdlTGVuZ3RoIjo2LCJSZWZlcmVuY2VJZCI6IjAyNDdiMTViLWFkMzMtNDA1ZC1hZGNjLWFjMDM0ZmFiNDNlZ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JcmEiLCJMYXN0TmFtZSI6IkhhYXZpc3RvIiwiUHJvdGVjdGVkIjpmYWxzZSwiU2V4IjoyLCJDcmVhdGVkQnkiOiJfYSIsIkNyZWF0ZWRPbiI6IjIwMTYtMTAtMDFUMTM6MTY6MDEiLCJNb2RpZmllZEJ5IjoiX2EiLCJJZCI6ImRmZmQ1ZWYxLTEzNTEtNDQ4YS1hNzE3LTlmYWUxZGJhNzYyNSIsIk1vZGlmaWVkT24iOiIyMDE2LTEwLTI3VDEzOjE5OjQxIiwiUHJvamVjdCI6eyIkaWQiOiI1IiwiJHR5cGUiOiJTd2lzc0FjYWRlbWljLkNpdGF2aS5Qcm9qZWN0LCBTd2lzc0FjYWRlbWljLkNpdGF2aSJ9fSx7IiRpZCI6IjYiLCIkdHlwZSI6IlN3aXNzQWNhZGVtaWMuQ2l0YXZpLlBlcnNvbiwgU3dpc3NBY2FkZW1pYy5DaXRhdmkiLCJGaXJzdE5hbWUiOiJHecO2bmd5aSIsIkxhc3ROYW1lIjoiS292w6FjcyIsIlByb3RlY3RlZCI6ZmFsc2UsIlNleCI6MCwiQ3JlYXRlZEJ5IjoiX0FMSSIsIkNyZWF0ZWRPbiI6IjIwMjItMDMtMTJUMDU6NTU6MzQiLCJNb2RpZmllZEJ5IjoiX0FMSSIsIklkIjoiMmQ4NGRhOWItNWE4MC00NGNmLWE1ZDctOWRhYTFjNDMyZDg1IiwiTW9kaWZpZWRPbiI6IjIwMjItMDMtMTJUMDU6NTU6MzQiLCJQcm9qZWN0Ijp7IiRyZWYiOiI1In19XSwiQ2l0YXRpb25LZXkiOiJIYWF2aXN0byBldCBhbC4gMjAxNCIsIkNpdGF0aW9uS2V5VXBkYXRlVHlwZSI6MCwiQ29sbGFib3JhdG9ycyI6W10sIkN1c3RvbUZpZWxkMSI6IjY4IiwiQ3VzdG9tRmllbGQyIjoiQ29uY2VwdHVhbCIsIkN1c3RvbUZpZWxkMyI6IkJvdGggb3Igbm90IHNwZWNpZmljIiwiQ3VzdG9tRmllbGQ0IjoiQm90aCBvciBub3Qgc3BlY2lmaWMiLCJDdXN0b21GaWVsZDUiOiJTZXZlcmFsIiwiQ3VzdG9tRmllbGQ2IjoiQ29uY2VwdHVhbCBSZXNlYXJjaCIsIkN1c3RvbUZpZWxkNyI6IkVjb25vbWljK0Vudmlyb21lbnRhbCtTb2NpYWwiLCJDdXN0b21GaWVsZDgiOiJDb250aW5nZW5jeSB0aGVvcnkiLCJDdXN0b21GaWVsZDkiOiJGaW5sYW5kIiwiRG9pIjoiMTAuMTEwOC9EUE0tMTAtMjAxMy0wMTky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lbWVyYWxkLmNvbS9pbnNpZ2h0L2NvbnRlbnQvZG9pLzEwLjExMDgvRFBNLTEwLTIwMTMtMDE5Mi9mdWxsL2h0bWwiLCJVcmlTdHJpbmciOiJodHRwczovL3d3dy5lbWVyYWxkLmNvbS9pbnNpZ2h0L2NvbnRlbnQvZG9pLzEwLjExMDgvRFBNLTEwLTIwMTMtMDE5Mi9mdWxsL2h0bWw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U6NDYiLCJNb2RpZmllZEJ5IjoiX0Fuam9tc2hvYWUiLCJJZCI6ImI5MjBhOTY4LWRmMTgtNGFjZi05M2FhLWNjYTRmZjc0YjE2YiIsIk1vZGlmaWVkT24iOiIyMDIyLTAzLTExVDA2OjM1OjQ2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MTAuMTEwOC9EUE0tMTAtMjAxMy0wMTkyIiwiVXJpU3RyaW5nIjoiaHR0cHM6Ly9kb2kub3JnLzEwLjExMDgvRFBNLTEwLTIwMTMtMDE5Mi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cwYTQ2Y2UzLWQzMzAtNDViOC04MTRlLWM0ZWI3Y2ZmNjljYS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aHR0cHM6Ly93d3cuc2NvcHVzLmNvbS9pbndhcmQvcmVjb3JkLnVyaT9laWQ9Mi1zMi4wLTg0OTE0NjkzMTExJmRvaT0xMC4xMTA4JTJmRFBNLTEwLTIwMTMtMDE5MiZwYXJ0bmVySUQ9NDAmbWQ1PWU4OGNkZDBkYzE0MDE0NGYwN2Y5NzNjMDljYTdlNTljIiwiVXJpU3RyaW5nIjoiaHR0cHM6Ly93d3cuc2NvcHVzLmNvbS9pbndhcmQvcmVjb3JkLnVyaT9laWQ9Mi1zMi4wLTg0OTE0NjkzMTExJmRvaT0xMC4xMTA4JTJmRFBNLTEwLTIwMTMtMDE5MiZwYXJ0bmVySUQ9NDAmbWQ1PWU4OGNkZDBkYzE0MDE0NGYwN2Y5NzNjMDljYTdlNTlj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jFkMWJmMTAtYjU2MS00YmVjLTgzMTItZDNlN2VjNjliZDMyIiwiTW9kaWZpZWRPbiI6IjIwMjItMDEtMzBUMDQ6NTQ6NTMiLCJQcm9qZWN0Ijp7IiRyZWYiOiI1In19XSwiTnVtYmVyIjoiNSIsIk9ubGluZUFkZHJlc3MiOiJodHRwczovL3d3dy5zY29wdXMuY29tL2lud2FyZC9yZWNvcmQudXJpP2VpZD0yLXMyLjAtODQ5MTQ2OTMxMTEmZG9pPTEwLjExMDglMmZEUE0tMTAtMjAxMy0wMTkyJnBhcnRuZXJJRD00MCZtZDU9ZTg4Y2RkMGRjMTQwMTQ0ZjA3Zjk3M2MwOWNhN2U1OWMiLCJPcmdhbml6YXRpb25zIjpbXSwiT3RoZXJzSW52b2x2ZWQiOltdLCJQYWdlUmFuZ2UiOiI8c3A+XHJcbiAgPG4+NjEwPC9uPlxyXG4gIDxpbj50cnVlPC9pbj5cclxuICA8b3M+NjEwPC9vcz5cclxuICA8cHM+NjEwPC9wcz5cclxuPC9zcD5cclxuPGVwPlxyXG4gIDxuPjYzMTwvbj5cclxuICA8aW4+dHJ1ZTwvaW4+XHJcbiAgPG9zPjYzMTwvb3M+XHJcbiAgPHBzPjYzMTwvcHM+XHJcbjwvZXA+XHJcbjxvcz42MTAtNjMxPC9vcz4iLCJQZXJpb2RpY2FsIjp7IiRpZCI6IjE3IiwiJHR5cGUiOiJTd2lzc0FjYWRlbWljLkNpdGF2aS5QZXJpb2RpY2FsLCBTd2lzc0FjYWRlbWljLkNpdGF2aSIsIk5hbWUiOiJEaXNhc3RlciBQcmV2ZW50aW9uIGFuZCBNYW5hZ2VtZW50OiBBbiBJbnRlcm5hdGlvbmFsIEpvdXJuYWwiLCJQYWdpbmF0aW9uIjowLCJQcm90ZWN0ZWQiOmZhbHNlLCJDcmVhdGVkQnkiOiJfQW5qb21zaG9hZSIsIkNyZWF0ZWRPbiI6IjIwMjItMDEtMzBUMDQ6MzE6MzgiLCJNb2RpZmllZEJ5IjoiX0Fuam9tc2hvYWUiLCJJZCI6ImY4YmZiZTVlLTM5ZGUtNGZiZi04OTg0LTAwMzlkNjdjODliNiIsIk1vZGlmaWVkT24iOiIyMDIyLTAxLTMwVDA0OjMxOjM4IiwiUHJvamVjdCI6eyIkcmVmIjoiNSJ9fSwiUHVibGlzaGVycyI6W3siJGlkIjoiMTg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hhYXZpc3RvLCBLb3bDoWNzIDIwMTQg4oCTIFBlcnNwZWN0aXZlcyBvbiBzdXN0YWluYWJpbGl0eSBpbiBodW1hbml0YXJpYW4iLCJTaG9ydFRpdGxlVXBkYXRlVHlwZSI6MCwiU291cmNlT2ZCaWJsaW9ncmFwaGljSW5mb3JtYXRpb24iOiJDcm9zc1JlZiIsIlN0YXRpY0lkcyI6WyIxZWJiNzA1Yi1iMWJjLTQyZDYtOWQyNS01YmVmNjI0ODBmZTciXSwiVGFibGVPZkNvbnRlbnRzQ29tcGxleGl0eSI6MCwiVGFibGVPZkNvbnRlbnRzU291cmNlVGV4dEZvcm1hdCI6MCwiVGFza3MiOltdLCJUaXRsZSI6IlBlcnNwZWN0aXZlcyBvbiBzdXN0YWluYWJpbGl0eSBpbiBodW1hbml0YXJpYW4gc3VwcGx5IGNoYWlucyIsIlRyYW5zbGF0b3JzIjpbXSwiVm9sdW1lIjoiMjMiLCJZZWFyIjoiMjAxNCIsIlllYXJSZXNvbHZlZCI6IjIwMTQiLCJDcmVhdGVkQnkiOiJfQW5qb21zaG9hZSIsIkNyZWF0ZWRPbiI6IjIwMjItMDEtMzBUMDQ6NTQ6NTMiLCJNb2RpZmllZEJ5IjoiX0FMSSIsIklkIjoiMDI0N2IxNWItYWQzMy00MDVkLWFkY2MtYWMwMzRmYWI0M2VkIiwiTW9kaWZpZWRPbiI6IjIwMjItMDktMjhUMTM6MjQ6Mjk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xNCkifV19LCJUYWciOiJDaXRhdmlQbGFjZWhvbGRlciM5ZTU1MDE0Zi1mZjk5LTRkZTQtODNmNC1lYTFkZjdjYmQwMzciLCJUZXh0IjoiKDIwMTQpIiwiV0FJVmVyc2lvbiI6IjYuOC4wLjAifQ==}</w:instrText>
          </w:r>
          <w:r w:rsidR="007C7403" w:rsidRPr="00DD54E3">
            <w:rPr>
              <w:lang w:val="en-GB"/>
            </w:rPr>
            <w:fldChar w:fldCharType="separate"/>
          </w:r>
          <w:r w:rsidR="00B10F20" w:rsidRPr="00DD54E3">
            <w:rPr>
              <w:lang w:val="en-GB"/>
            </w:rPr>
            <w:t>(2014)</w:t>
          </w:r>
          <w:r w:rsidR="007C7403" w:rsidRPr="00DD54E3">
            <w:rPr>
              <w:lang w:val="en-GB"/>
            </w:rPr>
            <w:fldChar w:fldCharType="end"/>
          </w:r>
        </w:sdtContent>
      </w:sdt>
      <w:r w:rsidR="009E0577" w:rsidRPr="00DD54E3">
        <w:rPr>
          <w:lang w:val="en-GB"/>
        </w:rPr>
        <w:t>. M</w:t>
      </w:r>
      <w:r w:rsidR="00126654" w:rsidRPr="00DD54E3">
        <w:rPr>
          <w:lang w:val="en-GB"/>
        </w:rPr>
        <w:t>ore recently</w:t>
      </w:r>
      <w:r w:rsidR="009E0577" w:rsidRPr="00DD54E3">
        <w:rPr>
          <w:lang w:val="en-GB"/>
        </w:rPr>
        <w:t>,</w:t>
      </w:r>
      <w:r w:rsidR="00437E0B" w:rsidRPr="00DD54E3">
        <w:rPr>
          <w:lang w:val="en-GB"/>
        </w:rPr>
        <w:t xml:space="preserve"> </w:t>
      </w:r>
      <w:sdt>
        <w:sdtPr>
          <w:rPr>
            <w:lang w:val="en-GB"/>
          </w:rPr>
          <w:alias w:val="To edit, see citavi.com/edit"/>
          <w:tag w:val="CitaviPlaceholder#87d92588-f807-404f-a1bd-d4b1e445f45e"/>
          <w:id w:val="1882206732"/>
          <w:placeholder>
            <w:docPart w:val="DefaultPlaceholder_-1854013440"/>
          </w:placeholder>
        </w:sdtPr>
        <w:sdtContent>
          <w:r w:rsidR="00625DF8" w:rsidRPr="00DD54E3">
            <w:rPr>
              <w:lang w:val="en-GB"/>
            </w:rPr>
            <w:fldChar w:fldCharType="begin"/>
          </w:r>
          <w:r w:rsidR="00000602" w:rsidRPr="00DD54E3">
            <w:rPr>
              <w:lang w:val="en-GB"/>
            </w:rPr>
            <w:instrText>ADDIN CitaviPlaceholder{eyIkaWQiOiIxIiwiJHR5cGUiOiJTd2lzc0FjYWRlbWljLkNpdGF2aS5DaXRhdGlvbnMuV29yZFBsYWNlaG9sZGVyLCBTd2lzc0FjYWRlbWljLkNpdGF2aSIsIkFzc29jaWF0ZVdpdGhQbGFjZWhvbGRlclRhZyI6IkNpdGF2aVBsYWNlaG9sZGVyIzI1NGVhZDUyLTg4ZjEtNDZhNy05ZmYyLWU1YjA1NmYxY2QxZiIsIkVudHJpZXMiOlt7IiRpZCI6IjIiLCIkdHlwZSI6IlN3aXNzQWNhZGVtaWMuQ2l0YXZpLkNpdGF0aW9ucy5Xb3JkUGxhY2Vob2xkZXJFbnRyeSwgU3dpc3NBY2FkZW1pYy5DaXRhdmkiLCJJZCI6ImM0YzNhMThiLTY2YTctNGRhYi04YmQzLWVmNDA5ZGU5NDAwZSIsIlJhbmdlTGVuZ3RoIjoxMywiUmVmZXJlbmNlSWQiOiIwNWZmOTRjMi1mMDk3LTQ2YWMtODg5ZS02ZTUyZTg4NDU5Y2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hcmlhIiwiTGFzdE5hbWUiOiJCZXNpb3UiLCJQcm90ZWN0ZWQiOmZhbHNlLCJTZXgiOjAsIkNyZWF0ZWRCeSI6Il9BTEkiLCJDcmVhdGVkT24iOiIyMDIyLTAzLTE2VDA5OjUzOjQ5IiwiTW9kaWZpZWRCeSI6Il9BTEkiLCJJZCI6ImQ5MGEwMTAxLTJjYTMtNDQ1Ni1iMzA3LThhN2RiMjk2YzU5OSIsIk1vZGlmaWVkT24iOiIyMDIyLTAzLTE2VDA5OjUzOjQ5IiwiUHJvamVjdCI6eyIkaWQiOiI1IiwiJHR5cGUiOiJTd2lzc0FjYWRlbWljLkNpdGF2aS5Qcm9qZWN0LCBTd2lzc0FjYWRlbWljLkNpdGF2aSJ9fSx7IiRpZCI6IjYiLCIkdHlwZSI6IlN3aXNzQWNhZGVtaWMuQ2l0YXZpLlBlcnNvbiwgU3dpc3NBY2FkZW1pYy5DaXRhdmkiLCJGaXJzdE5hbWUiOiJBbGZvbnNvIiwiTGFzdE5hbWUiOiJQZWRyYXph4oCQTWFydGluZXoiLCJNaWRkbGVOYW1lIjoiSi4iLCJQcm90ZWN0ZWQiOmZhbHNlLCJTZXgiOjIsIkNyZWF0ZWRCeSI6Il9BTEkiLCJDcmVhdGVkT24iOiIyMDIyLTA1LTA4VDA1OjU1OjQzIiwiTW9kaWZpZWRCeSI6Il9BTEkiLCJJZCI6IjlmOTk0MThhLWUwM2YtNDY4My05NGUwLTZlMmI3ZTI0N2M2YSIsIk1vZGlmaWVkT24iOiIyMDIyLTA1LTA4VDA1OjU1OjQzIiwiUHJvamVjdCI6eyIkcmVmIjoiNSJ9fSx7IiRpZCI6IjciLCIkdHlwZSI6IlN3aXNzQWNhZGVtaWMuQ2l0YXZpLlBlcnNvbiwgU3dpc3NBY2FkZW1pYy5DaXRhdmkiLCJGaXJzdE5hbWUiOiJMdWsiLCJMYXN0TmFtZSI6InZhbiBXYXNzZW5ob3ZlIiwiTWlkZGxlTmFtZSI6Ik4uIiwiUHJvdGVjdGVkIjpmYWxzZSwiU2V4IjowLCJDcmVhdGVkQnkiOiJfQUxJIiwiQ3JlYXRlZE9uIjoiMjAyMi0wMy0xNlQwOTo1MzoxMiIsIk1vZGlmaWVkQnkiOiJfQUxJIiwiSWQiOiIyOTUxMjk5OS1kMDU2LTQ2MWItYTVjNS1lMmMzNzlmYmRiNmYiLCJNb2RpZmllZE9uIjoiMjAyMi0wMy0xNlQwOTo1MzoxMiIsIlByb2plY3QiOnsiJHJlZiI6IjUifX1dLCJDaXRhdGlvbktleSI6IkJlc2lvdSBldCBhbC4gMjAyMSIsIkNpdGF0aW9uS2V5VXBkYXRlVHlwZSI6MCwiQ29sbGFib3JhdG9ycyI6W10sIkN1c3RvbUZpZWxkMSI6IjIiLCJDdXN0b21GaWVsZDIiOiJDb25jZXB0dWFsIiwiQ3VzdG9tRmllbGQzIjoiTm90IHNwZWNpZmljIiwiQ3VzdG9tRmllbGQ0IjoiRGV2ZWxvcG1lbnQgYWlkIiwiQ3VzdG9tRmllbGQ1IjoiU2V2ZXJhbCIsIkN1c3RvbUZpZWxkNiI6IkNvbmNlcHR1YWwgUmVzZWFyY2giLCJDdXN0b21GaWVsZDciOiJOb3QgU3BlY2lmaWMiLCJDdXN0b21GaWVsZDgiOiJOb3QgU3BlY2lmaWMiLCJDdXN0b21GaWVsZDkiOiJHZXJtYW55IiwiRG9pIjoiMTAuMTExMS9wb21zLjEzNTc5IiwiRWRpdG9ycyI6W10sIkV2YWx1YXRpb25Db21wbGV4aXR5IjowLCJFdmFsdWF0aW9uU291cmNlVGV4dEZvcm1hdCI6MCwiR3JvdXBzIjpbeyIkaWQiOiI4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dHJ1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TExL3BvbXMuMTM1NzkiLCJVcmlTdHJpbmciOiJodHRwczovL2RvaS5vcmcvMTAuMTExMS9wb21zLjEzNTc5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ODExZDczNjYtZDU5Mi00ZjUyLWFmNGQtZjA2ZWFkMzc5MjcxIiwiTW9kaWZpZWRPbiI6IjIwMjItMDEtMzBUMDQ6NTQ6NTMiLCJQcm9qZWN0Ijp7IiRyZWYiOiI1In19LHsiJGlkIjoiMTIiLCIkdHlwZSI6IlN3aXNzQWNhZGVtaWMuQ2l0YXZpLkxvY2F0aW9uLCBTd2lzc0FjYWRlbWljLkNpdGF2aSIsIkFkZHJlc3MiOnsiJGlkIjoiMTMiLCIkdHlwZSI6IlN3aXNzQWNhZGVtaWMuQ2l0YXZpLkxpbmtlZFJlc291cmNlLCBTd2lzc0FjYWRlbWljLkNpdGF2aSIsIkxpbmtlZFJlc291cmNlVHlwZSI6NSwiT3JpZ2luYWxTdHJpbmciOiJodHRwczovL3d3dy5zY29wdXMuY29tL2lud2FyZC9yZWNvcmQudXJpP2VpZD0yLXMyLjAtODUxMTczMzA3MDImZG9pPTEwLjExMTElMmZwb21zLjEzNTc5JnBhcnRuZXJJRD00MCZtZDU9MjlmMjY5OWQ4YzRiYTQyMGY3YWU1NDUzMmNlZWJkZGIiLCJVcmlTdHJpbmciOiJodHRwczovL3d3dy5zY29wdXMuY29tL2lud2FyZC9yZWNvcmQudXJpP2VpZD0yLXMyLjAtODUxMTczMzA3MDImZG9pPTEwLjExMTElMmZwb21zLjEzNTc5JnBhcnRuZXJJRD00MCZtZDU9MjlmMjY5OWQ4YzRiYTQyMGY3YWU1NDUzMmNlZWJkZGI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4ZTRiNTdjZS00MjdlLTRkMjgtOGUzNC0xM2ZiOTllODVhMmYiLCJNb2RpZmllZE9uIjoiMjAyMi0wMS0zMFQwNDo1NDo1MyIsIlByb2plY3QiOnsiJHJlZiI6IjUifX1dLCJOdW1iZXIiOiIxMiIsIk9ubGluZUFkZHJlc3MiOiJodHRwczovL3d3dy5zY29wdXMuY29tL2lud2FyZC9yZWNvcmQudXJpP2VpZD0yLXMyLjAtODUxMTczMzA3MDImZG9pPTEwLjExMTElMmZwb21zLjEzNTc5JnBhcnRuZXJJRD00MCZtZDU9MjlmMjY5OWQ4YzRiYTQyMGY3YWU1NDUzMmNlZWJkZGIiLCJPcmdhbml6YXRpb25zIjpbXSwiT3RoZXJzSW52b2x2ZWQiOltdLCJQYWdlUmFuZ2UiOiI8c3A+XHJcbiAgPG4+NDM0Mzwvbj5cclxuICA8aW4+dHJ1ZTwvaW4+XHJcbiAgPG9zPjQzNDM8L29zPlxyXG4gIDxwcz40MzQzPC9wcz5cclxuPC9zcD5cclxuPGVwPlxyXG4gIDxuPjQzNTU8L24+XHJcbiAgPGluPnRydWU8L2luPlxyXG4gIDxvcz40MzU1PC9vcz5cclxuICA8cHM+NDM1NTwvcHM+XHJcbjwvZXA+XHJcbjxvcz40MzQzLTQzNTU8L29zPiIsIlBlcmlvZGljYWwiOnsiJGlkIjoiMTU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eyIkaWQiOiIxNiIsIiR0eXBlIjoiU3dpc3NBY2FkZW1pYy5DaXRhdmkuUHVibGlzaGVyLCBTd2lzc0FjYWRlbWljLkNpdGF2aSIsIk5hbWUiOiJXaWxleSBPbmxpbmUgTGlicmFyeSIsIlByb3RlY3RlZCI6ZmFsc2UsIkNyZWF0ZWRCeSI6Il9hIiwiQ3JlYXRlZE9uIjoiMjAxNi0wNi0yMlQwODoxMjoxOSIsIk1vZGlmaWVkQnkiOiJfYSIsIklkIjoiZjc4NGJhZDQtNWZlMy00NTMxLTg4MDItZWE3YzRkZTU2ZWVkIiwiTW9kaWZpZWRPbiI6IjIwMTYtMDYtMjJUMDg6MTI6MTkiLCJQcm9qZWN0Ijp7IiRyZWYiOiI1In19XSwiUXVvdGF0aW9ucyI6W10sIlJlZmVyZW5jZVR5cGUiOiJKb3VybmFsQXJ0aWNsZSIsIlNob3J0VGl0bGUiOiJCZXNpb3UsIFBlZHJhemHigJBNYXJ0aW5leiBldCBhbC4gMjAyMSDigJMgSHVtYW5pdGFyaWFuIE9wZXJhdGlvbnMiLCJTaG9ydFRpdGxlVXBkYXRlVHlwZSI6MCwiU291cmNlT2ZCaWJsaW9ncmFwaGljSW5mb3JtYXRpb24iOiJDcm9zc1JlZiIsIlN0YXRpY0lkcyI6WyIwZjM5NDhjYS1jZWZjLTRlM2YtYjQzOC01YzlkZDQxYWYyMDQiXSwiVGFibGVPZkNvbnRlbnRzQ29tcGxleGl0eSI6MCwiVGFibGVPZkNvbnRlbnRzU291cmNlVGV4dEZvcm1hdCI6MCwiVGFza3MiOltdLCJUaXRsZSI6Ikh1bWFuaXRhcmlhbiBPcGVyYXRpb25zIGFuZCB0aGUgVU4gU3VzdGFpbmFibGUgRGV2ZWxvcG1lbnQgR29hbHMiLCJUcmFuc2xhdG9ycyI6W10sIlZvbHVtZSI6IjMwIiwiWWVhciI6IjIwMjEiLCJZZWFyUmVzb2x2ZWQiOiIyMDIxIiwiQ3JlYXRlZEJ5IjoiX0Fuam9tc2hvYWUiLCJDcmVhdGVkT24iOiIyMDIyLTAxLTMwVDA0OjU0OjUzIiwiTW9kaWZpZWRCeSI6Il9BbGkiLCJJZCI6IjA1ZmY5NGMyLWYwOTctNDZhYy04ODllLTZlNTJlODg0NTljYiIsIk1vZGlmaWVkT24iOiIyMDIzLTEwLTAyVDIyOjI5OjE1IiwiUHJvamVjdCI6eyIkcmVmIjoiNSJ9fSwiVXNlTnVtYmVyaW5nVHlwZU9mUGFyZW50RG9jdW1lbnQiOmZhbHNlfV0sIkZvcm1hdHRlZFRleHQiOnsiJGlkIjoiMTciLCJDb3VudCI6MiwiVGV4dFVuaXRzIjpbeyIkaWQiOiIxOCIsIkZvbnRTdHlsZSI6eyIkaWQiOiIxOSIsIk5ldXRyYWwiOnRydWV9LCJSZWFkaW5nT3JkZXIiOjEsIlRleHQiOiJCZXNpb3UifSx7IiRpZCI6IjIwIiwiRm9udFN0eWxlIjp7IiRpZCI6IjIxIiwiSXRhbGljIjp0cnVlfSwiUmVhZGluZ09yZGVyIjoxLCJUZXh0IjoiIGV0IGFsLiJ9XX0sIlRhZyI6IkNpdGF2aVBsYWNlaG9sZGVyIzg3ZDkyNTg4LWY4MDctNDA0Zi1hMWJkLWQ0YjFlNDQ1ZjQ1ZSIsIlRleHQiOiJCZXNpb3UgZXQgYWwuIiwiV0FJVmVyc2lvbiI6IjYuOC4wLjAifQ==}</w:instrText>
          </w:r>
          <w:r w:rsidR="00625DF8" w:rsidRPr="00DD54E3">
            <w:rPr>
              <w:lang w:val="en-GB"/>
            </w:rPr>
            <w:fldChar w:fldCharType="separate"/>
          </w:r>
          <w:r w:rsidR="00B10F20" w:rsidRPr="00DD54E3">
            <w:rPr>
              <w:lang w:val="en-GB"/>
            </w:rPr>
            <w:t>Besiou</w:t>
          </w:r>
          <w:r w:rsidR="00B10F20" w:rsidRPr="00DD54E3">
            <w:rPr>
              <w:i/>
              <w:lang w:val="en-GB"/>
            </w:rPr>
            <w:t xml:space="preserve"> et al.</w:t>
          </w:r>
          <w:r w:rsidR="00625DF8" w:rsidRPr="00DD54E3">
            <w:rPr>
              <w:lang w:val="en-GB"/>
            </w:rPr>
            <w:fldChar w:fldCharType="end"/>
          </w:r>
        </w:sdtContent>
      </w:sdt>
      <w:r w:rsidR="00625DF8" w:rsidRPr="00DD54E3">
        <w:rPr>
          <w:lang w:val="en-GB"/>
        </w:rPr>
        <w:t xml:space="preserve"> </w:t>
      </w:r>
      <w:sdt>
        <w:sdtPr>
          <w:rPr>
            <w:lang w:val="en-GB"/>
          </w:rPr>
          <w:alias w:val="To edit, see citavi.com/edit"/>
          <w:tag w:val="CitaviPlaceholder#254ead52-88f1-46a7-9ff2-e5b056f1cd1f"/>
          <w:id w:val="-472676489"/>
          <w:placeholder>
            <w:docPart w:val="DefaultPlaceholder_-1854013440"/>
          </w:placeholder>
        </w:sdtPr>
        <w:sdtContent>
          <w:r w:rsidR="00625DF8" w:rsidRPr="00DD54E3">
            <w:rPr>
              <w:lang w:val="en-GB"/>
            </w:rPr>
            <w:fldChar w:fldCharType="begin"/>
          </w:r>
          <w:r w:rsidR="00000602" w:rsidRPr="00DD54E3">
            <w:rPr>
              <w:lang w:val="en-GB"/>
            </w:rPr>
            <w:instrText>ADDIN CitaviPlaceholder{eyIkaWQiOiIxIiwiJHR5cGUiOiJTd2lzc0FjYWRlbWljLkNpdGF2aS5DaXRhdGlvbnMuV29yZFBsYWNlaG9sZGVyLCBTd2lzc0FjYWRlbWljLkNpdGF2aSIsIkFzc29jaWF0ZVdpdGhQbGFjZWhvbGRlclRhZyI6IkNpdGF2aVBsYWNlaG9sZGVyIzg3ZDkyNTg4LWY4MDctNDA0Zi1hMWJkLWQ0YjFlNDQ1ZjQ1ZSIsIkVudHJpZXMiOlt7IiRpZCI6IjIiLCIkdHlwZSI6IlN3aXNzQWNhZGVtaWMuQ2l0YXZpLkNpdGF0aW9ucy5Xb3JkUGxhY2Vob2xkZXJFbnRyeSwgU3dpc3NBY2FkZW1pYy5DaXRhdmkiLCJJZCI6ImZhZTI5OGRmLWRhYzUtNDc1ZS04NDM5LWMwZWJjZWYzNDgwNCIsIlJhbmdlTGVuZ3RoIjo2LCJSZWZlcmVuY2VJZCI6IjA1ZmY5NGMyLWYwOTctNDZhYy04ODllLTZlNTJlODg0NTljY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YXJpYSIsIkxhc3ROYW1lIjoiQmVzaW91IiwiUHJvdGVjdGVkIjpmYWxzZSwiU2V4IjowLCJDcmVhdGVkQnkiOiJfQUxJIiwiQ3JlYXRlZE9uIjoiMjAyMi0wMy0xNlQwOTo1Mzo0OSIsIk1vZGlmaWVkQnkiOiJfQUxJIiwiSWQiOiJkOTBhMDEwMS0yY2EzLTQ0NTYtYjMwNy04YTdkYjI5NmM1OTkiLCJNb2RpZmllZE9uIjoiMjAyMi0wMy0xNlQwOTo1Mzo0OSIsIlByb2plY3QiOnsiJGlkIjoiNSIsIiR0eXBlIjoiU3dpc3NBY2FkZW1pYy5DaXRhdmkuUHJvamVjdCwgU3dpc3NBY2FkZW1pYy5DaXRhdmkifX0seyIkaWQiOiI2IiwiJHR5cGUiOiJTd2lzc0FjYWRlbWljLkNpdGF2aS5QZXJzb24sIFN3aXNzQWNhZGVtaWMuQ2l0YXZpIiwiRmlyc3ROYW1lIjoiQWxmb25zbyIsIkxhc3ROYW1lIjoiUGVkcmF6YeKAkE1hcnRpbmV6IiwiTWlkZGxlTmFtZSI6IkouIiwiUHJvdGVjdGVkIjpmYWxzZSwiU2V4IjoyLCJDcmVhdGVkQnkiOiJfQUxJIiwiQ3JlYXRlZE9uIjoiMjAyMi0wNS0wOFQwNTo1NTo0MyIsIk1vZGlmaWVkQnkiOiJfQUxJIiwiSWQiOiI5Zjk5NDE4YS1lMDNmLTQ2ODMtOTRlMC02ZTJiN2UyNDdjNmEiLCJNb2RpZmllZE9uIjoiMjAyMi0wNS0wOFQwNTo1NTo0MyIsIlByb2plY3QiOnsiJHJlZiI6IjUifX0seyIkaWQiOiI3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yZWYiOiI1In19XSwiQ2l0YXRpb25LZXkiOiJCZXNpb3UgZXQgYWwuIDIwMjEiLCJDaXRhdGlvbktleVVwZGF0ZVR5cGUiOjAsIkNvbGxhYm9yYXRvcnMiOltdLCJDdXN0b21GaWVsZDEiOiIyIiwiQ3VzdG9tRmllbGQyIjoiQ29uY2VwdHVhbCIsIkN1c3RvbUZpZWxkMyI6Ik5vdCBzcGVjaWZpYyIsIkN1c3RvbUZpZWxkNCI6IkRldmVsb3BtZW50IGFpZCIsIkN1c3RvbUZpZWxkNSI6IlNldmVyYWwiLCJDdXN0b21GaWVsZDYiOiJDb25jZXB0dWFsIFJlc2VhcmNoIiwiQ3VzdG9tRmllbGQ3IjoiTm90IFNwZWNpZmljIiwiQ3VzdG9tRmllbGQ4IjoiTm90IFNwZWNpZmljIiwiQ3VzdG9tRmllbGQ5IjoiR2VybWFueSIsIkRvaSI6IjEwLjExMTEvcG9tcy4xMzU3OS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nRydW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ExMS9wb21zLjEzNTc5IiwiVXJpU3RyaW5nIjoiaHR0cHM6Ly9kb2kub3JnLzEwLjExMTEvcG9tcy4xMzU3O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gxMWQ3MzY2LWQ1OTItNGY1Mi1hZjRkLWYwNmVhZDM3OTI3MSIsIk1vZGlmaWVkT24iOiIyMDIyLTAxLTMwVDA0OjU0OjUzIiwiUHJvamVjdCI6eyIkcmVmIjoiNSJ9fSx7IiRpZCI6IjEyIiwiJHR5cGUiOiJTd2lzc0FjYWRlbWljLkNpdGF2aS5Mb2NhdGlvbiwgU3dpc3NBY2FkZW1pYy5DaXRhdmkiLCJBZGRyZXNzIjp7IiRpZCI6IjEzIiwiJHR5cGUiOiJTd2lzc0FjYWRlbWljLkNpdGF2aS5MaW5rZWRSZXNvdXJjZSwgU3dpc3NBY2FkZW1pYy5DaXRhdmkiLCJMaW5rZWRSZXNvdXJjZVR5cGUiOjUsIk9yaWdpbmFsU3RyaW5nIjoiaHR0cHM6Ly93d3cuc2NvcHVzLmNvbS9pbndhcmQvcmVjb3JkLnVyaT9laWQ9Mi1zMi4wLTg1MTE3MzMwNzAyJmRvaT0xMC4xMTExJTJmcG9tcy4xMzU3OSZwYXJ0bmVySUQ9NDAmbWQ1PTI5ZjI2OTlkOGM0YmE0MjBmN2FlNTQ1MzJjZWViZGRiIiwiVXJpU3RyaW5nIjoiaHR0cHM6Ly93d3cuc2NvcHVzLmNvbS9pbndhcmQvcmVjb3JkLnVyaT9laWQ9Mi1zMi4wLTg1MTE3MzMwNzAyJmRvaT0xMC4xMTExJTJmcG9tcy4xMzU3OSZwYXJ0bmVySUQ9NDAmbWQ1PTI5ZjI2OTlkOGM0YmE0MjBmN2FlNTQ1MzJjZWViZGRi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OGU0YjU3Y2UtNDI3ZS00ZDI4LThlMzQtMTNmYjk5ZTg1YTJmIiwiTW9kaWZpZWRPbiI6IjIwMjItMDEtMzBUMDQ6NTQ6NTMiLCJQcm9qZWN0Ijp7IiRyZWYiOiI1In19XSwiTnVtYmVyIjoiMTIiLCJPbmxpbmVBZGRyZXNzIjoiaHR0cHM6Ly93d3cuc2NvcHVzLmNvbS9pbndhcmQvcmVjb3JkLnVyaT9laWQ9Mi1zMi4wLTg1MTE3MzMwNzAyJmRvaT0xMC4xMTExJTJmcG9tcy4xMzU3OSZwYXJ0bmVySUQ9NDAmbWQ1PTI5ZjI2OTlkOGM0YmE0MjBmN2FlNTQ1MzJjZWViZGRiIiwiT3JnYW5pemF0aW9ucyI6W10sIk90aGVyc0ludm9sdmVkIjpbXSwiUGFnZVJhbmdlIjoiPHNwPlxyXG4gIDxuPjQzNDM8L24+XHJcbiAgPGluPnRydWU8L2luPlxyXG4gIDxvcz40MzQzPC9vcz5cclxuICA8cHM+NDM0MzwvcHM+XHJcbjwvc3A+XHJcbjxlcD5cclxuICA8bj40MzU1PC9uPlxyXG4gIDxpbj50cnVlPC9pbj5cclxuICA8b3M+NDM1NTwvb3M+XHJcbiAgPHBzPjQzNTU8L3BzPlxyXG48L2VwPlxyXG48b3M+NDM0My00MzU1PC9vcz4iLCJQZXJpb2RpY2FsIjp7IiRpZCI6IjE1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3siJGlkIjoiMTYiLCIkdHlwZSI6IlN3aXNzQWNhZGVtaWMuQ2l0YXZpLlB1Ymxpc2hlciwgU3dpc3NBY2FkZW1pYy5DaXRhdmkiLCJOYW1lIjoiV2lsZXkgT25saW5lIExpYnJhcnkiLCJQcm90ZWN0ZWQiOmZhbHNlLCJDcmVhdGVkQnkiOiJfYSIsIkNyZWF0ZWRPbiI6IjIwMTYtMDYtMjJUMDg6MTI6MTkiLCJNb2RpZmllZEJ5IjoiX2EiLCJJZCI6ImY3ODRiYWQ0LTVmZTMtNDUzMS04ODAyLWVhN2M0ZGU1NmVlZCIsIk1vZGlmaWVkT24iOiIyMDE2LTA2LTIyVDA4OjEyOjE5IiwiUHJvamVjdCI6eyIkcmVmIjoiNSJ9fV0sIlF1b3RhdGlvbnMiOltdLCJSZWZlcmVuY2VUeXBlIjoiSm91cm5hbEFydGljbGUiLCJTaG9ydFRpdGxlIjoiQmVzaW91LCBQZWRyYXph4oCQTWFydGluZXogZXQgYWwuIDIwMjEg4oCTIEh1bWFuaXRhcmlhbiBPcGVyYXRpb25zIiwiU2hvcnRUaXRsZVVwZGF0ZVR5cGUiOjAsIlNvdXJjZU9mQmlibGlvZ3JhcGhpY0luZm9ybWF0aW9uIjoiQ3Jvc3NSZWYiLCJTdGF0aWNJZHMiOlsiMGYzOTQ4Y2EtY2VmYy00ZTNmLWI0MzgtNWM5ZGQ0MWFmMjA0Il0sIlRhYmxlT2ZDb250ZW50c0NvbXBsZXhpdHkiOjAsIlRhYmxlT2ZDb250ZW50c1NvdXJjZVRleHRGb3JtYXQiOjAsIlRhc2tzIjpbXSwiVGl0bGUiOiJIdW1hbml0YXJpYW4gT3BlcmF0aW9ucyBhbmQgdGhlIFVOIFN1c3RhaW5hYmxlIERldmVsb3BtZW50IEdvYWxzIiwiVHJhbnNsYXRvcnMiOltdLCJWb2x1bWUiOiIzMCIsIlllYXIiOiIyMDIxIiwiWWVhclJlc29sdmVkIjoiMjAyMSIsIkNyZWF0ZWRCeSI6Il9BbmpvbXNob2FlIiwiQ3JlYXRlZE9uIjoiMjAyMi0wMS0zMFQwNDo1NDo1MyIsIk1vZGlmaWVkQnkiOiJfQWxpIiwiSWQiOiIwNWZmOTRjMi1mMDk3LTQ2YWMtODg5ZS02ZTUyZTg4NDU5Y2IiLCJNb2RpZmllZE9uIjoiMjAyMy0xMC0wMlQyMjoyOToxNSIsIlByb2plY3QiOnsiJHJlZiI6IjUifX0sIlVzZU51bWJlcmluZ1R5cGVPZlBhcmVudERvY3VtZW50IjpmYWxzZSwiWWVhck9ubHkiOnRydWV9XSwiRm9ybWF0dGVkVGV4dCI6eyIkaWQiOiIxNyIsIkNvdW50IjoxLCJUZXh0VW5pdHMiOlt7IiRpZCI6IjE4IiwiRm9udFN0eWxlIjp7IiRpZCI6IjE5IiwiTmV1dHJhbCI6dHJ1ZX0sIlJlYWRpbmdPcmRlciI6MSwiVGV4dCI6IigyMDIxKSJ9XX0sIlRhZyI6IkNpdGF2aVBsYWNlaG9sZGVyIzI1NGVhZDUyLTg4ZjEtNDZhNy05ZmYyLWU1YjA1NmYxY2QxZiIsIlRleHQiOiIoMjAyMSkiLCJXQUlWZXJzaW9uIjoiNi44LjAuMCJ9}</w:instrText>
          </w:r>
          <w:r w:rsidR="00625DF8" w:rsidRPr="00DD54E3">
            <w:rPr>
              <w:lang w:val="en-GB"/>
            </w:rPr>
            <w:fldChar w:fldCharType="separate"/>
          </w:r>
          <w:r w:rsidR="00B10F20" w:rsidRPr="00DD54E3">
            <w:rPr>
              <w:lang w:val="en-GB"/>
            </w:rPr>
            <w:t>(2021)</w:t>
          </w:r>
          <w:r w:rsidR="00625DF8" w:rsidRPr="00DD54E3">
            <w:rPr>
              <w:lang w:val="en-GB"/>
            </w:rPr>
            <w:fldChar w:fldCharType="end"/>
          </w:r>
        </w:sdtContent>
      </w:sdt>
      <w:r w:rsidR="00162EA9" w:rsidRPr="00DD54E3">
        <w:rPr>
          <w:lang w:val="en-GB"/>
        </w:rPr>
        <w:t xml:space="preserve"> </w:t>
      </w:r>
      <w:r w:rsidR="00126654" w:rsidRPr="00DD54E3">
        <w:rPr>
          <w:lang w:val="en-GB"/>
        </w:rPr>
        <w:t xml:space="preserve">and </w:t>
      </w:r>
      <w:sdt>
        <w:sdtPr>
          <w:rPr>
            <w:lang w:val="en-GB"/>
          </w:rPr>
          <w:alias w:val="To edit, see citavi.com/edit"/>
          <w:tag w:val="CitaviPlaceholder#141058b9-a732-4ffc-aaa7-7e6b99eb8f13"/>
          <w:id w:val="483509995"/>
          <w:placeholder>
            <w:docPart w:val="DefaultPlaceholder_-1854013440"/>
          </w:placeholder>
        </w:sdtPr>
        <w:sdtContent>
          <w:r w:rsidR="00832770" w:rsidRPr="00DD54E3">
            <w:rPr>
              <w:lang w:val="en-GB"/>
            </w:rPr>
            <w:fldChar w:fldCharType="begin"/>
          </w:r>
          <w:r w:rsidR="00000602" w:rsidRPr="00DD54E3">
            <w:rPr>
              <w:lang w:val="en-GB"/>
            </w:rPr>
            <w:instrText>ADDIN CitaviPlaceholder{eyIkaWQiOiIxIiwiJHR5cGUiOiJTd2lzc0FjYWRlbWljLkNpdGF2aS5DaXRhdGlvbnMuV29yZFBsYWNlaG9sZGVyLCBTd2lzc0FjYWRlbWljLkNpdGF2aSIsIkFzc29jaWF0ZVdpdGhQbGFjZWhvbGRlclRhZyI6IkNpdGF2aVBsYWNlaG9sZGVyIzhlZTg2YzUwLWM1MGEtNGEzZS05MDBmLTllYjFlZmUxNDlmOSIsIkVudHJpZXMiOlt7IiRpZCI6IjIiLCIkdHlwZSI6IlN3aXNzQWNhZGVtaWMuQ2l0YXZpLkNpdGF0aW9ucy5Xb3JkUGxhY2Vob2xkZXJFbnRyeSwgU3dpc3NBY2FkZW1pYy5DaXRhdmkiLCJJZCI6IjgyOGVjOGQ4LTg1Y2EtNDJiOS1iNWI3LWNjOWEwYzkwOTgwZCIsIlJhbmdlTGVuZ3RoIjoxNCwiUmVmZXJlbmNlSWQiOiJlZjFiYmQyZS04NzAzLTQ0OTYtODlmZC1jNjU4NzAwZjljZjU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NoYXJsZXMiLCJMYXN0TmFtZSI6IkNvcmJldHQiLCJNaWRkbGVOYW1lIjoiSi4iLCJQcm90ZWN0ZWQiOmZhbHNlLCJTZXgiOjAsIkNyZWF0ZWRCeSI6Il9BTEkiLCJDcmVhdGVkT24iOiIyMDIyLTA5LTIyVDA3OjEyOjExIiwiTW9kaWZpZWRCeSI6Il9BTEkiLCJJZCI6ImZlYzcyN2M2LWZhNjctNDE5Yi1hNTkzLWQ3NjA2ZWY2NjQ4NyIsIk1vZGlmaWVkT24iOiIyMDIyLTA5LTIyVDA3OjEyOjExIiwiUHJvamVjdCI6eyIkaWQiOiI1IiwiJHR5cGUiOiJTd2lzc0FjYWRlbWljLkNpdGF2aS5Qcm9qZWN0LCBTd2lzc0FjYWRlbWljLkNpdGF2aSJ9fSx7IiRpZCI6IjYiLCIkdHlwZSI6IlN3aXNzQWNhZGVtaWMuQ2l0YXZpLlBlcnNvbiwgU3dpc3NBY2FkZW1pYy5DaXRhdmkiLCJGaXJzdE5hbWUiOiJBbGZvbnNvIiwiTGFzdE5hbWUiOiJQZWRyYXph4oCQTWFydGluZXoiLCJNaWRkbGVOYW1lIjoiSi4iLCJQcm90ZWN0ZWQiOmZhbHNlLCJTZXgiOjIsIkNyZWF0ZWRCeSI6Il9BTEkiLCJDcmVhdGVkT24iOiIyMDIyLTA1LTA4VDA1OjU1OjQzIiwiTW9kaWZpZWRCeSI6Il9BTEkiLCJJZCI6IjlmOTk0MThhLWUwM2YtNDY4My05NGUwLTZlMmI3ZTI0N2M2YSIsIk1vZGlmaWVkT24iOiIyMDIyLTA1LTA4VDA1OjU1OjQzIiwiUHJvamVjdCI6eyIkcmVmIjoiNSJ9fSx7IiRpZCI6IjciLCIkdHlwZSI6IlN3aXNzQWNhZGVtaWMuQ2l0YXZpLlBlcnNvbiwgU3dpc3NBY2FkZW1pYy5DaXRhdmkiLCJGaXJzdE5hbWUiOiJMdWsiLCJMYXN0TmFtZSI6InZhbiBXYXNzZW5ob3ZlIiwiTWlkZGxlTmFtZSI6Ik4uIiwiUHJvdGVjdGVkIjpmYWxzZSwiU2V4IjowLCJDcmVhdGVkQnkiOiJfQUxJIiwiQ3JlYXRlZE9uIjoiMjAyMi0wMy0xNlQwOTo1MzoxMiIsIk1vZGlmaWVkQnkiOiJfQUxJIiwiSWQiOiIyOTUxMjk5OS1kMDU2LTQ2MWItYTVjNS1lMmMzNzlmYmRiNmYiLCJNb2RpZmllZE9uIjoiMjAyMi0wMy0xNlQwOTo1MzoxMiIsIlByb2plY3QiOnsiJHJlZiI6IjUifX1dLCJDaXRhdGlvbktleVVwZGF0ZVR5cGUiOjAsIkNvbGxhYm9yYXRvcnMiOltdLCJDdXN0b21GaWVsZDIiOiJFbXBpcmljYWwiLCJDdXN0b21GaWVsZDMiOiJCb3RoIG9yIG5vdCBzcGVjaWZpYyIsIkN1c3RvbUZpZWxkNCI6IkJvdGggb3Igbm90IHNwZWNpZmljIiwiQ3VzdG9tRmllbGQ1IjoiU2V2ZXJhbCIsIkN1c3RvbUZpZWxkNiI6IkNhc2Ugc3R1ZHkiLCJDdXN0b21GaWVsZDciOiJFY29ub21pYytFbnZpcm9tZW50YWwrU29jaWFsIiwiQ3VzdG9tRmllbGQ4IjoiTm90IFNwZWNpZmljIiwiQ3VzdG9tRmllbGQ5IjoiVW5pdGVkIFN0YXRlcyIsIkRvaSI6IjEwLjExMTEvcG9tcy4xMzg0OCIsIkVkaXRvcnMiOltdLCJFdmFsdWF0aW9uQ29tcGxleGl0eSI6MCwiRXZhbHVhdGlvblNvdXJjZVRleHRGb3JtYXQiOjAsIkdyb3VwcyI6W10sIkhhc0xhYmVsMSI6dHJ1ZSwiSGFzTGFiZWwyIjp0cnV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ExMS9wb21zLjEzODQ4IiwiVXJpU3RyaW5nIjoiaHR0cHM6Ly9kb2kub3JnLzEwLjExMTEvcG9tcy4xMzg0O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S0yMlQwNzoxMjoxMSIsIk1vZGlmaWVkQnkiOiJfQUxJIiwiSWQiOiJkMDNiMjBiYi00OTE3LTQyODktYWVhOS00ZTg5ZDUxMDMxN2IiLCJNb2RpZmllZE9uIjoiMjAyMi0wOS0yMlQwNzoxMjoxMSIsIlByb2plY3QiOnsiJHJlZiI6IjUifX1dLCJOdW1iZXJPZlZvbHVtZXMiOiJwb21zLjEzODQ4IiwiT3JnYW5pemF0aW9ucyI6W10sIk90aGVyc0ludm9sdmVkIjpbXSwiUGVyaW9kaWNhbCI6eyIkaWQiOiIxMS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dLCJRdW90YXRpb25zIjpbXSwiUmVmZXJlbmNlVHlwZSI6IkpvdXJuYWxBcnRpY2xlIiwiU2hvcnRUaXRsZSI6IkNvcmJldHQsIFBlZHJhemHigJBNYXJ0aW5leiBldCBhbC4gMjAyMiDigJMgU3VzdGFpbmFibGUgaHVtYW5pdGFyaWFuIG9wZXJhdGlvbnMiLCJTaG9ydFRpdGxlVXBkYXRlVHlwZSI6MCwiU291cmNlT2ZCaWJsaW9ncmFwaGljSW5mb3JtYXRpb24iOiJDcm9zc1JlZiIsIlN0YXRpY0lkcyI6WyJjN2RkNDQ4Yy0xZTQ4LTRlODEtOGQzNi05YzU2YzI5NmJmYTYiXSwiVGFibGVPZkNvbnRlbnRzQ29tcGxleGl0eSI6MCwiVGFibGVPZkNvbnRlbnRzU291cmNlVGV4dEZvcm1hdCI6MCwiVGFza3MiOltdLCJUaXRsZSI6IlN1c3RhaW5hYmxlIGh1bWFuaXRhcmlhbiBvcGVyYXRpb25zOiBBbiBpbnRlZ3JhdGVkIHBlcnNwZWN0aXZlIiwiVHJhbnNsYXRvcnMiOltdLCJZZWFyIjoiMjAyMiIsIlllYXJSZXNvbHZlZCI6IjIwMjIiLCJDcmVhdGVkQnkiOiJfQUxJIiwiQ3JlYXRlZE9uIjoiMjAyMi0wOS0yMlQwNzoxMjoxMSIsIk1vZGlmaWVkQnkiOiJfQWxpIiwiSWQiOiJlZjFiYmQyZS04NzAzLTQ0OTYtODlmZC1jNjU4NzAwZjljZjUiLCJNb2RpZmllZE9uIjoiMjAyMy0xMC0wMlQyMjoyOToxNSIsIlByb2plY3QiOnsiJHJlZiI6IjUifX0sIlVzZU51bWJlcmluZ1R5cGVPZlBhcmVudERvY3VtZW50IjpmYWxzZX1dLCJGb3JtYXR0ZWRUZXh0Ijp7IiRpZCI6IjEyIiwiQ291bnQiOjIsIlRleHRVbml0cyI6W3siJGlkIjoiMTMiLCJGb250U3R5bGUiOnsiJGlkIjoiMTQiLCJOZXV0cmFsIjp0cnVlfSwiUmVhZGluZ09yZGVyIjoxLCJUZXh0IjoiQ29yYmV0dCJ9LHsiJGlkIjoiMTUiLCJGb250U3R5bGUiOnsiJGlkIjoiMTYiLCJJdGFsaWMiOnRydWV9LCJSZWFkaW5nT3JkZXIiOjEsIlRleHQiOiIgZXQgYWwuIn1dfSwiVGFnIjoiQ2l0YXZpUGxhY2Vob2xkZXIjMTQxMDU4YjktYTczMi00ZmZjLWFhYTctN2U2Yjk5ZWI4ZjEzIiwiVGV4dCI6IkNvcmJldHQgZXQgYWwuIiwiV0FJVmVyc2lvbiI6IjYuOC4wLjAifQ==}</w:instrText>
          </w:r>
          <w:r w:rsidR="00832770" w:rsidRPr="00DD54E3">
            <w:rPr>
              <w:lang w:val="en-GB"/>
            </w:rPr>
            <w:fldChar w:fldCharType="separate"/>
          </w:r>
          <w:r w:rsidR="00B10F20" w:rsidRPr="00DD54E3">
            <w:rPr>
              <w:lang w:val="en-GB"/>
            </w:rPr>
            <w:t>Corbett</w:t>
          </w:r>
          <w:r w:rsidR="00B10F20" w:rsidRPr="00DD54E3">
            <w:rPr>
              <w:i/>
              <w:lang w:val="en-GB"/>
            </w:rPr>
            <w:t xml:space="preserve"> et al.</w:t>
          </w:r>
          <w:r w:rsidR="00832770" w:rsidRPr="00DD54E3">
            <w:rPr>
              <w:lang w:val="en-GB"/>
            </w:rPr>
            <w:fldChar w:fldCharType="end"/>
          </w:r>
        </w:sdtContent>
      </w:sdt>
      <w:r w:rsidR="00832770" w:rsidRPr="00DD54E3">
        <w:rPr>
          <w:lang w:val="en-GB"/>
        </w:rPr>
        <w:t xml:space="preserve"> </w:t>
      </w:r>
      <w:sdt>
        <w:sdtPr>
          <w:rPr>
            <w:lang w:val="en-GB"/>
          </w:rPr>
          <w:alias w:val="To edit, see citavi.com/edit"/>
          <w:tag w:val="CitaviPlaceholder#8ee86c50-c50a-4a3e-900f-9eb1efe149f9"/>
          <w:id w:val="1465622922"/>
          <w:placeholder>
            <w:docPart w:val="DefaultPlaceholder_-1854013440"/>
          </w:placeholder>
        </w:sdtPr>
        <w:sdtContent>
          <w:r w:rsidR="00832770" w:rsidRPr="00DD54E3">
            <w:rPr>
              <w:lang w:val="en-GB"/>
            </w:rPr>
            <w:fldChar w:fldCharType="begin"/>
          </w:r>
          <w:r w:rsidR="00000602" w:rsidRPr="00DD54E3">
            <w:rPr>
              <w:lang w:val="en-GB"/>
            </w:rPr>
            <w:instrText>ADDIN CitaviPlaceholder{eyIkaWQiOiIxIiwiJHR5cGUiOiJTd2lzc0FjYWRlbWljLkNpdGF2aS5DaXRhdGlvbnMuV29yZFBsYWNlaG9sZGVyLCBTd2lzc0FjYWRlbWljLkNpdGF2aSIsIkFzc29jaWF0ZVdpdGhQbGFjZWhvbGRlclRhZyI6IkNpdGF2aVBsYWNlaG9sZGVyIzE0MTA1OGI5LWE3MzItNGZmYy1hYWE3LTdlNmI5OWViOGYxMyIsIkVudHJpZXMiOlt7IiRpZCI6IjIiLCIkdHlwZSI6IlN3aXNzQWNhZGVtaWMuQ2l0YXZpLkNpdGF0aW9ucy5Xb3JkUGxhY2Vob2xkZXJFbnRyeSwgU3dpc3NBY2FkZW1pYy5DaXRhdmkiLCJJZCI6IjdhOWMxMmE4LWJjMWEtNGM0YS05OTQ0LTkwNzcwMWRiZDZlMyIsIlJhbmdlTGVuZ3RoIjo2LCJSZWZlcmVuY2VJZCI6ImVmMWJiZDJlLTg3MDMtNDQ5Ni04OWZkLWM2NTg3MDBmOWNmN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DaGFybGVzIiwiTGFzdE5hbWUiOiJDb3JiZXR0IiwiTWlkZGxlTmFtZSI6IkouIiwiUHJvdGVjdGVkIjpmYWxzZSwiU2V4IjowLCJDcmVhdGVkQnkiOiJfQUxJIiwiQ3JlYXRlZE9uIjoiMjAyMi0wOS0yMlQwNzoxMjoxMSIsIk1vZGlmaWVkQnkiOiJfQUxJIiwiSWQiOiJmZWM3MjdjNi1mYTY3LTQxOWItYTU5My1kNzYwNmVmNjY0ODciLCJNb2RpZmllZE9uIjoiMjAyMi0wOS0yMlQwNzoxMjoxMSIsIlByb2plY3QiOnsiJGlkIjoiNSIsIiR0eXBlIjoiU3dpc3NBY2FkZW1pYy5DaXRhdmkuUHJvamVjdCwgU3dpc3NBY2FkZW1pYy5DaXRhdmkifX0seyIkaWQiOiI2IiwiJHR5cGUiOiJTd2lzc0FjYWRlbWljLkNpdGF2aS5QZXJzb24sIFN3aXNzQWNhZGVtaWMuQ2l0YXZpIiwiRmlyc3ROYW1lIjoiQWxmb25zbyIsIkxhc3ROYW1lIjoiUGVkcmF6YeKAkE1hcnRpbmV6IiwiTWlkZGxlTmFtZSI6IkouIiwiUHJvdGVjdGVkIjpmYWxzZSwiU2V4IjoyLCJDcmVhdGVkQnkiOiJfQUxJIiwiQ3JlYXRlZE9uIjoiMjAyMi0wNS0wOFQwNTo1NTo0MyIsIk1vZGlmaWVkQnkiOiJfQUxJIiwiSWQiOiI5Zjk5NDE4YS1lMDNmLTQ2ODMtOTRlMC02ZTJiN2UyNDdjNmEiLCJNb2RpZmllZE9uIjoiMjAyMi0wNS0wOFQwNTo1NTo0MyIsIlByb2plY3QiOnsiJHJlZiI6IjUifX0seyIkaWQiOiI3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yZWYiOiI1In19XSwiQ2l0YXRpb25LZXlVcGRhdGVUeXBlIjowLCJDb2xsYWJvcmF0b3JzIjpbXSwiQ3VzdG9tRmllbGQyIjoiRW1waXJpY2FsIiwiQ3VzdG9tRmllbGQzIjoiQm90aCBvciBub3Qgc3BlY2lmaWMiLCJDdXN0b21GaWVsZDQiOiJCb3RoIG9yIG5vdCBzcGVjaWZpYyIsIkN1c3RvbUZpZWxkNSI6IlNldmVyYWwiLCJDdXN0b21GaWVsZDYiOiJDYXNlIHN0dWR5IiwiQ3VzdG9tRmllbGQ3IjoiRWNvbm9taWMrRW52aXJvbWVudGFsK1NvY2lhbCIsIkN1c3RvbUZpZWxkOCI6Ik5vdCBTcGVjaWZpYyIsIkN1c3RvbUZpZWxkOSI6IlVuaXRlZCBTdGF0ZXMiLCJEb2kiOiIxMC4xMTExL3BvbXMuMTM4NDgiLCJFZGl0b3JzIjpbXSwiRXZhbHVhdGlvbkNvbXBsZXhpdHkiOjAsIkV2YWx1YXRpb25Tb3VyY2VUZXh0Rm9ybWF0IjowLCJHcm91cHMiOltdLCJIYXNMYWJlbDEiOnRydWUsIkhhc0xhYmVsMiI6dHJ1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TEvcG9tcy4xMzg0OCIsIlVyaVN0cmluZyI6Imh0dHBzOi8vZG9pLm9yZy8xMC4xMTExL3BvbXMuMTM4NDg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jJUMDc6MTI6MTEiLCJNb2RpZmllZEJ5IjoiX0FMSSIsIklkIjoiZDAzYjIwYmItNDkxNy00Mjg5LWFlYTktNGU4OWQ1MTAzMTdiIiwiTW9kaWZpZWRPbiI6IjIwMjItMDktMjJUMDc6MTI6MTEiLCJQcm9qZWN0Ijp7IiRyZWYiOiI1In19XSwiTnVtYmVyT2ZWb2x1bWVzIjoicG9tcy4xMzg0OCIsIk9yZ2FuaXphdGlvbnMiOltdLCJPdGhlcnNJbnZvbHZlZCI6W10sIlBlcmlvZGljYWwiOnsiJGlkIjoiMTE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XSwiUXVvdGF0aW9ucyI6W10sIlJlZmVyZW5jZVR5cGUiOiJKb3VybmFsQXJ0aWNsZSIsIlNob3J0VGl0bGUiOiJDb3JiZXR0LCBQZWRyYXph4oCQTWFydGluZXogZXQgYWwuIDIwMjIg4oCTIFN1c3RhaW5hYmxlIGh1bWFuaXRhcmlhbiBvcGVyYXRpb25zIiwiU2hvcnRUaXRsZVVwZGF0ZVR5cGUiOjAsIlNvdXJjZU9mQmlibGlvZ3JhcGhpY0luZm9ybWF0aW9uIjoiQ3Jvc3NSZWYiLCJTdGF0aWNJZHMiOlsiYzdkZDQ0OGMtMWU0OC00ZTgxLThkMzYtOWM1NmMyOTZiZmE2Il0sIlRhYmxlT2ZDb250ZW50c0NvbXBsZXhpdHkiOjAsIlRhYmxlT2ZDb250ZW50c1NvdXJjZVRleHRGb3JtYXQiOjAsIlRhc2tzIjpbXSwiVGl0bGUiOiJTdXN0YWluYWJsZSBodW1hbml0YXJpYW4gb3BlcmF0aW9uczogQW4gaW50ZWdyYXRlZCBwZXJzcGVjdGl2ZSIsIlRyYW5zbGF0b3JzIjpbXSwiWWVhciI6IjIwMjIiLCJZZWFyUmVzb2x2ZWQiOiIyMDIyIiwiQ3JlYXRlZEJ5IjoiX0FMSSIsIkNyZWF0ZWRPbiI6IjIwMjItMDktMjJUMDc6MTI6MTEiLCJNb2RpZmllZEJ5IjoiX0FsaSIsIklkIjoiZWYxYmJkMmUtODcwMy00NDk2LTg5ZmQtYzY1ODcwMGY5Y2Y1IiwiTW9kaWZpZWRPbiI6IjIwMjMtMTAtMDJUMjI6Mjk6MTUiLCJQcm9qZWN0Ijp7IiRyZWYiOiI1In19LCJVc2VOdW1iZXJpbmdUeXBlT2ZQYXJlbnREb2N1bWVudCI6ZmFsc2UsIlllYXJPbmx5Ijp0cnVlfV0sIkZvcm1hdHRlZFRleHQiOnsiJGlkIjoiMTIiLCJDb3VudCI6MSwiVGV4dFVuaXRzIjpbeyIkaWQiOiIxMyIsIkZvbnRTdHlsZSI6eyIkaWQiOiIxNCIsIk5ldXRyYWwiOnRydWV9LCJSZWFkaW5nT3JkZXIiOjEsIlRleHQiOiIoMjAyMikifV19LCJUYWciOiJDaXRhdmlQbGFjZWhvbGRlciM4ZWU4NmM1MC1jNTBhLTRhM2UtOTAwZi05ZWIxZWZlMTQ5ZjkiLCJUZXh0IjoiKDIwMjIpIiwiV0FJVmVyc2lvbiI6IjYuOC4wLjAifQ==}</w:instrText>
          </w:r>
          <w:r w:rsidR="00832770" w:rsidRPr="00DD54E3">
            <w:rPr>
              <w:lang w:val="en-GB"/>
            </w:rPr>
            <w:fldChar w:fldCharType="separate"/>
          </w:r>
          <w:r w:rsidR="00B10F20" w:rsidRPr="00DD54E3">
            <w:rPr>
              <w:lang w:val="en-GB"/>
            </w:rPr>
            <w:t>(2022)</w:t>
          </w:r>
          <w:r w:rsidR="00832770" w:rsidRPr="00DD54E3">
            <w:rPr>
              <w:lang w:val="en-GB"/>
            </w:rPr>
            <w:fldChar w:fldCharType="end"/>
          </w:r>
        </w:sdtContent>
      </w:sdt>
      <w:r w:rsidR="00832770" w:rsidRPr="00DD54E3">
        <w:rPr>
          <w:lang w:val="en-GB"/>
        </w:rPr>
        <w:t xml:space="preserve"> </w:t>
      </w:r>
      <w:r w:rsidR="00437E0B" w:rsidRPr="00DD54E3">
        <w:rPr>
          <w:lang w:val="en-GB"/>
        </w:rPr>
        <w:t>have contributed to this fi</w:t>
      </w:r>
      <w:r w:rsidR="0049083E" w:rsidRPr="00DD54E3">
        <w:rPr>
          <w:lang w:val="en-GB"/>
        </w:rPr>
        <w:t>el</w:t>
      </w:r>
      <w:r w:rsidR="00437E0B" w:rsidRPr="00DD54E3">
        <w:rPr>
          <w:lang w:val="en-GB"/>
        </w:rPr>
        <w:t>d of study</w:t>
      </w:r>
      <w:r w:rsidR="00126654" w:rsidRPr="00DD54E3">
        <w:rPr>
          <w:lang w:val="en-GB"/>
        </w:rPr>
        <w:t>.</w:t>
      </w:r>
      <w:r w:rsidR="00A619A9" w:rsidRPr="00DD54E3">
        <w:rPr>
          <w:lang w:val="en-GB"/>
        </w:rPr>
        <w:t xml:space="preserve"> </w:t>
      </w:r>
      <w:r w:rsidR="005C2839" w:rsidRPr="00DD54E3">
        <w:rPr>
          <w:lang w:val="en-GB"/>
        </w:rPr>
        <w:t>We identif</w:t>
      </w:r>
      <w:r w:rsidR="009E7676" w:rsidRPr="00DD54E3">
        <w:rPr>
          <w:lang w:val="en-GB"/>
        </w:rPr>
        <w:t>ied</w:t>
      </w:r>
      <w:r w:rsidR="009D29A2" w:rsidRPr="00DD54E3">
        <w:rPr>
          <w:lang w:val="en-GB"/>
        </w:rPr>
        <w:t xml:space="preserve"> two phases of the development trend in this literature: </w:t>
      </w:r>
      <w:r w:rsidR="0029027B" w:rsidRPr="00DD54E3">
        <w:rPr>
          <w:lang w:val="en-GB"/>
        </w:rPr>
        <w:t>(</w:t>
      </w:r>
      <w:r w:rsidR="009D29A2" w:rsidRPr="00DD54E3">
        <w:rPr>
          <w:lang w:val="en-GB"/>
        </w:rPr>
        <w:t>a) an early dissemination phase from 20</w:t>
      </w:r>
      <w:r w:rsidR="00832770" w:rsidRPr="00DD54E3">
        <w:rPr>
          <w:lang w:val="en-GB"/>
        </w:rPr>
        <w:t>13</w:t>
      </w:r>
      <w:r w:rsidR="009D29A2" w:rsidRPr="00DD54E3">
        <w:rPr>
          <w:lang w:val="en-GB"/>
        </w:rPr>
        <w:t xml:space="preserve"> to 2018 and </w:t>
      </w:r>
      <w:r w:rsidR="0029027B" w:rsidRPr="00DD54E3">
        <w:rPr>
          <w:lang w:val="en-GB"/>
        </w:rPr>
        <w:t>(</w:t>
      </w:r>
      <w:r w:rsidR="009D29A2" w:rsidRPr="00DD54E3">
        <w:rPr>
          <w:lang w:val="en-GB"/>
        </w:rPr>
        <w:t xml:space="preserve">b) a development phase from 2018 to 2022, with a </w:t>
      </w:r>
      <w:r w:rsidR="00EB53C8" w:rsidRPr="00DD54E3">
        <w:rPr>
          <w:lang w:val="en-GB"/>
        </w:rPr>
        <w:t xml:space="preserve">substantial </w:t>
      </w:r>
      <w:r w:rsidR="009D29A2" w:rsidRPr="00DD54E3">
        <w:rPr>
          <w:lang w:val="en-GB"/>
        </w:rPr>
        <w:t>upward trend in the number of publications</w:t>
      </w:r>
      <w:r w:rsidRPr="00DD54E3">
        <w:rPr>
          <w:lang w:val="en-GB"/>
        </w:rPr>
        <w:t xml:space="preserve"> per year</w:t>
      </w:r>
      <w:r w:rsidR="005C2839" w:rsidRPr="00DD54E3">
        <w:rPr>
          <w:lang w:val="en-GB"/>
        </w:rPr>
        <w:t>, especially in 2021 (given that this review was conducted during the year 2022, not all papers published in that year have been included).</w:t>
      </w:r>
    </w:p>
    <w:p w14:paraId="63E808E0" w14:textId="77777777" w:rsidR="00936B37" w:rsidRPr="00DD54E3" w:rsidRDefault="00936B37" w:rsidP="006D7B2B">
      <w:pPr>
        <w:rPr>
          <w:lang w:val="en-GB"/>
        </w:rPr>
      </w:pPr>
    </w:p>
    <w:p w14:paraId="663954A7" w14:textId="6E9798AC" w:rsidR="00F119CB" w:rsidRPr="00DD54E3" w:rsidRDefault="00FB38F9" w:rsidP="00FB38F9">
      <w:pPr>
        <w:jc w:val="center"/>
        <w:rPr>
          <w:color w:val="000000" w:themeColor="text1"/>
          <w:lang w:val="en-GB"/>
        </w:rPr>
      </w:pPr>
      <w:r w:rsidRPr="00DD54E3">
        <w:rPr>
          <w:noProof/>
          <w:lang w:val="en-GB"/>
        </w:rPr>
        <w:drawing>
          <wp:inline distT="0" distB="0" distL="0" distR="0" wp14:anchorId="48C8E044" wp14:editId="02670153">
            <wp:extent cx="4688006" cy="2619839"/>
            <wp:effectExtent l="0" t="0" r="17780" b="9525"/>
            <wp:docPr id="4" name="Chart 4">
              <a:extLst xmlns:a="http://schemas.openxmlformats.org/drawingml/2006/main">
                <a:ext uri="{FF2B5EF4-FFF2-40B4-BE49-F238E27FC236}">
                  <a16:creationId xmlns:a16="http://schemas.microsoft.com/office/drawing/2014/main" id="{F6E2D185-0B66-4CCE-C116-FB44851B54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1D9B5943" w14:textId="6AA8F27D" w:rsidR="00C01EDD" w:rsidRPr="00DD54E3" w:rsidRDefault="00E72569" w:rsidP="00936B37">
      <w:pPr>
        <w:pStyle w:val="Caption"/>
        <w:jc w:val="center"/>
        <w:rPr>
          <w:color w:val="auto"/>
          <w:lang w:val="en-GB"/>
        </w:rPr>
      </w:pPr>
      <w:bookmarkStart w:id="15" w:name="_Ref104889298"/>
      <w:r w:rsidRPr="00DD54E3">
        <w:rPr>
          <w:color w:val="auto"/>
          <w:lang w:val="en-GB"/>
        </w:rPr>
        <w:t xml:space="preserve">Figure </w:t>
      </w:r>
      <w:bookmarkEnd w:id="15"/>
      <w:r w:rsidR="00ED46DD" w:rsidRPr="00DD54E3">
        <w:rPr>
          <w:color w:val="auto"/>
          <w:lang w:val="en-GB"/>
        </w:rPr>
        <w:t xml:space="preserve">3. </w:t>
      </w:r>
      <w:r w:rsidR="00715249" w:rsidRPr="00DD54E3">
        <w:rPr>
          <w:color w:val="auto"/>
          <w:lang w:val="en-GB"/>
        </w:rPr>
        <w:t>Distribution of reviewed papers over time</w:t>
      </w:r>
    </w:p>
    <w:p w14:paraId="5CB76656" w14:textId="5D737B07" w:rsidR="00E44A6D" w:rsidRPr="00DD54E3" w:rsidRDefault="00225571" w:rsidP="00F82879">
      <w:pPr>
        <w:pStyle w:val="Heading2"/>
        <w:rPr>
          <w:color w:val="000000" w:themeColor="text1"/>
          <w:lang w:val="en-GB"/>
        </w:rPr>
      </w:pPr>
      <w:r w:rsidRPr="00DD54E3">
        <w:rPr>
          <w:color w:val="000000" w:themeColor="text1"/>
          <w:lang w:val="en-GB"/>
        </w:rPr>
        <w:t xml:space="preserve">Distribution of papers </w:t>
      </w:r>
      <w:r w:rsidR="0008514E" w:rsidRPr="00DD54E3">
        <w:rPr>
          <w:color w:val="000000" w:themeColor="text1"/>
          <w:lang w:val="en-GB"/>
        </w:rPr>
        <w:t>by journal and</w:t>
      </w:r>
      <w:r w:rsidRPr="00DD54E3">
        <w:rPr>
          <w:color w:val="000000" w:themeColor="text1"/>
          <w:lang w:val="en-GB"/>
        </w:rPr>
        <w:t xml:space="preserve"> country</w:t>
      </w:r>
    </w:p>
    <w:p w14:paraId="2B16CB4F" w14:textId="5D6C8A1C" w:rsidR="00E9367D" w:rsidRPr="00DD54E3" w:rsidRDefault="006E7838" w:rsidP="006D7B2B">
      <w:pPr>
        <w:rPr>
          <w:color w:val="000000" w:themeColor="text1"/>
          <w:lang w:val="en-GB"/>
        </w:rPr>
      </w:pPr>
      <w:r w:rsidRPr="00DD54E3">
        <w:rPr>
          <w:color w:val="000000" w:themeColor="text1"/>
          <w:lang w:val="en-GB"/>
        </w:rPr>
        <w:t xml:space="preserve">Table 2 </w:t>
      </w:r>
      <w:r w:rsidR="00146526" w:rsidRPr="00DD54E3">
        <w:rPr>
          <w:color w:val="000000" w:themeColor="text1"/>
          <w:lang w:val="en-GB"/>
        </w:rPr>
        <w:t xml:space="preserve">lists journals that published more than </w:t>
      </w:r>
      <w:r w:rsidR="0009746C" w:rsidRPr="00DD54E3">
        <w:rPr>
          <w:color w:val="000000" w:themeColor="text1"/>
          <w:lang w:val="en-GB"/>
        </w:rPr>
        <w:t>one</w:t>
      </w:r>
      <w:r w:rsidR="00146526" w:rsidRPr="00DD54E3">
        <w:rPr>
          <w:color w:val="000000" w:themeColor="text1"/>
          <w:lang w:val="en-GB"/>
        </w:rPr>
        <w:t xml:space="preserve"> </w:t>
      </w:r>
      <w:r w:rsidR="0029027B" w:rsidRPr="00DD54E3">
        <w:rPr>
          <w:color w:val="000000" w:themeColor="text1"/>
          <w:lang w:val="en-GB"/>
        </w:rPr>
        <w:t>SHSCM study.</w:t>
      </w:r>
      <w:r w:rsidR="00C2464C" w:rsidRPr="00DD54E3">
        <w:rPr>
          <w:color w:val="000000" w:themeColor="text1"/>
          <w:lang w:val="en-GB"/>
        </w:rPr>
        <w:t xml:space="preserve"> </w:t>
      </w:r>
      <w:r w:rsidR="000C1AA7" w:rsidRPr="00DD54E3">
        <w:rPr>
          <w:color w:val="000000" w:themeColor="text1"/>
          <w:lang w:val="en-GB"/>
        </w:rPr>
        <w:t xml:space="preserve">The </w:t>
      </w:r>
      <w:r w:rsidR="000E2B4E" w:rsidRPr="00DD54E3">
        <w:rPr>
          <w:i/>
          <w:color w:val="000000" w:themeColor="text1"/>
          <w:lang w:val="en-GB"/>
        </w:rPr>
        <w:t>Journal of Humanitarian Logistics and Supply Chain Management</w:t>
      </w:r>
      <w:r w:rsidR="000E2B4E" w:rsidRPr="00DD54E3">
        <w:rPr>
          <w:color w:val="000000" w:themeColor="text1"/>
          <w:lang w:val="en-GB"/>
        </w:rPr>
        <w:t xml:space="preserve"> </w:t>
      </w:r>
      <w:r w:rsidR="0008514E" w:rsidRPr="00DD54E3">
        <w:rPr>
          <w:color w:val="000000" w:themeColor="text1"/>
          <w:lang w:val="en-GB"/>
        </w:rPr>
        <w:t>published most</w:t>
      </w:r>
      <w:r w:rsidR="0029027B" w:rsidRPr="00DD54E3">
        <w:rPr>
          <w:color w:val="000000" w:themeColor="text1"/>
          <w:lang w:val="en-GB"/>
        </w:rPr>
        <w:t xml:space="preserve"> of the selected</w:t>
      </w:r>
      <w:r w:rsidR="000E2B4E" w:rsidRPr="00DD54E3">
        <w:rPr>
          <w:color w:val="000000" w:themeColor="text1"/>
          <w:lang w:val="en-GB"/>
        </w:rPr>
        <w:t xml:space="preserve"> articles, followed by </w:t>
      </w:r>
      <w:r w:rsidR="00832770" w:rsidRPr="00DD54E3">
        <w:rPr>
          <w:i/>
          <w:color w:val="000000" w:themeColor="text1"/>
          <w:lang w:val="en-GB"/>
        </w:rPr>
        <w:t>Production and Operations Management</w:t>
      </w:r>
      <w:r w:rsidR="000E2B4E" w:rsidRPr="00DD54E3">
        <w:rPr>
          <w:color w:val="000000" w:themeColor="text1"/>
          <w:lang w:val="en-GB"/>
        </w:rPr>
        <w:t xml:space="preserve">, </w:t>
      </w:r>
      <w:r w:rsidR="000E2B4E" w:rsidRPr="00DD54E3">
        <w:rPr>
          <w:i/>
          <w:color w:val="000000" w:themeColor="text1"/>
          <w:lang w:val="en-GB"/>
        </w:rPr>
        <w:t>Annals of Operations Research</w:t>
      </w:r>
      <w:r w:rsidR="000E2B4E" w:rsidRPr="00DD54E3">
        <w:rPr>
          <w:color w:val="000000" w:themeColor="text1"/>
          <w:lang w:val="en-GB"/>
        </w:rPr>
        <w:t xml:space="preserve">, and </w:t>
      </w:r>
      <w:r w:rsidR="000E3B84" w:rsidRPr="00DD54E3">
        <w:rPr>
          <w:color w:val="000000" w:themeColor="text1"/>
          <w:lang w:val="en-GB"/>
        </w:rPr>
        <w:t xml:space="preserve">the </w:t>
      </w:r>
      <w:r w:rsidR="001A2F79" w:rsidRPr="00DD54E3">
        <w:rPr>
          <w:i/>
          <w:color w:val="000000" w:themeColor="text1"/>
          <w:lang w:val="en-GB"/>
        </w:rPr>
        <w:t>Journal of Cleaner Production</w:t>
      </w:r>
      <w:r w:rsidR="000E2B4E" w:rsidRPr="00DD54E3">
        <w:rPr>
          <w:color w:val="000000" w:themeColor="text1"/>
          <w:lang w:val="en-GB"/>
        </w:rPr>
        <w:t>.</w:t>
      </w:r>
      <w:r w:rsidR="00554629" w:rsidRPr="00DD54E3">
        <w:rPr>
          <w:color w:val="000000" w:themeColor="text1"/>
          <w:lang w:val="en-GB"/>
        </w:rPr>
        <w:t xml:space="preserve"> </w:t>
      </w:r>
      <w:r w:rsidR="0029027B" w:rsidRPr="00DD54E3">
        <w:rPr>
          <w:color w:val="000000" w:themeColor="text1"/>
          <w:lang w:val="en-GB"/>
        </w:rPr>
        <w:t xml:space="preserve">Overall, </w:t>
      </w:r>
      <w:r w:rsidR="00644530" w:rsidRPr="00DD54E3">
        <w:rPr>
          <w:color w:val="000000" w:themeColor="text1"/>
          <w:lang w:val="en-GB"/>
        </w:rPr>
        <w:t xml:space="preserve">58% </w:t>
      </w:r>
      <w:r w:rsidR="00311D04" w:rsidRPr="00DD54E3">
        <w:rPr>
          <w:color w:val="000000" w:themeColor="text1"/>
          <w:lang w:val="en-GB"/>
        </w:rPr>
        <w:t xml:space="preserve">of the </w:t>
      </w:r>
      <w:r w:rsidR="004051AD" w:rsidRPr="00DD54E3">
        <w:rPr>
          <w:color w:val="000000" w:themeColor="text1"/>
          <w:lang w:val="en-GB"/>
        </w:rPr>
        <w:t xml:space="preserve">papers in our selection </w:t>
      </w:r>
      <w:r w:rsidR="00CB050E" w:rsidRPr="00DD54E3">
        <w:rPr>
          <w:color w:val="000000" w:themeColor="text1"/>
          <w:lang w:val="en-GB"/>
        </w:rPr>
        <w:t>(</w:t>
      </w:r>
      <w:r w:rsidR="00493935" w:rsidRPr="00DD54E3">
        <w:rPr>
          <w:color w:val="000000" w:themeColor="text1"/>
          <w:lang w:val="en-GB"/>
        </w:rPr>
        <w:t>3</w:t>
      </w:r>
      <w:r w:rsidR="00027473" w:rsidRPr="00DD54E3">
        <w:rPr>
          <w:color w:val="000000" w:themeColor="text1"/>
          <w:lang w:val="en-GB"/>
        </w:rPr>
        <w:t>2</w:t>
      </w:r>
      <w:r w:rsidR="00CB050E" w:rsidRPr="00DD54E3">
        <w:rPr>
          <w:color w:val="000000" w:themeColor="text1"/>
          <w:lang w:val="en-GB"/>
        </w:rPr>
        <w:t xml:space="preserve"> out of </w:t>
      </w:r>
      <w:r w:rsidR="0008514E" w:rsidRPr="00DD54E3">
        <w:rPr>
          <w:color w:val="000000" w:themeColor="text1"/>
          <w:lang w:val="en-GB"/>
        </w:rPr>
        <w:t>55) were concentrated</w:t>
      </w:r>
      <w:r w:rsidR="00CB050E" w:rsidRPr="00DD54E3">
        <w:rPr>
          <w:color w:val="000000" w:themeColor="text1"/>
          <w:lang w:val="en-GB"/>
        </w:rPr>
        <w:t xml:space="preserve"> in</w:t>
      </w:r>
      <w:r w:rsidR="005C2839" w:rsidRPr="00DD54E3">
        <w:rPr>
          <w:color w:val="000000" w:themeColor="text1"/>
          <w:lang w:val="en-GB"/>
        </w:rPr>
        <w:t xml:space="preserve"> the</w:t>
      </w:r>
      <w:r w:rsidR="00CB050E" w:rsidRPr="00DD54E3">
        <w:rPr>
          <w:color w:val="000000" w:themeColor="text1"/>
          <w:lang w:val="en-GB"/>
        </w:rPr>
        <w:t xml:space="preserve"> </w:t>
      </w:r>
      <w:r w:rsidR="006F6DCD" w:rsidRPr="00DD54E3">
        <w:rPr>
          <w:color w:val="000000" w:themeColor="text1"/>
          <w:lang w:val="en-GB"/>
        </w:rPr>
        <w:t xml:space="preserve">five </w:t>
      </w:r>
      <w:r w:rsidR="00CB050E" w:rsidRPr="00DD54E3">
        <w:rPr>
          <w:color w:val="000000" w:themeColor="text1"/>
          <w:lang w:val="en-GB"/>
        </w:rPr>
        <w:t>journals</w:t>
      </w:r>
      <w:r w:rsidR="006F6DCD" w:rsidRPr="00DD54E3">
        <w:rPr>
          <w:color w:val="000000" w:themeColor="text1"/>
          <w:lang w:val="en-GB"/>
        </w:rPr>
        <w:t xml:space="preserve"> listed in Table 2</w:t>
      </w:r>
      <w:r w:rsidR="00CB050E" w:rsidRPr="00DD54E3">
        <w:rPr>
          <w:color w:val="000000" w:themeColor="text1"/>
          <w:lang w:val="en-GB"/>
        </w:rPr>
        <w:t>.</w:t>
      </w:r>
    </w:p>
    <w:p w14:paraId="0A4E8CD7" w14:textId="77777777" w:rsidR="00E52212" w:rsidRPr="00DD54E3" w:rsidRDefault="00E52212" w:rsidP="00FF1EFC">
      <w:pPr>
        <w:rPr>
          <w:lang w:val="en-GB"/>
        </w:rPr>
      </w:pPr>
      <w:bookmarkStart w:id="16" w:name="_Ref104897131"/>
    </w:p>
    <w:p w14:paraId="1D61FB90" w14:textId="1986022B" w:rsidR="00400BDC" w:rsidRPr="00DD54E3" w:rsidRDefault="00400BDC" w:rsidP="00FF1EFC">
      <w:pPr>
        <w:pStyle w:val="Caption"/>
        <w:ind w:firstLine="0"/>
        <w:rPr>
          <w:color w:val="000000" w:themeColor="text1"/>
          <w:lang w:val="en-GB"/>
        </w:rPr>
      </w:pPr>
      <w:bookmarkStart w:id="17" w:name="_Ref116547546"/>
    </w:p>
    <w:p w14:paraId="450DDECC" w14:textId="77777777" w:rsidR="00846134" w:rsidRPr="00DD54E3" w:rsidRDefault="00846134" w:rsidP="00846134">
      <w:pPr>
        <w:rPr>
          <w:lang w:val="en-GB"/>
        </w:rPr>
      </w:pPr>
    </w:p>
    <w:p w14:paraId="04D54543" w14:textId="77777777" w:rsidR="00271419" w:rsidRPr="00DD54E3" w:rsidRDefault="00271419" w:rsidP="00846134">
      <w:pPr>
        <w:rPr>
          <w:lang w:val="en-GB"/>
        </w:rPr>
      </w:pPr>
    </w:p>
    <w:p w14:paraId="0B34ACDF" w14:textId="77777777" w:rsidR="00271419" w:rsidRPr="00DD54E3" w:rsidRDefault="00271419" w:rsidP="00846134">
      <w:pPr>
        <w:rPr>
          <w:lang w:val="en-GB"/>
        </w:rPr>
      </w:pPr>
    </w:p>
    <w:p w14:paraId="442D1A12" w14:textId="0EA5DF4B" w:rsidR="00B875A1" w:rsidRPr="00DD54E3" w:rsidRDefault="00B875A1" w:rsidP="004776F3">
      <w:pPr>
        <w:pStyle w:val="Caption"/>
        <w:jc w:val="center"/>
        <w:rPr>
          <w:color w:val="000000" w:themeColor="text1"/>
          <w:lang w:val="en-GB"/>
        </w:rPr>
      </w:pPr>
      <w:r w:rsidRPr="00DD54E3">
        <w:rPr>
          <w:color w:val="000000" w:themeColor="text1"/>
          <w:lang w:val="en-GB"/>
        </w:rPr>
        <w:lastRenderedPageBreak/>
        <w:t xml:space="preserve">Table </w:t>
      </w:r>
      <w:bookmarkEnd w:id="16"/>
      <w:bookmarkEnd w:id="17"/>
      <w:r w:rsidR="00ED46DD" w:rsidRPr="00DD54E3">
        <w:rPr>
          <w:color w:val="000000" w:themeColor="text1"/>
          <w:lang w:val="en-GB"/>
        </w:rPr>
        <w:t xml:space="preserve">2. </w:t>
      </w:r>
      <w:r w:rsidRPr="00DD54E3">
        <w:rPr>
          <w:color w:val="000000" w:themeColor="text1"/>
          <w:lang w:val="en-GB"/>
        </w:rPr>
        <w:t>Number of papers per journal (included if n</w:t>
      </w:r>
      <w:r w:rsidR="00C959F3" w:rsidRPr="00DD54E3">
        <w:rPr>
          <w:color w:val="000000" w:themeColor="text1"/>
          <w:szCs w:val="22"/>
          <w:lang w:val="en-GB"/>
        </w:rPr>
        <w:t xml:space="preserve"> </w:t>
      </w:r>
      <w:r w:rsidRPr="00DD54E3">
        <w:rPr>
          <w:color w:val="000000" w:themeColor="text1"/>
          <w:szCs w:val="22"/>
          <w:lang w:val="en-GB"/>
        </w:rPr>
        <w:t>&gt;</w:t>
      </w:r>
      <w:r w:rsidR="00C959F3" w:rsidRPr="00DD54E3">
        <w:rPr>
          <w:color w:val="000000" w:themeColor="text1"/>
          <w:szCs w:val="22"/>
          <w:lang w:val="en-GB"/>
        </w:rPr>
        <w:t xml:space="preserve"> </w:t>
      </w:r>
      <w:r w:rsidR="00356B94" w:rsidRPr="00DD54E3">
        <w:rPr>
          <w:color w:val="000000" w:themeColor="text1"/>
          <w:lang w:val="en-GB"/>
        </w:rPr>
        <w:t>1</w:t>
      </w:r>
      <w:r w:rsidRPr="00DD54E3">
        <w:rPr>
          <w:color w:val="000000" w:themeColor="text1"/>
          <w:lang w:val="en-GB"/>
        </w:rPr>
        <w:t>)</w:t>
      </w:r>
    </w:p>
    <w:tbl>
      <w:tblPr>
        <w:tblStyle w:val="TableGrid"/>
        <w:tblW w:w="0" w:type="auto"/>
        <w:jc w:val="center"/>
        <w:tblBorders>
          <w:insideH w:val="none" w:sz="0" w:space="0" w:color="auto"/>
          <w:insideV w:val="none" w:sz="0" w:space="0" w:color="auto"/>
        </w:tblBorders>
        <w:tblLook w:val="04A0" w:firstRow="1" w:lastRow="0" w:firstColumn="1" w:lastColumn="0" w:noHBand="0" w:noVBand="1"/>
      </w:tblPr>
      <w:tblGrid>
        <w:gridCol w:w="5677"/>
        <w:gridCol w:w="1098"/>
      </w:tblGrid>
      <w:tr w:rsidR="0008393E" w:rsidRPr="00DD54E3" w14:paraId="017B85BC" w14:textId="77777777" w:rsidTr="004776F3">
        <w:trPr>
          <w:jc w:val="center"/>
        </w:trPr>
        <w:tc>
          <w:tcPr>
            <w:tcW w:w="5677" w:type="dxa"/>
            <w:tcBorders>
              <w:top w:val="single" w:sz="4" w:space="0" w:color="auto"/>
              <w:bottom w:val="single" w:sz="4" w:space="0" w:color="auto"/>
            </w:tcBorders>
          </w:tcPr>
          <w:p w14:paraId="42ECEB2C" w14:textId="52B17DF1" w:rsidR="004776F3" w:rsidRPr="00DD54E3" w:rsidRDefault="004776F3" w:rsidP="006D7B2B">
            <w:pPr>
              <w:pStyle w:val="Body"/>
              <w:spacing w:after="0" w:line="240" w:lineRule="auto"/>
              <w:rPr>
                <w:color w:val="000000" w:themeColor="text1"/>
                <w:lang w:val="en-GB"/>
              </w:rPr>
            </w:pPr>
            <w:r w:rsidRPr="00DD54E3">
              <w:rPr>
                <w:color w:val="000000" w:themeColor="text1"/>
                <w:lang w:val="en-GB"/>
              </w:rPr>
              <w:t>Journal</w:t>
            </w:r>
          </w:p>
        </w:tc>
        <w:tc>
          <w:tcPr>
            <w:tcW w:w="1098" w:type="dxa"/>
            <w:tcBorders>
              <w:top w:val="single" w:sz="4" w:space="0" w:color="auto"/>
              <w:bottom w:val="single" w:sz="4" w:space="0" w:color="auto"/>
            </w:tcBorders>
          </w:tcPr>
          <w:p w14:paraId="1606DBEA" w14:textId="36F7B7B8" w:rsidR="004776F3" w:rsidRPr="00DD54E3" w:rsidRDefault="004776F3" w:rsidP="00C22BF3">
            <w:pPr>
              <w:pStyle w:val="Body"/>
              <w:spacing w:after="0" w:line="240" w:lineRule="auto"/>
              <w:ind w:firstLine="0"/>
              <w:rPr>
                <w:color w:val="000000" w:themeColor="text1"/>
                <w:lang w:val="en-GB"/>
              </w:rPr>
            </w:pPr>
            <w:r w:rsidRPr="00DD54E3">
              <w:rPr>
                <w:color w:val="000000" w:themeColor="text1"/>
                <w:lang w:val="en-GB"/>
              </w:rPr>
              <w:t>Number of Papers</w:t>
            </w:r>
          </w:p>
        </w:tc>
      </w:tr>
      <w:tr w:rsidR="0008393E" w:rsidRPr="00DD54E3" w14:paraId="705DB7CB" w14:textId="77777777" w:rsidTr="004776F3">
        <w:trPr>
          <w:jc w:val="center"/>
        </w:trPr>
        <w:tc>
          <w:tcPr>
            <w:tcW w:w="5677" w:type="dxa"/>
            <w:tcBorders>
              <w:top w:val="single" w:sz="4" w:space="0" w:color="auto"/>
              <w:bottom w:val="single" w:sz="4" w:space="0" w:color="FFFFFF" w:themeColor="background1"/>
            </w:tcBorders>
          </w:tcPr>
          <w:p w14:paraId="3A83921B" w14:textId="04F7329D" w:rsidR="004776F3" w:rsidRPr="00DD54E3" w:rsidRDefault="004776F3" w:rsidP="006D7B2B">
            <w:pPr>
              <w:pStyle w:val="Body"/>
              <w:spacing w:after="0" w:line="240" w:lineRule="auto"/>
              <w:rPr>
                <w:color w:val="000000" w:themeColor="text1"/>
                <w:lang w:val="en-GB"/>
              </w:rPr>
            </w:pPr>
            <w:r w:rsidRPr="00DD54E3">
              <w:rPr>
                <w:color w:val="000000" w:themeColor="text1"/>
                <w:lang w:val="en-GB"/>
              </w:rPr>
              <w:t>Journal of Humanitarian Logistics and Supply Chain Management</w:t>
            </w:r>
          </w:p>
        </w:tc>
        <w:tc>
          <w:tcPr>
            <w:tcW w:w="1098" w:type="dxa"/>
            <w:tcBorders>
              <w:top w:val="single" w:sz="4" w:space="0" w:color="auto"/>
              <w:bottom w:val="single" w:sz="4" w:space="0" w:color="FFFFFF" w:themeColor="background1"/>
            </w:tcBorders>
          </w:tcPr>
          <w:p w14:paraId="6488E8FA" w14:textId="6A196276" w:rsidR="004776F3" w:rsidRPr="00DD54E3" w:rsidRDefault="004776F3" w:rsidP="009624E6">
            <w:pPr>
              <w:pStyle w:val="Body"/>
              <w:spacing w:after="0" w:line="240" w:lineRule="auto"/>
              <w:jc w:val="center"/>
              <w:rPr>
                <w:color w:val="000000" w:themeColor="text1"/>
                <w:lang w:val="en-GB"/>
              </w:rPr>
            </w:pPr>
            <w:r w:rsidRPr="00DD54E3">
              <w:rPr>
                <w:color w:val="000000" w:themeColor="text1"/>
                <w:lang w:val="en-GB"/>
              </w:rPr>
              <w:t>1</w:t>
            </w:r>
            <w:r w:rsidR="00367846" w:rsidRPr="00DD54E3">
              <w:rPr>
                <w:color w:val="000000" w:themeColor="text1"/>
                <w:lang w:val="en-GB"/>
              </w:rPr>
              <w:t>4</w:t>
            </w:r>
          </w:p>
        </w:tc>
      </w:tr>
      <w:tr w:rsidR="0008393E" w:rsidRPr="00DD54E3" w14:paraId="65A3D201" w14:textId="77777777" w:rsidTr="004776F3">
        <w:trPr>
          <w:jc w:val="center"/>
        </w:trPr>
        <w:tc>
          <w:tcPr>
            <w:tcW w:w="5677" w:type="dxa"/>
            <w:tcBorders>
              <w:top w:val="single" w:sz="4" w:space="0" w:color="FFFFFF" w:themeColor="background1"/>
            </w:tcBorders>
          </w:tcPr>
          <w:p w14:paraId="64E8D790" w14:textId="0D6EF6CB" w:rsidR="004776F3" w:rsidRPr="00DD54E3" w:rsidRDefault="004776F3" w:rsidP="00505ADD">
            <w:pPr>
              <w:pStyle w:val="Body"/>
              <w:spacing w:after="0" w:line="240" w:lineRule="auto"/>
              <w:rPr>
                <w:color w:val="000000" w:themeColor="text1"/>
                <w:lang w:val="en-GB"/>
              </w:rPr>
            </w:pPr>
            <w:r w:rsidRPr="00DD54E3">
              <w:rPr>
                <w:color w:val="000000" w:themeColor="text1"/>
                <w:lang w:val="en-GB"/>
              </w:rPr>
              <w:t>Production and Operations Management</w:t>
            </w:r>
          </w:p>
        </w:tc>
        <w:tc>
          <w:tcPr>
            <w:tcW w:w="1098" w:type="dxa"/>
            <w:tcBorders>
              <w:top w:val="single" w:sz="4" w:space="0" w:color="FFFFFF" w:themeColor="background1"/>
            </w:tcBorders>
          </w:tcPr>
          <w:p w14:paraId="53A29537" w14:textId="79ED89A2" w:rsidR="004776F3" w:rsidRPr="00DD54E3" w:rsidRDefault="004776F3" w:rsidP="009624E6">
            <w:pPr>
              <w:pStyle w:val="Body"/>
              <w:spacing w:after="0" w:line="240" w:lineRule="auto"/>
              <w:jc w:val="center"/>
              <w:rPr>
                <w:color w:val="000000" w:themeColor="text1"/>
                <w:lang w:val="en-GB"/>
              </w:rPr>
            </w:pPr>
            <w:r w:rsidRPr="00DD54E3">
              <w:rPr>
                <w:color w:val="000000" w:themeColor="text1"/>
                <w:lang w:val="en-GB"/>
              </w:rPr>
              <w:t>9</w:t>
            </w:r>
          </w:p>
        </w:tc>
      </w:tr>
      <w:tr w:rsidR="0008393E" w:rsidRPr="00DD54E3" w14:paraId="14E4E6ED" w14:textId="77777777" w:rsidTr="004776F3">
        <w:trPr>
          <w:jc w:val="center"/>
        </w:trPr>
        <w:tc>
          <w:tcPr>
            <w:tcW w:w="5677" w:type="dxa"/>
          </w:tcPr>
          <w:p w14:paraId="44BB094A" w14:textId="4D7690D9" w:rsidR="004776F3" w:rsidRPr="00DD54E3" w:rsidRDefault="004776F3" w:rsidP="00505ADD">
            <w:pPr>
              <w:pStyle w:val="Body"/>
              <w:spacing w:after="0" w:line="240" w:lineRule="auto"/>
              <w:rPr>
                <w:color w:val="000000" w:themeColor="text1"/>
                <w:lang w:val="en-GB"/>
              </w:rPr>
            </w:pPr>
            <w:r w:rsidRPr="00DD54E3">
              <w:rPr>
                <w:color w:val="000000" w:themeColor="text1"/>
                <w:lang w:val="en-GB"/>
              </w:rPr>
              <w:t>Annals of Operations Research</w:t>
            </w:r>
          </w:p>
        </w:tc>
        <w:tc>
          <w:tcPr>
            <w:tcW w:w="1098" w:type="dxa"/>
          </w:tcPr>
          <w:p w14:paraId="56603E1D" w14:textId="0832A0AE" w:rsidR="004776F3" w:rsidRPr="00DD54E3" w:rsidRDefault="004776F3" w:rsidP="009624E6">
            <w:pPr>
              <w:pStyle w:val="Body"/>
              <w:spacing w:after="0" w:line="240" w:lineRule="auto"/>
              <w:jc w:val="center"/>
              <w:rPr>
                <w:color w:val="000000" w:themeColor="text1"/>
                <w:lang w:val="en-GB"/>
              </w:rPr>
            </w:pPr>
            <w:r w:rsidRPr="00DD54E3">
              <w:rPr>
                <w:color w:val="000000" w:themeColor="text1"/>
                <w:lang w:val="en-GB"/>
              </w:rPr>
              <w:t>3</w:t>
            </w:r>
          </w:p>
        </w:tc>
      </w:tr>
      <w:tr w:rsidR="0008393E" w:rsidRPr="00DD54E3" w14:paraId="2AD62F21" w14:textId="77777777" w:rsidTr="004776F3">
        <w:trPr>
          <w:jc w:val="center"/>
        </w:trPr>
        <w:tc>
          <w:tcPr>
            <w:tcW w:w="5677" w:type="dxa"/>
          </w:tcPr>
          <w:p w14:paraId="2C7BD310" w14:textId="05131662" w:rsidR="004776F3" w:rsidRPr="00DD54E3" w:rsidRDefault="004776F3" w:rsidP="00505ADD">
            <w:pPr>
              <w:pStyle w:val="Body"/>
              <w:spacing w:after="0" w:line="240" w:lineRule="auto"/>
              <w:rPr>
                <w:color w:val="000000" w:themeColor="text1"/>
                <w:lang w:val="en-GB"/>
              </w:rPr>
            </w:pPr>
            <w:r w:rsidRPr="00DD54E3">
              <w:rPr>
                <w:color w:val="000000" w:themeColor="text1"/>
                <w:lang w:val="en-GB"/>
              </w:rPr>
              <w:t>Journal of Cleaner Production</w:t>
            </w:r>
          </w:p>
        </w:tc>
        <w:tc>
          <w:tcPr>
            <w:tcW w:w="1098" w:type="dxa"/>
          </w:tcPr>
          <w:p w14:paraId="255CD2CC" w14:textId="78453B65" w:rsidR="004776F3" w:rsidRPr="00DD54E3" w:rsidRDefault="004776F3" w:rsidP="009624E6">
            <w:pPr>
              <w:pStyle w:val="Body"/>
              <w:spacing w:after="0" w:line="240" w:lineRule="auto"/>
              <w:jc w:val="center"/>
              <w:rPr>
                <w:color w:val="000000" w:themeColor="text1"/>
                <w:lang w:val="en-GB"/>
              </w:rPr>
            </w:pPr>
            <w:r w:rsidRPr="00DD54E3">
              <w:rPr>
                <w:color w:val="000000" w:themeColor="text1"/>
                <w:lang w:val="en-GB"/>
              </w:rPr>
              <w:t>3</w:t>
            </w:r>
          </w:p>
        </w:tc>
      </w:tr>
      <w:tr w:rsidR="004776F3" w:rsidRPr="00DD54E3" w14:paraId="4AE8FD85" w14:textId="77777777" w:rsidTr="004776F3">
        <w:trPr>
          <w:jc w:val="center"/>
        </w:trPr>
        <w:tc>
          <w:tcPr>
            <w:tcW w:w="5677" w:type="dxa"/>
          </w:tcPr>
          <w:p w14:paraId="5B4C40E3" w14:textId="57C09FDF" w:rsidR="004776F3" w:rsidRPr="00DD54E3" w:rsidRDefault="004776F3" w:rsidP="00FE6A6D">
            <w:pPr>
              <w:pStyle w:val="Body"/>
              <w:spacing w:line="240" w:lineRule="auto"/>
              <w:rPr>
                <w:color w:val="000000" w:themeColor="text1"/>
                <w:lang w:val="en-GB"/>
              </w:rPr>
            </w:pPr>
            <w:r w:rsidRPr="00DD54E3">
              <w:rPr>
                <w:color w:val="000000" w:themeColor="text1"/>
                <w:lang w:val="en-GB"/>
              </w:rPr>
              <w:t>International Journal of Logistics Research and Applications</w:t>
            </w:r>
          </w:p>
        </w:tc>
        <w:tc>
          <w:tcPr>
            <w:tcW w:w="1098" w:type="dxa"/>
          </w:tcPr>
          <w:p w14:paraId="176233E3" w14:textId="39376FFE" w:rsidR="004776F3" w:rsidRPr="00DD54E3" w:rsidRDefault="004776F3" w:rsidP="009624E6">
            <w:pPr>
              <w:pStyle w:val="Body"/>
              <w:spacing w:after="0" w:line="240" w:lineRule="auto"/>
              <w:jc w:val="center"/>
              <w:rPr>
                <w:color w:val="000000" w:themeColor="text1"/>
                <w:lang w:val="en-GB"/>
              </w:rPr>
            </w:pPr>
            <w:r w:rsidRPr="00DD54E3">
              <w:rPr>
                <w:color w:val="000000" w:themeColor="text1"/>
                <w:lang w:val="en-GB"/>
              </w:rPr>
              <w:t>2</w:t>
            </w:r>
          </w:p>
        </w:tc>
      </w:tr>
    </w:tbl>
    <w:p w14:paraId="46FEE6E6" w14:textId="3E9D89E4" w:rsidR="007D47CB" w:rsidRPr="00DD54E3" w:rsidRDefault="001A4C5A" w:rsidP="00846134">
      <w:pPr>
        <w:spacing w:before="120" w:after="120"/>
        <w:rPr>
          <w:color w:val="000000" w:themeColor="text1"/>
          <w:lang w:val="en-GB"/>
        </w:rPr>
      </w:pPr>
      <w:r w:rsidRPr="00DD54E3">
        <w:rPr>
          <w:color w:val="000000" w:themeColor="text1"/>
          <w:lang w:val="en-GB"/>
        </w:rPr>
        <w:t xml:space="preserve">The </w:t>
      </w:r>
      <w:r w:rsidR="00AD5A00" w:rsidRPr="00DD54E3">
        <w:rPr>
          <w:color w:val="000000" w:themeColor="text1"/>
          <w:lang w:val="en-GB"/>
        </w:rPr>
        <w:t xml:space="preserve">selected </w:t>
      </w:r>
      <w:r w:rsidRPr="00DD54E3">
        <w:rPr>
          <w:color w:val="000000" w:themeColor="text1"/>
          <w:lang w:val="en-GB"/>
        </w:rPr>
        <w:t xml:space="preserve">papers were written by authors from </w:t>
      </w:r>
      <w:r w:rsidR="00211D63" w:rsidRPr="00DD54E3">
        <w:rPr>
          <w:color w:val="000000" w:themeColor="text1"/>
          <w:lang w:val="en-GB"/>
        </w:rPr>
        <w:t>49</w:t>
      </w:r>
      <w:r w:rsidRPr="00DD54E3">
        <w:rPr>
          <w:color w:val="000000" w:themeColor="text1"/>
          <w:lang w:val="en-GB"/>
        </w:rPr>
        <w:t xml:space="preserve"> academic institutions. </w:t>
      </w:r>
      <w:r w:rsidR="006E7838" w:rsidRPr="00DD54E3">
        <w:rPr>
          <w:color w:val="000000" w:themeColor="text1"/>
          <w:lang w:val="en-GB"/>
        </w:rPr>
        <w:t xml:space="preserve">Table 3 </w:t>
      </w:r>
      <w:r w:rsidRPr="00DD54E3">
        <w:rPr>
          <w:color w:val="000000" w:themeColor="text1"/>
          <w:lang w:val="en-GB"/>
        </w:rPr>
        <w:t xml:space="preserve">shows the geographic distribution of </w:t>
      </w:r>
      <w:r w:rsidR="00C959F3" w:rsidRPr="00DD54E3">
        <w:rPr>
          <w:color w:val="000000" w:themeColor="text1"/>
          <w:lang w:val="en-GB"/>
        </w:rPr>
        <w:t>these institutions, with the USA, China, and</w:t>
      </w:r>
      <w:bookmarkStart w:id="18" w:name="_Ref111064235"/>
      <w:r w:rsidR="005B121C" w:rsidRPr="00DD54E3">
        <w:rPr>
          <w:color w:val="000000" w:themeColor="text1"/>
          <w:lang w:val="en-GB"/>
        </w:rPr>
        <w:t xml:space="preserve"> India dominating the list. </w:t>
      </w:r>
      <w:r w:rsidR="00C959F3" w:rsidRPr="00DD54E3">
        <w:rPr>
          <w:color w:val="000000" w:themeColor="text1"/>
          <w:lang w:val="en-GB"/>
        </w:rPr>
        <w:t>Interestingly, the</w:t>
      </w:r>
      <w:r w:rsidR="005B121C" w:rsidRPr="00DD54E3">
        <w:rPr>
          <w:color w:val="000000" w:themeColor="text1"/>
          <w:lang w:val="en-GB"/>
        </w:rPr>
        <w:t xml:space="preserve"> number of papers from developed and developing countries is fairly balanced.</w:t>
      </w:r>
    </w:p>
    <w:p w14:paraId="06C56D29" w14:textId="4CDA5BFF" w:rsidR="001B7E5A" w:rsidRPr="00DD54E3" w:rsidRDefault="001B7E5A" w:rsidP="007D47CB">
      <w:pPr>
        <w:jc w:val="center"/>
        <w:rPr>
          <w:i/>
          <w:color w:val="000000" w:themeColor="text1"/>
          <w:sz w:val="22"/>
          <w:lang w:val="en-GB"/>
        </w:rPr>
      </w:pPr>
      <w:r w:rsidRPr="00DD54E3">
        <w:rPr>
          <w:i/>
          <w:color w:val="000000" w:themeColor="text1"/>
          <w:sz w:val="22"/>
          <w:lang w:val="en-GB"/>
        </w:rPr>
        <w:t xml:space="preserve">Table </w:t>
      </w:r>
      <w:bookmarkEnd w:id="18"/>
      <w:r w:rsidR="00ED46DD" w:rsidRPr="00DD54E3">
        <w:rPr>
          <w:i/>
          <w:color w:val="000000" w:themeColor="text1"/>
          <w:sz w:val="22"/>
          <w:lang w:val="en-GB"/>
        </w:rPr>
        <w:t xml:space="preserve">3. </w:t>
      </w:r>
      <w:r w:rsidRPr="00DD54E3">
        <w:rPr>
          <w:i/>
          <w:color w:val="000000" w:themeColor="text1"/>
          <w:sz w:val="22"/>
          <w:lang w:val="en-GB"/>
        </w:rPr>
        <w:t xml:space="preserve">Number of papers published per country (included </w:t>
      </w:r>
      <w:r w:rsidR="00C959F3" w:rsidRPr="00DD54E3">
        <w:rPr>
          <w:i/>
          <w:color w:val="000000" w:themeColor="text1"/>
          <w:sz w:val="22"/>
          <w:lang w:val="en-GB"/>
        </w:rPr>
        <w:t>if n</w:t>
      </w:r>
      <w:r w:rsidR="00C959F3" w:rsidRPr="00DD54E3">
        <w:rPr>
          <w:i/>
          <w:iCs/>
          <w:color w:val="000000" w:themeColor="text1"/>
          <w:sz w:val="22"/>
          <w:szCs w:val="21"/>
          <w:lang w:val="en-GB"/>
        </w:rPr>
        <w:t xml:space="preserve"> &gt; </w:t>
      </w:r>
      <w:r w:rsidR="00C959F3" w:rsidRPr="00DD54E3">
        <w:rPr>
          <w:i/>
          <w:color w:val="000000" w:themeColor="text1"/>
          <w:sz w:val="22"/>
          <w:lang w:val="en-GB"/>
        </w:rPr>
        <w:t>2)</w:t>
      </w:r>
    </w:p>
    <w:tbl>
      <w:tblPr>
        <w:tblStyle w:val="TableGrid"/>
        <w:tblW w:w="0" w:type="auto"/>
        <w:jc w:val="center"/>
        <w:tblBorders>
          <w:insideH w:val="none" w:sz="0" w:space="0" w:color="auto"/>
          <w:insideV w:val="none" w:sz="0" w:space="0" w:color="auto"/>
        </w:tblBorders>
        <w:tblLook w:val="04A0" w:firstRow="1" w:lastRow="0" w:firstColumn="1" w:lastColumn="0" w:noHBand="0" w:noVBand="1"/>
      </w:tblPr>
      <w:tblGrid>
        <w:gridCol w:w="2263"/>
        <w:gridCol w:w="2552"/>
      </w:tblGrid>
      <w:tr w:rsidR="0008393E" w:rsidRPr="00DD54E3" w14:paraId="644CFD01" w14:textId="77777777" w:rsidTr="00392484">
        <w:trPr>
          <w:trHeight w:val="339"/>
          <w:jc w:val="center"/>
        </w:trPr>
        <w:tc>
          <w:tcPr>
            <w:tcW w:w="2263" w:type="dxa"/>
            <w:tcBorders>
              <w:top w:val="single" w:sz="4" w:space="0" w:color="auto"/>
              <w:bottom w:val="single" w:sz="4" w:space="0" w:color="auto"/>
              <w:right w:val="single" w:sz="4" w:space="0" w:color="auto"/>
            </w:tcBorders>
          </w:tcPr>
          <w:p w14:paraId="4E322239" w14:textId="6B7F94F1" w:rsidR="001B7E5A" w:rsidRPr="00DD54E3" w:rsidRDefault="001B7E5A" w:rsidP="001B7E5A">
            <w:pPr>
              <w:spacing w:after="0"/>
              <w:ind w:firstLine="0"/>
              <w:rPr>
                <w:color w:val="000000" w:themeColor="text1"/>
                <w:lang w:val="en-GB"/>
              </w:rPr>
            </w:pPr>
            <w:r w:rsidRPr="00DD54E3">
              <w:rPr>
                <w:color w:val="000000" w:themeColor="text1"/>
                <w:lang w:val="en-GB"/>
              </w:rPr>
              <w:t>Country</w:t>
            </w:r>
          </w:p>
        </w:tc>
        <w:tc>
          <w:tcPr>
            <w:tcW w:w="2552" w:type="dxa"/>
            <w:tcBorders>
              <w:top w:val="single" w:sz="4" w:space="0" w:color="auto"/>
              <w:left w:val="single" w:sz="4" w:space="0" w:color="auto"/>
              <w:bottom w:val="single" w:sz="4" w:space="0" w:color="auto"/>
            </w:tcBorders>
          </w:tcPr>
          <w:p w14:paraId="7457B879" w14:textId="42895DC5" w:rsidR="001B7E5A" w:rsidRPr="00DD54E3" w:rsidRDefault="001B7E5A" w:rsidP="001B7E5A">
            <w:pPr>
              <w:spacing w:after="0"/>
              <w:ind w:firstLine="0"/>
              <w:jc w:val="center"/>
              <w:rPr>
                <w:color w:val="000000" w:themeColor="text1"/>
                <w:lang w:val="en-GB"/>
              </w:rPr>
            </w:pPr>
            <w:r w:rsidRPr="00DD54E3">
              <w:rPr>
                <w:color w:val="000000" w:themeColor="text1"/>
                <w:lang w:val="en-GB"/>
              </w:rPr>
              <w:t>Number of Papers</w:t>
            </w:r>
          </w:p>
        </w:tc>
      </w:tr>
      <w:tr w:rsidR="0008393E" w:rsidRPr="00DD54E3" w14:paraId="2CB95E56" w14:textId="77777777" w:rsidTr="00D40F88">
        <w:trPr>
          <w:trHeight w:val="173"/>
          <w:jc w:val="center"/>
        </w:trPr>
        <w:tc>
          <w:tcPr>
            <w:tcW w:w="2263" w:type="dxa"/>
            <w:tcBorders>
              <w:top w:val="single" w:sz="4" w:space="0" w:color="auto"/>
              <w:bottom w:val="single" w:sz="4" w:space="0" w:color="FFFFFF"/>
              <w:right w:val="single" w:sz="4" w:space="0" w:color="auto"/>
            </w:tcBorders>
            <w:shd w:val="clear" w:color="auto" w:fill="FFFFFF" w:themeFill="background1"/>
          </w:tcPr>
          <w:p w14:paraId="6DB1DCE9" w14:textId="2E8252FD" w:rsidR="00491833" w:rsidRPr="00DD54E3" w:rsidRDefault="00491833" w:rsidP="00491833">
            <w:pPr>
              <w:spacing w:after="0"/>
              <w:ind w:firstLine="0"/>
              <w:rPr>
                <w:color w:val="000000" w:themeColor="text1"/>
                <w:lang w:val="en-GB"/>
              </w:rPr>
            </w:pPr>
            <w:r w:rsidRPr="00DD54E3">
              <w:rPr>
                <w:color w:val="000000" w:themeColor="text1"/>
                <w:lang w:val="en-GB"/>
              </w:rPr>
              <w:t>USA</w:t>
            </w:r>
          </w:p>
        </w:tc>
        <w:tc>
          <w:tcPr>
            <w:tcW w:w="2552" w:type="dxa"/>
            <w:tcBorders>
              <w:top w:val="single" w:sz="4" w:space="0" w:color="auto"/>
              <w:left w:val="single" w:sz="4" w:space="0" w:color="auto"/>
              <w:bottom w:val="single" w:sz="4" w:space="0" w:color="FFFFFF"/>
            </w:tcBorders>
          </w:tcPr>
          <w:p w14:paraId="5B74D918" w14:textId="58B677DE" w:rsidR="00491833" w:rsidRPr="00DD54E3" w:rsidRDefault="00491833" w:rsidP="00491833">
            <w:pPr>
              <w:spacing w:after="0"/>
              <w:ind w:firstLine="0"/>
              <w:jc w:val="center"/>
              <w:rPr>
                <w:color w:val="000000" w:themeColor="text1"/>
                <w:lang w:val="en-GB"/>
              </w:rPr>
            </w:pPr>
            <w:r w:rsidRPr="00DD54E3">
              <w:rPr>
                <w:color w:val="000000" w:themeColor="text1"/>
                <w:lang w:val="en-GB"/>
              </w:rPr>
              <w:t>10</w:t>
            </w:r>
          </w:p>
        </w:tc>
      </w:tr>
      <w:tr w:rsidR="0008393E" w:rsidRPr="00DD54E3" w14:paraId="62A2FDF9" w14:textId="77777777" w:rsidTr="00491833">
        <w:trPr>
          <w:trHeight w:val="173"/>
          <w:jc w:val="center"/>
        </w:trPr>
        <w:tc>
          <w:tcPr>
            <w:tcW w:w="2263" w:type="dxa"/>
            <w:tcBorders>
              <w:top w:val="single" w:sz="4" w:space="0" w:color="FFFFFF"/>
              <w:bottom w:val="single" w:sz="4" w:space="0" w:color="FFFFFF" w:themeColor="background1"/>
              <w:right w:val="single" w:sz="4" w:space="0" w:color="auto"/>
            </w:tcBorders>
          </w:tcPr>
          <w:p w14:paraId="5098F866" w14:textId="21B14DDA" w:rsidR="00491833" w:rsidRPr="00DD54E3" w:rsidRDefault="00491833" w:rsidP="00491833">
            <w:pPr>
              <w:spacing w:after="0"/>
              <w:ind w:firstLine="0"/>
              <w:rPr>
                <w:color w:val="000000" w:themeColor="text1"/>
                <w:lang w:val="en-GB"/>
              </w:rPr>
            </w:pPr>
            <w:r w:rsidRPr="00DD54E3">
              <w:rPr>
                <w:color w:val="000000" w:themeColor="text1"/>
                <w:lang w:val="en-GB"/>
              </w:rPr>
              <w:t>China</w:t>
            </w:r>
          </w:p>
        </w:tc>
        <w:tc>
          <w:tcPr>
            <w:tcW w:w="2552" w:type="dxa"/>
            <w:tcBorders>
              <w:top w:val="single" w:sz="4" w:space="0" w:color="FFFFFF"/>
              <w:left w:val="single" w:sz="4" w:space="0" w:color="auto"/>
              <w:bottom w:val="single" w:sz="4" w:space="0" w:color="FFFFFF" w:themeColor="background1"/>
            </w:tcBorders>
          </w:tcPr>
          <w:p w14:paraId="177E4829" w14:textId="2A045E31" w:rsidR="00491833" w:rsidRPr="00DD54E3" w:rsidRDefault="00491833" w:rsidP="00491833">
            <w:pPr>
              <w:spacing w:after="0"/>
              <w:ind w:firstLine="0"/>
              <w:jc w:val="center"/>
              <w:rPr>
                <w:color w:val="000000" w:themeColor="text1"/>
                <w:lang w:val="en-GB"/>
              </w:rPr>
            </w:pPr>
            <w:r w:rsidRPr="00DD54E3">
              <w:rPr>
                <w:color w:val="000000" w:themeColor="text1"/>
                <w:lang w:val="en-GB"/>
              </w:rPr>
              <w:t>6</w:t>
            </w:r>
          </w:p>
        </w:tc>
      </w:tr>
      <w:tr w:rsidR="0008393E" w:rsidRPr="00DD54E3" w14:paraId="768377FE" w14:textId="77777777" w:rsidTr="006F435B">
        <w:trPr>
          <w:jc w:val="center"/>
        </w:trPr>
        <w:tc>
          <w:tcPr>
            <w:tcW w:w="2263" w:type="dxa"/>
            <w:tcBorders>
              <w:top w:val="single" w:sz="4" w:space="0" w:color="FFFFFF" w:themeColor="background1"/>
              <w:right w:val="single" w:sz="4" w:space="0" w:color="auto"/>
            </w:tcBorders>
          </w:tcPr>
          <w:p w14:paraId="789303B9" w14:textId="2B3D6CB7" w:rsidR="00491833" w:rsidRPr="00DD54E3" w:rsidRDefault="00491833" w:rsidP="00491833">
            <w:pPr>
              <w:spacing w:after="0"/>
              <w:ind w:firstLine="0"/>
              <w:rPr>
                <w:color w:val="000000" w:themeColor="text1"/>
                <w:lang w:val="en-GB"/>
              </w:rPr>
            </w:pPr>
            <w:r w:rsidRPr="00DD54E3">
              <w:rPr>
                <w:color w:val="000000" w:themeColor="text1"/>
                <w:lang w:val="en-GB"/>
              </w:rPr>
              <w:t>India</w:t>
            </w:r>
          </w:p>
        </w:tc>
        <w:tc>
          <w:tcPr>
            <w:tcW w:w="2552" w:type="dxa"/>
            <w:tcBorders>
              <w:top w:val="single" w:sz="4" w:space="0" w:color="FFFFFF" w:themeColor="background1"/>
              <w:left w:val="single" w:sz="4" w:space="0" w:color="auto"/>
            </w:tcBorders>
          </w:tcPr>
          <w:p w14:paraId="3B02D3C8" w14:textId="6E80671E" w:rsidR="00491833" w:rsidRPr="00DD54E3" w:rsidRDefault="00491833" w:rsidP="00491833">
            <w:pPr>
              <w:spacing w:after="0"/>
              <w:ind w:firstLine="0"/>
              <w:jc w:val="center"/>
              <w:rPr>
                <w:color w:val="000000" w:themeColor="text1"/>
                <w:lang w:val="en-GB"/>
              </w:rPr>
            </w:pPr>
            <w:r w:rsidRPr="00DD54E3">
              <w:rPr>
                <w:color w:val="000000" w:themeColor="text1"/>
                <w:lang w:val="en-GB"/>
              </w:rPr>
              <w:t>5</w:t>
            </w:r>
          </w:p>
        </w:tc>
      </w:tr>
      <w:tr w:rsidR="0008393E" w:rsidRPr="00DD54E3" w14:paraId="33664EC5" w14:textId="77777777" w:rsidTr="00392484">
        <w:trPr>
          <w:jc w:val="center"/>
        </w:trPr>
        <w:tc>
          <w:tcPr>
            <w:tcW w:w="2263" w:type="dxa"/>
            <w:tcBorders>
              <w:right w:val="single" w:sz="4" w:space="0" w:color="auto"/>
            </w:tcBorders>
          </w:tcPr>
          <w:p w14:paraId="2C9F5166" w14:textId="7021E83C" w:rsidR="00491833" w:rsidRPr="00DD54E3" w:rsidRDefault="00491833" w:rsidP="00491833">
            <w:pPr>
              <w:spacing w:after="0"/>
              <w:ind w:firstLine="0"/>
              <w:rPr>
                <w:color w:val="000000" w:themeColor="text1"/>
                <w:lang w:val="en-GB"/>
              </w:rPr>
            </w:pPr>
            <w:r w:rsidRPr="00DD54E3">
              <w:rPr>
                <w:color w:val="000000" w:themeColor="text1"/>
                <w:lang w:val="en-GB"/>
              </w:rPr>
              <w:t>Finland</w:t>
            </w:r>
          </w:p>
        </w:tc>
        <w:tc>
          <w:tcPr>
            <w:tcW w:w="2552" w:type="dxa"/>
            <w:tcBorders>
              <w:left w:val="single" w:sz="4" w:space="0" w:color="auto"/>
            </w:tcBorders>
          </w:tcPr>
          <w:p w14:paraId="77026EEC" w14:textId="5FD74672" w:rsidR="00491833" w:rsidRPr="00DD54E3" w:rsidRDefault="00491833" w:rsidP="00491833">
            <w:pPr>
              <w:spacing w:after="0"/>
              <w:ind w:firstLine="0"/>
              <w:jc w:val="center"/>
              <w:rPr>
                <w:color w:val="000000" w:themeColor="text1"/>
                <w:lang w:val="en-GB"/>
              </w:rPr>
            </w:pPr>
            <w:r w:rsidRPr="00DD54E3">
              <w:rPr>
                <w:color w:val="000000" w:themeColor="text1"/>
                <w:lang w:val="en-GB"/>
              </w:rPr>
              <w:t>4</w:t>
            </w:r>
          </w:p>
        </w:tc>
      </w:tr>
      <w:tr w:rsidR="0008393E" w:rsidRPr="00DD54E3" w14:paraId="308B953B" w14:textId="77777777" w:rsidTr="00392484">
        <w:trPr>
          <w:jc w:val="center"/>
        </w:trPr>
        <w:tc>
          <w:tcPr>
            <w:tcW w:w="2263" w:type="dxa"/>
            <w:tcBorders>
              <w:right w:val="single" w:sz="4" w:space="0" w:color="auto"/>
            </w:tcBorders>
          </w:tcPr>
          <w:p w14:paraId="76E898EE" w14:textId="1367A5BD" w:rsidR="007A35FB" w:rsidRPr="00DD54E3" w:rsidRDefault="007A35FB" w:rsidP="007A35FB">
            <w:pPr>
              <w:spacing w:after="0"/>
              <w:ind w:firstLine="0"/>
              <w:rPr>
                <w:color w:val="000000" w:themeColor="text1"/>
                <w:lang w:val="en-GB"/>
              </w:rPr>
            </w:pPr>
            <w:r w:rsidRPr="00DD54E3">
              <w:rPr>
                <w:color w:val="000000" w:themeColor="text1"/>
                <w:lang w:val="en-GB"/>
              </w:rPr>
              <w:t>Italy</w:t>
            </w:r>
          </w:p>
        </w:tc>
        <w:tc>
          <w:tcPr>
            <w:tcW w:w="2552" w:type="dxa"/>
            <w:tcBorders>
              <w:left w:val="single" w:sz="4" w:space="0" w:color="auto"/>
            </w:tcBorders>
          </w:tcPr>
          <w:p w14:paraId="543FD999" w14:textId="0A4DF292" w:rsidR="007A35FB" w:rsidRPr="00DD54E3" w:rsidRDefault="007A35FB" w:rsidP="007A35FB">
            <w:pPr>
              <w:spacing w:after="0"/>
              <w:ind w:firstLine="0"/>
              <w:jc w:val="center"/>
              <w:rPr>
                <w:color w:val="000000" w:themeColor="text1"/>
                <w:lang w:val="en-GB"/>
              </w:rPr>
            </w:pPr>
            <w:r w:rsidRPr="00DD54E3">
              <w:rPr>
                <w:color w:val="000000" w:themeColor="text1"/>
                <w:lang w:val="en-GB"/>
              </w:rPr>
              <w:t>4</w:t>
            </w:r>
          </w:p>
        </w:tc>
      </w:tr>
      <w:tr w:rsidR="0008393E" w:rsidRPr="00DD54E3" w14:paraId="1B819652" w14:textId="77777777" w:rsidTr="00392484">
        <w:trPr>
          <w:jc w:val="center"/>
        </w:trPr>
        <w:tc>
          <w:tcPr>
            <w:tcW w:w="2263" w:type="dxa"/>
            <w:tcBorders>
              <w:right w:val="single" w:sz="4" w:space="0" w:color="auto"/>
            </w:tcBorders>
          </w:tcPr>
          <w:p w14:paraId="75E8B952" w14:textId="0654BF98" w:rsidR="007A35FB" w:rsidRPr="00DD54E3" w:rsidRDefault="007A35FB" w:rsidP="007A35FB">
            <w:pPr>
              <w:spacing w:after="0"/>
              <w:ind w:firstLine="0"/>
              <w:rPr>
                <w:color w:val="000000" w:themeColor="text1"/>
                <w:lang w:val="en-GB"/>
              </w:rPr>
            </w:pPr>
            <w:r w:rsidRPr="00DD54E3">
              <w:rPr>
                <w:color w:val="000000" w:themeColor="text1"/>
                <w:lang w:val="en-GB"/>
              </w:rPr>
              <w:t>UK</w:t>
            </w:r>
          </w:p>
        </w:tc>
        <w:tc>
          <w:tcPr>
            <w:tcW w:w="2552" w:type="dxa"/>
            <w:tcBorders>
              <w:left w:val="single" w:sz="4" w:space="0" w:color="auto"/>
            </w:tcBorders>
          </w:tcPr>
          <w:p w14:paraId="7C1A642A" w14:textId="7C46CC3C" w:rsidR="007A35FB" w:rsidRPr="00DD54E3" w:rsidRDefault="007A35FB" w:rsidP="007A35FB">
            <w:pPr>
              <w:spacing w:after="0"/>
              <w:ind w:firstLine="0"/>
              <w:jc w:val="center"/>
              <w:rPr>
                <w:color w:val="000000" w:themeColor="text1"/>
                <w:lang w:val="en-GB"/>
              </w:rPr>
            </w:pPr>
            <w:r w:rsidRPr="00DD54E3">
              <w:rPr>
                <w:color w:val="000000" w:themeColor="text1"/>
                <w:lang w:val="en-GB"/>
              </w:rPr>
              <w:t>3</w:t>
            </w:r>
          </w:p>
        </w:tc>
      </w:tr>
      <w:tr w:rsidR="0008393E" w:rsidRPr="00DD54E3" w14:paraId="7673BA0E" w14:textId="77777777" w:rsidTr="00392484">
        <w:trPr>
          <w:jc w:val="center"/>
        </w:trPr>
        <w:tc>
          <w:tcPr>
            <w:tcW w:w="2263" w:type="dxa"/>
            <w:tcBorders>
              <w:right w:val="single" w:sz="4" w:space="0" w:color="auto"/>
            </w:tcBorders>
          </w:tcPr>
          <w:p w14:paraId="55709364" w14:textId="5920DB03" w:rsidR="007A35FB" w:rsidRPr="00DD54E3" w:rsidRDefault="007A35FB" w:rsidP="007A35FB">
            <w:pPr>
              <w:spacing w:after="0"/>
              <w:ind w:firstLine="0"/>
              <w:rPr>
                <w:color w:val="000000" w:themeColor="text1"/>
                <w:lang w:val="en-GB"/>
              </w:rPr>
            </w:pPr>
            <w:r w:rsidRPr="00DD54E3">
              <w:rPr>
                <w:color w:val="000000" w:themeColor="text1"/>
                <w:lang w:val="en-GB"/>
              </w:rPr>
              <w:t>France</w:t>
            </w:r>
          </w:p>
        </w:tc>
        <w:tc>
          <w:tcPr>
            <w:tcW w:w="2552" w:type="dxa"/>
            <w:tcBorders>
              <w:left w:val="single" w:sz="4" w:space="0" w:color="auto"/>
            </w:tcBorders>
          </w:tcPr>
          <w:p w14:paraId="5AD347BB" w14:textId="0968056E" w:rsidR="007A35FB" w:rsidRPr="00DD54E3" w:rsidRDefault="007A35FB" w:rsidP="007A35FB">
            <w:pPr>
              <w:spacing w:after="0"/>
              <w:ind w:firstLine="0"/>
              <w:jc w:val="center"/>
              <w:rPr>
                <w:color w:val="000000" w:themeColor="text1"/>
                <w:lang w:val="en-GB"/>
              </w:rPr>
            </w:pPr>
            <w:r w:rsidRPr="00DD54E3">
              <w:rPr>
                <w:color w:val="000000" w:themeColor="text1"/>
                <w:lang w:val="en-GB"/>
              </w:rPr>
              <w:t>3</w:t>
            </w:r>
          </w:p>
        </w:tc>
      </w:tr>
      <w:tr w:rsidR="0008393E" w:rsidRPr="00DD54E3" w14:paraId="2DE1EA93" w14:textId="77777777" w:rsidTr="00392484">
        <w:trPr>
          <w:jc w:val="center"/>
        </w:trPr>
        <w:tc>
          <w:tcPr>
            <w:tcW w:w="2263" w:type="dxa"/>
            <w:tcBorders>
              <w:right w:val="single" w:sz="4" w:space="0" w:color="auto"/>
            </w:tcBorders>
          </w:tcPr>
          <w:p w14:paraId="50B5A538" w14:textId="415E1D27" w:rsidR="007A35FB" w:rsidRPr="00DD54E3" w:rsidRDefault="007A35FB" w:rsidP="007A35FB">
            <w:pPr>
              <w:spacing w:after="0"/>
              <w:ind w:firstLine="0"/>
              <w:rPr>
                <w:color w:val="000000" w:themeColor="text1"/>
                <w:lang w:val="en-GB"/>
              </w:rPr>
            </w:pPr>
            <w:r w:rsidRPr="00DD54E3">
              <w:rPr>
                <w:color w:val="000000" w:themeColor="text1"/>
                <w:lang w:val="en-GB"/>
              </w:rPr>
              <w:t>Pakistan</w:t>
            </w:r>
          </w:p>
        </w:tc>
        <w:tc>
          <w:tcPr>
            <w:tcW w:w="2552" w:type="dxa"/>
            <w:tcBorders>
              <w:left w:val="single" w:sz="4" w:space="0" w:color="auto"/>
            </w:tcBorders>
          </w:tcPr>
          <w:p w14:paraId="6390322E" w14:textId="4A7D90C7" w:rsidR="007A35FB" w:rsidRPr="00DD54E3" w:rsidRDefault="007A35FB" w:rsidP="007A35FB">
            <w:pPr>
              <w:spacing w:after="0"/>
              <w:ind w:firstLine="0"/>
              <w:jc w:val="center"/>
              <w:rPr>
                <w:color w:val="000000" w:themeColor="text1"/>
                <w:lang w:val="en-GB"/>
              </w:rPr>
            </w:pPr>
            <w:r w:rsidRPr="00DD54E3">
              <w:rPr>
                <w:color w:val="000000" w:themeColor="text1"/>
                <w:lang w:val="en-GB"/>
              </w:rPr>
              <w:t>3</w:t>
            </w:r>
          </w:p>
        </w:tc>
      </w:tr>
      <w:tr w:rsidR="0008393E" w:rsidRPr="00DD54E3" w14:paraId="5A8863D4" w14:textId="77777777" w:rsidTr="00392484">
        <w:trPr>
          <w:jc w:val="center"/>
        </w:trPr>
        <w:tc>
          <w:tcPr>
            <w:tcW w:w="2263" w:type="dxa"/>
            <w:tcBorders>
              <w:right w:val="single" w:sz="4" w:space="0" w:color="auto"/>
            </w:tcBorders>
          </w:tcPr>
          <w:p w14:paraId="4EF0D767" w14:textId="12CD7AD5" w:rsidR="007A35FB" w:rsidRPr="00DD54E3" w:rsidRDefault="007A35FB" w:rsidP="007A35FB">
            <w:pPr>
              <w:spacing w:after="0"/>
              <w:ind w:firstLine="0"/>
              <w:rPr>
                <w:color w:val="000000" w:themeColor="text1"/>
                <w:lang w:val="en-GB"/>
              </w:rPr>
            </w:pPr>
            <w:r w:rsidRPr="00DD54E3">
              <w:rPr>
                <w:color w:val="000000" w:themeColor="text1"/>
                <w:lang w:val="en-GB"/>
              </w:rPr>
              <w:t>Iran</w:t>
            </w:r>
          </w:p>
        </w:tc>
        <w:tc>
          <w:tcPr>
            <w:tcW w:w="2552" w:type="dxa"/>
            <w:tcBorders>
              <w:left w:val="single" w:sz="4" w:space="0" w:color="auto"/>
            </w:tcBorders>
          </w:tcPr>
          <w:p w14:paraId="088467A2" w14:textId="684428FA" w:rsidR="007A35FB" w:rsidRPr="00DD54E3" w:rsidRDefault="007A35FB" w:rsidP="007A35FB">
            <w:pPr>
              <w:spacing w:after="0"/>
              <w:ind w:firstLine="0"/>
              <w:jc w:val="center"/>
              <w:rPr>
                <w:color w:val="000000" w:themeColor="text1"/>
                <w:lang w:val="en-GB"/>
              </w:rPr>
            </w:pPr>
            <w:r w:rsidRPr="00DD54E3">
              <w:rPr>
                <w:color w:val="000000" w:themeColor="text1"/>
                <w:lang w:val="en-GB"/>
              </w:rPr>
              <w:t>3</w:t>
            </w:r>
          </w:p>
        </w:tc>
      </w:tr>
      <w:tr w:rsidR="007A35FB" w:rsidRPr="00DD54E3" w14:paraId="606E181B" w14:textId="77777777" w:rsidTr="00392484">
        <w:trPr>
          <w:jc w:val="center"/>
        </w:trPr>
        <w:tc>
          <w:tcPr>
            <w:tcW w:w="2263" w:type="dxa"/>
            <w:tcBorders>
              <w:right w:val="single" w:sz="4" w:space="0" w:color="auto"/>
            </w:tcBorders>
          </w:tcPr>
          <w:p w14:paraId="3031A2BB" w14:textId="72711B93" w:rsidR="007A35FB" w:rsidRPr="00DD54E3" w:rsidRDefault="007A35FB" w:rsidP="007A35FB">
            <w:pPr>
              <w:spacing w:after="0"/>
              <w:ind w:firstLine="0"/>
              <w:rPr>
                <w:color w:val="000000" w:themeColor="text1"/>
                <w:lang w:val="en-GB"/>
              </w:rPr>
            </w:pPr>
            <w:r w:rsidRPr="00DD54E3">
              <w:rPr>
                <w:color w:val="000000" w:themeColor="text1"/>
                <w:lang w:val="en-GB"/>
              </w:rPr>
              <w:t>Germany</w:t>
            </w:r>
          </w:p>
        </w:tc>
        <w:tc>
          <w:tcPr>
            <w:tcW w:w="2552" w:type="dxa"/>
            <w:tcBorders>
              <w:left w:val="single" w:sz="4" w:space="0" w:color="auto"/>
            </w:tcBorders>
          </w:tcPr>
          <w:p w14:paraId="7B3CA40A" w14:textId="3EDA0636" w:rsidR="007A35FB" w:rsidRPr="00DD54E3" w:rsidRDefault="007A35FB" w:rsidP="007A35FB">
            <w:pPr>
              <w:spacing w:after="0"/>
              <w:ind w:firstLine="0"/>
              <w:jc w:val="center"/>
              <w:rPr>
                <w:color w:val="000000" w:themeColor="text1"/>
                <w:lang w:val="en-GB"/>
              </w:rPr>
            </w:pPr>
            <w:r w:rsidRPr="00DD54E3">
              <w:rPr>
                <w:color w:val="000000" w:themeColor="text1"/>
                <w:lang w:val="en-GB"/>
              </w:rPr>
              <w:t>3</w:t>
            </w:r>
          </w:p>
        </w:tc>
      </w:tr>
    </w:tbl>
    <w:p w14:paraId="3E022FA4" w14:textId="77777777" w:rsidR="0047289C" w:rsidRPr="00DD54E3" w:rsidRDefault="0047289C" w:rsidP="006D7B2B">
      <w:pPr>
        <w:rPr>
          <w:color w:val="000000" w:themeColor="text1"/>
          <w:lang w:val="en-GB"/>
        </w:rPr>
      </w:pPr>
    </w:p>
    <w:p w14:paraId="06676DFE" w14:textId="35DEFB1F" w:rsidR="00CE2195" w:rsidRPr="00DD54E3" w:rsidRDefault="006E7838" w:rsidP="00BB0B4D">
      <w:pPr>
        <w:rPr>
          <w:color w:val="000000" w:themeColor="text1"/>
          <w:lang w:val="en-GB"/>
        </w:rPr>
      </w:pPr>
      <w:r w:rsidRPr="00DD54E3">
        <w:rPr>
          <w:color w:val="000000" w:themeColor="text1"/>
          <w:lang w:val="en-GB"/>
        </w:rPr>
        <w:t xml:space="preserve">Table 4 </w:t>
      </w:r>
      <w:r w:rsidR="00200890" w:rsidRPr="00DD54E3">
        <w:rPr>
          <w:color w:val="000000" w:themeColor="text1"/>
          <w:lang w:val="en-GB"/>
        </w:rPr>
        <w:t xml:space="preserve">lists the authors who </w:t>
      </w:r>
      <w:r w:rsidR="00E2573A" w:rsidRPr="00DD54E3">
        <w:rPr>
          <w:color w:val="000000" w:themeColor="text1"/>
          <w:lang w:val="en-GB"/>
        </w:rPr>
        <w:t>published more than</w:t>
      </w:r>
      <w:r w:rsidR="00200890" w:rsidRPr="00DD54E3">
        <w:rPr>
          <w:color w:val="000000" w:themeColor="text1"/>
          <w:lang w:val="en-GB"/>
        </w:rPr>
        <w:t xml:space="preserve"> one </w:t>
      </w:r>
      <w:r w:rsidR="00E2573A" w:rsidRPr="00DD54E3">
        <w:rPr>
          <w:color w:val="000000" w:themeColor="text1"/>
          <w:lang w:val="en-GB"/>
        </w:rPr>
        <w:t xml:space="preserve">paper on </w:t>
      </w:r>
      <w:r w:rsidR="00200890" w:rsidRPr="00DD54E3">
        <w:rPr>
          <w:color w:val="000000" w:themeColor="text1"/>
          <w:lang w:val="en-GB"/>
        </w:rPr>
        <w:t>SHSCM</w:t>
      </w:r>
      <w:r w:rsidR="00C959F3" w:rsidRPr="00DD54E3">
        <w:rPr>
          <w:color w:val="000000" w:themeColor="text1"/>
          <w:lang w:val="en-GB"/>
        </w:rPr>
        <w:t xml:space="preserve">, </w:t>
      </w:r>
      <w:r w:rsidR="009A041C" w:rsidRPr="00DD54E3">
        <w:rPr>
          <w:color w:val="000000" w:themeColor="text1"/>
          <w:lang w:val="en-GB"/>
        </w:rPr>
        <w:t>show</w:t>
      </w:r>
      <w:r w:rsidR="00C959F3" w:rsidRPr="00DD54E3">
        <w:rPr>
          <w:color w:val="000000" w:themeColor="text1"/>
          <w:lang w:val="en-GB"/>
        </w:rPr>
        <w:t>ing a wide</w:t>
      </w:r>
      <w:r w:rsidR="009A041C" w:rsidRPr="00DD54E3">
        <w:rPr>
          <w:color w:val="000000" w:themeColor="text1"/>
          <w:lang w:val="en-GB"/>
        </w:rPr>
        <w:t xml:space="preserve"> authorship rather </w:t>
      </w:r>
      <w:r w:rsidR="00C959F3" w:rsidRPr="00DD54E3">
        <w:rPr>
          <w:color w:val="000000" w:themeColor="text1"/>
          <w:lang w:val="en-GB"/>
        </w:rPr>
        <w:t xml:space="preserve">than the </w:t>
      </w:r>
      <w:r w:rsidR="009A041C" w:rsidRPr="00DD54E3">
        <w:rPr>
          <w:color w:val="000000" w:themeColor="text1"/>
          <w:lang w:val="en-GB"/>
        </w:rPr>
        <w:t>concentrat</w:t>
      </w:r>
      <w:r w:rsidR="00C959F3" w:rsidRPr="00DD54E3">
        <w:rPr>
          <w:color w:val="000000" w:themeColor="text1"/>
          <w:lang w:val="en-GB"/>
        </w:rPr>
        <w:t>ion of</w:t>
      </w:r>
      <w:r w:rsidR="009A041C" w:rsidRPr="00DD54E3">
        <w:rPr>
          <w:color w:val="000000" w:themeColor="text1"/>
          <w:lang w:val="en-GB"/>
        </w:rPr>
        <w:t xml:space="preserve"> a few authors.</w:t>
      </w:r>
    </w:p>
    <w:p w14:paraId="758DCBF0" w14:textId="5C7A5253" w:rsidR="00260BA2" w:rsidRPr="00DD54E3" w:rsidRDefault="00260BA2" w:rsidP="00846134">
      <w:pPr>
        <w:pStyle w:val="Caption"/>
        <w:spacing w:after="80"/>
        <w:ind w:firstLine="288"/>
        <w:jc w:val="center"/>
        <w:rPr>
          <w:color w:val="000000" w:themeColor="text1"/>
          <w:lang w:val="en-GB"/>
        </w:rPr>
      </w:pPr>
      <w:bookmarkStart w:id="19" w:name="_Ref105052879"/>
      <w:r w:rsidRPr="00DD54E3">
        <w:rPr>
          <w:color w:val="000000" w:themeColor="text1"/>
          <w:lang w:val="en-GB"/>
        </w:rPr>
        <w:t xml:space="preserve">Table </w:t>
      </w:r>
      <w:bookmarkEnd w:id="19"/>
      <w:r w:rsidR="00ED46DD" w:rsidRPr="00DD54E3">
        <w:rPr>
          <w:color w:val="000000" w:themeColor="text1"/>
          <w:lang w:val="en-GB"/>
        </w:rPr>
        <w:t>4.</w:t>
      </w:r>
      <w:r w:rsidRPr="00DD54E3">
        <w:rPr>
          <w:color w:val="000000" w:themeColor="text1"/>
          <w:lang w:val="en-GB"/>
        </w:rPr>
        <w:t xml:space="preserve"> Top contributing authors in SHSCM (included </w:t>
      </w:r>
      <w:r w:rsidR="00C959F3" w:rsidRPr="00DD54E3">
        <w:rPr>
          <w:color w:val="000000" w:themeColor="text1"/>
          <w:lang w:val="en-GB"/>
        </w:rPr>
        <w:t>if n</w:t>
      </w:r>
      <w:r w:rsidR="00C959F3" w:rsidRPr="00DD54E3">
        <w:rPr>
          <w:color w:val="000000" w:themeColor="text1"/>
          <w:szCs w:val="22"/>
          <w:lang w:val="en-GB"/>
        </w:rPr>
        <w:t xml:space="preserve"> &gt; </w:t>
      </w:r>
      <w:r w:rsidR="00C959F3" w:rsidRPr="00DD54E3">
        <w:rPr>
          <w:color w:val="000000" w:themeColor="text1"/>
          <w:lang w:val="en-GB"/>
        </w:rPr>
        <w:t>1)</w:t>
      </w:r>
    </w:p>
    <w:tbl>
      <w:tblPr>
        <w:tblStyle w:val="TableGrid"/>
        <w:tblW w:w="0" w:type="auto"/>
        <w:jc w:val="center"/>
        <w:tblBorders>
          <w:insideH w:val="none" w:sz="0" w:space="0" w:color="auto"/>
        </w:tblBorders>
        <w:tblLayout w:type="fixed"/>
        <w:tblLook w:val="04A0" w:firstRow="1" w:lastRow="0" w:firstColumn="1" w:lastColumn="0" w:noHBand="0" w:noVBand="1"/>
      </w:tblPr>
      <w:tblGrid>
        <w:gridCol w:w="1555"/>
        <w:gridCol w:w="1275"/>
        <w:gridCol w:w="4820"/>
        <w:gridCol w:w="1700"/>
      </w:tblGrid>
      <w:tr w:rsidR="0008393E" w:rsidRPr="00DD54E3" w14:paraId="2C8CEE7D" w14:textId="77777777" w:rsidTr="00240BF2">
        <w:trPr>
          <w:trHeight w:val="326"/>
          <w:jc w:val="center"/>
        </w:trPr>
        <w:tc>
          <w:tcPr>
            <w:tcW w:w="1555" w:type="dxa"/>
            <w:tcBorders>
              <w:top w:val="single" w:sz="4" w:space="0" w:color="auto"/>
              <w:bottom w:val="single" w:sz="4" w:space="0" w:color="auto"/>
            </w:tcBorders>
          </w:tcPr>
          <w:p w14:paraId="0987092B" w14:textId="77777777" w:rsidR="0012071F" w:rsidRPr="00DD54E3" w:rsidRDefault="0012071F" w:rsidP="006D7B2B">
            <w:pPr>
              <w:pStyle w:val="Body"/>
              <w:spacing w:after="0"/>
              <w:rPr>
                <w:color w:val="000000" w:themeColor="text1"/>
                <w:lang w:val="en-GB"/>
              </w:rPr>
            </w:pPr>
            <w:r w:rsidRPr="00DD54E3">
              <w:rPr>
                <w:color w:val="000000" w:themeColor="text1"/>
                <w:lang w:val="en-GB"/>
              </w:rPr>
              <w:t>Author</w:t>
            </w:r>
          </w:p>
        </w:tc>
        <w:tc>
          <w:tcPr>
            <w:tcW w:w="1275" w:type="dxa"/>
            <w:tcBorders>
              <w:top w:val="single" w:sz="4" w:space="0" w:color="auto"/>
              <w:bottom w:val="single" w:sz="4" w:space="0" w:color="auto"/>
            </w:tcBorders>
          </w:tcPr>
          <w:p w14:paraId="43A9A696" w14:textId="7E65FB3D" w:rsidR="0012071F" w:rsidRPr="00DD54E3" w:rsidRDefault="0012071F" w:rsidP="005F1BFC">
            <w:pPr>
              <w:pStyle w:val="Body"/>
              <w:spacing w:after="0"/>
              <w:jc w:val="left"/>
              <w:rPr>
                <w:color w:val="000000" w:themeColor="text1"/>
                <w:lang w:val="en-GB"/>
              </w:rPr>
            </w:pPr>
            <w:r w:rsidRPr="00DD54E3">
              <w:rPr>
                <w:color w:val="000000" w:themeColor="text1"/>
                <w:lang w:val="en-GB"/>
              </w:rPr>
              <w:t xml:space="preserve">Country </w:t>
            </w:r>
          </w:p>
        </w:tc>
        <w:tc>
          <w:tcPr>
            <w:tcW w:w="4820" w:type="dxa"/>
            <w:tcBorders>
              <w:top w:val="single" w:sz="4" w:space="0" w:color="auto"/>
              <w:bottom w:val="single" w:sz="4" w:space="0" w:color="auto"/>
            </w:tcBorders>
          </w:tcPr>
          <w:p w14:paraId="527A8F04" w14:textId="46E9947C" w:rsidR="0012071F" w:rsidRPr="00DD54E3" w:rsidRDefault="0012071F" w:rsidP="006D7B2B">
            <w:pPr>
              <w:pStyle w:val="Body"/>
              <w:spacing w:after="0"/>
              <w:rPr>
                <w:color w:val="000000" w:themeColor="text1"/>
                <w:lang w:val="en-GB"/>
              </w:rPr>
            </w:pPr>
            <w:r w:rsidRPr="00DD54E3">
              <w:rPr>
                <w:color w:val="000000" w:themeColor="text1"/>
                <w:lang w:val="en-GB"/>
              </w:rPr>
              <w:t>Affiliation</w:t>
            </w:r>
          </w:p>
        </w:tc>
        <w:tc>
          <w:tcPr>
            <w:tcW w:w="1700" w:type="dxa"/>
            <w:tcBorders>
              <w:top w:val="single" w:sz="4" w:space="0" w:color="auto"/>
              <w:bottom w:val="single" w:sz="4" w:space="0" w:color="auto"/>
            </w:tcBorders>
          </w:tcPr>
          <w:p w14:paraId="1C776C92" w14:textId="5B010DC8" w:rsidR="0012071F" w:rsidRPr="00DD54E3" w:rsidRDefault="0012071F" w:rsidP="00240BF2">
            <w:pPr>
              <w:pStyle w:val="Body"/>
              <w:spacing w:after="0"/>
              <w:jc w:val="center"/>
              <w:rPr>
                <w:color w:val="000000" w:themeColor="text1"/>
                <w:lang w:val="en-GB"/>
              </w:rPr>
            </w:pPr>
            <w:r w:rsidRPr="00DD54E3">
              <w:rPr>
                <w:color w:val="000000" w:themeColor="text1"/>
                <w:lang w:val="en-GB"/>
              </w:rPr>
              <w:t>Number of published articles</w:t>
            </w:r>
          </w:p>
        </w:tc>
      </w:tr>
      <w:tr w:rsidR="0008393E" w:rsidRPr="00DD54E3" w14:paraId="6BDDBF48" w14:textId="77777777" w:rsidTr="00320785">
        <w:trPr>
          <w:jc w:val="center"/>
        </w:trPr>
        <w:tc>
          <w:tcPr>
            <w:tcW w:w="1555" w:type="dxa"/>
            <w:tcBorders>
              <w:top w:val="single" w:sz="4" w:space="0" w:color="auto"/>
              <w:bottom w:val="single" w:sz="4" w:space="0" w:color="FFFFFF"/>
            </w:tcBorders>
          </w:tcPr>
          <w:p w14:paraId="35A5F5E5" w14:textId="765C153F" w:rsidR="00A23E96" w:rsidRPr="00DD54E3" w:rsidRDefault="00A23E96" w:rsidP="00A23E96">
            <w:pPr>
              <w:pStyle w:val="Body"/>
              <w:spacing w:after="0"/>
              <w:rPr>
                <w:color w:val="000000" w:themeColor="text1"/>
                <w:lang w:val="en-GB"/>
              </w:rPr>
            </w:pPr>
            <w:r w:rsidRPr="00DD54E3">
              <w:rPr>
                <w:color w:val="000000" w:themeColor="text1"/>
                <w:lang w:val="en-GB"/>
              </w:rPr>
              <w:t>Haavisto, I</w:t>
            </w:r>
          </w:p>
        </w:tc>
        <w:tc>
          <w:tcPr>
            <w:tcW w:w="1275" w:type="dxa"/>
            <w:tcBorders>
              <w:top w:val="single" w:sz="4" w:space="0" w:color="auto"/>
              <w:bottom w:val="single" w:sz="4" w:space="0" w:color="FFFFFF"/>
            </w:tcBorders>
          </w:tcPr>
          <w:p w14:paraId="1F440DA9" w14:textId="45A819BB" w:rsidR="00A23E96" w:rsidRPr="00DD54E3" w:rsidRDefault="00A23E96" w:rsidP="00A23E96">
            <w:pPr>
              <w:pStyle w:val="Body"/>
              <w:spacing w:after="0"/>
              <w:ind w:firstLine="31"/>
              <w:jc w:val="left"/>
              <w:rPr>
                <w:color w:val="000000" w:themeColor="text1"/>
                <w:lang w:val="en-GB"/>
              </w:rPr>
            </w:pPr>
            <w:r w:rsidRPr="00DD54E3">
              <w:rPr>
                <w:color w:val="000000" w:themeColor="text1"/>
                <w:lang w:val="en-GB"/>
              </w:rPr>
              <w:t>Finland</w:t>
            </w:r>
          </w:p>
        </w:tc>
        <w:tc>
          <w:tcPr>
            <w:tcW w:w="4820" w:type="dxa"/>
            <w:tcBorders>
              <w:top w:val="single" w:sz="4" w:space="0" w:color="auto"/>
              <w:bottom w:val="single" w:sz="4" w:space="0" w:color="FFFFFF"/>
            </w:tcBorders>
          </w:tcPr>
          <w:p w14:paraId="1367D4BA" w14:textId="5CF000E9" w:rsidR="00A23E96" w:rsidRPr="00DD54E3" w:rsidRDefault="00A23E96" w:rsidP="00A23E96">
            <w:pPr>
              <w:pStyle w:val="Body"/>
              <w:spacing w:after="0"/>
              <w:jc w:val="left"/>
              <w:rPr>
                <w:color w:val="000000" w:themeColor="text1"/>
                <w:lang w:val="en-GB"/>
              </w:rPr>
            </w:pPr>
            <w:r w:rsidRPr="00DD54E3">
              <w:rPr>
                <w:color w:val="000000" w:themeColor="text1"/>
                <w:lang w:val="en-GB"/>
              </w:rPr>
              <w:t>Hanken School of Economics</w:t>
            </w:r>
          </w:p>
        </w:tc>
        <w:tc>
          <w:tcPr>
            <w:tcW w:w="1700" w:type="dxa"/>
            <w:tcBorders>
              <w:top w:val="single" w:sz="4" w:space="0" w:color="auto"/>
              <w:bottom w:val="single" w:sz="4" w:space="0" w:color="FFFFFF"/>
            </w:tcBorders>
          </w:tcPr>
          <w:p w14:paraId="3AD72CC8" w14:textId="7E5FCCA6" w:rsidR="00A23E96" w:rsidRPr="00DD54E3" w:rsidRDefault="00A23E96" w:rsidP="00A23E96">
            <w:pPr>
              <w:pStyle w:val="Body"/>
              <w:spacing w:after="0"/>
              <w:jc w:val="center"/>
              <w:rPr>
                <w:color w:val="000000" w:themeColor="text1"/>
                <w:lang w:val="en-GB"/>
              </w:rPr>
            </w:pPr>
            <w:r w:rsidRPr="00DD54E3">
              <w:rPr>
                <w:color w:val="000000" w:themeColor="text1"/>
                <w:lang w:val="en-GB"/>
              </w:rPr>
              <w:t>2</w:t>
            </w:r>
          </w:p>
        </w:tc>
      </w:tr>
      <w:tr w:rsidR="0008393E" w:rsidRPr="00DD54E3" w14:paraId="487296EA" w14:textId="77777777" w:rsidTr="00A23E96">
        <w:trPr>
          <w:jc w:val="center"/>
        </w:trPr>
        <w:tc>
          <w:tcPr>
            <w:tcW w:w="1555" w:type="dxa"/>
            <w:tcBorders>
              <w:top w:val="single" w:sz="4" w:space="0" w:color="FFFFFF"/>
              <w:bottom w:val="single" w:sz="4" w:space="0" w:color="FFFFFF"/>
            </w:tcBorders>
          </w:tcPr>
          <w:p w14:paraId="33273398" w14:textId="36CB48AF" w:rsidR="00A23E96" w:rsidRPr="00DD54E3" w:rsidRDefault="00A23E96" w:rsidP="00A23E96">
            <w:pPr>
              <w:pStyle w:val="Body"/>
              <w:spacing w:after="0"/>
              <w:rPr>
                <w:color w:val="000000" w:themeColor="text1"/>
                <w:lang w:val="en-GB"/>
              </w:rPr>
            </w:pPr>
            <w:r w:rsidRPr="00DD54E3">
              <w:rPr>
                <w:color w:val="000000" w:themeColor="text1"/>
                <w:lang w:val="en-GB"/>
              </w:rPr>
              <w:t>Cao, C.</w:t>
            </w:r>
          </w:p>
        </w:tc>
        <w:tc>
          <w:tcPr>
            <w:tcW w:w="1275" w:type="dxa"/>
            <w:tcBorders>
              <w:top w:val="single" w:sz="4" w:space="0" w:color="FFFFFF"/>
              <w:bottom w:val="single" w:sz="4" w:space="0" w:color="FFFFFF"/>
            </w:tcBorders>
          </w:tcPr>
          <w:p w14:paraId="01F31DB9" w14:textId="2FB044EE" w:rsidR="00A23E96" w:rsidRPr="00DD54E3" w:rsidRDefault="00A23E96" w:rsidP="00A23E96">
            <w:pPr>
              <w:pStyle w:val="Body"/>
              <w:spacing w:after="0"/>
              <w:ind w:firstLine="31"/>
              <w:jc w:val="left"/>
              <w:rPr>
                <w:color w:val="000000" w:themeColor="text1"/>
                <w:lang w:val="en-GB"/>
              </w:rPr>
            </w:pPr>
            <w:r w:rsidRPr="00DD54E3">
              <w:rPr>
                <w:color w:val="000000" w:themeColor="text1"/>
                <w:lang w:val="en-GB"/>
              </w:rPr>
              <w:t>China</w:t>
            </w:r>
          </w:p>
        </w:tc>
        <w:tc>
          <w:tcPr>
            <w:tcW w:w="4820" w:type="dxa"/>
            <w:tcBorders>
              <w:top w:val="single" w:sz="4" w:space="0" w:color="FFFFFF"/>
              <w:bottom w:val="single" w:sz="4" w:space="0" w:color="FFFFFF"/>
            </w:tcBorders>
          </w:tcPr>
          <w:p w14:paraId="66C7EAF7" w14:textId="185132C2" w:rsidR="00A23E96" w:rsidRPr="00DD54E3" w:rsidRDefault="00A23E96" w:rsidP="00A23E96">
            <w:pPr>
              <w:pStyle w:val="Body"/>
              <w:spacing w:after="0"/>
              <w:jc w:val="left"/>
              <w:rPr>
                <w:color w:val="000000" w:themeColor="text1"/>
                <w:lang w:val="en-GB"/>
              </w:rPr>
            </w:pPr>
            <w:r w:rsidRPr="00DD54E3">
              <w:rPr>
                <w:color w:val="000000" w:themeColor="text1"/>
                <w:lang w:val="en-GB"/>
              </w:rPr>
              <w:t>Chongqing Technology and Business University</w:t>
            </w:r>
          </w:p>
        </w:tc>
        <w:tc>
          <w:tcPr>
            <w:tcW w:w="1700" w:type="dxa"/>
            <w:tcBorders>
              <w:top w:val="single" w:sz="4" w:space="0" w:color="FFFFFF"/>
              <w:bottom w:val="single" w:sz="4" w:space="0" w:color="FFFFFF"/>
            </w:tcBorders>
          </w:tcPr>
          <w:p w14:paraId="1E8DFEBF" w14:textId="7E14FD36" w:rsidR="00A23E96" w:rsidRPr="00DD54E3" w:rsidRDefault="00A23E96" w:rsidP="00A23E96">
            <w:pPr>
              <w:pStyle w:val="Body"/>
              <w:spacing w:after="0"/>
              <w:jc w:val="center"/>
              <w:rPr>
                <w:color w:val="000000" w:themeColor="text1"/>
                <w:lang w:val="en-GB"/>
              </w:rPr>
            </w:pPr>
            <w:r w:rsidRPr="00DD54E3">
              <w:rPr>
                <w:color w:val="000000" w:themeColor="text1"/>
                <w:lang w:val="en-GB"/>
              </w:rPr>
              <w:t>2</w:t>
            </w:r>
          </w:p>
        </w:tc>
      </w:tr>
      <w:tr w:rsidR="0008393E" w:rsidRPr="00DD54E3" w14:paraId="75539296" w14:textId="77777777" w:rsidTr="00240BF2">
        <w:trPr>
          <w:jc w:val="center"/>
        </w:trPr>
        <w:tc>
          <w:tcPr>
            <w:tcW w:w="1555" w:type="dxa"/>
          </w:tcPr>
          <w:p w14:paraId="7380ED3F" w14:textId="584E0B53" w:rsidR="00A23E96" w:rsidRPr="00DD54E3" w:rsidRDefault="00A23E96" w:rsidP="00A23E96">
            <w:pPr>
              <w:pStyle w:val="Body"/>
              <w:spacing w:after="0"/>
              <w:rPr>
                <w:color w:val="000000" w:themeColor="text1"/>
                <w:lang w:val="en-GB"/>
              </w:rPr>
            </w:pPr>
            <w:r w:rsidRPr="00DD54E3">
              <w:rPr>
                <w:color w:val="000000" w:themeColor="text1"/>
                <w:lang w:val="en-GB"/>
              </w:rPr>
              <w:t>Zarei, M.H.</w:t>
            </w:r>
          </w:p>
        </w:tc>
        <w:tc>
          <w:tcPr>
            <w:tcW w:w="1275" w:type="dxa"/>
          </w:tcPr>
          <w:p w14:paraId="46DB147A" w14:textId="024C738A" w:rsidR="00A23E96" w:rsidRPr="00DD54E3" w:rsidRDefault="00A23E96" w:rsidP="00A23E96">
            <w:pPr>
              <w:pStyle w:val="Body"/>
              <w:spacing w:after="0"/>
              <w:ind w:firstLine="31"/>
              <w:jc w:val="both"/>
              <w:rPr>
                <w:color w:val="000000" w:themeColor="text1"/>
                <w:lang w:val="en-GB"/>
              </w:rPr>
            </w:pPr>
            <w:r w:rsidRPr="00DD54E3">
              <w:rPr>
                <w:color w:val="000000" w:themeColor="text1"/>
                <w:lang w:val="en-GB"/>
              </w:rPr>
              <w:t>Italy</w:t>
            </w:r>
          </w:p>
        </w:tc>
        <w:tc>
          <w:tcPr>
            <w:tcW w:w="4820" w:type="dxa"/>
          </w:tcPr>
          <w:p w14:paraId="4D99D8D7" w14:textId="0006A0DC" w:rsidR="00A23E96" w:rsidRPr="00DD54E3" w:rsidRDefault="00A23E96" w:rsidP="00A23E96">
            <w:pPr>
              <w:pStyle w:val="Body"/>
              <w:spacing w:after="0"/>
              <w:jc w:val="both"/>
              <w:rPr>
                <w:color w:val="000000" w:themeColor="text1"/>
                <w:lang w:val="en-GB"/>
              </w:rPr>
            </w:pPr>
            <w:r w:rsidRPr="00DD54E3">
              <w:rPr>
                <w:color w:val="000000" w:themeColor="text1"/>
                <w:lang w:val="en-GB"/>
              </w:rPr>
              <w:t>Politecnico di Milano</w:t>
            </w:r>
          </w:p>
        </w:tc>
        <w:tc>
          <w:tcPr>
            <w:tcW w:w="1700" w:type="dxa"/>
          </w:tcPr>
          <w:p w14:paraId="341A7051" w14:textId="6D681927" w:rsidR="00A23E96" w:rsidRPr="00DD54E3" w:rsidRDefault="00A23E96" w:rsidP="00A23E96">
            <w:pPr>
              <w:pStyle w:val="Body"/>
              <w:spacing w:after="0"/>
              <w:jc w:val="center"/>
              <w:rPr>
                <w:color w:val="000000" w:themeColor="text1"/>
                <w:lang w:val="en-GB"/>
              </w:rPr>
            </w:pPr>
            <w:r w:rsidRPr="00DD54E3">
              <w:rPr>
                <w:color w:val="000000" w:themeColor="text1"/>
                <w:lang w:val="en-GB"/>
              </w:rPr>
              <w:t>2</w:t>
            </w:r>
          </w:p>
        </w:tc>
      </w:tr>
      <w:tr w:rsidR="00A23E96" w:rsidRPr="00DD54E3" w14:paraId="5DE3A312" w14:textId="77777777" w:rsidTr="00A1072D">
        <w:trPr>
          <w:trHeight w:val="274"/>
          <w:jc w:val="center"/>
        </w:trPr>
        <w:tc>
          <w:tcPr>
            <w:tcW w:w="1555" w:type="dxa"/>
          </w:tcPr>
          <w:p w14:paraId="38D74DB2" w14:textId="77777777" w:rsidR="00A23E96" w:rsidRPr="00DD54E3" w:rsidRDefault="00A23E96" w:rsidP="00A1072D">
            <w:pPr>
              <w:pStyle w:val="Body"/>
              <w:spacing w:after="0"/>
              <w:rPr>
                <w:color w:val="000000" w:themeColor="text1"/>
                <w:lang w:val="en-GB"/>
              </w:rPr>
            </w:pPr>
            <w:r w:rsidRPr="00DD54E3">
              <w:rPr>
                <w:color w:val="000000" w:themeColor="text1"/>
                <w:lang w:val="en-GB"/>
              </w:rPr>
              <w:t>Bag, S.</w:t>
            </w:r>
          </w:p>
        </w:tc>
        <w:tc>
          <w:tcPr>
            <w:tcW w:w="1275" w:type="dxa"/>
          </w:tcPr>
          <w:p w14:paraId="36CC6893" w14:textId="77777777" w:rsidR="00A23E96" w:rsidRPr="00DD54E3" w:rsidRDefault="00A23E96" w:rsidP="00A1072D">
            <w:pPr>
              <w:pStyle w:val="Body"/>
              <w:spacing w:after="0"/>
              <w:ind w:firstLine="31"/>
              <w:jc w:val="center"/>
              <w:rPr>
                <w:color w:val="000000" w:themeColor="text1"/>
                <w:lang w:val="en-GB"/>
              </w:rPr>
            </w:pPr>
            <w:r w:rsidRPr="00DD54E3">
              <w:rPr>
                <w:color w:val="000000" w:themeColor="text1"/>
                <w:lang w:val="en-GB"/>
              </w:rPr>
              <w:t>South Africa</w:t>
            </w:r>
          </w:p>
        </w:tc>
        <w:tc>
          <w:tcPr>
            <w:tcW w:w="4820" w:type="dxa"/>
          </w:tcPr>
          <w:p w14:paraId="5AD4B11C" w14:textId="77777777" w:rsidR="00A23E96" w:rsidRPr="00DD54E3" w:rsidRDefault="00A23E96" w:rsidP="00A1072D">
            <w:pPr>
              <w:pStyle w:val="Body"/>
              <w:spacing w:after="0"/>
              <w:jc w:val="left"/>
              <w:rPr>
                <w:color w:val="000000" w:themeColor="text1"/>
                <w:lang w:val="en-GB"/>
              </w:rPr>
            </w:pPr>
            <w:r w:rsidRPr="00DD54E3">
              <w:rPr>
                <w:color w:val="000000" w:themeColor="text1"/>
                <w:lang w:val="en-GB"/>
              </w:rPr>
              <w:t>University of Johannesburg</w:t>
            </w:r>
          </w:p>
        </w:tc>
        <w:tc>
          <w:tcPr>
            <w:tcW w:w="1700" w:type="dxa"/>
          </w:tcPr>
          <w:p w14:paraId="2C9B539E" w14:textId="77777777" w:rsidR="00A23E96" w:rsidRPr="00DD54E3" w:rsidRDefault="00A23E96" w:rsidP="00A1072D">
            <w:pPr>
              <w:pStyle w:val="Body"/>
              <w:spacing w:after="0"/>
              <w:jc w:val="center"/>
              <w:rPr>
                <w:color w:val="000000" w:themeColor="text1"/>
                <w:lang w:val="en-GB"/>
              </w:rPr>
            </w:pPr>
            <w:r w:rsidRPr="00DD54E3">
              <w:rPr>
                <w:color w:val="000000" w:themeColor="text1"/>
                <w:lang w:val="en-GB"/>
              </w:rPr>
              <w:t>2</w:t>
            </w:r>
          </w:p>
        </w:tc>
      </w:tr>
    </w:tbl>
    <w:p w14:paraId="4BCBC9FF" w14:textId="77777777" w:rsidR="004A0567" w:rsidRPr="00DD54E3" w:rsidRDefault="004A0567" w:rsidP="006D7B2B">
      <w:pPr>
        <w:rPr>
          <w:color w:val="000000" w:themeColor="text1"/>
          <w:lang w:val="en-GB"/>
        </w:rPr>
      </w:pPr>
    </w:p>
    <w:p w14:paraId="531496D7" w14:textId="4308155E" w:rsidR="00462444" w:rsidRPr="00DD54E3" w:rsidRDefault="00515C84" w:rsidP="00F82879">
      <w:pPr>
        <w:pStyle w:val="Heading2"/>
        <w:rPr>
          <w:color w:val="000000" w:themeColor="text1"/>
          <w:lang w:val="en-GB"/>
        </w:rPr>
      </w:pPr>
      <w:r w:rsidRPr="00DD54E3">
        <w:rPr>
          <w:color w:val="000000" w:themeColor="text1"/>
          <w:lang w:val="en-GB"/>
        </w:rPr>
        <w:t xml:space="preserve">Distribution of </w:t>
      </w:r>
      <w:r w:rsidR="00462444" w:rsidRPr="00DD54E3">
        <w:rPr>
          <w:color w:val="000000" w:themeColor="text1"/>
          <w:lang w:val="en-GB"/>
        </w:rPr>
        <w:t>papers per category for each structural dimension</w:t>
      </w:r>
    </w:p>
    <w:p w14:paraId="14CDD064" w14:textId="5019E2EC" w:rsidR="00744CEB" w:rsidRPr="00DD54E3" w:rsidRDefault="00A208FC" w:rsidP="006D7B2B">
      <w:pPr>
        <w:rPr>
          <w:color w:val="000000" w:themeColor="text1"/>
          <w:lang w:val="en-GB"/>
        </w:rPr>
      </w:pPr>
      <w:r w:rsidRPr="00DD54E3">
        <w:rPr>
          <w:color w:val="000000" w:themeColor="text1"/>
          <w:lang w:val="en-GB"/>
        </w:rPr>
        <w:t xml:space="preserve">This </w:t>
      </w:r>
      <w:r w:rsidR="00F6000F" w:rsidRPr="00DD54E3">
        <w:rPr>
          <w:color w:val="000000" w:themeColor="text1"/>
          <w:lang w:val="en-GB"/>
        </w:rPr>
        <w:t xml:space="preserve">section </w:t>
      </w:r>
      <w:r w:rsidR="004066C1" w:rsidRPr="00DD54E3">
        <w:rPr>
          <w:color w:val="000000" w:themeColor="text1"/>
          <w:lang w:val="en-GB"/>
        </w:rPr>
        <w:t>addresses RQ</w:t>
      </w:r>
      <w:r w:rsidR="004066C1" w:rsidRPr="00DD54E3">
        <w:rPr>
          <w:color w:val="000000" w:themeColor="text1"/>
          <w:vertAlign w:val="subscript"/>
          <w:lang w:val="en-GB"/>
        </w:rPr>
        <w:t>1</w:t>
      </w:r>
      <w:r w:rsidR="004066C1" w:rsidRPr="00DD54E3">
        <w:rPr>
          <w:color w:val="000000" w:themeColor="text1"/>
          <w:lang w:val="en-GB"/>
        </w:rPr>
        <w:t xml:space="preserve"> and </w:t>
      </w:r>
      <w:r w:rsidR="00F6000F" w:rsidRPr="00DD54E3">
        <w:rPr>
          <w:color w:val="000000" w:themeColor="text1"/>
          <w:lang w:val="en-GB"/>
        </w:rPr>
        <w:t>present</w:t>
      </w:r>
      <w:r w:rsidRPr="00DD54E3">
        <w:rPr>
          <w:color w:val="000000" w:themeColor="text1"/>
          <w:lang w:val="en-GB"/>
        </w:rPr>
        <w:t>s</w:t>
      </w:r>
      <w:r w:rsidR="00F6000F" w:rsidRPr="00DD54E3">
        <w:rPr>
          <w:color w:val="000000" w:themeColor="text1"/>
          <w:lang w:val="en-GB"/>
        </w:rPr>
        <w:t xml:space="preserve"> the number of papers we classified in each category of our </w:t>
      </w:r>
      <w:r w:rsidR="00937C4E" w:rsidRPr="00DD54E3">
        <w:rPr>
          <w:color w:val="000000" w:themeColor="text1"/>
          <w:lang w:val="en-GB"/>
        </w:rPr>
        <w:t>eight</w:t>
      </w:r>
      <w:r w:rsidR="00F6000F" w:rsidRPr="00DD54E3">
        <w:rPr>
          <w:color w:val="000000" w:themeColor="text1"/>
          <w:lang w:val="en-GB"/>
        </w:rPr>
        <w:t xml:space="preserve"> </w:t>
      </w:r>
      <w:r w:rsidR="00E2573A" w:rsidRPr="00DD54E3">
        <w:rPr>
          <w:color w:val="000000" w:themeColor="text1"/>
          <w:lang w:val="en-GB"/>
        </w:rPr>
        <w:t xml:space="preserve">structural </w:t>
      </w:r>
      <w:r w:rsidR="00F6000F" w:rsidRPr="00DD54E3">
        <w:rPr>
          <w:color w:val="000000" w:themeColor="text1"/>
          <w:lang w:val="en-GB"/>
        </w:rPr>
        <w:t>dimensions (see</w:t>
      </w:r>
      <w:r w:rsidR="006E7838" w:rsidRPr="00DD54E3">
        <w:rPr>
          <w:color w:val="000000" w:themeColor="text1"/>
          <w:lang w:val="en-GB"/>
        </w:rPr>
        <w:t xml:space="preserve"> Table 5</w:t>
      </w:r>
      <w:r w:rsidR="00F6000F" w:rsidRPr="00DD54E3">
        <w:rPr>
          <w:color w:val="000000" w:themeColor="text1"/>
          <w:lang w:val="en-GB"/>
        </w:rPr>
        <w:t>)</w:t>
      </w:r>
      <w:r w:rsidR="004066C1" w:rsidRPr="00DD54E3">
        <w:rPr>
          <w:color w:val="000000" w:themeColor="text1"/>
          <w:lang w:val="en-GB"/>
        </w:rPr>
        <w:t>.</w:t>
      </w:r>
      <w:r w:rsidR="00F6000F" w:rsidRPr="00DD54E3">
        <w:rPr>
          <w:color w:val="000000" w:themeColor="text1"/>
          <w:lang w:val="en-GB"/>
        </w:rPr>
        <w:t xml:space="preserve"> We first present the descriptive statistics related to the classification of papers </w:t>
      </w:r>
      <w:r w:rsidR="00C959F3" w:rsidRPr="00DD54E3">
        <w:rPr>
          <w:color w:val="000000" w:themeColor="text1"/>
          <w:lang w:val="en-GB"/>
        </w:rPr>
        <w:t>into various</w:t>
      </w:r>
      <w:r w:rsidR="00D07182" w:rsidRPr="00DD54E3">
        <w:rPr>
          <w:color w:val="000000" w:themeColor="text1"/>
          <w:lang w:val="en-GB"/>
        </w:rPr>
        <w:t xml:space="preserve"> </w:t>
      </w:r>
      <w:r w:rsidR="00F6000F" w:rsidRPr="00DD54E3">
        <w:rPr>
          <w:color w:val="000000" w:themeColor="text1"/>
          <w:lang w:val="en-GB"/>
        </w:rPr>
        <w:t xml:space="preserve">structural dimensions. We </w:t>
      </w:r>
      <w:r w:rsidR="00E2573A" w:rsidRPr="00DD54E3">
        <w:rPr>
          <w:color w:val="000000" w:themeColor="text1"/>
          <w:lang w:val="en-GB"/>
        </w:rPr>
        <w:t xml:space="preserve">discuss </w:t>
      </w:r>
      <w:r w:rsidR="00EE2C5E" w:rsidRPr="00DD54E3">
        <w:rPr>
          <w:color w:val="000000" w:themeColor="text1"/>
          <w:lang w:val="en-GB"/>
        </w:rPr>
        <w:t>the</w:t>
      </w:r>
      <w:r w:rsidR="00F6000F" w:rsidRPr="00DD54E3">
        <w:rPr>
          <w:color w:val="000000" w:themeColor="text1"/>
          <w:lang w:val="en-GB"/>
        </w:rPr>
        <w:t xml:space="preserve"> </w:t>
      </w:r>
      <w:r w:rsidR="00085BC3" w:rsidRPr="00DD54E3">
        <w:rPr>
          <w:color w:val="000000" w:themeColor="text1"/>
          <w:lang w:val="en-GB"/>
        </w:rPr>
        <w:t>SHSCM</w:t>
      </w:r>
      <w:r w:rsidR="00E2573A" w:rsidRPr="00DD54E3">
        <w:rPr>
          <w:color w:val="000000" w:themeColor="text1"/>
          <w:lang w:val="en-GB"/>
        </w:rPr>
        <w:t xml:space="preserve"> themes in Section 5</w:t>
      </w:r>
      <w:r w:rsidR="00F6000F" w:rsidRPr="00DD54E3">
        <w:rPr>
          <w:color w:val="000000" w:themeColor="text1"/>
          <w:lang w:val="en-GB"/>
        </w:rPr>
        <w:t>.</w:t>
      </w:r>
    </w:p>
    <w:p w14:paraId="62876BA5" w14:textId="7621857A" w:rsidR="00D07182" w:rsidRPr="00DD54E3" w:rsidRDefault="00D07182" w:rsidP="006D7B2B">
      <w:pPr>
        <w:rPr>
          <w:color w:val="000000" w:themeColor="text1"/>
          <w:lang w:val="en-GB"/>
        </w:rPr>
        <w:sectPr w:rsidR="00D07182" w:rsidRPr="00DD54E3" w:rsidSect="00271419">
          <w:pgSz w:w="11906" w:h="16838" w:code="9"/>
          <w:pgMar w:top="1440" w:right="1440" w:bottom="1440" w:left="1440" w:header="706" w:footer="706" w:gutter="0"/>
          <w:cols w:space="708"/>
          <w:docGrid w:linePitch="360"/>
        </w:sectPr>
      </w:pPr>
    </w:p>
    <w:p w14:paraId="13C58C7A" w14:textId="0C236129" w:rsidR="006F1DA6" w:rsidRPr="00DD54E3" w:rsidRDefault="00556BA1" w:rsidP="00EB35B5">
      <w:pPr>
        <w:pStyle w:val="Caption"/>
        <w:jc w:val="left"/>
        <w:rPr>
          <w:color w:val="000000" w:themeColor="text1"/>
          <w:lang w:val="en-GB"/>
        </w:rPr>
      </w:pPr>
      <w:bookmarkStart w:id="20" w:name="_Ref106300875"/>
      <w:bookmarkStart w:id="21" w:name="_Ref116254895"/>
      <w:bookmarkStart w:id="22" w:name="_Ref106300859"/>
      <w:r w:rsidRPr="00DD54E3">
        <w:rPr>
          <w:color w:val="000000" w:themeColor="text1"/>
          <w:lang w:val="en-GB"/>
        </w:rPr>
        <w:lastRenderedPageBreak/>
        <w:t xml:space="preserve">Table </w:t>
      </w:r>
      <w:bookmarkEnd w:id="20"/>
      <w:bookmarkEnd w:id="21"/>
      <w:r w:rsidR="00ED46DD" w:rsidRPr="00DD54E3">
        <w:rPr>
          <w:color w:val="000000" w:themeColor="text1"/>
          <w:lang w:val="en-GB"/>
        </w:rPr>
        <w:t>5.</w:t>
      </w:r>
      <w:r w:rsidRPr="00DD54E3">
        <w:rPr>
          <w:color w:val="000000" w:themeColor="text1"/>
          <w:lang w:val="en-GB"/>
        </w:rPr>
        <w:t xml:space="preserve"> Number of papers </w:t>
      </w:r>
      <w:r w:rsidR="00C959F3" w:rsidRPr="00DD54E3">
        <w:rPr>
          <w:color w:val="000000" w:themeColor="text1"/>
          <w:lang w:val="en-GB"/>
        </w:rPr>
        <w:t>per structural</w:t>
      </w:r>
      <w:r w:rsidRPr="00DD54E3">
        <w:rPr>
          <w:color w:val="000000" w:themeColor="text1"/>
          <w:lang w:val="en-GB"/>
        </w:rPr>
        <w:t xml:space="preserve"> </w:t>
      </w:r>
      <w:bookmarkEnd w:id="22"/>
      <w:r w:rsidR="00B44752" w:rsidRPr="00DD54E3">
        <w:rPr>
          <w:color w:val="000000" w:themeColor="text1"/>
          <w:lang w:val="en-GB"/>
        </w:rPr>
        <w:t>dimension</w:t>
      </w:r>
      <w:r w:rsidR="00EB35B5" w:rsidRPr="00DD54E3">
        <w:rPr>
          <w:noProof/>
          <w:lang w:val="en-GB"/>
        </w:rPr>
        <w:drawing>
          <wp:inline distT="0" distB="0" distL="0" distR="0" wp14:anchorId="464A860C" wp14:editId="6F863F94">
            <wp:extent cx="5943600" cy="7962900"/>
            <wp:effectExtent l="0" t="0" r="0" b="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943600" cy="7962900"/>
                    </a:xfrm>
                    <a:prstGeom prst="rect">
                      <a:avLst/>
                    </a:prstGeom>
                    <a:noFill/>
                    <a:ln>
                      <a:noFill/>
                    </a:ln>
                  </pic:spPr>
                </pic:pic>
              </a:graphicData>
            </a:graphic>
          </wp:inline>
        </w:drawing>
      </w:r>
    </w:p>
    <w:p w14:paraId="79663EE2" w14:textId="015ACF0B" w:rsidR="00EB35B5" w:rsidRPr="00DD54E3" w:rsidRDefault="00EB35B5" w:rsidP="006F1DA6">
      <w:pPr>
        <w:ind w:firstLine="0"/>
        <w:rPr>
          <w:color w:val="000000" w:themeColor="text1"/>
          <w:lang w:val="en-GB"/>
        </w:rPr>
        <w:sectPr w:rsidR="00EB35B5" w:rsidRPr="00DD54E3" w:rsidSect="00271419">
          <w:pgSz w:w="11906" w:h="16838" w:code="9"/>
          <w:pgMar w:top="1440" w:right="1440" w:bottom="1440" w:left="1440" w:header="706" w:footer="706" w:gutter="0"/>
          <w:cols w:space="708"/>
          <w:docGrid w:linePitch="360"/>
        </w:sectPr>
      </w:pPr>
    </w:p>
    <w:p w14:paraId="35D0A264" w14:textId="07DFFE66" w:rsidR="00511FE5" w:rsidRPr="00DD54E3" w:rsidRDefault="00D21A81" w:rsidP="00F82879">
      <w:pPr>
        <w:pStyle w:val="Heading1"/>
        <w:rPr>
          <w:color w:val="000000" w:themeColor="text1"/>
          <w:lang w:val="en-GB"/>
        </w:rPr>
      </w:pPr>
      <w:bookmarkStart w:id="23" w:name="_Ref103606303"/>
      <w:r w:rsidRPr="00DD54E3">
        <w:rPr>
          <w:color w:val="000000" w:themeColor="text1"/>
          <w:lang w:val="en-GB"/>
        </w:rPr>
        <w:lastRenderedPageBreak/>
        <w:t>Themes in s</w:t>
      </w:r>
      <w:r w:rsidR="007A5886" w:rsidRPr="00DD54E3">
        <w:rPr>
          <w:color w:val="000000" w:themeColor="text1"/>
          <w:lang w:val="en-GB"/>
        </w:rPr>
        <w:t>ustainabl</w:t>
      </w:r>
      <w:r w:rsidR="00A75A2F" w:rsidRPr="00DD54E3">
        <w:rPr>
          <w:color w:val="000000" w:themeColor="text1"/>
          <w:lang w:val="en-GB"/>
        </w:rPr>
        <w:t>e humanitarian supply chains</w:t>
      </w:r>
      <w:bookmarkEnd w:id="23"/>
    </w:p>
    <w:p w14:paraId="2E6C8286" w14:textId="63DB28BE" w:rsidR="000E0811" w:rsidRPr="00DD54E3" w:rsidRDefault="000E64B3" w:rsidP="005F35A5">
      <w:pPr>
        <w:ind w:firstLine="72"/>
        <w:rPr>
          <w:color w:val="000000" w:themeColor="text1"/>
          <w:lang w:val="en-GB"/>
        </w:rPr>
      </w:pPr>
      <w:r w:rsidRPr="00DD54E3">
        <w:rPr>
          <w:color w:val="000000" w:themeColor="text1"/>
          <w:lang w:val="en-GB"/>
        </w:rPr>
        <w:t>Figure 4</w:t>
      </w:r>
      <w:r w:rsidR="005F35A5" w:rsidRPr="00DD54E3">
        <w:rPr>
          <w:color w:val="000000" w:themeColor="text1"/>
          <w:lang w:val="en-GB"/>
        </w:rPr>
        <w:t xml:space="preserve"> </w:t>
      </w:r>
      <w:r w:rsidR="00004FCA" w:rsidRPr="00DD54E3">
        <w:rPr>
          <w:color w:val="000000" w:themeColor="text1"/>
          <w:lang w:val="en-GB"/>
        </w:rPr>
        <w:t xml:space="preserve">shows </w:t>
      </w:r>
      <w:r w:rsidR="00E2573A" w:rsidRPr="00DD54E3">
        <w:rPr>
          <w:color w:val="000000" w:themeColor="text1"/>
          <w:lang w:val="en-GB"/>
        </w:rPr>
        <w:t xml:space="preserve">the </w:t>
      </w:r>
      <w:r w:rsidR="00E7443C" w:rsidRPr="00DD54E3">
        <w:rPr>
          <w:color w:val="000000" w:themeColor="text1"/>
          <w:lang w:val="en-GB"/>
        </w:rPr>
        <w:t>themes that we</w:t>
      </w:r>
      <w:r w:rsidR="00E2573A" w:rsidRPr="00DD54E3">
        <w:rPr>
          <w:color w:val="000000" w:themeColor="text1"/>
          <w:lang w:val="en-GB"/>
        </w:rPr>
        <w:t xml:space="preserve"> </w:t>
      </w:r>
      <w:r w:rsidR="005069A7" w:rsidRPr="00DD54E3">
        <w:rPr>
          <w:color w:val="000000" w:themeColor="text1"/>
          <w:lang w:val="en-GB"/>
        </w:rPr>
        <w:t xml:space="preserve">inferred </w:t>
      </w:r>
      <w:r w:rsidR="00E2573A" w:rsidRPr="00DD54E3">
        <w:rPr>
          <w:color w:val="000000" w:themeColor="text1"/>
          <w:lang w:val="en-GB"/>
        </w:rPr>
        <w:t xml:space="preserve">inductively </w:t>
      </w:r>
      <w:r w:rsidR="001E304C" w:rsidRPr="00DD54E3">
        <w:rPr>
          <w:color w:val="000000" w:themeColor="text1"/>
          <w:lang w:val="en-GB"/>
        </w:rPr>
        <w:t>from</w:t>
      </w:r>
      <w:r w:rsidR="005069A7" w:rsidRPr="00DD54E3">
        <w:rPr>
          <w:color w:val="000000" w:themeColor="text1"/>
          <w:lang w:val="en-GB"/>
        </w:rPr>
        <w:t xml:space="preserve"> </w:t>
      </w:r>
      <w:r w:rsidR="009413D3" w:rsidRPr="00DD54E3">
        <w:rPr>
          <w:color w:val="000000" w:themeColor="text1"/>
          <w:lang w:val="en-GB"/>
        </w:rPr>
        <w:t>our paper</w:t>
      </w:r>
      <w:r w:rsidR="009E7676" w:rsidRPr="00DD54E3">
        <w:rPr>
          <w:color w:val="000000" w:themeColor="text1"/>
          <w:lang w:val="en-GB"/>
        </w:rPr>
        <w:t xml:space="preserve"> selection</w:t>
      </w:r>
      <w:r w:rsidR="005069A7" w:rsidRPr="00DD54E3">
        <w:rPr>
          <w:color w:val="000000" w:themeColor="text1"/>
          <w:lang w:val="en-GB"/>
        </w:rPr>
        <w:t xml:space="preserve">. This </w:t>
      </w:r>
      <w:r w:rsidR="00AC4C7B" w:rsidRPr="00DD54E3">
        <w:rPr>
          <w:color w:val="000000" w:themeColor="text1"/>
          <w:lang w:val="en-GB"/>
        </w:rPr>
        <w:t>section</w:t>
      </w:r>
      <w:r w:rsidR="005069A7" w:rsidRPr="00DD54E3">
        <w:rPr>
          <w:color w:val="000000" w:themeColor="text1"/>
          <w:lang w:val="en-GB"/>
        </w:rPr>
        <w:t xml:space="preserve"> </w:t>
      </w:r>
      <w:r w:rsidR="00E2573A" w:rsidRPr="00DD54E3">
        <w:rPr>
          <w:color w:val="000000" w:themeColor="text1"/>
          <w:lang w:val="en-GB"/>
        </w:rPr>
        <w:t xml:space="preserve">presents </w:t>
      </w:r>
      <w:r w:rsidR="005069A7" w:rsidRPr="00DD54E3">
        <w:rPr>
          <w:color w:val="000000" w:themeColor="text1"/>
          <w:lang w:val="en-GB"/>
        </w:rPr>
        <w:t xml:space="preserve">key </w:t>
      </w:r>
      <w:r w:rsidR="00AC4C7B" w:rsidRPr="00DD54E3">
        <w:rPr>
          <w:color w:val="000000" w:themeColor="text1"/>
          <w:lang w:val="en-GB"/>
        </w:rPr>
        <w:t xml:space="preserve">thematic </w:t>
      </w:r>
      <w:r w:rsidR="005069A7" w:rsidRPr="00DD54E3">
        <w:rPr>
          <w:color w:val="000000" w:themeColor="text1"/>
          <w:lang w:val="en-GB"/>
        </w:rPr>
        <w:t xml:space="preserve">concepts and their significance </w:t>
      </w:r>
      <w:r w:rsidR="009E7676" w:rsidRPr="00DD54E3">
        <w:rPr>
          <w:color w:val="000000" w:themeColor="text1"/>
          <w:lang w:val="en-GB"/>
        </w:rPr>
        <w:t>to</w:t>
      </w:r>
      <w:r w:rsidR="005069A7" w:rsidRPr="00DD54E3">
        <w:rPr>
          <w:color w:val="000000" w:themeColor="text1"/>
          <w:lang w:val="en-GB"/>
        </w:rPr>
        <w:t xml:space="preserve"> </w:t>
      </w:r>
      <w:r w:rsidR="00E2573A" w:rsidRPr="00DD54E3">
        <w:rPr>
          <w:color w:val="000000" w:themeColor="text1"/>
          <w:lang w:val="en-GB"/>
        </w:rPr>
        <w:t xml:space="preserve">SHSCM. </w:t>
      </w:r>
      <w:r w:rsidR="000C749C" w:rsidRPr="00DD54E3">
        <w:rPr>
          <w:color w:val="000000" w:themeColor="text1"/>
          <w:lang w:val="en-GB"/>
        </w:rPr>
        <w:t xml:space="preserve">Although </w:t>
      </w:r>
      <w:r w:rsidR="00A66B6F" w:rsidRPr="00DD54E3">
        <w:rPr>
          <w:color w:val="000000" w:themeColor="text1"/>
          <w:lang w:val="en-GB"/>
        </w:rPr>
        <w:t>our themes</w:t>
      </w:r>
      <w:r w:rsidR="000C749C" w:rsidRPr="00DD54E3">
        <w:rPr>
          <w:color w:val="000000" w:themeColor="text1"/>
          <w:lang w:val="en-GB"/>
        </w:rPr>
        <w:t xml:space="preserve"> focus on disaster relief and development aid separately, we recogni</w:t>
      </w:r>
      <w:r w:rsidR="00ED15E8" w:rsidRPr="00DD54E3">
        <w:rPr>
          <w:color w:val="000000" w:themeColor="text1"/>
          <w:lang w:val="en-GB"/>
        </w:rPr>
        <w:t>s</w:t>
      </w:r>
      <w:r w:rsidR="000C749C" w:rsidRPr="00DD54E3">
        <w:rPr>
          <w:color w:val="000000" w:themeColor="text1"/>
          <w:lang w:val="en-GB"/>
        </w:rPr>
        <w:t>e that these two spheres</w:t>
      </w:r>
      <w:r w:rsidR="00F61C48" w:rsidRPr="00DD54E3">
        <w:rPr>
          <w:color w:val="000000" w:themeColor="text1"/>
          <w:lang w:val="en-GB"/>
        </w:rPr>
        <w:t xml:space="preserve"> should be studied together</w:t>
      </w:r>
      <w:r w:rsidR="00A66B6F" w:rsidRPr="00DD54E3">
        <w:rPr>
          <w:color w:val="000000" w:themeColor="text1"/>
          <w:lang w:val="en-GB"/>
        </w:rPr>
        <w:t xml:space="preserve"> from </w:t>
      </w:r>
      <w:r w:rsidR="00D96880" w:rsidRPr="00DD54E3">
        <w:rPr>
          <w:color w:val="000000" w:themeColor="text1"/>
          <w:lang w:val="en-GB"/>
        </w:rPr>
        <w:t xml:space="preserve">a </w:t>
      </w:r>
      <w:r w:rsidR="00A66B6F" w:rsidRPr="00DD54E3">
        <w:rPr>
          <w:color w:val="000000" w:themeColor="text1"/>
          <w:lang w:val="en-GB"/>
        </w:rPr>
        <w:t>sustainability perspective</w:t>
      </w:r>
      <w:r w:rsidR="00F61C48" w:rsidRPr="00DD54E3">
        <w:rPr>
          <w:color w:val="000000" w:themeColor="text1"/>
          <w:lang w:val="en-GB"/>
        </w:rPr>
        <w:t>, and that disaster relief should be integrated into broader strategies for long-term development.</w:t>
      </w:r>
      <w:r w:rsidR="00A22CE6" w:rsidRPr="00DD54E3">
        <w:rPr>
          <w:color w:val="000000" w:themeColor="text1"/>
          <w:lang w:val="en-GB"/>
        </w:rPr>
        <w:t xml:space="preserve"> </w:t>
      </w:r>
      <w:r w:rsidR="000D5663" w:rsidRPr="00DD54E3">
        <w:rPr>
          <w:color w:val="000000" w:themeColor="text1"/>
          <w:lang w:val="en-GB"/>
        </w:rPr>
        <w:t>While d</w:t>
      </w:r>
      <w:r w:rsidR="00EB7D50" w:rsidRPr="00DD54E3">
        <w:rPr>
          <w:color w:val="000000" w:themeColor="text1"/>
          <w:lang w:val="en-GB"/>
        </w:rPr>
        <w:t>isaster relief focuse</w:t>
      </w:r>
      <w:r w:rsidR="000D5663" w:rsidRPr="00DD54E3">
        <w:rPr>
          <w:color w:val="000000" w:themeColor="text1"/>
          <w:lang w:val="en-GB"/>
        </w:rPr>
        <w:t>s</w:t>
      </w:r>
      <w:r w:rsidR="00EB7D50" w:rsidRPr="00DD54E3">
        <w:rPr>
          <w:color w:val="000000" w:themeColor="text1"/>
          <w:lang w:val="en-GB"/>
        </w:rPr>
        <w:t xml:space="preserve"> on providing immediate assistance</w:t>
      </w:r>
      <w:r w:rsidR="004D310C" w:rsidRPr="00DD54E3">
        <w:rPr>
          <w:color w:val="000000" w:themeColor="text1"/>
          <w:lang w:val="en-GB"/>
        </w:rPr>
        <w:t xml:space="preserve">, </w:t>
      </w:r>
      <w:r w:rsidR="00322231" w:rsidRPr="00DD54E3">
        <w:rPr>
          <w:color w:val="000000" w:themeColor="text1"/>
          <w:lang w:val="en-GB"/>
        </w:rPr>
        <w:t>d</w:t>
      </w:r>
      <w:r w:rsidR="00EB7D50" w:rsidRPr="00DD54E3">
        <w:rPr>
          <w:color w:val="000000" w:themeColor="text1"/>
          <w:lang w:val="en-GB"/>
        </w:rPr>
        <w:t>evelopment aid</w:t>
      </w:r>
      <w:r w:rsidR="00322231" w:rsidRPr="00DD54E3">
        <w:rPr>
          <w:color w:val="000000" w:themeColor="text1"/>
          <w:lang w:val="en-GB"/>
        </w:rPr>
        <w:t xml:space="preserve"> </w:t>
      </w:r>
      <w:r w:rsidR="00EB7D50" w:rsidRPr="00DD54E3">
        <w:rPr>
          <w:color w:val="000000" w:themeColor="text1"/>
          <w:lang w:val="en-GB"/>
        </w:rPr>
        <w:t>focuse</w:t>
      </w:r>
      <w:r w:rsidR="00CF04FF" w:rsidRPr="00DD54E3">
        <w:rPr>
          <w:color w:val="000000" w:themeColor="text1"/>
          <w:lang w:val="en-GB"/>
        </w:rPr>
        <w:t xml:space="preserve">s </w:t>
      </w:r>
      <w:r w:rsidR="00EB7D50" w:rsidRPr="00DD54E3">
        <w:rPr>
          <w:color w:val="000000" w:themeColor="text1"/>
          <w:lang w:val="en-GB"/>
        </w:rPr>
        <w:t xml:space="preserve">on longer-term interventions to address the underlying causes of vulnerability </w:t>
      </w:r>
      <w:r w:rsidR="0008514E" w:rsidRPr="00DD54E3">
        <w:rPr>
          <w:color w:val="000000" w:themeColor="text1"/>
          <w:lang w:val="en-GB"/>
        </w:rPr>
        <w:t>and build</w:t>
      </w:r>
      <w:r w:rsidR="00EB7D50" w:rsidRPr="00DD54E3">
        <w:rPr>
          <w:color w:val="000000" w:themeColor="text1"/>
          <w:lang w:val="en-GB"/>
        </w:rPr>
        <w:t xml:space="preserve"> </w:t>
      </w:r>
      <w:r w:rsidR="00D07182" w:rsidRPr="00DD54E3">
        <w:rPr>
          <w:color w:val="000000" w:themeColor="text1"/>
          <w:lang w:val="en-GB"/>
        </w:rPr>
        <w:t>communities</w:t>
      </w:r>
      <w:r w:rsidR="00ED15E8" w:rsidRPr="00DD54E3">
        <w:rPr>
          <w:color w:val="000000" w:themeColor="text1"/>
          <w:lang w:val="en-GB"/>
        </w:rPr>
        <w:t>’</w:t>
      </w:r>
      <w:r w:rsidR="00D07182" w:rsidRPr="00DD54E3">
        <w:rPr>
          <w:color w:val="000000" w:themeColor="text1"/>
          <w:lang w:val="en-GB"/>
        </w:rPr>
        <w:t xml:space="preserve"> </w:t>
      </w:r>
      <w:r w:rsidR="00EB7D50" w:rsidRPr="00DD54E3">
        <w:rPr>
          <w:color w:val="000000" w:themeColor="text1"/>
          <w:lang w:val="en-GB"/>
        </w:rPr>
        <w:t>resilience.</w:t>
      </w:r>
    </w:p>
    <w:p w14:paraId="730CBF62" w14:textId="2A36851F" w:rsidR="00E01344" w:rsidRPr="00DD54E3" w:rsidRDefault="008C1098" w:rsidP="00FA6902">
      <w:pPr>
        <w:pStyle w:val="Heading2"/>
        <w:rPr>
          <w:color w:val="000000" w:themeColor="text1"/>
          <w:lang w:val="en-GB"/>
        </w:rPr>
      </w:pPr>
      <w:r w:rsidRPr="00DD54E3">
        <w:rPr>
          <w:color w:val="000000" w:themeColor="text1"/>
          <w:lang w:val="en-GB"/>
        </w:rPr>
        <w:t xml:space="preserve">Sustainability in </w:t>
      </w:r>
      <w:r w:rsidR="00612300" w:rsidRPr="00DD54E3">
        <w:rPr>
          <w:color w:val="000000" w:themeColor="text1"/>
          <w:lang w:val="en-GB"/>
        </w:rPr>
        <w:t>disaster relief logistics</w:t>
      </w:r>
    </w:p>
    <w:p w14:paraId="5EDACD34" w14:textId="77777777" w:rsidR="006D354A" w:rsidRPr="00DD54E3" w:rsidRDefault="006D354A" w:rsidP="006D354A">
      <w:pPr>
        <w:pStyle w:val="Heading3"/>
        <w:rPr>
          <w:color w:val="000000" w:themeColor="text1"/>
          <w:lang w:val="en-GB"/>
        </w:rPr>
      </w:pPr>
      <w:bookmarkStart w:id="24" w:name="_Toc96268926"/>
      <w:r w:rsidRPr="00DD54E3">
        <w:rPr>
          <w:color w:val="000000" w:themeColor="text1"/>
          <w:lang w:val="en-GB"/>
        </w:rPr>
        <w:t>Barriers and enablers to SHSCM</w:t>
      </w:r>
    </w:p>
    <w:p w14:paraId="40C536B3" w14:textId="46410707" w:rsidR="009C3B8E" w:rsidRPr="00DD54E3" w:rsidRDefault="002765D2" w:rsidP="00AF2C23">
      <w:pPr>
        <w:rPr>
          <w:color w:val="000000" w:themeColor="text1"/>
          <w:lang w:val="en-GB"/>
        </w:rPr>
      </w:pPr>
      <w:r w:rsidRPr="00DD54E3">
        <w:rPr>
          <w:color w:val="000000" w:themeColor="text1"/>
          <w:lang w:val="en-GB"/>
        </w:rPr>
        <w:t xml:space="preserve">Key findings from the literature converge on </w:t>
      </w:r>
      <w:r w:rsidR="002B3699" w:rsidRPr="00DD54E3">
        <w:rPr>
          <w:color w:val="000000" w:themeColor="text1"/>
          <w:lang w:val="en-GB"/>
        </w:rPr>
        <w:t xml:space="preserve">barriers and enablers </w:t>
      </w:r>
      <w:r w:rsidRPr="00DD54E3">
        <w:rPr>
          <w:color w:val="000000" w:themeColor="text1"/>
          <w:lang w:val="en-GB"/>
        </w:rPr>
        <w:t xml:space="preserve">faced by </w:t>
      </w:r>
      <w:r w:rsidR="007714D8" w:rsidRPr="00DD54E3">
        <w:rPr>
          <w:color w:val="000000" w:themeColor="text1"/>
          <w:lang w:val="en-GB"/>
        </w:rPr>
        <w:t>HOs</w:t>
      </w:r>
      <w:r w:rsidRPr="00DD54E3">
        <w:rPr>
          <w:color w:val="000000" w:themeColor="text1"/>
          <w:lang w:val="en-GB"/>
        </w:rPr>
        <w:t xml:space="preserve"> as they strive for sustainability, encompassing logistical intricacies, constrained resources, and escalating environmental demands</w:t>
      </w:r>
      <w:r w:rsidR="009F3F60" w:rsidRPr="00DD54E3">
        <w:rPr>
          <w:color w:val="000000" w:themeColor="text1"/>
          <w:lang w:val="en-GB"/>
        </w:rPr>
        <w:t xml:space="preserve"> </w:t>
      </w:r>
      <w:sdt>
        <w:sdtPr>
          <w:rPr>
            <w:color w:val="000000" w:themeColor="text1"/>
            <w:lang w:val="en-GB"/>
          </w:rPr>
          <w:alias w:val="To edit, see citavi.com/edit"/>
          <w:tag w:val="CitaviPlaceholder#a89a56e7-94ac-4ad9-b3d5-70ef5668880a"/>
          <w:id w:val="887920208"/>
          <w:placeholder>
            <w:docPart w:val="DefaultPlaceholder_-1854013440"/>
          </w:placeholder>
        </w:sdtPr>
        <w:sdtContent>
          <w:r w:rsidR="00BE3553"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ZlNDE2MTJmLWQ3MjgtNDU0MC05OWUzLWMzNzViMjExMzk2ZiIsIlJhbmdlTGVuZ3RoIjoxNSwiUmVmZXJlbmNlSWQiOiJhZmQ2ZGUzNS0wMGE5LTRlZDEtYTlkYy1hZDM5NjMzOTg3YW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GFuaWVsIiwiTGFzdE5hbWUiOiJBYnJhaGFtcyIsIlByb3RlY3RlZCI6ZmFsc2UsIlNleCI6MCwiQ3JlYXRlZEJ5IjoiX0FMSSIsIkNyZWF0ZWRPbiI6IjIwMjItMDMtMTZUMTA6NDc6NDYiLCJNb2RpZmllZEJ5IjoiX0FMSSIsIklkIjoiZTdkYTNjMzItZTg0ZS00YjlhLTgzOGYtMDNlNTQ3MzlmM2ZmIiwiTW9kaWZpZWRPbiI6IjIwMjItMDMtMTZUMTA6NDc6NDYiLCJQcm9qZWN0Ijp7IiRpZCI6IjUiLCIkdHlwZSI6IlN3aXNzQWNhZGVtaWMuQ2l0YXZpLlByb2plY3QsIFN3aXNzQWNhZGVtaWMuQ2l0YXZpIn19XSwiQ2l0YXRpb25LZXkiOiJBYnJhaGFtcyAyMDE0IiwiQ2l0YXRpb25LZXlVcGRhdGVUeXBlIjowLCJDb2xsYWJvcmF0b3JzIjpbXSwiQ3VzdG9tRmllbGQxIjoiNDIiLCJDdXN0b21GaWVsZDIiOiJFbXBpcmljYWwiLCJDdXN0b21GaWVsZDMiOiJTdWRkZW4tb25zZXQiLCJDdXN0b21GaWVsZDQiOiJEaXNhc3RlciByZWxpZWYiLCJDdXN0b21GaWVsZDUiOiJSZWNvdmVyeSIsIkN1c3RvbUZpZWxkNiI6IkNhc2Ugc3R1ZHkiLCJDdXN0b21GaWVsZDciOiJFbnZpcm9ubWVudCIsIkN1c3RvbUZpZWxkOCI6Ikdyb3VuZGVkIHRoZW9yeSIsIkN1c3RvbUZpZWxkOSI6IlVuaXRlZCBTdGF0ZXMiLCJEb2kiOiIxMC4xMTExL2Rpc2EuMTIwNTQiLCJFZGl0b3JzIjpbXSwiRXZhbHVhdGlvbkNvbXBsZXhpdHkiOjAsIkV2YWx1YXRpb25Tb3VyY2VUZXh0Rm9ybWF0IjowLCJHcm91cHMiOlt7IiRpZCI6IjYiLCIkdHlwZSI6IlN3aXNzQWNhZGVtaWMuQ2l0YXZpLkdyb3VwLCBTd2lzc0FjYWRlbWljLkNpdGF2aSIsIkRpc3BsYXlUeXBlIjoxLCJOYW1lIjoiU2hlbHRlciIsIkNyZWF0ZWRCeSI6Il9BTEkiLCJDcmVhdGVkT24iOiIyMDIyLTA5LTA3VDA2OjMzOjU1IiwiTW9kaWZpZWRCeSI6Il9BTEkiLCJJZCI6ImU2ZjEyMDk5LTJjZjEtNDIyMy04ZmFiLWFiOWI0YzVlMWZkOSIsIk1vZGlmaWVkT24iOiIyMDIyLTA5LTA3VDA2OjMzOjU5IiwiUHJvamVjdCI6eyIkcmVmIjoiNSJ9fSx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YW5ndWFnZSI6ImVuZyIsIkxhbmd1YWdlQ29kZSI6ImVuIi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yNDYwMTkzMSIsIlVyaVN0cmluZyI6Imh0dHA6Ly93d3cubmNiaS5ubG0ubmloLmdvdi9wdWJtZWQvMjQ2MDE5MzE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ktMDZUMTU6Mzc6MjkiLCJNb2RpZmllZEJ5IjoiX0FMSSIsIklkIjoiYzA5MDU1NmEtMDRjNy00N2JmLWE0YjAtMmI2MTUwZDNiMWY5IiwiTW9kaWZpZWRPbiI6IjIwMjItMDktMDZUMTU6Mzc6Mjk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IxMC4xMTExL2Rpc2EuMTIwNTQiLCJVcmlTdHJpbmciOiJodHRwczovL2RvaS5vcmcvMTAuMTExMS9kaXNhLjEyMDU0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A2VDE1OjM3OjI5IiwiTW9kaWZpZWRCeSI6Il9BTEkiLCJJZCI6ImYzNTQ3NzZjLTAyOTctNDA4My05OTJlLTVhMjMwNmFjNjVhNyIsIk1vZGlmaWVkT24iOiIyMDIyLTA5LTA2VDE1OjM3OjI5IiwiUHJvamVjdCI6eyIkcmVmIjoiNSJ9fV0sIk9yZ2FuaXphdGlvbnMiOltdLCJPdGhlcnNJbnZvbHZlZCI6W10sIlBhZ2VDb3VudCI6IjEiLCJQYWdlUmFuZ2UiOiI8c3A+XHJcbiAgPG4+NDk8L24+XHJcbiAgPG5zPk9taXQ8L25zPlxyXG4gIDxvcz5TMjUtNDk8L29zPlxyXG4gIDxwcz5TMjUtNDk8L3BzPlxyXG48L3NwPlxyXG48b3M+UzI1LTQ5PC9vcz4iLCJQZXJpb2RpY2FsIjp7IiRpZCI6IjE0IiwiJHR5cGUiOiJTd2lzc0FjYWRlbWljLkNpdGF2aS5QZXJpb2RpY2FsLCBTd2lzc0FjYWRlbWljLkNpdGF2aSIsIk5hbWUiOiJEaXNhc3RlcnMiLCJQYWdpbmF0aW9uIjowLCJQcm90ZWN0ZWQiOmZhbHNlLCJDcmVhdGVkQnkiOiJfQW5qb21zaG9hZSIsIkNyZWF0ZWRPbiI6IjIwMjItMDEtMzBUMDQ6MzE6MzgiLCJNb2RpZmllZEJ5IjoiX0Fuam9tc2hvYWUiLCJJZCI6IjQ5YTQ0ZmQ3LTU2MjUtNGM1Zi1hMWM0LTNkZGRmZjhlMGRkZiIsIk1vZGlmaWVkT24iOiIyMDIyLTAxLTMwVDA0OjMxOjM4IiwiUHJvamVjdCI6eyIkcmVmIjoiNSJ9fSwiUHVibGlzaGVycyI6W3siJGlkIjoiMTUiLCIkdHlwZSI6IlN3aXNzQWNhZGVtaWMuQ2l0YXZpLlB1Ymxpc2hlciwgU3dpc3NBY2FkZW1pYy5DaXRhdmkiLCJOYW1lIjoiSm9obiBXaWxleSAmIFNvbnMsIEx0ZCIsIlByb3RlY3RlZCI6ZmFsc2UsIkNyZWF0ZWRCeSI6Il9hIiwiQ3JlYXRlZE9uIjoiMjAxNi0wNi0wN1QxNToxODoyMiIsIk1vZGlmaWVkQnkiOiJfYSIsIklkIjoiYTNiYTg4NTMtOWI5Yy00NzkxLTkzYWYtZGQ3YTAyZWRkYmJhIiwiTW9kaWZpZWRPbiI6IjIwMTYtMDYtMDdUMTU6MTg6MjIiLCJQcm9qZWN0Ijp7IiRyZWYiOiI1In19XSwiUHViTWVkSWQiOiIyNDYwMTkzMSIsIlF1b3RhdGlvbnMiOltdLCJSZWZlcmVuY2VUeXBlIjoiSm91cm5hbEFydGljbGUiLCJTaG9ydFRpdGxlIjoiQWJyYWhhbXMgMjAxNCDigJMgVGhlIGJhcnJpZXJzIHRvIGVudmlyb25tZW50YWwgc3VzdGFpbmFiaWxpdHkiLCJTaG9ydFRpdGxlVXBkYXRlVHlwZSI6MCwiU291cmNlT2ZCaWJsaW9ncmFwaGljSW5mb3JtYXRpb24iOiJQdWJNZWQiLCJTdGF0aWNJZHMiOlsiZDBhMTg0MjYtMjlkYS00NzhmLTgxYzQtYjRhMjA4NjAyZWZkIl0sIlRhYmxlT2ZDb250ZW50c0NvbXBsZXhpdHkiOjAsIlRhYmxlT2ZDb250ZW50c1NvdXJjZVRleHRGb3JtYXQiOjAsIlRhc2tzIjpbXSwiVGl0bGUiOiJUaGUgYmFycmllcnMgdG8gZW52aXJvbm1lbnRhbCBzdXN0YWluYWJpbGl0eSBpbiBwb3N0LWRpc2FzdGVyIHNldHRpbmdzOiBhIGNhc2Ugc3R1ZHkgb2YgdHJhbnNpdGlvbmFsIHNoZWx0ZXIgaW1wbGVtZW50YXRpb24gaW4gSGFpdGkiLCJUcmFuc2xhdG9ycyI6W10sIlZvbHVtZSI6IjM4IFN1cHBsIDEiLCJZZWFyIjoiMjAxNCIsIlllYXJSZXNvbHZlZCI6IjIwMTQiLCJDcmVhdGVkQnkiOiJfQUxJIiwiQ3JlYXRlZE9uIjoiMjAyMi0wOS0wNlQxNTozNzoyOSIsIk1vZGlmaWVkQnkiOiJfQWxpIiwiSWQiOiJhZmQ2ZGUzNS0wMGE5LTRlZDEtYTlkYy1hZDM5NjMzOTg3YWIiLCJNb2RpZmllZE9uIjoiMjAyMy0xMC0wMlQyMjoyOToxNSIsIlByb2plY3QiOnsiJHJlZiI6IjUifX0sIlVzZU51bWJlcmluZ1R5cGVPZlBhcmVudERvY3VtZW50IjpmYWxzZX0seyIkaWQiOiIxNiIsIiR0eXBlIjoiU3dpc3NBY2FkZW1pYy5DaXRhdmkuQ2l0YXRpb25zLldvcmRQbGFjZWhvbGRlckVudHJ5LCBTd2lzc0FjYWRlbWljLkNpdGF2aSIsIklkIjoiMDhjOWEwNjYtYmEwMi00M2M0LWEwYTEtZTE4NmY0MzRkZmFiIiwiUmFuZ2VTdGFydCI6MTUsIlJhbmdlTGVuZ3RoIjoyMCwiUmVmZXJlbmNlSWQiOiJmOWIzNTViYy1mMWQ2LTRhNjQtODQ4Mi00NzFmMGY4NzJmNTIiLCJSZWZlcmVuY2UiOnsiJGlkIjoiMTciLCIkdHlwZSI6IlN3aXNzQWNhZGVtaWMuQ2l0YXZpLlJlZmVyZW5jZSwgU3dpc3NBY2FkZW1pYy5DaXRhdmkiLCJBYnN0cmFjdENvbXBsZXhpdHkiOjAsIkFic3RyYWN0U291cmNlVGV4dEZvcm1hdCI6MCwiQXV0aG9ycyI6W3siJGlkIjoiMTgiLCIkdHlwZSI6IlN3aXNzQWNhZGVtaWMuQ2l0YXZpLlBlcnNvbiwgU3dpc3NBY2FkZW1pYy5DaXRhdmkiLCJGaXJzdE5hbWUiOiJTdXJhaml0IiwiTGFzdE5hbWUiOiJCYWciLCJQcm90ZWN0ZWQiOmZhbHNlLCJTZXgiOjAsIkNyZWF0ZWRCeSI6Il9BbGkiLCJDcmVhdGVkT24iOiIyMDIxLTAyLTE0VDExOjI2OjIwIiwiTW9kaWZpZWRCeSI6Il9BbGkiLCJJZCI6ImEwYTdmMTQyLWI4MjgtNGNlMy05MWY3LWVlOTA2Y2JiYTU5OCIsIk1vZGlmaWVkT24iOiIyMDIxLTAyLTE0VDExOjI2OjIwIiwiUHJvamVjdCI6eyIkcmVmIjoiNSJ9fSx7IiRpZCI6IjE5IiwiJHR5cGUiOiJTd2lzc0FjYWRlbWljLkNpdGF2aS5QZXJzb24sIFN3aXNzQWNhZGVtaWMuQ2l0YXZpIiwiRmlyc3ROYW1lIjoiU3VuaWwiLCJMYXN0TmFtZSI6Ikx1dGhyYSIsIlByb3RlY3RlZCI6ZmFsc2UsIlNleCI6MiwiQ3JlYXRlZEJ5IjoiX0FsaSIsIkNyZWF0ZWRPbiI6IjIwMTgtMDMtMDFUMDY6NDY6MzkiLCJNb2RpZmllZEJ5IjoiX0FsaSIsIklkIjoiODFlOTkwYTQtNWJiNi00ZDZmLWJiNzUtZmRmOTZlN2MwNDgwIiwiTW9kaWZpZWRPbiI6IjIwMTgtMDMtMDFUMDY6NDY6MzkiLCJQcm9qZWN0Ijp7IiRyZWYiOiI1In19LHsiJGlkIjoiMjAiLCIkdHlwZSI6IlN3aXNzQWNhZGVtaWMuQ2l0YXZpLlBlcnNvbiwgU3dpc3NBY2FkZW1pYy5DaXRhdmkiLCJGaXJzdE5hbWUiOiJWLiIsIkxhc3ROYW1lIjoiVmVua2F0ZXNoIiwiTWlkZGxlTmFtZSI6IkcuIiwiUHJvdGVjdGVkIjpmYWxzZSwiU2V4IjowLCJDcmVhdGVkQnkiOiJfQW5qb21zaG9hZSIsIkNyZWF0ZWRPbiI6IjIwMjItMDEtMzBUMDQ6MzE6MzgiLCJNb2RpZmllZEJ5IjoiX0Fuam9tc2hvYWUiLCJJZCI6ImY0MTlhN2ZkLTYzNmEtNGI4Ny04ODBhLWNmOTVhZGZlNWM4MCIsIk1vZGlmaWVkT24iOiIyMDIyLTAxLTMwVDA0OjMxOjM4IiwiUHJvamVjdCI6eyIkcmVmIjoiNSJ9fSx7IiRpZCI6IjIxIiwiJHR5cGUiOiJTd2lzc0FjYWRlbWljLkNpdGF2aS5QZXJzb24sIFN3aXNzQWNhZGVtaWMuQ2l0YXZpIiwiRmlyc3ROYW1lIjoiR3VuamFuIiwiTGFzdE5hbWUiOiJZYWRhdiIsIlByb3RlY3RlZCI6ZmFsc2UsIlNleCI6MCwiQ3JlYXRlZEJ5IjoiX0FBIiwiQ3JlYXRlZE9uIjoiMjAyMS0wMy0xMFQxMDo0MzowNSIsIk1vZGlmaWVkQnkiOiJfQUEiLCJJZCI6IjE3YzhiNjAyLTllYjgtNDJjOS1hMTJmLTlkMjg5NWNhNDJmYiIsIk1vZGlmaWVkT24iOiIyMDIxLTAzLTEwVDEwOjQzOjA1IiwiUHJvamVjdCI6eyIkcmVmIjoiNSJ9fV0sIkNpdGF0aW9uS2V5IjoiQmFnIGV0IGFsLiAyMDIwIiwiQ2l0YXRpb25LZXlVcGRhdGVUeXBlIjowLCJDb2xsYWJvcmF0b3JzIjpbXSwiQ3VzdG9tRmllbGQxIjoiMTQiLCJDdXN0b21GaWVsZDIiOiJFbXBpcmljYWwiLCJDdXN0b21GaWVsZDMiOiJTdWRkZW4tb25zZXQiLCJDdXN0b21GaWVsZDQiOiJEaXNhc3RlciByZWxpZWYiLCJDdXN0b21GaWVsZDUiOiJSZXNwb25zZSIsIkN1c3RvbUZpZWxkNiI6IlN1cnZleSIsIkN1c3RvbUZpZWxkNyI6Ik5vdCBTcGVjaWZpYyIsIkN1c3RvbUZpZWxkOCI6IkZ1enp5IFNldCBUaGVvcnkiLCJDdXN0b21GaWVsZDkiOiJTb3V0aCBBZnJpY2EiLCJEb2kiOiIxMC4xMTA4L01FUS0wNi0yMDE5LTAxMjQiLCJFZGl0b3JzIjpbXSwiRXZhbHVhdGlvbkNvbXBsZXhpdHkiOjAsIkV2YWx1YXRpb25Tb3VyY2VUZXh0Rm9ybWF0IjowLCJHcm91cHMiOlt7IiRyZWYiOiI3In1dLCJIYXNMYWJlbDEiOmZhbHNlLCJIYXNMYWJlbDIiOmZhbHNlLCJLZXl3b3JkcyI6W10sIkxvY2F0aW9ucyI6W3siJGlkIjoiMjIiLCIkdHlwZSI6IlN3aXNzQWNhZGVtaWMuQ2l0YXZpLkxvY2F0aW9uLCBTd2lzc0FjYWRlbWljLkNpdGF2aSIsIkFkZHJlc3MiOnsiJGlkIjoiMjMiLCIkdHlwZSI6IlN3aXNzQWNhZGVtaWMuQ2l0YXZpLkxpbmtlZFJlc291cmNlLCBTd2lzc0FjYWRlbWljLkNpdGF2aSIsIkxpbmtlZFJlc291cmNlVHlwZSI6NSwiT3JpZ2luYWxTdHJpbmciOiIxMC4xMTA4L01FUS0wNi0yMDE5LTAxMjQiLCJVcmlTdHJpbmciOiJodHRwczovL2RvaS5vcmcvMTAuMTEwOC9NRVEtMDYtMjAxOS0wMTI0IiwiTGlua2VkUmVzb3VyY2VTdGF0dXMiOjgsIlByb3BlcnRpZXMiOnsiJGlkIjoiMj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zhiMjJjMzMtYjY3Ny00ZjJkLWIxOTYtMTIwNjJjOWI2MGMxIiwiTW9kaWZpZWRPbiI6IjIwMjItMDEtMzBUMDQ6NTQ6NTMiLCJQcm9qZWN0Ijp7IiRyZWYiOiI1In19LHsiJGlkIjoiMjUiLCIkdHlwZSI6IlN3aXNzQWNhZGVtaWMuQ2l0YXZpLkxvY2F0aW9uLCBTd2lzc0FjYWRlbWljLkNpdGF2aSIsIkFkZHJlc3MiOnsiJGlkIjoiMjYiLCIkdHlwZSI6IlN3aXNzQWNhZGVtaWMuQ2l0YXZpLkxpbmtlZFJlc291cmNlLCBTd2lzc0FjYWRlbWljLkNpdGF2aSIsIkxpbmtlZFJlc291cmNlVHlwZSI6NSwiT3JpZ2luYWxTdHJpbmciOiJodHRwczovL3d3dy5zY29wdXMuY29tL2lud2FyZC9yZWNvcmQudXJpP2VpZD0yLXMyLjAtODUwODEzNDE5OTYmZG9pPTEwLjExMDglMmZNRVEtMDYtMjAxOS0wMTI0JnBhcnRuZXJJRD00MCZtZDU9MWM5YTM1YTBmNTU5NzRmZTM1OWM5NmZhY2EwMmQ5MmQiLCJVcmlTdHJpbmciOiJodHRwczovL3d3dy5zY29wdXMuY29tL2lud2FyZC9yZWNvcmQudXJpP2VpZD0yLXMyLjAtODUwODEzNDE5OTYmZG9pPTEwLjExMDglMmZNRVEtMDYtMjAxOS0wMTI0JnBhcnRuZXJJRD00MCZtZDU9MWM5YTM1YTBmNTU5NzRmZTM1OWM5NmZhY2EwMmQ5MmQiLCJMaW5rZWRSZXNvdXJjZVN0YXR1cyI6OCwiUHJvcGVydGllcyI6eyIkaWQiOiIy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hM2JjNDM0MC01YThhLTQzNWQtOTQzZC1hMTQzMjlkMjVjNjMiLCJNb2RpZmllZE9uIjoiMjAyMi0wMS0zMFQwNDo1NDo1MyIsIlByb2plY3QiOnsiJHJlZiI6IjUifX0seyIkaWQiOiIyOCIsIiR0eXBlIjoiU3dpc3NBY2FkZW1pYy5DaXRhdmkuTG9jYXRpb24sIFN3aXNzQWNhZGVtaWMuQ2l0YXZpIiwiQWRkcmVzcyI6eyIkaWQiOiIyOSIsIiR0eXBlIjoiU3dpc3NBY2FkZW1pYy5DaXRhdmkuTGlua2VkUmVzb3VyY2UsIFN3aXNzQWNhZGVtaWMuQ2l0YXZpIiwiTGlua2VkUmVzb3VyY2VUeXBlIjo1LCJPcmlnaW5hbFN0cmluZyI6Imh0dHBzOi8vd3d3LmVtZXJhbGQuY29tL2luc2lnaHQvY29udGVudC9kb2kvMTAuMTEwOC9NRVEtMDYtMjAxOS0wMTI0L2Z1bGwvaHRtbCIsIlVyaVN0cmluZyI6Imh0dHBzOi8vd3d3LmVtZXJhbGQuY29tL2luc2lnaHQvY29udGVudC9kb2kvMTAuMTEwOC9NRVEtMDYtMjAxOS0wMTI0L2Z1bGwvaHRtbCIsIkxpbmtlZFJlc291cmNlU3RhdHVzIjo4LCJQcm9wZXJ0aWVzIjp7IiRpZCI6IjM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0MyIsIk1vZGlmaWVkQnkiOiJfQW5qb21zaG9hZSIsIklkIjoiZGY4YWIwMTQtNDQ2Ni00NzdkLTljZWUtMTBlMzU3ZGQzMzRlIiwiTW9kaWZpZWRPbiI6IjIwMjItMDMtMTFUMDY6MzM6NDMiLCJQcm9qZWN0Ijp7IiRyZWYiOiI1In19XSwiTnVtYmVyIjoiNSIsIk9ubGluZUFkZHJlc3MiOiJodHRwczovL3d3dy5zY29wdXMuY29tL2lud2FyZC9yZWNvcmQudXJpP2VpZD0yLXMyLjAtODUwODEzNDE5OTYmZG9pPTEwLjExMDglMmZNRVEtMDYtMjAxOS0wMTI0JnBhcnRuZXJJRD00MCZtZDU9MWM5YTM1YTBmNTU5NzRmZTM1OWM5NmZhY2EwMmQ5MmQiLCJPcmdhbml6YXRpb25zIjpbXSwiT3RoZXJzSW52b2x2ZWQiOltdLCJQYWdlUmFuZ2UiOiI8c3A+XHJcbiAgPG4+MTExMTwvbj5cclxuICA8aW4+dHJ1ZTwvaW4+XHJcbiAgPG9zPjExMTE8L29zPlxyXG4gIDxwcz4xMTExPC9wcz5cclxuPC9zcD5cclxuPGVwPlxyXG4gIDxuPjExNDU8L24+XHJcbiAgPGluPnRydWU8L2luPlxyXG4gIDxvcz4xMTQ1PC9vcz5cclxuICA8cHM+MTE0NTwvcHM+XHJcbjwvZXA+XHJcbjxvcz4xMTExLTExNDU8L29zPiIsIlBlcmlvZGljYWwiOnsiJGlkIjoiMzEiLCIkdHlwZSI6IlN3aXNzQWNhZGVtaWMuQ2l0YXZpLlBlcmlvZGljYWwsIFN3aXNzQWNhZGVtaWMuQ2l0YXZpIiwiTmFtZSI6Ik1hbmFnZW1lbnQgb2YgRW52aXJvbm1lbnRhbCBRdWFsaXR5OiBBbiBJbnRlcm5hdGlvbmFsIEpvdXJuYWwiLCJQYWdpbmF0aW9uIjowLCJQcm90ZWN0ZWQiOmZhbHNlLCJDcmVhdGVkQnkiOiJfQW5qb21zaG9hZSIsIkNyZWF0ZWRPbiI6IjIwMjItMDEtMzBUMDQ6NTQ6NTMiLCJNb2RpZmllZEJ5IjoiX0Fuam9tc2hvYWUiLCJJZCI6ImU0MjE5MTVmLWE0YjEtNDJhZS04NTIwLTc0ZTBmNWMzZGZiNSIsIk1vZGlmaWVkT24iOiIyMDIyLTAxLTMwVDA0OjU0OjUzIiwiUHJvamVjdCI6eyIkcmVmIjoiNSJ9fSwiUHVibGlzaGVycyI6W3siJGlkIjoiMzIiLCIkdHlwZSI6IlN3aXNzQWNhZGVtaWMuQ2l0YXZpLlB1Ymxpc2hlciwgU3dpc3NBY2FkZW1pYy5DaXRhdmkiLCJOYW1lIjoiRW1lcmFsZCBHcm91cCBQdWJsaXNoaW5nIExpbWl0ZWQiLCJQcm90ZWN0ZWQiOmZhbHNlLCJDcmVhdGVkQnkiOiJfQWxpIiwiQ3JlYXRlZE9uIjoiMjAyMS0wMi0xM1QxMTo1NzozMiIsIk1vZGlmaWVkQnkiOiJfQWxpIiwiSWQiOiIzMjBiYTI4Ny00NWUzLTQ2ODEtODBiYi1iNjcwYjIyNGJjYmYiLCJNb2RpZmllZE9uIjoiMjAyMS0wMi0xM1QxMTo1NzozMiIsIlByb2plY3QiOnsiJHJlZiI6IjUifX1dLCJRdW90YXRpb25zIjpbXSwiUmVmZXJlbmNlVHlwZSI6IkpvdXJuYWxBcnRpY2xlIiwiU2hvcnRUaXRsZSI6IkJhZywgTHV0aHJhIGV0IGFsLiAyMDIwIOKAkyBUb3dhcmRzIHVuZGVyc3RhbmRpbmcga2V5IGVuYWJsZXJzIiwiU2hvcnRUaXRsZVVwZGF0ZVR5cGUiOjAsIlNvdXJjZU9mQmlibGlvZ3JhcGhpY0luZm9ybWF0aW9uIjoiQ3Jvc3NSZWYiLCJTdGF0aWNJZHMiOlsiNzk1NTAwYzUtNzdmYy00OWQ1LWFjNmMtZWZiMDY3NDVmMGQ4Il0sIlRhYmxlT2ZDb250ZW50c0NvbXBsZXhpdHkiOjAsIlRhYmxlT2ZDb250ZW50c1NvdXJjZVRleHRGb3JtYXQiOjAsIlRhc2tzIjpbXSwiVGl0bGUiOiJUb3dhcmRzIHVuZGVyc3RhbmRpbmcga2V5IGVuYWJsZXJzIHRvIGdyZWVuIGh1bWFuaXRhcmlhbiBzdXBwbHkgY2hhaW4gbWFuYWdlbWVudCBwcmFjdGljZXMiLCJUcmFuc2xhdG9ycyI6W10sIlZvbHVtZSI6IjMxIiwiWWVhciI6IjIwMjAiLCJZZWFyUmVzb2x2ZWQiOiIyMDIwIiwiQ3JlYXRlZEJ5IjoiX0Fuam9tc2hvYWUiLCJDcmVhdGVkT24iOiIyMDIyLTAxLTMwVDA0OjU0OjUzIiwiTW9kaWZpZWRCeSI6Il9BbGkiLCJJZCI6ImY5YjM1NWJjLWYxZDYtNGE2NC04NDgyLTQ3MWYwZjg3MmY1MiIsIk1vZGlmaWVkT24iOiIyMDIzLTEwLTAyVDIyOjI5OjE1IiwiUHJvamVjdCI6eyIkcmVmIjoiNSJ9fSwiVXNlTnVtYmVyaW5nVHlwZU9mUGFyZW50RG9jdW1lbnQiOmZhbHNlfV0sIkZvcm1hdHRlZFRleHQiOnsiJGlkIjoiMzMiLCJDb3VudCI6MywiVGV4dFVuaXRzIjpbeyIkaWQiOiIzNCIsIkZvbnRTdHlsZSI6eyIkaWQiOiIzNSIsIk5ldXRyYWwiOnRydWV9LCJSZWFkaW5nT3JkZXIiOjEsIlRleHQiOiIoQWJyYWhhbXMsIDIwMTQ7IEJhZyJ9LHsiJGlkIjoiMzYiLCJGb250U3R5bGUiOnsiJGlkIjoiMzciLCJJdGFsaWMiOnRydWV9LCJSZWFkaW5nT3JkZXIiOjEsIlRleHQiOiIgZXQgYWwuIn0seyIkaWQiOiIzOCIsIkZvbnRTdHlsZSI6eyIkaWQiOiIzOSIsIk5ldXRyYWwiOnRydWV9LCJSZWFkaW5nT3JkZXIiOjEsIlRleHQiOiIsIDIwMjBiKSJ9XX0sIlRhZyI6IkNpdGF2aVBsYWNlaG9sZGVyI2E4OWE1NmU3LTk0YWMtNGFkOS1iM2Q1LTcwZWY1NjY4ODgwYSIsIlRleHQiOiIoQWJyYWhhbXMsIDIwMTQ7IEJhZyBldCBhbC4sIDIwMjBiKSIsIldBSVZlcnNpb24iOiI2LjguMC4wIn0=}</w:instrText>
          </w:r>
          <w:r w:rsidR="00BE3553" w:rsidRPr="00DD54E3">
            <w:rPr>
              <w:color w:val="000000" w:themeColor="text1"/>
              <w:lang w:val="en-GB"/>
            </w:rPr>
            <w:fldChar w:fldCharType="separate"/>
          </w:r>
          <w:r w:rsidR="00B10F20" w:rsidRPr="00DD54E3">
            <w:rPr>
              <w:color w:val="000000" w:themeColor="text1"/>
              <w:lang w:val="en-GB"/>
            </w:rPr>
            <w:t>(Abrahams, 2014; Bag</w:t>
          </w:r>
          <w:r w:rsidR="00B10F20" w:rsidRPr="00DD54E3">
            <w:rPr>
              <w:i/>
              <w:color w:val="000000" w:themeColor="text1"/>
              <w:lang w:val="en-GB"/>
            </w:rPr>
            <w:t xml:space="preserve"> et al.</w:t>
          </w:r>
          <w:r w:rsidR="00B10F20" w:rsidRPr="00DD54E3">
            <w:rPr>
              <w:color w:val="000000" w:themeColor="text1"/>
              <w:lang w:val="en-GB"/>
            </w:rPr>
            <w:t>, 2020b)</w:t>
          </w:r>
          <w:r w:rsidR="00BE3553" w:rsidRPr="00DD54E3">
            <w:rPr>
              <w:color w:val="000000" w:themeColor="text1"/>
              <w:lang w:val="en-GB"/>
            </w:rPr>
            <w:fldChar w:fldCharType="end"/>
          </w:r>
        </w:sdtContent>
      </w:sdt>
      <w:r w:rsidRPr="00DD54E3">
        <w:rPr>
          <w:color w:val="000000" w:themeColor="text1"/>
          <w:lang w:val="en-GB"/>
        </w:rPr>
        <w:t xml:space="preserve">. </w:t>
      </w:r>
      <w:r w:rsidR="006D354A" w:rsidRPr="00DD54E3">
        <w:rPr>
          <w:color w:val="000000" w:themeColor="text1"/>
          <w:lang w:val="en-GB"/>
        </w:rPr>
        <w:t>Many studies ha</w:t>
      </w:r>
      <w:r w:rsidR="001B76A0" w:rsidRPr="00DD54E3">
        <w:rPr>
          <w:color w:val="000000" w:themeColor="text1"/>
          <w:lang w:val="en-GB"/>
        </w:rPr>
        <w:t>ve</w:t>
      </w:r>
      <w:r w:rsidR="006D354A" w:rsidRPr="00DD54E3">
        <w:rPr>
          <w:color w:val="000000" w:themeColor="text1"/>
          <w:lang w:val="en-GB"/>
        </w:rPr>
        <w:t xml:space="preserve"> focused on </w:t>
      </w:r>
      <w:r w:rsidR="00E7443C" w:rsidRPr="00DD54E3">
        <w:rPr>
          <w:color w:val="000000" w:themeColor="text1"/>
          <w:lang w:val="en-GB"/>
        </w:rPr>
        <w:t>examining the barriers</w:t>
      </w:r>
      <w:r w:rsidR="006D354A" w:rsidRPr="00DD54E3">
        <w:rPr>
          <w:color w:val="000000" w:themeColor="text1"/>
          <w:lang w:val="en-GB"/>
        </w:rPr>
        <w:t xml:space="preserve"> and enablers related to the complexities of SHSCM</w:t>
      </w:r>
      <w:r w:rsidR="00833337" w:rsidRPr="00DD54E3">
        <w:rPr>
          <w:color w:val="000000" w:themeColor="text1"/>
          <w:lang w:val="en-GB"/>
        </w:rPr>
        <w:t xml:space="preserve"> </w:t>
      </w:r>
      <w:sdt>
        <w:sdtPr>
          <w:rPr>
            <w:color w:val="000000" w:themeColor="text1"/>
            <w:lang w:val="en-GB"/>
          </w:rPr>
          <w:alias w:val="To edit, see citavi.com/edit"/>
          <w:tag w:val="CitaviPlaceholder#306040a6-3c09-4681-9847-5b372d1b0358"/>
          <w:id w:val="-1250193058"/>
          <w:placeholder>
            <w:docPart w:val="DefaultPlaceholder_-1854013440"/>
          </w:placeholder>
        </w:sdtPr>
        <w:sdtContent>
          <w:r w:rsidR="0083333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MwOWZjMDEzLTM2MjEtNGYxMC05MjYzLTkxMmFiNThjMDNhZSIsIlJhbmdlTGVuZ3RoIjoxOSwiUmVmZXJlbmNlSWQiOiJhZjg4YzUzOS1lNzY5LTRlM2EtOGQyZC1hMmE1ZDMwYmMyNm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5jaGFsIiwiTGFzdE5hbWUiOiJQYXRpbCIsIlByb3RlY3RlZCI6ZmFsc2UsIlNleCI6MCwiQ3JlYXRlZEJ5IjoiX0FsaSIsIkNyZWF0ZWRPbiI6IjIwMjEtMDItMTRUMDk6NDA6MzgiLCJNb2RpZmllZEJ5IjoiX0FsaSIsIklkIjoiNTMwZTIwOTYtM2JmNS00NzI0LWI4MjAtYTNhOTM0YTFhNGYzIiwiTW9kaWZpZWRPbiI6IjIwMjEtMDItMTRUMDk6NDA6MzgiLCJQcm9qZWN0Ijp7IiRpZCI6IjUiLCIkdHlwZSI6IlN3aXNzQWNhZGVtaWMuQ2l0YXZpLlByb2plY3QsIFN3aXNzQWNhZGVtaWMuQ2l0YXZpIn19LHsiJGlkIjoiNiIsIiR0eXBlIjoiU3dpc3NBY2FkZW1pYy5DaXRhdmkuUGVyc29uLCBTd2lzc0FjYWRlbWljLkNpdGF2aSIsIkZpcnN0TmFtZSI6IlZpcHVsZXNoIiwiTGFzdE5hbWUiOiJTaGFyZGVvIiwiUHJvdGVjdGVkIjpmYWxzZSwiU2V4IjowLCJDcmVhdGVkQnkiOiJfQWxpIiwiQ3JlYXRlZE9uIjoiMjAyMS0wMi0xNFQwOTo0MDozOCIsIk1vZGlmaWVkQnkiOiJfQWxpIiwiSWQiOiI3YmVjNDIxOS04MjJkLTRjYjEtOTM4My1kZGYxZDIyYWVhOTIiLCJNb2RpZmllZE9uIjoiMjAyMS0wMi0xNFQwOTo0MDozOCIsIlByb2plY3QiOnsiJHJlZiI6IjUifX0seyIkaWQiOiI3IiwiJHR5cGUiOiJTd2lzc0FjYWRlbWljLkNpdGF2aS5QZXJzb24sIFN3aXNzQWNhZGVtaWMuQ2l0YXZpIiwiRmlyc3ROYW1lIjoiQXNoaXNoIiwiTGFzdE5hbWUiOiJEd2l2ZWRpIiwiUHJvdGVjdGVkIjpmYWxzZSwiU2V4IjowLCJDcmVhdGVkQnkiOiJfQUEiLCJDcmVhdGVkT24iOiIyMDIxLTA1LTIwVDA4OjQyOjU4IiwiTW9kaWZpZWRCeSI6Il9BQSIsIklkIjoiMzg2MGI4NWMtOTdhZC00OGQ0LTg0NjgtZmFkZjgyOWIzMzY5IiwiTW9kaWZpZWRPbiI6IjIwMjEtMDUtMjBUMDg6NDI6NTgiLCJQcm9qZWN0Ijp7IiRyZWYiOiI1In19LHsiJGlkIjoiOCIsIiR0eXBlIjoiU3dpc3NBY2FkZW1pYy5DaXRhdmkuUGVyc29uLCBTd2lzc0FjYWRlbWljLkNpdGF2aSIsIkZpcnN0TmFtZSI6IkppdGVuZHJhIiwiTGFzdE5hbWUiOiJNYWRhYW4iLCJQcm90ZWN0ZWQiOmZhbHNlLCJTZXgiOjIsIkNyZWF0ZWRCeSI6Il9BTEkiLCJDcmVhdGVkT24iOiIyMDIyLTA1LTA4VDA1OjQ5OjM3IiwiTW9kaWZpZWRCeSI6Il9BTEkiLCJJZCI6IjA0Y2Q5ODdjLWE0NDYtNDAwNS05YWE2LTBkNGJjOWRkODBhYSIsIk1vZGlmaWVkT24iOiIyMDIyLTA1LTA4VDA1OjQ5OjM3IiwiUHJvamVjdCI6eyIkcmVmIjoiNSJ9fSx7IiRpZCI6IjkiLCIkdHlwZSI6IlN3aXNzQWNhZGVtaWMuQ2l0YXZpLlBlcnNvbiwgU3dpc3NBY2FkZW1pYy5DaXRhdmkiLCJGaXJzdE5hbWUiOiJOaWtoaWwiLCJMYXN0TmFtZSI6IlZhcm1hIiwiUHJvdGVjdGVkIjpmYWxzZSwiU2V4IjowLCJDcmVhdGVkQnkiOiJfQUxJIiwiQ3JlYXRlZE9uIjoiMjAyMi0wNS0wOFQwNTo0OTozNyIsIk1vZGlmaWVkQnkiOiJfQUxJIiwiSWQiOiIzOTc1NDBlOC0zZmZiLTQxM2QtOTU1NC02NzMwZmYzZGQxY2EiLCJNb2RpZmllZE9uIjoiMjAyMi0wNS0wOFQwNTo0OTozNyIsIlByb2plY3QiOnsiJHJlZiI6IjUifX1dLCJDaXRhdGlvbktleSI6IlBhdGlsIGV0IGFsLiAyMDIxIiwiQ2l0YXRpb25LZXlVcGRhdGVUeXBlIjowLCJDb2xsYWJvcmF0b3JzIjpbXSwiQ3VzdG9tRmllbGQxIjoiOSIsIkN1c3RvbUZpZWxkMiI6IkVtcGlyaWNhbCIsIkN1c3RvbUZpZWxkMyI6IlN1ZGRlbi1vbnNldCIsIkN1c3RvbUZpZWxkNCI6IkRpc2FzdGVyIHJlbGllZiIsIkN1c3RvbUZpZWxkNSI6IlJlc3BvbnNlIiwiQ3VzdG9tRmllbGQ2IjoiTUNETSIsIkN1c3RvbUZpZWxkNyI6Ik5vdCBTcGVjaWZpYyIsIkN1c3RvbUZpZWxkOCI6Ik5vdCBTcGVjaWZpYyIsIkN1c3RvbUZpZWxkOSI6IkluZGlhIiwiRG9pIjoiMTAuMTAxNi9qLnNwYy4yMDIxLjA0LjAyMiIsIkVkaXRvcnMiOltdLCJFdmFsdWF0aW9uQ29tcGxleGl0eSI6MCwiRXZhbHVhdGlvblNvdXJjZVRleHRGb3JtYXQiOjAsIkdyb3VwcyI6W3siJGlkIjoiMTA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0cnVlLCJLZXl3b3JkcyI6W10sIkxvY2F0aW9ucyI6W3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zY29wdXMuY29tL2lud2FyZC9yZWNvcmQudXJpP2VpZD0yLXMyLjAtODUxMDU0OTkzNDImZG9pPTEwLjEwMTYlMmZqLnNwYy4yMDIxLjA0LjAyMiZwYXJ0bmVySUQ9NDAmbWQ1PTVhMTA5OWQ0NWExOGI0MzY3ODNiYzJjNWY3ZjRkMTg2IiwiVXJpU3RyaW5nIjoiaHR0cHM6Ly93d3cuc2NvcHVzLmNvbS9pbndhcmQvcmVjb3JkLnVyaT9laWQ9Mi1zMi4wLTg1MTA1NDk5MzQyJmRvaT0xMC4xMDE2JTJmai5zcGMuMjAyMS4wNC4wMjImcGFydG5lcklEPTQwJm1kNT01YTEwOTlkNDVhMThiNDM2NzgzYmMyYzVmN2Y0ZDE4Ni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VjYzFiNzNhLTdmNjgtNDc2Ni1iYjI2LWI0ZDYxYmJiYjhhMy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xNi9qLnNwYy4yMDIxLjA0LjAyMiIsIlVyaVN0cmluZyI6Imh0dHBzOi8vZG9pLm9yZy8xMC4xMDE2L2ouc3BjLjIwMjEuMDQuMDIy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ZTI2NTg3MDgtM2JjNS00Mjk1LWI1YTQtZjI4YzRlMWNhOWE2IiwiTW9kaWZpZWRPbiI6IjIwMjItMDEtMzBUMDQ6NTQ6NTMiLCJQcm9qZWN0Ijp7IiRyZWYiOiI1In19XSwiT25saW5lQWRkcmVzcyI6Imh0dHBzOi8vd3d3LnNjb3B1cy5jb20vaW53YXJkL3JlY29yZC51cmk/ZWlkPTItczIuMC04NTEwNTQ5OTM0MiZkb2k9MTAuMTAxNiUyZmouc3BjLjIwMjEuMDQuMDIyJnBhcnRuZXJJRD00MCZtZDU9NWExMDk5ZDQ1YTE4YjQzNjc4M2JjMmM1ZjdmNGQxODYiLCJPcmdhbml6YXRpb25zIjpbXSwiT3RoZXJzSW52b2x2ZWQiOltdLCJQYWdlUmFuZ2UiOiI8c3A+XHJcbiAgPG4+MTc5NDwvbj5cclxuICA8aW4+dHJ1ZTwvaW4+XHJcbiAgPG9zPjE3OTQ8L29zPlxyXG4gIDxwcz4xNzk0PC9wcz5cclxuPC9zcD5cclxuPGVwPlxyXG4gIDxuPjE4MDc8L24+XHJcbiAgPGluPnRydWU8L2luPlxyXG4gIDxvcz4xODA3PC9vcz5cclxuICA8cHM+MTgwNzwvcHM+XHJcbjwvZXA+XHJcbjxvcz4xNzk0LTE4MDc8L29zPiIsIlBlcmlvZGljYWwiOnsiJGlkIjoiMTciLCIkdHlwZSI6IlN3aXNzQWNhZGVtaWMuQ2l0YXZpLlBlcmlvZGljYWwsIFN3aXNzQWNhZGVtaWMuQ2l0YXZpIiwiTmFtZSI6IlN1c3RhaW5hYmxlIFByb2R1Y3Rpb24gYW5kIENvbnN1bXB0aW9uIiwiUGFnaW5hdGlvbiI6MCwiUHJvdGVjdGVkIjpmYWxzZSwiQ3JlYXRlZEJ5IjoiX0Fuam9tc2hvYWUiLCJDcmVhdGVkT24iOiIyMDIyLTAxLTMwVDA0OjU0OjUzIiwiTW9kaWZpZWRCeSI6Il9BbmpvbXNob2FlIiwiSWQiOiI1M2ZlNmQwOC05ZTgxLTQxYmItODhlMC1mNjU5OTA5MjQxY2YiLCJNb2RpZmllZE9uIjoiMjAyMi0wMS0zMFQwNDo1NDo1MyIsIlByb2plY3QiOnsiJHJlZiI6IjUifX0sIlB1Ymxpc2hlcnMiOlt7IiRpZCI6IjE4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BhdGlsLCBTaGFyZGVvIGV0IGFsLiAyMDIxIOKAkyBCYXJyaWVycyB0byBzdXN0YWluYWJpbGl0eSBpbiBodW1hbml0YXJpYW4iLCJTaG9ydFRpdGxlVXBkYXRlVHlwZSI6MCwiU291cmNlT2ZCaWJsaW9ncmFwaGljSW5mb3JtYXRpb24iOiJDcm9zc1JlZiIsIlN0YXRpY0lkcyI6WyI3NmYzN2M1MC1jY2UxLTQyNTAtYmFmZC04ZjEzYTNlZGUyZWUiXSwiVGFibGVPZkNvbnRlbnRzQ29tcGxleGl0eSI6MCwiVGFibGVPZkNvbnRlbnRzU291cmNlVGV4dEZvcm1hdCI6MCwiVGFza3MiOltdLCJUaXRsZSI6IkJhcnJpZXJzIHRvIHN1c3RhaW5hYmlsaXR5IGluIGh1bWFuaXRhcmlhbiBtZWRpY2FsIHN1cHBseSBjaGFpbnMiLCJUcmFuc2xhdG9ycyI6W10sIlZvbHVtZSI6IjI3IiwiWWVhciI6IjIwMjEiLCJZZWFyUmVzb2x2ZWQiOiIyMDIxIiwiQ3JlYXRlZEJ5IjoiX0Fuam9tc2hvYWUiLCJDcmVhdGVkT24iOiIyMDIyLTAxLTMwVDA0OjU0OjUzIiwiTW9kaWZpZWRCeSI6Il9BTEkiLCJJZCI6ImFmODhjNTM5LWU3NjktNGUzYS04ZDJkLWEyYTVkMzBiYzI2ZSIsIk1vZGlmaWVkT24iOiIyMDIyLTA5LTI4VDEzOjIwOjI1IiwiUHJvamVjdCI6eyIkcmVmIjoiNSJ9fSwiVXNlTnVtYmVyaW5nVHlwZU9mUGFyZW50RG9jdW1lbnQiOmZhbHNlfSx7IiRpZCI6IjE5IiwiJHR5cGUiOiJTd2lzc0FjYWRlbWljLkNpdGF2aS5DaXRhdGlvbnMuV29yZFBsYWNlaG9sZGVyRW50cnksIFN3aXNzQWNhZGVtaWMuQ2l0YXZpIiwiSWQiOiJiNmJlNzAwNi01MmNmLTRiYjUtOTlhNi04OTZlNWJjYWM0NjQiLCJSYW5nZVN0YXJ0IjoxOSwiUmFuZ2VMZW5ndGgiOjIxLCJSZWZlcmVuY2VJZCI6IjE5ZmUxNTY5LTY0N2QtNDllYS05YjFjLTcyMjE3NDExMDNmMSIsIlJlZmVyZW5jZSI6eyIkaWQiOiIyMCIsIiR0eXBlIjoiU3dpc3NBY2FkZW1pYy5DaXRhdmkuUmVmZXJlbmNlLCBTd2lzc0FjYWRlbWljLkNpdGF2aSIsIkFic3RyYWN0Q29tcGxleGl0eSI6MCwiQWJzdHJhY3RTb3VyY2VUZXh0Rm9ybWF0IjowLCJBdXRob3JzIjpbeyIkaWQiOiIyMSIsIiR0eXBlIjoiU3dpc3NBY2FkZW1pYy5DaXRhdmkuUGVyc29uLCBTd2lzc0FjYWRlbWljLkNpdGF2aSIsIkZpcnN0TmFtZSI6Ik1vaGFtbWFkIiwiTGFzdE5hbWUiOiJaYXJlaSIsIk1pZGRsZU5hbWUiOiJIb3NzZWluIiwiUHJvdGVjdGVkIjpmYWxzZSwiU2V4IjoyLCJDcmVhdGVkQnkiOiJfQUxJIiwiQ3JlYXRlZE9uIjoiMjAyMi0wMy0xNlQxMTozNDoyMiIsIk1vZGlmaWVkQnkiOiJfQUxJIiwiSWQiOiI2YWU1NGZmMy1lMWE5LTRhYmMtOWQ5MS04NjI0NTQzYzIzZjEiLCJNb2RpZmllZE9uIjoiMjAyMi0wMy0xNlQxMTozNDoyMiIsIlByb2plY3QiOnsiJHJlZiI6IjUifX0seyIkaWQiOiIyMiIsIiR0eXBlIjoiU3dpc3NBY2FkZW1pYy5DaXRhdmkuUGVyc29uLCBTd2lzc0FjYWRlbWljLkNpdGF2aSIsIkZpcnN0TmFtZSI6IlJ1dGgiLCJMYXN0TmFtZSI6IkNhcnJhc2Nv4oCQR2FsbGVnbyIsIlByb3RlY3RlZCI6ZmFsc2UsIlNleCI6MSwiQ3JlYXRlZEJ5IjoiX0FMSSIsIkNyZWF0ZWRPbiI6IjIwMjItMDUtMDhUMDU6NTQ6NTQiLCJNb2RpZmllZEJ5IjoiX0FMSSIsIklkIjoiYTI0NGM0YzUtYTI3MS00MTNmLTk2MGUtNzYyY2YwNTBmY2UzIiwiTW9kaWZpZWRPbiI6IjIwMjItMDUtMDhUMDU6NTQ6NTQiLCJQcm9qZWN0Ijp7IiRyZWYiOiI1In19LHsiJGlkIjoiMjMiLCIkdHlwZSI6IlN3aXNzQWNhZGVtaWMuQ2l0YXZpLlBlcnNvbiwgU3dpc3NBY2FkZW1pYy5DaXRhdmkiLCJGaXJzdE5hbWUiOiJTdGVmYW5vIiwiTGFzdE5hbWUiOiJSb25jaGkiLCJQcm90ZWN0ZWQiOmZhbHNlLCJTZXgiOjIsIkNyZWF0ZWRCeSI6Il9BTEkiLCJDcmVhdGVkT24iOiIyMDIyLTAzLTE2VDExOjM0OjIyIiwiTW9kaWZpZWRCeSI6Il9BTEkiLCJJZCI6IjIxZjk0ZTliLTAwZjMtNDZlMS1hOGU4LTNhOWFjMzUzZGU2MiIsIk1vZGlmaWVkT24iOiIyMDIyLTAzLTE2VDExOjM0OjIyIiwiUHJvamVjdCI6eyIkcmVmIjoiNSJ9fV0sIkNpdGF0aW9uS2V5IjoiWmFyZWkgZXQgYWwuIDIwMTkiLCJDaXRhdGlvbktleVVwZGF0ZVR5cGUiOjAsIkNvbGxhYm9yYXRvcnMiOltdLCJDdXN0b21GaWVsZDEiOiIxMSIsIkN1c3RvbUZpZWxkMiI6IkVtcGlyaWNhbCIsIkN1c3RvbUZpZWxkMyI6IkJvdGggb3Igbm90IHNwZWNpZmljIiwiQ3VzdG9tRmllbGQ0IjoiQm90aCBvciBub3Qgc3BlY2lmaWMiLCJDdXN0b21GaWVsZDUiOiJOb3Qgc3BlY2lmaWMiLCJDdXN0b21GaWVsZDYiOiJGb2N1cyBHcm91cCIsIkN1c3RvbUZpZWxkNyI6IkVudmlyb25tZW50IiwiQ3VzdG9tRmllbGQ4IjoiTm90IFNwZWNpZmljIiwiQ3VzdG9tRmllbGQ5IjoiU3BhaW4iLCJEb2kiOiIxMC4xMDAyL3NkLjE5NDUiLCJFZGl0b3JzIjpbXSwiRXZhbHVhdGlvbkNvbXBsZXhpdHkiOjAsIkV2YWx1YXRpb25Tb3VyY2VUZXh0Rm9ybWF0IjowLCJHcm91cHMiOlt7IiRyZWYiOiIxMCJ9XSwiSGFzTGFiZWwxIjpmYWxzZSwiSGFzTGFiZWwyIjpmYWxzZSwiS2V5d29yZHMiOltdLCJMb2NhdGlvbnMiOlt7IiRpZCI6IjI0IiwiJHR5cGUiOiJTd2lzc0FjYWRlbWljLkNpdGF2aS5Mb2NhdGlvbiwgU3dpc3NBY2FkZW1pYy5DaXRhdmkiLCJBZGRyZXNzIjp7IiRpZCI6IjI1IiwiJHR5cGUiOiJTd2lzc0FjYWRlbWljLkNpdGF2aS5MaW5rZWRSZXNvdXJjZSwgU3dpc3NBY2FkZW1pYy5DaXRhdmkiLCJMaW5rZWRSZXNvdXJjZVR5cGUiOjUsIk9yaWdpbmFsU3RyaW5nIjoiMTAuMTAwMi9zZC4xOTQ1IiwiVXJpU3RyaW5nIjoiaHR0cHM6Ly9kb2kub3JnLzEwLjEwMDIvc2QuMTk0NSIsIkxpbmtlZFJlc291cmNlU3RhdHVzIjo4LCJQcm9wZXJ0aWVzIjp7IiRpZCI6IjI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VhNmJiYmU0LTk3NjktNGEzMS05ODdiLWZlZjE5YmI0ZGY0YyIsIk1vZGlmaWVkT24iOiIyMDIyLTAxLTMwVDA0OjU0OjUzIiwiUHJvamVjdCI6eyIkcmVmIjoiNSJ9fSx7IiRpZCI6IjI3IiwiJHR5cGUiOiJTd2lzc0FjYWRlbWljLkNpdGF2aS5Mb2NhdGlvbiwgU3dpc3NBY2FkZW1pYy5DaXRhdmkiLCJBZGRyZXNzIjp7IiRpZCI6IjI4IiwiJHR5cGUiOiJTd2lzc0FjYWRlbWljLkNpdGF2aS5MaW5rZWRSZXNvdXJjZSwgU3dpc3NBY2FkZW1pYy5DaXRhdmkiLCJMaW5rZWRSZXNvdXJjZVR5cGUiOjUsIk9yaWdpbmFsU3RyaW5nIjoiaHR0cHM6Ly93d3cuc2NvcHVzLmNvbS9pbndhcmQvcmVjb3JkLnVyaT9laWQ9Mi1zMi4wLTg1MDYzNzgzNDk3JmRvaT0xMC4xMDAyJTJmc2QuMTk0NSZwYXJ0bmVySUQ9NDAmbWQ1PTdmZTRmZDMwZWJkZGVlNjBlMTJhMzFhZTcwZTE5MDEzIiwiVXJpU3RyaW5nIjoiaHR0cHM6Ly93d3cuc2NvcHVzLmNvbS9pbndhcmQvcmVjb3JkLnVyaT9laWQ9Mi1zMi4wLTg1MDYzNzgzNDk3JmRvaT0xMC4xMDAyJTJmc2QuMTk0NSZwYXJ0bmVySUQ9NDAmbWQ1PTdmZTRmZDMwZWJkZGVlNjBlMTJhMzFhZTcwZTE5MDEzIiwiTGlua2VkUmVzb3VyY2VTdGF0dXMiOjgsIlByb3BlcnRpZXMiOnsiJGlkIjoiMj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Dk0ZWJlMmYtN2IzNi00MmJhLWI3ZGEtZjdkMTdlY2UyM2UyIiwiTW9kaWZpZWRPbiI6IjIwMjItMDEtMzBUMDQ6NTQ6NTMiLCJQcm9qZWN0Ijp7IiRyZWYiOiI1In19XSwiTnVtYmVyIjoiNSIsIk9ubGluZUFkZHJlc3MiOiJodHRwczovL3d3dy5zY29wdXMuY29tL2lud2FyZC9yZWNvcmQudXJpP2VpZD0yLXMyLjAtODUwNjM3ODM0OTcmZG9pPTEwLjEwMDIlMmZzZC4xOTQ1JnBhcnRuZXJJRD00MCZtZDU9N2ZlNGZkMzBlYmRkZWU2MGUxMmEzMWFlNzBlMTkwMTMiLCJPcmdhbml6YXRpb25zIjpbXSwiT3RoZXJzSW52b2x2ZWQiOltdLCJQYWdlUmFuZ2UiOiI8c3A+XHJcbiAgPG4+ODQ2PC9uPlxyXG4gIDxpbj50cnVlPC9pbj5cclxuICA8b3M+ODQ2PC9vcz5cclxuICA8cHM+ODQ2PC9wcz5cclxuPC9zcD5cclxuPGVwPlxyXG4gIDxuPjg1OTwvbj5cclxuICA8aW4+dHJ1ZTwvaW4+XHJcbiAgPG9zPjg1OTwvb3M+XHJcbiAgPHBzPjg1OTwvcHM+XHJcbjwvZXA+XHJcbjxvcz44NDYtODU5PC9vcz4iLCJQZXJpb2RpY2FsIjp7IiRpZCI6IjMwIiwiJHR5cGUiOiJTd2lzc0FjYWRlbWljLkNpdGF2aS5QZXJpb2RpY2FsLCBTd2lzc0FjYWRlbWljLkNpdGF2aSIsIk5hbWUiOiJTdXN0YWluYWJsZSBEZXZlbG9wbWVudCIsIlBhZ2luYXRpb24iOjAsIlByb3RlY3RlZCI6ZmFsc2UsIkNyZWF0ZWRCeSI6Il9BbmpvbXNob2FlIiwiQ3JlYXRlZE9uIjoiMjAyMi0wMS0zMFQwNDo1NDo1MyIsIk1vZGlmaWVkQnkiOiJfQW5qb21zaG9hZSIsIklkIjoiOWYwZDQyYjQtYWQ0Zi00MjI4LWJkNmYtYTE4ZTdhZGM5OWRlIiwiTW9kaWZpZWRPbiI6IjIwMjItMDEtMzBUMDQ6NTQ6NTMiLCJQcm9qZWN0Ijp7IiRyZWYiOiI1In19LCJQdWJsaXNoZXJzIjpbeyIkaWQiOiIzMSIsIiR0eXBlIjoiU3dpc3NBY2FkZW1pYy5DaXRhdmkuUHVibGlzaGVyLCBTd2lzc0FjYWRlbWljLkNpdGF2aSIsIk5hbWUiOiJXaWxleSIsIlByb3RlY3RlZCI6ZmFsc2UsIkNyZWF0ZWRCeSI6Il9hIiwiQ3JlYXRlZE9uIjoiMjAxNi0wNi0wM1QwNjoxMzozNiIsIk1vZGlmaWVkQnkiOiJfYSIsIklkIjoiNTgwZjcxYmQtZjNkYS00YWFkLWJhZDMtYzU3OTA3YzlmM2QzIiwiTW9kaWZpZWRPbiI6IjIwMTYtMDYtMDNUMDY6MTM6MzYiLCJQcm9qZWN0Ijp7IiRyZWYiOiI1In19XSwiUXVvdGF0aW9ucyI6W10sIlJlZmVyZW5jZVR5cGUiOiJKb3VybmFsQXJ0aWNsZSIsIlNob3J0VGl0bGUiOiJaYXJlaSwgQ2FycmFzY2/igJBHYWxsZWdvIGV0IGFsLiAyMDE5IOKAkyBPbiB0aGUgcm9sZSBvZiByZWdpb25hbCIsIlNob3J0VGl0bGVVcGRhdGVUeXBlIjowLCJTb3VyY2VPZkJpYmxpb2dyYXBoaWNJbmZvcm1hdGlvbiI6IkNyb3NzUmVmIiwiU3RhdGljSWRzIjpbIjJmNjYwZTU4LWU3MjctNDFkYi1hYTY3LTBlMjdmN2M3ODZmZCJdLCJUYWJsZU9mQ29udGVudHNDb21wbGV4aXR5IjowLCJUYWJsZU9mQ29udGVudHNTb3VyY2VUZXh0Rm9ybWF0IjowLCJUYXNrcyI6W10sIlRpdGxlIjoiT24gdGhlIHJvbGUgb2YgcmVnaW9uYWwgaHVicyBpbiB0aGUgZW52aXJvbm1lbnRhbCBzdXN0YWluYWJpbGl0eSBvZiBodW1hbml0YXJpYW4gc3VwcGx5IGNoYWlucyIsIlRyYW5zbGF0b3JzIjpbXSwiVm9sdW1lIjoiMjciLCJZZWFyIjoiMjAxOSIsIlllYXJSZXNvbHZlZCI6IjIwMTkiLCJDcmVhdGVkQnkiOiJfQW5qb21zaG9hZSIsIkNyZWF0ZWRPbiI6IjIwMjItMDEtMzBUMDQ6NTQ6NTMiLCJNb2RpZmllZEJ5IjoiX0FsaSIsIklkIjoiMTlmZTE1NjktNjQ3ZC00OWVhLTliMWMtNzIyMTc0MTEwM2YxIiwiTW9kaWZpZWRPbiI6IjIwMjMtMTAtMDJUMjI6Mjk6MTUiLCJQcm9qZWN0Ijp7IiRyZWYiOiI1In19LCJVc2VOdW1iZXJpbmdUeXBlT2ZQYXJlbnREb2N1bWVudCI6ZmFsc2V9LHsiJGlkIjoiMzIiLCIkdHlwZSI6IlN3aXNzQWNhZGVtaWMuQ2l0YXZpLkNpdGF0aW9ucy5Xb3JkUGxhY2Vob2xkZXJFbnRyeSwgU3dpc3NBY2FkZW1pYy5DaXRhdmkiLCJJZCI6IjNkNjY1ZGEwLTExOTQtNDU3Ny1iMjNhLTA3M2E1YTQxZDAwNCIsIlJhbmdlU3RhcnQiOjQwLCJSYW5nZUxlbmd0aCI6MjEsIlJlZmVyZW5jZUlkIjoiNDk3ZGY0NTQtYjQ1ZC00Yzg1LWE3MjQtNjA2NjQ2YzlkMzJkIiwiUmVmZXJlbmNlIjp7IiRpZCI6IjMzIiwiJHR5cGUiOiJTd2lzc0FjYWRlbWljLkNpdGF2aS5SZWZlcmVuY2UsIFN3aXNzQWNhZGVtaWMuQ2l0YXZpIiwiQWJzdHJhY3RDb21wbGV4aXR5IjowLCJBYnN0cmFjdFNvdXJjZVRleHRGb3JtYXQiOjAsIkF1dGhvcnMiOlt7IiRpZCI6IjM0IiwiJHR5cGUiOiJTd2lzc0FjYWRlbWljLkNpdGF2aS5QZXJzb24sIFN3aXNzQWNhZGVtaWMuQ2l0YXZpIiwiRmlyc3ROYW1lIjoiSGFpZGFyIiwiTGFzdE5hbWUiOiJBYmJhcyIsIlByb3RlY3RlZCI6ZmFsc2UsIlNleCI6MiwiQ3JlYXRlZEJ5IjoiX0FMSSIsIkNyZWF0ZWRPbiI6IjIwMjItMDUtMDhUMDU6NDk6MTMiLCJNb2RpZmllZEJ5IjoiX0FMSSIsIklkIjoiZDczOWI0ZWItN2JmZS00ODJlLThhYmEtMTM0NmRmNTE3MzRjIiwiTW9kaWZpZWRPbiI6IjIwMjItMDUtMDhUMDU6NDk6MTMiLCJQcm9qZWN0Ijp7IiRyZWYiOiI1In19LHsiJGlkIjoiMzUiLCIkdHlwZSI6IlN3aXNzQWNhZGVtaWMuQ2l0YXZpLlBlcnNvbiwgU3dpc3NBY2FkZW1pYy5DaXRhdmkiLCJGaXJzdE5hbWUiOiJaYWluYWIiLCJMYXN0TmFtZSI6IkFzaW0iLCJQcm90ZWN0ZWQiOmZhbHNlLCJTZXgiOjEsIkNyZWF0ZWRCeSI6Il9BTEkiLCJDcmVhdGVkT24iOiIyMDIyLTA1LTA4VDA1OjQ5OjE0IiwiTW9kaWZpZWRCeSI6Il9BTEkiLCJJZCI6IjgxYmM5N2UwLTcxNzMtNDU4OS1iMDIxLTQ4NjM0M2ZhNzllYyIsIk1vZGlmaWVkT24iOiIyMDIyLTA1LTA4VDA1OjQ5OjE0IiwiUHJvamVjdCI6eyIkcmVmIjoiNSJ9fSx7IiRpZCI6IjM2IiwiJHR5cGUiOiJTd2lzc0FjYWRlbWljLkNpdGF2aS5QZXJzb24sIFN3aXNzQWNhZGVtaWMuQ2l0YXZpIiwiRmlyc3ROYW1lIjoiWnVoYWliIiwiTGFzdE5hbWUiOiJBaG1lZCIsIlByb3RlY3RlZCI6ZmFsc2UsIlNleCI6MCwiQ3JlYXRlZEJ5IjoiX0FMSSIsIkNyZWF0ZWRPbiI6IjIwMjItMDUtMDhUMDU6NDk6MTQiLCJNb2RpZmllZEJ5IjoiX0FMSSIsIklkIjoiYmZjNWE4ZTEtODM5Zi00NTJlLTlkMDQtZmI3Y2E5Mzg3YzcyIiwiTW9kaWZpZWRPbiI6IjIwMjItMDUtMDhUMDU6NDk6MTQiLCJQcm9qZWN0Ijp7IiRyZWYiOiI1In19LHsiJGlkIjoiMzciLCIkdHlwZSI6IlN3aXNzQWNhZGVtaWMuQ2l0YXZpLlBlcnNvbiwgU3dpc3NBY2FkZW1pYy5DaXRhdmkiLCJGaXJzdE5hbWUiOiJTYW55byIsIkxhc3ROYW1lIjoiTW9vc2EiLCJQcm90ZWN0ZWQiOmZhbHNlLCJTZXgiOjAsIkNyZWF0ZWRCeSI6Il9BTEkiLCJDcmVhdGVkT24iOiIyMDIyLTA1LTA4VDA1OjQ5OjE0IiwiTW9kaWZpZWRCeSI6Il9BTEkiLCJJZCI6IjcxZTM5NzlhLWViYjItNGU5Ny1iNGViLTFlZjgyYTllZGZmNiIsIk1vZGlmaWVkT24iOiIyMDIyLTA1LTA4VDA1OjQ5OjE0IiwiUHJvamVjdCI6eyIkcmVmIjoiNSJ9fV0sIkNpdGF0aW9uS2V5IjoiQWJiYXMgZXQgYWwuIDIwMjEiLCJDaXRhdGlvbktleVVwZGF0ZVR5cGUiOjAsIkNvbGxhYm9yYXRvcnMiOltdLCJDdXN0b21GaWVsZDEiOiIxIiwiQ3VzdG9tRmllbGQyIjoiRW1waXJpY2FsIiwiQ3VzdG9tRmllbGQzIjoiU3VkZGVuLW9uc2V0IiwiQ3VzdG9tRmllbGQ0IjoiRGlzYXN0ZXIgcmVsaWVmIiwiQ3VzdG9tRmllbGQ1IjoiUmVjb3ZlcnkiLCJDdXN0b21GaWVsZDYiOiJTdXJ2ZXkiLCJDdXN0b21GaWVsZDciOiJOb3QgU3BlY2lmaWMiLCJDdXN0b21GaWVsZDgiOiJGdXp6eSBTZXQgVGhlb3J5IiwiQ3VzdG9tRmllbGQ5IjoiT21hbiIsIkRvaSI6IjEwLjExMDgvU1JKLTEyLTIwMjAtMDQ4NSIsIkVkaXRvcnMiOltdLCJFdmFsdWF0aW9uQ29tcGxleGl0eSI6MCwiRXZhbHVhdGlvblNvdXJjZVRleHRGb3JtYXQiOjAsIkdyb3VwcyI6W3siJHJlZiI6IjEwIn1dLCJIYXNMYWJlbDEiOmZhbHNlLCJIYXNMYWJlbDIiOmZhbHNlLCJLZXl3b3JkcyI6W10sIkxvY2F0aW9ucyI6W3siJGlkIjoiMzgiLCIkdHlwZSI6IlN3aXNzQWNhZGVtaWMuQ2l0YXZpLkxvY2F0aW9uLCBTd2lzc0FjYWRlbWljLkNpdGF2aSIsIkFkZHJlc3MiOnsiJGlkIjoiMzkiLCIkdHlwZSI6IlN3aXNzQWNhZGVtaWMuQ2l0YXZpLkxpbmtlZFJlc291cmNlLCBTd2lzc0FjYWRlbWljLkNpdGF2aSIsIkxpbmtlZFJlc291cmNlVHlwZSI6NSwiT3JpZ2luYWxTdHJpbmciOiIxMC4xMTA4L1NSSi0xMi0yMDIwLTA0ODUiLCJVcmlTdHJpbmciOiJodHRwczovL2RvaS5vcmcvMTAuMTEwOC9TUkotMTItMjAyMC0wNDg1IiwiTGlua2VkUmVzb3VyY2VTdGF0dXMiOjgsIlByb3BlcnRpZXMiOnsiJGlkIjoiND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WIwMTRiYzctNTEzNC00YjJhLTlmZDAtNzViNzFiNjA2MWUzIiwiTW9kaWZpZWRPbiI6IjIwMjItMDEtMzBUMDQ6NTQ6NTMiLCJQcm9qZWN0Ijp7IiRyZWYiOiI1In19LHsiJGlkIjoiNDEiLCIkdHlwZSI6IlN3aXNzQWNhZGVtaWMuQ2l0YXZpLkxvY2F0aW9uLCBTd2lzc0FjYWRlbWljLkNpdGF2aSIsIkFkZHJlc3MiOnsiJGlkIjoiNDIiLCIkdHlwZSI6IlN3aXNzQWNhZGVtaWMuQ2l0YXZpLkxpbmtlZFJlc291cmNlLCBTd2lzc0FjYWRlbWljLkNpdGF2aSIsIkxpbmtlZFJlc291cmNlVHlwZSI6NSwiT3JpZ2luYWxTdHJpbmciOiJodHRwczovL2VtZXJhbGQuY29tL2luc2lnaHQvY29udGVudC9kb2kvMTAuMTEwOCUyZlNSSi0xMi0yMDIwLTA0ODUvZnVsbC9wZGYiLCJVcmlTdHJpbmciOiJodHRwczovL2VtZXJhbGQuY29tL2luc2lnaHQvY29udGVudC9kb2kvMTAuMTEwOCUyZlNSSi0xMi0yMDIwLTA0ODUvZnVsbC9wZGYiLCJMaW5rZWRSZXNvdXJjZVN0YXR1cyI6OCwiUHJvcGVydGllcyI6eyIkaWQiOiI0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jE6MTkiLCJNb2RpZmllZEJ5IjoiX0Fuam9tc2hvYWUiLCJJZCI6ImY1YzEyZDM2LWNkMGQtNDFlOS05MWI5LTRlMmI4MTcxMmNhMiIsIk1vZGlmaWVkT24iOiIyMDIyLTAzLTExVDA2OjIxOjE5IiwiUHJvamVjdCI6eyIkcmVmIjoiNSJ9fSx7IiRpZCI6IjQ0IiwiJHR5cGUiOiJTd2lzc0FjYWRlbWljLkNpdGF2aS5Mb2NhdGlvbiwgU3dpc3NBY2FkZW1pYy5DaXRhdmkiLCJBZGRyZXNzIjp7IiRpZCI6IjQ1IiwiJHR5cGUiOiJTd2lzc0FjYWRlbWljLkNpdGF2aS5MaW5rZWRSZXNvdXJjZSwgU3dpc3NBY2FkZW1pYy5DaXRhdmkiLCJMaW5rZWRSZXNvdXJjZVR5cGUiOjUsIk9yaWdpbmFsU3RyaW5nIjoiaHR0cHM6Ly93d3cuc2NvcHVzLmNvbS9pbndhcmQvcmVjb3JkLnVyaT9laWQ9Mi1zMi4wLTg1MTE0NDk3NTEyJmRvaT0xMC4xMTA4JTJmU1JKLTEyLTIwMjAtMDQ4NSZwYXJ0bmVySUQ9NDAmbWQ1PWEzY2NiYzlhODBhZDdmODVlZGU0NTNiYTZmZWExOWUxIiwiVXJpU3RyaW5nIjoiaHR0cHM6Ly93d3cuc2NvcHVzLmNvbS9pbndhcmQvcmVjb3JkLnVyaT9laWQ9Mi1zMi4wLTg1MTE0NDk3NTEyJmRvaT0xMC4xMTA4JTJmU1JKLTEyLTIwMjAtMDQ4NSZwYXJ0bmVySUQ9NDAmbWQ1PWEzY2NiYzlhODBhZDdmODVlZGU0NTNiYTZmZWExOWUxIiwiTGlua2VkUmVzb3VyY2VTdGF0dXMiOjgsIlByb3BlcnRpZXMiOnsiJGlkIjoiND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zE2NWUwYmQtZGNlNC00NTQ1LTgwM2UtZGYyY2NiNGJhYWM4IiwiTW9kaWZpZWRPbiI6IjIwMjItMDEtMzBUMDQ6NTQ6NTMiLCJQcm9qZWN0Ijp7IiRyZWYiOiI1In19LHsiJGlkIjoiNDciLCIkdHlwZSI6IlN3aXNzQWNhZGVtaWMuQ2l0YXZpLkxvY2F0aW9uLCBTd2lzc0FjYWRlbWljLkNpdGF2aSIsIkFkZHJlc3MiOnsiJGlkIjoiNDgiLCIkdHlwZSI6IlN3aXNzQWNhZGVtaWMuQ2l0YXZpLkxpbmtlZFJlc291cmNlLCBTd2lzc0FjYWRlbWljLkNpdGF2aSIsIkxpbmtlZFJlc291cmNlVHlwZSI6NSwiT3JpZ2luYWxTdHJpbmciOiJodHRwczovL3d3dy5lbWVyYWxkLmNvbS9pbnNpZ2h0L2NvbnRlbnQvZG9pLzEwLjExMDgvU1JKLTEyLTIwMjAtMDQ4NS9mdWxsL2h0bWwiLCJVcmlTdHJpbmciOiJodHRwczovL3d3dy5lbWVyYWxkLmNvbS9pbnNpZ2h0L2NvbnRlbnQvZG9pLzEwLjExMDgvU1JKLTEyLTIwMjAtMDQ4NS9mdWxsL2h0bWwiLCJMaW5rZWRSZXNvdXJjZVN0YXR1cyI6OCwiUHJvcGVydGllcyI6eyIkaWQiOiI0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giLCJNb2RpZmllZEJ5IjoiX0Fuam9tc2hvYWUiLCJJZCI6IjEzNGZhMmExLTMyYjgtNDdjZi05ZWZkLWZkNGNmODk3NDFjMiIsIk1vZGlmaWVkT24iOiIyMDIyLTAzLTExVDA2OjMzOjA4IiwiUHJvamVjdCI6eyIkcmVmIjoiNSJ9fV0sIk9ubGluZUFkZHJlc3MiOiJodHRwczovL3d3dy5zY29wdXMuY29tL2lud2FyZC9yZWNvcmQudXJpP2VpZD0yLXMyLjAtODUxMTQ0OTc1MTImZG9pPTEwLjExMDglMmZTUkotMTItMjAyMC0wNDg1JnBhcnRuZXJJRD00MCZtZDU9YTNjY2JjOWE4MGFkN2Y4NWVkZTQ1M2JhNmZlYTE5ZTEiLCJPcmdhbml6YXRpb25zIjpbXSwiT3RoZXJzSW52b2x2ZWQiOltdLCJQZXJpb2RpY2FsIjp7IiRpZCI6IjUwIiwiJHR5cGUiOiJTd2lzc0FjYWRlbWljLkNpdGF2aS5QZXJpb2RpY2FsLCBTd2lzc0FjYWRlbWljLkNpdGF2aSIsIk5hbWUiOiJTb2NpYWwgUmVzcG9uc2liaWxpdHkgSm91cm5hbCIsIlBhZ2luYXRpb24iOjAsIlByb3RlY3RlZCI6ZmFsc2UsIkNyZWF0ZWRCeSI6Il9BbmpvbXNob2FlIiwiQ3JlYXRlZE9uIjoiMjAyMi0wMS0zMFQwNDo1NDo1MyIsIk1vZGlmaWVkQnkiOiJfQW5qb21zaG9hZSIsIklkIjoiZjZkMzQzMzQtYzQ3MS00YzQ2LTg2Y2UtMzc1MDdkMTVhMTM2IiwiTW9kaWZpZWRPbiI6IjIwMjItMDEtMzBUMDQ6NTQ6NTMiLCJQcm9qZWN0Ijp7IiRyZWYiOiI1In19LCJQdWJsaXNoZXJzIjpbeyIkaWQiOiI1MS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QWJiYXMsIEFzaW0gZXQgYWwuIDIwMjEg4oCTIEV4cGxvcmluZyBhbmQgZXN0YWJsaXNoaW5nIHRoZSBiYXJyaWVycyIsIlNob3J0VGl0bGVVcGRhdGVUeXBlIjowLCJTb3VyY2VPZkJpYmxpb2dyYXBoaWNJbmZvcm1hdGlvbiI6IkNyb3NzUmVmIiwiU3RhdGljSWRzIjpbImVjMGM1ZWNjLTg3YzAtNDBmYi04ODUwLTRmNGIwYjMxZTVmMiJdLCJUYWJsZU9mQ29udGVudHNDb21wbGV4aXR5IjowLCJUYWJsZU9mQ29udGVudHNTb3VyY2VUZXh0Rm9ybWF0IjowLCJUYXNrcyI6W10sIlRpdGxlIjoiRXhwbG9yaW5nIGFuZCBlc3RhYmxpc2hpbmcgdGhlIGJhcnJpZXJzIHRvIHN1c3RhaW5hYmxlIGh1bWFuaXRhcmlhbiBzdXBwbHkgY2hhaW5zIHVzaW5nIGZ1enp5IGludGVycHJldGl2ZSBzdHJ1Y3R1cmFsIG1vZGVsaW5nIGFuZCBmdXp6eSBNSUNNQUMgYW5hbHlzaXMiLCJUcmFuc2xhdG9ycyI6W10sIlllYXIiOiIyMDIxIiwiWWVhclJlc29sdmVkIjoiMjAyMSIsIkNyZWF0ZWRCeSI6Il9BbmpvbXNob2FlIiwiQ3JlYXRlZE9uIjoiMjAyMi0wMS0zMFQwNDo1NDo1MyIsIk1vZGlmaWVkQnkiOiJfQWxpIiwiSWQiOiI0OTdkZjQ1NC1iNDVkLTRjODUtYTcyNC02MDY2NDZjOWQzMmQiLCJNb2RpZmllZE9uIjoiMjAyMy0xMC0wMlQyMjoyOToxNSIsIlByb2plY3QiOnsiJHJlZiI6IjUifX0sIlVzZU51bWJlcmluZ1R5cGVPZlBhcmVudERvY3VtZW50IjpmYWxzZX1dLCJGb3JtYXR0ZWRUZXh0Ijp7IiRpZCI6IjUyIiwiQ291bnQiOjcsIlRleHRVbml0cyI6W3siJGlkIjoiNTMiLCJGb250U3R5bGUiOnsiJGlkIjoiNTQiLCJOZXV0cmFsIjp0cnVlfSwiUmVhZGluZ09yZGVyIjoxLCJUZXh0IjoiKFBhdGlsIn0seyIkaWQiOiI1NSIsIkZvbnRTdHlsZSI6eyIkaWQiOiI1NiIsIkl0YWxpYyI6dHJ1ZX0sIlJlYWRpbmdPcmRlciI6MSwiVGV4dCI6IiBldCBhbC4ifSx7IiRpZCI6IjU3IiwiRm9udFN0eWxlIjp7IiRpZCI6IjU4IiwiTmV1dHJhbCI6dHJ1ZX0sIlJlYWRpbmdPcmRlciI6MSwiVGV4dCI6IiwgMjAyMTsgWmFyZWkifSx7IiRpZCI6IjU5IiwiRm9udFN0eWxlIjp7IiRpZCI6IjYwIiwiSXRhbGljIjp0cnVlfSwiUmVhZGluZ09yZGVyIjoxLCJUZXh0IjoiIGV0IGFsLiJ9LHsiJGlkIjoiNjEiLCJGb250U3R5bGUiOnsiJGlkIjoiNjIiLCJOZXV0cmFsIjp0cnVlfSwiUmVhZGluZ09yZGVyIjoxLCJUZXh0IjoiLCAyMDE5YjsgQWJiYXMifSx7IiRpZCI6IjYzIiwiRm9udFN0eWxlIjp7IiRpZCI6IjY0IiwiSXRhbGljIjp0cnVlfSwiUmVhZGluZ09yZGVyIjoxLCJUZXh0IjoiIGV0IGFsLiJ9LHsiJGlkIjoiNjUiLCJGb250U3R5bGUiOnsiJGlkIjoiNjYiLCJOZXV0cmFsIjp0cnVlfSwiUmVhZGluZ09yZGVyIjoxLCJUZXh0IjoiLCAyMDIxKSJ9XX0sIlRhZyI6IkNpdGF2aVBsYWNlaG9sZGVyIzMwNjA0MGE2LTNjMDktNDY4MS05ODQ3LTViMzcyZDFiMDM1OCIsIlRleHQiOiIoUGF0aWwgZXQgYWwuLCAyMDIxOyBaYXJlaSBldCBhbC4sIDIwMTliOyBBYmJhcyBldCBhbC4sIDIwMjEpIiwiV0FJVmVyc2lvbiI6IjYuOC4wLjAifQ==}</w:instrText>
          </w:r>
          <w:r w:rsidR="00833337" w:rsidRPr="00DD54E3">
            <w:rPr>
              <w:color w:val="000000" w:themeColor="text1"/>
              <w:lang w:val="en-GB"/>
            </w:rPr>
            <w:fldChar w:fldCharType="separate"/>
          </w:r>
          <w:r w:rsidR="00B10F20" w:rsidRPr="00DD54E3">
            <w:rPr>
              <w:color w:val="000000" w:themeColor="text1"/>
              <w:lang w:val="en-GB"/>
            </w:rPr>
            <w:t>(Patil</w:t>
          </w:r>
          <w:r w:rsidR="00B10F20" w:rsidRPr="00DD54E3">
            <w:rPr>
              <w:i/>
              <w:color w:val="000000" w:themeColor="text1"/>
              <w:lang w:val="en-GB"/>
            </w:rPr>
            <w:t xml:space="preserve"> et al.</w:t>
          </w:r>
          <w:r w:rsidR="00B10F20" w:rsidRPr="00DD54E3">
            <w:rPr>
              <w:color w:val="000000" w:themeColor="text1"/>
              <w:lang w:val="en-GB"/>
            </w:rPr>
            <w:t>, 2021; Zarei</w:t>
          </w:r>
          <w:r w:rsidR="00B10F20" w:rsidRPr="00DD54E3">
            <w:rPr>
              <w:i/>
              <w:color w:val="000000" w:themeColor="text1"/>
              <w:lang w:val="en-GB"/>
            </w:rPr>
            <w:t xml:space="preserve"> et al.</w:t>
          </w:r>
          <w:r w:rsidR="00B10F20" w:rsidRPr="00DD54E3">
            <w:rPr>
              <w:color w:val="000000" w:themeColor="text1"/>
              <w:lang w:val="en-GB"/>
            </w:rPr>
            <w:t>, 2019b; Abbas</w:t>
          </w:r>
          <w:r w:rsidR="00B10F20" w:rsidRPr="00DD54E3">
            <w:rPr>
              <w:i/>
              <w:color w:val="000000" w:themeColor="text1"/>
              <w:lang w:val="en-GB"/>
            </w:rPr>
            <w:t xml:space="preserve"> et al.</w:t>
          </w:r>
          <w:r w:rsidR="00B10F20" w:rsidRPr="00DD54E3">
            <w:rPr>
              <w:color w:val="000000" w:themeColor="text1"/>
              <w:lang w:val="en-GB"/>
            </w:rPr>
            <w:t>, 2021)</w:t>
          </w:r>
          <w:r w:rsidR="00833337" w:rsidRPr="00DD54E3">
            <w:rPr>
              <w:color w:val="000000" w:themeColor="text1"/>
              <w:lang w:val="en-GB"/>
            </w:rPr>
            <w:fldChar w:fldCharType="end"/>
          </w:r>
        </w:sdtContent>
      </w:sdt>
      <w:r w:rsidR="006D354A" w:rsidRPr="00DD54E3">
        <w:rPr>
          <w:color w:val="000000" w:themeColor="text1"/>
          <w:lang w:val="en-GB"/>
        </w:rPr>
        <w:t xml:space="preserve">. For example, </w:t>
      </w:r>
      <w:sdt>
        <w:sdtPr>
          <w:rPr>
            <w:color w:val="000000" w:themeColor="text1"/>
            <w:lang w:val="en-GB"/>
          </w:rPr>
          <w:alias w:val="To edit, see citavi.com/edit"/>
          <w:tag w:val="CitaviPlaceholder#95d45cd8-9f01-4236-b3d6-1b5b1c235564"/>
          <w:id w:val="1111940140"/>
          <w:placeholder>
            <w:docPart w:val="8AAAE32B501F42FCA12D98ACF2875165"/>
          </w:placeholder>
        </w:sdtPr>
        <w:sdtContent>
          <w:r w:rsidR="00E10894" w:rsidRPr="00DD54E3">
            <w:rPr>
              <w:color w:val="000000" w:themeColor="text1"/>
              <w:lang w:val="en-GB"/>
            </w:rPr>
            <w:fldChar w:fldCharType="begin"/>
          </w:r>
          <w:r w:rsidR="00E10894"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BjM2YzMjdkLWU2YmQtNDc5MS1iNjQzLTBkZTQ1MjdhNDc1ZSIsIkVudHJpZXMiOlt7IiRpZCI6IjIiLCIkdHlwZSI6IlN3aXNzQWNhZGVtaWMuQ2l0YXZpLkNpdGF0aW9ucy5Xb3JkUGxhY2Vob2xkZXJFbnRyeSwgU3dpc3NBY2FkZW1pYy5DaXRhdmkiLCJJZCI6IjU5ZDRiMDg0LWNmMmUtNDQ5NS04NjJkLTUxYmJhZjEzYzBmYSIsIlJhbmdlTGVuZ3RoIjoxMiwiUmVmZXJlbmNlSWQiOiJhZjg4YzUzOS1lNzY5LTRlM2EtOGQyZC1hMmE1ZDMwYmMyNmU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uY2hhbCIsIkxhc3ROYW1lIjoiUGF0aWwiLCJQcm90ZWN0ZWQiOmZhbHNlLCJTZXgiOjAsIkNyZWF0ZWRCeSI6Il9BbGkiLCJDcmVhdGVkT24iOiIyMDIxLTAyLTE0VDA5OjQwOjM4IiwiTW9kaWZpZWRCeSI6Il9BbGkiLCJJZCI6IjUzMGUyMDk2LTNiZjUtNDcyNC1iODIwLWEzYTkzNGExYTRmMyIsIk1vZGlmaWVkT24iOiIyMDIxLTAyLTE0VDA5OjQwOjM4IiwiUHJvamVjdCI6eyIkaWQiOiI1IiwiJHR5cGUiOiJTd2lzc0FjYWRlbWljLkNpdGF2aS5Qcm9qZWN0LCBTd2lzc0FjYWRlbWljLkNpdGF2aSJ9fSx7IiRpZCI6IjYiLCIkdHlwZSI6IlN3aXNzQWNhZGVtaWMuQ2l0YXZpLlBlcnNvbiwgU3dpc3NBY2FkZW1pYy5DaXRhdmkiLCJGaXJzdE5hbWUiOiJWaXB1bGVzaCIsIkxhc3ROYW1lIjoiU2hhcmRlbyIsIlByb3RlY3RlZCI6ZmFsc2UsIlNleCI6MCwiQ3JlYXRlZEJ5IjoiX0FsaSIsIkNyZWF0ZWRPbiI6IjIwMjEtMDItMTRUMDk6NDA6MzgiLCJNb2RpZmllZEJ5IjoiX0FsaSIsIklkIjoiN2JlYzQyMTktODIyZC00Y2IxLTkzODMtZGRmMWQyMmFlYTkyIiwiTW9kaWZpZWRPbiI6IjIwMjEtMDItMTRUMDk6NDA6MzgiLCJQcm9qZWN0Ijp7IiRyZWYiOiI1In19LHsiJGlkIjoiNyIsIiR0eXBlIjoiU3dpc3NBY2FkZW1pYy5DaXRhdmkuUGVyc29uLCBTd2lzc0FjYWRlbWljLkNpdGF2aSIsIkZpcnN0TmFtZSI6IkFzaGlzaCIsIkxhc3ROYW1lIjoiRHdpdmVkaSIsIlByb3RlY3RlZCI6ZmFsc2UsIlNleCI6MCwiQ3JlYXRlZEJ5IjoiX0FBIiwiQ3JlYXRlZE9uIjoiMjAyMS0wNS0yMFQwODo0Mjo1OCIsIk1vZGlmaWVkQnkiOiJfQUEiLCJJZCI6IjM4NjBiODVjLTk3YWQtNDhkNC04NDY4LWZhZGY4MjliMzM2OSIsIk1vZGlmaWVkT24iOiIyMDIxLTA1LTIwVDA4OjQyOjU4IiwiUHJvamVjdCI6eyIkcmVmIjoiNSJ9fSx7IiRpZCI6IjgiLCIkdHlwZSI6IlN3aXNzQWNhZGVtaWMuQ2l0YXZpLlBlcnNvbiwgU3dpc3NBY2FkZW1pYy5DaXRhdmkiLCJGaXJzdE5hbWUiOiJKaXRlbmRyYSIsIkxhc3ROYW1lIjoiTWFkYWFuIiwiUHJvdGVjdGVkIjpmYWxzZSwiU2V4IjoyLCJDcmVhdGVkQnkiOiJfQUxJIiwiQ3JlYXRlZE9uIjoiMjAyMi0wNS0wOFQwNTo0OTozNyIsIk1vZGlmaWVkQnkiOiJfQUxJIiwiSWQiOiIwNGNkOTg3Yy1hNDQ2LTQwMDUtOWFhNi0wZDRiYzlkZDgwYWEiLCJNb2RpZmllZE9uIjoiMjAyMi0wNS0wOFQwNTo0OTozNyIsIlByb2plY3QiOnsiJHJlZiI6IjUifX0seyIkaWQiOiI5IiwiJHR5cGUiOiJTd2lzc0FjYWRlbWljLkNpdGF2aS5QZXJzb24sIFN3aXNzQWNhZGVtaWMuQ2l0YXZpIiwiRmlyc3ROYW1lIjoiTmlraGlsIiwiTGFzdE5hbWUiOiJWYXJtYSIsIlByb3RlY3RlZCI6ZmFsc2UsIlNleCI6MCwiQ3JlYXRlZEJ5IjoiX0FMSSIsIkNyZWF0ZWRPbiI6IjIwMjItMDUtMDhUMDU6NDk6MzciLCJNb2RpZmllZEJ5IjoiX0FMSSIsIklkIjoiMzk3NTQwZTgtM2ZmYi00MTNkLTk1NTQtNjczMGZmM2RkMWNhIiwiTW9kaWZpZWRPbiI6IjIwMjItMDUtMDhUMDU6NDk6MzciLCJQcm9qZWN0Ijp7IiRyZWYiOiI1In19XSwiQ2l0YXRpb25LZXkiOiJQYXRpbCBldCBhbC4gMjAyMSIsIkNpdGF0aW9uS2V5VXBkYXRlVHlwZSI6MCwiQ29sbGFib3JhdG9ycyI6W10sIkN1c3RvbUZpZWxkMSI6IjkiLCJDdXN0b21GaWVsZDIiOiJFbXBpcmljYWwiLCJDdXN0b21GaWVsZDMiOiJTdWRkZW4tb25zZXQiLCJDdXN0b21GaWVsZDQiOiJEaXNhc3RlciByZWxpZWYiLCJDdXN0b21GaWVsZDUiOiJSZXNwb25zZSIsIkN1c3RvbUZpZWxkNiI6Ik1DRE0iLCJDdXN0b21GaWVsZDciOiJOb3QgU3BlY2lmaWMiLCJDdXN0b21GaWVsZDgiOiJOb3QgU3BlY2lmaWMiLCJDdXN0b21GaWVsZDkiOiJJbmRpYSIsIkRvaSI6IjEwLjEwMTYvai5zcGMuMjAyMS4wNC4wMjI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dHJ1ZSwiS2V5d29yZHMiOltdLCJMb2NhdGlvbnMiOlt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c2NvcHVzLmNvbS9pbndhcmQvcmVjb3JkLnVyaT9laWQ9Mi1zMi4wLTg1MTA1NDk5MzQyJmRvaT0xMC4xMDE2JTJmai5zcGMuMjAyMS4wNC4wMjImcGFydG5lcklEPTQwJm1kNT01YTEwOTlkNDVhMThiNDM2NzgzYmMyYzVmN2Y0ZDE4NiIsIlVyaVN0cmluZyI6Imh0dHBzOi8vd3d3LnNjb3B1cy5jb20vaW53YXJkL3JlY29yZC51cmk/ZWlkPTItczIuMC04NTEwNTQ5OTM0MiZkb2k9MTAuMTAxNiUyZmouc3BjLjIwMjEuMDQuMDIyJnBhcnRuZXJJRD00MCZtZDU9NWExMDk5ZDQ1YTE4YjQzNjc4M2JjMmM1ZjdmNGQxODY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lY2MxYjczYS03ZjY4LTQ3NjYtYmIyNi1iNGQ2MWJiYmI4YTM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MTYvai5zcGMuMjAyMS4wNC4wMjIiLCJVcmlTdHJpbmciOiJodHRwczovL2RvaS5vcmcvMTAuMTAxNi9qLnNwYy4yMDIxLjA0LjAyMi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UyNjU4NzA4LTNiYzUtNDI5NS1iNWE0LWYyOGM0ZTFjYTlhNiIsIk1vZGlmaWVkT24iOiIyMDIyLTAxLTMwVDA0OjU0OjUzIiwiUHJvamVjdCI6eyIkcmVmIjoiNSJ9fV0sIk9ubGluZUFkZHJlc3MiOiJodHRwczovL3d3dy5zY29wdXMuY29tL2lud2FyZC9yZWNvcmQudXJpP2VpZD0yLXMyLjAtODUxMDU0OTkzNDImZG9pPTEwLjEwMTYlMmZqLnNwYy4yMDIxLjA0LjAyMiZwYXJ0bmVySUQ9NDAmbWQ1PTVhMTA5OWQ0NWExOGI0MzY3ODNiYzJjNWY3ZjRkMTg2IiwiT3JnYW5pemF0aW9ucyI6W10sIk90aGVyc0ludm9sdmVkIjpbXSwiUGFnZVJhbmdlIjoiPHNwPlxyXG4gIDxuPjE3OTQ8L24+XHJcbiAgPGluPnRydWU8L2luPlxyXG4gIDxvcz4xNzk0PC9vcz5cclxuICA8cHM+MTc5NDwvcHM+XHJcbjwvc3A+XHJcbjxlcD5cclxuICA8bj4xODA3PC9uPlxyXG4gIDxpbj50cnVlPC9pbj5cclxuICA8b3M+MTgwNzwvb3M+XHJcbiAgPHBzPjE4MDc8L3BzPlxyXG48L2VwPlxyXG48b3M+MTc5NC0xODA3PC9vcz4iLCJQZXJpb2RpY2FsIjp7IiRpZCI6IjE3IiwiJHR5cGUiOiJTd2lzc0FjYWRlbWljLkNpdGF2aS5QZXJpb2RpY2FsLCBTd2lzc0FjYWRlbWljLkNpdGF2aSIsIk5hbWUiOiJTdXN0YWluYWJsZSBQcm9kdWN0aW9uIGFuZCBDb25zdW1wdGlvbiIsIlBhZ2luYXRpb24iOjAsIlByb3RlY3RlZCI6ZmFsc2UsIkNyZWF0ZWRCeSI6Il9BbmpvbXNob2FlIiwiQ3JlYXRlZE9uIjoiMjAyMi0wMS0zMFQwNDo1NDo1MyIsIk1vZGlmaWVkQnkiOiJfQW5qb21zaG9hZSIsIklkIjoiNTNmZTZkMDgtOWU4MS00MWJiLTg4ZTAtZjY1OTkwOTI0MWNmIiwiTW9kaWZpZWRPbiI6IjIwMjItMDEtMzBUMDQ6NTQ6NTMiLCJQcm9qZWN0Ijp7IiRyZWYiOiI1In19LCJQdWJsaXNoZXJzIjpbeyIkaWQiOiIxOC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QYXRpbCwgU2hhcmRlbyBldCBhbC4gMjAyMSDigJMgQmFycmllcnMgdG8gc3VzdGFpbmFiaWxpdHkgaW4gaHVtYW5pdGFyaWFuIiwiU2hvcnRUaXRsZVVwZGF0ZVR5cGUiOjAsIlNvdXJjZU9mQmlibGlvZ3JhcGhpY0luZm9ybWF0aW9uIjoiQ3Jvc3NSZWYiLCJTdGF0aWNJZHMiOlsiNzZmMzdjNTAtY2NlMS00MjUwLWJhZmQtOGYxM2EzZWRlMmVlIl0sIlRhYmxlT2ZDb250ZW50c0NvbXBsZXhpdHkiOjAsIlRhYmxlT2ZDb250ZW50c1NvdXJjZVRleHRGb3JtYXQiOjAsIlRhc2tzIjpbXSwiVGl0bGUiOiJCYXJyaWVycyB0byBzdXN0YWluYWJpbGl0eSBpbiBodW1hbml0YXJpYW4gbWVkaWNhbCBzdXBwbHkgY2hhaW5zIiwiVHJhbnNsYXRvcnMiOltdLCJWb2x1bWUiOiIyNyIsIlllYXIiOiIyMDIxIiwiWWVhclJlc29sdmVkIjoiMjAyMSIsIkNyZWF0ZWRCeSI6Il9BbmpvbXNob2FlIiwiQ3JlYXRlZE9uIjoiMjAyMi0wMS0zMFQwNDo1NDo1MyIsIk1vZGlmaWVkQnkiOiJfQUxJIiwiSWQiOiJhZjg4YzUzOS1lNzY5LTRlM2EtOGQyZC1hMmE1ZDMwYmMyNmUiLCJNb2RpZmllZE9uIjoiMjAyMi0wOS0yOFQxMzoyMDoyNSIsIlByb2plY3QiOnsiJHJlZiI6IjUifX0sIlVzZU51bWJlcmluZ1R5cGVPZlBhcmVudERvY3VtZW50IjpmYWxzZX1dLCJGb3JtYXR0ZWRUZXh0Ijp7IiRpZCI6IjE5IiwiQ291bnQiOjIsIlRleHRVbml0cyI6W3siJGlkIjoiMjAiLCJGb250U3R5bGUiOnsiJGlkIjoiMjEiLCJOZXV0cmFsIjp0cnVlfSwiUmVhZGluZ09yZGVyIjoxLCJUZXh0IjoiUGF0aWwifSx7IiRpZCI6IjIyIiwiRm9udFN0eWxlIjp7IiRpZCI6IjIzIiwiSXRhbGljIjp0cnVlfSwiUmVhZGluZ09yZGVyIjoxLCJUZXh0IjoiIGV0IGFsLiJ9XX0sIlRhZyI6IkNpdGF2aVBsYWNlaG9sZGVyIzk1ZDQ1Y2Q4LTlmMDEtNDIzNi1iM2Q2LTFiNWIxYzIzNTU2NCIsIlRleHQiOiJQYXRpbCBldCBhbC4iLCJXQUlWZXJzaW9uIjoiNi44LjAuMCJ9}</w:instrText>
          </w:r>
          <w:r w:rsidR="00E10894" w:rsidRPr="00DD54E3">
            <w:rPr>
              <w:color w:val="000000" w:themeColor="text1"/>
              <w:lang w:val="en-GB"/>
            </w:rPr>
            <w:fldChar w:fldCharType="separate"/>
          </w:r>
          <w:r w:rsidR="00B10F20" w:rsidRPr="00DD54E3">
            <w:rPr>
              <w:color w:val="000000" w:themeColor="text1"/>
              <w:lang w:val="en-GB"/>
            </w:rPr>
            <w:t>Patil</w:t>
          </w:r>
          <w:r w:rsidR="00B10F20" w:rsidRPr="00DD54E3">
            <w:rPr>
              <w:i/>
              <w:color w:val="000000" w:themeColor="text1"/>
              <w:lang w:val="en-GB"/>
            </w:rPr>
            <w:t xml:space="preserve"> et al.</w:t>
          </w:r>
          <w:r w:rsidR="00E10894" w:rsidRPr="00DD54E3">
            <w:rPr>
              <w:color w:val="000000" w:themeColor="text1"/>
              <w:lang w:val="en-GB"/>
            </w:rPr>
            <w:fldChar w:fldCharType="end"/>
          </w:r>
        </w:sdtContent>
      </w:sdt>
      <w:r w:rsidR="00E10894" w:rsidRPr="00DD54E3">
        <w:rPr>
          <w:color w:val="000000" w:themeColor="text1"/>
          <w:lang w:val="en-GB"/>
        </w:rPr>
        <w:t xml:space="preserve"> </w:t>
      </w:r>
      <w:sdt>
        <w:sdtPr>
          <w:rPr>
            <w:color w:val="000000" w:themeColor="text1"/>
            <w:lang w:val="en-GB"/>
          </w:rPr>
          <w:alias w:val="To edit, see citavi.com/edit"/>
          <w:tag w:val="CitaviPlaceholder#0c3f327d-e6bd-4791-b643-0de4527a475e"/>
          <w:id w:val="-2116823269"/>
          <w:placeholder>
            <w:docPart w:val="8AAAE32B501F42FCA12D98ACF2875165"/>
          </w:placeholder>
        </w:sdtPr>
        <w:sdtContent>
          <w:r w:rsidR="00E10894" w:rsidRPr="00DD54E3">
            <w:rPr>
              <w:color w:val="000000" w:themeColor="text1"/>
              <w:lang w:val="en-GB"/>
            </w:rPr>
            <w:fldChar w:fldCharType="begin"/>
          </w:r>
          <w:r w:rsidR="00E10894"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k1ZDQ1Y2Q4LTlmMDEtNDIzNi1iM2Q2LTFiNWIxYzIzNTU2NCIsIkVudHJpZXMiOlt7IiRpZCI6IjIiLCIkdHlwZSI6IlN3aXNzQWNhZGVtaWMuQ2l0YXZpLkNpdGF0aW9ucy5Xb3JkUGxhY2Vob2xkZXJFbnRyeSwgU3dpc3NBY2FkZW1pYy5DaXRhdmkiLCJJZCI6IjllNjBlNzU5LTRjODEtNGYyZi05M2NhLTgxMzEzYzk0NTJkNiIsIlJhbmdlTGVuZ3RoIjo2LCJSZWZlcmVuY2VJZCI6ImFmODhjNTM5LWU3NjktNGUzYS04ZDJkLWEyYTVkMzBiYzI2Z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mNoYWwiLCJMYXN0TmFtZSI6IlBhdGlsIiwiUHJvdGVjdGVkIjpmYWxzZSwiU2V4IjowLCJDcmVhdGVkQnkiOiJfQWxpIiwiQ3JlYXRlZE9uIjoiMjAyMS0wMi0xNFQwOTo0MDozOCIsIk1vZGlmaWVkQnkiOiJfQWxpIiwiSWQiOiI1MzBlMjA5Ni0zYmY1LTQ3MjQtYjgyMC1hM2E5MzRhMWE0ZjMiLCJNb2RpZmllZE9uIjoiMjAyMS0wMi0xNFQwOTo0MDozOCIsIlByb2plY3QiOnsiJGlkIjoiNSIsIiR0eXBlIjoiU3dpc3NBY2FkZW1pYy5DaXRhdmkuUHJvamVjdCwgU3dpc3NBY2FkZW1pYy5DaXRhdmkifX0seyIkaWQiOiI2IiwiJHR5cGUiOiJTd2lzc0FjYWRlbWljLkNpdGF2aS5QZXJzb24sIFN3aXNzQWNhZGVtaWMuQ2l0YXZpIiwiRmlyc3ROYW1lIjoiVmlwdWxlc2giLCJMYXN0TmFtZSI6IlNoYXJkZW8iLCJQcm90ZWN0ZWQiOmZhbHNlLCJTZXgiOjAsIkNyZWF0ZWRCeSI6Il9BbGkiLCJDcmVhdGVkT24iOiIyMDIxLTAyLTE0VDA5OjQwOjM4IiwiTW9kaWZpZWRCeSI6Il9BbGkiLCJJZCI6IjdiZWM0MjE5LTgyMmQtNGNiMS05MzgzLWRkZjFkMjJhZWE5MiIsIk1vZGlmaWVkT24iOiIyMDIxLTAyLTE0VDA5OjQwOjM4IiwiUHJvamVjdCI6eyIkcmVmIjoiNSJ9fSx7IiRpZCI6IjciLCIkdHlwZSI6IlN3aXNzQWNhZGVtaWMuQ2l0YXZpLlBlcnNvbiwgU3dpc3NBY2FkZW1pYy5DaXRhdmkiLCJGaXJzdE5hbWUiOiJBc2hpc2giLCJMYXN0TmFtZSI6IkR3aXZlZGkiLCJQcm90ZWN0ZWQiOmZhbHNlLCJTZXgiOjAsIkNyZWF0ZWRCeSI6Il9BQSIsIkNyZWF0ZWRPbiI6IjIwMjEtMDUtMjBUMDg6NDI6NTgiLCJNb2RpZmllZEJ5IjoiX0FBIiwiSWQiOiIzODYwYjg1Yy05N2FkLTQ4ZDQtODQ2OC1mYWRmODI5YjMzNjkiLCJNb2RpZmllZE9uIjoiMjAyMS0wNS0yMFQwODo0Mjo1OCIsIlByb2plY3QiOnsiJHJlZiI6IjUifX0seyIkaWQiOiI4IiwiJHR5cGUiOiJTd2lzc0FjYWRlbWljLkNpdGF2aS5QZXJzb24sIFN3aXNzQWNhZGVtaWMuQ2l0YXZpIiwiRmlyc3ROYW1lIjoiSml0ZW5kcmEiLCJMYXN0TmFtZSI6Ik1hZGFhbiIsIlByb3RlY3RlZCI6ZmFsc2UsIlNleCI6MiwiQ3JlYXRlZEJ5IjoiX0FMSSIsIkNyZWF0ZWRPbiI6IjIwMjItMDUtMDhUMDU6NDk6MzciLCJNb2RpZmllZEJ5IjoiX0FMSSIsIklkIjoiMDRjZDk4N2MtYTQ0Ni00MDA1LTlhYTYtMGQ0YmM5ZGQ4MGFhIiwiTW9kaWZpZWRPbiI6IjIwMjItMDUtMDhUMDU6NDk6MzciLCJQcm9qZWN0Ijp7IiRyZWYiOiI1In19LHsiJGlkIjoiOSIsIiR0eXBlIjoiU3dpc3NBY2FkZW1pYy5DaXRhdmkuUGVyc29uLCBTd2lzc0FjYWRlbWljLkNpdGF2aSIsIkZpcnN0TmFtZSI6Ik5pa2hpbCIsIkxhc3ROYW1lIjoiVmFybWEiLCJQcm90ZWN0ZWQiOmZhbHNlLCJTZXgiOjAsIkNyZWF0ZWRCeSI6Il9BTEkiLCJDcmVhdGVkT24iOiIyMDIyLTA1LTA4VDA1OjQ5OjM3IiwiTW9kaWZpZWRCeSI6Il9BTEkiLCJJZCI6IjM5NzU0MGU4LTNmZmItNDEzZC05NTU0LTY3MzBmZjNkZDFjYSIsIk1vZGlmaWVkT24iOiIyMDIyLTA1LTA4VDA1OjQ5OjM3IiwiUHJvamVjdCI6eyIkcmVmIjoiNSJ9fV0sIkNpdGF0aW9uS2V5IjoiUGF0aWwgZXQgYWwuIDIwMjEiLCJDaXRhdGlvbktleVVwZGF0ZVR5cGUiOjAsIkNvbGxhYm9yYXRvcnMiOltdLCJDdXN0b21GaWVsZDEiOiI5IiwiQ3VzdG9tRmllbGQyIjoiRW1waXJpY2FsIiwiQ3VzdG9tRmllbGQzIjoiU3VkZGVuLW9uc2V0IiwiQ3VzdG9tRmllbGQ0IjoiRGlzYXN0ZXIgcmVsaWVmIiwiQ3VzdG9tRmllbGQ1IjoiUmVzcG9uc2UiLCJDdXN0b21GaWVsZDYiOiJNQ0RNIiwiQ3VzdG9tRmllbGQ3IjoiTm90IFNwZWNpZmljIiwiQ3VzdG9tRmllbGQ4IjoiTm90IFNwZWNpZmljIiwiQ3VzdG9tRmllbGQ5IjoiSW5kaWEiLCJEb2kiOiIxMC4xMDE2L2ouc3BjLjIwMjEuMDQuMDIyIiwiRWRpdG9ycyI6W10sIkV2YWx1YXRpb25Db21wbGV4aXR5IjowLCJFdmFsdWF0aW9uU291cmNlVGV4dEZvcm1hdCI6MCwiR3JvdXBzIjpbeyIkaWQiOiIx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nRydW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EwNTQ5OTM0MiZkb2k9MTAuMTAxNiUyZmouc3BjLjIwMjEuMDQuMDIyJnBhcnRuZXJJRD00MCZtZDU9NWExMDk5ZDQ1YTE4YjQzNjc4M2JjMmM1ZjdmNGQxODYiLCJVcmlTdHJpbmciOiJodHRwczovL3d3dy5zY29wdXMuY29tL2lud2FyZC9yZWNvcmQudXJpP2VpZD0yLXMyLjAtODUxMDU0OTkzNDImZG9pPTEwLjEwMTYlMmZqLnNwYy4yMDIxLjA0LjAyMiZwYXJ0bmVySUQ9NDAmbWQ1PTVhMTA5OWQ0NWExOGI0MzY3ODNiYzJjNWY3ZjRkMTg2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WNjMWI3M2EtN2Y2OC00NzY2LWJiMjYtYjRkNjFiYmJiOGEzIiwiTW9kaWZpZWRPbiI6IjIwMjItMDEtMzBUMDQ6NTQ6NTM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DE2L2ouc3BjLjIwMjEuMDQuMDIyIiwiVXJpU3RyaW5nIjoiaHR0cHM6Ly9kb2kub3JnLzEwLjEwMTYvai5zcGMuMjAyMS4wNC4wMjI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lMjY1ODcwOC0zYmM1LTQyOTUtYjVhNC1mMjhjNGUxY2E5YTYiLCJNb2RpZmllZE9uIjoiMjAyMi0wMS0zMFQwNDo1NDo1MyIsIlByb2plY3QiOnsiJHJlZiI6IjUifX1dLCJPbmxpbmVBZGRyZXNzIjoiaHR0cHM6Ly93d3cuc2NvcHVzLmNvbS9pbndhcmQvcmVjb3JkLnVyaT9laWQ9Mi1zMi4wLTg1MTA1NDk5MzQyJmRvaT0xMC4xMDE2JTJmai5zcGMuMjAyMS4wNC4wMjImcGFydG5lcklEPTQwJm1kNT01YTEwOTlkNDVhMThiNDM2NzgzYmMyYzVmN2Y0ZDE4NiIsIk9yZ2FuaXphdGlvbnMiOltdLCJPdGhlcnNJbnZvbHZlZCI6W10sIlBhZ2VSYW5nZSI6IjxzcD5cclxuICA8bj4xNzk0PC9uPlxyXG4gIDxpbj50cnVlPC9pbj5cclxuICA8b3M+MTc5NDwvb3M+XHJcbiAgPHBzPjE3OTQ8L3BzPlxyXG48L3NwPlxyXG48ZXA+XHJcbiAgPG4+MTgwNzwvbj5cclxuICA8aW4+dHJ1ZTwvaW4+XHJcbiAgPG9zPjE4MDc8L29zPlxyXG4gIDxwcz4xODA3PC9wcz5cclxuPC9lcD5cclxuPG9zPjE3OTQtMTgwNzwvb3M+IiwiUGVyaW9kaWNhbCI6eyIkaWQiOiIxNyIsIiR0eXBlIjoiU3dpc3NBY2FkZW1pYy5DaXRhdmkuUGVyaW9kaWNhbCwgU3dpc3NBY2FkZW1pYy5DaXRhdmkiLCJOYW1lIjoiU3VzdGFpbmFibGUgUHJvZHVjdGlvbiBhbmQgQ29uc3VtcHRpb24iLCJQYWdpbmF0aW9uIjowLCJQcm90ZWN0ZWQiOmZhbHNlLCJDcmVhdGVkQnkiOiJfQW5qb21zaG9hZSIsIkNyZWF0ZWRPbiI6IjIwMjItMDEtMzBUMDQ6NTQ6NTMiLCJNb2RpZmllZEJ5IjoiX0Fuam9tc2hvYWUiLCJJZCI6IjUzZmU2ZDA4LTllODEtNDFiYi04OGUwLWY2NTk5MDkyNDFjZiIsIk1vZGlmaWVkT24iOiIyMDIyLTAxLTMwVDA0OjU0OjUzIiwiUHJvamVjdCI6eyIkcmVmIjoiNSJ9fSwiUHVibGlzaGVycyI6W3siJGlkIjoiMTg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UGF0aWwsIFNoYXJkZW8gZXQgYWwuIDIwMjEg4oCTIEJhcnJpZXJzIHRvIHN1c3RhaW5hYmlsaXR5IGluIGh1bWFuaXRhcmlhbiIsIlNob3J0VGl0bGVVcGRhdGVUeXBlIjowLCJTb3VyY2VPZkJpYmxpb2dyYXBoaWNJbmZvcm1hdGlvbiI6IkNyb3NzUmVmIiwiU3RhdGljSWRzIjpbIjc2ZjM3YzUwLWNjZTEtNDI1MC1iYWZkLThmMTNhM2VkZTJlZSJdLCJUYWJsZU9mQ29udGVudHNDb21wbGV4aXR5IjowLCJUYWJsZU9mQ29udGVudHNTb3VyY2VUZXh0Rm9ybWF0IjowLCJUYXNrcyI6W10sIlRpdGxlIjoiQmFycmllcnMgdG8gc3VzdGFpbmFiaWxpdHkgaW4gaHVtYW5pdGFyaWFuIG1lZGljYWwgc3VwcGx5IGNoYWlucyIsIlRyYW5zbGF0b3JzIjpbXSwiVm9sdW1lIjoiMjciLCJZZWFyIjoiMjAyMSIsIlllYXJSZXNvbHZlZCI6IjIwMjEiLCJDcmVhdGVkQnkiOiJfQW5qb21zaG9hZSIsIkNyZWF0ZWRPbiI6IjIwMjItMDEtMzBUMDQ6NTQ6NTMiLCJNb2RpZmllZEJ5IjoiX0FMSSIsIklkIjoiYWY4OGM1MzktZTc2OS00ZTNhLThkMmQtYTJhNWQzMGJjMjZlIiwiTW9kaWZpZWRPbiI6IjIwMjItMDktMjhUMTM6MjA6MjU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yMSkifV19LCJUYWciOiJDaXRhdmlQbGFjZWhvbGRlciMwYzNmMzI3ZC1lNmJkLTQ3OTEtYjY0My0wZGU0NTI3YTQ3NWUiLCJUZXh0IjoiKDIwMjEpIiwiV0FJVmVyc2lvbiI6IjYuOC4wLjAifQ==}</w:instrText>
          </w:r>
          <w:r w:rsidR="00E10894" w:rsidRPr="00DD54E3">
            <w:rPr>
              <w:color w:val="000000" w:themeColor="text1"/>
              <w:lang w:val="en-GB"/>
            </w:rPr>
            <w:fldChar w:fldCharType="separate"/>
          </w:r>
          <w:r w:rsidR="00B10F20" w:rsidRPr="00DD54E3">
            <w:rPr>
              <w:color w:val="000000" w:themeColor="text1"/>
              <w:lang w:val="en-GB"/>
            </w:rPr>
            <w:t>(2021)</w:t>
          </w:r>
          <w:r w:rsidR="00E10894" w:rsidRPr="00DD54E3">
            <w:rPr>
              <w:color w:val="000000" w:themeColor="text1"/>
              <w:lang w:val="en-GB"/>
            </w:rPr>
            <w:fldChar w:fldCharType="end"/>
          </w:r>
        </w:sdtContent>
      </w:sdt>
      <w:r w:rsidR="00E10894" w:rsidRPr="00DD54E3">
        <w:rPr>
          <w:color w:val="000000" w:themeColor="text1"/>
          <w:lang w:val="en-GB"/>
        </w:rPr>
        <w:t xml:space="preserve"> </w:t>
      </w:r>
      <w:r w:rsidR="006D354A" w:rsidRPr="00DD54E3">
        <w:rPr>
          <w:color w:val="000000" w:themeColor="text1"/>
          <w:lang w:val="en-GB"/>
        </w:rPr>
        <w:t>investigated barriers to sustainability in a medical HSC and prioriti</w:t>
      </w:r>
      <w:r w:rsidR="00ED15E8" w:rsidRPr="00DD54E3">
        <w:rPr>
          <w:color w:val="000000" w:themeColor="text1"/>
          <w:lang w:val="en-GB"/>
        </w:rPr>
        <w:t>s</w:t>
      </w:r>
      <w:r w:rsidR="006D354A" w:rsidRPr="00DD54E3">
        <w:rPr>
          <w:color w:val="000000" w:themeColor="text1"/>
          <w:lang w:val="en-GB"/>
        </w:rPr>
        <w:t xml:space="preserve">ed key barriers based on their impact. </w:t>
      </w:r>
      <w:sdt>
        <w:sdtPr>
          <w:rPr>
            <w:color w:val="000000" w:themeColor="text1"/>
            <w:lang w:val="en-GB"/>
          </w:rPr>
          <w:alias w:val="To edit, see citavi.com/edit"/>
          <w:tag w:val="CitaviPlaceholder#34c80fa3-6e79-444c-8255-38930f0ab439"/>
          <w:id w:val="-1364672250"/>
          <w:placeholder>
            <w:docPart w:val="6CD30F85CE894E45B3525806427A50B8"/>
          </w:placeholder>
        </w:sdtPr>
        <w:sdtContent>
          <w:r w:rsidR="006D354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VkZWI4NTk4LWZjMjYtNGY3ZS1hNTY3LTVjMDRiOWQ1MTRhMiIsIkVudHJpZXMiOlt7IiRpZCI6IjIiLCIkdHlwZSI6IlN3aXNzQWNhZGVtaWMuQ2l0YXZpLkNpdGF0aW9ucy5Xb3JkUGxhY2Vob2xkZXJFbnRyeSwgU3dpc3NBY2FkZW1pYy5DaXRhdmkiLCJJZCI6ImZhZTRiMzJmLWQ2ODUtNGRkMy05ZjkxLTg5MjE2NWEwYjQwZSIsIlJhbmdlTGVuZ3RoIjoxMiwiUmVmZXJlbmNlSWQiOiI0OTdkZjQ1NC1iNDVkLTRjODUtYTcyNC02MDY2NDZjOWQzMm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hhaWRhciIsIkxhc3ROYW1lIjoiQWJiYXMiLCJQcm90ZWN0ZWQiOmZhbHNlLCJTZXgiOjIsIkNyZWF0ZWRCeSI6Il9BTEkiLCJDcmVhdGVkT24iOiIyMDIyLTA1LTA4VDA1OjQ5OjEzIiwiTW9kaWZpZWRCeSI6Il9BTEkiLCJJZCI6ImQ3MzliNGViLTdiZmUtNDgyZS04YWJhLTEzNDZkZjUxNzM0YyIsIk1vZGlmaWVkT24iOiIyMDIyLTA1LTA4VDA1OjQ5OjEzIiwiUHJvamVjdCI6eyIkaWQiOiI1IiwiJHR5cGUiOiJTd2lzc0FjYWRlbWljLkNpdGF2aS5Qcm9qZWN0LCBTd2lzc0FjYWRlbWljLkNpdGF2aSJ9fSx7IiRpZCI6IjYiLCIkdHlwZSI6IlN3aXNzQWNhZGVtaWMuQ2l0YXZpLlBlcnNvbiwgU3dpc3NBY2FkZW1pYy5DaXRhdmkiLCJGaXJzdE5hbWUiOiJaYWluYWIiLCJMYXN0TmFtZSI6IkFzaW0iLCJQcm90ZWN0ZWQiOmZhbHNlLCJTZXgiOjEsIkNyZWF0ZWRCeSI6Il9BTEkiLCJDcmVhdGVkT24iOiIyMDIyLTA1LTA4VDA1OjQ5OjE0IiwiTW9kaWZpZWRCeSI6Il9BTEkiLCJJZCI6IjgxYmM5N2UwLTcxNzMtNDU4OS1iMDIxLTQ4NjM0M2ZhNzllYyIsIk1vZGlmaWVkT24iOiIyMDIyLTA1LTA4VDA1OjQ5OjE0IiwiUHJvamVjdCI6eyIkcmVmIjoiNSJ9fSx7IiRpZCI6IjciLCIkdHlwZSI6IlN3aXNzQWNhZGVtaWMuQ2l0YXZpLlBlcnNvbiwgU3dpc3NBY2FkZW1pYy5DaXRhdmkiLCJGaXJzdE5hbWUiOiJadWhhaWIiLCJMYXN0TmFtZSI6IkFobWVkIiwiUHJvdGVjdGVkIjpmYWxzZSwiU2V4IjowLCJDcmVhdGVkQnkiOiJfQUxJIiwiQ3JlYXRlZE9uIjoiMjAyMi0wNS0wOFQwNTo0OToxNCIsIk1vZGlmaWVkQnkiOiJfQUxJIiwiSWQiOiJiZmM1YThlMS04MzlmLTQ1MmUtOWQwNC1mYjdjYTkzODdjNzIiLCJNb2RpZmllZE9uIjoiMjAyMi0wNS0wOFQwNTo0OToxNCIsIlByb2plY3QiOnsiJHJlZiI6IjUifX0seyIkaWQiOiI4IiwiJHR5cGUiOiJTd2lzc0FjYWRlbWljLkNpdGF2aS5QZXJzb24sIFN3aXNzQWNhZGVtaWMuQ2l0YXZpIiwiRmlyc3ROYW1lIjoiU2FueW8iLCJMYXN0TmFtZSI6Ik1vb3NhIiwiUHJvdGVjdGVkIjpmYWxzZSwiU2V4IjowLCJDcmVhdGVkQnkiOiJfQUxJIiwiQ3JlYXRlZE9uIjoiMjAyMi0wNS0wOFQwNTo0OToxNCIsIk1vZGlmaWVkQnkiOiJfQUxJIiwiSWQiOiI3MWUzOTc5YS1lYmIyLTRlOTctYjRlYi0xZWY4MmE5ZWRmZjYiLCJNb2RpZmllZE9uIjoiMjAyMi0wNS0wOFQwNTo0OToxNCIsIlByb2plY3QiOnsiJHJlZiI6IjUifX1dLCJDaXRhdGlvbktleSI6IkFiYmFzIGV0IGFsLiAyMDIxIiwiQ2l0YXRpb25LZXlVcGRhdGVUeXBlIjowLCJDb2xsYWJvcmF0b3JzIjpbXSwiQ3VzdG9tRmllbGQxIjoiMSIsIkN1c3RvbUZpZWxkMiI6IkVtcGlyaWNhbCIsIkN1c3RvbUZpZWxkMyI6IlN1ZGRlbi1vbnNldCIsIkN1c3RvbUZpZWxkNCI6IkRpc2FzdGVyIHJlbGllZiIsIkN1c3RvbUZpZWxkNSI6IlJlY292ZXJ5IiwiQ3VzdG9tRmllbGQ2IjoiU3VydmV5IiwiQ3VzdG9tRmllbGQ3IjoiTm90IFNwZWNpZmljIiwiQ3VzdG9tRmllbGQ4IjoiRnV6enkgU2V0IFRoZW9yeSIsIkN1c3RvbUZpZWxkOSI6Ik9tYW4iLCJEb2kiOiIxMC4xMTA4L1NSSi0xMi0yMDIwLTA0ODU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wOC9TUkotMTItMjAyMC0wNDg1IiwiVXJpU3RyaW5nIjoiaHR0cHM6Ly9kb2kub3JnLzEwLjExMDgvU1JKLTEyLTIwMjAtMDQ4NS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FiMDE0YmM3LTUxMzQtNGIyYS05ZmQwLTc1YjcxYjYwNjFlMyIsIk1vZGlmaWVkT24iOiIyMDIyLTAxLTMwVDA0OjU0OjUz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aHR0cHM6Ly9lbWVyYWxkLmNvbS9pbnNpZ2h0L2NvbnRlbnQvZG9pLzEwLjExMDglMmZTUkotMTItMjAyMC0wNDg1L2Z1bGwvcGRmIiwiVXJpU3RyaW5nIjoiaHR0cHM6Ly9lbWVyYWxkLmNvbS9pbnNpZ2h0L2NvbnRlbnQvZG9pLzEwLjExMDglMmZTUkotMTItMjAyMC0wNDg1L2Z1bGwvcGRm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IxOjE5IiwiTW9kaWZpZWRCeSI6Il9BbmpvbXNob2FlIiwiSWQiOiJmNWMxMmQzNi1jZDBkLTQxZTktOTFiOS00ZTJiODE3MTJjYTIiLCJNb2RpZmllZE9uIjoiMjAyMi0wMy0xMVQwNjoyMToxOS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mh0dHBzOi8vd3d3LnNjb3B1cy5jb20vaW53YXJkL3JlY29yZC51cmk/ZWlkPTItczIuMC04NTExNDQ5NzUxMiZkb2k9MTAuMTEwOCUyZlNSSi0xMi0yMDIwLTA0ODUmcGFydG5lcklEPTQwJm1kNT1hM2NjYmM5YTgwYWQ3Zjg1ZWRlNDUzYmE2ZmVhMTllMSIsIlVyaVN0cmluZyI6Imh0dHBzOi8vd3d3LnNjb3B1cy5jb20vaW53YXJkL3JlY29yZC51cmk/ZWlkPTItczIuMC04NTExNDQ5NzUxMiZkb2k9MTAuMTEwOCUyZlNSSi0xMi0yMDIwLTA0ODUmcGFydG5lcklEPTQwJm1kNT1hM2NjYmM5YTgwYWQ3Zjg1ZWRlNDUzYmE2ZmVhMTllMSIsIkxpbmtlZFJlc291cmNlU3RhdHVzIjo4LCJQcm9wZXJ0aWVzIjp7IiRpZCI6IjE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MxNjVlMGJkLWRjZTQtNDU0NS04MDNlLWRmMmNjYjRiYWFjOCIsIk1vZGlmaWVkT24iOiIyMDIyLTAxLTMwVDA0OjU0OjUzIiwiUHJvamVjdCI6eyIkcmVmIjoiNSJ9fSx7IiRpZCI6IjE5IiwiJHR5cGUiOiJTd2lzc0FjYWRlbWljLkNpdGF2aS5Mb2NhdGlvbiwgU3dpc3NBY2FkZW1pYy5DaXRhdmkiLCJBZGRyZXNzIjp7IiRpZCI6IjIwIiwiJHR5cGUiOiJTd2lzc0FjYWRlbWljLkNpdGF2aS5MaW5rZWRSZXNvdXJjZSwgU3dpc3NBY2FkZW1pYy5DaXRhdmkiLCJMaW5rZWRSZXNvdXJjZVR5cGUiOjUsIk9yaWdpbmFsU3RyaW5nIjoiaHR0cHM6Ly93d3cuZW1lcmFsZC5jb20vaW5zaWdodC9jb250ZW50L2RvaS8xMC4xMTA4L1NSSi0xMi0yMDIwLTA0ODUvZnVsbC9odG1sIiwiVXJpU3RyaW5nIjoiaHR0cHM6Ly93d3cuZW1lcmFsZC5jb20vaW5zaWdodC9jb250ZW50L2RvaS8xMC4xMTA4L1NSSi0xMi0yMDIwLTA0ODUvZnVsbC9odG1sIiwiTGlua2VkUmVzb3VyY2VTdGF0dXMiOjgsIlByb3BlcnRpZXMiOnsiJGlkIjoiMj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A4IiwiTW9kaWZpZWRCeSI6Il9BbmpvbXNob2FlIiwiSWQiOiIxMzRmYTJhMS0zMmI4LTQ3Y2YtOWVmZC1mZDRjZjg5NzQxYzIiLCJNb2RpZmllZE9uIjoiMjAyMi0wMy0xMVQwNjozMzowOCIsIlByb2plY3QiOnsiJHJlZiI6IjUifX1dLCJPbmxpbmVBZGRyZXNzIjoiaHR0cHM6Ly93d3cuc2NvcHVzLmNvbS9pbndhcmQvcmVjb3JkLnVyaT9laWQ9Mi1zMi4wLTg1MTE0NDk3NTEyJmRvaT0xMC4xMTA4JTJmU1JKLTEyLTIwMjAtMDQ4NSZwYXJ0bmVySUQ9NDAmbWQ1PWEzY2NiYzlhODBhZDdmODVlZGU0NTNiYTZmZWExOWUxIiwiT3JnYW5pemF0aW9ucyI6W10sIk90aGVyc0ludm9sdmVkIjpbXSwiUGVyaW9kaWNhbCI6eyIkaWQiOiIyMiIsIiR0eXBlIjoiU3dpc3NBY2FkZW1pYy5DaXRhdmkuUGVyaW9kaWNhbCwgU3dpc3NBY2FkZW1pYy5DaXRhdmkiLCJOYW1lIjoiU29jaWFsIFJlc3BvbnNpYmlsaXR5IEpvdXJuYWwiLCJQYWdpbmF0aW9uIjowLCJQcm90ZWN0ZWQiOmZhbHNlLCJDcmVhdGVkQnkiOiJfQW5qb21zaG9hZSIsIkNyZWF0ZWRPbiI6IjIwMjItMDEtMzBUMDQ6NTQ6NTMiLCJNb2RpZmllZEJ5IjoiX0Fuam9tc2hvYWUiLCJJZCI6ImY2ZDM0MzM0LWM0NzEtNGM0Ni04NmNlLTM3NTA3ZDE1YTEzNiIsIk1vZGlmaWVkT24iOiIyMDIyLTAxLTMwVDA0OjU0OjUzIiwiUHJvamVjdCI6eyIkcmVmIjoiNSJ9fSwiUHVibGlzaGVycyI6W3siJGlkIjoiMjM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FiYmFzLCBBc2ltIGV0IGFsLiAyMDIxIOKAkyBFeHBsb3JpbmcgYW5kIGVzdGFibGlzaGluZyB0aGUgYmFycmllcnMiLCJTaG9ydFRpdGxlVXBkYXRlVHlwZSI6MCwiU291cmNlT2ZCaWJsaW9ncmFwaGljSW5mb3JtYXRpb24iOiJDcm9zc1JlZiIsIlN0YXRpY0lkcyI6WyJlYzBjNWVjYy04N2MwLTQwZmItODg1MC00ZjRiMGIzMWU1ZjIiXSwiVGFibGVPZkNvbnRlbnRzQ29tcGxleGl0eSI6MCwiVGFibGVPZkNvbnRlbnRzU291cmNlVGV4dEZvcm1hdCI6MCwiVGFza3MiOltdLCJUaXRsZSI6IkV4cGxvcmluZyBhbmQgZXN0YWJsaXNoaW5nIHRoZSBiYXJyaWVycyB0byBzdXN0YWluYWJsZSBodW1hbml0YXJpYW4gc3VwcGx5IGNoYWlucyB1c2luZyBmdXp6eSBpbnRlcnByZXRpdmUgc3RydWN0dXJhbCBtb2RlbGluZyBhbmQgZnV6enkgTUlDTUFDIGFuYWx5c2lzIiwiVHJhbnNsYXRvcnMiOltdLCJZZWFyIjoiMjAyMSIsIlllYXJSZXNvbHZlZCI6IjIwMjEiLCJDcmVhdGVkQnkiOiJfQW5qb21zaG9hZSIsIkNyZWF0ZWRPbiI6IjIwMjItMDEtMzBUMDQ6NTQ6NTMiLCJNb2RpZmllZEJ5IjoiX0FsaSIsIklkIjoiNDk3ZGY0NTQtYjQ1ZC00Yzg1LWE3MjQtNjA2NjQ2YzlkMzJkIiwiTW9kaWZpZWRPbiI6IjIwMjMtMTAtMDJUMjI6Mjk6MTUiLCJQcm9qZWN0Ijp7IiRyZWYiOiI1In19LCJVc2VOdW1iZXJpbmdUeXBlT2ZQYXJlbnREb2N1bWVudCI6ZmFsc2V9XSwiRm9ybWF0dGVkVGV4dCI6eyIkaWQiOiIyNCIsIkNvdW50IjoyLCJUZXh0VW5pdHMiOlt7IiRpZCI6IjI1IiwiRm9udFN0eWxlIjp7IiRpZCI6IjI2IiwiTmV1dHJhbCI6dHJ1ZX0sIlJlYWRpbmdPcmRlciI6MSwiVGV4dCI6IkFiYmFzIn0seyIkaWQiOiIyNyIsIkZvbnRTdHlsZSI6eyIkaWQiOiIyOCIsIkl0YWxpYyI6dHJ1ZX0sIlJlYWRpbmdPcmRlciI6MSwiVGV4dCI6IiBldCBhbC4ifV19LCJUYWciOiJDaXRhdmlQbGFjZWhvbGRlciMzNGM4MGZhMy02ZTc5LTQ0NGMtODI1NS0zODkzMGYwYWI0MzkiLCJUZXh0IjoiQWJiYXMgZXQgYWwuIiwiV0FJVmVyc2lvbiI6IjYuOC4wLjAifQ==}</w:instrText>
          </w:r>
          <w:r w:rsidR="006D354A" w:rsidRPr="00DD54E3">
            <w:rPr>
              <w:color w:val="000000" w:themeColor="text1"/>
              <w:lang w:val="en-GB"/>
            </w:rPr>
            <w:fldChar w:fldCharType="separate"/>
          </w:r>
          <w:r w:rsidR="00B10F20" w:rsidRPr="00DD54E3">
            <w:rPr>
              <w:color w:val="000000" w:themeColor="text1"/>
              <w:lang w:val="en-GB"/>
            </w:rPr>
            <w:t>Abbas</w:t>
          </w:r>
          <w:r w:rsidR="00B10F20" w:rsidRPr="00DD54E3">
            <w:rPr>
              <w:i/>
              <w:color w:val="000000" w:themeColor="text1"/>
              <w:lang w:val="en-GB"/>
            </w:rPr>
            <w:t xml:space="preserve"> et al.</w:t>
          </w:r>
          <w:r w:rsidR="006D354A" w:rsidRPr="00DD54E3">
            <w:rPr>
              <w:color w:val="000000" w:themeColor="text1"/>
              <w:lang w:val="en-GB"/>
            </w:rPr>
            <w:fldChar w:fldCharType="end"/>
          </w:r>
        </w:sdtContent>
      </w:sdt>
      <w:r w:rsidR="006D354A" w:rsidRPr="00DD54E3">
        <w:rPr>
          <w:color w:val="000000" w:themeColor="text1"/>
          <w:lang w:val="en-GB"/>
        </w:rPr>
        <w:t xml:space="preserve"> </w:t>
      </w:r>
      <w:sdt>
        <w:sdtPr>
          <w:rPr>
            <w:color w:val="000000" w:themeColor="text1"/>
            <w:lang w:val="en-GB"/>
          </w:rPr>
          <w:alias w:val="To edit, see citavi.com/edit"/>
          <w:tag w:val="CitaviPlaceholder#5deb8598-fc26-4f7e-a567-5c04b9d514a2"/>
          <w:id w:val="2005089131"/>
          <w:placeholder>
            <w:docPart w:val="6CD30F85CE894E45B3525806427A50B8"/>
          </w:placeholder>
        </w:sdtPr>
        <w:sdtContent>
          <w:r w:rsidR="006D354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M0YzgwZmEzLTZlNzktNDQ0Yy04MjU1LTM4OTMwZjBhYjQzOSIsIkVudHJpZXMiOlt7IiRpZCI6IjIiLCIkdHlwZSI6IlN3aXNzQWNhZGVtaWMuQ2l0YXZpLkNpdGF0aW9ucy5Xb3JkUGxhY2Vob2xkZXJFbnRyeSwgU3dpc3NBY2FkZW1pYy5DaXRhdmkiLCJJZCI6IjY0M2Q3N2E4LTEyNmYtNDc3Zi1iN2QxLTA0ZTAzYmI1MzcyMiIsIlJhbmdlTGVuZ3RoIjo2LCJSZWZlcmVuY2VJZCI6IjQ5N2RmNDU0LWI0NWQtNGM4NS1hNzI0LTYwNjY0NmM5ZDMyZ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IYWlkYXIiLCJMYXN0TmFtZSI6IkFiYmFzIiwiUHJvdGVjdGVkIjpmYWxzZSwiU2V4IjoyLCJDcmVhdGVkQnkiOiJfQUxJIiwiQ3JlYXRlZE9uIjoiMjAyMi0wNS0wOFQwNTo0OToxMyIsIk1vZGlmaWVkQnkiOiJfQUxJIiwiSWQiOiJkNzM5YjRlYi03YmZlLTQ4MmUtOGFiYS0xMzQ2ZGY1MTczNGMiLCJNb2RpZmllZE9uIjoiMjAyMi0wNS0wOFQwNTo0OToxMyIsIlByb2plY3QiOnsiJGlkIjoiNSIsIiR0eXBlIjoiU3dpc3NBY2FkZW1pYy5DaXRhdmkuUHJvamVjdCwgU3dpc3NBY2FkZW1pYy5DaXRhdmkifX0seyIkaWQiOiI2IiwiJHR5cGUiOiJTd2lzc0FjYWRlbWljLkNpdGF2aS5QZXJzb24sIFN3aXNzQWNhZGVtaWMuQ2l0YXZpIiwiRmlyc3ROYW1lIjoiWmFpbmFiIiwiTGFzdE5hbWUiOiJBc2ltIiwiUHJvdGVjdGVkIjpmYWxzZSwiU2V4IjoxLCJDcmVhdGVkQnkiOiJfQUxJIiwiQ3JlYXRlZE9uIjoiMjAyMi0wNS0wOFQwNTo0OToxNCIsIk1vZGlmaWVkQnkiOiJfQUxJIiwiSWQiOiI4MWJjOTdlMC03MTczLTQ1ODktYjAyMS00ODYzNDNmYTc5ZWMiLCJNb2RpZmllZE9uIjoiMjAyMi0wNS0wOFQwNTo0OToxNCIsIlByb2plY3QiOnsiJHJlZiI6IjUifX0seyIkaWQiOiI3IiwiJHR5cGUiOiJTd2lzc0FjYWRlbWljLkNpdGF2aS5QZXJzb24sIFN3aXNzQWNhZGVtaWMuQ2l0YXZpIiwiRmlyc3ROYW1lIjoiWnVoYWliIiwiTGFzdE5hbWUiOiJBaG1lZCIsIlByb3RlY3RlZCI6ZmFsc2UsIlNleCI6MCwiQ3JlYXRlZEJ5IjoiX0FMSSIsIkNyZWF0ZWRPbiI6IjIwMjItMDUtMDhUMDU6NDk6MTQiLCJNb2RpZmllZEJ5IjoiX0FMSSIsIklkIjoiYmZjNWE4ZTEtODM5Zi00NTJlLTlkMDQtZmI3Y2E5Mzg3YzcyIiwiTW9kaWZpZWRPbiI6IjIwMjItMDUtMDhUMDU6NDk6MTQiLCJQcm9qZWN0Ijp7IiRyZWYiOiI1In19LHsiJGlkIjoiOCIsIiR0eXBlIjoiU3dpc3NBY2FkZW1pYy5DaXRhdmkuUGVyc29uLCBTd2lzc0FjYWRlbWljLkNpdGF2aSIsIkZpcnN0TmFtZSI6IlNhbnlvIiwiTGFzdE5hbWUiOiJNb29zYSIsIlByb3RlY3RlZCI6ZmFsc2UsIlNleCI6MCwiQ3JlYXRlZEJ5IjoiX0FMSSIsIkNyZWF0ZWRPbiI6IjIwMjItMDUtMDhUMDU6NDk6MTQiLCJNb2RpZmllZEJ5IjoiX0FMSSIsIklkIjoiNzFlMzk3OWEtZWJiMi00ZTk3LWI0ZWItMWVmODJhOWVkZmY2IiwiTW9kaWZpZWRPbiI6IjIwMjItMDUtMDhUMDU6NDk6MTQiLCJQcm9qZWN0Ijp7IiRyZWYiOiI1In19XSwiQ2l0YXRpb25LZXkiOiJBYmJhcyBldCBhbC4gMjAyMSIsIkNpdGF0aW9uS2V5VXBkYXRlVHlwZSI6MCwiQ29sbGFib3JhdG9ycyI6W10sIkN1c3RvbUZpZWxkMSI6IjEiLCJDdXN0b21GaWVsZDIiOiJFbXBpcmljYWwiLCJDdXN0b21GaWVsZDMiOiJTdWRkZW4tb25zZXQiLCJDdXN0b21GaWVsZDQiOiJEaXNhc3RlciByZWxpZWYiLCJDdXN0b21GaWVsZDUiOiJSZWNvdmVyeSIsIkN1c3RvbUZpZWxkNiI6IlN1cnZleSIsIkN1c3RvbUZpZWxkNyI6Ik5vdCBTcGVjaWZpYyIsIkN1c3RvbUZpZWxkOCI6IkZ1enp5IFNldCBUaGVvcnkiLCJDdXN0b21GaWVsZDkiOiJPbWFuIiwiRG9pIjoiMTAuMTEwOC9TUkotMTItMjAyMC0wNDg1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xMDgvU1JKLTEyLTIwMjAtMDQ4NSIsIlVyaVN0cmluZyI6Imh0dHBzOi8vZG9pLm9yZy8xMC4xMTA4L1NSSi0xMi0yMDIwLTA0ODU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YjAxNGJjNy01MTM0LTRiMmEtOWZkMC03NWI3MWI2MDYxZTMiLCJNb2RpZmllZE9uIjoiMjAyMi0wMS0zMFQwNDo1NDo1My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mh0dHBzOi8vZW1lcmFsZC5jb20vaW5zaWdodC9jb250ZW50L2RvaS8xMC4xMTA4JTJmU1JKLTEyLTIwMjAtMDQ4NS9mdWxsL3BkZiIsIlVyaVN0cmluZyI6Imh0dHBzOi8vZW1lcmFsZC5jb20vaW5zaWdodC9jb250ZW50L2RvaS8xMC4xMTA4JTJmU1JKLTEyLTIwMjAtMDQ4NS9mdWxsL3BkZi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yMToxOSIsIk1vZGlmaWVkQnkiOiJfQW5qb21zaG9hZSIsIklkIjoiZjVjMTJkMzYtY2QwZC00MWU5LTkxYjktNGUyYjgxNzEyY2EyIiwiTW9kaWZpZWRPbiI6IjIwMjItMDMtMTFUMDY6MjE6MTkiLCJQcm9qZWN0Ijp7IiRyZWYiOiI1In19LHsiJGlkIjoiMTYiLCIkdHlwZSI6IlN3aXNzQWNhZGVtaWMuQ2l0YXZpLkxvY2F0aW9uLCBTd2lzc0FjYWRlbWljLkNpdGF2aSIsIkFkZHJlc3MiOnsiJGlkIjoiMTciLCIkdHlwZSI6IlN3aXNzQWNhZGVtaWMuQ2l0YXZpLkxpbmtlZFJlc291cmNlLCBTd2lzc0FjYWRlbWljLkNpdGF2aSIsIkxpbmtlZFJlc291cmNlVHlwZSI6NSwiT3JpZ2luYWxTdHJpbmciOiJodHRwczovL3d3dy5zY29wdXMuY29tL2lud2FyZC9yZWNvcmQudXJpP2VpZD0yLXMyLjAtODUxMTQ0OTc1MTImZG9pPTEwLjExMDglMmZTUkotMTItMjAyMC0wNDg1JnBhcnRuZXJJRD00MCZtZDU9YTNjY2JjOWE4MGFkN2Y4NWVkZTQ1M2JhNmZlYTE5ZTEiLCJVcmlTdHJpbmciOiJodHRwczovL3d3dy5zY29wdXMuY29tL2lud2FyZC9yZWNvcmQudXJpP2VpZD0yLXMyLjAtODUxMTQ0OTc1MTImZG9pPTEwLjExMDglMmZTUkotMTItMjAyMC0wNDg1JnBhcnRuZXJJRD00MCZtZDU9YTNjY2JjOWE4MGFkN2Y4NWVkZTQ1M2JhNmZlYTE5ZTEiLCJMaW5rZWRSZXNvdXJjZVN0YXR1cyI6OCwiUHJvcGVydGllcyI6eyIkaWQiOiIx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zMTY1ZTBiZC1kY2U0LTQ1NDUtODAzZS1kZjJjY2I0YmFhYzgiLCJNb2RpZmllZE9uIjoiMjAyMi0wMS0zMFQwNDo1NDo1MyIsIlByb2plY3QiOnsiJHJlZiI6IjUifX0seyIkaWQiOiIxOSIsIiR0eXBlIjoiU3dpc3NBY2FkZW1pYy5DaXRhdmkuTG9jYXRpb24sIFN3aXNzQWNhZGVtaWMuQ2l0YXZpIiwiQWRkcmVzcyI6eyIkaWQiOiIyMCIsIiR0eXBlIjoiU3dpc3NBY2FkZW1pYy5DaXRhdmkuTGlua2VkUmVzb3VyY2UsIFN3aXNzQWNhZGVtaWMuQ2l0YXZpIiwiTGlua2VkUmVzb3VyY2VUeXBlIjo1LCJPcmlnaW5hbFN0cmluZyI6Imh0dHBzOi8vd3d3LmVtZXJhbGQuY29tL2luc2lnaHQvY29udGVudC9kb2kvMTAuMTEwOC9TUkotMTItMjAyMC0wNDg1L2Z1bGwvaHRtbCIsIlVyaVN0cmluZyI6Imh0dHBzOi8vd3d3LmVtZXJhbGQuY29tL2luc2lnaHQvY29udGVudC9kb2kvMTAuMTEwOC9TUkotMTItMjAyMC0wNDg1L2Z1bGwvaHRtbC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wOCIsIk1vZGlmaWVkQnkiOiJfQW5qb21zaG9hZSIsIklkIjoiMTM0ZmEyYTEtMzJiOC00N2NmLTllZmQtZmQ0Y2Y4OTc0MWMyIiwiTW9kaWZpZWRPbiI6IjIwMjItMDMtMTFUMDY6MzM6MDgiLCJQcm9qZWN0Ijp7IiRyZWYiOiI1In19XSwiT25saW5lQWRkcmVzcyI6Imh0dHBzOi8vd3d3LnNjb3B1cy5jb20vaW53YXJkL3JlY29yZC51cmk/ZWlkPTItczIuMC04NTExNDQ5NzUxMiZkb2k9MTAuMTEwOCUyZlNSSi0xMi0yMDIwLTA0ODUmcGFydG5lcklEPTQwJm1kNT1hM2NjYmM5YTgwYWQ3Zjg1ZWRlNDUzYmE2ZmVhMTllMSIsIk9yZ2FuaXphdGlvbnMiOltdLCJPdGhlcnNJbnZvbHZlZCI6W10sIlBlcmlvZGljYWwiOnsiJGlkIjoiMjIiLCIkdHlwZSI6IlN3aXNzQWNhZGVtaWMuQ2l0YXZpLlBlcmlvZGljYWwsIFN3aXNzQWNhZGVtaWMuQ2l0YXZpIiwiTmFtZSI6IlNvY2lhbCBSZXNwb25zaWJpbGl0eSBKb3VybmFsIiwiUGFnaW5hdGlvbiI6MCwiUHJvdGVjdGVkIjpmYWxzZSwiQ3JlYXRlZEJ5IjoiX0Fuam9tc2hvYWUiLCJDcmVhdGVkT24iOiIyMDIyLTAxLTMwVDA0OjU0OjUzIiwiTW9kaWZpZWRCeSI6Il9BbmpvbXNob2FlIiwiSWQiOiJmNmQzNDMzNC1jNDcxLTRjNDYtODZjZS0zNzUwN2QxNWExMzYiLCJNb2RpZmllZE9uIjoiMjAyMi0wMS0zMFQwNDo1NDo1MyIsIlByb2plY3QiOnsiJHJlZiI6IjUifX0sIlB1Ymxpc2hlcnMiOlt7IiRpZCI6IjIz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BYmJhcywgQXNpbSBldCBhbC4gMjAyMSDigJMgRXhwbG9yaW5nIGFuZCBlc3RhYmxpc2hpbmcgdGhlIGJhcnJpZXJzIiwiU2hvcnRUaXRsZVVwZGF0ZVR5cGUiOjAsIlNvdXJjZU9mQmlibGlvZ3JhcGhpY0luZm9ybWF0aW9uIjoiQ3Jvc3NSZWYiLCJTdGF0aWNJZHMiOlsiZWMwYzVlY2MtODdjMC00MGZiLTg4NTAtNGY0YjBiMzFlNWYyIl0sIlRhYmxlT2ZDb250ZW50c0NvbXBsZXhpdHkiOjAsIlRhYmxlT2ZDb250ZW50c1NvdXJjZVRleHRGb3JtYXQiOjAsIlRhc2tzIjpbXSwiVGl0bGUiOiJFeHBsb3JpbmcgYW5kIGVzdGFibGlzaGluZyB0aGUgYmFycmllcnMgdG8gc3VzdGFpbmFibGUgaHVtYW5pdGFyaWFuIHN1cHBseSBjaGFpbnMgdXNpbmcgZnV6enkgaW50ZXJwcmV0aXZlIHN0cnVjdHVyYWwgbW9kZWxpbmcgYW5kIGZ1enp5IE1JQ01BQyBhbmFseXNpcyIsIlRyYW5zbGF0b3JzIjpbXSwiWWVhciI6IjIwMjEiLCJZZWFyUmVzb2x2ZWQiOiIyMDIxIiwiQ3JlYXRlZEJ5IjoiX0Fuam9tc2hvYWUiLCJDcmVhdGVkT24iOiIyMDIyLTAxLTMwVDA0OjU0OjUzIiwiTW9kaWZpZWRCeSI6Il9BbGkiLCJJZCI6IjQ5N2RmNDU0LWI0NWQtNGM4NS1hNzI0LTYwNjY0NmM5ZDMyZCIsIk1vZGlmaWVkT24iOiIyMDIzLTEwLTAyVDIyOjI5OjE1IiwiUHJvamVjdCI6eyIkcmVmIjoiNSJ9fSwiVXNlTnVtYmVyaW5nVHlwZU9mUGFyZW50RG9jdW1lbnQiOmZhbHNlLCJZZWFyT25seSI6dHJ1ZX1dLCJGb3JtYXR0ZWRUZXh0Ijp7IiRpZCI6IjI0IiwiQ291bnQiOjEsIlRleHRVbml0cyI6W3siJGlkIjoiMjUiLCJGb250U3R5bGUiOnsiJGlkIjoiMjYiLCJOZXV0cmFsIjp0cnVlfSwiUmVhZGluZ09yZGVyIjoxLCJUZXh0IjoiKDIwMjEpIn1dfSwiVGFnIjoiQ2l0YXZpUGxhY2Vob2xkZXIjNWRlYjg1OTgtZmMyNi00ZjdlLWE1NjctNWMwNGI5ZDUxNGEyIiwiVGV4dCI6IigyMDIxKSIsIldBSVZlcnNpb24iOiI2LjguMC4wIn0=}</w:instrText>
          </w:r>
          <w:r w:rsidR="006D354A" w:rsidRPr="00DD54E3">
            <w:rPr>
              <w:color w:val="000000" w:themeColor="text1"/>
              <w:lang w:val="en-GB"/>
            </w:rPr>
            <w:fldChar w:fldCharType="separate"/>
          </w:r>
          <w:r w:rsidR="00B10F20" w:rsidRPr="00DD54E3">
            <w:rPr>
              <w:color w:val="000000" w:themeColor="text1"/>
              <w:lang w:val="en-GB"/>
            </w:rPr>
            <w:t>(2021)</w:t>
          </w:r>
          <w:r w:rsidR="006D354A" w:rsidRPr="00DD54E3">
            <w:rPr>
              <w:color w:val="000000" w:themeColor="text1"/>
              <w:lang w:val="en-GB"/>
            </w:rPr>
            <w:fldChar w:fldCharType="end"/>
          </w:r>
        </w:sdtContent>
      </w:sdt>
      <w:r w:rsidR="006D354A" w:rsidRPr="00DD54E3">
        <w:rPr>
          <w:color w:val="000000" w:themeColor="text1"/>
          <w:lang w:val="en-GB"/>
        </w:rPr>
        <w:t xml:space="preserve"> identified key barriers to SHSCM and analy</w:t>
      </w:r>
      <w:r w:rsidR="00ED15E8" w:rsidRPr="00DD54E3">
        <w:rPr>
          <w:color w:val="000000" w:themeColor="text1"/>
          <w:lang w:val="en-GB"/>
        </w:rPr>
        <w:t>s</w:t>
      </w:r>
      <w:r w:rsidR="006D354A" w:rsidRPr="00DD54E3">
        <w:rPr>
          <w:color w:val="000000" w:themeColor="text1"/>
          <w:lang w:val="en-GB"/>
        </w:rPr>
        <w:t>ed the</w:t>
      </w:r>
      <w:r w:rsidR="00CE2BE8" w:rsidRPr="00DD54E3">
        <w:rPr>
          <w:color w:val="000000" w:themeColor="text1"/>
          <w:lang w:val="en-GB"/>
        </w:rPr>
        <w:t>ir</w:t>
      </w:r>
      <w:r w:rsidR="006D354A" w:rsidRPr="00DD54E3">
        <w:rPr>
          <w:color w:val="000000" w:themeColor="text1"/>
          <w:lang w:val="en-GB"/>
        </w:rPr>
        <w:t xml:space="preserve"> interdependencies. </w:t>
      </w:r>
      <w:sdt>
        <w:sdtPr>
          <w:rPr>
            <w:color w:val="000000" w:themeColor="text1"/>
            <w:lang w:val="en-GB"/>
          </w:rPr>
          <w:alias w:val="To edit, see citavi.com/edit"/>
          <w:tag w:val="CitaviPlaceholder#179b8884-9ea7-4063-b95a-c4e894b124d2"/>
          <w:id w:val="-1175414196"/>
          <w:placeholder>
            <w:docPart w:val="6CD30F85CE894E45B3525806427A50B8"/>
          </w:placeholder>
        </w:sdtPr>
        <w:sdtContent>
          <w:r w:rsidR="006D354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IyNDJiMDU2LTljZTQtNDhhYi1iOTM2LWNkZjA3ZWVkODE5ZiIsIkVudHJpZXMiOlt7IiRpZCI6IjIiLCIkdHlwZSI6IlN3aXNzQWNhZGVtaWMuQ2l0YXZpLkNpdGF0aW9ucy5Xb3JkUGxhY2Vob2xkZXJFbnRyeSwgU3dpc3NBY2FkZW1pYy5DaXRhdmkiLCJJZCI6ImZkYTY0OTgwLTJhNjYtNDA0Mi1hYWNmLTY5ZjExMTljYThhZSIsIlJhbmdlTGVuZ3RoIjoxMiwiUmVmZXJlbmNlSWQiOiIxOWZlMTU2OS02NDdkLTQ5ZWEtOWIxYy03MjIxNzQxMTAzZjE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vaGFtbWFkIiwiTGFzdE5hbWUiOiJaYXJlaSIsIk1pZGRsZU5hbWUiOiJIb3NzZWluIiwiUHJvdGVjdGVkIjpmYWxzZSwiU2V4IjoyLCJDcmVhdGVkQnkiOiJfQUxJIiwiQ3JlYXRlZE9uIjoiMjAyMi0wMy0xNlQxMTozNDoyMiIsIk1vZGlmaWVkQnkiOiJfQUxJIiwiSWQiOiI2YWU1NGZmMy1lMWE5LTRhYmMtOWQ5MS04NjI0NTQzYzIzZjEiLCJNb2RpZmllZE9uIjoiMjAyMi0wMy0xNlQxMTozNDoyMiIsIlByb2plY3QiOnsiJGlkIjoiNSIsIiR0eXBlIjoiU3dpc3NBY2FkZW1pYy5DaXRhdmkuUHJvamVjdCwgU3dpc3NBY2FkZW1pYy5DaXRhdmkifX0seyIkaWQiOiI2IiwiJHR5cGUiOiJTd2lzc0FjYWRlbWljLkNpdGF2aS5QZXJzb24sIFN3aXNzQWNhZGVtaWMuQ2l0YXZpIiwiRmlyc3ROYW1lIjoiUnV0aCIsIkxhc3ROYW1lIjoiQ2FycmFzY2/igJBHYWxsZWdvIiwiUHJvdGVjdGVkIjpmYWxzZSwiU2V4IjoxLCJDcmVhdGVkQnkiOiJfQUxJIiwiQ3JlYXRlZE9uIjoiMjAyMi0wNS0wOFQwNTo1NDo1NCIsIk1vZGlmaWVkQnkiOiJfQUxJIiwiSWQiOiJhMjQ0YzRjNS1hMjcxLTQxM2YtOTYwZS03NjJjZjA1MGZjZTMiLCJNb2RpZmllZE9uIjoiMjAyMi0wNS0wOFQwNTo1NDo1NCIsIlByb2plY3QiOnsiJHJlZiI6IjUifX0seyIkaWQiOiI3IiwiJHR5cGUiOiJTd2lzc0FjYWRlbWljLkNpdGF2aS5QZXJzb24sIFN3aXNzQWNhZGVtaWMuQ2l0YXZpIiwiRmlyc3ROYW1lIjoiU3RlZmFubyIsIkxhc3ROYW1lIjoiUm9uY2hpIiwiUHJvdGVjdGVkIjpmYWxzZSwiU2V4IjoyLCJDcmVhdGVkQnkiOiJfQUxJIiwiQ3JlYXRlZE9uIjoiMjAyMi0wMy0xNlQxMTozNDoyMiIsIk1vZGlmaWVkQnkiOiJfQUxJIiwiSWQiOiIyMWY5NGU5Yi0wMGYzLTQ2ZTEtYThlOC0zYTlhYzM1M2RlNjIiLCJNb2RpZmllZE9uIjoiMjAyMi0wMy0xNlQxMTozNDoyMiIsIlByb2plY3QiOnsiJHJlZiI6IjUifX1dLCJDaXRhdGlvbktleSI6IlphcmVpIGV0IGFsLiAyMDE5IiwiQ2l0YXRpb25LZXlVcGRhdGVUeXBlIjowLCJDb2xsYWJvcmF0b3JzIjpbXSwiQ3VzdG9tRmllbGQxIjoiMTEiLCJDdXN0b21GaWVsZDIiOiJFbXBpcmljYWwiLCJDdXN0b21GaWVsZDMiOiJCb3RoIG9yIG5vdCBzcGVjaWZpYyIsIkN1c3RvbUZpZWxkNCI6IkJvdGggb3Igbm90IHNwZWNpZmljIiwiQ3VzdG9tRmllbGQ1IjoiTm90IHNwZWNpZmljIiwiQ3VzdG9tRmllbGQ2IjoiRm9jdXMgR3JvdXAiLCJDdXN0b21GaWVsZDciOiJFbnZpcm9ubWVudCIsIkN1c3RvbUZpZWxkOCI6Ik5vdCBTcGVjaWZpYyIsIkN1c3RvbUZpZWxkOSI6IlNwYWluIiwiRG9pIjoiMTAuMTAwMi9zZC4xOTQ1IiwiRWRpdG9ycyI6W10sIkV2YWx1YXRpb25Db21wbGV4aXR5IjowLCJFdmFsdWF0aW9uU291cmNlVGV4dEZvcm1hdCI6MCwiR3JvdXBzIjpbeyIkaWQiOiI4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AwMi9zZC4xOTQ1IiwiVXJpU3RyaW5nIjoiaHR0cHM6Ly9kb2kub3JnLzEwLjEwMDIvc2QuMTk0N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VhNmJiYmU0LTk3NjktNGEzMS05ODdiLWZlZjE5YmI0ZGY0YyIsIk1vZGlmaWVkT24iOiIyMDIyLTAxLTMwVDA0OjU0OjUzIiwiUHJvamVjdCI6eyIkcmVmIjoiNSJ9fSx7IiRpZCI6IjEyIiwiJHR5cGUiOiJTd2lzc0FjYWRlbWljLkNpdGF2aS5Mb2NhdGlvbiwgU3dpc3NBY2FkZW1pYy5DaXRhdmkiLCJBZGRyZXNzIjp7IiRpZCI6IjEzIiwiJHR5cGUiOiJTd2lzc0FjYWRlbWljLkNpdGF2aS5MaW5rZWRSZXNvdXJjZSwgU3dpc3NBY2FkZW1pYy5DaXRhdmkiLCJMaW5rZWRSZXNvdXJjZVR5cGUiOjUsIk9yaWdpbmFsU3RyaW5nIjoiaHR0cHM6Ly93d3cuc2NvcHVzLmNvbS9pbndhcmQvcmVjb3JkLnVyaT9laWQ9Mi1zMi4wLTg1MDYzNzgzNDk3JmRvaT0xMC4xMDAyJTJmc2QuMTk0NSZwYXJ0bmVySUQ9NDAmbWQ1PTdmZTRmZDMwZWJkZGVlNjBlMTJhMzFhZTcwZTE5MDEzIiwiVXJpU3RyaW5nIjoiaHR0cHM6Ly93d3cuc2NvcHVzLmNvbS9pbndhcmQvcmVjb3JkLnVyaT9laWQ9Mi1zMi4wLTg1MDYzNzgzNDk3JmRvaT0xMC4xMDAyJTJmc2QuMTk0NSZwYXJ0bmVySUQ9NDAmbWQ1PTdmZTRmZDMwZWJkZGVlNjBlMTJhMzFhZTcwZTE5MDEz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Dk0ZWJlMmYtN2IzNi00MmJhLWI3ZGEtZjdkMTdlY2UyM2UyIiwiTW9kaWZpZWRPbiI6IjIwMjItMDEtMzBUMDQ6NTQ6NTMiLCJQcm9qZWN0Ijp7IiRyZWYiOiI1In19XSwiTnVtYmVyIjoiNSIsIk9ubGluZUFkZHJlc3MiOiJodHRwczovL3d3dy5zY29wdXMuY29tL2lud2FyZC9yZWNvcmQudXJpP2VpZD0yLXMyLjAtODUwNjM3ODM0OTcmZG9pPTEwLjEwMDIlMmZzZC4xOTQ1JnBhcnRuZXJJRD00MCZtZDU9N2ZlNGZkMzBlYmRkZWU2MGUxMmEzMWFlNzBlMTkwMTMiLCJPcmdhbml6YXRpb25zIjpbXSwiT3RoZXJzSW52b2x2ZWQiOltdLCJQYWdlUmFuZ2UiOiI8c3A+XHJcbiAgPG4+ODQ2PC9uPlxyXG4gIDxpbj50cnVlPC9pbj5cclxuICA8b3M+ODQ2PC9vcz5cclxuICA8cHM+ODQ2PC9wcz5cclxuPC9zcD5cclxuPGVwPlxyXG4gIDxuPjg1OTwvbj5cclxuICA8aW4+dHJ1ZTwvaW4+XHJcbiAgPG9zPjg1OTwvb3M+XHJcbiAgPHBzPjg1OTwvcHM+XHJcbjwvZXA+XHJcbjxvcz44NDYtODU5PC9vcz4iLCJQZXJpb2RpY2FsIjp7IiRpZCI6IjE1IiwiJHR5cGUiOiJTd2lzc0FjYWRlbWljLkNpdGF2aS5QZXJpb2RpY2FsLCBTd2lzc0FjYWRlbWljLkNpdGF2aSIsIk5hbWUiOiJTdXN0YWluYWJsZSBEZXZlbG9wbWVudCIsIlBhZ2luYXRpb24iOjAsIlByb3RlY3RlZCI6ZmFsc2UsIkNyZWF0ZWRCeSI6Il9BbmpvbXNob2FlIiwiQ3JlYXRlZE9uIjoiMjAyMi0wMS0zMFQwNDo1NDo1MyIsIk1vZGlmaWVkQnkiOiJfQW5qb21zaG9hZSIsIklkIjoiOWYwZDQyYjQtYWQ0Zi00MjI4LWJkNmYtYTE4ZTdhZGM5OWRlIiwiTW9kaWZpZWRPbiI6IjIwMjItMDEtMzBUMDQ6NTQ6NTMiLCJQcm9qZWN0Ijp7IiRyZWYiOiI1In19LCJQdWJsaXNoZXJzIjpbeyIkaWQiOiIxNiIsIiR0eXBlIjoiU3dpc3NBY2FkZW1pYy5DaXRhdmkuUHVibGlzaGVyLCBTd2lzc0FjYWRlbWljLkNpdGF2aSIsIk5hbWUiOiJXaWxleSIsIlByb3RlY3RlZCI6ZmFsc2UsIkNyZWF0ZWRCeSI6Il9hIiwiQ3JlYXRlZE9uIjoiMjAxNi0wNi0wM1QwNjoxMzozNiIsIk1vZGlmaWVkQnkiOiJfYSIsIklkIjoiNTgwZjcxYmQtZjNkYS00YWFkLWJhZDMtYzU3OTA3YzlmM2QzIiwiTW9kaWZpZWRPbiI6IjIwMTYtMDYtMDNUMDY6MTM6MzYiLCJQcm9qZWN0Ijp7IiRyZWYiOiI1In19XSwiUXVvdGF0aW9ucyI6W10sIlJlZmVyZW5jZVR5cGUiOiJKb3VybmFsQXJ0aWNsZSIsIlNob3J0VGl0bGUiOiJaYXJlaSwgQ2FycmFzY2/igJBHYWxsZWdvIGV0IGFsLiAyMDE5IOKAkyBPbiB0aGUgcm9sZSBvZiByZWdpb25hbCIsIlNob3J0VGl0bGVVcGRhdGVUeXBlIjowLCJTb3VyY2VPZkJpYmxpb2dyYXBoaWNJbmZvcm1hdGlvbiI6IkNyb3NzUmVmIiwiU3RhdGljSWRzIjpbIjJmNjYwZTU4LWU3MjctNDFkYi1hYTY3LTBlMjdmN2M3ODZmZCJdLCJUYWJsZU9mQ29udGVudHNDb21wbGV4aXR5IjowLCJUYWJsZU9mQ29udGVudHNTb3VyY2VUZXh0Rm9ybWF0IjowLCJUYXNrcyI6W10sIlRpdGxlIjoiT24gdGhlIHJvbGUgb2YgcmVnaW9uYWwgaHVicyBpbiB0aGUgZW52aXJvbm1lbnRhbCBzdXN0YWluYWJpbGl0eSBvZiBodW1hbml0YXJpYW4gc3VwcGx5IGNoYWlucyIsIlRyYW5zbGF0b3JzIjpbXSwiVm9sdW1lIjoiMjciLCJZZWFyIjoiMjAxOSIsIlllYXJSZXNvbHZlZCI6IjIwMTkiLCJDcmVhdGVkQnkiOiJfQW5qb21zaG9hZSIsIkNyZWF0ZWRPbiI6IjIwMjItMDEtMzBUMDQ6NTQ6NTMiLCJNb2RpZmllZEJ5IjoiX0FsaSIsIklkIjoiMTlmZTE1NjktNjQ3ZC00OWVhLTliMWMtNzIyMTc0MTEwM2YxIiwiTW9kaWZpZWRPbiI6IjIwMjMtMTAtMDJUMjI6Mjk6MTUiLCJQcm9qZWN0Ijp7IiRyZWYiOiI1In19LCJVc2VOdW1iZXJpbmdUeXBlT2ZQYXJlbnREb2N1bWVudCI6ZmFsc2V9XSwiRm9ybWF0dGVkVGV4dCI6eyIkaWQiOiIxNyIsIkNvdW50IjoyLCJUZXh0VW5pdHMiOlt7IiRpZCI6IjE4IiwiRm9udFN0eWxlIjp7IiRpZCI6IjE5IiwiTmV1dHJhbCI6dHJ1ZX0sIlJlYWRpbmdPcmRlciI6MSwiVGV4dCI6IlphcmVpIn0seyIkaWQiOiIyMCIsIkZvbnRTdHlsZSI6eyIkaWQiOiIyMSIsIkl0YWxpYyI6dHJ1ZX0sIlJlYWRpbmdPcmRlciI6MSwiVGV4dCI6IiBldCBhbC4ifV19LCJUYWciOiJDaXRhdmlQbGFjZWhvbGRlciMxNzliODg4NC05ZWE3LTQwNjMtYjk1YS1jNGU4OTRiMTI0ZDIiLCJUZXh0IjoiWmFyZWkgZXQgYWwuIiwiV0FJVmVyc2lvbiI6IjYuOC4wLjAifQ==}</w:instrText>
          </w:r>
          <w:r w:rsidR="006D354A" w:rsidRPr="00DD54E3">
            <w:rPr>
              <w:color w:val="000000" w:themeColor="text1"/>
              <w:lang w:val="en-GB"/>
            </w:rPr>
            <w:fldChar w:fldCharType="separate"/>
          </w:r>
          <w:r w:rsidR="00B10F20" w:rsidRPr="00DD54E3">
            <w:rPr>
              <w:color w:val="000000" w:themeColor="text1"/>
              <w:lang w:val="en-GB"/>
            </w:rPr>
            <w:t>Zarei</w:t>
          </w:r>
          <w:r w:rsidR="00B10F20" w:rsidRPr="00DD54E3">
            <w:rPr>
              <w:i/>
              <w:color w:val="000000" w:themeColor="text1"/>
              <w:lang w:val="en-GB"/>
            </w:rPr>
            <w:t xml:space="preserve"> et al.</w:t>
          </w:r>
          <w:r w:rsidR="006D354A" w:rsidRPr="00DD54E3">
            <w:rPr>
              <w:color w:val="000000" w:themeColor="text1"/>
              <w:lang w:val="en-GB"/>
            </w:rPr>
            <w:fldChar w:fldCharType="end"/>
          </w:r>
        </w:sdtContent>
      </w:sdt>
      <w:r w:rsidR="006D354A" w:rsidRPr="00DD54E3">
        <w:rPr>
          <w:color w:val="000000" w:themeColor="text1"/>
          <w:lang w:val="en-GB"/>
        </w:rPr>
        <w:t xml:space="preserve"> </w:t>
      </w:r>
      <w:sdt>
        <w:sdtPr>
          <w:rPr>
            <w:color w:val="000000" w:themeColor="text1"/>
            <w:lang w:val="en-GB"/>
          </w:rPr>
          <w:alias w:val="To edit, see citavi.com/edit"/>
          <w:tag w:val="CitaviPlaceholder#2242b056-9ce4-48ab-b936-cdf07eed819f"/>
          <w:id w:val="-1158067815"/>
          <w:placeholder>
            <w:docPart w:val="6CD30F85CE894E45B3525806427A50B8"/>
          </w:placeholder>
        </w:sdtPr>
        <w:sdtContent>
          <w:r w:rsidR="006D354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E3OWI4ODg0LTllYTctNDA2My1iOTVhLWM0ZTg5NGIxMjRkMiIsIkVudHJpZXMiOlt7IiRpZCI6IjIiLCIkdHlwZSI6IlN3aXNzQWNhZGVtaWMuQ2l0YXZpLkNpdGF0aW9ucy5Xb3JkUGxhY2Vob2xkZXJFbnRyeSwgU3dpc3NBY2FkZW1pYy5DaXRhdmkiLCJJZCI6ImEwMzhjMTdmLTAyMmQtNDY4OC05ZDgwLTQ1ZmYzNTRlN2E0ZiIsIlJhbmdlTGVuZ3RoIjo3LCJSZWZlcmVuY2VJZCI6IjE5ZmUxNTY5LTY0N2QtNDllYS05YjFjLTcyMjE3NDExMDNmM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b2hhbW1hZCIsIkxhc3ROYW1lIjoiWmFyZWkiLCJNaWRkbGVOYW1lIjoiSG9zc2VpbiIsIlByb3RlY3RlZCI6ZmFsc2UsIlNleCI6MiwiQ3JlYXRlZEJ5IjoiX0FMSSIsIkNyZWF0ZWRPbiI6IjIwMjItMDMtMTZUMTE6MzQ6MjIiLCJNb2RpZmllZEJ5IjoiX0FMSSIsIklkIjoiNmFlNTRmZjMtZTFhOS00YWJjLTlkOTEtODYyNDU0M2MyM2YxIiwiTW9kaWZpZWRPbiI6IjIwMjItMDMtMTZUMTE6MzQ6MjIiLCJQcm9qZWN0Ijp7IiRpZCI6IjUiLCIkdHlwZSI6IlN3aXNzQWNhZGVtaWMuQ2l0YXZpLlByb2plY3QsIFN3aXNzQWNhZGVtaWMuQ2l0YXZpIn19LHsiJGlkIjoiNiIsIiR0eXBlIjoiU3dpc3NBY2FkZW1pYy5DaXRhdmkuUGVyc29uLCBTd2lzc0FjYWRlbWljLkNpdGF2aSIsIkZpcnN0TmFtZSI6IlJ1dGgiLCJMYXN0TmFtZSI6IkNhcnJhc2Nv4oCQR2FsbGVnbyIsIlByb3RlY3RlZCI6ZmFsc2UsIlNleCI6MSwiQ3JlYXRlZEJ5IjoiX0FMSSIsIkNyZWF0ZWRPbiI6IjIwMjItMDUtMDhUMDU6NTQ6NTQiLCJNb2RpZmllZEJ5IjoiX0FMSSIsIklkIjoiYTI0NGM0YzUtYTI3MS00MTNmLTk2MGUtNzYyY2YwNTBmY2UzIiwiTW9kaWZpZWRPbiI6IjIwMjItMDUtMDhUMDU6NTQ6NTQiLCJQcm9qZWN0Ijp7IiRyZWYiOiI1In19LHsiJGlkIjoiNyIsIiR0eXBlIjoiU3dpc3NBY2FkZW1pYy5DaXRhdmkuUGVyc29uLCBTd2lzc0FjYWRlbWljLkNpdGF2aSIsIkZpcnN0TmFtZSI6IlN0ZWZhbm8iLCJMYXN0TmFtZSI6IlJvbmNoaSIsIlByb3RlY3RlZCI6ZmFsc2UsIlNleCI6MiwiQ3JlYXRlZEJ5IjoiX0FMSSIsIkNyZWF0ZWRPbiI6IjIwMjItMDMtMTZUMTE6MzQ6MjIiLCJNb2RpZmllZEJ5IjoiX0FMSSIsIklkIjoiMjFmOTRlOWItMDBmMy00NmUxLWE4ZTgtM2E5YWMzNTNkZTYyIiwiTW9kaWZpZWRPbiI6IjIwMjItMDMtMTZUMTE6MzQ6MjIiLCJQcm9qZWN0Ijp7IiRyZWYiOiI1In19XSwiQ2l0YXRpb25LZXkiOiJaYXJlaSBldCBhbC4gMjAxOSIsIkNpdGF0aW9uS2V5VXBkYXRlVHlwZSI6MCwiQ29sbGFib3JhdG9ycyI6W10sIkN1c3RvbUZpZWxkMSI6IjExIiwiQ3VzdG9tRmllbGQyIjoiRW1waXJpY2FsIiwiQ3VzdG9tRmllbGQzIjoiQm90aCBvciBub3Qgc3BlY2lmaWMiLCJDdXN0b21GaWVsZDQiOiJCb3RoIG9yIG5vdCBzcGVjaWZpYyIsIkN1c3RvbUZpZWxkNSI6Ik5vdCBzcGVjaWZpYyIsIkN1c3RvbUZpZWxkNiI6IkZvY3VzIEdyb3VwIiwiQ3VzdG9tRmllbGQ3IjoiRW52aXJvbm1lbnQiLCJDdXN0b21GaWVsZDgiOiJOb3QgU3BlY2lmaWMiLCJDdXN0b21GaWVsZDkiOiJTcGFpbiIsIkRvaSI6IjEwLjEwMDIvc2QuMTk0NS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EwLjEwMDIvc2QuMTk0NSIsIlVyaVN0cmluZyI6Imh0dHBzOi8vZG9pLm9yZy8xMC4xMDAyL3NkLjE5NDU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lYTZiYmJlNC05NzY5LTRhMzEtOTg3Yi1mZWYxOWJiNGRmNGMiLCJNb2RpZmllZE9uIjoiMjAyMi0wMS0zMFQwNDo1NDo1MyIsIlByb2plY3QiOnsiJHJlZiI6IjUifX0seyIkaWQiOiIxMiIsIiR0eXBlIjoiU3dpc3NBY2FkZW1pYy5DaXRhdmkuTG9jYXRpb24sIFN3aXNzQWNhZGVtaWMuQ2l0YXZpIiwiQWRkcmVzcyI6eyIkaWQiOiIxMyIsIiR0eXBlIjoiU3dpc3NBY2FkZW1pYy5DaXRhdmkuTGlua2VkUmVzb3VyY2UsIFN3aXNzQWNhZGVtaWMuQ2l0YXZpIiwiTGlua2VkUmVzb3VyY2VUeXBlIjo1LCJPcmlnaW5hbFN0cmluZyI6Imh0dHBzOi8vd3d3LnNjb3B1cy5jb20vaW53YXJkL3JlY29yZC51cmk/ZWlkPTItczIuMC04NTA2Mzc4MzQ5NyZkb2k9MTAuMTAwMiUyZnNkLjE5NDUmcGFydG5lcklEPTQwJm1kNT03ZmU0ZmQzMGViZGRlZTYwZTEyYTMxYWU3MGUxOTAxMyIsIlVyaVN0cmluZyI6Imh0dHBzOi8vd3d3LnNjb3B1cy5jb20vaW53YXJkL3JlY29yZC51cmk/ZWlkPTItczIuMC04NTA2Mzc4MzQ5NyZkb2k9MTAuMTAwMiUyZnNkLjE5NDUmcGFydG5lcklEPTQwJm1kNT03ZmU0ZmQzMGViZGRlZTYwZTEyYTMxYWU3MGUxOTAxMy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A5NGViZTJmLTdiMzYtNDJiYS1iN2RhLWY3ZDE3ZWNlMjNlMiIsIk1vZGlmaWVkT24iOiIyMDIyLTAxLTMwVDA0OjU0OjUzIiwiUHJvamVjdCI6eyIkcmVmIjoiNSJ9fV0sIk51bWJlciI6IjUiLCJPbmxpbmVBZGRyZXNzIjoiaHR0cHM6Ly93d3cuc2NvcHVzLmNvbS9pbndhcmQvcmVjb3JkLnVyaT9laWQ9Mi1zMi4wLTg1MDYzNzgzNDk3JmRvaT0xMC4xMDAyJTJmc2QuMTk0NSZwYXJ0bmVySUQ9NDAmbWQ1PTdmZTRmZDMwZWJkZGVlNjBlMTJhMzFhZTcwZTE5MDEzIiwiT3JnYW5pemF0aW9ucyI6W10sIk90aGVyc0ludm9sdmVkIjpbXSwiUGFnZVJhbmdlIjoiPHNwPlxyXG4gIDxuPjg0Njwvbj5cclxuICA8aW4+dHJ1ZTwvaW4+XHJcbiAgPG9zPjg0Njwvb3M+XHJcbiAgPHBzPjg0NjwvcHM+XHJcbjwvc3A+XHJcbjxlcD5cclxuICA8bj44NTk8L24+XHJcbiAgPGluPnRydWU8L2luPlxyXG4gIDxvcz44NTk8L29zPlxyXG4gIDxwcz44NTk8L3BzPlxyXG48L2VwPlxyXG48b3M+ODQ2LTg1OTwvb3M+IiwiUGVyaW9kaWNhbCI6eyIkaWQiOiIxNSIsIiR0eXBlIjoiU3dpc3NBY2FkZW1pYy5DaXRhdmkuUGVyaW9kaWNhbCwgU3dpc3NBY2FkZW1pYy5DaXRhdmkiLCJOYW1lIjoiU3VzdGFpbmFibGUgRGV2ZWxvcG1lbnQiLCJQYWdpbmF0aW9uIjowLCJQcm90ZWN0ZWQiOmZhbHNlLCJDcmVhdGVkQnkiOiJfQW5qb21zaG9hZSIsIkNyZWF0ZWRPbiI6IjIwMjItMDEtMzBUMDQ6NTQ6NTMiLCJNb2RpZmllZEJ5IjoiX0Fuam9tc2hvYWUiLCJJZCI6IjlmMGQ0MmI0LWFkNGYtNDIyOC1iZDZmLWExOGU3YWRjOTlkZSIsIk1vZGlmaWVkT24iOiIyMDIyLTAxLTMwVDA0OjU0OjUzIiwiUHJvamVjdCI6eyIkcmVmIjoiNSJ9fSwiUHVibGlzaGVycyI6W3siJGlkIjoiMTYiLCIkdHlwZSI6IlN3aXNzQWNhZGVtaWMuQ2l0YXZpLlB1Ymxpc2hlciwgU3dpc3NBY2FkZW1pYy5DaXRhdmkiLCJOYW1lIjoiV2lsZXkiLCJQcm90ZWN0ZWQiOmZhbHNlLCJDcmVhdGVkQnkiOiJfYSIsIkNyZWF0ZWRPbiI6IjIwMTYtMDYtMDNUMDY6MTM6MzYiLCJNb2RpZmllZEJ5IjoiX2EiLCJJZCI6IjU4MGY3MWJkLWYzZGEtNGFhZC1iYWQzLWM1NzkwN2M5ZjNkMyIsIk1vZGlmaWVkT24iOiIyMDE2LTA2LTAzVDA2OjEzOjM2IiwiUHJvamVjdCI6eyIkcmVmIjoiNSJ9fV0sIlF1b3RhdGlvbnMiOltdLCJSZWZlcmVuY2VUeXBlIjoiSm91cm5hbEFydGljbGUiLCJTaG9ydFRpdGxlIjoiWmFyZWksIENhcnJhc2Nv4oCQR2FsbGVnbyBldCBhbC4gMjAxOSDigJMgT24gdGhlIHJvbGUgb2YgcmVnaW9uYWwiLCJTaG9ydFRpdGxlVXBkYXRlVHlwZSI6MCwiU291cmNlT2ZCaWJsaW9ncmFwaGljSW5mb3JtYXRpb24iOiJDcm9zc1JlZiIsIlN0YXRpY0lkcyI6WyIyZjY2MGU1OC1lNzI3LTQxZGItYWE2Ny0wZTI3ZjdjNzg2ZmQiXSwiVGFibGVPZkNvbnRlbnRzQ29tcGxleGl0eSI6MCwiVGFibGVPZkNvbnRlbnRzU291cmNlVGV4dEZvcm1hdCI6MCwiVGFza3MiOltdLCJUaXRsZSI6Ik9uIHRoZSByb2xlIG9mIHJlZ2lvbmFsIGh1YnMgaW4gdGhlIGVudmlyb25tZW50YWwgc3VzdGFpbmFiaWxpdHkgb2YgaHVtYW5pdGFyaWFuIHN1cHBseSBjaGFpbnMiLCJUcmFuc2xhdG9ycyI6W10sIlZvbHVtZSI6IjI3IiwiWWVhciI6IjIwMTkiLCJZZWFyUmVzb2x2ZWQiOiIyMDE5IiwiQ3JlYXRlZEJ5IjoiX0Fuam9tc2hvYWUiLCJDcmVhdGVkT24iOiIyMDIyLTAxLTMwVDA0OjU0OjUzIiwiTW9kaWZpZWRCeSI6Il9BbGkiLCJJZCI6IjE5ZmUxNTY5LTY0N2QtNDllYS05YjFjLTcyMjE3NDExMDNmMSIsIk1vZGlmaWVkT24iOiIyMDIzLTEwLTAyVDIyOjI5OjE1IiwiUHJvamVjdCI6eyIkcmVmIjoiNSJ9fSwiVXNlTnVtYmVyaW5nVHlwZU9mUGFyZW50RG9jdW1lbnQiOmZhbHNlLCJZZWFyT25seSI6dHJ1ZX1dLCJGb3JtYXR0ZWRUZXh0Ijp7IiRpZCI6IjE3IiwiQ291bnQiOjEsIlRleHRVbml0cyI6W3siJGlkIjoiMTgiLCJGb250U3R5bGUiOnsiJGlkIjoiMTkiLCJOZXV0cmFsIjp0cnVlfSwiUmVhZGluZ09yZGVyIjoxLCJUZXh0IjoiKDIwMTliKSJ9XX0sIlRhZyI6IkNpdGF2aVBsYWNlaG9sZGVyIzIyNDJiMDU2LTljZTQtNDhhYi1iOTM2LWNkZjA3ZWVkODE5ZiIsIlRleHQiOiIoMjAxOWIpIiwiV0FJVmVyc2lvbiI6IjYuOC4wLjAifQ==}</w:instrText>
          </w:r>
          <w:r w:rsidR="006D354A" w:rsidRPr="00DD54E3">
            <w:rPr>
              <w:color w:val="000000" w:themeColor="text1"/>
              <w:lang w:val="en-GB"/>
            </w:rPr>
            <w:fldChar w:fldCharType="separate"/>
          </w:r>
          <w:r w:rsidR="00B10F20" w:rsidRPr="00DD54E3">
            <w:rPr>
              <w:color w:val="000000" w:themeColor="text1"/>
              <w:lang w:val="en-GB"/>
            </w:rPr>
            <w:t>(2019b)</w:t>
          </w:r>
          <w:r w:rsidR="006D354A" w:rsidRPr="00DD54E3">
            <w:rPr>
              <w:color w:val="000000" w:themeColor="text1"/>
              <w:lang w:val="en-GB"/>
            </w:rPr>
            <w:fldChar w:fldCharType="end"/>
          </w:r>
        </w:sdtContent>
      </w:sdt>
      <w:r w:rsidR="006D354A" w:rsidRPr="00DD54E3">
        <w:rPr>
          <w:color w:val="000000" w:themeColor="text1"/>
          <w:lang w:val="en-GB"/>
        </w:rPr>
        <w:t xml:space="preserve"> studied the impact of regional hubs on humanitarian operations</w:t>
      </w:r>
      <w:r w:rsidR="00ED15E8" w:rsidRPr="00DD54E3">
        <w:rPr>
          <w:color w:val="000000" w:themeColor="text1"/>
          <w:lang w:val="en-GB"/>
        </w:rPr>
        <w:t>’</w:t>
      </w:r>
      <w:r w:rsidR="006D354A" w:rsidRPr="00DD54E3">
        <w:rPr>
          <w:color w:val="000000" w:themeColor="text1"/>
          <w:lang w:val="en-GB"/>
        </w:rPr>
        <w:t xml:space="preserve"> environmental sustainability and identified barriers to sustainable HSCs. </w:t>
      </w:r>
      <w:sdt>
        <w:sdtPr>
          <w:rPr>
            <w:color w:val="000000" w:themeColor="text1"/>
            <w:lang w:val="en-GB"/>
          </w:rPr>
          <w:alias w:val="To edit, see citavi.com/edit"/>
          <w:tag w:val="CitaviPlaceholder#1a95f30a-42ac-4267-b35d-20fab275d513"/>
          <w:id w:val="-852260155"/>
          <w:placeholder>
            <w:docPart w:val="6CD30F85CE894E45B3525806427A50B8"/>
          </w:placeholder>
        </w:sdtPr>
        <w:sdtContent>
          <w:r w:rsidR="006D354A" w:rsidRPr="00DD54E3">
            <w:rPr>
              <w:color w:val="000000" w:themeColor="text1"/>
              <w:lang w:val="en-GB"/>
            </w:rPr>
            <w:fldChar w:fldCharType="begin"/>
          </w:r>
          <w:r w:rsidR="006D354A"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M3YmMwN2M1LTJmMTktNGVhYi04NzdmLTVjMDliNDhlOWFlYyIsIkVudHJpZXMiOlt7IiRpZCI6IjIiLCIkdHlwZSI6IlN3aXNzQWNhZGVtaWMuQ2l0YXZpLkNpdGF0aW9ucy5Xb3JkUGxhY2Vob2xkZXJFbnRyeSwgU3dpc3NBY2FkZW1pYy5DaXRhdmkiLCJJZCI6IjdkMzVmM2RiLWY4ZWQtNDg0ZS1hOTJiLWExYjZlNGUyZTg3OSIsIlJhbmdlTGVuZ3RoIjoxNSwiUmVmZXJlbmNlSWQiOiIzMGY0ZWUwNy01OGY4LTQ4NjYtOGQwMS04MWU3NzlhYjA4NGY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RldmVuZHJhIiwiTGFzdE5hbWUiOiJZYWRhdiIsIk1pZGRsZU5hbWUiOiJLLiIsIlByb3RlY3RlZCI6ZmFsc2UsIlNleCI6MCwiQ3JlYXRlZEJ5IjoiX2EiLCJDcmVhdGVkT24iOiIyMDE2LTAzLTA4VDEyOjExOjIzIiwiTW9kaWZpZWRCeSI6Il9hIiwiSWQiOiIyZjA0MmRlNy0wZTQxLTQxMmItYTg1Yi05ZjViYTQ2MDE0ZjQiLCJNb2RpZmllZE9uIjoiMjAxNi0wMy0wOFQxMjoxMToyMyIsIlByb2plY3QiOnsiJGlkIjoiNSIsIiR0eXBlIjoiU3dpc3NBY2FkZW1pYy5DaXRhdmkuUHJvamVjdCwgU3dpc3NBY2FkZW1pYy5DaXRhdmkifX0seyIkaWQiOiI2IiwiJHR5cGUiOiJTd2lzc0FjYWRlbWljLkNpdGF2aS5QZXJzb24sIFN3aXNzQWNhZGVtaWMuQ2l0YXZpIiwiRmlyc3ROYW1lIjoiQWtoaWxlc2giLCJMYXN0TmFtZSI6IkJhcnZlIiwiUHJvdGVjdGVkIjpmYWxzZSwiU2V4IjowLCJDcmVhdGVkQnkiOiJfYSIsIkNyZWF0ZWRPbiI6IjIwMTYtMDMtMDhUMTI6MTE6MjMiLCJNb2RpZmllZEJ5IjoiX2EiLCJJZCI6IjQxMDExYWQzLWUxMTUtNDRiOS05Y2I3LWJhZmViNDc3NTg0ZCIsIk1vZGlmaWVkT24iOiIyMDE2LTAzLTA4VDEyOjExOjIzIiwiUHJvamVjdCI6eyIkcmVmIjoiNSJ9fV0sIkNpdGF0aW9uS2V5IjoiWWFkYXYgZXQgYWwuIDIwMTYiLCJDaXRhdGlvbktleVVwZGF0ZVR5cGUiOjAsIkNvbGxhYm9yYXRvcnMiOltdLCJDdXN0b21GaWVsZDEiOiI1OCIsIkN1c3RvbUZpZWxkMiI6IkVtcGlyaWNhbCIsIkN1c3RvbUZpZWxkMyI6IlN1ZGRlbi1vbnNldCIsIkN1c3RvbUZpZWxkNCI6IkRpc2FzdGVyIHJlbGllZiIsIkN1c3RvbUZpZWxkNSI6IlJlc3BvbnNlIGFuZCByZWNvdmVyeSIsIkN1c3RvbUZpZWxkNiI6IlN1cnZleSIsIkN1c3RvbUZpZWxkNyI6Ik5vdCBTcGVjaWZpYyIsIkN1c3RvbUZpZWxkOCI6Ik5vdCBTcGVjaWZpYyIsIkN1c3RvbUZpZWxkOSI6IkluZGlhIiwiRG9pIjoiMTAuMTAwNy9zNDAxNzEtMDE2LTAxMzQtNC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AwNy9zNDAxNzEtMDE2LTAxMzQtNCIsIlVyaVN0cmluZyI6Imh0dHBzOi8vZG9pLm9yZy8xMC4xMDA3L3M0MDE3MS0wMTYtMDEzNC00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MwVDA3OjExOjIwIiwiTW9kaWZpZWRCeSI6Il9BTEkiLCJJZCI6IjI0MjEzMjVmLWE4YmQtNDlhNC1hNjc0LWVlMjQwY2EzYTg1OSIsIk1vZGlmaWVkT24iOiIyMDIyLTA1LTMwVDA3OjExOjIwIiwiUHJvamVjdCI6eyIkcmVmIjoiNSJ9fV0sIk51bWJlciI6IjMiLCJPcmdhbml6YXRpb25zIjpbXSwiT3RoZXJzSW52b2x2ZWQiOltdLCJQYWdlUmFuZ2UiOiI8c3A+XHJcbiAgPG4+MzIxPC9uPlxyXG4gIDxpbj50cnVlPC9pbj5cclxuICA8b3M+MzIxPC9vcz5cclxuICA8cHM+MzIxPC9wcz5cclxuPC9zcD5cclxuPGVwPlxyXG4gIDxuPjM0MDwvbj5cclxuICA8aW4+dHJ1ZTwvaW4+XHJcbiAgPG9zPjM0MDwvb3M+XHJcbiAgPHBzPjM0MDwvcHM+XHJcbjwvZXA+XHJcbjxvcz4zMjEtMzQwPC9vcz4iLCJQZXJpb2RpY2FsIjp7IiRpZCI6IjExIiwiJHR5cGUiOiJTd2lzc0FjYWRlbWljLkNpdGF2aS5QZXJpb2RpY2FsLCBTd2lzc0FjYWRlbWljLkNpdGF2aSIsIklzc24iOiIwOTcyLTI2OTYiLCJOYW1lIjoiR2xvYmFsIEpvdXJuYWwgb2YgRmxleGlibGUgU3lzdGVtcyBNYW5hZ2VtZW50IiwiUGFnaW5hdGlvbiI6MCwiUHJvdGVjdGVkIjpmYWxzZSwiU3RhbmRhcmRBYmJyZXZpYXRpb24iOiJHbG9iIEogRmxleCBTeXN0IE1hbmFnIiwiQ3JlYXRlZEJ5IjoiX0FsaSIsIkNyZWF0ZWRPbiI6IjIwMTgtMTItMjVUMTM6MDI6MjIiLCJNb2RpZmllZEJ5IjoiX0FsaSIsIklkIjoiYjQ2MDBmNWEtMzUzNi00Zjg2LTkyZGMtZTRiZmY1MGM5MGIxIiwiTW9kaWZpZWRPbiI6IjIwMTgtMTItMjVUMTM6MDI6MjIiLCJQcm9qZWN0Ijp7IiRyZWYiOiI1In19LCJQdWJsaXNoZXJzIjpbeyIkaWQiOiIxMiIsIiR0eXBlIjoiU3dpc3NBY2FkZW1pYy5DaXRhdmkuUHVibGlzaGVyLCBTd2lzc0FjYWRlbWljLkNpdGF2aSIsIk5hbWUiOiJTcHJpbmdlciIsIlByb3RlY3RlZCI6ZmFsc2UsIkNyZWF0ZWRCeSI6Il9BTEkiLCJDcmVhdGVkT24iOiIyMDIyLTAzLTEyVDA1OjA0OjI5IiwiTW9kaWZpZWRCeSI6Il9BTEkiLCJJZCI6IjljZjU5MWFlLTdiN2EtNGE5Ny05NzVjLTg2NjhjMTE3YjU2YiIsIk1vZGlmaWVkT24iOiIyMDIyLTAzLTEyVDA1OjA0OjI5IiwiUHJvamVjdCI6eyIkcmVmIjoiNSJ9fV0sIlF1b3RhdGlvbnMiOltdLCJSZWZlcmVuY2VUeXBlIjoiSm91cm5hbEFydGljbGUiLCJTaG9ydFRpdGxlIjoiWWFkYXYsIEJhcnZlIDIwMTYg4oCTIE1vZGVsaW5nIFBvc3QtZGlzYXN0ZXIgQ2hhbGxlbmdlcyBvZiBIdW1hbml0YXJpYW4iLCJTaG9ydFRpdGxlVXBkYXRlVHlwZSI6MCwiU291cmNlT2ZCaWJsaW9ncmFwaGljSW5mb3JtYXRpb24iOiJDcm9zc1JlZiIsIlN0YXRpY0lkcyI6WyIwYWExY2RhMi03ODU4LTRiZmQtODRhYS1lNTJkMDI3Yjg4ODIiXSwiVGFibGVPZkNvbnRlbnRzQ29tcGxleGl0eSI6MCwiVGFibGVPZkNvbnRlbnRzU291cmNlVGV4dEZvcm1hdCI6MCwiVGFza3MiOltdLCJUaXRsZSI6Ik1vZGVsaW5nIFBvc3QtZGlzYXN0ZXIgQ2hhbGxlbmdlcyBvZiBIdW1hbml0YXJpYW4gU3VwcGx5IENoYWluczogQSBUSVNNIEFwcHJvYWNoIiwiVHJhbnNsYXRvcnMiOltdLCJWb2x1bWUiOiIxNyIsIlllYXIiOiIyMDE2IiwiWWVhclJlc29sdmVkIjoiMjAxNiIsIkNyZWF0ZWRCeSI6Il9BTEkiLCJDcmVhdGVkT24iOiIyMDIyLTA1LTMwVDA3OjExOjIwIiwiTW9kaWZpZWRCeSI6Il9BTEkiLCJJZCI6IjMwZjRlZTA3LTU4ZjgtNDg2Ni04ZDAxLTgxZTc3OWFiMDg0ZiIsIk1vZGlmaWVkT24iOiIyMDIyLTEwLTMxVDA1OjIyOjIyIiwiUHJvamVjdCI6eyIkcmVmIjoiNSJ9fSwiVXNlTnVtYmVyaW5nVHlwZU9mUGFyZW50RG9jdW1lbnQiOmZhbHNlfV0sIkZvcm1hdHRlZFRleHQiOnsiJGlkIjoiMTMiLCJDb3VudCI6MSwiVGV4dFVuaXRzIjpbeyIkaWQiOiIxNCIsIkZvbnRTdHlsZSI6eyIkaWQiOiIxNSIsIk5ldXRyYWwiOnRydWV9LCJSZWFkaW5nT3JkZXIiOjEsIlRleHQiOiJZYWRhdiBhbmQgQmFydmUifV19LCJUYWciOiJDaXRhdmlQbGFjZWhvbGRlciMxYTk1ZjMwYS00MmFjLTQyNjctYjM1ZC0yMGZhYjI3NWQ1MTMiLCJUZXh0IjoiWWFkYXYgYW5kIEJhcnZlIiwiV0FJVmVyc2lvbiI6IjYuOC4wLjAifQ==}</w:instrText>
          </w:r>
          <w:r w:rsidR="006D354A" w:rsidRPr="00DD54E3">
            <w:rPr>
              <w:color w:val="000000" w:themeColor="text1"/>
              <w:lang w:val="en-GB"/>
            </w:rPr>
            <w:fldChar w:fldCharType="separate"/>
          </w:r>
          <w:r w:rsidR="00B10F20" w:rsidRPr="00DD54E3">
            <w:rPr>
              <w:color w:val="000000" w:themeColor="text1"/>
              <w:lang w:val="en-GB"/>
            </w:rPr>
            <w:t>Yadav and Barve</w:t>
          </w:r>
          <w:r w:rsidR="006D354A" w:rsidRPr="00DD54E3">
            <w:rPr>
              <w:color w:val="000000" w:themeColor="text1"/>
              <w:lang w:val="en-GB"/>
            </w:rPr>
            <w:fldChar w:fldCharType="end"/>
          </w:r>
        </w:sdtContent>
      </w:sdt>
      <w:r w:rsidR="006D354A" w:rsidRPr="00DD54E3">
        <w:rPr>
          <w:color w:val="000000" w:themeColor="text1"/>
          <w:lang w:val="en-GB"/>
        </w:rPr>
        <w:t xml:space="preserve"> </w:t>
      </w:r>
      <w:sdt>
        <w:sdtPr>
          <w:rPr>
            <w:color w:val="000000" w:themeColor="text1"/>
            <w:lang w:val="en-GB"/>
          </w:rPr>
          <w:alias w:val="To edit, see citavi.com/edit"/>
          <w:tag w:val="CitaviPlaceholder#c7bc07c5-2f19-4eab-877f-5c09b48e9aec"/>
          <w:id w:val="319002351"/>
          <w:placeholder>
            <w:docPart w:val="6CD30F85CE894E45B3525806427A50B8"/>
          </w:placeholder>
        </w:sdtPr>
        <w:sdtContent>
          <w:r w:rsidR="006D354A" w:rsidRPr="00DD54E3">
            <w:rPr>
              <w:color w:val="000000" w:themeColor="text1"/>
              <w:lang w:val="en-GB"/>
            </w:rPr>
            <w:fldChar w:fldCharType="begin"/>
          </w:r>
          <w:r w:rsidR="006D354A"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FhOTVmMzBhLTQyYWMtNDI2Ny1iMzVkLTIwZmFiMjc1ZDUxMyIsIkVudHJpZXMiOlt7IiRpZCI6IjIiLCIkdHlwZSI6IlN3aXNzQWNhZGVtaWMuQ2l0YXZpLkNpdGF0aW9ucy5Xb3JkUGxhY2Vob2xkZXJFbnRyeSwgU3dpc3NBY2FkZW1pYy5DaXRhdmkiLCJJZCI6IjA0NDg5MmY0LTZlMTUtNDM1NS05OWEzLWNhYjUwYWM5YmU5YyIsIlJhbmdlTGVuZ3RoIjo2LCJSZWZlcmVuY2VJZCI6IjMwZjRlZTA3LTU4ZjgtNDg2Ni04ZDAxLTgxZTc3OWFiMDg0Z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EZXZlbmRyYSIsIkxhc3ROYW1lIjoiWWFkYXYiLCJNaWRkbGVOYW1lIjoiSy4iLCJQcm90ZWN0ZWQiOmZhbHNlLCJTZXgiOjAsIkNyZWF0ZWRCeSI6Il9hIiwiQ3JlYXRlZE9uIjoiMjAxNi0wMy0wOFQxMjoxMToyMyIsIk1vZGlmaWVkQnkiOiJfYSIsIklkIjoiMmYwNDJkZTctMGU0MS00MTJiLWE4NWItOWY1YmE0NjAxNGY0IiwiTW9kaWZpZWRPbiI6IjIwMTYtMDMtMDhUMTI6MTE6MjMiLCJQcm9qZWN0Ijp7IiRpZCI6IjUiLCIkdHlwZSI6IlN3aXNzQWNhZGVtaWMuQ2l0YXZpLlByb2plY3QsIFN3aXNzQWNhZGVtaWMuQ2l0YXZpIn19LHsiJGlkIjoiNiIsIiR0eXBlIjoiU3dpc3NBY2FkZW1pYy5DaXRhdmkuUGVyc29uLCBTd2lzc0FjYWRlbWljLkNpdGF2aSIsIkZpcnN0TmFtZSI6IkFraGlsZXNoIiwiTGFzdE5hbWUiOiJCYXJ2ZSIsIlByb3RlY3RlZCI6ZmFsc2UsIlNleCI6MCwiQ3JlYXRlZEJ5IjoiX2EiLCJDcmVhdGVkT24iOiIyMDE2LTAzLTA4VDEyOjExOjIzIiwiTW9kaWZpZWRCeSI6Il9hIiwiSWQiOiI0MTAxMWFkMy1lMTE1LTQ0YjktOWNiNy1iYWZlYjQ3NzU4NGQiLCJNb2RpZmllZE9uIjoiMjAxNi0wMy0wOFQxMjoxMToyMyIsIlByb2plY3QiOnsiJHJlZiI6IjUifX1dLCJDaXRhdGlvbktleSI6IllhZGF2IGV0IGFsLiAyMDE2IiwiQ2l0YXRpb25LZXlVcGRhdGVUeXBlIjowLCJDb2xsYWJvcmF0b3JzIjpbXSwiQ3VzdG9tRmllbGQxIjoiNTgiLCJDdXN0b21GaWVsZDIiOiJFbXBpcmljYWwiLCJDdXN0b21GaWVsZDMiOiJTdWRkZW4tb25zZXQiLCJDdXN0b21GaWVsZDQiOiJEaXNhc3RlciByZWxpZWYiLCJDdXN0b21GaWVsZDUiOiJSZXNwb25zZSBhbmQgcmVjb3ZlcnkiLCJDdXN0b21GaWVsZDYiOiJTdXJ2ZXkiLCJDdXN0b21GaWVsZDciOiJOb3QgU3BlY2lmaWMiLCJDdXN0b21GaWVsZDgiOiJOb3QgU3BlY2lmaWMiLCJDdXN0b21GaWVsZDkiOiJJbmRpYSIsIkRvaSI6IjEwLjEwMDcvczQwMTcxLTAxNi0wMTM0LTQ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wMDcvczQwMTcxLTAxNi0wMTM0LTQiLCJVcmlTdHJpbmciOiJodHRwczovL2RvaS5vcmcvMTAuMTAwNy9zNDAxNzEtMDE2LTAxMzQtN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zMFQwNzoxMToyMCIsIk1vZGlmaWVkQnkiOiJfQUxJIiwiSWQiOiIyNDIxMzI1Zi1hOGJkLTQ5YTQtYTY3NC1lZTI0MGNhM2E4NTkiLCJNb2RpZmllZE9uIjoiMjAyMi0wNS0zMFQwNzoxMToyMCIsIlByb2plY3QiOnsiJHJlZiI6IjUifX1dLCJOdW1iZXIiOiIzIiwiT3JnYW5pemF0aW9ucyI6W10sIk90aGVyc0ludm9sdmVkIjpbXSwiUGFnZVJhbmdlIjoiPHNwPlxyXG4gIDxuPjMyMTwvbj5cclxuICA8aW4+dHJ1ZTwvaW4+XHJcbiAgPG9zPjMyMTwvb3M+XHJcbiAgPHBzPjMyMTwvcHM+XHJcbjwvc3A+XHJcbjxlcD5cclxuICA8bj4zNDA8L24+XHJcbiAgPGluPnRydWU8L2luPlxyXG4gIDxvcz4zNDA8L29zPlxyXG4gIDxwcz4zNDA8L3BzPlxyXG48L2VwPlxyXG48b3M+MzIxLTM0MDwvb3M+IiwiUGVyaW9kaWNhbCI6eyIkaWQiOiIxMSIsIiR0eXBlIjoiU3dpc3NBY2FkZW1pYy5DaXRhdmkuUGVyaW9kaWNhbCwgU3dpc3NBY2FkZW1pYy5DaXRhdmkiLCJJc3NuIjoiMDk3Mi0yNjk2IiwiTmFtZSI6Ikdsb2JhbCBKb3VybmFsIG9mIEZsZXhpYmxlIFN5c3RlbXMgTWFuYWdlbWVudCIsIlBhZ2luYXRpb24iOjAsIlByb3RlY3RlZCI6ZmFsc2UsIlN0YW5kYXJkQWJicmV2aWF0aW9uIjoiR2xvYiBKIEZsZXggU3lzdCBNYW5hZyIsIkNyZWF0ZWRCeSI6Il9BbGkiLCJDcmVhdGVkT24iOiIyMDE4LTEyLTI1VDEzOjAyOjIyIiwiTW9kaWZpZWRCeSI6Il9BbGkiLCJJZCI6ImI0NjAwZjVhLTM1MzYtNGY4Ni05MmRjLWU0YmZmNTBjOTBiMSIsIk1vZGlmaWVkT24iOiIyMDE4LTEyLTI1VDEzOjAyOjIyIiwiUHJvamVjdCI6eyIkcmVmIjoiNSJ9fSwiUHVibGlzaGVycyI6W3siJGlkIjoiMTIiLCIkdHlwZSI6IlN3aXNzQWNhZGVtaWMuQ2l0YXZpLlB1Ymxpc2hlciwgU3dpc3NBY2FkZW1pYy5DaXRhdmkiLCJOYW1lIjoiU3ByaW5nZXIiLCJQcm90ZWN0ZWQiOmZhbHNlLCJDcmVhdGVkQnkiOiJfQUxJIiwiQ3JlYXRlZE9uIjoiMjAyMi0wMy0xMlQwNTowNDoyOSIsIk1vZGlmaWVkQnkiOiJfQUxJIiwiSWQiOiI5Y2Y1OTFhZS03YjdhLTRhOTctOTc1Yy04NjY4YzExN2I1NmIiLCJNb2RpZmllZE9uIjoiMjAyMi0wMy0xMlQwNTowNDoyOSIsIlByb2plY3QiOnsiJHJlZiI6IjUifX1dLCJRdW90YXRpb25zIjpbXSwiUmVmZXJlbmNlVHlwZSI6IkpvdXJuYWxBcnRpY2xlIiwiU2hvcnRUaXRsZSI6IllhZGF2LCBCYXJ2ZSAyMDE2IOKAkyBNb2RlbGluZyBQb3N0LWRpc2FzdGVyIENoYWxsZW5nZXMgb2YgSHVtYW5pdGFyaWFuIiwiU2hvcnRUaXRsZVVwZGF0ZVR5cGUiOjAsIlNvdXJjZU9mQmlibGlvZ3JhcGhpY0luZm9ybWF0aW9uIjoiQ3Jvc3NSZWYiLCJTdGF0aWNJZHMiOlsiMGFhMWNkYTItNzg1OC00YmZkLTg0YWEtZTUyZDAyN2I4ODgyIl0sIlRhYmxlT2ZDb250ZW50c0NvbXBsZXhpdHkiOjAsIlRhYmxlT2ZDb250ZW50c1NvdXJjZVRleHRGb3JtYXQiOjAsIlRhc2tzIjpbXSwiVGl0bGUiOiJNb2RlbGluZyBQb3N0LWRpc2FzdGVyIENoYWxsZW5nZXMgb2YgSHVtYW5pdGFyaWFuIFN1cHBseSBDaGFpbnM6IEEgVElTTSBBcHByb2FjaCIsIlRyYW5zbGF0b3JzIjpbXSwiVm9sdW1lIjoiMTciLCJZZWFyIjoiMjAxNiIsIlllYXJSZXNvbHZlZCI6IjIwMTYiLCJDcmVhdGVkQnkiOiJfQUxJIiwiQ3JlYXRlZE9uIjoiMjAyMi0wNS0zMFQwNzoxMToyMCIsIk1vZGlmaWVkQnkiOiJfQUxJIiwiSWQiOiIzMGY0ZWUwNy01OGY4LTQ4NjYtOGQwMS04MWU3NzlhYjA4NGYiLCJNb2RpZmllZE9uIjoiMjAyMi0xMC0zMVQwNToyMjoyMiIsIlByb2plY3QiOnsiJHJlZiI6IjUifX0sIlVzZU51bWJlcmluZ1R5cGVPZlBhcmVudERvY3VtZW50IjpmYWxzZSwiWWVhck9ubHkiOnRydWV9XSwiRm9ybWF0dGVkVGV4dCI6eyIkaWQiOiIxMyIsIkNvdW50IjoxLCJUZXh0VW5pdHMiOlt7IiRpZCI6IjE0IiwiRm9udFN0eWxlIjp7IiRpZCI6IjE1IiwiTmV1dHJhbCI6dHJ1ZX0sIlJlYWRpbmdPcmRlciI6MSwiVGV4dCI6IigyMDE2KSJ9XX0sIlRhZyI6IkNpdGF2aVBsYWNlaG9sZGVyI2M3YmMwN2M1LTJmMTktNGVhYi04NzdmLTVjMDliNDhlOWFlYyIsIlRleHQiOiIoMjAxNikiLCJXQUlWZXJzaW9uIjoiNi44LjAuMCJ9}</w:instrText>
          </w:r>
          <w:r w:rsidR="006D354A" w:rsidRPr="00DD54E3">
            <w:rPr>
              <w:color w:val="000000" w:themeColor="text1"/>
              <w:lang w:val="en-GB"/>
            </w:rPr>
            <w:fldChar w:fldCharType="separate"/>
          </w:r>
          <w:r w:rsidR="00B10F20" w:rsidRPr="00DD54E3">
            <w:rPr>
              <w:color w:val="000000" w:themeColor="text1"/>
              <w:lang w:val="en-GB"/>
            </w:rPr>
            <w:t>(2016)</w:t>
          </w:r>
          <w:r w:rsidR="006D354A" w:rsidRPr="00DD54E3">
            <w:rPr>
              <w:color w:val="000000" w:themeColor="text1"/>
              <w:lang w:val="en-GB"/>
            </w:rPr>
            <w:fldChar w:fldCharType="end"/>
          </w:r>
        </w:sdtContent>
      </w:sdt>
      <w:r w:rsidR="006D354A" w:rsidRPr="00DD54E3">
        <w:rPr>
          <w:color w:val="000000" w:themeColor="text1"/>
          <w:lang w:val="en-GB"/>
        </w:rPr>
        <w:t xml:space="preserve"> developed a hierarchical structure of HSCs</w:t>
      </w:r>
      <w:r w:rsidR="00ED15E8" w:rsidRPr="00DD54E3">
        <w:rPr>
          <w:color w:val="000000" w:themeColor="text1"/>
          <w:lang w:val="en-GB"/>
        </w:rPr>
        <w:t>’</w:t>
      </w:r>
      <w:r w:rsidR="006D354A" w:rsidRPr="00DD54E3">
        <w:rPr>
          <w:color w:val="000000" w:themeColor="text1"/>
          <w:lang w:val="en-GB"/>
        </w:rPr>
        <w:t xml:space="preserve"> barriers to surmount to achieve sustainability. </w:t>
      </w:r>
      <w:sdt>
        <w:sdtPr>
          <w:rPr>
            <w:color w:val="000000" w:themeColor="text1"/>
            <w:lang w:val="en-GB"/>
          </w:rPr>
          <w:alias w:val="To edit, see citavi.com/edit"/>
          <w:tag w:val="CitaviPlaceholder#619ea07b-b3fd-4e7e-9da0-1ccec23e674f"/>
          <w:id w:val="2640079"/>
          <w:placeholder>
            <w:docPart w:val="DefaultPlaceholder_-1854013440"/>
          </w:placeholder>
        </w:sdtPr>
        <w:sdtContent>
          <w:r w:rsidR="00763F4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JlMmZiZWIwLWFmYTQtNDY2Yy1iODJkLTEzMmJhMTJiZWMyNCIsIkVudHJpZXMiOlt7IiRpZCI6IjIiLCIkdHlwZSI6IlN3aXNzQWNhZGVtaWMuQ2l0YXZpLkNpdGF0aW9ucy5Xb3JkUGxhY2Vob2xkZXJFbnRyeSwgU3dpc3NBY2FkZW1pYy5DaXRhdmkiLCJJZCI6IjdjZjIwNDAwLTY3MjAtNGYxYy05MDJlLTA5NzBhYzQzOThjOSIsIlJhbmdlTGVuZ3RoIjoxMywiUmVmZXJlbmNlSWQiOiI5NmQ2ZDIwMy1lZTMxLTQ5MzQtYjhhZi0yNmU5MWJkMDE5OD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plcmluIiwiTGFzdE5hbWUiOiJUYXNuaW0iLCJQcm90ZWN0ZWQiOmZhbHNlLCJTZXgiOjAsIkNyZWF0ZWRCeSI6Il9BTEkiLCJDcmVhdGVkT24iOiIyMDIyLTAxLTMxVDAzOjI1OjAzIiwiTW9kaWZpZWRCeSI6Il9BTEkiLCJJZCI6IjZmODA5YzM1LTVkZWEtNDE4ZC04ZjA1LTM2YTcwYTllZjMxNiIsIk1vZGlmaWVkT24iOiIyMDIyLTAxLTMxVDAzOjI1OjAzIiwiUHJvamVjdCI6eyIkaWQiOiI1IiwiJHR5cGUiOiJTd2lzc0FjYWRlbWljLkNpdGF2aS5Qcm9qZWN0LCBTd2lzc0FjYWRlbWljLkNpdGF2aSJ9fSx7IiRpZCI6IjYiLCIkdHlwZSI6IlN3aXNzQWNhZGVtaWMuQ2l0YXZpLlBlcnNvbiwgU3dpc3NBY2FkZW1pYy5DaXRhdmkiLCJGaXJzdE5hbWUiOiJBYnUiLCJMYXN0TmFtZSI6IkhhbWlkIiwiTWlkZGxlTmFtZSI6IkJha2FyIEEuIiwiUHJvdGVjdGVkIjpmYWxzZSwiU2V4IjowLCJDcmVhdGVkQnkiOiJfQUxJIiwiQ3JlYXRlZE9uIjoiMjAyMi0wMS0zMVQwMzoyNTowMyIsIk1vZGlmaWVkQnkiOiJfQUxJIiwiSWQiOiJhNDk4NWQ2My03ZjJkLTQ3MTUtODkyOC0wNTFhOWY2NWYzN2MiLCJNb2RpZmllZE9uIjoiMjAyMi0wMS0zMVQwMzoyNTowMyIsIlByb2plY3QiOnsiJHJlZiI6IjUifX0seyIkaWQiOiI3IiwiJHR5cGUiOiJTd2lzc0FjYWRlbWljLkNpdGF2aS5QZXJzb24sIFN3aXNzQWNhZGVtaWMuQ2l0YXZpIiwiRmlyc3ROYW1lIjoiWW9nZXNoIiwiTGFzdE5hbWUiOiJEd2l2ZWRpIiwiTWlkZGxlTmFtZSI6IksuIiwiUHJvdGVjdGVkIjpmYWxzZSwiU2V4IjowLCJDcmVhdGVkQnkiOiJfQUxJIiwiQ3JlYXRlZE9uIjoiMjAyMi0wMS0zMVQwMzoyNTowMyIsIk1vZGlmaWVkQnkiOiJfQUxJIiwiSWQiOiIyODI1YTkzOS1jN2Q2LTQyMjYtYmVkNy02MmJjNzBjZWQyNDAiLCJNb2RpZmllZE9uIjoiMjAyMi0wMS0zMVQwMzoyNTowMyIsIlByb2plY3QiOnsiJHJlZiI6IjUifX0seyIkaWQiOiI4IiwiJHR5cGUiOiJTd2lzc0FjYWRlbWljLkNpdGF2aS5QZXJzb24sIFN3aXNzQWNhZGVtaWMuQ2l0YXZpIiwiRmlyc3ROYW1lIjoiTWFobXVkIiwiTGFzdE5hbWUiOiJTaGFyZWVmIiwiTWlkZGxlTmFtZSI6IkEuIiwiUHJvdGVjdGVkIjpmYWxzZSwiU2V4IjoyLCJDcmVhdGVkQnkiOiJfQUxJIiwiQ3JlYXRlZE9uIjoiMjAyMi0wMS0zMVQwMzoyNTowMyIsIk1vZGlmaWVkQnkiOiJfQUxJIiwiSWQiOiJkMzc1MmMxOC03NmYwLTQyODAtOTdhZC1jMDM4YWE3MWZiOTYiLCJNb2RpZmllZE9uIjoiMjAyMi0wMS0zMVQwMzoyNTowMyIsIlByb2plY3QiOnsiJHJlZiI6IjUifX1dLCJDaXRhdGlvbktleSI6IlRhc25pbSBldCBhbC4gMjAyMiIsIkNpdGF0aW9uS2V5VXBkYXRlVHlwZSI6MCwiQ29sbGFib3JhdG9ycyI6W3siJHJlZiI6IjQifSx7IiRyZWYiOiI2In0seyIkcmVmIjoiNyJ9LHsiJHJlZiI6IjgifV0sIkN1c3RvbUZpZWxkMSI6IjAiLCJDdXN0b21GaWVsZDIiOiJFbXBpcmljYWwiLCJDdXN0b21GaWVsZDMiOiJTdWRkZW4tb25zZXQiLCJDdXN0b21GaWVsZDQiOiJEaXNhc3RlciByZWxpZWYiLCJDdXN0b21GaWVsZDUiOiJSZXNwb25zZSIsIkN1c3RvbUZpZWxkNiI6IkNhc2Ugc3R1ZHkiLCJDdXN0b21GaWVsZDciOiJOb3QgU3BlY2lmaWMiLCJDdXN0b21GaWVsZDgiOiJOb3QgU3BlY2lmaWMiLCJDdXN0b21GaWVsZDkiOiJNYWxheXNpYSIsIkRvaSI6IjEwLjExMDgvSkhMU0NNLTA3LTIwMjEtMDA2M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hbmd1YWdlIjoiZW4iLCJMYW5ndWFnZUNvZGUiOiJlbiI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lbWVyYWxkLmNvbS9pbnNpZ2h0L2NvbnRlbnQvZG9pLzEwLjExMDgvSkhMU0NNLTA3LTIwMjEtMDA2Mi9mdWxsL2h0bWwiLCJVcmlTdHJpbmciOiJodHRwczovL3d3dy5lbWVyYWxkLmNvbS9pbnNpZ2h0L2NvbnRlbnQvZG9pLzEwLjExMDgvSkhMU0NNLTA3LTIwMjEtMDA2Mi9mdWxsL2h0bWw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QiLCJNb2RpZmllZEJ5IjoiX0Fuam9tc2hvYWUiLCJJZCI6ImYxNTk1NzQyLTI4MTQtNDRhNS04ZDAxLTg0YjNiNTc0ZmY1YSIsIk1vZGlmaWVkT24iOiIyMDIyLTAzLTExVDA2OjMzOjA0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EwOC9KSExTQ00tMDctMjAyMS0wMDYyIiwiVXJpU3RyaW5nIjoiaHR0cHM6Ly9kb2kub3JnLzEwLjExMDgvSkhMU0NNLTA3LTIwMjEtMDA2Mi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S0zMVQwMzoyNTowMyIsIk1vZGlmaWVkQnkiOiJfQUxJIiwiSWQiOiIyYzJhNTAyOC1hM2YxLTRjYzAtODk4ZC1lODI3OGZmMjA5ZjYiLCJNb2RpZmllZE9uIjoiMjAyMi0wMS0zMVQwMzoyNTow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mh0dHBzOi8vd3d3LmVtZXJhbGQuY29tL2luc2lnaHQvY29udGVudC9kb2kvMTAuMTEwOC9KSExTQ00tMDctMjAyMS0wMDYyL2Z1bGwvcGRmP3V0bV9zb3VyY2U9cnNzJnV0bV9tZWRpdW09ZmVlZCZ1dG1fY2FtcGFpZ249cnNzX2pvdXJuYWxMYXRlc3QiLCJVcmlTdHJpbmciOiJodHRwczovL3d3dy5lbWVyYWxkLmNvbS9pbnNpZ2h0L2NvbnRlbnQvZG9pLzEwLjExMDgvSkhMU0NNLTA3LTIwMjEtMDA2Mi9mdWxsL3BkZj91dG1fc291cmNlPXJzcyZ1dG1fbWVkaXVtPWZlZWQmdXRtX2NhbXBhaWduPXJzc19qb3VybmFsTGF0ZXN0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yLTAxLTMxVDAzOjI1OjAzIiwiTW9kaWZpZWRCeSI6Il9BTEkiLCJJZCI6IjRlYWM1MmVkLWNkYTQtNDNiOS04NzkzLTAxNDU0MWQ0MDkwNyIsIk1vZGlmaWVkT24iOiIyMDIyLTAxLTMxVDAzOjI1OjAzIiwiUHJvamVjdCI6eyIkcmVmIjoiNSJ9fSx7IiRpZCI6IjE5IiwiJHR5cGUiOiJTd2lzc0FjYWRlbWljLkNpdGF2aS5Mb2NhdGlvbiwgU3dpc3NBY2FkZW1pYy5DaXRhdmkiLCJBZGRyZXNzIjp7IiRpZCI6IjIwIiwiJHR5cGUiOiJTd2lzc0FjYWRlbWljLkNpdGF2aS5MaW5rZWRSZXNvdXJjZSwgU3dpc3NBY2FkZW1pYy5DaXRhdmkiLCJMaW5rZWRSZXNvdXJjZVR5cGUiOjUsIk9yaWdpbmFsU3RyaW5nIjoiaHR0cHM6Ly93d3cuZW1lcmFsZC5jb20vaW5zaWdodC9jb250ZW50L2RvaS8xMC4xMTA4L0pITFNDTS0wNy0yMDIxLTAwNjIvZnVsbC9odG1sP3V0bV9zb3VyY2U9cnNzJnV0bV9tZWRpdW09ZmVlZCZ1dG1fY2FtcGFpZ249cnNzX2pvdXJuYWxMYXRlc3QiLCJVcmlTdHJpbmciOiJodHRwczovL3d3dy5lbWVyYWxkLmNvbS9pbnNpZ2h0L2NvbnRlbnQvZG9pLzEwLjExMDgvSkhMU0NNLTA3LTIwMjEtMDA2Mi9mdWxsL2h0bWw/dXRtX3NvdXJjZT1yc3MmdXRtX21lZGl1bT1mZWVkJnV0bV9jYW1wYWlnbj1yc3Nfam91cm5hbExhdGVzdC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TEkiLCJDcmVhdGVkT24iOiIyMDIyLTAxLTMxVDAzOjI1OjAzIiwiTW9kaWZpZWRCeSI6Il9BTEkiLCJJZCI6ImYwNWE5MmE0LWExZWQtNGE4Zi1iOTRhLTMwNDRkMGE1YjUwMSIsIk1vZGlmaWVkT24iOiIyMDIyLTAxLTMxVDAzOjI1OjAzIiwiUHJvamVjdCI6eyIkcmVmIjoiNSJ9fV0sIk51bWJlciI6IjIiLCJPbmxpbmVBZGRyZXNzIjoiaHR0cHM6Ly93d3cuZW1lcmFsZC5jb20vaW5zaWdodC9jb250ZW50L2RvaS8xMC4xMTA4L0pITFNDTS0wNy0yMDIxLTAwNjIvZnVsbC9wZGY/dXRtX3NvdXJjZT1yc3MmdXRtX21lZGl1bT1mZWVkJnV0bV9jYW1wYWlnbj1yc3Nfam91cm5hbExhdGVzdCIsIk9yZ2FuaXphdGlvbnMiOltdLCJPdGhlcnNJbnZvbHZlZCI6W10sIlBhZ2VSYW5nZSI6IjxzcD5cclxuICA8bj4yODU8L24+XHJcbiAgPGluPnRydWU8L2luPlxyXG4gIDxvcz4yODU8L29zPlxyXG4gIDxwcz4yODU8L3BzPlxyXG48L3NwPlxyXG48ZXA+XHJcbiAgPG4+MzA0PC9uPlxyXG4gIDxpbj50cnVlPC9pbj5cclxuICA8b3M+MzA0PC9vcz5cclxuICA8cHM+MzA0PC9wcz5cclxuPC9lcD5cclxuPG9zPjI4NS0zMDQ8L29zPiIsIlBlcmlvZGljYWwiOnsiJGlkIjoiMjI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z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UYXNuaW0sIEhhbWlkIGV0IGFsLiAyMDIyIOKAkyBTdXN0YWluYWJsZSBkaXNhc3RlciBzdXBwbHkgY2hhaW4gbWFuYWdlbWVudCIsIlNob3J0VGl0bGVVcGRhdGVUeXBlIjowLCJTb3VyY2VPZkJpYmxpb2dyYXBoaWNJbmZvcm1hdGlvbiI6IkNyb3NzUmVmIiwiU3RhdGljSWRzIjpbIjBjOTVhOTU5LTQ4MzgtNDhkNS1hMGMwLWY4OWM1ZmE0MjExMiJdLCJUYWJsZU9mQ29udGVudHNDb21wbGV4aXR5IjowLCJUYWJsZU9mQ29udGVudHNTb3VyY2VUZXh0Rm9ybWF0IjowLCJUYXNrcyI6W10sIlRpdGxlIjoiU3VzdGFpbmFibGUgZGlzYXN0ZXIgc3VwcGx5IGNoYWluIG1hbmFnZW1lbnQgZm9yIHJlbGllZiBvcGVyYXRpb25zIGluIEJhbmdsYWRlc2giLCJUcmFuc2xhdG9ycyI6W10sIlZvbHVtZSI6IjEyIiwiWWVhciI6IjIwMjIiLCJZZWFyUmVzb2x2ZWQiOiIyMDIyIiwiQ3JlYXRlZEJ5IjoiX0FMSSIsIkNyZWF0ZWRPbiI6IjIwMjItMDEtMzFUMDM6MjU6MDIiLCJNb2RpZmllZEJ5IjoiX0FsaSIsIklkIjoiOTZkNmQyMDMtZWUzMS00OTM0LWI4YWYtMjZlOTFiZDAxOTgyIiwiTW9kaWZpZWRPbiI6IjIwMjMtMTAtMDJUMjI6Mjk6MTUiLCJQcm9qZWN0Ijp7IiRyZWYiOiI1In19LCJVc2VOdW1iZXJpbmdUeXBlT2ZQYXJlbnREb2N1bWVudCI6ZmFsc2V9XSwiRm9ybWF0dGVkVGV4dCI6eyIkaWQiOiIyNCIsIkNvdW50IjoyLCJUZXh0VW5pdHMiOlt7IiRpZCI6IjI1IiwiRm9udFN0eWxlIjp7IiRpZCI6IjI2IiwiTmV1dHJhbCI6dHJ1ZX0sIlJlYWRpbmdPcmRlciI6MSwiVGV4dCI6IlRhc25pbSJ9LHsiJGlkIjoiMjciLCJGb250U3R5bGUiOnsiJGlkIjoiMjgiLCJJdGFsaWMiOnRydWV9LCJSZWFkaW5nT3JkZXIiOjEsIlRleHQiOiIgZXQgYWwuIn1dfSwiVGFnIjoiQ2l0YXZpUGxhY2Vob2xkZXIjNjE5ZWEwN2ItYjNmZC00ZTdlLTlkYTAtMWNjZWMyM2U2NzRmIiwiVGV4dCI6IlRhc25pbSBldCBhbC4iLCJXQUlWZXJzaW9uIjoiNi44LjAuMCJ9}</w:instrText>
          </w:r>
          <w:r w:rsidR="00763F41" w:rsidRPr="00DD54E3">
            <w:rPr>
              <w:color w:val="000000" w:themeColor="text1"/>
              <w:lang w:val="en-GB"/>
            </w:rPr>
            <w:fldChar w:fldCharType="separate"/>
          </w:r>
          <w:r w:rsidR="00B10F20" w:rsidRPr="00DD54E3">
            <w:rPr>
              <w:color w:val="000000" w:themeColor="text1"/>
              <w:lang w:val="en-GB"/>
            </w:rPr>
            <w:t>Tasnim</w:t>
          </w:r>
          <w:r w:rsidR="00B10F20" w:rsidRPr="00DD54E3">
            <w:rPr>
              <w:i/>
              <w:color w:val="000000" w:themeColor="text1"/>
              <w:lang w:val="en-GB"/>
            </w:rPr>
            <w:t xml:space="preserve"> et al.</w:t>
          </w:r>
          <w:r w:rsidR="00763F41" w:rsidRPr="00DD54E3">
            <w:rPr>
              <w:color w:val="000000" w:themeColor="text1"/>
              <w:lang w:val="en-GB"/>
            </w:rPr>
            <w:fldChar w:fldCharType="end"/>
          </w:r>
        </w:sdtContent>
      </w:sdt>
      <w:r w:rsidR="00763F41" w:rsidRPr="00DD54E3">
        <w:rPr>
          <w:color w:val="000000" w:themeColor="text1"/>
          <w:lang w:val="en-GB"/>
        </w:rPr>
        <w:t xml:space="preserve"> </w:t>
      </w:r>
      <w:sdt>
        <w:sdtPr>
          <w:rPr>
            <w:color w:val="000000" w:themeColor="text1"/>
            <w:lang w:val="en-GB"/>
          </w:rPr>
          <w:alias w:val="To edit, see citavi.com/edit"/>
          <w:tag w:val="CitaviPlaceholder#2e2fbeb0-afa4-466c-b82d-132ba12bec24"/>
          <w:id w:val="775748453"/>
          <w:placeholder>
            <w:docPart w:val="DefaultPlaceholder_-1854013440"/>
          </w:placeholder>
        </w:sdtPr>
        <w:sdtContent>
          <w:r w:rsidR="00763F4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YxOWVhMDdiLWIzZmQtNGU3ZS05ZGEwLTFjY2VjMjNlNjc0ZiIsIkVudHJpZXMiOlt7IiRpZCI6IjIiLCIkdHlwZSI6IlN3aXNzQWNhZGVtaWMuQ2l0YXZpLkNpdGF0aW9ucy5Xb3JkUGxhY2Vob2xkZXJFbnRyeSwgU3dpc3NBY2FkZW1pYy5DaXRhdmkiLCJJZCI6IjdjYzIxMDdlLTVlNmQtNDNmMy04ZTM2LTlhMDVlMzU2MjNhYiIsIlJhbmdlTGVuZ3RoIjo2LCJSZWZlcmVuY2VJZCI6Ijk2ZDZkMjAzLWVlMzEtNDkzNC1iOGFmLTI2ZTkxYmQwMTk4M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aZXJpbiIsIkxhc3ROYW1lIjoiVGFzbmltIiwiUHJvdGVjdGVkIjpmYWxzZSwiU2V4IjowLCJDcmVhdGVkQnkiOiJfQUxJIiwiQ3JlYXRlZE9uIjoiMjAyMi0wMS0zMVQwMzoyNTowMyIsIk1vZGlmaWVkQnkiOiJfQUxJIiwiSWQiOiI2ZjgwOWMzNS01ZGVhLTQxOGQtOGYwNS0zNmE3MGE5ZWYzMTYiLCJNb2RpZmllZE9uIjoiMjAyMi0wMS0zMVQwMzoyNTowMyIsIlByb2plY3QiOnsiJGlkIjoiNSIsIiR0eXBlIjoiU3dpc3NBY2FkZW1pYy5DaXRhdmkuUHJvamVjdCwgU3dpc3NBY2FkZW1pYy5DaXRhdmkifX0seyIkaWQiOiI2IiwiJHR5cGUiOiJTd2lzc0FjYWRlbWljLkNpdGF2aS5QZXJzb24sIFN3aXNzQWNhZGVtaWMuQ2l0YXZpIiwiRmlyc3ROYW1lIjoiQWJ1IiwiTGFzdE5hbWUiOiJIYW1pZCIsIk1pZGRsZU5hbWUiOiJCYWthciBBLiIsIlByb3RlY3RlZCI6ZmFsc2UsIlNleCI6MCwiQ3JlYXRlZEJ5IjoiX0FMSSIsIkNyZWF0ZWRPbiI6IjIwMjItMDEtMzFUMDM6MjU6MDMiLCJNb2RpZmllZEJ5IjoiX0FMSSIsIklkIjoiYTQ5ODVkNjMtN2YyZC00NzE1LTg5MjgtMDUxYTlmNjVmMzdjIiwiTW9kaWZpZWRPbiI6IjIwMjItMDEtMzFUMDM6MjU6MDMiLCJQcm9qZWN0Ijp7IiRyZWYiOiI1In19LHsiJGlkIjoiNyIsIiR0eXBlIjoiU3dpc3NBY2FkZW1pYy5DaXRhdmkuUGVyc29uLCBTd2lzc0FjYWRlbWljLkNpdGF2aSIsIkZpcnN0TmFtZSI6IllvZ2VzaCIsIkxhc3ROYW1lIjoiRHdpdmVkaSIsIk1pZGRsZU5hbWUiOiJLLiIsIlByb3RlY3RlZCI6ZmFsc2UsIlNleCI6MCwiQ3JlYXRlZEJ5IjoiX0FMSSIsIkNyZWF0ZWRPbiI6IjIwMjItMDEtMzFUMDM6MjU6MDMiLCJNb2RpZmllZEJ5IjoiX0FMSSIsIklkIjoiMjgyNWE5MzktYzdkNi00MjI2LWJlZDctNjJiYzcwY2VkMjQwIiwiTW9kaWZpZWRPbiI6IjIwMjItMDEtMzFUMDM6MjU6MDMiLCJQcm9qZWN0Ijp7IiRyZWYiOiI1In19LHsiJGlkIjoiOCIsIiR0eXBlIjoiU3dpc3NBY2FkZW1pYy5DaXRhdmkuUGVyc29uLCBTd2lzc0FjYWRlbWljLkNpdGF2aSIsIkZpcnN0TmFtZSI6Ik1haG11ZCIsIkxhc3ROYW1lIjoiU2hhcmVlZiIsIk1pZGRsZU5hbWUiOiJBLiIsIlByb3RlY3RlZCI6ZmFsc2UsIlNleCI6MiwiQ3JlYXRlZEJ5IjoiX0FMSSIsIkNyZWF0ZWRPbiI6IjIwMjItMDEtMzFUMDM6MjU6MDMiLCJNb2RpZmllZEJ5IjoiX0FMSSIsIklkIjoiZDM3NTJjMTgtNzZmMC00MjgwLTk3YWQtYzAzOGFhNzFmYjk2IiwiTW9kaWZpZWRPbiI6IjIwMjItMDEtMzFUMDM6MjU6MDMiLCJQcm9qZWN0Ijp7IiRyZWYiOiI1In19XSwiQ2l0YXRpb25LZXkiOiJUYXNuaW0gZXQgYWwuIDIwMjIiLCJDaXRhdGlvbktleVVwZGF0ZVR5cGUiOjAsIkNvbGxhYm9yYXRvcnMiOlt7IiRyZWYiOiI0In0seyIkcmVmIjoiNiJ9LHsiJHJlZiI6IjcifSx7IiRyZWYiOiI4In1dLCJDdXN0b21GaWVsZDEiOiIwIiwiQ3VzdG9tRmllbGQyIjoiRW1waXJpY2FsIiwiQ3VzdG9tRmllbGQzIjoiU3VkZGVuLW9uc2V0IiwiQ3VzdG9tRmllbGQ0IjoiRGlzYXN0ZXIgcmVsaWVmIiwiQ3VzdG9tRmllbGQ1IjoiUmVzcG9uc2UiLCJDdXN0b21GaWVsZDYiOiJDYXNlIHN0dWR5IiwiQ3VzdG9tRmllbGQ3IjoiTm90IFNwZWNpZmljIiwiQ3VzdG9tRmllbGQ4IjoiTm90IFNwZWNpZmljIiwiQ3VzdG9tRmllbGQ5IjoiTWFsYXlzaWEiLCJEb2kiOiIxMC4xMTA4L0pITFNDTS0wNy0yMDIxLTAwNjI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YW5ndWFnZSI6ImVuIiwiTGFuZ3VhZ2VDb2RlIjoiZW4i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ZW1lcmFsZC5jb20vaW5zaWdodC9jb250ZW50L2RvaS8xMC4xMTA4L0pITFNDTS0wNy0yMDIxLTAwNjIvZnVsbC9odG1sIiwiVXJpU3RyaW5nIjoiaHR0cHM6Ly93d3cuZW1lcmFsZC5jb20vaW5zaWdodC9jb250ZW50L2RvaS8xMC4xMTA4L0pITFNDTS0wNy0yMDIxLTAwNjIvZnVsbC9odG1s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A0IiwiTW9kaWZpZWRCeSI6Il9BbmpvbXNob2FlIiwiSWQiOiJmMTU5NTc0Mi0yODE0LTQ0YTUtOGQwMS04NGIzYjU3NGZmNWEiLCJNb2RpZmllZE9uIjoiMjAyMi0wMy0xMVQwNjozMzowNC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jEwLjExMDgvSkhMU0NNLTA3LTIwMjEtMDA2MiIsIlVyaVN0cmluZyI6Imh0dHBzOi8vZG9pLm9yZy8xMC4xMTA4L0pITFNDTS0wNy0yMDIxLTAwNjI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EtMzFUMDM6MjU6MDMiLCJNb2RpZmllZEJ5IjoiX0FMSSIsIklkIjoiMmMyYTUwMjgtYTNmMS00Y2MwLTg5OGQtZTgyNzhmZjIwOWY2IiwiTW9kaWZpZWRPbiI6IjIwMjItMDEtMzFUMDM6MjU6MDMiLCJQcm9qZWN0Ijp7IiRyZWYiOiI1In19LHsiJGlkIjoiMTYiLCIkdHlwZSI6IlN3aXNzQWNhZGVtaWMuQ2l0YXZpLkxvY2F0aW9uLCBTd2lzc0FjYWRlbWljLkNpdGF2aSIsIkFkZHJlc3MiOnsiJGlkIjoiMTciLCIkdHlwZSI6IlN3aXNzQWNhZGVtaWMuQ2l0YXZpLkxpbmtlZFJlc291cmNlLCBTd2lzc0FjYWRlbWljLkNpdGF2aSIsIkxpbmtlZFJlc291cmNlVHlwZSI6NSwiT3JpZ2luYWxTdHJpbmciOiJodHRwczovL3d3dy5lbWVyYWxkLmNvbS9pbnNpZ2h0L2NvbnRlbnQvZG9pLzEwLjExMDgvSkhMU0NNLTA3LTIwMjEtMDA2Mi9mdWxsL3BkZj91dG1fc291cmNlPXJzcyZ1dG1fbWVkaXVtPWZlZWQmdXRtX2NhbXBhaWduPXJzc19qb3VybmFsTGF0ZXN0IiwiVXJpU3RyaW5nIjoiaHR0cHM6Ly93d3cuZW1lcmFsZC5jb20vaW5zaWdodC9jb250ZW50L2RvaS8xMC4xMTA4L0pITFNDTS0wNy0yMDIxLTAwNjIvZnVsbC9wZGY/dXRtX3NvdXJjZT1yc3MmdXRtX21lZGl1bT1mZWVkJnV0bV9jYW1wYWlnbj1yc3Nfam91cm5hbExhdGVzdCIsIkxpbmtlZFJlc291cmNlU3RhdHVzIjo4LCJQcm9wZXJ0aWVzIjp7IiRpZCI6IjE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MS0zMVQwMzoyNTowMyIsIk1vZGlmaWVkQnkiOiJfQUxJIiwiSWQiOiI0ZWFjNTJlZC1jZGE0LTQzYjktODc5My0wMTQ1NDFkNDA5MDciLCJNb2RpZmllZE9uIjoiMjAyMi0wMS0zMVQwMzoyNTowMyIsIlByb2plY3QiOnsiJHJlZiI6IjUifX0seyIkaWQiOiIxOSIsIiR0eXBlIjoiU3dpc3NBY2FkZW1pYy5DaXRhdmkuTG9jYXRpb24sIFN3aXNzQWNhZGVtaWMuQ2l0YXZpIiwiQWRkcmVzcyI6eyIkaWQiOiIyMCIsIiR0eXBlIjoiU3dpc3NBY2FkZW1pYy5DaXRhdmkuTGlua2VkUmVzb3VyY2UsIFN3aXNzQWNhZGVtaWMuQ2l0YXZpIiwiTGlua2VkUmVzb3VyY2VUeXBlIjo1LCJPcmlnaW5hbFN0cmluZyI6Imh0dHBzOi8vd3d3LmVtZXJhbGQuY29tL2luc2lnaHQvY29udGVudC9kb2kvMTAuMTEwOC9KSExTQ00tMDctMjAyMS0wMDYyL2Z1bGwvaHRtbD91dG1fc291cmNlPXJzcyZ1dG1fbWVkaXVtPWZlZWQmdXRtX2NhbXBhaWduPXJzc19qb3VybmFsTGF0ZXN0IiwiVXJpU3RyaW5nIjoiaHR0cHM6Ly93d3cuZW1lcmFsZC5jb20vaW5zaWdodC9jb250ZW50L2RvaS8xMC4xMTA4L0pITFNDTS0wNy0yMDIxLTAwNjIvZnVsbC9odG1sP3V0bV9zb3VyY2U9cnNzJnV0bV9tZWRpdW09ZmVlZCZ1dG1fY2FtcGFpZ249cnNzX2pvdXJuYWxMYXRlc3QiLCJMaW5rZWRSZXNvdXJjZVN0YXR1cyI6OCwiUHJvcGVydGllcyI6eyIkaWQiOiIy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UxJIiwiQ3JlYXRlZE9uIjoiMjAyMi0wMS0zMVQwMzoyNTowMyIsIk1vZGlmaWVkQnkiOiJfQUxJIiwiSWQiOiJmMDVhOTJhNC1hMWVkLTRhOGYtYjk0YS0zMDQ0ZDBhNWI1MDEiLCJNb2RpZmllZE9uIjoiMjAyMi0wMS0zMVQwMzoyNTowMyIsIlByb2plY3QiOnsiJHJlZiI6IjUifX1dLCJOdW1iZXIiOiIyIiwiT25saW5lQWRkcmVzcyI6Imh0dHBzOi8vd3d3LmVtZXJhbGQuY29tL2luc2lnaHQvY29udGVudC9kb2kvMTAuMTEwOC9KSExTQ00tMDctMjAyMS0wMDYyL2Z1bGwvcGRmP3V0bV9zb3VyY2U9cnNzJnV0bV9tZWRpdW09ZmVlZCZ1dG1fY2FtcGFpZ249cnNzX2pvdXJuYWxMYXRlc3QiLCJPcmdhbml6YXRpb25zIjpbXSwiT3RoZXJzSW52b2x2ZWQiOltdLCJQYWdlUmFuZ2UiOiI8c3A+XHJcbiAgPG4+Mjg1PC9uPlxyXG4gIDxpbj50cnVlPC9pbj5cclxuICA8b3M+Mjg1PC9vcz5cclxuICA8cHM+Mjg1PC9wcz5cclxuPC9zcD5cclxuPGVwPlxyXG4gIDxuPjMwNDwvbj5cclxuICA8aW4+dHJ1ZTwvaW4+XHJcbiAgPG9zPjMwNDwvb3M+XHJcbiAgPHBzPjMwNDwvcHM+XHJcbjwvZXA+XHJcbjxvcz4yODUtMzA0PC9vcz4iLCJQZXJpb2RpY2FsIjp7IiRpZCI6IjIy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yMy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VGFzbmltLCBIYW1pZCBldCBhbC4gMjAyMiDigJMgU3VzdGFpbmFibGUgZGlzYXN0ZXIgc3VwcGx5IGNoYWluIG1hbmFnZW1lbnQiLCJTaG9ydFRpdGxlVXBkYXRlVHlwZSI6MCwiU291cmNlT2ZCaWJsaW9ncmFwaGljSW5mb3JtYXRpb24iOiJDcm9zc1JlZiIsIlN0YXRpY0lkcyI6WyIwYzk1YTk1OS00ODM4LTQ4ZDUtYTBjMC1mODljNWZhNDIxMTIiXSwiVGFibGVPZkNvbnRlbnRzQ29tcGxleGl0eSI6MCwiVGFibGVPZkNvbnRlbnRzU291cmNlVGV4dEZvcm1hdCI6MCwiVGFza3MiOltdLCJUaXRsZSI6IlN1c3RhaW5hYmxlIGRpc2FzdGVyIHN1cHBseSBjaGFpbiBtYW5hZ2VtZW50IGZvciByZWxpZWYgb3BlcmF0aW9ucyBpbiBCYW5nbGFkZXNoIiwiVHJhbnNsYXRvcnMiOltdLCJWb2x1bWUiOiIxMiIsIlllYXIiOiIyMDIyIiwiWWVhclJlc29sdmVkIjoiMjAyMiIsIkNyZWF0ZWRCeSI6Il9BTEkiLCJDcmVhdGVkT24iOiIyMDIyLTAxLTMxVDAzOjI1OjAyIiwiTW9kaWZpZWRCeSI6Il9BbGkiLCJJZCI6Ijk2ZDZkMjAzLWVlMzEtNDkzNC1iOGFmLTI2ZTkxYmQwMTk4MiIsIk1vZGlmaWVkT24iOiIyMDIzLTEwLTAyVDIyOjI5OjE1IiwiUHJvamVjdCI6eyIkcmVmIjoiNSJ9fSwiVXNlTnVtYmVyaW5nVHlwZU9mUGFyZW50RG9jdW1lbnQiOmZhbHNlLCJZZWFyT25seSI6dHJ1ZX1dLCJGb3JtYXR0ZWRUZXh0Ijp7IiRpZCI6IjI0IiwiQ291bnQiOjEsIlRleHRVbml0cyI6W3siJGlkIjoiMjUiLCJGb250U3R5bGUiOnsiJGlkIjoiMjYiLCJOZXV0cmFsIjp0cnVlfSwiUmVhZGluZ09yZGVyIjoxLCJUZXh0IjoiKDIwMjIpIn1dfSwiVGFnIjoiQ2l0YXZpUGxhY2Vob2xkZXIjMmUyZmJlYjAtYWZhNC00NjZjLWI4MmQtMTMyYmExMmJlYzI0IiwiVGV4dCI6IigyMDIyKSIsIldBSVZlcnNpb24iOiI2LjguMC4wIn0=}</w:instrText>
          </w:r>
          <w:r w:rsidR="00763F41" w:rsidRPr="00DD54E3">
            <w:rPr>
              <w:color w:val="000000" w:themeColor="text1"/>
              <w:lang w:val="en-GB"/>
            </w:rPr>
            <w:fldChar w:fldCharType="separate"/>
          </w:r>
          <w:r w:rsidR="00B10F20" w:rsidRPr="00DD54E3">
            <w:rPr>
              <w:color w:val="000000" w:themeColor="text1"/>
              <w:lang w:val="en-GB"/>
            </w:rPr>
            <w:t>(2022)</w:t>
          </w:r>
          <w:r w:rsidR="00763F41" w:rsidRPr="00DD54E3">
            <w:rPr>
              <w:color w:val="000000" w:themeColor="text1"/>
              <w:lang w:val="en-GB"/>
            </w:rPr>
            <w:fldChar w:fldCharType="end"/>
          </w:r>
        </w:sdtContent>
      </w:sdt>
      <w:r w:rsidR="00E92D31" w:rsidRPr="00DD54E3">
        <w:rPr>
          <w:color w:val="000000" w:themeColor="text1"/>
          <w:lang w:val="en-GB"/>
        </w:rPr>
        <w:t xml:space="preserve"> investigated the barriers influencing sustainable </w:t>
      </w:r>
      <w:r w:rsidR="00C2474E" w:rsidRPr="00DD54E3">
        <w:rPr>
          <w:color w:val="000000" w:themeColor="text1"/>
          <w:lang w:val="en-GB"/>
        </w:rPr>
        <w:t xml:space="preserve">HSCs </w:t>
      </w:r>
      <w:r w:rsidR="00E92D31" w:rsidRPr="00DD54E3">
        <w:rPr>
          <w:color w:val="000000" w:themeColor="text1"/>
          <w:lang w:val="en-GB"/>
        </w:rPr>
        <w:t>in Bangladesh</w:t>
      </w:r>
      <w:r w:rsidR="00C2474E" w:rsidRPr="00DD54E3">
        <w:rPr>
          <w:color w:val="000000" w:themeColor="text1"/>
          <w:lang w:val="en-GB"/>
        </w:rPr>
        <w:t xml:space="preserve">, </w:t>
      </w:r>
      <w:r w:rsidR="00387DEB" w:rsidRPr="00DD54E3">
        <w:rPr>
          <w:color w:val="000000" w:themeColor="text1"/>
          <w:lang w:val="en-GB"/>
        </w:rPr>
        <w:t>emphasi</w:t>
      </w:r>
      <w:r w:rsidR="00ED15E8" w:rsidRPr="00DD54E3">
        <w:rPr>
          <w:color w:val="000000" w:themeColor="text1"/>
          <w:lang w:val="en-GB"/>
        </w:rPr>
        <w:t>s</w:t>
      </w:r>
      <w:r w:rsidR="0002754A" w:rsidRPr="00DD54E3">
        <w:rPr>
          <w:color w:val="000000" w:themeColor="text1"/>
          <w:lang w:val="en-GB"/>
        </w:rPr>
        <w:t>ing</w:t>
      </w:r>
      <w:r w:rsidR="00387DEB" w:rsidRPr="00DD54E3">
        <w:rPr>
          <w:color w:val="000000" w:themeColor="text1"/>
          <w:lang w:val="en-GB"/>
        </w:rPr>
        <w:t xml:space="preserve"> the significance of sustainable practices in humanitarian operations</w:t>
      </w:r>
      <w:r w:rsidR="00E92D31" w:rsidRPr="00DD54E3">
        <w:rPr>
          <w:color w:val="000000" w:themeColor="text1"/>
          <w:lang w:val="en-GB"/>
        </w:rPr>
        <w:t>.</w:t>
      </w:r>
      <w:r w:rsidR="00CD1D8A" w:rsidRPr="00DD54E3">
        <w:rPr>
          <w:color w:val="000000" w:themeColor="text1"/>
          <w:lang w:val="en-GB"/>
        </w:rPr>
        <w:t xml:space="preserve"> </w:t>
      </w:r>
      <w:sdt>
        <w:sdtPr>
          <w:rPr>
            <w:color w:val="000000" w:themeColor="text1"/>
            <w:lang w:val="en-GB"/>
          </w:rPr>
          <w:alias w:val="To edit, see citavi.com/edit"/>
          <w:tag w:val="CitaviPlaceholder#fc726743-607c-4ac3-8fca-48153ff181e9"/>
          <w:id w:val="-2147193217"/>
          <w:placeholder>
            <w:docPart w:val="DefaultPlaceholder_-1854013440"/>
          </w:placeholder>
        </w:sdtPr>
        <w:sdtContent>
          <w:r w:rsidR="00BF109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M4NWNhYWQ3LWZlOGEtNGQxZS05ZDU0LTViNTRmNWYyYzI3YyIsIkVudHJpZXMiOlt7IiRpZCI6IjIiLCIkdHlwZSI6IlN3aXNzQWNhZGVtaWMuQ2l0YXZpLkNpdGF0aW9ucy5Xb3JkUGxhY2Vob2xkZXJFbnRyeSwgU3dpc3NBY2FkZW1pYy5DaXRhdmkiLCJJZCI6Ijc2MWI2ZjM5LTVhODQtNGNlYy05YmJjLWViMTBlMmRhZjc1ZCIsIlJhbmdlTGVuZ3RoIjoxMCwiUmVmZXJlbmNlSWQiOiJmOWIzNTViYy1mMWQ2LTRhNjQtODQ4Mi00NzFmMGY4NzJmNT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N1cmFqaXQiLCJMYXN0TmFtZSI6IkJhZyIsIlByb3RlY3RlZCI6ZmFsc2UsIlNleCI6MCwiQ3JlYXRlZEJ5IjoiX0FsaSIsIkNyZWF0ZWRPbiI6IjIwMjEtMDItMTRUMTE6MjY6MjAiLCJNb2RpZmllZEJ5IjoiX0FsaSIsIklkIjoiYTBhN2YxNDItYjgyOC00Y2UzLTkxZjctZWU5MDZjYmJhNTk4IiwiTW9kaWZpZWRPbiI6IjIwMjEtMDItMTRUMTE6MjY6MjAiLCJQcm9qZWN0Ijp7IiRpZCI6IjUiLCIkdHlwZSI6IlN3aXNzQWNhZGVtaWMuQ2l0YXZpLlByb2plY3QsIFN3aXNzQWNhZGVtaWMuQ2l0YXZpIn19LHsiJGlkIjoiNiIsIiR0eXBlIjoiU3dpc3NBY2FkZW1pYy5DaXRhdmkuUGVyc29uLCBTd2lzc0FjYWRlbWljLkNpdGF2aSIsIkZpcnN0TmFtZSI6IlN1bmlsIiwiTGFzdE5hbWUiOiJMdXRocmEiLCJQcm90ZWN0ZWQiOmZhbHNlLCJTZXgiOjIsIkNyZWF0ZWRCeSI6Il9BbGkiLCJDcmVhdGVkT24iOiIyMDE4LTAzLTAxVDA2OjQ2OjM5IiwiTW9kaWZpZWRCeSI6Il9BbGkiLCJJZCI6IjgxZTk5MGE0LTViYjYtNGQ2Zi1iYjc1LWZkZjk2ZTdjMDQ4MCIsIk1vZGlmaWVkT24iOiIyMDE4LTAzLTAxVDA2OjQ2OjM5IiwiUHJvamVjdCI6eyIkcmVmIjoiNSJ9fSx7IiRpZCI6IjciLCIkdHlwZSI6IlN3aXNzQWNhZGVtaWMuQ2l0YXZpLlBlcnNvbiwgU3dpc3NBY2FkZW1pYy5DaXRhdmkiLCJGaXJzdE5hbWUiOiJWLiIsIkxhc3ROYW1lIjoiVmVua2F0ZXNoIiwiTWlkZGxlTmFtZSI6IkcuIiwiUHJvdGVjdGVkIjpmYWxzZSwiU2V4IjowLCJDcmVhdGVkQnkiOiJfQW5qb21zaG9hZSIsIkNyZWF0ZWRPbiI6IjIwMjItMDEtMzBUMDQ6MzE6MzgiLCJNb2RpZmllZEJ5IjoiX0Fuam9tc2hvYWUiLCJJZCI6ImY0MTlhN2ZkLTYzNmEtNGI4Ny04ODBhLWNmOTVhZGZlNWM4MCIsIk1vZGlmaWVkT24iOiIyMDIyLTAxLTMwVDA0OjMxOjM4IiwiUHJvamVjdCI6eyIkcmVmIjoiNSJ9fSx7IiRpZCI6IjgiLCIkdHlwZSI6IlN3aXNzQWNhZGVtaWMuQ2l0YXZpLlBlcnNvbiwgU3dpc3NBY2FkZW1pYy5DaXRhdmkiLCJGaXJzdE5hbWUiOiJHdW5qYW4iLCJMYXN0TmFtZSI6IllhZGF2IiwiUHJvdGVjdGVkIjpmYWxzZSwiU2V4IjowLCJDcmVhdGVkQnkiOiJfQUEiLCJDcmVhdGVkT24iOiIyMDIxLTAzLTEwVDEwOjQzOjA1IiwiTW9kaWZpZWRCeSI6Il9BQSIsIklkIjoiMTdjOGI2MDItOWViOC00MmM5LWExMmYtOWQyODk1Y2E0MmZiIiwiTW9kaWZpZWRPbiI6IjIwMjEtMDMtMTBUMTA6NDM6MDUiLCJQcm9qZWN0Ijp7IiRyZWYiOiI1In19XSwiQ2l0YXRpb25LZXkiOiJCYWcgZXQgYWwuIDIwMjAiLCJDaXRhdGlvbktleVVwZGF0ZVR5cGUiOjAsIkNvbGxhYm9yYXRvcnMiOltdLCJDdXN0b21GaWVsZDEiOiIxNCIsIkN1c3RvbUZpZWxkMiI6IkVtcGlyaWNhbCIsIkN1c3RvbUZpZWxkMyI6IlN1ZGRlbi1vbnNldCIsIkN1c3RvbUZpZWxkNCI6IkRpc2FzdGVyIHJlbGllZiIsIkN1c3RvbUZpZWxkNSI6IlJlc3BvbnNlIiwiQ3VzdG9tRmllbGQ2IjoiU3VydmV5IiwiQ3VzdG9tRmllbGQ3IjoiTm90IFNwZWNpZmljIiwiQ3VzdG9tRmllbGQ4IjoiRnV6enkgU2V0IFRoZW9yeSIsIkN1c3RvbUZpZWxkOSI6IlNvdXRoIEFmcmljYSIsIkRvaSI6IjEwLjExMDgvTUVRLTA2LTIwMTktMDEyNC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TA4L01FUS0wNi0yMDE5LTAxMjQiLCJVcmlTdHJpbmciOiJodHRwczovL2RvaS5vcmcvMTAuMTEwOC9NRVEtMDYtMjAxOS0wMTI0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zhiMjJjMzMtYjY3Ny00ZjJkLWIxOTYtMTIwNjJjOWI2MGMx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JodHRwczovL3d3dy5zY29wdXMuY29tL2lud2FyZC9yZWNvcmQudXJpP2VpZD0yLXMyLjAtODUwODEzNDE5OTYmZG9pPTEwLjExMDglMmZNRVEtMDYtMjAxOS0wMTI0JnBhcnRuZXJJRD00MCZtZDU9MWM5YTM1YTBmNTU5NzRmZTM1OWM5NmZhY2EwMmQ5MmQiLCJVcmlTdHJpbmciOiJodHRwczovL3d3dy5zY29wdXMuY29tL2lud2FyZC9yZWNvcmQudXJpP2VpZD0yLXMyLjAtODUwODEzNDE5OTYmZG9pPTEwLjExMDglMmZNRVEtMDYtMjAxOS0wMTI0JnBhcnRuZXJJRD00MCZtZDU9MWM5YTM1YTBmNTU5NzRmZTM1OWM5NmZhY2EwMmQ5MmQ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hM2JjNDM0MC01YThhLTQzNWQtOTQzZC1hMTQzMjlkMjVjNjMiLCJNb2RpZmllZE9uIjoiMjAyMi0wMS0zMFQwNDo1NDo1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mh0dHBzOi8vd3d3LmVtZXJhbGQuY29tL2luc2lnaHQvY29udGVudC9kb2kvMTAuMTEwOC9NRVEtMDYtMjAxOS0wMTI0L2Z1bGwvaHRtbCIsIlVyaVN0cmluZyI6Imh0dHBzOi8vd3d3LmVtZXJhbGQuY29tL2luc2lnaHQvY29udGVudC9kb2kvMTAuMTEwOC9NRVEtMDYtMjAxOS0wMTI0L2Z1bGwvaHRtbCIsIkxpbmtlZFJlc291cmNlU3RhdHVzIjo4LCJQcm9wZXJ0aWVzIjp7IiRpZCI6IjE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0MyIsIk1vZGlmaWVkQnkiOiJfQW5qb21zaG9hZSIsIklkIjoiZGY4YWIwMTQtNDQ2Ni00NzdkLTljZWUtMTBlMzU3ZGQzMzRlIiwiTW9kaWZpZWRPbiI6IjIwMjItMDMtMTFUMDY6MzM6NDMiLCJQcm9qZWN0Ijp7IiRyZWYiOiI1In19XSwiTnVtYmVyIjoiNSIsIk9ubGluZUFkZHJlc3MiOiJodHRwczovL3d3dy5zY29wdXMuY29tL2lud2FyZC9yZWNvcmQudXJpP2VpZD0yLXMyLjAtODUwODEzNDE5OTYmZG9pPTEwLjExMDglMmZNRVEtMDYtMjAxOS0wMTI0JnBhcnRuZXJJRD00MCZtZDU9MWM5YTM1YTBmNTU5NzRmZTM1OWM5NmZhY2EwMmQ5MmQiLCJPcmdhbml6YXRpb25zIjpbXSwiT3RoZXJzSW52b2x2ZWQiOltdLCJQYWdlUmFuZ2UiOiI8c3A+XHJcbiAgPG4+MTExMTwvbj5cclxuICA8aW4+dHJ1ZTwvaW4+XHJcbiAgPG9zPjExMTE8L29zPlxyXG4gIDxwcz4xMTExPC9wcz5cclxuPC9zcD5cclxuPGVwPlxyXG4gIDxuPjExNDU8L24+XHJcbiAgPGluPnRydWU8L2luPlxyXG4gIDxvcz4xMTQ1PC9vcz5cclxuICA8cHM+MTE0NTwvcHM+XHJcbjwvZXA+XHJcbjxvcz4xMTExLTExNDU8L29zPiIsIlBlcmlvZGljYWwiOnsiJGlkIjoiMTkiLCIkdHlwZSI6IlN3aXNzQWNhZGVtaWMuQ2l0YXZpLlBlcmlvZGljYWwsIFN3aXNzQWNhZGVtaWMuQ2l0YXZpIiwiTmFtZSI6Ik1hbmFnZW1lbnQgb2YgRW52aXJvbm1lbnRhbCBRdWFsaXR5OiBBbiBJbnRlcm5hdGlvbmFsIEpvdXJuYWwiLCJQYWdpbmF0aW9uIjowLCJQcm90ZWN0ZWQiOmZhbHNlLCJDcmVhdGVkQnkiOiJfQW5qb21zaG9hZSIsIkNyZWF0ZWRPbiI6IjIwMjItMDEtMzBUMDQ6NTQ6NTMiLCJNb2RpZmllZEJ5IjoiX0Fuam9tc2hvYWUiLCJJZCI6ImU0MjE5MTVmLWE0YjEtNDJhZS04NTIwLTc0ZTBmNWMzZGZiNSIsIk1vZGlmaWVkT24iOiIyMDIyLTAxLTMwVDA0OjU0OjUzIiwiUHJvamVjdCI6eyIkcmVmIjoiNSJ9fSwiUHVibGlzaGVycyI6W3siJGlkIjoiMjAiLCIkdHlwZSI6IlN3aXNzQWNhZGVtaWMuQ2l0YXZpLlB1Ymxpc2hlciwgU3dpc3NBY2FkZW1pYy5DaXRhdmkiLCJOYW1lIjoiRW1lcmFsZCBHcm91cCBQdWJsaXNoaW5nIExpbWl0ZWQiLCJQcm90ZWN0ZWQiOmZhbHNlLCJDcmVhdGVkQnkiOiJfQWxpIiwiQ3JlYXRlZE9uIjoiMjAyMS0wMi0xM1QxMTo1NzozMiIsIk1vZGlmaWVkQnkiOiJfQWxpIiwiSWQiOiIzMjBiYTI4Ny00NWUzLTQ2ODEtODBiYi1iNjcwYjIyNGJjYmYiLCJNb2RpZmllZE9uIjoiMjAyMS0wMi0xM1QxMTo1NzozMiIsIlByb2plY3QiOnsiJHJlZiI6IjUifX1dLCJRdW90YXRpb25zIjpbXSwiUmVmZXJlbmNlVHlwZSI6IkpvdXJuYWxBcnRpY2xlIiwiU2hvcnRUaXRsZSI6IkJhZywgTHV0aHJhIGV0IGFsLiAyMDIwIOKAkyBUb3dhcmRzIHVuZGVyc3RhbmRpbmcga2V5IGVuYWJsZXJzIiwiU2hvcnRUaXRsZVVwZGF0ZVR5cGUiOjAsIlNvdXJjZU9mQmlibGlvZ3JhcGhpY0luZm9ybWF0aW9uIjoiQ3Jvc3NSZWYiLCJTdGF0aWNJZHMiOlsiNzk1NTAwYzUtNzdmYy00OWQ1LWFjNmMtZWZiMDY3NDVmMGQ4Il0sIlRhYmxlT2ZDb250ZW50c0NvbXBsZXhpdHkiOjAsIlRhYmxlT2ZDb250ZW50c1NvdXJjZVRleHRGb3JtYXQiOjAsIlRhc2tzIjpbXSwiVGl0bGUiOiJUb3dhcmRzIHVuZGVyc3RhbmRpbmcga2V5IGVuYWJsZXJzIHRvIGdyZWVuIGh1bWFuaXRhcmlhbiBzdXBwbHkgY2hhaW4gbWFuYWdlbWVudCBwcmFjdGljZXMiLCJUcmFuc2xhdG9ycyI6W10sIlZvbHVtZSI6IjMxIiwiWWVhciI6IjIwMjAiLCJZZWFyUmVzb2x2ZWQiOiIyMDIwIiwiQ3JlYXRlZEJ5IjoiX0Fuam9tc2hvYWUiLCJDcmVhdGVkT24iOiIyMDIyLTAxLTMwVDA0OjU0OjUzIiwiTW9kaWZpZWRCeSI6Il9BbGkiLCJJZCI6ImY5YjM1NWJjLWYxZDYtNGE2NC04NDgyLTQ3MWYwZjg3MmY1MiIsIk1vZGlmaWVkT24iOiIyMDIzLTEwLTAyVDIyOjI5OjE1IiwiUHJvamVjdCI6eyIkcmVmIjoiNSJ9fSwiVXNlTnVtYmVyaW5nVHlwZU9mUGFyZW50RG9jdW1lbnQiOmZhbHNlfV0sIkZvcm1hdHRlZFRleHQiOnsiJGlkIjoiMjEiLCJDb3VudCI6MiwiVGV4dFVuaXRzIjpbeyIkaWQiOiIyMiIsIkZvbnRTdHlsZSI6eyIkaWQiOiIyMyIsIk5ldXRyYWwiOnRydWV9LCJSZWFkaW5nT3JkZXIiOjEsIlRleHQiOiJCYWcifSx7IiRpZCI6IjI0IiwiRm9udFN0eWxlIjp7IiRpZCI6IjI1IiwiSXRhbGljIjp0cnVlfSwiUmVhZGluZ09yZGVyIjoxLCJUZXh0IjoiIGV0IGFsLiJ9XX0sIlRhZyI6IkNpdGF2aVBsYWNlaG9sZGVyI2ZjNzI2NzQzLTYwN2MtNGFjMy04ZmNhLTQ4MTUzZmYxODFlOSIsIlRleHQiOiJCYWcgZXQgYWwuIiwiV0FJVmVyc2lvbiI6IjYuOC4wLjAifQ==}</w:instrText>
          </w:r>
          <w:r w:rsidR="00BF1098" w:rsidRPr="00DD54E3">
            <w:rPr>
              <w:color w:val="000000" w:themeColor="text1"/>
              <w:lang w:val="en-GB"/>
            </w:rPr>
            <w:fldChar w:fldCharType="separate"/>
          </w:r>
          <w:r w:rsidR="00B10F20" w:rsidRPr="00DD54E3">
            <w:rPr>
              <w:color w:val="000000" w:themeColor="text1"/>
              <w:lang w:val="en-GB"/>
            </w:rPr>
            <w:t>Bag</w:t>
          </w:r>
          <w:r w:rsidR="00B10F20" w:rsidRPr="00DD54E3">
            <w:rPr>
              <w:i/>
              <w:color w:val="000000" w:themeColor="text1"/>
              <w:lang w:val="en-GB"/>
            </w:rPr>
            <w:t xml:space="preserve"> et al.</w:t>
          </w:r>
          <w:r w:rsidR="00BF1098" w:rsidRPr="00DD54E3">
            <w:rPr>
              <w:color w:val="000000" w:themeColor="text1"/>
              <w:lang w:val="en-GB"/>
            </w:rPr>
            <w:fldChar w:fldCharType="end"/>
          </w:r>
        </w:sdtContent>
      </w:sdt>
      <w:r w:rsidR="00BF1098" w:rsidRPr="00DD54E3">
        <w:rPr>
          <w:color w:val="000000" w:themeColor="text1"/>
          <w:lang w:val="en-GB"/>
        </w:rPr>
        <w:t xml:space="preserve"> </w:t>
      </w:r>
      <w:sdt>
        <w:sdtPr>
          <w:rPr>
            <w:color w:val="000000" w:themeColor="text1"/>
            <w:lang w:val="en-GB"/>
          </w:rPr>
          <w:alias w:val="To edit, see citavi.com/edit"/>
          <w:tag w:val="CitaviPlaceholder#385caad7-fe8a-4d1e-9d54-5b54f5f2c27c"/>
          <w:id w:val="1231270058"/>
          <w:placeholder>
            <w:docPart w:val="DefaultPlaceholder_-1854013440"/>
          </w:placeholder>
        </w:sdtPr>
        <w:sdtContent>
          <w:r w:rsidR="00BF109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ZjNzI2NzQzLTYwN2MtNGFjMy04ZmNhLTQ4MTUzZmYxODFlOSIsIkVudHJpZXMiOlt7IiRpZCI6IjIiLCIkdHlwZSI6IlN3aXNzQWNhZGVtaWMuQ2l0YXZpLkNpdGF0aW9ucy5Xb3JkUGxhY2Vob2xkZXJFbnRyeSwgU3dpc3NBY2FkZW1pYy5DaXRhdmkiLCJJZCI6IjE4NzhjN2E3LTAwYTMtNDg4YS05YzU5LTI2MDk4NGQ3OTlmMSIsIlJhbmdlTGVuZ3RoIjo3LCJSZWZlcmVuY2VJZCI6ImY5YjM1NWJjLWYxZDYtNGE2NC04NDgyLTQ3MWYwZjg3MmY1M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TdXJhaml0IiwiTGFzdE5hbWUiOiJCYWciLCJQcm90ZWN0ZWQiOmZhbHNlLCJTZXgiOjAsIkNyZWF0ZWRCeSI6Il9BbGkiLCJDcmVhdGVkT24iOiIyMDIxLTAyLTE0VDExOjI2OjIwIiwiTW9kaWZpZWRCeSI6Il9BbGkiLCJJZCI6ImEwYTdmMTQyLWI4MjgtNGNlMy05MWY3LWVlOTA2Y2JiYTU5OCIsIk1vZGlmaWVkT24iOiIyMDIxLTAyLTE0VDExOjI2OjIwIiwiUHJvamVjdCI6eyIkaWQiOiI1IiwiJHR5cGUiOiJTd2lzc0FjYWRlbWljLkNpdGF2aS5Qcm9qZWN0LCBTd2lzc0FjYWRlbWljLkNpdGF2aSJ9fSx7IiRpZCI6IjYiLCIkdHlwZSI6IlN3aXNzQWNhZGVtaWMuQ2l0YXZpLlBlcnNvbiwgU3dpc3NBY2FkZW1pYy5DaXRhdmkiLCJGaXJzdE5hbWUiOiJTdW5pbCIsIkxhc3ROYW1lIjoiTHV0aHJhIiwiUHJvdGVjdGVkIjpmYWxzZSwiU2V4IjoyLCJDcmVhdGVkQnkiOiJfQWxpIiwiQ3JlYXRlZE9uIjoiMjAxOC0wMy0wMVQwNjo0NjozOSIsIk1vZGlmaWVkQnkiOiJfQWxpIiwiSWQiOiI4MWU5OTBhNC01YmI2LTRkNmYtYmI3NS1mZGY5NmU3YzA0ODAiLCJNb2RpZmllZE9uIjoiMjAxOC0wMy0wMVQwNjo0NjozOSIsIlByb2plY3QiOnsiJHJlZiI6IjUifX0seyIkaWQiOiI3IiwiJHR5cGUiOiJTd2lzc0FjYWRlbWljLkNpdGF2aS5QZXJzb24sIFN3aXNzQWNhZGVtaWMuQ2l0YXZpIiwiRmlyc3ROYW1lIjoiVi4iLCJMYXN0TmFtZSI6IlZlbmthdGVzaCIsIk1pZGRsZU5hbWUiOiJHLiIsIlByb3RlY3RlZCI6ZmFsc2UsIlNleCI6MCwiQ3JlYXRlZEJ5IjoiX0Fuam9tc2hvYWUiLCJDcmVhdGVkT24iOiIyMDIyLTAxLTMwVDA0OjMxOjM4IiwiTW9kaWZpZWRCeSI6Il9BbmpvbXNob2FlIiwiSWQiOiJmNDE5YTdmZC02MzZhLTRiODctODgwYS1jZjk1YWRmZTVjODAiLCJNb2RpZmllZE9uIjoiMjAyMi0wMS0zMFQwNDozMTozOCIsIlByb2plY3QiOnsiJHJlZiI6IjUifX0seyIkaWQiOiI4IiwiJHR5cGUiOiJTd2lzc0FjYWRlbWljLkNpdGF2aS5QZXJzb24sIFN3aXNzQWNhZGVtaWMuQ2l0YXZpIiwiRmlyc3ROYW1lIjoiR3VuamFuIiwiTGFzdE5hbWUiOiJZYWRhdiIsIlByb3RlY3RlZCI6ZmFsc2UsIlNleCI6MCwiQ3JlYXRlZEJ5IjoiX0FBIiwiQ3JlYXRlZE9uIjoiMjAyMS0wMy0xMFQxMDo0MzowNSIsIk1vZGlmaWVkQnkiOiJfQUEiLCJJZCI6IjE3YzhiNjAyLTllYjgtNDJjOS1hMTJmLTlkMjg5NWNhNDJmYiIsIk1vZGlmaWVkT24iOiIyMDIxLTAzLTEwVDEwOjQzOjA1IiwiUHJvamVjdCI6eyIkcmVmIjoiNSJ9fV0sIkNpdGF0aW9uS2V5IjoiQmFnIGV0IGFsLiAyMDIwIiwiQ2l0YXRpb25LZXlVcGRhdGVUeXBlIjowLCJDb2xsYWJvcmF0b3JzIjpbXSwiQ3VzdG9tRmllbGQxIjoiMTQiLCJDdXN0b21GaWVsZDIiOiJFbXBpcmljYWwiLCJDdXN0b21GaWVsZDMiOiJTdWRkZW4tb25zZXQiLCJDdXN0b21GaWVsZDQiOiJEaXNhc3RlciByZWxpZWYiLCJDdXN0b21GaWVsZDUiOiJSZXNwb25zZSIsIkN1c3RvbUZpZWxkNiI6IlN1cnZleSIsIkN1c3RvbUZpZWxkNyI6Ik5vdCBTcGVjaWZpYyIsIkN1c3RvbUZpZWxkOCI6IkZ1enp5IFNldCBUaGVvcnkiLCJDdXN0b21GaWVsZDkiOiJTb3V0aCBBZnJpY2EiLCJEb2kiOiIxMC4xMTA4L01FUS0wNi0yMDE5LTAxMjQ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wOC9NRVEtMDYtMjAxOS0wMTI0IiwiVXJpU3RyaW5nIjoiaHR0cHM6Ly9kb2kub3JnLzEwLjExMDgvTUVRLTA2LTIwMTktMDEyN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M4YjIyYzMzLWI2NzctNGYyZC1iMTk2LTEyMDYyYzliNjBjMSIsIk1vZGlmaWVkT24iOiIyMDIyLTAxLTMwVDA0OjU0OjUz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aHR0cHM6Ly93d3cuc2NvcHVzLmNvbS9pbndhcmQvcmVjb3JkLnVyaT9laWQ9Mi1zMi4wLTg1MDgxMzQxOTk2JmRvaT0xMC4xMTA4JTJmTUVRLTA2LTIwMTktMDEyNCZwYXJ0bmVySUQ9NDAmbWQ1PTFjOWEzNWEwZjU1OTc0ZmUzNTljOTZmYWNhMDJkOTJkIiwiVXJpU3RyaW5nIjoiaHR0cHM6Ly93d3cuc2NvcHVzLmNvbS9pbndhcmQvcmVjb3JkLnVyaT9laWQ9Mi1zMi4wLTg1MDgxMzQxOTk2JmRvaT0xMC4xMTA4JTJmTUVRLTA2LTIwMTktMDEyNCZwYXJ0bmVySUQ9NDAmbWQ1PTFjOWEzNWEwZjU1OTc0ZmUzNTljOTZmYWNhMDJkOTJk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YTNiYzQzNDAtNWE4YS00MzVkLTk0M2QtYTE0MzI5ZDI1YzYzIiwiTW9kaWZpZWRPbiI6IjIwMjItMDEtMzBUMDQ6NTQ6NTMiLCJQcm9qZWN0Ijp7IiRyZWYiOiI1In19LHsiJGlkIjoiMTYiLCIkdHlwZSI6IlN3aXNzQWNhZGVtaWMuQ2l0YXZpLkxvY2F0aW9uLCBTd2lzc0FjYWRlbWljLkNpdGF2aSIsIkFkZHJlc3MiOnsiJGlkIjoiMTciLCIkdHlwZSI6IlN3aXNzQWNhZGVtaWMuQ2l0YXZpLkxpbmtlZFJlc291cmNlLCBTd2lzc0FjYWRlbWljLkNpdGF2aSIsIkxpbmtlZFJlc291cmNlVHlwZSI6NSwiT3JpZ2luYWxTdHJpbmciOiJodHRwczovL3d3dy5lbWVyYWxkLmNvbS9pbnNpZ2h0L2NvbnRlbnQvZG9pLzEwLjExMDgvTUVRLTA2LTIwMTktMDEyNC9mdWxsL2h0bWwiLCJVcmlTdHJpbmciOiJodHRwczovL3d3dy5lbWVyYWxkLmNvbS9pbnNpZ2h0L2NvbnRlbnQvZG9pLzEwLjExMDgvTUVRLTA2LTIwMTktMDEyNC9mdWxsL2h0bWwiLCJMaW5rZWRSZXNvdXJjZVN0YXR1cyI6OCwiUHJvcGVydGllcyI6eyIkaWQiOiIx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NDMiLCJNb2RpZmllZEJ5IjoiX0Fuam9tc2hvYWUiLCJJZCI6ImRmOGFiMDE0LTQ0NjYtNDc3ZC05Y2VlLTEwZTM1N2RkMzM0ZSIsIk1vZGlmaWVkT24iOiIyMDIyLTAzLTExVDA2OjMzOjQzIiwiUHJvamVjdCI6eyIkcmVmIjoiNSJ9fV0sIk51bWJlciI6IjUiLCJPbmxpbmVBZGRyZXNzIjoiaHR0cHM6Ly93d3cuc2NvcHVzLmNvbS9pbndhcmQvcmVjb3JkLnVyaT9laWQ9Mi1zMi4wLTg1MDgxMzQxOTk2JmRvaT0xMC4xMTA4JTJmTUVRLTA2LTIwMTktMDEyNCZwYXJ0bmVySUQ9NDAmbWQ1PTFjOWEzNWEwZjU1OTc0ZmUzNTljOTZmYWNhMDJkOTJkIiwiT3JnYW5pemF0aW9ucyI6W10sIk90aGVyc0ludm9sdmVkIjpbXSwiUGFnZVJhbmdlIjoiPHNwPlxyXG4gIDxuPjExMTE8L24+XHJcbiAgPGluPnRydWU8L2luPlxyXG4gIDxvcz4xMTExPC9vcz5cclxuICA8cHM+MTExMTwvcHM+XHJcbjwvc3A+XHJcbjxlcD5cclxuICA8bj4xMTQ1PC9uPlxyXG4gIDxpbj50cnVlPC9pbj5cclxuICA8b3M+MTE0NTwvb3M+XHJcbiAgPHBzPjExNDU8L3BzPlxyXG48L2VwPlxyXG48b3M+MTExMS0xMTQ1PC9vcz4iLCJQZXJpb2RpY2FsIjp7IiRpZCI6IjE5IiwiJHR5cGUiOiJTd2lzc0FjYWRlbWljLkNpdGF2aS5QZXJpb2RpY2FsLCBTd2lzc0FjYWRlbWljLkNpdGF2aSIsIk5hbWUiOiJNYW5hZ2VtZW50IG9mIEVudmlyb25tZW50YWwgUXVhbGl0eTogQW4gSW50ZXJuYXRpb25hbCBKb3VybmFsIiwiUGFnaW5hdGlvbiI6MCwiUHJvdGVjdGVkIjpmYWxzZSwiQ3JlYXRlZEJ5IjoiX0Fuam9tc2hvYWUiLCJDcmVhdGVkT24iOiIyMDIyLTAxLTMwVDA0OjU0OjUzIiwiTW9kaWZpZWRCeSI6Il9BbmpvbXNob2FlIiwiSWQiOiJlNDIxOTE1Zi1hNGIxLTQyYWUtODUyMC03NGUwZjVjM2RmYjUiLCJNb2RpZmllZE9uIjoiMjAyMi0wMS0zMFQwNDo1NDo1MyIsIlByb2plY3QiOnsiJHJlZiI6IjUifX0sIlB1Ymxpc2hlcnMiOlt7IiRpZCI6IjIw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CYWcsIEx1dGhyYSBldCBhbC4gMjAyMCDigJMgVG93YXJkcyB1bmRlcnN0YW5kaW5nIGtleSBlbmFibGVycyIsIlNob3J0VGl0bGVVcGRhdGVUeXBlIjowLCJTb3VyY2VPZkJpYmxpb2dyYXBoaWNJbmZvcm1hdGlvbiI6IkNyb3NzUmVmIiwiU3RhdGljSWRzIjpbIjc5NTUwMGM1LTc3ZmMtNDlkNS1hYzZjLWVmYjA2NzQ1ZjBkOCJdLCJUYWJsZU9mQ29udGVudHNDb21wbGV4aXR5IjowLCJUYWJsZU9mQ29udGVudHNTb3VyY2VUZXh0Rm9ybWF0IjowLCJUYXNrcyI6W10sIlRpdGxlIjoiVG93YXJkcyB1bmRlcnN0YW5kaW5nIGtleSBlbmFibGVycyB0byBncmVlbiBodW1hbml0YXJpYW4gc3VwcGx5IGNoYWluIG1hbmFnZW1lbnQgcHJhY3RpY2VzIiwiVHJhbnNsYXRvcnMiOltdLCJWb2x1bWUiOiIzMSIsIlllYXIiOiIyMDIwIiwiWWVhclJlc29sdmVkIjoiMjAyMCIsIkNyZWF0ZWRCeSI6Il9BbmpvbXNob2FlIiwiQ3JlYXRlZE9uIjoiMjAyMi0wMS0zMFQwNDo1NDo1MyIsIk1vZGlmaWVkQnkiOiJfQWxpIiwiSWQiOiJmOWIzNTViYy1mMWQ2LTRhNjQtODQ4Mi00NzFmMGY4NzJmNTIiLCJNb2RpZmllZE9uIjoiMjAyMy0xMC0wMlQyMjoyOToxNSIsIlByb2plY3QiOnsiJHJlZiI6IjUifX0sIlVzZU51bWJlcmluZ1R5cGVPZlBhcmVudERvY3VtZW50IjpmYWxzZSwiWWVhck9ubHkiOnRydWV9XSwiRm9ybWF0dGVkVGV4dCI6eyIkaWQiOiIyMSIsIkNvdW50IjoxLCJUZXh0VW5pdHMiOlt7IiRpZCI6IjIyIiwiRm9udFN0eWxlIjp7IiRpZCI6IjIzIiwiTmV1dHJhbCI6dHJ1ZX0sIlJlYWRpbmdPcmRlciI6MSwiVGV4dCI6IigyMDIwYikifV19LCJUYWciOiJDaXRhdmlQbGFjZWhvbGRlciMzODVjYWFkNy1mZThhLTRkMWUtOWQ1NC01YjU0ZjVmMmMyN2MiLCJUZXh0IjoiKDIwMjBiKSIsIldBSVZlcnNpb24iOiI2LjguMC4wIn0=}</w:instrText>
          </w:r>
          <w:r w:rsidR="00BF1098" w:rsidRPr="00DD54E3">
            <w:rPr>
              <w:color w:val="000000" w:themeColor="text1"/>
              <w:lang w:val="en-GB"/>
            </w:rPr>
            <w:fldChar w:fldCharType="separate"/>
          </w:r>
          <w:r w:rsidR="00B10F20" w:rsidRPr="00DD54E3">
            <w:rPr>
              <w:color w:val="000000" w:themeColor="text1"/>
              <w:lang w:val="en-GB"/>
            </w:rPr>
            <w:t>(2020b)</w:t>
          </w:r>
          <w:r w:rsidR="00BF1098" w:rsidRPr="00DD54E3">
            <w:rPr>
              <w:color w:val="000000" w:themeColor="text1"/>
              <w:lang w:val="en-GB"/>
            </w:rPr>
            <w:fldChar w:fldCharType="end"/>
          </w:r>
        </w:sdtContent>
      </w:sdt>
      <w:r w:rsidR="00360AAF" w:rsidRPr="00DD54E3">
        <w:rPr>
          <w:color w:val="000000" w:themeColor="text1"/>
          <w:lang w:val="en-GB"/>
        </w:rPr>
        <w:t xml:space="preserve"> </w:t>
      </w:r>
      <w:r w:rsidR="00CD1D8A" w:rsidRPr="00DD54E3">
        <w:rPr>
          <w:color w:val="000000" w:themeColor="text1"/>
          <w:lang w:val="en-GB"/>
        </w:rPr>
        <w:t xml:space="preserve">identified enablers </w:t>
      </w:r>
      <w:r w:rsidR="00E7443C" w:rsidRPr="00DD54E3">
        <w:rPr>
          <w:color w:val="000000" w:themeColor="text1"/>
          <w:lang w:val="en-GB"/>
        </w:rPr>
        <w:t xml:space="preserve">of </w:t>
      </w:r>
      <w:r w:rsidR="00A3057F" w:rsidRPr="00DD54E3">
        <w:rPr>
          <w:color w:val="000000" w:themeColor="text1"/>
          <w:lang w:val="en-GB"/>
        </w:rPr>
        <w:t>sustainable</w:t>
      </w:r>
      <w:r w:rsidR="00CD1D8A" w:rsidRPr="00DD54E3">
        <w:rPr>
          <w:color w:val="000000" w:themeColor="text1"/>
          <w:lang w:val="en-GB"/>
        </w:rPr>
        <w:t xml:space="preserve"> </w:t>
      </w:r>
      <w:r w:rsidR="00A3057F" w:rsidRPr="00DD54E3">
        <w:rPr>
          <w:color w:val="000000" w:themeColor="text1"/>
          <w:lang w:val="en-GB"/>
        </w:rPr>
        <w:t>HSCs</w:t>
      </w:r>
      <w:r w:rsidR="00CD1D8A" w:rsidRPr="00DD54E3">
        <w:rPr>
          <w:color w:val="000000" w:themeColor="text1"/>
          <w:lang w:val="en-GB"/>
        </w:rPr>
        <w:t xml:space="preserve"> and proposed a model for improving responsiveness, highlighting the importance of strategic planning</w:t>
      </w:r>
      <w:r w:rsidR="0002754A" w:rsidRPr="00DD54E3">
        <w:rPr>
          <w:color w:val="000000" w:themeColor="text1"/>
          <w:lang w:val="en-GB"/>
        </w:rPr>
        <w:t xml:space="preserve"> </w:t>
      </w:r>
      <w:r w:rsidR="00E7443C" w:rsidRPr="00DD54E3">
        <w:rPr>
          <w:color w:val="000000" w:themeColor="text1"/>
          <w:lang w:val="en-GB"/>
        </w:rPr>
        <w:t>and the collaborative</w:t>
      </w:r>
      <w:r w:rsidR="00CD1D8A" w:rsidRPr="00DD54E3">
        <w:rPr>
          <w:color w:val="000000" w:themeColor="text1"/>
          <w:lang w:val="en-GB"/>
        </w:rPr>
        <w:t xml:space="preserve"> relationship of </w:t>
      </w:r>
      <w:r w:rsidR="00A3057F" w:rsidRPr="00DD54E3">
        <w:rPr>
          <w:color w:val="000000" w:themeColor="text1"/>
          <w:lang w:val="en-GB"/>
        </w:rPr>
        <w:t>relief operations</w:t>
      </w:r>
      <w:r w:rsidR="00CD1D8A" w:rsidRPr="00DD54E3">
        <w:rPr>
          <w:color w:val="000000" w:themeColor="text1"/>
          <w:lang w:val="en-GB"/>
        </w:rPr>
        <w:t>.</w:t>
      </w:r>
    </w:p>
    <w:p w14:paraId="16669E5D" w14:textId="536DF0C0" w:rsidR="00D673CC" w:rsidRPr="00DD54E3" w:rsidRDefault="00D673CC" w:rsidP="00FA6902">
      <w:pPr>
        <w:pStyle w:val="Heading3"/>
        <w:rPr>
          <w:color w:val="000000" w:themeColor="text1"/>
          <w:lang w:val="en-GB"/>
        </w:rPr>
      </w:pPr>
      <w:r w:rsidRPr="00DD54E3">
        <w:rPr>
          <w:color w:val="000000" w:themeColor="text1"/>
          <w:lang w:val="en-GB"/>
        </w:rPr>
        <w:t xml:space="preserve">Frameworks of </w:t>
      </w:r>
      <w:r w:rsidRPr="00DD54E3">
        <w:rPr>
          <w:color w:val="auto"/>
          <w:lang w:val="en-GB"/>
        </w:rPr>
        <w:t>SHSC</w:t>
      </w:r>
      <w:r w:rsidR="00ED4E80" w:rsidRPr="00DD54E3">
        <w:rPr>
          <w:color w:val="auto"/>
          <w:lang w:val="en-GB"/>
        </w:rPr>
        <w:t>M</w:t>
      </w:r>
    </w:p>
    <w:p w14:paraId="79D61612" w14:textId="63B03AC5" w:rsidR="00D673CC" w:rsidRPr="00DD54E3" w:rsidRDefault="00D5573D" w:rsidP="004D33C2">
      <w:pPr>
        <w:rPr>
          <w:color w:val="000000" w:themeColor="text1"/>
          <w:lang w:val="en-GB"/>
        </w:rPr>
      </w:pPr>
      <w:r w:rsidRPr="00DD54E3">
        <w:rPr>
          <w:color w:val="000000" w:themeColor="text1"/>
          <w:lang w:val="en-GB"/>
        </w:rPr>
        <w:t>Research on SHSCM ha</w:t>
      </w:r>
      <w:r w:rsidR="009A041C" w:rsidRPr="00DD54E3">
        <w:rPr>
          <w:color w:val="000000" w:themeColor="text1"/>
          <w:lang w:val="en-GB"/>
        </w:rPr>
        <w:t>s</w:t>
      </w:r>
      <w:r w:rsidRPr="00DD54E3">
        <w:rPr>
          <w:color w:val="000000" w:themeColor="text1"/>
          <w:lang w:val="en-GB"/>
        </w:rPr>
        <w:t xml:space="preserve"> contributed to the development of theoretical frameworks that govern sustainable practices in </w:t>
      </w:r>
      <w:r w:rsidR="004538F7" w:rsidRPr="00DD54E3">
        <w:rPr>
          <w:color w:val="000000" w:themeColor="text1"/>
          <w:lang w:val="en-GB"/>
        </w:rPr>
        <w:t>HSCs</w:t>
      </w:r>
      <w:r w:rsidR="005E774D" w:rsidRPr="00DD54E3">
        <w:rPr>
          <w:color w:val="000000" w:themeColor="text1"/>
          <w:lang w:val="en-GB"/>
        </w:rPr>
        <w:t xml:space="preserve"> </w:t>
      </w:r>
      <w:sdt>
        <w:sdtPr>
          <w:rPr>
            <w:color w:val="000000" w:themeColor="text1"/>
            <w:lang w:val="en-GB"/>
          </w:rPr>
          <w:alias w:val="To edit, see citavi.com/edit"/>
          <w:tag w:val="CitaviPlaceholder#11af152e-5974-456e-abfb-aaf8ab1a4150"/>
          <w:id w:val="478194763"/>
          <w:placeholder>
            <w:docPart w:val="DefaultPlaceholder_-1854013440"/>
          </w:placeholder>
        </w:sdtPr>
        <w:sdtContent>
          <w:r w:rsidR="005E774D" w:rsidRPr="00DD54E3">
            <w:rPr>
              <w:color w:val="000000" w:themeColor="text1"/>
              <w:lang w:val="en-GB"/>
            </w:rPr>
            <w:fldChar w:fldCharType="begin"/>
          </w:r>
          <w:r w:rsidR="004D33C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wNGFmYTFjLTlmZGUtNDhhMy1hYWE0LWRmOGQ1MDgzOGNkNCIsIlJhbmdlTGVuZ3RoIjoyMCwiUmVmZXJlbmNlSWQiOiI1N2Y5N2RlZS00OGExLTQ2NTctOTViOS1iY2IzYzY4ZDljZm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mF0aGFuIiwiTGFzdE5hbWUiOiJLdW56IiwiUHJvdGVjdGVkIjpmYWxzZSwiU2V4IjowLCJDcmVhdGVkQnkiOiJfQUxJIiwiQ3JlYXRlZE9uIjoiMjAyMi0wMy0xNFQwNToyMzowMSIsIk1vZGlmaWVkQnkiOiJfQUxJIiwiSWQiOiIwZTExNjQ1MS02ODFjLTQyYzUtYmE0Yy1hZTMyNDI5ODYzMDIiLCJNb2RpZmllZE9uIjoiMjAyMi0wMy0xNFQwNToyMzowMSIsIlByb2plY3QiOnsiJGlkIjoiNSIsIiR0eXBlIjoiU3dpc3NBY2FkZW1pYy5DaXRhdmkuUHJvamVjdCwgU3dpc3NBY2FkZW1pYy5DaXRhdmkifX0seyIkaWQiOiI2IiwiJHR5cGUiOiJTd2lzc0FjYWRlbWljLkNpdGF2aS5QZXJzb24sIFN3aXNzQWNhZGVtaWMuQ2l0YXZpIiwiRmlyc3ROYW1lIjoiU3RlZmFuIiwiTGFzdE5hbWUiOiJHb2xkIiwiUHJvdGVjdGVkIjpmYWxzZSwiU2V4IjowLCJDcmVhdGVkQnkiOiJfQUxJIiwiQ3JlYXRlZE9uIjoiMjAyMi0wMy0xNlQwOTo0OTowMCIsIk1vZGlmaWVkQnkiOiJfQUxJIiwiSWQiOiI4MGJkYzgxNi03MGRhLTQ5NTYtOGZlMy01NzBlYTMwODg2NTkiLCJNb2RpZmllZE9uIjoiMjAyMi0wMy0xNlQwOTo0OTowMCIsIlByb2plY3QiOnsiJHJlZiI6IjUifX1dLCJDaXRhdGlvbktleSI6Ikt1bnogZXQgYWwuIDIwMTciLCJDaXRhdGlvbktleVVwZGF0ZVR5cGUiOjAsIkNvbGxhYm9yYXRvcnMiOltdLCJDdXN0b21GaWVsZDEiOiI3NyIsIkN1c3RvbUZpZWxkMiI6IkVtcGlyaWNhbCIsIkN1c3RvbUZpZWxkMyI6IkJvdGggb3Igbm90IHNwZWNpZmljIiwiQ3VzdG9tRmllbGQ0IjoiQm90aCBvciBub3Qgc3BlY2lmaWMiLCJDdXN0b21GaWVsZDUiOiJSZWNvdmVyeSIsIkN1c3RvbUZpZWxkNiI6IkNhc2Ugc3R1ZHkiLCJDdXN0b21GaWVsZDciOiJFY29ub21pYytFbnZpcm9tZW50YWwrU29jaWFsIiwiQ3VzdG9tRmllbGQ4IjoiQ29udGluZ2VuY3kgdGhlb3J5IiwiQ3VzdG9tRmllbGQ5IjoiVW5pdGVkIFN0YXRlcyIsIkRvaSI6IjEwLjEwODAvMTM2NzU1NjcuMjAxNS4xMTAzODQ1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zY29wdXMuY29tL2lud2FyZC9yZWNvcmQudXJpP2VpZD0yLXMyLjAtODQ5NDY0MzM3NjYmZG9pPTEwLjEwODAlMmYxMzY3NTU2Ny4yMDE1LjExMDM4NDUmcGFydG5lcklEPTQwJm1kNT1iNWQ0MGQ2ZjMwNWY0MWViYWQ0ZmI0YTQwNzBmZmRlNSIsIlVyaVN0cmluZyI6Imh0dHBzOi8vd3d3LnNjb3B1cy5jb20vaW53YXJkL3JlY29yZC51cmk/ZWlkPTItczIuMC04NDk0NjQzMzc2NiZkb2k9MTAuMTA4MCUyZjEzNjc1NTY3LjIwMTUuMTEwMzg0NSZwYXJ0bmVySUQ9NDAmbWQ1PWI1ZDQwZDZmMzA1ZjQxZWJhZDRmYjRhNDA3MGZmZGU1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NGE4NjRiMjctNDUwNi00NzhhLTgzMWItN2FhYmUyMWU5ZDY5IiwiTW9kaWZpZWRPbiI6IjIwMjItMDEtMzBUMDQ6NTQ6NTM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50YW5kZm9ubGluZS5jb20vZG9pL2Z1bGwvMTAuMTA4MC8xMzY3NTU2Ny4yMDE1LjExMDM4NDUiLCJVcmlTdHJpbmciOiJodHRwczovL3d3dy50YW5kZm9ubGluZS5jb20vZG9pL2Z1bGwvMTAuMTA4MC8xMzY3NTU2Ny4yMDE1LjExMDM4NDU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Q6NTYiLCJNb2RpZmllZEJ5IjoiX0Fuam9tc2hvYWUiLCJJZCI6ImVhYTNmMWIzLTVkYWMtNGE5YS05MzllLTkxNjgwNzlhZDg1ZSIsIk1vZGlmaWVkT24iOiIyMDIyLTAzLTExVDA2OjM0OjU2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4MC8xMzY3NTU2Ny4yMDE1LjExMDM4NDUiLCJVcmlTdHJpbmciOiJodHRwczovL2RvaS5vcmcvMTAuMTA4MC8xMzY3NTU2Ny4yMDE1LjExMDM4NDU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YWM3ZWJiNC0xMDY4LTRlNmEtODVjYy1mZjIxYjJkOGZkODIiLCJNb2RpZmllZE9uIjoiMjAyMi0wMS0zMFQwNDo1NDo1MyIsIlByb2plY3QiOnsiJHJlZiI6IjUifX1dLCJOdW1iZXIiOiIyIiwiT25saW5lQWRkcmVzcyI6Imh0dHBzOi8vd3d3LnNjb3B1cy5jb20vaW53YXJkL3JlY29yZC51cmk/ZWlkPTItczIuMC04NDk0NjQzMzc2NiZkb2k9MTAuMTA4MCUyZjEzNjc1NTY3LjIwMTUuMTEwMzg0NSZwYXJ0bmVySUQ9NDAmbWQ1PWI1ZDQwZDZmMzA1ZjQxZWJhZDRmYjRhNDA3MGZmZGU1IiwiT3JnYW5pemF0aW9ucyI6W10sIk90aGVyc0ludm9sdmVkIjpbXSwiUGFnZVJhbmdlIjoiPHNwPlxyXG4gIDxuPjg1PC9uPlxyXG4gIDxpbj50cnVlPC9pbj5cclxuICA8b3M+ODU8L29zPlxyXG4gIDxwcz44NTwvcHM+XHJcbjwvc3A+XHJcbjxlcD5cclxuICA8bj4xMDQ8L24+XHJcbiAgPGluPnRydWU8L2luPlxyXG4gIDxvcz4xMDQ8L29zPlxyXG4gIDxwcz4xMDQ8L3BzPlxyXG48L2VwPlxyXG48b3M+ODUtMTA0PC9vcz4iLCJQZXJpb2RpY2FsIjp7IiRpZCI6IjE3IiwiJHR5cGUiOiJTd2lzc0FjYWRlbWljLkNpdGF2aS5QZXJpb2RpY2FsLCBTd2lzc0FjYWRlbWljLkNpdGF2aSIsIk5hbWUiOiJJbnRlcm5hdGlvbmFsIEpvdXJuYWwgb2YgTG9naXN0aWNzIFJlc2VhcmNoIGFuZCBBcHBsaWNhdGlvbnMiLCJQYWdpbmF0aW9uIjowLCJQcm90ZWN0ZWQiOmZhbHNlLCJDcmVhdGVkQnkiOiJfQW5qb21zaG9hZSIsIkNyZWF0ZWRPbiI6IjIwMjItMDEtMzBUMDQ6MzE6MzgiLCJNb2RpZmllZEJ5IjoiX0Fuam9tc2hvYWUiLCJJZCI6IjM5MTVhZjAxLTY4NTctNGNiYS1hMTFhLTRhOWMwMTY4OWMyMSIsIk1vZGlmaWVkT24iOiIyMDIyLTAxLTMwVDA0OjMxOjM4IiwiUHJvamVjdCI6eyIkcmVmIjoiNSJ9fSwiUHVibGlzaGVycyI6W3siJGlkIjoiMTgiLCIkdHlwZSI6IlN3aXNzQWNhZGVtaWMuQ2l0YXZpLlB1Ymxpc2hlciwgU3dpc3NBY2FkZW1pYy5DaXRhdmkiLCJOYW1lIjoiVGF5bG9yICYgRnJhbmNpcyBHcm91cCIsIlByb3RlY3RlZCI6ZmFsc2UsIkNyZWF0ZWRCeSI6Il9BbGlhbiIsIkNyZWF0ZWRPbiI6IjIwMjItMDctMjdUMDY6MDM6NTgiLCJNb2RpZmllZEJ5IjoiX0FsaWFuIiwiSWQiOiJkMjkxOTg3Yi02MGRiLTRlYjktYTJlOC1jMTI3ZjUzMjdiZWIiLCJNb2RpZmllZE9uIjoiMjAyMi0wNy0yN1QwNjowMzo1OCIsIlByb2plY3QiOnsiJHJlZiI6IjUifX1dLCJRdW90YXRpb25zIjpbXSwiUmVmZXJlbmNlVHlwZSI6IkpvdXJuYWxBcnRpY2xlIiwiU2hvcnRUaXRsZSI6Ikt1bnosIEdvbGQgMjAxNyDigJMgU3VzdGFpbmFibGUgaHVtYW5pdGFyaWFuIHN1cHBseSBjaGFpbiBtYW5hZ2VtZW50IiwiU2hvcnRUaXRsZVVwZGF0ZVR5cGUiOjAsIlNvdXJjZU9mQmlibGlvZ3JhcGhpY0luZm9ybWF0aW9uIjoiQ3Jvc3NSZWYiLCJTdGF0aWNJZHMiOlsiYTIwMzdkN2YtZDE0Mi00MDE2LThhZTQtNTU0ZWE5ODU4OGQwIl0sIlRhYmxlT2ZDb250ZW50c0NvbXBsZXhpdHkiOjAsIlRhYmxlT2ZDb250ZW50c1NvdXJjZVRleHRGb3JtYXQiOjAsIlRhc2tzIjpbXSwiVGl0bGUiOiJTdXN0YWluYWJsZSBodW1hbml0YXJpYW4gc3VwcGx5IGNoYWluIG1hbmFnZW1lbnQg4oCTIGV4cGxvcmluZyBuZXcgdGhlb3J5IiwiVHJhbnNsYXRvcnMiOltdLCJWb2x1bWUiOiIyMCIsIlllYXIiOiIyMDE3IiwiWWVhclJlc29sdmVkIjoiMjAxNyIsIkNyZWF0ZWRCeSI6Il9BbmpvbXNob2FlIiwiQ3JlYXRlZE9uIjoiMjAyMi0wMS0zMFQwNDo1NDo1MyIsIk1vZGlmaWVkQnkiOiJfQUxJIiwiSWQiOiI1N2Y5N2RlZS00OGExLTQ2NTctOTViOS1iY2IzYzY4ZDljZmMiLCJNb2RpZmllZE9uIjoiMjAyMi0xMS0xNVQwNDowNjozMyIsIlByb2plY3QiOnsiJHJlZiI6IjUifX0sIlVzZU51bWJlcmluZ1R5cGVPZlBhcmVudERvY3VtZW50IjpmYWxzZX0seyIkaWQiOiIxOSIsIiR0eXBlIjoiU3dpc3NBY2FkZW1pYy5DaXRhdmkuQ2l0YXRpb25zLldvcmRQbGFjZWhvbGRlckVudHJ5LCBTd2lzc0FjYWRlbWljLkNpdGF2aSIsIklkIjoiZDk5OWRmNDUtM2E2ZC00ZjU5LWIxNzQtMTQ2NmZmNjFjNmEwIiwiUmFuZ2VTdGFydCI6MjAsIlJhbmdlTGVuZ3RoIjoyNSwiUmVmZXJlbmNlSWQiOiI1OTZjNDAzZS0wYWFiLTQ1MGQtYjg5OS1mMzIyMGMyMTJkNzYiLCJSZWZlcmVuY2UiOnsiJGlkIjoiMjAiLCIkdHlwZSI6IlN3aXNzQWNhZGVtaWMuQ2l0YXZpLlJlZmVyZW5jZSwgU3dpc3NBY2FkZW1pYy5DaXRhdmkiLCJBYnN0cmFjdENvbXBsZXhpdHkiOjAsIkFic3RyYWN0U291cmNlVGV4dEZvcm1hdCI6MCwiQXV0aG9ycyI6W3siJGlkIjoiMjEiLCIkdHlwZSI6IlN3aXNzQWNhZGVtaWMuQ2l0YXZpLlBlcnNvbiwgU3dpc3NBY2FkZW1pYy5DaXRhdmkiLCJGaXJzdE5hbWUiOiJZYW1pbmkiLCJMYXN0TmFtZSI6Ik1lZHVyaSIsIlByb3RlY3RlZCI6ZmFsc2UsIlNleCI6MCwiQ3JlYXRlZEJ5IjoiX0FMSSIsIkNyZWF0ZWRPbiI6IjIwMjItMDUtMDhUMDU6NDU6MzciLCJNb2RpZmllZEJ5IjoiX0FMSSIsIklkIjoiMjdhYjg2YWEtMTU0ZC00ZDZhLTk2MWUtYzBhZmFlYTVjNjdhIiwiTW9kaWZpZWRPbiI6IjIwMjItMDUtMDhUMDU6NDU6MzciLCJQcm9qZWN0Ijp7IiRyZWYiOiI1In19LHsiJGlkIjoiMjIiLCIkdHlwZSI6IlN3aXNzQWNhZGVtaWMuQ2l0YXZpLlBlcnNvbiwgU3dpc3NBY2FkZW1pYy5DaXRhdmkiLCJGaXJzdE5hbWUiOiJGYWtydWRkaW4iLCJMYXN0TmFtZSI6IkFobWVkIiwiTWlkZGxlTmFtZSI6IkFsaSIsIlByb3RlY3RlZCI6ZmFsc2UsIlNleCI6MCwiQ3JlYXRlZEJ5IjoiX0FMSSIsIkNyZWF0ZWRPbiI6IjIwMjItMDUtMDhUMDU6NDU6MzciLCJNb2RpZmllZEJ5IjoiX0FMSSIsIklkIjoiNzJjYTA0ODQtMzhlNi00NzJhLTliN2YtMmI4NWMwOGY2MzQ3IiwiTW9kaWZpZWRPbiI6IjIwMjItMDUtMDhUMDU6NDU6MzciLCJQcm9qZWN0Ijp7IiRyZWYiOiI1In19XSwiQ2l0YXRpb25LZXkiOiJNZWR1cmkgZXQgYWwuIDIwMTYiLCJDaXRhdGlvbktleVVwZGF0ZVR5cGUiOjAsIkNvbGxhYm9yYXRvcnMiOltdLCJDdXN0b21GaWVsZDEiOiI0IiwiQ3VzdG9tRmllbGQyIjoiQ29uY2VwdHVhbCIsIkN1c3RvbUZpZWxkMyI6IlN1ZGRlbi1vbnNldCIsIkN1c3RvbUZpZWxkNCI6IkRpc2FzdGVyIHJlbGllZiIsIkN1c3RvbUZpZWxkNSI6IlNldmVyYWwiLCJDdXN0b21GaWVsZDYiOiJDb25jZXB0dWFsIFJlc2VhcmNoIiwiQ3VzdG9tRmllbGQ3IjoiRWNvbm9taWMrRW52aXJvbWVudGFsK1NvY2lhbCIsIkN1c3RvbUZpZWxkOCI6Ik5vdCBTcGVjaWZpYyIsIkN1c3RvbUZpZWxkOSI6IkluZGlhIiwiRG9pIjoiMTAuMTUwNC9JSkVNLjIwMTYuMDc5ODQ1IiwiRWRpdG9ycyI6W10sIkV2YWx1YXRpb25Db21wbGV4aXR5IjowLCJFdmFsdWF0aW9uU291cmNlVGV4dEZvcm1hdCI6MCwiR3JvdXBzIjpbeyIkcmVmIjoiNyJ9XSwiSGFzTGFiZWwxIjpmYWxzZSwiSGFzTGFiZWwyIjpmYWxzZSwiS2V5d29yZHMiOltdLCJMb2NhdGlvbnMiOlt7IiRpZCI6IjIzIiwiJHR5cGUiOiJTd2lzc0FjYWRlbWljLkNpdGF2aS5Mb2NhdGlvbiwgU3dpc3NBY2FkZW1pYy5DaXRhdmkiLCJBZGRyZXNzIjp7IiRpZCI6IjI0IiwiJHR5cGUiOiJTd2lzc0FjYWRlbWljLkNpdGF2aS5MaW5rZWRSZXNvdXJjZSwgU3dpc3NBY2FkZW1pYy5DaXRhdmkiLCJMaW5rZWRSZXNvdXJjZVR5cGUiOjUsIk9yaWdpbmFsU3RyaW5nIjoiMTAuMTUwNC9JSkVNLjIwMTYuMDc5ODQ1IiwiVXJpU3RyaW5nIjoiaHR0cHM6Ly9kb2kub3JnLzEwLjE1MDQvSUpFTS4yMDE2LjA3OTg0NSIsIkxpbmtlZFJlc291cmNlU3RhdHVzIjo4LCJQcm9wZXJ0aWVzIjp7IiRpZCI6IjI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k0MzlhNjcyLTgxNGItNGY3YS1iMDIxLTljYjJhNjJiMzIyOSIsIk1vZGlmaWVkT24iOiIyMDIyLTAxLTMwVDA0OjU0OjUzIiwiUHJvamVjdCI6eyIkcmVmIjoiNSJ9fSx7IiRpZCI6IjI2IiwiJHR5cGUiOiJTd2lzc0FjYWRlbWljLkNpdGF2aS5Mb2NhdGlvbiwgU3dpc3NBY2FkZW1pYy5DaXRhdmkiLCJBZGRyZXNzIjp7IiRpZCI6IjI3IiwiJHR5cGUiOiJTd2lzc0FjYWRlbWljLkNpdGF2aS5MaW5rZWRSZXNvdXJjZSwgU3dpc3NBY2FkZW1pYy5DaXRhdmkiLCJMaW5rZWRSZXNvdXJjZVR5cGUiOjUsIk9yaWdpbmFsU3RyaW5nIjoiaHR0cHM6Ly93d3cuc2NvcHVzLmNvbS9pbndhcmQvcmVjb3JkLnVyaT9laWQ9Mi1zMi4wLTg0OTk0MTY1MTg5JmRvaT0xMC4xNTA0JTJmSUpFTS4yMDE2LjA3OTg0NSZwYXJ0bmVySUQ9NDAmbWQ1PTU2MGRhNGFiZGMwMzVlZjFhYmQ5ZjY0NGE2OTljZGZlIiwiVXJpU3RyaW5nIjoiaHR0cHM6Ly93d3cuc2NvcHVzLmNvbS9pbndhcmQvcmVjb3JkLnVyaT9laWQ9Mi1zMi4wLTg0OTk0MTY1MTg5JmRvaT0xMC4xNTA0JTJmSUpFTS4yMDE2LjA3OTg0NSZwYXJ0bmVySUQ9NDAmbWQ1PTU2MGRhNGFiZGMwMzVlZjFhYmQ5ZjY0NGE2OTljZGZlIiwiTGlua2VkUmVzb3VyY2VTdGF0dXMiOjgsIlByb3BlcnRpZXMiOnsiJGlkIjoiMj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c0ZjI4ZjgtOTE4My00ODRkLWEwOTctOGU3NTkwMzQwMzYwIiwiTW9kaWZpZWRPbiI6IjIwMjItMDEtMzBUMDQ6NTQ6NTMiLCJQcm9qZWN0Ijp7IiRyZWYiOiI1In19XSwiTnVtYmVyIjoiNCIsIk51bWJlck9mVm9sdW1lcyI6Ijc5ODQ1IiwiT25saW5lQWRkcmVzcyI6Imh0dHBzOi8vd3d3LnNjb3B1cy5jb20vaW53YXJkL3JlY29yZC51cmk/ZWlkPTItczIuMC04NDk5NDE2NTE4OSZkb2k9MTAuMTUwNCUyZklKRU0uMjAxNi4wNzk4NDUmcGFydG5lcklEPTQwJm1kNT01NjBkYTRhYmRjMDM1ZWYxYWJkOWY2NDRhNjk5Y2RmZSIsIk9yZ2FuaXphdGlvbnMiOltdLCJPdGhlcnNJbnZvbHZlZCI6W10sIlBhZ2VSYW5nZSI6IjxzcD5cclxuICA8bj4zOTI8L24+XHJcbiAgPGluPnRydWU8L2luPlxyXG4gIDxvcz4zOTI8L29zPlxyXG4gIDxwcz4zOTI8L3BzPlxyXG48L3NwPlxyXG48b3M+MzkyPC9vcz4iLCJQZXJpb2RpY2FsIjp7IiRpZCI6IjI5IiwiJHR5cGUiOiJTd2lzc0FjYWRlbWljLkNpdGF2aS5QZXJpb2RpY2FsLCBTd2lzc0FjYWRlbWljLkNpdGF2aSIsIk5hbWUiOiJJbnRlcm5hdGlvbmFsIEpvdXJuYWwgb2YgRW1lcmdlbmN5IE1hbmFnZW1lbnQiLCJQYWdpbmF0aW9uIjowLCJQcm90ZWN0ZWQiOmZhbHNlLCJDcmVhdGVkQnkiOiJfQW5qb21zaG9hZSIsIkNyZWF0ZWRPbiI6IjIwMjItMDEtMzBUMDQ6MzE6MzgiLCJNb2RpZmllZEJ5IjoiX0Fuam9tc2hvYWUiLCJJZCI6ImU1YTMyZTFiLTNkMWQtNDk4OC1iYTM1LTkzNmI1NGUwYzA4NiIsIk1vZGlmaWVkT24iOiIyMDIyLTAxLTMwVDA0OjMxOjM4IiwiUHJvamVjdCI6eyIkcmVmIjoiNSJ9fSwiUHVibGlzaGVycyI6W3siJGlkIjoiMzAiLCIkdHlwZSI6IlN3aXNzQWNhZGVtaWMuQ2l0YXZpLlB1Ymxpc2hlciwgU3dpc3NBY2FkZW1pYy5DaXRhdmkiLCJOYW1lIjoiSW5kZXJzY2llbmNlIFB1Ymxpc2hlcnMiLCJQcm90ZWN0ZWQiOmZhbHNlLCJDcmVhdGVkQnkiOiJfQUEiLCJDcmVhdGVkT24iOiIyMDIxLTA3LTMwVDEwOjQ3OjIyIiwiTW9kaWZpZWRCeSI6Il9BQSIsIklkIjoiNGI1YmIzNDktZmZhMi00ODRhLWEyODgtZWUyOGU4NTk2M2UyIiwiTW9kaWZpZWRPbiI6IjIwMjEtMDctMzBUMTA6NDc6MjIiLCJQcm9qZWN0Ijp7IiRyZWYiOiI1In19XSwiUXVvdGF0aW9ucyI6W10sIlJlZmVyZW5jZVR5cGUiOiJKb3VybmFsQXJ0aWNsZSIsIlNob3J0VGl0bGUiOiJNZWR1cmksIEFobWVkIDIwMTYg4oCTIEtleSBmb2N1cyBhcmVhcyBpbiBlbWVyZ2VuY3kiLCJTaG9ydFRpdGxlVXBkYXRlVHlwZSI6MCwiU291cmNlT2ZCaWJsaW9ncmFwaGljSW5mb3JtYXRpb24iOiJDcm9zc1JlZiIsIlN0YXRpY0lkcyI6WyJjY2YyN2IyZC0xMzVjLTRmNTYtODlkNi01YjQyMzUyYzAxYzEiXSwiVGFibGVPZkNvbnRlbnRzQ29tcGxleGl0eSI6MCwiVGFibGVPZkNvbnRlbnRzU291cmNlVGV4dEZvcm1hdCI6MCwiVGFza3MiOltdLCJUaXRsZSI6IktleSBmb2N1cyBhcmVhcyBpbiBlbWVyZ2VuY3kgcmVsaWVmOiBhIGNvbmNlcHR1YWwgZnJhbWV3b3JrIGFsaWduZWQgd2l0aCB0cmlwbGUgYm90dG9tIGxpbmUiLCJUcmFuc2xhdG9ycyI6W10sIlZvbHVtZSI6IjEyIiwiWWVhciI6IjIwMTYiLCJZZWFyUmVzb2x2ZWQiOiIyMDE2IiwiQ3JlYXRlZEJ5IjoiX0Fuam9tc2hvYWUiLCJDcmVhdGVkT24iOiIyMDIyLTAxLTMwVDA0OjU0OjUzIiwiTW9kaWZpZWRCeSI6Il9BTEkiLCJJZCI6IjU5NmM0MDNlLTBhYWItNDUwZC1iODk5LWYzMjIwYzIxMmQ3NiIsIk1vZGlmaWVkT24iOiIyMDIyLTA5LTI4VDEzOjI0OjE1IiwiUHJvamVjdCI6eyIkcmVmIjoiNSJ9fSwiVXNlTnVtYmVyaW5nVHlwZU9mUGFyZW50RG9jdW1lbnQiOmZhbHNlfV0sIkZvcm1hdHRlZFRleHQiOnsiJGlkIjoiMzEiLCJDb3VudCI6MSwiVGV4dFVuaXRzIjpbeyIkaWQiOiIzMiIsIkZvbnRTdHlsZSI6eyIkaWQiOiIzMyIsIk5ldXRyYWwiOnRydWV9LCJSZWFkaW5nT3JkZXIiOjEsIlRleHQiOiIoS3VueiBhbmQgR29sZCwgMjAxNzsgTWVkdXJpIGFuZCBBaG1lZCwgMjAxNikifV19LCJUYWciOiJDaXRhdmlQbGFjZWhvbGRlciMxMWFmMTUyZS01OTc0LTQ1NmUtYWJmYi1hYWY4YWIxYTQxNTAiLCJUZXh0IjoiKEt1bnogYW5kIEdvbGQsIDIwMTc7IE1lZHVyaSBhbmQgQWhtZWQsIDIwMTYpIiwiV0FJVmVyc2lvbiI6IjYuOC4wLjAifQ==}</w:instrText>
          </w:r>
          <w:r w:rsidR="005E774D" w:rsidRPr="00DD54E3">
            <w:rPr>
              <w:color w:val="000000" w:themeColor="text1"/>
              <w:lang w:val="en-GB"/>
            </w:rPr>
            <w:fldChar w:fldCharType="separate"/>
          </w:r>
          <w:r w:rsidR="00B10F20" w:rsidRPr="00DD54E3">
            <w:rPr>
              <w:color w:val="000000" w:themeColor="text1"/>
              <w:lang w:val="en-GB"/>
            </w:rPr>
            <w:t>(Kunz and Gold, 2017; Meduri and Ahmed, 2016)</w:t>
          </w:r>
          <w:r w:rsidR="005E774D" w:rsidRPr="00DD54E3">
            <w:rPr>
              <w:color w:val="000000" w:themeColor="text1"/>
              <w:lang w:val="en-GB"/>
            </w:rPr>
            <w:fldChar w:fldCharType="end"/>
          </w:r>
        </w:sdtContent>
      </w:sdt>
      <w:r w:rsidRPr="00DD54E3">
        <w:rPr>
          <w:color w:val="000000" w:themeColor="text1"/>
          <w:lang w:val="en-GB"/>
        </w:rPr>
        <w:t>.</w:t>
      </w:r>
      <w:r w:rsidR="004D33C2" w:rsidRPr="00DD54E3">
        <w:rPr>
          <w:color w:val="000000" w:themeColor="text1"/>
          <w:lang w:val="en-GB"/>
        </w:rPr>
        <w:t xml:space="preserve"> </w:t>
      </w:r>
      <w:r w:rsidR="00D673CC" w:rsidRPr="00DD54E3">
        <w:rPr>
          <w:color w:val="000000" w:themeColor="text1"/>
          <w:lang w:val="en-GB"/>
        </w:rPr>
        <w:t xml:space="preserve">The theoretical foundations and framework development for understanding </w:t>
      </w:r>
      <w:r w:rsidR="00B50757" w:rsidRPr="00DD54E3">
        <w:rPr>
          <w:color w:val="000000" w:themeColor="text1"/>
          <w:lang w:val="en-GB"/>
        </w:rPr>
        <w:t>SHSCM</w:t>
      </w:r>
      <w:r w:rsidR="00D673CC" w:rsidRPr="00DD54E3">
        <w:rPr>
          <w:color w:val="000000" w:themeColor="text1"/>
          <w:lang w:val="en-GB"/>
        </w:rPr>
        <w:t xml:space="preserve"> </w:t>
      </w:r>
      <w:r w:rsidR="00B31343" w:rsidRPr="00DD54E3">
        <w:rPr>
          <w:color w:val="000000" w:themeColor="text1"/>
          <w:lang w:val="en-GB"/>
        </w:rPr>
        <w:t>are discussed</w:t>
      </w:r>
      <w:r w:rsidR="00E2573A" w:rsidRPr="00DD54E3">
        <w:rPr>
          <w:color w:val="000000" w:themeColor="text1"/>
          <w:lang w:val="en-GB"/>
        </w:rPr>
        <w:t xml:space="preserve"> in</w:t>
      </w:r>
      <w:r w:rsidR="00D673CC" w:rsidRPr="00DD54E3">
        <w:rPr>
          <w:color w:val="000000" w:themeColor="text1"/>
          <w:lang w:val="en-GB"/>
        </w:rPr>
        <w:t xml:space="preserve"> </w:t>
      </w:r>
      <w:r w:rsidR="00437628" w:rsidRPr="00DD54E3">
        <w:rPr>
          <w:color w:val="000000" w:themeColor="text1"/>
          <w:lang w:val="en-GB"/>
        </w:rPr>
        <w:t>f</w:t>
      </w:r>
      <w:r w:rsidR="00D673CC" w:rsidRPr="00DD54E3">
        <w:rPr>
          <w:color w:val="000000" w:themeColor="text1"/>
          <w:lang w:val="en-GB"/>
        </w:rPr>
        <w:t>i</w:t>
      </w:r>
      <w:r w:rsidR="00437628" w:rsidRPr="00DD54E3">
        <w:rPr>
          <w:color w:val="000000" w:themeColor="text1"/>
          <w:lang w:val="en-GB"/>
        </w:rPr>
        <w:t>ve</w:t>
      </w:r>
      <w:r w:rsidR="00D673CC" w:rsidRPr="00DD54E3">
        <w:rPr>
          <w:color w:val="000000" w:themeColor="text1"/>
          <w:lang w:val="en-GB"/>
        </w:rPr>
        <w:t xml:space="preserve"> articles. </w:t>
      </w:r>
      <w:sdt>
        <w:sdtPr>
          <w:rPr>
            <w:color w:val="000000" w:themeColor="text1"/>
            <w:lang w:val="en-GB"/>
          </w:rPr>
          <w:alias w:val="To edit, see citavi.com/edit"/>
          <w:tag w:val="CitaviPlaceholder#485a637c-8bef-4ae0-adbf-d0efd43ad77c"/>
          <w:id w:val="-1497100799"/>
          <w:placeholder>
            <w:docPart w:val="4048CE3336DE4C7AA1337E83D0AAF2DE"/>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MyMzRjMmE0LTEzNjktNDcxZC1iZWJjLTY0MzI1MjcyNjZmMSIsIkVudHJpZXMiOlt7IiRpZCI6IjIiLCIkdHlwZSI6IlN3aXNzQWNhZGVtaWMuQ2l0YXZpLkNpdGF0aW9ucy5Xb3JkUGxhY2Vob2xkZXJFbnRyeSwgU3dpc3NBY2FkZW1pYy5DaXRhdmkiLCJJZCI6ImFiMmEyNzIwLTE2MWEtNGIzZS1iMmNhLTU2MjAyZmMxMzIwMiIsIlJhbmdlTGVuZ3RoIjoxMywiUmVmZXJlbmNlSWQiOiI1N2Y5N2RlZS00OGExLTQ2NTctOTViOS1iY2IzYzY4ZDljZm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lN0ZWZhbiIsIkxhc3ROYW1lIjoiR29sZCIsIlByb3RlY3RlZCI6ZmFsc2UsIlNleCI6MCwiQ3JlYXRlZEJ5IjoiX0FMSSIsIkNyZWF0ZWRPbiI6IjIwMjItMDMtMTZUMDk6NDk6MDAiLCJNb2RpZmllZEJ5IjoiX0FMSSIsIklkIjoiODBiZGM4MTYtNzBkYS00OTU2LThmZTMtNTcwZWEzMDg4NjU5IiwiTW9kaWZpZWRPbiI6IjIwMjItMDMtMTZUMDk6NDk6MDAiLCJQcm9qZWN0Ijp7IiRyZWYiOiI1In19XSwiQ2l0YXRpb25LZXkiOiJLdW56IGV0IGFsLiAyMDE3IiwiQ2l0YXRpb25LZXlVcGRhdGVUeXBlIjowLCJDb2xsYWJvcmF0b3JzIjpbXSwiQ3VzdG9tRmllbGQxIjoiNzciLCJDdXN0b21GaWVsZDIiOiJFbXBpcmljYWwiLCJDdXN0b21GaWVsZDMiOiJCb3RoIG9yIG5vdCBzcGVjaWZpYyIsIkN1c3RvbUZpZWxkNCI6IkJvdGggb3Igbm90IHNwZWNpZmljIiwiQ3VzdG9tRmllbGQ1IjoiUmVjb3ZlcnkiLCJDdXN0b21GaWVsZDYiOiJDYXNlIHN0dWR5IiwiQ3VzdG9tRmllbGQ3IjoiRWNvbm9taWMrRW52aXJvbWVudGFsK1NvY2lhbCIsIkN1c3RvbUZpZWxkOCI6IkNvbnRpbmdlbmN5IHRoZW9yeSIsIkN1c3RvbUZpZWxkOSI6IlVuaXRlZCBTdGF0ZXMiLCJEb2kiOiIxMC4xMDgwLzEzNjc1NTY3LjIwMTUuMTEwMzg0NS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c2NvcHVzLmNvbS9pbndhcmQvcmVjb3JkLnVyaT9laWQ9Mi1zMi4wLTg0OTQ2NDMzNzY2JmRvaT0xMC4xMDgwJTJmMTM2NzU1NjcuMjAxNS4xMTAzODQ1JnBhcnRuZXJJRD00MCZtZDU9YjVkNDBkNmYzMDVmNDFlYmFkNGZiNGE0MDcwZmZkZTUiLCJVcmlTdHJpbmciOiJodHRwczovL3d3dy5zY29wdXMuY29tL2lud2FyZC9yZWNvcmQudXJpP2VpZD0yLXMyLjAtODQ5NDY0MzM3NjYmZG9pPTEwLjEwODAlMmYxMzY3NTU2Ny4yMDE1LjExMDM4NDUmcGFydG5lcklEPTQwJm1kNT1iNWQ0MGQ2ZjMwNWY0MWViYWQ0ZmI0YTQwNzBmZmRlNS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RhODY0YjI3LTQ1MDYtNDc4YS04MzFiLTdhYWJlMjFlOWQ2OSIsIk1vZGlmaWVkT24iOiIyMDIyLTAxLTMwVDA0OjU0OjUz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dGFuZGZvbmxpbmUuY29tL2RvaS9mdWxsLzEwLjEwODAvMTM2NzU1NjcuMjAxNS4xMTAzODQ1IiwiVXJpU3RyaW5nIjoiaHR0cHM6Ly93d3cudGFuZGZvbmxpbmUuY29tL2RvaS9mdWxsLzEwLjEwODAvMTM2NzU1NjcuMjAxNS4xMTAzODQ1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U2IiwiTW9kaWZpZWRCeSI6Il9BbmpvbXNob2FlIiwiSWQiOiJlYWEzZjFiMy01ZGFjLTRhOWEtOTM5ZS05MTY4MDc5YWQ4NWUiLCJNb2RpZmllZE9uIjoiMjAyMi0wMy0xMVQwNjozNDo1Ni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ODAvMTM2NzU1NjcuMjAxNS4xMTAzODQ1IiwiVXJpU3RyaW5nIjoiaHR0cHM6Ly9kb2kub3JnLzEwLjEwODAvMTM2NzU1NjcuMjAxNS4xMTAzODQ1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2FjN2ViYjQtMTA2OC00ZTZhLTg1Y2MtZmYyMWIyZDhmZDgyIiwiTW9kaWZpZWRPbiI6IjIwMjItMDEtMzBUMDQ6NTQ6NTMiLCJQcm9qZWN0Ijp7IiRyZWYiOiI1In19XSwiTnVtYmVyIjoiMiIsIk9ubGluZUFkZHJlc3MiOiJodHRwczovL3d3dy5zY29wdXMuY29tL2lud2FyZC9yZWNvcmQudXJpP2VpZD0yLXMyLjAtODQ5NDY0MzM3NjYmZG9pPTEwLjEwODAlMmYxMzY3NTU2Ny4yMDE1LjExMDM4NDUmcGFydG5lcklEPTQwJm1kNT1iNWQ0MGQ2ZjMwNWY0MWViYWQ0ZmI0YTQwNzBmZmRlNSIsIk9yZ2FuaXphdGlvbnMiOltdLCJPdGhlcnNJbnZvbHZlZCI6W10sIlBhZ2VSYW5nZSI6IjxzcD5cclxuICA8bj44NTwvbj5cclxuICA8aW4+dHJ1ZTwvaW4+XHJcbiAgPG9zPjg1PC9vcz5cclxuICA8cHM+ODU8L3BzPlxyXG48L3NwPlxyXG48ZXA+XHJcbiAgPG4+MTA0PC9uPlxyXG4gIDxpbj50cnVlPC9pbj5cclxuICA8b3M+MTA0PC9vcz5cclxuICA8cHM+MTA0PC9wcz5cclxuPC9lcD5cclxuPG9zPjg1LTEwNDwvb3M+IiwiUGVyaW9kaWNhbCI6eyIkaWQiOiIxNyIsIiR0eXBlIjoiU3dpc3NBY2FkZW1pYy5DaXRhdmkuUGVyaW9kaWNhbCwgU3dpc3NBY2FkZW1pYy5DaXRhdmkiLCJOYW1lIjoiSW50ZXJuYXRpb25hbCBKb3VybmFsIG9mIExvZ2lzdGljcyBSZXNlYXJjaCBhbmQgQXBwbGljYXRpb25zIiwiUGFnaW5hdGlvbiI6MCwiUHJvdGVjdGVkIjpmYWxzZSwiQ3JlYXRlZEJ5IjoiX0Fuam9tc2hvYWUiLCJDcmVhdGVkT24iOiIyMDIyLTAxLTMwVDA0OjMxOjM4IiwiTW9kaWZpZWRCeSI6Il9BbmpvbXNob2FlIiwiSWQiOiIzOTE1YWYwMS02ODU3LTRjYmEtYTExYS00YTljMDE2ODljMjEiLCJNb2RpZmllZE9uIjoiMjAyMi0wMS0zMFQwNDozMTozOCIsIlByb2plY3QiOnsiJHJlZiI6IjUifX0sIlB1Ymxpc2hlcnMiOlt7IiRpZCI6IjE4IiwiJHR5cGUiOiJTd2lzc0FjYWRlbWljLkNpdGF2aS5QdWJsaXNoZXIsIFN3aXNzQWNhZGVtaWMuQ2l0YXZpIiwiTmFtZSI6IlRheWxvciAmIEZyYW5jaXMgR3JvdXAiLCJQcm90ZWN0ZWQiOmZhbHNlLCJDcmVhdGVkQnkiOiJfQWxpYW4iLCJDcmVhdGVkT24iOiIyMDIyLTA3LTI3VDA2OjAzOjU4IiwiTW9kaWZpZWRCeSI6Il9BbGlhbiIsIklkIjoiZDI5MTk4N2ItNjBkYi00ZWI5LWEyZTgtYzEyN2Y1MzI3YmViIiwiTW9kaWZpZWRPbiI6IjIwMjItMDctMjdUMDY6MDM6NTgiLCJQcm9qZWN0Ijp7IiRyZWYiOiI1In19XSwiUXVvdGF0aW9ucyI6W10sIlJlZmVyZW5jZVR5cGUiOiJKb3VybmFsQXJ0aWNsZSIsIlNob3J0VGl0bGUiOiJLdW56LCBHb2xkIDIwMTcg4oCTIFN1c3RhaW5hYmxlIGh1bWFuaXRhcmlhbiBzdXBwbHkgY2hhaW4gbWFuYWdlbWVudCIsIlNob3J0VGl0bGVVcGRhdGVUeXBlIjowLCJTb3VyY2VPZkJpYmxpb2dyYXBoaWNJbmZvcm1hdGlvbiI6IkNyb3NzUmVmIiwiU3RhdGljSWRzIjpbImEyMDM3ZDdmLWQxNDItNDAxNi04YWU0LTU1NGVhOTg1ODhkMCJdLCJUYWJsZU9mQ29udGVudHNDb21wbGV4aXR5IjowLCJUYWJsZU9mQ29udGVudHNTb3VyY2VUZXh0Rm9ybWF0IjowLCJUYXNrcyI6W10sIlRpdGxlIjoiU3VzdGFpbmFibGUgaHVtYW5pdGFyaWFuIHN1cHBseSBjaGFpbiBtYW5hZ2VtZW50IOKAkyBleHBsb3JpbmcgbmV3IHRoZW9yeSIsIlRyYW5zbGF0b3JzIjpbXSwiVm9sdW1lIjoiMjAiLCJZZWFyIjoiMjAxNyIsIlllYXJSZXNvbHZlZCI6IjIwMTciLCJDcmVhdGVkQnkiOiJfQW5qb21zaG9hZSIsIkNyZWF0ZWRPbiI6IjIwMjItMDEtMzBUMDQ6NTQ6NTMiLCJNb2RpZmllZEJ5IjoiX0FMSSIsIklkIjoiNTdmOTdkZWUtNDhhMS00NjU3LTk1YjktYmNiM2M2OGQ5Y2ZjIiwiTW9kaWZpZWRPbiI6IjIwMjItMTEtMTVUMDQ6MDY6MzMiLCJQcm9qZWN0Ijp7IiRyZWYiOiI1In19LCJVc2VOdW1iZXJpbmdUeXBlT2ZQYXJlbnREb2N1bWVudCI6ZmFsc2V9XSwiRm9ybWF0dGVkVGV4dCI6eyIkaWQiOiIxOSIsIkNvdW50IjoxLCJUZXh0VW5pdHMiOlt7IiRpZCI6IjIwIiwiRm9udFN0eWxlIjp7IiRpZCI6IjIxIiwiTmV1dHJhbCI6dHJ1ZX0sIlJlYWRpbmdPcmRlciI6MSwiVGV4dCI6Ikt1bnogYW5kIEdvbGQifV19LCJUYWciOiJDaXRhdmlQbGFjZWhvbGRlciM0ODVhNjM3Yy04YmVmLTRhZTAtYWRiZi1kMGVmZDQzYWQ3N2MiLCJUZXh0IjoiS3VueiBhbmQgR29sZCIsIldBSVZlcnNpb24iOiI2LjguMC4wIn0=}</w:instrText>
          </w:r>
          <w:r w:rsidR="00D673CC" w:rsidRPr="00DD54E3">
            <w:rPr>
              <w:color w:val="000000" w:themeColor="text1"/>
              <w:lang w:val="en-GB"/>
            </w:rPr>
            <w:fldChar w:fldCharType="separate"/>
          </w:r>
          <w:r w:rsidR="00B10F20" w:rsidRPr="00DD54E3">
            <w:rPr>
              <w:color w:val="000000" w:themeColor="text1"/>
              <w:lang w:val="en-GB"/>
            </w:rPr>
            <w:t>Kunz and Gold</w:t>
          </w:r>
          <w:r w:rsidR="00D673CC" w:rsidRPr="00DD54E3">
            <w:rPr>
              <w:color w:val="000000" w:themeColor="text1"/>
              <w:lang w:val="en-GB"/>
            </w:rPr>
            <w:fldChar w:fldCharType="end"/>
          </w:r>
        </w:sdtContent>
      </w:sdt>
      <w:r w:rsidR="00D673CC" w:rsidRPr="00DD54E3">
        <w:rPr>
          <w:color w:val="000000" w:themeColor="text1"/>
          <w:lang w:val="en-GB"/>
        </w:rPr>
        <w:t xml:space="preserve"> </w:t>
      </w:r>
      <w:sdt>
        <w:sdtPr>
          <w:rPr>
            <w:color w:val="000000" w:themeColor="text1"/>
            <w:lang w:val="en-GB"/>
          </w:rPr>
          <w:alias w:val="To edit, see citavi.com/edit"/>
          <w:tag w:val="CitaviPlaceholder#c234c2a4-1369-471d-bebc-6432527266f1"/>
          <w:id w:val="1329023219"/>
          <w:placeholder>
            <w:docPart w:val="4048CE3336DE4C7AA1337E83D0AAF2DE"/>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Q4NWE2MzdjLThiZWYtNGFlMC1hZGJmLWQwZWZkNDNhZDc3YyIsIkVudHJpZXMiOlt7IiRpZCI6IjIiLCIkdHlwZSI6IlN3aXNzQWNhZGVtaWMuQ2l0YXZpLkNpdGF0aW9ucy5Xb3JkUGxhY2Vob2xkZXJFbnRyeSwgU3dpc3NBY2FkZW1pYy5DaXRhdmkiLCJJZCI6Ijk0NDEzYTQ0LTlhOTAtNDcxZC1iYzZmLWMyNWY0NmNkM2RmMiIsIlJhbmdlTGVuZ3RoIjo2LCJSZWZlcmVuY2VJZCI6IjU3Zjk3ZGVlLTQ4YTEtNDY1Ny05NWI5LWJjYjNjNjhkOWNm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TdGVmYW4iLCJMYXN0TmFtZSI6IkdvbGQiLCJQcm90ZWN0ZWQiOmZhbHNlLCJTZXgiOjAsIkNyZWF0ZWRCeSI6Il9BTEkiLCJDcmVhdGVkT24iOiIyMDIyLTAzLTE2VDA5OjQ5OjAwIiwiTW9kaWZpZWRCeSI6Il9BTEkiLCJJZCI6IjgwYmRjODE2LTcwZGEtNDk1Ni04ZmUzLTU3MGVhMzA4ODY1OSIsIk1vZGlmaWVkT24iOiIyMDIyLTAzLTE2VDA5OjQ5OjAwIiwiUHJvamVjdCI6eyIkcmVmIjoiNSJ9fV0sIkNpdGF0aW9uS2V5IjoiS3VueiBldCBhbC4gMjAxNyIsIkNpdGF0aW9uS2V5VXBkYXRlVHlwZSI6MCwiQ29sbGFib3JhdG9ycyI6W10sIkN1c3RvbUZpZWxkMSI6Ijc3IiwiQ3VzdG9tRmllbGQyIjoiRW1waXJpY2FsIiwiQ3VzdG9tRmllbGQzIjoiQm90aCBvciBub3Qgc3BlY2lmaWMiLCJDdXN0b21GaWVsZDQiOiJCb3RoIG9yIG5vdCBzcGVjaWZpYyIsIkN1c3RvbUZpZWxkNSI6IlJlY292ZXJ5IiwiQ3VzdG9tRmllbGQ2IjoiQ2FzZSBzdHVkeSIsIkN1c3RvbUZpZWxkNyI6IkVjb25vbWljK0Vudmlyb21lbnRhbCtTb2NpYWwiLCJDdXN0b21GaWVsZDgiOiJDb250aW5nZW5jeSB0aGVvcnkiLCJDdXN0b21GaWVsZDkiOiJVbml0ZWQgU3RhdGVzIiwiRG9pIjoiMTAuMTA4MC8xMzY3NTU2Ny4yMDE1LjExMDM4NDU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nNjb3B1cy5jb20vaW53YXJkL3JlY29yZC51cmk/ZWlkPTItczIuMC04NDk0NjQzMzc2NiZkb2k9MTAuMTA4MCUyZjEzNjc1NTY3LjIwMTUuMTEwMzg0NSZwYXJ0bmVySUQ9NDAmbWQ1PWI1ZDQwZDZmMzA1ZjQxZWJhZDRmYjRhNDA3MGZmZGU1IiwiVXJpU3RyaW5nIjoiaHR0cHM6Ly93d3cuc2NvcHVzLmNvbS9pbndhcmQvcmVjb3JkLnVyaT9laWQ9Mi1zMi4wLTg0OTQ2NDMzNzY2JmRvaT0xMC4xMDgwJTJmMTM2NzU1NjcuMjAxNS4xMTAzODQ1JnBhcnRuZXJJRD00MCZtZDU9YjVkNDBkNmYzMDVmNDFlYmFkNGZiNGE0MDcwZmZkZTU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0YTg2NGIyNy00NTA2LTQ3OGEtODMxYi03YWFiZTIxZTlkNjkiLCJNb2RpZmllZE9uIjoiMjAyMi0wMS0zMFQwNDo1NDo1My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RhbmRmb25saW5lLmNvbS9kb2kvZnVsbC8xMC4xMDgwLzEzNjc1NTY3LjIwMTUuMTEwMzg0NSIsIlVyaVN0cmluZyI6Imh0dHBzOi8vd3d3LnRhbmRmb25saW5lLmNvbS9kb2kvZnVsbC8xMC4xMDgwLzEzNjc1NTY3LjIwMTUuMTEwMzg0N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1NiIsIk1vZGlmaWVkQnkiOiJfQW5qb21zaG9hZSIsIklkIjoiZWFhM2YxYjMtNWRhYy00YTlhLTkzOWUtOTE2ODA3OWFkODVlIiwiTW9kaWZpZWRPbiI6IjIwMjItMDMtMTFUMDY6MzQ6NTY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DgwLzEzNjc1NTY3LjIwMTUuMTEwMzg0NSIsIlVyaVN0cmluZyI6Imh0dHBzOi8vZG9pLm9yZy8xMC4xMDgwLzEzNjc1NTY3LjIwMTUuMTEwMzg0NS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NhYzdlYmI0LTEwNjgtNGU2YS04NWNjLWZmMjFiMmQ4ZmQ4MiIsIk1vZGlmaWVkT24iOiIyMDIyLTAxLTMwVDA0OjU0OjUzIiwiUHJvamVjdCI6eyIkcmVmIjoiNSJ9fV0sIk51bWJlciI6IjIiLCJPbmxpbmVBZGRyZXNzIjoiaHR0cHM6Ly93d3cuc2NvcHVzLmNvbS9pbndhcmQvcmVjb3JkLnVyaT9laWQ9Mi1zMi4wLTg0OTQ2NDMzNzY2JmRvaT0xMC4xMDgwJTJmMTM2NzU1NjcuMjAxNS4xMTAzODQ1JnBhcnRuZXJJRD00MCZtZDU9YjVkNDBkNmYzMDVmNDFlYmFkNGZiNGE0MDcwZmZkZTUiLCJPcmdhbml6YXRpb25zIjpbXSwiT3RoZXJzSW52b2x2ZWQiOltdLCJQYWdlUmFuZ2UiOiI8c3A+XHJcbiAgPG4+ODU8L24+XHJcbiAgPGluPnRydWU8L2luPlxyXG4gIDxvcz44NTwvb3M+XHJcbiAgPHBzPjg1PC9wcz5cclxuPC9zcD5cclxuPGVwPlxyXG4gIDxuPjEwNDwvbj5cclxuICA8aW4+dHJ1ZTwvaW4+XHJcbiAgPG9zPjEwNDwvb3M+XHJcbiAgPHBzPjEwNDwvcHM+XHJcbjwvZXA+XHJcbjxvcz44NS0xMDQ8L29zPiIsIlBlcmlvZGljYWwiOnsiJGlkIjoiMTc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eyIkaWQiOiIxOC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S3VueiwgR29sZCAyMDE3IOKAkyBTdXN0YWluYWJsZSBodW1hbml0YXJpYW4gc3VwcGx5IGNoYWluIG1hbmFnZW1lbnQiLCJTaG9ydFRpdGxlVXBkYXRlVHlwZSI6MCwiU291cmNlT2ZCaWJsaW9ncmFwaGljSW5mb3JtYXRpb24iOiJDcm9zc1JlZiIsIlN0YXRpY0lkcyI6WyJhMjAzN2Q3Zi1kMTQyLTQwMTYtOGFlNC01NTRlYTk4NTg4ZDAiXSwiVGFibGVPZkNvbnRlbnRzQ29tcGxleGl0eSI6MCwiVGFibGVPZkNvbnRlbnRzU291cmNlVGV4dEZvcm1hdCI6MCwiVGFza3MiOltdLCJUaXRsZSI6IlN1c3RhaW5hYmxlIGh1bWFuaXRhcmlhbiBzdXBwbHkgY2hhaW4gbWFuYWdlbWVudCDigJMgZXhwbG9yaW5nIG5ldyB0aGVvcnkiLCJUcmFuc2xhdG9ycyI6W10sIlZvbHVtZSI6IjIwIiwiWWVhciI6IjIwMTciLCJZZWFyUmVzb2x2ZWQiOiIyMDE3IiwiQ3JlYXRlZEJ5IjoiX0Fuam9tc2hvYWUiLCJDcmVhdGVkT24iOiIyMDIyLTAxLTMwVDA0OjU0OjUzIiwiTW9kaWZpZWRCeSI6Il9BTEkiLCJJZCI6IjU3Zjk3ZGVlLTQ4YTEtNDY1Ny05NWI5LWJjYjNjNjhkOWNmYyIsIk1vZGlmaWVkT24iOiIyMDIyLTExLTE1VDA0OjA2OjMz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cpIn1dfSwiVGFnIjoiQ2l0YXZpUGxhY2Vob2xkZXIjYzIzNGMyYTQtMTM2OS00NzFkLWJlYmMtNjQzMjUyNzI2NmYxIiwiVGV4dCI6IigyMDE3KSIsIldBSVZlcnNpb24iOiI2LjguMC4wIn0=}</w:instrText>
          </w:r>
          <w:r w:rsidR="00D673CC" w:rsidRPr="00DD54E3">
            <w:rPr>
              <w:color w:val="000000" w:themeColor="text1"/>
              <w:lang w:val="en-GB"/>
            </w:rPr>
            <w:fldChar w:fldCharType="separate"/>
          </w:r>
          <w:r w:rsidR="00B10F20" w:rsidRPr="00DD54E3">
            <w:rPr>
              <w:color w:val="000000" w:themeColor="text1"/>
              <w:lang w:val="en-GB"/>
            </w:rPr>
            <w:t>(2017)</w:t>
          </w:r>
          <w:r w:rsidR="00D673CC" w:rsidRPr="00DD54E3">
            <w:rPr>
              <w:color w:val="000000" w:themeColor="text1"/>
              <w:lang w:val="en-GB"/>
            </w:rPr>
            <w:fldChar w:fldCharType="end"/>
          </w:r>
        </w:sdtContent>
      </w:sdt>
      <w:r w:rsidR="00D673CC" w:rsidRPr="00DD54E3">
        <w:rPr>
          <w:color w:val="000000" w:themeColor="text1"/>
          <w:lang w:val="en-GB"/>
        </w:rPr>
        <w:t xml:space="preserve"> developed a framework of SHSCM that </w:t>
      </w:r>
      <w:r w:rsidR="00E2573A" w:rsidRPr="00DD54E3">
        <w:rPr>
          <w:color w:val="000000" w:themeColor="text1"/>
          <w:lang w:val="en-GB"/>
        </w:rPr>
        <w:t>conceptuali</w:t>
      </w:r>
      <w:r w:rsidR="00ED15E8" w:rsidRPr="00DD54E3">
        <w:rPr>
          <w:color w:val="000000" w:themeColor="text1"/>
          <w:lang w:val="en-GB"/>
        </w:rPr>
        <w:t>s</w:t>
      </w:r>
      <w:r w:rsidR="00E2573A" w:rsidRPr="00DD54E3">
        <w:rPr>
          <w:color w:val="000000" w:themeColor="text1"/>
          <w:lang w:val="en-GB"/>
        </w:rPr>
        <w:t xml:space="preserve">es </w:t>
      </w:r>
      <w:r w:rsidR="00D673CC" w:rsidRPr="00DD54E3">
        <w:rPr>
          <w:color w:val="000000" w:themeColor="text1"/>
          <w:lang w:val="en-GB"/>
        </w:rPr>
        <w:t xml:space="preserve">sustainable performance in </w:t>
      </w:r>
      <w:r w:rsidR="00D07182" w:rsidRPr="00DD54E3">
        <w:rPr>
          <w:color w:val="000000" w:themeColor="text1"/>
          <w:lang w:val="en-GB"/>
        </w:rPr>
        <w:t>a</w:t>
      </w:r>
      <w:r w:rsidR="00D673CC" w:rsidRPr="00DD54E3">
        <w:rPr>
          <w:color w:val="000000" w:themeColor="text1"/>
          <w:lang w:val="en-GB"/>
        </w:rPr>
        <w:t xml:space="preserve"> disaster rehabilitation phase while considering HOs</w:t>
      </w:r>
      <w:r w:rsidR="00ED15E8" w:rsidRPr="00DD54E3">
        <w:rPr>
          <w:color w:val="000000" w:themeColor="text1"/>
          <w:lang w:val="en-GB"/>
        </w:rPr>
        <w:t>’</w:t>
      </w:r>
      <w:r w:rsidR="00D673CC" w:rsidRPr="00DD54E3">
        <w:rPr>
          <w:color w:val="000000" w:themeColor="text1"/>
          <w:lang w:val="en-GB"/>
        </w:rPr>
        <w:t xml:space="preserve"> external contingency factors. </w:t>
      </w:r>
      <w:sdt>
        <w:sdtPr>
          <w:rPr>
            <w:color w:val="000000" w:themeColor="text1"/>
            <w:lang w:val="en-GB"/>
          </w:rPr>
          <w:alias w:val="To edit, see citavi.com/edit"/>
          <w:tag w:val="CitaviPlaceholder#98e6241f-027d-44f4-9ba6-f8a5a0ab6b73"/>
          <w:id w:val="-1432121649"/>
          <w:placeholder>
            <w:docPart w:val="F76B8BD87B7A48F89778999C3EAB7BF8"/>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cwZDhlMmVjLWU1MWQtNDg2MC05N2NiLTM1NmZmNTJhZWJhOSIsIkVudHJpZXMiOlt7IiRpZCI6IjIiLCIkdHlwZSI6IlN3aXNzQWNhZGVtaWMuQ2l0YXZpLkNpdGF0aW9ucy5Xb3JkUGxhY2Vob2xkZXJFbnRyeSwgU3dpc3NBY2FkZW1pYy5DaXRhdmkiLCJJZCI6IjRhY2EwZTNjLTFjODctNGYxYS04OGY1LTM1YjcxMzg0NzU1NiIsIlJhbmdlTGVuZ3RoIjoyMSwiUmVmZXJlbmNlSWQiOiIwY2QyMDFiMC00MWNiLTQ2NjYtYTEwZS0xYmNmOTJlODk3NWU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JhbWVzaHdhciIsIkxhc3ROYW1lIjoiRHViZXkiLCJQcm90ZWN0ZWQiOmZhbHNlLCJTZXgiOjAsIkNyZWF0ZWRCeSI6Il9BTEkiLCJDcmVhdGVkT24iOiIyMDIyLTAzLTE2VDEzOjA0OjA5IiwiTW9kaWZpZWRCeSI6Il9BTEkiLCJJZCI6IjBhYjI1NzgyLWJmMzgtNDFjNy05MTJhLTU2NGNhNjU3NmY2MSIsIk1vZGlmaWVkT24iOiIyMDIyLTAzLTE2VDEzOjA0OjA5IiwiUHJvamVjdCI6eyIkaWQiOiI1IiwiJHR5cGUiOiJTd2lzc0FjYWRlbWljLkNpdGF2aS5Qcm9qZWN0LCBTd2lzc0FjYWRlbWljLkNpdGF2aSJ9fSx7IiRpZCI6IjYiLCIkdHlwZSI6IlN3aXNzQWNhZGVtaWMuQ2l0YXZpLlBlcnNvbiwgU3dpc3NBY2FkZW1pYy5DaXRhdmkiLCJGaXJzdE5hbWUiOiJBbmdhcHBhIiwiTGFzdE5hbWUiOiJHdW5hc2VrYXJhbiIsIlByb3RlY3RlZCI6ZmFsc2UsIlNleCI6MCwiQ3JlYXRlZEJ5IjoiX0FMSSIsIkNyZWF0ZWRPbiI6IjIwMjItMDMtMTZUMTM6MDQ6MDkiLCJNb2RpZmllZEJ5IjoiX0FMSSIsIklkIjoiYTU0Mzk5MTMtYjliMC00OGYzLTgyNDAtMGU2ZDgwMTdkYmY2IiwiTW9kaWZpZWRPbiI6IjIwMjItMDMtMTZUMTM6MDQ6MDkiLCJQcm9qZWN0Ijp7IiRyZWYiOiI1In19XSwiQ2l0YXRpb25LZXkiOiJEdWJleSBldCBhbC4gMjAxNiIsIkNpdGF0aW9uS2V5VXBkYXRlVHlwZSI6MCwiQ29sbGFib3JhdG9ycyI6W10sIkN1c3RvbUZpZWxkMSI6IjE5MSIsIkN1c3RvbUZpZWxkMiI6IkVtcGlyaWNhbCIsIkN1c3RvbUZpZWxkMyI6IlN1ZGRlbi1vbnNldCIsIkN1c3RvbUZpZWxkNCI6IkRpc2FzdGVyIHJlbGllZiIsIkN1c3RvbUZpZWxkNSI6IlNldmVyYWwiLCJDdXN0b21GaWVsZDYiOiJTdXJ2ZXkiLCJDdXN0b21GaWVsZDciOiJOb3QgU3BlY2lmaWMiLCJDdXN0b21GaWVsZDgiOiJHcm91bmRlZCB0aGVvcnkiLCJDdXN0b21GaWVsZDkiOiJJbmRpYSIsIkRvaSI6IjEwLjEwODAvMTM2NzU1NjcuMjAxNS4xMDE1NTEx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50YW5kZm9ubGluZS5jb20vZG9pL2Z1bGwvMTAuMTA4MC8xMzY3NTU2Ny4yMDE1LjEwMTU1MTEiLCJVcmlTdHJpbmciOiJodHRwczovL3d3dy50YW5kZm9ubGluZS5jb20vZG9pL2Z1bGwvMTAuMTA4MC8xMzY3NTU2Ny4yMDE1LjEwMTU1MTE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U6MDEiLCJNb2RpZmllZEJ5IjoiX0Fuam9tc2hvYWUiLCJJZCI6Ijg5N2M4ODBjLTU4NzItNGZhMi1hYWEwLWVjMmQxMjI5ZjliOCIsIk1vZGlmaWVkT24iOiIyMDIyLTAzLTExVDA2OjM1OjAx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c2NvcHVzLmNvbS9pbndhcmQvcmVjb3JkLnVyaT9laWQ9Mi1zMi4wLTg0OTgzMTc4MTE3JmRvaT0xMC4xMDgwJTJmMTM2NzU1NjcuMjAxNS4xMDE1NTExJnBhcnRuZXJJRD00MCZtZDU9YmZhMGRiZjVkNzMyZmI0N2JhMTc3ZjQzN2QxN2VlZDYiLCJVcmlTdHJpbmciOiJodHRwczovL3d3dy5zY29wdXMuY29tL2lud2FyZC9yZWNvcmQudXJpP2VpZD0yLXMyLjAtODQ5ODMxNzgxMTcmZG9pPTEwLjEwODAlMmYxMzY3NTU2Ny4yMDE1LjEwMTU1MTEmcGFydG5lcklEPTQwJm1kNT1iZmEwZGJmNWQ3MzJmYjQ3YmExNzdmNDM3ZDE3ZWVkNi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A3MGExZGZjLWY5NDQtNDY4OS04YTJkLWFlNDc1OTFmNDJiYi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4MC8xMzY3NTU2Ny4yMDE1LjEwMTU1MTEiLCJVcmlTdHJpbmciOiJodHRwczovL2RvaS5vcmcvMTAuMTA4MC8xMzY3NTU2Ny4yMDE1LjEwMTU1MTE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5ZGRkZGQ0MC0yYjBlLTQxY2UtODMxNi01ODkyM2YwYzM4Y2IiLCJNb2RpZmllZE9uIjoiMjAyMi0wMS0zMFQwNDo1NDo1MyIsIlByb2plY3QiOnsiJHJlZiI6IjUifX1dLCJOdW1iZXIiOiIxIiwiT25saW5lQWRkcmVzcyI6Imh0dHBzOi8vd3d3LnNjb3B1cy5jb20vaW53YXJkL3JlY29yZC51cmk/ZWlkPTItczIuMC04NDk4MzE3ODExNyZkb2k9MTAuMTA4MCUyZjEzNjc1NTY3LjIwMTUuMTAxNTUxMSZwYXJ0bmVySUQ9NDAmbWQ1PWJmYTBkYmY1ZDczMmZiNDdiYTE3N2Y0MzdkMTdlZWQ2IiwiT3JnYW5pemF0aW9ucyI6W10sIk90aGVyc0ludm9sdmVkIjpbXSwiUGFnZVJhbmdlIjoiPHNwPlxyXG4gIDxuPjYyPC9uPlxyXG4gIDxpbj50cnVlPC9pbj5cclxuICA8b3M+NjI8L29zPlxyXG4gIDxwcz42MjwvcHM+XHJcbjwvc3A+XHJcbjxlcD5cclxuICA8bj44Mjwvbj5cclxuICA8aW4+dHJ1ZTwvaW4+XHJcbiAgPG9zPjgyPC9vcz5cclxuICA8cHM+ODI8L3BzPlxyXG48L2VwPlxyXG48b3M+NjItODI8L29zPiIsIlBlcmlvZGljYWwiOnsiJGlkIjoiMTc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eyIkaWQiOiIxOC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RHViZXksIEd1bmFzZWthcmFuIDIwMTYg4oCTIFRoZSBzdXN0YWluYWJsZSBodW1hbml0YXJpYW4gc3VwcGx5IGNoYWluIiwiU2hvcnRUaXRsZVVwZGF0ZVR5cGUiOjAsIlNvdXJjZU9mQmlibGlvZ3JhcGhpY0luZm9ybWF0aW9uIjoiQ3Jvc3NSZWYiLCJTdGF0aWNJZHMiOlsiZTFhNzU1ZDgtMmQ2OC00MDFjLWI3ZmEtNzY3OTBhN2NjNWRlIl0sIlRhYmxlT2ZDb250ZW50c0NvbXBsZXhpdHkiOjAsIlRhYmxlT2ZDb250ZW50c1NvdXJjZVRleHRGb3JtYXQiOjAsIlRhc2tzIjpbXSwiVGl0bGUiOiJUaGUgc3VzdGFpbmFibGUgaHVtYW5pdGFyaWFuIHN1cHBseSBjaGFpbiBkZXNpZ246IGFnaWxpdHksIGFkYXB0YWJpbGl0eSBhbmQgYWxpZ25tZW50IiwiVHJhbnNsYXRvcnMiOltdLCJWb2x1bWUiOiIxOSIsIlllYXIiOiIyMDE2IiwiWWVhclJlc29sdmVkIjoiMjAxNiIsIkNyZWF0ZWRCeSI6Il9BbmpvbXNob2FlIiwiQ3JlYXRlZE9uIjoiMjAyMi0wMS0zMFQwNDo1NDo1MyIsIk1vZGlmaWVkQnkiOiJfQUxJIiwiSWQiOiIwY2QyMDFiMC00MWNiLTQ2NjYtYTEwZS0xYmNmOTJlODk3NWUiLCJNb2RpZmllZE9uIjoiMjAyMi0wOS0yOFQxMzoyMDo1OSIsIlByb2plY3QiOnsiJHJlZiI6IjUifX0sIlVzZU51bWJlcmluZ1R5cGVPZlBhcmVudERvY3VtZW50IjpmYWxzZX1dLCJGb3JtYXR0ZWRUZXh0Ijp7IiRpZCI6IjE5IiwiQ291bnQiOjEsIlRleHRVbml0cyI6W3siJGlkIjoiMjAiLCJGb250U3R5bGUiOnsiJGlkIjoiMjEiLCJOZXV0cmFsIjp0cnVlfSwiUmVhZGluZ09yZGVyIjoxLCJUZXh0IjoiRHViZXkgYW5kIEd1bmFzZWthcmFuIn1dfSwiVGFnIjoiQ2l0YXZpUGxhY2Vob2xkZXIjOThlNjI0MWYtMDI3ZC00NGY0LTliYTYtZjhhNWEwYWI2YjczIiwiVGV4dCI6IkR1YmV5IGFuZCBHdW5hc2VrYXJhbiIsIldBSVZlcnNpb24iOiI2LjguMC4wIn0=}</w:instrText>
          </w:r>
          <w:r w:rsidR="00D673CC" w:rsidRPr="00DD54E3">
            <w:rPr>
              <w:color w:val="000000" w:themeColor="text1"/>
              <w:lang w:val="en-GB"/>
            </w:rPr>
            <w:fldChar w:fldCharType="separate"/>
          </w:r>
          <w:r w:rsidR="00B10F20" w:rsidRPr="00DD54E3">
            <w:rPr>
              <w:color w:val="000000" w:themeColor="text1"/>
              <w:lang w:val="en-GB"/>
            </w:rPr>
            <w:t>Dubey and Gunasekaran</w:t>
          </w:r>
          <w:r w:rsidR="00D673CC" w:rsidRPr="00DD54E3">
            <w:rPr>
              <w:color w:val="000000" w:themeColor="text1"/>
              <w:lang w:val="en-GB"/>
            </w:rPr>
            <w:fldChar w:fldCharType="end"/>
          </w:r>
        </w:sdtContent>
      </w:sdt>
      <w:r w:rsidR="00D673CC" w:rsidRPr="00DD54E3">
        <w:rPr>
          <w:color w:val="000000" w:themeColor="text1"/>
          <w:lang w:val="en-GB"/>
        </w:rPr>
        <w:t xml:space="preserve"> </w:t>
      </w:r>
      <w:sdt>
        <w:sdtPr>
          <w:rPr>
            <w:color w:val="000000" w:themeColor="text1"/>
            <w:lang w:val="en-GB"/>
          </w:rPr>
          <w:alias w:val="To edit, see citavi.com/edit"/>
          <w:tag w:val="CitaviPlaceholder#70d8e2ec-e51d-4860-97cb-356ff52aeba9"/>
          <w:id w:val="1404102857"/>
          <w:placeholder>
            <w:docPart w:val="F76B8BD87B7A48F89778999C3EAB7BF8"/>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k4ZTYyNDFmLTAyN2QtNDRmNC05YmE2LWY4YTVhMGFiNmI3MyIsIkVudHJpZXMiOlt7IiRpZCI6IjIiLCIkdHlwZSI6IlN3aXNzQWNhZGVtaWMuQ2l0YXZpLkNpdGF0aW9ucy5Xb3JkUGxhY2Vob2xkZXJFbnRyeSwgU3dpc3NBY2FkZW1pYy5DaXRhdmkiLCJJZCI6ImRkZTVhNDQ5LWZiMDEtNGYyNS04NjMwLTEwMGRmNDk3ODcwOSIsIlJhbmdlTGVuZ3RoIjo2LCJSZWZlcmVuY2VJZCI6IjBjZDIwMWIwLTQxY2ItNDY2Ni1hMTBlLTFiY2Y5MmU4OTc1Z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SYW1lc2h3YXIiLCJMYXN0TmFtZSI6IkR1YmV5IiwiUHJvdGVjdGVkIjpmYWxzZSwiU2V4IjowLCJDcmVhdGVkQnkiOiJfQUxJIiwiQ3JlYXRlZE9uIjoiMjAyMi0wMy0xNlQxMzowNDowOSIsIk1vZGlmaWVkQnkiOiJfQUxJIiwiSWQiOiIwYWIyNTc4Mi1iZjM4LTQxYzctOTEyYS01NjRjYTY1NzZmNjEiLCJNb2RpZmllZE9uIjoiMjAyMi0wMy0xNlQxMzowNDowOSIsIlByb2plY3QiOnsiJGlkIjoiNSIsIiR0eXBlIjoiU3dpc3NBY2FkZW1pYy5DaXRhdmkuUHJvamVjdCwgU3dpc3NBY2FkZW1pYy5DaXRhdmkifX0seyIkaWQiOiI2IiwiJHR5cGUiOiJTd2lzc0FjYWRlbWljLkNpdGF2aS5QZXJzb24sIFN3aXNzQWNhZGVtaWMuQ2l0YXZpIiwiRmlyc3ROYW1lIjoiQW5nYXBwYSIsIkxhc3ROYW1lIjoiR3VuYXNla2FyYW4iLCJQcm90ZWN0ZWQiOmZhbHNlLCJTZXgiOjAsIkNyZWF0ZWRCeSI6Il9BTEkiLCJDcmVhdGVkT24iOiIyMDIyLTAzLTE2VDEzOjA0OjA5IiwiTW9kaWZpZWRCeSI6Il9BTEkiLCJJZCI6ImE1NDM5OTEzLWI5YjAtNDhmMy04MjQwLTBlNmQ4MDE3ZGJmNiIsIk1vZGlmaWVkT24iOiIyMDIyLTAzLTE2VDEzOjA0OjA5IiwiUHJvamVjdCI6eyIkcmVmIjoiNSJ9fV0sIkNpdGF0aW9uS2V5IjoiRHViZXkgZXQgYWwuIDIwMTYiLCJDaXRhdGlvbktleVVwZGF0ZVR5cGUiOjAsIkNvbGxhYm9yYXRvcnMiOltdLCJDdXN0b21GaWVsZDEiOiIxOTEiLCJDdXN0b21GaWVsZDIiOiJFbXBpcmljYWwiLCJDdXN0b21GaWVsZDMiOiJTdWRkZW4tb25zZXQiLCJDdXN0b21GaWVsZDQiOiJEaXNhc3RlciByZWxpZWYiLCJDdXN0b21GaWVsZDUiOiJTZXZlcmFsIiwiQ3VzdG9tRmllbGQ2IjoiU3VydmV5IiwiQ3VzdG9tRmllbGQ3IjoiTm90IFNwZWNpZmljIiwiQ3VzdG9tRmllbGQ4IjoiR3JvdW5kZWQgdGhlb3J5IiwiQ3VzdG9tRmllbGQ5IjoiSW5kaWEiLCJEb2kiOiIxMC4xMDgwLzEzNjc1NTY3LjIwMTUuMTAxNTUxMS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dGFuZGZvbmxpbmUuY29tL2RvaS9mdWxsLzEwLjEwODAvMTM2NzU1NjcuMjAxNS4xMDE1NTExIiwiVXJpU3RyaW5nIjoiaHR0cHM6Ly93d3cudGFuZGZvbmxpbmUuY29tL2RvaS9mdWxsLzEwLjEwODAvMTM2NzU1NjcuMjAxNS4xMDE1NTEx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1OjAxIiwiTW9kaWZpZWRCeSI6Il9BbmpvbXNob2FlIiwiSWQiOiI4OTdjODgwYy01ODcyLTRmYTItYWFhMC1lYzJkMTIyOWY5YjgiLCJNb2RpZmllZE9uIjoiMjAyMi0wMy0xMVQwNjozNTowMS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Dk4MzE3ODExNyZkb2k9MTAuMTA4MCUyZjEzNjc1NTY3LjIwMTUuMTAxNTUxMSZwYXJ0bmVySUQ9NDAmbWQ1PWJmYTBkYmY1ZDczMmZiNDdiYTE3N2Y0MzdkMTdlZWQ2IiwiVXJpU3RyaW5nIjoiaHR0cHM6Ly93d3cuc2NvcHVzLmNvbS9pbndhcmQvcmVjb3JkLnVyaT9laWQ9Mi1zMi4wLTg0OTgzMTc4MTE3JmRvaT0xMC4xMDgwJTJmMTM2NzU1NjcuMjAxNS4xMDE1NTExJnBhcnRuZXJJRD00MCZtZDU9YmZhMGRiZjVkNzMyZmI0N2JhMTc3ZjQzN2QxN2VlZDY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wNzBhMWRmYy1mOTQ0LTQ2ODktOGEyZC1hZTQ3NTkxZjQyYmI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ODAvMTM2NzU1NjcuMjAxNS4xMDE1NTExIiwiVXJpU3RyaW5nIjoiaHR0cHM6Ly9kb2kub3JnLzEwLjEwODAvMTM2NzU1NjcuMjAxNS4xMDE1NTEx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OWRkZGRkNDAtMmIwZS00MWNlLTgzMTYtNTg5MjNmMGMzOGNiIiwiTW9kaWZpZWRPbiI6IjIwMjItMDEtMzBUMDQ6NTQ6NTMiLCJQcm9qZWN0Ijp7IiRyZWYiOiI1In19XSwiTnVtYmVyIjoiMSIsIk9ubGluZUFkZHJlc3MiOiJodHRwczovL3d3dy5zY29wdXMuY29tL2lud2FyZC9yZWNvcmQudXJpP2VpZD0yLXMyLjAtODQ5ODMxNzgxMTcmZG9pPTEwLjEwODAlMmYxMzY3NTU2Ny4yMDE1LjEwMTU1MTEmcGFydG5lcklEPTQwJm1kNT1iZmEwZGJmNWQ3MzJmYjQ3YmExNzdmNDM3ZDE3ZWVkNiIsIk9yZ2FuaXphdGlvbnMiOltdLCJPdGhlcnNJbnZvbHZlZCI6W10sIlBhZ2VSYW5nZSI6IjxzcD5cclxuICA8bj42Mjwvbj5cclxuICA8aW4+dHJ1ZTwvaW4+XHJcbiAgPG9zPjYyPC9vcz5cclxuICA8cHM+NjI8L3BzPlxyXG48L3NwPlxyXG48ZXA+XHJcbiAgPG4+ODI8L24+XHJcbiAgPGluPnRydWU8L2luPlxyXG4gIDxvcz44Mjwvb3M+XHJcbiAgPHBzPjgyPC9wcz5cclxuPC9lcD5cclxuPG9zPjYyLTgyPC9vcz4iLCJQZXJpb2RpY2FsIjp7IiRpZCI6IjE3IiwiJHR5cGUiOiJTd2lzc0FjYWRlbWljLkNpdGF2aS5QZXJpb2RpY2FsLCBTd2lzc0FjYWRlbWljLkNpdGF2aSIsIk5hbWUiOiJJbnRlcm5hdGlvbmFsIEpvdXJuYWwgb2YgTG9naXN0aWNzIFJlc2VhcmNoIGFuZCBBcHBsaWNhdGlvbnMiLCJQYWdpbmF0aW9uIjowLCJQcm90ZWN0ZWQiOmZhbHNlLCJDcmVhdGVkQnkiOiJfQW5qb21zaG9hZSIsIkNyZWF0ZWRPbiI6IjIwMjItMDEtMzBUMDQ6MzE6MzgiLCJNb2RpZmllZEJ5IjoiX0Fuam9tc2hvYWUiLCJJZCI6IjM5MTVhZjAxLTY4NTctNGNiYS1hMTFhLTRhOWMwMTY4OWMyMSIsIk1vZGlmaWVkT24iOiIyMDIyLTAxLTMwVDA0OjMxOjM4IiwiUHJvamVjdCI6eyIkcmVmIjoiNSJ9fSwiUHVibGlzaGVycyI6W3siJGlkIjoiMTgiLCIkdHlwZSI6IlN3aXNzQWNhZGVtaWMuQ2l0YXZpLlB1Ymxpc2hlciwgU3dpc3NBY2FkZW1pYy5DaXRhdmkiLCJOYW1lIjoiVGF5bG9yICYgRnJhbmNpcyBHcm91cCIsIlByb3RlY3RlZCI6ZmFsc2UsIkNyZWF0ZWRCeSI6Il9BbGlhbiIsIkNyZWF0ZWRPbiI6IjIwMjItMDctMjdUMDY6MDM6NTgiLCJNb2RpZmllZEJ5IjoiX0FsaWFuIiwiSWQiOiJkMjkxOTg3Yi02MGRiLTRlYjktYTJlOC1jMTI3ZjUzMjdiZWIiLCJNb2RpZmllZE9uIjoiMjAyMi0wNy0yN1QwNjowMzo1OCIsIlByb2plY3QiOnsiJHJlZiI6IjUifX1dLCJRdW90YXRpb25zIjpbXSwiUmVmZXJlbmNlVHlwZSI6IkpvdXJuYWxBcnRpY2xlIiwiU2hvcnRUaXRsZSI6IkR1YmV5LCBHdW5hc2VrYXJhbiAyMDE2IOKAkyBUaGUgc3VzdGFpbmFibGUgaHVtYW5pdGFyaWFuIHN1cHBseSBjaGFpbiIsIlNob3J0VGl0bGVVcGRhdGVUeXBlIjowLCJTb3VyY2VPZkJpYmxpb2dyYXBoaWNJbmZvcm1hdGlvbiI6IkNyb3NzUmVmIiwiU3RhdGljSWRzIjpbImUxYTc1NWQ4LTJkNjgtNDAxYy1iN2ZhLTc2NzkwYTdjYzVkZSJdLCJUYWJsZU9mQ29udGVudHNDb21wbGV4aXR5IjowLCJUYWJsZU9mQ29udGVudHNTb3VyY2VUZXh0Rm9ybWF0IjowLCJUYXNrcyI6W10sIlRpdGxlIjoiVGhlIHN1c3RhaW5hYmxlIGh1bWFuaXRhcmlhbiBzdXBwbHkgY2hhaW4gZGVzaWduOiBhZ2lsaXR5LCBhZGFwdGFiaWxpdHkgYW5kIGFsaWdubWVudCIsIlRyYW5zbGF0b3JzIjpbXSwiVm9sdW1lIjoiMTkiLCJZZWFyIjoiMjAxNiIsIlllYXJSZXNvbHZlZCI6IjIwMTYiLCJDcmVhdGVkQnkiOiJfQW5qb21zaG9hZSIsIkNyZWF0ZWRPbiI6IjIwMjItMDEtMzBUMDQ6NTQ6NTMiLCJNb2RpZmllZEJ5IjoiX0FMSSIsIklkIjoiMGNkMjAxYjAtNDFjYi00NjY2LWExMGUtMWJjZjkyZTg5NzVlIiwiTW9kaWZpZWRPbiI6IjIwMjItMDktMjhUMTM6MjA6NTk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xNikifV19LCJUYWciOiJDaXRhdmlQbGFjZWhvbGRlciM3MGQ4ZTJlYy1lNTFkLTQ4NjAtOTdjYi0zNTZmZjUyYWViYTkiLCJUZXh0IjoiKDIwMTYpIiwiV0FJVmVyc2lvbiI6IjYuOC4wLjAifQ==}</w:instrText>
          </w:r>
          <w:r w:rsidR="00D673CC" w:rsidRPr="00DD54E3">
            <w:rPr>
              <w:color w:val="000000" w:themeColor="text1"/>
              <w:lang w:val="en-GB"/>
            </w:rPr>
            <w:fldChar w:fldCharType="separate"/>
          </w:r>
          <w:r w:rsidR="00B10F20" w:rsidRPr="00DD54E3">
            <w:rPr>
              <w:color w:val="000000" w:themeColor="text1"/>
              <w:lang w:val="en-GB"/>
            </w:rPr>
            <w:t>(2016)</w:t>
          </w:r>
          <w:r w:rsidR="00D673CC" w:rsidRPr="00DD54E3">
            <w:rPr>
              <w:color w:val="000000" w:themeColor="text1"/>
              <w:lang w:val="en-GB"/>
            </w:rPr>
            <w:fldChar w:fldCharType="end"/>
          </w:r>
        </w:sdtContent>
      </w:sdt>
      <w:r w:rsidR="00D673CC" w:rsidRPr="00DD54E3">
        <w:rPr>
          <w:color w:val="000000" w:themeColor="text1"/>
          <w:lang w:val="en-GB"/>
        </w:rPr>
        <w:t xml:space="preserve"> </w:t>
      </w:r>
      <w:r w:rsidR="00E7443C" w:rsidRPr="00DD54E3">
        <w:rPr>
          <w:color w:val="000000" w:themeColor="text1"/>
          <w:lang w:val="en-GB"/>
        </w:rPr>
        <w:t>established an SHSCM</w:t>
      </w:r>
      <w:r w:rsidR="00D673CC" w:rsidRPr="00DD54E3">
        <w:rPr>
          <w:color w:val="000000" w:themeColor="text1"/>
          <w:lang w:val="en-GB"/>
        </w:rPr>
        <w:t xml:space="preserve"> framework with an emphasis on agility, flexibility, and alignment that ties ecological imbalances with natural disasters and proposes an environmentally conscious supply chain. </w:t>
      </w:r>
      <w:sdt>
        <w:sdtPr>
          <w:rPr>
            <w:color w:val="000000" w:themeColor="text1"/>
            <w:lang w:val="en-GB"/>
          </w:rPr>
          <w:alias w:val="To edit, see citavi.com/edit"/>
          <w:tag w:val="CitaviPlaceholder#2599cba9-2506-403f-85eb-a92781815b56"/>
          <w:id w:val="1226486404"/>
          <w:placeholder>
            <w:docPart w:val="F76B8BD87B7A48F89778999C3EAB7BF8"/>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M5NDRjZjYxLTQxNzctNDkyMy04NWI4LTM5NDMwZTVlNmMyNCIsIkVudHJpZXMiOlt7IiRpZCI6IjIiLCIkdHlwZSI6IlN3aXNzQWNhZGVtaWMuQ2l0YXZpLkNpdGF0aW9ucy5Xb3JkUGxhY2Vob2xkZXJFbnRyeSwgU3dpc3NBY2FkZW1pYy5DaXRhdmkiLCJJZCI6ImIzYzdkYWE5LTgzMmMtNGUxNC1iZjczLTBlMGZhZmVhZDZiMSIsIlJhbmdlTGVuZ3RoIjoxOSwiUmVmZXJlbmNlSWQiOiIwMjQ3YjE1Yi1hZDMzLTQwNWQtYWRjYy1hYzAzNGZhYjQzZW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lyYSIsIkxhc3ROYW1lIjoiSGFhdmlzdG8iLCJQcm90ZWN0ZWQiOmZhbHNlLCJTZXgiOjIsIkNyZWF0ZWRCeSI6Il9hIiwiQ3JlYXRlZE9uIjoiMjAxNi0xMC0wMVQxMzoxNjowMSIsIk1vZGlmaWVkQnkiOiJfYSIsIklkIjoiZGZmZDVlZjEtMTM1MS00NDhhLWE3MTctOWZhZTFkYmE3NjI1IiwiTW9kaWZpZWRPbiI6IjIwMTYtMTAtMjdUMTM6MTk6NDEiLCJQcm9qZWN0Ijp7IiRpZCI6IjUiLCIkdHlwZSI6IlN3aXNzQWNhZGVtaWMuQ2l0YXZpLlByb2plY3QsIFN3aXNzQWNhZGVtaWMuQ2l0YXZpIn19LHsiJGlkIjoiNiIsIiR0eXBlIjoiU3dpc3NBY2FkZW1pYy5DaXRhdmkuUGVyc29uLCBTd2lzc0FjYWRlbWljLkNpdGF2aSIsIkZpcnN0TmFtZSI6Ikd5w7ZuZ3lpIiwiTGFzdE5hbWUiOiJLb3bDoWNzIiwiUHJvdGVjdGVkIjpmYWxzZSwiU2V4IjowLCJDcmVhdGVkQnkiOiJfQUxJIiwiQ3JlYXRlZE9uIjoiMjAyMi0wMy0xMlQwNTo1NTozNCIsIk1vZGlmaWVkQnkiOiJfQUxJIiwiSWQiOiIyZDg0ZGE5Yi01YTgwLTQ0Y2YtYTVkNy05ZGFhMWM0MzJkODUiLCJNb2RpZmllZE9uIjoiMjAyMi0wMy0xMlQwNTo1NTozNCIsIlByb2plY3QiOnsiJHJlZiI6IjUifX1dLCJDaXRhdGlvbktleSI6IkhhYXZpc3RvIGV0IGFsLiAyMDE0IiwiQ2l0YXRpb25LZXlVcGRhdGVUeXBlIjowLCJDb2xsYWJvcmF0b3JzIjpbXSwiQ3VzdG9tRmllbGQxIjoiNjgiLCJDdXN0b21GaWVsZDIiOiJDb25jZXB0dWFsIiwiQ3VzdG9tRmllbGQzIjoiQm90aCBvciBub3Qgc3BlY2lmaWMiLCJDdXN0b21GaWVsZDQiOiJCb3RoIG9yIG5vdCBzcGVjaWZpYyIsIkN1c3RvbUZpZWxkNSI6IlNldmVyYWwiLCJDdXN0b21GaWVsZDYiOiJDb25jZXB0dWFsIFJlc2VhcmNoIiwiQ3VzdG9tRmllbGQ3IjoiRWNvbm9taWMrRW52aXJvbWVudGFsK1NvY2lhbCIsIkN1c3RvbUZpZWxkOCI6IkNvbnRpbmdlbmN5IHRoZW9yeSIsIkN1c3RvbUZpZWxkOSI6IkZpbmxhbmQiLCJEb2kiOiIxMC4xMTA4L0RQTS0xMC0yMDEzLTAxOTI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mVtZXJhbGQuY29tL2luc2lnaHQvY29udGVudC9kb2kvMTAuMTEwOC9EUE0tMTAtMjAxMy0wMTkyL2Z1bGwvaHRtbCIsIlVyaVN0cmluZyI6Imh0dHBzOi8vd3d3LmVtZXJhbGQuY29tL2luc2lnaHQvY29udGVudC9kb2kvMTAuMTEwOC9EUE0tMTAtMjAxMy0wMTkyL2Z1bGwvaHRtb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0NiIsIk1vZGlmaWVkQnkiOiJfQW5qb21zaG9hZSIsIklkIjoiYjkyMGE5NjgtZGYxOC00YWNmLTkzYWEtY2NhNGZmNzRiMTZiIiwiTW9kaWZpZWRPbiI6IjIwMjItMDMtMTFUMDY6MzU6NDY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IxMC4xMTA4L0RQTS0xMC0yMDEzLTAxOTIiLCJVcmlTdHJpbmciOiJodHRwczovL2RvaS5vcmcvMTAuMTEwOC9EUE0tMTAtMjAxMy0wMTky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NzBhNDZjZTMtZDMzMC00NWI4LTgxNGUtYzRlYjdjZmY2OWNhIiwiTW9kaWZpZWRPbiI6IjIwMjItMDEtMzBUMDQ6NTQ6NTM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JodHRwczovL3d3dy5zY29wdXMuY29tL2lud2FyZC9yZWNvcmQudXJpP2VpZD0yLXMyLjAtODQ5MTQ2OTMxMTEmZG9pPTEwLjExMDglMmZEUE0tMTAtMjAxMy0wMTkyJnBhcnRuZXJJRD00MCZtZDU9ZTg4Y2RkMGRjMTQwMTQ0ZjA3Zjk3M2MwOWNhN2U1OWMiLCJVcmlTdHJpbmciOiJodHRwczovL3d3dy5zY29wdXMuY29tL2lud2FyZC9yZWNvcmQudXJpP2VpZD0yLXMyLjAtODQ5MTQ2OTMxMTEmZG9pPTEwLjExMDglMmZEUE0tMTAtMjAxMy0wMTkyJnBhcnRuZXJJRD00MCZtZDU9ZTg4Y2RkMGRjMTQwMTQ0ZjA3Zjk3M2MwOWNhN2U1OWM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yMWQxYmYxMC1iNTYxLTRiZWMtODMxMi1kM2U3ZWM2OWJkMzIiLCJNb2RpZmllZE9uIjoiMjAyMi0wMS0zMFQwNDo1NDo1MyIsIlByb2plY3QiOnsiJHJlZiI6IjUifX1dLCJOdW1iZXIiOiI1IiwiT25saW5lQWRkcmVzcyI6Imh0dHBzOi8vd3d3LnNjb3B1cy5jb20vaW53YXJkL3JlY29yZC51cmk/ZWlkPTItczIuMC04NDkxNDY5MzExMSZkb2k9MTAuMTEwOCUyZkRQTS0xMC0yMDEzLTAxOTImcGFydG5lcklEPTQwJm1kNT1lODhjZGQwZGMxNDAxNDRmMDdmOTczYzA5Y2E3ZTU5YyIsIk9yZ2FuaXphdGlvbnMiOltdLCJPdGhlcnNJbnZvbHZlZCI6W10sIlBhZ2VSYW5nZSI6IjxzcD5cclxuICA8bj42MTA8L24+XHJcbiAgPGluPnRydWU8L2luPlxyXG4gIDxvcz42MTA8L29zPlxyXG4gIDxwcz42MTA8L3BzPlxyXG48L3NwPlxyXG48ZXA+XHJcbiAgPG4+NjMxPC9uPlxyXG4gIDxpbj50cnVlPC9pbj5cclxuICA8b3M+NjMxPC9vcz5cclxuICA8cHM+NjMxPC9wcz5cclxuPC9lcD5cclxuPG9zPjYxMC02MzE8L29zPiIsIlBlcmlvZGljYWwiOnsiJGlkIjoiMTciLCIkdHlwZSI6IlN3aXNzQWNhZGVtaWMuQ2l0YXZpLlBlcmlvZGljYWwsIFN3aXNzQWNhZGVtaWMuQ2l0YXZpIiwiTmFtZSI6IkRpc2FzdGVyIFByZXZlbnRpb24gYW5kIE1hbmFnZW1lbnQ6IEFuIEludGVybmF0aW9uYWwgSm91cm5hbCIsIlBhZ2luYXRpb24iOjAsIlByb3RlY3RlZCI6ZmFsc2UsIkNyZWF0ZWRCeSI6Il9BbmpvbXNob2FlIiwiQ3JlYXRlZE9uIjoiMjAyMi0wMS0zMFQwNDozMTozOCIsIk1vZGlmaWVkQnkiOiJfQW5qb21zaG9hZSIsIklkIjoiZjhiZmJlNWUtMzlkZS00ZmJmLTg5ODQtMDAzOWQ2N2M4OWI2IiwiTW9kaWZpZWRPbiI6IjIwMjItMDEtMzBUMDQ6MzE6MzgiLCJQcm9qZWN0Ijp7IiRyZWYiOiI1In19LCJQdWJsaXNoZXJzIjpbeyIkaWQiOiIxO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SGFhdmlzdG8sIEtvdsOhY3MgMjAxNCDigJMgUGVyc3BlY3RpdmVzIG9uIHN1c3RhaW5hYmlsaXR5IGluIGh1bWFuaXRhcmlhbiIsIlNob3J0VGl0bGVVcGRhdGVUeXBlIjowLCJTb3VyY2VPZkJpYmxpb2dyYXBoaWNJbmZvcm1hdGlvbiI6IkNyb3NzUmVmIiwiU3RhdGljSWRzIjpbIjFlYmI3MDViLWIxYmMtNDJkNi05ZDI1LTViZWY2MjQ4MGZlNyJdLCJUYWJsZU9mQ29udGVudHNDb21wbGV4aXR5IjowLCJUYWJsZU9mQ29udGVudHNTb3VyY2VUZXh0Rm9ybWF0IjowLCJUYXNrcyI6W10sIlRpdGxlIjoiUGVyc3BlY3RpdmVzIG9uIHN1c3RhaW5hYmlsaXR5IGluIGh1bWFuaXRhcmlhbiBzdXBwbHkgY2hhaW5zIiwiVHJhbnNsYXRvcnMiOltdLCJWb2x1bWUiOiIyMyIsIlllYXIiOiIyMDE0IiwiWWVhclJlc29sdmVkIjoiMjAxNCIsIkNyZWF0ZWRCeSI6Il9BbmpvbXNob2FlIiwiQ3JlYXRlZE9uIjoiMjAyMi0wMS0zMFQwNDo1NDo1MyIsIk1vZGlmaWVkQnkiOiJfQUxJIiwiSWQiOiIwMjQ3YjE1Yi1hZDMzLTQwNWQtYWRjYy1hYzAzNGZhYjQzZWQiLCJNb2RpZmllZE9uIjoiMjAyMi0wOS0yOFQxMzoyNDoyOSIsIlByb2plY3QiOnsiJHJlZiI6IjUifX0sIlVzZU51bWJlcmluZ1R5cGVPZlBhcmVudERvY3VtZW50IjpmYWxzZX1dLCJGb3JtYXR0ZWRUZXh0Ijp7IiRpZCI6IjE5IiwiQ291bnQiOjEsIlRleHRVbml0cyI6W3siJGlkIjoiMjAiLCJGb250U3R5bGUiOnsiJGlkIjoiMjEiLCJOZXV0cmFsIjp0cnVlfSwiUmVhZGluZ09yZGVyIjoxLCJUZXh0IjoiSGFhdmlzdG8gYW5kIEtvdsOhY3MifV19LCJUYWciOiJDaXRhdmlQbGFjZWhvbGRlciMyNTk5Y2JhOS0yNTA2LTQwM2YtODVlYi1hOTI3ODE4MTViNTYiLCJUZXh0IjoiSGFhdmlzdG8gYW5kIEtvdsOhY3MiLCJXQUlWZXJzaW9uIjoiNi44LjAuMCJ9}</w:instrText>
          </w:r>
          <w:r w:rsidR="00D673CC" w:rsidRPr="00DD54E3">
            <w:rPr>
              <w:color w:val="000000" w:themeColor="text1"/>
              <w:lang w:val="en-GB"/>
            </w:rPr>
            <w:fldChar w:fldCharType="separate"/>
          </w:r>
          <w:r w:rsidR="00B10F20" w:rsidRPr="00DD54E3">
            <w:rPr>
              <w:color w:val="000000" w:themeColor="text1"/>
              <w:lang w:val="en-GB"/>
            </w:rPr>
            <w:t>Haavisto and Kovács</w:t>
          </w:r>
          <w:r w:rsidR="00D673CC" w:rsidRPr="00DD54E3">
            <w:rPr>
              <w:color w:val="000000" w:themeColor="text1"/>
              <w:lang w:val="en-GB"/>
            </w:rPr>
            <w:fldChar w:fldCharType="end"/>
          </w:r>
        </w:sdtContent>
      </w:sdt>
      <w:r w:rsidR="00D673CC" w:rsidRPr="00DD54E3">
        <w:rPr>
          <w:color w:val="000000" w:themeColor="text1"/>
          <w:lang w:val="en-GB"/>
        </w:rPr>
        <w:t xml:space="preserve"> </w:t>
      </w:r>
      <w:sdt>
        <w:sdtPr>
          <w:rPr>
            <w:color w:val="000000" w:themeColor="text1"/>
            <w:lang w:val="en-GB"/>
          </w:rPr>
          <w:alias w:val="To edit, see citavi.com/edit"/>
          <w:tag w:val="CitaviPlaceholder#c944cf61-4177-4923-85b8-39430e5e6c24"/>
          <w:id w:val="12128780"/>
          <w:placeholder>
            <w:docPart w:val="F76B8BD87B7A48F89778999C3EAB7BF8"/>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I1OTljYmE5LTI1MDYtNDAzZi04NWViLWE5Mjc4MTgxNWI1NiIsIkVudHJpZXMiOlt7IiRpZCI6IjIiLCIkdHlwZSI6IlN3aXNzQWNhZGVtaWMuQ2l0YXZpLkNpdGF0aW9ucy5Xb3JkUGxhY2Vob2xkZXJFbnRyeSwgU3dpc3NBY2FkZW1pYy5DaXRhdmkiLCJJZCI6IjJjZTQ4NzY1LTE3MWUtNDgxNS04YWQzLTVhZWZjMTgwODNjMCIsIlJhbmdlTGVuZ3RoIjo2LCJSZWZlcmVuY2VJZCI6IjAyNDdiMTViLWFkMzMtNDA1ZC1hZGNjLWFjMDM0ZmFiNDNlZ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JcmEiLCJMYXN0TmFtZSI6IkhhYXZpc3RvIiwiUHJvdGVjdGVkIjpmYWxzZSwiU2V4IjoyLCJDcmVhdGVkQnkiOiJfYSIsIkNyZWF0ZWRPbiI6IjIwMTYtMTAtMDFUMTM6MTY6MDEiLCJNb2RpZmllZEJ5IjoiX2EiLCJJZCI6ImRmZmQ1ZWYxLTEzNTEtNDQ4YS1hNzE3LTlmYWUxZGJhNzYyNSIsIk1vZGlmaWVkT24iOiIyMDE2LTEwLTI3VDEzOjE5OjQxIiwiUHJvamVjdCI6eyIkaWQiOiI1IiwiJHR5cGUiOiJTd2lzc0FjYWRlbWljLkNpdGF2aS5Qcm9qZWN0LCBTd2lzc0FjYWRlbWljLkNpdGF2aSJ9fSx7IiRpZCI6IjYiLCIkdHlwZSI6IlN3aXNzQWNhZGVtaWMuQ2l0YXZpLlBlcnNvbiwgU3dpc3NBY2FkZW1pYy5DaXRhdmkiLCJGaXJzdE5hbWUiOiJHecO2bmd5aSIsIkxhc3ROYW1lIjoiS292w6FjcyIsIlByb3RlY3RlZCI6ZmFsc2UsIlNleCI6MCwiQ3JlYXRlZEJ5IjoiX0FMSSIsIkNyZWF0ZWRPbiI6IjIwMjItMDMtMTJUMDU6NTU6MzQiLCJNb2RpZmllZEJ5IjoiX0FMSSIsIklkIjoiMmQ4NGRhOWItNWE4MC00NGNmLWE1ZDctOWRhYTFjNDMyZDg1IiwiTW9kaWZpZWRPbiI6IjIwMjItMDMtMTJUMDU6NTU6MzQiLCJQcm9qZWN0Ijp7IiRyZWYiOiI1In19XSwiQ2l0YXRpb25LZXkiOiJIYWF2aXN0byBldCBhbC4gMjAxNCIsIkNpdGF0aW9uS2V5VXBkYXRlVHlwZSI6MCwiQ29sbGFib3JhdG9ycyI6W10sIkN1c3RvbUZpZWxkMSI6IjY4IiwiQ3VzdG9tRmllbGQyIjoiQ29uY2VwdHVhbCIsIkN1c3RvbUZpZWxkMyI6IkJvdGggb3Igbm90IHNwZWNpZmljIiwiQ3VzdG9tRmllbGQ0IjoiQm90aCBvciBub3Qgc3BlY2lmaWMiLCJDdXN0b21GaWVsZDUiOiJTZXZlcmFsIiwiQ3VzdG9tRmllbGQ2IjoiQ29uY2VwdHVhbCBSZXNlYXJjaCIsIkN1c3RvbUZpZWxkNyI6IkVjb25vbWljK0Vudmlyb21lbnRhbCtTb2NpYWwiLCJDdXN0b21GaWVsZDgiOiJDb250aW5nZW5jeSB0aGVvcnkiLCJDdXN0b21GaWVsZDkiOiJGaW5sYW5kIiwiRG9pIjoiMTAuMTEwOC9EUE0tMTAtMjAxMy0wMTky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lbWVyYWxkLmNvbS9pbnNpZ2h0L2NvbnRlbnQvZG9pLzEwLjExMDgvRFBNLTEwLTIwMTMtMDE5Mi9mdWxsL2h0bWwiLCJVcmlTdHJpbmciOiJodHRwczovL3d3dy5lbWVyYWxkLmNvbS9pbnNpZ2h0L2NvbnRlbnQvZG9pLzEwLjExMDgvRFBNLTEwLTIwMTMtMDE5Mi9mdWxsL2h0bWw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U6NDYiLCJNb2RpZmllZEJ5IjoiX0Fuam9tc2hvYWUiLCJJZCI6ImI5MjBhOTY4LWRmMTgtNGFjZi05M2FhLWNjYTRmZjc0YjE2YiIsIk1vZGlmaWVkT24iOiIyMDIyLTAzLTExVDA2OjM1OjQ2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MTAuMTEwOC9EUE0tMTAtMjAxMy0wMTkyIiwiVXJpU3RyaW5nIjoiaHR0cHM6Ly9kb2kub3JnLzEwLjExMDgvRFBNLTEwLTIwMTMtMDE5Mi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cwYTQ2Y2UzLWQzMzAtNDViOC04MTRlLWM0ZWI3Y2ZmNjljYS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aHR0cHM6Ly93d3cuc2NvcHVzLmNvbS9pbndhcmQvcmVjb3JkLnVyaT9laWQ9Mi1zMi4wLTg0OTE0NjkzMTExJmRvaT0xMC4xMTA4JTJmRFBNLTEwLTIwMTMtMDE5MiZwYXJ0bmVySUQ9NDAmbWQ1PWU4OGNkZDBkYzE0MDE0NGYwN2Y5NzNjMDljYTdlNTljIiwiVXJpU3RyaW5nIjoiaHR0cHM6Ly93d3cuc2NvcHVzLmNvbS9pbndhcmQvcmVjb3JkLnVyaT9laWQ9Mi1zMi4wLTg0OTE0NjkzMTExJmRvaT0xMC4xMTA4JTJmRFBNLTEwLTIwMTMtMDE5MiZwYXJ0bmVySUQ9NDAmbWQ1PWU4OGNkZDBkYzE0MDE0NGYwN2Y5NzNjMDljYTdlNTlj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jFkMWJmMTAtYjU2MS00YmVjLTgzMTItZDNlN2VjNjliZDMyIiwiTW9kaWZpZWRPbiI6IjIwMjItMDEtMzBUMDQ6NTQ6NTMiLCJQcm9qZWN0Ijp7IiRyZWYiOiI1In19XSwiTnVtYmVyIjoiNSIsIk9ubGluZUFkZHJlc3MiOiJodHRwczovL3d3dy5zY29wdXMuY29tL2lud2FyZC9yZWNvcmQudXJpP2VpZD0yLXMyLjAtODQ5MTQ2OTMxMTEmZG9pPTEwLjExMDglMmZEUE0tMTAtMjAxMy0wMTkyJnBhcnRuZXJJRD00MCZtZDU9ZTg4Y2RkMGRjMTQwMTQ0ZjA3Zjk3M2MwOWNhN2U1OWMiLCJPcmdhbml6YXRpb25zIjpbXSwiT3RoZXJzSW52b2x2ZWQiOltdLCJQYWdlUmFuZ2UiOiI8c3A+XHJcbiAgPG4+NjEwPC9uPlxyXG4gIDxpbj50cnVlPC9pbj5cclxuICA8b3M+NjEwPC9vcz5cclxuICA8cHM+NjEwPC9wcz5cclxuPC9zcD5cclxuPGVwPlxyXG4gIDxuPjYzMTwvbj5cclxuICA8aW4+dHJ1ZTwvaW4+XHJcbiAgPG9zPjYzMTwvb3M+XHJcbiAgPHBzPjYzMTwvcHM+XHJcbjwvZXA+XHJcbjxvcz42MTAtNjMxPC9vcz4iLCJQZXJpb2RpY2FsIjp7IiRpZCI6IjE3IiwiJHR5cGUiOiJTd2lzc0FjYWRlbWljLkNpdGF2aS5QZXJpb2RpY2FsLCBTd2lzc0FjYWRlbWljLkNpdGF2aSIsIk5hbWUiOiJEaXNhc3RlciBQcmV2ZW50aW9uIGFuZCBNYW5hZ2VtZW50OiBBbiBJbnRlcm5hdGlvbmFsIEpvdXJuYWwiLCJQYWdpbmF0aW9uIjowLCJQcm90ZWN0ZWQiOmZhbHNlLCJDcmVhdGVkQnkiOiJfQW5qb21zaG9hZSIsIkNyZWF0ZWRPbiI6IjIwMjItMDEtMzBUMDQ6MzE6MzgiLCJNb2RpZmllZEJ5IjoiX0Fuam9tc2hvYWUiLCJJZCI6ImY4YmZiZTVlLTM5ZGUtNGZiZi04OTg0LTAwMzlkNjdjODliNiIsIk1vZGlmaWVkT24iOiIyMDIyLTAxLTMwVDA0OjMxOjM4IiwiUHJvamVjdCI6eyIkcmVmIjoiNSJ9fSwiUHVibGlzaGVycyI6W3siJGlkIjoiMTg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hhYXZpc3RvLCBLb3bDoWNzIDIwMTQg4oCTIFBlcnNwZWN0aXZlcyBvbiBzdXN0YWluYWJpbGl0eSBpbiBodW1hbml0YXJpYW4iLCJTaG9ydFRpdGxlVXBkYXRlVHlwZSI6MCwiU291cmNlT2ZCaWJsaW9ncmFwaGljSW5mb3JtYXRpb24iOiJDcm9zc1JlZiIsIlN0YXRpY0lkcyI6WyIxZWJiNzA1Yi1iMWJjLTQyZDYtOWQyNS01YmVmNjI0ODBmZTciXSwiVGFibGVPZkNvbnRlbnRzQ29tcGxleGl0eSI6MCwiVGFibGVPZkNvbnRlbnRzU291cmNlVGV4dEZvcm1hdCI6MCwiVGFza3MiOltdLCJUaXRsZSI6IlBlcnNwZWN0aXZlcyBvbiBzdXN0YWluYWJpbGl0eSBpbiBodW1hbml0YXJpYW4gc3VwcGx5IGNoYWlucyIsIlRyYW5zbGF0b3JzIjpbXSwiVm9sdW1lIjoiMjMiLCJZZWFyIjoiMjAxNCIsIlllYXJSZXNvbHZlZCI6IjIwMTQiLCJDcmVhdGVkQnkiOiJfQW5qb21zaG9hZSIsIkNyZWF0ZWRPbiI6IjIwMjItMDEtMzBUMDQ6NTQ6NTMiLCJNb2RpZmllZEJ5IjoiX0FMSSIsIklkIjoiMDI0N2IxNWItYWQzMy00MDVkLWFkY2MtYWMwMzRmYWI0M2VkIiwiTW9kaWZpZWRPbiI6IjIwMjItMDktMjhUMTM6MjQ6Mjk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xNCkifV19LCJUYWciOiJDaXRhdmlQbGFjZWhvbGRlciNjOTQ0Y2Y2MS00MTc3LTQ5MjMtODViOC0zOTQzMGU1ZTZjMjQiLCJUZXh0IjoiKDIwMTQpIiwiV0FJVmVyc2lvbiI6IjYuOC4wLjAifQ==}</w:instrText>
          </w:r>
          <w:r w:rsidR="00D673CC" w:rsidRPr="00DD54E3">
            <w:rPr>
              <w:color w:val="000000" w:themeColor="text1"/>
              <w:lang w:val="en-GB"/>
            </w:rPr>
            <w:fldChar w:fldCharType="separate"/>
          </w:r>
          <w:r w:rsidR="00B10F20" w:rsidRPr="00DD54E3">
            <w:rPr>
              <w:color w:val="000000" w:themeColor="text1"/>
              <w:lang w:val="en-GB"/>
            </w:rPr>
            <w:t>(2014)</w:t>
          </w:r>
          <w:r w:rsidR="00D673CC" w:rsidRPr="00DD54E3">
            <w:rPr>
              <w:color w:val="000000" w:themeColor="text1"/>
              <w:lang w:val="en-GB"/>
            </w:rPr>
            <w:fldChar w:fldCharType="end"/>
          </w:r>
        </w:sdtContent>
      </w:sdt>
      <w:r w:rsidR="00D673CC" w:rsidRPr="00DD54E3">
        <w:rPr>
          <w:color w:val="000000" w:themeColor="text1"/>
          <w:lang w:val="en-GB"/>
        </w:rPr>
        <w:t xml:space="preserve"> develop</w:t>
      </w:r>
      <w:r w:rsidR="009E7676" w:rsidRPr="00DD54E3">
        <w:rPr>
          <w:color w:val="000000" w:themeColor="text1"/>
          <w:lang w:val="en-GB"/>
        </w:rPr>
        <w:t>ed</w:t>
      </w:r>
      <w:r w:rsidR="00D673CC" w:rsidRPr="00DD54E3">
        <w:rPr>
          <w:color w:val="000000" w:themeColor="text1"/>
          <w:lang w:val="en-GB"/>
        </w:rPr>
        <w:t xml:space="preserve"> a framework for analy</w:t>
      </w:r>
      <w:r w:rsidR="00ED15E8" w:rsidRPr="00DD54E3">
        <w:rPr>
          <w:color w:val="000000" w:themeColor="text1"/>
          <w:lang w:val="en-GB"/>
        </w:rPr>
        <w:t>s</w:t>
      </w:r>
      <w:r w:rsidR="00D673CC" w:rsidRPr="00DD54E3">
        <w:rPr>
          <w:color w:val="000000" w:themeColor="text1"/>
          <w:lang w:val="en-GB"/>
        </w:rPr>
        <w:t xml:space="preserve">ing how HOs address different expectations regarding sustainability. </w:t>
      </w:r>
      <w:sdt>
        <w:sdtPr>
          <w:rPr>
            <w:color w:val="000000" w:themeColor="text1"/>
            <w:lang w:val="en-GB"/>
          </w:rPr>
          <w:alias w:val="To edit, see citavi.com/edit"/>
          <w:tag w:val="CitaviPlaceholder#f56e600c-6609-4b5c-a859-6dd24e86dc71"/>
          <w:id w:val="-405995468"/>
          <w:placeholder>
            <w:docPart w:val="F76B8BD87B7A48F89778999C3EAB7BF8"/>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Q3MTJmZDc3LTYwNDMtNDk5OS1hZGVhLThhYzkzZjJhZmU3MyIsIkVudHJpZXMiOlt7IiRpZCI6IjIiLCIkdHlwZSI6IlN3aXNzQWNhZGVtaWMuQ2l0YXZpLkNpdGF0aW9ucy5Xb3JkUGxhY2Vob2xkZXJFbnRyeSwgU3dpc3NBY2FkZW1pYy5DaXRhdmkiLCJJZCI6Ijg4M2U3NDI3LTRkODYtNGI0YS1hOTgyLTUzMTc0YTMwMWQ1YSIsIlJhbmdlTGVuZ3RoIjoxMiwiUmVmZXJlbmNlSWQiOiJlNTgwNzA1NS05NTU1LTQxZmMtOWZjMC1jYWE3MWU0NjE4Yzg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vaGFtbWFkIiwiTGFzdE5hbWUiOiJaYXJlaSIsIk1pZGRsZU5hbWUiOiJIb3NzZWluIiwiUHJvdGVjdGVkIjpmYWxzZSwiU2V4IjoyLCJDcmVhdGVkQnkiOiJfQUxJIiwiQ3JlYXRlZE9uIjoiMjAyMi0wMy0xNlQxMTozNDoyMiIsIk1vZGlmaWVkQnkiOiJfQUxJIiwiSWQiOiI2YWU1NGZmMy1lMWE5LTRhYmMtOWQ5MS04NjI0NTQzYzIzZjEiLCJNb2RpZmllZE9uIjoiMjAyMi0wMy0xNlQxMTozNDoyMiIsIlByb2plY3QiOnsiJGlkIjoiNSIsIiR0eXBlIjoiU3dpc3NBY2FkZW1pYy5DaXRhdmkuUHJvamVjdCwgU3dpc3NBY2FkZW1pYy5DaXRhdmkifX0seyIkaWQiOiI2IiwiJHR5cGUiOiJTd2lzc0FjYWRlbWljLkNpdGF2aS5QZXJzb24sIFN3aXNzQWNhZGVtaWMuQ2l0YXZpIiwiRmlyc3ROYW1lIjoiUnV0aCIsIkxhc3ROYW1lIjoiQ2FycmFzY28tR2FsbGVnbyIsIlByb3RlY3RlZCI6ZmFsc2UsIlNleCI6MSwiQ3JlYXRlZEJ5IjoiX0FMSSIsIkNyZWF0ZWRPbiI6IjIwMjItMDMtMTZUMTE6MzQ6MjIiLCJNb2RpZmllZEJ5IjoiX0FMSSIsIklkIjoiMWQ1ZjA0MDEtNjQ5Ni00YTYxLTkxY2EtZmE0MmMxMmUzMjMyIiwiTW9kaWZpZWRPbiI6IjIwMjItMDMtMTZUMTE6MzQ6MjIiLCJQcm9qZWN0Ijp7IiRyZWYiOiI1In19LHsiJGlkIjoiNyIsIiR0eXBlIjoiU3dpc3NBY2FkZW1pYy5DaXRhdmkuUGVyc29uLCBTd2lzc0FjYWRlbWljLkNpdGF2aSIsIkZpcnN0TmFtZSI6IlN0ZWZhbm8iLCJMYXN0TmFtZSI6IlJvbmNoaSIsIlByb3RlY3RlZCI6ZmFsc2UsIlNleCI6MiwiQ3JlYXRlZEJ5IjoiX0FMSSIsIkNyZWF0ZWRPbiI6IjIwMjItMDMtMTZUMTE6MzQ6MjIiLCJNb2RpZmllZEJ5IjoiX0FMSSIsIklkIjoiMjFmOTRlOWItMDBmMy00NmUxLWE4ZTgtM2E5YWMzNTNkZTYyIiwiTW9kaWZpZWRPbiI6IjIwMjItMDMtMTZUMTE6MzQ6MjIiLCJQcm9qZWN0Ijp7IiRyZWYiOiI1In19XSwiQ2l0YXRpb25LZXkiOiJaYXJlaSBldCBhbC4gMjAxOSIsIkNpdGF0aW9uS2V5VXBkYXRlVHlwZSI6MCwiQ29sbGFib3JhdG9ycyI6W10sIkN1c3RvbUZpZWxkMSI6IjkiLCJDdXN0b21GaWVsZDIiOiJFbXBpcmljYWwiLCJDdXN0b21GaWVsZDMiOiJCb3RoIG9yIG5vdCBzcGVjaWZpYyIsIkN1c3RvbUZpZWxkNCI6IkJvdGggb3Igbm90IHNwZWNpZmljIiwiQ3VzdG9tRmllbGQ1IjoiTm90IHNwZWNpZmljIiwiQ3VzdG9tRmllbGQ2IjoiQWN0aW9uIHJlc2VhcmNoIiwiQ3VzdG9tRmllbGQ3IjoiRW52aXJvbm1lbnQiLCJDdXN0b21GaWVsZDgiOiJDb250aW5nZW5jeSB0aGVvcnkiLCJDdXN0b21GaWVsZDkiOiJJdGFseSIsIkRvaSI6IjEwLjExMDgvSUpPUE0tMTItMjAxOC0wNzAzIiwiRWRpdG9ycyI6W10sIkV2YWx1YXRpb25Db21wbGV4aXR5IjowLCJFdmFsdWF0aW9uU291cmNlVGV4dEZvcm1hdCI6MCwiR3JvdXBzIjpbeyIkaWQiOiI4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lbWVyYWxkLmNvbS9pbnNpZ2h0L2NvbnRlbnQvZG9pLzEwLjExMDgvSUpPUE0tMTItMjAxOC0wNzAzL2Z1bGwvaHRtbCIsIlVyaVN0cmluZyI6Imh0dHBzOi8vd3d3LmVtZXJhbGQuY29tL2luc2lnaHQvY29udGVudC9kb2kvMTAuMTEwOC9JSk9QTS0xMi0yMDE4LTA3MDMvZnVsbC9odG1s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QyIiwiTW9kaWZpZWRCeSI6Il9BbmpvbXNob2FlIiwiSWQiOiI3MjcxMWI0OS0yNTZlLTQ0YzYtOWJkNS0wOThjYjJiZDBkZDIiLCJNb2RpZmllZE9uIjoiMjAyMi0wMy0xMVQwNjozNDo0Mi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mh0dHBzOi8vd3d3LnNjb3B1cy5jb20vaW53YXJkL3JlY29yZC51cmk/ZWlkPTItczIuMC04NTA3NDY2NDMwNyZkb2k9MTAuMTEwOCUyZklKT1BNLTEyLTIwMTgtMDcwMyZwYXJ0bmVySUQ9NDAmbWQ1PWI3ZGM3ZTc4YzMxNWY0NWQ0NDU1YjVjMmQ4MGJkYTBiIiwiVXJpU3RyaW5nIjoiaHR0cHM6Ly93d3cuc2NvcHVzLmNvbS9pbndhcmQvcmVjb3JkLnVyaT9laWQ9Mi1zMi4wLTg1MDc0NjY0MzA3JmRvaT0xMC4xMTA4JTJmSUpPUE0tMTItMjAxOC0wNzAzJnBhcnRuZXJJRD00MCZtZDU9YjdkYzdlNzhjMzE1ZjQ1ZDQ0NTViNWMyZDgwYmRhMGI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2MzNmYTZjYS00MzM3LTRiZjEtYWRmYi1mZmFkNTMyNzA5NGUiLCJNb2RpZmllZE9uIjoiMjAyMi0wMS0zMFQwNDo1NDo1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jEwLjExMDgvSUpPUE0tMTItMjAxOC0wNzAzIiwiVXJpU3RyaW5nIjoiaHR0cHM6Ly9kb2kub3JnLzEwLjExMDgvSUpPUE0tMTItMjAxOC0wNzAz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ZDgxNzY4ZWMtZDMwYS00MjM5LTg3YTYtMDQ4MTczY2VjZGYyIiwiTW9kaWZpZWRPbiI6IjIwMjItMDEtMzBUMDQ6NTQ6NTMiLCJQcm9qZWN0Ijp7IiRyZWYiOiI1In19XSwiTnVtYmVyIjoiMTEiLCJPbmxpbmVBZGRyZXNzIjoiaHR0cHM6Ly93d3cuc2NvcHVzLmNvbS9pbndhcmQvcmVjb3JkLnVyaT9laWQ9Mi1zMi4wLTg1MDc0NjY0MzA3JmRvaT0xMC4xMTA4JTJmSUpPUE0tMTItMjAxOC0wNzAzJnBhcnRuZXJJRD00MCZtZDU9YjdkYzdlNzhjMzE1ZjQ1ZDQ0NTViNWMyZDgwYmRhMGIiLCJPcmdhbml6YXRpb25zIjpbXSwiT3RoZXJzSW52b2x2ZWQiOltdLCJQYWdlUmFuZ2UiOiI8c3A+XHJcbiAgPG4+MTE5Mzwvbj5cclxuICA8aW4+dHJ1ZTwvaW4+XHJcbiAgPG9zPjExOTM8L29zPlxyXG4gIDxwcz4xMTkzPC9wcz5cclxuPC9zcD5cclxuPGVwPlxyXG4gIDxuPjEyMjU8L24+XHJcbiAgPGluPnRydWU8L2luPlxyXG4gIDxvcz4xMjI1PC9vcz5cclxuICA8cHM+MTIyNTwvcHM+XHJcbjwvZXA+XHJcbjxvcz4xMTkzLTEyMjU8L29zPiIsIlBlcmlvZGljYWwiOnsiJGlkIjoiMTkiLCIkdHlwZSI6IlN3aXNzQWNhZGVtaWMuQ2l0YXZpLlBlcmlvZGljYWwsIFN3aXNzQWNhZGVtaWMuQ2l0YXZpIiwiTmFtZSI6IkludGVybmF0aW9uYWwgSm91cm5hbCBvZiBPcGVyYXRpb25zIGFuZCBQcm9kdWN0aW9uIE1hbmFnZW1lbnQiLCJQYWdpbmF0aW9uIjowLCJQcm90ZWN0ZWQiOmZhbHNlLCJDcmVhdGVkQnkiOiJfQW5qb21zaG9hZSIsIkNyZWF0ZWRPbiI6IjIwMjItMDEtMzBUMDQ6NTQ6NTMiLCJNb2RpZmllZEJ5IjoiX0Fuam9tc2hvYWUiLCJJZCI6ImU1Njk0ZjU3LThhOWEtNGQxMi04Zjk2LWI2MjZjMGZjNWU4OSIsIk1vZGlmaWVkT24iOiIyMDIyLTAxLTMwVDA0OjU0OjUzIiwiUHJvamVjdCI6eyIkcmVmIjoiNSJ9fSwiUHVibGlzaGVycyI6W3siJGlkIjoiMjA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lphcmVpLCBDYXJyYXNjby1HYWxsZWdvIGV0IGFsLiAyMDE5IOKAkyBUbyBncmVlbmVyIHBhc3R1cmVzIiwiU2hvcnRUaXRsZVVwZGF0ZVR5cGUiOjAsIlNvdXJjZU9mQmlibGlvZ3JhcGhpY0luZm9ybWF0aW9uIjoiQ3Jvc3NSZWYiLCJTdGF0aWNJZHMiOlsiYzMwYTEyMmUtZDk0MC00NDU1LWFmOTQtMThhZDMzZDUxZDRmIl0sIlRhYmxlT2ZDb250ZW50c0NvbXBsZXhpdHkiOjAsIlRhYmxlT2ZDb250ZW50c1NvdXJjZVRleHRGb3JtYXQiOjAsIlRhc2tzIjpbXSwiVGl0bGUiOiJUbyBncmVlbmVyIHBhc3R1cmVzOiBBbiBhY3Rpb24gcmVzZWFyY2ggc3R1ZHkgb24gdGhlIGVudmlyb25tZW50YWwgc3VzdGFpbmFiaWxpdHkgb2YgaHVtYW5pdGFyaWFuIHN1cHBseSBjaGFpbnMiLCJUcmFuc2xhdG9ycyI6W10sIlZvbHVtZSI6IjM5IiwiWWVhciI6IjIwMTkiLCJZZWFyUmVzb2x2ZWQiOiIyMDE5IiwiQ3JlYXRlZEJ5IjoiX0Fuam9tc2hvYWUiLCJDcmVhdGVkT24iOiIyMDIyLTAxLTMwVDA0OjU0OjUzIiwiTW9kaWZpZWRCeSI6Il9BTEkiLCJJZCI6ImU1ODA3MDU1LTk1NTUtNDFmYy05ZmMwLWNhYTcxZTQ2MThjOCIsIk1vZGlmaWVkT24iOiIyMDIyLTA5LTI4VDEzOjE4OjE2IiwiUHJvamVjdCI6eyIkcmVmIjoiNSJ9fSwiVXNlTnVtYmVyaW5nVHlwZU9mUGFyZW50RG9jdW1lbnQiOmZhbHNlfV0sIkZvcm1hdHRlZFRleHQiOnsiJGlkIjoiMjEiLCJDb3VudCI6MiwiVGV4dFVuaXRzIjpbeyIkaWQiOiIyMiIsIkZvbnRTdHlsZSI6eyIkaWQiOiIyMyIsIk5ldXRyYWwiOnRydWV9LCJSZWFkaW5nT3JkZXIiOjEsIlRleHQiOiJaYXJlaSJ9LHsiJGlkIjoiMjQiLCJGb250U3R5bGUiOnsiJGlkIjoiMjUiLCJJdGFsaWMiOnRydWV9LCJSZWFkaW5nT3JkZXIiOjEsIlRleHQiOiIgZXQgYWwuIn1dfSwiVGFnIjoiQ2l0YXZpUGxhY2Vob2xkZXIjZjU2ZTYwMGMtNjYwOS00YjVjLWE4NTktNmRkMjRlODZkYzcxIiwiVGV4dCI6IlphcmVpIGV0IGFsLiIsIldBSVZlcnNpb24iOiI2LjguMC4wIn0=}</w:instrText>
          </w:r>
          <w:r w:rsidR="00D673CC" w:rsidRPr="00DD54E3">
            <w:rPr>
              <w:color w:val="000000" w:themeColor="text1"/>
              <w:lang w:val="en-GB"/>
            </w:rPr>
            <w:fldChar w:fldCharType="separate"/>
          </w:r>
          <w:r w:rsidR="00B10F20" w:rsidRPr="00DD54E3">
            <w:rPr>
              <w:color w:val="000000" w:themeColor="text1"/>
              <w:lang w:val="en-GB"/>
            </w:rPr>
            <w:t>Zarei</w:t>
          </w:r>
          <w:r w:rsidR="00B10F20" w:rsidRPr="00DD54E3">
            <w:rPr>
              <w:i/>
              <w:color w:val="000000" w:themeColor="text1"/>
              <w:lang w:val="en-GB"/>
            </w:rPr>
            <w:t xml:space="preserve"> et al.</w:t>
          </w:r>
          <w:r w:rsidR="00D673CC" w:rsidRPr="00DD54E3">
            <w:rPr>
              <w:color w:val="000000" w:themeColor="text1"/>
              <w:lang w:val="en-GB"/>
            </w:rPr>
            <w:fldChar w:fldCharType="end"/>
          </w:r>
        </w:sdtContent>
      </w:sdt>
      <w:r w:rsidR="00D673CC" w:rsidRPr="00DD54E3">
        <w:rPr>
          <w:color w:val="000000" w:themeColor="text1"/>
          <w:lang w:val="en-GB"/>
        </w:rPr>
        <w:t xml:space="preserve"> </w:t>
      </w:r>
      <w:sdt>
        <w:sdtPr>
          <w:rPr>
            <w:color w:val="000000" w:themeColor="text1"/>
            <w:lang w:val="en-GB"/>
          </w:rPr>
          <w:alias w:val="To edit, see citavi.com/edit"/>
          <w:tag w:val="CitaviPlaceholder#4712fd77-6043-4999-adea-8ac93f2afe73"/>
          <w:id w:val="1538624251"/>
          <w:placeholder>
            <w:docPart w:val="F76B8BD87B7A48F89778999C3EAB7BF8"/>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Y1NmU2MDBjLTY2MDktNGI1Yy1hODU5LTZkZDI0ZTg2ZGM3MSIsIkVudHJpZXMiOlt7IiRpZCI6IjIiLCIkdHlwZSI6IlN3aXNzQWNhZGVtaWMuQ2l0YXZpLkNpdGF0aW9ucy5Xb3JkUGxhY2Vob2xkZXJFbnRyeSwgU3dpc3NBY2FkZW1pYy5DaXRhdmkiLCJJZCI6ImNjMDY0Mjk0LWQwOWItNGUyYi1hYjgzLWE3YTZjMzAwYjE5YiIsIlJhbmdlTGVuZ3RoIjo3LCJSZWZlcmVuY2VJZCI6ImU1ODA3MDU1LTk1NTUtNDFmYy05ZmMwLWNhYTcxZTQ2MThjO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b2hhbW1hZCIsIkxhc3ROYW1lIjoiWmFyZWkiLCJNaWRkbGVOYW1lIjoiSG9zc2VpbiIsIlByb3RlY3RlZCI6ZmFsc2UsIlNleCI6MiwiQ3JlYXRlZEJ5IjoiX0FMSSIsIkNyZWF0ZWRPbiI6IjIwMjItMDMtMTZUMTE6MzQ6MjIiLCJNb2RpZmllZEJ5IjoiX0FMSSIsIklkIjoiNmFlNTRmZjMtZTFhOS00YWJjLTlkOTEtODYyNDU0M2MyM2YxIiwiTW9kaWZpZWRPbiI6IjIwMjItMDMtMTZUMTE6MzQ6MjIiLCJQcm9qZWN0Ijp7IiRpZCI6IjUiLCIkdHlwZSI6IlN3aXNzQWNhZGVtaWMuQ2l0YXZpLlByb2plY3QsIFN3aXNzQWNhZGVtaWMuQ2l0YXZpIn19LHsiJGlkIjoiNiIsIiR0eXBlIjoiU3dpc3NBY2FkZW1pYy5DaXRhdmkuUGVyc29uLCBTd2lzc0FjYWRlbWljLkNpdGF2aSIsIkZpcnN0TmFtZSI6IlJ1dGgiLCJMYXN0TmFtZSI6IkNhcnJhc2NvLUdhbGxlZ28iLCJQcm90ZWN0ZWQiOmZhbHNlLCJTZXgiOjEsIkNyZWF0ZWRCeSI6Il9BTEkiLCJDcmVhdGVkT24iOiIyMDIyLTAzLTE2VDExOjM0OjIyIiwiTW9kaWZpZWRCeSI6Il9BTEkiLCJJZCI6IjFkNWYwNDAxLTY0OTYtNGE2MS05MWNhLWZhNDJjMTJlMzIzMiIsIk1vZGlmaWVkT24iOiIyMDIyLTAzLTE2VDExOjM0OjIyIiwiUHJvamVjdCI6eyIkcmVmIjoiNSJ9fSx7IiRpZCI6IjciLCIkdHlwZSI6IlN3aXNzQWNhZGVtaWMuQ2l0YXZpLlBlcnNvbiwgU3dpc3NBY2FkZW1pYy5DaXRhdmkiLCJGaXJzdE5hbWUiOiJTdGVmYW5vIiwiTGFzdE5hbWUiOiJSb25jaGkiLCJQcm90ZWN0ZWQiOmZhbHNlLCJTZXgiOjIsIkNyZWF0ZWRCeSI6Il9BTEkiLCJDcmVhdGVkT24iOiIyMDIyLTAzLTE2VDExOjM0OjIyIiwiTW9kaWZpZWRCeSI6Il9BTEkiLCJJZCI6IjIxZjk0ZTliLTAwZjMtNDZlMS1hOGU4LTNhOWFjMzUzZGU2MiIsIk1vZGlmaWVkT24iOiIyMDIyLTAzLTE2VDExOjM0OjIyIiwiUHJvamVjdCI6eyIkcmVmIjoiNSJ9fV0sIkNpdGF0aW9uS2V5IjoiWmFyZWkgZXQgYWwuIDIwMTkiLCJDaXRhdGlvbktleVVwZGF0ZVR5cGUiOjAsIkNvbGxhYm9yYXRvcnMiOltdLCJDdXN0b21GaWVsZDEiOiI5IiwiQ3VzdG9tRmllbGQyIjoiRW1waXJpY2FsIiwiQ3VzdG9tRmllbGQzIjoiQm90aCBvciBub3Qgc3BlY2lmaWMiLCJDdXN0b21GaWVsZDQiOiJCb3RoIG9yIG5vdCBzcGVjaWZpYyIsIkN1c3RvbUZpZWxkNSI6Ik5vdCBzcGVjaWZpYyIsIkN1c3RvbUZpZWxkNiI6IkFjdGlvbiByZXNlYXJjaCIsIkN1c3RvbUZpZWxkNyI6IkVudmlyb25tZW50IiwiQ3VzdG9tRmllbGQ4IjoiQ29udGluZ2VuY3kgdGhlb3J5IiwiQ3VzdG9tRmllbGQ5IjoiSXRhbHkiLCJEb2kiOiIxMC4xMTA4L0lKT1BNLTEyLTIwMTgtMDcwMyIsIkVkaXRvcnMiOltdLCJFdmFsdWF0aW9uQ29tcGxleGl0eSI6MCwiRXZhbHVhdGlvblNvdXJjZVRleHRGb3JtYXQiOjAsIkdyb3VwcyI6W3siJGlkIjoiOCIsIiR0eXBlIjoiU3dpc3NBY2FkZW1pYy5DaXRhdmkuR3JvdXAsIFN3aXNzQWNhZGVtaWMuQ2l0YXZpIiwiRGlzcGxheVR5cGUiOjEsIk5hbWUiOiJSZXZlcnNlIGFuZCBjaXJjdWxhciIsIkNyZWF0ZWRCeSI6Il9BTEkiLCJDcmVhdGVkT24iOiIyMDIyLTExLTA5VDA0OjUwOjI4IiwiTW9kaWZpZWRCeSI6Il9BTEkiLCJJZCI6ImEyMTk2ZjZiLWRjYWItNGQ3OS1hNjMzLTY3NjRhZTdiOWI2YiIsIk1vZGlmaWVkT24iOiIyMDIyLTExLTA5VDA0OjUwOjM4IiwiUHJvamVjdCI6eyIkcmVmIjoiNSJ9fSx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ZW1lcmFsZC5jb20vaW5zaWdodC9jb250ZW50L2RvaS8xMC4xMTA4L0lKT1BNLTEyLTIwMTgtMDcwMy9mdWxsL2h0bWwiLCJVcmlTdHJpbmciOiJodHRwczovL3d3dy5lbWVyYWxkLmNvbS9pbnNpZ2h0L2NvbnRlbnQvZG9pLzEwLjExMDgvSUpPUE0tMTItMjAxOC0wNzAzL2Z1bGwvaHRtb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0MiIsIk1vZGlmaWVkQnkiOiJfQW5qb21zaG9hZSIsIklkIjoiNzI3MTFiNDktMjU2ZS00NGM2LTliZDUtMDk4Y2IyYmQwZGQyIiwiTW9kaWZpZWRPbiI6IjIwMjItMDMtMTFUMDY6MzQ6NDI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JodHRwczovL3d3dy5zY29wdXMuY29tL2lud2FyZC9yZWNvcmQudXJpP2VpZD0yLXMyLjAtODUwNzQ2NjQzMDcmZG9pPTEwLjExMDglMmZJSk9QTS0xMi0yMDE4LTA3MDMmcGFydG5lcklEPTQwJm1kNT1iN2RjN2U3OGMzMTVmNDVkNDQ1NWI1YzJkODBiZGEwYiIsIlVyaVN0cmluZyI6Imh0dHBzOi8vd3d3LnNjb3B1cy5jb20vaW53YXJkL3JlY29yZC51cmk/ZWlkPTItczIuMC04NTA3NDY2NDMwNyZkb2k9MTAuMTEwOCUyZklKT1BNLTEyLTIwMTgtMDcwMyZwYXJ0bmVySUQ9NDAmbWQ1PWI3ZGM3ZTc4YzMxNWY0NWQ0NDU1YjVjMmQ4MGJkYTBi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NjMzZmE2Y2EtNDMzNy00YmYxLWFkZmItZmZhZDUzMjcwOTRlIiwiTW9kaWZpZWRPbiI6IjIwMjItMDEtMzBUMDQ6NTQ6NTMiLCJQcm9qZWN0Ijp7IiRyZWYiOiI1In19LHsiJGlkIjoiMTYiLCIkdHlwZSI6IlN3aXNzQWNhZGVtaWMuQ2l0YXZpLkxvY2F0aW9uLCBTd2lzc0FjYWRlbWljLkNpdGF2aSIsIkFkZHJlc3MiOnsiJGlkIjoiMTciLCIkdHlwZSI6IlN3aXNzQWNhZGVtaWMuQ2l0YXZpLkxpbmtlZFJlc291cmNlLCBTd2lzc0FjYWRlbWljLkNpdGF2aSIsIkxpbmtlZFJlc291cmNlVHlwZSI6NSwiT3JpZ2luYWxTdHJpbmciOiIxMC4xMTA4L0lKT1BNLTEyLTIwMTgtMDcwMyIsIlVyaVN0cmluZyI6Imh0dHBzOi8vZG9pLm9yZy8xMC4xMTA4L0lKT1BNLTEyLTIwMTgtMDcwMyIsIkxpbmtlZFJlc291cmNlU3RhdHVzIjo4LCJQcm9wZXJ0aWVzIjp7IiRpZCI6IjE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Q4MTc2OGVjLWQzMGEtNDIzOS04N2E2LTA0ODE3M2NlY2RmMiIsIk1vZGlmaWVkT24iOiIyMDIyLTAxLTMwVDA0OjU0OjUzIiwiUHJvamVjdCI6eyIkcmVmIjoiNSJ9fV0sIk51bWJlciI6IjExIiwiT25saW5lQWRkcmVzcyI6Imh0dHBzOi8vd3d3LnNjb3B1cy5jb20vaW53YXJkL3JlY29yZC51cmk/ZWlkPTItczIuMC04NTA3NDY2NDMwNyZkb2k9MTAuMTEwOCUyZklKT1BNLTEyLTIwMTgtMDcwMyZwYXJ0bmVySUQ9NDAmbWQ1PWI3ZGM3ZTc4YzMxNWY0NWQ0NDU1YjVjMmQ4MGJkYTBiIiwiT3JnYW5pemF0aW9ucyI6W10sIk90aGVyc0ludm9sdmVkIjpbXSwiUGFnZVJhbmdlIjoiPHNwPlxyXG4gIDxuPjExOTM8L24+XHJcbiAgPGluPnRydWU8L2luPlxyXG4gIDxvcz4xMTkzPC9vcz5cclxuICA8cHM+MTE5MzwvcHM+XHJcbjwvc3A+XHJcbjxlcD5cclxuICA8bj4xMjI1PC9uPlxyXG4gIDxpbj50cnVlPC9pbj5cclxuICA8b3M+MTIyNTwvb3M+XHJcbiAgPHBzPjEyMjU8L3BzPlxyXG48L2VwPlxyXG48b3M+MTE5My0xMjI1PC9vcz4iLCJQZXJpb2RpY2FsIjp7IiRpZCI6IjE5IiwiJHR5cGUiOiJTd2lzc0FjYWRlbWljLkNpdGF2aS5QZXJpb2RpY2FsLCBTd2lzc0FjYWRlbWljLkNpdGF2aSIsIk5hbWUiOiJJbnRlcm5hdGlvbmFsIEpvdXJuYWwgb2YgT3BlcmF0aW9ucyBhbmQgUHJvZHVjdGlvbiBNYW5hZ2VtZW50IiwiUGFnaW5hdGlvbiI6MCwiUHJvdGVjdGVkIjpmYWxzZSwiQ3JlYXRlZEJ5IjoiX0Fuam9tc2hvYWUiLCJDcmVhdGVkT24iOiIyMDIyLTAxLTMwVDA0OjU0OjUzIiwiTW9kaWZpZWRCeSI6Il9BbmpvbXNob2FlIiwiSWQiOiJlNTY5NGY1Ny04YTlhLTRkMTItOGY5Ni1iNjI2YzBmYzVlODkiLCJNb2RpZmllZE9uIjoiMjAyMi0wMS0zMFQwNDo1NDo1MyIsIlByb2plY3QiOnsiJHJlZiI6IjUifX0sIlB1Ymxpc2hlcnMiOlt7IiRpZCI6IjIw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aYXJlaSwgQ2FycmFzY28tR2FsbGVnbyBldCBhbC4gMjAxOSDigJMgVG8gZ3JlZW5lciBwYXN0dXJlcyIsIlNob3J0VGl0bGVVcGRhdGVUeXBlIjowLCJTb3VyY2VPZkJpYmxpb2dyYXBoaWNJbmZvcm1hdGlvbiI6IkNyb3NzUmVmIiwiU3RhdGljSWRzIjpbImMzMGExMjJlLWQ5NDAtNDQ1NS1hZjk0LTE4YWQzM2Q1MWQ0ZiJdLCJUYWJsZU9mQ29udGVudHNDb21wbGV4aXR5IjowLCJUYWJsZU9mQ29udGVudHNTb3VyY2VUZXh0Rm9ybWF0IjowLCJUYXNrcyI6W10sIlRpdGxlIjoiVG8gZ3JlZW5lciBwYXN0dXJlczogQW4gYWN0aW9uIHJlc2VhcmNoIHN0dWR5IG9uIHRoZSBlbnZpcm9ubWVudGFsIHN1c3RhaW5hYmlsaXR5IG9mIGh1bWFuaXRhcmlhbiBzdXBwbHkgY2hhaW5zIiwiVHJhbnNsYXRvcnMiOltdLCJWb2x1bWUiOiIzOSIsIlllYXIiOiIyMDE5IiwiWWVhclJlc29sdmVkIjoiMjAxOSIsIkNyZWF0ZWRCeSI6Il9BbmpvbXNob2FlIiwiQ3JlYXRlZE9uIjoiMjAyMi0wMS0zMFQwNDo1NDo1MyIsIk1vZGlmaWVkQnkiOiJfQUxJIiwiSWQiOiJlNTgwNzA1NS05NTU1LTQxZmMtOWZjMC1jYWE3MWU0NjE4YzgiLCJNb2RpZmllZE9uIjoiMjAyMi0wOS0yOFQxMzoxODoxNiIsIlByb2plY3QiOnsiJHJlZiI6IjUifX0sIlVzZU51bWJlcmluZ1R5cGVPZlBhcmVudERvY3VtZW50IjpmYWxzZSwiWWVhck9ubHkiOnRydWV9XSwiRm9ybWF0dGVkVGV4dCI6eyIkaWQiOiIyMSIsIkNvdW50IjoxLCJUZXh0VW5pdHMiOlt7IiRpZCI6IjIyIiwiRm9udFN0eWxlIjp7IiRpZCI6IjIzIiwiTmV1dHJhbCI6dHJ1ZX0sIlJlYWRpbmdPcmRlciI6MSwiVGV4dCI6IigyMDE5YSkifV19LCJUYWciOiJDaXRhdmlQbGFjZWhvbGRlciM0NzEyZmQ3Ny02MDQzLTQ5OTktYWRlYS04YWM5M2YyYWZlNzMiLCJUZXh0IjoiKDIwMTlhKSIsIldBSVZlcnNpb24iOiI2LjguMC4wIn0=}</w:instrText>
          </w:r>
          <w:r w:rsidR="00D673CC" w:rsidRPr="00DD54E3">
            <w:rPr>
              <w:color w:val="000000" w:themeColor="text1"/>
              <w:lang w:val="en-GB"/>
            </w:rPr>
            <w:fldChar w:fldCharType="separate"/>
          </w:r>
          <w:r w:rsidR="00B10F20" w:rsidRPr="00DD54E3">
            <w:rPr>
              <w:color w:val="000000" w:themeColor="text1"/>
              <w:lang w:val="en-GB"/>
            </w:rPr>
            <w:t>(2019a)</w:t>
          </w:r>
          <w:r w:rsidR="00D673CC" w:rsidRPr="00DD54E3">
            <w:rPr>
              <w:color w:val="000000" w:themeColor="text1"/>
              <w:lang w:val="en-GB"/>
            </w:rPr>
            <w:fldChar w:fldCharType="end"/>
          </w:r>
        </w:sdtContent>
      </w:sdt>
      <w:r w:rsidR="00D673CC" w:rsidRPr="00DD54E3">
        <w:rPr>
          <w:color w:val="000000" w:themeColor="text1"/>
          <w:lang w:val="en-GB"/>
        </w:rPr>
        <w:t xml:space="preserve"> rel</w:t>
      </w:r>
      <w:r w:rsidR="009E7676" w:rsidRPr="00DD54E3">
        <w:rPr>
          <w:color w:val="000000" w:themeColor="text1"/>
          <w:lang w:val="en-GB"/>
        </w:rPr>
        <w:t>ied</w:t>
      </w:r>
      <w:r w:rsidR="00D673CC" w:rsidRPr="00DD54E3">
        <w:rPr>
          <w:color w:val="000000" w:themeColor="text1"/>
          <w:lang w:val="en-GB"/>
        </w:rPr>
        <w:t xml:space="preserve"> on contingency theory to develop a framework that synthesi</w:t>
      </w:r>
      <w:r w:rsidR="00ED15E8" w:rsidRPr="00DD54E3">
        <w:rPr>
          <w:color w:val="000000" w:themeColor="text1"/>
          <w:lang w:val="en-GB"/>
        </w:rPr>
        <w:t>s</w:t>
      </w:r>
      <w:r w:rsidR="00D673CC" w:rsidRPr="00DD54E3">
        <w:rPr>
          <w:color w:val="000000" w:themeColor="text1"/>
          <w:lang w:val="en-GB"/>
        </w:rPr>
        <w:t>e</w:t>
      </w:r>
      <w:r w:rsidR="00D07182" w:rsidRPr="00DD54E3">
        <w:rPr>
          <w:color w:val="000000" w:themeColor="text1"/>
          <w:lang w:val="en-GB"/>
        </w:rPr>
        <w:t>d</w:t>
      </w:r>
      <w:r w:rsidR="00D673CC" w:rsidRPr="00DD54E3">
        <w:rPr>
          <w:color w:val="000000" w:themeColor="text1"/>
          <w:lang w:val="en-GB"/>
        </w:rPr>
        <w:t xml:space="preserve"> green practices for HSCs. Their framework define</w:t>
      </w:r>
      <w:r w:rsidR="00E7443C" w:rsidRPr="00DD54E3">
        <w:rPr>
          <w:color w:val="000000" w:themeColor="text1"/>
          <w:lang w:val="en-GB"/>
        </w:rPr>
        <w:t>s</w:t>
      </w:r>
      <w:r w:rsidR="00D673CC" w:rsidRPr="00DD54E3">
        <w:rPr>
          <w:color w:val="000000" w:themeColor="text1"/>
          <w:lang w:val="en-GB"/>
        </w:rPr>
        <w:t xml:space="preserve"> the contingency factors influencing the greening of HSCs and examines how humanitarian service providers can adapt to such factors. </w:t>
      </w:r>
    </w:p>
    <w:p w14:paraId="7CDDE66A" w14:textId="77777777" w:rsidR="00846134" w:rsidRPr="00DD54E3" w:rsidRDefault="00846134" w:rsidP="004D33C2">
      <w:pPr>
        <w:rPr>
          <w:color w:val="000000" w:themeColor="text1"/>
          <w:lang w:val="en-GB"/>
        </w:rPr>
      </w:pPr>
    </w:p>
    <w:p w14:paraId="20B701AB" w14:textId="77777777" w:rsidR="00271419" w:rsidRPr="00DD54E3" w:rsidRDefault="00271419" w:rsidP="004D33C2">
      <w:pPr>
        <w:rPr>
          <w:color w:val="000000" w:themeColor="text1"/>
          <w:lang w:val="en-GB"/>
        </w:rPr>
      </w:pPr>
    </w:p>
    <w:p w14:paraId="41D8E960" w14:textId="77777777" w:rsidR="00271419" w:rsidRPr="00DD54E3" w:rsidRDefault="00271419" w:rsidP="004D33C2">
      <w:pPr>
        <w:rPr>
          <w:color w:val="000000" w:themeColor="text1"/>
          <w:lang w:val="en-GB"/>
        </w:rPr>
      </w:pPr>
    </w:p>
    <w:bookmarkEnd w:id="24"/>
    <w:p w14:paraId="3156A147" w14:textId="369EC559" w:rsidR="00D673CC" w:rsidRPr="00DD54E3" w:rsidRDefault="00D673CC" w:rsidP="00223A93">
      <w:pPr>
        <w:pStyle w:val="Heading3"/>
        <w:rPr>
          <w:color w:val="000000" w:themeColor="text1"/>
          <w:lang w:val="en-GB"/>
        </w:rPr>
      </w:pPr>
      <w:r w:rsidRPr="00DD54E3">
        <w:rPr>
          <w:color w:val="000000" w:themeColor="text1"/>
          <w:lang w:val="en-GB"/>
        </w:rPr>
        <w:lastRenderedPageBreak/>
        <w:t>Performance measurement of SHSCM</w:t>
      </w:r>
    </w:p>
    <w:p w14:paraId="04DCF902" w14:textId="4451BFA7" w:rsidR="00CE2BE8" w:rsidRPr="00DD54E3" w:rsidRDefault="003B2C66" w:rsidP="00B32E85">
      <w:pPr>
        <w:rPr>
          <w:color w:val="000000" w:themeColor="text1"/>
          <w:lang w:val="en-GB"/>
        </w:rPr>
      </w:pPr>
      <w:r w:rsidRPr="00DD54E3">
        <w:rPr>
          <w:color w:val="000000" w:themeColor="text1"/>
          <w:lang w:val="en-GB"/>
        </w:rPr>
        <w:t>Studies focusing on performance measurement in SHSCM highlight the necessity of adopting multi-dimensional and adaptive performance indicators that encompass diverse stakeholder perspectives</w:t>
      </w:r>
      <w:r w:rsidR="00B32E85" w:rsidRPr="00DD54E3">
        <w:rPr>
          <w:color w:val="000000" w:themeColor="text1"/>
          <w:lang w:val="en-GB"/>
        </w:rPr>
        <w:t xml:space="preserve"> </w:t>
      </w:r>
      <w:sdt>
        <w:sdtPr>
          <w:rPr>
            <w:color w:val="000000" w:themeColor="text1"/>
            <w:lang w:val="en-GB"/>
          </w:rPr>
          <w:alias w:val="To edit, see citavi.com/edit"/>
          <w:tag w:val="CitaviPlaceholder#a33bdd4e-c375-4db5-b9af-2f47f5f41f89"/>
          <w:id w:val="-447317539"/>
          <w:placeholder>
            <w:docPart w:val="DefaultPlaceholder_-1854013440"/>
          </w:placeholder>
        </w:sdtPr>
        <w:sdtContent>
          <w:r w:rsidR="00B32E85" w:rsidRPr="00DD54E3">
            <w:rPr>
              <w:noProof/>
              <w:color w:val="000000" w:themeColor="text1"/>
              <w:lang w:val="en-GB"/>
            </w:rPr>
            <w:fldChar w:fldCharType="begin"/>
          </w:r>
          <w:r w:rsidR="00000602" w:rsidRPr="00DD54E3">
            <w:rPr>
              <w:noProof/>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2NWIzZmY5LTA5MjItNDVmNC1iNTdhLWYwZjk3YmJjNDg5MCIsIlJhbmdlTGVuZ3RoIjoyOCwiUmVmZXJlbmNlSWQiOiI2ZGY3OTAzNi1jYzY3LTQ3NzgtYTRmMy03NWEzYjJjNDMzYT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SXJhIiwiTGFzdE5hbWUiOiJIYWF2aXN0byIsIlByb3RlY3RlZCI6ZmFsc2UsIlNleCI6MiwiQ3JlYXRlZEJ5IjoiX2EiLCJDcmVhdGVkT24iOiIyMDE2LTEwLTAxVDEzOjE2OjAxIiwiTW9kaWZpZWRCeSI6Il9hIiwiSWQiOiJkZmZkNWVmMS0xMzUxLTQ0OGEtYTcxNy05ZmFlMWRiYTc2MjUiLCJNb2RpZmllZE9uIjoiMjAxNi0xMC0yN1QxMzoxOTo0MSIsIlByb2plY3QiOnsiJGlkIjoiNSIsIiR0eXBlIjoiU3dpc3NBY2FkZW1pYy5DaXRhdmkuUHJvamVjdCwgU3dpc3NBY2FkZW1pYy5DaXRhdmkifX0seyIkaWQiOiI2IiwiJHR5cGUiOiJTd2lzc0FjYWRlbWljLkNpdGF2aS5QZXJzb24sIFN3aXNzQWNhZGVtaWMuQ2l0YXZpIiwiRmlyc3ROYW1lIjoiSmFycm9kIiwiTGFzdE5hbWUiOiJHb2VudHplbCIsIlByb3RlY3RlZCI6ZmFsc2UsIlNleCI6MiwiQ3JlYXRlZEJ5IjoiX2EiLCJDcmVhdGVkT24iOiIyMDE2LTEwLTAxVDEzOjE2OjAxIiwiTW9kaWZpZWRCeSI6Il9hIiwiSWQiOiI3Njk0ZTdhZi1lZDVlLTQ5M2QtOTcwYS1lMmE1YTFmNzJjMjciLCJNb2RpZmllZE9uIjoiMjAxNi0xMC0yN1QxMzoxOTo0MSIsIlByb2plY3QiOnsiJHJlZiI6IjUifX1dLCJDaXRhdGlvbktleSI6IkhhYXZpc3RvIGV0IGFsLiAyMDE1IiwiQ2l0YXRpb25LZXlVcGRhdGVUeXBlIjowLCJDb2xsYWJvcmF0b3JzIjpbXSwiQ3VzdG9tRmllbGQxIjoiNjciLCJDdXN0b21GaWVsZDIiOiJFbXBpcmljYWwiLCJDdXN0b21GaWVsZDMiOiJCb3RoIG9yIG5vdCBzcGVjaWZpYyIsIkN1c3RvbUZpZWxkNCI6IkJvdGggb3Igbm90IHNwZWNpZmljIiwiQ3VzdG9tRmllbGQ1IjoiTm90IHNwZWNpZmljIiwiQ3VzdG9tRmllbGQ2IjoiQ2FzZSBzdHVkeSIsIkN1c3RvbUZpZWxkNyI6Ik5vdCBTcGVjaWZpYyIsIkN1c3RvbUZpZWxkOCI6IkdvYWwtc2V0dGluZyB0aGVvcnkiLCJDdXN0b21GaWVsZDkiOiJGaW5sYW5kIiwiRG9pIjoiMTAuMTEwOC9KSExTQ00tMDctMjAxNS0wMDI4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dHJ1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DgvSkhMU0NNLTA3LTIwMTUtMDAyOCIsIlVyaVN0cmluZyI6Imh0dHBzOi8vZG9pLm9yZy8xMC4xMTA4L0pITFNDTS0wNy0yMDE1LTAwMjg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dUMDI6NTA6MTgiLCJNb2RpZmllZEJ5IjoiX0FMSSIsIklkIjoiMTUyMTkyMDMtNGVhNS00YmIzLWFhMTYtNWJhM2RkZTU0MTE1IiwiTW9kaWZpZWRPbiI6IjIwMjItMDUtMjdUMDI6NTA6MTgiLCJQcm9qZWN0Ijp7IiRyZWYiOiI1In19XSwiTnVtYmVyIjoiMyIsIk9yZ2FuaXphdGlvbnMiOltdLCJPdGhlcnNJbnZvbHZlZCI6W10sIlBhZ2VSYW5nZSI6IjxzcD5cclxuICA8bj4zMDA8L24+XHJcbiAgPGluPnRydWU8L2luPlxyXG4gIDxvcz4zMDA8L29zPlxyXG4gIDxwcz4zMDA8L3BzPlxyXG48L3NwPlxyXG48ZXA+XHJcbiAgPG4+MzI0PC9uPlxyXG4gIDxpbj50cnVlPC9pbj5cclxuICA8b3M+MzI0PC9vcz5cclxuICA8cHM+MzI0PC9wcz5cclxuPC9lcD5cclxuPG9zPjMwMC0zMjQ8L29zPiIsIlBlcmlvZGljYWwiOnsiJGlkIjoiMTE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dLCJRdW90YXRpb25zIjpbXSwiUmVmZXJlbmNlVHlwZSI6IkpvdXJuYWxBcnRpY2xlIiwiU2hvcnRUaXRsZSI6IkhhYXZpc3RvLCBHb2VudHplbCAyMDE1IOKAkyBNZWFzdXJpbmcgaHVtYW5pdGFyaWFuIHN1cHBseSBjaGFpbiBwZXJmb3JtYW5jZSIsIlNob3J0VGl0bGVVcGRhdGVUeXBlIjowLCJTb3VyY2VPZkJpYmxpb2dyYXBoaWNJbmZvcm1hdGlvbiI6IkNyb3NzUmVmIiwiU3RhdGljSWRzIjpbImQwMDRlOWY0LTU1YmUtNDkyNC05NzIxLTUyZWJjYTFjNGRhMCJdLCJUYWJsZU9mQ29udGVudHNDb21wbGV4aXR5IjowLCJUYWJsZU9mQ29udGVudHNTb3VyY2VUZXh0Rm9ybWF0IjowLCJUYXNrcyI6W10sIlRpdGxlIjoiTWVhc3VyaW5nIGh1bWFuaXRhcmlhbiBzdXBwbHkgY2hhaW4gcGVyZm9ybWFuY2UgaW4gYSBtdWx0aS1nb2FsIGNvbnRleHQiLCJUcmFuc2xhdG9ycyI6W10sIlZvbHVtZSI6IjUiLCJZZWFyIjoiMjAxNSIsIlllYXJSZXNvbHZlZCI6IjIwMTUiLCJDcmVhdGVkQnkiOiJfQUxJIiwiQ3JlYXRlZE9uIjoiMjAyMi0wNS0yN1QwMjo1MDoxOCIsIk1vZGlmaWVkQnkiOiJfQWxpIiwiSWQiOiI2ZGY3OTAzNi1jYzY3LTQ3NzgtYTRmMy03NWEzYjJjNDMzYTMiLCJNb2RpZmllZE9uIjoiMjAyMy0xMC0wMlQyMjoyOToxNSIsIlByb2plY3QiOnsiJHJlZiI6IjUifX0sIlVzZU51bWJlcmluZ1R5cGVPZlBhcmVudERvY3VtZW50IjpmYWxzZX0seyIkaWQiOiIxMiIsIiR0eXBlIjoiU3dpc3NBY2FkZW1pYy5DaXRhdmkuQ2l0YXRpb25zLldvcmRQbGFjZWhvbGRlckVudHJ5LCBTd2lzc0FjYWRlbWljLkNpdGF2aSIsIklkIjoiZTRmMDgyYjMtYzE1OS00YjU5LThlOTctMzEzNGJmZDhmZGIzIiwiUmFuZ2VTdGFydCI6MjgsIlJhbmdlTGVuZ3RoIjozMCwiUmVmZXJlbmNlSWQiOiJhNGIwZTQwYS1lN2QyLTQ4ZTItODkwYS1jODYwYWY4OWYxZTkiLCJSZWZlcmVuY2UiOnsiJGlkIjoiMTMiLCIkdHlwZSI6IlN3aXNzQWNhZGVtaWMuQ2l0YXZpLlJlZmVyZW5jZSwgU3dpc3NBY2FkZW1pYy5DaXRhdmkiLCJBYnN0cmFjdENvbXBsZXhpdHkiOjAsIkFic3RyYWN0U291cmNlVGV4dEZvcm1hdCI6MCwiQXV0aG9ycyI6W3siJGlkIjoiMTQiLCIkdHlwZSI6IlN3aXNzQWNhZGVtaWMuQ2l0YXZpLlBlcnNvbiwgU3dpc3NBY2FkZW1pYy5DaXRhdmkiLCJGaXJzdE5hbWUiOiJMYXVyYSIsIkxhc3ROYW1lIjoiTGFndW5hLVNhbHZhZMOzIiwiUHJvdGVjdGVkIjpmYWxzZSwiU2V4IjoxLCJDcmVhdGVkQnkiOiJfQWxpIiwiQ3JlYXRlZE9uIjoiMjAyMS0wMy0wM1QwMzowNDozNiIsIk1vZGlmaWVkQnkiOiJfQWxpIiwiSWQiOiJhMjQxZmE2Zi02Mjg5LTQ0ZDEtYTBkYi1kMjk5OWUzNTNkNzIiLCJNb2RpZmllZE9uIjoiMjAyMS0wMy0wM1QwMzowNDozNiIsIlByb2plY3QiOnsiJHJlZiI6IjUifX0seyIkaWQiOiIxNSIsIiR0eXBlIjoiU3dpc3NBY2FkZW1pYy5DaXRhdmkuUGVyc29uLCBTd2lzc0FjYWRlbWljLkNpdGF2aSIsIkZpcnN0TmFtZSI6Ik1hdHRoaWV1IiwiTGFzdE5hbWUiOiJMYXVyYXMiLCJQcm90ZWN0ZWQiOmZhbHNlLCJTZXgiOjAsIkNyZWF0ZWRCeSI6Il9BTEkiLCJDcmVhdGVkT24iOiIyMDIyLTAzLTE0VDA4OjM4OjMwIiwiTW9kaWZpZWRCeSI6Il9BTEkiLCJJZCI6IjIyMDViYmI4LWE2NzAtNDUxZS04MTUwLTBmOGFiZjQ2ZjJlOSIsIk1vZGlmaWVkT24iOiIyMDIyLTAzLTE0VDA4OjM4OjMwIiwiUHJvamVjdCI6eyIkcmVmIjoiNSJ9fSx7IiRpZCI6IjE2IiwiJHR5cGUiOiJTd2lzc0FjYWRlbWljLkNpdGF2aS5QZXJzb24sIFN3aXNzQWNhZGVtaWMuQ2l0YXZpIiwiRmlyc3ROYW1lIjoiVWNoZSIsIkxhc3ROYW1lIjoiT2tvbmd3dSIsIlByb3RlY3RlZCI6ZmFsc2UsIlNleCI6MCwiQ3JlYXRlZEJ5IjoiX2EiLCJDcmVhdGVkT24iOiIyMDE2LTAzLTA4VDEyOjExOjIzIiwiTW9kaWZpZWRCeSI6Il9hIiwiSWQiOiIzNDMyYWFkNy1jYmU4LTRhNmItYTBlMS1mM2Y1OWNkZjM2ZDYiLCJNb2RpZmllZE9uIjoiMjAxNi0wMy0wOFQxMjoxMToyMyIsIlByb2plY3QiOnsiJHJlZiI6IjUifX0seyIkaWQiOiIxNyIsIiR0eXBlIjoiU3dpc3NBY2FkZW1pYy5DaXRhdmkuUGVyc29uLCBTd2lzc0FjYWRlbWljLkNpdGF2aSIsIkZpcnN0TmFtZSI6IlRpbmEiLCJMYXN0TmFtZSI6IkNvbWVzIiwiUHJvdGVjdGVkIjpmYWxzZSwiU2V4IjoxLCJDcmVhdGVkQnkiOiJfYSIsIkNyZWF0ZWRPbiI6IjIwMTYtMDMtMDhUMTI6MTE6MjMiLCJNb2RpZmllZEJ5IjoiX2EiLCJJZCI6IjExMjIzMjAzLTRkZTktNDcxYS1hYTg0LTM3NDk3NmM3OGUyNCIsIk1vZGlmaWVkT24iOiIyMDE2LTAzLTA4VDEyOjExOjIzIiwiUHJvamVjdCI6eyIkcmVmIjoiNSJ9fV0sIkNpdGF0aW9uS2V5IjoiTGFndW5hLVNhbHZhZMOzIGV0IGFsLiAyMDE5IiwiQ2l0YXRpb25LZXlVcGRhdGVUeXBlIjowLCJDb2xsYWJvcmF0b3JzIjpbXSwiQ3VzdG9tRmllbGQxIjoiNDEiLCJDdXN0b21GaWVsZDIiOiJBbmFseXRpY2FsIiwiQ3VzdG9tRmllbGQzIjoiU3VkZGVuLW9uc2V0IiwiQ3VzdG9tRmllbGQ0IjoiRGlzYXN0ZXIgcmVsaWVmIiwiQ3VzdG9tRmllbGQ1IjoiUHJlcGFyZWRuZXNzIiwiQ3VzdG9tRmllbGQ2IjoiQW5hbHl0aWNhbCBtb2RlbGluZyIsIkN1c3RvbUZpZWxkNyI6IkVjb25vbWljK0Vudmlyb21lbnRhbCtTb2NpYWwiLCJDdXN0b21GaWVsZDgiOiJOb3QgU3BlY2lmaWMiLCJDdXN0b21GaWVsZDkiOiJGcmFuY2UiLCJEb2kiOiIxMC4xMDA3L3MxMDQ3OS0wMTgtMjg4Mi0zIiwiRWRpdG9ycyI6W10sIkV2YWx1YXRpb25Db21wbGV4aXR5IjowLCJFdmFsdWF0aW9uU291cmNlVGV4dEZvcm1hdCI6MCwiR3JvdXBzIjpbeyIkcmVmIjoiNyJ9XSwiSGFzTGFiZWwxIjp0cnVlLCJIYXNMYWJlbDIiOnRydWUsIktleXdvcmRzIjpbXSwiTG9jYXRpb25zIjpbeyIkaWQiOiIxOCIsIiR0eXBlIjoiU3dpc3NBY2FkZW1pYy5DaXRhdmkuTG9jYXRpb24sIFN3aXNzQWNhZGVtaWMuQ2l0YXZpIiwiQWRkcmVzcyI6eyIkaWQiOiIxOSIsIiR0eXBlIjoiU3dpc3NBY2FkZW1pYy5DaXRhdmkuTGlua2VkUmVzb3VyY2UsIFN3aXNzQWNhZGVtaWMuQ2l0YXZpIiwiTGlua2VkUmVzb3VyY2VUeXBlIjo1LCJPcmlnaW5hbFN0cmluZyI6Imh0dHBzOi8vd3d3LnNjb3B1cy5jb20vaW53YXJkL3JlY29yZC51cmk/ZWlkPTItczIuMC04NTA0NjYyMzQyMSZkb2k9MTAuMTAwNyUyZnMxMDQ3OS0wMTgtMjg4Mi0zJnBhcnRuZXJJRD00MCZtZDU9YjQ2N2E5YzUzZTkxOTllNWIzMjRjMGFhYzA4ZmJlODUiLCJVcmlTdHJpbmciOiJodHRwczovL3d3dy5zY29wdXMuY29tL2lud2FyZC9yZWNvcmQudXJpP2VpZD0yLXMyLjAtODUwNDY2MjM0MjEmZG9pPTEwLjEwMDclMmZzMTA0NzktMDE4LTI4ODItMyZwYXJ0bmVySUQ9NDAmbWQ1PWI0NjdhOWM1M2U5MTk5ZTViMzI0YzBhYWMwOGZiZTg1IiwiTGlua2VkUmVzb3VyY2VTdGF0dXMiOjgsIlByb3BlcnRpZXMiOnsiJGlkIjoiMj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YWQ0ODEyZGMtOGI3OS00MGQ4LTllNTYtOGQyYTZlYjUyM2IwIiwiTW9kaWZpZWRPbiI6IjIwMjItMDEtMzBUMDQ6NTQ6NTMiLCJQcm9qZWN0Ijp7IiRyZWYiOiI1In19LHsiJGlkIjoiMjEiLCIkdHlwZSI6IlN3aXNzQWNhZGVtaWMuQ2l0YXZpLkxvY2F0aW9uLCBTd2lzc0FjYWRlbWljLkNpdGF2aSIsIkFkZHJlc3MiOnsiJGlkIjoiMjIiLCIkdHlwZSI6IlN3aXNzQWNhZGVtaWMuQ2l0YXZpLkxpbmtlZFJlc291cmNlLCBTd2lzc0FjYWRlbWljLkNpdGF2aSIsIkxpbmtlZFJlc291cmNlVHlwZSI6NSwiT3JpZ2luYWxTdHJpbmciOiIxMC4xMDA3L3MxMDQ3OS0wMTgtMjg4Mi0zIiwiVXJpU3RyaW5nIjoiaHR0cHM6Ly9kb2kub3JnLzEwLjEwMDcvczEwNDc5LTAxOC0yODgyLTMiLCJMaW5rZWRSZXNvdXJjZVN0YXR1cyI6OCwiUHJvcGVydGllcyI6eyIkaWQiOiIy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mMWM2ZjEwOS0wMGNmLTQ0OWItOGI4My02NDIzNjFjYmE0MjIiLCJNb2RpZmllZE9uIjoiMjAyMi0wMS0zMFQwNDo1NDo1MyIsIlByb2plY3QiOnsiJHJlZiI6IjUifX1dLCJOdW1iZXIiOiIxLTIiLCJPbmxpbmVBZGRyZXNzIjoiaHR0cHM6Ly93d3cuc2NvcHVzLmNvbS9pbndhcmQvcmVjb3JkLnVyaT9laWQ9Mi1zMi4wLTg1MDQ2NjIzNDIxJmRvaT0xMC4xMDA3JTJmczEwNDc5LTAxOC0yODgyLTMmcGFydG5lcklEPTQwJm1kNT1iNDY3YTljNTNlOTE5OWU1YjMyNGMwYWFjMDhmYmU4NSIsIk9yZ2FuaXphdGlvbnMiOltdLCJPdGhlcnNJbnZvbHZlZCI6W10sIlBhZ2VSYW5nZSI6IjxzcD5cclxuICA8bj4xMzAzPC9uPlxyXG4gIDxpbj50cnVlPC9pbj5cclxuICA8b3M+MTMwMzwvb3M+XHJcbiAgPHBzPjEzMDM8L3BzPlxyXG48L3NwPlxyXG48ZXA+XHJcbiAgPG4+MTM0Mzwvbj5cclxuICA8aW4+dHJ1ZTwvaW4+XHJcbiAgPG9zPjEzNDM8L29zPlxyXG4gIDxwcz4xMzQzPC9wcz5cclxuPC9lcD5cclxuPG9zPjEzMDMtMTM0Mzwvb3M+IiwiUGVyaW9kaWNhbCI6eyIkaWQiOiIyNCIsIiR0eXBlIjoiU3dpc3NBY2FkZW1pYy5DaXRhdmkuUGVyaW9kaWNhbCwgU3dpc3NBY2FkZW1pYy5DaXRhdmkiLCJFaXNzbiI6IjE1NzItOTMzOCIsIklzc24iOiIwMjU0LTUzMzAiLCJOYW1lIjoiQW5uYWxzIG9mIE9wZXJhdGlvbnMgUmVzZWFyY2giLCJQYWdpbmF0aW9uIjowLCJQcm90ZWN0ZWQiOmZhbHNlLCJTdGFuZGFyZEFiYnJldmlhdGlvbiI6IkFubiBPcGVyIFJlcyIsIkNyZWF0ZWRCeSI6Il9BTEkiLCJDcmVhdGVkT24iOiIyMDIyLTAzLTE2VDE2OjEyOjM4IiwiTW9kaWZpZWRCeSI6Il9BTEkiLCJJZCI6IjhkZDRjZDc4LTMxYjYtNGMzMi1iNTllLTI3ZGE2OGMwNTY1YiIsIk1vZGlmaWVkT24iOiIyMDIyLTAzLTE2VDE2OjEyOjM4IiwiUHJvamVjdCI6eyIkcmVmIjoiNSJ9fSwiUHVibGlzaGVycyI6W3siJGlkIjoiMjUiLCIkdHlwZSI6IlN3aXNzQWNhZGVtaWMuQ2l0YXZpLlB1Ymxpc2hlciwgU3dpc3NBY2FkZW1pYy5DaXRhdmkiLCJOYW1lIjoiU3ByaW5nZXIiLCJQcm90ZWN0ZWQiOmZhbHNlLCJDcmVhdGVkQnkiOiJfQUxJIiwiQ3JlYXRlZE9uIjoiMjAyMi0wMy0xMlQwNTowNDoyOSIsIk1vZGlmaWVkQnkiOiJfQUxJIiwiSWQiOiI5Y2Y1OTFhZS03YjdhLTRhOTctOTc1Yy04NjY4YzExN2I1NmIiLCJNb2RpZmllZE9uIjoiMjAyMi0wMy0xMlQwNTowNDoyOSIsIlByb2plY3QiOnsiJHJlZiI6IjUifX1dLCJRdW90YXRpb25zIjpbXSwiUmVmZXJlbmNlVHlwZSI6IkpvdXJuYWxBcnRpY2xlIiwiU2hvcnRUaXRsZSI6IkxhZ3VuYS1TYWx2YWTDsywgTGF1cmFzIGV0IGFsLiAyMDE5IOKAkyBBIG11bHRpY3JpdGVyaWEgTWFzdGVyIFBsYW5uaW5nIERTUyIsIlNob3J0VGl0bGVVcGRhdGVUeXBlIjowLCJTb3VyY2VPZkJpYmxpb2dyYXBoaWNJbmZvcm1hdGlvbiI6IkNyb3NzUmVmIiwiU3RhdGljSWRzIjpbIjQwZjU4ZjEwLTRlZTEtNDRkNi1hZTI0LWQ0MTA4NDk0NGQ4MyJdLCJUYWJsZU9mQ29udGVudHNDb21wbGV4aXR5IjowLCJUYWJsZU9mQ29udGVudHNTb3VyY2VUZXh0Rm9ybWF0IjowLCJUYXNrcyI6W10sIlRpdGxlIjoiQSBtdWx0aWNyaXRlcmlhIE1hc3RlciBQbGFubmluZyBEU1MgZm9yIGEgc3VzdGFpbmFibGUgaHVtYW5pdGFyaWFuIHN1cHBseSBjaGFpbiIsIlRyYW5zbGF0b3JzIjpbXSwiVm9sdW1lIjoiMjgzIiwiWWVhciI6IjIwMTkiLCJZZWFyUmVzb2x2ZWQiOiIyMDE5IiwiQ3JlYXRlZEJ5IjoiX0Fuam9tc2hvYWUiLCJDcmVhdGVkT24iOiIyMDIyLTAxLTMwVDA0OjU0OjUzIiwiTW9kaWZpZWRCeSI6Il9BTEkiLCJJZCI6ImE0YjBlNDBhLWU3ZDItNDhlMi04OTBhLWM4NjBhZjg5ZjFlOSIsIk1vZGlmaWVkT24iOiIyMDIyLTEwLTMxVDA1OjIyOjI1IiwiUHJvamVjdCI6eyIkcmVmIjoiNSJ9fSwiVXNlTnVtYmVyaW5nVHlwZU9mUGFyZW50RG9jdW1lbnQiOmZhbHNlfV0sIkZvcm1hdHRlZFRleHQiOnsiJGlkIjoiMjYiLCJDb3VudCI6MywiVGV4dFVuaXRzIjpbeyIkaWQiOiIyNyIsIkZvbnRTdHlsZSI6eyIkaWQiOiIyOCIsIk5ldXRyYWwiOnRydWV9LCJSZWFkaW5nT3JkZXIiOjEsIlRleHQiOiIoSGFhdmlzdG8gYW5kIEdvZW50emVsLCAyMDE1OyBMYWd1bmEtU2FsdmFkw7MifSx7IiRpZCI6IjI5IiwiRm9udFN0eWxlIjp7IiRpZCI6IjMwIiwiSXRhbGljIjp0cnVlfSwiUmVhZGluZ09yZGVyIjoxLCJUZXh0IjoiIGV0IGFsLiJ9LHsiJGlkIjoiMzEiLCJGb250U3R5bGUiOnsiJGlkIjoiMzIiLCJOZXV0cmFsIjp0cnVlfSwiUmVhZGluZ09yZGVyIjoxLCJUZXh0IjoiLCAyMDE5KSJ9XX0sIlRhZyI6IkNpdGF2aVBsYWNlaG9sZGVyI2EzM2JkZDRlLWMzNzUtNGRiNS1iOWFmLTJmNDdmNWY0MWY4OSIsIlRleHQiOiIoSGFhdmlzdG8gYW5kIEdvZW50emVsLCAyMDE1OyBMYWd1bmEtU2FsdmFkw7MgZXQgYWwuLCAyMDE5KSIsIldBSVZlcnNpb24iOiI2LjguMC4wIn0=}</w:instrText>
          </w:r>
          <w:r w:rsidR="00B32E85" w:rsidRPr="00DD54E3">
            <w:rPr>
              <w:noProof/>
              <w:color w:val="000000" w:themeColor="text1"/>
              <w:lang w:val="en-GB"/>
            </w:rPr>
            <w:fldChar w:fldCharType="separate"/>
          </w:r>
          <w:r w:rsidR="00B10F20" w:rsidRPr="00DD54E3">
            <w:rPr>
              <w:noProof/>
              <w:color w:val="000000" w:themeColor="text1"/>
              <w:lang w:val="en-GB"/>
            </w:rPr>
            <w:t>(Haavisto and Goentzel, 2015; Laguna-Salvadó</w:t>
          </w:r>
          <w:r w:rsidR="00B10F20" w:rsidRPr="00DD54E3">
            <w:rPr>
              <w:i/>
              <w:noProof/>
              <w:color w:val="000000" w:themeColor="text1"/>
              <w:lang w:val="en-GB"/>
            </w:rPr>
            <w:t xml:space="preserve"> et al.</w:t>
          </w:r>
          <w:r w:rsidR="00B10F20" w:rsidRPr="00DD54E3">
            <w:rPr>
              <w:noProof/>
              <w:color w:val="000000" w:themeColor="text1"/>
              <w:lang w:val="en-GB"/>
            </w:rPr>
            <w:t>, 2019)</w:t>
          </w:r>
          <w:r w:rsidR="00B32E85" w:rsidRPr="00DD54E3">
            <w:rPr>
              <w:noProof/>
              <w:color w:val="000000" w:themeColor="text1"/>
              <w:lang w:val="en-GB"/>
            </w:rPr>
            <w:fldChar w:fldCharType="end"/>
          </w:r>
        </w:sdtContent>
      </w:sdt>
      <w:r w:rsidRPr="00DD54E3">
        <w:rPr>
          <w:color w:val="000000" w:themeColor="text1"/>
          <w:lang w:val="en-GB"/>
        </w:rPr>
        <w:t xml:space="preserve">. </w:t>
      </w:r>
      <w:r w:rsidR="009E7676" w:rsidRPr="00DD54E3">
        <w:rPr>
          <w:color w:val="000000" w:themeColor="text1"/>
          <w:lang w:val="en-GB"/>
        </w:rPr>
        <w:t>R</w:t>
      </w:r>
      <w:r w:rsidR="00D673CC" w:rsidRPr="00DD54E3">
        <w:rPr>
          <w:color w:val="000000" w:themeColor="text1"/>
          <w:lang w:val="en-GB"/>
        </w:rPr>
        <w:t xml:space="preserve">esearch on </w:t>
      </w:r>
      <w:r w:rsidR="009E7676" w:rsidRPr="00DD54E3">
        <w:rPr>
          <w:color w:val="000000" w:themeColor="text1"/>
          <w:lang w:val="en-GB"/>
        </w:rPr>
        <w:t xml:space="preserve">SHSCM </w:t>
      </w:r>
      <w:r w:rsidR="006B76EE" w:rsidRPr="00DD54E3">
        <w:rPr>
          <w:color w:val="000000" w:themeColor="text1"/>
          <w:lang w:val="en-GB"/>
        </w:rPr>
        <w:t>performance measurement</w:t>
      </w:r>
      <w:r w:rsidR="009E7676" w:rsidRPr="00DD54E3">
        <w:rPr>
          <w:color w:val="000000" w:themeColor="text1"/>
          <w:lang w:val="en-GB"/>
        </w:rPr>
        <w:t xml:space="preserve"> </w:t>
      </w:r>
      <w:r w:rsidR="00576005" w:rsidRPr="00DD54E3">
        <w:rPr>
          <w:color w:val="000000" w:themeColor="text1"/>
          <w:lang w:val="en-GB"/>
        </w:rPr>
        <w:t xml:space="preserve">remains </w:t>
      </w:r>
      <w:r w:rsidR="00B242B6" w:rsidRPr="00DD54E3">
        <w:rPr>
          <w:color w:val="000000" w:themeColor="text1"/>
          <w:lang w:val="en-GB"/>
        </w:rPr>
        <w:t>relatively unexplored</w:t>
      </w:r>
      <w:r w:rsidR="00576005" w:rsidRPr="00DD54E3">
        <w:rPr>
          <w:color w:val="000000" w:themeColor="text1"/>
          <w:lang w:val="en-GB"/>
        </w:rPr>
        <w:t xml:space="preserve">, with </w:t>
      </w:r>
      <w:r w:rsidR="00D07182" w:rsidRPr="00DD54E3">
        <w:rPr>
          <w:color w:val="000000" w:themeColor="text1"/>
          <w:lang w:val="en-GB"/>
        </w:rPr>
        <w:t>few</w:t>
      </w:r>
      <w:r w:rsidR="00576005" w:rsidRPr="00DD54E3">
        <w:rPr>
          <w:color w:val="000000" w:themeColor="text1"/>
          <w:lang w:val="en-GB"/>
        </w:rPr>
        <w:t xml:space="preserve"> studies </w:t>
      </w:r>
      <w:r w:rsidR="00EA56BF" w:rsidRPr="00DD54E3">
        <w:rPr>
          <w:color w:val="000000" w:themeColor="text1"/>
          <w:lang w:val="en-GB"/>
        </w:rPr>
        <w:t xml:space="preserve">investigating </w:t>
      </w:r>
      <w:r w:rsidR="001D2C49" w:rsidRPr="00DD54E3">
        <w:rPr>
          <w:color w:val="000000" w:themeColor="text1"/>
          <w:lang w:val="en-GB"/>
        </w:rPr>
        <w:t>established</w:t>
      </w:r>
      <w:r w:rsidR="00576005" w:rsidRPr="00DD54E3">
        <w:rPr>
          <w:color w:val="000000" w:themeColor="text1"/>
          <w:lang w:val="en-GB"/>
        </w:rPr>
        <w:t xml:space="preserve"> </w:t>
      </w:r>
      <w:r w:rsidR="000A21EF" w:rsidRPr="00DD54E3">
        <w:rPr>
          <w:color w:val="000000" w:themeColor="text1"/>
          <w:lang w:val="en-GB"/>
        </w:rPr>
        <w:t>strategic performance</w:t>
      </w:r>
      <w:r w:rsidR="008A172A" w:rsidRPr="00DD54E3">
        <w:rPr>
          <w:color w:val="000000" w:themeColor="text1"/>
          <w:lang w:val="en-GB"/>
        </w:rPr>
        <w:t xml:space="preserve"> </w:t>
      </w:r>
      <w:r w:rsidR="0008514E" w:rsidRPr="00DD54E3">
        <w:rPr>
          <w:color w:val="000000" w:themeColor="text1"/>
          <w:lang w:val="en-GB"/>
        </w:rPr>
        <w:t>measurement concepts, such</w:t>
      </w:r>
      <w:r w:rsidR="001D2C49" w:rsidRPr="00DD54E3">
        <w:rPr>
          <w:color w:val="000000" w:themeColor="text1"/>
          <w:lang w:val="en-GB"/>
        </w:rPr>
        <w:t xml:space="preserve"> </w:t>
      </w:r>
      <w:r w:rsidR="00EA56BF" w:rsidRPr="00DD54E3">
        <w:rPr>
          <w:color w:val="000000" w:themeColor="text1"/>
          <w:lang w:val="en-GB"/>
        </w:rPr>
        <w:t>as the balanced score</w:t>
      </w:r>
      <w:r w:rsidR="001D2C49" w:rsidRPr="00DD54E3">
        <w:rPr>
          <w:color w:val="000000" w:themeColor="text1"/>
          <w:lang w:val="en-GB"/>
        </w:rPr>
        <w:t>card</w:t>
      </w:r>
      <w:r w:rsidR="00D07182" w:rsidRPr="00DD54E3">
        <w:rPr>
          <w:color w:val="000000" w:themeColor="text1"/>
          <w:lang w:val="en-GB"/>
        </w:rPr>
        <w:t xml:space="preserve"> in</w:t>
      </w:r>
      <w:r w:rsidR="00576005" w:rsidRPr="00DD54E3">
        <w:rPr>
          <w:color w:val="000000" w:themeColor="text1"/>
          <w:lang w:val="en-GB"/>
        </w:rPr>
        <w:t xml:space="preserve"> assessing </w:t>
      </w:r>
      <w:r w:rsidR="00EA56BF" w:rsidRPr="00DD54E3">
        <w:rPr>
          <w:color w:val="000000" w:themeColor="text1"/>
          <w:lang w:val="en-GB"/>
        </w:rPr>
        <w:t xml:space="preserve">the </w:t>
      </w:r>
      <w:r w:rsidR="00576005" w:rsidRPr="00DD54E3">
        <w:rPr>
          <w:color w:val="000000" w:themeColor="text1"/>
          <w:lang w:val="en-GB"/>
        </w:rPr>
        <w:t>sustainability and efficiency</w:t>
      </w:r>
      <w:r w:rsidR="00E31059" w:rsidRPr="00DD54E3">
        <w:rPr>
          <w:color w:val="000000" w:themeColor="text1"/>
          <w:lang w:val="en-GB"/>
        </w:rPr>
        <w:t xml:space="preserve"> of humanitarian operations</w:t>
      </w:r>
      <w:r w:rsidR="006C769D" w:rsidRPr="00DD54E3">
        <w:rPr>
          <w:color w:val="000000" w:themeColor="text1"/>
          <w:lang w:val="en-GB"/>
        </w:rPr>
        <w:t xml:space="preserve"> </w:t>
      </w:r>
      <w:sdt>
        <w:sdtPr>
          <w:rPr>
            <w:color w:val="000000" w:themeColor="text1"/>
            <w:lang w:val="en-GB"/>
          </w:rPr>
          <w:alias w:val="To edit, see citavi.com/edit"/>
          <w:tag w:val="CitaviPlaceholder#3724c5dc-f051-4d5c-b303-ff9dc1deee26"/>
          <w:id w:val="-1784885664"/>
          <w:placeholder>
            <w:docPart w:val="DefaultPlaceholder_-1854013440"/>
          </w:placeholder>
        </w:sdtPr>
        <w:sdtContent>
          <w:r w:rsidR="006C769D"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Y3MThlZmJhLWZhZTUtNDc3OC1hY2FiLWEzYWIzMzFhZWZkYyIsIlJhbmdlTGVuZ3RoIjoyMSwiUmVmZXJlbmNlSWQiOiI3MGViYjY5YS0yYzM3LTQyNzMtOGQxYi02ZTAyZjgzN2ExYT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2FjaGluIiwiTGFzdE5hbWUiOiJBZ2Fyd2FsIiwiUHJvdGVjdGVkIjpmYWxzZSwiU2V4IjoyLCJDcmVhdGVkQnkiOiJfQUEiLCJDcmVhdGVkT24iOiIyMDIxLTA3LTExVDA4OjQ1OjU4IiwiTW9kaWZpZWRCeSI6Il9BQSIsIklkIjoiYmQ0NzFmYmQtOWFmYy00NDNjLWExYTAtNTgzNDEyOTYwMjllIiwiTW9kaWZpZWRPbiI6IjIwMjEtMDctMTFUMDg6NDU6NTgiLCJQcm9qZWN0Ijp7IiRpZCI6IjUiLCIkdHlwZSI6IlN3aXNzQWNhZGVtaWMuQ2l0YXZpLlByb2plY3QsIFN3aXNzQWNhZGVtaWMuQ2l0YXZpIn19LHsiJGlkIjoiNiIsIiR0eXBlIjoiU3dpc3NBY2FkZW1pYy5DaXRhdmkuUGVyc29uLCBTd2lzc0FjYWRlbWljLkNpdGF2aSIsIkZpcnN0TmFtZSI6IlJhdmkiLCJMYXN0TmFtZSI6IkthbnQiLCJQcm90ZWN0ZWQiOmZhbHNlLCJTZXgiOjIsIkNyZWF0ZWRCeSI6Il9BbGkiLCJDcmVhdGVkT24iOiIyMDIxLTAzLTA4VDA3OjM1OjE5IiwiTW9kaWZpZWRCeSI6Il9BbGkiLCJJZCI6IjBiYWI0ZDdkLWEzYjktNDA2NS1iNzdlLTcwYjQxNjk1OGM4MyIsIk1vZGlmaWVkT24iOiIyMDIxLTAzLTA4VDA3OjM1OjE5IiwiUHJvamVjdCI6eyIkcmVmIjoiNSJ9fSx7IiRpZCI6IjciLCIkdHlwZSI6IlN3aXNzQWNhZGVtaWMuQ2l0YXZpLlBlcnNvbiwgU3dpc3NBY2FkZW1pYy5DaXRhdmkiLCJGaXJzdE5hbWUiOiJSYXZpIiwiTGFzdE5hbWUiOiJTaGFua2FyIiwiUHJvdGVjdGVkIjpmYWxzZSwiU2V4IjoyLCJDcmVhdGVkQnkiOiJfYSIsIkNyZWF0ZWRPbiI6IjIwMTYtMTEtMDVUMTY6Mjk6MTkiLCJNb2RpZmllZEJ5IjoiX2EiLCJJZCI6IjkwMDM5ZjFiLWQ4NDUtNDNkYi04ZWE1LTg2MTNlNTE4YWI5NCIsIk1vZGlmaWVkT24iOiIyMDE2LTExLTA1VDE2OjI5OjE5IiwiUHJvamVjdCI6eyIkcmVmIjoiNSJ9fV0sIkNpdGF0aW9uS2V5IjoiQWdhcndhbCBldCBhbC4gMjAyMiIsIkNpdGF0aW9uS2V5VXBkYXRlVHlwZSI6MCwiQ29sbGFib3JhdG9ycyI6W10sIkN1c3RvbUZpZWxkMSI6IjEiLCJDdXN0b21GaWVsZDIiOiJFbXBpcmljYWwiLCJDdXN0b21GaWVsZDMiOiJCb3RoIG9yIG5vdCBzcGVjaWZpYyIsIkN1c3RvbUZpZWxkNCI6IkJvdGggb3Igbm90IHNwZWNpZmljIiwiQ3VzdG9tRmllbGQ1IjoiUmVzcG9uc2UiLCJDdXN0b21GaWVsZDYiOiJNQ0RNIiwiQ3VzdG9tRmllbGQ3IjoiRWNvbm9taWMrRW52aXJvbWVudGFsK1NvY2lhbCIsIkN1c3RvbUZpZWxkOCI6Ik5vdCBTcGVjaWZpYyIsIkN1c3RvbUZpZWxkOSI6IkluZGlhIiwiRG9pIjoiMTAuMTAxNi9qLmNsc2NuLjIwMjEuMTAwMDI2IiwiRWRpdG9ycyI6W10sIkV2YWx1YXRpb25Db21wbGV4aXR5IjowLCJFdmFsdWF0aW9uU291cmNlVGV4dEZvcm1hdCI6MCwiR3JvdXBzIjpbeyIkaWQiOiI4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AxNi9qLmNsc2NuLjIwMjEuMTAwMDI2IiwiVXJpU3RyaW5nIjoiaHR0cHM6Ly9kb2kub3JnLzEwLjEwMTYvai5jbHNjbi4yMDIxLjEwMDAyNi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wMVQwMjowODo1NSIsIk1vZGlmaWVkQnkiOiJfQUxJIiwiSWQiOiIwOTY2NWFhYS0zYjc1LTQ5YjItYWE3OS04YmUwMGI0MWI4ZTkiLCJNb2RpZmllZE9uIjoiMjAyMi0wNS0wMVQwMjowODo1NSIsIlByb2plY3QiOnsiJHJlZiI6IjUifX1dLCJPcmdhbml6YXRpb25zIjpbXSwiT3RoZXJzSW52b2x2ZWQiOltdLCJQYWdlUmFuZ2UiOiI8c3A+XHJcbiAgPG4+MTAwMDI2PC9uPlxyXG4gIDxpbj50cnVlPC9pbj5cclxuICA8b3M+MTAwMDI2PC9vcz5cclxuICA8cHM+MTAwMDI2PC9wcz5cclxuPC9zcD5cclxuPG9zPjEwMDAyNjwvb3M+IiwiUGVyaW9kaWNhbCI6eyIkaWQiOiIxMiIsIiR0eXBlIjoiU3dpc3NBY2FkZW1pYy5DaXRhdmkuUGVyaW9kaWNhbCwgU3dpc3NBY2FkZW1pYy5DaXRhdmkiLCJJc3NuIjoiMjc3MjM5MDkiLCJOYW1lIjoiQ2xlYW5lciBMb2dpc3RpY3MgYW5kIFN1cHBseSBDaGFpbiIsIlBhZ2luYXRpb24iOjAsIlByb3RlY3RlZCI6ZmFsc2UsIkNyZWF0ZWRCeSI6Il9BTEkiLCJDcmVhdGVkT24iOiIyMDIyLTA1LTAxVDAyOjA4OjU1IiwiTW9kaWZpZWRCeSI6Il9BTEkiLCJJZCI6IjVhZjZlM2VkLTA4NzQtNDExOC1hZWM5LTcyMTM1MjI0OTcyYyIsIk1vZGlmaWVkT24iOiIyMDIyLTA1LTAxVDAyOjA4OjU1IiwiUHJvamVjdCI6eyIkcmVmIjoiNSJ9fSwiUHVibGlzaGVycyI6W3siJGlkIjoiMTM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QWdhcndhbCwgS2FudCBldCBhbC4gMjAyMiDigJMgRXhwbG9yaW5nIHN1c3RhaW5hYmlsaXR5IGJhbGFuY2VkIHNjb3JlY2FyZCIsIlNob3J0VGl0bGVVcGRhdGVUeXBlIjowLCJTb3VyY2VPZkJpYmxpb2dyYXBoaWNJbmZvcm1hdGlvbiI6IkNyb3NzUmVmIiwiU3RhdGljSWRzIjpbImRiZDQwNDFjLTFlODctNDI0OC1iZmJmLWVjYjNiMTczOTQzMCJdLCJUYWJsZU9mQ29udGVudHNDb21wbGV4aXR5IjowLCJUYWJsZU9mQ29udGVudHNTb3VyY2VUZXh0Rm9ybWF0IjowLCJUYXNrcyI6W10sIlRpdGxlIjoiRXhwbG9yaW5nIHN1c3RhaW5hYmlsaXR5IGJhbGFuY2VkIHNjb3JlY2FyZCBmb3IgcGVyZm9ybWFuY2UgZXZhbHVhdGlvbiBvZiBodW1hbml0YXJpYW4gb3JnYW5pemF0aW9ucyIsIlRyYW5zbGF0b3JzIjpbXSwiVm9sdW1lIjoiMyIsIlllYXIiOiIyMDIyIiwiWWVhclJlc29sdmVkIjoiMjAyMiIsIkNyZWF0ZWRCeSI6Il9BTEkiLCJDcmVhdGVkT24iOiIyMDIyLTA1LTAxVDAyOjA4OjU1IiwiTW9kaWZpZWRCeSI6Il9BTEkiLCJJZCI6IjcwZWJiNjlhLTJjMzctNDI3My04ZDFiLTZlMDJmODM3YTFhNSIsIk1vZGlmaWVkT24iOiIyMDIyLTA5LTI4VDEzOjIxOjIxIiwiUHJvamVjdCI6eyIkcmVmIjoiNSJ9fSwiVXNlTnVtYmVyaW5nVHlwZU9mUGFyZW50RG9jdW1lbnQiOmZhbHNlfSx7IiRpZCI6IjE0IiwiJHR5cGUiOiJTd2lzc0FjYWRlbWljLkNpdGF2aS5DaXRhdGlvbnMuV29yZFBsYWNlaG9sZGVyRW50cnksIFN3aXNzQWNhZGVtaWMuQ2l0YXZpIiwiSWQiOiJjNzZjYTJmYS00ZDViLTQxODItYmI1Ny03NGI4NjExZjY1NDAiLCJSYW5nZVN0YXJ0IjoyMSwiUmFuZ2VMZW5ndGgiOjMwLCJSZWZlcmVuY2VJZCI6IjZkZjc5MDM2LWNjNjctNDc3OC1hNGYzLTc1YTNiMmM0MzNhMyIsIlJlZmVyZW5jZSI6eyIkaWQiOiIxNSIsIiR0eXBlIjoiU3dpc3NBY2FkZW1pYy5DaXRhdmkuUmVmZXJlbmNlLCBTd2lzc0FjYWRlbWljLkNpdGF2aSIsIkFic3RyYWN0Q29tcGxleGl0eSI6MCwiQWJzdHJhY3RTb3VyY2VUZXh0Rm9ybWF0IjowLCJBdXRob3JzIjpbeyIkaWQiOiIxNiIsIiR0eXBlIjoiU3dpc3NBY2FkZW1pYy5DaXRhdmkuUGVyc29uLCBTd2lzc0FjYWRlbWljLkNpdGF2aSIsIkZpcnN0TmFtZSI6IklyYSIsIkxhc3ROYW1lIjoiSGFhdmlzdG8iLCJQcm90ZWN0ZWQiOmZhbHNlLCJTZXgiOjIsIkNyZWF0ZWRCeSI6Il9hIiwiQ3JlYXRlZE9uIjoiMjAxNi0xMC0wMVQxMzoxNjowMSIsIk1vZGlmaWVkQnkiOiJfYSIsIklkIjoiZGZmZDVlZjEtMTM1MS00NDhhLWE3MTctOWZhZTFkYmE3NjI1IiwiTW9kaWZpZWRPbiI6IjIwMTYtMTAtMjdUMTM6MTk6NDEiLCJQcm9qZWN0Ijp7IiRyZWYiOiI1In19LHsiJGlkIjoiMTciLCIkdHlwZSI6IlN3aXNzQWNhZGVtaWMuQ2l0YXZpLlBlcnNvbiwgU3dpc3NBY2FkZW1pYy5DaXRhdmkiLCJGaXJzdE5hbWUiOiJKYXJyb2QiLCJMYXN0TmFtZSI6IkdvZW50emVsIiwiUHJvdGVjdGVkIjpmYWxzZSwiU2V4IjoyLCJDcmVhdGVkQnkiOiJfYSIsIkNyZWF0ZWRPbiI6IjIwMTYtMTAtMDFUMTM6MTY6MDEiLCJNb2RpZmllZEJ5IjoiX2EiLCJJZCI6Ijc2OTRlN2FmLWVkNWUtNDkzZC05NzBhLWUyYTVhMWY3MmMyNyIsIk1vZGlmaWVkT24iOiIyMDE2LTEwLTI3VDEzOjE5OjQxIiwiUHJvamVjdCI6eyIkcmVmIjoiNSJ9fV0sIkNpdGF0aW9uS2V5IjoiSGFhdmlzdG8gZXQgYWwuIDIwMTUiLCJDaXRhdGlvbktleVVwZGF0ZVR5cGUiOjAsIkNvbGxhYm9yYXRvcnMiOltdLCJDdXN0b21GaWVsZDEiOiI2NyIsIkN1c3RvbUZpZWxkMiI6IkVtcGlyaWNhbCIsIkN1c3RvbUZpZWxkMyI6IkJvdGggb3Igbm90IHNwZWNpZmljIiwiQ3VzdG9tRmllbGQ0IjoiQm90aCBvciBub3Qgc3BlY2lmaWMiLCJDdXN0b21GaWVsZDUiOiJOb3Qgc3BlY2lmaWMiLCJDdXN0b21GaWVsZDYiOiJDYXNlIHN0dWR5IiwiQ3VzdG9tRmllbGQ3IjoiTm90IFNwZWNpZmljIiwiQ3VzdG9tRmllbGQ4IjoiR29hbC1zZXR0aW5nIHRoZW9yeSIsIkN1c3RvbUZpZWxkOSI6IkZpbmxhbmQiLCJEb2kiOiIxMC4xMTA4L0pITFNDTS0wNy0yMDE1LTAwMjgiLCJFZGl0b3JzIjpbXSwiRXZhbHVhdGlvbkNvbXBsZXhpdHkiOjAsIkV2YWx1YXRpb25Tb3VyY2VUZXh0Rm9ybWF0IjowLCJHcm91cHMiOlt7IiRyZWYiOiI4In1dLCJIYXNMYWJlbDEiOmZhbHNlLCJIYXNMYWJlbDIiOnRydWUsIktleXdvcmRzIjpbXSwiTG9jYXRpb25zIjpbeyIkaWQiOiIxOCIsIiR0eXBlIjoiU3dpc3NBY2FkZW1pYy5DaXRhdmkuTG9jYXRpb24sIFN3aXNzQWNhZGVtaWMuQ2l0YXZpIiwiQWRkcmVzcyI6eyIkaWQiOiIxOSIsIiR0eXBlIjoiU3dpc3NBY2FkZW1pYy5DaXRhdmkuTGlua2VkUmVzb3VyY2UsIFN3aXNzQWNhZGVtaWMuQ2l0YXZpIiwiTGlua2VkUmVzb3VyY2VUeXBlIjo1LCJPcmlnaW5hbFN0cmluZyI6IjEwLjExMDgvSkhMU0NNLTA3LTIwMTUtMDAyOCIsIlVyaVN0cmluZyI6Imh0dHBzOi8vZG9pLm9yZy8xMC4xMTA4L0pITFNDTS0wNy0yMDE1LTAwMjgiLCJMaW5rZWRSZXNvdXJjZVN0YXR1cyI6OCwiUHJvcGVydGllcyI6eyIkaWQiOiIy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dUMDI6NTA6MTgiLCJNb2RpZmllZEJ5IjoiX0FMSSIsIklkIjoiMTUyMTkyMDMtNGVhNS00YmIzLWFhMTYtNWJhM2RkZTU0MTE1IiwiTW9kaWZpZWRPbiI6IjIwMjItMDUtMjdUMDI6NTA6MTgiLCJQcm9qZWN0Ijp7IiRyZWYiOiI1In19XSwiTnVtYmVyIjoiMyIsIk9yZ2FuaXphdGlvbnMiOltdLCJPdGhlcnNJbnZvbHZlZCI6W10sIlBhZ2VSYW5nZSI6IjxzcD5cclxuICA8bj4zMDA8L24+XHJcbiAgPGluPnRydWU8L2luPlxyXG4gIDxvcz4zMDA8L29zPlxyXG4gIDxwcz4zMDA8L3BzPlxyXG48L3NwPlxyXG48ZXA+XHJcbiAgPG4+MzI0PC9uPlxyXG4gIDxpbj50cnVlPC9pbj5cclxuICA8b3M+MzI0PC9vcz5cclxuICA8cHM+MzI0PC9wcz5cclxuPC9lcD5cclxuPG9zPjMwMC0zMjQ8L29zPiIsIlBlcmlvZGljYWwiOnsiJGlkIjoiMjE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dLCJRdW90YXRpb25zIjpbXSwiUmVmZXJlbmNlVHlwZSI6IkpvdXJuYWxBcnRpY2xlIiwiU2hvcnRUaXRsZSI6IkhhYXZpc3RvLCBHb2VudHplbCAyMDE1IOKAkyBNZWFzdXJpbmcgaHVtYW5pdGFyaWFuIHN1cHBseSBjaGFpbiBwZXJmb3JtYW5jZSIsIlNob3J0VGl0bGVVcGRhdGVUeXBlIjowLCJTb3VyY2VPZkJpYmxpb2dyYXBoaWNJbmZvcm1hdGlvbiI6IkNyb3NzUmVmIiwiU3RhdGljSWRzIjpbImQwMDRlOWY0LTU1YmUtNDkyNC05NzIxLTUyZWJjYTFjNGRhMCJdLCJUYWJsZU9mQ29udGVudHNDb21wbGV4aXR5IjowLCJUYWJsZU9mQ29udGVudHNTb3VyY2VUZXh0Rm9ybWF0IjowLCJUYXNrcyI6W10sIlRpdGxlIjoiTWVhc3VyaW5nIGh1bWFuaXRhcmlhbiBzdXBwbHkgY2hhaW4gcGVyZm9ybWFuY2UgaW4gYSBtdWx0aS1nb2FsIGNvbnRleHQiLCJUcmFuc2xhdG9ycyI6W10sIlZvbHVtZSI6IjUiLCJZZWFyIjoiMjAxNSIsIlllYXJSZXNvbHZlZCI6IjIwMTUiLCJDcmVhdGVkQnkiOiJfQUxJIiwiQ3JlYXRlZE9uIjoiMjAyMi0wNS0yN1QwMjo1MDoxOCIsIk1vZGlmaWVkQnkiOiJfQWxpIiwiSWQiOiI2ZGY3OTAzNi1jYzY3LTQ3NzgtYTRmMy03NWEzYjJjNDMzYTMiLCJNb2RpZmllZE9uIjoiMjAyMy0xMC0wMlQyMjoyOToxNSIsIlByb2plY3QiOnsiJHJlZiI6IjUifX0sIlVzZU51bWJlcmluZ1R5cGVPZlBhcmVudERvY3VtZW50IjpmYWxzZX1dLCJGb3JtYXR0ZWRUZXh0Ijp7IiRpZCI6IjIyIiwiQ291bnQiOjMsIlRleHRVbml0cyI6W3siJGlkIjoiMjMiLCJGb250U3R5bGUiOnsiJGlkIjoiMjQiLCJOZXV0cmFsIjp0cnVlfSwiUmVhZGluZ09yZGVyIjoxLCJUZXh0IjoiKEFnYXJ3YWwifSx7IiRpZCI6IjI1IiwiRm9udFN0eWxlIjp7IiRpZCI6IjI2IiwiSXRhbGljIjp0cnVlfSwiUmVhZGluZ09yZGVyIjoxLCJUZXh0IjoiIGV0IGFsLiJ9LHsiJGlkIjoiMjciLCJGb250U3R5bGUiOnsiJGlkIjoiMjgiLCJOZXV0cmFsIjp0cnVlfSwiUmVhZGluZ09yZGVyIjoxLCJUZXh0IjoiLCAyMDIyOyBIYWF2aXN0byBhbmQgR29lbnR6ZWwsIDIwMTUpIn1dfSwiVGFnIjoiQ2l0YXZpUGxhY2Vob2xkZXIjMzcyNGM1ZGMtZjA1MS00ZDVjLWIzMDMtZmY5ZGMxZGVlZTI2IiwiVGV4dCI6IihBZ2Fyd2FsIGV0IGFsLiwgMjAyMjsgSGFhdmlzdG8gYW5kIEdvZW50emVsLCAyMDE1KSIsIldBSVZlcnNpb24iOiI2LjguMC4wIn0=}</w:instrText>
          </w:r>
          <w:r w:rsidR="006C769D" w:rsidRPr="00DD54E3">
            <w:rPr>
              <w:color w:val="000000" w:themeColor="text1"/>
              <w:lang w:val="en-GB"/>
            </w:rPr>
            <w:fldChar w:fldCharType="separate"/>
          </w:r>
          <w:r w:rsidR="00B10F20" w:rsidRPr="00DD54E3">
            <w:rPr>
              <w:color w:val="000000" w:themeColor="text1"/>
              <w:lang w:val="en-GB"/>
            </w:rPr>
            <w:t>(Agarwal</w:t>
          </w:r>
          <w:r w:rsidR="00B10F20" w:rsidRPr="00DD54E3">
            <w:rPr>
              <w:i/>
              <w:color w:val="000000" w:themeColor="text1"/>
              <w:lang w:val="en-GB"/>
            </w:rPr>
            <w:t xml:space="preserve"> et al.</w:t>
          </w:r>
          <w:r w:rsidR="00B10F20" w:rsidRPr="00DD54E3">
            <w:rPr>
              <w:color w:val="000000" w:themeColor="text1"/>
              <w:lang w:val="en-GB"/>
            </w:rPr>
            <w:t>, 2022; Haavisto and Goentzel, 2015)</w:t>
          </w:r>
          <w:r w:rsidR="006C769D" w:rsidRPr="00DD54E3">
            <w:rPr>
              <w:color w:val="000000" w:themeColor="text1"/>
              <w:lang w:val="en-GB"/>
            </w:rPr>
            <w:fldChar w:fldCharType="end"/>
          </w:r>
        </w:sdtContent>
      </w:sdt>
      <w:r w:rsidR="00576005" w:rsidRPr="00DD54E3">
        <w:rPr>
          <w:color w:val="000000" w:themeColor="text1"/>
          <w:lang w:val="en-GB"/>
        </w:rPr>
        <w:t>.</w:t>
      </w:r>
      <w:r w:rsidRPr="00DD54E3">
        <w:rPr>
          <w:color w:val="000000" w:themeColor="text1"/>
          <w:lang w:val="en-GB"/>
        </w:rPr>
        <w:t xml:space="preserve"> </w:t>
      </w:r>
      <w:sdt>
        <w:sdtPr>
          <w:rPr>
            <w:color w:val="000000" w:themeColor="text1"/>
            <w:lang w:val="en-GB"/>
          </w:rPr>
          <w:alias w:val="To edit, see citavi.com/edit"/>
          <w:tag w:val="CitaviPlaceholder#2b17bbbf-dc05-4a46-9251-550ba9358c6c"/>
          <w:id w:val="969472766"/>
          <w:placeholder>
            <w:docPart w:val="DefaultPlaceholder_-1854013440"/>
          </w:placeholder>
        </w:sdtPr>
        <w:sdtContent>
          <w:r w:rsidR="006B5E47"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M1NmM5YWE5LWUwMjUtNGUxMC04M2IwLTBmOGRiMzk1ZDZjNyIsIkVudHJpZXMiOlt7IiRpZCI6IjIiLCIkdHlwZSI6IlN3aXNzQWNhZGVtaWMuQ2l0YXZpLkNpdGF0aW9ucy5Xb3JkUGxhY2Vob2xkZXJFbnRyeSwgU3dpc3NBY2FkZW1pYy5DaXRhdmkiLCJJZCI6IjQzNjA0OWQ5LWRjYzYtNDBmYS1iNDFkLWViYWNkOWYxZWIwZiIsIlJhbmdlTGVuZ3RoIjoxNCwiUmVmZXJlbmNlSWQiOiI3MGViYjY5YS0yYzM3LTQyNzMtOGQxYi02ZTAyZjgzN2ExYTU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NhY2hpbiIsIkxhc3ROYW1lIjoiQWdhcndhbCIsIlByb3RlY3RlZCI6ZmFsc2UsIlNleCI6MiwiQ3JlYXRlZEJ5IjoiX0FBIiwiQ3JlYXRlZE9uIjoiMjAyMS0wNy0xMVQwODo0NTo1OCIsIk1vZGlmaWVkQnkiOiJfQUEiLCJJZCI6ImJkNDcxZmJkLTlhZmMtNDQzYy1hMWEwLTU4MzQxMjk2MDI5ZSIsIk1vZGlmaWVkT24iOiIyMDIxLTA3LTExVDA4OjQ1OjU4IiwiUHJvamVjdCI6eyIkaWQiOiI1IiwiJHR5cGUiOiJTd2lzc0FjYWRlbWljLkNpdGF2aS5Qcm9qZWN0LCBTd2lzc0FjYWRlbWljLkNpdGF2aSJ9fSx7IiRpZCI6IjYiLCIkdHlwZSI6IlN3aXNzQWNhZGVtaWMuQ2l0YXZpLlBlcnNvbiwgU3dpc3NBY2FkZW1pYy5DaXRhdmkiLCJGaXJzdE5hbWUiOiJSYXZpIiwiTGFzdE5hbWUiOiJLYW50IiwiUHJvdGVjdGVkIjpmYWxzZSwiU2V4IjoyLCJDcmVhdGVkQnkiOiJfQWxpIiwiQ3JlYXRlZE9uIjoiMjAyMS0wMy0wOFQwNzozNToxOSIsIk1vZGlmaWVkQnkiOiJfQWxpIiwiSWQiOiIwYmFiNGQ3ZC1hM2I5LTQwNjUtYjc3ZS03MGI0MTY5NThjODMiLCJNb2RpZmllZE9uIjoiMjAyMS0wMy0wOFQwNzozNToxOSIsIlByb2plY3QiOnsiJHJlZiI6IjUifX0seyIkaWQiOiI3IiwiJHR5cGUiOiJTd2lzc0FjYWRlbWljLkNpdGF2aS5QZXJzb24sIFN3aXNzQWNhZGVtaWMuQ2l0YXZpIiwiRmlyc3ROYW1lIjoiUmF2aSIsIkxhc3ROYW1lIjoiU2hhbmthciIsIlByb3RlY3RlZCI6ZmFsc2UsIlNleCI6MiwiQ3JlYXRlZEJ5IjoiX2EiLCJDcmVhdGVkT24iOiIyMDE2LTExLTA1VDE2OjI5OjE5IiwiTW9kaWZpZWRCeSI6Il9hIiwiSWQiOiI5MDAzOWYxYi1kODQ1LTQzZGItOGVhNS04NjEzZTUxOGFiOTQiLCJNb2RpZmllZE9uIjoiMjAxNi0xMS0wNVQxNjoyOToxOSIsIlByb2plY3QiOnsiJHJlZiI6IjUifX1dLCJDaXRhdGlvbktleSI6IkFnYXJ3YWwgZXQgYWwuIDIwMjIiLCJDaXRhdGlvbktleVVwZGF0ZVR5cGUiOjAsIkNvbGxhYm9yYXRvcnMiOltdLCJDdXN0b21GaWVsZDEiOiIxIiwiQ3VzdG9tRmllbGQyIjoiRW1waXJpY2FsIiwiQ3VzdG9tRmllbGQzIjoiQm90aCBvciBub3Qgc3BlY2lmaWMiLCJDdXN0b21GaWVsZDQiOiJCb3RoIG9yIG5vdCBzcGVjaWZpYyIsIkN1c3RvbUZpZWxkNSI6IlJlc3BvbnNlIiwiQ3VzdG9tRmllbGQ2IjoiTUNETSIsIkN1c3RvbUZpZWxkNyI6IkVjb25vbWljK0Vudmlyb21lbnRhbCtTb2NpYWwiLCJDdXN0b21GaWVsZDgiOiJOb3QgU3BlY2lmaWMiLCJDdXN0b21GaWVsZDkiOiJJbmRpYSIsIkRvaSI6IjEwLjEwMTYvai5jbHNjbi4yMDIxLjEwMDAyNi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EwLjEwMTYvai5jbHNjbi4yMDIxLjEwMDAyNiIsIlVyaVN0cmluZyI6Imh0dHBzOi8vZG9pLm9yZy8xMC4xMDE2L2ouY2xzY24uMjAyMS4xMDAwMjY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DFUMDI6MDg6NTUiLCJNb2RpZmllZEJ5IjoiX0FMSSIsIklkIjoiMDk2NjVhYWEtM2I3NS00OWIyLWFhNzktOGJlMDBiNDFiOGU5IiwiTW9kaWZpZWRPbiI6IjIwMjItMDUtMDFUMDI6MDg6NTUiLCJQcm9qZWN0Ijp7IiRyZWYiOiI1In19XSwiT3JnYW5pemF0aW9ucyI6W10sIk90aGVyc0ludm9sdmVkIjpbXSwiUGFnZVJhbmdlIjoiPHNwPlxyXG4gIDxuPjEwMDAyNjwvbj5cclxuICA8aW4+dHJ1ZTwvaW4+XHJcbiAgPG9zPjEwMDAyNjwvb3M+XHJcbiAgPHBzPjEwMDAyNjwvcHM+XHJcbjwvc3A+XHJcbjxvcz4xMDAwMjY8L29zPiIsIlBlcmlvZGljYWwiOnsiJGlkIjoiMTIiLCIkdHlwZSI6IlN3aXNzQWNhZGVtaWMuQ2l0YXZpLlBlcmlvZGljYWwsIFN3aXNzQWNhZGVtaWMuQ2l0YXZpIiwiSXNzbiI6IjI3NzIzOTA5IiwiTmFtZSI6IkNsZWFuZXIgTG9naXN0aWNzIGFuZCBTdXBwbHkgQ2hhaW4iLCJQYWdpbmF0aW9uIjowLCJQcm90ZWN0ZWQiOmZhbHNlLCJDcmVhdGVkQnkiOiJfQUxJIiwiQ3JlYXRlZE9uIjoiMjAyMi0wNS0wMVQwMjowODo1NSIsIk1vZGlmaWVkQnkiOiJfQUxJIiwiSWQiOiI1YWY2ZTNlZC0wODc0LTQxMTgtYWVjOS03MjEzNTIyNDk3MmMiLCJNb2RpZmllZE9uIjoiMjAyMi0wNS0wMVQwMjowODo1NSIsIlByb2plY3QiOnsiJHJlZiI6IjUifX0sIlB1Ymxpc2hlcnMiOlt7IiRpZCI6IjEz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kFnYXJ3YWwsIEthbnQgZXQgYWwuIDIwMjIg4oCTIEV4cGxvcmluZyBzdXN0YWluYWJpbGl0eSBiYWxhbmNlZCBzY29yZWNhcmQiLCJTaG9ydFRpdGxlVXBkYXRlVHlwZSI6MCwiU291cmNlT2ZCaWJsaW9ncmFwaGljSW5mb3JtYXRpb24iOiJDcm9zc1JlZiIsIlN0YXRpY0lkcyI6WyJkYmQ0MDQxYy0xZTg3LTQyNDgtYmZiZi1lY2IzYjE3Mzk0MzAiXSwiVGFibGVPZkNvbnRlbnRzQ29tcGxleGl0eSI6MCwiVGFibGVPZkNvbnRlbnRzU291cmNlVGV4dEZvcm1hdCI6MCwiVGFza3MiOltdLCJUaXRsZSI6IkV4cGxvcmluZyBzdXN0YWluYWJpbGl0eSBiYWxhbmNlZCBzY29yZWNhcmQgZm9yIHBlcmZvcm1hbmNlIGV2YWx1YXRpb24gb2YgaHVtYW5pdGFyaWFuIG9yZ2FuaXphdGlvbnMiLCJUcmFuc2xhdG9ycyI6W10sIlZvbHVtZSI6IjMiLCJZZWFyIjoiMjAyMiIsIlllYXJSZXNvbHZlZCI6IjIwMjIiLCJDcmVhdGVkQnkiOiJfQUxJIiwiQ3JlYXRlZE9uIjoiMjAyMi0wNS0wMVQwMjowODo1NSIsIk1vZGlmaWVkQnkiOiJfQUxJIiwiSWQiOiI3MGViYjY5YS0yYzM3LTQyNzMtOGQxYi02ZTAyZjgzN2ExYTUiLCJNb2RpZmllZE9uIjoiMjAyMi0wOS0yOFQxMzoyMToyMSIsIlByb2plY3QiOnsiJHJlZiI6IjUifX0sIlVzZU51bWJlcmluZ1R5cGVPZlBhcmVudERvY3VtZW50IjpmYWxzZX1dLCJGb3JtYXR0ZWRUZXh0Ijp7IiRpZCI6IjE0IiwiQ291bnQiOjIsIlRleHRVbml0cyI6W3siJGlkIjoiMTUiLCJGb250U3R5bGUiOnsiJGlkIjoiMTYiLCJOZXV0cmFsIjp0cnVlfSwiUmVhZGluZ09yZGVyIjoxLCJUZXh0IjoiQWdhcndhbCJ9LHsiJGlkIjoiMTciLCJGb250U3R5bGUiOnsiJGlkIjoiMTgiLCJJdGFsaWMiOnRydWV9LCJSZWFkaW5nT3JkZXIiOjEsIlRleHQiOiIgZXQgYWwuIn1dfSwiVGFnIjoiQ2l0YXZpUGxhY2Vob2xkZXIjMmIxN2JiYmYtZGMwNS00YTQ2LTkyNTEtNTUwYmE5MzU4YzZjIiwiVGV4dCI6IkFnYXJ3YWwgZXQgYWwuIiwiV0FJVmVyc2lvbiI6IjYuOC4wLjAifQ==}</w:instrText>
          </w:r>
          <w:r w:rsidR="006B5E47" w:rsidRPr="00DD54E3">
            <w:rPr>
              <w:color w:val="000000" w:themeColor="text1"/>
              <w:lang w:val="en-GB"/>
            </w:rPr>
            <w:fldChar w:fldCharType="separate"/>
          </w:r>
          <w:r w:rsidR="00B10F20" w:rsidRPr="00DD54E3">
            <w:rPr>
              <w:color w:val="000000" w:themeColor="text1"/>
              <w:lang w:val="en-GB"/>
            </w:rPr>
            <w:t>Agarwal</w:t>
          </w:r>
          <w:r w:rsidR="00B10F20" w:rsidRPr="00DD54E3">
            <w:rPr>
              <w:i/>
              <w:color w:val="000000" w:themeColor="text1"/>
              <w:lang w:val="en-GB"/>
            </w:rPr>
            <w:t xml:space="preserve"> et al.</w:t>
          </w:r>
          <w:r w:rsidR="006B5E47" w:rsidRPr="00DD54E3">
            <w:rPr>
              <w:color w:val="000000" w:themeColor="text1"/>
              <w:lang w:val="en-GB"/>
            </w:rPr>
            <w:fldChar w:fldCharType="end"/>
          </w:r>
        </w:sdtContent>
      </w:sdt>
      <w:r w:rsidR="006B5E47" w:rsidRPr="00DD54E3">
        <w:rPr>
          <w:color w:val="000000" w:themeColor="text1"/>
          <w:lang w:val="en-GB"/>
        </w:rPr>
        <w:t xml:space="preserve"> </w:t>
      </w:r>
      <w:sdt>
        <w:sdtPr>
          <w:rPr>
            <w:color w:val="000000" w:themeColor="text1"/>
            <w:lang w:val="en-GB"/>
          </w:rPr>
          <w:alias w:val="To edit, see citavi.com/edit"/>
          <w:tag w:val="CitaviPlaceholder#356c9aa9-e025-4e10-83b0-0f8db395d6c7"/>
          <w:id w:val="194519780"/>
          <w:placeholder>
            <w:docPart w:val="DefaultPlaceholder_-1854013440"/>
          </w:placeholder>
        </w:sdtPr>
        <w:sdtContent>
          <w:r w:rsidR="006B5E47"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JiMTdiYmJmLWRjMDUtNGE0Ni05MjUxLTU1MGJhOTM1OGM2YyIsIkVudHJpZXMiOlt7IiRpZCI6IjIiLCIkdHlwZSI6IlN3aXNzQWNhZGVtaWMuQ2l0YXZpLkNpdGF0aW9ucy5Xb3JkUGxhY2Vob2xkZXJFbnRyeSwgU3dpc3NBY2FkZW1pYy5DaXRhdmkiLCJJZCI6IjU5NzM4NDEyLWI5ZTAtNDg1Yi1iNDU1LTk0NDczOWM5ZWExNSIsIlJhbmdlTGVuZ3RoIjo2LCJSZWZlcmVuY2VJZCI6IjcwZWJiNjlhLTJjMzctNDI3My04ZDFiLTZlMDJmODM3YTFhN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TYWNoaW4iLCJMYXN0TmFtZSI6IkFnYXJ3YWwiLCJQcm90ZWN0ZWQiOmZhbHNlLCJTZXgiOjIsIkNyZWF0ZWRCeSI6Il9BQSIsIkNyZWF0ZWRPbiI6IjIwMjEtMDctMTFUMDg6NDU6NTgiLCJNb2RpZmllZEJ5IjoiX0FBIiwiSWQiOiJiZDQ3MWZiZC05YWZjLTQ0M2MtYTFhMC01ODM0MTI5NjAyOWUiLCJNb2RpZmllZE9uIjoiMjAyMS0wNy0xMVQwODo0NTo1OCIsIlByb2plY3QiOnsiJGlkIjoiNSIsIiR0eXBlIjoiU3dpc3NBY2FkZW1pYy5DaXRhdmkuUHJvamVjdCwgU3dpc3NBY2FkZW1pYy5DaXRhdmkifX0seyIkaWQiOiI2IiwiJHR5cGUiOiJTd2lzc0FjYWRlbWljLkNpdGF2aS5QZXJzb24sIFN3aXNzQWNhZGVtaWMuQ2l0YXZpIiwiRmlyc3ROYW1lIjoiUmF2aSIsIkxhc3ROYW1lIjoiS2FudCIsIlByb3RlY3RlZCI6ZmFsc2UsIlNleCI6MiwiQ3JlYXRlZEJ5IjoiX0FsaSIsIkNyZWF0ZWRPbiI6IjIwMjEtMDMtMDhUMDc6MzU6MTkiLCJNb2RpZmllZEJ5IjoiX0FsaSIsIklkIjoiMGJhYjRkN2QtYTNiOS00MDY1LWI3N2UtNzBiNDE2OTU4YzgzIiwiTW9kaWZpZWRPbiI6IjIwMjEtMDMtMDhUMDc6MzU6MTkiLCJQcm9qZWN0Ijp7IiRyZWYiOiI1In19LHsiJGlkIjoiNyIsIiR0eXBlIjoiU3dpc3NBY2FkZW1pYy5DaXRhdmkuUGVyc29uLCBTd2lzc0FjYWRlbWljLkNpdGF2aSIsIkZpcnN0TmFtZSI6IlJhdmkiLCJMYXN0TmFtZSI6IlNoYW5rYXIiLCJQcm90ZWN0ZWQiOmZhbHNlLCJTZXgiOjIsIkNyZWF0ZWRCeSI6Il9hIiwiQ3JlYXRlZE9uIjoiMjAxNi0xMS0wNVQxNjoyOToxOSIsIk1vZGlmaWVkQnkiOiJfYSIsIklkIjoiOTAwMzlmMWItZDg0NS00M2RiLThlYTUtODYxM2U1MThhYjk0IiwiTW9kaWZpZWRPbiI6IjIwMTYtMTEtMDVUMTY6Mjk6MTkiLCJQcm9qZWN0Ijp7IiRyZWYiOiI1In19XSwiQ2l0YXRpb25LZXkiOiJBZ2Fyd2FsIGV0IGFsLiAyMDIyIiwiQ2l0YXRpb25LZXlVcGRhdGVUeXBlIjowLCJDb2xsYWJvcmF0b3JzIjpbXSwiQ3VzdG9tRmllbGQxIjoiMSIsIkN1c3RvbUZpZWxkMiI6IkVtcGlyaWNhbCIsIkN1c3RvbUZpZWxkMyI6IkJvdGggb3Igbm90IHNwZWNpZmljIiwiQ3VzdG9tRmllbGQ0IjoiQm90aCBvciBub3Qgc3BlY2lmaWMiLCJDdXN0b21GaWVsZDUiOiJSZXNwb25zZSIsIkN1c3RvbUZpZWxkNiI6Ik1DRE0iLCJDdXN0b21GaWVsZDciOiJFY29ub21pYytFbnZpcm9tZW50YWwrU29jaWFsIiwiQ3VzdG9tRmllbGQ4IjoiTm90IFNwZWNpZmljIiwiQ3VzdG9tRmllbGQ5IjoiSW5kaWEiLCJEb2kiOiIxMC4xMDE2L2ouY2xzY24uMjAyMS4xMDAwMjY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DE2L2ouY2xzY24uMjAyMS4xMDAwMjYiLCJVcmlTdHJpbmciOiJodHRwczovL2RvaS5vcmcvMTAuMTAxNi9qLmNsc2NuLjIwMjEuMTAwMDI2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AxVDAyOjA4OjU1IiwiTW9kaWZpZWRCeSI6Il9BTEkiLCJJZCI6IjA5NjY1YWFhLTNiNzUtNDliMi1hYTc5LThiZTAwYjQxYjhlOSIsIk1vZGlmaWVkT24iOiIyMDIyLTA1LTAxVDAyOjA4OjU1IiwiUHJvamVjdCI6eyIkcmVmIjoiNSJ9fV0sIk9yZ2FuaXphdGlvbnMiOltdLCJPdGhlcnNJbnZvbHZlZCI6W10sIlBhZ2VSYW5nZSI6IjxzcD5cclxuICA8bj4xMDAwMjY8L24+XHJcbiAgPGluPnRydWU8L2luPlxyXG4gIDxvcz4xMDAwMjY8L29zPlxyXG4gIDxwcz4xMDAwMjY8L3BzPlxyXG48L3NwPlxyXG48b3M+MTAwMDI2PC9vcz4iLCJQZXJpb2RpY2FsIjp7IiRpZCI6IjEyIiwiJHR5cGUiOiJTd2lzc0FjYWRlbWljLkNpdGF2aS5QZXJpb2RpY2FsLCBTd2lzc0FjYWRlbWljLkNpdGF2aSIsIklzc24iOiIyNzcyMzkwOSIsIk5hbWUiOiJDbGVhbmVyIExvZ2lzdGljcyBhbmQgU3VwcGx5IENoYWluIiwiUGFnaW5hdGlvbiI6MCwiUHJvdGVjdGVkIjpmYWxzZSwiQ3JlYXRlZEJ5IjoiX0FMSSIsIkNyZWF0ZWRPbiI6IjIwMjItMDUtMDFUMDI6MDg6NTUiLCJNb2RpZmllZEJ5IjoiX0FMSSIsIklkIjoiNWFmNmUzZWQtMDg3NC00MTE4LWFlYzktNzIxMzUyMjQ5NzJjIiwiTW9kaWZpZWRPbiI6IjIwMjItMDUtMDFUMDI6MDg6NTUiLCJQcm9qZWN0Ijp7IiRyZWYiOiI1In19LCJQdWJsaXNoZXJzIjpbeyIkaWQiOiIxMy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BZ2Fyd2FsLCBLYW50IGV0IGFsLiAyMDIyIOKAkyBFeHBsb3Jpbmcgc3VzdGFpbmFiaWxpdHkgYmFsYW5jZWQgc2NvcmVjYXJkIiwiU2hvcnRUaXRsZVVwZGF0ZVR5cGUiOjAsIlNvdXJjZU9mQmlibGlvZ3JhcGhpY0luZm9ybWF0aW9uIjoiQ3Jvc3NSZWYiLCJTdGF0aWNJZHMiOlsiZGJkNDA0MWMtMWU4Ny00MjQ4LWJmYmYtZWNiM2IxNzM5NDMwIl0sIlRhYmxlT2ZDb250ZW50c0NvbXBsZXhpdHkiOjAsIlRhYmxlT2ZDb250ZW50c1NvdXJjZVRleHRGb3JtYXQiOjAsIlRhc2tzIjpbXSwiVGl0bGUiOiJFeHBsb3Jpbmcgc3VzdGFpbmFiaWxpdHkgYmFsYW5jZWQgc2NvcmVjYXJkIGZvciBwZXJmb3JtYW5jZSBldmFsdWF0aW9uIG9mIGh1bWFuaXRhcmlhbiBvcmdhbml6YXRpb25zIiwiVHJhbnNsYXRvcnMiOltdLCJWb2x1bWUiOiIzIiwiWWVhciI6IjIwMjIiLCJZZWFyUmVzb2x2ZWQiOiIyMDIyIiwiQ3JlYXRlZEJ5IjoiX0FMSSIsIkNyZWF0ZWRPbiI6IjIwMjItMDUtMDFUMDI6MDg6NTUiLCJNb2RpZmllZEJ5IjoiX0FMSSIsIklkIjoiNzBlYmI2OWEtMmMzNy00MjczLThkMWItNmUwMmY4MzdhMWE1IiwiTW9kaWZpZWRPbiI6IjIwMjItMDktMjhUMTM6MjE6MjEiLCJQcm9qZWN0Ijp7IiRyZWYiOiI1In19LCJVc2VOdW1iZXJpbmdUeXBlT2ZQYXJlbnREb2N1bWVudCI6ZmFsc2UsIlllYXJPbmx5Ijp0cnVlfV0sIkZvcm1hdHRlZFRleHQiOnsiJGlkIjoiMTQiLCJDb3VudCI6MSwiVGV4dFVuaXRzIjpbeyIkaWQiOiIxNSIsIkZvbnRTdHlsZSI6eyIkaWQiOiIxNiIsIk5ldXRyYWwiOnRydWV9LCJSZWFkaW5nT3JkZXIiOjEsIlRleHQiOiIoMjAyMikifV19LCJUYWciOiJDaXRhdmlQbGFjZWhvbGRlciMzNTZjOWFhOS1lMDI1LTRlMTAtODNiMC0wZjhkYjM5NWQ2YzciLCJUZXh0IjoiKDIwMjIpIiwiV0FJVmVyc2lvbiI6IjYuOC4wLjAifQ==}</w:instrText>
          </w:r>
          <w:r w:rsidR="006B5E47" w:rsidRPr="00DD54E3">
            <w:rPr>
              <w:color w:val="000000" w:themeColor="text1"/>
              <w:lang w:val="en-GB"/>
            </w:rPr>
            <w:fldChar w:fldCharType="separate"/>
          </w:r>
          <w:r w:rsidR="00B10F20" w:rsidRPr="00DD54E3">
            <w:rPr>
              <w:color w:val="000000" w:themeColor="text1"/>
              <w:lang w:val="en-GB"/>
            </w:rPr>
            <w:t>(2022)</w:t>
          </w:r>
          <w:r w:rsidR="006B5E47" w:rsidRPr="00DD54E3">
            <w:rPr>
              <w:color w:val="000000" w:themeColor="text1"/>
              <w:lang w:val="en-GB"/>
            </w:rPr>
            <w:fldChar w:fldCharType="end"/>
          </w:r>
        </w:sdtContent>
      </w:sdt>
      <w:r w:rsidR="00D673CC" w:rsidRPr="00DD54E3">
        <w:rPr>
          <w:color w:val="000000" w:themeColor="text1"/>
          <w:lang w:val="en-GB"/>
        </w:rPr>
        <w:t xml:space="preserve"> developed </w:t>
      </w:r>
      <w:r w:rsidR="00EA56BF" w:rsidRPr="00DD54E3">
        <w:rPr>
          <w:color w:val="000000" w:themeColor="text1"/>
          <w:lang w:val="en-GB"/>
        </w:rPr>
        <w:t>a balanced scorecard for</w:t>
      </w:r>
      <w:r w:rsidR="00D673CC" w:rsidRPr="00DD54E3">
        <w:rPr>
          <w:color w:val="000000" w:themeColor="text1"/>
          <w:lang w:val="en-GB"/>
        </w:rPr>
        <w:t xml:space="preserve"> the sustainability assessment of humanitarian operations. </w:t>
      </w:r>
      <w:sdt>
        <w:sdtPr>
          <w:rPr>
            <w:color w:val="000000" w:themeColor="text1"/>
            <w:lang w:val="en-GB"/>
          </w:rPr>
          <w:alias w:val="To edit, see citavi.com/edit"/>
          <w:tag w:val="CitaviPlaceholder#c57d8a68-5c0d-4f81-a2f8-9264fcf3111f"/>
          <w:id w:val="519209450"/>
          <w:placeholder>
            <w:docPart w:val="3D5C2604082D4856A3554A040839AE53"/>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I1MDM1ZTU0LTdkNjItNGFhOC05YjczLTJlNjBhOGZmNjg2MSIsIkVudHJpZXMiOlt7IiRpZCI6IjIiLCIkdHlwZSI6IlN3aXNzQWNhZGVtaWMuQ2l0YXZpLkNpdGF0aW9ucy5Xb3JkUGxhY2Vob2xkZXJFbnRyeSwgU3dpc3NBY2FkZW1pYy5DaXRhdmkiLCJJZCI6IjYzZWNiZGM5LTIxZDQtNDRjMS1iYWMwLTIyYTQ2YTk3NTA3ZSIsIlJhbmdlTGVuZ3RoIjoyMSwiUmVmZXJlbmNlSWQiOiJhNGIwZTQwYS1lN2QyLTQ4ZTItODkwYS1jODYwYWY4OWYxZT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xhdXJhIiwiTGFzdE5hbWUiOiJMYWd1bmEtU2FsdmFkw7MiLCJQcm90ZWN0ZWQiOmZhbHNlLCJTZXgiOjEsIkNyZWF0ZWRCeSI6Il9BbGkiLCJDcmVhdGVkT24iOiIyMDIxLTAzLTAzVDAzOjA0OjM2IiwiTW9kaWZpZWRCeSI6Il9BbGkiLCJJZCI6ImEyNDFmYTZmLTYyODktNDRkMS1hMGRiLWQyOTk5ZTM1M2Q3MiIsIk1vZGlmaWVkT24iOiIyMDIxLTAzLTAzVDAzOjA0OjM2IiwiUHJvamVjdCI6eyIkaWQiOiI1IiwiJHR5cGUiOiJTd2lzc0FjYWRlbWljLkNpdGF2aS5Qcm9qZWN0LCBTd2lzc0FjYWRlbWljLkNpdGF2aSJ9fSx7IiRpZCI6IjYiLCIkdHlwZSI6IlN3aXNzQWNhZGVtaWMuQ2l0YXZpLlBlcnNvbiwgU3dpc3NBY2FkZW1pYy5DaXRhdmkiLCJGaXJzdE5hbWUiOiJNYXR0aGlldSIsIkxhc3ROYW1lIjoiTGF1cmFzIiwiUHJvdGVjdGVkIjpmYWxzZSwiU2V4IjowLCJDcmVhdGVkQnkiOiJfQUxJIiwiQ3JlYXRlZE9uIjoiMjAyMi0wMy0xNFQwODozODozMCIsIk1vZGlmaWVkQnkiOiJfQUxJIiwiSWQiOiIyMjA1YmJiOC1hNjcwLTQ1MWUtODE1MC0wZjhhYmY0NmYyZTkiLCJNb2RpZmllZE9uIjoiMjAyMi0wMy0xNFQwODozODozMCIsIlByb2plY3QiOnsiJHJlZiI6IjUifX0seyIkaWQiOiI3IiwiJHR5cGUiOiJTd2lzc0FjYWRlbWljLkNpdGF2aS5QZXJzb24sIFN3aXNzQWNhZGVtaWMuQ2l0YXZpIiwiRmlyc3ROYW1lIjoiVWNoZSIsIkxhc3ROYW1lIjoiT2tvbmd3dSIsIlByb3RlY3RlZCI6ZmFsc2UsIlNleCI6MCwiQ3JlYXRlZEJ5IjoiX2EiLCJDcmVhdGVkT24iOiIyMDE2LTAzLTA4VDEyOjExOjIzIiwiTW9kaWZpZWRCeSI6Il9hIiwiSWQiOiIzNDMyYWFkNy1jYmU4LTRhNmItYTBlMS1mM2Y1OWNkZjM2ZDYiLCJNb2RpZmllZE9uIjoiMjAxNi0wMy0wOFQxMjoxMToyMyIsIlByb2plY3QiOnsiJHJlZiI6IjUifX0seyIkaWQiOiI4IiwiJHR5cGUiOiJTd2lzc0FjYWRlbWljLkNpdGF2aS5QZXJzb24sIFN3aXNzQWNhZGVtaWMuQ2l0YXZpIiwiRmlyc3ROYW1lIjoiVGluYSIsIkxhc3ROYW1lIjoiQ29tZXMiLCJQcm90ZWN0ZWQiOmZhbHNlLCJTZXgiOjEsIkNyZWF0ZWRCeSI6Il9hIiwiQ3JlYXRlZE9uIjoiMjAxNi0wMy0wOFQxMjoxMToyMyIsIk1vZGlmaWVkQnkiOiJfYSIsIklkIjoiMTEyMjMyMDMtNGRlOS00NzFhLWFhODQtMzc0OTc2Yzc4ZTI0IiwiTW9kaWZpZWRPbiI6IjIwMTYtMDMtMDhUMTI6MTE6MjMiLCJQcm9qZWN0Ijp7IiRyZWYiOiI1In19XSwiQ2l0YXRpb25LZXkiOiJMYWd1bmEtU2FsdmFkw7MgZXQgYWwuIDIwMTkiLCJDaXRhdGlvbktleVVwZGF0ZVR5cGUiOjAsIkNvbGxhYm9yYXRvcnMiOltdLCJDdXN0b21GaWVsZDEiOiI0MSIsIkN1c3RvbUZpZWxkMiI6IkFuYWx5dGljYWwiLCJDdXN0b21GaWVsZDMiOiJTdWRkZW4tb25zZXQiLCJDdXN0b21GaWVsZDQiOiJEaXNhc3RlciByZWxpZWYiLCJDdXN0b21GaWVsZDUiOiJQcmVwYXJlZG5lc3MiLCJDdXN0b21GaWVsZDYiOiJBbmFseXRpY2FsIG1vZGVsaW5nIiwiQ3VzdG9tRmllbGQ3IjoiRWNvbm9taWMrRW52aXJvbWVudGFsK1NvY2lhbCIsIkN1c3RvbUZpZWxkOCI6Ik5vdCBTcGVjaWZpYyIsIkN1c3RvbUZpZWxkOSI6IkZyYW5jZSIsIkRvaSI6IjEwLjEwMDcvczEwNDc5LTAxOC0yODgyLTM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0cnVlLCJIYXNMYWJlbDIiOnRydW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0NjYyMzQyMSZkb2k9MTAuMTAwNyUyZnMxMDQ3OS0wMTgtMjg4Mi0zJnBhcnRuZXJJRD00MCZtZDU9YjQ2N2E5YzUzZTkxOTllNWIzMjRjMGFhYzA4ZmJlODUiLCJVcmlTdHJpbmciOiJodHRwczovL3d3dy5zY29wdXMuY29tL2lud2FyZC9yZWNvcmQudXJpP2VpZD0yLXMyLjAtODUwNDY2MjM0MjEmZG9pPTEwLjEwMDclMmZzMTA0NzktMDE4LTI4ODItMyZwYXJ0bmVySUQ9NDAmbWQ1PWI0NjdhOWM1M2U5MTk5ZTViMzI0YzBhYWMwOGZiZTg1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YWQ0ODEyZGMtOGI3OS00MGQ4LTllNTYtOGQyYTZlYjUyM2Iw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DA3L3MxMDQ3OS0wMTgtMjg4Mi0zIiwiVXJpU3RyaW5nIjoiaHR0cHM6Ly9kb2kub3JnLzEwLjEwMDcvczEwNDc5LTAxOC0yODgyLTM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mMWM2ZjEwOS0wMGNmLTQ0OWItOGI4My02NDIzNjFjYmE0MjIiLCJNb2RpZmllZE9uIjoiMjAyMi0wMS0zMFQwNDo1NDo1MyIsIlByb2plY3QiOnsiJHJlZiI6IjUifX1dLCJOdW1iZXIiOiIxLTIiLCJPbmxpbmVBZGRyZXNzIjoiaHR0cHM6Ly93d3cuc2NvcHVzLmNvbS9pbndhcmQvcmVjb3JkLnVyaT9laWQ9Mi1zMi4wLTg1MDQ2NjIzNDIxJmRvaT0xMC4xMDA3JTJmczEwNDc5LTAxOC0yODgyLTMmcGFydG5lcklEPTQwJm1kNT1iNDY3YTljNTNlOTE5OWU1YjMyNGMwYWFjMDhmYmU4NSIsIk9yZ2FuaXphdGlvbnMiOltdLCJPdGhlcnNJbnZvbHZlZCI6W10sIlBhZ2VSYW5nZSI6IjxzcD5cclxuICA8bj4xMzAzPC9uPlxyXG4gIDxpbj50cnVlPC9pbj5cclxuICA8b3M+MTMwMzwvb3M+XHJcbiAgPHBzPjEzMDM8L3BzPlxyXG48L3NwPlxyXG48ZXA+XHJcbiAgPG4+MTM0Mzwvbj5cclxuICA8aW4+dHJ1ZTwvaW4+XHJcbiAgPG9zPjEzNDM8L29zPlxyXG4gIDxwcz4xMzQzPC9wcz5cclxuPC9lcD5cclxuPG9zPjEzMDMtMTM0Mzwvb3M+IiwiUGVyaW9kaWNhbCI6eyIkaWQiOiIxNiIsIiR0eXBlIjoiU3dpc3NBY2FkZW1pYy5DaXRhdmkuUGVyaW9kaWNhbCwgU3dpc3NBY2FkZW1pYy5DaXRhdmkiLCJFaXNzbiI6IjE1NzItOTMzOCIsIklzc24iOiIwMjU0LTUzMzAiLCJOYW1lIjoiQW5uYWxzIG9mIE9wZXJhdGlvbnMgUmVzZWFyY2giLCJQYWdpbmF0aW9uIjowLCJQcm90ZWN0ZWQiOmZhbHNlLCJTdGFuZGFyZEFiYnJldmlhdGlvbiI6IkFubiBPcGVyIFJlcyIsIkNyZWF0ZWRCeSI6Il9BTEkiLCJDcmVhdGVkT24iOiIyMDIyLTAzLTE2VDE2OjEyOjM4IiwiTW9kaWZpZWRCeSI6Il9BTEkiLCJJZCI6IjhkZDRjZDc4LTMxYjYtNGMzMi1iNTllLTI3ZGE2OGMwNTY1YiIsIk1vZGlmaWVkT24iOiIyMDIyLTAzLTE2VDE2OjEyOjM4IiwiUHJvamVjdCI6eyIkcmVmIjoiNSJ9fSwiUHVibGlzaGVycyI6W3siJGlkIjoiMTciLCIkdHlwZSI6IlN3aXNzQWNhZGVtaWMuQ2l0YXZpLlB1Ymxpc2hlciwgU3dpc3NBY2FkZW1pYy5DaXRhdmkiLCJOYW1lIjoiU3ByaW5nZXIiLCJQcm90ZWN0ZWQiOmZhbHNlLCJDcmVhdGVkQnkiOiJfQUxJIiwiQ3JlYXRlZE9uIjoiMjAyMi0wMy0xMlQwNTowNDoyOSIsIk1vZGlmaWVkQnkiOiJfQUxJIiwiSWQiOiI5Y2Y1OTFhZS03YjdhLTRhOTctOTc1Yy04NjY4YzExN2I1NmIiLCJNb2RpZmllZE9uIjoiMjAyMi0wMy0xMlQwNTowNDoyOSIsIlByb2plY3QiOnsiJHJlZiI6IjUifX1dLCJRdW90YXRpb25zIjpbXSwiUmVmZXJlbmNlVHlwZSI6IkpvdXJuYWxBcnRpY2xlIiwiU2hvcnRUaXRsZSI6IkxhZ3VuYS1TYWx2YWTDsywgTGF1cmFzIGV0IGFsLiAyMDE5IOKAkyBBIG11bHRpY3JpdGVyaWEgTWFzdGVyIFBsYW5uaW5nIERTUyIsIlNob3J0VGl0bGVVcGRhdGVUeXBlIjowLCJTb3VyY2VPZkJpYmxpb2dyYXBoaWNJbmZvcm1hdGlvbiI6IkNyb3NzUmVmIiwiU3RhdGljSWRzIjpbIjQwZjU4ZjEwLTRlZTEtNDRkNi1hZTI0LWQ0MTA4NDk0NGQ4MyJdLCJUYWJsZU9mQ29udGVudHNDb21wbGV4aXR5IjowLCJUYWJsZU9mQ29udGVudHNTb3VyY2VUZXh0Rm9ybWF0IjowLCJUYXNrcyI6W10sIlRpdGxlIjoiQSBtdWx0aWNyaXRlcmlhIE1hc3RlciBQbGFubmluZyBEU1MgZm9yIGEgc3VzdGFpbmFibGUgaHVtYW5pdGFyaWFuIHN1cHBseSBjaGFpbiIsIlRyYW5zbGF0b3JzIjpbXSwiVm9sdW1lIjoiMjgzIiwiWWVhciI6IjIwMTkiLCJZZWFyUmVzb2x2ZWQiOiIyMDE5IiwiQ3JlYXRlZEJ5IjoiX0Fuam9tc2hvYWUiLCJDcmVhdGVkT24iOiIyMDIyLTAxLTMwVDA0OjU0OjUzIiwiTW9kaWZpZWRCeSI6Il9BTEkiLCJJZCI6ImE0YjBlNDBhLWU3ZDItNDhlMi04OTBhLWM4NjBhZjg5ZjFlOSIsIk1vZGlmaWVkT24iOiIyMDIyLTEwLTMxVDA1OjIyOjI1IiwiUHJvamVjdCI6eyIkcmVmIjoiNSJ9fSwiVXNlTnVtYmVyaW5nVHlwZU9mUGFyZW50RG9jdW1lbnQiOmZhbHNlfV0sIkZvcm1hdHRlZFRleHQiOnsiJGlkIjoiMTgiLCJDb3VudCI6MiwiVGV4dFVuaXRzIjpbeyIkaWQiOiIxOSIsIkZvbnRTdHlsZSI6eyIkaWQiOiIyMCIsIk5ldXRyYWwiOnRydWV9LCJSZWFkaW5nT3JkZXIiOjEsIlRleHQiOiJMYWd1bmEtU2FsdmFkw7MifSx7IiRpZCI6IjIxIiwiRm9udFN0eWxlIjp7IiRpZCI6IjIyIiwiSXRhbGljIjp0cnVlfSwiUmVhZGluZ09yZGVyIjoxLCJUZXh0IjoiIGV0IGFsLiJ9XX0sIlRhZyI6IkNpdGF2aVBsYWNlaG9sZGVyI2M1N2Q4YTY4LTVjMGQtNGY4MS1hMmY4LTkyNjRmY2YzMTExZiIsIlRleHQiOiJMYWd1bmEtU2FsdmFkw7MgZXQgYWwuIiwiV0FJVmVyc2lvbiI6IjYuOC4wLjAifQ==}</w:instrText>
          </w:r>
          <w:r w:rsidR="00D673CC" w:rsidRPr="00DD54E3">
            <w:rPr>
              <w:color w:val="000000" w:themeColor="text1"/>
              <w:lang w:val="en-GB"/>
            </w:rPr>
            <w:fldChar w:fldCharType="separate"/>
          </w:r>
          <w:r w:rsidR="00B10F20" w:rsidRPr="00DD54E3">
            <w:rPr>
              <w:color w:val="000000" w:themeColor="text1"/>
              <w:lang w:val="en-GB"/>
            </w:rPr>
            <w:t>Laguna-Salvadó</w:t>
          </w:r>
          <w:r w:rsidR="00B10F20" w:rsidRPr="00DD54E3">
            <w:rPr>
              <w:i/>
              <w:color w:val="000000" w:themeColor="text1"/>
              <w:lang w:val="en-GB"/>
            </w:rPr>
            <w:t xml:space="preserve"> et al.</w:t>
          </w:r>
          <w:r w:rsidR="00D673CC" w:rsidRPr="00DD54E3">
            <w:rPr>
              <w:color w:val="000000" w:themeColor="text1"/>
              <w:lang w:val="en-GB"/>
            </w:rPr>
            <w:fldChar w:fldCharType="end"/>
          </w:r>
        </w:sdtContent>
      </w:sdt>
      <w:r w:rsidR="00D673CC" w:rsidRPr="00DD54E3">
        <w:rPr>
          <w:color w:val="000000" w:themeColor="text1"/>
          <w:lang w:val="en-GB"/>
        </w:rPr>
        <w:t xml:space="preserve"> </w:t>
      </w:r>
      <w:sdt>
        <w:sdtPr>
          <w:rPr>
            <w:color w:val="000000" w:themeColor="text1"/>
            <w:lang w:val="en-GB"/>
          </w:rPr>
          <w:alias w:val="To edit, see citavi.com/edit"/>
          <w:tag w:val="CitaviPlaceholder#b5035e54-7d62-4aa8-9b73-2e60a8ff6861"/>
          <w:id w:val="341431950"/>
          <w:placeholder>
            <w:docPart w:val="3D5C2604082D4856A3554A040839AE53"/>
          </w:placeholder>
        </w:sdtPr>
        <w:sdtContent>
          <w:r w:rsidR="00D673C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M1N2Q4YTY4LTVjMGQtNGY4MS1hMmY4LTkyNjRmY2YzMTExZiIsIkVudHJpZXMiOlt7IiRpZCI6IjIiLCIkdHlwZSI6IlN3aXNzQWNhZGVtaWMuQ2l0YXZpLkNpdGF0aW9ucy5Xb3JkUGxhY2Vob2xkZXJFbnRyeSwgU3dpc3NBY2FkZW1pYy5DaXRhdmkiLCJJZCI6ImE1ZDg4NjA5LTQyMzYtNDhkMC04ODkwLWE3MDg2NTc0MDA2YSIsIlJhbmdlTGVuZ3RoIjo2LCJSZWZlcmVuY2VJZCI6ImE0YjBlNDBhLWU3ZDItNDhlMi04OTBhLWM4NjBhZjg5ZjFl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MYXVyYSIsIkxhc3ROYW1lIjoiTGFndW5hLVNhbHZhZMOzIiwiUHJvdGVjdGVkIjpmYWxzZSwiU2V4IjoxLCJDcmVhdGVkQnkiOiJfQWxpIiwiQ3JlYXRlZE9uIjoiMjAyMS0wMy0wM1QwMzowNDozNiIsIk1vZGlmaWVkQnkiOiJfQWxpIiwiSWQiOiJhMjQxZmE2Zi02Mjg5LTQ0ZDEtYTBkYi1kMjk5OWUzNTNkNzIiLCJNb2RpZmllZE9uIjoiMjAyMS0wMy0wM1QwMzowNDozNiIsIlByb2plY3QiOnsiJGlkIjoiNSIsIiR0eXBlIjoiU3dpc3NBY2FkZW1pYy5DaXRhdmkuUHJvamVjdCwgU3dpc3NBY2FkZW1pYy5DaXRhdmkifX0seyIkaWQiOiI2IiwiJHR5cGUiOiJTd2lzc0FjYWRlbWljLkNpdGF2aS5QZXJzb24sIFN3aXNzQWNhZGVtaWMuQ2l0YXZpIiwiRmlyc3ROYW1lIjoiTWF0dGhpZXUiLCJMYXN0TmFtZSI6IkxhdXJhcyIsIlByb3RlY3RlZCI6ZmFsc2UsIlNleCI6MCwiQ3JlYXRlZEJ5IjoiX0FMSSIsIkNyZWF0ZWRPbiI6IjIwMjItMDMtMTRUMDg6Mzg6MzAiLCJNb2RpZmllZEJ5IjoiX0FMSSIsIklkIjoiMjIwNWJiYjgtYTY3MC00NTFlLTgxNTAtMGY4YWJmNDZmMmU5IiwiTW9kaWZpZWRPbiI6IjIwMjItMDMtMTRUMDg6Mzg6MzAiLCJQcm9qZWN0Ijp7IiRyZWYiOiI1In19LHsiJGlkIjoiNyIsIiR0eXBlIjoiU3dpc3NBY2FkZW1pYy5DaXRhdmkuUGVyc29uLCBTd2lzc0FjYWRlbWljLkNpdGF2aSIsIkZpcnN0TmFtZSI6IlVjaGUiLCJMYXN0TmFtZSI6Ik9rb25nd3UiLCJQcm90ZWN0ZWQiOmZhbHNlLCJTZXgiOjAsIkNyZWF0ZWRCeSI6Il9hIiwiQ3JlYXRlZE9uIjoiMjAxNi0wMy0wOFQxMjoxMToyMyIsIk1vZGlmaWVkQnkiOiJfYSIsIklkIjoiMzQzMmFhZDctY2JlOC00YTZiLWEwZTEtZjNmNTljZGYzNmQ2IiwiTW9kaWZpZWRPbiI6IjIwMTYtMDMtMDhUMTI6MTE6MjMiLCJQcm9qZWN0Ijp7IiRyZWYiOiI1In19LHsiJGlkIjoiOCIsIiR0eXBlIjoiU3dpc3NBY2FkZW1pYy5DaXRhdmkuUGVyc29uLCBTd2lzc0FjYWRlbWljLkNpdGF2aSIsIkZpcnN0TmFtZSI6IlRpbmEiLCJMYXN0TmFtZSI6IkNvbWVzIiwiUHJvdGVjdGVkIjpmYWxzZSwiU2V4IjoxLCJDcmVhdGVkQnkiOiJfYSIsIkNyZWF0ZWRPbiI6IjIwMTYtMDMtMDhUMTI6MTE6MjMiLCJNb2RpZmllZEJ5IjoiX2EiLCJJZCI6IjExMjIzMjAzLTRkZTktNDcxYS1hYTg0LTM3NDk3NmM3OGUyNCIsIk1vZGlmaWVkT24iOiIyMDE2LTAzLTA4VDEyOjExOjIzIiwiUHJvamVjdCI6eyIkcmVmIjoiNSJ9fV0sIkNpdGF0aW9uS2V5IjoiTGFndW5hLVNhbHZhZMOzIGV0IGFsLiAyMDE5IiwiQ2l0YXRpb25LZXlVcGRhdGVUeXBlIjowLCJDb2xsYWJvcmF0b3JzIjpbXSwiQ3VzdG9tRmllbGQxIjoiNDEiLCJDdXN0b21GaWVsZDIiOiJBbmFseXRpY2FsIiwiQ3VzdG9tRmllbGQzIjoiU3VkZGVuLW9uc2V0IiwiQ3VzdG9tRmllbGQ0IjoiRGlzYXN0ZXIgcmVsaWVmIiwiQ3VzdG9tRmllbGQ1IjoiUHJlcGFyZWRuZXNzIiwiQ3VzdG9tRmllbGQ2IjoiQW5hbHl0aWNhbCBtb2RlbGluZyIsIkN1c3RvbUZpZWxkNyI6IkVjb25vbWljK0Vudmlyb21lbnRhbCtTb2NpYWwiLCJDdXN0b21GaWVsZDgiOiJOb3QgU3BlY2lmaWMiLCJDdXN0b21GaWVsZDkiOiJGcmFuY2UiLCJEb2kiOiIxMC4xMDA3L3MxMDQ3OS0wMTgtMjg4Mi0z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dHJ1ZSwiSGFzTGFiZWwyIjp0cnV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zY29wdXMuY29tL2lud2FyZC9yZWNvcmQudXJpP2VpZD0yLXMyLjAtODUwNDY2MjM0MjEmZG9pPTEwLjEwMDclMmZzMTA0NzktMDE4LTI4ODItMyZwYXJ0bmVySUQ9NDAmbWQ1PWI0NjdhOWM1M2U5MTk5ZTViMzI0YzBhYWMwOGZiZTg1IiwiVXJpU3RyaW5nIjoiaHR0cHM6Ly93d3cuc2NvcHVzLmNvbS9pbndhcmQvcmVjb3JkLnVyaT9laWQ9Mi1zMi4wLTg1MDQ2NjIzNDIxJmRvaT0xMC4xMDA3JTJmczEwNDc5LTAxOC0yODgyLTMmcGFydG5lcklEPTQwJm1kNT1iNDY3YTljNTNlOTE5OWU1YjMyNGMwYWFjMDhmYmU4NS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FkNDgxMmRjLThiNzktNDBkOC05ZTU2LThkMmE2ZWI1MjNiMCIsIk1vZGlmaWVkT24iOiIyMDIyLTAxLTMwVDA0OjU0OjUz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AwNy9zMTA0NzktMDE4LTI4ODItMyIsIlVyaVN0cmluZyI6Imh0dHBzOi8vZG9pLm9yZy8xMC4xMDA3L3MxMDQ3OS0wMTgtMjg4Mi0z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ZjFjNmYxMDktMDBjZi00NDliLThiODMtNjQyMzYxY2JhNDIyIiwiTW9kaWZpZWRPbiI6IjIwMjItMDEtMzBUMDQ6NTQ6NTMiLCJQcm9qZWN0Ijp7IiRyZWYiOiI1In19XSwiTnVtYmVyIjoiMS0yIiwiT25saW5lQWRkcmVzcyI6Imh0dHBzOi8vd3d3LnNjb3B1cy5jb20vaW53YXJkL3JlY29yZC51cmk/ZWlkPTItczIuMC04NTA0NjYyMzQyMSZkb2k9MTAuMTAwNyUyZnMxMDQ3OS0wMTgtMjg4Mi0zJnBhcnRuZXJJRD00MCZtZDU9YjQ2N2E5YzUzZTkxOTllNWIzMjRjMGFhYzA4ZmJlODUiLCJPcmdhbml6YXRpb25zIjpbXSwiT3RoZXJzSW52b2x2ZWQiOltdLCJQYWdlUmFuZ2UiOiI8c3A+XHJcbiAgPG4+MTMwMzwvbj5cclxuICA8aW4+dHJ1ZTwvaW4+XHJcbiAgPG9zPjEzMDM8L29zPlxyXG4gIDxwcz4xMzAzPC9wcz5cclxuPC9zcD5cclxuPGVwPlxyXG4gIDxuPjEzNDM8L24+XHJcbiAgPGluPnRydWU8L2luPlxyXG4gIDxvcz4xMzQzPC9vcz5cclxuICA8cHM+MTM0MzwvcHM+XHJcbjwvZXA+XHJcbjxvcz4xMzAzLTEzNDM8L29zPiIsIlBlcmlvZGljYWwiOnsiJGlkIjoiMTY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1Ymxpc2hlcnMiOlt7IiRpZCI6IjE3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MYWd1bmEtU2FsdmFkw7MsIExhdXJhcyBldCBhbC4gMjAxOSDigJMgQSBtdWx0aWNyaXRlcmlhIE1hc3RlciBQbGFubmluZyBEU1MiLCJTaG9ydFRpdGxlVXBkYXRlVHlwZSI6MCwiU291cmNlT2ZCaWJsaW9ncmFwaGljSW5mb3JtYXRpb24iOiJDcm9zc1JlZiIsIlN0YXRpY0lkcyI6WyI0MGY1OGYxMC00ZWUxLTQ0ZDYtYWUyNC1kNDEwODQ5NDRkODMiXSwiVGFibGVPZkNvbnRlbnRzQ29tcGxleGl0eSI6MCwiVGFibGVPZkNvbnRlbnRzU291cmNlVGV4dEZvcm1hdCI6MCwiVGFza3MiOltdLCJUaXRsZSI6IkEgbXVsdGljcml0ZXJpYSBNYXN0ZXIgUGxhbm5pbmcgRFNTIGZvciBhIHN1c3RhaW5hYmxlIGh1bWFuaXRhcmlhbiBzdXBwbHkgY2hhaW4iLCJUcmFuc2xhdG9ycyI6W10sIlZvbHVtZSI6IjI4MyIsIlllYXIiOiIyMDE5IiwiWWVhclJlc29sdmVkIjoiMjAxOSIsIkNyZWF0ZWRCeSI6Il9BbmpvbXNob2FlIiwiQ3JlYXRlZE9uIjoiMjAyMi0wMS0zMFQwNDo1NDo1MyIsIk1vZGlmaWVkQnkiOiJfQUxJIiwiSWQiOiJhNGIwZTQwYS1lN2QyLTQ4ZTItODkwYS1jODYwYWY4OWYxZTkiLCJNb2RpZmllZE9uIjoiMjAyMi0xMC0zMVQwNToyMjoyNSIsIlByb2plY3QiOnsiJHJlZiI6IjUifX0sIlVzZU51bWJlcmluZ1R5cGVPZlBhcmVudERvY3VtZW50IjpmYWxzZSwiWWVhck9ubHkiOnRydWV9XSwiRm9ybWF0dGVkVGV4dCI6eyIkaWQiOiIxOCIsIkNvdW50IjoxLCJUZXh0VW5pdHMiOlt7IiRpZCI6IjE5IiwiRm9udFN0eWxlIjp7IiRpZCI6IjIwIiwiTmV1dHJhbCI6dHJ1ZX0sIlJlYWRpbmdPcmRlciI6MSwiVGV4dCI6IigyMDE5KSJ9XX0sIlRhZyI6IkNpdGF2aVBsYWNlaG9sZGVyI2I1MDM1ZTU0LTdkNjItNGFhOC05YjczLTJlNjBhOGZmNjg2MSIsIlRleHQiOiIoMjAxOSkiLCJXQUlWZXJzaW9uIjoiNi44LjAuMCJ9}</w:instrText>
          </w:r>
          <w:r w:rsidR="00D673CC" w:rsidRPr="00DD54E3">
            <w:rPr>
              <w:color w:val="000000" w:themeColor="text1"/>
              <w:lang w:val="en-GB"/>
            </w:rPr>
            <w:fldChar w:fldCharType="separate"/>
          </w:r>
          <w:r w:rsidR="00B10F20" w:rsidRPr="00DD54E3">
            <w:rPr>
              <w:color w:val="000000" w:themeColor="text1"/>
              <w:lang w:val="en-GB"/>
            </w:rPr>
            <w:t>(2019)</w:t>
          </w:r>
          <w:r w:rsidR="00D673CC" w:rsidRPr="00DD54E3">
            <w:rPr>
              <w:color w:val="000000" w:themeColor="text1"/>
              <w:lang w:val="en-GB"/>
            </w:rPr>
            <w:fldChar w:fldCharType="end"/>
          </w:r>
        </w:sdtContent>
      </w:sdt>
      <w:r w:rsidR="00D673CC" w:rsidRPr="00DD54E3">
        <w:rPr>
          <w:color w:val="000000" w:themeColor="text1"/>
          <w:lang w:val="en-GB"/>
        </w:rPr>
        <w:t xml:space="preserve"> developed a multi-objective master planning decision support system for </w:t>
      </w:r>
      <w:r w:rsidR="0055111A" w:rsidRPr="00DD54E3">
        <w:rPr>
          <w:color w:val="000000" w:themeColor="text1"/>
          <w:lang w:val="en-GB"/>
        </w:rPr>
        <w:t xml:space="preserve">the </w:t>
      </w:r>
      <w:r w:rsidR="00D673CC" w:rsidRPr="00DD54E3">
        <w:rPr>
          <w:color w:val="000000" w:themeColor="text1"/>
          <w:lang w:val="en-GB"/>
        </w:rPr>
        <w:t xml:space="preserve">performance management of </w:t>
      </w:r>
      <w:r w:rsidR="006276D2" w:rsidRPr="00DD54E3">
        <w:rPr>
          <w:color w:val="000000" w:themeColor="text1"/>
          <w:lang w:val="en-GB"/>
        </w:rPr>
        <w:t>SHSCM</w:t>
      </w:r>
      <w:r w:rsidR="00D673CC" w:rsidRPr="00DD54E3">
        <w:rPr>
          <w:color w:val="000000" w:themeColor="text1"/>
          <w:lang w:val="en-GB"/>
        </w:rPr>
        <w:t xml:space="preserve">. </w:t>
      </w:r>
      <w:sdt>
        <w:sdtPr>
          <w:rPr>
            <w:color w:val="000000" w:themeColor="text1"/>
            <w:lang w:val="en-GB"/>
          </w:rPr>
          <w:alias w:val="To edit, see citavi.com/edit"/>
          <w:tag w:val="CitaviPlaceholder#7f49ee53-3fc9-45e8-a6de-5e9a8c1b3a19"/>
          <w:id w:val="1467244818"/>
          <w:placeholder>
            <w:docPart w:val="3D5C2604082D4856A3554A040839AE53"/>
          </w:placeholder>
        </w:sdtPr>
        <w:sdtContent>
          <w:r w:rsidR="00D673CC"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Q4OWU4ZDRhLTVkNzQtNDU2Ny1iOGE1LTRkNzY3ZDFlZmY5NyIsIkVudHJpZXMiOlt7IiRpZCI6IjIiLCIkdHlwZSI6IlN3aXNzQWNhZGVtaWMuQ2l0YXZpLkNpdGF0aW9ucy5Xb3JkUGxhY2Vob2xkZXJFbnRyeSwgU3dpc3NBY2FkZW1pYy5DaXRhdmkiLCJJZCI6IjEzOTNiMzgzLWYxZjgtNGYxOC05NzY0LTMzNGZhMzYyNjJjNCIsIlJhbmdlTGVuZ3RoIjoxOSwiUmVmZXJlbmNlSWQiOiI1YmMwMzM4NS05ODI4LTQxZDQtODc1MS04ODhiMTk1YmM0Nz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11aGFtbWFkIiwiTGFzdE5hbWUiOiJTaGFmaXEiLCJQcm90ZWN0ZWQiOmZhbHNlLCJTZXgiOjIsIkNyZWF0ZWRCeSI6Il9BTEkiLCJDcmVhdGVkT24iOiIyMDIyLTA1LTA4VDA1OjUxOjUyIiwiTW9kaWZpZWRCeSI6Il9BTEkiLCJJZCI6IjI1MTJjZTUxLTI1NzEtNDVkMi1hNGRmLWZiZTk1MGIzMDIyNiIsIk1vZGlmaWVkT24iOiIyMDIyLTA1LTA4VDA1OjUxOjUyIiwiUHJvamVjdCI6eyIkaWQiOiI1IiwiJHR5cGUiOiJTd2lzc0FjYWRlbWljLkNpdGF2aS5Qcm9qZWN0LCBTd2lzc0FjYWRlbWljLkNpdGF2aSJ9fSx7IiRpZCI6IjYiLCIkdHlwZSI6IlN3aXNzQWNhZGVtaWMuQ2l0YXZpLlBlcnNvbiwgU3dpc3NBY2FkZW1pYy5DaXRhdmkiLCJGaXJzdE5hbWUiOiJLdWxsYXBhIiwiTGFzdE5hbWUiOiJTb3JhdGFuYSIsIlByb3RlY3RlZCI6ZmFsc2UsIlNleCI6MCwiQ3JlYXRlZEJ5IjoiX0FMSSIsIkNyZWF0ZWRPbiI6IjIwMjItMDUtMDhUMDU6NTE6NTIiLCJNb2RpZmllZEJ5IjoiX0FMSSIsIklkIjoiNGVkNDc0MmMtMWU0ZS00MTQ1LTkwYTUtMTY0OWIxMGY1OGU5IiwiTW9kaWZpZWRPbiI6IjIwMjItMDUtMDhUMDU6NTE6NTIiLCJQcm9qZWN0Ijp7IiRyZWYiOiI1In19XSwiQ2l0YXRpb25LZXkiOiJTaGFmaXEgZXQgYWwuIDIwMjAiLCJDaXRhdGlvbktleVVwZGF0ZVR5cGUiOjAsIkNvbGxhYm9yYXRvcnMiOltdLCJDdXN0b21GaWVsZDEiOiIxMCIsIkN1c3RvbUZpZWxkMiI6IkVtcGlyaWNhbCIsIkN1c3RvbUZpZWxkMyI6IlN1ZGRlbi1vbnNldCIsIkN1c3RvbUZpZWxkNCI6IkRpc2FzdGVyIHJlbGllZiIsIkN1c3RvbUZpZWxkNSI6IlJlc3BvbnNlIiwiQ3VzdG9tRmllbGQ2IjoiU3VydmV5IiwiQ3VzdG9tRmllbGQ3IjoiU29jaWFsK0Vjb25vbWljIiwiQ3VzdG9tRmllbGQ4IjoiTm90IFNwZWNpZmljIiwiQ3VzdG9tRmllbGQ5IjoiUGFraXN0YW4iLCJEb2kiOiIxMC4xMTA4L0pITFNDTS0wMS0yMDE5LTAwMDI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DgvSkhMU0NNLTAxLTIwMTktMDAwMiIsIlVyaVN0cmluZyI6Imh0dHBzOi8vZG9pLm9yZy8xMC4xMTA4L0pITFNDTS0wMS0yMDE5LTAwMDI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iMzAyYmZiYi1kYWZhLTRlM2MtYjAwZS1kMmY3Y2FjM2FlMzUiLCJNb2RpZmllZE9uIjoiMjAyMi0wMS0zMFQwNDo1NDo1My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A4MzE2Mjg0MyZkb2k9MTAuMTEwOCUyZkpITFNDTS0wMS0yMDE5LTAwMDImcGFydG5lcklEPTQwJm1kNT1kNzU3YWE2NWRkY2JjNzJmYWZiMDNjNThjODE3YmE3YyIsIlVyaVN0cmluZyI6Imh0dHBzOi8vd3d3LnNjb3B1cy5jb20vaW53YXJkL3JlY29yZC51cmk/ZWlkPTItczIuMC04NTA4MzE2Mjg0MyZkb2k9MTAuMTEwOCUyZkpITFNDTS0wMS0yMDE5LTAwMDImcGFydG5lcklEPTQwJm1kNT1kNzU3YWE2NWRkY2JjNzJmYWZiMDNjNThjODE3YmE3Yy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E1NTI3MTFkLTBlMzQtNGFiNC04OTg5LWMyNzFkNmFmMGNkNC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aHR0cHM6Ly93d3cuZW1lcmFsZC5jb20vaW5zaWdodC9jb250ZW50L2RvaS8xMC4xMTA4L0pITFNDTS0wMS0yMDE5LTAwMDIvZnVsbC9odG1sIiwiVXJpU3RyaW5nIjoiaHR0cHM6Ly93d3cuZW1lcmFsZC5jb20vaW5zaWdodC9jb250ZW50L2RvaS8xMC4xMTA4L0pITFNDTS0wMS0yMDE5LTAwMDIvZnVsbC9odG1s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EwIiwiTW9kaWZpZWRCeSI6Il9BbmpvbXNob2FlIiwiSWQiOiI1OWUxNmYxNC0xNzYwLTQzMWQtYjQwZS1kNjQzZjQ2OThhMjIiLCJNb2RpZmllZE9uIjoiMjAyMi0wMy0xMVQwNjozNDoxMCIsIlByb2plY3QiOnsiJHJlZiI6IjUifX1dLCJOdW1iZXIiOiIyIiwiT25saW5lQWRkcmVzcyI6Imh0dHBzOi8vd3d3LnNjb3B1cy5jb20vaW53YXJkL3JlY29yZC51cmk/ZWlkPTItczIuMC04NTA4MzE2Mjg0MyZkb2k9MTAuMTEwOCUyZkpITFNDTS0wMS0yMDE5LTAwMDImcGFydG5lcklEPTQwJm1kNT1kNzU3YWE2NWRkY2JjNzJmYWZiMDNjNThjODE3YmE3YyIsIk9yZ2FuaXphdGlvbnMiOltdLCJPdGhlcnNJbnZvbHZlZCI6W10sIlBhZ2VSYW5nZSI6IjxzcD5cclxuICA8bj43Nzwvbj5cclxuICA8aW4+dHJ1ZTwvaW4+XHJcbiAgPG9zPjc3PC9vcz5cclxuICA8cHM+Nzc8L3BzPlxyXG48L3NwPlxyXG48ZXA+XHJcbiAgPG4+OTk8L24+XHJcbiAgPGluPnRydWU8L2luPlxyXG4gIDxvcz45OTwvb3M+XHJcbiAgPHBzPjk5PC9wcz5cclxuPC9lcD5cclxuPG9zPjc3LTk5PC9vcz4iLCJQZXJpb2RpY2FsIjp7IiRpZCI6IjE3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O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U2hhZmlxLCBTb3JhdGFuYSAyMDIwIOKAkyBMZWFuIHJlYWRpbmVzcyBhc3Nlc3NtZW50IG1vZGVsIiwiU2hvcnRUaXRsZVVwZGF0ZVR5cGUiOjAsIlNvdXJjZU9mQmlibGlvZ3JhcGhpY0luZm9ybWF0aW9uIjoiQ3Jvc3NSZWYiLCJTdGF0aWNJZHMiOlsiMTkyMWQ1MmMtM2I5Zi00ZTAwLTgwMzEtNTAwNDA4MWUwYjZlIl0sIlRhYmxlT2ZDb250ZW50c0NvbXBsZXhpdHkiOjAsIlRhYmxlT2ZDb250ZW50c1NvdXJjZVRleHRGb3JtYXQiOjAsIlRhc2tzIjpbXSwiVGl0bGUiOiJMZWFuIHJlYWRpbmVzcyBhc3Nlc3NtZW50IG1vZGVsIOKAkyBhIHRvb2wgZm9yIEh1bWFuaXRhcmlhbiBPcmdhbml6YXRpb25zJyBzb2NpYWwgYW5kIGVjb25vbWljIHN1c3RhaW5hYmlsaXR5IiwiVHJhbnNsYXRvcnMiOltdLCJWb2x1bWUiOiIxMCIsIlllYXIiOiIyMDIwIiwiWWVhclJlc29sdmVkIjoiMjAyMCIsIkNyZWF0ZWRCeSI6Il9BbmpvbXNob2FlIiwiQ3JlYXRlZE9uIjoiMjAyMi0wMS0zMFQwNDo1NDo1MyIsIk1vZGlmaWVkQnkiOiJfQWxpIiwiSWQiOiI1YmMwMzM4NS05ODI4LTQxZDQtODc1MS04ODhiMTk1YmM0NzQiLCJNb2RpZmllZE9uIjoiMjAyMy0xMC0wMlQyMjoyOToxNSIsIlByb2plY3QiOnsiJHJlZiI6IjUifX0sIlVzZU51bWJlcmluZ1R5cGVPZlBhcmVudERvY3VtZW50IjpmYWxzZX1dLCJGb3JtYXR0ZWRUZXh0Ijp7IiRpZCI6IjE5IiwiQ291bnQiOjEsIlRleHRVbml0cyI6W3siJGlkIjoiMjAiLCJGb250U3R5bGUiOnsiJGlkIjoiMjEiLCJOZXV0cmFsIjp0cnVlfSwiUmVhZGluZ09yZGVyIjoxLCJUZXh0IjoiU2hhZmlxIGFuZCBTb3JhdGFuYSJ9XX0sIlRhZyI6IkNpdGF2aVBsYWNlaG9sZGVyIzdmNDllZTUzLTNmYzktNDVlOC1hNmRlLTVlOWE4YzFiM2ExOSIsIlRleHQiOiJTaGFmaXEgYW5kIFNvcmF0YW5hIiwiV0FJVmVyc2lvbiI6IjYuOC4wLjAifQ==}</w:instrText>
          </w:r>
          <w:r w:rsidR="00D673CC" w:rsidRPr="00DD54E3">
            <w:rPr>
              <w:color w:val="000000" w:themeColor="text1"/>
              <w:lang w:val="en-GB"/>
            </w:rPr>
            <w:fldChar w:fldCharType="separate"/>
          </w:r>
          <w:r w:rsidR="00B10F20" w:rsidRPr="00DD54E3">
            <w:rPr>
              <w:color w:val="000000" w:themeColor="text1"/>
              <w:lang w:val="en-GB"/>
            </w:rPr>
            <w:t>Shafiq and Soratana</w:t>
          </w:r>
          <w:r w:rsidR="00D673CC" w:rsidRPr="00DD54E3">
            <w:rPr>
              <w:color w:val="000000" w:themeColor="text1"/>
              <w:lang w:val="en-GB"/>
            </w:rPr>
            <w:fldChar w:fldCharType="end"/>
          </w:r>
        </w:sdtContent>
      </w:sdt>
      <w:r w:rsidR="00D673CC" w:rsidRPr="00DD54E3">
        <w:rPr>
          <w:color w:val="000000" w:themeColor="text1"/>
          <w:lang w:val="en-GB"/>
        </w:rPr>
        <w:t xml:space="preserve"> </w:t>
      </w:r>
      <w:sdt>
        <w:sdtPr>
          <w:rPr>
            <w:color w:val="000000" w:themeColor="text1"/>
            <w:lang w:val="en-GB"/>
          </w:rPr>
          <w:alias w:val="To edit, see citavi.com/edit"/>
          <w:tag w:val="CitaviPlaceholder#d89e8d4a-5d74-4567-b8a5-4d767d1eff97"/>
          <w:id w:val="-1762287958"/>
          <w:placeholder>
            <w:docPart w:val="3D5C2604082D4856A3554A040839AE53"/>
          </w:placeholder>
        </w:sdtPr>
        <w:sdtContent>
          <w:r w:rsidR="00D673CC"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dmNDllZTUzLTNmYzktNDVlOC1hNmRlLTVlOWE4YzFiM2ExOSIsIkVudHJpZXMiOlt7IiRpZCI6IjIiLCIkdHlwZSI6IlN3aXNzQWNhZGVtaWMuQ2l0YXZpLkNpdGF0aW9ucy5Xb3JkUGxhY2Vob2xkZXJFbnRyeSwgU3dpc3NBY2FkZW1pYy5DaXRhdmkiLCJJZCI6IjJjNDRkOWMzLTc5OTItNGZkMi04YWRmLThjZWZlOTQwNDBmMyIsIlJhbmdlTGVuZ3RoIjo2LCJSZWZlcmVuY2VJZCI6IjViYzAzMzg1LTk4MjgtNDFkNC04NzUxLTg4OGIxOTViYzQ3N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dWhhbW1hZCIsIkxhc3ROYW1lIjoiU2hhZmlxIiwiUHJvdGVjdGVkIjpmYWxzZSwiU2V4IjoyLCJDcmVhdGVkQnkiOiJfQUxJIiwiQ3JlYXRlZE9uIjoiMjAyMi0wNS0wOFQwNTo1MTo1MiIsIk1vZGlmaWVkQnkiOiJfQUxJIiwiSWQiOiIyNTEyY2U1MS0yNTcxLTQ1ZDItYTRkZi1mYmU5NTBiMzAyMjYiLCJNb2RpZmllZE9uIjoiMjAyMi0wNS0wOFQwNTo1MTo1MiIsIlByb2plY3QiOnsiJGlkIjoiNSIsIiR0eXBlIjoiU3dpc3NBY2FkZW1pYy5DaXRhdmkuUHJvamVjdCwgU3dpc3NBY2FkZW1pYy5DaXRhdmkifX0seyIkaWQiOiI2IiwiJHR5cGUiOiJTd2lzc0FjYWRlbWljLkNpdGF2aS5QZXJzb24sIFN3aXNzQWNhZGVtaWMuQ2l0YXZpIiwiRmlyc3ROYW1lIjoiS3VsbGFwYSIsIkxhc3ROYW1lIjoiU29yYXRhbmEiLCJQcm90ZWN0ZWQiOmZhbHNlLCJTZXgiOjAsIkNyZWF0ZWRCeSI6Il9BTEkiLCJDcmVhdGVkT24iOiIyMDIyLTA1LTA4VDA1OjUxOjUyIiwiTW9kaWZpZWRCeSI6Il9BTEkiLCJJZCI6IjRlZDQ3NDJjLTFlNGUtNDE0NS05MGE1LTE2NDliMTBmNThlOSIsIk1vZGlmaWVkT24iOiIyMDIyLTA1LTA4VDA1OjUxOjUyIiwiUHJvamVjdCI6eyIkcmVmIjoiNSJ9fV0sIkNpdGF0aW9uS2V5IjoiU2hhZmlxIGV0IGFsLiAyMDIwIiwiQ2l0YXRpb25LZXlVcGRhdGVUeXBlIjowLCJDb2xsYWJvcmF0b3JzIjpbXSwiQ3VzdG9tRmllbGQxIjoiMTAiLCJDdXN0b21GaWVsZDIiOiJFbXBpcmljYWwiLCJDdXN0b21GaWVsZDMiOiJTdWRkZW4tb25zZXQiLCJDdXN0b21GaWVsZDQiOiJEaXNhc3RlciByZWxpZWYiLCJDdXN0b21GaWVsZDUiOiJSZXNwb25zZSIsIkN1c3RvbUZpZWxkNiI6IlN1cnZleSIsIkN1c3RvbUZpZWxkNyI6IlNvY2lhbCtFY29ub21pYyIsIkN1c3RvbUZpZWxkOCI6Ik5vdCBTcGVjaWZpYyIsIkN1c3RvbUZpZWxkOSI6IlBha2lzdGFuIiwiRG9pIjoiMTAuMTEwOC9KSExTQ00tMDEtMjAxOS0wMDAy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A4L0pITFNDTS0wMS0yMDE5LTAwMDIiLCJVcmlTdHJpbmciOiJodHRwczovL2RvaS5vcmcvMTAuMTEwOC9KSExTQ00tMDEtMjAxOS0wMDAy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jMwMmJmYmItZGFmYS00ZTNjLWIwMGUtZDJmN2NhYzNhZTM1IiwiTW9kaWZpZWRPbiI6IjIwMjItMDEtMzBUMDQ6NTQ6NTM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zY29wdXMuY29tL2lud2FyZC9yZWNvcmQudXJpP2VpZD0yLXMyLjAtODUwODMxNjI4NDMmZG9pPTEwLjExMDglMmZKSExTQ00tMDEtMjAxOS0wMDAyJnBhcnRuZXJJRD00MCZtZDU9ZDc1N2FhNjVkZGNiYzcyZmFmYjAzYzU4YzgxN2JhN2MiLCJVcmlTdHJpbmciOiJodHRwczovL3d3dy5zY29wdXMuY29tL2lud2FyZC9yZWNvcmQudXJpP2VpZD0yLXMyLjAtODUwODMxNjI4NDMmZG9pPTEwLjExMDglMmZKSExTQ00tMDEtMjAxOS0wMDAyJnBhcnRuZXJJRD00MCZtZDU9ZDc1N2FhNjVkZGNiYzcyZmFmYjAzYzU4YzgxN2JhN2M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hNTUyNzExZC0wZTM0LTRhYjQtODk4OS1jMjcxZDZhZjBjZDQ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mh0dHBzOi8vd3d3LmVtZXJhbGQuY29tL2luc2lnaHQvY29udGVudC9kb2kvMTAuMTEwOC9KSExTQ00tMDEtMjAxOS0wMDAyL2Z1bGwvaHRtbCIsIlVyaVN0cmluZyI6Imh0dHBzOi8vd3d3LmVtZXJhbGQuY29tL2luc2lnaHQvY29udGVudC9kb2kvMTAuMTEwOC9KSExTQ00tMDEtMjAxOS0wMDAyL2Z1bGwvaHRtbC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xMCIsIk1vZGlmaWVkQnkiOiJfQW5qb21zaG9hZSIsIklkIjoiNTllMTZmMTQtMTc2MC00MzFkLWI0MGUtZDY0M2Y0Njk4YTIyIiwiTW9kaWZpZWRPbiI6IjIwMjItMDMtMTFUMDY6MzQ6MTAiLCJQcm9qZWN0Ijp7IiRyZWYiOiI1In19XSwiTnVtYmVyIjoiMiIsIk9ubGluZUFkZHJlc3MiOiJodHRwczovL3d3dy5zY29wdXMuY29tL2lud2FyZC9yZWNvcmQudXJpP2VpZD0yLXMyLjAtODUwODMxNjI4NDMmZG9pPTEwLjExMDglMmZKSExTQ00tMDEtMjAxOS0wMDAyJnBhcnRuZXJJRD00MCZtZDU9ZDc1N2FhNjVkZGNiYzcyZmFmYjAzYzU4YzgxN2JhN2MiLCJPcmdhbml6YXRpb25zIjpbXSwiT3RoZXJzSW52b2x2ZWQiOltdLCJQYWdlUmFuZ2UiOiI8c3A+XHJcbiAgPG4+Nzc8L24+XHJcbiAgPGluPnRydWU8L2luPlxyXG4gIDxvcz43Nzwvb3M+XHJcbiAgPHBzPjc3PC9wcz5cclxuPC9zcD5cclxuPGVwPlxyXG4gIDxuPjk5PC9uPlxyXG4gIDxpbj50cnVlPC9pbj5cclxuICA8b3M+OTk8L29zPlxyXG4gIDxwcz45OTwvcHM+XHJcbjwvZXA+XHJcbjxvcz43Ny05OTwvb3M+IiwiUGVyaW9kaWNhbCI6eyIkaWQiOiIxNy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g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lNoYWZpcSwgU29yYXRhbmEgMjAyMCDigJMgTGVhbiByZWFkaW5lc3MgYXNzZXNzbWVudCBtb2RlbCIsIlNob3J0VGl0bGVVcGRhdGVUeXBlIjowLCJTb3VyY2VPZkJpYmxpb2dyYXBoaWNJbmZvcm1hdGlvbiI6IkNyb3NzUmVmIiwiU3RhdGljSWRzIjpbIjE5MjFkNTJjLTNiOWYtNGUwMC04MDMxLTUwMDQwODFlMGI2ZSJdLCJUYWJsZU9mQ29udGVudHNDb21wbGV4aXR5IjowLCJUYWJsZU9mQ29udGVudHNTb3VyY2VUZXh0Rm9ybWF0IjowLCJUYXNrcyI6W10sIlRpdGxlIjoiTGVhbiByZWFkaW5lc3MgYXNzZXNzbWVudCBtb2RlbCDigJMgYSB0b29sIGZvciBIdW1hbml0YXJpYW4gT3JnYW5pemF0aW9ucycgc29jaWFsIGFuZCBlY29ub21pYyBzdXN0YWluYWJpbGl0eSIsIlRyYW5zbGF0b3JzIjpbXSwiVm9sdW1lIjoiMTAiLCJZZWFyIjoiMjAyMCIsIlllYXJSZXNvbHZlZCI6IjIwMjAiLCJDcmVhdGVkQnkiOiJfQW5qb21zaG9hZSIsIkNyZWF0ZWRPbiI6IjIwMjItMDEtMzBUMDQ6NTQ6NTMiLCJNb2RpZmllZEJ5IjoiX0FsaSIsIklkIjoiNWJjMDMzODUtOTgyOC00MWQ0LTg3NTEtODg4YjE5NWJjNDc0IiwiTW9kaWZpZWRPbiI6IjIwMjMtMTAtMDJUMjI6Mjk6MTU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yMCkifV19LCJUYWciOiJDaXRhdmlQbGFjZWhvbGRlciNkODllOGQ0YS01ZDc0LTQ1NjctYjhhNS00ZDc2N2QxZWZmOTciLCJUZXh0IjoiKDIwMjApIiwiV0FJVmVyc2lvbiI6IjYuOC4wLjAifQ==}</w:instrText>
          </w:r>
          <w:r w:rsidR="00D673CC" w:rsidRPr="00DD54E3">
            <w:rPr>
              <w:color w:val="000000" w:themeColor="text1"/>
              <w:lang w:val="en-GB"/>
            </w:rPr>
            <w:fldChar w:fldCharType="separate"/>
          </w:r>
          <w:r w:rsidR="00B10F20" w:rsidRPr="00DD54E3">
            <w:rPr>
              <w:color w:val="000000" w:themeColor="text1"/>
              <w:lang w:val="en-GB"/>
            </w:rPr>
            <w:t>(2020)</w:t>
          </w:r>
          <w:r w:rsidR="00D673CC" w:rsidRPr="00DD54E3">
            <w:rPr>
              <w:color w:val="000000" w:themeColor="text1"/>
              <w:lang w:val="en-GB"/>
            </w:rPr>
            <w:fldChar w:fldCharType="end"/>
          </w:r>
        </w:sdtContent>
      </w:sdt>
      <w:r w:rsidR="00D673CC" w:rsidRPr="00DD54E3">
        <w:rPr>
          <w:color w:val="000000" w:themeColor="text1"/>
          <w:lang w:val="en-GB"/>
        </w:rPr>
        <w:t xml:space="preserve"> established a lean readiness assessment methodology that serves as a tool for HOs</w:t>
      </w:r>
      <w:r w:rsidR="00ED15E8" w:rsidRPr="00DD54E3">
        <w:rPr>
          <w:color w:val="000000" w:themeColor="text1"/>
          <w:lang w:val="en-GB"/>
        </w:rPr>
        <w:t>’</w:t>
      </w:r>
      <w:r w:rsidR="00D673CC" w:rsidRPr="00DD54E3">
        <w:rPr>
          <w:color w:val="000000" w:themeColor="text1"/>
          <w:lang w:val="en-GB"/>
        </w:rPr>
        <w:t xml:space="preserve"> social and economic sustainability. </w:t>
      </w:r>
      <w:sdt>
        <w:sdtPr>
          <w:rPr>
            <w:color w:val="000000" w:themeColor="text1"/>
            <w:lang w:val="en-GB"/>
          </w:rPr>
          <w:alias w:val="To edit, see citavi.com/edit"/>
          <w:tag w:val="CitaviPlaceholder#41600146-b51c-4f63-a888-13fb202692c7"/>
          <w:id w:val="1374890043"/>
          <w:placeholder>
            <w:docPart w:val="DefaultPlaceholder_-1854013440"/>
          </w:placeholder>
        </w:sdtPr>
        <w:sdtContent>
          <w:r w:rsidR="00AB207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RmNTJjOTZhLWI0ZDUtNDdkYS05OWY5LTIwNTA4YzQyOWY5NSIsIkVudHJpZXMiOlt7IiRpZCI6IjIiLCIkdHlwZSI6IlN3aXNzQWNhZGVtaWMuQ2l0YXZpLkNpdGF0aW9ucy5Xb3JkUGxhY2Vob2xkZXJFbnRyeSwgU3dpc3NBY2FkZW1pYy5DaXRhdmkiLCJJZCI6ImM0ZTVjZjFhLWI5NWMtNDYwYS04MDhiLTNkMDdhMGFhNmMwNyIsIlJhbmdlTGVuZ3RoIjoyMSwiUmVmZXJlbmNlSWQiOiI2ZGY3OTAzNi1jYzY3LTQ3NzgtYTRmMy03NWEzYjJjNDMzYT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lyYSIsIkxhc3ROYW1lIjoiSGFhdmlzdG8iLCJQcm90ZWN0ZWQiOmZhbHNlLCJTZXgiOjIsIkNyZWF0ZWRCeSI6Il9hIiwiQ3JlYXRlZE9uIjoiMjAxNi0xMC0wMVQxMzoxNjowMSIsIk1vZGlmaWVkQnkiOiJfYSIsIklkIjoiZGZmZDVlZjEtMTM1MS00NDhhLWE3MTctOWZhZTFkYmE3NjI1IiwiTW9kaWZpZWRPbiI6IjIwMTYtMTAtMjdUMTM6MTk6NDEiLCJQcm9qZWN0Ijp7IiRpZCI6IjUiLCIkdHlwZSI6IlN3aXNzQWNhZGVtaWMuQ2l0YXZpLlByb2plY3QsIFN3aXNzQWNhZGVtaWMuQ2l0YXZpIn19LHsiJGlkIjoiNiIsIiR0eXBlIjoiU3dpc3NBY2FkZW1pYy5DaXRhdmkuUGVyc29uLCBTd2lzc0FjYWRlbWljLkNpdGF2aSIsIkZpcnN0TmFtZSI6IkphcnJvZCIsIkxhc3ROYW1lIjoiR29lbnR6ZWwiLCJQcm90ZWN0ZWQiOmZhbHNlLCJTZXgiOjIsIkNyZWF0ZWRCeSI6Il9hIiwiQ3JlYXRlZE9uIjoiMjAxNi0xMC0wMVQxMzoxNjowMSIsIk1vZGlmaWVkQnkiOiJfYSIsIklkIjoiNzY5NGU3YWYtZWQ1ZS00OTNkLTk3MGEtZTJhNWExZjcyYzI3IiwiTW9kaWZpZWRPbiI6IjIwMTYtMTAtMjdUMTM6MTk6NDEiLCJQcm9qZWN0Ijp7IiRyZWYiOiI1In19XSwiQ2l0YXRpb25LZXkiOiJIYWF2aXN0byBldCBhbC4gMjAxNSIsIkNpdGF0aW9uS2V5VXBkYXRlVHlwZSI6MCwiQ29sbGFib3JhdG9ycyI6W10sIkN1c3RvbUZpZWxkMSI6IjY3IiwiQ3VzdG9tRmllbGQyIjoiRW1waXJpY2FsIiwiQ3VzdG9tRmllbGQzIjoiQm90aCBvciBub3Qgc3BlY2lmaWMiLCJDdXN0b21GaWVsZDQiOiJCb3RoIG9yIG5vdCBzcGVjaWZpYyIsIkN1c3RvbUZpZWxkNSI6Ik5vdCBzcGVjaWZpYyIsIkN1c3RvbUZpZWxkNiI6IkNhc2Ugc3R1ZHkiLCJDdXN0b21GaWVsZDciOiJOb3QgU3BlY2lmaWMiLCJDdXN0b21GaWVsZDgiOiJHb2FsLXNldHRpbmcgdGhlb3J5IiwiQ3VzdG9tRmllbGQ5IjoiRmlubGFuZCIsIkRvaSI6IjEwLjExMDgvSkhMU0NNLTA3LTIwMTUtMDAyOC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nRydW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A4L0pITFNDTS0wNy0yMDE1LTAwMjgiLCJVcmlTdHJpbmciOiJodHRwczovL2RvaS5vcmcvMTAuMTEwOC9KSExTQ00tMDctMjAxNS0wMDI4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I3VDAyOjUwOjE4IiwiTW9kaWZpZWRCeSI6Il9BTEkiLCJJZCI6IjE1MjE5MjAzLTRlYTUtNGJiMy1hYTE2LTViYTNkZGU1NDExNSIsIk1vZGlmaWVkT24iOiIyMDIyLTA1LTI3VDAyOjUwOjE4IiwiUHJvamVjdCI6eyIkcmVmIjoiNSJ9fV0sIk51bWJlciI6IjMiLCJPcmdhbml6YXRpb25zIjpbXSwiT3RoZXJzSW52b2x2ZWQiOltdLCJQYWdlUmFuZ2UiOiI8c3A+XHJcbiAgPG4+MzAwPC9uPlxyXG4gIDxpbj50cnVlPC9pbj5cclxuICA8b3M+MzAwPC9vcz5cclxuICA8cHM+MzAwPC9wcz5cclxuPC9zcD5cclxuPGVwPlxyXG4gIDxuPjMyNDwvbj5cclxuICA8aW4+dHJ1ZTwvaW4+XHJcbiAgPG9zPjMyNDwvb3M+XHJcbiAgPHBzPjMyNDwvcHM+XHJcbjwvZXA+XHJcbjxvcz4zMDAtMzI0PC9vcz4iLCJQZXJpb2RpY2FsIjp7IiRpZCI6IjEx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XSwiUXVvdGF0aW9ucyI6W10sIlJlZmVyZW5jZVR5cGUiOiJKb3VybmFsQXJ0aWNsZSIsIlNob3J0VGl0bGUiOiJIYWF2aXN0bywgR29lbnR6ZWwgMjAxNSDigJMgTWVhc3VyaW5nIGh1bWFuaXRhcmlhbiBzdXBwbHkgY2hhaW4gcGVyZm9ybWFuY2UiLCJTaG9ydFRpdGxlVXBkYXRlVHlwZSI6MCwiU291cmNlT2ZCaWJsaW9ncmFwaGljSW5mb3JtYXRpb24iOiJDcm9zc1JlZiIsIlN0YXRpY0lkcyI6WyJkMDA0ZTlmNC01NWJlLTQ5MjQtOTcyMS01MmViY2ExYzRkYTAiXSwiVGFibGVPZkNvbnRlbnRzQ29tcGxleGl0eSI6MCwiVGFibGVPZkNvbnRlbnRzU291cmNlVGV4dEZvcm1hdCI6MCwiVGFza3MiOltdLCJUaXRsZSI6Ik1lYXN1cmluZyBodW1hbml0YXJpYW4gc3VwcGx5IGNoYWluIHBlcmZvcm1hbmNlIGluIGEgbXVsdGktZ29hbCBjb250ZXh0IiwiVHJhbnNsYXRvcnMiOltdLCJWb2x1bWUiOiI1IiwiWWVhciI6IjIwMTUiLCJZZWFyUmVzb2x2ZWQiOiIyMDE1IiwiQ3JlYXRlZEJ5IjoiX0FMSSIsIkNyZWF0ZWRPbiI6IjIwMjItMDUtMjdUMDI6NTA6MTgiLCJNb2RpZmllZEJ5IjoiX0FsaSIsIklkIjoiNmRmNzkwMzYtY2M2Ny00Nzc4LWE0ZjMtNzVhM2IyYzQzM2EzIiwiTW9kaWZpZWRPbiI6IjIwMjMtMTAtMDJUMjI6Mjk6MTUiLCJQcm9qZWN0Ijp7IiRyZWYiOiI1In19LCJVc2VOdW1iZXJpbmdUeXBlT2ZQYXJlbnREb2N1bWVudCI6ZmFsc2V9XSwiRm9ybWF0dGVkVGV4dCI6eyIkaWQiOiIxMiIsIkNvdW50IjoxLCJUZXh0VW5pdHMiOlt7IiRpZCI6IjEzIiwiRm9udFN0eWxlIjp7IiRpZCI6IjE0IiwiTmV1dHJhbCI6dHJ1ZX0sIlJlYWRpbmdPcmRlciI6MSwiVGV4dCI6IkhhYXZpc3RvIGFuZCBHb2VudHplbCJ9XX0sIlRhZyI6IkNpdGF2aVBsYWNlaG9sZGVyIzQxNjAwMTQ2LWI1MWMtNGY2My1hODg4LTEzZmIyMDI2OTJjNyIsIlRleHQiOiJIYWF2aXN0byBhbmQgR29lbnR6ZWwiLCJXQUlWZXJzaW9uIjoiNi44LjAuMCJ9}</w:instrText>
          </w:r>
          <w:r w:rsidR="00AB207B" w:rsidRPr="00DD54E3">
            <w:rPr>
              <w:color w:val="000000" w:themeColor="text1"/>
              <w:lang w:val="en-GB"/>
            </w:rPr>
            <w:fldChar w:fldCharType="separate"/>
          </w:r>
          <w:r w:rsidR="00B10F20" w:rsidRPr="00DD54E3">
            <w:rPr>
              <w:color w:val="000000" w:themeColor="text1"/>
              <w:lang w:val="en-GB"/>
            </w:rPr>
            <w:t>Haavisto and Goentzel</w:t>
          </w:r>
          <w:r w:rsidR="00AB207B" w:rsidRPr="00DD54E3">
            <w:rPr>
              <w:color w:val="000000" w:themeColor="text1"/>
              <w:lang w:val="en-GB"/>
            </w:rPr>
            <w:fldChar w:fldCharType="end"/>
          </w:r>
        </w:sdtContent>
      </w:sdt>
      <w:r w:rsidR="00A36E5C" w:rsidRPr="00DD54E3">
        <w:rPr>
          <w:color w:val="000000" w:themeColor="text1"/>
          <w:lang w:val="en-GB"/>
        </w:rPr>
        <w:t xml:space="preserve"> conducted an in-depth case study to explore performance measurement in HSCs, emphasi</w:t>
      </w:r>
      <w:r w:rsidR="00ED15E8" w:rsidRPr="00DD54E3">
        <w:rPr>
          <w:color w:val="000000" w:themeColor="text1"/>
          <w:lang w:val="en-GB"/>
        </w:rPr>
        <w:t>s</w:t>
      </w:r>
      <w:r w:rsidR="00A36E5C" w:rsidRPr="00DD54E3">
        <w:rPr>
          <w:color w:val="000000" w:themeColor="text1"/>
          <w:lang w:val="en-GB"/>
        </w:rPr>
        <w:t>ing sustainability aspects in humanitarian ope</w:t>
      </w:r>
      <w:r w:rsidR="006C420C" w:rsidRPr="00DD54E3">
        <w:rPr>
          <w:color w:val="000000" w:themeColor="text1"/>
          <w:lang w:val="en-GB"/>
        </w:rPr>
        <w:t>r</w:t>
      </w:r>
      <w:r w:rsidR="00A36E5C" w:rsidRPr="00DD54E3">
        <w:rPr>
          <w:color w:val="000000" w:themeColor="text1"/>
          <w:lang w:val="en-GB"/>
        </w:rPr>
        <w:t xml:space="preserve">ations. They identified misalignments between </w:t>
      </w:r>
      <w:r w:rsidR="00EA56BF" w:rsidRPr="00DD54E3">
        <w:rPr>
          <w:color w:val="000000" w:themeColor="text1"/>
          <w:lang w:val="en-GB"/>
        </w:rPr>
        <w:t xml:space="preserve">the </w:t>
      </w:r>
      <w:r w:rsidR="00A36E5C" w:rsidRPr="00DD54E3">
        <w:rPr>
          <w:color w:val="000000" w:themeColor="text1"/>
          <w:lang w:val="en-GB"/>
        </w:rPr>
        <w:t>goals and processes</w:t>
      </w:r>
      <w:r w:rsidR="00EA56BF" w:rsidRPr="00DD54E3">
        <w:rPr>
          <w:color w:val="000000" w:themeColor="text1"/>
          <w:lang w:val="en-GB"/>
        </w:rPr>
        <w:t xml:space="preserve"> of different groups in humanitarian operations</w:t>
      </w:r>
      <w:r w:rsidR="00A36E5C" w:rsidRPr="00DD54E3">
        <w:rPr>
          <w:color w:val="000000" w:themeColor="text1"/>
          <w:lang w:val="en-GB"/>
        </w:rPr>
        <w:t>, highlighting the need for long-term sustainable thinking in short-term operations.</w:t>
      </w:r>
      <w:r w:rsidR="00205253" w:rsidRPr="00DD54E3">
        <w:rPr>
          <w:color w:val="000000" w:themeColor="text1"/>
          <w:lang w:val="en-GB"/>
        </w:rPr>
        <w:t xml:space="preserve"> These misalignments can lead to inefficiencies and duplication of efforts, hindering the overall effectiveness of </w:t>
      </w:r>
      <w:r w:rsidR="00733932" w:rsidRPr="00DD54E3">
        <w:rPr>
          <w:color w:val="000000" w:themeColor="text1"/>
          <w:lang w:val="en-GB"/>
        </w:rPr>
        <w:t xml:space="preserve">sustainable </w:t>
      </w:r>
      <w:r w:rsidR="00205253" w:rsidRPr="00DD54E3">
        <w:rPr>
          <w:color w:val="000000" w:themeColor="text1"/>
          <w:lang w:val="en-GB"/>
        </w:rPr>
        <w:t xml:space="preserve">relief efforts </w:t>
      </w:r>
      <w:sdt>
        <w:sdtPr>
          <w:rPr>
            <w:color w:val="000000" w:themeColor="text1"/>
            <w:lang w:val="en-GB"/>
          </w:rPr>
          <w:alias w:val="To edit, see citavi.com/edit"/>
          <w:tag w:val="CitaviPlaceholder#654fa748-abc9-42a4-99c0-69d67317af1c"/>
          <w:id w:val="-1294363947"/>
          <w:placeholder>
            <w:docPart w:val="DefaultPlaceholder_-1854013440"/>
          </w:placeholder>
        </w:sdtPr>
        <w:sdtContent>
          <w:r w:rsidR="00205253"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MwYjE1MTIxLWMzMjUtNGU4ZC04Zjg1LWNhMWM1MDg3YzMzMCIsIlJhbmdlTGVuZ3RoIjoyOSwiUmVmZXJlbmNlSWQiOiI2ZGY3OTAzNi1jYzY3LTQ3NzgtYTRmMy03NWEzYjJjNDMzYT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SXJhIiwiTGFzdE5hbWUiOiJIYWF2aXN0byIsIlByb3RlY3RlZCI6ZmFsc2UsIlNleCI6MiwiQ3JlYXRlZEJ5IjoiX2EiLCJDcmVhdGVkT24iOiIyMDE2LTEwLTAxVDEzOjE2OjAxIiwiTW9kaWZpZWRCeSI6Il9hIiwiSWQiOiJkZmZkNWVmMS0xMzUxLTQ0OGEtYTcxNy05ZmFlMWRiYTc2MjUiLCJNb2RpZmllZE9uIjoiMjAxNi0xMC0yN1QxMzoxOTo0MSIsIlByb2plY3QiOnsiJGlkIjoiNSIsIiR0eXBlIjoiU3dpc3NBY2FkZW1pYy5DaXRhdmkuUHJvamVjdCwgU3dpc3NBY2FkZW1pYy5DaXRhdmkifX0seyIkaWQiOiI2IiwiJHR5cGUiOiJTd2lzc0FjYWRlbWljLkNpdGF2aS5QZXJzb24sIFN3aXNzQWNhZGVtaWMuQ2l0YXZpIiwiRmlyc3ROYW1lIjoiSmFycm9kIiwiTGFzdE5hbWUiOiJHb2VudHplbCIsIlByb3RlY3RlZCI6ZmFsc2UsIlNleCI6MiwiQ3JlYXRlZEJ5IjoiX2EiLCJDcmVhdGVkT24iOiIyMDE2LTEwLTAxVDEzOjE2OjAxIiwiTW9kaWZpZWRCeSI6Il9hIiwiSWQiOiI3Njk0ZTdhZi1lZDVlLTQ5M2QtOTcwYS1lMmE1YTFmNzJjMjciLCJNb2RpZmllZE9uIjoiMjAxNi0xMC0yN1QxMzoxOTo0MSIsIlByb2plY3QiOnsiJHJlZiI6IjUifX1dLCJDaXRhdGlvbktleSI6IkhhYXZpc3RvIGV0IGFsLiAyMDE1IiwiQ2l0YXRpb25LZXlVcGRhdGVUeXBlIjowLCJDb2xsYWJvcmF0b3JzIjpbXSwiQ3VzdG9tRmllbGQxIjoiNjciLCJDdXN0b21GaWVsZDIiOiJFbXBpcmljYWwiLCJDdXN0b21GaWVsZDMiOiJCb3RoIG9yIG5vdCBzcGVjaWZpYyIsIkN1c3RvbUZpZWxkNCI6IkJvdGggb3Igbm90IHNwZWNpZmljIiwiQ3VzdG9tRmllbGQ1IjoiTm90IHNwZWNpZmljIiwiQ3VzdG9tRmllbGQ2IjoiQ2FzZSBzdHVkeSIsIkN1c3RvbUZpZWxkNyI6Ik5vdCBTcGVjaWZpYyIsIkN1c3RvbUZpZWxkOCI6IkdvYWwtc2V0dGluZyB0aGVvcnkiLCJDdXN0b21GaWVsZDkiOiJGaW5sYW5kIiwiRG9pIjoiMTAuMTEwOC9KSExTQ00tMDctMjAxNS0wMDI4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dHJ1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DgvSkhMU0NNLTA3LTIwMTUtMDAyOCIsIlVyaVN0cmluZyI6Imh0dHBzOi8vZG9pLm9yZy8xMC4xMTA4L0pITFNDTS0wNy0yMDE1LTAwMjg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dUMDI6NTA6MTgiLCJNb2RpZmllZEJ5IjoiX0FMSSIsIklkIjoiMTUyMTkyMDMtNGVhNS00YmIzLWFhMTYtNWJhM2RkZTU0MTE1IiwiTW9kaWZpZWRPbiI6IjIwMjItMDUtMjdUMDI6NTA6MTgiLCJQcm9qZWN0Ijp7IiRyZWYiOiI1In19XSwiTnVtYmVyIjoiMyIsIk9yZ2FuaXphdGlvbnMiOltdLCJPdGhlcnNJbnZvbHZlZCI6W10sIlBhZ2VSYW5nZSI6IjxzcD5cclxuICA8bj4zMDA8L24+XHJcbiAgPGluPnRydWU8L2luPlxyXG4gIDxvcz4zMDA8L29zPlxyXG4gIDxwcz4zMDA8L3BzPlxyXG48L3NwPlxyXG48ZXA+XHJcbiAgPG4+MzI0PC9uPlxyXG4gIDxpbj50cnVlPC9pbj5cclxuICA8b3M+MzI0PC9vcz5cclxuICA8cHM+MzI0PC9wcz5cclxuPC9lcD5cclxuPG9zPjMwMC0zMjQ8L29zPiIsIlBlcmlvZGljYWwiOnsiJGlkIjoiMTE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dLCJRdW90YXRpb25zIjpbXSwiUmVmZXJlbmNlVHlwZSI6IkpvdXJuYWxBcnRpY2xlIiwiU2hvcnRUaXRsZSI6IkhhYXZpc3RvLCBHb2VudHplbCAyMDE1IOKAkyBNZWFzdXJpbmcgaHVtYW5pdGFyaWFuIHN1cHBseSBjaGFpbiBwZXJmb3JtYW5jZSIsIlNob3J0VGl0bGVVcGRhdGVUeXBlIjowLCJTb3VyY2VPZkJpYmxpb2dyYXBoaWNJbmZvcm1hdGlvbiI6IkNyb3NzUmVmIiwiU3RhdGljSWRzIjpbImQwMDRlOWY0LTU1YmUtNDkyNC05NzIxLTUyZWJjYTFjNGRhMCJdLCJUYWJsZU9mQ29udGVudHNDb21wbGV4aXR5IjowLCJUYWJsZU9mQ29udGVudHNTb3VyY2VUZXh0Rm9ybWF0IjowLCJUYXNrcyI6W10sIlRpdGxlIjoiTWVhc3VyaW5nIGh1bWFuaXRhcmlhbiBzdXBwbHkgY2hhaW4gcGVyZm9ybWFuY2UgaW4gYSBtdWx0aS1nb2FsIGNvbnRleHQiLCJUcmFuc2xhdG9ycyI6W10sIlZvbHVtZSI6IjUiLCJZZWFyIjoiMjAxNSIsIlllYXJSZXNvbHZlZCI6IjIwMTUiLCJDcmVhdGVkQnkiOiJfQUxJIiwiQ3JlYXRlZE9uIjoiMjAyMi0wNS0yN1QwMjo1MDoxOCIsIk1vZGlmaWVkQnkiOiJfQWxpIiwiSWQiOiI2ZGY3OTAzNi1jYzY3LTQ3NzgtYTRmMy03NWEzYjJjNDMzYTMiLCJNb2RpZmllZE9uIjoiMjAyMy0xMC0wMlQyMjoyOToxNSIsIlByb2plY3QiOnsiJHJlZiI6IjUifX0sIlVzZU51bWJlcmluZ1R5cGVPZlBhcmVudERvY3VtZW50IjpmYWxzZX1dLCJGb3JtYXR0ZWRUZXh0Ijp7IiRpZCI6IjEyIiwiQ291bnQiOjEsIlRleHRVbml0cyI6W3siJGlkIjoiMTMiLCJGb250U3R5bGUiOnsiJGlkIjoiMTQiLCJOZXV0cmFsIjp0cnVlfSwiUmVhZGluZ09yZGVyIjoxLCJUZXh0IjoiKEhhYXZpc3RvIGFuZCBHb2VudHplbCwgMjAxNSkifV19LCJUYWciOiJDaXRhdmlQbGFjZWhvbGRlciM2NTRmYTc0OC1hYmM5LTQyYTQtOTljMC02OWQ2NzMxN2FmMWMiLCJUZXh0IjoiKEhhYXZpc3RvIGFuZCBHb2VudHplbCwgMjAxNSkiLCJXQUlWZXJzaW9uIjoiNi44LjAuMCJ9}</w:instrText>
          </w:r>
          <w:r w:rsidR="00205253" w:rsidRPr="00DD54E3">
            <w:rPr>
              <w:color w:val="000000" w:themeColor="text1"/>
              <w:lang w:val="en-GB"/>
            </w:rPr>
            <w:fldChar w:fldCharType="separate"/>
          </w:r>
          <w:r w:rsidR="00B10F20" w:rsidRPr="00DD54E3">
            <w:rPr>
              <w:color w:val="000000" w:themeColor="text1"/>
              <w:lang w:val="en-GB"/>
            </w:rPr>
            <w:t>(Haavisto and Goentzel, 2015)</w:t>
          </w:r>
          <w:r w:rsidR="00205253" w:rsidRPr="00DD54E3">
            <w:rPr>
              <w:color w:val="000000" w:themeColor="text1"/>
              <w:lang w:val="en-GB"/>
            </w:rPr>
            <w:fldChar w:fldCharType="end"/>
          </w:r>
        </w:sdtContent>
      </w:sdt>
      <w:r w:rsidR="00205253" w:rsidRPr="00DD54E3">
        <w:rPr>
          <w:color w:val="000000" w:themeColor="text1"/>
          <w:lang w:val="en-GB"/>
        </w:rPr>
        <w:t xml:space="preserve">. </w:t>
      </w:r>
      <w:r w:rsidR="007B48DF" w:rsidRPr="00DD54E3">
        <w:rPr>
          <w:color w:val="000000" w:themeColor="text1"/>
          <w:lang w:val="en-GB"/>
        </w:rPr>
        <w:t xml:space="preserve">This </w:t>
      </w:r>
      <w:r w:rsidR="00D07182" w:rsidRPr="00DD54E3">
        <w:rPr>
          <w:color w:val="000000" w:themeColor="text1"/>
          <w:lang w:val="en-GB"/>
        </w:rPr>
        <w:t>highlight</w:t>
      </w:r>
      <w:r w:rsidR="009A041C" w:rsidRPr="00DD54E3">
        <w:rPr>
          <w:color w:val="000000" w:themeColor="text1"/>
          <w:lang w:val="en-GB"/>
        </w:rPr>
        <w:t>s</w:t>
      </w:r>
      <w:r w:rsidR="007B48DF" w:rsidRPr="00DD54E3">
        <w:rPr>
          <w:color w:val="000000" w:themeColor="text1"/>
          <w:lang w:val="en-GB"/>
        </w:rPr>
        <w:t xml:space="preserve"> the </w:t>
      </w:r>
      <w:r w:rsidR="00EA56BF" w:rsidRPr="00DD54E3">
        <w:rPr>
          <w:color w:val="000000" w:themeColor="text1"/>
          <w:lang w:val="en-GB"/>
        </w:rPr>
        <w:t>necessity of establishing common</w:t>
      </w:r>
      <w:r w:rsidR="007B48DF" w:rsidRPr="00DD54E3">
        <w:rPr>
          <w:color w:val="000000" w:themeColor="text1"/>
          <w:lang w:val="en-GB"/>
        </w:rPr>
        <w:t xml:space="preserve"> measures </w:t>
      </w:r>
      <w:r w:rsidR="00D07182" w:rsidRPr="00DD54E3">
        <w:rPr>
          <w:color w:val="000000" w:themeColor="text1"/>
          <w:lang w:val="en-GB"/>
        </w:rPr>
        <w:t>for</w:t>
      </w:r>
      <w:r w:rsidR="007B48DF" w:rsidRPr="00DD54E3">
        <w:rPr>
          <w:color w:val="000000" w:themeColor="text1"/>
          <w:lang w:val="en-GB"/>
        </w:rPr>
        <w:t xml:space="preserve"> </w:t>
      </w:r>
      <w:r w:rsidR="00D07182" w:rsidRPr="00DD54E3">
        <w:rPr>
          <w:color w:val="000000" w:themeColor="text1"/>
          <w:lang w:val="en-GB"/>
        </w:rPr>
        <w:t xml:space="preserve">the development of a </w:t>
      </w:r>
      <w:r w:rsidR="007B48DF" w:rsidRPr="00DD54E3">
        <w:rPr>
          <w:color w:val="000000" w:themeColor="text1"/>
          <w:lang w:val="en-GB"/>
        </w:rPr>
        <w:t>collaborative performance measurement framework</w:t>
      </w:r>
      <w:r w:rsidR="00733932" w:rsidRPr="00DD54E3">
        <w:rPr>
          <w:lang w:val="en-GB"/>
        </w:rPr>
        <w:t xml:space="preserve"> that </w:t>
      </w:r>
      <w:r w:rsidR="00733932" w:rsidRPr="00DD54E3">
        <w:rPr>
          <w:color w:val="000000" w:themeColor="text1"/>
          <w:lang w:val="en-GB"/>
        </w:rPr>
        <w:t xml:space="preserve">facilitates the establishment of shared sustainability goals and objectives </w:t>
      </w:r>
      <w:r w:rsidR="0008514E" w:rsidRPr="00DD54E3">
        <w:rPr>
          <w:color w:val="000000" w:themeColor="text1"/>
          <w:lang w:val="en-GB"/>
        </w:rPr>
        <w:t>among the different</w:t>
      </w:r>
      <w:r w:rsidR="00733932" w:rsidRPr="00DD54E3">
        <w:rPr>
          <w:color w:val="000000" w:themeColor="text1"/>
          <w:lang w:val="en-GB"/>
        </w:rPr>
        <w:t xml:space="preserve"> actors involved in humanitarian operations.</w:t>
      </w:r>
    </w:p>
    <w:p w14:paraId="7BEE6901" w14:textId="37BF1762" w:rsidR="00D673CC" w:rsidRPr="00DD54E3" w:rsidRDefault="00D673CC" w:rsidP="00141F56">
      <w:pPr>
        <w:pStyle w:val="Heading3"/>
        <w:rPr>
          <w:color w:val="000000" w:themeColor="text1"/>
          <w:lang w:val="en-GB"/>
        </w:rPr>
      </w:pPr>
      <w:r w:rsidRPr="00DD54E3">
        <w:rPr>
          <w:color w:val="000000" w:themeColor="text1"/>
          <w:lang w:val="en-GB"/>
        </w:rPr>
        <w:t xml:space="preserve">Collaboration </w:t>
      </w:r>
      <w:r w:rsidR="00EA56BF" w:rsidRPr="00DD54E3">
        <w:rPr>
          <w:color w:val="000000" w:themeColor="text1"/>
          <w:lang w:val="en-GB"/>
        </w:rPr>
        <w:t>and partnerships for</w:t>
      </w:r>
      <w:r w:rsidRPr="00DD54E3">
        <w:rPr>
          <w:color w:val="000000" w:themeColor="text1"/>
          <w:lang w:val="en-GB"/>
        </w:rPr>
        <w:t xml:space="preserve"> SHSCM</w:t>
      </w:r>
    </w:p>
    <w:p w14:paraId="191187A4" w14:textId="79A25F90" w:rsidR="00BD3F3E" w:rsidRPr="00DD54E3" w:rsidRDefault="0045163F" w:rsidP="00BD3F3E">
      <w:pPr>
        <w:rPr>
          <w:lang w:val="en-GB"/>
        </w:rPr>
      </w:pPr>
      <w:r w:rsidRPr="00DD54E3">
        <w:rPr>
          <w:lang w:val="en-GB"/>
        </w:rPr>
        <w:t>This section</w:t>
      </w:r>
      <w:r w:rsidR="00BD3F3E" w:rsidRPr="00DD54E3">
        <w:rPr>
          <w:lang w:val="en-GB"/>
        </w:rPr>
        <w:t xml:space="preserve"> </w:t>
      </w:r>
      <w:r w:rsidRPr="00DD54E3">
        <w:rPr>
          <w:lang w:val="en-GB"/>
        </w:rPr>
        <w:t>categori</w:t>
      </w:r>
      <w:r w:rsidR="00ED15E8" w:rsidRPr="00DD54E3">
        <w:rPr>
          <w:lang w:val="en-GB"/>
        </w:rPr>
        <w:t>s</w:t>
      </w:r>
      <w:r w:rsidRPr="00DD54E3">
        <w:rPr>
          <w:lang w:val="en-GB"/>
        </w:rPr>
        <w:t>e</w:t>
      </w:r>
      <w:r w:rsidR="00AE37F2" w:rsidRPr="00DD54E3">
        <w:rPr>
          <w:lang w:val="en-GB"/>
        </w:rPr>
        <w:t>s research</w:t>
      </w:r>
      <w:r w:rsidR="00BD3F3E" w:rsidRPr="00DD54E3">
        <w:rPr>
          <w:lang w:val="en-GB"/>
        </w:rPr>
        <w:t xml:space="preserve"> </w:t>
      </w:r>
      <w:r w:rsidR="00C27B19" w:rsidRPr="00DD54E3">
        <w:rPr>
          <w:lang w:val="en-GB"/>
        </w:rPr>
        <w:t xml:space="preserve">themes </w:t>
      </w:r>
      <w:r w:rsidR="00BD3F3E" w:rsidRPr="00DD54E3">
        <w:rPr>
          <w:lang w:val="en-GB"/>
        </w:rPr>
        <w:t>in</w:t>
      </w:r>
      <w:r w:rsidR="00AB32DE" w:rsidRPr="00DD54E3">
        <w:rPr>
          <w:lang w:val="en-GB"/>
        </w:rPr>
        <w:t>to</w:t>
      </w:r>
      <w:r w:rsidR="00BD3F3E" w:rsidRPr="00DD54E3">
        <w:rPr>
          <w:lang w:val="en-GB"/>
        </w:rPr>
        <w:t xml:space="preserve"> two related </w:t>
      </w:r>
      <w:r w:rsidR="00EA56BF" w:rsidRPr="00DD54E3">
        <w:rPr>
          <w:lang w:val="en-GB"/>
        </w:rPr>
        <w:t>subcategories: coordination and</w:t>
      </w:r>
      <w:r w:rsidR="00BD3F3E" w:rsidRPr="00DD54E3">
        <w:rPr>
          <w:color w:val="000000" w:themeColor="text1"/>
          <w:lang w:val="en-GB"/>
        </w:rPr>
        <w:t xml:space="preserve"> collaboration of relief operations </w:t>
      </w:r>
      <w:r w:rsidR="00EA56BF" w:rsidRPr="00DD54E3">
        <w:rPr>
          <w:color w:val="000000" w:themeColor="text1"/>
          <w:lang w:val="en-GB"/>
        </w:rPr>
        <w:t>and partnerships with</w:t>
      </w:r>
      <w:r w:rsidR="00BD3F3E" w:rsidRPr="00DD54E3">
        <w:rPr>
          <w:color w:val="000000" w:themeColor="text1"/>
          <w:lang w:val="en-GB"/>
        </w:rPr>
        <w:t xml:space="preserve"> business organi</w:t>
      </w:r>
      <w:r w:rsidR="00ED15E8" w:rsidRPr="00DD54E3">
        <w:rPr>
          <w:color w:val="000000" w:themeColor="text1"/>
          <w:lang w:val="en-GB"/>
        </w:rPr>
        <w:t>s</w:t>
      </w:r>
      <w:r w:rsidR="00BD3F3E" w:rsidRPr="00DD54E3">
        <w:rPr>
          <w:color w:val="000000" w:themeColor="text1"/>
          <w:lang w:val="en-GB"/>
        </w:rPr>
        <w:t>ations.</w:t>
      </w:r>
    </w:p>
    <w:p w14:paraId="043F44C0" w14:textId="5B3F2994" w:rsidR="00D673CC" w:rsidRPr="00DD54E3" w:rsidRDefault="00EA56BF" w:rsidP="00141F56">
      <w:pPr>
        <w:pStyle w:val="Heading4"/>
        <w:numPr>
          <w:ilvl w:val="0"/>
          <w:numId w:val="0"/>
        </w:numPr>
        <w:ind w:left="180" w:firstLine="540"/>
        <w:rPr>
          <w:color w:val="000000" w:themeColor="text1"/>
          <w:lang w:val="en-GB"/>
        </w:rPr>
      </w:pPr>
      <w:r w:rsidRPr="00DD54E3">
        <w:rPr>
          <w:color w:val="000000" w:themeColor="text1"/>
          <w:lang w:val="en-GB"/>
        </w:rPr>
        <w:t>SHSCM c</w:t>
      </w:r>
      <w:r w:rsidR="00D673CC" w:rsidRPr="00DD54E3">
        <w:rPr>
          <w:color w:val="000000" w:themeColor="text1"/>
          <w:lang w:val="en-GB"/>
        </w:rPr>
        <w:t xml:space="preserve">oordination and collaboration </w:t>
      </w:r>
    </w:p>
    <w:p w14:paraId="0A3D371F" w14:textId="1254B478" w:rsidR="00D673CC" w:rsidRPr="00DD54E3" w:rsidRDefault="00D673CC" w:rsidP="00D673CC">
      <w:pPr>
        <w:rPr>
          <w:color w:val="000000" w:themeColor="text1"/>
          <w:lang w:val="en-GB"/>
        </w:rPr>
      </w:pPr>
      <w:r w:rsidRPr="00DD54E3">
        <w:rPr>
          <w:color w:val="000000" w:themeColor="text1"/>
          <w:lang w:val="en-GB"/>
        </w:rPr>
        <w:t xml:space="preserve">The coordination and collaboration of relief operations </w:t>
      </w:r>
      <w:r w:rsidR="00C27B19" w:rsidRPr="00DD54E3">
        <w:rPr>
          <w:color w:val="000000" w:themeColor="text1"/>
          <w:lang w:val="en-GB"/>
        </w:rPr>
        <w:t xml:space="preserve">can </w:t>
      </w:r>
      <w:r w:rsidR="00600135" w:rsidRPr="00DD54E3">
        <w:rPr>
          <w:color w:val="000000" w:themeColor="text1"/>
          <w:lang w:val="en-GB"/>
        </w:rPr>
        <w:t>reduce the duplication</w:t>
      </w:r>
      <w:r w:rsidRPr="00DD54E3">
        <w:rPr>
          <w:color w:val="000000" w:themeColor="text1"/>
          <w:lang w:val="en-GB"/>
        </w:rPr>
        <w:t xml:space="preserve"> of efforts, thus freeing up resources for other vital operations </w:t>
      </w:r>
      <w:r w:rsidR="00F1014E" w:rsidRPr="00DD54E3">
        <w:rPr>
          <w:color w:val="000000" w:themeColor="text1"/>
          <w:lang w:val="en-GB"/>
        </w:rPr>
        <w:t xml:space="preserve">with </w:t>
      </w:r>
      <w:r w:rsidRPr="00DD54E3">
        <w:rPr>
          <w:color w:val="000000" w:themeColor="text1"/>
          <w:lang w:val="en-GB"/>
        </w:rPr>
        <w:t>less harm to the environment and more sustai</w:t>
      </w:r>
      <w:r w:rsidR="00ED4E80" w:rsidRPr="00DD54E3">
        <w:rPr>
          <w:color w:val="000000" w:themeColor="text1"/>
          <w:lang w:val="en-GB"/>
        </w:rPr>
        <w:t>nable</w:t>
      </w:r>
      <w:r w:rsidRPr="00DD54E3">
        <w:rPr>
          <w:color w:val="000000" w:themeColor="text1"/>
          <w:lang w:val="en-GB"/>
        </w:rPr>
        <w:t xml:space="preserve"> humanitarian operations</w:t>
      </w:r>
      <w:r w:rsidR="00DB30A7" w:rsidRPr="00DD54E3">
        <w:rPr>
          <w:color w:val="000000" w:themeColor="text1"/>
          <w:lang w:val="en-GB"/>
        </w:rPr>
        <w:t xml:space="preserve"> </w:t>
      </w:r>
      <w:sdt>
        <w:sdtPr>
          <w:rPr>
            <w:color w:val="000000" w:themeColor="text1"/>
            <w:lang w:val="en-GB"/>
          </w:rPr>
          <w:alias w:val="To edit, see citavi.com/edit"/>
          <w:tag w:val="CitaviPlaceholder#a178bb99-dafc-408b-8a77-6ee934b46199"/>
          <w:id w:val="1224486452"/>
          <w:placeholder>
            <w:docPart w:val="DefaultPlaceholder_-1854013440"/>
          </w:placeholder>
        </w:sdtPr>
        <w:sdtContent>
          <w:r w:rsidR="00DB30A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yYWZiOTJmLTJkMTEtNDBjNy05NDlkLWY5NGY0ZDQ1NjEwOSIsIlJhbmdlTGVuZ3RoIjoxNywiUmVmZXJlbmNlSWQiOiJkYTQyNjQzNy02YWQyLTRiYTAtODAxOS0yMjJmZmI3NDdkYz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29uZ2RvbmciLCJMYXN0TmFtZSI6IkxpIiwiUHJvdGVjdGVkIjpmYWxzZSwiU2V4IjowLCJDcmVhdGVkQnkiOiJfQUxJIiwiQ3JlYXRlZE9uIjoiMjAyMi0wMy0xNFQwNDozMjowNiIsIk1vZGlmaWVkQnkiOiJfQUxJIiwiSWQiOiI4MGM5MWE2Yy1jZTA3LTQ3ZWItODEwNC1lYTA5YzFkNGY0NGEiLCJNb2RpZmllZE9uIjoiMjAyMi0wMy0xNFQwNDozMjowNiIsIlByb2plY3QiOnsiJGlkIjoiNSIsIiR0eXBlIjoiU3dpc3NBY2FkZW1pYy5DaXRhdmkuUHJvamVjdCwgU3dpc3NBY2FkZW1pYy5DaXRhdmkifX0seyIkaWQiOiI2IiwiJHR5cGUiOiJTd2lzc0FjYWRlbWljLkNpdGF2aS5QZXJzb24sIFN3aXNzQWNhZGVtaWMuQ2l0YXZpIiwiRmlyc3ROYW1lIjoiRmFuc2h1biIsIkxhc3ROYW1lIjoiWmhhbmciLCJQcm90ZWN0ZWQiOmZhbHNlLCJTZXgiOjAsIkNyZWF0ZWRCeSI6Il9BTEkiLCJDcmVhdGVkT24iOiIyMDIyLTAzLTE0VDA0OjMyOjA2IiwiTW9kaWZpZWRCeSI6Il9BTEkiLCJJZCI6ImY5MDQxMDM4LTBlNTgtNDExZi04YWYwLTFkNTk4MzFlYTQ5MyIsIk1vZGlmaWVkT24iOiIyMDIyLTAzLTE0VDA0OjMyOjA2IiwiUHJvamVjdCI6eyIkcmVmIjoiNSJ9fSx7IiRpZCI6Ijc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4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5IiwiJHR5cGUiOiJTd2lzc0FjYWRlbWljLkNpdGF2aS5QZXJzb24sIFN3aXNzQWNhZGVtaWMuQ2l0YXZpIiwiRmlyc3ROYW1lIjoiVGluZyIsIkxhc3ROYW1lIjoiUXUiLCJQcm90ZWN0ZWQiOmZhbHNlLCJTZXgiOjAsIkNyZWF0ZWRCeSI6Il9BTEkiLCJDcmVhdGVkT24iOiIyMDIyLTAzLTE2VDEyOjQ0OjQ5IiwiTW9kaWZpZWRCeSI6Il9BTEkiLCJJZCI6ImEzNmJkNzA1LWZmNzItNDI2NC1hMTg0LTU5MGMwOTg5OTA2NSIsIk1vZGlmaWVkT24iOiIyMDIyLTAzLTE2VDEyOjQ0OjQ5IiwiUHJvamVjdCI6eyIkcmVmIjoiNSJ9fV0sIkNpdGF0aW9uS2V5IjoiTGkgZXQgYWwuIDIwMTkiLCJDaXRhdGlvbktleVVwZGF0ZVR5cGUiOjAsIkNvbGxhYm9yYXRvcnMiOltdLCJDdXN0b21GaWVsZDEiOiI2MCIsIkN1c3RvbUZpZWxkMiI6IkFuYWx5dGljYWwiLCJDdXN0b21GaWVsZDMiOiJTdWRkZW4tb25zZXQiLCJDdXN0b21GaWVsZDQiOiJEaXNhc3RlciByZWxpZWYiLCJDdXN0b21GaWVsZDUiOiJSZXNwb25zZSIsIkN1c3RvbUZpZWxkNiI6IkFuYWx5dGljYWwgbW9kZWxpbmciLCJDdXN0b21GaWVsZDciOiJOb3QgU3BlY2lmaWMiLCJDdXN0b21GaWVsZDgiOiJHYW1lIFRoZW9yeSIsIkN1c3RvbUZpZWxkOSI6IkNoaW5hIiwiRG9pIjoiMTAuMTAxNi9qLmpjbGVwcm8uMjAxOS4wMS4yMzM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A2MjE0NTkzOCZkb2k9MTAuMTAxNiUyZmouamNsZXByby4yMDE5LjAxLjIzMyZwYXJ0bmVySUQ9NDAmbWQ1PWNmMGVjOGQ0NTY0MzMwZWQwYjk2Mzk3YWY4MDljMjY5IiwiVXJpU3RyaW5nIjoiaHR0cHM6Ly93d3cuc2NvcHVzLmNvbS9pbndhcmQvcmVjb3JkLnVyaT9laWQ9Mi1zMi4wLTg1MDYyMTQ1OTM4JmRvaT0xMC4xMDE2JTJmai5qY2xlcHJvLjIwMTkuMDEuMjMzJnBhcnRuZXJJRD00MCZtZDU9Y2YwZWM4ZDQ1NjQzMzBlZDBiOTYzOTdhZjgwOWMyNjk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1YWJkZGQ1Yy0xNDJkLTQ2MTUtOWMzMy0zNTgxZjljZTU2ZDg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MTYvai5qY2xlcHJvLjIwMTkuMDEuMjMzIiwiVXJpU3RyaW5nIjoiaHR0cHM6Ly9kb2kub3JnLzEwLjEwMTYvai5qY2xlcHJvLjIwMTkuMDEuMjMz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MmYwNGM5MDItMjBiZi00YWM0LWJmZTEtYTljMjNiNzhjMzI4IiwiTW9kaWZpZWRPbiI6IjIwMjItMDEtMzBUMDQ6NTQ6NTMiLCJQcm9qZWN0Ijp7IiRyZWYiOiI1In19XSwiT25saW5lQWRkcmVzcyI6Imh0dHBzOi8vd3d3LnNjb3B1cy5jb20vaW53YXJkL3JlY29yZC51cmk/ZWlkPTItczIuMC04NTA2MjE0NTkzOCZkb2k9MTAuMTAxNiUyZmouamNsZXByby4yMDE5LjAxLjIzMyZwYXJ0bmVySUQ9NDAmbWQ1PWNmMGVjOGQ0NTY0MzMwZWQwYjk2Mzk3YWY4MDljMjY5IiwiT3JnYW5pemF0aW9ucyI6W10sIk90aGVyc0ludm9sdmVkIjpbXSwiUGFnZVJhbmdlIjoiPHNwPlxyXG4gIDxuPjI5MTwvbj5cclxuICA8aW4+dHJ1ZTwvaW4+XHJcbiAgPG9zPjI5MTwvb3M+XHJcbiAgPHBzPjI5MTwvcHM+XHJcbjwvc3A+XHJcbjxlcD5cclxuICA8bj4zMDM8L24+XHJcbiAgPGluPnRydWU8L2luPlxyXG4gIDxvcz4zMDM8L29zPlxyXG4gIDxwcz4zMDM8L3BzPlxyXG48L2VwPlxyXG48b3M+MjkxLTMwMzwvb3M+IiwiUGVyaW9kaWNhbCI6eyIkaWQiOiIxNyIsIiR0eXBlIjoiU3dpc3NBY2FkZW1pYy5DaXRhdmkuUGVyaW9kaWNhbCwgU3dpc3NBY2FkZW1pYy5DaXRhdmkiLCJOYW1lIjoiSm91cm5hbCBvZiBDbGVhbmVyIFByb2R1Y3Rpb24iLCJQYWdpbmF0aW9uIjowLCJQcm90ZWN0ZWQiOmZhbHNlLCJDcmVhdGVkQnkiOiJfQW5qb21zaG9hZSIsIkNyZWF0ZWRPbiI6IjIwMjItMDEtMzBUMDQ6MzE6MzgiLCJNb2RpZmllZEJ5IjoiX0Fuam9tc2hvYWUiLCJJZCI6IjdlYWEyOWM1LTJmMDUtNDYyYy1iNjVlLTZlZTY2NjQ5OTgyZCIsIk1vZGlmaWVkT24iOiIyMDIyLTAxLTMwVDA0OjMxOjM4IiwiUHJvamVjdCI6eyIkcmVmIjoiNSJ9fSwiUHVibGlzaGVycyI6W3siJGlkIjoiMTg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TGksIFpoYW5nIGV0IGFsLiAyMDE5IOKAkyBPcmdhbml6YXRpb25hbCBjb29yZGluYXRpb24gaW4gc3VzdGFpbmFibGUgaHVtYW5pdGFyaWFuIiwiU2hvcnRUaXRsZVVwZGF0ZVR5cGUiOjAsIlNvdXJjZU9mQmlibGlvZ3JhcGhpY0luZm9ybWF0aW9uIjoiQ3Jvc3NSZWYiLCJTdGF0aWNJZHMiOlsiYTJkMmE4ZGQtZjQ0MS00OTJjLTgyZWEtYjA0OGQxN2E3ZGU0Il0sIlRhYmxlT2ZDb250ZW50c0NvbXBsZXhpdHkiOjAsIlRhYmxlT2ZDb250ZW50c1NvdXJjZVRleHRGb3JtYXQiOjAsIlRhc2tzIjpbXSwiVGl0bGUiOiJPcmdhbml6YXRpb25hbCBjb29yZGluYXRpb24gaW4gc3VzdGFpbmFibGUgaHVtYW5pdGFyaWFuIHN1cHBseSBjaGFpbjogQW4gZXZvbHV0aW9uYXJ5IGdhbWUgYXBwcm9hY2giLCJUcmFuc2xhdG9ycyI6W10sIlZvbHVtZSI6IjIxOSIsIlllYXIiOiIyMDE5IiwiWWVhclJlc29sdmVkIjoiMjAxOSIsIkNyZWF0ZWRCeSI6Il9BbmpvbXNob2FlIiwiQ3JlYXRlZE9uIjoiMjAyMi0wMS0zMFQwNDo1NDo1MyIsIk1vZGlmaWVkQnkiOiJfQWxpIiwiSWQiOiJkYTQyNjQzNy02YWQyLTRiYTAtODAxOS0yMjJmZmI3NDdkYzYiLCJNb2RpZmllZE9uIjoiMjAyMy0xMC0wMlQyMjoyOToxNSIsIlByb2plY3QiOnsiJHJlZiI6IjUifX0sIlVzZU51bWJlcmluZ1R5cGVPZlBhcmVudERvY3VtZW50IjpmYWxzZX1dLCJGb3JtYXR0ZWRUZXh0Ijp7IiRpZCI6IjE5IiwiQ291bnQiOjMsIlRleHRVbml0cyI6W3siJGlkIjoiMjAiLCJGb250U3R5bGUiOnsiJGlkIjoiMjEiLCJOZXV0cmFsIjp0cnVlfSwiUmVhZGluZ09yZGVyIjoxLCJUZXh0IjoiKExpIn0seyIkaWQiOiIyMiIsIkZvbnRTdHlsZSI6eyIkaWQiOiIyMyIsIkl0YWxpYyI6dHJ1ZX0sIlJlYWRpbmdPcmRlciI6MSwiVGV4dCI6IiBldCBhbC4ifSx7IiRpZCI6IjI0IiwiRm9udFN0eWxlIjp7IiRpZCI6IjI1IiwiTmV1dHJhbCI6dHJ1ZX0sIlJlYWRpbmdPcmRlciI6MSwiVGV4dCI6IiwgMjAxOSkifV19LCJUYWciOiJDaXRhdmlQbGFjZWhvbGRlciNhMTc4YmI5OS1kYWZjLTQwOGItOGE3Ny02ZWU5MzRiNDYxOTkiLCJUZXh0IjoiKExpIGV0IGFsLiwgMjAxOSkiLCJXQUlWZXJzaW9uIjoiNi44LjAuMCJ9}</w:instrText>
          </w:r>
          <w:r w:rsidR="00DB30A7" w:rsidRPr="00DD54E3">
            <w:rPr>
              <w:color w:val="000000" w:themeColor="text1"/>
              <w:lang w:val="en-GB"/>
            </w:rPr>
            <w:fldChar w:fldCharType="separate"/>
          </w:r>
          <w:r w:rsidR="00B10F20" w:rsidRPr="00DD54E3">
            <w:rPr>
              <w:color w:val="000000" w:themeColor="text1"/>
              <w:lang w:val="en-GB"/>
            </w:rPr>
            <w:t>(Li</w:t>
          </w:r>
          <w:r w:rsidR="00B10F20" w:rsidRPr="00DD54E3">
            <w:rPr>
              <w:i/>
              <w:color w:val="000000" w:themeColor="text1"/>
              <w:lang w:val="en-GB"/>
            </w:rPr>
            <w:t xml:space="preserve"> et al.</w:t>
          </w:r>
          <w:r w:rsidR="00B10F20" w:rsidRPr="00DD54E3">
            <w:rPr>
              <w:color w:val="000000" w:themeColor="text1"/>
              <w:lang w:val="en-GB"/>
            </w:rPr>
            <w:t>, 2019)</w:t>
          </w:r>
          <w:r w:rsidR="00DB30A7" w:rsidRPr="00DD54E3">
            <w:rPr>
              <w:color w:val="000000" w:themeColor="text1"/>
              <w:lang w:val="en-GB"/>
            </w:rPr>
            <w:fldChar w:fldCharType="end"/>
          </w:r>
        </w:sdtContent>
      </w:sdt>
      <w:r w:rsidRPr="00DD54E3">
        <w:rPr>
          <w:color w:val="000000" w:themeColor="text1"/>
          <w:lang w:val="en-GB"/>
        </w:rPr>
        <w:t xml:space="preserve">. An optimal coordination relief network can </w:t>
      </w:r>
      <w:r w:rsidR="00C27B19" w:rsidRPr="00DD54E3">
        <w:rPr>
          <w:color w:val="000000" w:themeColor="text1"/>
          <w:lang w:val="en-GB"/>
        </w:rPr>
        <w:t xml:space="preserve">develop </w:t>
      </w:r>
      <w:r w:rsidR="00600135" w:rsidRPr="00DD54E3">
        <w:rPr>
          <w:color w:val="000000" w:themeColor="text1"/>
          <w:lang w:val="en-GB"/>
        </w:rPr>
        <w:t xml:space="preserve">continuous operations, </w:t>
      </w:r>
      <w:r w:rsidR="0008514E" w:rsidRPr="00DD54E3">
        <w:rPr>
          <w:color w:val="000000" w:themeColor="text1"/>
          <w:lang w:val="en-GB"/>
        </w:rPr>
        <w:t>which are an</w:t>
      </w:r>
      <w:r w:rsidRPr="00DD54E3">
        <w:rPr>
          <w:color w:val="000000" w:themeColor="text1"/>
          <w:lang w:val="en-GB"/>
        </w:rPr>
        <w:t xml:space="preserve"> essential feature of sustainability</w:t>
      </w:r>
      <w:r w:rsidR="00DB30A7" w:rsidRPr="00DD54E3">
        <w:rPr>
          <w:color w:val="000000" w:themeColor="text1"/>
          <w:lang w:val="en-GB"/>
        </w:rPr>
        <w:t xml:space="preserve"> </w:t>
      </w:r>
      <w:sdt>
        <w:sdtPr>
          <w:rPr>
            <w:color w:val="000000" w:themeColor="text1"/>
            <w:lang w:val="en-GB"/>
          </w:rPr>
          <w:alias w:val="To edit, see citavi.com/edit"/>
          <w:tag w:val="CitaviPlaceholder#3bd14b34-c619-472e-b2ed-35d392115440"/>
          <w:id w:val="1237668839"/>
          <w:placeholder>
            <w:docPart w:val="DefaultPlaceholder_-1854013440"/>
          </w:placeholder>
        </w:sdtPr>
        <w:sdtContent>
          <w:r w:rsidR="00DB30A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hjZTIxNjM2LWViNDItNDg0Yy04YWNmLThhMDI2ZTA4NDA2ZSIsIlJhbmdlTGVuZ3RoIjoxNywiUmVmZXJlbmNlSWQiOiJkYTQyNjQzNy02YWQyLTRiYTAtODAxOS0yMjJmZmI3NDdkYz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29uZ2RvbmciLCJMYXN0TmFtZSI6IkxpIiwiUHJvdGVjdGVkIjpmYWxzZSwiU2V4IjowLCJDcmVhdGVkQnkiOiJfQUxJIiwiQ3JlYXRlZE9uIjoiMjAyMi0wMy0xNFQwNDozMjowNiIsIk1vZGlmaWVkQnkiOiJfQUxJIiwiSWQiOiI4MGM5MWE2Yy1jZTA3LTQ3ZWItODEwNC1lYTA5YzFkNGY0NGEiLCJNb2RpZmllZE9uIjoiMjAyMi0wMy0xNFQwNDozMjowNiIsIlByb2plY3QiOnsiJGlkIjoiNSIsIiR0eXBlIjoiU3dpc3NBY2FkZW1pYy5DaXRhdmkuUHJvamVjdCwgU3dpc3NBY2FkZW1pYy5DaXRhdmkifX0seyIkaWQiOiI2IiwiJHR5cGUiOiJTd2lzc0FjYWRlbWljLkNpdGF2aS5QZXJzb24sIFN3aXNzQWNhZGVtaWMuQ2l0YXZpIiwiRmlyc3ROYW1lIjoiRmFuc2h1biIsIkxhc3ROYW1lIjoiWmhhbmciLCJQcm90ZWN0ZWQiOmZhbHNlLCJTZXgiOjAsIkNyZWF0ZWRCeSI6Il9BTEkiLCJDcmVhdGVkT24iOiIyMDIyLTAzLTE0VDA0OjMyOjA2IiwiTW9kaWZpZWRCeSI6Il9BTEkiLCJJZCI6ImY5MDQxMDM4LTBlNTgtNDExZi04YWYwLTFkNTk4MzFlYTQ5MyIsIk1vZGlmaWVkT24iOiIyMDIyLTAzLTE0VDA0OjMyOjA2IiwiUHJvamVjdCI6eyIkcmVmIjoiNSJ9fSx7IiRpZCI6Ijc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4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5IiwiJHR5cGUiOiJTd2lzc0FjYWRlbWljLkNpdGF2aS5QZXJzb24sIFN3aXNzQWNhZGVtaWMuQ2l0YXZpIiwiRmlyc3ROYW1lIjoiVGluZyIsIkxhc3ROYW1lIjoiUXUiLCJQcm90ZWN0ZWQiOmZhbHNlLCJTZXgiOjAsIkNyZWF0ZWRCeSI6Il9BTEkiLCJDcmVhdGVkT24iOiIyMDIyLTAzLTE2VDEyOjQ0OjQ5IiwiTW9kaWZpZWRCeSI6Il9BTEkiLCJJZCI6ImEzNmJkNzA1LWZmNzItNDI2NC1hMTg0LTU5MGMwOTg5OTA2NSIsIk1vZGlmaWVkT24iOiIyMDIyLTAzLTE2VDEyOjQ0OjQ5IiwiUHJvamVjdCI6eyIkcmVmIjoiNSJ9fV0sIkNpdGF0aW9uS2V5IjoiTGkgZXQgYWwuIDIwMTkiLCJDaXRhdGlvbktleVVwZGF0ZVR5cGUiOjAsIkNvbGxhYm9yYXRvcnMiOltdLCJDdXN0b21GaWVsZDEiOiI2MCIsIkN1c3RvbUZpZWxkMiI6IkFuYWx5dGljYWwiLCJDdXN0b21GaWVsZDMiOiJTdWRkZW4tb25zZXQiLCJDdXN0b21GaWVsZDQiOiJEaXNhc3RlciByZWxpZWYiLCJDdXN0b21GaWVsZDUiOiJSZXNwb25zZSIsIkN1c3RvbUZpZWxkNiI6IkFuYWx5dGljYWwgbW9kZWxpbmciLCJDdXN0b21GaWVsZDciOiJOb3QgU3BlY2lmaWMiLCJDdXN0b21GaWVsZDgiOiJHYW1lIFRoZW9yeSIsIkN1c3RvbUZpZWxkOSI6IkNoaW5hIiwiRG9pIjoiMTAuMTAxNi9qLmpjbGVwcm8uMjAxOS4wMS4yMzM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A2MjE0NTkzOCZkb2k9MTAuMTAxNiUyZmouamNsZXByby4yMDE5LjAxLjIzMyZwYXJ0bmVySUQ9NDAmbWQ1PWNmMGVjOGQ0NTY0MzMwZWQwYjk2Mzk3YWY4MDljMjY5IiwiVXJpU3RyaW5nIjoiaHR0cHM6Ly93d3cuc2NvcHVzLmNvbS9pbndhcmQvcmVjb3JkLnVyaT9laWQ9Mi1zMi4wLTg1MDYyMTQ1OTM4JmRvaT0xMC4xMDE2JTJmai5qY2xlcHJvLjIwMTkuMDEuMjMzJnBhcnRuZXJJRD00MCZtZDU9Y2YwZWM4ZDQ1NjQzMzBlZDBiOTYzOTdhZjgwOWMyNjk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1YWJkZGQ1Yy0xNDJkLTQ2MTUtOWMzMy0zNTgxZjljZTU2ZDg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MTYvai5qY2xlcHJvLjIwMTkuMDEuMjMzIiwiVXJpU3RyaW5nIjoiaHR0cHM6Ly9kb2kub3JnLzEwLjEwMTYvai5qY2xlcHJvLjIwMTkuMDEuMjMz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MmYwNGM5MDItMjBiZi00YWM0LWJmZTEtYTljMjNiNzhjMzI4IiwiTW9kaWZpZWRPbiI6IjIwMjItMDEtMzBUMDQ6NTQ6NTMiLCJQcm9qZWN0Ijp7IiRyZWYiOiI1In19XSwiT25saW5lQWRkcmVzcyI6Imh0dHBzOi8vd3d3LnNjb3B1cy5jb20vaW53YXJkL3JlY29yZC51cmk/ZWlkPTItczIuMC04NTA2MjE0NTkzOCZkb2k9MTAuMTAxNiUyZmouamNsZXByby4yMDE5LjAxLjIzMyZwYXJ0bmVySUQ9NDAmbWQ1PWNmMGVjOGQ0NTY0MzMwZWQwYjk2Mzk3YWY4MDljMjY5IiwiT3JnYW5pemF0aW9ucyI6W10sIk90aGVyc0ludm9sdmVkIjpbXSwiUGFnZVJhbmdlIjoiPHNwPlxyXG4gIDxuPjI5MTwvbj5cclxuICA8aW4+dHJ1ZTwvaW4+XHJcbiAgPG9zPjI5MTwvb3M+XHJcbiAgPHBzPjI5MTwvcHM+XHJcbjwvc3A+XHJcbjxlcD5cclxuICA8bj4zMDM8L24+XHJcbiAgPGluPnRydWU8L2luPlxyXG4gIDxvcz4zMDM8L29zPlxyXG4gIDxwcz4zMDM8L3BzPlxyXG48L2VwPlxyXG48b3M+MjkxLTMwMzwvb3M+IiwiUGVyaW9kaWNhbCI6eyIkaWQiOiIxNyIsIiR0eXBlIjoiU3dpc3NBY2FkZW1pYy5DaXRhdmkuUGVyaW9kaWNhbCwgU3dpc3NBY2FkZW1pYy5DaXRhdmkiLCJOYW1lIjoiSm91cm5hbCBvZiBDbGVhbmVyIFByb2R1Y3Rpb24iLCJQYWdpbmF0aW9uIjowLCJQcm90ZWN0ZWQiOmZhbHNlLCJDcmVhdGVkQnkiOiJfQW5qb21zaG9hZSIsIkNyZWF0ZWRPbiI6IjIwMjItMDEtMzBUMDQ6MzE6MzgiLCJNb2RpZmllZEJ5IjoiX0Fuam9tc2hvYWUiLCJJZCI6IjdlYWEyOWM1LTJmMDUtNDYyYy1iNjVlLTZlZTY2NjQ5OTgyZCIsIk1vZGlmaWVkT24iOiIyMDIyLTAxLTMwVDA0OjMxOjM4IiwiUHJvamVjdCI6eyIkcmVmIjoiNSJ9fSwiUHVibGlzaGVycyI6W3siJGlkIjoiMTg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TGksIFpoYW5nIGV0IGFsLiAyMDE5IOKAkyBPcmdhbml6YXRpb25hbCBjb29yZGluYXRpb24gaW4gc3VzdGFpbmFibGUgaHVtYW5pdGFyaWFuIiwiU2hvcnRUaXRsZVVwZGF0ZVR5cGUiOjAsIlNvdXJjZU9mQmlibGlvZ3JhcGhpY0luZm9ybWF0aW9uIjoiQ3Jvc3NSZWYiLCJTdGF0aWNJZHMiOlsiYTJkMmE4ZGQtZjQ0MS00OTJjLTgyZWEtYjA0OGQxN2E3ZGU0Il0sIlRhYmxlT2ZDb250ZW50c0NvbXBsZXhpdHkiOjAsIlRhYmxlT2ZDb250ZW50c1NvdXJjZVRleHRGb3JtYXQiOjAsIlRhc2tzIjpbXSwiVGl0bGUiOiJPcmdhbml6YXRpb25hbCBjb29yZGluYXRpb24gaW4gc3VzdGFpbmFibGUgaHVtYW5pdGFyaWFuIHN1cHBseSBjaGFpbjogQW4gZXZvbHV0aW9uYXJ5IGdhbWUgYXBwcm9hY2giLCJUcmFuc2xhdG9ycyI6W10sIlZvbHVtZSI6IjIxOSIsIlllYXIiOiIyMDE5IiwiWWVhclJlc29sdmVkIjoiMjAxOSIsIkNyZWF0ZWRCeSI6Il9BbmpvbXNob2FlIiwiQ3JlYXRlZE9uIjoiMjAyMi0wMS0zMFQwNDo1NDo1MyIsIk1vZGlmaWVkQnkiOiJfQWxpIiwiSWQiOiJkYTQyNjQzNy02YWQyLTRiYTAtODAxOS0yMjJmZmI3NDdkYzYiLCJNb2RpZmllZE9uIjoiMjAyMy0xMC0wMlQyMjoyOToxNSIsIlByb2plY3QiOnsiJHJlZiI6IjUifX0sIlVzZU51bWJlcmluZ1R5cGVPZlBhcmVudERvY3VtZW50IjpmYWxzZX1dLCJGb3JtYXR0ZWRUZXh0Ijp7IiRpZCI6IjE5IiwiQ291bnQiOjMsIlRleHRVbml0cyI6W3siJGlkIjoiMjAiLCJGb250U3R5bGUiOnsiJGlkIjoiMjEiLCJOZXV0cmFsIjp0cnVlfSwiUmVhZGluZ09yZGVyIjoxLCJUZXh0IjoiKExpIn0seyIkaWQiOiIyMiIsIkZvbnRTdHlsZSI6eyIkaWQiOiIyMyIsIkl0YWxpYyI6dHJ1ZX0sIlJlYWRpbmdPcmRlciI6MSwiVGV4dCI6IiBldCBhbC4ifSx7IiRpZCI6IjI0IiwiRm9udFN0eWxlIjp7IiRpZCI6IjI1IiwiTmV1dHJhbCI6dHJ1ZX0sIlJlYWRpbmdPcmRlciI6MSwiVGV4dCI6IiwgMjAxOSkifV19LCJUYWciOiJDaXRhdmlQbGFjZWhvbGRlciMzYmQxNGIzNC1jNjE5LTQ3MmUtYjJlZC0zNWQzOTIxMTU0NDAiLCJUZXh0IjoiKExpIGV0IGFsLiwgMjAxOSkiLCJXQUlWZXJzaW9uIjoiNi44LjAuMCJ9}</w:instrText>
          </w:r>
          <w:r w:rsidR="00DB30A7" w:rsidRPr="00DD54E3">
            <w:rPr>
              <w:color w:val="000000" w:themeColor="text1"/>
              <w:lang w:val="en-GB"/>
            </w:rPr>
            <w:fldChar w:fldCharType="separate"/>
          </w:r>
          <w:r w:rsidR="00B10F20" w:rsidRPr="00DD54E3">
            <w:rPr>
              <w:color w:val="000000" w:themeColor="text1"/>
              <w:lang w:val="en-GB"/>
            </w:rPr>
            <w:t>(Li</w:t>
          </w:r>
          <w:r w:rsidR="00B10F20" w:rsidRPr="00DD54E3">
            <w:rPr>
              <w:i/>
              <w:color w:val="000000" w:themeColor="text1"/>
              <w:lang w:val="en-GB"/>
            </w:rPr>
            <w:t xml:space="preserve"> et al.</w:t>
          </w:r>
          <w:r w:rsidR="00B10F20" w:rsidRPr="00DD54E3">
            <w:rPr>
              <w:color w:val="000000" w:themeColor="text1"/>
              <w:lang w:val="en-GB"/>
            </w:rPr>
            <w:t>, 2019)</w:t>
          </w:r>
          <w:r w:rsidR="00DB30A7" w:rsidRPr="00DD54E3">
            <w:rPr>
              <w:color w:val="000000" w:themeColor="text1"/>
              <w:lang w:val="en-GB"/>
            </w:rPr>
            <w:fldChar w:fldCharType="end"/>
          </w:r>
        </w:sdtContent>
      </w:sdt>
      <w:r w:rsidRPr="00DD54E3">
        <w:rPr>
          <w:color w:val="000000" w:themeColor="text1"/>
          <w:lang w:val="en-GB"/>
        </w:rPr>
        <w:t xml:space="preserve">. In our selection, three papers discussed coordination and collaboration in HSCs from </w:t>
      </w:r>
      <w:r w:rsidR="00C27B19" w:rsidRPr="00DD54E3">
        <w:rPr>
          <w:color w:val="000000" w:themeColor="text1"/>
          <w:lang w:val="en-GB"/>
        </w:rPr>
        <w:t xml:space="preserve">a </w:t>
      </w:r>
      <w:r w:rsidRPr="00DD54E3">
        <w:rPr>
          <w:color w:val="000000" w:themeColor="text1"/>
          <w:lang w:val="en-GB"/>
        </w:rPr>
        <w:t xml:space="preserve">sustainability perspective. </w:t>
      </w:r>
      <w:sdt>
        <w:sdtPr>
          <w:rPr>
            <w:color w:val="000000" w:themeColor="text1"/>
            <w:lang w:val="en-GB"/>
          </w:rPr>
          <w:alias w:val="To edit, see citavi.com/edit"/>
          <w:tag w:val="CitaviPlaceholder#eddc9bce-cdbb-4b29-8dc5-c42a94ea12fc"/>
          <w:id w:val="1825248253"/>
          <w:placeholder>
            <w:docPart w:val="92E09FE0496B45C697585D112729578F"/>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0MjU3YTViLTA5ZWMtNGQ3ZC1hYzkxLWQ4NGI4NTkxNWFlZSIsIlJhbmdlTGVuZ3RoIjo2LCJSZWZlcmVuY2VJZCI6IjkyYjExZGIzLTE0NTctNGRkNC04ZjIzLTRhMDIyZmJiNTlkNyIsIk5vUGFyIjp0cnVlLCJPcHRpb24xIjp0cnVlLCJQZXJzb25Pbmx5Ijp0cnVl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GF1bCIsIkxhc3ROYW1lIjoiTGFyc29uIiwiTWlkZGxlTmFtZSI6IkQuIiwiUHJvdGVjdGVkIjpmYWxzZSwiU2V4IjowLCJDcmVhdGVkQnkiOiJfQUxJIiwiQ3JlYXRlZE9uIjoiMjAyMi0wNC0yOFQwNDoxMToyOCIsIk1vZGlmaWVkQnkiOiJfQUxJIiwiSWQiOiI1YzA4ZjVlNS1hYjE5LTRhMjAtYTIzZS00NTRlOTg2Zjg2YmMiLCJNb2RpZmllZE9uIjoiMjAyMi0wNC0yOFQwNDoxMToyOCIsIlByb2plY3QiOnsiJGlkIjoiNSIsIiR0eXBlIjoiU3dpc3NBY2FkZW1pYy5DaXRhdmkuUHJvamVjdCwgU3dpc3NBY2FkZW1pYy5DaXRhdmkifX1dLCJDaXRhdGlvbktleSI6IkxhcnNvbiAyMDIxIiwiQ2l0YXRpb25LZXlVcGRhdGVUeXBlIjowLCJDb2xsYWJvcmF0b3JzIjpbXSwiQ3VzdG9tRmllbGQxIjoiMCIsIkN1c3RvbUZpZWxkMiI6IkNvbmNlcHR1YWwiLCJDdXN0b21GaWVsZDMiOiJCb3RoIG9yIG5vdCBzcGVjaWZpYyIsIkN1c3RvbUZpZWxkNCI6IkJvdGggb3Igbm90IHNwZWNpZmljIiwiQ3VzdG9tRmllbGQ1IjoiTm90IHNwZWNpZmljIiwiQ3VzdG9tRmllbGQ2IjoiQ29uY2VwdHVhbCBSZXNlYXJjaCIsIkN1c3RvbUZpZWxkNyI6IkVudmlyb25tZW50K1NvY2lhbCIsIkN1c3RvbUZpZWxkOCI6Ik5vdCBTcGVjaWZpYyIsIkN1c3RvbUZpZWxkOSI6IkNhbmFkYSIsIkRvaSI6IjEwLjExMDgvSkhMU0NNLTA2LTIwMjEtMDA1OSIsIkVkaXRvcnMiOltdLCJFdmFsdWF0aW9uQ29tcGxleGl0eSI6MCwiRXZhbHVhdGlvblNvdXJjZVRleHRGb3JtYXQiOjAsIkdyb3VwcyI6W3siJGlkIjoiNi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aHR0cHM6Ly93d3cuZW1lcmFsZC5jb20vaW5zaWdodC9jb250ZW50L2RvaS8xMC4xMTA4L0pITFNDTS0wNi0yMDIxLTAwNTkvZnVsbC9odG1sIiwiVXJpU3RyaW5nIjoiaHR0cHM6Ly93d3cuZW1lcmFsZC5jb20vaW5zaWdodC9jb250ZW50L2RvaS8xMC4xMTA4L0pITFNDTS0wNi0yMDIxLTAwNTkvZnVsbC9odG1sIiwiTGlua2VkUmVzb3VyY2VTdGF0dXMiOjgsIlByb3BlcnRpZXMiOnsiJGlkIjoi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jUiLCJNb2RpZmllZEJ5IjoiX0Fuam9tc2hvYWUiLCJJZCI6ImE4MjVmY2ExLWQwMTMtNDYzOS1iYjY0LThmOTRkZTIzZTZjOSIsIk1vZGlmaWVkT24iOiIyMDIyLTAzLTExVDA2OjMzOjI1IiwiUHJvamVjdCI6eyIkcmVmIjoiNSJ9fSx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c2NvcHVzLmNvbS9pbndhcmQvcmVjb3JkLnVyaT9laWQ9Mi1zMi4wLTg1MTExMzAwNzExJmRvaT0xMC4xMTA4JTJmSkhMU0NNLTA2LTIwMjEtMDA1OSZwYXJ0bmVySUQ9NDAmbWQ1PTdhZjdhMjEwZjdiNTEyNGIyODkzNmExODBiZjk3OGM3IiwiVXJpU3RyaW5nIjoiaHR0cHM6Ly93d3cuc2NvcHVzLmNvbS9pbndhcmQvcmVjb3JkLnVyaT9laWQ9Mi1zMi4wLTg1MTExMzAwNzExJmRvaT0xMC4xMTA4JTJmSkhMU0NNLTA2LTIwMjEtMDA1OSZwYXJ0bmVySUQ9NDAmbWQ1PTdhZjdhMjEwZjdiNTEyNGIyODkzNmExODBiZjk3OGM3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ODNjYjM0NWUtYWM4ZC00YjUxLWFmNDQtMDc0NDdiOWVjMmU4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TA4L0pITFNDTS0wNi0yMDIxLTAwNTkiLCJVcmlTdHJpbmciOiJodHRwczovL2RvaS5vcmcvMTAuMTEwOC9KSExTQ00tMDYtMjAyMS0wMDU5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WM5NjNkZTktZjJhMi00ZTA5LTllODktZWFmOWNjNDAyNzhiIiwiTW9kaWZpZWRPbiI6IjIwMjItMDEtMzBUMDQ6NTQ6NTMiLCJQcm9qZWN0Ijp7IiRyZWYiOiI1In19XSwiTnVtYmVyIjoiNCIsIk9ubGluZUFkZHJlc3MiOiJodHRwczovL3d3dy5zY29wdXMuY29tL2lud2FyZC9yZWNvcmQudXJpP2VpZD0yLXMyLjAtODUxMTEzMDA3MTEmZG9pPTEwLjExMDglMmZKSExTQ00tMDYtMjAyMS0wMDU5JnBhcnRuZXJJRD00MCZtZDU9N2FmN2EyMTBmN2I1MTI0YjI4OTM2YTE4MGJmOTc4YzciLCJPcmdhbml6YXRpb25zIjpbXSwiT3RoZXJzSW52b2x2ZWQiOltdLCJQYWdlUmFuZ2UiOiI8c3A+XHJcbiAgPG4+NjA5PC9uPlxyXG4gIDxpbj50cnVlPC9pbj5cclxuICA8b3M+NjA5PC9vcz5cclxuICA8cHM+NjA5PC9wcz5cclxuPC9zcD5cclxuPGVwPlxyXG4gIDxuPjYyMjwvbj5cclxuICA8aW4+dHJ1ZTwvaW4+XHJcbiAgPG9zPjYyMjwvb3M+XHJcbiAgPHBzPjYyMjwvcHM+XHJcbjwvZXA+XHJcbjxvcz42MDktNjIyPC9vcz4iLCJQZXJpb2RpY2FsIjp7IiRpZCI6IjE2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Ny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TGFyc29uIDIwMjEg4oCTIFNlY3VyaXR5LCBzdXN0YWluYWJpbGl0eSBhbmQgc3VwcGx5IGNoYWluIiwiU2hvcnRUaXRsZVVwZGF0ZVR5cGUiOjAsIlNvdXJjZU9mQmlibGlvZ3JhcGhpY0luZm9ybWF0aW9uIjoiQ3Jvc3NSZWYiLCJTdGF0aWNJZHMiOlsiM2E3ODIwZWMtYjRkNS00NWY3LWE2NDctZmRlYTlmMzJhZmEzIl0sIlRhYmxlT2ZDb250ZW50c0NvbXBsZXhpdHkiOjAsIlRhYmxlT2ZDb250ZW50c1NvdXJjZVRleHRGb3JtYXQiOjAsIlRhc2tzIjpbXSwiVGl0bGUiOiJTZWN1cml0eSwgc3VzdGFpbmFiaWxpdHkgYW5kIHN1cHBseSBjaGFpbiBjb2xsYWJvcmF0aW9uIGluIHRoZSBodW1hbml0YXJpYW4gc3BhY2UiLCJUcmFuc2xhdG9ycyI6W10sIlZvbHVtZSI6IjExIiwiWWVhciI6IjIwMjEiLCJZZWFyUmVzb2x2ZWQiOiIyMDIxIiwiQ3JlYXRlZEJ5IjoiX0Fuam9tc2hvYWUiLCJDcmVhdGVkT24iOiIyMDIyLTAxLTMwVDA0OjU0OjUzIiwiTW9kaWZpZWRCeSI6Il9BTEkiLCJJZCI6IjkyYjExZGIzLTE0NTctNGRkNC04ZjIzLTRhMDIyZmJiNTlkNyIsIk1vZGlmaWVkT24iOiIyMDIyLTEwLTMxVDA1OjIyOjI1IiwiUHJvamVjdCI6eyIkcmVmIjoiNSJ9fSwiVXNlTnVtYmVyaW5nVHlwZU9mUGFyZW50RG9jdW1lbnQiOmZhbHNlfV0sIkZvcm1hdHRlZFRleHQiOnsiJGlkIjoiMTgiLCJDb3VudCI6MSwiVGV4dFVuaXRzIjpbeyIkaWQiOiIxOSIsIkZvbnRTdHlsZSI6eyIkaWQiOiIyMCIsIk5ldXRyYWwiOnRydWV9LCJSZWFkaW5nT3JkZXIiOjEsIlRleHQiOiJMYXJzb24ifV19LCJUYWciOiJDaXRhdmlQbGFjZWhvbGRlciNlZGRjOWJjZS1jZGJiLTRiMjktOGRjNS1jNDJhOTRlYTEyZmMiLCJUZXh0IjoiTGFyc29uIiwiV0FJVmVyc2lvbiI6IjYuOC4wLjAifQ==}</w:instrText>
          </w:r>
          <w:r w:rsidRPr="00DD54E3">
            <w:rPr>
              <w:color w:val="000000" w:themeColor="text1"/>
              <w:lang w:val="en-GB"/>
            </w:rPr>
            <w:fldChar w:fldCharType="separate"/>
          </w:r>
          <w:r w:rsidR="00B10F20" w:rsidRPr="00DD54E3">
            <w:rPr>
              <w:color w:val="000000" w:themeColor="text1"/>
              <w:lang w:val="en-GB"/>
            </w:rPr>
            <w:t>Larson</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894c0385-ca12-407e-8a7e-711bba52e44a"/>
          <w:id w:val="1884902346"/>
          <w:placeholder>
            <w:docPart w:val="92E09FE0496B45C697585D112729578F"/>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JlZjBlZGIwLTQ0ODUtNDc1ZC04ZmI1LTZiNTQ3ZTkyOTM1MyIsIlJhbmdlTGVuZ3RoIjo2LCJSZWZlcmVuY2VJZCI6IjkyYjExZGIzLTE0NTctNGRkNC04ZjIzLTRhMDIyZmJiNTlk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QYXVsIiwiTGFzdE5hbWUiOiJMYXJzb24iLCJNaWRkbGVOYW1lIjoiRC4iLCJQcm90ZWN0ZWQiOmZhbHNlLCJTZXgiOjAsIkNyZWF0ZWRCeSI6Il9BTEkiLCJDcmVhdGVkT24iOiIyMDIyLTA0LTI4VDA0OjExOjI4IiwiTW9kaWZpZWRCeSI6Il9BTEkiLCJJZCI6IjVjMDhmNWU1LWFiMTktNGEyMC1hMjNlLTQ1NGU5ODZmODZiYyIsIk1vZGlmaWVkT24iOiIyMDIyLTA0LTI4VDA0OjExOjI4IiwiUHJvamVjdCI6eyIkaWQiOiI1IiwiJHR5cGUiOiJTd2lzc0FjYWRlbWljLkNpdGF2aS5Qcm9qZWN0LCBTd2lzc0FjYWRlbWljLkNpdGF2aSJ9fV0sIkNpdGF0aW9uS2V5IjoiTGFyc29uIDIwMjEiLCJDaXRhdGlvbktleVVwZGF0ZVR5cGUiOjAsIkNvbGxhYm9yYXRvcnMiOltdLCJDdXN0b21GaWVsZDEiOiIwIiwiQ3VzdG9tRmllbGQyIjoiQ29uY2VwdHVhbCIsIkN1c3RvbUZpZWxkMyI6IkJvdGggb3Igbm90IHNwZWNpZmljIiwiQ3VzdG9tRmllbGQ0IjoiQm90aCBvciBub3Qgc3BlY2lmaWMiLCJDdXN0b21GaWVsZDUiOiJOb3Qgc3BlY2lmaWMiLCJDdXN0b21GaWVsZDYiOiJDb25jZXB0dWFsIFJlc2VhcmNoIiwiQ3VzdG9tRmllbGQ3IjoiRW52aXJvbm1lbnQrU29jaWFsIiwiQ3VzdG9tRmllbGQ4IjoiTm90IFNwZWNpZmljIiwiQ3VzdG9tRmllbGQ5IjoiQ2FuYWRhIiwiRG9pIjoiMTAuMTEwOC9KSExTQ00tMDYtMjAyMS0wMDU5IiwiRWRpdG9ycyI6W10sIkV2YWx1YXRpb25Db21wbGV4aXR5IjowLCJFdmFsdWF0aW9uU291cmNlVGV4dEZvcm1hdCI6MCwiR3JvdXBzIjpbeyIkaWQiOiI2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3IiwiJHR5cGUiOiJTd2lzc0FjYWRlbWljLkNpdGF2aS5Mb2NhdGlvbiwgU3dpc3NBY2FkZW1pYy5DaXRhdmkiLCJBZGRyZXNzIjp7IiRpZCI6IjgiLCIkdHlwZSI6IlN3aXNzQWNhZGVtaWMuQ2l0YXZpLkxpbmtlZFJlc291cmNlLCBTd2lzc0FjYWRlbWljLkNpdGF2aSIsIkxpbmtlZFJlc291cmNlVHlwZSI6NSwiT3JpZ2luYWxTdHJpbmciOiJodHRwczovL3d3dy5lbWVyYWxkLmNvbS9pbnNpZ2h0L2NvbnRlbnQvZG9pLzEwLjExMDgvSkhMU0NNLTA2LTIwMjEtMDA1OS9mdWxsL2h0bWwiLCJVcmlTdHJpbmciOiJodHRwczovL3d3dy5lbWVyYWxkLmNvbS9pbnNpZ2h0L2NvbnRlbnQvZG9pLzEwLjExMDgvSkhMU0NNLTA2LTIwMjEtMDA1OS9mdWxsL2h0bWw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yNSIsIk1vZGlmaWVkQnkiOiJfQW5qb21zaG9hZSIsIklkIjoiYTgyNWZjYTEtZDAxMy00NjM5LWJiNjQtOGY5NGRlMjNlNmM5IiwiTW9kaWZpZWRPbiI6IjIwMjItMDMtMTFUMDY6MzM6MjUiLCJQcm9qZWN0Ijp7IiRyZWYiOiI1In19LH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zY29wdXMuY29tL2lud2FyZC9yZWNvcmQudXJpP2VpZD0yLXMyLjAtODUxMTEzMDA3MTEmZG9pPTEwLjExMDglMmZKSExTQ00tMDYtMjAyMS0wMDU5JnBhcnRuZXJJRD00MCZtZDU9N2FmN2EyMTBmN2I1MTI0YjI4OTM2YTE4MGJmOTc4YzciLCJVcmlTdHJpbmciOiJodHRwczovL3d3dy5zY29wdXMuY29tL2lud2FyZC9yZWNvcmQudXJpP2VpZD0yLXMyLjAtODUxMTEzMDA3MTEmZG9pPTEwLjExMDglMmZKSExTQ00tMDYtMjAyMS0wMDU5JnBhcnRuZXJJRD00MCZtZDU9N2FmN2EyMTBmN2I1MTI0YjI4OTM2YTE4MGJmOTc4Yzc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4M2NiMzQ1ZS1hYzhkLTRiNTEtYWY0NC0wNzQ0N2I5ZWMyZTgiLCJNb2RpZmllZE9uIjoiMjAyMi0wMS0zMFQwNDo1NDo1My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jEwLjExMDgvSkhMU0NNLTA2LTIwMjEtMDA1OSIsIlVyaVN0cmluZyI6Imh0dHBzOi8vZG9pLm9yZy8xMC4xMTA4L0pITFNDTS0wNi0yMDIxLTAwNTk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Yzk2M2RlOS1mMmEyLTRlMDktOWU4OS1lYWY5Y2M0MDI3OGIiLCJNb2RpZmllZE9uIjoiMjAyMi0wMS0zMFQwNDo1NDo1MyIsIlByb2plY3QiOnsiJHJlZiI6IjUifX1dLCJOdW1iZXIiOiI0IiwiT25saW5lQWRkcmVzcyI6Imh0dHBzOi8vd3d3LnNjb3B1cy5jb20vaW53YXJkL3JlY29yZC51cmk/ZWlkPTItczIuMC04NTExMTMwMDcxMSZkb2k9MTAuMTEwOCUyZkpITFNDTS0wNi0yMDIxLTAwNTkmcGFydG5lcklEPTQwJm1kNT03YWY3YTIxMGY3YjUxMjRiMjg5MzZhMTgwYmY5NzhjNyIsIk9yZ2FuaXphdGlvbnMiOltdLCJPdGhlcnNJbnZvbHZlZCI6W10sIlBhZ2VSYW5nZSI6IjxzcD5cclxuICA8bj42MDk8L24+XHJcbiAgPGluPnRydWU8L2luPlxyXG4gIDxvcz42MDk8L29zPlxyXG4gIDxwcz42MDk8L3BzPlxyXG48L3NwPlxyXG48ZXA+XHJcbiAgPG4+NjIyPC9uPlxyXG4gIDxpbj50cnVlPC9pbj5cclxuICA8b3M+NjIyPC9vcz5cclxuICA8cHM+NjIyPC9wcz5cclxuPC9lcD5cclxuPG9zPjYwOS02MjI8L29zPiIsIlBlcmlvZGljYWwiOnsiJGlkIjoiMTY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E3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MYXJzb24gMjAyMSDigJMgU2VjdXJpdHksIHN1c3RhaW5hYmlsaXR5IGFuZCBzdXBwbHkgY2hhaW4iLCJTaG9ydFRpdGxlVXBkYXRlVHlwZSI6MCwiU291cmNlT2ZCaWJsaW9ncmFwaGljSW5mb3JtYXRpb24iOiJDcm9zc1JlZiIsIlN0YXRpY0lkcyI6WyIzYTc4MjBlYy1iNGQ1LTQ1ZjctYTY0Ny1mZGVhOWYzMmFmYTMiXSwiVGFibGVPZkNvbnRlbnRzQ29tcGxleGl0eSI6MCwiVGFibGVPZkNvbnRlbnRzU291cmNlVGV4dEZvcm1hdCI6MCwiVGFza3MiOltdLCJUaXRsZSI6IlNlY3VyaXR5LCBzdXN0YWluYWJpbGl0eSBhbmQgc3VwcGx5IGNoYWluIGNvbGxhYm9yYXRpb24gaW4gdGhlIGh1bWFuaXRhcmlhbiBzcGFjZSIsIlRyYW5zbGF0b3JzIjpbXSwiVm9sdW1lIjoiMTEiLCJZZWFyIjoiMjAyMSIsIlllYXJSZXNvbHZlZCI6IjIwMjEiLCJDcmVhdGVkQnkiOiJfQW5qb21zaG9hZSIsIkNyZWF0ZWRPbiI6IjIwMjItMDEtMzBUMDQ6NTQ6NTMiLCJNb2RpZmllZEJ5IjoiX0FMSSIsIklkIjoiOTJiMTFkYjMtMTQ1Ny00ZGQ0LThmMjMtNGEwMjJmYmI1OWQ3IiwiTW9kaWZpZWRPbiI6IjIwMjItMTAtMzFUMDU6MjI6MjUiLCJQcm9qZWN0Ijp7IiRyZWYiOiI1In19LCJVc2VOdW1iZXJpbmdUeXBlT2ZQYXJlbnREb2N1bWVudCI6ZmFsc2UsIlllYXJPbmx5Ijp0cnVlfV0sIkZvcm1hdHRlZFRleHQiOnsiJGlkIjoiMTgiLCJDb3VudCI6MSwiVGV4dFVuaXRzIjpbeyIkaWQiOiIxOSIsIkZvbnRTdHlsZSI6eyIkaWQiOiIyMCIsIk5ldXRyYWwiOnRydWV9LCJSZWFkaW5nT3JkZXIiOjEsIlRleHQiOiIoMjAyMSkifV19LCJUYWciOiJDaXRhdmlQbGFjZWhvbGRlciM4OTRjMDM4NS1jYTEyLTQwN2UtOGE3ZS03MTFiYmE1MmU0NGEiLCJUZXh0IjoiKDIwMjEpIiwiV0FJVmVyc2lvbiI6IjYuOC4wLjAifQ==}</w:instrText>
          </w:r>
          <w:r w:rsidRPr="00DD54E3">
            <w:rPr>
              <w:color w:val="000000" w:themeColor="text1"/>
              <w:lang w:val="en-GB"/>
            </w:rPr>
            <w:fldChar w:fldCharType="separate"/>
          </w:r>
          <w:r w:rsidR="00B10F20" w:rsidRPr="00DD54E3">
            <w:rPr>
              <w:color w:val="000000" w:themeColor="text1"/>
              <w:lang w:val="en-GB"/>
            </w:rPr>
            <w:t>(2021)</w:t>
          </w:r>
          <w:r w:rsidRPr="00DD54E3">
            <w:rPr>
              <w:color w:val="000000" w:themeColor="text1"/>
              <w:lang w:val="en-GB"/>
            </w:rPr>
            <w:fldChar w:fldCharType="end"/>
          </w:r>
        </w:sdtContent>
      </w:sdt>
      <w:r w:rsidR="00D657D3" w:rsidRPr="00DD54E3">
        <w:rPr>
          <w:color w:val="000000" w:themeColor="text1"/>
          <w:lang w:val="en-GB"/>
        </w:rPr>
        <w:t xml:space="preserve"> </w:t>
      </w:r>
      <w:r w:rsidRPr="00DD54E3">
        <w:rPr>
          <w:color w:val="000000" w:themeColor="text1"/>
          <w:lang w:val="en-GB"/>
        </w:rPr>
        <w:t xml:space="preserve">studied the combined effects of security and sustainability in the context </w:t>
      </w:r>
      <w:r w:rsidR="00600135" w:rsidRPr="00DD54E3">
        <w:rPr>
          <w:color w:val="000000" w:themeColor="text1"/>
          <w:lang w:val="en-GB"/>
        </w:rPr>
        <w:t>of HSC collaboration.</w:t>
      </w:r>
      <w:r w:rsidRPr="00DD54E3">
        <w:rPr>
          <w:color w:val="000000" w:themeColor="text1"/>
          <w:lang w:val="en-GB"/>
        </w:rPr>
        <w:t xml:space="preserve"> His research outlined a brief research agenda addressing future challenges pertaining to the sustainability of HSC collaborative efforts. </w:t>
      </w:r>
      <w:sdt>
        <w:sdtPr>
          <w:rPr>
            <w:color w:val="000000" w:themeColor="text1"/>
            <w:lang w:val="en-GB"/>
          </w:rPr>
          <w:alias w:val="To edit, see citavi.com/edit"/>
          <w:tag w:val="CitaviPlaceholder#9cab9557-db07-411c-b9a2-36416cdf6410"/>
          <w:id w:val="35330578"/>
          <w:placeholder>
            <w:docPart w:val="92E09FE0496B45C697585D112729578F"/>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NlMDY4Y2M3LWQ1OTQtNGFjNC04YzUzLTFjZjUzNDVlNmI0MSIsIkVudHJpZXMiOlt7IiRpZCI6IjIiLCIkdHlwZSI6IlN3aXNzQWNhZGVtaWMuQ2l0YXZpLkNpdGF0aW9ucy5Xb3JkUGxhY2Vob2xkZXJFbnRyeSwgU3dpc3NBY2FkZW1pYy5DaXRhdmkiLCJJZCI6IjJiYzFmNTViLWZjMjUtNGQwNC1hMjI2LWI1OTE1MTUzMDUyZSIsIlJhbmdlTGVuZ3RoIjoxMiwiUmVmZXJlbmNlSWQiOiIxYThkNmY5Ni02N2M1LTRmNjktYmE4Yi1iYjQwNDRiOWIwNj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lhc21pbmUiLCJMYXN0TmFtZSI6IlNhYnJpIiwiUHJvdGVjdGVkIjpmYWxzZSwiU2V4IjowLCJDcmVhdGVkQnkiOiJfQUxJIiwiQ3JlYXRlZE9uIjoiMjAyMi0wNS0zMFQwNTozNToyOSIsIk1vZGlmaWVkQnkiOiJfQUxJIiwiSWQiOiI0YTM1ZjYxNy0yMTMwLTQxMzQtODBlNS1kZGEwMzRkOTJhMzYiLCJNb2RpZmllZE9uIjoiMjAyMi0wNS0zMFQwNTozNToyOSIsIlByb2plY3QiOnsiJGlkIjoiNSIsIiR0eXBlIjoiU3dpc3NBY2FkZW1pYy5DaXRhdmkuUHJvamVjdCwgU3dpc3NBY2FkZW1pYy5DaXRhdmkifX0seyIkaWQiOiI2IiwiJHR5cGUiOiJTd2lzc0FjYWRlbWljLkNpdGF2aS5QZXJzb24sIFN3aXNzQWNhZGVtaWMuQ2l0YXZpIiwiRmlyc3ROYW1lIjoiTW9oYW1tYWQiLCJMYXN0TmFtZSI6IlphcmVpIiwiTWlkZGxlTmFtZSI6Ikhvc3NlaW4iLCJQcm90ZWN0ZWQiOmZhbHNlLCJTZXgiOjIsIkNyZWF0ZWRCeSI6Il9BTEkiLCJDcmVhdGVkT24iOiIyMDIyLTAzLTE2VDExOjM0OjIyIiwiTW9kaWZpZWRCeSI6Il9BTEkiLCJJZCI6IjZhZTU0ZmYzLWUxYTktNGFiYy05ZDkxLTg2MjQ1NDNjMjNmMSIsIk1vZGlmaWVkT24iOiIyMDIyLTAzLTE2VDExOjM0OjIyIiwiUHJvamVjdCI6eyIkcmVmIjoiNSJ9fSx7IiRpZCI6IjciLCIkdHlwZSI6IlN3aXNzQWNhZGVtaWMuQ2l0YXZpLlBlcnNvbiwgU3dpc3NBY2FkZW1pYy5DaXRhdmkiLCJGaXJzdE5hbWUiOiJDaHJpc3RpbmUiLCJMYXN0TmFtZSI6IkhhcmxhbmQiLCJQcm90ZWN0ZWQiOmZhbHNlLCJTZXgiOjAsIkNyZWF0ZWRCeSI6Il9BTEkiLCJDcmVhdGVkT24iOiIyMDIyLTA1LTMwVDA1OjM1OjI5IiwiTW9kaWZpZWRCeSI6Il9BTEkiLCJJZCI6IjRkODFkYTZiLTA4MjQtNGZmNi1iZmYwLTFiMjEzMGE5NDE1MyIsIk1vZGlmaWVkT24iOiIyMDIyLTA1LTMwVDA1OjM1OjI5IiwiUHJvamVjdCI6eyIkcmVmIjoiNSJ9fV0sIkNpdGF0aW9uS2V5IjoiU2FicmkgZXQgYWwuIDIwMTkiLCJDaXRhdGlvbktleVVwZGF0ZVR5cGUiOjAsIkNvbGxhYm9yYXRvcnMiOltdLCJDdXN0b21GaWVsZDEiOiIxNyIsIkN1c3RvbUZpZWxkMiI6IkVtcGlyaWNhbCIsIkN1c3RvbUZpZWxkMyI6IlN1ZGRlbi1vbnNldCIsIkN1c3RvbUZpZWxkNCI6IkRpc2FzdGVyIHJlbGllZiIsIkN1c3RvbUZpZWxkNSI6IlJlc3BvbnNlIiwiQ3VzdG9tRmllbGQ2IjoiQWN0aW9uIHJlc2VhcmNoIiwiQ3VzdG9tRmllbGQ3IjoiRW52aXJvbm1lbnQiLCJDdXN0b21GaWVsZDgiOiJOb3QgU3BlY2lmaWMiLCJDdXN0b21GaWVsZDkiOiJVSyIsIkRvaSI6IjEwLjExMDgvSkhMU0NNLTA2LTIwMTgtMDA0MS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EwLjExMDgvSkhMU0NNLTA2LTIwMTgtMDA0MSIsIlVyaVN0cmluZyI6Imh0dHBzOi8vZG9pLm9yZy8xMC4xMTA4L0pITFNDTS0wNi0yMDE4LTAwNDE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zBUMDU6MzU6MjkiLCJNb2RpZmllZEJ5IjoiX0FMSSIsIklkIjoiMTQ4OGMzYTctNjI3OS00YjM1LThlOGQtY2ZiZjY4OWNiMTE1IiwiTW9kaWZpZWRPbiI6IjIwMjItMDUtMzBUMDU6MzU6MjkiLCJQcm9qZWN0Ijp7IiRyZWYiOiI1In19XSwiTnVtYmVyIjoiMyIsIk9yZ2FuaXphdGlvbnMiOltdLCJPdGhlcnNJbnZvbHZlZCI6W10sIlBhZ2VSYW5nZSI6IjxzcD5cclxuICA8bj4zNzE8L24+XHJcbiAgPGluPnRydWU8L2luPlxyXG4gIDxvcz4zNzE8L29zPlxyXG4gIDxwcz4zNzE8L3BzPlxyXG48L3NwPlxyXG48ZXA+XHJcbiAgPG4+NDA5PC9uPlxyXG4gIDxpbj50cnVlPC9pbj5cclxuICA8b3M+NDA5PC9vcz5cclxuICA8cHM+NDA5PC9wcz5cclxuPC9lcD5cclxuPG9zPjM3MS00MDk8L29zPiIsIlBlcmlvZGljYWwiOnsiJGlkIjoiMTI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Ez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TYWJyaSwgWmFyZWkgZXQgYWwuIDIwMTkg4oCTIFVzaW5nIGNvbGxhYm9yYXRpdmUgcmVzZWFyY2ggbWV0aG9kb2xvZ2llcyIsIlNob3J0VGl0bGVVcGRhdGVUeXBlIjowLCJTb3VyY2VPZkJpYmxpb2dyYXBoaWNJbmZvcm1hdGlvbiI6IkNyb3NzUmVmIiwiU3RhdGljSWRzIjpbIjZiY2QwNGI5LTE1ODctNDc2NC1hYzJhLTgwNzk0MzliOWZkYSJdLCJUYWJsZU9mQ29udGVudHNDb21wbGV4aXR5IjowLCJUYWJsZU9mQ29udGVudHNTb3VyY2VUZXh0Rm9ybWF0IjowLCJUYXNrcyI6W10sIlRpdGxlIjoiVXNpbmcgY29sbGFib3JhdGl2ZSByZXNlYXJjaCBtZXRob2RvbG9naWVzIGluIGh1bWFuaXRhcmlhbiBzdXBwbHkgY2hhaW5zIiwiVHJhbnNsYXRvcnMiOltdLCJWb2x1bWUiOiI5IiwiWWVhciI6IjIwMTkiLCJZZWFyUmVzb2x2ZWQiOiIyMDE5IiwiQ3JlYXRlZEJ5IjoiX0FMSSIsIkNyZWF0ZWRPbiI6IjIwMjItMDUtMzBUMDU6MzU6MjkiLCJNb2RpZmllZEJ5IjoiX0FsaSIsIklkIjoiMWE4ZDZmOTYtNjdjNS00ZjY5LWJhOGItYmI0MDQ0YjliMDYyIiwiTW9kaWZpZWRPbiI6IjIwMjMtMTAtMDJUMjI6Mjk6MTUiLCJQcm9qZWN0Ijp7IiRyZWYiOiI1In19LCJVc2VOdW1iZXJpbmdUeXBlT2ZQYXJlbnREb2N1bWVudCI6ZmFsc2V9XSwiRm9ybWF0dGVkVGV4dCI6eyIkaWQiOiIxNCIsIkNvdW50IjoyLCJUZXh0VW5pdHMiOlt7IiRpZCI6IjE1IiwiRm9udFN0eWxlIjp7IiRpZCI6IjE2IiwiTmV1dHJhbCI6dHJ1ZX0sIlJlYWRpbmdPcmRlciI6MSwiVGV4dCI6IlNhYnJpIn0seyIkaWQiOiIxNyIsIkZvbnRTdHlsZSI6eyIkaWQiOiIxOCIsIkl0YWxpYyI6dHJ1ZX0sIlJlYWRpbmdPcmRlciI6MSwiVGV4dCI6IiBldCBhbC4ifV19LCJUYWciOiJDaXRhdmlQbGFjZWhvbGRlciM5Y2FiOTU1Ny1kYjA3LTQxMWMtYjlhMi0zNjQxNmNkZjY0MTAiLCJUZXh0IjoiU2FicmkgZXQgYWwuIiwiV0FJVmVyc2lvbiI6IjYuOC4wLjAifQ==}</w:instrText>
          </w:r>
          <w:r w:rsidRPr="00DD54E3">
            <w:rPr>
              <w:color w:val="000000" w:themeColor="text1"/>
              <w:lang w:val="en-GB"/>
            </w:rPr>
            <w:fldChar w:fldCharType="separate"/>
          </w:r>
          <w:r w:rsidR="00B10F20" w:rsidRPr="00DD54E3">
            <w:rPr>
              <w:color w:val="000000" w:themeColor="text1"/>
              <w:lang w:val="en-GB"/>
            </w:rPr>
            <w:t>Sabri</w:t>
          </w:r>
          <w:r w:rsidR="00B10F20" w:rsidRPr="00DD54E3">
            <w:rPr>
              <w:i/>
              <w:color w:val="000000" w:themeColor="text1"/>
              <w:lang w:val="en-GB"/>
            </w:rPr>
            <w:t xml:space="preserve"> et al.</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3e068cc7-d594-4ac4-8c53-1cf5345e6b41"/>
          <w:id w:val="1860850383"/>
          <w:placeholder>
            <w:docPart w:val="92E09FE0496B45C697585D112729578F"/>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ljYWI5NTU3LWRiMDctNDExYy1iOWEyLTM2NDE2Y2RmNjQxMCIsIkVudHJpZXMiOlt7IiRpZCI6IjIiLCIkdHlwZSI6IlN3aXNzQWNhZGVtaWMuQ2l0YXZpLkNpdGF0aW9ucy5Xb3JkUGxhY2Vob2xkZXJFbnRyeSwgU3dpc3NBY2FkZW1pYy5DaXRhdmkiLCJJZCI6Ijg2OGRlYWNhLTQ5YWQtNDZhMS04YTkxLTllZTcyZTRkMDMxNCIsIlJhbmdlTGVuZ3RoIjo2LCJSZWZlcmVuY2VJZCI6IjFhOGQ2Zjk2LTY3YzUtNGY2OS1iYThiLWJiNDA0NGI5YjA2M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ZYXNtaW5lIiwiTGFzdE5hbWUiOiJTYWJyaSIsIlByb3RlY3RlZCI6ZmFsc2UsIlNleCI6MCwiQ3JlYXRlZEJ5IjoiX0FMSSIsIkNyZWF0ZWRPbiI6IjIwMjItMDUtMzBUMDU6MzU6MjkiLCJNb2RpZmllZEJ5IjoiX0FMSSIsIklkIjoiNGEzNWY2MTctMjEzMC00MTM0LTgwZTUtZGRhMDM0ZDkyYTM2IiwiTW9kaWZpZWRPbiI6IjIwMjItMDUtMzBUMDU6MzU6MjkiLCJQcm9qZWN0Ijp7IiRpZCI6IjUiLCIkdHlwZSI6IlN3aXNzQWNhZGVtaWMuQ2l0YXZpLlByb2plY3QsIFN3aXNzQWNhZGVtaWMuQ2l0YXZpIn19LHsiJGlkIjoiNiIsIiR0eXBlIjoiU3dpc3NBY2FkZW1pYy5DaXRhdmkuUGVyc29uLCBTd2lzc0FjYWRlbWljLkNpdGF2aSIsIkZpcnN0TmFtZSI6Ik1vaGFtbWFkIiwiTGFzdE5hbWUiOiJaYXJlaSIsIk1pZGRsZU5hbWUiOiJIb3NzZWluIiwiUHJvdGVjdGVkIjpmYWxzZSwiU2V4IjoyLCJDcmVhdGVkQnkiOiJfQUxJIiwiQ3JlYXRlZE9uIjoiMjAyMi0wMy0xNlQxMTozNDoyMiIsIk1vZGlmaWVkQnkiOiJfQUxJIiwiSWQiOiI2YWU1NGZmMy1lMWE5LTRhYmMtOWQ5MS04NjI0NTQzYzIzZjEiLCJNb2RpZmllZE9uIjoiMjAyMi0wMy0xNlQxMTozNDoyMiIsIlByb2plY3QiOnsiJHJlZiI6IjUifX0seyIkaWQiOiI3IiwiJHR5cGUiOiJTd2lzc0FjYWRlbWljLkNpdGF2aS5QZXJzb24sIFN3aXNzQWNhZGVtaWMuQ2l0YXZpIiwiRmlyc3ROYW1lIjoiQ2hyaXN0aW5lIiwiTGFzdE5hbWUiOiJIYXJsYW5kIiwiUHJvdGVjdGVkIjpmYWxzZSwiU2V4IjowLCJDcmVhdGVkQnkiOiJfQUxJIiwiQ3JlYXRlZE9uIjoiMjAyMi0wNS0zMFQwNTozNToyOSIsIk1vZGlmaWVkQnkiOiJfQUxJIiwiSWQiOiI0ZDgxZGE2Yi0wODI0LTRmZjYtYmZmMC0xYjIxMzBhOTQxNTMiLCJNb2RpZmllZE9uIjoiMjAyMi0wNS0zMFQwNTozNToyOSIsIlByb2plY3QiOnsiJHJlZiI6IjUifX1dLCJDaXRhdGlvbktleSI6IlNhYnJpIGV0IGFsLiAyMDE5IiwiQ2l0YXRpb25LZXlVcGRhdGVUeXBlIjowLCJDb2xsYWJvcmF0b3JzIjpbXSwiQ3VzdG9tRmllbGQxIjoiMTciLCJDdXN0b21GaWVsZDIiOiJFbXBpcmljYWwiLCJDdXN0b21GaWVsZDMiOiJTdWRkZW4tb25zZXQiLCJDdXN0b21GaWVsZDQiOiJEaXNhc3RlciByZWxpZWYiLCJDdXN0b21GaWVsZDUiOiJSZXNwb25zZSIsIkN1c3RvbUZpZWxkNiI6IkFjdGlvbiByZXNlYXJjaCIsIkN1c3RvbUZpZWxkNyI6IkVudmlyb25tZW50IiwiQ3VzdG9tRmllbGQ4IjoiTm90IFNwZWNpZmljIiwiQ3VzdG9tRmllbGQ5IjoiVUsiLCJEb2kiOiIxMC4xMTA4L0pITFNDTS0wNi0yMDE4LTAwNDE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TA4L0pITFNDTS0wNi0yMDE4LTAwNDEiLCJVcmlTdHJpbmciOiJodHRwczovL2RvaS5vcmcvMTAuMTEwOC9KSExTQ00tMDYtMjAxOC0wMDQx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MwVDA1OjM1OjI5IiwiTW9kaWZpZWRCeSI6Il9BTEkiLCJJZCI6IjE0ODhjM2E3LTYyNzktNGIzNS04ZThkLWNmYmY2ODljYjExNSIsIk1vZGlmaWVkT24iOiIyMDIyLTA1LTMwVDA1OjM1OjI5IiwiUHJvamVjdCI6eyIkcmVmIjoiNSJ9fV0sIk51bWJlciI6IjMiLCJPcmdhbml6YXRpb25zIjpbXSwiT3RoZXJzSW52b2x2ZWQiOltdLCJQYWdlUmFuZ2UiOiI8c3A+XHJcbiAgPG4+MzcxPC9uPlxyXG4gIDxpbj50cnVlPC9pbj5cclxuICA8b3M+MzcxPC9vcz5cclxuICA8cHM+MzcxPC9wcz5cclxuPC9zcD5cclxuPGVwPlxyXG4gIDxuPjQwOTwvbj5cclxuICA8aW4+dHJ1ZTwvaW4+XHJcbiAgPG9zPjQwOTwvb3M+XHJcbiAgPHBzPjQwOTwvcHM+XHJcbjwvZXA+XHJcbjxvcz4zNzEtNDA5PC9vcz4iLCJQZXJpb2RpY2FsIjp7IiRpZCI6IjEy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My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U2FicmksIFphcmVpIGV0IGFsLiAyMDE5IOKAkyBVc2luZyBjb2xsYWJvcmF0aXZlIHJlc2VhcmNoIG1ldGhvZG9sb2dpZXMiLCJTaG9ydFRpdGxlVXBkYXRlVHlwZSI6MCwiU291cmNlT2ZCaWJsaW9ncmFwaGljSW5mb3JtYXRpb24iOiJDcm9zc1JlZiIsIlN0YXRpY0lkcyI6WyI2YmNkMDRiOS0xNTg3LTQ3NjQtYWMyYS04MDc5NDM5YjlmZGEiXSwiVGFibGVPZkNvbnRlbnRzQ29tcGxleGl0eSI6MCwiVGFibGVPZkNvbnRlbnRzU291cmNlVGV4dEZvcm1hdCI6MCwiVGFza3MiOltdLCJUaXRsZSI6IlVzaW5nIGNvbGxhYm9yYXRpdmUgcmVzZWFyY2ggbWV0aG9kb2xvZ2llcyBpbiBodW1hbml0YXJpYW4gc3VwcGx5IGNoYWlucyIsIlRyYW5zbGF0b3JzIjpbXSwiVm9sdW1lIjoiOSIsIlllYXIiOiIyMDE5IiwiWWVhclJlc29sdmVkIjoiMjAxOSIsIkNyZWF0ZWRCeSI6Il9BTEkiLCJDcmVhdGVkT24iOiIyMDIyLTA1LTMwVDA1OjM1OjI5IiwiTW9kaWZpZWRCeSI6Il9BbGkiLCJJZCI6IjFhOGQ2Zjk2LTY3YzUtNGY2OS1iYThiLWJiNDA0NGI5YjA2MiIsIk1vZGlmaWVkT24iOiIyMDIzLTEwLTAyVDIyOjI5OjE1IiwiUHJvamVjdCI6eyIkcmVmIjoiNSJ9fSwiVXNlTnVtYmVyaW5nVHlwZU9mUGFyZW50RG9jdW1lbnQiOmZhbHNlLCJZZWFyT25seSI6dHJ1ZX1dLCJGb3JtYXR0ZWRUZXh0Ijp7IiRpZCI6IjE0IiwiQ291bnQiOjEsIlRleHRVbml0cyI6W3siJGlkIjoiMTUiLCJGb250U3R5bGUiOnsiJGlkIjoiMTYiLCJOZXV0cmFsIjp0cnVlfSwiUmVhZGluZ09yZGVyIjoxLCJUZXh0IjoiKDIwMTkpIn1dfSwiVGFnIjoiQ2l0YXZpUGxhY2Vob2xkZXIjM2UwNjhjYzctZDU5NC00YWM0LThjNTMtMWNmNTM0NWU2YjQxIiwiVGV4dCI6IigyMDE5KSIsIldBSVZlcnNpb24iOiI2LjguMC4wIn0=}</w:instrText>
          </w:r>
          <w:r w:rsidRPr="00DD54E3">
            <w:rPr>
              <w:color w:val="000000" w:themeColor="text1"/>
              <w:lang w:val="en-GB"/>
            </w:rPr>
            <w:fldChar w:fldCharType="separate"/>
          </w:r>
          <w:r w:rsidR="00B10F20" w:rsidRPr="00DD54E3">
            <w:rPr>
              <w:color w:val="000000" w:themeColor="text1"/>
              <w:lang w:val="en-GB"/>
            </w:rPr>
            <w:t>(2019)</w:t>
          </w:r>
          <w:r w:rsidRPr="00DD54E3">
            <w:rPr>
              <w:color w:val="000000" w:themeColor="text1"/>
              <w:lang w:val="en-GB"/>
            </w:rPr>
            <w:fldChar w:fldCharType="end"/>
          </w:r>
        </w:sdtContent>
      </w:sdt>
      <w:r w:rsidRPr="00DD54E3">
        <w:rPr>
          <w:color w:val="000000" w:themeColor="text1"/>
          <w:lang w:val="en-GB"/>
        </w:rPr>
        <w:t xml:space="preserve"> examined how academics and practitioners may work together to enhance the long-term sustainability of </w:t>
      </w:r>
      <w:r w:rsidR="004E0E86" w:rsidRPr="00DD54E3">
        <w:rPr>
          <w:color w:val="000000" w:themeColor="text1"/>
          <w:lang w:val="en-GB"/>
        </w:rPr>
        <w:t xml:space="preserve">relief </w:t>
      </w:r>
      <w:r w:rsidRPr="00DD54E3">
        <w:rPr>
          <w:color w:val="000000" w:themeColor="text1"/>
          <w:lang w:val="en-GB"/>
        </w:rPr>
        <w:t>packag</w:t>
      </w:r>
      <w:r w:rsidR="004E0E86" w:rsidRPr="00DD54E3">
        <w:rPr>
          <w:color w:val="000000" w:themeColor="text1"/>
          <w:lang w:val="en-GB"/>
        </w:rPr>
        <w:t>ing</w:t>
      </w:r>
      <w:r w:rsidRPr="00DD54E3">
        <w:rPr>
          <w:color w:val="000000" w:themeColor="text1"/>
          <w:lang w:val="en-GB"/>
        </w:rPr>
        <w:t xml:space="preserve"> in </w:t>
      </w:r>
      <w:r w:rsidR="009020CE" w:rsidRPr="00DD54E3">
        <w:rPr>
          <w:color w:val="000000" w:themeColor="text1"/>
          <w:lang w:val="en-GB"/>
        </w:rPr>
        <w:t>HSCs</w:t>
      </w:r>
      <w:r w:rsidRPr="00DD54E3">
        <w:rPr>
          <w:color w:val="000000" w:themeColor="text1"/>
          <w:lang w:val="en-GB"/>
        </w:rPr>
        <w:t>.</w:t>
      </w:r>
    </w:p>
    <w:p w14:paraId="69784AAB" w14:textId="20929808" w:rsidR="00D673CC" w:rsidRPr="00DD54E3" w:rsidRDefault="00EA56BF" w:rsidP="00141F56">
      <w:pPr>
        <w:pStyle w:val="Heading4"/>
        <w:numPr>
          <w:ilvl w:val="0"/>
          <w:numId w:val="0"/>
        </w:numPr>
        <w:ind w:left="180" w:firstLine="540"/>
        <w:rPr>
          <w:color w:val="000000" w:themeColor="text1"/>
          <w:lang w:val="en-GB"/>
        </w:rPr>
      </w:pPr>
      <w:r w:rsidRPr="00DD54E3">
        <w:rPr>
          <w:color w:val="000000" w:themeColor="text1"/>
          <w:lang w:val="en-GB"/>
        </w:rPr>
        <w:t>SHSCM h</w:t>
      </w:r>
      <w:r w:rsidR="00D673CC" w:rsidRPr="00DD54E3">
        <w:rPr>
          <w:color w:val="000000" w:themeColor="text1"/>
          <w:lang w:val="en-GB"/>
        </w:rPr>
        <w:t>umanitarian–business partnerships</w:t>
      </w:r>
    </w:p>
    <w:p w14:paraId="46D57AFB" w14:textId="29FFCDD1" w:rsidR="00D673CC" w:rsidRPr="00DD54E3" w:rsidRDefault="00D673CC" w:rsidP="00D673CC">
      <w:pPr>
        <w:rPr>
          <w:color w:val="000000" w:themeColor="text1"/>
          <w:lang w:val="en-GB"/>
        </w:rPr>
      </w:pPr>
      <w:r w:rsidRPr="00DD54E3">
        <w:rPr>
          <w:color w:val="000000" w:themeColor="text1"/>
          <w:lang w:val="en-GB"/>
        </w:rPr>
        <w:t>In the humanitarian sector</w:t>
      </w:r>
      <w:r w:rsidR="00726927" w:rsidRPr="00DD54E3">
        <w:rPr>
          <w:color w:val="000000" w:themeColor="text1"/>
          <w:lang w:val="en-GB"/>
        </w:rPr>
        <w:t>,</w:t>
      </w:r>
      <w:r w:rsidRPr="00DD54E3">
        <w:rPr>
          <w:color w:val="000000" w:themeColor="text1"/>
          <w:lang w:val="en-GB"/>
        </w:rPr>
        <w:t xml:space="preserve"> </w:t>
      </w:r>
      <w:r w:rsidR="0055111A" w:rsidRPr="00DD54E3">
        <w:rPr>
          <w:color w:val="000000" w:themeColor="text1"/>
          <w:lang w:val="en-GB"/>
        </w:rPr>
        <w:t>partnerships</w:t>
      </w:r>
      <w:r w:rsidRPr="00DD54E3">
        <w:rPr>
          <w:color w:val="000000" w:themeColor="text1"/>
          <w:lang w:val="en-GB"/>
        </w:rPr>
        <w:t xml:space="preserve"> with business organi</w:t>
      </w:r>
      <w:r w:rsidR="00ED15E8" w:rsidRPr="00DD54E3">
        <w:rPr>
          <w:color w:val="000000" w:themeColor="text1"/>
          <w:lang w:val="en-GB"/>
        </w:rPr>
        <w:t>s</w:t>
      </w:r>
      <w:r w:rsidRPr="00DD54E3">
        <w:rPr>
          <w:color w:val="000000" w:themeColor="text1"/>
          <w:lang w:val="en-GB"/>
        </w:rPr>
        <w:t xml:space="preserve">ations and corporate social responsibility initiatives are expected to facilitate knowledge </w:t>
      </w:r>
      <w:r w:rsidR="0008514E" w:rsidRPr="00DD54E3">
        <w:rPr>
          <w:color w:val="000000" w:themeColor="text1"/>
          <w:lang w:val="en-GB"/>
        </w:rPr>
        <w:t>and skill transfer</w:t>
      </w:r>
      <w:r w:rsidR="00487FFB" w:rsidRPr="00DD54E3">
        <w:rPr>
          <w:color w:val="000000" w:themeColor="text1"/>
          <w:lang w:val="en-GB"/>
        </w:rPr>
        <w:t xml:space="preserve"> </w:t>
      </w:r>
      <w:r w:rsidRPr="00DD54E3">
        <w:rPr>
          <w:color w:val="000000" w:themeColor="text1"/>
          <w:lang w:val="en-GB"/>
        </w:rPr>
        <w:t xml:space="preserve">in </w:t>
      </w:r>
      <w:r w:rsidR="00C27B19" w:rsidRPr="00DD54E3">
        <w:rPr>
          <w:color w:val="000000" w:themeColor="text1"/>
          <w:lang w:val="en-GB"/>
        </w:rPr>
        <w:t xml:space="preserve">the </w:t>
      </w:r>
      <w:r w:rsidR="00600135" w:rsidRPr="00DD54E3">
        <w:rPr>
          <w:color w:val="000000" w:themeColor="text1"/>
          <w:lang w:val="en-GB"/>
        </w:rPr>
        <w:t>supply chain, resulting</w:t>
      </w:r>
      <w:r w:rsidRPr="00DD54E3">
        <w:rPr>
          <w:color w:val="000000" w:themeColor="text1"/>
          <w:lang w:val="en-GB"/>
        </w:rPr>
        <w:t xml:space="preserve"> in more efficient humanitarian operations </w:t>
      </w:r>
      <w:sdt>
        <w:sdtPr>
          <w:rPr>
            <w:color w:val="000000" w:themeColor="text1"/>
            <w:lang w:val="en-GB"/>
          </w:rPr>
          <w:alias w:val="To edit, see citavi.com/edit"/>
          <w:tag w:val="CitaviPlaceholder#b5f64530-effe-4497-9f5f-df76894c1daa"/>
          <w:id w:val="696504840"/>
          <w:placeholder>
            <w:docPart w:val="656AD44B1E9A46EB8BFD93A41CAA7F5C"/>
          </w:placeholder>
        </w:sdtPr>
        <w:sdtContent>
          <w:r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JmNzJmMmFiLTQ3NjgtNDk5YS1iMmUxLTJjYjliYjVkYmE0YSIsIlJhbmdlTGVuZ3RoIjoyMiwiUmVmZXJlbmNlSWQiOiJjZjY4YmE1Ny0yYTIwLTQ1NDUtYjhjZS01OTQ2Y2YyMjU5OD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i4iLCJMYXN0TmFtZSI6Ik51cm1hbGEiLCJQcm90ZWN0ZWQiOmZhbHNlLCJTZXgiOjAsIkNyZWF0ZWRCeSI6Il9BTEkiLCJDcmVhdGVkT24iOiIyMDIyLTA1LTEyVDAxOjE2OjAzIiwiTW9kaWZpZWRCeSI6Il9BTEkiLCJJZCI6IjY2NTI5ZDNhLTI3ZDctNGViNS1iMGE2LWZhYzc1NjI5MjQzZSIsIk1vZGlmaWVkT24iOiIyMDIyLTA1LTEyVDAxOjE2OjAzIiwiUHJvamVjdCI6eyIkaWQiOiI1IiwiJHR5cGUiOiJTd2lzc0FjYWRlbWljLkNpdGF2aS5Qcm9qZWN0LCBTd2lzc0FjYWRlbWljLkNpdGF2aSJ9fSx7IiRpZCI6IjYiLCIkdHlwZSI6IlN3aXNzQWNhZGVtaWMuQ2l0YXZpLlBlcnNvbiwgU3dpc3NBY2FkZW1pYy5DaXRhdmkiLCJGaXJzdE5hbWUiOiJTYW5kZXIiLCJMYXN0TmFtZSI6IkxlZXV3IiwiUHJlZml4IjoiZGUiLCJQcm90ZWN0ZWQiOmZhbHNlLCJTZXgiOjAsIkNyZWF0ZWRCeSI6Il9BTEkiLCJDcmVhdGVkT24iOiIyMDIyLTAzLTEyVDA1OjA0OjI2IiwiTW9kaWZpZWRCeSI6Il9BTEkiLCJJZCI6ImI1YTA2M2U5LTY1ZGMtNDA5Yy1iNWMyLWQyZDBiNTdiNjljOSIsIk1vZGlmaWVkT24iOiIyMDIyLTAzLTEyVDA1OjA0OjI2IiwiUHJvamVjdCI6eyIkcmVmIjoiNSJ9fSx7IiRpZCI6IjciLCIkdHlwZSI6IlN3aXNzQWNhZGVtaWMuQ2l0YXZpLlBlcnNvbiwgU3dpc3NBY2FkZW1pYy5DaXRhdmkiLCJGaXJzdE5hbWUiOiJXb3V0IiwiTGFzdE5hbWUiOiJEdWxsYWVydCIsIlByb3RlY3RlZCI6ZmFsc2UsIlNleCI6MCwiQ3JlYXRlZEJ5IjoiX0FMSSIsIkNyZWF0ZWRPbiI6IjIwMjItMDMtMTRUMDU6Mjg6NDAiLCJNb2RpZmllZEJ5IjoiX0FMSSIsIklkIjoiNzM3NzBiMmMtYjY4My00ODVjLTk1NzktZGYwY2IyMzc5ZGQ3IiwiTW9kaWZpZWRPbiI6IjIwMjItMDMtMTRUMDU6Mjg6NDAiLCJQcm9qZWN0Ijp7IiRyZWYiOiI1In19XSwiQ2l0YXRpb25LZXkiOiJOdXJtYWxhIGV0IGFsLiAyMDE3IiwiQ2l0YXRpb25LZXlVcGRhdGVUeXBlIjowLCJDb2xsYWJvcmF0b3JzIjpbXSwiRG9pIjoiMTAuMTEwOC9TQ00tMDctMjAxNi0wMjYyIiwiRWRpdG9ycyI6W10sIkV2YWx1YXRpb25Db21wbGV4aXR5IjowLCJFdmFsdWF0aW9uU291cmNlVGV4dEZvcm1hdCI6MCwiR3JvdXBzIjpb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DgvU0NNLTA3LTIwMTYtMDI2MiIsIlVyaVN0cmluZyI6Imh0dHBzOi8vZG9pLm9yZy8xMC4xMTA4L1NDTS0wNy0yMDE2LTAyNjI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TJUMDE6MTY6MDMiLCJNb2RpZmllZEJ5IjoiX0FMSSIsIklkIjoiZDExNGU4MjUtZTk2YS00ZDE5LWIxYmMtYmEwM2IwZTgyOGQ4IiwiTW9kaWZpZWRPbiI6IjIwMjItMDUtMTJUMDE6MTY6MDMiLCJQcm9qZWN0Ijp7IiRyZWYiOiI1In19XSwiTnVtYmVyIjoiMSIsIk9yZ2FuaXphdGlvbnMiOltdLCJPdGhlcnNJbnZvbHZlZCI6W10sIlBhZ2VSYW5nZSI6IjxzcD5cclxuICA8bj44Mjwvbj5cclxuICA8aW4+dHJ1ZTwvaW4+XHJcbiAgPG9zPjgyPC9vcz5cclxuICA8cHM+ODI8L3BzPlxyXG48L3NwPlxyXG48ZXA+XHJcbiAgPG4+OTQ8L24+XHJcbiAgPGluPnRydWU8L2luPlxyXG4gIDxvcz45NDwvb3M+XHJcbiAgPHBzPjk0PC9wcz5cclxuPC9lcD5cclxuPG9zPjgyLTk0PC9vcz4iLCJQZXJpb2RpY2FsIjp7IiRpZCI6IjExIiwiJHR5cGUiOiJTd2lzc0FjYWRlbWljLkNpdGF2aS5QZXJpb2RpY2FsLCBTd2lzc0FjYWRlbWljLkNpdGF2aSIsIklzc24iOiIxMzU5LTg1NDYiLCJOYW1lIjoiU3VwcGx5IENoYWluIE1hbmFnZW1lbnQ6IEFuIEludGVybmF0aW9uYWwgSm91cm5hbCIsIlBhZ2luYXRpb24iOjAsIlByb3RlY3RlZCI6ZmFsc2UsIlN0YW5kYXJkQWJicmV2aWF0aW9uIjoiU3VwcCBDaGFpbiBNbmFnbW50IiwiQ3JlYXRlZEJ5IjoiX2EiLCJDcmVhdGVkT24iOiIyMDE2LTA2LTIyVDA4OjIxOjU5IiwiTW9kaWZpZWRCeSI6Il9hIiwiSWQiOiIzNDMyMGM2YS02YWIwLTQxY2EtYjRkMy02ZDhmZWM2ZjU3MjIiLCJNb2RpZmllZE9uIjoiMjAxNi0wNi0yMlQwODoyMTo1OSIsIlByb2plY3QiOnsiJHJlZiI6IjUifX0sIlB1Ymxpc2hlcnMiOltdLCJRdW90YXRpb25zIjpbXSwiUmVmZXJlbmNlVHlwZSI6IkpvdXJuYWxBcnRpY2xlIiwiU2hvcnRUaXRsZSI6Ik51cm1hbGEsIExlZXV3IGV0IGFsLiAyMDE3IOKAkyBIdW1hbml0YXJpYW7igJNidXNpbmVzcyBwYXJ0bmVyc2hpcHMgaW4gbWFuYWdpbmcgaHVtYW5pdGFyaWFuIiwiU2hvcnRUaXRsZVVwZGF0ZVR5cGUiOjAsIlNvdXJjZU9mQmlibGlvZ3JhcGhpY0luZm9ybWF0aW9uIjoiQ3Jvc3NSZWYiLCJTdGF0aWNJZHMiOlsiYWNhYzNjYTgtN2E2My00YTE0LTljZWEtNmMxMGM1MmNkYzJiIl0sIlRhYmxlT2ZDb250ZW50c0NvbXBsZXhpdHkiOjAsIlRhYmxlT2ZDb250ZW50c1NvdXJjZVRleHRGb3JtYXQiOjAsIlRhc2tzIjpbXSwiVGl0bGUiOiJIdW1hbml0YXJpYW7igJNidXNpbmVzcyBwYXJ0bmVyc2hpcHMgaW4gbWFuYWdpbmcgaHVtYW5pdGFyaWFuIGxvZ2lzdGljcyIsIlRyYW5zbGF0b3JzIjpbXSwiVm9sdW1lIjoiMjIiLCJZZWFyIjoiMjAxNyIsIlllYXJSZXNvbHZlZCI6IjIwMTciLCJDcmVhdGVkQnkiOiJfQUxJIiwiQ3JlYXRlZE9uIjoiMjAyMi0wNS0xMlQwMToxNjowMyIsIk1vZGlmaWVkQnkiOiJfQUxJIiwiSWQiOiJjZjY4YmE1Ny0yYTIwLTQ1NDUtYjhjZS01OTQ2Y2YyMjU5ODEiLCJNb2RpZmllZE9uIjoiMjAyMi0wNS0xNlQxNjo0Nzo1OSIsIlByb2plY3QiOnsiJHJlZiI6IjUifX0sIlVzZU51bWJlcmluZ1R5cGVPZlBhcmVudERvY3VtZW50IjpmYWxzZX1dLCJGb3JtYXR0ZWRUZXh0Ijp7IiRpZCI6IjEyIiwiQ291bnQiOjMsIlRleHRVbml0cyI6W3siJGlkIjoiMTMiLCJGb250U3R5bGUiOnsiJGlkIjoiMTQiLCJOZXV0cmFsIjp0cnVlfSwiUmVhZGluZ09yZGVyIjoxLCJUZXh0IjoiKE51cm1hbGEifSx7IiRpZCI6IjE1IiwiRm9udFN0eWxlIjp7IiRpZCI6IjE2IiwiSXRhbGljIjp0cnVlfSwiUmVhZGluZ09yZGVyIjoxLCJUZXh0IjoiIGV0IGFsLiJ9LHsiJGlkIjoiMTciLCJGb250U3R5bGUiOnsiJGlkIjoiMTgiLCJOZXV0cmFsIjp0cnVlfSwiUmVhZGluZ09yZGVyIjoxLCJUZXh0IjoiLCAyMDE3KSJ9XX0sIlRhZyI6IkNpdGF2aVBsYWNlaG9sZGVyI2I1ZjY0NTMwLWVmZmUtNDQ5Ny05ZjVmLWRmNzY4OTRjMWRhYSIsIlRleHQiOiIoTnVybWFsYSBldCBhbC4sIDIwMTcpIiwiV0FJVmVyc2lvbiI6IjYuOC4wLjAifQ==}</w:instrText>
          </w:r>
          <w:r w:rsidRPr="00DD54E3">
            <w:rPr>
              <w:color w:val="000000" w:themeColor="text1"/>
              <w:lang w:val="en-GB"/>
            </w:rPr>
            <w:fldChar w:fldCharType="separate"/>
          </w:r>
          <w:r w:rsidR="00B10F20" w:rsidRPr="00DD54E3">
            <w:rPr>
              <w:color w:val="000000" w:themeColor="text1"/>
              <w:lang w:val="en-GB"/>
            </w:rPr>
            <w:t>(Nurmala</w:t>
          </w:r>
          <w:r w:rsidR="00B10F20" w:rsidRPr="00DD54E3">
            <w:rPr>
              <w:i/>
              <w:color w:val="000000" w:themeColor="text1"/>
              <w:lang w:val="en-GB"/>
            </w:rPr>
            <w:t xml:space="preserve"> et al.</w:t>
          </w:r>
          <w:r w:rsidR="00B10F20" w:rsidRPr="00DD54E3">
            <w:rPr>
              <w:color w:val="000000" w:themeColor="text1"/>
              <w:lang w:val="en-GB"/>
            </w:rPr>
            <w:t>, 2017)</w:t>
          </w:r>
          <w:r w:rsidRPr="00DD54E3">
            <w:rPr>
              <w:color w:val="000000" w:themeColor="text1"/>
              <w:lang w:val="en-GB"/>
            </w:rPr>
            <w:fldChar w:fldCharType="end"/>
          </w:r>
        </w:sdtContent>
      </w:sdt>
      <w:r w:rsidRPr="00DD54E3">
        <w:rPr>
          <w:color w:val="000000" w:themeColor="text1"/>
          <w:lang w:val="en-GB"/>
        </w:rPr>
        <w:t>. T</w:t>
      </w:r>
      <w:r w:rsidR="00233459" w:rsidRPr="00DD54E3">
        <w:rPr>
          <w:color w:val="000000" w:themeColor="text1"/>
          <w:lang w:val="en-GB"/>
        </w:rPr>
        <w:t>wo</w:t>
      </w:r>
      <w:r w:rsidRPr="00DD54E3">
        <w:rPr>
          <w:color w:val="000000" w:themeColor="text1"/>
          <w:lang w:val="en-GB"/>
        </w:rPr>
        <w:t xml:space="preserve"> studies in our SLR analysis focused </w:t>
      </w:r>
      <w:r w:rsidR="00600135" w:rsidRPr="00DD54E3">
        <w:rPr>
          <w:color w:val="000000" w:themeColor="text1"/>
          <w:lang w:val="en-GB"/>
        </w:rPr>
        <w:t>on SHSCM humanitarian–business</w:t>
      </w:r>
      <w:r w:rsidRPr="00DD54E3">
        <w:rPr>
          <w:color w:val="000000" w:themeColor="text1"/>
          <w:lang w:val="en-GB"/>
        </w:rPr>
        <w:t xml:space="preserve"> partnerships. Using an evolutionary game approach, </w:t>
      </w:r>
      <w:sdt>
        <w:sdtPr>
          <w:rPr>
            <w:color w:val="000000" w:themeColor="text1"/>
            <w:lang w:val="en-GB"/>
          </w:rPr>
          <w:alias w:val="To edit, see citavi.com/edit"/>
          <w:tag w:val="CitaviPlaceholder#ff47887a-c0ab-4ecb-8e7d-427efdf2b14e"/>
          <w:id w:val="-2131618156"/>
          <w:placeholder>
            <w:docPart w:val="8715A27528434DB3B46C4AA2D38D6853"/>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JiZjI4OWEwLThmY2UtNDA1NC04YTIwLTMzZWM5NzcwODRlMiIsIlJhbmdlTGVuZ3RoIjo5LCJSZWZlcmVuY2VJZCI6ImRhNDI2NDM3LTZhZDItNGJhMC04MDE5LTIyMmZmYjc0N2RjNiIsIk5vUGFyIjp0cnVlLCJPcHRpb24xIjp0cnVlLCJQZXJzb25Pbmx5Ijp0cnVl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29uZ2RvbmciLCJMYXN0TmFtZSI6IkxpIiwiUHJvdGVjdGVkIjpmYWxzZSwiU2V4IjowLCJDcmVhdGVkQnkiOiJfQUxJIiwiQ3JlYXRlZE9uIjoiMjAyMi0wMy0xNFQwNDozMjowNiIsIk1vZGlmaWVkQnkiOiJfQUxJIiwiSWQiOiI4MGM5MWE2Yy1jZTA3LTQ3ZWItODEwNC1lYTA5YzFkNGY0NGEiLCJNb2RpZmllZE9uIjoiMjAyMi0wMy0xNFQwNDozMjowNiIsIlByb2plY3QiOnsiJGlkIjoiNSIsIiR0eXBlIjoiU3dpc3NBY2FkZW1pYy5DaXRhdmkuUHJvamVjdCwgU3dpc3NBY2FkZW1pYy5DaXRhdmkifX0seyIkaWQiOiI2IiwiJHR5cGUiOiJTd2lzc0FjYWRlbWljLkNpdGF2aS5QZXJzb24sIFN3aXNzQWNhZGVtaWMuQ2l0YXZpIiwiRmlyc3ROYW1lIjoiRmFuc2h1biIsIkxhc3ROYW1lIjoiWmhhbmciLCJQcm90ZWN0ZWQiOmZhbHNlLCJTZXgiOjAsIkNyZWF0ZWRCeSI6Il9BTEkiLCJDcmVhdGVkT24iOiIyMDIyLTAzLTE0VDA0OjMyOjA2IiwiTW9kaWZpZWRCeSI6Il9BTEkiLCJJZCI6ImY5MDQxMDM4LTBlNTgtNDExZi04YWYwLTFkNTk4MzFlYTQ5MyIsIk1vZGlmaWVkT24iOiIyMDIyLTAzLTE0VDA0OjMyOjA2IiwiUHJvamVjdCI6eyIkcmVmIjoiNSJ9fSx7IiRpZCI6Ijc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4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5IiwiJHR5cGUiOiJTd2lzc0FjYWRlbWljLkNpdGF2aS5QZXJzb24sIFN3aXNzQWNhZGVtaWMuQ2l0YXZpIiwiRmlyc3ROYW1lIjoiVGluZyIsIkxhc3ROYW1lIjoiUXUiLCJQcm90ZWN0ZWQiOmZhbHNlLCJTZXgiOjAsIkNyZWF0ZWRCeSI6Il9BTEkiLCJDcmVhdGVkT24iOiIyMDIyLTAzLTE2VDEyOjQ0OjQ5IiwiTW9kaWZpZWRCeSI6Il9BTEkiLCJJZCI6ImEzNmJkNzA1LWZmNzItNDI2NC1hMTg0LTU5MGMwOTg5OTA2NSIsIk1vZGlmaWVkT24iOiIyMDIyLTAzLTE2VDEyOjQ0OjQ5IiwiUHJvamVjdCI6eyIkcmVmIjoiNSJ9fV0sIkNpdGF0aW9uS2V5IjoiTGkgZXQgYWwuIDIwMTkiLCJDaXRhdGlvbktleVVwZGF0ZVR5cGUiOjAsIkNvbGxhYm9yYXRvcnMiOltdLCJDdXN0b21GaWVsZDEiOiI2MCIsIkN1c3RvbUZpZWxkMiI6IkFuYWx5dGljYWwiLCJDdXN0b21GaWVsZDMiOiJTdWRkZW4tb25zZXQiLCJDdXN0b21GaWVsZDQiOiJEaXNhc3RlciByZWxpZWYiLCJDdXN0b21GaWVsZDUiOiJSZXNwb25zZSIsIkN1c3RvbUZpZWxkNiI6IkFuYWx5dGljYWwgbW9kZWxpbmciLCJDdXN0b21GaWVsZDciOiJOb3QgU3BlY2lmaWMiLCJDdXN0b21GaWVsZDgiOiJHYW1lIFRoZW9yeSIsIkN1c3RvbUZpZWxkOSI6IkNoaW5hIiwiRG9pIjoiMTAuMTAxNi9qLmpjbGVwcm8uMjAxOS4wMS4yMzM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A2MjE0NTkzOCZkb2k9MTAuMTAxNiUyZmouamNsZXByby4yMDE5LjAxLjIzMyZwYXJ0bmVySUQ9NDAmbWQ1PWNmMGVjOGQ0NTY0MzMwZWQwYjk2Mzk3YWY4MDljMjY5IiwiVXJpU3RyaW5nIjoiaHR0cHM6Ly93d3cuc2NvcHVzLmNvbS9pbndhcmQvcmVjb3JkLnVyaT9laWQ9Mi1zMi4wLTg1MDYyMTQ1OTM4JmRvaT0xMC4xMDE2JTJmai5qY2xlcHJvLjIwMTkuMDEuMjMzJnBhcnRuZXJJRD00MCZtZDU9Y2YwZWM4ZDQ1NjQzMzBlZDBiOTYzOTdhZjgwOWMyNjk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1YWJkZGQ1Yy0xNDJkLTQ2MTUtOWMzMy0zNTgxZjljZTU2ZDg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MTYvai5qY2xlcHJvLjIwMTkuMDEuMjMzIiwiVXJpU3RyaW5nIjoiaHR0cHM6Ly9kb2kub3JnLzEwLjEwMTYvai5qY2xlcHJvLjIwMTkuMDEuMjMz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MmYwNGM5MDItMjBiZi00YWM0LWJmZTEtYTljMjNiNzhjMzI4IiwiTW9kaWZpZWRPbiI6IjIwMjItMDEtMzBUMDQ6NTQ6NTMiLCJQcm9qZWN0Ijp7IiRyZWYiOiI1In19XSwiT25saW5lQWRkcmVzcyI6Imh0dHBzOi8vd3d3LnNjb3B1cy5jb20vaW53YXJkL3JlY29yZC51cmk/ZWlkPTItczIuMC04NTA2MjE0NTkzOCZkb2k9MTAuMTAxNiUyZmouamNsZXByby4yMDE5LjAxLjIzMyZwYXJ0bmVySUQ9NDAmbWQ1PWNmMGVjOGQ0NTY0MzMwZWQwYjk2Mzk3YWY4MDljMjY5IiwiT3JnYW5pemF0aW9ucyI6W10sIk90aGVyc0ludm9sdmVkIjpbXSwiUGFnZVJhbmdlIjoiPHNwPlxyXG4gIDxuPjI5MTwvbj5cclxuICA8aW4+dHJ1ZTwvaW4+XHJcbiAgPG9zPjI5MTwvb3M+XHJcbiAgPHBzPjI5MTwvcHM+XHJcbjwvc3A+XHJcbjxlcD5cclxuICA8bj4zMDM8L24+XHJcbiAgPGluPnRydWU8L2luPlxyXG4gIDxvcz4zMDM8L29zPlxyXG4gIDxwcz4zMDM8L3BzPlxyXG48L2VwPlxyXG48b3M+MjkxLTMwMzwvb3M+IiwiUGVyaW9kaWNhbCI6eyIkaWQiOiIxNyIsIiR0eXBlIjoiU3dpc3NBY2FkZW1pYy5DaXRhdmkuUGVyaW9kaWNhbCwgU3dpc3NBY2FkZW1pYy5DaXRhdmkiLCJOYW1lIjoiSm91cm5hbCBvZiBDbGVhbmVyIFByb2R1Y3Rpb24iLCJQYWdpbmF0aW9uIjowLCJQcm90ZWN0ZWQiOmZhbHNlLCJDcmVhdGVkQnkiOiJfQW5qb21zaG9hZSIsIkNyZWF0ZWRPbiI6IjIwMjItMDEtMzBUMDQ6MzE6MzgiLCJNb2RpZmllZEJ5IjoiX0Fuam9tc2hvYWUiLCJJZCI6IjdlYWEyOWM1LTJmMDUtNDYyYy1iNjVlLTZlZTY2NjQ5OTgyZCIsIk1vZGlmaWVkT24iOiIyMDIyLTAxLTMwVDA0OjMxOjM4IiwiUHJvamVjdCI6eyIkcmVmIjoiNSJ9fSwiUHVibGlzaGVycyI6W3siJGlkIjoiMTg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TGksIFpoYW5nIGV0IGFsLiAyMDE5IOKAkyBPcmdhbml6YXRpb25hbCBjb29yZGluYXRpb24gaW4gc3VzdGFpbmFibGUgaHVtYW5pdGFyaWFuIiwiU2hvcnRUaXRsZVVwZGF0ZVR5cGUiOjAsIlNvdXJjZU9mQmlibGlvZ3JhcGhpY0luZm9ybWF0aW9uIjoiQ3Jvc3NSZWYiLCJTdGF0aWNJZHMiOlsiYTJkMmE4ZGQtZjQ0MS00OTJjLTgyZWEtYjA0OGQxN2E3ZGU0Il0sIlRhYmxlT2ZDb250ZW50c0NvbXBsZXhpdHkiOjAsIlRhYmxlT2ZDb250ZW50c1NvdXJjZVRleHRGb3JtYXQiOjAsIlRhc2tzIjpbXSwiVGl0bGUiOiJPcmdhbml6YXRpb25hbCBjb29yZGluYXRpb24gaW4gc3VzdGFpbmFibGUgaHVtYW5pdGFyaWFuIHN1cHBseSBjaGFpbjogQW4gZXZvbHV0aW9uYXJ5IGdhbWUgYXBwcm9hY2giLCJUcmFuc2xhdG9ycyI6W10sIlZvbHVtZSI6IjIxOSIsIlllYXIiOiIyMDE5IiwiWWVhclJlc29sdmVkIjoiMjAxOSIsIkNyZWF0ZWRCeSI6Il9BbmpvbXNob2FlIiwiQ3JlYXRlZE9uIjoiMjAyMi0wMS0zMFQwNDo1NDo1MyIsIk1vZGlmaWVkQnkiOiJfQWxpIiwiSWQiOiJkYTQyNjQzNy02YWQyLTRiYTAtODAxOS0yMjJmZmI3NDdkYzYiLCJNb2RpZmllZE9uIjoiMjAyMy0xMC0wMlQyMjoyOToxNSIsIlByb2plY3QiOnsiJHJlZiI6IjUifX0sIlVzZU51bWJlcmluZ1R5cGVPZlBhcmVudERvY3VtZW50IjpmYWxzZX1dLCJGb3JtYXR0ZWRUZXh0Ijp7IiRpZCI6IjE5IiwiQ291bnQiOjIsIlRleHRVbml0cyI6W3siJGlkIjoiMjAiLCJGb250U3R5bGUiOnsiJGlkIjoiMjEiLCJOZXV0cmFsIjp0cnVlfSwiUmVhZGluZ09yZGVyIjoxLCJUZXh0IjoiTGkifSx7IiRpZCI6IjIyIiwiRm9udFN0eWxlIjp7IiRpZCI6IjIzIiwiSXRhbGljIjp0cnVlfSwiUmVhZGluZ09yZGVyIjoxLCJUZXh0IjoiIGV0IGFsLiJ9XX0sIlRhZyI6IkNpdGF2aVBsYWNlaG9sZGVyI2ZmNDc4ODdhLWMwYWItNGVjYi04ZTdkLTQyN2VmZGYyYjE0ZSIsIlRleHQiOiJMaSBldCBhbC4iLCJXQUlWZXJzaW9uIjoiNi44LjAuMCJ9}</w:instrText>
          </w:r>
          <w:r w:rsidRPr="00DD54E3">
            <w:rPr>
              <w:color w:val="000000" w:themeColor="text1"/>
              <w:lang w:val="en-GB"/>
            </w:rPr>
            <w:fldChar w:fldCharType="separate"/>
          </w:r>
          <w:r w:rsidR="00B10F20" w:rsidRPr="00DD54E3">
            <w:rPr>
              <w:color w:val="000000" w:themeColor="text1"/>
              <w:lang w:val="en-GB"/>
            </w:rPr>
            <w:t>Li</w:t>
          </w:r>
          <w:r w:rsidR="00B10F20" w:rsidRPr="00DD54E3">
            <w:rPr>
              <w:i/>
              <w:color w:val="000000" w:themeColor="text1"/>
              <w:lang w:val="en-GB"/>
            </w:rPr>
            <w:t xml:space="preserve"> et al.</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3efcc29e-f79a-44bd-859e-518c4c849451"/>
          <w:id w:val="1153024570"/>
          <w:placeholder>
            <w:docPart w:val="656AD44B1E9A46EB8BFD93A41CAA7F5C"/>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ZjY2FiYzYzLWFjYmMtNGMxOS1hYmY5LTkzNDExMmYzYjk2NiIsIlJhbmdlTGVuZ3RoIjo2LCJSZWZlcmVuY2VJZCI6ImRhNDI2NDM3LTZhZDItNGJhMC04MDE5LTIyMmZmYjc0N2RjN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Db25nZG9uZyIsIkxhc3ROYW1lIjoiTGkiLCJQcm90ZWN0ZWQiOmZhbHNlLCJTZXgiOjAsIkNyZWF0ZWRCeSI6Il9BTEkiLCJDcmVhdGVkT24iOiIyMDIyLTAzLTE0VDA0OjMyOjA2IiwiTW9kaWZpZWRCeSI6Il9BTEkiLCJJZCI6IjgwYzkxYTZjLWNlMDctNDdlYi04MTA0LWVhMDljMWQ0ZjQ0YSIsIk1vZGlmaWVkT24iOiIyMDIyLTAzLTE0VDA0OjMyOjA2IiwiUHJvamVjdCI6eyIkaWQiOiI1IiwiJHR5cGUiOiJTd2lzc0FjYWRlbWljLkNpdGF2aS5Qcm9qZWN0LCBTd2lzc0FjYWRlbWljLkNpdGF2aSJ9fSx7IiRpZCI6IjYiLCIkdHlwZSI6IlN3aXNzQWNhZGVtaWMuQ2l0YXZpLlBlcnNvbiwgU3dpc3NBY2FkZW1pYy5DaXRhdmkiLCJGaXJzdE5hbWUiOiJGYW5zaHVuIiwiTGFzdE5hbWUiOiJaaGFuZyIsIlByb3RlY3RlZCI6ZmFsc2UsIlNleCI6MCwiQ3JlYXRlZEJ5IjoiX0FMSSIsIkNyZWF0ZWRPbiI6IjIwMjItMDMtMTRUMDQ6MzI6MDYiLCJNb2RpZmllZEJ5IjoiX0FMSSIsIklkIjoiZjkwNDEwMzgtMGU1OC00MTFmLThhZjAtMWQ1OTgzMWVhNDkzIiwiTW9kaWZpZWRPbiI6IjIwMjItMDMtMTRUMDQ6MzI6MDYiLCJQcm9qZWN0Ijp7IiRyZWYiOiI1In19LHsiJGlkIjoiNyIsIiR0eXBlIjoiU3dpc3NBY2FkZW1pYy5DaXRhdmkuUGVyc29uLCBTd2lzc0FjYWRlbWljLkNpdGF2aSIsIkZpcnN0TmFtZSI6IkNlanVuIiwiTGFzdE5hbWUiOiJDYW8iLCJQcm90ZWN0ZWQiOmZhbHNlLCJTZXgiOjAsIkNyZWF0ZWRCeSI6Il9BTEkiLCJDcmVhdGVkT24iOiIyMDIyLTAzLTEyVDA0OjQ2OjI1IiwiTW9kaWZpZWRCeSI6Il9BTEkiLCJJZCI6ImU4MjBkYjI4LWRhZjAtNDgzMC05Y2FiLTAyZDg2ODcwZTYwMiIsIk1vZGlmaWVkT24iOiIyMDIyLTAzLTEyVDA0OjQ2OjI1IiwiUHJvamVjdCI6eyIkcmVmIjoiNSJ9fSx7IiRpZCI6IjgiLCIkdHlwZSI6IlN3aXNzQWNhZGVtaWMuQ2l0YXZpLlBlcnNvbiwgU3dpc3NBY2FkZW1pYy5DaXRhdmkiLCJGaXJzdE5hbWUiOiJZYW5nIiwiTGFzdE5hbWUiOiJMaXUiLCJQcm90ZWN0ZWQiOmZhbHNlLCJTZXgiOjAsIkNyZWF0ZWRCeSI6Il9BTEkiLCJDcmVhdGVkT24iOiIyMDIyLTAzLTEyVDA0OjQ2OjI1IiwiTW9kaWZpZWRCeSI6Il9BTEkiLCJJZCI6Ijk0ZDhjMjI2LTVjYzEtNGNjNy1hYjMyLWI4MGVmOTZkMDc3OSIsIk1vZGlmaWVkT24iOiIyMDIyLTAzLTEyVDA0OjQ2OjI1IiwiUHJvamVjdCI6eyIkcmVmIjoiNSJ9fSx7IiRpZCI6IjkiLCIkdHlwZSI6IlN3aXNzQWNhZGVtaWMuQ2l0YXZpLlBlcnNvbiwgU3dpc3NBY2FkZW1pYy5DaXRhdmkiLCJGaXJzdE5hbWUiOiJUaW5nIiwiTGFzdE5hbWUiOiJRdSIsIlByb3RlY3RlZCI6ZmFsc2UsIlNleCI6MCwiQ3JlYXRlZEJ5IjoiX0FMSSIsIkNyZWF0ZWRPbiI6IjIwMjItMDMtMTZUMTI6NDQ6NDkiLCJNb2RpZmllZEJ5IjoiX0FMSSIsIklkIjoiYTM2YmQ3MDUtZmY3Mi00MjY0LWExODQtNTkwYzA5ODk5MDY1IiwiTW9kaWZpZWRPbiI6IjIwMjItMDMtMTZUMTI6NDQ6NDkiLCJQcm9qZWN0Ijp7IiRyZWYiOiI1In19XSwiQ2l0YXRpb25LZXkiOiJMaSBldCBhbC4gMjAxOSIsIkNpdGF0aW9uS2V5VXBkYXRlVHlwZSI6MCwiQ29sbGFib3JhdG9ycyI6W10sIkN1c3RvbUZpZWxkMSI6IjYwIiwiQ3VzdG9tRmllbGQyIjoiQW5hbHl0aWNhbCIsIkN1c3RvbUZpZWxkMyI6IlN1ZGRlbi1vbnNldCIsIkN1c3RvbUZpZWxkNCI6IkRpc2FzdGVyIHJlbGllZiIsIkN1c3RvbUZpZWxkNSI6IlJlc3BvbnNlIiwiQ3VzdG9tRmllbGQ2IjoiQW5hbHl0aWNhbCBtb2RlbGluZyIsIkN1c3RvbUZpZWxkNyI6Ik5vdCBTcGVjaWZpYyIsIkN1c3RvbUZpZWxkOCI6IkdhbWUgVGhlb3J5IiwiQ3VzdG9tRmllbGQ5IjoiQ2hpbmEiLCJEb2kiOiIxMC4xMDE2L2ouamNsZXByby4yMDE5LjAxLjIzMyIsIkVkaXRvcnMiOltdLCJFdmFsdWF0aW9uQ29tcGxleGl0eSI6MCwiRXZhbHVhdGlvblNvdXJjZVRleHRGb3JtYXQiOjAsIkdyb3VwcyI6W3siJGlkIjoiMTA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c2NvcHVzLmNvbS9pbndhcmQvcmVjb3JkLnVyaT9laWQ9Mi1zMi4wLTg1MDYyMTQ1OTM4JmRvaT0xMC4xMDE2JTJmai5qY2xlcHJvLjIwMTkuMDEuMjMzJnBhcnRuZXJJRD00MCZtZDU9Y2YwZWM4ZDQ1NjQzMzBlZDBiOTYzOTdhZjgwOWMyNjkiLCJVcmlTdHJpbmciOiJodHRwczovL3d3dy5zY29wdXMuY29tL2lud2FyZC9yZWNvcmQudXJpP2VpZD0yLXMyLjAtODUwNjIxNDU5MzgmZG9pPTEwLjEwMTYlMmZqLmpjbGVwcm8uMjAxOS4wMS4yMzMmcGFydG5lcklEPTQwJm1kNT1jZjBlYzhkNDU2NDMzMGVkMGI5NjM5N2FmODA5YzI2O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VhYmRkZDVjLTE0MmQtNDYxNS05YzMzLTM1ODFmOWNlNTZkOC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xNi9qLmpjbGVwcm8uMjAxOS4wMS4yMzMiLCJVcmlTdHJpbmciOiJodHRwczovL2RvaS5vcmcvMTAuMTAxNi9qLmpjbGVwcm8uMjAxOS4wMS4yMzM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yZjA0YzkwMi0yMGJmLTRhYzQtYmZlMS1hOWMyM2I3OGMzMjgiLCJNb2RpZmllZE9uIjoiMjAyMi0wMS0zMFQwNDo1NDo1MyIsIlByb2plY3QiOnsiJHJlZiI6IjUifX1dLCJPbmxpbmVBZGRyZXNzIjoiaHR0cHM6Ly93d3cuc2NvcHVzLmNvbS9pbndhcmQvcmVjb3JkLnVyaT9laWQ9Mi1zMi4wLTg1MDYyMTQ1OTM4JmRvaT0xMC4xMDE2JTJmai5qY2xlcHJvLjIwMTkuMDEuMjMzJnBhcnRuZXJJRD00MCZtZDU9Y2YwZWM4ZDQ1NjQzMzBlZDBiOTYzOTdhZjgwOWMyNjkiLCJPcmdhbml6YXRpb25zIjpbXSwiT3RoZXJzSW52b2x2ZWQiOltdLCJQYWdlUmFuZ2UiOiI8c3A+XHJcbiAgPG4+MjkxPC9uPlxyXG4gIDxpbj50cnVlPC9pbj5cclxuICA8b3M+MjkxPC9vcz5cclxuICA8cHM+MjkxPC9wcz5cclxuPC9zcD5cclxuPGVwPlxyXG4gIDxuPjMwMzwvbj5cclxuICA8aW4+dHJ1ZTwvaW4+XHJcbiAgPG9zPjMwMzwvb3M+XHJcbiAgPHBzPjMwMzwvcHM+XHJcbjwvZXA+XHJcbjxvcz4yOTEtMzAzPC9vcz4iLCJQZXJpb2RpY2FsIjp7IiRpZCI6IjE3IiwiJHR5cGUiOiJTd2lzc0FjYWRlbWljLkNpdGF2aS5QZXJpb2RpY2FsLCBTd2lzc0FjYWRlbWljLkNpdGF2aSIsIk5hbWUiOiJKb3VybmFsIG9mIENsZWFuZXIgUHJvZHVjdGlvbiIsIlBhZ2luYXRpb24iOjAsIlByb3RlY3RlZCI6ZmFsc2UsIkNyZWF0ZWRCeSI6Il9BbmpvbXNob2FlIiwiQ3JlYXRlZE9uIjoiMjAyMi0wMS0zMFQwNDozMTozOCIsIk1vZGlmaWVkQnkiOiJfQW5qb21zaG9hZSIsIklkIjoiN2VhYTI5YzUtMmYwNS00NjJjLWI2NWUtNmVlNjY2NDk5ODJkIiwiTW9kaWZpZWRPbiI6IjIwMjItMDEtMzBUMDQ6MzE6MzgiLCJQcm9qZWN0Ijp7IiRyZWYiOiI1In19LCJQdWJsaXNoZXJzIjpbeyIkaWQiOiIxOC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MaSwgWmhhbmcgZXQgYWwuIDIwMTkg4oCTIE9yZ2FuaXphdGlvbmFsIGNvb3JkaW5hdGlvbiBpbiBzdXN0YWluYWJsZSBodW1hbml0YXJpYW4iLCJTaG9ydFRpdGxlVXBkYXRlVHlwZSI6MCwiU291cmNlT2ZCaWJsaW9ncmFwaGljSW5mb3JtYXRpb24iOiJDcm9zc1JlZiIsIlN0YXRpY0lkcyI6WyJhMmQyYThkZC1mNDQxLTQ5MmMtODJlYS1iMDQ4ZDE3YTdkZTQiXSwiVGFibGVPZkNvbnRlbnRzQ29tcGxleGl0eSI6MCwiVGFibGVPZkNvbnRlbnRzU291cmNlVGV4dEZvcm1hdCI6MCwiVGFza3MiOltdLCJUaXRsZSI6Ik9yZ2FuaXphdGlvbmFsIGNvb3JkaW5hdGlvbiBpbiBzdXN0YWluYWJsZSBodW1hbml0YXJpYW4gc3VwcGx5IGNoYWluOiBBbiBldm9sdXRpb25hcnkgZ2FtZSBhcHByb2FjaCIsIlRyYW5zbGF0b3JzIjpbXSwiVm9sdW1lIjoiMjE5IiwiWWVhciI6IjIwMTkiLCJZZWFyUmVzb2x2ZWQiOiIyMDE5IiwiQ3JlYXRlZEJ5IjoiX0Fuam9tc2hvYWUiLCJDcmVhdGVkT24iOiIyMDIyLTAxLTMwVDA0OjU0OjUzIiwiTW9kaWZpZWRCeSI6Il9BbGkiLCJJZCI6ImRhNDI2NDM3LTZhZDItNGJhMC04MDE5LTIyMmZmYjc0N2RjNiIsIk1vZGlmaWVkT24iOiIyMDIzLTEwLTAyVDIyOjI5OjE1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kpIn1dfSwiVGFnIjoiQ2l0YXZpUGxhY2Vob2xkZXIjM2VmY2MyOWUtZjc5YS00NGJkLTg1OWUtNTE4YzRjODQ5NDUxIiwiVGV4dCI6IigyMDE5KSIsIldBSVZlcnNpb24iOiI2LjguMC4wIn0=}</w:instrText>
          </w:r>
          <w:r w:rsidRPr="00DD54E3">
            <w:rPr>
              <w:color w:val="000000" w:themeColor="text1"/>
              <w:lang w:val="en-GB"/>
            </w:rPr>
            <w:fldChar w:fldCharType="separate"/>
          </w:r>
          <w:r w:rsidR="00B10F20" w:rsidRPr="00DD54E3">
            <w:rPr>
              <w:color w:val="000000" w:themeColor="text1"/>
              <w:lang w:val="en-GB"/>
            </w:rPr>
            <w:t>(2019)</w:t>
          </w:r>
          <w:r w:rsidRPr="00DD54E3">
            <w:rPr>
              <w:color w:val="000000" w:themeColor="text1"/>
              <w:lang w:val="en-GB"/>
            </w:rPr>
            <w:fldChar w:fldCharType="end"/>
          </w:r>
        </w:sdtContent>
      </w:sdt>
      <w:r w:rsidRPr="00DD54E3">
        <w:rPr>
          <w:color w:val="000000" w:themeColor="text1"/>
          <w:lang w:val="en-GB"/>
        </w:rPr>
        <w:t xml:space="preserve"> </w:t>
      </w:r>
      <w:r w:rsidR="00600135" w:rsidRPr="00DD54E3">
        <w:rPr>
          <w:color w:val="000000" w:themeColor="text1"/>
          <w:lang w:val="en-GB"/>
        </w:rPr>
        <w:t>examined organisational</w:t>
      </w:r>
      <w:r w:rsidRPr="00DD54E3">
        <w:rPr>
          <w:color w:val="000000" w:themeColor="text1"/>
          <w:lang w:val="en-GB"/>
        </w:rPr>
        <w:t xml:space="preserve"> coordination strategies within </w:t>
      </w:r>
      <w:r w:rsidR="00DC259B" w:rsidRPr="00DD54E3">
        <w:rPr>
          <w:color w:val="000000" w:themeColor="text1"/>
          <w:lang w:val="en-GB"/>
        </w:rPr>
        <w:t>S</w:t>
      </w:r>
      <w:r w:rsidRPr="00DD54E3">
        <w:rPr>
          <w:color w:val="000000" w:themeColor="text1"/>
          <w:lang w:val="en-GB"/>
        </w:rPr>
        <w:t>HSC</w:t>
      </w:r>
      <w:r w:rsidR="00DC259B" w:rsidRPr="00DD54E3">
        <w:rPr>
          <w:color w:val="000000" w:themeColor="text1"/>
          <w:lang w:val="en-GB"/>
        </w:rPr>
        <w:t>M</w:t>
      </w:r>
      <w:r w:rsidRPr="00DD54E3">
        <w:rPr>
          <w:color w:val="000000" w:themeColor="text1"/>
          <w:lang w:val="en-GB"/>
        </w:rPr>
        <w:t xml:space="preserve">. They provided insights into how coordination strategies might perform </w:t>
      </w:r>
      <w:r w:rsidRPr="00DD54E3">
        <w:rPr>
          <w:color w:val="000000" w:themeColor="text1"/>
          <w:lang w:val="en-GB"/>
        </w:rPr>
        <w:lastRenderedPageBreak/>
        <w:t>optimally from a sustainability point of view.</w:t>
      </w:r>
      <w:r w:rsidR="008E6B20" w:rsidRPr="00DD54E3">
        <w:rPr>
          <w:color w:val="000000" w:themeColor="text1"/>
          <w:lang w:val="en-GB"/>
        </w:rPr>
        <w:t xml:space="preserve"> </w:t>
      </w:r>
      <w:r w:rsidR="007F2705" w:rsidRPr="00DD54E3">
        <w:rPr>
          <w:color w:val="000000" w:themeColor="text1"/>
          <w:lang w:val="en-GB"/>
        </w:rPr>
        <w:t>Their study highlights the significance of coordinated returns and costs, identifies opportunities for normal and extra returns through effective coordination, and emphasi</w:t>
      </w:r>
      <w:r w:rsidR="00ED15E8" w:rsidRPr="00DD54E3">
        <w:rPr>
          <w:color w:val="000000" w:themeColor="text1"/>
          <w:lang w:val="en-GB"/>
        </w:rPr>
        <w:t>s</w:t>
      </w:r>
      <w:r w:rsidR="007F2705" w:rsidRPr="00DD54E3">
        <w:rPr>
          <w:color w:val="000000" w:themeColor="text1"/>
          <w:lang w:val="en-GB"/>
        </w:rPr>
        <w:t>es the positive impact of trust in promoting sustainability objectives.</w:t>
      </w:r>
    </w:p>
    <w:p w14:paraId="49B336C2" w14:textId="45087758" w:rsidR="001E1318" w:rsidRPr="00DD54E3" w:rsidRDefault="001E1318" w:rsidP="00223A93">
      <w:pPr>
        <w:pStyle w:val="Heading3"/>
        <w:rPr>
          <w:color w:val="000000" w:themeColor="text1"/>
          <w:lang w:val="en-GB"/>
        </w:rPr>
      </w:pPr>
      <w:r w:rsidRPr="00DD54E3">
        <w:rPr>
          <w:color w:val="000000" w:themeColor="text1"/>
          <w:lang w:val="en-GB"/>
        </w:rPr>
        <w:t>Supply network configuration in SHSCM</w:t>
      </w:r>
    </w:p>
    <w:p w14:paraId="70D741C5" w14:textId="50D29385" w:rsidR="008C16C1" w:rsidRPr="00DD54E3" w:rsidRDefault="008C16C1" w:rsidP="008C16C1">
      <w:pPr>
        <w:rPr>
          <w:lang w:val="en-GB"/>
        </w:rPr>
      </w:pPr>
      <w:r w:rsidRPr="00DD54E3">
        <w:rPr>
          <w:lang w:val="en-GB"/>
        </w:rPr>
        <w:t xml:space="preserve">This </w:t>
      </w:r>
      <w:r w:rsidR="0008514E" w:rsidRPr="00DD54E3">
        <w:rPr>
          <w:lang w:val="en-GB"/>
        </w:rPr>
        <w:t>section focuses on</w:t>
      </w:r>
      <w:r w:rsidRPr="00DD54E3">
        <w:rPr>
          <w:lang w:val="en-GB"/>
        </w:rPr>
        <w:t xml:space="preserve"> two </w:t>
      </w:r>
      <w:r w:rsidR="000A6FC2" w:rsidRPr="00DD54E3">
        <w:rPr>
          <w:lang w:val="en-GB"/>
        </w:rPr>
        <w:t xml:space="preserve">related </w:t>
      </w:r>
      <w:r w:rsidR="00600135" w:rsidRPr="00DD54E3">
        <w:rPr>
          <w:lang w:val="en-GB"/>
        </w:rPr>
        <w:t>subcategories: network design</w:t>
      </w:r>
      <w:r w:rsidR="004C1F55" w:rsidRPr="00DD54E3">
        <w:rPr>
          <w:lang w:val="en-GB"/>
        </w:rPr>
        <w:t xml:space="preserve"> </w:t>
      </w:r>
      <w:r w:rsidR="00600135" w:rsidRPr="00DD54E3">
        <w:rPr>
          <w:lang w:val="en-GB"/>
        </w:rPr>
        <w:t>and facility location</w:t>
      </w:r>
      <w:r w:rsidR="00D54007" w:rsidRPr="00DD54E3">
        <w:rPr>
          <w:lang w:val="en-GB"/>
        </w:rPr>
        <w:t xml:space="preserve"> for SHSCM.</w:t>
      </w:r>
    </w:p>
    <w:p w14:paraId="7C51EDA7" w14:textId="276E6DDD" w:rsidR="00F5027E" w:rsidRPr="00DD54E3" w:rsidRDefault="00C10D24" w:rsidP="00141F56">
      <w:pPr>
        <w:pStyle w:val="Heading4"/>
        <w:numPr>
          <w:ilvl w:val="0"/>
          <w:numId w:val="0"/>
        </w:numPr>
        <w:ind w:left="180" w:firstLine="540"/>
        <w:rPr>
          <w:color w:val="000000" w:themeColor="text1"/>
          <w:lang w:val="en-GB"/>
        </w:rPr>
      </w:pPr>
      <w:bookmarkStart w:id="25" w:name="_Toc96268927"/>
      <w:r w:rsidRPr="00DD54E3">
        <w:rPr>
          <w:color w:val="000000" w:themeColor="text1"/>
          <w:lang w:val="en-GB"/>
        </w:rPr>
        <w:t xml:space="preserve">Network </w:t>
      </w:r>
      <w:r w:rsidR="004C0078" w:rsidRPr="00DD54E3">
        <w:rPr>
          <w:color w:val="000000" w:themeColor="text1"/>
          <w:lang w:val="en-GB"/>
        </w:rPr>
        <w:t>design</w:t>
      </w:r>
      <w:r w:rsidR="00F5027E" w:rsidRPr="00DD54E3">
        <w:rPr>
          <w:color w:val="000000" w:themeColor="text1"/>
          <w:lang w:val="en-GB"/>
        </w:rPr>
        <w:t xml:space="preserve"> in </w:t>
      </w:r>
      <w:r w:rsidR="0092020D" w:rsidRPr="00DD54E3">
        <w:rPr>
          <w:color w:val="000000" w:themeColor="text1"/>
          <w:lang w:val="en-GB"/>
        </w:rPr>
        <w:t>S</w:t>
      </w:r>
      <w:r w:rsidR="00507706" w:rsidRPr="00DD54E3">
        <w:rPr>
          <w:color w:val="000000" w:themeColor="text1"/>
          <w:lang w:val="en-GB"/>
        </w:rPr>
        <w:t>HSC</w:t>
      </w:r>
      <w:r w:rsidR="00731F1E" w:rsidRPr="00DD54E3">
        <w:rPr>
          <w:color w:val="000000" w:themeColor="text1"/>
          <w:lang w:val="en-GB"/>
        </w:rPr>
        <w:t>M</w:t>
      </w:r>
    </w:p>
    <w:p w14:paraId="142B6BC6" w14:textId="11F72E2B" w:rsidR="00C27B19" w:rsidRPr="00DD54E3" w:rsidRDefault="00FE60B2" w:rsidP="00DA64FD">
      <w:pPr>
        <w:rPr>
          <w:color w:val="000000" w:themeColor="text1"/>
          <w:lang w:val="en-GB"/>
        </w:rPr>
      </w:pPr>
      <w:r w:rsidRPr="00DD54E3">
        <w:rPr>
          <w:color w:val="000000" w:themeColor="text1"/>
          <w:lang w:val="en-GB"/>
        </w:rPr>
        <w:t xml:space="preserve">Sustainable relief distribution </w:t>
      </w:r>
      <w:r w:rsidR="009A041C" w:rsidRPr="00DD54E3">
        <w:rPr>
          <w:color w:val="000000" w:themeColor="text1"/>
          <w:lang w:val="en-GB"/>
        </w:rPr>
        <w:t xml:space="preserve">networks </w:t>
      </w:r>
      <w:r w:rsidRPr="00DD54E3">
        <w:rPr>
          <w:color w:val="000000" w:themeColor="text1"/>
          <w:lang w:val="en-GB"/>
        </w:rPr>
        <w:t>have emerged as a critical area of investigation in the literature, emphasi</w:t>
      </w:r>
      <w:r w:rsidR="00ED15E8" w:rsidRPr="00DD54E3">
        <w:rPr>
          <w:color w:val="000000" w:themeColor="text1"/>
          <w:lang w:val="en-GB"/>
        </w:rPr>
        <w:t>s</w:t>
      </w:r>
      <w:r w:rsidRPr="00DD54E3">
        <w:rPr>
          <w:color w:val="000000" w:themeColor="text1"/>
          <w:lang w:val="en-GB"/>
        </w:rPr>
        <w:t>ing the need to minimi</w:t>
      </w:r>
      <w:r w:rsidR="00ED15E8" w:rsidRPr="00DD54E3">
        <w:rPr>
          <w:color w:val="000000" w:themeColor="text1"/>
          <w:lang w:val="en-GB"/>
        </w:rPr>
        <w:t>s</w:t>
      </w:r>
      <w:r w:rsidRPr="00DD54E3">
        <w:rPr>
          <w:color w:val="000000" w:themeColor="text1"/>
          <w:lang w:val="en-GB"/>
        </w:rPr>
        <w:t xml:space="preserve">e environmental impact and enhance the effectiveness of </w:t>
      </w:r>
      <w:r w:rsidR="00600135" w:rsidRPr="00DD54E3">
        <w:rPr>
          <w:color w:val="000000" w:themeColor="text1"/>
          <w:lang w:val="en-GB"/>
        </w:rPr>
        <w:t>HSC</w:t>
      </w:r>
      <w:r w:rsidR="00E776FB" w:rsidRPr="00DD54E3">
        <w:rPr>
          <w:color w:val="000000" w:themeColor="text1"/>
          <w:lang w:val="en-GB"/>
        </w:rPr>
        <w:t>s</w:t>
      </w:r>
      <w:r w:rsidR="00D708AA" w:rsidRPr="00DD54E3">
        <w:rPr>
          <w:color w:val="000000" w:themeColor="text1"/>
          <w:lang w:val="en-GB"/>
        </w:rPr>
        <w:t xml:space="preserve"> </w:t>
      </w:r>
      <w:sdt>
        <w:sdtPr>
          <w:rPr>
            <w:color w:val="000000" w:themeColor="text1"/>
            <w:lang w:val="en-GB"/>
          </w:rPr>
          <w:alias w:val="To edit, see citavi.com/edit"/>
          <w:tag w:val="CitaviPlaceholder#eff37242-88d5-4304-8a48-119619407f77"/>
          <w:id w:val="-378557591"/>
          <w:placeholder>
            <w:docPart w:val="DefaultPlaceholder_-1854013440"/>
          </w:placeholder>
        </w:sdtPr>
        <w:sdtContent>
          <w:r w:rsidR="00D708AA" w:rsidRPr="00DD54E3">
            <w:rPr>
              <w:color w:val="000000" w:themeColor="text1"/>
              <w:lang w:val="en-GB"/>
            </w:rPr>
            <w:fldChar w:fldCharType="begin"/>
          </w:r>
          <w:r w:rsidR="00D708AA"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liN2IxNWE4LTQ3N2UtNGQ0OC05YjhiLTQ3MTEwYTU3YTAxZiIsIlJhbmdlTGVuZ3RoIjoyMCwiUmVmZXJlbmNlSWQiOiJlZjBiZjk0Mi0zNjYzLTRmZWEtODYwNC03OTFkZWMzMTJhNz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1pciIsIkxhc3ROYW1lIjoiSmFtYWxpIiwiUHJvdGVjdGVkIjpmYWxzZSwiU2V4IjowLCJDcmVhdGVkQnkiOiJfQUxJIiwiQ3JlYXRlZE9uIjoiMjAyMi0wMy0xNlQxNjoxMzo1NCIsIk1vZGlmaWVkQnkiOiJfQUxJIiwiSWQiOiI1YjY0MWVmZS1hYjkxLTQzZGItOTVlYS1lOWI5ZjU4Y2FkNTciLCJNb2RpZmllZE9uIjoiMjAyMi0wMy0xNlQxNjoxMzo1NCIsIlByb2plY3QiOnsiJGlkIjoiNSIsIiR0eXBlIjoiU3dpc3NBY2FkZW1pYy5DaXRhdmkuUHJvamVjdCwgU3dpc3NBY2FkZW1pYy5DaXRhdmkifX0seyIkaWQiOiI2IiwiJHR5cGUiOiJTd2lzc0FjYWRlbWljLkNpdGF2aS5QZXJzb24sIFN3aXNzQWNhZGVtaWMuQ2l0YXZpIiwiRmlyc3ROYW1lIjoiQW1pcmhvc3NlaW4iLCJMYXN0TmFtZSI6IlJhbmpiYXIiLCJQcm90ZWN0ZWQiOmZhbHNlLCJTZXgiOjAsIkNyZWF0ZWRCeSI6Il9BTEkiLCJDcmVhdGVkT24iOiIyMDIyLTAzLTE2VDE2OjEzOjU0IiwiTW9kaWZpZWRCeSI6Il9BTEkiLCJJZCI6ImZkNTRhZmQ4LTNkYTQtNDYwOS1iMzA2LWQxZmViY2FlYTY5OCIsIk1vZGlmaWVkT24iOiIyMDIyLTAzLTE2VDE2OjEzOjU0IiwiUHJvamVjdCI6eyIkcmVmIjoiNSJ9fSx7IiRpZCI6IjciLCIkdHlwZSI6IlN3aXNzQWNhZGVtaWMuQ2l0YXZpLlBlcnNvbiwgU3dpc3NBY2FkZW1pYy5DaXRhdmkiLCJGaXJzdE5hbWUiOiJKYWZhciIsIkxhc3ROYW1lIjoiSGV5ZGFyaSIsIlByb3RlY3RlZCI6ZmFsc2UsIlNleCI6MCwiQ3JlYXRlZEJ5IjoiX0FMSSIsIkNyZWF0ZWRPbiI6IjIwMjItMDMtMTZUMTY6MTM6NTQiLCJNb2RpZmllZEJ5IjoiX0FMSSIsIklkIjoiNjZkNmIyNjEtOWIxMS00YTZiLThkMGMtZjcwZmY5NjdmMDNjIiwiTW9kaWZpZWRPbiI6IjIwMjItMDMtMTZUMTY6MTM6NTQiLCJQcm9qZWN0Ijp7IiRyZWYiOiI1In19LHsiJGlkIjoiOCIsIiR0eXBlIjoiU3dpc3NBY2FkZW1pYy5DaXRhdmkuUGVyc29uLCBTd2lzc0FjYWRlbWljLkNpdGF2aSIsIkZpcnN0TmFtZSI6IlNpbmEiLCJMYXN0TmFtZSI6Ik5heWVyaSIsIlByb3RlY3RlZCI6ZmFsc2UsIlNleCI6MCwiQ3JlYXRlZEJ5IjoiX0FMSSIsIkNyZWF0ZWRPbiI6IjIwMjItMDMtMTJUMDU6MDA6MDAiLCJNb2RpZmllZEJ5IjoiX0FMSSIsIklkIjoiYzJiMDVlMzAtNGQ5ZC00ODcyLTlmYTMtOGE3YjY3YTY4YzljIiwiTW9kaWZpZWRPbiI6IjIwMjItMDMtMTJUMDU6MDA6MDAiLCJQcm9qZWN0Ijp7IiRyZWYiOiI1In19XSwiQ2l0YXRpb25LZXkiOiJKYW1hbGkgZXQgYWwuIDIwMjEiLCJDaXRhdGlvbktleVVwZGF0ZVR5cGUiOjAsIkNvbGxhYm9yYXRvcnMiOltdLCJDdXN0b21GaWVsZDEiOiI2IiwiQ3VzdG9tRmllbGQyIjoiQW5hbHl0aWNhbCIsIkN1c3RvbUZpZWxkMyI6IlN1ZGRlbi1vbnNldCIsIkN1c3RvbUZpZWxkNCI6IkRpc2FzdGVyIHJlbGllZiIsIkN1c3RvbUZpZWxkNSI6IlJlc3BvbnNlIiwiQ3VzdG9tRmllbGQ2IjoiQW5hbHl0aWNhbCBtb2RlbGluZyIsIkN1c3RvbUZpZWxkNyI6IkVjb25vbWljK0Vudmlyb21lbnRhbCtTb2NpYWwiLCJDdXN0b21GaWVsZDgiOiJPcHRpbWl6YXRpb24iLCJDdXN0b21GaWVsZDkiOiJJcmFuIiwiRG9pIjoiMTAuMTAwNy9zMTA0NzktMDIxLTA0MDE0LTI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wNy9zMTA0NzktMDIxLTA0MDE0LTIiLCJVcmlTdHJpbmciOiJodHRwczovL2RvaS5vcmcvMTAuMTAwNy9zMTA0NzktMDIxLTA0MDE0LTI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Y6MTM6NTQiLCJNb2RpZmllZEJ5IjoiX0FMSSIsIklkIjoiNWViN2FlNzYtMDY4ZC00ZmZjLWE2YjgtNGZmYjQ4YTM2NGE0IiwiTW9kaWZpZWRPbiI6IjIwMjItMDMtMTZUMTY6MTM6NTQiLCJQcm9qZWN0Ijp7IiRyZWYiOiI1In19XSwiT3JnYW5pemF0aW9ucyI6W10sIk90aGVyc0ludm9sdmVkIjpbXSwiUGVyaW9kaWNhbCI6eyIkaWQiOiIxMyIsIiR0eXBlIjoiU3dpc3NBY2FkZW1pYy5DaXRhdmkuUGVyaW9kaWNhbCwgU3dpc3NBY2FkZW1pYy5DaXRhdmkiLCJFaXNzbiI6IjE1NzItOTMzOCIsIklzc24iOiIwMjU0LTUzMzAiLCJOYW1lIjoiQW5uYWxzIG9mIE9wZXJhdGlvbnMgUmVzZWFyY2giLCJQYWdpbmF0aW9uIjowLCJQcm90ZWN0ZWQiOmZhbHNlLCJTdGFuZGFyZEFiYnJldmlhdGlvbiI6IkFubiBPcGVyIFJlcyIsIkNyZWF0ZWRCeSI6Il9BTEkiLCJDcmVhdGVkT24iOiIyMDIyLTAzLTE2VDE2OjEyOjM4IiwiTW9kaWZpZWRCeSI6Il9BTEkiLCJJZCI6IjhkZDRjZDc4LTMxYjYtNGMzMi1iNTllLTI3ZGE2OGMwNTY1YiIsIk1vZGlmaWVkT24iOiIyMDIyLTAzLTE2VDE2OjEyOjM4IiwiUHJvamVjdCI6eyIkcmVmIjoiNSJ9fSwiUHVibGlzaGVycyI6W3siJGlkIjoiMTQiLCIkdHlwZSI6IlN3aXNzQWNhZGVtaWMuQ2l0YXZpLlB1Ymxpc2hlciwgU3dpc3NBY2FkZW1pYy5DaXRhdmkiLCJOYW1lIjoiU3ByaW5nZXIiLCJQcm90ZWN0ZWQiOmZhbHNlLCJDcmVhdGVkQnkiOiJfQUxJIiwiQ3JlYXRlZE9uIjoiMjAyMi0wMy0xMlQwNTowNDoyOSIsIk1vZGlmaWVkQnkiOiJfQUxJIiwiSWQiOiI5Y2Y1OTFhZS03YjdhLTRhOTctOTc1Yy04NjY4YzExN2I1NmIiLCJNb2RpZmllZE9uIjoiMjAyMi0wMy0xMlQwNTowNDoyOSIsIlByb2plY3QiOnsiJHJlZiI6IjUifX1dLCJRdW90YXRpb25zIjpbXSwiUmVmZXJlbmNlVHlwZSI6IkpvdXJuYWxBcnRpY2xlIiwiU2hvcnRUaXRsZSI6IkphbWFsaSwgUmFuamJhciBldCBhbC4gMjAyMSDigJMgQSBtdWx0aS1vYmplY3RpdmUgc3RvY2hhc3RpYyBwcm9ncmFtbWluZyBtb2RlbCIsIlNob3J0VGl0bGVVcGRhdGVUeXBlIjowLCJTb3VyY2VPZkJpYmxpb2dyYXBoaWNJbmZvcm1hdGlvbiI6IkNyb3NzUmVmIiwiU3RhdGljSWRzIjpbImQ3ZTk0M2YwLTUwNDEtNDQwZi05YTllLTUyNGY1YmY2Njk0MCJdLCJUYWJsZU9mQ29udGVudHNDb21wbGV4aXR5IjowLCJUYWJsZU9mQ29udGVudHNTb3VyY2VUZXh0Rm9ybWF0IjowLCJUYXNrcyI6W10sIlRpdGxlIjoiQSBtdWx0aS1vYmplY3RpdmUgc3RvY2hhc3RpYyBwcm9ncmFtbWluZyBtb2RlbCB0byBjb25maWd1cmUgYSBzdXN0YWluYWJsZSBodW1hbml0YXJpYW4gbG9naXN0aWNzIGNvbnNpZGVyaW5nIGRlcHJpdmF0aW9uIGNvc3QgYW5kIHBhdGllbnQgc2V2ZXJpdHkiLCJUcmFuc2xhdG9ycyI6W10sIlllYXIiOiIyMDIxIiwiWWVhclJlc29sdmVkIjoiMjAyMSIsIkNyZWF0ZWRCeSI6Il9BTEkiLCJDcmVhdGVkT24iOiIyMDIyLTAzLTE2VDE2OjEzOjU0IiwiTW9kaWZpZWRCeSI6Il9BTEkiLCJJZCI6ImVmMGJmOTQyLTM2NjMtNGZlYS04NjA0LTc5MWRlYzMxMmE3MCIsIk1vZGlmaWVkT24iOiIyMDIyLTEwLTMxVDA1OjIyOjI2IiwiUHJvamVjdCI6eyIkcmVmIjoiNSJ9fSwiVXNlTnVtYmVyaW5nVHlwZU9mUGFyZW50RG9jdW1lbnQiOmZhbHNlfSx7IiRpZCI6IjE1IiwiJHR5cGUiOiJTd2lzc0FjYWRlbWljLkNpdGF2aS5DaXRhdGlvbnMuV29yZFBsYWNlaG9sZGVyRW50cnksIFN3aXNzQWNhZGVtaWMuQ2l0YXZpIiwiSWQiOiI3ZDAwNjIwYi05MGM3LTQxZTgtOWI0Ni1kYjA5ODhhMTk0YzYiLCJSYW5nZVN0YXJ0IjoyMCwiUmFuZ2VMZW5ndGgiOjI1LCJSZWZlcmVuY2VJZCI6ImNhNTk5MDA1LTA5NWMtNDM4Yy04ZTI1LTQwMDAwZjExZTc2NyIsIlJlZmVyZW5jZSI6eyIkaWQiOiIxNiIsIiR0eXBlIjoiU3dpc3NBY2FkZW1pYy5DaXRhdmkuUmVmZXJlbmNlLCBTd2lzc0FjYWRlbWljLkNpdGF2aSIsIkFic3RyYWN0Q29tcGxleGl0eSI6MCwiQWJzdHJhY3RTb3VyY2VUZXh0Rm9ybWF0IjowLCJBdXRob3JzIjpbeyIkaWQiOiIxNyIsIiR0eXBlIjoiU3dpc3NBY2FkZW1pYy5DaXRhdmkuUGVyc29uLCBTd2lzc0FjYWRlbWljLkNpdGF2aSIsIkZpcnN0TmFtZSI6IkJlaG5hbSIsIkxhc3ROYW1lIjoiTWFsbWlyIiwiUHJvdGVjdGVkIjpmYWxzZSwiU2V4IjoyLCJDcmVhdGVkQnkiOiJfQWxpIiwiQ3JlYXRlZE9uIjoiMjAyMS0wMi0xNFQxNToxODowNCIsIk1vZGlmaWVkQnkiOiJfQWxpIiwiSWQiOiIzZjNmYjgyZi04MzRiLTQ4OGMtOWU2NC02MWE3MTRhMjdlMTUiLCJNb2RpZmllZE9uIjoiMjAyMS0wMi0xNFQxNToxODowNCIsIlByb2plY3QiOnsiJHJlZiI6IjUifX0seyIkaWQiOiIxOCIsIiR0eXBlIjoiU3dpc3NBY2FkZW1pYy5DaXRhdmkuUGVyc29uLCBTd2lzc0FjYWRlbWljLkNpdGF2aSIsIkZpcnN0TmFtZSI6IkNocmlzdG9waGVyIiwiTGFzdE5hbWUiOiJab2JlbCIsIk1pZGRsZU5hbWUiOiJXLiIsIlByb3RlY3RlZCI6ZmFsc2UsIlNleCI6MiwiQ3JlYXRlZEJ5IjoiX2EiLCJDcmVhdGVkT24iOiIyMDE2LTAzLTE2VDA0OjQ5OjMwIiwiTW9kaWZpZWRCeSI6Il9hIiwiSWQiOiJiNDE2NTY0NS00ZjA4LTRlOGQtOWUwMS1lNzc2ODBiZTE2Y2MiLCJNb2RpZmllZE9uIjoiMjAxNi0wMy0xNlQwNDo0OTozMCIsIlByb2plY3QiOnsiJHJlZiI6IjUifX1dLCJDaXRhdGlvbktleVVwZGF0ZVR5cGUiOjAsIkNvbGxhYm9yYXRvcnMiOltdLCJDdXN0b21GaWVsZDEiOiIxNCIsIkN1c3RvbUZpZWxkMiI6IkFuYWx5dGljYWwiLCJDdXN0b21GaWVsZDMiOiJTdWRkZW4tb25zZXQiLCJDdXN0b21GaWVsZDQiOiJEaXNhc3RlciByZWxpZWYiLCJDdXN0b21GaWVsZDUiOiJSZXNwb25zZSIsIkN1c3RvbUZpZWxkNiI6IkFuYWx5dGljYWwgbW9kZWxpbmciLCJDdXN0b21GaWVsZDciOiJTb2NpYWwrRWNvbm9taWMiLCJDdXN0b21GaWVsZDgiOiJPcHRpbWl6YXRpb24iLCJDdXN0b21GaWVsZDkiOiJVbml0ZWQgU3RhdGVzIiwiRG9pIjoiMTAuMTEwOC9KSExTQ00tMDgtMjAyMC0wMDY0IiwiRWRpdG9ycyI6W10sIkV2YWx1YXRpb25Db21wbGV4aXR5IjowLCJFdmFsdWF0aW9uU291cmNlVGV4dEZvcm1hdCI6MCwiR3JvdXBzIjpbXSwiSGFzTGFiZWwxIjpmYWxzZSwiSGFzTGFiZWwyIjpmYWxzZSwiS2V5d29yZHMiOltdLCJMb2NhdGlvbnMiOlt7IiRpZCI6IjE5IiwiJHR5cGUiOiJTd2lzc0FjYWRlbWljLkNpdGF2aS5Mb2NhdGlvbiwgU3dpc3NBY2FkZW1pYy5DaXRhdmkiLCJBZGRyZXNzIjp7IiRpZCI6IjIwIiwiJHR5cGUiOiJTd2lzc0FjYWRlbWljLkNpdGF2aS5MaW5rZWRSZXNvdXJjZSwgU3dpc3NBY2FkZW1pYy5DaXRhdmkiLCJMaW5rZWRSZXNvdXJjZVR5cGUiOjUsIk9yaWdpbmFsU3RyaW5nIjoiMTAuMTEwOC9KSExTQ00tMDgtMjAyMC0wMDY0IiwiVXJpU3RyaW5nIjoiaHR0cHM6Ly9kb2kub3JnLzEwLjExMDgvSkhMU0NNLTA4LTIwMjAtMDA2NC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GkiLCJDcmVhdGVkT24iOiIyMDIxLTAyLTE0VDE1OjE4OjA1IiwiTW9kaWZpZWRCeSI6Il9BbGkiLCJJZCI6ImUxMmFiNmRkLWUyZTAtNGYxYi04N2UzLTU0ODc1YTYwMTMyNCIsIk1vZGlmaWVkT24iOiIyMDIxLTAyLTE0VDE1OjE4OjA1IiwiUHJvamVjdCI6eyIkcmVmIjoiNSJ9fV0sIk51bWJlciI6IjIiLCJPcmdhbml6YXRpb25zIjpbXSwiT3RoZXJzSW52b2x2ZWQiOltdLCJQYWdlUmFuZ2UiOiI8c3A+XHJcbiAgPG4+NDc1PC9uPlxyXG4gIDxpbj50cnVlPC9pbj5cclxuICA8b3M+NDc1PC9vcz5cclxuICA8cHM+NDc1PC9wcz5cclxuPC9zcD5cclxuPG9zPjQ3NTwvb3M+IiwiUGVyaW9kaWNhbCI6eyIkaWQiOiIyMi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jM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1hbG1pciwgWm9iZWwgMjAyMSDigJMgQW4gYXBwbGllZCBhcHByb2FjaCB0byBtdWx0aS1jcml0ZXJpYSIsIlNob3J0VGl0bGVVcGRhdGVUeXBlIjowLCJTb3VyY2VPZkJpYmxpb2dyYXBoaWNJbmZvcm1hdGlvbiI6IkNyb3NzUmVmIiwiU3RhdGljSWRzIjpbImRlNzFlOWJhLTIzZWQtNGYyOC1iNzk2LWEwOWI1YTcxYjMxYyJdLCJUYWJsZU9mQ29udGVudHNDb21wbGV4aXR5IjowLCJUYWJsZU9mQ29udGVudHNTb3VyY2VUZXh0Rm9ybWF0IjowLCJUYXNrcyI6W10sIlRpdGxlIjoiQW4gYXBwbGllZCBhcHByb2FjaCB0byBtdWx0aS1jcml0ZXJpYSBodW1hbml0YXJpYW4gc3VwcGx5IGNoYWluIHBsYW5uaW5nIGZvciBwYW5kZW1pYyByZXNwb25zZSIsIlRyYW5zbGF0b3JzIjpbXSwiVm9sdW1lIjoiMTEiLCJZZWFyIjoiMjAyMSIsIlllYXJSZXNvbHZlZCI6IjIwMjEiLCJDcmVhdGVkQnkiOiJfQWxpIiwiQ3JlYXRlZE9uIjoiMjAyMS0wMi0xNFQxNToxODowNCIsIk1vZGlmaWVkQnkiOiJfQUxJIiwiSWQiOiJjYTU5OTAwNS0wOTVjLTQzOGMtOGUyNS00MDAwMGYxMWU3NjciLCJNb2RpZmllZE9uIjoiMjAyMi0wOS0yOFQxMzozMzowNiIsIlByb2plY3QiOnsiJHJlZiI6IjUifX0sIlVzZU51bWJlcmluZ1R5cGVPZlBhcmVudERvY3VtZW50IjpmYWxzZX1dLCJGb3JtYXR0ZWRUZXh0Ijp7IiRpZCI6IjI0IiwiQ291bnQiOjMsIlRleHRVbml0cyI6W3siJGlkIjoiMjUiLCJGb250U3R5bGUiOnsiJGlkIjoiMjYiLCJOZXV0cmFsIjp0cnVlfSwiUmVhZGluZ09yZGVyIjoxLCJUZXh0IjoiKEphbWFsaSJ9LHsiJGlkIjoiMjciLCJGb250U3R5bGUiOnsiJGlkIjoiMjgiLCJJdGFsaWMiOnRydWV9LCJSZWFkaW5nT3JkZXIiOjEsIlRleHQiOiIgZXQgYWwuIn0seyIkaWQiOiIyOSIsIkZvbnRTdHlsZSI6eyIkaWQiOiIzMCIsIk5ldXRyYWwiOnRydWV9LCJSZWFkaW5nT3JkZXIiOjEsIlRleHQiOiIsIDIwMjE7IE1hbG1pciBhbmQgWm9iZWwsIDIwMjEpIn1dfSwiVGFnIjoiQ2l0YXZpUGxhY2Vob2xkZXIjZWZmMzcyNDItODhkNS00MzA0LThhNDgtMTE5NjE5NDA3Zjc3IiwiVGV4dCI6IihKYW1hbGkgZXQgYWwuLCAyMDIxOyBNYWxtaXIgYW5kIFpvYmVsLCAyMDIxKSIsIldBSVZlcnNpb24iOiI2LjguMC4wIn0=}</w:instrText>
          </w:r>
          <w:r w:rsidR="00D708AA" w:rsidRPr="00DD54E3">
            <w:rPr>
              <w:color w:val="000000" w:themeColor="text1"/>
              <w:lang w:val="en-GB"/>
            </w:rPr>
            <w:fldChar w:fldCharType="separate"/>
          </w:r>
          <w:r w:rsidR="00B10F20" w:rsidRPr="00DD54E3">
            <w:rPr>
              <w:color w:val="000000" w:themeColor="text1"/>
              <w:lang w:val="en-GB"/>
            </w:rPr>
            <w:t>(Jamali</w:t>
          </w:r>
          <w:r w:rsidR="00B10F20" w:rsidRPr="00DD54E3">
            <w:rPr>
              <w:i/>
              <w:color w:val="000000" w:themeColor="text1"/>
              <w:lang w:val="en-GB"/>
            </w:rPr>
            <w:t xml:space="preserve"> et al.</w:t>
          </w:r>
          <w:r w:rsidR="00B10F20" w:rsidRPr="00DD54E3">
            <w:rPr>
              <w:color w:val="000000" w:themeColor="text1"/>
              <w:lang w:val="en-GB"/>
            </w:rPr>
            <w:t>, 2021; Malmir and Zobel, 2021)</w:t>
          </w:r>
          <w:r w:rsidR="00D708AA" w:rsidRPr="00DD54E3">
            <w:rPr>
              <w:color w:val="000000" w:themeColor="text1"/>
              <w:lang w:val="en-GB"/>
            </w:rPr>
            <w:fldChar w:fldCharType="end"/>
          </w:r>
        </w:sdtContent>
      </w:sdt>
      <w:r w:rsidRPr="00DD54E3">
        <w:rPr>
          <w:color w:val="000000" w:themeColor="text1"/>
          <w:lang w:val="en-GB"/>
        </w:rPr>
        <w:t>.</w:t>
      </w:r>
      <w:r w:rsidR="00993CB2" w:rsidRPr="00DD54E3">
        <w:rPr>
          <w:color w:val="000000" w:themeColor="text1"/>
          <w:lang w:val="en-GB"/>
        </w:rPr>
        <w:t xml:space="preserve"> The literature demonstrates a growing recognition of the need to integrate sustainability considerations into </w:t>
      </w:r>
      <w:r w:rsidR="00673C92" w:rsidRPr="00DD54E3">
        <w:rPr>
          <w:color w:val="000000" w:themeColor="text1"/>
          <w:lang w:val="en-GB"/>
        </w:rPr>
        <w:t>relief</w:t>
      </w:r>
      <w:r w:rsidR="00993CB2" w:rsidRPr="00DD54E3">
        <w:rPr>
          <w:color w:val="000000" w:themeColor="text1"/>
          <w:lang w:val="en-GB"/>
        </w:rPr>
        <w:t xml:space="preserve"> chain design decisions, ensuring a harmonious balance between meeting urgent humanitarian needs and reducing ecological footprints</w:t>
      </w:r>
      <w:r w:rsidR="00F55A5B" w:rsidRPr="00DD54E3">
        <w:rPr>
          <w:color w:val="000000" w:themeColor="text1"/>
          <w:lang w:val="en-GB"/>
        </w:rPr>
        <w:t xml:space="preserve"> </w:t>
      </w:r>
      <w:sdt>
        <w:sdtPr>
          <w:rPr>
            <w:color w:val="000000" w:themeColor="text1"/>
            <w:lang w:val="en-GB"/>
          </w:rPr>
          <w:alias w:val="To edit, see citavi.com/edit"/>
          <w:tag w:val="CitaviPlaceholder#f70faba5-1067-4056-8b28-42172b74fb4b"/>
          <w:id w:val="-1118911896"/>
          <w:placeholder>
            <w:docPart w:val="DefaultPlaceholder_-1854013440"/>
          </w:placeholder>
        </w:sdtPr>
        <w:sdtContent>
          <w:r w:rsidR="00F55A5B" w:rsidRPr="00DD54E3">
            <w:rPr>
              <w:color w:val="000000" w:themeColor="text1"/>
              <w:lang w:val="en-GB"/>
            </w:rPr>
            <w:fldChar w:fldCharType="begin"/>
          </w:r>
          <w:r w:rsidR="00A9573F"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JmMTM0ZTVjLTkxNDgtNGVjOC05ZDYwLTlmN2M0YWI2N2IxYiIsIlJhbmdlTGVuZ3RoIjoxOCwiUmVmZXJlbmNlSWQiOiIzMDBhMDI5OC1jNGYxLTQ4NDktYjlkZC1kZjhiOTA0MTA1ZDc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VqdW4iLCJMYXN0TmFtZSI6IkNhbyIsIlByb3RlY3RlZCI6ZmFsc2UsIlNleCI6MCwiQ3JlYXRlZEJ5IjoiX0FMSSIsIkNyZWF0ZWRPbiI6IjIwMjItMDMtMTJUMDQ6NDY6MjUiLCJNb2RpZmllZEJ5IjoiX0FMSSIsIklkIjoiZTgyMGRiMjgtZGFmMC00ODMwLTljYWItMDJkODY4NzBlNjAyIiwiTW9kaWZpZWRPbiI6IjIwMjItMDMtMTJUMDQ6NDY6MjUiLCJQcm9qZWN0Ijp7IiRpZCI6IjUiLCIkdHlwZSI6IlN3aXNzQWNhZGVtaWMuQ2l0YXZpLlByb2plY3QsIFN3aXNzQWNhZGVtaWMuQ2l0YXZpIn19LHsiJGlkIjoiNiIsIiR0eXBlIjoiU3dpc3NBY2FkZW1pYy5DaXRhdmkuUGVyc29uLCBTd2lzc0FjYWRlbWljLkNpdGF2aSIsIkZpcnN0TmFtZSI6IkNvbmdkb25nIiwiTGFzdE5hbWUiOiJMaSIsIlByb3RlY3RlZCI6ZmFsc2UsIlNleCI6MCwiQ3JlYXRlZEJ5IjoiX0FMSSIsIkNyZWF0ZWRPbiI6IjIwMjItMDMtMTRUMDQ6MzI6MDYiLCJNb2RpZmllZEJ5IjoiX0FMSSIsIklkIjoiODBjOTFhNmMtY2UwNy00N2ViLTgxMDQtZWEwOWMxZDRmNDRhIiwiTW9kaWZpZWRPbiI6IjIwMjItMDMtMTRUMDQ6MzI6MDYiLCJQcm9qZWN0Ijp7IiRyZWYiOiI1In19LHsiJGlkIjoiNyIsIiR0eXBlIjoiU3dpc3NBY2FkZW1pYy5DaXRhdmkuUGVyc29uLCBTd2lzc0FjYWRlbWljLkNpdGF2aSIsIkZpcnN0TmFtZSI6IlFpbiIsIkxhc3ROYW1lIjoiWWFuZyIsIlByb3RlY3RlZCI6ZmFsc2UsIlNleCI6MCwiQ3JlYXRlZEJ5IjoiX0FMSSIsIkNyZWF0ZWRPbiI6IjIwMjItMDMtMTRUMDQ6MzI6MDYiLCJNb2RpZmllZEJ5IjoiX0FMSSIsIklkIjoiYjhhYmVlNDctMTNkMC00ODliLTlmZDQtNDZjMTFhZTQ5YmI3IiwiTW9kaWZpZWRPbiI6IjIwMjItMDMtMTRUMDQ6MzI6MDYiLCJQcm9qZWN0Ijp7IiRyZWYiOiI1In19LHsiJGlkIjoiOCIsIiR0eXBlIjoiU3dpc3NBY2FkZW1pYy5DaXRhdmkuUGVyc29uLCBTd2lzc0FjYWRlbWljLkNpdGF2aSIsIkZpcnN0TmFtZSI6IllhbmciLCJMYXN0TmFtZSI6IkxpdSIsIlByb3RlY3RlZCI6ZmFsc2UsIlNleCI6MCwiQ3JlYXRlZEJ5IjoiX0FMSSIsIkNyZWF0ZWRPbiI6IjIwMjItMDMtMTJUMDQ6NDY6MjUiLCJNb2RpZmllZEJ5IjoiX0FMSSIsIklkIjoiOTRkOGMyMjYtNWNjMS00Y2M3LWFiMzItYjgwZWY5NmQwNzc5IiwiTW9kaWZpZWRPbiI6IjIwMjItMDMtMTJUMDQ6NDY6MjUiLCJQcm9qZWN0Ijp7IiRyZWYiOiI1In19LHsiJGlkIjoiOSIsIiR0eXBlIjoiU3dpc3NBY2FkZW1pYy5DaXRhdmkuUGVyc29uLCBTd2lzc0FjYWRlbWljLkNpdGF2aSIsIkZpcnN0TmFtZSI6IlRpbmciLCJMYXN0TmFtZSI6IlF1IiwiUHJvdGVjdGVkIjpmYWxzZSwiU2V4IjowLCJDcmVhdGVkQnkiOiJfQUxJIiwiQ3JlYXRlZE9uIjoiMjAyMi0wMy0xNlQxMjo0NDo0OSIsIk1vZGlmaWVkQnkiOiJfQUxJIiwiSWQiOiJhMzZiZDcwNS1mZjcyLTQyNjQtYTE4NC01OTBjMDk4OTkwNjUiLCJNb2RpZmllZE9uIjoiMjAyMi0wMy0xNlQxMjo0NDo0OSIsIlByb2plY3QiOnsiJHJlZiI6IjUifX1dLCJDaXRhdGlvbktleSI6IkNhbyBldCBhbC4gMjAxOCIsIkNpdGF0aW9uS2V5VXBkYXRlVHlwZSI6MCwiQ29sbGFib3JhdG9ycyI6W10sIkN1c3RvbUZpZWxkMSI6IjEzMCIsIkN1c3RvbUZpZWxkMiI6IkFuYWx5dGljYWwiLCJDdXN0b21GaWVsZDMiOiJTdWRkZW4tb25zZXQiLCJDdXN0b21GaWVsZDQiOiJEaXNhc3RlciByZWxpZWYiLCJDdXN0b21GaWVsZDUiOiJSZXNwb25zZSIsIkN1c3RvbUZpZWxkNiI6IkFuYWx5dGljYWwgbW9kZWxpbmciLCJDdXN0b21GaWVsZDciOiJTb2NpYWwiLCJDdXN0b21GaWVsZDgiOiJPcHRpbWl6YXRpb24iLCJDdXN0b21GaWVsZDkiOiJDaGluYSIsIkRvaSI6IjEwLjEwMTYvai5qY2xlcHJvLjIwMTcuMTEuMDM3IiwiRWRpdG9ycyI6W10sIkV2YWx1YXRpb25Db21wbGV4aXR5IjowLCJFdmFsdWF0aW9uU291cmNlVGV4dEZvcm1hdCI6MCwiR3JvdXBzIjpbeyIkaWQiOiIx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EiLCIkdHlwZSI6IlN3aXNzQWNhZGVtaWMuQ2l0YXZpLkxvY2F0aW9uLCBTd2lzc0FjYWRlbWljLkNpdGF2aSIsIkFkZHJlc3MiOnsiJGlkIjoiMTIiLCIkdHlwZSI6IlN3aXNzQWNhZGVtaWMuQ2l0YXZpLkxpbmtlZFJlc291cmNlLCBTd2lzc0FjYWRlbWljLkNpdGF2aSIsIkxpbmtlZFJlc291cmNlVHlwZSI6NSwiT3JpZ2luYWxTdHJpbmciOiIxMC4xMDE2L2ouamNsZXByby4yMDE3LjExLjAzNyIsIlVyaVN0cmluZyI6Imh0dHBzOi8vZG9pLm9yZy8xMC4xMDE2L2ouamNsZXByby4yMDE3LjExLjAzNy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xMjo0NDo0OSIsIk1vZGlmaWVkQnkiOiJfQUxJIiwiSWQiOiIxZmExMmQxMy1hMmJkLTQwM2ItYjA1NS02M2IxZGFiOGZlZmEiLCJNb2RpZmllZE9uIjoiMjAyMi0wMy0xNlQxMjo0NDo0OSIsIlByb2plY3QiOnsiJHJlZiI6IjUifX1dLCJPcmdhbml6YXRpb25zIjpbXSwiT3RoZXJzSW52b2x2ZWQiOltdLCJQYWdlUmFuZ2UiOiI8c3A+XHJcbiAgPG4+MTQyMjwvbj5cclxuICA8aW4+dHJ1ZTwvaW4+XHJcbiAgPG9zPjE0MjI8L29zPlxyXG4gIDxwcz4xNDIyPC9wcz5cclxuPC9zcD5cclxuPGVwPlxyXG4gIDxuPjE0MzU8L24+XHJcbiAgPGluPnRydWU8L2luPlxyXG4gIDxvcz4xNDM1PC9vcz5cclxuICA8cHM+MTQzNTwvcHM+XHJcbjwvZXA+XHJcbjxvcz4xNDIyLTE0MzU8L29zPiIsIlBlcmlvZGljYWwiOnsiJGlkIjoiMTQiLCIkdHlwZSI6IlN3aXNzQWNhZGVtaWMuQ2l0YXZpLlBlcmlvZGljYWwsIFN3aXNzQWNhZGVtaWMuQ2l0YXZpIiwiTmFtZSI6IkpvdXJuYWwgb2YgQ2xlYW5lciBQcm9kdWN0aW9uIiwiUGFnaW5hdGlvbiI6MCwiUHJvdGVjdGVkIjpmYWxzZSwiQ3JlYXRlZEJ5IjoiX0Fuam9tc2hvYWUiLCJDcmVhdGVkT24iOiIyMDIyLTAxLTMwVDA0OjMxOjM4IiwiTW9kaWZpZWRCeSI6Il9BbmpvbXNob2FlIiwiSWQiOiI3ZWFhMjljNS0yZjA1LTQ2MmMtYjY1ZS02ZWU2NjY0OTk4MmQiLCJNb2RpZmllZE9uIjoiMjAyMi0wMS0zMFQwNDozMTozOCIsIlByb2plY3QiOnsiJHJlZiI6IjUifX0sIlB1Ymxpc2hlcnMiOlt7IiRpZCI6IjE1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kNhbywgTGkgZXQgYWwuIDIwMTgg4oCTIEEgbm92ZWwgbXVsdGktb2JqZWN0aXZlIHByb2dyYW1taW5nIG1vZGVsIiwiU2hvcnRUaXRsZVVwZGF0ZVR5cGUiOjAsIlNvdXJjZU9mQmlibGlvZ3JhcGhpY0luZm9ybWF0aW9uIjoiQ3Jvc3NSZWYiLCJTdGF0aWNJZHMiOlsiYTU5NGJiYmMtYmI1Ny00ZWM5LWExN2MtMWFlMTM0NmU4NzdjIl0sIlRhYmxlT2ZDb250ZW50c0NvbXBsZXhpdHkiOjAsIlRhYmxlT2ZDb250ZW50c1NvdXJjZVRleHRGb3JtYXQiOjAsIlRhc2tzIjpbXSwiVGl0bGUiOiJBIG5vdmVsIG11bHRpLW9iamVjdGl2ZSBwcm9ncmFtbWluZyBtb2RlbCBvZiByZWxpZWYgZGlzdHJpYnV0aW9uIGZvciBzdXN0YWluYWJsZSBkaXNhc3RlciBzdXBwbHkgY2hhaW4gaW4gbGFyZ2Utc2NhbGUgbmF0dXJhbCBkaXNhc3RlcnMiLCJUcmFuc2xhdG9ycyI6W10sIlZvbHVtZSI6IjE3NCIsIlllYXIiOiIyMDE4IiwiWWVhclJlc29sdmVkIjoiMjAxOCIsIkNyZWF0ZWRCeSI6Il9BTEkiLCJDcmVhdGVkT24iOiIyMDIyLTAzLTE2VDEyOjQ0OjQ5IiwiTW9kaWZpZWRCeSI6Il9BTEkiLCJJZCI6IjMwMGEwMjk4LWM0ZjEtNDg0OS1iOWRkLWRmOGI5MDQxMDVkNyIsIk1vZGlmaWVkT24iOiIyMDIyLTEwLTMxVDA1OjIyOjI5IiwiUHJvamVjdCI6eyIkcmVmIjoiNSJ9fSwiVXNlTnVtYmVyaW5nVHlwZU9mUGFyZW50RG9jdW1lbnQiOmZhbHNlfV0sIkZvcm1hdHRlZFRleHQiOnsiJGlkIjoiMTYiLCJDb3VudCI6MywiVGV4dFVuaXRzIjpbeyIkaWQiOiIxNyIsIkZvbnRTdHlsZSI6eyIkaWQiOiIxOCIsIk5ldXRyYWwiOnRydWV9LCJSZWFkaW5nT3JkZXIiOjEsIlRleHQiOiIoQ2FvIn0seyIkaWQiOiIxOSIsIkZvbnRTdHlsZSI6eyIkaWQiOiIyMCIsIkl0YWxpYyI6dHJ1ZX0sIlJlYWRpbmdPcmRlciI6MSwiVGV4dCI6IiBldCBhbC4ifSx7IiRpZCI6IjIxIiwiRm9udFN0eWxlIjp7IiRpZCI6IjIyIiwiTmV1dHJhbCI6dHJ1ZX0sIlJlYWRpbmdPcmRlciI6MSwiVGV4dCI6IiwgMjAxOCkifV19LCJUYWciOiJDaXRhdmlQbGFjZWhvbGRlciNmNzBmYWJhNS0xMDY3LTQwNTYtOGIyOC00MjE3MmI3NGZiNGIiLCJUZXh0IjoiKENhbyBldCBhbC4sIDIwMTgpIiwiV0FJVmVyc2lvbiI6IjYuOC4wLjAifQ==}</w:instrText>
          </w:r>
          <w:r w:rsidR="00F55A5B" w:rsidRPr="00DD54E3">
            <w:rPr>
              <w:color w:val="000000" w:themeColor="text1"/>
              <w:lang w:val="en-GB"/>
            </w:rPr>
            <w:fldChar w:fldCharType="separate"/>
          </w:r>
          <w:r w:rsidR="00B10F20" w:rsidRPr="00DD54E3">
            <w:rPr>
              <w:color w:val="000000" w:themeColor="text1"/>
              <w:lang w:val="en-GB"/>
            </w:rPr>
            <w:t>(Cao</w:t>
          </w:r>
          <w:r w:rsidR="00B10F20" w:rsidRPr="00DD54E3">
            <w:rPr>
              <w:i/>
              <w:color w:val="000000" w:themeColor="text1"/>
              <w:lang w:val="en-GB"/>
            </w:rPr>
            <w:t xml:space="preserve"> et al.</w:t>
          </w:r>
          <w:r w:rsidR="00B10F20" w:rsidRPr="00DD54E3">
            <w:rPr>
              <w:color w:val="000000" w:themeColor="text1"/>
              <w:lang w:val="en-GB"/>
            </w:rPr>
            <w:t>, 2018)</w:t>
          </w:r>
          <w:r w:rsidR="00F55A5B" w:rsidRPr="00DD54E3">
            <w:rPr>
              <w:color w:val="000000" w:themeColor="text1"/>
              <w:lang w:val="en-GB"/>
            </w:rPr>
            <w:fldChar w:fldCharType="end"/>
          </w:r>
        </w:sdtContent>
      </w:sdt>
      <w:r w:rsidR="00993CB2" w:rsidRPr="00DD54E3">
        <w:rPr>
          <w:color w:val="000000" w:themeColor="text1"/>
          <w:lang w:val="en-GB"/>
        </w:rPr>
        <w:t>.</w:t>
      </w:r>
      <w:r w:rsidR="00673C92" w:rsidRPr="00DD54E3">
        <w:rPr>
          <w:color w:val="000000" w:themeColor="text1"/>
          <w:lang w:val="en-GB"/>
        </w:rPr>
        <w:t xml:space="preserve"> </w:t>
      </w:r>
      <w:r w:rsidR="00F5027E" w:rsidRPr="00DD54E3">
        <w:rPr>
          <w:color w:val="000000" w:themeColor="text1"/>
          <w:lang w:val="en-GB"/>
        </w:rPr>
        <w:t>A number of studies in our review have focused on optimi</w:t>
      </w:r>
      <w:r w:rsidR="00ED15E8" w:rsidRPr="00DD54E3">
        <w:rPr>
          <w:color w:val="000000" w:themeColor="text1"/>
          <w:lang w:val="en-GB"/>
        </w:rPr>
        <w:t>s</w:t>
      </w:r>
      <w:r w:rsidR="0088521B" w:rsidRPr="00DD54E3">
        <w:rPr>
          <w:color w:val="000000" w:themeColor="text1"/>
          <w:lang w:val="en-GB"/>
        </w:rPr>
        <w:t>ing</w:t>
      </w:r>
      <w:r w:rsidR="00F5027E" w:rsidRPr="00DD54E3">
        <w:rPr>
          <w:color w:val="000000" w:themeColor="text1"/>
          <w:lang w:val="en-GB"/>
        </w:rPr>
        <w:t xml:space="preserve"> </w:t>
      </w:r>
      <w:r w:rsidR="00640177" w:rsidRPr="00DD54E3">
        <w:rPr>
          <w:color w:val="000000" w:themeColor="text1"/>
          <w:lang w:val="en-GB"/>
        </w:rPr>
        <w:t xml:space="preserve">sustainable </w:t>
      </w:r>
      <w:r w:rsidR="00F5027E" w:rsidRPr="00DD54E3">
        <w:rPr>
          <w:color w:val="000000" w:themeColor="text1"/>
          <w:lang w:val="en-GB"/>
        </w:rPr>
        <w:t>relief distribution</w:t>
      </w:r>
      <w:r w:rsidR="005A3D54" w:rsidRPr="00DD54E3">
        <w:rPr>
          <w:color w:val="000000" w:themeColor="text1"/>
          <w:lang w:val="en-GB"/>
        </w:rPr>
        <w:t xml:space="preserve">, </w:t>
      </w:r>
      <w:r w:rsidR="00640177" w:rsidRPr="00DD54E3">
        <w:rPr>
          <w:color w:val="000000" w:themeColor="text1"/>
          <w:lang w:val="en-GB"/>
        </w:rPr>
        <w:t>facility location</w:t>
      </w:r>
      <w:r w:rsidR="00CD62A9" w:rsidRPr="00DD54E3">
        <w:rPr>
          <w:color w:val="000000" w:themeColor="text1"/>
          <w:lang w:val="en-GB"/>
        </w:rPr>
        <w:t>,</w:t>
      </w:r>
      <w:r w:rsidR="00DF472B" w:rsidRPr="00DD54E3">
        <w:rPr>
          <w:color w:val="000000" w:themeColor="text1"/>
          <w:lang w:val="en-GB"/>
        </w:rPr>
        <w:t xml:space="preserve"> resource allocation,</w:t>
      </w:r>
      <w:r w:rsidR="00640177" w:rsidRPr="00DD54E3">
        <w:rPr>
          <w:color w:val="000000" w:themeColor="text1"/>
          <w:lang w:val="en-GB"/>
        </w:rPr>
        <w:t xml:space="preserve"> </w:t>
      </w:r>
      <w:r w:rsidR="005A3D54" w:rsidRPr="00DD54E3">
        <w:rPr>
          <w:color w:val="000000" w:themeColor="text1"/>
          <w:lang w:val="en-GB"/>
        </w:rPr>
        <w:t xml:space="preserve">and vehicle routing </w:t>
      </w:r>
      <w:r w:rsidR="00640177" w:rsidRPr="00DD54E3">
        <w:rPr>
          <w:color w:val="000000" w:themeColor="text1"/>
          <w:lang w:val="en-GB"/>
        </w:rPr>
        <w:t>problems in HSCs</w:t>
      </w:r>
      <w:r w:rsidR="00F5027E" w:rsidRPr="00DD54E3">
        <w:rPr>
          <w:color w:val="000000" w:themeColor="text1"/>
          <w:lang w:val="en-GB"/>
        </w:rPr>
        <w:t xml:space="preserve"> </w:t>
      </w:r>
      <w:sdt>
        <w:sdtPr>
          <w:rPr>
            <w:color w:val="000000" w:themeColor="text1"/>
            <w:lang w:val="en-GB"/>
          </w:rPr>
          <w:alias w:val="To edit, see citavi.com/edit"/>
          <w:tag w:val="CitaviPlaceholder#55363934-3253-417b-b35d-bd7b8611c76b"/>
          <w:id w:val="1738583158"/>
          <w:placeholder>
            <w:docPart w:val="10E9FAE12DC147F8BA7A4550AFA716E9"/>
          </w:placeholder>
        </w:sdtPr>
        <w:sdtContent>
          <w:r w:rsidR="00F5027E"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NiY2YxMTA0LWY5M2MtNDA4My04ZjBjLTEzMjY1ODE1MmFjMSIsIlJhbmdlTGVuZ3RoIjoyMiwiUmVmZXJlbmNlSWQiOiIyN2ViYmYzYi1iMmVlLTQ2ODYtOWE5Yy02ZmE0ZGMyMTllZm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J0aW4iLCJMYXN0TmFtZSI6IkJvb3N0YW5pIiwiUHJvdGVjdGVkIjpmYWxzZSwiU2V4IjowLCJDcmVhdGVkQnkiOiJfQUxJIiwiQ3JlYXRlZE9uIjoiMjAyMi0wNS0wOFQwNTo1MDozOSIsIk1vZGlmaWVkQnkiOiJfQUxJIiwiSWQiOiJlODUzYTI2YS1mY2IyLTQ2M2EtYjdlNi0xNTJiMDRjZGMyYWEiLCJNb2RpZmllZE9uIjoiMjAyMi0wNS0wOFQwNTo1MDozOSIsIlByb2plY3QiOnsiJGlkIjoiNSIsIiR0eXBlIjoiU3dpc3NBY2FkZW1pYy5DaXRhdmkuUHJvamVjdCwgU3dpc3NBY2FkZW1pYy5DaXRhdmkifX0seyIkaWQiOiI2IiwiJHR5cGUiOiJTd2lzc0FjYWRlbWljLkNpdGF2aS5QZXJzb24sIFN3aXNzQWNhZGVtaWMuQ2l0YXZpIiwiRmlyc3ROYW1lIjoiRmFyaWJvcnoiLCJMYXN0TmFtZSI6IkpvbGFpIiwiUHJvdGVjdGVkIjpmYWxzZSwiU2V4IjowLCJDcmVhdGVkQnkiOiJfQUxJIiwiQ3JlYXRlZE9uIjoiMjAyMi0wNS0wOFQwNTo1MDozOSIsIk1vZGlmaWVkQnkiOiJfQUxJIiwiSWQiOiJiNTYwMWYzYi1jMjZlLTQ0YjgtOTNkYi03ZGY3YWIyYWYyMzkiLCJNb2RpZmllZE9uIjoiMjAyMi0wNS0wOFQwNTo1MDozOSIsIlByb2plY3QiOnsiJHJlZiI6IjUifX0seyIkaWQiOiI3IiwiJHR5cGUiOiJTd2lzc0FjYWRlbWljLkNpdGF2aS5QZXJzb24sIFN3aXNzQWNhZGVtaWMuQ2l0YXZpIiwiRmlyc3ROYW1lIjoiQWxpIiwiTGFzdE5hbWUiOiJCb3pvcmdpLUFtaXJpIiwiUHJvdGVjdGVkIjpmYWxzZSwiU2V4IjoyLCJDcmVhdGVkQnkiOiJfQWxpIiwiQ3JlYXRlZE9uIjoiMjAxOC0wMS0xNVQwNDoyMDowNSIsIk1vZGlmaWVkQnkiOiJfQWxpIiwiSWQiOiI1NjA0NGM2ZC1lYzQxLTQ5MTItYmYwNS02OTIwNDQzODAyNzEiLCJNb2RpZmllZE9uIjoiMjAxOC0wMS0xNVQwNDoyMDowNSIsIlByb2plY3QiOnsiJHJlZiI6IjUifX1dLCJDaXRhdGlvbktleSI6IkJvb3N0YW5pIGV0IGFsLiAyMDIxIiwiQ2l0YXRpb25LZXlVcGRhdGVUeXBlIjowLCJDb2xsYWJvcmF0b3JzIjpbXSwiQ3VzdG9tRmllbGQxIjoiMTIiLCJDdXN0b21GaWVsZDIiOiJBbmFseXRpY2FsIiwiQ3VzdG9tRmllbGQzIjoiU3VkZGVuLW9uc2V0IiwiQ3VzdG9tRmllbGQ0IjoiRGlzYXN0ZXIgcmVsaWVmIiwiQ3VzdG9tRmllbGQ1IjoiUHJlcGFyZWRuZXNzIiwiQ3VzdG9tRmllbGQ2IjoiQW5hbHl0aWNhbCBtb2RlbGluZyIsIkN1c3RvbUZpZWxkNyI6IkVjb25vbWljK0Vudmlyb21lbnRhbCtTb2NpYWwiLCJDdXN0b21GaWVsZDgiOiJPcHRpbWl6YXRpb24iLCJDdXN0b21GaWVsZDkiOiJJcmFuIiwiRG9pIjoiMTAuMTA4MC8xNTU2ODMxOC4yMDIwLjE3NzM5NzU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JodHRwczovL3d3dy50YW5kZm9ubGluZS5jb20vZG9pL2Z1bGwvMTAuMTA4MC8xNTU2ODMxOC4yMDIwLjE3NzM5NzUiLCJVcmlTdHJpbmciOiJodHRwczovL3d3dy50YW5kZm9ubGluZS5jb20vZG9pL2Z1bGwvMTAuMTA4MC8xNTU2ODMxOC4yMDIwLjE3NzM5NzU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ciLCJNb2RpZmllZEJ5IjoiX0Fuam9tc2hvYWUiLCJJZCI6IjE3YzU1NTg2LTg0MmMtNDRiNC1iNDBiLTgxOThjZWY0Y2YzZiIsIk1vZGlmaWVkT24iOiIyMDIyLTAzLTExVDA2OjMzOjA3IiwiUHJvamVjdCI6eyIkcmVmIjoiNSJ9fSx7IiRpZCI6IjEyIiwiJHR5cGUiOiJTd2lzc0FjYWRlbWljLkNpdGF2aS5Mb2NhdGlvbiwgU3dpc3NBY2FkZW1pYy5DaXRhdmkiLCJBZGRyZXNzIjp7IiRpZCI6IjEzIiwiJHR5cGUiOiJTd2lzc0FjYWRlbWljLkNpdGF2aS5MaW5rZWRSZXNvdXJjZSwgU3dpc3NBY2FkZW1pYy5DaXRhdmkiLCJMaW5rZWRSZXNvdXJjZVR5cGUiOjUsIk9yaWdpbmFsU3RyaW5nIjoiMTAuMTA4MC8xNTU2ODMxOC4yMDIwLjE3NzM5NzUiLCJVcmlTdHJpbmciOiJodHRwczovL2RvaS5vcmcvMTAuMTA4MC8xNTU2ODMxOC4yMDIwLjE3NzM5NzU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1MWI0MjY1NC1kMWRmLTRiNTYtODgzNy1mYTAyYTFjMmI5ODYiLCJNb2RpZmllZE9uIjoiMjAyMi0wMS0zMFQwNDo1NDo1MyIsIlByb2plY3QiOnsiJHJlZiI6IjUifX0seyIkaWQiOiIxNSIsIiR0eXBlIjoiU3dpc3NBY2FkZW1pYy5DaXRhdmkuTG9jYXRpb24sIFN3aXNzQWNhZGVtaWMuQ2l0YXZpIiwiQWRkcmVzcyI6eyIkaWQiOiIxNiIsIiR0eXBlIjoiU3dpc3NBY2FkZW1pYy5DaXRhdmkuTGlua2VkUmVzb3VyY2UsIFN3aXNzQWNhZGVtaWMuQ2l0YXZpIiwiTGlua2VkUmVzb3VyY2VUeXBlIjo1LCJPcmlnaW5hbFN0cmluZyI6Imh0dHBzOi8vd3d3LnNjb3B1cy5jb20vaW53YXJkL3JlY29yZC51cmk/ZWlkPTItczIuMC04NTA4NzEyMjY1MyZkb2k9MTAuMTA4MCUyZjE1NTY4MzE4LjIwMjAuMTc3Mzk3NSZwYXJ0bmVySUQ9NDAmbWQ1PWEzMDlmOTIwNGM2MDk1NGRlNTRkMmU5ZTAwODZhNDg0IiwiVXJpU3RyaW5nIjoiaHR0cHM6Ly93d3cuc2NvcHVzLmNvbS9pbndhcmQvcmVjb3JkLnVyaT9laWQ9Mi1zMi4wLTg1MDg3MTIyNjUzJmRvaT0xMC4xMDgwJTJmMTU1NjgzMTguMjAyMC4xNzczOTc1JnBhcnRuZXJJRD00MCZtZDU9YTMwOWY5MjA0YzYwOTU0ZGU1NGQyZTllMDA4NmE0ODQiLCJMaW5rZWRSZXNvdXJjZVN0YXR1cyI6OCwiUHJvcGVydGllcyI6eyIkaWQiOiI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zOTA1ZjhmNy0zYjgwLTQ5ZWMtODAyNy02YjNlNWU3YjM1NjMiLCJNb2RpZmllZE9uIjoiMjAyMi0wMS0zMFQwNDo1NDo1MyIsIlByb2plY3QiOnsiJHJlZiI6IjUifX1dLCJOdW1iZXIiOiI4IiwiT25saW5lQWRkcmVzcyI6Imh0dHBzOi8vd3d3LnNjb3B1cy5jb20vaW53YXJkL3JlY29yZC51cmk/ZWlkPTItczIuMC04NTA4NzEyMjY1MyZkb2k9MTAuMTA4MCUyZjE1NTY4MzE4LjIwMjAuMTc3Mzk3NSZwYXJ0bmVySUQ9NDAmbWQ1PWEzMDlmOTIwNGM2MDk1NGRlNTRkMmU5ZTAwODZhNDg0IiwiT3JnYW5pemF0aW9ucyI6W10sIk90aGVyc0ludm9sdmVkIjpbXSwiUGFnZVJhbmdlIjoiPHNwPlxyXG4gIDxuPjYwNDwvbj5cclxuICA8aW4+dHJ1ZTwvaW4+XHJcbiAgPG9zPjYwNDwvb3M+XHJcbiAgPHBzPjYwNDwvcHM+XHJcbjwvc3A+XHJcbjxlcD5cclxuICA8bj42MjA8L24+XHJcbiAgPGluPnRydWU8L2luPlxyXG4gIDxvcz42MjA8L29zPlxyXG4gIDxwcz42MjA8L3BzPlxyXG48L2VwPlxyXG48b3M+NjA0LTYyMDwvb3M+IiwiUGVyaW9kaWNhbCI6eyIkaWQiOiIxOCIsIiR0eXBlIjoiU3dpc3NBY2FkZW1pYy5DaXRhdmkuUGVyaW9kaWNhbCwgU3dpc3NBY2FkZW1pYy5DaXRhdmkiLCJOYW1lIjoiSW50ZXJuYXRpb25hbCBKb3VybmFsIG9mIFN1c3RhaW5hYmxlIFRyYW5zcG9ydGF0aW9uIiwiUGFnaW5hdGlvbiI6MCwiUHJvdGVjdGVkIjpmYWxzZSwiQ3JlYXRlZEJ5IjoiX0Fuam9tc2hvYWUiLCJDcmVhdGVkT24iOiIyMDIyLTAxLTMwVDA0OjU0OjUzIiwiTW9kaWZpZWRCeSI6Il9BbmpvbXNob2FlIiwiSWQiOiI5N2VhNTVhZi1mYTQwLTRjZTYtYmI1Ni1jZmZiODQ1ZDkxNWYiLCJNb2RpZmllZE9uIjoiMjAyMi0wMS0zMFQwNDo1NDo1MyIsIlByb2plY3QiOnsiJHJlZiI6IjUifX0sIlB1Ymxpc2hlcnMiOlt7IiRpZCI6IjE5IiwiJHR5cGUiOiJTd2lzc0FjYWRlbWljLkNpdGF2aS5QdWJsaXNoZXIsIFN3aXNzQWNhZGVtaWMuQ2l0YXZpIiwiTmFtZSI6IlRheWxvciAmIEZyYW5jaXMgR3JvdXAiLCJQcm90ZWN0ZWQiOmZhbHNlLCJDcmVhdGVkQnkiOiJfQWxpYW4iLCJDcmVhdGVkT24iOiIyMDIyLTA3LTI3VDA2OjAzOjU4IiwiTW9kaWZpZWRCeSI6Il9BbGlhbiIsIklkIjoiZDI5MTk4N2ItNjBkYi00ZWI5LWEyZTgtYzEyN2Y1MzI3YmViIiwiTW9kaWZpZWRPbiI6IjIwMjItMDctMjdUMDY6MDM6NTgiLCJQcm9qZWN0Ijp7IiRyZWYiOiI1In19XSwiUXVvdGF0aW9ucyI6W10sIlJlZmVyZW5jZVR5cGUiOiJKb3VybmFsQXJ0aWNsZSIsIlNob3J0VGl0bGUiOiJCb29zdGFuaSwgSm9sYWkgZXQgYWwuIDIwMjEg4oCTIERlc2lnbmluZyBhIHN1c3RhaW5hYmxlIGh1bWFuaXRhcmlhbiByZWxpZWYiLCJTaG9ydFRpdGxlVXBkYXRlVHlwZSI6MCwiU291cmNlT2ZCaWJsaW9ncmFwaGljSW5mb3JtYXRpb24iOiJDcm9zc1JlZiIsIlN0YXRpY0lkcyI6WyJlMTU0YmIwNC1mZDM2LTQxOGQtODA3ZS1jOGE0ZGM0ZTdmYTQiXSwiVGFibGVPZkNvbnRlbnRzQ29tcGxleGl0eSI6MCwiVGFibGVPZkNvbnRlbnRzU291cmNlVGV4dEZvcm1hdCI6MCwiVGFza3MiOltdLCJUaXRsZSI6IkRlc2lnbmluZyBhIHN1c3RhaW5hYmxlIGh1bWFuaXRhcmlhbiByZWxpZWYgbG9naXN0aWNzIG1vZGVsIGluIHByZS0gYW5kIHBvc3RkaXNhc3RlciBtYW5hZ2VtZW50IiwiVHJhbnNsYXRvcnMiOltdLCJWb2x1bWUiOiIxNSIsIlllYXIiOiIyMDIxIiwiWWVhclJlc29sdmVkIjoiMjAyMSIsIkNyZWF0ZWRCeSI6Il9BbmpvbXNob2FlIiwiQ3JlYXRlZE9uIjoiMjAyMi0wMS0zMFQwNDo1NDo1MyIsIk1vZGlmaWVkQnkiOiJfQWxpIiwiSWQiOiIyN2ViYmYzYi1iMmVlLTQ2ODYtOWE5Yy02ZmE0ZGMyMTllZmIiLCJNb2RpZmllZE9uIjoiMjAyMy0xMC0wMlQyMjoyOToxNSIsIlByb2plY3QiOnsiJHJlZiI6IjUifX0sIlVzZU51bWJlcmluZ1R5cGVPZlBhcmVudERvY3VtZW50IjpmYWxzZX0seyIkaWQiOiIyMCIsIiR0eXBlIjoiU3dpc3NBY2FkZW1pYy5DaXRhdmkuQ2l0YXRpb25zLldvcmRQbGFjZWhvbGRlckVudHJ5LCBTd2lzc0FjYWRlbWljLkNpdGF2aSIsIklkIjoiYjgxMDhjOTctYWViOC00MDIxLWJjOGItYmU2MjVhY2JiNzgyIiwiUmFuZ2VTdGFydCI6MjIsIlJhbmdlTGVuZ3RoIjoxOSwiUmVmZXJlbmNlSWQiOiJhZTA2OTJlNy04N2Y5LTQyYjctOTE5Yy04ODY0OTdlNzdiYmUiLCJSZWZlcmVuY2UiOnsiJGlkIjoiMjEiLCIkdHlwZSI6IlN3aXNzQWNhZGVtaWMuQ2l0YXZpLlJlZmVyZW5jZSwgU3dpc3NBY2FkZW1pYy5DaXRhdmkiLCJBYnN0cmFjdENvbXBsZXhpdHkiOjAsIkFic3RyYWN0U291cmNlVGV4dEZvcm1hdCI6MCwiQXV0aG9ycyI6W3siJGlkIjoiMjI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yMyIsIiR0eXBlIjoiU3dpc3NBY2FkZW1pYy5DaXRhdmkuUGVyc29uLCBTd2lzc0FjYWRlbWljLkNpdGF2aSIsIkZpcnN0TmFtZSI6IllhbmciLCJMYXN0TmFtZSI6IkxpdSIsIlByb3RlY3RlZCI6ZmFsc2UsIlNleCI6MCwiQ3JlYXRlZEJ5IjoiX0FMSSIsIkNyZWF0ZWRPbiI6IjIwMjItMDMtMTJUMDQ6NDY6MjUiLCJNb2RpZmllZEJ5IjoiX0FMSSIsIklkIjoiOTRkOGMyMjYtNWNjMS00Y2M3LWFiMzItYjgwZWY5NmQwNzc5IiwiTW9kaWZpZWRPbiI6IjIwMjItMDMtMTJUMDQ6NDY6MjUiLCJQcm9qZWN0Ijp7IiRyZWYiOiI1In19LHsiJGlkIjoiMjQiLCIkdHlwZSI6IlN3aXNzQWNhZGVtaWMuQ2l0YXZpLlBlcnNvbiwgU3dpc3NBY2FkZW1pYy5DaXRhdmkiLCJGaXJzdE5hbWUiOiJPdSIsIkxhc3ROYW1lIjoiVGFuZyIsIlByb3RlY3RlZCI6ZmFsc2UsIlNleCI6MCwiQ3JlYXRlZEJ5IjoiX0FMSSIsIkNyZWF0ZWRPbiI6IjIwMjItMDMtMTJUMDQ6NDY6MjUiLCJNb2RpZmllZEJ5IjoiX0FMSSIsIklkIjoiNzYzOWI2ZmItNjdkNy00OTMzLWJiOTAtN2QwNzQxZjFkN2VjIiwiTW9kaWZpZWRPbiI6IjIwMjItMDMtMTJUMDQ6NDY6MjUiLCJQcm9qZWN0Ijp7IiRyZWYiOiI1In19LHsiJGlkIjoiMjUiLCIkdHlwZSI6IlN3aXNzQWNhZGVtaWMuQ2l0YXZpLlBlcnNvbiwgU3dpc3NBY2FkZW1pYy5DaXRhdmkiLCJGaXJzdE5hbWUiOiJYdWVob25nIiwiTGFzdE5hbWUiOiJHYW8iLCJQcm90ZWN0ZWQiOmZhbHNlLCJTZXgiOjAsIkNyZWF0ZWRCeSI6Il9BTEkiLCJDcmVhdGVkT24iOiIyMDIyLTAzLTEyVDA0OjQ2OjI1IiwiTW9kaWZpZWRCeSI6Il9BTEkiLCJJZCI6Ijc5MGMwZjhhLWZiODMtNDA3Yy04ZjUxLTY1MzdkMGFiZmI5NiIsIk1vZGlmaWVkT24iOiIyMDIyLTAzLTEyVDA0OjQ2OjI1IiwiUHJvamVjdCI6eyIkcmVmIjoiNSJ9fV0sIkNpdGF0aW9uS2V5IjoiQ2FvIGV0IGFsLiAyMDIxIiwiQ2l0YXRpb25LZXlVcGRhdGVUeXBlIjowLCJDb2xsYWJvcmF0b3JzIjpbXSwiQ3VzdG9tRmllbGQxIjoiMjIiLCJDdXN0b21GaWVsZDIiOiJBbmFseXRpY2FsIiwiQ3VzdG9tRmllbGQzIjoiU3VkZGVuLW9uc2V0IiwiQ3VzdG9tRmllbGQ0IjoiRGlzYXN0ZXIgcmVsaWVmIiwiQ3VzdG9tRmllbGQ1IjoiUmVjb3ZlcnkiLCJDdXN0b21GaWVsZDYiOiJBbmFseXRpY2FsIG1vZGVsaW5nIiwiQ3VzdG9tRmllbGQ3IjoiRWNvbm9taWMrRW52aXJvbWVudGFsK1NvY2lhbCIsIkN1c3RvbUZpZWxkOCI6Ik9wdGltaXphdGlvbiIsIkN1c3RvbUZpZWxkOSI6IkNoaW5hIiwiRG9pIjoiMTAuMTAxNi9qLmlqcGUuMjAyMS4xMDgwODEiLCJFZGl0b3JzIjpbXSwiRXZhbHVhdGlvbkNvbXBsZXhpdHkiOjAsIkV2YWx1YXRpb25Tb3VyY2VUZXh0Rm9ybWF0IjowLCJHcm91cHMiOlt7IiRyZWYiOiI4In1dLCJIYXNMYWJlbDEiOmZhbHNlLCJIYXNMYWJlbDIiOmZhbHNlLCJLZXl3b3JkcyI6W10sIkxvY2F0aW9ucyI6W3siJGlkIjoiMjYiLCIkdHlwZSI6IlN3aXNzQWNhZGVtaWMuQ2l0YXZpLkxvY2F0aW9uLCBTd2lzc0FjYWRlbWljLkNpdGF2aSIsIkFkZHJlc3MiOnsiJGlkIjoiMjciLCIkdHlwZSI6IlN3aXNzQWNhZGVtaWMuQ2l0YXZpLkxpbmtlZFJlc291cmNlLCBTd2lzc0FjYWRlbWljLkNpdGF2aSIsIkxpbmtlZFJlc291cmNlVHlwZSI6NSwiT3JpZ2luYWxTdHJpbmciOiIxMC4xMDE2L2ouaWpwZS4yMDIxLjEwODA4MSIsIlVyaVN0cmluZyI6Imh0dHBzOi8vZG9pLm9yZy8xMC4xMDE2L2ouaWpwZS4yMDIxLjEwODA4MSIsIkxpbmtlZFJlc291cmNlU3RhdHVzIjo4LCJQcm9wZXJ0aWVzIjp7IiRpZCI6IjI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MlQwNDo0NjoyNSIsIk1vZGlmaWVkQnkiOiJfQUxJIiwiSWQiOiJhM2MxYjVhYS00MmU3LTRiYWQtYjRhNi1hMzQ5ZjMwYTFmNTgiLCJNb2RpZmllZE9uIjoiMjAyMi0wMy0xMlQwNDo0NjoyNSIsIlByb2plY3QiOnsiJHJlZiI6IjUifX1dLCJPcmdhbml6YXRpb25zIjpbXSwiT3RoZXJzSW52b2x2ZWQiOltdLCJQYWdlUmFuZ2UiOiI8c3A+XHJcbiAgPG4+MTA4MDgxPC9uPlxyXG4gIDxpbj50cnVlPC9pbj5cclxuICA8b3M+MTA4MDgxPC9vcz5cclxuICA8cHM+MTA4MDgxPC9wcz5cclxuPC9zcD5cclxuPG9zPjEwODA4MTwvb3M+IiwiUGVyaW9kaWNhbCI6eyIkaWQiOiIyOSIsIiR0eXBlIjoiU3dpc3NBY2FkZW1pYy5DaXRhdmkuUGVyaW9kaWNhbCwgU3dpc3NBY2FkZW1pYy5DaXRhdmkiLCJJc3NuIjoiMDkyNTUyNzMiLCJOYW1lIjoiSW50ZXJuYXRpb25hbCBKb3VybmFsIG9mIFByb2R1Y3Rpb24gRWNvbm9taWNzIiwiUGFnaW5hdGlvbiI6MCwiUHJvdGVjdGVkIjpmYWxzZSwiQ3JlYXRlZEJ5IjoiX0FMSSIsIkNyZWF0ZWRPbiI6IjIwMjItMDMtMTJUMDQ6NDY6MjUiLCJNb2RpZmllZEJ5IjoiX0FMSSIsIklkIjoiZDkwMWRkOWUtOGI4OS00YmNmLWI5ZTEtYWZkODJiMmI5MjgxIiwiTW9kaWZpZWRPbiI6IjIwMjItMDMtMTJUMDQ6NDY6MjUiLCJQcm9qZWN0Ijp7IiRyZWYiOiI1In19LCJQdWJsaXNoZXJzIjpbeyIkaWQiOiIzMC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DYW8sIExpdSBldCBhbC4gMjAyMSDigJMgQSBmdXp6eSBiaS1sZXZlbCBvcHRpbWl6YXRpb24gbW9kZWwiLCJTaG9ydFRpdGxlVXBkYXRlVHlwZSI6MCwiU291cmNlT2ZCaWJsaW9ncmFwaGljSW5mb3JtYXRpb24iOiJDcm9zc1JlZiIsIlN0YXRpY0lkcyI6WyI0NGY3YjAwYy1mOTM2LTQxZmQtYjY1Mi0zMjZjMTM3ZjUyMTIiXSwiVGFibGVPZkNvbnRlbnRzQ29tcGxleGl0eSI6MCwiVGFibGVPZkNvbnRlbnRzU291cmNlVGV4dEZvcm1hdCI6MCwiVGFza3MiOltdLCJUaXRsZSI6IkEgZnV6enkgYmktbGV2ZWwgb3B0aW1pemF0aW9uIG1vZGVsIGZvciBtdWx0aS1wZXJpb2QgcG9zdC1kaXNhc3RlciByZWxpZWYgZGlzdHJpYnV0aW9uIGluIHN1c3RhaW5hYmxlIGh1bWFuaXRhcmlhbiBzdXBwbHkgY2hhaW5zIiwiVHJhbnNsYXRvcnMiOltdLCJWb2x1bWUiOiIyMzUiLCJZZWFyIjoiMjAyMSIsIlllYXJSZXNvbHZlZCI6IjIwMjEiLCJDcmVhdGVkQnkiOiJfQUxJIiwiQ3JlYXRlZE9uIjoiMjAyMi0wMy0xMlQwNDo0NjoyNSIsIk1vZGlmaWVkQnkiOiJfQUxJIiwiSWQiOiJhZTA2OTJlNy04N2Y5LTQyYjctOTE5Yy04ODY0OTdlNzdiYmUiLCJNb2RpZmllZE9uIjoiMjAyMi0xMC0zMVQwNToyMjoyOSIsIlByb2plY3QiOnsiJHJlZiI6IjUifX0sIlVzZU51bWJlcmluZ1R5cGVPZlBhcmVudERvY3VtZW50IjpmYWxzZX1dLCJGb3JtYXR0ZWRUZXh0Ijp7IiRpZCI6IjMxIiwiQ291bnQiOjUsIlRleHRVbml0cyI6W3siJGlkIjoiMzIiLCJGb250U3R5bGUiOnsiJGlkIjoiMzMiLCJOZXV0cmFsIjp0cnVlfSwiUmVhZGluZ09yZGVyIjoxLCJUZXh0IjoiKEJvb3N0YW5pIn0seyIkaWQiOiIzNCIsIkZvbnRTdHlsZSI6eyIkaWQiOiIzNSIsIkl0YWxpYyI6dHJ1ZX0sIlJlYWRpbmdPcmRlciI6MSwiVGV4dCI6IiBldCBhbC4ifSx7IiRpZCI6IjM2IiwiRm9udFN0eWxlIjp7IiRpZCI6IjM3IiwiTmV1dHJhbCI6dHJ1ZX0sIlJlYWRpbmdPcmRlciI6MSwiVGV4dCI6IiwgMjAyMTsgQ2FvIn0seyIkaWQiOiIzOCIsIkZvbnRTdHlsZSI6eyIkaWQiOiIzOSIsIkl0YWxpYyI6dHJ1ZX0sIlJlYWRpbmdPcmRlciI6MSwiVGV4dCI6IiBldCBhbC4ifSx7IiRpZCI6IjQwIiwiRm9udFN0eWxlIjp7IiRpZCI6IjQxIiwiTmV1dHJhbCI6dHJ1ZX0sIlJlYWRpbmdPcmRlciI6MSwiVGV4dCI6IiwgMjAyMSkifV19LCJUYWciOiJDaXRhdmlQbGFjZWhvbGRlciM1NTM2MzkzNC0zMjUzLTQxN2ItYjM1ZC1iZDdiODYxMWM3NmIiLCJUZXh0IjoiKEJvb3N0YW5pIGV0IGFsLiwgMjAyMTsgQ2FvIGV0IGFsLiwgMjAyMSkiLCJXQUlWZXJzaW9uIjoiNi44LjAuMCJ9}</w:instrText>
          </w:r>
          <w:r w:rsidR="00F5027E" w:rsidRPr="00DD54E3">
            <w:rPr>
              <w:color w:val="000000" w:themeColor="text1"/>
              <w:lang w:val="en-GB"/>
            </w:rPr>
            <w:fldChar w:fldCharType="separate"/>
          </w:r>
          <w:r w:rsidR="00B10F20" w:rsidRPr="00DD54E3">
            <w:rPr>
              <w:color w:val="000000" w:themeColor="text1"/>
              <w:lang w:val="en-GB"/>
            </w:rPr>
            <w:t>(Boostani</w:t>
          </w:r>
          <w:r w:rsidR="00B10F20" w:rsidRPr="00DD54E3">
            <w:rPr>
              <w:i/>
              <w:color w:val="000000" w:themeColor="text1"/>
              <w:lang w:val="en-GB"/>
            </w:rPr>
            <w:t xml:space="preserve"> et al.</w:t>
          </w:r>
          <w:r w:rsidR="00B10F20" w:rsidRPr="00DD54E3">
            <w:rPr>
              <w:color w:val="000000" w:themeColor="text1"/>
              <w:lang w:val="en-GB"/>
            </w:rPr>
            <w:t>, 2021; Cao</w:t>
          </w:r>
          <w:r w:rsidR="00B10F20" w:rsidRPr="00DD54E3">
            <w:rPr>
              <w:i/>
              <w:color w:val="000000" w:themeColor="text1"/>
              <w:lang w:val="en-GB"/>
            </w:rPr>
            <w:t xml:space="preserve"> et al.</w:t>
          </w:r>
          <w:r w:rsidR="00B10F20" w:rsidRPr="00DD54E3">
            <w:rPr>
              <w:color w:val="000000" w:themeColor="text1"/>
              <w:lang w:val="en-GB"/>
            </w:rPr>
            <w:t>, 2021)</w:t>
          </w:r>
          <w:r w:rsidR="00F5027E" w:rsidRPr="00DD54E3">
            <w:rPr>
              <w:color w:val="000000" w:themeColor="text1"/>
              <w:lang w:val="en-GB"/>
            </w:rPr>
            <w:fldChar w:fldCharType="end"/>
          </w:r>
        </w:sdtContent>
      </w:sdt>
      <w:r w:rsidR="00F5027E" w:rsidRPr="00DD54E3">
        <w:rPr>
          <w:color w:val="000000" w:themeColor="text1"/>
          <w:lang w:val="en-GB"/>
        </w:rPr>
        <w:t xml:space="preserve">. </w:t>
      </w:r>
      <w:sdt>
        <w:sdtPr>
          <w:rPr>
            <w:color w:val="000000" w:themeColor="text1"/>
            <w:lang w:val="en-GB"/>
          </w:rPr>
          <w:alias w:val="To edit, see citavi.com/edit"/>
          <w:tag w:val="CitaviPlaceholder#bb8748ee-d9b4-4642-9d8b-27018046476c"/>
          <w:id w:val="300509694"/>
          <w:placeholder>
            <w:docPart w:val="DefaultPlaceholder_-1854013440"/>
          </w:placeholder>
        </w:sdtPr>
        <w:sdtContent>
          <w:r w:rsidR="0021290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dhMDE2MTU4LTg1MGMtNDJmOS1iZGJjLWE5YTBmY2U0OTAyYiIsIkVudHJpZXMiOlt7IiRpZCI6IjIiLCIkdHlwZSI6IlN3aXNzQWNhZGVtaWMuQ2l0YXZpLkNpdGF0aW9ucy5Xb3JkUGxhY2Vob2xkZXJFbnRyeSwgU3dpc3NBY2FkZW1pYy5DaXRhdmkiLCJJZCI6ImM4NjQwYTIxLWQyMDAtNGQyZS04ZTU4LTVkNTQwNjJlNjc5ZSIsIlJhbmdlTGVuZ3RoIjoxOCwiUmVmZXJlbmNlSWQiOiI0NmJhYWY3OC0xOTU0LTQzYzktOWYwMi0yZWYzNGJiNWUzNT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phaHJhIiwiTGFzdE5hbWUiOiJEZXNpLU5lemhhZCIsIlByb3RlY3RlZCI6ZmFsc2UsIlNleCI6MCwiQ3JlYXRlZEJ5IjoiX0FMSSIsIkNyZWF0ZWRPbiI6IjIwMjItMDUtMzBUMDI6Mzk6MzAiLCJNb2RpZmllZEJ5IjoiX0FMSSIsIklkIjoiMzU1MjRlMmMtMmRlZi00MDZiLTliM2ItYzJlMDgxOGE1MjdkIiwiTW9kaWZpZWRPbiI6IjIwMjItMDUtMzBUMDI6Mzk6MzAiLCJQcm9qZWN0Ijp7IiRpZCI6IjUiLCIkdHlwZSI6IlN3aXNzQWNhZGVtaWMuQ2l0YXZpLlByb2plY3QsIFN3aXNzQWNhZGVtaWMuQ2l0YXZpIn19LHsiJGlkIjoiNiIsIiR0eXBlIjoiU3dpc3NBY2FkZW1pYy5DaXRhdmkuUGVyc29uLCBTd2lzc0FjYWRlbWljLkNpdGF2aSIsIkZpcnN0TmFtZSI6IkZhdGVtZWgiLCJMYXN0TmFtZSI6IlNhYm91aGkiLCJQcm90ZWN0ZWQiOmZhbHNlLCJTZXgiOjAsIkNyZWF0ZWRCeSI6Il9BTEkiLCJDcmVhdGVkT24iOiIyMDIyLTA1LTMwVDAyOjM5OjMwIiwiTW9kaWZpZWRCeSI6Il9BTEkiLCJJZCI6IjBmM2FlOWEyLWI3ZmItNDkwMC05MWM2LTY0YmI2YmJmZTZiMCIsIk1vZGlmaWVkT24iOiIyMDIyLTA1LTMwVDAyOjM5OjMwIiwiUHJvamVjdCI6eyIkcmVmIjoiNSJ9fSx7IiRpZCI6IjciLCIkdHlwZSI6IlN3aXNzQWNhZGVtaWMuQ2l0YXZpLlBlcnNvbiwgU3dpc3NBY2FkZW1pYy5DaXRhdmkiLCJGaXJzdE5hbWUiOiJNb2hhbW1hZCIsIkxhc3ROYW1lIjoiRGVoZ2hhbmkgU2FkcmFiYWRpIiwiTWlkZGxlTmFtZSI6Ikhvc3NlaW4iLCJQcm90ZWN0ZWQiOmZhbHNlLCJTZXgiOjAsIkNyZWF0ZWRCeSI6Il9BTEkiLCJDcmVhdGVkT24iOiIyMDIyLTA1LTMwVDAyOjM5OjMwIiwiTW9kaWZpZWRCeSI6Il9BTEkiLCJJZCI6ImQ1MDM4NjEyLTg3MGUtNDg3MS1iNWExLTAxZjMxY2ZiODEwZSIsIk1vZGlmaWVkT24iOiIyMDIyLTA1LTMwVDAyOjM5OjMwIiwiUHJvamVjdCI6eyIkcmVmIjoiNSJ9fV0sIkNpdGF0aW9uS2V5IjoiRGVzaS1OZXpoYWQgZXQgYWwuIDIwMjIiLCJDaXRhdGlvbktleVVwZGF0ZVR5cGUiOjAsIkNvbGxhYm9yYXRvcnMiOltdLCJDdXN0b21GaWVsZDEiOiIwIiwiQ3VzdG9tRmllbGQyIjoiQW5hbHl0aWNhbCIsIkN1c3RvbUZpZWxkMyI6IlN1ZGRlbi1vbnNldCIsIkN1c3RvbUZpZWxkNCI6IkRpc2FzdGVyIHJlbGllZiIsIkN1c3RvbUZpZWxkNSI6IlJlc3BvbnNlIiwiQ3VzdG9tRmllbGQ2IjoiQW5hbHl0aWNhbCBtb2RlbGluZyIsIkN1c3RvbUZpZWxkNyI6IkVjb25vbWljK0Vudmlyb21lbnRhbCtTb2NpYWwiLCJDdXN0b21GaWVsZDgiOiJPcHRpbWl6YXRpb24iLCJDdXN0b21GaWVsZDkiOiJJcmFuIiwiRG9pIjoiMTAuMTA1MS9yby8yMDIyMDIxIiwiRWRpdG9ycyI6W10sIkV2YWx1YXRpb25Db21wbGV4aXR5IjowLCJFdmFsdWF0aW9uU291cmNlVGV4dEZvcm1hdCI6MCwiR3JvdXBzIjpbeyIkaWQiOiI4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dHJ1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DUxL3JvLzIwMjIwMjEiLCJVcmlTdHJpbmciOiJodHRwczovL2RvaS5vcmcvMTAuMTA1MS9yby8yMDIyMDIx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MwVDAyOjM5OjMwIiwiTW9kaWZpZWRCeSI6Il9BTEkiLCJJZCI6ImRmMTQ1YTE1LTYxNWQtNGE4Zi1hMDI0LTc5YWUxOGE0MTljYiIsIk1vZGlmaWVkT24iOiIyMDIyLTA1LTMwVDAyOjM5OjMwIiwiUHJvamVjdCI6eyIkcmVmIjoiNSJ9fV0sIk51bWJlciI6IjIiLCJPcmdhbml6YXRpb25zIjpbXSwiT3RoZXJzSW52b2x2ZWQiOltdLCJQYWdlUmFuZ2UiOiI8c3A+XHJcbiAgPG4+NzUxPC9uPlxyXG4gIDxpbj50cnVlPC9pbj5cclxuICA8b3M+NzUxPC9vcz5cclxuICA8cHM+NzUxPC9wcz5cclxuPC9zcD5cclxuPGVwPlxyXG4gIDxuPjc2ODwvbj5cclxuICA8aW4+dHJ1ZTwvaW4+XHJcbiAgPG9zPjc2ODwvb3M+XHJcbiAgPHBzPjc2ODwvcHM+XHJcbjwvZXA+XHJcbjxvcz43NTEtNzY4PC9vcz4iLCJQZXJpb2RpY2FsIjp7IiRpZCI6IjEyIiwiJHR5cGUiOiJTd2lzc0FjYWRlbWljLkNpdGF2aS5QZXJpb2RpY2FsLCBTd2lzc0FjYWRlbWljLkNpdGF2aSIsIkVpc3NuIjoiMjgwNC03MzAzIiwiSXNzbiI6IjAzOTktMDU1OSIsIk5hbWUiOiJSQUlSTyAtIE9wZXJhdGlvbnMgUmVzZWFyY2giLCJQYWdpbmF0aW9uIjowLCJQcm90ZWN0ZWQiOmZhbHNlLCJTdGFuZGFyZEFiYnJldmlhdGlvbiI6IlJBSVJPLU9wZXIuIFJlcy4iLCJDcmVhdGVkQnkiOiJfQUxJIiwiQ3JlYXRlZE9uIjoiMjAyMi0wNS0zMFQwMjozOTozMCIsIk1vZGlmaWVkQnkiOiJfQUxJIiwiSWQiOiJiNGMwOWZmZS02OTYzLTQ2MmMtOTc4My1iNjhhZDg2N2Q3MTciLCJNb2RpZmllZE9uIjoiMjAyMi0wNS0zMFQwMjozOTozMCIsIlByb2plY3QiOnsiJHJlZiI6IjUifX0sIlB1Ymxpc2hlcnMiOlt7IiRpZCI6IjEzIiwiJHR5cGUiOiJTd2lzc0FjYWRlbWljLkNpdGF2aS5QdWJsaXNoZXIsIFN3aXNzQWNhZGVtaWMuQ2l0YXZpIiwiTmFtZSI6IkVEUCBTY2llbmNlcyIsIlByb3RlY3RlZCI6ZmFsc2UsIkNyZWF0ZWRCeSI6Il9BTEkiLCJDcmVhdGVkT24iOiIyMDIyLTA5LTAxVDA4OjM2OjUzIiwiTW9kaWZpZWRCeSI6Il9BTEkiLCJJZCI6IjhkYzEzNzI3LTM0NGUtNDc2MC04YzQ3LTY1ZDkwOTA0YTZkMCIsIk1vZGlmaWVkT24iOiIyMDIyLTA5LTAxVDA4OjM2OjUzIiwiUHJvamVjdCI6eyIkcmVmIjoiNSJ9fV0sIlF1b3RhdGlvbnMiOltdLCJSZWZlcmVuY2VUeXBlIjoiSm91cm5hbEFydGljbGUiLCJTaG9ydFRpdGxlIjoiRGVzaS1OZXpoYWQsIFNhYm91aGkgZXQgYWwuIDIwMjIg4oCTIEFuIG9wdGltaXphdGlvbiBhcHByb2FjaCBmb3IgZGlzYXN0ZXIiLCJTaG9ydFRpdGxlVXBkYXRlVHlwZSI6MCwiU291cmNlT2ZCaWJsaW9ncmFwaGljSW5mb3JtYXRpb24iOiJDcm9zc1JlZiIsIlN0YXRpY0lkcyI6WyIwMzY2NWY1ZS0zOGQzLTRiNWMtOGZjZi0zYmI3YjdjYWM4MTIiXSwiVGFibGVPZkNvbnRlbnRzQ29tcGxleGl0eSI6MCwiVGFibGVPZkNvbnRlbnRzU291cmNlVGV4dEZvcm1hdCI6MCwiVGFza3MiOltdLCJUaXRsZSI6IkFuIG9wdGltaXphdGlvbiBhcHByb2FjaCBmb3IgZGlzYXN0ZXIgcmVsaWVmIG5ldHdvcmsgZGVzaWduIHVuZGVyIHVuY2VydGFpbnR5IGFuZCBkaXNydXB0aW9uIHdpdGggc3VzdGFpbmFiaWxpdHkgY29uc2lkZXJhdGlvbnMiLCJUcmFuc2xhdG9ycyI6W10sIlZvbHVtZSI6IjU2IiwiWWVhciI6IjIwMjIiLCJZZWFyUmVzb2x2ZWQiOiIyMDIyIiwiQ3JlYXRlZEJ5IjoiX0FMSSIsIkNyZWF0ZWRPbiI6IjIwMjItMDUtMzBUMDI6Mzk6MzAiLCJNb2RpZmllZEJ5IjoiX0FsaSIsIklkIjoiNDZiYWFmNzgtMTk1NC00M2M5LTlmMDItMmVmMzRiYjVlMzU5IiwiTW9kaWZpZWRPbiI6IjIwMjMtMTAtMDJUMjI6Mjk6MTUiLCJQcm9qZWN0Ijp7IiRyZWYiOiI1In19LCJVc2VOdW1iZXJpbmdUeXBlT2ZQYXJlbnREb2N1bWVudCI6ZmFsc2V9XSwiRm9ybWF0dGVkVGV4dCI6eyIkaWQiOiIxNCIsIkNvdW50IjoyLCJUZXh0VW5pdHMiOlt7IiRpZCI6IjE1IiwiRm9udFN0eWxlIjp7IiRpZCI6IjE2IiwiTmV1dHJhbCI6dHJ1ZX0sIlJlYWRpbmdPcmRlciI6MSwiVGV4dCI6IkRlc2ktTmV6aGFkIn0seyIkaWQiOiIxNyIsIkZvbnRTdHlsZSI6eyIkaWQiOiIxOCIsIkl0YWxpYyI6dHJ1ZX0sIlJlYWRpbmdPcmRlciI6MSwiVGV4dCI6IiBldCBhbC4ifV19LCJUYWciOiJDaXRhdmlQbGFjZWhvbGRlciNiYjg3NDhlZS1kOWI0LTQ2NDItOWQ4Yi0yNzAxODA0NjQ3NmMiLCJUZXh0IjoiRGVzaS1OZXpoYWQgZXQgYWwuIiwiV0FJVmVyc2lvbiI6IjYuOC4wLjAifQ==}</w:instrText>
          </w:r>
          <w:r w:rsidR="0021290B" w:rsidRPr="00DD54E3">
            <w:rPr>
              <w:color w:val="000000" w:themeColor="text1"/>
              <w:lang w:val="en-GB"/>
            </w:rPr>
            <w:fldChar w:fldCharType="separate"/>
          </w:r>
          <w:r w:rsidR="00B10F20" w:rsidRPr="00DD54E3">
            <w:rPr>
              <w:color w:val="000000" w:themeColor="text1"/>
              <w:lang w:val="en-GB"/>
            </w:rPr>
            <w:t>Desi-Nezhad</w:t>
          </w:r>
          <w:r w:rsidR="00B10F20" w:rsidRPr="00DD54E3">
            <w:rPr>
              <w:i/>
              <w:color w:val="000000" w:themeColor="text1"/>
              <w:lang w:val="en-GB"/>
            </w:rPr>
            <w:t xml:space="preserve"> et al.</w:t>
          </w:r>
          <w:r w:rsidR="0021290B" w:rsidRPr="00DD54E3">
            <w:rPr>
              <w:color w:val="000000" w:themeColor="text1"/>
              <w:lang w:val="en-GB"/>
            </w:rPr>
            <w:fldChar w:fldCharType="end"/>
          </w:r>
        </w:sdtContent>
      </w:sdt>
      <w:r w:rsidR="0021290B" w:rsidRPr="00DD54E3">
        <w:rPr>
          <w:color w:val="000000" w:themeColor="text1"/>
          <w:lang w:val="en-GB"/>
        </w:rPr>
        <w:t xml:space="preserve"> </w:t>
      </w:r>
      <w:sdt>
        <w:sdtPr>
          <w:rPr>
            <w:color w:val="000000" w:themeColor="text1"/>
            <w:lang w:val="en-GB"/>
          </w:rPr>
          <w:alias w:val="To edit, see citavi.com/edit"/>
          <w:tag w:val="CitaviPlaceholder#7a016158-850c-42f9-bdbc-a9a0fce4902b"/>
          <w:id w:val="-445158460"/>
          <w:placeholder>
            <w:docPart w:val="DefaultPlaceholder_-1854013440"/>
          </w:placeholder>
        </w:sdtPr>
        <w:sdtContent>
          <w:r w:rsidR="0021290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JiODc0OGVlLWQ5YjQtNDY0Mi05ZDhiLTI3MDE4MDQ2NDc2YyIsIkVudHJpZXMiOlt7IiRpZCI6IjIiLCIkdHlwZSI6IlN3aXNzQWNhZGVtaWMuQ2l0YXZpLkNpdGF0aW9ucy5Xb3JkUGxhY2Vob2xkZXJFbnRyeSwgU3dpc3NBY2FkZW1pYy5DaXRhdmkiLCJJZCI6Ijc3YTIxYzEyLTc2ZjUtNDc0My1iOTBjLTM1YWY5M2QyZjAyYyIsIlJhbmdlTGVuZ3RoIjo2LCJSZWZlcmVuY2VJZCI6IjQ2YmFhZjc4LTE5NTQtNDNjOS05ZjAyLTJlZjM0YmI1ZTM1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aYWhyYSIsIkxhc3ROYW1lIjoiRGVzaS1OZXpoYWQiLCJQcm90ZWN0ZWQiOmZhbHNlLCJTZXgiOjAsIkNyZWF0ZWRCeSI6Il9BTEkiLCJDcmVhdGVkT24iOiIyMDIyLTA1LTMwVDAyOjM5OjMwIiwiTW9kaWZpZWRCeSI6Il9BTEkiLCJJZCI6IjM1NTI0ZTJjLTJkZWYtNDA2Yi05YjNiLWMyZTA4MThhNTI3ZCIsIk1vZGlmaWVkT24iOiIyMDIyLTA1LTMwVDAyOjM5OjMwIiwiUHJvamVjdCI6eyIkaWQiOiI1IiwiJHR5cGUiOiJTd2lzc0FjYWRlbWljLkNpdGF2aS5Qcm9qZWN0LCBTd2lzc0FjYWRlbWljLkNpdGF2aSJ9fSx7IiRpZCI6IjYiLCIkdHlwZSI6IlN3aXNzQWNhZGVtaWMuQ2l0YXZpLlBlcnNvbiwgU3dpc3NBY2FkZW1pYy5DaXRhdmkiLCJGaXJzdE5hbWUiOiJGYXRlbWVoIiwiTGFzdE5hbWUiOiJTYWJvdWhpIiwiUHJvdGVjdGVkIjpmYWxzZSwiU2V4IjowLCJDcmVhdGVkQnkiOiJfQUxJIiwiQ3JlYXRlZE9uIjoiMjAyMi0wNS0zMFQwMjozOTozMCIsIk1vZGlmaWVkQnkiOiJfQUxJIiwiSWQiOiIwZjNhZTlhMi1iN2ZiLTQ5MDAtOTFjNi02NGJiNmJiZmU2YjAiLCJNb2RpZmllZE9uIjoiMjAyMi0wNS0zMFQwMjozOTozMCIsIlByb2plY3QiOnsiJHJlZiI6IjUifX0seyIkaWQiOiI3IiwiJHR5cGUiOiJTd2lzc0FjYWRlbWljLkNpdGF2aS5QZXJzb24sIFN3aXNzQWNhZGVtaWMuQ2l0YXZpIiwiRmlyc3ROYW1lIjoiTW9oYW1tYWQiLCJMYXN0TmFtZSI6IkRlaGdoYW5pIFNhZHJhYmFkaSIsIk1pZGRsZU5hbWUiOiJIb3NzZWluIiwiUHJvdGVjdGVkIjpmYWxzZSwiU2V4IjowLCJDcmVhdGVkQnkiOiJfQUxJIiwiQ3JlYXRlZE9uIjoiMjAyMi0wNS0zMFQwMjozOTozMCIsIk1vZGlmaWVkQnkiOiJfQUxJIiwiSWQiOiJkNTAzODYxMi04NzBlLTQ4NzEtYjVhMS0wMWYzMWNmYjgxMGUiLCJNb2RpZmllZE9uIjoiMjAyMi0wNS0zMFQwMjozOTozMCIsIlByb2plY3QiOnsiJHJlZiI6IjUifX1dLCJDaXRhdGlvbktleSI6IkRlc2ktTmV6aGFkIGV0IGFsLiAyMDIyIiwiQ2l0YXRpb25LZXlVcGRhdGVUeXBlIjowLCJDb2xsYWJvcmF0b3JzIjpbXSwiQ3VzdG9tRmllbGQxIjoiMCIsIkN1c3RvbUZpZWxkMiI6IkFuYWx5dGljYWwiLCJDdXN0b21GaWVsZDMiOiJTdWRkZW4tb25zZXQiLCJDdXN0b21GaWVsZDQiOiJEaXNhc3RlciByZWxpZWYiLCJDdXN0b21GaWVsZDUiOiJSZXNwb25zZSIsIkN1c3RvbUZpZWxkNiI6IkFuYWx5dGljYWwgbW9kZWxpbmciLCJDdXN0b21GaWVsZDciOiJFY29ub21pYytFbnZpcm9tZW50YWwrU29jaWFsIiwiQ3VzdG9tRmllbGQ4IjoiT3B0aW1pemF0aW9uIiwiQ3VzdG9tRmllbGQ5IjoiSXJhbiIsIkRvaSI6IjEwLjEwNTEvcm8vMjAyMjAyMS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nRydW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A1MS9yby8yMDIyMDIxIiwiVXJpU3RyaW5nIjoiaHR0cHM6Ly9kb2kub3JnLzEwLjEwNTEvcm8vMjAyMjAyM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zMFQwMjozOTozMCIsIk1vZGlmaWVkQnkiOiJfQUxJIiwiSWQiOiJkZjE0NWExNS02MTVkLTRhOGYtYTAyNC03OWFlMThhNDE5Y2IiLCJNb2RpZmllZE9uIjoiMjAyMi0wNS0zMFQwMjozOTozMCIsIlByb2plY3QiOnsiJHJlZiI6IjUifX1dLCJOdW1iZXIiOiIyIiwiT3JnYW5pemF0aW9ucyI6W10sIk90aGVyc0ludm9sdmVkIjpbXSwiUGFnZVJhbmdlIjoiPHNwPlxyXG4gIDxuPjc1MTwvbj5cclxuICA8aW4+dHJ1ZTwvaW4+XHJcbiAgPG9zPjc1MTwvb3M+XHJcbiAgPHBzPjc1MTwvcHM+XHJcbjwvc3A+XHJcbjxlcD5cclxuICA8bj43Njg8L24+XHJcbiAgPGluPnRydWU8L2luPlxyXG4gIDxvcz43Njg8L29zPlxyXG4gIDxwcz43Njg8L3BzPlxyXG48L2VwPlxyXG48b3M+NzUxLTc2ODwvb3M+IiwiUGVyaW9kaWNhbCI6eyIkaWQiOiIxMiIsIiR0eXBlIjoiU3dpc3NBY2FkZW1pYy5DaXRhdmkuUGVyaW9kaWNhbCwgU3dpc3NBY2FkZW1pYy5DaXRhdmkiLCJFaXNzbiI6IjI4MDQtNzMwMyIsIklzc24iOiIwMzk5LTA1NTkiLCJOYW1lIjoiUkFJUk8gLSBPcGVyYXRpb25zIFJlc2VhcmNoIiwiUGFnaW5hdGlvbiI6MCwiUHJvdGVjdGVkIjpmYWxzZSwiU3RhbmRhcmRBYmJyZXZpYXRpb24iOiJSQUlSTy1PcGVyLiBSZXMuIiwiQ3JlYXRlZEJ5IjoiX0FMSSIsIkNyZWF0ZWRPbiI6IjIwMjItMDUtMzBUMDI6Mzk6MzAiLCJNb2RpZmllZEJ5IjoiX0FMSSIsIklkIjoiYjRjMDlmZmUtNjk2My00NjJjLTk3ODMtYjY4YWQ4NjdkNzE3IiwiTW9kaWZpZWRPbiI6IjIwMjItMDUtMzBUMDI6Mzk6MzAiLCJQcm9qZWN0Ijp7IiRyZWYiOiI1In19LCJQdWJsaXNoZXJzIjpbeyIkaWQiOiIxMyIsIiR0eXBlIjoiU3dpc3NBY2FkZW1pYy5DaXRhdmkuUHVibGlzaGVyLCBTd2lzc0FjYWRlbWljLkNpdGF2aSIsIk5hbWUiOiJFRFAgU2NpZW5jZXMiLCJQcm90ZWN0ZWQiOmZhbHNlLCJDcmVhdGVkQnkiOiJfQUxJIiwiQ3JlYXRlZE9uIjoiMjAyMi0wOS0wMVQwODozNjo1MyIsIk1vZGlmaWVkQnkiOiJfQUxJIiwiSWQiOiI4ZGMxMzcyNy0zNDRlLTQ3NjAtOGM0Ny02NWQ5MDkwNGE2ZDAiLCJNb2RpZmllZE9uIjoiMjAyMi0wOS0wMVQwODozNjo1MyIsIlByb2plY3QiOnsiJHJlZiI6IjUifX1dLCJRdW90YXRpb25zIjpbXSwiUmVmZXJlbmNlVHlwZSI6IkpvdXJuYWxBcnRpY2xlIiwiU2hvcnRUaXRsZSI6IkRlc2ktTmV6aGFkLCBTYWJvdWhpIGV0IGFsLiAyMDIyIOKAkyBBbiBvcHRpbWl6YXRpb24gYXBwcm9hY2ggZm9yIGRpc2FzdGVyIiwiU2hvcnRUaXRsZVVwZGF0ZVR5cGUiOjAsIlNvdXJjZU9mQmlibGlvZ3JhcGhpY0luZm9ybWF0aW9uIjoiQ3Jvc3NSZWYiLCJTdGF0aWNJZHMiOlsiMDM2NjVmNWUtMzhkMy00YjVjLThmY2YtM2JiN2I3Y2FjODEyIl0sIlRhYmxlT2ZDb250ZW50c0NvbXBsZXhpdHkiOjAsIlRhYmxlT2ZDb250ZW50c1NvdXJjZVRleHRGb3JtYXQiOjAsIlRhc2tzIjpbXSwiVGl0bGUiOiJBbiBvcHRpbWl6YXRpb24gYXBwcm9hY2ggZm9yIGRpc2FzdGVyIHJlbGllZiBuZXR3b3JrIGRlc2lnbiB1bmRlciB1bmNlcnRhaW50eSBhbmQgZGlzcnVwdGlvbiB3aXRoIHN1c3RhaW5hYmlsaXR5IGNvbnNpZGVyYXRpb25zIiwiVHJhbnNsYXRvcnMiOltdLCJWb2x1bWUiOiI1NiIsIlllYXIiOiIyMDIyIiwiWWVhclJlc29sdmVkIjoiMjAyMiIsIkNyZWF0ZWRCeSI6Il9BTEkiLCJDcmVhdGVkT24iOiIyMDIyLTA1LTMwVDAyOjM5OjMwIiwiTW9kaWZpZWRCeSI6Il9BbGkiLCJJZCI6IjQ2YmFhZjc4LTE5NTQtNDNjOS05ZjAyLTJlZjM0YmI1ZTM1OSIsIk1vZGlmaWVkT24iOiIyMDIzLTEwLTAyVDIyOjI5OjE1IiwiUHJvamVjdCI6eyIkcmVmIjoiNSJ9fSwiVXNlTnVtYmVyaW5nVHlwZU9mUGFyZW50RG9jdW1lbnQiOmZhbHNlLCJZZWFyT25seSI6dHJ1ZX1dLCJGb3JtYXR0ZWRUZXh0Ijp7IiRpZCI6IjE0IiwiQ291bnQiOjEsIlRleHRVbml0cyI6W3siJGlkIjoiMTUiLCJGb250U3R5bGUiOnsiJGlkIjoiMTYiLCJOZXV0cmFsIjp0cnVlfSwiUmVhZGluZ09yZGVyIjoxLCJUZXh0IjoiKDIwMjIpIn1dfSwiVGFnIjoiQ2l0YXZpUGxhY2Vob2xkZXIjN2EwMTYxNTgtODUwYy00MmY5LWJkYmMtYTlhMGZjZTQ5MDJiIiwiVGV4dCI6IigyMDIyKSIsIldBSVZlcnNpb24iOiI2LjguMC4wIn0=}</w:instrText>
          </w:r>
          <w:r w:rsidR="0021290B" w:rsidRPr="00DD54E3">
            <w:rPr>
              <w:color w:val="000000" w:themeColor="text1"/>
              <w:lang w:val="en-GB"/>
            </w:rPr>
            <w:fldChar w:fldCharType="separate"/>
          </w:r>
          <w:r w:rsidR="00B10F20" w:rsidRPr="00DD54E3">
            <w:rPr>
              <w:color w:val="000000" w:themeColor="text1"/>
              <w:lang w:val="en-GB"/>
            </w:rPr>
            <w:t>(2022)</w:t>
          </w:r>
          <w:r w:rsidR="0021290B" w:rsidRPr="00DD54E3">
            <w:rPr>
              <w:color w:val="000000" w:themeColor="text1"/>
              <w:lang w:val="en-GB"/>
            </w:rPr>
            <w:fldChar w:fldCharType="end"/>
          </w:r>
        </w:sdtContent>
      </w:sdt>
      <w:r w:rsidR="0021290B" w:rsidRPr="00DD54E3">
        <w:rPr>
          <w:color w:val="000000" w:themeColor="text1"/>
          <w:lang w:val="en-GB"/>
        </w:rPr>
        <w:t xml:space="preserve"> </w:t>
      </w:r>
      <w:r w:rsidR="005A60EA" w:rsidRPr="00DD54E3">
        <w:rPr>
          <w:color w:val="000000" w:themeColor="text1"/>
          <w:lang w:val="en-GB"/>
        </w:rPr>
        <w:t>developed a stochastic programming model for transporting victims from impacted regions to hospitals in the face of repeated interruptions at transportation connections and facilities while accounting for uncertainties and sustainability.</w:t>
      </w:r>
      <w:r w:rsidR="0074536D" w:rsidRPr="00DD54E3">
        <w:rPr>
          <w:color w:val="000000" w:themeColor="text1"/>
          <w:lang w:val="en-GB"/>
        </w:rPr>
        <w:t xml:space="preserve"> </w:t>
      </w:r>
      <w:sdt>
        <w:sdtPr>
          <w:rPr>
            <w:color w:val="000000" w:themeColor="text1"/>
            <w:lang w:val="en-GB"/>
          </w:rPr>
          <w:alias w:val="To edit, see citavi.com/edit"/>
          <w:tag w:val="CitaviPlaceholder#261bbdd2-d3b8-4d9d-a8b4-a37cf1aa44a0"/>
          <w:id w:val="-722288060"/>
          <w:placeholder>
            <w:docPart w:val="DefaultPlaceholder_-1854013440"/>
          </w:placeholder>
        </w:sdtPr>
        <w:sdtContent>
          <w:r w:rsidR="00183684" w:rsidRPr="00DD54E3">
            <w:rPr>
              <w:color w:val="000000" w:themeColor="text1"/>
              <w:lang w:val="en-GB"/>
            </w:rPr>
            <w:fldChar w:fldCharType="begin"/>
          </w:r>
          <w:r w:rsidR="00183684"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A1ZTlmY2U5LWM3YjktNDQ5ZC1iYjg5LTQ5OTE2ZTNkMmQzNCIsIkVudHJpZXMiOlt7IiRpZCI6IjIiLCIkdHlwZSI6IlN3aXNzQWNhZGVtaWMuQ2l0YXZpLkNpdGF0aW9ucy5Xb3JkUGxhY2Vob2xkZXJFbnRyeSwgU3dpc3NBY2FkZW1pYy5DaXRhdmkiLCJJZCI6IjRiNjljMDg3LWY2ZWItNGRlZS05MWU0LWQ3MzAxZmJmZjQ0YyIsIlJhbmdlTGVuZ3RoIjoxMywiUmVmZXJlbmNlSWQiOiJlZjBiZjk0Mi0zNjYzLTRmZWEtODYwNC03OTFkZWMzMTJhNzA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taXIiLCJMYXN0TmFtZSI6IkphbWFsaSIsIlByb3RlY3RlZCI6ZmFsc2UsIlNleCI6MCwiQ3JlYXRlZEJ5IjoiX0FMSSIsIkNyZWF0ZWRPbiI6IjIwMjItMDMtMTZUMTY6MTM6NTQiLCJNb2RpZmllZEJ5IjoiX0FMSSIsIklkIjoiNWI2NDFlZmUtYWI5MS00M2RiLTk1ZWEtZTliOWY1OGNhZDU3IiwiTW9kaWZpZWRPbiI6IjIwMjItMDMtMTZUMTY6MTM6NTQiLCJQcm9qZWN0Ijp7IiRpZCI6IjUiLCIkdHlwZSI6IlN3aXNzQWNhZGVtaWMuQ2l0YXZpLlByb2plY3QsIFN3aXNzQWNhZGVtaWMuQ2l0YXZpIn19LHsiJGlkIjoiNiIsIiR0eXBlIjoiU3dpc3NBY2FkZW1pYy5DaXRhdmkuUGVyc29uLCBTd2lzc0FjYWRlbWljLkNpdGF2aSIsIkZpcnN0TmFtZSI6IkFtaXJob3NzZWluIiwiTGFzdE5hbWUiOiJSYW5qYmFyIiwiUHJvdGVjdGVkIjpmYWxzZSwiU2V4IjowLCJDcmVhdGVkQnkiOiJfQUxJIiwiQ3JlYXRlZE9uIjoiMjAyMi0wMy0xNlQxNjoxMzo1NCIsIk1vZGlmaWVkQnkiOiJfQUxJIiwiSWQiOiJmZDU0YWZkOC0zZGE0LTQ2MDktYjMwNi1kMWZlYmNhZWE2OTgiLCJNb2RpZmllZE9uIjoiMjAyMi0wMy0xNlQxNjoxMzo1NCIsIlByb2plY3QiOnsiJHJlZiI6IjUifX0seyIkaWQiOiI3IiwiJHR5cGUiOiJTd2lzc0FjYWRlbWljLkNpdGF2aS5QZXJzb24sIFN3aXNzQWNhZGVtaWMuQ2l0YXZpIiwiRmlyc3ROYW1lIjoiSmFmYXIiLCJMYXN0TmFtZSI6IkhleWRhcmkiLCJQcm90ZWN0ZWQiOmZhbHNlLCJTZXgiOjAsIkNyZWF0ZWRCeSI6Il9BTEkiLCJDcmVhdGVkT24iOiIyMDIyLTAzLTE2VDE2OjEzOjU0IiwiTW9kaWZpZWRCeSI6Il9BTEkiLCJJZCI6IjY2ZDZiMjYxLTliMTEtNGE2Yi04ZDBjLWY3MGZmOTY3ZjAzYyIsIk1vZGlmaWVkT24iOiIyMDIyLTAzLTE2VDE2OjEzOjU0IiwiUHJvamVjdCI6eyIkcmVmIjoiNSJ9fSx7IiRpZCI6IjgiLCIkdHlwZSI6IlN3aXNzQWNhZGVtaWMuQ2l0YXZpLlBlcnNvbiwgU3dpc3NBY2FkZW1pYy5DaXRhdmkiLCJGaXJzdE5hbWUiOiJTaW5hIiwiTGFzdE5hbWUiOiJOYXllcmkiLCJQcm90ZWN0ZWQiOmZhbHNlLCJTZXgiOjAsIkNyZWF0ZWRCeSI6Il9BTEkiLCJDcmVhdGVkT24iOiIyMDIyLTAzLTEyVDA1OjAwOjAwIiwiTW9kaWZpZWRCeSI6Il9BTEkiLCJJZCI6ImMyYjA1ZTMwLTRkOWQtNDg3Mi05ZmEzLThhN2I2N2E2OGM5YyIsIk1vZGlmaWVkT24iOiIyMDIyLTAzLTEyVDA1OjAwOjAwIiwiUHJvamVjdCI6eyIkcmVmIjoiNSJ9fV0sIkNpdGF0aW9uS2V5IjoiSmFtYWxpIGV0IGFsLiAyMDIxIiwiQ2l0YXRpb25LZXlVcGRhdGVUeXBlIjowLCJDb2xsYWJvcmF0b3JzIjpbXSwiQ3VzdG9tRmllbGQxIjoiNiIsIkN1c3RvbUZpZWxkMiI6IkFuYWx5dGljYWwiLCJDdXN0b21GaWVsZDMiOiJTdWRkZW4tb25zZXQiLCJDdXN0b21GaWVsZDQiOiJEaXNhc3RlciByZWxpZWYiLCJDdXN0b21GaWVsZDUiOiJSZXNwb25zZSIsIkN1c3RvbUZpZWxkNiI6IkFuYWx5dGljYWwgbW9kZWxpbmciLCJDdXN0b21GaWVsZDciOiJFY29ub21pYytFbnZpcm9tZW50YWwrU29jaWFsIiwiQ3VzdG9tRmllbGQ4IjoiT3B0aW1pemF0aW9uIiwiQ3VzdG9tRmllbGQ5IjoiSXJhbiIsIkRvaSI6IjEwLjEwMDcvczEwNDc5LTAyMS0wNDAxNC0y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MDcvczEwNDc5LTAyMS0wNDAxNC0yIiwiVXJpU3RyaW5nIjoiaHR0cHM6Ly9kb2kub3JnLzEwLjEwMDcvczEwNDc5LTAyMS0wNDAxNC0y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2OjEzOjU0IiwiTW9kaWZpZWRCeSI6Il9BTEkiLCJJZCI6IjVlYjdhZTc2LTA2OGQtNGZmYy1hNmI4LTRmZmI0OGEzNjRhNCIsIk1vZGlmaWVkT24iOiIyMDIyLTAzLTE2VDE2OjEzOjU0IiwiUHJvamVjdCI6eyIkcmVmIjoiNSJ9fV0sIk9yZ2FuaXphdGlvbnMiOltdLCJPdGhlcnNJbnZvbHZlZCI6W10sIlBlcmlvZGljYWwiOnsiJGlkIjoiMTM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1Ymxpc2hlcnMiOlt7IiRpZCI6IjE0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KYW1hbGksIFJhbmpiYXIgZXQgYWwuIDIwMjEg4oCTIEEgbXVsdGktb2JqZWN0aXZlIHN0b2NoYXN0aWMgcHJvZ3JhbW1pbmcgbW9kZWwiLCJTaG9ydFRpdGxlVXBkYXRlVHlwZSI6MCwiU291cmNlT2ZCaWJsaW9ncmFwaGljSW5mb3JtYXRpb24iOiJDcm9zc1JlZiIsIlN0YXRpY0lkcyI6WyJkN2U5NDNmMC01MDQxLTQ0MGYtOWE5ZS01MjRmNWJmNjY5NDAiXSwiVGFibGVPZkNvbnRlbnRzQ29tcGxleGl0eSI6MCwiVGFibGVPZkNvbnRlbnRzU291cmNlVGV4dEZvcm1hdCI6MCwiVGFza3MiOltdLCJUaXRsZSI6IkEgbXVsdGktb2JqZWN0aXZlIHN0b2NoYXN0aWMgcHJvZ3JhbW1pbmcgbW9kZWwgdG8gY29uZmlndXJlIGEgc3VzdGFpbmFibGUgaHVtYW5pdGFyaWFuIGxvZ2lzdGljcyBjb25zaWRlcmluZyBkZXByaXZhdGlvbiBjb3N0IGFuZCBwYXRpZW50IHNldmVyaXR5IiwiVHJhbnNsYXRvcnMiOltdLCJZZWFyIjoiMjAyMSIsIlllYXJSZXNvbHZlZCI6IjIwMjEiLCJDcmVhdGVkQnkiOiJfQUxJIiwiQ3JlYXRlZE9uIjoiMjAyMi0wMy0xNlQxNjoxMzo1NCIsIk1vZGlmaWVkQnkiOiJfQUxJIiwiSWQiOiJlZjBiZjk0Mi0zNjYzLTRmZWEtODYwNC03OTFkZWMzMTJhNzAiLCJNb2RpZmllZE9uIjoiMjAyMi0xMC0zMVQwNToyMjoyNiIsIlByb2plY3QiOnsiJHJlZiI6IjUifX0sIlVzZU51bWJlcmluZ1R5cGVPZlBhcmVudERvY3VtZW50IjpmYWxzZX1dLCJGb3JtYXR0ZWRUZXh0Ijp7IiRpZCI6IjE1IiwiQ291bnQiOjIsIlRleHRVbml0cyI6W3siJGlkIjoiMTYiLCJGb250U3R5bGUiOnsiJGlkIjoiMTciLCJOZXV0cmFsIjp0cnVlfSwiUmVhZGluZ09yZGVyIjoxLCJUZXh0IjoiSmFtYWxpIn0seyIkaWQiOiIxOCIsIkZvbnRTdHlsZSI6eyIkaWQiOiIxOSIsIkl0YWxpYyI6dHJ1ZX0sIlJlYWRpbmdPcmRlciI6MSwiVGV4dCI6IiBldCBhbC4ifV19LCJUYWciOiJDaXRhdmlQbGFjZWhvbGRlciMyNjFiYmRkMi1kM2I4LTRkOWQtYThiNC1hMzdjZjFhYTQ0YTAiLCJUZXh0IjoiSmFtYWxpIGV0IGFsLiIsIldBSVZlcnNpb24iOiI2LjguMC4wIn0=}</w:instrText>
          </w:r>
          <w:r w:rsidR="00183684" w:rsidRPr="00DD54E3">
            <w:rPr>
              <w:color w:val="000000" w:themeColor="text1"/>
              <w:lang w:val="en-GB"/>
            </w:rPr>
            <w:fldChar w:fldCharType="separate"/>
          </w:r>
          <w:r w:rsidR="00B10F20" w:rsidRPr="00DD54E3">
            <w:rPr>
              <w:color w:val="000000" w:themeColor="text1"/>
              <w:lang w:val="en-GB"/>
            </w:rPr>
            <w:t>Jamali</w:t>
          </w:r>
          <w:r w:rsidR="00B10F20" w:rsidRPr="00DD54E3">
            <w:rPr>
              <w:i/>
              <w:color w:val="000000" w:themeColor="text1"/>
              <w:lang w:val="en-GB"/>
            </w:rPr>
            <w:t xml:space="preserve"> et al.</w:t>
          </w:r>
          <w:r w:rsidR="00183684" w:rsidRPr="00DD54E3">
            <w:rPr>
              <w:color w:val="000000" w:themeColor="text1"/>
              <w:lang w:val="en-GB"/>
            </w:rPr>
            <w:fldChar w:fldCharType="end"/>
          </w:r>
        </w:sdtContent>
      </w:sdt>
      <w:r w:rsidR="00183684" w:rsidRPr="00DD54E3">
        <w:rPr>
          <w:color w:val="000000" w:themeColor="text1"/>
          <w:lang w:val="en-GB"/>
        </w:rPr>
        <w:t xml:space="preserve"> </w:t>
      </w:r>
      <w:sdt>
        <w:sdtPr>
          <w:rPr>
            <w:color w:val="000000" w:themeColor="text1"/>
            <w:lang w:val="en-GB"/>
          </w:rPr>
          <w:alias w:val="To edit, see citavi.com/edit"/>
          <w:tag w:val="CitaviPlaceholder#05e9fce9-c7b9-449d-bb89-49916e3d2d34"/>
          <w:id w:val="760020790"/>
          <w:placeholder>
            <w:docPart w:val="DefaultPlaceholder_-1854013440"/>
          </w:placeholder>
        </w:sdtPr>
        <w:sdtContent>
          <w:r w:rsidR="00183684" w:rsidRPr="00DD54E3">
            <w:rPr>
              <w:color w:val="000000" w:themeColor="text1"/>
              <w:lang w:val="en-GB"/>
            </w:rPr>
            <w:fldChar w:fldCharType="begin"/>
          </w:r>
          <w:r w:rsidR="00183684"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I2MWJiZGQyLWQzYjgtNGQ5ZC1hOGI0LWEzN2NmMWFhNDRhMCIsIkVudHJpZXMiOlt7IiRpZCI6IjIiLCIkdHlwZSI6IlN3aXNzQWNhZGVtaWMuQ2l0YXZpLkNpdGF0aW9ucy5Xb3JkUGxhY2Vob2xkZXJFbnRyeSwgU3dpc3NBY2FkZW1pYy5DaXRhdmkiLCJJZCI6ImFiZTE2NWVjLTE1OWQtNGQ2NS05ZWU2LTRjNTUwY2Y5ZDdiZCIsIlJhbmdlTGVuZ3RoIjo2LCJSZWZlcmVuY2VJZCI6ImVmMGJmOTQyLTM2NjMtNGZlYS04NjA0LTc5MWRlYzMxMmE3M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WlyIiwiTGFzdE5hbWUiOiJKYW1hbGkiLCJQcm90ZWN0ZWQiOmZhbHNlLCJTZXgiOjAsIkNyZWF0ZWRCeSI6Il9BTEkiLCJDcmVhdGVkT24iOiIyMDIyLTAzLTE2VDE2OjEzOjU0IiwiTW9kaWZpZWRCeSI6Il9BTEkiLCJJZCI6IjViNjQxZWZlLWFiOTEtNDNkYi05NWVhLWU5YjlmNThjYWQ1NyIsIk1vZGlmaWVkT24iOiIyMDIyLTAzLTE2VDE2OjEzOjU0IiwiUHJvamVjdCI6eyIkaWQiOiI1IiwiJHR5cGUiOiJTd2lzc0FjYWRlbWljLkNpdGF2aS5Qcm9qZWN0LCBTd2lzc0FjYWRlbWljLkNpdGF2aSJ9fSx7IiRpZCI6IjYiLCIkdHlwZSI6IlN3aXNzQWNhZGVtaWMuQ2l0YXZpLlBlcnNvbiwgU3dpc3NBY2FkZW1pYy5DaXRhdmkiLCJGaXJzdE5hbWUiOiJBbWlyaG9zc2VpbiIsIkxhc3ROYW1lIjoiUmFuamJhciIsIlByb3RlY3RlZCI6ZmFsc2UsIlNleCI6MCwiQ3JlYXRlZEJ5IjoiX0FMSSIsIkNyZWF0ZWRPbiI6IjIwMjItMDMtMTZUMTY6MTM6NTQiLCJNb2RpZmllZEJ5IjoiX0FMSSIsIklkIjoiZmQ1NGFmZDgtM2RhNC00NjA5LWIzMDYtZDFmZWJjYWVhNjk4IiwiTW9kaWZpZWRPbiI6IjIwMjItMDMtMTZUMTY6MTM6NTQiLCJQcm9qZWN0Ijp7IiRyZWYiOiI1In19LHsiJGlkIjoiNyIsIiR0eXBlIjoiU3dpc3NBY2FkZW1pYy5DaXRhdmkuUGVyc29uLCBTd2lzc0FjYWRlbWljLkNpdGF2aSIsIkZpcnN0TmFtZSI6IkphZmFyIiwiTGFzdE5hbWUiOiJIZXlkYXJpIiwiUHJvdGVjdGVkIjpmYWxzZSwiU2V4IjowLCJDcmVhdGVkQnkiOiJfQUxJIiwiQ3JlYXRlZE9uIjoiMjAyMi0wMy0xNlQxNjoxMzo1NCIsIk1vZGlmaWVkQnkiOiJfQUxJIiwiSWQiOiI2NmQ2YjI2MS05YjExLTRhNmItOGQwYy1mNzBmZjk2N2YwM2MiLCJNb2RpZmllZE9uIjoiMjAyMi0wMy0xNlQxNjoxMzo1NCIsIlByb2plY3QiOnsiJHJlZiI6IjUifX0seyIkaWQiOiI4IiwiJHR5cGUiOiJTd2lzc0FjYWRlbWljLkNpdGF2aS5QZXJzb24sIFN3aXNzQWNhZGVtaWMuQ2l0YXZpIiwiRmlyc3ROYW1lIjoiU2luYSIsIkxhc3ROYW1lIjoiTmF5ZXJpIiwiUHJvdGVjdGVkIjpmYWxzZSwiU2V4IjowLCJDcmVhdGVkQnkiOiJfQUxJIiwiQ3JlYXRlZE9uIjoiMjAyMi0wMy0xMlQwNTowMDowMCIsIk1vZGlmaWVkQnkiOiJfQUxJIiwiSWQiOiJjMmIwNWUzMC00ZDlkLTQ4NzItOWZhMy04YTdiNjdhNjhjOWMiLCJNb2RpZmllZE9uIjoiMjAyMi0wMy0xMlQwNTowMDowMCIsIlByb2plY3QiOnsiJHJlZiI6IjUifX1dLCJDaXRhdGlvbktleSI6IkphbWFsaSBldCBhbC4gMjAyMSIsIkNpdGF0aW9uS2V5VXBkYXRlVHlwZSI6MCwiQ29sbGFib3JhdG9ycyI6W10sIkN1c3RvbUZpZWxkMSI6IjYiLCJDdXN0b21GaWVsZDIiOiJBbmFseXRpY2FsIiwiQ3VzdG9tRmllbGQzIjoiU3VkZGVuLW9uc2V0IiwiQ3VzdG9tRmllbGQ0IjoiRGlzYXN0ZXIgcmVsaWVmIiwiQ3VzdG9tRmllbGQ1IjoiUmVzcG9uc2UiLCJDdXN0b21GaWVsZDYiOiJBbmFseXRpY2FsIG1vZGVsaW5nIiwiQ3VzdG9tRmllbGQ3IjoiRWNvbm9taWMrRW52aXJvbWVudGFsK1NvY2lhbCIsIkN1c3RvbUZpZWxkOCI6Ik9wdGltaXphdGlvbiIsIkN1c3RvbUZpZWxkOSI6IklyYW4iLCJEb2kiOiIxMC4xMDA3L3MxMDQ3OS0wMjEtMDQwMTQtM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DA3L3MxMDQ3OS0wMjEtMDQwMTQtMiIsIlVyaVN0cmluZyI6Imh0dHBzOi8vZG9pLm9yZy8xMC4xMDA3L3MxMDQ3OS0wMjEtMDQwMTQtMi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xNjoxMzo1NCIsIk1vZGlmaWVkQnkiOiJfQUxJIiwiSWQiOiI1ZWI3YWU3Ni0wNjhkLTRmZmMtYTZiOC00ZmZiNDhhMzY0YTQiLCJNb2RpZmllZE9uIjoiMjAyMi0wMy0xNlQxNjoxMzo1NCIsIlByb2plY3QiOnsiJHJlZiI6IjUifX1dLCJPcmdhbml6YXRpb25zIjpbXSwiT3RoZXJzSW52b2x2ZWQiOltdLCJQZXJpb2RpY2FsIjp7IiRpZCI6IjEzIiwiJHR5cGUiOiJTd2lzc0FjYWRlbWljLkNpdGF2aS5QZXJpb2RpY2FsLCBTd2lzc0FjYWRlbWljLkNpdGF2aSIsIkVpc3NuIjoiMTU3Mi05MzM4IiwiSXNzbiI6IjAyNTQtNTMzMCIsIk5hbWUiOiJBbm5hbHMgb2YgT3BlcmF0aW9ucyBSZXNlYXJjaCIsIlBhZ2luYXRpb24iOjAsIlByb3RlY3RlZCI6ZmFsc2UsIlN0YW5kYXJkQWJicmV2aWF0aW9uIjoiQW5uIE9wZXIgUmVzIiwiQ3JlYXRlZEJ5IjoiX0FMSSIsIkNyZWF0ZWRPbiI6IjIwMjItMDMtMTZUMTY6MTI6MzgiLCJNb2RpZmllZEJ5IjoiX0FMSSIsIklkIjoiOGRkNGNkNzgtMzFiNi00YzMyLWI1OWUtMjdkYTY4YzA1NjViIiwiTW9kaWZpZWRPbiI6IjIwMjItMDMtMTZUMTY6MTI6MzgiLCJQcm9qZWN0Ijp7IiRyZWYiOiI1In19LCJQdWJsaXNoZXJzIjpbeyIkaWQiOiIxNCIsIiR0eXBlIjoiU3dpc3NBY2FkZW1pYy5DaXRhdmkuUHVibGlzaGVyLCBTd2lzc0FjYWRlbWljLkNpdGF2aSIsIk5hbWUiOiJTcHJpbmdlciIsIlByb3RlY3RlZCI6ZmFsc2UsIkNyZWF0ZWRCeSI6Il9BTEkiLCJDcmVhdGVkT24iOiIyMDIyLTAzLTEyVDA1OjA0OjI5IiwiTW9kaWZpZWRCeSI6Il9BTEkiLCJJZCI6IjljZjU5MWFlLTdiN2EtNGE5Ny05NzVjLTg2NjhjMTE3YjU2YiIsIk1vZGlmaWVkT24iOiIyMDIyLTAzLTEyVDA1OjA0OjI5IiwiUHJvamVjdCI6eyIkcmVmIjoiNSJ9fV0sIlF1b3RhdGlvbnMiOltdLCJSZWZlcmVuY2VUeXBlIjoiSm91cm5hbEFydGljbGUiLCJTaG9ydFRpdGxlIjoiSmFtYWxpLCBSYW5qYmFyIGV0IGFsLiAyMDIxIOKAkyBBIG11bHRpLW9iamVjdGl2ZSBzdG9jaGFzdGljIHByb2dyYW1taW5nIG1vZGVsIiwiU2hvcnRUaXRsZVVwZGF0ZVR5cGUiOjAsIlNvdXJjZU9mQmlibGlvZ3JhcGhpY0luZm9ybWF0aW9uIjoiQ3Jvc3NSZWYiLCJTdGF0aWNJZHMiOlsiZDdlOTQzZjAtNTA0MS00NDBmLTlhOWUtNTI0ZjViZjY2OTQwIl0sIlRhYmxlT2ZDb250ZW50c0NvbXBsZXhpdHkiOjAsIlRhYmxlT2ZDb250ZW50c1NvdXJjZVRleHRGb3JtYXQiOjAsIlRhc2tzIjpbXSwiVGl0bGUiOiJBIG11bHRpLW9iamVjdGl2ZSBzdG9jaGFzdGljIHByb2dyYW1taW5nIG1vZGVsIHRvIGNvbmZpZ3VyZSBhIHN1c3RhaW5hYmxlIGh1bWFuaXRhcmlhbiBsb2dpc3RpY3MgY29uc2lkZXJpbmcgZGVwcml2YXRpb24gY29zdCBhbmQgcGF0aWVudCBzZXZlcml0eSIsIlRyYW5zbGF0b3JzIjpbXSwiWWVhciI6IjIwMjEiLCJZZWFyUmVzb2x2ZWQiOiIyMDIxIiwiQ3JlYXRlZEJ5IjoiX0FMSSIsIkNyZWF0ZWRPbiI6IjIwMjItMDMtMTZUMTY6MTM6NTQiLCJNb2RpZmllZEJ5IjoiX0FMSSIsIklkIjoiZWYwYmY5NDItMzY2My00ZmVhLTg2MDQtNzkxZGVjMzEyYTcwIiwiTW9kaWZpZWRPbiI6IjIwMjItMTAtMzFUMDU6MjI6MjYiLCJQcm9qZWN0Ijp7IiRyZWYiOiI1In19LCJVc2VOdW1iZXJpbmdUeXBlT2ZQYXJlbnREb2N1bWVudCI6ZmFsc2UsIlllYXJPbmx5Ijp0cnVlfV0sIkZvcm1hdHRlZFRleHQiOnsiJGlkIjoiMTUiLCJDb3VudCI6MSwiVGV4dFVuaXRzIjpbeyIkaWQiOiIxNiIsIkZvbnRTdHlsZSI6eyIkaWQiOiIxNyIsIk5ldXRyYWwiOnRydWV9LCJSZWFkaW5nT3JkZXIiOjEsIlRleHQiOiIoMjAyMSkifV19LCJUYWciOiJDaXRhdmlQbGFjZWhvbGRlciMwNWU5ZmNlOS1jN2I5LTQ0OWQtYmI4OS00OTkxNmUzZDJkMzQiLCJUZXh0IjoiKDIwMjEpIiwiV0FJVmVyc2lvbiI6IjYuOC4wLjAifQ==}</w:instrText>
          </w:r>
          <w:r w:rsidR="00183684" w:rsidRPr="00DD54E3">
            <w:rPr>
              <w:color w:val="000000" w:themeColor="text1"/>
              <w:lang w:val="en-GB"/>
            </w:rPr>
            <w:fldChar w:fldCharType="separate"/>
          </w:r>
          <w:r w:rsidR="00B10F20" w:rsidRPr="00DD54E3">
            <w:rPr>
              <w:color w:val="000000" w:themeColor="text1"/>
              <w:lang w:val="en-GB"/>
            </w:rPr>
            <w:t>(2021)</w:t>
          </w:r>
          <w:r w:rsidR="00183684" w:rsidRPr="00DD54E3">
            <w:rPr>
              <w:color w:val="000000" w:themeColor="text1"/>
              <w:lang w:val="en-GB"/>
            </w:rPr>
            <w:fldChar w:fldCharType="end"/>
          </w:r>
        </w:sdtContent>
      </w:sdt>
      <w:r w:rsidR="00200EAB" w:rsidRPr="00DD54E3">
        <w:rPr>
          <w:color w:val="000000" w:themeColor="text1"/>
          <w:lang w:val="en-GB"/>
        </w:rPr>
        <w:t xml:space="preserve"> </w:t>
      </w:r>
      <w:r w:rsidR="00062A34" w:rsidRPr="00DD54E3">
        <w:rPr>
          <w:color w:val="000000" w:themeColor="text1"/>
          <w:lang w:val="en-GB"/>
        </w:rPr>
        <w:t xml:space="preserve">developed </w:t>
      </w:r>
      <w:r w:rsidR="00F31793" w:rsidRPr="00DD54E3">
        <w:rPr>
          <w:color w:val="000000" w:themeColor="text1"/>
          <w:lang w:val="en-GB"/>
        </w:rPr>
        <w:t xml:space="preserve">a stochastic multi-objective programming model for integrating sustainability into </w:t>
      </w:r>
      <w:r w:rsidR="00600135" w:rsidRPr="00DD54E3">
        <w:rPr>
          <w:color w:val="000000" w:themeColor="text1"/>
          <w:lang w:val="en-GB"/>
        </w:rPr>
        <w:t>HSC</w:t>
      </w:r>
      <w:r w:rsidR="00F31793" w:rsidRPr="00DD54E3">
        <w:rPr>
          <w:color w:val="000000" w:themeColor="text1"/>
          <w:lang w:val="en-GB"/>
        </w:rPr>
        <w:t xml:space="preserve"> network design, incorporating economic, social, and environmental considerations. </w:t>
      </w:r>
      <w:r w:rsidR="008C2FD6" w:rsidRPr="00DD54E3">
        <w:rPr>
          <w:color w:val="000000" w:themeColor="text1"/>
          <w:lang w:val="en-GB"/>
        </w:rPr>
        <w:t xml:space="preserve">Their </w:t>
      </w:r>
      <w:r w:rsidR="00F14AB9" w:rsidRPr="00DD54E3">
        <w:rPr>
          <w:color w:val="000000" w:themeColor="text1"/>
          <w:lang w:val="en-GB"/>
        </w:rPr>
        <w:t>results emphasise the</w:t>
      </w:r>
      <w:r w:rsidR="008C2FD6" w:rsidRPr="00DD54E3">
        <w:rPr>
          <w:color w:val="000000" w:themeColor="text1"/>
          <w:lang w:val="en-GB"/>
        </w:rPr>
        <w:t xml:space="preserve"> need for an optimal balance among all three sustainability aspects, taking into account the specific conditions and severity of the affected area to make informed decisions and enhance the efficiency of relief </w:t>
      </w:r>
      <w:r w:rsidR="008C2FD6" w:rsidRPr="00DD54E3">
        <w:rPr>
          <w:lang w:val="en-GB"/>
        </w:rPr>
        <w:t>operations</w:t>
      </w:r>
      <w:r w:rsidR="00F31793" w:rsidRPr="00DD54E3">
        <w:rPr>
          <w:lang w:val="en-GB"/>
        </w:rPr>
        <w:t>.</w:t>
      </w:r>
      <w:r w:rsidR="00756EB6" w:rsidRPr="00DD54E3">
        <w:rPr>
          <w:lang w:val="en-GB"/>
        </w:rPr>
        <w:t xml:space="preserve"> </w:t>
      </w:r>
      <w:sdt>
        <w:sdtPr>
          <w:rPr>
            <w:lang w:val="en-GB"/>
          </w:rPr>
          <w:alias w:val="To edit, see citavi.com/edit"/>
          <w:tag w:val="CitaviPlaceholder#02fa5250-29bb-43d6-b23f-ea9123334e20"/>
          <w:id w:val="2030059552"/>
          <w:placeholder>
            <w:docPart w:val="DefaultPlaceholder_-1854013440"/>
          </w:placeholder>
        </w:sdtPr>
        <w:sdtContent>
          <w:r w:rsidR="00200EAB" w:rsidRPr="00DD54E3">
            <w:rPr>
              <w:lang w:val="en-GB"/>
            </w:rPr>
            <w:fldChar w:fldCharType="begin"/>
          </w:r>
          <w:r w:rsidR="00200EAB" w:rsidRPr="00DD54E3">
            <w:rPr>
              <w:lang w:val="en-GB"/>
            </w:rPr>
            <w:instrText>ADDIN CitaviPlaceholder{eyIkaWQiOiIxIiwiJHR5cGUiOiJTd2lzc0FjYWRlbWljLkNpdGF2aS5DaXRhdGlvbnMuV29yZFBsYWNlaG9sZGVyLCBTd2lzc0FjYWRlbWljLkNpdGF2aSIsIkFzc29jaWF0ZVdpdGhQbGFjZWhvbGRlclRhZyI6IkNpdGF2aVBsYWNlaG9sZGVyIzE0YzQyMGNjLTE1MmYtNDc2NC05YTcyLWU4OTIxNTk2NGQ1NSIsIkVudHJpZXMiOlt7IiRpZCI6IjIiLCIkdHlwZSI6IlN3aXNzQWNhZGVtaWMuQ2l0YXZpLkNpdGF0aW9ucy5Xb3JkUGxhY2Vob2xkZXJFbnRyeSwgU3dpc3NBY2FkZW1pYy5DaXRhdmkiLCJJZCI6IjRiYmVlZWZkLTRiNGYtNDE4OC1hZGQ2LThmMDgyNTgyMjBhNSIsIlJhbmdlTGVuZ3RoIjoxNiwiUmVmZXJlbmNlSWQiOiJjYTU5OTAwNS0wOTVjLTQzOGMtOGUyNS00MDAwMGYxMWU3Nj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JlaG5hbSIsIkxhc3ROYW1lIjoiTWFsbWlyIiwiUHJvdGVjdGVkIjpmYWxzZSwiU2V4IjoyLCJDcmVhdGVkQnkiOiJfQWxpIiwiQ3JlYXRlZE9uIjoiMjAyMS0wMi0xNFQxNToxODowNCIsIk1vZGlmaWVkQnkiOiJfQWxpIiwiSWQiOiIzZjNmYjgyZi04MzRiLTQ4OGMtOWU2NC02MWE3MTRhMjdlMTUiLCJNb2RpZmllZE9uIjoiMjAyMS0wMi0xNFQxNToxODowNCIsIlByb2plY3QiOnsiJGlkIjoiNSIsIiR0eXBlIjoiU3dpc3NBY2FkZW1pYy5DaXRhdmkuUHJvamVjdCwgU3dpc3NBY2FkZW1pYy5DaXRhdmkifX0seyIkaWQiOiI2IiwiJHR5cGUiOiJTd2lzc0FjYWRlbWljLkNpdGF2aS5QZXJzb24sIFN3aXNzQWNhZGVtaWMuQ2l0YXZpIiwiRmlyc3ROYW1lIjoiQ2hyaXN0b3BoZXIiLCJMYXN0TmFtZSI6IlpvYmVsIiwiTWlkZGxlTmFtZSI6IlcuIiwiUHJvdGVjdGVkIjpmYWxzZSwiU2V4IjoyLCJDcmVhdGVkQnkiOiJfYSIsIkNyZWF0ZWRPbiI6IjIwMTYtMDMtMTZUMDQ6NDk6MzAiLCJNb2RpZmllZEJ5IjoiX2EiLCJJZCI6ImI0MTY1NjQ1LTRmMDgtNGU4ZC05ZTAxLWU3NzY4MGJlMTZjYyIsIk1vZGlmaWVkT24iOiIyMDE2LTAzLTE2VDA0OjQ5OjMwIiwiUHJvamVjdCI6eyIkcmVmIjoiNSJ9fV0sIkNpdGF0aW9uS2V5VXBkYXRlVHlwZSI6MCwiQ29sbGFib3JhdG9ycyI6W10sIkN1c3RvbUZpZWxkMSI6IjE0IiwiQ3VzdG9tRmllbGQyIjoiQW5hbHl0aWNhbCIsIkN1c3RvbUZpZWxkMyI6IlN1ZGRlbi1vbnNldCIsIkN1c3RvbUZpZWxkNCI6IkRpc2FzdGVyIHJlbGllZiIsIkN1c3RvbUZpZWxkNSI6IlJlc3BvbnNlIiwiQ3VzdG9tRmllbGQ2IjoiQW5hbHl0aWNhbCBtb2RlbGluZyIsIkN1c3RvbUZpZWxkNyI6IlNvY2lhbCtFY29ub21pYyIsIkN1c3RvbUZpZWxkOCI6Ik9wdGltaXphdGlvbiIsIkN1c3RvbUZpZWxkOSI6IlVuaXRlZCBTdGF0ZXMiLCJEb2kiOiIxMC4xMTA4L0pITFNDTS0wOC0yMDIwLTAwNjQiLCJFZGl0b3JzIjpbXSwiRXZhbHVhdGlvbkNvbXBsZXhpdHkiOjAsIkV2YWx1YXRpb25Tb3VyY2VUZXh0Rm9ybWF0IjowLCJHcm91cHMiOlt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MTAuMTEwOC9KSExTQ00tMDgtMjAyMC0wMDY0IiwiVXJpU3RyaW5nIjoiaHR0cHM6Ly9kb2kub3JnLzEwLjExMDgvSkhMU0NNLTA4LTIwMjAtMDA2NCIsIkxpbmtlZFJlc291cmNlU3RhdHVzIjo4LCJQcm9wZXJ0aWVzIjp7IiRpZCI6Ij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saSIsIkNyZWF0ZWRPbiI6IjIwMjEtMDItMTRUMTU6MTg6MDUiLCJNb2RpZmllZEJ5IjoiX0FsaSIsIklkIjoiZTEyYWI2ZGQtZTJlMC00ZjFiLTg3ZTMtNTQ4NzVhNjAxMzI0IiwiTW9kaWZpZWRPbiI6IjIwMjEtMDItMTRUMTU6MTg6MDUiLCJQcm9qZWN0Ijp7IiRyZWYiOiI1In19XSwiTnVtYmVyIjoiMiIsIk9yZ2FuaXphdGlvbnMiOltdLCJPdGhlcnNJbnZvbHZlZCI6W10sIlBhZ2VSYW5nZSI6IjxzcD5cclxuICA8bj40NzU8L24+XHJcbiAgPGluPnRydWU8L2luPlxyXG4gIDxvcz40NzU8L29zPlxyXG4gIDxwcz40NzU8L3BzPlxyXG48L3NwPlxyXG48b3M+NDc1PC9vcz4iLCJQZXJpb2RpY2FsIjp7IiRpZCI6IjEw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MS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TWFsbWlyLCBab2JlbCAyMDIxIOKAkyBBbiBhcHBsaWVkIGFwcHJvYWNoIHRvIG11bHRpLWNyaXRlcmlhIiwiU2hvcnRUaXRsZVVwZGF0ZVR5cGUiOjAsIlNvdXJjZU9mQmlibGlvZ3JhcGhpY0luZm9ybWF0aW9uIjoiQ3Jvc3NSZWYiLCJTdGF0aWNJZHMiOlsiZGU3MWU5YmEtMjNlZC00ZjI4LWI3OTYtYTA5YjVhNzFiMzFjIl0sIlRhYmxlT2ZDb250ZW50c0NvbXBsZXhpdHkiOjAsIlRhYmxlT2ZDb250ZW50c1NvdXJjZVRleHRGb3JtYXQiOjAsIlRhc2tzIjpbXSwiVGl0bGUiOiJBbiBhcHBsaWVkIGFwcHJvYWNoIHRvIG11bHRpLWNyaXRlcmlhIGh1bWFuaXRhcmlhbiBzdXBwbHkgY2hhaW4gcGxhbm5pbmcgZm9yIHBhbmRlbWljIHJlc3BvbnNlIiwiVHJhbnNsYXRvcnMiOltdLCJWb2x1bWUiOiIxMSIsIlllYXIiOiIyMDIxIiwiWWVhclJlc29sdmVkIjoiMjAyMSIsIkNyZWF0ZWRCeSI6Il9BbGkiLCJDcmVhdGVkT24iOiIyMDIxLTAyLTE0VDE1OjE4OjA0IiwiTW9kaWZpZWRCeSI6Il9BTEkiLCJJZCI6ImNhNTk5MDA1LTA5NWMtNDM4Yy04ZTI1LTQwMDAwZjExZTc2NyIsIk1vZGlmaWVkT24iOiIyMDIyLTA5LTI4VDEzOjMzOjA2IiwiUHJvamVjdCI6eyIkcmVmIjoiNSJ9fSwiVXNlTnVtYmVyaW5nVHlwZU9mUGFyZW50RG9jdW1lbnQiOmZhbHNlfV0sIkZvcm1hdHRlZFRleHQiOnsiJGlkIjoiMTIiLCJDb3VudCI6MSwiVGV4dFVuaXRzIjpbeyIkaWQiOiIxMyIsIkZvbnRTdHlsZSI6eyIkaWQiOiIxNCIsIk5ldXRyYWwiOnRydWV9LCJSZWFkaW5nT3JkZXIiOjEsIlRleHQiOiJNYWxtaXIgYW5kIFpvYmVsIn1dfSwiVGFnIjoiQ2l0YXZpUGxhY2Vob2xkZXIjMDJmYTUyNTAtMjliYi00M2Q2LWIyM2YtZWE5MTIzMzM0ZTIwIiwiVGV4dCI6Ik1hbG1pciBhbmQgWm9iZWwiLCJXQUlWZXJzaW9uIjoiNi44LjAuMCJ9}</w:instrText>
          </w:r>
          <w:r w:rsidR="00200EAB" w:rsidRPr="00DD54E3">
            <w:rPr>
              <w:lang w:val="en-GB"/>
            </w:rPr>
            <w:fldChar w:fldCharType="separate"/>
          </w:r>
          <w:r w:rsidR="00B10F20" w:rsidRPr="00DD54E3">
            <w:rPr>
              <w:lang w:val="en-GB"/>
            </w:rPr>
            <w:t>Malmir and Zobel</w:t>
          </w:r>
          <w:r w:rsidR="00200EAB" w:rsidRPr="00DD54E3">
            <w:rPr>
              <w:lang w:val="en-GB"/>
            </w:rPr>
            <w:fldChar w:fldCharType="end"/>
          </w:r>
        </w:sdtContent>
      </w:sdt>
      <w:r w:rsidR="00200EAB" w:rsidRPr="00DD54E3">
        <w:rPr>
          <w:color w:val="000000" w:themeColor="text1"/>
          <w:lang w:val="en-GB"/>
        </w:rPr>
        <w:t xml:space="preserve"> </w:t>
      </w:r>
      <w:sdt>
        <w:sdtPr>
          <w:rPr>
            <w:color w:val="000000" w:themeColor="text1"/>
            <w:lang w:val="en-GB"/>
          </w:rPr>
          <w:alias w:val="To edit, see citavi.com/edit"/>
          <w:tag w:val="CitaviPlaceholder#14c420cc-152f-4764-9a72-e89215964d55"/>
          <w:id w:val="-2088765213"/>
          <w:placeholder>
            <w:docPart w:val="DefaultPlaceholder_-1854013440"/>
          </w:placeholder>
        </w:sdtPr>
        <w:sdtContent>
          <w:r w:rsidR="00200EAB" w:rsidRPr="00DD54E3">
            <w:rPr>
              <w:color w:val="000000" w:themeColor="text1"/>
              <w:lang w:val="en-GB"/>
            </w:rPr>
            <w:fldChar w:fldCharType="begin"/>
          </w:r>
          <w:r w:rsidR="00200EAB"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AyZmE1MjUwLTI5YmItNDNkNi1iMjNmLWVhOTEyMzMzNGUyMCIsIkVudHJpZXMiOlt7IiRpZCI6IjIiLCIkdHlwZSI6IlN3aXNzQWNhZGVtaWMuQ2l0YXZpLkNpdGF0aW9ucy5Xb3JkUGxhY2Vob2xkZXJFbnRyeSwgU3dpc3NBY2FkZW1pYy5DaXRhdmkiLCJJZCI6IjgyZmM3MjQwLTk3ZGEtNDYyOS1iY2FjLTRhMDViMWU1NGJhMiIsIlJhbmdlTGVuZ3RoIjo2LCJSZWZlcmVuY2VJZCI6ImNhNTk5MDA1LTA5NWMtNDM4Yy04ZTI1LTQwMDAwZjExZTc2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CZWhuYW0iLCJMYXN0TmFtZSI6Ik1hbG1pciIsIlByb3RlY3RlZCI6ZmFsc2UsIlNleCI6MiwiQ3JlYXRlZEJ5IjoiX0FsaSIsIkNyZWF0ZWRPbiI6IjIwMjEtMDItMTRUMTU6MTg6MDQiLCJNb2RpZmllZEJ5IjoiX0FsaSIsIklkIjoiM2YzZmI4MmYtODM0Yi00ODhjLTllNjQtNjFhNzE0YTI3ZTE1IiwiTW9kaWZpZWRPbiI6IjIwMjEtMDItMTRUMTU6MTg6MDQiLCJQcm9qZWN0Ijp7IiRpZCI6IjUiLCIkdHlwZSI6IlN3aXNzQWNhZGVtaWMuQ2l0YXZpLlByb2plY3QsIFN3aXNzQWNhZGVtaWMuQ2l0YXZpIn19LHsiJGlkIjoiNiIsIiR0eXBlIjoiU3dpc3NBY2FkZW1pYy5DaXRhdmkuUGVyc29uLCBTd2lzc0FjYWRlbWljLkNpdGF2aSIsIkZpcnN0TmFtZSI6IkNocmlzdG9waGVyIiwiTGFzdE5hbWUiOiJab2JlbCIsIk1pZGRsZU5hbWUiOiJXLiIsIlByb3RlY3RlZCI6ZmFsc2UsIlNleCI6MiwiQ3JlYXRlZEJ5IjoiX2EiLCJDcmVhdGVkT24iOiIyMDE2LTAzLTE2VDA0OjQ5OjMwIiwiTW9kaWZpZWRCeSI6Il9hIiwiSWQiOiJiNDE2NTY0NS00ZjA4LTRlOGQtOWUwMS1lNzc2ODBiZTE2Y2MiLCJNb2RpZmllZE9uIjoiMjAxNi0wMy0xNlQwNDo0OTozMCIsIlByb2plY3QiOnsiJHJlZiI6IjUifX1dLCJDaXRhdGlvbktleVVwZGF0ZVR5cGUiOjAsIkNvbGxhYm9yYXRvcnMiOltdLCJDdXN0b21GaWVsZDEiOiIxNCIsIkN1c3RvbUZpZWxkMiI6IkFuYWx5dGljYWwiLCJDdXN0b21GaWVsZDMiOiJTdWRkZW4tb25zZXQiLCJDdXN0b21GaWVsZDQiOiJEaXNhc3RlciByZWxpZWYiLCJDdXN0b21GaWVsZDUiOiJSZXNwb25zZSIsIkN1c3RvbUZpZWxkNiI6IkFuYWx5dGljYWwgbW9kZWxpbmciLCJDdXN0b21GaWVsZDciOiJTb2NpYWwrRWNvbm9taWMiLCJDdXN0b21GaWVsZDgiOiJPcHRpbWl6YXRpb24iLCJDdXN0b21GaWVsZDkiOiJVbml0ZWQgU3RhdGVzIiwiRG9pIjoiMTAuMTEwOC9KSExTQ00tMDgtMjAyMC0wMDY0IiwiRWRpdG9ycyI6W10sIkV2YWx1YXRpb25Db21wbGV4aXR5IjowLCJFdmFsdWF0aW9uU291cmNlVGV4dEZvcm1hdCI6MCwiR3JvdXBzIjpbXSwiSGFzTGFiZWwxIjpmYWxzZSwiSGFzTGFiZWwyIjpmYWxzZSwiS2V5d29yZHMiOltdLCJMb2NhdGlvbnMiOlt7IiRpZCI6IjciLCIkdHlwZSI6IlN3aXNzQWNhZGVtaWMuQ2l0YXZpLkxvY2F0aW9uLCBTd2lzc0FjYWRlbWljLkNpdGF2aSIsIkFkZHJlc3MiOnsiJGlkIjoiOCIsIiR0eXBlIjoiU3dpc3NBY2FkZW1pYy5DaXRhdmkuTGlua2VkUmVzb3VyY2UsIFN3aXNzQWNhZGVtaWMuQ2l0YXZpIiwiTGlua2VkUmVzb3VyY2VUeXBlIjo1LCJPcmlnaW5hbFN0cmluZyI6IjEwLjExMDgvSkhMU0NNLTA4LTIwMjAtMDA2NCIsIlVyaVN0cmluZyI6Imh0dHBzOi8vZG9pLm9yZy8xMC4xMTA4L0pITFNDTS0wOC0yMDIwLTAwNj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GkiLCJDcmVhdGVkT24iOiIyMDIxLTAyLTE0VDE1OjE4OjA1IiwiTW9kaWZpZWRCeSI6Il9BbGkiLCJJZCI6ImUxMmFiNmRkLWUyZTAtNGYxYi04N2UzLTU0ODc1YTYwMTMyNCIsIk1vZGlmaWVkT24iOiIyMDIxLTAyLTE0VDE1OjE4OjA1IiwiUHJvamVjdCI6eyIkcmVmIjoiNSJ9fV0sIk51bWJlciI6IjIiLCJPcmdhbml6YXRpb25zIjpbXSwiT3RoZXJzSW52b2x2ZWQiOltdLCJQYWdlUmFuZ2UiOiI8c3A+XHJcbiAgPG4+NDc1PC9uPlxyXG4gIDxpbj50cnVlPC9pbj5cclxuICA8b3M+NDc1PC9vcz5cclxuICA8cHM+NDc1PC9wcz5cclxuPC9zcD5cclxuPG9zPjQ3NTwvb3M+IiwiUGVyaW9kaWNhbCI6eyIkaWQiOiIxMC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E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1hbG1pciwgWm9iZWwgMjAyMSDigJMgQW4gYXBwbGllZCBhcHByb2FjaCB0byBtdWx0aS1jcml0ZXJpYSIsIlNob3J0VGl0bGVVcGRhdGVUeXBlIjowLCJTb3VyY2VPZkJpYmxpb2dyYXBoaWNJbmZvcm1hdGlvbiI6IkNyb3NzUmVmIiwiU3RhdGljSWRzIjpbImRlNzFlOWJhLTIzZWQtNGYyOC1iNzk2LWEwOWI1YTcxYjMxYyJdLCJUYWJsZU9mQ29udGVudHNDb21wbGV4aXR5IjowLCJUYWJsZU9mQ29udGVudHNTb3VyY2VUZXh0Rm9ybWF0IjowLCJUYXNrcyI6W10sIlRpdGxlIjoiQW4gYXBwbGllZCBhcHByb2FjaCB0byBtdWx0aS1jcml0ZXJpYSBodW1hbml0YXJpYW4gc3VwcGx5IGNoYWluIHBsYW5uaW5nIGZvciBwYW5kZW1pYyByZXNwb25zZSIsIlRyYW5zbGF0b3JzIjpbXSwiVm9sdW1lIjoiMTEiLCJZZWFyIjoiMjAyMSIsIlllYXJSZXNvbHZlZCI6IjIwMjEiLCJDcmVhdGVkQnkiOiJfQWxpIiwiQ3JlYXRlZE9uIjoiMjAyMS0wMi0xNFQxNToxODowNCIsIk1vZGlmaWVkQnkiOiJfQUxJIiwiSWQiOiJjYTU5OTAwNS0wOTVjLTQzOGMtOGUyNS00MDAwMGYxMWU3NjciLCJNb2RpZmllZE9uIjoiMjAyMi0wOS0yOFQxMzozMzowNiIsIlByb2plY3QiOnsiJHJlZiI6IjUifX0sIlVzZU51bWJlcmluZ1R5cGVPZlBhcmVudERvY3VtZW50IjpmYWxzZSwiWWVhck9ubHkiOnRydWV9XSwiRm9ybWF0dGVkVGV4dCI6eyIkaWQiOiIxMiIsIkNvdW50IjoxLCJUZXh0VW5pdHMiOlt7IiRpZCI6IjEzIiwiRm9udFN0eWxlIjp7IiRpZCI6IjE0IiwiTmV1dHJhbCI6dHJ1ZX0sIlJlYWRpbmdPcmRlciI6MSwiVGV4dCI6IigyMDIxKSJ9XX0sIlRhZyI6IkNpdGF2aVBsYWNlaG9sZGVyIzE0YzQyMGNjLTE1MmYtNDc2NC05YTcyLWU4OTIxNTk2NGQ1NSIsIlRleHQiOiIoMjAyMSkiLCJXQUlWZXJzaW9uIjoiNi44LjAuMCJ9}</w:instrText>
          </w:r>
          <w:r w:rsidR="00200EAB" w:rsidRPr="00DD54E3">
            <w:rPr>
              <w:color w:val="000000" w:themeColor="text1"/>
              <w:lang w:val="en-GB"/>
            </w:rPr>
            <w:fldChar w:fldCharType="separate"/>
          </w:r>
          <w:r w:rsidR="00B10F20" w:rsidRPr="00DD54E3">
            <w:rPr>
              <w:color w:val="000000" w:themeColor="text1"/>
              <w:lang w:val="en-GB"/>
            </w:rPr>
            <w:t>(2021)</w:t>
          </w:r>
          <w:r w:rsidR="00200EAB" w:rsidRPr="00DD54E3">
            <w:rPr>
              <w:color w:val="000000" w:themeColor="text1"/>
              <w:lang w:val="en-GB"/>
            </w:rPr>
            <w:fldChar w:fldCharType="end"/>
          </w:r>
        </w:sdtContent>
      </w:sdt>
      <w:r w:rsidR="00433B00" w:rsidRPr="00DD54E3">
        <w:rPr>
          <w:color w:val="000000" w:themeColor="text1"/>
          <w:lang w:val="en-GB"/>
        </w:rPr>
        <w:t xml:space="preserve"> developed a mathematical model to minimi</w:t>
      </w:r>
      <w:r w:rsidR="00ED15E8" w:rsidRPr="00DD54E3">
        <w:rPr>
          <w:color w:val="000000" w:themeColor="text1"/>
          <w:lang w:val="en-GB"/>
        </w:rPr>
        <w:t>s</w:t>
      </w:r>
      <w:r w:rsidR="00433B00" w:rsidRPr="00DD54E3">
        <w:rPr>
          <w:color w:val="000000" w:themeColor="text1"/>
          <w:lang w:val="en-GB"/>
        </w:rPr>
        <w:t>e the total costs of delivering humanitarian aid for pandemic relief, considering transportation and delivery costs, fleet usage costs, and social equity costs to enable managers to organi</w:t>
      </w:r>
      <w:r w:rsidR="00ED15E8" w:rsidRPr="00DD54E3">
        <w:rPr>
          <w:color w:val="000000" w:themeColor="text1"/>
          <w:lang w:val="en-GB"/>
        </w:rPr>
        <w:t>s</w:t>
      </w:r>
      <w:r w:rsidR="00433B00" w:rsidRPr="00DD54E3">
        <w:rPr>
          <w:color w:val="000000" w:themeColor="text1"/>
          <w:lang w:val="en-GB"/>
        </w:rPr>
        <w:t>e the best possible response</w:t>
      </w:r>
      <w:r w:rsidR="00C27B19" w:rsidRPr="00DD54E3">
        <w:rPr>
          <w:color w:val="000000" w:themeColor="text1"/>
          <w:lang w:val="en-GB"/>
        </w:rPr>
        <w:t>.</w:t>
      </w:r>
    </w:p>
    <w:p w14:paraId="69A6920E" w14:textId="77777777" w:rsidR="00114789" w:rsidRPr="00DD54E3" w:rsidRDefault="00114789" w:rsidP="00DA64FD">
      <w:pPr>
        <w:rPr>
          <w:color w:val="000000" w:themeColor="text1"/>
          <w:lang w:val="en-GB"/>
        </w:rPr>
      </w:pPr>
    </w:p>
    <w:p w14:paraId="6C862618" w14:textId="367FD3F9" w:rsidR="00985894" w:rsidRPr="00DD54E3" w:rsidRDefault="00985894" w:rsidP="00DA64FD">
      <w:pPr>
        <w:rPr>
          <w:color w:val="000000" w:themeColor="text1"/>
          <w:lang w:val="en-GB"/>
        </w:rPr>
        <w:sectPr w:rsidR="00985894" w:rsidRPr="00DD54E3" w:rsidSect="00271419">
          <w:pgSz w:w="11906" w:h="16838" w:code="9"/>
          <w:pgMar w:top="1440" w:right="1440" w:bottom="1440" w:left="1440" w:header="706" w:footer="706" w:gutter="0"/>
          <w:cols w:space="708"/>
          <w:docGrid w:linePitch="360"/>
        </w:sectPr>
      </w:pPr>
    </w:p>
    <w:p w14:paraId="1314E2CF" w14:textId="5BA93604" w:rsidR="00AD3425" w:rsidRPr="00DD54E3" w:rsidRDefault="004052EC" w:rsidP="00AD3425">
      <w:pPr>
        <w:rPr>
          <w:lang w:val="en-GB"/>
        </w:rPr>
      </w:pPr>
      <w:bookmarkStart w:id="26" w:name="_Ref117842891"/>
      <w:r w:rsidRPr="00DD54E3">
        <w:rPr>
          <w:noProof/>
          <w:lang w:val="en-GB"/>
        </w:rPr>
        <w:lastRenderedPageBreak/>
        <w:drawing>
          <wp:inline distT="0" distB="0" distL="0" distR="0" wp14:anchorId="058A2574" wp14:editId="1D73DDD0">
            <wp:extent cx="8229600" cy="5069587"/>
            <wp:effectExtent l="0" t="0" r="0" b="0"/>
            <wp:docPr id="10" name="Picture 10"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A picture containing diagram&#10;&#10;Description automatically generated"/>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8229600" cy="5069587"/>
                    </a:xfrm>
                    <a:prstGeom prst="rect">
                      <a:avLst/>
                    </a:prstGeom>
                    <a:noFill/>
                    <a:ln>
                      <a:noFill/>
                    </a:ln>
                  </pic:spPr>
                </pic:pic>
              </a:graphicData>
            </a:graphic>
          </wp:inline>
        </w:drawing>
      </w:r>
    </w:p>
    <w:p w14:paraId="4B03630B" w14:textId="4EE1C091" w:rsidR="004052EC" w:rsidRPr="00DD54E3" w:rsidRDefault="00F6559C" w:rsidP="000E7924">
      <w:pPr>
        <w:pStyle w:val="Caption"/>
        <w:spacing w:after="0" w:line="240" w:lineRule="auto"/>
        <w:jc w:val="center"/>
        <w:rPr>
          <w:color w:val="000000" w:themeColor="text1"/>
          <w:lang w:val="en-GB"/>
        </w:rPr>
      </w:pPr>
      <w:r w:rsidRPr="00DD54E3">
        <w:rPr>
          <w:color w:val="auto"/>
          <w:lang w:val="en-GB"/>
        </w:rPr>
        <w:t xml:space="preserve">Figure </w:t>
      </w:r>
      <w:bookmarkEnd w:id="26"/>
      <w:r w:rsidR="00ED46DD" w:rsidRPr="00DD54E3">
        <w:rPr>
          <w:color w:val="auto"/>
          <w:lang w:val="en-GB"/>
        </w:rPr>
        <w:t>4.</w:t>
      </w:r>
      <w:r w:rsidRPr="00DD54E3">
        <w:rPr>
          <w:color w:val="auto"/>
          <w:lang w:val="en-GB"/>
        </w:rPr>
        <w:t xml:space="preserve"> Theoretical themes of SHSCM</w:t>
      </w:r>
    </w:p>
    <w:p w14:paraId="57B1D0EF" w14:textId="77777777" w:rsidR="004052EC" w:rsidRPr="00DD54E3" w:rsidRDefault="004052EC" w:rsidP="006D7B2B">
      <w:pPr>
        <w:rPr>
          <w:color w:val="000000" w:themeColor="text1"/>
          <w:lang w:val="en-GB"/>
        </w:rPr>
      </w:pPr>
    </w:p>
    <w:p w14:paraId="78096E31" w14:textId="5BFB6DD8" w:rsidR="004052EC" w:rsidRPr="00DD54E3" w:rsidRDefault="004052EC" w:rsidP="006D7B2B">
      <w:pPr>
        <w:rPr>
          <w:color w:val="000000" w:themeColor="text1"/>
          <w:lang w:val="en-GB"/>
        </w:rPr>
        <w:sectPr w:rsidR="004052EC" w:rsidRPr="00DD54E3" w:rsidSect="00271419">
          <w:pgSz w:w="16838" w:h="11906" w:orient="landscape" w:code="9"/>
          <w:pgMar w:top="1440" w:right="1440" w:bottom="1440" w:left="1440" w:header="706" w:footer="706" w:gutter="0"/>
          <w:cols w:space="708"/>
          <w:docGrid w:linePitch="360"/>
        </w:sectPr>
      </w:pPr>
    </w:p>
    <w:p w14:paraId="59378D9F" w14:textId="77777777" w:rsidR="002736FA" w:rsidRPr="00DD54E3" w:rsidRDefault="002736FA" w:rsidP="000330B3">
      <w:pPr>
        <w:pStyle w:val="Heading4"/>
        <w:numPr>
          <w:ilvl w:val="0"/>
          <w:numId w:val="0"/>
        </w:numPr>
        <w:ind w:left="180" w:firstLine="540"/>
        <w:rPr>
          <w:color w:val="000000" w:themeColor="text1"/>
          <w:lang w:val="en-GB"/>
        </w:rPr>
      </w:pPr>
      <w:r w:rsidRPr="00DD54E3">
        <w:rPr>
          <w:color w:val="000000" w:themeColor="text1"/>
          <w:lang w:val="en-GB"/>
        </w:rPr>
        <w:lastRenderedPageBreak/>
        <w:t>Facility location for SHSCM</w:t>
      </w:r>
    </w:p>
    <w:p w14:paraId="08625CBC" w14:textId="75B3D6FA" w:rsidR="00860A4F" w:rsidRPr="00DD54E3" w:rsidRDefault="00B71547" w:rsidP="0030599B">
      <w:pPr>
        <w:rPr>
          <w:color w:val="000000" w:themeColor="text1"/>
          <w:lang w:val="en-GB"/>
        </w:rPr>
      </w:pPr>
      <w:r w:rsidRPr="00DD54E3">
        <w:rPr>
          <w:color w:val="000000" w:themeColor="text1"/>
          <w:lang w:val="en-GB"/>
        </w:rPr>
        <w:t>F</w:t>
      </w:r>
      <w:r w:rsidR="00761490" w:rsidRPr="00DD54E3">
        <w:rPr>
          <w:color w:val="000000" w:themeColor="text1"/>
          <w:lang w:val="en-GB"/>
        </w:rPr>
        <w:t xml:space="preserve">acility location decisions in </w:t>
      </w:r>
      <w:r w:rsidR="00291886" w:rsidRPr="00DD54E3">
        <w:rPr>
          <w:color w:val="000000" w:themeColor="text1"/>
          <w:lang w:val="en-GB"/>
        </w:rPr>
        <w:t>HSCs</w:t>
      </w:r>
      <w:r w:rsidR="00761490" w:rsidRPr="00DD54E3">
        <w:rPr>
          <w:color w:val="000000" w:themeColor="text1"/>
          <w:lang w:val="en-GB"/>
        </w:rPr>
        <w:t xml:space="preserve"> are essential to ensur</w:t>
      </w:r>
      <w:r w:rsidR="00F14AB9" w:rsidRPr="00DD54E3">
        <w:rPr>
          <w:color w:val="000000" w:themeColor="text1"/>
          <w:lang w:val="en-GB"/>
        </w:rPr>
        <w:t>ing</w:t>
      </w:r>
      <w:r w:rsidR="00761490" w:rsidRPr="00DD54E3">
        <w:rPr>
          <w:color w:val="000000" w:themeColor="text1"/>
          <w:lang w:val="en-GB"/>
        </w:rPr>
        <w:t xml:space="preserve"> proximity to vulnerable populations</w:t>
      </w:r>
      <w:r w:rsidR="00F14AB9" w:rsidRPr="00DD54E3">
        <w:rPr>
          <w:color w:val="000000" w:themeColor="text1"/>
          <w:lang w:val="en-GB"/>
        </w:rPr>
        <w:t>,</w:t>
      </w:r>
      <w:r w:rsidR="00451992" w:rsidRPr="00DD54E3">
        <w:rPr>
          <w:color w:val="000000" w:themeColor="text1"/>
          <w:lang w:val="en-GB"/>
        </w:rPr>
        <w:t xml:space="preserve"> </w:t>
      </w:r>
      <w:r w:rsidR="00761490" w:rsidRPr="00DD54E3">
        <w:rPr>
          <w:color w:val="000000" w:themeColor="text1"/>
          <w:lang w:val="en-GB"/>
        </w:rPr>
        <w:t>enabling faster response times during emergencies</w:t>
      </w:r>
      <w:r w:rsidR="00F14AB9" w:rsidRPr="00DD54E3">
        <w:rPr>
          <w:color w:val="000000" w:themeColor="text1"/>
          <w:lang w:val="en-GB"/>
        </w:rPr>
        <w:t>,</w:t>
      </w:r>
      <w:r w:rsidR="00291886" w:rsidRPr="00DD54E3">
        <w:rPr>
          <w:lang w:val="en-GB"/>
        </w:rPr>
        <w:t xml:space="preserve"> </w:t>
      </w:r>
      <w:r w:rsidR="00291886" w:rsidRPr="00DD54E3">
        <w:rPr>
          <w:color w:val="000000" w:themeColor="text1"/>
          <w:lang w:val="en-GB"/>
        </w:rPr>
        <w:t>and reducing transportation cost</w:t>
      </w:r>
      <w:r w:rsidR="00F14AB9" w:rsidRPr="00DD54E3">
        <w:rPr>
          <w:color w:val="000000" w:themeColor="text1"/>
          <w:lang w:val="en-GB"/>
        </w:rPr>
        <w:t>s</w:t>
      </w:r>
      <w:r w:rsidR="00291886" w:rsidRPr="00DD54E3">
        <w:rPr>
          <w:color w:val="000000" w:themeColor="text1"/>
          <w:lang w:val="en-GB"/>
        </w:rPr>
        <w:t>, resulting in improved operational efficiency and resource utili</w:t>
      </w:r>
      <w:r w:rsidR="00ED15E8" w:rsidRPr="00DD54E3">
        <w:rPr>
          <w:color w:val="000000" w:themeColor="text1"/>
          <w:lang w:val="en-GB"/>
        </w:rPr>
        <w:t>s</w:t>
      </w:r>
      <w:r w:rsidR="00291886" w:rsidRPr="00DD54E3">
        <w:rPr>
          <w:color w:val="000000" w:themeColor="text1"/>
          <w:lang w:val="en-GB"/>
        </w:rPr>
        <w:t>ation</w:t>
      </w:r>
      <w:r w:rsidR="00705D37" w:rsidRPr="00DD54E3">
        <w:rPr>
          <w:color w:val="000000" w:themeColor="text1"/>
          <w:lang w:val="en-GB"/>
        </w:rPr>
        <w:t xml:space="preserve"> </w:t>
      </w:r>
      <w:sdt>
        <w:sdtPr>
          <w:rPr>
            <w:color w:val="000000" w:themeColor="text1"/>
            <w:lang w:val="en-GB"/>
          </w:rPr>
          <w:alias w:val="To edit, see citavi.com/edit"/>
          <w:tag w:val="CitaviPlaceholder#bdf87f41-eb9d-4be3-b9f5-a0b018f415fb"/>
          <w:id w:val="-1228766221"/>
          <w:placeholder>
            <w:docPart w:val="DefaultPlaceholder_-1854013440"/>
          </w:placeholder>
        </w:sdtPr>
        <w:sdtContent>
          <w:r w:rsidR="0081192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QxZjkwOWQ2LWZmMTktNDhkMy1iYTk4LTg4MWFjZDM3NzMxZiIsIlJhbmdlTGVuZ3RoIjoyNSwiUmVmZXJlbmNlSWQiOiJhMDU0NTQyOS1kN2MyLTQxMzEtYjlhYS0wOWM3NDRiNTlkMm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i4iLCJMYXN0TmFtZSI6IkJhbGNpayIsIlByb3RlY3RlZCI6ZmFsc2UsIlNleCI6MCwiQ3JlYXRlZEJ5IjoiX0Fuam9tc2hvYWUiLCJDcmVhdGVkT24iOiIyMDIyLTAxLTMwVDA0OjMxOjM4IiwiTW9kaWZpZWRCeSI6Il9BbmpvbXNob2FlIiwiSWQiOiI4NGQ5ODY5YS04MDRmLTQ0MjUtOGI2YS1mM2JlYWU3YmY1MjAiLCJNb2RpZmllZE9uIjoiMjAyMi0wMS0zMFQwNDozMTozOCIsIlByb2plY3QiOnsiJGlkIjoiNSIsIiR0eXBlIjoiU3dpc3NBY2FkZW1pYy5DaXRhdmkuUHJvamVjdCwgU3dpc3NBY2FkZW1pYy5DaXRhdmkifX0seyIkaWQiOiI2IiwiJHR5cGUiOiJTd2lzc0FjYWRlbWljLkNpdGF2aS5QZXJzb24sIFN3aXNzQWNhZGVtaWMuQ2l0YXZpIiwiRmlyc3ROYW1lIjoiQi4iLCJMYXN0TmFtZSI6IkJlYW1vbiIsIk1pZGRsZU5hbWUiOiJNLiIsIlByb3RlY3RlZCI6ZmFsc2UsIlNleCI6MCwiQ3JlYXRlZEJ5IjoiX2EiLCJDcmVhdGVkT24iOiIyMDE2LTAzLTA4VDEyOjExOjIzIiwiTW9kaWZpZWRCeSI6Il9hIiwiSWQiOiIzYTU0ZDgyMi04MzBkLTRjOWQtOGNiMy1jODhkMDc4YmY0ZWIiLCJNb2RpZmllZE9uIjoiMjAxNi0wMy0wOFQxMjoxMToyMyIsIlByb2plY3QiOnsiJHJlZiI6IjUifX1dLCJDaXRhdGlvbktleSI6IkJhbGNpayBldCBhbC4gMjAwOCIsIkNpdGF0aW9uS2V5VXBkYXRlVHlwZSI6MCwiQ29sbGFib3JhdG9ycyI6W10sIkRvaSI6IjEwLjEwODAvMTM2NzU1NjA3MDE1NjE3ODkiLCJFZGl0b3JzIjpbXSwiRXZhbHVhdGlvbkNvbXBsZXhpdHkiOjAsIkV2YWx1YXRpb25Tb3VyY2VUZXh0Rm9ybWF0IjowLCJHcm91cHMiOlt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aHR0cHM6Ly93d3cudGFuZGZvbmxpbmUuY29tL2RvaS9mdWxsLzEwLjEwODAvMTM2NzU1NjA3MDE1NjE3ODkiLCJVcmlTdHJpbmciOiJodHRwczovL3d3dy50YW5kZm9ubGluZS5jb20vZG9pL2Z1bGwvMTAuMTA4MC8xMzY3NTU2MDcwMTU2MTc4OSIsIkxpbmtlZFJlc291cmNlU3RhdHVzIjo4LCJQcm9wZXJ0aWVzIjp7IiRpZCI6Ij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MSSIsIkNyZWF0ZWRPbiI6IjIwMjItMDktMDFUMTQ6MTQ6NDUiLCJNb2RpZmllZEJ5IjoiX0FMSSIsIklkIjoiNTUyODM3MDgtOTFkMi00MDdmLWJmMjctZmIyMGYxNjljNzQ4IiwiTW9kaWZpZWRPbiI6IjIwMjItMDktMDFUMTQ6MTQ6NDUiLCJQcm9qZWN0Ijp7IiRyZWYiOiI1In19LHsiJGlkIjoiMTAiLCIkdHlwZSI6IlN3aXNzQWNhZGVtaWMuQ2l0YXZpLkxvY2F0aW9uLCBTd2lzc0FjYWRlbWljLkNpdGF2aSIsIkFkZHJlc3MiOnsiJGlkIjoiMTEiLCIkdHlwZSI6IlN3aXNzQWNhZGVtaWMuQ2l0YXZpLkxpbmtlZFJlc291cmNlLCBTd2lzc0FjYWRlbWljLkNpdGF2aSIsIkxpbmtlZFJlc291cmNlVHlwZSI6NSwiT3JpZ2luYWxTdHJpbmciOiIxMC4xMDgwLzEzNjc1NTYwNzAxNTYxNzg5IiwiVXJpU3RyaW5nIjoiaHR0cHM6Ly9kb2kub3JnLzEwLjEwODAvMTM2NzU1NjA3MDE1NjE3ODk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YSIsIkNyZWF0ZWRPbiI6IjIwMTYtMTAtMDdUMDU6MDI6MjgiLCJNb2RpZmllZEJ5IjoiX2EiLCJJZCI6IjE3ZDAzZWZhLTU1NjMtNGUwYS04YTQyLTgwNjEzNDE4N2QxYiIsIk1vZGlmaWVkT24iOiIyMDE2LTEwLTA3VDA1OjAyOjI4IiwiUHJvamVjdCI6eyIkcmVmIjoiNSJ9fV0sIk51bWJlciI6IjIiLCJPcmdhbml6YXRpb25zIjpbXSwiT3RoZXJzSW52b2x2ZWQiOltdLCJQYWdlUmFuZ2UiOiI8c3A+XHJcbiAgPG4+MTAxPC9uPlxyXG4gIDxpbj50cnVlPC9pbj5cclxuICA8b3M+MTAxPC9vcz5cclxuICA8cHM+MTAxPC9wcz5cclxuPC9zcD5cclxuPGVwPlxyXG4gIDxuPjEyMTwvbj5cclxuICA8aW4+dHJ1ZTwvaW4+XHJcbiAgPG9zPjEyMTwvb3M+XHJcbiAgPHBzPjEyMTwvcHM+XHJcbjwvZXA+XHJcbjxvcz4xMDEtMTIxPC9vcz4iLCJQZXJpb2RpY2FsIjp7IiRpZCI6IjEzIiwiJHR5cGUiOiJTd2lzc0FjYWRlbWljLkNpdGF2aS5QZXJpb2RpY2FsLCBTd2lzc0FjYWRlbWljLkNpdGF2aSIsIklzc24iOiIxMzY3LTU1NjciLCJOYW1lIjoiSW50ZXJuYXRpb25hbCBKb3VybmFsIG9mIExvZ2lzdGljcyBSZXNlYXJjaCBhbmQgQXBwbGljYXRpb25zIiwiUGFnaW5hdGlvbiI6MCwiUHJvdGVjdGVkIjpmYWxzZSwiU3RhbmRhcmRBYmJyZXZpYXRpb24iOiJJbnQuIEouIG9mIExvZ2lzdGljcyBSZXMuICYgQXBwbGljYXRpb25zIiwiQ3JlYXRlZEJ5IjoiX2EiLCJDcmVhdGVkT24iOiIyMDE2LTEwLTA3VDA1OjAyOjI4IiwiTW9kaWZpZWRCeSI6Il9hIiwiSWQiOiJmZDRjODVlYy1jNDU2LTRiMTYtYTAyNS0wYjMzZTEwOTNmZjAiLCJNb2RpZmllZE9uIjoiMjAxNi0xMC0wN1QwNTowMjoyOCIsIlByb2plY3QiOnsiJHJlZiI6IjUifX0sIlB1Ymxpc2hlcnMiOltdLCJRdW90YXRpb25zIjpbXSwiUmVmZXJlbmNlVHlwZSI6IkpvdXJuYWxBcnRpY2xlIiwiU2hvcnRUaXRsZSI6IkJhbGNpaywgQmVhbW9uIDIwMDgg4oCTIEZhY2lsaXR5IGxvY2F0aW9uIGluIGh1bWFuaXRhcmlhbiByZWxpZWYiLCJTaG9ydFRpdGxlVXBkYXRlVHlwZSI6MCwiU291cmNlT2ZCaWJsaW9ncmFwaGljSW5mb3JtYXRpb24iOiJDcm9zc1JlZiIsIlN0YXRpY0lkcyI6WyJhMmNiZGE0MC04ODdkLTQzMmUtOTE1Yy00NDBkMjEzZTlmZTkiXSwiVGFibGVPZkNvbnRlbnRzQ29tcGxleGl0eSI6MCwiVGFibGVPZkNvbnRlbnRzU291cmNlVGV4dEZvcm1hdCI6MCwiVGFza3MiOltdLCJUaXRsZSI6IkZhY2lsaXR5IGxvY2F0aW9uIGluIGh1bWFuaXRhcmlhbiByZWxpZWYiLCJUcmFuc2xhdG9ycyI6W10sIlZvbHVtZSI6IjExIiwiWWVhciI6IjIwMDgiLCJZZWFyUmVzb2x2ZWQiOiIyMDA4IiwiQ3JlYXRlZEJ5IjoiX2EiLCJDcmVhdGVkT24iOiIyMDE2LTEwLTA3VDA1OjAyOjI4IiwiTW9kaWZpZWRCeSI6Il9BbGkiLCJJZCI6ImEwNTQ1NDI5LWQ3YzItNDEzMS1iOWFhLTA5Yzc0NGI1OWQyYyIsIk1vZGlmaWVkT24iOiIyMDIzLTEwLTAyVDIyOjI5OjE1IiwiUHJvamVjdCI6eyIkcmVmIjoiNSJ9fSwiVXNlTnVtYmVyaW5nVHlwZU9mUGFyZW50RG9jdW1lbnQiOmZhbHNlfV0sIkZvcm1hdHRlZFRleHQiOnsiJGlkIjoiMTQiLCJDb3VudCI6MSwiVGV4dFVuaXRzIjpbeyIkaWQiOiIxNSIsIkZvbnRTdHlsZSI6eyIkaWQiOiIxNiIsIk5ldXRyYWwiOnRydWV9LCJSZWFkaW5nT3JkZXIiOjEsIlRleHQiOiIoQmFsY2lrIGFuZCBCZWFtb24sIDIwMDgpIn1dfSwiVGFnIjoiQ2l0YXZpUGxhY2Vob2xkZXIjYmRmODdmNDEtZWI5ZC00YmUzLWI5ZjUtYTBiMDE4ZjQxNWZiIiwiVGV4dCI6IihCYWxjaWsgYW5kIEJlYW1vbiwgMjAwOCkiLCJXQUlWZXJzaW9uIjoiNi44LjAuMCJ9}</w:instrText>
          </w:r>
          <w:r w:rsidR="0081192B" w:rsidRPr="00DD54E3">
            <w:rPr>
              <w:color w:val="000000" w:themeColor="text1"/>
              <w:lang w:val="en-GB"/>
            </w:rPr>
            <w:fldChar w:fldCharType="separate"/>
          </w:r>
          <w:r w:rsidR="00B10F20" w:rsidRPr="00DD54E3">
            <w:rPr>
              <w:color w:val="000000" w:themeColor="text1"/>
              <w:lang w:val="en-GB"/>
            </w:rPr>
            <w:t>(Balcik and Beamon, 2008)</w:t>
          </w:r>
          <w:r w:rsidR="0081192B" w:rsidRPr="00DD54E3">
            <w:rPr>
              <w:color w:val="000000" w:themeColor="text1"/>
              <w:lang w:val="en-GB"/>
            </w:rPr>
            <w:fldChar w:fldCharType="end"/>
          </w:r>
        </w:sdtContent>
      </w:sdt>
      <w:r w:rsidR="00761490" w:rsidRPr="00DD54E3">
        <w:rPr>
          <w:color w:val="000000" w:themeColor="text1"/>
          <w:lang w:val="en-GB"/>
        </w:rPr>
        <w:t>.</w:t>
      </w:r>
      <w:r w:rsidR="005440C1" w:rsidRPr="00DD54E3">
        <w:rPr>
          <w:color w:val="000000" w:themeColor="text1"/>
          <w:lang w:val="en-GB"/>
        </w:rPr>
        <w:t xml:space="preserve"> </w:t>
      </w:r>
      <w:r w:rsidR="0046032A" w:rsidRPr="00DD54E3">
        <w:rPr>
          <w:color w:val="000000" w:themeColor="text1"/>
          <w:lang w:val="en-GB"/>
        </w:rPr>
        <w:t>I</w:t>
      </w:r>
      <w:r w:rsidR="005440C1" w:rsidRPr="00DD54E3">
        <w:rPr>
          <w:color w:val="000000" w:themeColor="text1"/>
          <w:lang w:val="en-GB"/>
        </w:rPr>
        <w:t xml:space="preserve">ncorporating sustainability considerations </w:t>
      </w:r>
      <w:r w:rsidR="0046032A" w:rsidRPr="00DD54E3">
        <w:rPr>
          <w:color w:val="000000" w:themeColor="text1"/>
          <w:lang w:val="en-GB"/>
        </w:rPr>
        <w:t xml:space="preserve">in facility location </w:t>
      </w:r>
      <w:r w:rsidR="00DA780E" w:rsidRPr="00DD54E3">
        <w:rPr>
          <w:color w:val="000000" w:themeColor="text1"/>
          <w:lang w:val="en-GB"/>
        </w:rPr>
        <w:t>models enables humanitarian</w:t>
      </w:r>
      <w:r w:rsidR="005440C1" w:rsidRPr="00DD54E3">
        <w:rPr>
          <w:color w:val="000000" w:themeColor="text1"/>
          <w:lang w:val="en-GB"/>
        </w:rPr>
        <w:t xml:space="preserve"> decision makers to strike a balance between </w:t>
      </w:r>
      <w:r w:rsidR="0008514E" w:rsidRPr="00DD54E3">
        <w:rPr>
          <w:color w:val="000000" w:themeColor="text1"/>
          <w:lang w:val="en-GB"/>
        </w:rPr>
        <w:t>minimising costs and</w:t>
      </w:r>
      <w:r w:rsidR="005440C1" w:rsidRPr="00DD54E3">
        <w:rPr>
          <w:color w:val="000000" w:themeColor="text1"/>
          <w:lang w:val="en-GB"/>
        </w:rPr>
        <w:t xml:space="preserve"> </w:t>
      </w:r>
      <w:r w:rsidR="00DA780E" w:rsidRPr="00DD54E3">
        <w:rPr>
          <w:color w:val="000000" w:themeColor="text1"/>
          <w:lang w:val="en-GB"/>
        </w:rPr>
        <w:t>maximising the positive</w:t>
      </w:r>
      <w:r w:rsidR="005440C1" w:rsidRPr="00DD54E3">
        <w:rPr>
          <w:color w:val="000000" w:themeColor="text1"/>
          <w:lang w:val="en-GB"/>
        </w:rPr>
        <w:t xml:space="preserve"> social and environmental impacts of their operations </w:t>
      </w:r>
      <w:sdt>
        <w:sdtPr>
          <w:rPr>
            <w:color w:val="000000" w:themeColor="text1"/>
            <w:lang w:val="en-GB"/>
          </w:rPr>
          <w:alias w:val="To edit, see citavi.com/edit"/>
          <w:tag w:val="CitaviPlaceholder#49343b25-76a5-45e2-9817-3fa02d2ed661"/>
          <w:id w:val="-566489999"/>
          <w:placeholder>
            <w:docPart w:val="DefaultPlaceholder_-1854013440"/>
          </w:placeholder>
        </w:sdtPr>
        <w:sdtContent>
          <w:r w:rsidR="005440C1" w:rsidRPr="00DD54E3">
            <w:rPr>
              <w:color w:val="000000" w:themeColor="text1"/>
              <w:lang w:val="en-GB"/>
            </w:rPr>
            <w:fldChar w:fldCharType="begin"/>
          </w:r>
          <w:r w:rsidR="005440C1"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0ZDRhOTM0LTMzODUtNDhmOC1iN2FhLTM5ODA1YTZkMDdkMCIsIlJhbmdlTGVuZ3RoIjoxOSwiUmVmZXJlbmNlSWQiOiJjNzI5OThlZi03MmQwLTQ5ZTItOGM0MS0yNDM0YzNkZTc2ZjQ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2h1eWFuZyIsIkxhc3ROYW1lIjoiU29uZyIsIlByb3RlY3RlZCI6ZmFsc2UsIlNleCI6MCwiQ3JlYXRlZEJ5IjoiX0FMSSIsIkNyZWF0ZWRPbiI6IjIwMjItMDMtMTZUMTY6Mzc6MjUiLCJNb2RpZmllZEJ5IjoiX0FMSSIsIklkIjoiOTg3MjU4NTktYjU5ZS00ZjdjLTg5ZjYtOTg1NmRlN2RmMTAzIiwiTW9kaWZpZWRPbiI6IjIwMjItMDMtMTZUMTY6Mzc6MjUiLCJQcm9qZWN0Ijp7IiRpZCI6IjUiLCIkdHlwZSI6IlN3aXNzQWNhZGVtaWMuQ2l0YXZpLlByb2plY3QsIFN3aXNzQWNhZGVtaWMuQ2l0YXZpIn19LHsiJGlkIjoiNiIsIiR0eXBlIjoiU3dpc3NBY2FkZW1pYy5DaXRhdmkuUGVyc29uLCBTd2lzc0FjYWRlbWljLkNpdGF2aSIsIkZpcnN0TmFtZSI6IkhvbmciLCJMYXN0TmFtZSI6Ilpob3UiLCJQcm90ZWN0ZWQiOmZhbHNlLCJTZXgiOjAsIkNyZWF0ZWRCeSI6Il9BTEkiLCJDcmVhdGVkT24iOiIyMDIyLTAzLTE2VDE2OjM3OjI1IiwiTW9kaWZpZWRCeSI6Il9BTEkiLCJJZCI6IjVmNjVhZTJmLTU4NjMtNDExMy04ZmNkLWMzOGQzZTZkODM4YyIsIk1vZGlmaWVkT24iOiIyMDIyLTAzLTE2VDE2OjM3OjI1IiwiUHJvamVjdCI6eyIkcmVmIjoiNSJ9fSx7IiRpZCI6IjciLCIkdHlwZSI6IlN3aXNzQWNhZGVtaWMuQ2l0YXZpLlBlcnNvbiwgU3dpc3NBY2FkZW1pYy5DaXRhdmkiLCJGaXJzdE5hbWUiOiJXZW55YW4iLCJMYXN0TmFtZSI6IlNvbmciLCJQcm90ZWN0ZWQiOmZhbHNlLCJTZXgiOjAsIkNyZWF0ZWRCeSI6Il9BTEkiLCJDcmVhdGVkT24iOiIyMDIyLTAzLTE2VDE2OjM3OjI1IiwiTW9kaWZpZWRCeSI6Il9BTEkiLCJJZCI6IjA2YTBmY2JlLTVmNjAtNGMzNy1iZWQwLTZhODNkMDdlZTI2MiIsIk1vZGlmaWVkT24iOiIyMDIyLTAzLTE2VDE2OjM3OjI1IiwiUHJvamVjdCI6eyIkcmVmIjoiNSJ9fV0sIkNpdGF0aW9uS2V5IjoiU29uZyBldCBhbC4gMjAxOSIsIkNpdGF0aW9uS2V5VXBkYXRlVHlwZSI6MCwiQ29sbGFib3JhdG9ycyI6W10sIkN1c3RvbUZpZWxkMSI6IjIzIiwiQ3VzdG9tRmllbGQyIjoiRW1waXJpY2FsIiwiQ3VzdG9tRmllbGQzIjoiU3VkZGVuLW9uc2V0IiwiQ3VzdG9tRmllbGQ0IjoiRGlzYXN0ZXIgcmVsaWVmIiwiQ3VzdG9tRmllbGQ1IjoiUHJlcGFyZWRuZXNzIiwiQ3VzdG9tRmllbGQ2IjoiTUNETSIsIkN1c3RvbUZpZWxkNyI6IkVudmlyb25tZW50K1NvY2lhbCIsIkN1c3RvbUZpZWxkOCI6IlJvdWdoIFNldCBUaGVvcnkiLCJDdXN0b21GaWVsZDkiOiJDaGluYSIsIkRvaSI6IjEwLjEwMTYvai5jaWUuMjAxOC4xMi4wNTMiLCJFZGl0b3JzIjpbXSwiRXZhbHVhdGlvbkNvbXBsZXhpdHkiOjAsIkV2YWx1YXRpb25Tb3VyY2VUZXh0Rm9ybWF0IjowLCJHcm91cHMiOlt7IiRpZCI6IjgiLCIkdHlwZSI6IlN3aXNzQWNhZGVtaWMuQ2l0YXZpLkdyb3VwLCBTd2lzc0FjYWRlbWljLkNpdGF2aSIsIkRpc3BsYXlUeXBlIjoxLCJOYW1lIjoiU2hlbHRlciIsIkNyZWF0ZWRCeSI6Il9BTEkiLCJDcmVhdGVkT24iOiIyMDIyLTA5LTA3VDA2OjMzOjU1IiwiTW9kaWZpZWRCeSI6Il9BTEkiLCJJZCI6ImU2ZjEyMDk5LTJjZjEtNDIyMy04ZmFiLWFiOWI0YzVlMWZkOSIsIk1vZGlmaWVkT24iOiIyMDIyLTA5LTA3VDA2OjMzOjU5IiwiUHJvamVjdCI6eyIkcmVmIjoiNSJ9fSx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0cnVlLCJIYXNMYWJlbDIiOnRydW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MTYvai5jaWUuMjAxOC4xMi4wNTMiLCJVcmlTdHJpbmciOiJodHRwczovL2RvaS5vcmcvMTAuMTAxNi9qLmNpZS4yMDE4LjEyLjA1My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xNjozNzoyNSIsIk1vZGlmaWVkQnkiOiJfQUxJIiwiSWQiOiJjOTI5MTI2ZC1kYWQ5LTRmOTQtYjQzZi1jYTM3ZGViNDBmMTUiLCJNb2RpZmllZE9uIjoiMjAyMi0wMy0xNlQxNjozNzoyNSIsIlByb2plY3QiOnsiJHJlZiI6IjUifX1dLCJPcmdhbml6YXRpb25zIjpbXSwiT3RoZXJzSW52b2x2ZWQiOltdLCJQYWdlUmFuZ2UiOiI8c3A+XHJcbiAgPG4+MzcxPC9uPlxyXG4gIDxpbj50cnVlPC9pbj5cclxuICA8b3M+MzcxPC9vcz5cclxuICA8cHM+MzcxPC9wcz5cclxuPC9zcD5cclxuPGVwPlxyXG4gIDxuPjM4Njwvbj5cclxuICA8aW4+dHJ1ZTwvaW4+XHJcbiAgPG9zPjM4Njwvb3M+XHJcbiAgPHBzPjM4NjwvcHM+XHJcbjwvZXA+XHJcbjxvcz4zNzEtMzg2PC9vcz4iLCJQZXJpb2RpY2FsIjp7IiRpZCI6IjEzIiwiJHR5cGUiOiJTd2lzc0FjYWRlbWljLkNpdGF2aS5QZXJpb2RpY2FsLCBTd2lzc0FjYWRlbWljLkNpdGF2aSIsIklzc24iOiIwMzYwODM1MiIsIk5hbWUiOiJDb21wdXRlcnMgJiBJbmR1c3RyaWFsIEVuZ2luZWVyaW5nIiwiUGFnaW5hdGlvbiI6MCwiUHJvdGVjdGVkIjpmYWxzZSwiQ3JlYXRlZEJ5IjoiX0FMSSIsIkNyZWF0ZWRPbiI6IjIwMjItMDMtMTZUMTY6Mzc6MjUiLCJNb2RpZmllZEJ5IjoiX0FMSSIsIklkIjoiNTc1YTA4NzgtMjNjNy00NTY0LTkwZDYtN2E0Y2IzMmU1NjFkIiwiTW9kaWZpZWRPbiI6IjIwMjItMDMtMTZUMTY6Mzc6MjUiLCJQcm9qZWN0Ijp7IiRyZWYiOiI1In19LCJQdWJsaXNoZXJzIjpbeyIkaWQiOiIxNC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Tb25nLCBaaG91IGV0IGFsLiAyMDE5IOKAkyBTdXN0YWluYWJsZSBzaGVsdGVyLXNpdGUgc2VsZWN0aW9uIHVuZGVyIHVuY2VydGFpbnR5IiwiU2hvcnRUaXRsZVVwZGF0ZVR5cGUiOjAsIlNvdXJjZU9mQmlibGlvZ3JhcGhpY0luZm9ybWF0aW9uIjoiQ3Jvc3NSZWYiLCJTdGF0aWNJZHMiOlsiYTEwZjRkZjctNmVlYS00NzQ5LWIyYWMtYWVkZmZlZTUxNjMxIl0sIlRhYmxlT2ZDb250ZW50c0NvbXBsZXhpdHkiOjAsIlRhYmxlT2ZDb250ZW50c1NvdXJjZVRleHRGb3JtYXQiOjAsIlRhc2tzIjpbXSwiVGl0bGUiOiJTdXN0YWluYWJsZSBzaGVsdGVyLXNpdGUgc2VsZWN0aW9uIHVuZGVyIHVuY2VydGFpbnR5OiBBIHJvdWdoIFFVQUxJRkxFWCBtZXRob2QiLCJUcmFuc2xhdG9ycyI6W10sIlZvbHVtZSI6IjEyOCIsIlllYXIiOiIyMDE5IiwiWWVhclJlc29sdmVkIjoiMjAxOSIsIkNyZWF0ZWRCeSI6Il9BTEkiLCJDcmVhdGVkT24iOiIyMDIyLTAzLTE2VDE2OjM3OjI1IiwiTW9kaWZpZWRCeSI6Il9BTEkiLCJJZCI6ImM3Mjk5OGVmLTcyZDAtNDllMi04YzQxLTI0MzRjM2RlNzZmNCIsIk1vZGlmaWVkT24iOiIyMDIyLTEwLTMxVDA1OjIyOjIzIiwiUHJvamVjdCI6eyIkcmVmIjoiNSJ9fSwiVXNlTnVtYmVyaW5nVHlwZU9mUGFyZW50RG9jdW1lbnQiOmZhbHNlfV0sIkZvcm1hdHRlZFRleHQiOnsiJGlkIjoiMTUiLCJDb3VudCI6MywiVGV4dFVuaXRzIjpbeyIkaWQiOiIxNiIsIkZvbnRTdHlsZSI6eyIkaWQiOiIxNyIsIk5ldXRyYWwiOnRydWV9LCJSZWFkaW5nT3JkZXIiOjEsIlRleHQiOiIoU29uZyJ9LHsiJGlkIjoiMTgiLCJGb250U3R5bGUiOnsiJGlkIjoiMTkiLCJJdGFsaWMiOnRydWV9LCJSZWFkaW5nT3JkZXIiOjEsIlRleHQiOiIgZXQgYWwuIn0seyIkaWQiOiIyMCIsIkZvbnRTdHlsZSI6eyIkaWQiOiIyMSIsIk5ldXRyYWwiOnRydWV9LCJSZWFkaW5nT3JkZXIiOjEsIlRleHQiOiIsIDIwMTkpIn1dfSwiVGFnIjoiQ2l0YXZpUGxhY2Vob2xkZXIjNDkzNDNiMjUtNzZhNS00NWUyLTk4MTctM2ZhMDJkMmVkNjYxIiwiVGV4dCI6IihTb25nIGV0IGFsLiwgMjAxOSkiLCJXQUlWZXJzaW9uIjoiNi44LjAuMCJ9}</w:instrText>
          </w:r>
          <w:r w:rsidR="005440C1" w:rsidRPr="00DD54E3">
            <w:rPr>
              <w:color w:val="000000" w:themeColor="text1"/>
              <w:lang w:val="en-GB"/>
            </w:rPr>
            <w:fldChar w:fldCharType="separate"/>
          </w:r>
          <w:r w:rsidR="00B10F20" w:rsidRPr="00DD54E3">
            <w:rPr>
              <w:color w:val="000000" w:themeColor="text1"/>
              <w:lang w:val="en-GB"/>
            </w:rPr>
            <w:t>(Song</w:t>
          </w:r>
          <w:r w:rsidR="00B10F20" w:rsidRPr="00DD54E3">
            <w:rPr>
              <w:i/>
              <w:color w:val="000000" w:themeColor="text1"/>
              <w:lang w:val="en-GB"/>
            </w:rPr>
            <w:t xml:space="preserve"> et al.</w:t>
          </w:r>
          <w:r w:rsidR="00B10F20" w:rsidRPr="00DD54E3">
            <w:rPr>
              <w:color w:val="000000" w:themeColor="text1"/>
              <w:lang w:val="en-GB"/>
            </w:rPr>
            <w:t>, 2019)</w:t>
          </w:r>
          <w:r w:rsidR="005440C1" w:rsidRPr="00DD54E3">
            <w:rPr>
              <w:color w:val="000000" w:themeColor="text1"/>
              <w:lang w:val="en-GB"/>
            </w:rPr>
            <w:fldChar w:fldCharType="end"/>
          </w:r>
        </w:sdtContent>
      </w:sdt>
      <w:r w:rsidR="005440C1" w:rsidRPr="00DD54E3">
        <w:rPr>
          <w:color w:val="000000" w:themeColor="text1"/>
          <w:lang w:val="en-GB"/>
        </w:rPr>
        <w:t xml:space="preserve">. </w:t>
      </w:r>
      <w:r w:rsidR="00BC5DC3" w:rsidRPr="00DD54E3">
        <w:rPr>
          <w:color w:val="000000" w:themeColor="text1"/>
          <w:lang w:val="en-GB"/>
        </w:rPr>
        <w:t xml:space="preserve">However, </w:t>
      </w:r>
      <w:r w:rsidR="0008514E" w:rsidRPr="00DD54E3">
        <w:rPr>
          <w:color w:val="000000" w:themeColor="text1"/>
          <w:lang w:val="en-GB"/>
        </w:rPr>
        <w:t>the location</w:t>
      </w:r>
      <w:r w:rsidR="002736FA" w:rsidRPr="00DD54E3">
        <w:rPr>
          <w:color w:val="000000" w:themeColor="text1"/>
          <w:lang w:val="en-GB"/>
        </w:rPr>
        <w:t xml:space="preserve"> </w:t>
      </w:r>
      <w:r w:rsidR="00DA780E" w:rsidRPr="00DD54E3">
        <w:rPr>
          <w:color w:val="000000" w:themeColor="text1"/>
          <w:lang w:val="en-GB"/>
        </w:rPr>
        <w:t>of HSC facilities</w:t>
      </w:r>
      <w:r w:rsidR="002736FA" w:rsidRPr="00DD54E3">
        <w:rPr>
          <w:color w:val="000000" w:themeColor="text1"/>
          <w:lang w:val="en-GB"/>
        </w:rPr>
        <w:t xml:space="preserve"> is a complex problem from a sustainability standpoint.</w:t>
      </w:r>
      <w:r w:rsidR="0030599B" w:rsidRPr="00DD54E3">
        <w:rPr>
          <w:lang w:val="en-GB"/>
        </w:rPr>
        <w:t xml:space="preserve"> </w:t>
      </w:r>
      <w:r w:rsidR="0030599B" w:rsidRPr="00DD54E3">
        <w:rPr>
          <w:color w:val="000000" w:themeColor="text1"/>
          <w:lang w:val="en-GB"/>
        </w:rPr>
        <w:t xml:space="preserve">In our review, we found only one study that specifically addressed the facility location problem in the context of sustainable </w:t>
      </w:r>
      <w:r w:rsidR="005327E5" w:rsidRPr="00DD54E3">
        <w:rPr>
          <w:color w:val="000000" w:themeColor="text1"/>
          <w:lang w:val="en-GB"/>
        </w:rPr>
        <w:t>HSCs</w:t>
      </w:r>
      <w:r w:rsidR="0030599B" w:rsidRPr="00DD54E3">
        <w:rPr>
          <w:color w:val="000000" w:themeColor="text1"/>
          <w:lang w:val="en-GB"/>
        </w:rPr>
        <w:t xml:space="preserve">, highlighting the need for further research and exploration in this </w:t>
      </w:r>
      <w:r w:rsidR="00C27B19" w:rsidRPr="00DD54E3">
        <w:rPr>
          <w:color w:val="000000" w:themeColor="text1"/>
          <w:lang w:val="en-GB"/>
        </w:rPr>
        <w:t>important</w:t>
      </w:r>
      <w:r w:rsidR="0030599B" w:rsidRPr="00DD54E3">
        <w:rPr>
          <w:color w:val="000000" w:themeColor="text1"/>
          <w:lang w:val="en-GB"/>
        </w:rPr>
        <w:t xml:space="preserve"> domain.</w:t>
      </w:r>
      <w:r w:rsidR="009C21B4" w:rsidRPr="00DD54E3">
        <w:rPr>
          <w:color w:val="000000" w:themeColor="text1"/>
          <w:lang w:val="en-GB"/>
        </w:rPr>
        <w:t xml:space="preserve"> Addressing this gap,</w:t>
      </w:r>
      <w:r w:rsidR="00B726E7" w:rsidRPr="00DD54E3">
        <w:rPr>
          <w:lang w:val="en-GB"/>
        </w:rPr>
        <w:t xml:space="preserve"> </w:t>
      </w:r>
      <w:sdt>
        <w:sdtPr>
          <w:rPr>
            <w:color w:val="000000" w:themeColor="text1"/>
            <w:lang w:val="en-GB"/>
          </w:rPr>
          <w:alias w:val="To edit, see citavi.com/edit"/>
          <w:tag w:val="CitaviPlaceholder#8ae6c7a7-639f-4c69-9397-af9d3b78d139"/>
          <w:id w:val="1562434167"/>
          <w:placeholder>
            <w:docPart w:val="E1E39FFA4EC6409D99B3D617EB761E0C"/>
          </w:placeholder>
        </w:sdtPr>
        <w:sdtContent>
          <w:r w:rsidR="002736F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M5NjAyOGVlLWZjYTAtNDY3Ny1hMzVkLTgxNzAyZDQ4YjZkMCIsIkVudHJpZXMiOlt7IiRpZCI6IjIiLCIkdHlwZSI6IlN3aXNzQWNhZGVtaWMuQ2l0YXZpLkNpdGF0aW9ucy5Xb3JkUGxhY2Vob2xkZXJFbnRyeSwgU3dpc3NBY2FkZW1pYy5DaXRhdmkiLCJJZCI6IjU1OTNjM2QxLTg2MzgtNDQyYS04NjVhLTUwOGVlZTYyYzBiZiIsIlJhbmdlTGVuZ3RoIjoxMSwiUmVmZXJlbmNlSWQiOiJjNzI5OThlZi03MmQwLTQ5ZTItOGM0MS0yNDM0YzNkZTc2Zj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NodXlhbmciLCJMYXN0TmFtZSI6IlNvbmciLCJQcm90ZWN0ZWQiOmZhbHNlLCJTZXgiOjAsIkNyZWF0ZWRCeSI6Il9BTEkiLCJDcmVhdGVkT24iOiIyMDIyLTAzLTE2VDE2OjM3OjI1IiwiTW9kaWZpZWRCeSI6Il9BTEkiLCJJZCI6Ijk4NzI1ODU5LWI1OWUtNGY3Yy04OWY2LTk4NTZkZTdkZjEwMyIsIk1vZGlmaWVkT24iOiIyMDIyLTAzLTE2VDE2OjM3OjI1IiwiUHJvamVjdCI6eyIkaWQiOiI1IiwiJHR5cGUiOiJTd2lzc0FjYWRlbWljLkNpdGF2aS5Qcm9qZWN0LCBTd2lzc0FjYWRlbWljLkNpdGF2aSJ9fSx7IiRpZCI6IjYiLCIkdHlwZSI6IlN3aXNzQWNhZGVtaWMuQ2l0YXZpLlBlcnNvbiwgU3dpc3NBY2FkZW1pYy5DaXRhdmkiLCJGaXJzdE5hbWUiOiJIb25nIiwiTGFzdE5hbWUiOiJaaG91IiwiUHJvdGVjdGVkIjpmYWxzZSwiU2V4IjowLCJDcmVhdGVkQnkiOiJfQUxJIiwiQ3JlYXRlZE9uIjoiMjAyMi0wMy0xNlQxNjozNzoyNSIsIk1vZGlmaWVkQnkiOiJfQUxJIiwiSWQiOiI1ZjY1YWUyZi01ODYzLTQxMTMtOGZjZC1jMzhkM2U2ZDgzOGMiLCJNb2RpZmllZE9uIjoiMjAyMi0wMy0xNlQxNjozNzoyNSIsIlByb2plY3QiOnsiJHJlZiI6IjUifX0seyIkaWQiOiI3IiwiJHR5cGUiOiJTd2lzc0FjYWRlbWljLkNpdGF2aS5QZXJzb24sIFN3aXNzQWNhZGVtaWMuQ2l0YXZpIiwiRmlyc3ROYW1lIjoiV2VueWFuIiwiTGFzdE5hbWUiOiJTb25nIiwiUHJvdGVjdGVkIjpmYWxzZSwiU2V4IjowLCJDcmVhdGVkQnkiOiJfQUxJIiwiQ3JlYXRlZE9uIjoiMjAyMi0wMy0xNlQxNjozNzoyNSIsIk1vZGlmaWVkQnkiOiJfQUxJIiwiSWQiOiIwNmEwZmNiZS01ZjYwLTRjMzctYmVkMC02YTgzZDA3ZWUyNjIiLCJNb2RpZmllZE9uIjoiMjAyMi0wMy0xNlQxNjozNzoyNSIsIlByb2plY3QiOnsiJHJlZiI6IjUifX1dLCJDaXRhdGlvbktleSI6IlNvbmcgZXQgYWwuIDIwMTkiLCJDaXRhdGlvbktleVVwZGF0ZVR5cGUiOjAsIkNvbGxhYm9yYXRvcnMiOltdLCJDdXN0b21GaWVsZDEiOiIyMyIsIkN1c3RvbUZpZWxkMiI6IkVtcGlyaWNhbCIsIkN1c3RvbUZpZWxkMyI6IlN1ZGRlbi1vbnNldCIsIkN1c3RvbUZpZWxkNCI6IkRpc2FzdGVyIHJlbGllZiIsIkN1c3RvbUZpZWxkNSI6IlByZXBhcmVkbmVzcyIsIkN1c3RvbUZpZWxkNiI6Ik1DRE0iLCJDdXN0b21GaWVsZDciOiJFbnZpcm9ubWVudCtTb2NpYWwiLCJDdXN0b21GaWVsZDgiOiJSb3VnaCBTZXQgVGhlb3J5IiwiQ3VzdG9tRmllbGQ5IjoiQ2hpbmEiLCJEb2kiOiIxMC4xMDE2L2ouY2llLjIwMTguMTIuMDUzIiwiRWRpdG9ycyI6W10sIkV2YWx1YXRpb25Db21wbGV4aXR5IjowLCJFdmFsdWF0aW9uU291cmNlVGV4dEZvcm1hdCI6MCwiR3JvdXBzIjpbeyIkaWQiOiI4IiwiJHR5cGUiOiJTd2lzc0FjYWRlbWljLkNpdGF2aS5Hcm91cCwgU3dpc3NBY2FkZW1pYy5DaXRhdmkiLCJEaXNwbGF5VHlwZSI6MSwiTmFtZSI6IlNoZWx0ZXIiLCJDcmVhdGVkQnkiOiJfQUxJIiwiQ3JlYXRlZE9uIjoiMjAyMi0wOS0wN1QwNjozMzo1NSIsIk1vZGlmaWVkQnkiOiJfQUxJIiwiSWQiOiJlNmYxMjA5OS0yY2YxLTQyMjMtOGZhYi1hYjliNGM1ZTFmZDkiLCJNb2RpZmllZE9uIjoiMjAyMi0wOS0wN1QwNjozMzo1OSIsIlByb2plY3QiOnsiJHJlZiI6IjUifX0s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dHJ1ZSwiSGFzTGFiZWwyIjp0cnV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DE2L2ouY2llLjIwMTguMTIuMDUzIiwiVXJpU3RyaW5nIjoiaHR0cHM6Ly9kb2kub3JnLzEwLjEwMTYvai5jaWUuMjAxOC4xMi4wNTM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Y6Mzc6MjUiLCJNb2RpZmllZEJ5IjoiX0FMSSIsIklkIjoiYzkyOTEyNmQtZGFkOS00Zjk0LWI0M2YtY2EzN2RlYjQwZjE1IiwiTW9kaWZpZWRPbiI6IjIwMjItMDMtMTZUMTY6Mzc6MjUiLCJQcm9qZWN0Ijp7IiRyZWYiOiI1In19XSwiT3JnYW5pemF0aW9ucyI6W10sIk90aGVyc0ludm9sdmVkIjpbXSwiUGFnZVJhbmdlIjoiPHNwPlxyXG4gIDxuPjM3MTwvbj5cclxuICA8aW4+dHJ1ZTwvaW4+XHJcbiAgPG9zPjM3MTwvb3M+XHJcbiAgPHBzPjM3MTwvcHM+XHJcbjwvc3A+XHJcbjxlcD5cclxuICA8bj4zODY8L24+XHJcbiAgPGluPnRydWU8L2luPlxyXG4gIDxvcz4zODY8L29zPlxyXG4gIDxwcz4zODY8L3BzPlxyXG48L2VwPlxyXG48b3M+MzcxLTM4Njwvb3M+IiwiUGVyaW9kaWNhbCI6eyIkaWQiOiIxMyIsIiR0eXBlIjoiU3dpc3NBY2FkZW1pYy5DaXRhdmkuUGVyaW9kaWNhbCwgU3dpc3NBY2FkZW1pYy5DaXRhdmkiLCJJc3NuIjoiMDM2MDgzNTIiLCJOYW1lIjoiQ29tcHV0ZXJzICYgSW5kdXN0cmlhbCBFbmdpbmVlcmluZyIsIlBhZ2luYXRpb24iOjAsIlByb3RlY3RlZCI6ZmFsc2UsIkNyZWF0ZWRCeSI6Il9BTEkiLCJDcmVhdGVkT24iOiIyMDIyLTAzLTE2VDE2OjM3OjI1IiwiTW9kaWZpZWRCeSI6Il9BTEkiLCJJZCI6IjU3NWEwODc4LTIzYzctNDU2NC05MGQ2LTdhNGNiMzJlNTYxZCIsIk1vZGlmaWVkT24iOiIyMDIyLTAzLTE2VDE2OjM3OjI1IiwiUHJvamVjdCI6eyIkcmVmIjoiNSJ9fSwiUHVibGlzaGVycyI6W3siJGlkIjoiMTQ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U29uZywgWmhvdSBldCBhbC4gMjAxOSDigJMgU3VzdGFpbmFibGUgc2hlbHRlci1zaXRlIHNlbGVjdGlvbiB1bmRlciB1bmNlcnRhaW50eSIsIlNob3J0VGl0bGVVcGRhdGVUeXBlIjowLCJTb3VyY2VPZkJpYmxpb2dyYXBoaWNJbmZvcm1hdGlvbiI6IkNyb3NzUmVmIiwiU3RhdGljSWRzIjpbImExMGY0ZGY3LTZlZWEtNDc0OS1iMmFjLWFlZGZmZWU1MTYzMSJdLCJUYWJsZU9mQ29udGVudHNDb21wbGV4aXR5IjowLCJUYWJsZU9mQ29udGVudHNTb3VyY2VUZXh0Rm9ybWF0IjowLCJUYXNrcyI6W10sIlRpdGxlIjoiU3VzdGFpbmFibGUgc2hlbHRlci1zaXRlIHNlbGVjdGlvbiB1bmRlciB1bmNlcnRhaW50eTogQSByb3VnaCBRVUFMSUZMRVggbWV0aG9kIiwiVHJhbnNsYXRvcnMiOltdLCJWb2x1bWUiOiIxMjgiLCJZZWFyIjoiMjAxOSIsIlllYXJSZXNvbHZlZCI6IjIwMTkiLCJDcmVhdGVkQnkiOiJfQUxJIiwiQ3JlYXRlZE9uIjoiMjAyMi0wMy0xNlQxNjozNzoyNSIsIk1vZGlmaWVkQnkiOiJfQUxJIiwiSWQiOiJjNzI5OThlZi03MmQwLTQ5ZTItOGM0MS0yNDM0YzNkZTc2ZjQiLCJNb2RpZmllZE9uIjoiMjAyMi0xMC0zMVQwNToyMjoyMyIsIlByb2plY3QiOnsiJHJlZiI6IjUifX0sIlVzZU51bWJlcmluZ1R5cGVPZlBhcmVudERvY3VtZW50IjpmYWxzZX1dLCJGb3JtYXR0ZWRUZXh0Ijp7IiRpZCI6IjE1IiwiQ291bnQiOjIsIlRleHRVbml0cyI6W3siJGlkIjoiMTYiLCJGb250U3R5bGUiOnsiJGlkIjoiMTciLCJOZXV0cmFsIjp0cnVlfSwiUmVhZGluZ09yZGVyIjoxLCJUZXh0IjoiU29uZyJ9LHsiJGlkIjoiMTgiLCJGb250U3R5bGUiOnsiJGlkIjoiMTkiLCJJdGFsaWMiOnRydWV9LCJSZWFkaW5nT3JkZXIiOjEsIlRleHQiOiIgZXQgYWwuIn1dfSwiVGFnIjoiQ2l0YXZpUGxhY2Vob2xkZXIjOGFlNmM3YTctNjM5Zi00YzY5LTkzOTctYWY5ZDNiNzhkMTM5IiwiVGV4dCI6IlNvbmcgZXQgYWwuIiwiV0FJVmVyc2lvbiI6IjYuOC4wLjAifQ==}</w:instrText>
          </w:r>
          <w:r w:rsidR="002736FA" w:rsidRPr="00DD54E3">
            <w:rPr>
              <w:color w:val="000000" w:themeColor="text1"/>
              <w:lang w:val="en-GB"/>
            </w:rPr>
            <w:fldChar w:fldCharType="separate"/>
          </w:r>
          <w:r w:rsidR="00B10F20" w:rsidRPr="00DD54E3">
            <w:rPr>
              <w:color w:val="000000" w:themeColor="text1"/>
              <w:lang w:val="en-GB"/>
            </w:rPr>
            <w:t>Song</w:t>
          </w:r>
          <w:r w:rsidR="00B10F20" w:rsidRPr="00DD54E3">
            <w:rPr>
              <w:i/>
              <w:color w:val="000000" w:themeColor="text1"/>
              <w:lang w:val="en-GB"/>
            </w:rPr>
            <w:t xml:space="preserve"> et al.</w:t>
          </w:r>
          <w:r w:rsidR="002736FA" w:rsidRPr="00DD54E3">
            <w:rPr>
              <w:color w:val="000000" w:themeColor="text1"/>
              <w:lang w:val="en-GB"/>
            </w:rPr>
            <w:fldChar w:fldCharType="end"/>
          </w:r>
        </w:sdtContent>
      </w:sdt>
      <w:r w:rsidR="002736FA" w:rsidRPr="00DD54E3">
        <w:rPr>
          <w:color w:val="000000" w:themeColor="text1"/>
          <w:lang w:val="en-GB"/>
        </w:rPr>
        <w:t xml:space="preserve"> </w:t>
      </w:r>
      <w:sdt>
        <w:sdtPr>
          <w:rPr>
            <w:color w:val="000000" w:themeColor="text1"/>
            <w:lang w:val="en-GB"/>
          </w:rPr>
          <w:alias w:val="To edit, see citavi.com/edit"/>
          <w:tag w:val="CitaviPlaceholder#396028ee-fca0-4677-a35d-81702d48b6d0"/>
          <w:id w:val="1443730633"/>
          <w:placeholder>
            <w:docPart w:val="E1E39FFA4EC6409D99B3D617EB761E0C"/>
          </w:placeholder>
        </w:sdtPr>
        <w:sdtContent>
          <w:r w:rsidR="002736F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hhZTZjN2E3LTYzOWYtNGM2OS05Mzk3LWFmOWQzYjc4ZDEzOSIsIkVudHJpZXMiOlt7IiRpZCI6IjIiLCIkdHlwZSI6IlN3aXNzQWNhZGVtaWMuQ2l0YXZpLkNpdGF0aW9ucy5Xb3JkUGxhY2Vob2xkZXJFbnRyeSwgU3dpc3NBY2FkZW1pYy5DaXRhdmkiLCJJZCI6ImY0NDJmYTU1LThiZjktNGE3OC05ZTMyLWI4MzFjY2YyNmRjMSIsIlJhbmdlTGVuZ3RoIjo2LCJSZWZlcmVuY2VJZCI6ImM3Mjk5OGVmLTcyZDAtNDllMi04YzQxLTI0MzRjM2RlNzZmN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TaHV5YW5nIiwiTGFzdE5hbWUiOiJTb25nIiwiUHJvdGVjdGVkIjpmYWxzZSwiU2V4IjowLCJDcmVhdGVkQnkiOiJfQUxJIiwiQ3JlYXRlZE9uIjoiMjAyMi0wMy0xNlQxNjozNzoyNSIsIk1vZGlmaWVkQnkiOiJfQUxJIiwiSWQiOiI5ODcyNTg1OS1iNTllLTRmN2MtODlmNi05ODU2ZGU3ZGYxMDMiLCJNb2RpZmllZE9uIjoiMjAyMi0wMy0xNlQxNjozNzoyNSIsIlByb2plY3QiOnsiJGlkIjoiNSIsIiR0eXBlIjoiU3dpc3NBY2FkZW1pYy5DaXRhdmkuUHJvamVjdCwgU3dpc3NBY2FkZW1pYy5DaXRhdmkifX0seyIkaWQiOiI2IiwiJHR5cGUiOiJTd2lzc0FjYWRlbWljLkNpdGF2aS5QZXJzb24sIFN3aXNzQWNhZGVtaWMuQ2l0YXZpIiwiRmlyc3ROYW1lIjoiSG9uZyIsIkxhc3ROYW1lIjoiWmhvdSIsIlByb3RlY3RlZCI6ZmFsc2UsIlNleCI6MCwiQ3JlYXRlZEJ5IjoiX0FMSSIsIkNyZWF0ZWRPbiI6IjIwMjItMDMtMTZUMTY6Mzc6MjUiLCJNb2RpZmllZEJ5IjoiX0FMSSIsIklkIjoiNWY2NWFlMmYtNTg2My00MTEzLThmY2QtYzM4ZDNlNmQ4MzhjIiwiTW9kaWZpZWRPbiI6IjIwMjItMDMtMTZUMTY6Mzc6MjUiLCJQcm9qZWN0Ijp7IiRyZWYiOiI1In19LHsiJGlkIjoiNyIsIiR0eXBlIjoiU3dpc3NBY2FkZW1pYy5DaXRhdmkuUGVyc29uLCBTd2lzc0FjYWRlbWljLkNpdGF2aSIsIkZpcnN0TmFtZSI6IldlbnlhbiIsIkxhc3ROYW1lIjoiU29uZyIsIlByb3RlY3RlZCI6ZmFsc2UsIlNleCI6MCwiQ3JlYXRlZEJ5IjoiX0FMSSIsIkNyZWF0ZWRPbiI6IjIwMjItMDMtMTZUMTY6Mzc6MjUiLCJNb2RpZmllZEJ5IjoiX0FMSSIsIklkIjoiMDZhMGZjYmUtNWY2MC00YzM3LWJlZDAtNmE4M2QwN2VlMjYyIiwiTW9kaWZpZWRPbiI6IjIwMjItMDMtMTZUMTY6Mzc6MjUiLCJQcm9qZWN0Ijp7IiRyZWYiOiI1In19XSwiQ2l0YXRpb25LZXkiOiJTb25nIGV0IGFsLiAyMDE5IiwiQ2l0YXRpb25LZXlVcGRhdGVUeXBlIjowLCJDb2xsYWJvcmF0b3JzIjpbXSwiQ3VzdG9tRmllbGQxIjoiMjMiLCJDdXN0b21GaWVsZDIiOiJFbXBpcmljYWwiLCJDdXN0b21GaWVsZDMiOiJTdWRkZW4tb25zZXQiLCJDdXN0b21GaWVsZDQiOiJEaXNhc3RlciByZWxpZWYiLCJDdXN0b21GaWVsZDUiOiJQcmVwYXJlZG5lc3MiLCJDdXN0b21GaWVsZDYiOiJNQ0RNIiwiQ3VzdG9tRmllbGQ3IjoiRW52aXJvbm1lbnQrU29jaWFsIiwiQ3VzdG9tRmllbGQ4IjoiUm91Z2ggU2V0IFRoZW9yeSIsIkN1c3RvbUZpZWxkOSI6IkNoaW5hIiwiRG9pIjoiMTAuMTAxNi9qLmNpZS4yMDE4LjEyLjA1MyIsIkVkaXRvcnMiOltdLCJFdmFsdWF0aW9uQ29tcGxleGl0eSI6MCwiRXZhbHVhdGlvblNvdXJjZVRleHRGb3JtYXQiOjAsIkdyb3VwcyI6W3siJGlkIjoiOCIsIiR0eXBlIjoiU3dpc3NBY2FkZW1pYy5DaXRhdmkuR3JvdXAsIFN3aXNzQWNhZGVtaWMuQ2l0YXZpIiwiRGlzcGxheVR5cGUiOjEsIk5hbWUiOiJTaGVsdGVyIiwiQ3JlYXRlZEJ5IjoiX0FMSSIsIkNyZWF0ZWRPbiI6IjIwMjItMDktMDdUMDY6MzM6NTUiLCJNb2RpZmllZEJ5IjoiX0FMSSIsIklkIjoiZTZmMTIwOTktMmNmMS00MjIzLThmYWItYWI5YjRjNWUxZmQ5IiwiTW9kaWZpZWRPbiI6IjIwMjItMDktMDdUMDY6MzM6NTkiLCJQcm9qZWN0Ijp7IiRyZWYiOiI1In19LH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nRydWUsIkhhc0xhYmVsMiI6dHJ1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xNi9qLmNpZS4yMDE4LjEyLjA1MyIsIlVyaVN0cmluZyI6Imh0dHBzOi8vZG9pLm9yZy8xMC4xMDE2L2ouY2llLjIwMTguMTIuMDUz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2OjM3OjI1IiwiTW9kaWZpZWRCeSI6Il9BTEkiLCJJZCI6ImM5MjkxMjZkLWRhZDktNGY5NC1iNDNmLWNhMzdkZWI0MGYxNSIsIk1vZGlmaWVkT24iOiIyMDIyLTAzLTE2VDE2OjM3OjI1IiwiUHJvamVjdCI6eyIkcmVmIjoiNSJ9fV0sIk9yZ2FuaXphdGlvbnMiOltdLCJPdGhlcnNJbnZvbHZlZCI6W10sIlBhZ2VSYW5nZSI6IjxzcD5cclxuICA8bj4zNzE8L24+XHJcbiAgPGluPnRydWU8L2luPlxyXG4gIDxvcz4zNzE8L29zPlxyXG4gIDxwcz4zNzE8L3BzPlxyXG48L3NwPlxyXG48ZXA+XHJcbiAgPG4+Mzg2PC9uPlxyXG4gIDxpbj50cnVlPC9pbj5cclxuICA8b3M+Mzg2PC9vcz5cclxuICA8cHM+Mzg2PC9wcz5cclxuPC9lcD5cclxuPG9zPjM3MS0zODY8L29zPiIsIlBlcmlvZGljYWwiOnsiJGlkIjoiMTMiLCIkdHlwZSI6IlN3aXNzQWNhZGVtaWMuQ2l0YXZpLlBlcmlvZGljYWwsIFN3aXNzQWNhZGVtaWMuQ2l0YXZpIiwiSXNzbiI6IjAzNjA4MzUyIiwiTmFtZSI6IkNvbXB1dGVycyAmIEluZHVzdHJpYWwgRW5naW5lZXJpbmciLCJQYWdpbmF0aW9uIjowLCJQcm90ZWN0ZWQiOmZhbHNlLCJDcmVhdGVkQnkiOiJfQUxJIiwiQ3JlYXRlZE9uIjoiMjAyMi0wMy0xNlQxNjozNzoyNSIsIk1vZGlmaWVkQnkiOiJfQUxJIiwiSWQiOiI1NzVhMDg3OC0yM2M3LTQ1NjQtOTBkNi03YTRjYjMyZTU2MWQiLCJNb2RpZmllZE9uIjoiMjAyMi0wMy0xNlQxNjozNzoyNSIsIlByb2plY3QiOnsiJHJlZiI6IjUifX0sIlB1Ymxpc2hlcnMiOlt7IiRpZCI6IjE0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NvbmcsIFpob3UgZXQgYWwuIDIwMTkg4oCTIFN1c3RhaW5hYmxlIHNoZWx0ZXItc2l0ZSBzZWxlY3Rpb24gdW5kZXIgdW5jZXJ0YWludHkiLCJTaG9ydFRpdGxlVXBkYXRlVHlwZSI6MCwiU291cmNlT2ZCaWJsaW9ncmFwaGljSW5mb3JtYXRpb24iOiJDcm9zc1JlZiIsIlN0YXRpY0lkcyI6WyJhMTBmNGRmNy02ZWVhLTQ3NDktYjJhYy1hZWRmZmVlNTE2MzEiXSwiVGFibGVPZkNvbnRlbnRzQ29tcGxleGl0eSI6MCwiVGFibGVPZkNvbnRlbnRzU291cmNlVGV4dEZvcm1hdCI6MCwiVGFza3MiOltdLCJUaXRsZSI6IlN1c3RhaW5hYmxlIHNoZWx0ZXItc2l0ZSBzZWxlY3Rpb24gdW5kZXIgdW5jZXJ0YWludHk6IEEgcm91Z2ggUVVBTElGTEVYIG1ldGhvZCIsIlRyYW5zbGF0b3JzIjpbXSwiVm9sdW1lIjoiMTI4IiwiWWVhciI6IjIwMTkiLCJZZWFyUmVzb2x2ZWQiOiIyMDE5IiwiQ3JlYXRlZEJ5IjoiX0FMSSIsIkNyZWF0ZWRPbiI6IjIwMjItMDMtMTZUMTY6Mzc6MjUiLCJNb2RpZmllZEJ5IjoiX0FMSSIsIklkIjoiYzcyOTk4ZWYtNzJkMC00OWUyLThjNDEtMjQzNGMzZGU3NmY0IiwiTW9kaWZpZWRPbiI6IjIwMjItMTAtMzFUMDU6MjI6MjMiLCJQcm9qZWN0Ijp7IiRyZWYiOiI1In19LCJVc2VOdW1iZXJpbmdUeXBlT2ZQYXJlbnREb2N1bWVudCI6ZmFsc2UsIlllYXJPbmx5Ijp0cnVlfV0sIkZvcm1hdHRlZFRleHQiOnsiJGlkIjoiMTUiLCJDb3VudCI6MSwiVGV4dFVuaXRzIjpbeyIkaWQiOiIxNiIsIkZvbnRTdHlsZSI6eyIkaWQiOiIxNyIsIk5ldXRyYWwiOnRydWV9LCJSZWFkaW5nT3JkZXIiOjEsIlRleHQiOiIoMjAxOSkifV19LCJUYWciOiJDaXRhdmlQbGFjZWhvbGRlciMzOTYwMjhlZS1mY2EwLTQ2NzctYTM1ZC04MTcwMmQ0OGI2ZDAiLCJUZXh0IjoiKDIwMTkpIiwiV0FJVmVyc2lvbiI6IjYuOC4wLjAifQ==}</w:instrText>
          </w:r>
          <w:r w:rsidR="002736FA" w:rsidRPr="00DD54E3">
            <w:rPr>
              <w:color w:val="000000" w:themeColor="text1"/>
              <w:lang w:val="en-GB"/>
            </w:rPr>
            <w:fldChar w:fldCharType="separate"/>
          </w:r>
          <w:r w:rsidR="00B10F20" w:rsidRPr="00DD54E3">
            <w:rPr>
              <w:color w:val="000000" w:themeColor="text1"/>
              <w:lang w:val="en-GB"/>
            </w:rPr>
            <w:t>(2019)</w:t>
          </w:r>
          <w:r w:rsidR="002736FA" w:rsidRPr="00DD54E3">
            <w:rPr>
              <w:color w:val="000000" w:themeColor="text1"/>
              <w:lang w:val="en-GB"/>
            </w:rPr>
            <w:fldChar w:fldCharType="end"/>
          </w:r>
        </w:sdtContent>
      </w:sdt>
      <w:r w:rsidR="002736FA" w:rsidRPr="00DD54E3">
        <w:rPr>
          <w:color w:val="000000" w:themeColor="text1"/>
          <w:lang w:val="en-GB"/>
        </w:rPr>
        <w:t xml:space="preserve"> studied </w:t>
      </w:r>
      <w:r w:rsidR="00DA780E" w:rsidRPr="00DD54E3">
        <w:rPr>
          <w:color w:val="000000" w:themeColor="text1"/>
          <w:lang w:val="en-GB"/>
        </w:rPr>
        <w:t>sustainable shelter site selection</w:t>
      </w:r>
      <w:r w:rsidR="002736FA" w:rsidRPr="00DD54E3">
        <w:rPr>
          <w:color w:val="000000" w:themeColor="text1"/>
          <w:lang w:val="en-GB"/>
        </w:rPr>
        <w:t xml:space="preserve"> under uncertainty using a case study of </w:t>
      </w:r>
      <w:r w:rsidR="00296713" w:rsidRPr="00DD54E3">
        <w:rPr>
          <w:color w:val="000000" w:themeColor="text1"/>
          <w:lang w:val="en-GB"/>
        </w:rPr>
        <w:t xml:space="preserve">the </w:t>
      </w:r>
      <w:r w:rsidR="002736FA" w:rsidRPr="00DD54E3">
        <w:rPr>
          <w:color w:val="000000" w:themeColor="text1"/>
          <w:lang w:val="en-GB"/>
        </w:rPr>
        <w:t xml:space="preserve">Wenchuan </w:t>
      </w:r>
      <w:r w:rsidR="00C53218" w:rsidRPr="00DD54E3">
        <w:rPr>
          <w:color w:val="000000" w:themeColor="text1"/>
          <w:lang w:val="en-GB"/>
        </w:rPr>
        <w:t>e</w:t>
      </w:r>
      <w:r w:rsidR="002736FA" w:rsidRPr="00DD54E3">
        <w:rPr>
          <w:color w:val="000000" w:themeColor="text1"/>
          <w:lang w:val="en-GB"/>
        </w:rPr>
        <w:t xml:space="preserve">arthquake. </w:t>
      </w:r>
    </w:p>
    <w:p w14:paraId="48B565CA" w14:textId="6905000C" w:rsidR="00860A4F" w:rsidRPr="00DD54E3" w:rsidRDefault="00860A4F" w:rsidP="009A40DE">
      <w:pPr>
        <w:pStyle w:val="Heading3"/>
        <w:rPr>
          <w:color w:val="000000" w:themeColor="text1"/>
          <w:lang w:val="en-GB"/>
        </w:rPr>
      </w:pPr>
      <w:r w:rsidRPr="00DD54E3">
        <w:rPr>
          <w:color w:val="000000" w:themeColor="text1"/>
          <w:lang w:val="en-GB"/>
        </w:rPr>
        <w:t>Reverse logistics and circular HSC</w:t>
      </w:r>
    </w:p>
    <w:p w14:paraId="463587A5" w14:textId="6E16E5ED" w:rsidR="00AC5AEB" w:rsidRPr="00DD54E3" w:rsidRDefault="00B30E24" w:rsidP="00715E48">
      <w:pPr>
        <w:ind w:firstLine="216"/>
        <w:rPr>
          <w:lang w:val="en-GB"/>
        </w:rPr>
      </w:pPr>
      <w:r w:rsidRPr="00DD54E3">
        <w:rPr>
          <w:color w:val="000000" w:themeColor="text1"/>
          <w:lang w:val="en-GB"/>
        </w:rPr>
        <w:t xml:space="preserve">Reverse logistics is an important part of supply </w:t>
      </w:r>
      <w:r w:rsidR="00DA780E" w:rsidRPr="00DD54E3">
        <w:rPr>
          <w:color w:val="000000" w:themeColor="text1"/>
          <w:lang w:val="en-GB"/>
        </w:rPr>
        <w:t>chain management, as</w:t>
      </w:r>
      <w:r w:rsidRPr="00DD54E3">
        <w:rPr>
          <w:color w:val="000000" w:themeColor="text1"/>
          <w:lang w:val="en-GB"/>
        </w:rPr>
        <w:t xml:space="preserve"> it can help reduce waste, improve </w:t>
      </w:r>
      <w:r w:rsidR="0008514E" w:rsidRPr="00DD54E3">
        <w:rPr>
          <w:color w:val="000000" w:themeColor="text1"/>
          <w:lang w:val="en-GB"/>
        </w:rPr>
        <w:t>resource efficiency, and</w:t>
      </w:r>
      <w:r w:rsidR="00093548" w:rsidRPr="00DD54E3">
        <w:rPr>
          <w:color w:val="000000" w:themeColor="text1"/>
          <w:lang w:val="en-GB"/>
        </w:rPr>
        <w:t xml:space="preserve"> reduce cost</w:t>
      </w:r>
      <w:r w:rsidR="00715E48" w:rsidRPr="00DD54E3">
        <w:rPr>
          <w:color w:val="000000" w:themeColor="text1"/>
          <w:lang w:val="en-GB"/>
        </w:rPr>
        <w:t xml:space="preserve"> </w:t>
      </w:r>
      <w:sdt>
        <w:sdtPr>
          <w:rPr>
            <w:color w:val="000000" w:themeColor="text1"/>
            <w:lang w:val="en-GB"/>
          </w:rPr>
          <w:alias w:val="To edit, see citavi.com/edit"/>
          <w:tag w:val="CitaviPlaceholder#77aa5c8d-7318-4167-80aa-d82e2420d95d"/>
          <w:id w:val="1160581828"/>
          <w:placeholder>
            <w:docPart w:val="DefaultPlaceholder_-1854013440"/>
          </w:placeholder>
        </w:sdtPr>
        <w:sdtContent>
          <w:r w:rsidR="00715E48" w:rsidRPr="00DD54E3">
            <w:rPr>
              <w:color w:val="000000" w:themeColor="text1"/>
              <w:lang w:val="en-GB"/>
            </w:rPr>
            <w:fldChar w:fldCharType="begin"/>
          </w:r>
          <w:r w:rsidR="00715E48"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UzYjgyMzdiLWRiOTUtNDY0My1iNjgwLWY2NDQxZjQxZGRmNCIsIlJhbmdlTGVuZ3RoIjoyMSwiUmVmZXJlbmNlSWQiOiJkMTA1NmNlNS0yMDVkLTQwYmMtOTZhZC1kZWJiZmM4NDAzZm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1tYXIiLCJMYXN0TmFtZSI6IkppbGFuaSIsIlByb3RlY3RlZCI6ZmFsc2UsIlNleCI6MCwiQ3JlYXRlZEJ5IjoiX0FMSSIsIkNyZWF0ZWRPbiI6IjIwMjItMDUtMDhUMDU6NTk6NDkiLCJNb2RpZmllZEJ5IjoiX0FMSSIsIklkIjoiMzhmMTIzYzgtNTMzMi00NDc4LTk1NDItYzQxYjFlNzI0OWI5IiwiTW9kaWZpZWRPbiI6IjIwMjItMDUtMDhUMDU6NTk6NDkiLCJQcm9qZWN0Ijp7IiRpZCI6IjUiLCIkdHlwZSI6IlN3aXNzQWNhZGVtaWMuQ2l0YXZpLlByb2plY3QsIFN3aXNzQWNhZGVtaWMuQ2l0YXZpIn19LHsiJGlkIjoiNiIsIiR0eXBlIjoiU3dpc3NBY2FkZW1pYy5DaXRhdmkuUGVyc29uLCBTd2lzc0FjYWRlbWljLkNpdGF2aSIsIkZpcnN0TmFtZSI6IllvdXNhZiIsIkxhc3ROYW1lIjoiQWxpIiwiUHJvdGVjdGVkIjpmYWxzZSwiU2V4IjowLCJDcmVhdGVkQnkiOiJfQUxJIiwiQ3JlYXRlZE9uIjoiMjAyMi0wNS0wOFQwNTo1OTo0OSIsIk1vZGlmaWVkQnkiOiJfQUxJIiwiSWQiOiJhYjU3M2M5Yy1lZmEyLTQxNDMtOTQ2MS1kN2Q0ODdhNGNmOWYiLCJNb2RpZmllZE9uIjoiMjAyMi0wNS0wOFQwNTo1OTo0OSIsIlByb2plY3QiOnsiJHJlZiI6IjUifX0seyIkaWQiOiI3IiwiJHR5cGUiOiJTd2lzc0FjYWRlbWljLkNpdGF2aS5QZXJzb24sIFN3aXNzQWNhZGVtaWMuQ2l0YXZpIiwiRmlyc3ROYW1lIjoiTXVoYW1tYWQiLCJMYXN0TmFtZSI6IktoYW4iLCJNaWRkbGVOYW1lIjoiV2FzZWVtIiwiUHJvdGVjdGVkIjpmYWxzZSwiU2V4IjoyLCJDcmVhdGVkQnkiOiJfQUxJIiwiQ3JlYXRlZE9uIjoiMjAyMi0wNS0wOFQwNTo1OTo0OSIsIk1vZGlmaWVkQnkiOiJfQUxJIiwiSWQiOiI5ODcyNWI2OC05ZTJiLTQxNDUtODVhNC0zZjNlMjQ5MzAwNTMiLCJNb2RpZmllZE9uIjoiMjAyMi0wNS0wOFQwNTo1OTo0OSIsIlByb2plY3QiOnsiJHJlZiI6IjUifX1dLCJDaXRhdGlvbktleSI6IkppbGFuaSBldCBhbC4gMjAxOCIsIkNpdGF0aW9uS2V5VXBkYXRlVHlwZSI6MCwiQ29sbGFib3JhdG9ycyI6W10sIkN1c3RvbUZpZWxkMSI6IjEwIiwiQ3VzdG9tRmllbGQyIjoiRW1waXJpY2FsIiwiQ3VzdG9tRmllbGQzIjoiU3VkZGVuLW9uc2V0IiwiQ3VzdG9tRmllbGQ0IjoiRGlzYXN0ZXIgcmVsaWVmIiwiQ3VzdG9tRmllbGQ1IjoiUmVzcG9uc2UiLCJDdXN0b21GaWVsZDYiOiJTdXJ2ZXkiLCJDdXN0b21GaWVsZDciOiJOb3QgU3BlY2lmaWMiLCJDdXN0b21GaWVsZDgiOiJOb3QgU3BlY2lmaWMiLCJDdXN0b21GaWVsZDkiOiJQYWtpc3RhbiIsIkRvaSI6IjEwLjE1MDQvSUpCUFNDTS4yMDE4LjA5MzMxOSIsIkVkaXRvcnMiOltdLCJFdmFsdWF0aW9uQ29tcGxleGl0eSI6MCwiRXZhbHVhdGlvblNvdXJjZVRleHRGb3JtYXQiOjAsIkdyb3VwcyI6W3siJGlkIjoiOCIsIiR0eXBlIjoiU3dpc3NBY2FkZW1pYy5DaXRhdmkuR3JvdXAsIFN3aXNzQWNhZGVtaWMuQ2l0YXZpIiwiRGlzcGxheVR5cGUiOjEsIk5hbWUiOiJSZXZlcnNlIGFuZCBjaXJjdWxhciIsIkNyZWF0ZWRCeSI6Il9BTEkiLCJDcmVhdGVkT24iOiIyMDIyLTExLTA5VDA0OjUwOjI4IiwiTW9kaWZpZWRCeSI6Il9BTEkiLCJJZCI6ImEyMTk2ZjZiLWRjYWItNGQ3OS1hNjMzLTY3NjRhZTdiOWI2YiIsIk1vZGlmaWVkT24iOiIyMDIyLTExLTA5VDA0OjUwOjM4IiwiUHJvamVjdCI6eyIkcmVmIjoiNSJ9fSx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0cnV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zY29wdXMuY29tL2lud2FyZC9yZWNvcmQudXJpP2VpZD0yLXMyLjAtODUxMTYyNzIyMzAmZG9pPTEwLjE1MDQlMmZJSkJQU0NNLjIwMTguMDkzMzE5JnBhcnRuZXJJRD00MCZtZDU9MzUyODM5MTBkM2MzYTdlZDZiMDgwN2M5NGQxZDNhMzEiLCJVcmlTdHJpbmciOiJodHRwczovL3d3dy5zY29wdXMuY29tL2lud2FyZC9yZWNvcmQudXJpP2VpZD0yLXMyLjAtODUxMTYyNzIyMzAmZG9pPTEwLjE1MDQlMmZJSkJQU0NNLjIwMTguMDkzMzE5JnBhcnRuZXJJRD00MCZtZDU9MzUyODM5MTBkM2MzYTdlZDZiMDgwN2M5NGQxZDNhMzE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JmNWM5MDY1OS00ODIwLTQxOWYtYjQwMS03NTZiZTM4YmNhMTAiLCJNb2RpZmllZE9uIjoiMjAyMi0wMS0zMFQwNDozMTozOC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jEwLjE1MDQvSUpCUFNDTS4yMDE4LjA5MzMxOSIsIlVyaVN0cmluZyI6Imh0dHBzOi8vZG9pLm9yZy8xMC4xNTA0L0lKQlBTQ00uMjAxOC4wOTMzMTk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JiMDBiOTU2OC1jZjViLTRiMzEtOWFhNS0yY2RhNzI5MTRjNzQiLCJNb2RpZmllZE9uIjoiMjAyMi0wMS0zMFQwNDozMTozOCIsIlByb2plY3QiOnsiJHJlZiI6IjUifX1dLCJOdW1iZXIiOiIxIiwiTnVtYmVyT2ZWb2x1bWVzIjoiOTMzMTkiLCJPbmxpbmVBZGRyZXNzIjoiaHR0cHM6Ly93d3cuc2NvcHVzLmNvbS9pbndhcmQvcmVjb3JkLnVyaT9laWQ9Mi1zMi4wLTg1MTE2MjcyMjMwJmRvaT0xMC4xNTA0JTJmSUpCUFNDTS4yMDE4LjA5MzMxOSZwYXJ0bmVySUQ9NDAmbWQ1PTM1MjgzOTEwZDNjM2E3ZWQ2YjA4MDdjOTRkMWQzYTMxIiwiT3JnYW5pemF0aW9ucyI6W10sIk90aGVyc0ludm9sdmVkIjpbXSwiUGFnZVJhbmdlIjoiPHNwPlxyXG4gIDxuPjQ5PC9uPlxyXG4gIDxpbj50cnVlPC9pbj5cclxuICA8b3M+NDk8L29zPlxyXG4gIDxwcz40OTwvcHM+XHJcbjwvc3A+XHJcbjxvcz40OTwvb3M+IiwiUGVyaW9kaWNhbCI6eyIkaWQiOiIxNiIsIiR0eXBlIjoiU3dpc3NBY2FkZW1pYy5DaXRhdmkuUGVyaW9kaWNhbCwgU3dpc3NBY2FkZW1pYy5DaXRhdmkiLCJOYW1lIjoiSW50ZXJuYXRpb25hbCBKb3VybmFsIG9mIEJ1c2luZXNzIFBlcmZvcm1hbmNlIGFuZCBTdXBwbHkgQ2hhaW4gTW9kZWxsaW5nIiwiUGFnaW5hdGlvbiI6MCwiUHJvdGVjdGVkIjpmYWxzZSwiQ3JlYXRlZEJ5IjoiX0Fuam9tc2hvYWUiLCJDcmVhdGVkT24iOiIyMDIyLTAxLTMwVDA0OjMxOjM4IiwiTW9kaWZpZWRCeSI6Il9BbmpvbXNob2FlIiwiSWQiOiI3MDEzZjY0Yy1mZWYzLTRlZmMtOTdkOS1hMWZjNmE0YWE4YjUiLCJNb2RpZmllZE9uIjoiMjAyMi0wMS0zMFQwNDozMTozOCIsIlByb2plY3QiOnsiJHJlZiI6IjUifX0sIlB1Ymxpc2hlcnMiOlt7IiRpZCI6IjE3IiwiJHR5cGUiOiJTd2lzc0FjYWRlbWljLkNpdGF2aS5QdWJsaXNoZXIsIFN3aXNzQWNhZGVtaWMuQ2l0YXZpIiwiTmFtZSI6IkluZGVyc2NpZW5jZSBQdWJsaXNoZXJzIiwiUHJvdGVjdGVkIjpmYWxzZSwiQ3JlYXRlZEJ5IjoiX0FBIiwiQ3JlYXRlZE9uIjoiMjAyMS0wNy0zMFQxMDo0NzoyMiIsIk1vZGlmaWVkQnkiOiJfQUEiLCJJZCI6IjRiNWJiMzQ5LWZmYTItNDg0YS1hMjg4LWVlMjhlODU5NjNlMiIsIk1vZGlmaWVkT24iOiIyMDIxLTA3LTMwVDEwOjQ3OjIyIiwiUHJvamVjdCI6eyIkcmVmIjoiNSJ9fV0sIlF1b3RhdGlvbnMiOltdLCJSZWZlcmVuY2VUeXBlIjoiSm91cm5hbEFydGljbGUiLCJTaG9ydFRpdGxlIjoiSmlsYW5pLCBBbGkgZXQgYWwuIDIwMTgg4oCTIEdyZWVuaW5nIG9mIGh1bWFuaXRhcmlhbiBzdXBwbHkgY2hhaW4iLCJTaG9ydFRpdGxlVXBkYXRlVHlwZSI6MCwiU291cmNlT2ZCaWJsaW9ncmFwaGljSW5mb3JtYXRpb24iOiJDcm9zc1JlZiIsIlN0YXRpY0lkcyI6WyIwN2IzZmJmZS0yYTM5LTRlODEtODBmMC0zNjA2ZjUyOTBhOTEiXSwiVGFibGVPZkNvbnRlbnRzQ29tcGxleGl0eSI6MCwiVGFibGVPZkNvbnRlbnRzU291cmNlVGV4dEZvcm1hdCI6MCwiVGFza3MiOltdLCJUaXRsZSI6IkdyZWVuaW5nIG9mIGh1bWFuaXRhcmlhbiBzdXBwbHkgY2hhaW4gd2l0aCBmb2N1cyBvbiBsb2dpc3RpY3MiLCJUcmFuc2xhdG9ycyI6W10sIlZvbHVtZSI6IjEwIiwiWWVhciI6IjIwMTgiLCJZZWFyUmVzb2x2ZWQiOiIyMDE4IiwiQ3JlYXRlZEJ5IjoiX0Fuam9tc2hvYWUiLCJDcmVhdGVkT24iOiIyMDIyLTAxLTMwVDA0OjMxOjM4IiwiTW9kaWZpZWRCeSI6Il9BTEkiLCJJZCI6ImQxMDU2Y2U1LTIwNWQtNDBiYy05NmFkLWRlYmJmYzg0MDNmYiIsIk1vZGlmaWVkT24iOiIyMDIyLTExLTA5VDA0OjQ0OjAyIiwiUHJvamVjdCI6eyIkcmVmIjoiNSJ9fSwiVXNlTnVtYmVyaW5nVHlwZU9mUGFyZW50RG9jdW1lbnQiOmZhbHNlfV0sIkZvcm1hdHRlZFRleHQiOnsiJGlkIjoiMTgiLCJDb3VudCI6MywiVGV4dFVuaXRzIjpbeyIkaWQiOiIxOSIsIkZvbnRTdHlsZSI6eyIkaWQiOiIyMCIsIk5ldXRyYWwiOnRydWV9LCJSZWFkaW5nT3JkZXIiOjEsIlRleHQiOiIoSmlsYW5pIn0seyIkaWQiOiIyMSIsIkZvbnRTdHlsZSI6eyIkaWQiOiIyMiIsIkl0YWxpYyI6dHJ1ZX0sIlJlYWRpbmdPcmRlciI6MSwiVGV4dCI6IiBldCBhbC4ifSx7IiRpZCI6IjIzIiwiRm9udFN0eWxlIjp7IiRpZCI6IjI0IiwiTmV1dHJhbCI6dHJ1ZX0sIlJlYWRpbmdPcmRlciI6MSwiVGV4dCI6IiwgMjAxOCkifV19LCJUYWciOiJDaXRhdmlQbGFjZWhvbGRlciM3N2FhNWM4ZC03MzE4LTQxNjctODBhYS1kODJlMjQyMGQ5NWQiLCJUZXh0IjoiKEppbGFuaSBldCBhbC4sIDIwMTgpIiwiV0FJVmVyc2lvbiI6IjYuOC4wLjAifQ==}</w:instrText>
          </w:r>
          <w:r w:rsidR="00715E48" w:rsidRPr="00DD54E3">
            <w:rPr>
              <w:color w:val="000000" w:themeColor="text1"/>
              <w:lang w:val="en-GB"/>
            </w:rPr>
            <w:fldChar w:fldCharType="separate"/>
          </w:r>
          <w:r w:rsidR="00B10F20" w:rsidRPr="00DD54E3">
            <w:rPr>
              <w:color w:val="000000" w:themeColor="text1"/>
              <w:lang w:val="en-GB"/>
            </w:rPr>
            <w:t>(Jilani</w:t>
          </w:r>
          <w:r w:rsidR="00B10F20" w:rsidRPr="00DD54E3">
            <w:rPr>
              <w:i/>
              <w:color w:val="000000" w:themeColor="text1"/>
              <w:lang w:val="en-GB"/>
            </w:rPr>
            <w:t xml:space="preserve"> et al.</w:t>
          </w:r>
          <w:r w:rsidR="00B10F20" w:rsidRPr="00DD54E3">
            <w:rPr>
              <w:color w:val="000000" w:themeColor="text1"/>
              <w:lang w:val="en-GB"/>
            </w:rPr>
            <w:t>, 2018)</w:t>
          </w:r>
          <w:r w:rsidR="00715E48" w:rsidRPr="00DD54E3">
            <w:rPr>
              <w:color w:val="000000" w:themeColor="text1"/>
              <w:lang w:val="en-GB"/>
            </w:rPr>
            <w:fldChar w:fldCharType="end"/>
          </w:r>
        </w:sdtContent>
      </w:sdt>
      <w:r w:rsidR="00093548" w:rsidRPr="00DD54E3">
        <w:rPr>
          <w:color w:val="000000" w:themeColor="text1"/>
          <w:lang w:val="en-GB"/>
        </w:rPr>
        <w:t xml:space="preserve">. </w:t>
      </w:r>
      <w:r w:rsidR="00C27B19" w:rsidRPr="00DD54E3">
        <w:rPr>
          <w:color w:val="000000" w:themeColor="text1"/>
          <w:lang w:val="en-GB"/>
        </w:rPr>
        <w:t>In our review, t</w:t>
      </w:r>
      <w:r w:rsidR="00093548" w:rsidRPr="00DD54E3">
        <w:rPr>
          <w:color w:val="000000" w:themeColor="text1"/>
          <w:lang w:val="en-GB"/>
        </w:rPr>
        <w:t>wo studies</w:t>
      </w:r>
      <w:r w:rsidR="00811021" w:rsidRPr="00DD54E3">
        <w:rPr>
          <w:color w:val="000000" w:themeColor="text1"/>
          <w:lang w:val="en-GB"/>
        </w:rPr>
        <w:t xml:space="preserve"> focused on reverse logistics in </w:t>
      </w:r>
      <w:r w:rsidR="00050159" w:rsidRPr="00DD54E3">
        <w:rPr>
          <w:color w:val="000000" w:themeColor="text1"/>
          <w:lang w:val="en-GB"/>
        </w:rPr>
        <w:t>disaster relief logistics</w:t>
      </w:r>
      <w:r w:rsidR="00715E48" w:rsidRPr="00DD54E3">
        <w:rPr>
          <w:color w:val="000000" w:themeColor="text1"/>
          <w:lang w:val="en-GB"/>
        </w:rPr>
        <w:t xml:space="preserve"> </w:t>
      </w:r>
      <w:sdt>
        <w:sdtPr>
          <w:rPr>
            <w:color w:val="000000" w:themeColor="text1"/>
            <w:lang w:val="en-GB"/>
          </w:rPr>
          <w:alias w:val="To edit, see citavi.com/edit"/>
          <w:tag w:val="CitaviPlaceholder#aea845f4-4468-4053-86b5-374bd008edcf"/>
          <w:id w:val="-732616617"/>
          <w:placeholder>
            <w:docPart w:val="DefaultPlaceholder_-1854013440"/>
          </w:placeholder>
        </w:sdtPr>
        <w:sdtContent>
          <w:r w:rsidR="00715E48" w:rsidRPr="00DD54E3">
            <w:rPr>
              <w:color w:val="000000" w:themeColor="text1"/>
              <w:lang w:val="en-GB"/>
            </w:rPr>
            <w:fldChar w:fldCharType="begin"/>
          </w:r>
          <w:r w:rsidR="00715E48"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dmZWI5YTBmLTA1MzItNDc2MS04NWNmLWQzYzIyMGNjZjc3MiIsIlJhbmdlTGVuZ3RoIjoyMSwiUmVmZXJlbmNlSWQiOiIxODA0MDJiOC0yMjc5LTRiYTUtYjQ4Ni0xMzU3YTlkZmQxMzc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C4iLCJMYXN0TmFtZSI6IkJhdHRpbmkiLCJQcm90ZWN0ZWQiOmZhbHNlLCJTZXgiOjAsIkNyZWF0ZWRCeSI6Il9BTEkiLCJDcmVhdGVkT24iOiIyMDIyLTAzLTE2VDEwOjE5OjA4IiwiTW9kaWZpZWRCeSI6Il9BTEkiLCJJZCI6IjBiMjNjNTgyLTRmYzItNDM1ZC05MjljLTk4NDBhY2I1YjY5YSIsIk1vZGlmaWVkT24iOiIyMDIyLTAzLTE2VDEwOjE5OjA4IiwiUHJvamVjdCI6eyIkaWQiOiI1IiwiJHR5cGUiOiJTd2lzc0FjYWRlbWljLkNpdGF2aS5Qcm9qZWN0LCBTd2lzc0FjYWRlbWljLkNpdGF2aSJ9fSx7IiRpZCI6IjYiLCIkdHlwZSI6IlN3aXNzQWNhZGVtaWMuQ2l0YXZpLlBlcnNvbiwgU3dpc3NBY2FkZW1pYy5DaXRhdmkiLCJGaXJzdE5hbWUiOiJVLiIsIkxhc3ROYW1lIjoiUGVyZXR0aSIsIlByb3RlY3RlZCI6ZmFsc2UsIlNleCI6MCwiQ3JlYXRlZEJ5IjoiX0Fuam9tc2hvYWUiLCJDcmVhdGVkT24iOiIyMDIyLTAxLTMwVDA0OjMxOjM4IiwiTW9kaWZpZWRCeSI6Il9BbmpvbXNob2FlIiwiSWQiOiJlMTAxMzljMy1kODM2LTQ2ZWQtYTE2NS04NzQ2MzA4NzhiMTkiLCJNb2RpZmllZE9uIjoiMjAyMi0wMS0zMFQwNDozMTozOCIsIlByb2plY3QiOnsiJHJlZiI6IjUifX0seyIkaWQiOiI3IiwiJHR5cGUiOiJTd2lzc0FjYWRlbWljLkNpdGF2aS5QZXJzb24sIFN3aXNzQWNhZGVtaWMuQ2l0YXZpIiwiRmlyc3ROYW1lIjoiQS4iLCJMYXN0TmFtZSI6IlBlcnNvbmEiLCJQcm90ZWN0ZWQiOmZhbHNlLCJTZXgiOjAsIkNyZWF0ZWRCeSI6Il9BTEkiLCJDcmVhdGVkT24iOiIyMDIyLTAzLTE2VDEwOjE5OjA4IiwiTW9kaWZpZWRCeSI6Il9BTEkiLCJJZCI6IjVmZWRjYjk2LWE4OTYtNGViOS1iYjNmLWIwYzc0YmY3YzhmMCIsIk1vZGlmaWVkT24iOiIyMDIyLTAzLTE2VDEwOjE5OjA4IiwiUHJvamVjdCI6eyIkcmVmIjoiNSJ9fSx7IiRpZCI6IjgiLCIkdHlwZSI6IlN3aXNzQWNhZGVtaWMuQ2l0YXZpLlBlcnNvbiwgU3dpc3NBY2FkZW1pYy5DaXRhdmkiLCJGaXJzdE5hbWUiOiJGLiIsIkxhc3ROYW1lIjoiU2dhcmJvc3NhIiwiUHJvdGVjdGVkIjpmYWxzZSwiU2V4IjowLCJDcmVhdGVkQnkiOiJfQW5qb21zaG9hZSIsIkNyZWF0ZWRPbiI6IjIwMjItMDEtMzBUMDQ6MzE6MzgiLCJNb2RpZmllZEJ5IjoiX0Fuam9tc2hvYWUiLCJJZCI6IjVhN2Q5NDhkLTAyMmEtNGEyMy1iNTU3LTI3MDU4N2RkNDFmZCIsIk1vZGlmaWVkT24iOiIyMDIyLTAxLTMwVDA0OjMxOjM4IiwiUHJvamVjdCI6eyIkcmVmIjoiNSJ9fV0sIkNpdGF0aW9uS2V5IjoiQmF0dGluaSBldCBhbC4gMjAxNiIsIkNpdGF0aW9uS2V5VXBkYXRlVHlwZSI6MCwiQ29sbGFib3JhdG9ycyI6W10sIkN1c3RvbUZpZWxkMSI6IjE5IiwiQ3VzdG9tRmllbGQyIjoiQW5hbHl0aWNhbCIsIkN1c3RvbUZpZWxkMyI6IlN1ZGRlbi1vbnNldCIsIkN1c3RvbUZpZWxkNCI6IkRpc2FzdGVyIHJlbGllZiIsIkN1c3RvbUZpZWxkNSI6IlJlY292ZXJ5IiwiQ3VzdG9tRmllbGQ2IjoiQW5hbHl0aWNhbCBtb2RlbGluZyIsIkN1c3RvbUZpZWxkNyI6IkVudmlyb25tZW50K0Vjb25vbWljIiwiQ3VzdG9tRmllbGQ4IjoiT3B0aW1pemF0aW9uIiwiQ3VzdG9tRmllbGQ5IjoiSXRhbHkiLCJEb2kiOiIxMC4xNTA0L0lKU09NLjIwMTYuMDc4MDY3IiwiRWRpdG9ycyI6W10sIkV2YWx1YXRpb25Db21wbGV4aXR5IjowLCJFdmFsdWF0aW9uU291cmNlVGV4dEZvcm1hdCI6MCwiR3JvdXBzIjpbeyIkaWQiOiI5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GlkIjoiMTA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YW5ndWFnZSI6ImVuIiwiTGFuZ3VhZ2VDb2RlIjoiZW4iLCJMb2NhdGlvbnMiOlt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aW5kZXJzY2llbmNlb25saW5lLmNvbS9kb2kvYWJzLzEwLjE1MDQvSUpTT00uMjAxNi4wNzgwNjciLCJVcmlTdHJpbmciOiJodHRwczovL3d3dy5pbmRlcnNjaWVuY2VvbmxpbmUuY29tL2RvaS9hYnMvMTAuMTUwNC9JSlNPTS4yMDE2LjA3ODA2Ny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NC0xOVQwODo0ODo1MSIsIk1vZGlmaWVkQnkiOiJfQUxJIiwiSWQiOiI5ZmQ4N2E3OS02MDc0LTQzNTEtYWU4NC05MmY0NDE4NDIwYTkiLCJNb2RpZmllZE9uIjoiMjAyMi0wNC0xOVQwODo0ODo1MS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1MDQvSUpTT00uMjAxNi4wNzgwNjciLCJVcmlTdHJpbmciOiJodHRwczovL2RvaS5vcmcvMTAuMTUwNC9JSlNPTS4yMDE2LjA3ODA2Ny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S0wMVQxMzoxODowNyIsIk1vZGlmaWVkQnkiOiJfQUxJIiwiSWQiOiJkMDYxM2Q0NS05YzA1LTQxZTktODhjZi05ZGFmNDY2NjFlNGMiLCJNb2RpZmllZE9uIjoiMjAyMi0wOS0wMVQxMzoxODowNyIsIlByb2plY3QiOnsiJHJlZiI6IjUifX0seyIkaWQiOiIxNyIsIiR0eXBlIjoiU3dpc3NBY2FkZW1pYy5DaXRhdmkuTG9jYXRpb24sIFN3aXNzQWNhZGVtaWMuQ2l0YXZpIiwiQWRkcmVzcyI6eyIkaWQiOiIxOCIsIiR0eXBlIjoiU3dpc3NBY2FkZW1pYy5DaXRhdmkuTGlua2VkUmVzb3VyY2UsIFN3aXNzQWNhZGVtaWMuQ2l0YXZpIiwiTGlua2VkUmVzb3VyY2VUeXBlIjo1LCJPcmlnaW5hbFN0cmluZyI6Imh0dHBzOi8vd3d3LmluZGVyc2NpZW5jZW9ubGluZS5jb20vZG9pL2Ficy8xMC4xNTA0L2lqc29tLjIwMTYuMDc4MDY3IiwiVXJpU3RyaW5nIjoiaHR0cHM6Ly93d3cuaW5kZXJzY2llbmNlb25saW5lLmNvbS9kb2kvYWJzLzEwLjE1MDQvaWpzb20uMjAxNi4wNzgwNjciLCJMaW5rZWRSZXNvdXJjZVN0YXR1cyI6OCwiUHJvcGVydGllcyI6eyIkaWQiOiIx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Ob3RlcyI6IkFic3RyYWN0IiwiQ3JlYXRlZEJ5IjoiX0FMSSIsIkNyZWF0ZWRPbiI6IjIwMjItMDMtMTZUMTA6MTc6MzEiLCJNb2RpZmllZEJ5IjoiX0FMSSIsIklkIjoiZWU5YjQ5MDItZjIxYS00YWZmLWFkNGItOTIzNGU2MzRjY2FiIiwiTW9kaWZpZWRPbiI6IjIwMjItMDMtMTZUMTA6MTc6MzEiLCJQcm9qZWN0Ijp7IiRyZWYiOiI1In19XSwiTnVtYmVyIjoiMSIsIk9ubGluZUFkZHJlc3MiOiJodHRwczovL3d3dy5pbmRlcnNjaWVuY2VvbmxpbmUuY29tL2RvaS9hYnMvMTAuMTUwNC9JSlNPTS4yMDE2LjA3ODA2NyIsIk9yZ2FuaXphdGlvbnMiOltdLCJPdGhlcnNJbnZvbHZlZCI6W10sIlBhZ2VSYW5nZSI6IjxzcD5cclxuICA8bj42NTwvbj5cclxuICA8aW4+dHJ1ZTwvaW4+XHJcbiAgPG9zPjY1PC9vcz5cclxuICA8cHM+NjU8L3BzPlxyXG48L3NwPlxyXG48ZXA+XHJcbiAgPG4+Nzk8L24+XHJcbiAgPGluPnRydWU8L2luPlxyXG4gIDxvcz43OTwvb3M+XHJcbiAgPHBzPjc5PC9wcz5cclxuPC9lcD5cclxuPG9zPjY1LTc5PC9vcz4iLCJQZXJpb2RpY2FsIjp7IiRpZCI6IjIwIiwiJHR5cGUiOiJTd2lzc0FjYWRlbWljLkNpdGF2aS5QZXJpb2RpY2FsLCBTd2lzc0FjYWRlbWljLkNpdGF2aSIsIk5hbWUiOiJJbnRlcm5hdGlvbmFsIEpvdXJuYWwgb2YgU2VydmljZXMgYW5kIE9wZXJhdGlvbnMgTWFuYWdlbWVudCIsIlBhZ2luYXRpb24iOjAsIlByb3RlY3RlZCI6ZmFsc2UsIkNyZWF0ZWRCeSI6Il9BTEkiLCJDcmVhdGVkT24iOiIyMDIyLTAzLTE2VDEwOjE3OjMxIiwiTW9kaWZpZWRCeSI6Il9BTEkiLCJJZCI6Ijk5YjgwNDAxLWJmZjYtNDE3OS04MzdiLTMyYzE5NGVkNDY5ZCIsIk1vZGlmaWVkT24iOiIyMDIyLTAzLTE2VDEwOjE3OjMxIiwiUHJvamVjdCI6eyIkcmVmIjoiNSJ9fSwiUHVibGlzaGVycyI6W3siJGlkIjoiMjEiLCIkdHlwZSI6IlN3aXNzQWNhZGVtaWMuQ2l0YXZpLlB1Ymxpc2hlciwgU3dpc3NBY2FkZW1pYy5DaXRhdmkiLCJOYW1lIjoiSW5kZXJzY2llbmNlIFB1Ymxpc2hlcnMgKElFTCkiLCJQcm90ZWN0ZWQiOmZhbHNlLCJDcmVhdGVkQnkiOiJfQUxJIiwiQ3JlYXRlZE9uIjoiMjAyMi0wMy0xNlQxMDoxNzozMSIsIk1vZGlmaWVkQnkiOiJfQUxJIiwiSWQiOiJkZjU4ODhlYy05M2M2LTRmNDMtYWE5OC1lMWI5ODExY2Q5YTUiLCJNb2RpZmllZE9uIjoiMjAyMi0wMy0xNlQxMDoxNzozMSIsIlByb2plY3QiOnsiJHJlZiI6IjUifX1dLCJRdW90YXRpb25zIjpbXSwiUmVmZXJlbmNlVHlwZSI6IkpvdXJuYWxBcnRpY2xlIiwiU2hvcnRUaXRsZSI6IkJhdHRpbmksIFBlcmV0dGkgZXQgYWwuIDIwMTYg4oCTIFN1c3RhaW5hYmxlIGh1bWFuaXRhcmlhbiBvcGVyYXRpb25zIiwiU2hvcnRUaXRsZVVwZGF0ZVR5cGUiOjAsIlNvdXJjZU9mQmlibGlvZ3JhcGhpY0luZm9ybWF0aW9uIjoid3d3LmluZGVyc2NpZW5jZW9ubGluZS5jb20iLCJTdGF0aWNJZHMiOlsiZGNmNDdiMmQtMTlkYi00MWE4LWE0YTgtMzMyN2EyZTliMjQ3Il0sIlRhYmxlT2ZDb250ZW50c0NvbXBsZXhpdHkiOjAsIlRhYmxlT2ZDb250ZW50c1NvdXJjZVRleHRGb3JtYXQiOjAsIlRhc2tzIjpbXSwiVGl0bGUiOiJTdXN0YWluYWJsZSBodW1hbml0YXJpYW4gb3BlcmF0aW9uczogY2xvc2VkLWxvb3Agc3VwcGx5IGNoYWluIiwiVHJhbnNsYXRvcnMiOltdLCJWb2x1bWUiOiIyNSIsIlllYXIiOiIyMDE2IiwiWWVhclJlc29sdmVkIjoiMjAxNiIsIkNyZWF0ZWRCeSI6Il9BTEkiLCJDcmVhdGVkT24iOiIyMDIyLTAzLTE2VDEwOjE3OjMxIiwiTW9kaWZpZWRCeSI6Il9BTEkiLCJJZCI6IjE4MDQwMmI4LTIyNzktNGJhNS1iNDg2LTEzNTdhOWRmZDEzNyIsIk1vZGlmaWVkT24iOiIyMDIyLTEwLTMxVDA1OjIyOjI5IiwiUHJvamVjdCI6eyIkcmVmIjoiNSJ9fSwiVXNlTnVtYmVyaW5nVHlwZU9mUGFyZW50RG9jdW1lbnQiOmZhbHNlfSx7IiRpZCI6IjIyIiwiJHR5cGUiOiJTd2lzc0FjYWRlbWljLkNpdGF2aS5DaXRhdGlvbnMuV29yZFBsYWNlaG9sZGVyRW50cnksIFN3aXNzQWNhZGVtaWMuQ2l0YXZpIiwiSWQiOiIwODU5MzNjMC1iZTcxLTRkNDktYmRhYy05MWRiNTFhMmQxNWQiLCJSYW5nZVN0YXJ0IjoyMSwiUmFuZ2VMZW5ndGgiOjIyLCJSZWZlcmVuY2VJZCI6ImQxMDU2Y2U1LTIwNWQtNDBiYy05NmFkLWRlYmJmYzg0MDNmYiIsIlJlZmVyZW5jZSI6eyIkaWQiOiIyMyIsIiR0eXBlIjoiU3dpc3NBY2FkZW1pYy5DaXRhdmkuUmVmZXJlbmNlLCBTd2lzc0FjYWRlbWljLkNpdGF2aSIsIkFic3RyYWN0Q29tcGxleGl0eSI6MCwiQWJzdHJhY3RTb3VyY2VUZXh0Rm9ybWF0IjowLCJBdXRob3JzIjpbeyIkaWQiOiIyNCIsIiR0eXBlIjoiU3dpc3NBY2FkZW1pYy5DaXRhdmkuUGVyc29uLCBTd2lzc0FjYWRlbWljLkNpdGF2aSIsIkZpcnN0TmFtZSI6IkFtbWFyIiwiTGFzdE5hbWUiOiJKaWxhbmkiLCJQcm90ZWN0ZWQiOmZhbHNlLCJTZXgiOjAsIkNyZWF0ZWRCeSI6Il9BTEkiLCJDcmVhdGVkT24iOiIyMDIyLTA1LTA4VDA1OjU5OjQ5IiwiTW9kaWZpZWRCeSI6Il9BTEkiLCJJZCI6IjM4ZjEyM2M4LTUzMzItNDQ3OC05NTQyLWM0MWIxZTcyNDliOSIsIk1vZGlmaWVkT24iOiIyMDIyLTA1LTA4VDA1OjU5OjQ5IiwiUHJvamVjdCI6eyIkcmVmIjoiNSJ9fSx7IiRpZCI6IjI1IiwiJHR5cGUiOiJTd2lzc0FjYWRlbWljLkNpdGF2aS5QZXJzb24sIFN3aXNzQWNhZGVtaWMuQ2l0YXZpIiwiRmlyc3ROYW1lIjoiWW91c2FmIiwiTGFzdE5hbWUiOiJBbGkiLCJQcm90ZWN0ZWQiOmZhbHNlLCJTZXgiOjAsIkNyZWF0ZWRCeSI6Il9BTEkiLCJDcmVhdGVkT24iOiIyMDIyLTA1LTA4VDA1OjU5OjQ5IiwiTW9kaWZpZWRCeSI6Il9BTEkiLCJJZCI6ImFiNTczYzljLWVmYTItNDE0My05NDYxLWQ3ZDQ4N2E0Y2Y5ZiIsIk1vZGlmaWVkT24iOiIyMDIyLTA1LTA4VDA1OjU5OjQ5IiwiUHJvamVjdCI6eyIkcmVmIjoiNSJ9fSx7IiRpZCI6IjI2IiwiJHR5cGUiOiJTd2lzc0FjYWRlbWljLkNpdGF2aS5QZXJzb24sIFN3aXNzQWNhZGVtaWMuQ2l0YXZpIiwiRmlyc3ROYW1lIjoiTXVoYW1tYWQiLCJMYXN0TmFtZSI6IktoYW4iLCJNaWRkbGVOYW1lIjoiV2FzZWVtIiwiUHJvdGVjdGVkIjpmYWxzZSwiU2V4IjoyLCJDcmVhdGVkQnkiOiJfQUxJIiwiQ3JlYXRlZE9uIjoiMjAyMi0wNS0wOFQwNTo1OTo0OSIsIk1vZGlmaWVkQnkiOiJfQUxJIiwiSWQiOiI5ODcyNWI2OC05ZTJiLTQxNDUtODVhNC0zZjNlMjQ5MzAwNTMiLCJNb2RpZmllZE9uIjoiMjAyMi0wNS0wOFQwNTo1OTo0OSIsIlByb2plY3QiOnsiJHJlZiI6IjUifX1dLCJDaXRhdGlvbktleSI6IkppbGFuaSBldCBhbC4gMjAxOCIsIkNpdGF0aW9uS2V5VXBkYXRlVHlwZSI6MCwiQ29sbGFib3JhdG9ycyI6W10sIkN1c3RvbUZpZWxkMSI6IjEwIiwiQ3VzdG9tRmllbGQyIjoiRW1waXJpY2FsIiwiQ3VzdG9tRmllbGQzIjoiU3VkZGVuLW9uc2V0IiwiQ3VzdG9tRmllbGQ0IjoiRGlzYXN0ZXIgcmVsaWVmIiwiQ3VzdG9tRmllbGQ1IjoiUmVzcG9uc2UiLCJDdXN0b21GaWVsZDYiOiJTdXJ2ZXkiLCJDdXN0b21GaWVsZDciOiJOb3QgU3BlY2lmaWMiLCJDdXN0b21GaWVsZDgiOiJOb3QgU3BlY2lmaWMiLCJDdXN0b21GaWVsZDkiOiJQYWtpc3RhbiIsIkRvaSI6IjEwLjE1MDQvSUpCUFNDTS4yMDE4LjA5MzMxOSIsIkVkaXRvcnMiOltdLCJFdmFsdWF0aW9uQ29tcGxleGl0eSI6MCwiRXZhbHVhdGlvblNvdXJjZVRleHRGb3JtYXQiOjAsIkdyb3VwcyI6W3siJHJlZiI6IjkifSx7IiRyZWYiOiIxMCJ9XSwiSGFzTGFiZWwxIjp0cnVlLCJIYXNMYWJlbDIiOmZhbHNlLCJLZXl3b3JkcyI6W10sIkxvY2F0aW9ucyI6W3siJGlkIjoiMjciLCIkdHlwZSI6IlN3aXNzQWNhZGVtaWMuQ2l0YXZpLkxvY2F0aW9uLCBTd2lzc0FjYWRlbWljLkNpdGF2aSIsIkFkZHJlc3MiOnsiJGlkIjoiMjgiLCIkdHlwZSI6IlN3aXNzQWNhZGVtaWMuQ2l0YXZpLkxpbmtlZFJlc291cmNlLCBTd2lzc0FjYWRlbWljLkNpdGF2aSIsIkxpbmtlZFJlc291cmNlVHlwZSI6NSwiT3JpZ2luYWxTdHJpbmciOiJodHRwczovL3d3dy5zY29wdXMuY29tL2lud2FyZC9yZWNvcmQudXJpP2VpZD0yLXMyLjAtODUxMTYyNzIyMzAmZG9pPTEwLjE1MDQlMmZJSkJQU0NNLjIwMTguMDkzMzE5JnBhcnRuZXJJRD00MCZtZDU9MzUyODM5MTBkM2MzYTdlZDZiMDgwN2M5NGQxZDNhMzEiLCJVcmlTdHJpbmciOiJodHRwczovL3d3dy5zY29wdXMuY29tL2lud2FyZC9yZWNvcmQudXJpP2VpZD0yLXMyLjAtODUxMTYyNzIyMzAmZG9pPTEwLjE1MDQlMmZJSkJQU0NNLjIwMTguMDkzMzE5JnBhcnRuZXJJRD00MCZtZDU9MzUyODM5MTBkM2MzYTdlZDZiMDgwN2M5NGQxZDNhMzEiLCJMaW5rZWRSZXNvdXJjZVN0YXR1cyI6OCwiUHJvcGVydGllcyI6eyIkaWQiOiIy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JmNWM5MDY1OS00ODIwLTQxOWYtYjQwMS03NTZiZTM4YmNhMTAiLCJNb2RpZmllZE9uIjoiMjAyMi0wMS0zMFQwNDozMTozOCIsIlByb2plY3QiOnsiJHJlZiI6IjUifX0seyIkaWQiOiIzMCIsIiR0eXBlIjoiU3dpc3NBY2FkZW1pYy5DaXRhdmkuTG9jYXRpb24sIFN3aXNzQWNhZGVtaWMuQ2l0YXZpIiwiQWRkcmVzcyI6eyIkaWQiOiIzMSIsIiR0eXBlIjoiU3dpc3NBY2FkZW1pYy5DaXRhdmkuTGlua2VkUmVzb3VyY2UsIFN3aXNzQWNhZGVtaWMuQ2l0YXZpIiwiTGlua2VkUmVzb3VyY2VUeXBlIjo1LCJPcmlnaW5hbFN0cmluZyI6IjEwLjE1MDQvSUpCUFNDTS4yMDE4LjA5MzMxOSIsIlVyaVN0cmluZyI6Imh0dHBzOi8vZG9pLm9yZy8xMC4xNTA0L0lKQlBTQ00uMjAxOC4wOTMzMTkiLCJMaW5rZWRSZXNvdXJjZVN0YXR1cyI6OCwiUHJvcGVydGllcyI6eyIkaWQiOiIz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JiMDBiOTU2OC1jZjViLTRiMzEtOWFhNS0yY2RhNzI5MTRjNzQiLCJNb2RpZmllZE9uIjoiMjAyMi0wMS0zMFQwNDozMTozOCIsIlByb2plY3QiOnsiJHJlZiI6IjUifX1dLCJOdW1iZXIiOiIxIiwiTnVtYmVyT2ZWb2x1bWVzIjoiOTMzMTkiLCJPbmxpbmVBZGRyZXNzIjoiaHR0cHM6Ly93d3cuc2NvcHVzLmNvbS9pbndhcmQvcmVjb3JkLnVyaT9laWQ9Mi1zMi4wLTg1MTE2MjcyMjMwJmRvaT0xMC4xNTA0JTJmSUpCUFNDTS4yMDE4LjA5MzMxOSZwYXJ0bmVySUQ9NDAmbWQ1PTM1MjgzOTEwZDNjM2E3ZWQ2YjA4MDdjOTRkMWQzYTMxIiwiT3JnYW5pemF0aW9ucyI6W10sIk90aGVyc0ludm9sdmVkIjpbXSwiUGFnZVJhbmdlIjoiPHNwPlxyXG4gIDxuPjQ5PC9uPlxyXG4gIDxpbj50cnVlPC9pbj5cclxuICA8b3M+NDk8L29zPlxyXG4gIDxwcz40OTwvcHM+XHJcbjwvc3A+XHJcbjxvcz40OTwvb3M+IiwiUGVyaW9kaWNhbCI6eyIkaWQiOiIzMyIsIiR0eXBlIjoiU3dpc3NBY2FkZW1pYy5DaXRhdmkuUGVyaW9kaWNhbCwgU3dpc3NBY2FkZW1pYy5DaXRhdmkiLCJOYW1lIjoiSW50ZXJuYXRpb25hbCBKb3VybmFsIG9mIEJ1c2luZXNzIFBlcmZvcm1hbmNlIGFuZCBTdXBwbHkgQ2hhaW4gTW9kZWxsaW5nIiwiUGFnaW5hdGlvbiI6MCwiUHJvdGVjdGVkIjpmYWxzZSwiQ3JlYXRlZEJ5IjoiX0Fuam9tc2hvYWUiLCJDcmVhdGVkT24iOiIyMDIyLTAxLTMwVDA0OjMxOjM4IiwiTW9kaWZpZWRCeSI6Il9BbmpvbXNob2FlIiwiSWQiOiI3MDEzZjY0Yy1mZWYzLTRlZmMtOTdkOS1hMWZjNmE0YWE4YjUiLCJNb2RpZmllZE9uIjoiMjAyMi0wMS0zMFQwNDozMTozOCIsIlByb2plY3QiOnsiJHJlZiI6IjUifX0sIlB1Ymxpc2hlcnMiOlt7IiRpZCI6IjM0IiwiJHR5cGUiOiJTd2lzc0FjYWRlbWljLkNpdGF2aS5QdWJsaXNoZXIsIFN3aXNzQWNhZGVtaWMuQ2l0YXZpIiwiTmFtZSI6IkluZGVyc2NpZW5jZSBQdWJsaXNoZXJzIiwiUHJvdGVjdGVkIjpmYWxzZSwiQ3JlYXRlZEJ5IjoiX0FBIiwiQ3JlYXRlZE9uIjoiMjAyMS0wNy0zMFQxMDo0NzoyMiIsIk1vZGlmaWVkQnkiOiJfQUEiLCJJZCI6IjRiNWJiMzQ5LWZmYTItNDg0YS1hMjg4LWVlMjhlODU5NjNlMiIsIk1vZGlmaWVkT24iOiIyMDIxLTA3LTMwVDEwOjQ3OjIyIiwiUHJvamVjdCI6eyIkcmVmIjoiNSJ9fV0sIlF1b3RhdGlvbnMiOltdLCJSZWZlcmVuY2VUeXBlIjoiSm91cm5hbEFydGljbGUiLCJTaG9ydFRpdGxlIjoiSmlsYW5pLCBBbGkgZXQgYWwuIDIwMTgg4oCTIEdyZWVuaW5nIG9mIGh1bWFuaXRhcmlhbiBzdXBwbHkgY2hhaW4iLCJTaG9ydFRpdGxlVXBkYXRlVHlwZSI6MCwiU291cmNlT2ZCaWJsaW9ncmFwaGljSW5mb3JtYXRpb24iOiJDcm9zc1JlZiIsIlN0YXRpY0lkcyI6WyIwN2IzZmJmZS0yYTM5LTRlODEtODBmMC0zNjA2ZjUyOTBhOTEiXSwiVGFibGVPZkNvbnRlbnRzQ29tcGxleGl0eSI6MCwiVGFibGVPZkNvbnRlbnRzU291cmNlVGV4dEZvcm1hdCI6MCwiVGFza3MiOltdLCJUaXRsZSI6IkdyZWVuaW5nIG9mIGh1bWFuaXRhcmlhbiBzdXBwbHkgY2hhaW4gd2l0aCBmb2N1cyBvbiBsb2dpc3RpY3MiLCJUcmFuc2xhdG9ycyI6W10sIlZvbHVtZSI6IjEwIiwiWWVhciI6IjIwMTgiLCJZZWFyUmVzb2x2ZWQiOiIyMDE4IiwiQ3JlYXRlZEJ5IjoiX0Fuam9tc2hvYWUiLCJDcmVhdGVkT24iOiIyMDIyLTAxLTMwVDA0OjMxOjM4IiwiTW9kaWZpZWRCeSI6Il9BTEkiLCJJZCI6ImQxMDU2Y2U1LTIwNWQtNDBiYy05NmFkLWRlYmJmYzg0MDNmYiIsIk1vZGlmaWVkT24iOiIyMDIyLTExLTA5VDA0OjQ0OjAyIiwiUHJvamVjdCI6eyIkcmVmIjoiNSJ9fSwiVXNlTnVtYmVyaW5nVHlwZU9mUGFyZW50RG9jdW1lbnQiOmZhbHNlfV0sIkZvcm1hdHRlZFRleHQiOnsiJGlkIjoiMzUiLCJDb3VudCI6NSwiVGV4dFVuaXRzIjpbeyIkaWQiOiIzNiIsIkZvbnRTdHlsZSI6eyIkaWQiOiIzNyIsIk5ldXRyYWwiOnRydWV9LCJSZWFkaW5nT3JkZXIiOjEsIlRleHQiOiIoQmF0dGluaSJ9LHsiJGlkIjoiMzgiLCJGb250U3R5bGUiOnsiJGlkIjoiMzkiLCJJdGFsaWMiOnRydWV9LCJSZWFkaW5nT3JkZXIiOjEsIlRleHQiOiIgZXQgYWwuIn0seyIkaWQiOiI0MCIsIkZvbnRTdHlsZSI6eyIkaWQiOiI0MSIsIk5ldXRyYWwiOnRydWV9LCJSZWFkaW5nT3JkZXIiOjEsIlRleHQiOiIsIDIwMTY7IEppbGFuaSJ9LHsiJGlkIjoiNDIiLCJGb250U3R5bGUiOnsiJGlkIjoiNDMiLCJJdGFsaWMiOnRydWV9LCJSZWFkaW5nT3JkZXIiOjEsIlRleHQiOiIgZXQgYWwuIn0seyIkaWQiOiI0NCIsIkZvbnRTdHlsZSI6eyIkaWQiOiI0NSIsIk5ldXRyYWwiOnRydWV9LCJSZWFkaW5nT3JkZXIiOjEsIlRleHQiOiIsIDIwMTgpIn1dfSwiVGFnIjoiQ2l0YXZpUGxhY2Vob2xkZXIjYWVhODQ1ZjQtNDQ2OC00MDUzLTg2YjUtMzc0YmQwMDhlZGNmIiwiVGV4dCI6IihCYXR0aW5pIGV0IGFsLiwgMjAxNjsgSmlsYW5pIGV0IGFsLiwgMjAxOCkiLCJXQUlWZXJzaW9uIjoiNi44LjAuMCJ9}</w:instrText>
          </w:r>
          <w:r w:rsidR="00715E48" w:rsidRPr="00DD54E3">
            <w:rPr>
              <w:color w:val="000000" w:themeColor="text1"/>
              <w:lang w:val="en-GB"/>
            </w:rPr>
            <w:fldChar w:fldCharType="separate"/>
          </w:r>
          <w:r w:rsidR="00B10F20" w:rsidRPr="00DD54E3">
            <w:rPr>
              <w:color w:val="000000" w:themeColor="text1"/>
              <w:lang w:val="en-GB"/>
            </w:rPr>
            <w:t>(Battini</w:t>
          </w:r>
          <w:r w:rsidR="00B10F20" w:rsidRPr="00DD54E3">
            <w:rPr>
              <w:i/>
              <w:color w:val="000000" w:themeColor="text1"/>
              <w:lang w:val="en-GB"/>
            </w:rPr>
            <w:t xml:space="preserve"> et al.</w:t>
          </w:r>
          <w:r w:rsidR="00B10F20" w:rsidRPr="00DD54E3">
            <w:rPr>
              <w:color w:val="000000" w:themeColor="text1"/>
              <w:lang w:val="en-GB"/>
            </w:rPr>
            <w:t>, 2016; Jilani</w:t>
          </w:r>
          <w:r w:rsidR="00B10F20" w:rsidRPr="00DD54E3">
            <w:rPr>
              <w:i/>
              <w:color w:val="000000" w:themeColor="text1"/>
              <w:lang w:val="en-GB"/>
            </w:rPr>
            <w:t xml:space="preserve"> et al.</w:t>
          </w:r>
          <w:r w:rsidR="00B10F20" w:rsidRPr="00DD54E3">
            <w:rPr>
              <w:color w:val="000000" w:themeColor="text1"/>
              <w:lang w:val="en-GB"/>
            </w:rPr>
            <w:t>, 2018)</w:t>
          </w:r>
          <w:r w:rsidR="00715E48" w:rsidRPr="00DD54E3">
            <w:rPr>
              <w:color w:val="000000" w:themeColor="text1"/>
              <w:lang w:val="en-GB"/>
            </w:rPr>
            <w:fldChar w:fldCharType="end"/>
          </w:r>
        </w:sdtContent>
      </w:sdt>
      <w:r w:rsidR="00050159" w:rsidRPr="00DD54E3">
        <w:rPr>
          <w:color w:val="000000" w:themeColor="text1"/>
          <w:lang w:val="en-GB"/>
        </w:rPr>
        <w:t xml:space="preserve">. </w:t>
      </w:r>
      <w:sdt>
        <w:sdtPr>
          <w:rPr>
            <w:color w:val="000000" w:themeColor="text1"/>
            <w:lang w:val="en-GB"/>
          </w:rPr>
          <w:alias w:val="To edit, see citavi.com/edit"/>
          <w:tag w:val="CitaviPlaceholder#2303a675-3f55-4020-b7d4-e242a2a6ee1c"/>
          <w:id w:val="2018572920"/>
          <w:placeholder>
            <w:docPart w:val="4E48963A75E14D2A9908759C6C80F612"/>
          </w:placeholder>
        </w:sdtPr>
        <w:sdtContent>
          <w:r w:rsidR="0032671C" w:rsidRPr="00DD54E3">
            <w:rPr>
              <w:color w:val="000000" w:themeColor="text1"/>
              <w:lang w:val="en-GB"/>
            </w:rPr>
            <w:fldChar w:fldCharType="begin"/>
          </w:r>
          <w:r w:rsidR="0032671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Y5NDc0YzBkLTdlNTktNDM4OS04MWExLTExYTczMjQzMmE0MiIsIkVudHJpZXMiOlt7IiRpZCI6IjIiLCIkdHlwZSI6IlN3aXNzQWNhZGVtaWMuQ2l0YXZpLkNpdGF0aW9ucy5Xb3JkUGxhY2Vob2xkZXJFbnRyeSwgU3dpc3NBY2FkZW1pYy5DaXRhdmkiLCJJZCI6IjY3ZThjZTllLThlZGUtNGY4Ni04NWU0LThmZDk1OTYzM2RkNiIsIlJhbmdlTGVuZ3RoIjoxNCwiUmVmZXJlbmNlSWQiOiIxODA0MDJiOC0yMjc5LTRiYTUtYjQ4Ni0xMzU3YTlkZmQxMz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QuIiwiTGFzdE5hbWUiOiJCYXR0aW5pIiwiUHJvdGVjdGVkIjpmYWxzZSwiU2V4IjowLCJDcmVhdGVkQnkiOiJfQUxJIiwiQ3JlYXRlZE9uIjoiMjAyMi0wMy0xNlQxMDoxOTowOCIsIk1vZGlmaWVkQnkiOiJfQUxJIiwiSWQiOiIwYjIzYzU4Mi00ZmMyLTQzNWQtOTI5Yy05ODQwYWNiNWI2OWEiLCJNb2RpZmllZE9uIjoiMjAyMi0wMy0xNlQxMDoxOTowOCIsIlByb2plY3QiOnsiJGlkIjoiNSIsIiR0eXBlIjoiU3dpc3NBY2FkZW1pYy5DaXRhdmkuUHJvamVjdCwgU3dpc3NBY2FkZW1pYy5DaXRhdmkifX0seyIkaWQiOiI2IiwiJHR5cGUiOiJTd2lzc0FjYWRlbWljLkNpdGF2aS5QZXJzb24sIFN3aXNzQWNhZGVtaWMuQ2l0YXZpIiwiRmlyc3ROYW1lIjoiVS4iLCJMYXN0TmFtZSI6IlBlcmV0dGkiLCJQcm90ZWN0ZWQiOmZhbHNlLCJTZXgiOjAsIkNyZWF0ZWRCeSI6Il9BbmpvbXNob2FlIiwiQ3JlYXRlZE9uIjoiMjAyMi0wMS0zMFQwNDozMTozOCIsIk1vZGlmaWVkQnkiOiJfQW5qb21zaG9hZSIsIklkIjoiZTEwMTM5YzMtZDgzNi00NmVkLWExNjUtODc0NjMwODc4YjE5IiwiTW9kaWZpZWRPbiI6IjIwMjItMDEtMzBUMDQ6MzE6MzgiLCJQcm9qZWN0Ijp7IiRyZWYiOiI1In19LHsiJGlkIjoiNyIsIiR0eXBlIjoiU3dpc3NBY2FkZW1pYy5DaXRhdmkuUGVyc29uLCBTd2lzc0FjYWRlbWljLkNpdGF2aSIsIkZpcnN0TmFtZSI6IkEuIiwiTGFzdE5hbWUiOiJQZXJzb25hIiwiUHJvdGVjdGVkIjpmYWxzZSwiU2V4IjowLCJDcmVhdGVkQnkiOiJfQUxJIiwiQ3JlYXRlZE9uIjoiMjAyMi0wMy0xNlQxMDoxOTowOCIsIk1vZGlmaWVkQnkiOiJfQUxJIiwiSWQiOiI1ZmVkY2I5Ni1hODk2LTRlYjktYmIzZi1iMGM3NGJmN2M4ZjAiLCJNb2RpZmllZE9uIjoiMjAyMi0wMy0xNlQxMDoxOTowOCIsIlByb2plY3QiOnsiJHJlZiI6IjUifX0seyIkaWQiOiI4IiwiJHR5cGUiOiJTd2lzc0FjYWRlbWljLkNpdGF2aS5QZXJzb24sIFN3aXNzQWNhZGVtaWMuQ2l0YXZpIiwiRmlyc3ROYW1lIjoiRi4iLCJMYXN0TmFtZSI6IlNnYXJib3NzYSIsIlByb3RlY3RlZCI6ZmFsc2UsIlNleCI6MCwiQ3JlYXRlZEJ5IjoiX0Fuam9tc2hvYWUiLCJDcmVhdGVkT24iOiIyMDIyLTAxLTMwVDA0OjMxOjM4IiwiTW9kaWZpZWRCeSI6Il9BbmpvbXNob2FlIiwiSWQiOiI1YTdkOTQ4ZC0wMjJhLTRhMjMtYjU1Ny0yNzA1ODdkZDQxZmQiLCJNb2RpZmllZE9uIjoiMjAyMi0wMS0zMFQwNDozMTozOCIsIlByb2plY3QiOnsiJHJlZiI6IjUifX1dLCJDaXRhdGlvbktleSI6IkJhdHRpbmkgZXQgYWwuIDIwMTYiLCJDaXRhdGlvbktleVVwZGF0ZVR5cGUiOjAsIkNvbGxhYm9yYXRvcnMiOltdLCJDdXN0b21GaWVsZDEiOiIxOSIsIkN1c3RvbUZpZWxkMiI6IkFuYWx5dGljYWwiLCJDdXN0b21GaWVsZDMiOiJTdWRkZW4tb25zZXQiLCJDdXN0b21GaWVsZDQiOiJEaXNhc3RlciByZWxpZWYiLCJDdXN0b21GaWVsZDUiOiJSZWNvdmVyeSIsIkN1c3RvbUZpZWxkNiI6IkFuYWx5dGljYWwgbW9kZWxpbmciLCJDdXN0b21GaWVsZDciOiJFbnZpcm9ubWVudCtFY29ub21pYyIsIkN1c3RvbUZpZWxkOCI6Ik9wdGltaXphdGlvbiIsIkN1c3RvbUZpZWxkOSI6Ikl0YWx5IiwiRG9pIjoiMTAuMTUwNC9JSlNPTS4yMDE2LjA3ODA2NyIsIkVkaXRvcnMiOltdLCJFdmFsdWF0aW9uQ29tcGxleGl0eSI6MCwiRXZhbHVhdGlvblNvdXJjZVRleHRGb3JtYXQiOjAsIkdyb3VwcyI6W3siJGlkIjoiOSIsIiR0eXBlIjoiU3dpc3NBY2FkZW1pYy5DaXRhdmkuR3JvdXAsIFN3aXNzQWNhZGVtaWMuQ2l0YXZpIiwiRGlzcGxheVR5cGUiOjEsIk5hbWUiOiJSZXZlcnNlIGFuZCBjaXJjdWxhciIsIkNyZWF0ZWRCeSI6Il9BTEkiLCJDcmVhdGVkT24iOiIyMDIyLTExLTA5VDA0OjUwOjI4IiwiTW9kaWZpZWRCeSI6Il9BTEkiLCJJZCI6ImEyMTk2ZjZiLWRjYWItNGQ3OS1hNjMzLTY3NjRhZTdiOWI2YiIsIk1vZGlmaWVkT24iOiIyMDIyLTExLTA5VDA0OjUwOjM4IiwiUHJvamVjdCI6eyIkcmVmIjoiNSJ9fSx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FuZ3VhZ2UiOiJlbiIsIkxhbmd1YWdlQ29kZSI6ImVuIi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mluZGVyc2NpZW5jZW9ubGluZS5jb20vZG9pL2Ficy8xMC4xNTA0L0lKU09NLjIwMTYuMDc4MDY3IiwiVXJpU3RyaW5nIjoiaHR0cHM6Ly93d3cuaW5kZXJzY2llbmNlb25saW5lLmNvbS9kb2kvYWJzLzEwLjE1MDQvSUpTT00uMjAxNi4wNzgwNjc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MSSIsIkNyZWF0ZWRPbiI6IjIwMjItMDQtMTlUMDg6NDg6NTEiLCJNb2RpZmllZEJ5IjoiX0FMSSIsIklkIjoiOWZkODdhNzktNjA3NC00MzUxLWFlODQtOTJmNDQxODQyMGE5IiwiTW9kaWZpZWRPbiI6IjIwMjItMDQtMTlUMDg6NDg6NTE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NTA0L0lKU09NLjIwMTYuMDc4MDY3IiwiVXJpU3RyaW5nIjoiaHR0cHM6Ly9kb2kub3JnLzEwLjE1MDQvSUpTT00uMjAxNi4wNzgwNjc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FUMTM6MTg6MDciLCJNb2RpZmllZEJ5IjoiX0FMSSIsIklkIjoiZDA2MTNkNDUtOWMwNS00MWU5LTg4Y2YtOWRhZjQ2NjYxZTRjIiwiTW9kaWZpZWRPbiI6IjIwMjItMDktMDFUMTM6MTg6MDciLCJQcm9qZWN0Ijp7IiRyZWYiOiI1In19LHsiJGlkIjoiMTciLCIkdHlwZSI6IlN3aXNzQWNhZGVtaWMuQ2l0YXZpLkxvY2F0aW9uLCBTd2lzc0FjYWRlbWljLkNpdGF2aSIsIkFkZHJlc3MiOnsiJGlkIjoiMTgiLCIkdHlwZSI6IlN3aXNzQWNhZGVtaWMuQ2l0YXZpLkxpbmtlZFJlc291cmNlLCBTd2lzc0FjYWRlbWljLkNpdGF2aSIsIkxpbmtlZFJlc291cmNlVHlwZSI6NSwiT3JpZ2luYWxTdHJpbmciOiJodHRwczovL3d3dy5pbmRlcnNjaWVuY2VvbmxpbmUuY29tL2RvaS9hYnMvMTAuMTUwNC9panNvbS4yMDE2LjA3ODA2NyIsIlVyaVN0cmluZyI6Imh0dHBzOi8vd3d3LmluZGVyc2NpZW5jZW9ubGluZS5jb20vZG9pL2Ficy8xMC4xNTA0L2lqc29tLjIwMTYuMDc4MDY3IiwiTGlua2VkUmVzb3VyY2VTdGF0dXMiOjgsIlByb3BlcnRpZXMiOnsiJGlkIjoiMT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Tm90ZXMiOiJBYnN0cmFjdCIsIkNyZWF0ZWRCeSI6Il9BTEkiLCJDcmVhdGVkT24iOiIyMDIyLTAzLTE2VDEwOjE3OjMxIiwiTW9kaWZpZWRCeSI6Il9BTEkiLCJJZCI6ImVlOWI0OTAyLWYyMWEtNGFmZi1hZDRiLTkyMzRlNjM0Y2NhYiIsIk1vZGlmaWVkT24iOiIyMDIyLTAzLTE2VDEwOjE3OjMxIiwiUHJvamVjdCI6eyIkcmVmIjoiNSJ9fV0sIk51bWJlciI6IjEiLCJPbmxpbmVBZGRyZXNzIjoiaHR0cHM6Ly93d3cuaW5kZXJzY2llbmNlb25saW5lLmNvbS9kb2kvYWJzLzEwLjE1MDQvSUpTT00uMjAxNi4wNzgwNjciLCJPcmdhbml6YXRpb25zIjpbXSwiT3RoZXJzSW52b2x2ZWQiOltdLCJQYWdlUmFuZ2UiOiI8c3A+XHJcbiAgPG4+NjU8L24+XHJcbiAgPGluPnRydWU8L2luPlxyXG4gIDxvcz42NTwvb3M+XHJcbiAgPHBzPjY1PC9wcz5cclxuPC9zcD5cclxuPGVwPlxyXG4gIDxuPjc5PC9uPlxyXG4gIDxpbj50cnVlPC9pbj5cclxuICA8b3M+Nzk8L29zPlxyXG4gIDxwcz43OTwvcHM+XHJcbjwvZXA+XHJcbjxvcz42NS03OTwvb3M+IiwiUGVyaW9kaWNhbCI6eyIkaWQiOiIyMCIsIiR0eXBlIjoiU3dpc3NBY2FkZW1pYy5DaXRhdmkuUGVyaW9kaWNhbCwgU3dpc3NBY2FkZW1pYy5DaXRhdmkiLCJOYW1lIjoiSW50ZXJuYXRpb25hbCBKb3VybmFsIG9mIFNlcnZpY2VzIGFuZCBPcGVyYXRpb25zIE1hbmFnZW1lbnQiLCJQYWdpbmF0aW9uIjowLCJQcm90ZWN0ZWQiOmZhbHNlLCJDcmVhdGVkQnkiOiJfQUxJIiwiQ3JlYXRlZE9uIjoiMjAyMi0wMy0xNlQxMDoxNzozMSIsIk1vZGlmaWVkQnkiOiJfQUxJIiwiSWQiOiI5OWI4MDQwMS1iZmY2LTQxNzktODM3Yi0zMmMxOTRlZDQ2OWQiLCJNb2RpZmllZE9uIjoiMjAyMi0wMy0xNlQxMDoxNzozMSIsIlByb2plY3QiOnsiJHJlZiI6IjUifX0sIlB1Ymxpc2hlcnMiOlt7IiRpZCI6IjIxIiwiJHR5cGUiOiJTd2lzc0FjYWRlbWljLkNpdGF2aS5QdWJsaXNoZXIsIFN3aXNzQWNhZGVtaWMuQ2l0YXZpIiwiTmFtZSI6IkluZGVyc2NpZW5jZSBQdWJsaXNoZXJzIChJRUwpIiwiUHJvdGVjdGVkIjpmYWxzZSwiQ3JlYXRlZEJ5IjoiX0FMSSIsIkNyZWF0ZWRPbiI6IjIwMjItMDMtMTZUMTA6MTc6MzEiLCJNb2RpZmllZEJ5IjoiX0FMSSIsIklkIjoiZGY1ODg4ZWMtOTNjNi00ZjQzLWFhOTgtZTFiOTgxMWNkOWE1IiwiTW9kaWZpZWRPbiI6IjIwMjItMDMtMTZUMTA6MTc6MzEiLCJQcm9qZWN0Ijp7IiRyZWYiOiI1In19XSwiUXVvdGF0aW9ucyI6W10sIlJlZmVyZW5jZVR5cGUiOiJKb3VybmFsQXJ0aWNsZSIsIlNob3J0VGl0bGUiOiJCYXR0aW5pLCBQZXJldHRpIGV0IGFsLiAyMDE2IOKAkyBTdXN0YWluYWJsZSBodW1hbml0YXJpYW4gb3BlcmF0aW9ucyIsIlNob3J0VGl0bGVVcGRhdGVUeXBlIjowLCJTb3VyY2VPZkJpYmxpb2dyYXBoaWNJbmZvcm1hdGlvbiI6Ind3dy5pbmRlcnNjaWVuY2VvbmxpbmUuY29tIiwiU3RhdGljSWRzIjpbImRjZjQ3YjJkLTE5ZGItNDFhOC1hNGE4LTMzMjdhMmU5YjI0NyJdLCJUYWJsZU9mQ29udGVudHNDb21wbGV4aXR5IjowLCJUYWJsZU9mQ29udGVudHNTb3VyY2VUZXh0Rm9ybWF0IjowLCJUYXNrcyI6W10sIlRpdGxlIjoiU3VzdGFpbmFibGUgaHVtYW5pdGFyaWFuIG9wZXJhdGlvbnM6IGNsb3NlZC1sb29wIHN1cHBseSBjaGFpbiIsIlRyYW5zbGF0b3JzIjpbXSwiVm9sdW1lIjoiMjUiLCJZZWFyIjoiMjAxNiIsIlllYXJSZXNvbHZlZCI6IjIwMTYiLCJDcmVhdGVkQnkiOiJfQUxJIiwiQ3JlYXRlZE9uIjoiMjAyMi0wMy0xNlQxMDoxNzozMSIsIk1vZGlmaWVkQnkiOiJfQUxJIiwiSWQiOiIxODA0MDJiOC0yMjc5LTRiYTUtYjQ4Ni0xMzU3YTlkZmQxMzciLCJNb2RpZmllZE9uIjoiMjAyMi0xMC0zMVQwNToyMjoyOSIsIlByb2plY3QiOnsiJHJlZiI6IjUifX0sIlVzZU51bWJlcmluZ1R5cGVPZlBhcmVudERvY3VtZW50IjpmYWxzZX1dLCJGb3JtYXR0ZWRUZXh0Ijp7IiRpZCI6IjIyIiwiQ291bnQiOjIsIlRleHRVbml0cyI6W3siJGlkIjoiMjMiLCJGb250U3R5bGUiOnsiJGlkIjoiMjQiLCJOZXV0cmFsIjp0cnVlfSwiUmVhZGluZ09yZGVyIjoxLCJUZXh0IjoiQmF0dGluaSJ9LHsiJGlkIjoiMjUiLCJGb250U3R5bGUiOnsiJGlkIjoiMjYiLCJJdGFsaWMiOnRydWV9LCJSZWFkaW5nT3JkZXIiOjEsIlRleHQiOiIgZXQgYWwuIn1dfSwiVGFnIjoiQ2l0YXZpUGxhY2Vob2xkZXIjMjMwM2E2NzUtM2Y1NS00MDIwLWI3ZDQtZTI0MmEyYTZlZTFjIiwiVGV4dCI6IkJhdHRpbmkgZXQgYWwuIiwiV0FJVmVyc2lvbiI6IjYuOC4wLjAifQ==}</w:instrText>
          </w:r>
          <w:r w:rsidR="0032671C" w:rsidRPr="00DD54E3">
            <w:rPr>
              <w:color w:val="000000" w:themeColor="text1"/>
              <w:lang w:val="en-GB"/>
            </w:rPr>
            <w:fldChar w:fldCharType="separate"/>
          </w:r>
          <w:r w:rsidR="00B10F20" w:rsidRPr="00DD54E3">
            <w:rPr>
              <w:color w:val="000000" w:themeColor="text1"/>
              <w:lang w:val="en-GB"/>
            </w:rPr>
            <w:t>Battini</w:t>
          </w:r>
          <w:r w:rsidR="00B10F20" w:rsidRPr="00DD54E3">
            <w:rPr>
              <w:i/>
              <w:color w:val="000000" w:themeColor="text1"/>
              <w:lang w:val="en-GB"/>
            </w:rPr>
            <w:t xml:space="preserve"> et al.</w:t>
          </w:r>
          <w:r w:rsidR="0032671C" w:rsidRPr="00DD54E3">
            <w:rPr>
              <w:color w:val="000000" w:themeColor="text1"/>
              <w:lang w:val="en-GB"/>
            </w:rPr>
            <w:fldChar w:fldCharType="end"/>
          </w:r>
        </w:sdtContent>
      </w:sdt>
      <w:r w:rsidR="0032671C" w:rsidRPr="00DD54E3">
        <w:rPr>
          <w:color w:val="000000" w:themeColor="text1"/>
          <w:lang w:val="en-GB"/>
        </w:rPr>
        <w:t xml:space="preserve"> </w:t>
      </w:r>
      <w:sdt>
        <w:sdtPr>
          <w:rPr>
            <w:color w:val="000000" w:themeColor="text1"/>
            <w:lang w:val="en-GB"/>
          </w:rPr>
          <w:alias w:val="To edit, see citavi.com/edit"/>
          <w:tag w:val="CitaviPlaceholder#d8754107-2d0b-4d2c-868a-fdff8c60fa07"/>
          <w:id w:val="1121652313"/>
          <w:placeholder>
            <w:docPart w:val="4E48963A75E14D2A9908759C6C80F612"/>
          </w:placeholder>
        </w:sdtPr>
        <w:sdtContent>
          <w:r w:rsidR="0032671C" w:rsidRPr="00DD54E3">
            <w:rPr>
              <w:color w:val="000000" w:themeColor="text1"/>
              <w:lang w:val="en-GB"/>
            </w:rPr>
            <w:fldChar w:fldCharType="begin"/>
          </w:r>
          <w:r w:rsidR="0032671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U5MDI0NWQ5LTc3YmQtNDE0YS04NzAyLTAzNThmZjc1MGUzMSIsIkVudHJpZXMiOlt7IiRpZCI6IjIiLCIkdHlwZSI6IlN3aXNzQWNhZGVtaWMuQ2l0YXZpLkNpdGF0aW9ucy5Xb3JkUGxhY2Vob2xkZXJFbnRyeSwgU3dpc3NBY2FkZW1pYy5DaXRhdmkiLCJJZCI6IjM1NTYwNTZjLWEzNmItNGY3NS05MjEzLWE4MTJiNDBiZDU1MSIsIlJhbmdlTGVuZ3RoIjo2LCJSZWZlcmVuY2VJZCI6IjE4MDQwMmI4LTIyNzktNGJhNS1iNDg2LTEzNTdhOWRmZDEz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ELiIsIkxhc3ROYW1lIjoiQmF0dGluaSIsIlByb3RlY3RlZCI6ZmFsc2UsIlNleCI6MCwiQ3JlYXRlZEJ5IjoiX0FMSSIsIkNyZWF0ZWRPbiI6IjIwMjItMDMtMTZUMTA6MTk6MDgiLCJNb2RpZmllZEJ5IjoiX0FMSSIsIklkIjoiMGIyM2M1ODItNGZjMi00MzVkLTkyOWMtOTg0MGFjYjViNjlhIiwiTW9kaWZpZWRPbiI6IjIwMjItMDMtMTZUMTA6MTk6MDgiLCJQcm9qZWN0Ijp7IiRpZCI6IjUiLCIkdHlwZSI6IlN3aXNzQWNhZGVtaWMuQ2l0YXZpLlByb2plY3QsIFN3aXNzQWNhZGVtaWMuQ2l0YXZpIn19LHsiJGlkIjoiNiIsIiR0eXBlIjoiU3dpc3NBY2FkZW1pYy5DaXRhdmkuUGVyc29uLCBTd2lzc0FjYWRlbWljLkNpdGF2aSIsIkZpcnN0TmFtZSI6IlUuIiwiTGFzdE5hbWUiOiJQZXJldHRpIiwiUHJvdGVjdGVkIjpmYWxzZSwiU2V4IjowLCJDcmVhdGVkQnkiOiJfQW5qb21zaG9hZSIsIkNyZWF0ZWRPbiI6IjIwMjItMDEtMzBUMDQ6MzE6MzgiLCJNb2RpZmllZEJ5IjoiX0Fuam9tc2hvYWUiLCJJZCI6ImUxMDEzOWMzLWQ4MzYtNDZlZC1hMTY1LTg3NDYzMDg3OGIxOSIsIk1vZGlmaWVkT24iOiIyMDIyLTAxLTMwVDA0OjMxOjM4IiwiUHJvamVjdCI6eyIkcmVmIjoiNSJ9fSx7IiRpZCI6IjciLCIkdHlwZSI6IlN3aXNzQWNhZGVtaWMuQ2l0YXZpLlBlcnNvbiwgU3dpc3NBY2FkZW1pYy5DaXRhdmkiLCJGaXJzdE5hbWUiOiJBLiIsIkxhc3ROYW1lIjoiUGVyc29uYSIsIlByb3RlY3RlZCI6ZmFsc2UsIlNleCI6MCwiQ3JlYXRlZEJ5IjoiX0FMSSIsIkNyZWF0ZWRPbiI6IjIwMjItMDMtMTZUMTA6MTk6MDgiLCJNb2RpZmllZEJ5IjoiX0FMSSIsIklkIjoiNWZlZGNiOTYtYTg5Ni00ZWI5LWJiM2YtYjBjNzRiZjdjOGYwIiwiTW9kaWZpZWRPbiI6IjIwMjItMDMtMTZUMTA6MTk6MDgiLCJQcm9qZWN0Ijp7IiRyZWYiOiI1In19LHsiJGlkIjoiOCIsIiR0eXBlIjoiU3dpc3NBY2FkZW1pYy5DaXRhdmkuUGVyc29uLCBTd2lzc0FjYWRlbWljLkNpdGF2aSIsIkZpcnN0TmFtZSI6IkYuIiwiTGFzdE5hbWUiOiJTZ2FyYm9zc2EiLCJQcm90ZWN0ZWQiOmZhbHNlLCJTZXgiOjAsIkNyZWF0ZWRCeSI6Il9BbmpvbXNob2FlIiwiQ3JlYXRlZE9uIjoiMjAyMi0wMS0zMFQwNDozMTozOCIsIk1vZGlmaWVkQnkiOiJfQW5qb21zaG9hZSIsIklkIjoiNWE3ZDk0OGQtMDIyYS00YTIzLWI1NTctMjcwNTg3ZGQ0MWZkIiwiTW9kaWZpZWRPbiI6IjIwMjItMDEtMzBUMDQ6MzE6MzgiLCJQcm9qZWN0Ijp7IiRyZWYiOiI1In19XSwiQ2l0YXRpb25LZXkiOiJCYXR0aW5pIGV0IGFsLiAyMDE2IiwiQ2l0YXRpb25LZXlVcGRhdGVUeXBlIjowLCJDb2xsYWJvcmF0b3JzIjpbXSwiQ3VzdG9tRmllbGQxIjoiMTkiLCJDdXN0b21GaWVsZDIiOiJBbmFseXRpY2FsIiwiQ3VzdG9tRmllbGQzIjoiU3VkZGVuLW9uc2V0IiwiQ3VzdG9tRmllbGQ0IjoiRGlzYXN0ZXIgcmVsaWVmIiwiQ3VzdG9tRmllbGQ1IjoiUmVjb3ZlcnkiLCJDdXN0b21GaWVsZDYiOiJBbmFseXRpY2FsIG1vZGVsaW5nIiwiQ3VzdG9tRmllbGQ3IjoiRW52aXJvbm1lbnQrRWNvbm9taWMiLCJDdXN0b21GaWVsZDgiOiJPcHRpbWl6YXRpb24iLCJDdXN0b21GaWVsZDkiOiJJdGFseSIsIkRvaSI6IjEwLjE1MDQvSUpTT00uMjAxNi4wNzgwNjciLCJFZGl0b3JzIjpbXSwiRXZhbHVhdGlvbkNvbXBsZXhpdHkiOjAsIkV2YWx1YXRpb25Tb3VyY2VUZXh0Rm9ybWF0IjowLCJHcm91cHMiOlt7IiRpZCI6IjkiLCIkdHlwZSI6IlN3aXNzQWNhZGVtaWMuQ2l0YXZpLkdyb3VwLCBTd2lzc0FjYWRlbWljLkNpdGF2aSIsIkRpc3BsYXlUeXBlIjoxLCJOYW1lIjoiUmV2ZXJzZSBhbmQgY2lyY3VsYXIiLCJDcmVhdGVkQnkiOiJfQUxJIiwiQ3JlYXRlZE9uIjoiMjAyMi0xMS0wOVQwNDo1MDoyOCIsIk1vZGlmaWVkQnkiOiJfQUxJIiwiSWQiOiJhMjE5NmY2Yi1kY2FiLTRkNzktYTYzMy02NzY0YWU3YjliNmIiLCJNb2RpZmllZE9uIjoiMjAyMi0xMS0wOVQwNDo1MDozOCIsIlByb2plY3QiOnsiJHJlZiI6IjUifX0seyIkaWQiOiIx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hbmd1YWdlIjoiZW4iLCJMYW5ndWFnZUNvZGUiOiJlbiIsIkxvY2F0aW9ucyI6W3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pbmRlcnNjaWVuY2VvbmxpbmUuY29tL2RvaS9hYnMvMTAuMTUwNC9JSlNPTS4yMDE2LjA3ODA2NyIsIlVyaVN0cmluZyI6Imh0dHBzOi8vd3d3LmluZGVyc2NpZW5jZW9ubGluZS5jb20vZG9pL2Ficy8xMC4xNTA0L0lKU09NLjIwMTYuMDc4MDY3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yLTA0LTE5VDA4OjQ4OjUxIiwiTW9kaWZpZWRCeSI6Il9BTEkiLCJJZCI6IjlmZDg3YTc5LTYwNzQtNDM1MS1hZTg0LTkyZjQ0MTg0MjBhOSIsIk1vZGlmaWVkT24iOiIyMDIyLTA0LTE5VDA4OjQ4OjUx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UwNC9JSlNPTS4yMDE2LjA3ODA2NyIsIlVyaVN0cmluZyI6Imh0dHBzOi8vZG9pLm9yZy8xMC4xNTA0L0lKU09NLjIwMTYuMDc4MDY3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AxVDEzOjE4OjA3IiwiTW9kaWZpZWRCeSI6Il9BTEkiLCJJZCI6ImQwNjEzZDQ1LTljMDUtNDFlOS04OGNmLTlkYWY0NjY2MWU0YyIsIk1vZGlmaWVkT24iOiIyMDIyLTA5LTAxVDEzOjE4OjA3IiwiUHJvamVjdCI6eyIkcmVmIjoiNSJ9fSx7IiRpZCI6IjE3IiwiJHR5cGUiOiJTd2lzc0FjYWRlbWljLkNpdGF2aS5Mb2NhdGlvbiwgU3dpc3NBY2FkZW1pYy5DaXRhdmkiLCJBZGRyZXNzIjp7IiRpZCI6IjE4IiwiJHR5cGUiOiJTd2lzc0FjYWRlbWljLkNpdGF2aS5MaW5rZWRSZXNvdXJjZSwgU3dpc3NBY2FkZW1pYy5DaXRhdmkiLCJMaW5rZWRSZXNvdXJjZVR5cGUiOjUsIk9yaWdpbmFsU3RyaW5nIjoiaHR0cHM6Ly93d3cuaW5kZXJzY2llbmNlb25saW5lLmNvbS9kb2kvYWJzLzEwLjE1MDQvaWpzb20uMjAxNi4wNzgwNjciLCJVcmlTdHJpbmciOiJodHRwczovL3d3dy5pbmRlcnNjaWVuY2VvbmxpbmUuY29tL2RvaS9hYnMvMTAuMTUwNC9panNvbS4yMDE2LjA3ODA2NyIsIkxpbmtlZFJlc291cmNlU3RhdHVzIjo4LCJQcm9wZXJ0aWVzIjp7IiRpZCI6IjE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5vdGVzIjoiQWJzdHJhY3QiLCJDcmVhdGVkQnkiOiJfQUxJIiwiQ3JlYXRlZE9uIjoiMjAyMi0wMy0xNlQxMDoxNzozMSIsIk1vZGlmaWVkQnkiOiJfQUxJIiwiSWQiOiJlZTliNDkwMi1mMjFhLTRhZmYtYWQ0Yi05MjM0ZTYzNGNjYWIiLCJNb2RpZmllZE9uIjoiMjAyMi0wMy0xNlQxMDoxNzozMSIsIlByb2plY3QiOnsiJHJlZiI6IjUifX1dLCJOdW1iZXIiOiIxIiwiT25saW5lQWRkcmVzcyI6Imh0dHBzOi8vd3d3LmluZGVyc2NpZW5jZW9ubGluZS5jb20vZG9pL2Ficy8xMC4xNTA0L0lKU09NLjIwMTYuMDc4MDY3IiwiT3JnYW5pemF0aW9ucyI6W10sIk90aGVyc0ludm9sdmVkIjpbXSwiUGFnZVJhbmdlIjoiPHNwPlxyXG4gIDxuPjY1PC9uPlxyXG4gIDxpbj50cnVlPC9pbj5cclxuICA8b3M+NjU8L29zPlxyXG4gIDxwcz42NTwvcHM+XHJcbjwvc3A+XHJcbjxlcD5cclxuICA8bj43OTwvbj5cclxuICA8aW4+dHJ1ZTwvaW4+XHJcbiAgPG9zPjc5PC9vcz5cclxuICA8cHM+Nzk8L3BzPlxyXG48L2VwPlxyXG48b3M+NjUtNzk8L29zPiIsIlBlcmlvZGljYWwiOnsiJGlkIjoiMjAiLCIkdHlwZSI6IlN3aXNzQWNhZGVtaWMuQ2l0YXZpLlBlcmlvZGljYWwsIFN3aXNzQWNhZGVtaWMuQ2l0YXZpIiwiTmFtZSI6IkludGVybmF0aW9uYWwgSm91cm5hbCBvZiBTZXJ2aWNlcyBhbmQgT3BlcmF0aW9ucyBNYW5hZ2VtZW50IiwiUGFnaW5hdGlvbiI6MCwiUHJvdGVjdGVkIjpmYWxzZSwiQ3JlYXRlZEJ5IjoiX0FMSSIsIkNyZWF0ZWRPbiI6IjIwMjItMDMtMTZUMTA6MTc6MzEiLCJNb2RpZmllZEJ5IjoiX0FMSSIsIklkIjoiOTliODA0MDEtYmZmNi00MTc5LTgzN2ItMzJjMTk0ZWQ0NjlkIiwiTW9kaWZpZWRPbiI6IjIwMjItMDMtMTZUMTA6MTc6MzEiLCJQcm9qZWN0Ijp7IiRyZWYiOiI1In19LCJQdWJsaXNoZXJzIjpbeyIkaWQiOiIyMSIsIiR0eXBlIjoiU3dpc3NBY2FkZW1pYy5DaXRhdmkuUHVibGlzaGVyLCBTd2lzc0FjYWRlbWljLkNpdGF2aSIsIk5hbWUiOiJJbmRlcnNjaWVuY2UgUHVibGlzaGVycyAoSUVMKSIsIlByb3RlY3RlZCI6ZmFsc2UsIkNyZWF0ZWRCeSI6Il9BTEkiLCJDcmVhdGVkT24iOiIyMDIyLTAzLTE2VDEwOjE3OjMxIiwiTW9kaWZpZWRCeSI6Il9BTEkiLCJJZCI6ImRmNTg4OGVjLTkzYzYtNGY0My1hYTk4LWUxYjk4MTFjZDlhNSIsIk1vZGlmaWVkT24iOiIyMDIyLTAzLTE2VDEwOjE3OjMxIiwiUHJvamVjdCI6eyIkcmVmIjoiNSJ9fV0sIlF1b3RhdGlvbnMiOltdLCJSZWZlcmVuY2VUeXBlIjoiSm91cm5hbEFydGljbGUiLCJTaG9ydFRpdGxlIjoiQmF0dGluaSwgUGVyZXR0aSBldCBhbC4gMjAxNiDigJMgU3VzdGFpbmFibGUgaHVtYW5pdGFyaWFuIG9wZXJhdGlvbnMiLCJTaG9ydFRpdGxlVXBkYXRlVHlwZSI6MCwiU291cmNlT2ZCaWJsaW9ncmFwaGljSW5mb3JtYXRpb24iOiJ3d3cuaW5kZXJzY2llbmNlb25saW5lLmNvbSIsIlN0YXRpY0lkcyI6WyJkY2Y0N2IyZC0xOWRiLTQxYTgtYTRhOC0zMzI3YTJlOWIyNDciXSwiVGFibGVPZkNvbnRlbnRzQ29tcGxleGl0eSI6MCwiVGFibGVPZkNvbnRlbnRzU291cmNlVGV4dEZvcm1hdCI6MCwiVGFza3MiOltdLCJUaXRsZSI6IlN1c3RhaW5hYmxlIGh1bWFuaXRhcmlhbiBvcGVyYXRpb25zOiBjbG9zZWQtbG9vcCBzdXBwbHkgY2hhaW4iLCJUcmFuc2xhdG9ycyI6W10sIlZvbHVtZSI6IjI1IiwiWWVhciI6IjIwMTYiLCJZZWFyUmVzb2x2ZWQiOiIyMDE2IiwiQ3JlYXRlZEJ5IjoiX0FMSSIsIkNyZWF0ZWRPbiI6IjIwMjItMDMtMTZUMTA6MTc6MzEiLCJNb2RpZmllZEJ5IjoiX0FMSSIsIklkIjoiMTgwNDAyYjgtMjI3OS00YmE1LWI0ODYtMTM1N2E5ZGZkMTM3IiwiTW9kaWZpZWRPbiI6IjIwMjItMTAtMzFUMDU6MjI6MjkiLCJQcm9qZWN0Ijp7IiRyZWYiOiI1In19LCJVc2VOdW1iZXJpbmdUeXBlT2ZQYXJlbnREb2N1bWVudCI6ZmFsc2UsIlllYXJPbmx5Ijp0cnVlfV0sIkZvcm1hdHRlZFRleHQiOnsiJGlkIjoiMjIiLCJDb3VudCI6MSwiVGV4dFVuaXRzIjpbeyIkaWQiOiIyMyIsIkZvbnRTdHlsZSI6eyIkaWQiOiIyNCIsIk5ldXRyYWwiOnRydWV9LCJSZWFkaW5nT3JkZXIiOjEsIlRleHQiOiIoMjAxNikifV19LCJUYWciOiJDaXRhdmlQbGFjZWhvbGRlciNkODc1NDEwNy0yZDBiLTRkMmMtODY4YS1mZGZmOGM2MGZhMDciLCJUZXh0IjoiKDIwMTYpIiwiV0FJVmVyc2lvbiI6IjYuOC4wLjAifQ==}</w:instrText>
          </w:r>
          <w:r w:rsidR="0032671C" w:rsidRPr="00DD54E3">
            <w:rPr>
              <w:color w:val="000000" w:themeColor="text1"/>
              <w:lang w:val="en-GB"/>
            </w:rPr>
            <w:fldChar w:fldCharType="separate"/>
          </w:r>
          <w:r w:rsidR="00B10F20" w:rsidRPr="00DD54E3">
            <w:rPr>
              <w:color w:val="000000" w:themeColor="text1"/>
              <w:lang w:val="en-GB"/>
            </w:rPr>
            <w:t>(2016)</w:t>
          </w:r>
          <w:r w:rsidR="0032671C" w:rsidRPr="00DD54E3">
            <w:rPr>
              <w:color w:val="000000" w:themeColor="text1"/>
              <w:lang w:val="en-GB"/>
            </w:rPr>
            <w:fldChar w:fldCharType="end"/>
          </w:r>
        </w:sdtContent>
      </w:sdt>
      <w:r w:rsidR="0032671C" w:rsidRPr="00DD54E3">
        <w:rPr>
          <w:color w:val="000000" w:themeColor="text1"/>
          <w:lang w:val="en-GB"/>
        </w:rPr>
        <w:t xml:space="preserve"> developed a mathematical prepositioning model </w:t>
      </w:r>
      <w:r w:rsidR="00DA780E" w:rsidRPr="00DD54E3">
        <w:rPr>
          <w:color w:val="000000" w:themeColor="text1"/>
          <w:lang w:val="en-GB"/>
        </w:rPr>
        <w:t>that considers reverse</w:t>
      </w:r>
      <w:r w:rsidR="0032671C" w:rsidRPr="00DD54E3">
        <w:rPr>
          <w:color w:val="000000" w:themeColor="text1"/>
          <w:lang w:val="en-GB"/>
        </w:rPr>
        <w:t xml:space="preserve"> flows to support long-term sustainable </w:t>
      </w:r>
      <w:r w:rsidR="00A20FFE" w:rsidRPr="00DD54E3">
        <w:rPr>
          <w:color w:val="000000" w:themeColor="text1"/>
          <w:lang w:val="en-GB"/>
        </w:rPr>
        <w:t>HSC</w:t>
      </w:r>
      <w:r w:rsidR="0032671C" w:rsidRPr="00DD54E3">
        <w:rPr>
          <w:color w:val="000000" w:themeColor="text1"/>
          <w:lang w:val="en-GB"/>
        </w:rPr>
        <w:t xml:space="preserve"> management.</w:t>
      </w:r>
      <w:r w:rsidR="00820A7E" w:rsidRPr="00DD54E3">
        <w:rPr>
          <w:color w:val="000000" w:themeColor="text1"/>
          <w:lang w:val="en-GB"/>
        </w:rPr>
        <w:t xml:space="preserve"> </w:t>
      </w:r>
      <w:sdt>
        <w:sdtPr>
          <w:rPr>
            <w:color w:val="000000" w:themeColor="text1"/>
            <w:lang w:val="en-GB"/>
          </w:rPr>
          <w:alias w:val="To edit, see citavi.com/edit"/>
          <w:tag w:val="CitaviPlaceholder#24c0a8df-e6ab-4d75-be0b-31e7e35bfd86"/>
          <w:id w:val="-597333410"/>
          <w:placeholder>
            <w:docPart w:val="DefaultPlaceholder_-1854013440"/>
          </w:placeholder>
        </w:sdtPr>
        <w:sdtContent>
          <w:r w:rsidR="002225A0" w:rsidRPr="00DD54E3">
            <w:rPr>
              <w:color w:val="000000" w:themeColor="text1"/>
              <w:lang w:val="en-GB"/>
            </w:rPr>
            <w:fldChar w:fldCharType="begin"/>
          </w:r>
          <w:r w:rsidR="00181995"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JjOWRmMWNiLWI4ZGUtNGU5YS1hYmRhLTdiNzNhYzA0ZjgwMCIsIkVudHJpZXMiOlt7IiRpZCI6IjIiLCIkdHlwZSI6IlN3aXNzQWNhZGVtaWMuQ2l0YXZpLkNpdGF0aW9ucy5Xb3JkUGxhY2Vob2xkZXJFbnRyeSwgU3dpc3NBY2FkZW1pYy5DaXRhdmkiLCJJZCI6ImEyMjcwNDM5LWUzNmUtNGY4MC05ZmE4LWE0YjVlODZkMWZlNyIsIlJhbmdlTGVuZ3RoIjoxMywiUmVmZXJlbmNlSWQiOiJkMTA1NmNlNS0yMDVkLTQwYmMtOTZhZC1kZWJiZmM4NDAzZm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tbWFyIiwiTGFzdE5hbWUiOiJKaWxhbmkiLCJQcm90ZWN0ZWQiOmZhbHNlLCJTZXgiOjAsIkNyZWF0ZWRCeSI6Il9BTEkiLCJDcmVhdGVkT24iOiIyMDIyLTA1LTA4VDA1OjU5OjQ5IiwiTW9kaWZpZWRCeSI6Il9BTEkiLCJJZCI6IjM4ZjEyM2M4LTUzMzItNDQ3OC05NTQyLWM0MWIxZTcyNDliOSIsIk1vZGlmaWVkT24iOiIyMDIyLTA1LTA4VDA1OjU5OjQ5IiwiUHJvamVjdCI6eyIkaWQiOiI1IiwiJHR5cGUiOiJTd2lzc0FjYWRlbWljLkNpdGF2aS5Qcm9qZWN0LCBTd2lzc0FjYWRlbWljLkNpdGF2aSJ9fSx7IiRpZCI6IjYiLCIkdHlwZSI6IlN3aXNzQWNhZGVtaWMuQ2l0YXZpLlBlcnNvbiwgU3dpc3NBY2FkZW1pYy5DaXRhdmkiLCJGaXJzdE5hbWUiOiJZb3VzYWYiLCJMYXN0TmFtZSI6IkFsaSIsIlByb3RlY3RlZCI6ZmFsc2UsIlNleCI6MCwiQ3JlYXRlZEJ5IjoiX0FMSSIsIkNyZWF0ZWRPbiI6IjIwMjItMDUtMDhUMDU6NTk6NDkiLCJNb2RpZmllZEJ5IjoiX0FMSSIsIklkIjoiYWI1NzNjOWMtZWZhMi00MTQzLTk0NjEtZDdkNDg3YTRjZjlmIiwiTW9kaWZpZWRPbiI6IjIwMjItMDUtMDhUMDU6NTk6NDkiLCJQcm9qZWN0Ijp7IiRyZWYiOiI1In19LHsiJGlkIjoiNyIsIiR0eXBlIjoiU3dpc3NBY2FkZW1pYy5DaXRhdmkuUGVyc29uLCBTd2lzc0FjYWRlbWljLkNpdGF2aSIsIkZpcnN0TmFtZSI6Ik11aGFtbWFkIiwiTGFzdE5hbWUiOiJLaGFuIiwiTWlkZGxlTmFtZSI6Ildhc2VlbSIsIlByb3RlY3RlZCI6ZmFsc2UsIlNleCI6MiwiQ3JlYXRlZEJ5IjoiX0FMSSIsIkNyZWF0ZWRPbiI6IjIwMjItMDUtMDhUMDU6NTk6NDkiLCJNb2RpZmllZEJ5IjoiX0FMSSIsIklkIjoiOTg3MjViNjgtOWUyYi00MTQ1LTg1YTQtM2YzZTI0OTMwMDUzIiwiTW9kaWZpZWRPbiI6IjIwMjItMDUtMDhUMDU6NTk6NDkiLCJQcm9qZWN0Ijp7IiRyZWYiOiI1In19XSwiQ2l0YXRpb25LZXkiOiJKaWxhbmkgZXQgYWwuIDIwMTgiLCJDaXRhdGlvbktleVVwZGF0ZVR5cGUiOjAsIkNvbGxhYm9yYXRvcnMiOltdLCJDdXN0b21GaWVsZDEiOiIxMCIsIkN1c3RvbUZpZWxkMiI6IkVtcGlyaWNhbCIsIkN1c3RvbUZpZWxkMyI6IlN1ZGRlbi1vbnNldCIsIkN1c3RvbUZpZWxkNCI6IkRpc2FzdGVyIHJlbGllZiIsIkN1c3RvbUZpZWxkNSI6IlJlc3BvbnNlIiwiQ3VzdG9tRmllbGQ2IjoiU3VydmV5IiwiQ3VzdG9tRmllbGQ3IjoiTm90IFNwZWNpZmljIiwiQ3VzdG9tRmllbGQ4IjoiTm90IFNwZWNpZmljIiwiQ3VzdG9tRmllbGQ5IjoiUGFraXN0YW4iLCJEb2kiOiIxMC4xNTA0L0lKQlBTQ00uMjAxOC4wOTMzMTkiLCJFZGl0b3JzIjpbXSwiRXZhbHVhdGlvbkNvbXBsZXhpdHkiOjAsIkV2YWx1YXRpb25Tb3VyY2VUZXh0Rm9ybWF0IjowLCJHcm91cHMiOlt7IiRpZCI6IjgiLCIkdHlwZSI6IlN3aXNzQWNhZGVtaWMuQ2l0YXZpLkdyb3VwLCBTd2lzc0FjYWRlbWljLkNpdGF2aSIsIkRpc3BsYXlUeXBlIjoxLCJOYW1lIjoiUmV2ZXJzZSBhbmQgY2lyY3VsYXIiLCJDcmVhdGVkQnkiOiJfQUxJIiwiQ3JlYXRlZE9uIjoiMjAyMi0xMS0wOVQwNDo1MDoyOCIsIk1vZGlmaWVkQnkiOiJfQUxJIiwiSWQiOiJhMjE5NmY2Yi1kY2FiLTRkNzktYTYzMy02NzY0YWU3YjliNmIiLCJNb2RpZmllZE9uIjoiMjAyMi0xMS0wOVQwNDo1MDozOCIsIlByb2plY3QiOnsiJHJlZiI6IjUifX0s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dHJ1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c2NvcHVzLmNvbS9pbndhcmQvcmVjb3JkLnVyaT9laWQ9Mi1zMi4wLTg1MTE2MjcyMjMwJmRvaT0xMC4xNTA0JTJmSUpCUFNDTS4yMDE4LjA5MzMxOSZwYXJ0bmVySUQ9NDAmbWQ1PTM1MjgzOTEwZDNjM2E3ZWQ2YjA4MDdjOTRkMWQzYTMxIiwiVXJpU3RyaW5nIjoiaHR0cHM6Ly93d3cuc2NvcHVzLmNvbS9pbndhcmQvcmVjb3JkLnVyaT9laWQ9Mi1zMi4wLTg1MTE2MjcyMjMwJmRvaT0xMC4xNTA0JTJmSUpCUFNDTS4yMDE4LjA5MzMxOSZwYXJ0bmVySUQ9NDAmbWQ1PTM1MjgzOTEwZDNjM2E3ZWQ2YjA4MDdjOTRkMWQzYTMx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zMTozOCIsIk1vZGlmaWVkQnkiOiJfQW5qb21zaG9hZSIsIklkIjoiZjVjOTA2NTktNDgyMC00MTlmLWI0MDEtNzU2YmUzOGJjYTEwIiwiTW9kaWZpZWRPbiI6IjIwMjItMDEtMzBUMDQ6MzE6Mzg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NTA0L0lKQlBTQ00uMjAxOC4wOTMzMTkiLCJVcmlTdHJpbmciOiJodHRwczovL2RvaS5vcmcvMTAuMTUwNC9JSkJQU0NNLjIwMTguMDkzMzE5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zMTozOCIsIk1vZGlmaWVkQnkiOiJfQW5qb21zaG9hZSIsIklkIjoiYjAwYjk1NjgtY2Y1Yi00YjMxLTlhYTUtMmNkYTcyOTE0Yzc0IiwiTW9kaWZpZWRPbiI6IjIwMjItMDEtMzBUMDQ6MzE6MzgiLCJQcm9qZWN0Ijp7IiRyZWYiOiI1In19XSwiTnVtYmVyIjoiMSIsIk51bWJlck9mVm9sdW1lcyI6IjkzMzE5IiwiT25saW5lQWRkcmVzcyI6Imh0dHBzOi8vd3d3LnNjb3B1cy5jb20vaW53YXJkL3JlY29yZC51cmk/ZWlkPTItczIuMC04NTExNjI3MjIzMCZkb2k9MTAuMTUwNCUyZklKQlBTQ00uMjAxOC4wOTMzMTkmcGFydG5lcklEPTQwJm1kNT0zNTI4MzkxMGQzYzNhN2VkNmIwODA3Yzk0ZDFkM2EzMSIsIk9yZ2FuaXphdGlvbnMiOltdLCJPdGhlcnNJbnZvbHZlZCI6W10sIlBhZ2VSYW5nZSI6IjxzcD5cclxuICA8bj40OTwvbj5cclxuICA8aW4+dHJ1ZTwvaW4+XHJcbiAgPG9zPjQ5PC9vcz5cclxuICA8cHM+NDk8L3BzPlxyXG48L3NwPlxyXG48b3M+NDk8L29zPiIsIlBlcmlvZGljYWwiOnsiJGlkIjoiMTYiLCIkdHlwZSI6IlN3aXNzQWNhZGVtaWMuQ2l0YXZpLlBlcmlvZGljYWwsIFN3aXNzQWNhZGVtaWMuQ2l0YXZpIiwiTmFtZSI6IkludGVybmF0aW9uYWwgSm91cm5hbCBvZiBCdXNpbmVzcyBQZXJmb3JtYW5jZSBhbmQgU3VwcGx5IENoYWluIE1vZGVsbGluZyIsIlBhZ2luYXRpb24iOjAsIlByb3RlY3RlZCI6ZmFsc2UsIkNyZWF0ZWRCeSI6Il9BbmpvbXNob2FlIiwiQ3JlYXRlZE9uIjoiMjAyMi0wMS0zMFQwNDozMTozOCIsIk1vZGlmaWVkQnkiOiJfQW5qb21zaG9hZSIsIklkIjoiNzAxM2Y2NGMtZmVmMy00ZWZjLTk3ZDktYTFmYzZhNGFhOGI1IiwiTW9kaWZpZWRPbiI6IjIwMjItMDEtMzBUMDQ6MzE6MzgiLCJQcm9qZWN0Ijp7IiRyZWYiOiI1In19LCJQdWJsaXNoZXJzIjpbeyIkaWQiOiIxNyIsIiR0eXBlIjoiU3dpc3NBY2FkZW1pYy5DaXRhdmkuUHVibGlzaGVyLCBTd2lzc0FjYWRlbWljLkNpdGF2aSIsIk5hbWUiOiJJbmRlcnNjaWVuY2UgUHVibGlzaGVycyIsIlByb3RlY3RlZCI6ZmFsc2UsIkNyZWF0ZWRCeSI6Il9BQSIsIkNyZWF0ZWRPbiI6IjIwMjEtMDctMzBUMTA6NDc6MjIiLCJNb2RpZmllZEJ5IjoiX0FBIiwiSWQiOiI0YjViYjM0OS1mZmEyLTQ4NGEtYTI4OC1lZTI4ZTg1OTYzZTIiLCJNb2RpZmllZE9uIjoiMjAyMS0wNy0zMFQxMDo0NzoyMiIsIlByb2plY3QiOnsiJHJlZiI6IjUifX1dLCJRdW90YXRpb25zIjpbXSwiUmVmZXJlbmNlVHlwZSI6IkpvdXJuYWxBcnRpY2xlIiwiU2hvcnRUaXRsZSI6IkppbGFuaSwgQWxpIGV0IGFsLiAyMDE4IOKAkyBHcmVlbmluZyBvZiBodW1hbml0YXJpYW4gc3VwcGx5IGNoYWluIiwiU2hvcnRUaXRsZVVwZGF0ZVR5cGUiOjAsIlNvdXJjZU9mQmlibGlvZ3JhcGhpY0luZm9ybWF0aW9uIjoiQ3Jvc3NSZWYiLCJTdGF0aWNJZHMiOlsiMDdiM2ZiZmUtMmEzOS00ZTgxLTgwZjAtMzYwNmY1MjkwYTkxIl0sIlRhYmxlT2ZDb250ZW50c0NvbXBsZXhpdHkiOjAsIlRhYmxlT2ZDb250ZW50c1NvdXJjZVRleHRGb3JtYXQiOjAsIlRhc2tzIjpbXSwiVGl0bGUiOiJHcmVlbmluZyBvZiBodW1hbml0YXJpYW4gc3VwcGx5IGNoYWluIHdpdGggZm9jdXMgb24gbG9naXN0aWNzIiwiVHJhbnNsYXRvcnMiOltdLCJWb2x1bWUiOiIxMCIsIlllYXIiOiIyMDE4IiwiWWVhclJlc29sdmVkIjoiMjAxOCIsIkNyZWF0ZWRCeSI6Il9BbmpvbXNob2FlIiwiQ3JlYXRlZE9uIjoiMjAyMi0wMS0zMFQwNDozMTozOCIsIk1vZGlmaWVkQnkiOiJfQUxJIiwiSWQiOiJkMTA1NmNlNS0yMDVkLTQwYmMtOTZhZC1kZWJiZmM4NDAzZmIiLCJNb2RpZmllZE9uIjoiMjAyMi0xMS0wOVQwNDo0NDowMiIsIlByb2plY3QiOnsiJHJlZiI6IjUifX0sIlVzZU51bWJlcmluZ1R5cGVPZlBhcmVudERvY3VtZW50IjpmYWxzZX1dLCJGb3JtYXR0ZWRUZXh0Ijp7IiRpZCI6IjE4IiwiQ291bnQiOjIsIlRleHRVbml0cyI6W3siJGlkIjoiMTkiLCJGb250U3R5bGUiOnsiJGlkIjoiMjAiLCJOZXV0cmFsIjp0cnVlfSwiUmVhZGluZ09yZGVyIjoxLCJUZXh0IjoiSmlsYW5pIn0seyIkaWQiOiIyMSIsIkZvbnRTdHlsZSI6eyIkaWQiOiIyMiIsIkl0YWxpYyI6dHJ1ZX0sIlJlYWRpbmdPcmRlciI6MSwiVGV4dCI6IiBldCBhbC4ifV19LCJUYWciOiJDaXRhdmlQbGFjZWhvbGRlciMyNGMwYThkZi1lNmFiLTRkNzUtYmUwYi0zMWU3ZTM1YmZkODYiLCJUZXh0IjoiSmlsYW5pIGV0IGFsLiIsIldBSVZlcnNpb24iOiI2LjguMC4wIn0=}</w:instrText>
          </w:r>
          <w:r w:rsidR="002225A0" w:rsidRPr="00DD54E3">
            <w:rPr>
              <w:color w:val="000000" w:themeColor="text1"/>
              <w:lang w:val="en-GB"/>
            </w:rPr>
            <w:fldChar w:fldCharType="separate"/>
          </w:r>
          <w:r w:rsidR="00B10F20" w:rsidRPr="00DD54E3">
            <w:rPr>
              <w:color w:val="000000" w:themeColor="text1"/>
              <w:lang w:val="en-GB"/>
            </w:rPr>
            <w:t>Jilani</w:t>
          </w:r>
          <w:r w:rsidR="00B10F20" w:rsidRPr="00DD54E3">
            <w:rPr>
              <w:i/>
              <w:color w:val="000000" w:themeColor="text1"/>
              <w:lang w:val="en-GB"/>
            </w:rPr>
            <w:t xml:space="preserve"> et al.</w:t>
          </w:r>
          <w:r w:rsidR="002225A0" w:rsidRPr="00DD54E3">
            <w:rPr>
              <w:color w:val="000000" w:themeColor="text1"/>
              <w:lang w:val="en-GB"/>
            </w:rPr>
            <w:fldChar w:fldCharType="end"/>
          </w:r>
        </w:sdtContent>
      </w:sdt>
      <w:r w:rsidR="002225A0" w:rsidRPr="00DD54E3">
        <w:rPr>
          <w:color w:val="000000" w:themeColor="text1"/>
          <w:lang w:val="en-GB"/>
        </w:rPr>
        <w:t xml:space="preserve"> </w:t>
      </w:r>
      <w:sdt>
        <w:sdtPr>
          <w:rPr>
            <w:color w:val="000000" w:themeColor="text1"/>
            <w:lang w:val="en-GB"/>
          </w:rPr>
          <w:alias w:val="To edit, see citavi.com/edit"/>
          <w:tag w:val="CitaviPlaceholder#2c9df1cb-b8de-4e9a-abda-7b73ac04f800"/>
          <w:id w:val="-2119599523"/>
          <w:placeholder>
            <w:docPart w:val="DefaultPlaceholder_-1854013440"/>
          </w:placeholder>
        </w:sdtPr>
        <w:sdtContent>
          <w:r w:rsidR="002225A0" w:rsidRPr="00DD54E3">
            <w:rPr>
              <w:color w:val="000000" w:themeColor="text1"/>
              <w:lang w:val="en-GB"/>
            </w:rPr>
            <w:fldChar w:fldCharType="begin"/>
          </w:r>
          <w:r w:rsidR="00181995"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I0YzBhOGRmLWU2YWItNGQ3NS1iZTBiLTMxZTdlMzViZmQ4NiIsIkVudHJpZXMiOlt7IiRpZCI6IjIiLCIkdHlwZSI6IlN3aXNzQWNhZGVtaWMuQ2l0YXZpLkNpdGF0aW9ucy5Xb3JkUGxhY2Vob2xkZXJFbnRyeSwgU3dpc3NBY2FkZW1pYy5DaXRhdmkiLCJJZCI6IjRjZTc4NTIzLTg3ODUtNGQ5OS1hNmU0LTBmOGI3YTNmYjhlNCIsIlJhbmdlTGVuZ3RoIjo2LCJSZWZlcmVuY2VJZCI6ImQxMDU2Y2U1LTIwNWQtNDBiYy05NmFkLWRlYmJmYzg0MDNmY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W1hciIsIkxhc3ROYW1lIjoiSmlsYW5pIiwiUHJvdGVjdGVkIjpmYWxzZSwiU2V4IjowLCJDcmVhdGVkQnkiOiJfQUxJIiwiQ3JlYXRlZE9uIjoiMjAyMi0wNS0wOFQwNTo1OTo0OSIsIk1vZGlmaWVkQnkiOiJfQUxJIiwiSWQiOiIzOGYxMjNjOC01MzMyLTQ0NzgtOTU0Mi1jNDFiMWU3MjQ5YjkiLCJNb2RpZmllZE9uIjoiMjAyMi0wNS0wOFQwNTo1OTo0OSIsIlByb2plY3QiOnsiJGlkIjoiNSIsIiR0eXBlIjoiU3dpc3NBY2FkZW1pYy5DaXRhdmkuUHJvamVjdCwgU3dpc3NBY2FkZW1pYy5DaXRhdmkifX0seyIkaWQiOiI2IiwiJHR5cGUiOiJTd2lzc0FjYWRlbWljLkNpdGF2aS5QZXJzb24sIFN3aXNzQWNhZGVtaWMuQ2l0YXZpIiwiRmlyc3ROYW1lIjoiWW91c2FmIiwiTGFzdE5hbWUiOiJBbGkiLCJQcm90ZWN0ZWQiOmZhbHNlLCJTZXgiOjAsIkNyZWF0ZWRCeSI6Il9BTEkiLCJDcmVhdGVkT24iOiIyMDIyLTA1LTA4VDA1OjU5OjQ5IiwiTW9kaWZpZWRCeSI6Il9BTEkiLCJJZCI6ImFiNTczYzljLWVmYTItNDE0My05NDYxLWQ3ZDQ4N2E0Y2Y5ZiIsIk1vZGlmaWVkT24iOiIyMDIyLTA1LTA4VDA1OjU5OjQ5IiwiUHJvamVjdCI6eyIkcmVmIjoiNSJ9fSx7IiRpZCI6IjciLCIkdHlwZSI6IlN3aXNzQWNhZGVtaWMuQ2l0YXZpLlBlcnNvbiwgU3dpc3NBY2FkZW1pYy5DaXRhdmkiLCJGaXJzdE5hbWUiOiJNdWhhbW1hZCIsIkxhc3ROYW1lIjoiS2hhbiIsIk1pZGRsZU5hbWUiOiJXYXNlZW0iLCJQcm90ZWN0ZWQiOmZhbHNlLCJTZXgiOjIsIkNyZWF0ZWRCeSI6Il9BTEkiLCJDcmVhdGVkT24iOiIyMDIyLTA1LTA4VDA1OjU5OjQ5IiwiTW9kaWZpZWRCeSI6Il9BTEkiLCJJZCI6Ijk4NzI1YjY4LTllMmItNDE0NS04NWE0LTNmM2UyNDkzMDA1MyIsIk1vZGlmaWVkT24iOiIyMDIyLTA1LTA4VDA1OjU5OjQ5IiwiUHJvamVjdCI6eyIkcmVmIjoiNSJ9fV0sIkNpdGF0aW9uS2V5IjoiSmlsYW5pIGV0IGFsLiAyMDE4IiwiQ2l0YXRpb25LZXlVcGRhdGVUeXBlIjowLCJDb2xsYWJvcmF0b3JzIjpbXSwiQ3VzdG9tRmllbGQxIjoiMTAiLCJDdXN0b21GaWVsZDIiOiJFbXBpcmljYWwiLCJDdXN0b21GaWVsZDMiOiJTdWRkZW4tb25zZXQiLCJDdXN0b21GaWVsZDQiOiJEaXNhc3RlciByZWxpZWYiLCJDdXN0b21GaWVsZDUiOiJSZXNwb25zZSIsIkN1c3RvbUZpZWxkNiI6IlN1cnZleSIsIkN1c3RvbUZpZWxkNyI6Ik5vdCBTcGVjaWZpYyIsIkN1c3RvbUZpZWxkOCI6Ik5vdCBTcGVjaWZpYyIsIkN1c3RvbUZpZWxkOSI6IlBha2lzdGFuIiwiRG9pIjoiMTAuMTUwNC9JSkJQU0NNLjIwMTguMDkzMzE5IiwiRWRpdG9ycyI6W10sIkV2YWx1YXRpb25Db21wbGV4aXR5IjowLCJFdmFsdWF0aW9uU291cmNlVGV4dEZvcm1hdCI6MCwiR3JvdXBzIjpbeyIkaWQiOiI4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nRydW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ExNjI3MjIzMCZkb2k9MTAuMTUwNCUyZklKQlBTQ00uMjAxOC4wOTMzMTkmcGFydG5lcklEPTQwJm1kNT0zNTI4MzkxMGQzYzNhN2VkNmIwODA3Yzk0ZDFkM2EzMSIsIlVyaVN0cmluZyI6Imh0dHBzOi8vd3d3LnNjb3B1cy5jb20vaW53YXJkL3JlY29yZC51cmk/ZWlkPTItczIuMC04NTExNjI3MjIzMCZkb2k9MTAuMTUwNCUyZklKQlBTQ00uMjAxOC4wOTMzMTkmcGFydG5lcklEPTQwJm1kNT0zNTI4MzkxMGQzYzNhN2VkNmIwODA3Yzk0ZDFkM2EzMS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MzE6MzgiLCJNb2RpZmllZEJ5IjoiX0Fuam9tc2hvYWUiLCJJZCI6ImY1YzkwNjU5LTQ4MjAtNDE5Zi1iNDAxLTc1NmJlMzhiY2ExMCIsIk1vZGlmaWVkT24iOiIyMDIyLTAxLTMwVDA0OjMxOjM4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UwNC9JSkJQU0NNLjIwMTguMDkzMzE5IiwiVXJpU3RyaW5nIjoiaHR0cHM6Ly9kb2kub3JnLzEwLjE1MDQvSUpCUFNDTS4yMDE4LjA5MzMxOS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MzE6MzgiLCJNb2RpZmllZEJ5IjoiX0Fuam9tc2hvYWUiLCJJZCI6ImIwMGI5NTY4LWNmNWItNGIzMS05YWE1LTJjZGE3MjkxNGM3NCIsIk1vZGlmaWVkT24iOiIyMDIyLTAxLTMwVDA0OjMxOjM4IiwiUHJvamVjdCI6eyIkcmVmIjoiNSJ9fV0sIk51bWJlciI6IjEiLCJOdW1iZXJPZlZvbHVtZXMiOiI5MzMxOSIsIk9ubGluZUFkZHJlc3MiOiJodHRwczovL3d3dy5zY29wdXMuY29tL2lud2FyZC9yZWNvcmQudXJpP2VpZD0yLXMyLjAtODUxMTYyNzIyMzAmZG9pPTEwLjE1MDQlMmZJSkJQU0NNLjIwMTguMDkzMzE5JnBhcnRuZXJJRD00MCZtZDU9MzUyODM5MTBkM2MzYTdlZDZiMDgwN2M5NGQxZDNhMzEiLCJPcmdhbml6YXRpb25zIjpbXSwiT3RoZXJzSW52b2x2ZWQiOltdLCJQYWdlUmFuZ2UiOiI8c3A+XHJcbiAgPG4+NDk8L24+XHJcbiAgPGluPnRydWU8L2luPlxyXG4gIDxvcz40OTwvb3M+XHJcbiAgPHBzPjQ5PC9wcz5cclxuPC9zcD5cclxuPG9zPjQ5PC9vcz4iLCJQZXJpb2RpY2FsIjp7IiRpZCI6IjE2IiwiJHR5cGUiOiJTd2lzc0FjYWRlbWljLkNpdGF2aS5QZXJpb2RpY2FsLCBTd2lzc0FjYWRlbWljLkNpdGF2aSIsIk5hbWUiOiJJbnRlcm5hdGlvbmFsIEpvdXJuYWwgb2YgQnVzaW5lc3MgUGVyZm9ybWFuY2UgYW5kIFN1cHBseSBDaGFpbiBNb2RlbGxpbmciLCJQYWdpbmF0aW9uIjowLCJQcm90ZWN0ZWQiOmZhbHNlLCJDcmVhdGVkQnkiOiJfQW5qb21zaG9hZSIsIkNyZWF0ZWRPbiI6IjIwMjItMDEtMzBUMDQ6MzE6MzgiLCJNb2RpZmllZEJ5IjoiX0Fuam9tc2hvYWUiLCJJZCI6IjcwMTNmNjRjLWZlZjMtNGVmYy05N2Q5LWExZmM2YTRhYThiNSIsIk1vZGlmaWVkT24iOiIyMDIyLTAxLTMwVDA0OjMxOjM4IiwiUHJvamVjdCI6eyIkcmVmIjoiNSJ9fSwiUHVibGlzaGVycyI6W3siJGlkIjoiMTciLCIkdHlwZSI6IlN3aXNzQWNhZGVtaWMuQ2l0YXZpLlB1Ymxpc2hlciwgU3dpc3NBY2FkZW1pYy5DaXRhdmkiLCJOYW1lIjoiSW5kZXJzY2llbmNlIFB1Ymxpc2hlcnMiLCJQcm90ZWN0ZWQiOmZhbHNlLCJDcmVhdGVkQnkiOiJfQUEiLCJDcmVhdGVkT24iOiIyMDIxLTA3LTMwVDEwOjQ3OjIyIiwiTW9kaWZpZWRCeSI6Il9BQSIsIklkIjoiNGI1YmIzNDktZmZhMi00ODRhLWEyODgtZWUyOGU4NTk2M2UyIiwiTW9kaWZpZWRPbiI6IjIwMjEtMDctMzBUMTA6NDc6MjIiLCJQcm9qZWN0Ijp7IiRyZWYiOiI1In19XSwiUXVvdGF0aW9ucyI6W10sIlJlZmVyZW5jZVR5cGUiOiJKb3VybmFsQXJ0aWNsZSIsIlNob3J0VGl0bGUiOiJKaWxhbmksIEFsaSBldCBhbC4gMjAxOCDigJMgR3JlZW5pbmcgb2YgaHVtYW5pdGFyaWFuIHN1cHBseSBjaGFpbiIsIlNob3J0VGl0bGVVcGRhdGVUeXBlIjowLCJTb3VyY2VPZkJpYmxpb2dyYXBoaWNJbmZvcm1hdGlvbiI6IkNyb3NzUmVmIiwiU3RhdGljSWRzIjpbIjA3YjNmYmZlLTJhMzktNGU4MS04MGYwLTM2MDZmNTI5MGE5MSJdLCJUYWJsZU9mQ29udGVudHNDb21wbGV4aXR5IjowLCJUYWJsZU9mQ29udGVudHNTb3VyY2VUZXh0Rm9ybWF0IjowLCJUYXNrcyI6W10sIlRpdGxlIjoiR3JlZW5pbmcgb2YgaHVtYW5pdGFyaWFuIHN1cHBseSBjaGFpbiB3aXRoIGZvY3VzIG9uIGxvZ2lzdGljcyIsIlRyYW5zbGF0b3JzIjpbXSwiVm9sdW1lIjoiMTAiLCJZZWFyIjoiMjAxOCIsIlllYXJSZXNvbHZlZCI6IjIwMTgiLCJDcmVhdGVkQnkiOiJfQW5qb21zaG9hZSIsIkNyZWF0ZWRPbiI6IjIwMjItMDEtMzBUMDQ6MzE6MzgiLCJNb2RpZmllZEJ5IjoiX0FMSSIsIklkIjoiZDEwNTZjZTUtMjA1ZC00MGJjLTk2YWQtZGViYmZjODQwM2ZiIiwiTW9kaWZpZWRPbiI6IjIwMjItMTEtMDlUMDQ6NDQ6MDIiLCJQcm9qZWN0Ijp7IiRyZWYiOiI1In19LCJVc2VOdW1iZXJpbmdUeXBlT2ZQYXJlbnREb2N1bWVudCI6ZmFsc2UsIlllYXJPbmx5Ijp0cnVlfV0sIkZvcm1hdHRlZFRleHQiOnsiJGlkIjoiMTgiLCJDb3VudCI6MSwiVGV4dFVuaXRzIjpbeyIkaWQiOiIxOSIsIkZvbnRTdHlsZSI6eyIkaWQiOiIyMCIsIk5ldXRyYWwiOnRydWV9LCJSZWFkaW5nT3JkZXIiOjEsIlRleHQiOiIoMjAxOCkifV19LCJUYWciOiJDaXRhdmlQbGFjZWhvbGRlciMyYzlkZjFjYi1iOGRlLTRlOWEtYWJkYS03YjczYWMwNGY4MDAiLCJUZXh0IjoiKDIwMTgpIiwiV0FJVmVyc2lvbiI6IjYuOC4wLjAifQ==}</w:instrText>
          </w:r>
          <w:r w:rsidR="002225A0" w:rsidRPr="00DD54E3">
            <w:rPr>
              <w:color w:val="000000" w:themeColor="text1"/>
              <w:lang w:val="en-GB"/>
            </w:rPr>
            <w:fldChar w:fldCharType="separate"/>
          </w:r>
          <w:r w:rsidR="00B10F20" w:rsidRPr="00DD54E3">
            <w:rPr>
              <w:color w:val="000000" w:themeColor="text1"/>
              <w:lang w:val="en-GB"/>
            </w:rPr>
            <w:t>(2018)</w:t>
          </w:r>
          <w:r w:rsidR="002225A0" w:rsidRPr="00DD54E3">
            <w:rPr>
              <w:color w:val="000000" w:themeColor="text1"/>
              <w:lang w:val="en-GB"/>
            </w:rPr>
            <w:fldChar w:fldCharType="end"/>
          </w:r>
        </w:sdtContent>
      </w:sdt>
      <w:r w:rsidR="00AC5AEB" w:rsidRPr="00DD54E3">
        <w:rPr>
          <w:color w:val="000000" w:themeColor="text1"/>
          <w:lang w:val="en-GB"/>
        </w:rPr>
        <w:t xml:space="preserve"> </w:t>
      </w:r>
      <w:r w:rsidR="00096E04" w:rsidRPr="00DD54E3">
        <w:rPr>
          <w:lang w:val="en-GB"/>
        </w:rPr>
        <w:t xml:space="preserve">investigated whether the implementation </w:t>
      </w:r>
      <w:r w:rsidR="00DA780E" w:rsidRPr="00DD54E3">
        <w:rPr>
          <w:lang w:val="en-GB"/>
        </w:rPr>
        <w:t>of a reverse</w:t>
      </w:r>
      <w:r w:rsidR="00820A7E" w:rsidRPr="00DD54E3">
        <w:rPr>
          <w:color w:val="000000" w:themeColor="text1"/>
          <w:lang w:val="en-GB"/>
        </w:rPr>
        <w:t xml:space="preserve"> supply chain </w:t>
      </w:r>
      <w:r w:rsidR="00096E04" w:rsidRPr="00DD54E3">
        <w:rPr>
          <w:lang w:val="en-GB"/>
        </w:rPr>
        <w:t xml:space="preserve">would enhance the </w:t>
      </w:r>
      <w:r w:rsidR="00B519DA" w:rsidRPr="00DD54E3">
        <w:rPr>
          <w:lang w:val="en-GB"/>
        </w:rPr>
        <w:t xml:space="preserve">sustainability of humanitarian operations </w:t>
      </w:r>
      <w:r w:rsidR="00096E04" w:rsidRPr="00DD54E3">
        <w:rPr>
          <w:lang w:val="en-GB"/>
        </w:rPr>
        <w:t>by emphasi</w:t>
      </w:r>
      <w:r w:rsidR="00ED15E8" w:rsidRPr="00DD54E3">
        <w:rPr>
          <w:lang w:val="en-GB"/>
        </w:rPr>
        <w:t>s</w:t>
      </w:r>
      <w:r w:rsidR="00096E04" w:rsidRPr="00DD54E3">
        <w:rPr>
          <w:lang w:val="en-GB"/>
        </w:rPr>
        <w:t>ing the reverse flow of recyclable items, information, and finance.</w:t>
      </w:r>
    </w:p>
    <w:bookmarkEnd w:id="25"/>
    <w:p w14:paraId="00860B92" w14:textId="345B5A42" w:rsidR="0067755E" w:rsidRPr="00DD54E3" w:rsidRDefault="00C0663A" w:rsidP="00223A93">
      <w:pPr>
        <w:pStyle w:val="Heading3"/>
        <w:rPr>
          <w:color w:val="000000" w:themeColor="text1"/>
          <w:lang w:val="en-GB"/>
        </w:rPr>
      </w:pPr>
      <w:r w:rsidRPr="00DD54E3">
        <w:rPr>
          <w:color w:val="000000" w:themeColor="text1"/>
          <w:lang w:val="en-GB"/>
        </w:rPr>
        <w:t>Innovati</w:t>
      </w:r>
      <w:r w:rsidR="00870FF3" w:rsidRPr="00DD54E3">
        <w:rPr>
          <w:color w:val="000000" w:themeColor="text1"/>
          <w:lang w:val="en-GB"/>
        </w:rPr>
        <w:t>ve</w:t>
      </w:r>
      <w:r w:rsidR="004105F4" w:rsidRPr="00DD54E3">
        <w:rPr>
          <w:color w:val="000000" w:themeColor="text1"/>
          <w:lang w:val="en-GB"/>
        </w:rPr>
        <w:t xml:space="preserve"> </w:t>
      </w:r>
      <w:r w:rsidR="00870FF3" w:rsidRPr="00DD54E3">
        <w:rPr>
          <w:color w:val="000000" w:themeColor="text1"/>
          <w:lang w:val="en-GB"/>
        </w:rPr>
        <w:t xml:space="preserve">solutions </w:t>
      </w:r>
      <w:r w:rsidR="004105F4" w:rsidRPr="00DD54E3">
        <w:rPr>
          <w:color w:val="000000" w:themeColor="text1"/>
          <w:lang w:val="en-GB"/>
        </w:rPr>
        <w:t>and Industry 4.0</w:t>
      </w:r>
      <w:r w:rsidR="00266710" w:rsidRPr="00DD54E3">
        <w:rPr>
          <w:color w:val="000000" w:themeColor="text1"/>
          <w:lang w:val="en-GB"/>
        </w:rPr>
        <w:t xml:space="preserve"> </w:t>
      </w:r>
      <w:r w:rsidR="004A1D12" w:rsidRPr="00DD54E3">
        <w:rPr>
          <w:color w:val="000000" w:themeColor="text1"/>
          <w:lang w:val="en-GB"/>
        </w:rPr>
        <w:t>applications in SHSCM</w:t>
      </w:r>
    </w:p>
    <w:p w14:paraId="4A83C28E" w14:textId="40537D65" w:rsidR="005A7B1D" w:rsidRPr="00DD54E3" w:rsidRDefault="005F34C7" w:rsidP="00EF3E43">
      <w:pPr>
        <w:pStyle w:val="Body"/>
        <w:rPr>
          <w:color w:val="000000" w:themeColor="text1"/>
          <w:lang w:val="en-GB"/>
        </w:rPr>
      </w:pPr>
      <w:r w:rsidRPr="00DD54E3">
        <w:rPr>
          <w:color w:val="000000" w:themeColor="text1"/>
          <w:lang w:val="en-GB"/>
        </w:rPr>
        <w:t xml:space="preserve">Advanced digital technologies are widely accepted as enabling factors to integrate green practices across industrial systems and supply chains by improving resource consumption, lowering waste, increasing </w:t>
      </w:r>
      <w:r w:rsidR="00DA780E" w:rsidRPr="00DD54E3">
        <w:rPr>
          <w:color w:val="000000" w:themeColor="text1"/>
          <w:lang w:val="en-GB"/>
        </w:rPr>
        <w:t>end-product use, and</w:t>
      </w:r>
      <w:r w:rsidRPr="00DD54E3">
        <w:rPr>
          <w:color w:val="000000" w:themeColor="text1"/>
          <w:lang w:val="en-GB"/>
        </w:rPr>
        <w:t xml:space="preserve"> offering chances for recycling </w:t>
      </w:r>
      <w:sdt>
        <w:sdtPr>
          <w:rPr>
            <w:color w:val="000000" w:themeColor="text1"/>
            <w:lang w:val="en-GB"/>
          </w:rPr>
          <w:alias w:val="To edit, see citavi.com/edit"/>
          <w:tag w:val="CitaviPlaceholder#b00011d7-37f2-48b3-8b51-f9e613ce5e7f"/>
          <w:id w:val="339745291"/>
          <w:placeholder>
            <w:docPart w:val="57318E10802A42A4A618D77C1599642C"/>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VjMWQ3OTUwLWUwYWMtNDIwMy1iODUyLWY3OTI5NDRiMTk1ZSIsIlJhbmdlTGVuZ3RoIjoyMiwiUmVmZXJlbmNlSWQiOiIzNzAyOWE0Yy04NTM4LTRhZWEtODgwZi1iYTNiOTliNzc1ZD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pZCI6IjUiLCIkdHlwZSI6IlN3aXNzQWNhZGVtaWMuQ2l0YXZpLlByb2plY3QsIFN3aXNzQWNhZGVtaWMuQ2l0YXZpIn19XSwiQ2l0YXRpb25LZXkiOiJ2YW4gV2Fzc2VuaG92ZSAyMDE5IiwiQ2l0YXRpb25LZXlVcGRhdGVUeXBlIjowLCJDb2xsYWJvcmF0b3JzIjpbXSwiQ3VzdG9tRmllbGQxIjoiNDQiLCJDdXN0b21GaWVsZDIiOiJDb25jZXB0dWFsIiwiQ3VzdG9tRmllbGQzIjoiTm90IHNwZWNpZmljIiwiQ3VzdG9tRmllbGQ0IjoiQm90aCBvciBub3Qgc3BlY2lmaWMiLCJDdXN0b21GaWVsZDUiOiJOb3Qgc3BlY2lmaWMiLCJDdXN0b21GaWVsZDYiOiJDb25jZXB0dWFsIFJlc2VhcmNoIiwiQ3VzdG9tRmllbGQ3IjoiTm90IFNwZWNpZmljIiwiQ3VzdG9tRmllbGQ4IjoiTm90IFNwZWNpZmljIiwiQ3VzdG9tRmllbGQ5IjoiRnJhbmNlIiwiRG9pIjoiMTAuMTExMS9wb21zLjEzMTE0IiwiRWRpdG9ycyI6W10sIkV2YWx1YXRpb25Db21wbGV4aXR5IjowLCJFdmFsdWF0aW9uU291cmNlVGV4dEZvcm1hdCI6MCwiR3JvdXBzIjpbeyIkaWQiOiI2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3IiwiJHR5cGUiOiJTd2lzc0FjYWRlbWljLkNpdGF2aS5Mb2NhdGlvbiwgU3dpc3NBY2FkZW1pYy5DaXRhdmkiLCJBZGRyZXNzIjp7IiRpZCI6IjgiLCIkdHlwZSI6IlN3aXNzQWNhZGVtaWMuQ2l0YXZpLkxpbmtlZFJlc291cmNlLCBTd2lzc0FjYWRlbWljLkNpdGF2aSIsIkxpbmtlZFJlc291cmNlVHlwZSI6NSwiT3JpZ2luYWxTdHJpbmciOiJodHRwczovL3d3dy5zY29wdXMuY29tL2lud2FyZC9yZWNvcmQudXJpP2VpZD0yLXMyLjAtODUwNzQ2MDQzODMmZG9pPTEwLjExMTElMmZwb21zLjEzMTE0JnBhcnRuZXJJRD00MCZtZDU9N2IxMmFmMTVkM2I2OTdhZTNlM2NmYmY1ZTZkMzBjMjQiLCJVcmlTdHJpbmciOiJodHRwczovL3d3dy5zY29wdXMuY29tL2lud2FyZC9yZWNvcmQudXJpP2VpZD0yLXMyLjAtODUwNzQ2MDQzODMmZG9pPTEwLjExMTElMmZwb21zLjEzMTE0JnBhcnRuZXJJRD00MCZtZDU9N2IxMmFmMTVkM2I2OTdhZTNlM2NmYmY1ZTZkMzBjMj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JjN2NkMjYwLWQ3MWItNDVjOC1iMzNiLWE2YjlmZWQ0NzMwNiIsIk1vZGlmaWVkT24iOiIyMDIyLTAxLTMwVDA0OjU0OjUzIiwiUHJvamVjdCI6eyIkcmVmIjoiNSJ9fSx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xMS9wb21zLjEzMTE0IiwiVXJpU3RyaW5nIjoiaHR0cHM6Ly9kb2kub3JnLzEwLjExMTEvcG9tcy4xMzExN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Q4YjZiOTI5LTY0YzYtNGFmYy04NzY3LTQ2ZjYxNDU1NWQwZSIsIk1vZGlmaWVkT24iOiIyMDIyLTAxLTMwVDA0OjU0OjUzIiwiUHJvamVjdCI6eyIkcmVmIjoiNSJ9fV0sIk51bWJlciI6IjEyIiwiT25saW5lQWRkcmVzcyI6Imh0dHBzOi8vd3d3LnNjb3B1cy5jb20vaW53YXJkL3JlY29yZC51cmk/ZWlkPTItczIuMC04NTA3NDYwNDM4MyZkb2k9MTAuMTExMSUyZnBvbXMuMTMxMTQmcGFydG5lcklEPTQwJm1kNT03YjEyYWYxNWQzYjY5N2FlM2UzY2ZiZjVlNmQzMGMyNCIsIk9yZ2FuaXphdGlvbnMiOltdLCJPdGhlcnNJbnZvbHZlZCI6W10sIlBhZ2VSYW5nZSI6IjxzcD5cclxuICA8bj4yOTMwPC9uPlxyXG4gIDxpbj50cnVlPC9pbj5cclxuICA8b3M+MjkzMDwvb3M+XHJcbiAgPHBzPjI5MzA8L3BzPlxyXG48L3NwPlxyXG48ZXA+XHJcbiAgPG4+Mjk0NTwvbj5cclxuICA8aW4+dHJ1ZTwvaW4+XHJcbiAgPG9zPjI5NDU8L29zPlxyXG4gIDxwcz4yOTQ1PC9wcz5cclxuPC9lcD5cclxuPG9zPjI5MzAtMjk0NTwvb3M+IiwiUGVyaW9kaWNhbCI6eyIkaWQiOiIxMy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E0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nZhbiBXYXNzZW5ob3ZlIDIwMTkg4oCTIFN1c3RhaW5hYmxlIElubm92YXRpb24iLCJTaG9ydFRpdGxlVXBkYXRlVHlwZSI6MCwiU291cmNlT2ZCaWJsaW9ncmFwaGljSW5mb3JtYXRpb24iOiJDcm9zc1JlZiIsIlN0YXRpY0lkcyI6WyI3OThjMzY2MC1lMWI1LTQ3NWQtOTNjMS0yMzQxYzcxZWQwYTgiXSwiVGFibGVPZkNvbnRlbnRzQ29tcGxleGl0eSI6MCwiVGFibGVPZkNvbnRlbnRzU291cmNlVGV4dEZvcm1hdCI6MCwiVGFza3MiOltdLCJUaXRsZSI6IlN1c3RhaW5hYmxlIElubm92YXRpb246IFB1c2hpbmcgdGhlIEJvdW5kYXJpZXMgb2YgVHJhZGl0aW9uYWwgT3BlcmF0aW9ucyBNYW5hZ2VtZW50IiwiVHJhbnNsYXRvcnMiOltdLCJWb2x1bWUiOiIyOCIsIlllYXIiOiIyMDE5IiwiWWVhclJlc29sdmVkIjoiMjAxOSIsIkNyZWF0ZWRCeSI6Il9BbmpvbXNob2FlIiwiQ3JlYXRlZE9uIjoiMjAyMi0wMS0zMFQwNDo1NDo1MyIsIk1vZGlmaWVkQnkiOiJfQWxpIiwiSWQiOiIzNzAyOWE0Yy04NTM4LTRhZWEtODgwZi1iYTNiOTliNzc1ZDYiLCJNb2RpZmllZE9uIjoiMjAyMy0xMC0wMlQyMjoyOToxNSIsIlByb2plY3QiOnsiJHJlZiI6IjUifX0sIlVzZU51bWJlcmluZ1R5cGVPZlBhcmVudERvY3VtZW50IjpmYWxzZX1dLCJGb3JtYXR0ZWRUZXh0Ijp7IiRpZCI6IjE1IiwiQ291bnQiOjEsIlRleHRVbml0cyI6W3siJGlkIjoiMTYiLCJGb250U3R5bGUiOnsiJGlkIjoiMTciLCJOZXV0cmFsIjp0cnVlfSwiUmVhZGluZ09yZGVyIjoxLCJUZXh0IjoiKHZhbiBXYXNzZW5ob3ZlLCAyMDE5KSJ9XX0sIlRhZyI6IkNpdGF2aVBsYWNlaG9sZGVyI2IwMDAxMWQ3LTM3ZjItNDhiMy04YjUxLWY5ZTYxM2NlNWU3ZiIsIlRleHQiOiIodmFuIFdhc3NlbmhvdmUsIDIwMTkpIiwiV0FJVmVyc2lvbiI6IjYuOC4wLjAifQ==}</w:instrText>
          </w:r>
          <w:r w:rsidRPr="00DD54E3">
            <w:rPr>
              <w:color w:val="000000" w:themeColor="text1"/>
              <w:lang w:val="en-GB"/>
            </w:rPr>
            <w:fldChar w:fldCharType="separate"/>
          </w:r>
          <w:r w:rsidR="00B10F20" w:rsidRPr="00DD54E3">
            <w:rPr>
              <w:color w:val="000000" w:themeColor="text1"/>
              <w:lang w:val="en-GB"/>
            </w:rPr>
            <w:t>(</w:t>
          </w:r>
          <w:r w:rsidR="009D6964" w:rsidRPr="00DD54E3">
            <w:rPr>
              <w:color w:val="000000" w:themeColor="text1"/>
              <w:lang w:val="en-GB"/>
            </w:rPr>
            <w:t>V</w:t>
          </w:r>
          <w:r w:rsidR="00B10F20" w:rsidRPr="00DD54E3">
            <w:rPr>
              <w:color w:val="000000" w:themeColor="text1"/>
              <w:lang w:val="en-GB"/>
            </w:rPr>
            <w:t>an Wassenhove, 2019)</w:t>
          </w:r>
          <w:r w:rsidRPr="00DD54E3">
            <w:rPr>
              <w:color w:val="000000" w:themeColor="text1"/>
              <w:lang w:val="en-GB"/>
            </w:rPr>
            <w:fldChar w:fldCharType="end"/>
          </w:r>
        </w:sdtContent>
      </w:sdt>
      <w:r w:rsidRPr="00DD54E3">
        <w:rPr>
          <w:color w:val="000000" w:themeColor="text1"/>
          <w:lang w:val="en-GB"/>
        </w:rPr>
        <w:t xml:space="preserve">. </w:t>
      </w:r>
      <w:r w:rsidR="000B08C5" w:rsidRPr="00DD54E3">
        <w:rPr>
          <w:color w:val="000000" w:themeColor="text1"/>
          <w:lang w:val="en-GB"/>
        </w:rPr>
        <w:t xml:space="preserve">Similar to </w:t>
      </w:r>
      <w:r w:rsidRPr="00DD54E3">
        <w:rPr>
          <w:color w:val="000000" w:themeColor="text1"/>
          <w:lang w:val="en-GB"/>
        </w:rPr>
        <w:t xml:space="preserve">recent supply chain trends, technologies linked </w:t>
      </w:r>
      <w:r w:rsidR="00DA780E" w:rsidRPr="00DD54E3">
        <w:rPr>
          <w:color w:val="000000" w:themeColor="text1"/>
          <w:lang w:val="en-GB"/>
        </w:rPr>
        <w:t>to Industry 4.0</w:t>
      </w:r>
      <w:r w:rsidRPr="00DD54E3">
        <w:rPr>
          <w:color w:val="000000" w:themeColor="text1"/>
          <w:lang w:val="en-GB"/>
        </w:rPr>
        <w:t xml:space="preserve"> have been increasingly studied to </w:t>
      </w:r>
      <w:r w:rsidR="0008514E" w:rsidRPr="00DD54E3">
        <w:rPr>
          <w:color w:val="000000" w:themeColor="text1"/>
          <w:lang w:val="en-GB"/>
        </w:rPr>
        <w:t>overcome the challenges</w:t>
      </w:r>
      <w:r w:rsidRPr="00DD54E3">
        <w:rPr>
          <w:color w:val="000000" w:themeColor="text1"/>
          <w:lang w:val="en-GB"/>
        </w:rPr>
        <w:t xml:space="preserve"> HSCs face </w:t>
      </w:r>
      <w:sdt>
        <w:sdtPr>
          <w:rPr>
            <w:color w:val="000000" w:themeColor="text1"/>
            <w:lang w:val="en-GB"/>
          </w:rPr>
          <w:alias w:val="To edit, see citavi.com/edit"/>
          <w:tag w:val="CitaviPlaceholder#4c62c260-3a87-48f3-a51c-89c7e1eb5a58"/>
          <w:id w:val="-1019547365"/>
          <w:placeholder>
            <w:docPart w:val="57318E10802A42A4A618D77C1599642C"/>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k2M2U3YzYwLTQ4ZTItNGFhNi04NmQ3LWRhNzY5YmUwODNlZiIsIlJhbmdlTGVuZ3RoIjoyMCwiUmVmZXJlbmNlSWQiOiI0Y2E2MTRkYi1iYThiLTQwNGEtOWYyMC1jODdkY2IxNDI1ZDc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Sm9zaXAiLCJMYXN0TmFtZSI6Ik1hcmnEhyIsIlByb3RlY3RlZCI6ZmFsc2UsIlNleCI6MiwiQ3JlYXRlZEJ5IjoiX0FMSSIsIkNyZWF0ZWRPbiI6IjIwMjItMDUtMDhUMDY6MDA6MjgiLCJNb2RpZmllZEJ5IjoiX0FMSSIsIklkIjoiOWExYmIyMjUtMTVjOC00ZmM5LTgxODEtZDI3Y2UxMzI3NzVhIiwiTW9kaWZpZWRPbiI6IjIwMjItMDUtMDhUMDY6MDA6MjgiLCJQcm9qZWN0Ijp7IiRpZCI6IjUiLCIkdHlwZSI6IlN3aXNzQWNhZGVtaWMuQ2l0YXZpLlByb2plY3QsIFN3aXNzQWNhZGVtaWMuQ2l0YXZpIn19LHsiJGlkIjoiNiIsIiR0eXBlIjoiU3dpc3NBY2FkZW1pYy5DaXRhdmkuUGVyc29uLCBTd2lzc0FjYWRlbWljLkNpdGF2aSIsIkZpcnN0TmFtZSI6IkNhcmxvcyIsIkxhc3ROYW1lIjoiR2FsZXJhLVphcmNvIiwiUHJvdGVjdGVkIjpmYWxzZSwiU2V4IjoyLCJDcmVhdGVkQnkiOiJfQUxJIiwiQ3JlYXRlZE9uIjoiMjAyMi0wNS0wOFQwNjowMDoyOCIsIk1vZGlmaWVkQnkiOiJfQUxJIiwiSWQiOiJhNGU1ZTM3Zi0zOWZlLTQwYTUtOTI3NS05N2IxOTA5OGJiNDIiLCJNb2RpZmllZE9uIjoiMjAyMi0wNS0wOFQwNjowMDoyOCIsIlByb2plY3QiOnsiJHJlZiI6IjUifX0seyIkaWQiOiI3IiwiJHR5cGUiOiJTd2lzc0FjYWRlbWljLkNpdGF2aS5QZXJzb24sIFN3aXNzQWNhZGVtaWMuQ2l0YXZpIiwiRmlyc3ROYW1lIjoiTWFyY28iLCJMYXN0TmFtZSI6Ik9wYXpvLUJhc8OhZXoiLCJQcm90ZWN0ZWQiOmZhbHNlLCJTZXgiOjIsIkNyZWF0ZWRCeSI6Il9BTEkiLCJDcmVhdGVkT24iOiIyMDIyLTA1LTA4VDA2OjAwOjI5IiwiTW9kaWZpZWRCeSI6Il9BTEkiLCJJZCI6IjMwYjUyZDU1LWZmOTctNGIyNy1hYWE5LTcxNWU3MDA4YmU5MiIsIk1vZGlmaWVkT24iOiIyMDIyLTA1LTA4VDA2OjAwOjI5IiwiUHJvamVjdCI6eyIkcmVmIjoiNSJ9fV0sIkNpdGF0aW9uS2V5IjoiTWFyacSHIGV0IGFsLiAyMDIxIiwiQ2l0YXRpb25LZXlVcGRhdGVUeXBlIjowLCJDb2xsYWJvcmF0b3JzIjpbXSwiRGF0ZTIiOiIxMC1NYXktMjEiLCJEb2kiOiIxMC4xMDA3L3MxMDQ3OS0wMjEtMDQwNzkteiIsIkVkaXRvcnMiOltdLCJFdmFsdWF0aW9uQ29tcGxleGl0eSI6MCwiRXZhbHVhdGlvblNvdXJjZVRleHRGb3JtYXQiOjAsIkdyb3VwcyI6W10sIkhhc0xhYmVsMSI6ZmFsc2UsIkhhc0xhYmVsMiI6ZmFsc2UsIktleXdvcmRzIjpbXSwiTGFuZ3VhZ2UiOiJlbmciLCJMYW5ndWFnZUNvZGUiOiJlbiI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AwNy9zMTA0NzktMDIxLTA0MDc5LXoiLCJVcmlTdHJpbmciOiJodHRwczovL2RvaS5vcmcvMTAuMTAwNy9zMTA0NzktMDIxLTA0MDc5LXo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I2ZDE1MDc4Zi1kNjBiLTQyM2QtOTc5Ny1kZDdmNTk3ZWJlOGQiLCJNb2RpZmllZE9uIjoiMjAyMi0wMS0zMFQwNDozMTozOC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jMzOTk0NjI3IiwiVXJpU3RyaW5nIjoiaHR0cDovL3d3dy5uY2JpLm5sbS5uaWguZ292L3B1Ym1lZC8zMzk5NDYyNy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Y0LCJDcmVhdGVkQnkiOiJfQW5qb21zaG9hZSIsIkNyZWF0ZWRPbiI6IjIwMjItMDMtMTFUMDY6MzM6MjAiLCJNb2RpZmllZEJ5IjoiX0Fuam9tc2hvYWUiLCJJZCI6IjE1YWNlZjkwLWIxNWEtNDJmZi05ZTA0LWZiN2VmZjNmYzFlZCIsIk1vZGlmaWVkT24iOiIyMDIyLTAzLTExVDA2OjMzOjIw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UE1DODEwNzc3NyIsIlVyaVN0cmluZyI6Imh0dHBzOi8vd3d3Lm5jYmkubmxtLm5paC5nb3YvcG1jL2FydGljbGVzL1BNQzgxMDc3Nzc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IwOCwiQ3JlYXRlZEJ5IjoiX0Fuam9tc2hvYWUiLCJDcmVhdGVkT24iOiIyMDIyLTAzLTExVDA2OjMzOjIwIiwiTW9kaWZpZWRCeSI6Il9BbmpvbXNob2FlIiwiSWQiOiI0ZDIxZTE1Ni02NjQ0LTQyODQtYWI5Ny05OWJkOWUyZGY4MzYiLCJNb2RpZmllZE9uIjoiMjAyMi0wMy0xMVQwNjozMzoyMCIsIlByb2plY3QiOnsiJHJlZiI6IjUifX0seyIkaWQiOiIxNyIsIiR0eXBlIjoiU3dpc3NBY2FkZW1pYy5DaXRhdmkuTG9jYXRpb24sIFN3aXNzQWNhZGVtaWMuQ2l0YXZpIiwiQWRkcmVzcyI6eyIkaWQiOiIxOCIsIiR0eXBlIjoiU3dpc3NBY2FkZW1pYy5DaXRhdmkuTGlua2VkUmVzb3VyY2UsIFN3aXNzQWNhZGVtaWMuQ2l0YXZpIiwiTGlua2VkUmVzb3VyY2VUeXBlIjo1LCJPcmlnaW5hbFN0cmluZyI6Imh0dHBzOi8vd3d3LnNjb3B1cy5jb20vaW53YXJkL3JlY29yZC51cmk/ZWlkPTItczIuMC04NTEwNTc0Nzc0MyZkb2k9MTAuMTAwNyUyZnMxMDQ3OS0wMjEtMDQwNzkteiZwYXJ0bmVySUQ9NDAmbWQ1PTRjNjE5N2M4OTE3MGE2YTJmMmI1ZDU4MTVhYjhjNTBjIiwiVXJpU3RyaW5nIjoiaHR0cHM6Ly93d3cuc2NvcHVzLmNvbS9pbndhcmQvcmVjb3JkLnVyaT9laWQ9Mi1zMi4wLTg1MTA1NzQ3NzQzJmRvaT0xMC4xMDA3JTJmczEwNDc5LTAyMS0wNDA3OS16JnBhcnRuZXJJRD00MCZtZDU9NGM2MTk3Yzg5MTcwYTZhMmYyYjVkNTgxNWFiOGM1MGMiLCJMaW5rZWRSZXNvdXJjZVN0YXR1cyI6OCwiUHJvcGVydGllcyI6eyIkaWQiOiIx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I1NTZkYTlhNi0zZWM4LTRkNDYtYWZlYi1iMDA5NzBmODcwOGQiLCJNb2RpZmllZE9uIjoiMjAyMi0wMS0zMFQwNDozMTozOCIsIlByb2plY3QiOnsiJHJlZiI6IjUifX1dLCJPbmxpbmVBZGRyZXNzIjoiaHR0cHM6Ly93d3cuc2NvcHVzLmNvbS9pbndhcmQvcmVjb3JkLnVyaT9laWQ9Mi1zMi4wLTg1MTA1NzQ3NzQzJmRvaT0xMC4xMDA3JTJmczEwNDc5LTAyMS0wNDA3OS16JnBhcnRuZXJJRD00MCZtZDU9NGM2MTk3Yzg5MTcwYTZhMmYyYjVkNTgxNWFiOGM1MGMiLCJPcmdhbml6YXRpb25zIjpbXSwiT3RoZXJzSW52b2x2ZWQiOltdLCJQYWdlUmFuZ2UiOiI8c3A+XHJcbiAgPG4+MTwvbj5cclxuICA8aW4+dHJ1ZTwvaW4+XHJcbiAgPG9zPjE8L29zPlxyXG4gIDxwcz4xPC9wcz5cclxuPC9zcD5cclxuPGVwPlxyXG4gIDxuPjQyPC9uPlxyXG4gIDxpbj50cnVlPC9pbj5cclxuICA8b3M+NDI8L29zPlxyXG4gIDxwcz40MjwvcHM+XHJcbjwvZXA+XHJcbjxvcz4xLTQyPC9vcz4iLCJQZXJpb2RpY2FsIjp7IiRpZCI6IjIwIiwiJHR5cGUiOiJTd2lzc0FjYWRlbWljLkNpdGF2aS5QZXJpb2RpY2FsLCBTd2lzc0FjYWRlbWljLkNpdGF2aSIsIk5hbWUiOiJBbm5hbHMgb2YgT3BlcmF0aW9ucyBSZXNlYXJjaCIsIlBhZ2luYXRpb24iOjAsIlByb3RlY3RlZCI6ZmFsc2UsIkNyZWF0ZWRCeSI6Il9BbmpvbXNob2FlIiwiQ3JlYXRlZE9uIjoiMjAyMi0wMS0zMFQwNDozMTozOCIsIk1vZGlmaWVkQnkiOiJfQW5qb21zaG9hZSIsIklkIjoiYmM1YTk2OTItYzdkNC00YWFlLWIyOWUtNGIyYTM2M2M2OWNhIiwiTW9kaWZpZWRPbiI6IjIwMjItMDEtMzBUMDQ6MzE6MzgiLCJQcm9qZWN0Ijp7IiRyZWYiOiI1In19LCJQbWNJZCI6IlBNQzgxMDc3NzciLCJQdWJsaXNoZXJzIjpbXSwiUHViTWVkSWQiOiIzMzk5NDYyNyIsIlF1b3RhdGlvbnMiOltdLCJSZWZlcmVuY2VUeXBlIjoiSm91cm5hbEFydGljbGUiLCJTaG9ydFRpdGxlIjoiTWFyacSHLCBHYWxlcmEtWmFyY28gZXQgYWwuIDIwMjEg4oCTIFRoZSBlbWVyZ2VudCByb2xlIG9mIGRpZ2l0YWwiLCJTaG9ydFRpdGxlVXBkYXRlVHlwZSI6MCwiU291cmNlT2ZCaWJsaW9ncmFwaGljSW5mb3JtYXRpb24iOiJQdWJNZWQiLCJTdGF0aWNJZHMiOlsiNzc3ZTY3ZDEtZDEyZC00ZmRmLWEwZjYtOGEwMWU1OTQ0ZGZiIl0sIlRhYmxlT2ZDb250ZW50c0NvbXBsZXhpdHkiOjAsIlRhYmxlT2ZDb250ZW50c1NvdXJjZVRleHRGb3JtYXQiOjAsIlRhc2tzIjpbXSwiVGl0bGUiOiJUaGUgZW1lcmdlbnQgcm9sZSBvZiBkaWdpdGFsIHRlY2hub2xvZ2llcyBpbiB0aGUgY29udGV4dCBvZiBodW1hbml0YXJpYW4gc3VwcGx5IGNoYWluczogYSBzeXN0ZW1hdGljIGxpdGVyYXR1cmUgcmV2aWV3IiwiVHJhbnNsYXRvcnMiOltdLCJZZWFyIjoiMjAyMSIsIlllYXJSZXNvbHZlZCI6IjIwMjEiLCJDcmVhdGVkQnkiOiJfQW5qb21zaG9hZSIsIkNyZWF0ZWRPbiI6IjIwMjItMDEtMzBUMDQ6MzE6MzgiLCJNb2RpZmllZEJ5IjoiX0FsaSIsIklkIjoiNGNhNjE0ZGItYmE4Yi00MDRhLTlmMjAtYzg3ZGNiMTQyNWQ3IiwiTW9kaWZpZWRPbiI6IjIwMjMtMTAtMDJUMjI6Mjk6MTUiLCJQcm9qZWN0Ijp7IiRyZWYiOiI1In19LCJVc2VOdW1iZXJpbmdUeXBlT2ZQYXJlbnREb2N1bWVudCI6ZmFsc2V9XSwiRm9ybWF0dGVkVGV4dCI6eyIkaWQiOiIyMSIsIkNvdW50IjozLCJUZXh0VW5pdHMiOlt7IiRpZCI6IjIyIiwiRm9udFN0eWxlIjp7IiRpZCI6IjIzIiwiTmV1dHJhbCI6dHJ1ZX0sIlJlYWRpbmdPcmRlciI6MSwiVGV4dCI6IihNYXJpxIcifSx7IiRpZCI6IjI0IiwiRm9udFN0eWxlIjp7IiRpZCI6IjI1IiwiSXRhbGljIjp0cnVlfSwiUmVhZGluZ09yZGVyIjoxLCJUZXh0IjoiIGV0IGFsLiJ9LHsiJGlkIjoiMjYiLCJGb250U3R5bGUiOnsiJGlkIjoiMjciLCJOZXV0cmFsIjp0cnVlfSwiUmVhZGluZ09yZGVyIjoxLCJUZXh0IjoiLCAyMDIxKSJ9XX0sIlRhZyI6IkNpdGF2aVBsYWNlaG9sZGVyIzRjNjJjMjYwLTNhODctNDhmMy1hNTFjLTg5YzdlMWViNWE1OCIsIlRleHQiOiIoTWFyacSHIGV0IGFsLiwgMjAyMSkiLCJXQUlWZXJzaW9uIjoiNi44LjAuMCJ9}</w:instrText>
          </w:r>
          <w:r w:rsidRPr="00DD54E3">
            <w:rPr>
              <w:color w:val="000000" w:themeColor="text1"/>
              <w:lang w:val="en-GB"/>
            </w:rPr>
            <w:fldChar w:fldCharType="separate"/>
          </w:r>
          <w:r w:rsidR="00B10F20" w:rsidRPr="00DD54E3">
            <w:rPr>
              <w:color w:val="000000" w:themeColor="text1"/>
              <w:lang w:val="en-GB"/>
            </w:rPr>
            <w:t>(Marić</w:t>
          </w:r>
          <w:r w:rsidR="00B10F20" w:rsidRPr="00DD54E3">
            <w:rPr>
              <w:i/>
              <w:color w:val="000000" w:themeColor="text1"/>
              <w:lang w:val="en-GB"/>
            </w:rPr>
            <w:t xml:space="preserve"> et al.</w:t>
          </w:r>
          <w:r w:rsidR="00B10F20" w:rsidRPr="00DD54E3">
            <w:rPr>
              <w:color w:val="000000" w:themeColor="text1"/>
              <w:lang w:val="en-GB"/>
            </w:rPr>
            <w:t>, 2021)</w:t>
          </w:r>
          <w:r w:rsidRPr="00DD54E3">
            <w:rPr>
              <w:color w:val="000000" w:themeColor="text1"/>
              <w:lang w:val="en-GB"/>
            </w:rPr>
            <w:fldChar w:fldCharType="end"/>
          </w:r>
        </w:sdtContent>
      </w:sdt>
      <w:r w:rsidRPr="00DD54E3">
        <w:rPr>
          <w:color w:val="000000" w:themeColor="text1"/>
          <w:lang w:val="en-GB"/>
        </w:rPr>
        <w:t xml:space="preserve">. </w:t>
      </w:r>
      <w:r w:rsidR="00DA780E" w:rsidRPr="00DD54E3">
        <w:rPr>
          <w:color w:val="000000" w:themeColor="text1"/>
          <w:lang w:val="en-GB"/>
        </w:rPr>
        <w:t>For example,</w:t>
      </w:r>
      <w:r w:rsidR="004849E5" w:rsidRPr="00DD54E3">
        <w:rPr>
          <w:color w:val="000000" w:themeColor="text1"/>
          <w:lang w:val="en-GB"/>
        </w:rPr>
        <w:t xml:space="preserve"> </w:t>
      </w:r>
      <w:r w:rsidR="00784C19" w:rsidRPr="00DD54E3">
        <w:rPr>
          <w:color w:val="000000" w:themeColor="text1"/>
          <w:lang w:val="en-GB"/>
        </w:rPr>
        <w:t xml:space="preserve">the </w:t>
      </w:r>
      <w:r w:rsidR="000E47DB" w:rsidRPr="00DD54E3">
        <w:rPr>
          <w:color w:val="000000" w:themeColor="text1"/>
          <w:lang w:val="en-GB"/>
        </w:rPr>
        <w:t>adoption</w:t>
      </w:r>
      <w:r w:rsidR="00784C19" w:rsidRPr="00DD54E3">
        <w:rPr>
          <w:color w:val="000000" w:themeColor="text1"/>
          <w:lang w:val="en-GB"/>
        </w:rPr>
        <w:t xml:space="preserve"> of 3</w:t>
      </w:r>
      <w:r w:rsidR="00DA64FD" w:rsidRPr="00DD54E3">
        <w:rPr>
          <w:color w:val="000000" w:themeColor="text1"/>
          <w:lang w:val="en-GB"/>
        </w:rPr>
        <w:t>D</w:t>
      </w:r>
      <w:r w:rsidR="00784C19" w:rsidRPr="00DD54E3">
        <w:rPr>
          <w:color w:val="000000" w:themeColor="text1"/>
          <w:lang w:val="en-GB"/>
        </w:rPr>
        <w:t xml:space="preserve"> printing technologies has been examined in sustainable </w:t>
      </w:r>
      <w:r w:rsidR="00600135" w:rsidRPr="00DD54E3">
        <w:rPr>
          <w:color w:val="000000" w:themeColor="text1"/>
          <w:lang w:val="en-GB"/>
        </w:rPr>
        <w:t>HSC</w:t>
      </w:r>
      <w:r w:rsidR="00784C19" w:rsidRPr="00DD54E3">
        <w:rPr>
          <w:color w:val="000000" w:themeColor="text1"/>
          <w:lang w:val="en-GB"/>
        </w:rPr>
        <w:t xml:space="preserve">s to enhance relief operations and promote environmental sustainability </w:t>
      </w:r>
      <w:sdt>
        <w:sdtPr>
          <w:rPr>
            <w:color w:val="000000" w:themeColor="text1"/>
            <w:lang w:val="en-GB"/>
          </w:rPr>
          <w:alias w:val="To edit, see citavi.com/edit"/>
          <w:tag w:val="CitaviPlaceholder#11c6531e-dd2d-4bb3-bc5c-adc37f349a7f"/>
          <w:id w:val="2013484451"/>
          <w:placeholder>
            <w:docPart w:val="DefaultPlaceholder_-1854013440"/>
          </w:placeholder>
        </w:sdtPr>
        <w:sdtContent>
          <w:r w:rsidR="00686F4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NhNjVlNDk2LTNkYWYtNDNlZS1hNGZiLThhM2JjMjczODFmMCIsIlJhbmdlTGVuZ3RoIjoyMSwiUmVmZXJlbmNlSWQiOiI0YTUyNjUzMy0yOGVlLTRmNzctYjM4NC1kMzJiZTZiNDQzZj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HVjaWEiLCJMYXN0TmFtZSI6IkNvcnNpbmkiLCJQcm90ZWN0ZWQiOmZhbHNlLCJTZXgiOjAsIkNyZWF0ZWRCeSI6Il9BTEkiLCJDcmVhdGVkT24iOiIyMDIyLTAzLTE2VDA3OjQ2OjIzIiwiTW9kaWZpZWRCeSI6Il9BTEkiLCJJZCI6IjdjNTc0ZjQ2LTkzODItNDdlOC1hNzA2LWJjMzU3MWU3NGM4MiIsIk1vZGlmaWVkT24iOiIyMDIyLTAzLTE2VDA3OjQ2OjIzIiwiUHJvamVjdCI6eyIkaWQiOiI1IiwiJHR5cGUiOiJTd2lzc0FjYWRlbWljLkNpdGF2aS5Qcm9qZWN0LCBTd2lzc0FjYWRlbWljLkNpdGF2aSJ9fSx7IiRpZCI6IjYiLCIkdHlwZSI6IlN3aXNzQWNhZGVtaWMuQ2l0YXZpLlBlcnNvbiwgU3dpc3NBY2FkZW1pYy5DaXRhdmkiLCJGaXJzdE5hbWUiOiJDbGFyYSIsIkxhc3ROYW1lIjoiQXJhbmRhLUphbiIsIk1pZGRsZU5hbWUiOiJCLiIsIlByb3RlY3RlZCI6ZmFsc2UsIlNleCI6MCwiQ3JlYXRlZEJ5IjoiX0FMSSIsIkNyZWF0ZWRPbiI6IjIwMjItMDMtMTZUMDg6NDk6MDgiLCJNb2RpZmllZEJ5IjoiX0FMSSIsIklkIjoiZjY2YmExYmMtMTAwZi00OTNhLWFjMTAtZGIyM2EzMzFjNzNhIiwiTW9kaWZpZWRPbiI6IjIwMjItMDMtMTZUMDg6NDk6MDgiLCJQcm9qZWN0Ijp7IiRyZWYiOiI1In19LHsiJGlkIjoiNyIsIiR0eXBlIjoiU3dpc3NBY2FkZW1pYy5DaXRhdmkuUGVyc29uLCBTd2lzc0FjYWRlbWljLkNpdGF2aSIsIkZpcnN0TmFtZSI6IkphbWVzIiwiTGFzdE5hbWUiOiJNb3VsdHJpZSIsIlByb3RlY3RlZCI6ZmFsc2UsIlNleCI6MCwiQ3JlYXRlZEJ5IjoiX0FMSSIsIkNyZWF0ZWRPbiI6IjIwMjItMDMtMTZUMDc6NDY6MjMiLCJNb2RpZmllZEJ5IjoiX0FMSSIsIklkIjoiYjRmZTI5ZmMtYTRlMC00MzNkLTgzNzgtOTg1ZDc4MjAyZmNlIiwiTW9kaWZpZWRPbiI6IjIwMjItMDMtMTZUMDc6NDY6MjMiLCJQcm9qZWN0Ijp7IiRyZWYiOiI1In19XSwiQ2l0YXRpb25LZXkiOiJDb3JzaW5pIGV0IGFsLiAyMDE5IiwiQ2l0YXRpb25LZXlVcGRhdGVUeXBlIjowLCJDb2xsYWJvcmF0b3JzIjpbXSwiQ3VzdG9tRmllbGQxIjoiMzUiLCJDdXN0b21GaWVsZDMiOiJTdWRkZW4tb25zZXQiLCJDdXN0b21GaWVsZDQiOiJEaXNhc3RlciByZWxpZWYiLCJDdXN0b21GaWVsZDUiOiJSZXNwb25zZSIsIkN1c3RvbUZpZWxkOSI6IlVLIiwiRG9pIjoiMTAuMTAxNi9qLnRlY2hzb2MuMjAxOS4wMi4wMDM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DE2L2oudGVjaHNvYy4yMDE5LjAyLjAwMyIsIlVyaVN0cmluZyI6Imh0dHBzOi8vZG9pLm9yZy8xMC4xMDE2L2oudGVjaHNvYy4yMDE5LjAyLjAwMy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wODo0OTowOCIsIk1vZGlmaWVkQnkiOiJfQUxJIiwiSWQiOiI2MTZhOGYxYi1jM2Q5LTQxZWYtODFmNC1mOWJjZjVkMjhiZGMiLCJNb2RpZmllZE9uIjoiMjAyMi0wMy0xNlQwODo0OTowOCIsIlByb2plY3QiOnsiJHJlZiI6IjUifX1dLCJPcmdhbml6YXRpb25zIjpbXSwiT3RoZXJzSW52b2x2ZWQiOltdLCJQYWdlUmFuZ2UiOiI8c3A+XHJcbiAgPG4+MTAxMTE3PC9uPlxyXG4gIDxpbj50cnVlPC9pbj5cclxuICA8b3M+MTAxMTE3PC9vcz5cclxuICA8cHM+MTAxMTE3PC9wcz5cclxuPC9zcD5cclxuPG9zPjEwMTExNzwvb3M+IiwiUGVyaW9kaWNhbCI6eyIkaWQiOiIxMiIsIiR0eXBlIjoiU3dpc3NBY2FkZW1pYy5DaXRhdmkuUGVyaW9kaWNhbCwgU3dpc3NBY2FkZW1pYy5DaXRhdmkiLCJJc3NuIjoiMDE2MDc5MVgiLCJOYW1lIjoiVGVjaG5vbG9neSBpbiBTb2NpZXR5IiwiUGFnaW5hdGlvbiI6MCwiUHJvdGVjdGVkIjpmYWxzZSwiQ3JlYXRlZEJ5IjoiX0FMSSIsIkNyZWF0ZWRPbiI6IjIwMjItMDMtMTZUMDg6NDk6MDgiLCJNb2RpZmllZEJ5IjoiX0FMSSIsIklkIjoiMDU0ZDQwMmItMjhjMi00OTkxLTg1MDctMDNlOWRkMzVhOWQyIiwiTW9kaWZpZWRPbiI6IjIwMjItMDMtMTZUMDg6NDk6MDgiLCJQcm9qZWN0Ijp7IiRyZWYiOiI1In19LCJQdWJsaXNoZXJzIjpbeyIkaWQiOiIxMy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Db3JzaW5pLCBBcmFuZGEtSmFuIGV0IGFsLiAyMDE5IOKAkyBVc2luZyBkaWdpdGFsIGZhYnJpY2F0aW9uIHRvb2xzIiwiU2hvcnRUaXRsZVVwZGF0ZVR5cGUiOjAsIlNvdXJjZU9mQmlibGlvZ3JhcGhpY0luZm9ybWF0aW9uIjoiQ3Jvc3NSZWYiLCJTdGF0aWNJZHMiOlsiZDRhZTk5NWMtNGMwMy00OGJiLWI3NTItZTNjZTVhZjJkMTY1Il0sIlRhYmxlT2ZDb250ZW50c0NvbXBsZXhpdHkiOjAsIlRhYmxlT2ZDb250ZW50c1NvdXJjZVRleHRGb3JtYXQiOjAsIlRhc2tzIjpbXSwiVGl0bGUiOiJVc2luZyBkaWdpdGFsIGZhYnJpY2F0aW9uIHRvb2xzIHRvIHByb3ZpZGUgaHVtYW5pdGFyaWFuIGFuZCBkZXZlbG9wbWVudCBhaWQgaW4gbG93LXJlc291cmNlIHNldHRpbmdzIiwiVHJhbnNsYXRvcnMiOltdLCJWb2x1bWUiOiI1OCIsIlllYXIiOiIyMDE5IiwiWWVhclJlc29sdmVkIjoiMjAxOSIsIkNyZWF0ZWRCeSI6Il9BTEkiLCJDcmVhdGVkT24iOiIyMDIyLTAzLTE2VDA4OjQ5OjA4IiwiTW9kaWZpZWRCeSI6Il9BTEkiLCJJZCI6IjRhNTI2NTMzLTI4ZWUtNGY3Ny1iMzg0LWQzMmJlNmI0NDNmMSIsIk1vZGlmaWVkT24iOiIyMDIyLTA5LTA3VDAxOjU4OjIxIiwiUHJvamVjdCI6eyIkcmVmIjoiNSJ9fSwiVXNlTnVtYmVyaW5nVHlwZU9mUGFyZW50RG9jdW1lbnQiOmZhbHNlfSx7IiRpZCI6IjE0IiwiJHR5cGUiOiJTd2lzc0FjYWRlbWljLkNpdGF2aS5DaXRhdGlvbnMuV29yZFBsYWNlaG9sZGVyRW50cnksIFN3aXNzQWNhZGVtaWMuQ2l0YXZpIiwiSWQiOiJhYWQ4OWE1Ny1jOTFjLTRkZDUtYTFlOS1jZmQ5NWNhYzUzMGEiLCJSYW5nZVN0YXJ0IjoyMSwiUmFuZ2VMZW5ndGgiOjI5LCJSZWZlcmVuY2VJZCI6ImJlZTExNzgyLWE0MTQtNDZhNy04YjVhLTQ3MzZjNDViOTY2MyIsIlJlZmVyZW5jZSI6eyIkaWQiOiIxNSIsIiR0eXBlIjoiU3dpc3NBY2FkZW1pYy5DaXRhdmkuUmVmZXJlbmNlLCBTd2lzc0FjYWRlbWljLkNpdGF2aSIsIkFic3RyYWN0Q29tcGxleGl0eSI6MCwiQWJzdHJhY3RTb3VyY2VUZXh0Rm9ybWF0IjowLCJBdXRob3JzIjpbeyIkcmVmIjoiNCJ9LHsiJHJlZiI6IjcifV0sIkNpdGF0aW9uS2V5IjoiQ29yc2luaSBldCBhbC4gMjAxOSIsIkNpdGF0aW9uS2V5VXBkYXRlVHlwZSI6MCwiQ29sbGFib3JhdG9ycyI6W10sIkN1c3RvbUZpZWxkMSI6IjMxIiwiQ3VzdG9tRmllbGQzIjoiU2xvdy1vbnNldCIsIkN1c3RvbUZpZWxkNCI6IkRldmVsb3BtZW50IGFpZCIsIkN1c3RvbUZpZWxkNSI6IlNldmVyYWwgb3Igbm90IHNwZWNpZmljIiwiQ3VzdG9tRmllbGQ3IjoiU29jaWFsIiwiQ3VzdG9tRmllbGQ5IjoiVUsiLCJEb2kiOiIxMC4zMzkwL3N1MTExMzM1NjIiLCJFZGl0b3JzIjpbXSwiRXZhbHVhdGlvbkNvbXBsZXhpdHkiOjAsIkV2YWx1YXRpb25Tb3VyY2VUZXh0Rm9ybWF0IjowLCJHcm91cHMiOlt7IiRyZWYiOiI4In1dLCJIYXNMYWJlbDEiOmZhbHNlLCJIYXNMYWJlbDIiOmZhbHNlLCJLZXl3b3JkcyI6W10sIkxvY2F0aW9ucyI6W3siJGlkIjoiMTYiLCIkdHlwZSI6IlN3aXNzQWNhZGVtaWMuQ2l0YXZpLkxvY2F0aW9uLCBTd2lzc0FjYWRlbWljLkNpdGF2aSIsIkFkZHJlc3MiOnsiJGlkIjoiMTciLCIkdHlwZSI6IlN3aXNzQWNhZGVtaWMuQ2l0YXZpLkxpbmtlZFJlc291cmNlLCBTd2lzc0FjYWRlbWljLkNpdGF2aSIsIkxpbmtlZFJlc291cmNlVHlwZSI6NSwiT3JpZ2luYWxTdHJpbmciOiIxMC4zMzkwL3N1MTExMzM1NjIiLCJVcmlTdHJpbmciOiJodHRwczovL2RvaS5vcmcvMTAuMzM5MC9zdTExMTMzNTYy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A3OjQ5OjA4IiwiTW9kaWZpZWRCeSI6Il9BTEkiLCJJZCI6IjNiMmViNTI3LWI4MjgtNDk4MS05NTRiLTNmMzhiNWEzNjUyYyIsIk1vZGlmaWVkT24iOiIyMDIyLTAzLTE2VDA3OjQ5OjA4IiwiUHJvamVjdCI6eyIkcmVmIjoiNSJ9fV0sIk51bWJlciI6IjEzIiwiT3JnYW5pemF0aW9ucyI6W10sIk90aGVyc0ludm9sdmVkIjpbXSwiUGFnZVJhbmdlIjoiPHNwPlxyXG4gIDxuPjM1NjI8L24+XHJcbiAgPGluPnRydWU8L2luPlxyXG4gIDxvcz4zNTYyPC9vcz5cclxuICA8cHM+MzU2MjwvcHM+XHJcbjwvc3A+XHJcbjxvcz4zNTYyPC9vcz4iLCJQZXJpb2RpY2FsIjp7IiRpZCI6IjE5IiwiJHR5cGUiOiJTd2lzc0FjYWRlbWljLkNpdGF2aS5QZXJpb2RpY2FsLCBTd2lzc0FjYWRlbWljLkNpdGF2aSIsIkVpc3NuIjoiMjA3MS0xMDUwIiwiTmFtZSI6IlN1c3RhaW5hYmlsaXR5IiwiUGFnaW5hdGlvbiI6MCwiUHJvdGVjdGVkIjpmYWxzZSwiQ3JlYXRlZEJ5IjoiX0FMSSIsIkNyZWF0ZWRPbiI6IjIwMjItMDMtMTRUMDQ6MzI6MDYiLCJNb2RpZmllZEJ5IjoiX0FMSSIsIklkIjoiOGZmMWI2ZTItMjA1Zi00NGU1LWE4NzUtZThhM2M3ZjJjNWI3IiwiTW9kaWZpZWRPbiI6IjIwMjItMDMtMTRUMDQ6MzI6MDYiLCJQcm9qZWN0Ijp7IiRyZWYiOiI1In19LCJQdWJsaXNoZXJzIjpbXSwiUXVvdGF0aW9ucyI6W10sIlJlZmVyZW5jZVR5cGUiOiJKb3VybmFsQXJ0aWNsZSIsIlNob3J0VGl0bGUiOiJDb3JzaW5pLCBNb3VsdHJpZSAyMDE5IOKAkyBEZXNpZ24gZm9yIFNvY2lhbCBTdXN0YWluYWJpbGl0eSIsIlNob3J0VGl0bGVVcGRhdGVUeXBlIjowLCJTb3VyY2VPZkJpYmxpb2dyYXBoaWNJbmZvcm1hdGlvbiI6IkNyb3NzUmVmIiwiU3RhdGljSWRzIjpbIjRhMmRkMzNjLWJmY2EtNDRiYS1iODdiLWI5OGZkZWZmNDA3YSJdLCJUYWJsZU9mQ29udGVudHNDb21wbGV4aXR5IjowLCJUYWJsZU9mQ29udGVudHNTb3VyY2VUZXh0Rm9ybWF0IjowLCJUYXNrcyI6W10sIlRpdGxlIjoiRGVzaWduIGZvciBTb2NpYWwgU3VzdGFpbmFiaWxpdHk6IFVzaW5nIERpZ2l0YWwgRmFicmljYXRpb24gaW4gdGhlIEh1bWFuaXRhcmlhbiBhbmQgRGV2ZWxvcG1lbnQgU2VjdG9yIiwiVHJhbnNsYXRvcnMiOltdLCJWb2x1bWUiOiIxMSIsIlllYXIiOiIyMDE5IiwiWWVhclJlc29sdmVkIjoiMjAxOSIsIkNyZWF0ZWRCeSI6Il9BTEkiLCJDcmVhdGVkT24iOiIyMDIyLTAzLTE2VDA3OjQ5OjA4IiwiTW9kaWZpZWRCeSI6Il9BbGkiLCJJZCI6ImJlZTExNzgyLWE0MTQtNDZhNy04YjVhLTQ3MzZjNDViOTY2MyIsIk1vZGlmaWVkT24iOiIyMDIzLTEwLTAyVDIyOjI5OjE1IiwiUHJvamVjdCI6eyIkcmVmIjoiNSJ9fSwiVXNlTnVtYmVyaW5nVHlwZU9mUGFyZW50RG9jdW1lbnQiOmZhbHNlfV0sIkZvcm1hdHRlZFRleHQiOnsiJGlkIjoiMjAiLCJDb3VudCI6MywiVGV4dFVuaXRzIjpbeyIkaWQiOiIyMSIsIkZvbnRTdHlsZSI6eyIkaWQiOiIyMiIsIk5ldXRyYWwiOnRydWV9LCJSZWFkaW5nT3JkZXIiOjEsIlRleHQiOiIoQ29yc2luaSJ9LHsiJGlkIjoiMjMiLCJGb250U3R5bGUiOnsiJGlkIjoiMjQiLCJJdGFsaWMiOnRydWV9LCJSZWFkaW5nT3JkZXIiOjEsIlRleHQiOiIgZXQgYWwuIn0seyIkaWQiOiIyNSIsIkZvbnRTdHlsZSI6eyIkaWQiOiIyNiIsIk5ldXRyYWwiOnRydWV9LCJSZWFkaW5nT3JkZXIiOjEsIlRleHQiOiIsIDIwMTk7IENvcnNpbmkgYW5kIE1vdWx0cmllLCAyMDE5KSJ9XX0sIlRhZyI6IkNpdGF2aVBsYWNlaG9sZGVyIzExYzY1MzFlLWRkMmQtNGJiMy1iYzVjLWFkYzM3ZjM0OWE3ZiIsIlRleHQiOiIoQ29yc2luaSBldCBhbC4sIDIwMTk7IENvcnNpbmkgYW5kIE1vdWx0cmllLCAyMDE5KSIsIldBSVZlcnNpb24iOiI2LjguMC4wIn0=}</w:instrText>
          </w:r>
          <w:r w:rsidR="00686F49" w:rsidRPr="00DD54E3">
            <w:rPr>
              <w:color w:val="000000" w:themeColor="text1"/>
              <w:lang w:val="en-GB"/>
            </w:rPr>
            <w:fldChar w:fldCharType="separate"/>
          </w:r>
          <w:r w:rsidR="00B10F20" w:rsidRPr="00DD54E3">
            <w:rPr>
              <w:color w:val="000000" w:themeColor="text1"/>
              <w:lang w:val="en-GB"/>
            </w:rPr>
            <w:t>(Corsini</w:t>
          </w:r>
          <w:r w:rsidR="00B10F20" w:rsidRPr="00DD54E3">
            <w:rPr>
              <w:i/>
              <w:color w:val="000000" w:themeColor="text1"/>
              <w:lang w:val="en-GB"/>
            </w:rPr>
            <w:t xml:space="preserve"> et al.</w:t>
          </w:r>
          <w:r w:rsidR="00B10F20" w:rsidRPr="00DD54E3">
            <w:rPr>
              <w:color w:val="000000" w:themeColor="text1"/>
              <w:lang w:val="en-GB"/>
            </w:rPr>
            <w:t>, 2019; Corsini and Moultrie, 2019)</w:t>
          </w:r>
          <w:r w:rsidR="00686F49" w:rsidRPr="00DD54E3">
            <w:rPr>
              <w:color w:val="000000" w:themeColor="text1"/>
              <w:lang w:val="en-GB"/>
            </w:rPr>
            <w:fldChar w:fldCharType="end"/>
          </w:r>
        </w:sdtContent>
      </w:sdt>
      <w:r w:rsidR="00784C19" w:rsidRPr="00DD54E3">
        <w:rPr>
          <w:color w:val="000000" w:themeColor="text1"/>
          <w:lang w:val="en-GB"/>
        </w:rPr>
        <w:t>.</w:t>
      </w:r>
      <w:r w:rsidR="00F8249A" w:rsidRPr="00DD54E3">
        <w:rPr>
          <w:color w:val="000000" w:themeColor="text1"/>
          <w:lang w:val="en-GB"/>
        </w:rPr>
        <w:t xml:space="preserve"> </w:t>
      </w:r>
      <w:r w:rsidRPr="00DD54E3">
        <w:rPr>
          <w:color w:val="000000" w:themeColor="text1"/>
          <w:lang w:val="en-GB"/>
        </w:rPr>
        <w:t xml:space="preserve">Despite the potential of digital technologies in humanitarian operations, research on the implications of advanced technologies for greening HSC practices has been limited. </w:t>
      </w:r>
      <w:sdt>
        <w:sdtPr>
          <w:rPr>
            <w:color w:val="000000" w:themeColor="text1"/>
            <w:lang w:val="en-GB"/>
          </w:rPr>
          <w:alias w:val="To edit, see citavi.com/edit"/>
          <w:tag w:val="CitaviPlaceholder#1de3a19f-a688-4b5e-a5a3-6c1b198f0e21"/>
          <w:id w:val="440336063"/>
          <w:placeholder>
            <w:docPart w:val="DefaultPlaceholder_-1854013440"/>
          </w:placeholder>
        </w:sdtPr>
        <w:sdtContent>
          <w:r w:rsidR="000E7D45"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Y4ZWMxZjIzLTZiYzQtNGRlOC1iOGM1LThlMzMwYWMzNjRmMCIsIlJhbmdlTGVuZ3RoIjoxOSwiUmVmZXJlbmNlSWQiOiJhMzNlYjYxOC02MWI5LTRmZTctOTgyMS1iYzYyNjlhMGM3OWMiLCJOb1BhciI6dHJ1ZSwiT3B0aW9uMS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RoYW5vcyIsIkxhc3ROYW1lIjoiUGFwYWRvcG91bG9zIiwiUHJvdGVjdGVkIjpmYWxzZSwiU2V4IjowLCJDcmVhdGVkQnkiOiJfQUxJIiwiQ3JlYXRlZE9uIjoiMjAyMi0wMy0xNlQxMzowNDowOSIsIk1vZGlmaWVkQnkiOiJfQUxJIiwiSWQiOiJlMGFiNWZkMi0yYzc2LTQ1YzItYTRiNS0zOTA2Njg3N2RmYTIiLCJNb2RpZmllZE9uIjoiMjAyMi0wMy0xNlQxMzowNDowOSIsIlByb2plY3QiOnsiJGlkIjoiNSIsIiR0eXBlIjoiU3dpc3NBY2FkZW1pYy5DaXRhdmkuUHJvamVjdCwgU3dpc3NBY2FkZW1pYy5DaXRhdmkifX0seyIkaWQiOiI2IiwiJHR5cGUiOiJTd2lzc0FjYWRlbWljLkNpdGF2aS5QZXJzb24sIFN3aXNzQWNhZGVtaWMuQ2l0YXZpIiwiRmlyc3ROYW1lIjoiQW5nYXBwYSIsIkxhc3ROYW1lIjoiR3VuYXNla2FyYW4iLCJQcm90ZWN0ZWQiOmZhbHNlLCJTZXgiOjAsIkNyZWF0ZWRCeSI6Il9BTEkiLCJDcmVhdGVkT24iOiIyMDIyLTAzLTE2VDEzOjA0OjA5IiwiTW9kaWZpZWRCeSI6Il9BTEkiLCJJZCI6ImE1NDM5OTEzLWI5YjAtNDhmMy04MjQwLTBlNmQ4MDE3ZGJmNiIsIk1vZGlmaWVkT24iOiIyMDIyLTAzLTE2VDEzOjA0OjA5IiwiUHJvamVjdCI6eyIkcmVmIjoiNSJ9fSx7IiRpZCI6IjciLCIkdHlwZSI6IlN3aXNzQWNhZGVtaWMuQ2l0YXZpLlBlcnNvbiwgU3dpc3NBY2FkZW1pYy5DaXRhdmkiLCJGaXJzdE5hbWUiOiJSYW1lc2h3YXIiLCJMYXN0TmFtZSI6IkR1YmV5IiwiUHJvdGVjdGVkIjpmYWxzZSwiU2V4IjowLCJDcmVhdGVkQnkiOiJfQUxJIiwiQ3JlYXRlZE9uIjoiMjAyMi0wMy0xNlQxMzowNDowOSIsIk1vZGlmaWVkQnkiOiJfQUxJIiwiSWQiOiIwYWIyNTc4Mi1iZjM4LTQxYzctOTEyYS01NjRjYTY1NzZmNjEiLCJNb2RpZmllZE9uIjoiMjAyMi0wMy0xNlQxMzowNDowOSIsIlByb2plY3QiOnsiJHJlZiI6IjUifX0seyIkaWQiOiI4IiwiJHR5cGUiOiJTd2lzc0FjYWRlbWljLkNpdGF2aS5QZXJzb24sIFN3aXNzQWNhZGVtaWMuQ2l0YXZpIiwiRmlyc3ROYW1lIjoiTmV6aWgiLCJMYXN0TmFtZSI6IkFsdGF5IiwiUHJvdGVjdGVkIjpmYWxzZSwiU2V4IjowLCJDcmVhdGVkQnkiOiJfQUxJIiwiQ3JlYXRlZE9uIjoiMjAyMi0wMy0xMlQwNTo1NTozNCIsIk1vZGlmaWVkQnkiOiJfQUxJIiwiSWQiOiIxOWIwNTZjMS1iMTliLTRhNWEtYmU1MS1mNzNlZjAzODY2ZDIiLCJNb2RpZmllZE9uIjoiMjAyMi0wMy0xMlQwNTo1NTozNCIsIlByb2plY3QiOnsiJHJlZiI6IjUifX0seyIkaWQiOiI5IiwiJHR5cGUiOiJTd2lzc0FjYWRlbWljLkNpdGF2aS5QZXJzb24sIFN3aXNzQWNhZGVtaWMuQ2l0YXZpIiwiRmlyc3ROYW1lIjoiU3RlcGhlbiIsIkxhc3ROYW1lIjoiQ2hpbGRlIiwiTWlkZGxlTmFtZSI6IkouIiwiUHJvdGVjdGVkIjpmYWxzZSwiU2V4IjowLCJDcmVhdGVkQnkiOiJfQUxJIiwiQ3JlYXRlZE9uIjoiMjAyMi0wMy0xNlQxMzowNDowOSIsIk1vZGlmaWVkQnkiOiJfQUxJIiwiSWQiOiI4YmFjZDVmOS0wMDI1LTQ4NzUtOWY4NS1hMjhmNzk5MzEwZGMiLCJNb2RpZmllZE9uIjoiMjAyMi0wMy0xNlQxMzowNDowOSIsIlByb2plY3QiOnsiJHJlZiI6IjUifX0seyIkaWQiOiIxMCIsIiR0eXBlIjoiU3dpc3NBY2FkZW1pYy5DaXRhdmkuUGVyc29uLCBTd2lzc0FjYWRlbWljLkNpdGF2aSIsIkZpcnN0TmFtZSI6IlNhbXVlbCIsIkxhc3ROYW1lIjoiRm9zc28tV2FtYmEiLCJQcm90ZWN0ZWQiOmZhbHNlLCJTZXgiOjAsIkNyZWF0ZWRCeSI6Il9BTEkiLCJDcmVhdGVkT24iOiIyMDIyLTAzLTE2VDEzOjA0OjA5IiwiTW9kaWZpZWRCeSI6Il9BTEkiLCJJZCI6IjUxNTBlNDNhLWEzNjMtNDFiNS1iMjAwLWI1YjczYTdjYjVlZCIsIk1vZGlmaWVkT24iOiIyMDIyLTAzLTE2VDEzOjA0OjA5IiwiUHJvamVjdCI6eyIkcmVmIjoiNSJ9fV0sIkNpdGF0aW9uS2V5IjoiUGFwYWRvcG91bG9zIGV0IGFsLiAyMDE3IiwiQ2l0YXRpb25LZXlVcGRhdGVUeXBlIjowLCJDb2xsYWJvcmF0b3JzIjpbXSwiQ3VzdG9tRmllbGQxIjoiNDQ2IiwiQ3VzdG9tRmllbGQyIjoiRW1waXJpY2FsIiwiQ3VzdG9tRmllbGQzIjoiU3VkZGVuLW9uc2V0IiwiQ3VzdG9tRmllbGQ0IjoiRGlzYXN0ZXIgcmVsaWVmIiwiQ3VzdG9tRmllbGQ1IjoiUmVjb3ZlcnkiLCJDdXN0b21GaWVsZDYiOiJTdXJ2ZXkiLCJDdXN0b21GaWVsZDciOiJTb2NpYWwrRWNvbm9taWMiLCJDdXN0b21GaWVsZDgiOiJOb3QgU3BlY2lmaWMiLCJDdXN0b21GaWVsZDkiOiJVSyIsIkRvaSI6IjEwLjEwMTYvai5qY2xlcHJvLjIwMTYuMDMuMDU5IiwiRWRpdG9ycyI6W10sIkV2YWx1YXRpb25Db21wbGV4aXR5IjowLCJFdmFsdWF0aW9uU291cmNlVGV4dEZvcm1hdCI6MCwiR3JvdXBzIjpbeyIkaWQiOiIxM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IiLCIkdHlwZSI6IlN3aXNzQWNhZGVtaWMuQ2l0YXZpLkxvY2F0aW9uLCBTd2lzc0FjYWRlbWljLkNpdGF2aSIsIkFkZHJlc3MiOnsiJGlkIjoiMTMiLCIkdHlwZSI6IlN3aXNzQWNhZGVtaWMuQ2l0YXZpLkxpbmtlZFJlc291cmNlLCBTd2lzc0FjYWRlbWljLkNpdGF2aSIsIkxpbmtlZFJlc291cmNlVHlwZSI6NSwiT3JpZ2luYWxTdHJpbmciOiIxMC4xMDE2L2ouamNsZXByby4yMDE2LjAzLjA1OSIsIlVyaVN0cmluZyI6Imh0dHBzOi8vZG9pLm9yZy8xMC4xMDE2L2ouamNsZXByby4yMDE2LjAzLjA1OS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xMzowNDowOSIsIk1vZGlmaWVkQnkiOiJfQUxJIiwiSWQiOiJkYTBiNDM5NS05ZDY1LTQ3OGYtODEwNS1jYWY1NjYzNTNlYjkiLCJNb2RpZmllZE9uIjoiMjAyMi0wMy0xNlQxMzowNDowOSIsIlByb2plY3QiOnsiJHJlZiI6IjUifX1dLCJPcmdhbml6YXRpb25zIjpbXSwiT3RoZXJzSW52b2x2ZWQiOltdLCJQYWdlUmFuZ2UiOiI8c3A+XHJcbiAgPG4+MTEwODwvbj5cclxuICA8aW4+dHJ1ZTwvaW4+XHJcbiAgPG9zPjExMDg8L29zPlxyXG4gIDxwcz4xMTA4PC9wcz5cclxuPC9zcD5cclxuPGVwPlxyXG4gIDxuPjExMTg8L24+XHJcbiAgPGluPnRydWU8L2luPlxyXG4gIDxvcz4xMTE4PC9vcz5cclxuICA8cHM+MTExODwvcHM+XHJcbjwvZXA+XHJcbjxvcz4xMTA4LTExMTg8L29zPiIsIlBlcmlvZGljYWwiOnsiJGlkIjoiMTUiLCIkdHlwZSI6IlN3aXNzQWNhZGVtaWMuQ2l0YXZpLlBlcmlvZGljYWwsIFN3aXNzQWNhZGVtaWMuQ2l0YXZpIiwiTmFtZSI6IkpvdXJuYWwgb2YgQ2xlYW5lciBQcm9kdWN0aW9uIiwiUGFnaW5hdGlvbiI6MCwiUHJvdGVjdGVkIjpmYWxzZSwiQ3JlYXRlZEJ5IjoiX0Fuam9tc2hvYWUiLCJDcmVhdGVkT24iOiIyMDIyLTAxLTMwVDA0OjMxOjM4IiwiTW9kaWZpZWRCeSI6Il9BbmpvbXNob2FlIiwiSWQiOiI3ZWFhMjljNS0yZjA1LTQ2MmMtYjY1ZS02ZWU2NjY0OTk4MmQiLCJNb2RpZmllZE9uIjoiMjAyMi0wMS0zMFQwNDozMTozOCIsIlByb2plY3QiOnsiJHJlZiI6IjUifX0sIlB1Ymxpc2hlcnMiOlt7IiRpZCI6IjE2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BhcGFkb3BvdWxvcywgR3VuYXNla2FyYW4gZXQgYWwuIDIwMTcg4oCTIFRoZSByb2xlIG9mIEJpZyBEYXRhIiwiU2hvcnRUaXRsZVVwZGF0ZVR5cGUiOjAsIlNvdXJjZU9mQmlibGlvZ3JhcGhpY0luZm9ybWF0aW9uIjoiQ3Jvc3NSZWYiLCJTdGF0aWNJZHMiOlsiYjk0MWQ3NTctYmEwNy00NGVmLThkYzQtOWEzZDljODI1NDQ5Il0sIlRhYmxlT2ZDb250ZW50c0NvbXBsZXhpdHkiOjAsIlRhYmxlT2ZDb250ZW50c1NvdXJjZVRleHRGb3JtYXQiOjAsIlRhc2tzIjpbXSwiVGl0bGUiOiJUaGUgcm9sZSBvZiBCaWcgRGF0YSBpbiBleHBsYWluaW5nIGRpc2FzdGVyIHJlc2lsaWVuY2UgaW4gc3VwcGx5IGNoYWlucyBmb3Igc3VzdGFpbmFiaWxpdHkiLCJUcmFuc2xhdG9ycyI6W10sIlZvbHVtZSI6IjE0MiIsIlllYXIiOiIyMDE3IiwiWWVhclJlc29sdmVkIjoiMjAxNyIsIkNyZWF0ZWRCeSI6Il9BTEkiLCJDcmVhdGVkT24iOiIyMDIyLTAzLTE2VDEzOjA0OjA5IiwiTW9kaWZpZWRCeSI6Il9BTEkiLCJJZCI6ImEzM2ViNjE4LTYxYjktNGZlNy05ODIxLWJjNjI2OWEwYzc5YyIsIk1vZGlmaWVkT24iOiIyMDIyLTEwLTMxVDA1OjIyOjI0IiwiUHJvamVjdCI6eyIkcmVmIjoiNSJ9fSwiVXNlTnVtYmVyaW5nVHlwZU9mUGFyZW50RG9jdW1lbnQiOmZhbHNlfV0sIkZvcm1hdHRlZFRleHQiOnsiJGlkIjoiMTciLCJDb3VudCI6MiwiVGV4dFVuaXRzIjpbeyIkaWQiOiIxOCIsIkZvbnRTdHlsZSI6eyIkaWQiOiIxOSIsIk5ldXRyYWwiOnRydWV9LCJSZWFkaW5nT3JkZXIiOjEsIlRleHQiOiJQYXBhZG9wb3Vsb3MifSx7IiRpZCI6IjIwIiwiRm9udFN0eWxlIjp7IiRpZCI6IjIxIiwiSXRhbGljIjp0cnVlfSwiUmVhZGluZ09yZGVyIjoxLCJUZXh0IjoiIGV0IGFsLiJ9XX0sIlRhZyI6IkNpdGF2aVBsYWNlaG9sZGVyIzFkZTNhMTlmLWE2ODgtNGI1ZS1hNWEzLTZjMWIxOThmMGUyMSIsIlRleHQiOiJQYXBhZG9wb3Vsb3MgZXQgYWwuIiwiV0FJVmVyc2lvbiI6IjYuOC4wLjAifQ==}</w:instrText>
          </w:r>
          <w:r w:rsidR="000E7D45" w:rsidRPr="00DD54E3">
            <w:rPr>
              <w:color w:val="000000" w:themeColor="text1"/>
              <w:lang w:val="en-GB"/>
            </w:rPr>
            <w:fldChar w:fldCharType="separate"/>
          </w:r>
          <w:r w:rsidR="00B10F20" w:rsidRPr="00DD54E3">
            <w:rPr>
              <w:color w:val="000000" w:themeColor="text1"/>
              <w:lang w:val="en-GB"/>
            </w:rPr>
            <w:t>Papadopoulos</w:t>
          </w:r>
          <w:r w:rsidR="00B10F20" w:rsidRPr="00DD54E3">
            <w:rPr>
              <w:i/>
              <w:color w:val="000000" w:themeColor="text1"/>
              <w:lang w:val="en-GB"/>
            </w:rPr>
            <w:t xml:space="preserve"> et al.</w:t>
          </w:r>
          <w:r w:rsidR="000E7D45" w:rsidRPr="00DD54E3">
            <w:rPr>
              <w:color w:val="000000" w:themeColor="text1"/>
              <w:lang w:val="en-GB"/>
            </w:rPr>
            <w:fldChar w:fldCharType="end"/>
          </w:r>
        </w:sdtContent>
      </w:sdt>
      <w:r w:rsidR="00512691" w:rsidRPr="00DD54E3">
        <w:rPr>
          <w:color w:val="000000" w:themeColor="text1"/>
          <w:lang w:val="en-GB"/>
        </w:rPr>
        <w:t xml:space="preserve"> </w:t>
      </w:r>
      <w:sdt>
        <w:sdtPr>
          <w:rPr>
            <w:color w:val="000000" w:themeColor="text1"/>
            <w:lang w:val="en-GB"/>
          </w:rPr>
          <w:alias w:val="To edit, see citavi.com/edit"/>
          <w:tag w:val="CitaviPlaceholder#47699780-6a6f-428b-8bf6-155a1f320355"/>
          <w:id w:val="-661549040"/>
          <w:placeholder>
            <w:docPart w:val="DefaultPlaceholder_-1854013440"/>
          </w:placeholder>
        </w:sdtPr>
        <w:sdtContent>
          <w:r w:rsidR="005114BE"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AzYWE2YjY1LTc1NTgtNGIyNi1hOWY1LWMwYzNkY2E0ZmU1NyIsIlJhbmdlTGVuZ3RoIjo2LCJSZWZlcmVuY2VJZCI6ImEzM2ViNjE4LTYxYjktNGZlNy05ODIxLWJjNjI2OWEwYzc5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UaGFub3MiLCJMYXN0TmFtZSI6IlBhcGFkb3BvdWxvcyIsIlByb3RlY3RlZCI6ZmFsc2UsIlNleCI6MCwiQ3JlYXRlZEJ5IjoiX0FMSSIsIkNyZWF0ZWRPbiI6IjIwMjItMDMtMTZUMTM6MDQ6MDkiLCJNb2RpZmllZEJ5IjoiX0FMSSIsIklkIjoiZTBhYjVmZDItMmM3Ni00NWMyLWE0YjUtMzkwNjY4NzdkZmEyIiwiTW9kaWZpZWRPbiI6IjIwMjItMDMtMTZUMTM6MDQ6MDkiLCJQcm9qZWN0Ijp7IiRpZCI6IjUiLCIkdHlwZSI6IlN3aXNzQWNhZGVtaWMuQ2l0YXZpLlByb2plY3QsIFN3aXNzQWNhZGVtaWMuQ2l0YXZpIn19LHsiJGlkIjoiNiIsIiR0eXBlIjoiU3dpc3NBY2FkZW1pYy5DaXRhdmkuUGVyc29uLCBTd2lzc0FjYWRlbWljLkNpdGF2aSIsIkZpcnN0TmFtZSI6IkFuZ2FwcGEiLCJMYXN0TmFtZSI6Ikd1bmFzZWthcmFuIiwiUHJvdGVjdGVkIjpmYWxzZSwiU2V4IjowLCJDcmVhdGVkQnkiOiJfQUxJIiwiQ3JlYXRlZE9uIjoiMjAyMi0wMy0xNlQxMzowNDowOSIsIk1vZGlmaWVkQnkiOiJfQUxJIiwiSWQiOiJhNTQzOTkxMy1iOWIwLTQ4ZjMtODI0MC0wZTZkODAxN2RiZjYiLCJNb2RpZmllZE9uIjoiMjAyMi0wMy0xNlQxMzowNDowOSIsIlByb2plY3QiOnsiJHJlZiI6IjUifX0seyIkaWQiOiI3IiwiJHR5cGUiOiJTd2lzc0FjYWRlbWljLkNpdGF2aS5QZXJzb24sIFN3aXNzQWNhZGVtaWMuQ2l0YXZpIiwiRmlyc3ROYW1lIjoiUmFtZXNod2FyIiwiTGFzdE5hbWUiOiJEdWJleSIsIlByb3RlY3RlZCI6ZmFsc2UsIlNleCI6MCwiQ3JlYXRlZEJ5IjoiX0FMSSIsIkNyZWF0ZWRPbiI6IjIwMjItMDMtMTZUMTM6MDQ6MDkiLCJNb2RpZmllZEJ5IjoiX0FMSSIsIklkIjoiMGFiMjU3ODItYmYzOC00MWM3LTkxMmEtNTY0Y2E2NTc2ZjYxIiwiTW9kaWZpZWRPbiI6IjIwMjItMDMtMTZUMTM6MDQ6MDkiLCJQcm9qZWN0Ijp7IiRyZWYiOiI1In19LHsiJGlkIjoiOCIsIiR0eXBlIjoiU3dpc3NBY2FkZW1pYy5DaXRhdmkuUGVyc29uLCBTd2lzc0FjYWRlbWljLkNpdGF2aSIsIkZpcnN0TmFtZSI6Ik5lemloIiwiTGFzdE5hbWUiOiJBbHRheSIsIlByb3RlY3RlZCI6ZmFsc2UsIlNleCI6MCwiQ3JlYXRlZEJ5IjoiX0FMSSIsIkNyZWF0ZWRPbiI6IjIwMjItMDMtMTJUMDU6NTU6MzQiLCJNb2RpZmllZEJ5IjoiX0FMSSIsIklkIjoiMTliMDU2YzEtYjE5Yi00YTVhLWJlNTEtZjczZWYwMzg2NmQyIiwiTW9kaWZpZWRPbiI6IjIwMjItMDMtMTJUMDU6NTU6MzQiLCJQcm9qZWN0Ijp7IiRyZWYiOiI1In19LHsiJGlkIjoiOSIsIiR0eXBlIjoiU3dpc3NBY2FkZW1pYy5DaXRhdmkuUGVyc29uLCBTd2lzc0FjYWRlbWljLkNpdGF2aSIsIkZpcnN0TmFtZSI6IlN0ZXBoZW4iLCJMYXN0TmFtZSI6IkNoaWxkZSIsIk1pZGRsZU5hbWUiOiJKLiIsIlByb3RlY3RlZCI6ZmFsc2UsIlNleCI6MCwiQ3JlYXRlZEJ5IjoiX0FMSSIsIkNyZWF0ZWRPbiI6IjIwMjItMDMtMTZUMTM6MDQ6MDkiLCJNb2RpZmllZEJ5IjoiX0FMSSIsIklkIjoiOGJhY2Q1ZjktMDAyNS00ODc1LTlmODUtYTI4Zjc5OTMxMGRjIiwiTW9kaWZpZWRPbiI6IjIwMjItMDMtMTZUMTM6MDQ6MDkiLCJQcm9qZWN0Ijp7IiRyZWYiOiI1In19LHsiJGlkIjoiMTAiLCIkdHlwZSI6IlN3aXNzQWNhZGVtaWMuQ2l0YXZpLlBlcnNvbiwgU3dpc3NBY2FkZW1pYy5DaXRhdmkiLCJGaXJzdE5hbWUiOiJTYW11ZWwiLCJMYXN0TmFtZSI6IkZvc3NvLVdhbWJhIiwiUHJvdGVjdGVkIjpmYWxzZSwiU2V4IjowLCJDcmVhdGVkQnkiOiJfQUxJIiwiQ3JlYXRlZE9uIjoiMjAyMi0wMy0xNlQxMzowNDowOSIsIk1vZGlmaWVkQnkiOiJfQUxJIiwiSWQiOiI1MTUwZTQzYS1hMzYzLTQxYjUtYjIwMC1iNWI3M2E3Y2I1ZWQiLCJNb2RpZmllZE9uIjoiMjAyMi0wMy0xNlQxMzowNDowOSIsIlByb2plY3QiOnsiJHJlZiI6IjUifX1dLCJDaXRhdGlvbktleSI6IlBhcGFkb3BvdWxvcyBldCBhbC4gMjAxNyIsIkNpdGF0aW9uS2V5VXBkYXRlVHlwZSI6MCwiQ29sbGFib3JhdG9ycyI6W10sIkN1c3RvbUZpZWxkMSI6IjQ0NiIsIkN1c3RvbUZpZWxkMiI6IkVtcGlyaWNhbCIsIkN1c3RvbUZpZWxkMyI6IlN1ZGRlbi1vbnNldCIsIkN1c3RvbUZpZWxkNCI6IkRpc2FzdGVyIHJlbGllZiIsIkN1c3RvbUZpZWxkNSI6IlJlY292ZXJ5IiwiQ3VzdG9tRmllbGQ2IjoiU3VydmV5IiwiQ3VzdG9tRmllbGQ3IjoiU29jaWFsK0Vjb25vbWljIiwiQ3VzdG9tRmllbGQ4IjoiTm90IFNwZWNpZmljIiwiQ3VzdG9tRmllbGQ5IjoiVUsiLCJEb2kiOiIxMC4xMDE2L2ouamNsZXByby4yMDE2LjAzLjA1OSIsIkVkaXRvcnMiOltdLCJFdmFsdWF0aW9uQ29tcGxleGl0eSI6MCwiRXZhbHVhdGlvblNvdXJjZVRleHRGb3JtYXQiOjAsIkdyb3VwcyI6W3siJGlkIjoiMTE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yIiwiJHR5cGUiOiJTd2lzc0FjYWRlbWljLkNpdGF2aS5Mb2NhdGlvbiwgU3dpc3NBY2FkZW1pYy5DaXRhdmkiLCJBZGRyZXNzIjp7IiRpZCI6IjEzIiwiJHR5cGUiOiJTd2lzc0FjYWRlbWljLkNpdGF2aS5MaW5rZWRSZXNvdXJjZSwgU3dpc3NBY2FkZW1pYy5DaXRhdmkiLCJMaW5rZWRSZXNvdXJjZVR5cGUiOjUsIk9yaWdpbmFsU3RyaW5nIjoiMTAuMTAxNi9qLmpjbGVwcm8uMjAxNi4wMy4wNTkiLCJVcmlTdHJpbmciOiJodHRwczovL2RvaS5vcmcvMTAuMTAxNi9qLmpjbGVwcm8uMjAxNi4wMy4wNTk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M6MDQ6MDkiLCJNb2RpZmllZEJ5IjoiX0FMSSIsIklkIjoiZGEwYjQzOTUtOWQ2NS00NzhmLTgxMDUtY2FmNTY2MzUzZWI5IiwiTW9kaWZpZWRPbiI6IjIwMjItMDMtMTZUMTM6MDQ6MDkiLCJQcm9qZWN0Ijp7IiRyZWYiOiI1In19XSwiT3JnYW5pemF0aW9ucyI6W10sIk90aGVyc0ludm9sdmVkIjpbXSwiUGFnZVJhbmdlIjoiPHNwPlxyXG4gIDxuPjExMDg8L24+XHJcbiAgPGluPnRydWU8L2luPlxyXG4gIDxvcz4xMTA4PC9vcz5cclxuICA8cHM+MTEwODwvcHM+XHJcbjwvc3A+XHJcbjxlcD5cclxuICA8bj4xMTE4PC9uPlxyXG4gIDxpbj50cnVlPC9pbj5cclxuICA8b3M+MTExODwvb3M+XHJcbiAgPHBzPjExMTg8L3BzPlxyXG48L2VwPlxyXG48b3M+MTEwOC0xMTE4PC9vcz4iLCJQZXJpb2RpY2FsIjp7IiRpZCI6IjE1IiwiJHR5cGUiOiJTd2lzc0FjYWRlbWljLkNpdGF2aS5QZXJpb2RpY2FsLCBTd2lzc0FjYWRlbWljLkNpdGF2aSIsIk5hbWUiOiJKb3VybmFsIG9mIENsZWFuZXIgUHJvZHVjdGlvbiIsIlBhZ2luYXRpb24iOjAsIlByb3RlY3RlZCI6ZmFsc2UsIkNyZWF0ZWRCeSI6Il9BbmpvbXNob2FlIiwiQ3JlYXRlZE9uIjoiMjAyMi0wMS0zMFQwNDozMTozOCIsIk1vZGlmaWVkQnkiOiJfQW5qb21zaG9hZSIsIklkIjoiN2VhYTI5YzUtMmYwNS00NjJjLWI2NWUtNmVlNjY2NDk5ODJkIiwiTW9kaWZpZWRPbiI6IjIwMjItMDEtMzBUMDQ6MzE6MzgiLCJQcm9qZWN0Ijp7IiRyZWYiOiI1In19LCJQdWJsaXNoZXJzIjpbeyIkaWQiOiIxNi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QYXBhZG9wb3Vsb3MsIEd1bmFzZWthcmFuIGV0IGFsLiAyMDE3IOKAkyBUaGUgcm9sZSBvZiBCaWcgRGF0YSIsIlNob3J0VGl0bGVVcGRhdGVUeXBlIjowLCJTb3VyY2VPZkJpYmxpb2dyYXBoaWNJbmZvcm1hdGlvbiI6IkNyb3NzUmVmIiwiU3RhdGljSWRzIjpbImI5NDFkNzU3LWJhMDctNDRlZi04ZGM0LTlhM2Q5YzgyNTQ0OSJdLCJUYWJsZU9mQ29udGVudHNDb21wbGV4aXR5IjowLCJUYWJsZU9mQ29udGVudHNTb3VyY2VUZXh0Rm9ybWF0IjowLCJUYXNrcyI6W10sIlRpdGxlIjoiVGhlIHJvbGUgb2YgQmlnIERhdGEgaW4gZXhwbGFpbmluZyBkaXNhc3RlciByZXNpbGllbmNlIGluIHN1cHBseSBjaGFpbnMgZm9yIHN1c3RhaW5hYmlsaXR5IiwiVHJhbnNsYXRvcnMiOltdLCJWb2x1bWUiOiIxNDIiLCJZZWFyIjoiMjAxNyIsIlllYXJSZXNvbHZlZCI6IjIwMTciLCJDcmVhdGVkQnkiOiJfQUxJIiwiQ3JlYXRlZE9uIjoiMjAyMi0wMy0xNlQxMzowNDowOSIsIk1vZGlmaWVkQnkiOiJfQUxJIiwiSWQiOiJhMzNlYjYxOC02MWI5LTRmZTctOTgyMS1iYzYyNjlhMGM3OWMiLCJNb2RpZmllZE9uIjoiMjAyMi0xMC0zMVQwNToyMjoyNCIsIlByb2plY3QiOnsiJHJlZiI6IjUifX0sIlVzZU51bWJlcmluZ1R5cGVPZlBhcmVudERvY3VtZW50IjpmYWxzZSwiWWVhck9ubHkiOnRydWV9XSwiRm9ybWF0dGVkVGV4dCI6eyIkaWQiOiIxNyIsIkNvdW50IjoxLCJUZXh0VW5pdHMiOlt7IiRpZCI6IjE4IiwiRm9udFN0eWxlIjp7IiRpZCI6IjE5IiwiTmV1dHJhbCI6dHJ1ZX0sIlJlYWRpbmdPcmRlciI6MSwiVGV4dCI6IigyMDE3KSJ9XX0sIlRhZyI6IkNpdGF2aVBsYWNlaG9sZGVyIzQ3Njk5NzgwLTZhNmYtNDI4Yi04YmY2LTE1NWExZjMyMDM1NSIsIlRleHQiOiIoMjAxNykiLCJXQUlWZXJzaW9uIjoiNi44LjAuMCJ9}</w:instrText>
          </w:r>
          <w:r w:rsidR="005114BE" w:rsidRPr="00DD54E3">
            <w:rPr>
              <w:color w:val="000000" w:themeColor="text1"/>
              <w:lang w:val="en-GB"/>
            </w:rPr>
            <w:fldChar w:fldCharType="separate"/>
          </w:r>
          <w:r w:rsidR="00B10F20" w:rsidRPr="00DD54E3">
            <w:rPr>
              <w:color w:val="000000" w:themeColor="text1"/>
              <w:lang w:val="en-GB"/>
            </w:rPr>
            <w:t>(2017)</w:t>
          </w:r>
          <w:r w:rsidR="005114BE" w:rsidRPr="00DD54E3">
            <w:rPr>
              <w:color w:val="000000" w:themeColor="text1"/>
              <w:lang w:val="en-GB"/>
            </w:rPr>
            <w:fldChar w:fldCharType="end"/>
          </w:r>
        </w:sdtContent>
      </w:sdt>
      <w:r w:rsidR="005114BE" w:rsidRPr="00DD54E3">
        <w:rPr>
          <w:color w:val="000000" w:themeColor="text1"/>
          <w:lang w:val="en-GB"/>
        </w:rPr>
        <w:t xml:space="preserve"> </w:t>
      </w:r>
      <w:r w:rsidR="001541B2" w:rsidRPr="00DD54E3">
        <w:rPr>
          <w:color w:val="000000" w:themeColor="text1"/>
          <w:lang w:val="en-GB"/>
        </w:rPr>
        <w:t xml:space="preserve">used big data to </w:t>
      </w:r>
      <w:r w:rsidR="00483774" w:rsidRPr="00DD54E3">
        <w:rPr>
          <w:color w:val="000000" w:themeColor="text1"/>
          <w:lang w:val="en-GB"/>
        </w:rPr>
        <w:t>develop a</w:t>
      </w:r>
      <w:r w:rsidR="00512691" w:rsidRPr="00DD54E3">
        <w:rPr>
          <w:color w:val="000000" w:themeColor="text1"/>
          <w:lang w:val="en-GB"/>
        </w:rPr>
        <w:t xml:space="preserve"> theoretical framework </w:t>
      </w:r>
      <w:r w:rsidR="00BA7FAA" w:rsidRPr="00DD54E3">
        <w:rPr>
          <w:color w:val="000000" w:themeColor="text1"/>
          <w:lang w:val="en-GB"/>
        </w:rPr>
        <w:t>that explains</w:t>
      </w:r>
      <w:r w:rsidR="00512691" w:rsidRPr="00DD54E3">
        <w:rPr>
          <w:color w:val="000000" w:themeColor="text1"/>
          <w:lang w:val="en-GB"/>
        </w:rPr>
        <w:t xml:space="preserve"> </w:t>
      </w:r>
      <w:r w:rsidR="001D0365" w:rsidRPr="00DD54E3">
        <w:rPr>
          <w:color w:val="000000" w:themeColor="text1"/>
          <w:lang w:val="en-GB"/>
        </w:rPr>
        <w:t xml:space="preserve">how </w:t>
      </w:r>
      <w:r w:rsidR="00512691" w:rsidRPr="00DD54E3">
        <w:rPr>
          <w:color w:val="000000" w:themeColor="text1"/>
          <w:lang w:val="en-GB"/>
        </w:rPr>
        <w:t xml:space="preserve">resilience in supply chain networks </w:t>
      </w:r>
      <w:r w:rsidR="00A35827" w:rsidRPr="00DD54E3">
        <w:rPr>
          <w:color w:val="000000" w:themeColor="text1"/>
          <w:lang w:val="en-GB"/>
        </w:rPr>
        <w:t>enable</w:t>
      </w:r>
      <w:r w:rsidR="007B5150" w:rsidRPr="00DD54E3">
        <w:rPr>
          <w:color w:val="000000" w:themeColor="text1"/>
          <w:lang w:val="en-GB"/>
        </w:rPr>
        <w:t>s</w:t>
      </w:r>
      <w:r w:rsidR="00512691" w:rsidRPr="00DD54E3">
        <w:rPr>
          <w:color w:val="000000" w:themeColor="text1"/>
          <w:lang w:val="en-GB"/>
        </w:rPr>
        <w:t xml:space="preserve"> sustainability</w:t>
      </w:r>
      <w:r w:rsidR="001B7AA3" w:rsidRPr="00DD54E3">
        <w:rPr>
          <w:color w:val="000000" w:themeColor="text1"/>
          <w:lang w:val="en-GB"/>
        </w:rPr>
        <w:t xml:space="preserve">. </w:t>
      </w:r>
      <w:r w:rsidR="005E508C" w:rsidRPr="00DD54E3">
        <w:rPr>
          <w:color w:val="000000" w:themeColor="text1"/>
          <w:lang w:val="en-GB"/>
        </w:rPr>
        <w:t xml:space="preserve">The applications of drones in humanitarian logistics have been studied by </w:t>
      </w:r>
      <w:sdt>
        <w:sdtPr>
          <w:rPr>
            <w:color w:val="000000" w:themeColor="text1"/>
            <w:lang w:val="en-GB"/>
          </w:rPr>
          <w:alias w:val="To edit, see citavi.com/edit"/>
          <w:tag w:val="CitaviPlaceholder#00462df1-038b-4bb0-a4d8-83a0e80189b4"/>
          <w:id w:val="179324008"/>
          <w:placeholder>
            <w:docPart w:val="F0A3C16BAC89436BA8ED1D397AF50BD7"/>
          </w:placeholder>
        </w:sdtPr>
        <w:sdtContent>
          <w:r w:rsidR="005E508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k5NTk3NzcxLTdkMTEtNGVlMS05Y2Y3LTk3ODVkNjZjNjkyYiIsIkVudHJpZXMiOlt7IiRpZCI6IjIiLCIkdHlwZSI6IlN3aXNzQWNhZGVtaWMuQ2l0YXZpLkNpdGF0aW9ucy5Xb3JkUGxhY2Vob2xkZXJFbnRyeSwgU3dpc3NBY2FkZW1pYy5DaXRhdmkiLCJJZCI6Ijg5MGZiZmMwLTFiYzgtNGQ2OS1hYmE1LTA2ZmRmNzBkMGU1NyIsIlJhbmdlTGVuZ3RoIjoxMiwiUmVmZXJlbmNlSWQiOiJkMjQzODdhMi04Njc5LTRlZWQtOGFhMy05MDE1MmZmNmFmNT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iZGVyYWhtYW4iLCJMYXN0TmFtZSI6IlJlamViIiwiUHJvdGVjdGVkIjpmYWxzZSwiU2V4IjowLCJDcmVhdGVkQnkiOiJfQUxJIiwiQ3JlYXRlZE9uIjoiMjAyMi0wNS0wOFQwNjowMToyNCIsIk1vZGlmaWVkQnkiOiJfQUxJIiwiSWQiOiJhZGI2Y2U2Ny03Yjc3LTQzYjEtYTljMS03ODIxZTQ2ZmExNDciLCJNb2RpZmllZE9uIjoiMjAyMi0wNS0wOFQwNjowMToyNCIsIlByb2plY3QiOnsiJGlkIjoiNSIsIiR0eXBlIjoiU3dpc3NBY2FkZW1pYy5DaXRhdmkuUHJvamVjdCwgU3dpc3NBY2FkZW1pYy5DaXRhdmkifX0seyIkaWQiOiI2IiwiJHR5cGUiOiJTd2lzc0FjYWRlbWljLkNpdGF2aS5QZXJzb24sIFN3aXNzQWNhZGVtaWMuQ2l0YXZpIiwiRmlyc3ROYW1lIjoiS2FyaW0iLCJMYXN0TmFtZSI6IlJlamViIiwiUHJvdGVjdGVkIjpmYWxzZSwiU2V4IjoyLCJDcmVhdGVkQnkiOiJfQUxJIiwiQ3JlYXRlZE9uIjoiMjAyMi0wNS0wOFQwNjowMToyNSIsIk1vZGlmaWVkQnkiOiJfQUxJIiwiSWQiOiI0ZDBjZGE4OS03NThkLTQ5MzktOGVlNi03YmNmOTRhNTYzZmEiLCJNb2RpZmllZE9uIjoiMjAyMi0wNS0wOFQwNjowMToyNSIsIlByb2plY3QiOnsiJHJlZiI6IjUifX0seyIkaWQiOiI3IiwiJHR5cGUiOiJTd2lzc0FjYWRlbWljLkNpdGF2aS5QZXJzb24sIFN3aXNzQWNhZGVtaWMuQ2l0YXZpIiwiRmlyc3ROYW1lIjoiU3RldmUiLCJMYXN0TmFtZSI6IlNpbXNrZSIsIlByb3RlY3RlZCI6ZmFsc2UsIlNleCI6MCwiQ3JlYXRlZEJ5IjoiX0FMSSIsIkNyZWF0ZWRPbiI6IjIwMjItMDUtMjdUMDI6MjQ6MjAiLCJNb2RpZmllZEJ5IjoiX0FMSSIsIklkIjoiYmFmODZkNTYtZDllNC00Mjk0LTg1MjYtNjU4NTk4OWExOTMxIiwiTW9kaWZpZWRPbiI6IjIwMjItMDUtMjdUMDI6MjQ6MjAiLCJQcm9qZWN0Ijp7IiRyZWYiOiI1In19LHsiJGlkIjoiOCIsIiR0eXBlIjoiU3dpc3NBY2FkZW1pYy5DaXRhdmkuUGVyc29uLCBTd2lzc0FjYWRlbWljLkNpdGF2aSIsIkZpcnN0TmFtZSI6IkhvcnN0IiwiTGFzdE5hbWUiOiJUcmVpYmxtYWllciIsIlByb3RlY3RlZCI6ZmFsc2UsIlNleCI6MiwiQ3JlYXRlZEJ5IjoiX0FMSSIsIkNyZWF0ZWRPbiI6IjIwMjItMDUtMDhUMDY6MDE6MjUiLCJNb2RpZmllZEJ5IjoiX0FMSSIsIklkIjoiODI3MWZkMzYtNzg1OS00NzZjLWFiOGQtNzU0M2U3ZjZjNjNmIiwiTW9kaWZpZWRPbiI6IjIwMjItMDUtMDhUMDY6MDE6MjUiLCJQcm9qZWN0Ijp7IiRyZWYiOiI1In19XSwiQ2l0YXRpb25LZXkiOiJSZWplYiBldCBhbC4gMjAyMSIsIkNpdGF0aW9uS2V5VXBkYXRlVHlwZSI6MCwiQ29sbGFib3JhdG9ycyI6W10sIkN1c3RvbUZpZWxkMSI6IjE1IiwiQ3VzdG9tRmllbGQyIjoiQ29uY2VwdHVhbCIsIkN1c3RvbUZpZWxkMyI6IlN1ZGRlbi1vbnNldCIsIkN1c3RvbUZpZWxkNCI6IkRpc2FzdGVyIHJlbGllZiIsIkN1c3RvbUZpZWxkNSI6IlByZXBhcmVkbmVzcyIsIkN1c3RvbUZpZWxkNiI6IkNvbmNlcHR1YWwgUmVzZWFyY2giLCJDdXN0b21GaWVsZDciOiJFY29ub21pYytFbnZpcm9tZW50YWwrU29jaWFsIiwiQ3VzdG9tRmllbGQ4IjoiTm90IFNwZWNpZmljIiwiQ3VzdG9tRmllbGQ5IjoiSHVuZ2FyeSIsIkRvaSI6IjEwLjEwMTYvai5pb3QuMjAyMS4xMDA0MzQ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xNi9qLmlvdC4yMDIxLjEwMDQzNCIsIlVyaVN0cmluZyI6Imh0dHBzOi8vZG9pLm9yZy8xMC4xMDE2L2ouaW90LjIwMjEuMTAwNDM0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I3VDAyOjI0OjIwIiwiTW9kaWZpZWRCeSI6Il9BTEkiLCJJZCI6IjVmODJhY2NkLWE5MjctNDBlMi04MGNmLWFmMGJiZDE2ODdhMyIsIk1vZGlmaWVkT24iOiIyMDIyLTA1LTI3VDAyOjI0OjIwIiwiUHJvamVjdCI6eyIkcmVmIjoiNSJ9fV0sIk9yZ2FuaXphdGlvbnMiOltdLCJPdGhlcnNJbnZvbHZlZCI6W10sIlBhZ2VSYW5nZSI6IjxzcD5cclxuICA8bj4xMDA0MzQ8L24+XHJcbiAgPGluPnRydWU8L2luPlxyXG4gIDxvcz4xMDA0MzQ8L29zPlxyXG4gIDxwcz4xMDA0MzQ8L3BzPlxyXG48L3NwPlxyXG48b3M+MTAwNDM0PC9vcz4iLCJQZXJpb2RpY2FsIjp7IiRpZCI6IjEzIiwiJHR5cGUiOiJTd2lzc0FjYWRlbWljLkNpdGF2aS5QZXJpb2RpY2FsLCBTd2lzc0FjYWRlbWljLkNpdGF2aSIsIklzc24iOiIyNTQyNjYwNSIsIk5hbWUiOiJJbnRlcm5ldCBvZiBUaGluZ3MiLCJQYWdpbmF0aW9uIjowLCJQcm90ZWN0ZWQiOmZhbHNlLCJDcmVhdGVkQnkiOiJfQUxJIiwiQ3JlYXRlZE9uIjoiMjAyMi0wNS0yN1QwMjoyNDoyMCIsIk1vZGlmaWVkQnkiOiJfQUxJIiwiSWQiOiIzZmQzYmFhZi1lOTM2LTRkOGItOWQyMC0wYmMzMzM5ZTQyMzQiLCJNb2RpZmllZE9uIjoiMjAyMi0wNS0yN1QwMjoyNDoyMCIsIlByb2plY3QiOnsiJHJlZiI6IjUifX0sIlB1Ymxpc2hlcnMiOlt7IiRpZCI6IjE0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JlamViLCBSZWplYiBldCBhbC4gMjAyMSDigJMgSHVtYW5pdGFyaWFuIERyb25lcyIsIlNob3J0VGl0bGVVcGRhdGVUeXBlIjowLCJTb3VyY2VPZkJpYmxpb2dyYXBoaWNJbmZvcm1hdGlvbiI6IkNyb3NzUmVmIiwiU3RhdGljSWRzIjpbIjA1YjM5NjFlLWVkNWMtNDY5Ny05OWI3LTY2ZDY3NWVhOTY1ZCJdLCJUYWJsZU9mQ29udGVudHNDb21wbGV4aXR5IjowLCJUYWJsZU9mQ29udGVudHNTb3VyY2VUZXh0Rm9ybWF0IjowLCJUYXNrcyI6W10sIlRpdGxlIjoiSHVtYW5pdGFyaWFuIERyb25lczogQSBSZXZpZXcgYW5kIFJlc2VhcmNoIEFnZW5kYSIsIlRyYW5zbGF0b3JzIjpbXSwiVm9sdW1lIjoiMTYiLCJZZWFyIjoiMjAyMSIsIlllYXJSZXNvbHZlZCI6IjIwMjEiLCJDcmVhdGVkQnkiOiJfQUxJIiwiQ3JlYXRlZE9uIjoiMjAyMi0wNS0yN1QwMjoyNDoyMCIsIk1vZGlmaWVkQnkiOiJfQUxJIiwiSWQiOiJkMjQzODdhMi04Njc5LTRlZWQtOGFhMy05MDE1MmZmNmFmNTMiLCJNb2RpZmllZE9uIjoiMjAyMi0wOS0yOFQxMzoyNDowOSIsIlByb2plY3QiOnsiJHJlZiI6IjUifX0sIlVzZU51bWJlcmluZ1R5cGVPZlBhcmVudERvY3VtZW50IjpmYWxzZX1dLCJGb3JtYXR0ZWRUZXh0Ijp7IiRpZCI6IjE1IiwiQ291bnQiOjIsIlRleHRVbml0cyI6W3siJGlkIjoiMTYiLCJGb250U3R5bGUiOnsiJGlkIjoiMTciLCJOZXV0cmFsIjp0cnVlfSwiUmVhZGluZ09yZGVyIjoxLCJUZXh0IjoiUmVqZWIifSx7IiRpZCI6IjE4IiwiRm9udFN0eWxlIjp7IiRpZCI6IjE5IiwiSXRhbGljIjp0cnVlfSwiUmVhZGluZ09yZGVyIjoxLCJUZXh0IjoiIGV0IGFsLiJ9XX0sIlRhZyI6IkNpdGF2aVBsYWNlaG9sZGVyIzAwNDYyZGYxLTAzOGItNGJiMC1hNGQ4LTgzYTBlODAxODliNCIsIlRleHQiOiJSZWplYiBldCBhbC4iLCJXQUlWZXJzaW9uIjoiNi44LjAuMCJ9}</w:instrText>
          </w:r>
          <w:r w:rsidR="005E508C" w:rsidRPr="00DD54E3">
            <w:rPr>
              <w:color w:val="000000" w:themeColor="text1"/>
              <w:lang w:val="en-GB"/>
            </w:rPr>
            <w:fldChar w:fldCharType="separate"/>
          </w:r>
          <w:r w:rsidR="00B10F20" w:rsidRPr="00DD54E3">
            <w:rPr>
              <w:color w:val="000000" w:themeColor="text1"/>
              <w:lang w:val="en-GB"/>
            </w:rPr>
            <w:t>Rejeb</w:t>
          </w:r>
          <w:r w:rsidR="00B10F20" w:rsidRPr="00DD54E3">
            <w:rPr>
              <w:i/>
              <w:color w:val="000000" w:themeColor="text1"/>
              <w:lang w:val="en-GB"/>
            </w:rPr>
            <w:t xml:space="preserve"> et al.</w:t>
          </w:r>
          <w:r w:rsidR="005E508C" w:rsidRPr="00DD54E3">
            <w:rPr>
              <w:color w:val="000000" w:themeColor="text1"/>
              <w:lang w:val="en-GB"/>
            </w:rPr>
            <w:fldChar w:fldCharType="end"/>
          </w:r>
        </w:sdtContent>
      </w:sdt>
      <w:r w:rsidR="005E508C" w:rsidRPr="00DD54E3">
        <w:rPr>
          <w:color w:val="000000" w:themeColor="text1"/>
          <w:lang w:val="en-GB"/>
        </w:rPr>
        <w:t xml:space="preserve"> </w:t>
      </w:r>
      <w:sdt>
        <w:sdtPr>
          <w:rPr>
            <w:color w:val="000000" w:themeColor="text1"/>
            <w:lang w:val="en-GB"/>
          </w:rPr>
          <w:alias w:val="To edit, see citavi.com/edit"/>
          <w:tag w:val="CitaviPlaceholder#99597771-7d11-4ee1-9cf7-9785d66c692b"/>
          <w:id w:val="2053880227"/>
          <w:placeholder>
            <w:docPart w:val="F0A3C16BAC89436BA8ED1D397AF50BD7"/>
          </w:placeholder>
        </w:sdtPr>
        <w:sdtContent>
          <w:r w:rsidR="005E508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AwNDYyZGYxLTAzOGItNGJiMC1hNGQ4LTgzYTBlODAxODliNCIsIkVudHJpZXMiOlt7IiRpZCI6IjIiLCIkdHlwZSI6IlN3aXNzQWNhZGVtaWMuQ2l0YXZpLkNpdGF0aW9ucy5Xb3JkUGxhY2Vob2xkZXJFbnRyeSwgU3dpc3NBY2FkZW1pYy5DaXRhdmkiLCJJZCI6IjFjY2Q1YWU1LTdiNjQtNDlmZi05NzYzLTIzOTAxMDRiNTgzNSIsIlJhbmdlTGVuZ3RoIjo2LCJSZWZlcmVuY2VJZCI6ImQyNDM4N2EyLTg2NzktNGVlZC04YWEzLTkwMTUyZmY2YWY1M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YmRlcmFobWFuIiwiTGFzdE5hbWUiOiJSZWplYiIsIlByb3RlY3RlZCI6ZmFsc2UsIlNleCI6MCwiQ3JlYXRlZEJ5IjoiX0FMSSIsIkNyZWF0ZWRPbiI6IjIwMjItMDUtMDhUMDY6MDE6MjQiLCJNb2RpZmllZEJ5IjoiX0FMSSIsIklkIjoiYWRiNmNlNjctN2I3Ny00M2IxLWE5YzEtNzgyMWU0NmZhMTQ3IiwiTW9kaWZpZWRPbiI6IjIwMjItMDUtMDhUMDY6MDE6MjQiLCJQcm9qZWN0Ijp7IiRpZCI6IjUiLCIkdHlwZSI6IlN3aXNzQWNhZGVtaWMuQ2l0YXZpLlByb2plY3QsIFN3aXNzQWNhZGVtaWMuQ2l0YXZpIn19LHsiJGlkIjoiNiIsIiR0eXBlIjoiU3dpc3NBY2FkZW1pYy5DaXRhdmkuUGVyc29uLCBTd2lzc0FjYWRlbWljLkNpdGF2aSIsIkZpcnN0TmFtZSI6IkthcmltIiwiTGFzdE5hbWUiOiJSZWplYiIsIlByb3RlY3RlZCI6ZmFsc2UsIlNleCI6MiwiQ3JlYXRlZEJ5IjoiX0FMSSIsIkNyZWF0ZWRPbiI6IjIwMjItMDUtMDhUMDY6MDE6MjUiLCJNb2RpZmllZEJ5IjoiX0FMSSIsIklkIjoiNGQwY2RhODktNzU4ZC00OTM5LThlZTYtN2JjZjk0YTU2M2ZhIiwiTW9kaWZpZWRPbiI6IjIwMjItMDUtMDhUMDY6MDE6MjUiLCJQcm9qZWN0Ijp7IiRyZWYiOiI1In19LHsiJGlkIjoiNyIsIiR0eXBlIjoiU3dpc3NBY2FkZW1pYy5DaXRhdmkuUGVyc29uLCBTd2lzc0FjYWRlbWljLkNpdGF2aSIsIkZpcnN0TmFtZSI6IlN0ZXZlIiwiTGFzdE5hbWUiOiJTaW1za2UiLCJQcm90ZWN0ZWQiOmZhbHNlLCJTZXgiOjAsIkNyZWF0ZWRCeSI6Il9BTEkiLCJDcmVhdGVkT24iOiIyMDIyLTA1LTI3VDAyOjI0OjIwIiwiTW9kaWZpZWRCeSI6Il9BTEkiLCJJZCI6ImJhZjg2ZDU2LWQ5ZTQtNDI5NC04NTI2LTY1ODU5ODlhMTkzMSIsIk1vZGlmaWVkT24iOiIyMDIyLTA1LTI3VDAyOjI0OjIwIiwiUHJvamVjdCI6eyIkcmVmIjoiNSJ9fSx7IiRpZCI6IjgiLCIkdHlwZSI6IlN3aXNzQWNhZGVtaWMuQ2l0YXZpLlBlcnNvbiwgU3dpc3NBY2FkZW1pYy5DaXRhdmkiLCJGaXJzdE5hbWUiOiJIb3JzdCIsIkxhc3ROYW1lIjoiVHJlaWJsbWFpZXIiLCJQcm90ZWN0ZWQiOmZhbHNlLCJTZXgiOjIsIkNyZWF0ZWRCeSI6Il9BTEkiLCJDcmVhdGVkT24iOiIyMDIyLTA1LTA4VDA2OjAxOjI1IiwiTW9kaWZpZWRCeSI6Il9BTEkiLCJJZCI6IjgyNzFmZDM2LTc4NTktNDc2Yy1hYjhkLTc1NDNlN2Y2YzYzZiIsIk1vZGlmaWVkT24iOiIyMDIyLTA1LTA4VDA2OjAxOjI1IiwiUHJvamVjdCI6eyIkcmVmIjoiNSJ9fV0sIkNpdGF0aW9uS2V5IjoiUmVqZWIgZXQgYWwuIDIwMjEiLCJDaXRhdGlvbktleVVwZGF0ZVR5cGUiOjAsIkNvbGxhYm9yYXRvcnMiOltdLCJDdXN0b21GaWVsZDEiOiIxNSIsIkN1c3RvbUZpZWxkMiI6IkNvbmNlcHR1YWwiLCJDdXN0b21GaWVsZDMiOiJTdWRkZW4tb25zZXQiLCJDdXN0b21GaWVsZDQiOiJEaXNhc3RlciByZWxpZWYiLCJDdXN0b21GaWVsZDUiOiJQcmVwYXJlZG5lc3MiLCJDdXN0b21GaWVsZDYiOiJDb25jZXB0dWFsIFJlc2VhcmNoIiwiQ3VzdG9tRmllbGQ3IjoiRWNvbm9taWMrRW52aXJvbWVudGFsK1NvY2lhbCIsIkN1c3RvbUZpZWxkOCI6Ik5vdCBTcGVjaWZpYyIsIkN1c3RvbUZpZWxkOSI6Ikh1bmdhcnkiLCJEb2kiOiIxMC4xMDE2L2ouaW90LjIwMjEuMTAwNDM0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MTYvai5pb3QuMjAyMS4xMDA0MzQiLCJVcmlTdHJpbmciOiJodHRwczovL2RvaS5vcmcvMTAuMTAxNi9qLmlvdC4yMDIxLjEwMDQzN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yN1QwMjoyNDoyMCIsIk1vZGlmaWVkQnkiOiJfQUxJIiwiSWQiOiI1ZjgyYWNjZC1hOTI3LTQwZTItODBjZi1hZjBiYmQxNjg3YTMiLCJNb2RpZmllZE9uIjoiMjAyMi0wNS0yN1QwMjoyNDoyMCIsIlByb2plY3QiOnsiJHJlZiI6IjUifX1dLCJPcmdhbml6YXRpb25zIjpbXSwiT3RoZXJzSW52b2x2ZWQiOltdLCJQYWdlUmFuZ2UiOiI8c3A+XHJcbiAgPG4+MTAwNDM0PC9uPlxyXG4gIDxpbj50cnVlPC9pbj5cclxuICA8b3M+MTAwNDM0PC9vcz5cclxuICA8cHM+MTAwNDM0PC9wcz5cclxuPC9zcD5cclxuPG9zPjEwMDQzNDwvb3M+IiwiUGVyaW9kaWNhbCI6eyIkaWQiOiIxMyIsIiR0eXBlIjoiU3dpc3NBY2FkZW1pYy5DaXRhdmkuUGVyaW9kaWNhbCwgU3dpc3NBY2FkZW1pYy5DaXRhdmkiLCJJc3NuIjoiMjU0MjY2MDUiLCJOYW1lIjoiSW50ZXJuZXQgb2YgVGhpbmdzIiwiUGFnaW5hdGlvbiI6MCwiUHJvdGVjdGVkIjpmYWxzZSwiQ3JlYXRlZEJ5IjoiX0FMSSIsIkNyZWF0ZWRPbiI6IjIwMjItMDUtMjdUMDI6MjQ6MjAiLCJNb2RpZmllZEJ5IjoiX0FMSSIsIklkIjoiM2ZkM2JhYWYtZTkzNi00ZDhiLTlkMjAtMGJjMzMzOWU0MjM0IiwiTW9kaWZpZWRPbiI6IjIwMjItMDUtMjdUMDI6MjQ6MjAiLCJQcm9qZWN0Ijp7IiRyZWYiOiI1In19LCJQdWJsaXNoZXJzIjpbeyIkaWQiOiIxNC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SZWplYiwgUmVqZWIgZXQgYWwuIDIwMjEg4oCTIEh1bWFuaXRhcmlhbiBEcm9uZXMiLCJTaG9ydFRpdGxlVXBkYXRlVHlwZSI6MCwiU291cmNlT2ZCaWJsaW9ncmFwaGljSW5mb3JtYXRpb24iOiJDcm9zc1JlZiIsIlN0YXRpY0lkcyI6WyIwNWIzOTYxZS1lZDVjLTQ2OTctOTliNy02NmQ2NzVlYTk2NWQiXSwiVGFibGVPZkNvbnRlbnRzQ29tcGxleGl0eSI6MCwiVGFibGVPZkNvbnRlbnRzU291cmNlVGV4dEZvcm1hdCI6MCwiVGFza3MiOltdLCJUaXRsZSI6Ikh1bWFuaXRhcmlhbiBEcm9uZXM6IEEgUmV2aWV3IGFuZCBSZXNlYXJjaCBBZ2VuZGEiLCJUcmFuc2xhdG9ycyI6W10sIlZvbHVtZSI6IjE2IiwiWWVhciI6IjIwMjEiLCJZZWFyUmVzb2x2ZWQiOiIyMDIxIiwiQ3JlYXRlZEJ5IjoiX0FMSSIsIkNyZWF0ZWRPbiI6IjIwMjItMDUtMjdUMDI6MjQ6MjAiLCJNb2RpZmllZEJ5IjoiX0FMSSIsIklkIjoiZDI0Mzg3YTItODY3OS00ZWVkLThhYTMtOTAxNTJmZjZhZjUzIiwiTW9kaWZpZWRPbiI6IjIwMjItMDktMjhUMTM6MjQ6MDkiLCJQcm9qZWN0Ijp7IiRyZWYiOiI1In19LCJVc2VOdW1iZXJpbmdUeXBlT2ZQYXJlbnREb2N1bWVudCI6ZmFsc2UsIlllYXJPbmx5Ijp0cnVlfV0sIkZvcm1hdHRlZFRleHQiOnsiJGlkIjoiMTUiLCJDb3VudCI6MSwiVGV4dFVuaXRzIjpbeyIkaWQiOiIxNiIsIkZvbnRTdHlsZSI6eyIkaWQiOiIxNyIsIk5ldXRyYWwiOnRydWV9LCJSZWFkaW5nT3JkZXIiOjEsIlRleHQiOiIoMjAyMSkifV19LCJUYWciOiJDaXRhdmlQbGFjZWhvbGRlciM5OTU5Nzc3MS03ZDExLTRlZTEtOWNmNy05Nzg1ZDY2YzY5MmIiLCJUZXh0IjoiKDIwMjEpIiwiV0FJVmVyc2lvbiI6IjYuOC4wLjAifQ==}</w:instrText>
          </w:r>
          <w:r w:rsidR="005E508C" w:rsidRPr="00DD54E3">
            <w:rPr>
              <w:color w:val="000000" w:themeColor="text1"/>
              <w:lang w:val="en-GB"/>
            </w:rPr>
            <w:fldChar w:fldCharType="separate"/>
          </w:r>
          <w:r w:rsidR="00B10F20" w:rsidRPr="00DD54E3">
            <w:rPr>
              <w:color w:val="000000" w:themeColor="text1"/>
              <w:lang w:val="en-GB"/>
            </w:rPr>
            <w:t>(2021)</w:t>
          </w:r>
          <w:r w:rsidR="005E508C" w:rsidRPr="00DD54E3">
            <w:rPr>
              <w:color w:val="000000" w:themeColor="text1"/>
              <w:lang w:val="en-GB"/>
            </w:rPr>
            <w:fldChar w:fldCharType="end"/>
          </w:r>
        </w:sdtContent>
      </w:sdt>
      <w:r w:rsidR="00DA780E" w:rsidRPr="00DD54E3">
        <w:rPr>
          <w:color w:val="000000" w:themeColor="text1"/>
          <w:lang w:val="en-GB"/>
        </w:rPr>
        <w:t>, who</w:t>
      </w:r>
      <w:r w:rsidR="005E508C" w:rsidRPr="00DD54E3">
        <w:rPr>
          <w:color w:val="000000" w:themeColor="text1"/>
          <w:lang w:val="en-GB"/>
        </w:rPr>
        <w:t xml:space="preserve"> concluded that </w:t>
      </w:r>
      <w:r w:rsidR="00C27B19" w:rsidRPr="00DD54E3">
        <w:rPr>
          <w:color w:val="000000" w:themeColor="text1"/>
          <w:lang w:val="en-GB"/>
        </w:rPr>
        <w:t>drones</w:t>
      </w:r>
      <w:r w:rsidR="005E508C" w:rsidRPr="00DD54E3">
        <w:rPr>
          <w:color w:val="000000" w:themeColor="text1"/>
          <w:lang w:val="en-GB"/>
        </w:rPr>
        <w:t xml:space="preserve"> are a viable, environmentally friendly transportation mode for more adaptable, cost-effective, and long-term humanitarian operations.</w:t>
      </w:r>
      <w:r w:rsidR="00C0663A" w:rsidRPr="00DD54E3">
        <w:rPr>
          <w:color w:val="000000" w:themeColor="text1"/>
          <w:lang w:val="en-GB"/>
        </w:rPr>
        <w:t xml:space="preserve"> </w:t>
      </w:r>
      <w:sdt>
        <w:sdtPr>
          <w:rPr>
            <w:color w:val="000000" w:themeColor="text1"/>
            <w:lang w:val="en-GB"/>
          </w:rPr>
          <w:alias w:val="To edit, see citavi.com/edit"/>
          <w:tag w:val="CitaviPlaceholder#609429d0-0c2a-47ba-aeaf-6db6af55f848"/>
          <w:id w:val="-14461658"/>
          <w:placeholder>
            <w:docPart w:val="16B386FB9451460CA0765763451B127E"/>
          </w:placeholder>
        </w:sdtPr>
        <w:sdtContent>
          <w:r w:rsidR="00C0663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E0ZWJiMDEwLTU5ZDctNGI0ZC1iOTZmLTllN2Q1NDZkMDc4MCIsIkVudHJpZXMiOlt7IiRpZCI6IjIiLCIkdHlwZSI6IlN3aXNzQWNhZGVtaWMuQ2l0YXZpLkNpdGF0aW9ucy5Xb3JkUGxhY2Vob2xkZXJFbnRyeSwgU3dpc3NBY2FkZW1pYy5DaXRhdmkiLCJJZCI6ImM1M2UxZmU0LTcwODEtNGU0My04ODVlLTQ0MjQ0OWM1M2JkZCIsIlJhbmdlTGVuZ3RoIjoxNywiUmVmZXJlbmNlSWQiOiJmMmRiYWJjZC0wZWFlLTRmMjAtODFlYi03ODQ3MTFiMDQ5MT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sYmVydG8iLCJMYXN0TmFtZSI6IlJlZ2F0dGllcmkiLCJQcm90ZWN0ZWQiOmZhbHNlLCJTZXgiOjAsIkNyZWF0ZWRCeSI6Il9BTEkiLCJDcmVhdGVkT24iOiIyMDIyLTAzLTEyVDA1OjA0OjI2IiwiTW9kaWZpZWRCeSI6Il9BTEkiLCJJZCI6IjNiY2UxMTAxLThkZDQtNGRhMy05NzUzLTA3MmI4MGQxNWQ3NyIsIk1vZGlmaWVkT24iOiIyMDIyLTAzLTEyVDA1OjA0OjI2IiwiUHJvamVjdCI6eyIkaWQiOiI1IiwiJHR5cGUiOiJTd2lzc0FjYWRlbWljLkNpdGF2aS5Qcm9qZWN0LCBTd2lzc0FjYWRlbWljLkNpdGF2aSJ9fSx7IiRpZCI6IjYiLCIkdHlwZSI6IlN3aXNzQWNhZGVtaWMuQ2l0YXZpLlBlcnNvbiwgU3dpc3NBY2FkZW1pYy5DaXRhdmkiLCJGaXJzdE5hbWUiOiJGcmFuY2VzY28iLCJMYXN0TmFtZSI6IlBpYW5hIiwiUHJvdGVjdGVkIjpmYWxzZSwiU2V4IjowLCJDcmVhdGVkQnkiOiJfQUxJIiwiQ3JlYXRlZE9uIjoiMjAyMi0wMy0xNlQxMToxMjo1OCIsIk1vZGlmaWVkQnkiOiJfQUxJIiwiSWQiOiIyNTQzNDRjNS02ZTQ0LTRhZTEtOTZlZS01MjM4M2NjYmJiZGMiLCJNb2RpZmllZE9uIjoiMjAyMi0wMy0xNlQxMToxMjo1OCIsIlByb2plY3QiOnsiJHJlZiI6IjUifX0seyIkaWQiOiI3IiwiJHR5cGUiOiJTd2lzc0FjYWRlbWljLkNpdGF2aS5QZXJzb24sIFN3aXNzQWNhZGVtaWMuQ2l0YXZpIiwiRmlyc3ROYW1lIjoiTWFyY28iLCJMYXN0TmFtZSI6IkJvcnRvbGluaSIsIlByb3RlY3RlZCI6ZmFsc2UsIlNleCI6MCwiQ3JlYXRlZEJ5IjoiX0FMSSIsIkNyZWF0ZWRPbiI6IjIwMjItMDMtMTZUMTE6MTI6NTgiLCJNb2RpZmllZEJ5IjoiX0FMSSIsIklkIjoiZmFkZDUxMDQtMWVhMy00MjVhLWJjYzktNjE0NTkwZTQ4OTIwIiwiTW9kaWZpZWRPbiI6IjIwMjItMDMtMTZUMTE6MTI6NTgiLCJQcm9qZWN0Ijp7IiRyZWYiOiI1In19LHsiJGlkIjoiOCIsIiR0eXBlIjoiU3dpc3NBY2FkZW1pYy5DaXRhdmkuUGVyc29uLCBTd2lzc0FjYWRlbWljLkNpdGF2aSIsIkZpcnN0TmFtZSI6Ik1hdXJvIiwiTGFzdE5hbWUiOiJHYW1iZXJpIiwiUHJvdGVjdGVkIjpmYWxzZSwiU2V4IjowLCJDcmVhdGVkQnkiOiJfQUxJIiwiQ3JlYXRlZE9uIjoiMjAyMi0wMy0xNlQxMToxMjo1OCIsIk1vZGlmaWVkQnkiOiJfQUxJIiwiSWQiOiI0ZmY3NzAxMC02NGY1LTQwZDktODZlZS00YmEyZjhjODE3YTkiLCJNb2RpZmllZE9uIjoiMjAyMi0wMy0xNlQxMToxMjo1OCIsIlByb2plY3QiOnsiJHJlZiI6IjUifX0seyIkaWQiOiI5IiwiJHR5cGUiOiJTd2lzc0FjYWRlbWljLkNpdGF2aS5QZXJzb24sIFN3aXNzQWNhZGVtaWMuQ2l0YXZpIiwiRmlyc3ROYW1lIjoiRW1pbGlvIiwiTGFzdE5hbWUiOiJGZXJyYXJpIiwiUHJvdGVjdGVkIjpmYWxzZSwiU2V4IjowLCJDcmVhdGVkQnkiOiJfQUxJIiwiQ3JlYXRlZE9uIjoiMjAyMi0wMy0xNlQxMToxMjo1OCIsIk1vZGlmaWVkQnkiOiJfQUxJIiwiSWQiOiJkZGNkNWJhNS1hMTQ1LTQ0YTYtYmIyOC0yNTI4MjlhNTM2ZDMiLCJNb2RpZmllZE9uIjoiMjAyMi0wMy0xNlQxMToxMjo1OCIsIlByb2plY3QiOnsiJHJlZiI6IjUifX1dLCJDaXRhdGlvbktleSI6IlJlZ2F0dGllcmkgZXQgYWwuIDIwMTYiLCJDaXRhdGlvbktleVVwZGF0ZVR5cGUiOjAsIkNvbGxhYm9yYXRvcnMiOltdLCJDdXN0b21GaWVsZDEiOiI0NiIsIkN1c3RvbUZpZWxkMiI6IkVtcGlyaWNhbCIsIkN1c3RvbUZpZWxkMyI6IkJvdGggb3Igbm90IHNwZWNpZmljIiwiQ3VzdG9tRmllbGQ0IjoiQm90aCBvciBub3Qgc3BlY2lmaWMiLCJDdXN0b21GaWVsZDUiOiJTZXZlcmFsIiwiQ3VzdG9tRmllbGQ2IjoiRmllbGQgRXhwZXJpbWVudCIsIkN1c3RvbUZpZWxkNyI6IkVudmlyb25tZW50IiwiQ3VzdG9tRmllbGQ4IjoiTm90IFNwZWNpZmljIiwiQ3VzdG9tRmllbGQ5IjoiSXRhbHkiLCJEb2kiOiIxMC4xMDE2L2oucnNlci4yMDE1LjEyLjE5OSIsIkVkaXRvcnMiOltdLCJFdmFsdWF0aW9uQ29tcGxleGl0eSI6MCwiRXZhbHVhdGlvblNvdXJjZVRleHRGb3JtYXQiOjAsIkdyb3VwcyI6W3siJGlkIjoiMTA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xIiwiJHR5cGUiOiJTd2lzc0FjYWRlbWljLkNpdGF2aS5Mb2NhdGlvbiwgU3dpc3NBY2FkZW1pYy5DaXRhdmkiLCJBZGRyZXNzIjp7IiRpZCI6IjEyIiwiJHR5cGUiOiJTd2lzc0FjYWRlbWljLkNpdGF2aS5MaW5rZWRSZXNvdXJjZSwgU3dpc3NBY2FkZW1pYy5DaXRhdmkiLCJMaW5rZWRSZXNvdXJjZVR5cGUiOjUsIk9yaWdpbmFsU3RyaW5nIjoiMTAuMTAxNi9qLnJzZXIuMjAxNS4xMi4xOTkiLCJVcmlTdHJpbmciOiJodHRwczovL2RvaS5vcmcvMTAuMTAxNi9qLnJzZXIuMjAxNS4xMi4xOTk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E6MTI6NTgiLCJNb2RpZmllZEJ5IjoiX0FMSSIsIklkIjoiMTQ2YzAxZGYtNGRiZS00ZGI1LThhYzctZmU5NTAzMzc5ZGFjIiwiTW9kaWZpZWRPbiI6IjIwMjItMDMtMTZUMTE6MTI6NTgiLCJQcm9qZWN0Ijp7IiRyZWYiOiI1In19XSwiT3JnYW5pemF0aW9ucyI6W10sIk90aGVyc0ludm9sdmVkIjpbXSwiUGFnZVJhbmdlIjoiPHNwPlxyXG4gIDxuPjMxOTwvbj5cclxuICA8aW4+dHJ1ZTwvaW4+XHJcbiAgPG9zPjMxOTwvb3M+XHJcbiAgPHBzPjMxOTwvcHM+XHJcbjwvc3A+XHJcbjxlcD5cclxuICA8bj4zMjY8L24+XHJcbiAgPGluPnRydWU8L2luPlxyXG4gIDxvcz4zMjY8L29zPlxyXG4gIDxwcz4zMjY8L3BzPlxyXG48L2VwPlxyXG48b3M+MzE5LTMyNjwvb3M+IiwiUGVyaW9kaWNhbCI6eyIkaWQiOiIxNCIsIiR0eXBlIjoiU3dpc3NBY2FkZW1pYy5DaXRhdmkuUGVyaW9kaWNhbCwgU3dpc3NBY2FkZW1pYy5DaXRhdmkiLCJJc3NuIjoiMTM2NDAzMjEiLCJOYW1lIjoiUmVuZXdhYmxlIGFuZCBTdXN0YWluYWJsZSBFbmVyZ3kgUmV2aWV3cyIsIlBhZ2luYXRpb24iOjAsIlByb3RlY3RlZCI6ZmFsc2UsIkNyZWF0ZWRCeSI6Il9BTEkiLCJDcmVhdGVkT24iOiIyMDIyLTAzLTE2VDExOjEyOjU4IiwiTW9kaWZpZWRCeSI6Il9BTEkiLCJJZCI6ImY5YTkxYjhiLThkMDEtNGM5MC1iNGY2LTEyYjdkMjg5ZWU3YSIsIk1vZGlmaWVkT24iOiIyMDIyLTAzLTE2VDExOjEyOjU4IiwiUHJvamVjdCI6eyIkcmVmIjoiNSJ9fSwiUHVibGlzaGVycyI6W3siJGlkIjoiMTU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UmVnYXR0aWVyaSwgUGlhbmEgZXQgYWwuIDIwMTYg4oCTIElubm92YXRpdmUgcG9ydGFibGUgc29sYXIgY29va2VyIHVzaW5nIiwiU2hvcnRUaXRsZVVwZGF0ZVR5cGUiOjAsIlNvdXJjZU9mQmlibGlvZ3JhcGhpY0luZm9ybWF0aW9uIjoiQ3Jvc3NSZWYiLCJTdGF0aWNJZHMiOlsiMmZlMjNiYzQtMWRlMy00N2ExLTg1ZjktZTAxYzkzNzEwMTgzIl0sIlRhYmxlT2ZDb250ZW50c0NvbXBsZXhpdHkiOjAsIlRhYmxlT2ZDb250ZW50c1NvdXJjZVRleHRGb3JtYXQiOjAsIlRhc2tzIjpbXSwiVGl0bGUiOiJJbm5vdmF0aXZlIHBvcnRhYmxlIHNvbGFyIGNvb2tlciB1c2luZyB0aGUgcGFja2FnaW5nIHdhc3RlIG9mIGh1bWFuaXRhcmlhbiBzdXBwbGllcyIsIlRyYW5zbGF0b3JzIjpbXSwiVm9sdW1lIjoiNTciLCJZZWFyIjoiMjAxNiIsIlllYXJSZXNvbHZlZCI6IjIwMTYiLCJDcmVhdGVkQnkiOiJfQUxJIiwiQ3JlYXRlZE9uIjoiMjAyMi0wMy0xNlQxMToxMjo1OCIsIk1vZGlmaWVkQnkiOiJfQUxJIiwiSWQiOiJmMmRiYWJjZC0wZWFlLTRmMjAtODFlYi03ODQ3MTFiMDQ5MTIiLCJNb2RpZmllZE9uIjoiMjAyMi0xMC0zMVQwNToyMjoyMyIsIlByb2plY3QiOnsiJHJlZiI6IjUifX0sIlVzZU51bWJlcmluZ1R5cGVPZlBhcmVudERvY3VtZW50IjpmYWxzZX1dLCJGb3JtYXR0ZWRUZXh0Ijp7IiRpZCI6IjE2IiwiQ291bnQiOjIsIlRleHRVbml0cyI6W3siJGlkIjoiMTciLCJGb250U3R5bGUiOnsiJGlkIjoiMTgiLCJOZXV0cmFsIjp0cnVlfSwiUmVhZGluZ09yZGVyIjoxLCJUZXh0IjoiUmVnYXR0aWVyaSJ9LHsiJGlkIjoiMTkiLCJGb250U3R5bGUiOnsiJGlkIjoiMjAiLCJJdGFsaWMiOnRydWV9LCJSZWFkaW5nT3JkZXIiOjEsIlRleHQiOiIgZXQgYWwuIn1dfSwiVGFnIjoiQ2l0YXZpUGxhY2Vob2xkZXIjNjA5NDI5ZDAtMGMyYS00N2JhLWFlYWYtNmRiNmFmNTVmODQ4IiwiVGV4dCI6IlJlZ2F0dGllcmkgZXQgYWwuIiwiV0FJVmVyc2lvbiI6IjYuOC4wLjAifQ==}</w:instrText>
          </w:r>
          <w:r w:rsidR="00C0663A" w:rsidRPr="00DD54E3">
            <w:rPr>
              <w:color w:val="000000" w:themeColor="text1"/>
              <w:lang w:val="en-GB"/>
            </w:rPr>
            <w:fldChar w:fldCharType="separate"/>
          </w:r>
          <w:r w:rsidR="00B10F20" w:rsidRPr="00DD54E3">
            <w:rPr>
              <w:color w:val="000000" w:themeColor="text1"/>
              <w:lang w:val="en-GB"/>
            </w:rPr>
            <w:t>Regattieri</w:t>
          </w:r>
          <w:r w:rsidR="00B10F20" w:rsidRPr="00DD54E3">
            <w:rPr>
              <w:i/>
              <w:color w:val="000000" w:themeColor="text1"/>
              <w:lang w:val="en-GB"/>
            </w:rPr>
            <w:t xml:space="preserve"> et al.</w:t>
          </w:r>
          <w:r w:rsidR="00C0663A" w:rsidRPr="00DD54E3">
            <w:rPr>
              <w:color w:val="000000" w:themeColor="text1"/>
              <w:lang w:val="en-GB"/>
            </w:rPr>
            <w:fldChar w:fldCharType="end"/>
          </w:r>
        </w:sdtContent>
      </w:sdt>
      <w:r w:rsidR="00C0663A" w:rsidRPr="00DD54E3">
        <w:rPr>
          <w:color w:val="000000" w:themeColor="text1"/>
          <w:lang w:val="en-GB"/>
        </w:rPr>
        <w:t xml:space="preserve"> </w:t>
      </w:r>
      <w:sdt>
        <w:sdtPr>
          <w:rPr>
            <w:color w:val="000000" w:themeColor="text1"/>
            <w:lang w:val="en-GB"/>
          </w:rPr>
          <w:alias w:val="To edit, see citavi.com/edit"/>
          <w:tag w:val="CitaviPlaceholder#62b9fa6d-5685-4ee0-b574-f37ba7d7b386"/>
          <w:id w:val="-292743326"/>
          <w:placeholder>
            <w:docPart w:val="16B386FB9451460CA0765763451B127E"/>
          </w:placeholder>
        </w:sdtPr>
        <w:sdtContent>
          <w:r w:rsidR="00C0663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llM2M4ZTg3LTEzMjAtNDc5MC05Y2JkLTNjY2Y5NDVkM2ZmZSIsIkVudHJpZXMiOlt7IiRpZCI6IjIiLCIkdHlwZSI6IlN3aXNzQWNhZGVtaWMuQ2l0YXZpLkNpdGF0aW9ucy5Xb3JkUGxhY2Vob2xkZXJFbnRyeSwgU3dpc3NBY2FkZW1pYy5DaXRhdmkiLCJJZCI6ImU1OTE3M2VhLTdjNjgtNGMyNi05ZWFiLWMxY2I3NWJhZTA1ZCIsIlJhbmdlTGVuZ3RoIjo2LCJSZWZlcmVuY2VJZCI6ImYyZGJhYmNkLTBlYWUtNGYyMC04MWViLTc4NDcxMWIwNDkxM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GJlcnRvIiwiTGFzdE5hbWUiOiJSZWdhdHRpZXJpIiwiUHJvdGVjdGVkIjpmYWxzZSwiU2V4IjowLCJDcmVhdGVkQnkiOiJfQUxJIiwiQ3JlYXRlZE9uIjoiMjAyMi0wMy0xMlQwNTowNDoyNiIsIk1vZGlmaWVkQnkiOiJfQUxJIiwiSWQiOiIzYmNlMTEwMS04ZGQ0LTRkYTMtOTc1My0wNzJiODBkMTVkNzciLCJNb2RpZmllZE9uIjoiMjAyMi0wMy0xMlQwNTowNDoyNiIsIlByb2plY3QiOnsiJGlkIjoiNSIsIiR0eXBlIjoiU3dpc3NBY2FkZW1pYy5DaXRhdmkuUHJvamVjdCwgU3dpc3NBY2FkZW1pYy5DaXRhdmkifX0seyIkaWQiOiI2IiwiJHR5cGUiOiJTd2lzc0FjYWRlbWljLkNpdGF2aS5QZXJzb24sIFN3aXNzQWNhZGVtaWMuQ2l0YXZpIiwiRmlyc3ROYW1lIjoiRnJhbmNlc2NvIiwiTGFzdE5hbWUiOiJQaWFuYSIsIlByb3RlY3RlZCI6ZmFsc2UsIlNleCI6MCwiQ3JlYXRlZEJ5IjoiX0FMSSIsIkNyZWF0ZWRPbiI6IjIwMjItMDMtMTZUMTE6MTI6NTgiLCJNb2RpZmllZEJ5IjoiX0FMSSIsIklkIjoiMjU0MzQ0YzUtNmU0NC00YWUxLTk2ZWUtNTIzODNjY2JiYmRjIiwiTW9kaWZpZWRPbiI6IjIwMjItMDMtMTZUMTE6MTI6NTgiLCJQcm9qZWN0Ijp7IiRyZWYiOiI1In19LHsiJGlkIjoiNyIsIiR0eXBlIjoiU3dpc3NBY2FkZW1pYy5DaXRhdmkuUGVyc29uLCBTd2lzc0FjYWRlbWljLkNpdGF2aSIsIkZpcnN0TmFtZSI6Ik1hcmNvIiwiTGFzdE5hbWUiOiJCb3J0b2xpbmkiLCJQcm90ZWN0ZWQiOmZhbHNlLCJTZXgiOjAsIkNyZWF0ZWRCeSI6Il9BTEkiLCJDcmVhdGVkT24iOiIyMDIyLTAzLTE2VDExOjEyOjU4IiwiTW9kaWZpZWRCeSI6Il9BTEkiLCJJZCI6ImZhZGQ1MTA0LTFlYTMtNDI1YS1iY2M5LTYxNDU5MGU0ODkyMCIsIk1vZGlmaWVkT24iOiIyMDIyLTAzLTE2VDExOjEyOjU4IiwiUHJvamVjdCI6eyIkcmVmIjoiNSJ9fSx7IiRpZCI6IjgiLCIkdHlwZSI6IlN3aXNzQWNhZGVtaWMuQ2l0YXZpLlBlcnNvbiwgU3dpc3NBY2FkZW1pYy5DaXRhdmkiLCJGaXJzdE5hbWUiOiJNYXVybyIsIkxhc3ROYW1lIjoiR2FtYmVyaSIsIlByb3RlY3RlZCI6ZmFsc2UsIlNleCI6MCwiQ3JlYXRlZEJ5IjoiX0FMSSIsIkNyZWF0ZWRPbiI6IjIwMjItMDMtMTZUMTE6MTI6NTgiLCJNb2RpZmllZEJ5IjoiX0FMSSIsIklkIjoiNGZmNzcwMTAtNjRmNS00MGQ5LTg2ZWUtNGJhMmY4YzgxN2E5IiwiTW9kaWZpZWRPbiI6IjIwMjItMDMtMTZUMTE6MTI6NTgiLCJQcm9qZWN0Ijp7IiRyZWYiOiI1In19LHsiJGlkIjoiOSIsIiR0eXBlIjoiU3dpc3NBY2FkZW1pYy5DaXRhdmkuUGVyc29uLCBTd2lzc0FjYWRlbWljLkNpdGF2aSIsIkZpcnN0TmFtZSI6IkVtaWxpbyIsIkxhc3ROYW1lIjoiRmVycmFyaSIsIlByb3RlY3RlZCI6ZmFsc2UsIlNleCI6MCwiQ3JlYXRlZEJ5IjoiX0FMSSIsIkNyZWF0ZWRPbiI6IjIwMjItMDMtMTZUMTE6MTI6NTgiLCJNb2RpZmllZEJ5IjoiX0FMSSIsIklkIjoiZGRjZDViYTUtYTE0NS00NGE2LWJiMjgtMjUyODI5YTUzNmQzIiwiTW9kaWZpZWRPbiI6IjIwMjItMDMtMTZUMTE6MTI6NTgiLCJQcm9qZWN0Ijp7IiRyZWYiOiI1In19XSwiQ2l0YXRpb25LZXkiOiJSZWdhdHRpZXJpIGV0IGFsLiAyMDE2IiwiQ2l0YXRpb25LZXlVcGRhdGVUeXBlIjowLCJDb2xsYWJvcmF0b3JzIjpbXSwiQ3VzdG9tRmllbGQxIjoiNDYiLCJDdXN0b21GaWVsZDIiOiJFbXBpcmljYWwiLCJDdXN0b21GaWVsZDMiOiJCb3RoIG9yIG5vdCBzcGVjaWZpYyIsIkN1c3RvbUZpZWxkNCI6IkJvdGggb3Igbm90IHNwZWNpZmljIiwiQ3VzdG9tRmllbGQ1IjoiU2V2ZXJhbCIsIkN1c3RvbUZpZWxkNiI6IkZpZWxkIEV4cGVyaW1lbnQiLCJDdXN0b21GaWVsZDciOiJFbnZpcm9ubWVudCIsIkN1c3RvbUZpZWxkOCI6Ik5vdCBTcGVjaWZpYyIsIkN1c3RvbUZpZWxkOSI6Ikl0YWx5IiwiRG9pIjoiMTAuMTAxNi9qLnJzZXIuMjAxNS4xMi4xOTk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jEwLjEwMTYvai5yc2VyLjIwMTUuMTIuMTk5IiwiVXJpU3RyaW5nIjoiaHR0cHM6Ly9kb2kub3JnLzEwLjEwMTYvai5yc2VyLjIwMTUuMTIuMTk5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xOjEyOjU4IiwiTW9kaWZpZWRCeSI6Il9BTEkiLCJJZCI6IjE0NmMwMWRmLTRkYmUtNGRiNS04YWM3LWZlOTUwMzM3OWRhYyIsIk1vZGlmaWVkT24iOiIyMDIyLTAzLTE2VDExOjEyOjU4IiwiUHJvamVjdCI6eyIkcmVmIjoiNSJ9fV0sIk9yZ2FuaXphdGlvbnMiOltdLCJPdGhlcnNJbnZvbHZlZCI6W10sIlBhZ2VSYW5nZSI6IjxzcD5cclxuICA8bj4zMTk8L24+XHJcbiAgPGluPnRydWU8L2luPlxyXG4gIDxvcz4zMTk8L29zPlxyXG4gIDxwcz4zMTk8L3BzPlxyXG48L3NwPlxyXG48ZXA+XHJcbiAgPG4+MzI2PC9uPlxyXG4gIDxpbj50cnVlPC9pbj5cclxuICA8b3M+MzI2PC9vcz5cclxuICA8cHM+MzI2PC9wcz5cclxuPC9lcD5cclxuPG9zPjMxOS0zMjY8L29zPiIsIlBlcmlvZGljYWwiOnsiJGlkIjoiMTQiLCIkdHlwZSI6IlN3aXNzQWNhZGVtaWMuQ2l0YXZpLlBlcmlvZGljYWwsIFN3aXNzQWNhZGVtaWMuQ2l0YXZpIiwiSXNzbiI6IjEzNjQwMzIxIiwiTmFtZSI6IlJlbmV3YWJsZSBhbmQgU3VzdGFpbmFibGUgRW5lcmd5IFJldmlld3MiLCJQYWdpbmF0aW9uIjowLCJQcm90ZWN0ZWQiOmZhbHNlLCJDcmVhdGVkQnkiOiJfQUxJIiwiQ3JlYXRlZE9uIjoiMjAyMi0wMy0xNlQxMToxMjo1OCIsIk1vZGlmaWVkQnkiOiJfQUxJIiwiSWQiOiJmOWE5MWI4Yi04ZDAxLTRjOTAtYjRmNi0xMmI3ZDI4OWVlN2EiLCJNb2RpZmllZE9uIjoiMjAyMi0wMy0xNlQxMToxMjo1OCIsIlByb2plY3QiOnsiJHJlZiI6IjUifX0sIlB1Ymxpc2hlcnMiOlt7IiRpZCI6IjE1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JlZ2F0dGllcmksIFBpYW5hIGV0IGFsLiAyMDE2IOKAkyBJbm5vdmF0aXZlIHBvcnRhYmxlIHNvbGFyIGNvb2tlciB1c2luZyIsIlNob3J0VGl0bGVVcGRhdGVUeXBlIjowLCJTb3VyY2VPZkJpYmxpb2dyYXBoaWNJbmZvcm1hdGlvbiI6IkNyb3NzUmVmIiwiU3RhdGljSWRzIjpbIjJmZTIzYmM0LTFkZTMtNDdhMS04NWY5LWUwMWM5MzcxMDE4MyJdLCJUYWJsZU9mQ29udGVudHNDb21wbGV4aXR5IjowLCJUYWJsZU9mQ29udGVudHNTb3VyY2VUZXh0Rm9ybWF0IjowLCJUYXNrcyI6W10sIlRpdGxlIjoiSW5ub3ZhdGl2ZSBwb3J0YWJsZSBzb2xhciBjb29rZXIgdXNpbmcgdGhlIHBhY2thZ2luZyB3YXN0ZSBvZiBodW1hbml0YXJpYW4gc3VwcGxpZXMiLCJUcmFuc2xhdG9ycyI6W10sIlZvbHVtZSI6IjU3IiwiWWVhciI6IjIwMTYiLCJZZWFyUmVzb2x2ZWQiOiIyMDE2IiwiQ3JlYXRlZEJ5IjoiX0FMSSIsIkNyZWF0ZWRPbiI6IjIwMjItMDMtMTZUMTE6MTI6NTgiLCJNb2RpZmllZEJ5IjoiX0FMSSIsIklkIjoiZjJkYmFiY2QtMGVhZS00ZjIwLTgxZWItNzg0NzExYjA0OTEyIiwiTW9kaWZpZWRPbiI6IjIwMjItMTAtMzFUMDU6MjI6MjMiLCJQcm9qZWN0Ijp7IiRyZWYiOiI1In19LCJVc2VOdW1iZXJpbmdUeXBlT2ZQYXJlbnREb2N1bWVudCI6ZmFsc2UsIlllYXJPbmx5Ijp0cnVlfV0sIkZvcm1hdHRlZFRleHQiOnsiJGlkIjoiMTYiLCJDb3VudCI6MSwiVGV4dFVuaXRzIjpbeyIkaWQiOiIxNyIsIkZvbnRTdHlsZSI6eyIkaWQiOiIxOCIsIk5ldXRyYWwiOnRydWV9LCJSZWFkaW5nT3JkZXIiOjEsIlRleHQiOiIoMjAxNikifV19LCJUYWciOiJDaXRhdmlQbGFjZWhvbGRlciM2MmI5ZmE2ZC01Njg1LTRlZTAtYjU3NC1mMzdiYTdkN2IzODYiLCJUZXh0IjoiKDIwMTYpIiwiV0FJVmVyc2lvbiI6IjYuOC4wLjAifQ==}</w:instrText>
          </w:r>
          <w:r w:rsidR="00C0663A" w:rsidRPr="00DD54E3">
            <w:rPr>
              <w:color w:val="000000" w:themeColor="text1"/>
              <w:lang w:val="en-GB"/>
            </w:rPr>
            <w:fldChar w:fldCharType="separate"/>
          </w:r>
          <w:r w:rsidR="00B10F20" w:rsidRPr="00DD54E3">
            <w:rPr>
              <w:color w:val="000000" w:themeColor="text1"/>
              <w:lang w:val="en-GB"/>
            </w:rPr>
            <w:t>(2016)</w:t>
          </w:r>
          <w:r w:rsidR="00C0663A" w:rsidRPr="00DD54E3">
            <w:rPr>
              <w:color w:val="000000" w:themeColor="text1"/>
              <w:lang w:val="en-GB"/>
            </w:rPr>
            <w:fldChar w:fldCharType="end"/>
          </w:r>
        </w:sdtContent>
      </w:sdt>
      <w:r w:rsidR="00C0663A" w:rsidRPr="00DD54E3">
        <w:rPr>
          <w:color w:val="000000" w:themeColor="text1"/>
          <w:lang w:val="en-GB"/>
        </w:rPr>
        <w:t xml:space="preserve"> designed a portable, self-contained solar cooker </w:t>
      </w:r>
      <w:r w:rsidR="002D296F" w:rsidRPr="00DD54E3">
        <w:rPr>
          <w:color w:val="000000" w:themeColor="text1"/>
          <w:lang w:val="en-GB"/>
        </w:rPr>
        <w:t>made from</w:t>
      </w:r>
      <w:r w:rsidR="006868CA" w:rsidRPr="00DD54E3">
        <w:rPr>
          <w:color w:val="000000" w:themeColor="text1"/>
          <w:lang w:val="en-GB"/>
        </w:rPr>
        <w:t xml:space="preserve"> packaging waste of humanitarian supplies </w:t>
      </w:r>
      <w:r w:rsidR="00C0663A" w:rsidRPr="00DD54E3">
        <w:rPr>
          <w:color w:val="000000" w:themeColor="text1"/>
          <w:lang w:val="en-GB"/>
        </w:rPr>
        <w:t xml:space="preserve">that </w:t>
      </w:r>
      <w:r w:rsidR="002500DD" w:rsidRPr="00DD54E3">
        <w:rPr>
          <w:color w:val="000000" w:themeColor="text1"/>
          <w:lang w:val="en-GB"/>
        </w:rPr>
        <w:t>do</w:t>
      </w:r>
      <w:r w:rsidR="00C0663A" w:rsidRPr="00DD54E3">
        <w:rPr>
          <w:color w:val="000000" w:themeColor="text1"/>
          <w:lang w:val="en-GB"/>
        </w:rPr>
        <w:t xml:space="preserve"> not require </w:t>
      </w:r>
      <w:r w:rsidR="00123E92" w:rsidRPr="00DD54E3">
        <w:rPr>
          <w:color w:val="000000" w:themeColor="text1"/>
          <w:lang w:val="en-GB"/>
        </w:rPr>
        <w:t xml:space="preserve">conventional </w:t>
      </w:r>
      <w:r w:rsidR="00C0663A" w:rsidRPr="00DD54E3">
        <w:rPr>
          <w:color w:val="000000" w:themeColor="text1"/>
          <w:lang w:val="en-GB"/>
        </w:rPr>
        <w:t>energy sources.</w:t>
      </w:r>
      <w:r w:rsidR="005A7B1D" w:rsidRPr="00DD54E3">
        <w:rPr>
          <w:color w:val="000000" w:themeColor="text1"/>
          <w:lang w:val="en-GB"/>
        </w:rPr>
        <w:t xml:space="preserve"> </w:t>
      </w:r>
      <w:r w:rsidR="005B532C" w:rsidRPr="00DD54E3">
        <w:rPr>
          <w:color w:val="000000" w:themeColor="text1"/>
          <w:lang w:val="en-GB"/>
        </w:rPr>
        <w:t>Effective</w:t>
      </w:r>
      <w:r w:rsidR="00085AC5" w:rsidRPr="00DD54E3">
        <w:rPr>
          <w:color w:val="000000" w:themeColor="text1"/>
          <w:lang w:val="en-GB"/>
        </w:rPr>
        <w:t xml:space="preserve"> </w:t>
      </w:r>
      <w:r w:rsidR="005B532C" w:rsidRPr="00DD54E3">
        <w:rPr>
          <w:color w:val="000000" w:themeColor="text1"/>
          <w:lang w:val="en-GB"/>
        </w:rPr>
        <w:t xml:space="preserve">packaging waste </w:t>
      </w:r>
      <w:r w:rsidR="00085AC5" w:rsidRPr="00DD54E3">
        <w:rPr>
          <w:color w:val="000000" w:themeColor="text1"/>
          <w:lang w:val="en-GB"/>
        </w:rPr>
        <w:t xml:space="preserve">management </w:t>
      </w:r>
      <w:r w:rsidR="005B532C" w:rsidRPr="00DD54E3">
        <w:rPr>
          <w:color w:val="000000" w:themeColor="text1"/>
          <w:lang w:val="en-GB"/>
        </w:rPr>
        <w:t xml:space="preserve">fosters long-term sustainability </w:t>
      </w:r>
      <w:r w:rsidR="006563B2" w:rsidRPr="00DD54E3">
        <w:rPr>
          <w:color w:val="000000" w:themeColor="text1"/>
          <w:lang w:val="en-GB"/>
        </w:rPr>
        <w:t>with</w:t>
      </w:r>
      <w:r w:rsidR="005B532C" w:rsidRPr="00DD54E3">
        <w:rPr>
          <w:color w:val="000000" w:themeColor="text1"/>
          <w:lang w:val="en-GB"/>
        </w:rPr>
        <w:t xml:space="preserve"> positive </w:t>
      </w:r>
      <w:r w:rsidR="00085AC5" w:rsidRPr="00DD54E3">
        <w:rPr>
          <w:color w:val="000000" w:themeColor="text1"/>
          <w:lang w:val="en-GB"/>
        </w:rPr>
        <w:t>impacts</w:t>
      </w:r>
      <w:r w:rsidR="005B532C" w:rsidRPr="00DD54E3">
        <w:rPr>
          <w:color w:val="000000" w:themeColor="text1"/>
          <w:lang w:val="en-GB"/>
        </w:rPr>
        <w:t xml:space="preserve"> </w:t>
      </w:r>
      <w:r w:rsidR="00085AC5" w:rsidRPr="00DD54E3">
        <w:rPr>
          <w:color w:val="000000" w:themeColor="text1"/>
          <w:lang w:val="en-GB"/>
        </w:rPr>
        <w:t>on</w:t>
      </w:r>
      <w:r w:rsidR="005B532C" w:rsidRPr="00DD54E3">
        <w:rPr>
          <w:color w:val="000000" w:themeColor="text1"/>
          <w:lang w:val="en-GB"/>
        </w:rPr>
        <w:t xml:space="preserve"> communities and the environment </w:t>
      </w:r>
      <w:r w:rsidR="006563B2" w:rsidRPr="00DD54E3">
        <w:rPr>
          <w:color w:val="000000" w:themeColor="text1"/>
          <w:lang w:val="en-GB"/>
        </w:rPr>
        <w:t>while</w:t>
      </w:r>
      <w:r w:rsidR="005B532C" w:rsidRPr="00DD54E3">
        <w:rPr>
          <w:color w:val="000000" w:themeColor="text1"/>
          <w:lang w:val="en-GB"/>
        </w:rPr>
        <w:t xml:space="preserve"> </w:t>
      </w:r>
      <w:r w:rsidR="00085AC5" w:rsidRPr="00DD54E3">
        <w:rPr>
          <w:color w:val="000000" w:themeColor="text1"/>
          <w:lang w:val="en-GB"/>
        </w:rPr>
        <w:t>support</w:t>
      </w:r>
      <w:r w:rsidR="006563B2" w:rsidRPr="00DD54E3">
        <w:rPr>
          <w:color w:val="000000" w:themeColor="text1"/>
          <w:lang w:val="en-GB"/>
        </w:rPr>
        <w:t>ing</w:t>
      </w:r>
      <w:r w:rsidR="005B532C" w:rsidRPr="00DD54E3">
        <w:rPr>
          <w:color w:val="000000" w:themeColor="text1"/>
          <w:lang w:val="en-GB"/>
        </w:rPr>
        <w:t xml:space="preserve"> </w:t>
      </w:r>
      <w:r w:rsidR="00F2239A" w:rsidRPr="00DD54E3">
        <w:rPr>
          <w:color w:val="000000" w:themeColor="text1"/>
          <w:lang w:val="en-GB"/>
        </w:rPr>
        <w:t xml:space="preserve">the alignment of </w:t>
      </w:r>
      <w:r w:rsidR="005B532C" w:rsidRPr="00DD54E3">
        <w:rPr>
          <w:color w:val="000000" w:themeColor="text1"/>
          <w:lang w:val="en-GB"/>
        </w:rPr>
        <w:t>humanitarian operations with global sustainability objectives and initiatives</w:t>
      </w:r>
      <w:r w:rsidR="00085AC5" w:rsidRPr="00DD54E3">
        <w:rPr>
          <w:color w:val="000000" w:themeColor="text1"/>
          <w:lang w:val="en-GB"/>
        </w:rPr>
        <w:t xml:space="preserve"> </w:t>
      </w:r>
      <w:sdt>
        <w:sdtPr>
          <w:rPr>
            <w:color w:val="000000" w:themeColor="text1"/>
            <w:lang w:val="en-GB"/>
          </w:rPr>
          <w:alias w:val="To edit, see citavi.com/edit"/>
          <w:tag w:val="CitaviPlaceholder#b5c204aa-841b-4594-923b-a0dd64b6f0d7"/>
          <w:id w:val="-2090067569"/>
          <w:placeholder>
            <w:docPart w:val="DefaultPlaceholder_-1854013440"/>
          </w:placeholder>
        </w:sdtPr>
        <w:sdtContent>
          <w:r w:rsidR="0008428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4ZmRmNjUyLTA5M2EtNDU4Yi04ZTAzLWE1ZTEyYTBhZWY0YyIsIlJhbmdlTGVuZ3RoIjoyMSwiUmVmZXJlbmNlSWQiOiJlZjFiYmQyZS04NzAzLTQ0OTYtODlmZC1jNjU4NzAwZjljZj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hhcmxlcyIsIkxhc3ROYW1lIjoiQ29yYmV0dCIsIk1pZGRsZU5hbWUiOiJKLiIsIlByb3RlY3RlZCI6ZmFsc2UsIlNleCI6MCwiQ3JlYXRlZEJ5IjoiX0FMSSIsIkNyZWF0ZWRPbiI6IjIwMjItMDktMjJUMDc6MTI6MTEiLCJNb2RpZmllZEJ5IjoiX0FMSSIsIklkIjoiZmVjNzI3YzYtZmE2Ny00MTliLWE1OTMtZDc2MDZlZjY2NDg3IiwiTW9kaWZpZWRPbiI6IjIwMjItMDktMjJUMDc6MTI6MTEiLCJQcm9qZWN0Ijp7IiRpZCI6IjUiLCIkdHlwZSI6IlN3aXNzQWNhZGVtaWMuQ2l0YXZpLlByb2plY3QsIFN3aXNzQWNhZGVtaWMuQ2l0YXZpIn19LHsiJGlkIjoiNiIsIiR0eXBlIjoiU3dpc3NBY2FkZW1pYy5DaXRhdmkuUGVyc29uLCBTd2lzc0FjYWRlbWljLkNpdGF2aSIsIkZpcnN0TmFtZSI6IkFsZm9uc28iLCJMYXN0TmFtZSI6IlBlZHJhemHigJBNYXJ0aW5leiIsIk1pZGRsZU5hbWUiOiJKLiIsIlByb3RlY3RlZCI6ZmFsc2UsIlNleCI6MiwiQ3JlYXRlZEJ5IjoiX0FMSSIsIkNyZWF0ZWRPbiI6IjIwMjItMDUtMDhUMDU6NTU6NDMiLCJNb2RpZmllZEJ5IjoiX0FMSSIsIklkIjoiOWY5OTQxOGEtZTAzZi00NjgzLTk0ZTAtNmUyYjdlMjQ3YzZhIiwiTW9kaWZpZWRPbiI6IjIwMjItMDUtMDhUMDU6NTU6NDMiLCJQcm9qZWN0Ijp7IiRyZWYiOiI1In19LHsiJGlkIjoiNyIsIiR0eXBlIjoiU3dpc3NBY2FkZW1pYy5DaXRhdmkuUGVyc29uLCBTd2lzc0FjYWRlbWljLkNpdGF2aSIsIkZpcnN0TmFtZSI6Ikx1ayIsIkxhc3ROYW1lIjoidmFuIFdhc3NlbmhvdmUiLCJNaWRkbGVOYW1lIjoiTi4iLCJQcm90ZWN0ZWQiOmZhbHNlLCJTZXgiOjAsIkNyZWF0ZWRCeSI6Il9BTEkiLCJDcmVhdGVkT24iOiIyMDIyLTAzLTE2VDA5OjUzOjEyIiwiTW9kaWZpZWRCeSI6Il9BTEkiLCJJZCI6IjI5NTEyOTk5LWQwNTYtNDYxYi1hNWM1LWUyYzM3OWZiZGI2ZiIsIk1vZGlmaWVkT24iOiIyMDIyLTAzLTE2VDA5OjUzOjEyIiwiUHJvamVjdCI6eyIkcmVmIjoiNSJ9fV0sIkNpdGF0aW9uS2V5VXBkYXRlVHlwZSI6MCwiQ29sbGFib3JhdG9ycyI6W10sIkN1c3RvbUZpZWxkMiI6IkVtcGlyaWNhbCIsIkN1c3RvbUZpZWxkMyI6IkJvdGggb3Igbm90IHNwZWNpZmljIiwiQ3VzdG9tRmllbGQ0IjoiQm90aCBvciBub3Qgc3BlY2lmaWMiLCJDdXN0b21GaWVsZDUiOiJTZXZlcmFsIiwiQ3VzdG9tRmllbGQ2IjoiQ2FzZSBzdHVkeSIsIkN1c3RvbUZpZWxkNyI6IkVjb25vbWljK0Vudmlyb21lbnRhbCtTb2NpYWwiLCJDdXN0b21GaWVsZDgiOiJOb3QgU3BlY2lmaWMiLCJDdXN0b21GaWVsZDkiOiJVbml0ZWQgU3RhdGVzIiwiRG9pIjoiMTAuMTExMS9wb21zLjEzODQ4IiwiRWRpdG9ycyI6W10sIkV2YWx1YXRpb25Db21wbGV4aXR5IjowLCJFdmFsdWF0aW9uU291cmNlVGV4dEZvcm1hdCI6MCwiR3JvdXBzIjpbXSwiSGFzTGFiZWwxIjp0cnVlLCJIYXNMYWJlbDIiOnRydW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ExL3BvbXMuMTM4NDgiLCJVcmlTdHJpbmciOiJodHRwczovL2RvaS5vcmcvMTAuMTExMS9wb21zLjEzODQ4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IyVDA3OjEyOjExIiwiTW9kaWZpZWRCeSI6Il9BTEkiLCJJZCI6ImQwM2IyMGJiLTQ5MTctNDI4OS1hZWE5LTRlODlkNTEwMzE3YiIsIk1vZGlmaWVkT24iOiIyMDIyLTA5LTIyVDA3OjEyOjExIiwiUHJvamVjdCI6eyIkcmVmIjoiNSJ9fV0sIk51bWJlck9mVm9sdW1lcyI6InBvbXMuMTM4NDgiLCJPcmdhbml6YXRpb25zIjpbXSwiT3RoZXJzSW52b2x2ZWQiOltdLCJQZXJpb2RpY2FsIjp7IiRpZCI6IjEx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10sIlF1b3RhdGlvbnMiOltdLCJSZWZlcmVuY2VUeXBlIjoiSm91cm5hbEFydGljbGUiLCJTaG9ydFRpdGxlIjoiQ29yYmV0dCwgUGVkcmF6YeKAkE1hcnRpbmV6IGV0IGFsLiAyMDIyIOKAkyBTdXN0YWluYWJsZSBodW1hbml0YXJpYW4gb3BlcmF0aW9ucyIsIlNob3J0VGl0bGVVcGRhdGVUeXBlIjowLCJTb3VyY2VPZkJpYmxpb2dyYXBoaWNJbmZvcm1hdGlvbiI6IkNyb3NzUmVmIiwiU3RhdGljSWRzIjpbImM3ZGQ0NDhjLTFlNDgtNGU4MS04ZDM2LTljNTZjMjk2YmZhNiJdLCJUYWJsZU9mQ29udGVudHNDb21wbGV4aXR5IjowLCJUYWJsZU9mQ29udGVudHNTb3VyY2VUZXh0Rm9ybWF0IjowLCJUYXNrcyI6W10sIlRpdGxlIjoiU3VzdGFpbmFibGUgaHVtYW5pdGFyaWFuIG9wZXJhdGlvbnM6IEFuIGludGVncmF0ZWQgcGVyc3BlY3RpdmUiLCJUcmFuc2xhdG9ycyI6W10sIlllYXIiOiIyMDIyIiwiWWVhclJlc29sdmVkIjoiMjAyMiIsIkNyZWF0ZWRCeSI6Il9BTEkiLCJDcmVhdGVkT24iOiIyMDIyLTA5LTIyVDA3OjEyOjExIiwiTW9kaWZpZWRCeSI6Il9BbGkiLCJJZCI6ImVmMWJiZDJlLTg3MDMtNDQ5Ni04OWZkLWM2NTg3MDBmOWNmNSIsIk1vZGlmaWVkT24iOiIyMDIzLTEwLTAyVDIyOjI5OjE1IiwiUHJvamVjdCI6eyIkcmVmIjoiNSJ9fSwiVXNlTnVtYmVyaW5nVHlwZU9mUGFyZW50RG9jdW1lbnQiOmZhbHNlfSx7IiRpZCI6IjEyIiwiJHR5cGUiOiJTd2lzc0FjYWRlbWljLkNpdGF2aS5DaXRhdGlvbnMuV29yZFBsYWNlaG9sZGVyRW50cnksIFN3aXNzQWNhZGVtaWMuQ2l0YXZpIiwiSWQiOiIzMDM5YmNjMS04OTc5LTQ4MzYtYjQ5ZS1kZTI2MTJkMTI0ZjciLCJSYW5nZVN0YXJ0IjoyMSwiUmFuZ2VMZW5ndGgiOjI2LCJSZWZlcmVuY2VJZCI6ImYyZGJhYmNkLTBlYWUtNGYyMC04MWViLTc4NDcxMWIwNDkxMiIsIlJlZmVyZW5jZSI6eyIkaWQiOiIxMyIsIiR0eXBlIjoiU3dpc3NBY2FkZW1pYy5DaXRhdmkuUmVmZXJlbmNlLCBTd2lzc0FjYWRlbWljLkNpdGF2aSIsIkFic3RyYWN0Q29tcGxleGl0eSI6MCwiQWJzdHJhY3RTb3VyY2VUZXh0Rm9ybWF0IjowLCJBdXRob3JzIjpbeyIkaWQiOiIxNCIsIiR0eXBlIjoiU3dpc3NBY2FkZW1pYy5DaXRhdmkuUGVyc29uLCBTd2lzc0FjYWRlbWljLkNpdGF2aSIsIkZpcnN0TmFtZSI6IkFsYmVydG8iLCJMYXN0TmFtZSI6IlJlZ2F0dGllcmkiLCJQcm90ZWN0ZWQiOmZhbHNlLCJTZXgiOjAsIkNyZWF0ZWRCeSI6Il9BTEkiLCJDcmVhdGVkT24iOiIyMDIyLTAzLTEyVDA1OjA0OjI2IiwiTW9kaWZpZWRCeSI6Il9BTEkiLCJJZCI6IjNiY2UxMTAxLThkZDQtNGRhMy05NzUzLTA3MmI4MGQxNWQ3NyIsIk1vZGlmaWVkT24iOiIyMDIyLTAzLTEyVDA1OjA0OjI2IiwiUHJvamVjdCI6eyIkcmVmIjoiNSJ9fSx7IiRpZCI6IjE1IiwiJHR5cGUiOiJTd2lzc0FjYWRlbWljLkNpdGF2aS5QZXJzb24sIFN3aXNzQWNhZGVtaWMuQ2l0YXZpIiwiRmlyc3ROYW1lIjoiRnJhbmNlc2NvIiwiTGFzdE5hbWUiOiJQaWFuYSIsIlByb3RlY3RlZCI6ZmFsc2UsIlNleCI6MCwiQ3JlYXRlZEJ5IjoiX0FMSSIsIkNyZWF0ZWRPbiI6IjIwMjItMDMtMTZUMTE6MTI6NTgiLCJNb2RpZmllZEJ5IjoiX0FMSSIsIklkIjoiMjU0MzQ0YzUtNmU0NC00YWUxLTk2ZWUtNTIzODNjY2JiYmRjIiwiTW9kaWZpZWRPbiI6IjIwMjItMDMtMTZUMTE6MTI6NTgiLCJQcm9qZWN0Ijp7IiRyZWYiOiI1In19LHsiJGlkIjoiMTYiLCIkdHlwZSI6IlN3aXNzQWNhZGVtaWMuQ2l0YXZpLlBlcnNvbiwgU3dpc3NBY2FkZW1pYy5DaXRhdmkiLCJGaXJzdE5hbWUiOiJNYXJjbyIsIkxhc3ROYW1lIjoiQm9ydG9saW5pIiwiUHJvdGVjdGVkIjpmYWxzZSwiU2V4IjowLCJDcmVhdGVkQnkiOiJfQUxJIiwiQ3JlYXRlZE9uIjoiMjAyMi0wMy0xNlQxMToxMjo1OCIsIk1vZGlmaWVkQnkiOiJfQUxJIiwiSWQiOiJmYWRkNTEwNC0xZWEzLTQyNWEtYmNjOS02MTQ1OTBlNDg5MjAiLCJNb2RpZmllZE9uIjoiMjAyMi0wMy0xNlQxMToxMjo1OCIsIlByb2plY3QiOnsiJHJlZiI6IjUifX0seyIkaWQiOiIxNyIsIiR0eXBlIjoiU3dpc3NBY2FkZW1pYy5DaXRhdmkuUGVyc29uLCBTd2lzc0FjYWRlbWljLkNpdGF2aSIsIkZpcnN0TmFtZSI6Ik1hdXJvIiwiTGFzdE5hbWUiOiJHYW1iZXJpIiwiUHJvdGVjdGVkIjpmYWxzZSwiU2V4IjowLCJDcmVhdGVkQnkiOiJfQUxJIiwiQ3JlYXRlZE9uIjoiMjAyMi0wMy0xNlQxMToxMjo1OCIsIk1vZGlmaWVkQnkiOiJfQUxJIiwiSWQiOiI0ZmY3NzAxMC02NGY1LTQwZDktODZlZS00YmEyZjhjODE3YTkiLCJNb2RpZmllZE9uIjoiMjAyMi0wMy0xNlQxMToxMjo1OCIsIlByb2plY3QiOnsiJHJlZiI6IjUifX0seyIkaWQiOiIxOCIsIiR0eXBlIjoiU3dpc3NBY2FkZW1pYy5DaXRhdmkuUGVyc29uLCBTd2lzc0FjYWRlbWljLkNpdGF2aSIsIkZpcnN0TmFtZSI6IkVtaWxpbyIsIkxhc3ROYW1lIjoiRmVycmFyaSIsIlByb3RlY3RlZCI6ZmFsc2UsIlNleCI6MCwiQ3JlYXRlZEJ5IjoiX0FMSSIsIkNyZWF0ZWRPbiI6IjIwMjItMDMtMTZUMTE6MTI6NTgiLCJNb2RpZmllZEJ5IjoiX0FMSSIsIklkIjoiZGRjZDViYTUtYTE0NS00NGE2LWJiMjgtMjUyODI5YTUzNmQzIiwiTW9kaWZpZWRPbiI6IjIwMjItMDMtMTZUMTE6MTI6NTgiLCJQcm9qZWN0Ijp7IiRyZWYiOiI1In19XSwiQ2l0YXRpb25LZXkiOiJSZWdhdHRpZXJpIGV0IGFsLiAyMDE2IiwiQ2l0YXRpb25LZXlVcGRhdGVUeXBlIjowLCJDb2xsYWJvcmF0b3JzIjpbXSwiQ3VzdG9tRmllbGQxIjoiNDYiLCJDdXN0b21GaWVsZDIiOiJFbXBpcmljYWwiLCJDdXN0b21GaWVsZDMiOiJCb3RoIG9yIG5vdCBzcGVjaWZpYyIsIkN1c3RvbUZpZWxkNCI6IkJvdGggb3Igbm90IHNwZWNpZmljIiwiQ3VzdG9tRmllbGQ1IjoiU2V2ZXJhbCIsIkN1c3RvbUZpZWxkNiI6IkZpZWxkIEV4cGVyaW1lbnQiLCJDdXN0b21GaWVsZDciOiJFbnZpcm9ubWVudCIsIkN1c3RvbUZpZWxkOCI6Ik5vdCBTcGVjaWZpYyIsIkN1c3RvbUZpZWxkOSI6Ikl0YWx5IiwiRG9pIjoiMTAuMTAxNi9qLnJzZXIuMjAxNS4xMi4xOTkiLCJFZGl0b3JzIjpbXSwiRXZhbHVhdGlvbkNvbXBsZXhpdHkiOjAsIkV2YWx1YXRpb25Tb3VyY2VUZXh0Rm9ybWF0IjowLCJHcm91cHMiOlt7IiRpZCI6IjE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yMCIsIiR0eXBlIjoiU3dpc3NBY2FkZW1pYy5DaXRhdmkuTG9jYXRpb24sIFN3aXNzQWNhZGVtaWMuQ2l0YXZpIiwiQWRkcmVzcyI6eyIkaWQiOiIyMSIsIiR0eXBlIjoiU3dpc3NBY2FkZW1pYy5DaXRhdmkuTGlua2VkUmVzb3VyY2UsIFN3aXNzQWNhZGVtaWMuQ2l0YXZpIiwiTGlua2VkUmVzb3VyY2VUeXBlIjo1LCJPcmlnaW5hbFN0cmluZyI6IjEwLjEwMTYvai5yc2VyLjIwMTUuMTIuMTk5IiwiVXJpU3RyaW5nIjoiaHR0cHM6Ly9kb2kub3JnLzEwLjEwMTYvai5yc2VyLjIwMTUuMTIuMTk5IiwiTGlua2VkUmVzb3VyY2VTdGF0dXMiOjgsIlByb3BlcnRpZXMiOnsiJGlkIjoiMj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xOjEyOjU4IiwiTW9kaWZpZWRCeSI6Il9BTEkiLCJJZCI6IjE0NmMwMWRmLTRkYmUtNGRiNS04YWM3LWZlOTUwMzM3OWRhYyIsIk1vZGlmaWVkT24iOiIyMDIyLTAzLTE2VDExOjEyOjU4IiwiUHJvamVjdCI6eyIkcmVmIjoiNSJ9fV0sIk9yZ2FuaXphdGlvbnMiOltdLCJPdGhlcnNJbnZvbHZlZCI6W10sIlBhZ2VSYW5nZSI6IjxzcD5cclxuICA8bj4zMTk8L24+XHJcbiAgPGluPnRydWU8L2luPlxyXG4gIDxvcz4zMTk8L29zPlxyXG4gIDxwcz4zMTk8L3BzPlxyXG48L3NwPlxyXG48ZXA+XHJcbiAgPG4+MzI2PC9uPlxyXG4gIDxpbj50cnVlPC9pbj5cclxuICA8b3M+MzI2PC9vcz5cclxuICA8cHM+MzI2PC9wcz5cclxuPC9lcD5cclxuPG9zPjMxOS0zMjY8L29zPiIsIlBlcmlvZGljYWwiOnsiJGlkIjoiMjMiLCIkdHlwZSI6IlN3aXNzQWNhZGVtaWMuQ2l0YXZpLlBlcmlvZGljYWwsIFN3aXNzQWNhZGVtaWMuQ2l0YXZpIiwiSXNzbiI6IjEzNjQwMzIxIiwiTmFtZSI6IlJlbmV3YWJsZSBhbmQgU3VzdGFpbmFibGUgRW5lcmd5IFJldmlld3MiLCJQYWdpbmF0aW9uIjowLCJQcm90ZWN0ZWQiOmZhbHNlLCJDcmVhdGVkQnkiOiJfQUxJIiwiQ3JlYXRlZE9uIjoiMjAyMi0wMy0xNlQxMToxMjo1OCIsIk1vZGlmaWVkQnkiOiJfQUxJIiwiSWQiOiJmOWE5MWI4Yi04ZDAxLTRjOTAtYjRmNi0xMmI3ZDI4OWVlN2EiLCJNb2RpZmllZE9uIjoiMjAyMi0wMy0xNlQxMToxMjo1OCIsIlByb2plY3QiOnsiJHJlZiI6IjUifX0sIlB1Ymxpc2hlcnMiOlt7IiRpZCI6IjI0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JlZ2F0dGllcmksIFBpYW5hIGV0IGFsLiAyMDE2IOKAkyBJbm5vdmF0aXZlIHBvcnRhYmxlIHNvbGFyIGNvb2tlciB1c2luZyIsIlNob3J0VGl0bGVVcGRhdGVUeXBlIjowLCJTb3VyY2VPZkJpYmxpb2dyYXBoaWNJbmZvcm1hdGlvbiI6IkNyb3NzUmVmIiwiU3RhdGljSWRzIjpbIjJmZTIzYmM0LTFkZTMtNDdhMS04NWY5LWUwMWM5MzcxMDE4MyJdLCJUYWJsZU9mQ29udGVudHNDb21wbGV4aXR5IjowLCJUYWJsZU9mQ29udGVudHNTb3VyY2VUZXh0Rm9ybWF0IjowLCJUYXNrcyI6W10sIlRpdGxlIjoiSW5ub3ZhdGl2ZSBwb3J0YWJsZSBzb2xhciBjb29rZXIgdXNpbmcgdGhlIHBhY2thZ2luZyB3YXN0ZSBvZiBodW1hbml0YXJpYW4gc3VwcGxpZXMiLCJUcmFuc2xhdG9ycyI6W10sIlZvbHVtZSI6IjU3IiwiWWVhciI6IjIwMTYiLCJZZWFyUmVzb2x2ZWQiOiIyMDE2IiwiQ3JlYXRlZEJ5IjoiX0FMSSIsIkNyZWF0ZWRPbiI6IjIwMjItMDMtMTZUMTE6MTI6NTgiLCJNb2RpZmllZEJ5IjoiX0FMSSIsIklkIjoiZjJkYmFiY2QtMGVhZS00ZjIwLTgxZWItNzg0NzExYjA0OTEyIiwiTW9kaWZpZWRPbiI6IjIwMjItMTAtMzFUMDU6MjI6MjMiLCJQcm9qZWN0Ijp7IiRyZWYiOiI1In19LCJVc2VOdW1iZXJpbmdUeXBlT2ZQYXJlbnREb2N1bWVudCI6ZmFsc2V9XSwiRm9ybWF0dGVkVGV4dCI6eyIkaWQiOiIyNSIsIkNvdW50Ijo1LCJUZXh0VW5pdHMiOlt7IiRpZCI6IjI2IiwiRm9udFN0eWxlIjp7IiRpZCI6IjI3IiwiTmV1dHJhbCI6dHJ1ZX0sIlJlYWRpbmdPcmRlciI6MSwiVGV4dCI6IihDb3JiZXR0In0seyIkaWQiOiIyOCIsIkZvbnRTdHlsZSI6eyIkaWQiOiIyOSIsIkl0YWxpYyI6dHJ1ZX0sIlJlYWRpbmdPcmRlciI6MSwiVGV4dCI6IiBldCBhbC4ifSx7IiRpZCI6IjMwIiwiRm9udFN0eWxlIjp7IiRpZCI6IjMxIiwiTmV1dHJhbCI6dHJ1ZX0sIlJlYWRpbmdPcmRlciI6MSwiVGV4dCI6IiwgMjAyMjsgUmVnYXR0aWVyaSJ9LHsiJGlkIjoiMzIiLCJGb250U3R5bGUiOnsiJGlkIjoiMzMiLCJJdGFsaWMiOnRydWV9LCJSZWFkaW5nT3JkZXIiOjEsIlRleHQiOiIgZXQgYWwuIn0seyIkaWQiOiIzNCIsIkZvbnRTdHlsZSI6eyIkaWQiOiIzNSIsIk5ldXRyYWwiOnRydWV9LCJSZWFkaW5nT3JkZXIiOjEsIlRleHQiOiIsIDIwMTYpIn1dfSwiVGFnIjoiQ2l0YXZpUGxhY2Vob2xkZXIjYjVjMjA0YWEtODQxYi00NTk0LTkyM2ItYTBkZDY0YjZmMGQ3IiwiVGV4dCI6IihDb3JiZXR0IGV0IGFsLiwgMjAyMjsgUmVnYXR0aWVyaSBldCBhbC4sIDIwMTYpIiwiV0FJVmVyc2lvbiI6IjYuOC4wLjAifQ==}</w:instrText>
          </w:r>
          <w:r w:rsidR="00084287" w:rsidRPr="00DD54E3">
            <w:rPr>
              <w:color w:val="000000" w:themeColor="text1"/>
              <w:lang w:val="en-GB"/>
            </w:rPr>
            <w:fldChar w:fldCharType="separate"/>
          </w:r>
          <w:r w:rsidR="00B10F20" w:rsidRPr="00DD54E3">
            <w:rPr>
              <w:color w:val="000000" w:themeColor="text1"/>
              <w:lang w:val="en-GB"/>
            </w:rPr>
            <w:t>(Corbett</w:t>
          </w:r>
          <w:r w:rsidR="00B10F20" w:rsidRPr="00DD54E3">
            <w:rPr>
              <w:i/>
              <w:color w:val="000000" w:themeColor="text1"/>
              <w:lang w:val="en-GB"/>
            </w:rPr>
            <w:t xml:space="preserve"> et al.</w:t>
          </w:r>
          <w:r w:rsidR="00B10F20" w:rsidRPr="00DD54E3">
            <w:rPr>
              <w:color w:val="000000" w:themeColor="text1"/>
              <w:lang w:val="en-GB"/>
            </w:rPr>
            <w:t>, 2022; Regattieri</w:t>
          </w:r>
          <w:r w:rsidR="00B10F20" w:rsidRPr="00DD54E3">
            <w:rPr>
              <w:i/>
              <w:color w:val="000000" w:themeColor="text1"/>
              <w:lang w:val="en-GB"/>
            </w:rPr>
            <w:t xml:space="preserve"> et al.</w:t>
          </w:r>
          <w:r w:rsidR="00B10F20" w:rsidRPr="00DD54E3">
            <w:rPr>
              <w:color w:val="000000" w:themeColor="text1"/>
              <w:lang w:val="en-GB"/>
            </w:rPr>
            <w:t>, 2016)</w:t>
          </w:r>
          <w:r w:rsidR="00084287" w:rsidRPr="00DD54E3">
            <w:rPr>
              <w:color w:val="000000" w:themeColor="text1"/>
              <w:lang w:val="en-GB"/>
            </w:rPr>
            <w:fldChar w:fldCharType="end"/>
          </w:r>
        </w:sdtContent>
      </w:sdt>
      <w:r w:rsidR="00084287" w:rsidRPr="00DD54E3">
        <w:rPr>
          <w:color w:val="000000" w:themeColor="text1"/>
          <w:lang w:val="en-GB"/>
        </w:rPr>
        <w:t xml:space="preserve">. </w:t>
      </w:r>
      <w:r w:rsidR="00592BD5" w:rsidRPr="00DD54E3">
        <w:rPr>
          <w:color w:val="000000" w:themeColor="text1"/>
          <w:lang w:val="en-GB"/>
        </w:rPr>
        <w:t>D</w:t>
      </w:r>
      <w:r w:rsidR="005A7B1D" w:rsidRPr="00DD54E3">
        <w:rPr>
          <w:color w:val="000000" w:themeColor="text1"/>
          <w:lang w:val="en-GB"/>
        </w:rPr>
        <w:t xml:space="preserve">espite </w:t>
      </w:r>
      <w:r w:rsidR="00592BD5" w:rsidRPr="00DD54E3">
        <w:rPr>
          <w:color w:val="000000" w:themeColor="text1"/>
          <w:lang w:val="en-GB"/>
        </w:rPr>
        <w:t>the important</w:t>
      </w:r>
      <w:r w:rsidR="005A7B1D" w:rsidRPr="00DD54E3">
        <w:rPr>
          <w:color w:val="000000" w:themeColor="text1"/>
          <w:lang w:val="en-GB"/>
        </w:rPr>
        <w:t xml:space="preserve"> role</w:t>
      </w:r>
      <w:r w:rsidR="00145EB2" w:rsidRPr="00DD54E3">
        <w:rPr>
          <w:color w:val="000000" w:themeColor="text1"/>
          <w:lang w:val="en-GB"/>
        </w:rPr>
        <w:t xml:space="preserve"> of packaging waste management </w:t>
      </w:r>
      <w:r w:rsidR="005A7B1D" w:rsidRPr="00DD54E3">
        <w:rPr>
          <w:color w:val="000000" w:themeColor="text1"/>
          <w:lang w:val="en-GB"/>
        </w:rPr>
        <w:t xml:space="preserve">in promoting sustainable practices, there remains a scarcity of research </w:t>
      </w:r>
      <w:r w:rsidR="00145EB2" w:rsidRPr="00DD54E3">
        <w:rPr>
          <w:color w:val="000000" w:themeColor="text1"/>
          <w:lang w:val="en-GB"/>
        </w:rPr>
        <w:t xml:space="preserve">addressing </w:t>
      </w:r>
      <w:r w:rsidR="00145EB2" w:rsidRPr="00DD54E3">
        <w:rPr>
          <w:color w:val="000000" w:themeColor="text1"/>
          <w:lang w:val="en-GB"/>
        </w:rPr>
        <w:lastRenderedPageBreak/>
        <w:t xml:space="preserve">this issue </w:t>
      </w:r>
      <w:r w:rsidR="005A7B1D" w:rsidRPr="00DD54E3">
        <w:rPr>
          <w:color w:val="000000" w:themeColor="text1"/>
          <w:lang w:val="en-GB"/>
        </w:rPr>
        <w:t>within humanitarian operations</w:t>
      </w:r>
      <w:r w:rsidR="00E347D0" w:rsidRPr="00DD54E3">
        <w:rPr>
          <w:color w:val="000000" w:themeColor="text1"/>
          <w:lang w:val="en-GB"/>
        </w:rPr>
        <w:t xml:space="preserve"> </w:t>
      </w:r>
      <w:sdt>
        <w:sdtPr>
          <w:rPr>
            <w:color w:val="000000" w:themeColor="text1"/>
            <w:lang w:val="en-GB"/>
          </w:rPr>
          <w:alias w:val="To edit, see citavi.com/edit"/>
          <w:tag w:val="CitaviPlaceholder#2849a7ef-4321-4347-bb77-a77059bcb8f6"/>
          <w:id w:val="-1351789815"/>
          <w:placeholder>
            <w:docPart w:val="DefaultPlaceholder_-1854013440"/>
          </w:placeholder>
        </w:sdtPr>
        <w:sdtContent>
          <w:r w:rsidR="00E347D0"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4OWVmMzMyLTA1NmMtNDQzNC04OGMxLTMwYjBiMDVmNWI4NyIsIlJhbmdlTGVuZ3RoIjoyMiwiUmVmZXJlbmNlSWQiOiJlZjFiYmQyZS04NzAzLTQ0OTYtODlmZC1jNjU4NzAwZjljZj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hhcmxlcyIsIkxhc3ROYW1lIjoiQ29yYmV0dCIsIk1pZGRsZU5hbWUiOiJKLiIsIlByb3RlY3RlZCI6ZmFsc2UsIlNleCI6MCwiQ3JlYXRlZEJ5IjoiX0FMSSIsIkNyZWF0ZWRPbiI6IjIwMjItMDktMjJUMDc6MTI6MTEiLCJNb2RpZmllZEJ5IjoiX0FMSSIsIklkIjoiZmVjNzI3YzYtZmE2Ny00MTliLWE1OTMtZDc2MDZlZjY2NDg3IiwiTW9kaWZpZWRPbiI6IjIwMjItMDktMjJUMDc6MTI6MTEiLCJQcm9qZWN0Ijp7IiRpZCI6IjUiLCIkdHlwZSI6IlN3aXNzQWNhZGVtaWMuQ2l0YXZpLlByb2plY3QsIFN3aXNzQWNhZGVtaWMuQ2l0YXZpIn19LHsiJGlkIjoiNiIsIiR0eXBlIjoiU3dpc3NBY2FkZW1pYy5DaXRhdmkuUGVyc29uLCBTd2lzc0FjYWRlbWljLkNpdGF2aSIsIkZpcnN0TmFtZSI6IkFsZm9uc28iLCJMYXN0TmFtZSI6IlBlZHJhemHigJBNYXJ0aW5leiIsIk1pZGRsZU5hbWUiOiJKLiIsIlByb3RlY3RlZCI6ZmFsc2UsIlNleCI6MiwiQ3JlYXRlZEJ5IjoiX0FMSSIsIkNyZWF0ZWRPbiI6IjIwMjItMDUtMDhUMDU6NTU6NDMiLCJNb2RpZmllZEJ5IjoiX0FMSSIsIklkIjoiOWY5OTQxOGEtZTAzZi00NjgzLTk0ZTAtNmUyYjdlMjQ3YzZhIiwiTW9kaWZpZWRPbiI6IjIwMjItMDUtMDhUMDU6NTU6NDMiLCJQcm9qZWN0Ijp7IiRyZWYiOiI1In19LHsiJGlkIjoiNyIsIiR0eXBlIjoiU3dpc3NBY2FkZW1pYy5DaXRhdmkuUGVyc29uLCBTd2lzc0FjYWRlbWljLkNpdGF2aSIsIkZpcnN0TmFtZSI6Ikx1ayIsIkxhc3ROYW1lIjoidmFuIFdhc3NlbmhvdmUiLCJNaWRkbGVOYW1lIjoiTi4iLCJQcm90ZWN0ZWQiOmZhbHNlLCJTZXgiOjAsIkNyZWF0ZWRCeSI6Il9BTEkiLCJDcmVhdGVkT24iOiIyMDIyLTAzLTE2VDA5OjUzOjEyIiwiTW9kaWZpZWRCeSI6Il9BTEkiLCJJZCI6IjI5NTEyOTk5LWQwNTYtNDYxYi1hNWM1LWUyYzM3OWZiZGI2ZiIsIk1vZGlmaWVkT24iOiIyMDIyLTAzLTE2VDA5OjUzOjEyIiwiUHJvamVjdCI6eyIkcmVmIjoiNSJ9fV0sIkNpdGF0aW9uS2V5VXBkYXRlVHlwZSI6MCwiQ29sbGFib3JhdG9ycyI6W10sIkN1c3RvbUZpZWxkMiI6IkVtcGlyaWNhbCIsIkN1c3RvbUZpZWxkMyI6IkJvdGggb3Igbm90IHNwZWNpZmljIiwiQ3VzdG9tRmllbGQ0IjoiQm90aCBvciBub3Qgc3BlY2lmaWMiLCJDdXN0b21GaWVsZDUiOiJTZXZlcmFsIiwiQ3VzdG9tRmllbGQ2IjoiQ2FzZSBzdHVkeSIsIkN1c3RvbUZpZWxkNyI6IkVjb25vbWljK0Vudmlyb21lbnRhbCtTb2NpYWwiLCJDdXN0b21GaWVsZDgiOiJOb3QgU3BlY2lmaWMiLCJDdXN0b21GaWVsZDkiOiJVbml0ZWQgU3RhdGVzIiwiRG9pIjoiMTAuMTExMS9wb21zLjEzODQ4IiwiRWRpdG9ycyI6W10sIkV2YWx1YXRpb25Db21wbGV4aXR5IjowLCJFdmFsdWF0aW9uU291cmNlVGV4dEZvcm1hdCI6MCwiR3JvdXBzIjpbXSwiSGFzTGFiZWwxIjp0cnVlLCJIYXNMYWJlbDIiOnRydW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ExL3BvbXMuMTM4NDgiLCJVcmlTdHJpbmciOiJodHRwczovL2RvaS5vcmcvMTAuMTExMS9wb21zLjEzODQ4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IyVDA3OjEyOjExIiwiTW9kaWZpZWRCeSI6Il9BTEkiLCJJZCI6ImQwM2IyMGJiLTQ5MTctNDI4OS1hZWE5LTRlODlkNTEwMzE3YiIsIk1vZGlmaWVkT24iOiIyMDIyLTA5LTIyVDA3OjEyOjExIiwiUHJvamVjdCI6eyIkcmVmIjoiNSJ9fV0sIk51bWJlck9mVm9sdW1lcyI6InBvbXMuMTM4NDgiLCJPcmdhbml6YXRpb25zIjpbXSwiT3RoZXJzSW52b2x2ZWQiOltdLCJQZXJpb2RpY2FsIjp7IiRpZCI6IjEx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10sIlF1b3RhdGlvbnMiOltdLCJSZWZlcmVuY2VUeXBlIjoiSm91cm5hbEFydGljbGUiLCJTaG9ydFRpdGxlIjoiQ29yYmV0dCwgUGVkcmF6YeKAkE1hcnRpbmV6IGV0IGFsLiAyMDIyIOKAkyBTdXN0YWluYWJsZSBodW1hbml0YXJpYW4gb3BlcmF0aW9ucyIsIlNob3J0VGl0bGVVcGRhdGVUeXBlIjowLCJTb3VyY2VPZkJpYmxpb2dyYXBoaWNJbmZvcm1hdGlvbiI6IkNyb3NzUmVmIiwiU3RhdGljSWRzIjpbImM3ZGQ0NDhjLTFlNDgtNGU4MS04ZDM2LTljNTZjMjk2YmZhNiJdLCJUYWJsZU9mQ29udGVudHNDb21wbGV4aXR5IjowLCJUYWJsZU9mQ29udGVudHNTb3VyY2VUZXh0Rm9ybWF0IjowLCJUYXNrcyI6W10sIlRpdGxlIjoiU3VzdGFpbmFibGUgaHVtYW5pdGFyaWFuIG9wZXJhdGlvbnM6IEFuIGludGVncmF0ZWQgcGVyc3BlY3RpdmUiLCJUcmFuc2xhdG9ycyI6W10sIlllYXIiOiIyMDIyIiwiWWVhclJlc29sdmVkIjoiMjAyMiIsIkNyZWF0ZWRCeSI6Il9BTEkiLCJDcmVhdGVkT24iOiIyMDIyLTA5LTIyVDA3OjEyOjExIiwiTW9kaWZpZWRCeSI6Il9BbGkiLCJJZCI6ImVmMWJiZDJlLTg3MDMtNDQ5Ni04OWZkLWM2NTg3MDBmOWNmNSIsIk1vZGlmaWVkT24iOiIyMDIzLTEwLTAyVDIyOjI5OjE1IiwiUHJvamVjdCI6eyIkcmVmIjoiNSJ9fSwiVXNlTnVtYmVyaW5nVHlwZU9mUGFyZW50RG9jdW1lbnQiOmZhbHNlfV0sIkZvcm1hdHRlZFRleHQiOnsiJGlkIjoiMTIiLCJDb3VudCI6MywiVGV4dFVuaXRzIjpbeyIkaWQiOiIxMyIsIkZvbnRTdHlsZSI6eyIkaWQiOiIxNCIsIk5ldXRyYWwiOnRydWV9LCJSZWFkaW5nT3JkZXIiOjEsIlRleHQiOiIoQ29yYmV0dCJ9LHsiJGlkIjoiMTUiLCJGb250U3R5bGUiOnsiJGlkIjoiMTYiLCJJdGFsaWMiOnRydWV9LCJSZWFkaW5nT3JkZXIiOjEsIlRleHQiOiIgZXQgYWwuIn0seyIkaWQiOiIxNyIsIkZvbnRTdHlsZSI6eyIkaWQiOiIxOCIsIk5ldXRyYWwiOnRydWV9LCJSZWFkaW5nT3JkZXIiOjEsIlRleHQiOiIsIDIwMjIpIn1dfSwiVGFnIjoiQ2l0YXZpUGxhY2Vob2xkZXIjMjg0OWE3ZWYtNDMyMS00MzQ3LWJiNzctYTc3MDU5YmNiOGY2IiwiVGV4dCI6IihDb3JiZXR0IGV0IGFsLiwgMjAyMikiLCJXQUlWZXJzaW9uIjoiNi44LjAuMCJ9}</w:instrText>
          </w:r>
          <w:r w:rsidR="00E347D0" w:rsidRPr="00DD54E3">
            <w:rPr>
              <w:color w:val="000000" w:themeColor="text1"/>
              <w:lang w:val="en-GB"/>
            </w:rPr>
            <w:fldChar w:fldCharType="separate"/>
          </w:r>
          <w:r w:rsidR="00B10F20" w:rsidRPr="00DD54E3">
            <w:rPr>
              <w:color w:val="000000" w:themeColor="text1"/>
              <w:lang w:val="en-GB"/>
            </w:rPr>
            <w:t>(Corbett</w:t>
          </w:r>
          <w:r w:rsidR="00B10F20" w:rsidRPr="00DD54E3">
            <w:rPr>
              <w:i/>
              <w:color w:val="000000" w:themeColor="text1"/>
              <w:lang w:val="en-GB"/>
            </w:rPr>
            <w:t xml:space="preserve"> et al.</w:t>
          </w:r>
          <w:r w:rsidR="00B10F20" w:rsidRPr="00DD54E3">
            <w:rPr>
              <w:color w:val="000000" w:themeColor="text1"/>
              <w:lang w:val="en-GB"/>
            </w:rPr>
            <w:t>, 2022)</w:t>
          </w:r>
          <w:r w:rsidR="00E347D0" w:rsidRPr="00DD54E3">
            <w:rPr>
              <w:color w:val="000000" w:themeColor="text1"/>
              <w:lang w:val="en-GB"/>
            </w:rPr>
            <w:fldChar w:fldCharType="end"/>
          </w:r>
        </w:sdtContent>
      </w:sdt>
      <w:r w:rsidR="005A7B1D" w:rsidRPr="00DD54E3">
        <w:rPr>
          <w:color w:val="000000" w:themeColor="text1"/>
          <w:lang w:val="en-GB"/>
        </w:rPr>
        <w:t>.</w:t>
      </w:r>
      <w:r w:rsidR="00E347D0" w:rsidRPr="00DD54E3">
        <w:rPr>
          <w:color w:val="000000" w:themeColor="text1"/>
          <w:lang w:val="en-GB"/>
        </w:rPr>
        <w:t xml:space="preserve"> </w:t>
      </w:r>
      <w:r w:rsidR="00210A64" w:rsidRPr="00DD54E3">
        <w:rPr>
          <w:color w:val="000000" w:themeColor="text1"/>
          <w:lang w:val="en-GB"/>
        </w:rPr>
        <w:t xml:space="preserve">This </w:t>
      </w:r>
      <w:r w:rsidR="00E72E32" w:rsidRPr="00DD54E3">
        <w:rPr>
          <w:color w:val="000000" w:themeColor="text1"/>
          <w:lang w:val="en-GB"/>
        </w:rPr>
        <w:t>highlights the importance of</w:t>
      </w:r>
      <w:r w:rsidR="00210A64" w:rsidRPr="00DD54E3">
        <w:rPr>
          <w:color w:val="000000" w:themeColor="text1"/>
          <w:lang w:val="en-GB"/>
        </w:rPr>
        <w:t xml:space="preserve"> innovative approaches by humanitarian actors to reduce packaging waste</w:t>
      </w:r>
      <w:r w:rsidR="005A7B1D" w:rsidRPr="00DD54E3">
        <w:rPr>
          <w:color w:val="000000" w:themeColor="text1"/>
          <w:lang w:val="en-GB"/>
        </w:rPr>
        <w:t>.</w:t>
      </w:r>
      <w:r w:rsidR="001621D4" w:rsidRPr="00DD54E3">
        <w:rPr>
          <w:color w:val="000000" w:themeColor="text1"/>
          <w:lang w:val="en-GB"/>
        </w:rPr>
        <w:t xml:space="preserve"> </w:t>
      </w:r>
    </w:p>
    <w:p w14:paraId="56B02BE9" w14:textId="260C58C2" w:rsidR="00C31D97" w:rsidRPr="00DD54E3" w:rsidRDefault="0067644B" w:rsidP="00F82879">
      <w:pPr>
        <w:pStyle w:val="Heading2"/>
        <w:rPr>
          <w:color w:val="000000" w:themeColor="text1"/>
          <w:lang w:val="en-GB"/>
        </w:rPr>
      </w:pPr>
      <w:r w:rsidRPr="00DD54E3">
        <w:rPr>
          <w:color w:val="000000" w:themeColor="text1"/>
          <w:lang w:val="en-GB"/>
        </w:rPr>
        <w:t>S</w:t>
      </w:r>
      <w:r w:rsidR="00647604" w:rsidRPr="00DD54E3">
        <w:rPr>
          <w:color w:val="000000" w:themeColor="text1"/>
          <w:lang w:val="en-GB"/>
        </w:rPr>
        <w:t xml:space="preserve">ustainability </w:t>
      </w:r>
      <w:r w:rsidR="00B8315E" w:rsidRPr="00DD54E3">
        <w:rPr>
          <w:color w:val="000000" w:themeColor="text1"/>
          <w:lang w:val="en-GB"/>
        </w:rPr>
        <w:t>in</w:t>
      </w:r>
      <w:r w:rsidR="00F9285D" w:rsidRPr="00DD54E3">
        <w:rPr>
          <w:color w:val="000000" w:themeColor="text1"/>
          <w:lang w:val="en-GB"/>
        </w:rPr>
        <w:t xml:space="preserve"> </w:t>
      </w:r>
      <w:r w:rsidR="00B8315E" w:rsidRPr="00DD54E3">
        <w:rPr>
          <w:color w:val="000000" w:themeColor="text1"/>
          <w:lang w:val="en-GB"/>
        </w:rPr>
        <w:t>humanitarian</w:t>
      </w:r>
      <w:r w:rsidR="008543BB" w:rsidRPr="00DD54E3">
        <w:rPr>
          <w:color w:val="000000" w:themeColor="text1"/>
          <w:lang w:val="en-GB"/>
        </w:rPr>
        <w:t xml:space="preserve"> </w:t>
      </w:r>
      <w:r w:rsidR="002B1AF3" w:rsidRPr="00DD54E3">
        <w:rPr>
          <w:color w:val="000000" w:themeColor="text1"/>
          <w:lang w:val="en-GB"/>
        </w:rPr>
        <w:t>development</w:t>
      </w:r>
      <w:r w:rsidR="000B08C5" w:rsidRPr="00DD54E3">
        <w:rPr>
          <w:color w:val="000000" w:themeColor="text1"/>
          <w:lang w:val="en-GB"/>
        </w:rPr>
        <w:t xml:space="preserve"> </w:t>
      </w:r>
      <w:r w:rsidR="002B1AF3" w:rsidRPr="00DD54E3">
        <w:rPr>
          <w:color w:val="000000" w:themeColor="text1"/>
          <w:lang w:val="en-GB"/>
        </w:rPr>
        <w:t>ai</w:t>
      </w:r>
      <w:r w:rsidR="008543BB" w:rsidRPr="00DD54E3">
        <w:rPr>
          <w:color w:val="000000" w:themeColor="text1"/>
          <w:lang w:val="en-GB"/>
        </w:rPr>
        <w:t>d logistics</w:t>
      </w:r>
    </w:p>
    <w:p w14:paraId="5A2530CF" w14:textId="43A59E4C" w:rsidR="00C00F3E" w:rsidRPr="00DD54E3" w:rsidRDefault="0045737E" w:rsidP="001203C8">
      <w:pPr>
        <w:rPr>
          <w:color w:val="000000" w:themeColor="text1"/>
          <w:lang w:val="en-GB"/>
        </w:rPr>
      </w:pPr>
      <w:r w:rsidRPr="00DD54E3">
        <w:rPr>
          <w:color w:val="000000" w:themeColor="text1"/>
          <w:lang w:val="en-GB"/>
        </w:rPr>
        <w:t xml:space="preserve">Incorporating </w:t>
      </w:r>
      <w:r w:rsidR="00592BD5" w:rsidRPr="00DD54E3">
        <w:rPr>
          <w:color w:val="000000" w:themeColor="text1"/>
          <w:lang w:val="en-GB"/>
        </w:rPr>
        <w:t xml:space="preserve">the </w:t>
      </w:r>
      <w:r w:rsidRPr="00DD54E3">
        <w:rPr>
          <w:color w:val="000000" w:themeColor="text1"/>
          <w:lang w:val="en-GB"/>
        </w:rPr>
        <w:t>sustainability</w:t>
      </w:r>
      <w:r w:rsidR="00EF0ACC" w:rsidRPr="00DD54E3">
        <w:rPr>
          <w:color w:val="000000" w:themeColor="text1"/>
          <w:lang w:val="en-GB"/>
        </w:rPr>
        <w:t xml:space="preserve"> agenda</w:t>
      </w:r>
      <w:r w:rsidR="00F114C8" w:rsidRPr="00DD54E3">
        <w:rPr>
          <w:color w:val="000000" w:themeColor="text1"/>
          <w:lang w:val="en-GB"/>
        </w:rPr>
        <w:t xml:space="preserve"> ha</w:t>
      </w:r>
      <w:r w:rsidR="005327E5" w:rsidRPr="00DD54E3">
        <w:rPr>
          <w:color w:val="000000" w:themeColor="text1"/>
          <w:lang w:val="en-GB"/>
        </w:rPr>
        <w:t>s</w:t>
      </w:r>
      <w:r w:rsidR="00F114C8" w:rsidRPr="00DD54E3">
        <w:rPr>
          <w:color w:val="000000" w:themeColor="text1"/>
          <w:lang w:val="en-GB"/>
        </w:rPr>
        <w:t xml:space="preserve"> become important</w:t>
      </w:r>
      <w:r w:rsidR="0098548E" w:rsidRPr="00DD54E3">
        <w:rPr>
          <w:color w:val="000000" w:themeColor="text1"/>
          <w:lang w:val="en-GB"/>
        </w:rPr>
        <w:t xml:space="preserve"> in</w:t>
      </w:r>
      <w:r w:rsidRPr="00DD54E3">
        <w:rPr>
          <w:color w:val="000000" w:themeColor="text1"/>
          <w:lang w:val="en-GB"/>
        </w:rPr>
        <w:t xml:space="preserve"> humanitarian development </w:t>
      </w:r>
      <w:r w:rsidR="000B08C5" w:rsidRPr="00DD54E3">
        <w:rPr>
          <w:color w:val="000000" w:themeColor="text1"/>
          <w:lang w:val="en-GB"/>
        </w:rPr>
        <w:t xml:space="preserve">aid </w:t>
      </w:r>
      <w:r w:rsidRPr="00DD54E3">
        <w:rPr>
          <w:color w:val="000000" w:themeColor="text1"/>
          <w:lang w:val="en-GB"/>
        </w:rPr>
        <w:t>operations</w:t>
      </w:r>
      <w:r w:rsidR="0098548E" w:rsidRPr="00DD54E3">
        <w:rPr>
          <w:color w:val="000000" w:themeColor="text1"/>
          <w:lang w:val="en-GB"/>
        </w:rPr>
        <w:t>.</w:t>
      </w:r>
      <w:r w:rsidRPr="00DD54E3">
        <w:rPr>
          <w:color w:val="000000" w:themeColor="text1"/>
          <w:lang w:val="en-GB"/>
        </w:rPr>
        <w:t xml:space="preserve"> </w:t>
      </w:r>
      <w:r w:rsidR="002B265C" w:rsidRPr="00DD54E3">
        <w:rPr>
          <w:color w:val="000000" w:themeColor="text1"/>
          <w:lang w:val="en-GB"/>
        </w:rPr>
        <w:t xml:space="preserve">To </w:t>
      </w:r>
      <w:r w:rsidRPr="00DD54E3">
        <w:rPr>
          <w:color w:val="000000" w:themeColor="text1"/>
          <w:lang w:val="en-GB"/>
        </w:rPr>
        <w:t>increas</w:t>
      </w:r>
      <w:r w:rsidR="00F114C8" w:rsidRPr="00DD54E3">
        <w:rPr>
          <w:color w:val="000000" w:themeColor="text1"/>
          <w:lang w:val="en-GB"/>
        </w:rPr>
        <w:t>e</w:t>
      </w:r>
      <w:r w:rsidRPr="00DD54E3">
        <w:rPr>
          <w:color w:val="000000" w:themeColor="text1"/>
          <w:lang w:val="en-GB"/>
        </w:rPr>
        <w:t xml:space="preserve"> the effectiveness and accountability </w:t>
      </w:r>
      <w:r w:rsidR="002B265C" w:rsidRPr="00DD54E3">
        <w:rPr>
          <w:color w:val="000000" w:themeColor="text1"/>
          <w:lang w:val="en-GB"/>
        </w:rPr>
        <w:t>of HOs, there</w:t>
      </w:r>
      <w:r w:rsidR="00F114C8" w:rsidRPr="00DD54E3">
        <w:rPr>
          <w:color w:val="000000" w:themeColor="text1"/>
          <w:lang w:val="en-GB"/>
        </w:rPr>
        <w:t xml:space="preserve"> is a need </w:t>
      </w:r>
      <w:r w:rsidR="0084405D" w:rsidRPr="00DD54E3">
        <w:rPr>
          <w:color w:val="000000" w:themeColor="text1"/>
          <w:lang w:val="en-GB"/>
        </w:rPr>
        <w:t>to address</w:t>
      </w:r>
      <w:r w:rsidRPr="00DD54E3">
        <w:rPr>
          <w:color w:val="000000" w:themeColor="text1"/>
          <w:lang w:val="en-GB"/>
        </w:rPr>
        <w:t xml:space="preserve"> the three pillars of sustainab</w:t>
      </w:r>
      <w:r w:rsidR="00F114C8" w:rsidRPr="00DD54E3">
        <w:rPr>
          <w:color w:val="000000" w:themeColor="text1"/>
          <w:lang w:val="en-GB"/>
        </w:rPr>
        <w:t xml:space="preserve">ility: </w:t>
      </w:r>
      <w:r w:rsidRPr="00DD54E3">
        <w:rPr>
          <w:color w:val="000000" w:themeColor="text1"/>
          <w:lang w:val="en-GB"/>
        </w:rPr>
        <w:t>economic efficiency, social equality, and environmental preservation.</w:t>
      </w:r>
      <w:r w:rsidR="005E2681" w:rsidRPr="00DD54E3">
        <w:rPr>
          <w:color w:val="000000" w:themeColor="text1"/>
          <w:lang w:val="en-GB"/>
        </w:rPr>
        <w:t xml:space="preserve"> </w:t>
      </w:r>
      <w:r w:rsidR="00C107BA" w:rsidRPr="00DD54E3">
        <w:rPr>
          <w:color w:val="000000" w:themeColor="text1"/>
          <w:lang w:val="en-GB"/>
        </w:rPr>
        <w:t>S</w:t>
      </w:r>
      <w:r w:rsidR="00D36683" w:rsidRPr="00DD54E3">
        <w:rPr>
          <w:color w:val="000000" w:themeColor="text1"/>
          <w:lang w:val="en-GB"/>
        </w:rPr>
        <w:t>ix</w:t>
      </w:r>
      <w:r w:rsidR="00DB70BC" w:rsidRPr="00DD54E3">
        <w:rPr>
          <w:color w:val="000000" w:themeColor="text1"/>
          <w:lang w:val="en-GB"/>
        </w:rPr>
        <w:t>teen</w:t>
      </w:r>
      <w:r w:rsidR="00C107BA" w:rsidRPr="00DD54E3">
        <w:rPr>
          <w:color w:val="000000" w:themeColor="text1"/>
          <w:lang w:val="en-GB"/>
        </w:rPr>
        <w:t xml:space="preserve"> articles in our selection addressed </w:t>
      </w:r>
      <w:r w:rsidR="000B22AD" w:rsidRPr="00DD54E3">
        <w:rPr>
          <w:color w:val="000000" w:themeColor="text1"/>
          <w:lang w:val="en-GB"/>
        </w:rPr>
        <w:t xml:space="preserve">different aspects of </w:t>
      </w:r>
      <w:r w:rsidR="00C107BA" w:rsidRPr="00DD54E3">
        <w:rPr>
          <w:color w:val="000000" w:themeColor="text1"/>
          <w:lang w:val="en-GB"/>
        </w:rPr>
        <w:t>sustainability in humanitarian</w:t>
      </w:r>
      <w:r w:rsidR="000B08C5" w:rsidRPr="00DD54E3">
        <w:rPr>
          <w:color w:val="000000" w:themeColor="text1"/>
          <w:lang w:val="en-GB"/>
        </w:rPr>
        <w:t xml:space="preserve"> </w:t>
      </w:r>
      <w:r w:rsidR="00C107BA" w:rsidRPr="00DD54E3">
        <w:rPr>
          <w:color w:val="000000" w:themeColor="text1"/>
          <w:lang w:val="en-GB"/>
        </w:rPr>
        <w:t>development aid operations.</w:t>
      </w:r>
      <w:r w:rsidR="00D74AFB" w:rsidRPr="00DD54E3">
        <w:rPr>
          <w:color w:val="000000" w:themeColor="text1"/>
          <w:lang w:val="en-GB"/>
        </w:rPr>
        <w:t xml:space="preserve"> </w:t>
      </w:r>
    </w:p>
    <w:p w14:paraId="74315E61" w14:textId="10B0FF4E" w:rsidR="00BC0D78" w:rsidRPr="00DD54E3" w:rsidRDefault="00BC0D78" w:rsidP="00223A93">
      <w:pPr>
        <w:pStyle w:val="Heading3"/>
        <w:rPr>
          <w:color w:val="000000" w:themeColor="text1"/>
          <w:lang w:val="en-GB"/>
        </w:rPr>
      </w:pPr>
      <w:r w:rsidRPr="00DD54E3">
        <w:rPr>
          <w:color w:val="000000" w:themeColor="text1"/>
          <w:lang w:val="en-GB"/>
        </w:rPr>
        <w:t>Performance measurement</w:t>
      </w:r>
    </w:p>
    <w:p w14:paraId="5327FF77" w14:textId="0B276855" w:rsidR="0026483F" w:rsidRPr="00DD54E3" w:rsidRDefault="0023605C" w:rsidP="004E4C7E">
      <w:pPr>
        <w:ind w:firstLine="216"/>
        <w:rPr>
          <w:color w:val="000000" w:themeColor="text1"/>
          <w:lang w:val="en-GB"/>
        </w:rPr>
      </w:pPr>
      <w:r w:rsidRPr="00DD54E3">
        <w:rPr>
          <w:color w:val="000000" w:themeColor="text1"/>
          <w:lang w:val="en-GB"/>
        </w:rPr>
        <w:t xml:space="preserve">Performance measurement in development aid </w:t>
      </w:r>
      <w:r w:rsidR="00592BD5" w:rsidRPr="00DD54E3">
        <w:rPr>
          <w:color w:val="000000" w:themeColor="text1"/>
          <w:lang w:val="en-GB"/>
        </w:rPr>
        <w:t xml:space="preserve">logistics </w:t>
      </w:r>
      <w:r w:rsidRPr="00DD54E3">
        <w:rPr>
          <w:color w:val="000000" w:themeColor="text1"/>
          <w:lang w:val="en-GB"/>
        </w:rPr>
        <w:t>focus</w:t>
      </w:r>
      <w:r w:rsidR="001062B4" w:rsidRPr="00DD54E3">
        <w:rPr>
          <w:color w:val="000000" w:themeColor="text1"/>
          <w:lang w:val="en-GB"/>
        </w:rPr>
        <w:t>es on assessing</w:t>
      </w:r>
      <w:r w:rsidR="007D03EA" w:rsidRPr="00DD54E3">
        <w:rPr>
          <w:color w:val="000000" w:themeColor="text1"/>
          <w:lang w:val="en-GB"/>
        </w:rPr>
        <w:t xml:space="preserve"> </w:t>
      </w:r>
      <w:r w:rsidRPr="00DD54E3">
        <w:rPr>
          <w:color w:val="000000" w:themeColor="text1"/>
          <w:lang w:val="en-GB"/>
        </w:rPr>
        <w:t xml:space="preserve">longer-term, sustainable improvements in the lives of </w:t>
      </w:r>
      <w:r w:rsidR="000074D6" w:rsidRPr="00DD54E3">
        <w:rPr>
          <w:color w:val="000000" w:themeColor="text1"/>
          <w:lang w:val="en-GB"/>
        </w:rPr>
        <w:t xml:space="preserve">people affected by crisis </w:t>
      </w:r>
      <w:r w:rsidRPr="00DD54E3">
        <w:rPr>
          <w:color w:val="000000" w:themeColor="text1"/>
          <w:lang w:val="en-GB"/>
        </w:rPr>
        <w:t>in vulnerable communities</w:t>
      </w:r>
      <w:r w:rsidR="00A47C66" w:rsidRPr="00DD54E3">
        <w:rPr>
          <w:color w:val="000000" w:themeColor="text1"/>
          <w:lang w:val="en-GB"/>
        </w:rPr>
        <w:t xml:space="preserve"> </w:t>
      </w:r>
      <w:sdt>
        <w:sdtPr>
          <w:rPr>
            <w:color w:val="000000" w:themeColor="text1"/>
            <w:lang w:val="en-GB"/>
          </w:rPr>
          <w:alias w:val="To edit, see citavi.com/edit"/>
          <w:tag w:val="CitaviPlaceholder#dc64d803-f3a6-43c5-9d80-358436f64c41"/>
          <w:id w:val="-66345726"/>
          <w:placeholder>
            <w:docPart w:val="DefaultPlaceholder_-1854013440"/>
          </w:placeholder>
        </w:sdtPr>
        <w:sdtContent>
          <w:r w:rsidR="00A47C66"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zMTQ3NDM3LTllNzEtNGVjYi05ZmI3LTYxZjZjMGEwM2M5NSIsIlJhbmdlTGVuZ3RoIjoyNCwiUmVmZXJlbmNlSWQiOiIzOTRmZWFkMC1hYzViLTQ3ODctYjk3MC04YTUxZDRmNjRiMT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mVuaXRhIiwiTGFzdE5hbWUiOiJCZWFtb24iLCJNaWRkbGVOYW1lIjoiTS4iLCJQcm90ZWN0ZWQiOmZhbHNlLCJTZXgiOjEsIkNyZWF0ZWRCeSI6Il9hIiwiQ3JlYXRlZE9uIjoiMjAxNi0wMy0wOFQxMjoxMToyMyIsIk1vZGlmaWVkQnkiOiJfYSIsIklkIjoiYmJhMmY5YjEtNzVhNi00YjcyLWIwMTktZmJhM2Y2YTU3Y2FjIiwiTW9kaWZpZWRPbiI6IjIwMTYtMDMtMDhUMTI6MTE6MjMiLCJQcm9qZWN0Ijp7IiRpZCI6IjUiLCIkdHlwZSI6IlN3aXNzQWNhZGVtaWMuQ2l0YXZpLlByb2plY3QsIFN3aXNzQWNhZGVtaWMuQ2l0YXZpIn19LHsiJGlkIjoiNiIsIiR0eXBlIjoiU3dpc3NBY2FkZW1pYy5DaXRhdmkuUGVyc29uLCBTd2lzc0FjYWRlbWljLkNpdGF2aSIsIkZpcnN0TmFtZSI6IkJ1cmN1IiwiTGFzdE5hbWUiOiJCYWxjaWsiLCJQcm90ZWN0ZWQiOmZhbHNlLCJTZXgiOjEsIkNyZWF0ZWRCeSI6Il9hIiwiQ3JlYXRlZE9uIjoiMjAxNi0wMy0wOFQxMjoxMToyMyIsIk1vZGlmaWVkQnkiOiJfYSIsIklkIjoiYTk1MmNiY2ItMDk3Zi00NDEyLWE5YjUtYjc1NzZkMDgwYTFiIiwiTW9kaWZpZWRPbiI6IjIwMTYtMDMtMDhUMTI6MTE6MjMiLCJQcm9qZWN0Ijp7IiRyZWYiOiI1In19XSwiQ2l0YXRpb25LZXlVcGRhdGVUeXBlIjowLCJDb2xsYWJvcmF0b3JzIjpbXSwiQ3VzdG9tRmllbGQxIjoiVW5pdmVyc2l0eSBvZiBXYXNoaW5ndG9uIiwiQ3VzdG9tRmllbGQyIjoiUmVzcG9uc2UiLCJDdXN0b21GaWVsZDMiOiJEaXNhc3RlciByZWxpZWYiLCJDdXN0b21GaWVsZDQiOiJTdXBwbHkgY2hhaW4gbGV2ZWwiLCJDdXN0b21GaWVsZDUiOiJEZXNpZ25pbmcgb2YgbWVhc3VyZXMiLCJDdXN0b21GaWVsZDYiOiJVU0EiLCJDdXN0b21GaWVsZDciOiJTdWRkZW4tb25zZXQiLCJDdXN0b21GaWVsZDgiOiJJbnRlcnZpZXciLCJFZGl0b3JzIjpbXSwiRXZhbHVhdGlvbkNvbXBsZXhpdHkiOjAsIkV2YWx1YXRpb25Tb3VyY2VUZXh0Rm9ybWF0IjowLCJHcm91cHMiOltdLCJIYXNMYWJlbDEiOmZhbHNlLCJIYXNMYWJlbDIiOmZhbHNlLCJLZXl3b3JkcyI6W10sIkxhbmd1YWdlIjoiZW4iLCJMYW5ndWFnZUNvZGUiOiJlbiIsIkxvY2F0aW9ucyI6W10sIk51bWJlciI6IjEiLCJPcmdhbml6YXRpb25zIjpbXSwiT3RoZXJzSW52b2x2ZWQiOltdLCJQYWdlUmFuZ2UiOiI8c3A+XHJcbiAgPG4+NDwvbj5cclxuICA8aW4+dHJ1ZTwvaW4+XHJcbiAgPG9zPjQ8L29zPlxyXG4gIDxwcz40PC9wcz5cclxuPC9zcD5cclxuPGVwPlxyXG4gIDxuPjI1PC9uPlxyXG4gIDxpbj50cnVlPC9pbj5cclxuICA8b3M+MjU8L29zPlxyXG4gIDxwcz4yNTwvcHM+XHJcbjwvZXA+XHJcbjxvcz40LTI1PC9vcz4iLCJQZXJpb2RpY2FsIjp7IiRpZCI6IjciLCIkdHlwZSI6IlN3aXNzQWNhZGVtaWMuQ2l0YXZpLlBlcmlvZGljYWwsIFN3aXNzQWNhZGVtaWMuQ2l0YXZpIiwiSXNzbiI6IjA5NTEtMzU1OCIsIk5hbWUiOiJJbnRlcm5hdGlvbmFsIEpvdXJuYWwgb2YgUHVibGljIFNlY3RvciBNYW5hZ2VtZW50IiwiUGFnaW5hdGlvbiI6MCwiUHJvdGVjdGVkIjpmYWxzZSwiQ3JlYXRlZEJ5IjoiX2EiLCJDcmVhdGVkT24iOiIyMDE2LTAzLTA4VDEyOjExOjIzIiwiTW9kaWZpZWRCeSI6Il9hIiwiSWQiOiIwZmYzYmY3ZC00MmNhLTQzZjEtYThhYy1kNmRiYzgxOTc1OTYiLCJNb2RpZmllZE9uIjoiMjAxNi0wMy0wOFQxMjoxMToyMyIsIlByb2plY3QiOnsiJHJlZiI6IjUifX0sIlB1Ymxpc2hlcnMiOltdLCJRdW90YXRpb25zIjpbXSwiUmVmZXJlbmNlVHlwZSI6IkpvdXJuYWxBcnRpY2xlIiwiU2hvcnRUaXRsZSI6IkJlYW1vbiwgQmFsY2lrIDIwMDgg4oCTIFBlcmZvcm1hbmNlIG1lYXN1cmVtZW50IGluIGh1bWFuaXRhcmlhbiByZWxpZWYiLCJTaG9ydFRpdGxlVXBkYXRlVHlwZSI6MCwiU291cmNlT2ZCaWJsaW9ncmFwaGljSW5mb3JtYXRpb24iOiJFbmROb3RlIiwiU3RhdGljSWRzIjpbImJkZWNmMTY2LTg0ZjEtNDkxOC1hZjY5LWVlYTY4MzVmNWEwNyJdLCJUYWJsZU9mQ29udGVudHNDb21wbGV4aXR5IjowLCJUYWJsZU9mQ29udGVudHNTb3VyY2VUZXh0Rm9ybWF0IjowLCJUYXNrcyI6W10sIlRpdGxlIjoiUGVyZm9ybWFuY2UgbWVhc3VyZW1lbnQgaW4gaHVtYW5pdGFyaWFuIHJlbGllZiBjaGFpbnMiLCJUcmFuc2xhdG9ycyI6W10sIlZvbHVtZSI6IjIxIiwiWWVhciI6IjIwMDgiLCJZZWFyUmVzb2x2ZWQiOiIyMDA4IiwiQ3JlYXRlZEJ5IjoiX2EiLCJDcmVhdGVkT24iOiIyMDE2LTAzLTA4VDEyOjExOjIzIiwiTW9kaWZpZWRCeSI6Il9BbGkiLCJJZCI6IjM5NGZlYWQwLWFjNWItNDc4Ny1iOTcwLThhNTFkNGY2NGIxMSIsIk1vZGlmaWVkT24iOiIyMDIzLTEwLTAyVDIyOjI5OjE1IiwiUHJvamVjdCI6eyIkcmVmIjoiNSJ9fSwiVXNlTnVtYmVyaW5nVHlwZU9mUGFyZW50RG9jdW1lbnQiOmZhbHNlfSx7IiRpZCI6IjgiLCIkdHlwZSI6IlN3aXNzQWNhZGVtaWMuQ2l0YXZpLkNpdGF0aW9ucy5Xb3JkUGxhY2Vob2xkZXJFbnRyeSwgU3dpc3NBY2FkZW1pYy5DaXRhdmkiLCJJZCI6ImQ4OWUwZDEzLTZjYTMtNDUzZC04OGU3LTJhZjBhMjc3NzdlYiIsIlJhbmdlU3RhcnQiOjI0LCJSYW5nZUxlbmd0aCI6MjEsIlJlZmVyZW5jZUlkIjoiZTA5YzNiYmMtMjk4OS00ODhiLThhMDItNGY4ZGU3ZGFlZmJkIiwiUmVmZXJlbmNlIjp7IiRpZCI6IjkiLCIkdHlwZSI6IlN3aXNzQWNhZGVtaWMuQ2l0YXZpLlJlZmVyZW5jZSwgU3dpc3NBY2FkZW1pYy5DaXRhdmkiLCJBYnN0cmFjdENvbXBsZXhpdHkiOjAsIkFic3RyYWN0U291cmNlVGV4dEZvcm1hdCI6MCwiQXV0aG9ycyI6W3siJGlkIjoiMTAiLCIkdHlwZSI6IlN3aXNzQWNhZGVtaWMuQ2l0YXZpLlBlcnNvbiwgU3dpc3NBY2FkZW1pYy5DaXRhdmkiLCJGaXJzdE5hbWUiOiJBbm5hLU1hcmEiLCJMYXN0TmFtZSI6IlNjaMO2biIsIlByb3RlY3RlZCI6ZmFsc2UsIlNleCI6MCwiQ3JlYXRlZEJ5IjoiX0FsaSIsIkNyZWF0ZWRPbiI6IjIwMTgtMDMtMTlUMDQ6MTk6MzgiLCJNb2RpZmllZEJ5IjoiX0FsaSIsIklkIjoiYjBiYmNlNTgtYzZhMi00YjZkLWJmNGMtYjIyOWJjMjNkNDc3IiwiTW9kaWZpZWRPbiI6IjIwMTgtMDMtMTlUMDQ6MTk6MzgiLCJQcm9qZWN0Ijp7IiRyZWYiOiI1In19LHsiJGlkIjoiMTEiLCIkdHlwZSI6IlN3aXNzQWNhZGVtaWMuQ2l0YXZpLlBlcnNvbiwgU3dpc3NBY2FkZW1pYy5DaXRhdmkiLCJGaXJzdE5hbWUiOiJTaGFoYWQiLCJMYXN0TmFtZSI6IkFsLVNhYWRpIiwiUHJvdGVjdGVkIjpmYWxzZSwiU2V4IjowLCJDcmVhdGVkQnkiOiJfQWxpIiwiQ3JlYXRlZE9uIjoiMjAxOC0wMy0xOVQwNDoxOTozOCIsIk1vZGlmaWVkQnkiOiJfQWxpIiwiSWQiOiIwZmJkN2ZmYS1jZjliLTQwYjgtYWUyNy02YTBmOGNkY2ViNjgiLCJNb2RpZmllZE9uIjoiMjAxOC0wMy0xOVQwNDoxOTozOCIsIlByb2plY3QiOnsiJHJlZiI6IjUifX0seyIkaWQiOiIxMiIsIiR0eXBlIjoiU3dpc3NBY2FkZW1pYy5DaXRhdmkuUGVyc29uLCBTd2lzc0FjYWRlbWljLkNpdGF2aSIsIkZpcnN0TmFtZSI6Ikpha29iIiwiTGFzdE5hbWUiOiJHcnVibXVlbGxlciIsIlByb3RlY3RlZCI6ZmFsc2UsIlNleCI6MiwiQ3JlYXRlZEJ5IjoiX0FsaSIsIkNyZWF0ZWRPbiI6IjIwMTgtMDMtMTlUMDQ6MTk6MzgiLCJNb2RpZmllZEJ5IjoiX0FsaSIsIklkIjoiMTQ0NDcxMGEtYTA2My00NDlkLTgyOGEtM2EwMjFmMWQxODQ1IiwiTW9kaWZpZWRPbiI6IjIwMTgtMDMtMTlUMDQ6MTk6MzgiLCJQcm9qZWN0Ijp7IiRyZWYiOiI1In19LHsiJGlkIjoiMTMiLCIkdHlwZSI6IlN3aXNzQWNhZGVtaWMuQ2l0YXZpLlBlcnNvbiwgU3dpc3NBY2FkZW1pYy5DaXRhdmkiLCJGaXJzdE5hbWUiOiJEb3JpdCIsIkxhc3ROYW1lIjoiU2NodW1hbm4tQsO2bHNjaGUiLCJQcm90ZWN0ZWQiOmZhbHNlLCJTZXgiOjEsIkNyZWF0ZWRCeSI6Il9BbGkiLCJDcmVhdGVkT24iOiIyMDE4LTAzLTE5VDA0OjE5OjM4IiwiTW9kaWZpZWRCeSI6Il9BbGkiLCJJZCI6ImU2MGU4ODBjLTA3ZTMtNDY1Mi04OWZkLWNiNzVjOWY3ODRmNyIsIk1vZGlmaWVkT24iOiIyMDE4LTAzLTE5VDA0OjE5OjM4IiwiUHJvamVjdCI6eyIkcmVmIjoiNSJ9fV0sIkNpdGF0aW9uS2V5IjoiU2Now7ZuIGV0IGFsLiAyMDE4IiwiQ2l0YXRpb25LZXlVcGRhdGVUeXBlIjowLCJDb2xsYWJvcmF0b3JzIjpbXSwiQ3VzdG9tRmllbGQxIjoiMjAiLCJDdXN0b21GaWVsZDIiOiJFbXBpcmljYWwiLCJDdXN0b21GaWVsZDMiOiJCb3RoIG9yIG5vdCBzcGVjaWZpYyIsIkN1c3RvbUZpZWxkNCI6IkRldmVsb3BtZW50IGFpZCIsIkN1c3RvbUZpZWxkNSI6IlJlY292ZXJ5IiwiQ3VzdG9tRmllbGQ2IjoiQ2FzZSBzdHVkeSIsIkN1c3RvbUZpZWxkNyI6IlNvY2lhbCtFY29ub21pYyIsIkN1c3RvbUZpZWxkOCI6Ik5vdCBTcGVjaWZpYyIsIkN1c3RvbUZpZWxkOSI6Ikdlcm1hbnkiLCJEb2kiOiIxMC4xMTA4L0pITFNDTS0xMC0yMDE3LTAwNDciLCJFZGl0b3JzIjpbXSwiRXZhbHVhdGlvbkNvbXBsZXhpdHkiOjAsIkV2YWx1YXRpb25Tb3VyY2VUZXh0Rm9ybWF0IjowLCJHcm91cHMiOlt7IiRpZCI6IjE0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NSIsIiR0eXBlIjoiU3dpc3NBY2FkZW1pYy5DaXRhdmkuTG9jYXRpb24sIFN3aXNzQWNhZGVtaWMuQ2l0YXZpIiwiQWRkcmVzcyI6eyIkaWQiOiIxNiIsIiR0eXBlIjoiU3dpc3NBY2FkZW1pYy5DaXRhdmkuTGlua2VkUmVzb3VyY2UsIFN3aXNzQWNhZGVtaWMuQ2l0YXZpIiwiTGlua2VkUmVzb3VyY2VUeXBlIjo1LCJPcmlnaW5hbFN0cmluZyI6IjEwLjExMDgvSkhMU0NNLTEwLTIwMTctMDA0NyIsIlVyaVN0cmluZyI6Imh0dHBzOi8vZG9pLm9yZy8xMC4xMTA4L0pITFNDTS0xMC0yMDE3LTAwNDciLCJMaW5rZWRSZXNvdXJjZVN0YXR1cyI6OCwiUHJvcGVydGllcyI6eyIkaWQiOiI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zBUMDc6NDg6NTAiLCJNb2RpZmllZEJ5IjoiX0FMSSIsIklkIjoiYzNlOTlkNzgtZmNiYS00NGE4LTg4ZjYtMTM4Zjg0ZjFmMjc0IiwiTW9kaWZpZWRPbiI6IjIwMjItMDUtMzBUMDc6NDg6NTAiLCJQcm9qZWN0Ijp7IiRyZWYiOiI1In19XSwiTnVtYmVyIjoiMyIsIk9yZ2FuaXphdGlvbnMiOltdLCJPdGhlcnNJbnZvbHZlZCI6W10sIlBhZ2VSYW5nZSI6IjxzcD5cclxuICA8bj4zNDY8L24+XHJcbiAgPGluPnRydWU8L2luPlxyXG4gIDxvcz4zNDY8L29zPlxyXG4gIDxwcz4zNDY8L3BzPlxyXG48L3NwPlxyXG48ZXA+XHJcbiAgPG4+MzczPC9uPlxyXG4gIDxpbj50cnVlPC9pbj5cclxuICA8b3M+MzczPC9vcz5cclxuICA8cHM+MzczPC9wcz5cclxuPC9lcD5cclxuPG9zPjM0Ni0zNzM8L29zPiIsIlBlcmlvZGljYWwiOnsiJGlkIjoiMTg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E5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TY2jDtm4sIEFsLVNhYWRpIGV0IGFsLiAyMDE4IOKAkyBEZXZlbG9waW5nIGEgY2FtcCBwZXJmb3JtYW5jZSBpbmRpY2F0b3IiLCJTaG9ydFRpdGxlVXBkYXRlVHlwZSI6MCwiU291cmNlT2ZCaWJsaW9ncmFwaGljSW5mb3JtYXRpb24iOiJDcm9zc1JlZiIsIlN0YXRpY0lkcyI6WyJlY2Y4NDMwYi1hYTJmLTQxNjEtYjg2ZS0yZGI5NWE0YmUxZjkiXSwiVGFibGVPZkNvbnRlbnRzQ29tcGxleGl0eSI6MCwiVGFibGVPZkNvbnRlbnRzU291cmNlVGV4dEZvcm1hdCI6MCwiVGFza3MiOltdLCJUaXRsZSI6IkRldmVsb3BpbmcgYSBjYW1wIHBlcmZvcm1hbmNlIGluZGljYXRvciBzeXN0ZW0gYW5kIGl0cyBhcHBsaWNhdGlvbiB0byBaYWF0YXJpLCBKb3JkYW4iLCJUcmFuc2xhdG9ycyI6W10sIlZvbHVtZSI6IjgiLCJZZWFyIjoiMjAxOCIsIlllYXJSZXNvbHZlZCI6IjIwMTgiLCJDcmVhdGVkQnkiOiJfQUxJIiwiQ3JlYXRlZE9uIjoiMjAyMi0wNS0zMFQwNzo0ODo1MCIsIk1vZGlmaWVkQnkiOiJfQWxpIiwiSWQiOiJlMDljM2JiYy0yOTg5LTQ4OGItOGEwMi00ZjhkZTdkYWVmYmQiLCJNb2RpZmllZE9uIjoiMjAyMy0xMC0wMlQyMjoyOToxNSIsIlByb2plY3QiOnsiJHJlZiI6IjUifX0sIlVzZU51bWJlcmluZ1R5cGVPZlBhcmVudERvY3VtZW50IjpmYWxzZX1dLCJGb3JtYXR0ZWRUZXh0Ijp7IiRpZCI6IjIwIiwiQ291bnQiOjMsIlRleHRVbml0cyI6W3siJGlkIjoiMjEiLCJGb250U3R5bGUiOnsiJGlkIjoiMjIiLCJOZXV0cmFsIjp0cnVlfSwiUmVhZGluZ09yZGVyIjoxLCJUZXh0IjoiKEJlYW1vbiBhbmQgQmFsY2lrLCAyMDA4OyBTY2jDtm4ifSx7IiRpZCI6IjIzIiwiRm9udFN0eWxlIjp7IiRpZCI6IjI0IiwiSXRhbGljIjp0cnVlfSwiUmVhZGluZ09yZGVyIjoxLCJUZXh0IjoiIGV0IGFsLiJ9LHsiJGlkIjoiMjUiLCJGb250U3R5bGUiOnsiJGlkIjoiMjYiLCJOZXV0cmFsIjp0cnVlfSwiUmVhZGluZ09yZGVyIjoxLCJUZXh0IjoiLCAyMDE4KSJ9XX0sIlRhZyI6IkNpdGF2aVBsYWNlaG9sZGVyI2RjNjRkODAzLWYzYTYtNDNjNS05ZDgwLTM1ODQzNmY2NGM0MSIsIlRleHQiOiIoQmVhbW9uIGFuZCBCYWxjaWssIDIwMDg7IFNjaMO2biBldCBhbC4sIDIwMTgpIiwiV0FJVmVyc2lvbiI6IjYuOC4wLjAifQ==}</w:instrText>
          </w:r>
          <w:r w:rsidR="00A47C66" w:rsidRPr="00DD54E3">
            <w:rPr>
              <w:color w:val="000000" w:themeColor="text1"/>
              <w:lang w:val="en-GB"/>
            </w:rPr>
            <w:fldChar w:fldCharType="separate"/>
          </w:r>
          <w:r w:rsidR="00B10F20" w:rsidRPr="00DD54E3">
            <w:rPr>
              <w:color w:val="000000" w:themeColor="text1"/>
              <w:lang w:val="en-GB"/>
            </w:rPr>
            <w:t>(Beamon and Balcik, 2008; Schön</w:t>
          </w:r>
          <w:r w:rsidR="00B10F20" w:rsidRPr="00DD54E3">
            <w:rPr>
              <w:i/>
              <w:color w:val="000000" w:themeColor="text1"/>
              <w:lang w:val="en-GB"/>
            </w:rPr>
            <w:t xml:space="preserve"> et al.</w:t>
          </w:r>
          <w:r w:rsidR="00B10F20" w:rsidRPr="00DD54E3">
            <w:rPr>
              <w:color w:val="000000" w:themeColor="text1"/>
              <w:lang w:val="en-GB"/>
            </w:rPr>
            <w:t>, 2018)</w:t>
          </w:r>
          <w:r w:rsidR="00A47C66" w:rsidRPr="00DD54E3">
            <w:rPr>
              <w:color w:val="000000" w:themeColor="text1"/>
              <w:lang w:val="en-GB"/>
            </w:rPr>
            <w:fldChar w:fldCharType="end"/>
          </w:r>
        </w:sdtContent>
      </w:sdt>
      <w:r w:rsidR="005B4BB9" w:rsidRPr="00DD54E3">
        <w:rPr>
          <w:color w:val="000000" w:themeColor="text1"/>
          <w:lang w:val="en-GB"/>
        </w:rPr>
        <w:t>.</w:t>
      </w:r>
      <w:r w:rsidR="00F31D10" w:rsidRPr="00DD54E3">
        <w:rPr>
          <w:color w:val="000000" w:themeColor="text1"/>
          <w:lang w:val="en-GB"/>
        </w:rPr>
        <w:t xml:space="preserve"> The </w:t>
      </w:r>
      <w:r w:rsidR="002B265C" w:rsidRPr="00DD54E3">
        <w:rPr>
          <w:color w:val="000000" w:themeColor="text1"/>
          <w:lang w:val="en-GB"/>
        </w:rPr>
        <w:t>literature emphasises the</w:t>
      </w:r>
      <w:r w:rsidR="00F31D10" w:rsidRPr="00DD54E3">
        <w:rPr>
          <w:color w:val="000000" w:themeColor="text1"/>
          <w:lang w:val="en-GB"/>
        </w:rPr>
        <w:t xml:space="preserve"> significance of performance measurement in development aid logistics as </w:t>
      </w:r>
      <w:r w:rsidR="002B265C" w:rsidRPr="00DD54E3">
        <w:rPr>
          <w:color w:val="000000" w:themeColor="text1"/>
          <w:lang w:val="en-GB"/>
        </w:rPr>
        <w:t>a means of</w:t>
      </w:r>
      <w:r w:rsidR="00F31D10" w:rsidRPr="00DD54E3">
        <w:rPr>
          <w:color w:val="000000" w:themeColor="text1"/>
          <w:lang w:val="en-GB"/>
        </w:rPr>
        <w:t xml:space="preserve"> evaluat</w:t>
      </w:r>
      <w:r w:rsidR="002B265C" w:rsidRPr="00DD54E3">
        <w:rPr>
          <w:color w:val="000000" w:themeColor="text1"/>
          <w:lang w:val="en-GB"/>
        </w:rPr>
        <w:t>ing</w:t>
      </w:r>
      <w:r w:rsidR="00F31D10" w:rsidRPr="00DD54E3">
        <w:rPr>
          <w:color w:val="000000" w:themeColor="text1"/>
          <w:lang w:val="en-GB"/>
        </w:rPr>
        <w:t xml:space="preserve"> the long-term sustainability and effectiveness of humanitarian </w:t>
      </w:r>
      <w:r w:rsidR="0008514E" w:rsidRPr="00DD54E3">
        <w:rPr>
          <w:color w:val="000000" w:themeColor="text1"/>
          <w:lang w:val="en-GB"/>
        </w:rPr>
        <w:t>interventions in achieving sustainable</w:t>
      </w:r>
      <w:r w:rsidR="00F31D10" w:rsidRPr="00DD54E3">
        <w:rPr>
          <w:color w:val="000000" w:themeColor="text1"/>
          <w:lang w:val="en-GB"/>
        </w:rPr>
        <w:t xml:space="preserve"> improvement in vulnerable communities</w:t>
      </w:r>
      <w:r w:rsidR="00332579" w:rsidRPr="00DD54E3">
        <w:rPr>
          <w:color w:val="000000" w:themeColor="text1"/>
          <w:lang w:val="en-GB"/>
        </w:rPr>
        <w:t xml:space="preserve"> </w:t>
      </w:r>
      <w:sdt>
        <w:sdtPr>
          <w:rPr>
            <w:color w:val="000000" w:themeColor="text1"/>
            <w:lang w:val="en-GB"/>
          </w:rPr>
          <w:alias w:val="To edit, see citavi.com/edit"/>
          <w:tag w:val="CitaviPlaceholder#b0c060ed-5f90-4edd-aa49-8a52bfeebbf7"/>
          <w:id w:val="1554665205"/>
          <w:placeholder>
            <w:docPart w:val="DefaultPlaceholder_-1854013440"/>
          </w:placeholder>
        </w:sdtPr>
        <w:sdtContent>
          <w:r w:rsidR="0033257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1ZTlkYWExLTRmYTItNDQ0ZS04YWViLWJiMjhkYTY2NWY3NCIsIlJhbmdlTGVuZ3RoIjoxOSwiUmVmZXJlbmNlSWQiOiJlMDljM2JiYy0yOTg5LTQ4OGItOGEwMi00ZjhkZTdkYWVmYmQ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5uYS1NYXJhIiwiTGFzdE5hbWUiOiJTY2jDtm4iLCJQcm90ZWN0ZWQiOmZhbHNlLCJTZXgiOjAsIkNyZWF0ZWRCeSI6Il9BbGkiLCJDcmVhdGVkT24iOiIyMDE4LTAzLTE5VDA0OjE5OjM4IiwiTW9kaWZpZWRCeSI6Il9BbGkiLCJJZCI6ImIwYmJjZTU4LWM2YTItNGI2ZC1iZjRjLWIyMjliYzIzZDQ3NyIsIk1vZGlmaWVkT24iOiIyMDE4LTAzLTE5VDA0OjE5OjM4IiwiUHJvamVjdCI6eyIkaWQiOiI1IiwiJHR5cGUiOiJTd2lzc0FjYWRlbWljLkNpdGF2aS5Qcm9qZWN0LCBTd2lzc0FjYWRlbWljLkNpdGF2aSJ9fSx7IiRpZCI6IjYiLCIkdHlwZSI6IlN3aXNzQWNhZGVtaWMuQ2l0YXZpLlBlcnNvbiwgU3dpc3NBY2FkZW1pYy5DaXRhdmkiLCJGaXJzdE5hbWUiOiJTaGFoYWQiLCJMYXN0TmFtZSI6IkFsLVNhYWRpIiwiUHJvdGVjdGVkIjpmYWxzZSwiU2V4IjowLCJDcmVhdGVkQnkiOiJfQWxpIiwiQ3JlYXRlZE9uIjoiMjAxOC0wMy0xOVQwNDoxOTozOCIsIk1vZGlmaWVkQnkiOiJfQWxpIiwiSWQiOiIwZmJkN2ZmYS1jZjliLTQwYjgtYWUyNy02YTBmOGNkY2ViNjgiLCJNb2RpZmllZE9uIjoiMjAxOC0wMy0xOVQwNDoxOTozOCIsIlByb2plY3QiOnsiJHJlZiI6IjUifX0seyIkaWQiOiI3IiwiJHR5cGUiOiJTd2lzc0FjYWRlbWljLkNpdGF2aS5QZXJzb24sIFN3aXNzQWNhZGVtaWMuQ2l0YXZpIiwiRmlyc3ROYW1lIjoiSmFrb2IiLCJMYXN0TmFtZSI6IkdydWJtdWVsbGVyIiwiUHJvdGVjdGVkIjpmYWxzZSwiU2V4IjoyLCJDcmVhdGVkQnkiOiJfQWxpIiwiQ3JlYXRlZE9uIjoiMjAxOC0wMy0xOVQwNDoxOTozOCIsIk1vZGlmaWVkQnkiOiJfQWxpIiwiSWQiOiIxNDQ0NzEwYS1hMDYzLTQ0OWQtODI4YS0zYTAyMWYxZDE4NDUiLCJNb2RpZmllZE9uIjoiMjAxOC0wMy0xOVQwNDoxOTozOCIsIlByb2plY3QiOnsiJHJlZiI6IjUifX0seyIkaWQiOiI4IiwiJHR5cGUiOiJTd2lzc0FjYWRlbWljLkNpdGF2aS5QZXJzb24sIFN3aXNzQWNhZGVtaWMuQ2l0YXZpIiwiRmlyc3ROYW1lIjoiRG9yaXQiLCJMYXN0TmFtZSI6IlNjaHVtYW5uLULDtmxzY2hlIiwiUHJvdGVjdGVkIjpmYWxzZSwiU2V4IjoxLCJDcmVhdGVkQnkiOiJfQWxpIiwiQ3JlYXRlZE9uIjoiMjAxOC0wMy0xOVQwNDoxOTozOCIsIk1vZGlmaWVkQnkiOiJfQWxpIiwiSWQiOiJlNjBlODgwYy0wN2UzLTQ2NTItODlmZC1jYjc1YzlmNzg0ZjciLCJNb2RpZmllZE9uIjoiMjAxOC0wMy0xOVQwNDoxOTozOCIsIlByb2plY3QiOnsiJHJlZiI6IjUifX1dLCJDaXRhdGlvbktleSI6IlNjaMO2biBldCBhbC4gMjAxOCIsIkNpdGF0aW9uS2V5VXBkYXRlVHlwZSI6MCwiQ29sbGFib3JhdG9ycyI6W10sIkN1c3RvbUZpZWxkMSI6IjIwIiwiQ3VzdG9tRmllbGQyIjoiRW1waXJpY2FsIiwiQ3VzdG9tRmllbGQzIjoiQm90aCBvciBub3Qgc3BlY2lmaWMiLCJDdXN0b21GaWVsZDQiOiJEZXZlbG9wbWVudCBhaWQiLCJDdXN0b21GaWVsZDUiOiJSZWNvdmVyeSIsIkN1c3RvbUZpZWxkNiI6IkNhc2Ugc3R1ZHkiLCJDdXN0b21GaWVsZDciOiJTb2NpYWwrRWNvbm9taWMiLCJDdXN0b21GaWVsZDgiOiJOb3QgU3BlY2lmaWMiLCJDdXN0b21GaWVsZDkiOiJHZXJtYW55IiwiRG9pIjoiMTAuMTEwOC9KSExTQ00tMTAtMjAxNy0wMDQ3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xMDgvSkhMU0NNLTEwLTIwMTctMDA0NyIsIlVyaVN0cmluZyI6Imh0dHBzOi8vZG9pLm9yZy8xMC4xMTA4L0pITFNDTS0xMC0yMDE3LTAwNDc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zBUMDc6NDg6NTAiLCJNb2RpZmllZEJ5IjoiX0FMSSIsIklkIjoiYzNlOTlkNzgtZmNiYS00NGE4LTg4ZjYtMTM4Zjg0ZjFmMjc0IiwiTW9kaWZpZWRPbiI6IjIwMjItMDUtMzBUMDc6NDg6NTAiLCJQcm9qZWN0Ijp7IiRyZWYiOiI1In19XSwiTnVtYmVyIjoiMyIsIk9yZ2FuaXphdGlvbnMiOltdLCJPdGhlcnNJbnZvbHZlZCI6W10sIlBhZ2VSYW5nZSI6IjxzcD5cclxuICA8bj4zNDY8L24+XHJcbiAgPGluPnRydWU8L2luPlxyXG4gIDxvcz4zNDY8L29zPlxyXG4gIDxwcz4zNDY8L3BzPlxyXG48L3NwPlxyXG48ZXA+XHJcbiAgPG4+MzczPC9uPlxyXG4gIDxpbj50cnVlPC9pbj5cclxuICA8b3M+MzczPC9vcz5cclxuICA8cHM+MzczPC9wcz5cclxuPC9lcD5cclxuPG9zPjM0Ni0zNzM8L29zPiIsIlBlcmlvZGljYWwiOnsiJGlkIjoiMTM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E0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TY2jDtm4sIEFsLVNhYWRpIGV0IGFsLiAyMDE4IOKAkyBEZXZlbG9waW5nIGEgY2FtcCBwZXJmb3JtYW5jZSBpbmRpY2F0b3IiLCJTaG9ydFRpdGxlVXBkYXRlVHlwZSI6MCwiU291cmNlT2ZCaWJsaW9ncmFwaGljSW5mb3JtYXRpb24iOiJDcm9zc1JlZiIsIlN0YXRpY0lkcyI6WyJlY2Y4NDMwYi1hYTJmLTQxNjEtYjg2ZS0yZGI5NWE0YmUxZjkiXSwiVGFibGVPZkNvbnRlbnRzQ29tcGxleGl0eSI6MCwiVGFibGVPZkNvbnRlbnRzU291cmNlVGV4dEZvcm1hdCI6MCwiVGFza3MiOltdLCJUaXRsZSI6IkRldmVsb3BpbmcgYSBjYW1wIHBlcmZvcm1hbmNlIGluZGljYXRvciBzeXN0ZW0gYW5kIGl0cyBhcHBsaWNhdGlvbiB0byBaYWF0YXJpLCBKb3JkYW4iLCJUcmFuc2xhdG9ycyI6W10sIlZvbHVtZSI6IjgiLCJZZWFyIjoiMjAxOCIsIlllYXJSZXNvbHZlZCI6IjIwMTgiLCJDcmVhdGVkQnkiOiJfQUxJIiwiQ3JlYXRlZE9uIjoiMjAyMi0wNS0zMFQwNzo0ODo1MCIsIk1vZGlmaWVkQnkiOiJfQWxpIiwiSWQiOiJlMDljM2JiYy0yOTg5LTQ4OGItOGEwMi00ZjhkZTdkYWVmYmQiLCJNb2RpZmllZE9uIjoiMjAyMy0xMC0wMlQyMjoyOToxNSIsIlByb2plY3QiOnsiJHJlZiI6IjUifX0sIlVzZU51bWJlcmluZ1R5cGVPZlBhcmVudERvY3VtZW50IjpmYWxzZX0seyIkaWQiOiIxNSIsIiR0eXBlIjoiU3dpc3NBY2FkZW1pYy5DaXRhdmkuQ2l0YXRpb25zLldvcmRQbGFjZWhvbGRlckVudHJ5LCBTd2lzc0FjYWRlbWljLkNpdGF2aSIsIklkIjoiY2EzNjEyMjItNjNiOC00NjhlLWI4NTgtMjUxMWMzMzVjMTFhIiwiUmFuZ2VTdGFydCI6MTksIlJhbmdlTGVuZ3RoIjoyMCwiUmVmZXJlbmNlSWQiOiI5MzZhOGIwZS1hMmNmLTQ2OWItYTQzZi1mMDcwYzU1ZjY0ZTUiLCJSZWZlcmVuY2UiOnsiJGlkIjoiMTYiLCIkdHlwZSI6IlN3aXNzQWNhZGVtaWMuQ2l0YXZpLlJlZmVyZW5jZSwgU3dpc3NBY2FkZW1pYy5DaXRhdmkiLCJBYnN0cmFjdENvbXBsZXhpdHkiOjAsIkFic3RyYWN0U291cmNlVGV4dEZvcm1hdCI6MCwiQXV0aG9ycyI6W3siJGlkIjoiMTciLCIkdHlwZSI6IlN3aXNzQWNhZGVtaWMuQ2l0YXZpLlBlcnNvbiwgU3dpc3NBY2FkZW1pYy5DaXRhdmkiLCJGaXJzdE5hbWUiOiJNdWhhbW1hZCIsIkxhc3ROYW1lIjoiS2hhbiIsIlByb3RlY3RlZCI6ZmFsc2UsIlNleCI6MiwiQ3JlYXRlZEJ5IjoiX0FsaSIsIkNyZWF0ZWRPbiI6IjIwMjEtMDMtMDRUMDc6MTg6MzciLCJNb2RpZmllZEJ5IjoiX0FsaSIsIklkIjoiNjI1YjMzODUtYzg5My00ZTNhLTlkZGItMjFmMWI5YjE4OTNjIiwiTW9kaWZpZWRPbiI6IjIwMjEtMDMtMDRUMDc6MTg6MzciLCJQcm9qZWN0Ijp7IiRyZWYiOiI1In19LHsiJGlkIjoiMTgiLCIkdHlwZSI6IlN3aXNzQWNhZGVtaWMuQ2l0YXZpLlBlcnNvbiwgU3dpc3NBY2FkZW1pYy5DaXRhdmkiLCJGaXJzdE5hbWUiOiJNdWhhbW1hZCIsIkxhc3ROYW1lIjoiU2FybWFkIiwiUHJvdGVjdGVkIjpmYWxzZSwiU2V4IjoyLCJDcmVhdGVkQnkiOiJfQUxJIiwiQ3JlYXRlZE9uIjoiMjAyMi0wNS0wOFQwNTo1NTo1MCIsIk1vZGlmaWVkQnkiOiJfQUxJIiwiSWQiOiIyOGE3ZTQxZS0yNDgxLTQxNmUtYTg1MC05ZDM1NzQzMjg2OTQiLCJNb2RpZmllZE9uIjoiMjAyMi0wNS0wOFQwNTo1NTo1MCIsIlByb2plY3QiOnsiJHJlZiI6IjUifX0seyIkaWQiOiIxOSIsIiR0eXBlIjoiU3dpc3NBY2FkZW1pYy5DaXRhdmkuUGVyc29uLCBTd2lzc0FjYWRlbWljLkNpdGF2aSIsIkZpcnN0TmFtZSI6IlNhbWkiLCJMYXN0TmFtZSI6IlVsbGFoIiwiUHJvdGVjdGVkIjpmYWxzZSwiU2V4IjoyLCJDcmVhdGVkQnkiOiJfQUxJIiwiQ3JlYXRlZE9uIjoiMjAyMi0wNS0wOFQwNTo1NTo1MCIsIk1vZGlmaWVkQnkiOiJfQUxJIiwiSWQiOiJiNjRiZWE0MC0zYjc1LTQ1MTYtYTAwNi01MTZhZTk2ZjAzMjQiLCJNb2RpZmllZE9uIjoiMjAyMi0wNS0wOFQwNTo1NTo1MCIsIlByb2plY3QiOnsiJHJlZiI6IjUifX0seyIkaWQiOiIyMCIsIiR0eXBlIjoiU3dpc3NBY2FkZW1pYy5DaXRhdmkuUGVyc29uLCBTd2lzc0FjYWRlbWljLkNpdGF2aSIsIkZpcnN0TmFtZSI6Ikp1bmdoYW4iLCJMYXN0TmFtZSI6IkJhZSIsIlByb3RlY3RlZCI6ZmFsc2UsIlNleCI6MCwiQ3JlYXRlZEJ5IjoiX0FBIiwiQ3JlYXRlZE9uIjoiMjAyMS0wNy0xMFQxNzo0NDoyOCIsIk1vZGlmaWVkQnkiOiJfQUEiLCJJZCI6IjM3N2E5ODc4LTE3ZWQtNDQwNC1hMTIzLTNmNmZlZWIxMWFlMiIsIk1vZGlmaWVkT24iOiIyMDIxLTA3LTEwVDE3OjQ0OjI4IiwiUHJvamVjdCI6eyIkcmVmIjoiNSJ9fV0sIkNpdGF0aW9uS2V5IjoiS2hhbiBldCBhbC4gMjAyMCIsIkNpdGF0aW9uS2V5VXBkYXRlVHlwZSI6MCwiQ29sbGFib3JhdG9ycyI6W10sIkN1c3RvbUZpZWxkMSI6IjYiLCJDdXN0b21GaWVsZDIiOiJFbXBpcmljYWwiLCJDdXN0b21GaWVsZDMiOiJCb3RoIG9yIG5vdCBzcGVjaWZpYyIsIkN1c3RvbUZpZWxkNCI6IkRldmVsb3BtZW50IGFpZCIsIkN1c3RvbUZpZWxkNSI6Ik5vdCBzcGVjaWZpYyIsIkN1c3RvbUZpZWxkNiI6IlN1cnZleSIsIkN1c3RvbUZpZWxkNyI6IlNvY2lhbCIsIkN1c3RvbUZpZWxkOCI6Ikh1bWFuIGNhcGl0YWwiLCJDdXN0b21GaWVsZDkiOiJQYWtpc3RhbiIsIkRvaSI6IjEwLjExMDgvSkhMU0NNLTAzLTIwMjAtMDAyMiIsIkVkaXRvcnMiOltdLCJFdmFsdWF0aW9uQ29tcGxleGl0eSI6MCwiRXZhbHVhdGlvblNvdXJjZVRleHRGb3JtYXQiOjAsIkdyb3VwcyI6W3siJHJlZiI6IjkifV0sIkhhc0xhYmVsMSI6ZmFsc2UsIkhhc0xhYmVsMiI6ZmFsc2UsIktleXdvcmRzIjpbXSwiTG9jYXRpb25zIjpbeyIkaWQiOiIyMSIsIiR0eXBlIjoiU3dpc3NBY2FkZW1pYy5DaXRhdmkuTG9jYXRpb24sIFN3aXNzQWNhZGVtaWMuQ2l0YXZpIiwiQWRkcmVzcyI6eyIkaWQiOiIyMiIsIiR0eXBlIjoiU3dpc3NBY2FkZW1pYy5DaXRhdmkuTGlua2VkUmVzb3VyY2UsIFN3aXNzQWNhZGVtaWMuQ2l0YXZpIiwiTGlua2VkUmVzb3VyY2VUeXBlIjo1LCJPcmlnaW5hbFN0cmluZyI6Imh0dHBzOi8vd3d3LnNjb3B1cy5jb20vaW53YXJkL3JlY29yZC51cmk/ZWlkPTItczIuMC04NTA4OTc4NjQ3OCZkb2k9MTAuMTEwOCUyZkpITFNDTS0wMy0yMDIwLTAwMjImcGFydG5lcklEPTQwJm1kNT0xODdmZGMxN2Y1YTM3OTRkZjE0YjdiY2Q0NGU1YmJkZSIsIlVyaVN0cmluZyI6Imh0dHBzOi8vd3d3LnNjb3B1cy5jb20vaW53YXJkL3JlY29yZC51cmk/ZWlkPTItczIuMC04NTA4OTc4NjQ3OCZkb2k9MTAuMTEwOCUyZkpITFNDTS0wMy0yMDIwLTAwMjImcGFydG5lcklEPTQwJm1kNT0xODdmZGMxN2Y1YTM3OTRkZjE0YjdiY2Q0NGU1YmJkZSIsIkxpbmtlZFJlc291cmNlU3RhdHVzIjo4LCJQcm9wZXJ0aWVzIjp7IiRpZCI6IjI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JiOWZmNDQyLTVmYWMtNDlkNy1hYjFkLTlmMmUwNjcwZjFjYSIsIk1vZGlmaWVkT24iOiIyMDIyLTAxLTMwVDA0OjU0OjUzIiwiUHJvamVjdCI6eyIkcmVmIjoiNSJ9fSx7IiRpZCI6IjI0IiwiJHR5cGUiOiJTd2lzc0FjYWRlbWljLkNpdGF2aS5Mb2NhdGlvbiwgU3dpc3NBY2FkZW1pYy5DaXRhdmkiLCJBZGRyZXNzIjp7IiRpZCI6IjI1IiwiJHR5cGUiOiJTd2lzc0FjYWRlbWljLkNpdGF2aS5MaW5rZWRSZXNvdXJjZSwgU3dpc3NBY2FkZW1pYy5DaXRhdmkiLCJMaW5rZWRSZXNvdXJjZVR5cGUiOjUsIk9yaWdpbmFsU3RyaW5nIjoiaHR0cHM6Ly93d3cuZW1lcmFsZC5jb20vaW5zaWdodC9jb250ZW50L2RvaS8xMC4xMTA4L0pITFNDTS0wMy0yMDIwLTAwMjIvZnVsbC9odG1sIiwiVXJpU3RyaW5nIjoiaHR0cHM6Ly93d3cuZW1lcmFsZC5jb20vaW5zaWdodC9jb250ZW50L2RvaS8xMC4xMTA4L0pITFNDTS0wMy0yMDIwLTAwMjIvZnVsbC9odG1sIiwiTGlua2VkUmVzb3VyY2VTdGF0dXMiOjgsIlByb3BlcnRpZXMiOnsiJGlkIjoiMj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AwIiwiTW9kaWZpZWRCeSI6Il9BbmpvbXNob2FlIiwiSWQiOiI5NjY2NDU0NC03YzkyLTQ4MDYtYjgxNi0xMzBmODYxNTA0ZTciLCJNb2RpZmllZE9uIjoiMjAyMi0wMy0xMVQwNjozNDowMCIsIlByb2plY3QiOnsiJHJlZiI6IjUifX0seyIkaWQiOiIyNyIsIiR0eXBlIjoiU3dpc3NBY2FkZW1pYy5DaXRhdmkuTG9jYXRpb24sIFN3aXNzQWNhZGVtaWMuQ2l0YXZpIiwiQWRkcmVzcyI6eyIkaWQiOiIyOCIsIiR0eXBlIjoiU3dpc3NBY2FkZW1pYy5DaXRhdmkuTGlua2VkUmVzb3VyY2UsIFN3aXNzQWNhZGVtaWMuQ2l0YXZpIiwiTGlua2VkUmVzb3VyY2VUeXBlIjo1LCJPcmlnaW5hbFN0cmluZyI6IjEwLjExMDgvSkhMU0NNLTAzLTIwMjAtMDAyMiIsIlVyaVN0cmluZyI6Imh0dHBzOi8vZG9pLm9yZy8xMC4xMTA4L0pITFNDTS0wMy0yMDIwLTAwMjIiLCJMaW5rZWRSZXNvdXJjZVN0YXR1cyI6OCwiUHJvcGVydGllcyI6eyIkaWQiOiIy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4ZWI4NWNjYi1kOTkyLTQ1ZmEtODg5Zi0xY2VjYWNmMjY4NDAiLCJNb2RpZmllZE9uIjoiMjAyMi0wMS0zMFQwNDo1NDo1MyIsIlByb2plY3QiOnsiJHJlZiI6IjUifX1dLCJOdW1iZXIiOiI0IiwiT25saW5lQWRkcmVzcyI6Imh0dHBzOi8vd3d3LnNjb3B1cy5jb20vaW53YXJkL3JlY29yZC51cmk/ZWlkPTItczIuMC04NTA4OTc4NjQ3OCZkb2k9MTAuMTEwOCUyZkpITFNDTS0wMy0yMDIwLTAwMjImcGFydG5lcklEPTQwJm1kNT0xODdmZGMxN2Y1YTM3OTRkZjE0YjdiY2Q0NGU1YmJkZSIsIk9yZ2FuaXphdGlvbnMiOltdLCJPdGhlcnNJbnZvbHZlZCI6W10sIlBhZ2VSYW5nZSI6IjxzcD5cclxuICA8bj41NzM8L24+XHJcbiAgPGluPnRydWU8L2luPlxyXG4gIDxvcz41NzM8L29zPlxyXG4gIDxwcz41NzM8L3BzPlxyXG48L3NwPlxyXG48ZXA+XHJcbiAgPG4+NjAyPC9uPlxyXG4gIDxpbj50cnVlPC9pbj5cclxuICA8b3M+NjAyPC9vcz5cclxuICA8cHM+NjAyPC9wcz5cclxuPC9lcD5cclxuPG9zPjU3My02MDI8L29zPiIsIlBlcmlvZGljYWwiOnsiJHJlZiI6IjEzIn0sIlB1Ymxpc2hlcnMiOlt7IiRpZCI6IjMw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LaGFuLCBTYXJtYWQgZXQgYWwuIDIwMjAg4oCTIEVkdWNhdGlvbiBmb3Igc3VzdGFpbmFibGUgZGV2ZWxvcG1lbnQiLCJTaG9ydFRpdGxlVXBkYXRlVHlwZSI6MCwiU291cmNlT2ZCaWJsaW9ncmFwaGljSW5mb3JtYXRpb24iOiJDcm9zc1JlZiIsIlN0YXRpY0lkcyI6WyJmZTQwNmNjNy01YjY1LTQwOGItYTZhYi05ZDFiNDY2YmEwYzMiXSwiVGFibGVPZkNvbnRlbnRzQ29tcGxleGl0eSI6MCwiVGFibGVPZkNvbnRlbnRzU291cmNlVGV4dEZvcm1hdCI6MCwiVGFza3MiOltdLCJUaXRsZSI6IkVkdWNhdGlvbiBmb3Igc3VzdGFpbmFibGUgZGV2ZWxvcG1lbnQgaW4gaHVtYW5pdGFyaWFuIGxvZ2lzdGljcyIsIlRyYW5zbGF0b3JzIjpbXSwiVm9sdW1lIjoiMTAiLCJZZWFyIjoiMjAyMCIsIlllYXJSZXNvbHZlZCI6IjIwMjAiLCJDcmVhdGVkQnkiOiJfQW5qb21zaG9hZSIsIkNyZWF0ZWRPbiI6IjIwMjItMDEtMzBUMDQ6NTQ6NTMiLCJNb2RpZmllZEJ5IjoiX0FsaSIsIklkIjoiOTM2YThiMGUtYTJjZi00NjliLWE0M2YtZjA3MGM1NWY2NGU1IiwiTW9kaWZpZWRPbiI6IjIwMjMtMTAtMDJUMjI6Mjk6MTUiLCJQcm9qZWN0Ijp7IiRyZWYiOiI1In19LCJVc2VOdW1iZXJpbmdUeXBlT2ZQYXJlbnREb2N1bWVudCI6ZmFsc2V9XSwiRm9ybWF0dGVkVGV4dCI6eyIkaWQiOiIzMSIsIkNvdW50Ijo1LCJUZXh0VW5pdHMiOlt7IiRpZCI6IjMyIiwiRm9udFN0eWxlIjp7IiRpZCI6IjMzIiwiTmV1dHJhbCI6dHJ1ZX0sIlJlYWRpbmdPcmRlciI6MSwiVGV4dCI6IihTY2jDtm4ifSx7IiRpZCI6IjM0IiwiRm9udFN0eWxlIjp7IiRpZCI6IjM1IiwiSXRhbGljIjp0cnVlfSwiUmVhZGluZ09yZGVyIjoxLCJUZXh0IjoiIGV0IGFsLiJ9LHsiJGlkIjoiMzYiLCJGb250U3R5bGUiOnsiJGlkIjoiMzciLCJOZXV0cmFsIjp0cnVlfSwiUmVhZGluZ09yZGVyIjoxLCJUZXh0IjoiLCAyMDE4OyBLaGFuIn0seyIkaWQiOiIzOCIsIkZvbnRTdHlsZSI6eyIkaWQiOiIzOSIsIkl0YWxpYyI6dHJ1ZX0sIlJlYWRpbmdPcmRlciI6MSwiVGV4dCI6IiBldCBhbC4ifSx7IiRpZCI6IjQwIiwiRm9udFN0eWxlIjp7IiRpZCI6IjQxIiwiTmV1dHJhbCI6dHJ1ZX0sIlJlYWRpbmdPcmRlciI6MSwiVGV4dCI6IiwgMjAyMCkifV19LCJUYWciOiJDaXRhdmlQbGFjZWhvbGRlciNiMGMwNjBlZC01ZjkwLTRlZGQtYWE0OS04YTUyYmZlZWJiZjciLCJUZXh0IjoiKFNjaMO2biBldCBhbC4sIDIwMTg7IEtoYW4gZXQgYWwuLCAyMDIwKSIsIldBSVZlcnNpb24iOiI2LjguMC4wIn0=}</w:instrText>
          </w:r>
          <w:r w:rsidR="00332579" w:rsidRPr="00DD54E3">
            <w:rPr>
              <w:color w:val="000000" w:themeColor="text1"/>
              <w:lang w:val="en-GB"/>
            </w:rPr>
            <w:fldChar w:fldCharType="separate"/>
          </w:r>
          <w:r w:rsidR="00B10F20" w:rsidRPr="00DD54E3">
            <w:rPr>
              <w:color w:val="000000" w:themeColor="text1"/>
              <w:lang w:val="en-GB"/>
            </w:rPr>
            <w:t>(Schön</w:t>
          </w:r>
          <w:r w:rsidR="00B10F20" w:rsidRPr="00DD54E3">
            <w:rPr>
              <w:i/>
              <w:color w:val="000000" w:themeColor="text1"/>
              <w:lang w:val="en-GB"/>
            </w:rPr>
            <w:t xml:space="preserve"> et al.</w:t>
          </w:r>
          <w:r w:rsidR="00B10F20" w:rsidRPr="00DD54E3">
            <w:rPr>
              <w:color w:val="000000" w:themeColor="text1"/>
              <w:lang w:val="en-GB"/>
            </w:rPr>
            <w:t>, 2018; Khan</w:t>
          </w:r>
          <w:r w:rsidR="00B10F20" w:rsidRPr="00DD54E3">
            <w:rPr>
              <w:i/>
              <w:color w:val="000000" w:themeColor="text1"/>
              <w:lang w:val="en-GB"/>
            </w:rPr>
            <w:t xml:space="preserve"> et al.</w:t>
          </w:r>
          <w:r w:rsidR="00B10F20" w:rsidRPr="00DD54E3">
            <w:rPr>
              <w:color w:val="000000" w:themeColor="text1"/>
              <w:lang w:val="en-GB"/>
            </w:rPr>
            <w:t>, 2020)</w:t>
          </w:r>
          <w:r w:rsidR="00332579" w:rsidRPr="00DD54E3">
            <w:rPr>
              <w:color w:val="000000" w:themeColor="text1"/>
              <w:lang w:val="en-GB"/>
            </w:rPr>
            <w:fldChar w:fldCharType="end"/>
          </w:r>
        </w:sdtContent>
      </w:sdt>
      <w:r w:rsidR="00F31D10" w:rsidRPr="00DD54E3">
        <w:rPr>
          <w:color w:val="000000" w:themeColor="text1"/>
          <w:lang w:val="en-GB"/>
        </w:rPr>
        <w:t>.</w:t>
      </w:r>
      <w:r w:rsidR="00332579" w:rsidRPr="00DD54E3">
        <w:rPr>
          <w:color w:val="000000" w:themeColor="text1"/>
          <w:lang w:val="en-GB"/>
        </w:rPr>
        <w:t xml:space="preserve"> Notably, </w:t>
      </w:r>
      <w:sdt>
        <w:sdtPr>
          <w:rPr>
            <w:color w:val="000000" w:themeColor="text1"/>
            <w:lang w:val="en-GB"/>
          </w:rPr>
          <w:alias w:val="To edit, see citavi.com/edit"/>
          <w:tag w:val="CitaviPlaceholder#31105d83-1dc3-4f71-9971-065d31d72d82"/>
          <w:id w:val="-57474411"/>
          <w:placeholder>
            <w:docPart w:val="A62201CF7728435188CDD24D4FE7A113"/>
          </w:placeholder>
        </w:sdtPr>
        <w:sdtContent>
          <w:r w:rsidR="0026483F"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Y2ODlkNDZlLWVkMTctNDMzZi1iNWJlLWI5OGJkYTgyYWQxNCIsIkVudHJpZXMiOlt7IiRpZCI6IjIiLCIkdHlwZSI6IlN3aXNzQWNhZGVtaWMuQ2l0YXZpLkNpdGF0aW9ucy5Xb3JkUGxhY2Vob2xkZXJFbnRyeSwgU3dpc3NBY2FkZW1pYy5DaXRhdmkiLCJJZCI6IjZmNTk4MDI5LTExMDUtNDI4Mi04ZmNlLWUwYmJiOWFkNzg2NCIsIlJhbmdlTGVuZ3RoIjoxMiwiUmVmZXJlbmNlSWQiOiJlMDljM2JiYy0yOTg5LTQ4OGItOGEwMi00ZjhkZTdkYWVmYm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ubmEtTWFyYSIsIkxhc3ROYW1lIjoiU2Now7ZuIiwiUHJvdGVjdGVkIjpmYWxzZSwiU2V4IjowLCJDcmVhdGVkQnkiOiJfQWxpIiwiQ3JlYXRlZE9uIjoiMjAxOC0wMy0xOVQwNDoxOTozOCIsIk1vZGlmaWVkQnkiOiJfQWxpIiwiSWQiOiJiMGJiY2U1OC1jNmEyLTRiNmQtYmY0Yy1iMjI5YmMyM2Q0NzciLCJNb2RpZmllZE9uIjoiMjAxOC0wMy0xOVQwNDoxOTozOCIsIlByb2plY3QiOnsiJGlkIjoiNSIsIiR0eXBlIjoiU3dpc3NBY2FkZW1pYy5DaXRhdmkuUHJvamVjdCwgU3dpc3NBY2FkZW1pYy5DaXRhdmkifX0seyIkaWQiOiI2IiwiJHR5cGUiOiJTd2lzc0FjYWRlbWljLkNpdGF2aS5QZXJzb24sIFN3aXNzQWNhZGVtaWMuQ2l0YXZpIiwiRmlyc3ROYW1lIjoiU2hhaGFkIiwiTGFzdE5hbWUiOiJBbC1TYWFkaSIsIlByb3RlY3RlZCI6ZmFsc2UsIlNleCI6MCwiQ3JlYXRlZEJ5IjoiX0FsaSIsIkNyZWF0ZWRPbiI6IjIwMTgtMDMtMTlUMDQ6MTk6MzgiLCJNb2RpZmllZEJ5IjoiX0FsaSIsIklkIjoiMGZiZDdmZmEtY2Y5Yi00MGI4LWFlMjctNmEwZjhjZGNlYjY4IiwiTW9kaWZpZWRPbiI6IjIwMTgtMDMtMTlUMDQ6MTk6MzgiLCJQcm9qZWN0Ijp7IiRyZWYiOiI1In19LHsiJGlkIjoiNyIsIiR0eXBlIjoiU3dpc3NBY2FkZW1pYy5DaXRhdmkuUGVyc29uLCBTd2lzc0FjYWRlbWljLkNpdGF2aSIsIkZpcnN0TmFtZSI6Ikpha29iIiwiTGFzdE5hbWUiOiJHcnVibXVlbGxlciIsIlByb3RlY3RlZCI6ZmFsc2UsIlNleCI6MiwiQ3JlYXRlZEJ5IjoiX0FsaSIsIkNyZWF0ZWRPbiI6IjIwMTgtMDMtMTlUMDQ6MTk6MzgiLCJNb2RpZmllZEJ5IjoiX0FsaSIsIklkIjoiMTQ0NDcxMGEtYTA2My00NDlkLTgyOGEtM2EwMjFmMWQxODQ1IiwiTW9kaWZpZWRPbiI6IjIwMTgtMDMtMTlUMDQ6MTk6MzgiLCJQcm9qZWN0Ijp7IiRyZWYiOiI1In19LHsiJGlkIjoiOCIsIiR0eXBlIjoiU3dpc3NBY2FkZW1pYy5DaXRhdmkuUGVyc29uLCBTd2lzc0FjYWRlbWljLkNpdGF2aSIsIkZpcnN0TmFtZSI6IkRvcml0IiwiTGFzdE5hbWUiOiJTY2h1bWFubi1Cw7Zsc2NoZSIsIlByb3RlY3RlZCI6ZmFsc2UsIlNleCI6MSwiQ3JlYXRlZEJ5IjoiX0FsaSIsIkNyZWF0ZWRPbiI6IjIwMTgtMDMtMTlUMDQ6MTk6MzgiLCJNb2RpZmllZEJ5IjoiX0FsaSIsIklkIjoiZTYwZTg4MGMtMDdlMy00NjUyLTg5ZmQtY2I3NWM5Zjc4NGY3IiwiTW9kaWZpZWRPbiI6IjIwMTgtMDMtMTlUMDQ6MTk6MzgiLCJQcm9qZWN0Ijp7IiRyZWYiOiI1In19XSwiQ2l0YXRpb25LZXkiOiJTY2jDtm4gZXQgYWwuIDIwMTgiLCJDaXRhdGlvbktleVVwZGF0ZVR5cGUiOjAsIkNvbGxhYm9yYXRvcnMiOltdLCJDdXN0b21GaWVsZDEiOiIyMCIsIkN1c3RvbUZpZWxkMiI6IkVtcGlyaWNhbCIsIkN1c3RvbUZpZWxkMyI6IkJvdGggb3Igbm90IHNwZWNpZmljIiwiQ3VzdG9tRmllbGQ0IjoiRGV2ZWxvcG1lbnQgYWlkIiwiQ3VzdG9tRmllbGQ1IjoiUmVjb3ZlcnkiLCJDdXN0b21GaWVsZDYiOiJDYXNlIHN0dWR5IiwiQ3VzdG9tRmllbGQ3IjoiU29jaWFsK0Vjb25vbWljIiwiQ3VzdG9tRmllbGQ4IjoiTm90IFNwZWNpZmljIiwiQ3VzdG9tRmllbGQ5IjoiR2VybWFueSIsIkRvaSI6IjEwLjExMDgvSkhMU0NNLTEwLTIwMTctMDA0Ny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TA4L0pITFNDTS0xMC0yMDE3LTAwNDciLCJVcmlTdHJpbmciOiJodHRwczovL2RvaS5vcmcvMTAuMTEwOC9KSExTQ00tMTAtMjAxNy0wMDQ3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MwVDA3OjQ4OjUwIiwiTW9kaWZpZWRCeSI6Il9BTEkiLCJJZCI6ImMzZTk5ZDc4LWZjYmEtNDRhOC04OGY2LTEzOGY4NGYxZjI3NCIsIk1vZGlmaWVkT24iOiIyMDIyLTA1LTMwVDA3OjQ4OjUwIiwiUHJvamVjdCI6eyIkcmVmIjoiNSJ9fV0sIk51bWJlciI6IjMiLCJPcmdhbml6YXRpb25zIjpbXSwiT3RoZXJzSW52b2x2ZWQiOltdLCJQYWdlUmFuZ2UiOiI8c3A+XHJcbiAgPG4+MzQ2PC9uPlxyXG4gIDxpbj50cnVlPC9pbj5cclxuICA8b3M+MzQ2PC9vcz5cclxuICA8cHM+MzQ2PC9wcz5cclxuPC9zcD5cclxuPGVwPlxyXG4gIDxuPjM3Mzwvbj5cclxuICA8aW4+dHJ1ZTwvaW4+XHJcbiAgPG9zPjM3Mzwvb3M+XHJcbiAgPHBzPjM3MzwvcHM+XHJcbjwvZXA+XHJcbjxvcz4zNDYtMzczPC9vcz4iLCJQZXJpb2RpY2FsIjp7IiRpZCI6IjEz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NCIsIiR0eXBlIjoiU3dpc3NBY2FkZW1pYy5DaXRhdmkuUHVibGlzaGVyLCBTd2lzc0FjYWRlbWljLkNpdGF2aSIsIk5hbWUiOiJFbWVyYWxkIEdyb3VwIFB1Ymxpc2hpbmcgTGltaXRlZCIsIlByb3RlY3RlZCI6ZmFsc2UsIkNyZWF0ZWRCeSI6Il9BbGkiLCJDcmVhdGVkT24iOiIyMDIxLTAyLTEzVDExOjU3OjMyIiwiTW9kaWZpZWRCeSI6Il9BbGkiLCJJZCI6IjMyMGJhMjg3LTQ1ZTMtNDY4MS04MGJiLWI2NzBiMjI0YmNiZiIsIk1vZGlmaWVkT24iOiIyMDIxLTAyLTEzVDExOjU3OjMyIiwiUHJvamVjdCI6eyIkcmVmIjoiNSJ9fV0sIlF1b3RhdGlvbnMiOltdLCJSZWZlcmVuY2VUeXBlIjoiSm91cm5hbEFydGljbGUiLCJTaG9ydFRpdGxlIjoiU2Now7ZuLCBBbC1TYWFkaSBldCBhbC4gMjAxOCDigJMgRGV2ZWxvcGluZyBhIGNhbXAgcGVyZm9ybWFuY2UgaW5kaWNhdG9yIiwiU2hvcnRUaXRsZVVwZGF0ZVR5cGUiOjAsIlNvdXJjZU9mQmlibGlvZ3JhcGhpY0luZm9ybWF0aW9uIjoiQ3Jvc3NSZWYiLCJTdGF0aWNJZHMiOlsiZWNmODQzMGItYWEyZi00MTYxLWI4NmUtMmRiOTVhNGJlMWY5Il0sIlRhYmxlT2ZDb250ZW50c0NvbXBsZXhpdHkiOjAsIlRhYmxlT2ZDb250ZW50c1NvdXJjZVRleHRGb3JtYXQiOjAsIlRhc2tzIjpbXSwiVGl0bGUiOiJEZXZlbG9waW5nIGEgY2FtcCBwZXJmb3JtYW5jZSBpbmRpY2F0b3Igc3lzdGVtIGFuZCBpdHMgYXBwbGljYXRpb24gdG8gWmFhdGFyaSwgSm9yZGFuIiwiVHJhbnNsYXRvcnMiOltdLCJWb2x1bWUiOiI4IiwiWWVhciI6IjIwMTgiLCJZZWFyUmVzb2x2ZWQiOiIyMDE4IiwiQ3JlYXRlZEJ5IjoiX0FMSSIsIkNyZWF0ZWRPbiI6IjIwMjItMDUtMzBUMDc6NDg6NTAiLCJNb2RpZmllZEJ5IjoiX0FsaSIsIklkIjoiZTA5YzNiYmMtMjk4OS00ODhiLThhMDItNGY4ZGU3ZGFlZmJkIiwiTW9kaWZpZWRPbiI6IjIwMjMtMTAtMDJUMjI6Mjk6MTUiLCJQcm9qZWN0Ijp7IiRyZWYiOiI1In19LCJVc2VOdW1iZXJpbmdUeXBlT2ZQYXJlbnREb2N1bWVudCI6ZmFsc2V9XSwiRm9ybWF0dGVkVGV4dCI6eyIkaWQiOiIxNSIsIkNvdW50IjoyLCJUZXh0VW5pdHMiOlt7IiRpZCI6IjE2IiwiRm9udFN0eWxlIjp7IiRpZCI6IjE3IiwiTmV1dHJhbCI6dHJ1ZX0sIlJlYWRpbmdPcmRlciI6MSwiVGV4dCI6IlNjaMO2biJ9LHsiJGlkIjoiMTgiLCJGb250U3R5bGUiOnsiJGlkIjoiMTkiLCJJdGFsaWMiOnRydWV9LCJSZWFkaW5nT3JkZXIiOjEsIlRleHQiOiIgZXQgYWwuIn1dfSwiVGFnIjoiQ2l0YXZpUGxhY2Vob2xkZXIjMzExMDVkODMtMWRjMy00ZjcxLTk5NzEtMDY1ZDMxZDcyZDgyIiwiVGV4dCI6IlNjaMO2biBldCBhbC4iLCJXQUlWZXJzaW9uIjoiNi44LjAuMCJ9}</w:instrText>
          </w:r>
          <w:r w:rsidR="0026483F" w:rsidRPr="00DD54E3">
            <w:rPr>
              <w:color w:val="000000" w:themeColor="text1"/>
              <w:lang w:val="en-GB"/>
            </w:rPr>
            <w:fldChar w:fldCharType="separate"/>
          </w:r>
          <w:r w:rsidR="00B10F20" w:rsidRPr="00DD54E3">
            <w:rPr>
              <w:color w:val="000000" w:themeColor="text1"/>
              <w:lang w:val="en-GB"/>
            </w:rPr>
            <w:t>Schön</w:t>
          </w:r>
          <w:r w:rsidR="00B10F20" w:rsidRPr="00DD54E3">
            <w:rPr>
              <w:i/>
              <w:color w:val="000000" w:themeColor="text1"/>
              <w:lang w:val="en-GB"/>
            </w:rPr>
            <w:t xml:space="preserve"> et al.</w:t>
          </w:r>
          <w:r w:rsidR="0026483F" w:rsidRPr="00DD54E3">
            <w:rPr>
              <w:color w:val="000000" w:themeColor="text1"/>
              <w:lang w:val="en-GB"/>
            </w:rPr>
            <w:fldChar w:fldCharType="end"/>
          </w:r>
        </w:sdtContent>
      </w:sdt>
      <w:r w:rsidR="0026483F" w:rsidRPr="00DD54E3">
        <w:rPr>
          <w:color w:val="000000" w:themeColor="text1"/>
          <w:lang w:val="en-GB"/>
        </w:rPr>
        <w:t xml:space="preserve"> </w:t>
      </w:r>
      <w:sdt>
        <w:sdtPr>
          <w:rPr>
            <w:color w:val="000000" w:themeColor="text1"/>
            <w:lang w:val="en-GB"/>
          </w:rPr>
          <w:alias w:val="To edit, see citavi.com/edit"/>
          <w:tag w:val="CitaviPlaceholder#f689d46e-ed17-433f-b5be-b98bda82ad14"/>
          <w:id w:val="523528588"/>
          <w:placeholder>
            <w:docPart w:val="A62201CF7728435188CDD24D4FE7A113"/>
          </w:placeholder>
        </w:sdtPr>
        <w:sdtContent>
          <w:r w:rsidR="0026483F"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MxMTA1ZDgzLTFkYzMtNGY3MS05OTcxLTA2NWQzMWQ3MmQ4MiIsIkVudHJpZXMiOlt7IiRpZCI6IjIiLCIkdHlwZSI6IlN3aXNzQWNhZGVtaWMuQ2l0YXZpLkNpdGF0aW9ucy5Xb3JkUGxhY2Vob2xkZXJFbnRyeSwgU3dpc3NBY2FkZW1pYy5DaXRhdmkiLCJJZCI6IjkxNjgwZDA0LTUyODctNDcwNS1hNjhhLTViNWE5YjM4ZDY4NiIsIlJhbmdlTGVuZ3RoIjo2LCJSZWZlcmVuY2VJZCI6ImUwOWMzYmJjLTI5ODktNDg4Yi04YTAyLTRmOGRlN2RhZWZiZ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m5hLU1hcmEiLCJMYXN0TmFtZSI6IlNjaMO2biIsIlByb3RlY3RlZCI6ZmFsc2UsIlNleCI6MCwiQ3JlYXRlZEJ5IjoiX0FsaSIsIkNyZWF0ZWRPbiI6IjIwMTgtMDMtMTlUMDQ6MTk6MzgiLCJNb2RpZmllZEJ5IjoiX0FsaSIsIklkIjoiYjBiYmNlNTgtYzZhMi00YjZkLWJmNGMtYjIyOWJjMjNkNDc3IiwiTW9kaWZpZWRPbiI6IjIwMTgtMDMtMTlUMDQ6MTk6MzgiLCJQcm9qZWN0Ijp7IiRpZCI6IjUiLCIkdHlwZSI6IlN3aXNzQWNhZGVtaWMuQ2l0YXZpLlByb2plY3QsIFN3aXNzQWNhZGVtaWMuQ2l0YXZpIn19LHsiJGlkIjoiNiIsIiR0eXBlIjoiU3dpc3NBY2FkZW1pYy5DaXRhdmkuUGVyc29uLCBTd2lzc0FjYWRlbWljLkNpdGF2aSIsIkZpcnN0TmFtZSI6IlNoYWhhZCIsIkxhc3ROYW1lIjoiQWwtU2FhZGkiLCJQcm90ZWN0ZWQiOmZhbHNlLCJTZXgiOjAsIkNyZWF0ZWRCeSI6Il9BbGkiLCJDcmVhdGVkT24iOiIyMDE4LTAzLTE5VDA0OjE5OjM4IiwiTW9kaWZpZWRCeSI6Il9BbGkiLCJJZCI6IjBmYmQ3ZmZhLWNmOWItNDBiOC1hZTI3LTZhMGY4Y2RjZWI2OCIsIk1vZGlmaWVkT24iOiIyMDE4LTAzLTE5VDA0OjE5OjM4IiwiUHJvamVjdCI6eyIkcmVmIjoiNSJ9fSx7IiRpZCI6IjciLCIkdHlwZSI6IlN3aXNzQWNhZGVtaWMuQ2l0YXZpLlBlcnNvbiwgU3dpc3NBY2FkZW1pYy5DaXRhdmkiLCJGaXJzdE5hbWUiOiJKYWtvYiIsIkxhc3ROYW1lIjoiR3J1Ym11ZWxsZXIiLCJQcm90ZWN0ZWQiOmZhbHNlLCJTZXgiOjIsIkNyZWF0ZWRCeSI6Il9BbGkiLCJDcmVhdGVkT24iOiIyMDE4LTAzLTE5VDA0OjE5OjM4IiwiTW9kaWZpZWRCeSI6Il9BbGkiLCJJZCI6IjE0NDQ3MTBhLWEwNjMtNDQ5ZC04MjhhLTNhMDIxZjFkMTg0NSIsIk1vZGlmaWVkT24iOiIyMDE4LTAzLTE5VDA0OjE5OjM4IiwiUHJvamVjdCI6eyIkcmVmIjoiNSJ9fSx7IiRpZCI6IjgiLCIkdHlwZSI6IlN3aXNzQWNhZGVtaWMuQ2l0YXZpLlBlcnNvbiwgU3dpc3NBY2FkZW1pYy5DaXRhdmkiLCJGaXJzdE5hbWUiOiJEb3JpdCIsIkxhc3ROYW1lIjoiU2NodW1hbm4tQsO2bHNjaGUiLCJQcm90ZWN0ZWQiOmZhbHNlLCJTZXgiOjEsIkNyZWF0ZWRCeSI6Il9BbGkiLCJDcmVhdGVkT24iOiIyMDE4LTAzLTE5VDA0OjE5OjM4IiwiTW9kaWZpZWRCeSI6Il9BbGkiLCJJZCI6ImU2MGU4ODBjLTA3ZTMtNDY1Mi04OWZkLWNiNzVjOWY3ODRmNyIsIk1vZGlmaWVkT24iOiIyMDE4LTAzLTE5VDA0OjE5OjM4IiwiUHJvamVjdCI6eyIkcmVmIjoiNSJ9fV0sIkNpdGF0aW9uS2V5IjoiU2Now7ZuIGV0IGFsLiAyMDE4IiwiQ2l0YXRpb25LZXlVcGRhdGVUeXBlIjowLCJDb2xsYWJvcmF0b3JzIjpbXSwiQ3VzdG9tRmllbGQxIjoiMjAiLCJDdXN0b21GaWVsZDIiOiJFbXBpcmljYWwiLCJDdXN0b21GaWVsZDMiOiJCb3RoIG9yIG5vdCBzcGVjaWZpYyIsIkN1c3RvbUZpZWxkNCI6IkRldmVsb3BtZW50IGFpZCIsIkN1c3RvbUZpZWxkNSI6IlJlY292ZXJ5IiwiQ3VzdG9tRmllbGQ2IjoiQ2FzZSBzdHVkeSIsIkN1c3RvbUZpZWxkNyI6IlNvY2lhbCtFY29ub21pYyIsIkN1c3RvbUZpZWxkOCI6Ik5vdCBTcGVjaWZpYyIsIkN1c3RvbUZpZWxkOSI6Ikdlcm1hbnkiLCJEb2kiOiIxMC4xMTA4L0pITFNDTS0xMC0yMDE3LTAwNDc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wOC9KSExTQ00tMTAtMjAxNy0wMDQ3IiwiVXJpU3RyaW5nIjoiaHR0cHM6Ly9kb2kub3JnLzEwLjExMDgvSkhMU0NNLTEwLTIwMTctMDA0Ny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zMFQwNzo0ODo1MCIsIk1vZGlmaWVkQnkiOiJfQUxJIiwiSWQiOiJjM2U5OWQ3OC1mY2JhLTQ0YTgtODhmNi0xMzhmODRmMWYyNzQiLCJNb2RpZmllZE9uIjoiMjAyMi0wNS0zMFQwNzo0ODo1MCIsIlByb2plY3QiOnsiJHJlZiI6IjUifX1dLCJOdW1iZXIiOiIzIiwiT3JnYW5pemF0aW9ucyI6W10sIk90aGVyc0ludm9sdmVkIjpbXSwiUGFnZVJhbmdlIjoiPHNwPlxyXG4gIDxuPjM0Njwvbj5cclxuICA8aW4+dHJ1ZTwvaW4+XHJcbiAgPG9zPjM0Njwvb3M+XHJcbiAgPHBzPjM0NjwvcHM+XHJcbjwvc3A+XHJcbjxlcD5cclxuICA8bj4zNzM8L24+XHJcbiAgPGluPnRydWU8L2luPlxyXG4gIDxvcz4zNzM8L29zPlxyXG4gIDxwcz4zNzM8L3BzPlxyXG48L2VwPlxyXG48b3M+MzQ2LTM3Mzwvb3M+IiwiUGVyaW9kaWNhbCI6eyIkaWQiOiIxMy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QiLCIkdHlwZSI6IlN3aXNzQWNhZGVtaWMuQ2l0YXZpLlB1Ymxpc2hlciwgU3dpc3NBY2FkZW1pYy5DaXRhdmkiLCJOYW1lIjoiRW1lcmFsZCBHcm91cCBQdWJsaXNoaW5nIExpbWl0ZWQiLCJQcm90ZWN0ZWQiOmZhbHNlLCJDcmVhdGVkQnkiOiJfQWxpIiwiQ3JlYXRlZE9uIjoiMjAyMS0wMi0xM1QxMTo1NzozMiIsIk1vZGlmaWVkQnkiOiJfQWxpIiwiSWQiOiIzMjBiYTI4Ny00NWUzLTQ2ODEtODBiYi1iNjcwYjIyNGJjYmYiLCJNb2RpZmllZE9uIjoiMjAyMS0wMi0xM1QxMTo1NzozMiIsIlByb2plY3QiOnsiJHJlZiI6IjUifX1dLCJRdW90YXRpb25zIjpbXSwiUmVmZXJlbmNlVHlwZSI6IkpvdXJuYWxBcnRpY2xlIiwiU2hvcnRUaXRsZSI6IlNjaMO2biwgQWwtU2FhZGkgZXQgYWwuIDIwMTgg4oCTIERldmVsb3BpbmcgYSBjYW1wIHBlcmZvcm1hbmNlIGluZGljYXRvciIsIlNob3J0VGl0bGVVcGRhdGVUeXBlIjowLCJTb3VyY2VPZkJpYmxpb2dyYXBoaWNJbmZvcm1hdGlvbiI6IkNyb3NzUmVmIiwiU3RhdGljSWRzIjpbImVjZjg0MzBiLWFhMmYtNDE2MS1iODZlLTJkYjk1YTRiZTFmOSJdLCJUYWJsZU9mQ29udGVudHNDb21wbGV4aXR5IjowLCJUYWJsZU9mQ29udGVudHNTb3VyY2VUZXh0Rm9ybWF0IjowLCJUYXNrcyI6W10sIlRpdGxlIjoiRGV2ZWxvcGluZyBhIGNhbXAgcGVyZm9ybWFuY2UgaW5kaWNhdG9yIHN5c3RlbSBhbmQgaXRzIGFwcGxpY2F0aW9uIHRvIFphYXRhcmksIEpvcmRhbiIsIlRyYW5zbGF0b3JzIjpbXSwiVm9sdW1lIjoiOCIsIlllYXIiOiIyMDE4IiwiWWVhclJlc29sdmVkIjoiMjAxOCIsIkNyZWF0ZWRCeSI6Il9BTEkiLCJDcmVhdGVkT24iOiIyMDIyLTA1LTMwVDA3OjQ4OjUwIiwiTW9kaWZpZWRCeSI6Il9BbGkiLCJJZCI6ImUwOWMzYmJjLTI5ODktNDg4Yi04YTAyLTRmOGRlN2RhZWZiZCIsIk1vZGlmaWVkT24iOiIyMDIzLTEwLTAyVDIyOjI5OjE1IiwiUHJvamVjdCI6eyIkcmVmIjoiNSJ9fSwiVXNlTnVtYmVyaW5nVHlwZU9mUGFyZW50RG9jdW1lbnQiOmZhbHNlLCJZZWFyT25seSI6dHJ1ZX1dLCJGb3JtYXR0ZWRUZXh0Ijp7IiRpZCI6IjE1IiwiQ291bnQiOjEsIlRleHRVbml0cyI6W3siJGlkIjoiMTYiLCJGb250U3R5bGUiOnsiJGlkIjoiMTciLCJOZXV0cmFsIjp0cnVlfSwiUmVhZGluZ09yZGVyIjoxLCJUZXh0IjoiKDIwMTgpIn1dfSwiVGFnIjoiQ2l0YXZpUGxhY2Vob2xkZXIjZjY4OWQ0NmUtZWQxNy00MzNmLWI1YmUtYjk4YmRhODJhZDE0IiwiVGV4dCI6IigyMDE4KSIsIldBSVZlcnNpb24iOiI2LjguMC4wIn0=}</w:instrText>
          </w:r>
          <w:r w:rsidR="0026483F" w:rsidRPr="00DD54E3">
            <w:rPr>
              <w:color w:val="000000" w:themeColor="text1"/>
              <w:lang w:val="en-GB"/>
            </w:rPr>
            <w:fldChar w:fldCharType="separate"/>
          </w:r>
          <w:r w:rsidR="00B10F20" w:rsidRPr="00DD54E3">
            <w:rPr>
              <w:color w:val="000000" w:themeColor="text1"/>
              <w:lang w:val="en-GB"/>
            </w:rPr>
            <w:t>(2018)</w:t>
          </w:r>
          <w:r w:rsidR="0026483F" w:rsidRPr="00DD54E3">
            <w:rPr>
              <w:color w:val="000000" w:themeColor="text1"/>
              <w:lang w:val="en-GB"/>
            </w:rPr>
            <w:fldChar w:fldCharType="end"/>
          </w:r>
        </w:sdtContent>
      </w:sdt>
      <w:r w:rsidR="0026483F" w:rsidRPr="00DD54E3">
        <w:rPr>
          <w:color w:val="000000" w:themeColor="text1"/>
          <w:lang w:val="en-GB"/>
        </w:rPr>
        <w:t xml:space="preserve"> developed a performance measurement system focusing on refugee camp self-reliance, which is a fundamental human right enshrined in the United Nations </w:t>
      </w:r>
      <w:r w:rsidR="000B08C5" w:rsidRPr="00DD54E3">
        <w:rPr>
          <w:color w:val="000000" w:themeColor="text1"/>
          <w:lang w:val="en-GB"/>
        </w:rPr>
        <w:t>S</w:t>
      </w:r>
      <w:r w:rsidR="0026483F" w:rsidRPr="00DD54E3">
        <w:rPr>
          <w:color w:val="000000" w:themeColor="text1"/>
          <w:lang w:val="en-GB"/>
        </w:rPr>
        <w:t xml:space="preserve">ustainable </w:t>
      </w:r>
      <w:r w:rsidR="000B08C5" w:rsidRPr="00DD54E3">
        <w:rPr>
          <w:color w:val="000000" w:themeColor="text1"/>
          <w:lang w:val="en-GB"/>
        </w:rPr>
        <w:t>D</w:t>
      </w:r>
      <w:r w:rsidR="0026483F" w:rsidRPr="00DD54E3">
        <w:rPr>
          <w:color w:val="000000" w:themeColor="text1"/>
          <w:lang w:val="en-GB"/>
        </w:rPr>
        <w:t xml:space="preserve">evelopment </w:t>
      </w:r>
      <w:r w:rsidR="000B08C5" w:rsidRPr="00DD54E3">
        <w:rPr>
          <w:color w:val="000000" w:themeColor="text1"/>
          <w:lang w:val="en-GB"/>
        </w:rPr>
        <w:t>G</w:t>
      </w:r>
      <w:r w:rsidR="0026483F" w:rsidRPr="00DD54E3">
        <w:rPr>
          <w:color w:val="000000" w:themeColor="text1"/>
          <w:lang w:val="en-GB"/>
        </w:rPr>
        <w:t>oals</w:t>
      </w:r>
      <w:r w:rsidR="00D3402B" w:rsidRPr="00DD54E3">
        <w:rPr>
          <w:color w:val="000000" w:themeColor="text1"/>
          <w:lang w:val="en-GB"/>
        </w:rPr>
        <w:t xml:space="preserve"> (SDGs)</w:t>
      </w:r>
      <w:r w:rsidR="0026483F" w:rsidRPr="00DD54E3">
        <w:rPr>
          <w:color w:val="000000" w:themeColor="text1"/>
          <w:lang w:val="en-GB"/>
        </w:rPr>
        <w:t xml:space="preserve">. </w:t>
      </w:r>
      <w:sdt>
        <w:sdtPr>
          <w:rPr>
            <w:color w:val="000000" w:themeColor="text1"/>
            <w:lang w:val="en-GB"/>
          </w:rPr>
          <w:alias w:val="To edit, see citavi.com/edit"/>
          <w:tag w:val="CitaviPlaceholder#7f9e1709-1e59-4655-9bb8-941388e85d28"/>
          <w:id w:val="-1726518444"/>
          <w:placeholder>
            <w:docPart w:val="A9E4C2022B144CC1872079C465E526AD"/>
          </w:placeholder>
        </w:sdtPr>
        <w:sdtContent>
          <w:r w:rsidR="0026483F"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RiZTUzMjE2LWQ1M2QtNGJiOC1hOGNhLTkyMGY2ZTA1NGJjOSIsIlJhbmdlTGVuZ3RoIjoxMSwiUmVmZXJlbmNlSWQiOiI5MzZhOGIwZS1hMmNmLTQ2OWItYTQzZi1mMDcwYzU1ZjY0ZTU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11aGFtbWFkIiwiTGFzdE5hbWUiOiJLaGFuIiwiUHJvdGVjdGVkIjpmYWxzZSwiU2V4IjoyLCJDcmVhdGVkQnkiOiJfQWxpIiwiQ3JlYXRlZE9uIjoiMjAyMS0wMy0wNFQwNzoxODozNyIsIk1vZGlmaWVkQnkiOiJfQWxpIiwiSWQiOiI2MjViMzM4NS1jODkzLTRlM2EtOWRkYi0yMWYxYjliMTg5M2MiLCJNb2RpZmllZE9uIjoiMjAyMS0wMy0wNFQwNzoxODozNyIsIlByb2plY3QiOnsiJGlkIjoiNSIsIiR0eXBlIjoiU3dpc3NBY2FkZW1pYy5DaXRhdmkuUHJvamVjdCwgU3dpc3NBY2FkZW1pYy5DaXRhdmkifX0seyIkaWQiOiI2IiwiJHR5cGUiOiJTd2lzc0FjYWRlbWljLkNpdGF2aS5QZXJzb24sIFN3aXNzQWNhZGVtaWMuQ2l0YXZpIiwiRmlyc3ROYW1lIjoiTXVoYW1tYWQiLCJMYXN0TmFtZSI6IlNhcm1hZCIsIlByb3RlY3RlZCI6ZmFsc2UsIlNleCI6MiwiQ3JlYXRlZEJ5IjoiX0FMSSIsIkNyZWF0ZWRPbiI6IjIwMjItMDUtMDhUMDU6NTU6NTAiLCJNb2RpZmllZEJ5IjoiX0FMSSIsIklkIjoiMjhhN2U0MWUtMjQ4MS00MTZlLWE4NTAtOWQzNTc0MzI4Njk0IiwiTW9kaWZpZWRPbiI6IjIwMjItMDUtMDhUMDU6NTU6NTAiLCJQcm9qZWN0Ijp7IiRyZWYiOiI1In19LHsiJGlkIjoiNyIsIiR0eXBlIjoiU3dpc3NBY2FkZW1pYy5DaXRhdmkuUGVyc29uLCBTd2lzc0FjYWRlbWljLkNpdGF2aSIsIkZpcnN0TmFtZSI6IlNhbWkiLCJMYXN0TmFtZSI6IlVsbGFoIiwiUHJvdGVjdGVkIjpmYWxzZSwiU2V4IjoyLCJDcmVhdGVkQnkiOiJfQUxJIiwiQ3JlYXRlZE9uIjoiMjAyMi0wNS0wOFQwNTo1NTo1MCIsIk1vZGlmaWVkQnkiOiJfQUxJIiwiSWQiOiJiNjRiZWE0MC0zYjc1LTQ1MTYtYTAwNi01MTZhZTk2ZjAzMjQiLCJNb2RpZmllZE9uIjoiMjAyMi0wNS0wOFQwNTo1NTo1MCIsIlByb2plY3QiOnsiJHJlZiI6IjUifX0seyIkaWQiOiI4IiwiJHR5cGUiOiJTd2lzc0FjYWRlbWljLkNpdGF2aS5QZXJzb24sIFN3aXNzQWNhZGVtaWMuQ2l0YXZpIiwiRmlyc3ROYW1lIjoiSnVuZ2hhbiIsIkxhc3ROYW1lIjoiQmFlIiwiUHJvdGVjdGVkIjpmYWxzZSwiU2V4IjowLCJDcmVhdGVkQnkiOiJfQUEiLCJDcmVhdGVkT24iOiIyMDIxLTA3LTEwVDE3OjQ0OjI4IiwiTW9kaWZpZWRCeSI6Il9BQSIsIklkIjoiMzc3YTk4NzgtMTdlZC00NDA0LWExMjMtM2Y2ZmVlYjExYWUyIiwiTW9kaWZpZWRPbiI6IjIwMjEtMDctMTBUMTc6NDQ6MjgiLCJQcm9qZWN0Ijp7IiRyZWYiOiI1In19XSwiQ2l0YXRpb25LZXkiOiJLaGFuIGV0IGFsLiAyMDIwIiwiQ2l0YXRpb25LZXlVcGRhdGVUeXBlIjowLCJDb2xsYWJvcmF0b3JzIjpbXSwiQ3VzdG9tRmllbGQxIjoiNiIsIkN1c3RvbUZpZWxkMiI6IkVtcGlyaWNhbCIsIkN1c3RvbUZpZWxkMyI6IkJvdGggb3Igbm90IHNwZWNpZmljIiwiQ3VzdG9tRmllbGQ0IjoiRGV2ZWxvcG1lbnQgYWlkIiwiQ3VzdG9tRmllbGQ1IjoiTm90IHNwZWNpZmljIiwiQ3VzdG9tRmllbGQ2IjoiU3VydmV5IiwiQ3VzdG9tRmllbGQ3IjoiU29jaWFsIiwiQ3VzdG9tRmllbGQ4IjoiSHVtYW4gY2FwaXRhbCIsIkN1c3RvbUZpZWxkOSI6IlBha2lzdGFuIiwiRG9pIjoiMTAuMTEwOC9KSExTQ00tMDMtMjAyMC0wMDIy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4OTc4NjQ3OCZkb2k9MTAuMTEwOCUyZkpITFNDTS0wMy0yMDIwLTAwMjImcGFydG5lcklEPTQwJm1kNT0xODdmZGMxN2Y1YTM3OTRkZjE0YjdiY2Q0NGU1YmJkZSIsIlVyaVN0cmluZyI6Imh0dHBzOi8vd3d3LnNjb3B1cy5jb20vaW53YXJkL3JlY29yZC51cmk/ZWlkPTItczIuMC04NTA4OTc4NjQ3OCZkb2k9MTAuMTEwOCUyZkpITFNDTS0wMy0yMDIwLTAwMjImcGFydG5lcklEPTQwJm1kNT0xODdmZGMxN2Y1YTM3OTRkZjE0YjdiY2Q0NGU1YmJkZS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JiOWZmNDQyLTVmYWMtNDlkNy1hYjFkLTlmMmUwNjcwZjFjYSIsIk1vZGlmaWVkT24iOiIyMDIyLTAxLTMwVDA0OjU0OjUz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aHR0cHM6Ly93d3cuZW1lcmFsZC5jb20vaW5zaWdodC9jb250ZW50L2RvaS8xMC4xMTA4L0pITFNDTS0wMy0yMDIwLTAwMjIvZnVsbC9odG1sIiwiVXJpU3RyaW5nIjoiaHR0cHM6Ly93d3cuZW1lcmFsZC5jb20vaW5zaWdodC9jb250ZW50L2RvaS8xMC4xMTA4L0pITFNDTS0wMy0yMDIwLTAwMjIvZnVsbC9odG1s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AwIiwiTW9kaWZpZWRCeSI6Il9BbmpvbXNob2FlIiwiSWQiOiI5NjY2NDU0NC03YzkyLTQ4MDYtYjgxNi0xMzBmODYxNTA0ZTciLCJNb2RpZmllZE9uIjoiMjAyMi0wMy0xMVQwNjozNDowMC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jEwLjExMDgvSkhMU0NNLTAzLTIwMjAtMDAyMiIsIlVyaVN0cmluZyI6Imh0dHBzOi8vZG9pLm9yZy8xMC4xMTA4L0pITFNDTS0wMy0yMDIwLTAwMjIiLCJMaW5rZWRSZXNvdXJjZVN0YXR1cyI6OCwiUHJvcGVydGllcyI6eyIkaWQiOiIx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4ZWI4NWNjYi1kOTkyLTQ1ZmEtODg5Zi0xY2VjYWNmMjY4NDAiLCJNb2RpZmllZE9uIjoiMjAyMi0wMS0zMFQwNDo1NDo1MyIsIlByb2plY3QiOnsiJHJlZiI6IjUifX1dLCJOdW1iZXIiOiI0IiwiT25saW5lQWRkcmVzcyI6Imh0dHBzOi8vd3d3LnNjb3B1cy5jb20vaW53YXJkL3JlY29yZC51cmk/ZWlkPTItczIuMC04NTA4OTc4NjQ3OCZkb2k9MTAuMTEwOCUyZkpITFNDTS0wMy0yMDIwLTAwMjImcGFydG5lcklEPTQwJm1kNT0xODdmZGMxN2Y1YTM3OTRkZjE0YjdiY2Q0NGU1YmJkZSIsIk9yZ2FuaXphdGlvbnMiOltdLCJPdGhlcnNJbnZvbHZlZCI6W10sIlBhZ2VSYW5nZSI6IjxzcD5cclxuICA8bj41NzM8L24+XHJcbiAgPGluPnRydWU8L2luPlxyXG4gIDxvcz41NzM8L29zPlxyXG4gIDxwcz41NzM8L3BzPlxyXG48L3NwPlxyXG48ZXA+XHJcbiAgPG4+NjAyPC9uPlxyXG4gIDxpbj50cnVlPC9pbj5cclxuICA8b3M+NjAyPC9vcz5cclxuICA8cHM+NjAyPC9wcz5cclxuPC9lcD5cclxuPG9zPjU3My02MDI8L29zPiIsIlBlcmlvZGljYWwiOnsiJGlkIjoiMTk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w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LaGFuLCBTYXJtYWQgZXQgYWwuIDIwMjAg4oCTIEVkdWNhdGlvbiBmb3Igc3VzdGFpbmFibGUgZGV2ZWxvcG1lbnQiLCJTaG9ydFRpdGxlVXBkYXRlVHlwZSI6MCwiU291cmNlT2ZCaWJsaW9ncmFwaGljSW5mb3JtYXRpb24iOiJDcm9zc1JlZiIsIlN0YXRpY0lkcyI6WyJmZTQwNmNjNy01YjY1LTQwOGItYTZhYi05ZDFiNDY2YmEwYzMiXSwiVGFibGVPZkNvbnRlbnRzQ29tcGxleGl0eSI6MCwiVGFibGVPZkNvbnRlbnRzU291cmNlVGV4dEZvcm1hdCI6MCwiVGFza3MiOltdLCJUaXRsZSI6IkVkdWNhdGlvbiBmb3Igc3VzdGFpbmFibGUgZGV2ZWxvcG1lbnQgaW4gaHVtYW5pdGFyaWFuIGxvZ2lzdGljcyIsIlRyYW5zbGF0b3JzIjpbXSwiVm9sdW1lIjoiMTAiLCJZZWFyIjoiMjAyMCIsIlllYXJSZXNvbHZlZCI6IjIwMjAiLCJDcmVhdGVkQnkiOiJfQW5qb21zaG9hZSIsIkNyZWF0ZWRPbiI6IjIwMjItMDEtMzBUMDQ6NTQ6NTMiLCJNb2RpZmllZEJ5IjoiX0FsaSIsIklkIjoiOTM2YThiMGUtYTJjZi00NjliLWE0M2YtZjA3MGM1NWY2NGU1IiwiTW9kaWZpZWRPbiI6IjIwMjMtMTAtMDJUMjI6Mjk6MTUiLCJQcm9qZWN0Ijp7IiRyZWYiOiI1In19LCJVc2VOdW1iZXJpbmdUeXBlT2ZQYXJlbnREb2N1bWVudCI6ZmFsc2V9XSwiRm9ybWF0dGVkVGV4dCI6eyIkaWQiOiIyMSIsIkNvdW50IjoyLCJUZXh0VW5pdHMiOlt7IiRpZCI6IjIyIiwiRm9udFN0eWxlIjp7IiRpZCI6IjIzIiwiTmV1dHJhbCI6dHJ1ZX0sIlJlYWRpbmdPcmRlciI6MSwiVGV4dCI6IktoYW4ifSx7IiRpZCI6IjI0IiwiRm9udFN0eWxlIjp7IiRpZCI6IjI1IiwiSXRhbGljIjp0cnVlfSwiUmVhZGluZ09yZGVyIjoxLCJUZXh0IjoiIGV0IGFsLiJ9XX0sIlRhZyI6IkNpdGF2aVBsYWNlaG9sZGVyIzdmOWUxNzA5LTFlNTktNDY1NS05YmI4LTk0MTM4OGU4NWQyOCIsIlRleHQiOiJLaGFuIGV0IGFsLiIsIldBSVZlcnNpb24iOiI2LjguMC4wIn0=}</w:instrText>
          </w:r>
          <w:r w:rsidR="0026483F" w:rsidRPr="00DD54E3">
            <w:rPr>
              <w:color w:val="000000" w:themeColor="text1"/>
              <w:lang w:val="en-GB"/>
            </w:rPr>
            <w:fldChar w:fldCharType="separate"/>
          </w:r>
          <w:r w:rsidR="00B10F20" w:rsidRPr="00DD54E3">
            <w:rPr>
              <w:color w:val="000000" w:themeColor="text1"/>
              <w:lang w:val="en-GB"/>
            </w:rPr>
            <w:t>Khan</w:t>
          </w:r>
          <w:r w:rsidR="00B10F20" w:rsidRPr="00DD54E3">
            <w:rPr>
              <w:i/>
              <w:color w:val="000000" w:themeColor="text1"/>
              <w:lang w:val="en-GB"/>
            </w:rPr>
            <w:t xml:space="preserve"> et al.</w:t>
          </w:r>
          <w:r w:rsidR="0026483F" w:rsidRPr="00DD54E3">
            <w:rPr>
              <w:color w:val="000000" w:themeColor="text1"/>
              <w:lang w:val="en-GB"/>
            </w:rPr>
            <w:fldChar w:fldCharType="end"/>
          </w:r>
        </w:sdtContent>
      </w:sdt>
      <w:r w:rsidR="0026483F" w:rsidRPr="00DD54E3">
        <w:rPr>
          <w:color w:val="000000" w:themeColor="text1"/>
          <w:lang w:val="en-GB"/>
        </w:rPr>
        <w:t xml:space="preserve"> </w:t>
      </w:r>
      <w:sdt>
        <w:sdtPr>
          <w:rPr>
            <w:color w:val="000000" w:themeColor="text1"/>
            <w:lang w:val="en-GB"/>
          </w:rPr>
          <w:alias w:val="To edit, see citavi.com/edit"/>
          <w:tag w:val="CitaviPlaceholder#422cd8d9-0b5f-4dc8-aea4-657ec04aa751"/>
          <w:id w:val="192504930"/>
          <w:placeholder>
            <w:docPart w:val="A62201CF7728435188CDD24D4FE7A113"/>
          </w:placeholder>
        </w:sdtPr>
        <w:sdtContent>
          <w:r w:rsidR="0026483F"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Q5ZmNiNzkxLTc2N2ItNDg4Mi1iMTA3LTA0NDcxOTMwYzQ5MSIsIlJhbmdlTGVuZ3RoIjo2LCJSZWZlcmVuY2VJZCI6IjkzNmE4YjBlLWEyY2YtNDY5Yi1hNDNmLWYwNzBjNTVmNjRlN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dWhhbW1hZCIsIkxhc3ROYW1lIjoiS2hhbiIsIlByb3RlY3RlZCI6ZmFsc2UsIlNleCI6MiwiQ3JlYXRlZEJ5IjoiX0FsaSIsIkNyZWF0ZWRPbiI6IjIwMjEtMDMtMDRUMDc6MTg6MzciLCJNb2RpZmllZEJ5IjoiX0FsaSIsIklkIjoiNjI1YjMzODUtYzg5My00ZTNhLTlkZGItMjFmMWI5YjE4OTNjIiwiTW9kaWZpZWRPbiI6IjIwMjEtMDMtMDRUMDc6MTg6MzciLCJQcm9qZWN0Ijp7IiRpZCI6IjUiLCIkdHlwZSI6IlN3aXNzQWNhZGVtaWMuQ2l0YXZpLlByb2plY3QsIFN3aXNzQWNhZGVtaWMuQ2l0YXZpIn19LHsiJGlkIjoiNiIsIiR0eXBlIjoiU3dpc3NBY2FkZW1pYy5DaXRhdmkuUGVyc29uLCBTd2lzc0FjYWRlbWljLkNpdGF2aSIsIkZpcnN0TmFtZSI6Ik11aGFtbWFkIiwiTGFzdE5hbWUiOiJTYXJtYWQiLCJQcm90ZWN0ZWQiOmZhbHNlLCJTZXgiOjIsIkNyZWF0ZWRCeSI6Il9BTEkiLCJDcmVhdGVkT24iOiIyMDIyLTA1LTA4VDA1OjU1OjUwIiwiTW9kaWZpZWRCeSI6Il9BTEkiLCJJZCI6IjI4YTdlNDFlLTI0ODEtNDE2ZS1hODUwLTlkMzU3NDMyODY5NCIsIk1vZGlmaWVkT24iOiIyMDIyLTA1LTA4VDA1OjU1OjUwIiwiUHJvamVjdCI6eyIkcmVmIjoiNSJ9fSx7IiRpZCI6IjciLCIkdHlwZSI6IlN3aXNzQWNhZGVtaWMuQ2l0YXZpLlBlcnNvbiwgU3dpc3NBY2FkZW1pYy5DaXRhdmkiLCJGaXJzdE5hbWUiOiJTYW1pIiwiTGFzdE5hbWUiOiJVbGxhaCIsIlByb3RlY3RlZCI6ZmFsc2UsIlNleCI6MiwiQ3JlYXRlZEJ5IjoiX0FMSSIsIkNyZWF0ZWRPbiI6IjIwMjItMDUtMDhUMDU6NTU6NTAiLCJNb2RpZmllZEJ5IjoiX0FMSSIsIklkIjoiYjY0YmVhNDAtM2I3NS00NTE2LWEwMDYtNTE2YWU5NmYwMzI0IiwiTW9kaWZpZWRPbiI6IjIwMjItMDUtMDhUMDU6NTU6NTAiLCJQcm9qZWN0Ijp7IiRyZWYiOiI1In19LHsiJGlkIjoiOCIsIiR0eXBlIjoiU3dpc3NBY2FkZW1pYy5DaXRhdmkuUGVyc29uLCBTd2lzc0FjYWRlbWljLkNpdGF2aSIsIkZpcnN0TmFtZSI6Ikp1bmdoYW4iLCJMYXN0TmFtZSI6IkJhZSIsIlByb3RlY3RlZCI6ZmFsc2UsIlNleCI6MCwiQ3JlYXRlZEJ5IjoiX0FBIiwiQ3JlYXRlZE9uIjoiMjAyMS0wNy0xMFQxNzo0NDoyOCIsIk1vZGlmaWVkQnkiOiJfQUEiLCJJZCI6IjM3N2E5ODc4LTE3ZWQtNDQwNC1hMTIzLTNmNmZlZWIxMWFlMiIsIk1vZGlmaWVkT24iOiIyMDIxLTA3LTEwVDE3OjQ0OjI4IiwiUHJvamVjdCI6eyIkcmVmIjoiNSJ9fV0sIkNpdGF0aW9uS2V5IjoiS2hhbiBldCBhbC4gMjAyMCIsIkNpdGF0aW9uS2V5VXBkYXRlVHlwZSI6MCwiQ29sbGFib3JhdG9ycyI6W10sIkN1c3RvbUZpZWxkMSI6IjYiLCJDdXN0b21GaWVsZDIiOiJFbXBpcmljYWwiLCJDdXN0b21GaWVsZDMiOiJCb3RoIG9yIG5vdCBzcGVjaWZpYyIsIkN1c3RvbUZpZWxkNCI6IkRldmVsb3BtZW50IGFpZCIsIkN1c3RvbUZpZWxkNSI6Ik5vdCBzcGVjaWZpYyIsIkN1c3RvbUZpZWxkNiI6IlN1cnZleSIsIkN1c3RvbUZpZWxkNyI6IlNvY2lhbCIsIkN1c3RvbUZpZWxkOCI6Ikh1bWFuIGNhcGl0YWwiLCJDdXN0b21GaWVsZDkiOiJQYWtpc3RhbiIsIkRvaSI6IjEwLjExMDgvSkhMU0NNLTAzLTIwMjAtMDAyM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zY29wdXMuY29tL2lud2FyZC9yZWNvcmQudXJpP2VpZD0yLXMyLjAtODUwODk3ODY0NzgmZG9pPTEwLjExMDglMmZKSExTQ00tMDMtMjAyMC0wMDIyJnBhcnRuZXJJRD00MCZtZDU9MTg3ZmRjMTdmNWEzNzk0ZGYxNGI3YmNkNDRlNWJiZGUiLCJVcmlTdHJpbmciOiJodHRwczovL3d3dy5zY29wdXMuY29tL2lud2FyZC9yZWNvcmQudXJpP2VpZD0yLXMyLjAtODUwODk3ODY0NzgmZG9pPTEwLjExMDglMmZKSExTQ00tMDMtMjAyMC0wMDIyJnBhcnRuZXJJRD00MCZtZDU9MTg3ZmRjMTdmNWEzNzk0ZGYxNGI3YmNkNDRlNWJiZGU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iYjlmZjQ0Mi01ZmFjLTQ5ZDctYWIxZC05ZjJlMDY3MGYxY2EiLCJNb2RpZmllZE9uIjoiMjAyMi0wMS0zMFQwNDo1NDo1My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mh0dHBzOi8vd3d3LmVtZXJhbGQuY29tL2luc2lnaHQvY29udGVudC9kb2kvMTAuMTEwOC9KSExTQ00tMDMtMjAyMC0wMDIyL2Z1bGwvaHRtbCIsIlVyaVN0cmluZyI6Imh0dHBzOi8vd3d3LmVtZXJhbGQuY29tL2luc2lnaHQvY29udGVudC9kb2kvMTAuMTEwOC9KSExTQ00tMDMtMjAyMC0wMDIyL2Z1bGwvaHRtbC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wMCIsIk1vZGlmaWVkQnkiOiJfQW5qb21zaG9hZSIsIklkIjoiOTY2NjQ1NDQtN2M5Mi00ODA2LWI4MTYtMTMwZjg2MTUwNGU3IiwiTW9kaWZpZWRPbiI6IjIwMjItMDMtMTFUMDY6MzQ6MDAiLCJQcm9qZWN0Ijp7IiRyZWYiOiI1In19LHsiJGlkIjoiMTYiLCIkdHlwZSI6IlN3aXNzQWNhZGVtaWMuQ2l0YXZpLkxvY2F0aW9uLCBTd2lzc0FjYWRlbWljLkNpdGF2aSIsIkFkZHJlc3MiOnsiJGlkIjoiMTciLCIkdHlwZSI6IlN3aXNzQWNhZGVtaWMuQ2l0YXZpLkxpbmtlZFJlc291cmNlLCBTd2lzc0FjYWRlbWljLkNpdGF2aSIsIkxpbmtlZFJlc291cmNlVHlwZSI6NSwiT3JpZ2luYWxTdHJpbmciOiIxMC4xMTA4L0pITFNDTS0wMy0yMDIwLTAwMjIiLCJVcmlTdHJpbmciOiJodHRwczovL2RvaS5vcmcvMTAuMTEwOC9KSExTQ00tMDMtMjAyMC0wMDIy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OGViODVjY2ItZDk5Mi00NWZhLTg4OWYtMWNlY2FjZjI2ODQwIiwiTW9kaWZpZWRPbiI6IjIwMjItMDEtMzBUMDQ6NTQ6NTMiLCJQcm9qZWN0Ijp7IiRyZWYiOiI1In19XSwiTnVtYmVyIjoiNCIsIk9ubGluZUFkZHJlc3MiOiJodHRwczovL3d3dy5zY29wdXMuY29tL2lud2FyZC9yZWNvcmQudXJpP2VpZD0yLXMyLjAtODUwODk3ODY0NzgmZG9pPTEwLjExMDglMmZKSExTQ00tMDMtMjAyMC0wMDIyJnBhcnRuZXJJRD00MCZtZDU9MTg3ZmRjMTdmNWEzNzk0ZGYxNGI3YmNkNDRlNWJiZGUiLCJPcmdhbml6YXRpb25zIjpbXSwiT3RoZXJzSW52b2x2ZWQiOltdLCJQYWdlUmFuZ2UiOiI8c3A+XHJcbiAgPG4+NTczPC9uPlxyXG4gIDxpbj50cnVlPC9pbj5cclxuICA8b3M+NTczPC9vcz5cclxuICA8cHM+NTczPC9wcz5cclxuPC9zcD5cclxuPGVwPlxyXG4gIDxuPjYwMjwvbj5cclxuICA8aW4+dHJ1ZTwvaW4+XHJcbiAgPG9zPjYwMjwvb3M+XHJcbiAgPHBzPjYwMjwvcHM+XHJcbjwvZXA+XHJcbjxvcz41NzMtNjAyPC9vcz4iLCJQZXJpb2RpY2FsIjp7IiRpZCI6IjE5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yM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S2hhbiwgU2FybWFkIGV0IGFsLiAyMDIwIOKAkyBFZHVjYXRpb24gZm9yIHN1c3RhaW5hYmxlIGRldmVsb3BtZW50IiwiU2hvcnRUaXRsZVVwZGF0ZVR5cGUiOjAsIlNvdXJjZU9mQmlibGlvZ3JhcGhpY0luZm9ybWF0aW9uIjoiQ3Jvc3NSZWYiLCJTdGF0aWNJZHMiOlsiZmU0MDZjYzctNWI2NS00MDhiLWE2YWItOWQxYjQ2NmJhMGMzIl0sIlRhYmxlT2ZDb250ZW50c0NvbXBsZXhpdHkiOjAsIlRhYmxlT2ZDb250ZW50c1NvdXJjZVRleHRGb3JtYXQiOjAsIlRhc2tzIjpbXSwiVGl0bGUiOiJFZHVjYXRpb24gZm9yIHN1c3RhaW5hYmxlIGRldmVsb3BtZW50IGluIGh1bWFuaXRhcmlhbiBsb2dpc3RpY3MiLCJUcmFuc2xhdG9ycyI6W10sIlZvbHVtZSI6IjEwIiwiWWVhciI6IjIwMjAiLCJZZWFyUmVzb2x2ZWQiOiIyMDIwIiwiQ3JlYXRlZEJ5IjoiX0Fuam9tc2hvYWUiLCJDcmVhdGVkT24iOiIyMDIyLTAxLTMwVDA0OjU0OjUzIiwiTW9kaWZpZWRCeSI6Il9BbGkiLCJJZCI6IjkzNmE4YjBlLWEyY2YtNDY5Yi1hNDNmLWYwNzBjNTVmNjRlNSIsIk1vZGlmaWVkT24iOiIyMDIzLTEwLTAyVDIyOjI5OjE1IiwiUHJvamVjdCI6eyIkcmVmIjoiNSJ9fSwiVXNlTnVtYmVyaW5nVHlwZU9mUGFyZW50RG9jdW1lbnQiOmZhbHNlLCJZZWFyT25seSI6dHJ1ZX1dLCJGb3JtYXR0ZWRUZXh0Ijp7IiRpZCI6IjIxIiwiQ291bnQiOjEsIlRleHRVbml0cyI6W3siJGlkIjoiMjIiLCJGb250U3R5bGUiOnsiJGlkIjoiMjMiLCJOZXV0cmFsIjp0cnVlfSwiUmVhZGluZ09yZGVyIjoxLCJUZXh0IjoiKDIwMjApIn1dfSwiVGFnIjoiQ2l0YXZpUGxhY2Vob2xkZXIjNDIyY2Q4ZDktMGI1Zi00ZGM4LWFlYTQtNjU3ZWMwNGFhNzUxIiwiVGV4dCI6IigyMDIwKSIsIldBSVZlcnNpb24iOiI2LjguMC4wIn0=}</w:instrText>
          </w:r>
          <w:r w:rsidR="0026483F" w:rsidRPr="00DD54E3">
            <w:rPr>
              <w:color w:val="000000" w:themeColor="text1"/>
              <w:lang w:val="en-GB"/>
            </w:rPr>
            <w:fldChar w:fldCharType="separate"/>
          </w:r>
          <w:r w:rsidR="00B10F20" w:rsidRPr="00DD54E3">
            <w:rPr>
              <w:color w:val="000000" w:themeColor="text1"/>
              <w:lang w:val="en-GB"/>
            </w:rPr>
            <w:t>(2020)</w:t>
          </w:r>
          <w:r w:rsidR="0026483F" w:rsidRPr="00DD54E3">
            <w:rPr>
              <w:color w:val="000000" w:themeColor="text1"/>
              <w:lang w:val="en-GB"/>
            </w:rPr>
            <w:fldChar w:fldCharType="end"/>
          </w:r>
        </w:sdtContent>
      </w:sdt>
      <w:r w:rsidR="0026483F" w:rsidRPr="00DD54E3">
        <w:rPr>
          <w:color w:val="000000" w:themeColor="text1"/>
          <w:lang w:val="en-GB"/>
        </w:rPr>
        <w:t xml:space="preserve"> explored </w:t>
      </w:r>
      <w:r w:rsidR="00592BD5" w:rsidRPr="00DD54E3">
        <w:rPr>
          <w:color w:val="000000" w:themeColor="text1"/>
          <w:lang w:val="en-GB"/>
        </w:rPr>
        <w:t xml:space="preserve">the role of </w:t>
      </w:r>
      <w:r w:rsidR="0026483F" w:rsidRPr="00DD54E3">
        <w:rPr>
          <w:color w:val="000000" w:themeColor="text1"/>
          <w:lang w:val="en-GB"/>
        </w:rPr>
        <w:t xml:space="preserve">education </w:t>
      </w:r>
      <w:r w:rsidR="00592BD5" w:rsidRPr="00DD54E3">
        <w:rPr>
          <w:color w:val="000000" w:themeColor="text1"/>
          <w:lang w:val="en-GB"/>
        </w:rPr>
        <w:t>in the</w:t>
      </w:r>
      <w:r w:rsidR="0026483F" w:rsidRPr="00DD54E3">
        <w:rPr>
          <w:color w:val="000000" w:themeColor="text1"/>
          <w:lang w:val="en-GB"/>
        </w:rPr>
        <w:t xml:space="preserve"> sustainable development </w:t>
      </w:r>
      <w:r w:rsidR="00592BD5" w:rsidRPr="00DD54E3">
        <w:rPr>
          <w:color w:val="000000" w:themeColor="text1"/>
          <w:lang w:val="en-GB"/>
        </w:rPr>
        <w:t xml:space="preserve">of </w:t>
      </w:r>
      <w:r w:rsidR="00053B37" w:rsidRPr="00DD54E3">
        <w:rPr>
          <w:color w:val="000000" w:themeColor="text1"/>
          <w:lang w:val="en-GB"/>
        </w:rPr>
        <w:t>HSCs</w:t>
      </w:r>
      <w:r w:rsidR="0026483F" w:rsidRPr="00DD54E3">
        <w:rPr>
          <w:color w:val="000000" w:themeColor="text1"/>
          <w:lang w:val="en-GB"/>
        </w:rPr>
        <w:t xml:space="preserve"> and its importance as a central activity for enhancing logistics performance.</w:t>
      </w:r>
    </w:p>
    <w:p w14:paraId="24FEA6FA" w14:textId="34D978C9" w:rsidR="00BC0D78" w:rsidRPr="00DD54E3" w:rsidRDefault="00BC0D78" w:rsidP="00223A93">
      <w:pPr>
        <w:pStyle w:val="Heading3"/>
        <w:rPr>
          <w:color w:val="000000" w:themeColor="text1"/>
          <w:lang w:val="en-GB"/>
        </w:rPr>
      </w:pPr>
      <w:r w:rsidRPr="00DD54E3">
        <w:rPr>
          <w:color w:val="000000" w:themeColor="text1"/>
          <w:lang w:val="en-GB"/>
        </w:rPr>
        <w:t>Collaboration and partnerships</w:t>
      </w:r>
    </w:p>
    <w:p w14:paraId="5858827C" w14:textId="2F23541A" w:rsidR="00BC0D78" w:rsidRPr="00DD54E3" w:rsidRDefault="00C51D4B" w:rsidP="00C51D4B">
      <w:pPr>
        <w:rPr>
          <w:color w:val="000000" w:themeColor="text1"/>
          <w:lang w:val="en-GB"/>
        </w:rPr>
      </w:pPr>
      <w:r w:rsidRPr="00DD54E3">
        <w:rPr>
          <w:color w:val="000000" w:themeColor="text1"/>
          <w:lang w:val="en-GB"/>
        </w:rPr>
        <w:t xml:space="preserve">Collaboration and partnerships in the humanitarian development sector can help build more resilient and sustainable communities by </w:t>
      </w:r>
      <w:r w:rsidR="002B265C" w:rsidRPr="00DD54E3">
        <w:rPr>
          <w:color w:val="000000" w:themeColor="text1"/>
          <w:lang w:val="en-GB"/>
        </w:rPr>
        <w:t>leveraging the resources,</w:t>
      </w:r>
      <w:r w:rsidRPr="00DD54E3">
        <w:rPr>
          <w:color w:val="000000" w:themeColor="text1"/>
          <w:lang w:val="en-GB"/>
        </w:rPr>
        <w:t xml:space="preserve"> expertise, and networks of different actors</w:t>
      </w:r>
      <w:r w:rsidR="006B2B47" w:rsidRPr="00DD54E3">
        <w:rPr>
          <w:color w:val="000000" w:themeColor="text1"/>
          <w:lang w:val="en-GB"/>
        </w:rPr>
        <w:t xml:space="preserve"> </w:t>
      </w:r>
      <w:sdt>
        <w:sdtPr>
          <w:rPr>
            <w:color w:val="000000" w:themeColor="text1"/>
            <w:lang w:val="en-GB"/>
          </w:rPr>
          <w:alias w:val="To edit, see citavi.com/edit"/>
          <w:tag w:val="CitaviPlaceholder#b83322ea-3398-4d93-b9aa-04fab895974e"/>
          <w:id w:val="1085117088"/>
          <w:placeholder>
            <w:docPart w:val="DefaultPlaceholder_-1854013440"/>
          </w:placeholder>
        </w:sdtPr>
        <w:sdtContent>
          <w:r w:rsidR="006B2B4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5M2NhZGExLTViYzUtNDNiNy1iMTI5LTIxZTEyMjZmOWQwNSIsIlJhbmdlTGVuZ3RoIjoxNiwiUmVmZXJlbmNlSWQiOiJmOGJmZWY5Yi1hMmRkLTRmZDQtOTU0Ni1kZTY4ZDhkMTBkMDg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EiLCJMYXN0TmFtZSI6IlBhc2N1Y2NpIiwiUHJvdGVjdGVkIjpmYWxzZSwiU2V4IjowLCJDcmVhdGVkQnkiOiJfQUxJIiwiQ3JlYXRlZE9uIjoiMjAyMi0wMy0xMlQwNDo0Mzo0NiIsIk1vZGlmaWVkQnkiOiJfQUxJIiwiSWQiOiJiZjgwODE1OC1kMzU5LTQ1YzAtYTVlZS0zZjVhMjI1NzQ2ZWMiLCJNb2RpZmllZE9uIjoiMjAyMi0wMy0xMlQwNDo0Mzo0NiIsIlByb2plY3QiOnsiJGlkIjoiNSIsIiR0eXBlIjoiU3dpc3NBY2FkZW1pYy5DaXRhdmkuUHJvamVjdCwgU3dpc3NBY2FkZW1pYy5DaXRhdmkifX1dLCJDaXRhdGlvbktleSI6IlBhc2N1Y2NpIDIwMjEiLCJDaXRhdGlvbktleVVwZGF0ZVR5cGUiOjAsIkNvbGxhYm9yYXRvcnMiOltdLCJDdXN0b21GaWVsZDEiOiIxNS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RmlubGFuZCIsIkRvaSI6IjEwLjEwMTYvai53b3JsZGRldi4yMDIxLjEwNTQyNCIsIkVkaXRvcnMiOltdLCJFdmFsdWF0aW9uQ29tcGxleGl0eSI6MCwiRXZhbHVhdGlvblNvdXJjZVRleHRGb3JtYXQiOjAsIkdyb3VwcyI6W3siJGlkIjoiNi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nRydWUsIkhhc0xhYmVsMiI6dHJ1ZSwiS2V5d29yZHMiOltdLCJMb2NhdGlvbnMiOlt7IiRpZCI6IjciLCIkdHlwZSI6IlN3aXNzQWNhZGVtaWMuQ2l0YXZpLkxvY2F0aW9uLCBTd2lzc0FjYWRlbWljLkNpdGF2aSIsIkFkZHJlc3MiOnsiJGlkIjoiOCIsIiR0eXBlIjoiU3dpc3NBY2FkZW1pYy5DaXRhdmkuTGlua2VkUmVzb3VyY2UsIFN3aXNzQWNhZGVtaWMuQ2l0YXZpIiwiTGlua2VkUmVzb3VyY2VUeXBlIjo1LCJPcmlnaW5hbFN0cmluZyI6IjEwLjEwMTYvai53b3JsZGRldi4yMDIxLjEwNTQyNCIsIlVyaVN0cmluZyI6Imh0dHBzOi8vZG9pLm9yZy8xMC4xMDE2L2oud29ybGRkZXYuMjAyMS4xMDU0Mj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MlQwNDo0Mzo0NiIsIk1vZGlmaWVkQnkiOiJfQUxJIiwiSWQiOiIxNjQ1MDNhOC00ZjRjLTQ0MTYtYTllZC04MjMyMzllM2Y2Y2EiLCJNb2RpZmllZE9uIjoiMjAyMi0wMy0xMlQwNDo0Mzo0NiIsIlByb2plY3QiOnsiJHJlZiI6IjUifX1dLCJPcmdhbml6YXRpb25zIjpbXSwiT3RoZXJzSW52b2x2ZWQiOltdLCJQYWdlUmFuZ2UiOiI8c3A+XHJcbiAgPG4+MTA1NDI0PC9uPlxyXG4gIDxpbj50cnVlPC9pbj5cclxuICA8b3M+MTA1NDI0PC9vcz5cclxuICA8cHM+MTA1NDI0PC9wcz5cclxuPC9zcD5cclxuPG9zPjEwNTQyNDwvb3M+IiwiUGVyaW9kaWNhbCI6eyIkaWQiOiIxMCIsIiR0eXBlIjoiU3dpc3NBY2FkZW1pYy5DaXRhdmkuUGVyaW9kaWNhbCwgU3dpc3NBY2FkZW1pYy5DaXRhdmkiLCJJc3NuIjoiMDMwNTc1MFgiLCJOYW1lIjoiV29ybGQgRGV2ZWxvcG1lbnQiLCJQYWdpbmF0aW9uIjowLCJQcm90ZWN0ZWQiOmZhbHNlLCJDcmVhdGVkQnkiOiJfQUxJIiwiQ3JlYXRlZE9uIjoiMjAyMi0wMy0xMlQwNDo0Mzo0NiIsIk1vZGlmaWVkQnkiOiJfQUxJIiwiSWQiOiJjMWJjNzQwOS02NzdhLTRkNGEtOTFlYi03ODIwZTNjNjMxYjEiLCJNb2RpZmllZE9uIjoiMjAyMi0wMy0xMlQwNDo0Mzo0NiIsIlByb2plY3QiOnsiJHJlZiI6IjUifX0sIlB1Ymxpc2hlcnMiOlt7IiRpZCI6IjEx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Bhc2N1Y2NpIDIwMjEg4oCTIE1vcmUgbG9naXN0aWNzIiwiU2hvcnRUaXRsZVVwZGF0ZVR5cGUiOjAsIlNvdXJjZU9mQmlibGlvZ3JhcGhpY0luZm9ybWF0aW9uIjoiQ3Jvc3NSZWYiLCJTdGF0aWNJZHMiOlsiM2VkNjRjMWEtNjgzNi00ZmI4LWJiYzYtOTliM2M3YmJkZDYzIl0sIlRhYmxlT2ZDb250ZW50c0NvbXBsZXhpdHkiOjAsIlRhYmxlT2ZDb250ZW50c1NvdXJjZVRleHRGb3JtYXQiOjAsIlRhc2tzIjpbXSwiVGl0bGUiOiJNb3JlIGxvZ2lzdGljcywgbGVzcyBhaWQ6IEh1bWFuaXRhcmlhbi1idXNpbmVzcyBwYXJ0bmVyc2hpcHMgYW5kIHN1c3RhaW5hYmlsaXR5IGluIHRoZSByZWZ1Z2VlIGNhbXAiLCJUcmFuc2xhdG9ycyI6W10sIlZvbHVtZSI6IjE0MiIsIlllYXIiOiIyMDIxIiwiWWVhclJlc29sdmVkIjoiMjAyMSIsIkNyZWF0ZWRCeSI6Il9BTEkiLCJDcmVhdGVkT24iOiIyMDIyLTAzLTEyVDA0OjQzOjQ2IiwiTW9kaWZpZWRCeSI6Il9BbGkiLCJJZCI6ImY4YmZlZjliLWEyZGQtNGZkNC05NTQ2LWRlNjhkOGQxMGQwOCIsIk1vZGlmaWVkT24iOiIyMDIzLTEwLTAyVDIyOjI5OjE1IiwiUHJvamVjdCI6eyIkcmVmIjoiNSJ9fSwiVXNlTnVtYmVyaW5nVHlwZU9mUGFyZW50RG9jdW1lbnQiOmZhbHNlfV0sIkZvcm1hdHRlZFRleHQiOnsiJGlkIjoiMTIiLCJDb3VudCI6MSwiVGV4dFVuaXRzIjpbeyIkaWQiOiIxMyIsIkZvbnRTdHlsZSI6eyIkaWQiOiIxNCIsIk5ldXRyYWwiOnRydWV9LCJSZWFkaW5nT3JkZXIiOjEsIlRleHQiOiIoUGFzY3VjY2ksIDIwMjEpIn1dfSwiVGFnIjoiQ2l0YXZpUGxhY2Vob2xkZXIjYjgzMzIyZWEtMzM5OC00ZDkzLWI5YWEtMDRmYWI4OTU5NzRlIiwiVGV4dCI6IihQYXNjdWNjaSwgMjAyMSkiLCJXQUlWZXJzaW9uIjoiNi44LjAuMCJ9}</w:instrText>
          </w:r>
          <w:r w:rsidR="006B2B47" w:rsidRPr="00DD54E3">
            <w:rPr>
              <w:color w:val="000000" w:themeColor="text1"/>
              <w:lang w:val="en-GB"/>
            </w:rPr>
            <w:fldChar w:fldCharType="separate"/>
          </w:r>
          <w:r w:rsidR="00B10F20" w:rsidRPr="00DD54E3">
            <w:rPr>
              <w:color w:val="000000" w:themeColor="text1"/>
              <w:lang w:val="en-GB"/>
            </w:rPr>
            <w:t>(Pascucci, 2021)</w:t>
          </w:r>
          <w:r w:rsidR="006B2B47" w:rsidRPr="00DD54E3">
            <w:rPr>
              <w:color w:val="000000" w:themeColor="text1"/>
              <w:lang w:val="en-GB"/>
            </w:rPr>
            <w:fldChar w:fldCharType="end"/>
          </w:r>
        </w:sdtContent>
      </w:sdt>
      <w:r w:rsidRPr="00DD54E3">
        <w:rPr>
          <w:color w:val="000000" w:themeColor="text1"/>
          <w:lang w:val="en-GB"/>
        </w:rPr>
        <w:t xml:space="preserve">. </w:t>
      </w:r>
      <w:r w:rsidR="00592BD5" w:rsidRPr="00DD54E3">
        <w:rPr>
          <w:color w:val="000000" w:themeColor="text1"/>
          <w:lang w:val="en-GB"/>
        </w:rPr>
        <w:t>In s</w:t>
      </w:r>
      <w:r w:rsidR="00B77E0D" w:rsidRPr="00DD54E3">
        <w:rPr>
          <w:color w:val="000000" w:themeColor="text1"/>
          <w:lang w:val="en-GB"/>
        </w:rPr>
        <w:t xml:space="preserve">tudying humanitarian–business partnerships, </w:t>
      </w:r>
      <w:sdt>
        <w:sdtPr>
          <w:rPr>
            <w:color w:val="000000" w:themeColor="text1"/>
            <w:lang w:val="en-GB"/>
          </w:rPr>
          <w:alias w:val="To edit, see citavi.com/edit"/>
          <w:tag w:val="CitaviPlaceholder#3a3ac496-484c-45d4-b878-c1ee9a0339e2"/>
          <w:id w:val="806745515"/>
          <w:placeholder>
            <w:docPart w:val="FB8DC167B2BF41FA8130DDA926BA6F3C"/>
          </w:placeholder>
        </w:sdtPr>
        <w:sdtContent>
          <w:r w:rsidR="00B77E0D"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Q3Y2IyNWY3LTI0YjMtNGYxZC1iOWFhLTJjZWFlYThiNjRiNSIsIlJhbmdlTGVuZ3RoIjo4LCJSZWZlcmVuY2VJZCI6ImY4YmZlZjliLWEyZGQtNGZkNC05NTQ2LWRlNjhkOGQxMGQwOCIsIk5vUGFyIjp0cnVlLCJPcHRpb24xIjp0cnVlLCJQZXJzb25Pbmx5Ijp0cnVl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EiLCJMYXN0TmFtZSI6IlBhc2N1Y2NpIiwiUHJvdGVjdGVkIjpmYWxzZSwiU2V4IjowLCJDcmVhdGVkQnkiOiJfQUxJIiwiQ3JlYXRlZE9uIjoiMjAyMi0wMy0xMlQwNDo0Mzo0NiIsIk1vZGlmaWVkQnkiOiJfQUxJIiwiSWQiOiJiZjgwODE1OC1kMzU5LTQ1YzAtYTVlZS0zZjVhMjI1NzQ2ZWMiLCJNb2RpZmllZE9uIjoiMjAyMi0wMy0xMlQwNDo0Mzo0NiIsIlByb2plY3QiOnsiJGlkIjoiNSIsIiR0eXBlIjoiU3dpc3NBY2FkZW1pYy5DaXRhdmkuUHJvamVjdCwgU3dpc3NBY2FkZW1pYy5DaXRhdmkifX1dLCJDaXRhdGlvbktleSI6IlBhc2N1Y2NpIDIwMjEiLCJDaXRhdGlvbktleVVwZGF0ZVR5cGUiOjAsIkNvbGxhYm9yYXRvcnMiOltdLCJDdXN0b21GaWVsZDEiOiIxNS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RmlubGFuZCIsIkRvaSI6IjEwLjEwMTYvai53b3JsZGRldi4yMDIxLjEwNTQyNCIsIkVkaXRvcnMiOltdLCJFdmFsdWF0aW9uQ29tcGxleGl0eSI6MCwiRXZhbHVhdGlvblNvdXJjZVRleHRGb3JtYXQiOjAsIkdyb3VwcyI6W3siJGlkIjoiNi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nRydWUsIkhhc0xhYmVsMiI6dHJ1ZSwiS2V5d29yZHMiOltdLCJMb2NhdGlvbnMiOlt7IiRpZCI6IjciLCIkdHlwZSI6IlN3aXNzQWNhZGVtaWMuQ2l0YXZpLkxvY2F0aW9uLCBTd2lzc0FjYWRlbWljLkNpdGF2aSIsIkFkZHJlc3MiOnsiJGlkIjoiOCIsIiR0eXBlIjoiU3dpc3NBY2FkZW1pYy5DaXRhdmkuTGlua2VkUmVzb3VyY2UsIFN3aXNzQWNhZGVtaWMuQ2l0YXZpIiwiTGlua2VkUmVzb3VyY2VUeXBlIjo1LCJPcmlnaW5hbFN0cmluZyI6IjEwLjEwMTYvai53b3JsZGRldi4yMDIxLjEwNTQyNCIsIlVyaVN0cmluZyI6Imh0dHBzOi8vZG9pLm9yZy8xMC4xMDE2L2oud29ybGRkZXYuMjAyMS4xMDU0Mj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MlQwNDo0Mzo0NiIsIk1vZGlmaWVkQnkiOiJfQUxJIiwiSWQiOiIxNjQ1MDNhOC00ZjRjLTQ0MTYtYTllZC04MjMyMzllM2Y2Y2EiLCJNb2RpZmllZE9uIjoiMjAyMi0wMy0xMlQwNDo0Mzo0NiIsIlByb2plY3QiOnsiJHJlZiI6IjUifX1dLCJPcmdhbml6YXRpb25zIjpbXSwiT3RoZXJzSW52b2x2ZWQiOltdLCJQYWdlUmFuZ2UiOiI8c3A+XHJcbiAgPG4+MTA1NDI0PC9uPlxyXG4gIDxpbj50cnVlPC9pbj5cclxuICA8b3M+MTA1NDI0PC9vcz5cclxuICA8cHM+MTA1NDI0PC9wcz5cclxuPC9zcD5cclxuPG9zPjEwNTQyNDwvb3M+IiwiUGVyaW9kaWNhbCI6eyIkaWQiOiIxMCIsIiR0eXBlIjoiU3dpc3NBY2FkZW1pYy5DaXRhdmkuUGVyaW9kaWNhbCwgU3dpc3NBY2FkZW1pYy5DaXRhdmkiLCJJc3NuIjoiMDMwNTc1MFgiLCJOYW1lIjoiV29ybGQgRGV2ZWxvcG1lbnQiLCJQYWdpbmF0aW9uIjowLCJQcm90ZWN0ZWQiOmZhbHNlLCJDcmVhdGVkQnkiOiJfQUxJIiwiQ3JlYXRlZE9uIjoiMjAyMi0wMy0xMlQwNDo0Mzo0NiIsIk1vZGlmaWVkQnkiOiJfQUxJIiwiSWQiOiJjMWJjNzQwOS02NzdhLTRkNGEtOTFlYi03ODIwZTNjNjMxYjEiLCJNb2RpZmllZE9uIjoiMjAyMi0wMy0xMlQwNDo0Mzo0NiIsIlByb2plY3QiOnsiJHJlZiI6IjUifX0sIlB1Ymxpc2hlcnMiOlt7IiRpZCI6IjExIiwiJHR5cGUiOiJTd2lzc0FjYWRlbWljLkNpdGF2aS5QdWJsaXNoZXIsIFN3aXNzQWNhZGVtaWMuQ2l0YXZpIiwiTmFtZSI6IkVsc2V2aWVyIiwiUHJvdGVjdGVkIjpmYWxzZSwiQ3JlYXRlZEJ5IjoiX2EiLCJDcmVhdGVkT24iOiIyMDE2LTEwLTAyVDA4OjM2OjM2IiwiTW9kaWZpZWRCeSI6Il9hIiwiSWQiOiI1MzIwODgzMi1kMzcxLTRiYWEtYWYzZC1kN2U5Y2EwMTEyN2UiLCJNb2RpZmllZE9uIjoiMjAxNi0xMC0wMlQwODozNjozNiIsIlByb2plY3QiOnsiJHJlZiI6IjUifX1dLCJRdW90YXRpb25zIjpbXSwiUmVmZXJlbmNlVHlwZSI6IkpvdXJuYWxBcnRpY2xlIiwiU2hvcnRUaXRsZSI6IlBhc2N1Y2NpIDIwMjEg4oCTIE1vcmUgbG9naXN0aWNzIiwiU2hvcnRUaXRsZVVwZGF0ZVR5cGUiOjAsIlNvdXJjZU9mQmlibGlvZ3JhcGhpY0luZm9ybWF0aW9uIjoiQ3Jvc3NSZWYiLCJTdGF0aWNJZHMiOlsiM2VkNjRjMWEtNjgzNi00ZmI4LWJiYzYtOTliM2M3YmJkZDYzIl0sIlRhYmxlT2ZDb250ZW50c0NvbXBsZXhpdHkiOjAsIlRhYmxlT2ZDb250ZW50c1NvdXJjZVRleHRGb3JtYXQiOjAsIlRhc2tzIjpbXSwiVGl0bGUiOiJNb3JlIGxvZ2lzdGljcywgbGVzcyBhaWQ6IEh1bWFuaXRhcmlhbi1idXNpbmVzcyBwYXJ0bmVyc2hpcHMgYW5kIHN1c3RhaW5hYmlsaXR5IGluIHRoZSByZWZ1Z2VlIGNhbXAiLCJUcmFuc2xhdG9ycyI6W10sIlZvbHVtZSI6IjE0MiIsIlllYXIiOiIyMDIxIiwiWWVhclJlc29sdmVkIjoiMjAyMSIsIkNyZWF0ZWRCeSI6Il9BTEkiLCJDcmVhdGVkT24iOiIyMDIyLTAzLTEyVDA0OjQzOjQ2IiwiTW9kaWZpZWRCeSI6Il9BbGkiLCJJZCI6ImY4YmZlZjliLWEyZGQtNGZkNC05NTQ2LWRlNjhkOGQxMGQwOCIsIk1vZGlmaWVkT24iOiIyMDIzLTEwLTAyVDIyOjI5OjE1IiwiUHJvamVjdCI6eyIkcmVmIjoiNSJ9fSwiVXNlTnVtYmVyaW5nVHlwZU9mUGFyZW50RG9jdW1lbnQiOmZhbHNlfV0sIkZvcm1hdHRlZFRleHQiOnsiJGlkIjoiMTIiLCJDb3VudCI6MSwiVGV4dFVuaXRzIjpbeyIkaWQiOiIxMyIsIkZvbnRTdHlsZSI6eyIkaWQiOiIxNCIsIk5ldXRyYWwiOnRydWV9LCJSZWFkaW5nT3JkZXIiOjEsIlRleHQiOiJQYXNjdWNjaSJ9XX0sIlRhZyI6IkNpdGF2aVBsYWNlaG9sZGVyIzNhM2FjNDk2LTQ4NGMtNDVkNC1iODc4LWMxZWU5YTAzMzllMiIsIlRleHQiOiJQYXNjdWNjaSIsIldBSVZlcnNpb24iOiI2LjguMC4wIn0=}</w:instrText>
          </w:r>
          <w:r w:rsidR="00B77E0D" w:rsidRPr="00DD54E3">
            <w:rPr>
              <w:color w:val="000000" w:themeColor="text1"/>
              <w:lang w:val="en-GB"/>
            </w:rPr>
            <w:fldChar w:fldCharType="separate"/>
          </w:r>
          <w:r w:rsidR="00B10F20" w:rsidRPr="00DD54E3">
            <w:rPr>
              <w:color w:val="000000" w:themeColor="text1"/>
              <w:lang w:val="en-GB"/>
            </w:rPr>
            <w:t>Pascucci</w:t>
          </w:r>
          <w:r w:rsidR="00B77E0D" w:rsidRPr="00DD54E3">
            <w:rPr>
              <w:color w:val="000000" w:themeColor="text1"/>
              <w:lang w:val="en-GB"/>
            </w:rPr>
            <w:fldChar w:fldCharType="end"/>
          </w:r>
        </w:sdtContent>
      </w:sdt>
      <w:r w:rsidR="00B77E0D" w:rsidRPr="00DD54E3">
        <w:rPr>
          <w:color w:val="000000" w:themeColor="text1"/>
          <w:lang w:val="en-GB"/>
        </w:rPr>
        <w:t xml:space="preserve"> </w:t>
      </w:r>
      <w:sdt>
        <w:sdtPr>
          <w:rPr>
            <w:color w:val="000000" w:themeColor="text1"/>
            <w:lang w:val="en-GB"/>
          </w:rPr>
          <w:alias w:val="To edit, see citavi.com/edit"/>
          <w:tag w:val="CitaviPlaceholder#30dbc8a7-dbf6-4936-891f-2f2752643396"/>
          <w:id w:val="460622707"/>
          <w:placeholder>
            <w:docPart w:val="DE703DF3325B4207901905931D9D1192"/>
          </w:placeholder>
        </w:sdtPr>
        <w:sdtContent>
          <w:r w:rsidR="00B77E0D"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YwMDc3ZTU1LWVlNTAtNDBiZi1iYTBlLTM3NmNmMGZlNTcyNyIsIlJhbmdlTGVuZ3RoIjo2LCJSZWZlcmVuY2VJZCI6ImY4YmZlZjliLWEyZGQtNGZkNC05NTQ2LWRlNjhkOGQxMGQwO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FbGlzYSIsIkxhc3ROYW1lIjoiUGFzY3VjY2kiLCJQcm90ZWN0ZWQiOmZhbHNlLCJTZXgiOjAsIkNyZWF0ZWRCeSI6Il9BTEkiLCJDcmVhdGVkT24iOiIyMDIyLTAzLTEyVDA0OjQzOjQ2IiwiTW9kaWZpZWRCeSI6Il9BTEkiLCJJZCI6ImJmODA4MTU4LWQzNTktNDVjMC1hNWVlLTNmNWEyMjU3NDZlYyIsIk1vZGlmaWVkT24iOiIyMDIyLTAzLTEyVDA0OjQzOjQ2IiwiUHJvamVjdCI6eyIkaWQiOiI1IiwiJHR5cGUiOiJTd2lzc0FjYWRlbWljLkNpdGF2aS5Qcm9qZWN0LCBTd2lzc0FjYWRlbWljLkNpdGF2aSJ9fV0sIkNpdGF0aW9uS2V5IjoiUGFzY3VjY2kgMjAyMSIsIkNpdGF0aW9uS2V5VXBkYXRlVHlwZSI6MCwiQ29sbGFib3JhdG9ycyI6W10sIkN1c3RvbUZpZWxkMSI6IjE1IiwiQ3VzdG9tRmllbGQyIjoiRW1waXJpY2FsIiwiQ3VzdG9tRmllbGQzIjoiU2xvdy1vbnNldCIsIkN1c3RvbUZpZWxkNCI6IkRldmVsb3BtZW50IGFpZCIsIkN1c3RvbUZpZWxkNSI6IlJlY292ZXJ5IiwiQ3VzdG9tRmllbGQ2IjoiQ2FzZSBzdHVkeSIsIkN1c3RvbUZpZWxkNyI6IkVjb25vbWljK0Vudmlyb21lbnRhbCtTb2NpYWwiLCJDdXN0b21GaWVsZDgiOiJOb3QgU3BlY2lmaWMiLCJDdXN0b21GaWVsZDkiOiJGaW5sYW5kIiwiRG9pIjoiMTAuMTAxNi9qLndvcmxkZGV2LjIwMjEuMTA1NDI0IiwiRWRpdG9ycyI6W10sIkV2YWx1YXRpb25Db21wbGV4aXR5IjowLCJFdmFsdWF0aW9uU291cmNlVGV4dEZvcm1hdCI6MCwiR3JvdXBzIjpbeyIkaWQiOiI2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dHJ1ZSwiSGFzTGFiZWwyIjp0cnV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MTAuMTAxNi9qLndvcmxkZGV2LjIwMjEuMTA1NDI0IiwiVXJpU3RyaW5nIjoiaHR0cHM6Ly9kb2kub3JnLzEwLjEwMTYvai53b3JsZGRldi4yMDIxLjEwNTQyNCIsIkxpbmtlZFJlc291cmNlU3RhdHVzIjo4LCJQcm9wZXJ0aWVzIjp7IiRpZCI6Ij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yVDA0OjQzOjQ2IiwiTW9kaWZpZWRCeSI6Il9BTEkiLCJJZCI6IjE2NDUwM2E4LTRmNGMtNDQxNi1hOWVkLTgyMzIzOWUzZjZjYSIsIk1vZGlmaWVkT24iOiIyMDIyLTAzLTEyVDA0OjQzOjQ2IiwiUHJvamVjdCI6eyIkcmVmIjoiNSJ9fV0sIk9yZ2FuaXphdGlvbnMiOltdLCJPdGhlcnNJbnZvbHZlZCI6W10sIlBhZ2VSYW5nZSI6IjxzcD5cclxuICA8bj4xMDU0MjQ8L24+XHJcbiAgPGluPnRydWU8L2luPlxyXG4gIDxvcz4xMDU0MjQ8L29zPlxyXG4gIDxwcz4xMDU0MjQ8L3BzPlxyXG48L3NwPlxyXG48b3M+MTA1NDI0PC9vcz4iLCJQZXJpb2RpY2FsIjp7IiRpZCI6IjEwIiwiJHR5cGUiOiJTd2lzc0FjYWRlbWljLkNpdGF2aS5QZXJpb2RpY2FsLCBTd2lzc0FjYWRlbWljLkNpdGF2aSIsIklzc24iOiIwMzA1NzUwWCIsIk5hbWUiOiJXb3JsZCBEZXZlbG9wbWVudCIsIlBhZ2luYXRpb24iOjAsIlByb3RlY3RlZCI6ZmFsc2UsIkNyZWF0ZWRCeSI6Il9BTEkiLCJDcmVhdGVkT24iOiIyMDIyLTAzLTEyVDA0OjQzOjQ2IiwiTW9kaWZpZWRCeSI6Il9BTEkiLCJJZCI6ImMxYmM3NDA5LTY3N2EtNGQ0YS05MWViLTc4MjBlM2M2MzFiMSIsIk1vZGlmaWVkT24iOiIyMDIyLTAzLTEyVDA0OjQzOjQ2IiwiUHJvamVjdCI6eyIkcmVmIjoiNSJ9fSwiUHVibGlzaGVycyI6W3siJGlkIjoiMTE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UGFzY3VjY2kgMjAyMSDigJMgTW9yZSBsb2dpc3RpY3MiLCJTaG9ydFRpdGxlVXBkYXRlVHlwZSI6MCwiU291cmNlT2ZCaWJsaW9ncmFwaGljSW5mb3JtYXRpb24iOiJDcm9zc1JlZiIsIlN0YXRpY0lkcyI6WyIzZWQ2NGMxYS02ODM2LTRmYjgtYmJjNi05OWIzYzdiYmRkNjMiXSwiVGFibGVPZkNvbnRlbnRzQ29tcGxleGl0eSI6MCwiVGFibGVPZkNvbnRlbnRzU291cmNlVGV4dEZvcm1hdCI6MCwiVGFza3MiOltdLCJUaXRsZSI6Ik1vcmUgbG9naXN0aWNzLCBsZXNzIGFpZDogSHVtYW5pdGFyaWFuLWJ1c2luZXNzIHBhcnRuZXJzaGlwcyBhbmQgc3VzdGFpbmFiaWxpdHkgaW4gdGhlIHJlZnVnZWUgY2FtcCIsIlRyYW5zbGF0b3JzIjpbXSwiVm9sdW1lIjoiMTQyIiwiWWVhciI6IjIwMjEiLCJZZWFyUmVzb2x2ZWQiOiIyMDIxIiwiQ3JlYXRlZEJ5IjoiX0FMSSIsIkNyZWF0ZWRPbiI6IjIwMjItMDMtMTJUMDQ6NDM6NDYiLCJNb2RpZmllZEJ5IjoiX0FsaSIsIklkIjoiZjhiZmVmOWItYTJkZC00ZmQ0LTk1NDYtZGU2OGQ4ZDEwZDA4IiwiTW9kaWZpZWRPbiI6IjIwMjMtMTAtMDJUMjI6Mjk6MTUiLCJQcm9qZWN0Ijp7IiRyZWYiOiI1In19LCJVc2VOdW1iZXJpbmdUeXBlT2ZQYXJlbnREb2N1bWVudCI6ZmFsc2UsIlllYXJPbmx5Ijp0cnVlfV0sIkZvcm1hdHRlZFRleHQiOnsiJGlkIjoiMTIiLCJDb3VudCI6MSwiVGV4dFVuaXRzIjpbeyIkaWQiOiIxMyIsIkZvbnRTdHlsZSI6eyIkaWQiOiIxNCIsIk5ldXRyYWwiOnRydWV9LCJSZWFkaW5nT3JkZXIiOjEsIlRleHQiOiIoMjAyMSkifV19LCJUYWciOiJDaXRhdmlQbGFjZWhvbGRlciMzMGRiYzhhNy1kYmY2LTQ5MzYtODkxZi0yZjI3NTI2NDMzOTYiLCJUZXh0IjoiKDIwMjEpIiwiV0FJVmVyc2lvbiI6IjYuOC4wLjAifQ==}</w:instrText>
          </w:r>
          <w:r w:rsidR="00B77E0D" w:rsidRPr="00DD54E3">
            <w:rPr>
              <w:color w:val="000000" w:themeColor="text1"/>
              <w:lang w:val="en-GB"/>
            </w:rPr>
            <w:fldChar w:fldCharType="separate"/>
          </w:r>
          <w:r w:rsidR="00B10F20" w:rsidRPr="00DD54E3">
            <w:rPr>
              <w:color w:val="000000" w:themeColor="text1"/>
              <w:lang w:val="en-GB"/>
            </w:rPr>
            <w:t>(2021)</w:t>
          </w:r>
          <w:r w:rsidR="00B77E0D" w:rsidRPr="00DD54E3">
            <w:rPr>
              <w:color w:val="000000" w:themeColor="text1"/>
              <w:lang w:val="en-GB"/>
            </w:rPr>
            <w:fldChar w:fldCharType="end"/>
          </w:r>
        </w:sdtContent>
      </w:sdt>
      <w:r w:rsidR="00B77E0D" w:rsidRPr="00DD54E3">
        <w:rPr>
          <w:color w:val="000000" w:themeColor="text1"/>
          <w:lang w:val="en-GB"/>
        </w:rPr>
        <w:t xml:space="preserve"> </w:t>
      </w:r>
      <w:r w:rsidR="002B265C" w:rsidRPr="00DD54E3">
        <w:rPr>
          <w:color w:val="000000" w:themeColor="text1"/>
          <w:lang w:val="en-GB"/>
        </w:rPr>
        <w:t>explored</w:t>
      </w:r>
      <w:r w:rsidR="00B77E0D" w:rsidRPr="00DD54E3">
        <w:rPr>
          <w:color w:val="000000" w:themeColor="text1"/>
          <w:lang w:val="en-GB"/>
        </w:rPr>
        <w:t xml:space="preserve"> how to </w:t>
      </w:r>
      <w:r w:rsidR="001B2433" w:rsidRPr="00DD54E3">
        <w:rPr>
          <w:color w:val="000000" w:themeColor="text1"/>
          <w:lang w:val="en-GB"/>
        </w:rPr>
        <w:t xml:space="preserve">better </w:t>
      </w:r>
      <w:r w:rsidR="00B77E0D" w:rsidRPr="00DD54E3">
        <w:rPr>
          <w:color w:val="000000" w:themeColor="text1"/>
          <w:lang w:val="en-GB"/>
        </w:rPr>
        <w:t xml:space="preserve">integrate refugees into markets </w:t>
      </w:r>
      <w:r w:rsidR="00592BD5" w:rsidRPr="00DD54E3">
        <w:rPr>
          <w:color w:val="000000" w:themeColor="text1"/>
          <w:lang w:val="en-GB"/>
        </w:rPr>
        <w:t xml:space="preserve">by </w:t>
      </w:r>
      <w:r w:rsidR="00B77E0D" w:rsidRPr="00DD54E3">
        <w:rPr>
          <w:color w:val="000000" w:themeColor="text1"/>
          <w:lang w:val="en-GB"/>
        </w:rPr>
        <w:t>improv</w:t>
      </w:r>
      <w:r w:rsidR="00592BD5" w:rsidRPr="00DD54E3">
        <w:rPr>
          <w:color w:val="000000" w:themeColor="text1"/>
          <w:lang w:val="en-GB"/>
        </w:rPr>
        <w:t>ing</w:t>
      </w:r>
      <w:r w:rsidR="00B77E0D" w:rsidRPr="00DD54E3">
        <w:rPr>
          <w:color w:val="000000" w:themeColor="text1"/>
          <w:lang w:val="en-GB"/>
        </w:rPr>
        <w:t xml:space="preserve"> information and financial flows </w:t>
      </w:r>
      <w:r w:rsidR="00592BD5" w:rsidRPr="00DD54E3">
        <w:rPr>
          <w:color w:val="000000" w:themeColor="text1"/>
          <w:lang w:val="en-GB"/>
        </w:rPr>
        <w:t>in</w:t>
      </w:r>
      <w:r w:rsidR="00B77E0D" w:rsidRPr="00DD54E3">
        <w:rPr>
          <w:color w:val="000000" w:themeColor="text1"/>
          <w:lang w:val="en-GB"/>
        </w:rPr>
        <w:t xml:space="preserve"> refugee settlements rather than relying on the supply of material relief.</w:t>
      </w:r>
    </w:p>
    <w:p w14:paraId="3A17FBDC" w14:textId="0EF8F5D5" w:rsidR="00BC0D78" w:rsidRPr="00DD54E3" w:rsidRDefault="00BC0D78" w:rsidP="00223A93">
      <w:pPr>
        <w:pStyle w:val="Heading3"/>
        <w:rPr>
          <w:color w:val="000000" w:themeColor="text1"/>
          <w:lang w:val="en-GB"/>
        </w:rPr>
      </w:pPr>
      <w:r w:rsidRPr="00DD54E3">
        <w:rPr>
          <w:color w:val="000000" w:themeColor="text1"/>
          <w:lang w:val="en-GB"/>
        </w:rPr>
        <w:t>Supply network configuration</w:t>
      </w:r>
    </w:p>
    <w:p w14:paraId="75682E3D" w14:textId="15A1F3A4" w:rsidR="00567BAA" w:rsidRPr="00DD54E3" w:rsidRDefault="00A379BD" w:rsidP="00A379BD">
      <w:pPr>
        <w:rPr>
          <w:color w:val="000000" w:themeColor="text1"/>
          <w:lang w:val="en-GB"/>
        </w:rPr>
      </w:pPr>
      <w:r w:rsidRPr="00DD54E3">
        <w:rPr>
          <w:color w:val="000000" w:themeColor="text1"/>
          <w:lang w:val="en-GB"/>
        </w:rPr>
        <w:t>S</w:t>
      </w:r>
      <w:r w:rsidR="00C0238A" w:rsidRPr="00DD54E3">
        <w:rPr>
          <w:color w:val="000000" w:themeColor="text1"/>
          <w:lang w:val="en-GB"/>
        </w:rPr>
        <w:t xml:space="preserve">upply network configuration in development aid </w:t>
      </w:r>
      <w:r w:rsidRPr="00DD54E3">
        <w:rPr>
          <w:color w:val="000000" w:themeColor="text1"/>
          <w:lang w:val="en-GB"/>
        </w:rPr>
        <w:t>a</w:t>
      </w:r>
      <w:r w:rsidR="00C0238A" w:rsidRPr="00DD54E3">
        <w:rPr>
          <w:color w:val="000000" w:themeColor="text1"/>
          <w:lang w:val="en-GB"/>
        </w:rPr>
        <w:t>i</w:t>
      </w:r>
      <w:r w:rsidRPr="00DD54E3">
        <w:rPr>
          <w:color w:val="000000" w:themeColor="text1"/>
          <w:lang w:val="en-GB"/>
        </w:rPr>
        <w:t>m</w:t>
      </w:r>
      <w:r w:rsidR="00C0238A" w:rsidRPr="00DD54E3">
        <w:rPr>
          <w:color w:val="000000" w:themeColor="text1"/>
          <w:lang w:val="en-GB"/>
        </w:rPr>
        <w:t xml:space="preserve">s to ensure that </w:t>
      </w:r>
      <w:r w:rsidR="00457A90" w:rsidRPr="00DD54E3">
        <w:rPr>
          <w:color w:val="000000" w:themeColor="text1"/>
          <w:lang w:val="en-GB"/>
        </w:rPr>
        <w:t xml:space="preserve">a </w:t>
      </w:r>
      <w:r w:rsidR="00C0238A" w:rsidRPr="00DD54E3">
        <w:rPr>
          <w:color w:val="000000" w:themeColor="text1"/>
          <w:lang w:val="en-GB"/>
        </w:rPr>
        <w:t xml:space="preserve">supply chain is well-aligned with the </w:t>
      </w:r>
      <w:r w:rsidRPr="00DD54E3">
        <w:rPr>
          <w:color w:val="000000" w:themeColor="text1"/>
          <w:lang w:val="en-GB"/>
        </w:rPr>
        <w:t>long-term</w:t>
      </w:r>
      <w:r w:rsidR="00C0238A" w:rsidRPr="00DD54E3">
        <w:rPr>
          <w:color w:val="000000" w:themeColor="text1"/>
          <w:lang w:val="en-GB"/>
        </w:rPr>
        <w:t xml:space="preserve"> objectives of development </w:t>
      </w:r>
      <w:r w:rsidRPr="00DD54E3">
        <w:rPr>
          <w:color w:val="000000" w:themeColor="text1"/>
          <w:lang w:val="en-GB"/>
        </w:rPr>
        <w:t xml:space="preserve">aid </w:t>
      </w:r>
      <w:r w:rsidR="00C0238A" w:rsidRPr="00DD54E3">
        <w:rPr>
          <w:color w:val="000000" w:themeColor="text1"/>
          <w:lang w:val="en-GB"/>
        </w:rPr>
        <w:t>program</w:t>
      </w:r>
      <w:r w:rsidRPr="00DD54E3">
        <w:rPr>
          <w:color w:val="000000" w:themeColor="text1"/>
          <w:lang w:val="en-GB"/>
        </w:rPr>
        <w:t>s</w:t>
      </w:r>
      <w:r w:rsidR="00230DBA" w:rsidRPr="00DD54E3">
        <w:rPr>
          <w:color w:val="000000" w:themeColor="text1"/>
          <w:lang w:val="en-GB"/>
        </w:rPr>
        <w:t xml:space="preserve"> </w:t>
      </w:r>
      <w:sdt>
        <w:sdtPr>
          <w:rPr>
            <w:color w:val="000000" w:themeColor="text1"/>
            <w:lang w:val="en-GB"/>
          </w:rPr>
          <w:alias w:val="To edit, see citavi.com/edit"/>
          <w:tag w:val="CitaviPlaceholder#c2fa1fb1-b9bb-42ae-9923-59c73d77d738"/>
          <w:id w:val="-706792849"/>
          <w:placeholder>
            <w:docPart w:val="DefaultPlaceholder_-1854013440"/>
          </w:placeholder>
        </w:sdtPr>
        <w:sdtContent>
          <w:r w:rsidR="00230DB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k2ZDY4MzRjLWQzODUtNDQwZC1iZGJlLTkxN2MwY2Y0OWNhYSIsIlJhbmdlTGVuZ3RoIjoyMiwiUmVmZXJlbmNlSWQiOiJiNTJhYTAxOC05YWE5LTRlNzUtOWJiNy1jMDc4YmRhYjQzNj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9oYW1tYWQiLCJMYXN0TmFtZSI6Ik1vc2h0YXJpIiwiUHJvdGVjdGVkIjpmYWxzZSwiU2V4IjowLCJDcmVhdGVkQnkiOiJfQUxJIiwiQ3JlYXRlZE9uIjoiMjAyMi0wMy0xMlQwNTo0MTowOCIsIk1vZGlmaWVkQnkiOiJfQUxJIiwiSWQiOiI0ZTg2YmY4NC1mNWM3LTQyM2UtYWFhNi1hNDM2MGRiNjg0MDgiLCJNb2RpZmllZE9uIjoiMjAyMi0wMy0xMlQwNTo0MTowOCIsIlByb2plY3QiOnsiJGlkIjoiNSIsIiR0eXBlIjoiU3dpc3NBY2FkZW1pYy5DaXRhdmkuUHJvamVjdCwgU3dpc3NBY2FkZW1pYy5DaXRhdmkifX0seyIkaWQiOiI2IiwiJHR5cGUiOiJTd2lzc0FjYWRlbWljLkNpdGF2aS5QZXJzb24sIFN3aXNzQWNhZGVtaWMuQ2l0YXZpIiwiRmlyc3ROYW1lIjoiTmV6aWgiLCJMYXN0TmFtZSI6IkFsdGF5IiwiUHJvdGVjdGVkIjpmYWxzZSwiU2V4IjowLCJDcmVhdGVkQnkiOiJfQUxJIiwiQ3JlYXRlZE9uIjoiMjAyMi0wMy0xMlQwNTo1NTozNCIsIk1vZGlmaWVkQnkiOiJfQUxJIiwiSWQiOiIxOWIwNTZjMS1iMTliLTRhNWEtYmU1MS1mNzNlZjAzODY2ZDIiLCJNb2RpZmllZE9uIjoiMjAyMi0wMy0xMlQwNTo1NTozNCIsIlByb2plY3QiOnsiJHJlZiI6IjUifX0seyIkaWQiOiI3IiwiJHR5cGUiOiJTd2lzc0FjYWRlbWljLkNpdGF2aS5QZXJzb24sIFN3aXNzQWNhZGVtaWMuQ2l0YXZpIiwiRmlyc3ROYW1lIjoiSnVzc2kiLCJMYXN0TmFtZSI6IkhlaWtraWzDpCIsIlByb3RlY3RlZCI6ZmFsc2UsIlNleCI6MCwiQ3JlYXRlZEJ5IjoiX0FMSSIsIkNyZWF0ZWRPbiI6IjIwMjItMDMtMTJUMDc6MDU6MTQiLCJNb2RpZmllZEJ5IjoiX0FMSSIsIklkIjoiMGI0YjExZDUtZGEwYy00YmY0LWJhOTItMzA5YzM1OGE0MzMwIiwiTW9kaWZpZWRPbiI6IjIwMjItMDMtMTJUMDc6MDU6MTQiLCJQcm9qZWN0Ijp7IiRyZWYiOiI1In19LHsiJGlkIjoiOCIsIiR0eXBlIjoiU3dpc3NBY2FkZW1pYy5DaXRhdmkuUGVyc29uLCBTd2lzc0FjYWRlbWljLkNpdGF2aSIsIkZpcnN0TmFtZSI6IlBhdWxvIiwiTGFzdE5hbWUiOiJHb27Dp2FsdmVzIiwiUHJvdGVjdGVkIjpmYWxzZSwiU2V4IjowLCJDcmVhdGVkQnkiOiJfQUxJIiwiQ3JlYXRlZE9uIjoiMjAyMi0wMy0xMlQwNzowNToxNCIsIk1vZGlmaWVkQnkiOiJfQUxJIiwiSWQiOiJkZjI5Y2Y5OC00ZjI2LTRkMTktYWU1MS00YTk5Y2MzYmZiNTMiLCJNb2RpZmllZE9uIjoiMjAyMi0wMy0xMlQwNzowNToxNCIsIlByb2plY3QiOnsiJHJlZiI6IjUifX1dLCJDaXRhdGlvbktleVVwZGF0ZVR5cGUiOjAsIkNvbGxhYm9yYXRvcnMiOltdLCJEb2kiOiIxMC4xMDE2L2ouaWpwZS4yMDIwLjEwODAxNyIsIkVkaXRvcnMiOltdLCJFdmFsdWF0aW9uQ29tcGxleGl0eSI6MCwiRXZhbHVhdGlvblNvdXJjZVRleHRGb3JtYXQiOjAsIkdyb3VwcyI6W3siJGlkIjoiOSIsIiR0eXBlIjoiU3dpc3NBY2FkZW1pYy5DaXRhdmkuR3JvdXAsIFN3aXNzQWNhZGVtaWMuQ2l0YXZpIiwiRGlzcGxheVR5cGUiOjAsIk5hbWUiOiJzb3VyY2luZyIsIkNyZWF0ZWRCeSI6Il9BTEkiLCJDcmVhdGVkT24iOiIyMDIyLTA0LTI3VDAxOjE3OjQzIiwiTW9kaWZpZWRCeSI6Il9BTEkiLCJJZCI6IjY5ZDU2NGI5LTQ0MGEtNDMzZC04MGM5LWJlMzkzN2VlNzY3MyIsIk1vZGlmaWVkT24iOiIyMDIyLTA0LTI3VDAxOjE3OjQ5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MTYvai5panBlLjIwMjAuMTA4MDE3IiwiVXJpU3RyaW5nIjoiaHR0cHM6Ly9kb2kub3JnLzEwLjEwMTYvai5panBlLjIwMjAuMTA4MDE3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yVDA3OjA1OjE0IiwiTW9kaWZpZWRCeSI6Il9BTEkiLCJJZCI6IjQwMzEwNzM2LTlmZGUtNDRmZC1hYTk3LTYzMTkzZDI3ZDAxYSIsIk1vZGlmaWVkT24iOiIyMDIyLTAzLTEyVDA3OjA1OjE0IiwiUHJvamVjdCI6eyIkcmVmIjoiNSJ9fV0sIk9yZ2FuaXphdGlvbnMiOltdLCJPdGhlcnNJbnZvbHZlZCI6W10sIlBhZ2VSYW5nZSI6IjxzcD5cclxuICA8bj4xMDgwMTc8L24+XHJcbiAgPGluPnRydWU8L2luPlxyXG4gIDxvcz4xMDgwMTc8L29zPlxyXG4gIDxwcz4xMDgwMTc8L3BzPlxyXG48L3NwPlxyXG48b3M+MTA4MDE3PC9vcz4iLCJQZXJpb2RpY2FsIjp7IiRpZCI6IjEzIiwiJHR5cGUiOiJTd2lzc0FjYWRlbWljLkNpdGF2aS5QZXJpb2RpY2FsLCBTd2lzc0FjYWRlbWljLkNpdGF2aSIsIklzc24iOiIwOTI1NTI3MyIsIk5hbWUiOiJJbnRlcm5hdGlvbmFsIEpvdXJuYWwgb2YgUHJvZHVjdGlvbiBFY29ub21pY3MiLCJQYWdpbmF0aW9uIjowLCJQcm90ZWN0ZWQiOmZhbHNlLCJDcmVhdGVkQnkiOiJfQUxJIiwiQ3JlYXRlZE9uIjoiMjAyMi0wMy0xMlQwNDo0NjoyNSIsIk1vZGlmaWVkQnkiOiJfQUxJIiwiSWQiOiJkOTAxZGQ5ZS04Yjg5LTRiY2YtYjllMS1hZmQ4MmIyYjkyODEiLCJNb2RpZmllZE9uIjoiMjAyMi0wMy0xMlQwNDo0NjoyNSIsIlByb2plY3QiOnsiJHJlZiI6IjUifX0sIlB1Ymxpc2hlcnMiOltdLCJRdW90YXRpb25zIjpbXSwiUmVmZXJlbmNlVHlwZSI6IkpvdXJuYWxBcnRpY2xlIiwiU2hvcnRUaXRsZSI6Ik1vc2h0YXJpLCBBbHRheSBldCBhbC4gMjAyMSDigJMgUHJvY3VyZW1lbnQgaW4gaHVtYW5pdGFyaWFuIG9yZ2FuaXphdGlvbnMiLCJTaG9ydFRpdGxlVXBkYXRlVHlwZSI6MCwiU291cmNlT2ZCaWJsaW9ncmFwaGljSW5mb3JtYXRpb24iOiJDcm9zc1JlZiIsIlN0YXRpY0lkcyI6WyJhZThmMTlkMi1lYzlhLTQ3MTAtYWM0NC02YTM2Y2ZiNTllOTciXSwiVGFibGVPZkNvbnRlbnRzQ29tcGxleGl0eSI6MCwiVGFibGVPZkNvbnRlbnRzU291cmNlVGV4dEZvcm1hdCI6MCwiVGFza3MiOltdLCJUaXRsZSI6IlByb2N1cmVtZW50IGluIGh1bWFuaXRhcmlhbiBvcmdhbml6YXRpb25zOiBCb2R5IG9mIGtub3dsZWRnZSBhbmQgcHJhY3RpdGlvbmVyJ3MgY2hhbGxlbmdlcyIsIlRyYW5zbGF0b3JzIjpbXSwiVm9sdW1lIjoiMjMzIiwiWWVhciI6IjIwMjEiLCJZZWFyUmVzb2x2ZWQiOiIyMDIxIiwiQ3JlYXRlZEJ5IjoiX0FMSSIsIkNyZWF0ZWRPbiI6IjIwMjItMDMtMTJUMDc6MDU6MTQiLCJNb2RpZmllZEJ5IjoiX0FsaSIsIklkIjoiYjUyYWEwMTgtOWFhOS00ZTc1LTliYjctYzA3OGJkYWI0MzY2IiwiTW9kaWZpZWRPbiI6IjIwMjMtMTAtMDJUMjI6Mjk6MTUiLCJQcm9qZWN0Ijp7IiRyZWYiOiI1In19LCJVc2VOdW1iZXJpbmdUeXBlT2ZQYXJlbnREb2N1bWVudCI6ZmFsc2V9LHsiJGlkIjoiMTQiLCIkdHlwZSI6IlN3aXNzQWNhZGVtaWMuQ2l0YXZpLkNpdGF0aW9ucy5Xb3JkUGxhY2Vob2xkZXJFbnRyeSwgU3dpc3NBY2FkZW1pYy5DaXRhdmkiLCJJZCI6ImJiOWI1YzE1LWQ0NTgtNDQ3Ny1iN2NlLTM2OGU4YWIyYzQyYyIsIlJhbmdlU3RhcnQiOjIyLCJSYW5nZUxlbmd0aCI6MjYsIlJlZmVyZW5jZUlkIjoiZDE5NzlkZTctYWI2Zi00Zjk2LWJmMzQtOGI5ZTY0MzA0ZDBhIiwiUmVmZXJlbmNlIjp7IiRpZCI6IjE1IiwiJHR5cGUiOiJTd2lzc0FjYWRlbWljLkNpdGF2aS5SZWZlcmVuY2UsIFN3aXNzQWNhZGVtaWMuQ2l0YXZpIiwiQWJzdHJhY3RDb21wbGV4aXR5IjowLCJBYnN0cmFjdFNvdXJjZVRleHRGb3JtYXQiOjAsIkF1dGhvcnMiOlt7IiRpZCI6IjE2IiwiJHR5cGUiOiJTd2lzc0FjYWRlbWljLkNpdGF2aS5QZXJzb24sIFN3aXNzQWNhZGVtaWMuQ2l0YXZpIiwiRmlyc3ROYW1lIjoiRWxpc2FoIiwiTGFzdE5hbWUiOiJ2YW4gS2VtcGVuIiwiTWlkZGxlTmFtZSI6IkFudG9uaWEiLCJQcm90ZWN0ZWQiOmZhbHNlLCJTZXgiOjAsIkNyZWF0ZWRCeSI6Il9BTEkiLCJDcmVhdGVkT24iOiIyMDIyLTA1LTA4VDA1OjUzOjExIiwiTW9kaWZpZWRCeSI6Il9BTEkiLCJJZCI6IjM5YmU0NTM2LTYxMzEtNGRiYy04M2FkLWE5ZTRlODNmMGVjOCIsIk1vZGlmaWVkT24iOiIyMDIyLTA1LTA4VDA1OjUzOjExIiwiUHJvamVjdCI6eyIkcmVmIjoiNSJ9fSx7IiRpZCI6IjE3IiwiJHR5cGUiOiJTd2lzc0FjYWRlbWljLkNpdGF2aS5QZXJzb24sIFN3aXNzQWNhZGVtaWMuQ2l0YXZpIiwiRmlyc3ROYW1lIjoiRWlyaW5pIiwiTGFzdE5hbWUiOiJTcGlsaW90b3BvdWxvdSIsIlByb3RlY3RlZCI6ZmFsc2UsIlNleCI6MCwiQ3JlYXRlZEJ5IjoiX0FMSSIsIkNyZWF0ZWRPbiI6IjIwMjItMDUtMDhUMDU6NTM6MTEiLCJNb2RpZmllZEJ5IjoiX0FMSSIsIklkIjoiOWM1NzVkNWMtYjAwNC00Y2RjLTliZGUtN2I2YzgxOTA1MjBiIiwiTW9kaWZpZWRPbiI6IjIwMjItMDUtMDhUMDU6NTM6MTEiLCJQcm9qZWN0Ijp7IiRyZWYiOiI1In19LHsiJGlkIjoiMTgiLCIkdHlwZSI6IlN3aXNzQWNhZGVtaWMuQ2l0YXZpLlBlcnNvbiwgU3dpc3NBY2FkZW1pYy5DaXRhdmkiLCJGaXJzdE5hbWUiOiJHb3JhbiIsIkxhc3ROYW1lIjoiU3RvamFub3Zza2kiLCJQcm90ZWN0ZWQiOmZhbHNlLCJTZXgiOjIsIkNyZWF0ZWRCeSI6Il9BTEkiLCJDcmVhdGVkT24iOiIyMDIyLTA1LTA4VDA1OjUzOjEyIiwiTW9kaWZpZWRCeSI6Il9BTEkiLCJJZCI6ImYzMGNiYzYyLTk2NzEtNDZiYy05YmU3LWQ1NmZhZTJiMGExMCIsIk1vZGlmaWVkT24iOiIyMDIyLTA1LTA4VDA1OjUzOjEyIiwiUHJvamVjdCI6eyIkcmVmIjoiNSJ9fSx7IiRpZCI6IjE5IiwiJHR5cGUiOiJTd2lzc0FjYWRlbWljLkNpdGF2aS5QZXJzb24sIFN3aXNzQWNhZGVtaWMuQ2l0YXZpIiwiRmlyc3ROYW1lIjoiU2FuZGVyIiwiTGFzdE5hbWUiOiJMZWV1dyIsIlByZWZpeCI6ImRlIiwiUHJvdGVjdGVkIjpmYWxzZSwiU2V4IjowLCJDcmVhdGVkQnkiOiJfQUxJIiwiQ3JlYXRlZE9uIjoiMjAyMi0wMy0xMlQwNTowNDoyNiIsIk1vZGlmaWVkQnkiOiJfQUxJIiwiSWQiOiJiNWEwNjNlOS02NWRjLTQwOWMtYjVjMi1kMmQwYjU3YjY5YzkiLCJNb2RpZmllZE9uIjoiMjAyMi0wMy0xMlQwNTowNDoyNiIsIlByb2plY3QiOnsiJHJlZiI6IjUifX1dLCJDaXRhdGlvbktleSI6InZhbiBLZW1wZW4gZXQgYWwuIDIwMTciLCJDaXRhdGlvbktleVVwZGF0ZVR5cGUiOjAsIkNvbGxhYm9yYXRvcnMiOltdLCJDdXN0b21GaWVsZDEiOiIzNi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TmV0aGVybGFuZHMiLCJEb2kiOiIxMC4xMDA3L3MxMTM2Ny0wMTYtMTI0NS16IiwiRWRpdG9ycyI6W10sIkV2YWx1YXRpb25Db21wbGV4aXR5IjowLCJFdmFsdWF0aW9uU291cmNlVGV4dEZvcm1hdCI6MCwiR3JvdXBzIjpbeyIkaWQiOiIy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jEiLCIkdHlwZSI6IlN3aXNzQWNhZGVtaWMuQ2l0YXZpLkxvY2F0aW9uLCBTd2lzc0FjYWRlbWljLkNpdGF2aSIsIkFkZHJlc3MiOnsiJGlkIjoiMjIiLCIkdHlwZSI6IlN3aXNzQWNhZGVtaWMuQ2l0YXZpLkxpbmtlZFJlc291cmNlLCBTd2lzc0FjYWRlbWljLkNpdGF2aSIsIkxpbmtlZFJlc291cmNlVHlwZSI6NSwiT3JpZ2luYWxTdHJpbmciOiJodHRwczovL3d3dy5zY29wdXMuY29tL2lud2FyZC9yZWNvcmQudXJpP2VpZD0yLXMyLjAtODUwMDY0ODk4MjMmZG9pPTEwLjEwMDclMmZzMTEzNjctMDE2LTEyNDUteiZwYXJ0bmVySUQ9NDAmbWQ1PWFlMzQ5MzRjYTI4MTI5YTk3Y2FmMDg0MWNkZWYwZTdiIiwiVXJpU3RyaW5nIjoiaHR0cHM6Ly93d3cuc2NvcHVzLmNvbS9pbndhcmQvcmVjb3JkLnVyaT9laWQ9Mi1zMi4wLTg1MDA2NDg5ODIzJmRvaT0xMC4xMDA3JTJmczExMzY3LTAxNi0xMjQ1LXomcGFydG5lcklEPTQwJm1kNT1hZTM0OTM0Y2EyODEyOWE5N2NhZjA4NDFjZGVmMGU3YiIsIkxpbmtlZFJlc291cmNlU3RhdHVzIjo4LCJQcm9wZXJ0aWVzIjp7IiRpZCI6IjI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Q5NzMwNTBlLTYwNWUtNDQyOC1iMTFlLTU0MWUyYmUwNTM2YiIsIk1vZGlmaWVkT24iOiIyMDIyLTAxLTMwVDA0OjU0OjUzIiwiUHJvamVjdCI6eyIkcmVmIjoiNSJ9fSx7IiRpZCI6IjI0IiwiJHR5cGUiOiJTd2lzc0FjYWRlbWljLkNpdGF2aS5Mb2NhdGlvbiwgU3dpc3NBY2FkZW1pYy5DaXRhdmkiLCJBZGRyZXNzIjp7IiRpZCI6IjI1IiwiJHR5cGUiOiJTd2lzc0FjYWRlbWljLkNpdGF2aS5MaW5rZWRSZXNvdXJjZSwgU3dpc3NBY2FkZW1pYy5DaXRhdmkiLCJMaW5rZWRSZXNvdXJjZVR5cGUiOjUsIk9yaWdpbmFsU3RyaW5nIjoiMTAuMTAwNy9zMTEzNjctMDE2LTEyNDUteiIsIlVyaVN0cmluZyI6Imh0dHBzOi8vZG9pLm9yZy8xMC4xMDA3L3MxMTM2Ny0wMTYtMTI0NS16IiwiTGlua2VkUmVzb3VyY2VTdGF0dXMiOjgsIlByb3BlcnRpZXMiOnsiJGlkIjoiMj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Tg1MTY5MzktODk2ZS00ZTFiLTk1MmEtN2RjOTgzOWUzOGIwIiwiTW9kaWZpZWRPbiI6IjIwMjItMDEtMzBUMDQ6NTQ6NTMiLCJQcm9qZWN0Ijp7IiRyZWYiOiI1In19XSwiTnVtYmVyIjoiMTEiLCJPbmxpbmVBZGRyZXNzIjoiaHR0cHM6Ly93d3cuc2NvcHVzLmNvbS9pbndhcmQvcmVjb3JkLnVyaT9laWQ9Mi1zMi4wLTg1MDA2NDg5ODIzJmRvaT0xMC4xMDA3JTJmczExMzY3LTAxNi0xMjQ1LXomcGFydG5lcklEPTQwJm1kNT1hZTM0OTM0Y2EyODEyOWE5N2NhZjA4NDFjZGVmMGU3YiIsIk9yZ2FuaXphdGlvbnMiOltdLCJPdGhlcnNJbnZvbHZlZCI6W10sIlBhZ2VSYW5nZSI6IjxzcD5cclxuICA8bj4xNzE4PC9uPlxyXG4gIDxpbj50cnVlPC9pbj5cclxuICA8b3M+MTcxODwvb3M+XHJcbiAgPHBzPjE3MTg8L3BzPlxyXG48L3NwPlxyXG48ZXA+XHJcbiAgPG4+MTczMDwvbj5cclxuICA8aW4+dHJ1ZTwvaW4+XHJcbiAgPG9zPjE3MzA8L29zPlxyXG4gIDxwcz4xNzMwPC9wcz5cclxuPC9lcD5cclxuPG9zPjE3MTgtMTczMDwvb3M+IiwiUGVyaW9kaWNhbCI6eyIkaWQiOiIyNyIsIiR0eXBlIjoiU3dpc3NBY2FkZW1pYy5DaXRhdmkuUGVyaW9kaWNhbCwgU3dpc3NBY2FkZW1pYy5DaXRhdmkiLCJOYW1lIjoiSW50ZXJuYXRpb25hbCBKb3VybmFsIG9mIExpZmUgQ3ljbGUgQXNzZXNzbWVudCIsIlBhZ2luYXRpb24iOjAsIlByb3RlY3RlZCI6ZmFsc2UsIkNyZWF0ZWRCeSI6Il9BbmpvbXNob2FlIiwiQ3JlYXRlZE9uIjoiMjAyMi0wMS0zMFQwNDo1NDo1MyIsIk1vZGlmaWVkQnkiOiJfQW5qb21zaG9hZSIsIklkIjoiZTliZGFmOWMtZTE3My00OWQ2LWE4ZmEtNjNhMWRjOTMzOGU3IiwiTW9kaWZpZWRPbiI6IjIwMjItMDEtMzBUMDQ6NTQ6NTMiLCJQcm9qZWN0Ijp7IiRyZWYiOiI1In19LCJQdWJsaXNoZXJzIjpbeyIkaWQiOiIyOCIsIiR0eXBlIjoiU3dpc3NBY2FkZW1pYy5DaXRhdmkuUHVibGlzaGVyLCBTd2lzc0FjYWRlbWljLkNpdGF2aSIsIk5hbWUiOiJTcHJpbmdlciIsIlByb3RlY3RlZCI6ZmFsc2UsIkNyZWF0ZWRCeSI6Il9BTEkiLCJDcmVhdGVkT24iOiIyMDIyLTAzLTEyVDA1OjA0OjI5IiwiTW9kaWZpZWRCeSI6Il9BTEkiLCJJZCI6IjljZjU5MWFlLTdiN2EtNGE5Ny05NzVjLTg2NjhjMTE3YjU2YiIsIk1vZGlmaWVkT24iOiIyMDIyLTAzLTEyVDA1OjA0OjI5IiwiUHJvamVjdCI6eyIkcmVmIjoiNSJ9fV0sIlF1b3RhdGlvbnMiOltdLCJSZWZlcmVuY2VUeXBlIjoiSm91cm5hbEFydGljbGUiLCJTaG9ydFRpdGxlIjoidmFuIEtlbXBlbiwgU3BpbGlvdG9wb3Vsb3UgZXQgYWwuIDIwMTcg4oCTIFVzaW5nIGxpZmUgY3ljbGUgc3VzdGFpbmFiaWxpdHkgYXNzZXNzbWVudCIsIlNob3J0VGl0bGVVcGRhdGVUeXBlIjowLCJTb3VyY2VPZkJpYmxpb2dyYXBoaWNJbmZvcm1hdGlvbiI6IkNyb3NzUmVmIiwiU3RhdGljSWRzIjpbIjNmMmI0YzY2LTVmZDgtNDEwZS05MWZjLTFkMmI1ZmU3YmMwMiJdLCJUYWJsZU9mQ29udGVudHNDb21wbGV4aXR5IjowLCJUYWJsZU9mQ29udGVudHNTb3VyY2VUZXh0Rm9ybWF0IjowLCJUYXNrcyI6W10sIlRpdGxlIjoiVXNpbmcgbGlmZSBjeWNsZSBzdXN0YWluYWJpbGl0eSBhc3Nlc3NtZW50IHRvIHRyYWRlIG9mZiBzb3VyY2luZyBzdHJhdGVnaWVzIGZvciBodW1hbml0YXJpYW4gcmVsaWVmIGl0ZW1zIiwiVHJhbnNsYXRvcnMiOltdLCJWb2x1bWUiOiIyMiIsIlllYXIiOiIyMDE3IiwiWWVhclJlc29sdmVkIjoiMjAxNyIsIkNyZWF0ZWRCeSI6Il9BbmpvbXNob2FlIiwiQ3JlYXRlZE9uIjoiMjAyMi0wMS0zMFQwNDo1NDo1MyIsIk1vZGlmaWVkQnkiOiJfQUxJIiwiSWQiOiJkMTk3OWRlNy1hYjZmLTRmOTYtYmYzNC04YjllNjQzMDRkMGEiLCJNb2RpZmllZE9uIjoiMjAyMi0xMC0zMVQwNToyMjoyMiIsIlByb2plY3QiOnsiJHJlZiI6IjUifX0sIlVzZU51bWJlcmluZ1R5cGVPZlBhcmVudERvY3VtZW50IjpmYWxzZX1dLCJGb3JtYXR0ZWRUZXh0Ijp7IiRpZCI6IjI5IiwiQ291bnQiOjUsIlRleHRVbml0cyI6W3siJGlkIjoiMzAiLCJGb250U3R5bGUiOnsiJGlkIjoiMzEiLCJOZXV0cmFsIjp0cnVlfSwiUmVhZGluZ09yZGVyIjoxLCJUZXh0IjoiKE1vc2h0YXJpIn0seyIkaWQiOiIzMiIsIkZvbnRTdHlsZSI6eyIkaWQiOiIzMyIsIkl0YWxpYyI6dHJ1ZX0sIlJlYWRpbmdPcmRlciI6MSwiVGV4dCI6IiBldCBhbC4ifSx7IiRpZCI6IjM0IiwiRm9udFN0eWxlIjp7IiRpZCI6IjM1IiwiTmV1dHJhbCI6dHJ1ZX0sIlJlYWRpbmdPcmRlciI6MSwiVGV4dCI6IiwgMjAyMTsgdmFuIEtlbXBlbiJ9LHsiJGlkIjoiMzYiLCJGb250U3R5bGUiOnsiJGlkIjoiMzciLCJJdGFsaWMiOnRydWV9LCJSZWFkaW5nT3JkZXIiOjEsIlRleHQiOiIgZXQgYWwuIn0seyIkaWQiOiIzOCIsIkZvbnRTdHlsZSI6eyIkaWQiOiIzOSIsIk5ldXRyYWwiOnRydWV9LCJSZWFkaW5nT3JkZXIiOjEsIlRleHQiOiIsIDIwMTcpIn1dfSwiVGFnIjoiQ2l0YXZpUGxhY2Vob2xkZXIjYzJmYTFmYjEtYjliYi00MmFlLTk5MjMtNTljNzNkNzdkNzM4IiwiVGV4dCI6IihNb3NodGFyaSBldCBhbC4sIDIwMjE7IHZhbiBLZW1wZW4gZXQgYWwuLCAyMDE3KSIsIldBSVZlcnNpb24iOiI2LjguMC4wIn0=}</w:instrText>
          </w:r>
          <w:r w:rsidR="00230DBA" w:rsidRPr="00DD54E3">
            <w:rPr>
              <w:color w:val="000000" w:themeColor="text1"/>
              <w:lang w:val="en-GB"/>
            </w:rPr>
            <w:fldChar w:fldCharType="separate"/>
          </w:r>
          <w:r w:rsidR="00B10F20" w:rsidRPr="00DD54E3">
            <w:rPr>
              <w:color w:val="000000" w:themeColor="text1"/>
              <w:lang w:val="en-GB"/>
            </w:rPr>
            <w:t>(Moshtari</w:t>
          </w:r>
          <w:r w:rsidR="00B10F20" w:rsidRPr="00DD54E3">
            <w:rPr>
              <w:i/>
              <w:color w:val="000000" w:themeColor="text1"/>
              <w:lang w:val="en-GB"/>
            </w:rPr>
            <w:t xml:space="preserve"> et al.</w:t>
          </w:r>
          <w:r w:rsidR="00B10F20" w:rsidRPr="00DD54E3">
            <w:rPr>
              <w:color w:val="000000" w:themeColor="text1"/>
              <w:lang w:val="en-GB"/>
            </w:rPr>
            <w:t>, 2021; van Kempen</w:t>
          </w:r>
          <w:r w:rsidR="00B10F20" w:rsidRPr="00DD54E3">
            <w:rPr>
              <w:i/>
              <w:color w:val="000000" w:themeColor="text1"/>
              <w:lang w:val="en-GB"/>
            </w:rPr>
            <w:t xml:space="preserve"> et al.</w:t>
          </w:r>
          <w:r w:rsidR="00B10F20" w:rsidRPr="00DD54E3">
            <w:rPr>
              <w:color w:val="000000" w:themeColor="text1"/>
              <w:lang w:val="en-GB"/>
            </w:rPr>
            <w:t>, 2017)</w:t>
          </w:r>
          <w:r w:rsidR="00230DBA"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3eef5aa9-4fdf-4b93-9e7e-2918365bbc94"/>
          <w:id w:val="172852432"/>
          <w:placeholder>
            <w:docPart w:val="8B6636E607B84A10AD27ED7C44B6EFE8"/>
          </w:placeholder>
        </w:sdtPr>
        <w:sdtContent>
          <w:r w:rsidR="00AD66FF"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kyOGYxMDFmLTkyMzctNDkxNC1hN2U2LWI4MWEzNWVjNjE4MSIsIlJhbmdlTGVuZ3RoIjoxNiwiUmVmZXJlbmNlSWQiOiIxZWEwNDhlNi1jYWQ2LTQ3M2YtOWY5Ni0wMGZjMmRmMTk0ZjI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VyaWsiLCJMYXN0TmFtZSI6Ildvb2QiLCJNaWRkbGVOYW1lIjoiWGF2aWVyIiwiUHJvdGVjdGVkIjpmYWxzZSwiU2V4IjoyLCJDcmVhdGVkQnkiOiJfQUxJIiwiQ3JlYXRlZE9uIjoiMjAyMi0wNS0wOFQwNjowMjoxMyIsIk1vZGlmaWVkQnkiOiJfQUxJIiwiSWQiOiJkMjRmNDY3Zi0yOGVlLTQzODAtYWVkOS01MTU1OGU1ZWRhOTgiLCJNb2RpZmllZE9uIjoiMjAyMi0wNS0wOFQwNjowMjoxMyIsIlByb2plY3QiOnsiJGlkIjoiNSIsIiR0eXBlIjoiU3dpc3NBY2FkZW1pYy5DaXRhdmkuUHJvamVjdCwgU3dpc3NBY2FkZW1pYy5DaXRhdmkifX0seyIkaWQiOiI2IiwiJHR5cGUiOiJTd2lzc0FjYWRlbWljLkNpdGF2aS5QZXJzb24sIFN3aXNzQWNhZGVtaWMuQ2l0YXZpIiwiRmlyc3ROYW1lIjoiVGltIiwiTGFzdE5hbWUiOiJGcmF6aWVyIiwiUHJvdGVjdGVkIjpmYWxzZSwiU2V4IjoyLCJDcmVhdGVkQnkiOiJfQUxJIiwiQ3JlYXRlZE9uIjoiMjAyMi0wNS0wOFQwNjowMjoxNCIsIk1vZGlmaWVkQnkiOiJfQUxJIiwiSWQiOiI5ZDQ1YzM3MC1jYmE2LTQ1MGUtOTQ3MS02OTVmNDY1NThiYzEiLCJNb2RpZmllZE9uIjoiMjAyMi0wNS0wOFQwNjowMjoxNCIsIlByb2plY3QiOnsiJHJlZiI6IjUifX1dLCJDaXRhdGlvbktleSI6Ildvb2QgZXQgYWwuIDIwMjAiLCJDaXRhdGlvbktleVVwZGF0ZVR5cGUiOjAsIkNvbGxhYm9yYXRvcnMiOltdLCJDdXN0b21GaWVsZDEiOiI3IiwiQ3VzdG9tRmllbGQyIjoiQ29uY2VwdHVhbCIsIkN1c3RvbUZpZWxkMyI6IlNsb3ctb25zZXQiLCJDdXN0b21GaWVsZDQiOiJEZXZlbG9wbWVudCBhaWQiLCJDdXN0b21GaWVsZDUiOiJTZXZlcmFsIiwiQ3VzdG9tRmllbGQ2IjoiQ29uY2VwdHVhbCBSZXNlYXJjaCIsIkN1c3RvbUZpZWxkNyI6IkVjb25vbWljK0Vudmlyb21lbnRhbCtTb2NpYWwiLCJDdXN0b21GaWVsZDgiOiJOb3QgU3BlY2lmaWMiLCJDdXN0b21GaWVsZDkiOiJVbml0ZWQgU3RhdGVzIiwiRG9pIjoiMTAuMTEwOC9KSExTQ00tMDUtMjAxOS0wMDM3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zY29wdXMuY29tL2lud2FyZC9yZWNvcmQudXJpP2VpZD0yLXMyLjAtODUwNzU5MDkwNDAmZG9pPTEwLjExMDglMmZKSExTQ00tMDUtMjAxOS0wMDM3JnBhcnRuZXJJRD00MCZtZDU9ZGJkOGRhNmUzZTdmZjI1NTRkOTM2OWJmNjQ1OTA1NTYiLCJVcmlTdHJpbmciOiJodHRwczovL3d3dy5zY29wdXMuY29tL2lud2FyZC9yZWNvcmQudXJpP2VpZD0yLXMyLjAtODUwNzU5MDkwNDAmZG9pPTEwLjExMDglMmZKSExTQ00tMDUtMjAxOS0wMDM3JnBhcnRuZXJJRD00MCZtZDU9ZGJkOGRhNmUzZTdmZjI1NTRkOTM2OWJmNjQ1OTA1NTY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I0YTAyMzZjNS1hY2EwLTQ1MzUtYjk3My0wOWZiODRiMWU5MWUiLCJNb2RpZmllZE9uIjoiMjAyMi0wMS0zMFQwNDozMTozOC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mVtZXJhbGQuY29tL2luc2lnaHQvY29udGVudC9kb2kvMTAuMTEwOC9KSExTQ00tMDUtMjAxOS0wMDM3L2Z1bGwvaHRtbCIsIlVyaVN0cmluZyI6Imh0dHBzOi8vd3d3LmVtZXJhbGQuY29tL2luc2lnaHQvY29udGVudC9kb2kvMTAuMTEwOC9KSExTQ00tMDUtMjAxOS0wMDM3L2Z1bGwvaHRtbC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xNSIsIk1vZGlmaWVkQnkiOiJfQW5qb21zaG9hZSIsIklkIjoiMTgzMjRkODQtN2E2Ny00N2M0LWIyYTEtOTJlNmZjM2VmNzRhIiwiTW9kaWZpZWRPbiI6IjIwMjItMDMtMTFUMDY6MzQ6MTU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TA4L0pITFNDTS0wNS0yMDE5LTAwMzciLCJVcmlTdHJpbmciOiJodHRwczovL2RvaS5vcmcvMTAuMTEwOC9KSExTQ00tMDUtMjAxOS0wMDM3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zMTozOCIsIk1vZGlmaWVkQnkiOiJfQW5qb21zaG9hZSIsIklkIjoiOGQ2ODE3NjEtNzVkYy00MDA4LWI3MjEtOTIwOTFmNGNlNmEyIiwiTW9kaWZpZWRPbiI6IjIwMjItMDEtMzBUMDQ6MzE6MzgiLCJQcm9qZWN0Ijp7IiRyZWYiOiI1In19XSwiTnVtYmVyIjoiMSIsIk9ubGluZUFkZHJlc3MiOiJodHRwczovL3d3dy5zY29wdXMuY29tL2lud2FyZC9yZWNvcmQudXJpP2VpZD0yLXMyLjAtODUwNzU5MDkwNDAmZG9pPTEwLjExMDglMmZKSExTQ00tMDUtMjAxOS0wMDM3JnBhcnRuZXJJRD00MCZtZDU9ZGJkOGRhNmUzZTdmZjI1NTRkOTM2OWJmNjQ1OTA1NTYiLCJPcmdhbml6YXRpb25zIjpbXSwiT3RoZXJzSW52b2x2ZWQiOltdLCJQYWdlUmFuZ2UiOiI8c3A+XHJcbiAgPG4+MTwvbj5cclxuICA8aW4+dHJ1ZTwvaW4+XHJcbiAgPG9zPjE8L29zPlxyXG4gIDxwcz4xPC9wcz5cclxuPC9zcD5cclxuPGVwPlxyXG4gIDxuPjIwPC9uPlxyXG4gIDxpbj50cnVlPC9pbj5cclxuICA8b3M+MjA8L29zPlxyXG4gIDxwcz4yMDwvcHM+XHJcbjwvZXA+XHJcbjxvcz4xLTIwPC9vcz4iLCJQZXJpb2RpY2FsIjp7IiRpZCI6IjE3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O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V29vZCwgRnJhemllciAyMDIwIOKAkyBEZWNlbnRyYWxpemVkIGh1bWFuaXRhcmlhbiBhaWQgZGVwbG95bWVudCIsIlNob3J0VGl0bGVVcGRhdGVUeXBlIjowLCJTb3VyY2VPZkJpYmxpb2dyYXBoaWNJbmZvcm1hdGlvbiI6IkNyb3NzUmVmIiwiU3RhdGljSWRzIjpbIjEyZjRjZTEwLTM2MWItNGZlOS1hMjA1LWQwYTBlNTljNDExYiJdLCJUYWJsZU9mQ29udGVudHNDb21wbGV4aXR5IjowLCJUYWJsZU9mQ29udGVudHNTb3VyY2VUZXh0Rm9ybWF0IjowLCJUYXNrcyI6W10sIlRpdGxlIjoiRGVjZW50cmFsaXplZCBodW1hbml0YXJpYW4gYWlkIGRlcGxveW1lbnQ6IHJlaW1hZ2luaW5nIHRoZSBkZWxpdmVyeSBvZiBhaWQiLCJUcmFuc2xhdG9ycyI6W10sIlZvbHVtZSI6IjEwIiwiWWVhciI6IjIwMjAiLCJZZWFyUmVzb2x2ZWQiOiIyMDIwIiwiQ3JlYXRlZEJ5IjoiX0Fuam9tc2hvYWUiLCJDcmVhdGVkT24iOiIyMDIyLTAxLTMwVDA0OjMxOjM4IiwiTW9kaWZpZWRCeSI6Il9BTEkiLCJJZCI6IjFlYTA0OGU2LWNhZDYtNDczZi05Zjk2LTAwZmMyZGYxOTRmMiIsIk1vZGlmaWVkT24iOiIyMDIyLTA5LTI4VDEzOjIzOjQ2IiwiUHJvamVjdCI6eyIkcmVmIjoiNSJ9fSwiVXNlTnVtYmVyaW5nVHlwZU9mUGFyZW50RG9jdW1lbnQiOmZhbHNlfV0sIkZvcm1hdHRlZFRleHQiOnsiJGlkIjoiMTkiLCJDb3VudCI6MSwiVGV4dFVuaXRzIjpbeyIkaWQiOiIyMCIsIkZvbnRTdHlsZSI6eyIkaWQiOiIyMSIsIk5ldXRyYWwiOnRydWV9LCJSZWFkaW5nT3JkZXIiOjEsIlRleHQiOiJXb29kIGFuZCBGcmF6aWVyIn1dfSwiVGFnIjoiQ2l0YXZpUGxhY2Vob2xkZXIjM2VlZjVhYTktNGZkZi00YjkzLTllN2UtMjkxODM2NWJiYzk0IiwiVGV4dCI6Ildvb2QgYW5kIEZyYXppZXIiLCJXQUlWZXJzaW9uIjoiNi44LjAuMCJ9}</w:instrText>
          </w:r>
          <w:r w:rsidR="00AD66FF" w:rsidRPr="00DD54E3">
            <w:rPr>
              <w:color w:val="000000" w:themeColor="text1"/>
              <w:lang w:val="en-GB"/>
            </w:rPr>
            <w:fldChar w:fldCharType="separate"/>
          </w:r>
          <w:r w:rsidR="00B10F20" w:rsidRPr="00DD54E3">
            <w:rPr>
              <w:color w:val="000000" w:themeColor="text1"/>
              <w:lang w:val="en-GB"/>
            </w:rPr>
            <w:t>Wood and Frazier</w:t>
          </w:r>
          <w:r w:rsidR="00AD66FF" w:rsidRPr="00DD54E3">
            <w:rPr>
              <w:color w:val="000000" w:themeColor="text1"/>
              <w:lang w:val="en-GB"/>
            </w:rPr>
            <w:fldChar w:fldCharType="end"/>
          </w:r>
        </w:sdtContent>
      </w:sdt>
      <w:r w:rsidR="00AD66FF" w:rsidRPr="00DD54E3">
        <w:rPr>
          <w:color w:val="000000" w:themeColor="text1"/>
          <w:lang w:val="en-GB"/>
        </w:rPr>
        <w:t xml:space="preserve"> </w:t>
      </w:r>
      <w:sdt>
        <w:sdtPr>
          <w:rPr>
            <w:color w:val="000000" w:themeColor="text1"/>
            <w:lang w:val="en-GB"/>
          </w:rPr>
          <w:alias w:val="To edit, see citavi.com/edit"/>
          <w:tag w:val="CitaviPlaceholder#fbd252fb-48b4-4e7c-b94f-5e266f5b78c2"/>
          <w:id w:val="706762045"/>
          <w:placeholder>
            <w:docPart w:val="8B6636E607B84A10AD27ED7C44B6EFE8"/>
          </w:placeholder>
        </w:sdtPr>
        <w:sdtContent>
          <w:r w:rsidR="00AD66FF"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ljNWM3ZjE2LTZhZjgtNDYzMy05NDA0LTk2YTMwYTdhMzcxYiIsIlJhbmdlTGVuZ3RoIjo2LCJSZWZlcmVuY2VJZCI6IjFlYTA0OGU2LWNhZDYtNDczZi05Zjk2LTAwZmMyZGYxOTRmM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FcmlrIiwiTGFzdE5hbWUiOiJXb29kIiwiTWlkZGxlTmFtZSI6IlhhdmllciIsIlByb3RlY3RlZCI6ZmFsc2UsIlNleCI6MiwiQ3JlYXRlZEJ5IjoiX0FMSSIsIkNyZWF0ZWRPbiI6IjIwMjItMDUtMDhUMDY6MDI6MTMiLCJNb2RpZmllZEJ5IjoiX0FMSSIsIklkIjoiZDI0ZjQ2N2YtMjhlZS00MzgwLWFlZDktNTE1NThlNWVkYTk4IiwiTW9kaWZpZWRPbiI6IjIwMjItMDUtMDhUMDY6MDI6MTMiLCJQcm9qZWN0Ijp7IiRpZCI6IjUiLCIkdHlwZSI6IlN3aXNzQWNhZGVtaWMuQ2l0YXZpLlByb2plY3QsIFN3aXNzQWNhZGVtaWMuQ2l0YXZpIn19LHsiJGlkIjoiNiIsIiR0eXBlIjoiU3dpc3NBY2FkZW1pYy5DaXRhdmkuUGVyc29uLCBTd2lzc0FjYWRlbWljLkNpdGF2aSIsIkZpcnN0TmFtZSI6IlRpbSIsIkxhc3ROYW1lIjoiRnJhemllciIsIlByb3RlY3RlZCI6ZmFsc2UsIlNleCI6MiwiQ3JlYXRlZEJ5IjoiX0FMSSIsIkNyZWF0ZWRPbiI6IjIwMjItMDUtMDhUMDY6MDI6MTQiLCJNb2RpZmllZEJ5IjoiX0FMSSIsIklkIjoiOWQ0NWMzNzAtY2JhNi00NTBlLTk0NzEtNjk1ZjQ2NTU4YmMxIiwiTW9kaWZpZWRPbiI6IjIwMjItMDUtMDhUMDY6MDI6MTQiLCJQcm9qZWN0Ijp7IiRyZWYiOiI1In19XSwiQ2l0YXRpb25LZXkiOiJXb29kIGV0IGFsLiAyMDIwIiwiQ2l0YXRpb25LZXlVcGRhdGVUeXBlIjowLCJDb2xsYWJvcmF0b3JzIjpbXSwiQ3VzdG9tRmllbGQxIjoiNyIsIkN1c3RvbUZpZWxkMiI6IkNvbmNlcHR1YWwiLCJDdXN0b21GaWVsZDMiOiJTbG93LW9uc2V0IiwiQ3VzdG9tRmllbGQ0IjoiRGV2ZWxvcG1lbnQgYWlkIiwiQ3VzdG9tRmllbGQ1IjoiU2V2ZXJhbCIsIkN1c3RvbUZpZWxkNiI6IkNvbmNlcHR1YWwgUmVzZWFyY2giLCJDdXN0b21GaWVsZDciOiJFY29ub21pYytFbnZpcm9tZW50YWwrU29jaWFsIiwiQ3VzdG9tRmllbGQ4IjoiTm90IFNwZWNpZmljIiwiQ3VzdG9tRmllbGQ5IjoiVW5pdGVkIFN0YXRlcyIsIkRvaSI6IjEwLjExMDgvSkhMU0NNLTA1LTIwMTktMDAzNy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c2NvcHVzLmNvbS9pbndhcmQvcmVjb3JkLnVyaT9laWQ9Mi1zMi4wLTg1MDc1OTA5MDQwJmRvaT0xMC4xMTA4JTJmSkhMU0NNLTA1LTIwMTktMDAzNyZwYXJ0bmVySUQ9NDAmbWQ1PWRiZDhkYTZlM2U3ZmYyNTU0ZDkzNjliZjY0NTkwNTU2IiwiVXJpU3RyaW5nIjoiaHR0cHM6Ly93d3cuc2NvcHVzLmNvbS9pbndhcmQvcmVjb3JkLnVyaT9laWQ9Mi1zMi4wLTg1MDc1OTA5MDQwJmRvaT0xMC4xMTA4JTJmSkhMU0NNLTA1LTIwMTktMDAzNyZwYXJ0bmVySUQ9NDAmbWQ1PWRiZDhkYTZlM2U3ZmYyNTU0ZDkzNjliZjY0NTkwNTU2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zMTozOCIsIk1vZGlmaWVkQnkiOiJfQW5qb21zaG9hZSIsIklkIjoiNGEwMjM2YzUtYWNhMC00NTM1LWI5NzMtMDlmYjg0YjFlOTFlIiwiTW9kaWZpZWRPbiI6IjIwMjItMDEtMzBUMDQ6MzE6Mzg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lbWVyYWxkLmNvbS9pbnNpZ2h0L2NvbnRlbnQvZG9pLzEwLjExMDgvSkhMU0NNLTA1LTIwMTktMDAzNy9mdWxsL2h0bWwiLCJVcmlTdHJpbmciOiJodHRwczovL3d3dy5lbWVyYWxkLmNvbS9pbnNpZ2h0L2NvbnRlbnQvZG9pLzEwLjExMDgvSkhMU0NNLTA1LTIwMTktMDAzNy9mdWxsL2h0bWw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Q6MTUiLCJNb2RpZmllZEJ5IjoiX0Fuam9tc2hvYWUiLCJJZCI6IjE4MzI0ZDg0LTdhNjctNDdjNC1iMmExLTkyZTZmYzNlZjc0YSIsIk1vZGlmaWVkT24iOiIyMDIyLTAzLTExVDA2OjM0OjE1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EwOC9KSExTQ00tMDUtMjAxOS0wMDM3IiwiVXJpU3RyaW5nIjoiaHR0cHM6Ly9kb2kub3JnLzEwLjExMDgvSkhMU0NNLTA1LTIwMTktMDAzNy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MzE6MzgiLCJNb2RpZmllZEJ5IjoiX0Fuam9tc2hvYWUiLCJJZCI6IjhkNjgxNzYxLTc1ZGMtNDAwOC1iNzIxLTkyMDkxZjRjZTZhMiIsIk1vZGlmaWVkT24iOiIyMDIyLTAxLTMwVDA0OjMxOjM4IiwiUHJvamVjdCI6eyIkcmVmIjoiNSJ9fV0sIk51bWJlciI6IjEiLCJPbmxpbmVBZGRyZXNzIjoiaHR0cHM6Ly93d3cuc2NvcHVzLmNvbS9pbndhcmQvcmVjb3JkLnVyaT9laWQ9Mi1zMi4wLTg1MDc1OTA5MDQwJmRvaT0xMC4xMTA4JTJmSkhMU0NNLTA1LTIwMTktMDAzNyZwYXJ0bmVySUQ9NDAmbWQ1PWRiZDhkYTZlM2U3ZmYyNTU0ZDkzNjliZjY0NTkwNTU2IiwiT3JnYW5pemF0aW9ucyI6W10sIk90aGVyc0ludm9sdmVkIjpbXSwiUGFnZVJhbmdlIjoiPHNwPlxyXG4gIDxuPjE8L24+XHJcbiAgPGluPnRydWU8L2luPlxyXG4gIDxvcz4xPC9vcz5cclxuICA8cHM+MTwvcHM+XHJcbjwvc3A+XHJcbjxlcD5cclxuICA8bj4yMDwvbj5cclxuICA8aW4+dHJ1ZTwvaW4+XHJcbiAgPG9zPjIwPC9vcz5cclxuICA8cHM+MjA8L3BzPlxyXG48L2VwPlxyXG48b3M+MS0yMDwvb3M+IiwiUGVyaW9kaWNhbCI6eyIkaWQiOiIxNy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g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ldvb2QsIEZyYXppZXIgMjAyMCDigJMgRGVjZW50cmFsaXplZCBodW1hbml0YXJpYW4gYWlkIGRlcGxveW1lbnQiLCJTaG9ydFRpdGxlVXBkYXRlVHlwZSI6MCwiU291cmNlT2ZCaWJsaW9ncmFwaGljSW5mb3JtYXRpb24iOiJDcm9zc1JlZiIsIlN0YXRpY0lkcyI6WyIxMmY0Y2UxMC0zNjFiLTRmZTktYTIwNS1kMGEwZTU5YzQxMWIiXSwiVGFibGVPZkNvbnRlbnRzQ29tcGxleGl0eSI6MCwiVGFibGVPZkNvbnRlbnRzU291cmNlVGV4dEZvcm1hdCI6MCwiVGFza3MiOltdLCJUaXRsZSI6IkRlY2VudHJhbGl6ZWQgaHVtYW5pdGFyaWFuIGFpZCBkZXBsb3ltZW50OiByZWltYWdpbmluZyB0aGUgZGVsaXZlcnkgb2YgYWlkIiwiVHJhbnNsYXRvcnMiOltdLCJWb2x1bWUiOiIxMCIsIlllYXIiOiIyMDIwIiwiWWVhclJlc29sdmVkIjoiMjAyMCIsIkNyZWF0ZWRCeSI6Il9BbmpvbXNob2FlIiwiQ3JlYXRlZE9uIjoiMjAyMi0wMS0zMFQwNDozMTozOCIsIk1vZGlmaWVkQnkiOiJfQUxJIiwiSWQiOiIxZWEwNDhlNi1jYWQ2LTQ3M2YtOWY5Ni0wMGZjMmRmMTk0ZjIiLCJNb2RpZmllZE9uIjoiMjAyMi0wOS0yOFQxMzoyMzo0NiIsIlByb2plY3QiOnsiJHJlZiI6IjUifX0sIlVzZU51bWJlcmluZ1R5cGVPZlBhcmVudERvY3VtZW50IjpmYWxzZSwiWWVhck9ubHkiOnRydWV9XSwiRm9ybWF0dGVkVGV4dCI6eyIkaWQiOiIxOSIsIkNvdW50IjoxLCJUZXh0VW5pdHMiOlt7IiRpZCI6IjIwIiwiRm9udFN0eWxlIjp7IiRpZCI6IjIxIiwiTmV1dHJhbCI6dHJ1ZX0sIlJlYWRpbmdPcmRlciI6MSwiVGV4dCI6IigyMDIwKSJ9XX0sIlRhZyI6IkNpdGF2aVBsYWNlaG9sZGVyI2ZiZDI1MmZiLTQ4YjQtNGU3Yy1iOTRmLTVlMjY2ZjViNzhjMiIsIlRleHQiOiIoMjAyMCkiLCJXQUlWZXJzaW9uIjoiNi44LjAuMCJ9}</w:instrText>
          </w:r>
          <w:r w:rsidR="00AD66FF" w:rsidRPr="00DD54E3">
            <w:rPr>
              <w:color w:val="000000" w:themeColor="text1"/>
              <w:lang w:val="en-GB"/>
            </w:rPr>
            <w:fldChar w:fldCharType="separate"/>
          </w:r>
          <w:r w:rsidR="00B10F20" w:rsidRPr="00DD54E3">
            <w:rPr>
              <w:color w:val="000000" w:themeColor="text1"/>
              <w:lang w:val="en-GB"/>
            </w:rPr>
            <w:t>(2020)</w:t>
          </w:r>
          <w:r w:rsidR="00AD66FF" w:rsidRPr="00DD54E3">
            <w:rPr>
              <w:color w:val="000000" w:themeColor="text1"/>
              <w:lang w:val="en-GB"/>
            </w:rPr>
            <w:fldChar w:fldCharType="end"/>
          </w:r>
        </w:sdtContent>
      </w:sdt>
      <w:r w:rsidR="00AD66FF" w:rsidRPr="00DD54E3">
        <w:rPr>
          <w:color w:val="000000" w:themeColor="text1"/>
          <w:lang w:val="en-GB"/>
        </w:rPr>
        <w:t xml:space="preserve"> focused on centrali</w:t>
      </w:r>
      <w:r w:rsidR="00ED15E8" w:rsidRPr="00DD54E3">
        <w:rPr>
          <w:color w:val="000000" w:themeColor="text1"/>
          <w:lang w:val="en-GB"/>
        </w:rPr>
        <w:t>s</w:t>
      </w:r>
      <w:r w:rsidR="00AD66FF" w:rsidRPr="00DD54E3">
        <w:rPr>
          <w:color w:val="000000" w:themeColor="text1"/>
          <w:lang w:val="en-GB"/>
        </w:rPr>
        <w:t>ed humanitarian aid. They emphasi</w:t>
      </w:r>
      <w:r w:rsidR="00ED15E8" w:rsidRPr="00DD54E3">
        <w:rPr>
          <w:color w:val="000000" w:themeColor="text1"/>
          <w:lang w:val="en-GB"/>
        </w:rPr>
        <w:t>s</w:t>
      </w:r>
      <w:r w:rsidR="00AD66FF" w:rsidRPr="00DD54E3">
        <w:rPr>
          <w:color w:val="000000" w:themeColor="text1"/>
          <w:lang w:val="en-GB"/>
        </w:rPr>
        <w:t>ed that a new decentrali</w:t>
      </w:r>
      <w:r w:rsidR="00ED15E8" w:rsidRPr="00DD54E3">
        <w:rPr>
          <w:color w:val="000000" w:themeColor="text1"/>
          <w:lang w:val="en-GB"/>
        </w:rPr>
        <w:t>s</w:t>
      </w:r>
      <w:r w:rsidR="00AD66FF" w:rsidRPr="00DD54E3">
        <w:rPr>
          <w:color w:val="000000" w:themeColor="text1"/>
          <w:lang w:val="en-GB"/>
        </w:rPr>
        <w:t>ed approach might constitute a viable norm for sustainable aid distribution in low-income nations.</w:t>
      </w:r>
      <w:r w:rsidR="00567BAA" w:rsidRPr="00DD54E3">
        <w:rPr>
          <w:color w:val="000000" w:themeColor="text1"/>
          <w:lang w:val="en-GB"/>
        </w:rPr>
        <w:t xml:space="preserve"> </w:t>
      </w:r>
      <w:r w:rsidR="002B265C" w:rsidRPr="00DD54E3">
        <w:rPr>
          <w:color w:val="000000" w:themeColor="text1"/>
          <w:lang w:val="en-GB"/>
        </w:rPr>
        <w:t>HSC sourcing</w:t>
      </w:r>
      <w:r w:rsidR="00567BAA" w:rsidRPr="00DD54E3">
        <w:rPr>
          <w:color w:val="000000" w:themeColor="text1"/>
          <w:lang w:val="en-GB"/>
        </w:rPr>
        <w:t xml:space="preserve"> and procurement have been </w:t>
      </w:r>
      <w:r w:rsidR="00622661" w:rsidRPr="00DD54E3">
        <w:rPr>
          <w:color w:val="000000" w:themeColor="text1"/>
          <w:lang w:val="en-GB"/>
        </w:rPr>
        <w:t xml:space="preserve">extensively </w:t>
      </w:r>
      <w:r w:rsidR="00567BAA" w:rsidRPr="00DD54E3">
        <w:rPr>
          <w:color w:val="000000" w:themeColor="text1"/>
          <w:lang w:val="en-GB"/>
        </w:rPr>
        <w:t xml:space="preserve">studied </w:t>
      </w:r>
      <w:sdt>
        <w:sdtPr>
          <w:rPr>
            <w:color w:val="000000" w:themeColor="text1"/>
            <w:lang w:val="en-GB"/>
          </w:rPr>
          <w:alias w:val="To edit, see citavi.com/edit"/>
          <w:tag w:val="CitaviPlaceholder#994a9d52-9880-411d-b137-387e84c6b6ad"/>
          <w:id w:val="887608490"/>
          <w:placeholder>
            <w:docPart w:val="0B1A9A6F4351441992028C7F91B216E6"/>
          </w:placeholder>
        </w:sdtPr>
        <w:sdtContent>
          <w:r w:rsidR="00567BA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hjOGFiMmZlLTBlNDYtNDBmNi05YTk3LWM5NDM3MzBiNWJlNCIsIlJhbmdlTGVuZ3RoIjoyMywiUmVmZXJlbmNlSWQiOiJiNTJhYTAxOC05YWE5LTRlNzUtOWJiNy1jMDc4YmRhYjQzNj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9oYW1tYWQiLCJMYXN0TmFtZSI6Ik1vc2h0YXJpIiwiUHJvdGVjdGVkIjpmYWxzZSwiU2V4IjowLCJDcmVhdGVkQnkiOiJfQUxJIiwiQ3JlYXRlZE9uIjoiMjAyMi0wMy0xMlQwNTo0MTowOCIsIk1vZGlmaWVkQnkiOiJfQUxJIiwiSWQiOiI0ZTg2YmY4NC1mNWM3LTQyM2UtYWFhNi1hNDM2MGRiNjg0MDgiLCJNb2RpZmllZE9uIjoiMjAyMi0wMy0xMlQwNTo0MTowOCIsIlByb2plY3QiOnsiJGlkIjoiNSIsIiR0eXBlIjoiU3dpc3NBY2FkZW1pYy5DaXRhdmkuUHJvamVjdCwgU3dpc3NBY2FkZW1pYy5DaXRhdmkifX0seyIkaWQiOiI2IiwiJHR5cGUiOiJTd2lzc0FjYWRlbWljLkNpdGF2aS5QZXJzb24sIFN3aXNzQWNhZGVtaWMuQ2l0YXZpIiwiRmlyc3ROYW1lIjoiTmV6aWgiLCJMYXN0TmFtZSI6IkFsdGF5IiwiUHJvdGVjdGVkIjpmYWxzZSwiU2V4IjowLCJDcmVhdGVkQnkiOiJfQUxJIiwiQ3JlYXRlZE9uIjoiMjAyMi0wMy0xMlQwNTo1NTozNCIsIk1vZGlmaWVkQnkiOiJfQUxJIiwiSWQiOiIxOWIwNTZjMS1iMTliLTRhNWEtYmU1MS1mNzNlZjAzODY2ZDIiLCJNb2RpZmllZE9uIjoiMjAyMi0wMy0xMlQwNTo1NTozNCIsIlByb2plY3QiOnsiJHJlZiI6IjUifX0seyIkaWQiOiI3IiwiJHR5cGUiOiJTd2lzc0FjYWRlbWljLkNpdGF2aS5QZXJzb24sIFN3aXNzQWNhZGVtaWMuQ2l0YXZpIiwiRmlyc3ROYW1lIjoiSnVzc2kiLCJMYXN0TmFtZSI6IkhlaWtraWzDpCIsIlByb3RlY3RlZCI6ZmFsc2UsIlNleCI6MCwiQ3JlYXRlZEJ5IjoiX0FMSSIsIkNyZWF0ZWRPbiI6IjIwMjItMDMtMTJUMDc6MDU6MTQiLCJNb2RpZmllZEJ5IjoiX0FMSSIsIklkIjoiMGI0YjExZDUtZGEwYy00YmY0LWJhOTItMzA5YzM1OGE0MzMwIiwiTW9kaWZpZWRPbiI6IjIwMjItMDMtMTJUMDc6MDU6MTQiLCJQcm9qZWN0Ijp7IiRyZWYiOiI1In19LHsiJGlkIjoiOCIsIiR0eXBlIjoiU3dpc3NBY2FkZW1pYy5DaXRhdmkuUGVyc29uLCBTd2lzc0FjYWRlbWljLkNpdGF2aSIsIkZpcnN0TmFtZSI6IlBhdWxvIiwiTGFzdE5hbWUiOiJHb27Dp2FsdmVzIiwiUHJvdGVjdGVkIjpmYWxzZSwiU2V4IjowLCJDcmVhdGVkQnkiOiJfQUxJIiwiQ3JlYXRlZE9uIjoiMjAyMi0wMy0xMlQwNzowNToxNCIsIk1vZGlmaWVkQnkiOiJfQUxJIiwiSWQiOiJkZjI5Y2Y5OC00ZjI2LTRkMTktYWU1MS00YTk5Y2MzYmZiNTMiLCJNb2RpZmllZE9uIjoiMjAyMi0wMy0xMlQwNzowNToxNCIsIlByb2plY3QiOnsiJHJlZiI6IjUifX1dLCJDaXRhdGlvbktleVVwZGF0ZVR5cGUiOjAsIkNvbGxhYm9yYXRvcnMiOltdLCJEb2kiOiIxMC4xMDE2L2ouaWpwZS4yMDIwLjEwODAxNyIsIkVkaXRvcnMiOltdLCJFdmFsdWF0aW9uQ29tcGxleGl0eSI6MCwiRXZhbHVhdGlvblNvdXJjZVRleHRGb3JtYXQiOjAsIkdyb3VwcyI6W3siJGlkIjoiOSIsIiR0eXBlIjoiU3dpc3NBY2FkZW1pYy5DaXRhdmkuR3JvdXAsIFN3aXNzQWNhZGVtaWMuQ2l0YXZpIiwiRGlzcGxheVR5cGUiOjAsIk5hbWUiOiJzb3VyY2luZyIsIkNyZWF0ZWRCeSI6Il9BTEkiLCJDcmVhdGVkT24iOiIyMDIyLTA0LTI3VDAxOjE3OjQzIiwiTW9kaWZpZWRCeSI6Il9BTEkiLCJJZCI6IjY5ZDU2NGI5LTQ0MGEtNDMzZC04MGM5LWJlMzkzN2VlNzY3MyIsIk1vZGlmaWVkT24iOiIyMDIyLTA0LTI3VDAxOjE3OjQ5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MTYvai5panBlLjIwMjAuMTA4MDE3IiwiVXJpU3RyaW5nIjoiaHR0cHM6Ly9kb2kub3JnLzEwLjEwMTYvai5panBlLjIwMjAuMTA4MDE3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yVDA3OjA1OjE0IiwiTW9kaWZpZWRCeSI6Il9BTEkiLCJJZCI6IjQwMzEwNzM2LTlmZGUtNDRmZC1hYTk3LTYzMTkzZDI3ZDAxYSIsIk1vZGlmaWVkT24iOiIyMDIyLTAzLTEyVDA3OjA1OjE0IiwiUHJvamVjdCI6eyIkcmVmIjoiNSJ9fV0sIk9yZ2FuaXphdGlvbnMiOltdLCJPdGhlcnNJbnZvbHZlZCI6W10sIlBhZ2VSYW5nZSI6IjxzcD5cclxuICA8bj4xMDgwMTc8L24+XHJcbiAgPGluPnRydWU8L2luPlxyXG4gIDxvcz4xMDgwMTc8L29zPlxyXG4gIDxwcz4xMDgwMTc8L3BzPlxyXG48L3NwPlxyXG48b3M+MTA4MDE3PC9vcz4iLCJQZXJpb2RpY2FsIjp7IiRpZCI6IjEzIiwiJHR5cGUiOiJTd2lzc0FjYWRlbWljLkNpdGF2aS5QZXJpb2RpY2FsLCBTd2lzc0FjYWRlbWljLkNpdGF2aSIsIklzc24iOiIwOTI1NTI3MyIsIk5hbWUiOiJJbnRlcm5hdGlvbmFsIEpvdXJuYWwgb2YgUHJvZHVjdGlvbiBFY29ub21pY3MiLCJQYWdpbmF0aW9uIjowLCJQcm90ZWN0ZWQiOmZhbHNlLCJDcmVhdGVkQnkiOiJfQUxJIiwiQ3JlYXRlZE9uIjoiMjAyMi0wMy0xMlQwNDo0NjoyNSIsIk1vZGlmaWVkQnkiOiJfQUxJIiwiSWQiOiJkOTAxZGQ5ZS04Yjg5LTRiY2YtYjllMS1hZmQ4MmIyYjkyODEiLCJNb2RpZmllZE9uIjoiMjAyMi0wMy0xMlQwNDo0NjoyNSIsIlByb2plY3QiOnsiJHJlZiI6IjUifX0sIlB1Ymxpc2hlcnMiOltdLCJRdW90YXRpb25zIjpbXSwiUmVmZXJlbmNlVHlwZSI6IkpvdXJuYWxBcnRpY2xlIiwiU2hvcnRUaXRsZSI6Ik1vc2h0YXJpLCBBbHRheSBldCBhbC4gMjAyMSDigJMgUHJvY3VyZW1lbnQgaW4gaHVtYW5pdGFyaWFuIG9yZ2FuaXphdGlvbnMiLCJTaG9ydFRpdGxlVXBkYXRlVHlwZSI6MCwiU291cmNlT2ZCaWJsaW9ncmFwaGljSW5mb3JtYXRpb24iOiJDcm9zc1JlZiIsIlN0YXRpY0lkcyI6WyJhZThmMTlkMi1lYzlhLTQ3MTAtYWM0NC02YTM2Y2ZiNTllOTciXSwiVGFibGVPZkNvbnRlbnRzQ29tcGxleGl0eSI6MCwiVGFibGVPZkNvbnRlbnRzU291cmNlVGV4dEZvcm1hdCI6MCwiVGFza3MiOltdLCJUaXRsZSI6IlByb2N1cmVtZW50IGluIGh1bWFuaXRhcmlhbiBvcmdhbml6YXRpb25zOiBCb2R5IG9mIGtub3dsZWRnZSBhbmQgcHJhY3RpdGlvbmVyJ3MgY2hhbGxlbmdlcyIsIlRyYW5zbGF0b3JzIjpbXSwiVm9sdW1lIjoiMjMzIiwiWWVhciI6IjIwMjEiLCJZZWFyUmVzb2x2ZWQiOiIyMDIxIiwiQ3JlYXRlZEJ5IjoiX0FMSSIsIkNyZWF0ZWRPbiI6IjIwMjItMDMtMTJUMDc6MDU6MTQiLCJNb2RpZmllZEJ5IjoiX0FsaSIsIklkIjoiYjUyYWEwMTgtOWFhOS00ZTc1LTliYjctYzA3OGJkYWI0MzY2IiwiTW9kaWZpZWRPbiI6IjIwMjMtMTAtMDJUMjI6Mjk6MTUiLCJQcm9qZWN0Ijp7IiRyZWYiOiI1In19LCJVc2VOdW1iZXJpbmdUeXBlT2ZQYXJlbnREb2N1bWVudCI6ZmFsc2V9XSwiRm9ybWF0dGVkVGV4dCI6eyIkaWQiOiIxNCIsIkNvdW50IjozLCJUZXh0VW5pdHMiOlt7IiRpZCI6IjE1IiwiRm9udFN0eWxlIjp7IiRpZCI6IjE2IiwiTmV1dHJhbCI6dHJ1ZX0sIlJlYWRpbmdPcmRlciI6MSwiVGV4dCI6IihNb3NodGFyaSJ9LHsiJGlkIjoiMTciLCJGb250U3R5bGUiOnsiJGlkIjoiMTgiLCJJdGFsaWMiOnRydWV9LCJSZWFkaW5nT3JkZXIiOjEsIlRleHQiOiIgZXQgYWwuIn0seyIkaWQiOiIxOSIsIkZvbnRTdHlsZSI6eyIkaWQiOiIyMCIsIk5ldXRyYWwiOnRydWV9LCJSZWFkaW5nT3JkZXIiOjEsIlRleHQiOiIsIDIwMjEpIn1dfSwiVGFnIjoiQ2l0YXZpUGxhY2Vob2xkZXIjOTk0YTlkNTItOTg4MC00MTFkLWIxMzctMzg3ZTg0YzZiNmFkIiwiVGV4dCI6IihNb3NodGFyaSBldCBhbC4sIDIwMjEpIiwiV0FJVmVyc2lvbiI6IjYuOC4wLjAifQ==}</w:instrText>
          </w:r>
          <w:r w:rsidR="00567BAA" w:rsidRPr="00DD54E3">
            <w:rPr>
              <w:color w:val="000000" w:themeColor="text1"/>
              <w:lang w:val="en-GB"/>
            </w:rPr>
            <w:fldChar w:fldCharType="separate"/>
          </w:r>
          <w:r w:rsidR="00B10F20" w:rsidRPr="00DD54E3">
            <w:rPr>
              <w:color w:val="000000" w:themeColor="text1"/>
              <w:lang w:val="en-GB"/>
            </w:rPr>
            <w:t>(Moshtari</w:t>
          </w:r>
          <w:r w:rsidR="00B10F20" w:rsidRPr="00DD54E3">
            <w:rPr>
              <w:i/>
              <w:color w:val="000000" w:themeColor="text1"/>
              <w:lang w:val="en-GB"/>
            </w:rPr>
            <w:t xml:space="preserve"> et al.</w:t>
          </w:r>
          <w:r w:rsidR="00B10F20" w:rsidRPr="00DD54E3">
            <w:rPr>
              <w:color w:val="000000" w:themeColor="text1"/>
              <w:lang w:val="en-GB"/>
            </w:rPr>
            <w:t>, 2021)</w:t>
          </w:r>
          <w:r w:rsidR="00567BAA" w:rsidRPr="00DD54E3">
            <w:rPr>
              <w:color w:val="000000" w:themeColor="text1"/>
              <w:lang w:val="en-GB"/>
            </w:rPr>
            <w:fldChar w:fldCharType="end"/>
          </w:r>
        </w:sdtContent>
      </w:sdt>
      <w:r w:rsidR="00567BAA" w:rsidRPr="00DD54E3">
        <w:rPr>
          <w:color w:val="000000" w:themeColor="text1"/>
          <w:lang w:val="en-GB"/>
        </w:rPr>
        <w:t xml:space="preserve">. For example, </w:t>
      </w:r>
      <w:sdt>
        <w:sdtPr>
          <w:rPr>
            <w:color w:val="000000" w:themeColor="text1"/>
            <w:lang w:val="en-GB"/>
          </w:rPr>
          <w:alias w:val="To edit, see citavi.com/edit"/>
          <w:tag w:val="CitaviPlaceholder#5410da84-2645-48d3-8475-1c047c99698d"/>
          <w:id w:val="-933887190"/>
          <w:placeholder>
            <w:docPart w:val="DefaultPlaceholder_-1854013440"/>
          </w:placeholder>
        </w:sdtPr>
        <w:sdtContent>
          <w:r w:rsidR="00B7130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A5MzcyM2ViLTFkN2UtNGExYi05YzE4LTFkNjg2YjI5ZGMxNSIsIkVudHJpZXMiOlt7IiRpZCI6IjIiLCIkdHlwZSI6IlN3aXNzQWNhZGVtaWMuQ2l0YXZpLkNpdGF0aW9ucy5Xb3JkUGxhY2Vob2xkZXJFbnRyeSwgU3dpc3NBY2FkZW1pYy5DaXRhdmkiLCJJZCI6ImYyOTA4ZjlkLWY2MjEtNGI4YS1hYzNmLTJlN2UxYTQzZGJmNSIsIlJhbmdlTGVuZ3RoIjoxNCwiUmVmZXJlbmNlSWQiOiI3OWIwOWEwNC1lMDgyLTRiM2MtODQxYi1mYzQ1YTI5MWEzMzE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hhcnByZWV0IiwiTGFzdE5hbWUiOiJLYXVyIiwiUHJvdGVjdGVkIjpmYWxzZSwiU2V4IjowLCJDcmVhdGVkQnkiOiJfQW5qb21zaG9hZSIsIkNyZWF0ZWRPbiI6IjIwMjItMDMtMjlUMDQ6MTM6NDMiLCJNb2RpZmllZEJ5IjoiX0Fuam9tc2hvYWUiLCJJZCI6ImRjMGZjM2JmLWZjMjQtNDI0MC05OTAzLWI2ZGExMjNlZDJjYSIsIk1vZGlmaWVkT24iOiIyMDIyLTAzLTI5VDA0OjEzOjQzIiwiUHJvamVjdCI6eyIkaWQiOiI1IiwiJHR5cGUiOiJTd2lzc0FjYWRlbWljLkNpdGF2aS5Qcm9qZWN0LCBTd2lzc0FjYWRlbWljLkNpdGF2aSJ9fSx7IiRpZCI6IjYiLCIkdHlwZSI6IlN3aXNzQWNhZGVtaWMuQ2l0YXZpLlBlcnNvbiwgU3dpc3NBY2FkZW1pYy5DaXRhdmkiLCJGaXJzdE5hbWUiOiJTdXJ5YSIsIkxhc3ROYW1lIjoiU2luZ2giLCJNaWRkbGVOYW1lIjoiUHJha2FzaCIsIlByb3RlY3RlZCI6ZmFsc2UsIlNleCI6MiwiQ3JlYXRlZEJ5IjoiX0FsaSIsIkNyZWF0ZWRPbiI6IjIwMTgtMDctMDJUMDc6MTM6MTkiLCJNb2RpZmllZEJ5IjoiX0FsaSIsIklkIjoiMDI2MjVmZDEtZDU4Ny00MDEyLWE1NmEtZjM4NTM0MDg0NzU1IiwiTW9kaWZpZWRPbiI6IjIwMTgtMDctMDJUMDc6MTM6MTkiLCJQcm9qZWN0Ijp7IiRyZWYiOiI1In19XSwiQ2l0YXRpb25LZXlVcGRhdGVUeXBlIjowLCJDb2xsYWJvcmF0b3JzIjpbXSwiRG9pIjoiMTAuMTA4MC8wOTUzNzI4Ny4yMDIwLjE4MzQxMjQiLCJFZGl0b3JzIjpbXSwiRXZhbHVhdGlvbkNvbXBsZXhpdHkiOjAsIkV2YWx1YXRpb25Tb3VyY2VUZXh0Rm9ybWF0IjowLCJHcm91cHMiOlt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MTAuMTA4MC8wOTUzNzI4Ny4yMDIwLjE4MzQxMjQiLCJVcmlTdHJpbmciOiJodHRwczovL2RvaS5vcmcvMTAuMTA4MC8wOTUzNzI4Ny4yMDIwLjE4MzQxMj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MtMjlUMDQ6MTM6NDMiLCJNb2RpZmllZEJ5IjoiX0Fuam9tc2hvYWUiLCJJZCI6ImNkOGM1NDkxLWI4ZTUtNDFiMy05YjZjLWJmMjk3ZTRhMjI2YiIsIk1vZGlmaWVkT24iOiIyMDIyLTAzLTI5VDA0OjEzOjQzIiwiUHJvamVjdCI6eyIkcmVmIjoiNSJ9fV0sIk9yZ2FuaXphdGlvbnMiOltdLCJPdGhlcnNJbnZvbHZlZCI6W10sIlBhZ2VSYW5nZSI6IjxzcD5cclxuICA8bj4xPC9uPlxyXG4gIDxpbj50cnVlPC9pbj5cclxuICA8b3M+MTwvb3M+XHJcbiAgPHBzPjE8L3BzPlxyXG48L3NwPlxyXG48ZXA+XHJcbiAgPG4+MTQ8L24+XHJcbiAgPGluPnRydWU8L2luPlxyXG4gIDxvcz4xNDwvb3M+XHJcbiAgPHBzPjE0PC9wcz5cclxuPC9lcD5cclxuPG9zPjEtMTQ8L29zPiIsIlBlcmlvZGljYWwiOnsiJGlkIjoiMTAiLCIkdHlwZSI6IlN3aXNzQWNhZGVtaWMuQ2l0YXZpLlBlcmlvZGljYWwsIFN3aXNzQWNhZGVtaWMuQ2l0YXZpIiwiRWlzc24iOiIxMzY2LTU4NzEiLCJJc3NuIjoiMDk1My03Mjg3IiwiTmFtZSI6IlByb2R1Y3Rpb24gUGxhbm5pbmcgJiBDb250cm9sIiwiUGFnaW5hdGlvbiI6MCwiUHJvdGVjdGVkIjpmYWxzZSwiQ3JlYXRlZEJ5IjoiX0FMSSIsIkNyZWF0ZWRPbiI6IjIwMjItMDMtMTZUMDk6NDQ6MjAiLCJNb2RpZmllZEJ5IjoiX0FMSSIsIklkIjoiZjY0MmUzMzgtYWRmYi00ZjA5LTllMmYtM2FlNzA5NGM2N2E3IiwiTW9kaWZpZWRPbiI6IjIwMjItMDMtMTZUMDk6NDQ6MjAiLCJQcm9qZWN0Ijp7IiRyZWYiOiI1In19LCJQdWJsaXNoZXJzIjpbXSwiUXVvdGF0aW9ucyI6W10sIlJlZmVyZW5jZVR5cGUiOiJKb3VybmFsQXJ0aWNsZSIsIlNob3J0VGl0bGUiOiJLYXVyLCBTaW5naCAyMDIwIOKAkyBEaXNhc3RlciByZXNpbGllbnQgcHJvYWN0aXZlIGFuZCByZWFjdGl2ZSIsIlNob3J0VGl0bGVVcGRhdGVUeXBlIjowLCJTb3VyY2VPZkJpYmxpb2dyYXBoaWNJbmZvcm1hdGlvbiI6IkNyb3NzUmVmIiwiU3RhdGljSWRzIjpbIjVkM2IxMzEzLTdkNjYtNDhlNC1iMTdlLWVhNzM3Nzk2MWQ0MyJdLCJUYWJsZU9mQ29udGVudHNDb21wbGV4aXR5IjowLCJUYWJsZU9mQ29udGVudHNTb3VyY2VUZXh0Rm9ybWF0IjowLCJUYXNrcyI6W10sIlRpdGxlIjoiRGlzYXN0ZXIgcmVzaWxpZW50IHByb2FjdGl2ZSBhbmQgcmVhY3RpdmUgcHJvY3VyZW1lbnQgbW9kZWxzIGZvciBodW1hbml0YXJpYW4gc3VwcGx5IGNoYWluIiwiVHJhbnNsYXRvcnMiOltdLCJZZWFyIjoiMjAyMCIsIlllYXJSZXNvbHZlZCI6IjIwMjAiLCJDcmVhdGVkQnkiOiJfQW5qb21zaG9hZSIsIkNyZWF0ZWRPbiI6IjIwMjItMDMtMjlUMDQ6MTM6NDMiLCJNb2RpZmllZEJ5IjoiX0FsaSIsIklkIjoiNzliMDlhMDQtZTA4Mi00YjNjLTg0MWItZmM0NWEyOTFhMzMxIiwiTW9kaWZpZWRPbiI6IjIwMjMtMTAtMDJUMjI6Mjk6MTUiLCJQcm9qZWN0Ijp7IiRyZWYiOiI1In19LCJVc2VOdW1iZXJpbmdUeXBlT2ZQYXJlbnREb2N1bWVudCI6ZmFsc2V9XSwiRm9ybWF0dGVkVGV4dCI6eyIkaWQiOiIxMSIsIkNvdW50IjoxLCJUZXh0VW5pdHMiOlt7IiRpZCI6IjEyIiwiRm9udFN0eWxlIjp7IiRpZCI6IjEzIiwiTmV1dHJhbCI6dHJ1ZX0sIlJlYWRpbmdPcmRlciI6MSwiVGV4dCI6IkthdXIgYW5kIFNpbmdoIn1dfSwiVGFnIjoiQ2l0YXZpUGxhY2Vob2xkZXIjNTQxMGRhODQtMjY0NS00OGQzLTg0NzUtMWMwNDdjOTk2OThkIiwiVGV4dCI6IkthdXIgYW5kIFNpbmdoIiwiV0FJVmVyc2lvbiI6IjYuOC4wLjAifQ==}</w:instrText>
          </w:r>
          <w:r w:rsidR="00B7130A" w:rsidRPr="00DD54E3">
            <w:rPr>
              <w:color w:val="000000" w:themeColor="text1"/>
              <w:lang w:val="en-GB"/>
            </w:rPr>
            <w:fldChar w:fldCharType="separate"/>
          </w:r>
          <w:r w:rsidR="00B10F20" w:rsidRPr="00DD54E3">
            <w:rPr>
              <w:color w:val="000000" w:themeColor="text1"/>
              <w:lang w:val="en-GB"/>
            </w:rPr>
            <w:t>Kaur and Singh</w:t>
          </w:r>
          <w:r w:rsidR="00B7130A" w:rsidRPr="00DD54E3">
            <w:rPr>
              <w:color w:val="000000" w:themeColor="text1"/>
              <w:lang w:val="en-GB"/>
            </w:rPr>
            <w:fldChar w:fldCharType="end"/>
          </w:r>
        </w:sdtContent>
      </w:sdt>
      <w:r w:rsidR="00B7130A" w:rsidRPr="00DD54E3">
        <w:rPr>
          <w:color w:val="000000" w:themeColor="text1"/>
          <w:lang w:val="en-GB"/>
        </w:rPr>
        <w:t xml:space="preserve"> </w:t>
      </w:r>
      <w:sdt>
        <w:sdtPr>
          <w:rPr>
            <w:color w:val="000000" w:themeColor="text1"/>
            <w:lang w:val="en-GB"/>
          </w:rPr>
          <w:alias w:val="To edit, see citavi.com/edit"/>
          <w:tag w:val="CitaviPlaceholder#093723eb-1d7e-4a1b-9c18-1d686b29dc15"/>
          <w:id w:val="-2050761251"/>
          <w:placeholder>
            <w:docPart w:val="DefaultPlaceholder_-1854013440"/>
          </w:placeholder>
        </w:sdtPr>
        <w:sdtContent>
          <w:r w:rsidR="00B7130A"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U0MTBkYTg0LTI2NDUtNDhkMy04NDc1LTFjMDQ3Yzk5Njk4ZCIsIkVudHJpZXMiOlt7IiRpZCI6IjIiLCIkdHlwZSI6IlN3aXNzQWNhZGVtaWMuQ2l0YXZpLkNpdGF0aW9ucy5Xb3JkUGxhY2Vob2xkZXJFbnRyeSwgU3dpc3NBY2FkZW1pYy5DaXRhdmkiLCJJZCI6ImQ1NmU1MDA5LTllYTgtNDhmZi05ZjJmLTM0ZTJiM2UyN2RmZSIsIlJhbmdlTGVuZ3RoIjo2LCJSZWZlcmVuY2VJZCI6Ijc5YjA5YTA0LWUwODItNGIzYy04NDFiLWZjNDVhMjkxYTMzM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IYXJwcmVldCIsIkxhc3ROYW1lIjoiS2F1ciIsIlByb3RlY3RlZCI6ZmFsc2UsIlNleCI6MCwiQ3JlYXRlZEJ5IjoiX0Fuam9tc2hvYWUiLCJDcmVhdGVkT24iOiIyMDIyLTAzLTI5VDA0OjEzOjQzIiwiTW9kaWZpZWRCeSI6Il9BbmpvbXNob2FlIiwiSWQiOiJkYzBmYzNiZi1mYzI0LTQyNDAtOTkwMy1iNmRhMTIzZWQyY2EiLCJNb2RpZmllZE9uIjoiMjAyMi0wMy0yOVQwNDoxMzo0MyIsIlByb2plY3QiOnsiJGlkIjoiNSIsIiR0eXBlIjoiU3dpc3NBY2FkZW1pYy5DaXRhdmkuUHJvamVjdCwgU3dpc3NBY2FkZW1pYy5DaXRhdmkifX0seyIkaWQiOiI2IiwiJHR5cGUiOiJTd2lzc0FjYWRlbWljLkNpdGF2aS5QZXJzb24sIFN3aXNzQWNhZGVtaWMuQ2l0YXZpIiwiRmlyc3ROYW1lIjoiU3VyeWEiLCJMYXN0TmFtZSI6IlNpbmdoIiwiTWlkZGxlTmFtZSI6IlByYWthc2giLCJQcm90ZWN0ZWQiOmZhbHNlLCJTZXgiOjIsIkNyZWF0ZWRCeSI6Il9BbGkiLCJDcmVhdGVkT24iOiIyMDE4LTA3LTAyVDA3OjEzOjE5IiwiTW9kaWZpZWRCeSI6Il9BbGkiLCJJZCI6IjAyNjI1ZmQxLWQ1ODctNDAxMi1hNTZhLWYzODUzNDA4NDc1NSIsIk1vZGlmaWVkT24iOiIyMDE4LTA3LTAyVDA3OjEzOjE5IiwiUHJvamVjdCI6eyIkcmVmIjoiNSJ9fV0sIkNpdGF0aW9uS2V5VXBkYXRlVHlwZSI6MCwiQ29sbGFib3JhdG9ycyI6W10sIkRvaSI6IjEwLjEwODAvMDk1MzcyODcuMjAyMC4xODM0MTI0IiwiRWRpdG9ycyI6W10sIkV2YWx1YXRpb25Db21wbGV4aXR5IjowLCJFdmFsdWF0aW9uU291cmNlVGV4dEZvcm1hdCI6MCwiR3JvdXBzIjpbXSwiSGFzTGFiZWwxIjpmYWxzZSwiSGFzTGFiZWwyIjpmYWxzZSwiS2V5d29yZHMiOltdLCJMb2NhdGlvbnMiOlt7IiRpZCI6IjciLCIkdHlwZSI6IlN3aXNzQWNhZGVtaWMuQ2l0YXZpLkxvY2F0aW9uLCBTd2lzc0FjYWRlbWljLkNpdGF2aSIsIkFkZHJlc3MiOnsiJGlkIjoiOCIsIiR0eXBlIjoiU3dpc3NBY2FkZW1pYy5DaXRhdmkuTGlua2VkUmVzb3VyY2UsIFN3aXNzQWNhZGVtaWMuQ2l0YXZpIiwiTGlua2VkUmVzb3VyY2VUeXBlIjo1LCJPcmlnaW5hbFN0cmluZyI6IjEwLjEwODAvMDk1MzcyODcuMjAyMC4xODM0MTI0IiwiVXJpU3RyaW5nIjoiaHR0cHM6Ly9kb2kub3JnLzEwLjEwODAvMDk1MzcyODcuMjAyMC4xODM0MTI0IiwiTGlua2VkUmVzb3VyY2VTdGF0dXMiOjgsIlByb3BlcnRpZXMiOnsiJGlkIjoi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zLTI5VDA0OjEzOjQzIiwiTW9kaWZpZWRCeSI6Il9BbmpvbXNob2FlIiwiSWQiOiJjZDhjNTQ5MS1iOGU1LTQxYjMtOWI2Yy1iZjI5N2U0YTIyNmIiLCJNb2RpZmllZE9uIjoiMjAyMi0wMy0yOVQwNDoxMzo0MyIsIlByb2plY3QiOnsiJHJlZiI6IjUifX1dLCJPcmdhbml6YXRpb25zIjpbXSwiT3RoZXJzSW52b2x2ZWQiOltdLCJQYWdlUmFuZ2UiOiI8c3A+XHJcbiAgPG4+MTwvbj5cclxuICA8aW4+dHJ1ZTwvaW4+XHJcbiAgPG9zPjE8L29zPlxyXG4gIDxwcz4xPC9wcz5cclxuPC9zcD5cclxuPGVwPlxyXG4gIDxuPjE0PC9uPlxyXG4gIDxpbj50cnVlPC9pbj5cclxuICA8b3M+MTQ8L29zPlxyXG4gIDxwcz4xNDwvcHM+XHJcbjwvZXA+XHJcbjxvcz4xLTE0PC9vcz4iLCJQZXJpb2RpY2FsIjp7IiRpZCI6IjEwIiwiJHR5cGUiOiJTd2lzc0FjYWRlbWljLkNpdGF2aS5QZXJpb2RpY2FsLCBTd2lzc0FjYWRlbWljLkNpdGF2aSIsIkVpc3NuIjoiMTM2Ni01ODcxIiwiSXNzbiI6IjA5NTMtNzI4NyIsIk5hbWUiOiJQcm9kdWN0aW9uIFBsYW5uaW5nICYgQ29udHJvbCIsIlBhZ2luYXRpb24iOjAsIlByb3RlY3RlZCI6ZmFsc2UsIkNyZWF0ZWRCeSI6Il9BTEkiLCJDcmVhdGVkT24iOiIyMDIyLTAzLTE2VDA5OjQ0OjIwIiwiTW9kaWZpZWRCeSI6Il9BTEkiLCJJZCI6ImY2NDJlMzM4LWFkZmItNGYwOS05ZTJmLTNhZTcwOTRjNjdhNyIsIk1vZGlmaWVkT24iOiIyMDIyLTAzLTE2VDA5OjQ0OjIwIiwiUHJvamVjdCI6eyIkcmVmIjoiNSJ9fSwiUHVibGlzaGVycyI6W10sIlF1b3RhdGlvbnMiOltdLCJSZWZlcmVuY2VUeXBlIjoiSm91cm5hbEFydGljbGUiLCJTaG9ydFRpdGxlIjoiS2F1ciwgU2luZ2ggMjAyMCDigJMgRGlzYXN0ZXIgcmVzaWxpZW50IHByb2FjdGl2ZSBhbmQgcmVhY3RpdmUiLCJTaG9ydFRpdGxlVXBkYXRlVHlwZSI6MCwiU291cmNlT2ZCaWJsaW9ncmFwaGljSW5mb3JtYXRpb24iOiJDcm9zc1JlZiIsIlN0YXRpY0lkcyI6WyI1ZDNiMTMxMy03ZDY2LTQ4ZTQtYjE3ZS1lYTczNzc5NjFkNDMiXSwiVGFibGVPZkNvbnRlbnRzQ29tcGxleGl0eSI6MCwiVGFibGVPZkNvbnRlbnRzU291cmNlVGV4dEZvcm1hdCI6MCwiVGFza3MiOltdLCJUaXRsZSI6IkRpc2FzdGVyIHJlc2lsaWVudCBwcm9hY3RpdmUgYW5kIHJlYWN0aXZlIHByb2N1cmVtZW50IG1vZGVscyBmb3IgaHVtYW5pdGFyaWFuIHN1cHBseSBjaGFpbiIsIlRyYW5zbGF0b3JzIjpbXSwiWWVhciI6IjIwMjAiLCJZZWFyUmVzb2x2ZWQiOiIyMDIwIiwiQ3JlYXRlZEJ5IjoiX0Fuam9tc2hvYWUiLCJDcmVhdGVkT24iOiIyMDIyLTAzLTI5VDA0OjEzOjQzIiwiTW9kaWZpZWRCeSI6Il9BbGkiLCJJZCI6Ijc5YjA5YTA0LWUwODItNGIzYy04NDFiLWZjNDVhMjkxYTMzMSIsIk1vZGlmaWVkT24iOiIyMDIzLTEwLTAyVDIyOjI5OjE1IiwiUHJvamVjdCI6eyIkcmVmIjoiNSJ9fSwiVXNlTnVtYmVyaW5nVHlwZU9mUGFyZW50RG9jdW1lbnQiOmZhbHNlLCJZZWFyT25seSI6dHJ1ZX1dLCJGb3JtYXR0ZWRUZXh0Ijp7IiRpZCI6IjExIiwiQ291bnQiOjEsIlRleHRVbml0cyI6W3siJGlkIjoiMTIiLCJGb250U3R5bGUiOnsiJGlkIjoiMTMiLCJOZXV0cmFsIjp0cnVlfSwiUmVhZGluZ09yZGVyIjoxLCJUZXh0IjoiKDIwMjApIn1dfSwiVGFnIjoiQ2l0YXZpUGxhY2Vob2xkZXIjMDkzNzIzZWItMWQ3ZS00YTFiLTljMTgtMWQ2ODZiMjlkYzE1IiwiVGV4dCI6IigyMDIwKSIsIldBSVZlcnNpb24iOiI2LjguMC4wIn0=}</w:instrText>
          </w:r>
          <w:r w:rsidR="00B7130A" w:rsidRPr="00DD54E3">
            <w:rPr>
              <w:color w:val="000000" w:themeColor="text1"/>
              <w:lang w:val="en-GB"/>
            </w:rPr>
            <w:fldChar w:fldCharType="separate"/>
          </w:r>
          <w:r w:rsidR="00B10F20" w:rsidRPr="00DD54E3">
            <w:rPr>
              <w:color w:val="000000" w:themeColor="text1"/>
              <w:lang w:val="en-GB"/>
            </w:rPr>
            <w:t>(2020)</w:t>
          </w:r>
          <w:r w:rsidR="00B7130A" w:rsidRPr="00DD54E3">
            <w:rPr>
              <w:color w:val="000000" w:themeColor="text1"/>
              <w:lang w:val="en-GB"/>
            </w:rPr>
            <w:fldChar w:fldCharType="end"/>
          </w:r>
        </w:sdtContent>
      </w:sdt>
      <w:r w:rsidR="00B7130A" w:rsidRPr="00DD54E3">
        <w:rPr>
          <w:color w:val="000000" w:themeColor="text1"/>
          <w:lang w:val="en-GB"/>
        </w:rPr>
        <w:t xml:space="preserve"> </w:t>
      </w:r>
      <w:r w:rsidR="00567BAA" w:rsidRPr="00DD54E3">
        <w:rPr>
          <w:color w:val="000000" w:themeColor="text1"/>
          <w:lang w:val="en-GB"/>
        </w:rPr>
        <w:t>have focused on developing sourcing and purchasing strategies for building resilience in HSCs. However, only one paper in our review investigated sustainable sourcing and procurement in HSCs</w:t>
      </w:r>
      <w:r w:rsidR="008619F2" w:rsidRPr="00DD54E3">
        <w:rPr>
          <w:color w:val="000000" w:themeColor="text1"/>
          <w:lang w:val="en-GB"/>
        </w:rPr>
        <w:t xml:space="preserve"> </w:t>
      </w:r>
      <w:sdt>
        <w:sdtPr>
          <w:rPr>
            <w:color w:val="000000" w:themeColor="text1"/>
            <w:lang w:val="en-GB"/>
          </w:rPr>
          <w:alias w:val="To edit, see citavi.com/edit"/>
          <w:tag w:val="CitaviPlaceholder#6c6653a7-5e7f-4577-ae77-b7089a991543"/>
          <w:id w:val="-2146799842"/>
          <w:placeholder>
            <w:docPart w:val="DefaultPlaceholder_-1854013440"/>
          </w:placeholder>
        </w:sdtPr>
        <w:sdtContent>
          <w:r w:rsidR="008619F2" w:rsidRPr="00DD54E3">
            <w:rPr>
              <w:color w:val="000000" w:themeColor="text1"/>
              <w:lang w:val="en-GB"/>
            </w:rPr>
            <w:fldChar w:fldCharType="begin"/>
          </w:r>
          <w:r w:rsidR="008619F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FjNjg2YmMyLTg4MTgtNDgzZi05OTQ2LWMxNGY5ZTM2YTJjYiIsIlJhbmdlTGVuZ3RoIjoyNSwiUmVmZXJlbmNlSWQiOiJkMTk3OWRlNy1hYjZmLTRmOTYtYmYzNC04YjllNjQzMDRkMG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FoIiwiTGFzdE5hbWUiOiJ2YW4gS2VtcGVuIiwiTWlkZGxlTmFtZSI6IkFudG9uaWEiLCJQcm90ZWN0ZWQiOmZhbHNlLCJTZXgiOjAsIkNyZWF0ZWRCeSI6Il9BTEkiLCJDcmVhdGVkT24iOiIyMDIyLTA1LTA4VDA1OjUzOjExIiwiTW9kaWZpZWRCeSI6Il9BTEkiLCJJZCI6IjM5YmU0NTM2LTYxMzEtNGRiYy04M2FkLWE5ZTRlODNmMGVjOCIsIk1vZGlmaWVkT24iOiIyMDIyLTA1LTA4VDA1OjUzOjExIiwiUHJvamVjdCI6eyIkaWQiOiI1IiwiJHR5cGUiOiJTd2lzc0FjYWRlbWljLkNpdGF2aS5Qcm9qZWN0LCBTd2lzc0FjYWRlbWljLkNpdGF2aSJ9fSx7IiRpZCI6IjYiLCIkdHlwZSI6IlN3aXNzQWNhZGVtaWMuQ2l0YXZpLlBlcnNvbiwgU3dpc3NBY2FkZW1pYy5DaXRhdmkiLCJGaXJzdE5hbWUiOiJFaXJpbmkiLCJMYXN0TmFtZSI6IlNwaWxpb3RvcG91bG91IiwiUHJvdGVjdGVkIjpmYWxzZSwiU2V4IjowLCJDcmVhdGVkQnkiOiJfQUxJIiwiQ3JlYXRlZE9uIjoiMjAyMi0wNS0wOFQwNTo1MzoxMSIsIk1vZGlmaWVkQnkiOiJfQUxJIiwiSWQiOiI5YzU3NWQ1Yy1iMDA0LTRjZGMtOWJkZS03YjZjODE5MDUyMGIiLCJNb2RpZmllZE9uIjoiMjAyMi0wNS0wOFQwNTo1MzoxMSIsIlByb2plY3QiOnsiJHJlZiI6IjUifX0seyIkaWQiOiI3IiwiJHR5cGUiOiJTd2lzc0FjYWRlbWljLkNpdGF2aS5QZXJzb24sIFN3aXNzQWNhZGVtaWMuQ2l0YXZpIiwiRmlyc3ROYW1lIjoiR29yYW4iLCJMYXN0TmFtZSI6IlN0b2phbm92c2tpIiwiUHJvdGVjdGVkIjpmYWxzZSwiU2V4IjoyLCJDcmVhdGVkQnkiOiJfQUxJIiwiQ3JlYXRlZE9uIjoiMjAyMi0wNS0wOFQwNTo1MzoxMiIsIk1vZGlmaWVkQnkiOiJfQUxJIiwiSWQiOiJmMzBjYmM2Mi05NjcxLTQ2YmMtOWJlNy1kNTZmYWUyYjBhMTAiLCJNb2RpZmllZE9uIjoiMjAyMi0wNS0wOFQwNTo1MzoxMiIsIlByb2plY3QiOnsiJHJlZiI6IjUifX0seyIkaWQiOiI4IiwiJHR5cGUiOiJTd2lzc0FjYWRlbWljLkNpdGF2aS5QZXJzb24sIFN3aXNzQWNhZGVtaWMuQ2l0YXZpIiwiRmlyc3ROYW1lIjoiU2FuZGVyIiwiTGFzdE5hbWUiOiJMZWV1dyIsIlByZWZpeCI6ImRlIiwiUHJvdGVjdGVkIjpmYWxzZSwiU2V4IjowLCJDcmVhdGVkQnkiOiJfQUxJIiwiQ3JlYXRlZE9uIjoiMjAyMi0wMy0xMlQwNTowNDoyNiIsIk1vZGlmaWVkQnkiOiJfQUxJIiwiSWQiOiJiNWEwNjNlOS02NWRjLTQwOWMtYjVjMi1kMmQwYjU3YjY5YzkiLCJNb2RpZmllZE9uIjoiMjAyMi0wMy0xMlQwNTowNDoyNiIsIlByb2plY3QiOnsiJHJlZiI6IjUifX1dLCJDaXRhdGlvbktleSI6InZhbiBLZW1wZW4gZXQgYWwuIDIwMTciLCJDaXRhdGlvbktleVVwZGF0ZVR5cGUiOjAsIkNvbGxhYm9yYXRvcnMiOltdLCJDdXN0b21GaWVsZDEiOiIzNi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TmV0aGVybGFuZHMiLCJEb2kiOiIxMC4xMDA3L3MxMTM2Ny0wMTYtMTI0NS16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wNjQ4OTgyMyZkb2k9MTAuMTAwNyUyZnMxMTM2Ny0wMTYtMTI0NS16JnBhcnRuZXJJRD00MCZtZDU9YWUzNDkzNGNhMjgxMjlhOTdjYWYwODQxY2RlZjBlN2IiLCJVcmlTdHJpbmciOiJodHRwczovL3d3dy5zY29wdXMuY29tL2lud2FyZC9yZWNvcmQudXJpP2VpZD0yLXMyLjAtODUwMDY0ODk4MjMmZG9pPTEwLjEwMDclMmZzMTEzNjctMDE2LTEyNDUteiZwYXJ0bmVySUQ9NDAmbWQ1PWFlMzQ5MzRjYTI4MTI5YTk3Y2FmMDg0MWNkZWYwZTdi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k3MzA1MGUtNjA1ZS00NDI4LWIxMWUtNTQxZTJiZTA1MzZi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DA3L3MxMTM2Ny0wMTYtMTI0NS16IiwiVXJpU3RyaW5nIjoiaHR0cHM6Ly9kb2kub3JnLzEwLjEwMDcvczExMzY3LTAxNi0xMjQ1LXo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ODUxNjkzOS04OTZlLTRlMWItOTUyYS03ZGM5ODM5ZTM4YjAiLCJNb2RpZmllZE9uIjoiMjAyMi0wMS0zMFQwNDo1NDo1MyIsIlByb2plY3QiOnsiJHJlZiI6IjUifX1dLCJOdW1iZXIiOiIxMSIsIk9ubGluZUFkZHJlc3MiOiJodHRwczovL3d3dy5zY29wdXMuY29tL2lud2FyZC9yZWNvcmQudXJpP2VpZD0yLXMyLjAtODUwMDY0ODk4MjMmZG9pPTEwLjEwMDclMmZzMTEzNjctMDE2LTEyNDUteiZwYXJ0bmVySUQ9NDAmbWQ1PWFlMzQ5MzRjYTI4MTI5YTk3Y2FmMDg0MWNkZWYwZTdiIiwiT3JnYW5pemF0aW9ucyI6W10sIk90aGVyc0ludm9sdmVkIjpbXSwiUGFnZVJhbmdlIjoiPHNwPlxyXG4gIDxuPjE3MTg8L24+XHJcbiAgPGluPnRydWU8L2luPlxyXG4gIDxvcz4xNzE4PC9vcz5cclxuICA8cHM+MTcxODwvcHM+XHJcbjwvc3A+XHJcbjxlcD5cclxuICA8bj4xNzMwPC9uPlxyXG4gIDxpbj50cnVlPC9pbj5cclxuICA8b3M+MTczMDwvb3M+XHJcbiAgPHBzPjE3MzA8L3BzPlxyXG48L2VwPlxyXG48b3M+MTcxOC0xNzMwPC9vcz4iLCJQZXJpb2RpY2FsIjp7IiRpZCI6IjE2IiwiJHR5cGUiOiJTd2lzc0FjYWRlbWljLkNpdGF2aS5QZXJpb2RpY2FsLCBTd2lzc0FjYWRlbWljLkNpdGF2aSIsIk5hbWUiOiJJbnRlcm5hdGlvbmFsIEpvdXJuYWwgb2YgTGlmZSBDeWNsZSBBc3Nlc3NtZW50IiwiUGFnaW5hdGlvbiI6MCwiUHJvdGVjdGVkIjpmYWxzZSwiQ3JlYXRlZEJ5IjoiX0Fuam9tc2hvYWUiLCJDcmVhdGVkT24iOiIyMDIyLTAxLTMwVDA0OjU0OjUzIiwiTW9kaWZpZWRCeSI6Il9BbmpvbXNob2FlIiwiSWQiOiJlOWJkYWY5Yy1lMTczLTQ5ZDYtYThmYS02M2ExZGM5MzM4ZTciLCJNb2RpZmllZE9uIjoiMjAyMi0wMS0zMFQwNDo1NDo1MyIsIlByb2plY3QiOnsiJHJlZiI6IjUifX0sIlB1Ymxpc2hlcnMiOlt7IiRpZCI6IjE3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2YW4gS2VtcGVuLCBTcGlsaW90b3BvdWxvdSBldCBhbC4gMjAxNyDigJMgVXNpbmcgbGlmZSBjeWNsZSBzdXN0YWluYWJpbGl0eSBhc3Nlc3NtZW50IiwiU2hvcnRUaXRsZVVwZGF0ZVR5cGUiOjAsIlNvdXJjZU9mQmlibGlvZ3JhcGhpY0luZm9ybWF0aW9uIjoiQ3Jvc3NSZWYiLCJTdGF0aWNJZHMiOlsiM2YyYjRjNjYtNWZkOC00MTBlLTkxZmMtMWQyYjVmZTdiYzAyIl0sIlRhYmxlT2ZDb250ZW50c0NvbXBsZXhpdHkiOjAsIlRhYmxlT2ZDb250ZW50c1NvdXJjZVRleHRGb3JtYXQiOjAsIlRhc2tzIjpbXSwiVGl0bGUiOiJVc2luZyBsaWZlIGN5Y2xlIHN1c3RhaW5hYmlsaXR5IGFzc2Vzc21lbnQgdG8gdHJhZGUgb2ZmIHNvdXJjaW5nIHN0cmF0ZWdpZXMgZm9yIGh1bWFuaXRhcmlhbiByZWxpZWYgaXRlbXMiLCJUcmFuc2xhdG9ycyI6W10sIlZvbHVtZSI6IjIyIiwiWWVhciI6IjIwMTciLCJZZWFyUmVzb2x2ZWQiOiIyMDE3IiwiQ3JlYXRlZEJ5IjoiX0Fuam9tc2hvYWUiLCJDcmVhdGVkT24iOiIyMDIyLTAxLTMwVDA0OjU0OjUzIiwiTW9kaWZpZWRCeSI6Il9BTEkiLCJJZCI6ImQxOTc5ZGU3LWFiNmYtNGY5Ni1iZjM0LThiOWU2NDMwNGQwYSIsIk1vZGlmaWVkT24iOiIyMDIyLTEwLTMxVDA1OjIyOjIyIiwiUHJvamVjdCI6eyIkcmVmIjoiNSJ9fSwiVXNlTnVtYmVyaW5nVHlwZU9mUGFyZW50RG9jdW1lbnQiOmZhbHNlfV0sIkZvcm1hdHRlZFRleHQiOnsiJGlkIjoiMTgiLCJDb3VudCI6MywiVGV4dFVuaXRzIjpbeyIkaWQiOiIxOSIsIkZvbnRTdHlsZSI6eyIkaWQiOiIyMCIsIk5ldXRyYWwiOnRydWV9LCJSZWFkaW5nT3JkZXIiOjEsIlRleHQiOiIodmFuIEtlbXBlbiJ9LHsiJGlkIjoiMjEiLCJGb250U3R5bGUiOnsiJGlkIjoiMjIiLCJJdGFsaWMiOnRydWV9LCJSZWFkaW5nT3JkZXIiOjEsIlRleHQiOiIgZXQgYWwuIn0seyIkaWQiOiIyMyIsIkZvbnRTdHlsZSI6eyIkaWQiOiIyNCIsIk5ldXRyYWwiOnRydWV9LCJSZWFkaW5nT3JkZXIiOjEsIlRleHQiOiIsIDIwMTcpIn1dfSwiVGFnIjoiQ2l0YXZpUGxhY2Vob2xkZXIjNmM2NjUzYTctNWU3Zi00NTc3LWFlNzctYjcwODlhOTkxNTQzIiwiVGV4dCI6Iih2YW4gS2VtcGVuIGV0IGFsLiwgMjAxNykiLCJXQUlWZXJzaW9uIjoiNi44LjAuMCJ9}</w:instrText>
          </w:r>
          <w:r w:rsidR="008619F2" w:rsidRPr="00DD54E3">
            <w:rPr>
              <w:color w:val="000000" w:themeColor="text1"/>
              <w:lang w:val="en-GB"/>
            </w:rPr>
            <w:fldChar w:fldCharType="separate"/>
          </w:r>
          <w:r w:rsidR="00B10F20" w:rsidRPr="00DD54E3">
            <w:rPr>
              <w:color w:val="000000" w:themeColor="text1"/>
              <w:lang w:val="en-GB"/>
            </w:rPr>
            <w:t>(van Kempen</w:t>
          </w:r>
          <w:r w:rsidR="00B10F20" w:rsidRPr="00DD54E3">
            <w:rPr>
              <w:i/>
              <w:color w:val="000000" w:themeColor="text1"/>
              <w:lang w:val="en-GB"/>
            </w:rPr>
            <w:t xml:space="preserve"> et al.</w:t>
          </w:r>
          <w:r w:rsidR="00B10F20" w:rsidRPr="00DD54E3">
            <w:rPr>
              <w:color w:val="000000" w:themeColor="text1"/>
              <w:lang w:val="en-GB"/>
            </w:rPr>
            <w:t>, 2017)</w:t>
          </w:r>
          <w:r w:rsidR="008619F2" w:rsidRPr="00DD54E3">
            <w:rPr>
              <w:color w:val="000000" w:themeColor="text1"/>
              <w:lang w:val="en-GB"/>
            </w:rPr>
            <w:fldChar w:fldCharType="end"/>
          </w:r>
        </w:sdtContent>
      </w:sdt>
      <w:r w:rsidR="00567BAA" w:rsidRPr="00DD54E3">
        <w:rPr>
          <w:color w:val="000000" w:themeColor="text1"/>
          <w:lang w:val="en-GB"/>
        </w:rPr>
        <w:t xml:space="preserve">. </w:t>
      </w:r>
      <w:sdt>
        <w:sdtPr>
          <w:rPr>
            <w:color w:val="000000" w:themeColor="text1"/>
            <w:lang w:val="en-GB"/>
          </w:rPr>
          <w:alias w:val="To edit, see citavi.com/edit"/>
          <w:tag w:val="CitaviPlaceholder#465026da-56e7-46c1-8915-c8f138cc1292"/>
          <w:id w:val="-276873130"/>
          <w:placeholder>
            <w:docPart w:val="0B1A9A6F4351441992028C7F91B216E6"/>
          </w:placeholder>
        </w:sdtPr>
        <w:sdtContent>
          <w:r w:rsidR="00567BA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JiN2EwYmUwLTU4NGMtNGMxMS1iMDdiLTI0ZjhjMjJlNmIxOCIsIkVudHJpZXMiOlt7IiRpZCI6IjIiLCIkdHlwZSI6IlN3aXNzQWNhZGVtaWMuQ2l0YXZpLkNpdGF0aW9ucy5Xb3JkUGxhY2Vob2xkZXJFbnRyeSwgU3dpc3NBY2FkZW1pYy5DaXRhdmkiLCJJZCI6IjYxMWJjOGRiLWQ0OTYtNGFjZS04M2Q5LTVhNGRjNGJlYmQ2MyIsIlJhbmdlTGVuZ3RoIjoxNywiUmVmZXJlbmNlSWQiOiJkMTk3OWRlNy1hYjZmLTRmOTYtYmYzNC04YjllNjQzMDRkMGE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VsaXNhaCIsIkxhc3ROYW1lIjoidmFuIEtlbXBlbiIsIk1pZGRsZU5hbWUiOiJBbnRvbmlhIiwiUHJvdGVjdGVkIjpmYWxzZSwiU2V4IjowLCJDcmVhdGVkQnkiOiJfQUxJIiwiQ3JlYXRlZE9uIjoiMjAyMi0wNS0wOFQwNTo1MzoxMSIsIk1vZGlmaWVkQnkiOiJfQUxJIiwiSWQiOiIzOWJlNDUzNi02MTMxLTRkYmMtODNhZC1hOWU0ZTgzZjBlYzgiLCJNb2RpZmllZE9uIjoiMjAyMi0wNS0wOFQwNTo1MzoxMSIsIlByb2plY3QiOnsiJGlkIjoiNSIsIiR0eXBlIjoiU3dpc3NBY2FkZW1pYy5DaXRhdmkuUHJvamVjdCwgU3dpc3NBY2FkZW1pYy5DaXRhdmkifX0seyIkaWQiOiI2IiwiJHR5cGUiOiJTd2lzc0FjYWRlbWljLkNpdGF2aS5QZXJzb24sIFN3aXNzQWNhZGVtaWMuQ2l0YXZpIiwiRmlyc3ROYW1lIjoiRWlyaW5pIiwiTGFzdE5hbWUiOiJTcGlsaW90b3BvdWxvdSIsIlByb3RlY3RlZCI6ZmFsc2UsIlNleCI6MCwiQ3JlYXRlZEJ5IjoiX0FMSSIsIkNyZWF0ZWRPbiI6IjIwMjItMDUtMDhUMDU6NTM6MTEiLCJNb2RpZmllZEJ5IjoiX0FMSSIsIklkIjoiOWM1NzVkNWMtYjAwNC00Y2RjLTliZGUtN2I2YzgxOTA1MjBiIiwiTW9kaWZpZWRPbiI6IjIwMjItMDUtMDhUMDU6NTM6MTEiLCJQcm9qZWN0Ijp7IiRyZWYiOiI1In19LHsiJGlkIjoiNyIsIiR0eXBlIjoiU3dpc3NBY2FkZW1pYy5DaXRhdmkuUGVyc29uLCBTd2lzc0FjYWRlbWljLkNpdGF2aSIsIkZpcnN0TmFtZSI6IkdvcmFuIiwiTGFzdE5hbWUiOiJTdG9qYW5vdnNraSIsIlByb3RlY3RlZCI6ZmFsc2UsIlNleCI6MiwiQ3JlYXRlZEJ5IjoiX0FMSSIsIkNyZWF0ZWRPbiI6IjIwMjItMDUtMDhUMDU6NTM6MTIiLCJNb2RpZmllZEJ5IjoiX0FMSSIsIklkIjoiZjMwY2JjNjItOTY3MS00NmJjLTliZTctZDU2ZmFlMmIwYTEwIiwiTW9kaWZpZWRPbiI6IjIwMjItMDUtMDhUMDU6NTM6MTIiLCJQcm9qZWN0Ijp7IiRyZWYiOiI1In19LHsiJGlkIjoiOCIsIiR0eXBlIjoiU3dpc3NBY2FkZW1pYy5DaXRhdmkuUGVyc29uLCBTd2lzc0FjYWRlbWljLkNpdGF2aSIsIkZpcnN0TmFtZSI6IlNhbmRlciIsIkxhc3ROYW1lIjoiTGVldXciLCJQcmVmaXgiOiJkZSIsIlByb3RlY3RlZCI6ZmFsc2UsIlNleCI6MCwiQ3JlYXRlZEJ5IjoiX0FMSSIsIkNyZWF0ZWRPbiI6IjIwMjItMDMtMTJUMDU6MDQ6MjYiLCJNb2RpZmllZEJ5IjoiX0FMSSIsIklkIjoiYjVhMDYzZTktNjVkYy00MDljLWI1YzItZDJkMGI1N2I2OWM5IiwiTW9kaWZpZWRPbiI6IjIwMjItMDMtMTJUMDU6MDQ6MjYiLCJQcm9qZWN0Ijp7IiRyZWYiOiI1In19XSwiQ2l0YXRpb25LZXkiOiJ2YW4gS2VtcGVuIGV0IGFsLiAyMDE3IiwiQ2l0YXRpb25LZXlVcGRhdGVUeXBlIjowLCJDb2xsYWJvcmF0b3JzIjpbXSwiQ3VzdG9tRmllbGQxIjoiMzYiLCJDdXN0b21GaWVsZDIiOiJFbXBpcmljYWwiLCJDdXN0b21GaWVsZDMiOiJTbG93LW9uc2V0IiwiQ3VzdG9tRmllbGQ0IjoiRGV2ZWxvcG1lbnQgYWlkIiwiQ3VzdG9tRmllbGQ1IjoiUmVjb3ZlcnkiLCJDdXN0b21GaWVsZDYiOiJDYXNlIHN0dWR5IiwiQ3VzdG9tRmllbGQ3IjoiRWNvbm9taWMrRW52aXJvbWVudGFsK1NvY2lhbCIsIkN1c3RvbUZpZWxkOCI6Ik5vdCBTcGVjaWZpYyIsIkN1c3RvbUZpZWxkOSI6Ik5ldGhlcmxhbmRzIiwiRG9pIjoiMTAuMTAwNy9zMTEzNjctMDE2LTEyNDUte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zY29wdXMuY29tL2lud2FyZC9yZWNvcmQudXJpP2VpZD0yLXMyLjAtODUwMDY0ODk4MjMmZG9pPTEwLjEwMDclMmZzMTEzNjctMDE2LTEyNDUteiZwYXJ0bmVySUQ9NDAmbWQ1PWFlMzQ5MzRjYTI4MTI5YTk3Y2FmMDg0MWNkZWYwZTdiIiwiVXJpU3RyaW5nIjoiaHR0cHM6Ly93d3cuc2NvcHVzLmNvbS9pbndhcmQvcmVjb3JkLnVyaT9laWQ9Mi1zMi4wLTg1MDA2NDg5ODIzJmRvaT0xMC4xMDA3JTJmczExMzY3LTAxNi0xMjQ1LXomcGFydG5lcklEPTQwJm1kNT1hZTM0OTM0Y2EyODEyOWE5N2NhZjA4NDFjZGVmMGU3Yi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Q5NzMwNTBlLTYwNWUtNDQyOC1iMTFlLTU0MWUyYmUwNTM2YiIsIk1vZGlmaWVkT24iOiIyMDIyLTAxLTMwVDA0OjU0OjUz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AwNy9zMTEzNjctMDE2LTEyNDUteiIsIlVyaVN0cmluZyI6Imh0dHBzOi8vZG9pLm9yZy8xMC4xMDA3L3MxMTM2Ny0wMTYtMTI0NS16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Tg1MTY5MzktODk2ZS00ZTFiLTk1MmEtN2RjOTgzOWUzOGIwIiwiTW9kaWZpZWRPbiI6IjIwMjItMDEtMzBUMDQ6NTQ6NTMiLCJQcm9qZWN0Ijp7IiRyZWYiOiI1In19XSwiTnVtYmVyIjoiMTEiLCJPbmxpbmVBZGRyZXNzIjoiaHR0cHM6Ly93d3cuc2NvcHVzLmNvbS9pbndhcmQvcmVjb3JkLnVyaT9laWQ9Mi1zMi4wLTg1MDA2NDg5ODIzJmRvaT0xMC4xMDA3JTJmczExMzY3LTAxNi0xMjQ1LXomcGFydG5lcklEPTQwJm1kNT1hZTM0OTM0Y2EyODEyOWE5N2NhZjA4NDFjZGVmMGU3YiIsIk9yZ2FuaXphdGlvbnMiOltdLCJPdGhlcnNJbnZvbHZlZCI6W10sIlBhZ2VSYW5nZSI6IjxzcD5cclxuICA8bj4xNzE4PC9uPlxyXG4gIDxpbj50cnVlPC9pbj5cclxuICA8b3M+MTcxODwvb3M+XHJcbiAgPHBzPjE3MTg8L3BzPlxyXG48L3NwPlxyXG48ZXA+XHJcbiAgPG4+MTczMDwvbj5cclxuICA8aW4+dHJ1ZTwvaW4+XHJcbiAgPG9zPjE3MzA8L29zPlxyXG4gIDxwcz4xNzMwPC9wcz5cclxuPC9lcD5cclxuPG9zPjE3MTgtMTczMDwvb3M+IiwiUGVyaW9kaWNhbCI6eyIkaWQiOiIxNiIsIiR0eXBlIjoiU3dpc3NBY2FkZW1pYy5DaXRhdmkuUGVyaW9kaWNhbCwgU3dpc3NBY2FkZW1pYy5DaXRhdmkiLCJOYW1lIjoiSW50ZXJuYXRpb25hbCBKb3VybmFsIG9mIExpZmUgQ3ljbGUgQXNzZXNzbWVudCIsIlBhZ2luYXRpb24iOjAsIlByb3RlY3RlZCI6ZmFsc2UsIkNyZWF0ZWRCeSI6Il9BbmpvbXNob2FlIiwiQ3JlYXRlZE9uIjoiMjAyMi0wMS0zMFQwNDo1NDo1MyIsIk1vZGlmaWVkQnkiOiJfQW5qb21zaG9hZSIsIklkIjoiZTliZGFmOWMtZTE3My00OWQ2LWE4ZmEtNjNhMWRjOTMzOGU3IiwiTW9kaWZpZWRPbiI6IjIwMjItMDEtMzBUMDQ6NTQ6NTMiLCJQcm9qZWN0Ijp7IiRyZWYiOiI1In19LCJQdWJsaXNoZXJzIjpbeyIkaWQiOiIxNyIsIiR0eXBlIjoiU3dpc3NBY2FkZW1pYy5DaXRhdmkuUHVibGlzaGVyLCBTd2lzc0FjYWRlbWljLkNpdGF2aSIsIk5hbWUiOiJTcHJpbmdlciIsIlByb3RlY3RlZCI6ZmFsc2UsIkNyZWF0ZWRCeSI6Il9BTEkiLCJDcmVhdGVkT24iOiIyMDIyLTAzLTEyVDA1OjA0OjI5IiwiTW9kaWZpZWRCeSI6Il9BTEkiLCJJZCI6IjljZjU5MWFlLTdiN2EtNGE5Ny05NzVjLTg2NjhjMTE3YjU2YiIsIk1vZGlmaWVkT24iOiIyMDIyLTAzLTEyVDA1OjA0OjI5IiwiUHJvamVjdCI6eyIkcmVmIjoiNSJ9fV0sIlF1b3RhdGlvbnMiOltdLCJSZWZlcmVuY2VUeXBlIjoiSm91cm5hbEFydGljbGUiLCJTaG9ydFRpdGxlIjoidmFuIEtlbXBlbiwgU3BpbGlvdG9wb3Vsb3UgZXQgYWwuIDIwMTcg4oCTIFVzaW5nIGxpZmUgY3ljbGUgc3VzdGFpbmFiaWxpdHkgYXNzZXNzbWVudCIsIlNob3J0VGl0bGVVcGRhdGVUeXBlIjowLCJTb3VyY2VPZkJpYmxpb2dyYXBoaWNJbmZvcm1hdGlvbiI6IkNyb3NzUmVmIiwiU3RhdGljSWRzIjpbIjNmMmI0YzY2LTVmZDgtNDEwZS05MWZjLTFkMmI1ZmU3YmMwMiJdLCJUYWJsZU9mQ29udGVudHNDb21wbGV4aXR5IjowLCJUYWJsZU9mQ29udGVudHNTb3VyY2VUZXh0Rm9ybWF0IjowLCJUYXNrcyI6W10sIlRpdGxlIjoiVXNpbmcgbGlmZSBjeWNsZSBzdXN0YWluYWJpbGl0eSBhc3Nlc3NtZW50IHRvIHRyYWRlIG9mZiBzb3VyY2luZyBzdHJhdGVnaWVzIGZvciBodW1hbml0YXJpYW4gcmVsaWVmIGl0ZW1zIiwiVHJhbnNsYXRvcnMiOltdLCJWb2x1bWUiOiIyMiIsIlllYXIiOiIyMDE3IiwiWWVhclJlc29sdmVkIjoiMjAxNyIsIkNyZWF0ZWRCeSI6Il9BbmpvbXNob2FlIiwiQ3JlYXRlZE9uIjoiMjAyMi0wMS0zMFQwNDo1NDo1MyIsIk1vZGlmaWVkQnkiOiJfQUxJIiwiSWQiOiJkMTk3OWRlNy1hYjZmLTRmOTYtYmYzNC04YjllNjQzMDRkMGEiLCJNb2RpZmllZE9uIjoiMjAyMi0xMC0zMVQwNToyMjoyMiIsIlByb2plY3QiOnsiJHJlZiI6IjUifX0sIlVzZU51bWJlcmluZ1R5cGVPZlBhcmVudERvY3VtZW50IjpmYWxzZX1dLCJGb3JtYXR0ZWRUZXh0Ijp7IiRpZCI6IjE4IiwiQ291bnQiOjIsIlRleHRVbml0cyI6W3siJGlkIjoiMTkiLCJGb250U3R5bGUiOnsiJGlkIjoiMjAiLCJOZXV0cmFsIjp0cnVlfSwiUmVhZGluZ09yZGVyIjoxLCJUZXh0IjoidmFuIEtlbXBlbiJ9LHsiJGlkIjoiMjEiLCJGb250U3R5bGUiOnsiJGlkIjoiMjIiLCJJdGFsaWMiOnRydWV9LCJSZWFkaW5nT3JkZXIiOjEsIlRleHQiOiIgZXQgYWwuIn1dfSwiVGFnIjoiQ2l0YXZpUGxhY2Vob2xkZXIjNDY1MDI2ZGEtNTZlNy00NmMxLTg5MTUtYzhmMTM4Y2MxMjkyIiwiVGV4dCI6InZhbiBLZW1wZW4gZXQgYWwuIiwiV0FJVmVyc2lvbiI6IjYuOC4wLjAifQ==}</w:instrText>
          </w:r>
          <w:r w:rsidR="00567BAA" w:rsidRPr="00DD54E3">
            <w:rPr>
              <w:color w:val="000000" w:themeColor="text1"/>
              <w:lang w:val="en-GB"/>
            </w:rPr>
            <w:fldChar w:fldCharType="separate"/>
          </w:r>
          <w:r w:rsidR="00B10F20" w:rsidRPr="00DD54E3">
            <w:rPr>
              <w:color w:val="000000" w:themeColor="text1"/>
              <w:lang w:val="en-GB"/>
            </w:rPr>
            <w:t>van Kempen</w:t>
          </w:r>
          <w:r w:rsidR="00B10F20" w:rsidRPr="00DD54E3">
            <w:rPr>
              <w:i/>
              <w:color w:val="000000" w:themeColor="text1"/>
              <w:lang w:val="en-GB"/>
            </w:rPr>
            <w:t xml:space="preserve"> et al.</w:t>
          </w:r>
          <w:r w:rsidR="00567BAA" w:rsidRPr="00DD54E3">
            <w:rPr>
              <w:color w:val="000000" w:themeColor="text1"/>
              <w:lang w:val="en-GB"/>
            </w:rPr>
            <w:fldChar w:fldCharType="end"/>
          </w:r>
        </w:sdtContent>
      </w:sdt>
      <w:r w:rsidR="00567BAA" w:rsidRPr="00DD54E3">
        <w:rPr>
          <w:color w:val="000000" w:themeColor="text1"/>
          <w:lang w:val="en-GB"/>
        </w:rPr>
        <w:t xml:space="preserve"> </w:t>
      </w:r>
      <w:sdt>
        <w:sdtPr>
          <w:rPr>
            <w:color w:val="000000" w:themeColor="text1"/>
            <w:lang w:val="en-GB"/>
          </w:rPr>
          <w:alias w:val="To edit, see citavi.com/edit"/>
          <w:tag w:val="CitaviPlaceholder#bb7a0be0-584c-4c11-b07b-24f8c22e6b18"/>
          <w:id w:val="1011256597"/>
          <w:placeholder>
            <w:docPart w:val="0B1A9A6F4351441992028C7F91B216E6"/>
          </w:placeholder>
        </w:sdtPr>
        <w:sdtContent>
          <w:r w:rsidR="00567BA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Q2NTAyNmRhLTU2ZTctNDZjMS04OTE1LWM4ZjEzOGNjMTI5MiIsIkVudHJpZXMiOlt7IiRpZCI6IjIiLCIkdHlwZSI6IlN3aXNzQWNhZGVtaWMuQ2l0YXZpLkNpdGF0aW9ucy5Xb3JkUGxhY2Vob2xkZXJFbnRyeSwgU3dpc3NBY2FkZW1pYy5DaXRhdmkiLCJJZCI6ImEzMWQ3YmI1LTk4NGItNGE2NC1hOGY1LTViMjA2NTE0MmQ4OCIsIlJhbmdlTGVuZ3RoIjo2LCJSZWZlcmVuY2VJZCI6ImQxOTc5ZGU3LWFiNmYtNGY5Ni1iZjM0LThiOWU2NDMwNGQwY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FbGlzYWgiLCJMYXN0TmFtZSI6InZhbiBLZW1wZW4iLCJNaWRkbGVOYW1lIjoiQW50b25pYSIsIlByb3RlY3RlZCI6ZmFsc2UsIlNleCI6MCwiQ3JlYXRlZEJ5IjoiX0FMSSIsIkNyZWF0ZWRPbiI6IjIwMjItMDUtMDhUMDU6NTM6MTEiLCJNb2RpZmllZEJ5IjoiX0FMSSIsIklkIjoiMzliZTQ1MzYtNjEzMS00ZGJjLTgzYWQtYTllNGU4M2YwZWM4IiwiTW9kaWZpZWRPbiI6IjIwMjItMDUtMDhUMDU6NTM6MTEiLCJQcm9qZWN0Ijp7IiRpZCI6IjUiLCIkdHlwZSI6IlN3aXNzQWNhZGVtaWMuQ2l0YXZpLlByb2plY3QsIFN3aXNzQWNhZGVtaWMuQ2l0YXZpIn19LHsiJGlkIjoiNiIsIiR0eXBlIjoiU3dpc3NBY2FkZW1pYy5DaXRhdmkuUGVyc29uLCBTd2lzc0FjYWRlbWljLkNpdGF2aSIsIkZpcnN0TmFtZSI6IkVpcmluaSIsIkxhc3ROYW1lIjoiU3BpbGlvdG9wb3Vsb3UiLCJQcm90ZWN0ZWQiOmZhbHNlLCJTZXgiOjAsIkNyZWF0ZWRCeSI6Il9BTEkiLCJDcmVhdGVkT24iOiIyMDIyLTA1LTA4VDA1OjUzOjExIiwiTW9kaWZpZWRCeSI6Il9BTEkiLCJJZCI6IjljNTc1ZDVjLWIwMDQtNGNkYy05YmRlLTdiNmM4MTkwNTIwYiIsIk1vZGlmaWVkT24iOiIyMDIyLTA1LTA4VDA1OjUzOjExIiwiUHJvamVjdCI6eyIkcmVmIjoiNSJ9fSx7IiRpZCI6IjciLCIkdHlwZSI6IlN3aXNzQWNhZGVtaWMuQ2l0YXZpLlBlcnNvbiwgU3dpc3NBY2FkZW1pYy5DaXRhdmkiLCJGaXJzdE5hbWUiOiJHb3JhbiIsIkxhc3ROYW1lIjoiU3RvamFub3Zza2kiLCJQcm90ZWN0ZWQiOmZhbHNlLCJTZXgiOjIsIkNyZWF0ZWRCeSI6Il9BTEkiLCJDcmVhdGVkT24iOiIyMDIyLTA1LTA4VDA1OjUzOjEyIiwiTW9kaWZpZWRCeSI6Il9BTEkiLCJJZCI6ImYzMGNiYzYyLTk2NzEtNDZiYy05YmU3LWQ1NmZhZTJiMGExMCIsIk1vZGlmaWVkT24iOiIyMDIyLTA1LTA4VDA1OjUzOjEyIiwiUHJvamVjdCI6eyIkcmVmIjoiNSJ9fSx7IiRpZCI6IjgiLCIkdHlwZSI6IlN3aXNzQWNhZGVtaWMuQ2l0YXZpLlBlcnNvbiwgU3dpc3NBY2FkZW1pYy5DaXRhdmkiLCJGaXJzdE5hbWUiOiJTYW5kZXIiLCJMYXN0TmFtZSI6IkxlZXV3IiwiUHJlZml4IjoiZGUiLCJQcm90ZWN0ZWQiOmZhbHNlLCJTZXgiOjAsIkNyZWF0ZWRCeSI6Il9BTEkiLCJDcmVhdGVkT24iOiIyMDIyLTAzLTEyVDA1OjA0OjI2IiwiTW9kaWZpZWRCeSI6Il9BTEkiLCJJZCI6ImI1YTA2M2U5LTY1ZGMtNDA5Yy1iNWMyLWQyZDBiNTdiNjljOSIsIk1vZGlmaWVkT24iOiIyMDIyLTAzLTEyVDA1OjA0OjI2IiwiUHJvamVjdCI6eyIkcmVmIjoiNSJ9fV0sIkNpdGF0aW9uS2V5IjoidmFuIEtlbXBlbiBldCBhbC4gMjAxNyIsIkNpdGF0aW9uS2V5VXBkYXRlVHlwZSI6MCwiQ29sbGFib3JhdG9ycyI6W10sIkN1c3RvbUZpZWxkMSI6IjM2IiwiQ3VzdG9tRmllbGQyIjoiRW1waXJpY2FsIiwiQ3VzdG9tRmllbGQzIjoiU2xvdy1vbnNldCIsIkN1c3RvbUZpZWxkNCI6IkRldmVsb3BtZW50IGFpZCIsIkN1c3RvbUZpZWxkNSI6IlJlY292ZXJ5IiwiQ3VzdG9tRmllbGQ2IjoiQ2FzZSBzdHVkeSIsIkN1c3RvbUZpZWxkNyI6IkVjb25vbWljK0Vudmlyb21lbnRhbCtTb2NpYWwiLCJDdXN0b21GaWVsZDgiOiJOb3QgU3BlY2lmaWMiLCJDdXN0b21GaWVsZDkiOiJOZXRoZXJsYW5kcyIsIkRvaSI6IjEwLjEwMDcvczExMzY3LTAxNi0xMjQ1LXo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c2NvcHVzLmNvbS9pbndhcmQvcmVjb3JkLnVyaT9laWQ9Mi1zMi4wLTg1MDA2NDg5ODIzJmRvaT0xMC4xMDA3JTJmczExMzY3LTAxNi0xMjQ1LXomcGFydG5lcklEPTQwJm1kNT1hZTM0OTM0Y2EyODEyOWE5N2NhZjA4NDFjZGVmMGU3YiIsIlVyaVN0cmluZyI6Imh0dHBzOi8vd3d3LnNjb3B1cy5jb20vaW53YXJkL3JlY29yZC51cmk/ZWlkPTItczIuMC04NTAwNjQ4OTgyMyZkb2k9MTAuMTAwNyUyZnMxMTM2Ny0wMTYtMTI0NS16JnBhcnRuZXJJRD00MCZtZDU9YWUzNDkzNGNhMjgxMjlhOTdjYWYwODQxY2RlZjBlN2I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kOTczMDUwZS02MDVlLTQ0MjgtYjExZS01NDFlMmJlMDUzNmIiLCJNb2RpZmllZE9uIjoiMjAyMi0wMS0zMFQwNDo1NDo1My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jEwLjEwMDcvczExMzY3LTAxNi0xMjQ1LXoiLCJVcmlTdHJpbmciOiJodHRwczovL2RvaS5vcmcvMTAuMTAwNy9zMTEzNjctMDE2LTEyNDUtei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E4NTE2OTM5LTg5NmUtNGUxYi05NTJhLTdkYzk4MzllMzhiMCIsIk1vZGlmaWVkT24iOiIyMDIyLTAxLTMwVDA0OjU0OjUzIiwiUHJvamVjdCI6eyIkcmVmIjoiNSJ9fV0sIk51bWJlciI6IjExIiwiT25saW5lQWRkcmVzcyI6Imh0dHBzOi8vd3d3LnNjb3B1cy5jb20vaW53YXJkL3JlY29yZC51cmk/ZWlkPTItczIuMC04NTAwNjQ4OTgyMyZkb2k9MTAuMTAwNyUyZnMxMTM2Ny0wMTYtMTI0NS16JnBhcnRuZXJJRD00MCZtZDU9YWUzNDkzNGNhMjgxMjlhOTdjYWYwODQxY2RlZjBlN2IiLCJPcmdhbml6YXRpb25zIjpbXSwiT3RoZXJzSW52b2x2ZWQiOltdLCJQYWdlUmFuZ2UiOiI8c3A+XHJcbiAgPG4+MTcxODwvbj5cclxuICA8aW4+dHJ1ZTwvaW4+XHJcbiAgPG9zPjE3MTg8L29zPlxyXG4gIDxwcz4xNzE4PC9wcz5cclxuPC9zcD5cclxuPGVwPlxyXG4gIDxuPjE3MzA8L24+XHJcbiAgPGluPnRydWU8L2luPlxyXG4gIDxvcz4xNzMwPC9vcz5cclxuICA8cHM+MTczMDwvcHM+XHJcbjwvZXA+XHJcbjxvcz4xNzE4LTE3MzA8L29zPiIsIlBlcmlvZGljYWwiOnsiJGlkIjoiMTYiLCIkdHlwZSI6IlN3aXNzQWNhZGVtaWMuQ2l0YXZpLlBlcmlvZGljYWwsIFN3aXNzQWNhZGVtaWMuQ2l0YXZpIiwiTmFtZSI6IkludGVybmF0aW9uYWwgSm91cm5hbCBvZiBMaWZlIEN5Y2xlIEFzc2Vzc21lbnQiLCJQYWdpbmF0aW9uIjowLCJQcm90ZWN0ZWQiOmZhbHNlLCJDcmVhdGVkQnkiOiJfQW5qb21zaG9hZSIsIkNyZWF0ZWRPbiI6IjIwMjItMDEtMzBUMDQ6NTQ6NTMiLCJNb2RpZmllZEJ5IjoiX0Fuam9tc2hvYWUiLCJJZCI6ImU5YmRhZjljLWUxNzMtNDlkNi1hOGZhLTYzYTFkYzkzMzhlNyIsIk1vZGlmaWVkT24iOiIyMDIyLTAxLTMwVDA0OjU0OjUzIiwiUHJvamVjdCI6eyIkcmVmIjoiNSJ9fSwiUHVibGlzaGVycyI6W3siJGlkIjoiMTciLCIkdHlwZSI6IlN3aXNzQWNhZGVtaWMuQ2l0YXZpLlB1Ymxpc2hlciwgU3dpc3NBY2FkZW1pYy5DaXRhdmkiLCJOYW1lIjoiU3ByaW5nZXIiLCJQcm90ZWN0ZWQiOmZhbHNlLCJDcmVhdGVkQnkiOiJfQUxJIiwiQ3JlYXRlZE9uIjoiMjAyMi0wMy0xMlQwNTowNDoyOSIsIk1vZGlmaWVkQnkiOiJfQUxJIiwiSWQiOiI5Y2Y1OTFhZS03YjdhLTRhOTctOTc1Yy04NjY4YzExN2I1NmIiLCJNb2RpZmllZE9uIjoiMjAyMi0wMy0xMlQwNTowNDoyOSIsIlByb2plY3QiOnsiJHJlZiI6IjUifX1dLCJRdW90YXRpb25zIjpbXSwiUmVmZXJlbmNlVHlwZSI6IkpvdXJuYWxBcnRpY2xlIiwiU2hvcnRUaXRsZSI6InZhbiBLZW1wZW4sIFNwaWxpb3RvcG91bG91IGV0IGFsLiAyMDE3IOKAkyBVc2luZyBsaWZlIGN5Y2xlIHN1c3RhaW5hYmlsaXR5IGFzc2Vzc21lbnQiLCJTaG9ydFRpdGxlVXBkYXRlVHlwZSI6MCwiU291cmNlT2ZCaWJsaW9ncmFwaGljSW5mb3JtYXRpb24iOiJDcm9zc1JlZiIsIlN0YXRpY0lkcyI6WyIzZjJiNGM2Ni01ZmQ4LTQxMGUtOTFmYy0xZDJiNWZlN2JjMDIiXSwiVGFibGVPZkNvbnRlbnRzQ29tcGxleGl0eSI6MCwiVGFibGVPZkNvbnRlbnRzU291cmNlVGV4dEZvcm1hdCI6MCwiVGFza3MiOltdLCJUaXRsZSI6IlVzaW5nIGxpZmUgY3ljbGUgc3VzdGFpbmFiaWxpdHkgYXNzZXNzbWVudCB0byB0cmFkZSBvZmYgc291cmNpbmcgc3RyYXRlZ2llcyBmb3IgaHVtYW5pdGFyaWFuIHJlbGllZiBpdGVtcyIsIlRyYW5zbGF0b3JzIjpbXSwiVm9sdW1lIjoiMjIiLCJZZWFyIjoiMjAxNyIsIlllYXJSZXNvbHZlZCI6IjIwMTciLCJDcmVhdGVkQnkiOiJfQW5qb21zaG9hZSIsIkNyZWF0ZWRPbiI6IjIwMjItMDEtMzBUMDQ6NTQ6NTMiLCJNb2RpZmllZEJ5IjoiX0FMSSIsIklkIjoiZDE5NzlkZTctYWI2Zi00Zjk2LWJmMzQtOGI5ZTY0MzA0ZDBhIiwiTW9kaWZpZWRPbiI6IjIwMjItMTAtMzFUMDU6MjI6MjIiLCJQcm9qZWN0Ijp7IiRyZWYiOiI1In19LCJVc2VOdW1iZXJpbmdUeXBlT2ZQYXJlbnREb2N1bWVudCI6ZmFsc2UsIlllYXJPbmx5Ijp0cnVlfV0sIkZvcm1hdHRlZFRleHQiOnsiJGlkIjoiMTgiLCJDb3VudCI6MSwiVGV4dFVuaXRzIjpbeyIkaWQiOiIxOSIsIkZvbnRTdHlsZSI6eyIkaWQiOiIyMCIsIk5ldXRyYWwiOnRydWV9LCJSZWFkaW5nT3JkZXIiOjEsIlRleHQiOiIoMjAxNykifV19LCJUYWciOiJDaXRhdmlQbGFjZWhvbGRlciNiYjdhMGJlMC01ODRjLTRjMTEtYjA3Yi0yNGY4YzIyZTZiMTgiLCJUZXh0IjoiKDIwMTcpIiwiV0FJVmVyc2lvbiI6IjYuOC4wLjAifQ==}</w:instrText>
          </w:r>
          <w:r w:rsidR="00567BAA" w:rsidRPr="00DD54E3">
            <w:rPr>
              <w:color w:val="000000" w:themeColor="text1"/>
              <w:lang w:val="en-GB"/>
            </w:rPr>
            <w:fldChar w:fldCharType="separate"/>
          </w:r>
          <w:r w:rsidR="00B10F20" w:rsidRPr="00DD54E3">
            <w:rPr>
              <w:color w:val="000000" w:themeColor="text1"/>
              <w:lang w:val="en-GB"/>
            </w:rPr>
            <w:t>(2017)</w:t>
          </w:r>
          <w:r w:rsidR="00567BAA" w:rsidRPr="00DD54E3">
            <w:rPr>
              <w:color w:val="000000" w:themeColor="text1"/>
              <w:lang w:val="en-GB"/>
            </w:rPr>
            <w:fldChar w:fldCharType="end"/>
          </w:r>
        </w:sdtContent>
      </w:sdt>
      <w:r w:rsidR="00567BAA" w:rsidRPr="00DD54E3">
        <w:rPr>
          <w:color w:val="000000" w:themeColor="text1"/>
          <w:lang w:val="en-GB"/>
        </w:rPr>
        <w:t xml:space="preserve"> conducted a life cycle sustainability analysis of sourcing scenarios in a HSC.</w:t>
      </w:r>
      <w:r w:rsidR="0086026D" w:rsidRPr="00DD54E3">
        <w:rPr>
          <w:color w:val="000000" w:themeColor="text1"/>
          <w:lang w:val="en-GB"/>
        </w:rPr>
        <w:t xml:space="preserve"> </w:t>
      </w:r>
      <w:r w:rsidR="00F16BEE" w:rsidRPr="00DD54E3">
        <w:rPr>
          <w:color w:val="000000" w:themeColor="text1"/>
          <w:lang w:val="en-GB"/>
        </w:rPr>
        <w:t xml:space="preserve">By incorporating life cycle sustainability analysis into supply network configuration, </w:t>
      </w:r>
      <w:r w:rsidR="002B265C" w:rsidRPr="00DD54E3">
        <w:rPr>
          <w:color w:val="000000" w:themeColor="text1"/>
          <w:lang w:val="en-GB"/>
        </w:rPr>
        <w:t>HO</w:t>
      </w:r>
      <w:r w:rsidR="00F16BEE" w:rsidRPr="00DD54E3">
        <w:rPr>
          <w:color w:val="000000" w:themeColor="text1"/>
          <w:lang w:val="en-GB"/>
        </w:rPr>
        <w:t xml:space="preserve">s can foster a more holistic and sustainable approach to development aid that goes beyond immediate relief efforts </w:t>
      </w:r>
      <w:r w:rsidR="00592BD5" w:rsidRPr="00DD54E3">
        <w:rPr>
          <w:color w:val="000000" w:themeColor="text1"/>
          <w:lang w:val="en-GB"/>
        </w:rPr>
        <w:t>while</w:t>
      </w:r>
      <w:r w:rsidR="00F16BEE" w:rsidRPr="00DD54E3">
        <w:rPr>
          <w:color w:val="000000" w:themeColor="text1"/>
          <w:lang w:val="en-GB"/>
        </w:rPr>
        <w:t xml:space="preserve"> address</w:t>
      </w:r>
      <w:r w:rsidR="00592BD5" w:rsidRPr="00DD54E3">
        <w:rPr>
          <w:color w:val="000000" w:themeColor="text1"/>
          <w:lang w:val="en-GB"/>
        </w:rPr>
        <w:t>ing</w:t>
      </w:r>
      <w:r w:rsidR="00F16BEE" w:rsidRPr="00DD54E3">
        <w:rPr>
          <w:color w:val="000000" w:themeColor="text1"/>
          <w:lang w:val="en-GB"/>
        </w:rPr>
        <w:t xml:space="preserve"> the broader challenges faced by communities in the long </w:t>
      </w:r>
      <w:r w:rsidR="00592BD5" w:rsidRPr="00DD54E3">
        <w:rPr>
          <w:color w:val="000000" w:themeColor="text1"/>
          <w:lang w:val="en-GB"/>
        </w:rPr>
        <w:t>term</w:t>
      </w:r>
      <w:r w:rsidR="00F16BEE" w:rsidRPr="00DD54E3">
        <w:rPr>
          <w:color w:val="000000" w:themeColor="text1"/>
          <w:lang w:val="en-GB"/>
        </w:rPr>
        <w:t xml:space="preserve"> </w:t>
      </w:r>
      <w:sdt>
        <w:sdtPr>
          <w:rPr>
            <w:color w:val="000000" w:themeColor="text1"/>
            <w:lang w:val="en-GB"/>
          </w:rPr>
          <w:alias w:val="To edit, see citavi.com/edit"/>
          <w:tag w:val="CitaviPlaceholder#c00dcf6a-8f82-4f5a-ba34-aa27d718a740"/>
          <w:id w:val="-1746638773"/>
          <w:placeholder>
            <w:docPart w:val="CB0F555561BE49E7A60565ACAA0C3C91"/>
          </w:placeholder>
        </w:sdtPr>
        <w:sdtContent>
          <w:r w:rsidR="00F16BEE" w:rsidRPr="00DD54E3">
            <w:rPr>
              <w:color w:val="000000" w:themeColor="text1"/>
              <w:lang w:val="en-GB"/>
            </w:rPr>
            <w:fldChar w:fldCharType="begin"/>
          </w:r>
          <w:r w:rsidR="00F16BEE"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hmNWZiZTM2LTk4NWItNDQxNy1hZTZlLTE5YjJmOWE3ZDI1NCIsIlJhbmdlTGVuZ3RoIjoyNSwiUmVmZXJlbmNlSWQiOiJkMTk3OWRlNy1hYjZmLTRmOTYtYmYzNC04YjllNjQzMDRkMG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FoIiwiTGFzdE5hbWUiOiJ2YW4gS2VtcGVuIiwiTWlkZGxlTmFtZSI6IkFudG9uaWEiLCJQcm90ZWN0ZWQiOmZhbHNlLCJTZXgiOjAsIkNyZWF0ZWRCeSI6Il9BTEkiLCJDcmVhdGVkT24iOiIyMDIyLTA1LTA4VDA1OjUzOjExIiwiTW9kaWZpZWRCeSI6Il9BTEkiLCJJZCI6IjM5YmU0NTM2LTYxMzEtNGRiYy04M2FkLWE5ZTRlODNmMGVjOCIsIk1vZGlmaWVkT24iOiIyMDIyLTA1LTA4VDA1OjUzOjExIiwiUHJvamVjdCI6eyIkaWQiOiI1IiwiJHR5cGUiOiJTd2lzc0FjYWRlbWljLkNpdGF2aS5Qcm9qZWN0LCBTd2lzc0FjYWRlbWljLkNpdGF2aSJ9fSx7IiRpZCI6IjYiLCIkdHlwZSI6IlN3aXNzQWNhZGVtaWMuQ2l0YXZpLlBlcnNvbiwgU3dpc3NBY2FkZW1pYy5DaXRhdmkiLCJGaXJzdE5hbWUiOiJFaXJpbmkiLCJMYXN0TmFtZSI6IlNwaWxpb3RvcG91bG91IiwiUHJvdGVjdGVkIjpmYWxzZSwiU2V4IjowLCJDcmVhdGVkQnkiOiJfQUxJIiwiQ3JlYXRlZE9uIjoiMjAyMi0wNS0wOFQwNTo1MzoxMSIsIk1vZGlmaWVkQnkiOiJfQUxJIiwiSWQiOiI5YzU3NWQ1Yy1iMDA0LTRjZGMtOWJkZS03YjZjODE5MDUyMGIiLCJNb2RpZmllZE9uIjoiMjAyMi0wNS0wOFQwNTo1MzoxMSIsIlByb2plY3QiOnsiJHJlZiI6IjUifX0seyIkaWQiOiI3IiwiJHR5cGUiOiJTd2lzc0FjYWRlbWljLkNpdGF2aS5QZXJzb24sIFN3aXNzQWNhZGVtaWMuQ2l0YXZpIiwiRmlyc3ROYW1lIjoiR29yYW4iLCJMYXN0TmFtZSI6IlN0b2phbm92c2tpIiwiUHJvdGVjdGVkIjpmYWxzZSwiU2V4IjoyLCJDcmVhdGVkQnkiOiJfQUxJIiwiQ3JlYXRlZE9uIjoiMjAyMi0wNS0wOFQwNTo1MzoxMiIsIk1vZGlmaWVkQnkiOiJfQUxJIiwiSWQiOiJmMzBjYmM2Mi05NjcxLTQ2YmMtOWJlNy1kNTZmYWUyYjBhMTAiLCJNb2RpZmllZE9uIjoiMjAyMi0wNS0wOFQwNTo1MzoxMiIsIlByb2plY3QiOnsiJHJlZiI6IjUifX0seyIkaWQiOiI4IiwiJHR5cGUiOiJTd2lzc0FjYWRlbWljLkNpdGF2aS5QZXJzb24sIFN3aXNzQWNhZGVtaWMuQ2l0YXZpIiwiRmlyc3ROYW1lIjoiU2FuZGVyIiwiTGFzdE5hbWUiOiJMZWV1dyIsIlByZWZpeCI6ImRlIiwiUHJvdGVjdGVkIjpmYWxzZSwiU2V4IjowLCJDcmVhdGVkQnkiOiJfQUxJIiwiQ3JlYXRlZE9uIjoiMjAyMi0wMy0xMlQwNTowNDoyNiIsIk1vZGlmaWVkQnkiOiJfQUxJIiwiSWQiOiJiNWEwNjNlOS02NWRjLTQwOWMtYjVjMi1kMmQwYjU3YjY5YzkiLCJNb2RpZmllZE9uIjoiMjAyMi0wMy0xMlQwNTowNDoyNiIsIlByb2plY3QiOnsiJHJlZiI6IjUifX1dLCJDaXRhdGlvbktleSI6InZhbiBLZW1wZW4gZXQgYWwuIDIwMTciLCJDaXRhdGlvbktleVVwZGF0ZVR5cGUiOjAsIkNvbGxhYm9yYXRvcnMiOltdLCJDdXN0b21GaWVsZDEiOiIzNi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TmV0aGVybGFuZHMiLCJEb2kiOiIxMC4xMDA3L3MxMTM2Ny0wMTYtMTI0NS16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wNjQ4OTgyMyZkb2k9MTAuMTAwNyUyZnMxMTM2Ny0wMTYtMTI0NS16JnBhcnRuZXJJRD00MCZtZDU9YWUzNDkzNGNhMjgxMjlhOTdjYWYwODQxY2RlZjBlN2IiLCJVcmlTdHJpbmciOiJodHRwczovL3d3dy5zY29wdXMuY29tL2lud2FyZC9yZWNvcmQudXJpP2VpZD0yLXMyLjAtODUwMDY0ODk4MjMmZG9pPTEwLjEwMDclMmZzMTEzNjctMDE2LTEyNDUteiZwYXJ0bmVySUQ9NDAmbWQ1PWFlMzQ5MzRjYTI4MTI5YTk3Y2FmMDg0MWNkZWYwZTdi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k3MzA1MGUtNjA1ZS00NDI4LWIxMWUtNTQxZTJiZTA1MzZi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DA3L3MxMTM2Ny0wMTYtMTI0NS16IiwiVXJpU3RyaW5nIjoiaHR0cHM6Ly9kb2kub3JnLzEwLjEwMDcvczExMzY3LTAxNi0xMjQ1LXo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ODUxNjkzOS04OTZlLTRlMWItOTUyYS03ZGM5ODM5ZTM4YjAiLCJNb2RpZmllZE9uIjoiMjAyMi0wMS0zMFQwNDo1NDo1MyIsIlByb2plY3QiOnsiJHJlZiI6IjUifX1dLCJOdW1iZXIiOiIxMSIsIk9ubGluZUFkZHJlc3MiOiJodHRwczovL3d3dy5zY29wdXMuY29tL2lud2FyZC9yZWNvcmQudXJpP2VpZD0yLXMyLjAtODUwMDY0ODk4MjMmZG9pPTEwLjEwMDclMmZzMTEzNjctMDE2LTEyNDUteiZwYXJ0bmVySUQ9NDAmbWQ1PWFlMzQ5MzRjYTI4MTI5YTk3Y2FmMDg0MWNkZWYwZTdiIiwiT3JnYW5pemF0aW9ucyI6W10sIk90aGVyc0ludm9sdmVkIjpbXSwiUGFnZVJhbmdlIjoiPHNwPlxyXG4gIDxuPjE3MTg8L24+XHJcbiAgPGluPnRydWU8L2luPlxyXG4gIDxvcz4xNzE4PC9vcz5cclxuICA8cHM+MTcxODwvcHM+XHJcbjwvc3A+XHJcbjxlcD5cclxuICA8bj4xNzMwPC9uPlxyXG4gIDxpbj50cnVlPC9pbj5cclxuICA8b3M+MTczMDwvb3M+XHJcbiAgPHBzPjE3MzA8L3BzPlxyXG48L2VwPlxyXG48b3M+MTcxOC0xNzMwPC9vcz4iLCJQZXJpb2RpY2FsIjp7IiRpZCI6IjE2IiwiJHR5cGUiOiJTd2lzc0FjYWRlbWljLkNpdGF2aS5QZXJpb2RpY2FsLCBTd2lzc0FjYWRlbWljLkNpdGF2aSIsIk5hbWUiOiJJbnRlcm5hdGlvbmFsIEpvdXJuYWwgb2YgTGlmZSBDeWNsZSBBc3Nlc3NtZW50IiwiUGFnaW5hdGlvbiI6MCwiUHJvdGVjdGVkIjpmYWxzZSwiQ3JlYXRlZEJ5IjoiX0Fuam9tc2hvYWUiLCJDcmVhdGVkT24iOiIyMDIyLTAxLTMwVDA0OjU0OjUzIiwiTW9kaWZpZWRCeSI6Il9BbmpvbXNob2FlIiwiSWQiOiJlOWJkYWY5Yy1lMTczLTQ5ZDYtYThmYS02M2ExZGM5MzM4ZTciLCJNb2RpZmllZE9uIjoiMjAyMi0wMS0zMFQwNDo1NDo1MyIsIlByb2plY3QiOnsiJHJlZiI6IjUifX0sIlB1Ymxpc2hlcnMiOlt7IiRpZCI6IjE3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2YW4gS2VtcGVuLCBTcGlsaW90b3BvdWxvdSBldCBhbC4gMjAxNyDigJMgVXNpbmcgbGlmZSBjeWNsZSBzdXN0YWluYWJpbGl0eSBhc3Nlc3NtZW50IiwiU2hvcnRUaXRsZVVwZGF0ZVR5cGUiOjAsIlNvdXJjZU9mQmlibGlvZ3JhcGhpY0luZm9ybWF0aW9uIjoiQ3Jvc3NSZWYiLCJTdGF0aWNJZHMiOlsiM2YyYjRjNjYtNWZkOC00MTBlLTkxZmMtMWQyYjVmZTdiYzAyIl0sIlRhYmxlT2ZDb250ZW50c0NvbXBsZXhpdHkiOjAsIlRhYmxlT2ZDb250ZW50c1NvdXJjZVRleHRGb3JtYXQiOjAsIlRhc2tzIjpbXSwiVGl0bGUiOiJVc2luZyBsaWZlIGN5Y2xlIHN1c3RhaW5hYmlsaXR5IGFzc2Vzc21lbnQgdG8gdHJhZGUgb2ZmIHNvdXJjaW5nIHN0cmF0ZWdpZXMgZm9yIGh1bWFuaXRhcmlhbiByZWxpZWYgaXRlbXMiLCJUcmFuc2xhdG9ycyI6W10sIlZvbHVtZSI6IjIyIiwiWWVhciI6IjIwMTciLCJZZWFyUmVzb2x2ZWQiOiIyMDE3IiwiQ3JlYXRlZEJ5IjoiX0Fuam9tc2hvYWUiLCJDcmVhdGVkT24iOiIyMDIyLTAxLTMwVDA0OjU0OjUzIiwiTW9kaWZpZWRCeSI6Il9BTEkiLCJJZCI6ImQxOTc5ZGU3LWFiNmYtNGY5Ni1iZjM0LThiOWU2NDMwNGQwYSIsIk1vZGlmaWVkT24iOiIyMDIyLTEwLTMxVDA1OjIyOjIyIiwiUHJvamVjdCI6eyIkcmVmIjoiNSJ9fSwiVXNlTnVtYmVyaW5nVHlwZU9mUGFyZW50RG9jdW1lbnQiOmZhbHNlfV0sIkZvcm1hdHRlZFRleHQiOnsiJGlkIjoiMTgiLCJDb3VudCI6MywiVGV4dFVuaXRzIjpbeyIkaWQiOiIxOSIsIkZvbnRTdHlsZSI6eyIkaWQiOiIyMCIsIk5ldXRyYWwiOnRydWV9LCJSZWFkaW5nT3JkZXIiOjEsIlRleHQiOiIodmFuIEtlbXBlbiJ9LHsiJGlkIjoiMjEiLCJGb250U3R5bGUiOnsiJGlkIjoiMjIiLCJJdGFsaWMiOnRydWV9LCJSZWFkaW5nT3JkZXIiOjEsIlRleHQiOiIgZXQgYWwuIn0seyIkaWQiOiIyMyIsIkZvbnRTdHlsZSI6eyIkaWQiOiIyNCIsIk5ldXRyYWwiOnRydWV9LCJSZWFkaW5nT3JkZXIiOjEsIlRleHQiOiIsIDIwMTcpIn1dfSwiVGFnIjoiQ2l0YXZpUGxhY2Vob2xkZXIjYzAwZGNmNmEtOGY4Mi00ZjVhLWJhMzQtYWEyN2Q3MThhNzQwIiwiVGV4dCI6Iih2YW4gS2VtcGVuIGV0IGFsLiwgMjAxNykiLCJXQUlWZXJzaW9uIjoiNi44LjAuMCJ9}</w:instrText>
          </w:r>
          <w:r w:rsidR="00F16BEE" w:rsidRPr="00DD54E3">
            <w:rPr>
              <w:color w:val="000000" w:themeColor="text1"/>
              <w:lang w:val="en-GB"/>
            </w:rPr>
            <w:fldChar w:fldCharType="separate"/>
          </w:r>
          <w:r w:rsidR="00B10F20" w:rsidRPr="00DD54E3">
            <w:rPr>
              <w:color w:val="000000" w:themeColor="text1"/>
              <w:lang w:val="en-GB"/>
            </w:rPr>
            <w:t>(van Kempen</w:t>
          </w:r>
          <w:r w:rsidR="00B10F20" w:rsidRPr="00DD54E3">
            <w:rPr>
              <w:i/>
              <w:color w:val="000000" w:themeColor="text1"/>
              <w:lang w:val="en-GB"/>
            </w:rPr>
            <w:t xml:space="preserve"> et al.</w:t>
          </w:r>
          <w:r w:rsidR="00B10F20" w:rsidRPr="00DD54E3">
            <w:rPr>
              <w:color w:val="000000" w:themeColor="text1"/>
              <w:lang w:val="en-GB"/>
            </w:rPr>
            <w:t>, 2017)</w:t>
          </w:r>
          <w:r w:rsidR="00F16BEE" w:rsidRPr="00DD54E3">
            <w:rPr>
              <w:color w:val="000000" w:themeColor="text1"/>
              <w:lang w:val="en-GB"/>
            </w:rPr>
            <w:fldChar w:fldCharType="end"/>
          </w:r>
        </w:sdtContent>
      </w:sdt>
      <w:r w:rsidR="00F16BEE" w:rsidRPr="00DD54E3">
        <w:rPr>
          <w:color w:val="000000" w:themeColor="text1"/>
          <w:lang w:val="en-GB"/>
        </w:rPr>
        <w:t>. The l</w:t>
      </w:r>
      <w:r w:rsidR="001A1EC4" w:rsidRPr="00DD54E3">
        <w:rPr>
          <w:color w:val="000000" w:themeColor="text1"/>
          <w:lang w:val="en-GB"/>
        </w:rPr>
        <w:t xml:space="preserve">ife cycle sustainability analysis provides a valuable tool </w:t>
      </w:r>
      <w:r w:rsidR="0008514E" w:rsidRPr="00DD54E3">
        <w:rPr>
          <w:color w:val="000000" w:themeColor="text1"/>
          <w:lang w:val="en-GB"/>
        </w:rPr>
        <w:t>that helps evaluate</w:t>
      </w:r>
      <w:r w:rsidR="001A1EC4" w:rsidRPr="00DD54E3">
        <w:rPr>
          <w:color w:val="000000" w:themeColor="text1"/>
          <w:lang w:val="en-GB"/>
        </w:rPr>
        <w:t xml:space="preserve"> the potential impacts of sourcing decisions on multiple dimensions </w:t>
      </w:r>
      <w:r w:rsidR="00D3402B" w:rsidRPr="00DD54E3">
        <w:rPr>
          <w:color w:val="000000" w:themeColor="text1"/>
          <w:lang w:val="en-GB"/>
        </w:rPr>
        <w:t>of sustainability, such</w:t>
      </w:r>
      <w:r w:rsidR="00F16BEE" w:rsidRPr="00DD54E3">
        <w:rPr>
          <w:color w:val="000000" w:themeColor="text1"/>
          <w:lang w:val="en-GB"/>
        </w:rPr>
        <w:t xml:space="preserve"> as</w:t>
      </w:r>
      <w:r w:rsidR="001A1EC4" w:rsidRPr="00DD54E3">
        <w:rPr>
          <w:color w:val="000000" w:themeColor="text1"/>
          <w:lang w:val="en-GB"/>
        </w:rPr>
        <w:t xml:space="preserve"> resource consumption, </w:t>
      </w:r>
      <w:r w:rsidR="00E864E6" w:rsidRPr="00DD54E3">
        <w:rPr>
          <w:color w:val="000000" w:themeColor="text1"/>
          <w:lang w:val="en-GB"/>
        </w:rPr>
        <w:t>environmental considerations</w:t>
      </w:r>
      <w:r w:rsidR="008B485C" w:rsidRPr="00DD54E3">
        <w:rPr>
          <w:color w:val="000000" w:themeColor="text1"/>
          <w:lang w:val="en-GB"/>
        </w:rPr>
        <w:t>,</w:t>
      </w:r>
      <w:r w:rsidR="00E864E6" w:rsidRPr="00DD54E3">
        <w:rPr>
          <w:color w:val="000000" w:themeColor="text1"/>
          <w:lang w:val="en-GB"/>
        </w:rPr>
        <w:t xml:space="preserve"> </w:t>
      </w:r>
      <w:r w:rsidR="00F16BEE" w:rsidRPr="00DD54E3">
        <w:rPr>
          <w:color w:val="000000" w:themeColor="text1"/>
          <w:lang w:val="en-GB"/>
        </w:rPr>
        <w:t>CO</w:t>
      </w:r>
      <w:r w:rsidR="00F16BEE" w:rsidRPr="00DD54E3">
        <w:rPr>
          <w:color w:val="000000" w:themeColor="text1"/>
          <w:vertAlign w:val="subscript"/>
          <w:lang w:val="en-GB"/>
        </w:rPr>
        <w:t>2</w:t>
      </w:r>
      <w:r w:rsidR="00F16BEE" w:rsidRPr="00DD54E3">
        <w:rPr>
          <w:color w:val="000000" w:themeColor="text1"/>
          <w:lang w:val="en-GB"/>
        </w:rPr>
        <w:t xml:space="preserve"> </w:t>
      </w:r>
      <w:r w:rsidR="001A1EC4" w:rsidRPr="00DD54E3">
        <w:rPr>
          <w:color w:val="000000" w:themeColor="text1"/>
          <w:lang w:val="en-GB"/>
        </w:rPr>
        <w:t>emissions,</w:t>
      </w:r>
      <w:r w:rsidR="00F16BEE" w:rsidRPr="00DD54E3">
        <w:rPr>
          <w:color w:val="000000" w:themeColor="text1"/>
          <w:lang w:val="en-GB"/>
        </w:rPr>
        <w:t xml:space="preserve"> and social welfare of affected communities </w:t>
      </w:r>
      <w:sdt>
        <w:sdtPr>
          <w:rPr>
            <w:color w:val="000000" w:themeColor="text1"/>
            <w:lang w:val="en-GB"/>
          </w:rPr>
          <w:alias w:val="To edit, see citavi.com/edit"/>
          <w:tag w:val="CitaviPlaceholder#ffa433e2-9a76-4205-b9c7-4df386c88e88"/>
          <w:id w:val="509034200"/>
          <w:placeholder>
            <w:docPart w:val="DefaultPlaceholder_-1854013440"/>
          </w:placeholder>
        </w:sdtPr>
        <w:sdtContent>
          <w:r w:rsidR="00901DCC" w:rsidRPr="00DD54E3">
            <w:rPr>
              <w:color w:val="000000" w:themeColor="text1"/>
              <w:lang w:val="en-GB"/>
            </w:rPr>
            <w:fldChar w:fldCharType="begin"/>
          </w:r>
          <w:r w:rsidR="00901DC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zM2I4ZGUxLTczMDgtNDVlOC05M2RiLTM0ZmU2YWNhMmUxNSIsIlJhbmdlTGVuZ3RoIjoyOSwiUmVmZXJlbmNlSWQiOiI5YTI0YmYwOC01ZjZmLTQ1N2ItYWRiNS1iZmZlMjNlNjEzZWEiLCJSZWZlcmVuY2UiOnsiJGlkIjoiMyIsIiR0eXBlIjoiU3dpc3NBY2FkZW1pYy5DaXRhdmkuUmVmZXJlbmNlLCBTd2lzc0FjYWRlbWljLkNpdGF2aSIsIkFic3RyYWN0Q29tcGxleGl0eSI6MCwiQWJzdHJhY3RTb3VyY2VUZXh0Rm9ybWF0IjowLCJBY2Nlc3NEYXRlIjoiMTAvNi8yMDIyIiwiQXV0aG9ycyI6W3siJGlkIjoiNCIsIiR0eXBlIjoiU3dpc3NBY2FkZW1pYy5DaXRhdmkuUGVyc29uLCBTd2lzc0FjYWRlbWljLkNpdGF2aSIsIkxhc3ROYW1lIjoiR2xvYmFsIFNoZWx0ZXIgQ2x1c3RlciIsIlByb3RlY3RlZCI6ZmFsc2UsIlNleCI6MCwiQ3JlYXRlZEJ5IjoiX0FMSSIsIkNyZWF0ZWRPbiI6IjIwMjItMTAtMDZUMTY6NTA6MTEiLCJNb2RpZmllZEJ5IjoiX0FMSSIsIklkIjoiYmUxMDdjZWMtMjMwNC00NGZkLWEzOWMtMjAxYjE4MDFlMWIwIiwiTW9kaWZpZWRPbiI6IjIwMjItMTAtMDZUMTY6NTA6MTEiLCJQcm9qZWN0Ijp7IiRpZCI6IjUiLCIkdHlwZSI6IlN3aXNzQWNhZGVtaWMuQ2l0YXZpLlByb2plY3QsIFN3aXNzQWNhZGVtaWMuQ2l0YXZpIn19XSwiQ2l0YXRpb25LZXlVcGRhdGVUeXBlIjowLCJDb2xsYWJvcmF0b3JzIjpbXSwiRGF0ZSI6IjEwLzYvMjAyMiIsIkVkaXRvcnMiOltdLCJFdmFsdWF0aW9uQ29tcGxleGl0eSI6MCwiRXZhbHVhdGlvblNvdXJjZVRleHRGb3JtYXQiOjAsIkdyb3VwcyI6W10sIkhhc0xhYmVsMSI6ZmFsc2UsIkhhc0xhYmVsMiI6ZmFsc2UsIktleXdvcmRzIjpbXSwiTG9jYXRpb25zIjpbeyIkaWQiOiI2IiwiJHR5cGUiOiJTd2lzc0FjYWRlbWljLkNpdGF2aS5Mb2NhdGlvbiwgU3dpc3NBY2FkZW1pYy5DaXRhdmkiLCJBZGRyZXNzIjp7IiRpZCI6IjciLCIkdHlwZSI6IlN3aXNzQWNhZGVtaWMuQ2l0YXZpLkxpbmtlZFJlc291cmNlLCBTd2lzc0FjYWRlbWljLkNpdGF2aSIsIkxpbmtlZFJlc291cmNlVHlwZSI6NSwiT3JpZ2luYWxTdHJpbmciOiJodHRwczovL3NoZWx0ZXJjbHVzdGVyLm9yZy9nbG9iYWwtc2hlbHRlci1jbHVzdGVyLW9ubGluZS1tZWV0aW5nLTIwMjEvZXZlbnRzL29wZW4tc3BhY2Utc2Vzc2lvbi0xLWxpZmUtY3ljbGUtYW5hbHlzaXMtdG9vbCIsIlVyaVN0cmluZyI6Imh0dHBzOi8vc2hlbHRlcmNsdXN0ZXIub3JnL2dsb2JhbC1zaGVsdGVyLWNsdXN0ZXItb25saW5lLW1lZXRpbmctMjAyMS9ldmVudHMvb3Blbi1zcGFjZS1zZXNzaW9uLTEtbGlmZS1jeWNsZS1hbmFseXNpcy10b29sIiwiTGlua2VkUmVzb3VyY2VTdGF0dXMiOjgsIlByb3BlcnRpZXMiOnsiJGlkIjoi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MSSIsIkNyZWF0ZWRPbiI6IjIwMjItMTAtMDZUMTY6NDk6MzkiLCJNb2RpZmllZEJ5IjoiX0FMSSIsIklkIjoiNmE5ZDg5MTktNTY5ZC00YzRmLTg1MWEtYThkNTBhMzEwNjc0IiwiTW9kaWZpZWRPbiI6IjIwMjItMTAtMDZUMTY6NDk6MzkiLCJQcm9qZWN0Ijp7IiRyZWYiOiI1In19XSwiT25saW5lQWRkcmVzcyI6Imh0dHBzOi8vc2hlbHRlcmNsdXN0ZXIub3JnL2dsb2JhbC1zaGVsdGVyLWNsdXN0ZXItb25saW5lLW1lZXRpbmctMjAyMS9ldmVudHMvb3Blbi1zcGFjZS1zZXNzaW9uLTEtbGlmZS1jeWNsZS1hbmFseXNpcy10b29sIiwiT3JnYW5pemF0aW9ucyI6W10sIk90aGVyc0ludm9sdmVkIjpbXSwiUHVibGlzaGVycyI6W10sIlF1b3RhdGlvbnMiOltdLCJSZWZlcmVuY2VUeXBlIjoiSW50ZXJuZXREb2N1bWVudCIsIlNob3J0VGl0bGUiOiJHbG9iYWwgU2hlbHRlciBDbHVzdGVyIDIwMjEg4oCTIE9wZW4gU3BhY2UgU2Vzc2lvbiAxIiwiU2hvcnRUaXRsZVVwZGF0ZVR5cGUiOjAsIlNvdXJjZU9mQmlibGlvZ3JhcGhpY0luZm9ybWF0aW9uIjoic2hlbHRlcmNsdXN0ZXIub3JnIiwiU3RhdGljSWRzIjpbIjVjNDhmODk1LTBmMzYtNGViNS1hZWZlLTFmNDMyMWQwZWU2YiJdLCJUYWJsZU9mQ29udGVudHNDb21wbGV4aXR5IjowLCJUYWJsZU9mQ29udGVudHNTb3VyY2VUZXh0Rm9ybWF0IjowLCJUYXNrcyI6W10sIlRpdGxlIjoiT3BlbiBTcGFjZSBTZXNzaW9uIDEgQSBMaWZlIEN5Y2xlIEFuYWx5c2lzIFRvb2wgdG8gQXNzZXNzIHRoZSBDYXJib24gRm9vdHByaW50IG9mIEh1bWFuaXRhcmlhbiBTaGVsdGVyIE9wdGlvbnMuIHwgU2hlbHRlciBDbHVzdGVyIiwiVHJhbnNsYXRvcnMiOltdLCJZZWFyIjoiMjAyMSIsIlllYXJSZXNvbHZlZCI6IjIwMjEiLCJDcmVhdGVkQnkiOiJfQUxJIiwiQ3JlYXRlZE9uIjoiMjAyMi0xMC0wNlQxNjo0OTozOSIsIk1vZGlmaWVkQnkiOiJfQUxJIiwiSWQiOiI5YTI0YmYwOC01ZjZmLTQ1N2ItYWRiNS1iZmZlMjNlNjEzZWEiLCJNb2RpZmllZE9uIjoiMjAyMi0xMC0wNlQxNjo1MDoyNCIsIlByb2plY3QiOnsiJHJlZiI6IjUifX0sIlVzZU51bWJlcmluZ1R5cGVPZlBhcmVudERvY3VtZW50IjpmYWxzZX0seyIkaWQiOiI5IiwiJHR5cGUiOiJTd2lzc0FjYWRlbWljLkNpdGF2aS5DaXRhdGlvbnMuV29yZFBsYWNlaG9sZGVyRW50cnksIFN3aXNzQWNhZGVtaWMuQ2l0YXZpIiwiSWQiOiI4NDJhMTNjZi1iNWNlLTQ5ZTYtYWEyMS0wYTUzOTQ1YjU0ODQiLCJSYW5nZVN0YXJ0IjoyOSwiUmFuZ2VMZW5ndGgiOjI2LCJSZWZlcmVuY2VJZCI6ImQxOTc5ZGU3LWFiNmYtNGY5Ni1iZjM0LThiOWU2NDMwNGQwYSIsIlJlZmVyZW5jZSI6eyIkaWQiOiIxMCIsIiR0eXBlIjoiU3dpc3NBY2FkZW1pYy5DaXRhdmkuUmVmZXJlbmNlLCBTd2lzc0FjYWRlbWljLkNpdGF2aSIsIkFic3RyYWN0Q29tcGxleGl0eSI6MCwiQWJzdHJhY3RTb3VyY2VUZXh0Rm9ybWF0IjowLCJBdXRob3JzIjpbeyIkaWQiOiIxMSIsIiR0eXBlIjoiU3dpc3NBY2FkZW1pYy5DaXRhdmkuUGVyc29uLCBTd2lzc0FjYWRlbWljLkNpdGF2aSIsIkZpcnN0TmFtZSI6IkVsaXNhaCIsIkxhc3ROYW1lIjoidmFuIEtlbXBlbiIsIk1pZGRsZU5hbWUiOiJBbnRvbmlhIiwiUHJvdGVjdGVkIjpmYWxzZSwiU2V4IjowLCJDcmVhdGVkQnkiOiJfQUxJIiwiQ3JlYXRlZE9uIjoiMjAyMi0wNS0wOFQwNTo1MzoxMSIsIk1vZGlmaWVkQnkiOiJfQUxJIiwiSWQiOiIzOWJlNDUzNi02MTMxLTRkYmMtODNhZC1hOWU0ZTgzZjBlYzgiLCJNb2RpZmllZE9uIjoiMjAyMi0wNS0wOFQwNTo1MzoxMSIsIlByb2plY3QiOnsiJHJlZiI6IjUifX0seyIkaWQiOiIxMiIsIiR0eXBlIjoiU3dpc3NBY2FkZW1pYy5DaXRhdmkuUGVyc29uLCBTd2lzc0FjYWRlbWljLkNpdGF2aSIsIkZpcnN0TmFtZSI6IkVpcmluaSIsIkxhc3ROYW1lIjoiU3BpbGlvdG9wb3Vsb3UiLCJQcm90ZWN0ZWQiOmZhbHNlLCJTZXgiOjAsIkNyZWF0ZWRCeSI6Il9BTEkiLCJDcmVhdGVkT24iOiIyMDIyLTA1LTA4VDA1OjUzOjExIiwiTW9kaWZpZWRCeSI6Il9BTEkiLCJJZCI6IjljNTc1ZDVjLWIwMDQtNGNkYy05YmRlLTdiNmM4MTkwNTIwYiIsIk1vZGlmaWVkT24iOiIyMDIyLTA1LTA4VDA1OjUzOjExIiwiUHJvamVjdCI6eyIkcmVmIjoiNSJ9fSx7IiRpZCI6IjEzIiwiJHR5cGUiOiJTd2lzc0FjYWRlbWljLkNpdGF2aS5QZXJzb24sIFN3aXNzQWNhZGVtaWMuQ2l0YXZpIiwiRmlyc3ROYW1lIjoiR29yYW4iLCJMYXN0TmFtZSI6IlN0b2phbm92c2tpIiwiUHJvdGVjdGVkIjpmYWxzZSwiU2V4IjoyLCJDcmVhdGVkQnkiOiJfQUxJIiwiQ3JlYXRlZE9uIjoiMjAyMi0wNS0wOFQwNTo1MzoxMiIsIk1vZGlmaWVkQnkiOiJfQUxJIiwiSWQiOiJmMzBjYmM2Mi05NjcxLTQ2YmMtOWJlNy1kNTZmYWUyYjBhMTAiLCJNb2RpZmllZE9uIjoiMjAyMi0wNS0wOFQwNTo1MzoxMiIsIlByb2plY3QiOnsiJHJlZiI6IjUifX0seyIkaWQiOiIxNCIsIiR0eXBlIjoiU3dpc3NBY2FkZW1pYy5DaXRhdmkuUGVyc29uLCBTd2lzc0FjYWRlbWljLkNpdGF2aSIsIkZpcnN0TmFtZSI6IlNhbmRlciIsIkxhc3ROYW1lIjoiTGVldXciLCJQcmVmaXgiOiJkZSIsIlByb3RlY3RlZCI6ZmFsc2UsIlNleCI6MCwiQ3JlYXRlZEJ5IjoiX0FMSSIsIkNyZWF0ZWRPbiI6IjIwMjItMDMtMTJUMDU6MDQ6MjYiLCJNb2RpZmllZEJ5IjoiX0FMSSIsIklkIjoiYjVhMDYzZTktNjVkYy00MDljLWI1YzItZDJkMGI1N2I2OWM5IiwiTW9kaWZpZWRPbiI6IjIwMjItMDMtMTJUMDU6MDQ6MjYiLCJQcm9qZWN0Ijp7IiRyZWYiOiI1In19XSwiQ2l0YXRpb25LZXkiOiJ2YW4gS2VtcGVuIGV0IGFsLiAyMDE3IiwiQ2l0YXRpb25LZXlVcGRhdGVUeXBlIjowLCJDb2xsYWJvcmF0b3JzIjpbXSwiQ3VzdG9tRmllbGQxIjoiMzYiLCJDdXN0b21GaWVsZDIiOiJFbXBpcmljYWwiLCJDdXN0b21GaWVsZDMiOiJTbG93LW9uc2V0IiwiQ3VzdG9tRmllbGQ0IjoiRGV2ZWxvcG1lbnQgYWlkIiwiQ3VzdG9tRmllbGQ1IjoiUmVjb3ZlcnkiLCJDdXN0b21GaWVsZDYiOiJDYXNlIHN0dWR5IiwiQ3VzdG9tRmllbGQ3IjoiRWNvbm9taWMrRW52aXJvbWVudGFsK1NvY2lhbCIsIkN1c3RvbUZpZWxkOCI6Ik5vdCBTcGVjaWZpYyIsIkN1c3RvbUZpZWxkOSI6Ik5ldGhlcmxhbmRzIiwiRG9pIjoiMTAuMTAwNy9zMTEzNjctMDE2LTEyNDUteiIsIkVkaXRvcnMiOltdLCJFdmFsdWF0aW9uQ29tcGxleGl0eSI6MCwiRXZhbHVhdGlvblNvdXJjZVRleHRGb3JtYXQiOjAsIkdyb3VwcyI6W3siJGlkIjoiMTU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2IiwiJHR5cGUiOiJTd2lzc0FjYWRlbWljLkNpdGF2aS5Mb2NhdGlvbiwgU3dpc3NBY2FkZW1pYy5DaXRhdmkiLCJBZGRyZXNzIjp7IiRpZCI6IjE3IiwiJHR5cGUiOiJTd2lzc0FjYWRlbWljLkNpdGF2aS5MaW5rZWRSZXNvdXJjZSwgU3dpc3NBY2FkZW1pYy5DaXRhdmkiLCJMaW5rZWRSZXNvdXJjZVR5cGUiOjUsIk9yaWdpbmFsU3RyaW5nIjoiaHR0cHM6Ly93d3cuc2NvcHVzLmNvbS9pbndhcmQvcmVjb3JkLnVyaT9laWQ9Mi1zMi4wLTg1MDA2NDg5ODIzJmRvaT0xMC4xMDA3JTJmczExMzY3LTAxNi0xMjQ1LXomcGFydG5lcklEPTQwJm1kNT1hZTM0OTM0Y2EyODEyOWE5N2NhZjA4NDFjZGVmMGU3YiIsIlVyaVN0cmluZyI6Imh0dHBzOi8vd3d3LnNjb3B1cy5jb20vaW53YXJkL3JlY29yZC51cmk/ZWlkPTItczIuMC04NTAwNjQ4OTgyMyZkb2k9MTAuMTAwNyUyZnMxMTM2Ny0wMTYtMTI0NS16JnBhcnRuZXJJRD00MCZtZDU9YWUzNDkzNGNhMjgxMjlhOTdjYWYwODQxY2RlZjBlN2IiLCJMaW5rZWRSZXNvdXJjZVN0YXR1cyI6OCwiUHJvcGVydGllcyI6eyIkaWQiOiIx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kOTczMDUwZS02MDVlLTQ0MjgtYjExZS01NDFlMmJlMDUzNmIiLCJNb2RpZmllZE9uIjoiMjAyMi0wMS0zMFQwNDo1NDo1MyIsIlByb2plY3QiOnsiJHJlZiI6IjUifX0seyIkaWQiOiIxOSIsIiR0eXBlIjoiU3dpc3NBY2FkZW1pYy5DaXRhdmkuTG9jYXRpb24sIFN3aXNzQWNhZGVtaWMuQ2l0YXZpIiwiQWRkcmVzcyI6eyIkaWQiOiIyMCIsIiR0eXBlIjoiU3dpc3NBY2FkZW1pYy5DaXRhdmkuTGlua2VkUmVzb3VyY2UsIFN3aXNzQWNhZGVtaWMuQ2l0YXZpIiwiTGlua2VkUmVzb3VyY2VUeXBlIjo1LCJPcmlnaW5hbFN0cmluZyI6IjEwLjEwMDcvczExMzY3LTAxNi0xMjQ1LXoiLCJVcmlTdHJpbmciOiJodHRwczovL2RvaS5vcmcvMTAuMTAwNy9zMTEzNjctMDE2LTEyNDUtei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E4NTE2OTM5LTg5NmUtNGUxYi05NTJhLTdkYzk4MzllMzhiMCIsIk1vZGlmaWVkT24iOiIyMDIyLTAxLTMwVDA0OjU0OjUzIiwiUHJvamVjdCI6eyIkcmVmIjoiNSJ9fV0sIk51bWJlciI6IjExIiwiT25saW5lQWRkcmVzcyI6Imh0dHBzOi8vd3d3LnNjb3B1cy5jb20vaW53YXJkL3JlY29yZC51cmk/ZWlkPTItczIuMC04NTAwNjQ4OTgyMyZkb2k9MTAuMTAwNyUyZnMxMTM2Ny0wMTYtMTI0NS16JnBhcnRuZXJJRD00MCZtZDU9YWUzNDkzNGNhMjgxMjlhOTdjYWYwODQxY2RlZjBlN2IiLCJPcmdhbml6YXRpb25zIjpbXSwiT3RoZXJzSW52b2x2ZWQiOltdLCJQYWdlUmFuZ2UiOiI8c3A+XHJcbiAgPG4+MTcxODwvbj5cclxuICA8aW4+dHJ1ZTwvaW4+XHJcbiAgPG9zPjE3MTg8L29zPlxyXG4gIDxwcz4xNzE4PC9wcz5cclxuPC9zcD5cclxuPGVwPlxyXG4gIDxuPjE3MzA8L24+XHJcbiAgPGluPnRydWU8L2luPlxyXG4gIDxvcz4xNzMwPC9vcz5cclxuICA8cHM+MTczMDwvcHM+XHJcbjwvZXA+XHJcbjxvcz4xNzE4LTE3MzA8L29zPiIsIlBlcmlvZGljYWwiOnsiJGlkIjoiMjIiLCIkdHlwZSI6IlN3aXNzQWNhZGVtaWMuQ2l0YXZpLlBlcmlvZGljYWwsIFN3aXNzQWNhZGVtaWMuQ2l0YXZpIiwiTmFtZSI6IkludGVybmF0aW9uYWwgSm91cm5hbCBvZiBMaWZlIEN5Y2xlIEFzc2Vzc21lbnQiLCJQYWdpbmF0aW9uIjowLCJQcm90ZWN0ZWQiOmZhbHNlLCJDcmVhdGVkQnkiOiJfQW5qb21zaG9hZSIsIkNyZWF0ZWRPbiI6IjIwMjItMDEtMzBUMDQ6NTQ6NTMiLCJNb2RpZmllZEJ5IjoiX0Fuam9tc2hvYWUiLCJJZCI6ImU5YmRhZjljLWUxNzMtNDlkNi1hOGZhLTYzYTFkYzkzMzhlNyIsIk1vZGlmaWVkT24iOiIyMDIyLTAxLTMwVDA0OjU0OjUzIiwiUHJvamVjdCI6eyIkcmVmIjoiNSJ9fSwiUHVibGlzaGVycyI6W3siJGlkIjoiMjMiLCIkdHlwZSI6IlN3aXNzQWNhZGVtaWMuQ2l0YXZpLlB1Ymxpc2hlciwgU3dpc3NBY2FkZW1pYy5DaXRhdmkiLCJOYW1lIjoiU3ByaW5nZXIiLCJQcm90ZWN0ZWQiOmZhbHNlLCJDcmVhdGVkQnkiOiJfQUxJIiwiQ3JlYXRlZE9uIjoiMjAyMi0wMy0xMlQwNTowNDoyOSIsIk1vZGlmaWVkQnkiOiJfQUxJIiwiSWQiOiI5Y2Y1OTFhZS03YjdhLTRhOTctOTc1Yy04NjY4YzExN2I1NmIiLCJNb2RpZmllZE9uIjoiMjAyMi0wMy0xMlQwNTowNDoyOSIsIlByb2plY3QiOnsiJHJlZiI6IjUifX1dLCJRdW90YXRpb25zIjpbXSwiUmVmZXJlbmNlVHlwZSI6IkpvdXJuYWxBcnRpY2xlIiwiU2hvcnRUaXRsZSI6InZhbiBLZW1wZW4sIFNwaWxpb3RvcG91bG91IGV0IGFsLiAyMDE3IOKAkyBVc2luZyBsaWZlIGN5Y2xlIHN1c3RhaW5hYmlsaXR5IGFzc2Vzc21lbnQiLCJTaG9ydFRpdGxlVXBkYXRlVHlwZSI6MCwiU291cmNlT2ZCaWJsaW9ncmFwaGljSW5mb3JtYXRpb24iOiJDcm9zc1JlZiIsIlN0YXRpY0lkcyI6WyIzZjJiNGM2Ni01ZmQ4LTQxMGUtOTFmYy0xZDJiNWZlN2JjMDIiXSwiVGFibGVPZkNvbnRlbnRzQ29tcGxleGl0eSI6MCwiVGFibGVPZkNvbnRlbnRzU291cmNlVGV4dEZvcm1hdCI6MCwiVGFza3MiOltdLCJUaXRsZSI6IlVzaW5nIGxpZmUgY3ljbGUgc3VzdGFpbmFiaWxpdHkgYXNzZXNzbWVudCB0byB0cmFkZSBvZmYgc291cmNpbmcgc3RyYXRlZ2llcyBmb3IgaHVtYW5pdGFyaWFuIHJlbGllZiBpdGVtcyIsIlRyYW5zbGF0b3JzIjpbXSwiVm9sdW1lIjoiMjIiLCJZZWFyIjoiMjAxNyIsIlllYXJSZXNvbHZlZCI6IjIwMTciLCJDcmVhdGVkQnkiOiJfQW5qb21zaG9hZSIsIkNyZWF0ZWRPbiI6IjIwMjItMDEtMzBUMDQ6NTQ6NTMiLCJNb2RpZmllZEJ5IjoiX0FMSSIsIklkIjoiZDE5NzlkZTctYWI2Zi00Zjk2LWJmMzQtOGI5ZTY0MzA0ZDBhIiwiTW9kaWZpZWRPbiI6IjIwMjItMTAtMzFUMDU6MjI6MjIiLCJQcm9qZWN0Ijp7IiRyZWYiOiI1In19LCJVc2VOdW1iZXJpbmdUeXBlT2ZQYXJlbnREb2N1bWVudCI6ZmFsc2V9XSwiRm9ybWF0dGVkVGV4dCI6eyIkaWQiOiIyNCIsIkNvdW50IjozLCJUZXh0VW5pdHMiOlt7IiRpZCI6IjI1IiwiRm9udFN0eWxlIjp7IiRpZCI6IjI2IiwiTmV1dHJhbCI6dHJ1ZX0sIlJlYWRpbmdPcmRlciI6MSwiVGV4dCI6IihHbG9iYWwgU2hlbHRlciBDbHVzdGVyLCAyMDIxOyB2YW4gS2VtcGVuIn0seyIkaWQiOiIyNyIsIkZvbnRTdHlsZSI6eyIkaWQiOiIyOCIsIkl0YWxpYyI6dHJ1ZX0sIlJlYWRpbmdPcmRlciI6MSwiVGV4dCI6IiBldCBhbC4ifSx7IiRpZCI6IjI5IiwiRm9udFN0eWxlIjp7IiRpZCI6IjMwIiwiTmV1dHJhbCI6dHJ1ZX0sIlJlYWRpbmdPcmRlciI6MSwiVGV4dCI6IiwgMjAxNykifV19LCJUYWciOiJDaXRhdmlQbGFjZWhvbGRlciNmZmE0MzNlMi05YTc2LTQyMDUtYjljNy00ZGYzODZjODhlODgiLCJUZXh0IjoiKEdsb2JhbCBTaGVsdGVyIENsdXN0ZXIsIDIwMjE7IHZhbiBLZW1wZW4gZXQgYWwuLCAyMDE3KSIsIldBSVZlcnNpb24iOiI2LjguMC4wIn0=}</w:instrText>
          </w:r>
          <w:r w:rsidR="00901DCC" w:rsidRPr="00DD54E3">
            <w:rPr>
              <w:color w:val="000000" w:themeColor="text1"/>
              <w:lang w:val="en-GB"/>
            </w:rPr>
            <w:fldChar w:fldCharType="separate"/>
          </w:r>
          <w:r w:rsidR="00B10F20" w:rsidRPr="00DD54E3">
            <w:rPr>
              <w:color w:val="000000" w:themeColor="text1"/>
              <w:lang w:val="en-GB"/>
            </w:rPr>
            <w:t>(Global Shelter Cluster, 2021; van Kempen</w:t>
          </w:r>
          <w:r w:rsidR="00B10F20" w:rsidRPr="00DD54E3">
            <w:rPr>
              <w:i/>
              <w:color w:val="000000" w:themeColor="text1"/>
              <w:lang w:val="en-GB"/>
            </w:rPr>
            <w:t xml:space="preserve"> et al.</w:t>
          </w:r>
          <w:r w:rsidR="00B10F20" w:rsidRPr="00DD54E3">
            <w:rPr>
              <w:color w:val="000000" w:themeColor="text1"/>
              <w:lang w:val="en-GB"/>
            </w:rPr>
            <w:t>, 2017)</w:t>
          </w:r>
          <w:r w:rsidR="00901DCC" w:rsidRPr="00DD54E3">
            <w:rPr>
              <w:color w:val="000000" w:themeColor="text1"/>
              <w:lang w:val="en-GB"/>
            </w:rPr>
            <w:fldChar w:fldCharType="end"/>
          </w:r>
        </w:sdtContent>
      </w:sdt>
      <w:r w:rsidR="001A1EC4" w:rsidRPr="00DD54E3">
        <w:rPr>
          <w:color w:val="000000" w:themeColor="text1"/>
          <w:lang w:val="en-GB"/>
        </w:rPr>
        <w:t>.</w:t>
      </w:r>
      <w:r w:rsidR="00CA61C8" w:rsidRPr="00DD54E3">
        <w:rPr>
          <w:color w:val="000000" w:themeColor="text1"/>
          <w:lang w:val="en-GB"/>
        </w:rPr>
        <w:t xml:space="preserve"> </w:t>
      </w:r>
      <w:r w:rsidR="00F16BEE" w:rsidRPr="00DD54E3">
        <w:rPr>
          <w:color w:val="000000" w:themeColor="text1"/>
          <w:lang w:val="en-GB"/>
        </w:rPr>
        <w:t xml:space="preserve">Despite </w:t>
      </w:r>
      <w:r w:rsidR="008B485C" w:rsidRPr="00DD54E3">
        <w:rPr>
          <w:color w:val="000000" w:themeColor="text1"/>
          <w:lang w:val="en-GB"/>
        </w:rPr>
        <w:t>being an important topic</w:t>
      </w:r>
      <w:r w:rsidR="00F16BEE" w:rsidRPr="00DD54E3">
        <w:rPr>
          <w:color w:val="000000" w:themeColor="text1"/>
          <w:lang w:val="en-GB"/>
        </w:rPr>
        <w:t>, t</w:t>
      </w:r>
      <w:r w:rsidR="00CA61C8" w:rsidRPr="00DD54E3">
        <w:rPr>
          <w:color w:val="000000" w:themeColor="text1"/>
          <w:lang w:val="en-GB"/>
        </w:rPr>
        <w:t xml:space="preserve">he scarcity of research addressing life cycle sustainability analysis in HSCs highlights the need for further exploration and understanding of the potential benefits and implications of this approach. </w:t>
      </w:r>
      <w:sdt>
        <w:sdtPr>
          <w:rPr>
            <w:color w:val="000000" w:themeColor="text1"/>
            <w:lang w:val="en-GB"/>
          </w:rPr>
          <w:alias w:val="To edit, see citavi.com/edit"/>
          <w:tag w:val="CitaviPlaceholder#5acc81ea-d140-4ad9-9982-d1a97d220163"/>
          <w:id w:val="1207526280"/>
          <w:placeholder>
            <w:docPart w:val="D7290B54A7FE45B7B05D70E0EC7BFF0F"/>
          </w:placeholder>
        </w:sdtPr>
        <w:sdtContent>
          <w:r w:rsidR="005D54C0"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Y4OTA0MjkzLWVlZWEtNDAwNy1hYzI5LWIxMGJkNzg5ZGMzMiIsIlJhbmdlTGVuZ3RoIjoxMiwiUmVmZXJlbmNlSWQiOiI2OWRmMjUzMC0zYmIyLTQ1MzEtYTU4MS05ODMxYjNjNDZjMD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plbm5pZmVyIiwiTGFzdE5hbWUiOiJHcmVlbiIsIk1pZGRsZU5hbWUiOiJMLiIsIlByb3RlY3RlZCI6ZmFsc2UsIlNleCI6MSwiQ3JlYXRlZEJ5IjoiX0FMSSIsIkNyZWF0ZWRPbiI6IjIwMjItMDUtMDhUMDU6NTE6NDMiLCJNb2RpZmllZEJ5IjoiX0FMSSIsIklkIjoiZTk3MjlmMGItZDllNC00NzgzLTg3ZWEtMjg4YmFkOTRhODdkIiwiTW9kaWZpZWRPbiI6IjIwMjItMDUtMDhUMDU6NTE6NDMiLCJQcm9qZWN0Ijp7IiRpZCI6IjUiLCIkdHlwZSI6IlN3aXNzQWNhZGVtaWMuQ2l0YXZpLlByb2plY3QsIFN3aXNzQWNhZGVtaWMuQ2l0YXZpIn19LHsiJGlkIjoiNiIsIiR0eXBlIjoiU3dpc3NBY2FkZW1pYy5DaXRhdmkuUGVyc29uLCBTd2lzc0FjYWRlbWljLkNpdGF2aSIsIkZpcnN0TmFtZSI6Ik9saXZpZXIiLCJMYXN0TmFtZSI6IldlY2siLCJNaWRkbGVOYW1lIjoiTC4iLCJQcmVmaXgiOiJkZSIsIlByb3RlY3RlZCI6ZmFsc2UsIlNleCI6MiwiQ3JlYXRlZEJ5IjoiX0FMSSIsIkNyZWF0ZWRPbiI6IjIwMjItMDUtMDhUMDU6NTE6NDMiLCJNb2RpZmllZEJ5IjoiX0FMSSIsIklkIjoiZTU2OWNjMzEtZmZhOC00NWIyLThmZDUtYmU3Mjk1NDJhZWI4IiwiTW9kaWZpZWRPbiI6IjIwMjItMDUtMDhUMDU6NTE6NDMiLCJQcm9qZWN0Ijp7IiRyZWYiOiI1In19LHsiJGlkIjoiNyIsIiR0eXBlIjoiU3dpc3NBY2FkZW1pYy5DaXRhdmkuUGVyc29uLCBTd2lzc0FjYWRlbWljLkNpdGF2aSIsIkZpcnN0TmFtZSI6IlBhYmxvIiwiTGFzdE5hbWUiOiJTdWFyZXoiLCJQcm90ZWN0ZWQiOmZhbHNlLCJTZXgiOjIsIkNyZWF0ZWRCeSI6Il9BTEkiLCJDcmVhdGVkT24iOiIyMDIyLTA1LTA4VDA1OjUxOjQ0IiwiTW9kaWZpZWRCeSI6Il9BTEkiLCJJZCI6ImM2MjIyMTAzLTA0M2EtNGFmOC1hZjhmLWY4M2Y2MDAzZDg3NyIsIk1vZGlmaWVkT24iOiIyMDIyLTA1LTA4VDA1OjUxOjQ0IiwiUHJvamVjdCI6eyIkcmVmIjoiNSJ9fV0sIkNpdGF0aW9uS2V5IjoiR3JlZW4gZXQgYWwuIDIwMTMiLCJDaXRhdGlvbktleVVwZGF0ZVR5cGUiOjAsIkNvbGxhYm9yYXRvcnMiOltdLCJDdXN0b21GaWVsZDEiOiIxNCIsIkN1c3RvbUZpZWxkMiI6IkFuYWx5dGljYWwiLCJDdXN0b21GaWVsZDMiOiJTbG93LW9uc2V0IiwiQ3VzdG9tRmllbGQ0IjoiRGV2ZWxvcG1lbnQgYWlkIiwiQ3VzdG9tRmllbGQ1IjoiUmVjb3ZlcnkiLCJDdXN0b21GaWVsZDYiOiJTaW11bGF0aW9uIiwiQ3VzdG9tRmllbGQ3IjoiRWNvbm9taWMiLCJDdXN0b21GaWVsZDgiOiJOb3QgU3BlY2lmaWMiLCJDdXN0b21GaWVsZDkiOiJVbml0ZWQgU3RhdGVzIiwiRG9pIjoiMTAuMTEwOC8yMDQyNjc0MTMxMTMyODQ4NC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mh0dHBzOi8vd3d3LmVtZXJhbGQuY29tL2luc2lnaHQvY29udGVudC9kb2kvMTAuMTEwOC8yMDQyNjc0MTMxMTMyODQ4NC9mdWxsL2h0bWwiLCJVcmlTdHJpbmciOiJodHRwczovL3d3dy5lbWVyYWxkLmNvbS9pbnNpZ2h0L2NvbnRlbnQvZG9pLzEwLjExMDgvMjA0MjY3NDEzMTEzMjg0ODQvZnVsbC9odG1s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1OjUzIiwiTW9kaWZpZWRCeSI6Il9BbmpvbXNob2FlIiwiSWQiOiIyN2I4MjJmYi0wMTY2LTQxMmQtOGViNy1lMWNjOTk5MTc4ZTEiLCJNb2RpZmllZE9uIjoiMjAyMi0wMy0xMVQwNjozNTo1MyIsIlByb2plY3QiOnsiJHJlZiI6IjUifX0seyIkaWQiOiIxMiIsIiR0eXBlIjoiU3dpc3NBY2FkZW1pYy5DaXRhdmkuTG9jYXRpb24sIFN3aXNzQWNhZGVtaWMuQ2l0YXZpIiwiQWRkcmVzcyI6eyIkaWQiOiIxMyIsIiR0eXBlIjoiU3dpc3NBY2FkZW1pYy5DaXRhdmkuTGlua2VkUmVzb3VyY2UsIFN3aXNzQWNhZGVtaWMuQ2l0YXZpIiwiTGlua2VkUmVzb3VyY2VUeXBlIjo1LCJPcmlnaW5hbFN0cmluZyI6Imh0dHBzOi8vd3d3LnNjb3B1cy5jb20vaW53YXJkL3JlY29yZC51cmk/ZWlkPTItczIuMC04NDk1Mjg5NTkzNiZkb2k9MTAuMTEwOCUyZjIwNDI2NzQxMzExMzI4NDg0JnBhcnRuZXJJRD00MCZtZDU9MjdlZDI4NjNkNmVmNjM3YTMwMjE5ZTAwNDk4ZTk1MDAiLCJVcmlTdHJpbmciOiJodHRwczovL3d3dy5zY29wdXMuY29tL2lud2FyZC9yZWNvcmQudXJpP2VpZD0yLXMyLjAtODQ5NTI4OTU5MzYmZG9pPTEwLjExMDglMmYyMDQyNjc0MTMxMTMyODQ4NCZwYXJ0bmVySUQ9NDAmbWQ1PTI3ZWQyODYzZDZlZjYzN2EzMDIxOWUwMDQ5OGU5NTAw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WNmODMwZjgtYzBkOS00NjliLTg1OWEtMDQ5YTFiY2FmMGRhIiwiTW9kaWZpZWRPbiI6IjIwMjItMDEtMzBUMDQ6NTQ6NTMiLCJQcm9qZWN0Ijp7IiRyZWYiOiI1In19LHsiJGlkIjoiMTUiLCIkdHlwZSI6IlN3aXNzQWNhZGVtaWMuQ2l0YXZpLkxvY2F0aW9uLCBTd2lzc0FjYWRlbWljLkNpdGF2aSIsIkFkZHJlc3MiOnsiJGlkIjoiMTYiLCIkdHlwZSI6IlN3aXNzQWNhZGVtaWMuQ2l0YXZpLkxpbmtlZFJlc291cmNlLCBTd2lzc0FjYWRlbWljLkNpdGF2aSIsIkxpbmtlZFJlc291cmNlVHlwZSI6NSwiT3JpZ2luYWxTdHJpbmciOiIxMC4xMTA4LzIwNDI2NzQxMzExMzI4NDg0IiwiVXJpU3RyaW5nIjoiaHR0cHM6Ly9kb2kub3JnLzEwLjExMDgvMjA0MjY3NDEzMTEzMjg0ODQiLCJMaW5rZWRSZXNvdXJjZVN0YXR1cyI6OCwiUHJvcGVydGllcyI6eyIkaWQiOiI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2MmEyYmY2Ni0yMmFhLTQxYmEtYmJiYi01NzdhZWZlMjBmNWYiLCJNb2RpZmllZE9uIjoiMjAyMi0wMS0zMFQwNDo1NDo1MyIsIlByb2plY3QiOnsiJHJlZiI6IjUifX1dLCJOdW1iZXIiOiIxIiwiT25saW5lQWRkcmVzcyI6Imh0dHBzOi8vd3d3LnNjb3B1cy5jb20vaW53YXJkL3JlY29yZC51cmk/ZWlkPTItczIuMC04NDk1Mjg5NTkzNiZkb2k9MTAuMTEwOCUyZjIwNDI2NzQxMzExMzI4NDg0JnBhcnRuZXJJRD00MCZtZDU9MjdlZDI4NjNkNmVmNjM3YTMwMjE5ZTAwNDk4ZTk1MDAiLCJPcmdhbml6YXRpb25zIjpbXSwiT3RoZXJzSW52b2x2ZWQiOltdLCJQYWdlUmFuZ2UiOiI8c3A+XHJcbiAgPG4+Nzwvbj5cclxuICA8aW4+dHJ1ZTwvaW4+XHJcbiAgPG9zPjc8L29zPlxyXG4gIDxwcz43PC9wcz5cclxuPC9zcD5cclxuPGVwPlxyXG4gIDxuPjIxPC9uPlxyXG4gIDxpbj50cnVlPC9pbj5cclxuICA8b3M+MjE8L29zPlxyXG4gIDxwcz4yMTwvcHM+XHJcbjwvZXA+XHJcbjxvcz43LTIxPC9vcz4iLCJQZXJpb2RpY2FsIjp7IiRpZCI6IjE4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OS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R3JlZW4sIFdlY2sgZXQgYWwuIDIwMTMg4oCTIEV2YWx1YXRpbmcgdGhlIGVjb25vbWljIHN1c3RhaW5hYmlsaXR5IiwiU2hvcnRUaXRsZVVwZGF0ZVR5cGUiOjAsIlNvdXJjZU9mQmlibGlvZ3JhcGhpY0luZm9ybWF0aW9uIjoiQ3Jvc3NSZWYiLCJTdGF0aWNJZHMiOlsiMDYwNTUzZTctZGQxYi00MGIxLWEwNDQtNDYxNDI0NGJhMjE4Il0sIlRhYmxlT2ZDb250ZW50c0NvbXBsZXhpdHkiOjAsIlRhYmxlT2ZDb250ZW50c1NvdXJjZVRleHRGb3JtYXQiOjAsIlRhc2tzIjpbXSwiVGl0bGUiOiJFdmFsdWF0aW5nIHRoZSBlY29ub21pYyBzdXN0YWluYWJpbGl0eSBvZiBzYW5pdGF0aW9uIGxvZ2lzdGljcyBpbiBTZW5lZ2FsIiwiVHJhbnNsYXRvcnMiOltdLCJWb2x1bWUiOiIzIiwiWWVhciI6IjIwMTMiLCJZZWFyUmVzb2x2ZWQiOiIyMDEzIiwiQ3JlYXRlZEJ5IjoiX0Fuam9tc2hvYWUiLCJDcmVhdGVkT24iOiIyMDIyLTAxLTMwVDA0OjU0OjUzIiwiTW9kaWZpZWRCeSI6Il9BTEkiLCJJZCI6IjY5ZGYyNTMwLTNiYjItNDUzMS1hNTgxLTk4MzFiM2M0NmMwOSIsIk1vZGlmaWVkT24iOiIyMDIyLTA5LTI4VDEzOjMzOjI1IiwiUHJvamVjdCI6eyIkcmVmIjoiNSJ9fSwiVXNlTnVtYmVyaW5nVHlwZU9mUGFyZW50RG9jdW1lbnQiOmZhbHNlfV0sIkZvcm1hdHRlZFRleHQiOnsiJGlkIjoiMjAiLCJDb3VudCI6MiwiVGV4dFVuaXRzIjpbeyIkaWQiOiIyMSIsIkZvbnRTdHlsZSI6eyIkaWQiOiIyMiIsIk5ldXRyYWwiOnRydWV9LCJSZWFkaW5nT3JkZXIiOjEsIlRleHQiOiJHcmVlbiJ9LHsiJGlkIjoiMjMiLCJGb250U3R5bGUiOnsiJGlkIjoiMjQiLCJJdGFsaWMiOnRydWV9LCJSZWFkaW5nT3JkZXIiOjEsIlRleHQiOiIgZXQgYWwuIn1dfSwiVGFnIjoiQ2l0YXZpUGxhY2Vob2xkZXIjNWFjYzgxZWEtZDE0MC00YWQ5LTk5ODItZDFhOTdkMjIwMTYzIiwiVGV4dCI6IkdyZWVuIGV0IGFsLiIsIldBSVZlcnNpb24iOiI2LjguMC4wIn0=}</w:instrText>
          </w:r>
          <w:r w:rsidR="005D54C0" w:rsidRPr="00DD54E3">
            <w:rPr>
              <w:color w:val="000000" w:themeColor="text1"/>
              <w:lang w:val="en-GB"/>
            </w:rPr>
            <w:fldChar w:fldCharType="separate"/>
          </w:r>
          <w:r w:rsidR="00B10F20" w:rsidRPr="00DD54E3">
            <w:rPr>
              <w:color w:val="000000" w:themeColor="text1"/>
              <w:lang w:val="en-GB"/>
            </w:rPr>
            <w:t>Green</w:t>
          </w:r>
          <w:r w:rsidR="00B10F20" w:rsidRPr="00DD54E3">
            <w:rPr>
              <w:i/>
              <w:color w:val="000000" w:themeColor="text1"/>
              <w:lang w:val="en-GB"/>
            </w:rPr>
            <w:t xml:space="preserve"> et al.</w:t>
          </w:r>
          <w:r w:rsidR="005D54C0" w:rsidRPr="00DD54E3">
            <w:rPr>
              <w:color w:val="000000" w:themeColor="text1"/>
              <w:lang w:val="en-GB"/>
            </w:rPr>
            <w:fldChar w:fldCharType="end"/>
          </w:r>
        </w:sdtContent>
      </w:sdt>
      <w:r w:rsidR="005D54C0" w:rsidRPr="00DD54E3">
        <w:rPr>
          <w:color w:val="000000" w:themeColor="text1"/>
          <w:lang w:val="en-GB"/>
        </w:rPr>
        <w:t xml:space="preserve"> </w:t>
      </w:r>
      <w:sdt>
        <w:sdtPr>
          <w:rPr>
            <w:color w:val="000000" w:themeColor="text1"/>
            <w:lang w:val="en-GB"/>
          </w:rPr>
          <w:alias w:val="To edit, see citavi.com/edit"/>
          <w:tag w:val="CitaviPlaceholder#6ec2f221-2f2b-48c4-97c2-5dd1c014c661"/>
          <w:id w:val="-1299147127"/>
          <w:placeholder>
            <w:docPart w:val="EBF45F526AC1466AB74603354E54E652"/>
          </w:placeholder>
        </w:sdtPr>
        <w:sdtContent>
          <w:r w:rsidR="005D54C0"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RmZWY0YWFiLWE1NzUtNDA5My04YTdjLTc0MzA0ZWVlYTViMSIsIlJhbmdlTGVuZ3RoIjo2LCJSZWZlcmVuY2VJZCI6IjY5ZGYyNTMwLTNiYjItNDUzMS1hNTgxLTk4MzFiM2M0NmMw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KZW5uaWZlciIsIkxhc3ROYW1lIjoiR3JlZW4iLCJNaWRkbGVOYW1lIjoiTC4iLCJQcm90ZWN0ZWQiOmZhbHNlLCJTZXgiOjEsIkNyZWF0ZWRCeSI6Il9BTEkiLCJDcmVhdGVkT24iOiIyMDIyLTA1LTA4VDA1OjUxOjQzIiwiTW9kaWZpZWRCeSI6Il9BTEkiLCJJZCI6ImU5NzI5ZjBiLWQ5ZTQtNDc4My04N2VhLTI4OGJhZDk0YTg3ZCIsIk1vZGlmaWVkT24iOiIyMDIyLTA1LTA4VDA1OjUxOjQzIiwiUHJvamVjdCI6eyIkaWQiOiI1IiwiJHR5cGUiOiJTd2lzc0FjYWRlbWljLkNpdGF2aS5Qcm9qZWN0LCBTd2lzc0FjYWRlbWljLkNpdGF2aSJ9fSx7IiRpZCI6IjYiLCIkdHlwZSI6IlN3aXNzQWNhZGVtaWMuQ2l0YXZpLlBlcnNvbiwgU3dpc3NBY2FkZW1pYy5DaXRhdmkiLCJGaXJzdE5hbWUiOiJPbGl2aWVyIiwiTGFzdE5hbWUiOiJXZWNrIiwiTWlkZGxlTmFtZSI6IkwuIiwiUHJlZml4IjoiZGUiLCJQcm90ZWN0ZWQiOmZhbHNlLCJTZXgiOjIsIkNyZWF0ZWRCeSI6Il9BTEkiLCJDcmVhdGVkT24iOiIyMDIyLTA1LTA4VDA1OjUxOjQzIiwiTW9kaWZpZWRCeSI6Il9BTEkiLCJJZCI6ImU1NjljYzMxLWZmYTgtNDViMi04ZmQ1LWJlNzI5NTQyYWViOCIsIk1vZGlmaWVkT24iOiIyMDIyLTA1LTA4VDA1OjUxOjQzIiwiUHJvamVjdCI6eyIkcmVmIjoiNSJ9fSx7IiRpZCI6IjciLCIkdHlwZSI6IlN3aXNzQWNhZGVtaWMuQ2l0YXZpLlBlcnNvbiwgU3dpc3NBY2FkZW1pYy5DaXRhdmkiLCJGaXJzdE5hbWUiOiJQYWJsbyIsIkxhc3ROYW1lIjoiU3VhcmV6IiwiUHJvdGVjdGVkIjpmYWxzZSwiU2V4IjoyLCJDcmVhdGVkQnkiOiJfQUxJIiwiQ3JlYXRlZE9uIjoiMjAyMi0wNS0wOFQwNTo1MTo0NCIsIk1vZGlmaWVkQnkiOiJfQUxJIiwiSWQiOiJjNjIyMjEwMy0wNDNhLTRhZjgtYWY4Zi1mODNmNjAwM2Q4NzciLCJNb2RpZmllZE9uIjoiMjAyMi0wNS0wOFQwNTo1MTo0NCIsIlByb2plY3QiOnsiJHJlZiI6IjUifX1dLCJDaXRhdGlvbktleSI6IkdyZWVuIGV0IGFsLiAyMDEzIiwiQ2l0YXRpb25LZXlVcGRhdGVUeXBlIjowLCJDb2xsYWJvcmF0b3JzIjpbXSwiQ3VzdG9tRmllbGQxIjoiMTQiLCJDdXN0b21GaWVsZDIiOiJBbmFseXRpY2FsIiwiQ3VzdG9tRmllbGQzIjoiU2xvdy1vbnNldCIsIkN1c3RvbUZpZWxkNCI6IkRldmVsb3BtZW50IGFpZCIsIkN1c3RvbUZpZWxkNSI6IlJlY292ZXJ5IiwiQ3VzdG9tRmllbGQ2IjoiU2ltdWxhdGlvbiIsIkN1c3RvbUZpZWxkNyI6IkVjb25vbWljIiwiQ3VzdG9tRmllbGQ4IjoiTm90IFNwZWNpZmljIiwiQ3VzdG9tRmllbGQ5IjoiVW5pdGVkIFN0YXRlcyIsIkRvaSI6IjEwLjExMDgvMjA0MjY3NDEzMTEzMjg0ODQ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JodHRwczovL3d3dy5lbWVyYWxkLmNvbS9pbnNpZ2h0L2NvbnRlbnQvZG9pLzEwLjExMDgvMjA0MjY3NDEzMTEzMjg0ODQvZnVsbC9odG1sIiwiVXJpU3RyaW5nIjoiaHR0cHM6Ly93d3cuZW1lcmFsZC5jb20vaW5zaWdodC9jb250ZW50L2RvaS8xMC4xMTA4LzIwNDI2NzQxMzExMzI4NDg0L2Z1bGwvaHRtbC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1MyIsIk1vZGlmaWVkQnkiOiJfQW5qb21zaG9hZSIsIklkIjoiMjdiODIyZmItMDE2Ni00MTJkLThlYjctZTFjYzk5OTE3OGUxIiwiTW9kaWZpZWRPbiI6IjIwMjItMDMtMTFUMDY6MzU6NTMiLCJQcm9qZWN0Ijp7IiRyZWYiOiI1In19LHsiJGlkIjoiMTIiLCIkdHlwZSI6IlN3aXNzQWNhZGVtaWMuQ2l0YXZpLkxvY2F0aW9uLCBTd2lzc0FjYWRlbWljLkNpdGF2aSIsIkFkZHJlc3MiOnsiJGlkIjoiMTMiLCIkdHlwZSI6IlN3aXNzQWNhZGVtaWMuQ2l0YXZpLkxpbmtlZFJlc291cmNlLCBTd2lzc0FjYWRlbWljLkNpdGF2aSIsIkxpbmtlZFJlc291cmNlVHlwZSI6NSwiT3JpZ2luYWxTdHJpbmciOiJodHRwczovL3d3dy5zY29wdXMuY29tL2lud2FyZC9yZWNvcmQudXJpP2VpZD0yLXMyLjAtODQ5NTI4OTU5MzYmZG9pPTEwLjExMDglMmYyMDQyNjc0MTMxMTMyODQ4NCZwYXJ0bmVySUQ9NDAmbWQ1PTI3ZWQyODYzZDZlZjYzN2EzMDIxOWUwMDQ5OGU5NTAwIiwiVXJpU3RyaW5nIjoiaHR0cHM6Ly93d3cuc2NvcHVzLmNvbS9pbndhcmQvcmVjb3JkLnVyaT9laWQ9Mi1zMi4wLTg0OTUyODk1OTM2JmRvaT0xMC4xMTA4JTJmMjA0MjY3NDEzMTEzMjg0ODQmcGFydG5lcklEPTQwJm1kNT0yN2VkMjg2M2Q2ZWY2MzdhMzAyMTllMDA0OThlOTUwMC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VjZjgzMGY4LWMwZDktNDY5Yi04NTlhLTA0OWExYmNhZjBkYSIsIk1vZGlmaWVkT24iOiIyMDIyLTAxLTMwVDA0OjU0OjUzIiwiUHJvamVjdCI6eyIkcmVmIjoiNSJ9fSx7IiRpZCI6IjE1IiwiJHR5cGUiOiJTd2lzc0FjYWRlbWljLkNpdGF2aS5Mb2NhdGlvbiwgU3dpc3NBY2FkZW1pYy5DaXRhdmkiLCJBZGRyZXNzIjp7IiRpZCI6IjE2IiwiJHR5cGUiOiJTd2lzc0FjYWRlbWljLkNpdGF2aS5MaW5rZWRSZXNvdXJjZSwgU3dpc3NBY2FkZW1pYy5DaXRhdmkiLCJMaW5rZWRSZXNvdXJjZVR5cGUiOjUsIk9yaWdpbmFsU3RyaW5nIjoiMTAuMTEwOC8yMDQyNjc0MTMxMTMyODQ4NCIsIlVyaVN0cmluZyI6Imh0dHBzOi8vZG9pLm9yZy8xMC4xMTA4LzIwNDI2NzQxMzExMzI4NDg0IiwiTGlua2VkUmVzb3VyY2VTdGF0dXMiOjgsIlByb3BlcnRpZXMiOnsiJGlkIjoiMT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NjJhMmJmNjYtMjJhYS00MWJhLWJiYmItNTc3YWVmZTIwZjVmIiwiTW9kaWZpZWRPbiI6IjIwMjItMDEtMzBUMDQ6NTQ6NTMiLCJQcm9qZWN0Ijp7IiRyZWYiOiI1In19XSwiTnVtYmVyIjoiMSIsIk9ubGluZUFkZHJlc3MiOiJodHRwczovL3d3dy5zY29wdXMuY29tL2lud2FyZC9yZWNvcmQudXJpP2VpZD0yLXMyLjAtODQ5NTI4OTU5MzYmZG9pPTEwLjExMDglMmYyMDQyNjc0MTMxMTMyODQ4NCZwYXJ0bmVySUQ9NDAmbWQ1PTI3ZWQyODYzZDZlZjYzN2EzMDIxOWUwMDQ5OGU5NTAwIiwiT3JnYW5pemF0aW9ucyI6W10sIk90aGVyc0ludm9sdmVkIjpbXSwiUGFnZVJhbmdlIjoiPHNwPlxyXG4gIDxuPjc8L24+XHJcbiAgPGluPnRydWU8L2luPlxyXG4gIDxvcz43PC9vcz5cclxuICA8cHM+NzwvcHM+XHJcbjwvc3A+XHJcbjxlcD5cclxuICA8bj4yMTwvbj5cclxuICA8aW4+dHJ1ZTwvaW4+XHJcbiAgPG9zPjIxPC9vcz5cclxuICA8cHM+MjE8L3BzPlxyXG48L2VwPlxyXG48b3M+Ny0yMTwvb3M+IiwiUGVyaW9kaWNhbCI6eyIkaWQiOiIxOC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k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dyZWVuLCBXZWNrIGV0IGFsLiAyMDEzIOKAkyBFdmFsdWF0aW5nIHRoZSBlY29ub21pYyBzdXN0YWluYWJpbGl0eSIsIlNob3J0VGl0bGVVcGRhdGVUeXBlIjowLCJTb3VyY2VPZkJpYmxpb2dyYXBoaWNJbmZvcm1hdGlvbiI6IkNyb3NzUmVmIiwiU3RhdGljSWRzIjpbIjA2MDU1M2U3LWRkMWItNDBiMS1hMDQ0LTQ2MTQyNDRiYTIxOCJdLCJUYWJsZU9mQ29udGVudHNDb21wbGV4aXR5IjowLCJUYWJsZU9mQ29udGVudHNTb3VyY2VUZXh0Rm9ybWF0IjowLCJUYXNrcyI6W10sIlRpdGxlIjoiRXZhbHVhdGluZyB0aGUgZWNvbm9taWMgc3VzdGFpbmFiaWxpdHkgb2Ygc2FuaXRhdGlvbiBsb2dpc3RpY3MgaW4gU2VuZWdhbCIsIlRyYW5zbGF0b3JzIjpbXSwiVm9sdW1lIjoiMyIsIlllYXIiOiIyMDEzIiwiWWVhclJlc29sdmVkIjoiMjAxMyIsIkNyZWF0ZWRCeSI6Il9BbmpvbXNob2FlIiwiQ3JlYXRlZE9uIjoiMjAyMi0wMS0zMFQwNDo1NDo1MyIsIk1vZGlmaWVkQnkiOiJfQUxJIiwiSWQiOiI2OWRmMjUzMC0zYmIyLTQ1MzEtYTU4MS05ODMxYjNjNDZjMDkiLCJNb2RpZmllZE9uIjoiMjAyMi0wOS0yOFQxMzozMzoyNSIsIlByb2plY3QiOnsiJHJlZiI6IjUifX0sIlVzZU51bWJlcmluZ1R5cGVPZlBhcmVudERvY3VtZW50IjpmYWxzZSwiWWVhck9ubHkiOnRydWV9XSwiRm9ybWF0dGVkVGV4dCI6eyIkaWQiOiIyMCIsIkNvdW50IjoxLCJUZXh0VW5pdHMiOlt7IiRpZCI6IjIxIiwiRm9udFN0eWxlIjp7IiRpZCI6IjIyIiwiTmV1dHJhbCI6dHJ1ZX0sIlJlYWRpbmdPcmRlciI6MSwiVGV4dCI6IigyMDEzKSJ9XX0sIlRhZyI6IkNpdGF2aVBsYWNlaG9sZGVyIzZlYzJmMjIxLTJmMmItNDhjNC05N2MyLTVkZDFjMDE0YzY2MSIsIlRleHQiOiIoMjAxMykiLCJXQUlWZXJzaW9uIjoiNi44LjAuMCJ9}</w:instrText>
          </w:r>
          <w:r w:rsidR="005D54C0" w:rsidRPr="00DD54E3">
            <w:rPr>
              <w:color w:val="000000" w:themeColor="text1"/>
              <w:lang w:val="en-GB"/>
            </w:rPr>
            <w:fldChar w:fldCharType="separate"/>
          </w:r>
          <w:r w:rsidR="00B10F20" w:rsidRPr="00DD54E3">
            <w:rPr>
              <w:color w:val="000000" w:themeColor="text1"/>
              <w:lang w:val="en-GB"/>
            </w:rPr>
            <w:t>(2013)</w:t>
          </w:r>
          <w:r w:rsidR="005D54C0" w:rsidRPr="00DD54E3">
            <w:rPr>
              <w:color w:val="000000" w:themeColor="text1"/>
              <w:lang w:val="en-GB"/>
            </w:rPr>
            <w:fldChar w:fldCharType="end"/>
          </w:r>
        </w:sdtContent>
      </w:sdt>
      <w:r w:rsidR="005D54C0" w:rsidRPr="00DD54E3">
        <w:rPr>
          <w:color w:val="000000" w:themeColor="text1"/>
          <w:lang w:val="en-GB"/>
        </w:rPr>
        <w:t xml:space="preserve"> employed Monte</w:t>
      </w:r>
      <w:r w:rsidR="00D3402B" w:rsidRPr="00DD54E3">
        <w:rPr>
          <w:color w:val="000000" w:themeColor="text1"/>
          <w:lang w:val="en-GB"/>
        </w:rPr>
        <w:t xml:space="preserve"> </w:t>
      </w:r>
      <w:r w:rsidR="005D54C0" w:rsidRPr="00DD54E3">
        <w:rPr>
          <w:color w:val="000000" w:themeColor="text1"/>
          <w:lang w:val="en-GB"/>
        </w:rPr>
        <w:t>Carlo simulation to evaluate the economic sustainability of sanitation logistics in humanitarian development projects in Senegal.</w:t>
      </w:r>
    </w:p>
    <w:p w14:paraId="5B2C4AB6" w14:textId="58C2D914" w:rsidR="00BC0D78" w:rsidRPr="00DD54E3" w:rsidRDefault="00F53931" w:rsidP="00223A93">
      <w:pPr>
        <w:pStyle w:val="Heading3"/>
        <w:rPr>
          <w:color w:val="000000" w:themeColor="text1"/>
          <w:lang w:val="en-GB"/>
        </w:rPr>
      </w:pPr>
      <w:r w:rsidRPr="00DD54E3">
        <w:rPr>
          <w:color w:val="000000" w:themeColor="text1"/>
          <w:lang w:val="en-GB"/>
        </w:rPr>
        <w:t xml:space="preserve">Reverse logistics and circular </w:t>
      </w:r>
      <w:r w:rsidR="00262F87" w:rsidRPr="00DD54E3">
        <w:rPr>
          <w:color w:val="000000" w:themeColor="text1"/>
          <w:lang w:val="en-GB"/>
        </w:rPr>
        <w:t>HSC</w:t>
      </w:r>
      <w:r w:rsidR="00D3402B" w:rsidRPr="00DD54E3">
        <w:rPr>
          <w:color w:val="000000" w:themeColor="text1"/>
          <w:lang w:val="en-GB"/>
        </w:rPr>
        <w:t>s</w:t>
      </w:r>
    </w:p>
    <w:p w14:paraId="7A965BFC" w14:textId="14BEDD39" w:rsidR="00F53931" w:rsidRPr="00DD54E3" w:rsidRDefault="00785CAE" w:rsidP="00D72BC4">
      <w:pPr>
        <w:rPr>
          <w:i/>
          <w:color w:val="000000" w:themeColor="text1"/>
          <w:sz w:val="16"/>
          <w:lang w:val="en-GB"/>
        </w:rPr>
      </w:pPr>
      <w:r w:rsidRPr="00DD54E3">
        <w:rPr>
          <w:color w:val="000000" w:themeColor="text1"/>
          <w:lang w:val="en-GB"/>
        </w:rPr>
        <w:t xml:space="preserve">Reverse logistics can be complex </w:t>
      </w:r>
      <w:r w:rsidR="00610735" w:rsidRPr="00DD54E3">
        <w:rPr>
          <w:color w:val="000000" w:themeColor="text1"/>
          <w:lang w:val="en-GB"/>
        </w:rPr>
        <w:t xml:space="preserve">in HSCs </w:t>
      </w:r>
      <w:r w:rsidRPr="00DD54E3">
        <w:rPr>
          <w:color w:val="000000" w:themeColor="text1"/>
          <w:lang w:val="en-GB"/>
        </w:rPr>
        <w:t>due to the challenges of operating in crisis-affected or vulnerable communities, where infrastructure and systems may be damaged or limited</w:t>
      </w:r>
      <w:r w:rsidR="000B1287" w:rsidRPr="00DD54E3">
        <w:rPr>
          <w:color w:val="000000" w:themeColor="text1"/>
          <w:lang w:val="en-GB"/>
        </w:rPr>
        <w:t>.</w:t>
      </w:r>
      <w:r w:rsidR="00D72BC4" w:rsidRPr="00DD54E3">
        <w:rPr>
          <w:color w:val="000000" w:themeColor="text1"/>
          <w:lang w:val="en-GB"/>
        </w:rPr>
        <w:t xml:space="preserve"> </w:t>
      </w:r>
      <w:sdt>
        <w:sdtPr>
          <w:rPr>
            <w:color w:val="000000" w:themeColor="text1"/>
            <w:lang w:val="en-GB"/>
          </w:rPr>
          <w:alias w:val="To edit, see citavi.com/edit"/>
          <w:tag w:val="CitaviPlaceholder#8389cdf4-55a7-4854-b802-3b9a7e6a67e2"/>
          <w:id w:val="-226071166"/>
          <w:placeholder>
            <w:docPart w:val="A2B4BAB83F58410FAF4ED19B852AFB33"/>
          </w:placeholder>
        </w:sdtPr>
        <w:sdtContent>
          <w:r w:rsidR="00E21B1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Q3OTJkYTBjLTFmMTktNDM1ZS04YmExLWI2Nzc1ZDljNGE1OSIsIkVudHJpZXMiOlt7IiRpZCI6IjIiLCIkdHlwZSI6IlN3aXNzQWNhZGVtaWMuQ2l0YXZpLkNpdGF0aW9ucy5Xb3JkUGxhY2Vob2xkZXJFbnRyeSwgU3dpc3NBY2FkZW1pYy5DaXRhdmkiLCJJZCI6ImFlN2I4YzMzLWZlMzQtNDI5OC05MTNiLTRlOWM3YjA1NGIwNCIsIlJhbmdlTGVuZ3RoIjoxNCwiUmVmZXJlbmNlSWQiOiJiYWQ3ZWJmMi1lOTEwLTRiYWQtODJjNi1hYjMwZGU3YTE4ND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VtYmVydG8iLCJMYXN0TmFtZSI6IlBlcmV0dGkiLCJQcm90ZWN0ZWQiOmZhbHNlLCJTZXgiOjIsIkNyZWF0ZWRCeSI6Il9BTEkiLCJDcmVhdGVkT24iOiIyMDIyLTA1LTA4VDA1OjQ5OjQxIiwiTW9kaWZpZWRCeSI6Il9BTEkiLCJJZCI6IjY3YzNhY2JhLTc2Y2YtNDNhNy04MzdkLThjMDhhOTQ3ZGUxNyIsIk1vZGlmaWVkT24iOiIyMDIyLTA1LTA4VDA1OjQ5OjQxIiwiUHJvamVjdCI6eyIkaWQiOiI1IiwiJHR5cGUiOiJTd2lzc0FjYWRlbWljLkNpdGF2aS5Qcm9qZWN0LCBTd2lzc0FjYWRlbWljLkNpdGF2aSJ9fSx7IiRpZCI6IjYiLCIkdHlwZSI6IlN3aXNzQWNhZGVtaWMuQ2l0YXZpLlBlcnNvbiwgU3dpc3NBY2FkZW1pYy5DaXRhdmkiLCJGaXJzdE5hbWUiOiJQZXRlciIsIkxhc3ROYW1lIjoiVGF0aGFtIiwiUHJvdGVjdGVkIjpmYWxzZSwiU2V4IjoyLCJDcmVhdGVkQnkiOiJfYSIsIkNyZWF0ZWRPbiI6IjIwMTYtMDMtMDhUMTI6MTE6MjMiLCJNb2RpZmllZEJ5IjoiX2EiLCJJZCI6IjZmN2Q2OTQyLTAwNzAtNDk5ZC05MGQ2LWVlMmEyNjc0NTM0YyIsIk1vZGlmaWVkT24iOiIyMDE2LTAzLTA4VDEyOjExOjIzIiwiUHJvamVjdCI6eyIkcmVmIjoiNSJ9fSx7IiRpZCI6IjciLCIkdHlwZSI6IlN3aXNzQWNhZGVtaWMuQ2l0YXZpLlBlcnNvbiwgU3dpc3NBY2FkZW1pYy5DaXRhdmkiLCJGaXJzdE5hbWUiOiJZb25nIiwiTGFzdE5hbWUiOiJXdSIsIlByb3RlY3RlZCI6ZmFsc2UsIlNleCI6MiwiQ3JlYXRlZEJ5IjoiX0FMSSIsIkNyZWF0ZWRPbiI6IjIwMjItMDUtMDhUMDU6NDk6NDIiLCJNb2RpZmllZEJ5IjoiX0FMSSIsIklkIjoiNjVhMDc3YmYtNzNjYi00NTU4LWIzM2QtOTQ3ZmQwYzA1Mjc2IiwiTW9kaWZpZWRPbiI6IjIwMjItMDUtMDhUMDU6NDk6NDIiLCJQcm9qZWN0Ijp7IiRyZWYiOiI1In19LHsiJGlkIjoiOCIsIiR0eXBlIjoiU3dpc3NBY2FkZW1pYy5DaXRhdmkuUGVyc29uLCBTd2lzc0FjYWRlbWljLkNpdGF2aSIsIkZpcnN0TmFtZSI6IkZhYmlvIiwiTGFzdE5hbWUiOiJTZ2FyYm9zc2EiLCJQcm90ZWN0ZWQiOmZhbHNlLCJTZXgiOjIsIkNyZWF0ZWRCeSI6Il9BTEkiLCJDcmVhdGVkT24iOiIyMDIyLTA1LTA4VDA1OjQ5OjQyIiwiTW9kaWZpZWRCeSI6Il9BTEkiLCJJZCI6ImE5MzEwYjkxLTExMWUtNDllMC05YmNkLWVkMzg4OWJjNzNmYyIsIk1vZGlmaWVkT24iOiIyMDIyLTA1LTA4VDA1OjQ5OjQyIiwiUHJvamVjdCI6eyIkcmVmIjoiNSJ9fV0sIkNpdGF0aW9uS2V5IjoiUGVyZXR0aSBldCBhbC4gMjAxNSIsIkNpdGF0aW9uS2V5VXBkYXRlVHlwZSI6MCwiQ29sbGFib3JhdG9ycyI6W10sIkN1c3RvbUZpZWxkMSI6IjM3IiwiQ3VzdG9tRmllbGQyIjoiRW1waXJpY2FsIiwiQ3VzdG9tRmllbGQzIjoiQm90aCBvciBub3Qgc3BlY2lmaWMiLCJDdXN0b21GaWVsZDQiOiJEZXZlbG9wbWVudCBhaWQiLCJDdXN0b21GaWVsZDUiOiJQcmVwYXJlZG5lc3MiLCJDdXN0b21GaWVsZDYiOiJDYXNlIHN0dWR5IiwiQ3VzdG9tRmllbGQ3IjoiRW52aXJvbm1lbnQrRWNvbm9taWMiLCJDdXN0b21GaWVsZDgiOiJOb3QgU3BlY2lmaWMiLCJDdXN0b21GaWVsZDkiOiJJdGFseSIsIkRvaSI6IjEwLjExMDgvSkhMU0NNLTA3LTIwMTQtMDAyNiIsIkVkaXRvcnMiOltdLCJFdmFsdWF0aW9uQ29tcGxleGl0eSI6MCwiRXZhbHVhdGlvblNvdXJjZVRleHRGb3JtYXQiOjAsIkdyb3VwcyI6W3siJGlkIjoiOSIsIiR0eXBlIjoiU3dpc3NBY2FkZW1pYy5DaXRhdmkuR3JvdXAsIFN3aXNzQWNhZGVtaWMuQ2l0YXZpIiwiRGlzcGxheVR5cGUiOjEsIk5hbWUiOiJSZXZlcnNlIGFuZCBjaXJjdWxhciIsIkNyZWF0ZWRCeSI6Il9BTEkiLCJDcmVhdGVkT24iOiIyMDIyLTExLTA5VDA0OjUwOjI4IiwiTW9kaWZpZWRCeSI6Il9BTEkiLCJJZCI6ImEyMTk2ZjZiLWRjYWItNGQ3OS1hNjMzLTY3NjRhZTdiOWI2YiIsIk1vZGlmaWVkT24iOiIyMDIyLTExLTA5VDA0OjUwOjM4IiwiUHJvamVjdCI6eyIkcmVmIjoiNSJ9fSx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Dk1ODc2MjM3MSZkb2k9MTAuMTEwOCUyZkpITFNDTS0wNy0yMDE0LTAwMjYmcGFydG5lcklEPTQwJm1kNT1jOWEwZTMxZWFlOGVjMjYyMjRjMWNlOGQxMDEzOWQyNyIsIlVyaVN0cmluZyI6Imh0dHBzOi8vd3d3LnNjb3B1cy5jb20vaW53YXJkL3JlY29yZC51cmk/ZWlkPTItczIuMC04NDk1ODc2MjM3MSZkb2k9MTAuMTEwOCUyZkpITFNDTS0wNy0yMDE0LTAwMjYmcGFydG5lcklEPTQwJm1kNT1jOWEwZTMxZWFlOGVjMjYyMjRjMWNlOGQxMDEzOWQyNy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MzZDIxYTdjLTNmMDgtNGE2Ni05MTMwLTU0ZmY1ODc3Y2I3My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EwOC9KSExTQ00tMDctMjAxNC0wMDI2IiwiVXJpU3RyaW5nIjoiaHR0cHM6Ly9kb2kub3JnLzEwLjExMDgvSkhMU0NNLTA3LTIwMTQtMDAyNi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UyY2ViZDc5LTRkZTItNDFhZS05YjM1LWFjNzVkZmFiYTY5YSIsIk1vZGlmaWVkT24iOiIyMDIyLTAxLTMwVDA0OjU0OjUzIiwiUHJvamVjdCI6eyIkcmVmIjoiNSJ9fSx7IiRpZCI6IjE3IiwiJHR5cGUiOiJTd2lzc0FjYWRlbWljLkNpdGF2aS5Mb2NhdGlvbiwgU3dpc3NBY2FkZW1pYy5DaXRhdmkiLCJBZGRyZXNzIjp7IiRpZCI6IjE4IiwiJHR5cGUiOiJTd2lzc0FjYWRlbWljLkNpdGF2aS5MaW5rZWRSZXNvdXJjZSwgU3dpc3NBY2FkZW1pYy5DaXRhdmkiLCJMaW5rZWRSZXNvdXJjZVR5cGUiOjUsIk9yaWdpbmFsU3RyaW5nIjoiaHR0cHM6Ly93d3cuZW1lcmFsZC5jb20vaW5zaWdodC9jb250ZW50L2RvaS8xMC4xMTA4L0pITFNDTS0wNy0yMDE0LTAwMjYvZnVsbC9odG1sIiwiVXJpU3RyaW5nIjoiaHR0cHM6Ly93d3cuZW1lcmFsZC5jb20vaW5zaWdodC9jb250ZW50L2RvaS8xMC4xMTA4L0pITFNDTS0wNy0yMDE0LTAwMjYvZnVsbC9odG1sIiwiTGlua2VkUmVzb3VyY2VTdGF0dXMiOjgsIlByb3BlcnRpZXMiOnsiJGlkIjoiMTk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1OjMzIiwiTW9kaWZpZWRCeSI6Il9BbmpvbXNob2FlIiwiSWQiOiI1YzMyODcyZS03ZDRlLTQxNWMtOWQyMS02ZDVkYzdhYjEwMGIiLCJNb2RpZmllZE9uIjoiMjAyMi0wMy0xMVQwNjozNTozMyIsIlByb2plY3QiOnsiJHJlZiI6IjUifX1dLCJOdW1iZXIiOiIyIiwiT25saW5lQWRkcmVzcyI6Imh0dHBzOi8vd3d3LnNjb3B1cy5jb20vaW53YXJkL3JlY29yZC51cmk/ZWlkPTItczIuMC04NDk1ODc2MjM3MSZkb2k9MTAuMTEwOCUyZkpITFNDTS0wNy0yMDE0LTAwMjYmcGFydG5lcklEPTQwJm1kNT1jOWEwZTMxZWFlOGVjMjYyMjRjMWNlOGQxMDEzOWQyNyIsIk9yZ2FuaXphdGlvbnMiOltdLCJPdGhlcnNJbnZvbHZlZCI6W10sIlBhZ2VSYW5nZSI6IjxzcD5cclxuICA8bj4yNTM8L24+XHJcbiAgPGluPnRydWU8L2luPlxyXG4gIDxvcz4yNTM8L29zPlxyXG4gIDxwcz4yNTM8L3BzPlxyXG48L3NwPlxyXG48ZXA+XHJcbiAgPG4+Mjc0PC9uPlxyXG4gIDxpbj50cnVlPC9pbj5cclxuICA8b3M+Mjc0PC9vcz5cclxuICA8cHM+Mjc0PC9wcz5cclxuPC9lcD5cclxuPG9zPjI1My0yNzQ8L29zPiIsIlBlcmlvZGljYWwiOnsiJGlkIjoiMjA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x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QZXJldHRpLCBUYXRoYW0gZXQgYWwuIDIwMTUg4oCTIFJldmVyc2UgbG9naXN0aWNzIGluIGh1bWFuaXRhcmlhbiBvcGVyYXRpb25zIiwiU2hvcnRUaXRsZVVwZGF0ZVR5cGUiOjAsIlNvdXJjZU9mQmlibGlvZ3JhcGhpY0luZm9ybWF0aW9uIjoiQ3Jvc3NSZWYiLCJTdGF0aWNJZHMiOlsiMDQ3Y2MwZTEtNjJmOC00ZDhiLTk4MTgtMTVmNzk4OWJjM2I3Il0sIlRhYmxlT2ZDb250ZW50c0NvbXBsZXhpdHkiOjAsIlRhYmxlT2ZDb250ZW50c1NvdXJjZVRleHRGb3JtYXQiOjAsIlRhc2tzIjpbXSwiVGl0bGUiOiJSZXZlcnNlIGxvZ2lzdGljcyBpbiBodW1hbml0YXJpYW4gb3BlcmF0aW9uczogY2hhbGxlbmdlcyBhbmQgb3Bwb3J0dW5pdGllcyIsIlRyYW5zbGF0b3JzIjpbXSwiVm9sdW1lIjoiNSIsIlllYXIiOiIyMDE1IiwiWWVhclJlc29sdmVkIjoiMjAxNSIsIkNyZWF0ZWRCeSI6Il9BbmpvbXNob2FlIiwiQ3JlYXRlZE9uIjoiMjAyMi0wMS0zMFQwNDo1NDo1MyIsIk1vZGlmaWVkQnkiOiJfQWxpIiwiSWQiOiJiYWQ3ZWJmMi1lOTEwLTRiYWQtODJjNi1hYjMwZGU3YTE4NDkiLCJNb2RpZmllZE9uIjoiMjAyMy0xMC0wMlQyMjoyOToxNSIsIlByb2plY3QiOnsiJHJlZiI6IjUifX0sIlVzZU51bWJlcmluZ1R5cGVPZlBhcmVudERvY3VtZW50IjpmYWxzZX1dLCJGb3JtYXR0ZWRUZXh0Ijp7IiRpZCI6IjIyIiwiQ291bnQiOjIsIlRleHRVbml0cyI6W3siJGlkIjoiMjMiLCJGb250U3R5bGUiOnsiJGlkIjoiMjQiLCJOZXV0cmFsIjp0cnVlfSwiUmVhZGluZ09yZGVyIjoxLCJUZXh0IjoiUGVyZXR0aSJ9LHsiJGlkIjoiMjUiLCJGb250U3R5bGUiOnsiJGlkIjoiMjYiLCJJdGFsaWMiOnRydWV9LCJSZWFkaW5nT3JkZXIiOjEsIlRleHQiOiIgZXQgYWwuIn1dfSwiVGFnIjoiQ2l0YXZpUGxhY2Vob2xkZXIjODM4OWNkZjQtNTVhNy00ODU0LWI4MDItM2I5YTdlNmE2N2UyIiwiVGV4dCI6IlBlcmV0dGkgZXQgYWwuIiwiV0FJVmVyc2lvbiI6IjYuOC4wLjAifQ==}</w:instrText>
          </w:r>
          <w:r w:rsidR="00E21B19" w:rsidRPr="00DD54E3">
            <w:rPr>
              <w:color w:val="000000" w:themeColor="text1"/>
              <w:lang w:val="en-GB"/>
            </w:rPr>
            <w:fldChar w:fldCharType="separate"/>
          </w:r>
          <w:r w:rsidR="00B10F20" w:rsidRPr="00DD54E3">
            <w:rPr>
              <w:color w:val="000000" w:themeColor="text1"/>
              <w:lang w:val="en-GB"/>
            </w:rPr>
            <w:t>Peretti</w:t>
          </w:r>
          <w:r w:rsidR="00B10F20" w:rsidRPr="00DD54E3">
            <w:rPr>
              <w:i/>
              <w:color w:val="000000" w:themeColor="text1"/>
              <w:lang w:val="en-GB"/>
            </w:rPr>
            <w:t xml:space="preserve"> et al.</w:t>
          </w:r>
          <w:r w:rsidR="00E21B19" w:rsidRPr="00DD54E3">
            <w:rPr>
              <w:color w:val="000000" w:themeColor="text1"/>
              <w:lang w:val="en-GB"/>
            </w:rPr>
            <w:fldChar w:fldCharType="end"/>
          </w:r>
        </w:sdtContent>
      </w:sdt>
      <w:r w:rsidR="00E21B19" w:rsidRPr="00DD54E3">
        <w:rPr>
          <w:color w:val="000000" w:themeColor="text1"/>
          <w:lang w:val="en-GB"/>
        </w:rPr>
        <w:t xml:space="preserve"> </w:t>
      </w:r>
      <w:sdt>
        <w:sdtPr>
          <w:rPr>
            <w:color w:val="000000" w:themeColor="text1"/>
            <w:lang w:val="en-GB"/>
          </w:rPr>
          <w:alias w:val="To edit, see citavi.com/edit"/>
          <w:tag w:val="CitaviPlaceholder#4792da0c-1f19-435e-8ba1-b6775d9c4a59"/>
          <w:id w:val="-1783791992"/>
          <w:placeholder>
            <w:docPart w:val="A2B4BAB83F58410FAF4ED19B852AFB33"/>
          </w:placeholder>
        </w:sdtPr>
        <w:sdtContent>
          <w:r w:rsidR="00E21B1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gzODljZGY0LTU1YTctNDg1NC1iODAyLTNiOWE3ZTZhNjdlMiIsIkVudHJpZXMiOlt7IiRpZCI6IjIiLCIkdHlwZSI6IlN3aXNzQWNhZGVtaWMuQ2l0YXZpLkNpdGF0aW9ucy5Xb3JkUGxhY2Vob2xkZXJFbnRyeSwgU3dpc3NBY2FkZW1pYy5DaXRhdmkiLCJJZCI6IjE4NzY2YzE3LWE2ODMtNGZmNy05OTg1LTg2ZTQ4NzljNTAyOCIsIlJhbmdlTGVuZ3RoIjo2LCJSZWZlcmVuY2VJZCI6ImJhZDdlYmYyLWU5MTAtNGJhZC04MmM2LWFiMzBkZTdhMTg0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VbWJlcnRvIiwiTGFzdE5hbWUiOiJQZXJldHRpIiwiUHJvdGVjdGVkIjpmYWxzZSwiU2V4IjoyLCJDcmVhdGVkQnkiOiJfQUxJIiwiQ3JlYXRlZE9uIjoiMjAyMi0wNS0wOFQwNTo0OTo0MSIsIk1vZGlmaWVkQnkiOiJfQUxJIiwiSWQiOiI2N2MzYWNiYS03NmNmLTQzYTctODM3ZC04YzA4YTk0N2RlMTciLCJNb2RpZmllZE9uIjoiMjAyMi0wNS0wOFQwNTo0OTo0MSIsIlByb2plY3QiOnsiJGlkIjoiNSIsIiR0eXBlIjoiU3dpc3NBY2FkZW1pYy5DaXRhdmkuUHJvamVjdCwgU3dpc3NBY2FkZW1pYy5DaXRhdmkifX0seyIkaWQiOiI2IiwiJHR5cGUiOiJTd2lzc0FjYWRlbWljLkNpdGF2aS5QZXJzb24sIFN3aXNzQWNhZGVtaWMuQ2l0YXZpIiwiRmlyc3ROYW1lIjoiUGV0ZXIiLCJMYXN0TmFtZSI6IlRhdGhhbSIsIlByb3RlY3RlZCI6ZmFsc2UsIlNleCI6MiwiQ3JlYXRlZEJ5IjoiX2EiLCJDcmVhdGVkT24iOiIyMDE2LTAzLTA4VDEyOjExOjIzIiwiTW9kaWZpZWRCeSI6Il9hIiwiSWQiOiI2ZjdkNjk0Mi0wMDcwLTQ5OWQtOTBkNi1lZTJhMjY3NDUzNGMiLCJNb2RpZmllZE9uIjoiMjAxNi0wMy0wOFQxMjoxMToyMyIsIlByb2plY3QiOnsiJHJlZiI6IjUifX0seyIkaWQiOiI3IiwiJHR5cGUiOiJTd2lzc0FjYWRlbWljLkNpdGF2aS5QZXJzb24sIFN3aXNzQWNhZGVtaWMuQ2l0YXZpIiwiRmlyc3ROYW1lIjoiWW9uZyIsIkxhc3ROYW1lIjoiV3UiLCJQcm90ZWN0ZWQiOmZhbHNlLCJTZXgiOjIsIkNyZWF0ZWRCeSI6Il9BTEkiLCJDcmVhdGVkT24iOiIyMDIyLTA1LTA4VDA1OjQ5OjQyIiwiTW9kaWZpZWRCeSI6Il9BTEkiLCJJZCI6IjY1YTA3N2JmLTczY2ItNDU1OC1iMzNkLTk0N2ZkMGMwNTI3NiIsIk1vZGlmaWVkT24iOiIyMDIyLTA1LTA4VDA1OjQ5OjQyIiwiUHJvamVjdCI6eyIkcmVmIjoiNSJ9fSx7IiRpZCI6IjgiLCIkdHlwZSI6IlN3aXNzQWNhZGVtaWMuQ2l0YXZpLlBlcnNvbiwgU3dpc3NBY2FkZW1pYy5DaXRhdmkiLCJGaXJzdE5hbWUiOiJGYWJpbyIsIkxhc3ROYW1lIjoiU2dhcmJvc3NhIiwiUHJvdGVjdGVkIjpmYWxzZSwiU2V4IjoyLCJDcmVhdGVkQnkiOiJfQUxJIiwiQ3JlYXRlZE9uIjoiMjAyMi0wNS0wOFQwNTo0OTo0MiIsIk1vZGlmaWVkQnkiOiJfQUxJIiwiSWQiOiJhOTMxMGI5MS0xMTFlLTQ5ZTAtOWJjZC1lZDM4ODliYzczZmMiLCJNb2RpZmllZE9uIjoiMjAyMi0wNS0wOFQwNTo0OTo0MiIsIlByb2plY3QiOnsiJHJlZiI6IjUifX1dLCJDaXRhdGlvbktleSI6IlBlcmV0dGkgZXQgYWwuIDIwMTUiLCJDaXRhdGlvbktleVVwZGF0ZVR5cGUiOjAsIkNvbGxhYm9yYXRvcnMiOltdLCJDdXN0b21GaWVsZDEiOiIzNyIsIkN1c3RvbUZpZWxkMiI6IkVtcGlyaWNhbCIsIkN1c3RvbUZpZWxkMyI6IkJvdGggb3Igbm90IHNwZWNpZmljIiwiQ3VzdG9tRmllbGQ0IjoiRGV2ZWxvcG1lbnQgYWlkIiwiQ3VzdG9tRmllbGQ1IjoiUHJlcGFyZWRuZXNzIiwiQ3VzdG9tRmllbGQ2IjoiQ2FzZSBzdHVkeSIsIkN1c3RvbUZpZWxkNyI6IkVudmlyb25tZW50K0Vjb25vbWljIiwiQ3VzdG9tRmllbGQ4IjoiTm90IFNwZWNpZmljIiwiQ3VzdG9tRmllbGQ5IjoiSXRhbHkiLCJEb2kiOiIxMC4xMTA4L0pITFNDTS0wNy0yMDE0LTAwMjYiLCJFZGl0b3JzIjpbXSwiRXZhbHVhdGlvbkNvbXBsZXhpdHkiOjAsIkV2YWx1YXRpb25Tb3VyY2VUZXh0Rm9ybWF0IjowLCJHcm91cHMiOlt7IiRpZCI6IjkiLCIkdHlwZSI6IlN3aXNzQWNhZGVtaWMuQ2l0YXZpLkdyb3VwLCBTd2lzc0FjYWRlbWljLkNpdGF2aSIsIkRpc3BsYXlUeXBlIjoxLCJOYW1lIjoiUmV2ZXJzZSBhbmQgY2lyY3VsYXIiLCJDcmVhdGVkQnkiOiJfQUxJIiwiQ3JlYXRlZE9uIjoiMjAyMi0xMS0wOVQwNDo1MDoyOCIsIk1vZGlmaWVkQnkiOiJfQUxJIiwiSWQiOiJhMjE5NmY2Yi1kY2FiLTRkNzktYTYzMy02NzY0YWU3YjliNmIiLCJNb2RpZmllZE9uIjoiMjAyMi0xMS0wOVQwNDo1MDozOCIsIlByb2plY3QiOnsiJHJlZiI6IjUifX0seyIkaWQiOiIx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3d3dy5zY29wdXMuY29tL2lud2FyZC9yZWNvcmQudXJpP2VpZD0yLXMyLjAtODQ5NTg3NjIzNzEmZG9pPTEwLjExMDglMmZKSExTQ00tMDctMjAxNC0wMDI2JnBhcnRuZXJJRD00MCZtZDU9YzlhMGUzMWVhZThlYzI2MjI0YzFjZThkMTAxMzlkMjciLCJVcmlTdHJpbmciOiJodHRwczovL3d3dy5zY29wdXMuY29tL2lud2FyZC9yZWNvcmQudXJpP2VpZD0yLXMyLjAtODQ5NTg3NjIzNzEmZG9pPTEwLjExMDglMmZKSExTQ00tMDctMjAxNC0wMDI2JnBhcnRuZXJJRD00MCZtZDU9YzlhMGUzMWVhZThlYzI2MjI0YzFjZThkMTAxMzlkMjc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zM2QyMWE3Yy0zZjA4LTRhNjYtOTEzMC01NGZmNTg3N2NiNzM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xMDgvSkhMU0NNLTA3LTIwMTQtMDAyNiIsIlVyaVN0cmluZyI6Imh0dHBzOi8vZG9pLm9yZy8xMC4xMTA4L0pITFNDTS0wNy0yMDE0LTAwMjY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1MmNlYmQ3OS00ZGUyLTQxYWUtOWIzNS1hYzc1ZGZhYmE2OWEiLCJNb2RpZmllZE9uIjoiMjAyMi0wMS0zMFQwNDo1NDo1MyIsIlByb2plY3QiOnsiJHJlZiI6IjUifX0seyIkaWQiOiIxNyIsIiR0eXBlIjoiU3dpc3NBY2FkZW1pYy5DaXRhdmkuTG9jYXRpb24sIFN3aXNzQWNhZGVtaWMuQ2l0YXZpIiwiQWRkcmVzcyI6eyIkaWQiOiIxOCIsIiR0eXBlIjoiU3dpc3NBY2FkZW1pYy5DaXRhdmkuTGlua2VkUmVzb3VyY2UsIFN3aXNzQWNhZGVtaWMuQ2l0YXZpIiwiTGlua2VkUmVzb3VyY2VUeXBlIjo1LCJPcmlnaW5hbFN0cmluZyI6Imh0dHBzOi8vd3d3LmVtZXJhbGQuY29tL2luc2lnaHQvY29udGVudC9kb2kvMTAuMTEwOC9KSExTQ00tMDctMjAxNC0wMDI2L2Z1bGwvaHRtbCIsIlVyaVN0cmluZyI6Imh0dHBzOi8vd3d3LmVtZXJhbGQuY29tL2luc2lnaHQvY29udGVudC9kb2kvMTAuMTEwOC9KSExTQ00tMDctMjAxNC0wMDI2L2Z1bGwvaHRtbCIsIkxpbmtlZFJlc291cmNlU3RhdHVzIjo4LCJQcm9wZXJ0aWVzIjp7IiRpZCI6IjE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zMyIsIk1vZGlmaWVkQnkiOiJfQW5qb21zaG9hZSIsIklkIjoiNWMzMjg3MmUtN2Q0ZS00MTVjLTlkMjEtNmQ1ZGM3YWIxMDBiIiwiTW9kaWZpZWRPbiI6IjIwMjItMDMtMTFUMDY6MzU6MzMiLCJQcm9qZWN0Ijp7IiRyZWYiOiI1In19XSwiTnVtYmVyIjoiMiIsIk9ubGluZUFkZHJlc3MiOiJodHRwczovL3d3dy5zY29wdXMuY29tL2lud2FyZC9yZWNvcmQudXJpP2VpZD0yLXMyLjAtODQ5NTg3NjIzNzEmZG9pPTEwLjExMDglMmZKSExTQ00tMDctMjAxNC0wMDI2JnBhcnRuZXJJRD00MCZtZDU9YzlhMGUzMWVhZThlYzI2MjI0YzFjZThkMTAxMzlkMjciLCJPcmdhbml6YXRpb25zIjpbXSwiT3RoZXJzSW52b2x2ZWQiOltdLCJQYWdlUmFuZ2UiOiI8c3A+XHJcbiAgPG4+MjUzPC9uPlxyXG4gIDxpbj50cnVlPC9pbj5cclxuICA8b3M+MjUzPC9vcz5cclxuICA8cHM+MjUzPC9wcz5cclxuPC9zcD5cclxuPGVwPlxyXG4gIDxuPjI3NDwvbj5cclxuICA8aW4+dHJ1ZTwvaW4+XHJcbiAgPG9zPjI3NDwvb3M+XHJcbiAgPHBzPjI3NDwvcHM+XHJcbjwvZXA+XHJcbjxvcz4yNTMtMjc0PC9vcz4iLCJQZXJpb2RpY2FsIjp7IiRpZCI6IjIw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yMSIsIiR0eXBlIjoiU3dpc3NBY2FkZW1pYy5DaXRhdmkuUHVibGlzaGVyLCBTd2lzc0FjYWRlbWljLkNpdGF2aSIsIk5hbWUiOiJFbWVyYWxkIEdyb3VwIFB1Ymxpc2hpbmcgTGltaXRlZCIsIlByb3RlY3RlZCI6ZmFsc2UsIkNyZWF0ZWRCeSI6Il9BbGkiLCJDcmVhdGVkT24iOiIyMDIxLTAyLTEzVDExOjU3OjMyIiwiTW9kaWZpZWRCeSI6Il9BbGkiLCJJZCI6IjMyMGJhMjg3LTQ1ZTMtNDY4MS04MGJiLWI2NzBiMjI0YmNiZiIsIk1vZGlmaWVkT24iOiIyMDIxLTAyLTEzVDExOjU3OjMyIiwiUHJvamVjdCI6eyIkcmVmIjoiNSJ9fV0sIlF1b3RhdGlvbnMiOltdLCJSZWZlcmVuY2VUeXBlIjoiSm91cm5hbEFydGljbGUiLCJTaG9ydFRpdGxlIjoiUGVyZXR0aSwgVGF0aGFtIGV0IGFsLiAyMDE1IOKAkyBSZXZlcnNlIGxvZ2lzdGljcyBpbiBodW1hbml0YXJpYW4gb3BlcmF0aW9ucyIsIlNob3J0VGl0bGVVcGRhdGVUeXBlIjowLCJTb3VyY2VPZkJpYmxpb2dyYXBoaWNJbmZvcm1hdGlvbiI6IkNyb3NzUmVmIiwiU3RhdGljSWRzIjpbIjA0N2NjMGUxLTYyZjgtNGQ4Yi05ODE4LTE1Zjc5ODliYzNiNyJdLCJUYWJsZU9mQ29udGVudHNDb21wbGV4aXR5IjowLCJUYWJsZU9mQ29udGVudHNTb3VyY2VUZXh0Rm9ybWF0IjowLCJUYXNrcyI6W10sIlRpdGxlIjoiUmV2ZXJzZSBsb2dpc3RpY3MgaW4gaHVtYW5pdGFyaWFuIG9wZXJhdGlvbnM6IGNoYWxsZW5nZXMgYW5kIG9wcG9ydHVuaXRpZXMiLCJUcmFuc2xhdG9ycyI6W10sIlZvbHVtZSI6IjUiLCJZZWFyIjoiMjAxNSIsIlllYXJSZXNvbHZlZCI6IjIwMTUiLCJDcmVhdGVkQnkiOiJfQW5qb21zaG9hZSIsIkNyZWF0ZWRPbiI6IjIwMjItMDEtMzBUMDQ6NTQ6NTMiLCJNb2RpZmllZEJ5IjoiX0FsaSIsIklkIjoiYmFkN2ViZjItZTkxMC00YmFkLTgyYzYtYWIzMGRlN2ExODQ5IiwiTW9kaWZpZWRPbiI6IjIwMjMtMTAtMDJUMjI6Mjk6MTUiLCJQcm9qZWN0Ijp7IiRyZWYiOiI1In19LCJVc2VOdW1iZXJpbmdUeXBlT2ZQYXJlbnREb2N1bWVudCI6ZmFsc2UsIlllYXJPbmx5Ijp0cnVlfV0sIkZvcm1hdHRlZFRleHQiOnsiJGlkIjoiMjIiLCJDb3VudCI6MSwiVGV4dFVuaXRzIjpbeyIkaWQiOiIyMyIsIkZvbnRTdHlsZSI6eyIkaWQiOiIyNCIsIk5ldXRyYWwiOnRydWV9LCJSZWFkaW5nT3JkZXIiOjEsIlRleHQiOiIoMjAxNSkifV19LCJUYWciOiJDaXRhdmlQbGFjZWhvbGRlciM0NzkyZGEwYy0xZjE5LTQzNWUtOGJhMS1iNjc3NWQ5YzRhNTkiLCJUZXh0IjoiKDIwMTUpIiwiV0FJVmVyc2lvbiI6IjYuOC4wLjAifQ==}</w:instrText>
          </w:r>
          <w:r w:rsidR="00E21B19" w:rsidRPr="00DD54E3">
            <w:rPr>
              <w:color w:val="000000" w:themeColor="text1"/>
              <w:lang w:val="en-GB"/>
            </w:rPr>
            <w:fldChar w:fldCharType="separate"/>
          </w:r>
          <w:r w:rsidR="00B10F20" w:rsidRPr="00DD54E3">
            <w:rPr>
              <w:color w:val="000000" w:themeColor="text1"/>
              <w:lang w:val="en-GB"/>
            </w:rPr>
            <w:t>(2015)</w:t>
          </w:r>
          <w:r w:rsidR="00E21B19" w:rsidRPr="00DD54E3">
            <w:rPr>
              <w:color w:val="000000" w:themeColor="text1"/>
              <w:lang w:val="en-GB"/>
            </w:rPr>
            <w:fldChar w:fldCharType="end"/>
          </w:r>
        </w:sdtContent>
      </w:sdt>
      <w:r w:rsidR="00E21B19" w:rsidRPr="00DD54E3">
        <w:rPr>
          <w:color w:val="000000" w:themeColor="text1"/>
          <w:lang w:val="en-GB"/>
        </w:rPr>
        <w:t xml:space="preserve"> investigated the adoption of reverse logistics in a humanitarian setting. </w:t>
      </w:r>
      <w:sdt>
        <w:sdtPr>
          <w:rPr>
            <w:color w:val="000000" w:themeColor="text1"/>
            <w:lang w:val="en-GB"/>
          </w:rPr>
          <w:alias w:val="To edit, see citavi.com/edit"/>
          <w:tag w:val="CitaviPlaceholder#cf5ec79d-18ba-41bd-ac5d-8e5bd272bb66"/>
          <w:id w:val="-2040503444"/>
          <w:placeholder>
            <w:docPart w:val="E939B458D9024E2A9C3E53C91A5B4AB6"/>
          </w:placeholder>
        </w:sdtPr>
        <w:sdtContent>
          <w:r w:rsidR="00E21B1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E0NWQ0MTYxLTAyNGUtNDM3NS04MTUzLTE3ZWE5M2UwOTgyNiIsIkVudHJpZXMiOlt7IiRpZCI6IjIiLCIkdHlwZSI6IlN3aXNzQWNhZGVtaWMuQ2l0YXZpLkNpdGF0aW9ucy5Xb3JkUGxhY2Vob2xkZXJFbnRyeSwgU3dpc3NBY2FkZW1pYy5DaXRhdmkiLCJJZCI6IjQ4YWI1NTU5LWIxYjQtNDQyNi04ZjBiLWMzYzA5NDg0ZjUyMSIsIlJhbmdlTGVuZ3RoIjoxMiwiUmVmZXJlbmNlSWQiOiIyMzhmMGRhZi1mYzkxLTQzZDctYjkwZC1mMzQ1YjlmNzQ2Nzg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0YWxheSIsIkxhc3ROYW1lIjoiQXRhc3UiLCJQcm90ZWN0ZWQiOmZhbHNlLCJTZXgiOjAsIkNyZWF0ZWRCeSI6Il9BTEkiLCJDcmVhdGVkT24iOiIyMDIyLTA1LTMwVDA3OjQxOjIyIiwiTW9kaWZpZWRCeSI6Il9BTEkiLCJJZCI6IjY0MmYxNDMwLTNiZmUtNDlhMC1hNTg4LWYwYTE4NjFkZGRmNCIsIk1vZGlmaWVkT24iOiIyMDIyLTA1LTMwVDA3OjQxOjIyIiwiUHJvamVjdCI6eyIkaWQiOiI1IiwiJHR5cGUiOiJTd2lzc0FjYWRlbWljLkNpdGF2aS5Qcm9qZWN0LCBTd2lzc0FjYWRlbWljLkNpdGF2aSJ9fSx7IiRpZCI6IjYiLCIkdHlwZSI6IlN3aXNzQWNhZGVtaWMuQ2l0YXZpLlBlcnNvbiwgU3dpc3NBY2FkZW1pYy5DaXRhdmkiLCJGaXJzdE5hbWUiOiJCZXJpbCIsIkxhc3ROYW1lIjoiVG9rdGF5IiwiUHJvdGVjdGVkIjpmYWxzZSwiU2V4IjowLCJDcmVhdGVkQnkiOiJfQUxJIiwiQ3JlYXRlZE9uIjoiMjAyMi0wNS0zMFQwNzo0MToyMiIsIk1vZGlmaWVkQnkiOiJfQUxJIiwiSWQiOiJhMTA5ZTE5Yi0yZmZiLTQ1NDgtYWI0Zi00OGJlN2JhNjU4OWUiLCJNb2RpZmllZE9uIjoiMjAyMi0wNS0zMFQwNzo0MToyMiIsIlByb2plY3QiOnsiJHJlZiI6IjUifX0seyIkaWQiOiI3IiwiJHR5cGUiOiJTd2lzc0FjYWRlbWljLkNpdGF2aS5QZXJzb24sIFN3aXNzQWNhZGVtaWMuQ2l0YXZpIiwiRmlyc3ROYW1lIjoiV2VlIiwiTGFzdE5hbWUiOiJZZW8iLCJNaWRkbGVOYW1lIjoiTWVuZyIsIlByb3RlY3RlZCI6ZmFsc2UsIlNleCI6MCwiQ3JlYXRlZEJ5IjoiX0FMSSIsIkNyZWF0ZWRPbiI6IjIwMjItMDUtMzBUMDc6NDE6MjIiLCJNb2RpZmllZEJ5IjoiX0FMSSIsIklkIjoiMTNhNmE4YmItM2NhMC00YTA2LThiZDQtZGJkMzEzMTZhNmI4IiwiTW9kaWZpZWRPbiI6IjIwMjItMDUtMzBUMDc6NDE6MjIiLCJQcm9qZWN0Ijp7IiRyZWYiOiI1In19LHsiJGlkIjoiOCIsIiR0eXBlIjoiU3dpc3NBY2FkZW1pYy5DaXRhdmkuUGVyc29uLCBTd2lzc0FjYWRlbWljLkNpdGF2aSIsIkZpcnN0TmFtZSI6IkNhbiIsIkxhc3ROYW1lIjoiWmhhbmciLCJQcm90ZWN0ZWQiOmZhbHNlLCJTZXgiOjAsIkNyZWF0ZWRCeSI6Il9BTEkiLCJDcmVhdGVkT24iOiIyMDIyLTA1LTMwVDA3OjQxOjIyIiwiTW9kaWZpZWRCeSI6Il9BTEkiLCJJZCI6ImQyOGRhMGJhLTVmNWEtNGVmMy04OTczLTkzYjM2ZjhmZDVmYyIsIk1vZGlmaWVkT24iOiIyMDIyLTA1LTMwVDA3OjQxOjIyIiwiUHJvamVjdCI6eyIkcmVmIjoiNSJ9fV0sIkNpdGF0aW9uS2V5IjoiQXRhc3UgZXQgYWwuIDIwMTciLCJDaXRhdGlvbktleVVwZGF0ZVR5cGUiOjAsIkNvbGxhYm9yYXRvcnMiOltdLCJDdXN0b21GaWVsZDEiOiIxNSIsIkN1c3RvbUZpZWxkMiI6IkFuYWx5dGljYWwiLCJDdXN0b21GaWVsZDMiOiJTbG93LW9uc2V0IiwiQ3VzdG9tRmllbGQ0IjoiRGV2ZWxvcG1lbnQgYWlkIiwiQ3VzdG9tRmllbGQ1IjoiUmVjb3ZlcnkiLCJDdXN0b21GaWVsZDYiOiJBbmFseXRpY2FsIG1vZGVsaW5nIiwiQ3VzdG9tRmllbGQ3IjoiRW52aXJvbm1lbnQrU29jaWFsIiwiQ3VzdG9tRmllbGQ4IjoiT3B0aW1pemF0aW9uIiwiQ3VzdG9tRmllbGQ5IjoiVW5pdGVkIFN0YXRlcyIsIkRvaSI6IjEwLjExMTEvcG9tcy4xMjY0MSIsIkVkaXRvcnMiOltdLCJFdmFsdWF0aW9uQ29tcGxleGl0eSI6MCwiRXZhbHVhdGlvblNvdXJjZVRleHRGb3JtYXQiOjAsIkdyb3VwcyI6W3siJGlkIjoiOSIsIiR0eXBlIjoiU3dpc3NBY2FkZW1pYy5DaXRhdmkuR3JvdXAsIFN3aXNzQWNhZGVtaWMuQ2l0YXZpIiwiRGlzcGxheVR5cGUiOjEsIk5hbWUiOiJSZXZlcnNlIGFuZCBjaXJjdWxhciIsIkNyZWF0ZWRCeSI6Il9BTEkiLCJDcmVhdGVkT24iOiIyMDIyLTExLTA5VDA0OjUwOjI4IiwiTW9kaWZpZWRCeSI6Il9BTEkiLCJJZCI6ImEyMTk2ZjZiLWRjYWItNGQ3OS1hNjMzLTY3NjRhZTdiOWI2YiIsIk1vZGlmaWVkT24iOiIyMDIyLTExLTA5VDA0OjUwOjM4IiwiUHJvamVjdCI6eyIkcmVmIjoiNSJ9fSx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jEwLjExMTEvcG9tcy4xMjY0MSIsIlVyaVN0cmluZyI6Imh0dHBzOi8vZG9pLm9yZy8xMC4xMTExL3BvbXMuMTI2NDE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zBUMDc6NDE6MjIiLCJNb2RpZmllZEJ5IjoiX0FMSSIsIklkIjoiMmI2OGFhOTMtNDQ4MS00NDEyLWJkODEtMDhiZWQxNmJlZjY3IiwiTW9kaWZpZWRPbiI6IjIwMjItMDUtMzBUMDc6NDE6MjIiLCJQcm9qZWN0Ijp7IiRyZWYiOiI1In19XSwiTnVtYmVyIjoiNiIsIk9yZ2FuaXphdGlvbnMiOltdLCJPdGhlcnNJbnZvbHZlZCI6W10sIlBhZ2VSYW5nZSI6IjxzcD5cclxuICA8bj4xMTQyPC9uPlxyXG4gIDxpbj50cnVlPC9pbj5cclxuICA8b3M+MTE0Mjwvb3M+XHJcbiAgPHBzPjExNDI8L3BzPlxyXG48L3NwPlxyXG48ZXA+XHJcbiAgPG4+MTE2Mjwvbj5cclxuICA8aW4+dHJ1ZTwvaW4+XHJcbiAgPG9zPjExNjI8L29zPlxyXG4gIDxwcz4xMTYyPC9wcz5cclxuPC9lcD5cclxuPG9zPjExNDItMTE2Mjwvb3M+IiwiUGVyaW9kaWNhbCI6eyIkaWQiOiIxNC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E1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kF0YXN1LCBUb2t0YXkgZXQgYWwuIDIwMTcg4oCTIEVmZmVjdGl2ZSBNZWRpY2FsIFN1cnBsdXMgUmVjb3ZlcnkiLCJTaG9ydFRpdGxlVXBkYXRlVHlwZSI6MCwiU291cmNlT2ZCaWJsaW9ncmFwaGljSW5mb3JtYXRpb24iOiJDcm9zc1JlZiIsIlN0YXRpY0lkcyI6WyIyMmRiOTViNy00ZmY3LTRhYTUtODQ5NS03NDFjZWI4OTJkNzgiXSwiVGFibGVPZkNvbnRlbnRzQ29tcGxleGl0eSI6MCwiVGFibGVPZkNvbnRlbnRzU291cmNlVGV4dEZvcm1hdCI6MCwiVGFza3MiOltdLCJUaXRsZSI6IkVmZmVjdGl2ZSBNZWRpY2FsIFN1cnBsdXMgUmVjb3ZlcnkiLCJUcmFuc2xhdG9ycyI6W10sIlZvbHVtZSI6IjI2IiwiWWVhciI6IjIwMTciLCJZZWFyUmVzb2x2ZWQiOiIyMDE3IiwiQ3JlYXRlZEJ5IjoiX0FMSSIsIkNyZWF0ZWRPbiI6IjIwMjItMDUtMzBUMDc6NDE6MjIiLCJNb2RpZmllZEJ5IjoiX0FsaSIsIklkIjoiMjM4ZjBkYWYtZmM5MS00M2Q3LWI5MGQtZjM0NWI5Zjc0Njc4IiwiTW9kaWZpZWRPbiI6IjIwMjMtMTAtMDJUMjI6Mjk6MTUiLCJQcm9qZWN0Ijp7IiRyZWYiOiI1In19LCJVc2VOdW1iZXJpbmdUeXBlT2ZQYXJlbnREb2N1bWVudCI6ZmFsc2V9XSwiRm9ybWF0dGVkVGV4dCI6eyIkaWQiOiIxNiIsIkNvdW50IjoyLCJUZXh0VW5pdHMiOlt7IiRpZCI6IjE3IiwiRm9udFN0eWxlIjp7IiRpZCI6IjE4IiwiTmV1dHJhbCI6dHJ1ZX0sIlJlYWRpbmdPcmRlciI6MSwiVGV4dCI6IkF0YXN1In0seyIkaWQiOiIxOSIsIkZvbnRTdHlsZSI6eyIkaWQiOiIyMCIsIkl0YWxpYyI6dHJ1ZX0sIlJlYWRpbmdPcmRlciI6MSwiVGV4dCI6IiBldCBhbC4ifV19LCJUYWciOiJDaXRhdmlQbGFjZWhvbGRlciNjZjVlYzc5ZC0xOGJhLTQxYmQtYWM1ZC04ZTViZDI3MmJiNjYiLCJUZXh0IjoiQXRhc3UgZXQgYWwuIiwiV0FJVmVyc2lvbiI6IjYuOC4wLjAifQ==}</w:instrText>
          </w:r>
          <w:r w:rsidR="00E21B19" w:rsidRPr="00DD54E3">
            <w:rPr>
              <w:color w:val="000000" w:themeColor="text1"/>
              <w:lang w:val="en-GB"/>
            </w:rPr>
            <w:fldChar w:fldCharType="separate"/>
          </w:r>
          <w:r w:rsidR="00B10F20" w:rsidRPr="00DD54E3">
            <w:rPr>
              <w:color w:val="000000" w:themeColor="text1"/>
              <w:lang w:val="en-GB"/>
            </w:rPr>
            <w:t>Atasu</w:t>
          </w:r>
          <w:r w:rsidR="00B10F20" w:rsidRPr="00DD54E3">
            <w:rPr>
              <w:i/>
              <w:color w:val="000000" w:themeColor="text1"/>
              <w:lang w:val="en-GB"/>
            </w:rPr>
            <w:t xml:space="preserve"> et al.</w:t>
          </w:r>
          <w:r w:rsidR="00E21B19" w:rsidRPr="00DD54E3">
            <w:rPr>
              <w:color w:val="000000" w:themeColor="text1"/>
              <w:lang w:val="en-GB"/>
            </w:rPr>
            <w:fldChar w:fldCharType="end"/>
          </w:r>
        </w:sdtContent>
      </w:sdt>
      <w:r w:rsidR="00E21B19" w:rsidRPr="00DD54E3">
        <w:rPr>
          <w:color w:val="000000" w:themeColor="text1"/>
          <w:lang w:val="en-GB"/>
        </w:rPr>
        <w:t xml:space="preserve"> </w:t>
      </w:r>
      <w:sdt>
        <w:sdtPr>
          <w:rPr>
            <w:color w:val="000000" w:themeColor="text1"/>
            <w:lang w:val="en-GB"/>
          </w:rPr>
          <w:alias w:val="To edit, see citavi.com/edit"/>
          <w:tag w:val="CitaviPlaceholder#145d4161-024e-4375-8153-17ea93e09826"/>
          <w:id w:val="-256133945"/>
          <w:placeholder>
            <w:docPart w:val="E939B458D9024E2A9C3E53C91A5B4AB6"/>
          </w:placeholder>
        </w:sdtPr>
        <w:sdtContent>
          <w:r w:rsidR="00E21B1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NmNWVjNzlkLTE4YmEtNDFiZC1hYzVkLThlNWJkMjcyYmI2NiIsIkVudHJpZXMiOlt7IiRpZCI6IjIiLCIkdHlwZSI6IlN3aXNzQWNhZGVtaWMuQ2l0YXZpLkNpdGF0aW9ucy5Xb3JkUGxhY2Vob2xkZXJFbnRyeSwgU3dpc3NBY2FkZW1pYy5DaXRhdmkiLCJJZCI6IjFmNWZhNTBkLWU4NTEtNDJjNC05MmQwLTZhYzBiOThlZTI3MSIsIlJhbmdlTGVuZ3RoIjo2LCJSZWZlcmVuY2VJZCI6IjIzOGYwZGFmLWZjOTEtNDNkNy1iOTBkLWYzNDViOWY3NDY3O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dGFsYXkiLCJMYXN0TmFtZSI6IkF0YXN1IiwiUHJvdGVjdGVkIjpmYWxzZSwiU2V4IjowLCJDcmVhdGVkQnkiOiJfQUxJIiwiQ3JlYXRlZE9uIjoiMjAyMi0wNS0zMFQwNzo0MToyMiIsIk1vZGlmaWVkQnkiOiJfQUxJIiwiSWQiOiI2NDJmMTQzMC0zYmZlLTQ5YTAtYTU4OC1mMGExODYxZGRkZjQiLCJNb2RpZmllZE9uIjoiMjAyMi0wNS0zMFQwNzo0MToyMiIsIlByb2plY3QiOnsiJGlkIjoiNSIsIiR0eXBlIjoiU3dpc3NBY2FkZW1pYy5DaXRhdmkuUHJvamVjdCwgU3dpc3NBY2FkZW1pYy5DaXRhdmkifX0seyIkaWQiOiI2IiwiJHR5cGUiOiJTd2lzc0FjYWRlbWljLkNpdGF2aS5QZXJzb24sIFN3aXNzQWNhZGVtaWMuQ2l0YXZpIiwiRmlyc3ROYW1lIjoiQmVyaWwiLCJMYXN0TmFtZSI6IlRva3RheSIsIlByb3RlY3RlZCI6ZmFsc2UsIlNleCI6MCwiQ3JlYXRlZEJ5IjoiX0FMSSIsIkNyZWF0ZWRPbiI6IjIwMjItMDUtMzBUMDc6NDE6MjIiLCJNb2RpZmllZEJ5IjoiX0FMSSIsIklkIjoiYTEwOWUxOWItMmZmYi00NTQ4LWFiNGYtNDhiZTdiYTY1ODllIiwiTW9kaWZpZWRPbiI6IjIwMjItMDUtMzBUMDc6NDE6MjIiLCJQcm9qZWN0Ijp7IiRyZWYiOiI1In19LHsiJGlkIjoiNyIsIiR0eXBlIjoiU3dpc3NBY2FkZW1pYy5DaXRhdmkuUGVyc29uLCBTd2lzc0FjYWRlbWljLkNpdGF2aSIsIkZpcnN0TmFtZSI6IldlZSIsIkxhc3ROYW1lIjoiWWVvIiwiTWlkZGxlTmFtZSI6Ik1lbmciLCJQcm90ZWN0ZWQiOmZhbHNlLCJTZXgiOjAsIkNyZWF0ZWRCeSI6Il9BTEkiLCJDcmVhdGVkT24iOiIyMDIyLTA1LTMwVDA3OjQxOjIyIiwiTW9kaWZpZWRCeSI6Il9BTEkiLCJJZCI6IjEzYTZhOGJiLTNjYTAtNGEwNi04YmQ0LWRiZDMxMzE2YTZiOCIsIk1vZGlmaWVkT24iOiIyMDIyLTA1LTMwVDA3OjQxOjIyIiwiUHJvamVjdCI6eyIkcmVmIjoiNSJ9fSx7IiRpZCI6IjgiLCIkdHlwZSI6IlN3aXNzQWNhZGVtaWMuQ2l0YXZpLlBlcnNvbiwgU3dpc3NBY2FkZW1pYy5DaXRhdmkiLCJGaXJzdE5hbWUiOiJDYW4iLCJMYXN0TmFtZSI6IlpoYW5nIiwiUHJvdGVjdGVkIjpmYWxzZSwiU2V4IjowLCJDcmVhdGVkQnkiOiJfQUxJIiwiQ3JlYXRlZE9uIjoiMjAyMi0wNS0zMFQwNzo0MToyMiIsIk1vZGlmaWVkQnkiOiJfQUxJIiwiSWQiOiJkMjhkYTBiYS01ZjVhLTRlZjMtODk3My05M2IzNmY4ZmQ1ZmMiLCJNb2RpZmllZE9uIjoiMjAyMi0wNS0zMFQwNzo0MToyMiIsIlByb2plY3QiOnsiJHJlZiI6IjUifX1dLCJDaXRhdGlvbktleSI6IkF0YXN1IGV0IGFsLiAyMDE3IiwiQ2l0YXRpb25LZXlVcGRhdGVUeXBlIjowLCJDb2xsYWJvcmF0b3JzIjpbXSwiQ3VzdG9tRmllbGQxIjoiMTUiLCJDdXN0b21GaWVsZDIiOiJBbmFseXRpY2FsIiwiQ3VzdG9tRmllbGQzIjoiU2xvdy1vbnNldCIsIkN1c3RvbUZpZWxkNCI6IkRldmVsb3BtZW50IGFpZCIsIkN1c3RvbUZpZWxkNSI6IlJlY292ZXJ5IiwiQ3VzdG9tRmllbGQ2IjoiQW5hbHl0aWNhbCBtb2RlbGluZyIsIkN1c3RvbUZpZWxkNyI6IkVudmlyb25tZW50K1NvY2lhbCIsIkN1c3RvbUZpZWxkOCI6Ik9wdGltaXphdGlvbiIsIkN1c3RvbUZpZWxkOSI6IlVuaXRlZCBTdGF0ZXMiLCJEb2kiOiIxMC4xMTExL3BvbXMuMTI2NDEiLCJFZGl0b3JzIjpbXSwiRXZhbHVhdGlvbkNvbXBsZXhpdHkiOjAsIkV2YWx1YXRpb25Tb3VyY2VUZXh0Rm9ybWF0IjowLCJHcm91cHMiOlt7IiRpZCI6IjkiLCIkdHlwZSI6IlN3aXNzQWNhZGVtaWMuQ2l0YXZpLkdyb3VwLCBTd2lzc0FjYWRlbWljLkNpdGF2aSIsIkRpc3BsYXlUeXBlIjoxLCJOYW1lIjoiUmV2ZXJzZSBhbmQgY2lyY3VsYXIiLCJDcmVhdGVkQnkiOiJfQUxJIiwiQ3JlYXRlZE9uIjoiMjAyMi0xMS0wOVQwNDo1MDoyOCIsIk1vZGlmaWVkQnkiOiJfQUxJIiwiSWQiOiJhMjE5NmY2Yi1kY2FiLTRkNzktYTYzMy02NzY0YWU3YjliNmIiLCJNb2RpZmllZE9uIjoiMjAyMi0xMS0wOVQwNDo1MDozOCIsIlByb2plY3QiOnsiJHJlZiI6IjUifX0seyIkaWQiOiIx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EiLCIkdHlwZSI6IlN3aXNzQWNhZGVtaWMuQ2l0YXZpLkxvY2F0aW9uLCBTd2lzc0FjYWRlbWljLkNpdGF2aSIsIkFkZHJlc3MiOnsiJGlkIjoiMTIiLCIkdHlwZSI6IlN3aXNzQWNhZGVtaWMuQ2l0YXZpLkxpbmtlZFJlc291cmNlLCBTd2lzc0FjYWRlbWljLkNpdGF2aSIsIkxpbmtlZFJlc291cmNlVHlwZSI6NSwiT3JpZ2luYWxTdHJpbmciOiIxMC4xMTExL3BvbXMuMTI2NDEiLCJVcmlTdHJpbmciOiJodHRwczovL2RvaS5vcmcvMTAuMTExMS9wb21zLjEyNjQx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MwVDA3OjQxOjIyIiwiTW9kaWZpZWRCeSI6Il9BTEkiLCJJZCI6IjJiNjhhYTkzLTQ0ODEtNDQxMi1iZDgxLTA4YmVkMTZiZWY2NyIsIk1vZGlmaWVkT24iOiIyMDIyLTA1LTMwVDA3OjQxOjIyIiwiUHJvamVjdCI6eyIkcmVmIjoiNSJ9fV0sIk51bWJlciI6IjYiLCJPcmdhbml6YXRpb25zIjpbXSwiT3RoZXJzSW52b2x2ZWQiOltdLCJQYWdlUmFuZ2UiOiI8c3A+XHJcbiAgPG4+MTE0Mjwvbj5cclxuICA8aW4+dHJ1ZTwvaW4+XHJcbiAgPG9zPjExNDI8L29zPlxyXG4gIDxwcz4xMTQyPC9wcz5cclxuPC9zcD5cclxuPGVwPlxyXG4gIDxuPjExNjI8L24+XHJcbiAgPGluPnRydWU8L2luPlxyXG4gIDxvcz4xMTYyPC9vcz5cclxuICA8cHM+MTE2MjwvcHM+XHJcbjwvZXA+XHJcbjxvcz4xMTQyLTExNjI8L29zPiIsIlBlcmlvZGljYWwiOnsiJGlkIjoiMTQ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eyIkaWQiOiIxNSIsIiR0eXBlIjoiU3dpc3NBY2FkZW1pYy5DaXRhdmkuUHVibGlzaGVyLCBTd2lzc0FjYWRlbWljLkNpdGF2aSIsIk5hbWUiOiJXaWxleSBPbmxpbmUgTGlicmFyeSIsIlByb3RlY3RlZCI6ZmFsc2UsIkNyZWF0ZWRCeSI6Il9hIiwiQ3JlYXRlZE9uIjoiMjAxNi0wNi0yMlQwODoxMjoxOSIsIk1vZGlmaWVkQnkiOiJfYSIsIklkIjoiZjc4NGJhZDQtNWZlMy00NTMxLTg4MDItZWE3YzRkZTU2ZWVkIiwiTW9kaWZpZWRPbiI6IjIwMTYtMDYtMjJUMDg6MTI6MTkiLCJQcm9qZWN0Ijp7IiRyZWYiOiI1In19XSwiUXVvdGF0aW9ucyI6W10sIlJlZmVyZW5jZVR5cGUiOiJKb3VybmFsQXJ0aWNsZSIsIlNob3J0VGl0bGUiOiJBdGFzdSwgVG9rdGF5IGV0IGFsLiAyMDE3IOKAkyBFZmZlY3RpdmUgTWVkaWNhbCBTdXJwbHVzIFJlY292ZXJ5IiwiU2hvcnRUaXRsZVVwZGF0ZVR5cGUiOjAsIlNvdXJjZU9mQmlibGlvZ3JhcGhpY0luZm9ybWF0aW9uIjoiQ3Jvc3NSZWYiLCJTdGF0aWNJZHMiOlsiMjJkYjk1YjctNGZmNy00YWE1LTg0OTUtNzQxY2ViODkyZDc4Il0sIlRhYmxlT2ZDb250ZW50c0NvbXBsZXhpdHkiOjAsIlRhYmxlT2ZDb250ZW50c1NvdXJjZVRleHRGb3JtYXQiOjAsIlRhc2tzIjpbXSwiVGl0bGUiOiJFZmZlY3RpdmUgTWVkaWNhbCBTdXJwbHVzIFJlY292ZXJ5IiwiVHJhbnNsYXRvcnMiOltdLCJWb2x1bWUiOiIyNiIsIlllYXIiOiIyMDE3IiwiWWVhclJlc29sdmVkIjoiMjAxNyIsIkNyZWF0ZWRCeSI6Il9BTEkiLCJDcmVhdGVkT24iOiIyMDIyLTA1LTMwVDA3OjQxOjIyIiwiTW9kaWZpZWRCeSI6Il9BbGkiLCJJZCI6IjIzOGYwZGFmLWZjOTEtNDNkNy1iOTBkLWYzNDViOWY3NDY3OCIsIk1vZGlmaWVkT24iOiIyMDIzLTEwLTAyVDIyOjI5OjE1IiwiUHJvamVjdCI6eyIkcmVmIjoiNSJ9fSwiVXNlTnVtYmVyaW5nVHlwZU9mUGFyZW50RG9jdW1lbnQiOmZhbHNlLCJZZWFyT25seSI6dHJ1ZX1dLCJGb3JtYXR0ZWRUZXh0Ijp7IiRpZCI6IjE2IiwiQ291bnQiOjEsIlRleHRVbml0cyI6W3siJGlkIjoiMTciLCJGb250U3R5bGUiOnsiJGlkIjoiMTgiLCJOZXV0cmFsIjp0cnVlfSwiUmVhZGluZ09yZGVyIjoxLCJUZXh0IjoiKDIwMTcpIn1dfSwiVGFnIjoiQ2l0YXZpUGxhY2Vob2xkZXIjMTQ1ZDQxNjEtMDI0ZS00Mzc1LTgxNTMtMTdlYTkzZTA5ODI2IiwiVGV4dCI6IigyMDE3KSIsIldBSVZlcnNpb24iOiI2LjguMC4wIn0=}</w:instrText>
          </w:r>
          <w:r w:rsidR="00E21B19" w:rsidRPr="00DD54E3">
            <w:rPr>
              <w:color w:val="000000" w:themeColor="text1"/>
              <w:lang w:val="en-GB"/>
            </w:rPr>
            <w:fldChar w:fldCharType="separate"/>
          </w:r>
          <w:r w:rsidR="00B10F20" w:rsidRPr="00DD54E3">
            <w:rPr>
              <w:color w:val="000000" w:themeColor="text1"/>
              <w:lang w:val="en-GB"/>
            </w:rPr>
            <w:t>(2017)</w:t>
          </w:r>
          <w:r w:rsidR="00E21B19" w:rsidRPr="00DD54E3">
            <w:rPr>
              <w:color w:val="000000" w:themeColor="text1"/>
              <w:lang w:val="en-GB"/>
            </w:rPr>
            <w:fldChar w:fldCharType="end"/>
          </w:r>
        </w:sdtContent>
      </w:sdt>
      <w:r w:rsidR="00E21B19" w:rsidRPr="00DD54E3">
        <w:rPr>
          <w:color w:val="000000" w:themeColor="text1"/>
          <w:lang w:val="en-GB"/>
        </w:rPr>
        <w:t xml:space="preserve"> </w:t>
      </w:r>
      <w:r w:rsidR="00D3402B" w:rsidRPr="00DD54E3">
        <w:rPr>
          <w:color w:val="000000" w:themeColor="text1"/>
          <w:lang w:val="en-GB"/>
        </w:rPr>
        <w:t xml:space="preserve">examined </w:t>
      </w:r>
      <w:r w:rsidR="00E21B19" w:rsidRPr="00DD54E3">
        <w:rPr>
          <w:color w:val="000000" w:themeColor="text1"/>
          <w:lang w:val="en-GB"/>
        </w:rPr>
        <w:t>the non-profit medical surplus recovery of unused or donated medical equipment to cater to the needs of marginali</w:t>
      </w:r>
      <w:r w:rsidR="00ED15E8" w:rsidRPr="00DD54E3">
        <w:rPr>
          <w:color w:val="000000" w:themeColor="text1"/>
          <w:lang w:val="en-GB"/>
        </w:rPr>
        <w:t>s</w:t>
      </w:r>
      <w:r w:rsidR="00E21B19" w:rsidRPr="00DD54E3">
        <w:rPr>
          <w:color w:val="000000" w:themeColor="text1"/>
          <w:lang w:val="en-GB"/>
        </w:rPr>
        <w:t>ed healthcare institutions in developing countries.</w:t>
      </w:r>
    </w:p>
    <w:p w14:paraId="085A2B05" w14:textId="261A8462" w:rsidR="00721B28" w:rsidRPr="00DD54E3" w:rsidRDefault="00296713" w:rsidP="00223A93">
      <w:pPr>
        <w:pStyle w:val="Heading3"/>
        <w:rPr>
          <w:color w:val="000000" w:themeColor="text1"/>
          <w:lang w:val="en-GB"/>
        </w:rPr>
      </w:pPr>
      <w:r w:rsidRPr="00DD54E3">
        <w:rPr>
          <w:color w:val="000000" w:themeColor="text1"/>
          <w:lang w:val="en-GB"/>
        </w:rPr>
        <w:t>The l</w:t>
      </w:r>
      <w:r w:rsidR="00721B28" w:rsidRPr="00DD54E3">
        <w:rPr>
          <w:color w:val="000000" w:themeColor="text1"/>
          <w:lang w:val="en-GB"/>
        </w:rPr>
        <w:t>ink between humanitarian operations and SDGs</w:t>
      </w:r>
    </w:p>
    <w:p w14:paraId="21B09962" w14:textId="44A28FB8" w:rsidR="00F53931" w:rsidRPr="00DD54E3" w:rsidRDefault="00893AA5" w:rsidP="00447380">
      <w:pPr>
        <w:rPr>
          <w:color w:val="000000" w:themeColor="text1"/>
          <w:lang w:val="en-GB"/>
        </w:rPr>
      </w:pPr>
      <w:r w:rsidRPr="00DD54E3">
        <w:rPr>
          <w:color w:val="000000" w:themeColor="text1"/>
          <w:lang w:val="en-GB"/>
        </w:rPr>
        <w:t xml:space="preserve">Humanitarian operations and SDGs are </w:t>
      </w:r>
      <w:r w:rsidR="00304AB4" w:rsidRPr="00DD54E3">
        <w:rPr>
          <w:color w:val="000000" w:themeColor="text1"/>
          <w:lang w:val="en-GB"/>
        </w:rPr>
        <w:t xml:space="preserve">inextricably intertwined </w:t>
      </w:r>
      <w:r w:rsidRPr="00DD54E3">
        <w:rPr>
          <w:color w:val="000000" w:themeColor="text1"/>
          <w:lang w:val="en-GB"/>
        </w:rPr>
        <w:t xml:space="preserve">in that </w:t>
      </w:r>
      <w:r w:rsidR="006B7B42" w:rsidRPr="00DD54E3">
        <w:rPr>
          <w:color w:val="000000" w:themeColor="text1"/>
          <w:lang w:val="en-GB"/>
        </w:rPr>
        <w:t xml:space="preserve">they </w:t>
      </w:r>
      <w:r w:rsidRPr="00DD54E3">
        <w:rPr>
          <w:color w:val="000000" w:themeColor="text1"/>
          <w:lang w:val="en-GB"/>
        </w:rPr>
        <w:t xml:space="preserve">both </w:t>
      </w:r>
      <w:r w:rsidR="00D3402B" w:rsidRPr="00DD54E3">
        <w:rPr>
          <w:color w:val="000000" w:themeColor="text1"/>
          <w:lang w:val="en-GB"/>
        </w:rPr>
        <w:t xml:space="preserve">address </w:t>
      </w:r>
      <w:bookmarkStart w:id="27" w:name="_Hlk146613366"/>
      <w:r w:rsidR="000074D6" w:rsidRPr="00DD54E3">
        <w:rPr>
          <w:color w:val="000000" w:themeColor="text1"/>
          <w:lang w:val="en-GB"/>
        </w:rPr>
        <w:t>people affected by crisis</w:t>
      </w:r>
      <w:r w:rsidR="00D3402B" w:rsidRPr="00DD54E3">
        <w:rPr>
          <w:color w:val="000000" w:themeColor="text1"/>
          <w:lang w:val="en-GB"/>
        </w:rPr>
        <w:t xml:space="preserve"> </w:t>
      </w:r>
      <w:bookmarkEnd w:id="27"/>
      <w:r w:rsidR="00D3402B" w:rsidRPr="00DD54E3">
        <w:rPr>
          <w:color w:val="000000" w:themeColor="text1"/>
          <w:lang w:val="en-GB"/>
        </w:rPr>
        <w:t>concerns</w:t>
      </w:r>
      <w:r w:rsidRPr="00DD54E3">
        <w:rPr>
          <w:color w:val="000000" w:themeColor="text1"/>
          <w:lang w:val="en-GB"/>
        </w:rPr>
        <w:t xml:space="preserve"> </w:t>
      </w:r>
      <w:r w:rsidR="00304AB4" w:rsidRPr="00DD54E3">
        <w:rPr>
          <w:color w:val="000000" w:themeColor="text1"/>
          <w:lang w:val="en-GB"/>
        </w:rPr>
        <w:t xml:space="preserve">in </w:t>
      </w:r>
      <w:r w:rsidRPr="00DD54E3">
        <w:rPr>
          <w:color w:val="000000" w:themeColor="text1"/>
          <w:lang w:val="en-GB"/>
        </w:rPr>
        <w:t xml:space="preserve">vulnerable </w:t>
      </w:r>
      <w:r w:rsidR="00304AB4" w:rsidRPr="00DD54E3">
        <w:rPr>
          <w:color w:val="000000" w:themeColor="text1"/>
          <w:lang w:val="en-GB"/>
        </w:rPr>
        <w:t>areas</w:t>
      </w:r>
      <w:r w:rsidRPr="00DD54E3">
        <w:rPr>
          <w:color w:val="000000" w:themeColor="text1"/>
          <w:lang w:val="en-GB"/>
        </w:rPr>
        <w:t xml:space="preserve"> </w:t>
      </w:r>
      <w:r w:rsidR="001062B4" w:rsidRPr="00DD54E3">
        <w:rPr>
          <w:color w:val="000000" w:themeColor="text1"/>
          <w:lang w:val="en-GB"/>
        </w:rPr>
        <w:t>while</w:t>
      </w:r>
      <w:r w:rsidRPr="00DD54E3">
        <w:rPr>
          <w:color w:val="000000" w:themeColor="text1"/>
          <w:lang w:val="en-GB"/>
        </w:rPr>
        <w:t xml:space="preserve"> promoting sustainable </w:t>
      </w:r>
      <w:r w:rsidR="00304AB4" w:rsidRPr="00DD54E3">
        <w:rPr>
          <w:color w:val="000000" w:themeColor="text1"/>
          <w:lang w:val="en-GB"/>
        </w:rPr>
        <w:t>co</w:t>
      </w:r>
      <w:r w:rsidR="001062B4" w:rsidRPr="00DD54E3">
        <w:rPr>
          <w:color w:val="000000" w:themeColor="text1"/>
          <w:lang w:val="en-GB"/>
        </w:rPr>
        <w:t>m</w:t>
      </w:r>
      <w:r w:rsidR="00304AB4" w:rsidRPr="00DD54E3">
        <w:rPr>
          <w:color w:val="000000" w:themeColor="text1"/>
          <w:lang w:val="en-GB"/>
        </w:rPr>
        <w:t>munities</w:t>
      </w:r>
      <w:r w:rsidR="00EE719B" w:rsidRPr="00DD54E3">
        <w:rPr>
          <w:color w:val="000000" w:themeColor="text1"/>
          <w:lang w:val="en-GB"/>
        </w:rPr>
        <w:t xml:space="preserve"> </w:t>
      </w:r>
      <w:sdt>
        <w:sdtPr>
          <w:rPr>
            <w:color w:val="000000" w:themeColor="text1"/>
            <w:lang w:val="en-GB"/>
          </w:rPr>
          <w:alias w:val="To edit, see citavi.com/edit"/>
          <w:tag w:val="CitaviPlaceholder#7f234ec5-0b08-4f40-aee7-49f679c69195"/>
          <w:id w:val="2108847064"/>
          <w:placeholder>
            <w:docPart w:val="DefaultPlaceholder_-1854013440"/>
          </w:placeholder>
        </w:sdtPr>
        <w:sdtContent>
          <w:r w:rsidR="00EE719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NiNWQ4NDAxLWFiYjUtNDg4MS1hZDJhLTVhMjBkNTA3MzVkNSIsIlJhbmdlTGVuZ3RoIjoyMCwiUmVmZXJlbmNlSWQiOiIwNWZmOTRjMi1mMDk3LTQ2YWMtODg5ZS02ZTUyZTg4NDU5Y2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FyaWEiLCJMYXN0TmFtZSI6IkJlc2lvdSIsIlByb3RlY3RlZCI6ZmFsc2UsIlNleCI6MCwiQ3JlYXRlZEJ5IjoiX0FMSSIsIkNyZWF0ZWRPbiI6IjIwMjItMDMtMTZUMDk6NTM6NDkiLCJNb2RpZmllZEJ5IjoiX0FMSSIsIklkIjoiZDkwYTAxMDEtMmNhMy00NDU2LWIzMDctOGE3ZGIyOTZjNTk5IiwiTW9kaWZpZWRPbiI6IjIwMjItMDMtMTZUMDk6NTM6NDkiLCJQcm9qZWN0Ijp7IiRpZCI6IjUiLCIkdHlwZSI6IlN3aXNzQWNhZGVtaWMuQ2l0YXZpLlByb2plY3QsIFN3aXNzQWNhZGVtaWMuQ2l0YXZpIn19LHsiJGlkIjoiNiIsIiR0eXBlIjoiU3dpc3NBY2FkZW1pYy5DaXRhdmkuUGVyc29uLCBTd2lzc0FjYWRlbWljLkNpdGF2aSIsIkZpcnN0TmFtZSI6IkFsZm9uc28iLCJMYXN0TmFtZSI6IlBlZHJhemHigJBNYXJ0aW5leiIsIk1pZGRsZU5hbWUiOiJKLiIsIlByb3RlY3RlZCI6ZmFsc2UsIlNleCI6MiwiQ3JlYXRlZEJ5IjoiX0FMSSIsIkNyZWF0ZWRPbiI6IjIwMjItMDUtMDhUMDU6NTU6NDMiLCJNb2RpZmllZEJ5IjoiX0FMSSIsIklkIjoiOWY5OTQxOGEtZTAzZi00NjgzLTk0ZTAtNmUyYjdlMjQ3YzZhIiwiTW9kaWZpZWRPbiI6IjIwMjItMDUtMDhUMDU6NTU6NDMiLCJQcm9qZWN0Ijp7IiRyZWYiOiI1In19LHsiJGlkIjoiNyIsIiR0eXBlIjoiU3dpc3NBY2FkZW1pYy5DaXRhdmkuUGVyc29uLCBTd2lzc0FjYWRlbWljLkNpdGF2aSIsIkZpcnN0TmFtZSI6Ikx1ayIsIkxhc3ROYW1lIjoidmFuIFdhc3NlbmhvdmUiLCJNaWRkbGVOYW1lIjoiTi4iLCJQcm90ZWN0ZWQiOmZhbHNlLCJTZXgiOjAsIkNyZWF0ZWRCeSI6Il9BTEkiLCJDcmVhdGVkT24iOiIyMDIyLTAzLTE2VDA5OjUzOjEyIiwiTW9kaWZpZWRCeSI6Il9BTEkiLCJJZCI6IjI5NTEyOTk5LWQwNTYtNDYxYi1hNWM1LWUyYzM3OWZiZGI2ZiIsIk1vZGlmaWVkT24iOiIyMDIyLTAzLTE2VDA5OjUzOjEyIiwiUHJvamVjdCI6eyIkcmVmIjoiNSJ9fV0sIkNpdGF0aW9uS2V5IjoiQmVzaW91IGV0IGFsLiAyMDIxIiwiQ2l0YXRpb25LZXlVcGRhdGVUeXBlIjowLCJDb2xsYWJvcmF0b3JzIjpbXSwiQ3VzdG9tRmllbGQxIjoiMiIsIkN1c3RvbUZpZWxkMiI6IkNvbmNlcHR1YWwiLCJDdXN0b21GaWVsZDMiOiJOb3Qgc3BlY2lmaWMiLCJDdXN0b21GaWVsZDQiOiJEZXZlbG9wbWVudCBhaWQiLCJDdXN0b21GaWVsZDUiOiJTZXZlcmFsIiwiQ3VzdG9tRmllbGQ2IjoiQ29uY2VwdHVhbCBSZXNlYXJjaCIsIkN1c3RvbUZpZWxkNyI6Ik5vdCBTcGVjaWZpYyIsIkN1c3RvbUZpZWxkOCI6Ik5vdCBTcGVjaWZpYyIsIkN1c3RvbUZpZWxkOSI6Ikdlcm1hbnkiLCJEb2kiOiIxMC4xMTExL3BvbXMuMTM1Nzk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0cnV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EwLjExMTEvcG9tcy4xMzU3OSIsIlVyaVN0cmluZyI6Imh0dHBzOi8vZG9pLm9yZy8xMC4xMTExL3BvbXMuMTM1Nzk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4MTFkNzM2Ni1kNTkyLTRmNTItYWY0ZC1mMDZlYWQzNzkyNzEiLCJNb2RpZmllZE9uIjoiMjAyMi0wMS0zMFQwNDo1NDo1MyIsIlByb2plY3QiOnsiJHJlZiI6IjUifX0seyIkaWQiOiIxMiIsIiR0eXBlIjoiU3dpc3NBY2FkZW1pYy5DaXRhdmkuTG9jYXRpb24sIFN3aXNzQWNhZGVtaWMuQ2l0YXZpIiwiQWRkcmVzcyI6eyIkaWQiOiIxMyIsIiR0eXBlIjoiU3dpc3NBY2FkZW1pYy5DaXRhdmkuTGlua2VkUmVzb3VyY2UsIFN3aXNzQWNhZGVtaWMuQ2l0YXZpIiwiTGlua2VkUmVzb3VyY2VUeXBlIjo1LCJPcmlnaW5hbFN0cmluZyI6Imh0dHBzOi8vd3d3LnNjb3B1cy5jb20vaW53YXJkL3JlY29yZC51cmk/ZWlkPTItczIuMC04NTExNzMzMDcwMiZkb2k9MTAuMTExMSUyZnBvbXMuMTM1NzkmcGFydG5lcklEPTQwJm1kNT0yOWYyNjk5ZDhjNGJhNDIwZjdhZTU0NTMyY2VlYmRkYiIsIlVyaVN0cmluZyI6Imh0dHBzOi8vd3d3LnNjb3B1cy5jb20vaW53YXJkL3JlY29yZC51cmk/ZWlkPTItczIuMC04NTExNzMzMDcwMiZkb2k9MTAuMTExMSUyZnBvbXMuMTM1NzkmcGFydG5lcklEPTQwJm1kNT0yOWYyNjk5ZDhjNGJhNDIwZjdhZTU0NTMyY2VlYmRkYi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hlNGI1N2NlLTQyN2UtNGQyOC04ZTM0LTEzZmI5OWU4NWEyZiIsIk1vZGlmaWVkT24iOiIyMDIyLTAxLTMwVDA0OjU0OjUzIiwiUHJvamVjdCI6eyIkcmVmIjoiNSJ9fV0sIk51bWJlciI6IjEyIiwiT25saW5lQWRkcmVzcyI6Imh0dHBzOi8vd3d3LnNjb3B1cy5jb20vaW53YXJkL3JlY29yZC51cmk/ZWlkPTItczIuMC04NTExNzMzMDcwMiZkb2k9MTAuMTExMSUyZnBvbXMuMTM1NzkmcGFydG5lcklEPTQwJm1kNT0yOWYyNjk5ZDhjNGJhNDIwZjdhZTU0NTMyY2VlYmRkYiIsIk9yZ2FuaXphdGlvbnMiOltdLCJPdGhlcnNJbnZvbHZlZCI6W10sIlBhZ2VSYW5nZSI6IjxzcD5cclxuICA8bj40MzQzPC9uPlxyXG4gIDxpbj50cnVlPC9pbj5cclxuICA8b3M+NDM0Mzwvb3M+XHJcbiAgPHBzPjQzNDM8L3BzPlxyXG48L3NwPlxyXG48ZXA+XHJcbiAgPG4+NDM1NTwvbj5cclxuICA8aW4+dHJ1ZTwvaW4+XHJcbiAgPG9zPjQzNTU8L29zPlxyXG4gIDxwcz40MzU1PC9wcz5cclxuPC9lcD5cclxuPG9zPjQzNDMtNDM1NTwvb3M+IiwiUGVyaW9kaWNhbCI6eyIkaWQiOiIxNS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E2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kJlc2lvdSwgUGVkcmF6YeKAkE1hcnRpbmV6IGV0IGFsLiAyMDIxIOKAkyBIdW1hbml0YXJpYW4gT3BlcmF0aW9ucyIsIlNob3J0VGl0bGVVcGRhdGVUeXBlIjowLCJTb3VyY2VPZkJpYmxpb2dyYXBoaWNJbmZvcm1hdGlvbiI6IkNyb3NzUmVmIiwiU3RhdGljSWRzIjpbIjBmMzk0OGNhLWNlZmMtNGUzZi1iNDM4LTVjOWRkNDFhZjIwNCJdLCJUYWJsZU9mQ29udGVudHNDb21wbGV4aXR5IjowLCJUYWJsZU9mQ29udGVudHNTb3VyY2VUZXh0Rm9ybWF0IjowLCJUYXNrcyI6W10sIlRpdGxlIjoiSHVtYW5pdGFyaWFuIE9wZXJhdGlvbnMgYW5kIHRoZSBVTiBTdXN0YWluYWJsZSBEZXZlbG9wbWVudCBHb2FscyIsIlRyYW5zbGF0b3JzIjpbXSwiVm9sdW1lIjoiMzAiLCJZZWFyIjoiMjAyMSIsIlllYXJSZXNvbHZlZCI6IjIwMjEiLCJDcmVhdGVkQnkiOiJfQW5qb21zaG9hZSIsIkNyZWF0ZWRPbiI6IjIwMjItMDEtMzBUMDQ6NTQ6NTMiLCJNb2RpZmllZEJ5IjoiX0FsaSIsIklkIjoiMDVmZjk0YzItZjA5Ny00NmFjLTg4OWUtNmU1MmU4ODQ1OWNiIiwiTW9kaWZpZWRPbiI6IjIwMjMtMTAtMDJUMjI6Mjk6MTUiLCJQcm9qZWN0Ijp7IiRyZWYiOiI1In19LCJVc2VOdW1iZXJpbmdUeXBlT2ZQYXJlbnREb2N1bWVudCI6ZmFsc2V9LHsiJGlkIjoiMTciLCIkdHlwZSI6IlN3aXNzQWNhZGVtaWMuQ2l0YXZpLkNpdGF0aW9ucy5Xb3JkUGxhY2Vob2xkZXJFbnRyeSwgU3dpc3NBY2FkZW1pYy5DaXRhdmkiLCJJZCI6ImMzZDU4ZWQ1LTIwNjEtNDcyNC05NGFjLTdjYTQ3N2RhZDViOSIsIlJhbmdlU3RhcnQiOjIwLCJSYW5nZUxlbmd0aCI6MjQsIlJlZmVyZW5jZUlkIjoiZWM2MGZlMDUtMmRmMi00YmEwLWFjYWYtNWIzNWUzOTk5YTY4IiwiUmVmZXJlbmNlIjp7IiRpZCI6IjE4IiwiJHR5cGUiOiJTd2lzc0FjYWRlbWljLkNpdGF2aS5SZWZlcmVuY2UsIFN3aXNzQWNhZGVtaWMuQ2l0YXZpIiwiQWJzdHJhY3RDb21wbGV4aXR5IjowLCJBYnN0cmFjdFNvdXJjZVRleHRGb3JtYXQiOjAsIkF1dGhvcnMiOlt7IiRpZCI6IjE5IiwiJHR5cGUiOiJTd2lzc0FjYWRlbWljLkNpdGF2aS5QZXJzb24sIFN3aXNzQWNhZGVtaWMuQ2l0YXZpIiwiRmlyc3ROYW1lIjoiUnVzc2VsbCIsIkxhc3ROYW1lIjoiSGFycHJpbmciLCJQcm90ZWN0ZWQiOmZhbHNlLCJTZXgiOjAsIkNyZWF0ZWRCeSI6Il9BTEkiLCJDcmVhdGVkT24iOiIyMDIyLTAzLTE3VDA4OjA0OjUxIiwiTW9kaWZpZWRCeSI6Il9BTEkiLCJJZCI6IjNjMzE0ODMzLTQyNzQtNDg0OC1hNGI1LWZiMWEwMTY5NDI1OSIsIk1vZGlmaWVkT24iOiIyMDIyLTAzLTE3VDA4OjA0OjUxIiwiUHJvamVjdCI6eyIkcmVmIjoiNSJ9fSx7IiRpZCI6IjIwIiwiJHR5cGUiOiJTd2lzc0FjYWRlbWljLkNpdGF2aS5QZXJzb24sIFN3aXNzQWNhZGVtaWMuQ2l0YXZpIiwiRmlyc3ROYW1lIjoiQW1pbiIsIkxhc3ROYW1lIjoiTWFnaHNvdWRpIiwiUHJvdGVjdGVkIjpmYWxzZSwiU2V4IjowLCJDcmVhdGVkQnkiOiJfQUxJIiwiQ3JlYXRlZE9uIjoiMjAyMi0wMy0xN1QwODowNDo1MSIsIk1vZGlmaWVkQnkiOiJfQUxJIiwiSWQiOiJlYWU5ZTJhZC00N2M4LTQ5NWYtYjgxNC1hYTNhM2E2NTdmNmMiLCJNb2RpZmllZE9uIjoiMjAyMi0wMy0xN1QwODowNDo1MSIsIlByb2plY3QiOnsiJHJlZiI6IjUifX0seyIkaWQiOiIyMSIsIiR0eXBlIjoiU3dpc3NBY2FkZW1pYy5DaXRhdmkuUGVyc29uLCBTd2lzc0FjYWRlbWljLkNpdGF2aSIsIkZpcnN0TmFtZSI6IkNocmlzdGlhbiIsIkxhc3ROYW1lIjoiRmlrYXIiLCJQcm90ZWN0ZWQiOmZhbHNlLCJTZXgiOjIsIkNyZWF0ZWRCeSI6Il9BbGkiLCJDcmVhdGVkT24iOiIyMDE4LTAzLTEzVDA2OjU2OjAzIiwiTW9kaWZpZWRCeSI6Il9BbGkiLCJJZCI6ImNmOTdiMjI5LTYyZWMtNDFlNS1iMDM3LTI5YWZhNjIwMzMxZiIsIk1vZGlmaWVkT24iOiIyMDE4LTAzLTEzVDA2OjU2OjAzIiwiUHJvamVjdCI6eyIkcmVmIjoiNSJ9fSx7IiRpZCI6IjIyIiwiJHR5cGUiOiJTd2lzc0FjYWRlbWljLkNpdGF2aS5QZXJzb24sIFN3aXNzQWNhZGVtaWMuQ2l0YXZpIiwiRmlyc3ROYW1lIjoiV29qY2llY2giLCJMYXN0TmFtZSI6IlBpb3Ryb3dpY3oiLCJNaWRkbGVOYW1lIjoiRC4iLCJQcm90ZWN0ZWQiOmZhbHNlLCJTZXgiOjAsIkNyZWF0ZWRCeSI6Il9BTEkiLCJDcmVhdGVkT24iOiIyMDIyLTAzLTE3VDA4OjA0OjUxIiwiTW9kaWZpZWRCeSI6Il9BTEkiLCJJZCI6Ijc1ZDgwNDJiLWViMGEtNDE5Zi04OGNmLTU4NTA5ZDZkOTA2NyIsIk1vZGlmaWVkT24iOiIyMDIyLTAzLTE3VDA4OjA0OjUxIiwiUHJvamVjdCI6eyIkcmVmIjoiNSJ9fSx7IiRpZCI6IjIzIiwiJHR5cGUiOiJTd2lzc0FjYWRlbWljLkNpdGF2aS5QZXJzb24sIFN3aXNzQWNhZGVtaWMuQ2l0YXZpIiwiRmlyc3ROYW1lIjoiR3JhaGFtIiwiTGFzdE5hbWUiOiJIZWFzbGlwIiwiUHJvdGVjdGVkIjpmYWxzZSwiU2V4IjowLCJDcmVhdGVkQnkiOiJfQUxJIiwiQ3JlYXRlZE9uIjoiMjAyMi0wMy0xN1QwODowNDo1MSIsIk1vZGlmaWVkQnkiOiJfQUxJIiwiSWQiOiJjMjNiZDA2OS04MDliLTQwN2QtOTU2My1kZWY4NzJjMTEzZjUiLCJNb2RpZmllZE9uIjoiMjAyMi0wMy0xN1QwODowNDo1MSIsIlByb2plY3QiOnsiJHJlZiI6IjUifX1dLCJDaXRhdGlvbktleSI6IkhhcnByaW5nIGV0IGFsLiAyMDIxIiwiQ2l0YXRpb25LZXlVcGRhdGVUeXBlIjowLCJDb2xsYWJvcmF0b3JzIjpbXSwiQ3VzdG9tRmllbGQxIjoiNCIsIkN1c3RvbUZpZWxkMiI6IkVtcGlyaWNhbCIsIkN1c3RvbUZpZWxkMyI6IlNsb3ctb25zZXQiLCJDdXN0b21GaWVsZDQiOiJEZXZlbG9wbWVudCBhaWQiLCJDdXN0b21GaWVsZDUiOiJSZWNvdmVyeSIsIkN1c3RvbUZpZWxkNiI6IkNvbmNlcHR1YWwgUmVzZWFyY2giLCJDdXN0b21GaWVsZDciOiJFY29ub21pYytFbnZpcm9tZW50YWwrU29jaWFsIiwiQ3VzdG9tRmllbGQ4IjoiU3lzdGVtIFRoaW5raW5nIiwiQ3VzdG9tRmllbGQ5IjoiRmlubGFuZCIsIkRvaSI6IjEwLjExMDgvSkhMU0NNLTA3LTIwMjAtMDA2MyIsIkVkaXRvcnMiOltdLCJFdmFsdWF0aW9uQ29tcGxleGl0eSI6MCwiRXZhbHVhdGlvblNvdXJjZVRleHRGb3JtYXQiOjAsIkdyb3VwcyI6W3siJHJlZiI6IjgifV0sIkhhc0xhYmVsMSI6ZmFsc2UsIkhhc0xhYmVsMiI6ZmFsc2UsIktleXdvcmRzIjpbXSwiTG9jYXRpb25zIjpbeyIkaWQiOiIyNCIsIiR0eXBlIjoiU3dpc3NBY2FkZW1pYy5DaXRhdmkuTG9jYXRpb24sIFN3aXNzQWNhZGVtaWMuQ2l0YXZpIiwiQWRkcmVzcyI6eyIkaWQiOiIyNSIsIiR0eXBlIjoiU3dpc3NBY2FkZW1pYy5DaXRhdmkuTGlua2VkUmVzb3VyY2UsIFN3aXNzQWNhZGVtaWMuQ2l0YXZpIiwiTGlua2VkUmVzb3VyY2VUeXBlIjo1LCJPcmlnaW5hbFN0cmluZyI6Imh0dHBzOi8vZG9pLm9yZy8xMC4xMTA4L0pITFNDTS0wNy0yMDIwLTAwNjMiLCJVcmlTdHJpbmciOiJodHRwczovL2RvaS5vcmcvMTAuMTEwOC9KSExTQ00tMDctMjAyMC0wMDYzIiwiTGlua2VkUmVzb3VyY2VTdGF0dXMiOjgsIlByb3BlcnRpZXMiOnsiJGlkIjoiMj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GkiLCJDcmVhdGVkT24iOiIyMDIxLTAyLTE5VDA4OjI1OjU1IiwiTW9kaWZpZWRCeSI6Il9BbGkiLCJJZCI6ImEzYTBlOWM5LWI1YjMtNGYxNC04MGJmLTVkYTliM2FlYmI5YyIsIk1vZGlmaWVkT24iOiIyMDIxLTAyLTE5VDA4OjI1OjU1IiwiUHJvamVjdCI6eyIkcmVmIjoiNSJ9fV0sIk51bWJlciI6IjIiLCJPcmdhbml6YXRpb25zIjpbXSwiT3RoZXJzSW52b2x2ZWQiOltdLCJQYWdlQ291bnQiOiIzNSIsIlBhZ2VSYW5nZSI6IjxzcD5cclxuICA8bj4xOTg8L24+XHJcbiAgPGluPnRydWU8L2luPlxyXG4gIDxvcz4xOTg8L29zPlxyXG4gIDxwcz4xOTg8L3BzPlxyXG48L3NwPlxyXG48ZXA+XHJcbiAgPG4+MjI2PC9uPlxyXG4gIDxpbj50cnVlPC9pbj5cclxuICA8b3M+MjI2PC9vcz5cclxuICA8cHM+MjI2PC9wcz5cclxuPC9lcD5cclxuPG9zPjE5OC0yMjY8L29zPiIsIlBlcmlvZGljYWwiOnsiJGlkIjoiMjc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4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IYXJwcmluZywgTWFnaHNvdWRpIGV0IGFsLiAyMDIxIOKAkyBBbiBhbmFseXNpcyBvZiBjb21wb3VuZGluZyBmYWN0b3JzIiwiU2hvcnRUaXRsZVVwZGF0ZVR5cGUiOjAsIlNvdXJjZU9mQmlibGlvZ3JhcGhpY0luZm9ybWF0aW9uIjoiQ3Jvc3NSZWYiLCJTdGF0aWNJZHMiOlsiZWZhNjJkZjQtOGExMy00ZDc0LWE1OGQtYjJiODYwYTNmMmY3Il0sIlRhYmxlT2ZDb250ZW50c0NvbXBsZXhpdHkiOjAsIlRhYmxlT2ZDb250ZW50c1NvdXJjZVRleHRGb3JtYXQiOjAsIlRhc2tzIjpbXSwiVGl0bGUiOiJBbiBhbmFseXNpcyBvZiBjb21wb3VuZGluZyBmYWN0b3JzIG9mIGVwaWRlbWljcyBpbiBjb21wbGV4IGVtZXJnZW5jaWVzOiBhIHN5c3RlbSBkeW5hbWljcyBhcHByb2FjaCIsIlRyYW5zbGF0b3JzIjpbXSwiVm9sdW1lIjoiMTEiLCJZZWFyIjoiMjAyMSIsIlllYXJSZXNvbHZlZCI6IjIwMjEiLCJDcmVhdGVkQnkiOiJfQWxpIiwiQ3JlYXRlZE9uIjoiMjAyMS0wMi0xOVQwODoxODoxMyIsIk1vZGlmaWVkQnkiOiJfQUxJIiwiSWQiOiJlYzYwZmUwNS0yZGYyLTRiYTAtYWNhZi01YjM1ZTM5OTlhNjgiLCJNb2RpZmllZE9uIjoiMjAyMi0xMS0yNFQxMTowMzo0MiIsIlByb2plY3QiOnsiJHJlZiI6IjUifX0sIlVzZU51bWJlcmluZ1R5cGVPZlBhcmVudERvY3VtZW50IjpmYWxzZX1dLCJGb3JtYXR0ZWRUZXh0Ijp7IiRpZCI6IjI5IiwiQ291bnQiOjUsIlRleHRVbml0cyI6W3siJGlkIjoiMzAiLCJGb250U3R5bGUiOnsiJGlkIjoiMzEiLCJOZXV0cmFsIjp0cnVlfSwiUmVhZGluZ09yZGVyIjoxLCJUZXh0IjoiKEJlc2lvdSJ9LHsiJGlkIjoiMzIiLCJGb250U3R5bGUiOnsiJGlkIjoiMzMiLCJJdGFsaWMiOnRydWV9LCJSZWFkaW5nT3JkZXIiOjEsIlRleHQiOiIgZXQgYWwuIn0seyIkaWQiOiIzNCIsIkZvbnRTdHlsZSI6eyIkaWQiOiIzNSIsIk5ldXRyYWwiOnRydWV9LCJSZWFkaW5nT3JkZXIiOjEsIlRleHQiOiIsIDIwMjE7IEhhcnByaW5nIn0seyIkaWQiOiIzNiIsIkZvbnRTdHlsZSI6eyIkaWQiOiIzNyIsIkl0YWxpYyI6dHJ1ZX0sIlJlYWRpbmdPcmRlciI6MSwiVGV4dCI6IiBldCBhbC4ifSx7IiRpZCI6IjM4IiwiRm9udFN0eWxlIjp7IiRpZCI6IjM5IiwiTmV1dHJhbCI6dHJ1ZX0sIlJlYWRpbmdPcmRlciI6MSwiVGV4dCI6IiwgMjAyMSkifV19LCJUYWciOiJDaXRhdmlQbGFjZWhvbGRlciM3ZjIzNGVjNS0wYjA4LTRmNDAtYWVlNy00OWY2NzljNjkxOTUiLCJUZXh0IjoiKEJlc2lvdSBldCBhbC4sIDIwMjE7IEhhcnByaW5nIGV0IGFsLiwgMjAyMSkiLCJXQUlWZXJzaW9uIjoiNi44LjAuMCJ9}</w:instrText>
          </w:r>
          <w:r w:rsidR="00EE719B" w:rsidRPr="00DD54E3">
            <w:rPr>
              <w:color w:val="000000" w:themeColor="text1"/>
              <w:lang w:val="en-GB"/>
            </w:rPr>
            <w:fldChar w:fldCharType="separate"/>
          </w:r>
          <w:r w:rsidR="00B10F20" w:rsidRPr="00DD54E3">
            <w:rPr>
              <w:color w:val="000000" w:themeColor="text1"/>
              <w:lang w:val="en-GB"/>
            </w:rPr>
            <w:t>(Besiou</w:t>
          </w:r>
          <w:r w:rsidR="00B10F20" w:rsidRPr="00DD54E3">
            <w:rPr>
              <w:i/>
              <w:color w:val="000000" w:themeColor="text1"/>
              <w:lang w:val="en-GB"/>
            </w:rPr>
            <w:t xml:space="preserve"> et al.</w:t>
          </w:r>
          <w:r w:rsidR="00B10F20" w:rsidRPr="00DD54E3">
            <w:rPr>
              <w:color w:val="000000" w:themeColor="text1"/>
              <w:lang w:val="en-GB"/>
            </w:rPr>
            <w:t>, 2021; Harpring</w:t>
          </w:r>
          <w:r w:rsidR="00B10F20" w:rsidRPr="00DD54E3">
            <w:rPr>
              <w:i/>
              <w:color w:val="000000" w:themeColor="text1"/>
              <w:lang w:val="en-GB"/>
            </w:rPr>
            <w:t xml:space="preserve"> et al.</w:t>
          </w:r>
          <w:r w:rsidR="00B10F20" w:rsidRPr="00DD54E3">
            <w:rPr>
              <w:color w:val="000000" w:themeColor="text1"/>
              <w:lang w:val="en-GB"/>
            </w:rPr>
            <w:t>, 2021)</w:t>
          </w:r>
          <w:r w:rsidR="00EE719B" w:rsidRPr="00DD54E3">
            <w:rPr>
              <w:color w:val="000000" w:themeColor="text1"/>
              <w:lang w:val="en-GB"/>
            </w:rPr>
            <w:fldChar w:fldCharType="end"/>
          </w:r>
        </w:sdtContent>
      </w:sdt>
      <w:r w:rsidR="006C6107" w:rsidRPr="00DD54E3">
        <w:rPr>
          <w:color w:val="000000" w:themeColor="text1"/>
          <w:lang w:val="en-GB"/>
        </w:rPr>
        <w:t xml:space="preserve">. </w:t>
      </w:r>
      <w:sdt>
        <w:sdtPr>
          <w:rPr>
            <w:color w:val="000000" w:themeColor="text1"/>
            <w:lang w:val="en-GB"/>
          </w:rPr>
          <w:alias w:val="To edit, see citavi.com/edit"/>
          <w:tag w:val="CitaviPlaceholder#64df557e-a316-4f98-bb6c-6b98c95fc721"/>
          <w:id w:val="-630316045"/>
          <w:placeholder>
            <w:docPart w:val="8FD0A599A37045148D88BF8E5469BB2C"/>
          </w:placeholder>
        </w:sdtPr>
        <w:sdtContent>
          <w:r w:rsidR="00DB70BC"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RhMDRlYTQ0LTBlZGEtNGM2Yi04NzRkLWE0ZGE4MWY0NTVjZiIsIlJhbmdlTGVuZ3RoIjoxMywiUmVmZXJlbmNlSWQiOiIwNWZmOTRjMi1mMDk3LTQ2YWMtODg5ZS02ZTUyZTg4NDU5Y2IiLCJOb1BhciI6dHJ1ZSwiT3B0aW9uMS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hcmlhIiwiTGFzdE5hbWUiOiJCZXNpb3UiLCJQcm90ZWN0ZWQiOmZhbHNlLCJTZXgiOjAsIkNyZWF0ZWRCeSI6Il9BTEkiLCJDcmVhdGVkT24iOiIyMDIyLTAzLTE2VDA5OjUzOjQ5IiwiTW9kaWZpZWRCeSI6Il9BTEkiLCJJZCI6ImQ5MGEwMTAxLTJjYTMtNDQ1Ni1iMzA3LThhN2RiMjk2YzU5OSIsIk1vZGlmaWVkT24iOiIyMDIyLTAzLTE2VDA5OjUzOjQ5IiwiUHJvamVjdCI6eyIkaWQiOiI1IiwiJHR5cGUiOiJTd2lzc0FjYWRlbWljLkNpdGF2aS5Qcm9qZWN0LCBTd2lzc0FjYWRlbWljLkNpdGF2aSJ9fSx7IiRpZCI6IjYiLCIkdHlwZSI6IlN3aXNzQWNhZGVtaWMuQ2l0YXZpLlBlcnNvbiwgU3dpc3NBY2FkZW1pYy5DaXRhdmkiLCJGaXJzdE5hbWUiOiJBbGZvbnNvIiwiTGFzdE5hbWUiOiJQZWRyYXph4oCQTWFydGluZXoiLCJNaWRkbGVOYW1lIjoiSi4iLCJQcm90ZWN0ZWQiOmZhbHNlLCJTZXgiOjIsIkNyZWF0ZWRCeSI6Il9BTEkiLCJDcmVhdGVkT24iOiIyMDIyLTA1LTA4VDA1OjU1OjQzIiwiTW9kaWZpZWRCeSI6Il9BTEkiLCJJZCI6IjlmOTk0MThhLWUwM2YtNDY4My05NGUwLTZlMmI3ZTI0N2M2YSIsIk1vZGlmaWVkT24iOiIyMDIyLTA1LTA4VDA1OjU1OjQzIiwiUHJvamVjdCI6eyIkcmVmIjoiNSJ9fSx7IiRpZCI6IjciLCIkdHlwZSI6IlN3aXNzQWNhZGVtaWMuQ2l0YXZpLlBlcnNvbiwgU3dpc3NBY2FkZW1pYy5DaXRhdmkiLCJGaXJzdE5hbWUiOiJMdWsiLCJMYXN0TmFtZSI6InZhbiBXYXNzZW5ob3ZlIiwiTWlkZGxlTmFtZSI6Ik4uIiwiUHJvdGVjdGVkIjpmYWxzZSwiU2V4IjowLCJDcmVhdGVkQnkiOiJfQUxJIiwiQ3JlYXRlZE9uIjoiMjAyMi0wMy0xNlQwOTo1MzoxMiIsIk1vZGlmaWVkQnkiOiJfQUxJIiwiSWQiOiIyOTUxMjk5OS1kMDU2LTQ2MWItYTVjNS1lMmMzNzlmYmRiNmYiLCJNb2RpZmllZE9uIjoiMjAyMi0wMy0xNlQwOTo1MzoxMiIsIlByb2plY3QiOnsiJHJlZiI6IjUifX1dLCJDaXRhdGlvbktleSI6IkJlc2lvdSBldCBhbC4gMjAyMSIsIkNpdGF0aW9uS2V5VXBkYXRlVHlwZSI6MCwiQ29sbGFib3JhdG9ycyI6W10sIkN1c3RvbUZpZWxkMSI6IjIiLCJDdXN0b21GaWVsZDIiOiJDb25jZXB0dWFsIiwiQ3VzdG9tRmllbGQzIjoiTm90IHNwZWNpZmljIiwiQ3VzdG9tRmllbGQ0IjoiRGV2ZWxvcG1lbnQgYWlkIiwiQ3VzdG9tRmllbGQ1IjoiU2V2ZXJhbCIsIkN1c3RvbUZpZWxkNiI6IkNvbmNlcHR1YWwgUmVzZWFyY2giLCJDdXN0b21GaWVsZDciOiJOb3QgU3BlY2lmaWMiLCJDdXN0b21GaWVsZDgiOiJOb3QgU3BlY2lmaWMiLCJDdXN0b21GaWVsZDkiOiJHZXJtYW55IiwiRG9pIjoiMTAuMTExMS9wb21zLjEzNTc5IiwiRWRpdG9ycyI6W10sIkV2YWx1YXRpb25Db21wbGV4aXR5IjowLCJFdmFsdWF0aW9uU291cmNlVGV4dEZvcm1hdCI6MCwiR3JvdXBzIjpbeyIkaWQiOiI4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dHJ1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TExL3BvbXMuMTM1NzkiLCJVcmlTdHJpbmciOiJodHRwczovL2RvaS5vcmcvMTAuMTExMS9wb21zLjEzNTc5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ODExZDczNjYtZDU5Mi00ZjUyLWFmNGQtZjA2ZWFkMzc5MjcxIiwiTW9kaWZpZWRPbiI6IjIwMjItMDEtMzBUMDQ6NTQ6NTMiLCJQcm9qZWN0Ijp7IiRyZWYiOiI1In19LHsiJGlkIjoiMTIiLCIkdHlwZSI6IlN3aXNzQWNhZGVtaWMuQ2l0YXZpLkxvY2F0aW9uLCBTd2lzc0FjYWRlbWljLkNpdGF2aSIsIkFkZHJlc3MiOnsiJGlkIjoiMTMiLCIkdHlwZSI6IlN3aXNzQWNhZGVtaWMuQ2l0YXZpLkxpbmtlZFJlc291cmNlLCBTd2lzc0FjYWRlbWljLkNpdGF2aSIsIkxpbmtlZFJlc291cmNlVHlwZSI6NSwiT3JpZ2luYWxTdHJpbmciOiJodHRwczovL3d3dy5zY29wdXMuY29tL2lud2FyZC9yZWNvcmQudXJpP2VpZD0yLXMyLjAtODUxMTczMzA3MDImZG9pPTEwLjExMTElMmZwb21zLjEzNTc5JnBhcnRuZXJJRD00MCZtZDU9MjlmMjY5OWQ4YzRiYTQyMGY3YWU1NDUzMmNlZWJkZGIiLCJVcmlTdHJpbmciOiJodHRwczovL3d3dy5zY29wdXMuY29tL2lud2FyZC9yZWNvcmQudXJpP2VpZD0yLXMyLjAtODUxMTczMzA3MDImZG9pPTEwLjExMTElMmZwb21zLjEzNTc5JnBhcnRuZXJJRD00MCZtZDU9MjlmMjY5OWQ4YzRiYTQyMGY3YWU1NDUzMmNlZWJkZGI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4ZTRiNTdjZS00MjdlLTRkMjgtOGUzNC0xM2ZiOTllODVhMmYiLCJNb2RpZmllZE9uIjoiMjAyMi0wMS0zMFQwNDo1NDo1MyIsIlByb2plY3QiOnsiJHJlZiI6IjUifX1dLCJOdW1iZXIiOiIxMiIsIk9ubGluZUFkZHJlc3MiOiJodHRwczovL3d3dy5zY29wdXMuY29tL2lud2FyZC9yZWNvcmQudXJpP2VpZD0yLXMyLjAtODUxMTczMzA3MDImZG9pPTEwLjExMTElMmZwb21zLjEzNTc5JnBhcnRuZXJJRD00MCZtZDU9MjlmMjY5OWQ4YzRiYTQyMGY3YWU1NDUzMmNlZWJkZGIiLCJPcmdhbml6YXRpb25zIjpbXSwiT3RoZXJzSW52b2x2ZWQiOltdLCJQYWdlUmFuZ2UiOiI8c3A+XHJcbiAgPG4+NDM0Mzwvbj5cclxuICA8aW4+dHJ1ZTwvaW4+XHJcbiAgPG9zPjQzNDM8L29zPlxyXG4gIDxwcz40MzQzPC9wcz5cclxuPC9zcD5cclxuPGVwPlxyXG4gIDxuPjQzNTU8L24+XHJcbiAgPGluPnRydWU8L2luPlxyXG4gIDxvcz40MzU1PC9vcz5cclxuICA8cHM+NDM1NTwvcHM+XHJcbjwvZXA+XHJcbjxvcz40MzQzLTQzNTU8L29zPiIsIlBlcmlvZGljYWwiOnsiJGlkIjoiMTU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eyIkaWQiOiIxNiIsIiR0eXBlIjoiU3dpc3NBY2FkZW1pYy5DaXRhdmkuUHVibGlzaGVyLCBTd2lzc0FjYWRlbWljLkNpdGF2aSIsIk5hbWUiOiJXaWxleSBPbmxpbmUgTGlicmFyeSIsIlByb3RlY3RlZCI6ZmFsc2UsIkNyZWF0ZWRCeSI6Il9hIiwiQ3JlYXRlZE9uIjoiMjAxNi0wNi0yMlQwODoxMjoxOSIsIk1vZGlmaWVkQnkiOiJfYSIsIklkIjoiZjc4NGJhZDQtNWZlMy00NTMxLTg4MDItZWE3YzRkZTU2ZWVkIiwiTW9kaWZpZWRPbiI6IjIwMTYtMDYtMjJUMDg6MTI6MTkiLCJQcm9qZWN0Ijp7IiRyZWYiOiI1In19XSwiUXVvdGF0aW9ucyI6W10sIlJlZmVyZW5jZVR5cGUiOiJKb3VybmFsQXJ0aWNsZSIsIlNob3J0VGl0bGUiOiJCZXNpb3UsIFBlZHJhemHigJBNYXJ0aW5leiBldCBhbC4gMjAyMSDigJMgSHVtYW5pdGFyaWFuIE9wZXJhdGlvbnMiLCJTaG9ydFRpdGxlVXBkYXRlVHlwZSI6MCwiU291cmNlT2ZCaWJsaW9ncmFwaGljSW5mb3JtYXRpb24iOiJDcm9zc1JlZiIsIlN0YXRpY0lkcyI6WyIwZjM5NDhjYS1jZWZjLTRlM2YtYjQzOC01YzlkZDQxYWYyMDQiXSwiVGFibGVPZkNvbnRlbnRzQ29tcGxleGl0eSI6MCwiVGFibGVPZkNvbnRlbnRzU291cmNlVGV4dEZvcm1hdCI6MCwiVGFza3MiOltdLCJUaXRsZSI6Ikh1bWFuaXRhcmlhbiBPcGVyYXRpb25zIGFuZCB0aGUgVU4gU3VzdGFpbmFibGUgRGV2ZWxvcG1lbnQgR29hbHMiLCJUcmFuc2xhdG9ycyI6W10sIlZvbHVtZSI6IjMwIiwiWWVhciI6IjIwMjEiLCJZZWFyUmVzb2x2ZWQiOiIyMDIxIiwiQ3JlYXRlZEJ5IjoiX0Fuam9tc2hvYWUiLCJDcmVhdGVkT24iOiIyMDIyLTAxLTMwVDA0OjU0OjUzIiwiTW9kaWZpZWRCeSI6Il9BbGkiLCJJZCI6IjA1ZmY5NGMyLWYwOTctNDZhYy04ODllLTZlNTJlODg0NTljYiIsIk1vZGlmaWVkT24iOiIyMDIzLTEwLTAyVDIyOjI5OjE1IiwiUHJvamVjdCI6eyIkcmVmIjoiNSJ9fSwiVXNlTnVtYmVyaW5nVHlwZU9mUGFyZW50RG9jdW1lbnQiOmZhbHNlfV0sIkZvcm1hdHRlZFRleHQiOnsiJGlkIjoiMTciLCJDb3VudCI6MiwiVGV4dFVuaXRzIjpbeyIkaWQiOiIxOCIsIkZvbnRTdHlsZSI6eyIkaWQiOiIxOSIsIk5ldXRyYWwiOnRydWV9LCJSZWFkaW5nT3JkZXIiOjEsIlRleHQiOiJCZXNpb3UifSx7IiRpZCI6IjIwIiwiRm9udFN0eWxlIjp7IiRpZCI6IjIxIiwiSXRhbGljIjp0cnVlfSwiUmVhZGluZ09yZGVyIjoxLCJUZXh0IjoiIGV0IGFsLiJ9XX0sIlRhZyI6IkNpdGF2aVBsYWNlaG9sZGVyIzY0ZGY1NTdlLWEzMTYtNGY5OC1iYjZjLTZiOThjOTVmYzcyMSIsIlRleHQiOiJCZXNpb3UgZXQgYWwuIiwiV0FJVmVyc2lvbiI6IjYuOC4wLjAifQ==}</w:instrText>
          </w:r>
          <w:r w:rsidR="00DB70BC" w:rsidRPr="00DD54E3">
            <w:rPr>
              <w:color w:val="000000" w:themeColor="text1"/>
              <w:lang w:val="en-GB"/>
            </w:rPr>
            <w:fldChar w:fldCharType="separate"/>
          </w:r>
          <w:r w:rsidR="00B10F20" w:rsidRPr="00DD54E3">
            <w:rPr>
              <w:color w:val="000000" w:themeColor="text1"/>
              <w:lang w:val="en-GB"/>
            </w:rPr>
            <w:t>Besiou</w:t>
          </w:r>
          <w:r w:rsidR="00B10F20" w:rsidRPr="00DD54E3">
            <w:rPr>
              <w:i/>
              <w:color w:val="000000" w:themeColor="text1"/>
              <w:lang w:val="en-GB"/>
            </w:rPr>
            <w:t xml:space="preserve"> et al.</w:t>
          </w:r>
          <w:r w:rsidR="00DB70BC" w:rsidRPr="00DD54E3">
            <w:rPr>
              <w:color w:val="000000" w:themeColor="text1"/>
              <w:lang w:val="en-GB"/>
            </w:rPr>
            <w:fldChar w:fldCharType="end"/>
          </w:r>
        </w:sdtContent>
      </w:sdt>
      <w:r w:rsidR="00DB70BC" w:rsidRPr="00DD54E3">
        <w:rPr>
          <w:color w:val="000000" w:themeColor="text1"/>
          <w:lang w:val="en-GB"/>
        </w:rPr>
        <w:t xml:space="preserve"> </w:t>
      </w:r>
      <w:sdt>
        <w:sdtPr>
          <w:rPr>
            <w:color w:val="000000" w:themeColor="text1"/>
            <w:lang w:val="en-GB"/>
          </w:rPr>
          <w:alias w:val="To edit, see citavi.com/edit"/>
          <w:tag w:val="CitaviPlaceholder#731179f9-d4eb-4f76-97a1-4dae1ec06199"/>
          <w:id w:val="390383622"/>
          <w:placeholder>
            <w:docPart w:val="52E47B2AE62340D1A2D3ABDB365B7CFB"/>
          </w:placeholder>
        </w:sdtPr>
        <w:sdtContent>
          <w:r w:rsidR="00DB70BC"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JiMDM2OGQzLTZlNDUtNDUxZi05MzczLTM1Yjk1NjYyMTY1MCIsIlJhbmdlTGVuZ3RoIjo2LCJSZWZlcmVuY2VJZCI6IjA1ZmY5NGMyLWYwOTctNDZhYy04ODllLTZlNTJlODg0NTljY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YXJpYSIsIkxhc3ROYW1lIjoiQmVzaW91IiwiUHJvdGVjdGVkIjpmYWxzZSwiU2V4IjowLCJDcmVhdGVkQnkiOiJfQUxJIiwiQ3JlYXRlZE9uIjoiMjAyMi0wMy0xNlQwOTo1Mzo0OSIsIk1vZGlmaWVkQnkiOiJfQUxJIiwiSWQiOiJkOTBhMDEwMS0yY2EzLTQ0NTYtYjMwNy04YTdkYjI5NmM1OTkiLCJNb2RpZmllZE9uIjoiMjAyMi0wMy0xNlQwOTo1Mzo0OSIsIlByb2plY3QiOnsiJGlkIjoiNSIsIiR0eXBlIjoiU3dpc3NBY2FkZW1pYy5DaXRhdmkuUHJvamVjdCwgU3dpc3NBY2FkZW1pYy5DaXRhdmkifX0seyIkaWQiOiI2IiwiJHR5cGUiOiJTd2lzc0FjYWRlbWljLkNpdGF2aS5QZXJzb24sIFN3aXNzQWNhZGVtaWMuQ2l0YXZpIiwiRmlyc3ROYW1lIjoiQWxmb25zbyIsIkxhc3ROYW1lIjoiUGVkcmF6YeKAkE1hcnRpbmV6IiwiTWlkZGxlTmFtZSI6IkouIiwiUHJvdGVjdGVkIjpmYWxzZSwiU2V4IjoyLCJDcmVhdGVkQnkiOiJfQUxJIiwiQ3JlYXRlZE9uIjoiMjAyMi0wNS0wOFQwNTo1NTo0MyIsIk1vZGlmaWVkQnkiOiJfQUxJIiwiSWQiOiI5Zjk5NDE4YS1lMDNmLTQ2ODMtOTRlMC02ZTJiN2UyNDdjNmEiLCJNb2RpZmllZE9uIjoiMjAyMi0wNS0wOFQwNTo1NTo0MyIsIlByb2plY3QiOnsiJHJlZiI6IjUifX0seyIkaWQiOiI3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yZWYiOiI1In19XSwiQ2l0YXRpb25LZXkiOiJCZXNpb3UgZXQgYWwuIDIwMjEiLCJDaXRhdGlvbktleVVwZGF0ZVR5cGUiOjAsIkNvbGxhYm9yYXRvcnMiOltdLCJDdXN0b21GaWVsZDEiOiIyIiwiQ3VzdG9tRmllbGQyIjoiQ29uY2VwdHVhbCIsIkN1c3RvbUZpZWxkMyI6Ik5vdCBzcGVjaWZpYyIsIkN1c3RvbUZpZWxkNCI6IkRldmVsb3BtZW50IGFpZCIsIkN1c3RvbUZpZWxkNSI6IlNldmVyYWwiLCJDdXN0b21GaWVsZDYiOiJDb25jZXB0dWFsIFJlc2VhcmNoIiwiQ3VzdG9tRmllbGQ3IjoiTm90IFNwZWNpZmljIiwiQ3VzdG9tRmllbGQ4IjoiTm90IFNwZWNpZmljIiwiQ3VzdG9tRmllbGQ5IjoiR2VybWFueSIsIkRvaSI6IjEwLjExMTEvcG9tcy4xMzU3OSIsIkVkaXRvcnMiOltdLCJFdmFsdWF0aW9uQ29tcGxleGl0eSI6MCwiRXZhbHVhdGlvblNvdXJjZVRleHRGb3JtYXQiOjAsIkdyb3VwcyI6W3siJGlkIjoiO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nRydW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ExMS9wb21zLjEzNTc5IiwiVXJpU3RyaW5nIjoiaHR0cHM6Ly9kb2kub3JnLzEwLjExMTEvcG9tcy4xMzU3O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gxMWQ3MzY2LWQ1OTItNGY1Mi1hZjRkLWYwNmVhZDM3OTI3MSIsIk1vZGlmaWVkT24iOiIyMDIyLTAxLTMwVDA0OjU0OjUzIiwiUHJvamVjdCI6eyIkcmVmIjoiNSJ9fSx7IiRpZCI6IjEyIiwiJHR5cGUiOiJTd2lzc0FjYWRlbWljLkNpdGF2aS5Mb2NhdGlvbiwgU3dpc3NBY2FkZW1pYy5DaXRhdmkiLCJBZGRyZXNzIjp7IiRpZCI6IjEzIiwiJHR5cGUiOiJTd2lzc0FjYWRlbWljLkNpdGF2aS5MaW5rZWRSZXNvdXJjZSwgU3dpc3NBY2FkZW1pYy5DaXRhdmkiLCJMaW5rZWRSZXNvdXJjZVR5cGUiOjUsIk9yaWdpbmFsU3RyaW5nIjoiaHR0cHM6Ly93d3cuc2NvcHVzLmNvbS9pbndhcmQvcmVjb3JkLnVyaT9laWQ9Mi1zMi4wLTg1MTE3MzMwNzAyJmRvaT0xMC4xMTExJTJmcG9tcy4xMzU3OSZwYXJ0bmVySUQ9NDAmbWQ1PTI5ZjI2OTlkOGM0YmE0MjBmN2FlNTQ1MzJjZWViZGRiIiwiVXJpU3RyaW5nIjoiaHR0cHM6Ly93d3cuc2NvcHVzLmNvbS9pbndhcmQvcmVjb3JkLnVyaT9laWQ9Mi1zMi4wLTg1MTE3MzMwNzAyJmRvaT0xMC4xMTExJTJmcG9tcy4xMzU3OSZwYXJ0bmVySUQ9NDAmbWQ1PTI5ZjI2OTlkOGM0YmE0MjBmN2FlNTQ1MzJjZWViZGRi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OGU0YjU3Y2UtNDI3ZS00ZDI4LThlMzQtMTNmYjk5ZTg1YTJmIiwiTW9kaWZpZWRPbiI6IjIwMjItMDEtMzBUMDQ6NTQ6NTMiLCJQcm9qZWN0Ijp7IiRyZWYiOiI1In19XSwiTnVtYmVyIjoiMTIiLCJPbmxpbmVBZGRyZXNzIjoiaHR0cHM6Ly93d3cuc2NvcHVzLmNvbS9pbndhcmQvcmVjb3JkLnVyaT9laWQ9Mi1zMi4wLTg1MTE3MzMwNzAyJmRvaT0xMC4xMTExJTJmcG9tcy4xMzU3OSZwYXJ0bmVySUQ9NDAmbWQ1PTI5ZjI2OTlkOGM0YmE0MjBmN2FlNTQ1MzJjZWViZGRiIiwiT3JnYW5pemF0aW9ucyI6W10sIk90aGVyc0ludm9sdmVkIjpbXSwiUGFnZVJhbmdlIjoiPHNwPlxyXG4gIDxuPjQzNDM8L24+XHJcbiAgPGluPnRydWU8L2luPlxyXG4gIDxvcz40MzQzPC9vcz5cclxuICA8cHM+NDM0MzwvcHM+XHJcbjwvc3A+XHJcbjxlcD5cclxuICA8bj40MzU1PC9uPlxyXG4gIDxpbj50cnVlPC9pbj5cclxuICA8b3M+NDM1NTwvb3M+XHJcbiAgPHBzPjQzNTU8L3BzPlxyXG48L2VwPlxyXG48b3M+NDM0My00MzU1PC9vcz4iLCJQZXJpb2RpY2FsIjp7IiRpZCI6IjE1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3siJGlkIjoiMTYiLCIkdHlwZSI6IlN3aXNzQWNhZGVtaWMuQ2l0YXZpLlB1Ymxpc2hlciwgU3dpc3NBY2FkZW1pYy5DaXRhdmkiLCJOYW1lIjoiV2lsZXkgT25saW5lIExpYnJhcnkiLCJQcm90ZWN0ZWQiOmZhbHNlLCJDcmVhdGVkQnkiOiJfYSIsIkNyZWF0ZWRPbiI6IjIwMTYtMDYtMjJUMDg6MTI6MTkiLCJNb2RpZmllZEJ5IjoiX2EiLCJJZCI6ImY3ODRiYWQ0LTVmZTMtNDUzMS04ODAyLWVhN2M0ZGU1NmVlZCIsIk1vZGlmaWVkT24iOiIyMDE2LTA2LTIyVDA4OjEyOjE5IiwiUHJvamVjdCI6eyIkcmVmIjoiNSJ9fV0sIlF1b3RhdGlvbnMiOltdLCJSZWZlcmVuY2VUeXBlIjoiSm91cm5hbEFydGljbGUiLCJTaG9ydFRpdGxlIjoiQmVzaW91LCBQZWRyYXph4oCQTWFydGluZXogZXQgYWwuIDIwMjEg4oCTIEh1bWFuaXRhcmlhbiBPcGVyYXRpb25zIiwiU2hvcnRUaXRsZVVwZGF0ZVR5cGUiOjAsIlNvdXJjZU9mQmlibGlvZ3JhcGhpY0luZm9ybWF0aW9uIjoiQ3Jvc3NSZWYiLCJTdGF0aWNJZHMiOlsiMGYzOTQ4Y2EtY2VmYy00ZTNmLWI0MzgtNWM5ZGQ0MWFmMjA0Il0sIlRhYmxlT2ZDb250ZW50c0NvbXBsZXhpdHkiOjAsIlRhYmxlT2ZDb250ZW50c1NvdXJjZVRleHRGb3JtYXQiOjAsIlRhc2tzIjpbXSwiVGl0bGUiOiJIdW1hbml0YXJpYW4gT3BlcmF0aW9ucyBhbmQgdGhlIFVOIFN1c3RhaW5hYmxlIERldmVsb3BtZW50IEdvYWxzIiwiVHJhbnNsYXRvcnMiOltdLCJWb2x1bWUiOiIzMCIsIlllYXIiOiIyMDIxIiwiWWVhclJlc29sdmVkIjoiMjAyMSIsIkNyZWF0ZWRCeSI6Il9BbmpvbXNob2FlIiwiQ3JlYXRlZE9uIjoiMjAyMi0wMS0zMFQwNDo1NDo1MyIsIk1vZGlmaWVkQnkiOiJfQWxpIiwiSWQiOiIwNWZmOTRjMi1mMDk3LTQ2YWMtODg5ZS02ZTUyZTg4NDU5Y2IiLCJNb2RpZmllZE9uIjoiMjAyMy0xMC0wMlQyMjoyOToxNSIsIlByb2plY3QiOnsiJHJlZiI6IjUifX0sIlVzZU51bWJlcmluZ1R5cGVPZlBhcmVudERvY3VtZW50IjpmYWxzZSwiWWVhck9ubHkiOnRydWV9XSwiRm9ybWF0dGVkVGV4dCI6eyIkaWQiOiIxNyIsIkNvdW50IjoxLCJUZXh0VW5pdHMiOlt7IiRpZCI6IjE4IiwiRm9udFN0eWxlIjp7IiRpZCI6IjE5IiwiTmV1dHJhbCI6dHJ1ZX0sIlJlYWRpbmdPcmRlciI6MSwiVGV4dCI6IigyMDIxKSJ9XX0sIlRhZyI6IkNpdGF2aVBsYWNlaG9sZGVyIzczMTE3OWY5LWQ0ZWItNGY3Ni05N2ExLTRkYWUxZWMwNjE5OSIsIlRleHQiOiIoMjAyMSkiLCJXQUlWZXJzaW9uIjoiNi44LjAuMCJ9}</w:instrText>
          </w:r>
          <w:r w:rsidR="00DB70BC" w:rsidRPr="00DD54E3">
            <w:rPr>
              <w:color w:val="000000" w:themeColor="text1"/>
              <w:lang w:val="en-GB"/>
            </w:rPr>
            <w:fldChar w:fldCharType="separate"/>
          </w:r>
          <w:r w:rsidR="00B10F20" w:rsidRPr="00DD54E3">
            <w:rPr>
              <w:color w:val="000000" w:themeColor="text1"/>
              <w:lang w:val="en-GB"/>
            </w:rPr>
            <w:t>(2021)</w:t>
          </w:r>
          <w:r w:rsidR="00DB70BC" w:rsidRPr="00DD54E3">
            <w:rPr>
              <w:color w:val="000000" w:themeColor="text1"/>
              <w:lang w:val="en-GB"/>
            </w:rPr>
            <w:fldChar w:fldCharType="end"/>
          </w:r>
        </w:sdtContent>
      </w:sdt>
      <w:r w:rsidR="00DB70BC" w:rsidRPr="00DD54E3">
        <w:rPr>
          <w:color w:val="000000" w:themeColor="text1"/>
          <w:lang w:val="en-GB"/>
        </w:rPr>
        <w:t xml:space="preserve"> </w:t>
      </w:r>
      <w:r w:rsidR="000B08C5" w:rsidRPr="00DD54E3">
        <w:rPr>
          <w:color w:val="000000" w:themeColor="text1"/>
          <w:lang w:val="en-GB"/>
        </w:rPr>
        <w:t xml:space="preserve">discussed </w:t>
      </w:r>
      <w:r w:rsidR="00DB70BC" w:rsidRPr="00DD54E3">
        <w:rPr>
          <w:color w:val="000000" w:themeColor="text1"/>
          <w:lang w:val="en-GB"/>
        </w:rPr>
        <w:t xml:space="preserve">how the </w:t>
      </w:r>
      <w:r w:rsidR="000B08C5" w:rsidRPr="00DD54E3">
        <w:rPr>
          <w:color w:val="000000" w:themeColor="text1"/>
          <w:lang w:val="en-GB"/>
        </w:rPr>
        <w:t>management</w:t>
      </w:r>
      <w:r w:rsidR="00DB70BC" w:rsidRPr="00DD54E3">
        <w:rPr>
          <w:color w:val="000000" w:themeColor="text1"/>
          <w:lang w:val="en-GB"/>
        </w:rPr>
        <w:t xml:space="preserve"> of humanitarian operations contributes to achieving </w:t>
      </w:r>
      <w:r w:rsidR="007558A9" w:rsidRPr="00DD54E3">
        <w:rPr>
          <w:color w:val="000000" w:themeColor="text1"/>
          <w:lang w:val="en-GB"/>
        </w:rPr>
        <w:t>SDGs</w:t>
      </w:r>
      <w:r w:rsidR="00DB70BC" w:rsidRPr="00DD54E3">
        <w:rPr>
          <w:color w:val="000000" w:themeColor="text1"/>
          <w:lang w:val="en-GB"/>
        </w:rPr>
        <w:t xml:space="preserve">. </w:t>
      </w:r>
      <w:sdt>
        <w:sdtPr>
          <w:rPr>
            <w:color w:val="000000" w:themeColor="text1"/>
            <w:lang w:val="en-GB"/>
          </w:rPr>
          <w:alias w:val="To edit, see citavi.com/edit"/>
          <w:tag w:val="CitaviPlaceholder#1723762a-b6f9-4549-853f-bf068879b37e"/>
          <w:id w:val="-1353173822"/>
          <w:placeholder>
            <w:docPart w:val="F6E2A10034A34638A4FCAC5ABA76DA5C"/>
          </w:placeholder>
        </w:sdtPr>
        <w:sdtContent>
          <w:r w:rsidR="00DB70B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JjYjk0NzZlLTE2ZjktNDg1OC1iNDA2LWEzMzg4N2IzZWEzNCIsIlJhbmdlTGVuZ3RoIjoxNSwiUmVmZXJlbmNlSWQiOiJlYzYwZmUwNS0yZGYyLTRiYTAtYWNhZi01YjM1ZTM5OTlhNjgiLCJOb1BhciI6dHJ1ZSwiT3B0aW9uMS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J1c3NlbGwiLCJMYXN0TmFtZSI6IkhhcnByaW5nIiwiUHJvdGVjdGVkIjpmYWxzZSwiU2V4IjowLCJDcmVhdGVkQnkiOiJfQUxJIiwiQ3JlYXRlZE9uIjoiMjAyMi0wMy0xN1QwODowNDo1MSIsIk1vZGlmaWVkQnkiOiJfQUxJIiwiSWQiOiIzYzMxNDgzMy00Mjc0LTQ4NDgtYTRiNS1mYjFhMDE2OTQyNTkiLCJNb2RpZmllZE9uIjoiMjAyMi0wMy0xN1QwODowNDo1MSIsIlByb2plY3QiOnsiJGlkIjoiNSIsIiR0eXBlIjoiU3dpc3NBY2FkZW1pYy5DaXRhdmkuUHJvamVjdCwgU3dpc3NBY2FkZW1pYy5DaXRhdmkifX0seyIkaWQiOiI2IiwiJHR5cGUiOiJTd2lzc0FjYWRlbWljLkNpdGF2aS5QZXJzb24sIFN3aXNzQWNhZGVtaWMuQ2l0YXZpIiwiRmlyc3ROYW1lIjoiQW1pbiIsIkxhc3ROYW1lIjoiTWFnaHNvdWRpIiwiUHJvdGVjdGVkIjpmYWxzZSwiU2V4IjowLCJDcmVhdGVkQnkiOiJfQUxJIiwiQ3JlYXRlZE9uIjoiMjAyMi0wMy0xN1QwODowNDo1MSIsIk1vZGlmaWVkQnkiOiJfQUxJIiwiSWQiOiJlYWU5ZTJhZC00N2M4LTQ5NWYtYjgxNC1hYTNhM2E2NTdmNmMiLCJNb2RpZmllZE9uIjoiMjAyMi0wMy0xN1QwODowNDo1MSIsIlByb2plY3QiOnsiJHJlZiI6IjUifX0seyIkaWQiOiI3IiwiJHR5cGUiOiJTd2lzc0FjYWRlbWljLkNpdGF2aS5QZXJzb24sIFN3aXNzQWNhZGVtaWMuQ2l0YXZpIiwiRmlyc3ROYW1lIjoiQ2hyaXN0aWFuIiwiTGFzdE5hbWUiOiJGaWthciIsIlByb3RlY3RlZCI6ZmFsc2UsIlNleCI6MiwiQ3JlYXRlZEJ5IjoiX0FsaSIsIkNyZWF0ZWRPbiI6IjIwMTgtMDMtMTNUMDY6NTY6MDMiLCJNb2RpZmllZEJ5IjoiX0FsaSIsIklkIjoiY2Y5N2IyMjktNjJlYy00MWU1LWIwMzctMjlhZmE2MjAzMzFmIiwiTW9kaWZpZWRPbiI6IjIwMTgtMDMtMTNUMDY6NTY6MDMiLCJQcm9qZWN0Ijp7IiRyZWYiOiI1In19LHsiJGlkIjoiOCIsIiR0eXBlIjoiU3dpc3NBY2FkZW1pYy5DaXRhdmkuUGVyc29uLCBTd2lzc0FjYWRlbWljLkNpdGF2aSIsIkZpcnN0TmFtZSI6IldvamNpZWNoIiwiTGFzdE5hbWUiOiJQaW90cm93aWN6IiwiTWlkZGxlTmFtZSI6IkQuIiwiUHJvdGVjdGVkIjpmYWxzZSwiU2V4IjowLCJDcmVhdGVkQnkiOiJfQUxJIiwiQ3JlYXRlZE9uIjoiMjAyMi0wMy0xN1QwODowNDo1MSIsIk1vZGlmaWVkQnkiOiJfQUxJIiwiSWQiOiI3NWQ4MDQyYi1lYjBhLTQxOWYtODhjZi01ODUwOWQ2ZDkwNjciLCJNb2RpZmllZE9uIjoiMjAyMi0wMy0xN1QwODowNDo1MSIsIlByb2plY3QiOnsiJHJlZiI6IjUifX0seyIkaWQiOiI5IiwiJHR5cGUiOiJTd2lzc0FjYWRlbWljLkNpdGF2aS5QZXJzb24sIFN3aXNzQWNhZGVtaWMuQ2l0YXZpIiwiRmlyc3ROYW1lIjoiR3JhaGFtIiwiTGFzdE5hbWUiOiJIZWFzbGlwIiwiUHJvdGVjdGVkIjpmYWxzZSwiU2V4IjowLCJDcmVhdGVkQnkiOiJfQUxJIiwiQ3JlYXRlZE9uIjoiMjAyMi0wMy0xN1QwODowNDo1MSIsIk1vZGlmaWVkQnkiOiJfQUxJIiwiSWQiOiJjMjNiZDA2OS04MDliLTQwN2QtOTU2My1kZWY4NzJjMTEzZjUiLCJNb2RpZmllZE9uIjoiMjAyMi0wMy0xN1QwODowNDo1MSIsIlByb2plY3QiOnsiJHJlZiI6IjUifX1dLCJDaXRhdGlvbktleSI6IkhhcnByaW5nIGV0IGFsLiAyMDIxIiwiQ2l0YXRpb25LZXlVcGRhdGVUeXBlIjowLCJDb2xsYWJvcmF0b3JzIjpbXSwiQ3VzdG9tRmllbGQxIjoiNCIsIkN1c3RvbUZpZWxkMiI6IkVtcGlyaWNhbCIsIkN1c3RvbUZpZWxkMyI6IlNsb3ctb25zZXQiLCJDdXN0b21GaWVsZDQiOiJEZXZlbG9wbWVudCBhaWQiLCJDdXN0b21GaWVsZDUiOiJSZWNvdmVyeSIsIkN1c3RvbUZpZWxkNiI6IkNvbmNlcHR1YWwgUmVzZWFyY2giLCJDdXN0b21GaWVsZDciOiJFY29ub21pYytFbnZpcm9tZW50YWwrU29jaWFsIiwiQ3VzdG9tRmllbGQ4IjoiU3lzdGVtIFRoaW5raW5nIiwiQ3VzdG9tRmllbGQ5IjoiRmlubGFuZCIsIkRvaSI6IjEwLjExMDgvSkhMU0NNLTA3LTIwMjAtMDA2MyIsIkVkaXRvcnMiOltdLCJFdmFsdWF0aW9uQ29tcGxleGl0eSI6MCwiRXZhbHVhdGlvblNvdXJjZVRleHRGb3JtYXQiOjAsIkdyb3VwcyI6W3siJGlkIjoiMTA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kb2kub3JnLzEwLjExMDgvSkhMU0NNLTA3LTIwMjAtMDA2MyIsIlVyaVN0cmluZyI6Imh0dHBzOi8vZG9pLm9yZy8xMC4xMTA4L0pITFNDTS0wNy0yMDIwLTAwNjM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saSIsIkNyZWF0ZWRPbiI6IjIwMjEtMDItMTlUMDg6MjU6NTUiLCJNb2RpZmllZEJ5IjoiX0FsaSIsIklkIjoiYTNhMGU5YzktYjViMy00ZjE0LTgwYmYtNWRhOWIzYWViYjljIiwiTW9kaWZpZWRPbiI6IjIwMjEtMDItMTlUMDg6MjU6NTUiLCJQcm9qZWN0Ijp7IiRyZWYiOiI1In19XSwiTnVtYmVyIjoiMiIsIk9yZ2FuaXphdGlvbnMiOltdLCJPdGhlcnNJbnZvbHZlZCI6W10sIlBhZ2VDb3VudCI6IjM1IiwiUGFnZVJhbmdlIjoiPHNwPlxyXG4gIDxuPjE5ODwvbj5cclxuICA8aW4+dHJ1ZTwvaW4+XHJcbiAgPG9zPjE5ODwvb3M+XHJcbiAgPHBzPjE5ODwvcHM+XHJcbjwvc3A+XHJcbjxlcD5cclxuICA8bj4yMjY8L24+XHJcbiAgPGluPnRydWU8L2luPlxyXG4gIDxvcz4yMjY8L29zPlxyXG4gIDxwcz4yMjY8L3BzPlxyXG48L2VwPlxyXG48b3M+MTk4LTIyNjwvb3M+IiwiUGVyaW9kaWNhbCI6eyIkaWQiOiIxNC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U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hhcnByaW5nLCBNYWdoc291ZGkgZXQgYWwuIDIwMjEg4oCTIEFuIGFuYWx5c2lzIG9mIGNvbXBvdW5kaW5nIGZhY3RvcnMiLCJTaG9ydFRpdGxlVXBkYXRlVHlwZSI6MCwiU291cmNlT2ZCaWJsaW9ncmFwaGljSW5mb3JtYXRpb24iOiJDcm9zc1JlZiIsIlN0YXRpY0lkcyI6WyJlZmE2MmRmNC04YTEzLTRkNzQtYTU4ZC1iMmI4NjBhM2YyZjciXSwiVGFibGVPZkNvbnRlbnRzQ29tcGxleGl0eSI6MCwiVGFibGVPZkNvbnRlbnRzU291cmNlVGV4dEZvcm1hdCI6MCwiVGFza3MiOltdLCJUaXRsZSI6IkFuIGFuYWx5c2lzIG9mIGNvbXBvdW5kaW5nIGZhY3RvcnMgb2YgZXBpZGVtaWNzIGluIGNvbXBsZXggZW1lcmdlbmNpZXM6IGEgc3lzdGVtIGR5bmFtaWNzIGFwcHJvYWNoIiwiVHJhbnNsYXRvcnMiOltdLCJWb2x1bWUiOiIxMSIsIlllYXIiOiIyMDIxIiwiWWVhclJlc29sdmVkIjoiMjAyMSIsIkNyZWF0ZWRCeSI6Il9BbGkiLCJDcmVhdGVkT24iOiIyMDIxLTAyLTE5VDA4OjE4OjEzIiwiTW9kaWZpZWRCeSI6Il9BTEkiLCJJZCI6ImVjNjBmZTA1LTJkZjItNGJhMC1hY2FmLTViMzVlMzk5OWE2OCIsIk1vZGlmaWVkT24iOiIyMDIyLTExLTI0VDExOjAzOjQyIiwiUHJvamVjdCI6eyIkcmVmIjoiNSJ9fSwiVXNlTnVtYmVyaW5nVHlwZU9mUGFyZW50RG9jdW1lbnQiOmZhbHNlfV0sIkZvcm1hdHRlZFRleHQiOnsiJGlkIjoiMTYiLCJDb3VudCI6MiwiVGV4dFVuaXRzIjpbeyIkaWQiOiIxNyIsIkZvbnRTdHlsZSI6eyIkaWQiOiIxOCIsIk5ldXRyYWwiOnRydWV9LCJSZWFkaW5nT3JkZXIiOjEsIlRleHQiOiJIYXJwcmluZyJ9LHsiJGlkIjoiMTkiLCJGb250U3R5bGUiOnsiJGlkIjoiMjAiLCJJdGFsaWMiOnRydWV9LCJSZWFkaW5nT3JkZXIiOjEsIlRleHQiOiIgZXQgYWwuIn1dfSwiVGFnIjoiQ2l0YXZpUGxhY2Vob2xkZXIjMTcyMzc2MmEtYjZmOS00NTQ5LTg1M2YtYmYwNjg4NzliMzdlIiwiVGV4dCI6IkhhcnByaW5nIGV0IGFsLiIsIldBSVZlcnNpb24iOiI2LjguMC4wIn0=}</w:instrText>
          </w:r>
          <w:r w:rsidR="00DB70BC" w:rsidRPr="00DD54E3">
            <w:rPr>
              <w:color w:val="000000" w:themeColor="text1"/>
              <w:lang w:val="en-GB"/>
            </w:rPr>
            <w:fldChar w:fldCharType="separate"/>
          </w:r>
          <w:r w:rsidR="00B10F20" w:rsidRPr="00DD54E3">
            <w:rPr>
              <w:color w:val="000000" w:themeColor="text1"/>
              <w:lang w:val="en-GB"/>
            </w:rPr>
            <w:t>Harpring</w:t>
          </w:r>
          <w:r w:rsidR="00B10F20" w:rsidRPr="00DD54E3">
            <w:rPr>
              <w:i/>
              <w:color w:val="000000" w:themeColor="text1"/>
              <w:lang w:val="en-GB"/>
            </w:rPr>
            <w:t xml:space="preserve"> et al.</w:t>
          </w:r>
          <w:r w:rsidR="00DB70BC" w:rsidRPr="00DD54E3">
            <w:rPr>
              <w:color w:val="000000" w:themeColor="text1"/>
              <w:lang w:val="en-GB"/>
            </w:rPr>
            <w:fldChar w:fldCharType="end"/>
          </w:r>
        </w:sdtContent>
      </w:sdt>
      <w:r w:rsidR="00DB70BC" w:rsidRPr="00DD54E3">
        <w:rPr>
          <w:color w:val="000000" w:themeColor="text1"/>
          <w:lang w:val="en-GB"/>
        </w:rPr>
        <w:t xml:space="preserve"> </w:t>
      </w:r>
      <w:sdt>
        <w:sdtPr>
          <w:rPr>
            <w:color w:val="000000" w:themeColor="text1"/>
            <w:lang w:val="en-GB"/>
          </w:rPr>
          <w:alias w:val="To edit, see citavi.com/edit"/>
          <w:tag w:val="CitaviPlaceholder#4cdf504d-d85f-4f11-a54e-aa338dda839d"/>
          <w:id w:val="1031224886"/>
          <w:placeholder>
            <w:docPart w:val="F6E2A10034A34638A4FCAC5ABA76DA5C"/>
          </w:placeholder>
        </w:sdtPr>
        <w:sdtContent>
          <w:r w:rsidR="00DB70BC"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1NmIzNWFlLTU3NGMtNGMxZi05Y2NkLTQ3MjMzY2RiYWU1OSIsIlJhbmdlTGVuZ3RoIjo2LCJSZWZlcmVuY2VJZCI6ImVjNjBmZTA1LTJkZjItNGJhMC1hY2FmLTViMzVlMzk5OWE2O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SdXNzZWxsIiwiTGFzdE5hbWUiOiJIYXJwcmluZyIsIlByb3RlY3RlZCI6ZmFsc2UsIlNleCI6MCwiQ3JlYXRlZEJ5IjoiX0FMSSIsIkNyZWF0ZWRPbiI6IjIwMjItMDMtMTdUMDg6MDQ6NTEiLCJNb2RpZmllZEJ5IjoiX0FMSSIsIklkIjoiM2MzMTQ4MzMtNDI3NC00ODQ4LWE0YjUtZmIxYTAxNjk0MjU5IiwiTW9kaWZpZWRPbiI6IjIwMjItMDMtMTdUMDg6MDQ6NTEiLCJQcm9qZWN0Ijp7IiRpZCI6IjUiLCIkdHlwZSI6IlN3aXNzQWNhZGVtaWMuQ2l0YXZpLlByb2plY3QsIFN3aXNzQWNhZGVtaWMuQ2l0YXZpIn19LHsiJGlkIjoiNiIsIiR0eXBlIjoiU3dpc3NBY2FkZW1pYy5DaXRhdmkuUGVyc29uLCBTd2lzc0FjYWRlbWljLkNpdGF2aSIsIkZpcnN0TmFtZSI6IkFtaW4iLCJMYXN0TmFtZSI6Ik1hZ2hzb3VkaSIsIlByb3RlY3RlZCI6ZmFsc2UsIlNleCI6MCwiQ3JlYXRlZEJ5IjoiX0FMSSIsIkNyZWF0ZWRPbiI6IjIwMjItMDMtMTdUMDg6MDQ6NTEiLCJNb2RpZmllZEJ5IjoiX0FMSSIsIklkIjoiZWFlOWUyYWQtNDdjOC00OTVmLWI4MTQtYWEzYTNhNjU3ZjZjIiwiTW9kaWZpZWRPbiI6IjIwMjItMDMtMTdUMDg6MDQ6NTEiLCJQcm9qZWN0Ijp7IiRyZWYiOiI1In19LHsiJGlkIjoiNyIsIiR0eXBlIjoiU3dpc3NBY2FkZW1pYy5DaXRhdmkuUGVyc29uLCBTd2lzc0FjYWRlbWljLkNpdGF2aSIsIkZpcnN0TmFtZSI6IkNocmlzdGlhbiIsIkxhc3ROYW1lIjoiRmlrYXIiLCJQcm90ZWN0ZWQiOmZhbHNlLCJTZXgiOjIsIkNyZWF0ZWRCeSI6Il9BbGkiLCJDcmVhdGVkT24iOiIyMDE4LTAzLTEzVDA2OjU2OjAzIiwiTW9kaWZpZWRCeSI6Il9BbGkiLCJJZCI6ImNmOTdiMjI5LTYyZWMtNDFlNS1iMDM3LTI5YWZhNjIwMzMxZiIsIk1vZGlmaWVkT24iOiIyMDE4LTAzLTEzVDA2OjU2OjAzIiwiUHJvamVjdCI6eyIkcmVmIjoiNSJ9fSx7IiRpZCI6IjgiLCIkdHlwZSI6IlN3aXNzQWNhZGVtaWMuQ2l0YXZpLlBlcnNvbiwgU3dpc3NBY2FkZW1pYy5DaXRhdmkiLCJGaXJzdE5hbWUiOiJXb2pjaWVjaCIsIkxhc3ROYW1lIjoiUGlvdHJvd2ljeiIsIk1pZGRsZU5hbWUiOiJELiIsIlByb3RlY3RlZCI6ZmFsc2UsIlNleCI6MCwiQ3JlYXRlZEJ5IjoiX0FMSSIsIkNyZWF0ZWRPbiI6IjIwMjItMDMtMTdUMDg6MDQ6NTEiLCJNb2RpZmllZEJ5IjoiX0FMSSIsIklkIjoiNzVkODA0MmItZWIwYS00MTlmLTg4Y2YtNTg1MDlkNmQ5MDY3IiwiTW9kaWZpZWRPbiI6IjIwMjItMDMtMTdUMDg6MDQ6NTEiLCJQcm9qZWN0Ijp7IiRyZWYiOiI1In19LHsiJGlkIjoiOSIsIiR0eXBlIjoiU3dpc3NBY2FkZW1pYy5DaXRhdmkuUGVyc29uLCBTd2lzc0FjYWRlbWljLkNpdGF2aSIsIkZpcnN0TmFtZSI6IkdyYWhhbSIsIkxhc3ROYW1lIjoiSGVhc2xpcCIsIlByb3RlY3RlZCI6ZmFsc2UsIlNleCI6MCwiQ3JlYXRlZEJ5IjoiX0FMSSIsIkNyZWF0ZWRPbiI6IjIwMjItMDMtMTdUMDg6MDQ6NTEiLCJNb2RpZmllZEJ5IjoiX0FMSSIsIklkIjoiYzIzYmQwNjktODA5Yi00MDdkLTk1NjMtZGVmODcyYzExM2Y1IiwiTW9kaWZpZWRPbiI6IjIwMjItMDMtMTdUMDg6MDQ6NTEiLCJQcm9qZWN0Ijp7IiRyZWYiOiI1In19XSwiQ2l0YXRpb25LZXkiOiJIYXJwcmluZyBldCBhbC4gMjAyMSIsIkNpdGF0aW9uS2V5VXBkYXRlVHlwZSI6MCwiQ29sbGFib3JhdG9ycyI6W10sIkN1c3RvbUZpZWxkMSI6IjQiLCJDdXN0b21GaWVsZDIiOiJFbXBpcmljYWwiLCJDdXN0b21GaWVsZDMiOiJTbG93LW9uc2V0IiwiQ3VzdG9tRmllbGQ0IjoiRGV2ZWxvcG1lbnQgYWlkIiwiQ3VzdG9tRmllbGQ1IjoiUmVjb3ZlcnkiLCJDdXN0b21GaWVsZDYiOiJDb25jZXB0dWFsIFJlc2VhcmNoIiwiQ3VzdG9tRmllbGQ3IjoiRWNvbm9taWMrRW52aXJvbWVudGFsK1NvY2lhbCIsIkN1c3RvbUZpZWxkOCI6IlN5c3RlbSBUaGlua2luZyIsIkN1c3RvbUZpZWxkOSI6IkZpbmxhbmQiLCJEb2kiOiIxMC4xMTA4L0pITFNDTS0wNy0yMDIwLTAwNjM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ZG9pLm9yZy8xMC4xMTA4L0pITFNDTS0wNy0yMDIwLTAwNjMiLCJVcmlTdHJpbmciOiJodHRwczovL2RvaS5vcmcvMTAuMTEwOC9KSExTQ00tMDctMjAyMC0wMDYz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GkiLCJDcmVhdGVkT24iOiIyMDIxLTAyLTE5VDA4OjI1OjU1IiwiTW9kaWZpZWRCeSI6Il9BbGkiLCJJZCI6ImEzYTBlOWM5LWI1YjMtNGYxNC04MGJmLTVkYTliM2FlYmI5YyIsIk1vZGlmaWVkT24iOiIyMDIxLTAyLTE5VDA4OjI1OjU1IiwiUHJvamVjdCI6eyIkcmVmIjoiNSJ9fV0sIk51bWJlciI6IjIiLCJPcmdhbml6YXRpb25zIjpbXSwiT3RoZXJzSW52b2x2ZWQiOltdLCJQYWdlQ291bnQiOiIzNSIsIlBhZ2VSYW5nZSI6IjxzcD5cclxuICA8bj4xOTg8L24+XHJcbiAgPGluPnRydWU8L2luPlxyXG4gIDxvcz4xOTg8L29zPlxyXG4gIDxwcz4xOTg8L3BzPlxyXG48L3NwPlxyXG48ZXA+XHJcbiAgPG4+MjI2PC9uPlxyXG4gIDxpbj50cnVlPC9pbj5cclxuICA8b3M+MjI2PC9vcz5cclxuICA8cHM+MjI2PC9wcz5cclxuPC9lcD5cclxuPG9zPjE5OC0yMjY8L29zPiIsIlBlcmlvZGljYWwiOnsiJGlkIjoiMTQ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E1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IYXJwcmluZywgTWFnaHNvdWRpIGV0IGFsLiAyMDIxIOKAkyBBbiBhbmFseXNpcyBvZiBjb21wb3VuZGluZyBmYWN0b3JzIiwiU2hvcnRUaXRsZVVwZGF0ZVR5cGUiOjAsIlNvdXJjZU9mQmlibGlvZ3JhcGhpY0luZm9ybWF0aW9uIjoiQ3Jvc3NSZWYiLCJTdGF0aWNJZHMiOlsiZWZhNjJkZjQtOGExMy00ZDc0LWE1OGQtYjJiODYwYTNmMmY3Il0sIlRhYmxlT2ZDb250ZW50c0NvbXBsZXhpdHkiOjAsIlRhYmxlT2ZDb250ZW50c1NvdXJjZVRleHRGb3JtYXQiOjAsIlRhc2tzIjpbXSwiVGl0bGUiOiJBbiBhbmFseXNpcyBvZiBjb21wb3VuZGluZyBmYWN0b3JzIG9mIGVwaWRlbWljcyBpbiBjb21wbGV4IGVtZXJnZW5jaWVzOiBhIHN5c3RlbSBkeW5hbWljcyBhcHByb2FjaCIsIlRyYW5zbGF0b3JzIjpbXSwiVm9sdW1lIjoiMTEiLCJZZWFyIjoiMjAyMSIsIlllYXJSZXNvbHZlZCI6IjIwMjEiLCJDcmVhdGVkQnkiOiJfQWxpIiwiQ3JlYXRlZE9uIjoiMjAyMS0wMi0xOVQwODoxODoxMyIsIk1vZGlmaWVkQnkiOiJfQUxJIiwiSWQiOiJlYzYwZmUwNS0yZGYyLTRiYTAtYWNhZi01YjM1ZTM5OTlhNjgiLCJNb2RpZmllZE9uIjoiMjAyMi0xMS0yNFQxMTowMzo0MiIsIlByb2plY3QiOnsiJHJlZiI6IjUifX0sIlVzZU51bWJlcmluZ1R5cGVPZlBhcmVudERvY3VtZW50IjpmYWxzZSwiWWVhck9ubHkiOnRydWV9XSwiRm9ybWF0dGVkVGV4dCI6eyIkaWQiOiIxNiIsIkNvdW50IjoxLCJUZXh0VW5pdHMiOlt7IiRpZCI6IjE3IiwiRm9udFN0eWxlIjp7IiRpZCI6IjE4IiwiTmV1dHJhbCI6dHJ1ZX0sIlJlYWRpbmdPcmRlciI6MSwiVGV4dCI6IigyMDIxKSJ9XX0sIlRhZyI6IkNpdGF2aVBsYWNlaG9sZGVyIzRjZGY1MDRkLWQ4NWYtNGYxMS1hNTRlLWFhMzM4ZGRhODM5ZCIsIlRleHQiOiIoMjAyMSkiLCJXQUlWZXJzaW9uIjoiNi44LjAuMCJ9}</w:instrText>
          </w:r>
          <w:r w:rsidR="00DB70BC" w:rsidRPr="00DD54E3">
            <w:rPr>
              <w:color w:val="000000" w:themeColor="text1"/>
              <w:lang w:val="en-GB"/>
            </w:rPr>
            <w:fldChar w:fldCharType="separate"/>
          </w:r>
          <w:r w:rsidR="00B10F20" w:rsidRPr="00DD54E3">
            <w:rPr>
              <w:color w:val="000000" w:themeColor="text1"/>
              <w:lang w:val="en-GB"/>
            </w:rPr>
            <w:t>(2021)</w:t>
          </w:r>
          <w:r w:rsidR="00DB70BC" w:rsidRPr="00DD54E3">
            <w:rPr>
              <w:color w:val="000000" w:themeColor="text1"/>
              <w:lang w:val="en-GB"/>
            </w:rPr>
            <w:fldChar w:fldCharType="end"/>
          </w:r>
        </w:sdtContent>
      </w:sdt>
      <w:r w:rsidR="00DB70BC" w:rsidRPr="00DD54E3">
        <w:rPr>
          <w:color w:val="000000" w:themeColor="text1"/>
          <w:lang w:val="en-GB"/>
        </w:rPr>
        <w:t xml:space="preserve"> studied the link between </w:t>
      </w:r>
      <w:r w:rsidR="007558A9" w:rsidRPr="00DD54E3">
        <w:rPr>
          <w:color w:val="000000" w:themeColor="text1"/>
          <w:lang w:val="en-GB"/>
        </w:rPr>
        <w:t>SDGs</w:t>
      </w:r>
      <w:r w:rsidR="00DB70BC" w:rsidRPr="00DD54E3">
        <w:rPr>
          <w:color w:val="000000" w:themeColor="text1"/>
          <w:lang w:val="en-GB"/>
        </w:rPr>
        <w:t xml:space="preserve"> and epidemic preparedness measures</w:t>
      </w:r>
      <w:r w:rsidR="00D3402B" w:rsidRPr="00DD54E3">
        <w:rPr>
          <w:color w:val="000000" w:themeColor="text1"/>
          <w:lang w:val="en-GB"/>
        </w:rPr>
        <w:t xml:space="preserve">, </w:t>
      </w:r>
      <w:r w:rsidR="004466B6" w:rsidRPr="00DD54E3">
        <w:rPr>
          <w:color w:val="000000" w:themeColor="text1"/>
          <w:lang w:val="en-GB"/>
        </w:rPr>
        <w:t>highlight</w:t>
      </w:r>
      <w:r w:rsidR="00D3402B" w:rsidRPr="00DD54E3">
        <w:rPr>
          <w:color w:val="000000" w:themeColor="text1"/>
          <w:lang w:val="en-GB"/>
        </w:rPr>
        <w:t>ing</w:t>
      </w:r>
      <w:r w:rsidR="004466B6" w:rsidRPr="00DD54E3">
        <w:rPr>
          <w:color w:val="000000" w:themeColor="text1"/>
          <w:lang w:val="en-GB"/>
        </w:rPr>
        <w:t xml:space="preserve"> the </w:t>
      </w:r>
      <w:r w:rsidR="00D3402B" w:rsidRPr="00DD54E3">
        <w:rPr>
          <w:color w:val="000000" w:themeColor="text1"/>
          <w:lang w:val="en-GB"/>
        </w:rPr>
        <w:t>importance of cash and voucher assista</w:t>
      </w:r>
      <w:r w:rsidR="004466B6" w:rsidRPr="00DD54E3">
        <w:rPr>
          <w:color w:val="000000" w:themeColor="text1"/>
          <w:lang w:val="en-GB"/>
        </w:rPr>
        <w:t>nce (CVA)</w:t>
      </w:r>
      <w:r w:rsidR="006B7B42" w:rsidRPr="00DD54E3">
        <w:rPr>
          <w:color w:val="000000" w:themeColor="text1"/>
          <w:lang w:val="en-GB"/>
        </w:rPr>
        <w:t>. CVA</w:t>
      </w:r>
      <w:r w:rsidR="004466B6" w:rsidRPr="00DD54E3">
        <w:rPr>
          <w:color w:val="000000" w:themeColor="text1"/>
          <w:lang w:val="en-GB"/>
        </w:rPr>
        <w:t xml:space="preserve"> </w:t>
      </w:r>
      <w:r w:rsidR="009A7F31" w:rsidRPr="00DD54E3">
        <w:rPr>
          <w:color w:val="000000" w:themeColor="text1"/>
          <w:lang w:val="en-GB"/>
        </w:rPr>
        <w:t xml:space="preserve">can contribute to </w:t>
      </w:r>
      <w:r w:rsidR="00D3402B" w:rsidRPr="00DD54E3">
        <w:rPr>
          <w:color w:val="000000" w:themeColor="text1"/>
          <w:lang w:val="en-GB"/>
        </w:rPr>
        <w:t>achieving SDGs</w:t>
      </w:r>
      <w:r w:rsidR="003F3208" w:rsidRPr="00DD54E3">
        <w:rPr>
          <w:color w:val="000000" w:themeColor="text1"/>
          <w:lang w:val="en-GB"/>
        </w:rPr>
        <w:t xml:space="preserve"> </w:t>
      </w:r>
      <w:r w:rsidR="009A7F31" w:rsidRPr="00DD54E3">
        <w:rPr>
          <w:color w:val="000000" w:themeColor="text1"/>
          <w:lang w:val="en-GB"/>
        </w:rPr>
        <w:t>by providing a flexible and effective means of assistance that aligns with long-term development objectives.</w:t>
      </w:r>
      <w:r w:rsidR="00F110F9" w:rsidRPr="00DD54E3">
        <w:rPr>
          <w:color w:val="000000" w:themeColor="text1"/>
          <w:lang w:val="en-GB"/>
        </w:rPr>
        <w:t xml:space="preserve"> CVA has emerged as a viable supplementary operational </w:t>
      </w:r>
      <w:r w:rsidR="00D3402B" w:rsidRPr="00DD54E3">
        <w:rPr>
          <w:color w:val="000000" w:themeColor="text1"/>
          <w:lang w:val="en-GB"/>
        </w:rPr>
        <w:t>strategy for the</w:t>
      </w:r>
      <w:r w:rsidR="00F110F9" w:rsidRPr="00DD54E3">
        <w:rPr>
          <w:color w:val="000000" w:themeColor="text1"/>
          <w:lang w:val="en-GB"/>
        </w:rPr>
        <w:t xml:space="preserve"> conventional distribution of physical goods in </w:t>
      </w:r>
      <w:r w:rsidR="00600135" w:rsidRPr="00DD54E3">
        <w:rPr>
          <w:color w:val="000000" w:themeColor="text1"/>
          <w:lang w:val="en-GB"/>
        </w:rPr>
        <w:t>HSC</w:t>
      </w:r>
      <w:r w:rsidR="00F110F9" w:rsidRPr="00DD54E3">
        <w:rPr>
          <w:color w:val="000000" w:themeColor="text1"/>
          <w:lang w:val="en-GB"/>
        </w:rPr>
        <w:t>s</w:t>
      </w:r>
      <w:r w:rsidR="000E728B" w:rsidRPr="00DD54E3">
        <w:rPr>
          <w:color w:val="000000" w:themeColor="text1"/>
          <w:lang w:val="en-GB"/>
        </w:rPr>
        <w:t xml:space="preserve"> </w:t>
      </w:r>
      <w:sdt>
        <w:sdtPr>
          <w:rPr>
            <w:color w:val="000000" w:themeColor="text1"/>
            <w:lang w:val="en-GB"/>
          </w:rPr>
          <w:alias w:val="To edit, see citavi.com/edit"/>
          <w:tag w:val="CitaviPlaceholder#8df6a628-2767-4c1e-a297-e4685b56804a"/>
          <w:id w:val="-1043670737"/>
          <w:placeholder>
            <w:docPart w:val="DefaultPlaceholder_-1854013440"/>
          </w:placeholder>
        </w:sdtPr>
        <w:sdtContent>
          <w:r w:rsidR="000E728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kyODU5ODM1LTIzZDktNGZjOS1hNGMwLTczMDIxOTEzNGRmOCIsIlJhbmdlTGVuZ3RoIjoxOSwiUmVmZXJlbmNlSWQiOiIzZGI3YTYzYy1jNTY4LTQ3OWQtOTc3OS1lMDg4OGQwYjM2MDk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mFtZXoiLCJMYXN0TmFtZSI6IktpYW4iLCJQcm90ZWN0ZWQiOmZhbHNlLCJTZXgiOjAsIkNyZWF0ZWRCeSI6Il9BbGkiLCJDcmVhdGVkT24iOiIyMDIxLTAyLTE0VDExOjQ2OjIzIiwiTW9kaWZpZWRCeSI6Il9BbGkiLCJJZCI6IjdlNDczN2MzLWI3MDMtNDRiZi1hY2Y4LWZkOTg1MDFmNThiOCIsIk1vZGlmaWVkT24iOiIyMDIxLTAyLTE0VDExOjQ2OjIzIiwiUHJvamVjdCI6eyIkaWQiOiI1IiwiJHR5cGUiOiJTd2lzc0FjYWRlbWljLkNpdGF2aS5Qcm9qZWN0LCBTd2lzc0FjYWRlbWljLkNpdGF2aSJ9fSx7IiRpZCI6IjYiLCIkdHlwZSI6IlN3aXNzQWNhZGVtaWMuQ2l0YXZpLlBlcnNvbiwgU3dpc3NBY2FkZW1pYy5DaXRhdmkiLCJGaXJzdE5hbWUiOiJHw7xuZcWfIiwiTGFzdE5hbWUiOiJFcmRvxJ9hbiIsIlByb3RlY3RlZCI6ZmFsc2UsIlNleCI6MCwiQ3JlYXRlZEJ5IjoiX0FMSSIsIkNyZWF0ZWRPbiI6IjIwMjItMTAtMDFUMDk6NDk6NTUiLCJNb2RpZmllZEJ5IjoiX0FMSSIsIklkIjoiY2JiNDM0Y2EtMmIyMy00ZTMwLWE5ZDMtZTQyOTcwYWJiNWRhIiwiTW9kaWZpZWRPbiI6IjIwMjItMTAtMDFUMDk6NDk6NTUiLCJQcm9qZWN0Ijp7IiRyZWYiOiI1In19LHsiJGlkIjoiNyIsIiR0eXBlIjoiU3dpc3NBY2FkZW1pYy5DaXRhdmkuUGVyc29uLCBTd2lzc0FjYWRlbWljLkNpdGF2aSIsIkZpcnN0TmFtZSI6IlNhbmRlciIsIkxhc3ROYW1lIjoiTGVldXciLCJQcmVmaXgiOiJkZSIsIlByb3RlY3RlZCI6ZmFsc2UsIlNleCI6MCwiQ3JlYXRlZEJ5IjoiX0FMSSIsIkNyZWF0ZWRPbiI6IjIwMjItMDMtMTJUMDU6MDQ6MjYiLCJNb2RpZmllZEJ5IjoiX0FMSSIsIklkIjoiYjVhMDYzZTktNjVkYy00MDljLWI1YzItZDJkMGI1N2I2OWM5IiwiTW9kaWZpZWRPbiI6IjIwMjItMDMtMTJUMDU6MDQ6MjYiLCJQcm9qZWN0Ijp7IiRyZWYiOiI1In19LHsiJGlkIjoiOCIsIiR0eXBlIjoiU3dpc3NBY2FkZW1pYy5DaXRhdmkuUGVyc29uLCBTd2lzc0FjYWRlbWljLkNpdGF2aSIsIkZpcnN0TmFtZSI6IkYuIiwiTGFzdE5hbWUiOiJTaWJlbCBTYWxtYW4iLCJQcm90ZWN0ZWQiOmZhbHNlLCJTZXgiOjAsIkNyZWF0ZWRCeSI6Il9BTEkiLCJDcmVhdGVkT24iOiIyMDIyLTEwLTAxVDA5OjQ5OjU1IiwiTW9kaWZpZWRCeSI6Il9BTEkiLCJJZCI6IjgzMjk4MGVjLWI3OGItNDgxZi04ZDMzLTM2Nzg3ZDMzNTU1NiIsIk1vZGlmaWVkT24iOiIyMDIyLTEwLTAxVDA5OjQ5OjU1IiwiUHJvamVjdCI6eyIkcmVmIjoiNSJ9fSx7IiRpZCI6IjkiLCIkdHlwZSI6IlN3aXNzQWNhZGVtaWMuQ2l0YXZpLlBlcnNvbiwgU3dpc3NBY2FkZW1pYy5DaXRhdmkiLCJGaXJzdE5hbWUiOiJFaHNhbiIsIkxhc3ROYW1lIjoiU2FiZXQiLCJQcm90ZWN0ZWQiOmZhbHNlLCJTZXgiOjAsIkNyZWF0ZWRCeSI6Il9BbGkiLCJDcmVhdGVkT24iOiIyMDIxLTAyLTE0VDExOjQ2OjIzIiwiTW9kaWZpZWRCeSI6Il9BbGkiLCJJZCI6ImExOGI3MGQzLTVlOWYtNGZlMy1hYmM5LTA3MDI0NTYxYTMxZiIsIk1vZGlmaWVkT24iOiIyMDIxLTAyLTE0VDExOjQ2OjIzIiwiUHJvamVjdCI6eyIkcmVmIjoiNSJ9fSx7IiRpZCI6IjEwIiwiJHR5cGUiOiJTd2lzc0FjYWRlbWljLkNpdGF2aS5QZXJzb24sIFN3aXNzQWNhZGVtaWMuQ2l0YXZpIiwiRmlyc3ROYW1lIjoiQmFoYXIiLCJMYXN0TmFtZSI6IkthcmEiLCJNaWRkbGVOYW1lIjoiWS4iLCJQcm90ZWN0ZWQiOmZhbHNlLCJTZXgiOjAsIkNyZWF0ZWRCeSI6Il9BTEkiLCJDcmVhdGVkT24iOiIyMDIyLTEwLTAxVDA5OjQ5OjU1IiwiTW9kaWZpZWRCeSI6Il9BTEkiLCJJZCI6Ijk5MTkxMmI1LTE5MWMtNGE4NC1iNTEyLTE1OWIxMDdkNzI5MiIsIk1vZGlmaWVkT24iOiIyMDIyLTEwLTAxVDA5OjQ5OjU1IiwiUHJvamVjdCI6eyIkcmVmIjoiNSJ9fSx7IiRpZCI6IjExIiwiJHR5cGUiOiJTd2lzc0FjYWRlbWljLkNpdGF2aS5QZXJzb24sIFN3aXNzQWNhZGVtaWMuQ2l0YXZpIiwiRmlyc3ROYW1lIjoiTXVoaXR0aW4iLCJMYXN0TmFtZSI6IkRlbWlyIiwiTWlkZGxlTmFtZSI6IkguIiwiUHJvdGVjdGVkIjpmYWxzZSwiU2V4IjowLCJDcmVhdGVkQnkiOiJfQUxJIiwiQ3JlYXRlZE9uIjoiMjAyMi0xMC0wMVQwOTo0OTo1NSIsIk1vZGlmaWVkQnkiOiJfQUxJIiwiSWQiOiI1MjRmOGFmZC01NmM2LTQ5MmMtODI4YS1iYzM4N2UyM2E2MWUiLCJNb2RpZmllZE9uIjoiMjAyMi0xMC0wMVQwOTo0OTo1NSIsIlByb2plY3QiOnsiJHJlZiI6IjUifX1dLCJDaXRhdGlvbktleVVwZGF0ZVR5cGUiOjAsIkNvbGxhYm9yYXRvcnMiOltdLCJEb2kiOiIxMC4xMDE2L2ouZWpvci4yMDIxLjA0LjA1NCIsIkVkaXRvcnMiOltdLCJFdmFsdWF0aW9uQ29tcGxleGl0eSI6MCwiRXZhbHVhdGlvblNvdXJjZVRleHRGb3JtYXQiOjAsIkdyb3VwcyI6W10sIkhhc0xhYmVsMSI6ZmFsc2UsIkhhc0xhYmVsMiI6ZmFsc2UsIktleXdvcmRzIjpbXSwiTG9jYXRpb25zIjpbeyIkaWQiOiIxMiIsIiR0eXBlIjoiU3dpc3NBY2FkZW1pYy5DaXRhdmkuTG9jYXRpb24sIFN3aXNzQWNhZGVtaWMuQ2l0YXZpIiwiQWRkcmVzcyI6eyIkaWQiOiIxMyIsIiR0eXBlIjoiU3dpc3NBY2FkZW1pYy5DaXRhdmkuTGlua2VkUmVzb3VyY2UsIFN3aXNzQWNhZGVtaWMuQ2l0YXZpIiwiTGlua2VkUmVzb3VyY2VUeXBlIjo1LCJPcmlnaW5hbFN0cmluZyI6IjEwLjEwMTYvai5lam9yLjIwMjEuMDQuMDU0IiwiVXJpU3RyaW5nIjoiaHR0cHM6Ly9kb2kub3JnLzEwLjEwMTYvai5lam9yLjIwMjEuMDQuMDU0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EwLTAxVDA5OjQ5OjU1IiwiTW9kaWZpZWRCeSI6Il9BTEkiLCJJZCI6ImY5ZTg5MjcwLTljYmEtNGI5My04Mjg5LTM1YmI5MzQzMDkxOSIsIk1vZGlmaWVkT24iOiIyMDIyLTEwLTAxVDA5OjQ5OjU1IiwiUHJvamVjdCI6eyIkcmVmIjoiNSJ9fV0sIk51bWJlciI6IjMiLCJPcmdhbml6YXRpb25zIjpbXSwiT3RoZXJzSW52b2x2ZWQiOltdLCJQYWdlQ291bnQiOiIxOCIsIlBhZ2VSYW5nZSI6IjxzcD5cclxuICA8bj4xMDA3PC9uPlxyXG4gIDxpbj50cnVlPC9pbj5cclxuICA8b3M+MTAwNzwvb3M+XHJcbiAgPHBzPjEwMDc8L3BzPlxyXG48L3NwPlxyXG48ZXA+XHJcbiAgPG4+MTAyNDwvbj5cclxuICA8aW4+dHJ1ZTwvaW4+XHJcbiAgPG9zPjEwMjQ8L29zPlxyXG4gIDxwcz4xMDI0PC9wcz5cclxuPC9lcD5cclxuPG9zPjEwMDctMTAyNDwvb3M+IiwiUGVyaW9kaWNhbCI6eyIkaWQiOiIxNSIsIiR0eXBlIjoiU3dpc3NBY2FkZW1pYy5DaXRhdmkuUGVyaW9kaWNhbCwgU3dpc3NBY2FkZW1pYy5DaXRhdmkiLCJOYW1lIjoiRXVyb3BlYW4gSm91cm5hbCBvZiBPcGVyYXRpb25hbCBSZXNlYXJjaCIsIlBhZ2luYXRpb24iOjAsIlByb3RlY3RlZCI6ZmFsc2UsIkNyZWF0ZWRCeSI6Il9BbmpvbXNob2FlIiwiQ3JlYXRlZE9uIjoiMjAyMi0wMS0zMFQwNDozMTozOCIsIk1vZGlmaWVkQnkiOiJfQW5qb21zaG9hZSIsIklkIjoiOTE5ZmMyNjktMTVlZS00ZTUxLTllZTItYTVmZDQ3ODQxYzRiIiwiTW9kaWZpZWRPbiI6IjIwMjItMDEtMzBUMDQ6MzE6MzgiLCJQcm9qZWN0Ijp7IiRyZWYiOiI1In19LCJQdWJsaXNoZXJzIjpbXSwiUXVvdGF0aW9ucyI6W10sIlJlZmVyZW5jZVR5cGUiOiJKb3VybmFsQXJ0aWNsZSIsIlNob3J0VGl0bGUiOiJLaWFuLCBFcmRvxJ9hbiBldCBhbC4gMjAyMiDigJMgTG9naXN0aWNzIHBsYW5uaW5nIG9mIGNhc2ggdHJhbnNmZXIiLCJTaG9ydFRpdGxlVXBkYXRlVHlwZSI6MCwiU291cmNlT2ZCaWJsaW9ncmFwaGljSW5mb3JtYXRpb24iOiJDcm9zc1JlZiIsIlN0YXRpY0lkcyI6WyIwNTc2YjkzOC0xYWZjLTRiOTQtYTM5Yy03ODQ2MjQ3ODVhODMiXSwiVGFibGVPZkNvbnRlbnRzQ29tcGxleGl0eSI6MCwiVGFibGVPZkNvbnRlbnRzU291cmNlVGV4dEZvcm1hdCI6MCwiVGFza3MiOltdLCJUaXRsZSI6IkxvZ2lzdGljcyBwbGFubmluZyBvZiBjYXNoIHRyYW5zZmVyIHRvIFN5cmlhbiByZWZ1Z2VlcyBpbiBUdXJrZXkiLCJUcmFuc2xhdG9ycyI6W10sIlZvbHVtZSI6IjI5NiIsIlllYXIiOiIyMDIyIiwiWWVhclJlc29sdmVkIjoiMjAyMiIsIkNyZWF0ZWRCeSI6Il9BTEkiLCJDcmVhdGVkT24iOiIyMDIyLTEwLTAxVDA5OjQ5OjU1IiwiTW9kaWZpZWRCeSI6Il9BbGkiLCJJZCI6IjNkYjdhNjNjLWM1NjgtNDc5ZC05Nzc5LWUwODg4ZDBiMzYwOSIsIk1vZGlmaWVkT24iOiIyMDIzLTEwLTAyVDIyOjI5OjE1IiwiUHJvamVjdCI6eyIkcmVmIjoiNSJ9fSwiVXNlTnVtYmVyaW5nVHlwZU9mUGFyZW50RG9jdW1lbnQiOmZhbHNlfV0sIkZvcm1hdHRlZFRleHQiOnsiJGlkIjoiMTYiLCJDb3VudCI6MywiVGV4dFVuaXRzIjpbeyIkaWQiOiIxNyIsIkZvbnRTdHlsZSI6eyIkaWQiOiIxOCIsIk5ldXRyYWwiOnRydWV9LCJSZWFkaW5nT3JkZXIiOjEsIlRleHQiOiIoS2lhbiJ9LHsiJGlkIjoiMTkiLCJGb250U3R5bGUiOnsiJGlkIjoiMjAiLCJJdGFsaWMiOnRydWV9LCJSZWFkaW5nT3JkZXIiOjEsIlRleHQiOiIgZXQgYWwuIn0seyIkaWQiOiIyMSIsIkZvbnRTdHlsZSI6eyIkaWQiOiIyMiIsIk5ldXRyYWwiOnRydWV9LCJSZWFkaW5nT3JkZXIiOjEsIlRleHQiOiIsIDIwMjIpIn1dfSwiVGFnIjoiQ2l0YXZpUGxhY2Vob2xkZXIjOGRmNmE2MjgtMjc2Ny00YzFlLWEyOTctZTQ2ODViNTY4MDRhIiwiVGV4dCI6IihLaWFuIGV0IGFsLiwgMjAyMikiLCJXQUlWZXJzaW9uIjoiNi44LjAuMCJ9}</w:instrText>
          </w:r>
          <w:r w:rsidR="000E728B" w:rsidRPr="00DD54E3">
            <w:rPr>
              <w:color w:val="000000" w:themeColor="text1"/>
              <w:lang w:val="en-GB"/>
            </w:rPr>
            <w:fldChar w:fldCharType="separate"/>
          </w:r>
          <w:r w:rsidR="00B10F20" w:rsidRPr="00DD54E3">
            <w:rPr>
              <w:color w:val="000000" w:themeColor="text1"/>
              <w:lang w:val="en-GB"/>
            </w:rPr>
            <w:t>(Kian</w:t>
          </w:r>
          <w:r w:rsidR="00B10F20" w:rsidRPr="00DD54E3">
            <w:rPr>
              <w:i/>
              <w:color w:val="000000" w:themeColor="text1"/>
              <w:lang w:val="en-GB"/>
            </w:rPr>
            <w:t xml:space="preserve"> et al.</w:t>
          </w:r>
          <w:r w:rsidR="00B10F20" w:rsidRPr="00DD54E3">
            <w:rPr>
              <w:color w:val="000000" w:themeColor="text1"/>
              <w:lang w:val="en-GB"/>
            </w:rPr>
            <w:t>, 2022)</w:t>
          </w:r>
          <w:r w:rsidR="000E728B" w:rsidRPr="00DD54E3">
            <w:rPr>
              <w:color w:val="000000" w:themeColor="text1"/>
              <w:lang w:val="en-GB"/>
            </w:rPr>
            <w:fldChar w:fldCharType="end"/>
          </w:r>
        </w:sdtContent>
      </w:sdt>
      <w:r w:rsidR="00F110F9" w:rsidRPr="00DD54E3">
        <w:rPr>
          <w:color w:val="000000" w:themeColor="text1"/>
          <w:lang w:val="en-GB"/>
        </w:rPr>
        <w:t xml:space="preserve">. </w:t>
      </w:r>
      <w:r w:rsidR="00CF75BD" w:rsidRPr="00DD54E3">
        <w:rPr>
          <w:color w:val="000000" w:themeColor="text1"/>
          <w:lang w:val="en-GB"/>
        </w:rPr>
        <w:t xml:space="preserve">The adoption of CVA in </w:t>
      </w:r>
      <w:r w:rsidR="00600135" w:rsidRPr="00DD54E3">
        <w:rPr>
          <w:color w:val="000000" w:themeColor="text1"/>
          <w:lang w:val="en-GB"/>
        </w:rPr>
        <w:t>HSC</w:t>
      </w:r>
      <w:r w:rsidR="00CF75BD" w:rsidRPr="00DD54E3">
        <w:rPr>
          <w:color w:val="000000" w:themeColor="text1"/>
          <w:lang w:val="en-GB"/>
        </w:rPr>
        <w:t>s fosters locali</w:t>
      </w:r>
      <w:r w:rsidR="00ED15E8" w:rsidRPr="00DD54E3">
        <w:rPr>
          <w:color w:val="000000" w:themeColor="text1"/>
          <w:lang w:val="en-GB"/>
        </w:rPr>
        <w:t>s</w:t>
      </w:r>
      <w:r w:rsidR="00CF75BD" w:rsidRPr="00DD54E3">
        <w:rPr>
          <w:color w:val="000000" w:themeColor="text1"/>
          <w:lang w:val="en-GB"/>
        </w:rPr>
        <w:t>ation by channel</w:t>
      </w:r>
      <w:r w:rsidR="00D3402B" w:rsidRPr="00DD54E3">
        <w:rPr>
          <w:color w:val="000000" w:themeColor="text1"/>
          <w:lang w:val="en-GB"/>
        </w:rPr>
        <w:t>l</w:t>
      </w:r>
      <w:r w:rsidR="00CF75BD" w:rsidRPr="00DD54E3">
        <w:rPr>
          <w:color w:val="000000" w:themeColor="text1"/>
          <w:lang w:val="en-GB"/>
        </w:rPr>
        <w:t xml:space="preserve">ing resources directly to </w:t>
      </w:r>
      <w:r w:rsidR="00712259" w:rsidRPr="00DD54E3">
        <w:rPr>
          <w:color w:val="000000" w:themeColor="text1"/>
          <w:lang w:val="en-GB"/>
        </w:rPr>
        <w:t xml:space="preserve">people affected by crisis </w:t>
      </w:r>
      <w:r w:rsidR="00CF75BD" w:rsidRPr="00DD54E3">
        <w:rPr>
          <w:color w:val="000000" w:themeColor="text1"/>
          <w:lang w:val="en-GB"/>
        </w:rPr>
        <w:t>and reducing reliance on external aid structures</w:t>
      </w:r>
      <w:r w:rsidR="00447380" w:rsidRPr="00DD54E3">
        <w:rPr>
          <w:color w:val="000000" w:themeColor="text1"/>
          <w:lang w:val="en-GB"/>
        </w:rPr>
        <w:t xml:space="preserve"> </w:t>
      </w:r>
      <w:sdt>
        <w:sdtPr>
          <w:rPr>
            <w:color w:val="000000" w:themeColor="text1"/>
            <w:lang w:val="en-GB"/>
          </w:rPr>
          <w:alias w:val="To edit, see citavi.com/edit"/>
          <w:tag w:val="CitaviPlaceholder#778bfdae-1576-45ea-8f8a-9cfeb5489fb3"/>
          <w:id w:val="-637187112"/>
          <w:placeholder>
            <w:docPart w:val="DefaultPlaceholder_-1854013440"/>
          </w:placeholder>
        </w:sdtPr>
        <w:sdtContent>
          <w:r w:rsidR="00447380" w:rsidRPr="00DD54E3">
            <w:rPr>
              <w:color w:val="000000" w:themeColor="text1"/>
              <w:lang w:val="en-GB"/>
            </w:rPr>
            <w:fldChar w:fldCharType="begin"/>
          </w:r>
          <w:r w:rsidR="00447380"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4N2ViNjcwLTViNzEtNDBhMS1iZmIyLWFjZTRjNDBlZDE4OSIsIlJhbmdlTGVuZ3RoIjoyMywiUmVmZXJlbmNlSWQiOiJlYzYwZmUwNS0yZGYyLTRiYTAtYWNhZi01YjM1ZTM5OTlhNjg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nVzc2VsbCIsIkxhc3ROYW1lIjoiSGFycHJpbmciLCJQcm90ZWN0ZWQiOmZhbHNlLCJTZXgiOjAsIkNyZWF0ZWRCeSI6Il9BTEkiLCJDcmVhdGVkT24iOiIyMDIyLTAzLTE3VDA4OjA0OjUxIiwiTW9kaWZpZWRCeSI6Il9BTEkiLCJJZCI6IjNjMzE0ODMzLTQyNzQtNDg0OC1hNGI1LWZiMWEwMTY5NDI1OSIsIk1vZGlmaWVkT24iOiIyMDIyLTAzLTE3VDA4OjA0OjUxIiwiUHJvamVjdCI6eyIkaWQiOiI1IiwiJHR5cGUiOiJTd2lzc0FjYWRlbWljLkNpdGF2aS5Qcm9qZWN0LCBTd2lzc0FjYWRlbWljLkNpdGF2aSJ9fSx7IiRpZCI6IjYiLCIkdHlwZSI6IlN3aXNzQWNhZGVtaWMuQ2l0YXZpLlBlcnNvbiwgU3dpc3NBY2FkZW1pYy5DaXRhdmkiLCJGaXJzdE5hbWUiOiJBbWluIiwiTGFzdE5hbWUiOiJNYWdoc291ZGkiLCJQcm90ZWN0ZWQiOmZhbHNlLCJTZXgiOjAsIkNyZWF0ZWRCeSI6Il9BTEkiLCJDcmVhdGVkT24iOiIyMDIyLTAzLTE3VDA4OjA0OjUxIiwiTW9kaWZpZWRCeSI6Il9BTEkiLCJJZCI6ImVhZTllMmFkLTQ3YzgtNDk1Zi1iODE0LWFhM2EzYTY1N2Y2YyIsIk1vZGlmaWVkT24iOiIyMDIyLTAzLTE3VDA4OjA0OjUxIiwiUHJvamVjdCI6eyIkcmVmIjoiNSJ9fSx7IiRpZCI6IjciLCIkdHlwZSI6IlN3aXNzQWNhZGVtaWMuQ2l0YXZpLlBlcnNvbiwgU3dpc3NBY2FkZW1pYy5DaXRhdmkiLCJGaXJzdE5hbWUiOiJDaHJpc3RpYW4iLCJMYXN0TmFtZSI6IkZpa2FyIiwiUHJvdGVjdGVkIjpmYWxzZSwiU2V4IjoyLCJDcmVhdGVkQnkiOiJfQWxpIiwiQ3JlYXRlZE9uIjoiMjAxOC0wMy0xM1QwNjo1NjowMyIsIk1vZGlmaWVkQnkiOiJfQWxpIiwiSWQiOiJjZjk3YjIyOS02MmVjLTQxZTUtYjAzNy0yOWFmYTYyMDMzMWYiLCJNb2RpZmllZE9uIjoiMjAxOC0wMy0xM1QwNjo1NjowMyIsIlByb2plY3QiOnsiJHJlZiI6IjUifX0seyIkaWQiOiI4IiwiJHR5cGUiOiJTd2lzc0FjYWRlbWljLkNpdGF2aS5QZXJzb24sIFN3aXNzQWNhZGVtaWMuQ2l0YXZpIiwiRmlyc3ROYW1lIjoiV29qY2llY2giLCJMYXN0TmFtZSI6IlBpb3Ryb3dpY3oiLCJNaWRkbGVOYW1lIjoiRC4iLCJQcm90ZWN0ZWQiOmZhbHNlLCJTZXgiOjAsIkNyZWF0ZWRCeSI6Il9BTEkiLCJDcmVhdGVkT24iOiIyMDIyLTAzLTE3VDA4OjA0OjUxIiwiTW9kaWZpZWRCeSI6Il9BTEkiLCJJZCI6Ijc1ZDgwNDJiLWViMGEtNDE5Zi04OGNmLTU4NTA5ZDZkOTA2NyIsIk1vZGlmaWVkT24iOiIyMDIyLTAzLTE3VDA4OjA0OjUxIiwiUHJvamVjdCI6eyIkcmVmIjoiNSJ9fSx7IiRpZCI6IjkiLCIkdHlwZSI6IlN3aXNzQWNhZGVtaWMuQ2l0YXZpLlBlcnNvbiwgU3dpc3NBY2FkZW1pYy5DaXRhdmkiLCJGaXJzdE5hbWUiOiJHcmFoYW0iLCJMYXN0TmFtZSI6IkhlYXNsaXAiLCJQcm90ZWN0ZWQiOmZhbHNlLCJTZXgiOjAsIkNyZWF0ZWRCeSI6Il9BTEkiLCJDcmVhdGVkT24iOiIyMDIyLTAzLTE3VDA4OjA0OjUxIiwiTW9kaWZpZWRCeSI6Il9BTEkiLCJJZCI6ImMyM2JkMDY5LTgwOWItNDA3ZC05NTYzLWRlZjg3MmMxMTNmNSIsIk1vZGlmaWVkT24iOiIyMDIyLTAzLTE3VDA4OjA0OjUxIiwiUHJvamVjdCI6eyIkcmVmIjoiNSJ9fV0sIkNpdGF0aW9uS2V5IjoiSGFycHJpbmcgZXQgYWwuIDIwMjEiLCJDaXRhdGlvbktleVVwZGF0ZVR5cGUiOjAsIkNvbGxhYm9yYXRvcnMiOltdLCJDdXN0b21GaWVsZDEiOiI0IiwiQ3VzdG9tRmllbGQyIjoiRW1waXJpY2FsIiwiQ3VzdG9tRmllbGQzIjoiU2xvdy1vbnNldCIsIkN1c3RvbUZpZWxkNCI6IkRldmVsb3BtZW50IGFpZCIsIkN1c3RvbUZpZWxkNSI6IlJlY292ZXJ5IiwiQ3VzdG9tRmllbGQ2IjoiQ29uY2VwdHVhbCBSZXNlYXJjaCIsIkN1c3RvbUZpZWxkNyI6IkVjb25vbWljK0Vudmlyb21lbnRhbCtTb2NpYWwiLCJDdXN0b21GaWVsZDgiOiJTeXN0ZW0gVGhpbmtpbmciLCJDdXN0b21GaWVsZDkiOiJGaW5sYW5kIiwiRG9pIjoiMTAuMTEwOC9KSExTQ00tMDctMjAyMC0wMDYzIiwiRWRpdG9ycyI6W10sIkV2YWx1YXRpb25Db21wbGV4aXR5IjowLCJFdmFsdWF0aW9uU291cmNlVGV4dEZvcm1hdCI6MCwiR3JvdXBzIjpbeyIkaWQiOiIxMC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EiLCIkdHlwZSI6IlN3aXNzQWNhZGVtaWMuQ2l0YXZpLkxvY2F0aW9uLCBTd2lzc0FjYWRlbWljLkNpdGF2aSIsIkFkZHJlc3MiOnsiJGlkIjoiMTIiLCIkdHlwZSI6IlN3aXNzQWNhZGVtaWMuQ2l0YXZpLkxpbmtlZFJlc291cmNlLCBTd2lzc0FjYWRlbWljLkNpdGF2aSIsIkxpbmtlZFJlc291cmNlVHlwZSI6NSwiT3JpZ2luYWxTdHJpbmciOiJodHRwczovL2RvaS5vcmcvMTAuMTEwOC9KSExTQ00tMDctMjAyMC0wMDYzIiwiVXJpU3RyaW5nIjoiaHR0cHM6Ly9kb2kub3JnLzEwLjExMDgvSkhMU0NNLTA3LTIwMjAtMDA2My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xpIiwiQ3JlYXRlZE9uIjoiMjAyMS0wMi0xOVQwODoyNTo1NSIsIk1vZGlmaWVkQnkiOiJfQWxpIiwiSWQiOiJhM2EwZTljOS1iNWIzLTRmMTQtODBiZi01ZGE5YjNhZWJiOWMiLCJNb2RpZmllZE9uIjoiMjAyMS0wMi0xOVQwODoyNTo1NSIsIlByb2plY3QiOnsiJHJlZiI6IjUifX1dLCJOdW1iZXIiOiIyIiwiT3JnYW5pemF0aW9ucyI6W10sIk90aGVyc0ludm9sdmVkIjpbXSwiUGFnZUNvdW50IjoiMzUiLCJQYWdlUmFuZ2UiOiI8c3A+XHJcbiAgPG4+MTk4PC9uPlxyXG4gIDxpbj50cnVlPC9pbj5cclxuICA8b3M+MTk4PC9vcz5cclxuICA8cHM+MTk4PC9wcz5cclxuPC9zcD5cclxuPGVwPlxyXG4gIDxuPjIyNjwvbj5cclxuICA8aW4+dHJ1ZTwvaW4+XHJcbiAgPG9zPjIyNjwvb3M+XHJcbiAgPHBzPjIyNjwvcHM+XHJcbjwvZXA+XHJcbjxvcz4xOTgtMjI2PC9vcz4iLCJQZXJpb2RpY2FsIjp7IiRpZCI6IjE0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eyIkaWQiOiIxNS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SGFycHJpbmcsIE1hZ2hzb3VkaSBldCBhbC4gMjAyMSDigJMgQW4gYW5hbHlzaXMgb2YgY29tcG91bmRpbmcgZmFjdG9ycyIsIlNob3J0VGl0bGVVcGRhdGVUeXBlIjowLCJTb3VyY2VPZkJpYmxpb2dyYXBoaWNJbmZvcm1hdGlvbiI6IkNyb3NzUmVmIiwiU3RhdGljSWRzIjpbImVmYTYyZGY0LThhMTMtNGQ3NC1hNThkLWIyYjg2MGEzZjJmNyJdLCJUYWJsZU9mQ29udGVudHNDb21wbGV4aXR5IjowLCJUYWJsZU9mQ29udGVudHNTb3VyY2VUZXh0Rm9ybWF0IjowLCJUYXNrcyI6W10sIlRpdGxlIjoiQW4gYW5hbHlzaXMgb2YgY29tcG91bmRpbmcgZmFjdG9ycyBvZiBlcGlkZW1pY3MgaW4gY29tcGxleCBlbWVyZ2VuY2llczogYSBzeXN0ZW0gZHluYW1pY3MgYXBwcm9hY2giLCJUcmFuc2xhdG9ycyI6W10sIlZvbHVtZSI6IjExIiwiWWVhciI6IjIwMjEiLCJZZWFyUmVzb2x2ZWQiOiIyMDIxIiwiQ3JlYXRlZEJ5IjoiX0FsaSIsIkNyZWF0ZWRPbiI6IjIwMjEtMDItMTlUMDg6MTg6MTMiLCJNb2RpZmllZEJ5IjoiX0FMSSIsIklkIjoiZWM2MGZlMDUtMmRmMi00YmEwLWFjYWYtNWIzNWUzOTk5YTY4IiwiTW9kaWZpZWRPbiI6IjIwMjItMTEtMjRUMTE6MDM6NDIiLCJQcm9qZWN0Ijp7IiRyZWYiOiI1In19LCJVc2VOdW1iZXJpbmdUeXBlT2ZQYXJlbnREb2N1bWVudCI6ZmFsc2V9XSwiRm9ybWF0dGVkVGV4dCI6eyIkaWQiOiIxNiIsIkNvdW50IjozLCJUZXh0VW5pdHMiOlt7IiRpZCI6IjE3IiwiRm9udFN0eWxlIjp7IiRpZCI6IjE4IiwiTmV1dHJhbCI6dHJ1ZX0sIlJlYWRpbmdPcmRlciI6MSwiVGV4dCI6IihIYXJwcmluZyJ9LHsiJGlkIjoiMTkiLCJGb250U3R5bGUiOnsiJGlkIjoiMjAiLCJJdGFsaWMiOnRydWV9LCJSZWFkaW5nT3JkZXIiOjEsIlRleHQiOiIgZXQgYWwuIn0seyIkaWQiOiIyMSIsIkZvbnRTdHlsZSI6eyIkaWQiOiIyMiIsIk5ldXRyYWwiOnRydWV9LCJSZWFkaW5nT3JkZXIiOjEsIlRleHQiOiIsIDIwMjEpIn1dfSwiVGFnIjoiQ2l0YXZpUGxhY2Vob2xkZXIjNzc4YmZkYWUtMTU3Ni00NWVhLThmOGEtOWNmZWI1NDg5ZmIzIiwiVGV4dCI6IihIYXJwcmluZyBldCBhbC4sIDIwMjEpIiwiV0FJVmVyc2lvbiI6IjYuOC4wLjAifQ==}</w:instrText>
          </w:r>
          <w:r w:rsidR="00447380" w:rsidRPr="00DD54E3">
            <w:rPr>
              <w:color w:val="000000" w:themeColor="text1"/>
              <w:lang w:val="en-GB"/>
            </w:rPr>
            <w:fldChar w:fldCharType="separate"/>
          </w:r>
          <w:r w:rsidR="00B10F20" w:rsidRPr="00DD54E3">
            <w:rPr>
              <w:color w:val="000000" w:themeColor="text1"/>
              <w:lang w:val="en-GB"/>
            </w:rPr>
            <w:t>(Harpring</w:t>
          </w:r>
          <w:r w:rsidR="00B10F20" w:rsidRPr="00DD54E3">
            <w:rPr>
              <w:i/>
              <w:color w:val="000000" w:themeColor="text1"/>
              <w:lang w:val="en-GB"/>
            </w:rPr>
            <w:t xml:space="preserve"> et al.</w:t>
          </w:r>
          <w:r w:rsidR="00B10F20" w:rsidRPr="00DD54E3">
            <w:rPr>
              <w:color w:val="000000" w:themeColor="text1"/>
              <w:lang w:val="en-GB"/>
            </w:rPr>
            <w:t>, 2021)</w:t>
          </w:r>
          <w:r w:rsidR="00447380" w:rsidRPr="00DD54E3">
            <w:rPr>
              <w:color w:val="000000" w:themeColor="text1"/>
              <w:lang w:val="en-GB"/>
            </w:rPr>
            <w:fldChar w:fldCharType="end"/>
          </w:r>
        </w:sdtContent>
      </w:sdt>
      <w:r w:rsidR="00CF75BD" w:rsidRPr="00DD54E3">
        <w:rPr>
          <w:color w:val="000000" w:themeColor="text1"/>
          <w:lang w:val="en-GB"/>
        </w:rPr>
        <w:t>.</w:t>
      </w:r>
      <w:r w:rsidR="00DB70BC" w:rsidRPr="00DD54E3">
        <w:rPr>
          <w:color w:val="000000" w:themeColor="text1"/>
          <w:lang w:val="en-GB"/>
        </w:rPr>
        <w:t xml:space="preserve"> </w:t>
      </w:r>
      <w:sdt>
        <w:sdtPr>
          <w:rPr>
            <w:color w:val="000000" w:themeColor="text1"/>
            <w:lang w:val="en-GB"/>
          </w:rPr>
          <w:alias w:val="To edit, see citavi.com/edit"/>
          <w:tag w:val="CitaviPlaceholder#f9d4119c-8bf7-4039-bb72-7b573c513b63"/>
          <w:id w:val="1068298487"/>
          <w:placeholder>
            <w:docPart w:val="9A84951C1EDE44EDBAD69A9FB2A636A0"/>
          </w:placeholder>
        </w:sdtPr>
        <w:sdtContent>
          <w:r w:rsidR="000B687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Y5ZjE5ZTdlLTY3NjYtNDNmOS05NTIyLWEzNTBkNDRhNzUxYiIsIkVudHJpZXMiOlt7IiRpZCI6IjIiLCIkdHlwZSI6IlN3aXNzQWNhZGVtaWMuQ2l0YXZpLkNpdGF0aW9ucy5Xb3JkUGxhY2Vob2xkZXJFbnRyeSwgU3dpc3NBY2FkZW1pYy5DaXRhdmkiLCJJZCI6ImExYjUyZGVkLTA4N2MtNGZhOS04Zjc5LTI4ZmNkOWQ3YTEzNCIsIlJhbmdlTGVuZ3RoIjoxNywiUmVmZXJlbmNlSWQiOiI1ZjQ0MmU3Ny00NThjLTQwYmMtYmM5Ni05YmU5ZjdiMDZmYjc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lvYW5uaXMiLCJMYXN0TmFtZSI6IktvdWdrb3Vsb3MiLCJQcm90ZWN0ZWQiOmZhbHNlLCJTZXgiOjAsIkNyZWF0ZWRCeSI6Il9BTEkiLCJDcmVhdGVkT24iOiIyMDIyLTA4LTIzVDAzOjI1OjI3IiwiTW9kaWZpZWRCeSI6Il9BTEkiLCJJZCI6IjYzMWNmZjAzLTI4ZWEtNDYxZi04YTMyLTE1Y2JmYTA4M2Q4OCIsIk1vZGlmaWVkT24iOiIyMDIyLTA4LTIzVDAzOjI1OjI3IiwiUHJvamVjdCI6eyIkaWQiOiI1IiwiJHR5cGUiOiJTd2lzc0FjYWRlbWljLkNpdGF2aS5Qcm9qZWN0LCBTd2lzc0FjYWRlbWljLkNpdGF2aSJ9fSx7IiRpZCI6IjYiLCIkdHlwZSI6IlN3aXNzQWNhZGVtaWMuQ2l0YXZpLlBlcnNvbiwgU3dpc3NBY2FkZW1pYy5DaXRhdmkiLCJGaXJzdE5hbWUiOiJNLiIsIkxhc3ROYW1lIjoiQ2FraXIiLCJNaWRkbGVOYW1lIjoiU2VsaW0iLCJQcm90ZWN0ZWQiOmZhbHNlLCJTZXgiOjAsIkNyZWF0ZWRCeSI6Il9BTEkiLCJDcmVhdGVkT24iOiIyMDIyLTA4LTIzVDAzOjI1OjI3IiwiTW9kaWZpZWRCeSI6Il9BTEkiLCJJZCI6ImIxNTI1MmYxLTI2N2UtNDVhZS04MzM3LTAxMTU2YTdiYzU1NCIsIk1vZGlmaWVkT24iOiIyMDIyLTA4LTIzVDAzOjI1OjI3IiwiUHJvamVjdCI6eyIkcmVmIjoiNSJ9fSx7IiRpZCI6Ijc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cmVmIjoiNSJ9fSx7IiRpZCI6IjgiLCIkdHlwZSI6IlN3aXNzQWNhZGVtaWMuQ2l0YXZpLlBlcnNvbiwgU3dpc3NBY2FkZW1pYy5DaXRhdmkiLCJGaXJzdE5hbWUiOiJEb3JlZW4iLCJMYXN0TmFtZSI6IkJveWQiLCJNaWRkbGVOYW1lIjoiUy4iLCJQcm90ZWN0ZWQiOmZhbHNlLCJTZXgiOjEsIkNyZWF0ZWRCeSI6Il9BTEkiLCJDcmVhdGVkT24iOiIyMDIyLTA5LTAxVDE0OjM0OjM0IiwiTW9kaWZpZWRCeSI6Il9BTEkiLCJJZCI6ImM5YTc4NzllLTFjYTAtNGZhMy1hZDY3LWIzYmU4NDExY2I0ZiIsIk1vZGlmaWVkT24iOiIyMDIyLTA5LTAxVDE0OjM0OjM0IiwiUHJvamVjdCI6eyIkcmVmIjoiNSJ9fSx7IiRpZCI6IjkiLCIkdHlwZSI6IlN3aXNzQWNhZGVtaWMuQ2l0YXZpLlBlcnNvbiwgU3dpc3NBY2FkZW1pYy5DaXRhdmkiLCJGaXJzdE5hbWUiOiJBbGV4YW5kZXIiLCJMYXN0TmFtZSI6IlRyYXV0cmltcyIsIlByb3RlY3RlZCI6ZmFsc2UsIlNleCI6MiwiQ3JlYXRlZEJ5IjoiX0FBIiwiQ3JlYXRlZE9uIjoiMjAyMS0wMy0xMFQwODo1OTozNCIsIk1vZGlmaWVkQnkiOiJfQUEiLCJJZCI6IjI3OWI5YTFjLTk3Y2QtNDI1Yy1hM2RkLWU1OTFkZTVmMDZiNSIsIk1vZGlmaWVkT24iOiIyMDIxLTAzLTEwVDA4OjU5OjM0IiwiUHJvamVjdCI6eyIkcmVmIjoiNSJ9fSx7IiRpZCI6IjEwIiwiJHR5cGUiOiJTd2lzc0FjYWRlbWljLkNpdGF2aS5QZXJzb24sIFN3aXNzQWNhZGVtaWMuQ2l0YXZpIiwiRmlyc3ROYW1lIjoiS29ybmlsaWEiLCJMYXN0TmFtZSI6IkhhdHppbmlrb2xhb3UiLCJQcm90ZWN0ZWQiOmZhbHNlLCJTZXgiOjAsIkNyZWF0ZWRCeSI6Il9BTEkiLCJDcmVhdGVkT24iOiIyMDIyLTA5LTAxVDE0OjM0OjM0IiwiTW9kaWZpZWRCeSI6Il9BTEkiLCJJZCI6IjllMDc4NTdiLTkwNTgtNDdjNy1iMDMzLWQ4N2U2ZWNmOWJlNiIsIk1vZGlmaWVkT24iOiIyMDIyLTA5LTAxVDE0OjM0OjM0IiwiUHJvamVjdCI6eyIkcmVmIjoiNSJ9fSx7IiRpZCI6IjExIiwiJHR5cGUiOiJTd2lzc0FjYWRlbWljLkNpdGF2aS5QZXJzb24sIFN3aXNzQWNhZGVtaWMuQ2l0YXZpIiwiRmlyc3ROYW1lIjoiU3RlZmFuIiwiTGFzdE5hbWUiOiJHb2xkIiwiUHJvdGVjdGVkIjpmYWxzZSwiU2V4IjowLCJDcmVhdGVkQnkiOiJfQUxJIiwiQ3JlYXRlZE9uIjoiMjAyMi0wMy0xNlQwOTo0OTowMCIsIk1vZGlmaWVkQnkiOiJfQUxJIiwiSWQiOiI4MGJkYzgxNi03MGRhLTQ5NTYtOGZlMy01NzBlYTMwODg2NTkiLCJNb2RpZmllZE9uIjoiMjAyMi0wMy0xNlQwOTo0OTowMCIsIlByb2plY3QiOnsiJHJlZiI6IjUifX1dLCJDaXRhdGlvbktleVVwZGF0ZVR5cGUiOjAsIkNvbGxhYm9yYXRvcnMiOltdLCJDdXN0b21GaWVsZDEiOiI2IiwiQ3VzdG9tRmllbGQyIjoiRW1waXJpY2FsIiwiQ3VzdG9tRmllbGQzIjoiTm90IHNwZWNpZmljIiwiQ3VzdG9tRmllbGQ0IjoiRGV2ZWxvcG1lbnQgYWlkIiwiQ3VzdG9tRmllbGQ1IjoiTm90IHNwZWNpZmljIiwiQ3VzdG9tRmllbGQ2IjoiTUNETSIsIkN1c3RvbUZpZWxkNyI6IlNvY2lhbCIsIkN1c3RvbUZpZWxkOCI6Ik5vdCBTcGVjaWZpYyIsIkN1c3RvbUZpZWxkOSI6IkZyYW5jZSIsIkRvaSI6IjEwLjExMTEvcG9tcy4xMzQ5NiIsIkVkaXRvcnMiOltdLCJFdmFsdWF0aW9uQ29tcGxleGl0eSI6MCwiRXZhbHVhdGlvblNvdXJjZVRleHRGb3JtYXQiOjAsIkdyb3VwcyI6W10sIkhhc0xhYmVsMSI6ZmFsc2UsIkhhc0xhYmVsMiI6dHJ1ZSwiS2V5d29yZHMiOltdLCJMb2NhdGlvbnMiOlt7IiRpZCI6IjEyIiwiJHR5cGUiOiJTd2lzc0FjYWRlbWljLkNpdGF2aS5Mb2NhdGlvbiwgU3dpc3NBY2FkZW1pYy5DaXRhdmkiLCJBZGRyZXNzIjp7IiRpZCI6IjEzIiwiJHR5cGUiOiJTd2lzc0FjYWRlbWljLkNpdGF2aS5MaW5rZWRSZXNvdXJjZSwgU3dpc3NBY2FkZW1pYy5DaXRhdmkiLCJMaW5rZWRSZXNvdXJjZVR5cGUiOjUsIk9yaWdpbmFsU3RyaW5nIjoiMTAuMTExMS9wb21zLjEzNDk2IiwiVXJpU3RyaW5nIjoiaHR0cHM6Ly9kb2kub3JnLzEwLjExMTEvcG9tcy4xMzQ5Ni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S0wMVQxMzoyNTozMiIsIk1vZGlmaWVkQnkiOiJfQUxJIiwiSWQiOiI0ODA5YWYwZi1jYzg0LTRjYzQtOWZmMS1lOTIxYjUyNmZjNzIiLCJNb2RpZmllZE9uIjoiMjAyMi0wOS0wMVQxMzoyNTozMiIsIlByb2plY3QiOnsiJHJlZiI6IjUifX0seyIkaWQiOiIxNSIsIiR0eXBlIjoiU3dpc3NBY2FkZW1pYy5DaXRhdmkuTG9jYXRpb24sIFN3aXNzQWNhZGVtaWMuQ2l0YXZpIiwiQWRkcmVzcyI6eyIkaWQiOiIxNiIsIiR0eXBlIjoiU3dpc3NBY2FkZW1pYy5DaXRhdmkuTGlua2VkUmVzb3VyY2UsIFN3aXNzQWNhZGVtaWMuQ2l0YXZpIiwiTGlua2VkUmVzb3VyY2VUeXBlIjo1LCJPcmlnaW5hbFN0cmluZyI6Imh0dHBzOi8vd3d3LnNjb3B1cy5jb20vaW53YXJkL3JlY29yZC51cmk/ZWlkPTItczIuMC04NTExNzI4ODYyMCZkb2k9MTAuMTExMSUyZnBvbXMuMTM0OTYmcGFydG5lcklEPTQwJm1kNT1mMWFiMmNlNzY2ZDY2YjgxOGI3YjM4N2VmN2E1MjllMyIsIlVyaVN0cmluZyI6Imh0dHBzOi8vd3d3LnNjb3B1cy5jb20vaW53YXJkL3JlY29yZC51cmk/ZWlkPTItczIuMC04NTExNzI4ODYyMCZkb2k9MTAuMTExMSUyZnBvbXMuMTM0OTYmcGFydG5lcklEPTQwJm1kNT1mMWFiMmNlNzY2ZDY2YjgxOGI3YjM4N2VmN2E1MjllMyIsIkxpbmtlZFJlc291cmNlU3RhdHVzIjo4LCJQcm9wZXJ0aWVzIjp7IiRpZCI6IjE3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OS0wMVQxMzoyNTozMiIsIk1vZGlmaWVkQnkiOiJfQUxJIiwiSWQiOiJkYTBhMTMzOC04YjI0LTRkMjctOTVlNy0yODA0YzFkNWI2YzkiLCJNb2RpZmllZE9uIjoiMjAyMi0wOS0wMVQxMzoyNTozMiIsIlByb2plY3QiOnsiJHJlZiI6IjUifX1dLCJOdW1iZXIiOiIxMiIsIk9ubGluZUFkZHJlc3MiOiJodHRwczovL3d3dy5zY29wdXMuY29tL2lud2FyZC9yZWNvcmQudXJpP2VpZD0yLXMyLjAtODUxMTcyODg2MjAmZG9pPTEwLjExMTElMmZwb21zLjEzNDk2JnBhcnRuZXJJRD00MCZtZDU9ZjFhYjJjZTc2NmQ2NmI4MThiN2IzODdlZjdhNTI5ZTMiLCJPcmdhbml6YXRpb25zIjpbXSwiT3RoZXJzSW52b2x2ZWQiOltdLCJQYWdlQ291bnQiOiIxNiIsIlBhZ2VSYW5nZSI6IjxzcD5cclxuICA8bj40Mzk2PC9uPlxyXG4gIDxpbj50cnVlPC9pbj5cclxuICA8b3M+NDM5Njwvb3M+XHJcbiAgPHBzPjQzOTY8L3BzPlxyXG48L3NwPlxyXG48ZXA+XHJcbiAgPG4+NDQxMTwvbj5cclxuICA8aW4+dHJ1ZTwvaW4+XHJcbiAgPG9zPjQ0MTE8L29zPlxyXG4gIDxwcz40NDExPC9wcz5cclxuPC9lcD5cclxuPG9zPjQzOTYtNDQxMTwvb3M+IiwiUGVyaW9kaWNhbCI6eyIkaWQiOiIxOC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E5IiwiJHR5cGUiOiJTd2lzc0FjYWRlbWljLkNpdGF2aS5QdWJsaXNoZXIsIFN3aXNzQWNhZGVtaWMuQ2l0YXZpIiwiTmFtZSI6IkpvaG4gV2lsZXkgYW5kIFNvbnMgSW5jIiwiUHJvdGVjdGVkIjpmYWxzZSwiQ3JlYXRlZEJ5IjoiX0FMSSIsIkNyZWF0ZWRPbiI6IjIwMjItMDktMDFUMDg6MzY6NTMiLCJNb2RpZmllZEJ5IjoiX0FMSSIsIklkIjoiNzRiZGQxNTctNWU2ZS00MmJmLTgwODEtYTE3NmY0N2M5ODE4IiwiTW9kaWZpZWRPbiI6IjIwMjItMDktMDFUMDg6MzY6NTMiLCJQcm9qZWN0Ijp7IiRyZWYiOiI1In19XSwiUXVvdGF0aW9ucyI6W10sIlJlZmVyZW5jZVR5cGUiOiJKb3VybmFsQXJ0aWNsZSIsIlNob3J0VGl0bGUiOiJLb3Vna291bG9zLCBDYWtpciBldCBhbC4gMjAyMSDigJMgQSBNdWx0aeKAkE1ldGhvZCBBcHByb2FjaCB0byBQcmlvcml0aXplIiwiU2hvcnRUaXRsZVVwZGF0ZVR5cGUiOjAsIlNvdXJjZU9mQmlibGlvZ3JhcGhpY0luZm9ybWF0aW9uIjoiQ3Jvc3NSZWYiLCJTdGF0aWNJZHMiOlsiOTljOGYzNjctMWY2ZS00OTgzLWJhMzctNWRjMmVlYTc1OTE4Il0sIlRhYmxlT2ZDb250ZW50c0NvbXBsZXhpdHkiOjAsIlRhYmxlT2ZDb250ZW50c1NvdXJjZVRleHRGb3JtYXQiOjAsIlRhc2tzIjpbXSwiVGl0bGUiOiJBIE11bHRp4oCQTWV0aG9kIEFwcHJvYWNoIHRvIFByaW9yaXRpemUgTG9jYXRpb25zIG9mIExhYm9yIEV4cGxvaXRhdGlvbiBmb3IgR3JvdW5k4oCQQmFzZWQgSW50ZXJ2ZW50aW9ucyIsIlRyYW5zbGF0b3JzIjpbXSwiVm9sdW1lIjoiMzAiLCJZZWFyIjoiMjAyMSIsIlllYXJSZXNvbHZlZCI6IjIwMjEiLCJDcmVhdGVkQnkiOiJfQUxJIiwiQ3JlYXRlZE9uIjoiMjAyMi0wOS0wMVQxMzoyNTozMiIsIk1vZGlmaWVkQnkiOiJfQWxpIiwiSWQiOiI1ZjQ0MmU3Ny00NThjLTQwYmMtYmM5Ni05YmU5ZjdiMDZmYjciLCJNb2RpZmllZE9uIjoiMjAyMy0xMC0wMlQyMjoyOToxNSIsIlByb2plY3QiOnsiJHJlZiI6IjUifX0sIlVzZU51bWJlcmluZ1R5cGVPZlBhcmVudERvY3VtZW50IjpmYWxzZX1dLCJGb3JtYXR0ZWRUZXh0Ijp7IiRpZCI6IjIwIiwiQ291bnQiOjIsIlRleHRVbml0cyI6W3siJGlkIjoiMjEiLCJGb250U3R5bGUiOnsiJGlkIjoiMjIiLCJOZXV0cmFsIjp0cnVlfSwiUmVhZGluZ09yZGVyIjoxLCJUZXh0IjoiS291Z2tvdWxvcyJ9LHsiJGlkIjoiMjMiLCJGb250U3R5bGUiOnsiJGlkIjoiMjQiLCJJdGFsaWMiOnRydWV9LCJSZWFkaW5nT3JkZXIiOjEsIlRleHQiOiIgZXQgYWwuIn1dfSwiVGFnIjoiQ2l0YXZpUGxhY2Vob2xkZXIjZjlkNDExOWMtOGJmNy00MDM5LWJiNzItN2I1NzNjNTEzYjYzIiwiVGV4dCI6IktvdWdrb3Vsb3MgZXQgYWwuIiwiV0FJVmVyc2lvbiI6IjYuOC4wLjAifQ==}</w:instrText>
          </w:r>
          <w:r w:rsidR="000B6871" w:rsidRPr="00DD54E3">
            <w:rPr>
              <w:color w:val="000000" w:themeColor="text1"/>
              <w:lang w:val="en-GB"/>
            </w:rPr>
            <w:fldChar w:fldCharType="separate"/>
          </w:r>
          <w:r w:rsidR="00B10F20" w:rsidRPr="00DD54E3">
            <w:rPr>
              <w:color w:val="000000" w:themeColor="text1"/>
              <w:lang w:val="en-GB"/>
            </w:rPr>
            <w:t>Kougkoulos</w:t>
          </w:r>
          <w:r w:rsidR="00B10F20" w:rsidRPr="00DD54E3">
            <w:rPr>
              <w:i/>
              <w:color w:val="000000" w:themeColor="text1"/>
              <w:lang w:val="en-GB"/>
            </w:rPr>
            <w:t xml:space="preserve"> et al.</w:t>
          </w:r>
          <w:r w:rsidR="000B6871" w:rsidRPr="00DD54E3">
            <w:rPr>
              <w:color w:val="000000" w:themeColor="text1"/>
              <w:lang w:val="en-GB"/>
            </w:rPr>
            <w:fldChar w:fldCharType="end"/>
          </w:r>
        </w:sdtContent>
      </w:sdt>
      <w:r w:rsidR="000B6871" w:rsidRPr="00DD54E3">
        <w:rPr>
          <w:color w:val="000000" w:themeColor="text1"/>
          <w:lang w:val="en-GB"/>
        </w:rPr>
        <w:t xml:space="preserve"> </w:t>
      </w:r>
      <w:sdt>
        <w:sdtPr>
          <w:rPr>
            <w:color w:val="000000" w:themeColor="text1"/>
            <w:lang w:val="en-GB"/>
          </w:rPr>
          <w:alias w:val="To edit, see citavi.com/edit"/>
          <w:tag w:val="CitaviPlaceholder#f9f19e7e-6766-43f9-9522-a350d44a751b"/>
          <w:id w:val="206308119"/>
          <w:placeholder>
            <w:docPart w:val="9A84951C1EDE44EDBAD69A9FB2A636A0"/>
          </w:placeholder>
        </w:sdtPr>
        <w:sdtContent>
          <w:r w:rsidR="000B687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Y5ZDQxMTljLThiZjctNDAzOS1iYjcyLTdiNTczYzUxM2I2MyIsIkVudHJpZXMiOlt7IiRpZCI6IjIiLCIkdHlwZSI6IlN3aXNzQWNhZGVtaWMuQ2l0YXZpLkNpdGF0aW9ucy5Xb3JkUGxhY2Vob2xkZXJFbnRyeSwgU3dpc3NBY2FkZW1pYy5DaXRhdmkiLCJJZCI6ImM2ODQ0MzRlLTdmMjQtNGZmMi04YzIzLTIxNWFlOWVlMWUzNiIsIlJhbmdlTGVuZ3RoIjo2LCJSZWZlcmVuY2VJZCI6IjVmNDQyZTc3LTQ1OGMtNDBiYy1iYzk2LTliZTlmN2IwNmZi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Jb2FubmlzIiwiTGFzdE5hbWUiOiJLb3Vna291bG9zIiwiUHJvdGVjdGVkIjpmYWxzZSwiU2V4IjowLCJDcmVhdGVkQnkiOiJfQUxJIiwiQ3JlYXRlZE9uIjoiMjAyMi0wOC0yM1QwMzoyNToyNyIsIk1vZGlmaWVkQnkiOiJfQUxJIiwiSWQiOiI2MzFjZmYwMy0yOGVhLTQ2MWYtOGEzMi0xNWNiZmEwODNkODgiLCJNb2RpZmllZE9uIjoiMjAyMi0wOC0yM1QwMzoyNToyNyIsIlByb2plY3QiOnsiJGlkIjoiNSIsIiR0eXBlIjoiU3dpc3NBY2FkZW1pYy5DaXRhdmkuUHJvamVjdCwgU3dpc3NBY2FkZW1pYy5DaXRhdmkifX0seyIkaWQiOiI2IiwiJHR5cGUiOiJTd2lzc0FjYWRlbWljLkNpdGF2aS5QZXJzb24sIFN3aXNzQWNhZGVtaWMuQ2l0YXZpIiwiRmlyc3ROYW1lIjoiTS4iLCJMYXN0TmFtZSI6IkNha2lyIiwiTWlkZGxlTmFtZSI6IlNlbGltIiwiUHJvdGVjdGVkIjpmYWxzZSwiU2V4IjowLCJDcmVhdGVkQnkiOiJfQUxJIiwiQ3JlYXRlZE9uIjoiMjAyMi0wOC0yM1QwMzoyNToyNyIsIk1vZGlmaWVkQnkiOiJfQUxJIiwiSWQiOiJiMTUyNTJmMS0yNjdlLTQ1YWUtODMzNy0wMTE1NmE3YmM1NTQiLCJNb2RpZmllZE9uIjoiMjAyMi0wOC0yM1QwMzoyNToyNyIsIlByb2plY3QiOnsiJHJlZiI6IjUifX0seyIkaWQiOiI3IiwiJHR5cGUiOiJTd2lzc0FjYWRlbWljLkNpdGF2aS5QZXJzb24sIFN3aXNzQWNhZGVtaWMuQ2l0YXZpIiwiRmlyc3ROYW1lIjoiTmF0aGFuIiwiTGFzdE5hbWUiOiJLdW56IiwiUHJvdGVjdGVkIjpmYWxzZSwiU2V4IjowLCJDcmVhdGVkQnkiOiJfQUxJIiwiQ3JlYXRlZE9uIjoiMjAyMi0wMy0xNFQwNToyMzowMSIsIk1vZGlmaWVkQnkiOiJfQUxJIiwiSWQiOiIwZTExNjQ1MS02ODFjLTQyYzUtYmE0Yy1hZTMyNDI5ODYzMDIiLCJNb2RpZmllZE9uIjoiMjAyMi0wMy0xNFQwNToyMzowMSIsIlByb2plY3QiOnsiJHJlZiI6IjUifX0seyIkaWQiOiI4IiwiJHR5cGUiOiJTd2lzc0FjYWRlbWljLkNpdGF2aS5QZXJzb24sIFN3aXNzQWNhZGVtaWMuQ2l0YXZpIiwiRmlyc3ROYW1lIjoiRG9yZWVuIiwiTGFzdE5hbWUiOiJCb3lkIiwiTWlkZGxlTmFtZSI6IlMuIiwiUHJvdGVjdGVkIjpmYWxzZSwiU2V4IjoxLCJDcmVhdGVkQnkiOiJfQUxJIiwiQ3JlYXRlZE9uIjoiMjAyMi0wOS0wMVQxNDozNDozNCIsIk1vZGlmaWVkQnkiOiJfQUxJIiwiSWQiOiJjOWE3ODc5ZS0xY2EwLTRmYTMtYWQ2Ny1iM2JlODQxMWNiNGYiLCJNb2RpZmllZE9uIjoiMjAyMi0wOS0wMVQxNDozNDozNCIsIlByb2plY3QiOnsiJHJlZiI6IjUifX0seyIkaWQiOiI5IiwiJHR5cGUiOiJTd2lzc0FjYWRlbWljLkNpdGF2aS5QZXJzb24sIFN3aXNzQWNhZGVtaWMuQ2l0YXZpIiwiRmlyc3ROYW1lIjoiQWxleGFuZGVyIiwiTGFzdE5hbWUiOiJUcmF1dHJpbXMiLCJQcm90ZWN0ZWQiOmZhbHNlLCJTZXgiOjIsIkNyZWF0ZWRCeSI6Il9BQSIsIkNyZWF0ZWRPbiI6IjIwMjEtMDMtMTBUMDg6NTk6MzQiLCJNb2RpZmllZEJ5IjoiX0FBIiwiSWQiOiIyNzliOWExYy05N2NkLTQyNWMtYTNkZC1lNTkxZGU1ZjA2YjUiLCJNb2RpZmllZE9uIjoiMjAyMS0wMy0xMFQwODo1OTozNCIsIlByb2plY3QiOnsiJHJlZiI6IjUifX0seyIkaWQiOiIxMCIsIiR0eXBlIjoiU3dpc3NBY2FkZW1pYy5DaXRhdmkuUGVyc29uLCBTd2lzc0FjYWRlbWljLkNpdGF2aSIsIkZpcnN0TmFtZSI6Iktvcm5pbGlhIiwiTGFzdE5hbWUiOiJIYXR6aW5pa29sYW91IiwiUHJvdGVjdGVkIjpmYWxzZSwiU2V4IjowLCJDcmVhdGVkQnkiOiJfQUxJIiwiQ3JlYXRlZE9uIjoiMjAyMi0wOS0wMVQxNDozNDozNCIsIk1vZGlmaWVkQnkiOiJfQUxJIiwiSWQiOiI5ZTA3ODU3Yi05MDU4LTQ3YzctYjAzMy1kODdlNmVjZjliZTYiLCJNb2RpZmllZE9uIjoiMjAyMi0wOS0wMVQxNDozNDozNCIsIlByb2plY3QiOnsiJHJlZiI6IjUifX0seyIkaWQiOiIxMSIsIiR0eXBlIjoiU3dpc3NBY2FkZW1pYy5DaXRhdmkuUGVyc29uLCBTd2lzc0FjYWRlbWljLkNpdGF2aSIsIkZpcnN0TmFtZSI6IlN0ZWZhbiIsIkxhc3ROYW1lIjoiR29sZCIsIlByb3RlY3RlZCI6ZmFsc2UsIlNleCI6MCwiQ3JlYXRlZEJ5IjoiX0FMSSIsIkNyZWF0ZWRPbiI6IjIwMjItMDMtMTZUMDk6NDk6MDAiLCJNb2RpZmllZEJ5IjoiX0FMSSIsIklkIjoiODBiZGM4MTYtNzBkYS00OTU2LThmZTMtNTcwZWEzMDg4NjU5IiwiTW9kaWZpZWRPbiI6IjIwMjItMDMtMTZUMDk6NDk6MDAiLCJQcm9qZWN0Ijp7IiRyZWYiOiI1In19XSwiQ2l0YXRpb25LZXlVcGRhdGVUeXBlIjowLCJDb2xsYWJvcmF0b3JzIjpbXSwiQ3VzdG9tRmllbGQxIjoiNiIsIkN1c3RvbUZpZWxkMiI6IkVtcGlyaWNhbCIsIkN1c3RvbUZpZWxkMyI6Ik5vdCBzcGVjaWZpYyIsIkN1c3RvbUZpZWxkNCI6IkRldmVsb3BtZW50IGFpZCIsIkN1c3RvbUZpZWxkNSI6Ik5vdCBzcGVjaWZpYyIsIkN1c3RvbUZpZWxkNiI6Ik1DRE0iLCJDdXN0b21GaWVsZDciOiJTb2NpYWwiLCJDdXN0b21GaWVsZDgiOiJOb3QgU3BlY2lmaWMiLCJDdXN0b21GaWVsZDkiOiJGcmFuY2UiLCJEb2kiOiIxMC4xMTExL3BvbXMuMTM0OTYiLCJFZGl0b3JzIjpbXSwiRXZhbHVhdGlvbkNvbXBsZXhpdHkiOjAsIkV2YWx1YXRpb25Tb3VyY2VUZXh0Rm9ybWF0IjowLCJHcm91cHMiOltdLCJIYXNMYWJlbDEiOmZhbHNlLCJIYXNMYWJlbDIiOnRydWUsIktleXdvcmRzIjpbXSwiTG9jYXRpb25zIjpbeyIkaWQiOiIxMiIsIiR0eXBlIjoiU3dpc3NBY2FkZW1pYy5DaXRhdmkuTG9jYXRpb24sIFN3aXNzQWNhZGVtaWMuQ2l0YXZpIiwiQWRkcmVzcyI6eyIkaWQiOiIxMyIsIiR0eXBlIjoiU3dpc3NBY2FkZW1pYy5DaXRhdmkuTGlua2VkUmVzb3VyY2UsIFN3aXNzQWNhZGVtaWMuQ2l0YXZpIiwiTGlua2VkUmVzb3VyY2VUeXBlIjo1LCJPcmlnaW5hbFN0cmluZyI6IjEwLjExMTEvcG9tcy4xMzQ5NiIsIlVyaVN0cmluZyI6Imh0dHBzOi8vZG9pLm9yZy8xMC4xMTExL3BvbXMuMTM0OTY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FUMTM6MjU6MzIiLCJNb2RpZmllZEJ5IjoiX0FMSSIsIklkIjoiNDgwOWFmMGYtY2M4NC00Y2M0LTlmZjEtZTkyMWI1MjZmYzcyIiwiTW9kaWZpZWRPbiI6IjIwMjItMDktMDFUMTM6MjU6MzIiLCJQcm9qZWN0Ijp7IiRyZWYiOiI1In19LHsiJGlkIjoiMTUiLCIkdHlwZSI6IlN3aXNzQWNhZGVtaWMuQ2l0YXZpLkxvY2F0aW9uLCBTd2lzc0FjYWRlbWljLkNpdGF2aSIsIkFkZHJlc3MiOnsiJGlkIjoiMTYiLCIkdHlwZSI6IlN3aXNzQWNhZGVtaWMuQ2l0YXZpLkxpbmtlZFJlc291cmNlLCBTd2lzc0FjYWRlbWljLkNpdGF2aSIsIkxpbmtlZFJlc291cmNlVHlwZSI6NSwiT3JpZ2luYWxTdHJpbmciOiJodHRwczovL3d3dy5zY29wdXMuY29tL2lud2FyZC9yZWNvcmQudXJpP2VpZD0yLXMyLjAtODUxMTcyODg2MjAmZG9pPTEwLjExMTElMmZwb21zLjEzNDk2JnBhcnRuZXJJRD00MCZtZDU9ZjFhYjJjZTc2NmQ2NmI4MThiN2IzODdlZjdhNTI5ZTMiLCJVcmlTdHJpbmciOiJodHRwczovL3d3dy5zY29wdXMuY29tL2lud2FyZC9yZWNvcmQudXJpP2VpZD0yLXMyLjAtODUxMTcyODg2MjAmZG9pPTEwLjExMTElMmZwb21zLjEzNDk2JnBhcnRuZXJJRD00MCZtZDU9ZjFhYjJjZTc2NmQ2NmI4MThiN2IzODdlZjdhNTI5ZTMiLCJMaW5rZWRSZXNvdXJjZVN0YXR1cyI6OCwiUHJvcGVydGllcyI6eyIkaWQiOiI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MSSIsIkNyZWF0ZWRPbiI6IjIwMjItMDktMDFUMTM6MjU6MzIiLCJNb2RpZmllZEJ5IjoiX0FMSSIsIklkIjoiZGEwYTEzMzgtOGIyNC00ZDI3LTk1ZTctMjgwNGMxZDViNmM5IiwiTW9kaWZpZWRPbiI6IjIwMjItMDktMDFUMTM6MjU6MzIiLCJQcm9qZWN0Ijp7IiRyZWYiOiI1In19XSwiTnVtYmVyIjoiMTIiLCJPbmxpbmVBZGRyZXNzIjoiaHR0cHM6Ly93d3cuc2NvcHVzLmNvbS9pbndhcmQvcmVjb3JkLnVyaT9laWQ9Mi1zMi4wLTg1MTE3Mjg4NjIwJmRvaT0xMC4xMTExJTJmcG9tcy4xMzQ5NiZwYXJ0bmVySUQ9NDAmbWQ1PWYxYWIyY2U3NjZkNjZiODE4YjdiMzg3ZWY3YTUyOWUzIiwiT3JnYW5pemF0aW9ucyI6W10sIk90aGVyc0ludm9sdmVkIjpbXSwiUGFnZUNvdW50IjoiMTYiLCJQYWdlUmFuZ2UiOiI8c3A+XHJcbiAgPG4+NDM5Njwvbj5cclxuICA8aW4+dHJ1ZTwvaW4+XHJcbiAgPG9zPjQzOTY8L29zPlxyXG4gIDxwcz40Mzk2PC9wcz5cclxuPC9zcD5cclxuPGVwPlxyXG4gIDxuPjQ0MTE8L24+XHJcbiAgPGluPnRydWU8L2luPlxyXG4gIDxvcz40NDExPC9vcz5cclxuICA8cHM+NDQxMTwvcHM+XHJcbjwvZXA+XHJcbjxvcz40Mzk2LTQ0MTE8L29zPiIsIlBlcmlvZGljYWwiOnsiJGlkIjoiMTg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eyIkaWQiOiIxOSIsIiR0eXBlIjoiU3dpc3NBY2FkZW1pYy5DaXRhdmkuUHVibGlzaGVyLCBTd2lzc0FjYWRlbWljLkNpdGF2aSIsIk5hbWUiOiJKb2huIFdpbGV5IGFuZCBTb25zIEluYyIsIlByb3RlY3RlZCI6ZmFsc2UsIkNyZWF0ZWRCeSI6Il9BTEkiLCJDcmVhdGVkT24iOiIyMDIyLTA5LTAxVDA4OjM2OjUzIiwiTW9kaWZpZWRCeSI6Il9BTEkiLCJJZCI6Ijc0YmRkMTU3LTVlNmUtNDJiZi04MDgxLWExNzZmNDdjOTgxOCIsIk1vZGlmaWVkT24iOiIyMDIyLTA5LTAxVDA4OjM2OjUzIiwiUHJvamVjdCI6eyIkcmVmIjoiNSJ9fV0sIlF1b3RhdGlvbnMiOltdLCJSZWZlcmVuY2VUeXBlIjoiSm91cm5hbEFydGljbGUiLCJTaG9ydFRpdGxlIjoiS291Z2tvdWxvcywgQ2FraXIgZXQgYWwuIDIwMjEg4oCTIEEgTXVsdGnigJBNZXRob2QgQXBwcm9hY2ggdG8gUHJpb3JpdGl6ZSIsIlNob3J0VGl0bGVVcGRhdGVUeXBlIjowLCJTb3VyY2VPZkJpYmxpb2dyYXBoaWNJbmZvcm1hdGlvbiI6IkNyb3NzUmVmIiwiU3RhdGljSWRzIjpbIjk5YzhmMzY3LTFmNmUtNDk4My1iYTM3LTVkYzJlZWE3NTkxOCJdLCJUYWJsZU9mQ29udGVudHNDb21wbGV4aXR5IjowLCJUYWJsZU9mQ29udGVudHNTb3VyY2VUZXh0Rm9ybWF0IjowLCJUYXNrcyI6W10sIlRpdGxlIjoiQSBNdWx0aeKAkE1ldGhvZCBBcHByb2FjaCB0byBQcmlvcml0aXplIExvY2F0aW9ucyBvZiBMYWJvciBFeHBsb2l0YXRpb24gZm9yIEdyb3VuZOKAkEJhc2VkIEludGVydmVudGlvbnMiLCJUcmFuc2xhdG9ycyI6W10sIlZvbHVtZSI6IjMwIiwiWWVhciI6IjIwMjEiLCJZZWFyUmVzb2x2ZWQiOiIyMDIxIiwiQ3JlYXRlZEJ5IjoiX0FMSSIsIkNyZWF0ZWRPbiI6IjIwMjItMDktMDFUMTM6MjU6MzIiLCJNb2RpZmllZEJ5IjoiX0FsaSIsIklkIjoiNWY0NDJlNzctNDU4Yy00MGJjLWJjOTYtOWJlOWY3YjA2ZmI3IiwiTW9kaWZpZWRPbiI6IjIwMjMtMTAtMDJUMjI6Mjk6MTUiLCJQcm9qZWN0Ijp7IiRyZWYiOiI1In19LCJVc2VOdW1iZXJpbmdUeXBlT2ZQYXJlbnREb2N1bWVudCI6ZmFsc2UsIlllYXJPbmx5Ijp0cnVlfV0sIkZvcm1hdHRlZFRleHQiOnsiJGlkIjoiMjAiLCJDb3VudCI6MSwiVGV4dFVuaXRzIjpbeyIkaWQiOiIyMSIsIkZvbnRTdHlsZSI6eyIkaWQiOiIyMiIsIk5ldXRyYWwiOnRydWV9LCJSZWFkaW5nT3JkZXIiOjEsIlRleHQiOiIoMjAyMSkifV19LCJUYWciOiJDaXRhdmlQbGFjZWhvbGRlciNmOWYxOWU3ZS02NzY2LTQzZjktOTUyMi1hMzUwZDQ0YTc1MWIiLCJUZXh0IjoiKDIwMjEpIiwiV0FJVmVyc2lvbiI6IjYuOC4wLjAifQ==}</w:instrText>
          </w:r>
          <w:r w:rsidR="000B6871" w:rsidRPr="00DD54E3">
            <w:rPr>
              <w:color w:val="000000" w:themeColor="text1"/>
              <w:lang w:val="en-GB"/>
            </w:rPr>
            <w:fldChar w:fldCharType="separate"/>
          </w:r>
          <w:r w:rsidR="00B10F20" w:rsidRPr="00DD54E3">
            <w:rPr>
              <w:color w:val="000000" w:themeColor="text1"/>
              <w:lang w:val="en-GB"/>
            </w:rPr>
            <w:t>(2021)</w:t>
          </w:r>
          <w:r w:rsidR="000B6871" w:rsidRPr="00DD54E3">
            <w:rPr>
              <w:color w:val="000000" w:themeColor="text1"/>
              <w:lang w:val="en-GB"/>
            </w:rPr>
            <w:fldChar w:fldCharType="end"/>
          </w:r>
        </w:sdtContent>
      </w:sdt>
      <w:r w:rsidR="000B6871" w:rsidRPr="00DD54E3">
        <w:rPr>
          <w:color w:val="000000" w:themeColor="text1"/>
          <w:lang w:val="en-GB"/>
        </w:rPr>
        <w:t xml:space="preserve"> </w:t>
      </w:r>
      <w:r w:rsidR="005B3F8C" w:rsidRPr="00DD54E3">
        <w:rPr>
          <w:color w:val="000000" w:themeColor="text1"/>
          <w:lang w:val="en-GB"/>
        </w:rPr>
        <w:t xml:space="preserve">developed a method to assess the risk </w:t>
      </w:r>
      <w:r w:rsidR="0008514E" w:rsidRPr="00DD54E3">
        <w:rPr>
          <w:color w:val="000000" w:themeColor="text1"/>
          <w:lang w:val="en-GB"/>
        </w:rPr>
        <w:t>of labour exploitation among migrant</w:t>
      </w:r>
      <w:r w:rsidR="005B3F8C" w:rsidRPr="00DD54E3">
        <w:rPr>
          <w:color w:val="000000" w:themeColor="text1"/>
          <w:lang w:val="en-GB"/>
        </w:rPr>
        <w:t xml:space="preserve"> workers.</w:t>
      </w:r>
      <w:r w:rsidR="000B6871" w:rsidRPr="00DD54E3">
        <w:rPr>
          <w:color w:val="000000" w:themeColor="text1"/>
          <w:lang w:val="en-GB"/>
        </w:rPr>
        <w:t xml:space="preserve"> Their research contributed to </w:t>
      </w:r>
      <w:r w:rsidR="00D3402B" w:rsidRPr="00DD54E3">
        <w:rPr>
          <w:color w:val="000000" w:themeColor="text1"/>
          <w:lang w:val="en-GB"/>
        </w:rPr>
        <w:t>the SDGs, which</w:t>
      </w:r>
      <w:r w:rsidR="000B6871" w:rsidRPr="00DD54E3">
        <w:rPr>
          <w:color w:val="000000" w:themeColor="text1"/>
          <w:lang w:val="en-GB"/>
        </w:rPr>
        <w:t xml:space="preserve"> aim to eradicate </w:t>
      </w:r>
      <w:r w:rsidR="00566FFC" w:rsidRPr="00DD54E3">
        <w:rPr>
          <w:color w:val="000000" w:themeColor="text1"/>
          <w:lang w:val="en-GB"/>
        </w:rPr>
        <w:t>forced labour, modern</w:t>
      </w:r>
      <w:r w:rsidR="000B6871" w:rsidRPr="00DD54E3">
        <w:rPr>
          <w:color w:val="000000" w:themeColor="text1"/>
          <w:lang w:val="en-GB"/>
        </w:rPr>
        <w:t xml:space="preserve"> slavery, and human trafficking.</w:t>
      </w:r>
    </w:p>
    <w:p w14:paraId="6D4D9353" w14:textId="1C0710E2" w:rsidR="003B23A6" w:rsidRPr="00DD54E3" w:rsidRDefault="007E3A2F" w:rsidP="00F82879">
      <w:pPr>
        <w:pStyle w:val="Heading1"/>
        <w:rPr>
          <w:color w:val="000000" w:themeColor="text1"/>
          <w:lang w:val="en-GB"/>
        </w:rPr>
      </w:pPr>
      <w:r w:rsidRPr="00DD54E3">
        <w:rPr>
          <w:color w:val="000000" w:themeColor="text1"/>
          <w:lang w:val="en-GB"/>
        </w:rPr>
        <w:t>Key</w:t>
      </w:r>
      <w:r w:rsidR="003B23A6" w:rsidRPr="00DD54E3">
        <w:rPr>
          <w:color w:val="000000" w:themeColor="text1"/>
          <w:lang w:val="en-GB"/>
        </w:rPr>
        <w:t xml:space="preserve"> findings </w:t>
      </w:r>
      <w:r w:rsidR="00BB18F7" w:rsidRPr="00DD54E3">
        <w:rPr>
          <w:color w:val="000000" w:themeColor="text1"/>
          <w:lang w:val="en-GB"/>
        </w:rPr>
        <w:t>and gaps in the literature</w:t>
      </w:r>
    </w:p>
    <w:p w14:paraId="55E3AF7D" w14:textId="645886F0" w:rsidR="005E7A72" w:rsidRPr="00DD54E3" w:rsidRDefault="00CC332A" w:rsidP="005E7A72">
      <w:pPr>
        <w:rPr>
          <w:color w:val="000000" w:themeColor="text1"/>
          <w:lang w:val="en-GB"/>
        </w:rPr>
      </w:pPr>
      <w:r w:rsidRPr="00DD54E3">
        <w:rPr>
          <w:color w:val="000000" w:themeColor="text1"/>
          <w:lang w:val="en-GB"/>
        </w:rPr>
        <w:t xml:space="preserve">This </w:t>
      </w:r>
      <w:r w:rsidRPr="00DD54E3">
        <w:rPr>
          <w:lang w:val="en-GB"/>
        </w:rPr>
        <w:t xml:space="preserve">section </w:t>
      </w:r>
      <w:r w:rsidR="0030239C" w:rsidRPr="00DD54E3">
        <w:rPr>
          <w:lang w:val="en-GB"/>
        </w:rPr>
        <w:t>addresses RQ</w:t>
      </w:r>
      <w:r w:rsidR="0030239C" w:rsidRPr="00DD54E3">
        <w:rPr>
          <w:vertAlign w:val="subscript"/>
          <w:lang w:val="en-GB"/>
        </w:rPr>
        <w:t xml:space="preserve">2 </w:t>
      </w:r>
      <w:r w:rsidR="0030239C" w:rsidRPr="00DD54E3">
        <w:rPr>
          <w:lang w:val="en-GB"/>
        </w:rPr>
        <w:t>and</w:t>
      </w:r>
      <w:r w:rsidR="0030239C" w:rsidRPr="00DD54E3">
        <w:rPr>
          <w:vertAlign w:val="subscript"/>
          <w:lang w:val="en-GB"/>
        </w:rPr>
        <w:t xml:space="preserve"> </w:t>
      </w:r>
      <w:r w:rsidRPr="00DD54E3">
        <w:rPr>
          <w:lang w:val="en-GB"/>
        </w:rPr>
        <w:t>provide</w:t>
      </w:r>
      <w:r w:rsidR="000B08C5" w:rsidRPr="00DD54E3">
        <w:rPr>
          <w:lang w:val="en-GB"/>
        </w:rPr>
        <w:t>s</w:t>
      </w:r>
      <w:r w:rsidRPr="00DD54E3">
        <w:rPr>
          <w:lang w:val="en-GB"/>
        </w:rPr>
        <w:t xml:space="preserve"> </w:t>
      </w:r>
      <w:r w:rsidRPr="00DD54E3">
        <w:rPr>
          <w:color w:val="000000" w:themeColor="text1"/>
          <w:lang w:val="en-GB"/>
        </w:rPr>
        <w:t xml:space="preserve">an overview of the most significant findings. </w:t>
      </w:r>
      <w:r w:rsidR="0057683E" w:rsidRPr="00DD54E3">
        <w:rPr>
          <w:color w:val="000000" w:themeColor="text1"/>
          <w:lang w:val="en-GB"/>
        </w:rPr>
        <w:t xml:space="preserve">These results shed light on important aspects pertinent to the testing and development of theory in future SHSCM research, as well </w:t>
      </w:r>
      <w:r w:rsidR="00566FFC" w:rsidRPr="00DD54E3">
        <w:rPr>
          <w:color w:val="000000" w:themeColor="text1"/>
          <w:lang w:val="en-GB"/>
        </w:rPr>
        <w:t>as highlight critical</w:t>
      </w:r>
      <w:r w:rsidR="0057683E" w:rsidRPr="00DD54E3">
        <w:rPr>
          <w:color w:val="000000" w:themeColor="text1"/>
          <w:lang w:val="en-GB"/>
        </w:rPr>
        <w:t xml:space="preserve"> gaps in the SHSCM literature.</w:t>
      </w:r>
      <w:r w:rsidR="00B17E63" w:rsidRPr="00DD54E3">
        <w:rPr>
          <w:color w:val="000000" w:themeColor="text1"/>
          <w:lang w:val="en-GB"/>
        </w:rPr>
        <w:t xml:space="preserve"> </w:t>
      </w:r>
      <w:r w:rsidR="009A0277" w:rsidRPr="00DD54E3">
        <w:rPr>
          <w:color w:val="000000" w:themeColor="text1"/>
          <w:lang w:val="en-GB"/>
        </w:rPr>
        <w:t>We use th</w:t>
      </w:r>
      <w:r w:rsidR="000B08C5" w:rsidRPr="00DD54E3">
        <w:rPr>
          <w:color w:val="000000" w:themeColor="text1"/>
          <w:lang w:val="en-GB"/>
        </w:rPr>
        <w:t>ese</w:t>
      </w:r>
      <w:r w:rsidR="009A0277" w:rsidRPr="00DD54E3">
        <w:rPr>
          <w:color w:val="000000" w:themeColor="text1"/>
          <w:lang w:val="en-GB"/>
        </w:rPr>
        <w:t xml:space="preserve"> findings to frame our future research directions.</w:t>
      </w:r>
      <w:r w:rsidR="00E90D00" w:rsidRPr="00DD54E3">
        <w:rPr>
          <w:color w:val="000000" w:themeColor="text1"/>
          <w:lang w:val="en-GB"/>
        </w:rPr>
        <w:t xml:space="preserve"> </w:t>
      </w:r>
    </w:p>
    <w:p w14:paraId="3B801762" w14:textId="2E018370" w:rsidR="00EF7468" w:rsidRPr="00DD54E3" w:rsidRDefault="002C1602" w:rsidP="00271419">
      <w:pPr>
        <w:rPr>
          <w:color w:val="000000" w:themeColor="text1"/>
          <w:lang w:val="en-GB"/>
        </w:rPr>
      </w:pPr>
      <w:r w:rsidRPr="00DD54E3">
        <w:rPr>
          <w:color w:val="000000" w:themeColor="text1"/>
          <w:lang w:val="en-GB"/>
        </w:rPr>
        <w:t>First,</w:t>
      </w:r>
      <w:r w:rsidR="009A7B3A" w:rsidRPr="00DD54E3">
        <w:rPr>
          <w:color w:val="000000" w:themeColor="text1"/>
          <w:lang w:val="en-GB"/>
        </w:rPr>
        <w:t xml:space="preserve"> the literature shows a rapid increase </w:t>
      </w:r>
      <w:r w:rsidR="00A533A4" w:rsidRPr="00DD54E3">
        <w:rPr>
          <w:color w:val="000000" w:themeColor="text1"/>
          <w:lang w:val="en-GB"/>
        </w:rPr>
        <w:t xml:space="preserve">in </w:t>
      </w:r>
      <w:r w:rsidR="009A7B3A" w:rsidRPr="00DD54E3">
        <w:rPr>
          <w:color w:val="000000" w:themeColor="text1"/>
          <w:lang w:val="en-GB"/>
        </w:rPr>
        <w:t>published articles since 201</w:t>
      </w:r>
      <w:r w:rsidR="004E2C81" w:rsidRPr="00DD54E3">
        <w:rPr>
          <w:color w:val="000000" w:themeColor="text1"/>
          <w:lang w:val="en-GB"/>
        </w:rPr>
        <w:t>8</w:t>
      </w:r>
      <w:r w:rsidR="00E36024" w:rsidRPr="00DD54E3">
        <w:rPr>
          <w:color w:val="000000" w:themeColor="text1"/>
          <w:lang w:val="en-GB"/>
        </w:rPr>
        <w:t>,</w:t>
      </w:r>
      <w:r w:rsidR="007E7FCE" w:rsidRPr="00DD54E3">
        <w:rPr>
          <w:color w:val="000000" w:themeColor="text1"/>
          <w:lang w:val="en-GB"/>
        </w:rPr>
        <w:t xml:space="preserve"> </w:t>
      </w:r>
      <w:r w:rsidR="0059004C" w:rsidRPr="00DD54E3">
        <w:rPr>
          <w:color w:val="000000" w:themeColor="text1"/>
          <w:lang w:val="en-GB"/>
        </w:rPr>
        <w:t>with topics such as</w:t>
      </w:r>
      <w:r w:rsidR="0057296A" w:rsidRPr="00DD54E3">
        <w:rPr>
          <w:color w:val="000000" w:themeColor="text1"/>
          <w:lang w:val="en-GB"/>
        </w:rPr>
        <w:t xml:space="preserve"> </w:t>
      </w:r>
      <w:r w:rsidR="00BD0D02" w:rsidRPr="00DD54E3">
        <w:rPr>
          <w:color w:val="000000" w:themeColor="text1"/>
          <w:lang w:val="en-GB"/>
        </w:rPr>
        <w:t xml:space="preserve">coordination, performance measurement, </w:t>
      </w:r>
      <w:r w:rsidR="00134651" w:rsidRPr="00DD54E3">
        <w:rPr>
          <w:color w:val="000000" w:themeColor="text1"/>
          <w:lang w:val="en-GB"/>
        </w:rPr>
        <w:t xml:space="preserve">and </w:t>
      </w:r>
      <w:r w:rsidR="00171A94" w:rsidRPr="00DD54E3">
        <w:rPr>
          <w:color w:val="000000" w:themeColor="text1"/>
          <w:lang w:val="en-GB"/>
        </w:rPr>
        <w:t>innovative solutions</w:t>
      </w:r>
      <w:r w:rsidR="003C563C" w:rsidRPr="00DD54E3">
        <w:rPr>
          <w:color w:val="000000" w:themeColor="text1"/>
          <w:lang w:val="en-GB"/>
        </w:rPr>
        <w:t xml:space="preserve"> </w:t>
      </w:r>
      <w:r w:rsidR="000D3CE1" w:rsidRPr="00DD54E3">
        <w:rPr>
          <w:color w:val="000000" w:themeColor="text1"/>
          <w:lang w:val="en-GB"/>
        </w:rPr>
        <w:t>gaining more</w:t>
      </w:r>
      <w:r w:rsidR="003C563C" w:rsidRPr="00DD54E3">
        <w:rPr>
          <w:color w:val="000000" w:themeColor="text1"/>
          <w:lang w:val="en-GB"/>
        </w:rPr>
        <w:t xml:space="preserve"> </w:t>
      </w:r>
      <w:r w:rsidR="00B325B8" w:rsidRPr="00DD54E3">
        <w:rPr>
          <w:color w:val="000000" w:themeColor="text1"/>
          <w:lang w:val="en-GB"/>
        </w:rPr>
        <w:t>momentum</w:t>
      </w:r>
      <w:r w:rsidR="003C563C" w:rsidRPr="00DD54E3">
        <w:rPr>
          <w:color w:val="000000" w:themeColor="text1"/>
          <w:lang w:val="en-GB"/>
        </w:rPr>
        <w:t>.</w:t>
      </w:r>
      <w:r w:rsidR="009469C9" w:rsidRPr="00DD54E3">
        <w:rPr>
          <w:color w:val="000000" w:themeColor="text1"/>
          <w:lang w:val="en-GB"/>
        </w:rPr>
        <w:t xml:space="preserve"> </w:t>
      </w:r>
      <w:r w:rsidR="00CE1016" w:rsidRPr="00DD54E3">
        <w:rPr>
          <w:color w:val="000000" w:themeColor="text1"/>
          <w:lang w:val="en-GB"/>
        </w:rPr>
        <w:t xml:space="preserve">Second, </w:t>
      </w:r>
      <w:r w:rsidR="00F16619" w:rsidRPr="00DD54E3">
        <w:rPr>
          <w:color w:val="000000" w:themeColor="text1"/>
          <w:lang w:val="en-GB"/>
        </w:rPr>
        <w:t xml:space="preserve">while </w:t>
      </w:r>
      <w:r w:rsidR="00B325B8" w:rsidRPr="00DD54E3">
        <w:rPr>
          <w:color w:val="000000" w:themeColor="text1"/>
          <w:lang w:val="en-GB"/>
        </w:rPr>
        <w:t>SHSCM</w:t>
      </w:r>
      <w:r w:rsidR="00C30389" w:rsidRPr="00DD54E3">
        <w:rPr>
          <w:color w:val="000000" w:themeColor="text1"/>
          <w:lang w:val="en-GB"/>
        </w:rPr>
        <w:t xml:space="preserve"> encompasses a wide range of </w:t>
      </w:r>
      <w:r w:rsidR="005B3F8C" w:rsidRPr="00DD54E3">
        <w:rPr>
          <w:color w:val="000000" w:themeColor="text1"/>
          <w:lang w:val="en-GB"/>
        </w:rPr>
        <w:t xml:space="preserve">themes </w:t>
      </w:r>
      <w:r w:rsidR="00842F65" w:rsidRPr="00DD54E3">
        <w:rPr>
          <w:color w:val="000000" w:themeColor="text1"/>
          <w:lang w:val="en-GB"/>
        </w:rPr>
        <w:t>(see</w:t>
      </w:r>
      <w:r w:rsidR="000E64B3" w:rsidRPr="00DD54E3">
        <w:rPr>
          <w:color w:val="000000" w:themeColor="text1"/>
          <w:lang w:val="en-GB"/>
        </w:rPr>
        <w:t xml:space="preserve"> Figure 4</w:t>
      </w:r>
      <w:r w:rsidR="00842F65" w:rsidRPr="00DD54E3">
        <w:rPr>
          <w:color w:val="000000" w:themeColor="text1"/>
          <w:lang w:val="en-GB"/>
        </w:rPr>
        <w:t>),</w:t>
      </w:r>
      <w:r w:rsidR="00C30389" w:rsidRPr="00DD54E3">
        <w:rPr>
          <w:color w:val="000000" w:themeColor="text1"/>
          <w:lang w:val="en-GB"/>
        </w:rPr>
        <w:t xml:space="preserve"> we were unable to find research </w:t>
      </w:r>
      <w:r w:rsidR="005B3F8C" w:rsidRPr="00DD54E3">
        <w:rPr>
          <w:color w:val="000000" w:themeColor="text1"/>
          <w:lang w:val="en-GB"/>
        </w:rPr>
        <w:t>on</w:t>
      </w:r>
      <w:r w:rsidR="00F16619" w:rsidRPr="00DD54E3">
        <w:rPr>
          <w:color w:val="000000" w:themeColor="text1"/>
          <w:lang w:val="en-GB"/>
        </w:rPr>
        <w:t xml:space="preserve"> a particularly </w:t>
      </w:r>
      <w:r w:rsidR="00566FFC" w:rsidRPr="00DD54E3">
        <w:rPr>
          <w:color w:val="000000" w:themeColor="text1"/>
          <w:lang w:val="en-GB"/>
        </w:rPr>
        <w:t>important topic: the</w:t>
      </w:r>
      <w:r w:rsidR="00F16619" w:rsidRPr="00DD54E3">
        <w:rPr>
          <w:color w:val="000000" w:themeColor="text1"/>
          <w:lang w:val="en-GB"/>
        </w:rPr>
        <w:t xml:space="preserve"> </w:t>
      </w:r>
      <w:r w:rsidR="00CA320A" w:rsidRPr="00DD54E3">
        <w:rPr>
          <w:color w:val="000000" w:themeColor="text1"/>
          <w:lang w:val="en-GB"/>
        </w:rPr>
        <w:t xml:space="preserve">role of </w:t>
      </w:r>
      <w:r w:rsidR="00C30389" w:rsidRPr="00DD54E3">
        <w:rPr>
          <w:color w:val="000000" w:themeColor="text1"/>
          <w:lang w:val="en-GB"/>
        </w:rPr>
        <w:t>stakeholders</w:t>
      </w:r>
      <w:r w:rsidR="00C93C6B" w:rsidRPr="00DD54E3">
        <w:rPr>
          <w:color w:val="000000" w:themeColor="text1"/>
          <w:lang w:val="en-GB"/>
        </w:rPr>
        <w:t xml:space="preserve"> </w:t>
      </w:r>
      <w:r w:rsidR="00C30389" w:rsidRPr="00DD54E3">
        <w:rPr>
          <w:color w:val="000000" w:themeColor="text1"/>
          <w:lang w:val="en-GB"/>
        </w:rPr>
        <w:t xml:space="preserve">in </w:t>
      </w:r>
      <w:r w:rsidR="0009059E" w:rsidRPr="00DD54E3">
        <w:rPr>
          <w:color w:val="000000" w:themeColor="text1"/>
          <w:lang w:val="en-GB"/>
        </w:rPr>
        <w:t>SHSCM</w:t>
      </w:r>
      <w:r w:rsidR="00C30389" w:rsidRPr="00DD54E3">
        <w:rPr>
          <w:color w:val="000000" w:themeColor="text1"/>
          <w:lang w:val="en-GB"/>
        </w:rPr>
        <w:t xml:space="preserve">. </w:t>
      </w:r>
      <w:r w:rsidR="00F16619" w:rsidRPr="00DD54E3">
        <w:rPr>
          <w:color w:val="000000" w:themeColor="text1"/>
          <w:lang w:val="en-GB"/>
        </w:rPr>
        <w:t xml:space="preserve">The commercial SCM literature has focused extensively on stakeholder </w:t>
      </w:r>
      <w:r w:rsidR="00D256E5" w:rsidRPr="00DD54E3">
        <w:rPr>
          <w:color w:val="000000" w:themeColor="text1"/>
          <w:lang w:val="en-GB"/>
        </w:rPr>
        <w:t>theory</w:t>
      </w:r>
      <w:r w:rsidR="00F16619" w:rsidRPr="00DD54E3">
        <w:rPr>
          <w:color w:val="000000" w:themeColor="text1"/>
          <w:lang w:val="en-GB"/>
        </w:rPr>
        <w:t xml:space="preserve"> </w:t>
      </w:r>
      <w:sdt>
        <w:sdtPr>
          <w:rPr>
            <w:color w:val="000000" w:themeColor="text1"/>
            <w:lang w:val="en-GB"/>
          </w:rPr>
          <w:alias w:val="To edit, see citavi.com/edit"/>
          <w:tag w:val="CitaviPlaceholder#3f370324-6088-4e24-910c-bcad50965b53"/>
          <w:id w:val="-779952128"/>
          <w:placeholder>
            <w:docPart w:val="DefaultPlaceholder_-1854013440"/>
          </w:placeholder>
        </w:sdtPr>
        <w:sdtContent>
          <w:r w:rsidR="002B7AD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g1Yjg2ODBlLWRhM2QtNDMyOC05MmRiLWRkNDFmNGViNDc1YSIsIlJhbmdlTGVuZ3RoIjoxNSwiUmVmZXJlbmNlSWQiOiJjMzFiMzIwZC0wODk0LTQ5MTAtYWRjYS0xOGYxNGU1ZDEwMG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i4iLCJMYXN0TmFtZSI6IkZyZWVtYW4iLCJNaWRkbGVOYW1lIjoiRWR3YXJkIiwiUHJvdGVjdGVkIjpmYWxzZSwiU2V4IjowLCJDcmVhdGVkQnkiOiJfQUxJIiwiQ3JlYXRlZE9uIjoiMjAyMi0xMi0xM1QwNDowMzowOCIsIk1vZGlmaWVkQnkiOiJfQUxJIiwiSWQiOiIyOTMxMDRlZS00NzQ4LTRmOGEtOWY2NC03YTdmNWFmNjMxY2YiLCJNb2RpZmllZE9uIjoiMjAyMi0xMi0xM1QwNDowMzowOCIsIlByb2plY3QiOnsiJGlkIjoiNSIsIiR0eXBlIjoiU3dpc3NBY2FkZW1pYy5DaXRhdmkuUHJvamVjdCwgU3dpc3NBY2FkZW1pYy5DaXRhdmkifX1dLCJDaXRhdGlvbktleVVwZGF0ZVR5cGUiOjAsIkNvbGxhYm9yYXRvcnMiOltdLCJDb3ZlclBhdGgiOnsiJGlkIjoiNiIsIiR0eXBlIjoiU3dpc3NBY2FkZW1pYy5DaXRhdmkuTGlua2VkUmVzb3VyY2UsIFN3aXNzQWNhZGVtaWMuQ2l0YXZpIiwiTGlua2VkUmVzb3VyY2VUeXBlIjoxLCJVcmlTdHJpbmciOiJGcmVlbWFuIDIwMTggLSBTdHJhdGVnaWMgbWFuYWdlbWVudCAoMikuanBnIiwiTGlua2VkUmVzb3VyY2VTdGF0dXMiOjgsIlByb3BlcnRpZXMiOnsiJGlkIjoi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FZGl0b3JzIjpbXSwiRXZhbHVhdGlvbkNvbXBsZXhpdHkiOjAsIkV2YWx1YXRpb25Tb3VyY2VUZXh0Rm9ybWF0IjowLCJHcm91cHMiOltdLCJIYXNMYWJlbDEiOmZhbHNlLCJIYXNMYWJlbDIiOmZhbHNlLCJJc2JuIjoiOTc4MDUyMTE1MTc0MCIsIktleXdvcmRzIjpbXSwiTGFuZ3VhZ2UiOiJlbiIsIkxhbmd1YWdlQ29kZSI6ImVuIiwiTG9jYXRpb25zIjpbXSwiT3JnYW5pemF0aW9ucyI6W10sIk90aGVyc0ludm9sdmVkIjpbXSwiUGFnZUNvdW50IjoiMjc2IiwiUGxhY2VPZlB1YmxpY2F0aW9uIjoiQ2FtYnJpZGdlIiwiUHVibGlzaGVycyI6W3siJGlkIjoiOCIsIiR0eXBlIjoiU3dpc3NBY2FkZW1pYy5DaXRhdmkuUHVibGlzaGVyLCBTd2lzc0FjYWRlbWljLkNpdGF2aSIsIk5hbWUiOiJDYW1icmlkZ2UgVW5pdmVyc2l0eSBQcmVzcyIsIlByb3RlY3RlZCI6ZmFsc2UsIkNyZWF0ZWRCeSI6Il9BbGkiLCJDcmVhdGVkT24iOiIyMDE4LTA4LTI4VDEzOjEyOjU0IiwiTW9kaWZpZWRCeSI6Il9BbGkiLCJJZCI6IjcwYWRkNWVjLTZkYTktNDIzOS1iZmRmLTQ5MDdmZTU5MTFkMCIsIk1vZGlmaWVkT24iOiIyMDE4LTA4LTI4VDEzOjEyOjU0IiwiUHJvamVjdCI6eyIkcmVmIjoiNSJ9fV0sIlF1b3RhdGlvbnMiOltdLCJSZWZlcmVuY2VUeXBlIjoiQm9vayIsIlNob3J0VGl0bGUiOiJGcmVlbWFuIDIwMTgg4oCTIFN0cmF0ZWdpYyBtYW5hZ2VtZW50IiwiU2hvcnRUaXRsZVVwZGF0ZVR5cGUiOjAsIlNvdXJjZU9mQmlibGlvZ3JhcGhpY0luZm9ybWF0aW9uIjoiV29ybGRDYXQiLCJTdGF0aWNJZHMiOlsiNzJmMmY2ZTQtY2Y4OC00MzBmLWIwMDEtOTBjOTAwMzRjMWRiIl0sIlN1YnRpdGxlIjoiQSBzdGFrZWhvbGRlciBhcHByb2FjaCIsIlRhYmxlT2ZDb250ZW50c0NvbXBsZXhpdHkiOjAsIlRhYmxlT2ZDb250ZW50c1NvdXJjZVRleHRGb3JtYXQiOjAsIlRhc2tzIjpbXSwiVGl0bGUiOiJTdHJhdGVnaWMgbWFuYWdlbWVudCIsIlRyYW5zbGF0b3JzIjpbXSwiWWVhciI6IjIwMTgiLCJZZWFyUmVzb2x2ZWQiOiIyMDE4IiwiQ3JlYXRlZEJ5IjoiX0FMSSIsIkNyZWF0ZWRPbiI6IjIwMjItMTItMTNUMDQ6MDM6MDgiLCJNb2RpZmllZEJ5IjoiX0FsaSIsIklkIjoiYzMxYjMyMGQtMDg5NC00OTEwLWFkY2EtMThmMTRlNWQxMDBlIiwiTW9kaWZpZWRPbiI6IjIwMjMtMTAtMDJUMjI6Mjk6MTUiLCJQcm9qZWN0Ijp7IiRyZWYiOiI1In19LCJVc2VOdW1iZXJpbmdUeXBlT2ZQYXJlbnREb2N1bWVudCI6ZmFsc2V9XSwiRm9ybWF0dGVkVGV4dCI6eyIkaWQiOiI5IiwiQ291bnQiOjEsIlRleHRVbml0cyI6W3siJGlkIjoiMTAiLCJGb250U3R5bGUiOnsiJGlkIjoiMTEiLCJOZXV0cmFsIjp0cnVlfSwiUmVhZGluZ09yZGVyIjoxLCJUZXh0IjoiKEZyZWVtYW4sIDIwMTgpIn1dfSwiVGFnIjoiQ2l0YXZpUGxhY2Vob2xkZXIjM2YzNzAzMjQtNjA4OC00ZTI0LTkxMGMtYmNhZDUwOTY1YjUzIiwiVGV4dCI6IihGcmVlbWFuLCAyMDE4KSIsIldBSVZlcnNpb24iOiI2LjguMC4wIn0=}</w:instrText>
          </w:r>
          <w:r w:rsidR="002B7AD9" w:rsidRPr="00DD54E3">
            <w:rPr>
              <w:color w:val="000000" w:themeColor="text1"/>
              <w:lang w:val="en-GB"/>
            </w:rPr>
            <w:fldChar w:fldCharType="separate"/>
          </w:r>
          <w:r w:rsidR="00B10F20" w:rsidRPr="00DD54E3">
            <w:rPr>
              <w:color w:val="000000" w:themeColor="text1"/>
              <w:lang w:val="en-GB"/>
            </w:rPr>
            <w:t>(Freeman, 2018)</w:t>
          </w:r>
          <w:r w:rsidR="002B7AD9" w:rsidRPr="00DD54E3">
            <w:rPr>
              <w:color w:val="000000" w:themeColor="text1"/>
              <w:lang w:val="en-GB"/>
            </w:rPr>
            <w:fldChar w:fldCharType="end"/>
          </w:r>
        </w:sdtContent>
      </w:sdt>
      <w:r w:rsidR="00F16619" w:rsidRPr="00DD54E3">
        <w:rPr>
          <w:color w:val="000000" w:themeColor="text1"/>
          <w:lang w:val="en-GB"/>
        </w:rPr>
        <w:t xml:space="preserve"> in companies and the importance of creating value for all stakeholders (i.e., customers, suppliers, employees, </w:t>
      </w:r>
      <w:r w:rsidR="00566FFC" w:rsidRPr="00DD54E3">
        <w:rPr>
          <w:color w:val="000000" w:themeColor="text1"/>
          <w:lang w:val="en-GB"/>
        </w:rPr>
        <w:t>shareholders, and society).</w:t>
      </w:r>
      <w:r w:rsidR="00F16619" w:rsidRPr="00DD54E3">
        <w:rPr>
          <w:color w:val="000000" w:themeColor="text1"/>
          <w:lang w:val="en-GB"/>
        </w:rPr>
        <w:t xml:space="preserve"> </w:t>
      </w:r>
      <w:r w:rsidR="00E03201" w:rsidRPr="00DD54E3">
        <w:rPr>
          <w:color w:val="000000" w:themeColor="text1"/>
          <w:lang w:val="en-GB"/>
        </w:rPr>
        <w:t xml:space="preserve">However, SHSCM </w:t>
      </w:r>
      <w:r w:rsidR="00566FFC" w:rsidRPr="00DD54E3">
        <w:rPr>
          <w:color w:val="000000" w:themeColor="text1"/>
          <w:lang w:val="en-GB"/>
        </w:rPr>
        <w:t xml:space="preserve">research </w:t>
      </w:r>
      <w:r w:rsidR="00E03201" w:rsidRPr="00DD54E3">
        <w:rPr>
          <w:color w:val="000000" w:themeColor="text1"/>
          <w:lang w:val="en-GB"/>
        </w:rPr>
        <w:t>has yet</w:t>
      </w:r>
      <w:r w:rsidR="00566FFC" w:rsidRPr="00DD54E3">
        <w:rPr>
          <w:color w:val="000000" w:themeColor="text1"/>
          <w:lang w:val="en-GB"/>
        </w:rPr>
        <w:t xml:space="preserve"> to</w:t>
      </w:r>
      <w:r w:rsidR="00E03201" w:rsidRPr="00DD54E3">
        <w:rPr>
          <w:color w:val="000000" w:themeColor="text1"/>
          <w:lang w:val="en-GB"/>
        </w:rPr>
        <w:t xml:space="preserve"> consider important questions</w:t>
      </w:r>
      <w:r w:rsidR="00566FFC" w:rsidRPr="00DD54E3">
        <w:rPr>
          <w:color w:val="000000" w:themeColor="text1"/>
          <w:lang w:val="en-GB"/>
        </w:rPr>
        <w:t>,</w:t>
      </w:r>
      <w:r w:rsidR="00E03201" w:rsidRPr="00DD54E3">
        <w:rPr>
          <w:color w:val="000000" w:themeColor="text1"/>
          <w:lang w:val="en-GB"/>
        </w:rPr>
        <w:t xml:space="preserve"> such as </w:t>
      </w:r>
      <w:r w:rsidR="00ED15E8" w:rsidRPr="00DD54E3">
        <w:rPr>
          <w:color w:val="000000" w:themeColor="text1"/>
          <w:lang w:val="en-GB"/>
        </w:rPr>
        <w:t>‘</w:t>
      </w:r>
      <w:r w:rsidR="00E03201" w:rsidRPr="00DD54E3">
        <w:rPr>
          <w:color w:val="000000" w:themeColor="text1"/>
          <w:lang w:val="en-GB"/>
        </w:rPr>
        <w:t>W</w:t>
      </w:r>
      <w:r w:rsidR="00F16619" w:rsidRPr="00DD54E3">
        <w:rPr>
          <w:color w:val="000000" w:themeColor="text1"/>
          <w:lang w:val="en-GB"/>
        </w:rPr>
        <w:t>ho are th</w:t>
      </w:r>
      <w:r w:rsidR="00E03201" w:rsidRPr="00DD54E3">
        <w:rPr>
          <w:color w:val="000000" w:themeColor="text1"/>
          <w:lang w:val="en-GB"/>
        </w:rPr>
        <w:t>e</w:t>
      </w:r>
      <w:r w:rsidR="00F16619" w:rsidRPr="00DD54E3">
        <w:rPr>
          <w:color w:val="000000" w:themeColor="text1"/>
          <w:lang w:val="en-GB"/>
        </w:rPr>
        <w:t xml:space="preserve"> stakeholders of HOs</w:t>
      </w:r>
      <w:r w:rsidR="00E03201" w:rsidRPr="00DD54E3">
        <w:rPr>
          <w:color w:val="000000" w:themeColor="text1"/>
          <w:lang w:val="en-GB"/>
        </w:rPr>
        <w:t>?</w:t>
      </w:r>
      <w:r w:rsidR="00ED15E8" w:rsidRPr="00DD54E3">
        <w:rPr>
          <w:color w:val="000000" w:themeColor="text1"/>
          <w:lang w:val="en-GB"/>
        </w:rPr>
        <w:t>’</w:t>
      </w:r>
      <w:r w:rsidR="00E03201" w:rsidRPr="00DD54E3">
        <w:rPr>
          <w:color w:val="000000" w:themeColor="text1"/>
          <w:lang w:val="en-GB"/>
        </w:rPr>
        <w:t xml:space="preserve"> or </w:t>
      </w:r>
      <w:r w:rsidR="00ED15E8" w:rsidRPr="00DD54E3">
        <w:rPr>
          <w:color w:val="000000" w:themeColor="text1"/>
          <w:lang w:val="en-GB"/>
        </w:rPr>
        <w:t>‘</w:t>
      </w:r>
      <w:r w:rsidR="00E03201" w:rsidRPr="00DD54E3">
        <w:rPr>
          <w:color w:val="000000" w:themeColor="text1"/>
          <w:lang w:val="en-GB"/>
        </w:rPr>
        <w:t>H</w:t>
      </w:r>
      <w:r w:rsidR="00F16619" w:rsidRPr="00DD54E3">
        <w:rPr>
          <w:color w:val="000000" w:themeColor="text1"/>
          <w:lang w:val="en-GB"/>
        </w:rPr>
        <w:t>ow can HOs ensure they create value for all stakeholders</w:t>
      </w:r>
      <w:r w:rsidR="00E03201" w:rsidRPr="00DD54E3">
        <w:rPr>
          <w:color w:val="000000" w:themeColor="text1"/>
          <w:lang w:val="en-GB"/>
        </w:rPr>
        <w:t>?</w:t>
      </w:r>
      <w:r w:rsidR="00ED15E8" w:rsidRPr="00DD54E3">
        <w:rPr>
          <w:color w:val="000000" w:themeColor="text1"/>
          <w:lang w:val="en-GB"/>
        </w:rPr>
        <w:t>’</w:t>
      </w:r>
      <w:r w:rsidR="00F16619" w:rsidRPr="00DD54E3">
        <w:rPr>
          <w:color w:val="000000" w:themeColor="text1"/>
          <w:lang w:val="en-GB"/>
        </w:rPr>
        <w:t xml:space="preserve"> </w:t>
      </w:r>
      <w:r w:rsidR="00566FFC" w:rsidRPr="00DD54E3">
        <w:rPr>
          <w:color w:val="000000" w:themeColor="text1"/>
          <w:lang w:val="en-GB"/>
        </w:rPr>
        <w:t>In particular, measures</w:t>
      </w:r>
      <w:r w:rsidR="00C30389" w:rsidRPr="00DD54E3">
        <w:rPr>
          <w:color w:val="000000" w:themeColor="text1"/>
          <w:lang w:val="en-GB"/>
        </w:rPr>
        <w:t xml:space="preserve"> of sustainability from </w:t>
      </w:r>
      <w:r w:rsidR="00E03201" w:rsidRPr="00DD54E3">
        <w:rPr>
          <w:color w:val="000000" w:themeColor="text1"/>
          <w:lang w:val="en-GB"/>
        </w:rPr>
        <w:t xml:space="preserve">a </w:t>
      </w:r>
      <w:r w:rsidR="0026618E" w:rsidRPr="00DD54E3">
        <w:rPr>
          <w:color w:val="000000" w:themeColor="text1"/>
          <w:lang w:val="en-GB"/>
        </w:rPr>
        <w:t xml:space="preserve">people affected by crisis </w:t>
      </w:r>
      <w:r w:rsidR="00F90106" w:rsidRPr="00DD54E3">
        <w:rPr>
          <w:color w:val="000000" w:themeColor="text1"/>
          <w:lang w:val="en-GB"/>
        </w:rPr>
        <w:t>p</w:t>
      </w:r>
      <w:r w:rsidR="00134651" w:rsidRPr="00DD54E3">
        <w:rPr>
          <w:color w:val="000000" w:themeColor="text1"/>
          <w:lang w:val="en-GB"/>
        </w:rPr>
        <w:t>er</w:t>
      </w:r>
      <w:r w:rsidR="00F90106" w:rsidRPr="00DD54E3">
        <w:rPr>
          <w:color w:val="000000" w:themeColor="text1"/>
          <w:lang w:val="en-GB"/>
        </w:rPr>
        <w:t>spective</w:t>
      </w:r>
      <w:r w:rsidR="00C30389" w:rsidRPr="00DD54E3">
        <w:rPr>
          <w:color w:val="000000" w:themeColor="text1"/>
          <w:lang w:val="en-GB"/>
        </w:rPr>
        <w:t xml:space="preserve"> are poorly understood. </w:t>
      </w:r>
    </w:p>
    <w:p w14:paraId="4F101380" w14:textId="78B0E6D3" w:rsidR="00E03201" w:rsidRPr="00DD54E3" w:rsidRDefault="003A614C" w:rsidP="00AA47F0">
      <w:pPr>
        <w:pStyle w:val="Body"/>
        <w:rPr>
          <w:color w:val="000000" w:themeColor="text1"/>
          <w:lang w:val="en-GB"/>
        </w:rPr>
      </w:pPr>
      <w:r w:rsidRPr="00DD54E3">
        <w:rPr>
          <w:color w:val="000000" w:themeColor="text1"/>
          <w:lang w:val="en-GB"/>
        </w:rPr>
        <w:t xml:space="preserve">Third, </w:t>
      </w:r>
      <w:r w:rsidR="00E03201" w:rsidRPr="00DD54E3">
        <w:rPr>
          <w:color w:val="000000" w:themeColor="text1"/>
          <w:lang w:val="en-GB"/>
        </w:rPr>
        <w:t xml:space="preserve">we found that most studies in our </w:t>
      </w:r>
      <w:r w:rsidR="00566FFC" w:rsidRPr="00DD54E3">
        <w:rPr>
          <w:color w:val="000000" w:themeColor="text1"/>
          <w:lang w:val="en-GB"/>
        </w:rPr>
        <w:t>selection focused on</w:t>
      </w:r>
      <w:r w:rsidR="00E03201" w:rsidRPr="00DD54E3">
        <w:rPr>
          <w:color w:val="000000" w:themeColor="text1"/>
          <w:lang w:val="en-GB"/>
        </w:rPr>
        <w:t xml:space="preserve"> several dimensions of sustainability (see</w:t>
      </w:r>
      <w:r w:rsidR="00446EBE" w:rsidRPr="00DD54E3">
        <w:rPr>
          <w:color w:val="000000" w:themeColor="text1"/>
          <w:lang w:val="en-GB"/>
        </w:rPr>
        <w:t xml:space="preserve"> Figure 5</w:t>
      </w:r>
      <w:r w:rsidR="00E03201" w:rsidRPr="00DD54E3">
        <w:rPr>
          <w:color w:val="000000" w:themeColor="text1"/>
          <w:lang w:val="en-GB"/>
        </w:rPr>
        <w:t>)</w:t>
      </w:r>
      <w:r w:rsidR="0035000F" w:rsidRPr="00DD54E3">
        <w:rPr>
          <w:color w:val="000000" w:themeColor="text1"/>
          <w:lang w:val="en-GB"/>
        </w:rPr>
        <w:t xml:space="preserve">. More than half of the papers (58.2%) investigated all three dimensions of sustainability (or unspecified). The environmental dimension of sustainability was the focus of 9.1% of the studies, followed by the </w:t>
      </w:r>
      <w:r w:rsidR="00566FFC" w:rsidRPr="00DD54E3">
        <w:rPr>
          <w:color w:val="000000" w:themeColor="text1"/>
          <w:lang w:val="en-GB"/>
        </w:rPr>
        <w:t>social (7.3%) and economic</w:t>
      </w:r>
      <w:r w:rsidR="0035000F" w:rsidRPr="00DD54E3">
        <w:rPr>
          <w:color w:val="000000" w:themeColor="text1"/>
          <w:lang w:val="en-GB"/>
        </w:rPr>
        <w:t xml:space="preserve"> dimensions (1.8%). </w:t>
      </w:r>
      <w:r w:rsidR="005A39C0" w:rsidRPr="00DD54E3">
        <w:rPr>
          <w:color w:val="000000" w:themeColor="text1"/>
          <w:lang w:val="en-GB"/>
        </w:rPr>
        <w:t>T</w:t>
      </w:r>
      <w:r w:rsidR="0035000F" w:rsidRPr="00DD54E3">
        <w:rPr>
          <w:color w:val="000000" w:themeColor="text1"/>
          <w:lang w:val="en-GB"/>
        </w:rPr>
        <w:t xml:space="preserve">he importance </w:t>
      </w:r>
      <w:r w:rsidR="0008514E" w:rsidRPr="00DD54E3">
        <w:rPr>
          <w:color w:val="000000" w:themeColor="text1"/>
          <w:lang w:val="en-GB"/>
        </w:rPr>
        <w:t>of social</w:t>
      </w:r>
      <w:r w:rsidR="0035000F" w:rsidRPr="00DD54E3">
        <w:rPr>
          <w:color w:val="000000" w:themeColor="text1"/>
          <w:lang w:val="en-GB"/>
        </w:rPr>
        <w:t xml:space="preserve"> </w:t>
      </w:r>
      <w:r w:rsidR="008934BA" w:rsidRPr="00DD54E3">
        <w:rPr>
          <w:color w:val="000000" w:themeColor="text1"/>
          <w:lang w:val="en-GB"/>
        </w:rPr>
        <w:t xml:space="preserve">and economic </w:t>
      </w:r>
      <w:r w:rsidR="0035000F" w:rsidRPr="00DD54E3">
        <w:rPr>
          <w:color w:val="000000" w:themeColor="text1"/>
          <w:lang w:val="en-GB"/>
        </w:rPr>
        <w:t>sustainability factors in humanitarian settings</w:t>
      </w:r>
      <w:r w:rsidR="005A39C0" w:rsidRPr="00DD54E3">
        <w:rPr>
          <w:color w:val="000000" w:themeColor="text1"/>
          <w:lang w:val="en-GB"/>
        </w:rPr>
        <w:t xml:space="preserve"> is</w:t>
      </w:r>
      <w:r w:rsidR="0035000F" w:rsidRPr="00DD54E3">
        <w:rPr>
          <w:color w:val="000000" w:themeColor="text1"/>
          <w:lang w:val="en-GB"/>
        </w:rPr>
        <w:t xml:space="preserve"> currently largely absent </w:t>
      </w:r>
      <w:r w:rsidR="000602EA" w:rsidRPr="00DD54E3">
        <w:rPr>
          <w:color w:val="000000" w:themeColor="text1"/>
          <w:lang w:val="en-GB"/>
        </w:rPr>
        <w:t xml:space="preserve">in the literature, </w:t>
      </w:r>
      <w:r w:rsidR="00566FFC" w:rsidRPr="00DD54E3">
        <w:rPr>
          <w:color w:val="000000" w:themeColor="text1"/>
          <w:lang w:val="en-GB"/>
        </w:rPr>
        <w:t>highlighting the need</w:t>
      </w:r>
      <w:r w:rsidR="000602EA" w:rsidRPr="00DD54E3">
        <w:rPr>
          <w:color w:val="000000" w:themeColor="text1"/>
          <w:lang w:val="en-GB"/>
        </w:rPr>
        <w:t xml:space="preserve"> to be more thoroughly integrated into SHSCM models</w:t>
      </w:r>
      <w:r w:rsidR="0035000F" w:rsidRPr="00DD54E3">
        <w:rPr>
          <w:color w:val="000000" w:themeColor="text1"/>
          <w:lang w:val="en-GB"/>
        </w:rPr>
        <w:t>.</w:t>
      </w:r>
    </w:p>
    <w:p w14:paraId="40401E3F" w14:textId="321AFB64" w:rsidR="001139C2" w:rsidRPr="00DD54E3" w:rsidRDefault="000F0C6A" w:rsidP="00AA47F0">
      <w:pPr>
        <w:pStyle w:val="Body"/>
        <w:rPr>
          <w:color w:val="000000" w:themeColor="text1"/>
          <w:lang w:val="en-GB"/>
        </w:rPr>
      </w:pPr>
      <w:r w:rsidRPr="00DD54E3">
        <w:rPr>
          <w:color w:val="000000" w:themeColor="text1"/>
          <w:lang w:val="en-GB"/>
        </w:rPr>
        <w:t>Fourth, i</w:t>
      </w:r>
      <w:r w:rsidR="00D7110B" w:rsidRPr="00DD54E3">
        <w:rPr>
          <w:color w:val="000000" w:themeColor="text1"/>
          <w:lang w:val="en-GB"/>
        </w:rPr>
        <w:t xml:space="preserve">n </w:t>
      </w:r>
      <w:r w:rsidR="008C59CB" w:rsidRPr="00DD54E3">
        <w:rPr>
          <w:color w:val="000000" w:themeColor="text1"/>
          <w:lang w:val="en-GB"/>
        </w:rPr>
        <w:t xml:space="preserve">line </w:t>
      </w:r>
      <w:r w:rsidR="00D7110B" w:rsidRPr="00DD54E3">
        <w:rPr>
          <w:color w:val="000000" w:themeColor="text1"/>
          <w:lang w:val="en-GB"/>
        </w:rPr>
        <w:t>with the findings of prior research</w:t>
      </w:r>
      <w:r w:rsidR="004063A0" w:rsidRPr="00DD54E3">
        <w:rPr>
          <w:color w:val="000000" w:themeColor="text1"/>
          <w:lang w:val="en-GB"/>
        </w:rPr>
        <w:t xml:space="preserve"> </w:t>
      </w:r>
      <w:sdt>
        <w:sdtPr>
          <w:rPr>
            <w:color w:val="000000" w:themeColor="text1"/>
            <w:lang w:val="en-GB"/>
          </w:rPr>
          <w:alias w:val="To edit, see citavi.com/edit"/>
          <w:tag w:val="CitaviPlaceholder#36d7e80d-716c-4b4e-a139-259a8ee3abd8"/>
          <w:id w:val="-600797717"/>
          <w:placeholder>
            <w:docPart w:val="DefaultPlaceholder_-1854013440"/>
          </w:placeholder>
        </w:sdtPr>
        <w:sdtContent>
          <w:r w:rsidR="002C1602"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Y1NGIzZjlmLThmODItNDFiYi04NmNkLTRiZGYzNDk5ZDA3MSIsIlJhbmdlTGVuZ3RoIjoyMywiUmVmZXJlbmNlSWQiOiJmN2VlZDY1ZS03MzM5LTQwMjMtYjQ3My02ZTcwMDgyYzBiYzc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mF0aGFuIiwiTGFzdE5hbWUiOiJLdW56IiwiUHJvdGVjdGVkIjpmYWxzZSwiU2V4IjowLCJDcmVhdGVkQnkiOiJfQUxJIiwiQ3JlYXRlZE9uIjoiMjAyMi0wMy0xNFQwNToyMzowMSIsIk1vZGlmaWVkQnkiOiJfQUxJIiwiSWQiOiIwZTExNjQ1MS02ODFjLTQyYzUtYmE0Yy1hZTMyNDI5ODYzMDIiLCJNb2RpZmllZE9uIjoiMjAyMi0wMy0xNFQwNToyMzowMSIsIlByb2plY3QiOnsiJGlkIjoiNSIsIiR0eXBlIjoiU3dpc3NBY2FkZW1pYy5DaXRhdmkuUHJvamVjdCwgU3dpc3NBY2FkZW1pYy5DaXRhdmkifX0seyIkaWQiOiI2IiwiJHR5cGUiOiJTd2lzc0FjYWRlbWljLkNpdGF2aS5QZXJzb24sIFN3aXNzQWNhZGVtaWMuQ2l0YXZpIiwiRmlyc3ROYW1lIjoiR2VyYWxkIiwiTGFzdE5hbWUiOiJSZWluZXIiLCJQcm90ZWN0ZWQiOmZhbHNlLCJTZXgiOjAsIkNyZWF0ZWRCeSI6Il9BTEkiLCJDcmVhdGVkT24iOiIyMDIyLTA0LTI4VDA0OjE2OjEyIiwiTW9kaWZpZWRCeSI6Il9BTEkiLCJJZCI6IjM5MmI3M2NjLWMyNjYtNDJjYy04YThhLTA3OWU1M2U5OThlMSIsIk1vZGlmaWVkT24iOiIyMDIyLTA0LTI4VDA0OjE2OjEyIiwiUHJvamVjdCI6eyIkcmVmIjoiNSJ9fV0sIkNpdGF0aW9uS2V5VXBkYXRlVHlwZSI6MCwiQ29sbGFib3JhdG9ycyI6W10sIkVkaXRvcnMiOltdLCJFdmFsdWF0aW9uQ29tcGxleGl0eSI6MCwiRXZhbHVhdGlvblNvdXJjZVRleHRGb3JtYXQiOjAsIkdyb3VwcyI6W10sIkhhc0xhYmVsMSI6dHJ1ZSwiSGFzTGFiZWwyIjpmYWxzZSwiS2V5d29yZHMiOltdLCJMYW5ndWFnZSI6ImVuIiwiTGFuZ3VhZ2VDb2RlIjoiZW4iLCJMb2NhdGlvbnMiOltdLCJOdW1iZXIiOiIyIiwiT3JnYW5pemF0aW9ucyI6W10sIk90aGVyc0ludm9sdmVkIjpbXSwiUGFnZVJhbmdlIjoiPHNwPlxyXG4gIDxuPjExNjwvbj5cclxuICA8aW4+dHJ1ZTwvaW4+XHJcbiAgPG9zPjExNjwvb3M+XHJcbiAgPHBzPjExNjwvcHM+XHJcbjwvc3A+XHJcbjxlcD5cclxuICA8bj4xNDc8L24+XHJcbiAgPGluPnRydWU8L2luPlxyXG4gIDxvcz4xNDc8L29zPlxyXG4gIDxwcz4xNDc8L3BzPlxyXG48L2VwPlxyXG48b3M+MTE2LTE0Nzwvb3M+IiwiUGVyaW9kaWNhbCI6eyIkaWQiOiI3IiwiJHR5cGUiOiJTd2lzc0FjYWRlbWljLkNpdGF2aS5QZXJpb2RpY2FsLCBTd2lzc0FjYWRlbWljLkNpdGF2aSIsIk5hbWUiOiJKb3VybmFsIG9mIEh1bWFuaXRhcmlhbiBMb2dpc3RpY3MgYW5kIFN1cHBseSBDaGFpbiBNYW5hZ2VtZW50IiwiUGFnaW5hdGlvbiI6MCwiUHJvdGVjdGVkIjpmYWxzZSwiQ3JlYXRlZEJ5IjoiX0Fuam9tc2hvYWUiLCJDcmVhdGVkT24iOiIyMDIyLTAxLTMwVDA0OjMxOjM4IiwiTW9kaWZpZWRCeSI6Il9BbmpvbXNob2FlIiwiSWQiOiI5ZDc4YzY2Mi0wNWZjLTQwMzAtYThiMS1kNjg4ODk1ZTM2OTEiLCJNb2RpZmllZE9uIjoiMjAyMi0wMS0zMFQwNDozMTozOCIsIlByb2plY3QiOnsiJHJlZiI6IjUifX0sIlB1Ymxpc2hlcnMiOltdLCJRdW90YXRpb25zIjpbXSwiUmVmZXJlbmNlVHlwZSI6IkpvdXJuYWxBcnRpY2xlIiwiU2hvcnRUaXRsZSI6Ikt1bnosIFJlaW5lciAyMDEyIOKAkyBBIG1ldGHigJBhbmFseXNpcyBvZiBodW1hbml0YXJpYW4gbG9naXN0aWNzIiwiU2hvcnRUaXRsZVVwZGF0ZVR5cGUiOjAsIlNvdXJjZU9mQmlibGlvZ3JhcGhpY0luZm9ybWF0aW9uIjoiRW5kTm90ZSIsIlN0YXRpY0lkcyI6WyIzMDE3ODBkMi0zZjY4LTRlMjEtYjk4My02MDljNmViMTA4ZTgiXSwiVGFibGVPZkNvbnRlbnRzQ29tcGxleGl0eSI6MCwiVGFibGVPZkNvbnRlbnRzU291cmNlVGV4dEZvcm1hdCI6MCwiVGFza3MiOltdLCJUaXRsZSI6IkEgbWV0YeKAkGFuYWx5c2lzIG9mIGh1bWFuaXRhcmlhbiBsb2dpc3RpY3MgcmVzZWFyY2giLCJUcmFuc2xhdG9ycyI6W10sIlZvbHVtZSI6IjIiLCJZZWFyIjoiMjAxMiIsIlllYXJSZXNvbHZlZCI6IjIwMTIiLCJDcmVhdGVkQnkiOiJfYSIsIkNyZWF0ZWRPbiI6IjIwMTYtMDMtMDhUMTI6MTE6MjMiLCJNb2RpZmllZEJ5IjoiX0FsaSIsIklkIjoiZjdlZWQ2NWUtNzMzOS00MDIzLWI0NzMtNmU3MDA4MmMwYmM3IiwiTW9kaWZpZWRPbiI6IjIwMjMtMTAtMDJUMjI6Mjk6MTUiLCJQcm9qZWN0Ijp7IiRyZWYiOiI1In19LCJVc2VOdW1iZXJpbmdUeXBlT2ZQYXJlbnREb2N1bWVudCI6ZmFsc2V9XSwiRm9ybWF0dGVkVGV4dCI6eyIkaWQiOiI4IiwiQ291bnQiOjEsIlRleHRVbml0cyI6W3siJGlkIjoiOSIsIkZvbnRTdHlsZSI6eyIkaWQiOiIxMCIsIk5ldXRyYWwiOnRydWV9LCJSZWFkaW5nT3JkZXIiOjEsIlRleHQiOiIoS3VueiBhbmQgUmVpbmVyLCAyMDEyKSJ9XX0sIlRhZyI6IkNpdGF2aVBsYWNlaG9sZGVyIzM2ZDdlODBkLTcxNmMtNGI0ZS1hMTM5LTI1OWE4ZWUzYWJkOCIsIlRleHQiOiIoS3VueiBhbmQgUmVpbmVyLCAyMDEyKSIsIldBSVZlcnNpb24iOiI2LjguMC4wIn0=}</w:instrText>
          </w:r>
          <w:r w:rsidR="002C1602" w:rsidRPr="00DD54E3">
            <w:rPr>
              <w:color w:val="000000" w:themeColor="text1"/>
              <w:lang w:val="en-GB"/>
            </w:rPr>
            <w:fldChar w:fldCharType="separate"/>
          </w:r>
          <w:r w:rsidR="00B10F20" w:rsidRPr="00DD54E3">
            <w:rPr>
              <w:color w:val="000000" w:themeColor="text1"/>
              <w:lang w:val="en-GB"/>
            </w:rPr>
            <w:t>(Kunz and Reiner, 2012)</w:t>
          </w:r>
          <w:r w:rsidR="002C1602" w:rsidRPr="00DD54E3">
            <w:rPr>
              <w:color w:val="000000" w:themeColor="text1"/>
              <w:lang w:val="en-GB"/>
            </w:rPr>
            <w:fldChar w:fldCharType="end"/>
          </w:r>
        </w:sdtContent>
      </w:sdt>
      <w:r w:rsidR="00D7110B" w:rsidRPr="00DD54E3">
        <w:rPr>
          <w:color w:val="000000" w:themeColor="text1"/>
          <w:lang w:val="en-GB"/>
        </w:rPr>
        <w:t xml:space="preserve">, </w:t>
      </w:r>
      <w:r w:rsidR="002779FE" w:rsidRPr="00DD54E3">
        <w:rPr>
          <w:color w:val="000000" w:themeColor="text1"/>
          <w:lang w:val="en-GB"/>
        </w:rPr>
        <w:t xml:space="preserve">we </w:t>
      </w:r>
      <w:r w:rsidR="00FF1F0E" w:rsidRPr="00DD54E3">
        <w:rPr>
          <w:color w:val="000000" w:themeColor="text1"/>
          <w:lang w:val="en-GB"/>
        </w:rPr>
        <w:t>observed</w:t>
      </w:r>
      <w:r w:rsidR="00D7110B" w:rsidRPr="00DD54E3">
        <w:rPr>
          <w:color w:val="000000" w:themeColor="text1"/>
          <w:lang w:val="en-GB"/>
        </w:rPr>
        <w:t xml:space="preserve"> that </w:t>
      </w:r>
      <w:bookmarkStart w:id="28" w:name="_Hlk109728940"/>
      <w:r w:rsidR="00D7110B" w:rsidRPr="00DD54E3">
        <w:rPr>
          <w:color w:val="000000" w:themeColor="text1"/>
          <w:lang w:val="en-GB"/>
        </w:rPr>
        <w:t>the recovery phase of the disaster management cycle</w:t>
      </w:r>
      <w:r w:rsidR="00945116" w:rsidRPr="00DD54E3">
        <w:rPr>
          <w:color w:val="000000" w:themeColor="text1"/>
          <w:lang w:val="en-GB"/>
        </w:rPr>
        <w:t xml:space="preserve"> </w:t>
      </w:r>
      <w:r w:rsidR="00566FFC" w:rsidRPr="00DD54E3">
        <w:rPr>
          <w:color w:val="000000" w:themeColor="text1"/>
          <w:lang w:val="en-GB"/>
        </w:rPr>
        <w:t>is underexplored, especially</w:t>
      </w:r>
      <w:r w:rsidR="00EB5D7A" w:rsidRPr="00DD54E3">
        <w:rPr>
          <w:color w:val="000000" w:themeColor="text1"/>
          <w:lang w:val="en-GB"/>
        </w:rPr>
        <w:t xml:space="preserve"> from the </w:t>
      </w:r>
      <w:r w:rsidR="0009059E" w:rsidRPr="00DD54E3">
        <w:rPr>
          <w:color w:val="000000" w:themeColor="text1"/>
          <w:lang w:val="en-GB"/>
        </w:rPr>
        <w:t xml:space="preserve">SHSCM </w:t>
      </w:r>
      <w:r w:rsidR="005B2E06" w:rsidRPr="00DD54E3">
        <w:rPr>
          <w:color w:val="000000" w:themeColor="text1"/>
          <w:lang w:val="en-GB"/>
        </w:rPr>
        <w:t>standpoint</w:t>
      </w:r>
      <w:bookmarkEnd w:id="28"/>
      <w:r w:rsidR="00D7110B" w:rsidRPr="00DD54E3">
        <w:rPr>
          <w:color w:val="000000" w:themeColor="text1"/>
          <w:lang w:val="en-GB"/>
        </w:rPr>
        <w:t xml:space="preserve">. </w:t>
      </w:r>
      <w:r w:rsidR="006E7838" w:rsidRPr="00DD54E3">
        <w:rPr>
          <w:color w:val="000000" w:themeColor="text1"/>
          <w:lang w:val="en-GB"/>
        </w:rPr>
        <w:t xml:space="preserve">Table 5 </w:t>
      </w:r>
      <w:r w:rsidR="002474AB" w:rsidRPr="00DD54E3">
        <w:rPr>
          <w:color w:val="000000" w:themeColor="text1"/>
          <w:lang w:val="en-GB"/>
        </w:rPr>
        <w:t xml:space="preserve">shows </w:t>
      </w:r>
      <w:r w:rsidR="00EC719C" w:rsidRPr="00DD54E3">
        <w:rPr>
          <w:color w:val="000000" w:themeColor="text1"/>
          <w:lang w:val="en-GB"/>
        </w:rPr>
        <w:t>a greater concentration of</w:t>
      </w:r>
      <w:r w:rsidR="002474AB" w:rsidRPr="00DD54E3">
        <w:rPr>
          <w:color w:val="000000" w:themeColor="text1"/>
          <w:lang w:val="en-GB"/>
        </w:rPr>
        <w:t xml:space="preserve"> research on </w:t>
      </w:r>
      <w:r w:rsidR="00AF67E0" w:rsidRPr="00DD54E3">
        <w:rPr>
          <w:color w:val="000000" w:themeColor="text1"/>
          <w:lang w:val="en-GB"/>
        </w:rPr>
        <w:t xml:space="preserve">the </w:t>
      </w:r>
      <w:r w:rsidR="002474AB" w:rsidRPr="00DD54E3">
        <w:rPr>
          <w:color w:val="000000" w:themeColor="text1"/>
          <w:lang w:val="en-GB"/>
        </w:rPr>
        <w:t>response phase</w:t>
      </w:r>
      <w:r w:rsidR="00DB4302" w:rsidRPr="00DD54E3">
        <w:rPr>
          <w:color w:val="000000" w:themeColor="text1"/>
          <w:lang w:val="en-GB"/>
        </w:rPr>
        <w:t>.</w:t>
      </w:r>
      <w:r w:rsidR="002474AB" w:rsidRPr="00DD54E3">
        <w:rPr>
          <w:color w:val="000000" w:themeColor="text1"/>
          <w:lang w:val="en-GB"/>
        </w:rPr>
        <w:t xml:space="preserve"> </w:t>
      </w:r>
      <w:r w:rsidR="004C6FAC" w:rsidRPr="00DD54E3">
        <w:rPr>
          <w:color w:val="000000" w:themeColor="text1"/>
          <w:lang w:val="en-GB"/>
        </w:rPr>
        <w:t xml:space="preserve">Studying </w:t>
      </w:r>
      <w:r w:rsidR="000C3805" w:rsidRPr="00DD54E3">
        <w:rPr>
          <w:color w:val="000000" w:themeColor="text1"/>
          <w:lang w:val="en-GB"/>
        </w:rPr>
        <w:t xml:space="preserve">the recovery phase from a sustainability perspective is particularly important due to </w:t>
      </w:r>
      <w:r w:rsidR="00B93D4F" w:rsidRPr="00DD54E3">
        <w:rPr>
          <w:color w:val="000000" w:themeColor="text1"/>
          <w:lang w:val="en-GB"/>
        </w:rPr>
        <w:t>the</w:t>
      </w:r>
      <w:r w:rsidR="000C3805" w:rsidRPr="00DD54E3">
        <w:rPr>
          <w:color w:val="000000" w:themeColor="text1"/>
          <w:lang w:val="en-GB"/>
        </w:rPr>
        <w:t xml:space="preserve"> gradual transition </w:t>
      </w:r>
      <w:r w:rsidR="00E757A2" w:rsidRPr="00DD54E3">
        <w:rPr>
          <w:color w:val="000000" w:themeColor="text1"/>
          <w:lang w:val="en-GB"/>
        </w:rPr>
        <w:t xml:space="preserve">of </w:t>
      </w:r>
      <w:r w:rsidR="00A565D6" w:rsidRPr="00DD54E3">
        <w:rPr>
          <w:color w:val="000000" w:themeColor="text1"/>
          <w:lang w:val="en-GB"/>
        </w:rPr>
        <w:t xml:space="preserve">most emergencies </w:t>
      </w:r>
      <w:r w:rsidR="000C3805" w:rsidRPr="00DD54E3">
        <w:rPr>
          <w:color w:val="000000" w:themeColor="text1"/>
          <w:lang w:val="en-GB"/>
        </w:rPr>
        <w:t>into development aid</w:t>
      </w:r>
      <w:r w:rsidR="00B15304" w:rsidRPr="00DD54E3">
        <w:rPr>
          <w:color w:val="000000" w:themeColor="text1"/>
          <w:lang w:val="en-GB"/>
        </w:rPr>
        <w:t>. Th</w:t>
      </w:r>
      <w:r w:rsidR="00A565D6" w:rsidRPr="00DD54E3">
        <w:rPr>
          <w:color w:val="000000" w:themeColor="text1"/>
          <w:lang w:val="en-GB"/>
        </w:rPr>
        <w:t>e recovery</w:t>
      </w:r>
      <w:r w:rsidR="00B15304" w:rsidRPr="00DD54E3">
        <w:rPr>
          <w:color w:val="000000" w:themeColor="text1"/>
          <w:lang w:val="en-GB"/>
        </w:rPr>
        <w:t xml:space="preserve"> phase </w:t>
      </w:r>
      <w:r w:rsidR="000C3805" w:rsidRPr="00DD54E3">
        <w:rPr>
          <w:color w:val="000000" w:themeColor="text1"/>
          <w:lang w:val="en-GB"/>
        </w:rPr>
        <w:t>focus</w:t>
      </w:r>
      <w:r w:rsidR="00B15304" w:rsidRPr="00DD54E3">
        <w:rPr>
          <w:color w:val="000000" w:themeColor="text1"/>
          <w:lang w:val="en-GB"/>
        </w:rPr>
        <w:t>es</w:t>
      </w:r>
      <w:r w:rsidR="000C3805" w:rsidRPr="00DD54E3">
        <w:rPr>
          <w:color w:val="000000" w:themeColor="text1"/>
          <w:lang w:val="en-GB"/>
        </w:rPr>
        <w:t xml:space="preserve"> on </w:t>
      </w:r>
      <w:r w:rsidR="00566FFC" w:rsidRPr="00DD54E3">
        <w:rPr>
          <w:color w:val="000000" w:themeColor="text1"/>
          <w:lang w:val="en-GB"/>
        </w:rPr>
        <w:t>cost efficiency, intending</w:t>
      </w:r>
      <w:r w:rsidR="0019529E" w:rsidRPr="00DD54E3">
        <w:rPr>
          <w:color w:val="000000" w:themeColor="text1"/>
          <w:lang w:val="en-GB"/>
        </w:rPr>
        <w:t xml:space="preserve"> to build</w:t>
      </w:r>
      <w:r w:rsidR="000C3805" w:rsidRPr="00DD54E3">
        <w:rPr>
          <w:color w:val="000000" w:themeColor="text1"/>
          <w:lang w:val="en-GB"/>
        </w:rPr>
        <w:t xml:space="preserve"> </w:t>
      </w:r>
      <w:r w:rsidR="002533EA" w:rsidRPr="00DD54E3">
        <w:rPr>
          <w:color w:val="000000" w:themeColor="text1"/>
          <w:lang w:val="en-GB"/>
        </w:rPr>
        <w:t>sustainable</w:t>
      </w:r>
      <w:r w:rsidR="00B0052E" w:rsidRPr="00DD54E3">
        <w:rPr>
          <w:color w:val="000000" w:themeColor="text1"/>
          <w:lang w:val="en-GB"/>
        </w:rPr>
        <w:t xml:space="preserve"> </w:t>
      </w:r>
      <w:r w:rsidR="000C3805" w:rsidRPr="00DD54E3">
        <w:rPr>
          <w:color w:val="000000" w:themeColor="text1"/>
          <w:lang w:val="en-GB"/>
        </w:rPr>
        <w:t xml:space="preserve">capacity </w:t>
      </w:r>
      <w:r w:rsidR="00ED27C6" w:rsidRPr="00DD54E3">
        <w:rPr>
          <w:color w:val="000000" w:themeColor="text1"/>
          <w:lang w:val="en-GB"/>
        </w:rPr>
        <w:t>in</w:t>
      </w:r>
      <w:r w:rsidR="000C3805" w:rsidRPr="00DD54E3">
        <w:rPr>
          <w:color w:val="000000" w:themeColor="text1"/>
          <w:lang w:val="en-GB"/>
        </w:rPr>
        <w:t xml:space="preserve"> local communities.</w:t>
      </w:r>
      <w:r w:rsidR="00C128F5" w:rsidRPr="00DD54E3">
        <w:rPr>
          <w:color w:val="000000" w:themeColor="text1"/>
          <w:lang w:val="en-GB"/>
        </w:rPr>
        <w:t xml:space="preserve"> </w:t>
      </w:r>
      <w:r w:rsidR="00E03201" w:rsidRPr="00DD54E3">
        <w:rPr>
          <w:color w:val="000000" w:themeColor="text1"/>
          <w:lang w:val="en-GB"/>
        </w:rPr>
        <w:t>R</w:t>
      </w:r>
      <w:r w:rsidR="00491C57" w:rsidRPr="00DD54E3">
        <w:rPr>
          <w:color w:val="000000" w:themeColor="text1"/>
          <w:lang w:val="en-GB"/>
        </w:rPr>
        <w:t xml:space="preserve">esearch on mitigation and preparedness </w:t>
      </w:r>
      <w:r w:rsidR="00566FFC" w:rsidRPr="00DD54E3">
        <w:rPr>
          <w:color w:val="000000" w:themeColor="text1"/>
          <w:lang w:val="en-GB"/>
        </w:rPr>
        <w:t>is important, as</w:t>
      </w:r>
      <w:r w:rsidR="00491C57" w:rsidRPr="00DD54E3">
        <w:rPr>
          <w:color w:val="000000" w:themeColor="text1"/>
          <w:lang w:val="en-GB"/>
        </w:rPr>
        <w:t xml:space="preserve"> </w:t>
      </w:r>
      <w:r w:rsidR="001139C2" w:rsidRPr="00DD54E3">
        <w:rPr>
          <w:color w:val="000000" w:themeColor="text1"/>
          <w:lang w:val="en-GB"/>
        </w:rPr>
        <w:t xml:space="preserve">these phases </w:t>
      </w:r>
      <w:r w:rsidR="00355E6A" w:rsidRPr="00DD54E3">
        <w:rPr>
          <w:color w:val="000000" w:themeColor="text1"/>
          <w:lang w:val="en-GB"/>
        </w:rPr>
        <w:t xml:space="preserve">significantly impact the </w:t>
      </w:r>
      <w:r w:rsidR="00CA320A" w:rsidRPr="00DD54E3">
        <w:rPr>
          <w:color w:val="000000" w:themeColor="text1"/>
          <w:lang w:val="en-GB"/>
        </w:rPr>
        <w:t xml:space="preserve">sustainability </w:t>
      </w:r>
      <w:r w:rsidR="0008514E" w:rsidRPr="00DD54E3">
        <w:rPr>
          <w:color w:val="000000" w:themeColor="text1"/>
          <w:lang w:val="en-GB"/>
        </w:rPr>
        <w:t>of disaster</w:t>
      </w:r>
      <w:r w:rsidR="00CA320A" w:rsidRPr="00DD54E3">
        <w:rPr>
          <w:color w:val="000000" w:themeColor="text1"/>
          <w:lang w:val="en-GB"/>
        </w:rPr>
        <w:t xml:space="preserve"> </w:t>
      </w:r>
      <w:r w:rsidR="00355E6A" w:rsidRPr="00DD54E3">
        <w:rPr>
          <w:color w:val="000000" w:themeColor="text1"/>
          <w:lang w:val="en-GB"/>
        </w:rPr>
        <w:t>response</w:t>
      </w:r>
      <w:r w:rsidR="001139C2" w:rsidRPr="00DD54E3">
        <w:rPr>
          <w:color w:val="000000" w:themeColor="text1"/>
          <w:lang w:val="en-GB"/>
        </w:rPr>
        <w:t xml:space="preserve">. </w:t>
      </w:r>
    </w:p>
    <w:p w14:paraId="0397F780" w14:textId="43BA811E" w:rsidR="00E03201" w:rsidRPr="00DD54E3" w:rsidRDefault="00566FFC" w:rsidP="000F5F26">
      <w:pPr>
        <w:pStyle w:val="Body"/>
        <w:rPr>
          <w:color w:val="000000" w:themeColor="text1"/>
          <w:lang w:val="en-GB"/>
        </w:rPr>
      </w:pPr>
      <w:r w:rsidRPr="00DD54E3">
        <w:rPr>
          <w:color w:val="000000" w:themeColor="text1"/>
          <w:lang w:val="en-GB"/>
        </w:rPr>
        <w:t>Fifth, analytical, survey, and</w:t>
      </w:r>
      <w:r w:rsidR="00F61675" w:rsidRPr="00DD54E3">
        <w:rPr>
          <w:color w:val="000000" w:themeColor="text1"/>
          <w:lang w:val="en-GB"/>
        </w:rPr>
        <w:t xml:space="preserve"> case stud</w:t>
      </w:r>
      <w:r w:rsidRPr="00DD54E3">
        <w:rPr>
          <w:color w:val="000000" w:themeColor="text1"/>
          <w:lang w:val="en-GB"/>
        </w:rPr>
        <w:t>ies</w:t>
      </w:r>
      <w:r w:rsidR="00C006CF" w:rsidRPr="00DD54E3">
        <w:rPr>
          <w:color w:val="000000" w:themeColor="text1"/>
          <w:lang w:val="en-GB"/>
        </w:rPr>
        <w:t xml:space="preserve"> are the most utili</w:t>
      </w:r>
      <w:r w:rsidR="00ED15E8" w:rsidRPr="00DD54E3">
        <w:rPr>
          <w:color w:val="000000" w:themeColor="text1"/>
          <w:lang w:val="en-GB"/>
        </w:rPr>
        <w:t>s</w:t>
      </w:r>
      <w:r w:rsidR="00C006CF" w:rsidRPr="00DD54E3">
        <w:rPr>
          <w:color w:val="000000" w:themeColor="text1"/>
          <w:lang w:val="en-GB"/>
        </w:rPr>
        <w:t xml:space="preserve">ed data analysis </w:t>
      </w:r>
      <w:r w:rsidR="007B7AA7" w:rsidRPr="00DD54E3">
        <w:rPr>
          <w:color w:val="000000" w:themeColor="text1"/>
          <w:lang w:val="en-GB"/>
        </w:rPr>
        <w:t>techniques</w:t>
      </w:r>
      <w:r w:rsidR="00C006CF" w:rsidRPr="00DD54E3">
        <w:rPr>
          <w:color w:val="000000" w:themeColor="text1"/>
          <w:lang w:val="en-GB"/>
        </w:rPr>
        <w:t xml:space="preserve">, </w:t>
      </w:r>
      <w:r w:rsidRPr="00DD54E3">
        <w:rPr>
          <w:color w:val="000000" w:themeColor="text1"/>
          <w:lang w:val="en-GB"/>
        </w:rPr>
        <w:t>representing more</w:t>
      </w:r>
      <w:r w:rsidR="002E2B15" w:rsidRPr="00DD54E3">
        <w:rPr>
          <w:color w:val="000000" w:themeColor="text1"/>
          <w:lang w:val="en-GB"/>
        </w:rPr>
        <w:t xml:space="preserve"> than half </w:t>
      </w:r>
      <w:r w:rsidRPr="00DD54E3">
        <w:rPr>
          <w:color w:val="000000" w:themeColor="text1"/>
          <w:lang w:val="en-GB"/>
        </w:rPr>
        <w:t>of the research</w:t>
      </w:r>
      <w:r w:rsidR="00C006CF" w:rsidRPr="00DD54E3">
        <w:rPr>
          <w:color w:val="000000" w:themeColor="text1"/>
          <w:lang w:val="en-GB"/>
        </w:rPr>
        <w:t xml:space="preserve"> articles. </w:t>
      </w:r>
      <w:r w:rsidRPr="00DD54E3">
        <w:rPr>
          <w:color w:val="000000" w:themeColor="text1"/>
          <w:lang w:val="en-GB"/>
        </w:rPr>
        <w:t xml:space="preserve">By </w:t>
      </w:r>
      <w:r w:rsidR="00772C0A" w:rsidRPr="00DD54E3">
        <w:rPr>
          <w:color w:val="000000" w:themeColor="text1"/>
          <w:lang w:val="en-GB"/>
        </w:rPr>
        <w:t xml:space="preserve">comparison, only </w:t>
      </w:r>
      <w:r w:rsidR="00D55319" w:rsidRPr="00DD54E3">
        <w:rPr>
          <w:color w:val="000000" w:themeColor="text1"/>
          <w:lang w:val="en-GB"/>
        </w:rPr>
        <w:t>1</w:t>
      </w:r>
      <w:r w:rsidR="002E2B15" w:rsidRPr="00DD54E3">
        <w:rPr>
          <w:color w:val="000000" w:themeColor="text1"/>
          <w:lang w:val="en-GB"/>
        </w:rPr>
        <w:t>6</w:t>
      </w:r>
      <w:r w:rsidR="00D55319" w:rsidRPr="00DD54E3">
        <w:rPr>
          <w:color w:val="000000" w:themeColor="text1"/>
          <w:lang w:val="en-GB"/>
        </w:rPr>
        <w:t>%</w:t>
      </w:r>
      <w:r w:rsidR="00772C0A" w:rsidRPr="00DD54E3">
        <w:rPr>
          <w:color w:val="000000" w:themeColor="text1"/>
          <w:lang w:val="en-GB"/>
        </w:rPr>
        <w:t xml:space="preserve"> </w:t>
      </w:r>
      <w:r w:rsidR="00315045" w:rsidRPr="00DD54E3">
        <w:rPr>
          <w:color w:val="000000" w:themeColor="text1"/>
          <w:lang w:val="en-GB"/>
        </w:rPr>
        <w:t>of the studies examined theoretical issues</w:t>
      </w:r>
      <w:r w:rsidR="00E0755E" w:rsidRPr="00DD54E3">
        <w:rPr>
          <w:color w:val="000000" w:themeColor="text1"/>
          <w:lang w:val="en-GB"/>
        </w:rPr>
        <w:t xml:space="preserve"> in SHSCM</w:t>
      </w:r>
      <w:r w:rsidR="00315045" w:rsidRPr="00DD54E3">
        <w:rPr>
          <w:color w:val="000000" w:themeColor="text1"/>
          <w:lang w:val="en-GB"/>
        </w:rPr>
        <w:t xml:space="preserve">, which suggests that the </w:t>
      </w:r>
      <w:r w:rsidR="00FF1F0E" w:rsidRPr="00DD54E3">
        <w:rPr>
          <w:color w:val="000000" w:themeColor="text1"/>
          <w:lang w:val="en-GB"/>
        </w:rPr>
        <w:t>area</w:t>
      </w:r>
      <w:r w:rsidR="00315045" w:rsidRPr="00DD54E3">
        <w:rPr>
          <w:color w:val="000000" w:themeColor="text1"/>
          <w:lang w:val="en-GB"/>
        </w:rPr>
        <w:t xml:space="preserve"> as a whole lacks theoretical depth</w:t>
      </w:r>
      <w:r w:rsidRPr="00DD54E3">
        <w:rPr>
          <w:color w:val="000000" w:themeColor="text1"/>
          <w:lang w:val="en-GB"/>
        </w:rPr>
        <w:t xml:space="preserve"> and indicates the need for t</w:t>
      </w:r>
      <w:r w:rsidR="00A32467" w:rsidRPr="00DD54E3">
        <w:rPr>
          <w:color w:val="000000" w:themeColor="text1"/>
          <w:lang w:val="en-GB"/>
        </w:rPr>
        <w:t>heoretical studies across all dimensions of sustainability</w:t>
      </w:r>
      <w:r w:rsidR="00484492" w:rsidRPr="00DD54E3">
        <w:rPr>
          <w:color w:val="000000" w:themeColor="text1"/>
          <w:lang w:val="en-GB"/>
        </w:rPr>
        <w:t>.</w:t>
      </w:r>
      <w:r w:rsidR="00AA47F0" w:rsidRPr="00DD54E3">
        <w:rPr>
          <w:color w:val="000000" w:themeColor="text1"/>
          <w:lang w:val="en-GB"/>
        </w:rPr>
        <w:t xml:space="preserve"> </w:t>
      </w:r>
    </w:p>
    <w:p w14:paraId="012F16EB" w14:textId="702211C5" w:rsidR="00E03201" w:rsidRPr="00DD54E3" w:rsidRDefault="000B453B" w:rsidP="0037480B">
      <w:pPr>
        <w:pStyle w:val="Body"/>
        <w:rPr>
          <w:color w:val="FF0000"/>
          <w:lang w:val="en-GB"/>
        </w:rPr>
      </w:pPr>
      <w:r w:rsidRPr="00DD54E3">
        <w:rPr>
          <w:color w:val="000000" w:themeColor="text1"/>
          <w:lang w:val="en-GB"/>
        </w:rPr>
        <w:t>Sixth, s</w:t>
      </w:r>
      <w:r w:rsidR="00CA320A" w:rsidRPr="00DD54E3">
        <w:rPr>
          <w:color w:val="000000" w:themeColor="text1"/>
          <w:lang w:val="en-GB"/>
        </w:rPr>
        <w:t xml:space="preserve">everal </w:t>
      </w:r>
      <w:r w:rsidR="00566FFC" w:rsidRPr="00DD54E3">
        <w:rPr>
          <w:color w:val="000000" w:themeColor="text1"/>
          <w:lang w:val="en-GB"/>
        </w:rPr>
        <w:t xml:space="preserve">authors </w:t>
      </w:r>
      <w:sdt>
        <w:sdtPr>
          <w:rPr>
            <w:color w:val="000000" w:themeColor="text1"/>
            <w:lang w:val="en-GB"/>
          </w:rPr>
          <w:alias w:val="To edit, see citavi.com/edit"/>
          <w:tag w:val="CitaviPlaceholder#7db381b2-95ab-4ec4-85c5-e8d7ff29f436"/>
          <w:id w:val="-1963255676"/>
          <w:placeholder>
            <w:docPart w:val="DefaultPlaceholder_-1854013440"/>
          </w:placeholder>
        </w:sdtPr>
        <w:sdtContent>
          <w:r w:rsidR="0037480B"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M3YTI1ODA0LWFmZjgtNGJjOS1iYThlLWE4NzdhOTVhZGUyNSIsIlJhbmdlTGVuZ3RoIjoxOCwiUmVmZXJlbmNlSWQiOiJmOWIzNTViYy1mMWQ2LTRhNjQtODQ4Mi00NzFmMGY4NzJmNT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3VyYWppdCIsIkxhc3ROYW1lIjoiQmFnIiwiUHJvdGVjdGVkIjpmYWxzZSwiU2V4IjowLCJDcmVhdGVkQnkiOiJfQWxpIiwiQ3JlYXRlZE9uIjoiMjAyMS0wMi0xNFQxMToyNjoyMCIsIk1vZGlmaWVkQnkiOiJfQWxpIiwiSWQiOiJhMGE3ZjE0Mi1iODI4LTRjZTMtOTFmNy1lZTkwNmNiYmE1OTgiLCJNb2RpZmllZE9uIjoiMjAyMS0wMi0xNFQxMToyNjoyMCIsIlByb2plY3QiOnsiJGlkIjoiNSIsIiR0eXBlIjoiU3dpc3NBY2FkZW1pYy5DaXRhdmkuUHJvamVjdCwgU3dpc3NBY2FkZW1pYy5DaXRhdmkifX0seyIkaWQiOiI2IiwiJHR5cGUiOiJTd2lzc0FjYWRlbWljLkNpdGF2aS5QZXJzb24sIFN3aXNzQWNhZGVtaWMuQ2l0YXZpIiwiRmlyc3ROYW1lIjoiU3VuaWwiLCJMYXN0TmFtZSI6Ikx1dGhyYSIsIlByb3RlY3RlZCI6ZmFsc2UsIlNleCI6MiwiQ3JlYXRlZEJ5IjoiX0FsaSIsIkNyZWF0ZWRPbiI6IjIwMTgtMDMtMDFUMDY6NDY6MzkiLCJNb2RpZmllZEJ5IjoiX0FsaSIsIklkIjoiODFlOTkwYTQtNWJiNi00ZDZmLWJiNzUtZmRmOTZlN2MwNDgwIiwiTW9kaWZpZWRPbiI6IjIwMTgtMDMtMDFUMDY6NDY6MzkiLCJQcm9qZWN0Ijp7IiRyZWYiOiI1In19LHsiJGlkIjoiNyIsIiR0eXBlIjoiU3dpc3NBY2FkZW1pYy5DaXRhdmkuUGVyc29uLCBTd2lzc0FjYWRlbWljLkNpdGF2aSIsIkZpcnN0TmFtZSI6IlYuIiwiTGFzdE5hbWUiOiJWZW5rYXRlc2giLCJNaWRkbGVOYW1lIjoiRy4iLCJQcm90ZWN0ZWQiOmZhbHNlLCJTZXgiOjAsIkNyZWF0ZWRCeSI6Il9BbmpvbXNob2FlIiwiQ3JlYXRlZE9uIjoiMjAyMi0wMS0zMFQwNDozMTozOCIsIk1vZGlmaWVkQnkiOiJfQW5qb21zaG9hZSIsIklkIjoiZjQxOWE3ZmQtNjM2YS00Yjg3LTg4MGEtY2Y5NWFkZmU1YzgwIiwiTW9kaWZpZWRPbiI6IjIwMjItMDEtMzBUMDQ6MzE6MzgiLCJQcm9qZWN0Ijp7IiRyZWYiOiI1In19LHsiJGlkIjoiOCIsIiR0eXBlIjoiU3dpc3NBY2FkZW1pYy5DaXRhdmkuUGVyc29uLCBTd2lzc0FjYWRlbWljLkNpdGF2aSIsIkZpcnN0TmFtZSI6Ikd1bmphbiIsIkxhc3ROYW1lIjoiWWFkYXYiLCJQcm90ZWN0ZWQiOmZhbHNlLCJTZXgiOjAsIkNyZWF0ZWRCeSI6Il9BQSIsIkNyZWF0ZWRPbiI6IjIwMjEtMDMtMTBUMTA6NDM6MDUiLCJNb2RpZmllZEJ5IjoiX0FBIiwiSWQiOiIxN2M4YjYwMi05ZWI4LTQyYzktYTEyZi05ZDI4OTVjYTQyZmIiLCJNb2RpZmllZE9uIjoiMjAyMS0wMy0xMFQxMDo0MzowNSIsIlByb2plY3QiOnsiJHJlZiI6IjUifX1dLCJDaXRhdGlvbktleSI6IkJhZyBldCBhbC4gMjAyMCIsIkNpdGF0aW9uS2V5VXBkYXRlVHlwZSI6MCwiQ29sbGFib3JhdG9ycyI6W10sIkN1c3RvbUZpZWxkMSI6IjE0IiwiQ3VzdG9tRmllbGQyIjoiRW1waXJpY2FsIiwiQ3VzdG9tRmllbGQzIjoiU3VkZGVuLW9uc2V0IiwiQ3VzdG9tRmllbGQ0IjoiRGlzYXN0ZXIgcmVsaWVmIiwiQ3VzdG9tRmllbGQ1IjoiUmVzcG9uc2UiLCJDdXN0b21GaWVsZDYiOiJTdXJ2ZXkiLCJDdXN0b21GaWVsZDciOiJOb3QgU3BlY2lmaWMiLCJDdXN0b21GaWVsZDgiOiJGdXp6eSBTZXQgVGhlb3J5IiwiQ3VzdG9tRmllbGQ5IjoiU291dGggQWZyaWNhIiwiRG9pIjoiMTAuMTEwOC9NRVEtMDYtMjAxOS0wMTI0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xMDgvTUVRLTA2LTIwMTktMDEyNCIsIlVyaVN0cmluZyI6Imh0dHBzOi8vZG9pLm9yZy8xMC4xMTA4L01FUS0wNi0yMDE5LTAxMjQ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OGIyMmMzMy1iNjc3LTRmMmQtYjE5Ni0xMjA2MmM5YjYwYzEiLCJNb2RpZmllZE9uIjoiMjAyMi0wMS0zMFQwNDo1NDo1My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mh0dHBzOi8vd3d3LnNjb3B1cy5jb20vaW53YXJkL3JlY29yZC51cmk/ZWlkPTItczIuMC04NTA4MTM0MTk5NiZkb2k9MTAuMTEwOCUyZk1FUS0wNi0yMDE5LTAxMjQmcGFydG5lcklEPTQwJm1kNT0xYzlhMzVhMGY1NTk3NGZlMzU5Yzk2ZmFjYTAyZDkyZCIsIlVyaVN0cmluZyI6Imh0dHBzOi8vd3d3LnNjb3B1cy5jb20vaW53YXJkL3JlY29yZC51cmk/ZWlkPTItczIuMC04NTA4MTM0MTk5NiZkb2k9MTAuMTEwOCUyZk1FUS0wNi0yMDE5LTAxMjQmcGFydG5lcklEPTQwJm1kNT0xYzlhMzVhMGY1NTk3NGZlMzU5Yzk2ZmFjYTAyZDkyZC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EzYmM0MzQwLTVhOGEtNDM1ZC05NDNkLWExNDMyOWQyNWM2MyIsIk1vZGlmaWVkT24iOiIyMDIyLTAxLTMwVDA0OjU0OjUzIiwiUHJvamVjdCI6eyIkcmVmIjoiNSJ9fSx7IiRpZCI6IjE2IiwiJHR5cGUiOiJTd2lzc0FjYWRlbWljLkNpdGF2aS5Mb2NhdGlvbiwgU3dpc3NBY2FkZW1pYy5DaXRhdmkiLCJBZGRyZXNzIjp7IiRpZCI6IjE3IiwiJHR5cGUiOiJTd2lzc0FjYWRlbWljLkNpdGF2aS5MaW5rZWRSZXNvdXJjZSwgU3dpc3NBY2FkZW1pYy5DaXRhdmkiLCJMaW5rZWRSZXNvdXJjZVR5cGUiOjUsIk9yaWdpbmFsU3RyaW5nIjoiaHR0cHM6Ly93d3cuZW1lcmFsZC5jb20vaW5zaWdodC9jb250ZW50L2RvaS8xMC4xMTA4L01FUS0wNi0yMDE5LTAxMjQvZnVsbC9odG1sIiwiVXJpU3RyaW5nIjoiaHR0cHM6Ly93d3cuZW1lcmFsZC5jb20vaW5zaWdodC9jb250ZW50L2RvaS8xMC4xMTA4L01FUS0wNi0yMDE5LTAxMjQvZnVsbC9odG1s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QzIiwiTW9kaWZpZWRCeSI6Il9BbmpvbXNob2FlIiwiSWQiOiJkZjhhYjAxNC00NDY2LTQ3N2QtOWNlZS0xMGUzNTdkZDMzNGUiLCJNb2RpZmllZE9uIjoiMjAyMi0wMy0xMVQwNjozMzo0MyIsIlByb2plY3QiOnsiJHJlZiI6IjUifX1dLCJOdW1iZXIiOiI1IiwiT25saW5lQWRkcmVzcyI6Imh0dHBzOi8vd3d3LnNjb3B1cy5jb20vaW53YXJkL3JlY29yZC51cmk/ZWlkPTItczIuMC04NTA4MTM0MTk5NiZkb2k9MTAuMTEwOCUyZk1FUS0wNi0yMDE5LTAxMjQmcGFydG5lcklEPTQwJm1kNT0xYzlhMzVhMGY1NTk3NGZlMzU5Yzk2ZmFjYTAyZDkyZCIsIk9yZ2FuaXphdGlvbnMiOltdLCJPdGhlcnNJbnZvbHZlZCI6W10sIlBhZ2VSYW5nZSI6IjxzcD5cclxuICA8bj4xMTExPC9uPlxyXG4gIDxpbj50cnVlPC9pbj5cclxuICA8b3M+MTExMTwvb3M+XHJcbiAgPHBzPjExMTE8L3BzPlxyXG48L3NwPlxyXG48ZXA+XHJcbiAgPG4+MTE0NTwvbj5cclxuICA8aW4+dHJ1ZTwvaW4+XHJcbiAgPG9zPjExNDU8L29zPlxyXG4gIDxwcz4xMTQ1PC9wcz5cclxuPC9lcD5cclxuPG9zPjExMTEtMTE0NTwvb3M+IiwiUGVyaW9kaWNhbCI6eyIkaWQiOiIxOSIsIiR0eXBlIjoiU3dpc3NBY2FkZW1pYy5DaXRhdmkuUGVyaW9kaWNhbCwgU3dpc3NBY2FkZW1pYy5DaXRhdmkiLCJOYW1lIjoiTWFuYWdlbWVudCBvZiBFbnZpcm9ubWVudGFsIFF1YWxpdHk6IEFuIEludGVybmF0aW9uYWwgSm91cm5hbCIsIlBhZ2luYXRpb24iOjAsIlByb3RlY3RlZCI6ZmFsc2UsIkNyZWF0ZWRCeSI6Il9BbmpvbXNob2FlIiwiQ3JlYXRlZE9uIjoiMjAyMi0wMS0zMFQwNDo1NDo1MyIsIk1vZGlmaWVkQnkiOiJfQW5qb21zaG9hZSIsIklkIjoiZTQyMTkxNWYtYTRiMS00MmFlLTg1MjAtNzRlMGY1YzNkZmI1IiwiTW9kaWZpZWRPbiI6IjIwMjItMDEtMzBUMDQ6NTQ6NTMiLCJQcm9qZWN0Ijp7IiRyZWYiOiI1In19LCJQdWJsaXNoZXJzIjpbeyIkaWQiOiIyMCIsIiR0eXBlIjoiU3dpc3NBY2FkZW1pYy5DaXRhdmkuUHVibGlzaGVyLCBTd2lzc0FjYWRlbWljLkNpdGF2aSIsIk5hbWUiOiJFbWVyYWxkIEdyb3VwIFB1Ymxpc2hpbmcgTGltaXRlZCIsIlByb3RlY3RlZCI6ZmFsc2UsIkNyZWF0ZWRCeSI6Il9BbGkiLCJDcmVhdGVkT24iOiIyMDIxLTAyLTEzVDExOjU3OjMyIiwiTW9kaWZpZWRCeSI6Il9BbGkiLCJJZCI6IjMyMGJhMjg3LTQ1ZTMtNDY4MS04MGJiLWI2NzBiMjI0YmNiZiIsIk1vZGlmaWVkT24iOiIyMDIxLTAyLTEzVDExOjU3OjMyIiwiUHJvamVjdCI6eyIkcmVmIjoiNSJ9fV0sIlF1b3RhdGlvbnMiOltdLCJSZWZlcmVuY2VUeXBlIjoiSm91cm5hbEFydGljbGUiLCJTaG9ydFRpdGxlIjoiQmFnLCBMdXRocmEgZXQgYWwuIDIwMjAg4oCTIFRvd2FyZHMgdW5kZXJzdGFuZGluZyBrZXkgZW5hYmxlcnMiLCJTaG9ydFRpdGxlVXBkYXRlVHlwZSI6MCwiU291cmNlT2ZCaWJsaW9ncmFwaGljSW5mb3JtYXRpb24iOiJDcm9zc1JlZiIsIlN0YXRpY0lkcyI6WyI3OTU1MDBjNS03N2ZjLTQ5ZDUtYWM2Yy1lZmIwNjc0NWYwZDgiXSwiVGFibGVPZkNvbnRlbnRzQ29tcGxleGl0eSI6MCwiVGFibGVPZkNvbnRlbnRzU291cmNlVGV4dEZvcm1hdCI6MCwiVGFza3MiOltdLCJUaXRsZSI6IlRvd2FyZHMgdW5kZXJzdGFuZGluZyBrZXkgZW5hYmxlcnMgdG8gZ3JlZW4gaHVtYW5pdGFyaWFuIHN1cHBseSBjaGFpbiBtYW5hZ2VtZW50IHByYWN0aWNlcyIsIlRyYW5zbGF0b3JzIjpbXSwiVm9sdW1lIjoiMzEiLCJZZWFyIjoiMjAyMCIsIlllYXJSZXNvbHZlZCI6IjIwMjAiLCJDcmVhdGVkQnkiOiJfQW5qb21zaG9hZSIsIkNyZWF0ZWRPbiI6IjIwMjItMDEtMzBUMDQ6NTQ6NTMiLCJNb2RpZmllZEJ5IjoiX0FsaSIsIklkIjoiZjliMzU1YmMtZjFkNi00YTY0LTg0ODItNDcxZjBmODcyZjUyIiwiTW9kaWZpZWRPbiI6IjIwMjMtMTAtMDJUMjI6Mjk6MTUiLCJQcm9qZWN0Ijp7IiRyZWYiOiI1In19LCJVc2VOdW1iZXJpbmdUeXBlT2ZQYXJlbnREb2N1bWVudCI6ZmFsc2V9LHsiJGlkIjoiMjEiLCIkdHlwZSI6IlN3aXNzQWNhZGVtaWMuQ2l0YXZpLkNpdGF0aW9ucy5Xb3JkUGxhY2Vob2xkZXJFbnRyeSwgU3dpc3NBY2FkZW1pYy5DaXRhdmkiLCJJZCI6IjYxNjY2M2NmLTAwY2YtNDNmYi05M2ZjLTkzYmE2NTg3ZTgzMiIsIlJhbmdlU3RhcnQiOjE4LCJSYW5nZUxlbmd0aCI6MjAsIlJlZmVyZW5jZUlkIjoiYWY4OGM1MzktZTc2OS00ZTNhLThkMmQtYTJhNWQzMGJjMjZlIiwiUmVmZXJlbmNlIjp7IiRpZCI6IjIyIiwiJHR5cGUiOiJTd2lzc0FjYWRlbWljLkNpdGF2aS5SZWZlcmVuY2UsIFN3aXNzQWNhZGVtaWMuQ2l0YXZpIiwiQWJzdHJhY3RDb21wbGV4aXR5IjowLCJBYnN0cmFjdFNvdXJjZVRleHRGb3JtYXQiOjAsIkF1dGhvcnMiOlt7IiRpZCI6IjIzIiwiJHR5cGUiOiJTd2lzc0FjYWRlbWljLkNpdGF2aS5QZXJzb24sIFN3aXNzQWNhZGVtaWMuQ2l0YXZpIiwiRmlyc3ROYW1lIjoiQW5jaGFsIiwiTGFzdE5hbWUiOiJQYXRpbCIsIlByb3RlY3RlZCI6ZmFsc2UsIlNleCI6MCwiQ3JlYXRlZEJ5IjoiX0FsaSIsIkNyZWF0ZWRPbiI6IjIwMjEtMDItMTRUMDk6NDA6MzgiLCJNb2RpZmllZEJ5IjoiX0FsaSIsIklkIjoiNTMwZTIwOTYtM2JmNS00NzI0LWI4MjAtYTNhOTM0YTFhNGYzIiwiTW9kaWZpZWRPbiI6IjIwMjEtMDItMTRUMDk6NDA6MzgiLCJQcm9qZWN0Ijp7IiRyZWYiOiI1In19LHsiJGlkIjoiMjQiLCIkdHlwZSI6IlN3aXNzQWNhZGVtaWMuQ2l0YXZpLlBlcnNvbiwgU3dpc3NBY2FkZW1pYy5DaXRhdmkiLCJGaXJzdE5hbWUiOiJWaXB1bGVzaCIsIkxhc3ROYW1lIjoiU2hhcmRlbyIsIlByb3RlY3RlZCI6ZmFsc2UsIlNleCI6MCwiQ3JlYXRlZEJ5IjoiX0FsaSIsIkNyZWF0ZWRPbiI6IjIwMjEtMDItMTRUMDk6NDA6MzgiLCJNb2RpZmllZEJ5IjoiX0FsaSIsIklkIjoiN2JlYzQyMTktODIyZC00Y2IxLTkzODMtZGRmMWQyMmFlYTkyIiwiTW9kaWZpZWRPbiI6IjIwMjEtMDItMTRUMDk6NDA6MzgiLCJQcm9qZWN0Ijp7IiRyZWYiOiI1In19LHsiJGlkIjoiMjUiLCIkdHlwZSI6IlN3aXNzQWNhZGVtaWMuQ2l0YXZpLlBlcnNvbiwgU3dpc3NBY2FkZW1pYy5DaXRhdmkiLCJGaXJzdE5hbWUiOiJBc2hpc2giLCJMYXN0TmFtZSI6IkR3aXZlZGkiLCJQcm90ZWN0ZWQiOmZhbHNlLCJTZXgiOjAsIkNyZWF0ZWRCeSI6Il9BQSIsIkNyZWF0ZWRPbiI6IjIwMjEtMDUtMjBUMDg6NDI6NTgiLCJNb2RpZmllZEJ5IjoiX0FBIiwiSWQiOiIzODYwYjg1Yy05N2FkLTQ4ZDQtODQ2OC1mYWRmODI5YjMzNjkiLCJNb2RpZmllZE9uIjoiMjAyMS0wNS0yMFQwODo0Mjo1OCIsIlByb2plY3QiOnsiJHJlZiI6IjUifX0seyIkaWQiOiIyNiIsIiR0eXBlIjoiU3dpc3NBY2FkZW1pYy5DaXRhdmkuUGVyc29uLCBTd2lzc0FjYWRlbWljLkNpdGF2aSIsIkZpcnN0TmFtZSI6IkppdGVuZHJhIiwiTGFzdE5hbWUiOiJNYWRhYW4iLCJQcm90ZWN0ZWQiOmZhbHNlLCJTZXgiOjIsIkNyZWF0ZWRCeSI6Il9BTEkiLCJDcmVhdGVkT24iOiIyMDIyLTA1LTA4VDA1OjQ5OjM3IiwiTW9kaWZpZWRCeSI6Il9BTEkiLCJJZCI6IjA0Y2Q5ODdjLWE0NDYtNDAwNS05YWE2LTBkNGJjOWRkODBhYSIsIk1vZGlmaWVkT24iOiIyMDIyLTA1LTA4VDA1OjQ5OjM3IiwiUHJvamVjdCI6eyIkcmVmIjoiNSJ9fSx7IiRpZCI6IjI3IiwiJHR5cGUiOiJTd2lzc0FjYWRlbWljLkNpdGF2aS5QZXJzb24sIFN3aXNzQWNhZGVtaWMuQ2l0YXZpIiwiRmlyc3ROYW1lIjoiTmlraGlsIiwiTGFzdE5hbWUiOiJWYXJtYSIsIlByb3RlY3RlZCI6ZmFsc2UsIlNleCI6MCwiQ3JlYXRlZEJ5IjoiX0FMSSIsIkNyZWF0ZWRPbiI6IjIwMjItMDUtMDhUMDU6NDk6MzciLCJNb2RpZmllZEJ5IjoiX0FMSSIsIklkIjoiMzk3NTQwZTgtM2ZmYi00MTNkLTk1NTQtNjczMGZmM2RkMWNhIiwiTW9kaWZpZWRPbiI6IjIwMjItMDUtMDhUMDU6NDk6MzciLCJQcm9qZWN0Ijp7IiRyZWYiOiI1In19XSwiQ2l0YXRpb25LZXkiOiJQYXRpbCBldCBhbC4gMjAyMSIsIkNpdGF0aW9uS2V5VXBkYXRlVHlwZSI6MCwiQ29sbGFib3JhdG9ycyI6W10sIkN1c3RvbUZpZWxkMSI6IjkiLCJDdXN0b21GaWVsZDIiOiJFbXBpcmljYWwiLCJDdXN0b21GaWVsZDMiOiJTdWRkZW4tb25zZXQiLCJDdXN0b21GaWVsZDQiOiJEaXNhc3RlciByZWxpZWYiLCJDdXN0b21GaWVsZDUiOiJSZXNwb25zZSIsIkN1c3RvbUZpZWxkNiI6Ik1DRE0iLCJDdXN0b21GaWVsZDciOiJOb3QgU3BlY2lmaWMiLCJDdXN0b21GaWVsZDgiOiJOb3QgU3BlY2lmaWMiLCJDdXN0b21GaWVsZDkiOiJJbmRpYSIsIkRvaSI6IjEwLjEwMTYvai5zcGMuMjAyMS4wNC4wMjIiLCJFZGl0b3JzIjpbXSwiRXZhbHVhdGlvbkNvbXBsZXhpdHkiOjAsIkV2YWx1YXRpb25Tb3VyY2VUZXh0Rm9ybWF0IjowLCJHcm91cHMiOlt7IiRyZWYiOiI5In1dLCJIYXNMYWJlbDEiOmZhbHNlLCJIYXNMYWJlbDIiOnRydWUsIktleXdvcmRzIjpbXSwiTG9jYXRpb25zIjpbeyIkaWQiOiIyOCIsIiR0eXBlIjoiU3dpc3NBY2FkZW1pYy5DaXRhdmkuTG9jYXRpb24sIFN3aXNzQWNhZGVtaWMuQ2l0YXZpIiwiQWRkcmVzcyI6eyIkaWQiOiIyOSIsIiR0eXBlIjoiU3dpc3NBY2FkZW1pYy5DaXRhdmkuTGlua2VkUmVzb3VyY2UsIFN3aXNzQWNhZGVtaWMuQ2l0YXZpIiwiTGlua2VkUmVzb3VyY2VUeXBlIjo1LCJPcmlnaW5hbFN0cmluZyI6Imh0dHBzOi8vd3d3LnNjb3B1cy5jb20vaW53YXJkL3JlY29yZC51cmk/ZWlkPTItczIuMC04NTEwNTQ5OTM0MiZkb2k9MTAuMTAxNiUyZmouc3BjLjIwMjEuMDQuMDIyJnBhcnRuZXJJRD00MCZtZDU9NWExMDk5ZDQ1YTE4YjQzNjc4M2JjMmM1ZjdmNGQxODYiLCJVcmlTdHJpbmciOiJodHRwczovL3d3dy5zY29wdXMuY29tL2lud2FyZC9yZWNvcmQudXJpP2VpZD0yLXMyLjAtODUxMDU0OTkzNDImZG9pPTEwLjEwMTYlMmZqLnNwYy4yMDIxLjA0LjAyMiZwYXJ0bmVySUQ9NDAmbWQ1PTVhMTA5OWQ0NWExOGI0MzY3ODNiYzJjNWY3ZjRkMTg2IiwiTGlua2VkUmVzb3VyY2VTdGF0dXMiOjgsIlByb3BlcnRpZXMiOnsiJGlkIjoiMz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WNjMWI3M2EtN2Y2OC00NzY2LWJiMjYtYjRkNjFiYmJiOGEzIiwiTW9kaWZpZWRPbiI6IjIwMjItMDEtMzBUMDQ6NTQ6NTMiLCJQcm9qZWN0Ijp7IiRyZWYiOiI1In19LHsiJGlkIjoiMzEiLCIkdHlwZSI6IlN3aXNzQWNhZGVtaWMuQ2l0YXZpLkxvY2F0aW9uLCBTd2lzc0FjYWRlbWljLkNpdGF2aSIsIkFkZHJlc3MiOnsiJGlkIjoiMzIiLCIkdHlwZSI6IlN3aXNzQWNhZGVtaWMuQ2l0YXZpLkxpbmtlZFJlc291cmNlLCBTd2lzc0FjYWRlbWljLkNpdGF2aSIsIkxpbmtlZFJlc291cmNlVHlwZSI6NSwiT3JpZ2luYWxTdHJpbmciOiIxMC4xMDE2L2ouc3BjLjIwMjEuMDQuMDIyIiwiVXJpU3RyaW5nIjoiaHR0cHM6Ly9kb2kub3JnLzEwLjEwMTYvai5zcGMuMjAyMS4wNC4wMjIiLCJMaW5rZWRSZXNvdXJjZVN0YXR1cyI6OCwiUHJvcGVydGllcyI6eyIkaWQiOiIz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lMjY1ODcwOC0zYmM1LTQyOTUtYjVhNC1mMjhjNGUxY2E5YTYiLCJNb2RpZmllZE9uIjoiMjAyMi0wMS0zMFQwNDo1NDo1MyIsIlByb2plY3QiOnsiJHJlZiI6IjUifX1dLCJPbmxpbmVBZGRyZXNzIjoiaHR0cHM6Ly93d3cuc2NvcHVzLmNvbS9pbndhcmQvcmVjb3JkLnVyaT9laWQ9Mi1zMi4wLTg1MTA1NDk5MzQyJmRvaT0xMC4xMDE2JTJmai5zcGMuMjAyMS4wNC4wMjImcGFydG5lcklEPTQwJm1kNT01YTEwOTlkNDVhMThiNDM2NzgzYmMyYzVmN2Y0ZDE4NiIsIk9yZ2FuaXphdGlvbnMiOltdLCJPdGhlcnNJbnZvbHZlZCI6W10sIlBhZ2VSYW5nZSI6IjxzcD5cclxuICA8bj4xNzk0PC9uPlxyXG4gIDxpbj50cnVlPC9pbj5cclxuICA8b3M+MTc5NDwvb3M+XHJcbiAgPHBzPjE3OTQ8L3BzPlxyXG48L3NwPlxyXG48ZXA+XHJcbiAgPG4+MTgwNzwvbj5cclxuICA8aW4+dHJ1ZTwvaW4+XHJcbiAgPG9zPjE4MDc8L29zPlxyXG4gIDxwcz4xODA3PC9wcz5cclxuPC9lcD5cclxuPG9zPjE3OTQtMTgwNzwvb3M+IiwiUGVyaW9kaWNhbCI6eyIkaWQiOiIzNCIsIiR0eXBlIjoiU3dpc3NBY2FkZW1pYy5DaXRhdmkuUGVyaW9kaWNhbCwgU3dpc3NBY2FkZW1pYy5DaXRhdmkiLCJOYW1lIjoiU3VzdGFpbmFibGUgUHJvZHVjdGlvbiBhbmQgQ29uc3VtcHRpb24iLCJQYWdpbmF0aW9uIjowLCJQcm90ZWN0ZWQiOmZhbHNlLCJDcmVhdGVkQnkiOiJfQW5qb21zaG9hZSIsIkNyZWF0ZWRPbiI6IjIwMjItMDEtMzBUMDQ6NTQ6NTMiLCJNb2RpZmllZEJ5IjoiX0Fuam9tc2hvYWUiLCJJZCI6IjUzZmU2ZDA4LTllODEtNDFiYi04OGUwLWY2NTk5MDkyNDFjZiIsIk1vZGlmaWVkT24iOiIyMDIyLTAxLTMwVDA0OjU0OjUzIiwiUHJvamVjdCI6eyIkcmVmIjoiNSJ9fSwiUHVibGlzaGVycyI6W3siJGlkIjoiMzU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UGF0aWwsIFNoYXJkZW8gZXQgYWwuIDIwMjEg4oCTIEJhcnJpZXJzIHRvIHN1c3RhaW5hYmlsaXR5IGluIGh1bWFuaXRhcmlhbiIsIlNob3J0VGl0bGVVcGRhdGVUeXBlIjowLCJTb3VyY2VPZkJpYmxpb2dyYXBoaWNJbmZvcm1hdGlvbiI6IkNyb3NzUmVmIiwiU3RhdGljSWRzIjpbIjc2ZjM3YzUwLWNjZTEtNDI1MC1iYWZkLThmMTNhM2VkZTJlZSJdLCJUYWJsZU9mQ29udGVudHNDb21wbGV4aXR5IjowLCJUYWJsZU9mQ29udGVudHNTb3VyY2VUZXh0Rm9ybWF0IjowLCJUYXNrcyI6W10sIlRpdGxlIjoiQmFycmllcnMgdG8gc3VzdGFpbmFiaWxpdHkgaW4gaHVtYW5pdGFyaWFuIG1lZGljYWwgc3VwcGx5IGNoYWlucyIsIlRyYW5zbGF0b3JzIjpbXSwiVm9sdW1lIjoiMjciLCJZZWFyIjoiMjAyMSIsIlllYXJSZXNvbHZlZCI6IjIwMjEiLCJDcmVhdGVkQnkiOiJfQW5qb21zaG9hZSIsIkNyZWF0ZWRPbiI6IjIwMjItMDEtMzBUMDQ6NTQ6NTMiLCJNb2RpZmllZEJ5IjoiX0FMSSIsIklkIjoiYWY4OGM1MzktZTc2OS00ZTNhLThkMmQtYTJhNWQzMGJjMjZlIiwiTW9kaWZpZWRPbiI6IjIwMjItMDktMjhUMTM6MjA6MjUiLCJQcm9qZWN0Ijp7IiRyZWYiOiI1In19LCJVc2VOdW1iZXJpbmdUeXBlT2ZQYXJlbnREb2N1bWVudCI6ZmFsc2V9LHsiJGlkIjoiMzYiLCIkdHlwZSI6IlN3aXNzQWNhZGVtaWMuQ2l0YXZpLkNpdGF0aW9ucy5Xb3JkUGxhY2Vob2xkZXJFbnRyeSwgU3dpc3NBY2FkZW1pYy5DaXRhdmkiLCJJZCI6ImNhYTIzNTEwLTY3ZTUtNGQxYi1iZDYwLTVjODVjZTQ1OTlmNCIsIlJhbmdlU3RhcnQiOjM4LCJSYW5nZUxlbmd0aCI6MTYsIlJlZmVyZW5jZUlkIjoiYWZkNmRlMzUtMDBhOS00ZWQxLWE5ZGMtYWQzOTYzMzk4N2FiIiwiUmVmZXJlbmNlIjp7IiRpZCI6IjM3IiwiJHR5cGUiOiJTd2lzc0FjYWRlbWljLkNpdGF2aS5SZWZlcmVuY2UsIFN3aXNzQWNhZGVtaWMuQ2l0YXZpIiwiQWJzdHJhY3RDb21wbGV4aXR5IjowLCJBYnN0cmFjdFNvdXJjZVRleHRGb3JtYXQiOjAsIkF1dGhvcnMiOlt7IiRpZCI6IjM4IiwiJHR5cGUiOiJTd2lzc0FjYWRlbWljLkNpdGF2aS5QZXJzb24sIFN3aXNzQWNhZGVtaWMuQ2l0YXZpIiwiRmlyc3ROYW1lIjoiRGFuaWVsIiwiTGFzdE5hbWUiOiJBYnJhaGFtcyIsIlByb3RlY3RlZCI6ZmFsc2UsIlNleCI6MCwiQ3JlYXRlZEJ5IjoiX0FMSSIsIkNyZWF0ZWRPbiI6IjIwMjItMDMtMTZUMTA6NDc6NDYiLCJNb2RpZmllZEJ5IjoiX0FMSSIsIklkIjoiZTdkYTNjMzItZTg0ZS00YjlhLTgzOGYtMDNlNTQ3MzlmM2ZmIiwiTW9kaWZpZWRPbiI6IjIwMjItMDMtMTZUMTA6NDc6NDYiLCJQcm9qZWN0Ijp7IiRyZWYiOiI1In19XSwiQ2l0YXRpb25LZXkiOiJBYnJhaGFtcyAyMDE0IiwiQ2l0YXRpb25LZXlVcGRhdGVUeXBlIjowLCJDb2xsYWJvcmF0b3JzIjpbXSwiQ3VzdG9tRmllbGQxIjoiNDIiLCJDdXN0b21GaWVsZDIiOiJFbXBpcmljYWwiLCJDdXN0b21GaWVsZDMiOiJTdWRkZW4tb25zZXQiLCJDdXN0b21GaWVsZDQiOiJEaXNhc3RlciByZWxpZWYiLCJDdXN0b21GaWVsZDUiOiJSZWNvdmVyeSIsIkN1c3RvbUZpZWxkNiI6IkNhc2Ugc3R1ZHkiLCJDdXN0b21GaWVsZDciOiJFbnZpcm9ubWVudCIsIkN1c3RvbUZpZWxkOCI6Ikdyb3VuZGVkIHRoZW9yeSIsIkN1c3RvbUZpZWxkOSI6IlVuaXRlZCBTdGF0ZXMiLCJEb2kiOiIxMC4xMTExL2Rpc2EuMTIwNTQiLCJFZGl0b3JzIjpbXSwiRXZhbHVhdGlvbkNvbXBsZXhpdHkiOjAsIkV2YWx1YXRpb25Tb3VyY2VUZXh0Rm9ybWF0IjowLCJHcm91cHMiOlt7IiRpZCI6IjM5IiwiJHR5cGUiOiJTd2lzc0FjYWRlbWljLkNpdGF2aS5Hcm91cCwgU3dpc3NBY2FkZW1pYy5DaXRhdmkiLCJEaXNwbGF5VHlwZSI6MSwiTmFtZSI6IlNoZWx0ZXIiLCJDcmVhdGVkQnkiOiJfQUxJIiwiQ3JlYXRlZE9uIjoiMjAyMi0wOS0wN1QwNjozMzo1NSIsIk1vZGlmaWVkQnkiOiJfQUxJIiwiSWQiOiJlNmYxMjA5OS0yY2YxLTQyMjMtOGZhYi1hYjliNGM1ZTFmZDkiLCJNb2RpZmllZE9uIjoiMjAyMi0wOS0wN1QwNjozMzo1OSIsIlByb2plY3QiOnsiJHJlZiI6IjUifX0seyIkcmVmIjoiOSJ9XSwiSGFzTGFiZWwxIjpmYWxzZSwiSGFzTGFiZWwyIjpmYWxzZSwiS2V5d29yZHMiOltdLCJMYW5ndWFnZSI6ImVuZyIsIkxhbmd1YWdlQ29kZSI6ImVuIiwiTG9jYXRpb25zIjpbeyIkaWQiOiI0MCIsIiR0eXBlIjoiU3dpc3NBY2FkZW1pYy5DaXRhdmkuTG9jYXRpb24sIFN3aXNzQWNhZGVtaWMuQ2l0YXZpIiwiQWRkcmVzcyI6eyIkaWQiOiI0MSIsIiR0eXBlIjoiU3dpc3NBY2FkZW1pYy5DaXRhdmkuTGlua2VkUmVzb3VyY2UsIFN3aXNzQWNhZGVtaWMuQ2l0YXZpIiwiTGlua2VkUmVzb3VyY2VUeXBlIjo1LCJPcmlnaW5hbFN0cmluZyI6IjI0NjAxOTMxIiwiVXJpU3RyaW5nIjoiaHR0cDovL3d3dy5uY2JpLm5sbS5uaWguZ292L3B1Ym1lZC8yNDYwMTkzMSIsIkxpbmtlZFJlc291cmNlU3RhdHVzIjo4LCJQcm9wZXJ0aWVzIjp7IiRpZCI6IjQ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Y0LCJDcmVhdGVkQnkiOiJfQUxJIiwiQ3JlYXRlZE9uIjoiMjAyMi0wOS0wNlQxNTozNzoyOSIsIk1vZGlmaWVkQnkiOiJfQUxJIiwiSWQiOiJjMDkwNTU2YS0wNGM3LTQ3YmYtYTRiMC0yYjYxNTBkM2IxZjkiLCJNb2RpZmllZE9uIjoiMjAyMi0wOS0wNlQxNTozNzoyOSIsIlByb2plY3QiOnsiJHJlZiI6IjUifX0seyIkaWQiOiI0MyIsIiR0eXBlIjoiU3dpc3NBY2FkZW1pYy5DaXRhdmkuTG9jYXRpb24sIFN3aXNzQWNhZGVtaWMuQ2l0YXZpIiwiQWRkcmVzcyI6eyIkaWQiOiI0NCIsIiR0eXBlIjoiU3dpc3NBY2FkZW1pYy5DaXRhdmkuTGlua2VkUmVzb3VyY2UsIFN3aXNzQWNhZGVtaWMuQ2l0YXZpIiwiTGlua2VkUmVzb3VyY2VUeXBlIjo1LCJPcmlnaW5hbFN0cmluZyI6IjEwLjExMTEvZGlzYS4xMjA1NCIsIlVyaVN0cmluZyI6Imh0dHBzOi8vZG9pLm9yZy8xMC4xMTExL2Rpc2EuMTIwNTQiLCJMaW5rZWRSZXNvdXJjZVN0YXR1cyI6OCwiUHJvcGVydGllcyI6eyIkaWQiOiI0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ZUMTU6Mzc6MjkiLCJNb2RpZmllZEJ5IjoiX0FMSSIsIklkIjoiZjM1NDc3NmMtMDI5Ny00MDgzLTk5MmUtNWEyMzA2YWM2NWE3IiwiTW9kaWZpZWRPbiI6IjIwMjItMDktMDZUMTU6Mzc6MjkiLCJQcm9qZWN0Ijp7IiRyZWYiOiI1In19XSwiT3JnYW5pemF0aW9ucyI6W10sIk90aGVyc0ludm9sdmVkIjpbXSwiUGFnZUNvdW50IjoiMSIsIlBhZ2VSYW5nZSI6IjxzcD5cclxuICA8bj40OTwvbj5cclxuICA8bnM+T21pdDwvbnM+XHJcbiAgPG9zPlMyNS00OTwvb3M+XHJcbiAgPHBzPlMyNS00OTwvcHM+XHJcbjwvc3A+XHJcbjxvcz5TMjUtNDk8L29zPiIsIlBlcmlvZGljYWwiOnsiJGlkIjoiNDYiLCIkdHlwZSI6IlN3aXNzQWNhZGVtaWMuQ2l0YXZpLlBlcmlvZGljYWwsIFN3aXNzQWNhZGVtaWMuQ2l0YXZpIiwiTmFtZSI6IkRpc2FzdGVycyIsIlBhZ2luYXRpb24iOjAsIlByb3RlY3RlZCI6ZmFsc2UsIkNyZWF0ZWRCeSI6Il9BbmpvbXNob2FlIiwiQ3JlYXRlZE9uIjoiMjAyMi0wMS0zMFQwNDozMTozOCIsIk1vZGlmaWVkQnkiOiJfQW5qb21zaG9hZSIsIklkIjoiNDlhNDRmZDctNTYyNS00YzVmLWExYzQtM2RkZGZmOGUwZGRmIiwiTW9kaWZpZWRPbiI6IjIwMjItMDEtMzBUMDQ6MzE6MzgiLCJQcm9qZWN0Ijp7IiRyZWYiOiI1In19LCJQdWJsaXNoZXJzIjpbeyIkaWQiOiI0NyIsIiR0eXBlIjoiU3dpc3NBY2FkZW1pYy5DaXRhdmkuUHVibGlzaGVyLCBTd2lzc0FjYWRlbWljLkNpdGF2aSIsIk5hbWUiOiJKb2huIFdpbGV5ICYgU29ucywgTHRkIiwiUHJvdGVjdGVkIjpmYWxzZSwiQ3JlYXRlZEJ5IjoiX2EiLCJDcmVhdGVkT24iOiIyMDE2LTA2LTA3VDE1OjE4OjIyIiwiTW9kaWZpZWRCeSI6Il9hIiwiSWQiOiJhM2JhODg1My05YjljLTQ3OTEtOTNhZi1kZDdhMDJlZGRiYmEiLCJNb2RpZmllZE9uIjoiMjAxNi0wNi0wN1QxNToxODoyMiIsIlByb2plY3QiOnsiJHJlZiI6IjUifX1dLCJQdWJNZWRJZCI6IjI0NjAxOTMxIiwiUXVvdGF0aW9ucyI6W10sIlJlZmVyZW5jZVR5cGUiOiJKb3VybmFsQXJ0aWNsZSIsIlNob3J0VGl0bGUiOiJBYnJhaGFtcyAyMDE0IOKAkyBUaGUgYmFycmllcnMgdG8gZW52aXJvbm1lbnRhbCBzdXN0YWluYWJpbGl0eSIsIlNob3J0VGl0bGVVcGRhdGVUeXBlIjowLCJTb3VyY2VPZkJpYmxpb2dyYXBoaWNJbmZvcm1hdGlvbiI6IlB1Yk1lZCIsIlN0YXRpY0lkcyI6WyJkMGExODQyNi0yOWRhLTQ3OGYtODFjNC1iNGEyMDg2MDJlZmQiXSwiVGFibGVPZkNvbnRlbnRzQ29tcGxleGl0eSI6MCwiVGFibGVPZkNvbnRlbnRzU291cmNlVGV4dEZvcm1hdCI6MCwiVGFza3MiOltdLCJUaXRsZSI6IlRoZSBiYXJyaWVycyB0byBlbnZpcm9ubWVudGFsIHN1c3RhaW5hYmlsaXR5IGluIHBvc3QtZGlzYXN0ZXIgc2V0dGluZ3M6IGEgY2FzZSBzdHVkeSBvZiB0cmFuc2l0aW9uYWwgc2hlbHRlciBpbXBsZW1lbnRhdGlvbiBpbiBIYWl0aSIsIlRyYW5zbGF0b3JzIjpbXSwiVm9sdW1lIjoiMzggU3VwcGwgMSIsIlllYXIiOiIyMDE0IiwiWWVhclJlc29sdmVkIjoiMjAxNCIsIkNyZWF0ZWRCeSI6Il9BTEkiLCJDcmVhdGVkT24iOiIyMDIyLTA5LTA2VDE1OjM3OjI5IiwiTW9kaWZpZWRCeSI6Il9BbGkiLCJJZCI6ImFmZDZkZTM1LTAwYTktNGVkMS1hOWRjLWFkMzk2MzM5ODdhYiIsIk1vZGlmaWVkT24iOiIyMDIzLTEwLTAyVDIyOjI5OjE1IiwiUHJvamVjdCI6eyIkcmVmIjoiNSJ9fSwiVXNlTnVtYmVyaW5nVHlwZU9mUGFyZW50RG9jdW1lbnQiOmZhbHNlfSx7IiRpZCI6IjQ4IiwiJHR5cGUiOiJTd2lzc0FjYWRlbWljLkNpdGF2aS5DaXRhdGlvbnMuV29yZFBsYWNlaG9sZGVyRW50cnksIFN3aXNzQWNhZGVtaWMuQ2l0YXZpIiwiSWQiOiIwOWRiMzMxMS02ZTY1LTRiMTMtODQzYi0xMzU3MmQ4NTc5NGUiLCJSYW5nZVN0YXJ0Ijo1NCwiUmFuZ2VMZW5ndGgiOjIxLCJSZWZlcmVuY2VJZCI6IjQ5N2RmNDU0LWI0NWQtNGM4NS1hNzI0LTYwNjY0NmM5ZDMyZCIsIlJlZmVyZW5jZSI6eyIkaWQiOiI0OSIsIiR0eXBlIjoiU3dpc3NBY2FkZW1pYy5DaXRhdmkuUmVmZXJlbmNlLCBTd2lzc0FjYWRlbWljLkNpdGF2aSIsIkFic3RyYWN0Q29tcGxleGl0eSI6MCwiQWJzdHJhY3RTb3VyY2VUZXh0Rm9ybWF0IjowLCJBdXRob3JzIjpbeyIkaWQiOiI1MCIsIiR0eXBlIjoiU3dpc3NBY2FkZW1pYy5DaXRhdmkuUGVyc29uLCBTd2lzc0FjYWRlbWljLkNpdGF2aSIsIkZpcnN0TmFtZSI6IkhhaWRhciIsIkxhc3ROYW1lIjoiQWJiYXMiLCJQcm90ZWN0ZWQiOmZhbHNlLCJTZXgiOjIsIkNyZWF0ZWRCeSI6Il9BTEkiLCJDcmVhdGVkT24iOiIyMDIyLTA1LTA4VDA1OjQ5OjEzIiwiTW9kaWZpZWRCeSI6Il9BTEkiLCJJZCI6ImQ3MzliNGViLTdiZmUtNDgyZS04YWJhLTEzNDZkZjUxNzM0YyIsIk1vZGlmaWVkT24iOiIyMDIyLTA1LTA4VDA1OjQ5OjEzIiwiUHJvamVjdCI6eyIkcmVmIjoiNSJ9fSx7IiRpZCI6IjUxIiwiJHR5cGUiOiJTd2lzc0FjYWRlbWljLkNpdGF2aS5QZXJzb24sIFN3aXNzQWNhZGVtaWMuQ2l0YXZpIiwiRmlyc3ROYW1lIjoiWmFpbmFiIiwiTGFzdE5hbWUiOiJBc2ltIiwiUHJvdGVjdGVkIjpmYWxzZSwiU2V4IjoxLCJDcmVhdGVkQnkiOiJfQUxJIiwiQ3JlYXRlZE9uIjoiMjAyMi0wNS0wOFQwNTo0OToxNCIsIk1vZGlmaWVkQnkiOiJfQUxJIiwiSWQiOiI4MWJjOTdlMC03MTczLTQ1ODktYjAyMS00ODYzNDNmYTc5ZWMiLCJNb2RpZmllZE9uIjoiMjAyMi0wNS0wOFQwNTo0OToxNCIsIlByb2plY3QiOnsiJHJlZiI6IjUifX0seyIkaWQiOiI1MiIsIiR0eXBlIjoiU3dpc3NBY2FkZW1pYy5DaXRhdmkuUGVyc29uLCBTd2lzc0FjYWRlbWljLkNpdGF2aSIsIkZpcnN0TmFtZSI6Ilp1aGFpYiIsIkxhc3ROYW1lIjoiQWhtZWQiLCJQcm90ZWN0ZWQiOmZhbHNlLCJTZXgiOjAsIkNyZWF0ZWRCeSI6Il9BTEkiLCJDcmVhdGVkT24iOiIyMDIyLTA1LTA4VDA1OjQ5OjE0IiwiTW9kaWZpZWRCeSI6Il9BTEkiLCJJZCI6ImJmYzVhOGUxLTgzOWYtNDUyZS05ZDA0LWZiN2NhOTM4N2M3MiIsIk1vZGlmaWVkT24iOiIyMDIyLTA1LTA4VDA1OjQ5OjE0IiwiUHJvamVjdCI6eyIkcmVmIjoiNSJ9fSx7IiRpZCI6IjUzIiwiJHR5cGUiOiJTd2lzc0FjYWRlbWljLkNpdGF2aS5QZXJzb24sIFN3aXNzQWNhZGVtaWMuQ2l0YXZpIiwiRmlyc3ROYW1lIjoiU2FueW8iLCJMYXN0TmFtZSI6Ik1vb3NhIiwiUHJvdGVjdGVkIjpmYWxzZSwiU2V4IjowLCJDcmVhdGVkQnkiOiJfQUxJIiwiQ3JlYXRlZE9uIjoiMjAyMi0wNS0wOFQwNTo0OToxNCIsIk1vZGlmaWVkQnkiOiJfQUxJIiwiSWQiOiI3MWUzOTc5YS1lYmIyLTRlOTctYjRlYi0xZWY4MmE5ZWRmZjYiLCJNb2RpZmllZE9uIjoiMjAyMi0wNS0wOFQwNTo0OToxNCIsIlByb2plY3QiOnsiJHJlZiI6IjUifX1dLCJDaXRhdGlvbktleSI6IkFiYmFzIGV0IGFsLiAyMDIxIiwiQ2l0YXRpb25LZXlVcGRhdGVUeXBlIjowLCJDb2xsYWJvcmF0b3JzIjpbXSwiQ3VzdG9tRmllbGQxIjoiMSIsIkN1c3RvbUZpZWxkMiI6IkVtcGlyaWNhbCIsIkN1c3RvbUZpZWxkMyI6IlN1ZGRlbi1vbnNldCIsIkN1c3RvbUZpZWxkNCI6IkRpc2FzdGVyIHJlbGllZiIsIkN1c3RvbUZpZWxkNSI6IlJlY292ZXJ5IiwiQ3VzdG9tRmllbGQ2IjoiU3VydmV5IiwiQ3VzdG9tRmllbGQ3IjoiTm90IFNwZWNpZmljIiwiQ3VzdG9tRmllbGQ4IjoiRnV6enkgU2V0IFRoZW9yeSIsIkN1c3RvbUZpZWxkOSI6Ik9tYW4iLCJEb2kiOiIxMC4xMTA4L1NSSi0xMi0yMDIwLTA0ODUiLCJFZGl0b3JzIjpbXSwiRXZhbHVhdGlvbkNvbXBsZXhpdHkiOjAsIkV2YWx1YXRpb25Tb3VyY2VUZXh0Rm9ybWF0IjowLCJHcm91cHMiOlt7IiRyZWYiOiI5In1dLCJIYXNMYWJlbDEiOmZhbHNlLCJIYXNMYWJlbDIiOmZhbHNlLCJLZXl3b3JkcyI6W10sIkxvY2F0aW9ucyI6W3siJGlkIjoiNTQiLCIkdHlwZSI6IlN3aXNzQWNhZGVtaWMuQ2l0YXZpLkxvY2F0aW9uLCBTd2lzc0FjYWRlbWljLkNpdGF2aSIsIkFkZHJlc3MiOnsiJGlkIjoiNTUiLCIkdHlwZSI6IlN3aXNzQWNhZGVtaWMuQ2l0YXZpLkxpbmtlZFJlc291cmNlLCBTd2lzc0FjYWRlbWljLkNpdGF2aSIsIkxpbmtlZFJlc291cmNlVHlwZSI6NSwiT3JpZ2luYWxTdHJpbmciOiIxMC4xMTA4L1NSSi0xMi0yMDIwLTA0ODUiLCJVcmlTdHJpbmciOiJodHRwczovL2RvaS5vcmcvMTAuMTEwOC9TUkotMTItMjAyMC0wNDg1IiwiTGlua2VkUmVzb3VyY2VTdGF0dXMiOjgsIlByb3BlcnRpZXMiOnsiJGlkIjoiN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WIwMTRiYzctNTEzNC00YjJhLTlmZDAtNzViNzFiNjA2MWUzIiwiTW9kaWZpZWRPbiI6IjIwMjItMDEtMzBUMDQ6NTQ6NTMiLCJQcm9qZWN0Ijp7IiRyZWYiOiI1In19LHsiJGlkIjoiNTciLCIkdHlwZSI6IlN3aXNzQWNhZGVtaWMuQ2l0YXZpLkxvY2F0aW9uLCBTd2lzc0FjYWRlbWljLkNpdGF2aSIsIkFkZHJlc3MiOnsiJGlkIjoiNTgiLCIkdHlwZSI6IlN3aXNzQWNhZGVtaWMuQ2l0YXZpLkxpbmtlZFJlc291cmNlLCBTd2lzc0FjYWRlbWljLkNpdGF2aSIsIkxpbmtlZFJlc291cmNlVHlwZSI6NSwiT3JpZ2luYWxTdHJpbmciOiJodHRwczovL2VtZXJhbGQuY29tL2luc2lnaHQvY29udGVudC9kb2kvMTAuMTEwOCUyZlNSSi0xMi0yMDIwLTA0ODUvZnVsbC9wZGYiLCJVcmlTdHJpbmciOiJodHRwczovL2VtZXJhbGQuY29tL2luc2lnaHQvY29udGVudC9kb2kvMTAuMTEwOCUyZlNSSi0xMi0yMDIwLTA0ODUvZnVsbC9wZGYiLCJMaW5rZWRSZXNvdXJjZVN0YXR1cyI6OCwiUHJvcGVydGllcyI6eyIkaWQiOiI1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jE6MTkiLCJNb2RpZmllZEJ5IjoiX0Fuam9tc2hvYWUiLCJJZCI6ImY1YzEyZDM2LWNkMGQtNDFlOS05MWI5LTRlMmI4MTcxMmNhMiIsIk1vZGlmaWVkT24iOiIyMDIyLTAzLTExVDA2OjIxOjE5IiwiUHJvamVjdCI6eyIkcmVmIjoiNSJ9fSx7IiRpZCI6IjYwIiwiJHR5cGUiOiJTd2lzc0FjYWRlbWljLkNpdGF2aS5Mb2NhdGlvbiwgU3dpc3NBY2FkZW1pYy5DaXRhdmkiLCJBZGRyZXNzIjp7IiRpZCI6IjYxIiwiJHR5cGUiOiJTd2lzc0FjYWRlbWljLkNpdGF2aS5MaW5rZWRSZXNvdXJjZSwgU3dpc3NBY2FkZW1pYy5DaXRhdmkiLCJMaW5rZWRSZXNvdXJjZVR5cGUiOjUsIk9yaWdpbmFsU3RyaW5nIjoiaHR0cHM6Ly93d3cuc2NvcHVzLmNvbS9pbndhcmQvcmVjb3JkLnVyaT9laWQ9Mi1zMi4wLTg1MTE0NDk3NTEyJmRvaT0xMC4xMTA4JTJmU1JKLTEyLTIwMjAtMDQ4NSZwYXJ0bmVySUQ9NDAmbWQ1PWEzY2NiYzlhODBhZDdmODVlZGU0NTNiYTZmZWExOWUxIiwiVXJpU3RyaW5nIjoiaHR0cHM6Ly93d3cuc2NvcHVzLmNvbS9pbndhcmQvcmVjb3JkLnVyaT9laWQ9Mi1zMi4wLTg1MTE0NDk3NTEyJmRvaT0xMC4xMTA4JTJmU1JKLTEyLTIwMjAtMDQ4NSZwYXJ0bmVySUQ9NDAmbWQ1PWEzY2NiYzlhODBhZDdmODVlZGU0NTNiYTZmZWExOWUxIiwiTGlua2VkUmVzb3VyY2VTdGF0dXMiOjgsIlByb3BlcnRpZXMiOnsiJGlkIjoiNj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zE2NWUwYmQtZGNlNC00NTQ1LTgwM2UtZGYyY2NiNGJhYWM4IiwiTW9kaWZpZWRPbiI6IjIwMjItMDEtMzBUMDQ6NTQ6NTMiLCJQcm9qZWN0Ijp7IiRyZWYiOiI1In19LHsiJGlkIjoiNjMiLCIkdHlwZSI6IlN3aXNzQWNhZGVtaWMuQ2l0YXZpLkxvY2F0aW9uLCBTd2lzc0FjYWRlbWljLkNpdGF2aSIsIkFkZHJlc3MiOnsiJGlkIjoiNjQiLCIkdHlwZSI6IlN3aXNzQWNhZGVtaWMuQ2l0YXZpLkxpbmtlZFJlc291cmNlLCBTd2lzc0FjYWRlbWljLkNpdGF2aSIsIkxpbmtlZFJlc291cmNlVHlwZSI6NSwiT3JpZ2luYWxTdHJpbmciOiJodHRwczovL3d3dy5lbWVyYWxkLmNvbS9pbnNpZ2h0L2NvbnRlbnQvZG9pLzEwLjExMDgvU1JKLTEyLTIwMjAtMDQ4NS9mdWxsL2h0bWwiLCJVcmlTdHJpbmciOiJodHRwczovL3d3dy5lbWVyYWxkLmNvbS9pbnNpZ2h0L2NvbnRlbnQvZG9pLzEwLjExMDgvU1JKLTEyLTIwMjAtMDQ4NS9mdWxsL2h0bWwiLCJMaW5rZWRSZXNvdXJjZVN0YXR1cyI6OCwiUHJvcGVydGllcyI6eyIkaWQiOiI2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giLCJNb2RpZmllZEJ5IjoiX0Fuam9tc2hvYWUiLCJJZCI6IjEzNGZhMmExLTMyYjgtNDdjZi05ZWZkLWZkNGNmODk3NDFjMiIsIk1vZGlmaWVkT24iOiIyMDIyLTAzLTExVDA2OjMzOjA4IiwiUHJvamVjdCI6eyIkcmVmIjoiNSJ9fV0sIk9ubGluZUFkZHJlc3MiOiJodHRwczovL3d3dy5zY29wdXMuY29tL2lud2FyZC9yZWNvcmQudXJpP2VpZD0yLXMyLjAtODUxMTQ0OTc1MTImZG9pPTEwLjExMDglMmZTUkotMTItMjAyMC0wNDg1JnBhcnRuZXJJRD00MCZtZDU9YTNjY2JjOWE4MGFkN2Y4NWVkZTQ1M2JhNmZlYTE5ZTEiLCJPcmdhbml6YXRpb25zIjpbXSwiT3RoZXJzSW52b2x2ZWQiOltdLCJQZXJpb2RpY2FsIjp7IiRpZCI6IjY2IiwiJHR5cGUiOiJTd2lzc0FjYWRlbWljLkNpdGF2aS5QZXJpb2RpY2FsLCBTd2lzc0FjYWRlbWljLkNpdGF2aSIsIk5hbWUiOiJTb2NpYWwgUmVzcG9uc2liaWxpdHkgSm91cm5hbCIsIlBhZ2luYXRpb24iOjAsIlByb3RlY3RlZCI6ZmFsc2UsIkNyZWF0ZWRCeSI6Il9BbmpvbXNob2FlIiwiQ3JlYXRlZE9uIjoiMjAyMi0wMS0zMFQwNDo1NDo1MyIsIk1vZGlmaWVkQnkiOiJfQW5qb21zaG9hZSIsIklkIjoiZjZkMzQzMzQtYzQ3MS00YzQ2LTg2Y2UtMzc1MDdkMTVhMTM2IiwiTW9kaWZpZWRPbiI6IjIwMjItMDEtMzBUMDQ6NTQ6NTMiLCJQcm9qZWN0Ijp7IiRyZWYiOiI1In19LCJQdWJsaXNoZXJzIjpbeyIkaWQiOiI2Ny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QWJiYXMsIEFzaW0gZXQgYWwuIDIwMjEg4oCTIEV4cGxvcmluZyBhbmQgZXN0YWJsaXNoaW5nIHRoZSBiYXJyaWVycyIsIlNob3J0VGl0bGVVcGRhdGVUeXBlIjowLCJTb3VyY2VPZkJpYmxpb2dyYXBoaWNJbmZvcm1hdGlvbiI6IkNyb3NzUmVmIiwiU3RhdGljSWRzIjpbImVjMGM1ZWNjLTg3YzAtNDBmYi04ODUwLTRmNGIwYjMxZTVmMiJdLCJUYWJsZU9mQ29udGVudHNDb21wbGV4aXR5IjowLCJUYWJsZU9mQ29udGVudHNTb3VyY2VUZXh0Rm9ybWF0IjowLCJUYXNrcyI6W10sIlRpdGxlIjoiRXhwbG9yaW5nIGFuZCBlc3RhYmxpc2hpbmcgdGhlIGJhcnJpZXJzIHRvIHN1c3RhaW5hYmxlIGh1bWFuaXRhcmlhbiBzdXBwbHkgY2hhaW5zIHVzaW5nIGZ1enp5IGludGVycHJldGl2ZSBzdHJ1Y3R1cmFsIG1vZGVsaW5nIGFuZCBmdXp6eSBNSUNNQUMgYW5hbHlzaXMiLCJUcmFuc2xhdG9ycyI6W10sIlllYXIiOiIyMDIxIiwiWWVhclJlc29sdmVkIjoiMjAyMSIsIkNyZWF0ZWRCeSI6Il9BbmpvbXNob2FlIiwiQ3JlYXRlZE9uIjoiMjAyMi0wMS0zMFQwNDo1NDo1MyIsIk1vZGlmaWVkQnkiOiJfQWxpIiwiSWQiOiI0OTdkZjQ1NC1iNDVkLTRjODUtYTcyNC02MDY2NDZjOWQzMmQiLCJNb2RpZmllZE9uIjoiMjAyMy0xMC0wMlQyMjoyOToxNSIsIlByb2plY3QiOnsiJHJlZiI6IjUifX0sIlVzZU51bWJlcmluZ1R5cGVPZlBhcmVudERvY3VtZW50IjpmYWxzZX1dLCJGb3JtYXR0ZWRUZXh0Ijp7IiRpZCI6IjY4IiwiQ291bnQiOjcsIlRleHRVbml0cyI6W3siJGlkIjoiNjkiLCJGb250U3R5bGUiOnsiJGlkIjoiNzAiLCJOZXV0cmFsIjp0cnVlfSwiUmVhZGluZ09yZGVyIjoxLCJUZXh0IjoiKEJhZyJ9LHsiJGlkIjoiNzEiLCJGb250U3R5bGUiOnsiJGlkIjoiNzIiLCJJdGFsaWMiOnRydWV9LCJSZWFkaW5nT3JkZXIiOjEsIlRleHQiOiIgZXQgYWwuIn0seyIkaWQiOiI3MyIsIkZvbnRTdHlsZSI6eyIkaWQiOiI3NCIsIk5ldXRyYWwiOnRydWV9LCJSZWFkaW5nT3JkZXIiOjEsIlRleHQiOiIsIDIwMjBiOyBQYXRpbCJ9LHsiJGlkIjoiNzUiLCJGb250U3R5bGUiOnsiJGlkIjoiNzYiLCJJdGFsaWMiOnRydWV9LCJSZWFkaW5nT3JkZXIiOjEsIlRleHQiOiIgZXQgYWwuIn0seyIkaWQiOiI3NyIsIkZvbnRTdHlsZSI6eyIkaWQiOiI3OCIsIk5ldXRyYWwiOnRydWV9LCJSZWFkaW5nT3JkZXIiOjEsIlRleHQiOiIsIDIwMjE7IEFicmFoYW1zLCAyMDE0OyBBYmJhcyJ9LHsiJGlkIjoiNzkiLCJGb250U3R5bGUiOnsiJGlkIjoiODAiLCJJdGFsaWMiOnRydWV9LCJSZWFkaW5nT3JkZXIiOjEsIlRleHQiOiIgZXQgYWwuIn0seyIkaWQiOiI4MSIsIkZvbnRTdHlsZSI6eyIkaWQiOiI4MiIsIk5ldXRyYWwiOnRydWV9LCJSZWFkaW5nT3JkZXIiOjEsIlRleHQiOiIsIDIwMjEpIn1dfSwiVGFnIjoiQ2l0YXZpUGxhY2Vob2xkZXIjN2RiMzgxYjItOTVhYi00ZWM0LTg1YzUtZThkN2ZmMjlmNDM2IiwiVGV4dCI6IihCYWcgZXQgYWwuLCAyMDIwYjsgUGF0aWwgZXQgYWwuLCAyMDIxOyBBYnJhaGFtcywgMjAxNDsgQWJiYXMgZXQgYWwuLCAyMDIxKSIsIldBSVZlcnNpb24iOiI2LjguMC4wIn0=}</w:instrText>
          </w:r>
          <w:r w:rsidR="0037480B" w:rsidRPr="00DD54E3">
            <w:rPr>
              <w:color w:val="000000" w:themeColor="text1"/>
              <w:lang w:val="en-GB"/>
            </w:rPr>
            <w:fldChar w:fldCharType="separate"/>
          </w:r>
          <w:r w:rsidR="00B10F20" w:rsidRPr="00DD54E3">
            <w:rPr>
              <w:color w:val="000000" w:themeColor="text1"/>
              <w:lang w:val="en-GB"/>
            </w:rPr>
            <w:t>(Bag</w:t>
          </w:r>
          <w:r w:rsidR="00B10F20" w:rsidRPr="00DD54E3">
            <w:rPr>
              <w:i/>
              <w:color w:val="000000" w:themeColor="text1"/>
              <w:lang w:val="en-GB"/>
            </w:rPr>
            <w:t xml:space="preserve"> et al.</w:t>
          </w:r>
          <w:r w:rsidR="00B10F20" w:rsidRPr="00DD54E3">
            <w:rPr>
              <w:color w:val="000000" w:themeColor="text1"/>
              <w:lang w:val="en-GB"/>
            </w:rPr>
            <w:t>, 2020b; Patil</w:t>
          </w:r>
          <w:r w:rsidR="00B10F20" w:rsidRPr="00DD54E3">
            <w:rPr>
              <w:i/>
              <w:color w:val="000000" w:themeColor="text1"/>
              <w:lang w:val="en-GB"/>
            </w:rPr>
            <w:t xml:space="preserve"> et al.</w:t>
          </w:r>
          <w:r w:rsidR="00B10F20" w:rsidRPr="00DD54E3">
            <w:rPr>
              <w:color w:val="000000" w:themeColor="text1"/>
              <w:lang w:val="en-GB"/>
            </w:rPr>
            <w:t>, 2021; Abrahams, 2014; Abbas</w:t>
          </w:r>
          <w:r w:rsidR="00B10F20" w:rsidRPr="00DD54E3">
            <w:rPr>
              <w:i/>
              <w:color w:val="000000" w:themeColor="text1"/>
              <w:lang w:val="en-GB"/>
            </w:rPr>
            <w:t xml:space="preserve"> et al.</w:t>
          </w:r>
          <w:r w:rsidR="00B10F20" w:rsidRPr="00DD54E3">
            <w:rPr>
              <w:color w:val="000000" w:themeColor="text1"/>
              <w:lang w:val="en-GB"/>
            </w:rPr>
            <w:t>, 2021)</w:t>
          </w:r>
          <w:r w:rsidR="0037480B" w:rsidRPr="00DD54E3">
            <w:rPr>
              <w:color w:val="000000" w:themeColor="text1"/>
              <w:lang w:val="en-GB"/>
            </w:rPr>
            <w:fldChar w:fldCharType="end"/>
          </w:r>
        </w:sdtContent>
      </w:sdt>
      <w:r w:rsidR="00EB5A17" w:rsidRPr="00DD54E3">
        <w:rPr>
          <w:color w:val="000000" w:themeColor="text1"/>
          <w:lang w:val="en-GB"/>
        </w:rPr>
        <w:t xml:space="preserve"> </w:t>
      </w:r>
      <w:r w:rsidR="00CA320A" w:rsidRPr="00DD54E3">
        <w:rPr>
          <w:color w:val="000000" w:themeColor="text1"/>
          <w:lang w:val="en-GB"/>
        </w:rPr>
        <w:t>stud</w:t>
      </w:r>
      <w:r w:rsidR="00FF1F0E" w:rsidRPr="00DD54E3">
        <w:rPr>
          <w:color w:val="000000" w:themeColor="text1"/>
          <w:lang w:val="en-GB"/>
        </w:rPr>
        <w:t>ied</w:t>
      </w:r>
      <w:r w:rsidR="00CA320A" w:rsidRPr="00DD54E3">
        <w:rPr>
          <w:color w:val="000000" w:themeColor="text1"/>
          <w:lang w:val="en-GB"/>
        </w:rPr>
        <w:t xml:space="preserve"> </w:t>
      </w:r>
      <w:r w:rsidR="00EB5A17" w:rsidRPr="00DD54E3">
        <w:rPr>
          <w:color w:val="000000" w:themeColor="text1"/>
          <w:lang w:val="en-GB"/>
        </w:rPr>
        <w:t xml:space="preserve">barriers and enablers of </w:t>
      </w:r>
      <w:r w:rsidR="0009059E" w:rsidRPr="00DD54E3">
        <w:rPr>
          <w:color w:val="000000" w:themeColor="text1"/>
          <w:lang w:val="en-GB"/>
        </w:rPr>
        <w:t xml:space="preserve">SHSCM </w:t>
      </w:r>
      <w:r w:rsidR="00CA320A" w:rsidRPr="00DD54E3">
        <w:rPr>
          <w:color w:val="000000" w:themeColor="text1"/>
          <w:lang w:val="en-GB"/>
        </w:rPr>
        <w:t xml:space="preserve">in relief aid, but such studies are very limited in the </w:t>
      </w:r>
      <w:r w:rsidR="0061350D" w:rsidRPr="00DD54E3">
        <w:rPr>
          <w:color w:val="000000" w:themeColor="text1"/>
          <w:lang w:val="en-GB"/>
        </w:rPr>
        <w:t>development</w:t>
      </w:r>
      <w:r w:rsidR="00E03201" w:rsidRPr="00DD54E3">
        <w:rPr>
          <w:color w:val="000000" w:themeColor="text1"/>
          <w:lang w:val="en-GB"/>
        </w:rPr>
        <w:t xml:space="preserve"> aid</w:t>
      </w:r>
      <w:r w:rsidR="0061350D" w:rsidRPr="00DD54E3">
        <w:rPr>
          <w:color w:val="000000" w:themeColor="text1"/>
          <w:lang w:val="en-GB"/>
        </w:rPr>
        <w:t xml:space="preserve"> sector.</w:t>
      </w:r>
      <w:r w:rsidR="00F973F0" w:rsidRPr="00DD54E3">
        <w:rPr>
          <w:color w:val="000000" w:themeColor="text1"/>
          <w:lang w:val="en-GB"/>
        </w:rPr>
        <w:t xml:space="preserve"> </w:t>
      </w:r>
      <w:r w:rsidR="009C1FC2" w:rsidRPr="00DD54E3">
        <w:rPr>
          <w:color w:val="000000" w:themeColor="text1"/>
          <w:lang w:val="en-GB"/>
        </w:rPr>
        <w:t xml:space="preserve">This </w:t>
      </w:r>
      <w:r w:rsidR="0008514E" w:rsidRPr="00DD54E3">
        <w:rPr>
          <w:color w:val="000000" w:themeColor="text1"/>
          <w:lang w:val="en-GB"/>
        </w:rPr>
        <w:t>is significant, since</w:t>
      </w:r>
      <w:r w:rsidR="009C1FC2" w:rsidRPr="00DD54E3">
        <w:rPr>
          <w:color w:val="000000" w:themeColor="text1"/>
          <w:lang w:val="en-GB"/>
        </w:rPr>
        <w:t xml:space="preserve"> the majority of emergencies </w:t>
      </w:r>
      <w:r w:rsidR="00FF1F0E" w:rsidRPr="00DD54E3">
        <w:rPr>
          <w:color w:val="000000" w:themeColor="text1"/>
          <w:lang w:val="en-GB"/>
        </w:rPr>
        <w:t xml:space="preserve">tend to </w:t>
      </w:r>
      <w:r w:rsidR="009C1FC2" w:rsidRPr="00DD54E3">
        <w:rPr>
          <w:color w:val="000000" w:themeColor="text1"/>
          <w:lang w:val="en-GB"/>
        </w:rPr>
        <w:t xml:space="preserve">evolve </w:t>
      </w:r>
      <w:r w:rsidR="00566FFC" w:rsidRPr="00DD54E3">
        <w:rPr>
          <w:color w:val="000000" w:themeColor="text1"/>
          <w:lang w:val="en-GB"/>
        </w:rPr>
        <w:t>into longer-term development programmes during</w:t>
      </w:r>
      <w:r w:rsidR="00FF1F0E" w:rsidRPr="00DD54E3">
        <w:rPr>
          <w:color w:val="000000" w:themeColor="text1"/>
          <w:lang w:val="en-GB"/>
        </w:rPr>
        <w:t xml:space="preserve"> the </w:t>
      </w:r>
      <w:r w:rsidR="00566FFC" w:rsidRPr="00DD54E3">
        <w:rPr>
          <w:color w:val="000000" w:themeColor="text1"/>
          <w:lang w:val="en-GB"/>
        </w:rPr>
        <w:t>recovery phase, which</w:t>
      </w:r>
      <w:r w:rsidR="00735358" w:rsidRPr="00DD54E3">
        <w:rPr>
          <w:color w:val="000000" w:themeColor="text1"/>
          <w:lang w:val="en-GB"/>
        </w:rPr>
        <w:t xml:space="preserve"> are </w:t>
      </w:r>
      <w:r w:rsidR="00D44F71" w:rsidRPr="00DD54E3">
        <w:rPr>
          <w:color w:val="000000" w:themeColor="text1"/>
          <w:lang w:val="en-GB"/>
        </w:rPr>
        <w:t>cent</w:t>
      </w:r>
      <w:r w:rsidR="00FF1F0E" w:rsidRPr="00DD54E3">
        <w:rPr>
          <w:color w:val="000000" w:themeColor="text1"/>
          <w:lang w:val="en-GB"/>
        </w:rPr>
        <w:t>red</w:t>
      </w:r>
      <w:r w:rsidR="009C1FC2" w:rsidRPr="00DD54E3">
        <w:rPr>
          <w:color w:val="000000" w:themeColor="text1"/>
          <w:lang w:val="en-GB"/>
        </w:rPr>
        <w:t xml:space="preserve"> </w:t>
      </w:r>
      <w:r w:rsidR="00E03201" w:rsidRPr="00DD54E3">
        <w:rPr>
          <w:color w:val="000000" w:themeColor="text1"/>
          <w:lang w:val="en-GB"/>
        </w:rPr>
        <w:t xml:space="preserve">around </w:t>
      </w:r>
      <w:r w:rsidR="009D5F2F" w:rsidRPr="00DD54E3">
        <w:rPr>
          <w:color w:val="000000" w:themeColor="text1"/>
          <w:lang w:val="en-GB"/>
        </w:rPr>
        <w:t>SDGs</w:t>
      </w:r>
      <w:r w:rsidR="009C1FC2" w:rsidRPr="00DD54E3">
        <w:rPr>
          <w:color w:val="000000" w:themeColor="text1"/>
          <w:lang w:val="en-GB"/>
        </w:rPr>
        <w:t>.</w:t>
      </w:r>
      <w:r w:rsidR="00AA47F0" w:rsidRPr="00DD54E3">
        <w:rPr>
          <w:color w:val="000000" w:themeColor="text1"/>
          <w:lang w:val="en-GB"/>
        </w:rPr>
        <w:t xml:space="preserve"> </w:t>
      </w:r>
    </w:p>
    <w:p w14:paraId="622BEA32" w14:textId="2DB60DDE" w:rsidR="000B712D" w:rsidRPr="00DD54E3" w:rsidRDefault="00C933A9" w:rsidP="009E74E7">
      <w:pPr>
        <w:pStyle w:val="Body"/>
        <w:rPr>
          <w:color w:val="000000" w:themeColor="text1"/>
          <w:lang w:val="en-GB"/>
        </w:rPr>
      </w:pPr>
      <w:r w:rsidRPr="00DD54E3">
        <w:rPr>
          <w:color w:val="000000" w:themeColor="text1"/>
          <w:lang w:val="en-GB"/>
        </w:rPr>
        <w:t>Seventh, e</w:t>
      </w:r>
      <w:r w:rsidR="00EE1F2A" w:rsidRPr="00DD54E3">
        <w:rPr>
          <w:color w:val="000000" w:themeColor="text1"/>
          <w:lang w:val="en-GB"/>
        </w:rPr>
        <w:t>xisting r</w:t>
      </w:r>
      <w:r w:rsidR="000B712D" w:rsidRPr="00DD54E3">
        <w:rPr>
          <w:color w:val="000000" w:themeColor="text1"/>
          <w:lang w:val="en-GB"/>
        </w:rPr>
        <w:t>esearch on coordination and collaboration</w:t>
      </w:r>
      <w:r w:rsidR="00E7027D" w:rsidRPr="00DD54E3">
        <w:rPr>
          <w:color w:val="000000" w:themeColor="text1"/>
          <w:lang w:val="en-GB"/>
        </w:rPr>
        <w:t xml:space="preserve"> </w:t>
      </w:r>
      <w:sdt>
        <w:sdtPr>
          <w:rPr>
            <w:color w:val="000000" w:themeColor="text1"/>
            <w:lang w:val="en-GB"/>
          </w:rPr>
          <w:alias w:val="To edit, see citavi.com/edit"/>
          <w:tag w:val="CitaviPlaceholder#23fdc201-0a8f-4cf6-92d7-7b8fdf86a474"/>
          <w:id w:val="26605430"/>
          <w:placeholder>
            <w:docPart w:val="DefaultPlaceholder_-1854013440"/>
          </w:placeholder>
        </w:sdtPr>
        <w:sdtContent>
          <w:r w:rsidR="009E74E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AzYTkwMjA3LTNiNmMtNGRhNS05YTgzLTkyZWJlMDM4YTI2OCIsIlJhbmdlTGVuZ3RoIjoyMiwiUmVmZXJlbmNlSWQiOiJkYjJlNmE0Yi01NDY2LTQyODEtYjAxZS0xZTdmOTBiMTQxOTk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nVtaW5vcmkiLCJMYXN0TmFtZSI6IlRveWFzYWtpIiwiUHJvdGVjdGVkIjpmYWxzZSwiU2V4IjowLCJDcmVhdGVkQnkiOiJfQWxpYW4iLCJDcmVhdGVkT24iOiIyMDE3LTA1LTE5VDA5OjU2OjEyIiwiTW9kaWZpZWRCeSI6Il9BbGlhbiIsIklkIjoiNjE0Y2M0OGEtNzUxMy00YWYxLWJjNDAtZGY4NGViMzk0ZTNkIiwiTW9kaWZpZWRPbiI6IjIwMTctMDUtMTlUMDk6NTY6MTIiLCJQcm9qZWN0Ijp7IiRpZCI6IjUiLCIkdHlwZSI6IlN3aXNzQWNhZGVtaWMuQ2l0YXZpLlByb2plY3QsIFN3aXNzQWNhZGVtaWMuQ2l0YXZpIn19LHsiJGlkIjoiNiIsIiR0eXBlIjoiU3dpc3NBY2FkZW1pYy5DaXRhdmkuUGVyc29uLCBTd2lzc0FjYWRlbWljLkNpdGF2aSIsIkZpcnN0TmFtZSI6IkVtZWwiLCJMYXN0TmFtZSI6IkFyaWthbiIsIlByb3RlY3RlZCI6ZmFsc2UsIlNleCI6MSwiQ3JlYXRlZEJ5IjoiX0FsaWFuIiwiQ3JlYXRlZE9uIjoiMjAxNy0wNS0xOVQwOTo1NjoxMiIsIk1vZGlmaWVkQnkiOiJfQWxpYW4iLCJJZCI6IjNkYjRlNzU2LTJmZTgtNGUzZi04ZTIxLTdkZjg0ZWJmM2E4MiIsIk1vZGlmaWVkT24iOiIyMDE3LTA1LTE5VDA5OjU2OjEyIiwiUHJvamVjdCI6eyIkcmVmIjoiNSJ9fSx7IiRpZCI6IjciLCIkdHlwZSI6IlN3aXNzQWNhZGVtaWMuQ2l0YXZpLlBlcnNvbiwgU3dpc3NBY2FkZW1pYy5DaXRhdmkiLCJGaXJzdE5hbWUiOiJMZW5hIiwiTGFzdE5hbWUiOiJTaWxiZXJtYXlyIiwiUHJvdGVjdGVkIjpmYWxzZSwiU2V4IjoxLCJDcmVhdGVkQnkiOiJfQWxpYW4iLCJDcmVhdGVkT24iOiIyMDE3LTA1LTE5VDA5OjU2OjEyIiwiTW9kaWZpZWRCeSI6Il9BbGlhbiIsIklkIjoiNjMxYjExY2QtNTFlYS00NmRiLWFlN2UtMWI5ODAwMjgyODI5IiwiTW9kaWZpZWRPbiI6IjIwMTctMDUtMTlUMDk6NTY6MTIiLCJQcm9qZWN0Ijp7IiRyZWYiOiI1In19LHsiJGlkIjoiOCIsIiR0eXBlIjoiU3dpc3NBY2FkZW1pYy5DaXRhdmkuUGVyc29uLCBTd2lzc0FjYWRlbWljLkNpdGF2aSIsIkZpcnN0TmFtZSI6IklvYW5uYSIsIkxhc3ROYW1lIjoiRmFsYWdhcmEgU2lnYWxhIiwiUHJvdGVjdGVkIjpmYWxzZSwiU2V4IjowLCJDcmVhdGVkQnkiOiJfQUxJIiwiQ3JlYXRlZE9uIjoiMjAyMi0wMy0xMlQwNjowNDo1NSIsIk1vZGlmaWVkQnkiOiJfQUxJIiwiSWQiOiJhM2ZjOGM2NC0xZTRhLTQ2MzMtOGMwNi1lNjNmZDMzMDY5OWYiLCJNb2RpZmllZE9uIjoiMjAyMi0wMy0xMlQwNjowNDo1NSIsIlByb2plY3QiOnsiJHJlZiI6IjUifX1dLCJDaXRhdGlvbktleSI6IlRveWFzYWtpIGV0IGFsLiAyMDE3IiwiQ2l0YXRpb25LZXlVcGRhdGVUeXBlIjowLCJDb2xsYWJvcmF0b3JzIjpbXSwiQ3VzdG9tRmllbGQxIjoiNTgiLCJDdXN0b21GaWVsZDIiOiJBbmFseXRpY2FsIiwiQ3VzdG9tRmllbGQzIjoiU3VkZGVuLW9uc2V0IiwiQ3VzdG9tRmllbGQ0IjoiRGlzYXN0ZXIgcmVsaWVmIiwiQ3VzdG9tRmllbGQ1IjoiUmVzcG9uc2UiLCJDdXN0b21GaWVsZDYiOiJBbmFseXRpY2FsIG1vZGVsaW5nIiwiQ3VzdG9tRmllbGQ3IjoiTm90IFNwZWNpZmljIiwiQ3VzdG9tRmllbGQ4IjoiR2FtZSBUaGVvcnkiLCJDdXN0b21GaWVsZDkiOiJDYW5hZGEiLCJEb2kiOiIxMC4xMTExL3BvbXMuMTI2NjE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xMS9wb21zLjEyNjYxIiwiVXJpU3RyaW5nIjoiaHR0cHM6Ly9kb2kub3JnLzEwLjExMTEvcG9tcy4xMjY2MS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GlhbiIsIkNyZWF0ZWRPbiI6IjIwMTctMDUtMTlUMDk6NTY6MTIiLCJNb2RpZmllZEJ5IjoiX0FsaWFuIiwiSWQiOiJhNzU1NjQwZS04YzczLTQwODAtYTQzYS1iZGIxNmI2OGFhMmIiLCJNb2RpZmllZE9uIjoiMjAxNy0wNS0xOVQwOTo1NjoxMiIsIlByb2plY3QiOnsiJHJlZiI6IjUifX1dLCJOdW1iZXIiOiI2IiwiT3JnYW5pemF0aW9ucyI6W10sIk90aGVyc0ludm9sdmVkIjpbXSwiUGFnZVJhbmdlIjoiPHNwPlxyXG4gIDxuPjEyMjE8L24+XHJcbiAgPGluPnRydWU8L2luPlxyXG4gIDxvcz4xMjIxPC9vcz5cclxuICA8cHM+MTIyMTwvcHM+XHJcbjwvc3A+XHJcbjxlcD5cclxuICA8bj4xMjM3PC9uPlxyXG4gIDxpbj50cnVlPC9pbj5cclxuICA8b3M+MTIzNzwvb3M+XHJcbiAgPHBzPjEyMzc8L3BzPlxyXG48L2VwPlxyXG48b3M+MTIyMS0xMjM3PC9vcz4iLCJQZXJpb2RpY2FsIjp7IiRpZCI6IjEz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3siJGlkIjoiMTQiLCIkdHlwZSI6IlN3aXNzQWNhZGVtaWMuQ2l0YXZpLlB1Ymxpc2hlciwgU3dpc3NBY2FkZW1pYy5DaXRhdmkiLCJOYW1lIjoiV2lsZXkgT25saW5lIExpYnJhcnkiLCJQcm90ZWN0ZWQiOmZhbHNlLCJDcmVhdGVkQnkiOiJfYSIsIkNyZWF0ZWRPbiI6IjIwMTYtMDYtMjJUMDg6MTI6MTkiLCJNb2RpZmllZEJ5IjoiX2EiLCJJZCI6ImY3ODRiYWQ0LTVmZTMtNDUzMS04ODAyLWVhN2M0ZGU1NmVlZCIsIk1vZGlmaWVkT24iOiIyMDE2LTA2LTIyVDA4OjEyOjE5IiwiUHJvamVjdCI6eyIkcmVmIjoiNSJ9fV0sIlF1b3RhdGlvbnMiOltdLCJSZWZlcmVuY2VUeXBlIjoiSm91cm5hbEFydGljbGUiLCJTaG9ydFRpdGxlIjoiVG95YXNha2ksIEFyaWthbiBldCBhbC4gMjAxNyDigJMgRGlzYXN0ZXIgUmVsaWVmIEludmVudG9yeSBNYW5hZ2VtZW50IiwiU2hvcnRUaXRsZVVwZGF0ZVR5cGUiOjAsIlNvdXJjZU9mQmlibGlvZ3JhcGhpY0luZm9ybWF0aW9uIjoiQ3Jvc3NSZWYiLCJTdGF0aWNJZHMiOlsiZTk0ZWM1YjAtZTBiYS00ZDEwLWFlN2UtYzkwZjYzOGQ5YWZkIl0sIlRhYmxlT2ZDb250ZW50c0NvbXBsZXhpdHkiOjAsIlRhYmxlT2ZDb250ZW50c1NvdXJjZVRleHRGb3JtYXQiOjAsIlRhc2tzIjpbXSwiVGl0bGUiOiJEaXNhc3RlciBSZWxpZWYgSW52ZW50b3J5IE1hbmFnZW1lbnQ6IEhvcml6b250YWwgQ29vcGVyYXRpb24gYmV0d2VlbiBIdW1hbml0YXJpYW4gT3JnYW5pemF0aW9ucyIsIlRyYW5zbGF0b3JzIjpbXSwiVm9sdW1lIjoiMjYiLCJZZWFyIjoiMjAxNyIsIlllYXJSZXNvbHZlZCI6IjIwMTciLCJDcmVhdGVkQnkiOiJfQWxpYW4iLCJDcmVhdGVkT24iOiIyMDE3LTA1LTE5VDA5OjU2OjEyIiwiTW9kaWZpZWRCeSI6Il9BbGkiLCJJZCI6ImRiMmU2YTRiLTU0NjYtNDI4MS1iMDFlLTFlN2Y5MGIxNDE5OSIsIk1vZGlmaWVkT24iOiIyMDIzLTEwLTAyVDIyOjI5OjE1IiwiUHJvamVjdCI6eyIkcmVmIjoiNSJ9fSwiVXNlTnVtYmVyaW5nVHlwZU9mUGFyZW50RG9jdW1lbnQiOmZhbHNlfSx7IiRpZCI6IjE1IiwiJHR5cGUiOiJTd2lzc0FjYWRlbWljLkNpdGF2aS5DaXRhdGlvbnMuV29yZFBsYWNlaG9sZGVyRW50cnksIFN3aXNzQWNhZGVtaWMuQ2l0YXZpIiwiSWQiOiIxNjdkOWNkNi1hNmRmLTQ1MTctODdmZC00OTdhZDRjNWRhYTgiLCJSYW5nZVN0YXJ0IjoyMiwiUmFuZ2VMZW5ndGgiOjIwLCJSZWZlcmVuY2VJZCI6IjFhOGQ2Zjk2LTY3YzUtNGY2OS1iYThiLWJiNDA0NGI5YjA2MiIsIlJlZmVyZW5jZSI6eyIkaWQiOiIxNiIsIiR0eXBlIjoiU3dpc3NBY2FkZW1pYy5DaXRhdmkuUmVmZXJlbmNlLCBTd2lzc0FjYWRlbWljLkNpdGF2aSIsIkFic3RyYWN0Q29tcGxleGl0eSI6MCwiQWJzdHJhY3RTb3VyY2VUZXh0Rm9ybWF0IjowLCJBdXRob3JzIjpbeyIkaWQiOiIxNyIsIiR0eXBlIjoiU3dpc3NBY2FkZW1pYy5DaXRhdmkuUGVyc29uLCBTd2lzc0FjYWRlbWljLkNpdGF2aSIsIkZpcnN0TmFtZSI6Illhc21pbmUiLCJMYXN0TmFtZSI6IlNhYnJpIiwiUHJvdGVjdGVkIjpmYWxzZSwiU2V4IjowLCJDcmVhdGVkQnkiOiJfQUxJIiwiQ3JlYXRlZE9uIjoiMjAyMi0wNS0zMFQwNTozNToyOSIsIk1vZGlmaWVkQnkiOiJfQUxJIiwiSWQiOiI0YTM1ZjYxNy0yMTMwLTQxMzQtODBlNS1kZGEwMzRkOTJhMzYiLCJNb2RpZmllZE9uIjoiMjAyMi0wNS0zMFQwNTozNToyOSIsIlByb2plY3QiOnsiJHJlZiI6IjUifX0seyIkaWQiOiIxOCIsIiR0eXBlIjoiU3dpc3NBY2FkZW1pYy5DaXRhdmkuUGVyc29uLCBTd2lzc0FjYWRlbWljLkNpdGF2aSIsIkZpcnN0TmFtZSI6Ik1vaGFtbWFkIiwiTGFzdE5hbWUiOiJaYXJlaSIsIk1pZGRsZU5hbWUiOiJIb3NzZWluIiwiUHJvdGVjdGVkIjpmYWxzZSwiU2V4IjoyLCJDcmVhdGVkQnkiOiJfQUxJIiwiQ3JlYXRlZE9uIjoiMjAyMi0wMy0xNlQxMTozNDoyMiIsIk1vZGlmaWVkQnkiOiJfQUxJIiwiSWQiOiI2YWU1NGZmMy1lMWE5LTRhYmMtOWQ5MS04NjI0NTQzYzIzZjEiLCJNb2RpZmllZE9uIjoiMjAyMi0wMy0xNlQxMTozNDoyMiIsIlByb2plY3QiOnsiJHJlZiI6IjUifX0seyIkaWQiOiIxOSIsIiR0eXBlIjoiU3dpc3NBY2FkZW1pYy5DaXRhdmkuUGVyc29uLCBTd2lzc0FjYWRlbWljLkNpdGF2aSIsIkZpcnN0TmFtZSI6IkNocmlzdGluZSIsIkxhc3ROYW1lIjoiSGFybGFuZCIsIlByb3RlY3RlZCI6ZmFsc2UsIlNleCI6MCwiQ3JlYXRlZEJ5IjoiX0FMSSIsIkNyZWF0ZWRPbiI6IjIwMjItMDUtMzBUMDU6MzU6MjkiLCJNb2RpZmllZEJ5IjoiX0FMSSIsIklkIjoiNGQ4MWRhNmItMDgyNC00ZmY2LWJmZjAtMWIyMTMwYTk0MTUzIiwiTW9kaWZpZWRPbiI6IjIwMjItMDUtMzBUMDU6MzU6MjkiLCJQcm9qZWN0Ijp7IiRyZWYiOiI1In19XSwiQ2l0YXRpb25LZXkiOiJTYWJyaSBldCBhbC4gMjAxOSIsIkNpdGF0aW9uS2V5VXBkYXRlVHlwZSI6MCwiQ29sbGFib3JhdG9ycyI6W10sIkN1c3RvbUZpZWxkMSI6IjE3IiwiQ3VzdG9tRmllbGQyIjoiRW1waXJpY2FsIiwiQ3VzdG9tRmllbGQzIjoiU3VkZGVuLW9uc2V0IiwiQ3VzdG9tRmllbGQ0IjoiRGlzYXN0ZXIgcmVsaWVmIiwiQ3VzdG9tRmllbGQ1IjoiUmVzcG9uc2UiLCJDdXN0b21GaWVsZDYiOiJBY3Rpb24gcmVzZWFyY2giLCJDdXN0b21GaWVsZDciOiJFbnZpcm9ubWVudCIsIkN1c3RvbUZpZWxkOCI6Ik5vdCBTcGVjaWZpYyIsIkN1c3RvbUZpZWxkOSI6IlVLIiwiRG9pIjoiMTAuMTEwOC9KSExTQ00tMDYtMjAxOC0wMDQxIiwiRWRpdG9ycyI6W10sIkV2YWx1YXRpb25Db21wbGV4aXR5IjowLCJFdmFsdWF0aW9uU291cmNlVGV4dEZvcm1hdCI6MCwiR3JvdXBzIjpbeyIkcmVmIjoiOSJ9XSwiSGFzTGFiZWwxIjpmYWxzZSwiSGFzTGFiZWwyIjpmYWxzZSwiS2V5d29yZHMiOltdLCJMb2NhdGlvbnMiOlt7IiRpZCI6IjIwIiwiJHR5cGUiOiJTd2lzc0FjYWRlbWljLkNpdGF2aS5Mb2NhdGlvbiwgU3dpc3NBY2FkZW1pYy5DaXRhdmkiLCJBZGRyZXNzIjp7IiRpZCI6IjIxIiwiJHR5cGUiOiJTd2lzc0FjYWRlbWljLkNpdGF2aS5MaW5rZWRSZXNvdXJjZSwgU3dpc3NBY2FkZW1pYy5DaXRhdmkiLCJMaW5rZWRSZXNvdXJjZVR5cGUiOjUsIk9yaWdpbmFsU3RyaW5nIjoiMTAuMTEwOC9KSExTQ00tMDYtMjAxOC0wMDQxIiwiVXJpU3RyaW5nIjoiaHR0cHM6Ly9kb2kub3JnLzEwLjExMDgvSkhMU0NNLTA2LTIwMTgtMDA0MSIsIkxpbmtlZFJlc291cmNlU3RhdHVzIjo4LCJQcm9wZXJ0aWVzIjp7IiRpZCI6IjI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zMFQwNTozNToyOSIsIk1vZGlmaWVkQnkiOiJfQUxJIiwiSWQiOiIxNDg4YzNhNy02Mjc5LTRiMzUtOGU4ZC1jZmJmNjg5Y2IxMTUiLCJNb2RpZmllZE9uIjoiMjAyMi0wNS0zMFQwNTozNToyOSIsIlByb2plY3QiOnsiJHJlZiI6IjUifX1dLCJOdW1iZXIiOiIzIiwiT3JnYW5pemF0aW9ucyI6W10sIk90aGVyc0ludm9sdmVkIjpbXSwiUGFnZVJhbmdlIjoiPHNwPlxyXG4gIDxuPjM3MTwvbj5cclxuICA8aW4+dHJ1ZTwvaW4+XHJcbiAgPG9zPjM3MTwvb3M+XHJcbiAgPHBzPjM3MTwvcHM+XHJcbjwvc3A+XHJcbjxlcD5cclxuICA8bj40MDk8L24+XHJcbiAgPGluPnRydWU8L2luPlxyXG4gIDxvcz40MDk8L29zPlxyXG4gIDxwcz40MDk8L3BzPlxyXG48L2VwPlxyXG48b3M+MzcxLTQwOTwvb3M+IiwiUGVyaW9kaWNhbCI6eyIkaWQiOiIyMy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jQ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lNhYnJpLCBaYXJlaSBldCBhbC4gMjAxOSDigJMgVXNpbmcgY29sbGFib3JhdGl2ZSByZXNlYXJjaCBtZXRob2RvbG9naWVzIiwiU2hvcnRUaXRsZVVwZGF0ZVR5cGUiOjAsIlNvdXJjZU9mQmlibGlvZ3JhcGhpY0luZm9ybWF0aW9uIjoiQ3Jvc3NSZWYiLCJTdGF0aWNJZHMiOlsiNmJjZDA0YjktMTU4Ny00NzY0LWFjMmEtODA3OTQzOWI5ZmRhIl0sIlRhYmxlT2ZDb250ZW50c0NvbXBsZXhpdHkiOjAsIlRhYmxlT2ZDb250ZW50c1NvdXJjZVRleHRGb3JtYXQiOjAsIlRhc2tzIjpbXSwiVGl0bGUiOiJVc2luZyBjb2xsYWJvcmF0aXZlIHJlc2VhcmNoIG1ldGhvZG9sb2dpZXMgaW4gaHVtYW5pdGFyaWFuIHN1cHBseSBjaGFpbnMiLCJUcmFuc2xhdG9ycyI6W10sIlZvbHVtZSI6IjkiLCJZZWFyIjoiMjAxOSIsIlllYXJSZXNvbHZlZCI6IjIwMTkiLCJDcmVhdGVkQnkiOiJfQUxJIiwiQ3JlYXRlZE9uIjoiMjAyMi0wNS0zMFQwNTozNToyOSIsIk1vZGlmaWVkQnkiOiJfQWxpIiwiSWQiOiIxYThkNmY5Ni02N2M1LTRmNjktYmE4Yi1iYjQwNDRiOWIwNjIiLCJNb2RpZmllZE9uIjoiMjAyMy0xMC0wMlQyMjoyOToxNSIsIlByb2plY3QiOnsiJHJlZiI6IjUifX0sIlVzZU51bWJlcmluZ1R5cGVPZlBhcmVudERvY3VtZW50IjpmYWxzZX0seyIkaWQiOiIyNSIsIiR0eXBlIjoiU3dpc3NBY2FkZW1pYy5DaXRhdmkuQ2l0YXRpb25zLldvcmRQbGFjZWhvbGRlckVudHJ5LCBTd2lzc0FjYWRlbWljLkNpdGF2aSIsIklkIjoiMmQxODZkNWYtMzUxYi00NGQzLWJiMzMtZGNmNWVjZjM5NmIxIiwiUmFuZ2VTdGFydCI6NDIsIlJhbmdlTGVuZ3RoIjoxNSwiUmVmZXJlbmNlSWQiOiI5MmIxMWRiMy0xNDU3LTRkZDQtOGYyMy00YTAyMmZiYjU5ZDciLCJSZWZlcmVuY2UiOnsiJGlkIjoiMjYiLCIkdHlwZSI6IlN3aXNzQWNhZGVtaWMuQ2l0YXZpLlJlZmVyZW5jZSwgU3dpc3NBY2FkZW1pYy5DaXRhdmkiLCJBYnN0cmFjdENvbXBsZXhpdHkiOjAsIkFic3RyYWN0U291cmNlVGV4dEZvcm1hdCI6MCwiQXV0aG9ycyI6W3siJGlkIjoiMjciLCIkdHlwZSI6IlN3aXNzQWNhZGVtaWMuQ2l0YXZpLlBlcnNvbiwgU3dpc3NBY2FkZW1pYy5DaXRhdmkiLCJGaXJzdE5hbWUiOiJQYXVsIiwiTGFzdE5hbWUiOiJMYXJzb24iLCJNaWRkbGVOYW1lIjoiRC4iLCJQcm90ZWN0ZWQiOmZhbHNlLCJTZXgiOjAsIkNyZWF0ZWRCeSI6Il9BTEkiLCJDcmVhdGVkT24iOiIyMDIyLTA0LTI4VDA0OjExOjI4IiwiTW9kaWZpZWRCeSI6Il9BTEkiLCJJZCI6IjVjMDhmNWU1LWFiMTktNGEyMC1hMjNlLTQ1NGU5ODZmODZiYyIsIk1vZGlmaWVkT24iOiIyMDIyLTA0LTI4VDA0OjExOjI4IiwiUHJvamVjdCI6eyIkcmVmIjoiNSJ9fV0sIkNpdGF0aW9uS2V5IjoiTGFyc29uIDIwMjEiLCJDaXRhdGlvbktleVVwZGF0ZVR5cGUiOjAsIkNvbGxhYm9yYXRvcnMiOltdLCJDdXN0b21GaWVsZDEiOiIwIiwiQ3VzdG9tRmllbGQyIjoiQ29uY2VwdHVhbCIsIkN1c3RvbUZpZWxkMyI6IkJvdGggb3Igbm90IHNwZWNpZmljIiwiQ3VzdG9tRmllbGQ0IjoiQm90aCBvciBub3Qgc3BlY2lmaWMiLCJDdXN0b21GaWVsZDUiOiJOb3Qgc3BlY2lmaWMiLCJDdXN0b21GaWVsZDYiOiJDb25jZXB0dWFsIFJlc2VhcmNoIiwiQ3VzdG9tRmllbGQ3IjoiRW52aXJvbm1lbnQrU29jaWFsIiwiQ3VzdG9tRmllbGQ4IjoiTm90IFNwZWNpZmljIiwiQ3VzdG9tRmllbGQ5IjoiQ2FuYWRhIiwiRG9pIjoiMTAuMTEwOC9KSExTQ00tMDYtMjAyMS0wMDU5IiwiRWRpdG9ycyI6W10sIkV2YWx1YXRpb25Db21wbGV4aXR5IjowLCJFdmFsdWF0aW9uU291cmNlVGV4dEZvcm1hdCI6MCwiR3JvdXBzIjpbeyIkcmVmIjoiOSJ9XSwiSGFzTGFiZWwxIjpmYWxzZSwiSGFzTGFiZWwyIjpmYWxzZSwiS2V5d29yZHMiOltdLCJMb2NhdGlvbnMiOlt7IiRpZCI6IjI4IiwiJHR5cGUiOiJTd2lzc0FjYWRlbWljLkNpdGF2aS5Mb2NhdGlvbiwgU3dpc3NBY2FkZW1pYy5DaXRhdmkiLCJBZGRyZXNzIjp7IiRpZCI6IjI5IiwiJHR5cGUiOiJTd2lzc0FjYWRlbWljLkNpdGF2aS5MaW5rZWRSZXNvdXJjZSwgU3dpc3NBY2FkZW1pYy5DaXRhdmkiLCJMaW5rZWRSZXNvdXJjZVR5cGUiOjUsIk9yaWdpbmFsU3RyaW5nIjoiaHR0cHM6Ly93d3cuZW1lcmFsZC5jb20vaW5zaWdodC9jb250ZW50L2RvaS8xMC4xMTA4L0pITFNDTS0wNi0yMDIxLTAwNTkvZnVsbC9odG1sIiwiVXJpU3RyaW5nIjoiaHR0cHM6Ly93d3cuZW1lcmFsZC5jb20vaW5zaWdodC9jb250ZW50L2RvaS8xMC4xMTA4L0pITFNDTS0wNi0yMDIxLTAwNTkvZnVsbC9odG1sIiwiTGlua2VkUmVzb3VyY2VTdGF0dXMiOjgsIlByb3BlcnRpZXMiOnsiJGlkIjoiMz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I1IiwiTW9kaWZpZWRCeSI6Il9BbmpvbXNob2FlIiwiSWQiOiJhODI1ZmNhMS1kMDEzLTQ2MzktYmI2NC04Zjk0ZGUyM2U2YzkiLCJNb2RpZmllZE9uIjoiMjAyMi0wMy0xMVQwNjozMzoyNSIsIlByb2plY3QiOnsiJHJlZiI6IjUifX0seyIkaWQiOiIzMSIsIiR0eXBlIjoiU3dpc3NBY2FkZW1pYy5DaXRhdmkuTG9jYXRpb24sIFN3aXNzQWNhZGVtaWMuQ2l0YXZpIiwiQWRkcmVzcyI6eyIkaWQiOiIzMiIsIiR0eXBlIjoiU3dpc3NBY2FkZW1pYy5DaXRhdmkuTGlua2VkUmVzb3VyY2UsIFN3aXNzQWNhZGVtaWMuQ2l0YXZpIiwiTGlua2VkUmVzb3VyY2VUeXBlIjo1LCJPcmlnaW5hbFN0cmluZyI6Imh0dHBzOi8vd3d3LnNjb3B1cy5jb20vaW53YXJkL3JlY29yZC51cmk/ZWlkPTItczIuMC04NTExMTMwMDcxMSZkb2k9MTAuMTEwOCUyZkpITFNDTS0wNi0yMDIxLTAwNTkmcGFydG5lcklEPTQwJm1kNT03YWY3YTIxMGY3YjUxMjRiMjg5MzZhMTgwYmY5NzhjNyIsIlVyaVN0cmluZyI6Imh0dHBzOi8vd3d3LnNjb3B1cy5jb20vaW53YXJkL3JlY29yZC51cmk/ZWlkPTItczIuMC04NTExMTMwMDcxMSZkb2k9MTAuMTEwOCUyZkpITFNDTS0wNi0yMDIxLTAwNTkmcGFydG5lcklEPTQwJm1kNT03YWY3YTIxMGY3YjUxMjRiMjg5MzZhMTgwYmY5NzhjNyIsIkxpbmtlZFJlc291cmNlU3RhdHVzIjo4LCJQcm9wZXJ0aWVzIjp7IiRpZCI6IjM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gzY2IzNDVlLWFjOGQtNGI1MS1hZjQ0LTA3NDQ3YjllYzJlOCIsIk1vZGlmaWVkT24iOiIyMDIyLTAxLTMwVDA0OjU0OjUzIiwiUHJvamVjdCI6eyIkcmVmIjoiNSJ9fSx7IiRpZCI6IjM0IiwiJHR5cGUiOiJTd2lzc0FjYWRlbWljLkNpdGF2aS5Mb2NhdGlvbiwgU3dpc3NBY2FkZW1pYy5DaXRhdmkiLCJBZGRyZXNzIjp7IiRpZCI6IjM1IiwiJHR5cGUiOiJTd2lzc0FjYWRlbWljLkNpdGF2aS5MaW5rZWRSZXNvdXJjZSwgU3dpc3NBY2FkZW1pYy5DaXRhdmkiLCJMaW5rZWRSZXNvdXJjZVR5cGUiOjUsIk9yaWdpbmFsU3RyaW5nIjoiMTAuMTEwOC9KSExTQ00tMDYtMjAyMS0wMDU5IiwiVXJpU3RyaW5nIjoiaHR0cHM6Ly9kb2kub3JnLzEwLjExMDgvSkhMU0NNLTA2LTIwMjEtMDA1OSIsIkxpbmtlZFJlc291cmNlU3RhdHVzIjo4LCJQcm9wZXJ0aWVzIjp7IiRpZCI6IjM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FjOTYzZGU5LWYyYTItNGUwOS05ZTg5LWVhZjljYzQwMjc4YiIsIk1vZGlmaWVkT24iOiIyMDIyLTAxLTMwVDA0OjU0OjUzIiwiUHJvamVjdCI6eyIkcmVmIjoiNSJ9fV0sIk51bWJlciI6IjQiLCJPbmxpbmVBZGRyZXNzIjoiaHR0cHM6Ly93d3cuc2NvcHVzLmNvbS9pbndhcmQvcmVjb3JkLnVyaT9laWQ9Mi1zMi4wLTg1MTExMzAwNzExJmRvaT0xMC4xMTA4JTJmSkhMU0NNLTA2LTIwMjEtMDA1OSZwYXJ0bmVySUQ9NDAmbWQ1PTdhZjdhMjEwZjdiNTEyNGIyODkzNmExODBiZjk3OGM3IiwiT3JnYW5pemF0aW9ucyI6W10sIk90aGVyc0ludm9sdmVkIjpbXSwiUGFnZVJhbmdlIjoiPHNwPlxyXG4gIDxuPjYwOTwvbj5cclxuICA8aW4+dHJ1ZTwvaW4+XHJcbiAgPG9zPjYwOTwvb3M+XHJcbiAgPHBzPjYwOTwvcHM+XHJcbjwvc3A+XHJcbjxlcD5cclxuICA8bj42MjI8L24+XHJcbiAgPGluPnRydWU8L2luPlxyXG4gIDxvcz42MjI8L29zPlxyXG4gIDxwcz42MjI8L3BzPlxyXG48L2VwPlxyXG48b3M+NjA5LTYyMjwvb3M+IiwiUGVyaW9kaWNhbCI6eyIkcmVmIjoiMjMifSwiUHVibGlzaGVycyI6W3siJHJlZiI6IjI0In1dLCJRdW90YXRpb25zIjpbXSwiUmVmZXJlbmNlVHlwZSI6IkpvdXJuYWxBcnRpY2xlIiwiU2hvcnRUaXRsZSI6IkxhcnNvbiAyMDIxIOKAkyBTZWN1cml0eSwgc3VzdGFpbmFiaWxpdHkgYW5kIHN1cHBseSBjaGFpbiIsIlNob3J0VGl0bGVVcGRhdGVUeXBlIjowLCJTb3VyY2VPZkJpYmxpb2dyYXBoaWNJbmZvcm1hdGlvbiI6IkNyb3NzUmVmIiwiU3RhdGljSWRzIjpbIjNhNzgyMGVjLWI0ZDUtNDVmNy1hNjQ3LWZkZWE5ZjMyYWZhMyJdLCJUYWJsZU9mQ29udGVudHNDb21wbGV4aXR5IjowLCJUYWJsZU9mQ29udGVudHNTb3VyY2VUZXh0Rm9ybWF0IjowLCJUYXNrcyI6W10sIlRpdGxlIjoiU2VjdXJpdHksIHN1c3RhaW5hYmlsaXR5IGFuZCBzdXBwbHkgY2hhaW4gY29sbGFib3JhdGlvbiBpbiB0aGUgaHVtYW5pdGFyaWFuIHNwYWNlIiwiVHJhbnNsYXRvcnMiOltdLCJWb2x1bWUiOiIxMSIsIlllYXIiOiIyMDIxIiwiWWVhclJlc29sdmVkIjoiMjAyMSIsIkNyZWF0ZWRCeSI6Il9BbmpvbXNob2FlIiwiQ3JlYXRlZE9uIjoiMjAyMi0wMS0zMFQwNDo1NDo1MyIsIk1vZGlmaWVkQnkiOiJfQUxJIiwiSWQiOiI5MmIxMWRiMy0xNDU3LTRkZDQtOGYyMy00YTAyMmZiYjU5ZDciLCJNb2RpZmllZE9uIjoiMjAyMi0xMC0zMVQwNToyMjoyNSIsIlByb2plY3QiOnsiJHJlZiI6IjUifX0sIlVzZU51bWJlcmluZ1R5cGVPZlBhcmVudERvY3VtZW50IjpmYWxzZX1dLCJGb3JtYXR0ZWRUZXh0Ijp7IiRpZCI6IjM3IiwiQ291bnQiOjUsIlRleHRVbml0cyI6W3siJGlkIjoiMzgiLCJGb250U3R5bGUiOnsiJGlkIjoiMzkiLCJOZXV0cmFsIjp0cnVlfSwiUmVhZGluZ09yZGVyIjoxLCJUZXh0IjoiKFRveWFzYWtpIn0seyIkaWQiOiI0MCIsIkZvbnRTdHlsZSI6eyIkaWQiOiI0MSIsIkl0YWxpYyI6dHJ1ZX0sIlJlYWRpbmdPcmRlciI6MSwiVGV4dCI6IiBldCBhbC4ifSx7IiRpZCI6IjQyIiwiRm9udFN0eWxlIjp7IiRpZCI6IjQzIiwiTmV1dHJhbCI6dHJ1ZX0sIlJlYWRpbmdPcmRlciI6MSwiVGV4dCI6IiwgMjAxNzsgU2FicmkifSx7IiRpZCI6IjQ0IiwiRm9udFN0eWxlIjp7IiRpZCI6IjQ1IiwiSXRhbGljIjp0cnVlfSwiUmVhZGluZ09yZGVyIjoxLCJUZXh0IjoiIGV0IGFsLiJ9LHsiJGlkIjoiNDYiLCJGb250U3R5bGUiOnsiJGlkIjoiNDciLCJOZXV0cmFsIjp0cnVlfSwiUmVhZGluZ09yZGVyIjoxLCJUZXh0IjoiLCAyMDE5OyBMYXJzb24sIDIwMjEpIn1dfSwiVGFnIjoiQ2l0YXZpUGxhY2Vob2xkZXIjMjNmZGMyMDEtMGE4Zi00Y2Y2LTkyZDctN2I4ZmRmODZhNDc0IiwiVGV4dCI6IihUb3lhc2FraSBldCBhbC4sIDIwMTc7IFNhYnJpIGV0IGFsLiwgMjAxOTsgTGFyc29uLCAyMDIxKSIsIldBSVZlcnNpb24iOiI2LjguMC4wIn0=}</w:instrText>
          </w:r>
          <w:r w:rsidR="009E74E7" w:rsidRPr="00DD54E3">
            <w:rPr>
              <w:color w:val="000000" w:themeColor="text1"/>
              <w:lang w:val="en-GB"/>
            </w:rPr>
            <w:fldChar w:fldCharType="separate"/>
          </w:r>
          <w:r w:rsidR="00B10F20" w:rsidRPr="00DD54E3">
            <w:rPr>
              <w:color w:val="000000" w:themeColor="text1"/>
              <w:lang w:val="en-GB"/>
            </w:rPr>
            <w:t>(Toyasaki</w:t>
          </w:r>
          <w:r w:rsidR="00B10F20" w:rsidRPr="00DD54E3">
            <w:rPr>
              <w:i/>
              <w:color w:val="000000" w:themeColor="text1"/>
              <w:lang w:val="en-GB"/>
            </w:rPr>
            <w:t xml:space="preserve"> et al.</w:t>
          </w:r>
          <w:r w:rsidR="00B10F20" w:rsidRPr="00DD54E3">
            <w:rPr>
              <w:color w:val="000000" w:themeColor="text1"/>
              <w:lang w:val="en-GB"/>
            </w:rPr>
            <w:t>, 2017; Sabri</w:t>
          </w:r>
          <w:r w:rsidR="00B10F20" w:rsidRPr="00DD54E3">
            <w:rPr>
              <w:i/>
              <w:color w:val="000000" w:themeColor="text1"/>
              <w:lang w:val="en-GB"/>
            </w:rPr>
            <w:t xml:space="preserve"> et al.</w:t>
          </w:r>
          <w:r w:rsidR="00B10F20" w:rsidRPr="00DD54E3">
            <w:rPr>
              <w:color w:val="000000" w:themeColor="text1"/>
              <w:lang w:val="en-GB"/>
            </w:rPr>
            <w:t>, 2019; Larson, 2021)</w:t>
          </w:r>
          <w:r w:rsidR="009E74E7" w:rsidRPr="00DD54E3">
            <w:rPr>
              <w:color w:val="000000" w:themeColor="text1"/>
              <w:lang w:val="en-GB"/>
            </w:rPr>
            <w:fldChar w:fldCharType="end"/>
          </w:r>
        </w:sdtContent>
      </w:sdt>
      <w:r w:rsidR="000B712D" w:rsidRPr="00DD54E3">
        <w:rPr>
          <w:color w:val="000000" w:themeColor="text1"/>
          <w:lang w:val="en-GB"/>
        </w:rPr>
        <w:t xml:space="preserve"> </w:t>
      </w:r>
      <w:r w:rsidR="00EE1F2A" w:rsidRPr="00DD54E3">
        <w:rPr>
          <w:color w:val="000000" w:themeColor="text1"/>
          <w:lang w:val="en-GB"/>
        </w:rPr>
        <w:t>ha</w:t>
      </w:r>
      <w:r w:rsidR="00134651" w:rsidRPr="00DD54E3">
        <w:rPr>
          <w:color w:val="000000" w:themeColor="text1"/>
          <w:lang w:val="en-GB"/>
        </w:rPr>
        <w:t>s</w:t>
      </w:r>
      <w:r w:rsidR="00EE1F2A" w:rsidRPr="00DD54E3">
        <w:rPr>
          <w:color w:val="000000" w:themeColor="text1"/>
          <w:lang w:val="en-GB"/>
        </w:rPr>
        <w:t xml:space="preserve"> </w:t>
      </w:r>
      <w:r w:rsidR="00A0087C" w:rsidRPr="00DD54E3">
        <w:rPr>
          <w:color w:val="000000" w:themeColor="text1"/>
          <w:lang w:val="en-GB"/>
        </w:rPr>
        <w:t xml:space="preserve">predominantly </w:t>
      </w:r>
      <w:r w:rsidR="00EE1F2A" w:rsidRPr="00DD54E3">
        <w:rPr>
          <w:color w:val="000000" w:themeColor="text1"/>
          <w:lang w:val="en-GB"/>
        </w:rPr>
        <w:t xml:space="preserve">focused on disaster relief operations. </w:t>
      </w:r>
      <w:r w:rsidR="005A39C0" w:rsidRPr="00DD54E3">
        <w:rPr>
          <w:color w:val="000000" w:themeColor="text1"/>
          <w:lang w:val="en-GB"/>
        </w:rPr>
        <w:t>C</w:t>
      </w:r>
      <w:r w:rsidR="00A959BA" w:rsidRPr="00DD54E3">
        <w:rPr>
          <w:color w:val="000000" w:themeColor="text1"/>
          <w:lang w:val="en-GB"/>
        </w:rPr>
        <w:t xml:space="preserve">oordination and collaboration in </w:t>
      </w:r>
      <w:r w:rsidR="00134651" w:rsidRPr="00DD54E3">
        <w:rPr>
          <w:color w:val="000000" w:themeColor="text1"/>
          <w:lang w:val="en-GB"/>
        </w:rPr>
        <w:t xml:space="preserve">the </w:t>
      </w:r>
      <w:r w:rsidR="002A6D86" w:rsidRPr="00DD54E3">
        <w:rPr>
          <w:color w:val="000000" w:themeColor="text1"/>
          <w:lang w:val="en-GB"/>
        </w:rPr>
        <w:t xml:space="preserve">humanitarian </w:t>
      </w:r>
      <w:r w:rsidR="00A959BA" w:rsidRPr="00DD54E3">
        <w:rPr>
          <w:color w:val="000000" w:themeColor="text1"/>
          <w:lang w:val="en-GB"/>
        </w:rPr>
        <w:t xml:space="preserve">development aid </w:t>
      </w:r>
      <w:r w:rsidR="002A6D86" w:rsidRPr="00DD54E3">
        <w:rPr>
          <w:color w:val="000000" w:themeColor="text1"/>
          <w:lang w:val="en-GB"/>
        </w:rPr>
        <w:t>sector</w:t>
      </w:r>
      <w:r w:rsidR="00633A84" w:rsidRPr="00DD54E3">
        <w:rPr>
          <w:color w:val="000000" w:themeColor="text1"/>
          <w:lang w:val="en-GB"/>
        </w:rPr>
        <w:t xml:space="preserve"> </w:t>
      </w:r>
      <w:r w:rsidR="00CA320A" w:rsidRPr="00DD54E3">
        <w:rPr>
          <w:color w:val="000000" w:themeColor="text1"/>
          <w:lang w:val="en-GB"/>
        </w:rPr>
        <w:t xml:space="preserve">and its impact on sustainability </w:t>
      </w:r>
      <w:r w:rsidR="00566FFC" w:rsidRPr="00DD54E3">
        <w:rPr>
          <w:color w:val="000000" w:themeColor="text1"/>
          <w:lang w:val="en-GB"/>
        </w:rPr>
        <w:t xml:space="preserve">are </w:t>
      </w:r>
      <w:r w:rsidR="00633A84" w:rsidRPr="00DD54E3">
        <w:rPr>
          <w:color w:val="000000" w:themeColor="text1"/>
          <w:lang w:val="en-GB"/>
        </w:rPr>
        <w:t>less understood</w:t>
      </w:r>
      <w:r w:rsidR="002A6D86" w:rsidRPr="00DD54E3">
        <w:rPr>
          <w:color w:val="000000" w:themeColor="text1"/>
          <w:lang w:val="en-GB"/>
        </w:rPr>
        <w:t xml:space="preserve">. </w:t>
      </w:r>
    </w:p>
    <w:p w14:paraId="4C381FA4" w14:textId="2022A3D5" w:rsidR="003C756F" w:rsidRPr="00DD54E3" w:rsidRDefault="003C756F" w:rsidP="003C756F">
      <w:pPr>
        <w:pStyle w:val="Body"/>
        <w:spacing w:after="0"/>
        <w:rPr>
          <w:color w:val="000000" w:themeColor="text1"/>
          <w:lang w:val="en-GB"/>
        </w:rPr>
      </w:pPr>
    </w:p>
    <w:p w14:paraId="6BF3E044" w14:textId="05EF9242" w:rsidR="003C756F" w:rsidRPr="00DD54E3" w:rsidRDefault="003C756F" w:rsidP="003C756F">
      <w:pPr>
        <w:pStyle w:val="Body"/>
        <w:spacing w:after="0"/>
        <w:rPr>
          <w:color w:val="000000" w:themeColor="text1"/>
          <w:lang w:val="en-GB"/>
        </w:rPr>
      </w:pPr>
    </w:p>
    <w:p w14:paraId="3EE1B73F" w14:textId="43CEDFB9" w:rsidR="008B1618" w:rsidRPr="00DD54E3" w:rsidRDefault="00005D73" w:rsidP="000E651E">
      <w:pPr>
        <w:pStyle w:val="Body"/>
        <w:keepNext/>
        <w:spacing w:after="0"/>
        <w:ind w:left="833" w:firstLine="0"/>
        <w:jc w:val="center"/>
        <w:rPr>
          <w:color w:val="000000" w:themeColor="text1"/>
          <w:lang w:val="en-GB"/>
        </w:rPr>
      </w:pPr>
      <w:r w:rsidRPr="00DD54E3">
        <w:rPr>
          <w:noProof/>
          <w:color w:val="000000" w:themeColor="text1"/>
          <w:lang w:val="en-GB"/>
        </w:rPr>
        <w:drawing>
          <wp:inline distT="0" distB="0" distL="0" distR="0" wp14:anchorId="4745713E" wp14:editId="03F77C89">
            <wp:extent cx="3424164" cy="2972875"/>
            <wp:effectExtent l="0" t="0" r="5080" b="0"/>
            <wp:docPr id="2" name="Picture 2" descr="Diagram, venn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agram, venn diagram&#10;&#10;Description automatically generated"/>
                    <pic:cNvPicPr/>
                  </pic:nvPicPr>
                  <pic:blipFill>
                    <a:blip r:embed="rId22"/>
                    <a:stretch>
                      <a:fillRect/>
                    </a:stretch>
                  </pic:blipFill>
                  <pic:spPr>
                    <a:xfrm>
                      <a:off x="0" y="0"/>
                      <a:ext cx="3445016" cy="2990979"/>
                    </a:xfrm>
                    <a:prstGeom prst="rect">
                      <a:avLst/>
                    </a:prstGeom>
                  </pic:spPr>
                </pic:pic>
              </a:graphicData>
            </a:graphic>
          </wp:inline>
        </w:drawing>
      </w:r>
    </w:p>
    <w:p w14:paraId="5A0D0BA1" w14:textId="1D1EC0B1" w:rsidR="00021B29" w:rsidRPr="00DD54E3" w:rsidRDefault="00021B29" w:rsidP="00021B29">
      <w:pPr>
        <w:pStyle w:val="Caption"/>
        <w:ind w:left="833" w:firstLine="0"/>
        <w:jc w:val="center"/>
        <w:rPr>
          <w:color w:val="auto"/>
          <w:lang w:val="en-GB"/>
        </w:rPr>
      </w:pPr>
      <w:bookmarkStart w:id="29" w:name="_Ref112065165"/>
      <w:r w:rsidRPr="00DD54E3">
        <w:rPr>
          <w:color w:val="auto"/>
          <w:lang w:val="en-GB"/>
        </w:rPr>
        <w:t xml:space="preserve">Figure </w:t>
      </w:r>
      <w:bookmarkEnd w:id="29"/>
      <w:r w:rsidR="00ED46DD" w:rsidRPr="00DD54E3">
        <w:rPr>
          <w:color w:val="auto"/>
          <w:lang w:val="en-GB"/>
        </w:rPr>
        <w:t>5.</w:t>
      </w:r>
      <w:r w:rsidRPr="00DD54E3">
        <w:rPr>
          <w:color w:val="auto"/>
          <w:lang w:val="en-GB"/>
        </w:rPr>
        <w:t xml:space="preserve"> Distribution of papers based on the triple bottom line concept.</w:t>
      </w:r>
    </w:p>
    <w:p w14:paraId="5E94B5D2" w14:textId="57B42A37" w:rsidR="005F49F9" w:rsidRPr="00DD54E3" w:rsidRDefault="005E7A72" w:rsidP="007B77B2">
      <w:pPr>
        <w:spacing w:after="120"/>
        <w:rPr>
          <w:color w:val="000000" w:themeColor="text1"/>
          <w:lang w:val="en-GB"/>
        </w:rPr>
      </w:pPr>
      <w:r w:rsidRPr="00DD54E3">
        <w:rPr>
          <w:color w:val="000000" w:themeColor="text1"/>
          <w:lang w:val="en-GB"/>
        </w:rPr>
        <w:t>Eighth, g</w:t>
      </w:r>
      <w:r w:rsidR="006307B2" w:rsidRPr="00DD54E3">
        <w:rPr>
          <w:color w:val="000000" w:themeColor="text1"/>
          <w:lang w:val="en-GB"/>
        </w:rPr>
        <w:t xml:space="preserve">iven the </w:t>
      </w:r>
      <w:r w:rsidR="00E12380" w:rsidRPr="00DD54E3">
        <w:rPr>
          <w:color w:val="000000" w:themeColor="text1"/>
          <w:lang w:val="en-GB"/>
        </w:rPr>
        <w:t xml:space="preserve">significance </w:t>
      </w:r>
      <w:r w:rsidR="006307B2" w:rsidRPr="00DD54E3">
        <w:rPr>
          <w:color w:val="000000" w:themeColor="text1"/>
          <w:lang w:val="en-GB"/>
        </w:rPr>
        <w:t xml:space="preserve">of multimodal transport in international humanitarian operations, it is surprising that no research </w:t>
      </w:r>
      <w:r w:rsidR="00CB6902" w:rsidRPr="00DD54E3">
        <w:rPr>
          <w:color w:val="000000" w:themeColor="text1"/>
          <w:lang w:val="en-GB"/>
        </w:rPr>
        <w:t xml:space="preserve">has </w:t>
      </w:r>
      <w:r w:rsidR="006307B2" w:rsidRPr="00DD54E3">
        <w:rPr>
          <w:color w:val="000000" w:themeColor="text1"/>
          <w:lang w:val="en-GB"/>
        </w:rPr>
        <w:t>examine</w:t>
      </w:r>
      <w:r w:rsidR="008E3794" w:rsidRPr="00DD54E3">
        <w:rPr>
          <w:color w:val="000000" w:themeColor="text1"/>
          <w:lang w:val="en-GB"/>
        </w:rPr>
        <w:t>d</w:t>
      </w:r>
      <w:r w:rsidR="006307B2" w:rsidRPr="00DD54E3">
        <w:rPr>
          <w:color w:val="000000" w:themeColor="text1"/>
          <w:lang w:val="en-GB"/>
        </w:rPr>
        <w:t xml:space="preserve"> </w:t>
      </w:r>
      <w:r w:rsidR="00CA320A" w:rsidRPr="00DD54E3">
        <w:rPr>
          <w:color w:val="000000" w:themeColor="text1"/>
          <w:lang w:val="en-GB"/>
        </w:rPr>
        <w:t xml:space="preserve">the sustainability impact of </w:t>
      </w:r>
      <w:r w:rsidR="00F114C8" w:rsidRPr="00DD54E3">
        <w:rPr>
          <w:color w:val="000000" w:themeColor="text1"/>
          <w:lang w:val="en-GB"/>
        </w:rPr>
        <w:t>optimi</w:t>
      </w:r>
      <w:r w:rsidR="00ED15E8" w:rsidRPr="00DD54E3">
        <w:rPr>
          <w:color w:val="000000" w:themeColor="text1"/>
          <w:lang w:val="en-GB"/>
        </w:rPr>
        <w:t>s</w:t>
      </w:r>
      <w:r w:rsidR="00F114C8" w:rsidRPr="00DD54E3">
        <w:rPr>
          <w:color w:val="000000" w:themeColor="text1"/>
          <w:lang w:val="en-GB"/>
        </w:rPr>
        <w:t>ing the combination of different</w:t>
      </w:r>
      <w:r w:rsidR="00CA320A" w:rsidRPr="00DD54E3">
        <w:rPr>
          <w:color w:val="000000" w:themeColor="text1"/>
          <w:lang w:val="en-GB"/>
        </w:rPr>
        <w:t xml:space="preserve"> </w:t>
      </w:r>
      <w:r w:rsidR="006307B2" w:rsidRPr="00DD54E3">
        <w:rPr>
          <w:color w:val="000000" w:themeColor="text1"/>
          <w:lang w:val="en-GB"/>
        </w:rPr>
        <w:t xml:space="preserve">transportation </w:t>
      </w:r>
      <w:r w:rsidR="00CA320A" w:rsidRPr="00DD54E3">
        <w:rPr>
          <w:color w:val="000000" w:themeColor="text1"/>
          <w:lang w:val="en-GB"/>
        </w:rPr>
        <w:t>modes</w:t>
      </w:r>
      <w:r w:rsidR="006307B2" w:rsidRPr="00DD54E3">
        <w:rPr>
          <w:color w:val="000000" w:themeColor="text1"/>
          <w:lang w:val="en-GB"/>
        </w:rPr>
        <w:t>.</w:t>
      </w:r>
      <w:r w:rsidR="00280184" w:rsidRPr="00DD54E3">
        <w:rPr>
          <w:color w:val="000000" w:themeColor="text1"/>
          <w:lang w:val="en-GB"/>
        </w:rPr>
        <w:t xml:space="preserve"> </w:t>
      </w:r>
    </w:p>
    <w:p w14:paraId="299D3DEA" w14:textId="35C45673" w:rsidR="005F49F9" w:rsidRPr="00DD54E3" w:rsidRDefault="005E7A72" w:rsidP="007B77B2">
      <w:pPr>
        <w:spacing w:after="120"/>
        <w:rPr>
          <w:color w:val="000000" w:themeColor="text1"/>
          <w:lang w:val="en-GB"/>
        </w:rPr>
      </w:pPr>
      <w:r w:rsidRPr="00DD54E3">
        <w:rPr>
          <w:color w:val="000000" w:themeColor="text1"/>
          <w:lang w:val="en-GB"/>
        </w:rPr>
        <w:t>Ninth, t</w:t>
      </w:r>
      <w:r w:rsidR="001D10C8" w:rsidRPr="00DD54E3">
        <w:rPr>
          <w:color w:val="000000" w:themeColor="text1"/>
          <w:lang w:val="en-GB"/>
        </w:rPr>
        <w:t xml:space="preserve">he </w:t>
      </w:r>
      <w:r w:rsidR="001C708D" w:rsidRPr="00DD54E3">
        <w:rPr>
          <w:color w:val="000000" w:themeColor="text1"/>
          <w:lang w:val="en-GB"/>
        </w:rPr>
        <w:t xml:space="preserve">correlation between </w:t>
      </w:r>
      <w:r w:rsidR="00122B8A" w:rsidRPr="00DD54E3">
        <w:rPr>
          <w:color w:val="000000" w:themeColor="text1"/>
          <w:lang w:val="en-GB"/>
        </w:rPr>
        <w:t>HSCs</w:t>
      </w:r>
      <w:r w:rsidR="00ED15E8" w:rsidRPr="00DD54E3">
        <w:rPr>
          <w:color w:val="000000" w:themeColor="text1"/>
          <w:lang w:val="en-GB"/>
        </w:rPr>
        <w:t>’</w:t>
      </w:r>
      <w:r w:rsidR="001C708D" w:rsidRPr="00DD54E3">
        <w:rPr>
          <w:color w:val="000000" w:themeColor="text1"/>
          <w:lang w:val="en-GB"/>
        </w:rPr>
        <w:t xml:space="preserve"> performance</w:t>
      </w:r>
      <w:r w:rsidR="00DA6378" w:rsidRPr="00DD54E3">
        <w:rPr>
          <w:color w:val="000000" w:themeColor="text1"/>
          <w:lang w:val="en-GB"/>
        </w:rPr>
        <w:t xml:space="preserve">, </w:t>
      </w:r>
      <w:r w:rsidR="001C708D" w:rsidRPr="00DD54E3">
        <w:rPr>
          <w:color w:val="000000" w:themeColor="text1"/>
          <w:lang w:val="en-GB"/>
        </w:rPr>
        <w:t>sources of competitive advantage</w:t>
      </w:r>
      <w:r w:rsidR="00DA6378" w:rsidRPr="00DD54E3">
        <w:rPr>
          <w:color w:val="000000" w:themeColor="text1"/>
          <w:lang w:val="en-GB"/>
        </w:rPr>
        <w:t>, and sustainability</w:t>
      </w:r>
      <w:r w:rsidR="001D10C8" w:rsidRPr="00DD54E3">
        <w:rPr>
          <w:color w:val="000000" w:themeColor="text1"/>
          <w:lang w:val="en-GB"/>
        </w:rPr>
        <w:t xml:space="preserve"> </w:t>
      </w:r>
      <w:r w:rsidR="007D083A" w:rsidRPr="00DD54E3">
        <w:rPr>
          <w:color w:val="000000" w:themeColor="text1"/>
          <w:lang w:val="en-GB"/>
        </w:rPr>
        <w:t>is</w:t>
      </w:r>
      <w:r w:rsidR="001D10C8" w:rsidRPr="00DD54E3">
        <w:rPr>
          <w:color w:val="000000" w:themeColor="text1"/>
          <w:lang w:val="en-GB"/>
        </w:rPr>
        <w:t xml:space="preserve"> less understood in SHSCM</w:t>
      </w:r>
      <w:r w:rsidR="00234AA4" w:rsidRPr="00DD54E3">
        <w:rPr>
          <w:color w:val="000000" w:themeColor="text1"/>
          <w:lang w:val="en-GB"/>
        </w:rPr>
        <w:t xml:space="preserve"> literature</w:t>
      </w:r>
      <w:r w:rsidR="001D10C8" w:rsidRPr="00DD54E3">
        <w:rPr>
          <w:color w:val="000000" w:themeColor="text1"/>
          <w:lang w:val="en-GB"/>
        </w:rPr>
        <w:t xml:space="preserve">. </w:t>
      </w:r>
      <w:r w:rsidR="009E65DB" w:rsidRPr="00DD54E3">
        <w:rPr>
          <w:color w:val="000000" w:themeColor="text1"/>
          <w:lang w:val="en-GB"/>
        </w:rPr>
        <w:t>This requires</w:t>
      </w:r>
      <w:r w:rsidR="00D74BA8" w:rsidRPr="00DD54E3">
        <w:rPr>
          <w:color w:val="000000" w:themeColor="text1"/>
          <w:lang w:val="en-GB"/>
        </w:rPr>
        <w:t xml:space="preserve"> identifying and</w:t>
      </w:r>
      <w:r w:rsidR="009E65DB" w:rsidRPr="00DD54E3">
        <w:rPr>
          <w:color w:val="000000" w:themeColor="text1"/>
          <w:lang w:val="en-GB"/>
        </w:rPr>
        <w:t xml:space="preserve"> </w:t>
      </w:r>
      <w:r w:rsidR="00361537" w:rsidRPr="00DD54E3">
        <w:rPr>
          <w:color w:val="000000" w:themeColor="text1"/>
          <w:lang w:val="en-GB"/>
        </w:rPr>
        <w:t>understanding the complex and</w:t>
      </w:r>
      <w:r w:rsidR="003F6278" w:rsidRPr="00DD54E3">
        <w:rPr>
          <w:color w:val="000000" w:themeColor="text1"/>
          <w:lang w:val="en-GB"/>
        </w:rPr>
        <w:t xml:space="preserve"> </w:t>
      </w:r>
      <w:r w:rsidR="00361537" w:rsidRPr="00DD54E3">
        <w:rPr>
          <w:color w:val="000000" w:themeColor="text1"/>
          <w:lang w:val="en-GB"/>
        </w:rPr>
        <w:t xml:space="preserve">mediating variables </w:t>
      </w:r>
      <w:r w:rsidR="00ED15E8" w:rsidRPr="00DD54E3">
        <w:rPr>
          <w:color w:val="000000" w:themeColor="text1"/>
          <w:lang w:val="en-GB"/>
        </w:rPr>
        <w:t xml:space="preserve">(e.g. </w:t>
      </w:r>
      <w:r w:rsidR="00676BF1" w:rsidRPr="00DD54E3">
        <w:rPr>
          <w:color w:val="000000" w:themeColor="text1"/>
          <w:lang w:val="en-GB"/>
        </w:rPr>
        <w:t xml:space="preserve">coordination and </w:t>
      </w:r>
      <w:r w:rsidR="00361537" w:rsidRPr="00DD54E3">
        <w:rPr>
          <w:color w:val="000000" w:themeColor="text1"/>
          <w:lang w:val="en-GB"/>
        </w:rPr>
        <w:t>collaboration</w:t>
      </w:r>
      <w:r w:rsidR="00522614" w:rsidRPr="00DD54E3">
        <w:rPr>
          <w:color w:val="000000" w:themeColor="text1"/>
          <w:lang w:val="en-GB"/>
        </w:rPr>
        <w:t>, ICT,</w:t>
      </w:r>
      <w:r w:rsidR="00184A5B" w:rsidRPr="00DD54E3">
        <w:rPr>
          <w:color w:val="000000" w:themeColor="text1"/>
          <w:lang w:val="en-GB"/>
        </w:rPr>
        <w:t xml:space="preserve"> etc.)</w:t>
      </w:r>
      <w:r w:rsidR="003F6278" w:rsidRPr="00DD54E3">
        <w:rPr>
          <w:color w:val="000000" w:themeColor="text1"/>
          <w:lang w:val="en-GB"/>
        </w:rPr>
        <w:t xml:space="preserve"> in HSCs.</w:t>
      </w:r>
      <w:r w:rsidR="00280184" w:rsidRPr="00DD54E3">
        <w:rPr>
          <w:color w:val="000000" w:themeColor="text1"/>
          <w:lang w:val="en-GB"/>
        </w:rPr>
        <w:t xml:space="preserve"> </w:t>
      </w:r>
    </w:p>
    <w:p w14:paraId="45C98D79" w14:textId="4A54BC1A" w:rsidR="00307033" w:rsidRPr="00DD54E3" w:rsidRDefault="005E7A72" w:rsidP="006129C7">
      <w:pPr>
        <w:spacing w:after="120"/>
        <w:rPr>
          <w:color w:val="000000" w:themeColor="text1"/>
          <w:lang w:val="en-GB"/>
        </w:rPr>
      </w:pPr>
      <w:r w:rsidRPr="00DD54E3">
        <w:rPr>
          <w:color w:val="000000" w:themeColor="text1"/>
          <w:lang w:val="en-GB"/>
        </w:rPr>
        <w:t>Tenth, t</w:t>
      </w:r>
      <w:r w:rsidR="0087394F" w:rsidRPr="00DD54E3">
        <w:rPr>
          <w:color w:val="000000" w:themeColor="text1"/>
          <w:lang w:val="en-GB"/>
        </w:rPr>
        <w:t xml:space="preserve">he </w:t>
      </w:r>
      <w:r w:rsidR="005F49F9" w:rsidRPr="00DD54E3">
        <w:rPr>
          <w:color w:val="000000" w:themeColor="text1"/>
          <w:lang w:val="en-GB"/>
        </w:rPr>
        <w:t>most used</w:t>
      </w:r>
      <w:r w:rsidR="00E50484" w:rsidRPr="00DD54E3">
        <w:rPr>
          <w:color w:val="000000" w:themeColor="text1"/>
          <w:lang w:val="en-GB"/>
        </w:rPr>
        <w:t xml:space="preserve"> </w:t>
      </w:r>
      <w:r w:rsidR="0087394F" w:rsidRPr="00DD54E3">
        <w:rPr>
          <w:color w:val="000000" w:themeColor="text1"/>
          <w:lang w:val="en-GB"/>
        </w:rPr>
        <w:t>theories were</w:t>
      </w:r>
      <w:r w:rsidR="009010CC" w:rsidRPr="00DD54E3">
        <w:rPr>
          <w:color w:val="000000" w:themeColor="text1"/>
          <w:lang w:val="en-GB"/>
        </w:rPr>
        <w:t xml:space="preserve"> c</w:t>
      </w:r>
      <w:r w:rsidR="008F4E96" w:rsidRPr="00DD54E3">
        <w:rPr>
          <w:color w:val="000000" w:themeColor="text1"/>
          <w:lang w:val="en-GB"/>
        </w:rPr>
        <w:t>ontingency theory</w:t>
      </w:r>
      <w:r w:rsidR="007A6199" w:rsidRPr="00DD54E3">
        <w:rPr>
          <w:color w:val="000000" w:themeColor="text1"/>
          <w:lang w:val="en-GB"/>
        </w:rPr>
        <w:t>—with</w:t>
      </w:r>
      <w:r w:rsidR="00A1266F" w:rsidRPr="00DD54E3">
        <w:rPr>
          <w:color w:val="000000" w:themeColor="text1"/>
          <w:lang w:val="en-GB"/>
        </w:rPr>
        <w:t xml:space="preserve"> </w:t>
      </w:r>
      <w:r w:rsidR="00F460F5" w:rsidRPr="00DD54E3">
        <w:rPr>
          <w:color w:val="000000" w:themeColor="text1"/>
          <w:lang w:val="en-GB"/>
        </w:rPr>
        <w:t xml:space="preserve">three </w:t>
      </w:r>
      <w:r w:rsidR="00195BB8" w:rsidRPr="00DD54E3">
        <w:rPr>
          <w:color w:val="000000" w:themeColor="text1"/>
          <w:lang w:val="en-GB"/>
        </w:rPr>
        <w:t>articles</w:t>
      </w:r>
      <w:r w:rsidR="00F460F5" w:rsidRPr="00DD54E3">
        <w:rPr>
          <w:color w:val="000000" w:themeColor="text1"/>
          <w:lang w:val="en-GB"/>
        </w:rPr>
        <w:t xml:space="preserve"> by </w:t>
      </w:r>
      <w:sdt>
        <w:sdtPr>
          <w:rPr>
            <w:color w:val="000000" w:themeColor="text1"/>
            <w:lang w:val="en-GB"/>
          </w:rPr>
          <w:alias w:val="To edit, see citavi.com/edit"/>
          <w:tag w:val="CitaviPlaceholder#efac0569-83a7-4329-b7a9-ec43478de951"/>
          <w:id w:val="-1804988173"/>
          <w:placeholder>
            <w:docPart w:val="DefaultPlaceholder_-1854013440"/>
          </w:placeholder>
        </w:sdtPr>
        <w:sdtContent>
          <w:r w:rsidR="00F460F5" w:rsidRPr="00DD54E3">
            <w:rPr>
              <w:color w:val="000000" w:themeColor="text1"/>
              <w:lang w:val="en-GB"/>
            </w:rPr>
            <w:fldChar w:fldCharType="begin"/>
          </w:r>
          <w:r w:rsidR="00F460F5"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VjYzcyMWRlLWY3NzYtNDY4MC04Mjk0LTI2MTk3ZWJlY2VlYiIsIkVudHJpZXMiOlt7IiRpZCI6IjIiLCIkdHlwZSI6IlN3aXNzQWNhZGVtaWMuQ2l0YXZpLkNpdGF0aW9ucy5Xb3JkUGxhY2Vob2xkZXJFbnRyeSwgU3dpc3NBY2FkZW1pYy5DaXRhdmkiLCJJZCI6IjcxMTJmOGE4LWE5NmUtNDc2MS1iZGU5LWIxZjUwODVhZTQyNyIsIlJhbmdlTGVuZ3RoIjoxMiwiUmVmZXJlbmNlSWQiOiJlNTgwNzA1NS05NTU1LTQxZmMtOWZjMC1jYWE3MWU0NjE4Yzg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1vaGFtbWFkIiwiTGFzdE5hbWUiOiJaYXJlaSIsIk1pZGRsZU5hbWUiOiJIb3NzZWluIiwiUHJvdGVjdGVkIjpmYWxzZSwiU2V4IjoyLCJDcmVhdGVkQnkiOiJfQUxJIiwiQ3JlYXRlZE9uIjoiMjAyMi0wMy0xNlQxMTozNDoyMiIsIk1vZGlmaWVkQnkiOiJfQUxJIiwiSWQiOiI2YWU1NGZmMy1lMWE5LTRhYmMtOWQ5MS04NjI0NTQzYzIzZjEiLCJNb2RpZmllZE9uIjoiMjAyMi0wMy0xNlQxMTozNDoyMiIsIlByb2plY3QiOnsiJGlkIjoiNSIsIiR0eXBlIjoiU3dpc3NBY2FkZW1pYy5DaXRhdmkuUHJvamVjdCwgU3dpc3NBY2FkZW1pYy5DaXRhdmkifX0seyIkaWQiOiI2IiwiJHR5cGUiOiJTd2lzc0FjYWRlbWljLkNpdGF2aS5QZXJzb24sIFN3aXNzQWNhZGVtaWMuQ2l0YXZpIiwiRmlyc3ROYW1lIjoiUnV0aCIsIkxhc3ROYW1lIjoiQ2FycmFzY28tR2FsbGVnbyIsIlByb3RlY3RlZCI6ZmFsc2UsIlNleCI6MSwiQ3JlYXRlZEJ5IjoiX0FMSSIsIkNyZWF0ZWRPbiI6IjIwMjItMDMtMTZUMTE6MzQ6MjIiLCJNb2RpZmllZEJ5IjoiX0FMSSIsIklkIjoiMWQ1ZjA0MDEtNjQ5Ni00YTYxLTkxY2EtZmE0MmMxMmUzMjMyIiwiTW9kaWZpZWRPbiI6IjIwMjItMDMtMTZUMTE6MzQ6MjIiLCJQcm9qZWN0Ijp7IiRyZWYiOiI1In19LHsiJGlkIjoiNyIsIiR0eXBlIjoiU3dpc3NBY2FkZW1pYy5DaXRhdmkuUGVyc29uLCBTd2lzc0FjYWRlbWljLkNpdGF2aSIsIkZpcnN0TmFtZSI6IlN0ZWZhbm8iLCJMYXN0TmFtZSI6IlJvbmNoaSIsIlByb3RlY3RlZCI6ZmFsc2UsIlNleCI6MiwiQ3JlYXRlZEJ5IjoiX0FMSSIsIkNyZWF0ZWRPbiI6IjIwMjItMDMtMTZUMTE6MzQ6MjIiLCJNb2RpZmllZEJ5IjoiX0FMSSIsIklkIjoiMjFmOTRlOWItMDBmMy00NmUxLWE4ZTgtM2E5YWMzNTNkZTYyIiwiTW9kaWZpZWRPbiI6IjIwMjItMDMtMTZUMTE6MzQ6MjIiLCJQcm9qZWN0Ijp7IiRyZWYiOiI1In19XSwiQ2l0YXRpb25LZXkiOiJaYXJlaSBldCBhbC4gMjAxOSIsIkNpdGF0aW9uS2V5VXBkYXRlVHlwZSI6MCwiQ29sbGFib3JhdG9ycyI6W10sIkN1c3RvbUZpZWxkMSI6IjkiLCJDdXN0b21GaWVsZDIiOiJFbXBpcmljYWwiLCJDdXN0b21GaWVsZDMiOiJCb3RoIG9yIG5vdCBzcGVjaWZpYyIsIkN1c3RvbUZpZWxkNCI6IkJvdGggb3Igbm90IHNwZWNpZmljIiwiQ3VzdG9tRmllbGQ1IjoiTm90IHNwZWNpZmljIiwiQ3VzdG9tRmllbGQ2IjoiQWN0aW9uIHJlc2VhcmNoIiwiQ3VzdG9tRmllbGQ3IjoiRW52aXJvbm1lbnQiLCJDdXN0b21GaWVsZDgiOiJDb250aW5nZW5jeSB0aGVvcnkiLCJDdXN0b21GaWVsZDkiOiJJdGFseSIsIkRvaSI6IjEwLjExMDgvSUpPUE0tMTItMjAxOC0wNzAzIiwiRWRpdG9ycyI6W10sIkV2YWx1YXRpb25Db21wbGV4aXR5IjowLCJFdmFsdWF0aW9uU291cmNlVGV4dEZvcm1hdCI6MCwiR3JvdXBzIjpbeyIkaWQiOiI4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lbWVyYWxkLmNvbS9pbnNpZ2h0L2NvbnRlbnQvZG9pLzEwLjExMDgvSUpPUE0tMTItMjAxOC0wNzAzL2Z1bGwvaHRtbCIsIlVyaVN0cmluZyI6Imh0dHBzOi8vd3d3LmVtZXJhbGQuY29tL2luc2lnaHQvY29udGVudC9kb2kvMTAuMTEwOC9JSk9QTS0xMi0yMDE4LTA3MDMvZnVsbC9odG1s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QyIiwiTW9kaWZpZWRCeSI6Il9BbmpvbXNob2FlIiwiSWQiOiI3MjcxMWI0OS0yNTZlLTQ0YzYtOWJkNS0wOThjYjJiZDBkZDIiLCJNb2RpZmllZE9uIjoiMjAyMi0wMy0xMVQwNjozNDo0MiIsIlByb2plY3QiOnsiJHJlZiI6IjUifX0seyIkaWQiOiIxMyIsIiR0eXBlIjoiU3dpc3NBY2FkZW1pYy5DaXRhdmkuTG9jYXRpb24sIFN3aXNzQWNhZGVtaWMuQ2l0YXZpIiwiQWRkcmVzcyI6eyIkaWQiOiIxNCIsIiR0eXBlIjoiU3dpc3NBY2FkZW1pYy5DaXRhdmkuTGlua2VkUmVzb3VyY2UsIFN3aXNzQWNhZGVtaWMuQ2l0YXZpIiwiTGlua2VkUmVzb3VyY2VUeXBlIjo1LCJPcmlnaW5hbFN0cmluZyI6Imh0dHBzOi8vd3d3LnNjb3B1cy5jb20vaW53YXJkL3JlY29yZC51cmk/ZWlkPTItczIuMC04NTA3NDY2NDMwNyZkb2k9MTAuMTEwOCUyZklKT1BNLTEyLTIwMTgtMDcwMyZwYXJ0bmVySUQ9NDAmbWQ1PWI3ZGM3ZTc4YzMxNWY0NWQ0NDU1YjVjMmQ4MGJkYTBiIiwiVXJpU3RyaW5nIjoiaHR0cHM6Ly93d3cuc2NvcHVzLmNvbS9pbndhcmQvcmVjb3JkLnVyaT9laWQ9Mi1zMi4wLTg1MDc0NjY0MzA3JmRvaT0xMC4xMTA4JTJmSUpPUE0tMTItMjAxOC0wNzAzJnBhcnRuZXJJRD00MCZtZDU9YjdkYzdlNzhjMzE1ZjQ1ZDQ0NTViNWMyZDgwYmRhMGI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2MzNmYTZjYS00MzM3LTRiZjEtYWRmYi1mZmFkNTMyNzA5NGUiLCJNb2RpZmllZE9uIjoiMjAyMi0wMS0zMFQwNDo1NDo1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jEwLjExMDgvSUpPUE0tMTItMjAxOC0wNzAzIiwiVXJpU3RyaW5nIjoiaHR0cHM6Ly9kb2kub3JnLzEwLjExMDgvSUpPUE0tMTItMjAxOC0wNzAz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ZDgxNzY4ZWMtZDMwYS00MjM5LTg3YTYtMDQ4MTczY2VjZGYyIiwiTW9kaWZpZWRPbiI6IjIwMjItMDEtMzBUMDQ6NTQ6NTMiLCJQcm9qZWN0Ijp7IiRyZWYiOiI1In19XSwiTnVtYmVyIjoiMTEiLCJPbmxpbmVBZGRyZXNzIjoiaHR0cHM6Ly93d3cuc2NvcHVzLmNvbS9pbndhcmQvcmVjb3JkLnVyaT9laWQ9Mi1zMi4wLTg1MDc0NjY0MzA3JmRvaT0xMC4xMTA4JTJmSUpPUE0tMTItMjAxOC0wNzAzJnBhcnRuZXJJRD00MCZtZDU9YjdkYzdlNzhjMzE1ZjQ1ZDQ0NTViNWMyZDgwYmRhMGIiLCJPcmdhbml6YXRpb25zIjpbXSwiT3RoZXJzSW52b2x2ZWQiOltdLCJQYWdlUmFuZ2UiOiI8c3A+XHJcbiAgPG4+MTE5Mzwvbj5cclxuICA8aW4+dHJ1ZTwvaW4+XHJcbiAgPG9zPjExOTM8L29zPlxyXG4gIDxwcz4xMTkzPC9wcz5cclxuPC9zcD5cclxuPGVwPlxyXG4gIDxuPjEyMjU8L24+XHJcbiAgPGluPnRydWU8L2luPlxyXG4gIDxvcz4xMjI1PC9vcz5cclxuICA8cHM+MTIyNTwvcHM+XHJcbjwvZXA+XHJcbjxvcz4xMTkzLTEyMjU8L29zPiIsIlBlcmlvZGljYWwiOnsiJGlkIjoiMTkiLCIkdHlwZSI6IlN3aXNzQWNhZGVtaWMuQ2l0YXZpLlBlcmlvZGljYWwsIFN3aXNzQWNhZGVtaWMuQ2l0YXZpIiwiTmFtZSI6IkludGVybmF0aW9uYWwgSm91cm5hbCBvZiBPcGVyYXRpb25zIGFuZCBQcm9kdWN0aW9uIE1hbmFnZW1lbnQiLCJQYWdpbmF0aW9uIjowLCJQcm90ZWN0ZWQiOmZhbHNlLCJDcmVhdGVkQnkiOiJfQW5qb21zaG9hZSIsIkNyZWF0ZWRPbiI6IjIwMjItMDEtMzBUMDQ6NTQ6NTMiLCJNb2RpZmllZEJ5IjoiX0Fuam9tc2hvYWUiLCJJZCI6ImU1Njk0ZjU3LThhOWEtNGQxMi04Zjk2LWI2MjZjMGZjNWU4OSIsIk1vZGlmaWVkT24iOiIyMDIyLTAxLTMwVDA0OjU0OjUzIiwiUHJvamVjdCI6eyIkcmVmIjoiNSJ9fSwiUHVibGlzaGVycyI6W3siJGlkIjoiMjA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lphcmVpLCBDYXJyYXNjby1HYWxsZWdvIGV0IGFsLiAyMDE5IOKAkyBUbyBncmVlbmVyIHBhc3R1cmVzIiwiU2hvcnRUaXRsZVVwZGF0ZVR5cGUiOjAsIlNvdXJjZU9mQmlibGlvZ3JhcGhpY0luZm9ybWF0aW9uIjoiQ3Jvc3NSZWYiLCJTdGF0aWNJZHMiOlsiYzMwYTEyMmUtZDk0MC00NDU1LWFmOTQtMThhZDMzZDUxZDRmIl0sIlRhYmxlT2ZDb250ZW50c0NvbXBsZXhpdHkiOjAsIlRhYmxlT2ZDb250ZW50c1NvdXJjZVRleHRGb3JtYXQiOjAsIlRhc2tzIjpbXSwiVGl0bGUiOiJUbyBncmVlbmVyIHBhc3R1cmVzOiBBbiBhY3Rpb24gcmVzZWFyY2ggc3R1ZHkgb24gdGhlIGVudmlyb25tZW50YWwgc3VzdGFpbmFiaWxpdHkgb2YgaHVtYW5pdGFyaWFuIHN1cHBseSBjaGFpbnMiLCJUcmFuc2xhdG9ycyI6W10sIlZvbHVtZSI6IjM5IiwiWWVhciI6IjIwMTkiLCJZZWFyUmVzb2x2ZWQiOiIyMDE5IiwiQ3JlYXRlZEJ5IjoiX0Fuam9tc2hvYWUiLCJDcmVhdGVkT24iOiIyMDIyLTAxLTMwVDA0OjU0OjUzIiwiTW9kaWZpZWRCeSI6Il9BTEkiLCJJZCI6ImU1ODA3MDU1LTk1NTUtNDFmYy05ZmMwLWNhYTcxZTQ2MThjOCIsIk1vZGlmaWVkT24iOiIyMDIyLTA5LTI4VDEzOjE4OjE2IiwiUHJvamVjdCI6eyIkcmVmIjoiNSJ9fSwiVXNlTnVtYmVyaW5nVHlwZU9mUGFyZW50RG9jdW1lbnQiOmZhbHNlfV0sIkZvcm1hdHRlZFRleHQiOnsiJGlkIjoiMjEiLCJDb3VudCI6MiwiVGV4dFVuaXRzIjpbeyIkaWQiOiIyMiIsIkZvbnRTdHlsZSI6eyIkaWQiOiIyMyIsIk5ldXRyYWwiOnRydWV9LCJSZWFkaW5nT3JkZXIiOjEsIlRleHQiOiJaYXJlaSJ9LHsiJGlkIjoiMjQiLCJGb250U3R5bGUiOnsiJGlkIjoiMjUiLCJJdGFsaWMiOnRydWV9LCJSZWFkaW5nT3JkZXIiOjEsIlRleHQiOiIgZXQgYWwuIn1dfSwiVGFnIjoiQ2l0YXZpUGxhY2Vob2xkZXIjZWZhYzA1NjktODNhNy00MzI5LWI3YTktZWM0MzQ3OGRlOTUxIiwiVGV4dCI6IlphcmVpIGV0IGFsLiIsIldBSVZlcnNpb24iOiI2LjguMC4wIn0=}</w:instrText>
          </w:r>
          <w:r w:rsidR="00F460F5" w:rsidRPr="00DD54E3">
            <w:rPr>
              <w:color w:val="000000" w:themeColor="text1"/>
              <w:lang w:val="en-GB"/>
            </w:rPr>
            <w:fldChar w:fldCharType="separate"/>
          </w:r>
          <w:r w:rsidR="00B10F20" w:rsidRPr="00DD54E3">
            <w:rPr>
              <w:color w:val="000000" w:themeColor="text1"/>
              <w:lang w:val="en-GB"/>
            </w:rPr>
            <w:t>Zarei</w:t>
          </w:r>
          <w:r w:rsidR="00B10F20" w:rsidRPr="00DD54E3">
            <w:rPr>
              <w:i/>
              <w:color w:val="000000" w:themeColor="text1"/>
              <w:lang w:val="en-GB"/>
            </w:rPr>
            <w:t xml:space="preserve"> et al.</w:t>
          </w:r>
          <w:r w:rsidR="00F460F5" w:rsidRPr="00DD54E3">
            <w:rPr>
              <w:color w:val="000000" w:themeColor="text1"/>
              <w:lang w:val="en-GB"/>
            </w:rPr>
            <w:fldChar w:fldCharType="end"/>
          </w:r>
        </w:sdtContent>
      </w:sdt>
      <w:r w:rsidR="00F460F5" w:rsidRPr="00DD54E3">
        <w:rPr>
          <w:color w:val="000000" w:themeColor="text1"/>
          <w:lang w:val="en-GB"/>
        </w:rPr>
        <w:t xml:space="preserve"> </w:t>
      </w:r>
      <w:sdt>
        <w:sdtPr>
          <w:rPr>
            <w:color w:val="000000" w:themeColor="text1"/>
            <w:lang w:val="en-GB"/>
          </w:rPr>
          <w:alias w:val="To edit, see citavi.com/edit"/>
          <w:tag w:val="CitaviPlaceholder#5cc721de-f776-4680-8294-26197ebeceeb"/>
          <w:id w:val="-922019091"/>
          <w:placeholder>
            <w:docPart w:val="DefaultPlaceholder_-1854013440"/>
          </w:placeholder>
        </w:sdtPr>
        <w:sdtContent>
          <w:r w:rsidR="00F460F5" w:rsidRPr="00DD54E3">
            <w:rPr>
              <w:color w:val="000000" w:themeColor="text1"/>
              <w:lang w:val="en-GB"/>
            </w:rPr>
            <w:fldChar w:fldCharType="begin"/>
          </w:r>
          <w:r w:rsidR="00F460F5"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VmYWMwNTY5LTgzYTctNDMyOS1iN2E5LWVjNDM0NzhkZTk1MSIsIkVudHJpZXMiOlt7IiRpZCI6IjIiLCIkdHlwZSI6IlN3aXNzQWNhZGVtaWMuQ2l0YXZpLkNpdGF0aW9ucy5Xb3JkUGxhY2Vob2xkZXJFbnRyeSwgU3dpc3NBY2FkZW1pYy5DaXRhdmkiLCJJZCI6IjFmZGFkYzliLTExODUtNGQxYS05NTYzLWI5MDdjYmExYTRiMCIsIlJhbmdlTGVuZ3RoIjo3LCJSZWZlcmVuY2VJZCI6ImU1ODA3MDU1LTk1NTUtNDFmYy05ZmMwLWNhYTcxZTQ2MThjO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Nb2hhbW1hZCIsIkxhc3ROYW1lIjoiWmFyZWkiLCJNaWRkbGVOYW1lIjoiSG9zc2VpbiIsIlByb3RlY3RlZCI6ZmFsc2UsIlNleCI6MiwiQ3JlYXRlZEJ5IjoiX0FMSSIsIkNyZWF0ZWRPbiI6IjIwMjItMDMtMTZUMTE6MzQ6MjIiLCJNb2RpZmllZEJ5IjoiX0FMSSIsIklkIjoiNmFlNTRmZjMtZTFhOS00YWJjLTlkOTEtODYyNDU0M2MyM2YxIiwiTW9kaWZpZWRPbiI6IjIwMjItMDMtMTZUMTE6MzQ6MjIiLCJQcm9qZWN0Ijp7IiRpZCI6IjUiLCIkdHlwZSI6IlN3aXNzQWNhZGVtaWMuQ2l0YXZpLlByb2plY3QsIFN3aXNzQWNhZGVtaWMuQ2l0YXZpIn19LHsiJGlkIjoiNiIsIiR0eXBlIjoiU3dpc3NBY2FkZW1pYy5DaXRhdmkuUGVyc29uLCBTd2lzc0FjYWRlbWljLkNpdGF2aSIsIkZpcnN0TmFtZSI6IlJ1dGgiLCJMYXN0TmFtZSI6IkNhcnJhc2NvLUdhbGxlZ28iLCJQcm90ZWN0ZWQiOmZhbHNlLCJTZXgiOjEsIkNyZWF0ZWRCeSI6Il9BTEkiLCJDcmVhdGVkT24iOiIyMDIyLTAzLTE2VDExOjM0OjIyIiwiTW9kaWZpZWRCeSI6Il9BTEkiLCJJZCI6IjFkNWYwNDAxLTY0OTYtNGE2MS05MWNhLWZhNDJjMTJlMzIzMiIsIk1vZGlmaWVkT24iOiIyMDIyLTAzLTE2VDExOjM0OjIyIiwiUHJvamVjdCI6eyIkcmVmIjoiNSJ9fSx7IiRpZCI6IjciLCIkdHlwZSI6IlN3aXNzQWNhZGVtaWMuQ2l0YXZpLlBlcnNvbiwgU3dpc3NBY2FkZW1pYy5DaXRhdmkiLCJGaXJzdE5hbWUiOiJTdGVmYW5vIiwiTGFzdE5hbWUiOiJSb25jaGkiLCJQcm90ZWN0ZWQiOmZhbHNlLCJTZXgiOjIsIkNyZWF0ZWRCeSI6Il9BTEkiLCJDcmVhdGVkT24iOiIyMDIyLTAzLTE2VDExOjM0OjIyIiwiTW9kaWZpZWRCeSI6Il9BTEkiLCJJZCI6IjIxZjk0ZTliLTAwZjMtNDZlMS1hOGU4LTNhOWFjMzUzZGU2MiIsIk1vZGlmaWVkT24iOiIyMDIyLTAzLTE2VDExOjM0OjIyIiwiUHJvamVjdCI6eyIkcmVmIjoiNSJ9fV0sIkNpdGF0aW9uS2V5IjoiWmFyZWkgZXQgYWwuIDIwMTkiLCJDaXRhdGlvbktleVVwZGF0ZVR5cGUiOjAsIkNvbGxhYm9yYXRvcnMiOltdLCJDdXN0b21GaWVsZDEiOiI5IiwiQ3VzdG9tRmllbGQyIjoiRW1waXJpY2FsIiwiQ3VzdG9tRmllbGQzIjoiQm90aCBvciBub3Qgc3BlY2lmaWMiLCJDdXN0b21GaWVsZDQiOiJCb3RoIG9yIG5vdCBzcGVjaWZpYyIsIkN1c3RvbUZpZWxkNSI6Ik5vdCBzcGVjaWZpYyIsIkN1c3RvbUZpZWxkNiI6IkFjdGlvbiByZXNlYXJjaCIsIkN1c3RvbUZpZWxkNyI6IkVudmlyb25tZW50IiwiQ3VzdG9tRmllbGQ4IjoiQ29udGluZ2VuY3kgdGhlb3J5IiwiQ3VzdG9tRmllbGQ5IjoiSXRhbHkiLCJEb2kiOiIxMC4xMTA4L0lKT1BNLTEyLTIwMTgtMDcwMyIsIkVkaXRvcnMiOltdLCJFdmFsdWF0aW9uQ29tcGxleGl0eSI6MCwiRXZhbHVhdGlvblNvdXJjZVRleHRGb3JtYXQiOjAsIkdyb3VwcyI6W3siJGlkIjoiOCIsIiR0eXBlIjoiU3dpc3NBY2FkZW1pYy5DaXRhdmkuR3JvdXAsIFN3aXNzQWNhZGVtaWMuQ2l0YXZpIiwiRGlzcGxheVR5cGUiOjEsIk5hbWUiOiJSZXZlcnNlIGFuZCBjaXJjdWxhciIsIkNyZWF0ZWRCeSI6Il9BTEkiLCJDcmVhdGVkT24iOiIyMDIyLTExLTA5VDA0OjUwOjI4IiwiTW9kaWZpZWRCeSI6Il9BTEkiLCJJZCI6ImEyMTk2ZjZiLWRjYWItNGQ3OS1hNjMzLTY3NjRhZTdiOWI2YiIsIk1vZGlmaWVkT24iOiIyMDIyLTExLTA5VDA0OjUwOjM4IiwiUHJvamVjdCI6eyIkcmVmIjoiNSJ9fSx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aHR0cHM6Ly93d3cuZW1lcmFsZC5jb20vaW5zaWdodC9jb250ZW50L2RvaS8xMC4xMTA4L0lKT1BNLTEyLTIwMTgtMDcwMy9mdWxsL2h0bWwiLCJVcmlTdHJpbmciOiJodHRwczovL3d3dy5lbWVyYWxkLmNvbS9pbnNpZ2h0L2NvbnRlbnQvZG9pLzEwLjExMDgvSUpPUE0tMTItMjAxOC0wNzAzL2Z1bGwvaHRtb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0MiIsIk1vZGlmaWVkQnkiOiJfQW5qb21zaG9hZSIsIklkIjoiNzI3MTFiNDktMjU2ZS00NGM2LTliZDUtMDk4Y2IyYmQwZGQyIiwiTW9kaWZpZWRPbiI6IjIwMjItMDMtMTFUMDY6MzQ6NDI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JodHRwczovL3d3dy5zY29wdXMuY29tL2lud2FyZC9yZWNvcmQudXJpP2VpZD0yLXMyLjAtODUwNzQ2NjQzMDcmZG9pPTEwLjExMDglMmZJSk9QTS0xMi0yMDE4LTA3MDMmcGFydG5lcklEPTQwJm1kNT1iN2RjN2U3OGMzMTVmNDVkNDQ1NWI1YzJkODBiZGEwYiIsIlVyaVN0cmluZyI6Imh0dHBzOi8vd3d3LnNjb3B1cy5jb20vaW53YXJkL3JlY29yZC51cmk/ZWlkPTItczIuMC04NTA3NDY2NDMwNyZkb2k9MTAuMTEwOCUyZklKT1BNLTEyLTIwMTgtMDcwMyZwYXJ0bmVySUQ9NDAmbWQ1PWI3ZGM3ZTc4YzMxNWY0NWQ0NDU1YjVjMmQ4MGJkYTBiIiwiTGlua2VkUmVzb3VyY2VTdGF0dXMiOjgsIlByb3BlcnRpZXMiOnsiJGlkIjoiMTU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NjMzZmE2Y2EtNDMzNy00YmYxLWFkZmItZmZhZDUzMjcwOTRlIiwiTW9kaWZpZWRPbiI6IjIwMjItMDEtMzBUMDQ6NTQ6NTMiLCJQcm9qZWN0Ijp7IiRyZWYiOiI1In19LHsiJGlkIjoiMTYiLCIkdHlwZSI6IlN3aXNzQWNhZGVtaWMuQ2l0YXZpLkxvY2F0aW9uLCBTd2lzc0FjYWRlbWljLkNpdGF2aSIsIkFkZHJlc3MiOnsiJGlkIjoiMTciLCIkdHlwZSI6IlN3aXNzQWNhZGVtaWMuQ2l0YXZpLkxpbmtlZFJlc291cmNlLCBTd2lzc0FjYWRlbWljLkNpdGF2aSIsIkxpbmtlZFJlc291cmNlVHlwZSI6NSwiT3JpZ2luYWxTdHJpbmciOiIxMC4xMTA4L0lKT1BNLTEyLTIwMTgtMDcwMyIsIlVyaVN0cmluZyI6Imh0dHBzOi8vZG9pLm9yZy8xMC4xMTA4L0lKT1BNLTEyLTIwMTgtMDcwMyIsIkxpbmtlZFJlc291cmNlU3RhdHVzIjo4LCJQcm9wZXJ0aWVzIjp7IiRpZCI6IjE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Q4MTc2OGVjLWQzMGEtNDIzOS04N2E2LTA0ODE3M2NlY2RmMiIsIk1vZGlmaWVkT24iOiIyMDIyLTAxLTMwVDA0OjU0OjUzIiwiUHJvamVjdCI6eyIkcmVmIjoiNSJ9fV0sIk51bWJlciI6IjExIiwiT25saW5lQWRkcmVzcyI6Imh0dHBzOi8vd3d3LnNjb3B1cy5jb20vaW53YXJkL3JlY29yZC51cmk/ZWlkPTItczIuMC04NTA3NDY2NDMwNyZkb2k9MTAuMTEwOCUyZklKT1BNLTEyLTIwMTgtMDcwMyZwYXJ0bmVySUQ9NDAmbWQ1PWI3ZGM3ZTc4YzMxNWY0NWQ0NDU1YjVjMmQ4MGJkYTBiIiwiT3JnYW5pemF0aW9ucyI6W10sIk90aGVyc0ludm9sdmVkIjpbXSwiUGFnZVJhbmdlIjoiPHNwPlxyXG4gIDxuPjExOTM8L24+XHJcbiAgPGluPnRydWU8L2luPlxyXG4gIDxvcz4xMTkzPC9vcz5cclxuICA8cHM+MTE5MzwvcHM+XHJcbjwvc3A+XHJcbjxlcD5cclxuICA8bj4xMjI1PC9uPlxyXG4gIDxpbj50cnVlPC9pbj5cclxuICA8b3M+MTIyNTwvb3M+XHJcbiAgPHBzPjEyMjU8L3BzPlxyXG48L2VwPlxyXG48b3M+MTE5My0xMjI1PC9vcz4iLCJQZXJpb2RpY2FsIjp7IiRpZCI6IjE5IiwiJHR5cGUiOiJTd2lzc0FjYWRlbWljLkNpdGF2aS5QZXJpb2RpY2FsLCBTd2lzc0FjYWRlbWljLkNpdGF2aSIsIk5hbWUiOiJJbnRlcm5hdGlvbmFsIEpvdXJuYWwgb2YgT3BlcmF0aW9ucyBhbmQgUHJvZHVjdGlvbiBNYW5hZ2VtZW50IiwiUGFnaW5hdGlvbiI6MCwiUHJvdGVjdGVkIjpmYWxzZSwiQ3JlYXRlZEJ5IjoiX0Fuam9tc2hvYWUiLCJDcmVhdGVkT24iOiIyMDIyLTAxLTMwVDA0OjU0OjUzIiwiTW9kaWZpZWRCeSI6Il9BbmpvbXNob2FlIiwiSWQiOiJlNTY5NGY1Ny04YTlhLTRkMTItOGY5Ni1iNjI2YzBmYzVlODkiLCJNb2RpZmllZE9uIjoiMjAyMi0wMS0zMFQwNDo1NDo1MyIsIlByb2plY3QiOnsiJHJlZiI6IjUifX0sIlB1Ymxpc2hlcnMiOlt7IiRpZCI6IjIw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aYXJlaSwgQ2FycmFzY28tR2FsbGVnbyBldCBhbC4gMjAxOSDigJMgVG8gZ3JlZW5lciBwYXN0dXJlcyIsIlNob3J0VGl0bGVVcGRhdGVUeXBlIjowLCJTb3VyY2VPZkJpYmxpb2dyYXBoaWNJbmZvcm1hdGlvbiI6IkNyb3NzUmVmIiwiU3RhdGljSWRzIjpbImMzMGExMjJlLWQ5NDAtNDQ1NS1hZjk0LTE4YWQzM2Q1MWQ0ZiJdLCJUYWJsZU9mQ29udGVudHNDb21wbGV4aXR5IjowLCJUYWJsZU9mQ29udGVudHNTb3VyY2VUZXh0Rm9ybWF0IjowLCJUYXNrcyI6W10sIlRpdGxlIjoiVG8gZ3JlZW5lciBwYXN0dXJlczogQW4gYWN0aW9uIHJlc2VhcmNoIHN0dWR5IG9uIHRoZSBlbnZpcm9ubWVudGFsIHN1c3RhaW5hYmlsaXR5IG9mIGh1bWFuaXRhcmlhbiBzdXBwbHkgY2hhaW5zIiwiVHJhbnNsYXRvcnMiOltdLCJWb2x1bWUiOiIzOSIsIlllYXIiOiIyMDE5IiwiWWVhclJlc29sdmVkIjoiMjAxOSIsIkNyZWF0ZWRCeSI6Il9BbmpvbXNob2FlIiwiQ3JlYXRlZE9uIjoiMjAyMi0wMS0zMFQwNDo1NDo1MyIsIk1vZGlmaWVkQnkiOiJfQUxJIiwiSWQiOiJlNTgwNzA1NS05NTU1LTQxZmMtOWZjMC1jYWE3MWU0NjE4YzgiLCJNb2RpZmllZE9uIjoiMjAyMi0wOS0yOFQxMzoxODoxNiIsIlByb2plY3QiOnsiJHJlZiI6IjUifX0sIlVzZU51bWJlcmluZ1R5cGVPZlBhcmVudERvY3VtZW50IjpmYWxzZSwiWWVhck9ubHkiOnRydWV9XSwiRm9ybWF0dGVkVGV4dCI6eyIkaWQiOiIyMSIsIkNvdW50IjoxLCJUZXh0VW5pdHMiOlt7IiRpZCI6IjIyIiwiRm9udFN0eWxlIjp7IiRpZCI6IjIzIiwiTmV1dHJhbCI6dHJ1ZX0sIlJlYWRpbmdPcmRlciI6MSwiVGV4dCI6IigyMDE5YSkifV19LCJUYWciOiJDaXRhdmlQbGFjZWhvbGRlciM1Y2M3MjFkZS1mNzc2LTQ2ODAtODI5NC0yNjE5N2ViZWNlZWIiLCJUZXh0IjoiKDIwMTlhKSIsIldBSVZlcnNpb24iOiI2LjguMC4wIn0=}</w:instrText>
          </w:r>
          <w:r w:rsidR="00F460F5" w:rsidRPr="00DD54E3">
            <w:rPr>
              <w:color w:val="000000" w:themeColor="text1"/>
              <w:lang w:val="en-GB"/>
            </w:rPr>
            <w:fldChar w:fldCharType="separate"/>
          </w:r>
          <w:r w:rsidR="00B10F20" w:rsidRPr="00DD54E3">
            <w:rPr>
              <w:color w:val="000000" w:themeColor="text1"/>
              <w:lang w:val="en-GB"/>
            </w:rPr>
            <w:t>(2019a)</w:t>
          </w:r>
          <w:r w:rsidR="00F460F5" w:rsidRPr="00DD54E3">
            <w:rPr>
              <w:color w:val="000000" w:themeColor="text1"/>
              <w:lang w:val="en-GB"/>
            </w:rPr>
            <w:fldChar w:fldCharType="end"/>
          </w:r>
        </w:sdtContent>
      </w:sdt>
      <w:r w:rsidR="00351884" w:rsidRPr="00DD54E3">
        <w:rPr>
          <w:color w:val="000000" w:themeColor="text1"/>
          <w:lang w:val="en-GB"/>
        </w:rPr>
        <w:t xml:space="preserve">, </w:t>
      </w:r>
      <w:sdt>
        <w:sdtPr>
          <w:rPr>
            <w:color w:val="000000" w:themeColor="text1"/>
            <w:lang w:val="en-GB"/>
          </w:rPr>
          <w:alias w:val="To edit, see citavi.com/edit"/>
          <w:tag w:val="CitaviPlaceholder#8f45f37a-9140-4668-b463-ce58f91aea00"/>
          <w:id w:val="2122635087"/>
          <w:placeholder>
            <w:docPart w:val="DefaultPlaceholder_-1854013440"/>
          </w:placeholder>
        </w:sdtPr>
        <w:sdtContent>
          <w:r w:rsidR="00351884" w:rsidRPr="00DD54E3">
            <w:rPr>
              <w:color w:val="000000" w:themeColor="text1"/>
              <w:lang w:val="en-GB"/>
            </w:rPr>
            <w:fldChar w:fldCharType="begin"/>
          </w:r>
          <w:r w:rsidR="00351884"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2EzZjNiZjEyLTJlNmItNGFlMS05ODNmLTY4YjFhMmZlMTg3MiIsIkVudHJpZXMiOlt7IiRpZCI6IjIiLCIkdHlwZSI6IlN3aXNzQWNhZGVtaWMuQ2l0YXZpLkNpdGF0aW9ucy5Xb3JkUGxhY2Vob2xkZXJFbnRyeSwgU3dpc3NBY2FkZW1pYy5DaXRhdmkiLCJJZCI6IjQxMDFmNzM0LTc4NGQtNDJkNC05MmFlLWQ2OGQ3YWE1OWVhNiIsIlJhbmdlTGVuZ3RoIjoxMywiUmVmZXJlbmNlSWQiOiI1N2Y5N2RlZS00OGExLTQ2NTctOTViOS1iY2IzYzY4ZDljZm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5hdGhhbiIsIkxhc3ROYW1lIjoiS3VueiIsIlByb3RlY3RlZCI6ZmFsc2UsIlNleCI6MCwiQ3JlYXRlZEJ5IjoiX0FMSSIsIkNyZWF0ZWRPbiI6IjIwMjItMDMtMTRUMDU6MjM6MDEiLCJNb2RpZmllZEJ5IjoiX0FMSSIsIklkIjoiMGUxMTY0NTEtNjgxYy00MmM1LWJhNGMtYWUzMjQyOTg2MzAyIiwiTW9kaWZpZWRPbiI6IjIwMjItMDMtMTRUMDU6MjM6MDEiLCJQcm9qZWN0Ijp7IiRpZCI6IjUiLCIkdHlwZSI6IlN3aXNzQWNhZGVtaWMuQ2l0YXZpLlByb2plY3QsIFN3aXNzQWNhZGVtaWMuQ2l0YXZpIn19LHsiJGlkIjoiNiIsIiR0eXBlIjoiU3dpc3NBY2FkZW1pYy5DaXRhdmkuUGVyc29uLCBTd2lzc0FjYWRlbWljLkNpdGF2aSIsIkZpcnN0TmFtZSI6IlN0ZWZhbiIsIkxhc3ROYW1lIjoiR29sZCIsIlByb3RlY3RlZCI6ZmFsc2UsIlNleCI6MCwiQ3JlYXRlZEJ5IjoiX0FMSSIsIkNyZWF0ZWRPbiI6IjIwMjItMDMtMTZUMDk6NDk6MDAiLCJNb2RpZmllZEJ5IjoiX0FMSSIsIklkIjoiODBiZGM4MTYtNzBkYS00OTU2LThmZTMtNTcwZWEzMDg4NjU5IiwiTW9kaWZpZWRPbiI6IjIwMjItMDMtMTZUMDk6NDk6MDAiLCJQcm9qZWN0Ijp7IiRyZWYiOiI1In19XSwiQ2l0YXRpb25LZXkiOiJLdW56IGV0IGFsLiAyMDE3IiwiQ2l0YXRpb25LZXlVcGRhdGVUeXBlIjowLCJDb2xsYWJvcmF0b3JzIjpbXSwiQ3VzdG9tRmllbGQxIjoiNzciLCJDdXN0b21GaWVsZDIiOiJFbXBpcmljYWwiLCJDdXN0b21GaWVsZDMiOiJCb3RoIG9yIG5vdCBzcGVjaWZpYyIsIkN1c3RvbUZpZWxkNCI6IkJvdGggb3Igbm90IHNwZWNpZmljIiwiQ3VzdG9tRmllbGQ1IjoiUmVjb3ZlcnkiLCJDdXN0b21GaWVsZDYiOiJDYXNlIHN0dWR5IiwiQ3VzdG9tRmllbGQ3IjoiRWNvbm9taWMrRW52aXJvbWVudGFsK1NvY2lhbCIsIkN1c3RvbUZpZWxkOCI6IkNvbnRpbmdlbmN5IHRoZW9yeSIsIkN1c3RvbUZpZWxkOSI6IlVuaXRlZCBTdGF0ZXMiLCJEb2kiOiIxMC4xMDgwLzEzNjc1NTY3LjIwMTUuMTEwMzg0NSIsIkVkaXRvcnMiOltdLCJFdmFsdWF0aW9uQ29tcGxleGl0eSI6MCwiRXZhbHVhdGlvblNvdXJjZVRleHRGb3JtYXQiOjAsIkdyb3VwcyI6W3siJGlkIjoiNy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aHR0cHM6Ly93d3cuc2NvcHVzLmNvbS9pbndhcmQvcmVjb3JkLnVyaT9laWQ9Mi1zMi4wLTg0OTQ2NDMzNzY2JmRvaT0xMC4xMDgwJTJmMTM2NzU1NjcuMjAxNS4xMTAzODQ1JnBhcnRuZXJJRD00MCZtZDU9YjVkNDBkNmYzMDVmNDFlYmFkNGZiNGE0MDcwZmZkZTUiLCJVcmlTdHJpbmciOiJodHRwczovL3d3dy5zY29wdXMuY29tL2lud2FyZC9yZWNvcmQudXJpP2VpZD0yLXMyLjAtODQ5NDY0MzM3NjYmZG9pPTEwLjEwODAlMmYxMzY3NTU2Ny4yMDE1LjExMDM4NDUmcGFydG5lcklEPTQwJm1kNT1iNWQ0MGQ2ZjMwNWY0MWViYWQ0ZmI0YTQwNzBmZmRlNS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RhODY0YjI3LTQ1MDYtNDc4YS04MzFiLTdhYWJlMjFlOWQ2OSIsIk1vZGlmaWVkT24iOiIyMDIyLTAxLTMwVDA0OjU0OjUz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dGFuZGZvbmxpbmUuY29tL2RvaS9mdWxsLzEwLjEwODAvMTM2NzU1NjcuMjAxNS4xMTAzODQ1IiwiVXJpU3RyaW5nIjoiaHR0cHM6Ly93d3cudGFuZGZvbmxpbmUuY29tL2RvaS9mdWxsLzEwLjEwODAvMTM2NzU1NjcuMjAxNS4xMTAzODQ1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0OjU2IiwiTW9kaWZpZWRCeSI6Il9BbmpvbXNob2FlIiwiSWQiOiJlYWEzZjFiMy01ZGFjLTRhOWEtOTM5ZS05MTY4MDc5YWQ4NWUiLCJNb2RpZmllZE9uIjoiMjAyMi0wMy0xMVQwNjozNDo1Ni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ODAvMTM2NzU1NjcuMjAxNS4xMTAzODQ1IiwiVXJpU3RyaW5nIjoiaHR0cHM6Ly9kb2kub3JnLzEwLjEwODAvMTM2NzU1NjcuMjAxNS4xMTAzODQ1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Y2FjN2ViYjQtMTA2OC00ZTZhLTg1Y2MtZmYyMWIyZDhmZDgyIiwiTW9kaWZpZWRPbiI6IjIwMjItMDEtMzBUMDQ6NTQ6NTMiLCJQcm9qZWN0Ijp7IiRyZWYiOiI1In19XSwiTnVtYmVyIjoiMiIsIk9ubGluZUFkZHJlc3MiOiJodHRwczovL3d3dy5zY29wdXMuY29tL2lud2FyZC9yZWNvcmQudXJpP2VpZD0yLXMyLjAtODQ5NDY0MzM3NjYmZG9pPTEwLjEwODAlMmYxMzY3NTU2Ny4yMDE1LjExMDM4NDUmcGFydG5lcklEPTQwJm1kNT1iNWQ0MGQ2ZjMwNWY0MWViYWQ0ZmI0YTQwNzBmZmRlNSIsIk9yZ2FuaXphdGlvbnMiOltdLCJPdGhlcnNJbnZvbHZlZCI6W10sIlBhZ2VSYW5nZSI6IjxzcD5cclxuICA8bj44NTwvbj5cclxuICA8aW4+dHJ1ZTwvaW4+XHJcbiAgPG9zPjg1PC9vcz5cclxuICA8cHM+ODU8L3BzPlxyXG48L3NwPlxyXG48ZXA+XHJcbiAgPG4+MTA0PC9uPlxyXG4gIDxpbj50cnVlPC9pbj5cclxuICA8b3M+MTA0PC9vcz5cclxuICA8cHM+MTA0PC9wcz5cclxuPC9lcD5cclxuPG9zPjg1LTEwNDwvb3M+IiwiUGVyaW9kaWNhbCI6eyIkaWQiOiIxNyIsIiR0eXBlIjoiU3dpc3NBY2FkZW1pYy5DaXRhdmkuUGVyaW9kaWNhbCwgU3dpc3NBY2FkZW1pYy5DaXRhdmkiLCJOYW1lIjoiSW50ZXJuYXRpb25hbCBKb3VybmFsIG9mIExvZ2lzdGljcyBSZXNlYXJjaCBhbmQgQXBwbGljYXRpb25zIiwiUGFnaW5hdGlvbiI6MCwiUHJvdGVjdGVkIjpmYWxzZSwiQ3JlYXRlZEJ5IjoiX0Fuam9tc2hvYWUiLCJDcmVhdGVkT24iOiIyMDIyLTAxLTMwVDA0OjMxOjM4IiwiTW9kaWZpZWRCeSI6Il9BbmpvbXNob2FlIiwiSWQiOiIzOTE1YWYwMS02ODU3LTRjYmEtYTExYS00YTljMDE2ODljMjEiLCJNb2RpZmllZE9uIjoiMjAyMi0wMS0zMFQwNDozMTozOCIsIlByb2plY3QiOnsiJHJlZiI6IjUifX0sIlB1Ymxpc2hlcnMiOlt7IiRpZCI6IjE4IiwiJHR5cGUiOiJTd2lzc0FjYWRlbWljLkNpdGF2aS5QdWJsaXNoZXIsIFN3aXNzQWNhZGVtaWMuQ2l0YXZpIiwiTmFtZSI6IlRheWxvciAmIEZyYW5jaXMgR3JvdXAiLCJQcm90ZWN0ZWQiOmZhbHNlLCJDcmVhdGVkQnkiOiJfQWxpYW4iLCJDcmVhdGVkT24iOiIyMDIyLTA3LTI3VDA2OjAzOjU4IiwiTW9kaWZpZWRCeSI6Il9BbGlhbiIsIklkIjoiZDI5MTk4N2ItNjBkYi00ZWI5LWEyZTgtYzEyN2Y1MzI3YmViIiwiTW9kaWZpZWRPbiI6IjIwMjItMDctMjdUMDY6MDM6NTgiLCJQcm9qZWN0Ijp7IiRyZWYiOiI1In19XSwiUXVvdGF0aW9ucyI6W10sIlJlZmVyZW5jZVR5cGUiOiJKb3VybmFsQXJ0aWNsZSIsIlNob3J0VGl0bGUiOiJLdW56LCBHb2xkIDIwMTcg4oCTIFN1c3RhaW5hYmxlIGh1bWFuaXRhcmlhbiBzdXBwbHkgY2hhaW4gbWFuYWdlbWVudCIsIlNob3J0VGl0bGVVcGRhdGVUeXBlIjowLCJTb3VyY2VPZkJpYmxpb2dyYXBoaWNJbmZvcm1hdGlvbiI6IkNyb3NzUmVmIiwiU3RhdGljSWRzIjpbImEyMDM3ZDdmLWQxNDItNDAxNi04YWU0LTU1NGVhOTg1ODhkMCJdLCJUYWJsZU9mQ29udGVudHNDb21wbGV4aXR5IjowLCJUYWJsZU9mQ29udGVudHNTb3VyY2VUZXh0Rm9ybWF0IjowLCJUYXNrcyI6W10sIlRpdGxlIjoiU3VzdGFpbmFibGUgaHVtYW5pdGFyaWFuIHN1cHBseSBjaGFpbiBtYW5hZ2VtZW50IOKAkyBleHBsb3JpbmcgbmV3IHRoZW9yeSIsIlRyYW5zbGF0b3JzIjpbXSwiVm9sdW1lIjoiMjAiLCJZZWFyIjoiMjAxNyIsIlllYXJSZXNvbHZlZCI6IjIwMTciLCJDcmVhdGVkQnkiOiJfQW5qb21zaG9hZSIsIkNyZWF0ZWRPbiI6IjIwMjItMDEtMzBUMDQ6NTQ6NTMiLCJNb2RpZmllZEJ5IjoiX0FMSSIsIklkIjoiNTdmOTdkZWUtNDhhMS00NjU3LTk1YjktYmNiM2M2OGQ5Y2ZjIiwiTW9kaWZpZWRPbiI6IjIwMjItMTEtMTVUMDQ6MDY6MzMiLCJQcm9qZWN0Ijp7IiRyZWYiOiI1In19LCJVc2VOdW1iZXJpbmdUeXBlT2ZQYXJlbnREb2N1bWVudCI6ZmFsc2V9XSwiRm9ybWF0dGVkVGV4dCI6eyIkaWQiOiIxOSIsIkNvdW50IjoxLCJUZXh0VW5pdHMiOlt7IiRpZCI6IjIwIiwiRm9udFN0eWxlIjp7IiRpZCI6IjIxIiwiTmV1dHJhbCI6dHJ1ZX0sIlJlYWRpbmdPcmRlciI6MSwiVGV4dCI6Ikt1bnogYW5kIEdvbGQifV19LCJUYWciOiJDaXRhdmlQbGFjZWhvbGRlciM4ZjQ1ZjM3YS05MTQwLTQ2NjgtYjQ2My1jZTU4ZjkxYWVhMDAiLCJUZXh0IjoiS3VueiBhbmQgR29sZCIsIldBSVZlcnNpb24iOiI2LjguMC4wIn0=}</w:instrText>
          </w:r>
          <w:r w:rsidR="00351884" w:rsidRPr="00DD54E3">
            <w:rPr>
              <w:color w:val="000000" w:themeColor="text1"/>
              <w:lang w:val="en-GB"/>
            </w:rPr>
            <w:fldChar w:fldCharType="separate"/>
          </w:r>
          <w:r w:rsidR="00B10F20" w:rsidRPr="00DD54E3">
            <w:rPr>
              <w:color w:val="000000" w:themeColor="text1"/>
              <w:lang w:val="en-GB"/>
            </w:rPr>
            <w:t>Kunz and Gold</w:t>
          </w:r>
          <w:r w:rsidR="00351884" w:rsidRPr="00DD54E3">
            <w:rPr>
              <w:color w:val="000000" w:themeColor="text1"/>
              <w:lang w:val="en-GB"/>
            </w:rPr>
            <w:fldChar w:fldCharType="end"/>
          </w:r>
        </w:sdtContent>
      </w:sdt>
      <w:r w:rsidR="00351884" w:rsidRPr="00DD54E3">
        <w:rPr>
          <w:color w:val="000000" w:themeColor="text1"/>
          <w:lang w:val="en-GB"/>
        </w:rPr>
        <w:t xml:space="preserve"> </w:t>
      </w:r>
      <w:sdt>
        <w:sdtPr>
          <w:rPr>
            <w:color w:val="000000" w:themeColor="text1"/>
            <w:lang w:val="en-GB"/>
          </w:rPr>
          <w:alias w:val="To edit, see citavi.com/edit"/>
          <w:tag w:val="CitaviPlaceholder#a3f3bf12-2e6b-4ae1-983f-68b1a2fe1872"/>
          <w:id w:val="-890031151"/>
          <w:placeholder>
            <w:docPart w:val="DefaultPlaceholder_-1854013440"/>
          </w:placeholder>
        </w:sdtPr>
        <w:sdtContent>
          <w:r w:rsidR="00351884" w:rsidRPr="00DD54E3">
            <w:rPr>
              <w:color w:val="000000" w:themeColor="text1"/>
              <w:lang w:val="en-GB"/>
            </w:rPr>
            <w:fldChar w:fldCharType="begin"/>
          </w:r>
          <w:r w:rsidR="00351884"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hmNDVmMzdhLTkxNDAtNDY2OC1iNDYzLWNlNThmOTFhZWEwMCIsIkVudHJpZXMiOlt7IiRpZCI6IjIiLCIkdHlwZSI6IlN3aXNzQWNhZGVtaWMuQ2l0YXZpLkNpdGF0aW9ucy5Xb3JkUGxhY2Vob2xkZXJFbnRyeSwgU3dpc3NBY2FkZW1pYy5DaXRhdmkiLCJJZCI6ImJhMGYxNTRiLWNjNmItNDE0Ni1iOTg2LThkMjlhMmY5MDQ4OSIsIlJhbmdlTGVuZ3RoIjo2LCJSZWZlcmVuY2VJZCI6IjU3Zjk3ZGVlLTQ4YTEtNDY1Ny05NWI5LWJjYjNjNjhkOWNm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OYXRoYW4iLCJMYXN0TmFtZSI6Ikt1bnoiLCJQcm90ZWN0ZWQiOmZhbHNlLCJTZXgiOjAsIkNyZWF0ZWRCeSI6Il9BTEkiLCJDcmVhdGVkT24iOiIyMDIyLTAzLTE0VDA1OjIzOjAxIiwiTW9kaWZpZWRCeSI6Il9BTEkiLCJJZCI6IjBlMTE2NDUxLTY4MWMtNDJjNS1iYTRjLWFlMzI0Mjk4NjMwMiIsIk1vZGlmaWVkT24iOiIyMDIyLTAzLTE0VDA1OjIzOjAxIiwiUHJvamVjdCI6eyIkaWQiOiI1IiwiJHR5cGUiOiJTd2lzc0FjYWRlbWljLkNpdGF2aS5Qcm9qZWN0LCBTd2lzc0FjYWRlbWljLkNpdGF2aSJ9fSx7IiRpZCI6IjYiLCIkdHlwZSI6IlN3aXNzQWNhZGVtaWMuQ2l0YXZpLlBlcnNvbiwgU3dpc3NBY2FkZW1pYy5DaXRhdmkiLCJGaXJzdE5hbWUiOiJTdGVmYW4iLCJMYXN0TmFtZSI6IkdvbGQiLCJQcm90ZWN0ZWQiOmZhbHNlLCJTZXgiOjAsIkNyZWF0ZWRCeSI6Il9BTEkiLCJDcmVhdGVkT24iOiIyMDIyLTAzLTE2VDA5OjQ5OjAwIiwiTW9kaWZpZWRCeSI6Il9BTEkiLCJJZCI6IjgwYmRjODE2LTcwZGEtNDk1Ni04ZmUzLTU3MGVhMzA4ODY1OSIsIk1vZGlmaWVkT24iOiIyMDIyLTAzLTE2VDA5OjQ5OjAwIiwiUHJvamVjdCI6eyIkcmVmIjoiNSJ9fV0sIkNpdGF0aW9uS2V5IjoiS3VueiBldCBhbC4gMjAxNyIsIkNpdGF0aW9uS2V5VXBkYXRlVHlwZSI6MCwiQ29sbGFib3JhdG9ycyI6W10sIkN1c3RvbUZpZWxkMSI6Ijc3IiwiQ3VzdG9tRmllbGQyIjoiRW1waXJpY2FsIiwiQ3VzdG9tRmllbGQzIjoiQm90aCBvciBub3Qgc3BlY2lmaWMiLCJDdXN0b21GaWVsZDQiOiJCb3RoIG9yIG5vdCBzcGVjaWZpYyIsIkN1c3RvbUZpZWxkNSI6IlJlY292ZXJ5IiwiQ3VzdG9tRmllbGQ2IjoiQ2FzZSBzdHVkeSIsIkN1c3RvbUZpZWxkNyI6IkVjb25vbWljK0Vudmlyb21lbnRhbCtTb2NpYWwiLCJDdXN0b21GaWVsZDgiOiJDb250aW5nZW5jeSB0aGVvcnkiLCJDdXN0b21GaWVsZDkiOiJVbml0ZWQgU3RhdGVzIiwiRG9pIjoiMTAuMTA4MC8xMzY3NTU2Ny4yMDE1LjExMDM4NDU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nNjb3B1cy5jb20vaW53YXJkL3JlY29yZC51cmk/ZWlkPTItczIuMC04NDk0NjQzMzc2NiZkb2k9MTAuMTA4MCUyZjEzNjc1NTY3LjIwMTUuMTEwMzg0NSZwYXJ0bmVySUQ9NDAmbWQ1PWI1ZDQwZDZmMzA1ZjQxZWJhZDRmYjRhNDA3MGZmZGU1IiwiVXJpU3RyaW5nIjoiaHR0cHM6Ly93d3cuc2NvcHVzLmNvbS9pbndhcmQvcmVjb3JkLnVyaT9laWQ9Mi1zMi4wLTg0OTQ2NDMzNzY2JmRvaT0xMC4xMDgwJTJmMTM2NzU1NjcuMjAxNS4xMTAzODQ1JnBhcnRuZXJJRD00MCZtZDU9YjVkNDBkNmYzMDVmNDFlYmFkNGZiNGE0MDcwZmZkZTU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0YTg2NGIyNy00NTA2LTQ3OGEtODMxYi03YWFiZTIxZTlkNjkiLCJNb2RpZmllZE9uIjoiMjAyMi0wMS0zMFQwNDo1NDo1My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RhbmRmb25saW5lLmNvbS9kb2kvZnVsbC8xMC4xMDgwLzEzNjc1NTY3LjIwMTUuMTEwMzg0NSIsIlVyaVN0cmluZyI6Imh0dHBzOi8vd3d3LnRhbmRmb25saW5lLmNvbS9kb2kvZnVsbC8xMC4xMDgwLzEzNjc1NTY3LjIwMTUuMTEwMzg0N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Do1NiIsIk1vZGlmaWVkQnkiOiJfQW5qb21zaG9hZSIsIklkIjoiZWFhM2YxYjMtNWRhYy00YTlhLTkzOWUtOTE2ODA3OWFkODVlIiwiTW9kaWZpZWRPbiI6IjIwMjItMDMtMTFUMDY6MzQ6NTY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IxMC4xMDgwLzEzNjc1NTY3LjIwMTUuMTEwMzg0NSIsIlVyaVN0cmluZyI6Imh0dHBzOi8vZG9pLm9yZy8xMC4xMDgwLzEzNjc1NTY3LjIwMTUuMTEwMzg0NSIsIkxpbmtlZFJlc291cmNlU3RhdHVzIjo4LCJQcm9wZXJ0aWVzIjp7IiRpZCI6IjE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NhYzdlYmI0LTEwNjgtNGU2YS04NWNjLWZmMjFiMmQ4ZmQ4MiIsIk1vZGlmaWVkT24iOiIyMDIyLTAxLTMwVDA0OjU0OjUzIiwiUHJvamVjdCI6eyIkcmVmIjoiNSJ9fV0sIk51bWJlciI6IjIiLCJPbmxpbmVBZGRyZXNzIjoiaHR0cHM6Ly93d3cuc2NvcHVzLmNvbS9pbndhcmQvcmVjb3JkLnVyaT9laWQ9Mi1zMi4wLTg0OTQ2NDMzNzY2JmRvaT0xMC4xMDgwJTJmMTM2NzU1NjcuMjAxNS4xMTAzODQ1JnBhcnRuZXJJRD00MCZtZDU9YjVkNDBkNmYzMDVmNDFlYmFkNGZiNGE0MDcwZmZkZTUiLCJPcmdhbml6YXRpb25zIjpbXSwiT3RoZXJzSW52b2x2ZWQiOltdLCJQYWdlUmFuZ2UiOiI8c3A+XHJcbiAgPG4+ODU8L24+XHJcbiAgPGluPnRydWU8L2luPlxyXG4gIDxvcz44NTwvb3M+XHJcbiAgPHBzPjg1PC9wcz5cclxuPC9zcD5cclxuPGVwPlxyXG4gIDxuPjEwNDwvbj5cclxuICA8aW4+dHJ1ZTwvaW4+XHJcbiAgPG9zPjEwNDwvb3M+XHJcbiAgPHBzPjEwNDwvcHM+XHJcbjwvZXA+XHJcbjxvcz44NS0xMDQ8L29zPiIsIlBlcmlvZGljYWwiOnsiJGlkIjoiMTciLCIkdHlwZSI6IlN3aXNzQWNhZGVtaWMuQ2l0YXZpLlBlcmlvZGljYWwsIFN3aXNzQWNhZGVtaWMuQ2l0YXZpIiwiTmFtZSI6IkludGVybmF0aW9uYWwgSm91cm5hbCBvZiBMb2dpc3RpY3MgUmVzZWFyY2ggYW5kIEFwcGxpY2F0aW9ucyIsIlBhZ2luYXRpb24iOjAsIlByb3RlY3RlZCI6ZmFsc2UsIkNyZWF0ZWRCeSI6Il9BbmpvbXNob2FlIiwiQ3JlYXRlZE9uIjoiMjAyMi0wMS0zMFQwNDozMTozOCIsIk1vZGlmaWVkQnkiOiJfQW5qb21zaG9hZSIsIklkIjoiMzkxNWFmMDEtNjg1Ny00Y2JhLWExMWEtNGE5YzAxNjg5YzIxIiwiTW9kaWZpZWRPbiI6IjIwMjItMDEtMzBUMDQ6MzE6MzgiLCJQcm9qZWN0Ijp7IiRyZWYiOiI1In19LCJQdWJsaXNoZXJzIjpbeyIkaWQiOiIxOC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S3VueiwgR29sZCAyMDE3IOKAkyBTdXN0YWluYWJsZSBodW1hbml0YXJpYW4gc3VwcGx5IGNoYWluIG1hbmFnZW1lbnQiLCJTaG9ydFRpdGxlVXBkYXRlVHlwZSI6MCwiU291cmNlT2ZCaWJsaW9ncmFwaGljSW5mb3JtYXRpb24iOiJDcm9zc1JlZiIsIlN0YXRpY0lkcyI6WyJhMjAzN2Q3Zi1kMTQyLTQwMTYtOGFlNC01NTRlYTk4NTg4ZDAiXSwiVGFibGVPZkNvbnRlbnRzQ29tcGxleGl0eSI6MCwiVGFibGVPZkNvbnRlbnRzU291cmNlVGV4dEZvcm1hdCI6MCwiVGFza3MiOltdLCJUaXRsZSI6IlN1c3RhaW5hYmxlIGh1bWFuaXRhcmlhbiBzdXBwbHkgY2hhaW4gbWFuYWdlbWVudCDigJMgZXhwbG9yaW5nIG5ldyB0aGVvcnkiLCJUcmFuc2xhdG9ycyI6W10sIlZvbHVtZSI6IjIwIiwiWWVhciI6IjIwMTciLCJZZWFyUmVzb2x2ZWQiOiIyMDE3IiwiQ3JlYXRlZEJ5IjoiX0Fuam9tc2hvYWUiLCJDcmVhdGVkT24iOiIyMDIyLTAxLTMwVDA0OjU0OjUzIiwiTW9kaWZpZWRCeSI6Il9BTEkiLCJJZCI6IjU3Zjk3ZGVlLTQ4YTEtNDY1Ny05NWI5LWJjYjNjNjhkOWNmYyIsIk1vZGlmaWVkT24iOiIyMDIyLTExLTE1VDA0OjA2OjMz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cpIn1dfSwiVGFnIjoiQ2l0YXZpUGxhY2Vob2xkZXIjYTNmM2JmMTItMmU2Yi00YWUxLTk4M2YtNjhiMWEyZmUxODcyIiwiVGV4dCI6IigyMDE3KSIsIldBSVZlcnNpb24iOiI2LjguMC4wIn0=}</w:instrText>
          </w:r>
          <w:r w:rsidR="00351884" w:rsidRPr="00DD54E3">
            <w:rPr>
              <w:color w:val="000000" w:themeColor="text1"/>
              <w:lang w:val="en-GB"/>
            </w:rPr>
            <w:fldChar w:fldCharType="separate"/>
          </w:r>
          <w:r w:rsidR="00B10F20" w:rsidRPr="00DD54E3">
            <w:rPr>
              <w:color w:val="000000" w:themeColor="text1"/>
              <w:lang w:val="en-GB"/>
            </w:rPr>
            <w:t>(2017)</w:t>
          </w:r>
          <w:r w:rsidR="00351884" w:rsidRPr="00DD54E3">
            <w:rPr>
              <w:color w:val="000000" w:themeColor="text1"/>
              <w:lang w:val="en-GB"/>
            </w:rPr>
            <w:fldChar w:fldCharType="end"/>
          </w:r>
        </w:sdtContent>
      </w:sdt>
      <w:r w:rsidR="00351884" w:rsidRPr="00DD54E3">
        <w:rPr>
          <w:color w:val="000000" w:themeColor="text1"/>
          <w:lang w:val="en-GB"/>
        </w:rPr>
        <w:t>,</w:t>
      </w:r>
      <w:r w:rsidR="00D9127B" w:rsidRPr="00DD54E3">
        <w:rPr>
          <w:color w:val="000000" w:themeColor="text1"/>
          <w:lang w:val="en-GB"/>
        </w:rPr>
        <w:t xml:space="preserve"> and </w:t>
      </w:r>
      <w:sdt>
        <w:sdtPr>
          <w:rPr>
            <w:color w:val="000000" w:themeColor="text1"/>
            <w:lang w:val="en-GB"/>
          </w:rPr>
          <w:alias w:val="To edit, see citavi.com/edit"/>
          <w:tag w:val="CitaviPlaceholder#866e1b00-d850-436a-a6b2-ea9e502167c1"/>
          <w:id w:val="-1979914903"/>
          <w:placeholder>
            <w:docPart w:val="DefaultPlaceholder_-1854013440"/>
          </w:placeholder>
        </w:sdtPr>
        <w:sdtContent>
          <w:r w:rsidR="00D9127B" w:rsidRPr="00DD54E3">
            <w:rPr>
              <w:color w:val="000000" w:themeColor="text1"/>
              <w:lang w:val="en-GB"/>
            </w:rPr>
            <w:fldChar w:fldCharType="begin"/>
          </w:r>
          <w:r w:rsidR="00D9127B"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FlNGExNjNlLTQ0N2UtNGFmMy05OWM4LTMzYWRkOGM3MzExMCIsIkVudHJpZXMiOlt7IiRpZCI6IjIiLCIkdHlwZSI6IlN3aXNzQWNhZGVtaWMuQ2l0YXZpLkNpdGF0aW9ucy5Xb3JkUGxhY2Vob2xkZXJFbnRyeSwgU3dpc3NBY2FkZW1pYy5DaXRhdmkiLCJJZCI6IjFkMzIxYzE5LTBmYmUtNDQ5ZC05MWYyLTZiNzNjNDM2N2NmZiIsIlJhbmdlTGVuZ3RoIjoxOSwiUmVmZXJlbmNlSWQiOiIwMjQ3YjE1Yi1hZDMzLTQwNWQtYWRjYy1hYzAzNGZhYjQzZWQ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lyYSIsIkxhc3ROYW1lIjoiSGFhdmlzdG8iLCJQcm90ZWN0ZWQiOmZhbHNlLCJTZXgiOjIsIkNyZWF0ZWRCeSI6Il9hIiwiQ3JlYXRlZE9uIjoiMjAxNi0xMC0wMVQxMzoxNjowMSIsIk1vZGlmaWVkQnkiOiJfYSIsIklkIjoiZGZmZDVlZjEtMTM1MS00NDhhLWE3MTctOWZhZTFkYmE3NjI1IiwiTW9kaWZpZWRPbiI6IjIwMTYtMTAtMjdUMTM6MTk6NDEiLCJQcm9qZWN0Ijp7IiRpZCI6IjUiLCIkdHlwZSI6IlN3aXNzQWNhZGVtaWMuQ2l0YXZpLlByb2plY3QsIFN3aXNzQWNhZGVtaWMuQ2l0YXZpIn19LHsiJGlkIjoiNiIsIiR0eXBlIjoiU3dpc3NBY2FkZW1pYy5DaXRhdmkuUGVyc29uLCBTd2lzc0FjYWRlbWljLkNpdGF2aSIsIkZpcnN0TmFtZSI6Ikd5w7ZuZ3lpIiwiTGFzdE5hbWUiOiJLb3bDoWNzIiwiUHJvdGVjdGVkIjpmYWxzZSwiU2V4IjowLCJDcmVhdGVkQnkiOiJfQUxJIiwiQ3JlYXRlZE9uIjoiMjAyMi0wMy0xMlQwNTo1NTozNCIsIk1vZGlmaWVkQnkiOiJfQUxJIiwiSWQiOiIyZDg0ZGE5Yi01YTgwLTQ0Y2YtYTVkNy05ZGFhMWM0MzJkODUiLCJNb2RpZmllZE9uIjoiMjAyMi0wMy0xMlQwNTo1NTozNCIsIlByb2plY3QiOnsiJHJlZiI6IjUifX1dLCJDaXRhdGlvbktleSI6IkhhYXZpc3RvIGV0IGFsLiAyMDE0IiwiQ2l0YXRpb25LZXlVcGRhdGVUeXBlIjowLCJDb2xsYWJvcmF0b3JzIjpbXSwiQ3VzdG9tRmllbGQxIjoiNjgiLCJDdXN0b21GaWVsZDIiOiJDb25jZXB0dWFsIiwiQ3VzdG9tRmllbGQzIjoiQm90aCBvciBub3Qgc3BlY2lmaWMiLCJDdXN0b21GaWVsZDQiOiJCb3RoIG9yIG5vdCBzcGVjaWZpYyIsIkN1c3RvbUZpZWxkNSI6IlNldmVyYWwiLCJDdXN0b21GaWVsZDYiOiJDb25jZXB0dWFsIFJlc2VhcmNoIiwiQ3VzdG9tRmllbGQ3IjoiRWNvbm9taWMrRW52aXJvbWVudGFsK1NvY2lhbCIsIkN1c3RvbUZpZWxkOCI6IkNvbnRpbmdlbmN5IHRoZW9yeSIsIkN1c3RvbUZpZWxkOSI6IkZpbmxhbmQiLCJEb2kiOiIxMC4xMTA4L0RQTS0xMC0yMDEzLTAxOTI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mh0dHBzOi8vd3d3LmVtZXJhbGQuY29tL2luc2lnaHQvY29udGVudC9kb2kvMTAuMTEwOC9EUE0tMTAtMjAxMy0wMTkyL2Z1bGwvaHRtbCIsIlVyaVN0cmluZyI6Imh0dHBzOi8vd3d3LmVtZXJhbGQuY29tL2luc2lnaHQvY29udGVudC9kb2kvMTAuMTEwOC9EUE0tMTAtMjAxMy0wMTkyL2Z1bGwvaHRtb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NTo0NiIsIk1vZGlmaWVkQnkiOiJfQW5qb21zaG9hZSIsIklkIjoiYjkyMGE5NjgtZGYxOC00YWNmLTkzYWEtY2NhNGZmNzRiMTZiIiwiTW9kaWZpZWRPbiI6IjIwMjItMDMtMTFUMDY6MzU6NDYiLCJQcm9qZWN0Ijp7IiRyZWYiOiI1In19LHsiJGlkIjoiMTEiLCIkdHlwZSI6IlN3aXNzQWNhZGVtaWMuQ2l0YXZpLkxvY2F0aW9uLCBTd2lzc0FjYWRlbWljLkNpdGF2aSIsIkFkZHJlc3MiOnsiJGlkIjoiMTIiLCIkdHlwZSI6IlN3aXNzQWNhZGVtaWMuQ2l0YXZpLkxpbmtlZFJlc291cmNlLCBTd2lzc0FjYWRlbWljLkNpdGF2aSIsIkxpbmtlZFJlc291cmNlVHlwZSI6NSwiT3JpZ2luYWxTdHJpbmciOiIxMC4xMTA4L0RQTS0xMC0yMDEzLTAxOTIiLCJVcmlTdHJpbmciOiJodHRwczovL2RvaS5vcmcvMTAuMTEwOC9EUE0tMTAtMjAxMy0wMTkyIiwiTGlua2VkUmVzb3VyY2VTdGF0dXMiOjgsIlByb3BlcnRpZXMiOnsiJGlkIjoiMTM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NzBhNDZjZTMtZDMzMC00NWI4LTgxNGUtYzRlYjdjZmY2OWNhIiwiTW9kaWZpZWRPbiI6IjIwMjItMDEtMzBUMDQ6NTQ6NTMiLCJQcm9qZWN0Ijp7IiRyZWYiOiI1In19LHsiJGlkIjoiMTQiLCIkdHlwZSI6IlN3aXNzQWNhZGVtaWMuQ2l0YXZpLkxvY2F0aW9uLCBTd2lzc0FjYWRlbWljLkNpdGF2aSIsIkFkZHJlc3MiOnsiJGlkIjoiMTUiLCIkdHlwZSI6IlN3aXNzQWNhZGVtaWMuQ2l0YXZpLkxpbmtlZFJlc291cmNlLCBTd2lzc0FjYWRlbWljLkNpdGF2aSIsIkxpbmtlZFJlc291cmNlVHlwZSI6NSwiT3JpZ2luYWxTdHJpbmciOiJodHRwczovL3d3dy5zY29wdXMuY29tL2lud2FyZC9yZWNvcmQudXJpP2VpZD0yLXMyLjAtODQ5MTQ2OTMxMTEmZG9pPTEwLjExMDglMmZEUE0tMTAtMjAxMy0wMTkyJnBhcnRuZXJJRD00MCZtZDU9ZTg4Y2RkMGRjMTQwMTQ0ZjA3Zjk3M2MwOWNhN2U1OWMiLCJVcmlTdHJpbmciOiJodHRwczovL3d3dy5zY29wdXMuY29tL2lud2FyZC9yZWNvcmQudXJpP2VpZD0yLXMyLjAtODQ5MTQ2OTMxMTEmZG9pPTEwLjExMDglMmZEUE0tMTAtMjAxMy0wMTkyJnBhcnRuZXJJRD00MCZtZDU9ZTg4Y2RkMGRjMTQwMTQ0ZjA3Zjk3M2MwOWNhN2U1OWM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yMWQxYmYxMC1iNTYxLTRiZWMtODMxMi1kM2U3ZWM2OWJkMzIiLCJNb2RpZmllZE9uIjoiMjAyMi0wMS0zMFQwNDo1NDo1MyIsIlByb2plY3QiOnsiJHJlZiI6IjUifX1dLCJOdW1iZXIiOiI1IiwiT25saW5lQWRkcmVzcyI6Imh0dHBzOi8vd3d3LnNjb3B1cy5jb20vaW53YXJkL3JlY29yZC51cmk/ZWlkPTItczIuMC04NDkxNDY5MzExMSZkb2k9MTAuMTEwOCUyZkRQTS0xMC0yMDEzLTAxOTImcGFydG5lcklEPTQwJm1kNT1lODhjZGQwZGMxNDAxNDRmMDdmOTczYzA5Y2E3ZTU5YyIsIk9yZ2FuaXphdGlvbnMiOltdLCJPdGhlcnNJbnZvbHZlZCI6W10sIlBhZ2VSYW5nZSI6IjxzcD5cclxuICA8bj42MTA8L24+XHJcbiAgPGluPnRydWU8L2luPlxyXG4gIDxvcz42MTA8L29zPlxyXG4gIDxwcz42MTA8L3BzPlxyXG48L3NwPlxyXG48ZXA+XHJcbiAgPG4+NjMxPC9uPlxyXG4gIDxpbj50cnVlPC9pbj5cclxuICA8b3M+NjMxPC9vcz5cclxuICA8cHM+NjMxPC9wcz5cclxuPC9lcD5cclxuPG9zPjYxMC02MzE8L29zPiIsIlBlcmlvZGljYWwiOnsiJGlkIjoiMTciLCIkdHlwZSI6IlN3aXNzQWNhZGVtaWMuQ2l0YXZpLlBlcmlvZGljYWwsIFN3aXNzQWNhZGVtaWMuQ2l0YXZpIiwiTmFtZSI6IkRpc2FzdGVyIFByZXZlbnRpb24gYW5kIE1hbmFnZW1lbnQ6IEFuIEludGVybmF0aW9uYWwgSm91cm5hbCIsIlBhZ2luYXRpb24iOjAsIlByb3RlY3RlZCI6ZmFsc2UsIkNyZWF0ZWRCeSI6Il9BbmpvbXNob2FlIiwiQ3JlYXRlZE9uIjoiMjAyMi0wMS0zMFQwNDozMTozOCIsIk1vZGlmaWVkQnkiOiJfQW5qb21zaG9hZSIsIklkIjoiZjhiZmJlNWUtMzlkZS00ZmJmLTg5ODQtMDAzOWQ2N2M4OWI2IiwiTW9kaWZpZWRPbiI6IjIwMjItMDEtMzBUMDQ6MzE6MzgiLCJQcm9qZWN0Ijp7IiRyZWYiOiI1In19LCJQdWJsaXNoZXJzIjpbeyIkaWQiOiIxOCIsIiR0eXBlIjoiU3dpc3NBY2FkZW1pYy5DaXRhdmkuUHVibGlzaGVyLCBTd2lzc0FjYWRlbWljLkNpdGF2aSIsIk5hbWUiOiJFbWVyYWxkIFB1Ymxpc2hpbmcgTGltaXRlZCIsIlByb3RlY3RlZCI6ZmFsc2UsIkNyZWF0ZWRCeSI6Il9BTEkiLCJDcmVhdGVkT24iOiIyMDIyLTAxLTMxVDAzOjI1OjAzIiwiTW9kaWZpZWRCeSI6Il9BTEkiLCJJZCI6ImYxMjZkY2U2LTUzNzItNDVlNC1hNTk5LTI0ZjQyYjMzNzRmMiIsIk1vZGlmaWVkT24iOiIyMDIyLTAxLTMxVDAzOjI1OjAzIiwiUHJvamVjdCI6eyIkcmVmIjoiNSJ9fV0sIlF1b3RhdGlvbnMiOltdLCJSZWZlcmVuY2VUeXBlIjoiSm91cm5hbEFydGljbGUiLCJTaG9ydFRpdGxlIjoiSGFhdmlzdG8sIEtvdsOhY3MgMjAxNCDigJMgUGVyc3BlY3RpdmVzIG9uIHN1c3RhaW5hYmlsaXR5IGluIGh1bWFuaXRhcmlhbiIsIlNob3J0VGl0bGVVcGRhdGVUeXBlIjowLCJTb3VyY2VPZkJpYmxpb2dyYXBoaWNJbmZvcm1hdGlvbiI6IkNyb3NzUmVmIiwiU3RhdGljSWRzIjpbIjFlYmI3MDViLWIxYmMtNDJkNi05ZDI1LTViZWY2MjQ4MGZlNyJdLCJUYWJsZU9mQ29udGVudHNDb21wbGV4aXR5IjowLCJUYWJsZU9mQ29udGVudHNTb3VyY2VUZXh0Rm9ybWF0IjowLCJUYXNrcyI6W10sIlRpdGxlIjoiUGVyc3BlY3RpdmVzIG9uIHN1c3RhaW5hYmlsaXR5IGluIGh1bWFuaXRhcmlhbiBzdXBwbHkgY2hhaW5zIiwiVHJhbnNsYXRvcnMiOltdLCJWb2x1bWUiOiIyMyIsIlllYXIiOiIyMDE0IiwiWWVhclJlc29sdmVkIjoiMjAxNCIsIkNyZWF0ZWRCeSI6Il9BbmpvbXNob2FlIiwiQ3JlYXRlZE9uIjoiMjAyMi0wMS0zMFQwNDo1NDo1MyIsIk1vZGlmaWVkQnkiOiJfQUxJIiwiSWQiOiIwMjQ3YjE1Yi1hZDMzLTQwNWQtYWRjYy1hYzAzNGZhYjQzZWQiLCJNb2RpZmllZE9uIjoiMjAyMi0wOS0yOFQxMzoyNDoyOSIsIlByb2plY3QiOnsiJHJlZiI6IjUifX0sIlVzZU51bWJlcmluZ1R5cGVPZlBhcmVudERvY3VtZW50IjpmYWxzZX1dLCJGb3JtYXR0ZWRUZXh0Ijp7IiRpZCI6IjE5IiwiQ291bnQiOjEsIlRleHRVbml0cyI6W3siJGlkIjoiMjAiLCJGb250U3R5bGUiOnsiJGlkIjoiMjEiLCJOZXV0cmFsIjp0cnVlfSwiUmVhZGluZ09yZGVyIjoxLCJUZXh0IjoiSGFhdmlzdG8gYW5kIEtvdsOhY3MifV19LCJUYWciOiJDaXRhdmlQbGFjZWhvbGRlciM4NjZlMWIwMC1kODUwLTQzNmEtYTZiMi1lYTllNTAyMTY3YzEiLCJUZXh0IjoiSGFhdmlzdG8gYW5kIEtvdsOhY3MiLCJXQUlWZXJzaW9uIjoiNi44LjAuMCJ9}</w:instrText>
          </w:r>
          <w:r w:rsidR="00D9127B" w:rsidRPr="00DD54E3">
            <w:rPr>
              <w:color w:val="000000" w:themeColor="text1"/>
              <w:lang w:val="en-GB"/>
            </w:rPr>
            <w:fldChar w:fldCharType="separate"/>
          </w:r>
          <w:r w:rsidR="00B10F20" w:rsidRPr="00DD54E3">
            <w:rPr>
              <w:color w:val="000000" w:themeColor="text1"/>
              <w:lang w:val="en-GB"/>
            </w:rPr>
            <w:t>Haavisto and Kovács</w:t>
          </w:r>
          <w:r w:rsidR="00D9127B" w:rsidRPr="00DD54E3">
            <w:rPr>
              <w:color w:val="000000" w:themeColor="text1"/>
              <w:lang w:val="en-GB"/>
            </w:rPr>
            <w:fldChar w:fldCharType="end"/>
          </w:r>
        </w:sdtContent>
      </w:sdt>
      <w:r w:rsidR="00D9127B" w:rsidRPr="00DD54E3">
        <w:rPr>
          <w:color w:val="000000" w:themeColor="text1"/>
          <w:lang w:val="en-GB"/>
        </w:rPr>
        <w:t xml:space="preserve"> </w:t>
      </w:r>
      <w:sdt>
        <w:sdtPr>
          <w:rPr>
            <w:color w:val="000000" w:themeColor="text1"/>
            <w:lang w:val="en-GB"/>
          </w:rPr>
          <w:alias w:val="To edit, see citavi.com/edit"/>
          <w:tag w:val="CitaviPlaceholder#1e4a163e-447e-4af3-99c8-33add8c73110"/>
          <w:id w:val="-2093612896"/>
          <w:placeholder>
            <w:docPart w:val="DefaultPlaceholder_-1854013440"/>
          </w:placeholder>
        </w:sdtPr>
        <w:sdtContent>
          <w:r w:rsidR="00D9127B" w:rsidRPr="00DD54E3">
            <w:rPr>
              <w:color w:val="000000" w:themeColor="text1"/>
              <w:lang w:val="en-GB"/>
            </w:rPr>
            <w:fldChar w:fldCharType="begin"/>
          </w:r>
          <w:r w:rsidR="00D9127B"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g2NmUxYjAwLWQ4NTAtNDM2YS1hNmIyLWVhOWU1MDIxNjdjMSIsIkVudHJpZXMiOlt7IiRpZCI6IjIiLCIkdHlwZSI6IlN3aXNzQWNhZGVtaWMuQ2l0YXZpLkNpdGF0aW9ucy5Xb3JkUGxhY2Vob2xkZXJFbnRyeSwgU3dpc3NBY2FkZW1pYy5DaXRhdmkiLCJJZCI6ImNiYzU1MTllLTgxMjMtNDhhNC1hZmRhLWQwZTg2ZmI1YjczZiIsIlJhbmdlTGVuZ3RoIjo2LCJSZWZlcmVuY2VJZCI6IjAyNDdiMTViLWFkMzMtNDA1ZC1hZGNjLWFjMDM0ZmFiNDNlZ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JcmEiLCJMYXN0TmFtZSI6IkhhYXZpc3RvIiwiUHJvdGVjdGVkIjpmYWxzZSwiU2V4IjoyLCJDcmVhdGVkQnkiOiJfYSIsIkNyZWF0ZWRPbiI6IjIwMTYtMTAtMDFUMTM6MTY6MDEiLCJNb2RpZmllZEJ5IjoiX2EiLCJJZCI6ImRmZmQ1ZWYxLTEzNTEtNDQ4YS1hNzE3LTlmYWUxZGJhNzYyNSIsIk1vZGlmaWVkT24iOiIyMDE2LTEwLTI3VDEzOjE5OjQxIiwiUHJvamVjdCI6eyIkaWQiOiI1IiwiJHR5cGUiOiJTd2lzc0FjYWRlbWljLkNpdGF2aS5Qcm9qZWN0LCBTd2lzc0FjYWRlbWljLkNpdGF2aSJ9fSx7IiRpZCI6IjYiLCIkdHlwZSI6IlN3aXNzQWNhZGVtaWMuQ2l0YXZpLlBlcnNvbiwgU3dpc3NBY2FkZW1pYy5DaXRhdmkiLCJGaXJzdE5hbWUiOiJHecO2bmd5aSIsIkxhc3ROYW1lIjoiS292w6FjcyIsIlByb3RlY3RlZCI6ZmFsc2UsIlNleCI6MCwiQ3JlYXRlZEJ5IjoiX0FMSSIsIkNyZWF0ZWRPbiI6IjIwMjItMDMtMTJUMDU6NTU6MzQiLCJNb2RpZmllZEJ5IjoiX0FMSSIsIklkIjoiMmQ4NGRhOWItNWE4MC00NGNmLWE1ZDctOWRhYTFjNDMyZDg1IiwiTW9kaWZpZWRPbiI6IjIwMjItMDMtMTJUMDU6NTU6MzQiLCJQcm9qZWN0Ijp7IiRyZWYiOiI1In19XSwiQ2l0YXRpb25LZXkiOiJIYWF2aXN0byBldCBhbC4gMjAxNCIsIkNpdGF0aW9uS2V5VXBkYXRlVHlwZSI6MCwiQ29sbGFib3JhdG9ycyI6W10sIkN1c3RvbUZpZWxkMSI6IjY4IiwiQ3VzdG9tRmllbGQyIjoiQ29uY2VwdHVhbCIsIkN1c3RvbUZpZWxkMyI6IkJvdGggb3Igbm90IHNwZWNpZmljIiwiQ3VzdG9tRmllbGQ0IjoiQm90aCBvciBub3Qgc3BlY2lmaWMiLCJDdXN0b21GaWVsZDUiOiJTZXZlcmFsIiwiQ3VzdG9tRmllbGQ2IjoiQ29uY2VwdHVhbCBSZXNlYXJjaCIsIkN1c3RvbUZpZWxkNyI6IkVjb25vbWljK0Vudmlyb21lbnRhbCtTb2NpYWwiLCJDdXN0b21GaWVsZDgiOiJDb250aW5nZW5jeSB0aGVvcnkiLCJDdXN0b21GaWVsZDkiOiJGaW5sYW5kIiwiRG9pIjoiMTAuMTEwOC9EUE0tMTAtMjAxMy0wMTkyIiwiRWRpdG9ycyI6W10sIkV2YWx1YXRpb25Db21wbGV4aXR5IjowLCJFdmFsdWF0aW9uU291cmNlVGV4dEZvcm1hdCI6MCwiR3JvdXBzIjpbeyIkaWQiOiI3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JodHRwczovL3d3dy5lbWVyYWxkLmNvbS9pbnNpZ2h0L2NvbnRlbnQvZG9pLzEwLjExMDgvRFBNLTEwLTIwMTMtMDE5Mi9mdWxsL2h0bWwiLCJVcmlTdHJpbmciOiJodHRwczovL3d3dy5lbWVyYWxkLmNvbS9pbnNpZ2h0L2NvbnRlbnQvZG9pLzEwLjExMDgvRFBNLTEwLTIwMTMtMDE5Mi9mdWxsL2h0bWw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U6NDYiLCJNb2RpZmllZEJ5IjoiX0Fuam9tc2hvYWUiLCJJZCI6ImI5MjBhOTY4LWRmMTgtNGFjZi05M2FhLWNjYTRmZjc0YjE2YiIsIk1vZGlmaWVkT24iOiIyMDIyLTAzLTExVDA2OjM1OjQ2IiwiUHJvamVjdCI6eyIkcmVmIjoiNSJ9fSx7IiRpZCI6IjExIiwiJHR5cGUiOiJTd2lzc0FjYWRlbWljLkNpdGF2aS5Mb2NhdGlvbiwgU3dpc3NBY2FkZW1pYy5DaXRhdmkiLCJBZGRyZXNzIjp7IiRpZCI6IjEyIiwiJHR5cGUiOiJTd2lzc0FjYWRlbWljLkNpdGF2aS5MaW5rZWRSZXNvdXJjZSwgU3dpc3NBY2FkZW1pYy5DaXRhdmkiLCJMaW5rZWRSZXNvdXJjZVR5cGUiOjUsIk9yaWdpbmFsU3RyaW5nIjoiMTAuMTEwOC9EUE0tMTAtMjAxMy0wMTkyIiwiVXJpU3RyaW5nIjoiaHR0cHM6Ly9kb2kub3JnLzEwLjExMDgvRFBNLTEwLTIwMTMtMDE5Mi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cwYTQ2Y2UzLWQzMzAtNDViOC04MTRlLWM0ZWI3Y2ZmNjljYS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aHR0cHM6Ly93d3cuc2NvcHVzLmNvbS9pbndhcmQvcmVjb3JkLnVyaT9laWQ9Mi1zMi4wLTg0OTE0NjkzMTExJmRvaT0xMC4xMTA4JTJmRFBNLTEwLTIwMTMtMDE5MiZwYXJ0bmVySUQ9NDAmbWQ1PWU4OGNkZDBkYzE0MDE0NGYwN2Y5NzNjMDljYTdlNTljIiwiVXJpU3RyaW5nIjoiaHR0cHM6Ly93d3cuc2NvcHVzLmNvbS9pbndhcmQvcmVjb3JkLnVyaT9laWQ9Mi1zMi4wLTg0OTE0NjkzMTExJmRvaT0xMC4xMTA4JTJmRFBNLTEwLTIwMTMtMDE5MiZwYXJ0bmVySUQ9NDAmbWQ1PWU4OGNkZDBkYzE0MDE0NGYwN2Y5NzNjMDljYTdlNTlj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jFkMWJmMTAtYjU2MS00YmVjLTgzMTItZDNlN2VjNjliZDMyIiwiTW9kaWZpZWRPbiI6IjIwMjItMDEtMzBUMDQ6NTQ6NTMiLCJQcm9qZWN0Ijp7IiRyZWYiOiI1In19XSwiTnVtYmVyIjoiNSIsIk9ubGluZUFkZHJlc3MiOiJodHRwczovL3d3dy5zY29wdXMuY29tL2lud2FyZC9yZWNvcmQudXJpP2VpZD0yLXMyLjAtODQ5MTQ2OTMxMTEmZG9pPTEwLjExMDglMmZEUE0tMTAtMjAxMy0wMTkyJnBhcnRuZXJJRD00MCZtZDU9ZTg4Y2RkMGRjMTQwMTQ0ZjA3Zjk3M2MwOWNhN2U1OWMiLCJPcmdhbml6YXRpb25zIjpbXSwiT3RoZXJzSW52b2x2ZWQiOltdLCJQYWdlUmFuZ2UiOiI8c3A+XHJcbiAgPG4+NjEwPC9uPlxyXG4gIDxpbj50cnVlPC9pbj5cclxuICA8b3M+NjEwPC9vcz5cclxuICA8cHM+NjEwPC9wcz5cclxuPC9zcD5cclxuPGVwPlxyXG4gIDxuPjYzMTwvbj5cclxuICA8aW4+dHJ1ZTwvaW4+XHJcbiAgPG9zPjYzMTwvb3M+XHJcbiAgPHBzPjYzMTwvcHM+XHJcbjwvZXA+XHJcbjxvcz42MTAtNjMxPC9vcz4iLCJQZXJpb2RpY2FsIjp7IiRpZCI6IjE3IiwiJHR5cGUiOiJTd2lzc0FjYWRlbWljLkNpdGF2aS5QZXJpb2RpY2FsLCBTd2lzc0FjYWRlbWljLkNpdGF2aSIsIk5hbWUiOiJEaXNhc3RlciBQcmV2ZW50aW9uIGFuZCBNYW5hZ2VtZW50OiBBbiBJbnRlcm5hdGlvbmFsIEpvdXJuYWwiLCJQYWdpbmF0aW9uIjowLCJQcm90ZWN0ZWQiOmZhbHNlLCJDcmVhdGVkQnkiOiJfQW5qb21zaG9hZSIsIkNyZWF0ZWRPbiI6IjIwMjItMDEtMzBUMDQ6MzE6MzgiLCJNb2RpZmllZEJ5IjoiX0Fuam9tc2hvYWUiLCJJZCI6ImY4YmZiZTVlLTM5ZGUtNGZiZi04OTg0LTAwMzlkNjdjODliNiIsIk1vZGlmaWVkT24iOiIyMDIyLTAxLTMwVDA0OjMxOjM4IiwiUHJvamVjdCI6eyIkcmVmIjoiNSJ9fSwiUHVibGlzaGVycyI6W3siJGlkIjoiMTg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khhYXZpc3RvLCBLb3bDoWNzIDIwMTQg4oCTIFBlcnNwZWN0aXZlcyBvbiBzdXN0YWluYWJpbGl0eSBpbiBodW1hbml0YXJpYW4iLCJTaG9ydFRpdGxlVXBkYXRlVHlwZSI6MCwiU291cmNlT2ZCaWJsaW9ncmFwaGljSW5mb3JtYXRpb24iOiJDcm9zc1JlZiIsIlN0YXRpY0lkcyI6WyIxZWJiNzA1Yi1iMWJjLTQyZDYtOWQyNS01YmVmNjI0ODBmZTciXSwiVGFibGVPZkNvbnRlbnRzQ29tcGxleGl0eSI6MCwiVGFibGVPZkNvbnRlbnRzU291cmNlVGV4dEZvcm1hdCI6MCwiVGFza3MiOltdLCJUaXRsZSI6IlBlcnNwZWN0aXZlcyBvbiBzdXN0YWluYWJpbGl0eSBpbiBodW1hbml0YXJpYW4gc3VwcGx5IGNoYWlucyIsIlRyYW5zbGF0b3JzIjpbXSwiVm9sdW1lIjoiMjMiLCJZZWFyIjoiMjAxNCIsIlllYXJSZXNvbHZlZCI6IjIwMTQiLCJDcmVhdGVkQnkiOiJfQW5qb21zaG9hZSIsIkNyZWF0ZWRPbiI6IjIwMjItMDEtMzBUMDQ6NTQ6NTMiLCJNb2RpZmllZEJ5IjoiX0FMSSIsIklkIjoiMDI0N2IxNWItYWQzMy00MDVkLWFkY2MtYWMwMzRmYWI0M2VkIiwiTW9kaWZpZWRPbiI6IjIwMjItMDktMjhUMTM6MjQ6MjkiLCJQcm9qZWN0Ijp7IiRyZWYiOiI1In19LCJVc2VOdW1iZXJpbmdUeXBlT2ZQYXJlbnREb2N1bWVudCI6ZmFsc2UsIlllYXJPbmx5Ijp0cnVlfV0sIkZvcm1hdHRlZFRleHQiOnsiJGlkIjoiMTkiLCJDb3VudCI6MSwiVGV4dFVuaXRzIjpbeyIkaWQiOiIyMCIsIkZvbnRTdHlsZSI6eyIkaWQiOiIyMSIsIk5ldXRyYWwiOnRydWV9LCJSZWFkaW5nT3JkZXIiOjEsIlRleHQiOiIoMjAxNCkifV19LCJUYWciOiJDaXRhdmlQbGFjZWhvbGRlciMxZTRhMTYzZS00NDdlLTRhZjMtOTljOC0zM2FkZDhjNzMxMTAiLCJUZXh0IjoiKDIwMTQpIiwiV0FJVmVyc2lvbiI6IjYuOC4wLjAifQ==}</w:instrText>
          </w:r>
          <w:r w:rsidR="00D9127B" w:rsidRPr="00DD54E3">
            <w:rPr>
              <w:color w:val="000000" w:themeColor="text1"/>
              <w:lang w:val="en-GB"/>
            </w:rPr>
            <w:fldChar w:fldCharType="separate"/>
          </w:r>
          <w:r w:rsidR="00B10F20" w:rsidRPr="00DD54E3">
            <w:rPr>
              <w:color w:val="000000" w:themeColor="text1"/>
              <w:lang w:val="en-GB"/>
            </w:rPr>
            <w:t>(2014)</w:t>
          </w:r>
          <w:r w:rsidR="00D9127B" w:rsidRPr="00DD54E3">
            <w:rPr>
              <w:color w:val="000000" w:themeColor="text1"/>
              <w:lang w:val="en-GB"/>
            </w:rPr>
            <w:fldChar w:fldCharType="end"/>
          </w:r>
        </w:sdtContent>
      </w:sdt>
      <w:r w:rsidR="00351884" w:rsidRPr="00DD54E3">
        <w:rPr>
          <w:color w:val="000000" w:themeColor="text1"/>
          <w:lang w:val="en-GB"/>
        </w:rPr>
        <w:t xml:space="preserve"> </w:t>
      </w:r>
      <w:r w:rsidR="00420738" w:rsidRPr="00DD54E3">
        <w:rPr>
          <w:color w:val="000000" w:themeColor="text1"/>
          <w:lang w:val="en-GB"/>
        </w:rPr>
        <w:t>on</w:t>
      </w:r>
      <w:r w:rsidR="005F49F9" w:rsidRPr="00DD54E3">
        <w:rPr>
          <w:color w:val="000000" w:themeColor="text1"/>
          <w:lang w:val="en-GB"/>
        </w:rPr>
        <w:t xml:space="preserve"> SHSCM framework development</w:t>
      </w:r>
      <w:r w:rsidR="007A6199" w:rsidRPr="00DD54E3">
        <w:rPr>
          <w:color w:val="000000" w:themeColor="text1"/>
          <w:lang w:val="en-GB"/>
        </w:rPr>
        <w:t>—</w:t>
      </w:r>
      <w:r w:rsidR="00E50484" w:rsidRPr="00DD54E3">
        <w:rPr>
          <w:color w:val="000000" w:themeColor="text1"/>
          <w:lang w:val="en-GB"/>
        </w:rPr>
        <w:t xml:space="preserve">and </w:t>
      </w:r>
      <w:r w:rsidR="008F4E96" w:rsidRPr="00DD54E3">
        <w:rPr>
          <w:color w:val="000000" w:themeColor="text1"/>
          <w:lang w:val="en-GB"/>
        </w:rPr>
        <w:t>game theory</w:t>
      </w:r>
      <w:r w:rsidR="007A6199" w:rsidRPr="00DD54E3">
        <w:rPr>
          <w:color w:val="000000" w:themeColor="text1"/>
          <w:lang w:val="en-GB"/>
        </w:rPr>
        <w:t>,</w:t>
      </w:r>
      <w:r w:rsidR="00316EEF" w:rsidRPr="00DD54E3">
        <w:rPr>
          <w:color w:val="000000" w:themeColor="text1"/>
          <w:lang w:val="en-GB"/>
        </w:rPr>
        <w:t xml:space="preserve"> with two</w:t>
      </w:r>
      <w:r w:rsidR="0032376A" w:rsidRPr="00DD54E3">
        <w:rPr>
          <w:color w:val="000000" w:themeColor="text1"/>
          <w:lang w:val="en-GB"/>
        </w:rPr>
        <w:t xml:space="preserve"> articles</w:t>
      </w:r>
      <w:r w:rsidR="00420738" w:rsidRPr="00DD54E3">
        <w:rPr>
          <w:color w:val="000000" w:themeColor="text1"/>
          <w:lang w:val="en-GB"/>
        </w:rPr>
        <w:t xml:space="preserve"> on</w:t>
      </w:r>
      <w:r w:rsidR="005F49F9" w:rsidRPr="00DD54E3">
        <w:rPr>
          <w:color w:val="000000" w:themeColor="text1"/>
          <w:lang w:val="en-GB"/>
        </w:rPr>
        <w:t xml:space="preserve"> coordination and partnerships</w:t>
      </w:r>
      <w:r w:rsidR="006129C7" w:rsidRPr="00DD54E3">
        <w:rPr>
          <w:color w:val="000000" w:themeColor="text1"/>
          <w:lang w:val="en-GB"/>
        </w:rPr>
        <w:t xml:space="preserve"> by </w:t>
      </w:r>
      <w:sdt>
        <w:sdtPr>
          <w:rPr>
            <w:color w:val="000000" w:themeColor="text1"/>
            <w:lang w:val="en-GB"/>
          </w:rPr>
          <w:alias w:val="To edit, see citavi.com/edit"/>
          <w:tag w:val="CitaviPlaceholder#63feadd2-325f-4fb1-b1e7-d85344baa5f4"/>
          <w:id w:val="880209656"/>
          <w:placeholder>
            <w:docPart w:val="DefaultPlaceholder_-1854013440"/>
          </w:placeholder>
        </w:sdtPr>
        <w:sdtContent>
          <w:r w:rsidR="006129C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k2YTI2ZmZiLWYwODMtNDExMi05YTJmLTA2Mjg2MGE2NzE0MSIsIkVudHJpZXMiOlt7IiRpZCI6IjIiLCIkdHlwZSI6IlN3aXNzQWNhZGVtaWMuQ2l0YXZpLkNpdGF0aW9ucy5Xb3JkUGxhY2Vob2xkZXJFbnRyeSwgU3dpc3NBY2FkZW1pYy5DaXRhdmkiLCJJZCI6ImIyY2MxNGEyLWEzZjctNGI2YS04MjY2LTZjYzllZGRiODZhZCIsIlJhbmdlTGVuZ3RoIjoxNSwiUmVmZXJlbmNlSWQiOiJkYjJlNmE0Yi01NDY2LTQyODEtYjAxZS0xZTdmOTBiMTQxOTk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Z1bWlub3JpIiwiTGFzdE5hbWUiOiJUb3lhc2FraSIsIlByb3RlY3RlZCI6ZmFsc2UsIlNleCI6MCwiQ3JlYXRlZEJ5IjoiX0FsaWFuIiwiQ3JlYXRlZE9uIjoiMjAxNy0wNS0xOVQwOTo1NjoxMiIsIk1vZGlmaWVkQnkiOiJfQWxpYW4iLCJJZCI6IjYxNGNjNDhhLTc1MTMtNGFmMS1iYzQwLWRmODRlYjM5NGUzZCIsIk1vZGlmaWVkT24iOiIyMDE3LTA1LTE5VDA5OjU2OjEyIiwiUHJvamVjdCI6eyIkaWQiOiI1IiwiJHR5cGUiOiJTd2lzc0FjYWRlbWljLkNpdGF2aS5Qcm9qZWN0LCBTd2lzc0FjYWRlbWljLkNpdGF2aSJ9fSx7IiRpZCI6IjYiLCIkdHlwZSI6IlN3aXNzQWNhZGVtaWMuQ2l0YXZpLlBlcnNvbiwgU3dpc3NBY2FkZW1pYy5DaXRhdmkiLCJGaXJzdE5hbWUiOiJFbWVsIiwiTGFzdE5hbWUiOiJBcmlrYW4iLCJQcm90ZWN0ZWQiOmZhbHNlLCJTZXgiOjEsIkNyZWF0ZWRCeSI6Il9BbGlhbiIsIkNyZWF0ZWRPbiI6IjIwMTctMDUtMTlUMDk6NTY6MTIiLCJNb2RpZmllZEJ5IjoiX0FsaWFuIiwiSWQiOiIzZGI0ZTc1Ni0yZmU4LTRlM2YtOGUyMS03ZGY4NGViZjNhODIiLCJNb2RpZmllZE9uIjoiMjAxNy0wNS0xOVQwOTo1NjoxMiIsIlByb2plY3QiOnsiJHJlZiI6IjUifX0seyIkaWQiOiI3IiwiJHR5cGUiOiJTd2lzc0FjYWRlbWljLkNpdGF2aS5QZXJzb24sIFN3aXNzQWNhZGVtaWMuQ2l0YXZpIiwiRmlyc3ROYW1lIjoiTGVuYSIsIkxhc3ROYW1lIjoiU2lsYmVybWF5ciIsIlByb3RlY3RlZCI6ZmFsc2UsIlNleCI6MSwiQ3JlYXRlZEJ5IjoiX0FsaWFuIiwiQ3JlYXRlZE9uIjoiMjAxNy0wNS0xOVQwOTo1NjoxMiIsIk1vZGlmaWVkQnkiOiJfQWxpYW4iLCJJZCI6IjYzMWIxMWNkLTUxZWEtNDZkYi1hZTdlLTFiOTgwMDI4MjgyOSIsIk1vZGlmaWVkT24iOiIyMDE3LTA1LTE5VDA5OjU2OjEyIiwiUHJvamVjdCI6eyIkcmVmIjoiNSJ9fSx7IiRpZCI6IjgiLCIkdHlwZSI6IlN3aXNzQWNhZGVtaWMuQ2l0YXZpLlBlcnNvbiwgU3dpc3NBY2FkZW1pYy5DaXRhdmkiLCJGaXJzdE5hbWUiOiJJb2FubmEiLCJMYXN0TmFtZSI6IkZhbGFnYXJhIFNpZ2FsYSIsIlByb3RlY3RlZCI6ZmFsc2UsIlNleCI6MCwiQ3JlYXRlZEJ5IjoiX0FMSSIsIkNyZWF0ZWRPbiI6IjIwMjItMDMtMTJUMDY6MDQ6NTUiLCJNb2RpZmllZEJ5IjoiX0FMSSIsIklkIjoiYTNmYzhjNjQtMWU0YS00NjMzLThjMDYtZTYzZmQzMzA2OTlmIiwiTW9kaWZpZWRPbiI6IjIwMjItMDMtMTJUMDY6MDQ6NTUiLCJQcm9qZWN0Ijp7IiRyZWYiOiI1In19XSwiQ2l0YXRpb25LZXkiOiJUb3lhc2FraSBldCBhbC4gMjAxNyIsIkNpdGF0aW9uS2V5VXBkYXRlVHlwZSI6MCwiQ29sbGFib3JhdG9ycyI6W10sIkN1c3RvbUZpZWxkMSI6IjU4IiwiQ3VzdG9tRmllbGQyIjoiQW5hbHl0aWNhbCIsIkN1c3RvbUZpZWxkMyI6IlN1ZGRlbi1vbnNldCIsIkN1c3RvbUZpZWxkNCI6IkRpc2FzdGVyIHJlbGllZiIsIkN1c3RvbUZpZWxkNSI6IlJlc3BvbnNlIiwiQ3VzdG9tRmllbGQ2IjoiQW5hbHl0aWNhbCBtb2RlbGluZyIsIkN1c3RvbUZpZWxkNyI6Ik5vdCBTcGVjaWZpYyIsIkN1c3RvbUZpZWxkOCI6IkdhbWUgVGhlb3J5IiwiQ3VzdG9tRmllbGQ5IjoiQ2FuYWRhIiwiRG9pIjoiMTAuMTExMS9wb21zLjEyNjYx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xMTEvcG9tcy4xMjY2MSIsIlVyaVN0cmluZyI6Imh0dHBzOi8vZG9pLm9yZy8xMC4xMTExL3BvbXMuMTI2NjE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xpYW4iLCJDcmVhdGVkT24iOiIyMDE3LTA1LTE5VDA5OjU2OjEyIiwiTW9kaWZpZWRCeSI6Il9BbGlhbiIsIklkIjoiYTc1NTY0MGUtOGM3My00MDgwLWE0M2EtYmRiMTZiNjhhYTJiIiwiTW9kaWZpZWRPbiI6IjIwMTctMDUtMTlUMDk6NTY6MTIiLCJQcm9qZWN0Ijp7IiRyZWYiOiI1In19XSwiTnVtYmVyIjoiNiIsIk9yZ2FuaXphdGlvbnMiOltdLCJPdGhlcnNJbnZvbHZlZCI6W10sIlBhZ2VSYW5nZSI6IjxzcD5cclxuICA8bj4xMjIxPC9uPlxyXG4gIDxpbj50cnVlPC9pbj5cclxuICA8b3M+MTIyMTwvb3M+XHJcbiAgPHBzPjEyMjE8L3BzPlxyXG48L3NwPlxyXG48ZXA+XHJcbiAgPG4+MTIzNzwvbj5cclxuICA8aW4+dHJ1ZTwvaW4+XHJcbiAgPG9zPjEyMzc8L29zPlxyXG4gIDxwcz4xMjM3PC9wcz5cclxuPC9lcD5cclxuPG9zPjEyMjEtMTIzNzwvb3M+IiwiUGVyaW9kaWNhbCI6eyIkaWQiOiIxMy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E0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lRveWFzYWtpLCBBcmlrYW4gZXQgYWwuIDIwMTcg4oCTIERpc2FzdGVyIFJlbGllZiBJbnZlbnRvcnkgTWFuYWdlbWVudCIsIlNob3J0VGl0bGVVcGRhdGVUeXBlIjowLCJTb3VyY2VPZkJpYmxpb2dyYXBoaWNJbmZvcm1hdGlvbiI6IkNyb3NzUmVmIiwiU3RhdGljSWRzIjpbImU5NGVjNWIwLWUwYmEtNGQxMC1hZTdlLWM5MGY2MzhkOWFmZCJdLCJUYWJsZU9mQ29udGVudHNDb21wbGV4aXR5IjowLCJUYWJsZU9mQ29udGVudHNTb3VyY2VUZXh0Rm9ybWF0IjowLCJUYXNrcyI6W10sIlRpdGxlIjoiRGlzYXN0ZXIgUmVsaWVmIEludmVudG9yeSBNYW5hZ2VtZW50OiBIb3Jpem9udGFsIENvb3BlcmF0aW9uIGJldHdlZW4gSHVtYW5pdGFyaWFuIE9yZ2FuaXphdGlvbnMiLCJUcmFuc2xhdG9ycyI6W10sIlZvbHVtZSI6IjI2IiwiWWVhciI6IjIwMTciLCJZZWFyUmVzb2x2ZWQiOiIyMDE3IiwiQ3JlYXRlZEJ5IjoiX0FsaWFuIiwiQ3JlYXRlZE9uIjoiMjAxNy0wNS0xOVQwOTo1NjoxMiIsIk1vZGlmaWVkQnkiOiJfQWxpIiwiSWQiOiJkYjJlNmE0Yi01NDY2LTQyODEtYjAxZS0xZTdmOTBiMTQxOTkiLCJNb2RpZmllZE9uIjoiMjAyMy0xMC0wMlQyMjoyOToxNSIsIlByb2plY3QiOnsiJHJlZiI6IjUifX0sIlVzZU51bWJlcmluZ1R5cGVPZlBhcmVudERvY3VtZW50IjpmYWxzZX1dLCJGb3JtYXR0ZWRUZXh0Ijp7IiRpZCI6IjE1IiwiQ291bnQiOjIsIlRleHRVbml0cyI6W3siJGlkIjoiMTYiLCJGb250U3R5bGUiOnsiJGlkIjoiMTciLCJOZXV0cmFsIjp0cnVlfSwiUmVhZGluZ09yZGVyIjoxLCJUZXh0IjoiVG95YXNha2kifSx7IiRpZCI6IjE4IiwiRm9udFN0eWxlIjp7IiRpZCI6IjE5IiwiSXRhbGljIjp0cnVlfSwiUmVhZGluZ09yZGVyIjoxLCJUZXh0IjoiIGV0IGFsLiJ9XX0sIlRhZyI6IkNpdGF2aVBsYWNlaG9sZGVyIzYzZmVhZGQyLTMyNWYtNGZiMS1iMWU3LWQ4NTM0NGJhYTVmNCIsIlRleHQiOiJUb3lhc2FraSBldCBhbC4iLCJXQUlWZXJzaW9uIjoiNi44LjAuMCJ9}</w:instrText>
          </w:r>
          <w:r w:rsidR="006129C7" w:rsidRPr="00DD54E3">
            <w:rPr>
              <w:color w:val="000000" w:themeColor="text1"/>
              <w:lang w:val="en-GB"/>
            </w:rPr>
            <w:fldChar w:fldCharType="separate"/>
          </w:r>
          <w:r w:rsidR="00B10F20" w:rsidRPr="00DD54E3">
            <w:rPr>
              <w:color w:val="000000" w:themeColor="text1"/>
              <w:lang w:val="en-GB"/>
            </w:rPr>
            <w:t>Toyasaki</w:t>
          </w:r>
          <w:r w:rsidR="00B10F20" w:rsidRPr="00DD54E3">
            <w:rPr>
              <w:i/>
              <w:color w:val="000000" w:themeColor="text1"/>
              <w:lang w:val="en-GB"/>
            </w:rPr>
            <w:t xml:space="preserve"> et al.</w:t>
          </w:r>
          <w:r w:rsidR="006129C7" w:rsidRPr="00DD54E3">
            <w:rPr>
              <w:color w:val="000000" w:themeColor="text1"/>
              <w:lang w:val="en-GB"/>
            </w:rPr>
            <w:fldChar w:fldCharType="end"/>
          </w:r>
        </w:sdtContent>
      </w:sdt>
      <w:r w:rsidR="006129C7" w:rsidRPr="00DD54E3">
        <w:rPr>
          <w:color w:val="000000" w:themeColor="text1"/>
          <w:lang w:val="en-GB"/>
        </w:rPr>
        <w:t xml:space="preserve"> </w:t>
      </w:r>
      <w:sdt>
        <w:sdtPr>
          <w:rPr>
            <w:color w:val="000000" w:themeColor="text1"/>
            <w:lang w:val="en-GB"/>
          </w:rPr>
          <w:alias w:val="To edit, see citavi.com/edit"/>
          <w:tag w:val="CitaviPlaceholder#96a26ffb-f083-4112-9a2f-062860a67141"/>
          <w:id w:val="-1244795435"/>
          <w:placeholder>
            <w:docPart w:val="DefaultPlaceholder_-1854013440"/>
          </w:placeholder>
        </w:sdtPr>
        <w:sdtContent>
          <w:r w:rsidR="006129C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YzZmVhZGQyLTMyNWYtNGZiMS1iMWU3LWQ4NTM0NGJhYTVmNCIsIkVudHJpZXMiOlt7IiRpZCI6IjIiLCIkdHlwZSI6IlN3aXNzQWNhZGVtaWMuQ2l0YXZpLkNpdGF0aW9ucy5Xb3JkUGxhY2Vob2xkZXJFbnRyeSwgU3dpc3NBY2FkZW1pYy5DaXRhdmkiLCJJZCI6IjM1MWIzOTc5LTQxNDItNDA0Ni05MWIzLTJlMzFlMDlmN2Q3NyIsIlJhbmdlTGVuZ3RoIjo2LCJSZWZlcmVuY2VJZCI6ImRiMmU2YTRiLTU0NjYtNDI4MS1iMDFlLTFlN2Y5MGIxNDE5OS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GdW1pbm9yaSIsIkxhc3ROYW1lIjoiVG95YXNha2kiLCJQcm90ZWN0ZWQiOmZhbHNlLCJTZXgiOjAsIkNyZWF0ZWRCeSI6Il9BbGlhbiIsIkNyZWF0ZWRPbiI6IjIwMTctMDUtMTlUMDk6NTY6MTIiLCJNb2RpZmllZEJ5IjoiX0FsaWFuIiwiSWQiOiI2MTRjYzQ4YS03NTEzLTRhZjEtYmM0MC1kZjg0ZWIzOTRlM2QiLCJNb2RpZmllZE9uIjoiMjAxNy0wNS0xOVQwOTo1NjoxMiIsIlByb2plY3QiOnsiJGlkIjoiNSIsIiR0eXBlIjoiU3dpc3NBY2FkZW1pYy5DaXRhdmkuUHJvamVjdCwgU3dpc3NBY2FkZW1pYy5DaXRhdmkifX0seyIkaWQiOiI2IiwiJHR5cGUiOiJTd2lzc0FjYWRlbWljLkNpdGF2aS5QZXJzb24sIFN3aXNzQWNhZGVtaWMuQ2l0YXZpIiwiRmlyc3ROYW1lIjoiRW1lbCIsIkxhc3ROYW1lIjoiQXJpa2FuIiwiUHJvdGVjdGVkIjpmYWxzZSwiU2V4IjoxLCJDcmVhdGVkQnkiOiJfQWxpYW4iLCJDcmVhdGVkT24iOiIyMDE3LTA1LTE5VDA5OjU2OjEyIiwiTW9kaWZpZWRCeSI6Il9BbGlhbiIsIklkIjoiM2RiNGU3NTYtMmZlOC00ZTNmLThlMjEtN2RmODRlYmYzYTgyIiwiTW9kaWZpZWRPbiI6IjIwMTctMDUtMTlUMDk6NTY6MTIiLCJQcm9qZWN0Ijp7IiRyZWYiOiI1In19LHsiJGlkIjoiNyIsIiR0eXBlIjoiU3dpc3NBY2FkZW1pYy5DaXRhdmkuUGVyc29uLCBTd2lzc0FjYWRlbWljLkNpdGF2aSIsIkZpcnN0TmFtZSI6IkxlbmEiLCJMYXN0TmFtZSI6IlNpbGJlcm1heXIiLCJQcm90ZWN0ZWQiOmZhbHNlLCJTZXgiOjEsIkNyZWF0ZWRCeSI6Il9BbGlhbiIsIkNyZWF0ZWRPbiI6IjIwMTctMDUtMTlUMDk6NTY6MTIiLCJNb2RpZmllZEJ5IjoiX0FsaWFuIiwiSWQiOiI2MzFiMTFjZC01MWVhLTQ2ZGItYWU3ZS0xYjk4MDAyODI4MjkiLCJNb2RpZmllZE9uIjoiMjAxNy0wNS0xOVQwOTo1NjoxMiIsIlByb2plY3QiOnsiJHJlZiI6IjUifX0seyIkaWQiOiI4IiwiJHR5cGUiOiJTd2lzc0FjYWRlbWljLkNpdGF2aS5QZXJzb24sIFN3aXNzQWNhZGVtaWMuQ2l0YXZpIiwiRmlyc3ROYW1lIjoiSW9hbm5hIiwiTGFzdE5hbWUiOiJGYWxhZ2FyYSBTaWdhbGEiLCJQcm90ZWN0ZWQiOmZhbHNlLCJTZXgiOjAsIkNyZWF0ZWRCeSI6Il9BTEkiLCJDcmVhdGVkT24iOiIyMDIyLTAzLTEyVDA2OjA0OjU1IiwiTW9kaWZpZWRCeSI6Il9BTEkiLCJJZCI6ImEzZmM4YzY0LTFlNGEtNDYzMy04YzA2LWU2M2ZkMzMwNjk5ZiIsIk1vZGlmaWVkT24iOiIyMDIyLTAzLTEyVDA2OjA0OjU1IiwiUHJvamVjdCI6eyIkcmVmIjoiNSJ9fV0sIkNpdGF0aW9uS2V5IjoiVG95YXNha2kgZXQgYWwuIDIwMTciLCJDaXRhdGlvbktleVVwZGF0ZVR5cGUiOjAsIkNvbGxhYm9yYXRvcnMiOltdLCJDdXN0b21GaWVsZDEiOiI1OCIsIkN1c3RvbUZpZWxkMiI6IkFuYWx5dGljYWwiLCJDdXN0b21GaWVsZDMiOiJTdWRkZW4tb25zZXQiLCJDdXN0b21GaWVsZDQiOiJEaXNhc3RlciByZWxpZWYiLCJDdXN0b21GaWVsZDUiOiJSZXNwb25zZSIsIkN1c3RvbUZpZWxkNiI6IkFuYWx5dGljYWwgbW9kZWxpbmciLCJDdXN0b21GaWVsZDciOiJOb3QgU3BlY2lmaWMiLCJDdXN0b21GaWVsZDgiOiJHYW1lIFRoZW9yeSIsIkN1c3RvbUZpZWxkOSI6IkNhbmFkYSIsIkRvaSI6IjEwLjExMTEvcG9tcy4xMjY2MS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TExL3BvbXMuMTI2NjEiLCJVcmlTdHJpbmciOiJodHRwczovL2RvaS5vcmcvMTAuMTExMS9wb21zLjEyNjYx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saWFuIiwiQ3JlYXRlZE9uIjoiMjAxNy0wNS0xOVQwOTo1NjoxMiIsIk1vZGlmaWVkQnkiOiJfQWxpYW4iLCJJZCI6ImE3NTU2NDBlLThjNzMtNDA4MC1hNDNhLWJkYjE2YjY4YWEyYiIsIk1vZGlmaWVkT24iOiIyMDE3LTA1LTE5VDA5OjU2OjEyIiwiUHJvamVjdCI6eyIkcmVmIjoiNSJ9fV0sIk51bWJlciI6IjYiLCJPcmdhbml6YXRpb25zIjpbXSwiT3RoZXJzSW52b2x2ZWQiOltdLCJQYWdlUmFuZ2UiOiI8c3A+XHJcbiAgPG4+MTIyMTwvbj5cclxuICA8aW4+dHJ1ZTwvaW4+XHJcbiAgPG9zPjEyMjE8L29zPlxyXG4gIDxwcz4xMjIxPC9wcz5cclxuPC9zcD5cclxuPGVwPlxyXG4gIDxuPjEyMzc8L24+XHJcbiAgPGluPnRydWU8L2luPlxyXG4gIDxvcz4xMjM3PC9vcz5cclxuICA8cHM+MTIzNzwvcHM+XHJcbjwvZXA+XHJcbjxvcz4xMjIxLTEyMzc8L29zPiIsIlBlcmlvZGljYWwiOnsiJGlkIjoiMTM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eyIkaWQiOiIxNCIsIiR0eXBlIjoiU3dpc3NBY2FkZW1pYy5DaXRhdmkuUHVibGlzaGVyLCBTd2lzc0FjYWRlbWljLkNpdGF2aSIsIk5hbWUiOiJXaWxleSBPbmxpbmUgTGlicmFyeSIsIlByb3RlY3RlZCI6ZmFsc2UsIkNyZWF0ZWRCeSI6Il9hIiwiQ3JlYXRlZE9uIjoiMjAxNi0wNi0yMlQwODoxMjoxOSIsIk1vZGlmaWVkQnkiOiJfYSIsIklkIjoiZjc4NGJhZDQtNWZlMy00NTMxLTg4MDItZWE3YzRkZTU2ZWVkIiwiTW9kaWZpZWRPbiI6IjIwMTYtMDYtMjJUMDg6MTI6MTkiLCJQcm9qZWN0Ijp7IiRyZWYiOiI1In19XSwiUXVvdGF0aW9ucyI6W10sIlJlZmVyZW5jZVR5cGUiOiJKb3VybmFsQXJ0aWNsZSIsIlNob3J0VGl0bGUiOiJUb3lhc2FraSwgQXJpa2FuIGV0IGFsLiAyMDE3IOKAkyBEaXNhc3RlciBSZWxpZWYgSW52ZW50b3J5IE1hbmFnZW1lbnQiLCJTaG9ydFRpdGxlVXBkYXRlVHlwZSI6MCwiU291cmNlT2ZCaWJsaW9ncmFwaGljSW5mb3JtYXRpb24iOiJDcm9zc1JlZiIsIlN0YXRpY0lkcyI6WyJlOTRlYzViMC1lMGJhLTRkMTAtYWU3ZS1jOTBmNjM4ZDlhZmQiXSwiVGFibGVPZkNvbnRlbnRzQ29tcGxleGl0eSI6MCwiVGFibGVPZkNvbnRlbnRzU291cmNlVGV4dEZvcm1hdCI6MCwiVGFza3MiOltdLCJUaXRsZSI6IkRpc2FzdGVyIFJlbGllZiBJbnZlbnRvcnkgTWFuYWdlbWVudDogSG9yaXpvbnRhbCBDb29wZXJhdGlvbiBiZXR3ZWVuIEh1bWFuaXRhcmlhbiBPcmdhbml6YXRpb25zIiwiVHJhbnNsYXRvcnMiOltdLCJWb2x1bWUiOiIyNiIsIlllYXIiOiIyMDE3IiwiWWVhclJlc29sdmVkIjoiMjAxNyIsIkNyZWF0ZWRCeSI6Il9BbGlhbiIsIkNyZWF0ZWRPbiI6IjIwMTctMDUtMTlUMDk6NTY6MTIiLCJNb2RpZmllZEJ5IjoiX0FsaSIsIklkIjoiZGIyZTZhNGItNTQ2Ni00MjgxLWIwMWUtMWU3ZjkwYjE0MTk5IiwiTW9kaWZpZWRPbiI6IjIwMjMtMTAtMDJUMjI6Mjk6MTUiLCJQcm9qZWN0Ijp7IiRyZWYiOiI1In19LCJVc2VOdW1iZXJpbmdUeXBlT2ZQYXJlbnREb2N1bWVudCI6ZmFsc2UsIlllYXJPbmx5Ijp0cnVlfV0sIkZvcm1hdHRlZFRleHQiOnsiJGlkIjoiMTUiLCJDb3VudCI6MSwiVGV4dFVuaXRzIjpbeyIkaWQiOiIxNiIsIkZvbnRTdHlsZSI6eyIkaWQiOiIxNyIsIk5ldXRyYWwiOnRydWV9LCJSZWFkaW5nT3JkZXIiOjEsIlRleHQiOiIoMjAxNykifV19LCJUYWciOiJDaXRhdmlQbGFjZWhvbGRlciM5NmEyNmZmYi1mMDgzLTQxMTItOWEyZi0wNjI4NjBhNjcxNDEiLCJUZXh0IjoiKDIwMTcpIiwiV0FJVmVyc2lvbiI6IjYuOC4wLjAifQ==}</w:instrText>
          </w:r>
          <w:r w:rsidR="006129C7" w:rsidRPr="00DD54E3">
            <w:rPr>
              <w:color w:val="000000" w:themeColor="text1"/>
              <w:lang w:val="en-GB"/>
            </w:rPr>
            <w:fldChar w:fldCharType="separate"/>
          </w:r>
          <w:r w:rsidR="00B10F20" w:rsidRPr="00DD54E3">
            <w:rPr>
              <w:color w:val="000000" w:themeColor="text1"/>
              <w:lang w:val="en-GB"/>
            </w:rPr>
            <w:t>(2017)</w:t>
          </w:r>
          <w:r w:rsidR="006129C7" w:rsidRPr="00DD54E3">
            <w:rPr>
              <w:color w:val="000000" w:themeColor="text1"/>
              <w:lang w:val="en-GB"/>
            </w:rPr>
            <w:fldChar w:fldCharType="end"/>
          </w:r>
        </w:sdtContent>
      </w:sdt>
      <w:r w:rsidR="006129C7" w:rsidRPr="00DD54E3">
        <w:rPr>
          <w:color w:val="000000" w:themeColor="text1"/>
          <w:lang w:val="en-GB"/>
        </w:rPr>
        <w:t xml:space="preserve"> and </w:t>
      </w:r>
      <w:sdt>
        <w:sdtPr>
          <w:rPr>
            <w:color w:val="000000" w:themeColor="text1"/>
            <w:lang w:val="en-GB"/>
          </w:rPr>
          <w:alias w:val="To edit, see citavi.com/edit"/>
          <w:tag w:val="CitaviPlaceholder#01847664-0378-4425-85bb-d9a558e703c2"/>
          <w:id w:val="-265223374"/>
          <w:placeholder>
            <w:docPart w:val="DefaultPlaceholder_-1854013440"/>
          </w:placeholder>
        </w:sdtPr>
        <w:sdtContent>
          <w:r w:rsidR="006129C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lhODllNjBmLTJlNmUtNDk4Ny04ZWMzLTMyMGNlNWJiZDcxMyIsIkVudHJpZXMiOlt7IiRpZCI6IjIiLCIkdHlwZSI6IlN3aXNzQWNhZGVtaWMuQ2l0YXZpLkNpdGF0aW9ucy5Xb3JkUGxhY2Vob2xkZXJFbnRyeSwgU3dpc3NBY2FkZW1pYy5DaXRhdmkiLCJJZCI6IjI4NTI4ZjVmLTFjMWUtNDFjYy1hNTY1LTVlZGI5ZGYyNjQyZCIsIlJhbmdlTGVuZ3RoIjo5LCJSZWZlcmVuY2VJZCI6ImRhNDI2NDM3LTZhZDItNGJhMC04MDE5LTIyMmZmYjc0N2RjNiIsIk5vUGFyIjp0cnVlLCJQZXJzb25Pbmx5Ijp0cnVl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29uZ2RvbmciLCJMYXN0TmFtZSI6IkxpIiwiUHJvdGVjdGVkIjpmYWxzZSwiU2V4IjowLCJDcmVhdGVkQnkiOiJfQUxJIiwiQ3JlYXRlZE9uIjoiMjAyMi0wMy0xNFQwNDozMjowNiIsIk1vZGlmaWVkQnkiOiJfQUxJIiwiSWQiOiI4MGM5MWE2Yy1jZTA3LTQ3ZWItODEwNC1lYTA5YzFkNGY0NGEiLCJNb2RpZmllZE9uIjoiMjAyMi0wMy0xNFQwNDozMjowNiIsIlByb2plY3QiOnsiJGlkIjoiNSIsIiR0eXBlIjoiU3dpc3NBY2FkZW1pYy5DaXRhdmkuUHJvamVjdCwgU3dpc3NBY2FkZW1pYy5DaXRhdmkifX0seyIkaWQiOiI2IiwiJHR5cGUiOiJTd2lzc0FjYWRlbWljLkNpdGF2aS5QZXJzb24sIFN3aXNzQWNhZGVtaWMuQ2l0YXZpIiwiRmlyc3ROYW1lIjoiRmFuc2h1biIsIkxhc3ROYW1lIjoiWmhhbmciLCJQcm90ZWN0ZWQiOmZhbHNlLCJTZXgiOjAsIkNyZWF0ZWRCeSI6Il9BTEkiLCJDcmVhdGVkT24iOiIyMDIyLTAzLTE0VDA0OjMyOjA2IiwiTW9kaWZpZWRCeSI6Il9BTEkiLCJJZCI6ImY5MDQxMDM4LTBlNTgtNDExZi04YWYwLTFkNTk4MzFlYTQ5MyIsIk1vZGlmaWVkT24iOiIyMDIyLTAzLTE0VDA0OjMyOjA2IiwiUHJvamVjdCI6eyIkcmVmIjoiNSJ9fSx7IiRpZCI6Ijc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4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5IiwiJHR5cGUiOiJTd2lzc0FjYWRlbWljLkNpdGF2aS5QZXJzb24sIFN3aXNzQWNhZGVtaWMuQ2l0YXZpIiwiRmlyc3ROYW1lIjoiVGluZyIsIkxhc3ROYW1lIjoiUXUiLCJQcm90ZWN0ZWQiOmZhbHNlLCJTZXgiOjAsIkNyZWF0ZWRCeSI6Il9BTEkiLCJDcmVhdGVkT24iOiIyMDIyLTAzLTE2VDEyOjQ0OjQ5IiwiTW9kaWZpZWRCeSI6Il9BTEkiLCJJZCI6ImEzNmJkNzA1LWZmNzItNDI2NC1hMTg0LTU5MGMwOTg5OTA2NSIsIk1vZGlmaWVkT24iOiIyMDIyLTAzLTE2VDEyOjQ0OjQ5IiwiUHJvamVjdCI6eyIkcmVmIjoiNSJ9fV0sIkNpdGF0aW9uS2V5IjoiTGkgZXQgYWwuIDIwMTkiLCJDaXRhdGlvbktleVVwZGF0ZVR5cGUiOjAsIkNvbGxhYm9yYXRvcnMiOltdLCJDdXN0b21GaWVsZDEiOiI2MCIsIkN1c3RvbUZpZWxkMiI6IkFuYWx5dGljYWwiLCJDdXN0b21GaWVsZDMiOiJTdWRkZW4tb25zZXQiLCJDdXN0b21GaWVsZDQiOiJEaXNhc3RlciByZWxpZWYiLCJDdXN0b21GaWVsZDUiOiJSZXNwb25zZSIsIkN1c3RvbUZpZWxkNiI6IkFuYWx5dGljYWwgbW9kZWxpbmciLCJDdXN0b21GaWVsZDciOiJOb3QgU3BlY2lmaWMiLCJDdXN0b21GaWVsZDgiOiJHYW1lIFRoZW9yeSIsIkN1c3RvbUZpZWxkOSI6IkNoaW5hIiwiRG9pIjoiMTAuMTAxNi9qLmpjbGVwcm8uMjAxOS4wMS4yMzMiLCJFZGl0b3JzIjpbXSwiRXZhbHVhdGlvbkNvbXBsZXhpdHkiOjAsIkV2YWx1YXRpb25Tb3VyY2VUZXh0Rm9ybWF0IjowLCJHcm91cHMiOlt7IiRpZCI6IjEw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A2MjE0NTkzOCZkb2k9MTAuMTAxNiUyZmouamNsZXByby4yMDE5LjAxLjIzMyZwYXJ0bmVySUQ9NDAmbWQ1PWNmMGVjOGQ0NTY0MzMwZWQwYjk2Mzk3YWY4MDljMjY5IiwiVXJpU3RyaW5nIjoiaHR0cHM6Ly93d3cuc2NvcHVzLmNvbS9pbndhcmQvcmVjb3JkLnVyaT9laWQ9Mi1zMi4wLTg1MDYyMTQ1OTM4JmRvaT0xMC4xMDE2JTJmai5qY2xlcHJvLjIwMTkuMDEuMjMzJnBhcnRuZXJJRD00MCZtZDU9Y2YwZWM4ZDQ1NjQzMzBlZDBiOTYzOTdhZjgwOWMyNjkiLCJMaW5rZWRSZXNvdXJjZVN0YXR1cyI6OCwiUHJvcGVydGllcyI6eyIkaWQiOiIxM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I1YWJkZGQ1Yy0xNDJkLTQ2MTUtOWMzMy0zNTgxZjljZTU2ZDgiLCJNb2RpZmllZE9uIjoiMjAyMi0wMS0zMFQwNDo1NDo1MyIsIlByb2plY3QiOnsiJHJlZiI6IjUifX0seyIkaWQiOiIxNCIsIiR0eXBlIjoiU3dpc3NBY2FkZW1pYy5DaXRhdmkuTG9jYXRpb24sIFN3aXNzQWNhZGVtaWMuQ2l0YXZpIiwiQWRkcmVzcyI6eyIkaWQiOiIxNSIsIiR0eXBlIjoiU3dpc3NBY2FkZW1pYy5DaXRhdmkuTGlua2VkUmVzb3VyY2UsIFN3aXNzQWNhZGVtaWMuQ2l0YXZpIiwiTGlua2VkUmVzb3VyY2VUeXBlIjo1LCJPcmlnaW5hbFN0cmluZyI6IjEwLjEwMTYvai5qY2xlcHJvLjIwMTkuMDEuMjMzIiwiVXJpU3RyaW5nIjoiaHR0cHM6Ly9kb2kub3JnLzEwLjEwMTYvai5qY2xlcHJvLjIwMTkuMDEuMjMz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bmpvbXNob2FlIiwiQ3JlYXRlZE9uIjoiMjAyMi0wMS0zMFQwNDo1NDo1MyIsIk1vZGlmaWVkQnkiOiJfQW5qb21zaG9hZSIsIklkIjoiMmYwNGM5MDItMjBiZi00YWM0LWJmZTEtYTljMjNiNzhjMzI4IiwiTW9kaWZpZWRPbiI6IjIwMjItMDEtMzBUMDQ6NTQ6NTMiLCJQcm9qZWN0Ijp7IiRyZWYiOiI1In19XSwiT25saW5lQWRkcmVzcyI6Imh0dHBzOi8vd3d3LnNjb3B1cy5jb20vaW53YXJkL3JlY29yZC51cmk/ZWlkPTItczIuMC04NTA2MjE0NTkzOCZkb2k9MTAuMTAxNiUyZmouamNsZXByby4yMDE5LjAxLjIzMyZwYXJ0bmVySUQ9NDAmbWQ1PWNmMGVjOGQ0NTY0MzMwZWQwYjk2Mzk3YWY4MDljMjY5IiwiT3JnYW5pemF0aW9ucyI6W10sIk90aGVyc0ludm9sdmVkIjpbXSwiUGFnZVJhbmdlIjoiPHNwPlxyXG4gIDxuPjI5MTwvbj5cclxuICA8aW4+dHJ1ZTwvaW4+XHJcbiAgPG9zPjI5MTwvb3M+XHJcbiAgPHBzPjI5MTwvcHM+XHJcbjwvc3A+XHJcbjxlcD5cclxuICA8bj4zMDM8L24+XHJcbiAgPGluPnRydWU8L2luPlxyXG4gIDxvcz4zMDM8L29zPlxyXG4gIDxwcz4zMDM8L3BzPlxyXG48L2VwPlxyXG48b3M+MjkxLTMwMzwvb3M+IiwiUGVyaW9kaWNhbCI6eyIkaWQiOiIxNyIsIiR0eXBlIjoiU3dpc3NBY2FkZW1pYy5DaXRhdmkuUGVyaW9kaWNhbCwgU3dpc3NBY2FkZW1pYy5DaXRhdmkiLCJOYW1lIjoiSm91cm5hbCBvZiBDbGVhbmVyIFByb2R1Y3Rpb24iLCJQYWdpbmF0aW9uIjowLCJQcm90ZWN0ZWQiOmZhbHNlLCJDcmVhdGVkQnkiOiJfQW5qb21zaG9hZSIsIkNyZWF0ZWRPbiI6IjIwMjItMDEtMzBUMDQ6MzE6MzgiLCJNb2RpZmllZEJ5IjoiX0Fuam9tc2hvYWUiLCJJZCI6IjdlYWEyOWM1LTJmMDUtNDYyYy1iNjVlLTZlZTY2NjQ5OTgyZCIsIk1vZGlmaWVkT24iOiIyMDIyLTAxLTMwVDA0OjMxOjM4IiwiUHJvamVjdCI6eyIkcmVmIjoiNSJ9fSwiUHVibGlzaGVycyI6W3siJGlkIjoiMTgiLCIkdHlwZSI6IlN3aXNzQWNhZGVtaWMuQ2l0YXZpLlB1Ymxpc2hlciwgU3dpc3NBY2FkZW1pYy5DaXRhdmkiLCJOYW1lIjoiRWxzZXZpZXIiLCJQcm90ZWN0ZWQiOmZhbHNlLCJDcmVhdGVkQnkiOiJfYSIsIkNyZWF0ZWRPbiI6IjIwMTYtMTAtMDJUMDg6MzY6MzYiLCJNb2RpZmllZEJ5IjoiX2EiLCJJZCI6IjUzMjA4ODMyLWQzNzEtNGJhYS1hZjNkLWQ3ZTljYTAxMTI3ZSIsIk1vZGlmaWVkT24iOiIyMDE2LTEwLTAyVDA4OjM2OjM2IiwiUHJvamVjdCI6eyIkcmVmIjoiNSJ9fV0sIlF1b3RhdGlvbnMiOltdLCJSZWZlcmVuY2VUeXBlIjoiSm91cm5hbEFydGljbGUiLCJTaG9ydFRpdGxlIjoiTGksIFpoYW5nIGV0IGFsLiAyMDE5IOKAkyBPcmdhbml6YXRpb25hbCBjb29yZGluYXRpb24gaW4gc3VzdGFpbmFibGUgaHVtYW5pdGFyaWFuIiwiU2hvcnRUaXRsZVVwZGF0ZVR5cGUiOjAsIlNvdXJjZU9mQmlibGlvZ3JhcGhpY0luZm9ybWF0aW9uIjoiQ3Jvc3NSZWYiLCJTdGF0aWNJZHMiOlsiYTJkMmE4ZGQtZjQ0MS00OTJjLTgyZWEtYjA0OGQxN2E3ZGU0Il0sIlRhYmxlT2ZDb250ZW50c0NvbXBsZXhpdHkiOjAsIlRhYmxlT2ZDb250ZW50c1NvdXJjZVRleHRGb3JtYXQiOjAsIlRhc2tzIjpbXSwiVGl0bGUiOiJPcmdhbml6YXRpb25hbCBjb29yZGluYXRpb24gaW4gc3VzdGFpbmFibGUgaHVtYW5pdGFyaWFuIHN1cHBseSBjaGFpbjogQW4gZXZvbHV0aW9uYXJ5IGdhbWUgYXBwcm9hY2giLCJUcmFuc2xhdG9ycyI6W10sIlZvbHVtZSI6IjIxOSIsIlllYXIiOiIyMDE5IiwiWWVhclJlc29sdmVkIjoiMjAxOSIsIkNyZWF0ZWRCeSI6Il9BbmpvbXNob2FlIiwiQ3JlYXRlZE9uIjoiMjAyMi0wMS0zMFQwNDo1NDo1MyIsIk1vZGlmaWVkQnkiOiJfQWxpIiwiSWQiOiJkYTQyNjQzNy02YWQyLTRiYTAtODAxOS0yMjJmZmI3NDdkYzYiLCJNb2RpZmllZE9uIjoiMjAyMy0xMC0wMlQyMjoyOToxNSIsIlByb2plY3QiOnsiJHJlZiI6IjUifX0sIlVzZU51bWJlcmluZ1R5cGVPZlBhcmVudERvY3VtZW50IjpmYWxzZX1dLCJGb3JtYXR0ZWRUZXh0Ijp7IiRpZCI6IjE5IiwiQ291bnQiOjIsIlRleHRVbml0cyI6W3siJGlkIjoiMjAiLCJGb250U3R5bGUiOnsiJGlkIjoiMjEiLCJOZXV0cmFsIjp0cnVlfSwiUmVhZGluZ09yZGVyIjoxLCJUZXh0IjoiTGkifSx7IiRpZCI6IjIyIiwiRm9udFN0eWxlIjp7IiRpZCI6IjIzIiwiSXRhbGljIjp0cnVlfSwiUmVhZGluZ09yZGVyIjoxLCJUZXh0IjoiIGV0IGFsLiJ9XX0sIlRhZyI6IkNpdGF2aVBsYWNlaG9sZGVyIzAxODQ3NjY0LTAzNzgtNDQyNS04NWJiLWQ5YTU1OGU3MDNjMiIsIlRleHQiOiJMaSBldCBhbC4iLCJXQUlWZXJzaW9uIjoiNi44LjAuMCJ9}</w:instrText>
          </w:r>
          <w:r w:rsidR="006129C7" w:rsidRPr="00DD54E3">
            <w:rPr>
              <w:color w:val="000000" w:themeColor="text1"/>
              <w:lang w:val="en-GB"/>
            </w:rPr>
            <w:fldChar w:fldCharType="separate"/>
          </w:r>
          <w:r w:rsidR="00B10F20" w:rsidRPr="00DD54E3">
            <w:rPr>
              <w:color w:val="000000" w:themeColor="text1"/>
              <w:lang w:val="en-GB"/>
            </w:rPr>
            <w:t>Li</w:t>
          </w:r>
          <w:r w:rsidR="00B10F20" w:rsidRPr="00DD54E3">
            <w:rPr>
              <w:i/>
              <w:color w:val="000000" w:themeColor="text1"/>
              <w:lang w:val="en-GB"/>
            </w:rPr>
            <w:t xml:space="preserve"> et al.</w:t>
          </w:r>
          <w:r w:rsidR="006129C7" w:rsidRPr="00DD54E3">
            <w:rPr>
              <w:color w:val="000000" w:themeColor="text1"/>
              <w:lang w:val="en-GB"/>
            </w:rPr>
            <w:fldChar w:fldCharType="end"/>
          </w:r>
        </w:sdtContent>
      </w:sdt>
      <w:r w:rsidR="006129C7" w:rsidRPr="00DD54E3">
        <w:rPr>
          <w:color w:val="000000" w:themeColor="text1"/>
          <w:lang w:val="en-GB"/>
        </w:rPr>
        <w:t xml:space="preserve"> </w:t>
      </w:r>
      <w:sdt>
        <w:sdtPr>
          <w:rPr>
            <w:color w:val="000000" w:themeColor="text1"/>
            <w:lang w:val="en-GB"/>
          </w:rPr>
          <w:alias w:val="To edit, see citavi.com/edit"/>
          <w:tag w:val="CitaviPlaceholder#9a89e60f-2e6e-4987-8ec3-320ce5bbd713"/>
          <w:id w:val="195279637"/>
          <w:placeholder>
            <w:docPart w:val="DefaultPlaceholder_-1854013440"/>
          </w:placeholder>
        </w:sdtPr>
        <w:sdtContent>
          <w:r w:rsidR="006129C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AxODQ3NjY0LTAzNzgtNDQyNS04NWJiLWQ5YTU1OGU3MDNjMiIsIkVudHJpZXMiOlt7IiRpZCI6IjIiLCIkdHlwZSI6IlN3aXNzQWNhZGVtaWMuQ2l0YXZpLkNpdGF0aW9ucy5Xb3JkUGxhY2Vob2xkZXJFbnRyeSwgU3dpc3NBY2FkZW1pYy5DaXRhdmkiLCJJZCI6ImJhYzBhYjcxLWZkYWEtNDg3Mi1iMzdlLTRiMDYyNzVmMTJmYSIsIlJhbmdlTGVuZ3RoIjo2LCJSZWZlcmVuY2VJZCI6ImRhNDI2NDM3LTZhZDItNGJhMC04MDE5LTIyMmZmYjc0N2RjNi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Db25nZG9uZyIsIkxhc3ROYW1lIjoiTGkiLCJQcm90ZWN0ZWQiOmZhbHNlLCJTZXgiOjAsIkNyZWF0ZWRCeSI6Il9BTEkiLCJDcmVhdGVkT24iOiIyMDIyLTAzLTE0VDA0OjMyOjA2IiwiTW9kaWZpZWRCeSI6Il9BTEkiLCJJZCI6IjgwYzkxYTZjLWNlMDctNDdlYi04MTA0LWVhMDljMWQ0ZjQ0YSIsIk1vZGlmaWVkT24iOiIyMDIyLTAzLTE0VDA0OjMyOjA2IiwiUHJvamVjdCI6eyIkaWQiOiI1IiwiJHR5cGUiOiJTd2lzc0FjYWRlbWljLkNpdGF2aS5Qcm9qZWN0LCBTd2lzc0FjYWRlbWljLkNpdGF2aSJ9fSx7IiRpZCI6IjYiLCIkdHlwZSI6IlN3aXNzQWNhZGVtaWMuQ2l0YXZpLlBlcnNvbiwgU3dpc3NBY2FkZW1pYy5DaXRhdmkiLCJGaXJzdE5hbWUiOiJGYW5zaHVuIiwiTGFzdE5hbWUiOiJaaGFuZyIsIlByb3RlY3RlZCI6ZmFsc2UsIlNleCI6MCwiQ3JlYXRlZEJ5IjoiX0FMSSIsIkNyZWF0ZWRPbiI6IjIwMjItMDMtMTRUMDQ6MzI6MDYiLCJNb2RpZmllZEJ5IjoiX0FMSSIsIklkIjoiZjkwNDEwMzgtMGU1OC00MTFmLThhZjAtMWQ1OTgzMWVhNDkzIiwiTW9kaWZpZWRPbiI6IjIwMjItMDMtMTRUMDQ6MzI6MDYiLCJQcm9qZWN0Ijp7IiRyZWYiOiI1In19LHsiJGlkIjoiNyIsIiR0eXBlIjoiU3dpc3NBY2FkZW1pYy5DaXRhdmkuUGVyc29uLCBTd2lzc0FjYWRlbWljLkNpdGF2aSIsIkZpcnN0TmFtZSI6IkNlanVuIiwiTGFzdE5hbWUiOiJDYW8iLCJQcm90ZWN0ZWQiOmZhbHNlLCJTZXgiOjAsIkNyZWF0ZWRCeSI6Il9BTEkiLCJDcmVhdGVkT24iOiIyMDIyLTAzLTEyVDA0OjQ2OjI1IiwiTW9kaWZpZWRCeSI6Il9BTEkiLCJJZCI6ImU4MjBkYjI4LWRhZjAtNDgzMC05Y2FiLTAyZDg2ODcwZTYwMiIsIk1vZGlmaWVkT24iOiIyMDIyLTAzLTEyVDA0OjQ2OjI1IiwiUHJvamVjdCI6eyIkcmVmIjoiNSJ9fSx7IiRpZCI6IjgiLCIkdHlwZSI6IlN3aXNzQWNhZGVtaWMuQ2l0YXZpLlBlcnNvbiwgU3dpc3NBY2FkZW1pYy5DaXRhdmkiLCJGaXJzdE5hbWUiOiJZYW5nIiwiTGFzdE5hbWUiOiJMaXUiLCJQcm90ZWN0ZWQiOmZhbHNlLCJTZXgiOjAsIkNyZWF0ZWRCeSI6Il9BTEkiLCJDcmVhdGVkT24iOiIyMDIyLTAzLTEyVDA0OjQ2OjI1IiwiTW9kaWZpZWRCeSI6Il9BTEkiLCJJZCI6Ijk0ZDhjMjI2LTVjYzEtNGNjNy1hYjMyLWI4MGVmOTZkMDc3OSIsIk1vZGlmaWVkT24iOiIyMDIyLTAzLTEyVDA0OjQ2OjI1IiwiUHJvamVjdCI6eyIkcmVmIjoiNSJ9fSx7IiRpZCI6IjkiLCIkdHlwZSI6IlN3aXNzQWNhZGVtaWMuQ2l0YXZpLlBlcnNvbiwgU3dpc3NBY2FkZW1pYy5DaXRhdmkiLCJGaXJzdE5hbWUiOiJUaW5nIiwiTGFzdE5hbWUiOiJRdSIsIlByb3RlY3RlZCI6ZmFsc2UsIlNleCI6MCwiQ3JlYXRlZEJ5IjoiX0FMSSIsIkNyZWF0ZWRPbiI6IjIwMjItMDMtMTZUMTI6NDQ6NDkiLCJNb2RpZmllZEJ5IjoiX0FMSSIsIklkIjoiYTM2YmQ3MDUtZmY3Mi00MjY0LWExODQtNTkwYzA5ODk5MDY1IiwiTW9kaWZpZWRPbiI6IjIwMjItMDMtMTZUMTI6NDQ6NDkiLCJQcm9qZWN0Ijp7IiRyZWYiOiI1In19XSwiQ2l0YXRpb25LZXkiOiJMaSBldCBhbC4gMjAxOSIsIkNpdGF0aW9uS2V5VXBkYXRlVHlwZSI6MCwiQ29sbGFib3JhdG9ycyI6W10sIkN1c3RvbUZpZWxkMSI6IjYwIiwiQ3VzdG9tRmllbGQyIjoiQW5hbHl0aWNhbCIsIkN1c3RvbUZpZWxkMyI6IlN1ZGRlbi1vbnNldCIsIkN1c3RvbUZpZWxkNCI6IkRpc2FzdGVyIHJlbGllZiIsIkN1c3RvbUZpZWxkNSI6IlJlc3BvbnNlIiwiQ3VzdG9tRmllbGQ2IjoiQW5hbHl0aWNhbCBtb2RlbGluZyIsIkN1c3RvbUZpZWxkNyI6Ik5vdCBTcGVjaWZpYyIsIkN1c3RvbUZpZWxkOCI6IkdhbWUgVGhlb3J5IiwiQ3VzdG9tRmllbGQ5IjoiQ2hpbmEiLCJEb2kiOiIxMC4xMDE2L2ouamNsZXByby4yMDE5LjAxLjIzMyIsIkVkaXRvcnMiOltdLCJFdmFsdWF0aW9uQ29tcGxleGl0eSI6MCwiRXZhbHVhdGlvblNvdXJjZVRleHRGb3JtYXQiOjAsIkdyb3VwcyI6W3siJGlkIjoiMTA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xIiwiJHR5cGUiOiJTd2lzc0FjYWRlbWljLkNpdGF2aS5Mb2NhdGlvbiwgU3dpc3NBY2FkZW1pYy5DaXRhdmkiLCJBZGRyZXNzIjp7IiRpZCI6IjEyIiwiJHR5cGUiOiJTd2lzc0FjYWRlbWljLkNpdGF2aS5MaW5rZWRSZXNvdXJjZSwgU3dpc3NBY2FkZW1pYy5DaXRhdmkiLCJMaW5rZWRSZXNvdXJjZVR5cGUiOjUsIk9yaWdpbmFsU3RyaW5nIjoiaHR0cHM6Ly93d3cuc2NvcHVzLmNvbS9pbndhcmQvcmVjb3JkLnVyaT9laWQ9Mi1zMi4wLTg1MDYyMTQ1OTM4JmRvaT0xMC4xMDE2JTJmai5qY2xlcHJvLjIwMTkuMDEuMjMzJnBhcnRuZXJJRD00MCZtZDU9Y2YwZWM4ZDQ1NjQzMzBlZDBiOTYzOTdhZjgwOWMyNjkiLCJVcmlTdHJpbmciOiJodHRwczovL3d3dy5zY29wdXMuY29tL2lud2FyZC9yZWNvcmQudXJpP2VpZD0yLXMyLjAtODUwNjIxNDU5MzgmZG9pPTEwLjEwMTYlMmZqLmpjbGVwcm8uMjAxOS4wMS4yMzMmcGFydG5lcklEPTQwJm1kNT1jZjBlYzhkNDU2NDMzMGVkMGI5NjM5N2FmODA5YzI2O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VhYmRkZDVjLTE0MmQtNDYxNS05YzMzLTM1ODFmOWNlNTZkOCIsIk1vZGlmaWVkT24iOiIyMDIyLTAxLTMwVDA0OjU0OjUz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MTAuMTAxNi9qLmpjbGVwcm8uMjAxOS4wMS4yMzMiLCJVcmlTdHJpbmciOiJodHRwczovL2RvaS5vcmcvMTAuMTAxNi9qLmpjbGVwcm8uMjAxOS4wMS4yMzMiLCJMaW5rZWRSZXNvdXJjZVN0YXR1cyI6OCwiUHJvcGVydGllcyI6eyIkaWQiOiIx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yZjA0YzkwMi0yMGJmLTRhYzQtYmZlMS1hOWMyM2I3OGMzMjgiLCJNb2RpZmllZE9uIjoiMjAyMi0wMS0zMFQwNDo1NDo1MyIsIlByb2plY3QiOnsiJHJlZiI6IjUifX1dLCJPbmxpbmVBZGRyZXNzIjoiaHR0cHM6Ly93d3cuc2NvcHVzLmNvbS9pbndhcmQvcmVjb3JkLnVyaT9laWQ9Mi1zMi4wLTg1MDYyMTQ1OTM4JmRvaT0xMC4xMDE2JTJmai5qY2xlcHJvLjIwMTkuMDEuMjMzJnBhcnRuZXJJRD00MCZtZDU9Y2YwZWM4ZDQ1NjQzMzBlZDBiOTYzOTdhZjgwOWMyNjkiLCJPcmdhbml6YXRpb25zIjpbXSwiT3RoZXJzSW52b2x2ZWQiOltdLCJQYWdlUmFuZ2UiOiI8c3A+XHJcbiAgPG4+MjkxPC9uPlxyXG4gIDxpbj50cnVlPC9pbj5cclxuICA8b3M+MjkxPC9vcz5cclxuICA8cHM+MjkxPC9wcz5cclxuPC9zcD5cclxuPGVwPlxyXG4gIDxuPjMwMzwvbj5cclxuICA8aW4+dHJ1ZTwvaW4+XHJcbiAgPG9zPjMwMzwvb3M+XHJcbiAgPHBzPjMwMzwvcHM+XHJcbjwvZXA+XHJcbjxvcz4yOTEtMzAzPC9vcz4iLCJQZXJpb2RpY2FsIjp7IiRpZCI6IjE3IiwiJHR5cGUiOiJTd2lzc0FjYWRlbWljLkNpdGF2aS5QZXJpb2RpY2FsLCBTd2lzc0FjYWRlbWljLkNpdGF2aSIsIk5hbWUiOiJKb3VybmFsIG9mIENsZWFuZXIgUHJvZHVjdGlvbiIsIlBhZ2luYXRpb24iOjAsIlByb3RlY3RlZCI6ZmFsc2UsIkNyZWF0ZWRCeSI6Il9BbmpvbXNob2FlIiwiQ3JlYXRlZE9uIjoiMjAyMi0wMS0zMFQwNDozMTozOCIsIk1vZGlmaWVkQnkiOiJfQW5qb21zaG9hZSIsIklkIjoiN2VhYTI5YzUtMmYwNS00NjJjLWI2NWUtNmVlNjY2NDk5ODJkIiwiTW9kaWZpZWRPbiI6IjIwMjItMDEtMzBUMDQ6MzE6MzgiLCJQcm9qZWN0Ijp7IiRyZWYiOiI1In19LCJQdWJsaXNoZXJzIjpbeyIkaWQiOiIxOC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MaSwgWmhhbmcgZXQgYWwuIDIwMTkg4oCTIE9yZ2FuaXphdGlvbmFsIGNvb3JkaW5hdGlvbiBpbiBzdXN0YWluYWJsZSBodW1hbml0YXJpYW4iLCJTaG9ydFRpdGxlVXBkYXRlVHlwZSI6MCwiU291cmNlT2ZCaWJsaW9ncmFwaGljSW5mb3JtYXRpb24iOiJDcm9zc1JlZiIsIlN0YXRpY0lkcyI6WyJhMmQyYThkZC1mNDQxLTQ5MmMtODJlYS1iMDQ4ZDE3YTdkZTQiXSwiVGFibGVPZkNvbnRlbnRzQ29tcGxleGl0eSI6MCwiVGFibGVPZkNvbnRlbnRzU291cmNlVGV4dEZvcm1hdCI6MCwiVGFza3MiOltdLCJUaXRsZSI6Ik9yZ2FuaXphdGlvbmFsIGNvb3JkaW5hdGlvbiBpbiBzdXN0YWluYWJsZSBodW1hbml0YXJpYW4gc3VwcGx5IGNoYWluOiBBbiBldm9sdXRpb25hcnkgZ2FtZSBhcHByb2FjaCIsIlRyYW5zbGF0b3JzIjpbXSwiVm9sdW1lIjoiMjE5IiwiWWVhciI6IjIwMTkiLCJZZWFyUmVzb2x2ZWQiOiIyMDE5IiwiQ3JlYXRlZEJ5IjoiX0Fuam9tc2hvYWUiLCJDcmVhdGVkT24iOiIyMDIyLTAxLTMwVDA0OjU0OjUzIiwiTW9kaWZpZWRCeSI6Il9BbGkiLCJJZCI6ImRhNDI2NDM3LTZhZDItNGJhMC04MDE5LTIyMmZmYjc0N2RjNiIsIk1vZGlmaWVkT24iOiIyMDIzLTEwLTAyVDIyOjI5OjE1IiwiUHJvamVjdCI6eyIkcmVmIjoiNSJ9fSwiVXNlTnVtYmVyaW5nVHlwZU9mUGFyZW50RG9jdW1lbnQiOmZhbHNlLCJZZWFyT25seSI6dHJ1ZX1dLCJGb3JtYXR0ZWRUZXh0Ijp7IiRpZCI6IjE5IiwiQ291bnQiOjEsIlRleHRVbml0cyI6W3siJGlkIjoiMjAiLCJGb250U3R5bGUiOnsiJGlkIjoiMjEiLCJOZXV0cmFsIjp0cnVlfSwiUmVhZGluZ09yZGVyIjoxLCJUZXh0IjoiKDIwMTkpIn1dfSwiVGFnIjoiQ2l0YXZpUGxhY2Vob2xkZXIjOWE4OWU2MGYtMmU2ZS00OTg3LThlYzMtMzIwY2U1YmJkNzEzIiwiVGV4dCI6IigyMDE5KSIsIldBSVZlcnNpb24iOiI2LjguMC4wIn0=}</w:instrText>
          </w:r>
          <w:r w:rsidR="006129C7" w:rsidRPr="00DD54E3">
            <w:rPr>
              <w:color w:val="000000" w:themeColor="text1"/>
              <w:lang w:val="en-GB"/>
            </w:rPr>
            <w:fldChar w:fldCharType="separate"/>
          </w:r>
          <w:r w:rsidR="00B10F20" w:rsidRPr="00DD54E3">
            <w:rPr>
              <w:color w:val="000000" w:themeColor="text1"/>
              <w:lang w:val="en-GB"/>
            </w:rPr>
            <w:t>(2019)</w:t>
          </w:r>
          <w:r w:rsidR="006129C7" w:rsidRPr="00DD54E3">
            <w:rPr>
              <w:color w:val="000000" w:themeColor="text1"/>
              <w:lang w:val="en-GB"/>
            </w:rPr>
            <w:fldChar w:fldCharType="end"/>
          </w:r>
        </w:sdtContent>
      </w:sdt>
      <w:r w:rsidR="00E50484" w:rsidRPr="00DD54E3">
        <w:rPr>
          <w:color w:val="000000" w:themeColor="text1"/>
          <w:lang w:val="en-GB"/>
        </w:rPr>
        <w:t>.</w:t>
      </w:r>
      <w:r w:rsidR="0087394F" w:rsidRPr="00DD54E3">
        <w:rPr>
          <w:color w:val="000000" w:themeColor="text1"/>
          <w:lang w:val="en-GB"/>
        </w:rPr>
        <w:t xml:space="preserve"> </w:t>
      </w:r>
      <w:r w:rsidR="00E82B07" w:rsidRPr="00DD54E3">
        <w:rPr>
          <w:color w:val="000000" w:themeColor="text1"/>
          <w:lang w:val="en-GB"/>
        </w:rPr>
        <w:t xml:space="preserve">Performance measurement </w:t>
      </w:r>
      <w:r w:rsidR="007A6199" w:rsidRPr="00DD54E3">
        <w:rPr>
          <w:color w:val="000000" w:themeColor="text1"/>
          <w:lang w:val="en-GB"/>
        </w:rPr>
        <w:t>research uses human</w:t>
      </w:r>
      <w:r w:rsidR="00E82B07" w:rsidRPr="00DD54E3">
        <w:rPr>
          <w:color w:val="000000" w:themeColor="text1"/>
          <w:lang w:val="en-GB"/>
        </w:rPr>
        <w:t xml:space="preserve"> capital and goal-setting theories</w:t>
      </w:r>
      <w:r w:rsidR="005C7711" w:rsidRPr="00DD54E3">
        <w:rPr>
          <w:color w:val="000000" w:themeColor="text1"/>
          <w:lang w:val="en-GB"/>
        </w:rPr>
        <w:t>.</w:t>
      </w:r>
      <w:r w:rsidR="006A688A" w:rsidRPr="00DD54E3">
        <w:rPr>
          <w:color w:val="000000" w:themeColor="text1"/>
          <w:lang w:val="en-GB"/>
        </w:rPr>
        <w:t xml:space="preserve"> </w:t>
      </w:r>
    </w:p>
    <w:p w14:paraId="4D44B385" w14:textId="66B2BE09" w:rsidR="007A5886" w:rsidRPr="00DD54E3" w:rsidRDefault="008F6DE7" w:rsidP="00F82879">
      <w:pPr>
        <w:pStyle w:val="Heading1"/>
        <w:rPr>
          <w:color w:val="000000" w:themeColor="text1"/>
          <w:lang w:val="en-GB"/>
        </w:rPr>
      </w:pPr>
      <w:r w:rsidRPr="00DD54E3">
        <w:rPr>
          <w:color w:val="000000" w:themeColor="text1"/>
          <w:lang w:val="en-GB"/>
        </w:rPr>
        <w:t>Future resea</w:t>
      </w:r>
      <w:r w:rsidR="007B5150" w:rsidRPr="00DD54E3">
        <w:rPr>
          <w:color w:val="000000" w:themeColor="text1"/>
          <w:lang w:val="en-GB"/>
        </w:rPr>
        <w:t>r</w:t>
      </w:r>
      <w:r w:rsidRPr="00DD54E3">
        <w:rPr>
          <w:color w:val="000000" w:themeColor="text1"/>
          <w:lang w:val="en-GB"/>
        </w:rPr>
        <w:t>ch</w:t>
      </w:r>
      <w:r w:rsidR="003204C5" w:rsidRPr="00DD54E3">
        <w:rPr>
          <w:color w:val="000000" w:themeColor="text1"/>
          <w:lang w:val="en-GB"/>
        </w:rPr>
        <w:t xml:space="preserve"> directions and </w:t>
      </w:r>
      <w:r w:rsidR="00A827EF" w:rsidRPr="00DD54E3">
        <w:rPr>
          <w:color w:val="000000" w:themeColor="text1"/>
          <w:lang w:val="en-GB"/>
        </w:rPr>
        <w:t>propositions</w:t>
      </w:r>
    </w:p>
    <w:p w14:paraId="573E92BD" w14:textId="208A5F41" w:rsidR="002A3E5F" w:rsidRPr="00DD54E3" w:rsidRDefault="00472BB9" w:rsidP="00AB0CDF">
      <w:pPr>
        <w:ind w:firstLine="72"/>
        <w:rPr>
          <w:lang w:val="en-GB"/>
        </w:rPr>
      </w:pPr>
      <w:r w:rsidRPr="00DD54E3">
        <w:rPr>
          <w:color w:val="000000" w:themeColor="text1"/>
          <w:lang w:val="en-GB"/>
        </w:rPr>
        <w:t>Based on our analysis of the literature</w:t>
      </w:r>
      <w:r w:rsidR="00391885" w:rsidRPr="00DD54E3">
        <w:rPr>
          <w:color w:val="000000" w:themeColor="text1"/>
          <w:lang w:val="en-GB"/>
        </w:rPr>
        <w:t xml:space="preserve"> gaps</w:t>
      </w:r>
      <w:r w:rsidRPr="00DD54E3">
        <w:rPr>
          <w:color w:val="000000" w:themeColor="text1"/>
          <w:lang w:val="en-GB"/>
        </w:rPr>
        <w:t xml:space="preserve">, we </w:t>
      </w:r>
      <w:r w:rsidR="005F49F9" w:rsidRPr="00DD54E3">
        <w:rPr>
          <w:color w:val="000000" w:themeColor="text1"/>
          <w:lang w:val="en-GB"/>
        </w:rPr>
        <w:t>develop</w:t>
      </w:r>
      <w:r w:rsidR="002B1218" w:rsidRPr="00DD54E3">
        <w:rPr>
          <w:color w:val="000000" w:themeColor="text1"/>
          <w:lang w:val="en-GB"/>
        </w:rPr>
        <w:t>ed</w:t>
      </w:r>
      <w:r w:rsidR="005F49F9" w:rsidRPr="00DD54E3">
        <w:rPr>
          <w:color w:val="000000" w:themeColor="text1"/>
          <w:lang w:val="en-GB"/>
        </w:rPr>
        <w:t xml:space="preserve"> a set of research </w:t>
      </w:r>
      <w:r w:rsidRPr="00DD54E3">
        <w:rPr>
          <w:color w:val="000000" w:themeColor="text1"/>
          <w:lang w:val="en-GB"/>
        </w:rPr>
        <w:t xml:space="preserve">propositions </w:t>
      </w:r>
      <w:r w:rsidR="005F49F9" w:rsidRPr="00DD54E3">
        <w:rPr>
          <w:color w:val="000000" w:themeColor="text1"/>
          <w:lang w:val="en-GB"/>
        </w:rPr>
        <w:t xml:space="preserve">for </w:t>
      </w:r>
      <w:r w:rsidRPr="00DD54E3">
        <w:rPr>
          <w:color w:val="000000" w:themeColor="text1"/>
          <w:lang w:val="en-GB"/>
        </w:rPr>
        <w:t xml:space="preserve">advancing </w:t>
      </w:r>
      <w:r w:rsidR="00A54726" w:rsidRPr="00DD54E3">
        <w:rPr>
          <w:color w:val="000000" w:themeColor="text1"/>
          <w:lang w:val="en-GB"/>
        </w:rPr>
        <w:t xml:space="preserve">the </w:t>
      </w:r>
      <w:r w:rsidRPr="00DD54E3">
        <w:rPr>
          <w:color w:val="000000" w:themeColor="text1"/>
          <w:lang w:val="en-GB"/>
        </w:rPr>
        <w:t>SHSCM</w:t>
      </w:r>
      <w:r w:rsidR="00A54726" w:rsidRPr="00DD54E3">
        <w:rPr>
          <w:color w:val="000000" w:themeColor="text1"/>
          <w:lang w:val="en-GB"/>
        </w:rPr>
        <w:t xml:space="preserve"> field</w:t>
      </w:r>
      <w:r w:rsidR="00A1089A" w:rsidRPr="00DD54E3">
        <w:rPr>
          <w:color w:val="000000" w:themeColor="text1"/>
          <w:lang w:val="en-GB"/>
        </w:rPr>
        <w:t xml:space="preserve"> and categori</w:t>
      </w:r>
      <w:r w:rsidR="00ED15E8" w:rsidRPr="00DD54E3">
        <w:rPr>
          <w:color w:val="000000" w:themeColor="text1"/>
          <w:lang w:val="en-GB"/>
        </w:rPr>
        <w:t>s</w:t>
      </w:r>
      <w:r w:rsidR="00A1089A" w:rsidRPr="00DD54E3">
        <w:rPr>
          <w:color w:val="000000" w:themeColor="text1"/>
          <w:lang w:val="en-GB"/>
        </w:rPr>
        <w:t>e</w:t>
      </w:r>
      <w:r w:rsidR="002B1218" w:rsidRPr="00DD54E3">
        <w:rPr>
          <w:color w:val="000000" w:themeColor="text1"/>
          <w:lang w:val="en-GB"/>
        </w:rPr>
        <w:t>d</w:t>
      </w:r>
      <w:r w:rsidR="00A1089A" w:rsidRPr="00DD54E3">
        <w:rPr>
          <w:color w:val="000000" w:themeColor="text1"/>
          <w:lang w:val="en-GB"/>
        </w:rPr>
        <w:t xml:space="preserve"> </w:t>
      </w:r>
      <w:r w:rsidR="002B1218" w:rsidRPr="00DD54E3">
        <w:rPr>
          <w:color w:val="000000" w:themeColor="text1"/>
          <w:lang w:val="en-GB"/>
        </w:rPr>
        <w:t xml:space="preserve">them into </w:t>
      </w:r>
      <w:r w:rsidR="005E2218" w:rsidRPr="00DD54E3">
        <w:rPr>
          <w:color w:val="000000" w:themeColor="text1"/>
          <w:lang w:val="en-GB"/>
        </w:rPr>
        <w:t>five</w:t>
      </w:r>
      <w:r w:rsidR="00A1089A" w:rsidRPr="00DD54E3">
        <w:rPr>
          <w:color w:val="000000" w:themeColor="text1"/>
          <w:lang w:val="en-GB"/>
        </w:rPr>
        <w:t xml:space="preserve"> areas of emphasis: </w:t>
      </w:r>
      <w:r w:rsidR="002B1218" w:rsidRPr="00DD54E3">
        <w:rPr>
          <w:color w:val="000000" w:themeColor="text1"/>
          <w:lang w:val="en-GB"/>
        </w:rPr>
        <w:t>environmental proactivity, strategic purchasing and supply, supply management capabilities, product-based green supply</w:t>
      </w:r>
      <w:r w:rsidR="0008514E" w:rsidRPr="00DD54E3">
        <w:rPr>
          <w:color w:val="000000" w:themeColor="text1"/>
          <w:lang w:val="en-GB"/>
        </w:rPr>
        <w:t>,</w:t>
      </w:r>
      <w:r w:rsidR="002B1218" w:rsidRPr="00DD54E3">
        <w:rPr>
          <w:color w:val="000000" w:themeColor="text1"/>
          <w:lang w:val="en-GB"/>
        </w:rPr>
        <w:t xml:space="preserve"> and g</w:t>
      </w:r>
      <w:r w:rsidR="00A1089A" w:rsidRPr="00DD54E3">
        <w:rPr>
          <w:color w:val="000000" w:themeColor="text1"/>
          <w:lang w:val="en-GB"/>
        </w:rPr>
        <w:t xml:space="preserve">reen supply process. </w:t>
      </w:r>
      <w:r w:rsidR="00B521B1" w:rsidRPr="00DD54E3">
        <w:rPr>
          <w:color w:val="000000" w:themeColor="text1"/>
          <w:lang w:val="en-GB"/>
        </w:rPr>
        <w:t>This section addresses the RQ</w:t>
      </w:r>
      <w:r w:rsidR="00B521B1" w:rsidRPr="00DD54E3">
        <w:rPr>
          <w:color w:val="000000" w:themeColor="text1"/>
          <w:vertAlign w:val="subscript"/>
          <w:lang w:val="en-GB"/>
        </w:rPr>
        <w:t>3</w:t>
      </w:r>
      <w:r w:rsidR="00820CF4" w:rsidRPr="00DD54E3">
        <w:rPr>
          <w:color w:val="000000" w:themeColor="text1"/>
          <w:vertAlign w:val="subscript"/>
          <w:lang w:val="en-GB"/>
        </w:rPr>
        <w:t xml:space="preserve"> </w:t>
      </w:r>
      <w:r w:rsidR="00820CF4" w:rsidRPr="00DD54E3">
        <w:rPr>
          <w:color w:val="000000" w:themeColor="text1"/>
          <w:lang w:val="en-GB"/>
        </w:rPr>
        <w:t>as summari</w:t>
      </w:r>
      <w:r w:rsidR="00ED15E8" w:rsidRPr="00DD54E3">
        <w:rPr>
          <w:color w:val="000000" w:themeColor="text1"/>
          <w:lang w:val="en-GB"/>
        </w:rPr>
        <w:t>s</w:t>
      </w:r>
      <w:r w:rsidR="00820CF4" w:rsidRPr="00DD54E3">
        <w:rPr>
          <w:color w:val="000000" w:themeColor="text1"/>
          <w:lang w:val="en-GB"/>
        </w:rPr>
        <w:t xml:space="preserve">ed in </w:t>
      </w:r>
      <w:r w:rsidR="006E7838" w:rsidRPr="00DD54E3">
        <w:rPr>
          <w:color w:val="000000" w:themeColor="text1"/>
          <w:lang w:val="en-GB"/>
        </w:rPr>
        <w:t>Table 6</w:t>
      </w:r>
      <w:r w:rsidR="00820CF4" w:rsidRPr="00DD54E3">
        <w:rPr>
          <w:color w:val="000000" w:themeColor="text1"/>
          <w:lang w:val="en-GB"/>
        </w:rPr>
        <w:t>.</w:t>
      </w:r>
    </w:p>
    <w:p w14:paraId="0CDBAFB6" w14:textId="561EB544" w:rsidR="0087495D" w:rsidRPr="00DD54E3" w:rsidRDefault="0087495D" w:rsidP="00EF0569">
      <w:pPr>
        <w:pStyle w:val="Heading2"/>
        <w:rPr>
          <w:color w:val="000000" w:themeColor="text1"/>
          <w:lang w:val="en-GB"/>
        </w:rPr>
      </w:pPr>
      <w:r w:rsidRPr="00DD54E3">
        <w:rPr>
          <w:color w:val="000000" w:themeColor="text1"/>
          <w:lang w:val="en-GB"/>
        </w:rPr>
        <w:t>Environmental proactivity: Advanced emerging sustainable digital technologies</w:t>
      </w:r>
      <w:r w:rsidR="00807401" w:rsidRPr="00DD54E3">
        <w:rPr>
          <w:color w:val="000000" w:themeColor="text1"/>
          <w:lang w:val="en-GB"/>
        </w:rPr>
        <w:t xml:space="preserve"> and life cycle assessment</w:t>
      </w:r>
    </w:p>
    <w:p w14:paraId="731CE3E4" w14:textId="365F9B23" w:rsidR="00807401" w:rsidRPr="00DD54E3" w:rsidRDefault="00807401" w:rsidP="00223A93">
      <w:pPr>
        <w:pStyle w:val="Heading3"/>
        <w:rPr>
          <w:color w:val="000000" w:themeColor="text1"/>
          <w:lang w:val="en-GB"/>
        </w:rPr>
      </w:pPr>
      <w:r w:rsidRPr="00DD54E3">
        <w:rPr>
          <w:color w:val="000000" w:themeColor="text1"/>
          <w:lang w:val="en-GB"/>
        </w:rPr>
        <w:t>Advanced emerging sustainable digital technologies</w:t>
      </w:r>
    </w:p>
    <w:p w14:paraId="5A7D51D2" w14:textId="0B75F011" w:rsidR="007D437B" w:rsidRPr="00DD54E3" w:rsidRDefault="0087495D" w:rsidP="0087495D">
      <w:pPr>
        <w:rPr>
          <w:color w:val="000000" w:themeColor="text1"/>
          <w:lang w:val="en-GB"/>
        </w:rPr>
      </w:pPr>
      <w:r w:rsidRPr="00DD54E3">
        <w:rPr>
          <w:color w:val="000000" w:themeColor="text1"/>
          <w:lang w:val="en-GB"/>
        </w:rPr>
        <w:t xml:space="preserve">The role of advanced </w:t>
      </w:r>
      <w:r w:rsidR="00731E75" w:rsidRPr="00DD54E3">
        <w:rPr>
          <w:color w:val="000000" w:themeColor="text1"/>
          <w:lang w:val="en-GB"/>
        </w:rPr>
        <w:t>digital</w:t>
      </w:r>
      <w:r w:rsidRPr="00DD54E3">
        <w:rPr>
          <w:color w:val="000000" w:themeColor="text1"/>
          <w:lang w:val="en-GB"/>
        </w:rPr>
        <w:t xml:space="preserve"> capabilities in enhancing sustainable supply chain practices </w:t>
      </w:r>
      <w:r w:rsidR="009E661C" w:rsidRPr="00DD54E3">
        <w:rPr>
          <w:color w:val="000000" w:themeColor="text1"/>
          <w:lang w:val="en-GB"/>
        </w:rPr>
        <w:t>has gained rapid</w:t>
      </w:r>
      <w:r w:rsidRPr="00DD54E3">
        <w:rPr>
          <w:color w:val="000000" w:themeColor="text1"/>
          <w:lang w:val="en-GB"/>
        </w:rPr>
        <w:t xml:space="preserve"> momentum</w:t>
      </w:r>
      <w:r w:rsidR="00731E75" w:rsidRPr="00DD54E3">
        <w:rPr>
          <w:color w:val="000000" w:themeColor="text1"/>
          <w:lang w:val="en-GB"/>
        </w:rPr>
        <w:t xml:space="preserve"> in commercial supply chains</w:t>
      </w:r>
      <w:r w:rsidRPr="00DD54E3">
        <w:rPr>
          <w:color w:val="000000" w:themeColor="text1"/>
          <w:lang w:val="en-GB"/>
        </w:rPr>
        <w:t>.</w:t>
      </w:r>
      <w:r w:rsidR="00CC7B4E" w:rsidRPr="00DD54E3">
        <w:rPr>
          <w:color w:val="000000" w:themeColor="text1"/>
          <w:lang w:val="en-GB"/>
        </w:rPr>
        <w:t xml:space="preserve"> Despite this, our study reveals that </w:t>
      </w:r>
      <w:r w:rsidR="00731E75" w:rsidRPr="00DD54E3">
        <w:rPr>
          <w:color w:val="000000" w:themeColor="text1"/>
          <w:lang w:val="en-GB"/>
        </w:rPr>
        <w:t xml:space="preserve">only </w:t>
      </w:r>
      <w:r w:rsidR="00CC7B4E" w:rsidRPr="00DD54E3">
        <w:rPr>
          <w:color w:val="000000" w:themeColor="text1"/>
          <w:lang w:val="en-GB"/>
        </w:rPr>
        <w:t xml:space="preserve">a small number of </w:t>
      </w:r>
      <w:r w:rsidR="009E661C" w:rsidRPr="00DD54E3">
        <w:rPr>
          <w:color w:val="000000" w:themeColor="text1"/>
          <w:lang w:val="en-GB"/>
        </w:rPr>
        <w:t xml:space="preserve">studies </w:t>
      </w:r>
      <w:r w:rsidR="00CC7B4E" w:rsidRPr="00DD54E3">
        <w:rPr>
          <w:color w:val="000000" w:themeColor="text1"/>
          <w:lang w:val="en-GB"/>
        </w:rPr>
        <w:t xml:space="preserve">have examined advanced digital technologies for </w:t>
      </w:r>
      <w:r w:rsidR="0009059E" w:rsidRPr="00DD54E3">
        <w:rPr>
          <w:color w:val="000000" w:themeColor="text1"/>
          <w:lang w:val="en-GB"/>
        </w:rPr>
        <w:t>SHSCM</w:t>
      </w:r>
      <w:r w:rsidR="00CC7B4E" w:rsidRPr="00DD54E3">
        <w:rPr>
          <w:color w:val="000000" w:themeColor="text1"/>
          <w:lang w:val="en-GB"/>
        </w:rPr>
        <w:t>.</w:t>
      </w:r>
      <w:r w:rsidR="00731E75" w:rsidRPr="00DD54E3">
        <w:rPr>
          <w:color w:val="000000" w:themeColor="text1"/>
          <w:lang w:val="en-GB"/>
        </w:rPr>
        <w:t xml:space="preserve"> We describe a few promising avenues for future research in SHSCM in this area.</w:t>
      </w:r>
      <w:r w:rsidR="00F36D26" w:rsidRPr="00DD54E3">
        <w:rPr>
          <w:color w:val="000000" w:themeColor="text1"/>
          <w:lang w:val="en-GB"/>
        </w:rPr>
        <w:t xml:space="preserve"> </w:t>
      </w:r>
      <w:r w:rsidRPr="00DD54E3">
        <w:rPr>
          <w:color w:val="000000" w:themeColor="text1"/>
          <w:lang w:val="en-GB"/>
        </w:rPr>
        <w:t>Despite 3D printing</w:t>
      </w:r>
      <w:r w:rsidR="00ED15E8" w:rsidRPr="00DD54E3">
        <w:rPr>
          <w:color w:val="000000" w:themeColor="text1"/>
          <w:lang w:val="en-GB"/>
        </w:rPr>
        <w:t>’</w:t>
      </w:r>
      <w:r w:rsidRPr="00DD54E3">
        <w:rPr>
          <w:color w:val="000000" w:themeColor="text1"/>
          <w:lang w:val="en-GB"/>
        </w:rPr>
        <w:t xml:space="preserve">s </w:t>
      </w:r>
      <w:r w:rsidR="009E661C" w:rsidRPr="00DD54E3">
        <w:rPr>
          <w:color w:val="000000" w:themeColor="text1"/>
          <w:lang w:val="en-GB"/>
        </w:rPr>
        <w:t>potential to reduce environmental</w:t>
      </w:r>
      <w:r w:rsidRPr="00DD54E3">
        <w:rPr>
          <w:color w:val="000000" w:themeColor="text1"/>
          <w:lang w:val="en-GB"/>
        </w:rPr>
        <w:t xml:space="preserve"> impacts throughout a product</w:t>
      </w:r>
      <w:r w:rsidR="00ED15E8" w:rsidRPr="00DD54E3">
        <w:rPr>
          <w:color w:val="000000" w:themeColor="text1"/>
          <w:lang w:val="en-GB"/>
        </w:rPr>
        <w:t>’</w:t>
      </w:r>
      <w:r w:rsidRPr="00DD54E3">
        <w:rPr>
          <w:color w:val="000000" w:themeColor="text1"/>
          <w:lang w:val="en-GB"/>
        </w:rPr>
        <w:t xml:space="preserve">s life cycle, its ramifications in </w:t>
      </w:r>
      <w:r w:rsidR="0008514E" w:rsidRPr="00DD54E3">
        <w:rPr>
          <w:color w:val="000000" w:themeColor="text1"/>
          <w:lang w:val="en-GB"/>
        </w:rPr>
        <w:t>HSCs remain largely</w:t>
      </w:r>
      <w:r w:rsidRPr="00DD54E3">
        <w:rPr>
          <w:color w:val="000000" w:themeColor="text1"/>
          <w:lang w:val="en-GB"/>
        </w:rPr>
        <w:t xml:space="preserve"> unexplored </w:t>
      </w:r>
      <w:sdt>
        <w:sdtPr>
          <w:rPr>
            <w:color w:val="000000" w:themeColor="text1"/>
            <w:lang w:val="en-GB"/>
          </w:rPr>
          <w:alias w:val="To edit, see citavi.com/edit"/>
          <w:tag w:val="CitaviPlaceholder#528f1638-78c6-46f3-b8da-8a6a9d2eb1a0"/>
          <w:id w:val="1111478503"/>
          <w:placeholder>
            <w:docPart w:val="FBC7F273D556452A98200476CC21C078"/>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hmN2M1MzEwLWQ3YjktNGYwZi04MzQ3LTlmMmQxY2Y1YjNiOSIsIlJhbmdlTGVuZ3RoIjoyMywiUmVmZXJlbmNlSWQiOiI4NDVlMDg4NC1hNmYxLTQyMzYtOGIxNS05NjM4YzM1YjFlMD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i4iLCJMYXN0TmFtZSI6IkxhIFRvcnJlIiwiUHJlZml4IjoiZGUiLCJQcm90ZWN0ZWQiOmZhbHNlLCJTZXgiOjAsIkNyZWF0ZWRCeSI6Il9BTEkiLCJDcmVhdGVkT24iOiIyMDIyLTA1LTI2VDE2OjQ0OjQ2IiwiTW9kaWZpZWRCeSI6Il9BTEkiLCJJZCI6ImYyY2QzOTgyLTUwY2EtNDljZS1hZTUyLTYwZjYxNDNmNDFlZiIsIk1vZGlmaWVkT24iOiIyMDIyLTA1LTI2VDE2OjQ0OjQ2IiwiUHJvamVjdCI6eyIkaWQiOiI1IiwiJHR5cGUiOiJTd2lzc0FjYWRlbWljLkNpdGF2aS5Qcm9qZWN0LCBTd2lzc0FjYWRlbWljLkNpdGF2aSJ9fSx7IiRpZCI6IjYiLCIkdHlwZSI6IlN3aXNzQWNhZGVtaWMuQ2l0YXZpLlBlcnNvbiwgU3dpc3NBY2FkZW1pYy5DaXRhdmkiLCJGaXJzdE5hbWUiOiJNLiIsIkxhc3ROYW1lIjoiRXNwaW5vc2EiLCJNaWRkbGVOYW1lIjoiTS4iLCJQcm90ZWN0ZWQiOmZhbHNlLCJTZXgiOjAsIkNyZWF0ZWRCeSI6Il9BTEkiLCJDcmVhdGVkT24iOiIyMDIyLTA1LTI2VDE2OjQ0OjQ2IiwiTW9kaWZpZWRCeSI6Il9BTEkiLCJJZCI6IjExYTNmMzE4LTA0NTktNDc3Yy05YWRmLTM5ZmYzYmVlOGJlOSIsIk1vZGlmaWVkT24iOiIyMDIyLTA1LTI2VDE2OjQ0OjQ2IiwiUHJvamVjdCI6eyIkcmVmIjoiNSJ9fSx7IiRpZCI6IjciLCIkdHlwZSI6IlN3aXNzQWNhZGVtaWMuQ2l0YXZpLlBlcnNvbiwgU3dpc3NBY2FkZW1pYy5DaXRhdmkiLCJGaXJzdE5hbWUiOiJNLiIsIkxhc3ROYW1lIjoiRG9tw61uZ3VleiIsIlByb3RlY3RlZCI6ZmFsc2UsIlNleCI6MCwiQ3JlYXRlZEJ5IjoiX0FMSSIsIkNyZWF0ZWRPbiI6IjIwMjItMDUtMjZUMTY6NDQ6NDYiLCJNb2RpZmllZEJ5IjoiX0FMSSIsIklkIjoiNTVkNWE5YWUtZGYwMC00NDVkLTk2MDMtNmQ3ODllMTljMDcxIiwiTW9kaWZpZWRPbiI6IjIwMjItMDUtMjZUMTY6NDQ6NDYiLCJQcm9qZWN0Ijp7IiRyZWYiOiI1In19XSwiQ2l0YXRpb25LZXkiOiJMYSBUb3JyZSBldCBhbC4gMjAxNiIsIkNpdGF0aW9uS2V5VXBkYXRlVHlwZSI6MCwiQ29sbGFib3JhdG9ycyI6W10sIkRvaSI6IjEwLjEwMDIvaGZtLjIwNjcyIiwiRWRpdG9ycyI6W10sIkV2YWx1YXRpb25Db21wbGV4aXR5IjowLCJFdmFsdWF0aW9uU291cmNlVGV4dEZvcm1hdCI6MCwiR3JvdXBzIjpb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wMDIvaGZtLjIwNjcyIiwiVXJpU3RyaW5nIjoiaHR0cHM6Ly9kb2kub3JnLzEwLjEwMDIvaGZtLjIwNjcy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I2VDE2OjQ0OjQ2IiwiTW9kaWZpZWRCeSI6Il9BTEkiLCJJZCI6IjgxODE0NGU2LWNiYTktNDE5My05NTQwLTRjZjM3NDA0MmU1YSIsIk1vZGlmaWVkT24iOiIyMDIyLTA1LTI2VDE2OjQ0OjQ2IiwiUHJvamVjdCI6eyIkcmVmIjoiNSJ9fV0sIk51bWJlciI6IjUiLCJPcmdhbml6YXRpb25zIjpbXSwiT3RoZXJzSW52b2x2ZWQiOltdLCJQYWdlUmFuZ2UiOiI8c3A+XHJcbiAgPG4+NTMzPC9uPlxyXG4gIDxpbj50cnVlPC9pbj5cclxuICA8b3M+NTMzPC9vcz5cclxuICA8cHM+NTMzPC9wcz5cclxuPC9zcD5cclxuPGVwPlxyXG4gIDxuPjU0MDwvbj5cclxuICA8aW4+dHJ1ZTwvaW4+XHJcbiAgPG9zPjU0MDwvb3M+XHJcbiAgPHBzPjU0MDwvcHM+XHJcbjwvZXA+XHJcbjxvcz41MzMtNTQwPC9vcz4iLCJQZXJpb2RpY2FsIjp7IiRpZCI6IjExIiwiJHR5cGUiOiJTd2lzc0FjYWRlbWljLkNpdGF2aS5QZXJpb2RpY2FsLCBTd2lzc0FjYWRlbWljLkNpdGF2aSIsIklzc24iOiIxMDkwODQ3MSIsIk5hbWUiOiJIdW1hbiBGYWN0b3JzIGFuZCBFcmdvbm9taWNzIGluIE1hbnVmYWN0dXJpbmcgJiBTZXJ2aWNlIEluZHVzdHJpZXMiLCJQYWdpbmF0aW9uIjowLCJQcm90ZWN0ZWQiOmZhbHNlLCJTdGFuZGFyZEFiYnJldmlhdGlvbiI6Ikh1bS4gRmFjdG9ycyBNYW4uIiwiQ3JlYXRlZEJ5IjoiX0FMSSIsIkNyZWF0ZWRPbiI6IjIwMjItMDUtMjZUMTY6NDQ6NDYiLCJNb2RpZmllZEJ5IjoiX0FMSSIsIklkIjoiNzg2YjU1ZTQtZThmOS00NjI3LTg1NTgtNDA5N2U3NzZlY2VlIiwiTW9kaWZpZWRPbiI6IjIwMjItMDUtMjZUMTY6NDQ6NDYiLCJQcm9qZWN0Ijp7IiRyZWYiOiI1In19LCJQdWJsaXNoZXJzIjpbXSwiUXVvdGF0aW9ucyI6W10sIlJlZmVyZW5jZVR5cGUiOiJKb3VybmFsQXJ0aWNsZSIsIlNob3J0VGl0bGUiOiJMYSBUb3JyZSwgRXNwaW5vc2EgZXQgYWwuIDIwMTYg4oCTIFJhcGlkIFByb3RvdHlwaW5nIGluIEh1bWFuaXRhcmlhbiBBaWQiLCJTaG9ydFRpdGxlVXBkYXRlVHlwZSI6MCwiU291cmNlT2ZCaWJsaW9ncmFwaGljSW5mb3JtYXRpb24iOiJDcm9zc1JlZiIsIlN0YXRpY0lkcyI6WyI0ZTU5ZjYyNi02Y2ZhLTQ5ZDYtOWUyZC1jNDE4ZjNhMTJhMTUiXSwiVGFibGVPZkNvbnRlbnRzQ29tcGxleGl0eSI6MCwiVGFibGVPZkNvbnRlbnRzU291cmNlVGV4dEZvcm1hdCI6MCwiVGFza3MiOltdLCJUaXRsZSI6IlJhcGlkIFByb3RvdHlwaW5nIGluIEh1bWFuaXRhcmlhbiBBaWQgVG8gTWFudWZhY3R1cmUgTGFzdCBNaWxlIFZlaGljbGVzIFNwYXJlIFBhcnRzOiBBbiBJbXBsZW1lbnRhdGlvbiBQbGFuIiwiVHJhbnNsYXRvcnMiOltdLCJWb2x1bWUiOiIyNiIsIlllYXIiOiIyMDE2IiwiWWVhclJlc29sdmVkIjoiMjAxNiIsIkNyZWF0ZWRCeSI6Il9BTEkiLCJDcmVhdGVkT24iOiIyMDIyLTA1LTI2VDE2OjQ0OjQ2IiwiTW9kaWZpZWRCeSI6Il9BbGkiLCJJZCI6Ijg0NWUwODg0LWE2ZjEtNDIzNi04YjE1LTk2MzhjMzViMWUwMSIsIk1vZGlmaWVkT24iOiIyMDIzLTEwLTAyVDIyOjI5OjE1IiwiUHJvamVjdCI6eyIkcmVmIjoiNSJ9fSwiVXNlTnVtYmVyaW5nVHlwZU9mUGFyZW50RG9jdW1lbnQiOmZhbHNlfV0sIkZvcm1hdHRlZFRleHQiOnsiJGlkIjoiMTIiLCJDb3VudCI6MywiVGV4dFVuaXRzIjpbeyIkaWQiOiIxMyIsIkZvbnRTdHlsZSI6eyIkaWQiOiIxNCIsIk5ldXRyYWwiOnRydWV9LCJSZWFkaW5nT3JkZXIiOjEsIlRleHQiOiIoTGEgVG9ycmUifSx7IiRpZCI6IjE1IiwiRm9udFN0eWxlIjp7IiRpZCI6IjE2IiwiSXRhbGljIjp0cnVlfSwiUmVhZGluZ09yZGVyIjoxLCJUZXh0IjoiIGV0IGFsLiJ9LHsiJGlkIjoiMTciLCJGb250U3R5bGUiOnsiJGlkIjoiMTgiLCJOZXV0cmFsIjp0cnVlfSwiUmVhZGluZ09yZGVyIjoxLCJUZXh0IjoiLCAyMDE2KSJ9XX0sIlRhZyI6IkNpdGF2aVBsYWNlaG9sZGVyIzUyOGYxNjM4LTc4YzYtNDZmMy1iOGRhLThhNmE5ZDJlYjFhMCIsIlRleHQiOiIoTGEgVG9ycmUgZXQgYWwuLCAyMDE2KSIsIldBSVZlcnNpb24iOiI2LjguMC4wIn0=}</w:instrText>
          </w:r>
          <w:r w:rsidRPr="00DD54E3">
            <w:rPr>
              <w:color w:val="000000" w:themeColor="text1"/>
              <w:lang w:val="en-GB"/>
            </w:rPr>
            <w:fldChar w:fldCharType="separate"/>
          </w:r>
          <w:r w:rsidR="00B10F20" w:rsidRPr="00DD54E3">
            <w:rPr>
              <w:color w:val="000000" w:themeColor="text1"/>
              <w:lang w:val="en-GB"/>
            </w:rPr>
            <w:t>(La Torre</w:t>
          </w:r>
          <w:r w:rsidR="00B10F20" w:rsidRPr="00DD54E3">
            <w:rPr>
              <w:i/>
              <w:color w:val="000000" w:themeColor="text1"/>
              <w:lang w:val="en-GB"/>
            </w:rPr>
            <w:t xml:space="preserve"> et al.</w:t>
          </w:r>
          <w:r w:rsidR="00B10F20" w:rsidRPr="00DD54E3">
            <w:rPr>
              <w:color w:val="000000" w:themeColor="text1"/>
              <w:lang w:val="en-GB"/>
            </w:rPr>
            <w:t>, 2016)</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893c3511-564a-462a-bdbe-09218c744525"/>
          <w:id w:val="1833942114"/>
          <w:placeholder>
            <w:docPart w:val="FBC7F273D556452A98200476CC21C078"/>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hjMDEzMWM1LWMzYjAtNGEzNi05MWRlLWE2MjE3OWIyMDI1MyIsIlJhbmdlTGVuZ3RoIjoxNCwiUmVmZXJlbmNlSWQiOiI0ZjQxYTVhYi00NjdhLTQzNTMtYWRmMy01NGNkMGI0OTdjNTciLCJOb1BhciI6dHJ1ZSwiT3B0aW9uMS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x1Y2lhIiwiTGFzdE5hbWUiOiJDb3JzaW5pIiwiUHJvdGVjdGVkIjpmYWxzZSwiU2V4IjowLCJDcmVhdGVkQnkiOiJfQUxJIiwiQ3JlYXRlZE9uIjoiMjAyMi0wMy0xNlQwNzo0NjoyMyIsIk1vZGlmaWVkQnkiOiJfQUxJIiwiSWQiOiI3YzU3NGY0Ni05MzgyLTQ3ZTgtYTcwNi1iYzM1NzFlNzRjODIiLCJNb2RpZmllZE9uIjoiMjAyMi0wMy0xNlQwNzo0NjoyMyIsIlByb2plY3QiOnsiJGlkIjoiNSIsIiR0eXBlIjoiU3dpc3NBY2FkZW1pYy5DaXRhdmkuUHJvamVjdCwgU3dpc3NBY2FkZW1pYy5DaXRhdmkifX0seyIkaWQiOiI2IiwiJHR5cGUiOiJTd2lzc0FjYWRlbWljLkNpdGF2aS5QZXJzb24sIFN3aXNzQWNhZGVtaWMuQ2l0YXZpIiwiRmlyc3ROYW1lIjoiQ2xhcmEiLCJMYXN0TmFtZSI6IkFyYW5kYS1KYW4iLCJNaWRkbGVOYW1lIjoiQmVhdHJpeiIsIlByb3RlY3RlZCI6ZmFsc2UsIlNleCI6MCwiQ3JlYXRlZEJ5IjoiX0FMSSIsIkNyZWF0ZWRPbiI6IjIwMjItMDMtMTZUMDk6NDQ6MjAiLCJNb2RpZmllZEJ5IjoiX0FMSSIsIklkIjoiOGI2YjMxZDgtYWEyYi00OGMzLWE2ZDQtZjcwMzQxNTY4NGNhIiwiTW9kaWZpZWRPbiI6IjIwMjItMDMtMTZUMDk6NDQ6MjAiLCJQcm9qZWN0Ijp7IiRyZWYiOiI1In19LHsiJGlkIjoiNyIsIiR0eXBlIjoiU3dpc3NBY2FkZW1pYy5DaXRhdmkuUGVyc29uLCBTd2lzc0FjYWRlbWljLkNpdGF2aSIsIkZpcnN0TmFtZSI6IkphbWVzIiwiTGFzdE5hbWUiOiJNb3VsdHJpZSIsIlByb3RlY3RlZCI6ZmFsc2UsIlNleCI6MCwiQ3JlYXRlZEJ5IjoiX0FMSSIsIkNyZWF0ZWRPbiI6IjIwMjItMDMtMTZUMDc6NDY6MjMiLCJNb2RpZmllZEJ5IjoiX0FMSSIsIklkIjoiYjRmZTI5ZmMtYTRlMC00MzNkLTgzNzgtOTg1ZDc4MjAyZmNlIiwiTW9kaWZpZWRPbiI6IjIwMjItMDMtMTZUMDc6NDY6MjMiLCJQcm9qZWN0Ijp7IiRyZWYiOiI1In19XSwiQ2l0YXRpb25LZXkiOiJDb3JzaW5pIGV0IGFsLiAyMDIyIiwiQ2l0YXRpb25LZXlVcGRhdGVUeXBlIjowLCJDb2xsYWJvcmF0b3JzIjpbXSwiRG9pIjoiMTAuMTA4MC8wOTUzNzI4Ny4yMDIwLjE4MzQxMzAiLCJFZGl0b3JzIjpbXSwiRXZhbHVhdGlvbkNvbXBsZXhpdHkiOjAsIkV2YWx1YXRpb25Tb3VyY2VUZXh0Rm9ybWF0IjowLCJHcm91cHMiOlt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A4MC8wOTUzNzI4Ny4yMDIwLjE4MzQxMzAiLCJVcmlTdHJpbmciOiJodHRwczovL2RvaS5vcmcvMTAuMTA4MC8wOTUzNzI4Ny4yMDIwLjE4MzQxMzA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Dk6NDQ6MjAiLCJNb2RpZmllZEJ5IjoiX0FMSSIsIklkIjoiNWY4NjMzNDgtOGRhNi00OTUzLTliOTktNjZmN2QzZjA0Njg1IiwiTW9kaWZpZWRPbiI6IjIwMjItMDMtMTZUMDk6NDQ6MjAiLCJQcm9qZWN0Ijp7IiRyZWYiOiI1In19XSwiTnVtYmVyIjoiNi03IiwiT3JnYW5pemF0aW9ucyI6W10sIk90aGVyc0ludm9sdmVkIjpbXSwiUGFnZVJhbmdlIjoiPHNwPlxyXG4gIDxuPjY5Mjwvbj5cclxuICA8aW4+dHJ1ZTwvaW4+XHJcbiAgPG9zPjY5Mjwvb3M+XHJcbiAgPHBzPjY5MjwvcHM+XHJcbjwvc3A+XHJcbjxlcD5cclxuICA8bj43MDQ8L24+XHJcbiAgPGluPnRydWU8L2luPlxyXG4gIDxvcz43MDQ8L29zPlxyXG4gIDxwcz43MDQ8L3BzPlxyXG48L2VwPlxyXG48b3M+NjkyLTcwNDwvb3M+IiwiUGVyaW9kaWNhbCI6eyIkaWQiOiIxMSIsIiR0eXBlIjoiU3dpc3NBY2FkZW1pYy5DaXRhdmkuUGVyaW9kaWNhbCwgU3dpc3NBY2FkZW1pYy5DaXRhdmkiLCJFaXNzbiI6IjEzNjYtNTg3MSIsIklzc24iOiIwOTUzLTcyODciLCJOYW1lIjoiUHJvZHVjdGlvbiBQbGFubmluZyAmIENvbnRyb2wiLCJQYWdpbmF0aW9uIjowLCJQcm90ZWN0ZWQiOmZhbHNlLCJDcmVhdGVkQnkiOiJfQUxJIiwiQ3JlYXRlZE9uIjoiMjAyMi0wMy0xNlQwOTo0NDoyMCIsIk1vZGlmaWVkQnkiOiJfQUxJIiwiSWQiOiJmNjQyZTMzOC1hZGZiLTRmMDktOWUyZi0zYWU3MDk0YzY3YTciLCJNb2RpZmllZE9uIjoiMjAyMi0wMy0xNlQwOTo0NDoyMCIsIlByb2plY3QiOnsiJHJlZiI6IjUifX0sIlB1Ymxpc2hlcnMiOltdLCJRdW90YXRpb25zIjpbXSwiUmVmZXJlbmNlVHlwZSI6IkpvdXJuYWxBcnRpY2xlIiwiU2hvcnRUaXRsZSI6IkNvcnNpbmksIEFyYW5kYS1KYW4gZXQgYWwuIDIwMjIg4oCTIFRoZSBpbXBhY3Qgb2YgM0QgcHJpbnRpbmciLCJTaG9ydFRpdGxlVXBkYXRlVHlwZSI6MCwiU291cmNlT2ZCaWJsaW9ncmFwaGljSW5mb3JtYXRpb24iOiJDcm9zc1JlZiIsIlN0YXRpY0lkcyI6WyJmYmUzNjkyNi05Y2Q4LTQxNWEtOWU3MC0wNWQwMjkxYzI4ZDEiXSwiVGFibGVPZkNvbnRlbnRzQ29tcGxleGl0eSI6MCwiVGFibGVPZkNvbnRlbnRzU291cmNlVGV4dEZvcm1hdCI6MCwiVGFza3MiOltdLCJUaXRsZSI6IlRoZSBpbXBhY3Qgb2YgM0QgcHJpbnRpbmcgb24gdGhlIGh1bWFuaXRhcmlhbiBzdXBwbHkgY2hhaW4iLCJUcmFuc2xhdG9ycyI6W10sIlZvbHVtZSI6IjMzIiwiWWVhciI6IjIwMjIiLCJZZWFyUmVzb2x2ZWQiOiIyMDIyIiwiQ3JlYXRlZEJ5IjoiX0FMSSIsIkNyZWF0ZWRPbiI6IjIwMjItMDMtMTZUMDk6NDQ6MjAiLCJNb2RpZmllZEJ5IjoiX0FsaSIsIklkIjoiNGY0MWE1YWItNDY3YS00MzUzLWFkZjMtNTRjZDBiNDk3YzU3IiwiTW9kaWZpZWRPbiI6IjIwMjMtMTAtMDJUMjI6Mjk6MTUiLCJQcm9qZWN0Ijp7IiRyZWYiOiI1In19LCJVc2VOdW1iZXJpbmdUeXBlT2ZQYXJlbnREb2N1bWVudCI6ZmFsc2V9XSwiRm9ybWF0dGVkVGV4dCI6eyIkaWQiOiIxMiIsIkNvdW50IjoyLCJUZXh0VW5pdHMiOlt7IiRpZCI6IjEzIiwiRm9udFN0eWxlIjp7IiRpZCI6IjE0IiwiTmV1dHJhbCI6dHJ1ZX0sIlJlYWRpbmdPcmRlciI6MSwiVGV4dCI6IkNvcnNpbmkifSx7IiRpZCI6IjE1IiwiRm9udFN0eWxlIjp7IiRpZCI6IjE2IiwiSXRhbGljIjp0cnVlfSwiUmVhZGluZ09yZGVyIjoxLCJUZXh0IjoiIGV0IGFsLiJ9XX0sIlRhZyI6IkNpdGF2aVBsYWNlaG9sZGVyIzg5M2MzNTExLTU2NGEtNDYyYS1iZGJlLTA5MjE4Yzc0NDUyNSIsIlRleHQiOiJDb3JzaW5pIGV0IGFsLiIsIldBSVZlcnNpb24iOiI2LjguMC4wIn0=}</w:instrText>
          </w:r>
          <w:r w:rsidRPr="00DD54E3">
            <w:rPr>
              <w:color w:val="000000" w:themeColor="text1"/>
              <w:lang w:val="en-GB"/>
            </w:rPr>
            <w:fldChar w:fldCharType="separate"/>
          </w:r>
          <w:r w:rsidR="00B10F20" w:rsidRPr="00DD54E3">
            <w:rPr>
              <w:color w:val="000000" w:themeColor="text1"/>
              <w:lang w:val="en-GB"/>
            </w:rPr>
            <w:t>Corsini</w:t>
          </w:r>
          <w:r w:rsidR="00B10F20" w:rsidRPr="00DD54E3">
            <w:rPr>
              <w:i/>
              <w:color w:val="000000" w:themeColor="text1"/>
              <w:lang w:val="en-GB"/>
            </w:rPr>
            <w:t xml:space="preserve"> et al.</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2cbb3628-ce08-47a7-a4f4-29e25a62767a"/>
          <w:id w:val="-1071807061"/>
          <w:placeholder>
            <w:docPart w:val="DefaultPlaceholder_-1854013440"/>
          </w:placeholder>
        </w:sdtPr>
        <w:sdtContent>
          <w:r w:rsidR="005E670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c2Nzg5NWU5LTEwNTYtNDJiNC05ZGIyLTBmODY4YzNlZTE1MyIsIlJhbmdlTGVuZ3RoIjo2LCJSZWZlcmVuY2VJZCI6IjRmNDFhNWFiLTQ2N2EtNDM1My1hZGYzLTU0Y2QwYjQ5N2M1N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MdWNpYSIsIkxhc3ROYW1lIjoiQ29yc2luaSIsIlByb3RlY3RlZCI6ZmFsc2UsIlNleCI6MCwiQ3JlYXRlZEJ5IjoiX0FMSSIsIkNyZWF0ZWRPbiI6IjIwMjItMDMtMTZUMDc6NDY6MjMiLCJNb2RpZmllZEJ5IjoiX0FMSSIsIklkIjoiN2M1NzRmNDYtOTM4Mi00N2U4LWE3MDYtYmMzNTcxZTc0YzgyIiwiTW9kaWZpZWRPbiI6IjIwMjItMDMtMTZUMDc6NDY6MjMiLCJQcm9qZWN0Ijp7IiRpZCI6IjUiLCIkdHlwZSI6IlN3aXNzQWNhZGVtaWMuQ2l0YXZpLlByb2plY3QsIFN3aXNzQWNhZGVtaWMuQ2l0YXZpIn19LHsiJGlkIjoiNiIsIiR0eXBlIjoiU3dpc3NBY2FkZW1pYy5DaXRhdmkuUGVyc29uLCBTd2lzc0FjYWRlbWljLkNpdGF2aSIsIkZpcnN0TmFtZSI6IkNsYXJhIiwiTGFzdE5hbWUiOiJBcmFuZGEtSmFuIiwiTWlkZGxlTmFtZSI6IkJlYXRyaXoiLCJQcm90ZWN0ZWQiOmZhbHNlLCJTZXgiOjAsIkNyZWF0ZWRCeSI6Il9BTEkiLCJDcmVhdGVkT24iOiIyMDIyLTAzLTE2VDA5OjQ0OjIwIiwiTW9kaWZpZWRCeSI6Il9BTEkiLCJJZCI6IjhiNmIzMWQ4LWFhMmItNDhjMy1hNmQ0LWY3MDM0MTU2ODRjYSIsIk1vZGlmaWVkT24iOiIyMDIyLTAzLTE2VDA5OjQ0OjIwIiwiUHJvamVjdCI6eyIkcmVmIjoiNSJ9fSx7IiRpZCI6IjciLCIkdHlwZSI6IlN3aXNzQWNhZGVtaWMuQ2l0YXZpLlBlcnNvbiwgU3dpc3NBY2FkZW1pYy5DaXRhdmkiLCJGaXJzdE5hbWUiOiJKYW1lcyIsIkxhc3ROYW1lIjoiTW91bHRyaWUiLCJQcm90ZWN0ZWQiOmZhbHNlLCJTZXgiOjAsIkNyZWF0ZWRCeSI6Il9BTEkiLCJDcmVhdGVkT24iOiIyMDIyLTAzLTE2VDA3OjQ2OjIzIiwiTW9kaWZpZWRCeSI6Il9BTEkiLCJJZCI6ImI0ZmUyOWZjLWE0ZTAtNDMzZC04Mzc4LTk4NWQ3ODIwMmZjZSIsIk1vZGlmaWVkT24iOiIyMDIyLTAzLTE2VDA3OjQ2OjIzIiwiUHJvamVjdCI6eyIkcmVmIjoiNSJ9fV0sIkNpdGF0aW9uS2V5IjoiQ29yc2luaSBldCBhbC4gMjAyMiIsIkNpdGF0aW9uS2V5VXBkYXRlVHlwZSI6MCwiQ29sbGFib3JhdG9ycyI6W10sIkRvaSI6IjEwLjEwODAvMDk1MzcyODcuMjAyMC4xODM0MTMwIiwiRWRpdG9ycyI6W10sIkV2YWx1YXRpb25Db21wbGV4aXR5IjowLCJFdmFsdWF0aW9uU291cmNlVGV4dEZvcm1hdCI6MCwiR3JvdXBzIjpb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wODAvMDk1MzcyODcuMjAyMC4xODM0MTMwIiwiVXJpU3RyaW5nIjoiaHR0cHM6Ly9kb2kub3JnLzEwLjEwODAvMDk1MzcyODcuMjAyMC4xODM0MTMw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A5OjQ0OjIwIiwiTW9kaWZpZWRCeSI6Il9BTEkiLCJJZCI6IjVmODYzMzQ4LThkYTYtNDk1My05Yjk5LTY2ZjdkM2YwNDY4NSIsIk1vZGlmaWVkT24iOiIyMDIyLTAzLTE2VDA5OjQ0OjIwIiwiUHJvamVjdCI6eyIkcmVmIjoiNSJ9fV0sIk51bWJlciI6IjYtNyIsIk9yZ2FuaXphdGlvbnMiOltdLCJPdGhlcnNJbnZvbHZlZCI6W10sIlBhZ2VSYW5nZSI6IjxzcD5cclxuICA8bj42OTI8L24+XHJcbiAgPGluPnRydWU8L2luPlxyXG4gIDxvcz42OTI8L29zPlxyXG4gIDxwcz42OTI8L3BzPlxyXG48L3NwPlxyXG48ZXA+XHJcbiAgPG4+NzA0PC9uPlxyXG4gIDxpbj50cnVlPC9pbj5cclxuICA8b3M+NzA0PC9vcz5cclxuICA8cHM+NzA0PC9wcz5cclxuPC9lcD5cclxuPG9zPjY5Mi03MDQ8L29zPiIsIlBlcmlvZGljYWwiOnsiJGlkIjoiMTEiLCIkdHlwZSI6IlN3aXNzQWNhZGVtaWMuQ2l0YXZpLlBlcmlvZGljYWwsIFN3aXNzQWNhZGVtaWMuQ2l0YXZpIiwiRWlzc24iOiIxMzY2LTU4NzEiLCJJc3NuIjoiMDk1My03Mjg3IiwiTmFtZSI6IlByb2R1Y3Rpb24gUGxhbm5pbmcgJiBDb250cm9sIiwiUGFnaW5hdGlvbiI6MCwiUHJvdGVjdGVkIjpmYWxzZSwiQ3JlYXRlZEJ5IjoiX0FMSSIsIkNyZWF0ZWRPbiI6IjIwMjItMDMtMTZUMDk6NDQ6MjAiLCJNb2RpZmllZEJ5IjoiX0FMSSIsIklkIjoiZjY0MmUzMzgtYWRmYi00ZjA5LTllMmYtM2FlNzA5NGM2N2E3IiwiTW9kaWZpZWRPbiI6IjIwMjItMDMtMTZUMDk6NDQ6MjAiLCJQcm9qZWN0Ijp7IiRyZWYiOiI1In19LCJQdWJsaXNoZXJzIjpbXSwiUXVvdGF0aW9ucyI6W10sIlJlZmVyZW5jZVR5cGUiOiJKb3VybmFsQXJ0aWNsZSIsIlNob3J0VGl0bGUiOiJDb3JzaW5pLCBBcmFuZGEtSmFuIGV0IGFsLiAyMDIyIOKAkyBUaGUgaW1wYWN0IG9mIDNEIHByaW50aW5nIiwiU2hvcnRUaXRsZVVwZGF0ZVR5cGUiOjAsIlNvdXJjZU9mQmlibGlvZ3JhcGhpY0luZm9ybWF0aW9uIjoiQ3Jvc3NSZWYiLCJTdGF0aWNJZHMiOlsiZmJlMzY5MjYtOWNkOC00MTVhLTllNzAtMDVkMDI5MWMyOGQxIl0sIlRhYmxlT2ZDb250ZW50c0NvbXBsZXhpdHkiOjAsIlRhYmxlT2ZDb250ZW50c1NvdXJjZVRleHRGb3JtYXQiOjAsIlRhc2tzIjpbXSwiVGl0bGUiOiJUaGUgaW1wYWN0IG9mIDNEIHByaW50aW5nIG9uIHRoZSBodW1hbml0YXJpYW4gc3VwcGx5IGNoYWluIiwiVHJhbnNsYXRvcnMiOltdLCJWb2x1bWUiOiIzMyIsIlllYXIiOiIyMDIyIiwiWWVhclJlc29sdmVkIjoiMjAyMiIsIkNyZWF0ZWRCeSI6Il9BTEkiLCJDcmVhdGVkT24iOiIyMDIyLTAzLTE2VDA5OjQ0OjIwIiwiTW9kaWZpZWRCeSI6Il9BbGkiLCJJZCI6IjRmNDFhNWFiLTQ2N2EtNDM1My1hZGYzLTU0Y2QwYjQ5N2M1NyIsIk1vZGlmaWVkT24iOiIyMDIzLTEwLTAyVDIyOjI5OjE1IiwiUHJvamVjdCI6eyIkcmVmIjoiNSJ9fSwiVXNlTnVtYmVyaW5nVHlwZU9mUGFyZW50RG9jdW1lbnQiOmZhbHNlLCJZZWFyT25seSI6dHJ1ZX1dLCJGb3JtYXR0ZWRUZXh0Ijp7IiRpZCI6IjEyIiwiQ291bnQiOjEsIlRleHRVbml0cyI6W3siJGlkIjoiMTMiLCJGb250U3R5bGUiOnsiJGlkIjoiMTQiLCJOZXV0cmFsIjp0cnVlfSwiUmVhZGluZ09yZGVyIjoxLCJUZXh0IjoiKDIwMjIpIn1dfSwiVGFnIjoiQ2l0YXZpUGxhY2Vob2xkZXIjMmNiYjM2MjgtY2UwOC00N2E3LWE0ZjQtMjllMjVhNjI3NjdhIiwiVGV4dCI6IigyMDIyKSIsIldBSVZlcnNpb24iOiI2LjguMC4wIn0=}</w:instrText>
          </w:r>
          <w:r w:rsidR="005E6707" w:rsidRPr="00DD54E3">
            <w:rPr>
              <w:color w:val="000000" w:themeColor="text1"/>
              <w:lang w:val="en-GB"/>
            </w:rPr>
            <w:fldChar w:fldCharType="separate"/>
          </w:r>
          <w:r w:rsidR="00B10F20" w:rsidRPr="00DD54E3">
            <w:rPr>
              <w:color w:val="000000" w:themeColor="text1"/>
              <w:lang w:val="en-GB"/>
            </w:rPr>
            <w:t>(2022)</w:t>
          </w:r>
          <w:r w:rsidR="005E6707" w:rsidRPr="00DD54E3">
            <w:rPr>
              <w:color w:val="000000" w:themeColor="text1"/>
              <w:lang w:val="en-GB"/>
            </w:rPr>
            <w:fldChar w:fldCharType="end"/>
          </w:r>
        </w:sdtContent>
      </w:sdt>
      <w:r w:rsidR="005E6707" w:rsidRPr="00DD54E3">
        <w:rPr>
          <w:color w:val="000000" w:themeColor="text1"/>
          <w:lang w:val="en-GB"/>
        </w:rPr>
        <w:t xml:space="preserve"> </w:t>
      </w:r>
      <w:r w:rsidR="00292D15" w:rsidRPr="00DD54E3">
        <w:rPr>
          <w:color w:val="000000" w:themeColor="text1"/>
          <w:lang w:val="en-GB"/>
        </w:rPr>
        <w:t>debated</w:t>
      </w:r>
      <w:r w:rsidRPr="00DD54E3">
        <w:rPr>
          <w:color w:val="000000" w:themeColor="text1"/>
          <w:lang w:val="en-GB"/>
        </w:rPr>
        <w:t xml:space="preserve"> </w:t>
      </w:r>
      <w:r w:rsidR="00DC1A28" w:rsidRPr="00DD54E3">
        <w:rPr>
          <w:color w:val="000000" w:themeColor="text1"/>
          <w:lang w:val="en-GB"/>
        </w:rPr>
        <w:t xml:space="preserve">whether </w:t>
      </w:r>
      <w:r w:rsidRPr="00DD54E3">
        <w:rPr>
          <w:color w:val="000000" w:themeColor="text1"/>
          <w:lang w:val="en-GB"/>
        </w:rPr>
        <w:t xml:space="preserve">3D </w:t>
      </w:r>
      <w:r w:rsidR="009E661C" w:rsidRPr="00DD54E3">
        <w:rPr>
          <w:color w:val="000000" w:themeColor="text1"/>
          <w:lang w:val="en-GB"/>
        </w:rPr>
        <w:t>printing would shorten</w:t>
      </w:r>
      <w:r w:rsidRPr="00DD54E3">
        <w:rPr>
          <w:color w:val="000000" w:themeColor="text1"/>
          <w:lang w:val="en-GB"/>
        </w:rPr>
        <w:t xml:space="preserve"> and simplify the supply chain and argue</w:t>
      </w:r>
      <w:r w:rsidR="006E5890" w:rsidRPr="00DD54E3">
        <w:rPr>
          <w:color w:val="000000" w:themeColor="text1"/>
          <w:lang w:val="en-GB"/>
        </w:rPr>
        <w:t>d</w:t>
      </w:r>
      <w:r w:rsidRPr="00DD54E3">
        <w:rPr>
          <w:color w:val="000000" w:themeColor="text1"/>
          <w:lang w:val="en-GB"/>
        </w:rPr>
        <w:t xml:space="preserve"> that to maximi</w:t>
      </w:r>
      <w:r w:rsidR="00ED15E8" w:rsidRPr="00DD54E3">
        <w:rPr>
          <w:color w:val="000000" w:themeColor="text1"/>
          <w:lang w:val="en-GB"/>
        </w:rPr>
        <w:t>s</w:t>
      </w:r>
      <w:r w:rsidRPr="00DD54E3">
        <w:rPr>
          <w:color w:val="000000" w:themeColor="text1"/>
          <w:lang w:val="en-GB"/>
        </w:rPr>
        <w:t>e the benefits of 3D</w:t>
      </w:r>
      <w:r w:rsidR="006C7841" w:rsidRPr="00DD54E3">
        <w:rPr>
          <w:color w:val="000000" w:themeColor="text1"/>
          <w:lang w:val="en-GB"/>
        </w:rPr>
        <w:t xml:space="preserve"> printing</w:t>
      </w:r>
      <w:r w:rsidRPr="00DD54E3">
        <w:rPr>
          <w:color w:val="000000" w:themeColor="text1"/>
          <w:lang w:val="en-GB"/>
        </w:rPr>
        <w:t xml:space="preserve">, a holistic supply chain approach is needed. </w:t>
      </w:r>
      <w:r w:rsidR="00515477" w:rsidRPr="00DD54E3">
        <w:rPr>
          <w:color w:val="000000" w:themeColor="text1"/>
          <w:lang w:val="en-GB"/>
        </w:rPr>
        <w:t xml:space="preserve">The proliferation </w:t>
      </w:r>
      <w:r w:rsidR="00731E75" w:rsidRPr="00DD54E3">
        <w:rPr>
          <w:color w:val="000000" w:themeColor="text1"/>
          <w:lang w:val="en-GB"/>
        </w:rPr>
        <w:t xml:space="preserve">of </w:t>
      </w:r>
      <w:r w:rsidRPr="00DD54E3">
        <w:rPr>
          <w:color w:val="000000" w:themeColor="text1"/>
          <w:lang w:val="en-GB"/>
        </w:rPr>
        <w:t>3D printers</w:t>
      </w:r>
      <w:r w:rsidR="00731E75" w:rsidRPr="00DD54E3">
        <w:rPr>
          <w:color w:val="000000" w:themeColor="text1"/>
          <w:lang w:val="en-GB"/>
        </w:rPr>
        <w:t xml:space="preserve"> and </w:t>
      </w:r>
      <w:r w:rsidR="000F44B6" w:rsidRPr="00DD54E3">
        <w:rPr>
          <w:color w:val="000000" w:themeColor="text1"/>
          <w:lang w:val="en-GB"/>
        </w:rPr>
        <w:t xml:space="preserve">increased availability of </w:t>
      </w:r>
      <w:r w:rsidR="00731E75" w:rsidRPr="00DD54E3">
        <w:rPr>
          <w:color w:val="000000" w:themeColor="text1"/>
          <w:lang w:val="en-GB"/>
        </w:rPr>
        <w:t xml:space="preserve">supplies </w:t>
      </w:r>
      <w:r w:rsidR="00ED15E8" w:rsidRPr="00DD54E3">
        <w:rPr>
          <w:color w:val="000000" w:themeColor="text1"/>
          <w:lang w:val="en-GB"/>
        </w:rPr>
        <w:t xml:space="preserve">(e.g. </w:t>
      </w:r>
      <w:r w:rsidR="00731E75" w:rsidRPr="00DD54E3">
        <w:rPr>
          <w:color w:val="000000" w:themeColor="text1"/>
          <w:lang w:val="en-GB"/>
        </w:rPr>
        <w:t>filament)</w:t>
      </w:r>
      <w:r w:rsidR="00924F84" w:rsidRPr="00DD54E3">
        <w:rPr>
          <w:color w:val="000000" w:themeColor="text1"/>
          <w:lang w:val="en-GB"/>
        </w:rPr>
        <w:t xml:space="preserve"> can potentially enhance the capacity for local design and manufacturing</w:t>
      </w:r>
      <w:r w:rsidR="003F1C09" w:rsidRPr="00DD54E3">
        <w:rPr>
          <w:color w:val="000000" w:themeColor="text1"/>
          <w:lang w:val="en-GB"/>
        </w:rPr>
        <w:t xml:space="preserve"> </w:t>
      </w:r>
      <w:sdt>
        <w:sdtPr>
          <w:rPr>
            <w:color w:val="000000" w:themeColor="text1"/>
            <w:lang w:val="en-GB"/>
          </w:rPr>
          <w:alias w:val="To edit, see citavi.com/edit"/>
          <w:tag w:val="CitaviPlaceholder#5034424b-4cd1-45db-89ef-5d0aee757cef"/>
          <w:id w:val="920376062"/>
          <w:placeholder>
            <w:docPart w:val="DefaultPlaceholder_-1854013440"/>
          </w:placeholder>
        </w:sdtPr>
        <w:sdtContent>
          <w:r w:rsidR="003F1C0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MxYzVlYTRiLTljZTYtNDI1Ny04Njg4LTQ0YzRmNmFiYTI4MSIsIlJhbmdlTGVuZ3RoIjoyNywiUmVmZXJlbmNlSWQiOiJiZWUxMTc4Mi1hNDE0LTQ2YTctOGI1YS00NzM2YzQ1Yjk2Nj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HVjaWEiLCJMYXN0TmFtZSI6IkNvcnNpbmkiLCJQcm90ZWN0ZWQiOmZhbHNlLCJTZXgiOjAsIkNyZWF0ZWRCeSI6Il9BTEkiLCJDcmVhdGVkT24iOiIyMDIyLTAzLTE2VDA3OjQ2OjIzIiwiTW9kaWZpZWRCeSI6Il9BTEkiLCJJZCI6IjdjNTc0ZjQ2LTkzODItNDdlOC1hNzA2LWJjMzU3MWU3NGM4MiIsIk1vZGlmaWVkT24iOiIyMDIyLTAzLTE2VDA3OjQ2OjIzIiwiUHJvamVjdCI6eyIkaWQiOiI1IiwiJHR5cGUiOiJTd2lzc0FjYWRlbWljLkNpdGF2aS5Qcm9qZWN0LCBTd2lzc0FjYWRlbWljLkNpdGF2aSJ9fSx7IiRpZCI6IjYiLCIkdHlwZSI6IlN3aXNzQWNhZGVtaWMuQ2l0YXZpLlBlcnNvbiwgU3dpc3NBY2FkZW1pYy5DaXRhdmkiLCJGaXJzdE5hbWUiOiJKYW1lcyIsIkxhc3ROYW1lIjoiTW91bHRyaWUiLCJQcm90ZWN0ZWQiOmZhbHNlLCJTZXgiOjAsIkNyZWF0ZWRCeSI6Il9BTEkiLCJDcmVhdGVkT24iOiIyMDIyLTAzLTE2VDA3OjQ2OjIzIiwiTW9kaWZpZWRCeSI6Il9BTEkiLCJJZCI6ImI0ZmUyOWZjLWE0ZTAtNDMzZC04Mzc4LTk4NWQ3ODIwMmZjZSIsIk1vZGlmaWVkT24iOiIyMDIyLTAzLTE2VDA3OjQ2OjIzIiwiUHJvamVjdCI6eyIkcmVmIjoiNSJ9fV0sIkNpdGF0aW9uS2V5IjoiQ29yc2luaSBldCBhbC4gMjAxOSIsIkNpdGF0aW9uS2V5VXBkYXRlVHlwZSI6MCwiQ29sbGFib3JhdG9ycyI6W10sIkN1c3RvbUZpZWxkMSI6IjMxIiwiQ3VzdG9tRmllbGQzIjoiU2xvdy1vbnNldCIsIkN1c3RvbUZpZWxkNCI6IkRldmVsb3BtZW50IGFpZCIsIkN1c3RvbUZpZWxkNSI6IlNldmVyYWwgb3Igbm90IHNwZWNpZmljIiwiQ3VzdG9tRmllbGQ3IjoiU29jaWFsIiwiQ3VzdG9tRmllbGQ5IjoiVUsiLCJEb2kiOiIxMC4zMzkwL3N1MTExMzM1NjIiLCJFZGl0b3JzIjpbXSwiRXZhbHVhdGlvbkNvbXBsZXhpdHkiOjAsIkV2YWx1YXRpb25Tb3VyY2VUZXh0Rm9ybWF0IjowLCJHcm91cHMiOlt7IiRpZCI6Ijc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MzOTAvc3UxMTEzMzU2MiIsIlVyaVN0cmluZyI6Imh0dHBzOi8vZG9pLm9yZy8xMC4zMzkwL3N1MTExMzM1NjI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Dc6NDk6MDgiLCJNb2RpZmllZEJ5IjoiX0FMSSIsIklkIjoiM2IyZWI1MjctYjgyOC00OTgxLTk1NGItM2YzOGI1YTM2NTJjIiwiTW9kaWZpZWRPbiI6IjIwMjItMDMtMTZUMDc6NDk6MDgiLCJQcm9qZWN0Ijp7IiRyZWYiOiI1In19XSwiTnVtYmVyIjoiMTMiLCJPcmdhbml6YXRpb25zIjpbXSwiT3RoZXJzSW52b2x2ZWQiOltdLCJQYWdlUmFuZ2UiOiI8c3A+XHJcbiAgPG4+MzU2Mjwvbj5cclxuICA8aW4+dHJ1ZTwvaW4+XHJcbiAgPG9zPjM1NjI8L29zPlxyXG4gIDxwcz4zNTYyPC9wcz5cclxuPC9zcD5cclxuPG9zPjM1NjI8L29zPiIsIlBlcmlvZGljYWwiOnsiJGlkIjoiMTEiLCIkdHlwZSI6IlN3aXNzQWNhZGVtaWMuQ2l0YXZpLlBlcmlvZGljYWwsIFN3aXNzQWNhZGVtaWMuQ2l0YXZpIiwiRWlzc24iOiIyMDcxLTEwNTAiLCJOYW1lIjoiU3VzdGFpbmFiaWxpdHkiLCJQYWdpbmF0aW9uIjowLCJQcm90ZWN0ZWQiOmZhbHNlLCJDcmVhdGVkQnkiOiJfQUxJIiwiQ3JlYXRlZE9uIjoiMjAyMi0wMy0xNFQwNDozMjowNiIsIk1vZGlmaWVkQnkiOiJfQUxJIiwiSWQiOiI4ZmYxYjZlMi0yMDVmLTQ0ZTUtYTg3NS1lOGEzYzdmMmM1YjciLCJNb2RpZmllZE9uIjoiMjAyMi0wMy0xNFQwNDozMjowNiIsIlByb2plY3QiOnsiJHJlZiI6IjUifX0sIlB1Ymxpc2hlcnMiOltdLCJRdW90YXRpb25zIjpbXSwiUmVmZXJlbmNlVHlwZSI6IkpvdXJuYWxBcnRpY2xlIiwiU2hvcnRUaXRsZSI6IkNvcnNpbmksIE1vdWx0cmllIDIwMTkg4oCTIERlc2lnbiBmb3IgU29jaWFsIFN1c3RhaW5hYmlsaXR5IiwiU2hvcnRUaXRsZVVwZGF0ZVR5cGUiOjAsIlNvdXJjZU9mQmlibGlvZ3JhcGhpY0luZm9ybWF0aW9uIjoiQ3Jvc3NSZWYiLCJTdGF0aWNJZHMiOlsiNGEyZGQzM2MtYmZjYS00NGJhLWI4N2ItYjk4ZmRlZmY0MDdhIl0sIlRhYmxlT2ZDb250ZW50c0NvbXBsZXhpdHkiOjAsIlRhYmxlT2ZDb250ZW50c1NvdXJjZVRleHRGb3JtYXQiOjAsIlRhc2tzIjpbXSwiVGl0bGUiOiJEZXNpZ24gZm9yIFNvY2lhbCBTdXN0YWluYWJpbGl0eTogVXNpbmcgRGlnaXRhbCBGYWJyaWNhdGlvbiBpbiB0aGUgSHVtYW5pdGFyaWFuIGFuZCBEZXZlbG9wbWVudCBTZWN0b3IiLCJUcmFuc2xhdG9ycyI6W10sIlZvbHVtZSI6IjExIiwiWWVhciI6IjIwMTkiLCJZZWFyUmVzb2x2ZWQiOiIyMDE5IiwiQ3JlYXRlZEJ5IjoiX0FMSSIsIkNyZWF0ZWRPbiI6IjIwMjItMDMtMTZUMDc6NDk6MDgiLCJNb2RpZmllZEJ5IjoiX0FsaSIsIklkIjoiYmVlMTE3ODItYTQxNC00NmE3LThiNWEtNDczNmM0NWI5NjYzIiwiTW9kaWZpZWRPbiI6IjIwMjMtMTAtMDJUMjI6Mjk6MTUiLCJQcm9qZWN0Ijp7IiRyZWYiOiI1In19LCJVc2VOdW1iZXJpbmdUeXBlT2ZQYXJlbnREb2N1bWVudCI6ZmFsc2V9LHsiJGlkIjoiMTIiLCIkdHlwZSI6IlN3aXNzQWNhZGVtaWMuQ2l0YXZpLkNpdGF0aW9ucy5Xb3JkUGxhY2Vob2xkZXJFbnRyeSwgU3dpc3NBY2FkZW1pYy5DaXRhdmkiLCJJZCI6IjkyZTU2ZTc2LWRjNzEtNGU2OS04MzVhLTQwNTM3M2EwOGU2ZCIsIlJhbmdlU3RhcnQiOjI3LCJSYW5nZUxlbmd0aCI6MjMsIlJlZmVyZW5jZUlkIjoiNGE1MjY1MzMtMjhlZS00Zjc3LWIzODQtZDMyYmU2YjQ0M2YxIiwiUmVmZXJlbmNlIjp7IiRpZCI6IjEzIiwiJHR5cGUiOiJTd2lzc0FjYWRlbWljLkNpdGF2aS5SZWZlcmVuY2UsIFN3aXNzQWNhZGVtaWMuQ2l0YXZpIiwiQWJzdHJhY3RDb21wbGV4aXR5IjowLCJBYnN0cmFjdFNvdXJjZVRleHRGb3JtYXQiOjAsIkF1dGhvcnMiOlt7IiRyZWYiOiI0In0seyIkaWQiOiIxNCIsIiR0eXBlIjoiU3dpc3NBY2FkZW1pYy5DaXRhdmkuUGVyc29uLCBTd2lzc0FjYWRlbWljLkNpdGF2aSIsIkZpcnN0TmFtZSI6IkNsYXJhIiwiTGFzdE5hbWUiOiJBcmFuZGEtSmFuIiwiTWlkZGxlTmFtZSI6IkIuIiwiUHJvdGVjdGVkIjpmYWxzZSwiU2V4IjowLCJDcmVhdGVkQnkiOiJfQUxJIiwiQ3JlYXRlZE9uIjoiMjAyMi0wMy0xNlQwODo0OTowOCIsIk1vZGlmaWVkQnkiOiJfQUxJIiwiSWQiOiJmNjZiYTFiYy0xMDBmLTQ5M2EtYWMxMC1kYjIzYTMzMWM3M2EiLCJNb2RpZmllZE9uIjoiMjAyMi0wMy0xNlQwODo0OTowOCIsIlByb2plY3QiOnsiJHJlZiI6IjUifX0seyIkcmVmIjoiNiJ9XSwiQ2l0YXRpb25LZXkiOiJDb3JzaW5pIGV0IGFsLiAyMDE5IiwiQ2l0YXRpb25LZXlVcGRhdGVUeXBlIjowLCJDb2xsYWJvcmF0b3JzIjpbXSwiQ3VzdG9tRmllbGQxIjoiMzUiLCJDdXN0b21GaWVsZDMiOiJTdWRkZW4tb25zZXQiLCJDdXN0b21GaWVsZDQiOiJEaXNhc3RlciByZWxpZWYiLCJDdXN0b21GaWVsZDUiOiJSZXNwb25zZSIsIkN1c3RvbUZpZWxkOSI6IlVLIiwiRG9pIjoiMTAuMTAxNi9qLnRlY2hzb2MuMjAxOS4wMi4wMDMiLCJFZGl0b3JzIjpbXSwiRXZhbHVhdGlvbkNvbXBsZXhpdHkiOjAsIkV2YWx1YXRpb25Tb3VyY2VUZXh0Rm9ybWF0IjowLCJHcm91cHMiOlt7IiRyZWYiOiI3In1dLCJIYXNMYWJlbDEiOmZhbHNlLCJIYXNMYWJlbDIiOmZhbHNlLCJLZXl3b3JkcyI6W10sIkxvY2F0aW9ucyI6W3siJGlkIjoiMTUiLCIkdHlwZSI6IlN3aXNzQWNhZGVtaWMuQ2l0YXZpLkxvY2F0aW9uLCBTd2lzc0FjYWRlbWljLkNpdGF2aSIsIkFkZHJlc3MiOnsiJGlkIjoiMTYiLCIkdHlwZSI6IlN3aXNzQWNhZGVtaWMuQ2l0YXZpLkxpbmtlZFJlc291cmNlLCBTd2lzc0FjYWRlbWljLkNpdGF2aSIsIkxpbmtlZFJlc291cmNlVHlwZSI6NSwiT3JpZ2luYWxTdHJpbmciOiIxMC4xMDE2L2oudGVjaHNvYy4yMDE5LjAyLjAwMyIsIlVyaVN0cmluZyI6Imh0dHBzOi8vZG9pLm9yZy8xMC4xMDE2L2oudGVjaHNvYy4yMDE5LjAyLjAwMyIsIkxpbmtlZFJlc291cmNlU3RhdHVzIjo4LCJQcm9wZXJ0aWVzIjp7IiRpZCI6IjE3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wODo0OTowOCIsIk1vZGlmaWVkQnkiOiJfQUxJIiwiSWQiOiI2MTZhOGYxYi1jM2Q5LTQxZWYtODFmNC1mOWJjZjVkMjhiZGMiLCJNb2RpZmllZE9uIjoiMjAyMi0wMy0xNlQwODo0OTowOCIsIlByb2plY3QiOnsiJHJlZiI6IjUifX1dLCJPcmdhbml6YXRpb25zIjpbXSwiT3RoZXJzSW52b2x2ZWQiOltdLCJQYWdlUmFuZ2UiOiI8c3A+XHJcbiAgPG4+MTAxMTE3PC9uPlxyXG4gIDxpbj50cnVlPC9pbj5cclxuICA8b3M+MTAxMTE3PC9vcz5cclxuICA8cHM+MTAxMTE3PC9wcz5cclxuPC9zcD5cclxuPG9zPjEwMTExNzwvb3M+IiwiUGVyaW9kaWNhbCI6eyIkaWQiOiIxOCIsIiR0eXBlIjoiU3dpc3NBY2FkZW1pYy5DaXRhdmkuUGVyaW9kaWNhbCwgU3dpc3NBY2FkZW1pYy5DaXRhdmkiLCJJc3NuIjoiMDE2MDc5MVgiLCJOYW1lIjoiVGVjaG5vbG9neSBpbiBTb2NpZXR5IiwiUGFnaW5hdGlvbiI6MCwiUHJvdGVjdGVkIjpmYWxzZSwiQ3JlYXRlZEJ5IjoiX0FMSSIsIkNyZWF0ZWRPbiI6IjIwMjItMDMtMTZUMDg6NDk6MDgiLCJNb2RpZmllZEJ5IjoiX0FMSSIsIklkIjoiMDU0ZDQwMmItMjhjMi00OTkxLTg1MDctMDNlOWRkMzVhOWQyIiwiTW9kaWZpZWRPbiI6IjIwMjItMDMtMTZUMDg6NDk6MDgiLCJQcm9qZWN0Ijp7IiRyZWYiOiI1In19LCJQdWJsaXNoZXJzIjpbeyIkaWQiOiIxOS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Db3JzaW5pLCBBcmFuZGEtSmFuIGV0IGFsLiAyMDE5IOKAkyBVc2luZyBkaWdpdGFsIGZhYnJpY2F0aW9uIHRvb2xzIiwiU2hvcnRUaXRsZVVwZGF0ZVR5cGUiOjAsIlNvdXJjZU9mQmlibGlvZ3JhcGhpY0luZm9ybWF0aW9uIjoiQ3Jvc3NSZWYiLCJTdGF0aWNJZHMiOlsiZDRhZTk5NWMtNGMwMy00OGJiLWI3NTItZTNjZTVhZjJkMTY1Il0sIlRhYmxlT2ZDb250ZW50c0NvbXBsZXhpdHkiOjAsIlRhYmxlT2ZDb250ZW50c1NvdXJjZVRleHRGb3JtYXQiOjAsIlRhc2tzIjpbXSwiVGl0bGUiOiJVc2luZyBkaWdpdGFsIGZhYnJpY2F0aW9uIHRvb2xzIHRvIHByb3ZpZGUgaHVtYW5pdGFyaWFuIGFuZCBkZXZlbG9wbWVudCBhaWQgaW4gbG93LXJlc291cmNlIHNldHRpbmdzIiwiVHJhbnNsYXRvcnMiOltdLCJWb2x1bWUiOiI1OCIsIlllYXIiOiIyMDE5IiwiWWVhclJlc29sdmVkIjoiMjAxOSIsIkNyZWF0ZWRCeSI6Il9BTEkiLCJDcmVhdGVkT24iOiIyMDIyLTAzLTE2VDA4OjQ5OjA4IiwiTW9kaWZpZWRCeSI6Il9BTEkiLCJJZCI6IjRhNTI2NTMzLTI4ZWUtNGY3Ny1iMzg0LWQzMmJlNmI0NDNmMSIsIk1vZGlmaWVkT24iOiIyMDIyLTA5LTA3VDAxOjU4OjIxIiwiUHJvamVjdCI6eyIkcmVmIjoiNSJ9fSwiVXNlTnVtYmVyaW5nVHlwZU9mUGFyZW50RG9jdW1lbnQiOmZhbHNlfV0sIkZvcm1hdHRlZFRleHQiOnsiJGlkIjoiMjAiLCJDb3VudCI6MywiVGV4dFVuaXRzIjpbeyIkaWQiOiIyMSIsIkZvbnRTdHlsZSI6eyIkaWQiOiIyMiIsIk5ldXRyYWwiOnRydWV9LCJSZWFkaW5nT3JkZXIiOjEsIlRleHQiOiIoQ29yc2luaSBhbmQgTW91bHRyaWUsIDIwMTk7IENvcnNpbmkifSx7IiRpZCI6IjIzIiwiRm9udFN0eWxlIjp7IiRpZCI6IjI0IiwiSXRhbGljIjp0cnVlfSwiUmVhZGluZ09yZGVyIjoxLCJUZXh0IjoiIGV0IGFsLiJ9LHsiJGlkIjoiMjUiLCJGb250U3R5bGUiOnsiJGlkIjoiMjYiLCJOZXV0cmFsIjp0cnVlfSwiUmVhZGluZ09yZGVyIjoxLCJUZXh0IjoiLCAyMDE5KSJ9XX0sIlRhZyI6IkNpdGF2aVBsYWNlaG9sZGVyIzUwMzQ0MjRiLTRjZDEtNDVkYi04OWVmLTVkMGFlZTc1N2NlZiIsIlRleHQiOiIoQ29yc2luaSBhbmQgTW91bHRyaWUsIDIwMTk7IENvcnNpbmkgZXQgYWwuLCAyMDE5KSIsIldBSVZlcnNpb24iOiI2LjguMC4wIn0=}</w:instrText>
          </w:r>
          <w:r w:rsidR="003F1C09" w:rsidRPr="00DD54E3">
            <w:rPr>
              <w:color w:val="000000" w:themeColor="text1"/>
              <w:lang w:val="en-GB"/>
            </w:rPr>
            <w:fldChar w:fldCharType="separate"/>
          </w:r>
          <w:r w:rsidR="00B10F20" w:rsidRPr="00DD54E3">
            <w:rPr>
              <w:color w:val="000000" w:themeColor="text1"/>
              <w:lang w:val="en-GB"/>
            </w:rPr>
            <w:t>(Corsini and Moultrie, 2019; Corsini</w:t>
          </w:r>
          <w:r w:rsidR="00B10F20" w:rsidRPr="00DD54E3">
            <w:rPr>
              <w:i/>
              <w:color w:val="000000" w:themeColor="text1"/>
              <w:lang w:val="en-GB"/>
            </w:rPr>
            <w:t xml:space="preserve"> et al.</w:t>
          </w:r>
          <w:r w:rsidR="00B10F20" w:rsidRPr="00DD54E3">
            <w:rPr>
              <w:color w:val="000000" w:themeColor="text1"/>
              <w:lang w:val="en-GB"/>
            </w:rPr>
            <w:t>, 2019)</w:t>
          </w:r>
          <w:r w:rsidR="003F1C09" w:rsidRPr="00DD54E3">
            <w:rPr>
              <w:color w:val="000000" w:themeColor="text1"/>
              <w:lang w:val="en-GB"/>
            </w:rPr>
            <w:fldChar w:fldCharType="end"/>
          </w:r>
        </w:sdtContent>
      </w:sdt>
      <w:r w:rsidR="00924F84" w:rsidRPr="00DD54E3">
        <w:rPr>
          <w:color w:val="000000" w:themeColor="text1"/>
          <w:lang w:val="en-GB"/>
        </w:rPr>
        <w:t xml:space="preserve">. However, it is crucial to note that this does not automatically translate into sustainability within HSCs. The sustainability of these initiatives is contingent upon a multitude of </w:t>
      </w:r>
      <w:r w:rsidR="009E661C" w:rsidRPr="00DD54E3">
        <w:rPr>
          <w:color w:val="000000" w:themeColor="text1"/>
          <w:lang w:val="en-GB"/>
        </w:rPr>
        <w:t>factors, including, but</w:t>
      </w:r>
      <w:r w:rsidR="00924F84" w:rsidRPr="00DD54E3">
        <w:rPr>
          <w:color w:val="000000" w:themeColor="text1"/>
          <w:lang w:val="en-GB"/>
        </w:rPr>
        <w:t xml:space="preserve"> not limited to, the utili</w:t>
      </w:r>
      <w:r w:rsidR="00ED15E8" w:rsidRPr="00DD54E3">
        <w:rPr>
          <w:color w:val="000000" w:themeColor="text1"/>
          <w:lang w:val="en-GB"/>
        </w:rPr>
        <w:t>s</w:t>
      </w:r>
      <w:r w:rsidR="00924F84" w:rsidRPr="00DD54E3">
        <w:rPr>
          <w:color w:val="000000" w:themeColor="text1"/>
          <w:lang w:val="en-GB"/>
        </w:rPr>
        <w:t>ation of renewable or recycled materials, the energy efficiency of the manufacturing processes, and the comprehensive lifecycle management of the products</w:t>
      </w:r>
      <w:r w:rsidR="002B5E47" w:rsidRPr="00DD54E3">
        <w:rPr>
          <w:color w:val="000000" w:themeColor="text1"/>
          <w:lang w:val="en-GB"/>
        </w:rPr>
        <w:t xml:space="preserve"> </w:t>
      </w:r>
      <w:sdt>
        <w:sdtPr>
          <w:rPr>
            <w:color w:val="000000" w:themeColor="text1"/>
            <w:lang w:val="en-GB"/>
          </w:rPr>
          <w:alias w:val="To edit, see citavi.com/edit"/>
          <w:tag w:val="CitaviPlaceholder#29ec5c52-5ff7-4f95-87d2-3aa6c3d8e73b"/>
          <w:id w:val="1308665523"/>
          <w:placeholder>
            <w:docPart w:val="DefaultPlaceholder_-1854013440"/>
          </w:placeholder>
        </w:sdtPr>
        <w:sdtContent>
          <w:r w:rsidR="002B5E4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I0OWVmYjBiLTY0YWQtNDI3MS04NzBjLTMxYjFmZDI1ZDMzNSIsIlJhbmdlTGVuZ3RoIjoyMiwiUmVmZXJlbmNlSWQiOiI0ZjQxYTVhYi00NjdhLTQzNTMtYWRmMy01NGNkMGI0OTdjNTc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HVjaWEiLCJMYXN0TmFtZSI6IkNvcnNpbmkiLCJQcm90ZWN0ZWQiOmZhbHNlLCJTZXgiOjAsIkNyZWF0ZWRCeSI6Il9BTEkiLCJDcmVhdGVkT24iOiIyMDIyLTAzLTE2VDA3OjQ2OjIzIiwiTW9kaWZpZWRCeSI6Il9BTEkiLCJJZCI6IjdjNTc0ZjQ2LTkzODItNDdlOC1hNzA2LWJjMzU3MWU3NGM4MiIsIk1vZGlmaWVkT24iOiIyMDIyLTAzLTE2VDA3OjQ2OjIzIiwiUHJvamVjdCI6eyIkaWQiOiI1IiwiJHR5cGUiOiJTd2lzc0FjYWRlbWljLkNpdGF2aS5Qcm9qZWN0LCBTd2lzc0FjYWRlbWljLkNpdGF2aSJ9fSx7IiRpZCI6IjYiLCIkdHlwZSI6IlN3aXNzQWNhZGVtaWMuQ2l0YXZpLlBlcnNvbiwgU3dpc3NBY2FkZW1pYy5DaXRhdmkiLCJGaXJzdE5hbWUiOiJDbGFyYSIsIkxhc3ROYW1lIjoiQXJhbmRhLUphbiIsIk1pZGRsZU5hbWUiOiJCZWF0cml6IiwiUHJvdGVjdGVkIjpmYWxzZSwiU2V4IjowLCJDcmVhdGVkQnkiOiJfQUxJIiwiQ3JlYXRlZE9uIjoiMjAyMi0wMy0xNlQwOTo0NDoyMCIsIk1vZGlmaWVkQnkiOiJfQUxJIiwiSWQiOiI4YjZiMzFkOC1hYTJiLTQ4YzMtYTZkNC1mNzAzNDE1Njg0Y2EiLCJNb2RpZmllZE9uIjoiMjAyMi0wMy0xNlQwOTo0NDoyMCIsIlByb2plY3QiOnsiJHJlZiI6IjUifX0seyIkaWQiOiI3IiwiJHR5cGUiOiJTd2lzc0FjYWRlbWljLkNpdGF2aS5QZXJzb24sIFN3aXNzQWNhZGVtaWMuQ2l0YXZpIiwiRmlyc3ROYW1lIjoiSmFtZXMiLCJMYXN0TmFtZSI6Ik1vdWx0cmllIiwiUHJvdGVjdGVkIjpmYWxzZSwiU2V4IjowLCJDcmVhdGVkQnkiOiJfQUxJIiwiQ3JlYXRlZE9uIjoiMjAyMi0wMy0xNlQwNzo0NjoyMyIsIk1vZGlmaWVkQnkiOiJfQUxJIiwiSWQiOiJiNGZlMjlmYy1hNGUwLTQzM2QtODM3OC05ODVkNzgyMDJmY2UiLCJNb2RpZmllZE9uIjoiMjAyMi0wMy0xNlQwNzo0NjoyMyIsIlByb2plY3QiOnsiJHJlZiI6IjUifX1dLCJDaXRhdGlvbktleSI6IkNvcnNpbmkgZXQgYWwuIDIwMjIiLCJDaXRhdGlvbktleVVwZGF0ZVR5cGUiOjAsIkNvbGxhYm9yYXRvcnMiOltdLCJEb2kiOiIxMC4xMDgwLzA5NTM3Mjg3LjIwMjAuMTgzNDEzMCIsIkVkaXRvcnMiOltdLCJFdmFsdWF0aW9uQ29tcGxleGl0eSI6MCwiRXZhbHVhdGlvblNvdXJjZVRleHRGb3JtYXQiOjAsIkdyb3VwcyI6W10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DgwLzA5NTM3Mjg3LjIwMjAuMTgzNDEzMCIsIlVyaVN0cmluZyI6Imh0dHBzOi8vZG9pLm9yZy8xMC4xMDgwLzA5NTM3Mjg3LjIwMjAuMTgzNDEzM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wOTo0NDoyMCIsIk1vZGlmaWVkQnkiOiJfQUxJIiwiSWQiOiI1Zjg2MzM0OC04ZGE2LTQ5NTMtOWI5OS02NmY3ZDNmMDQ2ODUiLCJNb2RpZmllZE9uIjoiMjAyMi0wMy0xNlQwOTo0NDoyMCIsIlByb2plY3QiOnsiJHJlZiI6IjUifX1dLCJOdW1iZXIiOiI2LTciLCJPcmdhbml6YXRpb25zIjpbXSwiT3RoZXJzSW52b2x2ZWQiOltdLCJQYWdlUmFuZ2UiOiI8c3A+XHJcbiAgPG4+NjkyPC9uPlxyXG4gIDxpbj50cnVlPC9pbj5cclxuICA8b3M+NjkyPC9vcz5cclxuICA8cHM+NjkyPC9wcz5cclxuPC9zcD5cclxuPGVwPlxyXG4gIDxuPjcwNDwvbj5cclxuICA8aW4+dHJ1ZTwvaW4+XHJcbiAgPG9zPjcwNDwvb3M+XHJcbiAgPHBzPjcwNDwvcHM+XHJcbjwvZXA+XHJcbjxvcz42OTItNzA0PC9vcz4iLCJQZXJpb2RpY2FsIjp7IiRpZCI6IjExIiwiJHR5cGUiOiJTd2lzc0FjYWRlbWljLkNpdGF2aS5QZXJpb2RpY2FsLCBTd2lzc0FjYWRlbWljLkNpdGF2aSIsIkVpc3NuIjoiMTM2Ni01ODcxIiwiSXNzbiI6IjA5NTMtNzI4NyIsIk5hbWUiOiJQcm9kdWN0aW9uIFBsYW5uaW5nICYgQ29udHJvbCIsIlBhZ2luYXRpb24iOjAsIlByb3RlY3RlZCI6ZmFsc2UsIkNyZWF0ZWRCeSI6Il9BTEkiLCJDcmVhdGVkT24iOiIyMDIyLTAzLTE2VDA5OjQ0OjIwIiwiTW9kaWZpZWRCeSI6Il9BTEkiLCJJZCI6ImY2NDJlMzM4LWFkZmItNGYwOS05ZTJmLTNhZTcwOTRjNjdhNyIsIk1vZGlmaWVkT24iOiIyMDIyLTAzLTE2VDA5OjQ0OjIwIiwiUHJvamVjdCI6eyIkcmVmIjoiNSJ9fSwiUHVibGlzaGVycyI6W10sIlF1b3RhdGlvbnMiOltdLCJSZWZlcmVuY2VUeXBlIjoiSm91cm5hbEFydGljbGUiLCJTaG9ydFRpdGxlIjoiQ29yc2luaSwgQXJhbmRhLUphbiBldCBhbC4gMjAyMiDigJMgVGhlIGltcGFjdCBvZiAzRCBwcmludGluZyIsIlNob3J0VGl0bGVVcGRhdGVUeXBlIjowLCJTb3VyY2VPZkJpYmxpb2dyYXBoaWNJbmZvcm1hdGlvbiI6IkNyb3NzUmVmIiwiU3RhdGljSWRzIjpbImZiZTM2OTI2LTljZDgtNDE1YS05ZTcwLTA1ZDAyOTFjMjhkMSJdLCJUYWJsZU9mQ29udGVudHNDb21wbGV4aXR5IjowLCJUYWJsZU9mQ29udGVudHNTb3VyY2VUZXh0Rm9ybWF0IjowLCJUYXNrcyI6W10sIlRpdGxlIjoiVGhlIGltcGFjdCBvZiAzRCBwcmludGluZyBvbiB0aGUgaHVtYW5pdGFyaWFuIHN1cHBseSBjaGFpbiIsIlRyYW5zbGF0b3JzIjpbXSwiVm9sdW1lIjoiMzMiLCJZZWFyIjoiMjAyMiIsIlllYXJSZXNvbHZlZCI6IjIwMjIiLCJDcmVhdGVkQnkiOiJfQUxJIiwiQ3JlYXRlZE9uIjoiMjAyMi0wMy0xNlQwOTo0NDoyMCIsIk1vZGlmaWVkQnkiOiJfQWxpIiwiSWQiOiI0ZjQxYTVhYi00NjdhLTQzNTMtYWRmMy01NGNkMGI0OTdjNTciLCJNb2RpZmllZE9uIjoiMjAyMy0xMC0wMlQyMjoyOToxNSIsIlByb2plY3QiOnsiJHJlZiI6IjUifX0sIlVzZU51bWJlcmluZ1R5cGVPZlBhcmVudERvY3VtZW50IjpmYWxzZX1dLCJGb3JtYXR0ZWRUZXh0Ijp7IiRpZCI6IjEyIiwiQ291bnQiOjMsIlRleHRVbml0cyI6W3siJGlkIjoiMTMiLCJGb250U3R5bGUiOnsiJGlkIjoiMTQiLCJOZXV0cmFsIjp0cnVlfSwiUmVhZGluZ09yZGVyIjoxLCJUZXh0IjoiKENvcnNpbmkifSx7IiRpZCI6IjE1IiwiRm9udFN0eWxlIjp7IiRpZCI6IjE2IiwiSXRhbGljIjp0cnVlfSwiUmVhZGluZ09yZGVyIjoxLCJUZXh0IjoiIGV0IGFsLiJ9LHsiJGlkIjoiMTciLCJGb250U3R5bGUiOnsiJGlkIjoiMTgiLCJOZXV0cmFsIjp0cnVlfSwiUmVhZGluZ09yZGVyIjoxLCJUZXh0IjoiLCAyMDIyKSJ9XX0sIlRhZyI6IkNpdGF2aVBsYWNlaG9sZGVyIzI5ZWM1YzUyLTVmZjctNGY5NS04N2QyLTNhYTZjM2Q4ZTczYiIsIlRleHQiOiIoQ29yc2luaSBldCBhbC4sIDIwMjIpIiwiV0FJVmVyc2lvbiI6IjYuOC4wLjAifQ==}</w:instrText>
          </w:r>
          <w:r w:rsidR="002B5E47" w:rsidRPr="00DD54E3">
            <w:rPr>
              <w:color w:val="000000" w:themeColor="text1"/>
              <w:lang w:val="en-GB"/>
            </w:rPr>
            <w:fldChar w:fldCharType="separate"/>
          </w:r>
          <w:r w:rsidR="00B10F20" w:rsidRPr="00DD54E3">
            <w:rPr>
              <w:color w:val="000000" w:themeColor="text1"/>
              <w:lang w:val="en-GB"/>
            </w:rPr>
            <w:t>(Corsini</w:t>
          </w:r>
          <w:r w:rsidR="00B10F20" w:rsidRPr="00DD54E3">
            <w:rPr>
              <w:i/>
              <w:color w:val="000000" w:themeColor="text1"/>
              <w:lang w:val="en-GB"/>
            </w:rPr>
            <w:t xml:space="preserve"> et al.</w:t>
          </w:r>
          <w:r w:rsidR="00B10F20" w:rsidRPr="00DD54E3">
            <w:rPr>
              <w:color w:val="000000" w:themeColor="text1"/>
              <w:lang w:val="en-GB"/>
            </w:rPr>
            <w:t>, 2022)</w:t>
          </w:r>
          <w:r w:rsidR="002B5E47" w:rsidRPr="00DD54E3">
            <w:rPr>
              <w:color w:val="000000" w:themeColor="text1"/>
              <w:lang w:val="en-GB"/>
            </w:rPr>
            <w:fldChar w:fldCharType="end"/>
          </w:r>
        </w:sdtContent>
      </w:sdt>
      <w:r w:rsidR="00924F84" w:rsidRPr="00DD54E3">
        <w:rPr>
          <w:color w:val="000000" w:themeColor="text1"/>
          <w:lang w:val="en-GB"/>
        </w:rPr>
        <w:t>.</w:t>
      </w:r>
      <w:r w:rsidR="00731E75" w:rsidRPr="00DD54E3">
        <w:rPr>
          <w:color w:val="000000" w:themeColor="text1"/>
          <w:lang w:val="en-GB"/>
        </w:rPr>
        <w:t xml:space="preserve"> </w:t>
      </w:r>
      <w:r w:rsidR="00DC1A28" w:rsidRPr="00DD54E3">
        <w:rPr>
          <w:color w:val="000000" w:themeColor="text1"/>
          <w:lang w:val="en-GB"/>
        </w:rPr>
        <w:t xml:space="preserve">Among the few known examples are </w:t>
      </w:r>
      <w:r w:rsidR="005B0392" w:rsidRPr="00DD54E3">
        <w:rPr>
          <w:color w:val="000000" w:themeColor="text1"/>
          <w:lang w:val="en-GB"/>
        </w:rPr>
        <w:t xml:space="preserve">3D printing </w:t>
      </w:r>
      <w:r w:rsidR="007D437B" w:rsidRPr="00DD54E3">
        <w:rPr>
          <w:color w:val="000000" w:themeColor="text1"/>
          <w:lang w:val="en-GB"/>
        </w:rPr>
        <w:t xml:space="preserve">of </w:t>
      </w:r>
      <w:r w:rsidR="002F6725" w:rsidRPr="00DD54E3">
        <w:rPr>
          <w:color w:val="000000" w:themeColor="text1"/>
          <w:lang w:val="en-GB"/>
        </w:rPr>
        <w:t xml:space="preserve">vehicle </w:t>
      </w:r>
      <w:r w:rsidR="007D437B" w:rsidRPr="00DD54E3">
        <w:rPr>
          <w:color w:val="000000" w:themeColor="text1"/>
          <w:lang w:val="en-GB"/>
        </w:rPr>
        <w:t xml:space="preserve">spare parts and other </w:t>
      </w:r>
      <w:r w:rsidR="00D90302" w:rsidRPr="00DD54E3">
        <w:rPr>
          <w:color w:val="000000" w:themeColor="text1"/>
          <w:lang w:val="en-GB"/>
        </w:rPr>
        <w:t>HOs</w:t>
      </w:r>
      <w:r w:rsidR="00ED15E8" w:rsidRPr="00DD54E3">
        <w:rPr>
          <w:color w:val="000000" w:themeColor="text1"/>
          <w:lang w:val="en-GB"/>
        </w:rPr>
        <w:t>’</w:t>
      </w:r>
      <w:r w:rsidR="00D90302" w:rsidRPr="00DD54E3">
        <w:rPr>
          <w:color w:val="000000" w:themeColor="text1"/>
          <w:lang w:val="en-GB"/>
        </w:rPr>
        <w:t xml:space="preserve"> </w:t>
      </w:r>
      <w:r w:rsidR="007D437B" w:rsidRPr="00DD54E3">
        <w:rPr>
          <w:color w:val="000000" w:themeColor="text1"/>
          <w:lang w:val="en-GB"/>
        </w:rPr>
        <w:t>support equipment</w:t>
      </w:r>
      <w:r w:rsidR="00DC1A28" w:rsidRPr="00DD54E3">
        <w:rPr>
          <w:color w:val="000000" w:themeColor="text1"/>
          <w:lang w:val="en-GB"/>
        </w:rPr>
        <w:t xml:space="preserve">. This technology has the potential to reduce supply chain delays, reduce transportation costs, and increase the circularity of </w:t>
      </w:r>
      <w:r w:rsidR="009E661C" w:rsidRPr="00DD54E3">
        <w:rPr>
          <w:color w:val="000000" w:themeColor="text1"/>
          <w:lang w:val="en-GB"/>
        </w:rPr>
        <w:t>supply chains, as</w:t>
      </w:r>
      <w:r w:rsidR="002E7698" w:rsidRPr="00DD54E3">
        <w:rPr>
          <w:color w:val="000000" w:themeColor="text1"/>
          <w:lang w:val="en-GB"/>
        </w:rPr>
        <w:t xml:space="preserve"> </w:t>
      </w:r>
      <w:r w:rsidR="003744F5" w:rsidRPr="00DD54E3">
        <w:rPr>
          <w:color w:val="000000" w:themeColor="text1"/>
          <w:lang w:val="en-GB"/>
        </w:rPr>
        <w:t xml:space="preserve">the </w:t>
      </w:r>
      <w:r w:rsidR="007D437B" w:rsidRPr="00DD54E3">
        <w:rPr>
          <w:color w:val="000000" w:themeColor="text1"/>
          <w:lang w:val="en-GB"/>
        </w:rPr>
        <w:t>plastic material used by printers can be recycled and reused</w:t>
      </w:r>
      <w:r w:rsidR="00682FB4" w:rsidRPr="00DD54E3">
        <w:rPr>
          <w:color w:val="000000" w:themeColor="text1"/>
          <w:lang w:val="en-GB"/>
        </w:rPr>
        <w:t xml:space="preserve"> </w:t>
      </w:r>
      <w:sdt>
        <w:sdtPr>
          <w:rPr>
            <w:color w:val="000000" w:themeColor="text1"/>
            <w:lang w:val="en-GB"/>
          </w:rPr>
          <w:alias w:val="To edit, see citavi.com/edit"/>
          <w:tag w:val="CitaviPlaceholder#61a56657-2da3-4712-b1cb-01272a8b6220"/>
          <w:id w:val="-399377391"/>
          <w:placeholder>
            <w:docPart w:val="DefaultPlaceholder_-1854013440"/>
          </w:placeholder>
        </w:sdtPr>
        <w:sdtContent>
          <w:r w:rsidR="0011511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c3ZjM2NTMwLTg5OTQtNDZhZi1hNzNhLTIwMTkxZmQ0YmYyMSIsIlJhbmdlTGVuZ3RoIjoyMiwiUmVmZXJlbmNlSWQiOiI0ZjQxYTVhYi00NjdhLTQzNTMtYWRmMy01NGNkMGI0OTdjNTc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HVjaWEiLCJMYXN0TmFtZSI6IkNvcnNpbmkiLCJQcm90ZWN0ZWQiOmZhbHNlLCJTZXgiOjAsIkNyZWF0ZWRCeSI6Il9BTEkiLCJDcmVhdGVkT24iOiIyMDIyLTAzLTE2VDA3OjQ2OjIzIiwiTW9kaWZpZWRCeSI6Il9BTEkiLCJJZCI6IjdjNTc0ZjQ2LTkzODItNDdlOC1hNzA2LWJjMzU3MWU3NGM4MiIsIk1vZGlmaWVkT24iOiIyMDIyLTAzLTE2VDA3OjQ2OjIzIiwiUHJvamVjdCI6eyIkaWQiOiI1IiwiJHR5cGUiOiJTd2lzc0FjYWRlbWljLkNpdGF2aS5Qcm9qZWN0LCBTd2lzc0FjYWRlbWljLkNpdGF2aSJ9fSx7IiRpZCI6IjYiLCIkdHlwZSI6IlN3aXNzQWNhZGVtaWMuQ2l0YXZpLlBlcnNvbiwgU3dpc3NBY2FkZW1pYy5DaXRhdmkiLCJGaXJzdE5hbWUiOiJDbGFyYSIsIkxhc3ROYW1lIjoiQXJhbmRhLUphbiIsIk1pZGRsZU5hbWUiOiJCZWF0cml6IiwiUHJvdGVjdGVkIjpmYWxzZSwiU2V4IjowLCJDcmVhdGVkQnkiOiJfQUxJIiwiQ3JlYXRlZE9uIjoiMjAyMi0wMy0xNlQwOTo0NDoyMCIsIk1vZGlmaWVkQnkiOiJfQUxJIiwiSWQiOiI4YjZiMzFkOC1hYTJiLTQ4YzMtYTZkNC1mNzAzNDE1Njg0Y2EiLCJNb2RpZmllZE9uIjoiMjAyMi0wMy0xNlQwOTo0NDoyMCIsIlByb2plY3QiOnsiJHJlZiI6IjUifX0seyIkaWQiOiI3IiwiJHR5cGUiOiJTd2lzc0FjYWRlbWljLkNpdGF2aS5QZXJzb24sIFN3aXNzQWNhZGVtaWMuQ2l0YXZpIiwiRmlyc3ROYW1lIjoiSmFtZXMiLCJMYXN0TmFtZSI6Ik1vdWx0cmllIiwiUHJvdGVjdGVkIjpmYWxzZSwiU2V4IjowLCJDcmVhdGVkQnkiOiJfQUxJIiwiQ3JlYXRlZE9uIjoiMjAyMi0wMy0xNlQwNzo0NjoyMyIsIk1vZGlmaWVkQnkiOiJfQUxJIiwiSWQiOiJiNGZlMjlmYy1hNGUwLTQzM2QtODM3OC05ODVkNzgyMDJmY2UiLCJNb2RpZmllZE9uIjoiMjAyMi0wMy0xNlQwNzo0NjoyMyIsIlByb2plY3QiOnsiJHJlZiI6IjUifX1dLCJDaXRhdGlvbktleSI6IkNvcnNpbmkgZXQgYWwuIDIwMjIiLCJDaXRhdGlvbktleVVwZGF0ZVR5cGUiOjAsIkNvbGxhYm9yYXRvcnMiOltdLCJEb2kiOiIxMC4xMDgwLzA5NTM3Mjg3LjIwMjAuMTgzNDEzMCIsIkVkaXRvcnMiOltdLCJFdmFsdWF0aW9uQ29tcGxleGl0eSI6MCwiRXZhbHVhdGlvblNvdXJjZVRleHRGb3JtYXQiOjAsIkdyb3VwcyI6W10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DgwLzA5NTM3Mjg3LjIwMjAuMTgzNDEzMCIsIlVyaVN0cmluZyI6Imh0dHBzOi8vZG9pLm9yZy8xMC4xMDgwLzA5NTM3Mjg3LjIwMjAuMTgzNDEzMCIsIkxpbmtlZFJlc291cmNlU3RhdHVzIjo4LCJQcm9wZXJ0aWVzIjp7IiRpZCI6IjE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lQwOTo0NDoyMCIsIk1vZGlmaWVkQnkiOiJfQUxJIiwiSWQiOiI1Zjg2MzM0OC04ZGE2LTQ5NTMtOWI5OS02NmY3ZDNmMDQ2ODUiLCJNb2RpZmllZE9uIjoiMjAyMi0wMy0xNlQwOTo0NDoyMCIsIlByb2plY3QiOnsiJHJlZiI6IjUifX1dLCJOdW1iZXIiOiI2LTciLCJPcmdhbml6YXRpb25zIjpbXSwiT3RoZXJzSW52b2x2ZWQiOltdLCJQYWdlUmFuZ2UiOiI8c3A+XHJcbiAgPG4+NjkyPC9uPlxyXG4gIDxpbj50cnVlPC9pbj5cclxuICA8b3M+NjkyPC9vcz5cclxuICA8cHM+NjkyPC9wcz5cclxuPC9zcD5cclxuPGVwPlxyXG4gIDxuPjcwNDwvbj5cclxuICA8aW4+dHJ1ZTwvaW4+XHJcbiAgPG9zPjcwNDwvb3M+XHJcbiAgPHBzPjcwNDwvcHM+XHJcbjwvZXA+XHJcbjxvcz42OTItNzA0PC9vcz4iLCJQZXJpb2RpY2FsIjp7IiRpZCI6IjExIiwiJHR5cGUiOiJTd2lzc0FjYWRlbWljLkNpdGF2aS5QZXJpb2RpY2FsLCBTd2lzc0FjYWRlbWljLkNpdGF2aSIsIkVpc3NuIjoiMTM2Ni01ODcxIiwiSXNzbiI6IjA5NTMtNzI4NyIsIk5hbWUiOiJQcm9kdWN0aW9uIFBsYW5uaW5nICYgQ29udHJvbCIsIlBhZ2luYXRpb24iOjAsIlByb3RlY3RlZCI6ZmFsc2UsIkNyZWF0ZWRCeSI6Il9BTEkiLCJDcmVhdGVkT24iOiIyMDIyLTAzLTE2VDA5OjQ0OjIwIiwiTW9kaWZpZWRCeSI6Il9BTEkiLCJJZCI6ImY2NDJlMzM4LWFkZmItNGYwOS05ZTJmLTNhZTcwOTRjNjdhNyIsIk1vZGlmaWVkT24iOiIyMDIyLTAzLTE2VDA5OjQ0OjIwIiwiUHJvamVjdCI6eyIkcmVmIjoiNSJ9fSwiUHVibGlzaGVycyI6W10sIlF1b3RhdGlvbnMiOltdLCJSZWZlcmVuY2VUeXBlIjoiSm91cm5hbEFydGljbGUiLCJTaG9ydFRpdGxlIjoiQ29yc2luaSwgQXJhbmRhLUphbiBldCBhbC4gMjAyMiDigJMgVGhlIGltcGFjdCBvZiAzRCBwcmludGluZyIsIlNob3J0VGl0bGVVcGRhdGVUeXBlIjowLCJTb3VyY2VPZkJpYmxpb2dyYXBoaWNJbmZvcm1hdGlvbiI6IkNyb3NzUmVmIiwiU3RhdGljSWRzIjpbImZiZTM2OTI2LTljZDgtNDE1YS05ZTcwLTA1ZDAyOTFjMjhkMSJdLCJUYWJsZU9mQ29udGVudHNDb21wbGV4aXR5IjowLCJUYWJsZU9mQ29udGVudHNTb3VyY2VUZXh0Rm9ybWF0IjowLCJUYXNrcyI6W10sIlRpdGxlIjoiVGhlIGltcGFjdCBvZiAzRCBwcmludGluZyBvbiB0aGUgaHVtYW5pdGFyaWFuIHN1cHBseSBjaGFpbiIsIlRyYW5zbGF0b3JzIjpbXSwiVm9sdW1lIjoiMzMiLCJZZWFyIjoiMjAyMiIsIlllYXJSZXNvbHZlZCI6IjIwMjIiLCJDcmVhdGVkQnkiOiJfQUxJIiwiQ3JlYXRlZE9uIjoiMjAyMi0wMy0xNlQwOTo0NDoyMCIsIk1vZGlmaWVkQnkiOiJfQWxpIiwiSWQiOiI0ZjQxYTVhYi00NjdhLTQzNTMtYWRmMy01NGNkMGI0OTdjNTciLCJNb2RpZmllZE9uIjoiMjAyMy0xMC0wMlQyMjoyOToxNSIsIlByb2plY3QiOnsiJHJlZiI6IjUifX0sIlVzZU51bWJlcmluZ1R5cGVPZlBhcmVudERvY3VtZW50IjpmYWxzZX1dLCJGb3JtYXR0ZWRUZXh0Ijp7IiRpZCI6IjEyIiwiQ291bnQiOjMsIlRleHRVbml0cyI6W3siJGlkIjoiMTMiLCJGb250U3R5bGUiOnsiJGlkIjoiMTQiLCJOZXV0cmFsIjp0cnVlfSwiUmVhZGluZ09yZGVyIjoxLCJUZXh0IjoiKENvcnNpbmkifSx7IiRpZCI6IjE1IiwiRm9udFN0eWxlIjp7IiRpZCI6IjE2IiwiSXRhbGljIjp0cnVlfSwiUmVhZGluZ09yZGVyIjoxLCJUZXh0IjoiIGV0IGFsLiJ9LHsiJGlkIjoiMTciLCJGb250U3R5bGUiOnsiJGlkIjoiMTgiLCJOZXV0cmFsIjp0cnVlfSwiUmVhZGluZ09yZGVyIjoxLCJUZXh0IjoiLCAyMDIyKSJ9XX0sIlRhZyI6IkNpdGF2aVBsYWNlaG9sZGVyIzYxYTU2NjU3LTJkYTMtNDcxMi1iMWNiLTAxMjcyYThiNjIyMCIsIlRleHQiOiIoQ29yc2luaSBldCBhbC4sIDIwMjIpIiwiV0FJVmVyc2lvbiI6IjYuOC4wLjAifQ==}</w:instrText>
          </w:r>
          <w:r w:rsidR="00115119" w:rsidRPr="00DD54E3">
            <w:rPr>
              <w:color w:val="000000" w:themeColor="text1"/>
              <w:lang w:val="en-GB"/>
            </w:rPr>
            <w:fldChar w:fldCharType="separate"/>
          </w:r>
          <w:r w:rsidR="00B10F20" w:rsidRPr="00DD54E3">
            <w:rPr>
              <w:color w:val="000000" w:themeColor="text1"/>
              <w:lang w:val="en-GB"/>
            </w:rPr>
            <w:t>(Corsini</w:t>
          </w:r>
          <w:r w:rsidR="00B10F20" w:rsidRPr="00DD54E3">
            <w:rPr>
              <w:i/>
              <w:color w:val="000000" w:themeColor="text1"/>
              <w:lang w:val="en-GB"/>
            </w:rPr>
            <w:t xml:space="preserve"> et al.</w:t>
          </w:r>
          <w:r w:rsidR="00B10F20" w:rsidRPr="00DD54E3">
            <w:rPr>
              <w:color w:val="000000" w:themeColor="text1"/>
              <w:lang w:val="en-GB"/>
            </w:rPr>
            <w:t>, 2022)</w:t>
          </w:r>
          <w:r w:rsidR="00115119" w:rsidRPr="00DD54E3">
            <w:rPr>
              <w:color w:val="000000" w:themeColor="text1"/>
              <w:lang w:val="en-GB"/>
            </w:rPr>
            <w:fldChar w:fldCharType="end"/>
          </w:r>
        </w:sdtContent>
      </w:sdt>
      <w:r w:rsidR="00696092" w:rsidRPr="00DD54E3">
        <w:rPr>
          <w:color w:val="000000" w:themeColor="text1"/>
          <w:lang w:val="en-GB"/>
        </w:rPr>
        <w:t>.</w:t>
      </w:r>
      <w:r w:rsidR="00C310B7" w:rsidRPr="00DD54E3">
        <w:rPr>
          <w:color w:val="000000" w:themeColor="text1"/>
          <w:lang w:val="en-GB"/>
        </w:rPr>
        <w:t xml:space="preserve"> </w:t>
      </w:r>
    </w:p>
    <w:p w14:paraId="259A8EEC" w14:textId="6AE71A7C" w:rsidR="00E90B6B" w:rsidRPr="00DD54E3" w:rsidRDefault="0087495D" w:rsidP="00777B82">
      <w:pPr>
        <w:rPr>
          <w:color w:val="000000" w:themeColor="text1"/>
          <w:lang w:val="en-GB"/>
        </w:rPr>
      </w:pPr>
      <w:r w:rsidRPr="00DD54E3">
        <w:rPr>
          <w:color w:val="000000" w:themeColor="text1"/>
          <w:lang w:val="en-GB"/>
        </w:rPr>
        <w:t xml:space="preserve">Previous studies have shown how social media and crowdsourcing can </w:t>
      </w:r>
      <w:r w:rsidR="0008514E" w:rsidRPr="00DD54E3">
        <w:rPr>
          <w:color w:val="000000" w:themeColor="text1"/>
          <w:lang w:val="en-GB"/>
        </w:rPr>
        <w:t>play important roles in</w:t>
      </w:r>
      <w:r w:rsidR="009E661C" w:rsidRPr="00DD54E3">
        <w:rPr>
          <w:color w:val="000000" w:themeColor="text1"/>
          <w:lang w:val="en-GB"/>
        </w:rPr>
        <w:t xml:space="preserve"> knowledge sharing in</w:t>
      </w:r>
      <w:r w:rsidRPr="00DD54E3">
        <w:rPr>
          <w:color w:val="000000" w:themeColor="text1"/>
          <w:lang w:val="en-GB"/>
        </w:rPr>
        <w:t xml:space="preserve"> </w:t>
      </w:r>
      <w:r w:rsidR="00243B42" w:rsidRPr="00DD54E3">
        <w:rPr>
          <w:color w:val="000000" w:themeColor="text1"/>
          <w:lang w:val="en-GB"/>
        </w:rPr>
        <w:t>HSCs</w:t>
      </w:r>
      <w:r w:rsidRPr="00DD54E3">
        <w:rPr>
          <w:color w:val="000000" w:themeColor="text1"/>
          <w:lang w:val="en-GB"/>
        </w:rPr>
        <w:t xml:space="preserve"> </w:t>
      </w:r>
      <w:sdt>
        <w:sdtPr>
          <w:rPr>
            <w:color w:val="000000" w:themeColor="text1"/>
            <w:lang w:val="en-GB"/>
          </w:rPr>
          <w:alias w:val="To edit, see citavi.com/edit"/>
          <w:tag w:val="CitaviPlaceholder#96e9575d-74a2-4e3d-a395-42ae15587dec"/>
          <w:id w:val="-2004430853"/>
          <w:placeholder>
            <w:docPart w:val="FBC7F273D556452A98200476CC21C078"/>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VmNmNiYWVjLWFmODItNDFiMC05NGYwLThjOTdmN2ZlOTZmNSIsIlJhbmdlTGVuZ3RoIjoyMSwiUmVmZXJlbmNlSWQiOiJiYjQ1YTg1OS0xNDhlLTRlYWItODdiYy0wMTY5MmFhMDdiNz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FydGEiLCJMYXN0TmFtZSI6IlBvYmxldCIsIlByb3RlY3RlZCI6ZmFsc2UsIlNleCI6MCwiQ3JlYXRlZEJ5IjoiX0FMSSIsIkNyZWF0ZWRPbiI6IjIwMjItMDUtMjVUMDc6MjI6MjkiLCJNb2RpZmllZEJ5IjoiX0FMSSIsIklkIjoiNzdlM2U1ZDQtNTIzMy00OTQxLTlhNDYtMGVlNTM2ZjdiODJhIiwiTW9kaWZpZWRPbiI6IjIwMjItMDUtMjVUMDc6MjI6MjkiLCJQcm9qZWN0Ijp7IiRpZCI6IjUiLCIkdHlwZSI6IlN3aXNzQWNhZGVtaWMuQ2l0YXZpLlByb2plY3QsIFN3aXNzQWNhZGVtaWMuQ2l0YXZpIn19LHsiJGlkIjoiNiIsIiR0eXBlIjoiU3dpc3NBY2FkZW1pYy5DaXRhdmkuUGVyc29uLCBTd2lzc0FjYWRlbWljLkNpdGF2aSIsIkZpcnN0TmFtZSI6IkVzdGViYW4iLCJMYXN0TmFtZSI6IkdhcmPDrWEtQ3Vlc3RhIiwiUHJvdGVjdGVkIjpmYWxzZSwiU2V4IjowLCJDcmVhdGVkQnkiOiJfQUxJIiwiQ3JlYXRlZE9uIjoiMjAyMi0wNS0yNVQwNzoyMjoyOSIsIk1vZGlmaWVkQnkiOiJfQUxJIiwiSWQiOiIwMTZiYTk2OS04MzY5LTQ1MWUtYjA3Ny0yZGNhY2UxYjUyYWMiLCJNb2RpZmllZE9uIjoiMjAyMi0wNS0yNVQwNzoyMjoyOSIsIlByb2plY3QiOnsiJHJlZiI6IjUifX0seyIkaWQiOiI3IiwiJHR5cGUiOiJTd2lzc0FjYWRlbWljLkNpdGF2aS5QZXJzb24sIFN3aXNzQWNhZGVtaWMuQ2l0YXZpIiwiRmlyc3ROYW1lIjoiUG9tcGV1IiwiTGFzdE5hbWUiOiJDYXNhbm92YXMiLCJQcm90ZWN0ZWQiOmZhbHNlLCJTZXgiOjAsIkNyZWF0ZWRCeSI6Il9BTEkiLCJDcmVhdGVkT24iOiIyMDIyLTA1LTI1VDA3OjIyOjI5IiwiTW9kaWZpZWRCeSI6Il9BTEkiLCJJZCI6IjhiM2RhZTYyLTE2ZGEtNDU3OS1iYTU0LTZhYjhiZTg1OTU3MiIsIk1vZGlmaWVkT24iOiIyMDIyLTA1LTI1VDA3OjIyOjI5IiwiUHJvamVjdCI6eyIkcmVmIjoiNSJ9fV0sIkNpdGF0aW9uS2V5IjoiUG9ibGV0IGV0IGFsLiAyMDE4IiwiQ2l0YXRpb25LZXlVcGRhdGVUeXBlIjowLCJDb2xsYWJvcmF0b3JzIjpbXSwiRG9pIjoiMTAuMTAwNy9zMTA3OTYtMDE3LTk3MzQtNiIsIkVkaXRvcnMiOltdLCJFdmFsdWF0aW9uQ29tcGxleGl0eSI6MCwiRXZhbHVhdGlvblNvdXJjZVRleHRGb3JtYXQiOjAsIkdyb3VwcyI6W10sIkhhc0xhYmVsMSI6ZmFsc2UsIkhhc0xhYmVsMiI6ZmFsc2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DA3L3MxMDc5Ni0wMTctOTczNC02IiwiVXJpU3RyaW5nIjoiaHR0cHM6Ly9kb2kub3JnLzEwLjEwMDcvczEwNzk2LTAxNy05NzM0LTY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VUMDc6MjI6MjkiLCJNb2RpZmllZEJ5IjoiX0FMSSIsIklkIjoiOWZlMzllMWEtYmRhYy00NDBiLTg2ZWItMTQyYmZmMmE3Nzk4IiwiTW9kaWZpZWRPbiI6IjIwMjItMDUtMjVUMDc6MjI6MjkiLCJQcm9qZWN0Ijp7IiRyZWYiOiI1In19XSwiTnVtYmVyIjoiNiIsIk9yZ2FuaXphdGlvbnMiOltdLCJPdGhlcnNJbnZvbHZlZCI6W10sIlBhZ2VSYW5nZSI6IjxzcD5cclxuICA8bj4xMzYzPC9uPlxyXG4gIDxpbj50cnVlPC9pbj5cclxuICA8b3M+MTM2Mzwvb3M+XHJcbiAgPHBzPjEzNjM8L3BzPlxyXG48L3NwPlxyXG48ZXA+XHJcbiAgPG4+MTM3OTwvbj5cclxuICA8aW4+dHJ1ZTwvaW4+XHJcbiAgPG9zPjEzNzk8L29zPlxyXG4gIDxwcz4xMzc5PC9wcz5cclxuPC9lcD5cclxuPG9zPjEzNjMtMTM3OTwvb3M+IiwiUGVyaW9kaWNhbCI6eyIkaWQiOiIxMSIsIiR0eXBlIjoiU3dpc3NBY2FkZW1pYy5DaXRhdmkuUGVyaW9kaWNhbCwgU3dpc3NBY2FkZW1pYy5DaXRhdmkiLCJFaXNzbiI6IjE1NzItOTQxOSIsIklzc24iOiIxMzg3LTMzMjYiLCJOYW1lIjoiSW5mb3JtYXRpb24gU3lzdGVtcyBGcm9udGllcnMiLCJQYWdpbmF0aW9uIjowLCJQcm90ZWN0ZWQiOmZhbHNlLCJTdGFuZGFyZEFiYnJldmlhdGlvbiI6IkluZiBTeXN0IEZyb250IiwiQ3JlYXRlZEJ5IjoiX0FMSSIsIkNyZWF0ZWRPbiI6IjIwMjItMDUtMjVUMDc6MjI6MjkiLCJNb2RpZmllZEJ5IjoiX0FMSSIsIklkIjoiY2UwOWM5NzUtZjlkNS00OTVkLWIzOWMtNjg5MTNjZGUyNTljIiwiTW9kaWZpZWRPbiI6IjIwMjItMDUtMjVUMDc6MjI6MjkiLCJQcm9qZWN0Ijp7IiRyZWYiOiI1In19LCJQdWJsaXNoZXJzIjpbXSwiUXVvdGF0aW9ucyI6W10sIlJlZmVyZW5jZVR5cGUiOiJKb3VybmFsQXJ0aWNsZSIsIlNob3J0VGl0bGUiOiJQb2JsZXQsIEdhcmPDrWEtQ3Vlc3RhIGV0IGFsLiAyMDE4IOKAkyBDcm93ZHNvdXJjaW5nIHJvbGVzIiwiU2hvcnRUaXRsZVVwZGF0ZVR5cGUiOjAsIlNvdXJjZU9mQmlibGlvZ3JhcGhpY0luZm9ybWF0aW9uIjoiQ3Jvc3NSZWYiLCJTdGF0aWNJZHMiOlsiZTQ0MGRiODItZTMwMC00MTkyLTg3OTgtMGE5NzM4NTY0ZTMyIl0sIlRhYmxlT2ZDb250ZW50c0NvbXBsZXhpdHkiOjAsIlRhYmxlT2ZDb250ZW50c1NvdXJjZVRleHRGb3JtYXQiOjAsIlRhc2tzIjpbXSwiVGl0bGUiOiJDcm93ZHNvdXJjaW5nIHJvbGVzLCBtZXRob2RzIGFuZCB0b29scyBmb3IgZGF0YS1pbnRlbnNpdmUgZGlzYXN0ZXIgbWFuYWdlbWVudCIsIlRyYW5zbGF0b3JzIjpbXSwiVm9sdW1lIjoiMjAiLCJZZWFyIjoiMjAxOCIsIlllYXJSZXNvbHZlZCI6IjIwMTgiLCJDcmVhdGVkQnkiOiJfQUxJIiwiQ3JlYXRlZE9uIjoiMjAyMi0wNS0yNVQwNzoyMjoyOSIsIk1vZGlmaWVkQnkiOiJfQWxpIiwiSWQiOiJiYjQ1YTg1OS0xNDhlLTRlYWItODdiYy0wMTY5MmFhMDdiNzYiLCJNb2RpZmllZE9uIjoiMjAyMy0xMC0wMlQyMjoyOToxNSIsIlByb2plY3QiOnsiJHJlZiI6IjUifX0sIlVzZU51bWJlcmluZ1R5cGVPZlBhcmVudERvY3VtZW50IjpmYWxzZX1dLCJGb3JtYXR0ZWRUZXh0Ijp7IiRpZCI6IjEyIiwiQ291bnQiOjMsIlRleHRVbml0cyI6W3siJGlkIjoiMTMiLCJGb250U3R5bGUiOnsiJGlkIjoiMTQiLCJOZXV0cmFsIjp0cnVlfSwiUmVhZGluZ09yZGVyIjoxLCJUZXh0IjoiKFBvYmxldCJ9LHsiJGlkIjoiMTUiLCJGb250U3R5bGUiOnsiJGlkIjoiMTYiLCJJdGFsaWMiOnRydWV9LCJSZWFkaW5nT3JkZXIiOjEsIlRleHQiOiIgZXQgYWwuIn0seyIkaWQiOiIxNyIsIkZvbnRTdHlsZSI6eyIkaWQiOiIxOCIsIk5ldXRyYWwiOnRydWV9LCJSZWFkaW5nT3JkZXIiOjEsIlRleHQiOiIsIDIwMTgpIn1dfSwiVGFnIjoiQ2l0YXZpUGxhY2Vob2xkZXIjOTZlOTU3NWQtNzRhMi00ZTNkLWEzOTUtNDJhZTE1NTg3ZGVjIiwiVGV4dCI6IihQb2JsZXQgZXQgYWwuLCAyMDE4KSIsIldBSVZlcnNpb24iOiI2LjguMC4wIn0=}</w:instrText>
          </w:r>
          <w:r w:rsidRPr="00DD54E3">
            <w:rPr>
              <w:color w:val="000000" w:themeColor="text1"/>
              <w:lang w:val="en-GB"/>
            </w:rPr>
            <w:fldChar w:fldCharType="separate"/>
          </w:r>
          <w:r w:rsidR="00B10F20" w:rsidRPr="00DD54E3">
            <w:rPr>
              <w:color w:val="000000" w:themeColor="text1"/>
              <w:lang w:val="en-GB"/>
            </w:rPr>
            <w:t>(Poblet</w:t>
          </w:r>
          <w:r w:rsidR="00B10F20" w:rsidRPr="00DD54E3">
            <w:rPr>
              <w:i/>
              <w:color w:val="000000" w:themeColor="text1"/>
              <w:lang w:val="en-GB"/>
            </w:rPr>
            <w:t xml:space="preserve"> et al.</w:t>
          </w:r>
          <w:r w:rsidR="00B10F20" w:rsidRPr="00DD54E3">
            <w:rPr>
              <w:color w:val="000000" w:themeColor="text1"/>
              <w:lang w:val="en-GB"/>
            </w:rPr>
            <w:t>, 2018)</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926e2f67-2ba3-4960-8d74-f32d426eda2b"/>
          <w:id w:val="167757262"/>
          <w:placeholder>
            <w:docPart w:val="FBC7F273D556452A98200476CC21C078"/>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0Y2E3ODNhLTFiZGMtNGFkZi04ZDMxLTAwYmQ2ZGU1YjEwYSIsIlJhbmdlTGVuZ3RoIjoyNCwiUmVmZXJlbmNlSWQiOiJkMzFlMmFhNC1lZmJlLTQyZTMtYWIyMy03NGRlMTZhZDZhMzAiLCJOb1BhciI6dHJ1ZSwiT3B0aW9uMS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x1IiwiTGFzdE5hbWUiOiJZYW4iLCJQcm90ZWN0ZWQiOmZhbHNlLCJTZXgiOjAsIkNyZWF0ZWRCeSI6Il9BTEkiLCJDcmVhdGVkT24iOiIyMDIyLTA1LTI0VDE2OjAxOjU5IiwiTW9kaWZpZWRCeSI6Il9BTEkiLCJJZCI6Ijc3NTIwNmU3LThkNjAtNDBjNS05MDZjLWNhOTUzMTI4ZTYxNCIsIk1vZGlmaWVkT24iOiIyMDIyLTA1LTI0VDE2OjAxOjU5IiwiUHJvamVjdCI6eyIkaWQiOiI1IiwiJHR5cGUiOiJTd2lzc0FjYWRlbWljLkNpdGF2aS5Qcm9qZWN0LCBTd2lzc0FjYWRlbWljLkNpdGF2aSJ9fSx7IiRpZCI6IjYiLCIkdHlwZSI6IlN3aXNzQWNhZGVtaWMuQ2l0YXZpLlBlcnNvbiwgU3dpc3NBY2FkZW1pYy5DaXRhdmkiLCJGaXJzdE5hbWUiOiJBbGZvbnNvIiwiTGFzdE5hbWUiOiJQZWRyYXph4oCQTWFydGluZXoiLCJNaWRkbGVOYW1lIjoiSi4iLCJQcm90ZWN0ZWQiOmZhbHNlLCJTZXgiOjIsIkNyZWF0ZWRCeSI6Il9BTEkiLCJDcmVhdGVkT24iOiIyMDIyLTA1LTA4VDA1OjU1OjQzIiwiTW9kaWZpZWRCeSI6Il9BTEkiLCJJZCI6IjlmOTk0MThhLWUwM2YtNDY4My05NGUwLTZlMmI3ZTI0N2M2YSIsIk1vZGlmaWVkT24iOiIyMDIyLTA1LTA4VDA1OjU1OjQzIiwiUHJvamVjdCI6eyIkcmVmIjoiNSJ9fV0sIkNpdGF0aW9uS2V5IjoiWWFuIGV0IGFsLiAyMDE5IiwiQ2l0YXRpb25LZXlVcGRhdGVUeXBlIjowLCJDb2xsYWJvcmF0b3JzIjpbXSwiRG9pIjoiMTAuMTExMS9wb21zLjEzMDY0IiwiRWRpdG9ycyI6W10sIkV2YWx1YXRpb25Db21wbGV4aXR5IjowLCJFdmFsdWF0aW9uU291cmNlVGV4dEZvcm1hdCI6MCwiR3JvdXBzIjpbXSwiSGFzTGFiZWwxIjpmYWxzZSwiSGFzTGFiZWwyIjpmYWxzZSwiS2V5d29yZHMiOltdLCJMb2NhdGlvbnMiOlt7IiRpZCI6IjciLCIkdHlwZSI6IlN3aXNzQWNhZGVtaWMuQ2l0YXZpLkxvY2F0aW9uLCBTd2lzc0FjYWRlbWljLkNpdGF2aSIsIkFkZHJlc3MiOnsiJGlkIjoiOCIsIiR0eXBlIjoiU3dpc3NBY2FkZW1pYy5DaXRhdmkuTGlua2VkUmVzb3VyY2UsIFN3aXNzQWNhZGVtaWMuQ2l0YXZpIiwiTGlua2VkUmVzb3VyY2VUeXBlIjo1LCJPcmlnaW5hbFN0cmluZyI6IjEwLjExMTEvcG9tcy4xMzA2NCIsIlVyaVN0cmluZyI6Imh0dHBzOi8vZG9pLm9yZy8xMC4xMTExL3BvbXMuMTMwNj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yNFQxNjowMTo1OSIsIk1vZGlmaWVkQnkiOiJfQUxJIiwiSWQiOiI3OWM4NTQyMy0xZDE4LTQxOTUtODM2Zi0xNzhiMmE5YTQ1NjAiLCJNb2RpZmllZE9uIjoiMjAyMi0wNS0yNFQxNjowMTo1OSIsIlByb2plY3QiOnsiJHJlZiI6IjUifX1dLCJOdW1iZXIiOiIxMCIsIk9yZ2FuaXphdGlvbnMiOltdLCJPdGhlcnNJbnZvbHZlZCI6W10sIlBhZ2VSYW5nZSI6IjxzcD5cclxuICA8bj4yNTE0PC9uPlxyXG4gIDxpbj50cnVlPC9pbj5cclxuICA8b3M+MjUxNDwvb3M+XHJcbiAgPHBzPjI1MTQ8L3BzPlxyXG48L3NwPlxyXG48ZXA+XHJcbiAgPG4+MjUzMjwvbj5cclxuICA8aW4+dHJ1ZTwvaW4+XHJcbiAgPG9zPjI1MzI8L29zPlxyXG4gIDxwcz4yNTMyPC9wcz5cclxuPC9lcD5cclxuPG9zPjI1MTQtMjUzMjwvb3M+IiwiUGVyaW9kaWNhbCI6eyIkaWQiOiIxMC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dLCJRdW90YXRpb25zIjpbXSwiUmVmZXJlbmNlVHlwZSI6IkpvdXJuYWxBcnRpY2xlIiwiU2hvcnRUaXRsZSI6IllhbiwgUGVkcmF6YeKAkE1hcnRpbmV6IDIwMTkg4oCTIFNvY2lhbCBNZWRpYSBmb3IgRGlzYXN0ZXIgTWFuYWdlbWVudCIsIlNob3J0VGl0bGVVcGRhdGVUeXBlIjowLCJTb3VyY2VPZkJpYmxpb2dyYXBoaWNJbmZvcm1hdGlvbiI6IkNyb3NzUmVmIiwiU3RhdGljSWRzIjpbIjUyMTZlODZmLTAxZGUtNDkyZS05MTVjLTgxNmI2OTUxNGQzYSJdLCJUYWJsZU9mQ29udGVudHNDb21wbGV4aXR5IjowLCJUYWJsZU9mQ29udGVudHNTb3VyY2VUZXh0Rm9ybWF0IjowLCJUYXNrcyI6W10sIlRpdGxlIjoiU29jaWFsIE1lZGlhIGZvciBEaXNhc3RlciBNYW5hZ2VtZW50OiBPcGVyYXRpb25hbCBWYWx1ZSBvZiB0aGUgU29jaWFsIENvbnZlcnNhdGlvbiIsIlRyYW5zbGF0b3JzIjpbXSwiVm9sdW1lIjoiMjgiLCJZZWFyIjoiMjAxOSIsIlllYXJSZXNvbHZlZCI6IjIwMTkiLCJDcmVhdGVkQnkiOiJfQUxJIiwiQ3JlYXRlZE9uIjoiMjAyMi0wNS0yNFQxNjowMTo1OSIsIk1vZGlmaWVkQnkiOiJfQWxpIiwiSWQiOiJkMzFlMmFhNC1lZmJlLTQyZTMtYWIyMy03NGRlMTZhZDZhMzAiLCJNb2RpZmllZE9uIjoiMjAyMy0xMC0wMlQyMjoyOToxNSIsIlByb2plY3QiOnsiJHJlZiI6IjUifX0sIlVzZU51bWJlcmluZ1R5cGVPZlBhcmVudERvY3VtZW50IjpmYWxzZX1dLCJGb3JtYXR0ZWRUZXh0Ijp7IiRpZCI6IjExIiwiQ291bnQiOjEsIlRleHRVbml0cyI6W3siJGlkIjoiMTIiLCJGb250U3R5bGUiOnsiJGlkIjoiMTMiLCJOZXV0cmFsIjp0cnVlfSwiUmVhZGluZ09yZGVyIjoxLCJUZXh0IjoiWWFuIGFuZCBQZWRyYXph4oCQTWFydGluZXoifV19LCJUYWciOiJDaXRhdmlQbGFjZWhvbGRlciM5MjZlMmY2Ny0yYmEzLTQ5NjAtOGQ3NC1mMzJkNDI2ZWRhMmIiLCJUZXh0IjoiWWFuIGFuZCBQZWRyYXph4oCQTWFydGluZXoiLCJXQUlWZXJzaW9uIjoiNi44LjAuMCJ9}</w:instrText>
          </w:r>
          <w:r w:rsidRPr="00DD54E3">
            <w:rPr>
              <w:color w:val="000000" w:themeColor="text1"/>
              <w:lang w:val="en-GB"/>
            </w:rPr>
            <w:fldChar w:fldCharType="separate"/>
          </w:r>
          <w:r w:rsidR="00B10F20" w:rsidRPr="00DD54E3">
            <w:rPr>
              <w:color w:val="000000" w:themeColor="text1"/>
              <w:lang w:val="en-GB"/>
            </w:rPr>
            <w:t>Yan and Pedraza‐Martinez</w:t>
          </w:r>
          <w:r w:rsidRPr="00DD54E3">
            <w:rPr>
              <w:color w:val="000000" w:themeColor="text1"/>
              <w:lang w:val="en-GB"/>
            </w:rPr>
            <w:fldChar w:fldCharType="end"/>
          </w:r>
        </w:sdtContent>
      </w:sdt>
      <w:r w:rsidRPr="00DD54E3">
        <w:rPr>
          <w:color w:val="000000" w:themeColor="text1"/>
          <w:lang w:val="en-GB"/>
        </w:rPr>
        <w:t xml:space="preserve"> </w:t>
      </w:r>
      <w:sdt>
        <w:sdtPr>
          <w:rPr>
            <w:color w:val="000000" w:themeColor="text1"/>
            <w:lang w:val="en-GB"/>
          </w:rPr>
          <w:alias w:val="To edit, see citavi.com/edit"/>
          <w:tag w:val="CitaviPlaceholder#143d821f-fcd9-4f6a-b625-4835ec7f88c8"/>
          <w:id w:val="-1637788294"/>
          <w:placeholder>
            <w:docPart w:val="DefaultPlaceholder_-1854013440"/>
          </w:placeholder>
        </w:sdtPr>
        <w:sdtContent>
          <w:r w:rsidR="00E0104D"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4YmI4NWZmLTg3YjctNDlmOC05NzFhLTc2YzVjMjdjY2Y5ZSIsIlJhbmdlTGVuZ3RoIjo2LCJSZWZlcmVuY2VJZCI6ImQzMWUyYWE0LWVmYmUtNDJlMy1hYjIzLTc0ZGUxNmFkNmEzM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MdSIsIkxhc3ROYW1lIjoiWWFuIiwiUHJvdGVjdGVkIjpmYWxzZSwiU2V4IjowLCJDcmVhdGVkQnkiOiJfQUxJIiwiQ3JlYXRlZE9uIjoiMjAyMi0wNS0yNFQxNjowMTo1OSIsIk1vZGlmaWVkQnkiOiJfQUxJIiwiSWQiOiI3NzUyMDZlNy04ZDYwLTQwYzUtOTA2Yy1jYTk1MzEyOGU2MTQiLCJNb2RpZmllZE9uIjoiMjAyMi0wNS0yNFQxNjowMTo1OSIsIlByb2plY3QiOnsiJGlkIjoiNSIsIiR0eXBlIjoiU3dpc3NBY2FkZW1pYy5DaXRhdmkuUHJvamVjdCwgU3dpc3NBY2FkZW1pYy5DaXRhdmkifX0seyIkaWQiOiI2IiwiJHR5cGUiOiJTd2lzc0FjYWRlbWljLkNpdGF2aS5QZXJzb24sIFN3aXNzQWNhZGVtaWMuQ2l0YXZpIiwiRmlyc3ROYW1lIjoiQWxmb25zbyIsIkxhc3ROYW1lIjoiUGVkcmF6YeKAkE1hcnRpbmV6IiwiTWlkZGxlTmFtZSI6IkouIiwiUHJvdGVjdGVkIjpmYWxzZSwiU2V4IjoyLCJDcmVhdGVkQnkiOiJfQUxJIiwiQ3JlYXRlZE9uIjoiMjAyMi0wNS0wOFQwNTo1NTo0MyIsIk1vZGlmaWVkQnkiOiJfQUxJIiwiSWQiOiI5Zjk5NDE4YS1lMDNmLTQ2ODMtOTRlMC02ZTJiN2UyNDdjNmEiLCJNb2RpZmllZE9uIjoiMjAyMi0wNS0wOFQwNTo1NTo0MyIsIlByb2plY3QiOnsiJHJlZiI6IjUifX1dLCJDaXRhdGlvbktleSI6IllhbiBldCBhbC4gMjAxOSIsIkNpdGF0aW9uS2V5VXBkYXRlVHlwZSI6MCwiQ29sbGFib3JhdG9ycyI6W10sIkRvaSI6IjEwLjExMTEvcG9tcy4xMzA2NCIsIkVkaXRvcnMiOltdLCJFdmFsdWF0aW9uQ29tcGxleGl0eSI6MCwiRXZhbHVhdGlvblNvdXJjZVRleHRGb3JtYXQiOjAsIkdyb3VwcyI6W10sIkhhc0xhYmVsMSI6ZmFsc2UsIkhhc0xhYmVsMiI6ZmFsc2UsIktleXdvcmRzIjpbXSwiTG9jYXRpb25zIjpbeyIkaWQiOiI3IiwiJHR5cGUiOiJTd2lzc0FjYWRlbWljLkNpdGF2aS5Mb2NhdGlvbiwgU3dpc3NBY2FkZW1pYy5DaXRhdmkiLCJBZGRyZXNzIjp7IiRpZCI6IjgiLCIkdHlwZSI6IlN3aXNzQWNhZGVtaWMuQ2l0YXZpLkxpbmtlZFJlc291cmNlLCBTd2lzc0FjYWRlbWljLkNpdGF2aSIsIkxpbmtlZFJlc291cmNlVHlwZSI6NSwiT3JpZ2luYWxTdHJpbmciOiIxMC4xMTExL3BvbXMuMTMwNjQiLCJVcmlTdHJpbmciOiJodHRwczovL2RvaS5vcmcvMTAuMTExMS9wb21zLjEzMDY0IiwiTGlua2VkUmVzb3VyY2VTdGF0dXMiOjgsIlByb3BlcnRpZXMiOnsiJGlkIjoi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RUMTY6MDE6NTkiLCJNb2RpZmllZEJ5IjoiX0FMSSIsIklkIjoiNzljODU0MjMtMWQxOC00MTk1LTgzNmYtMTc4YjJhOWE0NTYwIiwiTW9kaWZpZWRPbiI6IjIwMjItMDUtMjRUMTY6MDE6NTkiLCJQcm9qZWN0Ijp7IiRyZWYiOiI1In19XSwiTnVtYmVyIjoiMTAiLCJPcmdhbml6YXRpb25zIjpbXSwiT3RoZXJzSW52b2x2ZWQiOltdLCJQYWdlUmFuZ2UiOiI8c3A+XHJcbiAgPG4+MjUxNDwvbj5cclxuICA8aW4+dHJ1ZTwvaW4+XHJcbiAgPG9zPjI1MTQ8L29zPlxyXG4gIDxwcz4yNTE0PC9wcz5cclxuPC9zcD5cclxuPGVwPlxyXG4gIDxuPjI1MzI8L24+XHJcbiAgPGluPnRydWU8L2luPlxyXG4gIDxvcz4yNTMyPC9vcz5cclxuICA8cHM+MjUzMjwvcHM+XHJcbjwvZXA+XHJcbjxvcz4yNTE0LTI1MzI8L29zPiIsIlBlcmlvZGljYWwiOnsiJGlkIjoiMTAiLCIkdHlwZSI6IlN3aXNzQWNhZGVtaWMuQ2l0YXZpLlBlcmlvZGljYWwsIFN3aXNzQWNhZGVtaWMuQ2l0YXZpIiwiSXNzbiI6IjEwNTkxNDc4IiwiTmFtZSI6IlByb2R1Y3Rpb24gYW5kIE9wZXJhdGlvbnMgTWFuYWdlbWVudCIsIlBhZ2luYXRpb24iOjAsIlByb3RlY3RlZCI6ZmFsc2UsIlN0YW5kYXJkQWJicmV2aWF0aW9uIjoiUHJvZCBPcGVyIE1hbmFnIiwiQ3JlYXRlZEJ5IjoiX0FMSSIsIkNyZWF0ZWRPbiI6IjIwMjItMDMtMTRUMDU6MTk6MTciLCJNb2RpZmllZEJ5IjoiX0FMSSIsIklkIjoiNDZkZjg3OTctODc1My00YTU3LTg1ZjEtOGQ5Nzg0NzRmNzU2IiwiTW9kaWZpZWRPbiI6IjIwMjItMDMtMTRUMDU6MTk6MTciLCJQcm9qZWN0Ijp7IiRyZWYiOiI1In19LCJQdWJsaXNoZXJzIjpbXSwiUXVvdGF0aW9ucyI6W10sIlJlZmVyZW5jZVR5cGUiOiJKb3VybmFsQXJ0aWNsZSIsIlNob3J0VGl0bGUiOiJZYW4sIFBlZHJhemHigJBNYXJ0aW5leiAyMDE5IOKAkyBTb2NpYWwgTWVkaWEgZm9yIERpc2FzdGVyIE1hbmFnZW1lbnQiLCJTaG9ydFRpdGxlVXBkYXRlVHlwZSI6MCwiU291cmNlT2ZCaWJsaW9ncmFwaGljSW5mb3JtYXRpb24iOiJDcm9zc1JlZiIsIlN0YXRpY0lkcyI6WyI1MjE2ZTg2Zi0wMWRlLTQ5MmUtOTE1Yy04MTZiNjk1MTRkM2EiXSwiVGFibGVPZkNvbnRlbnRzQ29tcGxleGl0eSI6MCwiVGFibGVPZkNvbnRlbnRzU291cmNlVGV4dEZvcm1hdCI6MCwiVGFza3MiOltdLCJUaXRsZSI6IlNvY2lhbCBNZWRpYSBmb3IgRGlzYXN0ZXIgTWFuYWdlbWVudDogT3BlcmF0aW9uYWwgVmFsdWUgb2YgdGhlIFNvY2lhbCBDb252ZXJzYXRpb24iLCJUcmFuc2xhdG9ycyI6W10sIlZvbHVtZSI6IjI4IiwiWWVhciI6IjIwMTkiLCJZZWFyUmVzb2x2ZWQiOiIyMDE5IiwiQ3JlYXRlZEJ5IjoiX0FMSSIsIkNyZWF0ZWRPbiI6IjIwMjItMDUtMjRUMTY6MDE6NTkiLCJNb2RpZmllZEJ5IjoiX0FsaSIsIklkIjoiZDMxZTJhYTQtZWZiZS00MmUzLWFiMjMtNzRkZTE2YWQ2YTMwIiwiTW9kaWZpZWRPbiI6IjIwMjMtMTAtMDJUMjI6Mjk6MTUiLCJQcm9qZWN0Ijp7IiRyZWYiOiI1In19LCJVc2VOdW1iZXJpbmdUeXBlT2ZQYXJlbnREb2N1bWVudCI6ZmFsc2UsIlllYXJPbmx5Ijp0cnVlfV0sIkZvcm1hdHRlZFRleHQiOnsiJGlkIjoiMTEiLCJDb3VudCI6MSwiVGV4dFVuaXRzIjpbeyIkaWQiOiIxMiIsIkZvbnRTdHlsZSI6eyIkaWQiOiIxMyIsIk5ldXRyYWwiOnRydWV9LCJSZWFkaW5nT3JkZXIiOjEsIlRleHQiOiIoMjAxOSkifV19LCJUYWciOiJDaXRhdmlQbGFjZWhvbGRlciMxNDNkODIxZi1mY2Q5LTRmNmEtYjYyNS00ODM1ZWM3Zjg4YzgiLCJUZXh0IjoiKDIwMTkpIiwiV0FJVmVyc2lvbiI6IjYuOC4wLjAifQ==}</w:instrText>
          </w:r>
          <w:r w:rsidR="00E0104D" w:rsidRPr="00DD54E3">
            <w:rPr>
              <w:color w:val="000000" w:themeColor="text1"/>
              <w:lang w:val="en-GB"/>
            </w:rPr>
            <w:fldChar w:fldCharType="separate"/>
          </w:r>
          <w:r w:rsidR="00B10F20" w:rsidRPr="00DD54E3">
            <w:rPr>
              <w:color w:val="000000" w:themeColor="text1"/>
              <w:lang w:val="en-GB"/>
            </w:rPr>
            <w:t>(2019)</w:t>
          </w:r>
          <w:r w:rsidR="00E0104D" w:rsidRPr="00DD54E3">
            <w:rPr>
              <w:color w:val="000000" w:themeColor="text1"/>
              <w:lang w:val="en-GB"/>
            </w:rPr>
            <w:fldChar w:fldCharType="end"/>
          </w:r>
        </w:sdtContent>
      </w:sdt>
      <w:r w:rsidR="00E0104D" w:rsidRPr="00DD54E3">
        <w:rPr>
          <w:color w:val="000000" w:themeColor="text1"/>
          <w:lang w:val="en-GB"/>
        </w:rPr>
        <w:t xml:space="preserve"> </w:t>
      </w:r>
      <w:r w:rsidRPr="00DD54E3">
        <w:rPr>
          <w:color w:val="000000" w:themeColor="text1"/>
          <w:lang w:val="en-GB"/>
        </w:rPr>
        <w:t xml:space="preserve">studied social media implications during disaster preparedness, response, and recovery. They </w:t>
      </w:r>
      <w:r w:rsidR="009E661C" w:rsidRPr="00DD54E3">
        <w:rPr>
          <w:color w:val="000000" w:themeColor="text1"/>
          <w:lang w:val="en-GB"/>
        </w:rPr>
        <w:t>suggested that HOs</w:t>
      </w:r>
      <w:r w:rsidRPr="00DD54E3">
        <w:rPr>
          <w:color w:val="000000" w:themeColor="text1"/>
          <w:lang w:val="en-GB"/>
        </w:rPr>
        <w:t xml:space="preserve"> should post more details targeting potential donors and volunteers besides posting information directed to victims. Although there has been some research on social media </w:t>
      </w:r>
      <w:r w:rsidR="00AB6AA5" w:rsidRPr="00DD54E3">
        <w:rPr>
          <w:color w:val="000000" w:themeColor="text1"/>
          <w:lang w:val="en-GB"/>
        </w:rPr>
        <w:t>use</w:t>
      </w:r>
      <w:r w:rsidRPr="00DD54E3">
        <w:rPr>
          <w:color w:val="000000" w:themeColor="text1"/>
          <w:lang w:val="en-GB"/>
        </w:rPr>
        <w:t xml:space="preserve"> </w:t>
      </w:r>
      <w:r w:rsidR="001B740C" w:rsidRPr="00DD54E3">
        <w:rPr>
          <w:color w:val="000000" w:themeColor="text1"/>
          <w:lang w:val="en-GB"/>
        </w:rPr>
        <w:t>in</w:t>
      </w:r>
      <w:r w:rsidRPr="00DD54E3">
        <w:rPr>
          <w:color w:val="000000" w:themeColor="text1"/>
          <w:lang w:val="en-GB"/>
        </w:rPr>
        <w:t xml:space="preserve"> humanitarian operations, no study has addressed the </w:t>
      </w:r>
      <w:r w:rsidR="009E661C" w:rsidRPr="00DD54E3">
        <w:rPr>
          <w:color w:val="000000" w:themeColor="text1"/>
          <w:lang w:val="en-GB"/>
        </w:rPr>
        <w:t>interplay between social</w:t>
      </w:r>
      <w:r w:rsidRPr="00DD54E3">
        <w:rPr>
          <w:color w:val="000000" w:themeColor="text1"/>
          <w:lang w:val="en-GB"/>
        </w:rPr>
        <w:t xml:space="preserve"> media and </w:t>
      </w:r>
      <w:r w:rsidR="0009059E" w:rsidRPr="00DD54E3">
        <w:rPr>
          <w:color w:val="000000" w:themeColor="text1"/>
          <w:lang w:val="en-GB"/>
        </w:rPr>
        <w:t>SHSCM</w:t>
      </w:r>
      <w:r w:rsidRPr="00DD54E3">
        <w:rPr>
          <w:color w:val="000000" w:themeColor="text1"/>
          <w:lang w:val="en-GB"/>
        </w:rPr>
        <w:t xml:space="preserve">. Social media is a powerful </w:t>
      </w:r>
      <w:r w:rsidR="00C040EA" w:rsidRPr="00DD54E3">
        <w:rPr>
          <w:color w:val="000000" w:themeColor="text1"/>
          <w:lang w:val="en-GB"/>
        </w:rPr>
        <w:t>tool</w:t>
      </w:r>
      <w:r w:rsidRPr="00DD54E3">
        <w:rPr>
          <w:color w:val="000000" w:themeColor="text1"/>
          <w:lang w:val="en-GB"/>
        </w:rPr>
        <w:t xml:space="preserve"> </w:t>
      </w:r>
      <w:r w:rsidR="00BB67B8" w:rsidRPr="00DD54E3">
        <w:rPr>
          <w:color w:val="000000" w:themeColor="text1"/>
          <w:lang w:val="en-GB"/>
        </w:rPr>
        <w:t xml:space="preserve">for </w:t>
      </w:r>
      <w:r w:rsidRPr="00DD54E3">
        <w:rPr>
          <w:color w:val="000000" w:themeColor="text1"/>
          <w:lang w:val="en-GB"/>
        </w:rPr>
        <w:t xml:space="preserve">influencing </w:t>
      </w:r>
      <w:r w:rsidR="009E661C" w:rsidRPr="00DD54E3">
        <w:rPr>
          <w:color w:val="000000" w:themeColor="text1"/>
          <w:lang w:val="en-GB"/>
        </w:rPr>
        <w:t>users’ behaviour due</w:t>
      </w:r>
      <w:r w:rsidR="00A4144D" w:rsidRPr="00DD54E3">
        <w:rPr>
          <w:color w:val="000000" w:themeColor="text1"/>
          <w:lang w:val="en-GB"/>
        </w:rPr>
        <w:t xml:space="preserve"> </w:t>
      </w:r>
      <w:r w:rsidR="009E661C" w:rsidRPr="00DD54E3">
        <w:rPr>
          <w:color w:val="000000" w:themeColor="text1"/>
          <w:lang w:val="en-GB"/>
        </w:rPr>
        <w:t>to its ability</w:t>
      </w:r>
      <w:r w:rsidR="00A4144D" w:rsidRPr="00DD54E3">
        <w:rPr>
          <w:color w:val="000000" w:themeColor="text1"/>
          <w:lang w:val="en-GB"/>
        </w:rPr>
        <w:t xml:space="preserve"> to target large audiences</w:t>
      </w:r>
      <w:r w:rsidR="00C63E9A" w:rsidRPr="00DD54E3">
        <w:rPr>
          <w:color w:val="000000" w:themeColor="text1"/>
          <w:lang w:val="en-GB"/>
        </w:rPr>
        <w:t>,</w:t>
      </w:r>
      <w:r w:rsidR="00AB6AA5" w:rsidRPr="00DD54E3">
        <w:rPr>
          <w:color w:val="000000" w:themeColor="text1"/>
          <w:lang w:val="en-GB"/>
        </w:rPr>
        <w:t xml:space="preserve"> which </w:t>
      </w:r>
      <w:r w:rsidRPr="00DD54E3">
        <w:rPr>
          <w:color w:val="000000" w:themeColor="text1"/>
          <w:lang w:val="en-GB"/>
        </w:rPr>
        <w:t xml:space="preserve">has </w:t>
      </w:r>
      <w:r w:rsidR="00C040EA" w:rsidRPr="00DD54E3">
        <w:rPr>
          <w:color w:val="000000" w:themeColor="text1"/>
          <w:lang w:val="en-GB"/>
        </w:rPr>
        <w:t>important</w:t>
      </w:r>
      <w:r w:rsidRPr="00DD54E3">
        <w:rPr>
          <w:color w:val="000000" w:themeColor="text1"/>
          <w:lang w:val="en-GB"/>
        </w:rPr>
        <w:t xml:space="preserve"> implications for achieving sustainability in </w:t>
      </w:r>
      <w:r w:rsidR="00433D06" w:rsidRPr="00DD54E3">
        <w:rPr>
          <w:color w:val="000000" w:themeColor="text1"/>
          <w:lang w:val="en-GB"/>
        </w:rPr>
        <w:t>HSCs</w:t>
      </w:r>
      <w:r w:rsidRPr="00DD54E3">
        <w:rPr>
          <w:color w:val="000000" w:themeColor="text1"/>
          <w:lang w:val="en-GB"/>
        </w:rPr>
        <w:t xml:space="preserve">. Future research could investigate how </w:t>
      </w:r>
      <w:r w:rsidR="0026618E" w:rsidRPr="00DD54E3">
        <w:rPr>
          <w:color w:val="000000" w:themeColor="text1"/>
          <w:lang w:val="en-GB"/>
        </w:rPr>
        <w:t xml:space="preserve">people affected by crisis </w:t>
      </w:r>
      <w:r w:rsidRPr="00DD54E3">
        <w:rPr>
          <w:color w:val="000000" w:themeColor="text1"/>
          <w:lang w:val="en-GB"/>
        </w:rPr>
        <w:t xml:space="preserve">views </w:t>
      </w:r>
      <w:r w:rsidR="009E661C" w:rsidRPr="00DD54E3">
        <w:rPr>
          <w:color w:val="000000" w:themeColor="text1"/>
          <w:lang w:val="en-GB"/>
        </w:rPr>
        <w:t>regarding the sustainability</w:t>
      </w:r>
      <w:r w:rsidRPr="00DD54E3">
        <w:rPr>
          <w:color w:val="000000" w:themeColor="text1"/>
          <w:lang w:val="en-GB"/>
        </w:rPr>
        <w:t xml:space="preserve"> efforts of humanitarian actors may be </w:t>
      </w:r>
      <w:r w:rsidR="001B2B24" w:rsidRPr="00DD54E3">
        <w:rPr>
          <w:color w:val="000000" w:themeColor="text1"/>
          <w:lang w:val="en-GB"/>
        </w:rPr>
        <w:t>obtained</w:t>
      </w:r>
      <w:r w:rsidRPr="00DD54E3">
        <w:rPr>
          <w:color w:val="000000" w:themeColor="text1"/>
          <w:lang w:val="en-GB"/>
        </w:rPr>
        <w:t xml:space="preserve"> from social media, which H</w:t>
      </w:r>
      <w:r w:rsidR="00EC5AD5" w:rsidRPr="00DD54E3">
        <w:rPr>
          <w:color w:val="000000" w:themeColor="text1"/>
          <w:lang w:val="en-GB"/>
        </w:rPr>
        <w:t>O</w:t>
      </w:r>
      <w:r w:rsidRPr="00DD54E3">
        <w:rPr>
          <w:color w:val="000000" w:themeColor="text1"/>
          <w:lang w:val="en-GB"/>
        </w:rPr>
        <w:t>s c</w:t>
      </w:r>
      <w:r w:rsidR="00AB6AA5" w:rsidRPr="00DD54E3">
        <w:rPr>
          <w:color w:val="000000" w:themeColor="text1"/>
          <w:lang w:val="en-GB"/>
        </w:rPr>
        <w:t>ould</w:t>
      </w:r>
      <w:r w:rsidRPr="00DD54E3">
        <w:rPr>
          <w:color w:val="000000" w:themeColor="text1"/>
          <w:lang w:val="en-GB"/>
        </w:rPr>
        <w:t xml:space="preserve"> use to </w:t>
      </w:r>
      <w:r w:rsidR="00556155" w:rsidRPr="00DD54E3">
        <w:rPr>
          <w:color w:val="000000" w:themeColor="text1"/>
          <w:lang w:val="en-GB"/>
        </w:rPr>
        <w:t xml:space="preserve">better </w:t>
      </w:r>
      <w:r w:rsidRPr="00DD54E3">
        <w:rPr>
          <w:color w:val="000000" w:themeColor="text1"/>
          <w:lang w:val="en-GB"/>
        </w:rPr>
        <w:t xml:space="preserve">understand and enhance their sustainability efforts. Social media analytics can be beneficial in achieving this objective </w:t>
      </w:r>
      <w:sdt>
        <w:sdtPr>
          <w:rPr>
            <w:color w:val="000000" w:themeColor="text1"/>
            <w:lang w:val="en-GB"/>
          </w:rPr>
          <w:alias w:val="To edit, see citavi.com/edit"/>
          <w:tag w:val="CitaviPlaceholder#295ce550-6091-44d5-83db-064f6a02a947"/>
          <w:id w:val="1040942716"/>
          <w:placeholder>
            <w:docPart w:val="FBC7F273D556452A98200476CC21C078"/>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1OGQyNDBmLTNkMTgtNDY2Ny1hYWM4LTgwZDEwMzExZGY5NiIsIlJhbmdlTGVuZ3RoIjoyMiwiUmVmZXJlbmNlSWQiOiJlZTkyMDM0NS02OWU1LTQ2MzgtYTE2Ny0yYTlmNjE2MWRiODQ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XNoaXNoIiwiTGFzdE5hbWUiOiJSYXRob3JlIiwiTWlkZGxlTmFtZSI6IksuIiwiUHJvdGVjdGVkIjpmYWxzZSwiU2V4IjowLCJDcmVhdGVkQnkiOiJfQUxJIiwiQ3JlYXRlZE9uIjoiMjAyMi0wNS0yNVQwNDoxOToxNSIsIk1vZGlmaWVkQnkiOiJfQUxJIiwiSWQiOiIxN2NhNTlmYy00ZGEyLTQ5YmQtODgxNC05YzI3MzI2NjEzZTEiLCJNb2RpZmllZE9uIjoiMjAyMi0wNS0yNVQwNDoxOToxNSIsIlByb2plY3QiOnsiJGlkIjoiNSIsIiR0eXBlIjoiU3dpc3NBY2FkZW1pYy5DaXRhdmkuUHJvamVjdCwgU3dpc3NBY2FkZW1pYy5DaXRhdmkifX0seyIkaWQiOiI2IiwiJHR5cGUiOiJTd2lzc0FjYWRlbWljLkNpdGF2aS5QZXJzb24sIFN3aXNzQWNhZGVtaWMuQ2l0YXZpIiwiRmlyc3ROYW1lIjoiQXJwYW4iLCJMYXN0TmFtZSI6IkthciIsIk1pZGRsZU5hbWUiOiJLLiIsIlByb3RlY3RlZCI6ZmFsc2UsIlNleCI6MCwiQ3JlYXRlZEJ5IjoiX0FMSSIsIkNyZWF0ZWRPbiI6IjIwMjItMDUtMjVUMDQ6MTk6MTUiLCJNb2RpZmllZEJ5IjoiX0FMSSIsIklkIjoiYzI1ODdlOWItNmE2My00ODIyLTkzMzktMTAwYjE4OTA5M2M2IiwiTW9kaWZpZWRPbiI6IjIwMjItMDUtMjVUMDQ6MTk6MTUiLCJQcm9qZWN0Ijp7IiRyZWYiOiI1In19LHsiJGlkIjoiNyIsIiR0eXBlIjoiU3dpc3NBY2FkZW1pYy5DaXRhdmkuUGVyc29uLCBTd2lzc0FjYWRlbWljLkNpdGF2aSIsIkZpcnN0TmFtZSI6IlAuIiwiTGFzdE5hbWUiOiJJbGF2YXJhc2FuIiwiTWlkZGxlTmFtZSI6IlZpZ25lc3dhcmEiLCJQcm90ZWN0ZWQiOmZhbHNlLCJTZXgiOjAsIkNyZWF0ZWRCeSI6Il9BTEkiLCJDcmVhdGVkT24iOiIyMDIyLTA1LTI1VDA0OjE5OjE1IiwiTW9kaWZpZWRCeSI6Il9BTEkiLCJJZCI6IjIxNGE0ZGFiLTNhNGUtNGEwYy1iOTAwLWI3NzQyMmFjZTNhYyIsIk1vZGlmaWVkT24iOiIyMDIyLTA1LTI1VDA0OjE5OjE1IiwiUHJvamVjdCI6eyIkcmVmIjoiNSJ9fV0sIkNpdGF0aW9uS2V5IjoiUmF0aG9yZSBldCBhbC4gMjAxNyIsIkNpdGF0aW9uS2V5VXBkYXRlVHlwZSI6MCwiQ29sbGFib3JhdG9ycyI6W10sIkRvaSI6IjEwLjEyODcvZGVjYS4yMDE3LjAzNTUiLCJFZGl0b3JzIjpbXSwiRXZhbHVhdGlvbkNvbXBsZXhpdHkiOjAsIkV2YWx1YXRpb25Tb3VyY2VUZXh0Rm9ybWF0IjowLCJHcm91cHMiOltdLCJIYXNMYWJlbDEiOmZhbHNlLCJIYXNMYWJlbDIiOmZhbHNlLCJLZXl3b3JkcyI6W10sIkxvY2F0aW9ucyI6W3siJGlkIjoiOCIsIiR0eXBlIjoiU3dpc3NBY2FkZW1pYy5DaXRhdmkuTG9jYXRpb24sIFN3aXNzQWNhZGVtaWMuQ2l0YXZpIiwiQWRkcmVzcyI6eyIkaWQiOiI5IiwiJHR5cGUiOiJTd2lzc0FjYWRlbWljLkNpdGF2aS5MaW5rZWRSZXNvdXJjZSwgU3dpc3NBY2FkZW1pYy5DaXRhdmkiLCJMaW5rZWRSZXNvdXJjZVR5cGUiOjUsIk9yaWdpbmFsU3RyaW5nIjoiMTAuMTI4Ny9kZWNhLjIwMTcuMDM1NSIsIlVyaVN0cmluZyI6Imh0dHBzOi8vZG9pLm9yZy8xMC4xMjg3L2RlY2EuMjAxNy4wMzU1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1LTI1VDA0OjE5OjE1IiwiTW9kaWZpZWRCeSI6Il9BTEkiLCJJZCI6IjZhNmUwYTUxLTVmZjktNDgwNC05ODcyLWVjZmEwOGYyNDBlZiIsIk1vZGlmaWVkT24iOiIyMDIyLTA1LTI1VDA0OjE5OjE1IiwiUHJvamVjdCI6eyIkcmVmIjoiNSJ9fV0sIk51bWJlciI6IjQiLCJPcmdhbml6YXRpb25zIjpbXSwiT3RoZXJzSW52b2x2ZWQiOltdLCJQYWdlUmFuZ2UiOiI8c3A+XHJcbiAgPG4+MjI5PC9uPlxyXG4gIDxpbj50cnVlPC9pbj5cclxuICA8b3M+MjI5PC9vcz5cclxuICA8cHM+MjI5PC9wcz5cclxuPC9zcD5cclxuPGVwPlxyXG4gIDxuPjI0OTwvbj5cclxuICA8aW4+dHJ1ZTwvaW4+XHJcbiAgPG9zPjI0OTwvb3M+XHJcbiAgPHBzPjI0OTwvcHM+XHJcbjwvZXA+XHJcbjxvcz4yMjktMjQ5PC9vcz4iLCJQZXJpb2RpY2FsIjp7IiRpZCI6IjExIiwiJHR5cGUiOiJTd2lzc0FjYWRlbWljLkNpdGF2aS5QZXJpb2RpY2FsLCBTd2lzc0FjYWRlbWljLkNpdGF2aSIsIkVpc3NuIjoiMTU0NS04NTA0IiwiSXNzbiI6IjE1NDUtODQ5MCIsIk5hbWUiOiJEZWNpc2lvbiBBbmFseXNpcyIsIlBhZ2luYXRpb24iOjAsIlByb3RlY3RlZCI6ZmFsc2UsIkNyZWF0ZWRCeSI6Il9BTEkiLCJDcmVhdGVkT24iOiIyMDIyLTA1LTI1VDA0OjE5OjE1IiwiTW9kaWZpZWRCeSI6Il9BTEkiLCJJZCI6IjViZWFiMDYyLTcxZjItNDExMy05NDRkLWUxODg5ZmE5NjA4YyIsIk1vZGlmaWVkT24iOiIyMDIyLTA1LTI1VDA0OjE5OjE1IiwiUHJvamVjdCI6eyIkcmVmIjoiNSJ9fSwiUHVibGlzaGVycyI6W10sIlF1b3RhdGlvbnMiOltdLCJSZWZlcmVuY2VUeXBlIjoiSm91cm5hbEFydGljbGUiLCJTaG9ydFRpdGxlIjoiUmF0aG9yZSwgS2FyIGV0IGFsLiAyMDE3IOKAkyBTb2NpYWwgTWVkaWEgQW5hbHl0aWNzIiwiU2hvcnRUaXRsZVVwZGF0ZVR5cGUiOjAsIlNvdXJjZU9mQmlibGlvZ3JhcGhpY0luZm9ybWF0aW9uIjoiQ3Jvc3NSZWYiLCJTdGF0aWNJZHMiOlsiMzc1ZTIzNGMtZDk1ZS00YjIyLTlkZWMtOTRmYWEzZWJjZDlmIl0sIlRhYmxlT2ZDb250ZW50c0NvbXBsZXhpdHkiOjAsIlRhYmxlT2ZDb250ZW50c1NvdXJjZVRleHRGb3JtYXQiOjAsIlRhc2tzIjpbXSwiVGl0bGUiOiJTb2NpYWwgTWVkaWEgQW5hbHl0aWNzOiBMaXRlcmF0dXJlIFJldmlldyBhbmQgRGlyZWN0aW9ucyBmb3IgRnV0dXJlIFJlc2VhcmNoIiwiVHJhbnNsYXRvcnMiOltdLCJWb2x1bWUiOiIxNCIsIlllYXIiOiIyMDE3IiwiWWVhclJlc29sdmVkIjoiMjAxNyIsIkNyZWF0ZWRCeSI6Il9BTEkiLCJDcmVhdGVkT24iOiIyMDIyLTA1LTI1VDA0OjE5OjE1IiwiTW9kaWZpZWRCeSI6Il9BbGkiLCJJZCI6ImVlOTIwMzQ1LTY5ZTUtNDYzOC1hMTY3LTJhOWY2MTYxZGI4NCIsIk1vZGlmaWVkT24iOiIyMDIzLTEwLTAyVDIyOjI5OjE1IiwiUHJvamVjdCI6eyIkcmVmIjoiNSJ9fSwiVXNlTnVtYmVyaW5nVHlwZU9mUGFyZW50RG9jdW1lbnQiOmZhbHNlfV0sIkZvcm1hdHRlZFRleHQiOnsiJGlkIjoiMTIiLCJDb3VudCI6MywiVGV4dFVuaXRzIjpbeyIkaWQiOiIxMyIsIkZvbnRTdHlsZSI6eyIkaWQiOiIxNCIsIk5ldXRyYWwiOnRydWV9LCJSZWFkaW5nT3JkZXIiOjEsIlRleHQiOiIoUmF0aG9yZSJ9LHsiJGlkIjoiMTUiLCJGb250U3R5bGUiOnsiJGlkIjoiMTYiLCJJdGFsaWMiOnRydWV9LCJSZWFkaW5nT3JkZXIiOjEsIlRleHQiOiIgZXQgYWwuIn0seyIkaWQiOiIxNyIsIkZvbnRTdHlsZSI6eyIkaWQiOiIxOCIsIk5ldXRyYWwiOnRydWV9LCJSZWFkaW5nT3JkZXIiOjEsIlRleHQiOiIsIDIwMTcpIn1dfSwiVGFnIjoiQ2l0YXZpUGxhY2Vob2xkZXIjMjk1Y2U1NTAtNjA5MS00NGQ1LTgzZGItMDY0ZjZhMDJhOTQ3IiwiVGV4dCI6IihSYXRob3JlIGV0IGFsLiwgMjAxNykiLCJXQUlWZXJzaW9uIjoiNi44LjAuMCJ9}</w:instrText>
          </w:r>
          <w:r w:rsidRPr="00DD54E3">
            <w:rPr>
              <w:color w:val="000000" w:themeColor="text1"/>
              <w:lang w:val="en-GB"/>
            </w:rPr>
            <w:fldChar w:fldCharType="separate"/>
          </w:r>
          <w:r w:rsidR="00B10F20" w:rsidRPr="00DD54E3">
            <w:rPr>
              <w:color w:val="000000" w:themeColor="text1"/>
              <w:lang w:val="en-GB"/>
            </w:rPr>
            <w:t>(Rathore</w:t>
          </w:r>
          <w:r w:rsidR="00B10F20" w:rsidRPr="00DD54E3">
            <w:rPr>
              <w:i/>
              <w:color w:val="000000" w:themeColor="text1"/>
              <w:lang w:val="en-GB"/>
            </w:rPr>
            <w:t xml:space="preserve"> et al.</w:t>
          </w:r>
          <w:r w:rsidR="00B10F20" w:rsidRPr="00DD54E3">
            <w:rPr>
              <w:color w:val="000000" w:themeColor="text1"/>
              <w:lang w:val="en-GB"/>
            </w:rPr>
            <w:t>, 2017)</w:t>
          </w:r>
          <w:r w:rsidRPr="00DD54E3">
            <w:rPr>
              <w:color w:val="000000" w:themeColor="text1"/>
              <w:lang w:val="en-GB"/>
            </w:rPr>
            <w:fldChar w:fldCharType="end"/>
          </w:r>
        </w:sdtContent>
      </w:sdt>
      <w:r w:rsidRPr="00DD54E3">
        <w:rPr>
          <w:color w:val="000000" w:themeColor="text1"/>
          <w:lang w:val="en-GB"/>
        </w:rPr>
        <w:t xml:space="preserve">. </w:t>
      </w:r>
      <w:r w:rsidR="00777B82" w:rsidRPr="00DD54E3">
        <w:rPr>
          <w:color w:val="000000" w:themeColor="text1"/>
          <w:lang w:val="en-GB"/>
        </w:rPr>
        <w:t>These findings lead to the following research proposition</w:t>
      </w:r>
      <w:r w:rsidR="003D4D70" w:rsidRPr="00DD54E3">
        <w:rPr>
          <w:color w:val="000000" w:themeColor="text1"/>
          <w:lang w:val="en-GB"/>
        </w:rPr>
        <w:t xml:space="preserve">: </w:t>
      </w:r>
    </w:p>
    <w:p w14:paraId="29D25C15" w14:textId="77777777" w:rsidR="005B51ED" w:rsidRPr="00DD54E3" w:rsidRDefault="005B51ED" w:rsidP="00777B82">
      <w:pPr>
        <w:rPr>
          <w:color w:val="000000" w:themeColor="text1"/>
          <w:lang w:val="en-GB"/>
        </w:rPr>
      </w:pPr>
    </w:p>
    <w:p w14:paraId="02FE560B" w14:textId="7667D79F" w:rsidR="003D4D70" w:rsidRPr="00DD54E3" w:rsidRDefault="003D4D70" w:rsidP="009F65B1">
      <w:pPr>
        <w:ind w:left="270" w:firstLine="450"/>
        <w:rPr>
          <w:i/>
          <w:color w:val="000000" w:themeColor="text1"/>
          <w:lang w:val="en-GB"/>
        </w:rPr>
      </w:pPr>
      <w:r w:rsidRPr="00DD54E3">
        <w:rPr>
          <w:b/>
          <w:i/>
          <w:color w:val="000000" w:themeColor="text1"/>
          <w:lang w:val="en-GB"/>
        </w:rPr>
        <w:t>P</w:t>
      </w:r>
      <w:r w:rsidR="008C7780" w:rsidRPr="00DD54E3">
        <w:rPr>
          <w:b/>
          <w:i/>
          <w:color w:val="000000" w:themeColor="text1"/>
          <w:lang w:val="en-GB"/>
        </w:rPr>
        <w:t xml:space="preserve">roposition </w:t>
      </w:r>
      <w:r w:rsidR="000A6D50" w:rsidRPr="00DD54E3">
        <w:rPr>
          <w:b/>
          <w:i/>
          <w:color w:val="000000" w:themeColor="text1"/>
          <w:lang w:val="en-GB"/>
        </w:rPr>
        <w:t>1</w:t>
      </w:r>
      <w:r w:rsidRPr="00DD54E3">
        <w:rPr>
          <w:b/>
          <w:i/>
          <w:color w:val="000000" w:themeColor="text1"/>
          <w:lang w:val="en-GB"/>
        </w:rPr>
        <w:t>.</w:t>
      </w:r>
      <w:r w:rsidRPr="00DD54E3">
        <w:rPr>
          <w:i/>
          <w:color w:val="000000" w:themeColor="text1"/>
          <w:lang w:val="en-GB"/>
        </w:rPr>
        <w:t xml:space="preserve"> </w:t>
      </w:r>
      <w:r w:rsidR="000E655D" w:rsidRPr="00DD54E3">
        <w:rPr>
          <w:i/>
          <w:color w:val="000000" w:themeColor="text1"/>
          <w:lang w:val="en-GB"/>
        </w:rPr>
        <w:t xml:space="preserve">The adoption of </w:t>
      </w:r>
      <w:r w:rsidR="00694421" w:rsidRPr="00DD54E3">
        <w:rPr>
          <w:i/>
          <w:color w:val="000000" w:themeColor="text1"/>
          <w:lang w:val="en-GB"/>
        </w:rPr>
        <w:t xml:space="preserve">advanced </w:t>
      </w:r>
      <w:r w:rsidR="00AB6AA5" w:rsidRPr="00DD54E3">
        <w:rPr>
          <w:i/>
          <w:color w:val="000000" w:themeColor="text1"/>
          <w:lang w:val="en-GB"/>
        </w:rPr>
        <w:t>digital</w:t>
      </w:r>
      <w:r w:rsidR="00CE4227" w:rsidRPr="00DD54E3">
        <w:rPr>
          <w:i/>
          <w:color w:val="000000" w:themeColor="text1"/>
          <w:lang w:val="en-GB"/>
        </w:rPr>
        <w:t xml:space="preserve"> technologies</w:t>
      </w:r>
      <w:r w:rsidR="0023350A" w:rsidRPr="00DD54E3">
        <w:rPr>
          <w:i/>
          <w:color w:val="000000" w:themeColor="text1"/>
          <w:lang w:val="en-GB"/>
        </w:rPr>
        <w:t>, such</w:t>
      </w:r>
      <w:r w:rsidR="00B7366B" w:rsidRPr="00DD54E3">
        <w:rPr>
          <w:i/>
          <w:color w:val="000000" w:themeColor="text1"/>
          <w:lang w:val="en-GB"/>
        </w:rPr>
        <w:t xml:space="preserve"> as</w:t>
      </w:r>
      <w:r w:rsidR="0023350A" w:rsidRPr="00DD54E3">
        <w:rPr>
          <w:i/>
          <w:color w:val="000000" w:themeColor="text1"/>
          <w:lang w:val="en-GB"/>
        </w:rPr>
        <w:t xml:space="preserve"> 3D printing, </w:t>
      </w:r>
      <w:r w:rsidR="009E661C" w:rsidRPr="00DD54E3">
        <w:rPr>
          <w:i/>
          <w:color w:val="000000" w:themeColor="text1"/>
          <w:lang w:val="en-GB"/>
        </w:rPr>
        <w:t>social media</w:t>
      </w:r>
      <w:r w:rsidR="009E661C" w:rsidRPr="00DD54E3">
        <w:rPr>
          <w:i/>
          <w:iCs/>
          <w:color w:val="000000" w:themeColor="text1"/>
          <w:lang w:val="en-GB"/>
        </w:rPr>
        <w:t>,</w:t>
      </w:r>
      <w:r w:rsidR="009E661C" w:rsidRPr="00DD54E3">
        <w:rPr>
          <w:i/>
          <w:color w:val="000000" w:themeColor="text1"/>
          <w:lang w:val="en-GB"/>
        </w:rPr>
        <w:t xml:space="preserve"> and</w:t>
      </w:r>
      <w:r w:rsidR="0023350A" w:rsidRPr="00DD54E3">
        <w:rPr>
          <w:i/>
          <w:color w:val="000000" w:themeColor="text1"/>
          <w:lang w:val="en-GB"/>
        </w:rPr>
        <w:t xml:space="preserve"> crowdsourcing</w:t>
      </w:r>
      <w:r w:rsidR="00B7366B" w:rsidRPr="00DD54E3">
        <w:rPr>
          <w:i/>
          <w:color w:val="000000" w:themeColor="text1"/>
          <w:lang w:val="en-GB"/>
        </w:rPr>
        <w:t xml:space="preserve">, </w:t>
      </w:r>
      <w:r w:rsidR="000E655D" w:rsidRPr="00DD54E3">
        <w:rPr>
          <w:i/>
          <w:color w:val="000000" w:themeColor="text1"/>
          <w:lang w:val="en-GB"/>
        </w:rPr>
        <w:t>increase</w:t>
      </w:r>
      <w:r w:rsidR="000E382C" w:rsidRPr="00DD54E3">
        <w:rPr>
          <w:i/>
          <w:color w:val="000000" w:themeColor="text1"/>
          <w:lang w:val="en-GB"/>
        </w:rPr>
        <w:t>s</w:t>
      </w:r>
      <w:r w:rsidR="000E655D" w:rsidRPr="00DD54E3">
        <w:rPr>
          <w:i/>
          <w:color w:val="000000" w:themeColor="text1"/>
          <w:lang w:val="en-GB"/>
        </w:rPr>
        <w:t xml:space="preserve"> the potential for </w:t>
      </w:r>
      <w:r w:rsidR="00CE4227" w:rsidRPr="00DD54E3">
        <w:rPr>
          <w:i/>
          <w:color w:val="000000" w:themeColor="text1"/>
          <w:lang w:val="en-GB"/>
        </w:rPr>
        <w:t>H</w:t>
      </w:r>
      <w:r w:rsidR="00EC5AD5" w:rsidRPr="00DD54E3">
        <w:rPr>
          <w:i/>
          <w:color w:val="000000" w:themeColor="text1"/>
          <w:lang w:val="en-GB"/>
        </w:rPr>
        <w:t>O</w:t>
      </w:r>
      <w:r w:rsidR="00CE4227" w:rsidRPr="00DD54E3">
        <w:rPr>
          <w:i/>
          <w:color w:val="000000" w:themeColor="text1"/>
          <w:lang w:val="en-GB"/>
        </w:rPr>
        <w:t>s</w:t>
      </w:r>
      <w:r w:rsidR="000E655D" w:rsidRPr="00DD54E3">
        <w:rPr>
          <w:i/>
          <w:color w:val="000000" w:themeColor="text1"/>
          <w:lang w:val="en-GB"/>
        </w:rPr>
        <w:t xml:space="preserve"> to leverage</w:t>
      </w:r>
      <w:r w:rsidR="00A460DE" w:rsidRPr="00DD54E3">
        <w:rPr>
          <w:color w:val="000000" w:themeColor="text1"/>
          <w:lang w:val="en-GB"/>
        </w:rPr>
        <w:t xml:space="preserve"> </w:t>
      </w:r>
      <w:r w:rsidR="0026618E" w:rsidRPr="00DD54E3">
        <w:rPr>
          <w:color w:val="000000" w:themeColor="text1"/>
          <w:lang w:val="en-GB"/>
        </w:rPr>
        <w:t xml:space="preserve">people affected by crisis </w:t>
      </w:r>
      <w:r w:rsidR="00A460DE" w:rsidRPr="00DD54E3">
        <w:rPr>
          <w:i/>
          <w:color w:val="000000" w:themeColor="text1"/>
          <w:lang w:val="en-GB"/>
        </w:rPr>
        <w:t xml:space="preserve">views on the sustainability efforts of humanitarian actors to </w:t>
      </w:r>
      <w:r w:rsidR="00851E35" w:rsidRPr="00DD54E3">
        <w:rPr>
          <w:i/>
          <w:color w:val="000000" w:themeColor="text1"/>
          <w:lang w:val="en-GB"/>
        </w:rPr>
        <w:t xml:space="preserve">better </w:t>
      </w:r>
      <w:r w:rsidR="00A460DE" w:rsidRPr="00DD54E3">
        <w:rPr>
          <w:i/>
          <w:color w:val="000000" w:themeColor="text1"/>
          <w:lang w:val="en-GB"/>
        </w:rPr>
        <w:t>understand and enhance sustainability efforts</w:t>
      </w:r>
      <w:r w:rsidR="00CE4227" w:rsidRPr="00DD54E3">
        <w:rPr>
          <w:i/>
          <w:color w:val="000000" w:themeColor="text1"/>
          <w:lang w:val="en-GB"/>
        </w:rPr>
        <w:t xml:space="preserve">. </w:t>
      </w:r>
    </w:p>
    <w:p w14:paraId="654FEF2A" w14:textId="77777777" w:rsidR="005B51ED" w:rsidRPr="00DD54E3" w:rsidRDefault="005B51ED" w:rsidP="000E655D">
      <w:pPr>
        <w:ind w:firstLine="720"/>
        <w:rPr>
          <w:i/>
          <w:color w:val="000000" w:themeColor="text1"/>
          <w:lang w:val="en-GB"/>
        </w:rPr>
      </w:pPr>
    </w:p>
    <w:p w14:paraId="436847E2" w14:textId="0593890E" w:rsidR="00FB2986" w:rsidRPr="00DD54E3" w:rsidRDefault="00FB2986" w:rsidP="00223A93">
      <w:pPr>
        <w:pStyle w:val="Heading3"/>
        <w:rPr>
          <w:color w:val="000000" w:themeColor="text1"/>
          <w:lang w:val="en-GB"/>
        </w:rPr>
      </w:pPr>
      <w:r w:rsidRPr="00DD54E3">
        <w:rPr>
          <w:color w:val="000000" w:themeColor="text1"/>
          <w:lang w:val="en-GB"/>
        </w:rPr>
        <w:t>Life cycle assessment</w:t>
      </w:r>
    </w:p>
    <w:p w14:paraId="4CF74537" w14:textId="1F260F30" w:rsidR="00FB2986" w:rsidRPr="00DD54E3" w:rsidRDefault="00192C7D" w:rsidP="00A60DE4">
      <w:pPr>
        <w:rPr>
          <w:color w:val="000000" w:themeColor="text1"/>
          <w:lang w:val="en-GB"/>
        </w:rPr>
      </w:pPr>
      <w:r w:rsidRPr="00DD54E3">
        <w:rPr>
          <w:color w:val="000000" w:themeColor="text1"/>
          <w:lang w:val="en-GB"/>
        </w:rPr>
        <w:t>There has been a</w:t>
      </w:r>
      <w:r w:rsidR="009F0739" w:rsidRPr="00DD54E3">
        <w:rPr>
          <w:color w:val="000000" w:themeColor="text1"/>
          <w:lang w:val="en-GB"/>
        </w:rPr>
        <w:t>n increasing trend</w:t>
      </w:r>
      <w:r w:rsidRPr="00DD54E3">
        <w:rPr>
          <w:color w:val="000000" w:themeColor="text1"/>
          <w:lang w:val="en-GB"/>
        </w:rPr>
        <w:t xml:space="preserve"> among </w:t>
      </w:r>
      <w:r w:rsidR="009E661C" w:rsidRPr="00DD54E3">
        <w:rPr>
          <w:color w:val="000000" w:themeColor="text1"/>
          <w:lang w:val="en-GB"/>
        </w:rPr>
        <w:t>HOs towards life cycle</w:t>
      </w:r>
      <w:r w:rsidR="00EC487E" w:rsidRPr="00DD54E3">
        <w:rPr>
          <w:color w:val="000000" w:themeColor="text1"/>
          <w:lang w:val="en-GB"/>
        </w:rPr>
        <w:t xml:space="preserve"> assessment (</w:t>
      </w:r>
      <w:r w:rsidRPr="00DD54E3">
        <w:rPr>
          <w:color w:val="000000" w:themeColor="text1"/>
          <w:lang w:val="en-GB"/>
        </w:rPr>
        <w:t>LCA</w:t>
      </w:r>
      <w:r w:rsidR="00EC487E" w:rsidRPr="00DD54E3">
        <w:rPr>
          <w:color w:val="000000" w:themeColor="text1"/>
          <w:lang w:val="en-GB"/>
        </w:rPr>
        <w:t>)</w:t>
      </w:r>
      <w:r w:rsidR="00BB1A5F" w:rsidRPr="00DD54E3">
        <w:rPr>
          <w:color w:val="000000" w:themeColor="text1"/>
          <w:lang w:val="en-GB"/>
        </w:rPr>
        <w:t xml:space="preserve"> applications</w:t>
      </w:r>
      <w:r w:rsidR="00221881" w:rsidRPr="00DD54E3">
        <w:rPr>
          <w:color w:val="000000" w:themeColor="text1"/>
          <w:lang w:val="en-GB"/>
        </w:rPr>
        <w:t xml:space="preserve"> in </w:t>
      </w:r>
      <w:r w:rsidR="00DC1641" w:rsidRPr="00DD54E3">
        <w:rPr>
          <w:color w:val="000000" w:themeColor="text1"/>
          <w:lang w:val="en-GB"/>
        </w:rPr>
        <w:t>HSCs</w:t>
      </w:r>
      <w:r w:rsidR="00CF2A8A" w:rsidRPr="00DD54E3">
        <w:rPr>
          <w:color w:val="000000" w:themeColor="text1"/>
          <w:lang w:val="en-GB"/>
        </w:rPr>
        <w:t xml:space="preserve"> </w:t>
      </w:r>
      <w:sdt>
        <w:sdtPr>
          <w:rPr>
            <w:color w:val="000000" w:themeColor="text1"/>
            <w:lang w:val="en-GB"/>
          </w:rPr>
          <w:alias w:val="To edit, see citavi.com/edit"/>
          <w:tag w:val="CitaviPlaceholder#fccc4ec9-08d2-4570-a7bc-7ecab0ce3f89"/>
          <w:id w:val="92055599"/>
          <w:placeholder>
            <w:docPart w:val="DefaultPlaceholder_-1854013440"/>
          </w:placeholder>
        </w:sdtPr>
        <w:sdtContent>
          <w:r w:rsidR="00CF2A8A" w:rsidRPr="00DD54E3">
            <w:rPr>
              <w:color w:val="000000" w:themeColor="text1"/>
              <w:lang w:val="en-GB"/>
            </w:rPr>
            <w:fldChar w:fldCharType="begin"/>
          </w:r>
          <w:r w:rsidR="00CF2A8A"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BjNGNjMmFiLTFiNDItNDI1Mi1hYWYzLTVhMjZiOWZhYzEzMSIsIlJhbmdlTGVuZ3RoIjoyNSwiUmVmZXJlbmNlSWQiOiJkMTk3OWRlNy1hYjZmLTRmOTYtYmYzNC04YjllNjQzMDRkMG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FoIiwiTGFzdE5hbWUiOiJ2YW4gS2VtcGVuIiwiTWlkZGxlTmFtZSI6IkFudG9uaWEiLCJQcm90ZWN0ZWQiOmZhbHNlLCJTZXgiOjAsIkNyZWF0ZWRCeSI6Il9BTEkiLCJDcmVhdGVkT24iOiIyMDIyLTA1LTA4VDA1OjUzOjExIiwiTW9kaWZpZWRCeSI6Il9BTEkiLCJJZCI6IjM5YmU0NTM2LTYxMzEtNGRiYy04M2FkLWE5ZTRlODNmMGVjOCIsIk1vZGlmaWVkT24iOiIyMDIyLTA1LTA4VDA1OjUzOjExIiwiUHJvamVjdCI6eyIkaWQiOiI1IiwiJHR5cGUiOiJTd2lzc0FjYWRlbWljLkNpdGF2aS5Qcm9qZWN0LCBTd2lzc0FjYWRlbWljLkNpdGF2aSJ9fSx7IiRpZCI6IjYiLCIkdHlwZSI6IlN3aXNzQWNhZGVtaWMuQ2l0YXZpLlBlcnNvbiwgU3dpc3NBY2FkZW1pYy5DaXRhdmkiLCJGaXJzdE5hbWUiOiJFaXJpbmkiLCJMYXN0TmFtZSI6IlNwaWxpb3RvcG91bG91IiwiUHJvdGVjdGVkIjpmYWxzZSwiU2V4IjowLCJDcmVhdGVkQnkiOiJfQUxJIiwiQ3JlYXRlZE9uIjoiMjAyMi0wNS0wOFQwNTo1MzoxMSIsIk1vZGlmaWVkQnkiOiJfQUxJIiwiSWQiOiI5YzU3NWQ1Yy1iMDA0LTRjZGMtOWJkZS03YjZjODE5MDUyMGIiLCJNb2RpZmllZE9uIjoiMjAyMi0wNS0wOFQwNTo1MzoxMSIsIlByb2plY3QiOnsiJHJlZiI6IjUifX0seyIkaWQiOiI3IiwiJHR5cGUiOiJTd2lzc0FjYWRlbWljLkNpdGF2aS5QZXJzb24sIFN3aXNzQWNhZGVtaWMuQ2l0YXZpIiwiRmlyc3ROYW1lIjoiR29yYW4iLCJMYXN0TmFtZSI6IlN0b2phbm92c2tpIiwiUHJvdGVjdGVkIjpmYWxzZSwiU2V4IjoyLCJDcmVhdGVkQnkiOiJfQUxJIiwiQ3JlYXRlZE9uIjoiMjAyMi0wNS0wOFQwNTo1MzoxMiIsIk1vZGlmaWVkQnkiOiJfQUxJIiwiSWQiOiJmMzBjYmM2Mi05NjcxLTQ2YmMtOWJlNy1kNTZmYWUyYjBhMTAiLCJNb2RpZmllZE9uIjoiMjAyMi0wNS0wOFQwNTo1MzoxMiIsIlByb2plY3QiOnsiJHJlZiI6IjUifX0seyIkaWQiOiI4IiwiJHR5cGUiOiJTd2lzc0FjYWRlbWljLkNpdGF2aS5QZXJzb24sIFN3aXNzQWNhZGVtaWMuQ2l0YXZpIiwiRmlyc3ROYW1lIjoiU2FuZGVyIiwiTGFzdE5hbWUiOiJMZWV1dyIsIlByZWZpeCI6ImRlIiwiUHJvdGVjdGVkIjpmYWxzZSwiU2V4IjowLCJDcmVhdGVkQnkiOiJfQUxJIiwiQ3JlYXRlZE9uIjoiMjAyMi0wMy0xMlQwNTowNDoyNiIsIk1vZGlmaWVkQnkiOiJfQUxJIiwiSWQiOiJiNWEwNjNlOS02NWRjLTQwOWMtYjVjMi1kMmQwYjU3YjY5YzkiLCJNb2RpZmllZE9uIjoiMjAyMi0wMy0xMlQwNTowNDoyNiIsIlByb2plY3QiOnsiJHJlZiI6IjUifX1dLCJDaXRhdGlvbktleSI6InZhbiBLZW1wZW4gZXQgYWwuIDIwMTciLCJDaXRhdGlvbktleVVwZGF0ZVR5cGUiOjAsIkNvbGxhYm9yYXRvcnMiOltdLCJDdXN0b21GaWVsZDEiOiIzNi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TmV0aGVybGFuZHMiLCJEb2kiOiIxMC4xMDA3L3MxMTM2Ny0wMTYtMTI0NS16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wNjQ4OTgyMyZkb2k9MTAuMTAwNyUyZnMxMTM2Ny0wMTYtMTI0NS16JnBhcnRuZXJJRD00MCZtZDU9YWUzNDkzNGNhMjgxMjlhOTdjYWYwODQxY2RlZjBlN2IiLCJVcmlTdHJpbmciOiJodHRwczovL3d3dy5zY29wdXMuY29tL2lud2FyZC9yZWNvcmQudXJpP2VpZD0yLXMyLjAtODUwMDY0ODk4MjMmZG9pPTEwLjEwMDclMmZzMTEzNjctMDE2LTEyNDUteiZwYXJ0bmVySUQ9NDAmbWQ1PWFlMzQ5MzRjYTI4MTI5YTk3Y2FmMDg0MWNkZWYwZTdi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k3MzA1MGUtNjA1ZS00NDI4LWIxMWUtNTQxZTJiZTA1MzZi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DA3L3MxMTM2Ny0wMTYtMTI0NS16IiwiVXJpU3RyaW5nIjoiaHR0cHM6Ly9kb2kub3JnLzEwLjEwMDcvczExMzY3LTAxNi0xMjQ1LXo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ODUxNjkzOS04OTZlLTRlMWItOTUyYS03ZGM5ODM5ZTM4YjAiLCJNb2RpZmllZE9uIjoiMjAyMi0wMS0zMFQwNDo1NDo1MyIsIlByb2plY3QiOnsiJHJlZiI6IjUifX1dLCJOdW1iZXIiOiIxMSIsIk9ubGluZUFkZHJlc3MiOiJodHRwczovL3d3dy5zY29wdXMuY29tL2lud2FyZC9yZWNvcmQudXJpP2VpZD0yLXMyLjAtODUwMDY0ODk4MjMmZG9pPTEwLjEwMDclMmZzMTEzNjctMDE2LTEyNDUteiZwYXJ0bmVySUQ9NDAmbWQ1PWFlMzQ5MzRjYTI4MTI5YTk3Y2FmMDg0MWNkZWYwZTdiIiwiT3JnYW5pemF0aW9ucyI6W10sIk90aGVyc0ludm9sdmVkIjpbXSwiUGFnZVJhbmdlIjoiPHNwPlxyXG4gIDxuPjE3MTg8L24+XHJcbiAgPGluPnRydWU8L2luPlxyXG4gIDxvcz4xNzE4PC9vcz5cclxuICA8cHM+MTcxODwvcHM+XHJcbjwvc3A+XHJcbjxlcD5cclxuICA8bj4xNzMwPC9uPlxyXG4gIDxpbj50cnVlPC9pbj5cclxuICA8b3M+MTczMDwvb3M+XHJcbiAgPHBzPjE3MzA8L3BzPlxyXG48L2VwPlxyXG48b3M+MTcxOC0xNzMwPC9vcz4iLCJQZXJpb2RpY2FsIjp7IiRpZCI6IjE2IiwiJHR5cGUiOiJTd2lzc0FjYWRlbWljLkNpdGF2aS5QZXJpb2RpY2FsLCBTd2lzc0FjYWRlbWljLkNpdGF2aSIsIk5hbWUiOiJJbnRlcm5hdGlvbmFsIEpvdXJuYWwgb2YgTGlmZSBDeWNsZSBBc3Nlc3NtZW50IiwiUGFnaW5hdGlvbiI6MCwiUHJvdGVjdGVkIjpmYWxzZSwiQ3JlYXRlZEJ5IjoiX0Fuam9tc2hvYWUiLCJDcmVhdGVkT24iOiIyMDIyLTAxLTMwVDA0OjU0OjUzIiwiTW9kaWZpZWRCeSI6Il9BbmpvbXNob2FlIiwiSWQiOiJlOWJkYWY5Yy1lMTczLTQ5ZDYtYThmYS02M2ExZGM5MzM4ZTciLCJNb2RpZmllZE9uIjoiMjAyMi0wMS0zMFQwNDo1NDo1MyIsIlByb2plY3QiOnsiJHJlZiI6IjUifX0sIlB1Ymxpc2hlcnMiOlt7IiRpZCI6IjE3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2YW4gS2VtcGVuLCBTcGlsaW90b3BvdWxvdSBldCBhbC4gMjAxNyDigJMgVXNpbmcgbGlmZSBjeWNsZSBzdXN0YWluYWJpbGl0eSBhc3Nlc3NtZW50IiwiU2hvcnRUaXRsZVVwZGF0ZVR5cGUiOjAsIlNvdXJjZU9mQmlibGlvZ3JhcGhpY0luZm9ybWF0aW9uIjoiQ3Jvc3NSZWYiLCJTdGF0aWNJZHMiOlsiM2YyYjRjNjYtNWZkOC00MTBlLTkxZmMtMWQyYjVmZTdiYzAyIl0sIlRhYmxlT2ZDb250ZW50c0NvbXBsZXhpdHkiOjAsIlRhYmxlT2ZDb250ZW50c1NvdXJjZVRleHRGb3JtYXQiOjAsIlRhc2tzIjpbXSwiVGl0bGUiOiJVc2luZyBsaWZlIGN5Y2xlIHN1c3RhaW5hYmlsaXR5IGFzc2Vzc21lbnQgdG8gdHJhZGUgb2ZmIHNvdXJjaW5nIHN0cmF0ZWdpZXMgZm9yIGh1bWFuaXRhcmlhbiByZWxpZWYgaXRlbXMiLCJUcmFuc2xhdG9ycyI6W10sIlZvbHVtZSI6IjIyIiwiWWVhciI6IjIwMTciLCJZZWFyUmVzb2x2ZWQiOiIyMDE3IiwiQ3JlYXRlZEJ5IjoiX0Fuam9tc2hvYWUiLCJDcmVhdGVkT24iOiIyMDIyLTAxLTMwVDA0OjU0OjUzIiwiTW9kaWZpZWRCeSI6Il9BTEkiLCJJZCI6ImQxOTc5ZGU3LWFiNmYtNGY5Ni1iZjM0LThiOWU2NDMwNGQwYSIsIk1vZGlmaWVkT24iOiIyMDIyLTEwLTMxVDA1OjIyOjIyIiwiUHJvamVjdCI6eyIkcmVmIjoiNSJ9fSwiVXNlTnVtYmVyaW5nVHlwZU9mUGFyZW50RG9jdW1lbnQiOmZhbHNlfV0sIkZvcm1hdHRlZFRleHQiOnsiJGlkIjoiMTgiLCJDb3VudCI6MywiVGV4dFVuaXRzIjpbeyIkaWQiOiIxOSIsIkZvbnRTdHlsZSI6eyIkaWQiOiIyMCIsIk5ldXRyYWwiOnRydWV9LCJSZWFkaW5nT3JkZXIiOjEsIlRleHQiOiIodmFuIEtlbXBlbiJ9LHsiJGlkIjoiMjEiLCJGb250U3R5bGUiOnsiJGlkIjoiMjIiLCJJdGFsaWMiOnRydWV9LCJSZWFkaW5nT3JkZXIiOjEsIlRleHQiOiIgZXQgYWwuIn0seyIkaWQiOiIyMyIsIkZvbnRTdHlsZSI6eyIkaWQiOiIyNCIsIk5ldXRyYWwiOnRydWV9LCJSZWFkaW5nT3JkZXIiOjEsIlRleHQiOiIsIDIwMTcpIn1dfSwiVGFnIjoiQ2l0YXZpUGxhY2Vob2xkZXIjZmNjYzRlYzktMDhkMi00NTcwLWE3YmMtN2VjYWIwY2UzZjg5IiwiVGV4dCI6Iih2YW4gS2VtcGVuIGV0IGFsLiwgMjAxNykiLCJXQUlWZXJzaW9uIjoiNi44LjAuMCJ9}</w:instrText>
          </w:r>
          <w:r w:rsidR="00CF2A8A" w:rsidRPr="00DD54E3">
            <w:rPr>
              <w:color w:val="000000" w:themeColor="text1"/>
              <w:lang w:val="en-GB"/>
            </w:rPr>
            <w:fldChar w:fldCharType="separate"/>
          </w:r>
          <w:r w:rsidR="00B10F20" w:rsidRPr="00DD54E3">
            <w:rPr>
              <w:color w:val="000000" w:themeColor="text1"/>
              <w:lang w:val="en-GB"/>
            </w:rPr>
            <w:t>(van Kempen</w:t>
          </w:r>
          <w:r w:rsidR="00B10F20" w:rsidRPr="00DD54E3">
            <w:rPr>
              <w:i/>
              <w:color w:val="000000" w:themeColor="text1"/>
              <w:lang w:val="en-GB"/>
            </w:rPr>
            <w:t xml:space="preserve"> et al.</w:t>
          </w:r>
          <w:r w:rsidR="00B10F20" w:rsidRPr="00DD54E3">
            <w:rPr>
              <w:color w:val="000000" w:themeColor="text1"/>
              <w:lang w:val="en-GB"/>
            </w:rPr>
            <w:t>, 2017)</w:t>
          </w:r>
          <w:r w:rsidR="00CF2A8A" w:rsidRPr="00DD54E3">
            <w:rPr>
              <w:color w:val="000000" w:themeColor="text1"/>
              <w:lang w:val="en-GB"/>
            </w:rPr>
            <w:fldChar w:fldCharType="end"/>
          </w:r>
        </w:sdtContent>
      </w:sdt>
      <w:r w:rsidRPr="00DD54E3">
        <w:rPr>
          <w:color w:val="000000" w:themeColor="text1"/>
          <w:lang w:val="en-GB"/>
        </w:rPr>
        <w:t xml:space="preserve">. </w:t>
      </w:r>
      <w:r w:rsidR="00897057" w:rsidRPr="00DD54E3">
        <w:rPr>
          <w:color w:val="000000" w:themeColor="text1"/>
          <w:lang w:val="en-GB"/>
        </w:rPr>
        <w:t xml:space="preserve">The </w:t>
      </w:r>
      <w:r w:rsidR="00221881" w:rsidRPr="00DD54E3">
        <w:rPr>
          <w:color w:val="000000" w:themeColor="text1"/>
          <w:lang w:val="en-GB"/>
        </w:rPr>
        <w:t xml:space="preserve">Global Shelter Cluster </w:t>
      </w:r>
      <w:r w:rsidR="00515F08" w:rsidRPr="00DD54E3">
        <w:rPr>
          <w:color w:val="000000" w:themeColor="text1"/>
          <w:lang w:val="en-GB"/>
        </w:rPr>
        <w:t xml:space="preserve">is currently </w:t>
      </w:r>
      <w:r w:rsidR="00221881" w:rsidRPr="00DD54E3">
        <w:rPr>
          <w:color w:val="000000" w:themeColor="text1"/>
          <w:lang w:val="en-GB"/>
        </w:rPr>
        <w:t>develop</w:t>
      </w:r>
      <w:r w:rsidR="00515F08" w:rsidRPr="00DD54E3">
        <w:rPr>
          <w:color w:val="000000" w:themeColor="text1"/>
          <w:lang w:val="en-GB"/>
        </w:rPr>
        <w:t>ing</w:t>
      </w:r>
      <w:r w:rsidR="00221881" w:rsidRPr="00DD54E3">
        <w:rPr>
          <w:color w:val="000000" w:themeColor="text1"/>
          <w:lang w:val="en-GB"/>
        </w:rPr>
        <w:t xml:space="preserve"> an LCA calculator </w:t>
      </w:r>
      <w:r w:rsidR="005D0081" w:rsidRPr="00DD54E3">
        <w:rPr>
          <w:color w:val="000000" w:themeColor="text1"/>
          <w:lang w:val="en-GB"/>
        </w:rPr>
        <w:t xml:space="preserve">to </w:t>
      </w:r>
      <w:r w:rsidR="00221881" w:rsidRPr="00DD54E3">
        <w:rPr>
          <w:color w:val="000000" w:themeColor="text1"/>
          <w:lang w:val="en-GB"/>
        </w:rPr>
        <w:t xml:space="preserve">quantify the environmental impact of shelters </w:t>
      </w:r>
      <w:sdt>
        <w:sdtPr>
          <w:rPr>
            <w:color w:val="000000" w:themeColor="text1"/>
            <w:lang w:val="en-GB"/>
          </w:rPr>
          <w:alias w:val="To edit, see citavi.com/edit"/>
          <w:tag w:val="CitaviPlaceholder#f9d084ab-7608-44d5-a923-c086db1513b5"/>
          <w:id w:val="-1184204695"/>
          <w:placeholder>
            <w:docPart w:val="18EB26D3BC9E4C628EABF663A06B76CA"/>
          </w:placeholder>
        </w:sdtPr>
        <w:sdtContent>
          <w:r w:rsidR="00221881"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JkMGEwM2ZhLWYwYTAtNGI2ZC05MWVhLTdkZmY2NTYxMTRlNyIsIlJhbmdlTGVuZ3RoIjozMCwiUmVmZXJlbmNlSWQiOiI5YTI0YmYwOC01ZjZmLTQ1N2ItYWRiNS1iZmZlMjNlNjEzZWEiLCJSZWZlcmVuY2UiOnsiJGlkIjoiMyIsIiR0eXBlIjoiU3dpc3NBY2FkZW1pYy5DaXRhdmkuUmVmZXJlbmNlLCBTd2lzc0FjYWRlbWljLkNpdGF2aSIsIkFic3RyYWN0Q29tcGxleGl0eSI6MCwiQWJzdHJhY3RTb3VyY2VUZXh0Rm9ybWF0IjowLCJBY2Nlc3NEYXRlIjoiMTAvNi8yMDIyIiwiQXV0aG9ycyI6W3siJGlkIjoiNCIsIiR0eXBlIjoiU3dpc3NBY2FkZW1pYy5DaXRhdmkuUGVyc29uLCBTd2lzc0FjYWRlbWljLkNpdGF2aSIsIkxhc3ROYW1lIjoiR2xvYmFsIFNoZWx0ZXIgQ2x1c3RlciIsIlByb3RlY3RlZCI6ZmFsc2UsIlNleCI6MCwiQ3JlYXRlZEJ5IjoiX0FMSSIsIkNyZWF0ZWRPbiI6IjIwMjItMTAtMDZUMTY6NTA6MTEiLCJNb2RpZmllZEJ5IjoiX0FMSSIsIklkIjoiYmUxMDdjZWMtMjMwNC00NGZkLWEzOWMtMjAxYjE4MDFlMWIwIiwiTW9kaWZpZWRPbiI6IjIwMjItMTAtMDZUMTY6NTA6MTEiLCJQcm9qZWN0Ijp7IiRpZCI6IjUiLCIkdHlwZSI6IlN3aXNzQWNhZGVtaWMuQ2l0YXZpLlByb2plY3QsIFN3aXNzQWNhZGVtaWMuQ2l0YXZpIn19XSwiQ2l0YXRpb25LZXlVcGRhdGVUeXBlIjowLCJDb2xsYWJvcmF0b3JzIjpbXSwiRGF0ZSI6IjEwLzYvMjAyMiIsIkVkaXRvcnMiOltdLCJFdmFsdWF0aW9uQ29tcGxleGl0eSI6MCwiRXZhbHVhdGlvblNvdXJjZVRleHRGb3JtYXQiOjAsIkdyb3VwcyI6W10sIkhhc0xhYmVsMSI6ZmFsc2UsIkhhc0xhYmVsMiI6ZmFsc2UsIktleXdvcmRzIjpbXSwiTG9jYXRpb25zIjpbeyIkaWQiOiI2IiwiJHR5cGUiOiJTd2lzc0FjYWRlbWljLkNpdGF2aS5Mb2NhdGlvbiwgU3dpc3NBY2FkZW1pYy5DaXRhdmkiLCJBZGRyZXNzIjp7IiRpZCI6IjciLCIkdHlwZSI6IlN3aXNzQWNhZGVtaWMuQ2l0YXZpLkxpbmtlZFJlc291cmNlLCBTd2lzc0FjYWRlbWljLkNpdGF2aSIsIkxpbmtlZFJlc291cmNlVHlwZSI6NSwiT3JpZ2luYWxTdHJpbmciOiJodHRwczovL3NoZWx0ZXJjbHVzdGVyLm9yZy9nbG9iYWwtc2hlbHRlci1jbHVzdGVyLW9ubGluZS1tZWV0aW5nLTIwMjEvZXZlbnRzL29wZW4tc3BhY2Utc2Vzc2lvbi0xLWxpZmUtY3ljbGUtYW5hbHlzaXMtdG9vbCIsIlVyaVN0cmluZyI6Imh0dHBzOi8vc2hlbHRlcmNsdXN0ZXIub3JnL2dsb2JhbC1zaGVsdGVyLWNsdXN0ZXItb25saW5lLW1lZXRpbmctMjAyMS9ldmVudHMvb3Blbi1zcGFjZS1zZXNzaW9uLTEtbGlmZS1jeWNsZS1hbmFseXNpcy10b29sIiwiTGlua2VkUmVzb3VyY2VTdGF0dXMiOjgsIlByb3BlcnRpZXMiOnsiJGlkIjoi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MSSIsIkNyZWF0ZWRPbiI6IjIwMjItMTAtMDZUMTY6NDk6MzkiLCJNb2RpZmllZEJ5IjoiX0FMSSIsIklkIjoiNmE5ZDg5MTktNTY5ZC00YzRmLTg1MWEtYThkNTBhMzEwNjc0IiwiTW9kaWZpZWRPbiI6IjIwMjItMTAtMDZUMTY6NDk6MzkiLCJQcm9qZWN0Ijp7IiRyZWYiOiI1In19XSwiT25saW5lQWRkcmVzcyI6Imh0dHBzOi8vc2hlbHRlcmNsdXN0ZXIub3JnL2dsb2JhbC1zaGVsdGVyLWNsdXN0ZXItb25saW5lLW1lZXRpbmctMjAyMS9ldmVudHMvb3Blbi1zcGFjZS1zZXNzaW9uLTEtbGlmZS1jeWNsZS1hbmFseXNpcy10b29sIiwiT3JnYW5pemF0aW9ucyI6W10sIk90aGVyc0ludm9sdmVkIjpbXSwiUHVibGlzaGVycyI6W10sIlF1b3RhdGlvbnMiOltdLCJSZWZlcmVuY2VUeXBlIjoiSW50ZXJuZXREb2N1bWVudCIsIlNob3J0VGl0bGUiOiJHbG9iYWwgU2hlbHRlciBDbHVzdGVyIDIwMjEg4oCTIE9wZW4gU3BhY2UgU2Vzc2lvbiAxIiwiU2hvcnRUaXRsZVVwZGF0ZVR5cGUiOjAsIlNvdXJjZU9mQmlibGlvZ3JhcGhpY0luZm9ybWF0aW9uIjoic2hlbHRlcmNsdXN0ZXIub3JnIiwiU3RhdGljSWRzIjpbIjVjNDhmODk1LTBmMzYtNGViNS1hZWZlLTFmNDMyMWQwZWU2YiJdLCJUYWJsZU9mQ29udGVudHNDb21wbGV4aXR5IjowLCJUYWJsZU9mQ29udGVudHNTb3VyY2VUZXh0Rm9ybWF0IjowLCJUYXNrcyI6W10sIlRpdGxlIjoiT3BlbiBTcGFjZSBTZXNzaW9uIDEgQSBMaWZlIEN5Y2xlIEFuYWx5c2lzIFRvb2wgdG8gQXNzZXNzIHRoZSBDYXJib24gRm9vdHByaW50IG9mIEh1bWFuaXRhcmlhbiBTaGVsdGVyIE9wdGlvbnMuIHwgU2hlbHRlciBDbHVzdGVyIiwiVHJhbnNsYXRvcnMiOltdLCJZZWFyIjoiMjAyMSIsIlllYXJSZXNvbHZlZCI6IjIwMjEiLCJDcmVhdGVkQnkiOiJfQUxJIiwiQ3JlYXRlZE9uIjoiMjAyMi0xMC0wNlQxNjo0OTozOSIsIk1vZGlmaWVkQnkiOiJfQUxJIiwiSWQiOiI5YTI0YmYwOC01ZjZmLTQ1N2ItYWRiNS1iZmZlMjNlNjEzZWEiLCJNb2RpZmllZE9uIjoiMjAyMi0xMC0wNlQxNjo1MDoyNCIsIlByb2plY3QiOnsiJHJlZiI6IjUifX0sIlVzZU51bWJlcmluZ1R5cGVPZlBhcmVudERvY3VtZW50IjpmYWxzZX1dLCJGb3JtYXR0ZWRUZXh0Ijp7IiRpZCI6IjkiLCJDb3VudCI6MSwiVGV4dFVuaXRzIjpbeyIkaWQiOiIxMCIsIkZvbnRTdHlsZSI6eyIkaWQiOiIxMSIsIk5ldXRyYWwiOnRydWV9LCJSZWFkaW5nT3JkZXIiOjEsIlRleHQiOiIoR2xvYmFsIFNoZWx0ZXIgQ2x1c3RlciwgMjAyMSkifV19LCJUYWciOiJDaXRhdmlQbGFjZWhvbGRlciNmOWQwODRhYi03NjA4LTQ0ZDUtYTkyMy1jMDg2ZGIxNTEzYjUiLCJUZXh0IjoiKEdsb2JhbCBTaGVsdGVyIENsdXN0ZXIsIDIwMjEpIiwiV0FJVmVyc2lvbiI6IjYuOC4wLjAifQ==}</w:instrText>
          </w:r>
          <w:r w:rsidR="00221881" w:rsidRPr="00DD54E3">
            <w:rPr>
              <w:color w:val="000000" w:themeColor="text1"/>
              <w:lang w:val="en-GB"/>
            </w:rPr>
            <w:fldChar w:fldCharType="separate"/>
          </w:r>
          <w:r w:rsidR="00B10F20" w:rsidRPr="00DD54E3">
            <w:rPr>
              <w:color w:val="000000" w:themeColor="text1"/>
              <w:lang w:val="en-GB"/>
            </w:rPr>
            <w:t>(Global Shelter Cluster, 2021)</w:t>
          </w:r>
          <w:r w:rsidR="00221881" w:rsidRPr="00DD54E3">
            <w:rPr>
              <w:color w:val="000000" w:themeColor="text1"/>
              <w:lang w:val="en-GB"/>
            </w:rPr>
            <w:fldChar w:fldCharType="end"/>
          </w:r>
        </w:sdtContent>
      </w:sdt>
      <w:r w:rsidR="00221881" w:rsidRPr="00DD54E3">
        <w:rPr>
          <w:color w:val="000000" w:themeColor="text1"/>
          <w:lang w:val="en-GB"/>
        </w:rPr>
        <w:t xml:space="preserve">. </w:t>
      </w:r>
      <w:r w:rsidR="00DF6EEE" w:rsidRPr="00DD54E3">
        <w:rPr>
          <w:color w:val="000000" w:themeColor="text1"/>
          <w:lang w:val="en-GB"/>
        </w:rPr>
        <w:t xml:space="preserve">The </w:t>
      </w:r>
      <w:r w:rsidR="00640FBF" w:rsidRPr="00DD54E3">
        <w:rPr>
          <w:color w:val="000000" w:themeColor="text1"/>
          <w:lang w:val="en-GB"/>
        </w:rPr>
        <w:t>United Nations Population Fund (UNFPA)</w:t>
      </w:r>
      <w:r w:rsidR="00DF6EEE" w:rsidRPr="00DD54E3">
        <w:rPr>
          <w:color w:val="000000" w:themeColor="text1"/>
          <w:lang w:val="en-GB"/>
        </w:rPr>
        <w:t xml:space="preserve"> has </w:t>
      </w:r>
      <w:r w:rsidR="003C1D70" w:rsidRPr="00DD54E3">
        <w:rPr>
          <w:color w:val="000000" w:themeColor="text1"/>
          <w:lang w:val="en-GB"/>
        </w:rPr>
        <w:t>conducted a</w:t>
      </w:r>
      <w:r w:rsidR="005D0081" w:rsidRPr="00DD54E3">
        <w:rPr>
          <w:color w:val="000000" w:themeColor="text1"/>
          <w:lang w:val="en-GB"/>
        </w:rPr>
        <w:t>n</w:t>
      </w:r>
      <w:r w:rsidR="003C1D70" w:rsidRPr="00DD54E3">
        <w:rPr>
          <w:color w:val="000000" w:themeColor="text1"/>
          <w:lang w:val="en-GB"/>
        </w:rPr>
        <w:t xml:space="preserve"> LCA study </w:t>
      </w:r>
      <w:r w:rsidR="00922572" w:rsidRPr="00DD54E3">
        <w:rPr>
          <w:color w:val="000000" w:themeColor="text1"/>
          <w:lang w:val="en-GB"/>
        </w:rPr>
        <w:t xml:space="preserve">of </w:t>
      </w:r>
      <w:r w:rsidR="00190B9C" w:rsidRPr="00DD54E3">
        <w:rPr>
          <w:color w:val="000000" w:themeColor="text1"/>
          <w:lang w:val="en-GB"/>
        </w:rPr>
        <w:t xml:space="preserve">health kits </w:t>
      </w:r>
      <w:r w:rsidR="00632DF6" w:rsidRPr="00DD54E3">
        <w:rPr>
          <w:color w:val="000000" w:themeColor="text1"/>
          <w:lang w:val="en-GB"/>
        </w:rPr>
        <w:t xml:space="preserve">to assess </w:t>
      </w:r>
      <w:r w:rsidR="00DC26EC" w:rsidRPr="00DD54E3">
        <w:rPr>
          <w:color w:val="000000" w:themeColor="text1"/>
          <w:lang w:val="en-GB"/>
        </w:rPr>
        <w:t xml:space="preserve">the </w:t>
      </w:r>
      <w:r w:rsidR="00632DF6" w:rsidRPr="00DD54E3">
        <w:rPr>
          <w:color w:val="000000" w:themeColor="text1"/>
          <w:lang w:val="en-GB"/>
        </w:rPr>
        <w:t xml:space="preserve">environmental impacts of different distribution methods </w:t>
      </w:r>
      <w:r w:rsidR="003F1257" w:rsidRPr="00DD54E3">
        <w:rPr>
          <w:color w:val="000000" w:themeColor="text1"/>
          <w:lang w:val="en-GB"/>
        </w:rPr>
        <w:t xml:space="preserve">via </w:t>
      </w:r>
      <w:r w:rsidR="00632DF6" w:rsidRPr="00DD54E3">
        <w:rPr>
          <w:color w:val="000000" w:themeColor="text1"/>
          <w:lang w:val="en-GB"/>
        </w:rPr>
        <w:t>air, sea, and prepositioning</w:t>
      </w:r>
      <w:r w:rsidR="007C330E" w:rsidRPr="00DD54E3">
        <w:rPr>
          <w:color w:val="000000" w:themeColor="text1"/>
          <w:lang w:val="en-GB"/>
        </w:rPr>
        <w:t xml:space="preserve"> </w:t>
      </w:r>
      <w:sdt>
        <w:sdtPr>
          <w:rPr>
            <w:color w:val="000000" w:themeColor="text1"/>
            <w:lang w:val="en-GB"/>
          </w:rPr>
          <w:alias w:val="To edit, see citavi.com/edit"/>
          <w:tag w:val="CitaviPlaceholder#a1d298ef-29e2-42a0-ac94-a25381695092"/>
          <w:id w:val="1021897719"/>
          <w:placeholder>
            <w:docPart w:val="DefaultPlaceholder_-1854013440"/>
          </w:placeholder>
        </w:sdtPr>
        <w:sdtContent>
          <w:r w:rsidR="003F1257"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1OWJiNjQyLTBjOTktNDg3YS1hZjRjLTY4YzU4OTU1OTFjYyIsIlJhbmdlTGVuZ3RoIjozMSwiUmVmZXJlbmNlSWQiOiI0ZGU1YzY1OC1lZTFkLTRmYzgtOGI2Yy0zZTQ0ZmY2ZjRjNDYiLCJSZWZlcmVuY2UiOnsiJGlkIjoiMyIsIiR0eXBlIjoiU3dpc3NBY2FkZW1pYy5DaXRhdmkuUmVmZXJlbmNlLCBTd2lzc0FjYWRlbWljLkNpdGF2aSIsIkFic3RyYWN0Q29tcGxleGl0eSI6MCwiQWJzdHJhY3RTb3VyY2VUZXh0Rm9ybWF0IjowLCJBY2Nlc3NEYXRlIjoiMTAvNy8yMDIyIiwiQXV0aG9ycyI6W3siJGlkIjoiNCIsIiR0eXBlIjoiU3dpc3NBY2FkZW1pYy5DaXRhdmkuUGVyc29uLCBTd2lzc0FjYWRlbWljLkNpdGF2aSIsIkZpcnN0TmFtZSI6IkRhbmkuIiwiTGFzdE5hbWUiOiJKdXJtYW4iLCJQcm90ZWN0ZWQiOmZhbHNlLCJTZXgiOjAsIkNyZWF0ZWRCeSI6Il9BTEkiLCJDcmVhdGVkT24iOiIyMDIyLTEwLTA5VDAzOjM3OjU0IiwiTW9kaWZpZWRCeSI6Il9BTEkiLCJJZCI6ImMwYjQ5Y2ViLWViMzMtNGI2ZS04ZTI1LTAwNDVjOTJhNzBiNSIsIk1vZGlmaWVkT24iOiIyMDIyLTEwLTA5VDAzOjM3OjU0IiwiUHJvamVjdCI6eyIkaWQiOiI1IiwiJHR5cGUiOiJTd2lzc0FjYWRlbWljLkNpdGF2aS5Qcm9qZWN0LCBTd2lzc0FjYWRlbWljLkNpdGF2aSJ9fSx7IiRpZCI6IjYiLCIkdHlwZSI6IlN3aXNzQWNhZGVtaWMuQ2l0YXZpLlBlcnNvbiwgU3dpc3NBY2FkZW1pYy5DaXRhdmkiLCJGaXJzdE5hbWUiOiJTb3BoaWUuIiwiTGFzdE5hbWUiOiJ04oCZU2Vyc3RldmVucyIsIlByb3RlY3RlZCI6ZmFsc2UsIlNleCI6MCwiQ3JlYXRlZEJ5IjoiX0FMSSIsIkNyZWF0ZWRPbiI6IjIwMjItMTAtMDlUMDM6Mzc6NDYiLCJNb2RpZmllZEJ5IjoiX0FMSSIsIklkIjoiOGJhMzg1MzMtZWRjYS00MmRjLThjNTgtYjFjNDhjYmYzNzBhIiwiTW9kaWZpZWRPbiI6IjIwMjItMTAtMDlUMDM6Mzc6NDYiLCJQcm9qZWN0Ijp7IiRyZWYiOiI1In19XSwiQ2l0YXRpb25LZXlVcGRhdGVUeXBlIjowLCJDb2xsYWJvcmF0b3JzIjpbXSwiRGF0ZSI6IjEwLzcvMjAyMiIsIkVkaXRvcnMiOltdLCJFdmFsdWF0aW9uQ29tcGxleGl0eSI6MCwiRXZhbHVhdGlvblNvdXJjZVRleHRGb3JtYXQiOjAsIkdyb3VwcyI6W10sIkhhc0xhYmVsMSI6ZmFsc2UsIkhhc0xhYmVsMiI6ZmFsc2UsIktleXdvcmRzIjpbXSwiTG9jYXRpb25zIjpbeyIkaWQiOiI3IiwiJHR5cGUiOiJTd2lzc0FjYWRlbWljLkNpdGF2aS5Mb2NhdGlvbiwgU3dpc3NBY2FkZW1pYy5DaXRhdmkiLCJBZGRyZXNzIjp7IiRpZCI6IjgiLCIkdHlwZSI6IlN3aXNzQWNhZGVtaWMuQ2l0YXZpLkxpbmtlZFJlc291cmNlLCBTd2lzc0FjYWRlbWljLkNpdGF2aSIsIkxpbmtlZFJlc291cmNlVHlwZSI6NSwiT3JpZ2luYWxTdHJpbmciOiJodHRwczovL2xvZ2NsdXN0ZXIub3JnL2RvY3VtZW50L2dsYy1tYXJrZXRwbGFjZS1tZWFzdXJpbmctYW5kLXJlZHVjaW5nLWVudmlyb25tZW50YWwtaW1wYWN0LWh1bWFuaXRhcmlhbi1zY20tYW5kLWxvZ2lzdGljcyIsIlVyaVN0cmluZyI6Imh0dHBzOi8vbG9nY2x1c3Rlci5vcmcvZG9jdW1lbnQvZ2xjLW1hcmtldHBsYWNlLW1lYXN1cmluZy1hbmQtcmVkdWNpbmctZW52aXJvbm1lbnRhbC1pbXBhY3QtaHVtYW5pdGFyaWFuLXNjbS1hbmQtbG9naXN0aWNzIiwiTGlua2VkUmVzb3VyY2VTdGF0dXMiOjgsIlByb3BlcnRpZXMiOnsiJGlkIjoiO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MSSIsIkNyZWF0ZWRPbiI6IjIwMjItMTAtMDZUMTc6MDI6NDAiLCJNb2RpZmllZEJ5IjoiX0FMSSIsIklkIjoiNTA0YzliMTktMmY4MC00ODNkLWEzNTUtYjMwMmFjNTIyMjc0IiwiTW9kaWZpZWRPbiI6IjIwMjItMTAtMDZUMTc6MDI6NDAiLCJQcm9qZWN0Ijp7IiRyZWYiOiI1In19XSwiT25saW5lQWRkcmVzcyI6Imh0dHBzOi8vbG9nY2x1c3Rlci5vcmcvZG9jdW1lbnQvZ2xjLW1hcmtldHBsYWNlLW1lYXN1cmluZy1hbmQtcmVkdWNpbmctZW52aXJvbm1lbnRhbC1pbXBhY3QtaHVtYW5pdGFyaWFuLXNjbS1hbmQtbG9naXN0aWNzIiwiT3JnYW5pemF0aW9ucyI6W10sIk90aGVyc0ludm9sdmVkIjpbXSwiUHVibGlzaGVycyI6W10sIlF1b3RhdGlvbnMiOltdLCJSZWZlcmVuY2VUeXBlIjoiSW50ZXJuZXREb2N1bWVudCIsIlNob3J0VGl0bGUiOiJKdXJtYW4sIHTigJlTZXJzdGV2ZW5zIDIwMjIg4oCTIEdMQyIsIlNob3J0VGl0bGVVcGRhdGVUeXBlIjowLCJTb3VyY2VPZkJpYmxpb2dyYXBoaWNJbmZvcm1hdGlvbiI6ImxvZ2NsdXN0ZXIub3JnIiwiU3RhdGljSWRzIjpbIjgzMWU1YTQzLTY4YzAtNDAyYS04OGUxLTExYTc4NjI0N2ZjOCJdLCJUYWJsZU9mQ29udGVudHNDb21wbGV4aXR5IjowLCJUYWJsZU9mQ29udGVudHNTb3VyY2VUZXh0Rm9ybWF0IjowLCJUYXNrcyI6W10sIlRpdGxlIjoiR0xDIC0gTWFya2V0cGxhY2UgLSBNZWFzdXJpbmcgYW5kIFJlZHVjaW5nIEVudmlyb25tZW50YWwgSW1wYWN0IGluIEh1bWFuaXRhcmlhbiBTQ00gYW5kIExvZ2lzdGljcyAtIFVORlBBIGFuZCBDSE9SRCB8IExvZ2lzdGljcyBDbHVzdGVyIFdlYnNpdGUiLCJUcmFuc2xhdG9ycyI6W10sIlllYXIiOiIyMDIyIiwiWWVhclJlc29sdmVkIjoiMjAyMiIsIkNyZWF0ZWRCeSI6Il9BTEkiLCJDcmVhdGVkT24iOiIyMDIyLTEwLTA2VDE3OjAyOjQwIiwiTW9kaWZpZWRCeSI6Il9BTEkiLCJJZCI6IjRkZTVjNjU4LWVlMWQtNGZjOC04YjZjLTNlNDRmZjZmNGM0NiIsIk1vZGlmaWVkT24iOiIyMDIyLTEwLTA5VDAzOjM3OjU0IiwiUHJvamVjdCI6eyIkcmVmIjoiNSJ9fSwiVXNlTnVtYmVyaW5nVHlwZU9mUGFyZW50RG9jdW1lbnQiOmZhbHNlfV0sIkZvcm1hdHRlZFRleHQiOnsiJGlkIjoiMTAiLCJDb3VudCI6MSwiVGV4dFVuaXRzIjpbeyIkaWQiOiIxMSIsIkZvbnRTdHlsZSI6eyIkaWQiOiIxMiIsIk5ldXRyYWwiOnRydWV9LCJSZWFkaW5nT3JkZXIiOjEsIlRleHQiOiIoSnVybWFuIGFuZCB04oCZU2Vyc3RldmVucywgMjAyMikifV19LCJUYWciOiJDaXRhdmlQbGFjZWhvbGRlciNhMWQyOThlZi0yOWUyLTQyYTAtYWM5NC1hMjUzODE2OTUwOTIiLCJUZXh0IjoiKEp1cm1hbiBhbmQgdOKAmVNlcnN0ZXZlbnMsIDIwMjIpIiwiV0FJVmVyc2lvbiI6IjYuOC4wLjAifQ==}</w:instrText>
          </w:r>
          <w:r w:rsidR="003F1257" w:rsidRPr="00DD54E3">
            <w:rPr>
              <w:color w:val="000000" w:themeColor="text1"/>
              <w:lang w:val="en-GB"/>
            </w:rPr>
            <w:fldChar w:fldCharType="separate"/>
          </w:r>
          <w:r w:rsidR="00B10F20" w:rsidRPr="00DD54E3">
            <w:rPr>
              <w:color w:val="000000" w:themeColor="text1"/>
              <w:lang w:val="en-GB"/>
            </w:rPr>
            <w:t>(Jurman and t’Serstevens, 2022)</w:t>
          </w:r>
          <w:r w:rsidR="003F1257" w:rsidRPr="00DD54E3">
            <w:rPr>
              <w:color w:val="000000" w:themeColor="text1"/>
              <w:lang w:val="en-GB"/>
            </w:rPr>
            <w:fldChar w:fldCharType="end"/>
          </w:r>
        </w:sdtContent>
      </w:sdt>
      <w:r w:rsidR="00632DF6" w:rsidRPr="00DD54E3">
        <w:rPr>
          <w:color w:val="000000" w:themeColor="text1"/>
          <w:lang w:val="en-GB"/>
        </w:rPr>
        <w:t xml:space="preserve">. </w:t>
      </w:r>
      <w:r w:rsidR="003F1257" w:rsidRPr="00DD54E3">
        <w:rPr>
          <w:color w:val="000000" w:themeColor="text1"/>
          <w:lang w:val="en-GB"/>
        </w:rPr>
        <w:t xml:space="preserve">Despite this increasing </w:t>
      </w:r>
      <w:r w:rsidR="00221881" w:rsidRPr="00DD54E3">
        <w:rPr>
          <w:color w:val="000000" w:themeColor="text1"/>
          <w:lang w:val="en-GB"/>
        </w:rPr>
        <w:t xml:space="preserve">industry </w:t>
      </w:r>
      <w:r w:rsidR="003F1257" w:rsidRPr="00DD54E3">
        <w:rPr>
          <w:color w:val="000000" w:themeColor="text1"/>
          <w:lang w:val="en-GB"/>
        </w:rPr>
        <w:t>trend</w:t>
      </w:r>
      <w:r w:rsidR="004C4142" w:rsidRPr="00DD54E3">
        <w:rPr>
          <w:color w:val="000000" w:themeColor="text1"/>
          <w:lang w:val="en-GB"/>
        </w:rPr>
        <w:t xml:space="preserve"> evidenced by the Global Shelter Cluster and UNFPA studies</w:t>
      </w:r>
      <w:r w:rsidR="00C76294" w:rsidRPr="00DD54E3">
        <w:rPr>
          <w:lang w:val="en-GB"/>
        </w:rPr>
        <w:t xml:space="preserve"> </w:t>
      </w:r>
      <w:r w:rsidR="00C76294" w:rsidRPr="00DD54E3">
        <w:rPr>
          <w:color w:val="000000" w:themeColor="text1"/>
          <w:lang w:val="en-GB"/>
        </w:rPr>
        <w:t>and its importance and practical utility,</w:t>
      </w:r>
      <w:r w:rsidR="003F1257" w:rsidRPr="00DD54E3">
        <w:rPr>
          <w:color w:val="000000" w:themeColor="text1"/>
          <w:lang w:val="en-GB"/>
        </w:rPr>
        <w:t xml:space="preserve"> </w:t>
      </w:r>
      <w:r w:rsidR="00221881" w:rsidRPr="00DD54E3">
        <w:rPr>
          <w:color w:val="000000" w:themeColor="text1"/>
          <w:lang w:val="en-GB"/>
        </w:rPr>
        <w:t xml:space="preserve">LCA </w:t>
      </w:r>
      <w:r w:rsidR="009E661C" w:rsidRPr="00DD54E3">
        <w:rPr>
          <w:color w:val="000000" w:themeColor="text1"/>
          <w:lang w:val="en-GB"/>
        </w:rPr>
        <w:t xml:space="preserve">was </w:t>
      </w:r>
      <w:r w:rsidR="003F1257" w:rsidRPr="00DD54E3">
        <w:rPr>
          <w:color w:val="000000" w:themeColor="text1"/>
          <w:lang w:val="en-GB"/>
        </w:rPr>
        <w:t xml:space="preserve">addressed </w:t>
      </w:r>
      <w:r w:rsidR="009E661C" w:rsidRPr="00DD54E3">
        <w:rPr>
          <w:color w:val="000000" w:themeColor="text1"/>
          <w:lang w:val="en-GB"/>
        </w:rPr>
        <w:t xml:space="preserve">by </w:t>
      </w:r>
      <w:r w:rsidR="003F1257" w:rsidRPr="00DD54E3">
        <w:rPr>
          <w:color w:val="000000" w:themeColor="text1"/>
          <w:lang w:val="en-GB"/>
        </w:rPr>
        <w:t xml:space="preserve">only one </w:t>
      </w:r>
      <w:r w:rsidR="00C76294" w:rsidRPr="00DD54E3">
        <w:rPr>
          <w:color w:val="000000" w:themeColor="text1"/>
          <w:lang w:val="en-GB"/>
        </w:rPr>
        <w:t>study</w:t>
      </w:r>
      <w:r w:rsidR="004C4142" w:rsidRPr="00DD54E3">
        <w:rPr>
          <w:color w:val="000000" w:themeColor="text1"/>
          <w:lang w:val="en-GB"/>
        </w:rPr>
        <w:t xml:space="preserve"> </w:t>
      </w:r>
      <w:r w:rsidR="00E26172" w:rsidRPr="00DD54E3">
        <w:rPr>
          <w:color w:val="000000" w:themeColor="text1"/>
          <w:lang w:val="en-GB"/>
        </w:rPr>
        <w:t xml:space="preserve">in our </w:t>
      </w:r>
      <w:r w:rsidR="001B2B24" w:rsidRPr="00DD54E3">
        <w:rPr>
          <w:color w:val="000000" w:themeColor="text1"/>
          <w:lang w:val="en-GB"/>
        </w:rPr>
        <w:t>review</w:t>
      </w:r>
      <w:r w:rsidR="003F1257" w:rsidRPr="00DD54E3">
        <w:rPr>
          <w:color w:val="000000" w:themeColor="text1"/>
          <w:lang w:val="en-GB"/>
        </w:rPr>
        <w:t xml:space="preserve"> </w:t>
      </w:r>
      <w:sdt>
        <w:sdtPr>
          <w:rPr>
            <w:color w:val="000000" w:themeColor="text1"/>
            <w:lang w:val="en-GB"/>
          </w:rPr>
          <w:alias w:val="To edit, see citavi.com/edit"/>
          <w:tag w:val="CitaviPlaceholder#6abd0237-bc62-487d-bbcd-d5136528d55a"/>
          <w:id w:val="1969391916"/>
          <w:placeholder>
            <w:docPart w:val="9FA7570E0CB34A6999BAD221251A190A"/>
          </w:placeholder>
        </w:sdtPr>
        <w:sdtContent>
          <w:r w:rsidR="003F1257"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c3MWNiMzI0LWU5YjQtNGU1NC1iMmY1LTVkZGVhOGM2MjQzMyIsIlJhbmdlTGVuZ3RoIjoyNSwiUmVmZXJlbmNlSWQiOiJkMTk3OWRlNy1hYjZmLTRmOTYtYmYzNC04YjllNjQzMDRkMGEiLCJPcHRpb24xIjp0cnVl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FoIiwiTGFzdE5hbWUiOiJ2YW4gS2VtcGVuIiwiTWlkZGxlTmFtZSI6IkFudG9uaWEiLCJQcm90ZWN0ZWQiOmZhbHNlLCJTZXgiOjAsIkNyZWF0ZWRCeSI6Il9BTEkiLCJDcmVhdGVkT24iOiIyMDIyLTA1LTA4VDA1OjUzOjExIiwiTW9kaWZpZWRCeSI6Il9BTEkiLCJJZCI6IjM5YmU0NTM2LTYxMzEtNGRiYy04M2FkLWE5ZTRlODNmMGVjOCIsIk1vZGlmaWVkT24iOiIyMDIyLTA1LTA4VDA1OjUzOjExIiwiUHJvamVjdCI6eyIkaWQiOiI1IiwiJHR5cGUiOiJTd2lzc0FjYWRlbWljLkNpdGF2aS5Qcm9qZWN0LCBTd2lzc0FjYWRlbWljLkNpdGF2aSJ9fSx7IiRpZCI6IjYiLCIkdHlwZSI6IlN3aXNzQWNhZGVtaWMuQ2l0YXZpLlBlcnNvbiwgU3dpc3NBY2FkZW1pYy5DaXRhdmkiLCJGaXJzdE5hbWUiOiJFaXJpbmkiLCJMYXN0TmFtZSI6IlNwaWxpb3RvcG91bG91IiwiUHJvdGVjdGVkIjpmYWxzZSwiU2V4IjowLCJDcmVhdGVkQnkiOiJfQUxJIiwiQ3JlYXRlZE9uIjoiMjAyMi0wNS0wOFQwNTo1MzoxMSIsIk1vZGlmaWVkQnkiOiJfQUxJIiwiSWQiOiI5YzU3NWQ1Yy1iMDA0LTRjZGMtOWJkZS03YjZjODE5MDUyMGIiLCJNb2RpZmllZE9uIjoiMjAyMi0wNS0wOFQwNTo1MzoxMSIsIlByb2plY3QiOnsiJHJlZiI6IjUifX0seyIkaWQiOiI3IiwiJHR5cGUiOiJTd2lzc0FjYWRlbWljLkNpdGF2aS5QZXJzb24sIFN3aXNzQWNhZGVtaWMuQ2l0YXZpIiwiRmlyc3ROYW1lIjoiR29yYW4iLCJMYXN0TmFtZSI6IlN0b2phbm92c2tpIiwiUHJvdGVjdGVkIjpmYWxzZSwiU2V4IjoyLCJDcmVhdGVkQnkiOiJfQUxJIiwiQ3JlYXRlZE9uIjoiMjAyMi0wNS0wOFQwNTo1MzoxMiIsIk1vZGlmaWVkQnkiOiJfQUxJIiwiSWQiOiJmMzBjYmM2Mi05NjcxLTQ2YmMtOWJlNy1kNTZmYWUyYjBhMTAiLCJNb2RpZmllZE9uIjoiMjAyMi0wNS0wOFQwNTo1MzoxMiIsIlByb2plY3QiOnsiJHJlZiI6IjUifX0seyIkaWQiOiI4IiwiJHR5cGUiOiJTd2lzc0FjYWRlbWljLkNpdGF2aS5QZXJzb24sIFN3aXNzQWNhZGVtaWMuQ2l0YXZpIiwiRmlyc3ROYW1lIjoiU2FuZGVyIiwiTGFzdE5hbWUiOiJMZWV1dyIsIlByZWZpeCI6ImRlIiwiUHJvdGVjdGVkIjpmYWxzZSwiU2V4IjowLCJDcmVhdGVkQnkiOiJfQUxJIiwiQ3JlYXRlZE9uIjoiMjAyMi0wMy0xMlQwNTowNDoyNiIsIk1vZGlmaWVkQnkiOiJfQUxJIiwiSWQiOiJiNWEwNjNlOS02NWRjLTQwOWMtYjVjMi1kMmQwYjU3YjY5YzkiLCJNb2RpZmllZE9uIjoiMjAyMi0wMy0xMlQwNTowNDoyNiIsIlByb2plY3QiOnsiJHJlZiI6IjUifX1dLCJDaXRhdGlvbktleSI6InZhbiBLZW1wZW4gZXQgYWwuIDIwMTciLCJDaXRhdGlvbktleVVwZGF0ZVR5cGUiOjAsIkNvbGxhYm9yYXRvcnMiOltdLCJDdXN0b21GaWVsZDEiOiIzNi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TmV0aGVybGFuZHMiLCJEb2kiOiIxMC4xMDA3L3MxMTM2Ny0wMTYtMTI0NS16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wNjQ4OTgyMyZkb2k9MTAuMTAwNyUyZnMxMTM2Ny0wMTYtMTI0NS16JnBhcnRuZXJJRD00MCZtZDU9YWUzNDkzNGNhMjgxMjlhOTdjYWYwODQxY2RlZjBlN2IiLCJVcmlTdHJpbmciOiJodHRwczovL3d3dy5zY29wdXMuY29tL2lud2FyZC9yZWNvcmQudXJpP2VpZD0yLXMyLjAtODUwMDY0ODk4MjMmZG9pPTEwLjEwMDclMmZzMTEzNjctMDE2LTEyNDUteiZwYXJ0bmVySUQ9NDAmbWQ1PWFlMzQ5MzRjYTI4MTI5YTk3Y2FmMDg0MWNkZWYwZTdi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k3MzA1MGUtNjA1ZS00NDI4LWIxMWUtNTQxZTJiZTA1MzZi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DA3L3MxMTM2Ny0wMTYtMTI0NS16IiwiVXJpU3RyaW5nIjoiaHR0cHM6Ly9kb2kub3JnLzEwLjEwMDcvczExMzY3LTAxNi0xMjQ1LXo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ODUxNjkzOS04OTZlLTRlMWItOTUyYS03ZGM5ODM5ZTM4YjAiLCJNb2RpZmllZE9uIjoiMjAyMi0wMS0zMFQwNDo1NDo1MyIsIlByb2plY3QiOnsiJHJlZiI6IjUifX1dLCJOdW1iZXIiOiIxMSIsIk9ubGluZUFkZHJlc3MiOiJodHRwczovL3d3dy5zY29wdXMuY29tL2lud2FyZC9yZWNvcmQudXJpP2VpZD0yLXMyLjAtODUwMDY0ODk4MjMmZG9pPTEwLjEwMDclMmZzMTEzNjctMDE2LTEyNDUteiZwYXJ0bmVySUQ9NDAmbWQ1PWFlMzQ5MzRjYTI4MTI5YTk3Y2FmMDg0MWNkZWYwZTdiIiwiT3JnYW5pemF0aW9ucyI6W10sIk90aGVyc0ludm9sdmVkIjpbXSwiUGFnZVJhbmdlIjoiPHNwPlxyXG4gIDxuPjE3MTg8L24+XHJcbiAgPGluPnRydWU8L2luPlxyXG4gIDxvcz4xNzE4PC9vcz5cclxuICA8cHM+MTcxODwvcHM+XHJcbjwvc3A+XHJcbjxlcD5cclxuICA8bj4xNzMwPC9uPlxyXG4gIDxpbj50cnVlPC9pbj5cclxuICA8b3M+MTczMDwvb3M+XHJcbiAgPHBzPjE3MzA8L3BzPlxyXG48L2VwPlxyXG48b3M+MTcxOC0xNzMwPC9vcz4iLCJQZXJpb2RpY2FsIjp7IiRpZCI6IjE2IiwiJHR5cGUiOiJTd2lzc0FjYWRlbWljLkNpdGF2aS5QZXJpb2RpY2FsLCBTd2lzc0FjYWRlbWljLkNpdGF2aSIsIk5hbWUiOiJJbnRlcm5hdGlvbmFsIEpvdXJuYWwgb2YgTGlmZSBDeWNsZSBBc3Nlc3NtZW50IiwiUGFnaW5hdGlvbiI6MCwiUHJvdGVjdGVkIjpmYWxzZSwiQ3JlYXRlZEJ5IjoiX0Fuam9tc2hvYWUiLCJDcmVhdGVkT24iOiIyMDIyLTAxLTMwVDA0OjU0OjUzIiwiTW9kaWZpZWRCeSI6Il9BbmpvbXNob2FlIiwiSWQiOiJlOWJkYWY5Yy1lMTczLTQ5ZDYtYThmYS02M2ExZGM5MzM4ZTciLCJNb2RpZmllZE9uIjoiMjAyMi0wMS0zMFQwNDo1NDo1MyIsIlByb2plY3QiOnsiJHJlZiI6IjUifX0sIlB1Ymxpc2hlcnMiOlt7IiRpZCI6IjE3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2YW4gS2VtcGVuLCBTcGlsaW90b3BvdWxvdSBldCBhbC4gMjAxNyDigJMgVXNpbmcgbGlmZSBjeWNsZSBzdXN0YWluYWJpbGl0eSBhc3Nlc3NtZW50IiwiU2hvcnRUaXRsZVVwZGF0ZVR5cGUiOjAsIlNvdXJjZU9mQmlibGlvZ3JhcGhpY0luZm9ybWF0aW9uIjoiQ3Jvc3NSZWYiLCJTdGF0aWNJZHMiOlsiM2YyYjRjNjYtNWZkOC00MTBlLTkxZmMtMWQyYjVmZTdiYzAyIl0sIlRhYmxlT2ZDb250ZW50c0NvbXBsZXhpdHkiOjAsIlRhYmxlT2ZDb250ZW50c1NvdXJjZVRleHRGb3JtYXQiOjAsIlRhc2tzIjpbXSwiVGl0bGUiOiJVc2luZyBsaWZlIGN5Y2xlIHN1c3RhaW5hYmlsaXR5IGFzc2Vzc21lbnQgdG8gdHJhZGUgb2ZmIHNvdXJjaW5nIHN0cmF0ZWdpZXMgZm9yIGh1bWFuaXRhcmlhbiByZWxpZWYgaXRlbXMiLCJUcmFuc2xhdG9ycyI6W10sIlZvbHVtZSI6IjIyIiwiWWVhciI6IjIwMTciLCJZZWFyUmVzb2x2ZWQiOiIyMDE3IiwiQ3JlYXRlZEJ5IjoiX0Fuam9tc2hvYWUiLCJDcmVhdGVkT24iOiIyMDIyLTAxLTMwVDA0OjU0OjUzIiwiTW9kaWZpZWRCeSI6Il9BTEkiLCJJZCI6ImQxOTc5ZGU3LWFiNmYtNGY5Ni1iZjM0LThiOWU2NDMwNGQwYSIsIk1vZGlmaWVkT24iOiIyMDIyLTEwLTMxVDA1OjIyOjIyIiwiUHJvamVjdCI6eyIkcmVmIjoiNSJ9fSwiVXNlTnVtYmVyaW5nVHlwZU9mUGFyZW50RG9jdW1lbnQiOmZhbHNlfV0sIkZvcm1hdHRlZFRleHQiOnsiJGlkIjoiMTgiLCJDb3VudCI6MywiVGV4dFVuaXRzIjpbeyIkaWQiOiIxOSIsIkZvbnRTdHlsZSI6eyIkaWQiOiIyMCIsIk5ldXRyYWwiOnRydWV9LCJSZWFkaW5nT3JkZXIiOjEsIlRleHQiOiIodmFuIEtlbXBlbiJ9LHsiJGlkIjoiMjEiLCJGb250U3R5bGUiOnsiJGlkIjoiMjIiLCJJdGFsaWMiOnRydWV9LCJSZWFkaW5nT3JkZXIiOjEsIlRleHQiOiIgZXQgYWwuIn0seyIkaWQiOiIyMyIsIkZvbnRTdHlsZSI6eyIkaWQiOiIyNCIsIk5ldXRyYWwiOnRydWV9LCJSZWFkaW5nT3JkZXIiOjEsIlRleHQiOiIsIDIwMTcpIn1dfSwiVGFnIjoiQ2l0YXZpUGxhY2Vob2xkZXIjNmFiZDAyMzctYmM2Mi00ODdkLWJiY2QtZDUxMzY1MjhkNTVhIiwiVGV4dCI6Iih2YW4gS2VtcGVuIGV0IGFsLiwgMjAxNykiLCJXQUlWZXJzaW9uIjoiNi44LjAuMCJ9}</w:instrText>
          </w:r>
          <w:r w:rsidR="003F1257" w:rsidRPr="00DD54E3">
            <w:rPr>
              <w:color w:val="000000" w:themeColor="text1"/>
              <w:lang w:val="en-GB"/>
            </w:rPr>
            <w:fldChar w:fldCharType="separate"/>
          </w:r>
          <w:r w:rsidR="00B10F20" w:rsidRPr="00DD54E3">
            <w:rPr>
              <w:color w:val="000000" w:themeColor="text1"/>
              <w:lang w:val="en-GB"/>
            </w:rPr>
            <w:t>(van Kempen</w:t>
          </w:r>
          <w:r w:rsidR="00B10F20" w:rsidRPr="00DD54E3">
            <w:rPr>
              <w:i/>
              <w:color w:val="000000" w:themeColor="text1"/>
              <w:lang w:val="en-GB"/>
            </w:rPr>
            <w:t xml:space="preserve"> et al.</w:t>
          </w:r>
          <w:r w:rsidR="00B10F20" w:rsidRPr="00DD54E3">
            <w:rPr>
              <w:color w:val="000000" w:themeColor="text1"/>
              <w:lang w:val="en-GB"/>
            </w:rPr>
            <w:t>, 2017)</w:t>
          </w:r>
          <w:r w:rsidR="003F1257" w:rsidRPr="00DD54E3">
            <w:rPr>
              <w:color w:val="000000" w:themeColor="text1"/>
              <w:lang w:val="en-GB"/>
            </w:rPr>
            <w:fldChar w:fldCharType="end"/>
          </w:r>
        </w:sdtContent>
      </w:sdt>
      <w:r w:rsidR="003F1257" w:rsidRPr="00DD54E3">
        <w:rPr>
          <w:color w:val="000000" w:themeColor="text1"/>
          <w:lang w:val="en-GB"/>
        </w:rPr>
        <w:t>.</w:t>
      </w:r>
      <w:r w:rsidR="0060559F" w:rsidRPr="00DD54E3">
        <w:rPr>
          <w:color w:val="000000" w:themeColor="text1"/>
          <w:lang w:val="en-GB"/>
        </w:rPr>
        <w:t xml:space="preserve"> </w:t>
      </w:r>
      <w:r w:rsidR="00351E62" w:rsidRPr="00DD54E3">
        <w:rPr>
          <w:color w:val="000000" w:themeColor="text1"/>
          <w:lang w:val="en-GB"/>
        </w:rPr>
        <w:t>D</w:t>
      </w:r>
      <w:r w:rsidR="00C53482" w:rsidRPr="00DD54E3">
        <w:rPr>
          <w:color w:val="000000" w:themeColor="text1"/>
          <w:lang w:val="en-GB"/>
        </w:rPr>
        <w:t>ue to the complexity of the problem</w:t>
      </w:r>
      <w:r w:rsidR="0038389C" w:rsidRPr="00DD54E3">
        <w:rPr>
          <w:color w:val="000000" w:themeColor="text1"/>
          <w:lang w:val="en-GB"/>
        </w:rPr>
        <w:t>,</w:t>
      </w:r>
      <w:r w:rsidR="00C53482" w:rsidRPr="00DD54E3">
        <w:rPr>
          <w:color w:val="000000" w:themeColor="text1"/>
          <w:lang w:val="en-GB"/>
        </w:rPr>
        <w:t xml:space="preserve"> </w:t>
      </w:r>
      <w:r w:rsidR="009E79C5" w:rsidRPr="00DD54E3">
        <w:rPr>
          <w:color w:val="000000" w:themeColor="text1"/>
          <w:lang w:val="en-GB"/>
        </w:rPr>
        <w:t xml:space="preserve">existing </w:t>
      </w:r>
      <w:r w:rsidR="00C53482" w:rsidRPr="00DD54E3">
        <w:rPr>
          <w:color w:val="000000" w:themeColor="text1"/>
          <w:lang w:val="en-GB"/>
        </w:rPr>
        <w:t xml:space="preserve">LCA studies </w:t>
      </w:r>
      <w:r w:rsidR="00E94303" w:rsidRPr="00DD54E3">
        <w:rPr>
          <w:color w:val="000000" w:themeColor="text1"/>
          <w:lang w:val="en-GB"/>
        </w:rPr>
        <w:t xml:space="preserve">are largely limited to </w:t>
      </w:r>
      <w:r w:rsidR="008B4D66" w:rsidRPr="00DD54E3">
        <w:rPr>
          <w:color w:val="000000" w:themeColor="text1"/>
          <w:lang w:val="en-GB"/>
        </w:rPr>
        <w:t xml:space="preserve">a </w:t>
      </w:r>
      <w:r w:rsidR="00E94303" w:rsidRPr="00DD54E3">
        <w:rPr>
          <w:color w:val="000000" w:themeColor="text1"/>
          <w:lang w:val="en-GB"/>
        </w:rPr>
        <w:t>single product</w:t>
      </w:r>
      <w:r w:rsidR="00F0051D" w:rsidRPr="00DD54E3">
        <w:rPr>
          <w:color w:val="000000" w:themeColor="text1"/>
          <w:lang w:val="en-GB"/>
        </w:rPr>
        <w:t xml:space="preserve"> with limited applications</w:t>
      </w:r>
      <w:r w:rsidR="00EC2F0C" w:rsidRPr="00DD54E3">
        <w:rPr>
          <w:color w:val="000000" w:themeColor="text1"/>
          <w:lang w:val="en-GB"/>
        </w:rPr>
        <w:t xml:space="preserve">. </w:t>
      </w:r>
      <w:r w:rsidR="009104BC" w:rsidRPr="00DD54E3">
        <w:rPr>
          <w:color w:val="000000" w:themeColor="text1"/>
          <w:lang w:val="en-GB"/>
        </w:rPr>
        <w:t xml:space="preserve">There </w:t>
      </w:r>
      <w:r w:rsidR="00DB5FD7" w:rsidRPr="00DD54E3">
        <w:rPr>
          <w:color w:val="000000" w:themeColor="text1"/>
          <w:lang w:val="en-GB"/>
        </w:rPr>
        <w:t>are</w:t>
      </w:r>
      <w:r w:rsidR="009104BC" w:rsidRPr="00DD54E3">
        <w:rPr>
          <w:color w:val="000000" w:themeColor="text1"/>
          <w:lang w:val="en-GB"/>
        </w:rPr>
        <w:t xml:space="preserve"> no industry-wide measures </w:t>
      </w:r>
      <w:r w:rsidR="009E661C" w:rsidRPr="00DD54E3">
        <w:rPr>
          <w:color w:val="000000" w:themeColor="text1"/>
          <w:lang w:val="en-GB"/>
        </w:rPr>
        <w:t>and standards; therefore, each</w:t>
      </w:r>
      <w:r w:rsidR="009104BC" w:rsidRPr="00DD54E3">
        <w:rPr>
          <w:color w:val="000000" w:themeColor="text1"/>
          <w:lang w:val="en-GB"/>
        </w:rPr>
        <w:t xml:space="preserve"> </w:t>
      </w:r>
      <w:r w:rsidR="0038389C" w:rsidRPr="00DD54E3">
        <w:rPr>
          <w:color w:val="000000" w:themeColor="text1"/>
          <w:lang w:val="en-GB"/>
        </w:rPr>
        <w:t xml:space="preserve">humanitarian </w:t>
      </w:r>
      <w:r w:rsidR="009104BC" w:rsidRPr="00DD54E3">
        <w:rPr>
          <w:color w:val="000000" w:themeColor="text1"/>
          <w:lang w:val="en-GB"/>
        </w:rPr>
        <w:t>actor uses its own metrics</w:t>
      </w:r>
      <w:r w:rsidR="007E6E70" w:rsidRPr="00DD54E3">
        <w:rPr>
          <w:color w:val="000000" w:themeColor="text1"/>
          <w:lang w:val="en-GB"/>
        </w:rPr>
        <w:t xml:space="preserve">, which </w:t>
      </w:r>
      <w:r w:rsidR="009104BC" w:rsidRPr="00DD54E3">
        <w:rPr>
          <w:color w:val="000000" w:themeColor="text1"/>
          <w:lang w:val="en-GB"/>
        </w:rPr>
        <w:t>lead</w:t>
      </w:r>
      <w:r w:rsidR="007E6E70" w:rsidRPr="00DD54E3">
        <w:rPr>
          <w:color w:val="000000" w:themeColor="text1"/>
          <w:lang w:val="en-GB"/>
        </w:rPr>
        <w:t>s</w:t>
      </w:r>
      <w:r w:rsidR="009104BC" w:rsidRPr="00DD54E3">
        <w:rPr>
          <w:color w:val="000000" w:themeColor="text1"/>
          <w:lang w:val="en-GB"/>
        </w:rPr>
        <w:t xml:space="preserve"> to unclear and contradictory reporting. </w:t>
      </w:r>
      <w:r w:rsidR="007E6E70" w:rsidRPr="00DD54E3">
        <w:rPr>
          <w:color w:val="000000" w:themeColor="text1"/>
          <w:lang w:val="en-GB"/>
        </w:rPr>
        <w:t>As a result</w:t>
      </w:r>
      <w:r w:rsidR="00805CE6" w:rsidRPr="00DD54E3">
        <w:rPr>
          <w:color w:val="000000" w:themeColor="text1"/>
          <w:lang w:val="en-GB"/>
        </w:rPr>
        <w:t>,</w:t>
      </w:r>
      <w:r w:rsidR="00F0051D" w:rsidRPr="00DD54E3">
        <w:rPr>
          <w:color w:val="000000" w:themeColor="text1"/>
          <w:lang w:val="en-GB"/>
        </w:rPr>
        <w:t xml:space="preserve"> </w:t>
      </w:r>
      <w:r w:rsidR="007E6E70" w:rsidRPr="00DD54E3">
        <w:rPr>
          <w:color w:val="000000" w:themeColor="text1"/>
          <w:lang w:val="en-GB"/>
        </w:rPr>
        <w:t xml:space="preserve">due to </w:t>
      </w:r>
      <w:r w:rsidR="00805CE6" w:rsidRPr="00DD54E3">
        <w:rPr>
          <w:color w:val="000000" w:themeColor="text1"/>
          <w:lang w:val="en-GB"/>
        </w:rPr>
        <w:t>H</w:t>
      </w:r>
      <w:r w:rsidR="004C33D7" w:rsidRPr="00DD54E3">
        <w:rPr>
          <w:color w:val="000000" w:themeColor="text1"/>
          <w:lang w:val="en-GB"/>
        </w:rPr>
        <w:t>O</w:t>
      </w:r>
      <w:r w:rsidR="00805CE6" w:rsidRPr="00DD54E3">
        <w:rPr>
          <w:color w:val="000000" w:themeColor="text1"/>
          <w:lang w:val="en-GB"/>
        </w:rPr>
        <w:t>s</w:t>
      </w:r>
      <w:r w:rsidR="00ED15E8" w:rsidRPr="00DD54E3">
        <w:rPr>
          <w:color w:val="000000" w:themeColor="text1"/>
          <w:lang w:val="en-GB"/>
        </w:rPr>
        <w:t>’</w:t>
      </w:r>
      <w:r w:rsidR="00F0051D" w:rsidRPr="00DD54E3">
        <w:rPr>
          <w:color w:val="000000" w:themeColor="text1"/>
          <w:lang w:val="en-GB"/>
        </w:rPr>
        <w:t xml:space="preserve"> </w:t>
      </w:r>
      <w:r w:rsidR="007E6E70" w:rsidRPr="00DD54E3">
        <w:rPr>
          <w:color w:val="000000" w:themeColor="text1"/>
          <w:lang w:val="en-GB"/>
        </w:rPr>
        <w:t xml:space="preserve">limited </w:t>
      </w:r>
      <w:r w:rsidR="002A68F9" w:rsidRPr="00DD54E3">
        <w:rPr>
          <w:color w:val="000000" w:themeColor="text1"/>
          <w:lang w:val="en-GB"/>
        </w:rPr>
        <w:t xml:space="preserve">capacity </w:t>
      </w:r>
      <w:r w:rsidR="00F0051D" w:rsidRPr="00DD54E3">
        <w:rPr>
          <w:color w:val="000000" w:themeColor="text1"/>
          <w:lang w:val="en-GB"/>
        </w:rPr>
        <w:t xml:space="preserve">to </w:t>
      </w:r>
      <w:r w:rsidR="00805CE6" w:rsidRPr="00DD54E3">
        <w:rPr>
          <w:color w:val="000000" w:themeColor="text1"/>
          <w:lang w:val="en-GB"/>
        </w:rPr>
        <w:t xml:space="preserve">accurately </w:t>
      </w:r>
      <w:r w:rsidR="00F0051D" w:rsidRPr="00DD54E3">
        <w:rPr>
          <w:color w:val="000000" w:themeColor="text1"/>
          <w:lang w:val="en-GB"/>
        </w:rPr>
        <w:t>measure all emissions, the sector</w:t>
      </w:r>
      <w:r w:rsidR="00ED15E8" w:rsidRPr="00DD54E3">
        <w:rPr>
          <w:color w:val="000000" w:themeColor="text1"/>
          <w:lang w:val="en-GB"/>
        </w:rPr>
        <w:t>’</w:t>
      </w:r>
      <w:r w:rsidR="00F0051D" w:rsidRPr="00DD54E3">
        <w:rPr>
          <w:color w:val="000000" w:themeColor="text1"/>
          <w:lang w:val="en-GB"/>
        </w:rPr>
        <w:t xml:space="preserve">s </w:t>
      </w:r>
      <w:r w:rsidR="007E6E70" w:rsidRPr="00DD54E3">
        <w:rPr>
          <w:color w:val="000000" w:themeColor="text1"/>
          <w:lang w:val="en-GB"/>
        </w:rPr>
        <w:t xml:space="preserve">environmental </w:t>
      </w:r>
      <w:r w:rsidR="009E661C" w:rsidRPr="00DD54E3">
        <w:rPr>
          <w:color w:val="000000" w:themeColor="text1"/>
          <w:lang w:val="en-GB"/>
        </w:rPr>
        <w:t>footprint remains largely</w:t>
      </w:r>
      <w:r w:rsidR="00F0051D" w:rsidRPr="00DD54E3">
        <w:rPr>
          <w:color w:val="000000" w:themeColor="text1"/>
          <w:lang w:val="en-GB"/>
        </w:rPr>
        <w:t xml:space="preserve"> </w:t>
      </w:r>
      <w:r w:rsidR="004D7CDB" w:rsidRPr="00DD54E3">
        <w:rPr>
          <w:color w:val="000000" w:themeColor="text1"/>
          <w:lang w:val="en-GB"/>
        </w:rPr>
        <w:t>unknown</w:t>
      </w:r>
      <w:r w:rsidR="00F0051D" w:rsidRPr="00DD54E3">
        <w:rPr>
          <w:color w:val="000000" w:themeColor="text1"/>
          <w:lang w:val="en-GB"/>
        </w:rPr>
        <w:t>.</w:t>
      </w:r>
      <w:r w:rsidR="00805CE6" w:rsidRPr="00DD54E3">
        <w:rPr>
          <w:color w:val="000000" w:themeColor="text1"/>
          <w:lang w:val="en-GB"/>
        </w:rPr>
        <w:t xml:space="preserve"> </w:t>
      </w:r>
      <w:r w:rsidR="00AE256B" w:rsidRPr="00DD54E3">
        <w:rPr>
          <w:color w:val="000000" w:themeColor="text1"/>
          <w:lang w:val="en-GB"/>
        </w:rPr>
        <w:t xml:space="preserve">There is a pressing need to establish </w:t>
      </w:r>
      <w:r w:rsidR="00E84985" w:rsidRPr="00DD54E3">
        <w:rPr>
          <w:color w:val="000000" w:themeColor="text1"/>
          <w:lang w:val="en-GB"/>
        </w:rPr>
        <w:t>sector-wide</w:t>
      </w:r>
      <w:r w:rsidR="00AE256B" w:rsidRPr="00DD54E3">
        <w:rPr>
          <w:color w:val="000000" w:themeColor="text1"/>
          <w:lang w:val="en-GB"/>
        </w:rPr>
        <w:t xml:space="preserve"> LCA criteria that </w:t>
      </w:r>
      <w:r w:rsidR="007771DD" w:rsidRPr="00DD54E3">
        <w:rPr>
          <w:color w:val="000000" w:themeColor="text1"/>
          <w:lang w:val="en-GB"/>
        </w:rPr>
        <w:t>can</w:t>
      </w:r>
      <w:r w:rsidR="00AE256B" w:rsidRPr="00DD54E3">
        <w:rPr>
          <w:color w:val="000000" w:themeColor="text1"/>
          <w:lang w:val="en-GB"/>
        </w:rPr>
        <w:t xml:space="preserve"> be applied to a wider range of</w:t>
      </w:r>
      <w:r w:rsidR="00F11089" w:rsidRPr="00DD54E3">
        <w:rPr>
          <w:color w:val="000000" w:themeColor="text1"/>
          <w:lang w:val="en-GB"/>
        </w:rPr>
        <w:t xml:space="preserve"> HOs</w:t>
      </w:r>
      <w:r w:rsidR="00AE256B" w:rsidRPr="00DD54E3">
        <w:rPr>
          <w:color w:val="000000" w:themeColor="text1"/>
          <w:lang w:val="en-GB"/>
        </w:rPr>
        <w:t>.</w:t>
      </w:r>
      <w:r w:rsidR="004815A0" w:rsidRPr="00DD54E3">
        <w:rPr>
          <w:color w:val="000000" w:themeColor="text1"/>
          <w:lang w:val="en-GB"/>
        </w:rPr>
        <w:t xml:space="preserve"> This leads to </w:t>
      </w:r>
      <w:r w:rsidR="009E661C" w:rsidRPr="00DD54E3">
        <w:rPr>
          <w:color w:val="000000" w:themeColor="text1"/>
          <w:lang w:val="en-GB"/>
        </w:rPr>
        <w:t>the following proposition:</w:t>
      </w:r>
    </w:p>
    <w:p w14:paraId="4DA6E0B5" w14:textId="16076DFA" w:rsidR="005E1B99" w:rsidRPr="00DD54E3" w:rsidRDefault="005E1B99" w:rsidP="00A60DE4">
      <w:pPr>
        <w:rPr>
          <w:color w:val="000000" w:themeColor="text1"/>
          <w:lang w:val="en-GB"/>
        </w:rPr>
      </w:pPr>
    </w:p>
    <w:p w14:paraId="701AD63A" w14:textId="0E66268F" w:rsidR="005E1B99" w:rsidRPr="00DD54E3" w:rsidRDefault="005E1B99" w:rsidP="005E1B99">
      <w:pPr>
        <w:ind w:firstLine="473"/>
        <w:rPr>
          <w:b/>
          <w:i/>
          <w:color w:val="000000" w:themeColor="text1"/>
          <w:lang w:val="en-GB"/>
        </w:rPr>
      </w:pPr>
      <w:r w:rsidRPr="00DD54E3">
        <w:rPr>
          <w:b/>
          <w:i/>
          <w:color w:val="000000" w:themeColor="text1"/>
          <w:lang w:val="en-GB"/>
        </w:rPr>
        <w:t xml:space="preserve">Proposition </w:t>
      </w:r>
      <w:r w:rsidR="000A6D50" w:rsidRPr="00DD54E3">
        <w:rPr>
          <w:b/>
          <w:i/>
          <w:color w:val="000000" w:themeColor="text1"/>
          <w:lang w:val="en-GB"/>
        </w:rPr>
        <w:t>2</w:t>
      </w:r>
      <w:r w:rsidRPr="00DD54E3">
        <w:rPr>
          <w:b/>
          <w:i/>
          <w:color w:val="000000" w:themeColor="text1"/>
          <w:lang w:val="en-GB"/>
        </w:rPr>
        <w:t xml:space="preserve">. </w:t>
      </w:r>
      <w:r w:rsidR="0032142B" w:rsidRPr="00DD54E3">
        <w:rPr>
          <w:i/>
          <w:color w:val="000000" w:themeColor="text1"/>
          <w:lang w:val="en-GB"/>
        </w:rPr>
        <w:t>I</w:t>
      </w:r>
      <w:r w:rsidR="00EB63F7" w:rsidRPr="00DD54E3">
        <w:rPr>
          <w:i/>
          <w:color w:val="000000" w:themeColor="text1"/>
          <w:lang w:val="en-GB"/>
        </w:rPr>
        <w:t>mplementing</w:t>
      </w:r>
      <w:r w:rsidR="00D178C6" w:rsidRPr="00DD54E3">
        <w:rPr>
          <w:b/>
          <w:i/>
          <w:color w:val="000000" w:themeColor="text1"/>
          <w:lang w:val="en-GB"/>
        </w:rPr>
        <w:t xml:space="preserve"> </w:t>
      </w:r>
      <w:r w:rsidR="00E84985" w:rsidRPr="00DD54E3">
        <w:rPr>
          <w:i/>
          <w:color w:val="000000" w:themeColor="text1"/>
          <w:lang w:val="en-GB"/>
        </w:rPr>
        <w:t>sector-wide</w:t>
      </w:r>
      <w:r w:rsidR="00FE0749" w:rsidRPr="00DD54E3">
        <w:rPr>
          <w:i/>
          <w:color w:val="000000" w:themeColor="text1"/>
          <w:lang w:val="en-GB"/>
        </w:rPr>
        <w:t xml:space="preserve"> LCA </w:t>
      </w:r>
      <w:r w:rsidR="00EB63F7" w:rsidRPr="00DD54E3">
        <w:rPr>
          <w:i/>
          <w:color w:val="000000" w:themeColor="text1"/>
          <w:lang w:val="en-GB"/>
        </w:rPr>
        <w:t>practices</w:t>
      </w:r>
      <w:r w:rsidR="00742BE8" w:rsidRPr="00DD54E3">
        <w:rPr>
          <w:i/>
          <w:color w:val="000000" w:themeColor="text1"/>
          <w:lang w:val="en-GB"/>
        </w:rPr>
        <w:t xml:space="preserve"> </w:t>
      </w:r>
      <w:r w:rsidR="00897C56" w:rsidRPr="00DD54E3">
        <w:rPr>
          <w:i/>
          <w:color w:val="000000" w:themeColor="text1"/>
          <w:lang w:val="en-GB"/>
        </w:rPr>
        <w:t xml:space="preserve">provides quantitative evidence to support humanitarian </w:t>
      </w:r>
      <w:r w:rsidR="00897C56" w:rsidRPr="00DD54E3">
        <w:rPr>
          <w:i/>
          <w:iCs/>
          <w:color w:val="000000" w:themeColor="text1"/>
          <w:lang w:val="en-GB"/>
        </w:rPr>
        <w:t>organi</w:t>
      </w:r>
      <w:r w:rsidR="00ED15E8" w:rsidRPr="00DD54E3">
        <w:rPr>
          <w:i/>
          <w:iCs/>
          <w:color w:val="000000" w:themeColor="text1"/>
          <w:lang w:val="en-GB"/>
        </w:rPr>
        <w:t>s</w:t>
      </w:r>
      <w:r w:rsidR="00897C56" w:rsidRPr="00DD54E3">
        <w:rPr>
          <w:i/>
          <w:iCs/>
          <w:color w:val="000000" w:themeColor="text1"/>
          <w:lang w:val="en-GB"/>
        </w:rPr>
        <w:t>ations</w:t>
      </w:r>
      <w:r w:rsidR="00897C56" w:rsidRPr="00DD54E3">
        <w:rPr>
          <w:i/>
          <w:color w:val="000000" w:themeColor="text1"/>
          <w:lang w:val="en-GB"/>
        </w:rPr>
        <w:t xml:space="preserve"> in making decisions that could potentially </w:t>
      </w:r>
      <w:r w:rsidR="00742BE8" w:rsidRPr="00DD54E3">
        <w:rPr>
          <w:i/>
          <w:color w:val="000000" w:themeColor="text1"/>
          <w:lang w:val="en-GB"/>
        </w:rPr>
        <w:t xml:space="preserve">reduce </w:t>
      </w:r>
      <w:r w:rsidR="001E3A7A" w:rsidRPr="00DD54E3">
        <w:rPr>
          <w:i/>
          <w:color w:val="000000" w:themeColor="text1"/>
          <w:lang w:val="en-GB"/>
        </w:rPr>
        <w:t>the overall environmental impac</w:t>
      </w:r>
      <w:r w:rsidR="00CF3F21" w:rsidRPr="00DD54E3">
        <w:rPr>
          <w:i/>
          <w:color w:val="000000" w:themeColor="text1"/>
          <w:lang w:val="en-GB"/>
        </w:rPr>
        <w:t>t</w:t>
      </w:r>
      <w:r w:rsidR="00D0411B" w:rsidRPr="00DD54E3">
        <w:rPr>
          <w:i/>
          <w:color w:val="000000" w:themeColor="text1"/>
          <w:lang w:val="en-GB"/>
        </w:rPr>
        <w:t xml:space="preserve"> </w:t>
      </w:r>
      <w:r w:rsidR="00CC6FC0" w:rsidRPr="00DD54E3">
        <w:rPr>
          <w:i/>
          <w:color w:val="000000" w:themeColor="text1"/>
          <w:lang w:val="en-GB"/>
        </w:rPr>
        <w:t xml:space="preserve">of </w:t>
      </w:r>
      <w:r w:rsidR="00382C54" w:rsidRPr="00DD54E3">
        <w:rPr>
          <w:i/>
          <w:color w:val="000000" w:themeColor="text1"/>
          <w:lang w:val="en-GB"/>
        </w:rPr>
        <w:t>the humanitarian sector</w:t>
      </w:r>
      <w:r w:rsidR="00C5022E" w:rsidRPr="00DD54E3">
        <w:rPr>
          <w:i/>
          <w:color w:val="000000" w:themeColor="text1"/>
          <w:lang w:val="en-GB"/>
        </w:rPr>
        <w:t xml:space="preserve"> </w:t>
      </w:r>
      <w:r w:rsidR="009E661C" w:rsidRPr="00DD54E3">
        <w:rPr>
          <w:i/>
          <w:color w:val="000000" w:themeColor="text1"/>
          <w:lang w:val="en-GB"/>
        </w:rPr>
        <w:t xml:space="preserve">and </w:t>
      </w:r>
      <w:r w:rsidR="009E661C" w:rsidRPr="00DD54E3">
        <w:rPr>
          <w:i/>
          <w:iCs/>
          <w:color w:val="000000" w:themeColor="text1"/>
          <w:lang w:val="en-GB"/>
        </w:rPr>
        <w:t>improve</w:t>
      </w:r>
      <w:r w:rsidR="009E661C" w:rsidRPr="00DD54E3">
        <w:rPr>
          <w:i/>
          <w:color w:val="000000" w:themeColor="text1"/>
          <w:lang w:val="en-GB"/>
        </w:rPr>
        <w:t xml:space="preserve"> HSCs’</w:t>
      </w:r>
      <w:r w:rsidR="00C5022E" w:rsidRPr="00DD54E3">
        <w:rPr>
          <w:i/>
          <w:color w:val="000000" w:themeColor="text1"/>
          <w:lang w:val="en-GB"/>
        </w:rPr>
        <w:t xml:space="preserve"> sustainability</w:t>
      </w:r>
      <w:r w:rsidR="00CC6FC0" w:rsidRPr="00DD54E3">
        <w:rPr>
          <w:i/>
          <w:color w:val="000000" w:themeColor="text1"/>
          <w:lang w:val="en-GB"/>
        </w:rPr>
        <w:t xml:space="preserve">. </w:t>
      </w:r>
    </w:p>
    <w:p w14:paraId="7BADF2B8" w14:textId="77777777" w:rsidR="005E1B99" w:rsidRPr="00DD54E3" w:rsidRDefault="005E1B99" w:rsidP="00A76333">
      <w:pPr>
        <w:ind w:firstLine="0"/>
        <w:rPr>
          <w:color w:val="000000" w:themeColor="text1"/>
          <w:lang w:val="en-GB"/>
        </w:rPr>
      </w:pPr>
    </w:p>
    <w:p w14:paraId="0A078971" w14:textId="7FE1E289" w:rsidR="0087495D" w:rsidRPr="00DD54E3" w:rsidRDefault="0087495D" w:rsidP="00CC60F0">
      <w:pPr>
        <w:pStyle w:val="Heading2"/>
        <w:rPr>
          <w:color w:val="000000" w:themeColor="text1"/>
          <w:lang w:val="en-GB"/>
        </w:rPr>
      </w:pPr>
      <w:r w:rsidRPr="00DD54E3">
        <w:rPr>
          <w:color w:val="000000" w:themeColor="text1"/>
          <w:lang w:val="en-GB"/>
        </w:rPr>
        <w:t xml:space="preserve">Strategic purchasing and supply: Cash and voucher assistance for </w:t>
      </w:r>
      <w:r w:rsidR="005D67CD" w:rsidRPr="00DD54E3">
        <w:rPr>
          <w:color w:val="000000" w:themeColor="text1"/>
          <w:lang w:val="en-GB"/>
        </w:rPr>
        <w:t>SHSCM</w:t>
      </w:r>
      <w:r w:rsidR="00232903" w:rsidRPr="00DD54E3">
        <w:rPr>
          <w:color w:val="000000" w:themeColor="text1"/>
          <w:lang w:val="en-GB"/>
        </w:rPr>
        <w:t xml:space="preserve"> and locali</w:t>
      </w:r>
      <w:r w:rsidR="00ED15E8" w:rsidRPr="00DD54E3">
        <w:rPr>
          <w:color w:val="000000" w:themeColor="text1"/>
          <w:lang w:val="en-GB"/>
        </w:rPr>
        <w:t>s</w:t>
      </w:r>
      <w:r w:rsidR="00232903" w:rsidRPr="00DD54E3">
        <w:rPr>
          <w:color w:val="000000" w:themeColor="text1"/>
          <w:lang w:val="en-GB"/>
        </w:rPr>
        <w:t xml:space="preserve">ation </w:t>
      </w:r>
    </w:p>
    <w:p w14:paraId="6E9B2CA1" w14:textId="491E43CD" w:rsidR="00513661" w:rsidRPr="00DD54E3" w:rsidRDefault="00513661" w:rsidP="00223A93">
      <w:pPr>
        <w:pStyle w:val="Heading3"/>
        <w:rPr>
          <w:color w:val="000000" w:themeColor="text1"/>
          <w:lang w:val="en-GB"/>
        </w:rPr>
      </w:pPr>
      <w:r w:rsidRPr="00DD54E3">
        <w:rPr>
          <w:color w:val="000000" w:themeColor="text1"/>
          <w:lang w:val="en-GB"/>
        </w:rPr>
        <w:t>Cash and Voucher Assistance</w:t>
      </w:r>
    </w:p>
    <w:p w14:paraId="54BCC47E" w14:textId="5C0B9F20" w:rsidR="00C14167" w:rsidRPr="00DD54E3" w:rsidRDefault="0087495D" w:rsidP="00C450C6">
      <w:pPr>
        <w:rPr>
          <w:color w:val="000000" w:themeColor="text1"/>
          <w:lang w:val="en-GB"/>
        </w:rPr>
      </w:pPr>
      <w:r w:rsidRPr="00DD54E3">
        <w:rPr>
          <w:color w:val="000000" w:themeColor="text1"/>
          <w:lang w:val="en-GB"/>
        </w:rPr>
        <w:t>Recently</w:t>
      </w:r>
      <w:r w:rsidR="000650A1" w:rsidRPr="00DD54E3">
        <w:rPr>
          <w:color w:val="000000" w:themeColor="text1"/>
          <w:lang w:val="en-GB"/>
        </w:rPr>
        <w:t>,</w:t>
      </w:r>
      <w:r w:rsidR="00005F4B" w:rsidRPr="00DD54E3">
        <w:rPr>
          <w:color w:val="000000" w:themeColor="text1"/>
          <w:lang w:val="en-GB"/>
        </w:rPr>
        <w:t xml:space="preserve"> </w:t>
      </w:r>
      <w:r w:rsidRPr="00DD54E3">
        <w:rPr>
          <w:color w:val="000000" w:themeColor="text1"/>
          <w:lang w:val="en-GB"/>
        </w:rPr>
        <w:t xml:space="preserve">CVA has become more common as a method of delivering relief to </w:t>
      </w:r>
      <w:r w:rsidR="00DE5E3C" w:rsidRPr="00DD54E3">
        <w:rPr>
          <w:color w:val="000000" w:themeColor="text1"/>
          <w:lang w:val="en-GB"/>
        </w:rPr>
        <w:t xml:space="preserve">people affected by crisis </w:t>
      </w:r>
      <w:sdt>
        <w:sdtPr>
          <w:rPr>
            <w:color w:val="000000" w:themeColor="text1"/>
            <w:lang w:val="en-GB"/>
          </w:rPr>
          <w:alias w:val="To edit, see citavi.com/edit"/>
          <w:tag w:val="CitaviPlaceholder#fb9ce42e-cf6c-480f-b8d3-780308bf606d"/>
          <w:id w:val="539015978"/>
          <w:placeholder>
            <w:docPart w:val="27CD18C4E4D243B88244E579D35896B1"/>
          </w:placeholder>
        </w:sdtPr>
        <w:sdtContent>
          <w:r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FlYjRmMmI0LWNjNDEtNDQ3ZS1hOTNiLTllMWVmNTc5YjA4ZSIsIlJhbmdlTGVuZ3RoIjoyNCwiUmVmZXJlbmNlSWQiOiI0ZmMxYWRlMC1iMTRkLTQ0NzEtYTMxYS05YzU0NmFiMDFlOT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W1pbiIsIkxhc3ROYW1lIjoiTWFnaHNvdWRpIiwiUHJvdGVjdGVkIjpmYWxzZSwiU2V4IjowLCJDcmVhdGVkQnkiOiJfQUxJIiwiQ3JlYXRlZE9uIjoiMjAyMi0wMy0xN1QwODowNDo1MSIsIk1vZGlmaWVkQnkiOiJfQUxJIiwiSWQiOiJlYWU5ZTJhZC00N2M4LTQ5NWYtYjgxNC1hYTNhM2E2NTdmNmMiLCJNb2RpZmllZE9uIjoiMjAyMi0wMy0xN1QwODowNDo1MSIsIlByb2plY3QiOnsiJGlkIjoiNSIsIiR0eXBlIjoiU3dpc3NBY2FkZW1pYy5DaXRhdmkuUHJvamVjdCwgU3dpc3NBY2FkZW1pYy5DaXRhdmkifX0seyIkaWQiOiI2IiwiJHR5cGUiOiJTd2lzc0FjYWRlbWljLkNpdGF2aS5QZXJzb24sIFN3aXNzQWNhZGVtaWMuQ2l0YXZpIiwiRmlyc3ROYW1lIjoiUnVzc2VsbCIsIkxhc3ROYW1lIjoiSGFycHJpbmciLCJQcm90ZWN0ZWQiOmZhbHNlLCJTZXgiOjAsIkNyZWF0ZWRCeSI6Il9BTEkiLCJDcmVhdGVkT24iOiIyMDIyLTAzLTE3VDA4OjA0OjUxIiwiTW9kaWZpZWRCeSI6Il9BTEkiLCJJZCI6IjNjMzE0ODMzLTQyNzQtNDg0OC1hNGI1LWZiMWEwMTY5NDI1OSIsIk1vZGlmaWVkT24iOiIyMDIyLTAzLTE3VDA4OjA0OjUxIiwiUHJvamVjdCI6eyIkcmVmIjoiNSJ9fSx7IiRpZCI6IjciLCIkdHlwZSI6IlN3aXNzQWNhZGVtaWMuQ2l0YXZpLlBlcnNvbiwgU3dpc3NBY2FkZW1pYy5DaXRhdmkiLCJGaXJzdE5hbWUiOiJXb2pjaWVjaCIsIkxhc3ROYW1lIjoiUGlvdHJvd2ljeiIsIk1pZGRsZU5hbWUiOiJELiIsIlByb3RlY3RlZCI6ZmFsc2UsIlNleCI6MCwiQ3JlYXRlZEJ5IjoiX0FMSSIsIkNyZWF0ZWRPbiI6IjIwMjItMDMtMTdUMDg6MDQ6NTEiLCJNb2RpZmllZEJ5IjoiX0FMSSIsIklkIjoiNzVkODA0MmItZWIwYS00MTlmLTg4Y2YtNTg1MDlkNmQ5MDY3IiwiTW9kaWZpZWRPbiI6IjIwMjItMDMtMTdUMDg6MDQ6NTEiLCJQcm9qZWN0Ijp7IiRyZWYiOiI1In19LHsiJGlkIjoiOCIsIiR0eXBlIjoiU3dpc3NBY2FkZW1pYy5DaXRhdmkuUGVyc29uLCBTd2lzc0FjYWRlbWljLkNpdGF2aSIsIkZpcnN0TmFtZSI6IkdyYWhhbSIsIkxhc3ROYW1lIjoiSGVhc2xpcCIsIlByb3RlY3RlZCI6ZmFsc2UsIlNleCI6MCwiQ3JlYXRlZEJ5IjoiX0FMSSIsIkNyZWF0ZWRPbiI6IjIwMjItMDMtMTdUMDg6MDQ6NTEiLCJNb2RpZmllZEJ5IjoiX0FMSSIsIklkIjoiYzIzYmQwNjktODA5Yi00MDdkLTk1NjMtZGVmODcyYzExM2Y1IiwiTW9kaWZpZWRPbiI6IjIwMjItMDMtMTdUMDg6MDQ6NTEiLCJQcm9qZWN0Ijp7IiRyZWYiOiI1In19XSwiQ2l0YXRpb25LZXkiOiJNYWdoc291ZGkgZXQgYWwuIDIwMjEiLCJDaXRhdGlvbktleVVwZGF0ZVR5cGUiOjAsIkNvbGxhYm9yYXRvcnMiOltdLCJEYXRlMiI6IjI1LU9jdC0yMSIsIkRvaSI6IjEwLjExMTEvZGlzYS4xMjUyMCIsIkVkaXRvcnMiOltdLCJFdmFsdWF0aW9uQ29tcGxleGl0eSI6MCwiRXZhbHVhdGlvblNvdXJjZVRleHRGb3JtYXQiOjAsIkdyb3VwcyI6W10sIkhhc0xhYmVsMSI6ZmFsc2UsIkhhc0xhYmVsMiI6ZmFsc2UsIktleXdvcmRzIjpbXSwiTGFuZ3VhZ2UiOiJlbmciLCJMYW5ndWFnZUNvZGUiOiJlbiI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M0Njk0MDI4IiwiVXJpU3RyaW5nIjoiaHR0cDovL3d3dy5uY2JpLm5sbS5uaWguZ292L3B1Ym1lZC8zNDY5NDAyOC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Y0LCJDcmVhdGVkQnkiOiJfQUxJIiwiQ3JlYXRlZE9uIjoiMjAyMi0wMy0xN1QwODowNDo1MSIsIk1vZGlmaWVkQnkiOiJfQUxJIiwiSWQiOiIyNmQ0NmZhYi02OGVmLTQwNTctYTFmZC04Njg5NDA1N2RlMjkiLCJNb2RpZmllZE9uIjoiMjAyMi0wMy0xN1QwODowNDo1MSIsIlByb2plY3QiOnsiJHJlZiI6IjUifX0seyIkaWQiOiIxMiIsIiR0eXBlIjoiU3dpc3NBY2FkZW1pYy5DaXRhdmkuTG9jYXRpb24sIFN3aXNzQWNhZGVtaWMuQ2l0YXZpIiwiQWRkcmVzcyI6eyIkaWQiOiIxMyIsIiR0eXBlIjoiU3dpc3NBY2FkZW1pYy5DaXRhdmkuTGlua2VkUmVzb3VyY2UsIFN3aXNzQWNhZGVtaWMuQ2l0YXZpIiwiTGlua2VkUmVzb3VyY2VUeXBlIjo1LCJPcmlnaW5hbFN0cmluZyI6IjEwLjExMTEvZGlzYS4xMjUyMCIsIlVyaVN0cmluZyI6Imh0dHBzOi8vZG9pLm9yZy8xMC4xMTExL2Rpc2EuMTI1MjAiLCJMaW5rZWRSZXNvdXJjZVN0YXR1cyI6OCwiUHJvcGVydGllcyI6eyIkaWQiOiIx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dUMDg6MDQ6NTEiLCJNb2RpZmllZEJ5IjoiX0FMSSIsIklkIjoiNjNjYTE1ZjItOTEwYS00YThjLTg4ZmItZmEyNTczY2UxMTc3IiwiTW9kaWZpZWRPbiI6IjIwMjItMDMtMTdUMDg6MDQ6NTEiLCJQcm9qZWN0Ijp7IiRyZWYiOiI1In19XSwiT3JnYW5pemF0aW9ucyI6W10sIk90aGVyc0ludm9sdmVkIjpbXSwiUGVyaW9kaWNhbCI6eyIkaWQiOiIxNSIsIiR0eXBlIjoiU3dpc3NBY2FkZW1pYy5DaXRhdmkuUGVyaW9kaWNhbCwgU3dpc3NBY2FkZW1pYy5DaXRhdmkiLCJOYW1lIjoiRGlzYXN0ZXJzIiwiUGFnaW5hdGlvbiI6MCwiUHJvdGVjdGVkIjpmYWxzZSwiQ3JlYXRlZEJ5IjoiX0Fuam9tc2hvYWUiLCJDcmVhdGVkT24iOiIyMDIyLTAxLTMwVDA0OjMxOjM4IiwiTW9kaWZpZWRCeSI6Il9BbmpvbXNob2FlIiwiSWQiOiI0OWE0NGZkNy01NjI1LTRjNWYtYTFjNC0zZGRkZmY4ZTBkZGYiLCJNb2RpZmllZE9uIjoiMjAyMi0wMS0zMFQwNDozMTozOCIsIlByb2plY3QiOnsiJHJlZiI6IjUifX0sIlB1Ymxpc2hlcnMiOltdLCJQdWJNZWRJZCI6IjM0Njk0MDI4IiwiUXVvdGF0aW9ucyI6W10sIlJlZmVyZW5jZVR5cGUiOiJKb3VybmFsQXJ0aWNsZSIsIlNob3J0VGl0bGUiOiJNYWdoc291ZGksIEhhcnByaW5nIGV0IGFsLiAyMDIxIOKAkyBDYXNoIGFuZCBWb3VjaGVyIEFzc2lzdGFuY2UiLCJTaG9ydFRpdGxlVXBkYXRlVHlwZSI6MCwiU291cmNlT2ZCaWJsaW9ncmFwaGljSW5mb3JtYXRpb24iOiJQdWJNZWQiLCJTdGF0aWNJZHMiOlsiYjIyZGNiYWUtYmFiYS00MGI5LWIyNDEtMjlmZDJhODc0NWU3Il0sIlRhYmxlT2ZDb250ZW50c0NvbXBsZXhpdHkiOjAsIlRhYmxlT2ZDb250ZW50c1NvdXJjZVRleHRGb3JtYXQiOjAsIlRhc2tzIjpbXSwiVGl0bGUiOiJDYXNoIGFuZCBWb3VjaGVyIEFzc2lzdGFuY2UgYWxvbmcgSHVtYW5pdGFyaWFuIFN1cHBseSBDaGFpbnM6IEEgTGl0ZXJhdHVyZSBSZXZpZXcgYW5kIERpcmVjdGlvbnMgZm9yIEZ1dHVyZSBSZXNlYXJjaCIsIlRyYW5zbGF0b3JzIjpbXSwiWWVhciI6IjIwMjEiLCJZZWFyUmVzb2x2ZWQiOiIyMDIxIiwiQ3JlYXRlZEJ5IjoiX0FMSSIsIkNyZWF0ZWRPbiI6IjIwMjItMDMtMTdUMDg6MDQ6NTEiLCJNb2RpZmllZEJ5IjoiX0FsaSIsIklkIjoiNGZjMWFkZTAtYjE0ZC00NDcxLWEzMWEtOWM1NDZhYjAxZTkwIiwiTW9kaWZpZWRPbiI6IjIwMjMtMTAtMDJUMjI6Mjk6MTUiLCJQcm9qZWN0Ijp7IiRyZWYiOiI1In19LCJVc2VOdW1iZXJpbmdUeXBlT2ZQYXJlbnREb2N1bWVudCI6ZmFsc2V9XSwiRm9ybWF0dGVkVGV4dCI6eyIkaWQiOiIxNiIsIkNvdW50IjozLCJUZXh0VW5pdHMiOlt7IiRpZCI6IjE3IiwiRm9udFN0eWxlIjp7IiRpZCI6IjE4IiwiTmV1dHJhbCI6dHJ1ZX0sIlJlYWRpbmdPcmRlciI6MSwiVGV4dCI6IihNYWdoc291ZGkifSx7IiRpZCI6IjE5IiwiRm9udFN0eWxlIjp7IiRpZCI6IjIwIiwiSXRhbGljIjp0cnVlfSwiUmVhZGluZ09yZGVyIjoxLCJUZXh0IjoiIGV0IGFsLiJ9LHsiJGlkIjoiMjEiLCJGb250U3R5bGUiOnsiJGlkIjoiMjIiLCJOZXV0cmFsIjp0cnVlfSwiUmVhZGluZ09yZGVyIjoxLCJUZXh0IjoiLCAyMDIxKSJ9XX0sIlRhZyI6IkNpdGF2aVBsYWNlaG9sZGVyI2ZiOWNlNDJlLWNmNmMtNDgwZi1iOGQzLTc4MDMwOGJmNjA2ZCIsIlRleHQiOiIoTWFnaHNvdWRpIGV0IGFsLiwgMjAyMSkiLCJXQUlWZXJzaW9uIjoiNi44LjAuMCJ9}</w:instrText>
          </w:r>
          <w:r w:rsidRPr="00DD54E3">
            <w:rPr>
              <w:color w:val="000000" w:themeColor="text1"/>
              <w:lang w:val="en-GB"/>
            </w:rPr>
            <w:fldChar w:fldCharType="separate"/>
          </w:r>
          <w:r w:rsidR="00B10F20" w:rsidRPr="00DD54E3">
            <w:rPr>
              <w:color w:val="000000" w:themeColor="text1"/>
              <w:lang w:val="en-GB"/>
            </w:rPr>
            <w:t>(Maghsoudi</w:t>
          </w:r>
          <w:r w:rsidR="00B10F20" w:rsidRPr="00DD54E3">
            <w:rPr>
              <w:i/>
              <w:color w:val="000000" w:themeColor="text1"/>
              <w:lang w:val="en-GB"/>
            </w:rPr>
            <w:t xml:space="preserve"> et al.</w:t>
          </w:r>
          <w:r w:rsidR="00B10F20" w:rsidRPr="00DD54E3">
            <w:rPr>
              <w:color w:val="000000" w:themeColor="text1"/>
              <w:lang w:val="en-GB"/>
            </w:rPr>
            <w:t>, 2021)</w:t>
          </w:r>
          <w:r w:rsidRPr="00DD54E3">
            <w:rPr>
              <w:color w:val="000000" w:themeColor="text1"/>
              <w:lang w:val="en-GB"/>
            </w:rPr>
            <w:fldChar w:fldCharType="end"/>
          </w:r>
        </w:sdtContent>
      </w:sdt>
      <w:r w:rsidRPr="00DD54E3">
        <w:rPr>
          <w:color w:val="000000" w:themeColor="text1"/>
          <w:lang w:val="en-GB"/>
        </w:rPr>
        <w:t>.</w:t>
      </w:r>
      <w:r w:rsidR="004A73A8" w:rsidRPr="00DD54E3">
        <w:rPr>
          <w:color w:val="000000" w:themeColor="text1"/>
          <w:lang w:val="en-GB"/>
        </w:rPr>
        <w:t xml:space="preserve"> </w:t>
      </w:r>
      <w:r w:rsidRPr="00DD54E3">
        <w:rPr>
          <w:color w:val="000000" w:themeColor="text1"/>
          <w:lang w:val="en-GB"/>
        </w:rPr>
        <w:t>CVA reduce</w:t>
      </w:r>
      <w:r w:rsidR="00941587" w:rsidRPr="00DD54E3">
        <w:rPr>
          <w:color w:val="000000" w:themeColor="text1"/>
          <w:lang w:val="en-GB"/>
        </w:rPr>
        <w:t>s</w:t>
      </w:r>
      <w:r w:rsidRPr="00DD54E3">
        <w:rPr>
          <w:color w:val="000000" w:themeColor="text1"/>
          <w:lang w:val="en-GB"/>
        </w:rPr>
        <w:t xml:space="preserve"> logistics costs,</w:t>
      </w:r>
      <w:r w:rsidR="00512483" w:rsidRPr="00DD54E3">
        <w:rPr>
          <w:color w:val="000000" w:themeColor="text1"/>
          <w:lang w:val="en-GB"/>
        </w:rPr>
        <w:t xml:space="preserve"> </w:t>
      </w:r>
      <w:r w:rsidR="00104F29" w:rsidRPr="00DD54E3">
        <w:rPr>
          <w:color w:val="000000" w:themeColor="text1"/>
          <w:lang w:val="en-GB"/>
        </w:rPr>
        <w:t xml:space="preserve">supports </w:t>
      </w:r>
      <w:r w:rsidRPr="00DD54E3">
        <w:rPr>
          <w:color w:val="000000" w:themeColor="text1"/>
          <w:lang w:val="en-GB"/>
        </w:rPr>
        <w:t xml:space="preserve">the development of local markets and </w:t>
      </w:r>
      <w:r w:rsidR="00FB0680" w:rsidRPr="00DD54E3">
        <w:rPr>
          <w:color w:val="000000" w:themeColor="text1"/>
          <w:lang w:val="en-GB"/>
        </w:rPr>
        <w:t>economies</w:t>
      </w:r>
      <w:r w:rsidRPr="00DD54E3">
        <w:rPr>
          <w:color w:val="000000" w:themeColor="text1"/>
          <w:lang w:val="en-GB"/>
        </w:rPr>
        <w:t>, and improve</w:t>
      </w:r>
      <w:r w:rsidR="00512483" w:rsidRPr="00DD54E3">
        <w:rPr>
          <w:color w:val="000000" w:themeColor="text1"/>
          <w:lang w:val="en-GB"/>
        </w:rPr>
        <w:t>s</w:t>
      </w:r>
      <w:r w:rsidRPr="00DD54E3">
        <w:rPr>
          <w:color w:val="000000" w:themeColor="text1"/>
          <w:lang w:val="en-GB"/>
        </w:rPr>
        <w:t xml:space="preserve"> aid</w:t>
      </w:r>
      <w:r w:rsidR="00512483" w:rsidRPr="00DD54E3">
        <w:rPr>
          <w:color w:val="000000" w:themeColor="text1"/>
          <w:lang w:val="en-GB"/>
        </w:rPr>
        <w:t xml:space="preserve"> relevance and</w:t>
      </w:r>
      <w:r w:rsidRPr="00DD54E3">
        <w:rPr>
          <w:color w:val="000000" w:themeColor="text1"/>
          <w:lang w:val="en-GB"/>
        </w:rPr>
        <w:t xml:space="preserve"> quality.</w:t>
      </w:r>
      <w:bookmarkStart w:id="30" w:name="_CTVK0015959b114783949ac950ed5a523274940"/>
      <w:r w:rsidRPr="00DD54E3">
        <w:rPr>
          <w:color w:val="000000" w:themeColor="text1"/>
          <w:lang w:val="en-GB"/>
        </w:rPr>
        <w:t xml:space="preserve"> </w:t>
      </w:r>
      <w:r w:rsidR="00512483" w:rsidRPr="00DD54E3">
        <w:rPr>
          <w:color w:val="000000" w:themeColor="text1"/>
          <w:lang w:val="en-GB"/>
        </w:rPr>
        <w:t>Despite this</w:t>
      </w:r>
      <w:r w:rsidRPr="00DD54E3">
        <w:rPr>
          <w:color w:val="000000" w:themeColor="text1"/>
          <w:lang w:val="en-GB"/>
        </w:rPr>
        <w:t>, CVA might still have negative social and environmental consequences comparable to other modalities of relief distribution. According to</w:t>
      </w:r>
      <w:r w:rsidR="00A82FE3" w:rsidRPr="00DD54E3">
        <w:rPr>
          <w:color w:val="000000" w:themeColor="text1"/>
          <w:lang w:val="en-GB"/>
        </w:rPr>
        <w:t xml:space="preserve"> </w:t>
      </w:r>
      <w:sdt>
        <w:sdtPr>
          <w:rPr>
            <w:color w:val="000000" w:themeColor="text1"/>
            <w:lang w:val="en-GB"/>
          </w:rPr>
          <w:alias w:val="To edit, see citavi.com/edit"/>
          <w:tag w:val="CitaviPlaceholder#8c85f22e-d39f-4328-a8f3-ef51cd3050f1"/>
          <w:id w:val="-1017613566"/>
          <w:placeholder>
            <w:docPart w:val="DefaultPlaceholder_-1854013440"/>
          </w:placeholder>
        </w:sdtPr>
        <w:sdtContent>
          <w:r w:rsidR="00A82FE3"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c3NzBhZGE5LWJlMjAtNGU1MS1hYmZmLTkyZGZmM2ZlZDhhZSIsIkVudHJpZXMiOlt7IiRpZCI6IjIiLCIkdHlwZSI6IlN3aXNzQWNhZGVtaWMuQ2l0YXZpLkNpdGF0aW9ucy5Xb3JkUGxhY2Vob2xkZXJFbnRyeSwgU3dpc3NBY2FkZW1pYy5DaXRhdmkiLCJJZCI6ImRjMmFkMGM0LTM0YjQtNDUwZS1iM2M4LTVlZmQ3NDE3NWYyYiIsIlJhbmdlTGVuZ3RoIjoxNiwiUmVmZXJlbmNlSWQiOiI0ZmMxYWRlMC1iMTRkLTQ0NzEtYTMxYS05YzU0NmFiMDFlOTA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FtaW4iLCJMYXN0TmFtZSI6Ik1hZ2hzb3VkaSIsIlByb3RlY3RlZCI6ZmFsc2UsIlNleCI6MCwiQ3JlYXRlZEJ5IjoiX0FMSSIsIkNyZWF0ZWRPbiI6IjIwMjItMDMtMTdUMDg6MDQ6NTEiLCJNb2RpZmllZEJ5IjoiX0FMSSIsIklkIjoiZWFlOWUyYWQtNDdjOC00OTVmLWI4MTQtYWEzYTNhNjU3ZjZjIiwiTW9kaWZpZWRPbiI6IjIwMjItMDMtMTdUMDg6MDQ6NTEiLCJQcm9qZWN0Ijp7IiRpZCI6IjUiLCIkdHlwZSI6IlN3aXNzQWNhZGVtaWMuQ2l0YXZpLlByb2plY3QsIFN3aXNzQWNhZGVtaWMuQ2l0YXZpIn19LHsiJGlkIjoiNiIsIiR0eXBlIjoiU3dpc3NBY2FkZW1pYy5DaXRhdmkuUGVyc29uLCBTd2lzc0FjYWRlbWljLkNpdGF2aSIsIkZpcnN0TmFtZSI6IlJ1c3NlbGwiLCJMYXN0TmFtZSI6IkhhcnByaW5nIiwiUHJvdGVjdGVkIjpmYWxzZSwiU2V4IjowLCJDcmVhdGVkQnkiOiJfQUxJIiwiQ3JlYXRlZE9uIjoiMjAyMi0wMy0xN1QwODowNDo1MSIsIk1vZGlmaWVkQnkiOiJfQUxJIiwiSWQiOiIzYzMxNDgzMy00Mjc0LTQ4NDgtYTRiNS1mYjFhMDE2OTQyNTkiLCJNb2RpZmllZE9uIjoiMjAyMi0wMy0xN1QwODowNDo1MSIsIlByb2plY3QiOnsiJHJlZiI6IjUifX0seyIkaWQiOiI3IiwiJHR5cGUiOiJTd2lzc0FjYWRlbWljLkNpdGF2aS5QZXJzb24sIFN3aXNzQWNhZGVtaWMuQ2l0YXZpIiwiRmlyc3ROYW1lIjoiV29qY2llY2giLCJMYXN0TmFtZSI6IlBpb3Ryb3dpY3oiLCJNaWRkbGVOYW1lIjoiRC4iLCJQcm90ZWN0ZWQiOmZhbHNlLCJTZXgiOjAsIkNyZWF0ZWRCeSI6Il9BTEkiLCJDcmVhdGVkT24iOiIyMDIyLTAzLTE3VDA4OjA0OjUxIiwiTW9kaWZpZWRCeSI6Il9BTEkiLCJJZCI6Ijc1ZDgwNDJiLWViMGEtNDE5Zi04OGNmLTU4NTA5ZDZkOTA2NyIsIk1vZGlmaWVkT24iOiIyMDIyLTAzLTE3VDA4OjA0OjUxIiwiUHJvamVjdCI6eyIkcmVmIjoiNSJ9fSx7IiRpZCI6IjgiLCIkdHlwZSI6IlN3aXNzQWNhZGVtaWMuQ2l0YXZpLlBlcnNvbiwgU3dpc3NBY2FkZW1pYy5DaXRhdmkiLCJGaXJzdE5hbWUiOiJHcmFoYW0iLCJMYXN0TmFtZSI6IkhlYXNsaXAiLCJQcm90ZWN0ZWQiOmZhbHNlLCJTZXgiOjAsIkNyZWF0ZWRCeSI6Il9BTEkiLCJDcmVhdGVkT24iOiIyMDIyLTAzLTE3VDA4OjA0OjUxIiwiTW9kaWZpZWRCeSI6Il9BTEkiLCJJZCI6ImMyM2JkMDY5LTgwOWItNDA3ZC05NTYzLWRlZjg3MmMxMTNmNSIsIk1vZGlmaWVkT24iOiIyMDIyLTAzLTE3VDA4OjA0OjUxIiwiUHJvamVjdCI6eyIkcmVmIjoiNSJ9fV0sIkNpdGF0aW9uS2V5IjoiTWFnaHNvdWRpIGV0IGFsLiAyMDIxIiwiQ2l0YXRpb25LZXlVcGRhdGVUeXBlIjowLCJDb2xsYWJvcmF0b3JzIjpbXSwiRGF0ZTIiOiIyNS1PY3QtMjEiLCJEb2kiOiIxMC4xMTExL2Rpc2EuMTI1MjAiLCJFZGl0b3JzIjpbXSwiRXZhbHVhdGlvbkNvbXBsZXhpdHkiOjAsIkV2YWx1YXRpb25Tb3VyY2VUZXh0Rm9ybWF0IjowLCJHcm91cHMiOltdLCJIYXNMYWJlbDEiOmZhbHNlLCJIYXNMYWJlbDIiOmZhbHNlLCJLZXl3b3JkcyI6W10sIkxhbmd1YWdlIjoiZW5nIiwiTGFuZ3VhZ2VDb2RlIjoiZW4i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zNDY5NDAyOCIsIlVyaVN0cmluZyI6Imh0dHA6Ly93d3cubmNiaS5ubG0ubmloLmdvdi9wdWJtZWQvMzQ2OTQwMjg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MtMTdUMDg6MDQ6NTEiLCJNb2RpZmllZEJ5IjoiX0FMSSIsIklkIjoiMjZkNDZmYWItNjhlZi00MDU3LWExZmQtODY4OTQwNTdkZTI5IiwiTW9kaWZpZWRPbiI6IjIwMjItMDMtMTdUMDg6MDQ6NTEiLCJQcm9qZWN0Ijp7IiRyZWYiOiI1In19LHsiJGlkIjoiMTIiLCIkdHlwZSI6IlN3aXNzQWNhZGVtaWMuQ2l0YXZpLkxvY2F0aW9uLCBTd2lzc0FjYWRlbWljLkNpdGF2aSIsIkFkZHJlc3MiOnsiJGlkIjoiMTMiLCIkdHlwZSI6IlN3aXNzQWNhZGVtaWMuQ2l0YXZpLkxpbmtlZFJlc291cmNlLCBTd2lzc0FjYWRlbWljLkNpdGF2aSIsIkxpbmtlZFJlc291cmNlVHlwZSI6NSwiT3JpZ2luYWxTdHJpbmciOiIxMC4xMTExL2Rpc2EuMTI1MjAiLCJVcmlTdHJpbmciOiJodHRwczovL2RvaS5vcmcvMTAuMTExMS9kaXNhLjEyNTIwIiwiTGlua2VkUmVzb3VyY2VTdGF0dXMiOjgsIlByb3BlcnRpZXMiOnsiJGlkIjoi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3VDA4OjA0OjUxIiwiTW9kaWZpZWRCeSI6Il9BTEkiLCJJZCI6IjYzY2ExNWYyLTkxMGEtNGE4Yy04OGZiLWZhMjU3M2NlMTE3NyIsIk1vZGlmaWVkT24iOiIyMDIyLTAzLTE3VDA4OjA0OjUxIiwiUHJvamVjdCI6eyIkcmVmIjoiNSJ9fV0sIk9yZ2FuaXphdGlvbnMiOltdLCJPdGhlcnNJbnZvbHZlZCI6W10sIlBlcmlvZGljYWwiOnsiJGlkIjoiMTUiLCIkdHlwZSI6IlN3aXNzQWNhZGVtaWMuQ2l0YXZpLlBlcmlvZGljYWwsIFN3aXNzQWNhZGVtaWMuQ2l0YXZpIiwiTmFtZSI6IkRpc2FzdGVycyIsIlBhZ2luYXRpb24iOjAsIlByb3RlY3RlZCI6ZmFsc2UsIkNyZWF0ZWRCeSI6Il9BbmpvbXNob2FlIiwiQ3JlYXRlZE9uIjoiMjAyMi0wMS0zMFQwNDozMTozOCIsIk1vZGlmaWVkQnkiOiJfQW5qb21zaG9hZSIsIklkIjoiNDlhNDRmZDctNTYyNS00YzVmLWExYzQtM2RkZGZmOGUwZGRmIiwiTW9kaWZpZWRPbiI6IjIwMjItMDEtMzBUMDQ6MzE6MzgiLCJQcm9qZWN0Ijp7IiRyZWYiOiI1In19LCJQdWJsaXNoZXJzIjpbXSwiUHViTWVkSWQiOiIzNDY5NDAyOCIsIlF1b3RhdGlvbnMiOltdLCJSZWZlcmVuY2VUeXBlIjoiSm91cm5hbEFydGljbGUiLCJTaG9ydFRpdGxlIjoiTWFnaHNvdWRpLCBIYXJwcmluZyBldCBhbC4gMjAyMSDigJMgQ2FzaCBhbmQgVm91Y2hlciBBc3Npc3RhbmNlIiwiU2hvcnRUaXRsZVVwZGF0ZVR5cGUiOjAsIlNvdXJjZU9mQmlibGlvZ3JhcGhpY0luZm9ybWF0aW9uIjoiUHViTWVkIiwiU3RhdGljSWRzIjpbImIyMmRjYmFlLWJhYmEtNDBiOS1iMjQxLTI5ZmQyYTg3NDVlNyJdLCJUYWJsZU9mQ29udGVudHNDb21wbGV4aXR5IjowLCJUYWJsZU9mQ29udGVudHNTb3VyY2VUZXh0Rm9ybWF0IjowLCJUYXNrcyI6W10sIlRpdGxlIjoiQ2FzaCBhbmQgVm91Y2hlciBBc3Npc3RhbmNlIGFsb25nIEh1bWFuaXRhcmlhbiBTdXBwbHkgQ2hhaW5zOiBBIExpdGVyYXR1cmUgUmV2aWV3IGFuZCBEaXJlY3Rpb25zIGZvciBGdXR1cmUgUmVzZWFyY2giLCJUcmFuc2xhdG9ycyI6W10sIlllYXIiOiIyMDIxIiwiWWVhclJlc29sdmVkIjoiMjAyMSIsIkNyZWF0ZWRCeSI6Il9BTEkiLCJDcmVhdGVkT24iOiIyMDIyLTAzLTE3VDA4OjA0OjUxIiwiTW9kaWZpZWRCeSI6Il9BbGkiLCJJZCI6IjRmYzFhZGUwLWIxNGQtNDQ3MS1hMzFhLTljNTQ2YWIwMWU5MCIsIk1vZGlmaWVkT24iOiIyMDIzLTEwLTAyVDIyOjI5OjE1IiwiUHJvamVjdCI6eyIkcmVmIjoiNSJ9fSwiVXNlTnVtYmVyaW5nVHlwZU9mUGFyZW50RG9jdW1lbnQiOmZhbHNlfV0sIkZvcm1hdHRlZFRleHQiOnsiJGlkIjoiMTYiLCJDb3VudCI6MiwiVGV4dFVuaXRzIjpbeyIkaWQiOiIxNyIsIkZvbnRTdHlsZSI6eyIkaWQiOiIxOCIsIk5ldXRyYWwiOnRydWV9LCJSZWFkaW5nT3JkZXIiOjEsIlRleHQiOiJNYWdoc291ZGkifSx7IiRpZCI6IjE5IiwiRm9udFN0eWxlIjp7IiRpZCI6IjIwIiwiSXRhbGljIjp0cnVlfSwiUmVhZGluZ09yZGVyIjoxLCJUZXh0IjoiIGV0IGFsLiJ9XX0sIlRhZyI6IkNpdGF2aVBsYWNlaG9sZGVyIzhjODVmMjJlLWQzOWYtNDMyOC1hOGYzLWVmNTFjZDMwNTBmMSIsIlRleHQiOiJNYWdoc291ZGkgZXQgYWwuIiwiV0FJVmVyc2lvbiI6IjYuOC4wLjAifQ==}</w:instrText>
          </w:r>
          <w:r w:rsidR="00A82FE3" w:rsidRPr="00DD54E3">
            <w:rPr>
              <w:color w:val="000000" w:themeColor="text1"/>
              <w:lang w:val="en-GB"/>
            </w:rPr>
            <w:fldChar w:fldCharType="separate"/>
          </w:r>
          <w:r w:rsidR="00B10F20" w:rsidRPr="00DD54E3">
            <w:rPr>
              <w:color w:val="000000" w:themeColor="text1"/>
              <w:lang w:val="en-GB"/>
            </w:rPr>
            <w:t>Maghsoudi</w:t>
          </w:r>
          <w:r w:rsidR="00B10F20" w:rsidRPr="00DD54E3">
            <w:rPr>
              <w:i/>
              <w:color w:val="000000" w:themeColor="text1"/>
              <w:lang w:val="en-GB"/>
            </w:rPr>
            <w:t xml:space="preserve"> et al.</w:t>
          </w:r>
          <w:r w:rsidR="00A82FE3" w:rsidRPr="00DD54E3">
            <w:rPr>
              <w:color w:val="000000" w:themeColor="text1"/>
              <w:lang w:val="en-GB"/>
            </w:rPr>
            <w:fldChar w:fldCharType="end"/>
          </w:r>
        </w:sdtContent>
      </w:sdt>
      <w:r w:rsidR="00A82FE3" w:rsidRPr="00DD54E3">
        <w:rPr>
          <w:color w:val="000000" w:themeColor="text1"/>
          <w:lang w:val="en-GB"/>
        </w:rPr>
        <w:t xml:space="preserve"> </w:t>
      </w:r>
      <w:sdt>
        <w:sdtPr>
          <w:rPr>
            <w:color w:val="000000" w:themeColor="text1"/>
            <w:lang w:val="en-GB"/>
          </w:rPr>
          <w:alias w:val="To edit, see citavi.com/edit"/>
          <w:tag w:val="CitaviPlaceholder#7770ada9-be20-4e51-abff-92dff3fed8ae"/>
          <w:id w:val="214862444"/>
          <w:placeholder>
            <w:docPart w:val="DefaultPlaceholder_-1854013440"/>
          </w:placeholder>
        </w:sdtPr>
        <w:sdtContent>
          <w:r w:rsidR="00A82FE3"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hjODVmMjJlLWQzOWYtNDMyOC1hOGYzLWVmNTFjZDMwNTBmMSIsIkVudHJpZXMiOlt7IiRpZCI6IjIiLCIkdHlwZSI6IlN3aXNzQWNhZGVtaWMuQ2l0YXZpLkNpdGF0aW9ucy5Xb3JkUGxhY2Vob2xkZXJFbnRyeSwgU3dpc3NBY2FkZW1pYy5DaXRhdmkiLCJJZCI6ImNhNjhkYjNhLWUzZTItNGFjZS1iOTEzLWU3YWZkODNlYzc3MyIsIlJhbmdlTGVuZ3RoIjo2LCJSZWZlcmVuY2VJZCI6IjRmYzFhZGUwLWIxNGQtNDQ3MS1hMzFhLTljNTQ2YWIwMWU5MC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BbWluIiwiTGFzdE5hbWUiOiJNYWdoc291ZGkiLCJQcm90ZWN0ZWQiOmZhbHNlLCJTZXgiOjAsIkNyZWF0ZWRCeSI6Il9BTEkiLCJDcmVhdGVkT24iOiIyMDIyLTAzLTE3VDA4OjA0OjUxIiwiTW9kaWZpZWRCeSI6Il9BTEkiLCJJZCI6ImVhZTllMmFkLTQ3YzgtNDk1Zi1iODE0LWFhM2EzYTY1N2Y2YyIsIk1vZGlmaWVkT24iOiIyMDIyLTAzLTE3VDA4OjA0OjUxIiwiUHJvamVjdCI6eyIkaWQiOiI1IiwiJHR5cGUiOiJTd2lzc0FjYWRlbWljLkNpdGF2aS5Qcm9qZWN0LCBTd2lzc0FjYWRlbWljLkNpdGF2aSJ9fSx7IiRpZCI6IjYiLCIkdHlwZSI6IlN3aXNzQWNhZGVtaWMuQ2l0YXZpLlBlcnNvbiwgU3dpc3NBY2FkZW1pYy5DaXRhdmkiLCJGaXJzdE5hbWUiOiJSdXNzZWxsIiwiTGFzdE5hbWUiOiJIYXJwcmluZyIsIlByb3RlY3RlZCI6ZmFsc2UsIlNleCI6MCwiQ3JlYXRlZEJ5IjoiX0FMSSIsIkNyZWF0ZWRPbiI6IjIwMjItMDMtMTdUMDg6MDQ6NTEiLCJNb2RpZmllZEJ5IjoiX0FMSSIsIklkIjoiM2MzMTQ4MzMtNDI3NC00ODQ4LWE0YjUtZmIxYTAxNjk0MjU5IiwiTW9kaWZpZWRPbiI6IjIwMjItMDMtMTdUMDg6MDQ6NTEiLCJQcm9qZWN0Ijp7IiRyZWYiOiI1In19LHsiJGlkIjoiNyIsIiR0eXBlIjoiU3dpc3NBY2FkZW1pYy5DaXRhdmkuUGVyc29uLCBTd2lzc0FjYWRlbWljLkNpdGF2aSIsIkZpcnN0TmFtZSI6IldvamNpZWNoIiwiTGFzdE5hbWUiOiJQaW90cm93aWN6IiwiTWlkZGxlTmFtZSI6IkQuIiwiUHJvdGVjdGVkIjpmYWxzZSwiU2V4IjowLCJDcmVhdGVkQnkiOiJfQUxJIiwiQ3JlYXRlZE9uIjoiMjAyMi0wMy0xN1QwODowNDo1MSIsIk1vZGlmaWVkQnkiOiJfQUxJIiwiSWQiOiI3NWQ4MDQyYi1lYjBhLTQxOWYtODhjZi01ODUwOWQ2ZDkwNjciLCJNb2RpZmllZE9uIjoiMjAyMi0wMy0xN1QwODowNDo1MSIsIlByb2plY3QiOnsiJHJlZiI6IjUifX0seyIkaWQiOiI4IiwiJHR5cGUiOiJTd2lzc0FjYWRlbWljLkNpdGF2aS5QZXJzb24sIFN3aXNzQWNhZGVtaWMuQ2l0YXZpIiwiRmlyc3ROYW1lIjoiR3JhaGFtIiwiTGFzdE5hbWUiOiJIZWFzbGlwIiwiUHJvdGVjdGVkIjpmYWxzZSwiU2V4IjowLCJDcmVhdGVkQnkiOiJfQUxJIiwiQ3JlYXRlZE9uIjoiMjAyMi0wMy0xN1QwODowNDo1MSIsIk1vZGlmaWVkQnkiOiJfQUxJIiwiSWQiOiJjMjNiZDA2OS04MDliLTQwN2QtOTU2My1kZWY4NzJjMTEzZjUiLCJNb2RpZmllZE9uIjoiMjAyMi0wMy0xN1QwODowNDo1MSIsIlByb2plY3QiOnsiJHJlZiI6IjUifX1dLCJDaXRhdGlvbktleSI6Ik1hZ2hzb3VkaSBldCBhbC4gMjAyMSIsIkNpdGF0aW9uS2V5VXBkYXRlVHlwZSI6MCwiQ29sbGFib3JhdG9ycyI6W10sIkRhdGUyIjoiMjUtT2N0LTIxIiwiRG9pIjoiMTAuMTExMS9kaXNhLjEyNTIwIiwiRWRpdG9ycyI6W10sIkV2YWx1YXRpb25Db21wbGV4aXR5IjowLCJFdmFsdWF0aW9uU291cmNlVGV4dEZvcm1hdCI6MCwiR3JvdXBzIjpbXSwiSGFzTGFiZWwxIjpmYWxzZSwiSGFzTGFiZWwyIjpmYWxzZSwiS2V5d29yZHMiOltdLCJMYW5ndWFnZSI6ImVuZyIsIkxhbmd1YWdlQ29kZSI6ImVuIi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zQ2OTQwMjgiLCJVcmlTdHJpbmciOiJodHRwOi8vd3d3Lm5jYmkubmxtLm5paC5nb3YvcHVibWVkLzM0Njk0MDI4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jQsIkNyZWF0ZWRCeSI6Il9BTEkiLCJDcmVhdGVkT24iOiIyMDIyLTAzLTE3VDA4OjA0OjUxIiwiTW9kaWZpZWRCeSI6Il9BTEkiLCJJZCI6IjI2ZDQ2ZmFiLTY4ZWYtNDA1Ny1hMWZkLTg2ODk0MDU3ZGUyOSIsIk1vZGlmaWVkT24iOiIyMDIyLTAzLTE3VDA4OjA0OjUxIiwiUHJvamVjdCI6eyIkcmVmIjoiNSJ9fSx7IiRpZCI6IjEyIiwiJHR5cGUiOiJTd2lzc0FjYWRlbWljLkNpdGF2aS5Mb2NhdGlvbiwgU3dpc3NBY2FkZW1pYy5DaXRhdmkiLCJBZGRyZXNzIjp7IiRpZCI6IjEzIiwiJHR5cGUiOiJTd2lzc0FjYWRlbWljLkNpdGF2aS5MaW5rZWRSZXNvdXJjZSwgU3dpc3NBY2FkZW1pYy5DaXRhdmkiLCJMaW5rZWRSZXNvdXJjZVR5cGUiOjUsIk9yaWdpbmFsU3RyaW5nIjoiMTAuMTExMS9kaXNhLjEyNTIwIiwiVXJpU3RyaW5nIjoiaHR0cHM6Ly9kb2kub3JnLzEwLjExMTEvZGlzYS4xMjUyMC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y0xN1QwODowNDo1MSIsIk1vZGlmaWVkQnkiOiJfQUxJIiwiSWQiOiI2M2NhMTVmMi05MTBhLTRhOGMtODhmYi1mYTI1NzNjZTExNzciLCJNb2RpZmllZE9uIjoiMjAyMi0wMy0xN1QwODowNDo1MSIsIlByb2plY3QiOnsiJHJlZiI6IjUifX1dLCJPcmdhbml6YXRpb25zIjpbXSwiT3RoZXJzSW52b2x2ZWQiOltdLCJQZXJpb2RpY2FsIjp7IiRpZCI6IjE1IiwiJHR5cGUiOiJTd2lzc0FjYWRlbWljLkNpdGF2aS5QZXJpb2RpY2FsLCBTd2lzc0FjYWRlbWljLkNpdGF2aSIsIk5hbWUiOiJEaXNhc3RlcnMiLCJQYWdpbmF0aW9uIjowLCJQcm90ZWN0ZWQiOmZhbHNlLCJDcmVhdGVkQnkiOiJfQW5qb21zaG9hZSIsIkNyZWF0ZWRPbiI6IjIwMjItMDEtMzBUMDQ6MzE6MzgiLCJNb2RpZmllZEJ5IjoiX0Fuam9tc2hvYWUiLCJJZCI6IjQ5YTQ0ZmQ3LTU2MjUtNGM1Zi1hMWM0LTNkZGRmZjhlMGRkZiIsIk1vZGlmaWVkT24iOiIyMDIyLTAxLTMwVDA0OjMxOjM4IiwiUHJvamVjdCI6eyIkcmVmIjoiNSJ9fSwiUHVibGlzaGVycyI6W10sIlB1Yk1lZElkIjoiMzQ2OTQwMjgiLCJRdW90YXRpb25zIjpbXSwiUmVmZXJlbmNlVHlwZSI6IkpvdXJuYWxBcnRpY2xlIiwiU2hvcnRUaXRsZSI6Ik1hZ2hzb3VkaSwgSGFycHJpbmcgZXQgYWwuIDIwMjEg4oCTIENhc2ggYW5kIFZvdWNoZXIgQXNzaXN0YW5jZSIsIlNob3J0VGl0bGVVcGRhdGVUeXBlIjowLCJTb3VyY2VPZkJpYmxpb2dyYXBoaWNJbmZvcm1hdGlvbiI6IlB1Yk1lZCIsIlN0YXRpY0lkcyI6WyJiMjJkY2JhZS1iYWJhLTQwYjktYjI0MS0yOWZkMmE4NzQ1ZTciXSwiVGFibGVPZkNvbnRlbnRzQ29tcGxleGl0eSI6MCwiVGFibGVPZkNvbnRlbnRzU291cmNlVGV4dEZvcm1hdCI6MCwiVGFza3MiOltdLCJUaXRsZSI6IkNhc2ggYW5kIFZvdWNoZXIgQXNzaXN0YW5jZSBhbG9uZyBIdW1hbml0YXJpYW4gU3VwcGx5IENoYWluczogQSBMaXRlcmF0dXJlIFJldmlldyBhbmQgRGlyZWN0aW9ucyBmb3IgRnV0dXJlIFJlc2VhcmNoIiwiVHJhbnNsYXRvcnMiOltdLCJZZWFyIjoiMjAyMSIsIlllYXJSZXNvbHZlZCI6IjIwMjEiLCJDcmVhdGVkQnkiOiJfQUxJIiwiQ3JlYXRlZE9uIjoiMjAyMi0wMy0xN1QwODowNDo1MSIsIk1vZGlmaWVkQnkiOiJfQWxpIiwiSWQiOiI0ZmMxYWRlMC1iMTRkLTQ0NzEtYTMxYS05YzU0NmFiMDFlOTAiLCJNb2RpZmllZE9uIjoiMjAyMy0xMC0wMlQyMjoyOToxNSIsIlByb2plY3QiOnsiJHJlZiI6IjUifX0sIlVzZU51bWJlcmluZ1R5cGVPZlBhcmVudERvY3VtZW50IjpmYWxzZSwiWWVhck9ubHkiOnRydWV9XSwiRm9ybWF0dGVkVGV4dCI6eyIkaWQiOiIxNiIsIkNvdW50IjoxLCJUZXh0VW5pdHMiOlt7IiRpZCI6IjE3IiwiRm9udFN0eWxlIjp7IiRpZCI6IjE4IiwiTmV1dHJhbCI6dHJ1ZX0sIlJlYWRpbmdPcmRlciI6MSwiVGV4dCI6IigyMDIxKSJ9XX0sIlRhZyI6IkNpdGF2aVBsYWNlaG9sZGVyIzc3NzBhZGE5LWJlMjAtNGU1MS1hYmZmLTkyZGZmM2ZlZDhhZSIsIlRleHQiOiIoMjAyMSkiLCJXQUlWZXJzaW9uIjoiNi44LjAuMCJ9}</w:instrText>
          </w:r>
          <w:r w:rsidR="00A82FE3" w:rsidRPr="00DD54E3">
            <w:rPr>
              <w:color w:val="000000" w:themeColor="text1"/>
              <w:lang w:val="en-GB"/>
            </w:rPr>
            <w:fldChar w:fldCharType="separate"/>
          </w:r>
          <w:r w:rsidR="00B10F20" w:rsidRPr="00DD54E3">
            <w:rPr>
              <w:color w:val="000000" w:themeColor="text1"/>
              <w:lang w:val="en-GB"/>
            </w:rPr>
            <w:t>(2021)</w:t>
          </w:r>
          <w:r w:rsidR="00A82FE3" w:rsidRPr="00DD54E3">
            <w:rPr>
              <w:color w:val="000000" w:themeColor="text1"/>
              <w:lang w:val="en-GB"/>
            </w:rPr>
            <w:fldChar w:fldCharType="end"/>
          </w:r>
        </w:sdtContent>
      </w:sdt>
      <w:r w:rsidR="00110BAB" w:rsidRPr="00DD54E3">
        <w:rPr>
          <w:color w:val="000000" w:themeColor="text1"/>
          <w:lang w:val="en-GB"/>
        </w:rPr>
        <w:t xml:space="preserve">, </w:t>
      </w:r>
      <w:r w:rsidRPr="00DD54E3">
        <w:rPr>
          <w:color w:val="000000" w:themeColor="text1"/>
          <w:lang w:val="en-GB"/>
        </w:rPr>
        <w:t xml:space="preserve">the notion that </w:t>
      </w:r>
      <w:r w:rsidR="00137F0A" w:rsidRPr="00DD54E3">
        <w:rPr>
          <w:color w:val="000000" w:themeColor="text1"/>
          <w:lang w:val="en-GB"/>
        </w:rPr>
        <w:t>CVA programmes are</w:t>
      </w:r>
      <w:r w:rsidRPr="00DD54E3">
        <w:rPr>
          <w:color w:val="000000" w:themeColor="text1"/>
          <w:lang w:val="en-GB"/>
        </w:rPr>
        <w:t xml:space="preserve"> designed to remove logistics activities, such as transportation, delivery, and warehousing, is incorrect. Although logistics activities are </w:t>
      </w:r>
      <w:r w:rsidR="009E660B" w:rsidRPr="00DD54E3">
        <w:rPr>
          <w:color w:val="000000" w:themeColor="text1"/>
          <w:lang w:val="en-GB"/>
        </w:rPr>
        <w:t>reduced,</w:t>
      </w:r>
      <w:r w:rsidRPr="00DD54E3">
        <w:rPr>
          <w:color w:val="000000" w:themeColor="text1"/>
          <w:lang w:val="en-GB"/>
        </w:rPr>
        <w:t xml:space="preserve"> and responsibilities are shared with other actors, local producers, suppliers, and retailers still have to deliver goods to the market</w:t>
      </w:r>
      <w:bookmarkEnd w:id="30"/>
      <w:r w:rsidRPr="00DD54E3">
        <w:rPr>
          <w:color w:val="000000" w:themeColor="text1"/>
          <w:lang w:val="en-GB"/>
        </w:rPr>
        <w:t xml:space="preserve">. However, these impacts are harder to trace for CVA than for </w:t>
      </w:r>
      <w:r w:rsidR="00104F29" w:rsidRPr="00DD54E3">
        <w:rPr>
          <w:color w:val="000000" w:themeColor="text1"/>
          <w:lang w:val="en-GB"/>
        </w:rPr>
        <w:t xml:space="preserve">traditional </w:t>
      </w:r>
      <w:r w:rsidR="00137F0A" w:rsidRPr="00DD54E3">
        <w:rPr>
          <w:color w:val="000000" w:themeColor="text1"/>
          <w:lang w:val="en-GB"/>
        </w:rPr>
        <w:t>relief supply delivery programmes because</w:t>
      </w:r>
      <w:r w:rsidRPr="00DD54E3">
        <w:rPr>
          <w:color w:val="000000" w:themeColor="text1"/>
          <w:lang w:val="en-GB"/>
        </w:rPr>
        <w:t xml:space="preserve"> humanitarian actors do not control </w:t>
      </w:r>
      <w:r w:rsidR="0008514E" w:rsidRPr="00DD54E3">
        <w:rPr>
          <w:color w:val="000000" w:themeColor="text1"/>
          <w:lang w:val="en-GB"/>
        </w:rPr>
        <w:t xml:space="preserve">how </w:t>
      </w:r>
      <w:r w:rsidR="000C4780" w:rsidRPr="00DD54E3">
        <w:rPr>
          <w:color w:val="000000" w:themeColor="text1"/>
          <w:lang w:val="en-GB"/>
        </w:rPr>
        <w:t xml:space="preserve">people affected by crisis </w:t>
      </w:r>
      <w:r w:rsidRPr="00DD54E3">
        <w:rPr>
          <w:color w:val="000000" w:themeColor="text1"/>
          <w:lang w:val="en-GB"/>
        </w:rPr>
        <w:t xml:space="preserve">spend their cash. </w:t>
      </w:r>
      <w:r w:rsidR="001A2DA3" w:rsidRPr="00DD54E3">
        <w:rPr>
          <w:color w:val="000000" w:themeColor="text1"/>
          <w:lang w:val="en-GB"/>
        </w:rPr>
        <w:t>Despite</w:t>
      </w:r>
      <w:r w:rsidRPr="00DD54E3">
        <w:rPr>
          <w:color w:val="000000" w:themeColor="text1"/>
          <w:lang w:val="en-GB"/>
        </w:rPr>
        <w:t xml:space="preserve"> this, HOs are still responsible for limiting the negative impacts of CVA. There </w:t>
      </w:r>
      <w:r w:rsidR="00104F29" w:rsidRPr="00DD54E3">
        <w:rPr>
          <w:color w:val="000000" w:themeColor="text1"/>
          <w:lang w:val="en-GB"/>
        </w:rPr>
        <w:t>is limited</w:t>
      </w:r>
      <w:r w:rsidRPr="00DD54E3">
        <w:rPr>
          <w:color w:val="000000" w:themeColor="text1"/>
          <w:lang w:val="en-GB"/>
        </w:rPr>
        <w:t xml:space="preserve"> research </w:t>
      </w:r>
      <w:r w:rsidR="00137F0A" w:rsidRPr="00DD54E3">
        <w:rPr>
          <w:color w:val="000000" w:themeColor="text1"/>
          <w:lang w:val="en-GB"/>
        </w:rPr>
        <w:t>on the</w:t>
      </w:r>
      <w:r w:rsidRPr="00DD54E3">
        <w:rPr>
          <w:color w:val="000000" w:themeColor="text1"/>
          <w:lang w:val="en-GB"/>
        </w:rPr>
        <w:t xml:space="preserve"> </w:t>
      </w:r>
      <w:r w:rsidR="001B2B24" w:rsidRPr="00DD54E3">
        <w:rPr>
          <w:color w:val="000000" w:themeColor="text1"/>
          <w:lang w:val="en-GB"/>
        </w:rPr>
        <w:t>sustainability</w:t>
      </w:r>
      <w:r w:rsidRPr="00DD54E3">
        <w:rPr>
          <w:color w:val="000000" w:themeColor="text1"/>
          <w:lang w:val="en-GB"/>
        </w:rPr>
        <w:t xml:space="preserve"> impact of </w:t>
      </w:r>
      <w:r w:rsidR="00137F0A" w:rsidRPr="00DD54E3">
        <w:rPr>
          <w:color w:val="000000" w:themeColor="text1"/>
          <w:lang w:val="en-GB"/>
        </w:rPr>
        <w:t>CVA programmes in</w:t>
      </w:r>
      <w:r w:rsidRPr="00DD54E3">
        <w:rPr>
          <w:color w:val="000000" w:themeColor="text1"/>
          <w:lang w:val="en-GB"/>
        </w:rPr>
        <w:t xml:space="preserve"> HSCs. CVA</w:t>
      </w:r>
      <w:r w:rsidR="007B6E14" w:rsidRPr="00DD54E3">
        <w:rPr>
          <w:color w:val="000000" w:themeColor="text1"/>
          <w:lang w:val="en-GB"/>
        </w:rPr>
        <w:t>s</w:t>
      </w:r>
      <w:r w:rsidRPr="00DD54E3">
        <w:rPr>
          <w:color w:val="000000" w:themeColor="text1"/>
          <w:lang w:val="en-GB"/>
        </w:rPr>
        <w:t xml:space="preserve"> ha</w:t>
      </w:r>
      <w:r w:rsidR="007B6E14" w:rsidRPr="00DD54E3">
        <w:rPr>
          <w:color w:val="000000" w:themeColor="text1"/>
          <w:lang w:val="en-GB"/>
        </w:rPr>
        <w:t>ve</w:t>
      </w:r>
      <w:r w:rsidRPr="00DD54E3">
        <w:rPr>
          <w:color w:val="000000" w:themeColor="text1"/>
          <w:lang w:val="en-GB"/>
        </w:rPr>
        <w:t xml:space="preserve"> environmental potential that is </w:t>
      </w:r>
      <w:r w:rsidR="00137F0A" w:rsidRPr="00DD54E3">
        <w:rPr>
          <w:color w:val="000000" w:themeColor="text1"/>
          <w:lang w:val="en-GB"/>
        </w:rPr>
        <w:t>currently underexploited in</w:t>
      </w:r>
      <w:r w:rsidRPr="00DD54E3">
        <w:rPr>
          <w:color w:val="000000" w:themeColor="text1"/>
          <w:lang w:val="en-GB"/>
        </w:rPr>
        <w:t xml:space="preserve"> terms of more sustainable consumption methods </w:t>
      </w:r>
      <w:r w:rsidR="00ED15E8" w:rsidRPr="00DD54E3">
        <w:rPr>
          <w:color w:val="000000" w:themeColor="text1"/>
          <w:lang w:val="en-GB"/>
        </w:rPr>
        <w:t xml:space="preserve">(e.g. </w:t>
      </w:r>
      <w:r w:rsidRPr="00DD54E3">
        <w:rPr>
          <w:color w:val="000000" w:themeColor="text1"/>
          <w:lang w:val="en-GB"/>
        </w:rPr>
        <w:t>vouchers to buy</w:t>
      </w:r>
      <w:r w:rsidR="009F1385" w:rsidRPr="00DD54E3">
        <w:rPr>
          <w:color w:val="000000" w:themeColor="text1"/>
          <w:lang w:val="en-GB"/>
        </w:rPr>
        <w:t xml:space="preserve"> </w:t>
      </w:r>
      <w:r w:rsidR="004020E6" w:rsidRPr="00DD54E3">
        <w:rPr>
          <w:color w:val="000000" w:themeColor="text1"/>
          <w:lang w:val="en-GB"/>
        </w:rPr>
        <w:t xml:space="preserve">solar </w:t>
      </w:r>
      <w:r w:rsidR="0008514E" w:rsidRPr="00DD54E3">
        <w:rPr>
          <w:color w:val="000000" w:themeColor="text1"/>
          <w:lang w:val="en-GB"/>
        </w:rPr>
        <w:t>cooking stoves), promoting</w:t>
      </w:r>
      <w:r w:rsidRPr="00DD54E3">
        <w:rPr>
          <w:color w:val="000000" w:themeColor="text1"/>
          <w:lang w:val="en-GB"/>
        </w:rPr>
        <w:t xml:space="preserve"> local businesses with more </w:t>
      </w:r>
      <w:r w:rsidR="0008514E" w:rsidRPr="00DD54E3">
        <w:rPr>
          <w:color w:val="000000" w:themeColor="text1"/>
          <w:lang w:val="en-GB"/>
        </w:rPr>
        <w:t>sustainable products, and</w:t>
      </w:r>
      <w:r w:rsidRPr="00DD54E3">
        <w:rPr>
          <w:color w:val="000000" w:themeColor="text1"/>
          <w:lang w:val="en-GB"/>
        </w:rPr>
        <w:t xml:space="preserve"> helping suppliers/traders adopt greener practices, such as less packaging.</w:t>
      </w:r>
      <w:r w:rsidR="00C27D8E" w:rsidRPr="00DD54E3">
        <w:rPr>
          <w:color w:val="000000" w:themeColor="text1"/>
          <w:lang w:val="en-GB"/>
        </w:rPr>
        <w:t xml:space="preserve"> This leads to </w:t>
      </w:r>
      <w:r w:rsidR="00137F0A" w:rsidRPr="00DD54E3">
        <w:rPr>
          <w:color w:val="000000" w:themeColor="text1"/>
          <w:lang w:val="en-GB"/>
        </w:rPr>
        <w:t>the following proposition:</w:t>
      </w:r>
      <w:r w:rsidR="002C3069" w:rsidRPr="00DD54E3">
        <w:rPr>
          <w:color w:val="000000" w:themeColor="text1"/>
          <w:lang w:val="en-GB"/>
        </w:rPr>
        <w:t xml:space="preserve"> </w:t>
      </w:r>
    </w:p>
    <w:p w14:paraId="08B42711" w14:textId="024B7213" w:rsidR="00921274" w:rsidRPr="00DD54E3" w:rsidRDefault="00921274" w:rsidP="00C450C6">
      <w:pPr>
        <w:rPr>
          <w:color w:val="000000" w:themeColor="text1"/>
          <w:lang w:val="en-GB"/>
        </w:rPr>
      </w:pPr>
    </w:p>
    <w:p w14:paraId="4F20E3F0" w14:textId="44E48563" w:rsidR="00921274" w:rsidRPr="00DD54E3" w:rsidRDefault="00921274" w:rsidP="009F65B1">
      <w:pPr>
        <w:ind w:left="216" w:firstLine="504"/>
        <w:rPr>
          <w:i/>
          <w:color w:val="000000" w:themeColor="text1"/>
          <w:lang w:val="en-GB"/>
        </w:rPr>
      </w:pPr>
      <w:r w:rsidRPr="00DD54E3">
        <w:rPr>
          <w:b/>
          <w:i/>
          <w:color w:val="000000" w:themeColor="text1"/>
          <w:lang w:val="en-GB"/>
        </w:rPr>
        <w:t>P</w:t>
      </w:r>
      <w:r w:rsidR="008A4A52" w:rsidRPr="00DD54E3">
        <w:rPr>
          <w:b/>
          <w:i/>
          <w:color w:val="000000" w:themeColor="text1"/>
          <w:lang w:val="en-GB"/>
        </w:rPr>
        <w:t xml:space="preserve">roposition </w:t>
      </w:r>
      <w:r w:rsidR="000A6D50" w:rsidRPr="00DD54E3">
        <w:rPr>
          <w:b/>
          <w:i/>
          <w:color w:val="000000" w:themeColor="text1"/>
          <w:lang w:val="en-GB"/>
        </w:rPr>
        <w:t>3</w:t>
      </w:r>
      <w:r w:rsidR="00DB5BBA" w:rsidRPr="00DD54E3">
        <w:rPr>
          <w:b/>
          <w:i/>
          <w:color w:val="000000" w:themeColor="text1"/>
          <w:lang w:val="en-GB"/>
        </w:rPr>
        <w:t>.</w:t>
      </w:r>
      <w:r w:rsidR="00DB5BBA" w:rsidRPr="00DD54E3">
        <w:rPr>
          <w:i/>
          <w:color w:val="000000" w:themeColor="text1"/>
          <w:lang w:val="en-GB"/>
        </w:rPr>
        <w:t xml:space="preserve"> </w:t>
      </w:r>
      <w:r w:rsidR="00D9037F" w:rsidRPr="00DD54E3">
        <w:rPr>
          <w:i/>
          <w:color w:val="000000" w:themeColor="text1"/>
          <w:lang w:val="en-GB"/>
        </w:rPr>
        <w:t xml:space="preserve">To ensure the sustainability of </w:t>
      </w:r>
      <w:r w:rsidR="003A7659" w:rsidRPr="00DD54E3">
        <w:rPr>
          <w:i/>
          <w:color w:val="000000" w:themeColor="text1"/>
          <w:lang w:val="en-GB"/>
        </w:rPr>
        <w:t>HSCs</w:t>
      </w:r>
      <w:r w:rsidR="00D9037F" w:rsidRPr="00DD54E3">
        <w:rPr>
          <w:i/>
          <w:color w:val="000000" w:themeColor="text1"/>
          <w:lang w:val="en-GB"/>
        </w:rPr>
        <w:t>, the underlying financial</w:t>
      </w:r>
      <w:r w:rsidR="00736A96" w:rsidRPr="00DD54E3">
        <w:rPr>
          <w:i/>
          <w:color w:val="000000" w:themeColor="text1"/>
          <w:lang w:val="en-GB"/>
        </w:rPr>
        <w:t xml:space="preserve"> and social</w:t>
      </w:r>
      <w:r w:rsidR="00D9037F" w:rsidRPr="00DD54E3">
        <w:rPr>
          <w:i/>
          <w:color w:val="000000" w:themeColor="text1"/>
          <w:lang w:val="en-GB"/>
        </w:rPr>
        <w:t xml:space="preserve"> logic of CVA must be evaluated in order to </w:t>
      </w:r>
      <w:r w:rsidR="00D9037F" w:rsidRPr="00DD54E3">
        <w:rPr>
          <w:i/>
          <w:iCs/>
          <w:color w:val="000000" w:themeColor="text1"/>
          <w:lang w:val="en-GB"/>
        </w:rPr>
        <w:t>prioriti</w:t>
      </w:r>
      <w:r w:rsidR="00ED15E8" w:rsidRPr="00DD54E3">
        <w:rPr>
          <w:i/>
          <w:iCs/>
          <w:color w:val="000000" w:themeColor="text1"/>
          <w:lang w:val="en-GB"/>
        </w:rPr>
        <w:t>s</w:t>
      </w:r>
      <w:r w:rsidR="00D9037F" w:rsidRPr="00DD54E3">
        <w:rPr>
          <w:i/>
          <w:iCs/>
          <w:color w:val="000000" w:themeColor="text1"/>
          <w:lang w:val="en-GB"/>
        </w:rPr>
        <w:t>e</w:t>
      </w:r>
      <w:r w:rsidR="00D9037F" w:rsidRPr="00DD54E3">
        <w:rPr>
          <w:i/>
          <w:color w:val="000000" w:themeColor="text1"/>
          <w:lang w:val="en-GB"/>
        </w:rPr>
        <w:t xml:space="preserve"> sustainable consumption methods that are</w:t>
      </w:r>
      <w:r w:rsidR="008F0932" w:rsidRPr="00DD54E3">
        <w:rPr>
          <w:i/>
          <w:color w:val="000000" w:themeColor="text1"/>
          <w:lang w:val="en-GB"/>
        </w:rPr>
        <w:t xml:space="preserve"> </w:t>
      </w:r>
      <w:r w:rsidR="00E1322D" w:rsidRPr="00DD54E3">
        <w:rPr>
          <w:i/>
          <w:color w:val="000000" w:themeColor="text1"/>
          <w:lang w:val="en-GB"/>
        </w:rPr>
        <w:t>valued</w:t>
      </w:r>
      <w:r w:rsidR="00DB5BBA" w:rsidRPr="00DD54E3">
        <w:rPr>
          <w:i/>
          <w:color w:val="000000" w:themeColor="text1"/>
          <w:lang w:val="en-GB"/>
        </w:rPr>
        <w:t xml:space="preserve"> by </w:t>
      </w:r>
      <w:r w:rsidR="000C4780" w:rsidRPr="00DD54E3">
        <w:rPr>
          <w:i/>
          <w:color w:val="000000" w:themeColor="text1"/>
          <w:lang w:val="en-GB"/>
        </w:rPr>
        <w:t xml:space="preserve">people affected by crisis </w:t>
      </w:r>
      <w:r w:rsidR="00E1322D" w:rsidRPr="00DD54E3">
        <w:rPr>
          <w:i/>
          <w:color w:val="000000" w:themeColor="text1"/>
          <w:lang w:val="en-GB"/>
        </w:rPr>
        <w:t xml:space="preserve">and key </w:t>
      </w:r>
      <w:r w:rsidR="001B6017" w:rsidRPr="00DD54E3">
        <w:rPr>
          <w:i/>
          <w:color w:val="000000" w:themeColor="text1"/>
          <w:lang w:val="en-GB"/>
        </w:rPr>
        <w:t>stakeholders</w:t>
      </w:r>
      <w:r w:rsidR="00DB5BBA" w:rsidRPr="00DD54E3">
        <w:rPr>
          <w:i/>
          <w:color w:val="000000" w:themeColor="text1"/>
          <w:lang w:val="en-GB"/>
        </w:rPr>
        <w:t>.</w:t>
      </w:r>
    </w:p>
    <w:p w14:paraId="12936F56" w14:textId="77777777" w:rsidR="00A34010" w:rsidRPr="00DD54E3" w:rsidRDefault="00A34010" w:rsidP="00EC6F1E">
      <w:pPr>
        <w:rPr>
          <w:color w:val="000000" w:themeColor="text1"/>
          <w:lang w:val="en-GB"/>
        </w:rPr>
      </w:pPr>
    </w:p>
    <w:p w14:paraId="5A899AB1" w14:textId="4D5D5D03" w:rsidR="00232903" w:rsidRPr="00DD54E3" w:rsidRDefault="00FF2717" w:rsidP="00223A93">
      <w:pPr>
        <w:pStyle w:val="Heading3"/>
        <w:rPr>
          <w:color w:val="000000" w:themeColor="text1"/>
          <w:lang w:val="en-GB"/>
        </w:rPr>
      </w:pPr>
      <w:r w:rsidRPr="00DD54E3">
        <w:rPr>
          <w:color w:val="000000" w:themeColor="text1"/>
          <w:lang w:val="en-GB"/>
        </w:rPr>
        <w:t>Locali</w:t>
      </w:r>
      <w:r w:rsidR="00ED15E8" w:rsidRPr="00DD54E3">
        <w:rPr>
          <w:color w:val="000000" w:themeColor="text1"/>
          <w:lang w:val="en-GB"/>
        </w:rPr>
        <w:t>s</w:t>
      </w:r>
      <w:r w:rsidRPr="00DD54E3">
        <w:rPr>
          <w:color w:val="000000" w:themeColor="text1"/>
          <w:lang w:val="en-GB"/>
        </w:rPr>
        <w:t>ation</w:t>
      </w:r>
      <w:r w:rsidR="00232903" w:rsidRPr="00DD54E3">
        <w:rPr>
          <w:color w:val="000000" w:themeColor="text1"/>
          <w:lang w:val="en-GB"/>
        </w:rPr>
        <w:t xml:space="preserve"> </w:t>
      </w:r>
      <w:r w:rsidR="008D7063" w:rsidRPr="00DD54E3">
        <w:rPr>
          <w:color w:val="000000" w:themeColor="text1"/>
          <w:lang w:val="en-GB"/>
        </w:rPr>
        <w:t xml:space="preserve">impact </w:t>
      </w:r>
      <w:r w:rsidR="00963FD9" w:rsidRPr="00DD54E3">
        <w:rPr>
          <w:color w:val="000000" w:themeColor="text1"/>
          <w:lang w:val="en-GB"/>
        </w:rPr>
        <w:t xml:space="preserve">on </w:t>
      </w:r>
      <w:r w:rsidR="00D372E1" w:rsidRPr="00DD54E3">
        <w:rPr>
          <w:color w:val="000000" w:themeColor="text1"/>
          <w:lang w:val="en-GB"/>
        </w:rPr>
        <w:t>SHSCM</w:t>
      </w:r>
    </w:p>
    <w:p w14:paraId="52445A05" w14:textId="18DFC9C6" w:rsidR="004B049A" w:rsidRPr="00DD54E3" w:rsidRDefault="00FF2717" w:rsidP="00E02356">
      <w:pPr>
        <w:rPr>
          <w:color w:val="000000" w:themeColor="text1"/>
          <w:lang w:val="en-GB"/>
        </w:rPr>
      </w:pPr>
      <w:r w:rsidRPr="00DD54E3">
        <w:rPr>
          <w:color w:val="000000" w:themeColor="text1"/>
          <w:lang w:val="en-GB"/>
        </w:rPr>
        <w:t>Recently</w:t>
      </w:r>
      <w:r w:rsidR="00A07931" w:rsidRPr="00DD54E3">
        <w:rPr>
          <w:color w:val="000000" w:themeColor="text1"/>
          <w:lang w:val="en-GB"/>
        </w:rPr>
        <w:t>,</w:t>
      </w:r>
      <w:r w:rsidR="00963FD9" w:rsidRPr="00DD54E3">
        <w:rPr>
          <w:color w:val="000000" w:themeColor="text1"/>
          <w:lang w:val="en-GB"/>
        </w:rPr>
        <w:t xml:space="preserve"> there ha</w:t>
      </w:r>
      <w:r w:rsidR="00DB5FD7" w:rsidRPr="00DD54E3">
        <w:rPr>
          <w:color w:val="000000" w:themeColor="text1"/>
          <w:lang w:val="en-GB"/>
        </w:rPr>
        <w:t>s</w:t>
      </w:r>
      <w:r w:rsidR="00963FD9" w:rsidRPr="00DD54E3">
        <w:rPr>
          <w:color w:val="000000" w:themeColor="text1"/>
          <w:lang w:val="en-GB"/>
        </w:rPr>
        <w:t xml:space="preserve"> </w:t>
      </w:r>
      <w:r w:rsidR="00137F0A" w:rsidRPr="00DD54E3">
        <w:rPr>
          <w:color w:val="000000" w:themeColor="text1"/>
          <w:lang w:val="en-GB"/>
        </w:rPr>
        <w:t>been greater</w:t>
      </w:r>
      <w:r w:rsidR="00963FD9" w:rsidRPr="00DD54E3">
        <w:rPr>
          <w:color w:val="000000" w:themeColor="text1"/>
          <w:lang w:val="en-GB"/>
        </w:rPr>
        <w:t xml:space="preserve"> </w:t>
      </w:r>
      <w:r w:rsidRPr="00DD54E3">
        <w:rPr>
          <w:color w:val="000000" w:themeColor="text1"/>
          <w:lang w:val="en-GB"/>
        </w:rPr>
        <w:t>emphasis</w:t>
      </w:r>
      <w:r w:rsidR="00963FD9" w:rsidRPr="00DD54E3">
        <w:rPr>
          <w:color w:val="000000" w:themeColor="text1"/>
          <w:lang w:val="en-GB"/>
        </w:rPr>
        <w:t xml:space="preserve"> on</w:t>
      </w:r>
      <w:r w:rsidR="00214E7F" w:rsidRPr="00DD54E3">
        <w:rPr>
          <w:color w:val="000000" w:themeColor="text1"/>
          <w:lang w:val="en-GB"/>
        </w:rPr>
        <w:t xml:space="preserve"> </w:t>
      </w:r>
      <w:r w:rsidR="004527A3" w:rsidRPr="00DD54E3">
        <w:rPr>
          <w:color w:val="000000" w:themeColor="text1"/>
          <w:lang w:val="en-GB"/>
        </w:rPr>
        <w:t>employing</w:t>
      </w:r>
      <w:r w:rsidR="00963FD9" w:rsidRPr="00DD54E3">
        <w:rPr>
          <w:color w:val="000000" w:themeColor="text1"/>
          <w:lang w:val="en-GB"/>
        </w:rPr>
        <w:t xml:space="preserve"> </w:t>
      </w:r>
      <w:r w:rsidR="00214E7F" w:rsidRPr="00DD54E3">
        <w:rPr>
          <w:color w:val="000000" w:themeColor="text1"/>
          <w:lang w:val="en-GB"/>
        </w:rPr>
        <w:t xml:space="preserve">local suppliers and logistics service providers </w:t>
      </w:r>
      <w:r w:rsidR="00DF2A71" w:rsidRPr="00DD54E3">
        <w:rPr>
          <w:color w:val="000000" w:themeColor="text1"/>
          <w:lang w:val="en-GB"/>
        </w:rPr>
        <w:t>in HSCs</w:t>
      </w:r>
      <w:r w:rsidR="00E244A3" w:rsidRPr="00DD54E3">
        <w:rPr>
          <w:color w:val="000000" w:themeColor="text1"/>
          <w:lang w:val="en-GB"/>
        </w:rPr>
        <w:t xml:space="preserve"> </w:t>
      </w:r>
      <w:sdt>
        <w:sdtPr>
          <w:rPr>
            <w:color w:val="000000" w:themeColor="text1"/>
            <w:lang w:val="en-GB"/>
          </w:rPr>
          <w:alias w:val="To edit, see citavi.com/edit"/>
          <w:tag w:val="CitaviPlaceholder#f1c15e66-eaf6-4820-933b-2c6188990932"/>
          <w:id w:val="612021182"/>
          <w:placeholder>
            <w:docPart w:val="DefaultPlaceholder_-1854013440"/>
          </w:placeholder>
        </w:sdtPr>
        <w:sdtContent>
          <w:r w:rsidR="00E244A3"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U2ZTA5Yjk3LWJlMTUtNGY5MC1hNjhjLWZkZGRjMGQ3ZjQ5YiIsIlJhbmdlTGVuZ3RoIjoyMSwiUmVmZXJlbmNlSWQiOiIwNWZmOTRjMi1mMDk3LTQ2YWMtODg5ZS02ZTUyZTg4NDU5Y2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FyaWEiLCJMYXN0TmFtZSI6IkJlc2lvdSIsIlByb3RlY3RlZCI6ZmFsc2UsIlNleCI6MCwiQ3JlYXRlZEJ5IjoiX0FMSSIsIkNyZWF0ZWRPbiI6IjIwMjItMDMtMTZUMDk6NTM6NDkiLCJNb2RpZmllZEJ5IjoiX0FMSSIsIklkIjoiZDkwYTAxMDEtMmNhMy00NDU2LWIzMDctOGE3ZGIyOTZjNTk5IiwiTW9kaWZpZWRPbiI6IjIwMjItMDMtMTZUMDk6NTM6NDkiLCJQcm9qZWN0Ijp7IiRpZCI6IjUiLCIkdHlwZSI6IlN3aXNzQWNhZGVtaWMuQ2l0YXZpLlByb2plY3QsIFN3aXNzQWNhZGVtaWMuQ2l0YXZpIn19LHsiJGlkIjoiNiIsIiR0eXBlIjoiU3dpc3NBY2FkZW1pYy5DaXRhdmkuUGVyc29uLCBTd2lzc0FjYWRlbWljLkNpdGF2aSIsIkZpcnN0TmFtZSI6IkFsZm9uc28iLCJMYXN0TmFtZSI6IlBlZHJhemHigJBNYXJ0aW5leiIsIk1pZGRsZU5hbWUiOiJKLiIsIlByb3RlY3RlZCI6ZmFsc2UsIlNleCI6MiwiQ3JlYXRlZEJ5IjoiX0FMSSIsIkNyZWF0ZWRPbiI6IjIwMjItMDUtMDhUMDU6NTU6NDMiLCJNb2RpZmllZEJ5IjoiX0FMSSIsIklkIjoiOWY5OTQxOGEtZTAzZi00NjgzLTk0ZTAtNmUyYjdlMjQ3YzZhIiwiTW9kaWZpZWRPbiI6IjIwMjItMDUtMDhUMDU6NTU6NDMiLCJQcm9qZWN0Ijp7IiRyZWYiOiI1In19LHsiJGlkIjoiNyIsIiR0eXBlIjoiU3dpc3NBY2FkZW1pYy5DaXRhdmkuUGVyc29uLCBTd2lzc0FjYWRlbWljLkNpdGF2aSIsIkZpcnN0TmFtZSI6Ikx1ayIsIkxhc3ROYW1lIjoidmFuIFdhc3NlbmhvdmUiLCJNaWRkbGVOYW1lIjoiTi4iLCJQcm90ZWN0ZWQiOmZhbHNlLCJTZXgiOjAsIkNyZWF0ZWRCeSI6Il9BTEkiLCJDcmVhdGVkT24iOiIyMDIyLTAzLTE2VDA5OjUzOjEyIiwiTW9kaWZpZWRCeSI6Il9BTEkiLCJJZCI6IjI5NTEyOTk5LWQwNTYtNDYxYi1hNWM1LWUyYzM3OWZiZGI2ZiIsIk1vZGlmaWVkT24iOiIyMDIyLTAzLTE2VDA5OjUzOjEyIiwiUHJvamVjdCI6eyIkcmVmIjoiNSJ9fV0sIkNpdGF0aW9uS2V5IjoiQmVzaW91IGV0IGFsLiAyMDIxIiwiQ2l0YXRpb25LZXlVcGRhdGVUeXBlIjowLCJDb2xsYWJvcmF0b3JzIjpbXSwiQ3VzdG9tRmllbGQxIjoiMiIsIkN1c3RvbUZpZWxkMiI6IkNvbmNlcHR1YWwiLCJDdXN0b21GaWVsZDMiOiJOb3Qgc3BlY2lmaWMiLCJDdXN0b21GaWVsZDQiOiJEZXZlbG9wbWVudCBhaWQiLCJDdXN0b21GaWVsZDUiOiJTZXZlcmFsIiwiQ3VzdG9tRmllbGQ2IjoiQ29uY2VwdHVhbCBSZXNlYXJjaCIsIkN1c3RvbUZpZWxkNyI6Ik5vdCBTcGVjaWZpYyIsIkN1c3RvbUZpZWxkOCI6Ik5vdCBTcGVjaWZpYyIsIkN1c3RvbUZpZWxkOSI6Ikdlcm1hbnkiLCJEb2kiOiIxMC4xMTExL3BvbXMuMTM1NzkiLCJFZGl0b3JzIjpbXSwiRXZhbHVhdGlvbkNvbXBsZXhpdHkiOjAsIkV2YWx1YXRpb25Tb3VyY2VUZXh0Rm9ybWF0IjowLCJHcm91cHMiOlt7IiRpZCI6Ijg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0cnVlLCJLZXl3b3JkcyI6W10sIkxvY2F0aW9ucyI6W3siJGlkIjoiOSIsIiR0eXBlIjoiU3dpc3NBY2FkZW1pYy5DaXRhdmkuTG9jYXRpb24sIFN3aXNzQWNhZGVtaWMuQ2l0YXZpIiwiQWRkcmVzcyI6eyIkaWQiOiIxMCIsIiR0eXBlIjoiU3dpc3NBY2FkZW1pYy5DaXRhdmkuTGlua2VkUmVzb3VyY2UsIFN3aXNzQWNhZGVtaWMuQ2l0YXZpIiwiTGlua2VkUmVzb3VyY2VUeXBlIjo1LCJPcmlnaW5hbFN0cmluZyI6IjEwLjExMTEvcG9tcy4xMzU3OSIsIlVyaVN0cmluZyI6Imh0dHBzOi8vZG9pLm9yZy8xMC4xMTExL3BvbXMuMTM1NzkiLCJMaW5rZWRSZXNvdXJjZVN0YXR1cyI6OCwiUHJvcGVydGllcyI6eyIkaWQiOiIx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4MTFkNzM2Ni1kNTkyLTRmNTItYWY0ZC1mMDZlYWQzNzkyNzEiLCJNb2RpZmllZE9uIjoiMjAyMi0wMS0zMFQwNDo1NDo1MyIsIlByb2plY3QiOnsiJHJlZiI6IjUifX0seyIkaWQiOiIxMiIsIiR0eXBlIjoiU3dpc3NBY2FkZW1pYy5DaXRhdmkuTG9jYXRpb24sIFN3aXNzQWNhZGVtaWMuQ2l0YXZpIiwiQWRkcmVzcyI6eyIkaWQiOiIxMyIsIiR0eXBlIjoiU3dpc3NBY2FkZW1pYy5DaXRhdmkuTGlua2VkUmVzb3VyY2UsIFN3aXNzQWNhZGVtaWMuQ2l0YXZpIiwiTGlua2VkUmVzb3VyY2VUeXBlIjo1LCJPcmlnaW5hbFN0cmluZyI6Imh0dHBzOi8vd3d3LnNjb3B1cy5jb20vaW53YXJkL3JlY29yZC51cmk/ZWlkPTItczIuMC04NTExNzMzMDcwMiZkb2k9MTAuMTExMSUyZnBvbXMuMTM1NzkmcGFydG5lcklEPTQwJm1kNT0yOWYyNjk5ZDhjNGJhNDIwZjdhZTU0NTMyY2VlYmRkYiIsIlVyaVN0cmluZyI6Imh0dHBzOi8vd3d3LnNjb3B1cy5jb20vaW53YXJkL3JlY29yZC51cmk/ZWlkPTItczIuMC04NTExNzMzMDcwMiZkb2k9MTAuMTExMSUyZnBvbXMuMTM1NzkmcGFydG5lcklEPTQwJm1kNT0yOWYyNjk5ZDhjNGJhNDIwZjdhZTU0NTMyY2VlYmRkYiIsIkxpbmtlZFJlc291cmNlU3RhdHVzIjo4LCJQcm9wZXJ0aWVzIjp7IiRpZCI6IjE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jhlNGI1N2NlLTQyN2UtNGQyOC04ZTM0LTEzZmI5OWU4NWEyZiIsIk1vZGlmaWVkT24iOiIyMDIyLTAxLTMwVDA0OjU0OjUzIiwiUHJvamVjdCI6eyIkcmVmIjoiNSJ9fV0sIk51bWJlciI6IjEyIiwiT25saW5lQWRkcmVzcyI6Imh0dHBzOi8vd3d3LnNjb3B1cy5jb20vaW53YXJkL3JlY29yZC51cmk/ZWlkPTItczIuMC04NTExNzMzMDcwMiZkb2k9MTAuMTExMSUyZnBvbXMuMTM1NzkmcGFydG5lcklEPTQwJm1kNT0yOWYyNjk5ZDhjNGJhNDIwZjdhZTU0NTMyY2VlYmRkYiIsIk9yZ2FuaXphdGlvbnMiOltdLCJPdGhlcnNJbnZvbHZlZCI6W10sIlBhZ2VSYW5nZSI6IjxzcD5cclxuICA8bj40MzQzPC9uPlxyXG4gIDxpbj50cnVlPC9pbj5cclxuICA8b3M+NDM0Mzwvb3M+XHJcbiAgPHBzPjQzNDM8L3BzPlxyXG48L3NwPlxyXG48ZXA+XHJcbiAgPG4+NDM1NTwvbj5cclxuICA8aW4+dHJ1ZTwvaW4+XHJcbiAgPG9zPjQzNTU8L29zPlxyXG4gIDxwcz40MzU1PC9wcz5cclxuPC9lcD5cclxuPG9zPjQzNDMtNDM1NTwvb3M+IiwiUGVyaW9kaWNhbCI6eyIkaWQiOiIxNS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E2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kJlc2lvdSwgUGVkcmF6YeKAkE1hcnRpbmV6IGV0IGFsLiAyMDIxIOKAkyBIdW1hbml0YXJpYW4gT3BlcmF0aW9ucyIsIlNob3J0VGl0bGVVcGRhdGVUeXBlIjowLCJTb3VyY2VPZkJpYmxpb2dyYXBoaWNJbmZvcm1hdGlvbiI6IkNyb3NzUmVmIiwiU3RhdGljSWRzIjpbIjBmMzk0OGNhLWNlZmMtNGUzZi1iNDM4LTVjOWRkNDFhZjIwNCJdLCJUYWJsZU9mQ29udGVudHNDb21wbGV4aXR5IjowLCJUYWJsZU9mQ29udGVudHNTb3VyY2VUZXh0Rm9ybWF0IjowLCJUYXNrcyI6W10sIlRpdGxlIjoiSHVtYW5pdGFyaWFuIE9wZXJhdGlvbnMgYW5kIHRoZSBVTiBTdXN0YWluYWJsZSBEZXZlbG9wbWVudCBHb2FscyIsIlRyYW5zbGF0b3JzIjpbXSwiVm9sdW1lIjoiMzAiLCJZZWFyIjoiMjAyMSIsIlllYXJSZXNvbHZlZCI6IjIwMjEiLCJDcmVhdGVkQnkiOiJfQW5qb21zaG9hZSIsIkNyZWF0ZWRPbiI6IjIwMjItMDEtMzBUMDQ6NTQ6NTMiLCJNb2RpZmllZEJ5IjoiX0FsaSIsIklkIjoiMDVmZjk0YzItZjA5Ny00NmFjLTg4OWUtNmU1MmU4ODQ1OWNiIiwiTW9kaWZpZWRPbiI6IjIwMjMtMTAtMDJUMjI6Mjk6MTUiLCJQcm9qZWN0Ijp7IiRyZWYiOiI1In19LCJVc2VOdW1iZXJpbmdUeXBlT2ZQYXJlbnREb2N1bWVudCI6ZmFsc2V9XSwiRm9ybWF0dGVkVGV4dCI6eyIkaWQiOiIxNyIsIkNvdW50IjozLCJUZXh0VW5pdHMiOlt7IiRpZCI6IjE4IiwiRm9udFN0eWxlIjp7IiRpZCI6IjE5IiwiTmV1dHJhbCI6dHJ1ZX0sIlJlYWRpbmdPcmRlciI6MSwiVGV4dCI6IihCZXNpb3UifSx7IiRpZCI6IjIwIiwiRm9udFN0eWxlIjp7IiRpZCI6IjIxIiwiSXRhbGljIjp0cnVlfSwiUmVhZGluZ09yZGVyIjoxLCJUZXh0IjoiIGV0IGFsLiJ9LHsiJGlkIjoiMjIiLCJGb250U3R5bGUiOnsiJGlkIjoiMjMiLCJOZXV0cmFsIjp0cnVlfSwiUmVhZGluZ09yZGVyIjoxLCJUZXh0IjoiLCAyMDIxKSJ9XX0sIlRhZyI6IkNpdGF2aVBsYWNlaG9sZGVyI2YxYzE1ZTY2LWVhZjYtNDgyMC05MzNiLTJjNjE4ODk5MDkzMiIsIlRleHQiOiIoQmVzaW91IGV0IGFsLiwgMjAyMSkiLCJXQUlWZXJzaW9uIjoiNi44LjAuMCJ9}</w:instrText>
          </w:r>
          <w:r w:rsidR="00E244A3" w:rsidRPr="00DD54E3">
            <w:rPr>
              <w:color w:val="000000" w:themeColor="text1"/>
              <w:lang w:val="en-GB"/>
            </w:rPr>
            <w:fldChar w:fldCharType="separate"/>
          </w:r>
          <w:r w:rsidR="00B10F20" w:rsidRPr="00DD54E3">
            <w:rPr>
              <w:color w:val="000000" w:themeColor="text1"/>
              <w:lang w:val="en-GB"/>
            </w:rPr>
            <w:t>(Besiou</w:t>
          </w:r>
          <w:r w:rsidR="00B10F20" w:rsidRPr="00DD54E3">
            <w:rPr>
              <w:i/>
              <w:color w:val="000000" w:themeColor="text1"/>
              <w:lang w:val="en-GB"/>
            </w:rPr>
            <w:t xml:space="preserve"> et al.</w:t>
          </w:r>
          <w:r w:rsidR="00B10F20" w:rsidRPr="00DD54E3">
            <w:rPr>
              <w:color w:val="000000" w:themeColor="text1"/>
              <w:lang w:val="en-GB"/>
            </w:rPr>
            <w:t>, 2021)</w:t>
          </w:r>
          <w:r w:rsidR="00E244A3" w:rsidRPr="00DD54E3">
            <w:rPr>
              <w:color w:val="000000" w:themeColor="text1"/>
              <w:lang w:val="en-GB"/>
            </w:rPr>
            <w:fldChar w:fldCharType="end"/>
          </w:r>
        </w:sdtContent>
      </w:sdt>
      <w:r w:rsidR="00720ED7" w:rsidRPr="00DD54E3">
        <w:rPr>
          <w:color w:val="000000" w:themeColor="text1"/>
          <w:lang w:val="en-GB"/>
        </w:rPr>
        <w:t>.</w:t>
      </w:r>
      <w:r w:rsidR="000C4DA6" w:rsidRPr="00DD54E3">
        <w:rPr>
          <w:color w:val="000000" w:themeColor="text1"/>
          <w:lang w:val="en-GB"/>
        </w:rPr>
        <w:t xml:space="preserve"> </w:t>
      </w:r>
      <w:r w:rsidR="00FE72BB" w:rsidRPr="00DD54E3">
        <w:rPr>
          <w:color w:val="000000" w:themeColor="text1"/>
          <w:lang w:val="en-GB"/>
        </w:rPr>
        <w:t xml:space="preserve">For example, </w:t>
      </w:r>
      <w:sdt>
        <w:sdtPr>
          <w:rPr>
            <w:color w:val="000000" w:themeColor="text1"/>
            <w:lang w:val="en-GB"/>
          </w:rPr>
          <w:alias w:val="To edit, see citavi.com/edit"/>
          <w:tag w:val="CitaviPlaceholder#839b31dc-0e4e-4a31-a217-7099adc5d672"/>
          <w:id w:val="1410039583"/>
          <w:placeholder>
            <w:docPart w:val="DefaultPlaceholder_-1854013440"/>
          </w:placeholder>
        </w:sdtPr>
        <w:sdtContent>
          <w:r w:rsidR="00FE72BB"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llZjAyZGEwLTM3MGMtNGVmMi05YzM3LWU0ZjNiZWVjNjE4NiIsIkVudHJpZXMiOlt7IiRpZCI6IjIiLCIkdHlwZSI6IlN3aXNzQWNhZGVtaWMuQ2l0YXZpLkNpdGF0aW9ucy5Xb3JkUGxhY2Vob2xkZXJFbnRyeSwgU3dpc3NBY2FkZW1pYy5DaXRhdmkiLCJJZCI6IjVlMDg0ZGEyLWIwOGQtNDFkMS04NTU2LTY1YjQ4NDJiMWI1ZCIsIlJhbmdlTGVuZ3RoIjoxNywiUmVmZXJlbmNlSWQiOiI0YzY4OGY2Yy0xNjZmLTQ4ODAtODUzNS0yZmE4ZDc3YmE3NGMiLCJOb1BhciI6dHJ1ZSwiUGVyc29u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kxpbmEiLCJMYXN0TmFtZSI6IkZyZW5uZXNzb24iLCJQcm90ZWN0ZWQiOmZhbHNlLCJTZXgiOjAsIkNyZWF0ZWRCeSI6Il9BTEkiLCJDcmVhdGVkT24iOiIyMDIyLTEwLTI4VDA3OjI4OjI5IiwiTW9kaWZpZWRCeSI6Il9BTEkiLCJJZCI6IjhmMmUyMjE0LTM3ZWQtNGNmNS1hOWQ3LWE2ZGIxMzY2OWNhMSIsIk1vZGlmaWVkT24iOiIyMDIyLTEwLTI4VDA3OjI4OjI5IiwiUHJvamVjdCI6eyIkaWQiOiI1IiwiJHR5cGUiOiJTd2lzc0FjYWRlbWljLkNpdGF2aS5Qcm9qZWN0LCBTd2lzc0FjYWRlbWljLkNpdGF2aSJ9fSx7IiRpZCI6IjYiLCIkdHlwZSI6IlN3aXNzQWNhZGVtaWMuQ2l0YXZpLlBlcnNvbiwgU3dpc3NBY2FkZW1pYy5DaXRhdmkiLCJGaXJzdE5hbWUiOiJKb2FraW0iLCJMYXN0TmFtZSI6IktlbWJybyIsIlByb3RlY3RlZCI6ZmFsc2UsIlNleCI6MCwiQ3JlYXRlZEJ5IjoiX0FMSSIsIkNyZWF0ZWRPbiI6IjIwMjItMDMtMjNUMDY6MDE6MjgiLCJNb2RpZmllZEJ5IjoiX0FMSSIsIklkIjoiYWYzOTM3ODQtM2EwYi00NjE3LTgzZWEtNTkwOGZmZTJiZTA4IiwiTW9kaWZpZWRPbiI6IjIwMjItMDMtMjNUMDY6MDE6MjgiLCJQcm9qZWN0Ijp7IiRyZWYiOiI1In19LHsiJGlkIjoiNyIsIiR0eXBlIjoiU3dpc3NBY2FkZW1pYy5DaXRhdmkuUGVyc29uLCBTd2lzc0FjYWRlbWljLkNpdGF2aSIsIkZpcnN0TmFtZSI6IkhhcndpbiIsIkxhc3ROYW1lIjoiVnJpZXMiLCJQcmVmaXgiOiJkZSIsIlByb3RlY3RlZCI6ZmFsc2UsIlNleCI6MCwiQ3JlYXRlZEJ5IjoiX0FMSSIsIkNyZWF0ZWRPbiI6IjIwMjItMTAtMjhUMDc6Mjg6MjkiLCJNb2RpZmllZEJ5IjoiX0FMSSIsIklkIjoiNWNmZDFkZmMtN2IwYy00MjI3LWFmMjEtMmNhMmMxYTMxYmQwIiwiTW9kaWZpZWRPbiI6IjIwMjItMTAtMjhUMDc6Mjg6MjkiLCJQcm9qZWN0Ijp7IiRyZWYiOiI1In19LHsiJGlkIjoiOCIsIiR0eXBlIjoiU3dpc3NBY2FkZW1pYy5DaXRhdmkuUGVyc29uLCBTd2lzc0FjYWRlbWljLkNpdGF2aSIsIkZpcnN0TmFtZSI6Ikx1ayIsIkxhc3ROYW1lIjoidmFuIFdhc3NlbmhvdmUiLCJQcm90ZWN0ZWQiOmZhbHNlLCJTZXgiOjAsIkNyZWF0ZWRCeSI6Il9BTEkiLCJDcmVhdGVkT24iOiIyMDIyLTAzLTE0VDA4OjM4OjMwIiwiTW9kaWZpZWRCeSI6Il9BTEkiLCJJZCI6Ijk1ZjZkMDg1LTllN2QtNDBiOS1iMzEzLWVlZTQ4ZmUwNTMyMCIsIk1vZGlmaWVkT24iOiIyMDIyLTAzLTE0VDA4OjM4OjMwIiwiUHJvamVjdCI6eyIkcmVmIjoiNSJ9fSx7IiRpZCI6IjkiLCIkdHlwZSI6IlN3aXNzQWNhZGVtaWMuQ2l0YXZpLlBlcnNvbiwgU3dpc3NBY2FkZW1pYy5DaXRhdmkiLCJGaXJzdE5hbWUiOiJNYXJpYW5uZSIsIkxhc3ROYW1lIjoiSmFocmUiLCJQcm90ZWN0ZWQiOmZhbHNlLCJTZXgiOjAsIkNyZWF0ZWRCeSI6Il9BTEkiLCJDcmVhdGVkT24iOiIyMDIyLTAzLTE0VDA5OjI4OjQ4IiwiTW9kaWZpZWRCeSI6Il9BTEkiLCJJZCI6IjNlYzUwNWMwLTIxNmMtNDM5Yi1hYjIyLWVkYzk1YWZlOTk0NyIsIk1vZGlmaWVkT24iOiIyMDIyLTAzLTE0VDA5OjI4OjQ4IiwiUHJvamVjdCI6eyIkcmVmIjoiNSJ9fV0sIkNpdGF0aW9uS2V5VXBkYXRlVHlwZSI6MCwiQ29sbGFib3JhdG9ycyI6W10sIkRvaSI6IjEwLjExMDgvSkhMU0NNLTA2LTIwMjAtMDA0OCIsIkVkaXRvcnMiOltdLCJFdmFsdWF0aW9uQ29tcGxleGl0eSI6MCwiRXZhbHVhdGlvblNvdXJjZVRleHRGb3JtYXQiOjAsIkdyb3VwcyI6W10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xMDgvSkhMU0NNLTA2LTIwMjAtMDA0OCIsIlVyaVN0cmluZyI6Imh0dHBzOi8vZG9pLm9yZy8xMC4xMTA4L0pITFNDTS0wNi0yMDIwLTAwNDg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TAtMjhUMDc6Mjg6MjkiLCJNb2RpZmllZEJ5IjoiX0FMSSIsIklkIjoiYjc1MjhmMWYtYzQxYy00NWJmLTk4MmMtMTNiY2JkNWIxMWZmIiwiTW9kaWZpZWRPbiI6IjIwMjItMTAtMjhUMDc6Mjg6MjkiLCJQcm9qZWN0Ijp7IiRyZWYiOiI1In19XSwiTnVtYmVyIjoiMSIsIk9yZ2FuaXphdGlvbnMiOltdLCJPdGhlcnNJbnZvbHZlZCI6W10sIlBhZ2VDb3VudCI6IjI2IiwiUGFnZVJhbmdlIjoiPHNwPlxyXG4gIDxuPjgxPC9uPlxyXG4gIDxpbj50cnVlPC9pbj5cclxuICA8b3M+ODE8L29zPlxyXG4gIDxwcz44MTwvcHM+XHJcbjwvc3A+XHJcbjxlcD5cclxuICA8bj4xMDY8L24+XHJcbiAgPGluPnRydWU8L2luPlxyXG4gIDxvcz4xMDY8L29zPlxyXG4gIDxwcz4xMDY8L3BzPlxyXG48L2VwPlxyXG48b3M+ODEtMTA2PC9vcz4iLCJQZXJpb2RpY2FsIjp7IiRpZCI6IjEzIiwiJHR5cGUiOiJTd2lzc0FjYWRlbWljLkNpdGF2aS5QZXJpb2RpY2FsLCBTd2lzc0FjYWRlbWljLkNpdGF2aSIsIklzc24iOiIyMDQyLTY3NDciLCJOYW1lIjoiSm91cm5hbCBvZiBIdW1hbml0YXJpYW4gTG9naXN0aWNzIGFuZCBTdXBwbHkgQ2hhaW4gTWFuYWdlbWVudCIsIlBhZ2luYXRpb24iOjAsIlByb3RlY3RlZCI6ZmFsc2UsIlN0YW5kYXJkQWJicmV2aWF0aW9uIjoiSkhMU0NNIiwiQ3JlYXRlZEJ5IjoiX0FMSSIsIkNyZWF0ZWRPbiI6IjIwMjItMDEtMzFUMDM6MjU6MDkiLCJNb2RpZmllZEJ5IjoiX0FMSSIsIklkIjoiMjVhMzEzNGEtZTVjOS00MDA2LTkyYWYtMGU5MzI2YTJmZDEzIiwiTW9kaWZpZWRPbiI6IjIwMjItMDEtMzFUMDM6MjU6MDkiLCJQcm9qZWN0Ijp7IiRyZWYiOiI1In19LCJQdWJsaXNoZXJzIjpbXSwiUXVvdGF0aW9ucyI6W10sIlJlZmVyZW5jZVR5cGUiOiJKb3VybmFsQXJ0aWNsZSIsIlNob3J0VGl0bGUiOiJGcmVubmVzc29uLCBLZW1icm8gZXQgYWwuIDIwMjEg4oCTIExvY2FsaXNhdGlvbiBvZiBsb2dpc3RpY3MgcHJlcGFyZWRuZXNzIiwiU2hvcnRUaXRsZVVwZGF0ZVR5cGUiOjAsIlNvdXJjZU9mQmlibGlvZ3JhcGhpY0luZm9ybWF0aW9uIjoiQ3Jvc3NSZWYiLCJTdGF0aWNJZHMiOlsiOWY1NzRlMGItN2ZmNi00OTExLWI1YmEtMGYyNzQyNmRlMTc4Il0sIlRhYmxlT2ZDb250ZW50c0NvbXBsZXhpdHkiOjAsIlRhYmxlT2ZDb250ZW50c1NvdXJjZVRleHRGb3JtYXQiOjAsIlRhc2tzIjpbXSwiVGl0bGUiOiJMb2NhbGlzYXRpb24gb2YgbG9naXN0aWNzIHByZXBhcmVkbmVzcyBpbiBpbnRlcm5hdGlvbmFsIGh1bWFuaXRhcmlhbiBvcmdhbmlzYXRpb25zIiwiVHJhbnNsYXRvcnMiOltdLCJWb2x1bWUiOiIxMSIsIlllYXIiOiIyMDIxIiwiWWVhclJlc29sdmVkIjoiMjAyMSIsIkNyZWF0ZWRCeSI6Il9BTEkiLCJDcmVhdGVkT24iOiIyMDIyLTEwLTI4VDA3OjI4OjI5IiwiTW9kaWZpZWRCeSI6Il9BTEkiLCJJZCI6IjRjNjg4ZjZjLTE2NmYtNDg4MC04NTM1LTJmYThkNzdiYTc0YyIsIk1vZGlmaWVkT24iOiIyMDIyLTEwLTMxVDA1OjIyOjI3IiwiUHJvamVjdCI6eyIkcmVmIjoiNSJ9fSwiVXNlTnVtYmVyaW5nVHlwZU9mUGFyZW50RG9jdW1lbnQiOmZhbHNlfV0sIkZvcm1hdHRlZFRleHQiOnsiJGlkIjoiMTQiLCJDb3VudCI6MiwiVGV4dFVuaXRzIjpbeyIkaWQiOiIxNSIsIkZvbnRTdHlsZSI6eyIkaWQiOiIxNiIsIk5ldXRyYWwiOnRydWV9LCJSZWFkaW5nT3JkZXIiOjEsIlRleHQiOiJGcmVubmVzc29uIn0seyIkaWQiOiIxNyIsIkZvbnRTdHlsZSI6eyIkaWQiOiIxOCIsIkl0YWxpYyI6dHJ1ZX0sIlJlYWRpbmdPcmRlciI6MSwiVGV4dCI6IiBldCBhbC4ifV19LCJUYWciOiJDaXRhdmlQbGFjZWhvbGRlciM4MzliMzFkYy0wZTRlLTRhMzEtYTIxNy03MDk5YWRjNWQ2NzIiLCJUZXh0IjoiRnJlbm5lc3NvbiBldCBhbC4iLCJXQUlWZXJzaW9uIjoiNi44LjAuMCJ9}</w:instrText>
          </w:r>
          <w:r w:rsidR="00FE72BB" w:rsidRPr="00DD54E3">
            <w:rPr>
              <w:color w:val="000000" w:themeColor="text1"/>
              <w:lang w:val="en-GB"/>
            </w:rPr>
            <w:fldChar w:fldCharType="separate"/>
          </w:r>
          <w:r w:rsidR="00B10F20" w:rsidRPr="00DD54E3">
            <w:rPr>
              <w:color w:val="000000" w:themeColor="text1"/>
              <w:lang w:val="en-GB"/>
            </w:rPr>
            <w:t>Frennesson</w:t>
          </w:r>
          <w:r w:rsidR="00B10F20" w:rsidRPr="00DD54E3">
            <w:rPr>
              <w:i/>
              <w:color w:val="000000" w:themeColor="text1"/>
              <w:lang w:val="en-GB"/>
            </w:rPr>
            <w:t xml:space="preserve"> et al.</w:t>
          </w:r>
          <w:r w:rsidR="00FE72BB" w:rsidRPr="00DD54E3">
            <w:rPr>
              <w:color w:val="000000" w:themeColor="text1"/>
              <w:lang w:val="en-GB"/>
            </w:rPr>
            <w:fldChar w:fldCharType="end"/>
          </w:r>
        </w:sdtContent>
      </w:sdt>
      <w:r w:rsidR="00FE72BB" w:rsidRPr="00DD54E3">
        <w:rPr>
          <w:color w:val="000000" w:themeColor="text1"/>
          <w:lang w:val="en-GB"/>
        </w:rPr>
        <w:t xml:space="preserve"> </w:t>
      </w:r>
      <w:sdt>
        <w:sdtPr>
          <w:rPr>
            <w:color w:val="000000" w:themeColor="text1"/>
            <w:lang w:val="en-GB"/>
          </w:rPr>
          <w:alias w:val="To edit, see citavi.com/edit"/>
          <w:tag w:val="CitaviPlaceholder#9ef02da0-370c-4ef2-9c37-e4f3beec6186"/>
          <w:id w:val="-240247719"/>
          <w:placeholder>
            <w:docPart w:val="DefaultPlaceholder_-1854013440"/>
          </w:placeholder>
        </w:sdtPr>
        <w:sdtContent>
          <w:r w:rsidR="00FE72BB"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Fzc29jaWF0ZVdpdGhQbGFjZWhvbGRlclRhZyI6IkNpdGF2aVBsYWNlaG9sZGVyIzgzOWIzMWRjLTBlNGUtNGEzMS1hMjE3LTcwOTlhZGM1ZDY3MiIsIkVudHJpZXMiOlt7IiRpZCI6IjIiLCIkdHlwZSI6IlN3aXNzQWNhZGVtaWMuQ2l0YXZpLkNpdGF0aW9ucy5Xb3JkUGxhY2Vob2xkZXJFbnRyeSwgU3dpc3NBY2FkZW1pYy5DaXRhdmkiLCJJZCI6ImM4ZGFjMWE1LWI5ZGItNDNkNC04OWU2LWNhZWUzYmZjMWU2YSIsIlJhbmdlTGVuZ3RoIjo2LCJSZWZlcmVuY2VJZCI6IjRjNjg4ZjZjLTE2NmYtNDg4MC04NTM1LTJmYThkNzdiYTc0YyIsIlJlZmVyZW5jZSI6eyIkaWQiOiIzIiwiJHR5cGUiOiJTd2lzc0FjYWRlbWljLkNpdGF2aS5SZWZlcmVuY2UsIFN3aXNzQWNhZGVtaWMuQ2l0YXZpIiwiQWJzdHJhY3RDb21wbGV4aXR5IjowLCJBYnN0cmFjdFNvdXJjZVRleHRGb3JtYXQiOjAsIkF1dGhvcnMiOlt7IiRpZCI6IjQiLCIkdHlwZSI6IlN3aXNzQWNhZGVtaWMuQ2l0YXZpLlBlcnNvbiwgU3dpc3NBY2FkZW1pYy5DaXRhdmkiLCJGaXJzdE5hbWUiOiJMaW5hIiwiTGFzdE5hbWUiOiJGcmVubmVzc29uIiwiUHJvdGVjdGVkIjpmYWxzZSwiU2V4IjowLCJDcmVhdGVkQnkiOiJfQUxJIiwiQ3JlYXRlZE9uIjoiMjAyMi0xMC0yOFQwNzoyODoyOSIsIk1vZGlmaWVkQnkiOiJfQUxJIiwiSWQiOiI4ZjJlMjIxNC0zN2VkLTRjZjUtYTlkNy1hNmRiMTM2NjljYTEiLCJNb2RpZmllZE9uIjoiMjAyMi0xMC0yOFQwNzoyODoyOSIsIlByb2plY3QiOnsiJGlkIjoiNSIsIiR0eXBlIjoiU3dpc3NBY2FkZW1pYy5DaXRhdmkuUHJvamVjdCwgU3dpc3NBY2FkZW1pYy5DaXRhdmkifX0seyIkaWQiOiI2IiwiJHR5cGUiOiJTd2lzc0FjYWRlbWljLkNpdGF2aS5QZXJzb24sIFN3aXNzQWNhZGVtaWMuQ2l0YXZpIiwiRmlyc3ROYW1lIjoiSm9ha2ltIiwiTGFzdE5hbWUiOiJLZW1icm8iLCJQcm90ZWN0ZWQiOmZhbHNlLCJTZXgiOjAsIkNyZWF0ZWRCeSI6Il9BTEkiLCJDcmVhdGVkT24iOiIyMDIyLTAzLTIzVDA2OjAxOjI4IiwiTW9kaWZpZWRCeSI6Il9BTEkiLCJJZCI6ImFmMzkzNzg0LTNhMGItNDYxNy04M2VhLTU5MDhmZmUyYmUwOCIsIk1vZGlmaWVkT24iOiIyMDIyLTAzLTIzVDA2OjAxOjI4IiwiUHJvamVjdCI6eyIkcmVmIjoiNSJ9fSx7IiRpZCI6IjciLCIkdHlwZSI6IlN3aXNzQWNhZGVtaWMuQ2l0YXZpLlBlcnNvbiwgU3dpc3NBY2FkZW1pYy5DaXRhdmkiLCJGaXJzdE5hbWUiOiJIYXJ3aW4iLCJMYXN0TmFtZSI6IlZyaWVzIiwiUHJlZml4IjoiZGUiLCJQcm90ZWN0ZWQiOmZhbHNlLCJTZXgiOjAsIkNyZWF0ZWRCeSI6Il9BTEkiLCJDcmVhdGVkT24iOiIyMDIyLTEwLTI4VDA3OjI4OjI5IiwiTW9kaWZpZWRCeSI6Il9BTEkiLCJJZCI6IjVjZmQxZGZjLTdiMGMtNDIyNy1hZjIxLTJjYTJjMWEzMWJkMCIsIk1vZGlmaWVkT24iOiIyMDIyLTEwLTI4VDA3OjI4OjI5IiwiUHJvamVjdCI6eyIkcmVmIjoiNSJ9fSx7IiRpZCI6IjgiLCIkdHlwZSI6IlN3aXNzQWNhZGVtaWMuQ2l0YXZpLlBlcnNvbiwgU3dpc3NBY2FkZW1pYy5DaXRhdmkiLCJGaXJzdE5hbWUiOiJMdWsiLCJMYXN0TmFtZSI6InZhbiBXYXNzZW5ob3ZlIiwiUHJvdGVjdGVkIjpmYWxzZSwiU2V4IjowLCJDcmVhdGVkQnkiOiJfQUxJIiwiQ3JlYXRlZE9uIjoiMjAyMi0wMy0xNFQwODozODozMCIsIk1vZGlmaWVkQnkiOiJfQUxJIiwiSWQiOiI5NWY2ZDA4NS05ZTdkLTQwYjktYjMxMy1lZWU0OGZlMDUzMjAiLCJNb2RpZmllZE9uIjoiMjAyMi0wMy0xNFQwODozODozMCIsIlByb2plY3QiOnsiJHJlZiI6IjUifX0seyIkaWQiOiI5IiwiJHR5cGUiOiJTd2lzc0FjYWRlbWljLkNpdGF2aS5QZXJzb24sIFN3aXNzQWNhZGVtaWMuQ2l0YXZpIiwiRmlyc3ROYW1lIjoiTWFyaWFubmUiLCJMYXN0TmFtZSI6IkphaHJlIiwiUHJvdGVjdGVkIjpmYWxzZSwiU2V4IjowLCJDcmVhdGVkQnkiOiJfQUxJIiwiQ3JlYXRlZE9uIjoiMjAyMi0wMy0xNFQwOToyODo0OCIsIk1vZGlmaWVkQnkiOiJfQUxJIiwiSWQiOiIzZWM1MDVjMC0yMTZjLTQzOWItYWIyMi1lZGM5NWFmZTk5NDciLCJNb2RpZmllZE9uIjoiMjAyMi0wMy0xNFQwOToyODo0OCIsIlByb2plY3QiOnsiJHJlZiI6IjUifX1dLCJDaXRhdGlvbktleVVwZGF0ZVR5cGUiOjAsIkNvbGxhYm9yYXRvcnMiOltdLCJEb2kiOiIxMC4xMTA4L0pITFNDTS0wNi0yMDIwLTAwNDgiLCJFZGl0b3JzIjpbXSwiRXZhbHVhdGlvbkNvbXBsZXhpdHkiOjAsIkV2YWx1YXRpb25Tb3VyY2VUZXh0Rm9ybWF0IjowLCJHcm91cHMiOltdLCJIYXNMYWJlbDEiOmZhbHNlLCJIYXNMYWJlbDIiOmZhbHNlLCJLZXl3b3JkcyI6W10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IxMC4xMTA4L0pITFNDTS0wNi0yMDIwLTAwNDgiLCJVcmlTdHJpbmciOiJodHRwczovL2RvaS5vcmcvMTAuMTEwOC9KSExTQ00tMDYtMjAyMC0wMDQ4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EwLTI4VDA3OjI4OjI5IiwiTW9kaWZpZWRCeSI6Il9BTEkiLCJJZCI6ImI3NTI4ZjFmLWM0MWMtNDViZi05ODJjLTEzYmNiZDViMTFmZiIsIk1vZGlmaWVkT24iOiIyMDIyLTEwLTI4VDA3OjI4OjI5IiwiUHJvamVjdCI6eyIkcmVmIjoiNSJ9fV0sIk51bWJlciI6IjEiLCJPcmdhbml6YXRpb25zIjpbXSwiT3RoZXJzSW52b2x2ZWQiOltdLCJQYWdlQ291bnQiOiIyNiIsIlBhZ2VSYW5nZSI6IjxzcD5cclxuICA8bj44MTwvbj5cclxuICA8aW4+dHJ1ZTwvaW4+XHJcbiAgPG9zPjgxPC9vcz5cclxuICA8cHM+ODE8L3BzPlxyXG48L3NwPlxyXG48ZXA+XHJcbiAgPG4+MTA2PC9uPlxyXG4gIDxpbj50cnVlPC9pbj5cclxuICA8b3M+MTA2PC9vcz5cclxuICA8cHM+MTA2PC9wcz5cclxuPC9lcD5cclxuPG9zPjgxLTEwNjwvb3M+IiwiUGVyaW9kaWNhbCI6eyIkaWQiOiIxMy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10sIlF1b3RhdGlvbnMiOltdLCJSZWZlcmVuY2VUeXBlIjoiSm91cm5hbEFydGljbGUiLCJTaG9ydFRpdGxlIjoiRnJlbm5lc3NvbiwgS2VtYnJvIGV0IGFsLiAyMDIxIOKAkyBMb2NhbGlzYXRpb24gb2YgbG9naXN0aWNzIHByZXBhcmVkbmVzcyIsIlNob3J0VGl0bGVVcGRhdGVUeXBlIjowLCJTb3VyY2VPZkJpYmxpb2dyYXBoaWNJbmZvcm1hdGlvbiI6IkNyb3NzUmVmIiwiU3RhdGljSWRzIjpbIjlmNTc0ZTBiLTdmZjYtNDkxMS1iNWJhLTBmMjc0MjZkZTE3OCJdLCJUYWJsZU9mQ29udGVudHNDb21wbGV4aXR5IjowLCJUYWJsZU9mQ29udGVudHNTb3VyY2VUZXh0Rm9ybWF0IjowLCJUYXNrcyI6W10sIlRpdGxlIjoiTG9jYWxpc2F0aW9uIG9mIGxvZ2lzdGljcyBwcmVwYXJlZG5lc3MgaW4gaW50ZXJuYXRpb25hbCBodW1hbml0YXJpYW4gb3JnYW5pc2F0aW9ucyIsIlRyYW5zbGF0b3JzIjpbXSwiVm9sdW1lIjoiMTEiLCJZZWFyIjoiMjAyMSIsIlllYXJSZXNvbHZlZCI6IjIwMjEiLCJDcmVhdGVkQnkiOiJfQUxJIiwiQ3JlYXRlZE9uIjoiMjAyMi0xMC0yOFQwNzoyODoyOSIsIk1vZGlmaWVkQnkiOiJfQUxJIiwiSWQiOiI0YzY4OGY2Yy0xNjZmLTQ4ODAtODUzNS0yZmE4ZDc3YmE3NGMiLCJNb2RpZmllZE9uIjoiMjAyMi0xMC0zMVQwNToyMjoyNyIsIlByb2plY3QiOnsiJHJlZiI6IjUifX0sIlVzZU51bWJlcmluZ1R5cGVPZlBhcmVudERvY3VtZW50IjpmYWxzZSwiWWVhck9ubHkiOnRydWV9XSwiRm9ybWF0dGVkVGV4dCI6eyIkaWQiOiIxNCIsIkNvdW50IjoxLCJUZXh0VW5pdHMiOlt7IiRpZCI6IjE1IiwiRm9udFN0eWxlIjp7IiRpZCI6IjE2IiwiTmV1dHJhbCI6dHJ1ZX0sIlJlYWRpbmdPcmRlciI6MSwiVGV4dCI6IigyMDIxKSJ9XX0sIlRhZyI6IkNpdGF2aVBsYWNlaG9sZGVyIzllZjAyZGEwLTM3MGMtNGVmMi05YzM3LWU0ZjNiZWVjNjE4NiIsIlRleHQiOiIoMjAyMSkiLCJXQUlWZXJzaW9uIjoiNi44LjAuMCJ9}</w:instrText>
          </w:r>
          <w:r w:rsidR="00FE72BB" w:rsidRPr="00DD54E3">
            <w:rPr>
              <w:color w:val="000000" w:themeColor="text1"/>
              <w:lang w:val="en-GB"/>
            </w:rPr>
            <w:fldChar w:fldCharType="separate"/>
          </w:r>
          <w:r w:rsidR="00B10F20" w:rsidRPr="00DD54E3">
            <w:rPr>
              <w:color w:val="000000" w:themeColor="text1"/>
              <w:lang w:val="en-GB"/>
            </w:rPr>
            <w:t>(2021)</w:t>
          </w:r>
          <w:r w:rsidR="00FE72BB" w:rsidRPr="00DD54E3">
            <w:rPr>
              <w:color w:val="000000" w:themeColor="text1"/>
              <w:lang w:val="en-GB"/>
            </w:rPr>
            <w:fldChar w:fldCharType="end"/>
          </w:r>
        </w:sdtContent>
      </w:sdt>
      <w:r w:rsidR="00A70690" w:rsidRPr="00DD54E3">
        <w:rPr>
          <w:color w:val="000000" w:themeColor="text1"/>
          <w:lang w:val="en-GB"/>
        </w:rPr>
        <w:t xml:space="preserve"> </w:t>
      </w:r>
      <w:r w:rsidR="00304E4C" w:rsidRPr="00DD54E3">
        <w:rPr>
          <w:color w:val="000000" w:themeColor="text1"/>
          <w:lang w:val="en-GB"/>
        </w:rPr>
        <w:t>examined the locali</w:t>
      </w:r>
      <w:r w:rsidR="00ED15E8" w:rsidRPr="00DD54E3">
        <w:rPr>
          <w:color w:val="000000" w:themeColor="text1"/>
          <w:lang w:val="en-GB"/>
        </w:rPr>
        <w:t>s</w:t>
      </w:r>
      <w:r w:rsidR="00304E4C" w:rsidRPr="00DD54E3">
        <w:rPr>
          <w:color w:val="000000" w:themeColor="text1"/>
          <w:lang w:val="en-GB"/>
        </w:rPr>
        <w:t>ation of logistics preparedness capacities</w:t>
      </w:r>
      <w:r w:rsidR="00016CB8" w:rsidRPr="00DD54E3">
        <w:rPr>
          <w:color w:val="000000" w:themeColor="text1"/>
          <w:lang w:val="en-GB"/>
        </w:rPr>
        <w:t xml:space="preserve"> and offered a framework </w:t>
      </w:r>
      <w:r w:rsidR="00585D46" w:rsidRPr="00DD54E3">
        <w:rPr>
          <w:color w:val="000000" w:themeColor="text1"/>
          <w:lang w:val="en-GB"/>
        </w:rPr>
        <w:t xml:space="preserve">addressing how </w:t>
      </w:r>
      <w:r w:rsidR="00016CB8" w:rsidRPr="00DD54E3">
        <w:rPr>
          <w:color w:val="000000" w:themeColor="text1"/>
          <w:lang w:val="en-GB"/>
        </w:rPr>
        <w:t xml:space="preserve">HOs should </w:t>
      </w:r>
      <w:r w:rsidRPr="00DD54E3">
        <w:rPr>
          <w:color w:val="000000" w:themeColor="text1"/>
          <w:lang w:val="en-GB"/>
        </w:rPr>
        <w:t>operationali</w:t>
      </w:r>
      <w:r w:rsidR="00ED15E8" w:rsidRPr="00DD54E3">
        <w:rPr>
          <w:color w:val="000000" w:themeColor="text1"/>
          <w:lang w:val="en-GB"/>
        </w:rPr>
        <w:t>s</w:t>
      </w:r>
      <w:r w:rsidRPr="00DD54E3">
        <w:rPr>
          <w:color w:val="000000" w:themeColor="text1"/>
          <w:lang w:val="en-GB"/>
        </w:rPr>
        <w:t>e</w:t>
      </w:r>
      <w:r w:rsidR="00585D46" w:rsidRPr="00DD54E3">
        <w:rPr>
          <w:color w:val="000000" w:themeColor="text1"/>
          <w:lang w:val="en-GB"/>
        </w:rPr>
        <w:t xml:space="preserve"> </w:t>
      </w:r>
      <w:r w:rsidRPr="00DD54E3">
        <w:rPr>
          <w:color w:val="000000" w:themeColor="text1"/>
          <w:lang w:val="en-GB"/>
        </w:rPr>
        <w:t>locali</w:t>
      </w:r>
      <w:r w:rsidR="00ED15E8" w:rsidRPr="00DD54E3">
        <w:rPr>
          <w:color w:val="000000" w:themeColor="text1"/>
          <w:lang w:val="en-GB"/>
        </w:rPr>
        <w:t>s</w:t>
      </w:r>
      <w:r w:rsidRPr="00DD54E3">
        <w:rPr>
          <w:color w:val="000000" w:themeColor="text1"/>
          <w:lang w:val="en-GB"/>
        </w:rPr>
        <w:t>ation</w:t>
      </w:r>
      <w:r w:rsidR="00585D46" w:rsidRPr="00DD54E3">
        <w:rPr>
          <w:color w:val="000000" w:themeColor="text1"/>
          <w:lang w:val="en-GB"/>
        </w:rPr>
        <w:t xml:space="preserve">. Several authors have </w:t>
      </w:r>
      <w:r w:rsidRPr="00DD54E3">
        <w:rPr>
          <w:color w:val="000000" w:themeColor="text1"/>
          <w:lang w:val="en-GB"/>
        </w:rPr>
        <w:t>highlighted</w:t>
      </w:r>
      <w:r w:rsidR="00585D46" w:rsidRPr="00DD54E3">
        <w:rPr>
          <w:color w:val="000000" w:themeColor="text1"/>
          <w:lang w:val="en-GB"/>
        </w:rPr>
        <w:t xml:space="preserve"> </w:t>
      </w:r>
      <w:r w:rsidR="00C34657" w:rsidRPr="00DD54E3">
        <w:rPr>
          <w:color w:val="000000" w:themeColor="text1"/>
          <w:lang w:val="en-GB"/>
        </w:rPr>
        <w:t>that</w:t>
      </w:r>
      <w:r w:rsidR="00585D46" w:rsidRPr="00DD54E3">
        <w:rPr>
          <w:color w:val="000000" w:themeColor="text1"/>
          <w:lang w:val="en-GB"/>
        </w:rPr>
        <w:t xml:space="preserve"> locali</w:t>
      </w:r>
      <w:r w:rsidR="00ED15E8" w:rsidRPr="00DD54E3">
        <w:rPr>
          <w:color w:val="000000" w:themeColor="text1"/>
          <w:lang w:val="en-GB"/>
        </w:rPr>
        <w:t>s</w:t>
      </w:r>
      <w:r w:rsidR="00585D46" w:rsidRPr="00DD54E3">
        <w:rPr>
          <w:color w:val="000000" w:themeColor="text1"/>
          <w:lang w:val="en-GB"/>
        </w:rPr>
        <w:t xml:space="preserve">ation would improve </w:t>
      </w:r>
      <w:r w:rsidR="00DB5FD7" w:rsidRPr="00DD54E3">
        <w:rPr>
          <w:color w:val="000000" w:themeColor="text1"/>
          <w:lang w:val="en-GB"/>
        </w:rPr>
        <w:t xml:space="preserve">the </w:t>
      </w:r>
      <w:r w:rsidRPr="00DD54E3">
        <w:rPr>
          <w:color w:val="000000" w:themeColor="text1"/>
          <w:lang w:val="en-GB"/>
        </w:rPr>
        <w:t>sustainability</w:t>
      </w:r>
      <w:r w:rsidR="00585D46" w:rsidRPr="00DD54E3">
        <w:rPr>
          <w:color w:val="000000" w:themeColor="text1"/>
          <w:lang w:val="en-GB"/>
        </w:rPr>
        <w:t xml:space="preserve"> of </w:t>
      </w:r>
      <w:r w:rsidRPr="00DD54E3">
        <w:rPr>
          <w:color w:val="000000" w:themeColor="text1"/>
          <w:lang w:val="en-GB"/>
        </w:rPr>
        <w:t>humanitarian</w:t>
      </w:r>
      <w:r w:rsidR="00585D46" w:rsidRPr="00DD54E3">
        <w:rPr>
          <w:color w:val="000000" w:themeColor="text1"/>
          <w:lang w:val="en-GB"/>
        </w:rPr>
        <w:t xml:space="preserve"> operations</w:t>
      </w:r>
      <w:r w:rsidR="000B0D66" w:rsidRPr="00DD54E3">
        <w:rPr>
          <w:color w:val="000000" w:themeColor="text1"/>
          <w:lang w:val="en-GB"/>
        </w:rPr>
        <w:t xml:space="preserve">, </w:t>
      </w:r>
      <w:r w:rsidR="001130F9" w:rsidRPr="00DD54E3">
        <w:rPr>
          <w:color w:val="000000" w:themeColor="text1"/>
          <w:lang w:val="en-GB"/>
        </w:rPr>
        <w:t>recognizing that the extent of this improvement is context-dependent</w:t>
      </w:r>
      <w:r w:rsidR="006F1BDD" w:rsidRPr="00DD54E3">
        <w:rPr>
          <w:color w:val="000000" w:themeColor="text1"/>
          <w:lang w:val="en-GB"/>
        </w:rPr>
        <w:t xml:space="preserve"> </w:t>
      </w:r>
      <w:sdt>
        <w:sdtPr>
          <w:rPr>
            <w:color w:val="000000" w:themeColor="text1"/>
            <w:lang w:val="en-GB"/>
          </w:rPr>
          <w:alias w:val="To edit, see citavi.com/edit"/>
          <w:tag w:val="CitaviPlaceholder#a885a390-3a62-4c27-9e4c-7f4179e2ff68"/>
          <w:id w:val="-1147357371"/>
          <w:placeholder>
            <w:docPart w:val="DefaultPlaceholder_-1854013440"/>
          </w:placeholder>
        </w:sdtPr>
        <w:sdtContent>
          <w:r w:rsidR="00FC0A0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EyNzU5MzdmLWZlNWUtNDFhOC04ZTFhLTkzNDg3NzQ0YTdkYSIsIlJhbmdlTGVuZ3RoIjoyNSwiUmVmZXJlbmNlSWQiOiJkYjUxMGY5MC03NmQwLTQ0MDYtOWJmOC0xYjdkNTg4MWUzNT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GluYSIsIkxhc3ROYW1lIjoiRnJlbm5lc3NvbiIsIlByb3RlY3RlZCI6ZmFsc2UsIlNleCI6MCwiQ3JlYXRlZEJ5IjoiX0FMSSIsIkNyZWF0ZWRPbiI6IjIwMjItMTAtMjhUMDc6Mjg6MjkiLCJNb2RpZmllZEJ5IjoiX0FMSSIsIklkIjoiOGYyZTIyMTQtMzdlZC00Y2Y1LWE5ZDctYTZkYjEzNjY5Y2ExIiwiTW9kaWZpZWRPbiI6IjIwMjItMTAtMjhUMDc6Mjg6MjkiLCJQcm9qZWN0Ijp7IiRpZCI6IjUiLCIkdHlwZSI6IlN3aXNzQWNhZGVtaWMuQ2l0YXZpLlByb2plY3QsIFN3aXNzQWNhZGVtaWMuQ2l0YXZpIn19LHsiJGlkIjoiNiIsIiR0eXBlIjoiU3dpc3NBY2FkZW1pYy5DaXRhdmkuUGVyc29uLCBTd2lzc0FjYWRlbWljLkNpdGF2aSIsIkZpcnN0TmFtZSI6IkpvYWtpbSIsIkxhc3ROYW1lIjoiS2VtYnJvIiwiUHJvdGVjdGVkIjpmYWxzZSwiU2V4IjowLCJDcmVhdGVkQnkiOiJfQUxJIiwiQ3JlYXRlZE9uIjoiMjAyMi0wMy0yM1QwNjowMToyOCIsIk1vZGlmaWVkQnkiOiJfQUxJIiwiSWQiOiJhZjM5Mzc4NC0zYTBiLTQ2MTctODNlYS01OTA4ZmZlMmJlMDgiLCJNb2RpZmllZE9uIjoiMjAyMi0wMy0yM1QwNjowMToyOCIsIlByb2plY3QiOnsiJHJlZiI6IjUifX0seyIkaWQiOiI3IiwiJHR5cGUiOiJTd2lzc0FjYWRlbWljLkNpdGF2aS5QZXJzb24sIFN3aXNzQWNhZGVtaWMuQ2l0YXZpIiwiRmlyc3ROYW1lIjoiSGFyd2luIiwiTGFzdE5hbWUiOiJWcmllcyIsIlByZWZpeCI6ImRlIiwiUHJvdGVjdGVkIjpmYWxzZSwiU2V4IjowLCJDcmVhdGVkQnkiOiJfQUxJIiwiQ3JlYXRlZE9uIjoiMjAyMi0xMC0yOFQwNzoyODoyOSIsIk1vZGlmaWVkQnkiOiJfQUxJIiwiSWQiOiI1Y2ZkMWRmYy03YjBjLTQyMjctYWYyMS0yY2EyYzFhMzFiZDAiLCJNb2RpZmllZE9uIjoiMjAyMi0xMC0yOFQwNzoyODoyOSIsIlByb2plY3QiOnsiJHJlZiI6IjUifX0seyIkaWQiOiI4IiwiJHR5cGUiOiJTd2lzc0FjYWRlbWljLkNpdGF2aS5QZXJzb24sIFN3aXNzQWNhZGVtaWMuQ2l0YXZpIiwiRmlyc3ROYW1lIjoiTWFyaWFubmUiLCJMYXN0TmFtZSI6IkphaHJlIiwiUHJvdGVjdGVkIjpmYWxzZSwiU2V4IjowLCJDcmVhdGVkQnkiOiJfQUxJIiwiQ3JlYXRlZE9uIjoiMjAyMi0wMy0xNFQwOToyODo0OCIsIk1vZGlmaWVkQnkiOiJfQUxJIiwiSWQiOiIzZWM1MDVjMC0yMTZjLTQzOWItYWIyMi1lZGM5NWFmZTk5NDciLCJNb2RpZmllZE9uIjoiMjAyMi0wMy0xNFQwOToyODo0OCIsIlByb2plY3QiOnsiJHJlZiI6IjUifX0seyIkaWQiOiI5IiwiJHR5cGUiOiJTd2lzc0FjYWRlbWljLkNpdGF2aS5QZXJzb24sIFN3aXNzQWNhZGVtaWMuQ2l0YXZpIiwiRmlyc3ROYW1lIjoiTHVrIiwiTGFzdE5hbWUiOiJ2YW4gV2Fzc2VuaG92ZSIsIlByb3RlY3RlZCI6ZmFsc2UsIlNleCI6MCwiQ3JlYXRlZEJ5IjoiX0FMSSIsIkNyZWF0ZWRPbiI6IjIwMjItMDMtMTRUMDg6Mzg6MzAiLCJNb2RpZmllZEJ5IjoiX0FMSSIsIklkIjoiOTVmNmQwODUtOWU3ZC00MGI5LWIzMTMtZWVlNDhmZTA1MzIwIiwiTW9kaWZpZWRPbiI6IjIwMjItMDMtMTRUMDg6Mzg6MzAiLCJQcm9qZWN0Ijp7IiRyZWYiOiI1In19XSwiQ2l0YXRpb25LZXlVcGRhdGVUeXBlIjowLCJDb2xsYWJvcmF0b3JzIjpbXSwiRG9pIjoiMTAuMTAxNi9qLmlqZHJyLjIwMjIuMTAzNDEwIiwiRWRpdG9ycyI6W10sIkV2YWx1YXRpb25Db21wbGV4aXR5IjowLCJFdmFsdWF0aW9uU291cmNlVGV4dEZvcm1hdCI6MCwiR3JvdXBzIjpb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xNi9qLmlqZHJyLjIwMjIuMTAzNDEwIiwiVXJpU3RyaW5nIjoiaHR0cHM6Ly9kb2kub3JnLzEwLjEwMTYvai5pamRyci4yMDIyLjEwMzQxM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S0xMlQxMDo0MDoyMSIsIk1vZGlmaWVkQnkiOiJfQUxJIiwiSWQiOiIzYWJiMmFjOC01NTk3LTQ4ZDgtYjI3Yy1jNGVmYTIyMGE2ZGEiLCJNb2RpZmllZE9uIjoiMjAyMi0xMS0xMlQxMDo0MDoyMSIsIlByb2plY3QiOnsiJHJlZiI6IjUifX1dLCJPcmdhbml6YXRpb25zIjpbXSwiT3RoZXJzSW52b2x2ZWQiOltdLCJQYWdlQ291bnQiOiIxIiwiUGFnZVJhbmdlIjoiPHNwPlxyXG4gIDxuPjEwMzQxMDwvbj5cclxuICA8aW4+dHJ1ZTwvaW4+XHJcbiAgPG9zPjEwMzQxMDwvb3M+XHJcbiAgPHBzPjEwMzQxMDwvcHM+XHJcbjwvc3A+XHJcbjxvcz4xMDM0MTA8L29zPiIsIlBlcmlvZGljYWwiOnsiJGlkIjoiMTMiLCIkdHlwZSI6IlN3aXNzQWNhZGVtaWMuQ2l0YXZpLlBlcmlvZGljYWwsIFN3aXNzQWNhZGVtaWMuQ2l0YXZpIiwiTmFtZSI6IkludGVybmF0aW9uYWwgSm91cm5hbCBvZiBEaXNhc3RlciBSaXNrIFJlZHVjdGlvbiIsIlBhZ2luYXRpb24iOjAsIlByb3RlY3RlZCI6ZmFsc2UsIkNyZWF0ZWRCeSI6Il9BbmpvbXNob2FlIiwiQ3JlYXRlZE9uIjoiMjAyMi0wMS0zMFQwNDozMTozOCIsIk1vZGlmaWVkQnkiOiJfQW5qb21zaG9hZSIsIklkIjoiYmFmNzdmNzYtM2Q0My00NjFmLWIzM2UtZTk1NTdkMjlmMmZjIiwiTW9kaWZpZWRPbiI6IjIwMjItMDEtMzBUMDQ6MzE6MzgiLCJQcm9qZWN0Ijp7IiRyZWYiOiI1In19LCJQdWJsaXNoZXJzIjpbXSwiUXVvdGF0aW9ucyI6W10sIlJlZmVyZW5jZVR5cGUiOiJKb3VybmFsQXJ0aWNsZSIsIlNob3J0VGl0bGUiOiJGcmVubmVzc29uLCBLZW1icm8gZXQgYWwuIDIwMjIg4oCTIEludGVybmF0aW9uYWwgaHVtYW5pdGFyaWFuIG9yZ2FuaXphdGlvbnPigJkgcGVyc3BlY3RpdmVzIiwiU2hvcnRUaXRsZVVwZGF0ZVR5cGUiOjAsIlNvdXJjZU9mQmlibGlvZ3JhcGhpY0luZm9ybWF0aW9uIjoiQ3Jvc3NSZWYiLCJTdGF0aWNJZHMiOlsiMDIzNWMxNGMtNDU2Zi00NGNmLTlmZTAtZGE2MjY5ZWFjY2M1Il0sIlRhYmxlT2ZDb250ZW50c0NvbXBsZXhpdHkiOjAsIlRhYmxlT2ZDb250ZW50c1NvdXJjZVRleHRGb3JtYXQiOjAsIlRhc2tzIjpbXSwiVGl0bGUiOiJJbnRlcm5hdGlvbmFsIGh1bWFuaXRhcmlhbiBvcmdhbml6YXRpb25z4oCZIHBlcnNwZWN0aXZlcyBvbiBsb2NhbGl6YXRpb24gZWZmb3J0cyIsIlRyYW5zbGF0b3JzIjpbXSwiWWVhciI6IjIwMjIiLCJZZWFyUmVzb2x2ZWQiOiIyMDIyIiwiQ3JlYXRlZEJ5IjoiX0FMSSIsIkNyZWF0ZWRPbiI6IjIwMjItMTEtMTJUMTA6NDA6MjEiLCJNb2RpZmllZEJ5IjoiX0FsaSIsIklkIjoiZGI1MTBmOTAtNzZkMC00NDA2LTliZjgtMWI3ZDU4ODFlMzUwIiwiTW9kaWZpZWRPbiI6IjIwMjMtMTAtMDJUMjI6Mjk6MTUiLCJQcm9qZWN0Ijp7IiRyZWYiOiI1In19LCJVc2VOdW1iZXJpbmdUeXBlT2ZQYXJlbnREb2N1bWVudCI6ZmFsc2V9XSwiRm9ybWF0dGVkVGV4dCI6eyIkaWQiOiIxNCIsIkNvdW50IjozLCJUZXh0VW5pdHMiOlt7IiRpZCI6IjE1IiwiRm9udFN0eWxlIjp7IiRpZCI6IjE2IiwiTmV1dHJhbCI6dHJ1ZX0sIlJlYWRpbmdPcmRlciI6MSwiVGV4dCI6IihGcmVubmVzc29uIn0seyIkaWQiOiIxNyIsIkZvbnRTdHlsZSI6eyIkaWQiOiIxOCIsIkl0YWxpYyI6dHJ1ZX0sIlJlYWRpbmdPcmRlciI6MSwiVGV4dCI6IiBldCBhbC4ifSx7IiRpZCI6IjE5IiwiRm9udFN0eWxlIjp7IiRpZCI6IjIwIiwiTmV1dHJhbCI6dHJ1ZX0sIlJlYWRpbmdPcmRlciI6MSwiVGV4dCI6IiwgMjAyMikifV19LCJUYWciOiJDaXRhdmlQbGFjZWhvbGRlciNhODg1YTM5MC0zYTYyLTRjMjctOWU0Yy03ZjQxNzllMmZmNjgiLCJUZXh0IjoiKEZyZW5uZXNzb24gZXQgYWwuLCAyMDIyKSIsIldBSVZlcnNpb24iOiI2LjguMC4wIn0=}</w:instrText>
          </w:r>
          <w:r w:rsidR="00FC0A09" w:rsidRPr="00DD54E3">
            <w:rPr>
              <w:color w:val="000000" w:themeColor="text1"/>
              <w:lang w:val="en-GB"/>
            </w:rPr>
            <w:fldChar w:fldCharType="separate"/>
          </w:r>
          <w:r w:rsidR="00B10F20" w:rsidRPr="00DD54E3">
            <w:rPr>
              <w:color w:val="000000" w:themeColor="text1"/>
              <w:lang w:val="en-GB"/>
            </w:rPr>
            <w:t>(Frennesson</w:t>
          </w:r>
          <w:r w:rsidR="00B10F20" w:rsidRPr="00DD54E3">
            <w:rPr>
              <w:i/>
              <w:color w:val="000000" w:themeColor="text1"/>
              <w:lang w:val="en-GB"/>
            </w:rPr>
            <w:t xml:space="preserve"> et al.</w:t>
          </w:r>
          <w:r w:rsidR="00B10F20" w:rsidRPr="00DD54E3">
            <w:rPr>
              <w:color w:val="000000" w:themeColor="text1"/>
              <w:lang w:val="en-GB"/>
            </w:rPr>
            <w:t>, 2022)</w:t>
          </w:r>
          <w:r w:rsidR="00FC0A09" w:rsidRPr="00DD54E3">
            <w:rPr>
              <w:color w:val="000000" w:themeColor="text1"/>
              <w:lang w:val="en-GB"/>
            </w:rPr>
            <w:fldChar w:fldCharType="end"/>
          </w:r>
        </w:sdtContent>
      </w:sdt>
      <w:r w:rsidR="006F3BD5" w:rsidRPr="00DD54E3">
        <w:rPr>
          <w:color w:val="000000" w:themeColor="text1"/>
          <w:lang w:val="en-GB"/>
        </w:rPr>
        <w:t>.</w:t>
      </w:r>
      <w:r w:rsidR="00932479" w:rsidRPr="00DD54E3">
        <w:rPr>
          <w:color w:val="000000" w:themeColor="text1"/>
          <w:lang w:val="en-GB"/>
        </w:rPr>
        <w:t xml:space="preserve"> </w:t>
      </w:r>
    </w:p>
    <w:p w14:paraId="5897B72C" w14:textId="1DE0EB1B" w:rsidR="00E02356" w:rsidRPr="00DD54E3" w:rsidRDefault="00584897" w:rsidP="00E2172D">
      <w:pPr>
        <w:rPr>
          <w:color w:val="000000" w:themeColor="text1"/>
          <w:lang w:val="en-GB"/>
        </w:rPr>
      </w:pPr>
      <w:r w:rsidRPr="00DD54E3">
        <w:rPr>
          <w:color w:val="000000" w:themeColor="text1"/>
          <w:lang w:val="en-GB"/>
        </w:rPr>
        <w:t>For instance,</w:t>
      </w:r>
      <w:r w:rsidR="00837B71" w:rsidRPr="00DD54E3">
        <w:rPr>
          <w:color w:val="000000" w:themeColor="text1"/>
          <w:lang w:val="en-GB"/>
        </w:rPr>
        <w:t xml:space="preserve"> </w:t>
      </w:r>
      <w:r w:rsidR="00C37A0A" w:rsidRPr="00DD54E3">
        <w:rPr>
          <w:color w:val="000000" w:themeColor="text1"/>
          <w:lang w:val="en-GB"/>
        </w:rPr>
        <w:t xml:space="preserve">while </w:t>
      </w:r>
      <w:r w:rsidR="00654C0F" w:rsidRPr="00DD54E3">
        <w:rPr>
          <w:color w:val="000000" w:themeColor="text1"/>
          <w:lang w:val="en-GB"/>
        </w:rPr>
        <w:t>localisation improve</w:t>
      </w:r>
      <w:r w:rsidR="00164761" w:rsidRPr="00DD54E3">
        <w:rPr>
          <w:color w:val="000000" w:themeColor="text1"/>
          <w:lang w:val="en-GB"/>
        </w:rPr>
        <w:t>s</w:t>
      </w:r>
      <w:r w:rsidRPr="00DD54E3">
        <w:rPr>
          <w:color w:val="000000" w:themeColor="text1"/>
          <w:lang w:val="en-GB"/>
        </w:rPr>
        <w:t xml:space="preserve"> social sustainability</w:t>
      </w:r>
      <w:r w:rsidR="00222508" w:rsidRPr="00DD54E3">
        <w:rPr>
          <w:color w:val="000000" w:themeColor="text1"/>
          <w:lang w:val="en-GB"/>
        </w:rPr>
        <w:t xml:space="preserve"> aspect</w:t>
      </w:r>
      <w:r w:rsidR="000C08CC" w:rsidRPr="00DD54E3">
        <w:rPr>
          <w:color w:val="000000" w:themeColor="text1"/>
          <w:lang w:val="en-GB"/>
        </w:rPr>
        <w:t>s</w:t>
      </w:r>
      <w:r w:rsidR="00222508" w:rsidRPr="00DD54E3">
        <w:rPr>
          <w:color w:val="000000" w:themeColor="text1"/>
          <w:lang w:val="en-GB"/>
        </w:rPr>
        <w:t xml:space="preserve"> of humanitarian operations</w:t>
      </w:r>
      <w:r w:rsidRPr="00DD54E3">
        <w:rPr>
          <w:color w:val="000000" w:themeColor="text1"/>
          <w:lang w:val="en-GB"/>
        </w:rPr>
        <w:t xml:space="preserve"> through increased community engagement</w:t>
      </w:r>
      <w:r w:rsidR="00E94432" w:rsidRPr="00DD54E3">
        <w:rPr>
          <w:color w:val="000000" w:themeColor="text1"/>
          <w:lang w:val="en-GB"/>
        </w:rPr>
        <w:t xml:space="preserve">, it may result in </w:t>
      </w:r>
      <w:r w:rsidR="00445BC8" w:rsidRPr="00DD54E3">
        <w:rPr>
          <w:color w:val="000000" w:themeColor="text1"/>
          <w:lang w:val="en-GB"/>
        </w:rPr>
        <w:t xml:space="preserve">varying outcomes in different communities </w:t>
      </w:r>
      <w:r w:rsidR="00E94432" w:rsidRPr="00DD54E3">
        <w:rPr>
          <w:color w:val="000000" w:themeColor="text1"/>
          <w:lang w:val="en-GB"/>
        </w:rPr>
        <w:t xml:space="preserve">due to </w:t>
      </w:r>
      <w:r w:rsidR="00DD027F" w:rsidRPr="00DD54E3">
        <w:rPr>
          <w:color w:val="000000" w:themeColor="text1"/>
          <w:lang w:val="en-GB"/>
        </w:rPr>
        <w:t xml:space="preserve">changes in the </w:t>
      </w:r>
      <w:r w:rsidR="00E94432" w:rsidRPr="00DD54E3">
        <w:rPr>
          <w:color w:val="000000" w:themeColor="text1"/>
          <w:lang w:val="en-GB"/>
        </w:rPr>
        <w:t>local power dynamics</w:t>
      </w:r>
      <w:r w:rsidRPr="00DD54E3">
        <w:rPr>
          <w:color w:val="000000" w:themeColor="text1"/>
          <w:lang w:val="en-GB"/>
        </w:rPr>
        <w:t xml:space="preserve"> </w:t>
      </w:r>
      <w:sdt>
        <w:sdtPr>
          <w:rPr>
            <w:color w:val="000000" w:themeColor="text1"/>
            <w:lang w:val="en-GB"/>
          </w:rPr>
          <w:alias w:val="To edit, see citavi.com/edit"/>
          <w:tag w:val="CitaviPlaceholder#f294878c-9c19-4ee4-835d-c9afd77f6983"/>
          <w:id w:val="1372109352"/>
          <w:placeholder>
            <w:docPart w:val="DefaultPlaceholder_-1854013440"/>
          </w:placeholder>
        </w:sdtPr>
        <w:sdtContent>
          <w:r w:rsidR="00E1605B" w:rsidRPr="00DD54E3">
            <w:rPr>
              <w:noProof/>
              <w:color w:val="000000" w:themeColor="text1"/>
              <w:lang w:val="en-GB"/>
            </w:rPr>
            <w:fldChar w:fldCharType="begin"/>
          </w:r>
          <w:r w:rsidR="00E1605B" w:rsidRPr="00DD54E3">
            <w:rPr>
              <w:noProof/>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E3N2JlY2MwLTlhYzItNGFiYi1hODljLTAwZjIxNDMwNDA4MiIsIlJhbmdlTGVuZ3RoIjoyNSwiUmVmZXJlbmNlSWQiOiI0YzY4OGY2Yy0xNjZmLTQ4ODAtODUzNS0yZmE4ZDc3YmE3NGM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GluYSIsIkxhc3ROYW1lIjoiRnJlbm5lc3NvbiIsIlByb3RlY3RlZCI6ZmFsc2UsIlNleCI6MCwiQ3JlYXRlZEJ5IjoiX0FMSSIsIkNyZWF0ZWRPbiI6IjIwMjItMTAtMjhUMDc6Mjg6MjkiLCJNb2RpZmllZEJ5IjoiX0FMSSIsIklkIjoiOGYyZTIyMTQtMzdlZC00Y2Y1LWE5ZDctYTZkYjEzNjY5Y2ExIiwiTW9kaWZpZWRPbiI6IjIwMjItMTAtMjhUMDc6Mjg6MjkiLCJQcm9qZWN0Ijp7IiRpZCI6IjUiLCIkdHlwZSI6IlN3aXNzQWNhZGVtaWMuQ2l0YXZpLlByb2plY3QsIFN3aXNzQWNhZGVtaWMuQ2l0YXZpIn19LHsiJGlkIjoiNiIsIiR0eXBlIjoiU3dpc3NBY2FkZW1pYy5DaXRhdmkuUGVyc29uLCBTd2lzc0FjYWRlbWljLkNpdGF2aSIsIkZpcnN0TmFtZSI6IkpvYWtpbSIsIkxhc3ROYW1lIjoiS2VtYnJvIiwiUHJvdGVjdGVkIjpmYWxzZSwiU2V4IjowLCJDcmVhdGVkQnkiOiJfQUxJIiwiQ3JlYXRlZE9uIjoiMjAyMi0wMy0yM1QwNjowMToyOCIsIk1vZGlmaWVkQnkiOiJfQUxJIiwiSWQiOiJhZjM5Mzc4NC0zYTBiLTQ2MTctODNlYS01OTA4ZmZlMmJlMDgiLCJNb2RpZmllZE9uIjoiMjAyMi0wMy0yM1QwNjowMToyOCIsIlByb2plY3QiOnsiJHJlZiI6IjUifX0seyIkaWQiOiI3IiwiJHR5cGUiOiJTd2lzc0FjYWRlbWljLkNpdGF2aS5QZXJzb24sIFN3aXNzQWNhZGVtaWMuQ2l0YXZpIiwiRmlyc3ROYW1lIjoiSGFyd2luIiwiTGFzdE5hbWUiOiJWcmllcyIsIlByZWZpeCI6ImRlIiwiUHJvdGVjdGVkIjpmYWxzZSwiU2V4IjowLCJDcmVhdGVkQnkiOiJfQUxJIiwiQ3JlYXRlZE9uIjoiMjAyMi0xMC0yOFQwNzoyODoyOSIsIk1vZGlmaWVkQnkiOiJfQUxJIiwiSWQiOiI1Y2ZkMWRmYy03YjBjLTQyMjctYWYyMS0yY2EyYzFhMzFiZDAiLCJNb2RpZmllZE9uIjoiMjAyMi0xMC0yOFQwNzoyODoyOSIsIlByb2plY3QiOnsiJHJlZiI6IjUifX0seyIkaWQiOiI4IiwiJHR5cGUiOiJTd2lzc0FjYWRlbWljLkNpdGF2aS5QZXJzb24sIFN3aXNzQWNhZGVtaWMuQ2l0YXZpIiwiRmlyc3ROYW1lIjoiTHVrIiwiTGFzdE5hbWUiOiJ2YW4gV2Fzc2VuaG92ZSIsIlByb3RlY3RlZCI6ZmFsc2UsIlNleCI6MCwiQ3JlYXRlZEJ5IjoiX0FMSSIsIkNyZWF0ZWRPbiI6IjIwMjItMDMtMTRUMDg6Mzg6MzAiLCJNb2RpZmllZEJ5IjoiX0FMSSIsIklkIjoiOTVmNmQwODUtOWU3ZC00MGI5LWIzMTMtZWVlNDhmZTA1MzIwIiwiTW9kaWZpZWRPbiI6IjIwMjItMDMtMTRUMDg6Mzg6MzAiLCJQcm9qZWN0Ijp7IiRyZWYiOiI1In19LHsiJGlkIjoiOSIsIiR0eXBlIjoiU3dpc3NBY2FkZW1pYy5DaXRhdmkuUGVyc29uLCBTd2lzc0FjYWRlbWljLkNpdGF2aSIsIkZpcnN0TmFtZSI6Ik1hcmlhbm5lIiwiTGFzdE5hbWUiOiJKYWhyZSIsIlByb3RlY3RlZCI6ZmFsc2UsIlNleCI6MCwiQ3JlYXRlZEJ5IjoiX0FMSSIsIkNyZWF0ZWRPbiI6IjIwMjItMDMtMTRUMDk6Mjg6NDgiLCJNb2RpZmllZEJ5IjoiX0FMSSIsIklkIjoiM2VjNTA1YzAtMjE2Yy00MzliLWFiMjItZWRjOTVhZmU5OTQ3IiwiTW9kaWZpZWRPbiI6IjIwMjItMDMtMTRUMDk6Mjg6NDgiLCJQcm9qZWN0Ijp7IiRyZWYiOiI1In19XSwiQ2l0YXRpb25LZXlVcGRhdGVUeXBlIjowLCJDb2xsYWJvcmF0b3JzIjpbXSwiRG9pIjoiMTAuMTEwOC9KSExTQ00tMDYtMjAyMC0wMDQ4IiwiRWRpdG9ycyI6W10sIkV2YWx1YXRpb25Db21wbGV4aXR5IjowLCJFdmFsdWF0aW9uU291cmNlVGV4dEZvcm1hdCI6MCwiR3JvdXBzIjpb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wOC9KSExTQ00tMDYtMjAyMC0wMDQ4IiwiVXJpU3RyaW5nIjoiaHR0cHM6Ly9kb2kub3JnLzEwLjExMDgvSkhMU0NNLTA2LTIwMjAtMDA0O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C0yOFQwNzoyODoyOSIsIk1vZGlmaWVkQnkiOiJfQUxJIiwiSWQiOiJiNzUyOGYxZi1jNDFjLTQ1YmYtOTgyYy0xM2JjYmQ1YjExZmYiLCJNb2RpZmllZE9uIjoiMjAyMi0xMC0yOFQwNzoyODoyOSIsIlByb2plY3QiOnsiJHJlZiI6IjUifX1dLCJOdW1iZXIiOiIxIiwiT3JnYW5pemF0aW9ucyI6W10sIk90aGVyc0ludm9sdmVkIjpbXSwiUGFnZUNvdW50IjoiMjYiLCJQYWdlUmFuZ2UiOiI8c3A+XHJcbiAgPG4+ODE8L24+XHJcbiAgPGluPnRydWU8L2luPlxyXG4gIDxvcz44MTwvb3M+XHJcbiAgPHBzPjgxPC9wcz5cclxuPC9zcD5cclxuPGVwPlxyXG4gIDxuPjEwNjwvbj5cclxuICA8aW4+dHJ1ZTwvaW4+XHJcbiAgPG9zPjEwNjwvb3M+XHJcbiAgPHBzPjEwNjwvcHM+XHJcbjwvZXA+XHJcbjxvcz44MS0xMDY8L29zPiIsIlBlcmlvZGljYWwiOnsiJGlkIjoiMTM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dLCJRdW90YXRpb25zIjpbXSwiUmVmZXJlbmNlVHlwZSI6IkpvdXJuYWxBcnRpY2xlIiwiU2hvcnRUaXRsZSI6IkZyZW5uZXNzb24sIEtlbWJybyBldCBhbC4gMjAyMSDigJMgTG9jYWxpc2F0aW9uIG9mIGxvZ2lzdGljcyBwcmVwYXJlZG5lc3MiLCJTaG9ydFRpdGxlVXBkYXRlVHlwZSI6MCwiU291cmNlT2ZCaWJsaW9ncmFwaGljSW5mb3JtYXRpb24iOiJDcm9zc1JlZiIsIlN0YXRpY0lkcyI6WyI5ZjU3NGUwYi03ZmY2LTQ5MTEtYjViYS0wZjI3NDI2ZGUxNzgiXSwiVGFibGVPZkNvbnRlbnRzQ29tcGxleGl0eSI6MCwiVGFibGVPZkNvbnRlbnRzU291cmNlVGV4dEZvcm1hdCI6MCwiVGFza3MiOltdLCJUaXRsZSI6IkxvY2FsaXNhdGlvbiBvZiBsb2dpc3RpY3MgcHJlcGFyZWRuZXNzIGluIGludGVybmF0aW9uYWwgaHVtYW5pdGFyaWFuIG9yZ2FuaXNhdGlvbnMiLCJUcmFuc2xhdG9ycyI6W10sIlZvbHVtZSI6IjExIiwiWWVhciI6IjIwMjEiLCJZZWFyUmVzb2x2ZWQiOiIyMDIxIiwiQ3JlYXRlZEJ5IjoiX0FMSSIsIkNyZWF0ZWRPbiI6IjIwMjItMTAtMjhUMDc6Mjg6MjkiLCJNb2RpZmllZEJ5IjoiX0FMSSIsIklkIjoiNGM2ODhmNmMtMTY2Zi00ODgwLTg1MzUtMmZhOGQ3N2JhNzRjIiwiTW9kaWZpZWRPbiI6IjIwMjItMTAtMzFUMDU6MjI6MjciLCJQcm9qZWN0Ijp7IiRyZWYiOiI1In19LCJVc2VOdW1iZXJpbmdUeXBlT2ZQYXJlbnREb2N1bWVudCI6ZmFsc2V9XSwiRm9ybWF0dGVkVGV4dCI6eyIkaWQiOiIxNCIsIkNvdW50IjozLCJUZXh0VW5pdHMiOlt7IiRpZCI6IjE1IiwiRm9udFN0eWxlIjp7IiRpZCI6IjE2IiwiTmV1dHJhbCI6dHJ1ZX0sIlJlYWRpbmdPcmRlciI6MSwiVGV4dCI6IihGcmVubmVzc29uIn0seyIkaWQiOiIxNyIsIkZvbnRTdHlsZSI6eyIkaWQiOiIxOCIsIkl0YWxpYyI6dHJ1ZX0sIlJlYWRpbmdPcmRlciI6MSwiVGV4dCI6IiBldCBhbC4ifSx7IiRpZCI6IjE5IiwiRm9udFN0eWxlIjp7IiRpZCI6IjIwIiwiTmV1dHJhbCI6dHJ1ZX0sIlJlYWRpbmdPcmRlciI6MSwiVGV4dCI6IiwgMjAyMSkifV19LCJUYWciOiJDaXRhdmlQbGFjZWhvbGRlciNmMjk0ODc4Yy05YzE5LTRlZTQtODM1ZC1jOWFmZDc3ZjY5ODMiLCJUZXh0IjoiKEZyZW5uZXNzb24gZXQgYWwuLCAyMDIxKSIsIldBSVZlcnNpb24iOiI2LjguMC4wIn0=}</w:instrText>
          </w:r>
          <w:r w:rsidR="00E1605B" w:rsidRPr="00DD54E3">
            <w:rPr>
              <w:noProof/>
              <w:color w:val="000000" w:themeColor="text1"/>
              <w:lang w:val="en-GB"/>
            </w:rPr>
            <w:fldChar w:fldCharType="separate"/>
          </w:r>
          <w:r w:rsidR="00E1605B" w:rsidRPr="00DD54E3">
            <w:rPr>
              <w:noProof/>
              <w:color w:val="000000" w:themeColor="text1"/>
              <w:lang w:val="en-GB"/>
            </w:rPr>
            <w:t>(Frennesson</w:t>
          </w:r>
          <w:r w:rsidR="00E1605B" w:rsidRPr="00DD54E3">
            <w:rPr>
              <w:i/>
              <w:noProof/>
              <w:color w:val="000000" w:themeColor="text1"/>
              <w:lang w:val="en-GB"/>
            </w:rPr>
            <w:t xml:space="preserve"> et al.</w:t>
          </w:r>
          <w:r w:rsidR="00E1605B" w:rsidRPr="00DD54E3">
            <w:rPr>
              <w:noProof/>
              <w:color w:val="000000" w:themeColor="text1"/>
              <w:lang w:val="en-GB"/>
            </w:rPr>
            <w:t>, 2021)</w:t>
          </w:r>
          <w:r w:rsidR="00E1605B" w:rsidRPr="00DD54E3">
            <w:rPr>
              <w:noProof/>
              <w:color w:val="000000" w:themeColor="text1"/>
              <w:lang w:val="en-GB"/>
            </w:rPr>
            <w:fldChar w:fldCharType="end"/>
          </w:r>
        </w:sdtContent>
      </w:sdt>
      <w:r w:rsidRPr="00DD54E3">
        <w:rPr>
          <w:color w:val="000000" w:themeColor="text1"/>
          <w:lang w:val="en-GB"/>
        </w:rPr>
        <w:t xml:space="preserve">. </w:t>
      </w:r>
      <w:r w:rsidR="00BC1473" w:rsidRPr="00DD54E3">
        <w:rPr>
          <w:color w:val="000000" w:themeColor="text1"/>
          <w:lang w:val="en-GB"/>
        </w:rPr>
        <w:t>For the economic sustainability, localisation enhances</w:t>
      </w:r>
      <w:r w:rsidR="002C3578" w:rsidRPr="00DD54E3">
        <w:rPr>
          <w:color w:val="000000" w:themeColor="text1"/>
          <w:lang w:val="en-GB"/>
        </w:rPr>
        <w:t xml:space="preserve"> </w:t>
      </w:r>
      <w:r w:rsidR="00D91B86" w:rsidRPr="00DD54E3">
        <w:rPr>
          <w:color w:val="000000" w:themeColor="text1"/>
          <w:lang w:val="en-GB"/>
        </w:rPr>
        <w:t xml:space="preserve">response speed and cost efficiency by reducing supply chain expenses, although exceptions may occur if local suppliers raise prices </w:t>
      </w:r>
      <w:sdt>
        <w:sdtPr>
          <w:rPr>
            <w:color w:val="000000" w:themeColor="text1"/>
            <w:lang w:val="en-GB"/>
          </w:rPr>
          <w:alias w:val="To edit, see citavi.com/edit"/>
          <w:tag w:val="CitaviPlaceholder#f9c6cf7e-b2bc-4faf-89ae-ebe55019bc89"/>
          <w:id w:val="-888262263"/>
          <w:placeholder>
            <w:docPart w:val="DefaultPlaceholder_-1854013440"/>
          </w:placeholder>
        </w:sdtPr>
        <w:sdtContent>
          <w:r w:rsidR="00771E40" w:rsidRPr="00DD54E3">
            <w:rPr>
              <w:noProof/>
              <w:color w:val="000000" w:themeColor="text1"/>
              <w:lang w:val="en-GB"/>
            </w:rPr>
            <w:fldChar w:fldCharType="begin"/>
          </w:r>
          <w:r w:rsidR="00000602" w:rsidRPr="00DD54E3">
            <w:rPr>
              <w:noProof/>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c3YTlkODYwLTgyNzAtNGQ5Zi05ODYwLWRjNDQ1ZDU1Y2M0MSIsIlJhbmdlTGVuZ3RoIjoyNCwiUmVmZXJlbmNlSWQiOiJkYjUxMGY5MC03NmQwLTQ0MDYtOWJmOC0xYjdkNTg4MWUzNT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GluYSIsIkxhc3ROYW1lIjoiRnJlbm5lc3NvbiIsIlByb3RlY3RlZCI6ZmFsc2UsIlNleCI6MCwiQ3JlYXRlZEJ5IjoiX0FMSSIsIkNyZWF0ZWRPbiI6IjIwMjItMTAtMjhUMDc6Mjg6MjkiLCJNb2RpZmllZEJ5IjoiX0FMSSIsIklkIjoiOGYyZTIyMTQtMzdlZC00Y2Y1LWE5ZDctYTZkYjEzNjY5Y2ExIiwiTW9kaWZpZWRPbiI6IjIwMjItMTAtMjhUMDc6Mjg6MjkiLCJQcm9qZWN0Ijp7IiRpZCI6IjUiLCIkdHlwZSI6IlN3aXNzQWNhZGVtaWMuQ2l0YXZpLlByb2plY3QsIFN3aXNzQWNhZGVtaWMuQ2l0YXZpIn19LHsiJGlkIjoiNiIsIiR0eXBlIjoiU3dpc3NBY2FkZW1pYy5DaXRhdmkuUGVyc29uLCBTd2lzc0FjYWRlbWljLkNpdGF2aSIsIkZpcnN0TmFtZSI6IkpvYWtpbSIsIkxhc3ROYW1lIjoiS2VtYnJvIiwiUHJvdGVjdGVkIjpmYWxzZSwiU2V4IjowLCJDcmVhdGVkQnkiOiJfQUxJIiwiQ3JlYXRlZE9uIjoiMjAyMi0wMy0yM1QwNjowMToyOCIsIk1vZGlmaWVkQnkiOiJfQUxJIiwiSWQiOiJhZjM5Mzc4NC0zYTBiLTQ2MTctODNlYS01OTA4ZmZlMmJlMDgiLCJNb2RpZmllZE9uIjoiMjAyMi0wMy0yM1QwNjowMToyOCIsIlByb2plY3QiOnsiJHJlZiI6IjUifX0seyIkaWQiOiI3IiwiJHR5cGUiOiJTd2lzc0FjYWRlbWljLkNpdGF2aS5QZXJzb24sIFN3aXNzQWNhZGVtaWMuQ2l0YXZpIiwiRmlyc3ROYW1lIjoiSGFyd2luIiwiTGFzdE5hbWUiOiJWcmllcyIsIlByZWZpeCI6ImRlIiwiUHJvdGVjdGVkIjpmYWxzZSwiU2V4IjowLCJDcmVhdGVkQnkiOiJfQUxJIiwiQ3JlYXRlZE9uIjoiMjAyMi0xMC0yOFQwNzoyODoyOSIsIk1vZGlmaWVkQnkiOiJfQUxJIiwiSWQiOiI1Y2ZkMWRmYy03YjBjLTQyMjctYWYyMS0yY2EyYzFhMzFiZDAiLCJNb2RpZmllZE9uIjoiMjAyMi0xMC0yOFQwNzoyODoyOSIsIlByb2plY3QiOnsiJHJlZiI6IjUifX0seyIkaWQiOiI4IiwiJHR5cGUiOiJTd2lzc0FjYWRlbWljLkNpdGF2aS5QZXJzb24sIFN3aXNzQWNhZGVtaWMuQ2l0YXZpIiwiRmlyc3ROYW1lIjoiTWFyaWFubmUiLCJMYXN0TmFtZSI6IkphaHJlIiwiUHJvdGVjdGVkIjpmYWxzZSwiU2V4IjowLCJDcmVhdGVkQnkiOiJfQUxJIiwiQ3JlYXRlZE9uIjoiMjAyMi0wMy0xNFQwOToyODo0OCIsIk1vZGlmaWVkQnkiOiJfQUxJIiwiSWQiOiIzZWM1MDVjMC0yMTZjLTQzOWItYWIyMi1lZGM5NWFmZTk5NDciLCJNb2RpZmllZE9uIjoiMjAyMi0wMy0xNFQwOToyODo0OCIsIlByb2plY3QiOnsiJHJlZiI6IjUifX0seyIkaWQiOiI5IiwiJHR5cGUiOiJTd2lzc0FjYWRlbWljLkNpdGF2aS5QZXJzb24sIFN3aXNzQWNhZGVtaWMuQ2l0YXZpIiwiRmlyc3ROYW1lIjoiTHVrIiwiTGFzdE5hbWUiOiJ2YW4gV2Fzc2VuaG92ZSIsIlByb3RlY3RlZCI6ZmFsc2UsIlNleCI6MCwiQ3JlYXRlZEJ5IjoiX0FMSSIsIkNyZWF0ZWRPbiI6IjIwMjItMDMtMTRUMDg6Mzg6MzAiLCJNb2RpZmllZEJ5IjoiX0FMSSIsIklkIjoiOTVmNmQwODUtOWU3ZC00MGI5LWIzMTMtZWVlNDhmZTA1MzIwIiwiTW9kaWZpZWRPbiI6IjIwMjItMDMtMTRUMDg6Mzg6MzAiLCJQcm9qZWN0Ijp7IiRyZWYiOiI1In19XSwiQ2l0YXRpb25LZXlVcGRhdGVUeXBlIjowLCJDb2xsYWJvcmF0b3JzIjpbXSwiRG9pIjoiMTAuMTAxNi9qLmlqZHJyLjIwMjIuMTAzNDEwIiwiRWRpdG9ycyI6W10sIkV2YWx1YXRpb25Db21wbGV4aXR5IjowLCJFdmFsdWF0aW9uU291cmNlVGV4dEZvcm1hdCI6MCwiR3JvdXBzIjpb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xNi9qLmlqZHJyLjIwMjIuMTAzNDEwIiwiVXJpU3RyaW5nIjoiaHR0cHM6Ly9kb2kub3JnLzEwLjEwMTYvai5pamRyci4yMDIyLjEwMzQxM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S0xMlQxMDo0MDoyMSIsIk1vZGlmaWVkQnkiOiJfQUxJIiwiSWQiOiIzYWJiMmFjOC01NTk3LTQ4ZDgtYjI3Yy1jNGVmYTIyMGE2ZGEiLCJNb2RpZmllZE9uIjoiMjAyMi0xMS0xMlQxMDo0MDoyMSIsIlByb2plY3QiOnsiJHJlZiI6IjUifX1dLCJPcmdhbml6YXRpb25zIjpbXSwiT3RoZXJzSW52b2x2ZWQiOltdLCJQYWdlQ291bnQiOiIxIiwiUGFnZVJhbmdlIjoiPHNwPlxyXG4gIDxuPjEwMzQxMDwvbj5cclxuICA8aW4+dHJ1ZTwvaW4+XHJcbiAgPG9zPjEwMzQxMDwvb3M+XHJcbiAgPHBzPjEwMzQxMDwvcHM+XHJcbjwvc3A+XHJcbjxvcz4xMDM0MTA8L29zPiIsIlBlcmlvZGljYWwiOnsiJGlkIjoiMTMiLCIkdHlwZSI6IlN3aXNzQWNhZGVtaWMuQ2l0YXZpLlBlcmlvZGljYWwsIFN3aXNzQWNhZGVtaWMuQ2l0YXZpIiwiTmFtZSI6IkludGVybmF0aW9uYWwgSm91cm5hbCBvZiBEaXNhc3RlciBSaXNrIFJlZHVjdGlvbiIsIlBhZ2luYXRpb24iOjAsIlByb3RlY3RlZCI6ZmFsc2UsIkNyZWF0ZWRCeSI6Il9BbmpvbXNob2FlIiwiQ3JlYXRlZE9uIjoiMjAyMi0wMS0zMFQwNDozMTozOCIsIk1vZGlmaWVkQnkiOiJfQW5qb21zaG9hZSIsIklkIjoiYmFmNzdmNzYtM2Q0My00NjFmLWIzM2UtZTk1NTdkMjlmMmZjIiwiTW9kaWZpZWRPbiI6IjIwMjItMDEtMzBUMDQ6MzE6MzgiLCJQcm9qZWN0Ijp7IiRyZWYiOiI1In19LCJQdWJsaXNoZXJzIjpbXSwiUXVvdGF0aW9ucyI6W10sIlJlZmVyZW5jZVR5cGUiOiJKb3VybmFsQXJ0aWNsZSIsIlNob3J0VGl0bGUiOiJGcmVubmVzc29uLCBLZW1icm8gZXQgYWwuIDIwMjIg4oCTIEludGVybmF0aW9uYWwgaHVtYW5pdGFyaWFuIG9yZ2FuaXphdGlvbnPigJkgcGVyc3BlY3RpdmVzIiwiU2hvcnRUaXRsZVVwZGF0ZVR5cGUiOjAsIlNvdXJjZU9mQmlibGlvZ3JhcGhpY0luZm9ybWF0aW9uIjoiQ3Jvc3NSZWYiLCJTdGF0aWNJZHMiOlsiMDIzNWMxNGMtNDU2Zi00NGNmLTlmZTAtZGE2MjY5ZWFjY2M1Il0sIlRhYmxlT2ZDb250ZW50c0NvbXBsZXhpdHkiOjAsIlRhYmxlT2ZDb250ZW50c1NvdXJjZVRleHRGb3JtYXQiOjAsIlRhc2tzIjpbXSwiVGl0bGUiOiJJbnRlcm5hdGlvbmFsIGh1bWFuaXRhcmlhbiBvcmdhbml6YXRpb25z4oCZIHBlcnNwZWN0aXZlcyBvbiBsb2NhbGl6YXRpb24gZWZmb3J0cyIsIlRyYW5zbGF0b3JzIjpbXSwiWWVhciI6IjIwMjIiLCJZZWFyUmVzb2x2ZWQiOiIyMDIyIiwiQ3JlYXRlZEJ5IjoiX0FMSSIsIkNyZWF0ZWRPbiI6IjIwMjItMTEtMTJUMTA6NDA6MjEiLCJNb2RpZmllZEJ5IjoiX0FsaSIsIklkIjoiZGI1MTBmOTAtNzZkMC00NDA2LTliZjgtMWI3ZDU4ODFlMzUwIiwiTW9kaWZpZWRPbiI6IjIwMjMtMTAtMDJUMjI6Mjk6MTUiLCJQcm9qZWN0Ijp7IiRyZWYiOiI1In19LCJVc2VOdW1iZXJpbmdUeXBlT2ZQYXJlbnREb2N1bWVudCI6ZmFsc2V9LHsiJGlkIjoiMTQiLCIkdHlwZSI6IlN3aXNzQWNhZGVtaWMuQ2l0YXZpLkNpdGF0aW9ucy5Xb3JkUGxhY2Vob2xkZXJFbnRyeSwgU3dpc3NBY2FkZW1pYy5DaXRhdmkiLCJJZCI6IjZkZGJkMTc5LWU3NjItNDQ4MC1iMWI5LTA3MDQ0ZGMyODBkZCIsIlJhbmdlU3RhcnQiOjI0LCJSYW5nZUxlbmd0aCI6MjYsIlJlZmVyZW5jZUlkIjoiYjhkNWUwZjEtMjhiYy00MWMzLTlkMWYtZTQwOTI4YTYwMDZmIiwiUmVmZXJlbmNlIjp7IiRpZCI6IjE1IiwiJHR5cGUiOiJTd2lzc0FjYWRlbWljLkNpdGF2aS5SZWZlcmVuY2UsIFN3aXNzQWNhZGVtaWMuQ2l0YXZpIiwiQWJzdHJhY3RDb21wbGV4aXR5IjowLCJBYnN0cmFjdFNvdXJjZVRleHRGb3JtYXQiOjAsIkF1dGhvcnMiOlt7IiRpZCI6IjE2IiwiJHR5cGUiOiJTd2lzc0FjYWRlbWljLkNpdGF2aS5QZXJzb24sIFN3aXNzQWNhZGVtaWMuQ2l0YXZpIiwiRmlyc3ROYW1lIjoiQXJpc3RpZGVzIiwiTGFzdE5hbWUiOiJNYXRvcG91bG9zIiwiUHJvdGVjdGVkIjpmYWxzZSwiU2V4IjowLCJDcmVhdGVkQnkiOiJfQUxJIiwiQ3JlYXRlZE9uIjoiMjAyMi0wMy0xMlQwNjo1Njo0OCIsIk1vZGlmaWVkQnkiOiJfQUxJIiwiSWQiOiJlYmYxZThlNy05NDQ4LTQ2M2QtYjA3MS0yZTI0ZGIwZmQ0ODIiLCJNb2RpZmllZE9uIjoiMjAyMi0wMy0xMlQwNjo1Njo0OCIsIlByb2plY3QiOnsiJHJlZiI6IjUifX0seyIkaWQiOiIxNyIsIiR0eXBlIjoiU3dpc3NBY2FkZW1pYy5DaXRhdmkuUGVyc29uLCBTd2lzc0FjYWRlbWljLkNpdGF2aSIsIkZpcnN0TmFtZSI6Ikd5w7ZuZ3lpIiwiTGFzdE5hbWUiOiJLb3bDoWNzIiwiUHJvdGVjdGVkIjpmYWxzZSwiU2V4IjowLCJDcmVhdGVkQnkiOiJfQUxJIiwiQ3JlYXRlZE9uIjoiMjAyMi0wMy0xMlQwNTo1NTozNCIsIk1vZGlmaWVkQnkiOiJfQUxJIiwiSWQiOiIyZDg0ZGE5Yi01YTgwLTQ0Y2YtYTVkNy05ZGFhMWM0MzJkODUiLCJNb2RpZmllZE9uIjoiMjAyMi0wMy0xMlQwNTo1NTozNCIsIlByb2plY3QiOnsiJHJlZiI6IjUifX0seyIkaWQiOiIxOCIsIiR0eXBlIjoiU3dpc3NBY2FkZW1pYy5DaXRhdmkuUGVyc29uLCBTd2lzc0FjYWRlbWljLkNpdGF2aSIsIkZpcnN0TmFtZSI6Ik9kcmFuIiwiTGFzdE5hbWUiOiJIYXllcyIsIlByb3RlY3RlZCI6ZmFsc2UsIlNleCI6MCwiQ3JlYXRlZEJ5IjoiX0FMSSIsIkNyZWF0ZWRPbiI6IjIwMjItMDMtMTJUMDY6NTY6NDgiLCJNb2RpZmllZEJ5IjoiX0FMSSIsIklkIjoiZjdhY2ExMmEtYzU5MS00YjhiLTljMWUtYzA3MDYwNzMxNGI3IiwiTW9kaWZpZWRPbiI6IjIwMjItMDMtMTJUMDY6NTY6NDgiLCJQcm9qZWN0Ijp7IiRyZWYiOiI1In19XSwiQ2l0YXRpb25LZXlVcGRhdGVUeXBlIjowLCJDb2xsYWJvcmF0b3JzIjpbXSwiRG9pIjoiMTAuMTExMS9kZWNpLjEyMDg2IiwiRWRpdG9ycyI6W10sIkV2YWx1YXRpb25Db21wbGV4aXR5IjowLCJFdmFsdWF0aW9uU291cmNlVGV4dEZvcm1hdCI6MCwiR3JvdXBzIjpbXSwiSGFzTGFiZWwxIjpmYWxzZSwiSGFzTGFiZWwyIjpmYWxzZSwiS2V5d29yZHMiOltdLCJMYW5ndWFnZSI6ImVuIiwiTGFuZ3VhZ2VDb2RlIjoiZW4iLCJMb2NhdGlvbnMiOlt7IiRpZCI6IjE5IiwiJHR5cGUiOiJTd2lzc0FjYWRlbWljLkNpdGF2aS5Mb2NhdGlvbiwgU3dpc3NBY2FkZW1pYy5DaXRhdmkiLCJBZGRyZXNzIjp7IiRpZCI6IjIwIiwiJHR5cGUiOiJTd2lzc0FjYWRlbWljLkNpdGF2aS5MaW5rZWRSZXNvdXJjZSwgU3dpc3NBY2FkZW1pYy5DaXRhdmkiLCJMaW5rZWRSZXNvdXJjZVR5cGUiOjUsIk9yaWdpbmFsU3RyaW5nIjoiMTAuMTExMS9kZWNpLjEyMDg2IiwiVXJpU3RyaW5nIjoiaHR0cHM6Ly9kb2kub3JnLzEwLjExMTEvZGVjaS4xMjA4Ni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C0wM1QwMjoxNTo1OSIsIk1vZGlmaWVkQnkiOiJfQUxJIiwiSWQiOiI3N2M4OGQ3OC0xY2M1LTRkM2UtOWFiZi1hZDQ2ODVhMzlhMTUiLCJNb2RpZmllZE9uIjoiMjAyMi0xMC0wM1QwMjoxNTo1OSIsIlByb2plY3QiOnsiJHJlZiI6IjUifX1dLCJOdW1iZXIiOiI0IiwiT3JnYW5pemF0aW9ucyI6W10sIk90aGVyc0ludm9sdmVkIjpbXSwiUGFnZUNvdW50IjoiMjYiLCJQYWdlUmFuZ2UiOiI8c3A+XHJcbiAgPG4+NjIxPC9uPlxyXG4gIDxpbj50cnVlPC9pbj5cclxuICA8b3M+NjIxPC9vcz5cclxuICA8cHM+NjIxPC9wcz5cclxuPC9zcD5cclxuPGVwPlxyXG4gIDxuPjY0Njwvbj5cclxuICA8aW4+dHJ1ZTwvaW4+XHJcbiAgPG9zPjY0Njwvb3M+XHJcbiAgPHBzPjY0NjwvcHM+XHJcbjwvZXA+XHJcbjxvcz42MjEtNjQ2PC9vcz4iLCJQZXJpb2RpY2FsIjp7IiRpZCI6IjIyIiwiJHR5cGUiOiJTd2lzc0FjYWRlbWljLkNpdGF2aS5QZXJpb2RpY2FsLCBTd2lzc0FjYWRlbWljLkNpdGF2aSIsIklzc24iOiIwMDExNzMxNSIsIk5hbWUiOiJEZWNpc2lvbiBTY2llbmNlcyIsIlBhZ2luYXRpb24iOjAsIlByb3RlY3RlZCI6ZmFsc2UsIkNyZWF0ZWRCeSI6Il9BTEkiLCJDcmVhdGVkT24iOiIyMDIyLTAzLTEyVDA2OjU2OjQ4IiwiTW9kaWZpZWRCeSI6Il9BTEkiLCJJZCI6ImNjZjc3ZTU3LWI5N2EtNGY2NS05ZjA0LTUxOGFiOTRjMzNjMiIsIk1vZGlmaWVkT24iOiIyMDIyLTAzLTEyVDA2OjU2OjQ4IiwiUHJvamVjdCI6eyIkcmVmIjoiNSJ9fSwiUHVibGlzaGVycyI6W3siJGlkIjoiMjMiLCIkdHlwZSI6IlN3aXNzQWNhZGVtaWMuQ2l0YXZpLlB1Ymxpc2hlciwgU3dpc3NBY2FkZW1pYy5DaXRhdmkiLCJOYW1lIjoiV2lsZXkiLCJQcm90ZWN0ZWQiOmZhbHNlLCJDcmVhdGVkQnkiOiJfYSIsIkNyZWF0ZWRPbiI6IjIwMTYtMDYtMDNUMDY6MTM6MzYiLCJNb2RpZmllZEJ5IjoiX2EiLCJJZCI6IjU4MGY3MWJkLWYzZGEtNGFhZC1iYWQzLWM1NzkwN2M5ZjNkMyIsIk1vZGlmaWVkT24iOiIyMDE2LTA2LTAzVDA2OjEzOjM2IiwiUHJvamVjdCI6eyIkcmVmIjoiNSJ9fV0sIlF1b3RhdGlvbnMiOltdLCJSZWZlcmVuY2VUeXBlIjoiSm91cm5hbEFydGljbGUiLCJTaG9ydFRpdGxlIjoiTWF0b3BvdWxvcywgS292w6FjcyBldCBhbC4gMjAxNCDigJMgTG9jYWwgUmVzb3VyY2VzIGFuZCBQcm9jdXJlbWVudCBQcmFjdGljZXMiLCJTaG9ydFRpdGxlVXBkYXRlVHlwZSI6MCwiU291cmNlT2ZCaWJsaW9ncmFwaGljSW5mb3JtYXRpb24iOiJDcm9zc1JlZiIsIlN0YXRpY0lkcyI6WyJlNTAxNmM2NS1hODY5LTRjNzktYWVlYi03MjliMzRhZDQ1ODIiXSwiVGFibGVPZkNvbnRlbnRzQ29tcGxleGl0eSI6MCwiVGFibGVPZkNvbnRlbnRzU291cmNlVGV4dEZvcm1hdCI6MCwiVGFza3MiOltdLCJUaXRsZSI6IkxvY2FsIFJlc291cmNlcyBhbmQgUHJvY3VyZW1lbnQgUHJhY3RpY2VzIGluIEh1bWFuaXRhcmlhbiBTdXBwbHkgQ2hhaW5zOiBBbiBFbXBpcmljYWwgRXhhbWluYXRpb24gb2YgTGFyZ2UtU2NhbGUgSG91c2UgUmVjb25zdHJ1Y3Rpb24gUHJvamVjdHMiLCJUcmFuc2xhdG9ycyI6W10sIlZvbHVtZSI6IjQ1IiwiWWVhciI6IjIwMTQiLCJZZWFyUmVzb2x2ZWQiOiIyMDE0IiwiQ3JlYXRlZEJ5IjoiX0FMSSIsIkNyZWF0ZWRPbiI6IjIwMjItMTAtMDNUMDI6MTU6NTkiLCJNb2RpZmllZEJ5IjoiX0FsaSIsIklkIjoiYjhkNWUwZjEtMjhiYy00MWMzLTlkMWYtZTQwOTI4YTYwMDZmIiwiTW9kaWZpZWRPbiI6IjIwMjMtMTAtMDJUMjI6Mjk6MTUiLCJQcm9qZWN0Ijp7IiRyZWYiOiI1In19LCJVc2VOdW1iZXJpbmdUeXBlT2ZQYXJlbnREb2N1bWVudCI6ZmFsc2V9XSwiRm9ybWF0dGVkVGV4dCI6eyIkaWQiOiIyNCIsIkNvdW50Ijo1LCJUZXh0VW5pdHMiOlt7IiRpZCI6IjI1IiwiRm9udFN0eWxlIjp7IiRpZCI6IjI2IiwiTmV1dHJhbCI6dHJ1ZX0sIlJlYWRpbmdPcmRlciI6MSwiVGV4dCI6IihGcmVubmVzc29uIn0seyIkaWQiOiIyNyIsIkZvbnRTdHlsZSI6eyIkaWQiOiIyOCIsIkl0YWxpYyI6dHJ1ZX0sIlJlYWRpbmdPcmRlciI6MSwiVGV4dCI6IiBldCBhbC4ifSx7IiRpZCI6IjI5IiwiRm9udFN0eWxlIjp7IiRpZCI6IjMwIiwiTmV1dHJhbCI6dHJ1ZX0sIlJlYWRpbmdPcmRlciI6MSwiVGV4dCI6IiwgMjAyMjsgTWF0b3BvdWxvcyJ9LHsiJGlkIjoiMzEiLCJGb250U3R5bGUiOnsiJGlkIjoiMzIiLCJJdGFsaWMiOnRydWV9LCJSZWFkaW5nT3JkZXIiOjEsIlRleHQiOiIgZXQgYWwuIn0seyIkaWQiOiIzMyIsIkZvbnRTdHlsZSI6eyIkaWQiOiIzNCIsIk5ldXRyYWwiOnRydWV9LCJSZWFkaW5nT3JkZXIiOjEsIlRleHQiOiIsIDIwMTQpIn1dfSwiVGFnIjoiQ2l0YXZpUGxhY2Vob2xkZXIjZjljNmNmN2UtYjJiYy00ZmFmLTg5YWUtZWJlNTUwMTliYzg5IiwiVGV4dCI6IihGcmVubmVzc29uIGV0IGFsLiwgMjAyMjsgTWF0b3BvdWxvcyBldCBhbC4sIDIwMTQpIiwiV0FJVmVyc2lvbiI6IjYuOC4wLjAifQ==}</w:instrText>
          </w:r>
          <w:r w:rsidR="00771E40" w:rsidRPr="00DD54E3">
            <w:rPr>
              <w:noProof/>
              <w:color w:val="000000" w:themeColor="text1"/>
              <w:lang w:val="en-GB"/>
            </w:rPr>
            <w:fldChar w:fldCharType="separate"/>
          </w:r>
          <w:r w:rsidR="00DA5AAE" w:rsidRPr="00DD54E3">
            <w:rPr>
              <w:noProof/>
              <w:color w:val="000000" w:themeColor="text1"/>
              <w:lang w:val="en-GB"/>
            </w:rPr>
            <w:t>(Frennesson</w:t>
          </w:r>
          <w:r w:rsidR="00DA5AAE" w:rsidRPr="00DD54E3">
            <w:rPr>
              <w:i/>
              <w:noProof/>
              <w:color w:val="000000" w:themeColor="text1"/>
              <w:lang w:val="en-GB"/>
            </w:rPr>
            <w:t xml:space="preserve"> et al.</w:t>
          </w:r>
          <w:r w:rsidR="00DA5AAE" w:rsidRPr="00DD54E3">
            <w:rPr>
              <w:noProof/>
              <w:color w:val="000000" w:themeColor="text1"/>
              <w:lang w:val="en-GB"/>
            </w:rPr>
            <w:t>, 2022; Matopoulos</w:t>
          </w:r>
          <w:r w:rsidR="00DA5AAE" w:rsidRPr="00DD54E3">
            <w:rPr>
              <w:i/>
              <w:noProof/>
              <w:color w:val="000000" w:themeColor="text1"/>
              <w:lang w:val="en-GB"/>
            </w:rPr>
            <w:t xml:space="preserve"> et al.</w:t>
          </w:r>
          <w:r w:rsidR="00DA5AAE" w:rsidRPr="00DD54E3">
            <w:rPr>
              <w:noProof/>
              <w:color w:val="000000" w:themeColor="text1"/>
              <w:lang w:val="en-GB"/>
            </w:rPr>
            <w:t>, 2014)</w:t>
          </w:r>
          <w:r w:rsidR="00771E40" w:rsidRPr="00DD54E3">
            <w:rPr>
              <w:noProof/>
              <w:color w:val="000000" w:themeColor="text1"/>
              <w:lang w:val="en-GB"/>
            </w:rPr>
            <w:fldChar w:fldCharType="end"/>
          </w:r>
        </w:sdtContent>
      </w:sdt>
      <w:r w:rsidRPr="00DD54E3">
        <w:rPr>
          <w:color w:val="000000" w:themeColor="text1"/>
          <w:lang w:val="en-GB"/>
        </w:rPr>
        <w:t xml:space="preserve">. Environmentally, local procurement reduces international transport carbon emissions and expatriate flights, yet </w:t>
      </w:r>
      <w:r w:rsidR="00085386" w:rsidRPr="00DD54E3">
        <w:rPr>
          <w:color w:val="000000" w:themeColor="text1"/>
          <w:lang w:val="en-GB"/>
        </w:rPr>
        <w:t xml:space="preserve">it is </w:t>
      </w:r>
      <w:r w:rsidRPr="00DD54E3">
        <w:rPr>
          <w:color w:val="000000" w:themeColor="text1"/>
          <w:lang w:val="en-GB"/>
        </w:rPr>
        <w:t xml:space="preserve">important to </w:t>
      </w:r>
      <w:r w:rsidR="00055BF8" w:rsidRPr="00DD54E3">
        <w:rPr>
          <w:color w:val="000000" w:themeColor="text1"/>
          <w:lang w:val="en-GB"/>
        </w:rPr>
        <w:t>factor</w:t>
      </w:r>
      <w:r w:rsidRPr="00DD54E3">
        <w:rPr>
          <w:color w:val="000000" w:themeColor="text1"/>
          <w:lang w:val="en-GB"/>
        </w:rPr>
        <w:t xml:space="preserve"> energy sources</w:t>
      </w:r>
      <w:r w:rsidR="002C3578" w:rsidRPr="00DD54E3">
        <w:rPr>
          <w:color w:val="000000" w:themeColor="text1"/>
          <w:lang w:val="en-GB"/>
        </w:rPr>
        <w:t xml:space="preserve"> and emissions</w:t>
      </w:r>
      <w:r w:rsidRPr="00DD54E3">
        <w:rPr>
          <w:color w:val="000000" w:themeColor="text1"/>
          <w:lang w:val="en-GB"/>
        </w:rPr>
        <w:t xml:space="preserve"> of local suppliers</w:t>
      </w:r>
      <w:r w:rsidR="00026463" w:rsidRPr="00DD54E3">
        <w:rPr>
          <w:color w:val="000000" w:themeColor="text1"/>
          <w:lang w:val="en-GB"/>
        </w:rPr>
        <w:t xml:space="preserve"> </w:t>
      </w:r>
      <w:sdt>
        <w:sdtPr>
          <w:rPr>
            <w:color w:val="000000" w:themeColor="text1"/>
            <w:lang w:val="en-GB"/>
          </w:rPr>
          <w:alias w:val="To edit, see citavi.com/edit"/>
          <w:tag w:val="CitaviPlaceholder#3593569b-5ba3-47a9-a2a2-3e6803b0c2e5"/>
          <w:id w:val="1648860551"/>
          <w:placeholder>
            <w:docPart w:val="DefaultPlaceholder_-1854013440"/>
          </w:placeholder>
        </w:sdtPr>
        <w:sdtContent>
          <w:r w:rsidR="00026463" w:rsidRPr="00DD54E3">
            <w:rPr>
              <w:noProof/>
              <w:color w:val="000000" w:themeColor="text1"/>
              <w:lang w:val="en-GB"/>
            </w:rPr>
            <w:fldChar w:fldCharType="begin"/>
          </w:r>
          <w:r w:rsidR="00000602" w:rsidRPr="00DD54E3">
            <w:rPr>
              <w:noProof/>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JkZTg3N2UxLTNjOWEtNGRhNy05YzIxLWRkMTFkYWFlMjdhMiIsIlJhbmdlTGVuZ3RoIjoyNSwiUmVmZXJlbmNlSWQiOiJkYjUxMGY5MC03NmQwLTQ0MDYtOWJmOC0xYjdkNTg4MWUzNTA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GluYSIsIkxhc3ROYW1lIjoiRnJlbm5lc3NvbiIsIlByb3RlY3RlZCI6ZmFsc2UsIlNleCI6MCwiQ3JlYXRlZEJ5IjoiX0FMSSIsIkNyZWF0ZWRPbiI6IjIwMjItMTAtMjhUMDc6Mjg6MjkiLCJNb2RpZmllZEJ5IjoiX0FMSSIsIklkIjoiOGYyZTIyMTQtMzdlZC00Y2Y1LWE5ZDctYTZkYjEzNjY5Y2ExIiwiTW9kaWZpZWRPbiI6IjIwMjItMTAtMjhUMDc6Mjg6MjkiLCJQcm9qZWN0Ijp7IiRpZCI6IjUiLCIkdHlwZSI6IlN3aXNzQWNhZGVtaWMuQ2l0YXZpLlByb2plY3QsIFN3aXNzQWNhZGVtaWMuQ2l0YXZpIn19LHsiJGlkIjoiNiIsIiR0eXBlIjoiU3dpc3NBY2FkZW1pYy5DaXRhdmkuUGVyc29uLCBTd2lzc0FjYWRlbWljLkNpdGF2aSIsIkZpcnN0TmFtZSI6IkpvYWtpbSIsIkxhc3ROYW1lIjoiS2VtYnJvIiwiUHJvdGVjdGVkIjpmYWxzZSwiU2V4IjowLCJDcmVhdGVkQnkiOiJfQUxJIiwiQ3JlYXRlZE9uIjoiMjAyMi0wMy0yM1QwNjowMToyOCIsIk1vZGlmaWVkQnkiOiJfQUxJIiwiSWQiOiJhZjM5Mzc4NC0zYTBiLTQ2MTctODNlYS01OTA4ZmZlMmJlMDgiLCJNb2RpZmllZE9uIjoiMjAyMi0wMy0yM1QwNjowMToyOCIsIlByb2plY3QiOnsiJHJlZiI6IjUifX0seyIkaWQiOiI3IiwiJHR5cGUiOiJTd2lzc0FjYWRlbWljLkNpdGF2aS5QZXJzb24sIFN3aXNzQWNhZGVtaWMuQ2l0YXZpIiwiRmlyc3ROYW1lIjoiSGFyd2luIiwiTGFzdE5hbWUiOiJWcmllcyIsIlByZWZpeCI6ImRlIiwiUHJvdGVjdGVkIjpmYWxzZSwiU2V4IjowLCJDcmVhdGVkQnkiOiJfQUxJIiwiQ3JlYXRlZE9uIjoiMjAyMi0xMC0yOFQwNzoyODoyOSIsIk1vZGlmaWVkQnkiOiJfQUxJIiwiSWQiOiI1Y2ZkMWRmYy03YjBjLTQyMjctYWYyMS0yY2EyYzFhMzFiZDAiLCJNb2RpZmllZE9uIjoiMjAyMi0xMC0yOFQwNzoyODoyOSIsIlByb2plY3QiOnsiJHJlZiI6IjUifX0seyIkaWQiOiI4IiwiJHR5cGUiOiJTd2lzc0FjYWRlbWljLkNpdGF2aS5QZXJzb24sIFN3aXNzQWNhZGVtaWMuQ2l0YXZpIiwiRmlyc3ROYW1lIjoiTWFyaWFubmUiLCJMYXN0TmFtZSI6IkphaHJlIiwiUHJvdGVjdGVkIjpmYWxzZSwiU2V4IjowLCJDcmVhdGVkQnkiOiJfQUxJIiwiQ3JlYXRlZE9uIjoiMjAyMi0wMy0xNFQwOToyODo0OCIsIk1vZGlmaWVkQnkiOiJfQUxJIiwiSWQiOiIzZWM1MDVjMC0yMTZjLTQzOWItYWIyMi1lZGM5NWFmZTk5NDciLCJNb2RpZmllZE9uIjoiMjAyMi0wMy0xNFQwOToyODo0OCIsIlByb2plY3QiOnsiJHJlZiI6IjUifX0seyIkaWQiOiI5IiwiJHR5cGUiOiJTd2lzc0FjYWRlbWljLkNpdGF2aS5QZXJzb24sIFN3aXNzQWNhZGVtaWMuQ2l0YXZpIiwiRmlyc3ROYW1lIjoiTHVrIiwiTGFzdE5hbWUiOiJ2YW4gV2Fzc2VuaG92ZSIsIlByb3RlY3RlZCI6ZmFsc2UsIlNleCI6MCwiQ3JlYXRlZEJ5IjoiX0FMSSIsIkNyZWF0ZWRPbiI6IjIwMjItMDMtMTRUMDg6Mzg6MzAiLCJNb2RpZmllZEJ5IjoiX0FMSSIsIklkIjoiOTVmNmQwODUtOWU3ZC00MGI5LWIzMTMtZWVlNDhmZTA1MzIwIiwiTW9kaWZpZWRPbiI6IjIwMjItMDMtMTRUMDg6Mzg6MzAiLCJQcm9qZWN0Ijp7IiRyZWYiOiI1In19XSwiQ2l0YXRpb25LZXlVcGRhdGVUeXBlIjowLCJDb2xsYWJvcmF0b3JzIjpbXSwiRG9pIjoiMTAuMTAxNi9qLmlqZHJyLjIwMjIuMTAzNDEwIiwiRWRpdG9ycyI6W10sIkV2YWx1YXRpb25Db21wbGV4aXR5IjowLCJFdmFsdWF0aW9uU291cmNlVGV4dEZvcm1hdCI6MCwiR3JvdXBzIjpb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AxNi9qLmlqZHJyLjIwMjIuMTAzNDEwIiwiVXJpU3RyaW5nIjoiaHR0cHM6Ly9kb2kub3JnLzEwLjEwMTYvai5pamRyci4yMDIyLjEwMzQxMC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S0xMlQxMDo0MDoyMSIsIk1vZGlmaWVkQnkiOiJfQUxJIiwiSWQiOiIzYWJiMmFjOC01NTk3LTQ4ZDgtYjI3Yy1jNGVmYTIyMGE2ZGEiLCJNb2RpZmllZE9uIjoiMjAyMi0xMS0xMlQxMDo0MDoyMSIsIlByb2plY3QiOnsiJHJlZiI6IjUifX1dLCJPcmdhbml6YXRpb25zIjpbXSwiT3RoZXJzSW52b2x2ZWQiOltdLCJQYWdlQ291bnQiOiIxIiwiUGFnZVJhbmdlIjoiPHNwPlxyXG4gIDxuPjEwMzQxMDwvbj5cclxuICA8aW4+dHJ1ZTwvaW4+XHJcbiAgPG9zPjEwMzQxMDwvb3M+XHJcbiAgPHBzPjEwMzQxMDwvcHM+XHJcbjwvc3A+XHJcbjxvcz4xMDM0MTA8L29zPiIsIlBlcmlvZGljYWwiOnsiJGlkIjoiMTMiLCIkdHlwZSI6IlN3aXNzQWNhZGVtaWMuQ2l0YXZpLlBlcmlvZGljYWwsIFN3aXNzQWNhZGVtaWMuQ2l0YXZpIiwiTmFtZSI6IkludGVybmF0aW9uYWwgSm91cm5hbCBvZiBEaXNhc3RlciBSaXNrIFJlZHVjdGlvbiIsIlBhZ2luYXRpb24iOjAsIlByb3RlY3RlZCI6ZmFsc2UsIkNyZWF0ZWRCeSI6Il9BbmpvbXNob2FlIiwiQ3JlYXRlZE9uIjoiMjAyMi0wMS0zMFQwNDozMTozOCIsIk1vZGlmaWVkQnkiOiJfQW5qb21zaG9hZSIsIklkIjoiYmFmNzdmNzYtM2Q0My00NjFmLWIzM2UtZTk1NTdkMjlmMmZjIiwiTW9kaWZpZWRPbiI6IjIwMjItMDEtMzBUMDQ6MzE6MzgiLCJQcm9qZWN0Ijp7IiRyZWYiOiI1In19LCJQdWJsaXNoZXJzIjpbXSwiUXVvdGF0aW9ucyI6W10sIlJlZmVyZW5jZVR5cGUiOiJKb3VybmFsQXJ0aWNsZSIsIlNob3J0VGl0bGUiOiJGcmVubmVzc29uLCBLZW1icm8gZXQgYWwuIDIwMjIg4oCTIEludGVybmF0aW9uYWwgaHVtYW5pdGFyaWFuIG9yZ2FuaXphdGlvbnPigJkgcGVyc3BlY3RpdmVzIiwiU2hvcnRUaXRsZVVwZGF0ZVR5cGUiOjAsIlNvdXJjZU9mQmlibGlvZ3JhcGhpY0luZm9ybWF0aW9uIjoiQ3Jvc3NSZWYiLCJTdGF0aWNJZHMiOlsiMDIzNWMxNGMtNDU2Zi00NGNmLTlmZTAtZGE2MjY5ZWFjY2M1Il0sIlRhYmxlT2ZDb250ZW50c0NvbXBsZXhpdHkiOjAsIlRhYmxlT2ZDb250ZW50c1NvdXJjZVRleHRGb3JtYXQiOjAsIlRhc2tzIjpbXSwiVGl0bGUiOiJJbnRlcm5hdGlvbmFsIGh1bWFuaXRhcmlhbiBvcmdhbml6YXRpb25z4oCZIHBlcnNwZWN0aXZlcyBvbiBsb2NhbGl6YXRpb24gZWZmb3J0cyIsIlRyYW5zbGF0b3JzIjpbXSwiWWVhciI6IjIwMjIiLCJZZWFyUmVzb2x2ZWQiOiIyMDIyIiwiQ3JlYXRlZEJ5IjoiX0FMSSIsIkNyZWF0ZWRPbiI6IjIwMjItMTEtMTJUMTA6NDA6MjEiLCJNb2RpZmllZEJ5IjoiX0FsaSIsIklkIjoiZGI1MTBmOTAtNzZkMC00NDA2LTliZjgtMWI3ZDU4ODFlMzUwIiwiTW9kaWZpZWRPbiI6IjIwMjMtMTAtMDJUMjI6Mjk6MTUiLCJQcm9qZWN0Ijp7IiRyZWYiOiI1In19LCJVc2VOdW1iZXJpbmdUeXBlT2ZQYXJlbnREb2N1bWVudCI6ZmFsc2V9XSwiRm9ybWF0dGVkVGV4dCI6eyIkaWQiOiIxNCIsIkNvdW50IjozLCJUZXh0VW5pdHMiOlt7IiRpZCI6IjE1IiwiRm9udFN0eWxlIjp7IiRpZCI6IjE2IiwiTmV1dHJhbCI6dHJ1ZX0sIlJlYWRpbmdPcmRlciI6MSwiVGV4dCI6IihGcmVubmVzc29uIn0seyIkaWQiOiIxNyIsIkZvbnRTdHlsZSI6eyIkaWQiOiIxOCIsIkl0YWxpYyI6dHJ1ZX0sIlJlYWRpbmdPcmRlciI6MSwiVGV4dCI6IiBldCBhbC4ifSx7IiRpZCI6IjE5IiwiRm9udFN0eWxlIjp7IiRpZCI6IjIwIiwiTmV1dHJhbCI6dHJ1ZX0sIlJlYWRpbmdPcmRlciI6MSwiVGV4dCI6IiwgMjAyMikifV19LCJUYWciOiJDaXRhdmlQbGFjZWhvbGRlciMzNTkzNTY5Yi01YmEzLTQ3YTktYTJhMi0zZTY4MDNiMGMyZTUiLCJUZXh0IjoiKEZyZW5uZXNzb24gZXQgYWwuLCAyMDIyKSIsIldBSVZlcnNpb24iOiI2LjguMC4wIn0=}</w:instrText>
          </w:r>
          <w:r w:rsidR="00026463" w:rsidRPr="00DD54E3">
            <w:rPr>
              <w:noProof/>
              <w:color w:val="000000" w:themeColor="text1"/>
              <w:lang w:val="en-GB"/>
            </w:rPr>
            <w:fldChar w:fldCharType="separate"/>
          </w:r>
          <w:r w:rsidR="00026463" w:rsidRPr="00DD54E3">
            <w:rPr>
              <w:noProof/>
              <w:color w:val="000000" w:themeColor="text1"/>
              <w:lang w:val="en-GB"/>
            </w:rPr>
            <w:t>(Frennesson</w:t>
          </w:r>
          <w:r w:rsidR="00026463" w:rsidRPr="00DD54E3">
            <w:rPr>
              <w:i/>
              <w:noProof/>
              <w:color w:val="000000" w:themeColor="text1"/>
              <w:lang w:val="en-GB"/>
            </w:rPr>
            <w:t xml:space="preserve"> et al.</w:t>
          </w:r>
          <w:r w:rsidR="00026463" w:rsidRPr="00DD54E3">
            <w:rPr>
              <w:noProof/>
              <w:color w:val="000000" w:themeColor="text1"/>
              <w:lang w:val="en-GB"/>
            </w:rPr>
            <w:t>, 2022)</w:t>
          </w:r>
          <w:r w:rsidR="00026463" w:rsidRPr="00DD54E3">
            <w:rPr>
              <w:noProof/>
              <w:color w:val="000000" w:themeColor="text1"/>
              <w:lang w:val="en-GB"/>
            </w:rPr>
            <w:fldChar w:fldCharType="end"/>
          </w:r>
        </w:sdtContent>
      </w:sdt>
      <w:r w:rsidRPr="00DD54E3">
        <w:rPr>
          <w:color w:val="000000" w:themeColor="text1"/>
          <w:lang w:val="en-GB"/>
        </w:rPr>
        <w:t xml:space="preserve">. </w:t>
      </w:r>
      <w:r w:rsidR="002C3521" w:rsidRPr="00DD54E3">
        <w:rPr>
          <w:color w:val="000000" w:themeColor="text1"/>
          <w:lang w:val="en-GB"/>
        </w:rPr>
        <w:t>Nonetheless, despite the increasing trend of locali</w:t>
      </w:r>
      <w:r w:rsidR="00ED15E8" w:rsidRPr="00DD54E3">
        <w:rPr>
          <w:color w:val="000000" w:themeColor="text1"/>
          <w:lang w:val="en-GB"/>
        </w:rPr>
        <w:t>s</w:t>
      </w:r>
      <w:r w:rsidR="002C3521" w:rsidRPr="00DD54E3">
        <w:rPr>
          <w:color w:val="000000" w:themeColor="text1"/>
          <w:lang w:val="en-GB"/>
        </w:rPr>
        <w:t>ation</w:t>
      </w:r>
      <w:r w:rsidR="00D80CC5" w:rsidRPr="00DD54E3">
        <w:rPr>
          <w:color w:val="000000" w:themeColor="text1"/>
          <w:lang w:val="en-GB"/>
        </w:rPr>
        <w:t>, a comprehensive understanding of how locali</w:t>
      </w:r>
      <w:r w:rsidR="00ED15E8" w:rsidRPr="00DD54E3">
        <w:rPr>
          <w:color w:val="000000" w:themeColor="text1"/>
          <w:lang w:val="en-GB"/>
        </w:rPr>
        <w:t>s</w:t>
      </w:r>
      <w:r w:rsidR="00D80CC5" w:rsidRPr="00DD54E3">
        <w:rPr>
          <w:color w:val="000000" w:themeColor="text1"/>
          <w:lang w:val="en-GB"/>
        </w:rPr>
        <w:t xml:space="preserve">ation impacts </w:t>
      </w:r>
      <w:r w:rsidR="0061301B" w:rsidRPr="00DD54E3">
        <w:rPr>
          <w:color w:val="000000" w:themeColor="text1"/>
          <w:lang w:val="en-GB"/>
        </w:rPr>
        <w:t xml:space="preserve">the </w:t>
      </w:r>
      <w:r w:rsidR="00FF2717" w:rsidRPr="00DD54E3">
        <w:rPr>
          <w:color w:val="000000" w:themeColor="text1"/>
          <w:lang w:val="en-GB"/>
        </w:rPr>
        <w:t>sustainability</w:t>
      </w:r>
      <w:r w:rsidR="00D80CC5" w:rsidRPr="00DD54E3">
        <w:rPr>
          <w:color w:val="000000" w:themeColor="text1"/>
          <w:lang w:val="en-GB"/>
        </w:rPr>
        <w:t xml:space="preserve"> of humanitarian operations is currently lacking.</w:t>
      </w:r>
      <w:r w:rsidR="004D6D5D" w:rsidRPr="00DD54E3">
        <w:rPr>
          <w:color w:val="000000" w:themeColor="text1"/>
          <w:lang w:val="en-GB"/>
        </w:rPr>
        <w:t xml:space="preserve"> </w:t>
      </w:r>
      <w:r w:rsidR="007952BA" w:rsidRPr="00DD54E3">
        <w:rPr>
          <w:color w:val="000000" w:themeColor="text1"/>
          <w:lang w:val="en-GB"/>
        </w:rPr>
        <w:t>L</w:t>
      </w:r>
      <w:r w:rsidR="004527A3" w:rsidRPr="00DD54E3">
        <w:rPr>
          <w:color w:val="000000" w:themeColor="text1"/>
          <w:lang w:val="en-GB"/>
        </w:rPr>
        <w:t>ocali</w:t>
      </w:r>
      <w:r w:rsidR="00ED15E8" w:rsidRPr="00DD54E3">
        <w:rPr>
          <w:color w:val="000000" w:themeColor="text1"/>
          <w:lang w:val="en-GB"/>
        </w:rPr>
        <w:t>s</w:t>
      </w:r>
      <w:r w:rsidR="004527A3" w:rsidRPr="00DD54E3">
        <w:rPr>
          <w:color w:val="000000" w:themeColor="text1"/>
          <w:lang w:val="en-GB"/>
        </w:rPr>
        <w:t>ation efforts req</w:t>
      </w:r>
      <w:r w:rsidR="0024297E" w:rsidRPr="00DD54E3">
        <w:rPr>
          <w:color w:val="000000" w:themeColor="text1"/>
          <w:lang w:val="en-GB"/>
        </w:rPr>
        <w:t xml:space="preserve">uire </w:t>
      </w:r>
      <w:r w:rsidR="00104F29" w:rsidRPr="00DD54E3">
        <w:rPr>
          <w:color w:val="000000" w:themeColor="text1"/>
          <w:lang w:val="en-GB"/>
        </w:rPr>
        <w:t xml:space="preserve">stable </w:t>
      </w:r>
      <w:r w:rsidR="0024297E" w:rsidRPr="00DD54E3">
        <w:rPr>
          <w:color w:val="000000" w:themeColor="text1"/>
          <w:lang w:val="en-GB"/>
        </w:rPr>
        <w:t>funding</w:t>
      </w:r>
      <w:r w:rsidR="00104F29" w:rsidRPr="00DD54E3">
        <w:rPr>
          <w:color w:val="000000" w:themeColor="text1"/>
          <w:lang w:val="en-GB"/>
        </w:rPr>
        <w:t xml:space="preserve"> sources</w:t>
      </w:r>
      <w:r w:rsidR="003027E2" w:rsidRPr="00DD54E3">
        <w:rPr>
          <w:color w:val="000000" w:themeColor="text1"/>
          <w:lang w:val="en-GB"/>
        </w:rPr>
        <w:t>,</w:t>
      </w:r>
      <w:r w:rsidR="0024297E" w:rsidRPr="00DD54E3">
        <w:rPr>
          <w:color w:val="000000" w:themeColor="text1"/>
          <w:lang w:val="en-GB"/>
        </w:rPr>
        <w:t xml:space="preserve"> lo</w:t>
      </w:r>
      <w:r w:rsidR="00A54521" w:rsidRPr="00DD54E3">
        <w:rPr>
          <w:color w:val="000000" w:themeColor="text1"/>
          <w:lang w:val="en-GB"/>
        </w:rPr>
        <w:t>n</w:t>
      </w:r>
      <w:r w:rsidR="0024297E" w:rsidRPr="00DD54E3">
        <w:rPr>
          <w:color w:val="000000" w:themeColor="text1"/>
          <w:lang w:val="en-GB"/>
        </w:rPr>
        <w:t xml:space="preserve">g-term </w:t>
      </w:r>
      <w:r w:rsidR="00FF2717" w:rsidRPr="00DD54E3">
        <w:rPr>
          <w:color w:val="000000" w:themeColor="text1"/>
          <w:lang w:val="en-GB"/>
        </w:rPr>
        <w:t>strategic</w:t>
      </w:r>
      <w:r w:rsidR="0024297E" w:rsidRPr="00DD54E3">
        <w:rPr>
          <w:color w:val="000000" w:themeColor="text1"/>
          <w:lang w:val="en-GB"/>
        </w:rPr>
        <w:t xml:space="preserve"> </w:t>
      </w:r>
      <w:r w:rsidR="00FF2717" w:rsidRPr="00DD54E3">
        <w:rPr>
          <w:color w:val="000000" w:themeColor="text1"/>
          <w:lang w:val="en-GB"/>
        </w:rPr>
        <w:t>partnership</w:t>
      </w:r>
      <w:r w:rsidR="00686B34" w:rsidRPr="00DD54E3">
        <w:rPr>
          <w:color w:val="000000" w:themeColor="text1"/>
          <w:lang w:val="en-GB"/>
        </w:rPr>
        <w:t>s</w:t>
      </w:r>
      <w:r w:rsidR="003027E2" w:rsidRPr="00DD54E3">
        <w:rPr>
          <w:color w:val="000000" w:themeColor="text1"/>
          <w:lang w:val="en-GB"/>
        </w:rPr>
        <w:t>,</w:t>
      </w:r>
      <w:r w:rsidR="0024297E" w:rsidRPr="00DD54E3">
        <w:rPr>
          <w:color w:val="000000" w:themeColor="text1"/>
          <w:lang w:val="en-GB"/>
        </w:rPr>
        <w:t xml:space="preserve"> and capacity sharing</w:t>
      </w:r>
      <w:r w:rsidR="00EA3D89" w:rsidRPr="00DD54E3">
        <w:rPr>
          <w:color w:val="000000" w:themeColor="text1"/>
          <w:lang w:val="en-GB"/>
        </w:rPr>
        <w:t xml:space="preserve"> </w:t>
      </w:r>
      <w:sdt>
        <w:sdtPr>
          <w:rPr>
            <w:color w:val="000000" w:themeColor="text1"/>
            <w:lang w:val="en-GB"/>
          </w:rPr>
          <w:alias w:val="To edit, see citavi.com/edit"/>
          <w:tag w:val="CitaviPlaceholder#2df180b0-f90e-4fe7-8804-ae7c7df58c1c"/>
          <w:id w:val="640078437"/>
          <w:placeholder>
            <w:docPart w:val="DefaultPlaceholder_-1854013440"/>
          </w:placeholder>
        </w:sdtPr>
        <w:sdtContent>
          <w:r w:rsidR="00046177"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UyOTNiNTY3LWU1NmUtNGEyMi05N2M4LWY5MDM0YTk3ZDRkYSIsIlJhbmdlTGVuZ3RoIjoyNCwiUmVmZXJlbmNlSWQiOiJiOGQ1ZTBmMS0yOGJjLTQxYzMtOWQxZi1lNDA5MjhhNjAwNm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XJpc3RpZGVzIiwiTGFzdE5hbWUiOiJNYXRvcG91bG9zIiwiUHJvdGVjdGVkIjpmYWxzZSwiU2V4IjowLCJDcmVhdGVkQnkiOiJfQUxJIiwiQ3JlYXRlZE9uIjoiMjAyMi0wMy0xMlQwNjo1Njo0OCIsIk1vZGlmaWVkQnkiOiJfQUxJIiwiSWQiOiJlYmYxZThlNy05NDQ4LTQ2M2QtYjA3MS0yZTI0ZGIwZmQ0ODIiLCJNb2RpZmllZE9uIjoiMjAyMi0wMy0xMlQwNjo1Njo0OCIsIlByb2plY3QiOnsiJGlkIjoiNSIsIiR0eXBlIjoiU3dpc3NBY2FkZW1pYy5DaXRhdmkuUHJvamVjdCwgU3dpc3NBY2FkZW1pYy5DaXRhdmkifX0seyIkaWQiOiI2IiwiJHR5cGUiOiJTd2lzc0FjYWRlbWljLkNpdGF2aS5QZXJzb24sIFN3aXNzQWNhZGVtaWMuQ2l0YXZpIiwiRmlyc3ROYW1lIjoiR3nDtm5neWkiLCJMYXN0TmFtZSI6IktvdsOhY3MiLCJQcm90ZWN0ZWQiOmZhbHNlLCJTZXgiOjAsIkNyZWF0ZWRCeSI6Il9BTEkiLCJDcmVhdGVkT24iOiIyMDIyLTAzLTEyVDA1OjU1OjM0IiwiTW9kaWZpZWRCeSI6Il9BTEkiLCJJZCI6IjJkODRkYTliLTVhODAtNDRjZi1hNWQ3LTlkYWExYzQzMmQ4NSIsIk1vZGlmaWVkT24iOiIyMDIyLTAzLTEyVDA1OjU1OjM0IiwiUHJvamVjdCI6eyIkcmVmIjoiNSJ9fSx7IiRpZCI6IjciLCIkdHlwZSI6IlN3aXNzQWNhZGVtaWMuQ2l0YXZpLlBlcnNvbiwgU3dpc3NBY2FkZW1pYy5DaXRhdmkiLCJGaXJzdE5hbWUiOiJPZHJhbiIsIkxhc3ROYW1lIjoiSGF5ZXMiLCJQcm90ZWN0ZWQiOmZhbHNlLCJTZXgiOjAsIkNyZWF0ZWRCeSI6Il9BTEkiLCJDcmVhdGVkT24iOiIyMDIyLTAzLTEyVDA2OjU2OjQ4IiwiTW9kaWZpZWRCeSI6Il9BTEkiLCJJZCI6ImY3YWNhMTJhLWM1OTEtNGI4Yi05YzFlLWMwNzA2MDczMTRiNyIsIk1vZGlmaWVkT24iOiIyMDIyLTAzLTEyVDA2OjU2OjQ4IiwiUHJvamVjdCI6eyIkcmVmIjoiNSJ9fV0sIkNpdGF0aW9uS2V5VXBkYXRlVHlwZSI6MCwiQ29sbGFib3JhdG9ycyI6W10sIkRvaSI6IjEwLjExMTEvZGVjaS4xMjA4NiIsIkVkaXRvcnMiOltdLCJFdmFsdWF0aW9uQ29tcGxleGl0eSI6MCwiRXZhbHVhdGlvblNvdXJjZVRleHRGb3JtYXQiOjAsIkdyb3VwcyI6W10sIkhhc0xhYmVsMSI6ZmFsc2UsIkhhc0xhYmVsMiI6ZmFsc2UsIktleXdvcmRzIjpbXSwiTGFuZ3VhZ2UiOiJlbiIsIkxhbmd1YWdlQ29kZSI6ImVuIi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ExL2RlY2kuMTIwODYiLCJVcmlTdHJpbmciOiJodHRwczovL2RvaS5vcmcvMTAuMTExMS9kZWNpLjEyMDg2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EwLTAzVDAyOjE1OjU5IiwiTW9kaWZpZWRCeSI6Il9BTEkiLCJJZCI6Ijc3Yzg4ZDc4LTFjYzUtNGQzZS05YWJmLWFkNDY4NWEzOWExNSIsIk1vZGlmaWVkT24iOiIyMDIyLTEwLTAzVDAyOjE1OjU5IiwiUHJvamVjdCI6eyIkcmVmIjoiNSJ9fV0sIk51bWJlciI6IjQiLCJPcmdhbml6YXRpb25zIjpbXSwiT3RoZXJzSW52b2x2ZWQiOltdLCJQYWdlQ291bnQiOiIyNiIsIlBhZ2VSYW5nZSI6IjxzcD5cclxuICA8bj42MjE8L24+XHJcbiAgPGluPnRydWU8L2luPlxyXG4gIDxvcz42MjE8L29zPlxyXG4gIDxwcz42MjE8L3BzPlxyXG48L3NwPlxyXG48ZXA+XHJcbiAgPG4+NjQ2PC9uPlxyXG4gIDxpbj50cnVlPC9pbj5cclxuICA8b3M+NjQ2PC9vcz5cclxuICA8cHM+NjQ2PC9wcz5cclxuPC9lcD5cclxuPG9zPjYyMS02NDY8L29zPiIsIlBlcmlvZGljYWwiOnsiJGlkIjoiMTEiLCIkdHlwZSI6IlN3aXNzQWNhZGVtaWMuQ2l0YXZpLlBlcmlvZGljYWwsIFN3aXNzQWNhZGVtaWMuQ2l0YXZpIiwiSXNzbiI6IjAwMTE3MzE1IiwiTmFtZSI6IkRlY2lzaW9uIFNjaWVuY2VzIiwiUGFnaW5hdGlvbiI6MCwiUHJvdGVjdGVkIjpmYWxzZSwiQ3JlYXRlZEJ5IjoiX0FMSSIsIkNyZWF0ZWRPbiI6IjIwMjItMDMtMTJUMDY6NTY6NDgiLCJNb2RpZmllZEJ5IjoiX0FMSSIsIklkIjoiY2NmNzdlNTctYjk3YS00ZjY1LTlmMDQtNTE4YWI5NGMzM2MyIiwiTW9kaWZpZWRPbiI6IjIwMjItMDMtMTJUMDY6NTY6NDgiLCJQcm9qZWN0Ijp7IiRyZWYiOiI1In19LCJQdWJsaXNoZXJzIjpbeyIkaWQiOiIxMiIsIiR0eXBlIjoiU3dpc3NBY2FkZW1pYy5DaXRhdmkuUHVibGlzaGVyLCBTd2lzc0FjYWRlbWljLkNpdGF2aSIsIk5hbWUiOiJXaWxleSIsIlByb3RlY3RlZCI6ZmFsc2UsIkNyZWF0ZWRCeSI6Il9hIiwiQ3JlYXRlZE9uIjoiMjAxNi0wNi0wM1QwNjoxMzozNiIsIk1vZGlmaWVkQnkiOiJfYSIsIklkIjoiNTgwZjcxYmQtZjNkYS00YWFkLWJhZDMtYzU3OTA3YzlmM2QzIiwiTW9kaWZpZWRPbiI6IjIwMTYtMDYtMDNUMDY6MTM6MzYiLCJQcm9qZWN0Ijp7IiRyZWYiOiI1In19XSwiUXVvdGF0aW9ucyI6W10sIlJlZmVyZW5jZVR5cGUiOiJKb3VybmFsQXJ0aWNsZSIsIlNob3J0VGl0bGUiOiJNYXRvcG91bG9zLCBLb3bDoWNzIGV0IGFsLiAyMDE0IOKAkyBMb2NhbCBSZXNvdXJjZXMgYW5kIFByb2N1cmVtZW50IFByYWN0aWNlcyIsIlNob3J0VGl0bGVVcGRhdGVUeXBlIjowLCJTb3VyY2VPZkJpYmxpb2dyYXBoaWNJbmZvcm1hdGlvbiI6IkNyb3NzUmVmIiwiU3RhdGljSWRzIjpbImU1MDE2YzY1LWE4NjktNGM3OS1hZWViLTcyOWIzNGFkNDU4MiJdLCJUYWJsZU9mQ29udGVudHNDb21wbGV4aXR5IjowLCJUYWJsZU9mQ29udGVudHNTb3VyY2VUZXh0Rm9ybWF0IjowLCJUYXNrcyI6W10sIlRpdGxlIjoiTG9jYWwgUmVzb3VyY2VzIGFuZCBQcm9jdXJlbWVudCBQcmFjdGljZXMgaW4gSHVtYW5pdGFyaWFuIFN1cHBseSBDaGFpbnM6IEFuIEVtcGlyaWNhbCBFeGFtaW5hdGlvbiBvZiBMYXJnZS1TY2FsZSBIb3VzZSBSZWNvbnN0cnVjdGlvbiBQcm9qZWN0cyIsIlRyYW5zbGF0b3JzIjpbXSwiVm9sdW1lIjoiNDUiLCJZZWFyIjoiMjAxNCIsIlllYXJSZXNvbHZlZCI6IjIwMTQiLCJDcmVhdGVkQnkiOiJfQUxJIiwiQ3JlYXRlZE9uIjoiMjAyMi0xMC0wM1QwMjoxNTo1OSIsIk1vZGlmaWVkQnkiOiJfQWxpIiwiSWQiOiJiOGQ1ZTBmMS0yOGJjLTQxYzMtOWQxZi1lNDA5MjhhNjAwNmYiLCJNb2RpZmllZE9uIjoiMjAyMy0xMC0wMlQyMjoyOToxNSIsIlByb2plY3QiOnsiJHJlZiI6IjUifX0sIlVzZU51bWJlcmluZ1R5cGVPZlBhcmVudERvY3VtZW50IjpmYWxzZX0seyIkaWQiOiIxMyIsIiR0eXBlIjoiU3dpc3NBY2FkZW1pYy5DaXRhdmkuQ2l0YXRpb25zLldvcmRQbGFjZWhvbGRlckVudHJ5LCBTd2lzc0FjYWRlbWljLkNpdGF2aSIsIklkIjoiMjZiNzllMDktMTBiMC00NDk5LWI1N2YtY2U1NzEwYTUwYTE5IiwiUmFuZ2VTdGFydCI6MjQsIlJhbmdlTGVuZ3RoIjoyNiwiUmVmZXJlbmNlSWQiOiI0YzY4OGY2Yy0xNjZmLTQ4ODAtODUzNS0yZmE4ZDc3YmE3NGMiLCJSZWZlcmVuY2UiOnsiJGlkIjoiMTQiLCIkdHlwZSI6IlN3aXNzQWNhZGVtaWMuQ2l0YXZpLlJlZmVyZW5jZSwgU3dpc3NBY2FkZW1pYy5DaXRhdmkiLCJBYnN0cmFjdENvbXBsZXhpdHkiOjAsIkFic3RyYWN0U291cmNlVGV4dEZvcm1hdCI6MCwiQXV0aG9ycyI6W3siJGlkIjoiMTUiLCIkdHlwZSI6IlN3aXNzQWNhZGVtaWMuQ2l0YXZpLlBlcnNvbiwgU3dpc3NBY2FkZW1pYy5DaXRhdmkiLCJGaXJzdE5hbWUiOiJMaW5hIiwiTGFzdE5hbWUiOiJGcmVubmVzc29uIiwiUHJvdGVjdGVkIjpmYWxzZSwiU2V4IjowLCJDcmVhdGVkQnkiOiJfQUxJIiwiQ3JlYXRlZE9uIjoiMjAyMi0xMC0yOFQwNzoyODoyOSIsIk1vZGlmaWVkQnkiOiJfQUxJIiwiSWQiOiI4ZjJlMjIxNC0zN2VkLTRjZjUtYTlkNy1hNmRiMTM2NjljYTEiLCJNb2RpZmllZE9uIjoiMjAyMi0xMC0yOFQwNzoyODoyOSIsIlByb2plY3QiOnsiJHJlZiI6IjUifX0seyIkaWQiOiIxNiIsIiR0eXBlIjoiU3dpc3NBY2FkZW1pYy5DaXRhdmkuUGVyc29uLCBTd2lzc0FjYWRlbWljLkNpdGF2aSIsIkZpcnN0TmFtZSI6IkpvYWtpbSIsIkxhc3ROYW1lIjoiS2VtYnJvIiwiUHJvdGVjdGVkIjpmYWxzZSwiU2V4IjowLCJDcmVhdGVkQnkiOiJfQUxJIiwiQ3JlYXRlZE9uIjoiMjAyMi0wMy0yM1QwNjowMToyOCIsIk1vZGlmaWVkQnkiOiJfQUxJIiwiSWQiOiJhZjM5Mzc4NC0zYTBiLTQ2MTctODNlYS01OTA4ZmZlMmJlMDgiLCJNb2RpZmllZE9uIjoiMjAyMi0wMy0yM1QwNjowMToyOCIsIlByb2plY3QiOnsiJHJlZiI6IjUifX0seyIkaWQiOiIxNyIsIiR0eXBlIjoiU3dpc3NBY2FkZW1pYy5DaXRhdmkuUGVyc29uLCBTd2lzc0FjYWRlbWljLkNpdGF2aSIsIkZpcnN0TmFtZSI6IkhhcndpbiIsIkxhc3ROYW1lIjoiVnJpZXMiLCJQcmVmaXgiOiJkZSIsIlByb3RlY3RlZCI6ZmFsc2UsIlNleCI6MCwiQ3JlYXRlZEJ5IjoiX0FMSSIsIkNyZWF0ZWRPbiI6IjIwMjItMTAtMjhUMDc6Mjg6MjkiLCJNb2RpZmllZEJ5IjoiX0FMSSIsIklkIjoiNWNmZDFkZmMtN2IwYy00MjI3LWFmMjEtMmNhMmMxYTMxYmQwIiwiTW9kaWZpZWRPbiI6IjIwMjItMTAtMjhUMDc6Mjg6MjkiLCJQcm9qZWN0Ijp7IiRyZWYiOiI1In19LHsiJGlkIjoiMTgiLCIkdHlwZSI6IlN3aXNzQWNhZGVtaWMuQ2l0YXZpLlBlcnNvbiwgU3dpc3NBY2FkZW1pYy5DaXRhdmkiLCJGaXJzdE5hbWUiOiJMdWsiLCJMYXN0TmFtZSI6InZhbiBXYXNzZW5ob3ZlIiwiUHJvdGVjdGVkIjpmYWxzZSwiU2V4IjowLCJDcmVhdGVkQnkiOiJfQUxJIiwiQ3JlYXRlZE9uIjoiMjAyMi0wMy0xNFQwODozODozMCIsIk1vZGlmaWVkQnkiOiJfQUxJIiwiSWQiOiI5NWY2ZDA4NS05ZTdkLTQwYjktYjMxMy1lZWU0OGZlMDUzMjAiLCJNb2RpZmllZE9uIjoiMjAyMi0wMy0xNFQwODozODozMCIsIlByb2plY3QiOnsiJHJlZiI6IjUifX0seyIkaWQiOiIxOSIsIiR0eXBlIjoiU3dpc3NBY2FkZW1pYy5DaXRhdmkuUGVyc29uLCBTd2lzc0FjYWRlbWljLkNpdGF2aSIsIkZpcnN0TmFtZSI6Ik1hcmlhbm5lIiwiTGFzdE5hbWUiOiJKYWhyZSIsIlByb3RlY3RlZCI6ZmFsc2UsIlNleCI6MCwiQ3JlYXRlZEJ5IjoiX0FMSSIsIkNyZWF0ZWRPbiI6IjIwMjItMDMtMTRUMDk6Mjg6NDgiLCJNb2RpZmllZEJ5IjoiX0FMSSIsIklkIjoiM2VjNTA1YzAtMjE2Yy00MzliLWFiMjItZWRjOTVhZmU5OTQ3IiwiTW9kaWZpZWRPbiI6IjIwMjItMDMtMTRUMDk6Mjg6NDgiLCJQcm9qZWN0Ijp7IiRyZWYiOiI1In19XSwiQ2l0YXRpb25LZXlVcGRhdGVUeXBlIjowLCJDb2xsYWJvcmF0b3JzIjpbXSwiRG9pIjoiMTAuMTEwOC9KSExTQ00tMDYtMjAyMC0wMDQ4IiwiRWRpdG9ycyI6W10sIkV2YWx1YXRpb25Db21wbGV4aXR5IjowLCJFdmFsdWF0aW9uU291cmNlVGV4dEZvcm1hdCI6MCwiR3JvdXBzIjpbXSwiSGFzTGFiZWwxIjpmYWxzZSwiSGFzTGFiZWwyIjpmYWxzZSwiS2V5d29yZHMiOltdLCJMb2NhdGlvbnMiOlt7IiRpZCI6IjIwIiwiJHR5cGUiOiJTd2lzc0FjYWRlbWljLkNpdGF2aS5Mb2NhdGlvbiwgU3dpc3NBY2FkZW1pYy5DaXRhdmkiLCJBZGRyZXNzIjp7IiRpZCI6IjIxIiwiJHR5cGUiOiJTd2lzc0FjYWRlbWljLkNpdGF2aS5MaW5rZWRSZXNvdXJjZSwgU3dpc3NBY2FkZW1pYy5DaXRhdmkiLCJMaW5rZWRSZXNvdXJjZVR5cGUiOjUsIk9yaWdpbmFsU3RyaW5nIjoiMTAuMTEwOC9KSExTQ00tMDYtMjAyMC0wMDQ4IiwiVXJpU3RyaW5nIjoiaHR0cHM6Ly9kb2kub3JnLzEwLjExMDgvSkhMU0NNLTA2LTIwMjAtMDA0OCIsIkxpbmtlZFJlc291cmNlU3RhdHVzIjo4LCJQcm9wZXJ0aWVzIjp7IiRpZCI6IjI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xMC0yOFQwNzoyODoyOSIsIk1vZGlmaWVkQnkiOiJfQUxJIiwiSWQiOiJiNzUyOGYxZi1jNDFjLTQ1YmYtOTgyYy0xM2JjYmQ1YjExZmYiLCJNb2RpZmllZE9uIjoiMjAyMi0xMC0yOFQwNzoyODoyOSIsIlByb2plY3QiOnsiJHJlZiI6IjUifX1dLCJOdW1iZXIiOiIxIiwiT3JnYW5pemF0aW9ucyI6W10sIk90aGVyc0ludm9sdmVkIjpbXSwiUGFnZUNvdW50IjoiMjYiLCJQYWdlUmFuZ2UiOiI8c3A+XHJcbiAgPG4+ODE8L24+XHJcbiAgPGluPnRydWU8L2luPlxyXG4gIDxvcz44MTwvb3M+XHJcbiAgPHBzPjgxPC9wcz5cclxuPC9zcD5cclxuPGVwPlxyXG4gIDxuPjEwNjwvbj5cclxuICA8aW4+dHJ1ZTwvaW4+XHJcbiAgPG9zPjEwNjwvb3M+XHJcbiAgPHBzPjEwNjwvcHM+XHJcbjwvZXA+XHJcbjxvcz44MS0xMDY8L29zPiIsIlBlcmlvZGljYWwiOnsiJGlkIjoiMjM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dLCJRdW90YXRpb25zIjpbXSwiUmVmZXJlbmNlVHlwZSI6IkpvdXJuYWxBcnRpY2xlIiwiU2hvcnRUaXRsZSI6IkZyZW5uZXNzb24sIEtlbWJybyBldCBhbC4gMjAyMSDigJMgTG9jYWxpc2F0aW9uIG9mIGxvZ2lzdGljcyBwcmVwYXJlZG5lc3MiLCJTaG9ydFRpdGxlVXBkYXRlVHlwZSI6MCwiU291cmNlT2ZCaWJsaW9ncmFwaGljSW5mb3JtYXRpb24iOiJDcm9zc1JlZiIsIlN0YXRpY0lkcyI6WyI5ZjU3NGUwYi03ZmY2LTQ5MTEtYjViYS0wZjI3NDI2ZGUxNzgiXSwiVGFibGVPZkNvbnRlbnRzQ29tcGxleGl0eSI6MCwiVGFibGVPZkNvbnRlbnRzU291cmNlVGV4dEZvcm1hdCI6MCwiVGFza3MiOltdLCJUaXRsZSI6IkxvY2FsaXNhdGlvbiBvZiBsb2dpc3RpY3MgcHJlcGFyZWRuZXNzIGluIGludGVybmF0aW9uYWwgaHVtYW5pdGFyaWFuIG9yZ2FuaXNhdGlvbnMiLCJUcmFuc2xhdG9ycyI6W10sIlZvbHVtZSI6IjExIiwiWWVhciI6IjIwMjEiLCJZZWFyUmVzb2x2ZWQiOiIyMDIxIiwiQ3JlYXRlZEJ5IjoiX0FMSSIsIkNyZWF0ZWRPbiI6IjIwMjItMTAtMjhUMDc6Mjg6MjkiLCJNb2RpZmllZEJ5IjoiX0FMSSIsIklkIjoiNGM2ODhmNmMtMTY2Zi00ODgwLTg1MzUtMmZhOGQ3N2JhNzRjIiwiTW9kaWZpZWRPbiI6IjIwMjItMTAtMzFUMDU6MjI6MjciLCJQcm9qZWN0Ijp7IiRyZWYiOiI1In19LCJVc2VOdW1iZXJpbmdUeXBlT2ZQYXJlbnREb2N1bWVudCI6ZmFsc2V9XSwiRm9ybWF0dGVkVGV4dCI6eyIkaWQiOiIyNCIsIkNvdW50Ijo1LCJUZXh0VW5pdHMiOlt7IiRpZCI6IjI1IiwiRm9udFN0eWxlIjp7IiRpZCI6IjI2IiwiTmV1dHJhbCI6dHJ1ZX0sIlJlYWRpbmdPcmRlciI6MSwiVGV4dCI6IihNYXRvcG91bG9zIn0seyIkaWQiOiIyNyIsIkZvbnRTdHlsZSI6eyIkaWQiOiIyOCIsIkl0YWxpYyI6dHJ1ZX0sIlJlYWRpbmdPcmRlciI6MSwiVGV4dCI6IiBldCBhbC4ifSx7IiRpZCI6IjI5IiwiRm9udFN0eWxlIjp7IiRpZCI6IjMwIiwiTmV1dHJhbCI6dHJ1ZX0sIlJlYWRpbmdPcmRlciI6MSwiVGV4dCI6IiwgMjAxNDsgRnJlbm5lc3NvbiJ9LHsiJGlkIjoiMzEiLCJGb250U3R5bGUiOnsiJGlkIjoiMzIiLCJJdGFsaWMiOnRydWV9LCJSZWFkaW5nT3JkZXIiOjEsIlRleHQiOiIgZXQgYWwuIn0seyIkaWQiOiIzMyIsIkZvbnRTdHlsZSI6eyIkaWQiOiIzNCIsIk5ldXRyYWwiOnRydWV9LCJSZWFkaW5nT3JkZXIiOjEsIlRleHQiOiIsIDIwMjEpIn1dfSwiVGFnIjoiQ2l0YXZpUGxhY2Vob2xkZXIjMmRmMTgwYjAtZjkwZS00ZmU3LTg4MDQtYWU3YzdkZjU4YzFjIiwiVGV4dCI6IihNYXRvcG91bG9zIGV0IGFsLiwgMjAxNDsgRnJlbm5lc3NvbiBldCBhbC4sIDIwMjEpIiwiV0FJVmVyc2lvbiI6IjYuOC4wLjAifQ==}</w:instrText>
          </w:r>
          <w:r w:rsidR="00046177" w:rsidRPr="00DD54E3">
            <w:rPr>
              <w:color w:val="000000" w:themeColor="text1"/>
              <w:lang w:val="en-GB"/>
            </w:rPr>
            <w:fldChar w:fldCharType="separate"/>
          </w:r>
          <w:r w:rsidR="00B10F20" w:rsidRPr="00DD54E3">
            <w:rPr>
              <w:color w:val="000000" w:themeColor="text1"/>
              <w:lang w:val="en-GB"/>
            </w:rPr>
            <w:t>(Matopoulos</w:t>
          </w:r>
          <w:r w:rsidR="00B10F20" w:rsidRPr="00DD54E3">
            <w:rPr>
              <w:i/>
              <w:color w:val="000000" w:themeColor="text1"/>
              <w:lang w:val="en-GB"/>
            </w:rPr>
            <w:t xml:space="preserve"> et al.</w:t>
          </w:r>
          <w:r w:rsidR="00B10F20" w:rsidRPr="00DD54E3">
            <w:rPr>
              <w:color w:val="000000" w:themeColor="text1"/>
              <w:lang w:val="en-GB"/>
            </w:rPr>
            <w:t>, 2014; Frennesson</w:t>
          </w:r>
          <w:r w:rsidR="00B10F20" w:rsidRPr="00DD54E3">
            <w:rPr>
              <w:i/>
              <w:color w:val="000000" w:themeColor="text1"/>
              <w:lang w:val="en-GB"/>
            </w:rPr>
            <w:t xml:space="preserve"> et al.</w:t>
          </w:r>
          <w:r w:rsidR="00B10F20" w:rsidRPr="00DD54E3">
            <w:rPr>
              <w:color w:val="000000" w:themeColor="text1"/>
              <w:lang w:val="en-GB"/>
            </w:rPr>
            <w:t>, 2021)</w:t>
          </w:r>
          <w:r w:rsidR="00046177" w:rsidRPr="00DD54E3">
            <w:rPr>
              <w:color w:val="000000" w:themeColor="text1"/>
              <w:lang w:val="en-GB"/>
            </w:rPr>
            <w:fldChar w:fldCharType="end"/>
          </w:r>
        </w:sdtContent>
      </w:sdt>
      <w:r w:rsidR="0024297E" w:rsidRPr="00DD54E3">
        <w:rPr>
          <w:color w:val="000000" w:themeColor="text1"/>
          <w:lang w:val="en-GB"/>
        </w:rPr>
        <w:t xml:space="preserve">. </w:t>
      </w:r>
      <w:r w:rsidR="002423AB" w:rsidRPr="00DD54E3">
        <w:rPr>
          <w:color w:val="000000" w:themeColor="text1"/>
          <w:lang w:val="en-GB"/>
        </w:rPr>
        <w:t>Therefore</w:t>
      </w:r>
      <w:r w:rsidR="00686B34" w:rsidRPr="00DD54E3">
        <w:rPr>
          <w:color w:val="000000" w:themeColor="text1"/>
          <w:lang w:val="en-GB"/>
        </w:rPr>
        <w:t>,</w:t>
      </w:r>
      <w:r w:rsidR="002423AB" w:rsidRPr="00DD54E3">
        <w:rPr>
          <w:color w:val="000000" w:themeColor="text1"/>
          <w:lang w:val="en-GB"/>
        </w:rPr>
        <w:t xml:space="preserve"> </w:t>
      </w:r>
      <w:r w:rsidR="00437CCF" w:rsidRPr="00DD54E3">
        <w:rPr>
          <w:color w:val="000000" w:themeColor="text1"/>
          <w:lang w:val="en-GB"/>
        </w:rPr>
        <w:t>addressing</w:t>
      </w:r>
      <w:r w:rsidR="002423AB" w:rsidRPr="00DD54E3">
        <w:rPr>
          <w:color w:val="000000" w:themeColor="text1"/>
          <w:lang w:val="en-GB"/>
        </w:rPr>
        <w:t xml:space="preserve"> </w:t>
      </w:r>
      <w:r w:rsidR="00D40DEA" w:rsidRPr="00DD54E3">
        <w:rPr>
          <w:color w:val="000000" w:themeColor="text1"/>
          <w:lang w:val="en-GB"/>
        </w:rPr>
        <w:t xml:space="preserve">how </w:t>
      </w:r>
      <w:r w:rsidR="002423AB" w:rsidRPr="00DD54E3">
        <w:rPr>
          <w:color w:val="000000" w:themeColor="text1"/>
          <w:lang w:val="en-GB"/>
        </w:rPr>
        <w:t xml:space="preserve">funding </w:t>
      </w:r>
      <w:r w:rsidR="00137F0A" w:rsidRPr="00DD54E3">
        <w:rPr>
          <w:color w:val="000000" w:themeColor="text1"/>
          <w:lang w:val="en-GB"/>
        </w:rPr>
        <w:t>and partnership models</w:t>
      </w:r>
      <w:r w:rsidR="003027E2" w:rsidRPr="00DD54E3">
        <w:rPr>
          <w:color w:val="000000" w:themeColor="text1"/>
          <w:lang w:val="en-GB"/>
        </w:rPr>
        <w:t xml:space="preserve"> could impact </w:t>
      </w:r>
      <w:r w:rsidR="0008514E" w:rsidRPr="00DD54E3">
        <w:rPr>
          <w:color w:val="000000" w:themeColor="text1"/>
          <w:lang w:val="en-GB"/>
        </w:rPr>
        <w:t>sustainable locally led HSCs</w:t>
      </w:r>
      <w:r w:rsidR="00D40DEA" w:rsidRPr="00DD54E3">
        <w:rPr>
          <w:color w:val="000000" w:themeColor="text1"/>
          <w:lang w:val="en-GB"/>
        </w:rPr>
        <w:t xml:space="preserve"> is </w:t>
      </w:r>
      <w:r w:rsidR="00104F29" w:rsidRPr="00DD54E3">
        <w:rPr>
          <w:color w:val="000000" w:themeColor="text1"/>
          <w:lang w:val="en-GB"/>
        </w:rPr>
        <w:t xml:space="preserve">important but still </w:t>
      </w:r>
      <w:r w:rsidR="00BD1BE3" w:rsidRPr="00DD54E3">
        <w:rPr>
          <w:color w:val="000000" w:themeColor="text1"/>
          <w:lang w:val="en-GB"/>
        </w:rPr>
        <w:t>poorly understood in the literature.</w:t>
      </w:r>
      <w:r w:rsidR="00A1266F" w:rsidRPr="00DD54E3">
        <w:rPr>
          <w:color w:val="000000" w:themeColor="text1"/>
          <w:lang w:val="en-GB"/>
        </w:rPr>
        <w:t xml:space="preserve"> </w:t>
      </w:r>
      <w:r w:rsidR="00E02356" w:rsidRPr="00DD54E3">
        <w:rPr>
          <w:color w:val="000000" w:themeColor="text1"/>
          <w:lang w:val="en-GB"/>
        </w:rPr>
        <w:t xml:space="preserve">These findings lead to the following research proposition: </w:t>
      </w:r>
    </w:p>
    <w:p w14:paraId="00B12D5A" w14:textId="282589D9" w:rsidR="009E6618" w:rsidRPr="00DD54E3" w:rsidRDefault="009E6618" w:rsidP="00593FE2">
      <w:pPr>
        <w:rPr>
          <w:color w:val="000000" w:themeColor="text1"/>
          <w:lang w:val="en-GB"/>
        </w:rPr>
      </w:pPr>
    </w:p>
    <w:p w14:paraId="43260D7E" w14:textId="3C76D003" w:rsidR="009E6618" w:rsidRPr="00DD54E3" w:rsidRDefault="00511564" w:rsidP="009F65B1">
      <w:pPr>
        <w:ind w:left="144" w:firstLine="648"/>
        <w:rPr>
          <w:color w:val="000000" w:themeColor="text1"/>
          <w:lang w:val="en-GB"/>
        </w:rPr>
      </w:pPr>
      <w:r w:rsidRPr="00DD54E3">
        <w:rPr>
          <w:b/>
          <w:i/>
          <w:color w:val="000000" w:themeColor="text1"/>
          <w:lang w:val="en-GB"/>
        </w:rPr>
        <w:t xml:space="preserve">Proposition </w:t>
      </w:r>
      <w:r w:rsidR="000A6D50" w:rsidRPr="00DD54E3">
        <w:rPr>
          <w:b/>
          <w:i/>
          <w:color w:val="000000" w:themeColor="text1"/>
          <w:lang w:val="en-GB"/>
        </w:rPr>
        <w:t>4</w:t>
      </w:r>
      <w:r w:rsidRPr="00DD54E3">
        <w:rPr>
          <w:b/>
          <w:i/>
          <w:color w:val="000000" w:themeColor="text1"/>
          <w:lang w:val="en-GB"/>
        </w:rPr>
        <w:t>.</w:t>
      </w:r>
      <w:r w:rsidRPr="00DD54E3">
        <w:rPr>
          <w:i/>
          <w:color w:val="000000" w:themeColor="text1"/>
          <w:lang w:val="en-GB"/>
        </w:rPr>
        <w:t xml:space="preserve"> </w:t>
      </w:r>
      <w:r w:rsidR="004D4240" w:rsidRPr="00DD54E3">
        <w:rPr>
          <w:i/>
          <w:iCs/>
          <w:color w:val="000000" w:themeColor="text1"/>
          <w:lang w:val="en-GB"/>
        </w:rPr>
        <w:t>L</w:t>
      </w:r>
      <w:r w:rsidR="00C33A0F" w:rsidRPr="00DD54E3">
        <w:rPr>
          <w:i/>
          <w:iCs/>
          <w:color w:val="000000" w:themeColor="text1"/>
          <w:lang w:val="en-GB"/>
        </w:rPr>
        <w:t>ocali</w:t>
      </w:r>
      <w:r w:rsidR="00ED15E8" w:rsidRPr="00DD54E3">
        <w:rPr>
          <w:i/>
          <w:iCs/>
          <w:color w:val="000000" w:themeColor="text1"/>
          <w:lang w:val="en-GB"/>
        </w:rPr>
        <w:t>s</w:t>
      </w:r>
      <w:r w:rsidR="00C33A0F" w:rsidRPr="00DD54E3">
        <w:rPr>
          <w:i/>
          <w:iCs/>
          <w:color w:val="000000" w:themeColor="text1"/>
          <w:lang w:val="en-GB"/>
        </w:rPr>
        <w:t>ation</w:t>
      </w:r>
      <w:r w:rsidR="00C33A0F" w:rsidRPr="00DD54E3">
        <w:rPr>
          <w:i/>
          <w:color w:val="000000" w:themeColor="text1"/>
          <w:lang w:val="en-GB"/>
        </w:rPr>
        <w:t xml:space="preserve"> </w:t>
      </w:r>
      <w:r w:rsidR="00A07159" w:rsidRPr="00DD54E3">
        <w:rPr>
          <w:i/>
          <w:color w:val="000000" w:themeColor="text1"/>
          <w:lang w:val="en-GB"/>
        </w:rPr>
        <w:t xml:space="preserve">efforts </w:t>
      </w:r>
      <w:r w:rsidR="00C17B8F" w:rsidRPr="00DD54E3">
        <w:rPr>
          <w:i/>
          <w:color w:val="000000" w:themeColor="text1"/>
          <w:lang w:val="en-GB"/>
        </w:rPr>
        <w:t>result in</w:t>
      </w:r>
      <w:r w:rsidR="00A07159" w:rsidRPr="00DD54E3">
        <w:rPr>
          <w:i/>
          <w:color w:val="000000" w:themeColor="text1"/>
          <w:lang w:val="en-GB"/>
        </w:rPr>
        <w:t xml:space="preserve"> </w:t>
      </w:r>
      <w:r w:rsidR="005B095C" w:rsidRPr="00DD54E3">
        <w:rPr>
          <w:i/>
          <w:color w:val="000000" w:themeColor="text1"/>
          <w:lang w:val="en-GB"/>
        </w:rPr>
        <w:t xml:space="preserve">more </w:t>
      </w:r>
      <w:r w:rsidR="00A07159" w:rsidRPr="00DD54E3">
        <w:rPr>
          <w:i/>
          <w:color w:val="000000" w:themeColor="text1"/>
          <w:lang w:val="en-GB"/>
        </w:rPr>
        <w:t>sustainable locally</w:t>
      </w:r>
      <w:r w:rsidR="00137F0A" w:rsidRPr="00DD54E3">
        <w:rPr>
          <w:i/>
          <w:iCs/>
          <w:color w:val="000000" w:themeColor="text1"/>
          <w:lang w:val="en-GB"/>
        </w:rPr>
        <w:t xml:space="preserve"> </w:t>
      </w:r>
      <w:r w:rsidR="00A07159" w:rsidRPr="00DD54E3">
        <w:rPr>
          <w:i/>
          <w:color w:val="000000" w:themeColor="text1"/>
          <w:lang w:val="en-GB"/>
        </w:rPr>
        <w:t xml:space="preserve">led HSCs </w:t>
      </w:r>
      <w:r w:rsidR="00E9201A" w:rsidRPr="00DD54E3">
        <w:rPr>
          <w:i/>
          <w:color w:val="000000" w:themeColor="text1"/>
          <w:lang w:val="en-GB"/>
        </w:rPr>
        <w:t xml:space="preserve">contingent on </w:t>
      </w:r>
      <w:r w:rsidR="00104F29" w:rsidRPr="00DD54E3">
        <w:rPr>
          <w:i/>
          <w:color w:val="000000" w:themeColor="text1"/>
          <w:lang w:val="en-GB"/>
        </w:rPr>
        <w:t xml:space="preserve">stable </w:t>
      </w:r>
      <w:r w:rsidR="00A07159" w:rsidRPr="00DD54E3">
        <w:rPr>
          <w:i/>
          <w:color w:val="000000" w:themeColor="text1"/>
          <w:lang w:val="en-GB"/>
        </w:rPr>
        <w:t>funding</w:t>
      </w:r>
      <w:r w:rsidR="00104F29" w:rsidRPr="00DD54E3">
        <w:rPr>
          <w:i/>
          <w:color w:val="000000" w:themeColor="text1"/>
          <w:lang w:val="en-GB"/>
        </w:rPr>
        <w:t xml:space="preserve"> sources</w:t>
      </w:r>
      <w:r w:rsidR="00A07159" w:rsidRPr="00DD54E3">
        <w:rPr>
          <w:i/>
          <w:color w:val="000000" w:themeColor="text1"/>
          <w:lang w:val="en-GB"/>
        </w:rPr>
        <w:t xml:space="preserve">, strategic partnerships with international HOs, and </w:t>
      </w:r>
      <w:r w:rsidR="00137F0A" w:rsidRPr="00DD54E3">
        <w:rPr>
          <w:i/>
          <w:color w:val="000000" w:themeColor="text1"/>
          <w:lang w:val="en-GB"/>
        </w:rPr>
        <w:t>capacity-sharing models</w:t>
      </w:r>
      <w:r w:rsidR="00137F0A" w:rsidRPr="00DD54E3">
        <w:rPr>
          <w:i/>
          <w:iCs/>
          <w:color w:val="000000" w:themeColor="text1"/>
          <w:lang w:val="en-GB"/>
        </w:rPr>
        <w:t>.</w:t>
      </w:r>
    </w:p>
    <w:p w14:paraId="0F777F14" w14:textId="77777777" w:rsidR="009E6618" w:rsidRPr="00DD54E3" w:rsidRDefault="009E6618" w:rsidP="00593FE2">
      <w:pPr>
        <w:rPr>
          <w:color w:val="000000" w:themeColor="text1"/>
          <w:lang w:val="en-GB"/>
        </w:rPr>
      </w:pPr>
    </w:p>
    <w:p w14:paraId="6D1A3B0C" w14:textId="4182B2F4" w:rsidR="00C14167" w:rsidRPr="00DD54E3" w:rsidRDefault="00C14167" w:rsidP="00232903">
      <w:pPr>
        <w:pStyle w:val="Heading2"/>
        <w:jc w:val="left"/>
        <w:rPr>
          <w:color w:val="000000" w:themeColor="text1"/>
          <w:lang w:val="en-GB"/>
        </w:rPr>
      </w:pPr>
      <w:r w:rsidRPr="00DD54E3">
        <w:rPr>
          <w:color w:val="000000" w:themeColor="text1"/>
          <w:lang w:val="en-GB"/>
        </w:rPr>
        <w:t xml:space="preserve">Supply management capabilities: </w:t>
      </w:r>
      <w:r w:rsidR="005013DA" w:rsidRPr="00DD54E3">
        <w:rPr>
          <w:color w:val="000000" w:themeColor="text1"/>
          <w:lang w:val="en-GB"/>
        </w:rPr>
        <w:t>L</w:t>
      </w:r>
      <w:r w:rsidRPr="00DD54E3">
        <w:rPr>
          <w:color w:val="000000" w:themeColor="text1"/>
          <w:lang w:val="en-GB"/>
        </w:rPr>
        <w:t xml:space="preserve">everaging network orchestration and choreography </w:t>
      </w:r>
    </w:p>
    <w:p w14:paraId="5275110B" w14:textId="6118D4EF" w:rsidR="00D5753A" w:rsidRPr="00DD54E3" w:rsidRDefault="004D6925" w:rsidP="00B15B5A">
      <w:pPr>
        <w:rPr>
          <w:color w:val="000000" w:themeColor="text1"/>
          <w:lang w:val="en-GB"/>
        </w:rPr>
      </w:pPr>
      <w:r w:rsidRPr="00DD54E3">
        <w:rPr>
          <w:color w:val="000000" w:themeColor="text1"/>
          <w:lang w:val="en-GB"/>
        </w:rPr>
        <w:t>Sustainability in the humanitarian sector goes beyond the scope of a single HO</w:t>
      </w:r>
      <w:r w:rsidR="00ED15E8" w:rsidRPr="00DD54E3">
        <w:rPr>
          <w:color w:val="000000" w:themeColor="text1"/>
          <w:lang w:val="en-GB"/>
        </w:rPr>
        <w:t>’</w:t>
      </w:r>
      <w:r w:rsidRPr="00DD54E3">
        <w:rPr>
          <w:color w:val="000000" w:themeColor="text1"/>
          <w:lang w:val="en-GB"/>
        </w:rPr>
        <w:t>s operation and requires the collaboration</w:t>
      </w:r>
      <w:r w:rsidR="00DD5837" w:rsidRPr="00DD54E3">
        <w:rPr>
          <w:color w:val="000000" w:themeColor="text1"/>
          <w:lang w:val="en-GB"/>
        </w:rPr>
        <w:t xml:space="preserve"> and resource sharing</w:t>
      </w:r>
      <w:r w:rsidRPr="00DD54E3">
        <w:rPr>
          <w:color w:val="000000" w:themeColor="text1"/>
          <w:lang w:val="en-GB"/>
        </w:rPr>
        <w:t xml:space="preserve"> of </w:t>
      </w:r>
      <w:r w:rsidR="00F3070D" w:rsidRPr="00DD54E3">
        <w:rPr>
          <w:color w:val="000000" w:themeColor="text1"/>
          <w:lang w:val="en-GB"/>
        </w:rPr>
        <w:t xml:space="preserve">key </w:t>
      </w:r>
      <w:r w:rsidRPr="00DD54E3">
        <w:rPr>
          <w:color w:val="000000" w:themeColor="text1"/>
          <w:lang w:val="en-GB"/>
        </w:rPr>
        <w:t>humanitarian players.</w:t>
      </w:r>
      <w:r w:rsidR="00477CF0" w:rsidRPr="00DD54E3">
        <w:rPr>
          <w:color w:val="000000" w:themeColor="text1"/>
          <w:lang w:val="en-GB"/>
        </w:rPr>
        <w:t xml:space="preserve"> </w:t>
      </w:r>
      <w:r w:rsidR="0059169D" w:rsidRPr="00DD54E3">
        <w:rPr>
          <w:color w:val="000000" w:themeColor="text1"/>
          <w:lang w:val="en-GB"/>
        </w:rPr>
        <w:t xml:space="preserve">Despite an increasing </w:t>
      </w:r>
      <w:r w:rsidR="00137F0A" w:rsidRPr="00DD54E3">
        <w:rPr>
          <w:color w:val="000000" w:themeColor="text1"/>
          <w:lang w:val="en-GB"/>
        </w:rPr>
        <w:t>emphasis on and</w:t>
      </w:r>
      <w:r w:rsidR="00DD5837" w:rsidRPr="00DD54E3">
        <w:rPr>
          <w:color w:val="000000" w:themeColor="text1"/>
          <w:lang w:val="en-GB"/>
        </w:rPr>
        <w:t xml:space="preserve"> </w:t>
      </w:r>
      <w:r w:rsidR="00137F0A" w:rsidRPr="00DD54E3">
        <w:rPr>
          <w:color w:val="000000" w:themeColor="text1"/>
          <w:lang w:val="en-GB"/>
        </w:rPr>
        <w:t>trend towards collaborative</w:t>
      </w:r>
      <w:r w:rsidR="0059169D" w:rsidRPr="00DD54E3">
        <w:rPr>
          <w:color w:val="000000" w:themeColor="text1"/>
          <w:lang w:val="en-GB"/>
        </w:rPr>
        <w:t xml:space="preserve"> approach</w:t>
      </w:r>
      <w:r w:rsidR="004D4240" w:rsidRPr="00DD54E3">
        <w:rPr>
          <w:color w:val="000000" w:themeColor="text1"/>
          <w:lang w:val="en-GB"/>
        </w:rPr>
        <w:t>es</w:t>
      </w:r>
      <w:r w:rsidR="0059169D" w:rsidRPr="00DD54E3">
        <w:rPr>
          <w:color w:val="000000" w:themeColor="text1"/>
          <w:lang w:val="en-GB"/>
        </w:rPr>
        <w:t xml:space="preserve"> in the humanitarian sector, existing </w:t>
      </w:r>
      <w:r w:rsidR="00F3070D" w:rsidRPr="00DD54E3">
        <w:rPr>
          <w:color w:val="000000" w:themeColor="text1"/>
          <w:lang w:val="en-GB"/>
        </w:rPr>
        <w:t xml:space="preserve">sustainability </w:t>
      </w:r>
      <w:r w:rsidR="004D4240" w:rsidRPr="00DD54E3">
        <w:rPr>
          <w:color w:val="000000" w:themeColor="text1"/>
          <w:lang w:val="en-GB"/>
        </w:rPr>
        <w:t>efforts</w:t>
      </w:r>
      <w:r w:rsidR="0059169D" w:rsidRPr="00DD54E3">
        <w:rPr>
          <w:color w:val="000000" w:themeColor="text1"/>
          <w:lang w:val="en-GB"/>
        </w:rPr>
        <w:t xml:space="preserve"> are </w:t>
      </w:r>
      <w:r w:rsidR="007F02FD" w:rsidRPr="00DD54E3">
        <w:rPr>
          <w:color w:val="000000" w:themeColor="text1"/>
          <w:lang w:val="en-GB"/>
        </w:rPr>
        <w:t xml:space="preserve">mainly </w:t>
      </w:r>
      <w:r w:rsidR="0059169D" w:rsidRPr="00DD54E3">
        <w:rPr>
          <w:color w:val="000000" w:themeColor="text1"/>
          <w:lang w:val="en-GB"/>
        </w:rPr>
        <w:t xml:space="preserve">focused on </w:t>
      </w:r>
      <w:r w:rsidR="001C15C6" w:rsidRPr="00DD54E3">
        <w:rPr>
          <w:color w:val="000000" w:themeColor="text1"/>
          <w:lang w:val="en-GB"/>
        </w:rPr>
        <w:t xml:space="preserve">the </w:t>
      </w:r>
      <w:r w:rsidR="005F1356" w:rsidRPr="00DD54E3">
        <w:rPr>
          <w:color w:val="000000" w:themeColor="text1"/>
          <w:lang w:val="en-GB"/>
        </w:rPr>
        <w:t xml:space="preserve">horizontal coordination of a network </w:t>
      </w:r>
      <w:r w:rsidR="001C15C6" w:rsidRPr="00DD54E3">
        <w:rPr>
          <w:color w:val="000000" w:themeColor="text1"/>
          <w:lang w:val="en-GB"/>
        </w:rPr>
        <w:t xml:space="preserve">of </w:t>
      </w:r>
      <w:r w:rsidR="00434B0D" w:rsidRPr="00DD54E3">
        <w:rPr>
          <w:color w:val="000000" w:themeColor="text1"/>
          <w:lang w:val="en-GB"/>
        </w:rPr>
        <w:t xml:space="preserve">diverse </w:t>
      </w:r>
      <w:r w:rsidR="005F1356" w:rsidRPr="00DD54E3">
        <w:rPr>
          <w:color w:val="000000" w:themeColor="text1"/>
          <w:lang w:val="en-GB"/>
        </w:rPr>
        <w:t>humanit</w:t>
      </w:r>
      <w:r w:rsidR="0059169D" w:rsidRPr="00DD54E3">
        <w:rPr>
          <w:color w:val="000000" w:themeColor="text1"/>
          <w:lang w:val="en-GB"/>
        </w:rPr>
        <w:t>a</w:t>
      </w:r>
      <w:r w:rsidR="005F1356" w:rsidRPr="00DD54E3">
        <w:rPr>
          <w:color w:val="000000" w:themeColor="text1"/>
          <w:lang w:val="en-GB"/>
        </w:rPr>
        <w:t xml:space="preserve">rian actors </w:t>
      </w:r>
      <w:sdt>
        <w:sdtPr>
          <w:rPr>
            <w:color w:val="000000" w:themeColor="text1"/>
            <w:lang w:val="en-GB"/>
          </w:rPr>
          <w:alias w:val="To edit, see citavi.com/edit"/>
          <w:tag w:val="CitaviPlaceholder#89caf74a-58bc-4016-b767-caa5f2a273cc"/>
          <w:id w:val="-288510904"/>
          <w:placeholder>
            <w:docPart w:val="DefaultPlaceholder_-1854013440"/>
          </w:placeholder>
        </w:sdtPr>
        <w:sdtContent>
          <w:r w:rsidR="00D808D8"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diYmJhMDQ1LWFhMGUtNDk4MC04YmRiLWFhOGExMTYyYzk3NCIsIlJhbmdlTGVuZ3RoIjoyMywiUmVmZXJlbmNlSWQiOiJkYjJlNmE0Yi01NDY2LTQyODEtYjAxZS0xZTdmOTBiMTQxOTk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nVtaW5vcmkiLCJMYXN0TmFtZSI6IlRveWFzYWtpIiwiUHJvdGVjdGVkIjpmYWxzZSwiU2V4IjowLCJDcmVhdGVkQnkiOiJfQWxpYW4iLCJDcmVhdGVkT24iOiIyMDE3LTA1LTE5VDA5OjU2OjEyIiwiTW9kaWZpZWRCeSI6Il9BbGlhbiIsIklkIjoiNjE0Y2M0OGEtNzUxMy00YWYxLWJjNDAtZGY4NGViMzk0ZTNkIiwiTW9kaWZpZWRPbiI6IjIwMTctMDUtMTlUMDk6NTY6MTIiLCJQcm9qZWN0Ijp7IiRpZCI6IjUiLCIkdHlwZSI6IlN3aXNzQWNhZGVtaWMuQ2l0YXZpLlByb2plY3QsIFN3aXNzQWNhZGVtaWMuQ2l0YXZpIn19LHsiJGlkIjoiNiIsIiR0eXBlIjoiU3dpc3NBY2FkZW1pYy5DaXRhdmkuUGVyc29uLCBTd2lzc0FjYWRlbWljLkNpdGF2aSIsIkZpcnN0TmFtZSI6IkVtZWwiLCJMYXN0TmFtZSI6IkFyaWthbiIsIlByb3RlY3RlZCI6ZmFsc2UsIlNleCI6MSwiQ3JlYXRlZEJ5IjoiX0FsaWFuIiwiQ3JlYXRlZE9uIjoiMjAxNy0wNS0xOVQwOTo1NjoxMiIsIk1vZGlmaWVkQnkiOiJfQWxpYW4iLCJJZCI6IjNkYjRlNzU2LTJmZTgtNGUzZi04ZTIxLTdkZjg0ZWJmM2E4MiIsIk1vZGlmaWVkT24iOiIyMDE3LTA1LTE5VDA5OjU2OjEyIiwiUHJvamVjdCI6eyIkcmVmIjoiNSJ9fSx7IiRpZCI6IjciLCIkdHlwZSI6IlN3aXNzQWNhZGVtaWMuQ2l0YXZpLlBlcnNvbiwgU3dpc3NBY2FkZW1pYy5DaXRhdmkiLCJGaXJzdE5hbWUiOiJMZW5hIiwiTGFzdE5hbWUiOiJTaWxiZXJtYXlyIiwiUHJvdGVjdGVkIjpmYWxzZSwiU2V4IjoxLCJDcmVhdGVkQnkiOiJfQWxpYW4iLCJDcmVhdGVkT24iOiIyMDE3LTA1LTE5VDA5OjU2OjEyIiwiTW9kaWZpZWRCeSI6Il9BbGlhbiIsIklkIjoiNjMxYjExY2QtNTFlYS00NmRiLWFlN2UtMWI5ODAwMjgyODI5IiwiTW9kaWZpZWRPbiI6IjIwMTctMDUtMTlUMDk6NTY6MTIiLCJQcm9qZWN0Ijp7IiRyZWYiOiI1In19LHsiJGlkIjoiOCIsIiR0eXBlIjoiU3dpc3NBY2FkZW1pYy5DaXRhdmkuUGVyc29uLCBTd2lzc0FjYWRlbWljLkNpdGF2aSIsIkZpcnN0TmFtZSI6IklvYW5uYSIsIkxhc3ROYW1lIjoiRmFsYWdhcmEgU2lnYWxhIiwiUHJvdGVjdGVkIjpmYWxzZSwiU2V4IjowLCJDcmVhdGVkQnkiOiJfQUxJIiwiQ3JlYXRlZE9uIjoiMjAyMi0wMy0xMlQwNjowNDo1NSIsIk1vZGlmaWVkQnkiOiJfQUxJIiwiSWQiOiJhM2ZjOGM2NC0xZTRhLTQ2MzMtOGMwNi1lNjNmZDMzMDY5OWYiLCJNb2RpZmllZE9uIjoiMjAyMi0wMy0xMlQwNjowNDo1NSIsIlByb2plY3QiOnsiJHJlZiI6IjUifX1dLCJDaXRhdGlvbktleSI6IlRveWFzYWtpIGV0IGFsLiAyMDE3IiwiQ2l0YXRpb25LZXlVcGRhdGVUeXBlIjowLCJDb2xsYWJvcmF0b3JzIjpbXSwiQ3VzdG9tRmllbGQxIjoiNTgiLCJDdXN0b21GaWVsZDIiOiJBbmFseXRpY2FsIiwiQ3VzdG9tRmllbGQzIjoiU3VkZGVuLW9uc2V0IiwiQ3VzdG9tRmllbGQ0IjoiRGlzYXN0ZXIgcmVsaWVmIiwiQ3VzdG9tRmllbGQ1IjoiUmVzcG9uc2UiLCJDdXN0b21GaWVsZDYiOiJBbmFseXRpY2FsIG1vZGVsaW5nIiwiQ3VzdG9tRmllbGQ3IjoiTm90IFNwZWNpZmljIiwiQ3VzdG9tRmllbGQ4IjoiR2FtZSBUaGVvcnkiLCJDdXN0b21GaWVsZDkiOiJDYW5hZGEiLCJEb2kiOiIxMC4xMTExL3BvbXMuMTI2NjEiLCJFZGl0b3JzIjpbXSwiRXZhbHVhdGlvbkNvbXBsZXhpdHkiOjAsIkV2YWx1YXRpb25Tb3VyY2VUZXh0Rm9ybWF0IjowLCJHcm91cHMiOlt7IiRpZCI6IjkiLCIkdHlwZSI6IlN3aXNzQWNhZGVtaWMuQ2l0YXZpLkdyb3VwLCBTd2lzc0FjYWRlbWljLkNpdGF2aSIsIkRpc3BsYXlUeXBlIjowLCJOYW1lIjoiU0xSIFNIU0NNIiwiQ3JlYXRlZEJ5IjoiX0FMSSIsIkNyZWF0ZWRPbiI6IjIwMjItMDYtMTdUMDY6NDM6NTgiLCJNb2RpZmllZEJ5IjoiX0FMSSIsIklkIjoiZGFkYTdlMGUtZGIxOC00NGUxLTliMTYtNjdmODg5OWFmN2U1IiwiTW9kaWZpZWRPbiI6IjIwMjItMDYtMTdUMDY6NDM6NTgiLCJQcm9qZWN0Ijp7IiRyZWYiOiI1In19XSwiSGFzTGFiZWwxIjpmYWxzZSwiSGFzTGFiZWwyIjpmYWxzZSwiS2V5d29yZHMiOltdLCJMb2NhdGlvbnMiOlt7IiRpZCI6IjEwIiwiJHR5cGUiOiJTd2lzc0FjYWRlbWljLkNpdGF2aS5Mb2NhdGlvbiwgU3dpc3NBY2FkZW1pYy5DaXRhdmkiLCJBZGRyZXNzIjp7IiRpZCI6IjExIiwiJHR5cGUiOiJTd2lzc0FjYWRlbWljLkNpdGF2aS5MaW5rZWRSZXNvdXJjZSwgU3dpc3NBY2FkZW1pYy5DaXRhdmkiLCJMaW5rZWRSZXNvdXJjZVR5cGUiOjUsIk9yaWdpbmFsU3RyaW5nIjoiMTAuMTExMS9wb21zLjEyNjYxIiwiVXJpU3RyaW5nIjoiaHR0cHM6Ly9kb2kub3JnLzEwLjExMTEvcG9tcy4xMjY2MSIsIkxpbmtlZFJlc291cmNlU3RhdHVzIjo4LCJQcm9wZXJ0aWVzIjp7IiRpZCI6IjE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GlhbiIsIkNyZWF0ZWRPbiI6IjIwMTctMDUtMTlUMDk6NTY6MTIiLCJNb2RpZmllZEJ5IjoiX0FsaWFuIiwiSWQiOiJhNzU1NjQwZS04YzczLTQwODAtYTQzYS1iZGIxNmI2OGFhMmIiLCJNb2RpZmllZE9uIjoiMjAxNy0wNS0xOVQwOTo1NjoxMiIsIlByb2plY3QiOnsiJHJlZiI6IjUifX1dLCJOdW1iZXIiOiI2IiwiT3JnYW5pemF0aW9ucyI6W10sIk90aGVyc0ludm9sdmVkIjpbXSwiUGFnZVJhbmdlIjoiPHNwPlxyXG4gIDxuPjEyMjE8L24+XHJcbiAgPGluPnRydWU8L2luPlxyXG4gIDxvcz4xMjIxPC9vcz5cclxuICA8cHM+MTIyMTwvcHM+XHJcbjwvc3A+XHJcbjxlcD5cclxuICA8bj4xMjM3PC9uPlxyXG4gIDxpbj50cnVlPC9pbj5cclxuICA8b3M+MTIzNzwvb3M+XHJcbiAgPHBzPjEyMzc8L3BzPlxyXG48L2VwPlxyXG48b3M+MTIyMS0xMjM3PC9vcz4iLCJQZXJpb2RpY2FsIjp7IiRpZCI6IjEz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3siJGlkIjoiMTQiLCIkdHlwZSI6IlN3aXNzQWNhZGVtaWMuQ2l0YXZpLlB1Ymxpc2hlciwgU3dpc3NBY2FkZW1pYy5DaXRhdmkiLCJOYW1lIjoiV2lsZXkgT25saW5lIExpYnJhcnkiLCJQcm90ZWN0ZWQiOmZhbHNlLCJDcmVhdGVkQnkiOiJfYSIsIkNyZWF0ZWRPbiI6IjIwMTYtMDYtMjJUMDg6MTI6MTkiLCJNb2RpZmllZEJ5IjoiX2EiLCJJZCI6ImY3ODRiYWQ0LTVmZTMtNDUzMS04ODAyLWVhN2M0ZGU1NmVlZCIsIk1vZGlmaWVkT24iOiIyMDE2LTA2LTIyVDA4OjEyOjE5IiwiUHJvamVjdCI6eyIkcmVmIjoiNSJ9fV0sIlF1b3RhdGlvbnMiOltdLCJSZWZlcmVuY2VUeXBlIjoiSm91cm5hbEFydGljbGUiLCJTaG9ydFRpdGxlIjoiVG95YXNha2ksIEFyaWthbiBldCBhbC4gMjAxNyDigJMgRGlzYXN0ZXIgUmVsaWVmIEludmVudG9yeSBNYW5hZ2VtZW50IiwiU2hvcnRUaXRsZVVwZGF0ZVR5cGUiOjAsIlNvdXJjZU9mQmlibGlvZ3JhcGhpY0luZm9ybWF0aW9uIjoiQ3Jvc3NSZWYiLCJTdGF0aWNJZHMiOlsiZTk0ZWM1YjAtZTBiYS00ZDEwLWFlN2UtYzkwZjYzOGQ5YWZkIl0sIlRhYmxlT2ZDb250ZW50c0NvbXBsZXhpdHkiOjAsIlRhYmxlT2ZDb250ZW50c1NvdXJjZVRleHRGb3JtYXQiOjAsIlRhc2tzIjpbXSwiVGl0bGUiOiJEaXNhc3RlciBSZWxpZWYgSW52ZW50b3J5IE1hbmFnZW1lbnQ6IEhvcml6b250YWwgQ29vcGVyYXRpb24gYmV0d2VlbiBIdW1hbml0YXJpYW4gT3JnYW5pemF0aW9ucyIsIlRyYW5zbGF0b3JzIjpbXSwiVm9sdW1lIjoiMjYiLCJZZWFyIjoiMjAxNyIsIlllYXJSZXNvbHZlZCI6IjIwMTciLCJDcmVhdGVkQnkiOiJfQWxpYW4iLCJDcmVhdGVkT24iOiIyMDE3LTA1LTE5VDA5OjU2OjEyIiwiTW9kaWZpZWRCeSI6Il9BbGkiLCJJZCI6ImRiMmU2YTRiLTU0NjYtNDI4MS1iMDFlLTFlN2Y5MGIxNDE5OSIsIk1vZGlmaWVkT24iOiIyMDIzLTEwLTAyVDIyOjI5OjE1IiwiUHJvamVjdCI6eyIkcmVmIjoiNSJ9fSwiVXNlTnVtYmVyaW5nVHlwZU9mUGFyZW50RG9jdW1lbnQiOmZhbHNlfV0sIkZvcm1hdHRlZFRleHQiOnsiJGlkIjoiMTUiLCJDb3VudCI6MywiVGV4dFVuaXRzIjpbeyIkaWQiOiIxNiIsIkZvbnRTdHlsZSI6eyIkaWQiOiIxNyIsIk5ldXRyYWwiOnRydWV9LCJSZWFkaW5nT3JkZXIiOjEsIlRleHQiOiIoVG95YXNha2kifSx7IiRpZCI6IjE4IiwiRm9udFN0eWxlIjp7IiRpZCI6IjE5IiwiSXRhbGljIjp0cnVlfSwiUmVhZGluZ09yZGVyIjoxLCJUZXh0IjoiIGV0IGFsLiJ9LHsiJGlkIjoiMjAiLCJGb250U3R5bGUiOnsiJGlkIjoiMjEiLCJOZXV0cmFsIjp0cnVlfSwiUmVhZGluZ09yZGVyIjoxLCJUZXh0IjoiLCAyMDE3KSJ9XX0sIlRhZyI6IkNpdGF2aVBsYWNlaG9sZGVyIzg5Y2FmNzRhLTU4YmMtNDAxNi1iNzY3LWNhYTVmMmEyNzNjYyIsIlRleHQiOiIoVG95YXNha2kgZXQgYWwuLCAyMDE3KSIsIldBSVZlcnNpb24iOiI2LjguMC4wIn0=}</w:instrText>
          </w:r>
          <w:r w:rsidR="00D808D8" w:rsidRPr="00DD54E3">
            <w:rPr>
              <w:color w:val="000000" w:themeColor="text1"/>
              <w:lang w:val="en-GB"/>
            </w:rPr>
            <w:fldChar w:fldCharType="separate"/>
          </w:r>
          <w:r w:rsidR="00B10F20" w:rsidRPr="00DD54E3">
            <w:rPr>
              <w:color w:val="000000" w:themeColor="text1"/>
              <w:lang w:val="en-GB"/>
            </w:rPr>
            <w:t>(Toyasaki</w:t>
          </w:r>
          <w:r w:rsidR="00B10F20" w:rsidRPr="00DD54E3">
            <w:rPr>
              <w:i/>
              <w:color w:val="000000" w:themeColor="text1"/>
              <w:lang w:val="en-GB"/>
            </w:rPr>
            <w:t xml:space="preserve"> et al.</w:t>
          </w:r>
          <w:r w:rsidR="00B10F20" w:rsidRPr="00DD54E3">
            <w:rPr>
              <w:color w:val="000000" w:themeColor="text1"/>
              <w:lang w:val="en-GB"/>
            </w:rPr>
            <w:t>, 2017)</w:t>
          </w:r>
          <w:r w:rsidR="00D808D8" w:rsidRPr="00DD54E3">
            <w:rPr>
              <w:color w:val="000000" w:themeColor="text1"/>
              <w:lang w:val="en-GB"/>
            </w:rPr>
            <w:fldChar w:fldCharType="end"/>
          </w:r>
        </w:sdtContent>
      </w:sdt>
      <w:r w:rsidR="006E5A53" w:rsidRPr="00DD54E3">
        <w:rPr>
          <w:color w:val="000000" w:themeColor="text1"/>
          <w:lang w:val="en-GB"/>
        </w:rPr>
        <w:t>.</w:t>
      </w:r>
      <w:r w:rsidR="00725D17" w:rsidRPr="00DD54E3">
        <w:rPr>
          <w:color w:val="000000" w:themeColor="text1"/>
          <w:lang w:val="en-GB"/>
        </w:rPr>
        <w:t xml:space="preserve"> </w:t>
      </w:r>
      <w:r w:rsidR="00E91056" w:rsidRPr="00DD54E3">
        <w:rPr>
          <w:color w:val="000000" w:themeColor="text1"/>
          <w:lang w:val="en-GB"/>
        </w:rPr>
        <w:t>However</w:t>
      </w:r>
      <w:r w:rsidR="007F02FD" w:rsidRPr="00DD54E3">
        <w:rPr>
          <w:color w:val="000000" w:themeColor="text1"/>
          <w:lang w:val="en-GB"/>
        </w:rPr>
        <w:t xml:space="preserve">, the </w:t>
      </w:r>
      <w:r w:rsidR="000F4E68" w:rsidRPr="00DD54E3">
        <w:rPr>
          <w:color w:val="000000" w:themeColor="text1"/>
          <w:lang w:val="en-GB"/>
        </w:rPr>
        <w:t xml:space="preserve">humanitarian </w:t>
      </w:r>
      <w:r w:rsidR="007F02FD" w:rsidRPr="00DD54E3">
        <w:rPr>
          <w:color w:val="000000" w:themeColor="text1"/>
          <w:lang w:val="en-GB"/>
        </w:rPr>
        <w:t xml:space="preserve">sector </w:t>
      </w:r>
      <w:r w:rsidR="000F4E68" w:rsidRPr="00DD54E3">
        <w:rPr>
          <w:color w:val="000000" w:themeColor="text1"/>
          <w:lang w:val="en-GB"/>
        </w:rPr>
        <w:t xml:space="preserve">has recently </w:t>
      </w:r>
      <w:r w:rsidR="00137F0A" w:rsidRPr="00DD54E3">
        <w:rPr>
          <w:color w:val="000000" w:themeColor="text1"/>
          <w:lang w:val="en-GB"/>
        </w:rPr>
        <w:t>moved towards a</w:t>
      </w:r>
      <w:r w:rsidR="00434B0D" w:rsidRPr="00DD54E3">
        <w:rPr>
          <w:color w:val="000000" w:themeColor="text1"/>
          <w:lang w:val="en-GB"/>
        </w:rPr>
        <w:t xml:space="preserve"> </w:t>
      </w:r>
      <w:r w:rsidR="007F02FD" w:rsidRPr="00DD54E3">
        <w:rPr>
          <w:color w:val="000000" w:themeColor="text1"/>
          <w:lang w:val="en-GB"/>
        </w:rPr>
        <w:t>clustered approach</w:t>
      </w:r>
      <w:r w:rsidR="00C6464E" w:rsidRPr="00DD54E3">
        <w:rPr>
          <w:color w:val="000000" w:themeColor="text1"/>
          <w:lang w:val="en-GB"/>
        </w:rPr>
        <w:t>,</w:t>
      </w:r>
      <w:r w:rsidR="007F02FD" w:rsidRPr="00DD54E3">
        <w:rPr>
          <w:color w:val="000000" w:themeColor="text1"/>
          <w:lang w:val="en-GB"/>
        </w:rPr>
        <w:t xml:space="preserve"> with</w:t>
      </w:r>
      <w:r w:rsidR="00546153" w:rsidRPr="00DD54E3">
        <w:rPr>
          <w:color w:val="000000" w:themeColor="text1"/>
          <w:lang w:val="en-GB"/>
        </w:rPr>
        <w:t xml:space="preserve"> key player</w:t>
      </w:r>
      <w:r w:rsidR="004D4240" w:rsidRPr="00DD54E3">
        <w:rPr>
          <w:color w:val="000000" w:themeColor="text1"/>
          <w:lang w:val="en-GB"/>
        </w:rPr>
        <w:t>s</w:t>
      </w:r>
      <w:r w:rsidR="00546153" w:rsidRPr="00DD54E3">
        <w:rPr>
          <w:color w:val="000000" w:themeColor="text1"/>
          <w:lang w:val="en-GB"/>
        </w:rPr>
        <w:t xml:space="preserve"> </w:t>
      </w:r>
      <w:r w:rsidR="00D96959" w:rsidRPr="00DD54E3">
        <w:rPr>
          <w:color w:val="000000" w:themeColor="text1"/>
          <w:lang w:val="en-GB"/>
        </w:rPr>
        <w:t>leading and managing</w:t>
      </w:r>
      <w:r w:rsidR="00546153" w:rsidRPr="00DD54E3">
        <w:rPr>
          <w:color w:val="000000" w:themeColor="text1"/>
          <w:lang w:val="en-GB"/>
        </w:rPr>
        <w:t xml:space="preserve"> the </w:t>
      </w:r>
      <w:r w:rsidR="000F4E68" w:rsidRPr="00DD54E3">
        <w:rPr>
          <w:color w:val="000000" w:themeColor="text1"/>
          <w:lang w:val="en-GB"/>
        </w:rPr>
        <w:t>coordination of its member</w:t>
      </w:r>
      <w:r w:rsidR="00C9125F" w:rsidRPr="00DD54E3">
        <w:rPr>
          <w:color w:val="000000" w:themeColor="text1"/>
          <w:lang w:val="en-GB"/>
        </w:rPr>
        <w:t>s</w:t>
      </w:r>
      <w:r w:rsidR="000F4E68" w:rsidRPr="00DD54E3">
        <w:rPr>
          <w:color w:val="000000" w:themeColor="text1"/>
          <w:lang w:val="en-GB"/>
        </w:rPr>
        <w:t xml:space="preserve">. </w:t>
      </w:r>
      <w:r w:rsidR="0032671E" w:rsidRPr="00DD54E3">
        <w:rPr>
          <w:color w:val="000000" w:themeColor="text1"/>
          <w:lang w:val="en-GB"/>
        </w:rPr>
        <w:t xml:space="preserve">For </w:t>
      </w:r>
      <w:r w:rsidR="00D94FE8" w:rsidRPr="00DD54E3">
        <w:rPr>
          <w:color w:val="000000" w:themeColor="text1"/>
          <w:lang w:val="en-GB"/>
        </w:rPr>
        <w:t>example,</w:t>
      </w:r>
      <w:r w:rsidR="0032671E" w:rsidRPr="00DD54E3">
        <w:rPr>
          <w:color w:val="000000" w:themeColor="text1"/>
          <w:lang w:val="en-GB"/>
        </w:rPr>
        <w:t xml:space="preserve"> the </w:t>
      </w:r>
      <w:r w:rsidR="00C83B9E" w:rsidRPr="00DD54E3">
        <w:rPr>
          <w:color w:val="000000" w:themeColor="text1"/>
          <w:lang w:val="en-GB"/>
        </w:rPr>
        <w:t xml:space="preserve">logistics cluster led by </w:t>
      </w:r>
      <w:r w:rsidR="00C6464E" w:rsidRPr="00DD54E3">
        <w:rPr>
          <w:color w:val="000000" w:themeColor="text1"/>
          <w:lang w:val="en-GB"/>
        </w:rPr>
        <w:t>the</w:t>
      </w:r>
      <w:r w:rsidR="003C7DCF" w:rsidRPr="00DD54E3">
        <w:rPr>
          <w:color w:val="000000" w:themeColor="text1"/>
          <w:lang w:val="en-GB"/>
        </w:rPr>
        <w:t xml:space="preserve"> UN</w:t>
      </w:r>
      <w:r w:rsidR="00C6464E" w:rsidRPr="00DD54E3">
        <w:rPr>
          <w:color w:val="000000" w:themeColor="text1"/>
          <w:lang w:val="en-GB"/>
        </w:rPr>
        <w:t xml:space="preserve"> </w:t>
      </w:r>
      <w:r w:rsidR="0032671E" w:rsidRPr="00DD54E3">
        <w:rPr>
          <w:color w:val="000000" w:themeColor="text1"/>
          <w:lang w:val="en-GB"/>
        </w:rPr>
        <w:t xml:space="preserve">World Food Programme </w:t>
      </w:r>
      <w:r w:rsidR="00CA67B4" w:rsidRPr="00DD54E3">
        <w:rPr>
          <w:color w:val="000000" w:themeColor="text1"/>
          <w:lang w:val="en-GB"/>
        </w:rPr>
        <w:t>act</w:t>
      </w:r>
      <w:r w:rsidR="001C15C6" w:rsidRPr="00DD54E3">
        <w:rPr>
          <w:color w:val="000000" w:themeColor="text1"/>
          <w:lang w:val="en-GB"/>
        </w:rPr>
        <w:t>s</w:t>
      </w:r>
      <w:r w:rsidR="00CA67B4" w:rsidRPr="00DD54E3">
        <w:rPr>
          <w:color w:val="000000" w:themeColor="text1"/>
          <w:lang w:val="en-GB"/>
        </w:rPr>
        <w:t xml:space="preserve"> </w:t>
      </w:r>
      <w:r w:rsidR="0032671E" w:rsidRPr="00DD54E3">
        <w:rPr>
          <w:color w:val="000000" w:themeColor="text1"/>
          <w:lang w:val="en-GB"/>
        </w:rPr>
        <w:t xml:space="preserve">as the lead agency for </w:t>
      </w:r>
      <w:r w:rsidR="00B35A19" w:rsidRPr="00DD54E3">
        <w:rPr>
          <w:color w:val="000000" w:themeColor="text1"/>
          <w:lang w:val="en-GB"/>
        </w:rPr>
        <w:t>a coordinated response to humanitarian emergencies</w:t>
      </w:r>
      <w:r w:rsidR="0032671E" w:rsidRPr="00DD54E3">
        <w:rPr>
          <w:color w:val="000000" w:themeColor="text1"/>
          <w:lang w:val="en-GB"/>
        </w:rPr>
        <w:t xml:space="preserve">. </w:t>
      </w:r>
      <w:r w:rsidR="005B0C85" w:rsidRPr="00DD54E3">
        <w:rPr>
          <w:color w:val="000000" w:themeColor="text1"/>
          <w:lang w:val="en-GB"/>
        </w:rPr>
        <w:t xml:space="preserve">As a result of humanitarian actors forming </w:t>
      </w:r>
      <w:r w:rsidR="00C6464E" w:rsidRPr="00DD54E3">
        <w:rPr>
          <w:color w:val="000000" w:themeColor="text1"/>
          <w:lang w:val="en-GB"/>
        </w:rPr>
        <w:t xml:space="preserve">a </w:t>
      </w:r>
      <w:r w:rsidR="005B0C85" w:rsidRPr="00DD54E3">
        <w:rPr>
          <w:color w:val="000000" w:themeColor="text1"/>
          <w:lang w:val="en-GB"/>
        </w:rPr>
        <w:t xml:space="preserve">clustered approach, </w:t>
      </w:r>
      <w:r w:rsidR="00137F0A" w:rsidRPr="00DD54E3">
        <w:rPr>
          <w:color w:val="000000" w:themeColor="text1"/>
          <w:lang w:val="en-GB"/>
        </w:rPr>
        <w:t>new concepts, such</w:t>
      </w:r>
      <w:r w:rsidR="009D1C8E" w:rsidRPr="00DD54E3">
        <w:rPr>
          <w:color w:val="000000" w:themeColor="text1"/>
          <w:lang w:val="en-GB"/>
        </w:rPr>
        <w:t xml:space="preserve"> as network orchestration and choreography through </w:t>
      </w:r>
      <w:r w:rsidR="00CD2600" w:rsidRPr="00DD54E3">
        <w:rPr>
          <w:color w:val="000000" w:themeColor="text1"/>
          <w:lang w:val="en-GB"/>
        </w:rPr>
        <w:t xml:space="preserve">a </w:t>
      </w:r>
      <w:r w:rsidR="009D1C8E" w:rsidRPr="00DD54E3">
        <w:rPr>
          <w:color w:val="000000" w:themeColor="text1"/>
          <w:lang w:val="en-GB"/>
        </w:rPr>
        <w:t xml:space="preserve">clustering approach in the </w:t>
      </w:r>
      <w:r w:rsidR="00137F0A" w:rsidRPr="00DD54E3">
        <w:rPr>
          <w:color w:val="000000" w:themeColor="text1"/>
          <w:lang w:val="en-GB"/>
        </w:rPr>
        <w:t>humanitarian sector, have</w:t>
      </w:r>
      <w:r w:rsidR="009D1C8E" w:rsidRPr="00DD54E3">
        <w:rPr>
          <w:color w:val="000000" w:themeColor="text1"/>
          <w:lang w:val="en-GB"/>
        </w:rPr>
        <w:t xml:space="preserve"> emerged recently</w:t>
      </w:r>
      <w:r w:rsidR="00EC1769" w:rsidRPr="00DD54E3">
        <w:rPr>
          <w:color w:val="000000" w:themeColor="text1"/>
          <w:lang w:val="en-GB"/>
        </w:rPr>
        <w:t xml:space="preserve"> </w:t>
      </w:r>
      <w:sdt>
        <w:sdtPr>
          <w:rPr>
            <w:color w:val="000000" w:themeColor="text1"/>
            <w:lang w:val="en-GB"/>
          </w:rPr>
          <w:alias w:val="To edit, see citavi.com/edit"/>
          <w:tag w:val="CitaviPlaceholder#18238529-b8a2-4c7b-be44-e11079020e6d"/>
          <w:id w:val="833343505"/>
          <w:placeholder>
            <w:docPart w:val="DefaultPlaceholder_-1854013440"/>
          </w:placeholder>
        </w:sdtPr>
        <w:sdtContent>
          <w:r w:rsidR="00EC1769"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A3NzQ0Y2Y2LWViOTMtNDdhNy1hOTgwLWU1NjVjNDdkMGZmYSIsIlJhbmdlTGVuZ3RoIjoyMSwiUmVmZXJlbmNlSWQiOiI0Mjg4NDc4OS00YzU0LTRlYjMtYmNmYS1kMDE5NjgzMDE0MW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UmF5IiwiTGFzdE5hbWUiOiJHcmFuZ2UiLCJQcm90ZWN0ZWQiOmZhbHNlLCJTZXgiOjIsIkNyZWF0ZWRCeSI6Il9BTEkiLCJDcmVhdGVkT24iOiIyMDIyLTA1LTA4VDA1OjU5OjExIiwiTW9kaWZpZWRCeSI6Il9BTEkiLCJJZCI6ImU2M2EyM2MzLWExMTAtNDFkYi1iOGQyLTAxYWU0YTI3NDkyZCIsIk1vZGlmaWVkT24iOiIyMDIyLTA1LTA4VDA1OjU5OjExIiwiUHJvamVjdCI6eyIkaWQiOiI1IiwiJHR5cGUiOiJTd2lzc0FjYWRlbWljLkNpdGF2aS5Qcm9qZWN0LCBTd2lzc0FjYWRlbWljLkNpdGF2aSJ9fSx7IiRpZCI6IjYiLCIkdHlwZSI6IlN3aXNzQWNhZGVtaWMuQ2l0YXZpLlBlcnNvbiwgU3dpc3NBY2FkZW1pYy5DaXRhdmkiLCJGaXJzdE5hbWUiOiJHcmFoYW0iLCJMYXN0TmFtZSI6IkhlYXNsaXAiLCJQcm90ZWN0ZWQiOmZhbHNlLCJTZXgiOjAsIkNyZWF0ZWRCeSI6Il9BTEkiLCJDcmVhdGVkT24iOiIyMDIyLTAzLTE3VDA4OjA0OjUxIiwiTW9kaWZpZWRCeSI6Il9BTEkiLCJJZCI6ImMyM2JkMDY5LTgwOWItNDA3ZC05NTYzLWRlZjg3MmMxMTNmNSIsIk1vZGlmaWVkT24iOiIyMDIyLTAzLTE3VDA4OjA0OjUxIiwiUHJvamVjdCI6eyIkcmVmIjoiNSJ9fSx7IiRpZCI6IjciLCIkdHlwZSI6IlN3aXNzQWNhZGVtaWMuQ2l0YXZpLlBlcnNvbiwgU3dpc3NBY2FkZW1pYy5DaXRhdmkiLCJGaXJzdE5hbWUiOiJDYXJvbGluZSIsIkxhc3ROYW1lIjoiTWNNdWxsYW4iLCJQcm90ZWN0ZWQiOmZhbHNlLCJTZXgiOjEsIkNyZWF0ZWRCeSI6Il9BTEkiLCJDcmVhdGVkT24iOiIyMDIyLTA1LTA4VDA1OjU5OjEyIiwiTW9kaWZpZWRCeSI6Il9BTEkiLCJJZCI6ImRjZGEzM2ZjLTk3NTUtNDhhYy04NmNkLWMwNmI1ZTQxZmNkYiIsIk1vZGlmaWVkT24iOiIyMDIyLTA1LTA4VDA1OjU5OjEyIiwiUHJvamVjdCI6eyIkcmVmIjoiNSJ9fV0sIkNpdGF0aW9uS2V5IjoiR3JhbmdlIGV0IGFsLiAyMDIwIiwiQ2l0YXRpb25LZXlVcGRhdGVUeXBlIjowLCJDb2xsYWJvcmF0b3JzIjpbXSwiRG9pIjoiMTAuMTEwOC9KSExTQ00tMTItMjAxOC0wMDc3IiwiRWRpdG9ycyI6W10sIkV2YWx1YXRpb25Db21wbGV4aXR5IjowLCJFdmFsdWF0aW9uU291cmNlVGV4dEZvcm1hdCI6MCwiR3JvdXBzIjpbXSwiSGFzTGFiZWwxIjpmYWxzZSwiSGFzTGFiZWwyIjpmYWxzZSwiS2V5d29yZHMiOltdLCJMb2NhdGlvbnMiOlt7IiRpZCI6IjgiLCIkdHlwZSI6IlN3aXNzQWNhZGVtaWMuQ2l0YXZpLkxvY2F0aW9uLCBTd2lzc0FjYWRlbWljLkNpdGF2aSIsIkFkZHJlc3MiOnsiJGlkIjoiOSIsIiR0eXBlIjoiU3dpc3NBY2FkZW1pYy5DaXRhdmkuTGlua2VkUmVzb3VyY2UsIFN3aXNzQWNhZGVtaWMuQ2l0YXZpIiwiTGlua2VkUmVzb3VyY2VUeXBlIjo1LCJPcmlnaW5hbFN0cmluZyI6IjEwLjExMDgvSkhMU0NNLTEyLTIwMTgtMDA3NyIsIlVyaVN0cmluZyI6Imh0dHBzOi8vZG9pLm9yZy8xMC4xMTA4L0pITFNDTS0xMi0yMDE4LTAwNzciLCJMaW5rZWRSZXNvdXJjZVN0YXR1cyI6OCwiUHJvcGVydGllcyI6eyIkaWQiOiIx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JiYjdiYmMxZS03ZjhiLTRiZGItYWFkZS1iMzc5NGYwNmE1MWIiLCJNb2RpZmllZE9uIjoiMjAyMi0wMS0zMFQwNDozMTozOCIsIlByb2plY3QiOnsiJHJlZiI6IjUifX0seyIkaWQiOiIxMSIsIiR0eXBlIjoiU3dpc3NBY2FkZW1pYy5DaXRhdmkuTG9jYXRpb24sIFN3aXNzQWNhZGVtaWMuQ2l0YXZpIiwiQWRkcmVzcyI6eyIkaWQiOiIxMiIsIiR0eXBlIjoiU3dpc3NBY2FkZW1pYy5DaXRhdmkuTGlua2VkUmVzb3VyY2UsIFN3aXNzQWNhZGVtaWMuQ2l0YXZpIiwiTGlua2VkUmVzb3VyY2VUeXBlIjo1LCJPcmlnaW5hbFN0cmluZyI6Imh0dHBzOi8vd3d3LnNjb3B1cy5jb20vaW53YXJkL3JlY29yZC51cmk/ZWlkPTItczIuMC04NTA3NzYwNDYzOCZkb2k9MTAuMTEwOCUyZkpITFNDTS0xMi0yMDE4LTAwNzcmcGFydG5lcklEPTQwJm1kNT1kYjYyY2Q5MWMxZDI2NGFlNzA5MjM0NjAzZjA0OTBlNSIsIlVyaVN0cmluZyI6Imh0dHBzOi8vd3d3LnNjb3B1cy5jb20vaW53YXJkL3JlY29yZC51cmk/ZWlkPTItczIuMC04NTA3NzYwNDYzOCZkb2k9MTAuMTEwOCUyZkpITFNDTS0xMi0yMDE4LTAwNzcmcGFydG5lcklEPTQwJm1kNT1kYjYyY2Q5MWMxZDI2NGFlNzA5MjM0NjAzZjA0OTBlNSIsIkxpbmtlZFJlc291cmNlU3RhdHVzIjo4LCJQcm9wZXJ0aWVzIjp7IiRpZCI6IjE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MzE6MzgiLCJNb2RpZmllZEJ5IjoiX0Fuam9tc2hvYWUiLCJJZCI6Ijc0ZWYzYzE5LWQxNDItNDU1MS1iNWIxLWNiNDJkMmJiODRhZCIsIk1vZGlmaWVkT24iOiIyMDIyLTAxLTMwVDA0OjMxOjM4IiwiUHJvamVjdCI6eyIkcmVmIjoiNSJ9fSx7IiRpZCI6IjE0IiwiJHR5cGUiOiJTd2lzc0FjYWRlbWljLkNpdGF2aS5Mb2NhdGlvbiwgU3dpc3NBY2FkZW1pYy5DaXRhdmkiLCJBZGRyZXNzIjp7IiRpZCI6IjE1IiwiJHR5cGUiOiJTd2lzc0FjYWRlbWljLkNpdGF2aS5MaW5rZWRSZXNvdXJjZSwgU3dpc3NBY2FkZW1pYy5DaXRhdmkiLCJMaW5rZWRSZXNvdXJjZVR5cGUiOjUsIk9yaWdpbmFsU3RyaW5nIjoiaHR0cHM6Ly93d3cuZW1lcmFsZC5jb20vaW5zaWdodC9jb250ZW50L2RvaS8xMC4xMTA4L0pITFNDTS0xMi0yMDE4LTAwNzcvZnVsbC9odG1sIiwiVXJpU3RyaW5nIjoiaHR0cHM6Ly93d3cuZW1lcmFsZC5jb20vaW5zaWdodC9jb250ZW50L2RvaS8xMC4xMTA4L0pITFNDTS0xMi0yMDE4LTAwNzcvZnVsbC9odG1sIiwiTGlua2VkUmVzb3VyY2VTdGF0dXMiOjgsIlByb3BlcnRpZXMiOnsiJGlkIjoiMT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UzIiwiTW9kaWZpZWRCeSI6Il9BbmpvbXNob2FlIiwiSWQiOiJmMWJiZjVkOS04ZDFjLTQxNWUtODVhZC01Y2ZmOTIwYjE3MDkiLCJNb2RpZmllZE9uIjoiMjAyMi0wMy0xMVQwNjozMzo1MyIsIlByb2plY3QiOnsiJHJlZiI6IjUifX1dLCJOdW1iZXIiOiIxIiwiT25saW5lQWRkcmVzcyI6Imh0dHBzOi8vd3d3LnNjb3B1cy5jb20vaW53YXJkL3JlY29yZC51cmk/ZWlkPTItczIuMC04NTA3NzYwNDYzOCZkb2k9MTAuMTEwOCUyZkpITFNDTS0xMi0yMDE4LTAwNzcmcGFydG5lcklEPTQwJm1kNT1kYjYyY2Q5MWMxZDI2NGFlNzA5MjM0NjAzZjA0OTBlNSIsIk9yZ2FuaXphdGlvbnMiOltdLCJPdGhlcnNJbnZvbHZlZCI6W10sIlBhZ2VSYW5nZSI6IjxzcD5cclxuICA8bj4yMTwvbj5cclxuICA8aW4+dHJ1ZTwvaW4+XHJcbiAgPG9zPjIxPC9vcz5cclxuICA8cHM+MjE8L3BzPlxyXG48L3NwPlxyXG48ZXA+XHJcbiAgPG4+NDQ8L24+XHJcbiAgPGluPnRydWU8L2luPlxyXG4gIDxvcz40NDwvb3M+XHJcbiAgPHBzPjQ0PC9wcz5cclxuPC9lcD5cclxuPG9zPjIxLTQ0PC9vcz4iLCJQZXJpb2RpY2FsIjp7IiRpZCI6IjE3IiwiJHR5cGUiOiJTd2lzc0FjYWRlbWljLkNpdGF2aS5QZXJpb2RpY2FsLCBTd2lzc0FjYWRlbWljLkNpdGF2aSIsIk5hbWUiOiJKb3VybmFsIG9mIEh1bWFuaXRhcmlhbiBMb2dpc3RpY3MgYW5kIFN1cHBseSBDaGFpbiBNYW5hZ2VtZW50IiwiUGFnaW5hdGlvbiI6MCwiUHJvdGVjdGVkIjpmYWxzZSwiQ3JlYXRlZEJ5IjoiX0Fuam9tc2hvYWUiLCJDcmVhdGVkT24iOiIyMDIyLTAxLTMwVDA0OjMxOjM4IiwiTW9kaWZpZWRCeSI6Il9BbmpvbXNob2FlIiwiSWQiOiI5ZDc4YzY2Mi0wNWZjLTQwMzAtYThiMS1kNjg4ODk1ZTM2OTEiLCJNb2RpZmllZE9uIjoiMjAyMi0wMS0zMFQwNDozMTozOCIsIlByb2plY3QiOnsiJHJlZiI6IjUifX0sIlB1Ymxpc2hlcnMiOltdLCJRdW90YXRpb25zIjpbXSwiUmVmZXJlbmNlVHlwZSI6IkpvdXJuYWxBcnRpY2xlIiwiU2hvcnRUaXRsZSI6IkdyYW5nZSwgSGVhc2xpcCBldCBhbC4gMjAyMCDigJMgQ29vcmRpbmF0aW9uIHRvIGNob3Jlb2dyYXBoeSIsIlNob3J0VGl0bGVVcGRhdGVUeXBlIjowLCJTb3VyY2VPZkJpYmxpb2dyYXBoaWNJbmZvcm1hdGlvbiI6IkNyb3NzUmVmIiwiU3RhdGljSWRzIjpbImY3MWViNjRmLTExMjctNDhhOS05YmYyLWE2NjhjZjFlMjE3ZCJdLCJUYWJsZU9mQ29udGVudHNDb21wbGV4aXR5IjowLCJUYWJsZU9mQ29udGVudHNTb3VyY2VUZXh0Rm9ybWF0IjowLCJUYXNrcyI6W10sIlRpdGxlIjoiQ29vcmRpbmF0aW9uIHRvIGNob3Jlb2dyYXBoeTogdGhlIGV2b2x1dGlvbiBvZiBodW1hbml0YXJpYW4gc3VwcGx5IGNoYWlucyIsIlRyYW5zbGF0b3JzIjpbXSwiVm9sdW1lIjoiMTAiLCJZZWFyIjoiMjAyMCIsIlllYXJSZXNvbHZlZCI6IjIwMjAiLCJDcmVhdGVkQnkiOiJfQW5qb21zaG9hZSIsIkNyZWF0ZWRPbiI6IjIwMjItMDEtMzBUMDQ6MzE6MzgiLCJNb2RpZmllZEJ5IjoiX0FsaSIsIklkIjoiNDI4ODQ3ODktNGM1NC00ZWIzLWJjZmEtZDAxOTY4MzAxNDFlIiwiTW9kaWZpZWRPbiI6IjIwMjMtMTAtMDJUMjI6Mjk6MTUiLCJQcm9qZWN0Ijp7IiRyZWYiOiI1In19LCJVc2VOdW1iZXJpbmdUeXBlT2ZQYXJlbnREb2N1bWVudCI6ZmFsc2V9XSwiRm9ybWF0dGVkVGV4dCI6eyIkaWQiOiIxOCIsIkNvdW50IjozLCJUZXh0VW5pdHMiOlt7IiRpZCI6IjE5IiwiRm9udFN0eWxlIjp7IiRpZCI6IjIwIiwiTmV1dHJhbCI6dHJ1ZX0sIlJlYWRpbmdPcmRlciI6MSwiVGV4dCI6IihHcmFuZ2UifSx7IiRpZCI6IjIxIiwiRm9udFN0eWxlIjp7IiRpZCI6IjIyIiwiSXRhbGljIjp0cnVlfSwiUmVhZGluZ09yZGVyIjoxLCJUZXh0IjoiIGV0IGFsLiJ9LHsiJGlkIjoiMjMiLCJGb250U3R5bGUiOnsiJGlkIjoiMjQiLCJOZXV0cmFsIjp0cnVlfSwiUmVhZGluZ09yZGVyIjoxLCJUZXh0IjoiLCAyMDIwKSJ9XX0sIlRhZyI6IkNpdGF2aVBsYWNlaG9sZGVyIzE4MjM4NTI5LWI4YTItNGM3Yi1iZTQ0LWUxMTA3OTAyMGU2ZCIsIlRleHQiOiIoR3JhbmdlIGV0IGFsLiwgMjAyMCkiLCJXQUlWZXJzaW9uIjoiNi44LjAuMCJ9}</w:instrText>
          </w:r>
          <w:r w:rsidR="00EC1769" w:rsidRPr="00DD54E3">
            <w:rPr>
              <w:color w:val="000000" w:themeColor="text1"/>
              <w:lang w:val="en-GB"/>
            </w:rPr>
            <w:fldChar w:fldCharType="separate"/>
          </w:r>
          <w:r w:rsidR="00B10F20" w:rsidRPr="00DD54E3">
            <w:rPr>
              <w:color w:val="000000" w:themeColor="text1"/>
              <w:lang w:val="en-GB"/>
            </w:rPr>
            <w:t>(Grange</w:t>
          </w:r>
          <w:r w:rsidR="00B10F20" w:rsidRPr="00DD54E3">
            <w:rPr>
              <w:i/>
              <w:color w:val="000000" w:themeColor="text1"/>
              <w:lang w:val="en-GB"/>
            </w:rPr>
            <w:t xml:space="preserve"> et al.</w:t>
          </w:r>
          <w:r w:rsidR="00B10F20" w:rsidRPr="00DD54E3">
            <w:rPr>
              <w:color w:val="000000" w:themeColor="text1"/>
              <w:lang w:val="en-GB"/>
            </w:rPr>
            <w:t>, 2020)</w:t>
          </w:r>
          <w:r w:rsidR="00EC1769" w:rsidRPr="00DD54E3">
            <w:rPr>
              <w:color w:val="000000" w:themeColor="text1"/>
              <w:lang w:val="en-GB"/>
            </w:rPr>
            <w:fldChar w:fldCharType="end"/>
          </w:r>
        </w:sdtContent>
      </w:sdt>
      <w:r w:rsidR="005B0C85" w:rsidRPr="00DD54E3">
        <w:rPr>
          <w:color w:val="000000" w:themeColor="text1"/>
          <w:lang w:val="en-GB"/>
        </w:rPr>
        <w:t>.</w:t>
      </w:r>
      <w:r w:rsidR="009D1C8E" w:rsidRPr="00DD54E3">
        <w:rPr>
          <w:color w:val="000000" w:themeColor="text1"/>
          <w:lang w:val="en-GB"/>
        </w:rPr>
        <w:t xml:space="preserve"> </w:t>
      </w:r>
      <w:r w:rsidR="00137F0A" w:rsidRPr="00DD54E3">
        <w:rPr>
          <w:color w:val="000000" w:themeColor="text1"/>
          <w:lang w:val="en-GB"/>
        </w:rPr>
        <w:t>However</w:t>
      </w:r>
      <w:r w:rsidR="00BC05D3" w:rsidRPr="00DD54E3">
        <w:rPr>
          <w:color w:val="000000" w:themeColor="text1"/>
          <w:lang w:val="en-GB"/>
        </w:rPr>
        <w:t>,</w:t>
      </w:r>
      <w:r w:rsidR="00D25DDA" w:rsidRPr="00DD54E3">
        <w:rPr>
          <w:color w:val="000000" w:themeColor="text1"/>
          <w:lang w:val="en-GB"/>
        </w:rPr>
        <w:t xml:space="preserve"> </w:t>
      </w:r>
      <w:r w:rsidR="00BC05D3" w:rsidRPr="00DD54E3">
        <w:rPr>
          <w:color w:val="000000" w:themeColor="text1"/>
          <w:lang w:val="en-GB"/>
        </w:rPr>
        <w:t>r</w:t>
      </w:r>
      <w:r w:rsidR="002110E6" w:rsidRPr="00DD54E3">
        <w:rPr>
          <w:color w:val="000000" w:themeColor="text1"/>
          <w:lang w:val="en-GB"/>
        </w:rPr>
        <w:t xml:space="preserve">esearch </w:t>
      </w:r>
      <w:r w:rsidR="0008514E" w:rsidRPr="00DD54E3">
        <w:rPr>
          <w:color w:val="000000" w:themeColor="text1"/>
          <w:lang w:val="en-GB"/>
        </w:rPr>
        <w:t>on how</w:t>
      </w:r>
      <w:r w:rsidR="002110E6" w:rsidRPr="00DD54E3">
        <w:rPr>
          <w:color w:val="000000" w:themeColor="text1"/>
          <w:lang w:val="en-GB"/>
        </w:rPr>
        <w:t xml:space="preserve"> a clustered approach can impact </w:t>
      </w:r>
      <w:r w:rsidR="00CD2600" w:rsidRPr="00DD54E3">
        <w:rPr>
          <w:color w:val="000000" w:themeColor="text1"/>
          <w:lang w:val="en-GB"/>
        </w:rPr>
        <w:t xml:space="preserve">the </w:t>
      </w:r>
      <w:r w:rsidR="002110E6" w:rsidRPr="00DD54E3">
        <w:rPr>
          <w:color w:val="000000" w:themeColor="text1"/>
          <w:lang w:val="en-GB"/>
        </w:rPr>
        <w:t xml:space="preserve">sustainability of </w:t>
      </w:r>
      <w:r w:rsidR="00CD2600" w:rsidRPr="00DD54E3">
        <w:rPr>
          <w:color w:val="000000" w:themeColor="text1"/>
          <w:lang w:val="en-GB"/>
        </w:rPr>
        <w:t xml:space="preserve">the </w:t>
      </w:r>
      <w:r w:rsidR="002110E6" w:rsidRPr="00DD54E3">
        <w:rPr>
          <w:color w:val="000000" w:themeColor="text1"/>
          <w:lang w:val="en-GB"/>
        </w:rPr>
        <w:t xml:space="preserve">humanitarian approach </w:t>
      </w:r>
      <w:r w:rsidR="00137F0A" w:rsidRPr="00DD54E3">
        <w:rPr>
          <w:color w:val="000000" w:themeColor="text1"/>
          <w:lang w:val="en-GB"/>
        </w:rPr>
        <w:t xml:space="preserve">is scant </w:t>
      </w:r>
      <w:r w:rsidR="00BC05D3" w:rsidRPr="00DD54E3">
        <w:rPr>
          <w:color w:val="000000" w:themeColor="text1"/>
          <w:lang w:val="en-GB"/>
        </w:rPr>
        <w:t>in the literature</w:t>
      </w:r>
      <w:r w:rsidR="002110E6" w:rsidRPr="00DD54E3">
        <w:rPr>
          <w:color w:val="000000" w:themeColor="text1"/>
          <w:lang w:val="en-GB"/>
        </w:rPr>
        <w:t>.</w:t>
      </w:r>
      <w:r w:rsidR="0021689D" w:rsidRPr="00DD54E3">
        <w:rPr>
          <w:color w:val="000000" w:themeColor="text1"/>
          <w:lang w:val="en-GB"/>
        </w:rPr>
        <w:t xml:space="preserve"> </w:t>
      </w:r>
      <w:r w:rsidR="009E4560" w:rsidRPr="00DD54E3">
        <w:rPr>
          <w:color w:val="000000" w:themeColor="text1"/>
          <w:lang w:val="en-GB"/>
        </w:rPr>
        <w:t xml:space="preserve">There is very limited knowledge </w:t>
      </w:r>
      <w:r w:rsidR="00137F0A" w:rsidRPr="00DD54E3">
        <w:rPr>
          <w:color w:val="000000" w:themeColor="text1"/>
          <w:lang w:val="en-GB"/>
        </w:rPr>
        <w:t>about how</w:t>
      </w:r>
      <w:r w:rsidR="009E4560" w:rsidRPr="00DD54E3">
        <w:rPr>
          <w:color w:val="000000" w:themeColor="text1"/>
          <w:lang w:val="en-GB"/>
        </w:rPr>
        <w:t xml:space="preserve"> </w:t>
      </w:r>
      <w:r w:rsidR="00EC15FF" w:rsidRPr="00DD54E3">
        <w:rPr>
          <w:color w:val="000000" w:themeColor="text1"/>
          <w:lang w:val="en-GB"/>
        </w:rPr>
        <w:t xml:space="preserve">HOs can </w:t>
      </w:r>
      <w:r w:rsidR="004F3EEE" w:rsidRPr="00DD54E3">
        <w:rPr>
          <w:color w:val="000000" w:themeColor="text1"/>
          <w:lang w:val="en-GB"/>
        </w:rPr>
        <w:t xml:space="preserve">achieve </w:t>
      </w:r>
      <w:r w:rsidR="00523535" w:rsidRPr="00DD54E3">
        <w:rPr>
          <w:color w:val="000000" w:themeColor="text1"/>
          <w:lang w:val="en-GB"/>
        </w:rPr>
        <w:t>sustainab</w:t>
      </w:r>
      <w:r w:rsidR="00B91BAC" w:rsidRPr="00DD54E3">
        <w:rPr>
          <w:color w:val="000000" w:themeColor="text1"/>
          <w:lang w:val="en-GB"/>
        </w:rPr>
        <w:t>i</w:t>
      </w:r>
      <w:r w:rsidR="00523535" w:rsidRPr="00DD54E3">
        <w:rPr>
          <w:color w:val="000000" w:themeColor="text1"/>
          <w:lang w:val="en-GB"/>
        </w:rPr>
        <w:t xml:space="preserve">lity objectives </w:t>
      </w:r>
      <w:r w:rsidR="00137F0A" w:rsidRPr="00DD54E3">
        <w:rPr>
          <w:color w:val="000000" w:themeColor="text1"/>
          <w:lang w:val="en-GB"/>
        </w:rPr>
        <w:t>across a network</w:t>
      </w:r>
      <w:r w:rsidR="00525110" w:rsidRPr="00DD54E3">
        <w:rPr>
          <w:color w:val="000000" w:themeColor="text1"/>
          <w:lang w:val="en-GB"/>
        </w:rPr>
        <w:t xml:space="preserve"> of humanitarian actors. </w:t>
      </w:r>
      <w:r w:rsidR="004D01DF" w:rsidRPr="00DD54E3">
        <w:rPr>
          <w:color w:val="000000" w:themeColor="text1"/>
          <w:lang w:val="en-GB"/>
        </w:rPr>
        <w:t xml:space="preserve">More empirical research is </w:t>
      </w:r>
      <w:r w:rsidR="008C34BD" w:rsidRPr="00DD54E3">
        <w:rPr>
          <w:color w:val="000000" w:themeColor="text1"/>
          <w:lang w:val="en-GB"/>
        </w:rPr>
        <w:t>needed</w:t>
      </w:r>
      <w:r w:rsidR="004D01DF" w:rsidRPr="00DD54E3">
        <w:rPr>
          <w:color w:val="000000" w:themeColor="text1"/>
          <w:lang w:val="en-GB"/>
        </w:rPr>
        <w:t xml:space="preserve"> to study</w:t>
      </w:r>
      <w:r w:rsidR="00D5753A" w:rsidRPr="00DD54E3">
        <w:rPr>
          <w:color w:val="000000" w:themeColor="text1"/>
          <w:lang w:val="en-GB"/>
        </w:rPr>
        <w:t xml:space="preserve"> </w:t>
      </w:r>
      <w:r w:rsidR="00207EA3" w:rsidRPr="00DD54E3">
        <w:rPr>
          <w:color w:val="000000" w:themeColor="text1"/>
          <w:lang w:val="en-GB"/>
        </w:rPr>
        <w:t>how</w:t>
      </w:r>
      <w:r w:rsidR="00D5753A" w:rsidRPr="00DD54E3">
        <w:rPr>
          <w:color w:val="000000" w:themeColor="text1"/>
          <w:lang w:val="en-GB"/>
        </w:rPr>
        <w:t xml:space="preserve"> </w:t>
      </w:r>
      <w:r w:rsidR="00CB449D" w:rsidRPr="00DD54E3">
        <w:rPr>
          <w:color w:val="000000" w:themeColor="text1"/>
          <w:lang w:val="en-GB"/>
        </w:rPr>
        <w:t xml:space="preserve">network </w:t>
      </w:r>
      <w:r w:rsidR="00D5753A" w:rsidRPr="00DD54E3">
        <w:rPr>
          <w:color w:val="000000" w:themeColor="text1"/>
          <w:lang w:val="en-GB"/>
        </w:rPr>
        <w:t xml:space="preserve">orchestration and choreography </w:t>
      </w:r>
      <w:r w:rsidR="00207EA3" w:rsidRPr="00DD54E3">
        <w:rPr>
          <w:color w:val="000000" w:themeColor="text1"/>
          <w:lang w:val="en-GB"/>
        </w:rPr>
        <w:t xml:space="preserve">concepts </w:t>
      </w:r>
      <w:r w:rsidR="003658F6" w:rsidRPr="00DD54E3">
        <w:rPr>
          <w:color w:val="000000" w:themeColor="text1"/>
          <w:lang w:val="en-GB"/>
        </w:rPr>
        <w:t>contribute to</w:t>
      </w:r>
      <w:r w:rsidR="00D5753A" w:rsidRPr="00DD54E3">
        <w:rPr>
          <w:color w:val="000000" w:themeColor="text1"/>
          <w:lang w:val="en-GB"/>
        </w:rPr>
        <w:t xml:space="preserve"> </w:t>
      </w:r>
      <w:r w:rsidR="00CD2600" w:rsidRPr="00DD54E3">
        <w:rPr>
          <w:color w:val="000000" w:themeColor="text1"/>
          <w:lang w:val="en-GB"/>
        </w:rPr>
        <w:t xml:space="preserve">the </w:t>
      </w:r>
      <w:r w:rsidR="00EB6C89" w:rsidRPr="00DD54E3">
        <w:rPr>
          <w:color w:val="000000" w:themeColor="text1"/>
          <w:lang w:val="en-GB"/>
        </w:rPr>
        <w:t xml:space="preserve">sustainability of humanitarian </w:t>
      </w:r>
      <w:r w:rsidR="00137F0A" w:rsidRPr="00DD54E3">
        <w:rPr>
          <w:color w:val="000000" w:themeColor="text1"/>
          <w:lang w:val="en-GB"/>
        </w:rPr>
        <w:t>operations using a</w:t>
      </w:r>
      <w:r w:rsidR="008F4F90" w:rsidRPr="00DD54E3">
        <w:rPr>
          <w:color w:val="000000" w:themeColor="text1"/>
          <w:lang w:val="en-GB"/>
        </w:rPr>
        <w:t xml:space="preserve"> </w:t>
      </w:r>
      <w:r w:rsidR="00417490" w:rsidRPr="00DD54E3">
        <w:rPr>
          <w:color w:val="000000" w:themeColor="text1"/>
          <w:lang w:val="en-GB"/>
        </w:rPr>
        <w:t>cluster</w:t>
      </w:r>
      <w:r w:rsidR="00CD2600" w:rsidRPr="00DD54E3">
        <w:rPr>
          <w:color w:val="000000" w:themeColor="text1"/>
          <w:lang w:val="en-GB"/>
        </w:rPr>
        <w:t>-</w:t>
      </w:r>
      <w:r w:rsidR="00417490" w:rsidRPr="00DD54E3">
        <w:rPr>
          <w:color w:val="000000" w:themeColor="text1"/>
          <w:lang w:val="en-GB"/>
        </w:rPr>
        <w:t>based</w:t>
      </w:r>
      <w:r w:rsidR="00D5753A" w:rsidRPr="00DD54E3">
        <w:rPr>
          <w:color w:val="000000" w:themeColor="text1"/>
          <w:lang w:val="en-GB"/>
        </w:rPr>
        <w:t xml:space="preserve"> </w:t>
      </w:r>
      <w:r w:rsidR="00417490" w:rsidRPr="00DD54E3">
        <w:rPr>
          <w:color w:val="000000" w:themeColor="text1"/>
          <w:lang w:val="en-GB"/>
        </w:rPr>
        <w:t>approach</w:t>
      </w:r>
      <w:r w:rsidR="00D5753A" w:rsidRPr="00DD54E3">
        <w:rPr>
          <w:color w:val="000000" w:themeColor="text1"/>
          <w:lang w:val="en-GB"/>
        </w:rPr>
        <w:t xml:space="preserve">. </w:t>
      </w:r>
      <w:r w:rsidR="00510267" w:rsidRPr="00DD54E3">
        <w:rPr>
          <w:color w:val="000000" w:themeColor="text1"/>
          <w:lang w:val="en-GB"/>
        </w:rPr>
        <w:t>The above discussions lead to the follow</w:t>
      </w:r>
      <w:r w:rsidR="00B91BAC" w:rsidRPr="00DD54E3">
        <w:rPr>
          <w:color w:val="000000" w:themeColor="text1"/>
          <w:lang w:val="en-GB"/>
        </w:rPr>
        <w:t>i</w:t>
      </w:r>
      <w:r w:rsidR="00510267" w:rsidRPr="00DD54E3">
        <w:rPr>
          <w:color w:val="000000" w:themeColor="text1"/>
          <w:lang w:val="en-GB"/>
        </w:rPr>
        <w:t>ng proposition:</w:t>
      </w:r>
    </w:p>
    <w:p w14:paraId="47843A63" w14:textId="576E08A8" w:rsidR="00ED14D3" w:rsidRPr="00DD54E3" w:rsidRDefault="00ED14D3" w:rsidP="00B15B5A">
      <w:pPr>
        <w:rPr>
          <w:color w:val="000000" w:themeColor="text1"/>
          <w:lang w:val="en-GB"/>
        </w:rPr>
      </w:pPr>
    </w:p>
    <w:p w14:paraId="0DD4BF4F" w14:textId="36CED31F" w:rsidR="00C06BF4" w:rsidRPr="00DD54E3" w:rsidRDefault="00ED14D3" w:rsidP="00B15B5A">
      <w:pPr>
        <w:rPr>
          <w:b/>
          <w:i/>
          <w:color w:val="000000" w:themeColor="text1"/>
          <w:lang w:val="en-GB"/>
        </w:rPr>
      </w:pPr>
      <w:r w:rsidRPr="00DD54E3">
        <w:rPr>
          <w:b/>
          <w:i/>
          <w:color w:val="000000" w:themeColor="text1"/>
          <w:lang w:val="en-GB"/>
        </w:rPr>
        <w:t xml:space="preserve">Proposition </w:t>
      </w:r>
      <w:r w:rsidR="000A6D50" w:rsidRPr="00DD54E3">
        <w:rPr>
          <w:b/>
          <w:i/>
          <w:color w:val="000000" w:themeColor="text1"/>
          <w:lang w:val="en-GB"/>
        </w:rPr>
        <w:t>5</w:t>
      </w:r>
      <w:r w:rsidRPr="00DD54E3">
        <w:rPr>
          <w:b/>
          <w:i/>
          <w:color w:val="000000" w:themeColor="text1"/>
          <w:lang w:val="en-GB"/>
        </w:rPr>
        <w:t xml:space="preserve">. </w:t>
      </w:r>
      <w:r w:rsidR="00D451D5" w:rsidRPr="00DD54E3">
        <w:rPr>
          <w:i/>
          <w:color w:val="000000" w:themeColor="text1"/>
          <w:lang w:val="en-GB"/>
        </w:rPr>
        <w:t>A cluste</w:t>
      </w:r>
      <w:r w:rsidR="00820298" w:rsidRPr="00DD54E3">
        <w:rPr>
          <w:i/>
          <w:color w:val="000000" w:themeColor="text1"/>
          <w:lang w:val="en-GB"/>
        </w:rPr>
        <w:t>r</w:t>
      </w:r>
      <w:r w:rsidR="00D451D5" w:rsidRPr="00DD54E3">
        <w:rPr>
          <w:i/>
          <w:color w:val="000000" w:themeColor="text1"/>
          <w:lang w:val="en-GB"/>
        </w:rPr>
        <w:t>-based approach that orchestrates and choreographs humanitarian operations make</w:t>
      </w:r>
      <w:r w:rsidR="005213C9" w:rsidRPr="00DD54E3">
        <w:rPr>
          <w:i/>
          <w:color w:val="000000" w:themeColor="text1"/>
          <w:lang w:val="en-GB"/>
        </w:rPr>
        <w:t>s</w:t>
      </w:r>
      <w:r w:rsidR="00D451D5" w:rsidRPr="00DD54E3">
        <w:rPr>
          <w:i/>
          <w:color w:val="000000" w:themeColor="text1"/>
          <w:lang w:val="en-GB"/>
        </w:rPr>
        <w:t xml:space="preserve"> </w:t>
      </w:r>
      <w:r w:rsidR="006D2552" w:rsidRPr="00DD54E3">
        <w:rPr>
          <w:i/>
          <w:color w:val="000000" w:themeColor="text1"/>
          <w:lang w:val="en-GB"/>
        </w:rPr>
        <w:t>HSCs</w:t>
      </w:r>
      <w:r w:rsidR="00D451D5" w:rsidRPr="00DD54E3">
        <w:rPr>
          <w:i/>
          <w:color w:val="000000" w:themeColor="text1"/>
          <w:lang w:val="en-GB"/>
        </w:rPr>
        <w:t xml:space="preserve"> more sustainable by eliminating </w:t>
      </w:r>
      <w:r w:rsidR="004D4240" w:rsidRPr="00DD54E3">
        <w:rPr>
          <w:i/>
          <w:color w:val="000000" w:themeColor="text1"/>
          <w:lang w:val="en-GB"/>
        </w:rPr>
        <w:t>waste</w:t>
      </w:r>
      <w:r w:rsidR="00D451D5" w:rsidRPr="00DD54E3">
        <w:rPr>
          <w:i/>
          <w:color w:val="000000" w:themeColor="text1"/>
          <w:lang w:val="en-GB"/>
        </w:rPr>
        <w:t xml:space="preserve"> </w:t>
      </w:r>
      <w:r w:rsidR="004D4240" w:rsidRPr="00DD54E3">
        <w:rPr>
          <w:i/>
          <w:color w:val="000000" w:themeColor="text1"/>
          <w:lang w:val="en-GB"/>
        </w:rPr>
        <w:t xml:space="preserve">due </w:t>
      </w:r>
      <w:r w:rsidR="00137F0A" w:rsidRPr="00DD54E3">
        <w:rPr>
          <w:i/>
          <w:color w:val="000000" w:themeColor="text1"/>
          <w:lang w:val="en-GB"/>
        </w:rPr>
        <w:t xml:space="preserve">to </w:t>
      </w:r>
      <w:r w:rsidR="00137F0A" w:rsidRPr="00DD54E3">
        <w:rPr>
          <w:i/>
          <w:iCs/>
          <w:color w:val="000000" w:themeColor="text1"/>
          <w:lang w:val="en-GB"/>
        </w:rPr>
        <w:t xml:space="preserve">the </w:t>
      </w:r>
      <w:r w:rsidR="00137F0A" w:rsidRPr="00DD54E3">
        <w:rPr>
          <w:i/>
          <w:color w:val="000000" w:themeColor="text1"/>
          <w:lang w:val="en-GB"/>
        </w:rPr>
        <w:t>duplication</w:t>
      </w:r>
      <w:r w:rsidR="004D4240" w:rsidRPr="00DD54E3">
        <w:rPr>
          <w:i/>
          <w:color w:val="000000" w:themeColor="text1"/>
          <w:lang w:val="en-GB"/>
        </w:rPr>
        <w:t xml:space="preserve"> of activities</w:t>
      </w:r>
      <w:r w:rsidR="00D451D5" w:rsidRPr="00DD54E3">
        <w:rPr>
          <w:i/>
          <w:color w:val="000000" w:themeColor="text1"/>
          <w:lang w:val="en-GB"/>
        </w:rPr>
        <w:t>.</w:t>
      </w:r>
      <w:r w:rsidR="00D451D5" w:rsidRPr="00DD54E3">
        <w:rPr>
          <w:b/>
          <w:i/>
          <w:color w:val="000000" w:themeColor="text1"/>
          <w:lang w:val="en-GB"/>
        </w:rPr>
        <w:t xml:space="preserve"> </w:t>
      </w:r>
    </w:p>
    <w:p w14:paraId="1CB8036C" w14:textId="77777777" w:rsidR="00ED14D3" w:rsidRPr="00DD54E3" w:rsidRDefault="00ED14D3" w:rsidP="00B15B5A">
      <w:pPr>
        <w:rPr>
          <w:color w:val="000000" w:themeColor="text1"/>
          <w:lang w:val="en-GB"/>
        </w:rPr>
      </w:pPr>
    </w:p>
    <w:p w14:paraId="332511D8" w14:textId="2BBE268C" w:rsidR="003C40B7" w:rsidRPr="00DD54E3" w:rsidRDefault="002A3E5F" w:rsidP="005D299C">
      <w:pPr>
        <w:pStyle w:val="Heading2"/>
        <w:rPr>
          <w:color w:val="000000" w:themeColor="text1"/>
          <w:lang w:val="en-GB"/>
        </w:rPr>
      </w:pPr>
      <w:r w:rsidRPr="00DD54E3">
        <w:rPr>
          <w:color w:val="000000" w:themeColor="text1"/>
          <w:lang w:val="en-GB"/>
        </w:rPr>
        <w:t xml:space="preserve">Product-based green supply: </w:t>
      </w:r>
      <w:r w:rsidR="003C40B7" w:rsidRPr="00DD54E3">
        <w:rPr>
          <w:color w:val="000000" w:themeColor="text1"/>
          <w:lang w:val="en-GB"/>
        </w:rPr>
        <w:t>Packaging waste management</w:t>
      </w:r>
      <w:r w:rsidR="006341F6" w:rsidRPr="00DD54E3">
        <w:rPr>
          <w:color w:val="000000" w:themeColor="text1"/>
          <w:lang w:val="en-GB"/>
        </w:rPr>
        <w:t xml:space="preserve"> and sustainable energy generation</w:t>
      </w:r>
    </w:p>
    <w:p w14:paraId="1CB2CD6A" w14:textId="4B6DA7C5" w:rsidR="006341F6" w:rsidRPr="00DD54E3" w:rsidRDefault="006341F6" w:rsidP="00223A93">
      <w:pPr>
        <w:pStyle w:val="Heading3"/>
        <w:rPr>
          <w:color w:val="000000" w:themeColor="text1"/>
          <w:lang w:val="en-GB"/>
        </w:rPr>
      </w:pPr>
      <w:r w:rsidRPr="00DD54E3">
        <w:rPr>
          <w:color w:val="000000" w:themeColor="text1"/>
          <w:lang w:val="en-GB"/>
        </w:rPr>
        <w:t>Packaging waste management</w:t>
      </w:r>
    </w:p>
    <w:p w14:paraId="27FC7B26" w14:textId="09F9B4C7" w:rsidR="008D3471" w:rsidRPr="00DD54E3" w:rsidRDefault="004F3EEE" w:rsidP="00467FEE">
      <w:pPr>
        <w:rPr>
          <w:color w:val="000000" w:themeColor="text1"/>
          <w:lang w:val="en-GB"/>
        </w:rPr>
      </w:pPr>
      <w:r w:rsidRPr="00DD54E3">
        <w:rPr>
          <w:color w:val="000000" w:themeColor="text1"/>
          <w:lang w:val="en-GB"/>
        </w:rPr>
        <w:t>Adequate packaging of relief</w:t>
      </w:r>
      <w:r w:rsidR="003C40B7" w:rsidRPr="00DD54E3">
        <w:rPr>
          <w:color w:val="000000" w:themeColor="text1"/>
          <w:lang w:val="en-GB"/>
        </w:rPr>
        <w:t xml:space="preserve"> supplies is vital </w:t>
      </w:r>
      <w:r w:rsidRPr="00DD54E3">
        <w:rPr>
          <w:color w:val="000000" w:themeColor="text1"/>
          <w:lang w:val="en-GB"/>
        </w:rPr>
        <w:t>to ensure effective distribution and conservation</w:t>
      </w:r>
      <w:r w:rsidR="003C40B7" w:rsidRPr="00DD54E3">
        <w:rPr>
          <w:color w:val="000000" w:themeColor="text1"/>
          <w:lang w:val="en-GB"/>
        </w:rPr>
        <w:t xml:space="preserve">, but it often </w:t>
      </w:r>
      <w:r w:rsidRPr="00DD54E3">
        <w:rPr>
          <w:color w:val="000000" w:themeColor="text1"/>
          <w:lang w:val="en-GB"/>
        </w:rPr>
        <w:t xml:space="preserve">leads to </w:t>
      </w:r>
      <w:r w:rsidR="003C40B7" w:rsidRPr="00DD54E3">
        <w:rPr>
          <w:color w:val="000000" w:themeColor="text1"/>
          <w:lang w:val="en-GB"/>
        </w:rPr>
        <w:t xml:space="preserve">an </w:t>
      </w:r>
      <w:r w:rsidRPr="00DD54E3">
        <w:rPr>
          <w:color w:val="000000" w:themeColor="text1"/>
          <w:lang w:val="en-GB"/>
        </w:rPr>
        <w:t xml:space="preserve">unexpected </w:t>
      </w:r>
      <w:r w:rsidR="003C40B7" w:rsidRPr="00DD54E3">
        <w:rPr>
          <w:color w:val="000000" w:themeColor="text1"/>
          <w:lang w:val="en-GB"/>
        </w:rPr>
        <w:t>waste crisis</w:t>
      </w:r>
      <w:r w:rsidR="00B23DE7" w:rsidRPr="00DD54E3">
        <w:rPr>
          <w:color w:val="000000" w:themeColor="text1"/>
          <w:lang w:val="en-GB"/>
        </w:rPr>
        <w:t xml:space="preserve"> due </w:t>
      </w:r>
      <w:r w:rsidR="00137F0A" w:rsidRPr="00DD54E3">
        <w:rPr>
          <w:color w:val="000000" w:themeColor="text1"/>
          <w:lang w:val="en-GB"/>
        </w:rPr>
        <w:t>to the convergence</w:t>
      </w:r>
      <w:r w:rsidR="003C40B7" w:rsidRPr="00DD54E3">
        <w:rPr>
          <w:color w:val="000000" w:themeColor="text1"/>
          <w:lang w:val="en-GB"/>
        </w:rPr>
        <w:t xml:space="preserve"> </w:t>
      </w:r>
      <w:r w:rsidRPr="00DD54E3">
        <w:rPr>
          <w:color w:val="000000" w:themeColor="text1"/>
          <w:lang w:val="en-GB"/>
        </w:rPr>
        <w:t xml:space="preserve">of goods (and their packaging) </w:t>
      </w:r>
      <w:r w:rsidR="003C40B7" w:rsidRPr="00DD54E3">
        <w:rPr>
          <w:color w:val="000000" w:themeColor="text1"/>
          <w:lang w:val="en-GB"/>
        </w:rPr>
        <w:t>in vulnerable environments</w:t>
      </w:r>
      <w:r w:rsidR="005C20FC" w:rsidRPr="00DD54E3">
        <w:rPr>
          <w:color w:val="000000" w:themeColor="text1"/>
          <w:lang w:val="en-GB"/>
        </w:rPr>
        <w:t xml:space="preserve"> </w:t>
      </w:r>
      <w:sdt>
        <w:sdtPr>
          <w:rPr>
            <w:color w:val="000000" w:themeColor="text1"/>
            <w:lang w:val="en-GB"/>
          </w:rPr>
          <w:alias w:val="To edit, see citavi.com/edit"/>
          <w:tag w:val="CitaviPlaceholder#f72ddf30-ab20-434f-9b76-f82e833dd52e"/>
          <w:id w:val="1060448791"/>
          <w:placeholder>
            <w:docPart w:val="DefaultPlaceholder_-1854013440"/>
          </w:placeholder>
        </w:sdtPr>
        <w:sdtContent>
          <w:r w:rsidR="005C20FC"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Q4N2MyYTQ3LTEyNGUtNGU5My05NzkxLTFiOGUzNGQ1NGMxZCIsIlJhbmdlTGVuZ3RoIjoyMiwiUmVmZXJlbmNlSWQiOiJlZjFiYmQyZS04NzAzLTQ0OTYtODlmZC1jNjU4NzAwZjljZjU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Q2hhcmxlcyIsIkxhc3ROYW1lIjoiQ29yYmV0dCIsIk1pZGRsZU5hbWUiOiJKLiIsIlByb3RlY3RlZCI6ZmFsc2UsIlNleCI6MCwiQ3JlYXRlZEJ5IjoiX0FMSSIsIkNyZWF0ZWRPbiI6IjIwMjItMDktMjJUMDc6MTI6MTEiLCJNb2RpZmllZEJ5IjoiX0FMSSIsIklkIjoiZmVjNzI3YzYtZmE2Ny00MTliLWE1OTMtZDc2MDZlZjY2NDg3IiwiTW9kaWZpZWRPbiI6IjIwMjItMDktMjJUMDc6MTI6MTEiLCJQcm9qZWN0Ijp7IiRpZCI6IjUiLCIkdHlwZSI6IlN3aXNzQWNhZGVtaWMuQ2l0YXZpLlByb2plY3QsIFN3aXNzQWNhZGVtaWMuQ2l0YXZpIn19LHsiJGlkIjoiNiIsIiR0eXBlIjoiU3dpc3NBY2FkZW1pYy5DaXRhdmkuUGVyc29uLCBTd2lzc0FjYWRlbWljLkNpdGF2aSIsIkZpcnN0TmFtZSI6IkFsZm9uc28iLCJMYXN0TmFtZSI6IlBlZHJhemHigJBNYXJ0aW5leiIsIk1pZGRsZU5hbWUiOiJKLiIsIlByb3RlY3RlZCI6ZmFsc2UsIlNleCI6MiwiQ3JlYXRlZEJ5IjoiX0FMSSIsIkNyZWF0ZWRPbiI6IjIwMjItMDUtMDhUMDU6NTU6NDMiLCJNb2RpZmllZEJ5IjoiX0FMSSIsIklkIjoiOWY5OTQxOGEtZTAzZi00NjgzLTk0ZTAtNmUyYjdlMjQ3YzZhIiwiTW9kaWZpZWRPbiI6IjIwMjItMDUtMDhUMDU6NTU6NDMiLCJQcm9qZWN0Ijp7IiRyZWYiOiI1In19LHsiJGlkIjoiNyIsIiR0eXBlIjoiU3dpc3NBY2FkZW1pYy5DaXRhdmkuUGVyc29uLCBTd2lzc0FjYWRlbWljLkNpdGF2aSIsIkZpcnN0TmFtZSI6Ikx1ayIsIkxhc3ROYW1lIjoidmFuIFdhc3NlbmhvdmUiLCJNaWRkbGVOYW1lIjoiTi4iLCJQcm90ZWN0ZWQiOmZhbHNlLCJTZXgiOjAsIkNyZWF0ZWRCeSI6Il9BTEkiLCJDcmVhdGVkT24iOiIyMDIyLTAzLTE2VDA5OjUzOjEyIiwiTW9kaWZpZWRCeSI6Il9BTEkiLCJJZCI6IjI5NTEyOTk5LWQwNTYtNDYxYi1hNWM1LWUyYzM3OWZiZGI2ZiIsIk1vZGlmaWVkT24iOiIyMDIyLTAzLTE2VDA5OjUzOjEyIiwiUHJvamVjdCI6eyIkcmVmIjoiNSJ9fV0sIkNpdGF0aW9uS2V5VXBkYXRlVHlwZSI6MCwiQ29sbGFib3JhdG9ycyI6W10sIkN1c3RvbUZpZWxkMiI6IkVtcGlyaWNhbCIsIkN1c3RvbUZpZWxkMyI6IkJvdGggb3Igbm90IHNwZWNpZmljIiwiQ3VzdG9tRmllbGQ0IjoiQm90aCBvciBub3Qgc3BlY2lmaWMiLCJDdXN0b21GaWVsZDUiOiJTZXZlcmFsIiwiQ3VzdG9tRmllbGQ2IjoiQ2FzZSBzdHVkeSIsIkN1c3RvbUZpZWxkNyI6IkVjb25vbWljK0Vudmlyb21lbnRhbCtTb2NpYWwiLCJDdXN0b21GaWVsZDgiOiJOb3QgU3BlY2lmaWMiLCJDdXN0b21GaWVsZDkiOiJVbml0ZWQgU3RhdGVzIiwiRG9pIjoiMTAuMTExMS9wb21zLjEzODQ4IiwiRWRpdG9ycyI6W10sIkV2YWx1YXRpb25Db21wbGV4aXR5IjowLCJFdmFsdWF0aW9uU291cmNlVGV4dEZvcm1hdCI6MCwiR3JvdXBzIjpbXSwiSGFzTGFiZWwxIjp0cnVlLCJIYXNMYWJlbDIiOnRydWUsIktleXdvcmRzIjpbXSwiTG9jYXRpb25zIjpbeyIkaWQiOiI4IiwiJHR5cGUiOiJTd2lzc0FjYWRlbWljLkNpdGF2aS5Mb2NhdGlvbiwgU3dpc3NBY2FkZW1pYy5DaXRhdmkiLCJBZGRyZXNzIjp7IiRpZCI6IjkiLCIkdHlwZSI6IlN3aXNzQWNhZGVtaWMuQ2l0YXZpLkxpbmtlZFJlc291cmNlLCBTd2lzc0FjYWRlbWljLkNpdGF2aSIsIkxpbmtlZFJlc291cmNlVHlwZSI6NSwiT3JpZ2luYWxTdHJpbmciOiIxMC4xMTExL3BvbXMuMTM4NDgiLCJVcmlTdHJpbmciOiJodHRwczovL2RvaS5vcmcvMTAuMTExMS9wb21zLjEzODQ4IiwiTGlua2VkUmVzb3VyY2VTdGF0dXMiOjgsIlByb3BlcnRpZXMiOnsiJGlkIjoi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IyVDA3OjEyOjExIiwiTW9kaWZpZWRCeSI6Il9BTEkiLCJJZCI6ImQwM2IyMGJiLTQ5MTctNDI4OS1hZWE5LTRlODlkNTEwMzE3YiIsIk1vZGlmaWVkT24iOiIyMDIyLTA5LTIyVDA3OjEyOjExIiwiUHJvamVjdCI6eyIkcmVmIjoiNSJ9fV0sIk51bWJlck9mVm9sdW1lcyI6InBvbXMuMTM4NDgiLCJPcmdhbml6YXRpb25zIjpbXSwiT3RoZXJzSW52b2x2ZWQiOltdLCJQZXJpb2RpY2FsIjp7IiRpZCI6IjExIiwiJHR5cGUiOiJTd2lzc0FjYWRlbWljLkNpdGF2aS5QZXJpb2RpY2FsLCBTd2lzc0FjYWRlbWljLkNpdGF2aSIsIklzc24iOiIxMDU5MTQ3OCIsIk5hbWUiOiJQcm9kdWN0aW9uIGFuZCBPcGVyYXRpb25zIE1hbmFnZW1lbnQiLCJQYWdpbmF0aW9uIjowLCJQcm90ZWN0ZWQiOmZhbHNlLCJTdGFuZGFyZEFiYnJldmlhdGlvbiI6IlByb2QgT3BlciBNYW5hZyIsIkNyZWF0ZWRCeSI6Il9BTEkiLCJDcmVhdGVkT24iOiIyMDIyLTAzLTE0VDA1OjE5OjE3IiwiTW9kaWZpZWRCeSI6Il9BTEkiLCJJZCI6IjQ2ZGY4Nzk3LTg3NTMtNGE1Ny04NWYxLThkOTc4NDc0Zjc1NiIsIk1vZGlmaWVkT24iOiIyMDIyLTAzLTE0VDA1OjE5OjE3IiwiUHJvamVjdCI6eyIkcmVmIjoiNSJ9fSwiUHVibGlzaGVycyI6W10sIlF1b3RhdGlvbnMiOltdLCJSZWZlcmVuY2VUeXBlIjoiSm91cm5hbEFydGljbGUiLCJTaG9ydFRpdGxlIjoiQ29yYmV0dCwgUGVkcmF6YeKAkE1hcnRpbmV6IGV0IGFsLiAyMDIyIOKAkyBTdXN0YWluYWJsZSBodW1hbml0YXJpYW4gb3BlcmF0aW9ucyIsIlNob3J0VGl0bGVVcGRhdGVUeXBlIjowLCJTb3VyY2VPZkJpYmxpb2dyYXBoaWNJbmZvcm1hdGlvbiI6IkNyb3NzUmVmIiwiU3RhdGljSWRzIjpbImM3ZGQ0NDhjLTFlNDgtNGU4MS04ZDM2LTljNTZjMjk2YmZhNiJdLCJUYWJsZU9mQ29udGVudHNDb21wbGV4aXR5IjowLCJUYWJsZU9mQ29udGVudHNTb3VyY2VUZXh0Rm9ybWF0IjowLCJUYXNrcyI6W10sIlRpdGxlIjoiU3VzdGFpbmFibGUgaHVtYW5pdGFyaWFuIG9wZXJhdGlvbnM6IEFuIGludGVncmF0ZWQgcGVyc3BlY3RpdmUiLCJUcmFuc2xhdG9ycyI6W10sIlllYXIiOiIyMDIyIiwiWWVhclJlc29sdmVkIjoiMjAyMiIsIkNyZWF0ZWRCeSI6Il9BTEkiLCJDcmVhdGVkT24iOiIyMDIyLTA5LTIyVDA3OjEyOjExIiwiTW9kaWZpZWRCeSI6Il9BbGkiLCJJZCI6ImVmMWJiZDJlLTg3MDMtNDQ5Ni04OWZkLWM2NTg3MDBmOWNmNSIsIk1vZGlmaWVkT24iOiIyMDIzLTEwLTAyVDIyOjI5OjE1IiwiUHJvamVjdCI6eyIkcmVmIjoiNSJ9fSwiVXNlTnVtYmVyaW5nVHlwZU9mUGFyZW50RG9jdW1lbnQiOmZhbHNlfV0sIkZvcm1hdHRlZFRleHQiOnsiJGlkIjoiMTIiLCJDb3VudCI6MywiVGV4dFVuaXRzIjpbeyIkaWQiOiIxMyIsIkZvbnRTdHlsZSI6eyIkaWQiOiIxNCIsIk5ldXRyYWwiOnRydWV9LCJSZWFkaW5nT3JkZXIiOjEsIlRleHQiOiIoQ29yYmV0dCJ9LHsiJGlkIjoiMTUiLCJGb250U3R5bGUiOnsiJGlkIjoiMTYiLCJJdGFsaWMiOnRydWV9LCJSZWFkaW5nT3JkZXIiOjEsIlRleHQiOiIgZXQgYWwuIn0seyIkaWQiOiIxNyIsIkZvbnRTdHlsZSI6eyIkaWQiOiIxOCIsIk5ldXRyYWwiOnRydWV9LCJSZWFkaW5nT3JkZXIiOjEsIlRleHQiOiIsIDIwMjIpIn1dfSwiVGFnIjoiQ2l0YXZpUGxhY2Vob2xkZXIjZjcyZGRmMzAtYWIyMC00MzRmLTliNzYtZjgyZTgzM2RkNTJlIiwiVGV4dCI6IihDb3JiZXR0IGV0IGFsLiwgMjAyMikiLCJXQUlWZXJzaW9uIjoiNi44LjAuMCJ9}</w:instrText>
          </w:r>
          <w:r w:rsidR="005C20FC" w:rsidRPr="00DD54E3">
            <w:rPr>
              <w:color w:val="000000" w:themeColor="text1"/>
              <w:lang w:val="en-GB"/>
            </w:rPr>
            <w:fldChar w:fldCharType="separate"/>
          </w:r>
          <w:r w:rsidR="00B10F20" w:rsidRPr="00DD54E3">
            <w:rPr>
              <w:color w:val="000000" w:themeColor="text1"/>
              <w:lang w:val="en-GB"/>
            </w:rPr>
            <w:t>(Corbett</w:t>
          </w:r>
          <w:r w:rsidR="00B10F20" w:rsidRPr="00DD54E3">
            <w:rPr>
              <w:i/>
              <w:color w:val="000000" w:themeColor="text1"/>
              <w:lang w:val="en-GB"/>
            </w:rPr>
            <w:t xml:space="preserve"> et al.</w:t>
          </w:r>
          <w:r w:rsidR="00B10F20" w:rsidRPr="00DD54E3">
            <w:rPr>
              <w:color w:val="000000" w:themeColor="text1"/>
              <w:lang w:val="en-GB"/>
            </w:rPr>
            <w:t>, 2022)</w:t>
          </w:r>
          <w:r w:rsidR="005C20FC" w:rsidRPr="00DD54E3">
            <w:rPr>
              <w:color w:val="000000" w:themeColor="text1"/>
              <w:lang w:val="en-GB"/>
            </w:rPr>
            <w:fldChar w:fldCharType="end"/>
          </w:r>
        </w:sdtContent>
      </w:sdt>
      <w:r w:rsidR="003C40B7" w:rsidRPr="00DD54E3">
        <w:rPr>
          <w:color w:val="000000" w:themeColor="text1"/>
          <w:lang w:val="en-GB"/>
        </w:rPr>
        <w:t xml:space="preserve">. </w:t>
      </w:r>
      <w:r w:rsidR="00137F0A" w:rsidRPr="00DD54E3">
        <w:rPr>
          <w:color w:val="000000" w:themeColor="text1"/>
          <w:lang w:val="en-GB"/>
        </w:rPr>
        <w:t>This crisis</w:t>
      </w:r>
      <w:r w:rsidR="003C40B7" w:rsidRPr="00DD54E3">
        <w:rPr>
          <w:color w:val="000000" w:themeColor="text1"/>
          <w:lang w:val="en-GB"/>
        </w:rPr>
        <w:t xml:space="preserve"> is especially pronounced in develop</w:t>
      </w:r>
      <w:r w:rsidR="004D4240" w:rsidRPr="00DD54E3">
        <w:rPr>
          <w:color w:val="000000" w:themeColor="text1"/>
          <w:lang w:val="en-GB"/>
        </w:rPr>
        <w:t>ing</w:t>
      </w:r>
      <w:r w:rsidR="003C40B7" w:rsidRPr="00DD54E3">
        <w:rPr>
          <w:color w:val="000000" w:themeColor="text1"/>
          <w:lang w:val="en-GB"/>
        </w:rPr>
        <w:t xml:space="preserve"> countries or communities that lack proper waste management systems</w:t>
      </w:r>
      <w:r w:rsidR="008E6411" w:rsidRPr="00DD54E3">
        <w:rPr>
          <w:color w:val="000000" w:themeColor="text1"/>
          <w:lang w:val="en-GB"/>
        </w:rPr>
        <w:t xml:space="preserve"> </w:t>
      </w:r>
      <w:sdt>
        <w:sdtPr>
          <w:rPr>
            <w:color w:val="000000" w:themeColor="text1"/>
            <w:lang w:val="en-GB"/>
          </w:rPr>
          <w:alias w:val="To edit, see citavi.com/edit"/>
          <w:tag w:val="CitaviPlaceholder#b9c008fb-0e9e-43e8-9eb0-f5a0d8c72359"/>
          <w:id w:val="1946496172"/>
          <w:placeholder>
            <w:docPart w:val="DefaultPlaceholder_-1854013440"/>
          </w:placeholder>
        </w:sdtPr>
        <w:sdtContent>
          <w:r w:rsidR="008E641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Q3MTcxNTNmLTUwYmYtNDlkMS1hYjkzLTI5MmYwMTc4NzJkZSIsIlJhbmdlTGVuZ3RoIjoyMCwiUmVmZXJlbmNlSWQiOiIxYThkNmY5Ni02N2M1LTRmNjktYmE4Yi1iYjQwNDRiOWIwNjI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WWFzbWluZSIsIkxhc3ROYW1lIjoiU2FicmkiLCJQcm90ZWN0ZWQiOmZhbHNlLCJTZXgiOjAsIkNyZWF0ZWRCeSI6Il9BTEkiLCJDcmVhdGVkT24iOiIyMDIyLTA1LTMwVDA1OjM1OjI5IiwiTW9kaWZpZWRCeSI6Il9BTEkiLCJJZCI6IjRhMzVmNjE3LTIxMzAtNDEzNC04MGU1LWRkYTAzNGQ5MmEzNiIsIk1vZGlmaWVkT24iOiIyMDIyLTA1LTMwVDA1OjM1OjI5IiwiUHJvamVjdCI6eyIkaWQiOiI1IiwiJHR5cGUiOiJTd2lzc0FjYWRlbWljLkNpdGF2aS5Qcm9qZWN0LCBTd2lzc0FjYWRlbWljLkNpdGF2aSJ9fSx7IiRpZCI6IjYiLCIkdHlwZSI6IlN3aXNzQWNhZGVtaWMuQ2l0YXZpLlBlcnNvbiwgU3dpc3NBY2FkZW1pYy5DaXRhdmkiLCJGaXJzdE5hbWUiOiJNb2hhbW1hZCIsIkxhc3ROYW1lIjoiWmFyZWkiLCJNaWRkbGVOYW1lIjoiSG9zc2VpbiIsIlByb3RlY3RlZCI6ZmFsc2UsIlNleCI6MiwiQ3JlYXRlZEJ5IjoiX0FMSSIsIkNyZWF0ZWRPbiI6IjIwMjItMDMtMTZUMTE6MzQ6MjIiLCJNb2RpZmllZEJ5IjoiX0FMSSIsIklkIjoiNmFlNTRmZjMtZTFhOS00YWJjLTlkOTEtODYyNDU0M2MyM2YxIiwiTW9kaWZpZWRPbiI6IjIwMjItMDMtMTZUMTE6MzQ6MjIiLCJQcm9qZWN0Ijp7IiRyZWYiOiI1In19LHsiJGlkIjoiNyIsIiR0eXBlIjoiU3dpc3NBY2FkZW1pYy5DaXRhdmkuUGVyc29uLCBTd2lzc0FjYWRlbWljLkNpdGF2aSIsIkZpcnN0TmFtZSI6IkNocmlzdGluZSIsIkxhc3ROYW1lIjoiSGFybGFuZCIsIlByb3RlY3RlZCI6ZmFsc2UsIlNleCI6MCwiQ3JlYXRlZEJ5IjoiX0FMSSIsIkNyZWF0ZWRPbiI6IjIwMjItMDUtMzBUMDU6MzU6MjkiLCJNb2RpZmllZEJ5IjoiX0FMSSIsIklkIjoiNGQ4MWRhNmItMDgyNC00ZmY2LWJmZjAtMWIyMTMwYTk0MTUzIiwiTW9kaWZpZWRPbiI6IjIwMjItMDUtMzBUMDU6MzU6MjkiLCJQcm9qZWN0Ijp7IiRyZWYiOiI1In19XSwiQ2l0YXRpb25LZXkiOiJTYWJyaSBldCBhbC4gMjAxOSIsIkNpdGF0aW9uS2V5VXBkYXRlVHlwZSI6MCwiQ29sbGFib3JhdG9ycyI6W10sIkN1c3RvbUZpZWxkMSI6IjE3IiwiQ3VzdG9tRmllbGQyIjoiRW1waXJpY2FsIiwiQ3VzdG9tRmllbGQzIjoiU3VkZGVuLW9uc2V0IiwiQ3VzdG9tRmllbGQ0IjoiRGlzYXN0ZXIgcmVsaWVmIiwiQ3VzdG9tRmllbGQ1IjoiUmVzcG9uc2UiLCJDdXN0b21GaWVsZDYiOiJBY3Rpb24gcmVzZWFyY2giLCJDdXN0b21GaWVsZDciOiJFbnZpcm9ubWVudCIsIkN1c3RvbUZpZWxkOCI6Ik5vdCBTcGVjaWZpYyIsIkN1c3RvbUZpZWxkOSI6IlVLIiwiRG9pIjoiMTAuMTEwOC9KSExTQ00tMDYtMjAxOC0wMDQxIiwiRWRpdG9ycyI6W10sIkV2YWx1YXRpb25Db21wbGV4aXR5IjowLCJFdmFsdWF0aW9uU291cmNlVGV4dEZvcm1hdCI6MCwiR3JvdXBzIjpbeyIkaWQiOiI4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5IiwiJHR5cGUiOiJTd2lzc0FjYWRlbWljLkNpdGF2aS5Mb2NhdGlvbiwgU3dpc3NBY2FkZW1pYy5DaXRhdmkiLCJBZGRyZXNzIjp7IiRpZCI6IjEwIiwiJHR5cGUiOiJTd2lzc0FjYWRlbWljLkNpdGF2aS5MaW5rZWRSZXNvdXJjZSwgU3dpc3NBY2FkZW1pYy5DaXRhdmkiLCJMaW5rZWRSZXNvdXJjZVR5cGUiOjUsIk9yaWdpbmFsU3RyaW5nIjoiMTAuMTEwOC9KSExTQ00tMDYtMjAxOC0wMDQxIiwiVXJpU3RyaW5nIjoiaHR0cHM6Ly9kb2kub3JnLzEwLjExMDgvSkhMU0NNLTA2LTIwMTgtMDA0MSIsIkxpbmtlZFJlc291cmNlU3RhdHVzIjo4LCJQcm9wZXJ0aWVzIjp7IiRpZCI6Ij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NS0zMFQwNTozNToyOSIsIk1vZGlmaWVkQnkiOiJfQUxJIiwiSWQiOiIxNDg4YzNhNy02Mjc5LTRiMzUtOGU4ZC1jZmJmNjg5Y2IxMTUiLCJNb2RpZmllZE9uIjoiMjAyMi0wNS0zMFQwNTozNToyOSIsIlByb2plY3QiOnsiJHJlZiI6IjUifX1dLCJOdW1iZXIiOiIzIiwiT3JnYW5pemF0aW9ucyI6W10sIk90aGVyc0ludm9sdmVkIjpbXSwiUGFnZVJhbmdlIjoiPHNwPlxyXG4gIDxuPjM3MTwvbj5cclxuICA8aW4+dHJ1ZTwvaW4+XHJcbiAgPG9zPjM3MTwvb3M+XHJcbiAgPHBzPjM3MTwvcHM+XHJcbjwvc3A+XHJcbjxlcD5cclxuICA8bj40MDk8L24+XHJcbiAgPGluPnRydWU8L2luPlxyXG4gIDxvcz40MDk8L29zPlxyXG4gIDxwcz40MDk8L3BzPlxyXG48L2VwPlxyXG48b3M+MzcxLTQwOTwvb3M+IiwiUGVyaW9kaWNhbCI6eyIkaWQiOiIxMiIsIiR0eXBlIjoiU3dpc3NBY2FkZW1pYy5DaXRhdmkuUGVyaW9kaWNhbCwgU3dpc3NBY2FkZW1pYy5DaXRhdmkiLCJJc3NuIjoiMjA0Mi02NzQ3IiwiTmFtZSI6IkpvdXJuYWwgb2YgSHVtYW5pdGFyaWFuIExvZ2lzdGljcyBhbmQgU3VwcGx5IENoYWluIE1hbmFnZW1lbnQiLCJQYWdpbmF0aW9uIjowLCJQcm90ZWN0ZWQiOmZhbHNlLCJTdGFuZGFyZEFiYnJldmlhdGlvbiI6IkpITFNDTSIsIkNyZWF0ZWRCeSI6Il9BTEkiLCJDcmVhdGVkT24iOiIyMDIyLTAxLTMxVDAzOjI1OjA5IiwiTW9kaWZpZWRCeSI6Il9BTEkiLCJJZCI6IjI1YTMxMzRhLWU1YzktNDAwNi05MmFmLTBlOTMyNmEyZmQxMyIsIk1vZGlmaWVkT24iOiIyMDIyLTAxLTMxVDAzOjI1OjA5IiwiUHJvamVjdCI6eyIkcmVmIjoiNSJ9fSwiUHVibGlzaGVycyI6W3siJGlkIjoiMTMiLCIkdHlwZSI6IlN3aXNzQWNhZGVtaWMuQ2l0YXZpLlB1Ymxpc2hlciwgU3dpc3NBY2FkZW1pYy5DaXRhdmkiLCJOYW1lIjoiRW1lcmFsZCBQdWJsaXNoaW5nIExpbWl0ZWQiLCJQcm90ZWN0ZWQiOmZhbHNlLCJDcmVhdGVkQnkiOiJfQUxJIiwiQ3JlYXRlZE9uIjoiMjAyMi0wMS0zMVQwMzoyNTowMyIsIk1vZGlmaWVkQnkiOiJfQUxJIiwiSWQiOiJmMTI2ZGNlNi01MzcyLTQ1ZTQtYTU5OS0yNGY0MmIzMzc0ZjIiLCJNb2RpZmllZE9uIjoiMjAyMi0wMS0zMVQwMzoyNTowMyIsIlByb2plY3QiOnsiJHJlZiI6IjUifX1dLCJRdW90YXRpb25zIjpbXSwiUmVmZXJlbmNlVHlwZSI6IkpvdXJuYWxBcnRpY2xlIiwiU2hvcnRUaXRsZSI6IlNhYnJpLCBaYXJlaSBldCBhbC4gMjAxOSDigJMgVXNpbmcgY29sbGFib3JhdGl2ZSByZXNlYXJjaCBtZXRob2RvbG9naWVzIiwiU2hvcnRUaXRsZVVwZGF0ZVR5cGUiOjAsIlNvdXJjZU9mQmlibGlvZ3JhcGhpY0luZm9ybWF0aW9uIjoiQ3Jvc3NSZWYiLCJTdGF0aWNJZHMiOlsiNmJjZDA0YjktMTU4Ny00NzY0LWFjMmEtODA3OTQzOWI5ZmRhIl0sIlRhYmxlT2ZDb250ZW50c0NvbXBsZXhpdHkiOjAsIlRhYmxlT2ZDb250ZW50c1NvdXJjZVRleHRGb3JtYXQiOjAsIlRhc2tzIjpbXSwiVGl0bGUiOiJVc2luZyBjb2xsYWJvcmF0aXZlIHJlc2VhcmNoIG1ldGhvZG9sb2dpZXMgaW4gaHVtYW5pdGFyaWFuIHN1cHBseSBjaGFpbnMiLCJUcmFuc2xhdG9ycyI6W10sIlZvbHVtZSI6IjkiLCJZZWFyIjoiMjAxOSIsIlllYXJSZXNvbHZlZCI6IjIwMTkiLCJDcmVhdGVkQnkiOiJfQUxJIiwiQ3JlYXRlZE9uIjoiMjAyMi0wNS0zMFQwNTozNToyOSIsIk1vZGlmaWVkQnkiOiJfQWxpIiwiSWQiOiIxYThkNmY5Ni02N2M1LTRmNjktYmE4Yi1iYjQwNDRiOWIwNjIiLCJNb2RpZmllZE9uIjoiMjAyMy0xMC0wMlQyMjoyOToxNSIsIlByb2plY3QiOnsiJHJlZiI6IjUifX0sIlVzZU51bWJlcmluZ1R5cGVPZlBhcmVudERvY3VtZW50IjpmYWxzZX1dLCJGb3JtYXR0ZWRUZXh0Ijp7IiRpZCI6IjE0IiwiQ291bnQiOjMsIlRleHRVbml0cyI6W3siJGlkIjoiMTUiLCJGb250U3R5bGUiOnsiJGlkIjoiMTYiLCJOZXV0cmFsIjp0cnVlfSwiUmVhZGluZ09yZGVyIjoxLCJUZXh0IjoiKFNhYnJpIn0seyIkaWQiOiIxNyIsIkZvbnRTdHlsZSI6eyIkaWQiOiIxOCIsIkl0YWxpYyI6dHJ1ZX0sIlJlYWRpbmdPcmRlciI6MSwiVGV4dCI6IiBldCBhbC4ifSx7IiRpZCI6IjE5IiwiRm9udFN0eWxlIjp7IiRpZCI6IjIwIiwiTmV1dHJhbCI6dHJ1ZX0sIlJlYWRpbmdPcmRlciI6MSwiVGV4dCI6IiwgMjAxOSkifV19LCJUYWciOiJDaXRhdmlQbGFjZWhvbGRlciNiOWMwMDhmYi0wZTllLTQzZTgtOWViMC1mNWEwZDhjNzIzNTkiLCJUZXh0IjoiKFNhYnJpIGV0IGFsLiwgMjAxOSkiLCJXQUlWZXJzaW9uIjoiNi44LjAuMCJ9}</w:instrText>
          </w:r>
          <w:r w:rsidR="008E6411" w:rsidRPr="00DD54E3">
            <w:rPr>
              <w:color w:val="000000" w:themeColor="text1"/>
              <w:lang w:val="en-GB"/>
            </w:rPr>
            <w:fldChar w:fldCharType="separate"/>
          </w:r>
          <w:r w:rsidR="00B10F20" w:rsidRPr="00DD54E3">
            <w:rPr>
              <w:color w:val="000000" w:themeColor="text1"/>
              <w:lang w:val="en-GB"/>
            </w:rPr>
            <w:t>(Sabri</w:t>
          </w:r>
          <w:r w:rsidR="00B10F20" w:rsidRPr="00DD54E3">
            <w:rPr>
              <w:i/>
              <w:color w:val="000000" w:themeColor="text1"/>
              <w:lang w:val="en-GB"/>
            </w:rPr>
            <w:t xml:space="preserve"> et al.</w:t>
          </w:r>
          <w:r w:rsidR="00B10F20" w:rsidRPr="00DD54E3">
            <w:rPr>
              <w:color w:val="000000" w:themeColor="text1"/>
              <w:lang w:val="en-GB"/>
            </w:rPr>
            <w:t>, 2019)</w:t>
          </w:r>
          <w:r w:rsidR="008E6411" w:rsidRPr="00DD54E3">
            <w:rPr>
              <w:color w:val="000000" w:themeColor="text1"/>
              <w:lang w:val="en-GB"/>
            </w:rPr>
            <w:fldChar w:fldCharType="end"/>
          </w:r>
        </w:sdtContent>
      </w:sdt>
      <w:r w:rsidR="003C40B7" w:rsidRPr="00DD54E3">
        <w:rPr>
          <w:color w:val="000000" w:themeColor="text1"/>
          <w:lang w:val="en-GB"/>
        </w:rPr>
        <w:t>. Solid waste is a leading cause of adverse environmental, social, and economic impacts on communities</w:t>
      </w:r>
      <w:r w:rsidR="00BD073A" w:rsidRPr="00DD54E3">
        <w:rPr>
          <w:color w:val="000000" w:themeColor="text1"/>
          <w:lang w:val="en-GB"/>
        </w:rPr>
        <w:t xml:space="preserve"> </w:t>
      </w:r>
      <w:sdt>
        <w:sdtPr>
          <w:rPr>
            <w:color w:val="000000" w:themeColor="text1"/>
            <w:lang w:val="en-GB"/>
          </w:rPr>
          <w:alias w:val="To edit, see citavi.com/edit"/>
          <w:tag w:val="CitaviPlaceholder#f965e079-b6ed-425b-b156-ec37e19695f3"/>
          <w:id w:val="-1317108833"/>
          <w:placeholder>
            <w:docPart w:val="DefaultPlaceholder_-1854013440"/>
          </w:placeholder>
        </w:sdtPr>
        <w:sdtContent>
          <w:r w:rsidR="00BD073A"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JmMTgxMGI4LTViZTgtNGQ5Yy1iYWIyLTFhMDcxM2Y1YzViZiIsIlJhbmdlTGVuZ3RoIjozMiwiUmVmZXJlbmNlSWQiOiI2M2Y1ODY4MC0wZjMyLTRmOGMtOWZiOS01ZDNlNTNlMGYzOTQiLCJSZWZlcmVuY2UiOnsiJGlkIjoiMyIsIiR0eXBlIjoiU3dpc3NBY2FkZW1pYy5DaXRhdmkuUmVmZXJlbmNlLCBTd2lzc0FjYWRlbWljLkNpdGF2aSIsIkFic3RyYWN0Q29tcGxleGl0eSI6MCwiQWJzdHJhY3RTb3VyY2VUZXh0Rm9ybWF0IjowLCJBY2Nlc3NEYXRlIjoiMTAvNy8yMDIyIiwiQXV0aG9ycyI6W3siJGlkIjoiNCIsIiR0eXBlIjoiU3dpc3NBY2FkZW1pYy5DaXRhdmkuUGVyc29uLCBTd2lzc0FjYWRlbWljLkNpdGF2aSIsIkZpcnN0TmFtZSI6IkzDqW9wb2xkIiwiTGFzdE5hbWUiOiJTYWx6ZW5zdGVpbiIsIlByb3RlY3RlZCI6ZmFsc2UsIlNleCI6MiwiQ3JlYXRlZEJ5IjoiX0FMSSIsIkNyZWF0ZWRPbiI6IjIwMjItMTAtMDlUMDc6MzU6NDQiLCJNb2RpZmllZEJ5IjoiX0FMSSIsIklkIjoiZWNkM2Y2MDUtNmQ3MC00YmIxLTg1ZTItZWVjMGU3NTM1ZDg1IiwiTW9kaWZpZWRPbiI6IjIwMjItMTAtMDlUMDc6MzU6NDQiLCJQcm9qZWN0Ijp7IiRpZCI6IjUiLCIkdHlwZSI6IlN3aXNzQWNhZGVtaWMuQ2l0YXZpLlByb2plY3QsIFN3aXNzQWNhZGVtaWMuQ2l0YXZpIn19LHsiJGlkIjoiNiIsIiR0eXBlIjoiU3dpc3NBY2FkZW1pYy5DaXRhdmkuUGVyc29uLCBTd2lzc0FjYWRlbWljLkNpdGF2aSIsIkZpcnN0TmFtZSI6Ikt5bGVlLiIsIkxhc3ROYW1lIjoiUGVkZXJzZW4iLCJQcm90ZWN0ZWQiOmZhbHNlLCJTZXgiOjAsIkNyZWF0ZWRCeSI6Il9BTEkiLCJDcmVhdGVkT24iOiIyMDIyLTEwLTA5VDA3OjM1OjQ0IiwiTW9kaWZpZWRCeSI6Il9BTEkiLCJJZCI6IjM2NjMwMTIxLThmOTEtNDYxOC04N2UwLTkxYTkxZDEwZWIyOCIsIk1vZGlmaWVkT24iOiIyMDIyLTEwLTA5VDA3OjM1OjQ0IiwiUHJvamVjdCI6eyIkcmVmIjoiNSJ9fV0sIkNpdGF0aW9uS2V5VXBkYXRlVHlwZSI6MCwiQ29sbGFib3JhdG9ycyI6W10sIkRhdGUiOiI4LzI5LzIwMjIiLCJFZGl0b3JzIjpbXSwiRXZhbHVhdGlvbkNvbXBsZXhpdHkiOjAsIkV2YWx1YXRpb25Tb3VyY2VUZXh0Rm9ybWF0IjowLCJHcm91cHMiOlt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aHR0cHM6Ly93d3cudGhlbmV3aHVtYW5pdGFyaWFuLm9yZy9pbnZlc3RpZ2F0aW9ucy8yMDIxLzEwLzI3L2FpZC1zZWN0b3ItY2FyYm9uLWZvb3RwcmludC1lbnZpcm9ubWVudGFsLWltcGFjdCIsIlVyaVN0cmluZyI6Imh0dHBzOi8vd3d3LnRoZW5ld2h1bWFuaXRhcmlhbi5vcmcvaW52ZXN0aWdhdGlvbnMvMjAyMS8xMC8yNy9haWQtc2VjdG9yLWNhcmJvbi1mb290cHJpbnQtZW52aXJvbm1lbnRhbC1pbXBhY3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xMC0wN1QxNTozMzozMCIsIk1vZGlmaWVkQnkiOiJfQUxJIiwiSWQiOiJiNjY3NDNlYi01YjkyLTRmNGEtODQ3Zi0wNGQ0YjRjMTAzOWEiLCJNb2RpZmllZE9uIjoiMjAyMi0xMC0wN1QxNTozMzozMCIsIlByb2plY3QiOnsiJHJlZiI6IjUifX1dLCJPbmxpbmVBZGRyZXNzIjoiaHR0cHM6Ly93d3cudGhlbmV3aHVtYW5pdGFyaWFuLm9yZy9pbnZlc3RpZ2F0aW9ucy8yMDIxLzEwLzI3L2FpZC1zZWN0b3ItY2FyYm9uLWZvb3RwcmludC1lbnZpcm9ubWVudGFsLWltcGFjdCIsIk9yZ2FuaXphdGlvbnMiOltdLCJPdGhlcnNJbnZvbHZlZCI6W10sIlBsYWNlT2ZQdWJsaWNhdGlvbiI6IlRoZSBOZXcgSHVtYW5pdGFyaWFuIiwiUHVibGlzaGVycyI6W10sIlF1b3RhdGlvbnMiOltdLCJSZWZlcmVuY2VUeXBlIjoiSW50ZXJuZXREb2N1bWVudCIsIlNob3J0VGl0bGUiOiJTYWx6ZW5zdGVpbiwgUGVkZXJzZW4gMjAyMSDigJMgV2hhdOKAmXMgdGhlIGFpZCBzZWN0b3LigJlzIGNhcmJvbiIsIlNob3J0VGl0bGVVcGRhdGVUeXBlIjowLCJTb3VyY2VPZkJpYmxpb2dyYXBoaWNJbmZvcm1hdGlvbiI6Ind3dy50aGVuZXdodW1hbml0YXJpYW4ub3JnIiwiU3RhdGljSWRzIjpbIjc2ZDI2YjNkLTI1ODAtNGNjMy1hNjdiLWRjZjA2NTJlZDQxNyJdLCJUYWJsZU9mQ29udGVudHNDb21wbGV4aXR5IjowLCJUYWJsZU9mQ29udGVudHNTb3VyY2VUZXh0Rm9ybWF0IjowLCJUYXNrcyI6W10sIlRpdGxlIjoiV2hhdOKAmXMgdGhlIGFpZCBzZWN0b3LigJlzIGNhcmJvbiBmb290cHJpbnQ/IiwiVHJhbnNsYXRvcnMiOltdLCJZZWFyIjoiMjAyMSIsIlllYXJSZXNvbHZlZCI6IjIwMjEiLCJDcmVhdGVkQnkiOiJfQUxJIiwiQ3JlYXRlZE9uIjoiMjAyMi0xMC0wN1QxNTozMzozMCIsIk1vZGlmaWVkQnkiOiJfQUxJIiwiSWQiOiI2M2Y1ODY4MC0wZjMyLTRmOGMtOWZiOS01ZDNlNTNlMGYzOTQiLCJNb2RpZmllZE9uIjoiMjAyMi0xMC0zMVQwNToyMjoyMyIsIlByb2plY3QiOnsiJHJlZiI6IjUifX0sIlVzZU51bWJlcmluZ1R5cGVPZlBhcmVudERvY3VtZW50IjpmYWxzZX1dLCJGb3JtYXR0ZWRUZXh0Ijp7IiRpZCI6IjEwIiwiQ291bnQiOjEsIlRleHRVbml0cyI6W3siJGlkIjoiMTEiLCJGb250U3R5bGUiOnsiJGlkIjoiMTIiLCJOZXV0cmFsIjp0cnVlfSwiUmVhZGluZ09yZGVyIjoxLCJUZXh0IjoiKFNhbHplbnN0ZWluIGFuZCBQZWRlcnNlbiwgMjAyMSkifV19LCJUYWciOiJDaXRhdmlQbGFjZWhvbGRlciNmOTY1ZTA3OS1iNmVkLTQyNWItYjE1Ni1lYzM3ZTE5Njk1ZjMiLCJUZXh0IjoiKFNhbHplbnN0ZWluIGFuZCBQZWRlcnNlbiwgMjAyMSkiLCJXQUlWZXJzaW9uIjoiNi44LjAuMCJ9}</w:instrText>
          </w:r>
          <w:r w:rsidR="00BD073A" w:rsidRPr="00DD54E3">
            <w:rPr>
              <w:color w:val="000000" w:themeColor="text1"/>
              <w:lang w:val="en-GB"/>
            </w:rPr>
            <w:fldChar w:fldCharType="separate"/>
          </w:r>
          <w:r w:rsidR="00B10F20" w:rsidRPr="00DD54E3">
            <w:rPr>
              <w:color w:val="000000" w:themeColor="text1"/>
              <w:lang w:val="en-GB"/>
            </w:rPr>
            <w:t>(Salzenstein and Pedersen, 2021)</w:t>
          </w:r>
          <w:r w:rsidR="00BD073A" w:rsidRPr="00DD54E3">
            <w:rPr>
              <w:color w:val="000000" w:themeColor="text1"/>
              <w:lang w:val="en-GB"/>
            </w:rPr>
            <w:fldChar w:fldCharType="end"/>
          </w:r>
        </w:sdtContent>
      </w:sdt>
      <w:r w:rsidR="003C40B7" w:rsidRPr="00DD54E3">
        <w:rPr>
          <w:color w:val="000000" w:themeColor="text1"/>
          <w:lang w:val="en-GB"/>
        </w:rPr>
        <w:t xml:space="preserve">. Our analysis </w:t>
      </w:r>
      <w:r w:rsidR="00BC704D" w:rsidRPr="00DD54E3">
        <w:rPr>
          <w:color w:val="000000" w:themeColor="text1"/>
          <w:lang w:val="en-GB"/>
        </w:rPr>
        <w:t xml:space="preserve">points to </w:t>
      </w:r>
      <w:r w:rsidR="003C40B7" w:rsidRPr="00DD54E3">
        <w:rPr>
          <w:color w:val="000000" w:themeColor="text1"/>
          <w:lang w:val="en-GB"/>
        </w:rPr>
        <w:t>a lack of studies addressing waste management in</w:t>
      </w:r>
      <w:r w:rsidR="00442C88" w:rsidRPr="00DD54E3">
        <w:rPr>
          <w:color w:val="000000" w:themeColor="text1"/>
          <w:lang w:val="en-GB"/>
        </w:rPr>
        <w:t xml:space="preserve"> HSCs</w:t>
      </w:r>
      <w:r w:rsidR="003C40B7" w:rsidRPr="00DD54E3">
        <w:rPr>
          <w:color w:val="000000" w:themeColor="text1"/>
          <w:lang w:val="en-GB"/>
        </w:rPr>
        <w:t>. This raises the essential issue of how humanitarian actors might limit the impact of pack</w:t>
      </w:r>
      <w:r w:rsidR="004D4240" w:rsidRPr="00DD54E3">
        <w:rPr>
          <w:color w:val="000000" w:themeColor="text1"/>
          <w:lang w:val="en-GB"/>
        </w:rPr>
        <w:t>aging</w:t>
      </w:r>
      <w:r w:rsidR="003C40B7" w:rsidRPr="00DD54E3">
        <w:rPr>
          <w:color w:val="000000" w:themeColor="text1"/>
          <w:lang w:val="en-GB"/>
        </w:rPr>
        <w:t xml:space="preserve"> waste or transform it into an opportunity to serve</w:t>
      </w:r>
      <w:r w:rsidR="00BE2C4C" w:rsidRPr="00DD54E3">
        <w:t xml:space="preserve"> </w:t>
      </w:r>
      <w:r w:rsidR="00BE2C4C" w:rsidRPr="00DD54E3">
        <w:rPr>
          <w:color w:val="000000" w:themeColor="text1"/>
          <w:lang w:val="en-GB"/>
        </w:rPr>
        <w:t>people affected by crisis</w:t>
      </w:r>
      <w:r w:rsidR="003C40B7" w:rsidRPr="00DD54E3">
        <w:rPr>
          <w:color w:val="000000" w:themeColor="text1"/>
          <w:lang w:val="en-GB"/>
        </w:rPr>
        <w:t xml:space="preserve">. </w:t>
      </w:r>
      <w:r w:rsidR="00467FEE" w:rsidRPr="00DD54E3">
        <w:rPr>
          <w:color w:val="000000" w:themeColor="text1"/>
          <w:lang w:val="en-GB"/>
        </w:rPr>
        <w:t>M</w:t>
      </w:r>
      <w:r w:rsidR="003C40B7" w:rsidRPr="00DD54E3">
        <w:rPr>
          <w:color w:val="000000" w:themeColor="text1"/>
          <w:lang w:val="en-GB"/>
        </w:rPr>
        <w:t xml:space="preserve">ore research is needed to develop consistent standards for </w:t>
      </w:r>
      <w:r w:rsidR="00B45DA0" w:rsidRPr="00DD54E3">
        <w:rPr>
          <w:color w:val="000000" w:themeColor="text1"/>
          <w:lang w:val="en-GB"/>
        </w:rPr>
        <w:t>sustainable</w:t>
      </w:r>
      <w:r w:rsidR="003C40B7" w:rsidRPr="00DD54E3">
        <w:rPr>
          <w:color w:val="000000" w:themeColor="text1"/>
          <w:lang w:val="en-GB"/>
        </w:rPr>
        <w:t xml:space="preserve"> packaging across stakeholders </w:t>
      </w:r>
      <w:r w:rsidR="00137F0A" w:rsidRPr="00DD54E3">
        <w:rPr>
          <w:color w:val="000000" w:themeColor="text1"/>
          <w:lang w:val="en-GB"/>
        </w:rPr>
        <w:t>and to align</w:t>
      </w:r>
      <w:r w:rsidR="003C40B7" w:rsidRPr="00DD54E3">
        <w:rPr>
          <w:color w:val="000000" w:themeColor="text1"/>
          <w:lang w:val="en-GB"/>
        </w:rPr>
        <w:t xml:space="preserve"> procurement criteria accordingly. Further research is required to quantify packaging waste, assess life</w:t>
      </w:r>
      <w:r w:rsidR="00137F0A" w:rsidRPr="00DD54E3">
        <w:rPr>
          <w:color w:val="000000" w:themeColor="text1"/>
          <w:lang w:val="en-GB"/>
        </w:rPr>
        <w:t xml:space="preserve"> </w:t>
      </w:r>
      <w:r w:rsidR="003C40B7" w:rsidRPr="00DD54E3">
        <w:rPr>
          <w:color w:val="000000" w:themeColor="text1"/>
          <w:lang w:val="en-GB"/>
        </w:rPr>
        <w:t>cycle impact, and explore alternatives to</w:t>
      </w:r>
      <w:r w:rsidR="006608DA" w:rsidRPr="00DD54E3">
        <w:rPr>
          <w:color w:val="000000" w:themeColor="text1"/>
          <w:lang w:val="en-GB"/>
        </w:rPr>
        <w:t xml:space="preserve"> the </w:t>
      </w:r>
      <w:r w:rsidR="003C40B7" w:rsidRPr="00DD54E3">
        <w:rPr>
          <w:color w:val="000000" w:themeColor="text1"/>
          <w:lang w:val="en-GB"/>
        </w:rPr>
        <w:t xml:space="preserve">current </w:t>
      </w:r>
      <w:r w:rsidR="004D4240" w:rsidRPr="00DD54E3">
        <w:rPr>
          <w:color w:val="000000" w:themeColor="text1"/>
          <w:lang w:val="en-GB"/>
        </w:rPr>
        <w:t xml:space="preserve">packaging of </w:t>
      </w:r>
      <w:r w:rsidR="00137F0A" w:rsidRPr="00DD54E3">
        <w:rPr>
          <w:color w:val="000000" w:themeColor="text1"/>
          <w:lang w:val="en-GB"/>
        </w:rPr>
        <w:t>relief commodities.</w:t>
      </w:r>
      <w:r w:rsidR="00E727CE" w:rsidRPr="00DD54E3">
        <w:rPr>
          <w:color w:val="000000" w:themeColor="text1"/>
          <w:lang w:val="en-GB"/>
        </w:rPr>
        <w:t xml:space="preserve"> </w:t>
      </w:r>
      <w:r w:rsidR="00137F0A" w:rsidRPr="00DD54E3">
        <w:rPr>
          <w:color w:val="000000" w:themeColor="text1"/>
          <w:lang w:val="en-GB"/>
        </w:rPr>
        <w:t xml:space="preserve">Researchers should </w:t>
      </w:r>
      <w:r w:rsidR="008D3471" w:rsidRPr="00DD54E3">
        <w:rPr>
          <w:color w:val="000000" w:themeColor="text1"/>
          <w:lang w:val="en-GB"/>
        </w:rPr>
        <w:t xml:space="preserve">explore </w:t>
      </w:r>
      <w:r w:rsidR="00B308BA" w:rsidRPr="00DD54E3">
        <w:rPr>
          <w:color w:val="000000" w:themeColor="text1"/>
          <w:lang w:val="en-GB"/>
        </w:rPr>
        <w:t>the</w:t>
      </w:r>
      <w:r w:rsidR="008D3471" w:rsidRPr="00DD54E3">
        <w:rPr>
          <w:color w:val="000000" w:themeColor="text1"/>
          <w:lang w:val="en-GB"/>
        </w:rPr>
        <w:t xml:space="preserve"> right balance of safety, handling, and environmental protection when employing reusable</w:t>
      </w:r>
      <w:r w:rsidR="004D4240" w:rsidRPr="00DD54E3">
        <w:rPr>
          <w:color w:val="000000" w:themeColor="text1"/>
          <w:lang w:val="en-GB"/>
        </w:rPr>
        <w:t xml:space="preserve">, </w:t>
      </w:r>
      <w:r w:rsidR="008D3471" w:rsidRPr="00DD54E3">
        <w:rPr>
          <w:color w:val="000000" w:themeColor="text1"/>
          <w:lang w:val="en-GB"/>
        </w:rPr>
        <w:t>biodegradable materials or paper-based packaging.</w:t>
      </w:r>
      <w:r w:rsidR="004815A0" w:rsidRPr="00DD54E3">
        <w:rPr>
          <w:color w:val="000000" w:themeColor="text1"/>
          <w:lang w:val="en-GB"/>
        </w:rPr>
        <w:t xml:space="preserve"> This leads to </w:t>
      </w:r>
      <w:r w:rsidR="00137F0A" w:rsidRPr="00DD54E3">
        <w:rPr>
          <w:color w:val="000000" w:themeColor="text1"/>
          <w:lang w:val="en-GB"/>
        </w:rPr>
        <w:t>the following proposition:</w:t>
      </w:r>
    </w:p>
    <w:p w14:paraId="46C994A4" w14:textId="3E583A8F" w:rsidR="005E1B99" w:rsidRPr="00DD54E3" w:rsidRDefault="005E1B99" w:rsidP="00467FEE">
      <w:pPr>
        <w:rPr>
          <w:color w:val="000000" w:themeColor="text1"/>
          <w:lang w:val="en-GB"/>
        </w:rPr>
      </w:pPr>
    </w:p>
    <w:p w14:paraId="1C7A8281" w14:textId="132CBC9C" w:rsidR="00A01578" w:rsidRPr="00DD54E3" w:rsidRDefault="005E1B99" w:rsidP="00870FA2">
      <w:pPr>
        <w:ind w:firstLine="473"/>
        <w:rPr>
          <w:b/>
          <w:i/>
          <w:color w:val="000000" w:themeColor="text1"/>
          <w:lang w:val="en-GB"/>
        </w:rPr>
      </w:pPr>
      <w:r w:rsidRPr="00DD54E3">
        <w:rPr>
          <w:b/>
          <w:i/>
          <w:color w:val="000000" w:themeColor="text1"/>
          <w:lang w:val="en-GB"/>
        </w:rPr>
        <w:t xml:space="preserve">Proposition </w:t>
      </w:r>
      <w:r w:rsidR="00115A82" w:rsidRPr="00DD54E3">
        <w:rPr>
          <w:b/>
          <w:i/>
          <w:color w:val="000000" w:themeColor="text1"/>
          <w:lang w:val="en-GB"/>
        </w:rPr>
        <w:t>6</w:t>
      </w:r>
      <w:r w:rsidRPr="00DD54E3">
        <w:rPr>
          <w:b/>
          <w:i/>
          <w:color w:val="000000" w:themeColor="text1"/>
          <w:lang w:val="en-GB"/>
        </w:rPr>
        <w:t xml:space="preserve">. </w:t>
      </w:r>
      <w:r w:rsidR="00733565" w:rsidRPr="00DD54E3">
        <w:rPr>
          <w:i/>
          <w:color w:val="000000" w:themeColor="text1"/>
          <w:lang w:val="en-GB"/>
        </w:rPr>
        <w:t xml:space="preserve">Implementing consistent standards for cleaner packaging and aligning procurement criteria in </w:t>
      </w:r>
      <w:r w:rsidR="0083002D" w:rsidRPr="00DD54E3">
        <w:rPr>
          <w:i/>
          <w:color w:val="000000" w:themeColor="text1"/>
          <w:lang w:val="en-GB"/>
        </w:rPr>
        <w:t>HSCs</w:t>
      </w:r>
      <w:r w:rsidR="00733565" w:rsidRPr="00DD54E3">
        <w:rPr>
          <w:i/>
          <w:color w:val="000000" w:themeColor="text1"/>
          <w:lang w:val="en-GB"/>
        </w:rPr>
        <w:t xml:space="preserve"> reduce</w:t>
      </w:r>
      <w:r w:rsidR="001B6B66" w:rsidRPr="00DD54E3">
        <w:rPr>
          <w:i/>
          <w:color w:val="000000" w:themeColor="text1"/>
          <w:lang w:val="en-GB"/>
        </w:rPr>
        <w:t>s</w:t>
      </w:r>
      <w:r w:rsidR="00733565" w:rsidRPr="00DD54E3">
        <w:rPr>
          <w:i/>
          <w:color w:val="000000" w:themeColor="text1"/>
          <w:lang w:val="en-GB"/>
        </w:rPr>
        <w:t xml:space="preserve"> the environmental impact</w:t>
      </w:r>
      <w:r w:rsidR="00870FA2" w:rsidRPr="00DD54E3">
        <w:rPr>
          <w:i/>
          <w:color w:val="000000" w:themeColor="text1"/>
          <w:lang w:val="en-GB"/>
        </w:rPr>
        <w:t xml:space="preserve"> </w:t>
      </w:r>
      <w:r w:rsidR="00137F0A" w:rsidRPr="00DD54E3">
        <w:rPr>
          <w:i/>
          <w:color w:val="000000" w:themeColor="text1"/>
          <w:lang w:val="en-GB"/>
        </w:rPr>
        <w:t xml:space="preserve">and </w:t>
      </w:r>
      <w:r w:rsidR="00137F0A" w:rsidRPr="00DD54E3">
        <w:rPr>
          <w:i/>
          <w:iCs/>
          <w:color w:val="000000" w:themeColor="text1"/>
          <w:lang w:val="en-GB"/>
        </w:rPr>
        <w:t>supports</w:t>
      </w:r>
      <w:r w:rsidR="00137F0A" w:rsidRPr="00DD54E3">
        <w:rPr>
          <w:i/>
          <w:color w:val="000000" w:themeColor="text1"/>
          <w:lang w:val="en-GB"/>
        </w:rPr>
        <w:t xml:space="preserve"> the</w:t>
      </w:r>
      <w:r w:rsidR="00870FA2" w:rsidRPr="00DD54E3">
        <w:rPr>
          <w:i/>
          <w:color w:val="000000" w:themeColor="text1"/>
          <w:lang w:val="en-GB"/>
        </w:rPr>
        <w:t xml:space="preserve"> sustainability of local communities affected by crises.</w:t>
      </w:r>
    </w:p>
    <w:p w14:paraId="59CB57C4" w14:textId="77777777" w:rsidR="005E1B99" w:rsidRPr="00DD54E3" w:rsidRDefault="005E1B99" w:rsidP="00467FEE">
      <w:pPr>
        <w:rPr>
          <w:color w:val="000000" w:themeColor="text1"/>
          <w:lang w:val="en-GB"/>
        </w:rPr>
      </w:pPr>
    </w:p>
    <w:p w14:paraId="439B07BC" w14:textId="5E68F739" w:rsidR="00C92733" w:rsidRPr="00DD54E3" w:rsidRDefault="00C92733" w:rsidP="00223A93">
      <w:pPr>
        <w:pStyle w:val="Heading3"/>
        <w:rPr>
          <w:color w:val="000000" w:themeColor="text1"/>
          <w:lang w:val="en-GB"/>
        </w:rPr>
      </w:pPr>
      <w:r w:rsidRPr="00DD54E3">
        <w:rPr>
          <w:color w:val="000000" w:themeColor="text1"/>
          <w:lang w:val="en-GB"/>
        </w:rPr>
        <w:t>Sustainable energy generation</w:t>
      </w:r>
    </w:p>
    <w:p w14:paraId="52784F7E" w14:textId="5D02B8FA" w:rsidR="0028541F" w:rsidRPr="00DD54E3" w:rsidRDefault="00CF5DAB" w:rsidP="0028541F">
      <w:pPr>
        <w:rPr>
          <w:color w:val="000000" w:themeColor="text1"/>
          <w:lang w:val="en-GB"/>
        </w:rPr>
      </w:pPr>
      <w:bookmarkStart w:id="31" w:name="_Hlk115891770"/>
      <w:r w:rsidRPr="00DD54E3">
        <w:rPr>
          <w:color w:val="000000" w:themeColor="text1"/>
          <w:lang w:val="en-GB"/>
        </w:rPr>
        <w:t xml:space="preserve">Sustainable energy generation </w:t>
      </w:r>
      <w:bookmarkEnd w:id="31"/>
      <w:r w:rsidRPr="00DD54E3">
        <w:rPr>
          <w:color w:val="000000" w:themeColor="text1"/>
          <w:lang w:val="en-GB"/>
        </w:rPr>
        <w:t>for humanitarian aid operations is another understudie</w:t>
      </w:r>
      <w:r w:rsidR="009C10A3" w:rsidRPr="00DD54E3">
        <w:rPr>
          <w:color w:val="000000" w:themeColor="text1"/>
          <w:lang w:val="en-GB"/>
        </w:rPr>
        <w:t>d</w:t>
      </w:r>
      <w:r w:rsidRPr="00DD54E3">
        <w:rPr>
          <w:color w:val="000000" w:themeColor="text1"/>
          <w:lang w:val="en-GB"/>
        </w:rPr>
        <w:t xml:space="preserve"> topic. In the humanitarian </w:t>
      </w:r>
      <w:r w:rsidR="00137F0A" w:rsidRPr="00DD54E3">
        <w:rPr>
          <w:color w:val="000000" w:themeColor="text1"/>
          <w:lang w:val="en-GB"/>
        </w:rPr>
        <w:t>sector, fuel-powered generators</w:t>
      </w:r>
      <w:r w:rsidRPr="00DD54E3">
        <w:rPr>
          <w:color w:val="000000" w:themeColor="text1"/>
          <w:lang w:val="en-GB"/>
        </w:rPr>
        <w:t xml:space="preserve"> </w:t>
      </w:r>
      <w:r w:rsidR="00BC704D" w:rsidRPr="00DD54E3">
        <w:rPr>
          <w:color w:val="000000" w:themeColor="text1"/>
          <w:lang w:val="en-GB"/>
        </w:rPr>
        <w:t xml:space="preserve">are the main source of electricity in </w:t>
      </w:r>
      <w:r w:rsidRPr="00DD54E3">
        <w:rPr>
          <w:color w:val="000000" w:themeColor="text1"/>
          <w:lang w:val="en-GB"/>
        </w:rPr>
        <w:t xml:space="preserve">off-grid conditions. </w:t>
      </w:r>
      <w:r w:rsidR="00AB53AA" w:rsidRPr="00DD54E3">
        <w:rPr>
          <w:color w:val="000000" w:themeColor="text1"/>
          <w:lang w:val="en-GB"/>
        </w:rPr>
        <w:t>Even though</w:t>
      </w:r>
      <w:r w:rsidRPr="00DD54E3">
        <w:rPr>
          <w:color w:val="000000" w:themeColor="text1"/>
          <w:lang w:val="en-GB"/>
        </w:rPr>
        <w:t xml:space="preserve"> generators may be inevitable in many circumstances, organi</w:t>
      </w:r>
      <w:r w:rsidR="00ED15E8" w:rsidRPr="00DD54E3">
        <w:rPr>
          <w:color w:val="000000" w:themeColor="text1"/>
          <w:lang w:val="en-GB"/>
        </w:rPr>
        <w:t>s</w:t>
      </w:r>
      <w:r w:rsidRPr="00DD54E3">
        <w:rPr>
          <w:color w:val="000000" w:themeColor="text1"/>
          <w:lang w:val="en-GB"/>
        </w:rPr>
        <w:t xml:space="preserve">ations should </w:t>
      </w:r>
      <w:r w:rsidR="00F524D9" w:rsidRPr="00DD54E3">
        <w:rPr>
          <w:color w:val="000000" w:themeColor="text1"/>
          <w:lang w:val="en-GB"/>
        </w:rPr>
        <w:t>make</w:t>
      </w:r>
      <w:r w:rsidRPr="00DD54E3">
        <w:rPr>
          <w:color w:val="000000" w:themeColor="text1"/>
          <w:lang w:val="en-GB"/>
        </w:rPr>
        <w:t xml:space="preserve"> efforts to look for more sustainable sources of energ</w:t>
      </w:r>
      <w:r w:rsidR="00495BD7" w:rsidRPr="00DD54E3">
        <w:rPr>
          <w:color w:val="000000" w:themeColor="text1"/>
          <w:lang w:val="en-GB"/>
        </w:rPr>
        <w:t>y</w:t>
      </w:r>
      <w:r w:rsidRPr="00DD54E3">
        <w:rPr>
          <w:color w:val="000000" w:themeColor="text1"/>
          <w:lang w:val="en-GB"/>
        </w:rPr>
        <w:t xml:space="preserve"> </w:t>
      </w:r>
      <w:r w:rsidR="00137F0A" w:rsidRPr="00DD54E3">
        <w:rPr>
          <w:color w:val="000000" w:themeColor="text1"/>
          <w:lang w:val="en-GB"/>
        </w:rPr>
        <w:t>that are less</w:t>
      </w:r>
      <w:r w:rsidR="004D4240" w:rsidRPr="00DD54E3">
        <w:rPr>
          <w:color w:val="000000" w:themeColor="text1"/>
          <w:lang w:val="en-GB"/>
        </w:rPr>
        <w:t xml:space="preserve"> harmful to </w:t>
      </w:r>
      <w:r w:rsidRPr="00DD54E3">
        <w:rPr>
          <w:color w:val="000000" w:themeColor="text1"/>
          <w:lang w:val="en-GB"/>
        </w:rPr>
        <w:t xml:space="preserve">the environment. </w:t>
      </w:r>
      <w:r w:rsidR="00BC704D" w:rsidRPr="00DD54E3">
        <w:rPr>
          <w:color w:val="000000" w:themeColor="text1"/>
          <w:lang w:val="en-GB"/>
        </w:rPr>
        <w:t xml:space="preserve">Some </w:t>
      </w:r>
      <w:r w:rsidR="00137F0A" w:rsidRPr="00DD54E3">
        <w:rPr>
          <w:color w:val="000000" w:themeColor="text1"/>
          <w:lang w:val="en-GB"/>
        </w:rPr>
        <w:t>organisations have implemented</w:t>
      </w:r>
      <w:r w:rsidR="00BC704D" w:rsidRPr="00DD54E3">
        <w:rPr>
          <w:color w:val="000000" w:themeColor="text1"/>
          <w:lang w:val="en-GB"/>
        </w:rPr>
        <w:t xml:space="preserve"> solar parks in refugee camps, but research on these initiatives is still lacking. </w:t>
      </w:r>
      <w:r w:rsidRPr="00DD54E3">
        <w:rPr>
          <w:color w:val="000000" w:themeColor="text1"/>
          <w:lang w:val="en-GB"/>
        </w:rPr>
        <w:t>More research is needed to provide insight into alternative sustainable power systems</w:t>
      </w:r>
      <w:r w:rsidR="00C2192E" w:rsidRPr="00DD54E3">
        <w:rPr>
          <w:color w:val="000000" w:themeColor="text1"/>
          <w:lang w:val="en-GB"/>
        </w:rPr>
        <w:t xml:space="preserve">, </w:t>
      </w:r>
      <w:r w:rsidR="0028541F" w:rsidRPr="00DD54E3">
        <w:rPr>
          <w:color w:val="000000" w:themeColor="text1"/>
          <w:lang w:val="en-GB"/>
        </w:rPr>
        <w:t>sustainable energy access in refugee settlements</w:t>
      </w:r>
      <w:r w:rsidR="00C451BF" w:rsidRPr="00DD54E3">
        <w:rPr>
          <w:color w:val="000000" w:themeColor="text1"/>
          <w:lang w:val="en-GB"/>
        </w:rPr>
        <w:t xml:space="preserve">, alternative cooking </w:t>
      </w:r>
      <w:r w:rsidR="0067162E" w:rsidRPr="00DD54E3">
        <w:rPr>
          <w:color w:val="000000" w:themeColor="text1"/>
          <w:lang w:val="en-GB"/>
        </w:rPr>
        <w:t>options,</w:t>
      </w:r>
      <w:r w:rsidR="00F15698" w:rsidRPr="00DD54E3">
        <w:rPr>
          <w:color w:val="000000" w:themeColor="text1"/>
          <w:lang w:val="en-GB"/>
        </w:rPr>
        <w:t xml:space="preserve"> and</w:t>
      </w:r>
      <w:r w:rsidR="0067162E" w:rsidRPr="00DD54E3">
        <w:rPr>
          <w:color w:val="000000" w:themeColor="text1"/>
          <w:lang w:val="en-GB"/>
        </w:rPr>
        <w:t xml:space="preserve"> fuel-efficient stoves</w:t>
      </w:r>
      <w:r w:rsidR="00F15698" w:rsidRPr="00DD54E3">
        <w:rPr>
          <w:color w:val="000000" w:themeColor="text1"/>
          <w:lang w:val="en-GB"/>
        </w:rPr>
        <w:t>.</w:t>
      </w:r>
      <w:r w:rsidR="004815A0" w:rsidRPr="00DD54E3">
        <w:rPr>
          <w:color w:val="000000" w:themeColor="text1"/>
          <w:lang w:val="en-GB"/>
        </w:rPr>
        <w:t xml:space="preserve"> This leads to </w:t>
      </w:r>
      <w:r w:rsidR="00137F0A" w:rsidRPr="00DD54E3">
        <w:rPr>
          <w:color w:val="000000" w:themeColor="text1"/>
          <w:lang w:val="en-GB"/>
        </w:rPr>
        <w:t>the following proposition:</w:t>
      </w:r>
    </w:p>
    <w:p w14:paraId="1BC22BA7" w14:textId="03115E8B" w:rsidR="005E1B99" w:rsidRPr="00DD54E3" w:rsidRDefault="005E1B99" w:rsidP="0028541F">
      <w:pPr>
        <w:rPr>
          <w:color w:val="000000" w:themeColor="text1"/>
          <w:lang w:val="en-GB"/>
        </w:rPr>
      </w:pPr>
    </w:p>
    <w:p w14:paraId="2C2B03C5" w14:textId="67F23D6F" w:rsidR="005E1B99" w:rsidRPr="00DD54E3" w:rsidRDefault="005E1B99" w:rsidP="005E1B99">
      <w:pPr>
        <w:ind w:firstLine="473"/>
        <w:rPr>
          <w:i/>
          <w:color w:val="000000" w:themeColor="text1"/>
          <w:lang w:val="en-GB"/>
        </w:rPr>
      </w:pPr>
      <w:r w:rsidRPr="00DD54E3">
        <w:rPr>
          <w:b/>
          <w:i/>
          <w:color w:val="000000" w:themeColor="text1"/>
          <w:lang w:val="en-GB"/>
        </w:rPr>
        <w:t xml:space="preserve">Proposition </w:t>
      </w:r>
      <w:r w:rsidR="00115A82" w:rsidRPr="00DD54E3">
        <w:rPr>
          <w:b/>
          <w:i/>
          <w:color w:val="000000" w:themeColor="text1"/>
          <w:lang w:val="en-GB"/>
        </w:rPr>
        <w:t>7</w:t>
      </w:r>
      <w:r w:rsidRPr="00DD54E3">
        <w:rPr>
          <w:b/>
          <w:i/>
          <w:color w:val="000000" w:themeColor="text1"/>
          <w:lang w:val="en-GB"/>
        </w:rPr>
        <w:t>.</w:t>
      </w:r>
      <w:r w:rsidR="00A1266F" w:rsidRPr="00DD54E3">
        <w:rPr>
          <w:b/>
          <w:i/>
          <w:color w:val="000000" w:themeColor="text1"/>
          <w:lang w:val="en-GB"/>
        </w:rPr>
        <w:t xml:space="preserve"> </w:t>
      </w:r>
      <w:r w:rsidR="0060059E" w:rsidRPr="00DD54E3">
        <w:rPr>
          <w:i/>
          <w:color w:val="000000" w:themeColor="text1"/>
          <w:lang w:val="en-GB"/>
        </w:rPr>
        <w:t>The implementation of renewable energy solutions in humanitarian supply chain management improve</w:t>
      </w:r>
      <w:r w:rsidR="00794F85" w:rsidRPr="00DD54E3">
        <w:rPr>
          <w:i/>
          <w:color w:val="000000" w:themeColor="text1"/>
          <w:lang w:val="en-GB"/>
        </w:rPr>
        <w:t>s</w:t>
      </w:r>
      <w:r w:rsidR="0060059E" w:rsidRPr="00DD54E3">
        <w:rPr>
          <w:i/>
          <w:color w:val="000000" w:themeColor="text1"/>
          <w:lang w:val="en-GB"/>
        </w:rPr>
        <w:t xml:space="preserve"> the sustainability of </w:t>
      </w:r>
      <w:r w:rsidR="00587962" w:rsidRPr="00DD54E3">
        <w:rPr>
          <w:i/>
          <w:color w:val="000000" w:themeColor="text1"/>
          <w:lang w:val="en-GB"/>
        </w:rPr>
        <w:t>humanitarian</w:t>
      </w:r>
      <w:r w:rsidR="0060059E" w:rsidRPr="00DD54E3">
        <w:rPr>
          <w:i/>
          <w:color w:val="000000" w:themeColor="text1"/>
          <w:lang w:val="en-GB"/>
        </w:rPr>
        <w:t xml:space="preserve"> operations.</w:t>
      </w:r>
    </w:p>
    <w:p w14:paraId="78AF4E63" w14:textId="77777777" w:rsidR="00271419" w:rsidRPr="00DD54E3" w:rsidRDefault="00271419" w:rsidP="005E1B99">
      <w:pPr>
        <w:ind w:firstLine="473"/>
        <w:rPr>
          <w:iCs/>
          <w:color w:val="000000" w:themeColor="text1"/>
          <w:lang w:val="en-GB"/>
        </w:rPr>
      </w:pPr>
    </w:p>
    <w:p w14:paraId="0D3BA3A4" w14:textId="5F0422FF" w:rsidR="00A43890" w:rsidRPr="00DD54E3" w:rsidRDefault="003445EA" w:rsidP="005D299C">
      <w:pPr>
        <w:pStyle w:val="Heading2"/>
        <w:rPr>
          <w:color w:val="000000" w:themeColor="text1"/>
          <w:lang w:val="en-GB"/>
        </w:rPr>
      </w:pPr>
      <w:r w:rsidRPr="00DD54E3">
        <w:rPr>
          <w:color w:val="000000" w:themeColor="text1"/>
          <w:lang w:val="en-GB"/>
        </w:rPr>
        <w:t xml:space="preserve">Green supply process: </w:t>
      </w:r>
      <w:r w:rsidR="00377926" w:rsidRPr="00DD54E3">
        <w:rPr>
          <w:color w:val="000000" w:themeColor="text1"/>
          <w:lang w:val="en-GB"/>
        </w:rPr>
        <w:t xml:space="preserve">Sustainable supplier </w:t>
      </w:r>
      <w:r w:rsidR="00222BC2" w:rsidRPr="00DD54E3">
        <w:rPr>
          <w:color w:val="000000" w:themeColor="text1"/>
          <w:lang w:val="en-GB"/>
        </w:rPr>
        <w:t>management and performance measuremen</w:t>
      </w:r>
      <w:r w:rsidR="00377926" w:rsidRPr="00DD54E3">
        <w:rPr>
          <w:color w:val="000000" w:themeColor="text1"/>
          <w:lang w:val="en-GB"/>
        </w:rPr>
        <w:t>t in HSCs</w:t>
      </w:r>
    </w:p>
    <w:p w14:paraId="04602121" w14:textId="77777777" w:rsidR="00425E91" w:rsidRPr="00DD54E3" w:rsidRDefault="00425E91" w:rsidP="00223A93">
      <w:pPr>
        <w:pStyle w:val="Heading3"/>
        <w:rPr>
          <w:color w:val="000000" w:themeColor="text1"/>
          <w:lang w:val="en-GB"/>
        </w:rPr>
      </w:pPr>
      <w:r w:rsidRPr="00DD54E3">
        <w:rPr>
          <w:color w:val="000000" w:themeColor="text1"/>
          <w:lang w:val="en-GB"/>
        </w:rPr>
        <w:t xml:space="preserve">Sustainable supplier management in HSCs </w:t>
      </w:r>
    </w:p>
    <w:p w14:paraId="67940F92" w14:textId="4FA1BB87" w:rsidR="00510267" w:rsidRPr="00DD54E3" w:rsidRDefault="00B84502" w:rsidP="00C7525A">
      <w:pPr>
        <w:rPr>
          <w:color w:val="000000" w:themeColor="text1"/>
          <w:lang w:val="en-GB"/>
        </w:rPr>
      </w:pPr>
      <w:r w:rsidRPr="00DD54E3">
        <w:rPr>
          <w:color w:val="000000" w:themeColor="text1"/>
          <w:lang w:val="en-GB"/>
        </w:rPr>
        <w:t xml:space="preserve">Sustainable procurement has </w:t>
      </w:r>
      <w:r w:rsidR="00EB43FB" w:rsidRPr="00DD54E3">
        <w:rPr>
          <w:color w:val="000000" w:themeColor="text1"/>
          <w:lang w:val="en-GB"/>
        </w:rPr>
        <w:t xml:space="preserve">recently </w:t>
      </w:r>
      <w:r w:rsidR="008D7491" w:rsidRPr="00DD54E3">
        <w:rPr>
          <w:color w:val="000000" w:themeColor="text1"/>
          <w:lang w:val="en-GB"/>
        </w:rPr>
        <w:t xml:space="preserve">become </w:t>
      </w:r>
      <w:r w:rsidR="008A4440" w:rsidRPr="00DD54E3">
        <w:rPr>
          <w:color w:val="000000" w:themeColor="text1"/>
          <w:lang w:val="en-GB"/>
        </w:rPr>
        <w:t xml:space="preserve">a central theme in </w:t>
      </w:r>
      <w:r w:rsidR="00EB43FB" w:rsidRPr="00DD54E3">
        <w:rPr>
          <w:color w:val="000000" w:themeColor="text1"/>
          <w:lang w:val="en-GB"/>
        </w:rPr>
        <w:t>international humanitarian actors</w:t>
      </w:r>
      <w:r w:rsidR="00ED15E8" w:rsidRPr="00DD54E3">
        <w:rPr>
          <w:color w:val="000000" w:themeColor="text1"/>
          <w:lang w:val="en-GB"/>
        </w:rPr>
        <w:t>’</w:t>
      </w:r>
      <w:r w:rsidR="00CF600A" w:rsidRPr="00DD54E3">
        <w:rPr>
          <w:color w:val="000000" w:themeColor="text1"/>
          <w:lang w:val="en-GB"/>
        </w:rPr>
        <w:t xml:space="preserve"> organi</w:t>
      </w:r>
      <w:r w:rsidR="00ED15E8" w:rsidRPr="00DD54E3">
        <w:rPr>
          <w:color w:val="000000" w:themeColor="text1"/>
          <w:lang w:val="en-GB"/>
        </w:rPr>
        <w:t>s</w:t>
      </w:r>
      <w:r w:rsidR="00CF600A" w:rsidRPr="00DD54E3">
        <w:rPr>
          <w:color w:val="000000" w:themeColor="text1"/>
          <w:lang w:val="en-GB"/>
        </w:rPr>
        <w:t xml:space="preserve">ational </w:t>
      </w:r>
      <w:r w:rsidR="003E2002" w:rsidRPr="00DD54E3">
        <w:rPr>
          <w:color w:val="000000" w:themeColor="text1"/>
          <w:lang w:val="en-GB"/>
        </w:rPr>
        <w:t>guidelines</w:t>
      </w:r>
      <w:r w:rsidR="00EB43FB" w:rsidRPr="00DD54E3">
        <w:rPr>
          <w:color w:val="000000" w:themeColor="text1"/>
          <w:lang w:val="en-GB"/>
        </w:rPr>
        <w:t xml:space="preserve">. </w:t>
      </w:r>
      <w:r w:rsidR="005314AA" w:rsidRPr="00DD54E3">
        <w:rPr>
          <w:color w:val="000000" w:themeColor="text1"/>
          <w:lang w:val="en-GB"/>
        </w:rPr>
        <w:t xml:space="preserve">The United Nations Office for Project Services has made sustainability a central tenet of </w:t>
      </w:r>
      <w:r w:rsidR="003D2FF8" w:rsidRPr="00DD54E3">
        <w:rPr>
          <w:color w:val="000000" w:themeColor="text1"/>
          <w:lang w:val="en-GB"/>
        </w:rPr>
        <w:t>its</w:t>
      </w:r>
      <w:r w:rsidR="005314AA" w:rsidRPr="00DD54E3">
        <w:rPr>
          <w:color w:val="000000" w:themeColor="text1"/>
          <w:lang w:val="en-GB"/>
        </w:rPr>
        <w:t xml:space="preserve"> procurement manual.</w:t>
      </w:r>
      <w:r w:rsidR="00210EE0" w:rsidRPr="00DD54E3">
        <w:rPr>
          <w:color w:val="000000" w:themeColor="text1"/>
          <w:lang w:val="en-GB"/>
        </w:rPr>
        <w:t xml:space="preserve"> </w:t>
      </w:r>
      <w:r w:rsidR="00855638" w:rsidRPr="00DD54E3">
        <w:rPr>
          <w:color w:val="000000" w:themeColor="text1"/>
          <w:lang w:val="en-GB"/>
        </w:rPr>
        <w:t xml:space="preserve">The </w:t>
      </w:r>
      <w:r w:rsidR="00137F0A" w:rsidRPr="00DD54E3">
        <w:rPr>
          <w:color w:val="000000" w:themeColor="text1"/>
          <w:lang w:val="en-GB"/>
        </w:rPr>
        <w:t xml:space="preserve">International Federation of Red Cross and Red Crescent Societies </w:t>
      </w:r>
      <w:r w:rsidR="00855638" w:rsidRPr="00DD54E3">
        <w:rPr>
          <w:color w:val="000000" w:themeColor="text1"/>
          <w:lang w:val="en-GB"/>
        </w:rPr>
        <w:t>ha</w:t>
      </w:r>
      <w:r w:rsidR="00635853" w:rsidRPr="00DD54E3">
        <w:rPr>
          <w:color w:val="000000" w:themeColor="text1"/>
          <w:lang w:val="en-GB"/>
        </w:rPr>
        <w:t>s</w:t>
      </w:r>
      <w:r w:rsidR="00855638" w:rsidRPr="00DD54E3">
        <w:rPr>
          <w:color w:val="000000" w:themeColor="text1"/>
          <w:lang w:val="en-GB"/>
        </w:rPr>
        <w:t xml:space="preserve"> </w:t>
      </w:r>
      <w:r w:rsidR="00F96D16" w:rsidRPr="00DD54E3">
        <w:rPr>
          <w:color w:val="000000" w:themeColor="text1"/>
          <w:lang w:val="en-GB"/>
        </w:rPr>
        <w:t xml:space="preserve">also </w:t>
      </w:r>
      <w:r w:rsidR="00855638" w:rsidRPr="00DD54E3">
        <w:rPr>
          <w:color w:val="000000" w:themeColor="text1"/>
          <w:lang w:val="en-GB"/>
        </w:rPr>
        <w:t>made strides toward</w:t>
      </w:r>
      <w:r w:rsidR="00137F0A" w:rsidRPr="00DD54E3">
        <w:rPr>
          <w:color w:val="000000" w:themeColor="text1"/>
          <w:lang w:val="en-GB"/>
        </w:rPr>
        <w:t>s</w:t>
      </w:r>
      <w:r w:rsidR="00855638" w:rsidRPr="00DD54E3">
        <w:rPr>
          <w:color w:val="000000" w:themeColor="text1"/>
          <w:lang w:val="en-GB"/>
        </w:rPr>
        <w:t xml:space="preserve"> a comprehensive set of guidelines on sustainable procurement, in which environmental and social factors are encouraged alongside efficiency and financial considerations.</w:t>
      </w:r>
      <w:r w:rsidR="002679F7" w:rsidRPr="00DD54E3">
        <w:rPr>
          <w:color w:val="000000" w:themeColor="text1"/>
          <w:lang w:val="en-GB"/>
        </w:rPr>
        <w:t xml:space="preserve"> </w:t>
      </w:r>
      <w:r w:rsidR="003134A1" w:rsidRPr="00DD54E3">
        <w:rPr>
          <w:color w:val="000000" w:themeColor="text1"/>
          <w:lang w:val="en-GB"/>
        </w:rPr>
        <w:t xml:space="preserve">The literature on sustainable procurement </w:t>
      </w:r>
      <w:r w:rsidR="00451992" w:rsidRPr="00DD54E3">
        <w:rPr>
          <w:color w:val="000000" w:themeColor="text1"/>
          <w:lang w:val="en-GB"/>
        </w:rPr>
        <w:t>is sparse, and</w:t>
      </w:r>
      <w:r w:rsidR="003134A1" w:rsidRPr="00DD54E3">
        <w:rPr>
          <w:color w:val="000000" w:themeColor="text1"/>
          <w:lang w:val="en-GB"/>
        </w:rPr>
        <w:t xml:space="preserve"> theoretical contributions are minimal or nonexistent.</w:t>
      </w:r>
      <w:r w:rsidR="00482DB0" w:rsidRPr="00DD54E3">
        <w:rPr>
          <w:color w:val="000000" w:themeColor="text1"/>
          <w:lang w:val="en-GB"/>
        </w:rPr>
        <w:t xml:space="preserve"> </w:t>
      </w:r>
      <w:r w:rsidR="00425E91" w:rsidRPr="00DD54E3">
        <w:rPr>
          <w:color w:val="000000" w:themeColor="text1"/>
          <w:lang w:val="en-GB"/>
        </w:rPr>
        <w:t xml:space="preserve">Although few </w:t>
      </w:r>
      <w:r w:rsidR="00451992" w:rsidRPr="00DD54E3">
        <w:rPr>
          <w:color w:val="000000" w:themeColor="text1"/>
          <w:lang w:val="en-GB"/>
        </w:rPr>
        <w:t>studies have addressed</w:t>
      </w:r>
      <w:r w:rsidR="00425E91" w:rsidRPr="00DD54E3">
        <w:rPr>
          <w:color w:val="000000" w:themeColor="text1"/>
          <w:lang w:val="en-GB"/>
        </w:rPr>
        <w:t xml:space="preserve"> sustainable sourcing and procurement in HSCs </w:t>
      </w:r>
      <w:sdt>
        <w:sdtPr>
          <w:rPr>
            <w:color w:val="000000" w:themeColor="text1"/>
            <w:lang w:val="en-GB"/>
          </w:rPr>
          <w:alias w:val="To edit, see citavi.com/edit"/>
          <w:tag w:val="CitaviPlaceholder#466b1dcb-8764-475e-affe-bbaabf692489"/>
          <w:id w:val="-1913930454"/>
          <w:placeholder>
            <w:docPart w:val="DefaultPlaceholder_-1854013440"/>
          </w:placeholder>
        </w:sdtPr>
        <w:sdtContent>
          <w:r w:rsidR="004B38A0" w:rsidRPr="00DD54E3">
            <w:rPr>
              <w:color w:val="000000" w:themeColor="text1"/>
              <w:lang w:val="en-GB"/>
            </w:rPr>
            <w:fldChar w:fldCharType="begin"/>
          </w:r>
          <w:r w:rsidR="004B38A0"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mJkMzNhZDUwLTk0MjQtNDU2Yi05ZjI3LTdhZmMyMmI4MDJlNyIsIlJhbmdlTGVuZ3RoIjoyNSwiUmVmZXJlbmNlSWQiOiJkMTk3OWRlNy1hYjZmLTRmOTYtYmYzNC04YjllNjQzMDRkMGE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RWxpc2FoIiwiTGFzdE5hbWUiOiJ2YW4gS2VtcGVuIiwiTWlkZGxlTmFtZSI6IkFudG9uaWEiLCJQcm90ZWN0ZWQiOmZhbHNlLCJTZXgiOjAsIkNyZWF0ZWRCeSI6Il9BTEkiLCJDcmVhdGVkT24iOiIyMDIyLTA1LTA4VDA1OjUzOjExIiwiTW9kaWZpZWRCeSI6Il9BTEkiLCJJZCI6IjM5YmU0NTM2LTYxMzEtNGRiYy04M2FkLWE5ZTRlODNmMGVjOCIsIk1vZGlmaWVkT24iOiIyMDIyLTA1LTA4VDA1OjUzOjExIiwiUHJvamVjdCI6eyIkaWQiOiI1IiwiJHR5cGUiOiJTd2lzc0FjYWRlbWljLkNpdGF2aS5Qcm9qZWN0LCBTd2lzc0FjYWRlbWljLkNpdGF2aSJ9fSx7IiRpZCI6IjYiLCIkdHlwZSI6IlN3aXNzQWNhZGVtaWMuQ2l0YXZpLlBlcnNvbiwgU3dpc3NBY2FkZW1pYy5DaXRhdmkiLCJGaXJzdE5hbWUiOiJFaXJpbmkiLCJMYXN0TmFtZSI6IlNwaWxpb3RvcG91bG91IiwiUHJvdGVjdGVkIjpmYWxzZSwiU2V4IjowLCJDcmVhdGVkQnkiOiJfQUxJIiwiQ3JlYXRlZE9uIjoiMjAyMi0wNS0wOFQwNTo1MzoxMSIsIk1vZGlmaWVkQnkiOiJfQUxJIiwiSWQiOiI5YzU3NWQ1Yy1iMDA0LTRjZGMtOWJkZS03YjZjODE5MDUyMGIiLCJNb2RpZmllZE9uIjoiMjAyMi0wNS0wOFQwNTo1MzoxMSIsIlByb2plY3QiOnsiJHJlZiI6IjUifX0seyIkaWQiOiI3IiwiJHR5cGUiOiJTd2lzc0FjYWRlbWljLkNpdGF2aS5QZXJzb24sIFN3aXNzQWNhZGVtaWMuQ2l0YXZpIiwiRmlyc3ROYW1lIjoiR29yYW4iLCJMYXN0TmFtZSI6IlN0b2phbm92c2tpIiwiUHJvdGVjdGVkIjpmYWxzZSwiU2V4IjoyLCJDcmVhdGVkQnkiOiJfQUxJIiwiQ3JlYXRlZE9uIjoiMjAyMi0wNS0wOFQwNTo1MzoxMiIsIk1vZGlmaWVkQnkiOiJfQUxJIiwiSWQiOiJmMzBjYmM2Mi05NjcxLTQ2YmMtOWJlNy1kNTZmYWUyYjBhMTAiLCJNb2RpZmllZE9uIjoiMjAyMi0wNS0wOFQwNTo1MzoxMiIsIlByb2plY3QiOnsiJHJlZiI6IjUifX0seyIkaWQiOiI4IiwiJHR5cGUiOiJTd2lzc0FjYWRlbWljLkNpdGF2aS5QZXJzb24sIFN3aXNzQWNhZGVtaWMuQ2l0YXZpIiwiRmlyc3ROYW1lIjoiU2FuZGVyIiwiTGFzdE5hbWUiOiJMZWV1dyIsIlByZWZpeCI6ImRlIiwiUHJvdGVjdGVkIjpmYWxzZSwiU2V4IjowLCJDcmVhdGVkQnkiOiJfQUxJIiwiQ3JlYXRlZE9uIjoiMjAyMi0wMy0xMlQwNTowNDoyNiIsIk1vZGlmaWVkQnkiOiJfQUxJIiwiSWQiOiJiNWEwNjNlOS02NWRjLTQwOWMtYjVjMi1kMmQwYjU3YjY5YzkiLCJNb2RpZmllZE9uIjoiMjAyMi0wMy0xMlQwNTowNDoyNiIsIlByb2plY3QiOnsiJHJlZiI6IjUifX1dLCJDaXRhdGlvbktleSI6InZhbiBLZW1wZW4gZXQgYWwuIDIwMTciLCJDaXRhdGlvbktleVVwZGF0ZVR5cGUiOjAsIkNvbGxhYm9yYXRvcnMiOltdLCJDdXN0b21GaWVsZDEiOiIzNiIsIkN1c3RvbUZpZWxkMiI6IkVtcGlyaWNhbCIsIkN1c3RvbUZpZWxkMyI6IlNsb3ctb25zZXQiLCJDdXN0b21GaWVsZDQiOiJEZXZlbG9wbWVudCBhaWQiLCJDdXN0b21GaWVsZDUiOiJSZWNvdmVyeSIsIkN1c3RvbUZpZWxkNiI6IkNhc2Ugc3R1ZHkiLCJDdXN0b21GaWVsZDciOiJFY29ub21pYytFbnZpcm9tZW50YWwrU29jaWFsIiwiQ3VzdG9tRmllbGQ4IjoiTm90IFNwZWNpZmljIiwiQ3VzdG9tRmllbGQ5IjoiTmV0aGVybGFuZHMiLCJEb2kiOiIxMC4xMDA3L3MxMTM2Ny0wMTYtMTI0NS16IiwiRWRpdG9ycyI6W10sIkV2YWx1YXRpb25Db21wbGV4aXR5IjowLCJFdmFsdWF0aW9uU291cmNlVGV4dEZvcm1hdCI6MCwiR3JvdXBzIjpbeyIkaWQiOiI5IiwiJHR5cGUiOiJTd2lzc0FjYWRlbWljLkNpdGF2aS5Hcm91cCwgU3dpc3NBY2FkZW1pYy5DaXRhdmkiLCJEaXNwbGF5VHlwZSI6MCwiTmFtZSI6IlNMUiBTSFNDTSIsIkNyZWF0ZWRCeSI6Il9BTEkiLCJDcmVhdGVkT24iOiIyMDIyLTA2LTE3VDA2OjQzOjU4IiwiTW9kaWZpZWRCeSI6Il9BTEkiLCJJZCI6ImRhZGE3ZTBlLWRiMTgtNDRlMS05YjE2LTY3Zjg4OTlhZjdlNSIsIk1vZGlmaWVkT24iOiIyMDIyLTA2LTE3VDA2OjQzOjU4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mh0dHBzOi8vd3d3LnNjb3B1cy5jb20vaW53YXJkL3JlY29yZC51cmk/ZWlkPTItczIuMC04NTAwNjQ4OTgyMyZkb2k9MTAuMTAwNyUyZnMxMTM2Ny0wMTYtMTI0NS16JnBhcnRuZXJJRD00MCZtZDU9YWUzNDkzNGNhMjgxMjlhOTdjYWYwODQxY2RlZjBlN2IiLCJVcmlTdHJpbmciOiJodHRwczovL3d3dy5zY29wdXMuY29tL2lud2FyZC9yZWNvcmQudXJpP2VpZD0yLXMyLjAtODUwMDY0ODk4MjMmZG9pPTEwLjEwMDclMmZzMTEzNjctMDE2LTEyNDUteiZwYXJ0bmVySUQ9NDAmbWQ1PWFlMzQ5MzRjYTI4MTI5YTk3Y2FmMDg0MWNkZWYwZTdi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k3MzA1MGUtNjA1ZS00NDI4LWIxMWUtNTQxZTJiZTA1MzZiIiwiTW9kaWZpZWRPbiI6IjIwMjItMDEtMzBUMDQ6NTQ6NTMiLCJQcm9qZWN0Ijp7IiRyZWYiOiI1In19LHsiJGlkIjoiMTMiLCIkdHlwZSI6IlN3aXNzQWNhZGVtaWMuQ2l0YXZpLkxvY2F0aW9uLCBTd2lzc0FjYWRlbWljLkNpdGF2aSIsIkFkZHJlc3MiOnsiJGlkIjoiMTQiLCIkdHlwZSI6IlN3aXNzQWNhZGVtaWMuQ2l0YXZpLkxpbmtlZFJlc291cmNlLCBTd2lzc0FjYWRlbWljLkNpdGF2aSIsIkxpbmtlZFJlc291cmNlVHlwZSI6NSwiT3JpZ2luYWxTdHJpbmciOiIxMC4xMDA3L3MxMTM2Ny0wMTYtMTI0NS16IiwiVXJpU3RyaW5nIjoiaHR0cHM6Ly9kb2kub3JnLzEwLjEwMDcvczExMzY3LTAxNi0xMjQ1LXoiLCJMaW5rZWRSZXNvdXJjZVN0YXR1cyI6OCwiUHJvcGVydGllcyI6eyIkaWQiOiIx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hODUxNjkzOS04OTZlLTRlMWItOTUyYS03ZGM5ODM5ZTM4YjAiLCJNb2RpZmllZE9uIjoiMjAyMi0wMS0zMFQwNDo1NDo1MyIsIlByb2plY3QiOnsiJHJlZiI6IjUifX1dLCJOdW1iZXIiOiIxMSIsIk9ubGluZUFkZHJlc3MiOiJodHRwczovL3d3dy5zY29wdXMuY29tL2lud2FyZC9yZWNvcmQudXJpP2VpZD0yLXMyLjAtODUwMDY0ODk4MjMmZG9pPTEwLjEwMDclMmZzMTEzNjctMDE2LTEyNDUteiZwYXJ0bmVySUQ9NDAmbWQ1PWFlMzQ5MzRjYTI4MTI5YTk3Y2FmMDg0MWNkZWYwZTdiIiwiT3JnYW5pemF0aW9ucyI6W10sIk90aGVyc0ludm9sdmVkIjpbXSwiUGFnZVJhbmdlIjoiPHNwPlxyXG4gIDxuPjE3MTg8L24+XHJcbiAgPGluPnRydWU8L2luPlxyXG4gIDxvcz4xNzE4PC9vcz5cclxuICA8cHM+MTcxODwvcHM+XHJcbjwvc3A+XHJcbjxlcD5cclxuICA8bj4xNzMwPC9uPlxyXG4gIDxpbj50cnVlPC9pbj5cclxuICA8b3M+MTczMDwvb3M+XHJcbiAgPHBzPjE3MzA8L3BzPlxyXG48L2VwPlxyXG48b3M+MTcxOC0xNzMwPC9vcz4iLCJQZXJpb2RpY2FsIjp7IiRpZCI6IjE2IiwiJHR5cGUiOiJTd2lzc0FjYWRlbWljLkNpdGF2aS5QZXJpb2RpY2FsLCBTd2lzc0FjYWRlbWljLkNpdGF2aSIsIk5hbWUiOiJJbnRlcm5hdGlvbmFsIEpvdXJuYWwgb2YgTGlmZSBDeWNsZSBBc3Nlc3NtZW50IiwiUGFnaW5hdGlvbiI6MCwiUHJvdGVjdGVkIjpmYWxzZSwiQ3JlYXRlZEJ5IjoiX0Fuam9tc2hvYWUiLCJDcmVhdGVkT24iOiIyMDIyLTAxLTMwVDA0OjU0OjUzIiwiTW9kaWZpZWRCeSI6Il9BbmpvbXNob2FlIiwiSWQiOiJlOWJkYWY5Yy1lMTczLTQ5ZDYtYThmYS02M2ExZGM5MzM4ZTciLCJNb2RpZmllZE9uIjoiMjAyMi0wMS0zMFQwNDo1NDo1MyIsIlByb2plY3QiOnsiJHJlZiI6IjUifX0sIlB1Ymxpc2hlcnMiOlt7IiRpZCI6IjE3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XVvdGF0aW9ucyI6W10sIlJlZmVyZW5jZVR5cGUiOiJKb3VybmFsQXJ0aWNsZSIsIlNob3J0VGl0bGUiOiJ2YW4gS2VtcGVuLCBTcGlsaW90b3BvdWxvdSBldCBhbC4gMjAxNyDigJMgVXNpbmcgbGlmZSBjeWNsZSBzdXN0YWluYWJpbGl0eSBhc3Nlc3NtZW50IiwiU2hvcnRUaXRsZVVwZGF0ZVR5cGUiOjAsIlNvdXJjZU9mQmlibGlvZ3JhcGhpY0luZm9ybWF0aW9uIjoiQ3Jvc3NSZWYiLCJTdGF0aWNJZHMiOlsiM2YyYjRjNjYtNWZkOC00MTBlLTkxZmMtMWQyYjVmZTdiYzAyIl0sIlRhYmxlT2ZDb250ZW50c0NvbXBsZXhpdHkiOjAsIlRhYmxlT2ZDb250ZW50c1NvdXJjZVRleHRGb3JtYXQiOjAsIlRhc2tzIjpbXSwiVGl0bGUiOiJVc2luZyBsaWZlIGN5Y2xlIHN1c3RhaW5hYmlsaXR5IGFzc2Vzc21lbnQgdG8gdHJhZGUgb2ZmIHNvdXJjaW5nIHN0cmF0ZWdpZXMgZm9yIGh1bWFuaXRhcmlhbiByZWxpZWYgaXRlbXMiLCJUcmFuc2xhdG9ycyI6W10sIlZvbHVtZSI6IjIyIiwiWWVhciI6IjIwMTciLCJZZWFyUmVzb2x2ZWQiOiIyMDE3IiwiQ3JlYXRlZEJ5IjoiX0Fuam9tc2hvYWUiLCJDcmVhdGVkT24iOiIyMDIyLTAxLTMwVDA0OjU0OjUzIiwiTW9kaWZpZWRCeSI6Il9BTEkiLCJJZCI6ImQxOTc5ZGU3LWFiNmYtNGY5Ni1iZjM0LThiOWU2NDMwNGQwYSIsIk1vZGlmaWVkT24iOiIyMDIyLTEwLTMxVDA1OjIyOjIyIiwiUHJvamVjdCI6eyIkcmVmIjoiNSJ9fSwiVXNlTnVtYmVyaW5nVHlwZU9mUGFyZW50RG9jdW1lbnQiOmZhbHNlfV0sIkZvcm1hdHRlZFRleHQiOnsiJGlkIjoiMTgiLCJDb3VudCI6MywiVGV4dFVuaXRzIjpbeyIkaWQiOiIxOSIsIkZvbnRTdHlsZSI6eyIkaWQiOiIyMCIsIk5ldXRyYWwiOnRydWV9LCJSZWFkaW5nT3JkZXIiOjEsIlRleHQiOiIodmFuIEtlbXBlbiJ9LHsiJGlkIjoiMjEiLCJGb250U3R5bGUiOnsiJGlkIjoiMjIiLCJJdGFsaWMiOnRydWV9LCJSZWFkaW5nT3JkZXIiOjEsIlRleHQiOiIgZXQgYWwuIn0seyIkaWQiOiIyMyIsIkZvbnRTdHlsZSI6eyIkaWQiOiIyNCIsIk5ldXRyYWwiOnRydWV9LCJSZWFkaW5nT3JkZXIiOjEsIlRleHQiOiIsIDIwMTcpIn1dfSwiVGFnIjoiQ2l0YXZpUGxhY2Vob2xkZXIjNDY2YjFkY2ItODc2NC00NzVlLWFmZmUtYmJhYWJmNjkyNDg5IiwiVGV4dCI6Iih2YW4gS2VtcGVuIGV0IGFsLiwgMjAxNykiLCJXQUlWZXJzaW9uIjoiNi44LjAuMCJ9}</w:instrText>
          </w:r>
          <w:r w:rsidR="004B38A0" w:rsidRPr="00DD54E3">
            <w:rPr>
              <w:color w:val="000000" w:themeColor="text1"/>
              <w:lang w:val="en-GB"/>
            </w:rPr>
            <w:fldChar w:fldCharType="separate"/>
          </w:r>
          <w:r w:rsidR="00B10F20" w:rsidRPr="00DD54E3">
            <w:rPr>
              <w:color w:val="000000" w:themeColor="text1"/>
              <w:lang w:val="en-GB"/>
            </w:rPr>
            <w:t>(van Kempen</w:t>
          </w:r>
          <w:r w:rsidR="00B10F20" w:rsidRPr="00DD54E3">
            <w:rPr>
              <w:i/>
              <w:color w:val="000000" w:themeColor="text1"/>
              <w:lang w:val="en-GB"/>
            </w:rPr>
            <w:t xml:space="preserve"> et al.</w:t>
          </w:r>
          <w:r w:rsidR="00B10F20" w:rsidRPr="00DD54E3">
            <w:rPr>
              <w:color w:val="000000" w:themeColor="text1"/>
              <w:lang w:val="en-GB"/>
            </w:rPr>
            <w:t>, 2017)</w:t>
          </w:r>
          <w:r w:rsidR="004B38A0" w:rsidRPr="00DD54E3">
            <w:rPr>
              <w:color w:val="000000" w:themeColor="text1"/>
              <w:lang w:val="en-GB"/>
            </w:rPr>
            <w:fldChar w:fldCharType="end"/>
          </w:r>
        </w:sdtContent>
      </w:sdt>
      <w:r w:rsidR="00425E91" w:rsidRPr="00DD54E3">
        <w:rPr>
          <w:color w:val="000000" w:themeColor="text1"/>
          <w:lang w:val="en-GB"/>
        </w:rPr>
        <w:t>, none have specifically tackled sustainable supplier management. Environmental and social objectives are mostly neglected in existing supplier management studies</w:t>
      </w:r>
      <w:r w:rsidR="00A94AB8" w:rsidRPr="00DD54E3">
        <w:rPr>
          <w:color w:val="000000" w:themeColor="text1"/>
          <w:lang w:val="en-GB"/>
        </w:rPr>
        <w:t>,</w:t>
      </w:r>
      <w:r w:rsidR="00425E91" w:rsidRPr="00DD54E3">
        <w:rPr>
          <w:color w:val="000000" w:themeColor="text1"/>
          <w:lang w:val="en-GB"/>
        </w:rPr>
        <w:t xml:space="preserve"> indicating a lack of sustainability criteria for selecting HOs</w:t>
      </w:r>
      <w:r w:rsidR="00ED15E8" w:rsidRPr="00DD54E3">
        <w:rPr>
          <w:color w:val="000000" w:themeColor="text1"/>
          <w:lang w:val="en-GB"/>
        </w:rPr>
        <w:t>’</w:t>
      </w:r>
      <w:r w:rsidR="00425E91" w:rsidRPr="00DD54E3">
        <w:rPr>
          <w:color w:val="000000" w:themeColor="text1"/>
          <w:lang w:val="en-GB"/>
        </w:rPr>
        <w:t xml:space="preserve"> suppliers. This is especially important since minimi</w:t>
      </w:r>
      <w:r w:rsidR="00ED15E8" w:rsidRPr="00DD54E3">
        <w:rPr>
          <w:color w:val="000000" w:themeColor="text1"/>
          <w:lang w:val="en-GB"/>
        </w:rPr>
        <w:t>s</w:t>
      </w:r>
      <w:r w:rsidR="00425E91" w:rsidRPr="00DD54E3">
        <w:rPr>
          <w:color w:val="000000" w:themeColor="text1"/>
          <w:lang w:val="en-GB"/>
        </w:rPr>
        <w:t xml:space="preserve">ing the environmental </w:t>
      </w:r>
      <w:r w:rsidR="00A94AB8" w:rsidRPr="00DD54E3">
        <w:rPr>
          <w:color w:val="000000" w:themeColor="text1"/>
          <w:lang w:val="en-GB"/>
        </w:rPr>
        <w:t xml:space="preserve">impact </w:t>
      </w:r>
      <w:r w:rsidR="00425E91" w:rsidRPr="00DD54E3">
        <w:rPr>
          <w:color w:val="000000" w:themeColor="text1"/>
          <w:lang w:val="en-GB"/>
        </w:rPr>
        <w:t xml:space="preserve">of </w:t>
      </w:r>
      <w:r w:rsidR="00EC5BE4" w:rsidRPr="00DD54E3">
        <w:rPr>
          <w:color w:val="000000" w:themeColor="text1"/>
          <w:lang w:val="en-GB"/>
        </w:rPr>
        <w:t>HSCs</w:t>
      </w:r>
      <w:r w:rsidR="00425E91" w:rsidRPr="00DD54E3">
        <w:rPr>
          <w:color w:val="000000" w:themeColor="text1"/>
          <w:lang w:val="en-GB"/>
        </w:rPr>
        <w:t xml:space="preserve"> requires collaboration with suppliers that monitor </w:t>
      </w:r>
      <w:r w:rsidR="00451992" w:rsidRPr="00DD54E3">
        <w:rPr>
          <w:color w:val="000000" w:themeColor="text1"/>
          <w:lang w:val="en-GB"/>
        </w:rPr>
        <w:t xml:space="preserve">the </w:t>
      </w:r>
      <w:r w:rsidR="004D4240" w:rsidRPr="00DD54E3">
        <w:rPr>
          <w:color w:val="000000" w:themeColor="text1"/>
          <w:lang w:val="en-GB"/>
        </w:rPr>
        <w:t>environmental implications</w:t>
      </w:r>
      <w:r w:rsidR="00451992" w:rsidRPr="00DD54E3">
        <w:rPr>
          <w:color w:val="000000" w:themeColor="text1"/>
          <w:lang w:val="en-GB"/>
        </w:rPr>
        <w:t xml:space="preserve"> of their products and services</w:t>
      </w:r>
      <w:r w:rsidR="004D4240" w:rsidRPr="00DD54E3">
        <w:rPr>
          <w:color w:val="000000" w:themeColor="text1"/>
          <w:lang w:val="en-GB"/>
        </w:rPr>
        <w:t xml:space="preserve"> </w:t>
      </w:r>
      <w:sdt>
        <w:sdtPr>
          <w:rPr>
            <w:color w:val="000000" w:themeColor="text1"/>
            <w:lang w:val="en-GB"/>
          </w:rPr>
          <w:alias w:val="To edit, see citavi.com/edit"/>
          <w:tag w:val="CitaviPlaceholder#bbcbce49-68b0-4646-90c6-439d4d188417"/>
          <w:id w:val="1708910707"/>
          <w:placeholder>
            <w:docPart w:val="BCBCA709EBF24262827F280F3B4D7E16"/>
          </w:placeholder>
        </w:sdtPr>
        <w:sdtContent>
          <w:r w:rsidR="00425E91"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ExYWMyNWE0LTgxMzUtNDk5NS05NzhhLTk3ZDI4MDRkOTY0MCIsIlJhbmdlTGVuZ3RoIjoyMywiUmVmZXJlbmNlSWQiOiJiNTJhYTAxOC05YWE5LTRlNzUtOWJiNy1jMDc4YmRhYjQzNjY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9oYW1tYWQiLCJMYXN0TmFtZSI6Ik1vc2h0YXJpIiwiUHJvdGVjdGVkIjpmYWxzZSwiU2V4IjowLCJDcmVhdGVkQnkiOiJfQUxJIiwiQ3JlYXRlZE9uIjoiMjAyMi0wMy0xMlQwNTo0MTowOCIsIk1vZGlmaWVkQnkiOiJfQUxJIiwiSWQiOiI0ZTg2YmY4NC1mNWM3LTQyM2UtYWFhNi1hNDM2MGRiNjg0MDgiLCJNb2RpZmllZE9uIjoiMjAyMi0wMy0xMlQwNTo0MTowOCIsIlByb2plY3QiOnsiJGlkIjoiNSIsIiR0eXBlIjoiU3dpc3NBY2FkZW1pYy5DaXRhdmkuUHJvamVjdCwgU3dpc3NBY2FkZW1pYy5DaXRhdmkifX0seyIkaWQiOiI2IiwiJHR5cGUiOiJTd2lzc0FjYWRlbWljLkNpdGF2aS5QZXJzb24sIFN3aXNzQWNhZGVtaWMuQ2l0YXZpIiwiRmlyc3ROYW1lIjoiTmV6aWgiLCJMYXN0TmFtZSI6IkFsdGF5IiwiUHJvdGVjdGVkIjpmYWxzZSwiU2V4IjowLCJDcmVhdGVkQnkiOiJfQUxJIiwiQ3JlYXRlZE9uIjoiMjAyMi0wMy0xMlQwNTo1NTozNCIsIk1vZGlmaWVkQnkiOiJfQUxJIiwiSWQiOiIxOWIwNTZjMS1iMTliLTRhNWEtYmU1MS1mNzNlZjAzODY2ZDIiLCJNb2RpZmllZE9uIjoiMjAyMi0wMy0xMlQwNTo1NTozNCIsIlByb2plY3QiOnsiJHJlZiI6IjUifX0seyIkaWQiOiI3IiwiJHR5cGUiOiJTd2lzc0FjYWRlbWljLkNpdGF2aS5QZXJzb24sIFN3aXNzQWNhZGVtaWMuQ2l0YXZpIiwiRmlyc3ROYW1lIjoiSnVzc2kiLCJMYXN0TmFtZSI6IkhlaWtraWzDpCIsIlByb3RlY3RlZCI6ZmFsc2UsIlNleCI6MCwiQ3JlYXRlZEJ5IjoiX0FMSSIsIkNyZWF0ZWRPbiI6IjIwMjItMDMtMTJUMDc6MDU6MTQiLCJNb2RpZmllZEJ5IjoiX0FMSSIsIklkIjoiMGI0YjExZDUtZGEwYy00YmY0LWJhOTItMzA5YzM1OGE0MzMwIiwiTW9kaWZpZWRPbiI6IjIwMjItMDMtMTJUMDc6MDU6MTQiLCJQcm9qZWN0Ijp7IiRyZWYiOiI1In19LHsiJGlkIjoiOCIsIiR0eXBlIjoiU3dpc3NBY2FkZW1pYy5DaXRhdmkuUGVyc29uLCBTd2lzc0FjYWRlbWljLkNpdGF2aSIsIkZpcnN0TmFtZSI6IlBhdWxvIiwiTGFzdE5hbWUiOiJHb27Dp2FsdmVzIiwiUHJvdGVjdGVkIjpmYWxzZSwiU2V4IjowLCJDcmVhdGVkQnkiOiJfQUxJIiwiQ3JlYXRlZE9uIjoiMjAyMi0wMy0xMlQwNzowNToxNCIsIk1vZGlmaWVkQnkiOiJfQUxJIiwiSWQiOiJkZjI5Y2Y5OC00ZjI2LTRkMTktYWU1MS00YTk5Y2MzYmZiNTMiLCJNb2RpZmllZE9uIjoiMjAyMi0wMy0xMlQwNzowNToxNCIsIlByb2plY3QiOnsiJHJlZiI6IjUifX1dLCJDaXRhdGlvbktleVVwZGF0ZVR5cGUiOjAsIkNvbGxhYm9yYXRvcnMiOltdLCJEb2kiOiIxMC4xMDE2L2ouaWpwZS4yMDIwLjEwODAxNyIsIkVkaXRvcnMiOltdLCJFdmFsdWF0aW9uQ29tcGxleGl0eSI6MCwiRXZhbHVhdGlvblNvdXJjZVRleHRGb3JtYXQiOjAsIkdyb3VwcyI6W3siJGlkIjoiOSIsIiR0eXBlIjoiU3dpc3NBY2FkZW1pYy5DaXRhdmkuR3JvdXAsIFN3aXNzQWNhZGVtaWMuQ2l0YXZpIiwiRGlzcGxheVR5cGUiOjAsIk5hbWUiOiJzb3VyY2luZyIsIkNyZWF0ZWRCeSI6Il9BTEkiLCJDcmVhdGVkT24iOiIyMDIyLTA0LTI3VDAxOjE3OjQzIiwiTW9kaWZpZWRCeSI6Il9BTEkiLCJJZCI6IjY5ZDU2NGI5LTQ0MGEtNDMzZC04MGM5LWJlMzkzN2VlNzY3MyIsIk1vZGlmaWVkT24iOiIyMDIyLTA0LTI3VDAxOjE3OjQ5IiwiUHJvamVjdCI6eyIkcmVmIjoiNSJ9fV0sIkhhc0xhYmVsMSI6ZmFsc2UsIkhhc0xhYmVsMiI6ZmFsc2UsIktleXdvcmRzIjpbXSwiTG9jYXRpb25zIjpbeyIkaWQiOiIxMCIsIiR0eXBlIjoiU3dpc3NBY2FkZW1pYy5DaXRhdmkuTG9jYXRpb24sIFN3aXNzQWNhZGVtaWMuQ2l0YXZpIiwiQWRkcmVzcyI6eyIkaWQiOiIxMSIsIiR0eXBlIjoiU3dpc3NBY2FkZW1pYy5DaXRhdmkuTGlua2VkUmVzb3VyY2UsIFN3aXNzQWNhZGVtaWMuQ2l0YXZpIiwiTGlua2VkUmVzb3VyY2VUeXBlIjo1LCJPcmlnaW5hbFN0cmluZyI6IjEwLjEwMTYvai5panBlLjIwMjAuMTA4MDE3IiwiVXJpU3RyaW5nIjoiaHR0cHM6Ly9kb2kub3JnLzEwLjEwMTYvai5panBlLjIwMjAuMTA4MDE3IiwiTGlua2VkUmVzb3VyY2VTdGF0dXMiOjgsIlByb3BlcnRpZXMiOnsiJGlkIjoiMT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yVDA3OjA1OjE0IiwiTW9kaWZpZWRCeSI6Il9BTEkiLCJJZCI6IjQwMzEwNzM2LTlmZGUtNDRmZC1hYTk3LTYzMTkzZDI3ZDAxYSIsIk1vZGlmaWVkT24iOiIyMDIyLTAzLTEyVDA3OjA1OjE0IiwiUHJvamVjdCI6eyIkcmVmIjoiNSJ9fV0sIk9yZ2FuaXphdGlvbnMiOltdLCJPdGhlcnNJbnZvbHZlZCI6W10sIlBhZ2VSYW5nZSI6IjxzcD5cclxuICA8bj4xMDgwMTc8L24+XHJcbiAgPGluPnRydWU8L2luPlxyXG4gIDxvcz4xMDgwMTc8L29zPlxyXG4gIDxwcz4xMDgwMTc8L3BzPlxyXG48L3NwPlxyXG48b3M+MTA4MDE3PC9vcz4iLCJQZXJpb2RpY2FsIjp7IiRpZCI6IjEzIiwiJHR5cGUiOiJTd2lzc0FjYWRlbWljLkNpdGF2aS5QZXJpb2RpY2FsLCBTd2lzc0FjYWRlbWljLkNpdGF2aSIsIklzc24iOiIwOTI1NTI3MyIsIk5hbWUiOiJJbnRlcm5hdGlvbmFsIEpvdXJuYWwgb2YgUHJvZHVjdGlvbiBFY29ub21pY3MiLCJQYWdpbmF0aW9uIjowLCJQcm90ZWN0ZWQiOmZhbHNlLCJDcmVhdGVkQnkiOiJfQUxJIiwiQ3JlYXRlZE9uIjoiMjAyMi0wMy0xMlQwNDo0NjoyNSIsIk1vZGlmaWVkQnkiOiJfQUxJIiwiSWQiOiJkOTAxZGQ5ZS04Yjg5LTRiY2YtYjllMS1hZmQ4MmIyYjkyODEiLCJNb2RpZmllZE9uIjoiMjAyMi0wMy0xMlQwNDo0NjoyNSIsIlByb2plY3QiOnsiJHJlZiI6IjUifX0sIlB1Ymxpc2hlcnMiOltdLCJRdW90YXRpb25zIjpbXSwiUmVmZXJlbmNlVHlwZSI6IkpvdXJuYWxBcnRpY2xlIiwiU2hvcnRUaXRsZSI6Ik1vc2h0YXJpLCBBbHRheSBldCBhbC4gMjAyMSDigJMgUHJvY3VyZW1lbnQgaW4gaHVtYW5pdGFyaWFuIG9yZ2FuaXphdGlvbnMiLCJTaG9ydFRpdGxlVXBkYXRlVHlwZSI6MCwiU291cmNlT2ZCaWJsaW9ncmFwaGljSW5mb3JtYXRpb24iOiJDcm9zc1JlZiIsIlN0YXRpY0lkcyI6WyJhZThmMTlkMi1lYzlhLTQ3MTAtYWM0NC02YTM2Y2ZiNTllOTciXSwiVGFibGVPZkNvbnRlbnRzQ29tcGxleGl0eSI6MCwiVGFibGVPZkNvbnRlbnRzU291cmNlVGV4dEZvcm1hdCI6MCwiVGFza3MiOltdLCJUaXRsZSI6IlByb2N1cmVtZW50IGluIGh1bWFuaXRhcmlhbiBvcmdhbml6YXRpb25zOiBCb2R5IG9mIGtub3dsZWRnZSBhbmQgcHJhY3RpdGlvbmVyJ3MgY2hhbGxlbmdlcyIsIlRyYW5zbGF0b3JzIjpbXSwiVm9sdW1lIjoiMjMzIiwiWWVhciI6IjIwMjEiLCJZZWFyUmVzb2x2ZWQiOiIyMDIxIiwiQ3JlYXRlZEJ5IjoiX0FMSSIsIkNyZWF0ZWRPbiI6IjIwMjItMDMtMTJUMDc6MDU6MTQiLCJNb2RpZmllZEJ5IjoiX0FsaSIsIklkIjoiYjUyYWEwMTgtOWFhOS00ZTc1LTliYjctYzA3OGJkYWI0MzY2IiwiTW9kaWZpZWRPbiI6IjIwMjMtMTAtMDJUMjI6Mjk6MTUiLCJQcm9qZWN0Ijp7IiRyZWYiOiI1In19LCJVc2VOdW1iZXJpbmdUeXBlT2ZQYXJlbnREb2N1bWVudCI6ZmFsc2V9XSwiRm9ybWF0dGVkVGV4dCI6eyIkaWQiOiIxNCIsIkNvdW50IjozLCJUZXh0VW5pdHMiOlt7IiRpZCI6IjE1IiwiRm9udFN0eWxlIjp7IiRpZCI6IjE2IiwiTmV1dHJhbCI6dHJ1ZX0sIlJlYWRpbmdPcmRlciI6MSwiVGV4dCI6IihNb3NodGFyaSJ9LHsiJGlkIjoiMTciLCJGb250U3R5bGUiOnsiJGlkIjoiMTgiLCJJdGFsaWMiOnRydWV9LCJSZWFkaW5nT3JkZXIiOjEsIlRleHQiOiIgZXQgYWwuIn0seyIkaWQiOiIxOSIsIkZvbnRTdHlsZSI6eyIkaWQiOiIyMCIsIk5ldXRyYWwiOnRydWV9LCJSZWFkaW5nT3JkZXIiOjEsIlRleHQiOiIsIDIwMjEpIn1dfSwiVGFnIjoiQ2l0YXZpUGxhY2Vob2xkZXIjYmJjYmNlNDktNjhiMC00NjQ2LTkwYzYtNDM5ZDRkMTg4NDE3IiwiVGV4dCI6IihNb3NodGFyaSBldCBhbC4sIDIwMjEpIiwiV0FJVmVyc2lvbiI6IjYuOC4wLjAifQ==}</w:instrText>
          </w:r>
          <w:r w:rsidR="00425E91" w:rsidRPr="00DD54E3">
            <w:rPr>
              <w:color w:val="000000" w:themeColor="text1"/>
              <w:lang w:val="en-GB"/>
            </w:rPr>
            <w:fldChar w:fldCharType="separate"/>
          </w:r>
          <w:r w:rsidR="00B10F20" w:rsidRPr="00DD54E3">
            <w:rPr>
              <w:color w:val="000000" w:themeColor="text1"/>
              <w:lang w:val="en-GB"/>
            </w:rPr>
            <w:t>(Moshtari</w:t>
          </w:r>
          <w:r w:rsidR="00B10F20" w:rsidRPr="00DD54E3">
            <w:rPr>
              <w:i/>
              <w:color w:val="000000" w:themeColor="text1"/>
              <w:lang w:val="en-GB"/>
            </w:rPr>
            <w:t xml:space="preserve"> et al.</w:t>
          </w:r>
          <w:r w:rsidR="00B10F20" w:rsidRPr="00DD54E3">
            <w:rPr>
              <w:color w:val="000000" w:themeColor="text1"/>
              <w:lang w:val="en-GB"/>
            </w:rPr>
            <w:t>, 2021)</w:t>
          </w:r>
          <w:r w:rsidR="00425E91" w:rsidRPr="00DD54E3">
            <w:rPr>
              <w:color w:val="000000" w:themeColor="text1"/>
              <w:lang w:val="en-GB"/>
            </w:rPr>
            <w:fldChar w:fldCharType="end"/>
          </w:r>
        </w:sdtContent>
      </w:sdt>
      <w:r w:rsidR="00425E91" w:rsidRPr="00DD54E3">
        <w:rPr>
          <w:color w:val="000000" w:themeColor="text1"/>
          <w:lang w:val="en-GB"/>
        </w:rPr>
        <w:t xml:space="preserve">. </w:t>
      </w:r>
      <w:r w:rsidR="00DB02E8" w:rsidRPr="00DD54E3">
        <w:rPr>
          <w:color w:val="000000" w:themeColor="text1"/>
          <w:lang w:val="en-GB"/>
        </w:rPr>
        <w:t xml:space="preserve">According to Médecins Sans Frontières, 70% of its supply chain emissions </w:t>
      </w:r>
      <w:r w:rsidR="00451992" w:rsidRPr="00DD54E3">
        <w:rPr>
          <w:color w:val="000000" w:themeColor="text1"/>
          <w:lang w:val="en-GB"/>
        </w:rPr>
        <w:t xml:space="preserve">are </w:t>
      </w:r>
      <w:r w:rsidR="0008514E" w:rsidRPr="00DD54E3">
        <w:rPr>
          <w:color w:val="000000" w:themeColor="text1"/>
          <w:lang w:val="en-GB"/>
        </w:rPr>
        <w:t>related to its</w:t>
      </w:r>
      <w:r w:rsidR="00451992" w:rsidRPr="00DD54E3">
        <w:rPr>
          <w:color w:val="000000" w:themeColor="text1"/>
          <w:lang w:val="en-GB"/>
        </w:rPr>
        <w:t xml:space="preserve"> supplier</w:t>
      </w:r>
      <w:r w:rsidR="00941881" w:rsidRPr="00DD54E3">
        <w:rPr>
          <w:color w:val="000000" w:themeColor="text1"/>
          <w:lang w:val="en-GB"/>
        </w:rPr>
        <w:t xml:space="preserve"> </w:t>
      </w:r>
      <w:r w:rsidR="00DB02E8" w:rsidRPr="00DD54E3">
        <w:rPr>
          <w:color w:val="000000" w:themeColor="text1"/>
          <w:lang w:val="en-GB"/>
        </w:rPr>
        <w:t>operations</w:t>
      </w:r>
      <w:r w:rsidR="00941881" w:rsidRPr="00DD54E3">
        <w:rPr>
          <w:color w:val="000000" w:themeColor="text1"/>
          <w:lang w:val="en-GB"/>
        </w:rPr>
        <w:t xml:space="preserve"> </w:t>
      </w:r>
      <w:sdt>
        <w:sdtPr>
          <w:rPr>
            <w:color w:val="000000" w:themeColor="text1"/>
            <w:lang w:val="en-GB"/>
          </w:rPr>
          <w:alias w:val="To edit, see citavi.com/edit"/>
          <w:tag w:val="CitaviPlaceholder#9085b0e9-49fb-4daf-a233-0a050488f77d"/>
          <w:id w:val="995770462"/>
          <w:placeholder>
            <w:docPart w:val="DefaultPlaceholder_-1854013440"/>
          </w:placeholder>
        </w:sdtPr>
        <w:sdtContent>
          <w:r w:rsidR="00941881" w:rsidRPr="00DD54E3">
            <w:rPr>
              <w:color w:val="000000" w:themeColor="text1"/>
              <w:lang w:val="en-GB"/>
            </w:rPr>
            <w:fldChar w:fldCharType="begin"/>
          </w:r>
          <w:r w:rsidR="0094183C"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g5Y2M5MzA4LTFkNDktNDE5OC04NTQ5LWVlYTAyNmIyNjcxOCIsIlJhbmdlTGVuZ3RoIjozMiwiUmVmZXJlbmNlSWQiOiI2M2Y1ODY4MC0wZjMyLTRmOGMtOWZiOS01ZDNlNTNlMGYzOTQiLCJSZWZlcmVuY2UiOnsiJGlkIjoiMyIsIiR0eXBlIjoiU3dpc3NBY2FkZW1pYy5DaXRhdmkuUmVmZXJlbmNlLCBTd2lzc0FjYWRlbWljLkNpdGF2aSIsIkFic3RyYWN0Q29tcGxleGl0eSI6MCwiQWJzdHJhY3RTb3VyY2VUZXh0Rm9ybWF0IjowLCJBY2Nlc3NEYXRlIjoiMTAvNy8yMDIyIiwiQXV0aG9ycyI6W3siJGlkIjoiNCIsIiR0eXBlIjoiU3dpc3NBY2FkZW1pYy5DaXRhdmkuUGVyc29uLCBTd2lzc0FjYWRlbWljLkNpdGF2aSIsIkZpcnN0TmFtZSI6IkzDqW9wb2xkIiwiTGFzdE5hbWUiOiJTYWx6ZW5zdGVpbiIsIlByb3RlY3RlZCI6ZmFsc2UsIlNleCI6MiwiQ3JlYXRlZEJ5IjoiX0FMSSIsIkNyZWF0ZWRPbiI6IjIwMjItMTAtMDlUMDc6MzU6NDQiLCJNb2RpZmllZEJ5IjoiX0FMSSIsIklkIjoiZWNkM2Y2MDUtNmQ3MC00YmIxLTg1ZTItZWVjMGU3NTM1ZDg1IiwiTW9kaWZpZWRPbiI6IjIwMjItMTAtMDlUMDc6MzU6NDQiLCJQcm9qZWN0Ijp7IiRpZCI6IjUiLCIkdHlwZSI6IlN3aXNzQWNhZGVtaWMuQ2l0YXZpLlByb2plY3QsIFN3aXNzQWNhZGVtaWMuQ2l0YXZpIn19LHsiJGlkIjoiNiIsIiR0eXBlIjoiU3dpc3NBY2FkZW1pYy5DaXRhdmkuUGVyc29uLCBTd2lzc0FjYWRlbWljLkNpdGF2aSIsIkZpcnN0TmFtZSI6Ikt5bGVlLiIsIkxhc3ROYW1lIjoiUGVkZXJzZW4iLCJQcm90ZWN0ZWQiOmZhbHNlLCJTZXgiOjAsIkNyZWF0ZWRCeSI6Il9BTEkiLCJDcmVhdGVkT24iOiIyMDIyLTEwLTA5VDA3OjM1OjQ0IiwiTW9kaWZpZWRCeSI6Il9BTEkiLCJJZCI6IjM2NjMwMTIxLThmOTEtNDYxOC04N2UwLTkxYTkxZDEwZWIyOCIsIk1vZGlmaWVkT24iOiIyMDIyLTEwLTA5VDA3OjM1OjQ0IiwiUHJvamVjdCI6eyIkcmVmIjoiNSJ9fV0sIkNpdGF0aW9uS2V5VXBkYXRlVHlwZSI6MCwiQ29sbGFib3JhdG9ycyI6W10sIkRhdGUiOiI4LzI5LzIwMjIiLCJFZGl0b3JzIjpbXSwiRXZhbHVhdGlvbkNvbXBsZXhpdHkiOjAsIkV2YWx1YXRpb25Tb3VyY2VUZXh0Rm9ybWF0IjowLCJHcm91cHMiOltdLCJIYXNMYWJlbDEiOmZhbHNlLCJIYXNMYWJlbDIiOmZhbHNlLCJLZXl3b3JkcyI6W10sIkxvY2F0aW9ucyI6W3siJGlkIjoiNyIsIiR0eXBlIjoiU3dpc3NBY2FkZW1pYy5DaXRhdmkuTG9jYXRpb24sIFN3aXNzQWNhZGVtaWMuQ2l0YXZpIiwiQWRkcmVzcyI6eyIkaWQiOiI4IiwiJHR5cGUiOiJTd2lzc0FjYWRlbWljLkNpdGF2aS5MaW5rZWRSZXNvdXJjZSwgU3dpc3NBY2FkZW1pYy5DaXRhdmkiLCJMaW5rZWRSZXNvdXJjZVR5cGUiOjUsIk9yaWdpbmFsU3RyaW5nIjoiaHR0cHM6Ly93d3cudGhlbmV3aHVtYW5pdGFyaWFuLm9yZy9pbnZlc3RpZ2F0aW9ucy8yMDIxLzEwLzI3L2FpZC1zZWN0b3ItY2FyYm9uLWZvb3RwcmludC1lbnZpcm9ubWVudGFsLWltcGFjdCIsIlVyaVN0cmluZyI6Imh0dHBzOi8vd3d3LnRoZW5ld2h1bWFuaXRhcmlhbi5vcmcvaW52ZXN0aWdhdGlvbnMvMjAyMS8xMC8yNy9haWQtc2VjdG9yLWNhcmJvbi1mb290cHJpbnQtZW52aXJvbm1lbnRhbC1pbXBhY3QiLCJMaW5rZWRSZXNvdXJjZVN0YXR1cyI6OCwiUHJvcGVydGllcyI6eyIkaWQiOiI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xMC0wN1QxNTozMzozMCIsIk1vZGlmaWVkQnkiOiJfQUxJIiwiSWQiOiJiNjY3NDNlYi01YjkyLTRmNGEtODQ3Zi0wNGQ0YjRjMTAzOWEiLCJNb2RpZmllZE9uIjoiMjAyMi0xMC0wN1QxNTozMzozMCIsIlByb2plY3QiOnsiJHJlZiI6IjUifX1dLCJPbmxpbmVBZGRyZXNzIjoiaHR0cHM6Ly93d3cudGhlbmV3aHVtYW5pdGFyaWFuLm9yZy9pbnZlc3RpZ2F0aW9ucy8yMDIxLzEwLzI3L2FpZC1zZWN0b3ItY2FyYm9uLWZvb3RwcmludC1lbnZpcm9ubWVudGFsLWltcGFjdCIsIk9yZ2FuaXphdGlvbnMiOltdLCJPdGhlcnNJbnZvbHZlZCI6W10sIlBsYWNlT2ZQdWJsaWNhdGlvbiI6IlRoZSBOZXcgSHVtYW5pdGFyaWFuIiwiUHVibGlzaGVycyI6W10sIlF1b3RhdGlvbnMiOltdLCJSZWZlcmVuY2VUeXBlIjoiSW50ZXJuZXREb2N1bWVudCIsIlNob3J0VGl0bGUiOiJTYWx6ZW5zdGVpbiwgUGVkZXJzZW4gMjAyMSDigJMgV2hhdOKAmXMgdGhlIGFpZCBzZWN0b3LigJlzIGNhcmJvbiIsIlNob3J0VGl0bGVVcGRhdGVUeXBlIjowLCJTb3VyY2VPZkJpYmxpb2dyYXBoaWNJbmZvcm1hdGlvbiI6Ind3dy50aGVuZXdodW1hbml0YXJpYW4ub3JnIiwiU3RhdGljSWRzIjpbIjc2ZDI2YjNkLTI1ODAtNGNjMy1hNjdiLWRjZjA2NTJlZDQxNyJdLCJUYWJsZU9mQ29udGVudHNDb21wbGV4aXR5IjowLCJUYWJsZU9mQ29udGVudHNTb3VyY2VUZXh0Rm9ybWF0IjowLCJUYXNrcyI6W10sIlRpdGxlIjoiV2hhdOKAmXMgdGhlIGFpZCBzZWN0b3LigJlzIGNhcmJvbiBmb290cHJpbnQ/IiwiVHJhbnNsYXRvcnMiOltdLCJZZWFyIjoiMjAyMSIsIlllYXJSZXNvbHZlZCI6IjIwMjEiLCJDcmVhdGVkQnkiOiJfQUxJIiwiQ3JlYXRlZE9uIjoiMjAyMi0xMC0wN1QxNTozMzozMCIsIk1vZGlmaWVkQnkiOiJfQUxJIiwiSWQiOiI2M2Y1ODY4MC0wZjMyLTRmOGMtOWZiOS01ZDNlNTNlMGYzOTQiLCJNb2RpZmllZE9uIjoiMjAyMi0xMC0zMVQwNToyMjoyMyIsIlByb2plY3QiOnsiJHJlZiI6IjUifX0sIlVzZU51bWJlcmluZ1R5cGVPZlBhcmVudERvY3VtZW50IjpmYWxzZX1dLCJGb3JtYXR0ZWRUZXh0Ijp7IiRpZCI6IjEwIiwiQ291bnQiOjEsIlRleHRVbml0cyI6W3siJGlkIjoiMTEiLCJGb250U3R5bGUiOnsiJGlkIjoiMTIiLCJOZXV0cmFsIjp0cnVlfSwiUmVhZGluZ09yZGVyIjoxLCJUZXh0IjoiKFNhbHplbnN0ZWluIGFuZCBQZWRlcnNlbiwgMjAyMSkifV19LCJUYWciOiJDaXRhdmlQbGFjZWhvbGRlciM5MDg1YjBlOS00OWZiLTRkYWYtYTIzMy0wYTA1MDQ4OGY3N2QiLCJUZXh0IjoiKFNhbHplbnN0ZWluIGFuZCBQZWRlcnNlbiwgMjAyMSkiLCJXQUlWZXJzaW9uIjoiNi44LjAuMCJ9}</w:instrText>
          </w:r>
          <w:r w:rsidR="00941881" w:rsidRPr="00DD54E3">
            <w:rPr>
              <w:color w:val="000000" w:themeColor="text1"/>
              <w:lang w:val="en-GB"/>
            </w:rPr>
            <w:fldChar w:fldCharType="separate"/>
          </w:r>
          <w:r w:rsidR="00B10F20" w:rsidRPr="00DD54E3">
            <w:rPr>
              <w:color w:val="000000" w:themeColor="text1"/>
              <w:lang w:val="en-GB"/>
            </w:rPr>
            <w:t>(Salzenstein and Pedersen, 2021)</w:t>
          </w:r>
          <w:r w:rsidR="00941881" w:rsidRPr="00DD54E3">
            <w:rPr>
              <w:color w:val="000000" w:themeColor="text1"/>
              <w:lang w:val="en-GB"/>
            </w:rPr>
            <w:fldChar w:fldCharType="end"/>
          </w:r>
        </w:sdtContent>
      </w:sdt>
      <w:r w:rsidR="00DB02E8" w:rsidRPr="00DD54E3">
        <w:rPr>
          <w:color w:val="000000" w:themeColor="text1"/>
          <w:lang w:val="en-GB"/>
        </w:rPr>
        <w:t>.</w:t>
      </w:r>
      <w:r w:rsidR="008F6C72" w:rsidRPr="00DD54E3">
        <w:rPr>
          <w:color w:val="000000" w:themeColor="text1"/>
          <w:lang w:val="en-GB"/>
        </w:rPr>
        <w:t xml:space="preserve"> </w:t>
      </w:r>
      <w:r w:rsidR="00510267" w:rsidRPr="00DD54E3">
        <w:rPr>
          <w:color w:val="000000" w:themeColor="text1"/>
          <w:lang w:val="en-GB"/>
        </w:rPr>
        <w:t xml:space="preserve">These findings lead to the following research proposition: </w:t>
      </w:r>
    </w:p>
    <w:p w14:paraId="21D6F304" w14:textId="4E35B186" w:rsidR="00A23226" w:rsidRPr="00DD54E3" w:rsidRDefault="00A23226" w:rsidP="00425E91">
      <w:pPr>
        <w:rPr>
          <w:color w:val="000000" w:themeColor="text1"/>
          <w:lang w:val="en-GB"/>
        </w:rPr>
      </w:pPr>
    </w:p>
    <w:p w14:paraId="0EEDC463" w14:textId="620A4543" w:rsidR="00F6265A" w:rsidRPr="00DD54E3" w:rsidRDefault="00A23226" w:rsidP="00F6265A">
      <w:pPr>
        <w:rPr>
          <w:i/>
          <w:color w:val="000000" w:themeColor="text1"/>
          <w:lang w:val="en-GB"/>
        </w:rPr>
      </w:pPr>
      <w:r w:rsidRPr="00DD54E3">
        <w:rPr>
          <w:b/>
          <w:i/>
          <w:color w:val="000000" w:themeColor="text1"/>
          <w:lang w:val="en-GB"/>
        </w:rPr>
        <w:t xml:space="preserve">Proposition </w:t>
      </w:r>
      <w:r w:rsidR="00115A82" w:rsidRPr="00DD54E3">
        <w:rPr>
          <w:b/>
          <w:i/>
          <w:color w:val="000000" w:themeColor="text1"/>
          <w:lang w:val="en-GB"/>
        </w:rPr>
        <w:t>8</w:t>
      </w:r>
      <w:r w:rsidRPr="00DD54E3">
        <w:rPr>
          <w:i/>
          <w:color w:val="000000" w:themeColor="text1"/>
          <w:lang w:val="en-GB"/>
        </w:rPr>
        <w:t>.</w:t>
      </w:r>
      <w:r w:rsidR="00486D4C" w:rsidRPr="00DD54E3">
        <w:rPr>
          <w:i/>
          <w:color w:val="000000" w:themeColor="text1"/>
          <w:lang w:val="en-GB"/>
        </w:rPr>
        <w:t xml:space="preserve"> </w:t>
      </w:r>
      <w:r w:rsidR="008C7742" w:rsidRPr="00DD54E3">
        <w:rPr>
          <w:i/>
          <w:color w:val="000000" w:themeColor="text1"/>
          <w:lang w:val="en-GB"/>
        </w:rPr>
        <w:t>S</w:t>
      </w:r>
      <w:r w:rsidR="007F0458" w:rsidRPr="00DD54E3">
        <w:rPr>
          <w:i/>
          <w:color w:val="000000" w:themeColor="text1"/>
          <w:lang w:val="en-GB"/>
        </w:rPr>
        <w:t>elect</w:t>
      </w:r>
      <w:r w:rsidR="008C7742" w:rsidRPr="00DD54E3">
        <w:rPr>
          <w:i/>
          <w:color w:val="000000" w:themeColor="text1"/>
          <w:lang w:val="en-GB"/>
        </w:rPr>
        <w:t>ing</w:t>
      </w:r>
      <w:r w:rsidR="007F0458" w:rsidRPr="00DD54E3">
        <w:rPr>
          <w:i/>
          <w:color w:val="000000" w:themeColor="text1"/>
          <w:lang w:val="en-GB"/>
        </w:rPr>
        <w:t xml:space="preserve"> </w:t>
      </w:r>
      <w:r w:rsidR="00F6265A" w:rsidRPr="00DD54E3">
        <w:rPr>
          <w:i/>
          <w:color w:val="000000" w:themeColor="text1"/>
          <w:lang w:val="en-GB"/>
        </w:rPr>
        <w:t>qualified suppliers that rigorously monitor the environmental implications of their products and service</w:t>
      </w:r>
      <w:r w:rsidR="003F4560" w:rsidRPr="00DD54E3">
        <w:rPr>
          <w:i/>
          <w:color w:val="000000" w:themeColor="text1"/>
          <w:lang w:val="en-GB"/>
        </w:rPr>
        <w:t>s</w:t>
      </w:r>
      <w:r w:rsidR="00F6265A" w:rsidRPr="00DD54E3">
        <w:rPr>
          <w:i/>
          <w:color w:val="000000" w:themeColor="text1"/>
          <w:lang w:val="en-GB"/>
        </w:rPr>
        <w:t xml:space="preserve"> by developing </w:t>
      </w:r>
      <w:r w:rsidR="00451992" w:rsidRPr="00DD54E3">
        <w:rPr>
          <w:i/>
          <w:color w:val="000000" w:themeColor="text1"/>
          <w:lang w:val="en-GB"/>
        </w:rPr>
        <w:t>ethical, environmental</w:t>
      </w:r>
      <w:r w:rsidR="00451992" w:rsidRPr="00DD54E3">
        <w:rPr>
          <w:i/>
          <w:iCs/>
          <w:color w:val="000000" w:themeColor="text1"/>
          <w:lang w:val="en-GB"/>
        </w:rPr>
        <w:t>,</w:t>
      </w:r>
      <w:r w:rsidR="00451992" w:rsidRPr="00DD54E3">
        <w:rPr>
          <w:i/>
          <w:color w:val="000000" w:themeColor="text1"/>
          <w:lang w:val="en-GB"/>
        </w:rPr>
        <w:t xml:space="preserve"> and</w:t>
      </w:r>
      <w:r w:rsidR="00F6265A" w:rsidRPr="00DD54E3">
        <w:rPr>
          <w:i/>
          <w:color w:val="000000" w:themeColor="text1"/>
          <w:lang w:val="en-GB"/>
        </w:rPr>
        <w:t xml:space="preserve"> social measures</w:t>
      </w:r>
      <w:r w:rsidR="008C7742" w:rsidRPr="00DD54E3">
        <w:rPr>
          <w:i/>
          <w:color w:val="000000" w:themeColor="text1"/>
          <w:lang w:val="en-GB"/>
        </w:rPr>
        <w:t xml:space="preserve"> </w:t>
      </w:r>
      <w:r w:rsidR="00455FE0" w:rsidRPr="00DD54E3">
        <w:rPr>
          <w:i/>
          <w:color w:val="000000" w:themeColor="text1"/>
          <w:lang w:val="en-GB"/>
        </w:rPr>
        <w:t>reduces</w:t>
      </w:r>
      <w:r w:rsidR="008C7742" w:rsidRPr="00DD54E3">
        <w:rPr>
          <w:i/>
          <w:color w:val="000000" w:themeColor="text1"/>
          <w:lang w:val="en-GB"/>
        </w:rPr>
        <w:t xml:space="preserve"> the environmental impact of HSCs</w:t>
      </w:r>
      <w:r w:rsidR="007F0458" w:rsidRPr="00DD54E3">
        <w:rPr>
          <w:i/>
          <w:color w:val="000000" w:themeColor="text1"/>
          <w:lang w:val="en-GB"/>
        </w:rPr>
        <w:t>.</w:t>
      </w:r>
    </w:p>
    <w:p w14:paraId="64B4CF57" w14:textId="77777777" w:rsidR="00A23226" w:rsidRPr="00DD54E3" w:rsidRDefault="00A23226" w:rsidP="00425E91">
      <w:pPr>
        <w:rPr>
          <w:color w:val="000000" w:themeColor="text1"/>
          <w:lang w:val="en-GB"/>
        </w:rPr>
      </w:pPr>
    </w:p>
    <w:p w14:paraId="73D33EEE" w14:textId="4290EF68" w:rsidR="00AD06B4" w:rsidRPr="00DD54E3" w:rsidRDefault="00AD06B4" w:rsidP="00223A93">
      <w:pPr>
        <w:pStyle w:val="Heading3"/>
        <w:rPr>
          <w:color w:val="000000" w:themeColor="text1"/>
          <w:lang w:val="en-GB"/>
        </w:rPr>
      </w:pPr>
      <w:r w:rsidRPr="00DD54E3">
        <w:rPr>
          <w:color w:val="000000" w:themeColor="text1"/>
          <w:lang w:val="en-GB"/>
        </w:rPr>
        <w:t>Performance measurement of SHSCM</w:t>
      </w:r>
    </w:p>
    <w:p w14:paraId="72A14A4A" w14:textId="197C4EF1" w:rsidR="00E133C1" w:rsidRPr="00DD54E3" w:rsidRDefault="00037AD3" w:rsidP="00385CF6">
      <w:pPr>
        <w:rPr>
          <w:color w:val="000000" w:themeColor="text1"/>
          <w:lang w:val="en-GB"/>
        </w:rPr>
      </w:pPr>
      <w:r w:rsidRPr="00DD54E3">
        <w:rPr>
          <w:color w:val="000000" w:themeColor="text1"/>
          <w:lang w:val="en-GB"/>
        </w:rPr>
        <w:t>T</w:t>
      </w:r>
      <w:r w:rsidR="005A5C54" w:rsidRPr="00DD54E3">
        <w:rPr>
          <w:color w:val="000000" w:themeColor="text1"/>
          <w:lang w:val="en-GB"/>
        </w:rPr>
        <w:t xml:space="preserve">here has been </w:t>
      </w:r>
      <w:r w:rsidR="00A94AB8" w:rsidRPr="00DD54E3">
        <w:rPr>
          <w:color w:val="000000" w:themeColor="text1"/>
          <w:lang w:val="en-GB"/>
        </w:rPr>
        <w:t>limited</w:t>
      </w:r>
      <w:r w:rsidR="005A5C54" w:rsidRPr="00DD54E3">
        <w:rPr>
          <w:color w:val="000000" w:themeColor="text1"/>
          <w:lang w:val="en-GB"/>
        </w:rPr>
        <w:t xml:space="preserve"> research on </w:t>
      </w:r>
      <w:r w:rsidR="00AD54B4" w:rsidRPr="00DD54E3">
        <w:rPr>
          <w:color w:val="000000" w:themeColor="text1"/>
          <w:lang w:val="en-GB"/>
        </w:rPr>
        <w:t>sustainability perform</w:t>
      </w:r>
      <w:r w:rsidR="00C31CB0" w:rsidRPr="00DD54E3">
        <w:rPr>
          <w:color w:val="000000" w:themeColor="text1"/>
          <w:lang w:val="en-GB"/>
        </w:rPr>
        <w:t xml:space="preserve">ance </w:t>
      </w:r>
      <w:r w:rsidR="00AF59D5" w:rsidRPr="00DD54E3">
        <w:rPr>
          <w:color w:val="000000" w:themeColor="text1"/>
          <w:lang w:val="en-GB"/>
        </w:rPr>
        <w:t xml:space="preserve">measures related to the social and </w:t>
      </w:r>
      <w:r w:rsidR="00451992" w:rsidRPr="00DD54E3">
        <w:rPr>
          <w:color w:val="000000" w:themeColor="text1"/>
          <w:lang w:val="en-GB"/>
        </w:rPr>
        <w:t>environmental impacts of</w:t>
      </w:r>
      <w:r w:rsidR="005C4209" w:rsidRPr="00DD54E3">
        <w:rPr>
          <w:color w:val="000000" w:themeColor="text1"/>
          <w:lang w:val="en-GB"/>
        </w:rPr>
        <w:t xml:space="preserve"> HSCs</w:t>
      </w:r>
      <w:r w:rsidR="005A5C54" w:rsidRPr="00DD54E3">
        <w:rPr>
          <w:color w:val="000000" w:themeColor="text1"/>
          <w:lang w:val="en-GB"/>
        </w:rPr>
        <w:t>.</w:t>
      </w:r>
      <w:r w:rsidR="0072498E" w:rsidRPr="00DD54E3">
        <w:rPr>
          <w:color w:val="000000" w:themeColor="text1"/>
          <w:lang w:val="en-GB"/>
        </w:rPr>
        <w:t xml:space="preserve"> </w:t>
      </w:r>
      <w:r w:rsidR="000F3012" w:rsidRPr="00DD54E3">
        <w:rPr>
          <w:color w:val="000000" w:themeColor="text1"/>
          <w:lang w:val="en-GB"/>
        </w:rPr>
        <w:t>SHSCM</w:t>
      </w:r>
      <w:r w:rsidR="00B348D0" w:rsidRPr="00DD54E3">
        <w:rPr>
          <w:color w:val="000000" w:themeColor="text1"/>
          <w:lang w:val="en-GB"/>
        </w:rPr>
        <w:t xml:space="preserve"> </w:t>
      </w:r>
      <w:r w:rsidR="00451992" w:rsidRPr="00DD54E3">
        <w:rPr>
          <w:color w:val="000000" w:themeColor="text1"/>
          <w:lang w:val="en-GB"/>
        </w:rPr>
        <w:t>requires the collective</w:t>
      </w:r>
      <w:r w:rsidR="00B563D4" w:rsidRPr="00DD54E3">
        <w:rPr>
          <w:color w:val="000000" w:themeColor="text1"/>
          <w:lang w:val="en-GB"/>
        </w:rPr>
        <w:t xml:space="preserve"> efforts</w:t>
      </w:r>
      <w:r w:rsidR="00340C0B" w:rsidRPr="00DD54E3">
        <w:rPr>
          <w:color w:val="000000" w:themeColor="text1"/>
          <w:lang w:val="en-GB"/>
        </w:rPr>
        <w:t xml:space="preserve"> of</w:t>
      </w:r>
      <w:r w:rsidR="00B563D4" w:rsidRPr="00DD54E3">
        <w:rPr>
          <w:color w:val="000000" w:themeColor="text1"/>
          <w:lang w:val="en-GB"/>
        </w:rPr>
        <w:t xml:space="preserve"> </w:t>
      </w:r>
      <w:r w:rsidR="00D437D8" w:rsidRPr="00DD54E3">
        <w:rPr>
          <w:color w:val="000000" w:themeColor="text1"/>
          <w:lang w:val="en-GB"/>
        </w:rPr>
        <w:t xml:space="preserve">HOs </w:t>
      </w:r>
      <w:r w:rsidR="00FA6B23" w:rsidRPr="00DD54E3">
        <w:rPr>
          <w:color w:val="000000" w:themeColor="text1"/>
          <w:lang w:val="en-GB"/>
        </w:rPr>
        <w:t>and information sharing</w:t>
      </w:r>
      <w:r w:rsidR="00B348D0" w:rsidRPr="00DD54E3">
        <w:rPr>
          <w:color w:val="000000" w:themeColor="text1"/>
          <w:lang w:val="en-GB"/>
        </w:rPr>
        <w:t>.</w:t>
      </w:r>
      <w:r w:rsidR="00FA6B23" w:rsidRPr="00DD54E3">
        <w:rPr>
          <w:color w:val="000000" w:themeColor="text1"/>
          <w:lang w:val="en-GB"/>
        </w:rPr>
        <w:t xml:space="preserve"> Thus, e</w:t>
      </w:r>
      <w:r w:rsidR="00DA183E" w:rsidRPr="00DD54E3">
        <w:rPr>
          <w:color w:val="000000" w:themeColor="text1"/>
          <w:lang w:val="en-GB"/>
        </w:rPr>
        <w:t>stablishing common</w:t>
      </w:r>
      <w:r w:rsidR="00781A38" w:rsidRPr="00DD54E3">
        <w:rPr>
          <w:color w:val="000000" w:themeColor="text1"/>
          <w:lang w:val="en-GB"/>
        </w:rPr>
        <w:t xml:space="preserve"> measures in a </w:t>
      </w:r>
      <w:r w:rsidR="00DA183E" w:rsidRPr="00DD54E3">
        <w:rPr>
          <w:color w:val="000000" w:themeColor="text1"/>
          <w:lang w:val="en-GB"/>
        </w:rPr>
        <w:t xml:space="preserve">collaborative </w:t>
      </w:r>
      <w:r w:rsidR="007761BE" w:rsidRPr="00DD54E3">
        <w:rPr>
          <w:color w:val="000000" w:themeColor="text1"/>
          <w:lang w:val="en-GB"/>
        </w:rPr>
        <w:t xml:space="preserve">performance measurement framework </w:t>
      </w:r>
      <w:r w:rsidR="0070168E" w:rsidRPr="00DD54E3">
        <w:rPr>
          <w:color w:val="000000" w:themeColor="text1"/>
          <w:lang w:val="en-GB"/>
        </w:rPr>
        <w:t>is important</w:t>
      </w:r>
      <w:r w:rsidR="00D437D8" w:rsidRPr="00DD54E3">
        <w:rPr>
          <w:color w:val="000000" w:themeColor="text1"/>
          <w:lang w:val="en-GB"/>
        </w:rPr>
        <w:t>.</w:t>
      </w:r>
      <w:r w:rsidR="007761BE" w:rsidRPr="00DD54E3">
        <w:rPr>
          <w:color w:val="000000" w:themeColor="text1"/>
          <w:lang w:val="en-GB"/>
        </w:rPr>
        <w:t xml:space="preserve"> </w:t>
      </w:r>
      <w:r w:rsidR="003E531B" w:rsidRPr="00DD54E3">
        <w:rPr>
          <w:color w:val="000000" w:themeColor="text1"/>
          <w:lang w:val="en-GB"/>
        </w:rPr>
        <w:t xml:space="preserve">Given that </w:t>
      </w:r>
      <w:r w:rsidR="00BD07A8" w:rsidRPr="00DD54E3">
        <w:rPr>
          <w:color w:val="000000" w:themeColor="text1"/>
          <w:lang w:val="en-GB"/>
        </w:rPr>
        <w:t>HSCs are</w:t>
      </w:r>
      <w:r w:rsidR="000039CD" w:rsidRPr="00DD54E3">
        <w:rPr>
          <w:color w:val="000000" w:themeColor="text1"/>
          <w:lang w:val="en-GB"/>
        </w:rPr>
        <w:t xml:space="preserve"> highly dependent o</w:t>
      </w:r>
      <w:r w:rsidR="003D2FF8" w:rsidRPr="00DD54E3">
        <w:rPr>
          <w:color w:val="000000" w:themeColor="text1"/>
          <w:lang w:val="en-GB"/>
        </w:rPr>
        <w:t>n</w:t>
      </w:r>
      <w:r w:rsidR="000039CD" w:rsidRPr="00DD54E3">
        <w:rPr>
          <w:color w:val="000000" w:themeColor="text1"/>
          <w:lang w:val="en-GB"/>
        </w:rPr>
        <w:t xml:space="preserve"> stakeholder </w:t>
      </w:r>
      <w:r w:rsidR="00AC2452" w:rsidRPr="00DD54E3">
        <w:rPr>
          <w:color w:val="000000" w:themeColor="text1"/>
          <w:lang w:val="en-GB"/>
        </w:rPr>
        <w:t>funding</w:t>
      </w:r>
      <w:r w:rsidR="00CA6EAF" w:rsidRPr="00DD54E3">
        <w:rPr>
          <w:color w:val="000000" w:themeColor="text1"/>
          <w:lang w:val="en-GB"/>
        </w:rPr>
        <w:t>, it is surprising to see a lac</w:t>
      </w:r>
      <w:r w:rsidR="00B12DD8" w:rsidRPr="00DD54E3">
        <w:rPr>
          <w:color w:val="000000" w:themeColor="text1"/>
          <w:lang w:val="en-GB"/>
        </w:rPr>
        <w:t>k of</w:t>
      </w:r>
      <w:r w:rsidR="00FC1FEC" w:rsidRPr="00DD54E3">
        <w:rPr>
          <w:color w:val="000000" w:themeColor="text1"/>
          <w:lang w:val="en-GB"/>
        </w:rPr>
        <w:t xml:space="preserve"> </w:t>
      </w:r>
      <w:r w:rsidR="005B741C" w:rsidRPr="00DD54E3">
        <w:rPr>
          <w:color w:val="000000" w:themeColor="text1"/>
          <w:lang w:val="en-GB"/>
        </w:rPr>
        <w:t xml:space="preserve">sustainability performance </w:t>
      </w:r>
      <w:r w:rsidR="00B93938" w:rsidRPr="00DD54E3">
        <w:rPr>
          <w:color w:val="000000" w:themeColor="text1"/>
          <w:lang w:val="en-GB"/>
        </w:rPr>
        <w:t xml:space="preserve">measurement from </w:t>
      </w:r>
      <w:r w:rsidR="00451992" w:rsidRPr="00DD54E3">
        <w:rPr>
          <w:color w:val="000000" w:themeColor="text1"/>
          <w:lang w:val="en-GB"/>
        </w:rPr>
        <w:t>theoretical lenses, such</w:t>
      </w:r>
      <w:r w:rsidR="00896C7A" w:rsidRPr="00DD54E3">
        <w:rPr>
          <w:color w:val="000000" w:themeColor="text1"/>
          <w:lang w:val="en-GB"/>
        </w:rPr>
        <w:t xml:space="preserve"> as </w:t>
      </w:r>
      <w:r w:rsidR="00993BB9" w:rsidRPr="00DD54E3">
        <w:rPr>
          <w:color w:val="000000" w:themeColor="text1"/>
          <w:lang w:val="en-GB"/>
        </w:rPr>
        <w:t>stakeholder theory</w:t>
      </w:r>
      <w:r w:rsidR="00B52CBA" w:rsidRPr="00DD54E3">
        <w:rPr>
          <w:color w:val="000000" w:themeColor="text1"/>
          <w:lang w:val="en-GB"/>
        </w:rPr>
        <w:t>.</w:t>
      </w:r>
      <w:r w:rsidR="005817F0" w:rsidRPr="00DD54E3">
        <w:rPr>
          <w:color w:val="000000" w:themeColor="text1"/>
          <w:lang w:val="en-GB"/>
        </w:rPr>
        <w:t xml:space="preserve"> </w:t>
      </w:r>
      <w:r w:rsidR="000132A7" w:rsidRPr="00DD54E3">
        <w:rPr>
          <w:color w:val="000000" w:themeColor="text1"/>
          <w:lang w:val="en-GB"/>
        </w:rPr>
        <w:t xml:space="preserve">Nonetheless, </w:t>
      </w:r>
      <w:r w:rsidR="00357A9E" w:rsidRPr="00DD54E3">
        <w:rPr>
          <w:color w:val="000000" w:themeColor="text1"/>
          <w:lang w:val="en-GB"/>
        </w:rPr>
        <w:t xml:space="preserve">to move the field forward, </w:t>
      </w:r>
      <w:r w:rsidR="00A16992" w:rsidRPr="00DD54E3">
        <w:rPr>
          <w:color w:val="000000" w:themeColor="text1"/>
          <w:lang w:val="en-GB"/>
        </w:rPr>
        <w:t>we need to</w:t>
      </w:r>
      <w:r w:rsidR="00357A9E" w:rsidRPr="00DD54E3">
        <w:rPr>
          <w:color w:val="000000" w:themeColor="text1"/>
          <w:lang w:val="en-GB"/>
        </w:rPr>
        <w:t xml:space="preserve"> revisit the theoretical foundations of </w:t>
      </w:r>
      <w:r w:rsidR="00451992" w:rsidRPr="00DD54E3">
        <w:rPr>
          <w:color w:val="000000" w:themeColor="text1"/>
          <w:lang w:val="en-GB"/>
        </w:rPr>
        <w:t>performance measurement, which</w:t>
      </w:r>
      <w:r w:rsidR="00357A9E" w:rsidRPr="00DD54E3">
        <w:rPr>
          <w:color w:val="000000" w:themeColor="text1"/>
          <w:lang w:val="en-GB"/>
        </w:rPr>
        <w:t xml:space="preserve"> lie in organi</w:t>
      </w:r>
      <w:r w:rsidR="00ED15E8" w:rsidRPr="00DD54E3">
        <w:rPr>
          <w:color w:val="000000" w:themeColor="text1"/>
          <w:lang w:val="en-GB"/>
        </w:rPr>
        <w:t>s</w:t>
      </w:r>
      <w:r w:rsidR="00357A9E" w:rsidRPr="00DD54E3">
        <w:rPr>
          <w:color w:val="000000" w:themeColor="text1"/>
          <w:lang w:val="en-GB"/>
        </w:rPr>
        <w:t xml:space="preserve">ational and management control theories. </w:t>
      </w:r>
      <w:r w:rsidR="008D6D6D" w:rsidRPr="00DD54E3">
        <w:rPr>
          <w:color w:val="000000" w:themeColor="text1"/>
          <w:lang w:val="en-GB"/>
        </w:rPr>
        <w:t>T</w:t>
      </w:r>
      <w:r w:rsidR="00A2718F" w:rsidRPr="00DD54E3">
        <w:rPr>
          <w:color w:val="000000" w:themeColor="text1"/>
          <w:lang w:val="en-GB"/>
        </w:rPr>
        <w:t xml:space="preserve">here is a need to ground </w:t>
      </w:r>
      <w:r w:rsidR="002B5B63" w:rsidRPr="00DD54E3">
        <w:rPr>
          <w:color w:val="000000" w:themeColor="text1"/>
          <w:lang w:val="en-GB"/>
        </w:rPr>
        <w:t xml:space="preserve">solid </w:t>
      </w:r>
      <w:r w:rsidR="00A2718F" w:rsidRPr="00DD54E3">
        <w:rPr>
          <w:color w:val="000000" w:themeColor="text1"/>
          <w:lang w:val="en-GB"/>
        </w:rPr>
        <w:t xml:space="preserve">theoretical foundations </w:t>
      </w:r>
      <w:r w:rsidR="003D2FF8" w:rsidRPr="00DD54E3">
        <w:rPr>
          <w:color w:val="000000" w:themeColor="text1"/>
          <w:lang w:val="en-GB"/>
        </w:rPr>
        <w:t>in</w:t>
      </w:r>
      <w:r w:rsidR="00A2718F" w:rsidRPr="00DD54E3">
        <w:rPr>
          <w:color w:val="000000" w:themeColor="text1"/>
          <w:lang w:val="en-GB"/>
        </w:rPr>
        <w:t xml:space="preserve"> the field</w:t>
      </w:r>
      <w:r w:rsidR="008D6D6D" w:rsidRPr="00DD54E3">
        <w:rPr>
          <w:color w:val="000000" w:themeColor="text1"/>
          <w:lang w:val="en-GB"/>
        </w:rPr>
        <w:t xml:space="preserve"> to </w:t>
      </w:r>
      <w:r w:rsidR="00451992" w:rsidRPr="00DD54E3">
        <w:rPr>
          <w:color w:val="000000" w:themeColor="text1"/>
          <w:lang w:val="en-GB"/>
        </w:rPr>
        <w:t>rationalise the various</w:t>
      </w:r>
      <w:r w:rsidR="008D6D6D" w:rsidRPr="00DD54E3">
        <w:rPr>
          <w:color w:val="000000" w:themeColor="text1"/>
          <w:lang w:val="en-GB"/>
        </w:rPr>
        <w:t xml:space="preserve"> phenomena associated with </w:t>
      </w:r>
      <w:r w:rsidR="008B1E63" w:rsidRPr="00DD54E3">
        <w:rPr>
          <w:color w:val="000000" w:themeColor="text1"/>
          <w:lang w:val="en-GB"/>
        </w:rPr>
        <w:t xml:space="preserve">collaborative </w:t>
      </w:r>
      <w:r w:rsidR="008D6D6D" w:rsidRPr="00DD54E3">
        <w:rPr>
          <w:color w:val="000000" w:themeColor="text1"/>
          <w:lang w:val="en-GB"/>
        </w:rPr>
        <w:t xml:space="preserve">performance measurement </w:t>
      </w:r>
      <w:r w:rsidR="00A94AB8" w:rsidRPr="00DD54E3">
        <w:rPr>
          <w:color w:val="000000" w:themeColor="text1"/>
          <w:lang w:val="en-GB"/>
        </w:rPr>
        <w:t>in</w:t>
      </w:r>
      <w:r w:rsidR="002B5B63" w:rsidRPr="00DD54E3">
        <w:rPr>
          <w:color w:val="000000" w:themeColor="text1"/>
          <w:lang w:val="en-GB"/>
        </w:rPr>
        <w:t xml:space="preserve"> </w:t>
      </w:r>
      <w:r w:rsidR="000F3012" w:rsidRPr="00DD54E3">
        <w:rPr>
          <w:color w:val="000000" w:themeColor="text1"/>
          <w:lang w:val="en-GB"/>
        </w:rPr>
        <w:t>SHSC</w:t>
      </w:r>
      <w:r w:rsidR="00A2014B" w:rsidRPr="00DD54E3">
        <w:rPr>
          <w:color w:val="000000" w:themeColor="text1"/>
          <w:lang w:val="en-GB"/>
        </w:rPr>
        <w:t>M</w:t>
      </w:r>
      <w:r w:rsidR="00D26035" w:rsidRPr="00DD54E3">
        <w:rPr>
          <w:color w:val="000000" w:themeColor="text1"/>
          <w:lang w:val="en-GB"/>
        </w:rPr>
        <w:t>.</w:t>
      </w:r>
      <w:r w:rsidR="00247CCB" w:rsidRPr="00DD54E3">
        <w:rPr>
          <w:color w:val="000000" w:themeColor="text1"/>
          <w:lang w:val="en-GB"/>
        </w:rPr>
        <w:t xml:space="preserve"> </w:t>
      </w:r>
      <w:r w:rsidR="00DC0A70" w:rsidRPr="00DD54E3">
        <w:rPr>
          <w:color w:val="000000" w:themeColor="text1"/>
          <w:lang w:val="en-GB"/>
        </w:rPr>
        <w:t>L</w:t>
      </w:r>
      <w:r w:rsidR="00E133C1" w:rsidRPr="00DD54E3">
        <w:rPr>
          <w:color w:val="000000" w:themeColor="text1"/>
          <w:lang w:val="en-GB"/>
        </w:rPr>
        <w:t xml:space="preserve">egitimacy theory and </w:t>
      </w:r>
      <w:r w:rsidR="00ED15E8" w:rsidRPr="00DD54E3">
        <w:rPr>
          <w:color w:val="000000" w:themeColor="text1"/>
          <w:lang w:val="en-GB"/>
        </w:rPr>
        <w:t>signalling</w:t>
      </w:r>
      <w:r w:rsidR="00E133C1" w:rsidRPr="00DD54E3">
        <w:rPr>
          <w:color w:val="000000" w:themeColor="text1"/>
          <w:lang w:val="en-GB"/>
        </w:rPr>
        <w:t xml:space="preserve"> theory </w:t>
      </w:r>
      <w:r w:rsidR="00D27D0D" w:rsidRPr="00DD54E3">
        <w:rPr>
          <w:color w:val="000000" w:themeColor="text1"/>
          <w:lang w:val="en-GB"/>
        </w:rPr>
        <w:t>ar</w:t>
      </w:r>
      <w:r w:rsidR="00EF5081" w:rsidRPr="00DD54E3">
        <w:rPr>
          <w:color w:val="000000" w:themeColor="text1"/>
          <w:lang w:val="en-GB"/>
        </w:rPr>
        <w:t>e particularly re</w:t>
      </w:r>
      <w:r w:rsidR="00DC0A70" w:rsidRPr="00DD54E3">
        <w:rPr>
          <w:color w:val="000000" w:themeColor="text1"/>
          <w:lang w:val="en-GB"/>
        </w:rPr>
        <w:t>levant</w:t>
      </w:r>
      <w:r w:rsidR="00E133C1" w:rsidRPr="00DD54E3">
        <w:rPr>
          <w:color w:val="000000" w:themeColor="text1"/>
          <w:lang w:val="en-GB"/>
        </w:rPr>
        <w:t xml:space="preserve"> </w:t>
      </w:r>
      <w:r w:rsidR="00194204" w:rsidRPr="00DD54E3">
        <w:rPr>
          <w:color w:val="000000" w:themeColor="text1"/>
          <w:lang w:val="en-GB"/>
        </w:rPr>
        <w:t>theoretical lenses</w:t>
      </w:r>
      <w:r w:rsidR="00E133C1" w:rsidRPr="00DD54E3">
        <w:rPr>
          <w:color w:val="000000" w:themeColor="text1"/>
          <w:lang w:val="en-GB"/>
        </w:rPr>
        <w:t xml:space="preserve"> for measuring sustainability</w:t>
      </w:r>
      <w:r w:rsidR="00DC0A70" w:rsidRPr="00DD54E3">
        <w:rPr>
          <w:color w:val="000000" w:themeColor="text1"/>
          <w:lang w:val="en-GB"/>
        </w:rPr>
        <w:t xml:space="preserve"> </w:t>
      </w:r>
      <w:sdt>
        <w:sdtPr>
          <w:rPr>
            <w:color w:val="000000" w:themeColor="text1"/>
            <w:lang w:val="en-GB"/>
          </w:rPr>
          <w:alias w:val="To edit, see citavi.com/edit"/>
          <w:tag w:val="CitaviPlaceholder#f113272c-8c78-4a79-8419-ec8f1025fcd7"/>
          <w:id w:val="298737812"/>
          <w:placeholder>
            <w:docPart w:val="4866136926884026A0D1B0BE8A20EEF4"/>
          </w:placeholder>
        </w:sdtPr>
        <w:sdtContent>
          <w:r w:rsidR="00DC0A70" w:rsidRPr="00DD54E3">
            <w:rPr>
              <w:color w:val="000000" w:themeColor="text1"/>
              <w:lang w:val="en-GB"/>
            </w:rPr>
            <w:fldChar w:fldCharType="begin"/>
          </w:r>
          <w:r w:rsidR="00000602" w:rsidRPr="00DD54E3">
            <w:rPr>
              <w:color w:val="000000" w:themeColor="text1"/>
              <w:lang w:val="en-GB"/>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QzZmE2ZTgzLTc0Y2EtNGE1OS1hOGIyLWI3OWFjYjU0YjIyZSIsIlJhbmdlTGVuZ3RoIjoxOSwiUmVmZXJlbmNlSWQiOiIxOTFkZjlhZS1lZWI5LTRlZGQtOWVkOC0zYmE5NmI2ODA5MTQiLCJSZWZlcmVuY2UiOnsiJGlkIjoiMyIsIiR0eXBlIjoiU3dpc3NBY2FkZW1pYy5DaXRhdmkuUmVmZXJlbmNlLCBTd2lzc0FjYWRlbWljLkNpdGF2aSIsIkFic3RyYWN0Q29tcGxleGl0eSI6MCwiQWJzdHJhY3RTb3VyY2VUZXh0Rm9ybWF0IjowLCJBdXRob3JzIjpbeyIkaWQiOiI0IiwiJHR5cGUiOiJTd2lzc0FjYWRlbWljLkNpdGF2aS5QZXJzb24sIFN3aXNzQWNhZGVtaWMuQ2l0YXZpIiwiRmlyc3ROYW1lIjoiTWF0dGVvIiwiTGFzdE5hbWUiOiJNdXJhIiwiUHJvdGVjdGVkIjpmYWxzZSwiU2V4IjoyLCJDcmVhdGVkQnkiOiJfQWxpIiwiQ3JlYXRlZE9uIjoiMjAxOC0wNy0wMlQwNzowNTo1MyIsIk1vZGlmaWVkQnkiOiJfQWxpIiwiSWQiOiI3Mjc5YzAwZS05YWFlLTQ0YzAtOWE4OC00NGJhODM5NTc4ZTkiLCJNb2RpZmllZE9uIjoiMjAxOC0wNy0wMlQwNzowNTo1MyIsIlByb2plY3QiOnsiJGlkIjoiNSIsIiR0eXBlIjoiU3dpc3NBY2FkZW1pYy5DaXRhdmkuUHJvamVjdCwgU3dpc3NBY2FkZW1pYy5DaXRhdmkifX0seyIkaWQiOiI2IiwiJHR5cGUiOiJTd2lzc0FjYWRlbWljLkNpdGF2aS5QZXJzb24sIFN3aXNzQWNhZGVtaWMuQ2l0YXZpIiwiRmlyc3ROYW1lIjoiTWFyaW9saW5hIiwiTGFzdE5hbWUiOiJMb25nbyIsIlByb3RlY3RlZCI6ZmFsc2UsIlNleCI6MCwiQ3JlYXRlZEJ5IjoiX0FMSSIsIkNyZWF0ZWRPbiI6IjIwMjItMTAtMDZUMDY6NTE6MDUiLCJNb2RpZmllZEJ5IjoiX0FMSSIsIklkIjoiNjljOGMxOTUtNjllZi00ZWJiLTk1NzAtMGM2YjI2OWJjZTMyIiwiTW9kaWZpZWRPbiI6IjIwMjItMTAtMDZUMDY6NTE6MDUiLCJQcm9qZWN0Ijp7IiRyZWYiOiI1In19LHsiJGlkIjoiNyIsIiR0eXBlIjoiU3dpc3NBY2FkZW1pYy5DaXRhdmkuUGVyc29uLCBTd2lzc0FjYWRlbWljLkNpdGF2aSIsIkZpcnN0TmFtZSI6IlBpZXRybyIsIkxhc3ROYW1lIjoiTWljaGVsaSIsIlByb3RlY3RlZCI6ZmFsc2UsIlNleCI6MiwiQ3JlYXRlZEJ5IjoiX2EiLCJDcmVhdGVkT24iOiIyMDE2LTAzLTA4VDEyOjExOjIzIiwiTW9kaWZpZWRCeSI6Il9hIiwiSWQiOiIxNWNjYmJhMC0xYTM1LTQwMjgtOGEyMC0yMGJhMjBkNjM2OTciLCJNb2RpZmllZE9uIjoiMjAxNi0wMy0wOFQxMjoxMToyMyIsIlByb2plY3QiOnsiJHJlZiI6IjUifX0seyIkaWQiOiI4IiwiJHR5cGUiOiJTd2lzc0FjYWRlbWljLkNpdGF2aS5QZXJzb24sIFN3aXNzQWNhZGVtaWMuQ2l0YXZpIiwiRmlyc3ROYW1lIjoiRGFuaWVsYSIsIkxhc3ROYW1lIjoiQm9semFuaSIsIlByb3RlY3RlZCI6ZmFsc2UsIlNleCI6MCwiQ3JlYXRlZEJ5IjoiX0FMSSIsIkNyZWF0ZWRPbiI6IjIwMjItMTAtMDZUMDY6NTE6MDUiLCJNb2RpZmllZEJ5IjoiX0FMSSIsIklkIjoiMzFiNWMwODMtNTZlYS00NjZmLTljYWUtZmJhN2EyYjU1NDk5IiwiTW9kaWZpZWRPbiI6IjIwMjItMTAtMDZUMDY6NTE6MDUiLCJQcm9qZWN0Ijp7IiRyZWYiOiI1In19XSwiQ2l0YXRpb25LZXlVcGRhdGVUeXBlIjowLCJDb2xsYWJvcmF0b3JzIjpbXSwiRG9pIjoiMTAuMTExMS9pam1yLjEyMTc5IiwiRWRpdG9ycyI6W10sIkV2YWx1YXRpb25Db21wbGV4aXR5IjowLCJFdmFsdWF0aW9uU291cmNlVGV4dEZvcm1hdCI6MCwiR3JvdXBzIjpbXSwiSGFzTGFiZWwxIjpmYWxzZSwiSGFzTGFiZWwyIjpmYWxzZSwiS2V5d29yZHMiOltdLCJMb2NhdGlvbnMiOlt7IiRpZCI6IjkiLCIkdHlwZSI6IlN3aXNzQWNhZGVtaWMuQ2l0YXZpLkxvY2F0aW9uLCBTd2lzc0FjYWRlbWljLkNpdGF2aSIsIkFkZHJlc3MiOnsiJGlkIjoiMTAiLCIkdHlwZSI6IlN3aXNzQWNhZGVtaWMuQ2l0YXZpLkxpbmtlZFJlc291cmNlLCBTd2lzc0FjYWRlbWljLkNpdGF2aSIsIkxpbmtlZFJlc291cmNlVHlwZSI6NSwiT3JpZ2luYWxTdHJpbmciOiIxMC4xMTExL2lqbXIuMTIxNzkiLCJVcmlTdHJpbmciOiJodHRwczovL2RvaS5vcmcvMTAuMTExMS9pam1yLjEyMTc5IiwiTGlua2VkUmVzb3VyY2VTdGF0dXMiOjgsIlByb3BlcnRpZXMiOnsiJGlkIjoiMT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EwLTA2VDA2OjUxOjA1IiwiTW9kaWZpZWRCeSI6Il9BTEkiLCJJZCI6ImM0MGViM2ZjLWFiMDMtNDAwYy1iNmNkLTBjNTUxOTM1MWEyOCIsIk1vZGlmaWVkT24iOiIyMDIyLTEwLTA2VDA2OjUxOjA1IiwiUHJvamVjdCI6eyIkcmVmIjoiNSJ9fV0sIk51bWJlciI6IjMiLCJPcmdhbml6YXRpb25zIjpbXSwiT3RoZXJzSW52b2x2ZWQiOltdLCJQYWdlQ291bnQiOiIzNSIsIlBhZ2VSYW5nZSI6IjxzcD5cclxuICA8bj42NjE8L24+XHJcbiAgPGluPnRydWU8L2luPlxyXG4gIDxvcz42NjE8L29zPlxyXG4gIDxwcz42NjE8L3BzPlxyXG48L3NwPlxyXG48ZXA+XHJcbiAgPG4+Njk1PC9uPlxyXG4gIDxpbj50cnVlPC9pbj5cclxuICA8b3M+Njk1PC9vcz5cclxuICA8cHM+Njk1PC9wcz5cclxuPC9lcD5cclxuPG9zPjY2MS02OTU8L29zPiIsIlBlcmlvZGljYWwiOnsiJGlkIjoiMTIiLCIkdHlwZSI6IlN3aXNzQWNhZGVtaWMuQ2l0YXZpLlBlcmlvZGljYWwsIFN3aXNzQWNhZGVtaWMuQ2l0YXZpIiwiSXNzbiI6IjE0NjAtODU0NSIsIk5hbWUiOiJJbnRlcm5hdGlvbmFsIEpvdXJuYWwgb2YgTWFuYWdlbWVudCBSZXZpZXdzIiwiUGFnaW5hdGlvbiI6MCwiUHJvdGVjdGVkIjpmYWxzZSwiU3RhbmRhcmRBYmJyZXZpYXRpb24iOiJJbnQgSiBNYW5hZ2VtZW50IFJldmlld3MiLCJDcmVhdGVkQnkiOiJfYSIsIkNyZWF0ZWRPbiI6IjIwMTYtMDctMjJUMDM6NDY6MzUiLCJNb2RpZmllZEJ5IjoiX2EiLCJJZCI6IjJjNzYzZDFmLWNkOTMtNDc4Ni04MTdkLTQxMDc5ZjQ0NTI2MyIsIk1vZGlmaWVkT24iOiIyMDE2LTA3LTIyVDAzOjQ2OjM1IiwiUHJvamVjdCI6eyIkcmVmIjoiNSJ9fSwiUHVibGlzaGVycyI6W10sIlF1b3RhdGlvbnMiOltdLCJSZWZlcmVuY2VUeXBlIjoiSm91cm5hbEFydGljbGUiLCJTaG9ydFRpdGxlIjoiTXVyYSwgTG9uZ28gZXQgYWwuIDIwMTgg4oCTIFRoZSBFdm9sdXRpb24gb2YgU3VzdGFpbmFiaWxpdHkgTWVhc3VyZW1lbnQiLCJTaG9ydFRpdGxlVXBkYXRlVHlwZSI6MCwiU291cmNlT2ZCaWJsaW9ncmFwaGljSW5mb3JtYXRpb24iOiJDcm9zc1JlZiIsIlN0YXRpY0lkcyI6WyIwMTUyNTY1OS03ZTc4LTQ5ZDAtYTg4NC1lZTg5OTU1Y2ZlMTMiXSwiVGFibGVPZkNvbnRlbnRzQ29tcGxleGl0eSI6MCwiVGFibGVPZkNvbnRlbnRzU291cmNlVGV4dEZvcm1hdCI6MCwiVGFza3MiOltdLCJUaXRsZSI6IlRoZSBFdm9sdXRpb24gb2YgU3VzdGFpbmFiaWxpdHkgTWVhc3VyZW1lbnQgUmVzZWFyY2giLCJUcmFuc2xhdG9ycyI6W10sIlZvbHVtZSI6IjIwIiwiWWVhciI6IjIwMTgiLCJZZWFyUmVzb2x2ZWQiOiIyMDE4IiwiQ3JlYXRlZEJ5IjoiX0FMSSIsIkNyZWF0ZWRPbiI6IjIwMjItMTAtMDZUMDY6NTE6MDUiLCJNb2RpZmllZEJ5IjoiX0FsaSIsIklkIjoiMTkxZGY5YWUtZWViOS00ZWRkLTllZDgtM2JhOTZiNjgwOTE0IiwiTW9kaWZpZWRPbiI6IjIwMjMtMTAtMDJUMjI6Mjk6MTUiLCJQcm9qZWN0Ijp7IiRyZWYiOiI1In19LCJVc2VOdW1iZXJpbmdUeXBlT2ZQYXJlbnREb2N1bWVudCI6ZmFsc2V9XSwiRm9ybWF0dGVkVGV4dCI6eyIkaWQiOiIxMyIsIkNvdW50IjozLCJUZXh0VW5pdHMiOlt7IiRpZCI6IjE0IiwiRm9udFN0eWxlIjp7IiRpZCI6IjE1IiwiTmV1dHJhbCI6dHJ1ZX0sIlJlYWRpbmdPcmRlciI6MSwiVGV4dCI6IihNdXJhIn0seyIkaWQiOiIxNiIsIkZvbnRTdHlsZSI6eyIkaWQiOiIxNyIsIkl0YWxpYyI6dHJ1ZX0sIlJlYWRpbmdPcmRlciI6MSwiVGV4dCI6IiBldCBhbC4ifSx7IiRpZCI6IjE4IiwiRm9udFN0eWxlIjp7IiRpZCI6IjE5IiwiTmV1dHJhbCI6dHJ1ZX0sIlJlYWRpbmdPcmRlciI6MSwiVGV4dCI6IiwgMjAxOCkifV19LCJUYWciOiJDaXRhdmlQbGFjZWhvbGRlciNmMTEzMjcyYy04Yzc4LTRhNzktODQxOS1lYzhmMTAyNWZjZDciLCJUZXh0IjoiKE11cmEgZXQgYWwuLCAyMDE4KSIsIldBSVZlcnNpb24iOiI2LjguMC4wIn0=}</w:instrText>
          </w:r>
          <w:r w:rsidR="00DC0A70" w:rsidRPr="00DD54E3">
            <w:rPr>
              <w:color w:val="000000" w:themeColor="text1"/>
              <w:lang w:val="en-GB"/>
            </w:rPr>
            <w:fldChar w:fldCharType="separate"/>
          </w:r>
          <w:r w:rsidR="00B10F20" w:rsidRPr="00DD54E3">
            <w:rPr>
              <w:color w:val="000000" w:themeColor="text1"/>
              <w:lang w:val="en-GB"/>
            </w:rPr>
            <w:t>(Mura</w:t>
          </w:r>
          <w:r w:rsidR="00B10F20" w:rsidRPr="00DD54E3">
            <w:rPr>
              <w:i/>
              <w:color w:val="000000" w:themeColor="text1"/>
              <w:lang w:val="en-GB"/>
            </w:rPr>
            <w:t xml:space="preserve"> et al.</w:t>
          </w:r>
          <w:r w:rsidR="00B10F20" w:rsidRPr="00DD54E3">
            <w:rPr>
              <w:color w:val="000000" w:themeColor="text1"/>
              <w:lang w:val="en-GB"/>
            </w:rPr>
            <w:t>, 2018)</w:t>
          </w:r>
          <w:r w:rsidR="00DC0A70" w:rsidRPr="00DD54E3">
            <w:rPr>
              <w:color w:val="000000" w:themeColor="text1"/>
              <w:lang w:val="en-GB"/>
            </w:rPr>
            <w:fldChar w:fldCharType="end"/>
          </w:r>
        </w:sdtContent>
      </w:sdt>
      <w:r w:rsidR="00E133C1" w:rsidRPr="00DD54E3">
        <w:rPr>
          <w:color w:val="000000" w:themeColor="text1"/>
          <w:lang w:val="en-GB"/>
        </w:rPr>
        <w:t>.</w:t>
      </w:r>
      <w:r w:rsidR="00FB2F03" w:rsidRPr="00DD54E3">
        <w:rPr>
          <w:color w:val="000000" w:themeColor="text1"/>
          <w:lang w:val="en-GB"/>
        </w:rPr>
        <w:t xml:space="preserve"> </w:t>
      </w:r>
      <w:r w:rsidR="00451992" w:rsidRPr="00DD54E3">
        <w:rPr>
          <w:color w:val="000000" w:themeColor="text1"/>
          <w:lang w:val="en-GB"/>
        </w:rPr>
        <w:t>These gaps prompt t</w:t>
      </w:r>
      <w:r w:rsidR="009B288C" w:rsidRPr="00DD54E3">
        <w:rPr>
          <w:color w:val="000000" w:themeColor="text1"/>
          <w:lang w:val="en-GB"/>
        </w:rPr>
        <w:t xml:space="preserve">he </w:t>
      </w:r>
      <w:r w:rsidR="00451992" w:rsidRPr="00DD54E3">
        <w:rPr>
          <w:color w:val="000000" w:themeColor="text1"/>
          <w:lang w:val="en-GB"/>
        </w:rPr>
        <w:t xml:space="preserve">following </w:t>
      </w:r>
      <w:r w:rsidR="0008514E" w:rsidRPr="00DD54E3">
        <w:rPr>
          <w:color w:val="000000" w:themeColor="text1"/>
          <w:lang w:val="en-GB"/>
        </w:rPr>
        <w:t>final</w:t>
      </w:r>
      <w:r w:rsidR="00FB2F03" w:rsidRPr="00DD54E3">
        <w:rPr>
          <w:color w:val="000000" w:themeColor="text1"/>
          <w:lang w:val="en-GB"/>
        </w:rPr>
        <w:t xml:space="preserve"> proposition:</w:t>
      </w:r>
    </w:p>
    <w:p w14:paraId="440283F5" w14:textId="14CB962E" w:rsidR="00E133C1" w:rsidRPr="00DD54E3" w:rsidRDefault="00E133C1" w:rsidP="00DA3EAF">
      <w:pPr>
        <w:rPr>
          <w:color w:val="000000" w:themeColor="text1"/>
          <w:lang w:val="en-GB"/>
        </w:rPr>
      </w:pPr>
    </w:p>
    <w:p w14:paraId="70CF1EE7" w14:textId="2363A68A" w:rsidR="00EF42D4" w:rsidRPr="00DD54E3" w:rsidRDefault="00383576" w:rsidP="006C5B53">
      <w:pPr>
        <w:rPr>
          <w:color w:val="000000" w:themeColor="text1"/>
          <w:lang w:val="en-GB"/>
        </w:rPr>
      </w:pPr>
      <w:r w:rsidRPr="00DD54E3">
        <w:rPr>
          <w:b/>
          <w:i/>
          <w:color w:val="000000" w:themeColor="text1"/>
          <w:lang w:val="en-GB"/>
        </w:rPr>
        <w:t xml:space="preserve">Proposition </w:t>
      </w:r>
      <w:r w:rsidR="00115A82" w:rsidRPr="00DD54E3">
        <w:rPr>
          <w:b/>
          <w:i/>
          <w:color w:val="000000" w:themeColor="text1"/>
          <w:lang w:val="en-GB"/>
        </w:rPr>
        <w:t>9</w:t>
      </w:r>
      <w:r w:rsidRPr="00DD54E3">
        <w:rPr>
          <w:i/>
          <w:color w:val="000000" w:themeColor="text1"/>
          <w:lang w:val="en-GB"/>
        </w:rPr>
        <w:t>.</w:t>
      </w:r>
      <w:r w:rsidR="00AC4407" w:rsidRPr="00DD54E3">
        <w:rPr>
          <w:i/>
          <w:color w:val="000000" w:themeColor="text1"/>
          <w:lang w:val="en-GB"/>
        </w:rPr>
        <w:t xml:space="preserve"> </w:t>
      </w:r>
      <w:r w:rsidR="00D1123B" w:rsidRPr="00DD54E3">
        <w:rPr>
          <w:i/>
          <w:color w:val="000000" w:themeColor="text1"/>
          <w:lang w:val="en-GB"/>
        </w:rPr>
        <w:t>Establishing a collaborative performance measurement framework improve</w:t>
      </w:r>
      <w:r w:rsidR="00F960FB" w:rsidRPr="00DD54E3">
        <w:rPr>
          <w:i/>
          <w:color w:val="000000" w:themeColor="text1"/>
          <w:lang w:val="en-GB"/>
        </w:rPr>
        <w:t>s</w:t>
      </w:r>
      <w:r w:rsidR="00D1123B" w:rsidRPr="00DD54E3">
        <w:rPr>
          <w:i/>
          <w:color w:val="000000" w:themeColor="text1"/>
          <w:lang w:val="en-GB"/>
        </w:rPr>
        <w:t xml:space="preserve"> sustainable humanitarian operations by coordinating information sharing.</w:t>
      </w:r>
    </w:p>
    <w:p w14:paraId="4D2C6BA5" w14:textId="77777777" w:rsidR="00982534" w:rsidRPr="00DD54E3" w:rsidRDefault="00982534" w:rsidP="006C5B53">
      <w:pPr>
        <w:rPr>
          <w:color w:val="000000" w:themeColor="text1"/>
          <w:lang w:val="en-GB"/>
        </w:rPr>
        <w:sectPr w:rsidR="00982534" w:rsidRPr="00DD54E3" w:rsidSect="00271419">
          <w:pgSz w:w="11906" w:h="16838" w:code="9"/>
          <w:pgMar w:top="1440" w:right="1440" w:bottom="1440" w:left="1440" w:header="706" w:footer="706" w:gutter="0"/>
          <w:cols w:space="708"/>
          <w:docGrid w:linePitch="360"/>
        </w:sectPr>
      </w:pPr>
    </w:p>
    <w:p w14:paraId="1216C9B6" w14:textId="2F2C2D0E" w:rsidR="00DD06D5" w:rsidRPr="00DD54E3" w:rsidRDefault="00EF42D4" w:rsidP="00AB1B76">
      <w:pPr>
        <w:pStyle w:val="Caption"/>
        <w:keepNext/>
        <w:rPr>
          <w:color w:val="000000" w:themeColor="text1"/>
          <w:lang w:val="en-GB"/>
        </w:rPr>
      </w:pPr>
      <w:r w:rsidRPr="00DD54E3">
        <w:rPr>
          <w:color w:val="000000" w:themeColor="text1"/>
          <w:lang w:val="en-GB"/>
        </w:rPr>
        <w:t xml:space="preserve">Table </w:t>
      </w:r>
      <w:r w:rsidR="00ED46DD" w:rsidRPr="00DD54E3">
        <w:rPr>
          <w:color w:val="000000" w:themeColor="text1"/>
          <w:lang w:val="en-GB"/>
        </w:rPr>
        <w:t>6.</w:t>
      </w:r>
      <w:r w:rsidRPr="00DD54E3">
        <w:rPr>
          <w:color w:val="000000" w:themeColor="text1"/>
          <w:lang w:val="en-GB"/>
        </w:rPr>
        <w:t xml:space="preserve"> </w:t>
      </w:r>
      <w:r w:rsidR="00451992" w:rsidRPr="00DD54E3">
        <w:rPr>
          <w:color w:val="000000" w:themeColor="text1"/>
          <w:lang w:val="en-GB"/>
        </w:rPr>
        <w:t>Summary of</w:t>
      </w:r>
      <w:r w:rsidR="0016468B" w:rsidRPr="00DD54E3">
        <w:rPr>
          <w:color w:val="000000" w:themeColor="text1"/>
          <w:lang w:val="en-GB"/>
        </w:rPr>
        <w:t xml:space="preserve"> SHSCM research propositions</w:t>
      </w:r>
      <w:r w:rsidRPr="00DD54E3">
        <w:rPr>
          <w:color w:val="000000" w:themeColor="text1"/>
          <w:lang w:val="en-GB"/>
        </w:rPr>
        <w:t xml:space="preserve"> </w:t>
      </w:r>
    </w:p>
    <w:tbl>
      <w:tblPr>
        <w:tblStyle w:val="TableGrid"/>
        <w:tblW w:w="5000" w:type="pct"/>
        <w:tblLook w:val="04A0" w:firstRow="1" w:lastRow="0" w:firstColumn="1" w:lastColumn="0" w:noHBand="0" w:noVBand="1"/>
      </w:tblPr>
      <w:tblGrid>
        <w:gridCol w:w="1833"/>
        <w:gridCol w:w="2767"/>
        <w:gridCol w:w="3970"/>
        <w:gridCol w:w="2689"/>
        <w:gridCol w:w="2689"/>
      </w:tblGrid>
      <w:tr w:rsidR="002666AE" w:rsidRPr="00DD54E3" w14:paraId="511D7CCD" w14:textId="77777777" w:rsidTr="006F3D0B">
        <w:tc>
          <w:tcPr>
            <w:tcW w:w="657" w:type="pct"/>
          </w:tcPr>
          <w:p w14:paraId="24B63D1E" w14:textId="77777777" w:rsidR="002666AE" w:rsidRPr="00DD54E3" w:rsidRDefault="002666AE" w:rsidP="002666AE">
            <w:pPr>
              <w:spacing w:after="0" w:line="240" w:lineRule="auto"/>
              <w:ind w:firstLine="0"/>
              <w:jc w:val="left"/>
              <w:rPr>
                <w:b/>
                <w:bCs/>
              </w:rPr>
            </w:pPr>
            <w:r w:rsidRPr="00DD54E3">
              <w:rPr>
                <w:b/>
                <w:bCs/>
              </w:rPr>
              <w:t>Areas of emphasis</w:t>
            </w:r>
          </w:p>
        </w:tc>
        <w:tc>
          <w:tcPr>
            <w:tcW w:w="992" w:type="pct"/>
          </w:tcPr>
          <w:p w14:paraId="7E536855" w14:textId="77777777" w:rsidR="002666AE" w:rsidRPr="00DD54E3" w:rsidRDefault="002666AE" w:rsidP="002666AE">
            <w:pPr>
              <w:spacing w:after="0" w:line="240" w:lineRule="auto"/>
              <w:ind w:firstLine="0"/>
              <w:rPr>
                <w:b/>
                <w:bCs/>
              </w:rPr>
            </w:pPr>
            <w:r w:rsidRPr="00DD54E3">
              <w:rPr>
                <w:b/>
                <w:bCs/>
              </w:rPr>
              <w:t>SHSCM practices</w:t>
            </w:r>
          </w:p>
        </w:tc>
        <w:tc>
          <w:tcPr>
            <w:tcW w:w="1423" w:type="pct"/>
          </w:tcPr>
          <w:p w14:paraId="60D68D2C" w14:textId="77777777" w:rsidR="002666AE" w:rsidRPr="00DD54E3" w:rsidRDefault="002666AE" w:rsidP="002666AE">
            <w:pPr>
              <w:spacing w:after="0" w:line="240" w:lineRule="auto"/>
              <w:ind w:firstLine="0"/>
              <w:rPr>
                <w:b/>
                <w:bCs/>
              </w:rPr>
            </w:pPr>
            <w:r w:rsidRPr="00DD54E3">
              <w:rPr>
                <w:b/>
                <w:bCs/>
              </w:rPr>
              <w:t>Possible Research Questions</w:t>
            </w:r>
          </w:p>
        </w:tc>
        <w:tc>
          <w:tcPr>
            <w:tcW w:w="964" w:type="pct"/>
          </w:tcPr>
          <w:p w14:paraId="21F2BA69" w14:textId="77777777" w:rsidR="002666AE" w:rsidRPr="00DD54E3" w:rsidRDefault="002666AE" w:rsidP="002666AE">
            <w:pPr>
              <w:spacing w:after="0" w:line="240" w:lineRule="auto"/>
              <w:ind w:firstLine="0"/>
              <w:jc w:val="left"/>
              <w:rPr>
                <w:b/>
                <w:bCs/>
              </w:rPr>
            </w:pPr>
            <w:r w:rsidRPr="00DD54E3">
              <w:rPr>
                <w:b/>
                <w:bCs/>
              </w:rPr>
              <w:t xml:space="preserve">Possible Theoretical Approaches </w:t>
            </w:r>
          </w:p>
        </w:tc>
        <w:tc>
          <w:tcPr>
            <w:tcW w:w="964" w:type="pct"/>
          </w:tcPr>
          <w:p w14:paraId="77E6176C" w14:textId="77777777" w:rsidR="002666AE" w:rsidRPr="00DD54E3" w:rsidRDefault="002666AE" w:rsidP="002666AE">
            <w:pPr>
              <w:spacing w:after="0" w:line="240" w:lineRule="auto"/>
              <w:ind w:firstLine="0"/>
              <w:rPr>
                <w:b/>
                <w:bCs/>
              </w:rPr>
            </w:pPr>
            <w:r w:rsidRPr="00DD54E3">
              <w:rPr>
                <w:b/>
                <w:bCs/>
              </w:rPr>
              <w:t xml:space="preserve">Relevant Methodologies </w:t>
            </w:r>
          </w:p>
        </w:tc>
      </w:tr>
      <w:tr w:rsidR="002666AE" w:rsidRPr="00DD54E3" w14:paraId="1E578C59" w14:textId="77777777" w:rsidTr="006F3D0B">
        <w:tc>
          <w:tcPr>
            <w:tcW w:w="657" w:type="pct"/>
          </w:tcPr>
          <w:p w14:paraId="734993F8" w14:textId="77777777" w:rsidR="002666AE" w:rsidRPr="00DD54E3" w:rsidRDefault="002666AE" w:rsidP="002666AE">
            <w:pPr>
              <w:spacing w:after="0" w:line="240" w:lineRule="auto"/>
              <w:ind w:firstLine="0"/>
            </w:pPr>
            <w:r w:rsidRPr="00DD54E3">
              <w:t>Environmental proactivity</w:t>
            </w:r>
          </w:p>
        </w:tc>
        <w:tc>
          <w:tcPr>
            <w:tcW w:w="992" w:type="pct"/>
          </w:tcPr>
          <w:p w14:paraId="68BE8694" w14:textId="77777777" w:rsidR="002666AE" w:rsidRPr="00DD54E3" w:rsidRDefault="002666AE" w:rsidP="002666AE">
            <w:pPr>
              <w:spacing w:after="0" w:line="240" w:lineRule="auto"/>
              <w:ind w:firstLine="0"/>
              <w:jc w:val="left"/>
            </w:pPr>
            <w:r w:rsidRPr="00DD54E3">
              <w:t>-Advanced emerging sustainable digital technologies</w:t>
            </w:r>
          </w:p>
          <w:p w14:paraId="703DD4C6" w14:textId="77777777" w:rsidR="002666AE" w:rsidRPr="00DD54E3" w:rsidRDefault="002666AE" w:rsidP="002666AE">
            <w:pPr>
              <w:spacing w:after="0" w:line="240" w:lineRule="auto"/>
              <w:jc w:val="left"/>
            </w:pPr>
            <w:r w:rsidRPr="00DD54E3">
              <w:t>• 3D Printing</w:t>
            </w:r>
          </w:p>
          <w:p w14:paraId="0F18972F" w14:textId="77777777" w:rsidR="002666AE" w:rsidRPr="00DD54E3" w:rsidRDefault="002666AE" w:rsidP="002666AE">
            <w:pPr>
              <w:spacing w:after="0" w:line="240" w:lineRule="auto"/>
              <w:jc w:val="left"/>
            </w:pPr>
            <w:r w:rsidRPr="00DD54E3">
              <w:t>• Social media and crowdsourcing</w:t>
            </w:r>
          </w:p>
          <w:p w14:paraId="3D6CA53D" w14:textId="77777777" w:rsidR="002666AE" w:rsidRPr="00DD54E3" w:rsidRDefault="002666AE" w:rsidP="002666AE">
            <w:pPr>
              <w:spacing w:after="0" w:line="240" w:lineRule="auto"/>
              <w:ind w:firstLine="0"/>
              <w:jc w:val="left"/>
            </w:pPr>
            <w:r w:rsidRPr="00DD54E3">
              <w:t>-Life cycle assessment</w:t>
            </w:r>
          </w:p>
        </w:tc>
        <w:tc>
          <w:tcPr>
            <w:tcW w:w="1423" w:type="pct"/>
          </w:tcPr>
          <w:p w14:paraId="0C0BF3B9" w14:textId="0F6335BE" w:rsidR="002666AE" w:rsidRPr="00DD54E3" w:rsidRDefault="002666AE" w:rsidP="002666AE">
            <w:pPr>
              <w:spacing w:after="0" w:line="240" w:lineRule="auto"/>
              <w:ind w:firstLine="0"/>
              <w:jc w:val="left"/>
            </w:pPr>
            <w:r w:rsidRPr="00DD54E3">
              <w:t xml:space="preserve">-How </w:t>
            </w:r>
            <w:r w:rsidR="00712259" w:rsidRPr="00DD54E3">
              <w:t>people affected by crisis</w:t>
            </w:r>
            <w:r w:rsidRPr="00DD54E3">
              <w:t>’ views and debates on the sustainability efforts of humanitarian actors may be gleaned from social media?</w:t>
            </w:r>
          </w:p>
          <w:p w14:paraId="4191BC86" w14:textId="77777777" w:rsidR="002666AE" w:rsidRPr="00DD54E3" w:rsidRDefault="002666AE" w:rsidP="002666AE">
            <w:pPr>
              <w:spacing w:after="0" w:line="240" w:lineRule="auto"/>
              <w:ind w:firstLine="0"/>
              <w:jc w:val="left"/>
            </w:pPr>
            <w:r w:rsidRPr="00DD54E3">
              <w:t>-How can 3D printing of HOs’ spare parts and support equipment reduce waste, increase efficiency, and improve sustainability and cost savings in the provision of relief items?</w:t>
            </w:r>
          </w:p>
          <w:p w14:paraId="0EFA42FD" w14:textId="77777777" w:rsidR="002666AE" w:rsidRPr="00DD54E3" w:rsidRDefault="002666AE" w:rsidP="002666AE">
            <w:pPr>
              <w:spacing w:after="0" w:line="240" w:lineRule="auto"/>
              <w:ind w:firstLine="0"/>
              <w:jc w:val="left"/>
            </w:pPr>
            <w:r w:rsidRPr="00DD54E3">
              <w:t>-How to establish sector-wide LCA criteria that can be applied to a wider range of aid organizations?</w:t>
            </w:r>
          </w:p>
        </w:tc>
        <w:tc>
          <w:tcPr>
            <w:tcW w:w="964" w:type="pct"/>
          </w:tcPr>
          <w:p w14:paraId="31E8A360" w14:textId="77777777" w:rsidR="002666AE" w:rsidRPr="00DD54E3" w:rsidRDefault="002666AE" w:rsidP="002666AE">
            <w:pPr>
              <w:spacing w:after="0" w:line="240" w:lineRule="auto"/>
              <w:ind w:firstLine="0"/>
              <w:jc w:val="left"/>
            </w:pPr>
            <w:r w:rsidRPr="00DD54E3">
              <w:t>-Stakeholder theory</w:t>
            </w:r>
          </w:p>
        </w:tc>
        <w:tc>
          <w:tcPr>
            <w:tcW w:w="964" w:type="pct"/>
          </w:tcPr>
          <w:p w14:paraId="44D06DF2" w14:textId="77777777" w:rsidR="002666AE" w:rsidRPr="00DD54E3" w:rsidRDefault="002666AE" w:rsidP="002666AE">
            <w:pPr>
              <w:spacing w:after="0" w:line="240" w:lineRule="auto"/>
              <w:ind w:firstLine="0"/>
              <w:jc w:val="left"/>
            </w:pPr>
            <w:r w:rsidRPr="00DD54E3">
              <w:t>-Social media analytics</w:t>
            </w:r>
          </w:p>
          <w:p w14:paraId="0B16AF1D" w14:textId="77777777" w:rsidR="002666AE" w:rsidRPr="00DD54E3" w:rsidRDefault="002666AE" w:rsidP="002666AE">
            <w:pPr>
              <w:spacing w:after="0" w:line="240" w:lineRule="auto"/>
              <w:ind w:firstLine="0"/>
              <w:jc w:val="left"/>
            </w:pPr>
            <w:r w:rsidRPr="00DD54E3">
              <w:t>-Data mining-based social network analysis</w:t>
            </w:r>
          </w:p>
          <w:p w14:paraId="0048A8FB" w14:textId="77777777" w:rsidR="002666AE" w:rsidRPr="00DD54E3" w:rsidRDefault="002666AE" w:rsidP="002666AE">
            <w:pPr>
              <w:spacing w:after="0" w:line="240" w:lineRule="auto"/>
              <w:ind w:firstLine="0"/>
              <w:jc w:val="left"/>
            </w:pPr>
            <w:r w:rsidRPr="00DD54E3">
              <w:t>-Artificial intelligence</w:t>
            </w:r>
          </w:p>
          <w:p w14:paraId="7E87568F" w14:textId="77777777" w:rsidR="002666AE" w:rsidRPr="00DD54E3" w:rsidRDefault="002666AE" w:rsidP="002666AE">
            <w:pPr>
              <w:spacing w:after="0" w:line="240" w:lineRule="auto"/>
              <w:ind w:firstLine="0"/>
              <w:jc w:val="left"/>
            </w:pPr>
            <w:r w:rsidRPr="00DD54E3">
              <w:t>-Big data analytics</w:t>
            </w:r>
          </w:p>
          <w:p w14:paraId="2910A0B1" w14:textId="77777777" w:rsidR="002666AE" w:rsidRPr="00DD54E3" w:rsidRDefault="002666AE" w:rsidP="002666AE">
            <w:pPr>
              <w:spacing w:after="0" w:line="240" w:lineRule="auto"/>
              <w:ind w:firstLine="0"/>
              <w:jc w:val="left"/>
            </w:pPr>
            <w:r w:rsidRPr="00DD54E3">
              <w:t>-Machine learning</w:t>
            </w:r>
          </w:p>
          <w:p w14:paraId="7DF16802" w14:textId="77777777" w:rsidR="002666AE" w:rsidRPr="00DD54E3" w:rsidRDefault="002666AE" w:rsidP="002666AE">
            <w:pPr>
              <w:spacing w:after="0" w:line="240" w:lineRule="auto"/>
              <w:ind w:firstLine="0"/>
              <w:jc w:val="left"/>
            </w:pPr>
            <w:r w:rsidRPr="00DD54E3">
              <w:t xml:space="preserve">-Analytical modelling </w:t>
            </w:r>
          </w:p>
          <w:p w14:paraId="31302065" w14:textId="77777777" w:rsidR="002666AE" w:rsidRPr="00DD54E3" w:rsidRDefault="002666AE" w:rsidP="002666AE">
            <w:pPr>
              <w:spacing w:after="0" w:line="240" w:lineRule="auto"/>
              <w:ind w:firstLine="0"/>
              <w:jc w:val="left"/>
            </w:pPr>
            <w:r w:rsidRPr="00DD54E3">
              <w:t>-Case study</w:t>
            </w:r>
          </w:p>
        </w:tc>
      </w:tr>
      <w:tr w:rsidR="002666AE" w:rsidRPr="00DD54E3" w14:paraId="5B85C8FA" w14:textId="77777777" w:rsidTr="006F3D0B">
        <w:trPr>
          <w:trHeight w:val="1449"/>
        </w:trPr>
        <w:tc>
          <w:tcPr>
            <w:tcW w:w="657" w:type="pct"/>
          </w:tcPr>
          <w:p w14:paraId="1FAFFB04" w14:textId="77777777" w:rsidR="002666AE" w:rsidRPr="00DD54E3" w:rsidRDefault="002666AE" w:rsidP="002666AE">
            <w:pPr>
              <w:spacing w:after="0" w:line="240" w:lineRule="auto"/>
              <w:ind w:firstLine="0"/>
              <w:jc w:val="left"/>
            </w:pPr>
            <w:r w:rsidRPr="00DD54E3">
              <w:t>Strategic purchasing and supply</w:t>
            </w:r>
            <w:r w:rsidRPr="00DD54E3" w:rsidDel="005F73B4">
              <w:t xml:space="preserve"> </w:t>
            </w:r>
          </w:p>
        </w:tc>
        <w:tc>
          <w:tcPr>
            <w:tcW w:w="992" w:type="pct"/>
          </w:tcPr>
          <w:p w14:paraId="3D3D8346" w14:textId="77777777" w:rsidR="002666AE" w:rsidRPr="00DD54E3" w:rsidRDefault="002666AE" w:rsidP="002666AE">
            <w:pPr>
              <w:spacing w:after="0" w:line="240" w:lineRule="auto"/>
              <w:ind w:firstLine="0"/>
              <w:jc w:val="left"/>
            </w:pPr>
            <w:r w:rsidRPr="00DD54E3">
              <w:t>-Cash and Voucher Assistance</w:t>
            </w:r>
          </w:p>
          <w:p w14:paraId="7BE1DE75" w14:textId="77777777" w:rsidR="002666AE" w:rsidRPr="00DD54E3" w:rsidRDefault="002666AE" w:rsidP="002666AE">
            <w:pPr>
              <w:spacing w:after="0" w:line="240" w:lineRule="auto"/>
              <w:ind w:firstLine="0"/>
              <w:jc w:val="left"/>
            </w:pPr>
            <w:r w:rsidRPr="00DD54E3">
              <w:t>-Localization impact on sustainable humanitarian supply chains</w:t>
            </w:r>
          </w:p>
        </w:tc>
        <w:tc>
          <w:tcPr>
            <w:tcW w:w="1423" w:type="pct"/>
          </w:tcPr>
          <w:p w14:paraId="23201A07" w14:textId="77777777" w:rsidR="002666AE" w:rsidRPr="00DD54E3" w:rsidRDefault="002666AE" w:rsidP="002666AE">
            <w:pPr>
              <w:spacing w:after="0" w:line="240" w:lineRule="auto"/>
              <w:ind w:firstLine="0"/>
              <w:jc w:val="left"/>
            </w:pPr>
            <w:r w:rsidRPr="00DD54E3">
              <w:t>-How to trace and environmental impact of CVA programs in HSCs?</w:t>
            </w:r>
          </w:p>
          <w:p w14:paraId="21934B32" w14:textId="77777777" w:rsidR="002666AE" w:rsidRPr="00DD54E3" w:rsidRDefault="002666AE" w:rsidP="002666AE">
            <w:pPr>
              <w:spacing w:after="0" w:line="240" w:lineRule="auto"/>
              <w:ind w:firstLine="0"/>
              <w:jc w:val="left"/>
            </w:pPr>
            <w:r w:rsidRPr="00DD54E3">
              <w:t>-How does localization impact the environmental and social sustainability of humanitarian operations?</w:t>
            </w:r>
          </w:p>
        </w:tc>
        <w:tc>
          <w:tcPr>
            <w:tcW w:w="964" w:type="pct"/>
          </w:tcPr>
          <w:p w14:paraId="2AB89009" w14:textId="77777777" w:rsidR="002666AE" w:rsidRPr="00DD54E3" w:rsidRDefault="002666AE" w:rsidP="002666AE">
            <w:pPr>
              <w:spacing w:after="0" w:line="240" w:lineRule="auto"/>
              <w:ind w:firstLine="0"/>
              <w:jc w:val="left"/>
            </w:pPr>
            <w:r w:rsidRPr="00DD54E3">
              <w:t>-Stakeholder theory</w:t>
            </w:r>
          </w:p>
          <w:p w14:paraId="057A7F11" w14:textId="77777777" w:rsidR="002666AE" w:rsidRPr="00DD54E3" w:rsidRDefault="002666AE" w:rsidP="002666AE">
            <w:pPr>
              <w:spacing w:after="0" w:line="240" w:lineRule="auto"/>
              <w:ind w:firstLine="0"/>
              <w:jc w:val="left"/>
            </w:pPr>
            <w:r w:rsidRPr="00DD54E3">
              <w:t>-Institutional theories</w:t>
            </w:r>
          </w:p>
        </w:tc>
        <w:tc>
          <w:tcPr>
            <w:tcW w:w="964" w:type="pct"/>
          </w:tcPr>
          <w:p w14:paraId="476961D4" w14:textId="77777777" w:rsidR="002666AE" w:rsidRPr="00DD54E3" w:rsidRDefault="002666AE" w:rsidP="002666AE">
            <w:pPr>
              <w:spacing w:after="0" w:line="240" w:lineRule="auto"/>
              <w:ind w:firstLine="0"/>
              <w:jc w:val="left"/>
            </w:pPr>
            <w:r w:rsidRPr="00DD54E3">
              <w:t>-Analytical modelling</w:t>
            </w:r>
          </w:p>
          <w:p w14:paraId="30DAD3C3" w14:textId="77777777" w:rsidR="002666AE" w:rsidRPr="00DD54E3" w:rsidRDefault="002666AE" w:rsidP="002666AE">
            <w:pPr>
              <w:spacing w:after="0" w:line="240" w:lineRule="auto"/>
              <w:ind w:firstLine="0"/>
              <w:jc w:val="left"/>
            </w:pPr>
            <w:r w:rsidRPr="00DD54E3">
              <w:t>-Conceptual study</w:t>
            </w:r>
          </w:p>
          <w:p w14:paraId="55FAC032" w14:textId="77777777" w:rsidR="002666AE" w:rsidRPr="00DD54E3" w:rsidRDefault="002666AE" w:rsidP="002666AE">
            <w:pPr>
              <w:spacing w:after="0" w:line="240" w:lineRule="auto"/>
              <w:ind w:firstLine="0"/>
              <w:jc w:val="left"/>
            </w:pPr>
            <w:r w:rsidRPr="00DD54E3">
              <w:t>-Case study</w:t>
            </w:r>
          </w:p>
          <w:p w14:paraId="0FAC2EA2" w14:textId="77777777" w:rsidR="002666AE" w:rsidRPr="00DD54E3" w:rsidRDefault="002666AE" w:rsidP="002666AE">
            <w:pPr>
              <w:spacing w:after="0" w:line="240" w:lineRule="auto"/>
            </w:pPr>
          </w:p>
        </w:tc>
      </w:tr>
      <w:tr w:rsidR="002666AE" w:rsidRPr="00DD54E3" w14:paraId="38960CCB" w14:textId="77777777" w:rsidTr="002666AE">
        <w:trPr>
          <w:trHeight w:val="845"/>
        </w:trPr>
        <w:tc>
          <w:tcPr>
            <w:tcW w:w="657" w:type="pct"/>
          </w:tcPr>
          <w:p w14:paraId="367C0DA4" w14:textId="77777777" w:rsidR="002666AE" w:rsidRPr="00DD54E3" w:rsidRDefault="002666AE" w:rsidP="002666AE">
            <w:pPr>
              <w:spacing w:after="0" w:line="240" w:lineRule="auto"/>
              <w:ind w:firstLine="0"/>
            </w:pPr>
            <w:r w:rsidRPr="00DD54E3">
              <w:t>Supply management capabilities</w:t>
            </w:r>
          </w:p>
        </w:tc>
        <w:tc>
          <w:tcPr>
            <w:tcW w:w="992" w:type="pct"/>
          </w:tcPr>
          <w:p w14:paraId="502418DB" w14:textId="77777777" w:rsidR="002666AE" w:rsidRPr="00DD54E3" w:rsidRDefault="002666AE" w:rsidP="002666AE">
            <w:pPr>
              <w:spacing w:after="0" w:line="240" w:lineRule="auto"/>
              <w:ind w:firstLine="0"/>
              <w:jc w:val="left"/>
            </w:pPr>
            <w:r w:rsidRPr="00DD54E3">
              <w:t>-Leveraging network orchestration and choreography</w:t>
            </w:r>
          </w:p>
          <w:p w14:paraId="13DA5FF4" w14:textId="77777777" w:rsidR="002666AE" w:rsidRPr="00DD54E3" w:rsidRDefault="002666AE" w:rsidP="002666AE">
            <w:pPr>
              <w:spacing w:after="0" w:line="240" w:lineRule="auto"/>
            </w:pPr>
          </w:p>
        </w:tc>
        <w:tc>
          <w:tcPr>
            <w:tcW w:w="1423" w:type="pct"/>
          </w:tcPr>
          <w:p w14:paraId="3B9FD7AD" w14:textId="77777777" w:rsidR="002666AE" w:rsidRPr="00DD54E3" w:rsidRDefault="002666AE" w:rsidP="002666AE">
            <w:pPr>
              <w:spacing w:after="0" w:line="240" w:lineRule="auto"/>
              <w:ind w:firstLine="0"/>
              <w:jc w:val="left"/>
            </w:pPr>
            <w:r w:rsidRPr="00DD54E3">
              <w:t>-How can a clustered approach impact the sustainability of the humanitarian approach?</w:t>
            </w:r>
          </w:p>
          <w:p w14:paraId="7E21DEFC" w14:textId="77777777" w:rsidR="002666AE" w:rsidRPr="00DD54E3" w:rsidRDefault="002666AE" w:rsidP="002666AE">
            <w:pPr>
              <w:spacing w:after="0" w:line="240" w:lineRule="auto"/>
            </w:pPr>
          </w:p>
        </w:tc>
        <w:tc>
          <w:tcPr>
            <w:tcW w:w="964" w:type="pct"/>
          </w:tcPr>
          <w:p w14:paraId="74747343" w14:textId="77777777" w:rsidR="002666AE" w:rsidRPr="00DD54E3" w:rsidRDefault="002666AE" w:rsidP="002666AE">
            <w:pPr>
              <w:spacing w:after="0" w:line="240" w:lineRule="auto"/>
              <w:ind w:firstLine="0"/>
            </w:pPr>
            <w:r w:rsidRPr="00DD54E3">
              <w:t>-Stakeholder theory</w:t>
            </w:r>
          </w:p>
          <w:p w14:paraId="3276CC26" w14:textId="77777777" w:rsidR="002666AE" w:rsidRPr="00DD54E3" w:rsidRDefault="002666AE" w:rsidP="002666AE">
            <w:pPr>
              <w:spacing w:after="0" w:line="240" w:lineRule="auto"/>
              <w:ind w:firstLine="0"/>
            </w:pPr>
            <w:r w:rsidRPr="00DD54E3">
              <w:t>-Resource orchestration theory</w:t>
            </w:r>
          </w:p>
        </w:tc>
        <w:tc>
          <w:tcPr>
            <w:tcW w:w="964" w:type="pct"/>
          </w:tcPr>
          <w:p w14:paraId="12829C8F" w14:textId="77777777" w:rsidR="002666AE" w:rsidRPr="00DD54E3" w:rsidRDefault="002666AE" w:rsidP="002666AE">
            <w:pPr>
              <w:spacing w:after="0" w:line="240" w:lineRule="auto"/>
              <w:ind w:firstLine="0"/>
              <w:jc w:val="left"/>
            </w:pPr>
            <w:r w:rsidRPr="00DD54E3">
              <w:t>-Analytical modelling</w:t>
            </w:r>
          </w:p>
          <w:p w14:paraId="37BCC9C1" w14:textId="77777777" w:rsidR="002666AE" w:rsidRPr="00DD54E3" w:rsidRDefault="002666AE" w:rsidP="002666AE">
            <w:pPr>
              <w:spacing w:after="0" w:line="240" w:lineRule="auto"/>
              <w:ind w:firstLine="0"/>
              <w:jc w:val="left"/>
            </w:pPr>
            <w:r w:rsidRPr="00DD54E3">
              <w:t>-Conceptual study</w:t>
            </w:r>
          </w:p>
          <w:p w14:paraId="6094C69B" w14:textId="77777777" w:rsidR="002666AE" w:rsidRPr="00DD54E3" w:rsidRDefault="002666AE" w:rsidP="002666AE">
            <w:pPr>
              <w:spacing w:after="0" w:line="240" w:lineRule="auto"/>
              <w:ind w:firstLine="0"/>
              <w:jc w:val="left"/>
            </w:pPr>
            <w:r w:rsidRPr="00DD54E3">
              <w:t>-Case study</w:t>
            </w:r>
          </w:p>
          <w:p w14:paraId="46940BD0" w14:textId="77777777" w:rsidR="002666AE" w:rsidRPr="00DD54E3" w:rsidRDefault="002666AE" w:rsidP="002666AE">
            <w:pPr>
              <w:spacing w:after="0" w:line="240" w:lineRule="auto"/>
            </w:pPr>
          </w:p>
        </w:tc>
      </w:tr>
      <w:tr w:rsidR="002666AE" w:rsidRPr="00DD54E3" w14:paraId="2EA85310" w14:textId="77777777" w:rsidTr="002666AE">
        <w:trPr>
          <w:trHeight w:val="908"/>
        </w:trPr>
        <w:tc>
          <w:tcPr>
            <w:tcW w:w="657" w:type="pct"/>
          </w:tcPr>
          <w:p w14:paraId="6F75A69A" w14:textId="77777777" w:rsidR="002666AE" w:rsidRPr="00DD54E3" w:rsidRDefault="002666AE" w:rsidP="002666AE">
            <w:pPr>
              <w:spacing w:after="0" w:line="240" w:lineRule="auto"/>
              <w:ind w:firstLine="0"/>
            </w:pPr>
            <w:r w:rsidRPr="00DD54E3">
              <w:t>Product-based green supply</w:t>
            </w:r>
            <w:r w:rsidRPr="00DD54E3" w:rsidDel="00721CED">
              <w:t xml:space="preserve"> </w:t>
            </w:r>
          </w:p>
        </w:tc>
        <w:tc>
          <w:tcPr>
            <w:tcW w:w="992" w:type="pct"/>
          </w:tcPr>
          <w:p w14:paraId="0F856081" w14:textId="77777777" w:rsidR="002666AE" w:rsidRPr="00DD54E3" w:rsidRDefault="002666AE" w:rsidP="002666AE">
            <w:pPr>
              <w:spacing w:after="0" w:line="240" w:lineRule="auto"/>
              <w:ind w:firstLine="0"/>
              <w:jc w:val="left"/>
            </w:pPr>
            <w:r w:rsidRPr="00DD54E3">
              <w:t>-Packaging waste management</w:t>
            </w:r>
          </w:p>
          <w:p w14:paraId="0AD3E066" w14:textId="77777777" w:rsidR="002666AE" w:rsidRPr="00DD54E3" w:rsidRDefault="002666AE" w:rsidP="002666AE">
            <w:pPr>
              <w:spacing w:after="0" w:line="240" w:lineRule="auto"/>
              <w:ind w:firstLine="0"/>
              <w:jc w:val="left"/>
            </w:pPr>
            <w:r w:rsidRPr="00DD54E3">
              <w:t>-Sustainable energy generation</w:t>
            </w:r>
          </w:p>
          <w:p w14:paraId="7D5470FC" w14:textId="77777777" w:rsidR="002666AE" w:rsidRPr="00DD54E3" w:rsidRDefault="002666AE" w:rsidP="002666AE">
            <w:pPr>
              <w:spacing w:after="0" w:line="240" w:lineRule="auto"/>
            </w:pPr>
          </w:p>
        </w:tc>
        <w:tc>
          <w:tcPr>
            <w:tcW w:w="1423" w:type="pct"/>
          </w:tcPr>
          <w:p w14:paraId="2B7F5BC6" w14:textId="6C118001" w:rsidR="002666AE" w:rsidRPr="00DD54E3" w:rsidRDefault="002666AE" w:rsidP="002666AE">
            <w:pPr>
              <w:spacing w:after="0" w:line="240" w:lineRule="auto"/>
              <w:ind w:firstLine="0"/>
              <w:jc w:val="left"/>
            </w:pPr>
            <w:r w:rsidRPr="00DD54E3">
              <w:t xml:space="preserve">-How can humanitarian actors limit the impact of packing waste or transform it into an opportunity to serve </w:t>
            </w:r>
            <w:r w:rsidR="00712259" w:rsidRPr="00DD54E3">
              <w:t>people affected by crisis</w:t>
            </w:r>
            <w:r w:rsidRPr="00DD54E3">
              <w:t xml:space="preserve">? </w:t>
            </w:r>
          </w:p>
          <w:p w14:paraId="4FF087E1" w14:textId="77777777" w:rsidR="002666AE" w:rsidRPr="00DD54E3" w:rsidRDefault="002666AE" w:rsidP="002666AE">
            <w:pPr>
              <w:spacing w:after="0" w:line="240" w:lineRule="auto"/>
            </w:pPr>
          </w:p>
        </w:tc>
        <w:tc>
          <w:tcPr>
            <w:tcW w:w="964" w:type="pct"/>
          </w:tcPr>
          <w:p w14:paraId="5999B17B" w14:textId="77777777" w:rsidR="002666AE" w:rsidRPr="00DD54E3" w:rsidRDefault="002666AE" w:rsidP="002666AE">
            <w:pPr>
              <w:spacing w:after="0" w:line="240" w:lineRule="auto"/>
              <w:ind w:firstLine="0"/>
              <w:jc w:val="left"/>
            </w:pPr>
            <w:r w:rsidRPr="00DD54E3">
              <w:t>-Stakeholder theory</w:t>
            </w:r>
          </w:p>
        </w:tc>
        <w:tc>
          <w:tcPr>
            <w:tcW w:w="964" w:type="pct"/>
          </w:tcPr>
          <w:p w14:paraId="783AA75A" w14:textId="77777777" w:rsidR="002666AE" w:rsidRPr="00DD54E3" w:rsidRDefault="002666AE" w:rsidP="002666AE">
            <w:pPr>
              <w:spacing w:after="0" w:line="240" w:lineRule="auto"/>
              <w:ind w:firstLine="0"/>
              <w:jc w:val="left"/>
            </w:pPr>
            <w:r w:rsidRPr="00DD54E3">
              <w:t xml:space="preserve">-Analytical modelling </w:t>
            </w:r>
          </w:p>
          <w:p w14:paraId="7D332892" w14:textId="77777777" w:rsidR="002666AE" w:rsidRPr="00DD54E3" w:rsidRDefault="002666AE" w:rsidP="002666AE">
            <w:pPr>
              <w:spacing w:after="0" w:line="240" w:lineRule="auto"/>
              <w:ind w:firstLine="0"/>
              <w:jc w:val="left"/>
            </w:pPr>
            <w:r w:rsidRPr="00DD54E3">
              <w:t>-Case study</w:t>
            </w:r>
          </w:p>
        </w:tc>
      </w:tr>
      <w:tr w:rsidR="002666AE" w:rsidRPr="00DD54E3" w14:paraId="5FC16E5E" w14:textId="77777777" w:rsidTr="006F3D0B">
        <w:trPr>
          <w:trHeight w:val="1449"/>
        </w:trPr>
        <w:tc>
          <w:tcPr>
            <w:tcW w:w="657" w:type="pct"/>
          </w:tcPr>
          <w:p w14:paraId="0A87678E" w14:textId="77777777" w:rsidR="002666AE" w:rsidRPr="00DD54E3" w:rsidRDefault="002666AE" w:rsidP="002666AE">
            <w:pPr>
              <w:spacing w:after="0" w:line="240" w:lineRule="auto"/>
              <w:ind w:firstLine="0"/>
              <w:jc w:val="left"/>
            </w:pPr>
            <w:r w:rsidRPr="00DD54E3">
              <w:t>Green supply process</w:t>
            </w:r>
          </w:p>
        </w:tc>
        <w:tc>
          <w:tcPr>
            <w:tcW w:w="992" w:type="pct"/>
          </w:tcPr>
          <w:p w14:paraId="079C64CB" w14:textId="77777777" w:rsidR="002666AE" w:rsidRPr="00DD54E3" w:rsidRDefault="002666AE" w:rsidP="002666AE">
            <w:pPr>
              <w:spacing w:after="0" w:line="240" w:lineRule="auto"/>
              <w:ind w:firstLine="0"/>
              <w:jc w:val="left"/>
            </w:pPr>
            <w:r w:rsidRPr="00DD54E3">
              <w:t>-Sustainable supplier management in HSCs</w:t>
            </w:r>
          </w:p>
          <w:p w14:paraId="15D367B0" w14:textId="77777777" w:rsidR="002666AE" w:rsidRPr="00DD54E3" w:rsidRDefault="002666AE" w:rsidP="002666AE">
            <w:pPr>
              <w:spacing w:after="0" w:line="240" w:lineRule="auto"/>
              <w:ind w:firstLine="0"/>
              <w:jc w:val="left"/>
            </w:pPr>
            <w:r w:rsidRPr="00DD54E3">
              <w:t>-Performance measurement of SHSCM</w:t>
            </w:r>
          </w:p>
        </w:tc>
        <w:tc>
          <w:tcPr>
            <w:tcW w:w="1423" w:type="pct"/>
          </w:tcPr>
          <w:p w14:paraId="6A3D774B" w14:textId="77777777" w:rsidR="002666AE" w:rsidRPr="00DD54E3" w:rsidRDefault="002666AE" w:rsidP="002666AE">
            <w:pPr>
              <w:spacing w:after="0" w:line="240" w:lineRule="auto"/>
              <w:ind w:firstLine="0"/>
              <w:jc w:val="left"/>
            </w:pPr>
            <w:r w:rsidRPr="00DD54E3">
              <w:t>-What are the widely accepted measures of sustainability in HCSs and how HSCs can evaluate their supplier from a sustainability perspective?</w:t>
            </w:r>
          </w:p>
        </w:tc>
        <w:tc>
          <w:tcPr>
            <w:tcW w:w="964" w:type="pct"/>
          </w:tcPr>
          <w:p w14:paraId="53166677" w14:textId="77777777" w:rsidR="002666AE" w:rsidRPr="00DD54E3" w:rsidRDefault="002666AE" w:rsidP="002666AE">
            <w:pPr>
              <w:spacing w:after="0" w:line="240" w:lineRule="auto"/>
              <w:ind w:firstLine="0"/>
              <w:jc w:val="left"/>
            </w:pPr>
            <w:r w:rsidRPr="00DD54E3">
              <w:t>-Legitimacy theory</w:t>
            </w:r>
          </w:p>
          <w:p w14:paraId="1D65C47D" w14:textId="77777777" w:rsidR="002666AE" w:rsidRPr="00DD54E3" w:rsidRDefault="002666AE" w:rsidP="002666AE">
            <w:pPr>
              <w:spacing w:after="0" w:line="240" w:lineRule="auto"/>
              <w:ind w:firstLine="0"/>
              <w:jc w:val="left"/>
            </w:pPr>
            <w:r w:rsidRPr="00DD54E3">
              <w:t>-Signaling theory</w:t>
            </w:r>
          </w:p>
        </w:tc>
        <w:tc>
          <w:tcPr>
            <w:tcW w:w="964" w:type="pct"/>
          </w:tcPr>
          <w:p w14:paraId="642FC068" w14:textId="77777777" w:rsidR="002666AE" w:rsidRPr="00DD54E3" w:rsidRDefault="002666AE" w:rsidP="002666AE">
            <w:pPr>
              <w:spacing w:after="0" w:line="240" w:lineRule="auto"/>
              <w:ind w:firstLine="0"/>
              <w:jc w:val="left"/>
            </w:pPr>
            <w:r w:rsidRPr="00DD54E3">
              <w:t>-Multiple criteria decision analysis</w:t>
            </w:r>
          </w:p>
          <w:p w14:paraId="16F53D2F" w14:textId="77777777" w:rsidR="002666AE" w:rsidRPr="00DD54E3" w:rsidRDefault="002666AE" w:rsidP="002666AE">
            <w:pPr>
              <w:spacing w:after="0" w:line="240" w:lineRule="auto"/>
              <w:ind w:firstLine="0"/>
              <w:jc w:val="left"/>
            </w:pPr>
            <w:r w:rsidRPr="00DD54E3">
              <w:t>-Analytical modelling</w:t>
            </w:r>
          </w:p>
          <w:p w14:paraId="59390106" w14:textId="77777777" w:rsidR="002666AE" w:rsidRPr="00DD54E3" w:rsidRDefault="002666AE" w:rsidP="002666AE">
            <w:pPr>
              <w:spacing w:after="0" w:line="240" w:lineRule="auto"/>
              <w:ind w:firstLine="0"/>
              <w:jc w:val="left"/>
            </w:pPr>
            <w:r w:rsidRPr="00DD54E3">
              <w:t>-Case study</w:t>
            </w:r>
          </w:p>
          <w:p w14:paraId="7AE931EC" w14:textId="77777777" w:rsidR="002666AE" w:rsidRPr="00DD54E3" w:rsidRDefault="002666AE" w:rsidP="002666AE">
            <w:pPr>
              <w:spacing w:after="0" w:line="240" w:lineRule="auto"/>
            </w:pPr>
          </w:p>
          <w:p w14:paraId="5F2D1668" w14:textId="77777777" w:rsidR="002666AE" w:rsidRPr="00DD54E3" w:rsidRDefault="002666AE" w:rsidP="002666AE">
            <w:pPr>
              <w:spacing w:after="0" w:line="240" w:lineRule="auto"/>
            </w:pPr>
          </w:p>
        </w:tc>
      </w:tr>
    </w:tbl>
    <w:p w14:paraId="2888D73E" w14:textId="77777777" w:rsidR="002666AE" w:rsidRPr="00DD54E3" w:rsidRDefault="002666AE" w:rsidP="002666AE">
      <w:pPr>
        <w:rPr>
          <w:lang w:val="en-GB"/>
        </w:rPr>
      </w:pPr>
    </w:p>
    <w:p w14:paraId="384B46F8" w14:textId="14FF5F4C" w:rsidR="00F34C09" w:rsidRPr="00DD54E3" w:rsidRDefault="00F34C09" w:rsidP="00F34C09">
      <w:pPr>
        <w:rPr>
          <w:lang w:val="en-GB"/>
        </w:rPr>
      </w:pPr>
    </w:p>
    <w:p w14:paraId="2A502C12" w14:textId="0D4F1A93" w:rsidR="00097A40" w:rsidRPr="00DD54E3" w:rsidRDefault="00097A40" w:rsidP="00FF1EFC">
      <w:pPr>
        <w:rPr>
          <w:color w:val="000000" w:themeColor="text1"/>
          <w:lang w:val="en-GB"/>
        </w:rPr>
        <w:sectPr w:rsidR="00097A40" w:rsidRPr="00DD54E3" w:rsidSect="00271419">
          <w:pgSz w:w="16838" w:h="11906" w:orient="landscape" w:code="9"/>
          <w:pgMar w:top="1440" w:right="1440" w:bottom="1440" w:left="1440" w:header="706" w:footer="706" w:gutter="0"/>
          <w:cols w:space="708"/>
          <w:docGrid w:linePitch="360"/>
        </w:sectPr>
      </w:pPr>
    </w:p>
    <w:p w14:paraId="118D41B0" w14:textId="3D7BCB5E" w:rsidR="00511FE5" w:rsidRPr="00DD54E3" w:rsidRDefault="00511FE5" w:rsidP="00F82879">
      <w:pPr>
        <w:pStyle w:val="Heading1"/>
        <w:rPr>
          <w:color w:val="000000" w:themeColor="text1"/>
          <w:lang w:val="en-GB"/>
        </w:rPr>
      </w:pPr>
      <w:bookmarkStart w:id="32" w:name="_Toc96268928"/>
      <w:r w:rsidRPr="00DD54E3">
        <w:rPr>
          <w:color w:val="000000" w:themeColor="text1"/>
          <w:lang w:val="en-GB"/>
        </w:rPr>
        <w:t>Conclusion</w:t>
      </w:r>
      <w:bookmarkEnd w:id="32"/>
    </w:p>
    <w:p w14:paraId="2750A9B9" w14:textId="3730312C" w:rsidR="00374928" w:rsidRPr="00DD54E3" w:rsidRDefault="0044460B" w:rsidP="00356B7E">
      <w:pPr>
        <w:rPr>
          <w:lang w:val="en-GB"/>
        </w:rPr>
      </w:pPr>
      <w:r w:rsidRPr="00DD54E3">
        <w:rPr>
          <w:lang w:val="en-GB"/>
        </w:rPr>
        <w:t>This paper provide</w:t>
      </w:r>
      <w:r w:rsidR="00407394" w:rsidRPr="00DD54E3">
        <w:rPr>
          <w:lang w:val="en-GB"/>
        </w:rPr>
        <w:t>s</w:t>
      </w:r>
      <w:r w:rsidRPr="00DD54E3">
        <w:rPr>
          <w:lang w:val="en-GB"/>
        </w:rPr>
        <w:t xml:space="preserve"> a systematic review </w:t>
      </w:r>
      <w:r w:rsidR="00451992" w:rsidRPr="00DD54E3">
        <w:rPr>
          <w:lang w:val="en-GB"/>
        </w:rPr>
        <w:t>of the research</w:t>
      </w:r>
      <w:r w:rsidR="00982534" w:rsidRPr="00DD54E3">
        <w:rPr>
          <w:lang w:val="en-GB"/>
        </w:rPr>
        <w:t xml:space="preserve"> related to</w:t>
      </w:r>
      <w:r w:rsidR="001E091D" w:rsidRPr="00DD54E3">
        <w:rPr>
          <w:lang w:val="en-GB"/>
        </w:rPr>
        <w:t xml:space="preserve"> SHSCM</w:t>
      </w:r>
      <w:r w:rsidRPr="00DD54E3">
        <w:rPr>
          <w:lang w:val="en-GB"/>
        </w:rPr>
        <w:t xml:space="preserve">. To the best of our knowledge, this is the first systematic literature </w:t>
      </w:r>
      <w:r w:rsidR="00451992" w:rsidRPr="00DD54E3">
        <w:rPr>
          <w:lang w:val="en-GB"/>
        </w:rPr>
        <w:t>review to address sustainability</w:t>
      </w:r>
      <w:r w:rsidRPr="00DD54E3">
        <w:rPr>
          <w:lang w:val="en-GB"/>
        </w:rPr>
        <w:t xml:space="preserve"> in </w:t>
      </w:r>
      <w:r w:rsidR="001154BD" w:rsidRPr="00DD54E3">
        <w:rPr>
          <w:lang w:val="en-GB"/>
        </w:rPr>
        <w:t>HSCs</w:t>
      </w:r>
      <w:r w:rsidRPr="00DD54E3">
        <w:rPr>
          <w:lang w:val="en-GB"/>
        </w:rPr>
        <w:t xml:space="preserve">. This is noteworthy given the significant increase in academic research published on </w:t>
      </w:r>
      <w:r w:rsidR="001E091D" w:rsidRPr="00DD54E3">
        <w:rPr>
          <w:lang w:val="en-GB"/>
        </w:rPr>
        <w:t xml:space="preserve">this topic </w:t>
      </w:r>
      <w:r w:rsidRPr="00DD54E3">
        <w:rPr>
          <w:lang w:val="en-GB"/>
        </w:rPr>
        <w:t xml:space="preserve">since 2018, as well as </w:t>
      </w:r>
      <w:r w:rsidR="003D2FF8" w:rsidRPr="00DD54E3">
        <w:rPr>
          <w:lang w:val="en-GB"/>
        </w:rPr>
        <w:t xml:space="preserve">the </w:t>
      </w:r>
      <w:r w:rsidRPr="00DD54E3">
        <w:rPr>
          <w:lang w:val="en-GB"/>
        </w:rPr>
        <w:t xml:space="preserve">mounting </w:t>
      </w:r>
      <w:r w:rsidR="001E091D" w:rsidRPr="00DD54E3">
        <w:rPr>
          <w:lang w:val="en-GB"/>
        </w:rPr>
        <w:t xml:space="preserve">pressure from </w:t>
      </w:r>
      <w:r w:rsidRPr="00DD54E3">
        <w:rPr>
          <w:lang w:val="en-GB"/>
        </w:rPr>
        <w:t>donor</w:t>
      </w:r>
      <w:r w:rsidR="001E091D" w:rsidRPr="00DD54E3">
        <w:rPr>
          <w:lang w:val="en-GB"/>
        </w:rPr>
        <w:t>s</w:t>
      </w:r>
      <w:r w:rsidRPr="00DD54E3">
        <w:rPr>
          <w:lang w:val="en-GB"/>
        </w:rPr>
        <w:t xml:space="preserve"> and </w:t>
      </w:r>
      <w:r w:rsidR="001E091D" w:rsidRPr="00DD54E3">
        <w:rPr>
          <w:lang w:val="en-GB"/>
        </w:rPr>
        <w:t xml:space="preserve">other </w:t>
      </w:r>
      <w:r w:rsidR="00451992" w:rsidRPr="00DD54E3">
        <w:rPr>
          <w:lang w:val="en-GB"/>
        </w:rPr>
        <w:t>stakeholders towards making</w:t>
      </w:r>
      <w:r w:rsidR="001E091D" w:rsidRPr="00DD54E3">
        <w:rPr>
          <w:lang w:val="en-GB"/>
        </w:rPr>
        <w:t xml:space="preserve"> </w:t>
      </w:r>
      <w:r w:rsidRPr="00DD54E3">
        <w:rPr>
          <w:lang w:val="en-GB"/>
        </w:rPr>
        <w:t>humanitarian operations</w:t>
      </w:r>
      <w:r w:rsidR="001E091D" w:rsidRPr="00DD54E3">
        <w:rPr>
          <w:lang w:val="en-GB"/>
        </w:rPr>
        <w:t xml:space="preserve"> more sustainable</w:t>
      </w:r>
      <w:r w:rsidRPr="00DD54E3">
        <w:rPr>
          <w:lang w:val="en-GB"/>
        </w:rPr>
        <w:t>. Our study examined 5</w:t>
      </w:r>
      <w:r w:rsidR="00D713BE" w:rsidRPr="00DD54E3">
        <w:rPr>
          <w:lang w:val="en-GB"/>
        </w:rPr>
        <w:t>5</w:t>
      </w:r>
      <w:r w:rsidRPr="00DD54E3">
        <w:rPr>
          <w:lang w:val="en-GB"/>
        </w:rPr>
        <w:t xml:space="preserve"> research papers, all of which were classified under</w:t>
      </w:r>
      <w:r w:rsidR="00540E7D" w:rsidRPr="00DD54E3">
        <w:rPr>
          <w:lang w:val="en-GB"/>
        </w:rPr>
        <w:t xml:space="preserve"> the</w:t>
      </w:r>
      <w:r w:rsidRPr="00DD54E3">
        <w:rPr>
          <w:lang w:val="en-GB"/>
        </w:rPr>
        <w:t xml:space="preserve"> </w:t>
      </w:r>
      <w:r w:rsidR="00245E43" w:rsidRPr="00DD54E3">
        <w:rPr>
          <w:lang w:val="en-GB"/>
        </w:rPr>
        <w:t xml:space="preserve">two </w:t>
      </w:r>
      <w:r w:rsidR="00004FCA" w:rsidRPr="00DD54E3">
        <w:rPr>
          <w:lang w:val="en-GB"/>
        </w:rPr>
        <w:t>categories</w:t>
      </w:r>
      <w:r w:rsidR="00245E43" w:rsidRPr="00DD54E3">
        <w:rPr>
          <w:lang w:val="en-GB"/>
        </w:rPr>
        <w:t xml:space="preserve"> of sustainable </w:t>
      </w:r>
      <w:r w:rsidR="00EC52BF" w:rsidRPr="00DD54E3">
        <w:rPr>
          <w:lang w:val="en-GB"/>
        </w:rPr>
        <w:t>disaster relief an</w:t>
      </w:r>
      <w:r w:rsidR="00245E43" w:rsidRPr="00DD54E3">
        <w:rPr>
          <w:lang w:val="en-GB"/>
        </w:rPr>
        <w:t>d</w:t>
      </w:r>
      <w:r w:rsidR="00EC52BF" w:rsidRPr="00DD54E3">
        <w:rPr>
          <w:lang w:val="en-GB"/>
        </w:rPr>
        <w:t xml:space="preserve"> </w:t>
      </w:r>
      <w:r w:rsidR="00245E43" w:rsidRPr="00DD54E3">
        <w:rPr>
          <w:lang w:val="en-GB"/>
        </w:rPr>
        <w:t xml:space="preserve">sustainable </w:t>
      </w:r>
      <w:r w:rsidR="00EC52BF" w:rsidRPr="00DD54E3">
        <w:rPr>
          <w:lang w:val="en-GB"/>
        </w:rPr>
        <w:t>development logistics</w:t>
      </w:r>
      <w:r w:rsidRPr="00DD54E3">
        <w:rPr>
          <w:lang w:val="en-GB"/>
        </w:rPr>
        <w:t>.</w:t>
      </w:r>
      <w:r w:rsidR="00374928" w:rsidRPr="00DD54E3">
        <w:rPr>
          <w:lang w:val="en-GB"/>
        </w:rPr>
        <w:t xml:space="preserve"> We categori</w:t>
      </w:r>
      <w:r w:rsidR="00ED15E8" w:rsidRPr="00DD54E3">
        <w:rPr>
          <w:lang w:val="en-GB"/>
        </w:rPr>
        <w:t>s</w:t>
      </w:r>
      <w:r w:rsidR="00374928" w:rsidRPr="00DD54E3">
        <w:rPr>
          <w:lang w:val="en-GB"/>
        </w:rPr>
        <w:t>ed the papers according to eight structural dimensions</w:t>
      </w:r>
      <w:r w:rsidR="00451992" w:rsidRPr="00DD54E3">
        <w:rPr>
          <w:lang w:val="en-GB"/>
        </w:rPr>
        <w:t>, s</w:t>
      </w:r>
      <w:r w:rsidR="00374928" w:rsidRPr="00DD54E3">
        <w:rPr>
          <w:lang w:val="en-GB"/>
        </w:rPr>
        <w:t xml:space="preserve">even of </w:t>
      </w:r>
      <w:r w:rsidR="00451992" w:rsidRPr="00DD54E3">
        <w:rPr>
          <w:lang w:val="en-GB"/>
        </w:rPr>
        <w:t xml:space="preserve">which </w:t>
      </w:r>
      <w:r w:rsidR="00374928" w:rsidRPr="00DD54E3">
        <w:rPr>
          <w:lang w:val="en-GB"/>
        </w:rPr>
        <w:t>were derived deductively from existing research</w:t>
      </w:r>
      <w:r w:rsidR="00451992" w:rsidRPr="00DD54E3">
        <w:rPr>
          <w:lang w:val="en-GB"/>
        </w:rPr>
        <w:t>. T</w:t>
      </w:r>
      <w:r w:rsidR="00374928" w:rsidRPr="00DD54E3">
        <w:rPr>
          <w:lang w:val="en-GB"/>
        </w:rPr>
        <w:t xml:space="preserve">he last </w:t>
      </w:r>
      <w:r w:rsidR="00451992" w:rsidRPr="00DD54E3">
        <w:rPr>
          <w:lang w:val="en-GB"/>
        </w:rPr>
        <w:t>dimension (the main theme</w:t>
      </w:r>
      <w:r w:rsidR="00374928" w:rsidRPr="00DD54E3">
        <w:rPr>
          <w:lang w:val="en-GB"/>
        </w:rPr>
        <w:t xml:space="preserve"> of the paper) was developed inductively based on the content of the papers in the selection.</w:t>
      </w:r>
      <w:r w:rsidR="00356B7E" w:rsidRPr="00DD54E3">
        <w:rPr>
          <w:lang w:val="en-GB"/>
        </w:rPr>
        <w:t xml:space="preserve"> </w:t>
      </w:r>
    </w:p>
    <w:p w14:paraId="7AD4603D" w14:textId="217B12DF" w:rsidR="00A17548" w:rsidRPr="00DD54E3" w:rsidRDefault="00374928" w:rsidP="00356B7E">
      <w:pPr>
        <w:rPr>
          <w:lang w:val="en-GB"/>
        </w:rPr>
      </w:pPr>
      <w:r w:rsidRPr="00DD54E3">
        <w:rPr>
          <w:lang w:val="en-GB"/>
        </w:rPr>
        <w:t>Our review</w:t>
      </w:r>
      <w:r w:rsidR="00487E5E" w:rsidRPr="00DD54E3">
        <w:rPr>
          <w:lang w:val="en-GB"/>
        </w:rPr>
        <w:t xml:space="preserve"> </w:t>
      </w:r>
      <w:r w:rsidRPr="00DD54E3">
        <w:rPr>
          <w:lang w:val="en-GB"/>
        </w:rPr>
        <w:t xml:space="preserve">contributes to </w:t>
      </w:r>
      <w:r w:rsidR="00D0535D" w:rsidRPr="00DD54E3">
        <w:rPr>
          <w:lang w:val="en-GB"/>
        </w:rPr>
        <w:t xml:space="preserve">the </w:t>
      </w:r>
      <w:r w:rsidRPr="00DD54E3">
        <w:rPr>
          <w:lang w:val="en-GB"/>
        </w:rPr>
        <w:t xml:space="preserve">practice of SHSCM </w:t>
      </w:r>
      <w:r w:rsidR="00487E5E" w:rsidRPr="00DD54E3">
        <w:rPr>
          <w:lang w:val="en-GB"/>
        </w:rPr>
        <w:t xml:space="preserve">by supporting </w:t>
      </w:r>
      <w:r w:rsidR="002B265C" w:rsidRPr="00DD54E3">
        <w:rPr>
          <w:lang w:val="en-GB"/>
        </w:rPr>
        <w:t>HO</w:t>
      </w:r>
      <w:r w:rsidR="00487E5E" w:rsidRPr="00DD54E3">
        <w:rPr>
          <w:lang w:val="en-GB"/>
        </w:rPr>
        <w:t>s</w:t>
      </w:r>
      <w:r w:rsidR="00ED15E8" w:rsidRPr="00DD54E3">
        <w:rPr>
          <w:lang w:val="en-GB"/>
        </w:rPr>
        <w:t>’</w:t>
      </w:r>
      <w:r w:rsidR="00487E5E" w:rsidRPr="00DD54E3">
        <w:rPr>
          <w:lang w:val="en-GB"/>
        </w:rPr>
        <w:t xml:space="preserve"> </w:t>
      </w:r>
      <w:r w:rsidR="00451992" w:rsidRPr="00DD54E3">
        <w:rPr>
          <w:lang w:val="en-GB"/>
        </w:rPr>
        <w:t xml:space="preserve">sustainability transitions </w:t>
      </w:r>
      <w:r w:rsidR="008A2731" w:rsidRPr="00DD54E3">
        <w:rPr>
          <w:lang w:val="en-GB"/>
        </w:rPr>
        <w:t>and providing</w:t>
      </w:r>
      <w:r w:rsidRPr="00DD54E3">
        <w:rPr>
          <w:lang w:val="en-GB"/>
        </w:rPr>
        <w:t xml:space="preserve"> them with an overview of best practices related to sustainability in HSCs. On a societal level, our study offers a better understanding of the current breadth and projected landscape of sustainability issues in humanitarian contexts. This helps donors, the public, and policymakers understand the current state of sustainability and plan effective resolutions and more informed funding allocation decisions. O</w:t>
      </w:r>
      <w:r w:rsidR="0078739E" w:rsidRPr="00DD54E3">
        <w:rPr>
          <w:lang w:val="en-GB"/>
        </w:rPr>
        <w:t>ur review</w:t>
      </w:r>
      <w:r w:rsidR="00442760" w:rsidRPr="00DD54E3">
        <w:rPr>
          <w:lang w:val="en-GB"/>
        </w:rPr>
        <w:t xml:space="preserve"> </w:t>
      </w:r>
      <w:r w:rsidRPr="00DD54E3">
        <w:rPr>
          <w:lang w:val="en-GB"/>
        </w:rPr>
        <w:t xml:space="preserve">contributes to theory </w:t>
      </w:r>
      <w:r w:rsidR="00487E5E" w:rsidRPr="00DD54E3">
        <w:rPr>
          <w:lang w:val="en-GB"/>
        </w:rPr>
        <w:t>by providing a set of</w:t>
      </w:r>
      <w:r w:rsidR="009C150E" w:rsidRPr="00DD54E3">
        <w:rPr>
          <w:lang w:val="en-GB"/>
        </w:rPr>
        <w:t xml:space="preserve"> policy</w:t>
      </w:r>
      <w:r w:rsidR="003D2FF8" w:rsidRPr="00DD54E3">
        <w:rPr>
          <w:lang w:val="en-GB"/>
        </w:rPr>
        <w:t>-</w:t>
      </w:r>
      <w:r w:rsidR="009C150E" w:rsidRPr="00DD54E3">
        <w:rPr>
          <w:lang w:val="en-GB"/>
        </w:rPr>
        <w:t xml:space="preserve">driven research </w:t>
      </w:r>
      <w:r w:rsidR="00451992" w:rsidRPr="00DD54E3">
        <w:rPr>
          <w:lang w:val="en-GB"/>
        </w:rPr>
        <w:t>directions for various</w:t>
      </w:r>
      <w:r w:rsidR="008612CF" w:rsidRPr="00DD54E3">
        <w:rPr>
          <w:lang w:val="en-GB"/>
        </w:rPr>
        <w:t xml:space="preserve"> aspects of achieving</w:t>
      </w:r>
      <w:r w:rsidR="00053813" w:rsidRPr="00DD54E3">
        <w:rPr>
          <w:lang w:val="en-GB"/>
        </w:rPr>
        <w:t xml:space="preserve"> </w:t>
      </w:r>
      <w:r w:rsidR="003D2FF8" w:rsidRPr="00DD54E3">
        <w:rPr>
          <w:lang w:val="en-GB"/>
        </w:rPr>
        <w:t xml:space="preserve">a </w:t>
      </w:r>
      <w:r w:rsidR="00053813" w:rsidRPr="00DD54E3">
        <w:rPr>
          <w:lang w:val="en-GB"/>
        </w:rPr>
        <w:t>greater level of</w:t>
      </w:r>
      <w:r w:rsidR="008612CF" w:rsidRPr="00DD54E3">
        <w:rPr>
          <w:lang w:val="en-GB"/>
        </w:rPr>
        <w:t xml:space="preserve"> </w:t>
      </w:r>
      <w:r w:rsidR="00487E5E" w:rsidRPr="00DD54E3">
        <w:rPr>
          <w:lang w:val="en-GB"/>
        </w:rPr>
        <w:t>sustainability in HSCs</w:t>
      </w:r>
      <w:r w:rsidR="008612CF" w:rsidRPr="00DD54E3">
        <w:rPr>
          <w:lang w:val="en-GB"/>
        </w:rPr>
        <w:t xml:space="preserve">. </w:t>
      </w:r>
      <w:r w:rsidR="00487E5E" w:rsidRPr="00DD54E3">
        <w:rPr>
          <w:lang w:val="en-GB"/>
        </w:rPr>
        <w:t>T</w:t>
      </w:r>
      <w:r w:rsidR="009F6DF3" w:rsidRPr="00DD54E3">
        <w:rPr>
          <w:lang w:val="en-GB"/>
        </w:rPr>
        <w:t xml:space="preserve">his </w:t>
      </w:r>
      <w:r w:rsidR="0035244E" w:rsidRPr="00DD54E3">
        <w:rPr>
          <w:lang w:val="en-GB"/>
        </w:rPr>
        <w:t xml:space="preserve">research offers </w:t>
      </w:r>
      <w:r w:rsidR="00F97D86" w:rsidRPr="00DD54E3">
        <w:rPr>
          <w:lang w:val="en-GB"/>
        </w:rPr>
        <w:t xml:space="preserve">a comprehensive </w:t>
      </w:r>
      <w:r w:rsidR="0050268A" w:rsidRPr="00DD54E3">
        <w:rPr>
          <w:lang w:val="en-GB"/>
        </w:rPr>
        <w:t xml:space="preserve">state of </w:t>
      </w:r>
      <w:r w:rsidR="008A2731" w:rsidRPr="00DD54E3">
        <w:rPr>
          <w:lang w:val="en-GB"/>
        </w:rPr>
        <w:t>research on sustainable</w:t>
      </w:r>
      <w:r w:rsidR="00451992" w:rsidRPr="00DD54E3">
        <w:rPr>
          <w:lang w:val="en-GB"/>
        </w:rPr>
        <w:t xml:space="preserve"> HSCs, identifies</w:t>
      </w:r>
      <w:r w:rsidR="00487E5E" w:rsidRPr="00DD54E3">
        <w:rPr>
          <w:lang w:val="en-GB"/>
        </w:rPr>
        <w:t xml:space="preserve"> a number of shortcomings in </w:t>
      </w:r>
      <w:r w:rsidR="00451992" w:rsidRPr="00DD54E3">
        <w:rPr>
          <w:lang w:val="en-GB"/>
        </w:rPr>
        <w:t>the literature, and</w:t>
      </w:r>
      <w:r w:rsidR="00487E5E" w:rsidRPr="00DD54E3">
        <w:rPr>
          <w:lang w:val="en-GB"/>
        </w:rPr>
        <w:t xml:space="preserve"> develops </w:t>
      </w:r>
      <w:r w:rsidR="00115A82" w:rsidRPr="00DD54E3">
        <w:rPr>
          <w:lang w:val="en-GB"/>
        </w:rPr>
        <w:t>nine</w:t>
      </w:r>
      <w:r w:rsidR="00487E5E" w:rsidRPr="00DD54E3">
        <w:rPr>
          <w:lang w:val="en-GB"/>
        </w:rPr>
        <w:t xml:space="preserve"> research propositions that will guide researchers in purs</w:t>
      </w:r>
      <w:r w:rsidR="00D0535D" w:rsidRPr="00DD54E3">
        <w:rPr>
          <w:lang w:val="en-GB"/>
        </w:rPr>
        <w:t>u</w:t>
      </w:r>
      <w:r w:rsidR="00487E5E" w:rsidRPr="00DD54E3">
        <w:rPr>
          <w:lang w:val="en-GB"/>
        </w:rPr>
        <w:t>ing important questions related to sustainability in HSCs.</w:t>
      </w:r>
    </w:p>
    <w:p w14:paraId="609A29C8" w14:textId="31271D2D" w:rsidR="00625E7B" w:rsidRPr="00DD54E3" w:rsidRDefault="00374928" w:rsidP="008D5859">
      <w:pPr>
        <w:rPr>
          <w:color w:val="000000" w:themeColor="text1"/>
        </w:rPr>
      </w:pPr>
      <w:r w:rsidRPr="00DD54E3">
        <w:rPr>
          <w:lang w:val="en-GB"/>
        </w:rPr>
        <w:t xml:space="preserve">This study is not without limitations. Despite rigorous selection criteria, it is possible that some relevant works have not been </w:t>
      </w:r>
      <w:r w:rsidR="00451992" w:rsidRPr="00DD54E3">
        <w:rPr>
          <w:lang w:val="en-GB"/>
        </w:rPr>
        <w:t>identified within the</w:t>
      </w:r>
      <w:r w:rsidRPr="00DD54E3">
        <w:rPr>
          <w:lang w:val="en-GB"/>
        </w:rPr>
        <w:t xml:space="preserve"> systematic scope of this review. </w:t>
      </w:r>
      <w:r w:rsidR="00451992" w:rsidRPr="00DD54E3">
        <w:rPr>
          <w:lang w:val="en-GB"/>
        </w:rPr>
        <w:t>Although we</w:t>
      </w:r>
      <w:r w:rsidR="00AD44DF" w:rsidRPr="00DD54E3">
        <w:rPr>
          <w:lang w:val="en-GB"/>
        </w:rPr>
        <w:t xml:space="preserve"> developed the </w:t>
      </w:r>
      <w:r w:rsidRPr="00DD54E3">
        <w:rPr>
          <w:lang w:val="en-GB"/>
        </w:rPr>
        <w:t>classification</w:t>
      </w:r>
      <w:r w:rsidR="00AD44DF" w:rsidRPr="00DD54E3">
        <w:rPr>
          <w:lang w:val="en-GB"/>
        </w:rPr>
        <w:t xml:space="preserve"> framework through an iterative process in which we identified relevant categories and assigned </w:t>
      </w:r>
      <w:r w:rsidR="00451992" w:rsidRPr="00DD54E3">
        <w:rPr>
          <w:lang w:val="en-GB"/>
        </w:rPr>
        <w:t xml:space="preserve">studies </w:t>
      </w:r>
      <w:r w:rsidR="00AD44DF" w:rsidRPr="00DD54E3">
        <w:rPr>
          <w:lang w:val="en-GB"/>
        </w:rPr>
        <w:t>to each of them</w:t>
      </w:r>
      <w:r w:rsidRPr="00DD54E3">
        <w:rPr>
          <w:lang w:val="en-GB"/>
        </w:rPr>
        <w:t>, these categori</w:t>
      </w:r>
      <w:r w:rsidR="00ED15E8" w:rsidRPr="00DD54E3">
        <w:rPr>
          <w:lang w:val="en-GB"/>
        </w:rPr>
        <w:t>s</w:t>
      </w:r>
      <w:r w:rsidRPr="00DD54E3">
        <w:rPr>
          <w:lang w:val="en-GB"/>
        </w:rPr>
        <w:t>ations remain interpretive. Statistical methods could provide additional insights into clustering the</w:t>
      </w:r>
      <w:r w:rsidR="00451992" w:rsidRPr="00DD54E3">
        <w:rPr>
          <w:lang w:val="en-GB"/>
        </w:rPr>
        <w:t xml:space="preserve"> selected studies</w:t>
      </w:r>
      <w:r w:rsidRPr="00DD54E3">
        <w:rPr>
          <w:lang w:val="en-GB"/>
        </w:rPr>
        <w:t xml:space="preserve">. Bibliometric analyses </w:t>
      </w:r>
      <w:r w:rsidR="00982534" w:rsidRPr="00DD54E3">
        <w:rPr>
          <w:lang w:val="en-GB"/>
        </w:rPr>
        <w:t xml:space="preserve">can </w:t>
      </w:r>
      <w:r w:rsidRPr="00DD54E3">
        <w:rPr>
          <w:lang w:val="en-GB"/>
        </w:rPr>
        <w:t xml:space="preserve">provide an opportunity for </w:t>
      </w:r>
      <w:r w:rsidR="00982534" w:rsidRPr="00DD54E3">
        <w:rPr>
          <w:lang w:val="en-GB"/>
        </w:rPr>
        <w:t xml:space="preserve">a more </w:t>
      </w:r>
      <w:r w:rsidRPr="00DD54E3">
        <w:rPr>
          <w:lang w:val="en-GB"/>
        </w:rPr>
        <w:t xml:space="preserve">structured analysis of the </w:t>
      </w:r>
      <w:r w:rsidR="00982534" w:rsidRPr="00DD54E3">
        <w:rPr>
          <w:lang w:val="en-GB"/>
        </w:rPr>
        <w:t xml:space="preserve">existing </w:t>
      </w:r>
      <w:r w:rsidRPr="00DD54E3">
        <w:rPr>
          <w:lang w:val="en-GB"/>
        </w:rPr>
        <w:t>literature.</w:t>
      </w:r>
      <w:sdt>
        <w:sdtPr>
          <w:rPr>
            <w:color w:val="000000" w:themeColor="text1"/>
          </w:rPr>
          <w:alias w:val="To edit, see citavi.com/edit"/>
          <w:tag w:val="CitaviPlaceholder#bee78504-a842-4ebb-8dd3-8ec291c83e61"/>
          <w:id w:val="438106162"/>
          <w:placeholder>
            <w:docPart w:val="B2C1B5CFF02E4304BF1EB933531B0528"/>
          </w:placeholder>
        </w:sdtPr>
        <w:sdtContent>
          <w:r w:rsidR="00625E7B" w:rsidRPr="00DD54E3">
            <w:rPr>
              <w:noProof/>
              <w:color w:val="000000" w:themeColor="text1"/>
            </w:rPr>
            <w:fldChar w:fldCharType="begin"/>
          </w:r>
          <w:r w:rsidR="00000602" w:rsidRPr="00DD54E3">
            <w:rPr>
              <w:noProof/>
              <w:color w:val="000000" w:themeColor="text1"/>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wYmRhNDkzLTg3MDItNGJhNi05MmUzLTZkNjI0MDkxYTUyOSIsIlJlZmVyZW5jZUlkIjoiOTZkNmQyMDMtZWUzMS00OTM0LWI4YWYtMjZlOTFiZDAxOTgyIiwiQmli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plcmluIiwiTGFzdE5hbWUiOiJUYXNuaW0iLCJQcm90ZWN0ZWQiOmZhbHNlLCJTZXgiOjAsIkNyZWF0ZWRCeSI6Il9BTEkiLCJDcmVhdGVkT24iOiIyMDIyLTAxLTMxVDAzOjI1OjAzIiwiTW9kaWZpZWRCeSI6Il9BTEkiLCJJZCI6IjZmODA5YzM1LTVkZWEtNDE4ZC04ZjA1LTM2YTcwYTllZjMxNiIsIk1vZGlmaWVkT24iOiIyMDIyLTAxLTMxVDAzOjI1OjAzIiwiUHJvamVjdCI6eyIkaWQiOiI1IiwiJHR5cGUiOiJTd2lzc0FjYWRlbWljLkNpdGF2aS5Qcm9qZWN0LCBTd2lzc0FjYWRlbWljLkNpdGF2aSJ9fSx7IiRpZCI6IjYiLCIkdHlwZSI6IlN3aXNzQWNhZGVtaWMuQ2l0YXZpLlBlcnNvbiwgU3dpc3NBY2FkZW1pYy5DaXRhdmkiLCJGaXJzdE5hbWUiOiJBYnUiLCJMYXN0TmFtZSI6IkhhbWlkIiwiTWlkZGxlTmFtZSI6IkJha2FyIEEuIiwiUHJvdGVjdGVkIjpmYWxzZSwiU2V4IjowLCJDcmVhdGVkQnkiOiJfQUxJIiwiQ3JlYXRlZE9uIjoiMjAyMi0wMS0zMVQwMzoyNTowMyIsIk1vZGlmaWVkQnkiOiJfQUxJIiwiSWQiOiJhNDk4NWQ2My03ZjJkLTQ3MTUtODkyOC0wNTFhOWY2NWYzN2MiLCJNb2RpZmllZE9uIjoiMjAyMi0wMS0zMVQwMzoyNTowMyIsIlByb2plY3QiOnsiJHJlZiI6IjUifX0seyIkaWQiOiI3IiwiJHR5cGUiOiJTd2lzc0FjYWRlbWljLkNpdGF2aS5QZXJzb24sIFN3aXNzQWNhZGVtaWMuQ2l0YXZpIiwiRmlyc3ROYW1lIjoiWW9nZXNoIiwiTGFzdE5hbWUiOiJEd2l2ZWRpIiwiTWlkZGxlTmFtZSI6IksuIiwiUHJvdGVjdGVkIjpmYWxzZSwiU2V4IjowLCJDcmVhdGVkQnkiOiJfQUxJIiwiQ3JlYXRlZE9uIjoiMjAyMi0wMS0zMVQwMzoyNTowMyIsIk1vZGlmaWVkQnkiOiJfQUxJIiwiSWQiOiIyODI1YTkzOS1jN2Q2LTQyMjYtYmVkNy02MmJjNzBjZWQyNDAiLCJNb2RpZmllZE9uIjoiMjAyMi0wMS0zMVQwMzoyNTowMyIsIlByb2plY3QiOnsiJHJlZiI6IjUifX0seyIkaWQiOiI4IiwiJHR5cGUiOiJTd2lzc0FjYWRlbWljLkNpdGF2aS5QZXJzb24sIFN3aXNzQWNhZGVtaWMuQ2l0YXZpIiwiRmlyc3ROYW1lIjoiTWFobXVkIiwiTGFzdE5hbWUiOiJTaGFyZWVmIiwiTWlkZGxlTmFtZSI6IkEuIiwiUHJvdGVjdGVkIjpmYWxzZSwiU2V4IjoyLCJDcmVhdGVkQnkiOiJfQUxJIiwiQ3JlYXRlZE9uIjoiMjAyMi0wMS0zMVQwMzoyNTowMyIsIk1vZGlmaWVkQnkiOiJfQUxJIiwiSWQiOiJkMzc1MmMxOC03NmYwLTQyODAtOTdhZC1jMDM4YWE3MWZiOTYiLCJNb2RpZmllZE9uIjoiMjAyMi0wMS0zMVQwMzoyNTowMyIsIlByb2plY3QiOnsiJHJlZiI6IjUifX1dLCJDaXRhdGlvbktleSI6IlRhc25pbSBldCBhbC4gMjAyMiIsIkNpdGF0aW9uS2V5VXBkYXRlVHlwZSI6MCwiQ29sbGFib3JhdG9ycyI6W3siJHJlZiI6IjQifSx7IiRyZWYiOiI2In0seyIkcmVmIjoiNyJ9LHsiJHJlZiI6IjgifV0sIkN1c3RvbUZpZWxkMSI6IjAiLCJDdXN0b21GaWVsZDIiOiJFbXBpcmljYWwiLCJDdXN0b21GaWVsZDMiOiJTdWRkZW4tb25zZXQiLCJDdXN0b21GaWVsZDQiOiJEaXNhc3RlciByZWxpZWYiLCJDdXN0b21GaWVsZDUiOiJSZXNwb25zZSIsIkN1c3RvbUZpZWxkNiI6IkNhc2Ugc3R1ZHkiLCJDdXN0b21GaWVsZDciOiJOb3QgU3BlY2lmaWMiLCJDdXN0b21GaWVsZDgiOiJOb3QgU3BlY2lmaWMiLCJDdXN0b21GaWVsZDkiOiJNYWxheXNpYSIsIkRvaSI6IjEwLjExMDgvSkhMU0NNLTA3LTIwMjEtMDA2M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hbmd1YWdlIjoiZW4iLCJMYW5ndWFnZUNvZGUiOiJlbiI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lbWVyYWxkLmNvbS9pbnNpZ2h0L2NvbnRlbnQvZG9pLzEwLjExMDgvSkhMU0NNLTA3LTIwMjEtMDA2Mi9mdWxsL2h0bWwiLCJVcmlTdHJpbmciOiJodHRwczovL3d3dy5lbWVyYWxkLmNvbS9pbnNpZ2h0L2NvbnRlbnQvZG9pLzEwLjExMDgvSkhMU0NNLTA3LTIwMjEtMDA2Mi9mdWxsL2h0bWw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QiLCJNb2RpZmllZEJ5IjoiX0Fuam9tc2hvYWUiLCJJZCI6ImYxNTk1NzQyLTI4MTQtNDRhNS04ZDAxLTg0YjNiNTc0ZmY1YSIsIk1vZGlmaWVkT24iOiIyMDIyLTAzLTExVDA2OjMzOjA0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EwOC9KSExTQ00tMDctMjAyMS0wMDYyIiwiVXJpU3RyaW5nIjoiaHR0cHM6Ly9kb2kub3JnLzEwLjExMDgvSkhMU0NNLTA3LTIwMjEtMDA2Mi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S0zMVQwMzoyNTowMyIsIk1vZGlmaWVkQnkiOiJfQUxJIiwiSWQiOiIyYzJhNTAyOC1hM2YxLTRjYzAtODk4ZC1lODI3OGZmMjA5ZjYiLCJNb2RpZmllZE9uIjoiMjAyMi0wMS0zMVQwMzoyNTow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mh0dHBzOi8vd3d3LmVtZXJhbGQuY29tL2luc2lnaHQvY29udGVudC9kb2kvMTAuMTEwOC9KSExTQ00tMDctMjAyMS0wMDYyL2Z1bGwvcGRmP3V0bV9zb3VyY2U9cnNzJnV0bV9tZWRpdW09ZmVlZCZ1dG1fY2FtcGFpZ249cnNzX2pvdXJuYWxMYXRlc3QiLCJVcmlTdHJpbmciOiJodHRwczovL3d3dy5lbWVyYWxkLmNvbS9pbnNpZ2h0L2NvbnRlbnQvZG9pLzEwLjExMDgvSkhMU0NNLTA3LTIwMjEtMDA2Mi9mdWxsL3BkZj91dG1fc291cmNlPXJzcyZ1dG1fbWVkaXVtPWZlZWQmdXRtX2NhbXBhaWduPXJzc19qb3VybmFsTGF0ZXN0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yLTAxLTMxVDAzOjI1OjAzIiwiTW9kaWZpZWRCeSI6Il9BTEkiLCJJZCI6IjRlYWM1MmVkLWNkYTQtNDNiOS04NzkzLTAxNDU0MWQ0MDkwNyIsIk1vZGlmaWVkT24iOiIyMDIyLTAxLTMxVDAzOjI1OjAzIiwiUHJvamVjdCI6eyIkcmVmIjoiNSJ9fSx7IiRpZCI6IjE5IiwiJHR5cGUiOiJTd2lzc0FjYWRlbWljLkNpdGF2aS5Mb2NhdGlvbiwgU3dpc3NBY2FkZW1pYy5DaXRhdmkiLCJBZGRyZXNzIjp7IiRpZCI6IjIwIiwiJHR5cGUiOiJTd2lzc0FjYWRlbWljLkNpdGF2aS5MaW5rZWRSZXNvdXJjZSwgU3dpc3NBY2FkZW1pYy5DaXRhdmkiLCJMaW5rZWRSZXNvdXJjZVR5cGUiOjUsIk9yaWdpbmFsU3RyaW5nIjoiaHR0cHM6Ly93d3cuZW1lcmFsZC5jb20vaW5zaWdodC9jb250ZW50L2RvaS8xMC4xMTA4L0pITFNDTS0wNy0yMDIxLTAwNjIvZnVsbC9odG1sP3V0bV9zb3VyY2U9cnNzJnV0bV9tZWRpdW09ZmVlZCZ1dG1fY2FtcGFpZ249cnNzX2pvdXJuYWxMYXRlc3QiLCJVcmlTdHJpbmciOiJodHRwczovL3d3dy5lbWVyYWxkLmNvbS9pbnNpZ2h0L2NvbnRlbnQvZG9pLzEwLjExMDgvSkhMU0NNLTA3LTIwMjEtMDA2Mi9mdWxsL2h0bWw/dXRtX3NvdXJjZT1yc3MmdXRtX21lZGl1bT1mZWVkJnV0bV9jYW1wYWlnbj1yc3Nfam91cm5hbExhdGVzdC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TEkiLCJDcmVhdGVkT24iOiIyMDIyLTAxLTMxVDAzOjI1OjAzIiwiTW9kaWZpZWRCeSI6Il9BTEkiLCJJZCI6ImYwNWE5MmE0LWExZWQtNGE4Zi1iOTRhLTMwNDRkMGE1YjUwMSIsIk1vZGlmaWVkT24iOiIyMDIyLTAxLTMxVDAzOjI1OjAzIiwiUHJvamVjdCI6eyIkcmVmIjoiNSJ9fV0sIk51bWJlciI6IjIiLCJPbmxpbmVBZGRyZXNzIjoiaHR0cHM6Ly93d3cuZW1lcmFsZC5jb20vaW5zaWdodC9jb250ZW50L2RvaS8xMC4xMTA4L0pITFNDTS0wNy0yMDIxLTAwNjIvZnVsbC9wZGY/dXRtX3NvdXJjZT1yc3MmdXRtX21lZGl1bT1mZWVkJnV0bV9jYW1wYWlnbj1yc3Nfam91cm5hbExhdGVzdCIsIk9yZ2FuaXphdGlvbnMiOltdLCJPdGhlcnNJbnZvbHZlZCI6W10sIlBhZ2VSYW5nZSI6IjxzcD5cclxuICA8bj4yODU8L24+XHJcbiAgPGluPnRydWU8L2luPlxyXG4gIDxvcz4yODU8L29zPlxyXG4gIDxwcz4yODU8L3BzPlxyXG48L3NwPlxyXG48ZXA+XHJcbiAgPG4+MzA0PC9uPlxyXG4gIDxpbj50cnVlPC9pbj5cclxuICA8b3M+MzA0PC9vcz5cclxuICA8cHM+MzA0PC9wcz5cclxuPC9lcD5cclxuPG9zPjI4NS0zMDQ8L29zPiIsIlBlcmlvZGljYWwiOnsiJGlkIjoiMjI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z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UYXNuaW0sIEhhbWlkIGV0IGFsLiAyMDIyIOKAkyBTdXN0YWluYWJsZSBkaXNhc3RlciBzdXBwbHkgY2hhaW4gbWFuYWdlbWVudCIsIlNob3J0VGl0bGVVcGRhdGVUeXBlIjowLCJTb3VyY2VPZkJpYmxpb2dyYXBoaWNJbmZvcm1hdGlvbiI6IkNyb3NzUmVmIiwiU3RhdGljSWRzIjpbIjBjOTVhOTU5LTQ4MzgtNDhkNS1hMGMwLWY4OWM1ZmE0MjExMiJdLCJUYWJsZU9mQ29udGVudHNDb21wbGV4aXR5IjowLCJUYWJsZU9mQ29udGVudHNTb3VyY2VUZXh0Rm9ybWF0IjowLCJUYXNrcyI6W10sIlRpdGxlIjoiU3VzdGFpbmFibGUgZGlzYXN0ZXIgc3VwcGx5IGNoYWluIG1hbmFnZW1lbnQgZm9yIHJlbGllZiBvcGVyYXRpb25zIGluIEJhbmdsYWRlc2giLCJUcmFuc2xhdG9ycyI6W10sIlZvbHVtZSI6IjEyIiwiWWVhciI6IjIwMjIiLCJZZWFyUmVzb2x2ZWQiOiIyMDIyIiwiQ3JlYXRlZEJ5IjoiX0FMSSIsIkNyZWF0ZWRPbiI6IjIwMjItMDEtMzFUMDM6MjU6MDIiLCJNb2RpZmllZEJ5IjoiX0FsaSIsIklkIjoiOTZkNmQyMDMtZWUzMS00OTM0LWI4YWYtMjZlOTFiZDAxOTgyIiwiTW9kaWZpZWRPbiI6IjIwMjMtMTAtMDJUMjI6Mjk6MTUiLCJQcm9qZWN0Ijp7IiRyZWYiOiI1In19LCJVc2VOdW1iZXJpbmdUeXBlT2ZQYXJlbnREb2N1bWVudCI6ZmFsc2V9LHsiJGlkIjoiMjQiLCIkdHlwZSI6IlN3aXNzQWNhZGVtaWMuQ2l0YXZpLkNpdGF0aW9ucy5Xb3JkUGxhY2Vob2xkZXJFbnRyeSwgU3dpc3NBY2FkZW1pYy5DaXRhdmkiLCJJZCI6IjcyNTQ3NWZhLWE3YjUtNGU2Ny04NmIwLTRmOTQ1MGJjZmJjNCIsIlJlZmVyZW5jZUlkIjoiNWYwZDVkOGQtMjgyOC00OGFlLWEzYWUtMWYzOGE1OGM2NTI5IiwiQmliT25seSI6dHJ1ZSwiUmVmZXJlbmNlIjp7IiRpZCI6IjI1IiwiJHR5cGUiOiJTd2lzc0FjYWRlbWljLkNpdGF2aS5SZWZlcmVuY2UsIFN3aXNzQWNhZGVtaWMuQ2l0YXZpIiwiQWJzdHJhY3RDb21wbGV4aXR5IjowLCJBYnN0cmFjdFNvdXJjZVRleHRGb3JtYXQiOjAsIkF1dGhvcnMiOlt7IiRpZCI6IjI2IiwiJHR5cGUiOiJTd2lzc0FjYWRlbWljLkNpdGF2aS5QZXJzb24sIFN3aXNzQWNhZGVtaWMuQ2l0YXZpIiwiRmlyc3ROYW1lIjoiSm9uIiwiTGFzdE5hbWUiOiJTdGF1ZmZlciIsIk1pZGRsZU5hbWUiOiJNLiIsIlByb3RlY3RlZCI6ZmFsc2UsIlNleCI6MiwiQ3JlYXRlZEJ5IjoiX0FMSSIsIkNyZWF0ZWRPbiI6IjIwMjItMDktMDFUMTQ6MzQ6NTgiLCJNb2RpZmllZEJ5IjoiX0FMSSIsIklkIjoiM2Y1YzY2MTctOTJkOS00ODAyLTlhOTktYzgwYTM0NmM5YTgxIiwiTW9kaWZpZWRPbiI6IjIwMjItMDktMDFUMTQ6MzQ6NTgiLCJQcm9qZWN0Ijp7IiRyZWYiOiI1In19LHsiJGlkIjoiMjciLCIkdHlwZSI6IlN3aXNzQWNhZGVtaWMuQ2l0YXZpLlBlcnNvbiwgU3dpc3NBY2FkZW1pYy5DaXRhdmkiLCJGaXJzdE5hbWUiOiJNYW5vaiIsIkxhc3ROYW1lIjoiVmFuYWpha3VtYXJpIiwiUHJvdGVjdGVkIjpmYWxzZSwiU2V4IjowLCJDcmVhdGVkQnkiOiJfQUxJIiwiQ3JlYXRlZE9uIjoiMjAyMi0wOS0wMVQxNDozNDo1OCIsIk1vZGlmaWVkQnkiOiJfQUxJIiwiSWQiOiJmZDEzMjhiZC1jMzY1LTQ0Y2YtOGNlMy01YmIwZGIxZjY3NjQiLCJNb2RpZmllZE9uIjoiMjAyMi0wOS0wMVQxNDozNDo1OCIsIlByb2plY3QiOnsiJHJlZiI6IjUifX0seyIkaWQiOiIyOCIsIiR0eXBlIjoiU3dpc3NBY2FkZW1pYy5DaXRhdmkuUGVyc29uLCBTd2lzc0FjYWRlbWljLkNpdGF2aSIsIkZpcnN0TmFtZSI6IlN1Ym9kaGEiLCJMYXN0TmFtZSI6Ikt1bWFyIiwiUHJvdGVjdGVkIjpmYWxzZSwiU2V4IjowLCJDcmVhdGVkQnkiOiJfQUxJIiwiQ3JlYXRlZE9uIjoiMjAyMi0wOS0wMVQxNDozNDo1OCIsIk1vZGlmaWVkQnkiOiJfQUxJIiwiSWQiOiI3OGZiNzRmZi03YjYxLTQ2MTEtOGMzZi0wMWU2YWM2Yjk1ZmEiLCJNb2RpZmllZE9uIjoiMjAyMi0wOS0wMVQxNDozNDo1OCIsIlByb2plY3QiOnsiJHJlZiI6IjUifX0seyIkaWQiOiIyOSIsIiR0eXBlIjoiU3dpc3NBY2FkZW1pYy5DaXRhdmkuUGVyc29uLCBTd2lzc0FjYWRlbWljLkNpdGF2aSIsIkZpcnN0TmFtZSI6IlRoZXJlc2EiLCJMYXN0TmFtZSI6Ik1hbmdhcG9yYSIsIlByb3RlY3RlZCI6ZmFsc2UsIlNleCI6MSwiQ3JlYXRlZEJ5IjoiX0FMSSIsIkNyZWF0ZWRPbiI6IjIwMjItMDktMDFUMTQ6MzQ6NTgiLCJNb2RpZmllZEJ5IjoiX0FMSSIsIklkIjoiYTNjZTY2NjEtYTg0Ny00NmU0LWI0YzEtMTY2YTQyNDU3MjYyIiwiTW9kaWZpZWRPbiI6IjIwMjItMDktMDFUMTQ6MzQ6NTgiLCJQcm9qZWN0Ijp7IiRyZWYiOiI1In19XSwiQ2l0YXRpb25LZXlVcGRhdGVUeXBlIjowLCJDb2xsYWJvcmF0b3JzIjpbXSwiQ3VzdG9tRmllbGQxIjoiMiIsIkN1c3RvbUZpZWxkMiI6IkFuYWx5dGljYWwiLCJDdXN0b21GaWVsZDMiOiJCb3RoIG9yIG5vdCBzcGVjaWZpYyIsIkN1c3RvbUZpZWxkNCI6IkRldmVsb3BtZW50IGFpZCIsIkN1c3RvbUZpZWxkNSI6IlJlY292ZXJ5IiwiQ3VzdG9tRmllbGQ2IjoiQW5hbHl0aWNhbCBtb2RlbGluZyIsIkN1c3RvbUZpZWxkNyI6IlNvY2lhbCtFY29ub21pYyIsIkN1c3RvbUZpZWxkOCI6Ik5vdCBTcGVjaWZpYyIsIkN1c3RvbUZpZWxkOSI6IlVuaXRlZCBTdGF0ZXMiLCJEb2kiOiIxMC4xMTExL3BvbXMuMTM2NjMiLCJFZGl0b3JzIjpbXSwiRXZhbHVhdGlvbkNvbXBsZXhpdHkiOjAsIkV2YWx1YXRpb25Tb3VyY2VUZXh0Rm9ybWF0IjowLCJHcm91cHMiOltdLCJIYXNMYWJlbDEiOmZhbHNlLCJIYXNMYWJlbDIiOnRydWUsIktleXdvcmRzIjpbXSwiTG9jYXRpb25zIjpbeyIkaWQiOiIzMCIsIiR0eXBlIjoiU3dpc3NBY2FkZW1pYy5DaXRhdmkuTG9jYXRpb24sIFN3aXNzQWNhZGVtaWMuQ2l0YXZpIiwiQWRkcmVzcyI6eyIkaWQiOiIzMSIsIiR0eXBlIjoiU3dpc3NBY2FkZW1pYy5DaXRhdmkuTGlua2VkUmVzb3VyY2UsIFN3aXNzQWNhZGVtaWMuQ2l0YXZpIiwiTGlua2VkUmVzb3VyY2VUeXBlIjo1LCJPcmlnaW5hbFN0cmluZyI6Imh0dHBzOi8vd3d3LnNjb3B1cy5jb20vaW53YXJkL3JlY29yZC51cmk/ZWlkPTItczIuMC04NTEyMzk4MTk3NyZkb2k9MTAuMTExMSUyZnBvbXMuMTM2NjMmcGFydG5lcklEPTQwJm1kNT1iYzFmZWE5YjQ5ZDE5OWFmOWIzY2Q2ZDdiM2FmOGY3ZCIsIlVyaVN0cmluZyI6Imh0dHBzOi8vd3d3LnNjb3B1cy5jb20vaW53YXJkL3JlY29yZC51cmk/ZWlkPTItczIuMC04NTEyMzk4MTk3NyZkb2k9MTAuMTExMSUyZnBvbXMuMTM2NjMmcGFydG5lcklEPTQwJm1kNT1iYzFmZWE5YjQ5ZDE5OWFmOWIzY2Q2ZDdiM2FmOGY3ZCIsIkxpbmtlZFJlc291cmNlU3RhdHVzIjo4LCJQcm9wZXJ0aWVzIjp7IiRpZCI6IjM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OS0wMVQxMzoyNTozMiIsIk1vZGlmaWVkQnkiOiJfQUxJIiwiSWQiOiIyODQ5NDZjNi0xMjYzLTQ4ZWEtOWIyYy1mNWYxOTU4ZDU0YmMiLCJNb2RpZmllZE9uIjoiMjAyMi0wOS0wMVQxMzoyNTozMiIsIlByb2plY3QiOnsiJHJlZiI6IjUifX0seyIkaWQiOiIzMyIsIiR0eXBlIjoiU3dpc3NBY2FkZW1pYy5DaXRhdmkuTG9jYXRpb24sIFN3aXNzQWNhZGVtaWMuQ2l0YXZpIiwiQWRkcmVzcyI6eyIkaWQiOiIzNCIsIiR0eXBlIjoiU3dpc3NBY2FkZW1pYy5DaXRhdmkuTGlua2VkUmVzb3VyY2UsIFN3aXNzQWNhZGVtaWMuQ2l0YXZpIiwiTGlua2VkUmVzb3VyY2VUeXBlIjo1LCJPcmlnaW5hbFN0cmluZyI6IjEwLjExMTEvcG9tcy4xMzY2MyIsIlVyaVN0cmluZyI6Imh0dHBzOi8vZG9pLm9yZy8xMC4xMTExL3BvbXMuMTM2NjMiLCJMaW5rZWRSZXNvdXJjZVN0YXR1cyI6OCwiUHJvcGVydGllcyI6eyIkaWQiOiIz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FUMTM6MjU6MzIiLCJNb2RpZmllZEJ5IjoiX0FMSSIsIklkIjoiMDAzMjkxY2ItYjRhMC00Y2Y0LWIyYmUtODA0YTZiYjMxNmRjIiwiTW9kaWZpZWRPbiI6IjIwMjItMDktMDFUMTM6MjU6MzIiLCJQcm9qZWN0Ijp7IiRyZWYiOiI1In19XSwiTnVtYmVyIjoiNCIsIk9ubGluZUFkZHJlc3MiOiJodHRwczovL3d3dy5zY29wdXMuY29tL2lud2FyZC9yZWNvcmQudXJpP2VpZD0yLXMyLjAtODUxMjM5ODE5NzcmZG9pPTEwLjExMTElMmZwb21zLjEzNjYzJnBhcnRuZXJJRD00MCZtZDU9YmMxZmVhOWI0OWQxOTlhZjliM2NkNmQ3YjNhZjhmN2QiLCJPcmdhbml6YXRpb25zIjpbXSwiT3RoZXJzSW52b2x2ZWQiOltdLCJQYWdlQ291bnQiOiIyMCIsIlBhZ2VSYW5nZSI6IjxzcD5cclxuICA8bj4xODAyPC9uPlxyXG4gIDxpbj50cnVlPC9pbj5cclxuICA8b3M+MTgwMjwvb3M+XHJcbiAgPHBzPjE4MDI8L3BzPlxyXG48L3NwPlxyXG48ZXA+XHJcbiAgPG4+MTgyMTwvbj5cclxuICA8aW4+dHJ1ZTwvaW4+XHJcbiAgPG9zPjE4MjE8L29zPlxyXG4gIDxwcz4xODIxPC9wcz5cclxuPC9lcD5cclxuPG9zPjE4MDItMTgyMTwvb3M+IiwiUGVyaW9kaWNhbCI6eyIkaWQiOiIzNi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M3IiwiJHR5cGUiOiJTd2lzc0FjYWRlbWljLkNpdGF2aS5QdWJsaXNoZXIsIFN3aXNzQWNhZGVtaWMuQ2l0YXZpIiwiTmFtZSI6IkpvaG4gV2lsZXkgYW5kIFNvbnMgSW5jIiwiUHJvdGVjdGVkIjpmYWxzZSwiQ3JlYXRlZEJ5IjoiX0FMSSIsIkNyZWF0ZWRPbiI6IjIwMjItMDktMDFUMDg6MzY6NTMiLCJNb2RpZmllZEJ5IjoiX0FMSSIsIklkIjoiNzRiZGQxNTctNWU2ZS00MmJmLTgwODEtYTE3NmY0N2M5ODE4IiwiTW9kaWZpZWRPbiI6IjIwMjItMDktMDFUMDg6MzY6NTMiLCJQcm9qZWN0Ijp7IiRyZWYiOiI1In19XSwiUXVvdGF0aW9ucyI6W10sIlJlZmVyZW5jZVR5cGUiOiJKb3VybmFsQXJ0aWNsZSIsIlNob3J0VGl0bGUiOiJTdGF1ZmZlciwgVmFuYWpha3VtYXJpIGV0IGFsLiAyMDIyIOKAkyBBY2hpZXZpbmcgZXF1aXRhYmxlIGZvb2Qgc2VjdXJpdHkiLCJTaG9ydFRpdGxlVXBkYXRlVHlwZSI6MCwiU291cmNlT2ZCaWJsaW9ncmFwaGljSW5mb3JtYXRpb24iOiJDcm9zc1JlZiIsIlN0YXRpY0lkcyI6WyJmYWY2ZDE5OS01YWJlLTQ3ZjMtYTY4NS0yMmFiZmQwMDM5ODgiXSwiVGFibGVPZkNvbnRlbnRzQ29tcGxleGl0eSI6MCwiVGFibGVPZkNvbnRlbnRzU291cmNlVGV4dEZvcm1hdCI6MCwiVGFza3MiOltdLCJUaXRsZSI6IkFjaGlldmluZyBlcXVpdGFibGUgZm9vZCBzZWN1cml0eTogSG93IGNhbiBmb29kIGJhbmsgbW9iaWxlIHBhbnRyaWVzIGZpbGwgdGhpcyBodW1hbml0YXJpYW4gbmVlZCIsIlRyYW5zbGF0b3JzIjpbXSwiVm9sdW1lIjoiMzEiLCJZZWFyIjoiMjAyMiIsIlllYXJSZXNvbHZlZCI6IjIwMjIiLCJDcmVhdGVkQnkiOiJfQUxJIiwiQ3JlYXRlZE9uIjoiMjAyMi0wOS0wMVQxMzoyNTozMiIsIk1vZGlmaWVkQnkiOiJfQWxpIiwiSWQiOiI1ZjBkNWQ4ZC0yODI4LTQ4YWUtYTNhZS0xZjM4YTU4YzY1MjkiLCJNb2RpZmllZE9uIjoiMjAyMy0xMC0wMlQyMjoyOToxNSIsIlByb2plY3QiOnsiJHJlZiI6IjUifX0sIlVzZU51bWJlcmluZ1R5cGVPZlBhcmVudERvY3VtZW50IjpmYWxzZX0seyIkaWQiOiIzOCIsIiR0eXBlIjoiU3dpc3NBY2FkZW1pYy5DaXRhdmkuQ2l0YXRpb25zLldvcmRQbGFjZWhvbGRlckVudHJ5LCBTd2lzc0FjYWRlbWljLkNpdGF2aSIsIklkIjoiNjVmY2ZiZjItOGEwZS00MTQ2LWExYTEtMjQxMTBiOGIyYTk4IiwiUmVmZXJlbmNlSWQiOiJhZjg4YzUzOS1lNzY5LTRlM2EtOGQyZC1hMmE1ZDMwYmMyNmUiLCJCaWJPbmx5Ijp0cnVlLCJSZWZlcmVuY2UiOnsiJGlkIjoiMzkiLCIkdHlwZSI6IlN3aXNzQWNhZGVtaWMuQ2l0YXZpLlJlZmVyZW5jZSwgU3dpc3NBY2FkZW1pYy5DaXRhdmkiLCJBYnN0cmFjdENvbXBsZXhpdHkiOjAsIkFic3RyYWN0U291cmNlVGV4dEZvcm1hdCI6MCwiQXV0aG9ycyI6W3siJGlkIjoiNDAiLCIkdHlwZSI6IlN3aXNzQWNhZGVtaWMuQ2l0YXZpLlBlcnNvbiwgU3dpc3NBY2FkZW1pYy5DaXRhdmkiLCJGaXJzdE5hbWUiOiJBbmNoYWwiLCJMYXN0TmFtZSI6IlBhdGlsIiwiUHJvdGVjdGVkIjpmYWxzZSwiU2V4IjowLCJDcmVhdGVkQnkiOiJfQWxpIiwiQ3JlYXRlZE9uIjoiMjAyMS0wMi0xNFQwOTo0MDozOCIsIk1vZGlmaWVkQnkiOiJfQWxpIiwiSWQiOiI1MzBlMjA5Ni0zYmY1LTQ3MjQtYjgyMC1hM2E5MzRhMWE0ZjMiLCJNb2RpZmllZE9uIjoiMjAyMS0wMi0xNFQwOTo0MDozOCIsIlByb2plY3QiOnsiJHJlZiI6IjUifX0seyIkaWQiOiI0MSIsIiR0eXBlIjoiU3dpc3NBY2FkZW1pYy5DaXRhdmkuUGVyc29uLCBTd2lzc0FjYWRlbWljLkNpdGF2aSIsIkZpcnN0TmFtZSI6IlZpcHVsZXNoIiwiTGFzdE5hbWUiOiJTaGFyZGVvIiwiUHJvdGVjdGVkIjpmYWxzZSwiU2V4IjowLCJDcmVhdGVkQnkiOiJfQWxpIiwiQ3JlYXRlZE9uIjoiMjAyMS0wMi0xNFQwOTo0MDozOCIsIk1vZGlmaWVkQnkiOiJfQWxpIiwiSWQiOiI3YmVjNDIxOS04MjJkLTRjYjEtOTM4My1kZGYxZDIyYWVhOTIiLCJNb2RpZmllZE9uIjoiMjAyMS0wMi0xNFQwOTo0MDozOCIsIlByb2plY3QiOnsiJHJlZiI6IjUifX0seyIkaWQiOiI0MiIsIiR0eXBlIjoiU3dpc3NBY2FkZW1pYy5DaXRhdmkuUGVyc29uLCBTd2lzc0FjYWRlbWljLkNpdGF2aSIsIkZpcnN0TmFtZSI6IkFzaGlzaCIsIkxhc3ROYW1lIjoiRHdpdmVkaSIsIlByb3RlY3RlZCI6ZmFsc2UsIlNleCI6MCwiQ3JlYXRlZEJ5IjoiX0FBIiwiQ3JlYXRlZE9uIjoiMjAyMS0wNS0yMFQwODo0Mjo1OCIsIk1vZGlmaWVkQnkiOiJfQUEiLCJJZCI6IjM4NjBiODVjLTk3YWQtNDhkNC04NDY4LWZhZGY4MjliMzM2OSIsIk1vZGlmaWVkT24iOiIyMDIxLTA1LTIwVDA4OjQyOjU4IiwiUHJvamVjdCI6eyIkcmVmIjoiNSJ9fSx7IiRpZCI6IjQzIiwiJHR5cGUiOiJTd2lzc0FjYWRlbWljLkNpdGF2aS5QZXJzb24sIFN3aXNzQWNhZGVtaWMuQ2l0YXZpIiwiRmlyc3ROYW1lIjoiSml0ZW5kcmEiLCJMYXN0TmFtZSI6Ik1hZGFhbiIsIlByb3RlY3RlZCI6ZmFsc2UsIlNleCI6MiwiQ3JlYXRlZEJ5IjoiX0FMSSIsIkNyZWF0ZWRPbiI6IjIwMjItMDUtMDhUMDU6NDk6MzciLCJNb2RpZmllZEJ5IjoiX0FMSSIsIklkIjoiMDRjZDk4N2MtYTQ0Ni00MDA1LTlhYTYtMGQ0YmM5ZGQ4MGFhIiwiTW9kaWZpZWRPbiI6IjIwMjItMDUtMDhUMDU6NDk6MzciLCJQcm9qZWN0Ijp7IiRyZWYiOiI1In19LHsiJGlkIjoiNDQiLCIkdHlwZSI6IlN3aXNzQWNhZGVtaWMuQ2l0YXZpLlBlcnNvbiwgU3dpc3NBY2FkZW1pYy5DaXRhdmkiLCJGaXJzdE5hbWUiOiJOaWtoaWwiLCJMYXN0TmFtZSI6IlZhcm1hIiwiUHJvdGVjdGVkIjpmYWxzZSwiU2V4IjowLCJDcmVhdGVkQnkiOiJfQUxJIiwiQ3JlYXRlZE9uIjoiMjAyMi0wNS0wOFQwNTo0OTozNyIsIk1vZGlmaWVkQnkiOiJfQUxJIiwiSWQiOiIzOTc1NDBlOC0zZmZiLTQxM2QtOTU1NC02NzMwZmYzZGQxY2EiLCJNb2RpZmllZE9uIjoiMjAyMi0wNS0wOFQwNTo0OTozNyIsIlByb2plY3QiOnsiJHJlZiI6IjUifX1dLCJDaXRhdGlvbktleSI6IlBhdGlsIGV0IGFsLiAyMDIxIiwiQ2l0YXRpb25LZXlVcGRhdGVUeXBlIjowLCJDb2xsYWJvcmF0b3JzIjpbXSwiQ3VzdG9tRmllbGQxIjoiOSIsIkN1c3RvbUZpZWxkMiI6IkVtcGlyaWNhbCIsIkN1c3RvbUZpZWxkMyI6IlN1ZGRlbi1vbnNldCIsIkN1c3RvbUZpZWxkNCI6IkRpc2FzdGVyIHJlbGllZiIsIkN1c3RvbUZpZWxkNSI6IlJlc3BvbnNlIiwiQ3VzdG9tRmllbGQ2IjoiTUNETSIsIkN1c3RvbUZpZWxkNyI6Ik5vdCBTcGVjaWZpYyIsIkN1c3RvbUZpZWxkOCI6Ik5vdCBTcGVjaWZpYyIsIkN1c3RvbUZpZWxkOSI6IkluZGlhIiwiRG9pIjoiMTAuMTAxNi9qLnNwYy4yMDIxLjA0LjAyMiIsIkVkaXRvcnMiOltdLCJFdmFsdWF0aW9uQ29tcGxleGl0eSI6MCwiRXZhbHVhdGlvblNvdXJjZVRleHRGb3JtYXQiOjAsIkdyb3VwcyI6W3siJHJlZiI6IjkifV0sIkhhc0xhYmVsMSI6ZmFsc2UsIkhhc0xhYmVsMiI6dHJ1ZSwiS2V5d29yZHMiOltdLCJMb2NhdGlvbnMiOlt7IiRpZCI6IjQ1IiwiJHR5cGUiOiJTd2lzc0FjYWRlbWljLkNpdGF2aS5Mb2NhdGlvbiwgU3dpc3NBY2FkZW1pYy5DaXRhdmkiLCJBZGRyZXNzIjp7IiRpZCI6IjQ2IiwiJHR5cGUiOiJTd2lzc0FjYWRlbWljLkNpdGF2aS5MaW5rZWRSZXNvdXJjZSwgU3dpc3NBY2FkZW1pYy5DaXRhdmkiLCJMaW5rZWRSZXNvdXJjZVR5cGUiOjUsIk9yaWdpbmFsU3RyaW5nIjoiaHR0cHM6Ly93d3cuc2NvcHVzLmNvbS9pbndhcmQvcmVjb3JkLnVyaT9laWQ9Mi1zMi4wLTg1MTA1NDk5MzQyJmRvaT0xMC4xMDE2JTJmai5zcGMuMjAyMS4wNC4wMjImcGFydG5lcklEPTQwJm1kNT01YTEwOTlkNDVhMThiNDM2NzgzYmMyYzVmN2Y0ZDE4NiIsIlVyaVN0cmluZyI6Imh0dHBzOi8vd3d3LnNjb3B1cy5jb20vaW53YXJkL3JlY29yZC51cmk/ZWlkPTItczIuMC04NTEwNTQ5OTM0MiZkb2k9MTAuMTAxNiUyZmouc3BjLjIwMjEuMDQuMDIyJnBhcnRuZXJJRD00MCZtZDU9NWExMDk5ZDQ1YTE4YjQzNjc4M2JjMmM1ZjdmNGQxODYiLCJMaW5rZWRSZXNvdXJjZVN0YXR1cyI6OCwiUHJvcGVydGllcyI6eyIkaWQiOiI0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lY2MxYjczYS03ZjY4LTQ3NjYtYmIyNi1iNGQ2MWJiYmI4YTMiLCJNb2RpZmllZE9uIjoiMjAyMi0wMS0zMFQwNDo1NDo1MyIsIlByb2plY3QiOnsiJHJlZiI6IjUifX0seyIkaWQiOiI0OCIsIiR0eXBlIjoiU3dpc3NBY2FkZW1pYy5DaXRhdmkuTG9jYXRpb24sIFN3aXNzQWNhZGVtaWMuQ2l0YXZpIiwiQWRkcmVzcyI6eyIkaWQiOiI0OSIsIiR0eXBlIjoiU3dpc3NBY2FkZW1pYy5DaXRhdmkuTGlua2VkUmVzb3VyY2UsIFN3aXNzQWNhZGVtaWMuQ2l0YXZpIiwiTGlua2VkUmVzb3VyY2VUeXBlIjo1LCJPcmlnaW5hbFN0cmluZyI6IjEwLjEwMTYvai5zcGMuMjAyMS4wNC4wMjIiLCJVcmlTdHJpbmciOiJodHRwczovL2RvaS5vcmcvMTAuMTAxNi9qLnNwYy4yMDIxLjA0LjAyMiIsIkxpbmtlZFJlc291cmNlU3RhdHVzIjo4LCJQcm9wZXJ0aWVzIjp7IiRpZCI6IjU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UyNjU4NzA4LTNiYzUtNDI5NS1iNWE0LWYyOGM0ZTFjYTlhNiIsIk1vZGlmaWVkT24iOiIyMDIyLTAxLTMwVDA0OjU0OjUzIiwiUHJvamVjdCI6eyIkcmVmIjoiNSJ9fV0sIk9ubGluZUFkZHJlc3MiOiJodHRwczovL3d3dy5zY29wdXMuY29tL2lud2FyZC9yZWNvcmQudXJpP2VpZD0yLXMyLjAtODUxMDU0OTkzNDImZG9pPTEwLjEwMTYlMmZqLnNwYy4yMDIxLjA0LjAyMiZwYXJ0bmVySUQ9NDAmbWQ1PTVhMTA5OWQ0NWExOGI0MzY3ODNiYzJjNWY3ZjRkMTg2IiwiT3JnYW5pemF0aW9ucyI6W10sIk90aGVyc0ludm9sdmVkIjpbXSwiUGFnZVJhbmdlIjoiPHNwPlxyXG4gIDxuPjE3OTQ8L24+XHJcbiAgPGluPnRydWU8L2luPlxyXG4gIDxvcz4xNzk0PC9vcz5cclxuICA8cHM+MTc5NDwvcHM+XHJcbjwvc3A+XHJcbjxlcD5cclxuICA8bj4xODA3PC9uPlxyXG4gIDxpbj50cnVlPC9pbj5cclxuICA8b3M+MTgwNzwvb3M+XHJcbiAgPHBzPjE4MDc8L3BzPlxyXG48L2VwPlxyXG48b3M+MTc5NC0xODA3PC9vcz4iLCJQZXJpb2RpY2FsIjp7IiRpZCI6IjUxIiwiJHR5cGUiOiJTd2lzc0FjYWRlbWljLkNpdGF2aS5QZXJpb2RpY2FsLCBTd2lzc0FjYWRlbWljLkNpdGF2aSIsIk5hbWUiOiJTdXN0YWluYWJsZSBQcm9kdWN0aW9uIGFuZCBDb25zdW1wdGlvbiIsIlBhZ2luYXRpb24iOjAsIlByb3RlY3RlZCI6ZmFsc2UsIkNyZWF0ZWRCeSI6Il9BbmpvbXNob2FlIiwiQ3JlYXRlZE9uIjoiMjAyMi0wMS0zMFQwNDo1NDo1MyIsIk1vZGlmaWVkQnkiOiJfQW5qb21zaG9hZSIsIklkIjoiNTNmZTZkMDgtOWU4MS00MWJiLTg4ZTAtZjY1OTkwOTI0MWNmIiwiTW9kaWZpZWRPbiI6IjIwMjItMDEtMzBUMDQ6NTQ6NTMiLCJQcm9qZWN0Ijp7IiRyZWYiOiI1In19LCJQdWJsaXNoZXJzIjpbeyIkaWQiOiI1Mi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QYXRpbCwgU2hhcmRlbyBldCBhbC4gMjAyMSDigJMgQmFycmllcnMgdG8gc3VzdGFpbmFiaWxpdHkgaW4gaHVtYW5pdGFyaWFuIiwiU2hvcnRUaXRsZVVwZGF0ZVR5cGUiOjAsIlNvdXJjZU9mQmlibGlvZ3JhcGhpY0luZm9ybWF0aW9uIjoiQ3Jvc3NSZWYiLCJTdGF0aWNJZHMiOlsiNzZmMzdjNTAtY2NlMS00MjUwLWJhZmQtOGYxM2EzZWRlMmVlIl0sIlRhYmxlT2ZDb250ZW50c0NvbXBsZXhpdHkiOjAsIlRhYmxlT2ZDb250ZW50c1NvdXJjZVRleHRGb3JtYXQiOjAsIlRhc2tzIjpbXSwiVGl0bGUiOiJCYXJyaWVycyB0byBzdXN0YWluYWJpbGl0eSBpbiBodW1hbml0YXJpYW4gbWVkaWNhbCBzdXBwbHkgY2hhaW5zIiwiVHJhbnNsYXRvcnMiOltdLCJWb2x1bWUiOiIyNyIsIlllYXIiOiIyMDIxIiwiWWVhclJlc29sdmVkIjoiMjAyMSIsIkNyZWF0ZWRCeSI6Il9BbmpvbXNob2FlIiwiQ3JlYXRlZE9uIjoiMjAyMi0wMS0zMFQwNDo1NDo1MyIsIk1vZGlmaWVkQnkiOiJfQUxJIiwiSWQiOiJhZjg4YzUzOS1lNzY5LTRlM2EtOGQyZC1hMmE1ZDMwYmMyNmUiLCJNb2RpZmllZE9uIjoiMjAyMi0wOS0yOFQxMzoyMDoyNSIsIlByb2plY3QiOnsiJHJlZiI6IjUifX0sIlVzZU51bWJlcmluZ1R5cGVPZlBhcmVudERvY3VtZW50IjpmYWxzZX0seyIkaWQiOiI1MyIsIiR0eXBlIjoiU3dpc3NBY2FkZW1pYy5DaXRhdmkuQ2l0YXRpb25zLldvcmRQbGFjZWhvbGRlckVudHJ5LCBTd2lzc0FjYWRlbWljLkNpdGF2aSIsIklkIjoiMjg2MGUwODAtODc0Yi00ODE4LThhMTktOWZmOWUxYzgyODNlIiwiUmVmZXJlbmNlSWQiOiI1OTZjNDAzZS0wYWFiLTQ1MGQtYjg5OS1mMzIyMGMyMTJkNzYiLCJCaWJPbmx5Ijp0cnVlLCJSZWZlcmVuY2UiOnsiJGlkIjoiNTQiLCIkdHlwZSI6IlN3aXNzQWNhZGVtaWMuQ2l0YXZpLlJlZmVyZW5jZSwgU3dpc3NBY2FkZW1pYy5DaXRhdmkiLCJBYnN0cmFjdENvbXBsZXhpdHkiOjAsIkFic3RyYWN0U291cmNlVGV4dEZvcm1hdCI6MCwiQXV0aG9ycyI6W3siJGlkIjoiNTUiLCIkdHlwZSI6IlN3aXNzQWNhZGVtaWMuQ2l0YXZpLlBlcnNvbiwgU3dpc3NBY2FkZW1pYy5DaXRhdmkiLCJGaXJzdE5hbWUiOiJZYW1pbmkiLCJMYXN0TmFtZSI6Ik1lZHVyaSIsIlByb3RlY3RlZCI6ZmFsc2UsIlNleCI6MCwiQ3JlYXRlZEJ5IjoiX0FMSSIsIkNyZWF0ZWRPbiI6IjIwMjItMDUtMDhUMDU6NDU6MzciLCJNb2RpZmllZEJ5IjoiX0FMSSIsIklkIjoiMjdhYjg2YWEtMTU0ZC00ZDZhLTk2MWUtYzBhZmFlYTVjNjdhIiwiTW9kaWZpZWRPbiI6IjIwMjItMDUtMDhUMDU6NDU6MzciLCJQcm9qZWN0Ijp7IiRyZWYiOiI1In19LHsiJGlkIjoiNTYiLCIkdHlwZSI6IlN3aXNzQWNhZGVtaWMuQ2l0YXZpLlBlcnNvbiwgU3dpc3NBY2FkZW1pYy5DaXRhdmkiLCJGaXJzdE5hbWUiOiJGYWtydWRkaW4iLCJMYXN0TmFtZSI6IkFobWVkIiwiTWlkZGxlTmFtZSI6IkFsaSIsIlByb3RlY3RlZCI6ZmFsc2UsIlNleCI6MCwiQ3JlYXRlZEJ5IjoiX0FMSSIsIkNyZWF0ZWRPbiI6IjIwMjItMDUtMDhUMDU6NDU6MzciLCJNb2RpZmllZEJ5IjoiX0FMSSIsIklkIjoiNzJjYTA0ODQtMzhlNi00NzJhLTliN2YtMmI4NWMwOGY2MzQ3IiwiTW9kaWZpZWRPbiI6IjIwMjItMDUtMDhUMDU6NDU6MzciLCJQcm9qZWN0Ijp7IiRyZWYiOiI1In19XSwiQ2l0YXRpb25LZXkiOiJNZWR1cmkgZXQgYWwuIDIwMTYiLCJDaXRhdGlvbktleVVwZGF0ZVR5cGUiOjAsIkNvbGxhYm9yYXRvcnMiOltdLCJDdXN0b21GaWVsZDEiOiI0IiwiQ3VzdG9tRmllbGQyIjoiQ29uY2VwdHVhbCIsIkN1c3RvbUZpZWxkMyI6IlN1ZGRlbi1vbnNldCIsIkN1c3RvbUZpZWxkNCI6IkRpc2FzdGVyIHJlbGllZiIsIkN1c3RvbUZpZWxkNSI6IlNldmVyYWwiLCJDdXN0b21GaWVsZDYiOiJDb25jZXB0dWFsIFJlc2VhcmNoIiwiQ3VzdG9tRmllbGQ3IjoiRWNvbm9taWMrRW52aXJvbWVudGFsK1NvY2lhbCIsIkN1c3RvbUZpZWxkOCI6Ik5vdCBTcGVjaWZpYyIsIkN1c3RvbUZpZWxkOSI6IkluZGlhIiwiRG9pIjoiMTAuMTUwNC9JSkVNLjIwMTYuMDc5ODQ1IiwiRWRpdG9ycyI6W10sIkV2YWx1YXRpb25Db21wbGV4aXR5IjowLCJFdmFsdWF0aW9uU291cmNlVGV4dEZvcm1hdCI6MCwiR3JvdXBzIjpbeyIkcmVmIjoiOSJ9XSwiSGFzTGFiZWwxIjpmYWxzZSwiSGFzTGFiZWwyIjpmYWxzZSwiS2V5d29yZHMiOltdLCJMb2NhdGlvbnMiOlt7IiRpZCI6IjU3IiwiJHR5cGUiOiJTd2lzc0FjYWRlbWljLkNpdGF2aS5Mb2NhdGlvbiwgU3dpc3NBY2FkZW1pYy5DaXRhdmkiLCJBZGRyZXNzIjp7IiRpZCI6IjU4IiwiJHR5cGUiOiJTd2lzc0FjYWRlbWljLkNpdGF2aS5MaW5rZWRSZXNvdXJjZSwgU3dpc3NBY2FkZW1pYy5DaXRhdmkiLCJMaW5rZWRSZXNvdXJjZVR5cGUiOjUsIk9yaWdpbmFsU3RyaW5nIjoiMTAuMTUwNC9JSkVNLjIwMTYuMDc5ODQ1IiwiVXJpU3RyaW5nIjoiaHR0cHM6Ly9kb2kub3JnLzEwLjE1MDQvSUpFTS4yMDE2LjA3OTg0NSIsIkxpbmtlZFJlc291cmNlU3RhdHVzIjo4LCJQcm9wZXJ0aWVzIjp7IiRpZCI6IjU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k0MzlhNjcyLTgxNGItNGY3YS1iMDIxLTljYjJhNjJiMzIyOSIsIk1vZGlmaWVkT24iOiIyMDIyLTAxLTMwVDA0OjU0OjUzIiwiUHJvamVjdCI6eyIkcmVmIjoiNSJ9fSx7IiRpZCI6IjYwIiwiJHR5cGUiOiJTd2lzc0FjYWRlbWljLkNpdGF2aS5Mb2NhdGlvbiwgU3dpc3NBY2FkZW1pYy5DaXRhdmkiLCJBZGRyZXNzIjp7IiRpZCI6IjYxIiwiJHR5cGUiOiJTd2lzc0FjYWRlbWljLkNpdGF2aS5MaW5rZWRSZXNvdXJjZSwgU3dpc3NBY2FkZW1pYy5DaXRhdmkiLCJMaW5rZWRSZXNvdXJjZVR5cGUiOjUsIk9yaWdpbmFsU3RyaW5nIjoiaHR0cHM6Ly93d3cuc2NvcHVzLmNvbS9pbndhcmQvcmVjb3JkLnVyaT9laWQ9Mi1zMi4wLTg0OTk0MTY1MTg5JmRvaT0xMC4xNTA0JTJmSUpFTS4yMDE2LjA3OTg0NSZwYXJ0bmVySUQ9NDAmbWQ1PTU2MGRhNGFiZGMwMzVlZjFhYmQ5ZjY0NGE2OTljZGZlIiwiVXJpU3RyaW5nIjoiaHR0cHM6Ly93d3cuc2NvcHVzLmNvbS9pbndhcmQvcmVjb3JkLnVyaT9laWQ9Mi1zMi4wLTg0OTk0MTY1MTg5JmRvaT0xMC4xNTA0JTJmSUpFTS4yMDE2LjA3OTg0NSZwYXJ0bmVySUQ9NDAmbWQ1PTU2MGRhNGFiZGMwMzVlZjFhYmQ5ZjY0NGE2OTljZGZlIiwiTGlua2VkUmVzb3VyY2VTdGF0dXMiOjgsIlByb3BlcnRpZXMiOnsiJGlkIjoiNj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c0ZjI4ZjgtOTE4My00ODRkLWEwOTctOGU3NTkwMzQwMzYwIiwiTW9kaWZpZWRPbiI6IjIwMjItMDEtMzBUMDQ6NTQ6NTMiLCJQcm9qZWN0Ijp7IiRyZWYiOiI1In19XSwiTnVtYmVyIjoiNCIsIk51bWJlck9mVm9sdW1lcyI6Ijc5ODQ1IiwiT25saW5lQWRkcmVzcyI6Imh0dHBzOi8vd3d3LnNjb3B1cy5jb20vaW53YXJkL3JlY29yZC51cmk/ZWlkPTItczIuMC04NDk5NDE2NTE4OSZkb2k9MTAuMTUwNCUyZklKRU0uMjAxNi4wNzk4NDUmcGFydG5lcklEPTQwJm1kNT01NjBkYTRhYmRjMDM1ZWYxYWJkOWY2NDRhNjk5Y2RmZSIsIk9yZ2FuaXphdGlvbnMiOltdLCJPdGhlcnNJbnZvbHZlZCI6W10sIlBhZ2VSYW5nZSI6IjxzcD5cclxuICA8bj4zOTI8L24+XHJcbiAgPGluPnRydWU8L2luPlxyXG4gIDxvcz4zOTI8L29zPlxyXG4gIDxwcz4zOTI8L3BzPlxyXG48L3NwPlxyXG48b3M+MzkyPC9vcz4iLCJQZXJpb2RpY2FsIjp7IiRpZCI6IjYzIiwiJHR5cGUiOiJTd2lzc0FjYWRlbWljLkNpdGF2aS5QZXJpb2RpY2FsLCBTd2lzc0FjYWRlbWljLkNpdGF2aSIsIk5hbWUiOiJJbnRlcm5hdGlvbmFsIEpvdXJuYWwgb2YgRW1lcmdlbmN5IE1hbmFnZW1lbnQiLCJQYWdpbmF0aW9uIjowLCJQcm90ZWN0ZWQiOmZhbHNlLCJDcmVhdGVkQnkiOiJfQW5qb21zaG9hZSIsIkNyZWF0ZWRPbiI6IjIwMjItMDEtMzBUMDQ6MzE6MzgiLCJNb2RpZmllZEJ5IjoiX0Fuam9tc2hvYWUiLCJJZCI6ImU1YTMyZTFiLTNkMWQtNDk4OC1iYTM1LTkzNmI1NGUwYzA4NiIsIk1vZGlmaWVkT24iOiIyMDIyLTAxLTMwVDA0OjMxOjM4IiwiUHJvamVjdCI6eyIkcmVmIjoiNSJ9fSwiUHVibGlzaGVycyI6W3siJGlkIjoiNjQiLCIkdHlwZSI6IlN3aXNzQWNhZGVtaWMuQ2l0YXZpLlB1Ymxpc2hlciwgU3dpc3NBY2FkZW1pYy5DaXRhdmkiLCJOYW1lIjoiSW5kZXJzY2llbmNlIFB1Ymxpc2hlcnMiLCJQcm90ZWN0ZWQiOmZhbHNlLCJDcmVhdGVkQnkiOiJfQUEiLCJDcmVhdGVkT24iOiIyMDIxLTA3LTMwVDEwOjQ3OjIyIiwiTW9kaWZpZWRCeSI6Il9BQSIsIklkIjoiNGI1YmIzNDktZmZhMi00ODRhLWEyODgtZWUyOGU4NTk2M2UyIiwiTW9kaWZpZWRPbiI6IjIwMjEtMDctMzBUMTA6NDc6MjIiLCJQcm9qZWN0Ijp7IiRyZWYiOiI1In19XSwiUXVvdGF0aW9ucyI6W10sIlJlZmVyZW5jZVR5cGUiOiJKb3VybmFsQXJ0aWNsZSIsIlNob3J0VGl0bGUiOiJNZWR1cmksIEFobWVkIDIwMTYg4oCTIEtleSBmb2N1cyBhcmVhcyBpbiBlbWVyZ2VuY3kiLCJTaG9ydFRpdGxlVXBkYXRlVHlwZSI6MCwiU291cmNlT2ZCaWJsaW9ncmFwaGljSW5mb3JtYXRpb24iOiJDcm9zc1JlZiIsIlN0YXRpY0lkcyI6WyJjY2YyN2IyZC0xMzVjLTRmNTYtODlkNi01YjQyMzUyYzAxYzEiXSwiVGFibGVPZkNvbnRlbnRzQ29tcGxleGl0eSI6MCwiVGFibGVPZkNvbnRlbnRzU291cmNlVGV4dEZvcm1hdCI6MCwiVGFza3MiOltdLCJUaXRsZSI6IktleSBmb2N1cyBhcmVhcyBpbiBlbWVyZ2VuY3kgcmVsaWVmOiBhIGNvbmNlcHR1YWwgZnJhbWV3b3JrIGFsaWduZWQgd2l0aCB0cmlwbGUgYm90dG9tIGxpbmUiLCJUcmFuc2xhdG9ycyI6W10sIlZvbHVtZSI6IjEyIiwiWWVhciI6IjIwMTYiLCJZZWFyUmVzb2x2ZWQiOiIyMDE2IiwiQ3JlYXRlZEJ5IjoiX0Fuam9tc2hvYWUiLCJDcmVhdGVkT24iOiIyMDIyLTAxLTMwVDA0OjU0OjUzIiwiTW9kaWZpZWRCeSI6Il9BTEkiLCJJZCI6IjU5NmM0MDNlLTBhYWItNDUwZC1iODk5LWYzMjIwYzIxMmQ3NiIsIk1vZGlmaWVkT24iOiIyMDIyLTA5LTI4VDEzOjI0OjE1IiwiUHJvamVjdCI6eyIkcmVmIjoiNSJ9fSwiVXNlTnVtYmVyaW5nVHlwZU9mUGFyZW50RG9jdW1lbnQiOmZhbHNlfSx7IiRpZCI6IjY1IiwiJHR5cGUiOiJTd2lzc0FjYWRlbWljLkNpdGF2aS5DaXRhdGlvbnMuV29yZFBsYWNlaG9sZGVyRW50cnksIFN3aXNzQWNhZGVtaWMuQ2l0YXZpIiwiSWQiOiI4NmJlNDBhNi1iMmJjLTRhN2ItOGVhZS1mOTFiYzk3NzE2MWQiLCJSZWZlcmVuY2VJZCI6IjYzNzIwYTdjLWU1NWQtNGM3Yi1hMThiLWU3NzM2NzJhNTI1MyIsIkJpYk9ubHkiOnRydWUsIlJlZmVyZW5jZSI6eyIkaWQiOiI2NiIsIiR0eXBlIjoiU3dpc3NBY2FkZW1pYy5DaXRhdmkuUmVmZXJlbmNlLCBTd2lzc0FjYWRlbWljLkNpdGF2aSIsIkFic3RyYWN0Q29tcGxleGl0eSI6MCwiQWJzdHJhY3RTb3VyY2VUZXh0Rm9ybWF0IjowLCJBdXRob3JzIjpbeyIkaWQiOiI2NyIsIiR0eXBlIjoiU3dpc3NBY2FkZW1pYy5DaXRhdmkuUGVyc29uLCBTd2lzc0FjYWRlbWljLkNpdGF2aSIsIkZpcnN0TmFtZSI6IlNhY2hpbiIsIkxhc3ROYW1lIjoiTWFuZ2xhIiwiTWlkZGxlTmFtZSI6Ikt1bWFyIiwiUHJvdGVjdGVkIjpmYWxzZSwiU2V4IjowLCJDcmVhdGVkQnkiOiJfQUxJIiwiQ3JlYXRlZE9uIjoiMjAyMi0wNC0yMFQwNDoxOTo0NSIsIk1vZGlmaWVkQnkiOiJfQUxJIiwiSWQiOiJlMTllM2RiMi1iMzJkLTQwYWYtYTBkZi0xNzlkMTI0ZDBmN2QiLCJNb2RpZmllZE9uIjoiMjAyMi0wNC0yMFQwNDoxOTo0NSIsIlByb2plY3QiOnsiJHJlZiI6IjUifX0seyIkaWQiOiI2OCIsIiR0eXBlIjoiU3dpc3NBY2FkZW1pYy5DaXRhdmkuUGVyc29uLCBTd2lzc0FjYWRlbWljLkNpdGF2aSIsIkZpcnN0TmFtZSI6IlN1bmlsIiwiTGFzdE5hbWUiOiJMdXRocmEiLCJQcm90ZWN0ZWQiOmZhbHNlLCJTZXgiOjIsIkNyZWF0ZWRCeSI6Il9BbGkiLCJDcmVhdGVkT24iOiIyMDE4LTAzLTAxVDA2OjQ2OjM5IiwiTW9kaWZpZWRCeSI6Il9BbGkiLCJJZCI6IjgxZTk5MGE0LTViYjYtNGQ2Zi1iYjc1LWZkZjk2ZTdjMDQ4MCIsIk1vZGlmaWVkT24iOiIyMDE4LTAzLTAxVDA2OjQ2OjM5IiwiUHJvamVjdCI6eyIkcmVmIjoiNSJ9fV0sIkNpdGF0aW9uS2V5IjoiTWFuZ2xhIGV0IGFsLiAyMDIyIiwiQ2l0YXRpb25LZXlVcGRhdGVUeXBlIjowLCJDb2xsYWJvcmF0b3JzIjpbXSwiQ3VzdG9tRmllbGQxIjoiMSIsIkN1c3RvbUZpZWxkMiI6IkVtcGlyaWNhbCIsIkN1c3RvbUZpZWxkMyI6IlN1ZGRlbi1vbnNldCIsIkN1c3RvbUZpZWxkNCI6IkRpc2FzdGVyIHJlbGllZiIsIkN1c3RvbUZpZWxkNSI6IlJlc3BvbnNlIiwiQ3VzdG9tRmllbGQ2IjoiTUNETSIsIkN1c3RvbUZpZWxkNyI6IkVjb25vbWljK0Vudmlyb21lbnRhbCtTb2NpYWwiLCJDdXN0b21GaWVsZDgiOiJOb3QgU3BlY2lmaWMiLCJDdXN0b21GaWVsZDkiOiJVSyIsIkRvaSI6IjEwLjEwODAvMDk1MzcyODcuMjAyMC4xODM0MTI5IiwiRWRpdG9ycyI6W10sIkV2YWx1YXRpb25Db21wbGV4aXR5IjowLCJFdmFsdWF0aW9uU291cmNlVGV4dEZvcm1hdCI6MCwiR3JvdXBzIjpbeyIkcmVmIjoiOSJ9XSwiSGFzTGFiZWwxIjpmYWxzZSwiSGFzTGFiZWwyIjpmYWxzZSwiS2V5d29yZHMiOltdLCJMb2NhdGlvbnMiOlt7IiRpZCI6IjY5IiwiJHR5cGUiOiJTd2lzc0FjYWRlbWljLkNpdGF2aS5Mb2NhdGlvbiwgU3dpc3NBY2FkZW1pYy5DaXRhdmkiLCJBZGRyZXNzIjp7IiRpZCI6IjcwIiwiJHR5cGUiOiJTd2lzc0FjYWRlbWljLkNpdGF2aS5MaW5rZWRSZXNvdXJjZSwgU3dpc3NBY2FkZW1pYy5DaXRhdmkiLCJMaW5rZWRSZXNvdXJjZVR5cGUiOjUsIk9yaWdpbmFsU3RyaW5nIjoiMTAuMTA4MC8wOTUzNzI4Ny4yMDIwLjE4MzQxMjkiLCJVcmlTdHJpbmciOiJodHRwczovL2RvaS5vcmcvMTAuMTA4MC8wOTUzNzI4Ny4yMDIwLjE4MzQxMjkiLCJMaW5rZWRSZXNvdXJjZVN0YXR1cyI6OCwiUHJvcGVydGllcyI6eyIkaWQiOiI3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2Nzk2NTMwMC05YjE5LTRhN2QtOWQ4Yy1iYmM0MDE2ODcwNzIiLCJNb2RpZmllZE9uIjoiMjAyMi0wMS0zMFQwNDo1NDo1MyIsIlByb2plY3QiOnsiJHJlZiI6IjUifX0seyIkaWQiOiI3MiIsIiR0eXBlIjoiU3dpc3NBY2FkZW1pYy5DaXRhdmkuTG9jYXRpb24sIFN3aXNzQWNhZGVtaWMuQ2l0YXZpIiwiQWRkcmVzcyI6eyIkaWQiOiI3MyIsIiR0eXBlIjoiU3dpc3NBY2FkZW1pYy5DaXRhdmkuTGlua2VkUmVzb3VyY2UsIFN3aXNzQWNhZGVtaWMuQ2l0YXZpIiwiTGlua2VkUmVzb3VyY2VUeXBlIjo1LCJPcmlnaW5hbFN0cmluZyI6Imh0dHBzOi8vd3d3LnRhbmRmb25saW5lLmNvbS9kb2kvZnVsbC8xMC4xMDgwLzA5NTM3Mjg3LjIwMjAuMTgzNDEyOSIsIlVyaVN0cmluZyI6Imh0dHBzOi8vd3d3LnRhbmRmb25saW5lLmNvbS9kb2kvZnVsbC8xMC4xMDgwLzA5NTM3Mjg3LjIwMjAuMTgzNDEyOSIsIkxpbmtlZFJlc291cmNlU3RhdHVzIjo4LCJQcm9wZXJ0aWVzIjp7IiRpZCI6Ijc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1OSIsIk1vZGlmaWVkQnkiOiJfQW5qb21zaG9hZSIsIklkIjoiYjQxNzczZmYtOTYxNS00OWRlLWFlMzctM2E1MzE5ZDcyYTRmIiwiTW9kaWZpZWRPbiI6IjIwMjItMDMtMTFUMDY6MzM6NTkiLCJQcm9qZWN0Ijp7IiRyZWYiOiI1In19LHsiJGlkIjoiNzUiLCIkdHlwZSI6IlN3aXNzQWNhZGVtaWMuQ2l0YXZpLkxvY2F0aW9uLCBTd2lzc0FjYWRlbWljLkNpdGF2aSIsIkFkZHJlc3MiOnsiJGlkIjoiNzYiLCIkdHlwZSI6IlN3aXNzQWNhZGVtaWMuQ2l0YXZpLkxpbmtlZFJlc291cmNlLCBTd2lzc0FjYWRlbWljLkNpdGF2aSIsIkxpbmtlZFJlc291cmNlVHlwZSI6NSwiT3JpZ2luYWxTdHJpbmciOiJodHRwczovL3d3dy5zY29wdXMuY29tL2lud2FyZC9yZWNvcmQudXJpP2VpZD0yLXMyLjAtODUwOTMxMjM2NjMmZG9pPTEwLjEwODAlMmYwOTUzNzI4Ny4yMDIwLjE4MzQxMjkmcGFydG5lcklEPTQwJm1kNT01NDg5NWYzMzg0N2IxNzdhZDYwZjJhMGM3MmU4NWRhZiIsIlVyaVN0cmluZyI6Imh0dHBzOi8vd3d3LnNjb3B1cy5jb20vaW53YXJkL3JlY29yZC51cmk/ZWlkPTItczIuMC04NTA5MzEyMzY2MyZkb2k9MTAuMTA4MCUyZjA5NTM3Mjg3LjIwMjAuMTgzNDEyOSZwYXJ0bmVySUQ9NDAmbWQ1PTU0ODk1ZjMzODQ3YjE3N2FkNjBmMmEwYzcyZTg1ZGFmIiwiTGlua2VkUmVzb3VyY2VTdGF0dXMiOjgsIlByb3BlcnRpZXMiOnsiJGlkIjoiNz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TgxYjZjMjYtZWM0ZC00MmRmLThmZGEtODljYjY3ZTU1NGQ0IiwiTW9kaWZpZWRPbiI6IjIwMjItMDEtMzBUMDQ6NTQ6NTMiLCJQcm9qZWN0Ijp7IiRyZWYiOiI1In19XSwiTnVtYmVyIjoiNi03IiwiT25saW5lQWRkcmVzcyI6Imh0dHBzOi8vd3d3LnNjb3B1cy5jb20vaW53YXJkL3JlY29yZC51cmk/ZWlkPTItczIuMC04NTA5MzEyMzY2MyZkb2k9MTAuMTA4MCUyZjA5NTM3Mjg3LjIwMjAuMTgzNDEyOSZwYXJ0bmVySUQ9NDAmbWQ1PTU0ODk1ZjMzODQ3YjE3N2FkNjBmMmEwYzcyZTg1ZGFmIiwiT3JnYW5pemF0aW9ucyI6W10sIk90aGVyc0ludm9sdmVkIjpbXSwiUGFnZVJhbmdlIjoiPHNwPlxyXG4gIDxuPjUzOTwvbj5cclxuICA8aW4+dHJ1ZTwvaW4+XHJcbiAgPG9zPjUzOTwvb3M+XHJcbiAgPHBzPjUzOTwvcHM+XHJcbjwvc3A+XHJcbjxlcD5cclxuICA8bj41NTc8L24+XHJcbiAgPGluPnRydWU8L2luPlxyXG4gIDxvcz41NTc8L29zPlxyXG4gIDxwcz41NTc8L3BzPlxyXG48L2VwPlxyXG48b3M+NTM5LTU1Nzwvb3M+IiwiUGVyaW9kaWNhbCI6eyIkaWQiOiI3OCIsIiR0eXBlIjoiU3dpc3NBY2FkZW1pYy5DaXRhdmkuUGVyaW9kaWNhbCwgU3dpc3NBY2FkZW1pYy5DaXRhdmkiLCJOYW1lIjoiUHJvZHVjdGlvbiBQbGFubmluZyBhbmQgQ29udHJvbCIsIlBhZ2luYXRpb24iOjAsIlByb3RlY3RlZCI6ZmFsc2UsIkNyZWF0ZWRCeSI6Il9BbmpvbXNob2FlIiwiQ3JlYXRlZE9uIjoiMjAyMi0wMS0zMFQwNDozMTozOCIsIk1vZGlmaWVkQnkiOiJfQW5qb21zaG9hZSIsIklkIjoiMjJlMGFjNTEtZjYyYS00YTU1LTg3MzMtYTM1Mzk1Yzc2MDVlIiwiTW9kaWZpZWRPbiI6IjIwMjItMDEtMzBUMDQ6MzE6MzgiLCJQcm9qZWN0Ijp7IiRyZWYiOiI1In19LCJQdWJsaXNoZXJzIjpbeyIkaWQiOiI3OS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TWFuZ2xhLCBMdXRocmEgMjAyMiDigJMgV2hlbiBjaGFsbGVuZ2VzIG5lZWQgYW4gZXZhbHVhdGlvbiIsIlNob3J0VGl0bGVVcGRhdGVUeXBlIjowLCJTb3VyY2VPZkJpYmxpb2dyYXBoaWNJbmZvcm1hdGlvbiI6IkNyb3NzUmVmIiwiU3RhdGljSWRzIjpbIjgzNjNhYTUxLWIzNTgtNDZkOC05ZjI1LWFjZGVlNWNlNTQzOCJdLCJUYWJsZU9mQ29udGVudHNDb21wbGV4aXR5IjowLCJUYWJsZU9mQ29udGVudHNTb3VyY2VUZXh0Rm9ybWF0IjowLCJUYXNrcyI6W10sIlRpdGxlIjoiV2hlbiBjaGFsbGVuZ2VzIG5lZWQgYW4gZXZhbHVhdGlvbjogZm9yIG9wZXJhdGlvbmFsIGV4Y2VsbGVuY2UgYW5kIHN1c3RhaW5hYmlsaXR5IG9yaWVudGF0aW9uIGluIGh1bWFuaXRhcmlhbiBzdXBwbHkgYW5kIGxvZ2lzdGljcyBtYW5hZ2VtZW50IiwiVHJhbnNsYXRvcnMiOltdLCJWb2x1bWUiOiIzMyIsIlllYXIiOiIyMDIyIiwiWWVhclJlc29sdmVkIjoiMjAyMiIsIkNyZWF0ZWRCeSI6Il9BbmpvbXNob2FlIiwiQ3JlYXRlZE9uIjoiMjAyMi0wMS0zMFQwNDo1NDo1MyIsIk1vZGlmaWVkQnkiOiJfQWxpIiwiSWQiOiI2MzcyMGE3Yy1lNTVkLTRjN2ItYTE4Yi1lNzczNjcyYTUyNTMiLCJNb2RpZmllZE9uIjoiMjAyMy0xMC0wMlQyMjoyOToxNSIsIlByb2plY3QiOnsiJHJlZiI6IjUifX0sIlVzZU51bWJlcmluZ1R5cGVPZlBhcmVudERvY3VtZW50IjpmYWxzZX0seyIkaWQiOiI4MCIsIiR0eXBlIjoiU3dpc3NBY2FkZW1pYy5DaXRhdmkuQ2l0YXRpb25zLldvcmRQbGFjZWhvbGRlckVudHJ5LCBTd2lzc0FjYWRlbWljLkNpdGF2aSIsIklkIjoiYmIwMmQ0YjgtZmE5Zi00NjBiLWE1MjItNDBiOTRhNGIwYWE3IiwiUmVmZXJlbmNlSWQiOiJjYTU5OTAwNS0wOTVjLTQzOGMtOGUyNS00MDAwMGYxMWU3NjciLCJCaWJPbmx5Ijp0cnVlLCJSZWZlcmVuY2UiOnsiJGlkIjoiODEiLCIkdHlwZSI6IlN3aXNzQWNhZGVtaWMuQ2l0YXZpLlJlZmVyZW5jZSwgU3dpc3NBY2FkZW1pYy5DaXRhdmkiLCJBYnN0cmFjdENvbXBsZXhpdHkiOjAsIkFic3RyYWN0U291cmNlVGV4dEZvcm1hdCI6MCwiQXV0aG9ycyI6W3siJGlkIjoiODIiLCIkdHlwZSI6IlN3aXNzQWNhZGVtaWMuQ2l0YXZpLlBlcnNvbiwgU3dpc3NBY2FkZW1pYy5DaXRhdmkiLCJGaXJzdE5hbWUiOiJCZWhuYW0iLCJMYXN0TmFtZSI6Ik1hbG1pciIsIlByb3RlY3RlZCI6ZmFsc2UsIlNleCI6MiwiQ3JlYXRlZEJ5IjoiX0FsaSIsIkNyZWF0ZWRPbiI6IjIwMjEtMDItMTRUMTU6MTg6MDQiLCJNb2RpZmllZEJ5IjoiX0FsaSIsIklkIjoiM2YzZmI4MmYtODM0Yi00ODhjLTllNjQtNjFhNzE0YTI3ZTE1IiwiTW9kaWZpZWRPbiI6IjIwMjEtMDItMTRUMTU6MTg6MDQiLCJQcm9qZWN0Ijp7IiRyZWYiOiI1In19LHsiJGlkIjoiODMiLCIkdHlwZSI6IlN3aXNzQWNhZGVtaWMuQ2l0YXZpLlBlcnNvbiwgU3dpc3NBY2FkZW1pYy5DaXRhdmkiLCJGaXJzdE5hbWUiOiJDaHJpc3RvcGhlciIsIkxhc3ROYW1lIjoiWm9iZWwiLCJNaWRkbGVOYW1lIjoiVy4iLCJQcm90ZWN0ZWQiOmZhbHNlLCJTZXgiOjIsIkNyZWF0ZWRCeSI6Il9hIiwiQ3JlYXRlZE9uIjoiMjAxNi0wMy0xNlQwNDo0OTozMCIsIk1vZGlmaWVkQnkiOiJfYSIsIklkIjoiYjQxNjU2NDUtNGYwOC00ZThkLTllMDEtZTc3NjgwYmUxNmNjIiwiTW9kaWZpZWRPbiI6IjIwMTYtMDMtMTZUMDQ6NDk6MzAiLCJQcm9qZWN0Ijp7IiRyZWYiOiI1In19XSwiQ2l0YXRpb25LZXlVcGRhdGVUeXBlIjowLCJDb2xsYWJvcmF0b3JzIjpbXSwiQ3VzdG9tRmllbGQxIjoiMTQiLCJDdXN0b21GaWVsZDIiOiJBbmFseXRpY2FsIiwiQ3VzdG9tRmllbGQzIjoiU3VkZGVuLW9uc2V0IiwiQ3VzdG9tRmllbGQ0IjoiRGlzYXN0ZXIgcmVsaWVmIiwiQ3VzdG9tRmllbGQ1IjoiUmVzcG9uc2UiLCJDdXN0b21GaWVsZDYiOiJBbmFseXRpY2FsIG1vZGVsaW5nIiwiQ3VzdG9tRmllbGQ3IjoiU29jaWFsK0Vjb25vbWljIiwiQ3VzdG9tRmllbGQ4IjoiT3B0aW1pemF0aW9uIiwiQ3VzdG9tRmllbGQ5IjoiVW5pdGVkIFN0YXRlcyIsIkRvaSI6IjEwLjExMDgvSkhMU0NNLTA4LTIwMjAtMDA2NCIsIkVkaXRvcnMiOltdLCJFdmFsdWF0aW9uQ29tcGxleGl0eSI6MCwiRXZhbHVhdGlvblNvdXJjZVRleHRGb3JtYXQiOjAsIkdyb3VwcyI6W10sIkhhc0xhYmVsMSI6ZmFsc2UsIkhhc0xhYmVsMiI6ZmFsc2UsIktleXdvcmRzIjpbXSwiTG9jYXRpb25zIjpbeyIkaWQiOiI4NCIsIiR0eXBlIjoiU3dpc3NBY2FkZW1pYy5DaXRhdmkuTG9jYXRpb24sIFN3aXNzQWNhZGVtaWMuQ2l0YXZpIiwiQWRkcmVzcyI6eyIkaWQiOiI4NSIsIiR0eXBlIjoiU3dpc3NBY2FkZW1pYy5DaXRhdmkuTGlua2VkUmVzb3VyY2UsIFN3aXNzQWNhZGVtaWMuQ2l0YXZpIiwiTGlua2VkUmVzb3VyY2VUeXBlIjo1LCJPcmlnaW5hbFN0cmluZyI6IjEwLjExMDgvSkhMU0NNLTA4LTIwMjAtMDA2NCIsIlVyaVN0cmluZyI6Imh0dHBzOi8vZG9pLm9yZy8xMC4xMTA4L0pITFNDTS0wOC0yMDIwLTAwNjQiLCJMaW5rZWRSZXNvdXJjZVN0YXR1cyI6OCwiUHJvcGVydGllcyI6eyIkaWQiOiI4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xpIiwiQ3JlYXRlZE9uIjoiMjAyMS0wMi0xNFQxNToxODowNSIsIk1vZGlmaWVkQnkiOiJfQWxpIiwiSWQiOiJlMTJhYjZkZC1lMmUwLTRmMWItODdlMy01NDg3NWE2MDEzMjQiLCJNb2RpZmllZE9uIjoiMjAyMS0wMi0xNFQxNToxODowNSIsIlByb2plY3QiOnsiJHJlZiI6IjUifX1dLCJOdW1iZXIiOiIyIiwiT3JnYW5pemF0aW9ucyI6W10sIk90aGVyc0ludm9sdmVkIjpbXSwiUGFnZVJhbmdlIjoiPHNwPlxyXG4gIDxuPjQ3NTwvbj5cclxuICA8aW4+dHJ1ZTwvaW4+XHJcbiAgPG9zPjQ3NTwvb3M+XHJcbiAgPHBzPjQ3NTwvcHM+XHJcbjwvc3A+XHJcbjxvcz40NzU8L29zPiIsIlBlcmlvZGljYWwiOnsiJHJlZiI6IjIyIn0sIlB1Ymxpc2hlcnMiOlt7IiRyZWYiOiIyMyJ9XSwiUXVvdGF0aW9ucyI6W10sIlJlZmVyZW5jZVR5cGUiOiJKb3VybmFsQXJ0aWNsZSIsIlNob3J0VGl0bGUiOiJNYWxtaXIsIFpvYmVsIDIwMjEg4oCTIEFuIGFwcGxpZWQgYXBwcm9hY2ggdG8gbXVsdGktY3JpdGVyaWEiLCJTaG9ydFRpdGxlVXBkYXRlVHlwZSI6MCwiU291cmNlT2ZCaWJsaW9ncmFwaGljSW5mb3JtYXRpb24iOiJDcm9zc1JlZiIsIlN0YXRpY0lkcyI6WyJkZTcxZTliYS0yM2VkLTRmMjgtYjc5Ni1hMDliNWE3MWIzMWMiXSwiVGFibGVPZkNvbnRlbnRzQ29tcGxleGl0eSI6MCwiVGFibGVPZkNvbnRlbnRzU291cmNlVGV4dEZvcm1hdCI6MCwiVGFza3MiOltdLCJUaXRsZSI6IkFuIGFwcGxpZWQgYXBwcm9hY2ggdG8gbXVsdGktY3JpdGVyaWEgaHVtYW5pdGFyaWFuIHN1cHBseSBjaGFpbiBwbGFubmluZyBmb3IgcGFuZGVtaWMgcmVzcG9uc2UiLCJUcmFuc2xhdG9ycyI6W10sIlZvbHVtZSI6IjExIiwiWWVhciI6IjIwMjEiLCJZZWFyUmVzb2x2ZWQiOiIyMDIxIiwiQ3JlYXRlZEJ5IjoiX0FsaSIsIkNyZWF0ZWRPbiI6IjIwMjEtMDItMTRUMTU6MTg6MDQiLCJNb2RpZmllZEJ5IjoiX0FMSSIsIklkIjoiY2E1OTkwMDUtMDk1Yy00MzhjLThlMjUtNDAwMDBmMTFlNzY3IiwiTW9kaWZpZWRPbiI6IjIwMjItMDktMjhUMTM6MzM6MDYiLCJQcm9qZWN0Ijp7IiRyZWYiOiI1In19LCJVc2VOdW1iZXJpbmdUeXBlT2ZQYXJlbnREb2N1bWVudCI6ZmFsc2V9LHsiJGlkIjoiODciLCIkdHlwZSI6IlN3aXNzQWNhZGVtaWMuQ2l0YXZpLkNpdGF0aW9ucy5Xb3JkUGxhY2Vob2xkZXJFbnRyeSwgU3dpc3NBY2FkZW1pYy5DaXRhdmkiLCJJZCI6IjRhZTZjYWQ3LTE4MzItNDA5ZS04ZGQ3LTQ3ZjYwYThlOWNiOSIsIlJlZmVyZW5jZUlkIjoiNjI5YzFhZjAtOTM4MC00MDlmLTlkMjEtYWUxOWZhMWI5YWZhIiwiQmliT25seSI6dHJ1ZSwiUmVmZXJlbmNlIjp7IiRpZCI6Ijg4IiwiJHR5cGUiOiJTd2lzc0FjYWRlbWljLkNpdGF2aS5SZWZlcmVuY2UsIFN3aXNzQWNhZGVtaWMuQ2l0YXZpIiwiQWJzdHJhY3RDb21wbGV4aXR5IjowLCJBYnN0cmFjdFNvdXJjZVRleHRGb3JtYXQiOjAsIkF1dGhvcnMiOlt7IiRpZCI6Ijg5IiwiJHR5cGUiOiJTd2lzc0FjYWRlbWljLkNpdGF2aS5QZXJzb24sIFN3aXNzQWNhZGVtaWMuQ2l0YXZpIiwiRmlyc3ROYW1lIjoiWWkiLCJMYXN0TmFtZSI6Ikx1IiwiUHJvdGVjdGVkIjpmYWxzZSwiU2V4IjowLCJDcmVhdGVkQnkiOiJfQUxJIiwiQ3JlYXRlZE9uIjoiMjAyMi0wOC0zMVQwNjo0NjowOSIsIk1vZGlmaWVkQnkiOiJfQUxJIiwiSWQiOiI1YTU1YWMxNy1jMWE0LTQwYjMtYjQ3MC0wYTI2MTkzN2Q2YmEiLCJNb2RpZmllZE9uIjoiMjAyMi0wOC0zMVQwNjo0NjowOSIsIlByb2plY3QiOnsiJHJlZiI6IjUifX0seyIkaWQiOiI5MCIsIiR0eXBlIjoiU3dpc3NBY2FkZW1pYy5DaXRhdmkuUGVyc29uLCBTd2lzc0FjYWRlbWljLkNpdGF2aSIsIkZpcnN0TmFtZSI6IkNoZW5neWFuIiwiTGFzdE5hbWUiOiJaaGFuIiwiUHJvdGVjdGVkIjpmYWxzZSwiU2V4IjowLCJDcmVhdGVkQnkiOiJfQUxJIiwiQ3JlYXRlZE9uIjoiMjAyMi0wOC0zMVQwNjo0NjowOSIsIk1vZGlmaWVkQnkiOiJfQUxJIiwiSWQiOiJkMTkwNDg3NS0xM2EzLTRkYzYtOTQ4Yi0yZjFhNmVkZTI3MjIiLCJNb2RpZmllZE9uIjoiMjAyMi0wOC0zMVQwNjo0NjowOSIsIlByb2plY3QiOnsiJHJlZiI6IjUifX0seyIkaWQiOiI5MSIsIiR0eXBlIjoiU3dpc3NBY2FkZW1pYy5DaXRhdmkuUGVyc29uLCBTd2lzc0FjYWRlbWljLkNpdGF2aSIsIkZpcnN0TmFtZSI6IlJ1aSIsIkxhc3ROYW1lIjoiTGkiLCJQcm90ZWN0ZWQiOmZhbHNlLCJTZXgiOjAsIkNyZWF0ZWRCeSI6Il9BTEkiLCJDcmVhdGVkT24iOiIyMDIyLTA4LTMxVDA2OjQ2OjA5IiwiTW9kaWZpZWRCeSI6Il9BTEkiLCJJZCI6IjE2YWVhYzU2LWJkMjItNDJhMC05NGY5LTZkMTQ4YzRmNDJlOCIsIk1vZGlmaWVkT24iOiIyMDIyLTA4LTMxVDA2OjQ2OjA5IiwiUHJvamVjdCI6eyIkcmVmIjoiNSJ9fSx7IiRpZCI6IjkyIiwiJHR5cGUiOiJTd2lzc0FjYWRlbWljLkNpdGF2aS5QZXJzb24sIFN3aXNzQWNhZGVtaWMuQ2l0YXZpIiwiRmlyc3ROYW1lIjoiTWluIiwiTGFzdE5hbWUiOiJTdSIsIlByb3RlY3RlZCI6ZmFsc2UsIlNleCI6MCwiQ3JlYXRlZEJ5IjoiX0FMSSIsIkNyZWF0ZWRPbiI6IjIwMjItMDgtMzFUMDY6NDY6MDkiLCJNb2RpZmllZEJ5IjoiX0FMSSIsIklkIjoiYmIyYjBlZmMtMWU1Ny00MDg3LWI1NDItZmIyZmI0MGEyNTRlIiwiTW9kaWZpZWRPbiI6IjIwMjItMDgtMzFUMDY6NDY6MDkiLCJQcm9qZWN0Ijp7IiRyZWYiOiI1In19XSwiQ2l0YXRpb25LZXlVcGRhdGVUeXBlIjowLCJDb2xsYWJvcmF0b3JzIjpbXSwiQ3VzdG9tRmllbGQyIjoiRW1waXJpY2FsIiwiQ3VzdG9tRmllbGQzIjoiU3VkZGVuLW9uc2V0IiwiQ3VzdG9tRmllbGQ0IjoiRGlzYXN0ZXIgcmVsaWVmIiwiQ3VzdG9tRmllbGQ1IjoiUmVzcG9uc2UiLCJDdXN0b21GaWVsZDYiOiJTdXJ2ZXkiLCJDdXN0b21GaWVsZDciOiJOb3QgU3BlY2lmaWMiLCJDdXN0b21GaWVsZDgiOiJOb3QgU3BlY2lmaWMiLCJDdXN0b21GaWVsZDkiOiJDaGluYSIsIkRhdGUyIjoiMDMtRmViLTIxIiwiRG9pIjoiMTAuMTAwNy9zMTEwNjktMDIxLTA0NTYwLTkiLCJFZGl0b3JzIjpbXSwiRXZhbHVhdGlvbkNvbXBsZXhpdHkiOjAsIkV2YWx1YXRpb25Tb3VyY2VUZXh0Rm9ybWF0IjowLCJHcm91cHMiOltdLCJIYXNMYWJlbDEiOmZhbHNlLCJIYXNMYWJlbDIiOnRydWUsIktleXdvcmRzIjpbXSwiTGFuZ3VhZ2UiOiJlbmciLCJMYW5ndWFnZUNvZGUiOiJlbiIsIkxvY2F0aW9ucyI6W3siJGlkIjoiOTMiLCIkdHlwZSI6IlN3aXNzQWNhZGVtaWMuQ2l0YXZpLkxvY2F0aW9uLCBTd2lzc0FjYWRlbWljLkNpdGF2aSIsIkFkZHJlc3MiOnsiJGlkIjoiOTQiLCIkdHlwZSI6IlN3aXNzQWNhZGVtaWMuQ2l0YXZpLkxpbmtlZFJlc291cmNlLCBTd2lzc0FjYWRlbWljLkNpdGF2aSIsIkxpbmtlZFJlc291cmNlVHlwZSI6NSwiT3JpZ2luYWxTdHJpbmciOiIzMzU1MTU2OSIsIlVyaVN0cmluZyI6Imh0dHA6Ly93d3cubmNiaS5ubG0ubmloLmdvdi9wdWJtZWQvMzM1NTE1NjkiLCJMaW5rZWRSZXNvdXJjZVN0YXR1cyI6OCwiUHJvcGVydGllcyI6eyIkaWQiOiI5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gtMzFUMDY6NDY6MDkiLCJNb2RpZmllZEJ5IjoiX0FMSSIsIklkIjoiM2MyNjBjMDUtYmRjMi00YTEwLTg3NTMtMzRlMmU2ZDI5N2EyIiwiTW9kaWZpZWRPbiI6IjIwMjItMDgtMzFUMDY6NDY6MDkiLCJQcm9qZWN0Ijp7IiRyZWYiOiI1In19LHsiJGlkIjoiOTYiLCIkdHlwZSI6IlN3aXNzQWNhZGVtaWMuQ2l0YXZpLkxvY2F0aW9uLCBTd2lzc0FjYWRlbWljLkNpdGF2aSIsIkFkZHJlc3MiOnsiJGlkIjoiOTciLCIkdHlwZSI6IlN3aXNzQWNhZGVtaWMuQ2l0YXZpLkxpbmtlZFJlc291cmNlLCBTd2lzc0FjYWRlbWljLkNpdGF2aSIsIkxpbmtlZFJlc291cmNlVHlwZSI6NSwiT3JpZ2luYWxTdHJpbmciOiIxMC4xMDA3L3MxMTA2OS0wMjEtMDQ1NjAtOSIsIlVyaVN0cmluZyI6Imh0dHBzOi8vZG9pLm9yZy8xMC4xMDA3L3MxMTA2OS0wMjEtMDQ1NjAtOSIsIkxpbmtlZFJlc291cmNlU3RhdHVzIjo4LCJQcm9wZXJ0aWVzIjp7IiRpZCI6Ijk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zMVQwNjo0NjowOSIsIk1vZGlmaWVkQnkiOiJfQUxJIiwiSWQiOiJkNzFhMzYwYy03YzBlLTRmNGItYTBmZC0yNzc1ZjRiZGEzNWIiLCJNb2RpZmllZE9uIjoiMjAyMi0wOC0zMVQwNjo0NjowOSIsIlByb2plY3QiOnsiJHJlZiI6IjUifX0seyIkaWQiOiI5OSIsIiR0eXBlIjoiU3dpc3NBY2FkZW1pYy5DaXRhdmkuTG9jYXRpb24sIFN3aXNzQWNhZGVtaWMuQ2l0YXZpIiwiQWRkcmVzcyI6eyIkaWQiOiIxMDAiLCIkdHlwZSI6IlN3aXNzQWNhZGVtaWMuQ2l0YXZpLkxpbmtlZFJlc291cmNlLCBTd2lzc0FjYWRlbWljLkNpdGF2aSIsIkxpbmtlZFJlc291cmNlVHlwZSI6NSwiT3JpZ2luYWxTdHJpbmciOiJQTUM3ODU0MzMwIiwiVXJpU3RyaW5nIjoiaHR0cHM6Ly93d3cubmNiaS5ubG0ubmloLmdvdi9wbWMvYXJ0aWNsZXMvUE1DNzg1NDMzMCIsIkxpbmtlZFJlc291cmNlU3RhdHVzIjo4LCJQcm9wZXJ0aWVzIjp7IiRpZCI6IjEw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IwOCwiQ3JlYXRlZEJ5IjoiX0FMSSIsIkNyZWF0ZWRPbiI6IjIwMjItMDgtMzFUMDY6NDY6MDkiLCJNb2RpZmllZEJ5IjoiX0FMSSIsIklkIjoiY2YxNDJiMWItMDcxOS00MDllLTgxYmYtMzA4ZGY0OGFkODRhIiwiTW9kaWZpZWRPbiI6IjIwMjItMDgtMzFUMDY6NDY6MDkiLCJQcm9qZWN0Ijp7IiRyZWYiOiI1In19XSwiTnVtYmVyIjoiMyIsIk9yZ2FuaXphdGlvbnMiOltdLCJPdGhlcnNJbnZvbHZlZCI6W10sIlBhZ2VDb3VudCI6IjIxIiwiUGFnZVJhbmdlIjoiPHNwPlxyXG4gIDxuPjI2ODk8L24+XHJcbiAgPGluPnRydWU8L2luPlxyXG4gIDxvcz4yNjg5PC9vcz5cclxuICA8cHM+MjY4OTwvcHM+XHJcbjwvc3A+XHJcbjxlcD5cclxuICA8bj4yNzA5PC9uPlxyXG4gIDxpbj50cnVlPC9pbj5cclxuICA8b3M+MjcwOTwvb3M+XHJcbiAgPHBzPjI3MDk8L3BzPlxyXG48L2VwPlxyXG48b3M+MjY4OS0yNzA5PC9vcz4iLCJQZXJpb2RpY2FsIjp7IiRpZCI6IjEwMiIsIiR0eXBlIjoiU3dpc3NBY2FkZW1pYy5DaXRhdmkuUGVyaW9kaWNhbCwgU3dpc3NBY2FkZW1pYy5DaXRhdmkiLCJFaXNzbiI6IjE1NzMtMDg0MCIsIklzc24iOiIwOTIxLTAzMFgiLCJOYW1lIjoiTmF0dXJhbCBIYXphcmRzIiwiUGFnaW5hdGlvbiI6MCwiUHJvdGVjdGVkIjpmYWxzZSwiU3RhbmRhcmRBYmJyZXZpYXRpb24iOiJOYXQgSGF6YXJkcyIsIkNyZWF0ZWRCeSI6Il9BTEkiLCJDcmVhdGVkT24iOiIyMDIyLTA1LTMwVDA3OjIyOjE5IiwiTW9kaWZpZWRCeSI6Il9BTEkiLCJJZCI6ImMzMWQxNDA1LTlkNzgtNDhjNi1hOWYxLTBjYjkwMzY5NGQzZCIsIk1vZGlmaWVkT24iOiIyMDIyLTA1LTMwVDA3OjIyOjE5IiwiUHJvamVjdCI6eyIkcmVmIjoiNSJ9fSwiUG1jSWQiOiJQTUM3ODU0MzMwIiwiUHVibGlzaGVycyI6W3siJGlkIjoiMTAz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HViTWVkSWQiOiIzMzU1MTU2OSIsIlF1b3RhdGlvbnMiOltdLCJSZWZlcmVuY2VUeXBlIjoiSm91cm5hbEFydGljbGUiLCJTaG9ydFRpdGxlIjoiTHUsIFpoYW4gZXQgYWwuIDIwMjEg4oCTIEFuIE5HTyBkaXNhc3RlciByZWxpZWYgbmV0d29yayIsIlNob3J0VGl0bGVVcGRhdGVUeXBlIjowLCJTb3VyY2VPZkJpYmxpb2dyYXBoaWNJbmZvcm1hdGlvbiI6IlB1Yk1lZCIsIlN0YXRpY0lkcyI6WyI0NDQ3ODViNy0wMjcwLTQ3ZDMtYmY4NS1jMzJiZjhjYmZlNTgiXSwiVGFibGVPZkNvbnRlbnRzQ29tcGxleGl0eSI6MCwiVGFibGVPZkNvbnRlbnRzU291cmNlVGV4dEZvcm1hdCI6MCwiVGFza3MiOltdLCJUaXRsZSI6IkFuIE5HTyBkaXNhc3RlciByZWxpZWYgbmV0d29yayBmb3Igc21hbGwgYW5kIG1lZGl1bS1zY2FsZSBuYXR1cmFsIGhhemFyZHMgaW4gQ2hpbmEiLCJUcmFuc2xhdG9ycyI6W10sIlZvbHVtZSI6IjEwNiIsIlllYXIiOiIyMDIxIiwiWWVhclJlc29sdmVkIjoiMjAyMSIsIkNyZWF0ZWRCeSI6Il9BTEkiLCJDcmVhdGVkT24iOiIyMDIyLTA4LTMxVDA2OjQ2OjA5IiwiTW9kaWZpZWRCeSI6Il9BbGkiLCJJZCI6IjYyOWMxYWYwLTkzODAtNDA5Zi05ZDIxLWFlMTlmYTFiOWFmYSIsIk1vZGlmaWVkT24iOiIyMDIzLTEwLTAyVDIyOjI5OjE1IiwiUHJvamVjdCI6eyIkcmVmIjoiNSJ9fSwiVXNlTnVtYmVyaW5nVHlwZU9mUGFyZW50RG9jdW1lbnQiOmZhbHNlfSx7IiRpZCI6IjEwNCIsIiR0eXBlIjoiU3dpc3NBY2FkZW1pYy5DaXRhdmkuQ2l0YXRpb25zLldvcmRQbGFjZWhvbGRlckVudHJ5LCBTd2lzc0FjYWRlbWljLkNpdGF2aSIsIklkIjoiNDk2MmU3YzItNGNiNC00M2NmLWI2MzUtZTIzOTA2OWY3NTUyIiwiUmVmZXJlbmNlSWQiOiIzZWRkZDEwNS0wZDQzLTQ4OGUtOGJlYy02ZWRjMjk2ZTFiMjYiLCJCaWJPbmx5Ijp0cnVlLCJSZWZlcmVuY2UiOnsiJGlkIjoiMTA1IiwiJHR5cGUiOiJTd2lzc0FjYWRlbWljLkNpdGF2aS5SZWZlcmVuY2UsIFN3aXNzQWNhZGVtaWMuQ2l0YXZpIiwiQWJzdHJhY3RDb21wbGV4aXR5IjowLCJBYnN0cmFjdFNvdXJjZVRleHRGb3JtYXQiOjAsIkF1dGhvcnMiOlt7IiRpZCI6IjEwNiIsIiR0eXBlIjoiU3dpc3NBY2FkZW1pYy5DaXRhdmkuUGVyc29uLCBTd2lzc0FjYWRlbWljLkNpdGF2aSIsIkZpcnN0TmFtZSI6IkFsZXhhbmRyZSIsIkxhc3ROYW1lIjoiS2FybCIsIk1pZGRsZU5hbWUiOiJBdWd1c3RvIiwiUHJvdGVjdGVkIjpmYWxzZSwiU2V4IjowLCJDcmVhdGVkQnkiOiJfQUxJIiwiQ3JlYXRlZE9uIjoiMjAyMi0wMy0yOVQwODo1NjozNSIsIk1vZGlmaWVkQnkiOiJfQUxJIiwiSWQiOiI5ZjQ2YTNhMC04OWNjLTRlM2UtODU0MC1hZDgyOWMxN2VjY2IiLCJNb2RpZmllZE9uIjoiMjAyMi0wMy0yOVQwODo1NjozNSIsIlByb2plY3QiOnsiJHJlZiI6IjUifX0seyIkaWQiOiIxMDciLCIkdHlwZSI6IlN3aXNzQWNhZGVtaWMuQ2l0YXZpLlBlcnNvbiwgU3dpc3NBY2FkZW1pYy5DaXRhdmkiLCJGaXJzdE5hbWUiOiJKdWxpYSIsIkxhc3ROYW1lIjoiU2Nob2x6IEthcmwiLCJQcm90ZWN0ZWQiOmZhbHNlLCJTZXgiOjEsIkNyZWF0ZWRCeSI6Il9BTEkiLCJDcmVhdGVkT24iOiIyMDIyLTA1LTA4VDA1OjU0OjA3IiwiTW9kaWZpZWRCeSI6Il9BTEkiLCJJZCI6ImM0NTgxZjAyLWNjMmYtNDFiNC1iZGI3LTc3ZWYwM2MxYzEzZiIsIk1vZGlmaWVkT24iOiIyMDIyLTA1LTA4VDA1OjU0OjA3IiwiUHJvamVjdCI6eyIkcmVmIjoiNSJ9fV0sIkNpdGF0aW9uS2V5IjoiS2FybCBldCBhbC4gMjAyMiIsIkNpdGF0aW9uS2V5VXBkYXRlVHlwZSI6MCwiQ29sbGFib3JhdG9ycyI6W10sIkN1c3RvbUZpZWxkMSI6IjAiLCJDdXN0b21GaWVsZDIiOiJDb25jZXB0dWFsIiwiQ3VzdG9tRmllbGQzIjoiU2xvdy1vbnNldCIsIkN1c3RvbUZpZWxkNCI6IkRldmVsb3BtZW50IGFpZCIsIkN1c3RvbUZpZWxkNSI6IlJlY292ZXJ5IiwiQ3VzdG9tRmllbGQ2IjoiQ29uY2VwdHVhbCBSZXNlYXJjaCIsIkN1c3RvbUZpZWxkNyI6Ik5vdCBTcGVjaWZpYyIsIkN1c3RvbUZpZWxkOCI6Ik5vdCBTcGVjaWZpYyIsIkN1c3RvbUZpZWxkOSI6IkJyYXppbCIsIkRvaSI6IjEwLjExMDgvSkhMU0NNLTExLTIwMjAtMDEwNCIsIkVkaXRvcnMiOltdLCJFdmFsdWF0aW9uQ29tcGxleGl0eSI6MCwiRXZhbHVhdGlvblNvdXJjZVRleHRGb3JtYXQiOjAsIkdyb3VwcyI6W3siJGlkIjoiMTA4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HJlZiI6IjkifV0sIkhhc0xhYmVsMSI6ZmFsc2UsIkhhc0xhYmVsMiI6ZmFsc2UsIktleXdvcmRzIjpbXSwiTG9jYXRpb25zIjpbeyIkaWQiOiIxMDkiLCIkdHlwZSI6IlN3aXNzQWNhZGVtaWMuQ2l0YXZpLkxvY2F0aW9uLCBTd2lzc0FjYWRlbWljLkNpdGF2aSIsIkFkZHJlc3MiOnsiJGlkIjoiMTEwIiwiJHR5cGUiOiJTd2lzc0FjYWRlbWljLkNpdGF2aS5MaW5rZWRSZXNvdXJjZSwgU3dpc3NBY2FkZW1pYy5DaXRhdmkiLCJMaW5rZWRSZXNvdXJjZVR5cGUiOjUsIk9yaWdpbmFsU3RyaW5nIjoiaHR0cHM6Ly93d3cuc2NvcHVzLmNvbS9pbndhcmQvcmVjb3JkLnVyaT9laWQ9Mi1zMi4wLTg1MTIyODgyNDY3JmRvaT0xMC4xMTA4JTJmSkhMU0NNLTExLTIwMjAtMDEwNCZwYXJ0bmVySUQ9NDAmbWQ1PTNmOWQ0ZTFiZjE5ZWJiMzc2MThhNjJkNDQxODYxOTJkIiwiVXJpU3RyaW5nIjoiaHR0cHM6Ly93d3cuc2NvcHVzLmNvbS9pbndhcmQvcmVjb3JkLnVyaT9laWQ9Mi1zMi4wLTg1MTIyODgyNDY3JmRvaT0xMC4xMTA4JTJmSkhMU0NNLTExLTIwMjAtMDEwNCZwYXJ0bmVySUQ9NDAmbWQ1PTNmOWQ0ZTFiZjE5ZWJiMzc2MThhNjJkNDQxODYxOTJkIiwiTGlua2VkUmVzb3VyY2VTdGF0dXMiOjgsIlByb3BlcnRpZXMiOnsiJGlkIjoiMT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UzZjgxNjYwLTBmMmItNDA3NC05YzgzLTc2MTQ4ODRhM2U4MyIsIk1vZGlmaWVkT24iOiIyMDIyLTAxLTMwVDA0OjU0OjUzIiwiUHJvamVjdCI6eyIkcmVmIjoiNSJ9fSx7IiRpZCI6IjExMiIsIiR0eXBlIjoiU3dpc3NBY2FkZW1pYy5DaXRhdmkuTG9jYXRpb24sIFN3aXNzQWNhZGVtaWMuQ2l0YXZpIiwiQWRkcmVzcyI6eyIkaWQiOiIxMTMiLCIkdHlwZSI6IlN3aXNzQWNhZGVtaWMuQ2l0YXZpLkxpbmtlZFJlc291cmNlLCBTd2lzc0FjYWRlbWljLkNpdGF2aSIsIkxpbmtlZFJlc291cmNlVHlwZSI6NSwiT3JpZ2luYWxTdHJpbmciOiJodHRwczovL3d3dy5lbWVyYWxkLmNvbS9pbnNpZ2h0L2NvbnRlbnQvZG9pLzEwLjExMDgvSkhMU0NNLTExLTIwMjAtMDEwNC9mdWxsL2h0bWwiLCJVcmlTdHJpbmciOiJodHRwczovL3d3dy5lbWVyYWxkLmNvbS9pbnNpZ2h0L2NvbnRlbnQvZG9pLzEwLjExMDgvSkhMU0NNLTExLTIwMjAtMDEwNC9mdWxsL2h0bWwiLCJMaW5rZWRSZXNvdXJjZVN0YXR1cyI6OCwiUHJvcGVydGllcyI6eyIkaWQiOiIx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A0IiwiTW9kaWZpZWRCeSI6Il9BbmpvbXNob2FlIiwiSWQiOiI3MmZkOTAxNS01NGQ3LTRjODctOTVhZC1iMjg1NDhiOTczYmMiLCJNb2RpZmllZE9uIjoiMjAyMi0wMy0xMVQwNjozMzowNCIsIlByb2plY3QiOnsiJHJlZiI6IjUifX0seyIkaWQiOiIxMTUiLCIkdHlwZSI6IlN3aXNzQWNhZGVtaWMuQ2l0YXZpLkxvY2F0aW9uLCBTd2lzc0FjYWRlbWljLkNpdGF2aSIsIkFkZHJlc3MiOnsiJGlkIjoiMTE2IiwiJHR5cGUiOiJTd2lzc0FjYWRlbWljLkNpdGF2aS5MaW5rZWRSZXNvdXJjZSwgU3dpc3NBY2FkZW1pYy5DaXRhdmkiLCJMaW5rZWRSZXNvdXJjZVR5cGUiOjUsIk9yaWdpbmFsU3RyaW5nIjoiMTAuMTEwOC9KSExTQ00tMTEtMjAyMC0wMTA0IiwiVXJpU3RyaW5nIjoiaHR0cHM6Ly9kb2kub3JnLzEwLjExMDgvSkhMU0NNLTExLTIwMjAtMDEwNCIsIkxpbmtlZFJlc291cmNlU3RhdHVzIjo4LCJQcm9wZXJ0aWVzIjp7IiRpZCI6IjE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TEkiLCJJZCI6IjQ5MTc0NTBiLWM4ZWUtNDEwMi1iYzAzLTg4YzEzMzhjNjE4ZiIsIk1vZGlmaWVkT24iOiIyMDIyLTAzLTExVDA2OjE4OjQwIiwiUHJvamVjdCI6eyIkcmVmIjoiNSJ9fV0sIk51bWJlciI6IjMiLCJPbmxpbmVBZGRyZXNzIjoiaHR0cHM6Ly93d3cuc2NvcHVzLmNvbS9pbndhcmQvcmVjb3JkLnVyaT9laWQ9Mi1zMi4wLTg1MTIyODgyNDY3JmRvaT0xMC4xMTA4JTJmSkhMU0NNLTExLTIwMjAtMDEwNCZwYXJ0bmVySUQ9NDAmbWQ1PTNmOWQ0ZTFiZjE5ZWJiMzc2MThhNjJkNDQxODYxOTJkIiwiT3JnYW5pemF0aW9ucyI6W10sIk90aGVyc0ludm9sdmVkIjpbXSwiUGFnZUNvdW50IjoiMjIiLCJQYWdlUmFuZ2UiOiI8c3A+XHJcbiAgPG4+MzgyPC9uPlxyXG4gIDxpbj50cnVlPC9pbj5cclxuICA8b3M+MzgyPC9vcz5cclxuICA8cHM+MzgyPC9wcz5cclxuPC9zcD5cclxuPGVwPlxyXG4gIDxuPjQwMzwvbj5cclxuICA8aW4+dHJ1ZTwvaW4+XHJcbiAgPG9zPjQwMzwvb3M+XHJcbiAgPHBzPjQwMzwvcHM+XHJcbjwvZXA+XHJcbjxvcz4zODItNDAzPC9vcz4iLCJQZXJpb2RpY2FsIjp7IiRyZWYiOiIyMiJ9LCJQdWJsaXNoZXJzIjpbeyIkcmVmIjoiMjMifV0sIlF1b3RhdGlvbnMiOltdLCJSZWZlcmVuY2VUeXBlIjoiSm91cm5hbEFydGljbGUiLCJTaG9ydFRpdGxlIjoiS2FybCwgU2Nob2x6IEthcmwgMjAyMiDigJMgSHVtYW4gcmlnaHRzIGZvciByZWZ1Z2VlcyIsIlNob3J0VGl0bGVVcGRhdGVUeXBlIjowLCJTb3VyY2VPZkJpYmxpb2dyYXBoaWNJbmZvcm1hdGlvbiI6IkNyb3NzUmVmIiwiU3RhdGljSWRzIjpbIjU3ODJkNWM2LThiOWMtNGQ2Ny1hZDgzLTRmMmYyOThhYmUwMCJdLCJUYWJsZU9mQ29udGVudHNDb21wbGV4aXR5IjowLCJUYWJsZU9mQ29udGVudHNTb3VyY2VUZXh0Rm9ybWF0IjowLCJUYXNrcyI6W10sIlRpdGxlIjoiSHVtYW4gcmlnaHRzIGZvciByZWZ1Z2VlczogZW5oYW5jaW5nIHN1c3RhaW5hYmxlIGh1bWFuaXRhcmlhbiBzdXBwbHkgY2hhaW4gdG8gZ3VhcmFudGVlIGEgaGVhbHRoIGVudmlyb25tZW50IGluIHJlZnVnZWUgc2V0dGxlbWVudHMiLCJUcmFuc2xhdG9ycyI6W10sIlZvbHVtZSI6IjEyIiwiWWVhciI6IjIwMjIiLCJZZWFyUmVzb2x2ZWQiOiIyMDIyIiwiQ3JlYXRlZEJ5IjoiX0Fuam9tc2hvYWUiLCJDcmVhdGVkT24iOiIyMDIyLTAxLTMwVDA0OjU0OjUzIiwiTW9kaWZpZWRCeSI6Il9BTEkiLCJJZCI6IjNlZGRkMTA1LTBkNDMtNDg4ZS04YmVjLTZlZGMyOTZlMWIyNiIsIk1vZGlmaWVkT24iOiIyMDIyLTA5LTI4VDEzOjI0OjIzIiwiUHJvamVjdCI6eyIkcmVmIjoiNSJ9fSwiVXNlTnVtYmVyaW5nVHlwZU9mUGFyZW50RG9jdW1lbnQiOmZhbHNlfSx7IiRpZCI6IjExOCIsIiR0eXBlIjoiU3dpc3NBY2FkZW1pYy5DaXRhdmkuQ2l0YXRpb25zLldvcmRQbGFjZWhvbGRlckVudHJ5LCBTd2lzc0FjYWRlbWljLkNpdGF2aSIsIklkIjoiZmU3MDNlMzMtZDA1NC00YjEyLTgyZGQtYTQ1ZWNkYWIzMTc5IiwiUmVmZXJlbmNlSWQiOiJkMTA1NmNlNS0yMDVkLTQwYmMtOTZhZC1kZWJiZmM4NDAzZmIiLCJCaWJPbmx5Ijp0cnVlLCJSZWZlcmVuY2UiOnsiJGlkIjoiMTE5IiwiJHR5cGUiOiJTd2lzc0FjYWRlbWljLkNpdGF2aS5SZWZlcmVuY2UsIFN3aXNzQWNhZGVtaWMuQ2l0YXZpIiwiQWJzdHJhY3RDb21wbGV4aXR5IjowLCJBYnN0cmFjdFNvdXJjZVRleHRGb3JtYXQiOjAsIkF1dGhvcnMiOlt7IiRpZCI6IjEyMCIsIiR0eXBlIjoiU3dpc3NBY2FkZW1pYy5DaXRhdmkuUGVyc29uLCBTd2lzc0FjYWRlbWljLkNpdGF2aSIsIkZpcnN0TmFtZSI6IkFtbWFyIiwiTGFzdE5hbWUiOiJKaWxhbmkiLCJQcm90ZWN0ZWQiOmZhbHNlLCJTZXgiOjAsIkNyZWF0ZWRCeSI6Il9BTEkiLCJDcmVhdGVkT24iOiIyMDIyLTA1LTA4VDA1OjU5OjQ5IiwiTW9kaWZpZWRCeSI6Il9BTEkiLCJJZCI6IjM4ZjEyM2M4LTUzMzItNDQ3OC05NTQyLWM0MWIxZTcyNDliOSIsIk1vZGlmaWVkT24iOiIyMDIyLTA1LTA4VDA1OjU5OjQ5IiwiUHJvamVjdCI6eyIkcmVmIjoiNSJ9fSx7IiRpZCI6IjEyMSIsIiR0eXBlIjoiU3dpc3NBY2FkZW1pYy5DaXRhdmkuUGVyc29uLCBTd2lzc0FjYWRlbWljLkNpdGF2aSIsIkZpcnN0TmFtZSI6IllvdXNhZiIsIkxhc3ROYW1lIjoiQWxpIiwiUHJvdGVjdGVkIjpmYWxzZSwiU2V4IjowLCJDcmVhdGVkQnkiOiJfQUxJIiwiQ3JlYXRlZE9uIjoiMjAyMi0wNS0wOFQwNTo1OTo0OSIsIk1vZGlmaWVkQnkiOiJfQUxJIiwiSWQiOiJhYjU3M2M5Yy1lZmEyLTQxNDMtOTQ2MS1kN2Q0ODdhNGNmOWYiLCJNb2RpZmllZE9uIjoiMjAyMi0wNS0wOFQwNTo1OTo0OSIsIlByb2plY3QiOnsiJHJlZiI6IjUifX0seyIkaWQiOiIxMjIiLCIkdHlwZSI6IlN3aXNzQWNhZGVtaWMuQ2l0YXZpLlBlcnNvbiwgU3dpc3NBY2FkZW1pYy5DaXRhdmkiLCJGaXJzdE5hbWUiOiJNdWhhbW1hZCIsIkxhc3ROYW1lIjoiS2hhbiIsIk1pZGRsZU5hbWUiOiJXYXNlZW0iLCJQcm90ZWN0ZWQiOmZhbHNlLCJTZXgiOjIsIkNyZWF0ZWRCeSI6Il9BTEkiLCJDcmVhdGVkT24iOiIyMDIyLTA1LTA4VDA1OjU5OjQ5IiwiTW9kaWZpZWRCeSI6Il9BTEkiLCJJZCI6Ijk4NzI1YjY4LTllMmItNDE0NS04NWE0LTNmM2UyNDkzMDA1MyIsIk1vZGlmaWVkT24iOiIyMDIyLTA1LTA4VDA1OjU5OjQ5IiwiUHJvamVjdCI6eyIkcmVmIjoiNSJ9fV0sIkNpdGF0aW9uS2V5IjoiSmlsYW5pIGV0IGFsLiAyMDE4IiwiQ2l0YXRpb25LZXlVcGRhdGVUeXBlIjowLCJDb2xsYWJvcmF0b3JzIjpbXSwiQ3VzdG9tRmllbGQxIjoiMTAiLCJDdXN0b21GaWVsZDIiOiJFbXBpcmljYWwiLCJDdXN0b21GaWVsZDMiOiJTdWRkZW4tb25zZXQiLCJDdXN0b21GaWVsZDQiOiJEaXNhc3RlciByZWxpZWYiLCJDdXN0b21GaWVsZDUiOiJSZXNwb25zZSIsIkN1c3RvbUZpZWxkNiI6IlN1cnZleSIsIkN1c3RvbUZpZWxkNyI6Ik5vdCBTcGVjaWZpYyIsIkN1c3RvbUZpZWxkOCI6Ik5vdCBTcGVjaWZpYyIsIkN1c3RvbUZpZWxkOSI6IlBha2lzdGFuIiwiRG9pIjoiMTAuMTUwNC9JSkJQU0NNLjIwMTguMDkzMzE5IiwiRWRpdG9ycyI6W10sIkV2YWx1YXRpb25Db21wbGV4aXR5IjowLCJFdmFsdWF0aW9uU291cmNlVGV4dEZvcm1hdCI6MCwiR3JvdXBzIjpbeyIkcmVmIjoiMTA4In0seyIkcmVmIjoiOSJ9XSwiSGFzTGFiZWwxIjp0cnVlLCJIYXNMYWJlbDIiOmZhbHNlLCJLZXl3b3JkcyI6W10sIkxvY2F0aW9ucyI6W3siJGlkIjoiMTIzIiwiJHR5cGUiOiJTd2lzc0FjYWRlbWljLkNpdGF2aS5Mb2NhdGlvbiwgU3dpc3NBY2FkZW1pYy5DaXRhdmkiLCJBZGRyZXNzIjp7IiRpZCI6IjEyNCIsIiR0eXBlIjoiU3dpc3NBY2FkZW1pYy5DaXRhdmkuTGlua2VkUmVzb3VyY2UsIFN3aXNzQWNhZGVtaWMuQ2l0YXZpIiwiTGlua2VkUmVzb3VyY2VUeXBlIjo1LCJPcmlnaW5hbFN0cmluZyI6Imh0dHBzOi8vd3d3LnNjb3B1cy5jb20vaW53YXJkL3JlY29yZC51cmk/ZWlkPTItczIuMC04NTExNjI3MjIzMCZkb2k9MTAuMTUwNCUyZklKQlBTQ00uMjAxOC4wOTMzMTkmcGFydG5lcklEPTQwJm1kNT0zNTI4MzkxMGQzYzNhN2VkNmIwODA3Yzk0ZDFkM2EzMSIsIlVyaVN0cmluZyI6Imh0dHBzOi8vd3d3LnNjb3B1cy5jb20vaW53YXJkL3JlY29yZC51cmk/ZWlkPTItczIuMC04NTExNjI3MjIzMCZkb2k9MTAuMTUwNCUyZklKQlBTQ00uMjAxOC4wOTMzMTkmcGFydG5lcklEPTQwJm1kNT0zNTI4MzkxMGQzYzNhN2VkNmIwODA3Yzk0ZDFkM2EzMSIsIkxpbmtlZFJlc291cmNlU3RhdHVzIjo4LCJQcm9wZXJ0aWVzIjp7IiRpZCI6IjEy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JmNWM5MDY1OS00ODIwLTQxOWYtYjQwMS03NTZiZTM4YmNhMTAiLCJNb2RpZmllZE9uIjoiMjAyMi0wMS0zMFQwNDozMTozOCIsIlByb2plY3QiOnsiJHJlZiI6IjUifX0seyIkaWQiOiIxMjYiLCIkdHlwZSI6IlN3aXNzQWNhZGVtaWMuQ2l0YXZpLkxvY2F0aW9uLCBTd2lzc0FjYWRlbWljLkNpdGF2aSIsIkFkZHJlc3MiOnsiJGlkIjoiMTI3IiwiJHR5cGUiOiJTd2lzc0FjYWRlbWljLkNpdGF2aS5MaW5rZWRSZXNvdXJjZSwgU3dpc3NBY2FkZW1pYy5DaXRhdmkiLCJMaW5rZWRSZXNvdXJjZVR5cGUiOjUsIk9yaWdpbmFsU3RyaW5nIjoiMTAuMTUwNC9JSkJQU0NNLjIwMTguMDkzMzE5IiwiVXJpU3RyaW5nIjoiaHR0cHM6Ly9kb2kub3JnLzEwLjE1MDQvSUpCUFNDTS4yMDE4LjA5MzMxOSIsIkxpbmtlZFJlc291cmNlU3RhdHVzIjo4LCJQcm9wZXJ0aWVzIjp7IiRpZCI6IjEy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JiMDBiOTU2OC1jZjViLTRiMzEtOWFhNS0yY2RhNzI5MTRjNzQiLCJNb2RpZmllZE9uIjoiMjAyMi0wMS0zMFQwNDozMTozOCIsIlByb2plY3QiOnsiJHJlZiI6IjUifX1dLCJOdW1iZXIiOiIxIiwiTnVtYmVyT2ZWb2x1bWVzIjoiOTMzMTkiLCJPbmxpbmVBZGRyZXNzIjoiaHR0cHM6Ly93d3cuc2NvcHVzLmNvbS9pbndhcmQvcmVjb3JkLnVyaT9laWQ9Mi1zMi4wLTg1MTE2MjcyMjMwJmRvaT0xMC4xNTA0JTJmSUpCUFNDTS4yMDE4LjA5MzMxOSZwYXJ0bmVySUQ9NDAmbWQ1PTM1MjgzOTEwZDNjM2E3ZWQ2YjA4MDdjOTRkMWQzYTMxIiwiT3JnYW5pemF0aW9ucyI6W10sIk90aGVyc0ludm9sdmVkIjpbXSwiUGFnZVJhbmdlIjoiPHNwPlxyXG4gIDxuPjQ5PC9uPlxyXG4gIDxpbj50cnVlPC9pbj5cclxuICA8b3M+NDk8L29zPlxyXG4gIDxwcz40OTwvcHM+XHJcbjwvc3A+XHJcbjxvcz40OTwvb3M+IiwiUGVyaW9kaWNhbCI6eyIkaWQiOiIxMjkiLCIkdHlwZSI6IlN3aXNzQWNhZGVtaWMuQ2l0YXZpLlBlcmlvZGljYWwsIFN3aXNzQWNhZGVtaWMuQ2l0YXZpIiwiTmFtZSI6IkludGVybmF0aW9uYWwgSm91cm5hbCBvZiBCdXNpbmVzcyBQZXJmb3JtYW5jZSBhbmQgU3VwcGx5IENoYWluIE1vZGVsbGluZyIsIlBhZ2luYXRpb24iOjAsIlByb3RlY3RlZCI6ZmFsc2UsIkNyZWF0ZWRCeSI6Il9BbmpvbXNob2FlIiwiQ3JlYXRlZE9uIjoiMjAyMi0wMS0zMFQwNDozMTozOCIsIk1vZGlmaWVkQnkiOiJfQW5qb21zaG9hZSIsIklkIjoiNzAxM2Y2NGMtZmVmMy00ZWZjLTk3ZDktYTFmYzZhNGFhOGI1IiwiTW9kaWZpZWRPbiI6IjIwMjItMDEtMzBUMDQ6MzE6MzgiLCJQcm9qZWN0Ijp7IiRyZWYiOiI1In19LCJQdWJsaXNoZXJzIjpbeyIkcmVmIjoiNjQifV0sIlF1b3RhdGlvbnMiOltdLCJSZWZlcmVuY2VUeXBlIjoiSm91cm5hbEFydGljbGUiLCJTaG9ydFRpdGxlIjoiSmlsYW5pLCBBbGkgZXQgYWwuIDIwMTgg4oCTIEdyZWVuaW5nIG9mIGh1bWFuaXRhcmlhbiBzdXBwbHkgY2hhaW4iLCJTaG9ydFRpdGxlVXBkYXRlVHlwZSI6MCwiU291cmNlT2ZCaWJsaW9ncmFwaGljSW5mb3JtYXRpb24iOiJDcm9zc1JlZiIsIlN0YXRpY0lkcyI6WyIwN2IzZmJmZS0yYTM5LTRlODEtODBmMC0zNjA2ZjUyOTBhOTEiXSwiVGFibGVPZkNvbnRlbnRzQ29tcGxleGl0eSI6MCwiVGFibGVPZkNvbnRlbnRzU291cmNlVGV4dEZvcm1hdCI6MCwiVGFza3MiOltdLCJUaXRsZSI6IkdyZWVuaW5nIG9mIGh1bWFuaXRhcmlhbiBzdXBwbHkgY2hhaW4gd2l0aCBmb2N1cyBvbiBsb2dpc3RpY3MiLCJUcmFuc2xhdG9ycyI6W10sIlZvbHVtZSI6IjEwIiwiWWVhciI6IjIwMTgiLCJZZWFyUmVzb2x2ZWQiOiIyMDE4IiwiQ3JlYXRlZEJ5IjoiX0Fuam9tc2hvYWUiLCJDcmVhdGVkT24iOiIyMDIyLTAxLTMwVDA0OjMxOjM4IiwiTW9kaWZpZWRCeSI6Il9BTEkiLCJJZCI6ImQxMDU2Y2U1LTIwNWQtNDBiYy05NmFkLWRlYmJmYzg0MDNmYiIsIk1vZGlmaWVkT24iOiIyMDIyLTExLTA5VDA0OjQ0OjAyIiwiUHJvamVjdCI6eyIkcmVmIjoiNSJ9fSwiVXNlTnVtYmVyaW5nVHlwZU9mUGFyZW50RG9jdW1lbnQiOmZhbHNlfSx7IiRpZCI6IjEzMCIsIiR0eXBlIjoiU3dpc3NBY2FkZW1pYy5DaXRhdmkuQ2l0YXRpb25zLldvcmRQbGFjZWhvbGRlckVudHJ5LCBTd2lzc0FjYWRlbWljLkNpdGF2aSIsIklkIjoiYTdjNjMyMzktZDU3Yi00ZjE1LWI5NTQtODViYWUyNmE0YjY5IiwiUmVmZXJlbmNlSWQiOiJlZjBiZjk0Mi0zNjYzLTRmZWEtODYwNC03OTFkZWMzMTJhNzAiLCJCaWJPbmx5Ijp0cnVlLCJSZWZlcmVuY2UiOnsiJGlkIjoiMTMxIiwiJHR5cGUiOiJTd2lzc0FjYWRlbWljLkNpdGF2aS5SZWZlcmVuY2UsIFN3aXNzQWNhZGVtaWMuQ2l0YXZpIiwiQWJzdHJhY3RDb21wbGV4aXR5IjowLCJBYnN0cmFjdFNvdXJjZVRleHRGb3JtYXQiOjAsIkF1dGhvcnMiOlt7IiRpZCI6IjEzMiIsIiR0eXBlIjoiU3dpc3NBY2FkZW1pYy5DaXRhdmkuUGVyc29uLCBTd2lzc0FjYWRlbWljLkNpdGF2aSIsIkZpcnN0TmFtZSI6IkFtaXIiLCJMYXN0TmFtZSI6IkphbWFsaSIsIlByb3RlY3RlZCI6ZmFsc2UsIlNleCI6MCwiQ3JlYXRlZEJ5IjoiX0FMSSIsIkNyZWF0ZWRPbiI6IjIwMjItMDMtMTZUMTY6MTM6NTQiLCJNb2RpZmllZEJ5IjoiX0FMSSIsIklkIjoiNWI2NDFlZmUtYWI5MS00M2RiLTk1ZWEtZTliOWY1OGNhZDU3IiwiTW9kaWZpZWRPbiI6IjIwMjItMDMtMTZUMTY6MTM6NTQiLCJQcm9qZWN0Ijp7IiRyZWYiOiI1In19LHsiJGlkIjoiMTMzIiwiJHR5cGUiOiJTd2lzc0FjYWRlbWljLkNpdGF2aS5QZXJzb24sIFN3aXNzQWNhZGVtaWMuQ2l0YXZpIiwiRmlyc3ROYW1lIjoiQW1pcmhvc3NlaW4iLCJMYXN0TmFtZSI6IlJhbmpiYXIiLCJQcm90ZWN0ZWQiOmZhbHNlLCJTZXgiOjAsIkNyZWF0ZWRCeSI6Il9BTEkiLCJDcmVhdGVkT24iOiIyMDIyLTAzLTE2VDE2OjEzOjU0IiwiTW9kaWZpZWRCeSI6Il9BTEkiLCJJZCI6ImZkNTRhZmQ4LTNkYTQtNDYwOS1iMzA2LWQxZmViY2FlYTY5OCIsIk1vZGlmaWVkT24iOiIyMDIyLTAzLTE2VDE2OjEzOjU0IiwiUHJvamVjdCI6eyIkcmVmIjoiNSJ9fSx7IiRpZCI6IjEzNCIsIiR0eXBlIjoiU3dpc3NBY2FkZW1pYy5DaXRhdmkuUGVyc29uLCBTd2lzc0FjYWRlbWljLkNpdGF2aSIsIkZpcnN0TmFtZSI6IkphZmFyIiwiTGFzdE5hbWUiOiJIZXlkYXJpIiwiUHJvdGVjdGVkIjpmYWxzZSwiU2V4IjowLCJDcmVhdGVkQnkiOiJfQUxJIiwiQ3JlYXRlZE9uIjoiMjAyMi0wMy0xNlQxNjoxMzo1NCIsIk1vZGlmaWVkQnkiOiJfQUxJIiwiSWQiOiI2NmQ2YjI2MS05YjExLTRhNmItOGQwYy1mNzBmZjk2N2YwM2MiLCJNb2RpZmllZE9uIjoiMjAyMi0wMy0xNlQxNjoxMzo1NCIsIlByb2plY3QiOnsiJHJlZiI6IjUifX0seyIkaWQiOiIxMzUiLCIkdHlwZSI6IlN3aXNzQWNhZGVtaWMuQ2l0YXZpLlBlcnNvbiwgU3dpc3NBY2FkZW1pYy5DaXRhdmkiLCJGaXJzdE5hbWUiOiJTaW5hIiwiTGFzdE5hbWUiOiJOYXllcmkiLCJQcm90ZWN0ZWQiOmZhbHNlLCJTZXgiOjAsIkNyZWF0ZWRCeSI6Il9BTEkiLCJDcmVhdGVkT24iOiIyMDIyLTAzLTEyVDA1OjAwOjAwIiwiTW9kaWZpZWRCeSI6Il9BTEkiLCJJZCI6ImMyYjA1ZTMwLTRkOWQtNDg3Mi05ZmEzLThhN2I2N2E2OGM5YyIsIk1vZGlmaWVkT24iOiIyMDIyLTAzLTEyVDA1OjAwOjAwIiwiUHJvamVjdCI6eyIkcmVmIjoiNSJ9fV0sIkNpdGF0aW9uS2V5IjoiSmFtYWxpIGV0IGFsLiAyMDIxIiwiQ2l0YXRpb25LZXlVcGRhdGVUeXBlIjowLCJDb2xsYWJvcmF0b3JzIjpbXSwiQ3VzdG9tRmllbGQxIjoiNiIsIkN1c3RvbUZpZWxkMiI6IkFuYWx5dGljYWwiLCJDdXN0b21GaWVsZDMiOiJTdWRkZW4tb25zZXQiLCJDdXN0b21GaWVsZDQiOiJEaXNhc3RlciByZWxpZWYiLCJDdXN0b21GaWVsZDUiOiJSZXNwb25zZSIsIkN1c3RvbUZpZWxkNiI6IkFuYWx5dGljYWwgbW9kZWxpbmciLCJDdXN0b21GaWVsZDciOiJFY29ub21pYytFbnZpcm9tZW50YWwrU29jaWFsIiwiQ3VzdG9tRmllbGQ4IjoiT3B0aW1pemF0aW9uIiwiQ3VzdG9tRmllbGQ5IjoiSXJhbiIsIkRvaSI6IjEwLjEwMDcvczEwNDc5LTAyMS0wNDAxNC0yIiwiRWRpdG9ycyI6W10sIkV2YWx1YXRpb25Db21wbGV4aXR5IjowLCJFdmFsdWF0aW9uU291cmNlVGV4dEZvcm1hdCI6MCwiR3JvdXBzIjpbeyIkcmVmIjoiOSJ9XSwiSGFzTGFiZWwxIjpmYWxzZSwiSGFzTGFiZWwyIjpmYWxzZSwiS2V5d29yZHMiOltdLCJMb2NhdGlvbnMiOlt7IiRpZCI6IjEzNiIsIiR0eXBlIjoiU3dpc3NBY2FkZW1pYy5DaXRhdmkuTG9jYXRpb24sIFN3aXNzQWNhZGVtaWMuQ2l0YXZpIiwiQWRkcmVzcyI6eyIkaWQiOiIxMzciLCIkdHlwZSI6IlN3aXNzQWNhZGVtaWMuQ2l0YXZpLkxpbmtlZFJlc291cmNlLCBTd2lzc0FjYWRlbWljLkNpdGF2aSIsIkxpbmtlZFJlc291cmNlVHlwZSI6NSwiT3JpZ2luYWxTdHJpbmciOiIxMC4xMDA3L3MxMDQ3OS0wMjEtMDQwMTQtMiIsIlVyaVN0cmluZyI6Imh0dHBzOi8vZG9pLm9yZy8xMC4xMDA3L3MxMDQ3OS0wMjEtMDQwMTQtMiIsIkxpbmtlZFJlc291cmNlU3RhdHVzIjo4LCJQcm9wZXJ0aWVzIjp7IiRpZCI6IjEz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Y6MTM6NTQiLCJNb2RpZmllZEJ5IjoiX0FMSSIsIklkIjoiNWViN2FlNzYtMDY4ZC00ZmZjLWE2YjgtNGZmYjQ4YTM2NGE0IiwiTW9kaWZpZWRPbiI6IjIwMjItMDMtMTZUMTY6MTM6NTQiLCJQcm9qZWN0Ijp7IiRyZWYiOiI1In19XSwiT3JnYW5pemF0aW9ucyI6W10sIk90aGVyc0ludm9sdmVkIjpbXSwiUGVyaW9kaWNhbCI6eyIkaWQiOiIxMzk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1Ymxpc2hlcnMiOlt7IiRyZWYiOiIxMDMifV0sIlF1b3RhdGlvbnMiOltdLCJSZWZlcmVuY2VUeXBlIjoiSm91cm5hbEFydGljbGUiLCJTaG9ydFRpdGxlIjoiSmFtYWxpLCBSYW5qYmFyIGV0IGFsLiAyMDIxIOKAkyBBIG11bHRpLW9iamVjdGl2ZSBzdG9jaGFzdGljIHByb2dyYW1taW5nIG1vZGVsIiwiU2hvcnRUaXRsZVVwZGF0ZVR5cGUiOjAsIlNvdXJjZU9mQmlibGlvZ3JhcGhpY0luZm9ybWF0aW9uIjoiQ3Jvc3NSZWYiLCJTdGF0aWNJZHMiOlsiZDdlOTQzZjAtNTA0MS00NDBmLTlhOWUtNTI0ZjViZjY2OTQwIl0sIlRhYmxlT2ZDb250ZW50c0NvbXBsZXhpdHkiOjAsIlRhYmxlT2ZDb250ZW50c1NvdXJjZVRleHRGb3JtYXQiOjAsIlRhc2tzIjpbXSwiVGl0bGUiOiJBIG11bHRpLW9iamVjdGl2ZSBzdG9jaGFzdGljIHByb2dyYW1taW5nIG1vZGVsIHRvIGNvbmZpZ3VyZSBhIHN1c3RhaW5hYmxlIGh1bWFuaXRhcmlhbiBsb2dpc3RpY3MgY29uc2lkZXJpbmcgZGVwcml2YXRpb24gY29zdCBhbmQgcGF0aWVudCBzZXZlcml0eSIsIlRyYW5zbGF0b3JzIjpbXSwiWWVhciI6IjIwMjEiLCJZZWFyUmVzb2x2ZWQiOiIyMDIxIiwiQ3JlYXRlZEJ5IjoiX0FMSSIsIkNyZWF0ZWRPbiI6IjIwMjItMDMtMTZUMTY6MTM6NTQiLCJNb2RpZmllZEJ5IjoiX0FMSSIsIklkIjoiZWYwYmY5NDItMzY2My00ZmVhLTg2MDQtNzkxZGVjMzEyYTcwIiwiTW9kaWZpZWRPbiI6IjIwMjItMTAtMzFUMDU6MjI6MjYiLCJQcm9qZWN0Ijp7IiRyZWYiOiI1In19LCJVc2VOdW1iZXJpbmdUeXBlT2ZQYXJlbnREb2N1bWVudCI6ZmFsc2V9LHsiJGlkIjoiMTQwIiwiJHR5cGUiOiJTd2lzc0FjYWRlbWljLkNpdGF2aS5DaXRhdGlvbnMuV29yZFBsYWNlaG9sZGVyRW50cnksIFN3aXNzQWNhZGVtaWMuQ2l0YXZpIiwiSWQiOiI4MjYyZDlkOC03MDQ2LTRlMzItOTJiYS02YjVmY2VmN2YzYWEiLCJSZWZlcmVuY2VJZCI6IjU5N2EyNGVmLTZhZmYtNDY5NC05MzBkLWQ1NzY0ZTUwMjEwYiIsIkJpYk9ubHkiOnRydWUsIlJlZmVyZW5jZSI6eyIkaWQiOiIxNDEiLCIkdHlwZSI6IlN3aXNzQWNhZGVtaWMuQ2l0YXZpLlJlZmVyZW5jZSwgU3dpc3NBY2FkZW1pYy5DaXRhdmkiLCJBYnN0cmFjdENvbXBsZXhpdHkiOjAsIkFic3RyYWN0U291cmNlVGV4dEZvcm1hdCI6MCwiQXV0aG9ycyI6W3siJGlkIjoiMTQyIiwiJHR5cGUiOiJTd2lzc0FjYWRlbWljLkNpdGF2aS5QZXJzb24sIFN3aXNzQWNhZGVtaWMuQ2l0YXZpIiwiRmlyc3ROYW1lIjoiU2hlcndhdCIsIkxhc3ROYW1lIjoiSWJyYWhpbSIsIk1pZGRsZU5hbWUiOiJFbHdhbiIsIlByb3RlY3RlZCI6ZmFsc2UsIlNleCI6MCwiQ3JlYXRlZEJ5IjoiX0FMSSIsIkNyZWF0ZWRPbiI6IjIwMjItMDgtMjJUMTA6Mzc6MTYiLCJNb2RpZmllZEJ5IjoiX0FMSSIsIklkIjoiNjM1MjBmNGQtNDU0ZC00YzZjLWEwMTYtZmM1YjA0YmU0ZWUxIiwiTW9kaWZpZWRPbiI6IjIwMjItMDgtMjJUMTA6Mzc6MTYiLCJQcm9qZWN0Ijp7IiRyZWYiOiI1In19LHsiJGlkIjoiMTQzIiwiJHR5cGUiOiJTd2lzc0FjYWRlbWljLkNpdGF2aS5QZXJzb24sIFN3aXNzQWNhZGVtaWMuQ2l0YXZpIiwiRmlyc3ROYW1lIjoiUmFnaGRhIiwiTGFzdE5hbWUiOiJFbCBFYnJhc2hpIiwiUHJvdGVjdGVkIjpmYWxzZSwiU2V4IjowLCJDcmVhdGVkQnkiOiJfQUxJIiwiQ3JlYXRlZE9uIjoiMjAyMi0wOC0yMlQxMDozNzoxNiIsIk1vZGlmaWVkQnkiOiJfQUxJIiwiSWQiOiIzMmU2MGRjNy1mMjFlLTQzYmEtOGRmNS05YTIxY2QyY2EyMzQiLCJNb2RpZmllZE9uIjoiMjAyMi0wOC0yMlQxMDozNzoxNiIsIlByb2plY3QiOnsiJHJlZiI6IjUifX1dLCJDaXRhdGlvbktleVVwZGF0ZVR5cGUiOjAsIkNvbGxhYm9yYXRvcnMiOltdLCJDdXN0b21GaWVsZDEiOiIxNSIsIkN1c3RvbUZpZWxkMiI6IkVtcGlyaWNhbCIsIkN1c3RvbUZpZWxkMyI6IlNsb3ctb25zZXQiLCJDdXN0b21GaWVsZDQiOiJEZXZlbG9wbWVudCBhaWQiLCJDdXN0b21GaWVsZDUiOiJSZWNvdmVyeSIsIkN1c3RvbUZpZWxkNiI6IkNhc2Ugc3R1ZHkiLCJDdXN0b21GaWVsZDciOiJTb2NpYWwrRWNvbm9taWMiLCJDdXN0b21GaWVsZDgiOiJTb2NpYWwgZW50cmVwcmVuZXVyc2hpcCB0aGVvcnkiLCJDdXN0b21GaWVsZDkiOiJFZ3lwdCIsIkRvaSI6IjEwLjExMDgvSkhMU0NNLTA5LTIwMTYtMDAzNSIsIkVkaXRvcnMiOltdLCJFdmFsdWF0aW9uQ29tcGxleGl0eSI6MCwiRXZhbHVhdGlvblNvdXJjZVRleHRGb3JtYXQiOjAsIkdyb3VwcyI6W10sIkhhc0xhYmVsMSI6ZmFsc2UsIkhhc0xhYmVsMiI6dHJ1ZSwiS2V5d29yZHMiOltdLCJMb2NhdGlvbnMiOlt7IiRpZCI6IjE0NCIsIiR0eXBlIjoiU3dpc3NBY2FkZW1pYy5DaXRhdmkuTG9jYXRpb24sIFN3aXNzQWNhZGVtaWMuQ2l0YXZpIiwiQWRkcmVzcyI6eyIkaWQiOiIxNDUiLCIkdHlwZSI6IlN3aXNzQWNhZGVtaWMuQ2l0YXZpLkxpbmtlZFJlc291cmNlLCBTd2lzc0FjYWRlbWljLkNpdGF2aSIsIkxpbmtlZFJlc291cmNlVHlwZSI6NSwiT3JpZ2luYWxTdHJpbmciOiIxMC4xMTA4L0pITFNDTS0wOS0yMDE2LTAwMzUiLCJVcmlTdHJpbmciOiJodHRwczovL2RvaS5vcmcvMTAuMTEwOC9KSExTQ00tMDktMjAxNi0wMDM1IiwiTGlua2VkUmVzb3VyY2VTdGF0dXMiOjgsIlByb3BlcnRpZXMiOnsiJGlkIjoiMTQ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yMlQxMDozNzoxNiIsIk1vZGlmaWVkQnkiOiJfQUxJIiwiSWQiOiJjNjIyMDJlNy1lMDdjLTQ0OTgtOGJjZi0zMjFhOTQxY2Q3ZTgiLCJNb2RpZmllZE9uIjoiMjAyMi0wOC0yMlQxMDozNzoxNiIsIlByb2plY3QiOnsiJHJlZiI6IjUifX1dLCJOdW1iZXIiOiIzIiwiT3JnYW5pemF0aW9ucyI6W10sIk90aGVyc0ludm9sdmVkIjpbXSwiUGFnZUNvdW50IjoiMjYiLCJQYWdlUmFuZ2UiOiI8c3A+XHJcbiAgPG4+MzI0PC9uPlxyXG4gIDxpbj50cnVlPC9pbj5cclxuICA8b3M+MzI0PC9vcz5cclxuICA8cHM+MzI0PC9wcz5cclxuPC9zcD5cclxuPGVwPlxyXG4gIDxuPjM0OTwvbj5cclxuICA8aW4+dHJ1ZTwvaW4+XHJcbiAgPG9zPjM0OTwvb3M+XHJcbiAgPHBzPjM0OTwvcHM+XHJcbjwvZXA+XHJcbjxvcz4zMjQtMzQ5PC9vcz4iLCJQZXJpb2RpY2FsIjp7IiRyZWYiOiIyMiJ9LCJQdWJsaXNoZXJzIjpbeyIkcmVmIjoiMjMifV0sIlF1b3RhdGlvbnMiOltdLCJSZWZlcmVuY2VUeXBlIjoiSm91cm5hbEFydGljbGUiLCJTaG9ydFRpdGxlIjoiSWJyYWhpbSwgRWwgRWJyYXNoaSAyMDE3IOKAkyBIb3cgc29jaWFsIGVudHJlcHJlbmV1cnNoaXAgY2FuIGJlIiwiU2hvcnRUaXRsZVVwZGF0ZVR5cGUiOjAsIlNvdXJjZU9mQmlibGlvZ3JhcGhpY0luZm9ybWF0aW9uIjoiQ3Jvc3NSZWYiLCJTdGF0aWNJZHMiOlsiZDFlY2FkODktYTc5Yy00ZjJlLWJiN2YtMTVjYmExNTAzNDQ0Il0sIlRhYmxlT2ZDb250ZW50c0NvbXBsZXhpdHkiOjAsIlRhYmxlT2ZDb250ZW50c1NvdXJjZVRleHRGb3JtYXQiOjAsIlRhc2tzIjpbXSwiVGl0bGUiOiJIb3cgc29jaWFsIGVudHJlcHJlbmV1cnNoaXAgY2FuIGJlIHVzZWZ1bCBpbiBsb25nLXRlcm0gcmVjb3ZlcnkgZm9sbG93aW5nIGRpc2FzdGVycyIsIlRyYW5zbGF0b3JzIjpbXSwiVm9sdW1lIjoiNyIsIlllYXIiOiIyMDE3IiwiWWVhclJlc29sdmVkIjoiMjAxNyIsIkNyZWF0ZWRCeSI6Il9BTEkiLCJDcmVhdGVkT24iOiIyMDIyLTA4LTIyVDEwOjM3OjE2IiwiTW9kaWZpZWRCeSI6Il9BbGkiLCJJZCI6IjU5N2EyNGVmLTZhZmYtNDY5NC05MzBkLWQ1NzY0ZTUwMjEwYiIsIk1vZGlmaWVkT24iOiIyMDIzLTEwLTAyVDIyOjI5OjE1IiwiUHJvamVjdCI6eyIkcmVmIjoiNSJ9fSwiVXNlTnVtYmVyaW5nVHlwZU9mUGFyZW50RG9jdW1lbnQiOmZhbHNlfSx7IiRpZCI6IjE0NyIsIiR0eXBlIjoiU3dpc3NBY2FkZW1pYy5DaXRhdmkuQ2l0YXRpb25zLldvcmRQbGFjZWhvbGRlckVudHJ5LCBTd2lzc0FjYWRlbWljLkNpdGF2aSIsIklkIjoiMzUxMWNmNTMtMDEyYy00ZjE4LTgwMzYtYjgwMGUwMGNiMjVmIiwiUmVmZXJlbmNlSWQiOiIxN2Y4NTNlNS0yMzAwLTQ5OTgtODRkYS1mZTM5MDgwYjVjMWUiLCJCaWJPbmx5Ijp0cnVlLCJSZWZlcmVuY2UiOnsiJGlkIjoiMTQ4IiwiJHR5cGUiOiJTd2lzc0FjYWRlbWljLkNpdGF2aS5SZWZlcmVuY2UsIFN3aXNzQWNhZGVtaWMuQ2l0YXZpIiwiQWJzdHJhY3RDb21wbGV4aXR5IjowLCJBYnN0cmFjdFNvdXJjZVRleHRGb3JtYXQiOjAsIkF1dGhvcnMiOlt7IiRpZCI6IjE0OSIsIiR0eXBlIjoiU3dpc3NBY2FkZW1pYy5DaXRhdmkuUGVyc29uLCBTd2lzc0FjYWRlbWljLkNpdGF2aSIsIkZpcnN0TmFtZSI6IlRhbnppZCIsIkxhc3ROYW1lIjoiSGFzbmFpbiIsIlByb3RlY3RlZCI6ZmFsc2UsIlNleCI6MCwiQ3JlYXRlZEJ5IjoiX0FMSSIsIkNyZWF0ZWRPbiI6IjIwMjItMDktMDdUMDQ6MDY6MjEiLCJNb2RpZmllZEJ5IjoiX0FMSSIsIklkIjoiMDVlZDBkNDctODkzZi00NzBkLTllYjgtMzc0ZjhhNzViOWRkIiwiTW9kaWZpZWRPbiI6IjIwMjItMDktMDdUMDQ6MDY6MjEiLCJQcm9qZWN0Ijp7IiRyZWYiOiI1In19LHsiJGlkIjoiMTUwIiwiJHR5cGUiOiJTd2lzc0FjYWRlbWljLkNpdGF2aS5QZXJzb24sIFN3aXNzQWNhZGVtaWMuQ2l0YXZpIiwiRmlyc3ROYW1lIjoiSXJlbSIsIkxhc3ROYW1lIjoiU2VuZ3VsIE9yZ3V0IiwiUHJvdGVjdGVkIjpmYWxzZSwiU2V4IjowLCJDcmVhdGVkQnkiOiJfQUxJIiwiQ3JlYXRlZE9uIjoiMjAyMi0wOS0wN1QwNDowNjoyMSIsIk1vZGlmaWVkQnkiOiJfQUxJIiwiSWQiOiIyOWZlOGJiZi0xMWU0LTQ1MjUtYjUwNS1mM2YyN2ZlMDYyZDUiLCJNb2RpZmllZE9uIjoiMjAyMi0wOS0wN1QwNDowNjoyMSIsIlByb2plY3QiOnsiJHJlZiI6IjUifX0seyIkaWQiOiIxNTEiLCIkdHlwZSI6IlN3aXNzQWNhZGVtaWMuQ2l0YXZpLlBlcnNvbiwgU3dpc3NBY2FkZW1pYy5DaXRhdmkiLCJGaXJzdE5hbWUiOiJKdWxpZSIsIkxhc3ROYW1lIjoiSXZ5IiwiTWlkZGxlTmFtZSI6IlNpbW1vbnMiLCJQcm90ZWN0ZWQiOmZhbHNlLCJTZXgiOjAsIkNyZWF0ZWRCeSI6Il9BTEkiLCJDcmVhdGVkT24iOiIyMDIyLTA5LTA3VDA0OjA2OjIxIiwiTW9kaWZpZWRCeSI6Il9BTEkiLCJJZCI6ImYwMzg3NTBhLWFhNzYtNDU1MS1hODY3LTljZGM3ZjEwYzUxZCIsIk1vZGlmaWVkT24iOiIyMDIyLTA5LTA3VDA0OjA2OjIxIiwiUHJvamVjdCI6eyIkcmVmIjoiNSJ9fV0sIkNpdGF0aW9uS2V5VXBkYXRlVHlwZSI6MCwiQ29sbGFib3JhdG9ycyI6W10sIkN1c3RvbUZpZWxkMiI6IkFuYWx5dGljYWwiLCJDdXN0b21GaWVsZDMiOiJTbG93LW9uc2V0IiwiQ3VzdG9tRmllbGQ0IjoiRGV2ZWxvcG1lbnQgYWlkIiwiQ3VzdG9tRmllbGQ1IjoiUmVjb3ZlcnkiLCJDdXN0b21GaWVsZDYiOiJBbmFseXRpY2FsIG1vZGVsaW5nIiwiQ3VzdG9tRmllbGQ3IjoiU29jaWFsIiwiQ3VzdG9tRmllbGQ4IjoiTm90IFNwZWNpZmljIiwiQ3VzdG9tRmllbGQ5IjoiVW5pdGVkIFN0YXRlcyIsIkRvaSI6IjEwLjExMTEvcG9tcy4xMzU1MSIsIkVkaXRvcnMiOltdLCJFdmFsdWF0aW9uQ29tcGxleGl0eSI6MCwiRXZhbHVhdGlvblNvdXJjZVRleHRGb3JtYXQiOjAsIkdyb3VwcyI6W10sIkhhc0xhYmVsMSI6ZmFsc2UsIkhhc0xhYmVsMiI6ZmFsc2UsIktleXdvcmRzIjpbXSwiTG9jYXRpb25zIjpbeyIkaWQiOiIxNTIiLCIkdHlwZSI6IlN3aXNzQWNhZGVtaWMuQ2l0YXZpLkxvY2F0aW9uLCBTd2lzc0FjYWRlbWljLkNpdGF2aSIsIkFkZHJlc3MiOnsiJGlkIjoiMTUzIiwiJHR5cGUiOiJTd2lzc0FjYWRlbWljLkNpdGF2aS5MaW5rZWRSZXNvdXJjZSwgU3dpc3NBY2FkZW1pYy5DaXRhdmkiLCJMaW5rZWRSZXNvdXJjZVR5cGUiOjUsIk9yaWdpbmFsU3RyaW5nIjoiMTAuMTExMS9wb21zLjEzNTUxIiwiVXJpU3RyaW5nIjoiaHR0cHM6Ly9kb2kub3JnLzEwLjExMTEvcG9tcy4xMzU1MSIsIkxpbmtlZFJlc291cmNlU3RhdHVzIjo4LCJQcm9wZXJ0aWVzIjp7IiRpZCI6IjE1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dUMDQ6MDY6MjEiLCJNb2RpZmllZEJ5IjoiX0FMSSIsIklkIjoiY2JjMzQyMzUtOTRjNi00NmMyLWExYjAtYzc4NTUwNzk2NzFhIiwiTW9kaWZpZWRPbiI6IjIwMjItMDktMDdUMDQ6MDY6MjEiLCJQcm9qZWN0Ijp7IiRyZWYiOiI1In19XSwiTnVtYmVyIjoiMTIiLCJPcmdhbml6YXRpb25zIjpbXSwiT3RoZXJzSW52b2x2ZWQiOltdLCJQYWdlQ291bnQiOiIyNiIsIlBhZ2VSYW5nZSI6IjxzcD5cclxuICA8bj40NDc1PC9uPlxyXG4gIDxpbj50cnVlPC9pbj5cclxuICA8b3M+NDQ3NTwvb3M+XHJcbiAgPHBzPjQ0NzU8L3BzPlxyXG48L3NwPlxyXG48ZXA+XHJcbiAgPG4+NDUwMDwvbj5cclxuICA8aW4+dHJ1ZTwvaW4+XHJcbiAgPG9zPjQ1MDA8L29zPlxyXG4gIDxwcz40NTAwPC9wcz5cclxuPC9lcD5cclxuPG9zPjQ0NzUtNDUwMDwvb3M+IiwiUGVyaW9kaWNhbCI6eyIkcmVmIjoiMzYifSwiUHVibGlzaGVycyI6W10sIlF1b3RhdGlvbnMiOltdLCJSZWZlcmVuY2VUeXBlIjoiSm91cm5hbEFydGljbGUiLCJTaG9ydFRpdGxlIjoiSGFzbmFpbiwgU2VuZ3VsIE9yZ3V0IGV0IGFsLiAyMDIxIOKAkyBFbGljaXRhdGlvbiBvZiBQcmVmZXJlbmNlIGFtb25nIE11bHRpcGxlIiwiU2hvcnRUaXRsZVVwZGF0ZVR5cGUiOjAsIlNvdXJjZU9mQmlibGlvZ3JhcGhpY0luZm9ybWF0aW9uIjoiQ3Jvc3NSZWYiLCJTdGF0aWNJZHMiOlsiOGUwZDA2NjYtZDJhNi00NjZhLWFhYWMtOTc5ZjM3YTU0M2NhIl0sIlRhYmxlT2ZDb250ZW50c0NvbXBsZXhpdHkiOjAsIlRhYmxlT2ZDb250ZW50c1NvdXJjZVRleHRGb3JtYXQiOjAsIlRhc2tzIjpbXSwiVGl0bGUiOiJFbGljaXRhdGlvbiBvZiBQcmVmZXJlbmNlIGFtb25nIE11bHRpcGxlIENyaXRlcmlhIGluIEZvb2QgRGlzdHJpYnV0aW9uIGJ5IEZvb2QgQmFua3MiLCJUcmFuc2xhdG9ycyI6W10sIlZvbHVtZSI6IjMwIiwiWWVhciI6IjIwMjEiLCJZZWFyUmVzb2x2ZWQiOiIyMDIxIiwiQ3JlYXRlZEJ5IjoiX0FMSSIsIkNyZWF0ZWRPbiI6IjIwMjItMDktMDdUMDQ6MDY6MjEiLCJNb2RpZmllZEJ5IjoiX0FsaSIsIklkIjoiMTdmODUzZTUtMjMwMC00OTk4LTg0ZGEtZmUzOTA4MGI1YzFlIiwiTW9kaWZpZWRPbiI6IjIwMjMtMTAtMDJUMjI6Mjk6MTUiLCJQcm9qZWN0Ijp7IiRyZWYiOiI1In19LCJVc2VOdW1iZXJpbmdUeXBlT2ZQYXJlbnREb2N1bWVudCI6ZmFsc2V9LHsiJGlkIjoiMTU1IiwiJHR5cGUiOiJTd2lzc0FjYWRlbWljLkNpdGF2aS5DaXRhdGlvbnMuV29yZFBsYWNlaG9sZGVyRW50cnksIFN3aXNzQWNhZGVtaWMuQ2l0YXZpIiwiSWQiOiJmM2QxNTk5Ni02NGYxLTQ4ZjYtYjg5Zi0zN2I1NDJiNzBmNmUiLCJSZWZlcmVuY2VJZCI6IjZkZjc5MDM2LWNjNjctNDc3OC1hNGYzLTc1YTNiMmM0MzNhMyIsIkJpYk9ubHkiOnRydWUsIlJlZmVyZW5jZSI6eyIkaWQiOiIxNTYiLCIkdHlwZSI6IlN3aXNzQWNhZGVtaWMuQ2l0YXZpLlJlZmVyZW5jZSwgU3dpc3NBY2FkZW1pYy5DaXRhdmkiLCJBYnN0cmFjdENvbXBsZXhpdHkiOjAsIkFic3RyYWN0U291cmNlVGV4dEZvcm1hdCI6MCwiQXV0aG9ycyI6W3siJGlkIjoiMTU3IiwiJHR5cGUiOiJTd2lzc0FjYWRlbWljLkNpdGF2aS5QZXJzb24sIFN3aXNzQWNhZGVtaWMuQ2l0YXZpIiwiRmlyc3ROYW1lIjoiSXJhIiwiTGFzdE5hbWUiOiJIYWF2aXN0byIsIlByb3RlY3RlZCI6ZmFsc2UsIlNleCI6MiwiQ3JlYXRlZEJ5IjoiX2EiLCJDcmVhdGVkT24iOiIyMDE2LTEwLTAxVDEzOjE2OjAxIiwiTW9kaWZpZWRCeSI6Il9hIiwiSWQiOiJkZmZkNWVmMS0xMzUxLTQ0OGEtYTcxNy05ZmFlMWRiYTc2MjUiLCJNb2RpZmllZE9uIjoiMjAxNi0xMC0yN1QxMzoxOTo0MSIsIlByb2plY3QiOnsiJHJlZiI6IjUifX0seyIkaWQiOiIxNTgiLCIkdHlwZSI6IlN3aXNzQWNhZGVtaWMuQ2l0YXZpLlBlcnNvbiwgU3dpc3NBY2FkZW1pYy5DaXRhdmkiLCJGaXJzdE5hbWUiOiJKYXJyb2QiLCJMYXN0TmFtZSI6IkdvZW50emVsIiwiUHJvdGVjdGVkIjpmYWxzZSwiU2V4IjoyLCJDcmVhdGVkQnkiOiJfYSIsIkNyZWF0ZWRPbiI6IjIwMTYtMTAtMDFUMTM6MTY6MDEiLCJNb2RpZmllZEJ5IjoiX2EiLCJJZCI6Ijc2OTRlN2FmLWVkNWUtNDkzZC05NzBhLWUyYTVhMWY3MmMyNyIsIk1vZGlmaWVkT24iOiIyMDE2LTEwLTI3VDEzOjE5OjQxIiwiUHJvamVjdCI6eyIkcmVmIjoiNSJ9fV0sIkNpdGF0aW9uS2V5IjoiSGFhdmlzdG8gZXQgYWwuIDIwMTUiLCJDaXRhdGlvbktleVVwZGF0ZVR5cGUiOjAsIkNvbGxhYm9yYXRvcnMiOltdLCJDdXN0b21GaWVsZDEiOiI2NyIsIkN1c3RvbUZpZWxkMiI6IkVtcGlyaWNhbCIsIkN1c3RvbUZpZWxkMyI6IkJvdGggb3Igbm90IHNwZWNpZmljIiwiQ3VzdG9tRmllbGQ0IjoiQm90aCBvciBub3Qgc3BlY2lmaWMiLCJDdXN0b21GaWVsZDUiOiJOb3Qgc3BlY2lmaWMiLCJDdXN0b21GaWVsZDYiOiJDYXNlIHN0dWR5IiwiQ3VzdG9tRmllbGQ3IjoiTm90IFNwZWNpZmljIiwiQ3VzdG9tRmllbGQ4IjoiR29hbC1zZXR0aW5nIHRoZW9yeSIsIkN1c3RvbUZpZWxkOSI6IkZpbmxhbmQiLCJEb2kiOiIxMC4xMTA4L0pITFNDTS0wNy0yMDE1LTAwMjgiLCJFZGl0b3JzIjpbXSwiRXZhbHVhdGlvbkNvbXBsZXhpdHkiOjAsIkV2YWx1YXRpb25Tb3VyY2VUZXh0Rm9ybWF0IjowLCJHcm91cHMiOlt7IiRyZWYiOiI5In1dLCJIYXNMYWJlbDEiOmZhbHNlLCJIYXNMYWJlbDIiOnRydWUsIktleXdvcmRzIjpbXSwiTG9jYXRpb25zIjpbeyIkaWQiOiIxNTkiLCIkdHlwZSI6IlN3aXNzQWNhZGVtaWMuQ2l0YXZpLkxvY2F0aW9uLCBTd2lzc0FjYWRlbWljLkNpdGF2aSIsIkFkZHJlc3MiOnsiJGlkIjoiMTYwIiwiJHR5cGUiOiJTd2lzc0FjYWRlbWljLkNpdGF2aS5MaW5rZWRSZXNvdXJjZSwgU3dpc3NBY2FkZW1pYy5DaXRhdmkiLCJMaW5rZWRSZXNvdXJjZVR5cGUiOjUsIk9yaWdpbmFsU3RyaW5nIjoiMTAuMTEwOC9KSExTQ00tMDctMjAxNS0wMDI4IiwiVXJpU3RyaW5nIjoiaHR0cHM6Ly9kb2kub3JnLzEwLjExMDgvSkhMU0NNLTA3LTIwMTUtMDAyOCIsIkxpbmtlZFJlc291cmNlU3RhdHVzIjo4LCJQcm9wZXJ0aWVzIjp7IiRpZCI6IjE2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dUMDI6NTA6MTgiLCJNb2RpZmllZEJ5IjoiX0FMSSIsIklkIjoiMTUyMTkyMDMtNGVhNS00YmIzLWFhMTYtNWJhM2RkZTU0MTE1IiwiTW9kaWZpZWRPbiI6IjIwMjItMDUtMjdUMDI6NTA6MTgiLCJQcm9qZWN0Ijp7IiRyZWYiOiI1In19XSwiTnVtYmVyIjoiMyIsIk9yZ2FuaXphdGlvbnMiOltdLCJPdGhlcnNJbnZvbHZlZCI6W10sIlBhZ2VSYW5nZSI6IjxzcD5cclxuICA8bj4zMDA8L24+XHJcbiAgPGluPnRydWU8L2luPlxyXG4gIDxvcz4zMDA8L29zPlxyXG4gIDxwcz4zMDA8L3BzPlxyXG48L3NwPlxyXG48ZXA+XHJcbiAgPG4+MzI0PC9uPlxyXG4gIDxpbj50cnVlPC9pbj5cclxuICA8b3M+MzI0PC9vcz5cclxuICA8cHM+MzI0PC9wcz5cclxuPC9lcD5cclxuPG9zPjMwMC0zMjQ8L29zPiIsIlBlcmlvZGljYWwiOnsiJHJlZiI6IjIyIn0sIlB1Ymxpc2hlcnMiOltdLCJRdW90YXRpb25zIjpbXSwiUmVmZXJlbmNlVHlwZSI6IkpvdXJuYWxBcnRpY2xlIiwiU2hvcnRUaXRsZSI6IkhhYXZpc3RvLCBHb2VudHplbCAyMDE1IOKAkyBNZWFzdXJpbmcgaHVtYW5pdGFyaWFuIHN1cHBseSBjaGFpbiBwZXJmb3JtYW5jZSIsIlNob3J0VGl0bGVVcGRhdGVUeXBlIjowLCJTb3VyY2VPZkJpYmxpb2dyYXBoaWNJbmZvcm1hdGlvbiI6IkNyb3NzUmVmIiwiU3RhdGljSWRzIjpbImQwMDRlOWY0LTU1YmUtNDkyNC05NzIxLTUyZWJjYTFjNGRhMCJdLCJUYWJsZU9mQ29udGVudHNDb21wbGV4aXR5IjowLCJUYWJsZU9mQ29udGVudHNTb3VyY2VUZXh0Rm9ybWF0IjowLCJUYXNrcyI6W10sIlRpdGxlIjoiTWVhc3VyaW5nIGh1bWFuaXRhcmlhbiBzdXBwbHkgY2hhaW4gcGVyZm9ybWFuY2UgaW4gYSBtdWx0aS1nb2FsIGNvbnRleHQiLCJUcmFuc2xhdG9ycyI6W10sIlZvbHVtZSI6IjUiLCJZZWFyIjoiMjAxNSIsIlllYXJSZXNvbHZlZCI6IjIwMTUiLCJDcmVhdGVkQnkiOiJfQUxJIiwiQ3JlYXRlZE9uIjoiMjAyMi0wNS0yN1QwMjo1MDoxOCIsIk1vZGlmaWVkQnkiOiJfQWxpIiwiSWQiOiI2ZGY3OTAzNi1jYzY3LTQ3NzgtYTRmMy03NWEzYjJjNDMzYTMiLCJNb2RpZmllZE9uIjoiMjAyMy0xMC0wMlQyMjoyOToxNSIsIlByb2plY3QiOnsiJHJlZiI6IjUifX0sIlVzZU51bWJlcmluZ1R5cGVPZlBhcmVudERvY3VtZW50IjpmYWxzZX0seyIkaWQiOiIxNjIiLCIkdHlwZSI6IlN3aXNzQWNhZGVtaWMuQ2l0YXZpLkNpdGF0aW9ucy5Xb3JkUGxhY2Vob2xkZXJFbnRyeSwgU3dpc3NBY2FkZW1pYy5DaXRhdmkiLCJJZCI6ImNkMDg3NDZlLWVkOGUtNDAyYi1iYmVkLWVlNTA0MDQ0MDAwMyIsIlJlZmVyZW5jZUlkIjoiMzAwYTAyOTgtYzRmMS00ODQ5LWI5ZGQtZGY4YjkwNDEwNWQ3IiwiQmliT25seSI6dHJ1ZSwiUmVmZXJlbmNlIjp7IiRpZCI6IjE2MyIsIiR0eXBlIjoiU3dpc3NBY2FkZW1pYy5DaXRhdmkuUmVmZXJlbmNlLCBTd2lzc0FjYWRlbWljLkNpdGF2aSIsIkFic3RyYWN0Q29tcGxleGl0eSI6MCwiQWJzdHJhY3RTb3VyY2VUZXh0Rm9ybWF0IjowLCJBdXRob3JzIjpbeyIkaWQiOiIxNjQ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xNjUiLCIkdHlwZSI6IlN3aXNzQWNhZGVtaWMuQ2l0YXZpLlBlcnNvbiwgU3dpc3NBY2FkZW1pYy5DaXRhdmkiLCJGaXJzdE5hbWUiOiJDb25nZG9uZyIsIkxhc3ROYW1lIjoiTGkiLCJQcm90ZWN0ZWQiOmZhbHNlLCJTZXgiOjAsIkNyZWF0ZWRCeSI6Il9BTEkiLCJDcmVhdGVkT24iOiIyMDIyLTAzLTE0VDA0OjMyOjA2IiwiTW9kaWZpZWRCeSI6Il9BTEkiLCJJZCI6IjgwYzkxYTZjLWNlMDctNDdlYi04MTA0LWVhMDljMWQ0ZjQ0YSIsIk1vZGlmaWVkT24iOiIyMDIyLTAzLTE0VDA0OjMyOjA2IiwiUHJvamVjdCI6eyIkcmVmIjoiNSJ9fSx7IiRpZCI6IjE2NiIsIiR0eXBlIjoiU3dpc3NBY2FkZW1pYy5DaXRhdmkuUGVyc29uLCBTd2lzc0FjYWRlbWljLkNpdGF2aSIsIkZpcnN0TmFtZSI6IlFpbiIsIkxhc3ROYW1lIjoiWWFuZyIsIlByb3RlY3RlZCI6ZmFsc2UsIlNleCI6MCwiQ3JlYXRlZEJ5IjoiX0FMSSIsIkNyZWF0ZWRPbiI6IjIwMjItMDMtMTRUMDQ6MzI6MDYiLCJNb2RpZmllZEJ5IjoiX0FMSSIsIklkIjoiYjhhYmVlNDctMTNkMC00ODliLTlmZDQtNDZjMTFhZTQ5YmI3IiwiTW9kaWZpZWRPbiI6IjIwMjItMDMtMTRUMDQ6MzI6MDYiLCJQcm9qZWN0Ijp7IiRyZWYiOiI1In19LHsiJGlkIjoiMTY3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xNjgiLCIkdHlwZSI6IlN3aXNzQWNhZGVtaWMuQ2l0YXZpLlBlcnNvbiwgU3dpc3NBY2FkZW1pYy5DaXRhdmkiLCJGaXJzdE5hbWUiOiJUaW5nIiwiTGFzdE5hbWUiOiJRdSIsIlByb3RlY3RlZCI6ZmFsc2UsIlNleCI6MCwiQ3JlYXRlZEJ5IjoiX0FMSSIsIkNyZWF0ZWRPbiI6IjIwMjItMDMtMTZUMTI6NDQ6NDkiLCJNb2RpZmllZEJ5IjoiX0FMSSIsIklkIjoiYTM2YmQ3MDUtZmY3Mi00MjY0LWExODQtNTkwYzA5ODk5MDY1IiwiTW9kaWZpZWRPbiI6IjIwMjItMDMtMTZUMTI6NDQ6NDkiLCJQcm9qZWN0Ijp7IiRyZWYiOiI1In19XSwiQ2l0YXRpb25LZXkiOiJDYW8gZXQgYWwuIDIwMTgiLCJDaXRhdGlvbktleVVwZGF0ZVR5cGUiOjAsIkNvbGxhYm9yYXRvcnMiOltdLCJDdXN0b21GaWVsZDEiOiIxMzAiLCJDdXN0b21GaWVsZDIiOiJBbmFseXRpY2FsIiwiQ3VzdG9tRmllbGQzIjoiU3VkZGVuLW9uc2V0IiwiQ3VzdG9tRmllbGQ0IjoiRGlzYXN0ZXIgcmVsaWVmIiwiQ3VzdG9tRmllbGQ1IjoiUmVzcG9uc2UiLCJDdXN0b21GaWVsZDYiOiJBbmFseXRpY2FsIG1vZGVsaW5nIiwiQ3VzdG9tRmllbGQ3IjoiU29jaWFsIiwiQ3VzdG9tRmllbGQ4IjoiT3B0aW1pemF0aW9uIiwiQ3VzdG9tRmllbGQ5IjoiQ2hpbmEiLCJEb2kiOiIxMC4xMDE2L2ouamNsZXByby4yMDE3LjExLjAzNyIsIkVkaXRvcnMiOltdLCJFdmFsdWF0aW9uQ29tcGxleGl0eSI6MCwiRXZhbHVhdGlvblNvdXJjZVRleHRGb3JtYXQiOjAsIkdyb3VwcyI6W3siJHJlZiI6IjkifV0sIkhhc0xhYmVsMSI6ZmFsc2UsIkhhc0xhYmVsMiI6ZmFsc2UsIktleXdvcmRzIjpbXSwiTG9jYXRpb25zIjpbeyIkaWQiOiIxNjkiLCIkdHlwZSI6IlN3aXNzQWNhZGVtaWMuQ2l0YXZpLkxvY2F0aW9uLCBTd2lzc0FjYWRlbWljLkNpdGF2aSIsIkFkZHJlc3MiOnsiJGlkIjoiMTcwIiwiJHR5cGUiOiJTd2lzc0FjYWRlbWljLkNpdGF2aS5MaW5rZWRSZXNvdXJjZSwgU3dpc3NBY2FkZW1pYy5DaXRhdmkiLCJMaW5rZWRSZXNvdXJjZVR5cGUiOjUsIk9yaWdpbmFsU3RyaW5nIjoiMTAuMTAxNi9qLmpjbGVwcm8uMjAxNy4xMS4wMzciLCJVcmlTdHJpbmciOiJodHRwczovL2RvaS5vcmcvMTAuMTAxNi9qLmpjbGVwcm8uMjAxNy4xMS4wMzciLCJMaW5rZWRSZXNvdXJjZVN0YXR1cyI6OCwiUHJvcGVydGllcyI6eyIkaWQiOiIxNz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yOjQ0OjQ5IiwiTW9kaWZpZWRCeSI6Il9BTEkiLCJJZCI6IjFmYTEyZDEzLWEyYmQtNDAzYi1iMDU1LTYzYjFkYWI4ZmVmYSIsIk1vZGlmaWVkT24iOiIyMDIyLTAzLTE2VDEyOjQ0OjQ5IiwiUHJvamVjdCI6eyIkcmVmIjoiNSJ9fV0sIk9yZ2FuaXphdGlvbnMiOltdLCJPdGhlcnNJbnZvbHZlZCI6W10sIlBhZ2VSYW5nZSI6IjxzcD5cclxuICA8bj4xNDIyPC9uPlxyXG4gIDxpbj50cnVlPC9pbj5cclxuICA8b3M+MTQyMjwvb3M+XHJcbiAgPHBzPjE0MjI8L3BzPlxyXG48L3NwPlxyXG48ZXA+XHJcbiAgPG4+MTQzNTwvbj5cclxuICA8aW4+dHJ1ZTwvaW4+XHJcbiAgPG9zPjE0MzU8L29zPlxyXG4gIDxwcz4xNDM1PC9wcz5cclxuPC9lcD5cclxuPG9zPjE0MjItMTQzNTwvb3M+IiwiUGVyaW9kaWNhbCI6eyIkaWQiOiIxNzIiLCIkdHlwZSI6IlN3aXNzQWNhZGVtaWMuQ2l0YXZpLlBlcmlvZGljYWwsIFN3aXNzQWNhZGVtaWMuQ2l0YXZpIiwiTmFtZSI6IkpvdXJuYWwgb2YgQ2xlYW5lciBQcm9kdWN0aW9uIiwiUGFnaW5hdGlvbiI6MCwiUHJvdGVjdGVkIjpmYWxzZSwiQ3JlYXRlZEJ5IjoiX0Fuam9tc2hvYWUiLCJDcmVhdGVkT24iOiIyMDIyLTAxLTMwVDA0OjMxOjM4IiwiTW9kaWZpZWRCeSI6Il9BbmpvbXNob2FlIiwiSWQiOiI3ZWFhMjljNS0yZjA1LTQ2MmMtYjY1ZS02ZWU2NjY0OTk4MmQiLCJNb2RpZmllZE9uIjoiMjAyMi0wMS0zMFQwNDozMTozOCIsIlByb2plY3QiOnsiJHJlZiI6IjUifX0sIlB1Ymxpc2hlcnMiOlt7IiRyZWYiOiI1MiJ9XSwiUXVvdGF0aW9ucyI6W10sIlJlZmVyZW5jZVR5cGUiOiJKb3VybmFsQXJ0aWNsZSIsIlNob3J0VGl0bGUiOiJDYW8sIExpIGV0IGFsLiAyMDE4IOKAkyBBIG5vdmVsIG11bHRpLW9iamVjdGl2ZSBwcm9ncmFtbWluZyBtb2RlbCIsIlNob3J0VGl0bGVVcGRhdGVUeXBlIjowLCJTb3VyY2VPZkJpYmxpb2dyYXBoaWNJbmZvcm1hdGlvbiI6IkNyb3NzUmVmIiwiU3RhdGljSWRzIjpbImE1OTRiYmJjLWJiNTctNGVjOS1hMTdjLTFhZTEzNDZlODc3YyJdLCJUYWJsZU9mQ29udGVudHNDb21wbGV4aXR5IjowLCJUYWJsZU9mQ29udGVudHNTb3VyY2VUZXh0Rm9ybWF0IjowLCJUYXNrcyI6W10sIlRpdGxlIjoiQSBub3ZlbCBtdWx0aS1vYmplY3RpdmUgcHJvZ3JhbW1pbmcgbW9kZWwgb2YgcmVsaWVmIGRpc3RyaWJ1dGlvbiBmb3Igc3VzdGFpbmFibGUgZGlzYXN0ZXIgc3VwcGx5IGNoYWluIGluIGxhcmdlLXNjYWxlIG5hdHVyYWwgZGlzYXN0ZXJzIiwiVHJhbnNsYXRvcnMiOltdLCJWb2x1bWUiOiIxNzQiLCJZZWFyIjoiMjAxOCIsIlllYXJSZXNvbHZlZCI6IjIwMTgiLCJDcmVhdGVkQnkiOiJfQUxJIiwiQ3JlYXRlZE9uIjoiMjAyMi0wMy0xNlQxMjo0NDo0OSIsIk1vZGlmaWVkQnkiOiJfQUxJIiwiSWQiOiIzMDBhMDI5OC1jNGYxLTQ4NDktYjlkZC1kZjhiOTA0MTA1ZDciLCJNb2RpZmllZE9uIjoiMjAyMi0xMC0zMVQwNToyMjoyOSIsIlByb2plY3QiOnsiJHJlZiI6IjUifX0sIlVzZU51bWJlcmluZ1R5cGVPZlBhcmVudERvY3VtZW50IjpmYWxzZX0seyIkaWQiOiIxNzMiLCIkdHlwZSI6IlN3aXNzQWNhZGVtaWMuQ2l0YXZpLkNpdGF0aW9ucy5Xb3JkUGxhY2Vob2xkZXJFbnRyeSwgU3dpc3NBY2FkZW1pYy5DaXRhdmkiLCJJZCI6IjIzNmQ4ZjcwLWQ4ODctNDRhMC1hY2IxLWQwZDA0MjRlMGQwNCIsIlJlZmVyZW5jZUlkIjoiZjliMzU1YmMtZjFkNi00YTY0LTg0ODItNDcxZjBmODcyZjUyIiwiQmliT25seSI6dHJ1ZSwiUmVmZXJlbmNlIjp7IiRpZCI6IjE3NCIsIiR0eXBlIjoiU3dpc3NBY2FkZW1pYy5DaXRhdmkuUmVmZXJlbmNlLCBTd2lzc0FjYWRlbWljLkNpdGF2aSIsIkFic3RyYWN0Q29tcGxleGl0eSI6MCwiQWJzdHJhY3RTb3VyY2VUZXh0Rm9ybWF0IjowLCJBdXRob3JzIjpbeyIkaWQiOiIxNzUiLCIkdHlwZSI6IlN3aXNzQWNhZGVtaWMuQ2l0YXZpLlBlcnNvbiwgU3dpc3NBY2FkZW1pYy5DaXRhdmkiLCJGaXJzdE5hbWUiOiJTdXJhaml0IiwiTGFzdE5hbWUiOiJCYWciLCJQcm90ZWN0ZWQiOmZhbHNlLCJTZXgiOjAsIkNyZWF0ZWRCeSI6Il9BbGkiLCJDcmVhdGVkT24iOiIyMDIxLTAyLTE0VDExOjI2OjIwIiwiTW9kaWZpZWRCeSI6Il9BbGkiLCJJZCI6ImEwYTdmMTQyLWI4MjgtNGNlMy05MWY3LWVlOTA2Y2JiYTU5OCIsIk1vZGlmaWVkT24iOiIyMDIxLTAyLTE0VDExOjI2OjIwIiwiUHJvamVjdCI6eyIkcmVmIjoiNSJ9fSx7IiRyZWYiOiI2OCJ9LHsiJGlkIjoiMTc2IiwiJHR5cGUiOiJTd2lzc0FjYWRlbWljLkNpdGF2aS5QZXJzb24sIFN3aXNzQWNhZGVtaWMuQ2l0YXZpIiwiRmlyc3ROYW1lIjoiVi4iLCJMYXN0TmFtZSI6IlZlbmthdGVzaCIsIk1pZGRsZU5hbWUiOiJHLiIsIlByb3RlY3RlZCI6ZmFsc2UsIlNleCI6MCwiQ3JlYXRlZEJ5IjoiX0Fuam9tc2hvYWUiLCJDcmVhdGVkT24iOiIyMDIyLTAxLTMwVDA0OjMxOjM4IiwiTW9kaWZpZWRCeSI6Il9BbmpvbXNob2FlIiwiSWQiOiJmNDE5YTdmZC02MzZhLTRiODctODgwYS1jZjk1YWRmZTVjODAiLCJNb2RpZmllZE9uIjoiMjAyMi0wMS0zMFQwNDozMTozOCIsIlByb2plY3QiOnsiJHJlZiI6IjUifX0seyIkaWQiOiIxNzciLCIkdHlwZSI6IlN3aXNzQWNhZGVtaWMuQ2l0YXZpLlBlcnNvbiwgU3dpc3NBY2FkZW1pYy5DaXRhdmkiLCJGaXJzdE5hbWUiOiJHdW5qYW4iLCJMYXN0TmFtZSI6IllhZGF2IiwiUHJvdGVjdGVkIjpmYWxzZSwiU2V4IjowLCJDcmVhdGVkQnkiOiJfQUEiLCJDcmVhdGVkT24iOiIyMDIxLTAzLTEwVDEwOjQzOjA1IiwiTW9kaWZpZWRCeSI6Il9BQSIsIklkIjoiMTdjOGI2MDItOWViOC00MmM5LWExMmYtOWQyODk1Y2E0MmZiIiwiTW9kaWZpZWRPbiI6IjIwMjEtMDMtMTBUMTA6NDM6MDUiLCJQcm9qZWN0Ijp7IiRyZWYiOiI1In19XSwiQ2l0YXRpb25LZXkiOiJCYWcgZXQgYWwuIDIwMjAiLCJDaXRhdGlvbktleVVwZGF0ZVR5cGUiOjAsIkNvbGxhYm9yYXRvcnMiOltdLCJDdXN0b21GaWVsZDEiOiIxNCIsIkN1c3RvbUZpZWxkMiI6IkVtcGlyaWNhbCIsIkN1c3RvbUZpZWxkMyI6IlN1ZGRlbi1vbnNldCIsIkN1c3RvbUZpZWxkNCI6IkRpc2FzdGVyIHJlbGllZiIsIkN1c3RvbUZpZWxkNSI6IlJlc3BvbnNlIiwiQ3VzdG9tRmllbGQ2IjoiU3VydmV5IiwiQ3VzdG9tRmllbGQ3IjoiTm90IFNwZWNpZmljIiwiQ3VzdG9tRmllbGQ4IjoiRnV6enkgU2V0IFRoZW9yeSIsIkN1c3RvbUZpZWxkOSI6IlNvdXRoIEFmcmljYSIsIkRvaSI6IjEwLjExMDgvTUVRLTA2LTIwMTktMDEyNCIsIkVkaXRvcnMiOltdLCJFdmFsdWF0aW9uQ29tcGxleGl0eSI6MCwiRXZhbHVhdGlvblNvdXJjZVRleHRGb3JtYXQiOjAsIkdyb3VwcyI6W3siJHJlZiI6IjkifV0sIkhhc0xhYmVsMSI6ZmFsc2UsIkhhc0xhYmVsMiI6ZmFsc2UsIktleXdvcmRzIjpbXSwiTG9jYXRpb25zIjpbeyIkaWQiOiIxNzgiLCIkdHlwZSI6IlN3aXNzQWNhZGVtaWMuQ2l0YXZpLkxvY2F0aW9uLCBTd2lzc0FjYWRlbWljLkNpdGF2aSIsIkFkZHJlc3MiOnsiJGlkIjoiMTc5IiwiJHR5cGUiOiJTd2lzc0FjYWRlbWljLkNpdGF2aS5MaW5rZWRSZXNvdXJjZSwgU3dpc3NBY2FkZW1pYy5DaXRhdmkiLCJMaW5rZWRSZXNvdXJjZVR5cGUiOjUsIk9yaWdpbmFsU3RyaW5nIjoiMTAuMTEwOC9NRVEtMDYtMjAxOS0wMTI0IiwiVXJpU3RyaW5nIjoiaHR0cHM6Ly9kb2kub3JnLzEwLjExMDgvTUVRLTA2LTIwMTktMDEyNCIsIkxpbmtlZFJlc291cmNlU3RhdHVzIjo4LCJQcm9wZXJ0aWVzIjp7IiRpZCI6IjE4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OGIyMmMzMy1iNjc3LTRmMmQtYjE5Ni0xMjA2MmM5YjYwYzEiLCJNb2RpZmllZE9uIjoiMjAyMi0wMS0zMFQwNDo1NDo1MyIsIlByb2plY3QiOnsiJHJlZiI6IjUifX0seyIkaWQiOiIxODEiLCIkdHlwZSI6IlN3aXNzQWNhZGVtaWMuQ2l0YXZpLkxvY2F0aW9uLCBTd2lzc0FjYWRlbWljLkNpdGF2aSIsIkFkZHJlc3MiOnsiJGlkIjoiMTgyIiwiJHR5cGUiOiJTd2lzc0FjYWRlbWljLkNpdGF2aS5MaW5rZWRSZXNvdXJjZSwgU3dpc3NBY2FkZW1pYy5DaXRhdmkiLCJMaW5rZWRSZXNvdXJjZVR5cGUiOjUsIk9yaWdpbmFsU3RyaW5nIjoiaHR0cHM6Ly93d3cuc2NvcHVzLmNvbS9pbndhcmQvcmVjb3JkLnVyaT9laWQ9Mi1zMi4wLTg1MDgxMzQxOTk2JmRvaT0xMC4xMTA4JTJmTUVRLTA2LTIwMTktMDEyNCZwYXJ0bmVySUQ9NDAmbWQ1PTFjOWEzNWEwZjU1OTc0ZmUzNTljOTZmYWNhMDJkOTJkIiwiVXJpU3RyaW5nIjoiaHR0cHM6Ly93d3cuc2NvcHVzLmNvbS9pbndhcmQvcmVjb3JkLnVyaT9laWQ9Mi1zMi4wLTg1MDgxMzQxOTk2JmRvaT0xMC4xMTA4JTJmTUVRLTA2LTIwMTktMDEyNCZwYXJ0bmVySUQ9NDAmbWQ1PTFjOWEzNWEwZjU1OTc0ZmUzNTljOTZmYWNhMDJkOTJkIiwiTGlua2VkUmVzb3VyY2VTdGF0dXMiOjgsIlByb3BlcnRpZXMiOnsiJGlkIjoiMTg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EzYmM0MzQwLTVhOGEtNDM1ZC05NDNkLWExNDMyOWQyNWM2MyIsIk1vZGlmaWVkT24iOiIyMDIyLTAxLTMwVDA0OjU0OjUzIiwiUHJvamVjdCI6eyIkcmVmIjoiNSJ9fSx7IiRpZCI6IjE4NCIsIiR0eXBlIjoiU3dpc3NBY2FkZW1pYy5DaXRhdmkuTG9jYXRpb24sIFN3aXNzQWNhZGVtaWMuQ2l0YXZpIiwiQWRkcmVzcyI6eyIkaWQiOiIxODUiLCIkdHlwZSI6IlN3aXNzQWNhZGVtaWMuQ2l0YXZpLkxpbmtlZFJlc291cmNlLCBTd2lzc0FjYWRlbWljLkNpdGF2aSIsIkxpbmtlZFJlc291cmNlVHlwZSI6NSwiT3JpZ2luYWxTdHJpbmciOiJodHRwczovL3d3dy5lbWVyYWxkLmNvbS9pbnNpZ2h0L2NvbnRlbnQvZG9pLzEwLjExMDgvTUVRLTA2LTIwMTktMDEyNC9mdWxsL2h0bWwiLCJVcmlTdHJpbmciOiJodHRwczovL3d3dy5lbWVyYWxkLmNvbS9pbnNpZ2h0L2NvbnRlbnQvZG9pLzEwLjExMDgvTUVRLTA2LTIwMTktMDEyNC9mdWxsL2h0bWwiLCJMaW5rZWRSZXNvdXJjZVN0YXR1cyI6OCwiUHJvcGVydGllcyI6eyIkaWQiOiIxOD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QzIiwiTW9kaWZpZWRCeSI6Il9BbmpvbXNob2FlIiwiSWQiOiJkZjhhYjAxNC00NDY2LTQ3N2QtOWNlZS0xMGUzNTdkZDMzNGUiLCJNb2RpZmllZE9uIjoiMjAyMi0wMy0xMVQwNjozMzo0MyIsIlByb2plY3QiOnsiJHJlZiI6IjUifX1dLCJOdW1iZXIiOiI1IiwiT25saW5lQWRkcmVzcyI6Imh0dHBzOi8vd3d3LnNjb3B1cy5jb20vaW53YXJkL3JlY29yZC51cmk/ZWlkPTItczIuMC04NTA4MTM0MTk5NiZkb2k9MTAuMTEwOCUyZk1FUS0wNi0yMDE5LTAxMjQmcGFydG5lcklEPTQwJm1kNT0xYzlhMzVhMGY1NTk3NGZlMzU5Yzk2ZmFjYTAyZDkyZCIsIk9yZ2FuaXphdGlvbnMiOltdLCJPdGhlcnNJbnZvbHZlZCI6W10sIlBhZ2VSYW5nZSI6IjxzcD5cclxuICA8bj4xMTExPC9uPlxyXG4gIDxpbj50cnVlPC9pbj5cclxuICA8b3M+MTExMTwvb3M+XHJcbiAgPHBzPjExMTE8L3BzPlxyXG48L3NwPlxyXG48ZXA+XHJcbiAgPG4+MTE0NTwvbj5cclxuICA8aW4+dHJ1ZTwvaW4+XHJcbiAgPG9zPjExNDU8L29zPlxyXG4gIDxwcz4xMTQ1PC9wcz5cclxuPC9lcD5cclxuPG9zPjExMTEtMTE0NTwvb3M+IiwiUGVyaW9kaWNhbCI6eyIkaWQiOiIxODciLCIkdHlwZSI6IlN3aXNzQWNhZGVtaWMuQ2l0YXZpLlBlcmlvZGljYWwsIFN3aXNzQWNhZGVtaWMuQ2l0YXZpIiwiTmFtZSI6Ik1hbmFnZW1lbnQgb2YgRW52aXJvbm1lbnRhbCBRdWFsaXR5OiBBbiBJbnRlcm5hdGlvbmFsIEpvdXJuYWwiLCJQYWdpbmF0aW9uIjowLCJQcm90ZWN0ZWQiOmZhbHNlLCJDcmVhdGVkQnkiOiJfQW5qb21zaG9hZSIsIkNyZWF0ZWRPbiI6IjIwMjItMDEtMzBUMDQ6NTQ6NTMiLCJNb2RpZmllZEJ5IjoiX0Fuam9tc2hvYWUiLCJJZCI6ImU0MjE5MTVmLWE0YjEtNDJhZS04NTIwLTc0ZTBmNWMzZGZiNSIsIk1vZGlmaWVkT24iOiIyMDIyLTAxLTMwVDA0OjU0OjUzIiwiUHJvamVjdCI6eyIkcmVmIjoiNSJ9fSwiUHVibGlzaGVycyI6W3siJGlkIjoiMTg4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CYWcsIEx1dGhyYSBldCBhbC4gMjAyMCDigJMgVG93YXJkcyB1bmRlcnN0YW5kaW5nIGtleSBlbmFibGVycyIsIlNob3J0VGl0bGVVcGRhdGVUeXBlIjowLCJTb3VyY2VPZkJpYmxpb2dyYXBoaWNJbmZvcm1hdGlvbiI6IkNyb3NzUmVmIiwiU3RhdGljSWRzIjpbIjc5NTUwMGM1LTc3ZmMtNDlkNS1hYzZjLWVmYjA2NzQ1ZjBkOCJdLCJUYWJsZU9mQ29udGVudHNDb21wbGV4aXR5IjowLCJUYWJsZU9mQ29udGVudHNTb3VyY2VUZXh0Rm9ybWF0IjowLCJUYXNrcyI6W10sIlRpdGxlIjoiVG93YXJkcyB1bmRlcnN0YW5kaW5nIGtleSBlbmFibGVycyB0byBncmVlbiBodW1hbml0YXJpYW4gc3VwcGx5IGNoYWluIG1hbmFnZW1lbnQgcHJhY3RpY2VzIiwiVHJhbnNsYXRvcnMiOltdLCJWb2x1bWUiOiIzMSIsIlllYXIiOiIyMDIwIiwiWWVhclJlc29sdmVkIjoiMjAyMCIsIkNyZWF0ZWRCeSI6Il9BbmpvbXNob2FlIiwiQ3JlYXRlZE9uIjoiMjAyMi0wMS0zMFQwNDo1NDo1MyIsIk1vZGlmaWVkQnkiOiJfQWxpIiwiSWQiOiJmOWIzNTViYy1mMWQ2LTRhNjQtODQ4Mi00NzFmMGY4NzJmNTIiLCJNb2RpZmllZE9uIjoiMjAyMy0xMC0wMlQyMjoyOToxNSIsIlByb2plY3QiOnsiJHJlZiI6IjUifX0sIlVzZU51bWJlcmluZ1R5cGVPZlBhcmVudERvY3VtZW50IjpmYWxzZX0seyIkaWQiOiIxODkiLCIkdHlwZSI6IlN3aXNzQWNhZGVtaWMuQ2l0YXZpLkNpdGF0aW9ucy5Xb3JkUGxhY2Vob2xkZXJFbnRyeSwgU3dpc3NBY2FkZW1pYy5DaXRhdmkiLCJJZCI6IjU2ZTQ4NDYxLTUxYWMtNDM5Ny1iZDQ3LTQzM2FkZWI2ODVlNiIsIlJlZmVyZW5jZUlkIjoiMzdiMThlYTAtZmNjMS00ZjJmLTg3YWUtMWI4ZjUyNmE5NTRhIiwiQmliT25seSI6dHJ1ZSwiUGFnZVJhbmdlIjp7IiRpZCI6IjE5MCIsIiR0eXBlIjoiU3dpc3NBY2FkZW1pYy5QYWdlUmFuZ2UsIFN3aXNzQWNhZGVtaWMiLCJFbmRQYWdlIjp7IiRpZCI6IjE5MSIsIiR0eXBlIjoiU3dpc3NBY2FkZW1pYy5QYWdlTnVtYmVyLCBTd2lzc0FjYWRlbWljIiwiSXNGdWxseU51bWVyaWMiOmZhbHNlLCJOdW1iZXJpbmdUeXBlIjowLCJOdW1lcmFsU3lzdGVtIjotMX0sIk51bWJlcmluZ1R5cGUiOjAsIk51bWVyYWxTeXN0ZW0iOi0xLCJTdGFydFBhZ2UiOnsiJGlkIjoiMTkyIiwiJHR5cGUiOiJTd2lzc0FjYWRlbWljLlBhZ2VOdW1iZXIsIFN3aXNzQWNhZGVtaWMiLCJJc0Z1bGx5TnVtZXJpYyI6ZmFsc2UsIk51bWJlcmluZ1R5cGUiOjAsIk51bWVyYWxTeXN0ZW0iOi0xfX0sIlJlZmVyZW5jZSI6eyIkaWQiOiIxOTMiLCIkdHlwZSI6IlN3aXNzQWNhZGVtaWMuQ2l0YXZpLlJlZmVyZW5jZSwgU3dpc3NBY2FkZW1pYy5DaXRhdmkiLCJBYnN0cmFjdENvbXBsZXhpdHkiOjAsIkFic3RyYWN0U291cmNlVGV4dEZvcm1hdCI6MCwiQXV0aG9ycyI6W3siJGlkIjoiMTk0IiwiJHR5cGUiOiJTd2lzc0FjYWRlbWljLkNpdGF2aS5QZXJzb24sIFN3aXNzQWNhZGVtaWMuQ2l0YXZpIiwiRmlyc3ROYW1lIjoiQmVuamFtaW4iLCJMYXN0TmFtZSI6IkJhZmZvZSIsIk1pZGRsZU5hbWUiOiJPaGVuZSBLd2Fwb25nIiwiUHJvdGVjdGVkIjpmYWxzZSwiU2V4IjowLCJDcmVhdGVkQnkiOiJfQUxJIiwiQ3JlYXRlZE9uIjoiMjAyMi0wOC0yM1QwNDoxNjoxOCIsIk1vZGlmaWVkQnkiOiJfQUxJIiwiSWQiOiIxZTY0YjY2ZC02ZmUyLTRjODMtYTdlZS0xY2VjMGM4ZmIxYjkiLCJNb2RpZmllZE9uIjoiMjAyMi0wOC0yM1QwNDoxNjoxOCIsIlByb2plY3QiOnsiJHJlZiI6IjUifX0seyIkaWQiOiIxOTUiLCIkdHlwZSI6IlN3aXNzQWNhZGVtaWMuQ2l0YXZpLlBlcnNvbiwgU3dpc3NBY2FkZW1pYy5DaXRhdmkiLCJGaXJzdE5hbWUiOiJXZW5waW5nIiwiTGFzdE5hbWUiOiJMdW8iLCJQcm90ZWN0ZWQiOmZhbHNlLCJTZXgiOjAsIkNyZWF0ZWRCeSI6Il9BTEkiLCJDcmVhdGVkT24iOiIyMDIyLTA1LTA4VDA1OjU2OjIzIiwiTW9kaWZpZWRCeSI6Il9BTEkiLCJJZCI6ImU4Yzk4OTA3LWJlNGQtNDMyYy1iM2JjLWNiZjFkNGZjNDc5ZCIsIk1vZGlmaWVkT24iOiIyMDIyLTA1LTA4VDA1OjU2OjIzIiwiUHJvamVjdCI6eyIkcmVmIjoiNSJ9fV0sIkNpdGF0aW9uS2V5VXBkYXRlVHlwZSI6MCwiQ29sbGFib3JhdG9ycyI6W10sIkN1c3RvbUZpZWxkMSI6IjEiLCJDdXN0b21GaWVsZDIiOiJFbXBpcmljYWwiLCJDdXN0b21GaWVsZDMiOiJTdWRkZW4tb25zZXQiLCJDdXN0b21GaWVsZDQiOiJEaXNhc3RlciByZWxpZWYiLCJDdXN0b21GaWVsZDUiOiJSZXNwb25zZSIsIkN1c3RvbUZpZWxkNiI6IlN1cnZleSIsIkN1c3RvbUZpZWxkNyI6Ik5vdCBTcGVjaWZpYyIsIkN1c3RvbUZpZWxkOCI6Ikluc3RpdHV0aW9uYWwgdGhlb3J5ICsgRGlmZnVzaW9uIG9mIElubm92YXRpb24gVGhlb3J5IChET0kpIiwiQ3VzdG9tRmllbGQ5IjoiQ2hpbmEiLCJEb2kiOiIxMC4xMTc3LzIxNTgyNDQwMjExMDQ3MjQ2IiwiRWRpdG9ycyI6W10sIkV2YWx1YXRpb25Db21wbGV4aXR5IjowLCJFdmFsdWF0aW9uU291cmNlVGV4dEZvcm1hdCI6MCwiR3JvdXBzIjpbXSwiSGFzTGFiZWwxIjpmYWxzZSwiSGFzTGFiZWwyIjp0cnVlLCJLZXl3b3JkcyI6W10sIkxvY2F0aW9ucyI6W3siJGlkIjoiMTk2IiwiJHR5cGUiOiJTd2lzc0FjYWRlbWljLkNpdGF2aS5Mb2NhdGlvbiwgU3dpc3NBY2FkZW1pYy5DaXRhdmkiLCJBZGRyZXNzIjp7IiRpZCI6IjE5NyIsIiR0eXBlIjoiU3dpc3NBY2FkZW1pYy5DaXRhdmkuTGlua2VkUmVzb3VyY2UsIFN3aXNzQWNhZGVtaWMuQ2l0YXZpIiwiTGlua2VkUmVzb3VyY2VUeXBlIjo1LCJPcmlnaW5hbFN0cmluZyI6IjEwLjExNzcvMjE1ODI0NDAyMTEwNDcyNDYiLCJVcmlTdHJpbmciOiJodHRwczovL2RvaS5vcmcvMTAuMTE3Ny8yMTU4MjQ0MDIxMTA0NzI0NiIsIkxpbmtlZFJlc291cmNlU3RhdHVzIjo4LCJQcm9wZXJ0aWVzIjp7IiRpZCI6IjE5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gtMjNUMDQ6MTY6MTgiLCJNb2RpZmllZEJ5IjoiX0FMSSIsIklkIjoiOTFiODU5YTQtMzA1YS00MzY4LWI0NTMtMzQ1MTQ2MzQxMDg4IiwiTW9kaWZpZWRPbiI6IjIwMjItMDgtMjNUMDQ6MTY6MTgiLCJQcm9qZWN0Ijp7IiRyZWYiOiI1In19XSwiTnVtYmVyIjoiMyIsIk9yZ2FuaXphdGlvbnMiOltdLCJPdGhlcnNJbnZvbHZlZCI6W10sIlBhZ2VSYW5nZSI6IjxzcD5cclxuICA8bnM+T21pdDwvbnM+XHJcbiAgPG9zPjIxNTgyNDQwMjExMDQ3Mjwvb3M+XHJcbiAgPHBzPjIxNTgyNDQwMjExMDQ3MjwvcHM+XHJcbjwvc3A+XHJcbjxvcz4yMTU4MjQ0MDIxMTA0NzI8L29zPiIsIlBlcmlvZGljYWwiOnsiJGlkIjoiMTk5IiwiJHR5cGUiOiJTd2lzc0FjYWRlbWljLkNpdGF2aS5QZXJpb2RpY2FsLCBTd2lzc0FjYWRlbWljLkNpdGF2aSIsIkVpc3NuIjoiMjE1OC0yNDQwIiwiSXNzbiI6IjIxNTgtMjQ0MCIsIk5hbWUiOiJTQUdFIE9wZW4iLCJQYWdpbmF0aW9uIjowLCJQcm90ZWN0ZWQiOmZhbHNlLCJDcmVhdGVkQnkiOiJfQUxJIiwiQ3JlYXRlZE9uIjoiMjAyMi0wOC0yM1QwNDoxNjoxOCIsIk1vZGlmaWVkQnkiOiJfQUxJIiwiSWQiOiI2YjY4NDA2Ni1kNTU2LTRjMGQtODhlOC0xNWU5MmQ0MzA5MTYiLCJNb2RpZmllZE9uIjoiMjAyMi0wOC0yM1QwNDoxNjoxOCIsIlByb2plY3QiOnsiJHJlZiI6IjUifX0sIlB1Ymxpc2hlcnMiOlt7IiRpZCI6IjIwMCIsIiR0eXBlIjoiU3dpc3NBY2FkZW1pYy5DaXRhdmkuUHVibGlzaGVyLCBTd2lzc0FjYWRlbWljLkNpdGF2aSIsIk5hbWUiOiJTQUdFIFB1YmxpY2F0aW9ucyBJbmMiLCJQcm90ZWN0ZWQiOmZhbHNlLCJDcmVhdGVkQnkiOiJfQWxpIiwiQ3JlYXRlZE9uIjoiMjAxNy0xMi0yNlQwNDozNzoxOCIsIk1vZGlmaWVkQnkiOiJfQWxpIiwiSWQiOiJiMzI4YTY5MC1kMzY4LTQzMmMtOWM1Mi02YTk3MDc0MDc0Y2UiLCJNb2RpZmllZE9uIjoiMjAxNy0xMi0yNlQwNDozNzoxOCIsIlByb2plY3QiOnsiJHJlZiI6IjUifX1dLCJRdW90YXRpb25zIjpbXSwiUmVmZXJlbmNlVHlwZSI6IkpvdXJuYWxBcnRpY2xlIiwiU2hvcnRUaXRsZSI6IkJhZmZvZSwgTHVvIDIwMjEg4oCTIFNvdXRoIEFmcmljYW4gRXhlY3V0aXZlcyBQcm9wZW5zaXR5IiwiU2hvcnRUaXRsZVVwZGF0ZVR5cGUiOjAsIlNvdXJjZU9mQmlibGlvZ3JhcGhpY0luZm9ybWF0aW9uIjoiQ3Jvc3NSZWYiLCJTdGF0aWNJZHMiOlsiODk3M2JkY2EtZDhmNC00Mjc4LWFmMjItYTAxM2U0YzIxYmVmIl0sIlRhYmxlT2ZDb250ZW50c0NvbXBsZXhpdHkiOjAsIlRhYmxlT2ZDb250ZW50c1NvdXJjZVRleHRGb3JtYXQiOjAsIlRhc2tzIjpbXSwiVGl0bGUiOiJTb3V0aCBBZnJpY2FuIEV4ZWN1dGl2ZXMgUHJvcGVuc2l0eSB0byBVc2UsIERpZmZ1c2UsIGFuZCBBZG9wdCB0aGUgSHVtYW5pdGFyaWFuIExvZ2lzdGljcyBEaWdpdGFsIEJ1c2luZXNzIEVjb3N5c3RlbSAoSExEQkUpIiwiVHJhbnNsYXRvcnMiOltdLCJWb2x1bWUiOiIxMSIsIlllYXIiOiIyMDIxIiwiWWVhclJlc29sdmVkIjoiMjAyMSIsIkNyZWF0ZWRCeSI6Il9BTEkiLCJDcmVhdGVkT24iOiIyMDIyLTA4LTIzVDA0OjE2OjE4IiwiTW9kaWZpZWRCeSI6Il9BbGkiLCJJZCI6IjM3YjE4ZWEwLWZjYzEtNGYyZi04N2FlLTFiOGY1MjZhOTU0YSIsIk1vZGlmaWVkT24iOiIyMDIzLTEwLTAyVDIyOjI5OjE1IiwiUHJvamVjdCI6eyIkcmVmIjoiNSJ9fSwiVXNlTnVtYmVyaW5nVHlwZU9mUGFyZW50RG9jdW1lbnQiOmZhbHNlfSx7IiRpZCI6IjIwMSIsIiR0eXBlIjoiU3dpc3NBY2FkZW1pYy5DaXRhdmkuQ2l0YXRpb25zLldvcmRQbGFjZWhvbGRlckVudHJ5LCBTd2lzc0FjYWRlbWljLkNpdGF2aSIsIklkIjoiOWNhNzlmOTUtZjU2MS00ZDQyLTg3NzktYzExYjU0M2RiYzlhIiwiUmVmZXJlbmNlSWQiOiIxNmIwZDc1YS00MTg5LTQwMDYtYWJmNC0yODFjZjdkZDMyYjYiLCJCaWJPbmx5Ijp0cnVlLCJSZWZlcmVuY2UiOnsiJGlkIjoiMjAyIiwiJHR5cGUiOiJTd2lzc0FjYWRlbWljLkNpdGF2aS5SZWZlcmVuY2UsIFN3aXNzQWNhZGVtaWMuQ2l0YXZpIiwiQWJzdHJhY3RDb21wbGV4aXR5IjowLCJBYnN0cmFjdFNvdXJjZVRleHRGb3JtYXQiOjAsIkF1dGhvcnMiOlt7IiRpZCI6IjIwMyIsIiR0eXBlIjoiU3dpc3NBY2FkZW1pYy5DaXRhdmkuUGVyc29uLCBTd2lzc0FjYWRlbWljLkNpdGF2aSIsIkZpcnN0TmFtZSI6IkpvaWUiLCJMYXN0TmFtZSI6IkFjb3N0YSIsIlByb3RlY3RlZCI6ZmFsc2UsIlNleCI6MCwiQ3JlYXRlZEJ5IjoiX0FMSSIsIkNyZWF0ZWRPbiI6IjIwMjItMDMtMTZUMTA6NTc6NDYiLCJNb2RpZmllZEJ5IjoiX0FMSSIsIklkIjoiODlmNGNmYWUtMWM1OC00MjAwLTgzYmUtZTU4ZThhMzRiNDQ0IiwiTW9kaWZpZWRPbiI6IjIwMjItMDMtMTZUMTA6NTc6NDYiLCJQcm9qZWN0Ijp7IiRyZWYiOiI1In19LHsiJGlkIjoiMjA0IiwiJHR5cGUiOiJTd2lzc0FjYWRlbWljLkNpdGF2aS5QZXJzb24sIFN3aXNzQWNhZGVtaWMuQ2l0YXZpIiwiRmlyc3ROYW1lIjoiQW5pdGEiLCJMYXN0TmFtZSI6IkNoYW5kcmEiLCJQcm90ZWN0ZWQiOmZhbHNlLCJTZXgiOjAsIkNyZWF0ZWRCeSI6Il9BTEkiLCJDcmVhdGVkT24iOiIyMDIyLTAzLTE2VDEwOjU3OjQ2IiwiTW9kaWZpZWRCeSI6Il9BTEkiLCJJZCI6ImZmMTdmNzkxLWI1ZjItNDk3NS05YzlhLWYwYzM0ZjE5NzY4NyIsIk1vZGlmaWVkT24iOiIyMDIyLTAzLTE2VDEwOjU3OjQ2IiwiUHJvamVjdCI6eyIkcmVmIjoiNSJ9fV0sIkNpdGF0aW9uS2V5IjoiQWNvc3RhIGV0IGFsLiAyMDEzIiwiQ2l0YXRpb25LZXlVcGRhdGVUeXBlIjowLCJDb2xsYWJvcmF0b3JzIjpbXSwiQ3VzdG9tRmllbGQxIjoiMTciLCJDdXN0b21GaWVsZDIiOiJDb25jZXB0dWFsIiwiQ3VzdG9tRmllbGQzIjoiU3VkZGVuLW9uc2V0IiwiQ3VzdG9tRmllbGQ0IjoiRGlzYXN0ZXIgcmVsaWVmIiwiQ3VzdG9tRmllbGQ1IjoiUmVzcG9uc2UiLCJDdXN0b21GaWVsZDYiOiJDb25jZXB0dWFsIFJlc2VhcmNoIiwiQ3VzdG9tRmllbGQ3IjoiTm90IFNwZWNpZmljIiwiQ3VzdG9tRmllbGQ4IjoiTm90IFNwZWNpZmljIiwiQ3VzdG9tRmllbGQ5IjoiVW5pdGVkIFN0YXRlcyIsIkRvaSI6IjEwLjEwMTcvZG1wLjIwMTIuMSIsIkVkaXRvcnMiOltdLCJFdmFsdWF0aW9uQ29tcGxleGl0eSI6MCwiRXZhbHVhdGlvblNvdXJjZVRleHRGb3JtYXQiOjAsIkdyb3VwcyI6W3siJHJlZiI6IjkifV0sIkhhc0xhYmVsMSI6ZmFsc2UsIkhhc0xhYmVsMiI6ZmFsc2UsIktleXdvcmRzIjpbXSwiTGFuZ3VhZ2UiOiJlbmciLCJMYW5ndWFnZUNvZGUiOiJlbiIsIkxvY2F0aW9ucyI6W3siJGlkIjoiMjA1IiwiJHR5cGUiOiJTd2lzc0FjYWRlbWljLkNpdGF2aS5Mb2NhdGlvbiwgU3dpc3NBY2FkZW1pYy5DaXRhdmkiLCJBZGRyZXNzIjp7IiRpZCI6IjIwNiIsIiR0eXBlIjoiU3dpc3NBY2FkZW1pYy5DaXRhdmkuTGlua2VkUmVzb3VyY2UsIFN3aXNzQWNhZGVtaWMuQ2l0YXZpIiwiTGlua2VkUmVzb3VyY2VUeXBlIjo1LCJPcmlnaW5hbFN0cmluZyI6IjEwLjEwMTcvZG1wLjIwMTIuMSIsIlVyaVN0cmluZyI6Imh0dHBzOi8vZG9pLm9yZy8xMC4xMDE3L2RtcC4yMDEyLjEiLCJMaW5rZWRSZXNvdXJjZVN0YXR1cyI6OCwiUHJvcGVydGllcyI6eyIkaWQiOiIyMD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wOjU3OjQ2IiwiTW9kaWZpZWRCeSI6Il9BTEkiLCJJZCI6IjdmZDUxMzJmLTg3YWEtNGZmZS1hODI0LWY3NDA0YWY1NDc0MiIsIk1vZGlmaWVkT24iOiIyMDIyLTAzLTE2VDEwOjU3OjQ2IiwiUHJvamVjdCI6eyIkcmVmIjoiNSJ9fSx7IiRpZCI6IjIwOCIsIiR0eXBlIjoiU3dpc3NBY2FkZW1pYy5DaXRhdmkuTG9jYXRpb24sIFN3aXNzQWNhZGVtaWMuQ2l0YXZpIiwiQWRkcmVzcyI6eyIkaWQiOiIyMDkiLCIkdHlwZSI6IlN3aXNzQWNhZGVtaWMuQ2l0YXZpLkxpbmtlZFJlc291cmNlLCBTd2lzc0FjYWRlbWljLkNpdGF2aSIsIkxpbmtlZFJlc291cmNlVHlwZSI6NSwiT3JpZ2luYWxTdHJpbmciOiIyNDIyOTUxOCIsIlVyaVN0cmluZyI6Imh0dHA6Ly93d3cubmNiaS5ubG0ubmloLmdvdi9wdWJtZWQvMjQyMjk1MTgiLCJMaW5rZWRSZXNvdXJjZVN0YXR1cyI6OCwiUHJvcGVydGllcyI6eyIkaWQiOiIy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jQsIkNyZWF0ZWRCeSI6Il9BTEkiLCJDcmVhdGVkT24iOiIyMDIyLTAzLTE2VDEwOjU3OjQ2IiwiTW9kaWZpZWRCeSI6Il9BTEkiLCJJZCI6Ijc2NGY0NTQwLWMwNWItNGRiYy1hMTk2LTYxNDE3YzhmY2I3ZCIsIk1vZGlmaWVkT24iOiIyMDIyLTAzLTE2VDEwOjU3OjQ2IiwiUHJvamVjdCI6eyIkcmVmIjoiNSJ9fV0sIk51bWJlciI6IjQiLCJPcmdhbml6YXRpb25zIjpbXSwiT3RoZXJzSW52b2x2ZWQiOltdLCJQYWdlUmFuZ2UiOiI8c3A+XHJcbiAgPG4+MzYxPC9uPlxyXG4gIDxpbj50cnVlPC9pbj5cclxuICA8b3M+MzYxPC9vcz5cclxuICA8cHM+MzYxPC9wcz5cclxuPC9zcD5cclxuPGVwPlxyXG4gIDxuPjM2ODwvbj5cclxuICA8aW4+dHJ1ZTwvaW4+XHJcbiAgPG9zPjM2ODwvb3M+XHJcbiAgPHBzPjM2ODwvcHM+XHJcbjwvZXA+XHJcbjxvcz4zNjEtODwvb3M+IiwiUGVyaW9kaWNhbCI6eyIkaWQiOiIyMTEiLCIkdHlwZSI6IlN3aXNzQWNhZGVtaWMuQ2l0YXZpLlBlcmlvZGljYWwsIFN3aXNzQWNhZGVtaWMuQ2l0YXZpIiwiRWlzc24iOiIxOTM4LTc0NFgiLCJOYW1lIjoiRGlzYXN0ZXIgbWVkaWNpbmUgYW5kIHB1YmxpYyBoZWFsdGggcHJlcGFyZWRuZXNzIiwiUGFnaW5hdGlvbiI6MCwiUHJvdGVjdGVkIjpmYWxzZSwiVXNlckFiYnJldmlhdGlvbjEiOiJEaXNhc3RlciBNZWQgUHVibGljIEhlYWx0aCBQcmVwIiwiQ3JlYXRlZEJ5IjoiX0FMSSIsIkNyZWF0ZWRPbiI6IjIwMjItMDMtMTZUMTA6NTc6NDYiLCJNb2RpZmllZEJ5IjoiX0FMSSIsIklkIjoiZmY2ODA5ZDYtYjdiMy00NGYzLWI5NmYtYzJiNzE4MDc2MDBjIiwiTW9kaWZpZWRPbiI6IjIwMjItMDMtMTZUMTA6NTc6NDYiLCJQcm9qZWN0Ijp7IiRyZWYiOiI1In19LCJQdWJsaXNoZXJzIjpbXSwiUHViTWVkSWQiOiIyNDIyOTUxOCIsIlF1b3RhdGlvbnMiOltdLCJSZWZlcmVuY2VUeXBlIjoiSm91cm5hbEFydGljbGUiLCJTaG9ydFRpdGxlIjoiQWNvc3RhLCBDaGFuZHJhIDIwMTMg4oCTIEhhcm5lc3NpbmcgYSBjb21tdW5pdHkgZm9yIHN1c3RhaW5hYmxlIiwiU2hvcnRUaXRsZVVwZGF0ZVR5cGUiOjAsIlNvdXJjZU9mQmlibGlvZ3JhcGhpY0luZm9ybWF0aW9uIjoiUHViTWVkIiwiU3RhdGljSWRzIjpbImQzMzQ2MTZhLWM4MjQtNDMzMi1hZGJiLTBkZDY0MjE1MDlkOCJdLCJUYWJsZU9mQ29udGVudHNDb21wbGV4aXR5IjowLCJUYWJsZU9mQ29udGVudHNTb3VyY2VUZXh0Rm9ybWF0IjowLCJUYXNrcyI6W10sIlRpdGxlIjoiSGFybmVzc2luZyBhIGNvbW11bml0eSBmb3Igc3VzdGFpbmFibGUgZGlzYXN0ZXIgcmVzcG9uc2UgYW5kIHJlY292ZXJ5OiBhbiBvcGVyYXRpb25hbCBtb2RlbCBmb3IgaW50ZWdyYXRpbmcgbm9uZ292ZXJubWVudGFsIG9yZ2FuaXphdGlvbnMiLCJUcmFuc2xhdG9ycyI6W10sIlZvbHVtZSI6IjciLCJZZWFyIjoiMjAxMyIsIlllYXJSZXNvbHZlZCI6IjIwMTMiLCJDcmVhdGVkQnkiOiJfQUxJIiwiQ3JlYXRlZE9uIjoiMjAyMi0wMy0xNlQxMDo1Nzo0NiIsIk1vZGlmaWVkQnkiOiJfQWxpIiwiSWQiOiIxNmIwZDc1YS00MTg5LTQwMDYtYWJmNC0yODFjZjdkZDMyYjYiLCJNb2RpZmllZE9uIjoiMjAyMy0xMC0wMlQyMjoyOToxNSIsIlByb2plY3QiOnsiJHJlZiI6IjUifX0sIlVzZU51bWJlcmluZ1R5cGVPZlBhcmVudERvY3VtZW50IjpmYWxzZX0seyIkaWQiOiIyMTIiLCIkdHlwZSI6IlN3aXNzQWNhZGVtaWMuQ2l0YXZpLkNpdGF0aW9ucy5Xb3JkUGxhY2Vob2xkZXJFbnRyeSwgU3dpc3NBY2FkZW1pYy5DaXRhdmkiLCJJZCI6Ijk5YTE3MDRlLTI4ZmItNGQ2Mi1hNWUwLTFmNDU4ZDk1OWQyYSIsIlJlZmVyZW5jZUlkIjoiYWZkNmRlMzUtMDBhOS00ZWQxLWE5ZGMtYWQzOTYzMzk4N2FiIiwiQmliT25seSI6dHJ1ZSwiUGFnZVJhbmdlIjp7IiRpZCI6IjIxMyIsIiR0eXBlIjoiU3dpc3NBY2FkZW1pYy5QYWdlUmFuZ2UsIFN3aXNzQWNhZGVtaWMiLCJFbmRQYWdlIjp7IiRpZCI6IjIxNCIsIiR0eXBlIjoiU3dpc3NBY2FkZW1pYy5QYWdlTnVtYmVyLCBTd2lzc0FjYWRlbWljIiwiSXNGdWxseU51bWVyaWMiOmZhbHNlLCJOdW1iZXJpbmdUeXBlIjowLCJOdW1lcmFsU3lzdGVtIjotMX0sIk51bWJlcmluZ1R5cGUiOjAsIk51bWVyYWxTeXN0ZW0iOi0xLCJTdGFydFBhZ2UiOnsiJGlkIjoiMjE1IiwiJHR5cGUiOiJTd2lzc0FjYWRlbWljLlBhZ2VOdW1iZXIsIFN3aXNzQWNhZGVtaWMiLCJJc0Z1bGx5TnVtZXJpYyI6ZmFsc2UsIk51bWJlcmluZ1R5cGUiOjAsIk51bWVyYWxTeXN0ZW0iOi0xfX0sIlJlZmVyZW5jZSI6eyIkaWQiOiIyMTYiLCIkdHlwZSI6IlN3aXNzQWNhZGVtaWMuQ2l0YXZpLlJlZmVyZW5jZSwgU3dpc3NBY2FkZW1pYy5DaXRhdmkiLCJBYnN0cmFjdENvbXBsZXhpdHkiOjAsIkFic3RyYWN0U291cmNlVGV4dEZvcm1hdCI6MCwiQXV0aG9ycyI6W3siJGlkIjoiMjE3IiwiJHR5cGUiOiJTd2lzc0FjYWRlbWljLkNpdGF2aS5QZXJzb24sIFN3aXNzQWNhZGVtaWMuQ2l0YXZpIiwiRmlyc3ROYW1lIjoiRGFuaWVsIiwiTGFzdE5hbWUiOiJBYnJhaGFtcyIsIlByb3RlY3RlZCI6ZmFsc2UsIlNleCI6MCwiQ3JlYXRlZEJ5IjoiX0FMSSIsIkNyZWF0ZWRPbiI6IjIwMjItMDMtMTZUMTA6NDc6NDYiLCJNb2RpZmllZEJ5IjoiX0FMSSIsIklkIjoiZTdkYTNjMzItZTg0ZS00YjlhLTgzOGYtMDNlNTQ3MzlmM2ZmIiwiTW9kaWZpZWRPbiI6IjIwMjItMDMtMTZUMTA6NDc6NDYiLCJQcm9qZWN0Ijp7IiRyZWYiOiI1In19XSwiQ2l0YXRpb25LZXkiOiJBYnJhaGFtcyAyMDE0IiwiQ2l0YXRpb25LZXlVcGRhdGVUeXBlIjowLCJDb2xsYWJvcmF0b3JzIjpbXSwiQ3VzdG9tRmllbGQxIjoiNDIiLCJDdXN0b21GaWVsZDIiOiJFbXBpcmljYWwiLCJDdXN0b21GaWVsZDMiOiJTdWRkZW4tb25zZXQiLCJDdXN0b21GaWVsZDQiOiJEaXNhc3RlciByZWxpZWYiLCJDdXN0b21GaWVsZDUiOiJSZWNvdmVyeSIsIkN1c3RvbUZpZWxkNiI6IkNhc2Ugc3R1ZHkiLCJDdXN0b21GaWVsZDciOiJFbnZpcm9ubWVudCIsIkN1c3RvbUZpZWxkOCI6Ikdyb3VuZGVkIHRoZW9yeSIsIkN1c3RvbUZpZWxkOSI6IlVuaXRlZCBTdGF0ZXMiLCJEb2kiOiIxMC4xMTExL2Rpc2EuMTIwNTQiLCJFZGl0b3JzIjpbXSwiRXZhbHVhdGlvbkNvbXBsZXhpdHkiOjAsIkV2YWx1YXRpb25Tb3VyY2VUZXh0Rm9ybWF0IjowLCJHcm91cHMiOlt7IiRpZCI6IjIxOCIsIiR0eXBlIjoiU3dpc3NBY2FkZW1pYy5DaXRhdmkuR3JvdXAsIFN3aXNzQWNhZGVtaWMuQ2l0YXZpIiwiRGlzcGxheVR5cGUiOjEsIk5hbWUiOiJTaGVsdGVyIiwiQ3JlYXRlZEJ5IjoiX0FMSSIsIkNyZWF0ZWRPbiI6IjIwMjItMDktMDdUMDY6MzM6NTUiLCJNb2RpZmllZEJ5IjoiX0FMSSIsIklkIjoiZTZmMTIwOTktMmNmMS00MjIzLThmYWItYWI5YjRjNWUxZmQ5IiwiTW9kaWZpZWRPbiI6IjIwMjItMDktMDdUMDY6MzM6NTkiLCJQcm9qZWN0Ijp7IiRyZWYiOiI1In19LHsiJHJlZiI6IjkifV0sIkhhc0xhYmVsMSI6ZmFsc2UsIkhhc0xhYmVsMiI6ZmFsc2UsIktleXdvcmRzIjpbXSwiTGFuZ3VhZ2UiOiJlbmciLCJMYW5ndWFnZUNvZGUiOiJlbiIsIkxvY2F0aW9ucyI6W3siJGlkIjoiMjE5IiwiJHR5cGUiOiJTd2lzc0FjYWRlbWljLkNpdGF2aS5Mb2NhdGlvbiwgU3dpc3NBY2FkZW1pYy5DaXRhdmkiLCJBZGRyZXNzIjp7IiRpZCI6IjIyMCIsIiR0eXBlIjoiU3dpc3NBY2FkZW1pYy5DaXRhdmkuTGlua2VkUmVzb3VyY2UsIFN3aXNzQWNhZGVtaWMuQ2l0YXZpIiwiTGlua2VkUmVzb3VyY2VUeXBlIjo1LCJPcmlnaW5hbFN0cmluZyI6IjI0NjAxOTMxIiwiVXJpU3RyaW5nIjoiaHR0cDovL3d3dy5uY2JpLm5sbS5uaWguZ292L3B1Ym1lZC8yNDYwMTkzMSIsIkxpbmtlZFJlc291cmNlU3RhdHVzIjo4LCJQcm9wZXJ0aWVzIjp7IiRpZCI6IjIy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ktMDZUMTU6Mzc6MjkiLCJNb2RpZmllZEJ5IjoiX0FMSSIsIklkIjoiYzA5MDU1NmEtMDRjNy00N2JmLWE0YjAtMmI2MTUwZDNiMWY5IiwiTW9kaWZpZWRPbiI6IjIwMjItMDktMDZUMTU6Mzc6MjkiLCJQcm9qZWN0Ijp7IiRyZWYiOiI1In19LHsiJGlkIjoiMjIyIiwiJHR5cGUiOiJTd2lzc0FjYWRlbWljLkNpdGF2aS5Mb2NhdGlvbiwgU3dpc3NBY2FkZW1pYy5DaXRhdmkiLCJBZGRyZXNzIjp7IiRpZCI6IjIyMyIsIiR0eXBlIjoiU3dpc3NBY2FkZW1pYy5DaXRhdmkuTGlua2VkUmVzb3VyY2UsIFN3aXNzQWNhZGVtaWMuQ2l0YXZpIiwiTGlua2VkUmVzb3VyY2VUeXBlIjo1LCJPcmlnaW5hbFN0cmluZyI6IjEwLjExMTEvZGlzYS4xMjA1NCIsIlVyaVN0cmluZyI6Imh0dHBzOi8vZG9pLm9yZy8xMC4xMTExL2Rpc2EuMTIwNTQiLCJMaW5rZWRSZXNvdXJjZVN0YXR1cyI6OCwiUHJvcGVydGllcyI6eyIkaWQiOiIyMj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A2VDE1OjM3OjI5IiwiTW9kaWZpZWRCeSI6Il9BTEkiLCJJZCI6ImYzNTQ3NzZjLTAyOTctNDA4My05OTJlLTVhMjMwNmFjNjVhNyIsIk1vZGlmaWVkT24iOiIyMDIyLTA5LTA2VDE1OjM3OjI5IiwiUHJvamVjdCI6eyIkcmVmIjoiNSJ9fV0sIk9yZ2FuaXphdGlvbnMiOltdLCJPdGhlcnNJbnZvbHZlZCI6W10sIlBhZ2VDb3VudCI6IjEiLCJQYWdlUmFuZ2UiOiI8c3A+XHJcbiAgPG4+NDk8L24+XHJcbiAgPG5zPk9taXQ8L25zPlxyXG4gIDxvcz5TMjUtNDk8L29zPlxyXG4gIDxwcz5TMjUtNDk8L3BzPlxyXG48L3NwPlxyXG48b3M+UzI1LTQ5PC9vcz4iLCJQZXJpb2RpY2FsIjp7IiRpZCI6IjIyNSIsIiR0eXBlIjoiU3dpc3NBY2FkZW1pYy5DaXRhdmkuUGVyaW9kaWNhbCwgU3dpc3NBY2FkZW1pYy5DaXRhdmkiLCJOYW1lIjoiRGlzYXN0ZXJzIiwiUGFnaW5hdGlvbiI6MCwiUHJvdGVjdGVkIjpmYWxzZSwiQ3JlYXRlZEJ5IjoiX0Fuam9tc2hvYWUiLCJDcmVhdGVkT24iOiIyMDIyLTAxLTMwVDA0OjMxOjM4IiwiTW9kaWZpZWRCeSI6Il9BbmpvbXNob2FlIiwiSWQiOiI0OWE0NGZkNy01NjI1LTRjNWYtYTFjNC0zZGRkZmY4ZTBkZGYiLCJNb2RpZmllZE9uIjoiMjAyMi0wMS0zMFQwNDozMTozOCIsIlByb2plY3QiOnsiJHJlZiI6IjUifX0sIlB1Ymxpc2hlcnMiOlt7IiRpZCI6IjIyNiIsIiR0eXBlIjoiU3dpc3NBY2FkZW1pYy5DaXRhdmkuUHVibGlzaGVyLCBTd2lzc0FjYWRlbWljLkNpdGF2aSIsIk5hbWUiOiJKb2huIFdpbGV5ICYgU29ucywgTHRkIiwiUHJvdGVjdGVkIjpmYWxzZSwiQ3JlYXRlZEJ5IjoiX2EiLCJDcmVhdGVkT24iOiIyMDE2LTA2LTA3VDE1OjE4OjIyIiwiTW9kaWZpZWRCeSI6Il9hIiwiSWQiOiJhM2JhODg1My05YjljLTQ3OTEtOTNhZi1kZDdhMDJlZGRiYmEiLCJNb2RpZmllZE9uIjoiMjAxNi0wNi0wN1QxNToxODoyMiIsIlByb2plY3QiOnsiJHJlZiI6IjUifX1dLCJQdWJNZWRJZCI6IjI0NjAxOTMxIiwiUXVvdGF0aW9ucyI6W10sIlJlZmVyZW5jZVR5cGUiOiJKb3VybmFsQXJ0aWNsZSIsIlNob3J0VGl0bGUiOiJBYnJhaGFtcyAyMDE0IOKAkyBUaGUgYmFycmllcnMgdG8gZW52aXJvbm1lbnRhbCBzdXN0YWluYWJpbGl0eSIsIlNob3J0VGl0bGVVcGRhdGVUeXBlIjowLCJTb3VyY2VPZkJpYmxpb2dyYXBoaWNJbmZvcm1hdGlvbiI6IlB1Yk1lZCIsIlN0YXRpY0lkcyI6WyJkMGExODQyNi0yOWRhLTQ3OGYtODFjNC1iNGEyMDg2MDJlZmQiXSwiVGFibGVPZkNvbnRlbnRzQ29tcGxleGl0eSI6MCwiVGFibGVPZkNvbnRlbnRzU291cmNlVGV4dEZvcm1hdCI6MCwiVGFza3MiOltdLCJUaXRsZSI6IlRoZSBiYXJyaWVycyB0byBlbnZpcm9ubWVudGFsIHN1c3RhaW5hYmlsaXR5IGluIHBvc3QtZGlzYXN0ZXIgc2V0dGluZ3M6IGEgY2FzZSBzdHVkeSBvZiB0cmFuc2l0aW9uYWwgc2hlbHRlciBpbXBsZW1lbnRhdGlvbiBpbiBIYWl0aSIsIlRyYW5zbGF0b3JzIjpbXSwiVm9sdW1lIjoiMzggU3VwcGwgMSIsIlllYXIiOiIyMDE0IiwiWWVhclJlc29sdmVkIjoiMjAxNCIsIkNyZWF0ZWRCeSI6Il9BTEkiLCJDcmVhdGVkT24iOiIyMDIyLTA5LTA2VDE1OjM3OjI5IiwiTW9kaWZpZWRCeSI6Il9BbGkiLCJJZCI6ImFmZDZkZTM1LTAwYTktNGVkMS1hOWRjLWFkMzk2MzM5ODdhYiIsIk1vZGlmaWVkT24iOiIyMDIzLTEwLTAyVDIyOjI5OjE1IiwiUHJvamVjdCI6eyIkcmVmIjoiNSJ9fSwiVXNlTnVtYmVyaW5nVHlwZU9mUGFyZW50RG9jdW1lbnQiOmZhbHNlfSx7IiRpZCI6IjIyNyIsIiR0eXBlIjoiU3dpc3NBY2FkZW1pYy5DaXRhdmkuQ2l0YXRpb25zLldvcmRQbGFjZWhvbGRlckVudHJ5LCBTd2lzc0FjYWRlbWljLkNpdGF2aSIsIklkIjoiOTcwZmY5OTAtNjYyNi00YzI1LTk3YTgtM2ExMTE4NTExOTcxIiwiUmVmZXJlbmNlSWQiOiIwODVlOTAxNS05OGYyLTRjY2UtODU5Ni0wYTg4N2QxN2QzZjMiLCJCaWJPbmx5Ijp0cnVlLCJSZWZlcmVuY2UiOnsiJGlkIjoiMjI4IiwiJHR5cGUiOiJTd2lzc0FjYWRlbWljLkNpdGF2aS5SZWZlcmVuY2UsIFN3aXNzQWNhZGVtaWMuQ2l0YXZpIiwiQWJzdHJhY3RDb21wbGV4aXR5IjowLCJBYnN0cmFjdFNvdXJjZVRleHRGb3JtYXQiOjAsIkF1dGhvcnMiOlt7IiRpZCI6IjIyOSIsIiR0eXBlIjoiU3dpc3NBY2FkZW1pYy5DaXRhdmkuUGVyc29uLCBTd2lzc0FjYWRlbWljLkNpdGF2aSIsIkZpcnN0TmFtZSI6IkFuZHJlYXMiLCJMYXN0TmFtZSI6IktyZXRzY2htZXIiLCJQcm90ZWN0ZWQiOmZhbHNlLCJTZXgiOjAsIkNyZWF0ZWRCeSI6Il9BTEkiLCJDcmVhdGVkT24iOiIyMDIyLTA4LTIyVDA5OjQ5OjA4IiwiTW9kaWZpZWRCeSI6Il9BTEkiLCJJZCI6ImZiODAzZDBhLWIyYmUtNDg0My04ZGU1LWVmZTVhZjYwNGRmOCIsIk1vZGlmaWVkT24iOiIyMDIyLTA4LTIyVDA5OjQ5OjA4IiwiUHJvamVjdCI6eyIkcmVmIjoiNSJ9fSx7IiRpZCI6IjIzMCIsIiR0eXBlIjoiU3dpc3NBY2FkZW1pYy5DaXRhdmkuUGVyc29uLCBTd2lzc0FjYWRlbWljLkNpdGF2aSIsIkZpcnN0TmFtZSI6IlN0ZWZhbiIsIkxhc3ROYW1lIjoiU3BpbmxlciIsIlByb3RlY3RlZCI6ZmFsc2UsIlNleCI6MCwiQ3JlYXRlZEJ5IjoiX0FMSSIsIkNyZWF0ZWRPbiI6IjIwMjItMDgtMjJUMDk6NDk6MDgiLCJNb2RpZmllZEJ5IjoiX0FMSSIsIklkIjoiYzRmZjg5ZTctNGUxNy00YTRjLThlMGYtOGY4MzU1ZmUzMDllIiwiTW9kaWZpZWRPbiI6IjIwMjItMDgtMjJUMDk6NDk6MDgiLCJQcm9qZWN0Ijp7IiRyZWYiOiI1In19LHsiJGlkIjoiMjMx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yZWYiOiI1In19XSwiQ2l0YXRpb25LZXlVcGRhdGVUeXBlIjowLCJDb2xsYWJvcmF0b3JzIjpbXSwiQ3VzdG9tRmllbGQxIjoiNTYiLCJDdXN0b21GaWVsZDIiOiJFbXBpcmljYWwiLCJDdXN0b21GaWVsZDMiOiJTbG93LW9uc2V0IiwiQ3VzdG9tRmllbGQ0IjoiRGV2ZWxvcG1lbnQgYWlkIiwiQ3VzdG9tRmllbGQ1IjoiUHJlcGFyZWRuZXNzIiwiQ3VzdG9tRmllbGQ2IjoiQ2FzZSBzdHVkeSIsIkN1c3RvbUZpZWxkNyI6IlNvY2lhbCtFY29ub21pYyIsIkN1c3RvbUZpZWxkOCI6IlN1cHBseSBjaGFpbiBtYW5hZ2VtZW50IHRoZW9yeSIsIkN1c3RvbUZpZWxkOSI6Ikdlcm1hbnkiLCJEb2kiOiIxMC4xMTExL3BvbXMuMTIxMDkiLCJFZGl0b3JzIjpbXSwiRXZhbHVhdGlvbkNvbXBsZXhpdHkiOjAsIkV2YWx1YXRpb25Tb3VyY2VUZXh0Rm9ybWF0IjowLCJHcm91cHMiOltdLCJIYXNMYWJlbDEiOnRydWUsIkhhc0xhYmVsMiI6dHJ1ZSwiS2V5d29yZHMiOltdLCJMb2NhdGlvbnMiOlt7IiRpZCI6IjIzMiIsIiR0eXBlIjoiU3dpc3NBY2FkZW1pYy5DaXRhdmkuTG9jYXRpb24sIFN3aXNzQWNhZGVtaWMuQ2l0YXZpIiwiQWRkcmVzcyI6eyIkaWQiOiIyMzMiLCIkdHlwZSI6IlN3aXNzQWNhZGVtaWMuQ2l0YXZpLkxpbmtlZFJlc291cmNlLCBTd2lzc0FjYWRlbWljLkNpdGF2aSIsIkxpbmtlZFJlc291cmNlVHlwZSI6NSwiT3JpZ2luYWxTdHJpbmciOiIxMC4xMTExL3BvbXMuMTIxMDkiLCJVcmlTdHJpbmciOiJodHRwczovL2RvaS5vcmcvMTAuMTExMS9wb21zLjEyMTA5IiwiTGlua2VkUmVzb3VyY2VTdGF0dXMiOjgsIlByb3BlcnRpZXMiOnsiJGlkIjoiMjM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yMlQwOTo0OTowOCIsIk1vZGlmaWVkQnkiOiJfQUxJIiwiSWQiOiJmYzRlZjNjNS1iYzcxLTQ5ZGItOTVjMi1lNWJkOTQ1NDZkYWUiLCJNb2RpZmllZE9uIjoiMjAyMi0wOC0yMlQwOTo0OTowOCIsIlByb2plY3QiOnsiJHJlZiI6IjUifX1dLCJOdW1iZXIiOiI2IiwiT3JnYW5pemF0aW9ucyI6W10sIk90aGVyc0ludm9sdmVkIjpbXSwiUGFnZUNvdW50IjoiMTIiLCJQYWdlUmFuZ2UiOiI8c3A+XHJcbiAgPG4+OTkwPC9uPlxyXG4gIDxpbj50cnVlPC9pbj5cclxuICA8b3M+OTkwPC9vcz5cclxuICA8cHM+OTkwPC9wcz5cclxuPC9zcD5cclxuPGVwPlxyXG4gIDxuPjEwMDE8L24+XHJcbiAgPGluPnRydWU8L2luPlxyXG4gIDxvcz4xMDAxPC9vcz5cclxuICA8cHM+MTAwMTwvcHM+XHJcbjwvZXA+XHJcbjxvcz45OTAtMTAwMTwvb3M+IiwiUGVyaW9kaWNhbCI6eyIkcmVmIjoiMzYifSwiUHVibGlzaGVycyI6W3siJGlkIjoiMjM1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ktyZXRzY2htZXIsIFNwaW5sZXIgZXQgYWwuIDIwMTQg4oCTIEEgU2Nob29sIEZlZWRpbmcgU3VwcGx5IENoYWluIiwiU2hvcnRUaXRsZVVwZGF0ZVR5cGUiOjAsIlNvdXJjZU9mQmlibGlvZ3JhcGhpY0luZm9ybWF0aW9uIjoiQ3Jvc3NSZWYiLCJTdGF0aWNJZHMiOlsiNTVmY2MyNzktNmFmNC00YmJiLWEwZDUtYzVjN2RjYjQ2M2NiIl0sIlRhYmxlT2ZDb250ZW50c0NvbXBsZXhpdHkiOjAsIlRhYmxlT2ZDb250ZW50c1NvdXJjZVRleHRGb3JtYXQiOjAsIlRhc2tzIjpbXSwiVGl0bGUiOiJBIFNjaG9vbCBGZWVkaW5nIFN1cHBseSBDaGFpbiBGcmFtZXdvcms6IENyaXRpY2FsIEZhY3RvcnMgZm9yIFN1c3RhaW5hYmxlIFByb2dyYW0gRGVzaWduIiwiVHJhbnNsYXRvcnMiOltdLCJWb2x1bWUiOiIyMyIsIlllYXIiOiIyMDE0IiwiWWVhclJlc29sdmVkIjoiMjAxNCIsIkNyZWF0ZWRCeSI6Il9BTEkiLCJDcmVhdGVkT24iOiIyMDIyLTA4LTIyVDA5OjQ5OjA4IiwiTW9kaWZpZWRCeSI6Il9BbGkiLCJJZCI6IjA4NWU5MDE1LTk4ZjItNGNjZS04NTk2LTBhODg3ZDE3ZDNmMyIsIk1vZGlmaWVkT24iOiIyMDIzLTEwLTAyVDIyOjI5OjE1IiwiUHJvamVjdCI6eyIkcmVmIjoiNSJ9fSwiVXNlTnVtYmVyaW5nVHlwZU9mUGFyZW50RG9jdW1lbnQiOmZhbHNlfV0sIkZvcm1hdHRlZFRleHQiOnsiJGlkIjoiMjM2IiwiQ291bnQiOjAsIlRleHRVbml0cyI6W119LCJUYWciOiJDaXRhdmlQbGFjZWhvbGRlciNiZWU3ODUwNC1hODQyLTRlYmItOGRkMy04ZWMyOTFjODNlNjEiLCJXQUlWZXJzaW9uIjoiNi44LjAuMCJ9}</w:instrText>
          </w:r>
          <w:r w:rsidR="00625E7B" w:rsidRPr="00DD54E3">
            <w:rPr>
              <w:noProof/>
              <w:color w:val="000000" w:themeColor="text1"/>
            </w:rPr>
            <w:fldChar w:fldCharType="separate"/>
          </w:r>
          <w:r w:rsidR="00B10F20" w:rsidRPr="00DD54E3">
            <w:rPr>
              <w:noProof/>
              <w:color w:val="000000" w:themeColor="text1"/>
            </w:rPr>
            <w:t xml:space="preserve"> </w:t>
          </w:r>
          <w:r w:rsidR="00625E7B" w:rsidRPr="00DD54E3">
            <w:rPr>
              <w:noProof/>
              <w:color w:val="000000" w:themeColor="text1"/>
            </w:rPr>
            <w:fldChar w:fldCharType="end"/>
          </w:r>
        </w:sdtContent>
      </w:sdt>
    </w:p>
    <w:p w14:paraId="61BEC666" w14:textId="77777777" w:rsidR="00224BD6" w:rsidRPr="00DD54E3" w:rsidRDefault="00224BD6" w:rsidP="008D5859">
      <w:pPr>
        <w:ind w:firstLine="0"/>
        <w:rPr>
          <w:b/>
          <w:bCs/>
          <w:lang w:val="en-GB"/>
        </w:rPr>
      </w:pPr>
    </w:p>
    <w:p w14:paraId="74BFD980" w14:textId="77777777" w:rsidR="000833A0" w:rsidRDefault="000833A0" w:rsidP="008D5859">
      <w:pPr>
        <w:ind w:firstLine="0"/>
        <w:rPr>
          <w:b/>
          <w:bCs/>
          <w:lang w:val="en-GB"/>
        </w:rPr>
      </w:pPr>
    </w:p>
    <w:p w14:paraId="4A04FD8E" w14:textId="77777777" w:rsidR="000C26B0" w:rsidRPr="002920F4" w:rsidRDefault="000C26B0" w:rsidP="000C26B0">
      <w:pPr>
        <w:pStyle w:val="Title"/>
        <w:rPr>
          <w:rFonts w:ascii="Times New Roman" w:hAnsi="Times New Roman" w:cs="Times New Roman"/>
          <w:color w:val="000000" w:themeColor="text1"/>
        </w:rPr>
      </w:pPr>
      <w:r w:rsidRPr="002920F4">
        <w:rPr>
          <w:rFonts w:ascii="Times New Roman" w:hAnsi="Times New Roman" w:cs="Times New Roman"/>
          <w:color w:val="000000" w:themeColor="text1"/>
        </w:rPr>
        <w:t xml:space="preserve">Acknowledgement </w:t>
      </w:r>
    </w:p>
    <w:p w14:paraId="3C801058" w14:textId="77777777" w:rsidR="000C26B0" w:rsidRPr="0008393E" w:rsidRDefault="000C26B0" w:rsidP="000C26B0">
      <w:pPr>
        <w:rPr>
          <w:color w:val="000000" w:themeColor="text1"/>
        </w:rPr>
      </w:pPr>
      <w:r w:rsidRPr="0008393E">
        <w:rPr>
          <w:color w:val="000000" w:themeColor="text1"/>
        </w:rPr>
        <w:t>This study was supported by Thammasat University Postdoctoral Fellowship Fund.</w:t>
      </w:r>
      <w:sdt>
        <w:sdtPr>
          <w:rPr>
            <w:color w:val="000000" w:themeColor="text1"/>
          </w:rPr>
          <w:alias w:val="To edit, see citavi.com/edit"/>
          <w:tag w:val="CitaviPlaceholder#bee78504-a842-4ebb-8dd3-8ec291c83e61"/>
          <w:id w:val="-594711579"/>
          <w:placeholder>
            <w:docPart w:val="4ED619E6A5FA46F68856CA87AA0C9779"/>
          </w:placeholder>
        </w:sdtPr>
        <w:sdtContent>
          <w:r w:rsidRPr="0008393E">
            <w:rPr>
              <w:noProof/>
              <w:color w:val="000000" w:themeColor="text1"/>
            </w:rPr>
            <w:fldChar w:fldCharType="begin"/>
          </w:r>
          <w:r>
            <w:rPr>
              <w:noProof/>
              <w:color w:val="000000" w:themeColor="text1"/>
            </w:rPr>
            <w:instrText>ADDIN CitaviPlaceholder{eyIkaWQiOiIxIiwiJHR5cGUiOiJTd2lzc0FjYWRlbWljLkNpdGF2aS5DaXRhdGlvbnMuV29yZFBsYWNlaG9sZGVyLCBTd2lzc0FjYWRlbWljLkNpdGF2aSIsIkVudHJpZXMiOlt7IiRpZCI6IjIiLCIkdHlwZSI6IlN3aXNzQWNhZGVtaWMuQ2l0YXZpLkNpdGF0aW9ucy5Xb3JkUGxhY2Vob2xkZXJFbnRyeSwgU3dpc3NBY2FkZW1pYy5DaXRhdmkiLCJJZCI6IjIwYmRhNDkzLTg3MDItNGJhNi05MmUzLTZkNjI0MDkxYTUyOSIsIlJlZmVyZW5jZUlkIjoiOTZkNmQyMDMtZWUzMS00OTM0LWI4YWYtMjZlOTFiZDAxOTgyIiwiQmliT25seSI6dHJ1ZSwiUmVmZXJlbmNlIjp7IiRpZCI6IjMiLCIkdHlwZSI6IlN3aXNzQWNhZGVtaWMuQ2l0YXZpLlJlZmVyZW5jZSwgU3dpc3NBY2FkZW1pYy5DaXRhdmkiLCJBYnN0cmFjdENvbXBsZXhpdHkiOjAsIkFic3RyYWN0U291cmNlVGV4dEZvcm1hdCI6MCwiQXV0aG9ycyI6W3siJGlkIjoiNCIsIiR0eXBlIjoiU3dpc3NBY2FkZW1pYy5DaXRhdmkuUGVyc29uLCBTd2lzc0FjYWRlbWljLkNpdGF2aSIsIkZpcnN0TmFtZSI6IlplcmluIiwiTGFzdE5hbWUiOiJUYXNuaW0iLCJQcm90ZWN0ZWQiOmZhbHNlLCJTZXgiOjAsIkNyZWF0ZWRCeSI6Il9BTEkiLCJDcmVhdGVkT24iOiIyMDIyLTAxLTMxVDAzOjI1OjAzIiwiTW9kaWZpZWRCeSI6Il9BTEkiLCJJZCI6IjZmODA5YzM1LTVkZWEtNDE4ZC04ZjA1LTM2YTcwYTllZjMxNiIsIk1vZGlmaWVkT24iOiIyMDIyLTAxLTMxVDAzOjI1OjAzIiwiUHJvamVjdCI6eyIkaWQiOiI1IiwiJHR5cGUiOiJTd2lzc0FjYWRlbWljLkNpdGF2aS5Qcm9qZWN0LCBTd2lzc0FjYWRlbWljLkNpdGF2aSJ9fSx7IiRpZCI6IjYiLCIkdHlwZSI6IlN3aXNzQWNhZGVtaWMuQ2l0YXZpLlBlcnNvbiwgU3dpc3NBY2FkZW1pYy5DaXRhdmkiLCJGaXJzdE5hbWUiOiJBYnUiLCJMYXN0TmFtZSI6IkhhbWlkIiwiTWlkZGxlTmFtZSI6IkJha2FyIEEuIiwiUHJvdGVjdGVkIjpmYWxzZSwiU2V4IjowLCJDcmVhdGVkQnkiOiJfQUxJIiwiQ3JlYXRlZE9uIjoiMjAyMi0wMS0zMVQwMzoyNTowMyIsIk1vZGlmaWVkQnkiOiJfQUxJIiwiSWQiOiJhNDk4NWQ2My03ZjJkLTQ3MTUtODkyOC0wNTFhOWY2NWYzN2MiLCJNb2RpZmllZE9uIjoiMjAyMi0wMS0zMVQwMzoyNTowMyIsIlByb2plY3QiOnsiJHJlZiI6IjUifX0seyIkaWQiOiI3IiwiJHR5cGUiOiJTd2lzc0FjYWRlbWljLkNpdGF2aS5QZXJzb24sIFN3aXNzQWNhZGVtaWMuQ2l0YXZpIiwiRmlyc3ROYW1lIjoiWW9nZXNoIiwiTGFzdE5hbWUiOiJEd2l2ZWRpIiwiTWlkZGxlTmFtZSI6IksuIiwiUHJvdGVjdGVkIjpmYWxzZSwiU2V4IjowLCJDcmVhdGVkQnkiOiJfQUxJIiwiQ3JlYXRlZE9uIjoiMjAyMi0wMS0zMVQwMzoyNTowMyIsIk1vZGlmaWVkQnkiOiJfQUxJIiwiSWQiOiIyODI1YTkzOS1jN2Q2LTQyMjYtYmVkNy02MmJjNzBjZWQyNDAiLCJNb2RpZmllZE9uIjoiMjAyMi0wMS0zMVQwMzoyNTowMyIsIlByb2plY3QiOnsiJHJlZiI6IjUifX0seyIkaWQiOiI4IiwiJHR5cGUiOiJTd2lzc0FjYWRlbWljLkNpdGF2aS5QZXJzb24sIFN3aXNzQWNhZGVtaWMuQ2l0YXZpIiwiRmlyc3ROYW1lIjoiTWFobXVkIiwiTGFzdE5hbWUiOiJTaGFyZWVmIiwiTWlkZGxlTmFtZSI6IkEuIiwiUHJvdGVjdGVkIjpmYWxzZSwiU2V4IjoyLCJDcmVhdGVkQnkiOiJfQUxJIiwiQ3JlYXRlZE9uIjoiMjAyMi0wMS0zMVQwMzoyNTowMyIsIk1vZGlmaWVkQnkiOiJfQUxJIiwiSWQiOiJkMzc1MmMxOC03NmYwLTQyODAtOTdhZC1jMDM4YWE3MWZiOTYiLCJNb2RpZmllZE9uIjoiMjAyMi0wMS0zMVQwMzoyNTowMyIsIlByb2plY3QiOnsiJHJlZiI6IjUifX1dLCJDaXRhdGlvbktleSI6IlRhc25pbSBldCBhbC4gMjAyMiIsIkNpdGF0aW9uS2V5VXBkYXRlVHlwZSI6MCwiQ29sbGFib3JhdG9ycyI6W3siJHJlZiI6IjQifSx7IiRyZWYiOiI2In0seyIkcmVmIjoiNyJ9LHsiJHJlZiI6IjgifV0sIkN1c3RvbUZpZWxkMSI6IjAiLCJDdXN0b21GaWVsZDIiOiJFbXBpcmljYWwiLCJDdXN0b21GaWVsZDMiOiJTdWRkZW4tb25zZXQiLCJDdXN0b21GaWVsZDQiOiJEaXNhc3RlciByZWxpZWYiLCJDdXN0b21GaWVsZDUiOiJSZXNwb25zZSIsIkN1c3RvbUZpZWxkNiI6IkNhc2Ugc3R1ZHkiLCJDdXN0b21GaWVsZDciOiJOb3QgU3BlY2lmaWMiLCJDdXN0b21GaWVsZDgiOiJOb3QgU3BlY2lmaWMiLCJDdXN0b21GaWVsZDkiOiJNYWxheXNpYSIsIkRvaSI6IjEwLjExMDgvSkhMU0NNLTA3LTIwMjEtMDA2MiIsIkVkaXRvcnMiOltdLCJFdmFsdWF0aW9uQ29tcGxleGl0eSI6MCwiRXZhbHVhdGlvblNvdXJjZVRleHRGb3JtYXQiOjAsIkdyb3VwcyI6W3siJGlkIjoiOSIsIiR0eXBlIjoiU3dpc3NBY2FkZW1pYy5DaXRhdmkuR3JvdXAsIFN3aXNzQWNhZGVtaWMuQ2l0YXZpIiwiRGlzcGxheVR5cGUiOjAsIk5hbWUiOiJTTFIgU0hTQ00iLCJDcmVhdGVkQnkiOiJfQUxJIiwiQ3JlYXRlZE9uIjoiMjAyMi0wNi0xN1QwNjo0Mzo1OCIsIk1vZGlmaWVkQnkiOiJfQUxJIiwiSWQiOiJkYWRhN2UwZS1kYjE4LTQ0ZTEtOWIxNi02N2Y4ODk5YWY3ZTUiLCJNb2RpZmllZE9uIjoiMjAyMi0wNi0xN1QwNjo0Mzo1OCIsIlByb2plY3QiOnsiJHJlZiI6IjUifX1dLCJIYXNMYWJlbDEiOmZhbHNlLCJIYXNMYWJlbDIiOmZhbHNlLCJLZXl3b3JkcyI6W10sIkxhbmd1YWdlIjoiZW4iLCJMYW5ndWFnZUNvZGUiOiJlbiIsIkxvY2F0aW9ucyI6W3siJGlkIjoiMTAiLCIkdHlwZSI6IlN3aXNzQWNhZGVtaWMuQ2l0YXZpLkxvY2F0aW9uLCBTd2lzc0FjYWRlbWljLkNpdGF2aSIsIkFkZHJlc3MiOnsiJGlkIjoiMTEiLCIkdHlwZSI6IlN3aXNzQWNhZGVtaWMuQ2l0YXZpLkxpbmtlZFJlc291cmNlLCBTd2lzc0FjYWRlbWljLkNpdGF2aSIsIkxpbmtlZFJlc291cmNlVHlwZSI6NSwiT3JpZ2luYWxTdHJpbmciOiJodHRwczovL3d3dy5lbWVyYWxkLmNvbS9pbnNpZ2h0L2NvbnRlbnQvZG9pLzEwLjExMDgvSkhMU0NNLTA3LTIwMjEtMDA2Mi9mdWxsL2h0bWwiLCJVcmlTdHJpbmciOiJodHRwczovL3d3dy5lbWVyYWxkLmNvbS9pbnNpZ2h0L2NvbnRlbnQvZG9pLzEwLjExMDgvSkhMU0NNLTA3LTIwMjEtMDA2Mi9mdWxsL2h0bWwiLCJMaW5rZWRSZXNvdXJjZVN0YXR1cyI6OCwiUHJvcGVydGllcyI6eyIkaWQiOiIxM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5qb21zaG9hZSIsIkNyZWF0ZWRPbiI6IjIwMjItMDMtMTFUMDY6MzM6MDQiLCJNb2RpZmllZEJ5IjoiX0Fuam9tc2hvYWUiLCJJZCI6ImYxNTk1NzQyLTI4MTQtNDRhNS04ZDAxLTg0YjNiNTc0ZmY1YSIsIk1vZGlmaWVkT24iOiIyMDIyLTAzLTExVDA2OjMzOjA0IiwiUHJvamVjdCI6eyIkcmVmIjoiNSJ9fSx7IiRpZCI6IjEzIiwiJHR5cGUiOiJTd2lzc0FjYWRlbWljLkNpdGF2aS5Mb2NhdGlvbiwgU3dpc3NBY2FkZW1pYy5DaXRhdmkiLCJBZGRyZXNzIjp7IiRpZCI6IjE0IiwiJHR5cGUiOiJTd2lzc0FjYWRlbWljLkNpdGF2aS5MaW5rZWRSZXNvdXJjZSwgU3dpc3NBY2FkZW1pYy5DaXRhdmkiLCJMaW5rZWRSZXNvdXJjZVR5cGUiOjUsIk9yaWdpbmFsU3RyaW5nIjoiMTAuMTEwOC9KSExTQ00tMDctMjAyMS0wMDYyIiwiVXJpU3RyaW5nIjoiaHR0cHM6Ly9kb2kub3JnLzEwLjExMDgvSkhMU0NNLTA3LTIwMjEtMDA2MiIsIkxpbmtlZFJlc291cmNlU3RhdHVzIjo4LCJQcm9wZXJ0aWVzIjp7IiRpZCI6IjE1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MS0zMVQwMzoyNTowMyIsIk1vZGlmaWVkQnkiOiJfQUxJIiwiSWQiOiIyYzJhNTAyOC1hM2YxLTRjYzAtODk4ZC1lODI3OGZmMjA5ZjYiLCJNb2RpZmllZE9uIjoiMjAyMi0wMS0zMVQwMzoyNTowMyIsIlByb2plY3QiOnsiJHJlZiI6IjUifX0seyIkaWQiOiIxNiIsIiR0eXBlIjoiU3dpc3NBY2FkZW1pYy5DaXRhdmkuTG9jYXRpb24sIFN3aXNzQWNhZGVtaWMuQ2l0YXZpIiwiQWRkcmVzcyI6eyIkaWQiOiIxNyIsIiR0eXBlIjoiU3dpc3NBY2FkZW1pYy5DaXRhdmkuTGlua2VkUmVzb3VyY2UsIFN3aXNzQWNhZGVtaWMuQ2l0YXZpIiwiTGlua2VkUmVzb3VyY2VUeXBlIjo1LCJPcmlnaW5hbFN0cmluZyI6Imh0dHBzOi8vd3d3LmVtZXJhbGQuY29tL2luc2lnaHQvY29udGVudC9kb2kvMTAuMTEwOC9KSExTQ00tMDctMjAyMS0wMDYyL2Z1bGwvcGRmP3V0bV9zb3VyY2U9cnNzJnV0bV9tZWRpdW09ZmVlZCZ1dG1fY2FtcGFpZ249cnNzX2pvdXJuYWxMYXRlc3QiLCJVcmlTdHJpbmciOiJodHRwczovL3d3dy5lbWVyYWxkLmNvbS9pbnNpZ2h0L2NvbnRlbnQvZG9pLzEwLjExMDgvSkhMU0NNLTA3LTIwMjEtMDA2Mi9mdWxsL3BkZj91dG1fc291cmNlPXJzcyZ1dG1fbWVkaXVtPWZlZWQmdXRtX2NhbXBhaWduPXJzc19qb3VybmFsTGF0ZXN0IiwiTGlua2VkUmVzb3VyY2VTdGF0dXMiOjgsIlByb3BlcnRpZXMiOnsiJGlkIjoiMTg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TEkiLCJDcmVhdGVkT24iOiIyMDIyLTAxLTMxVDAzOjI1OjAzIiwiTW9kaWZpZWRCeSI6Il9BTEkiLCJJZCI6IjRlYWM1MmVkLWNkYTQtNDNiOS04NzkzLTAxNDU0MWQ0MDkwNyIsIk1vZGlmaWVkT24iOiIyMDIyLTAxLTMxVDAzOjI1OjAzIiwiUHJvamVjdCI6eyIkcmVmIjoiNSJ9fSx7IiRpZCI6IjE5IiwiJHR5cGUiOiJTd2lzc0FjYWRlbWljLkNpdGF2aS5Mb2NhdGlvbiwgU3dpc3NBY2FkZW1pYy5DaXRhdmkiLCJBZGRyZXNzIjp7IiRpZCI6IjIwIiwiJHR5cGUiOiJTd2lzc0FjYWRlbWljLkNpdGF2aS5MaW5rZWRSZXNvdXJjZSwgU3dpc3NBY2FkZW1pYy5DaXRhdmkiLCJMaW5rZWRSZXNvdXJjZVR5cGUiOjUsIk9yaWdpbmFsU3RyaW5nIjoiaHR0cHM6Ly93d3cuZW1lcmFsZC5jb20vaW5zaWdodC9jb250ZW50L2RvaS8xMC4xMTA4L0pITFNDTS0wNy0yMDIxLTAwNjIvZnVsbC9odG1sP3V0bV9zb3VyY2U9cnNzJnV0bV9tZWRpdW09ZmVlZCZ1dG1fY2FtcGFpZ249cnNzX2pvdXJuYWxMYXRlc3QiLCJVcmlTdHJpbmciOiJodHRwczovL3d3dy5lbWVyYWxkLmNvbS9pbnNpZ2h0L2NvbnRlbnQvZG9pLzEwLjExMDgvSkhMU0NNLTA3LTIwMjEtMDA2Mi9mdWxsL2h0bWw/dXRtX3NvdXJjZT1yc3MmdXRtX21lZGl1bT1mZWVkJnV0bV9jYW1wYWlnbj1yc3Nfam91cm5hbExhdGVzdCIsIkxpbmtlZFJlc291cmNlU3RhdHVzIjo4LCJQcm9wZXJ0aWVzIjp7IiRpZCI6IjI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TEkiLCJDcmVhdGVkT24iOiIyMDIyLTAxLTMxVDAzOjI1OjAzIiwiTW9kaWZpZWRCeSI6Il9BTEkiLCJJZCI6ImYwNWE5MmE0LWExZWQtNGE4Zi1iOTRhLTMwNDRkMGE1YjUwMSIsIk1vZGlmaWVkT24iOiIyMDIyLTAxLTMxVDAzOjI1OjAzIiwiUHJvamVjdCI6eyIkcmVmIjoiNSJ9fV0sIk51bWJlciI6IjIiLCJPbmxpbmVBZGRyZXNzIjoiaHR0cHM6Ly93d3cuZW1lcmFsZC5jb20vaW5zaWdodC9jb250ZW50L2RvaS8xMC4xMTA4L0pITFNDTS0wNy0yMDIxLTAwNjIvZnVsbC9wZGY/dXRtX3NvdXJjZT1yc3MmdXRtX21lZGl1bT1mZWVkJnV0bV9jYW1wYWlnbj1yc3Nfam91cm5hbExhdGVzdCIsIk9yZ2FuaXphdGlvbnMiOltdLCJPdGhlcnNJbnZvbHZlZCI6W10sIlBhZ2VSYW5nZSI6IjxzcD5cclxuICA8bj4yODU8L24+XHJcbiAgPGluPnRydWU8L2luPlxyXG4gIDxvcz4yODU8L29zPlxyXG4gIDxwcz4yODU8L3BzPlxyXG48L3NwPlxyXG48ZXA+XHJcbiAgPG4+MzA0PC9uPlxyXG4gIDxpbj50cnVlPC9pbj5cclxuICA8b3M+MzA0PC9vcz5cclxuICA8cHM+MzA0PC9wcz5cclxuPC9lcD5cclxuPG9zPjI4NS0zMDQ8L29zPiIsIlBlcmlvZGljYWwiOnsiJGlkIjoiMjIiLCIkdHlwZSI6IlN3aXNzQWNhZGVtaWMuQ2l0YXZpLlBlcmlvZGljYWwsIFN3aXNzQWNhZGVtaWMuQ2l0YXZpIiwiSXNzbiI6IjIwNDItNjc0NyIsIk5hbWUiOiJKb3VybmFsIG9mIEh1bWFuaXRhcmlhbiBMb2dpc3RpY3MgYW5kIFN1cHBseSBDaGFpbiBNYW5hZ2VtZW50IiwiUGFnaW5hdGlvbiI6MCwiUHJvdGVjdGVkIjpmYWxzZSwiU3RhbmRhcmRBYmJyZXZpYXRpb24iOiJKSExTQ00iLCJDcmVhdGVkQnkiOiJfQUxJIiwiQ3JlYXRlZE9uIjoiMjAyMi0wMS0zMVQwMzoyNTowOSIsIk1vZGlmaWVkQnkiOiJfQUxJIiwiSWQiOiIyNWEzMTM0YS1lNWM5LTQwMDYtOTJhZi0wZTkzMjZhMmZkMTMiLCJNb2RpZmllZE9uIjoiMjAyMi0wMS0zMVQwMzoyNTowOSIsIlByb2plY3QiOnsiJHJlZiI6IjUifX0sIlB1Ymxpc2hlcnMiOlt7IiRpZCI6IjIzIiwiJHR5cGUiOiJTd2lzc0FjYWRlbWljLkNpdGF2aS5QdWJsaXNoZXIsIFN3aXNzQWNhZGVtaWMuQ2l0YXZpIiwiTmFtZSI6IkVtZXJhbGQgUHVibGlzaGluZyBMaW1pdGVkIiwiUHJvdGVjdGVkIjpmYWxzZSwiQ3JlYXRlZEJ5IjoiX0FMSSIsIkNyZWF0ZWRPbiI6IjIwMjItMDEtMzFUMDM6MjU6MDMiLCJNb2RpZmllZEJ5IjoiX0FMSSIsIklkIjoiZjEyNmRjZTYtNTM3Mi00NWU0LWE1OTktMjRmNDJiMzM3NGYyIiwiTW9kaWZpZWRPbiI6IjIwMjItMDEtMzFUMDM6MjU6MDMiLCJQcm9qZWN0Ijp7IiRyZWYiOiI1In19XSwiUXVvdGF0aW9ucyI6W10sIlJlZmVyZW5jZVR5cGUiOiJKb3VybmFsQXJ0aWNsZSIsIlNob3J0VGl0bGUiOiJUYXNuaW0sIEhhbWlkIGV0IGFsLiAyMDIyIOKAkyBTdXN0YWluYWJsZSBkaXNhc3RlciBzdXBwbHkgY2hhaW4gbWFuYWdlbWVudCIsIlNob3J0VGl0bGVVcGRhdGVUeXBlIjowLCJTb3VyY2VPZkJpYmxpb2dyYXBoaWNJbmZvcm1hdGlvbiI6IkNyb3NzUmVmIiwiU3RhdGljSWRzIjpbIjBjOTVhOTU5LTQ4MzgtNDhkNS1hMGMwLWY4OWM1ZmE0MjExMiJdLCJUYWJsZU9mQ29udGVudHNDb21wbGV4aXR5IjowLCJUYWJsZU9mQ29udGVudHNTb3VyY2VUZXh0Rm9ybWF0IjowLCJUYXNrcyI6W10sIlRpdGxlIjoiU3VzdGFpbmFibGUgZGlzYXN0ZXIgc3VwcGx5IGNoYWluIG1hbmFnZW1lbnQgZm9yIHJlbGllZiBvcGVyYXRpb25zIGluIEJhbmdsYWRlc2giLCJUcmFuc2xhdG9ycyI6W10sIlZvbHVtZSI6IjEyIiwiWWVhciI6IjIwMjIiLCJZZWFyUmVzb2x2ZWQiOiIyMDIyIiwiQ3JlYXRlZEJ5IjoiX0FMSSIsIkNyZWF0ZWRPbiI6IjIwMjItMDEtMzFUMDM6MjU6MDIiLCJNb2RpZmllZEJ5IjoiX0FsaSIsIklkIjoiOTZkNmQyMDMtZWUzMS00OTM0LWI4YWYtMjZlOTFiZDAxOTgyIiwiTW9kaWZpZWRPbiI6IjIwMjItMTItMjhUMTE6NTA6NTgiLCJQcm9qZWN0Ijp7IiRyZWYiOiI1In19LCJVc2VOdW1iZXJpbmdUeXBlT2ZQYXJlbnREb2N1bWVudCI6ZmFsc2V9LHsiJGlkIjoiMjQiLCIkdHlwZSI6IlN3aXNzQWNhZGVtaWMuQ2l0YXZpLkNpdGF0aW9ucy5Xb3JkUGxhY2Vob2xkZXJFbnRyeSwgU3dpc3NBY2FkZW1pYy5DaXRhdmkiLCJJZCI6IjcyNTQ3NWZhLWE3YjUtNGU2Ny04NmIwLTRmOTQ1MGJjZmJjNCIsIlJlZmVyZW5jZUlkIjoiNWYwZDVkOGQtMjgyOC00OGFlLWEzYWUtMWYzOGE1OGM2NTI5IiwiQmliT25seSI6dHJ1ZSwiUmVmZXJlbmNlIjp7IiRpZCI6IjI1IiwiJHR5cGUiOiJTd2lzc0FjYWRlbWljLkNpdGF2aS5SZWZlcmVuY2UsIFN3aXNzQWNhZGVtaWMuQ2l0YXZpIiwiQWJzdHJhY3RDb21wbGV4aXR5IjowLCJBYnN0cmFjdFNvdXJjZVRleHRGb3JtYXQiOjAsIkF1dGhvcnMiOlt7IiRpZCI6IjI2IiwiJHR5cGUiOiJTd2lzc0FjYWRlbWljLkNpdGF2aS5QZXJzb24sIFN3aXNzQWNhZGVtaWMuQ2l0YXZpIiwiRmlyc3ROYW1lIjoiSm9uIiwiTGFzdE5hbWUiOiJTdGF1ZmZlciIsIk1pZGRsZU5hbWUiOiJNLiIsIlByb3RlY3RlZCI6ZmFsc2UsIlNleCI6MiwiQ3JlYXRlZEJ5IjoiX0FMSSIsIkNyZWF0ZWRPbiI6IjIwMjItMDktMDFUMTQ6MzQ6NTgiLCJNb2RpZmllZEJ5IjoiX0FMSSIsIklkIjoiM2Y1YzY2MTctOTJkOS00ODAyLTlhOTktYzgwYTM0NmM5YTgxIiwiTW9kaWZpZWRPbiI6IjIwMjItMDktMDFUMTQ6MzQ6NTgiLCJQcm9qZWN0Ijp7IiRyZWYiOiI1In19LHsiJGlkIjoiMjciLCIkdHlwZSI6IlN3aXNzQWNhZGVtaWMuQ2l0YXZpLlBlcnNvbiwgU3dpc3NBY2FkZW1pYy5DaXRhdmkiLCJGaXJzdE5hbWUiOiJNYW5vaiIsIkxhc3ROYW1lIjoiVmFuYWpha3VtYXJpIiwiUHJvdGVjdGVkIjpmYWxzZSwiU2V4IjowLCJDcmVhdGVkQnkiOiJfQUxJIiwiQ3JlYXRlZE9uIjoiMjAyMi0wOS0wMVQxNDozNDo1OCIsIk1vZGlmaWVkQnkiOiJfQUxJIiwiSWQiOiJmZDEzMjhiZC1jMzY1LTQ0Y2YtOGNlMy01YmIwZGIxZjY3NjQiLCJNb2RpZmllZE9uIjoiMjAyMi0wOS0wMVQxNDozNDo1OCIsIlByb2plY3QiOnsiJHJlZiI6IjUifX0seyIkaWQiOiIyOCIsIiR0eXBlIjoiU3dpc3NBY2FkZW1pYy5DaXRhdmkuUGVyc29uLCBTd2lzc0FjYWRlbWljLkNpdGF2aSIsIkZpcnN0TmFtZSI6IlN1Ym9kaGEiLCJMYXN0TmFtZSI6Ikt1bWFyIiwiUHJvdGVjdGVkIjpmYWxzZSwiU2V4IjowLCJDcmVhdGVkQnkiOiJfQUxJIiwiQ3JlYXRlZE9uIjoiMjAyMi0wOS0wMVQxNDozNDo1OCIsIk1vZGlmaWVkQnkiOiJfQUxJIiwiSWQiOiI3OGZiNzRmZi03YjYxLTQ2MTEtOGMzZi0wMWU2YWM2Yjk1ZmEiLCJNb2RpZmllZE9uIjoiMjAyMi0wOS0wMVQxNDozNDo1OCIsIlByb2plY3QiOnsiJHJlZiI6IjUifX0seyIkaWQiOiIyOSIsIiR0eXBlIjoiU3dpc3NBY2FkZW1pYy5DaXRhdmkuUGVyc29uLCBTd2lzc0FjYWRlbWljLkNpdGF2aSIsIkZpcnN0TmFtZSI6IlRoZXJlc2EiLCJMYXN0TmFtZSI6Ik1hbmdhcG9yYSIsIlByb3RlY3RlZCI6ZmFsc2UsIlNleCI6MSwiQ3JlYXRlZEJ5IjoiX0FMSSIsIkNyZWF0ZWRPbiI6IjIwMjItMDktMDFUMTQ6MzQ6NTgiLCJNb2RpZmllZEJ5IjoiX0FMSSIsIklkIjoiYTNjZTY2NjEtYTg0Ny00NmU0LWI0YzEtMTY2YTQyNDU3MjYyIiwiTW9kaWZpZWRPbiI6IjIwMjItMDktMDFUMTQ6MzQ6NTgiLCJQcm9qZWN0Ijp7IiRyZWYiOiI1In19XSwiQ2l0YXRpb25LZXlVcGRhdGVUeXBlIjowLCJDb2xsYWJvcmF0b3JzIjpbXSwiQ3VzdG9tRmllbGQxIjoiMiIsIkN1c3RvbUZpZWxkMiI6IkFuYWx5dGljYWwiLCJDdXN0b21GaWVsZDMiOiJCb3RoIG9yIG5vdCBzcGVjaWZpYyIsIkN1c3RvbUZpZWxkNCI6IkRldmVsb3BtZW50IGFpZCIsIkN1c3RvbUZpZWxkNSI6IlJlY292ZXJ5IiwiQ3VzdG9tRmllbGQ2IjoiQW5hbHl0aWNhbCBtb2RlbGluZyIsIkN1c3RvbUZpZWxkNyI6IlNvY2lhbCtFY29ub21pYyIsIkN1c3RvbUZpZWxkOCI6Ik5vdCBTcGVjaWZpYyIsIkN1c3RvbUZpZWxkOSI6IlVuaXRlZCBTdGF0ZXMiLCJEb2kiOiIxMC4xMTExL3BvbXMuMTM2NjMiLCJFZGl0b3JzIjpbXSwiRXZhbHVhdGlvbkNvbXBsZXhpdHkiOjAsIkV2YWx1YXRpb25Tb3VyY2VUZXh0Rm9ybWF0IjowLCJHcm91cHMiOltdLCJIYXNMYWJlbDEiOmZhbHNlLCJIYXNMYWJlbDIiOnRydWUsIktleXdvcmRzIjpbXSwiTG9jYXRpb25zIjpbeyIkaWQiOiIzMCIsIiR0eXBlIjoiU3dpc3NBY2FkZW1pYy5DaXRhdmkuTG9jYXRpb24sIFN3aXNzQWNhZGVtaWMuQ2l0YXZpIiwiQWRkcmVzcyI6eyIkaWQiOiIzMSIsIiR0eXBlIjoiU3dpc3NBY2FkZW1pYy5DaXRhdmkuTGlua2VkUmVzb3VyY2UsIFN3aXNzQWNhZGVtaWMuQ2l0YXZpIiwiTGlua2VkUmVzb3VyY2VUeXBlIjo1LCJPcmlnaW5hbFN0cmluZyI6Imh0dHBzOi8vd3d3LnNjb3B1cy5jb20vaW53YXJkL3JlY29yZC51cmk/ZWlkPTItczIuMC04NTEyMzk4MTk3NyZkb2k9MTAuMTExMSUyZnBvbXMuMTM2NjMmcGFydG5lcklEPTQwJm1kNT1iYzFmZWE5YjQ5ZDE5OWFmOWIzY2Q2ZDdiM2FmOGY3ZCIsIlVyaVN0cmluZyI6Imh0dHBzOi8vd3d3LnNjb3B1cy5jb20vaW53YXJkL3JlY29yZC51cmk/ZWlkPTItczIuMC04NTEyMzk4MTk3NyZkb2k9MTAuMTExMSUyZnBvbXMuMTM2NjMmcGFydG5lcklEPTQwJm1kNT1iYzFmZWE5YjQ5ZDE5OWFmOWIzY2Q2ZDdiM2FmOGY3ZCIsIkxpbmtlZFJlc291cmNlU3RhdHVzIjo4LCJQcm9wZXJ0aWVzIjp7IiRpZCI6IjMy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UxJIiwiQ3JlYXRlZE9uIjoiMjAyMi0wOS0wMVQxMzoyNTozMiIsIk1vZGlmaWVkQnkiOiJfQUxJIiwiSWQiOiIyODQ5NDZjNi0xMjYzLTQ4ZWEtOWIyYy1mNWYxOTU4ZDU0YmMiLCJNb2RpZmllZE9uIjoiMjAyMi0wOS0wMVQxMzoyNTozMiIsIlByb2plY3QiOnsiJHJlZiI6IjUifX0seyIkaWQiOiIzMyIsIiR0eXBlIjoiU3dpc3NBY2FkZW1pYy5DaXRhdmkuTG9jYXRpb24sIFN3aXNzQWNhZGVtaWMuQ2l0YXZpIiwiQWRkcmVzcyI6eyIkaWQiOiIzNCIsIiR0eXBlIjoiU3dpc3NBY2FkZW1pYy5DaXRhdmkuTGlua2VkUmVzb3VyY2UsIFN3aXNzQWNhZGVtaWMuQ2l0YXZpIiwiTGlua2VkUmVzb3VyY2VUeXBlIjo1LCJPcmlnaW5hbFN0cmluZyI6IjEwLjExMTEvcG9tcy4xMzY2MyIsIlVyaVN0cmluZyI6Imh0dHBzOi8vZG9pLm9yZy8xMC4xMTExL3BvbXMuMTM2NjMiLCJMaW5rZWRSZXNvdXJjZVN0YXR1cyI6OCwiUHJvcGVydGllcyI6eyIkaWQiOiIz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FUMTM6MjU6MzIiLCJNb2RpZmllZEJ5IjoiX0FMSSIsIklkIjoiMDAzMjkxY2ItYjRhMC00Y2Y0LWIyYmUtODA0YTZiYjMxNmRjIiwiTW9kaWZpZWRPbiI6IjIwMjItMDktMDFUMTM6MjU6MzIiLCJQcm9qZWN0Ijp7IiRyZWYiOiI1In19XSwiTnVtYmVyIjoiNCIsIk9ubGluZUFkZHJlc3MiOiJodHRwczovL3d3dy5zY29wdXMuY29tL2lud2FyZC9yZWNvcmQudXJpP2VpZD0yLXMyLjAtODUxMjM5ODE5NzcmZG9pPTEwLjExMTElMmZwb21zLjEzNjYzJnBhcnRuZXJJRD00MCZtZDU9YmMxZmVhOWI0OWQxOTlhZjliM2NkNmQ3YjNhZjhmN2QiLCJPcmdhbml6YXRpb25zIjpbXSwiT3RoZXJzSW52b2x2ZWQiOltdLCJQYWdlQ291bnQiOiIyMCIsIlBhZ2VSYW5nZSI6IjxzcD5cclxuICA8bj4xODAyPC9uPlxyXG4gIDxpbj50cnVlPC9pbj5cclxuICA8b3M+MTgwMjwvb3M+XHJcbiAgPHBzPjE4MDI8L3BzPlxyXG48L3NwPlxyXG48ZXA+XHJcbiAgPG4+MTgyMTwvbj5cclxuICA8aW4+dHJ1ZTwvaW4+XHJcbiAgPG9zPjE4MjE8L29zPlxyXG4gIDxwcz4xODIxPC9wcz5cclxuPC9lcD5cclxuPG9zPjE4MDItMTgyMTwvb3M+IiwiUGVyaW9kaWNhbCI6eyIkaWQiOiIzNiIsIiR0eXBlIjoiU3dpc3NBY2FkZW1pYy5DaXRhdmkuUGVyaW9kaWNhbCwgU3dpc3NBY2FkZW1pYy5DaXRhdmkiLCJJc3NuIjoiMTA1OTE0NzgiLCJOYW1lIjoiUHJvZHVjdGlvbiBhbmQgT3BlcmF0aW9ucyBNYW5hZ2VtZW50IiwiUGFnaW5hdGlvbiI6MCwiUHJvdGVjdGVkIjpmYWxzZSwiU3RhbmRhcmRBYmJyZXZpYXRpb24iOiJQcm9kIE9wZXIgTWFuYWciLCJDcmVhdGVkQnkiOiJfQUxJIiwiQ3JlYXRlZE9uIjoiMjAyMi0wMy0xNFQwNToxOToxNyIsIk1vZGlmaWVkQnkiOiJfQUxJIiwiSWQiOiI0NmRmODc5Ny04NzUzLTRhNTctODVmMS04ZDk3ODQ3NGY3NTYiLCJNb2RpZmllZE9uIjoiMjAyMi0wMy0xNFQwNToxOToxNyIsIlByb2plY3QiOnsiJHJlZiI6IjUifX0sIlB1Ymxpc2hlcnMiOlt7IiRpZCI6IjM3IiwiJHR5cGUiOiJTd2lzc0FjYWRlbWljLkNpdGF2aS5QdWJsaXNoZXIsIFN3aXNzQWNhZGVtaWMuQ2l0YXZpIiwiTmFtZSI6IkpvaG4gV2lsZXkgYW5kIFNvbnMgSW5jIiwiUHJvdGVjdGVkIjpmYWxzZSwiQ3JlYXRlZEJ5IjoiX0FMSSIsIkNyZWF0ZWRPbiI6IjIwMjItMDktMDFUMDg6MzY6NTMiLCJNb2RpZmllZEJ5IjoiX0FMSSIsIklkIjoiNzRiZGQxNTctNWU2ZS00MmJmLTgwODEtYTE3NmY0N2M5ODE4IiwiTW9kaWZpZWRPbiI6IjIwMjItMDktMDFUMDg6MzY6NTMiLCJQcm9qZWN0Ijp7IiRyZWYiOiI1In19XSwiUXVvdGF0aW9ucyI6W10sIlJlZmVyZW5jZVR5cGUiOiJKb3VybmFsQXJ0aWNsZSIsIlNob3J0VGl0bGUiOiJTdGF1ZmZlciwgVmFuYWpha3VtYXJpIGV0IGFsLiAyMDIyIOKAkyBBY2hpZXZpbmcgZXF1aXRhYmxlIGZvb2Qgc2VjdXJpdHkiLCJTaG9ydFRpdGxlVXBkYXRlVHlwZSI6MCwiU291cmNlT2ZCaWJsaW9ncmFwaGljSW5mb3JtYXRpb24iOiJDcm9zc1JlZiIsIlN0YXRpY0lkcyI6WyJmYWY2ZDE5OS01YWJlLTQ3ZjMtYTY4NS0yMmFiZmQwMDM5ODgiXSwiVGFibGVPZkNvbnRlbnRzQ29tcGxleGl0eSI6MCwiVGFibGVPZkNvbnRlbnRzU291cmNlVGV4dEZvcm1hdCI6MCwiVGFza3MiOltdLCJUaXRsZSI6IkFjaGlldmluZyBlcXVpdGFibGUgZm9vZCBzZWN1cml0eTogSG93IGNhbiBmb29kIGJhbmsgbW9iaWxlIHBhbnRyaWVzIGZpbGwgdGhpcyBodW1hbml0YXJpYW4gbmVlZCIsIlRyYW5zbGF0b3JzIjpbXSwiVm9sdW1lIjoiMzEiLCJZZWFyIjoiMjAyMiIsIlllYXJSZXNvbHZlZCI6IjIwMjIiLCJDcmVhdGVkQnkiOiJfQUxJIiwiQ3JlYXRlZE9uIjoiMjAyMi0wOS0wMVQxMzoyNTozMiIsIk1vZGlmaWVkQnkiOiJfQWxpIiwiSWQiOiI1ZjBkNWQ4ZC0yODI4LTQ4YWUtYTNhZS0xZjM4YTU4YzY1MjkiLCJNb2RpZmllZE9uIjoiMjAyMi0xMi0yOFQxMTo1MDo1OCIsIlByb2plY3QiOnsiJHJlZiI6IjUifX0sIlVzZU51bWJlcmluZ1R5cGVPZlBhcmVudERvY3VtZW50IjpmYWxzZX0seyIkaWQiOiIzOCIsIiR0eXBlIjoiU3dpc3NBY2FkZW1pYy5DaXRhdmkuQ2l0YXRpb25zLldvcmRQbGFjZWhvbGRlckVudHJ5LCBTd2lzc0FjYWRlbWljLkNpdGF2aSIsIklkIjoiNjVmY2ZiZjItOGEwZS00MTQ2LWExYTEtMjQxMTBiOGIyYTk4IiwiUmVmZXJlbmNlSWQiOiJhZjg4YzUzOS1lNzY5LTRlM2EtOGQyZC1hMmE1ZDMwYmMyNmUiLCJCaWJPbmx5Ijp0cnVlLCJSZWZlcmVuY2UiOnsiJGlkIjoiMzkiLCIkdHlwZSI6IlN3aXNzQWNhZGVtaWMuQ2l0YXZpLlJlZmVyZW5jZSwgU3dpc3NBY2FkZW1pYy5DaXRhdmkiLCJBYnN0cmFjdENvbXBsZXhpdHkiOjAsIkFic3RyYWN0U291cmNlVGV4dEZvcm1hdCI6MCwiQXV0aG9ycyI6W3siJGlkIjoiNDAiLCIkdHlwZSI6IlN3aXNzQWNhZGVtaWMuQ2l0YXZpLlBlcnNvbiwgU3dpc3NBY2FkZW1pYy5DaXRhdmkiLCJGaXJzdE5hbWUiOiJBbmNoYWwiLCJMYXN0TmFtZSI6IlBhdGlsIiwiUHJvdGVjdGVkIjpmYWxzZSwiU2V4IjowLCJDcmVhdGVkQnkiOiJfQWxpIiwiQ3JlYXRlZE9uIjoiMjAyMS0wMi0xNFQwOTo0MDozOCIsIk1vZGlmaWVkQnkiOiJfQWxpIiwiSWQiOiI4OTgwNThhNC0yNzVjLTQ0YmEtOGUzZi04NzU4ZGFlZmJmY2YiLCJNb2RpZmllZE9uIjoiMjAyMS0wMi0xNFQwOTo0MDozOCIsIlByb2plY3QiOnsiJHJlZiI6IjUifX0seyIkaWQiOiI0MSIsIiR0eXBlIjoiU3dpc3NBY2FkZW1pYy5DaXRhdmkuUGVyc29uLCBTd2lzc0FjYWRlbWljLkNpdGF2aSIsIkZpcnN0TmFtZSI6IlZpcHVsZXNoIiwiTGFzdE5hbWUiOiJTaGFyZGVvIiwiUHJvdGVjdGVkIjpmYWxzZSwiU2V4IjowLCJDcmVhdGVkQnkiOiJfQWxpIiwiQ3JlYXRlZE9uIjoiMjAyMS0wMi0xNFQwOTo0MDozOCIsIk1vZGlmaWVkQnkiOiJfQWxpIiwiSWQiOiI5MTg2OWRiMC0zYWY1LTRkYzgtOGQ1Ny1mY2UzMzdkZTNjMzkiLCJNb2RpZmllZE9uIjoiMjAyMS0wMi0xNFQwOTo0MDozOCIsIlByb2plY3QiOnsiJHJlZiI6IjUifX0seyIkaWQiOiI0MiIsIiR0eXBlIjoiU3dpc3NBY2FkZW1pYy5DaXRhdmkuUGVyc29uLCBTd2lzc0FjYWRlbWljLkNpdGF2aSIsIkZpcnN0TmFtZSI6IkFzaGlzaCIsIkxhc3ROYW1lIjoiRHdpdmVkaSIsIlByb3RlY3RlZCI6ZmFsc2UsIlNleCI6MCwiQ3JlYXRlZEJ5IjoiX0FBIiwiQ3JlYXRlZE9uIjoiMjAyMS0wNS0yMFQwODo0Mjo1OCIsIk1vZGlmaWVkQnkiOiJfQUEiLCJJZCI6IjQxMDcxMmFlLTJkZGQtNDExZS1iMTYzLTc0Y2FhNzBiZTg0OCIsIk1vZGlmaWVkT24iOiIyMDIxLTA1LTIwVDA4OjQyOjU4IiwiUHJvamVjdCI6eyIkcmVmIjoiNSJ9fSx7IiRpZCI6IjQzIiwiJHR5cGUiOiJTd2lzc0FjYWRlbWljLkNpdGF2aS5QZXJzb24sIFN3aXNzQWNhZGVtaWMuQ2l0YXZpIiwiRmlyc3ROYW1lIjoiSml0ZW5kcmEiLCJMYXN0TmFtZSI6Ik1hZGFhbiIsIlByb3RlY3RlZCI6ZmFsc2UsIlNleCI6MiwiQ3JlYXRlZEJ5IjoiX0FMSSIsIkNyZWF0ZWRPbiI6IjIwMjItMDUtMDhUMDU6NDk6MzciLCJNb2RpZmllZEJ5IjoiX0FMSSIsIklkIjoiMDRjZDk4N2MtYTQ0Ni00MDA1LTlhYTYtMGQ0YmM5ZGQ4MGFhIiwiTW9kaWZpZWRPbiI6IjIwMjItMDUtMDhUMDU6NDk6MzciLCJQcm9qZWN0Ijp7IiRyZWYiOiI1In19LHsiJGlkIjoiNDQiLCIkdHlwZSI6IlN3aXNzQWNhZGVtaWMuQ2l0YXZpLlBlcnNvbiwgU3dpc3NBY2FkZW1pYy5DaXRhdmkiLCJGaXJzdE5hbWUiOiJOaWtoaWwiLCJMYXN0TmFtZSI6IlZhcm1hIiwiUHJvdGVjdGVkIjpmYWxzZSwiU2V4IjowLCJDcmVhdGVkQnkiOiJfQUxJIiwiQ3JlYXRlZE9uIjoiMjAyMi0wNS0wOFQwNTo0OTozNyIsIk1vZGlmaWVkQnkiOiJfQUxJIiwiSWQiOiIzOTc1NDBlOC0zZmZiLTQxM2QtOTU1NC02NzMwZmYzZGQxY2EiLCJNb2RpZmllZE9uIjoiMjAyMi0wNS0wOFQwNTo0OTozNyIsIlByb2plY3QiOnsiJHJlZiI6IjUifX1dLCJDaXRhdGlvbktleSI6IlBhdGlsIGV0IGFsLiAyMDIxIiwiQ2l0YXRpb25LZXlVcGRhdGVUeXBlIjowLCJDb2xsYWJvcmF0b3JzIjpbXSwiQ3VzdG9tRmllbGQxIjoiOSIsIkN1c3RvbUZpZWxkMiI6IkVtcGlyaWNhbCIsIkN1c3RvbUZpZWxkMyI6IlN1ZGRlbi1vbnNldCIsIkN1c3RvbUZpZWxkNCI6IkRpc2FzdGVyIHJlbGllZiIsIkN1c3RvbUZpZWxkNSI6IlJlc3BvbnNlIiwiQ3VzdG9tRmllbGQ2IjoiTUNETSIsIkN1c3RvbUZpZWxkNyI6Ik5vdCBTcGVjaWZpYyIsIkN1c3RvbUZpZWxkOCI6Ik5vdCBTcGVjaWZpYyIsIkN1c3RvbUZpZWxkOSI6IkluZGlhIiwiRG9pIjoiMTAuMTAxNi9qLnNwYy4yMDIxLjA0LjAyMiIsIkVkaXRvcnMiOltdLCJFdmFsdWF0aW9uQ29tcGxleGl0eSI6MCwiRXZhbHVhdGlvblNvdXJjZVRleHRGb3JtYXQiOjAsIkdyb3VwcyI6W3siJHJlZiI6IjkifV0sIkhhc0xhYmVsMSI6ZmFsc2UsIkhhc0xhYmVsMiI6dHJ1ZSwiS2V5d29yZHMiOltdLCJMb2NhdGlvbnMiOlt7IiRpZCI6IjQ1IiwiJHR5cGUiOiJTd2lzc0FjYWRlbWljLkNpdGF2aS5Mb2NhdGlvbiwgU3dpc3NBY2FkZW1pYy5DaXRhdmkiLCJBZGRyZXNzIjp7IiRpZCI6IjQ2IiwiJHR5cGUiOiJTd2lzc0FjYWRlbWljLkNpdGF2aS5MaW5rZWRSZXNvdXJjZSwgU3dpc3NBY2FkZW1pYy5DaXRhdmkiLCJMaW5rZWRSZXNvdXJjZVR5cGUiOjUsIk9yaWdpbmFsU3RyaW5nIjoiaHR0cHM6Ly93d3cuc2NvcHVzLmNvbS9pbndhcmQvcmVjb3JkLnVyaT9laWQ9Mi1zMi4wLTg1MTA1NDk5MzQyJmRvaT0xMC4xMDE2JTJmai5zcGMuMjAyMS4wNC4wMjImcGFydG5lcklEPTQwJm1kNT01YTEwOTlkNDVhMThiNDM2NzgzYmMyYzVmN2Y0ZDE4NiIsIlVyaVN0cmluZyI6Imh0dHBzOi8vd3d3LnNjb3B1cy5jb20vaW53YXJkL3JlY29yZC51cmk/ZWlkPTItczIuMC04NTEwNTQ5OTM0MiZkb2k9MTAuMTAxNiUyZmouc3BjLjIwMjEuMDQuMDIyJnBhcnRuZXJJRD00MCZtZDU9NWExMDk5ZDQ1YTE4YjQzNjc4M2JjMmM1ZjdmNGQxODYiLCJMaW5rZWRSZXNvdXJjZVN0YXR1cyI6OCwiUHJvcGVydGllcyI6eyIkaWQiOiI0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U0OjUzIiwiTW9kaWZpZWRCeSI6Il9BbmpvbXNob2FlIiwiSWQiOiJlY2MxYjczYS03ZjY4LTQ3NjYtYmIyNi1iNGQ2MWJiYmI4YTMiLCJNb2RpZmllZE9uIjoiMjAyMi0wMS0zMFQwNDo1NDo1MyIsIlByb2plY3QiOnsiJHJlZiI6IjUifX0seyIkaWQiOiI0OCIsIiR0eXBlIjoiU3dpc3NBY2FkZW1pYy5DaXRhdmkuTG9jYXRpb24sIFN3aXNzQWNhZGVtaWMuQ2l0YXZpIiwiQWRkcmVzcyI6eyIkaWQiOiI0OSIsIiR0eXBlIjoiU3dpc3NBY2FkZW1pYy5DaXRhdmkuTGlua2VkUmVzb3VyY2UsIFN3aXNzQWNhZGVtaWMuQ2l0YXZpIiwiTGlua2VkUmVzb3VyY2VUeXBlIjo1LCJPcmlnaW5hbFN0cmluZyI6IjEwLjEwMTYvai5zcGMuMjAyMS4wNC4wMjIiLCJVcmlTdHJpbmciOiJodHRwczovL2RvaS5vcmcvMTAuMTAxNi9qLnNwYy4yMDIxLjA0LjAyMiIsIkxpbmtlZFJlc291cmNlU3RhdHVzIjo4LCJQcm9wZXJ0aWVzIjp7IiRpZCI6IjUw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mUyNjU4NzA4LTNiYzUtNDI5NS1iNWE0LWYyOGM0ZTFjYTlhNiIsIk1vZGlmaWVkT24iOiIyMDIyLTAxLTMwVDA0OjU0OjUzIiwiUHJvamVjdCI6eyIkcmVmIjoiNSJ9fV0sIk9ubGluZUFkZHJlc3MiOiJodHRwczovL3d3dy5zY29wdXMuY29tL2lud2FyZC9yZWNvcmQudXJpP2VpZD0yLXMyLjAtODUxMDU0OTkzNDImZG9pPTEwLjEwMTYlMmZqLnNwYy4yMDIxLjA0LjAyMiZwYXJ0bmVySUQ9NDAmbWQ1PTVhMTA5OWQ0NWExOGI0MzY3ODNiYzJjNWY3ZjRkMTg2IiwiT3JnYW5pemF0aW9ucyI6W10sIk90aGVyc0ludm9sdmVkIjpbXSwiUGFnZVJhbmdlIjoiPHNwPlxyXG4gIDxuPjE3OTQ8L24+XHJcbiAgPGluPnRydWU8L2luPlxyXG4gIDxvcz4xNzk0PC9vcz5cclxuICA8cHM+MTc5NDwvcHM+XHJcbjwvc3A+XHJcbjxlcD5cclxuICA8bj4xODA3PC9uPlxyXG4gIDxpbj50cnVlPC9pbj5cclxuICA8b3M+MTgwNzwvb3M+XHJcbiAgPHBzPjE4MDc8L3BzPlxyXG48L2VwPlxyXG48b3M+MTc5NC0xODA3PC9vcz4iLCJQZXJpb2RpY2FsIjp7IiRpZCI6IjUxIiwiJHR5cGUiOiJTd2lzc0FjYWRlbWljLkNpdGF2aS5QZXJpb2RpY2FsLCBTd2lzc0FjYWRlbWljLkNpdGF2aSIsIk5hbWUiOiJTdXN0YWluYWJsZSBQcm9kdWN0aW9uIGFuZCBDb25zdW1wdGlvbiIsIlBhZ2luYXRpb24iOjAsIlByb3RlY3RlZCI6ZmFsc2UsIkNyZWF0ZWRCeSI6Il9BbmpvbXNob2FlIiwiQ3JlYXRlZE9uIjoiMjAyMi0wMS0zMFQwNDo1NDo1MyIsIk1vZGlmaWVkQnkiOiJfQW5qb21zaG9hZSIsIklkIjoiM2U5ZmJhYWQtOWZmMi00OTI2LWIwYzctNDYyMjgyMmFkOGNhIiwiTW9kaWZpZWRPbiI6IjIwMjItMDEtMzBUMDQ6NTQ6NTMiLCJQcm9qZWN0Ijp7IiRyZWYiOiI1In19LCJQdWJsaXNoZXJzIjpbeyIkaWQiOiI1MiIsIiR0eXBlIjoiU3dpc3NBY2FkZW1pYy5DaXRhdmkuUHVibGlzaGVyLCBTd2lzc0FjYWRlbWljLkNpdGF2aSIsIk5hbWUiOiJFbHNldmllciIsIlByb3RlY3RlZCI6ZmFsc2UsIkNyZWF0ZWRCeSI6Il9hIiwiQ3JlYXRlZE9uIjoiMjAxNi0xMC0wMlQwODozNjozNiIsIk1vZGlmaWVkQnkiOiJfYSIsIklkIjoiNTMyMDg4MzItZDM3MS00YmFhLWFmM2QtZDdlOWNhMDExMjdlIiwiTW9kaWZpZWRPbiI6IjIwMTYtMTAtMDJUMDg6MzY6MzYiLCJQcm9qZWN0Ijp7IiRyZWYiOiI1In19XSwiUXVvdGF0aW9ucyI6W10sIlJlZmVyZW5jZVR5cGUiOiJKb3VybmFsQXJ0aWNsZSIsIlNob3J0VGl0bGUiOiJQYXRpbCwgU2hhcmRlbyBldCBhbC4gMjAyMSDigJMgQmFycmllcnMgdG8gc3VzdGFpbmFiaWxpdHkgaW4gaHVtYW5pdGFyaWFuIiwiU2hvcnRUaXRsZVVwZGF0ZVR5cGUiOjAsIlNvdXJjZU9mQmlibGlvZ3JhcGhpY0luZm9ybWF0aW9uIjoiQ3Jvc3NSZWYiLCJTdGF0aWNJZHMiOlsiNzZmMzdjNTAtY2NlMS00MjUwLWJhZmQtOGYxM2EzZWRlMmVlIl0sIlRhYmxlT2ZDb250ZW50c0NvbXBsZXhpdHkiOjAsIlRhYmxlT2ZDb250ZW50c1NvdXJjZVRleHRGb3JtYXQiOjAsIlRhc2tzIjpbXSwiVGl0bGUiOiJCYXJyaWVycyB0byBzdXN0YWluYWJpbGl0eSBpbiBodW1hbml0YXJpYW4gbWVkaWNhbCBzdXBwbHkgY2hhaW5zIiwiVHJhbnNsYXRvcnMiOltdLCJWb2x1bWUiOiIyNyIsIlllYXIiOiIyMDIxIiwiWWVhclJlc29sdmVkIjoiMjAyMSIsIkNyZWF0ZWRCeSI6Il9BbmpvbXNob2FlIiwiQ3JlYXRlZE9uIjoiMjAyMi0wMS0zMFQwNDo1NDo1MyIsIk1vZGlmaWVkQnkiOiJfQUxJIiwiSWQiOiJhZjg4YzUzOS1lNzY5LTRlM2EtOGQyZC1hMmE1ZDMwYmMyNmUiLCJNb2RpZmllZE9uIjoiMjAyMi0wOS0yOFQxMzoyMDoyNSIsIlByb2plY3QiOnsiJHJlZiI6IjUifX0sIlVzZU51bWJlcmluZ1R5cGVPZlBhcmVudERvY3VtZW50IjpmYWxzZX0seyIkaWQiOiI1MyIsIiR0eXBlIjoiU3dpc3NBY2FkZW1pYy5DaXRhdmkuQ2l0YXRpb25zLldvcmRQbGFjZWhvbGRlckVudHJ5LCBTd2lzc0FjYWRlbWljLkNpdGF2aSIsIklkIjoiMjg2MGUwODAtODc0Yi00ODE4LThhMTktOWZmOWUxYzgyODNlIiwiUmVmZXJlbmNlSWQiOiI1OTZjNDAzZS0wYWFiLTQ1MGQtYjg5OS1mMzIyMGMyMTJkNzYiLCJCaWJPbmx5Ijp0cnVlLCJSZWZlcmVuY2UiOnsiJGlkIjoiNTQiLCIkdHlwZSI6IlN3aXNzQWNhZGVtaWMuQ2l0YXZpLlJlZmVyZW5jZSwgU3dpc3NBY2FkZW1pYy5DaXRhdmkiLCJBYnN0cmFjdENvbXBsZXhpdHkiOjAsIkFic3RyYWN0U291cmNlVGV4dEZvcm1hdCI6MCwiQXV0aG9ycyI6W3siJGlkIjoiNTUiLCIkdHlwZSI6IlN3aXNzQWNhZGVtaWMuQ2l0YXZpLlBlcnNvbiwgU3dpc3NBY2FkZW1pYy5DaXRhdmkiLCJGaXJzdE5hbWUiOiJZYW1pbmkiLCJMYXN0TmFtZSI6Ik1lZHVyaSIsIlByb3RlY3RlZCI6ZmFsc2UsIlNleCI6MCwiQ3JlYXRlZEJ5IjoiX0FMSSIsIkNyZWF0ZWRPbiI6IjIwMjItMDUtMDhUMDU6NDU6MzciLCJNb2RpZmllZEJ5IjoiX0FMSSIsIklkIjoiMjdhYjg2YWEtMTU0ZC00ZDZhLTk2MWUtYzBhZmFlYTVjNjdhIiwiTW9kaWZpZWRPbiI6IjIwMjItMDUtMDhUMDU6NDU6MzciLCJQcm9qZWN0Ijp7IiRyZWYiOiI1In19LHsiJGlkIjoiNTYiLCIkdHlwZSI6IlN3aXNzQWNhZGVtaWMuQ2l0YXZpLlBlcnNvbiwgU3dpc3NBY2FkZW1pYy5DaXRhdmkiLCJGaXJzdE5hbWUiOiJGYWtydWRkaW4iLCJMYXN0TmFtZSI6IkFobWVkIiwiTWlkZGxlTmFtZSI6IkFsaSIsIlByb3RlY3RlZCI6ZmFsc2UsIlNleCI6MCwiQ3JlYXRlZEJ5IjoiX0FMSSIsIkNyZWF0ZWRPbiI6IjIwMjItMDUtMDhUMDU6NDU6MzciLCJNb2RpZmllZEJ5IjoiX0FMSSIsIklkIjoiNzJjYTA0ODQtMzhlNi00NzJhLTliN2YtMmI4NWMwOGY2MzQ3IiwiTW9kaWZpZWRPbiI6IjIwMjItMDUtMDhUMDU6NDU6MzciLCJQcm9qZWN0Ijp7IiRyZWYiOiI1In19XSwiQ2l0YXRpb25LZXkiOiJNZWR1cmkgZXQgYWwuIDIwMTYiLCJDaXRhdGlvbktleVVwZGF0ZVR5cGUiOjAsIkNvbGxhYm9yYXRvcnMiOltdLCJDdXN0b21GaWVsZDEiOiI0IiwiQ3VzdG9tRmllbGQyIjoiQ29uY2VwdHVhbCIsIkN1c3RvbUZpZWxkMyI6IlN1ZGRlbi1vbnNldCIsIkN1c3RvbUZpZWxkNCI6IkRpc2FzdGVyIHJlbGllZiIsIkN1c3RvbUZpZWxkNSI6IlNldmVyYWwiLCJDdXN0b21GaWVsZDYiOiJDb25jZXB0dWFsIFJlc2VhcmNoIiwiQ3VzdG9tRmllbGQ3IjoiRWNvbm9taWMrRW52aXJvbWVudGFsK1NvY2lhbCIsIkN1c3RvbUZpZWxkOCI6Ik5vdCBTcGVjaWZpYyIsIkN1c3RvbUZpZWxkOSI6IkluZGlhIiwiRG9pIjoiMTAuMTUwNC9JSkVNLjIwMTYuMDc5ODQ1IiwiRWRpdG9ycyI6W10sIkV2YWx1YXRpb25Db21wbGV4aXR5IjowLCJFdmFsdWF0aW9uU291cmNlVGV4dEZvcm1hdCI6MCwiR3JvdXBzIjpbeyIkcmVmIjoiOSJ9XSwiSGFzTGFiZWwxIjpmYWxzZSwiSGFzTGFiZWwyIjpmYWxzZSwiS2V5d29yZHMiOltdLCJMb2NhdGlvbnMiOlt7IiRpZCI6IjU3IiwiJHR5cGUiOiJTd2lzc0FjYWRlbWljLkNpdGF2aS5Mb2NhdGlvbiwgU3dpc3NBY2FkZW1pYy5DaXRhdmkiLCJBZGRyZXNzIjp7IiRpZCI6IjU4IiwiJHR5cGUiOiJTd2lzc0FjYWRlbWljLkNpdGF2aS5MaW5rZWRSZXNvdXJjZSwgU3dpc3NBY2FkZW1pYy5DaXRhdmkiLCJMaW5rZWRSZXNvdXJjZVR5cGUiOjUsIk9yaWdpbmFsU3RyaW5nIjoiMTAuMTUwNC9JSkVNLjIwMTYuMDc5ODQ1IiwiVXJpU3RyaW5nIjoiaHR0cHM6Ly9kb2kub3JnLzEwLjE1MDQvSUpFTS4yMDE2LjA3OTg0NSIsIkxpbmtlZFJlc291cmNlU3RhdHVzIjo4LCJQcm9wZXJ0aWVzIjp7IiRpZCI6IjU5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W5qb21zaG9hZSIsIkNyZWF0ZWRPbiI6IjIwMjItMDEtMzBUMDQ6NTQ6NTMiLCJNb2RpZmllZEJ5IjoiX0Fuam9tc2hvYWUiLCJJZCI6Ijk0MzlhNjcyLTgxNGItNGY3YS1iMDIxLTljYjJhNjJiMzIyOSIsIk1vZGlmaWVkT24iOiIyMDIyLTAxLTMwVDA0OjU0OjUzIiwiUHJvamVjdCI6eyIkcmVmIjoiNSJ9fSx7IiRpZCI6IjYwIiwiJHR5cGUiOiJTd2lzc0FjYWRlbWljLkNpdGF2aS5Mb2NhdGlvbiwgU3dpc3NBY2FkZW1pYy5DaXRhdmkiLCJBZGRyZXNzIjp7IiRpZCI6IjYxIiwiJHR5cGUiOiJTd2lzc0FjYWRlbWljLkNpdGF2aS5MaW5rZWRSZXNvdXJjZSwgU3dpc3NBY2FkZW1pYy5DaXRhdmkiLCJMaW5rZWRSZXNvdXJjZVR5cGUiOjUsIk9yaWdpbmFsU3RyaW5nIjoiaHR0cHM6Ly93d3cuc2NvcHVzLmNvbS9pbndhcmQvcmVjb3JkLnVyaT9laWQ9Mi1zMi4wLTg0OTk0MTY1MTg5JmRvaT0xMC4xNTA0JTJmSUpFTS4yMDE2LjA3OTg0NSZwYXJ0bmVySUQ9NDAmbWQ1PTU2MGRhNGFiZGMwMzVlZjFhYmQ5ZjY0NGE2OTljZGZlIiwiVXJpU3RyaW5nIjoiaHR0cHM6Ly93d3cuc2NvcHVzLmNvbS9pbndhcmQvcmVjb3JkLnVyaT9laWQ9Mi1zMi4wLTg0OTk0MTY1MTg5JmRvaT0xMC4xNTA0JTJmSUpFTS4yMDE2LjA3OTg0NSZwYXJ0bmVySUQ9NDAmbWQ1PTU2MGRhNGFiZGMwMzVlZjFhYmQ5ZjY0NGE2OTljZGZlIiwiTGlua2VkUmVzb3VyY2VTdGF0dXMiOjgsIlByb3BlcnRpZXMiOnsiJGlkIjoiNjI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ZDc0ZjI4ZjgtOTE4My00ODRkLWEwOTctOGU3NTkwMzQwMzYwIiwiTW9kaWZpZWRPbiI6IjIwMjItMDEtMzBUMDQ6NTQ6NTMiLCJQcm9qZWN0Ijp7IiRyZWYiOiI1In19XSwiTnVtYmVyIjoiNCIsIk51bWJlck9mVm9sdW1lcyI6Ijc5ODQ1IiwiT25saW5lQWRkcmVzcyI6Imh0dHBzOi8vd3d3LnNjb3B1cy5jb20vaW53YXJkL3JlY29yZC51cmk/ZWlkPTItczIuMC04NDk5NDE2NTE4OSZkb2k9MTAuMTUwNCUyZklKRU0uMjAxNi4wNzk4NDUmcGFydG5lcklEPTQwJm1kNT01NjBkYTRhYmRjMDM1ZWYxYWJkOWY2NDRhNjk5Y2RmZSIsIk9yZ2FuaXphdGlvbnMiOltdLCJPdGhlcnNJbnZvbHZlZCI6W10sIlBhZ2VSYW5nZSI6IjxzcD5cclxuICA8bj4zOTI8L24+XHJcbiAgPGluPnRydWU8L2luPlxyXG4gIDxvcz4zOTI8L29zPlxyXG4gIDxwcz4zOTI8L3BzPlxyXG48L3NwPlxyXG48b3M+MzkyPC9vcz4iLCJQZXJpb2RpY2FsIjp7IiRpZCI6IjYzIiwiJHR5cGUiOiJTd2lzc0FjYWRlbWljLkNpdGF2aS5QZXJpb2RpY2FsLCBTd2lzc0FjYWRlbWljLkNpdGF2aSIsIk5hbWUiOiJJbnRlcm5hdGlvbmFsIEpvdXJuYWwgb2YgRW1lcmdlbmN5IE1hbmFnZW1lbnQiLCJQYWdpbmF0aW9uIjowLCJQcm90ZWN0ZWQiOmZhbHNlLCJDcmVhdGVkQnkiOiJfQW5qb21zaG9hZSIsIkNyZWF0ZWRPbiI6IjIwMjItMDEtMzBUMDQ6MzE6MzgiLCJNb2RpZmllZEJ5IjoiX0Fuam9tc2hvYWUiLCJJZCI6ImU1YTMyZTFiLTNkMWQtNDk4OC1iYTM1LTkzNmI1NGUwYzA4NiIsIk1vZGlmaWVkT24iOiIyMDIyLTAxLTMwVDA0OjMxOjM4IiwiUHJvamVjdCI6eyIkcmVmIjoiNSJ9fSwiUHVibGlzaGVycyI6W3siJGlkIjoiNjQiLCIkdHlwZSI6IlN3aXNzQWNhZGVtaWMuQ2l0YXZpLlB1Ymxpc2hlciwgU3dpc3NBY2FkZW1pYy5DaXRhdmkiLCJOYW1lIjoiSW5kZXJzY2llbmNlIFB1Ymxpc2hlcnMiLCJQcm90ZWN0ZWQiOmZhbHNlLCJDcmVhdGVkQnkiOiJfQUEiLCJDcmVhdGVkT24iOiIyMDIxLTA3LTMwVDEwOjQ3OjIyIiwiTW9kaWZpZWRCeSI6Il9BQSIsIklkIjoiNGI1YmIzNDktZmZhMi00ODRhLWEyODgtZWUyOGU4NTk2M2UyIiwiTW9kaWZpZWRPbiI6IjIwMjEtMDctMzBUMTA6NDc6MjIiLCJQcm9qZWN0Ijp7IiRyZWYiOiI1In19XSwiUXVvdGF0aW9ucyI6W10sIlJlZmVyZW5jZVR5cGUiOiJKb3VybmFsQXJ0aWNsZSIsIlNob3J0VGl0bGUiOiJNZWR1cmksIEFobWVkIDIwMTYg4oCTIEtleSBmb2N1cyBhcmVhcyBpbiBlbWVyZ2VuY3kiLCJTaG9ydFRpdGxlVXBkYXRlVHlwZSI6MCwiU291cmNlT2ZCaWJsaW9ncmFwaGljSW5mb3JtYXRpb24iOiJDcm9zc1JlZiIsIlN0YXRpY0lkcyI6WyJjY2YyN2IyZC0xMzVjLTRmNTYtODlkNi01YjQyMzUyYzAxYzEiXSwiVGFibGVPZkNvbnRlbnRzQ29tcGxleGl0eSI6MCwiVGFibGVPZkNvbnRlbnRzU291cmNlVGV4dEZvcm1hdCI6MCwiVGFza3MiOltdLCJUaXRsZSI6IktleSBmb2N1cyBhcmVhcyBpbiBlbWVyZ2VuY3kgcmVsaWVmOiBhIGNvbmNlcHR1YWwgZnJhbWV3b3JrIGFsaWduZWQgd2l0aCB0cmlwbGUgYm90dG9tIGxpbmUiLCJUcmFuc2xhdG9ycyI6W10sIlZvbHVtZSI6IjEyIiwiWWVhciI6IjIwMTYiLCJZZWFyUmVzb2x2ZWQiOiIyMDE2IiwiQ3JlYXRlZEJ5IjoiX0Fuam9tc2hvYWUiLCJDcmVhdGVkT24iOiIyMDIyLTAxLTMwVDA0OjU0OjUzIiwiTW9kaWZpZWRCeSI6Il9BTEkiLCJJZCI6IjU5NmM0MDNlLTBhYWItNDUwZC1iODk5LWYzMjIwYzIxMmQ3NiIsIk1vZGlmaWVkT24iOiIyMDIyLTA5LTI4VDEzOjI0OjE1IiwiUHJvamVjdCI6eyIkcmVmIjoiNSJ9fSwiVXNlTnVtYmVyaW5nVHlwZU9mUGFyZW50RG9jdW1lbnQiOmZhbHNlfSx7IiRpZCI6IjY1IiwiJHR5cGUiOiJTd2lzc0FjYWRlbWljLkNpdGF2aS5DaXRhdGlvbnMuV29yZFBsYWNlaG9sZGVyRW50cnksIFN3aXNzQWNhZGVtaWMuQ2l0YXZpIiwiSWQiOiI4NmJlNDBhNi1iMmJjLTRhN2ItOGVhZS1mOTFiYzk3NzE2MWQiLCJSZWZlcmVuY2VJZCI6IjYzNzIwYTdjLWU1NWQtNGM3Yi1hMThiLWU3NzM2NzJhNTI1MyIsIkJpYk9ubHkiOnRydWUsIlJlZmVyZW5jZSI6eyIkaWQiOiI2NiIsIiR0eXBlIjoiU3dpc3NBY2FkZW1pYy5DaXRhdmkuUmVmZXJlbmNlLCBTd2lzc0FjYWRlbWljLkNpdGF2aSIsIkFic3RyYWN0Q29tcGxleGl0eSI6MCwiQWJzdHJhY3RTb3VyY2VUZXh0Rm9ybWF0IjowLCJBdXRob3JzIjpbeyIkaWQiOiI2NyIsIiR0eXBlIjoiU3dpc3NBY2FkZW1pYy5DaXRhdmkuUGVyc29uLCBTd2lzc0FjYWRlbWljLkNpdGF2aSIsIkZpcnN0TmFtZSI6IlNhY2hpbiIsIkxhc3ROYW1lIjoiTWFuZ2xhIiwiTWlkZGxlTmFtZSI6Ikt1bWFyIiwiUHJvdGVjdGVkIjpmYWxzZSwiU2V4IjowLCJDcmVhdGVkQnkiOiJfQUxJIiwiQ3JlYXRlZE9uIjoiMjAyMi0wNC0yMFQwNDoxOTo0NSIsIk1vZGlmaWVkQnkiOiJfQUxJIiwiSWQiOiJlMTllM2RiMi1iMzJkLTQwYWYtYTBkZi0xNzlkMTI0ZDBmN2QiLCJNb2RpZmllZE9uIjoiMjAyMi0wNC0yMFQwNDoxOTo0NSIsIlByb2plY3QiOnsiJHJlZiI6IjUifX0seyIkaWQiOiI2OCIsIiR0eXBlIjoiU3dpc3NBY2FkZW1pYy5DaXRhdmkuUGVyc29uLCBTd2lzc0FjYWRlbWljLkNpdGF2aSIsIkZpcnN0TmFtZSI6IlN1bmlsIiwiTGFzdE5hbWUiOiJMdXRocmEiLCJQcm90ZWN0ZWQiOmZhbHNlLCJTZXgiOjIsIkNyZWF0ZWRCeSI6Il9BbGkiLCJDcmVhdGVkT24iOiIyMDE4LTAzLTAxVDA2OjQ2OjM5IiwiTW9kaWZpZWRCeSI6Il9BbGkiLCJJZCI6IjgxZTk5MGE0LTViYjYtNGQ2Zi1iYjc1LWZkZjk2ZTdjMDQ4MCIsIk1vZGlmaWVkT24iOiIyMDE4LTAzLTAxVDA2OjQ2OjM5IiwiUHJvamVjdCI6eyIkcmVmIjoiNSJ9fV0sIkNpdGF0aW9uS2V5IjoiTWFuZ2xhIGV0IGFsLiAyMDIyIiwiQ2l0YXRpb25LZXlVcGRhdGVUeXBlIjowLCJDb2xsYWJvcmF0b3JzIjpbXSwiQ3VzdG9tRmllbGQxIjoiMSIsIkN1c3RvbUZpZWxkMiI6IkVtcGlyaWNhbCIsIkN1c3RvbUZpZWxkMyI6IlN1ZGRlbi1vbnNldCIsIkN1c3RvbUZpZWxkNCI6IkRpc2FzdGVyIHJlbGllZiIsIkN1c3RvbUZpZWxkNSI6IlJlc3BvbnNlIiwiQ3VzdG9tRmllbGQ2IjoiTUNETSIsIkN1c3RvbUZpZWxkNyI6IkVjb25vbWljK0Vudmlyb21lbnRhbCtTb2NpYWwiLCJDdXN0b21GaWVsZDgiOiJOb3QgU3BlY2lmaWMiLCJDdXN0b21GaWVsZDkiOiJVSyIsIkRvaSI6IjEwLjEwODAvMDk1MzcyODcuMjAyMC4xODM0MTI5IiwiRWRpdG9ycyI6W10sIkV2YWx1YXRpb25Db21wbGV4aXR5IjowLCJFdmFsdWF0aW9uU291cmNlVGV4dEZvcm1hdCI6MCwiR3JvdXBzIjpbeyIkcmVmIjoiOSJ9XSwiSGFzTGFiZWwxIjpmYWxzZSwiSGFzTGFiZWwyIjpmYWxzZSwiS2V5d29yZHMiOltdLCJMb2NhdGlvbnMiOlt7IiRpZCI6IjY5IiwiJHR5cGUiOiJTd2lzc0FjYWRlbWljLkNpdGF2aS5Mb2NhdGlvbiwgU3dpc3NBY2FkZW1pYy5DaXRhdmkiLCJBZGRyZXNzIjp7IiRpZCI6IjcwIiwiJHR5cGUiOiJTd2lzc0FjYWRlbWljLkNpdGF2aS5MaW5rZWRSZXNvdXJjZSwgU3dpc3NBY2FkZW1pYy5DaXRhdmkiLCJMaW5rZWRSZXNvdXJjZVR5cGUiOjUsIk9yaWdpbmFsU3RyaW5nIjoiMTAuMTA4MC8wOTUzNzI4Ny4yMDIwLjE4MzQxMjkiLCJVcmlTdHJpbmciOiJodHRwczovL2RvaS5vcmcvMTAuMTA4MC8wOTUzNzI4Ny4yMDIwLjE4MzQxMjkiLCJMaW5rZWRSZXNvdXJjZVN0YXR1cyI6OCwiUHJvcGVydGllcyI6eyIkaWQiOiI3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I2Nzk2NTMwMC05YjE5LTRhN2QtOWQ4Yy1iYmM0MDE2ODcwNzIiLCJNb2RpZmllZE9uIjoiMjAyMi0wMS0zMFQwNDo1NDo1MyIsIlByb2plY3QiOnsiJHJlZiI6IjUifX0seyIkaWQiOiI3MiIsIiR0eXBlIjoiU3dpc3NBY2FkZW1pYy5DaXRhdmkuTG9jYXRpb24sIFN3aXNzQWNhZGVtaWMuQ2l0YXZpIiwiQWRkcmVzcyI6eyIkaWQiOiI3MyIsIiR0eXBlIjoiU3dpc3NBY2FkZW1pYy5DaXRhdmkuTGlua2VkUmVzb3VyY2UsIFN3aXNzQWNhZGVtaWMuQ2l0YXZpIiwiTGlua2VkUmVzb3VyY2VUeXBlIjo1LCJPcmlnaW5hbFN0cmluZyI6Imh0dHBzOi8vd3d3LnRhbmRmb25saW5lLmNvbS9kb2kvZnVsbC8xMC4xMDgwLzA5NTM3Mjg3LjIwMjAuMTgzNDEyOSIsIlVyaVN0cmluZyI6Imh0dHBzOi8vd3d3LnRhbmRmb25saW5lLmNvbS9kb2kvZnVsbC8xMC4xMDgwLzA5NTM3Mjg3LjIwMjAuMTgzNDEyOSIsIkxpbmtlZFJlc291cmNlU3RhdHVzIjo4LCJQcm9wZXJ0aWVzIjp7IiRpZCI6Ijc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EsIkNyZWF0ZWRCeSI6Il9BbmpvbXNob2FlIiwiQ3JlYXRlZE9uIjoiMjAyMi0wMy0xMVQwNjozMzo1OSIsIk1vZGlmaWVkQnkiOiJfQW5qb21zaG9hZSIsIklkIjoiYjQxNzczZmYtOTYxNS00OWRlLWFlMzctM2E1MzE5ZDcyYTRmIiwiTW9kaWZpZWRPbiI6IjIwMjItMDMtMTFUMDY6MzM6NTkiLCJQcm9qZWN0Ijp7IiRyZWYiOiI1In19LHsiJGlkIjoiNzUiLCIkdHlwZSI6IlN3aXNzQWNhZGVtaWMuQ2l0YXZpLkxvY2F0aW9uLCBTd2lzc0FjYWRlbWljLkNpdGF2aSIsIkFkZHJlc3MiOnsiJGlkIjoiNzYiLCIkdHlwZSI6IlN3aXNzQWNhZGVtaWMuQ2l0YXZpLkxpbmtlZFJlc291cmNlLCBTd2lzc0FjYWRlbWljLkNpdGF2aSIsIkxpbmtlZFJlc291cmNlVHlwZSI6NSwiT3JpZ2luYWxTdHJpbmciOiJodHRwczovL3d3dy5zY29wdXMuY29tL2lud2FyZC9yZWNvcmQudXJpP2VpZD0yLXMyLjAtODUwOTMxMjM2NjMmZG9pPTEwLjEwODAlMmYwOTUzNzI4Ny4yMDIwLjE4MzQxMjkmcGFydG5lcklEPTQwJm1kNT01NDg5NWYzMzg0N2IxNzdhZDYwZjJhMGM3MmU4NWRhZiIsIlVyaVN0cmluZyI6Imh0dHBzOi8vd3d3LnNjb3B1cy5jb20vaW53YXJkL3JlY29yZC51cmk/ZWlkPTItczIuMC04NTA5MzEyMzY2MyZkb2k9MTAuMTA4MCUyZjA5NTM3Mjg3LjIwMjAuMTgzNDEyOSZwYXJ0bmVySUQ9NDAmbWQ1PTU0ODk1ZjMzODQ3YjE3N2FkNjBmMmEwYzcyZTg1ZGFmIiwiTGlua2VkUmVzb3VyY2VTdGF0dXMiOjgsIlByb3BlcnRpZXMiOnsiJGlkIjoiNz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TEsIkNyZWF0ZWRCeSI6Il9BbmpvbXNob2FlIiwiQ3JlYXRlZE9uIjoiMjAyMi0wMS0zMFQwNDo1NDo1MyIsIk1vZGlmaWVkQnkiOiJfQW5qb21zaG9hZSIsIklkIjoiMTgxYjZjMjYtZWM0ZC00MmRmLThmZGEtODljYjY3ZTU1NGQ0IiwiTW9kaWZpZWRPbiI6IjIwMjItMDEtMzBUMDQ6NTQ6NTMiLCJQcm9qZWN0Ijp7IiRyZWYiOiI1In19XSwiTnVtYmVyIjoiNi03IiwiT25saW5lQWRkcmVzcyI6Imh0dHBzOi8vd3d3LnNjb3B1cy5jb20vaW53YXJkL3JlY29yZC51cmk/ZWlkPTItczIuMC04NTA5MzEyMzY2MyZkb2k9MTAuMTA4MCUyZjA5NTM3Mjg3LjIwMjAuMTgzNDEyOSZwYXJ0bmVySUQ9NDAmbWQ1PTU0ODk1ZjMzODQ3YjE3N2FkNjBmMmEwYzcyZTg1ZGFmIiwiT3JnYW5pemF0aW9ucyI6W10sIk90aGVyc0ludm9sdmVkIjpbXSwiUGFnZVJhbmdlIjoiPHNwPlxyXG4gIDxuPjUzOTwvbj5cclxuICA8aW4+dHJ1ZTwvaW4+XHJcbiAgPG9zPjUzOTwvb3M+XHJcbiAgPHBzPjUzOTwvcHM+XHJcbjwvc3A+XHJcbjxlcD5cclxuICA8bj41NTc8L24+XHJcbiAgPGluPnRydWU8L2luPlxyXG4gIDxvcz41NTc8L29zPlxyXG4gIDxwcz41NTc8L3BzPlxyXG48L2VwPlxyXG48b3M+NTM5LTU1Nzwvb3M+IiwiUGVyaW9kaWNhbCI6eyIkaWQiOiI3OCIsIiR0eXBlIjoiU3dpc3NBY2FkZW1pYy5DaXRhdmkuUGVyaW9kaWNhbCwgU3dpc3NBY2FkZW1pYy5DaXRhdmkiLCJOYW1lIjoiUHJvZHVjdGlvbiBQbGFubmluZyBhbmQgQ29udHJvbCIsIlBhZ2luYXRpb24iOjAsIlByb3RlY3RlZCI6ZmFsc2UsIkNyZWF0ZWRCeSI6Il9BbmpvbXNob2FlIiwiQ3JlYXRlZE9uIjoiMjAyMi0wMS0zMFQwNDozMTozOCIsIk1vZGlmaWVkQnkiOiJfQW5qb21zaG9hZSIsIklkIjoiMjJlMGFjNTEtZjYyYS00YTU1LTg3MzMtYTM1Mzk1Yzc2MDVlIiwiTW9kaWZpZWRPbiI6IjIwMjItMDEtMzBUMDQ6MzE6MzgiLCJQcm9qZWN0Ijp7IiRyZWYiOiI1In19LCJQdWJsaXNoZXJzIjpbeyIkaWQiOiI3OSIsIiR0eXBlIjoiU3dpc3NBY2FkZW1pYy5DaXRhdmkuUHVibGlzaGVyLCBTd2lzc0FjYWRlbWljLkNpdGF2aSIsIk5hbWUiOiJUYXlsb3IgJiBGcmFuY2lzIEdyb3VwIiwiUHJvdGVjdGVkIjpmYWxzZSwiQ3JlYXRlZEJ5IjoiX0FsaWFuIiwiQ3JlYXRlZE9uIjoiMjAyMi0wNy0yN1QwNjowMzo1OCIsIk1vZGlmaWVkQnkiOiJfQWxpYW4iLCJJZCI6ImQyOTE5ODdiLTYwZGItNGViOS1hMmU4LWMxMjdmNTMyN2JlYiIsIk1vZGlmaWVkT24iOiIyMDIyLTA3LTI3VDA2OjAzOjU4IiwiUHJvamVjdCI6eyIkcmVmIjoiNSJ9fV0sIlF1b3RhdGlvbnMiOltdLCJSZWZlcmVuY2VUeXBlIjoiSm91cm5hbEFydGljbGUiLCJTaG9ydFRpdGxlIjoiTWFuZ2xhLCBMdXRocmEgMjAyMiDigJMgV2hlbiBjaGFsbGVuZ2VzIG5lZWQgYW4gZXZhbHVhdGlvbiIsIlNob3J0VGl0bGVVcGRhdGVUeXBlIjowLCJTb3VyY2VPZkJpYmxpb2dyYXBoaWNJbmZvcm1hdGlvbiI6IkNyb3NzUmVmIiwiU3RhdGljSWRzIjpbIjgzNjNhYTUxLWIzNTgtNDZkOC05ZjI1LWFjZGVlNWNlNTQzOCJdLCJUYWJsZU9mQ29udGVudHNDb21wbGV4aXR5IjowLCJUYWJsZU9mQ29udGVudHNTb3VyY2VUZXh0Rm9ybWF0IjowLCJUYXNrcyI6W10sIlRpdGxlIjoiV2hlbiBjaGFsbGVuZ2VzIG5lZWQgYW4gZXZhbHVhdGlvbjogZm9yIG9wZXJhdGlvbmFsIGV4Y2VsbGVuY2UgYW5kIHN1c3RhaW5hYmlsaXR5IG9yaWVudGF0aW9uIGluIGh1bWFuaXRhcmlhbiBzdXBwbHkgYW5kIGxvZ2lzdGljcyBtYW5hZ2VtZW50IiwiVHJhbnNsYXRvcnMiOltdLCJWb2x1bWUiOiIzMyIsIlllYXIiOiIyMDIyIiwiWWVhclJlc29sdmVkIjoiMjAyMiIsIkNyZWF0ZWRCeSI6Il9BbmpvbXNob2FlIiwiQ3JlYXRlZE9uIjoiMjAyMi0wMS0zMFQwNDo1NDo1MyIsIk1vZGlmaWVkQnkiOiJfQWxpIiwiSWQiOiI2MzcyMGE3Yy1lNTVkLTRjN2ItYTE4Yi1lNzczNjcyYTUyNTMiLCJNb2RpZmllZE9uIjoiMjAyMi0xMi0yOFQxMTo1MDo1OCIsIlByb2plY3QiOnsiJHJlZiI6IjUifX0sIlVzZU51bWJlcmluZ1R5cGVPZlBhcmVudERvY3VtZW50IjpmYWxzZX0seyIkaWQiOiI4MCIsIiR0eXBlIjoiU3dpc3NBY2FkZW1pYy5DaXRhdmkuQ2l0YXRpb25zLldvcmRQbGFjZWhvbGRlckVudHJ5LCBTd2lzc0FjYWRlbWljLkNpdGF2aSIsIklkIjoiYmIwMmQ0YjgtZmE5Zi00NjBiLWE1MjItNDBiOTRhNGIwYWE3IiwiUmVmZXJlbmNlSWQiOiJjYTU5OTAwNS0wOTVjLTQzOGMtOGUyNS00MDAwMGYxMWU3NjciLCJCaWJPbmx5Ijp0cnVlLCJSZWZlcmVuY2UiOnsiJGlkIjoiODEiLCIkdHlwZSI6IlN3aXNzQWNhZGVtaWMuQ2l0YXZpLlJlZmVyZW5jZSwgU3dpc3NBY2FkZW1pYy5DaXRhdmkiLCJBYnN0cmFjdENvbXBsZXhpdHkiOjAsIkFic3RyYWN0U291cmNlVGV4dEZvcm1hdCI6MCwiQXV0aG9ycyI6W3siJGlkIjoiODIiLCIkdHlwZSI6IlN3aXNzQWNhZGVtaWMuQ2l0YXZpLlBlcnNvbiwgU3dpc3NBY2FkZW1pYy5DaXRhdmkiLCJGaXJzdE5hbWUiOiJCZWhuYW0iLCJMYXN0TmFtZSI6Ik1hbG1pciIsIlByb3RlY3RlZCI6ZmFsc2UsIlNleCI6MiwiQ3JlYXRlZEJ5IjoiX0FsaSIsIkNyZWF0ZWRPbiI6IjIwMjEtMDItMTRUMTU6MTg6MDQiLCJNb2RpZmllZEJ5IjoiX0FsaSIsIklkIjoiM2YzZmI4MmYtODM0Yi00ODhjLTllNjQtNjFhNzE0YTI3ZTE1IiwiTW9kaWZpZWRPbiI6IjIwMjEtMDItMTRUMTU6MTg6MDQiLCJQcm9qZWN0Ijp7IiRyZWYiOiI1In19LHsiJGlkIjoiODMiLCIkdHlwZSI6IlN3aXNzQWNhZGVtaWMuQ2l0YXZpLlBlcnNvbiwgU3dpc3NBY2FkZW1pYy5DaXRhdmkiLCJGaXJzdE5hbWUiOiJDaHJpc3RvcGhlciIsIkxhc3ROYW1lIjoiWm9iZWwiLCJNaWRkbGVOYW1lIjoiVy4iLCJQcm90ZWN0ZWQiOmZhbHNlLCJTZXgiOjIsIkNyZWF0ZWRCeSI6Il9hIiwiQ3JlYXRlZE9uIjoiMjAxNi0wMy0xNlQwNDo0OTozMCIsIk1vZGlmaWVkQnkiOiJfYSIsIklkIjoiYjQxNjU2NDUtNGYwOC00ZThkLTllMDEtZTc3NjgwYmUxNmNjIiwiTW9kaWZpZWRPbiI6IjIwMTYtMDMtMTZUMDQ6NDk6MzAiLCJQcm9qZWN0Ijp7IiRyZWYiOiI1In19XSwiQ2l0YXRpb25LZXlVcGRhdGVUeXBlIjowLCJDb2xsYWJvcmF0b3JzIjpbXSwiQ3VzdG9tRmllbGQxIjoiMTQiLCJDdXN0b21GaWVsZDIiOiJBbmFseXRpY2FsIiwiQ3VzdG9tRmllbGQzIjoiU3VkZGVuLW9uc2V0IiwiQ3VzdG9tRmllbGQ0IjoiRGlzYXN0ZXIgcmVsaWVmIiwiQ3VzdG9tRmllbGQ1IjoiUmVzcG9uc2UiLCJDdXN0b21GaWVsZDYiOiJBbmFseXRpY2FsIG1vZGVsaW5nIiwiQ3VzdG9tRmllbGQ3IjoiU29jaWFsK0Vjb25vbWljIiwiQ3VzdG9tRmllbGQ4IjoiT3B0aW1pemF0aW9uIiwiQ3VzdG9tRmllbGQ5IjoiVW5pdGVkIFN0YXRlcyIsIkRvaSI6IjEwLjExMDgvSkhMU0NNLTA4LTIwMjAtMDA2NCIsIkVkaXRvcnMiOltdLCJFdmFsdWF0aW9uQ29tcGxleGl0eSI6MCwiRXZhbHVhdGlvblNvdXJjZVRleHRGb3JtYXQiOjAsIkdyb3VwcyI6W10sIkhhc0xhYmVsMSI6ZmFsc2UsIkhhc0xhYmVsMiI6ZmFsc2UsIktleXdvcmRzIjpbXSwiTG9jYXRpb25zIjpbeyIkaWQiOiI4NCIsIiR0eXBlIjoiU3dpc3NBY2FkZW1pYy5DaXRhdmkuTG9jYXRpb24sIFN3aXNzQWNhZGVtaWMuQ2l0YXZpIiwiQWRkcmVzcyI6eyIkaWQiOiI4NSIsIiR0eXBlIjoiU3dpc3NBY2FkZW1pYy5DaXRhdmkuTGlua2VkUmVzb3VyY2UsIFN3aXNzQWNhZGVtaWMuQ2l0YXZpIiwiTGlua2VkUmVzb3VyY2VUeXBlIjo1LCJPcmlnaW5hbFN0cmluZyI6IjEwLjExMDgvSkhMU0NNLTA4LTIwMjAtMDA2NCIsIlVyaVN0cmluZyI6Imh0dHBzOi8vZG9pLm9yZy8xMC4xMTA4L0pITFNDTS0wOC0yMDIwLTAwNjQiLCJMaW5rZWRSZXNvdXJjZVN0YXR1cyI6OCwiUHJvcGVydGllcyI6eyIkaWQiOiI4Ni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xLCJDcmVhdGVkQnkiOiJfQWxpIiwiQ3JlYXRlZE9uIjoiMjAyMS0wMi0xNFQxNToxODowNSIsIk1vZGlmaWVkQnkiOiJfQWxpIiwiSWQiOiJlMTJhYjZkZC1lMmUwLTRmMWItODdlMy01NDg3NWE2MDEzMjQiLCJNb2RpZmllZE9uIjoiMjAyMS0wMi0xNFQxNToxODowNSIsIlByb2plY3QiOnsiJHJlZiI6IjUifX1dLCJOdW1iZXIiOiIyIiwiT3JnYW5pemF0aW9ucyI6W10sIk90aGVyc0ludm9sdmVkIjpbXSwiUGFnZVJhbmdlIjoiPHNwPlxyXG4gIDxuPjQ3NTwvbj5cclxuICA8aW4+dHJ1ZTwvaW4+XHJcbiAgPG9zPjQ3NTwvb3M+XHJcbiAgPHBzPjQ3NTwvcHM+XHJcbjwvc3A+XHJcbjxvcz40NzU8L29zPiIsIlBlcmlvZGljYWwiOnsiJHJlZiI6IjIyIn0sIlB1Ymxpc2hlcnMiOlt7IiRyZWYiOiIyMyJ9XSwiUXVvdGF0aW9ucyI6W10sIlJlZmVyZW5jZVR5cGUiOiJKb3VybmFsQXJ0aWNsZSIsIlNob3J0VGl0bGUiOiJNYWxtaXIsIFpvYmVsIDIwMjEg4oCTIEFuIGFwcGxpZWQgYXBwcm9hY2ggdG8gbXVsdGktY3JpdGVyaWEiLCJTaG9ydFRpdGxlVXBkYXRlVHlwZSI6MCwiU291cmNlT2ZCaWJsaW9ncmFwaGljSW5mb3JtYXRpb24iOiJDcm9zc1JlZiIsIlN0YXRpY0lkcyI6WyJkZTcxZTliYS0yM2VkLTRmMjgtYjc5Ni1hMDliNWE3MWIzMWMiXSwiVGFibGVPZkNvbnRlbnRzQ29tcGxleGl0eSI6MCwiVGFibGVPZkNvbnRlbnRzU291cmNlVGV4dEZvcm1hdCI6MCwiVGFza3MiOltdLCJUaXRsZSI6IkFuIGFwcGxpZWQgYXBwcm9hY2ggdG8gbXVsdGktY3JpdGVyaWEgaHVtYW5pdGFyaWFuIHN1cHBseSBjaGFpbiBwbGFubmluZyBmb3IgcGFuZGVtaWMgcmVzcG9uc2UiLCJUcmFuc2xhdG9ycyI6W10sIlZvbHVtZSI6IjExIiwiWWVhciI6IjIwMjEiLCJZZWFyUmVzb2x2ZWQiOiIyMDIxIiwiQ3JlYXRlZEJ5IjoiX0FsaSIsIkNyZWF0ZWRPbiI6IjIwMjEtMDItMTRUMTU6MTg6MDQiLCJNb2RpZmllZEJ5IjoiX0FMSSIsIklkIjoiY2E1OTkwMDUtMDk1Yy00MzhjLThlMjUtNDAwMDBmMTFlNzY3IiwiTW9kaWZpZWRPbiI6IjIwMjItMDktMjhUMTM6MzM6MDYiLCJQcm9qZWN0Ijp7IiRyZWYiOiI1In19LCJVc2VOdW1iZXJpbmdUeXBlT2ZQYXJlbnREb2N1bWVudCI6ZmFsc2V9LHsiJGlkIjoiODciLCIkdHlwZSI6IlN3aXNzQWNhZGVtaWMuQ2l0YXZpLkNpdGF0aW9ucy5Xb3JkUGxhY2Vob2xkZXJFbnRyeSwgU3dpc3NBY2FkZW1pYy5DaXRhdmkiLCJJZCI6IjRhZTZjYWQ3LTE4MzItNDA5ZS04ZGQ3LTQ3ZjYwYThlOWNiOSIsIlJlZmVyZW5jZUlkIjoiNjI5YzFhZjAtOTM4MC00MDlmLTlkMjEtYWUxOWZhMWI5YWZhIiwiQmliT25seSI6dHJ1ZSwiUmVmZXJlbmNlIjp7IiRpZCI6Ijg4IiwiJHR5cGUiOiJTd2lzc0FjYWRlbWljLkNpdGF2aS5SZWZlcmVuY2UsIFN3aXNzQWNhZGVtaWMuQ2l0YXZpIiwiQWJzdHJhY3RDb21wbGV4aXR5IjowLCJBYnN0cmFjdFNvdXJjZVRleHRGb3JtYXQiOjAsIkF1dGhvcnMiOlt7IiRpZCI6Ijg5IiwiJHR5cGUiOiJTd2lzc0FjYWRlbWljLkNpdGF2aS5QZXJzb24sIFN3aXNzQWNhZGVtaWMuQ2l0YXZpIiwiRmlyc3ROYW1lIjoiWWkiLCJMYXN0TmFtZSI6Ikx1IiwiUHJvdGVjdGVkIjpmYWxzZSwiU2V4IjowLCJDcmVhdGVkQnkiOiJfQUxJIiwiQ3JlYXRlZE9uIjoiMjAyMi0wOC0zMVQwNjo0NjowOSIsIk1vZGlmaWVkQnkiOiJfQUxJIiwiSWQiOiI1YTU1YWMxNy1jMWE0LTQwYjMtYjQ3MC0wYTI2MTkzN2Q2YmEiLCJNb2RpZmllZE9uIjoiMjAyMi0wOC0zMVQwNjo0NjowOSIsIlByb2plY3QiOnsiJHJlZiI6IjUifX0seyIkaWQiOiI5MCIsIiR0eXBlIjoiU3dpc3NBY2FkZW1pYy5DaXRhdmkuUGVyc29uLCBTd2lzc0FjYWRlbWljLkNpdGF2aSIsIkZpcnN0TmFtZSI6IkNoZW5neWFuIiwiTGFzdE5hbWUiOiJaaGFuIiwiUHJvdGVjdGVkIjpmYWxzZSwiU2V4IjowLCJDcmVhdGVkQnkiOiJfQUxJIiwiQ3JlYXRlZE9uIjoiMjAyMi0wOC0zMVQwNjo0NjowOSIsIk1vZGlmaWVkQnkiOiJfQUxJIiwiSWQiOiJkMTkwNDg3NS0xM2EzLTRkYzYtOTQ4Yi0yZjFhNmVkZTI3MjIiLCJNb2RpZmllZE9uIjoiMjAyMi0wOC0zMVQwNjo0NjowOSIsIlByb2plY3QiOnsiJHJlZiI6IjUifX0seyIkaWQiOiI5MSIsIiR0eXBlIjoiU3dpc3NBY2FkZW1pYy5DaXRhdmkuUGVyc29uLCBTd2lzc0FjYWRlbWljLkNpdGF2aSIsIkZpcnN0TmFtZSI6IlJ1aSIsIkxhc3ROYW1lIjoiTGkiLCJQcm90ZWN0ZWQiOmZhbHNlLCJTZXgiOjAsIkNyZWF0ZWRCeSI6Il9BTEkiLCJDcmVhdGVkT24iOiIyMDIyLTA4LTMxVDA2OjQ2OjA5IiwiTW9kaWZpZWRCeSI6Il9BTEkiLCJJZCI6IjE2YWVhYzU2LWJkMjItNDJhMC05NGY5LTZkMTQ4YzRmNDJlOCIsIk1vZGlmaWVkT24iOiIyMDIyLTA4LTMxVDA2OjQ2OjA5IiwiUHJvamVjdCI6eyIkcmVmIjoiNSJ9fSx7IiRpZCI6IjkyIiwiJHR5cGUiOiJTd2lzc0FjYWRlbWljLkNpdGF2aS5QZXJzb24sIFN3aXNzQWNhZGVtaWMuQ2l0YXZpIiwiRmlyc3ROYW1lIjoiTWluIiwiTGFzdE5hbWUiOiJTdSIsIlByb3RlY3RlZCI6ZmFsc2UsIlNleCI6MCwiQ3JlYXRlZEJ5IjoiX0FMSSIsIkNyZWF0ZWRPbiI6IjIwMjItMDgtMzFUMDY6NDY6MDkiLCJNb2RpZmllZEJ5IjoiX0FMSSIsIklkIjoiYmIyYjBlZmMtMWU1Ny00MDg3LWI1NDItZmIyZmI0MGEyNTRlIiwiTW9kaWZpZWRPbiI6IjIwMjItMDgtMzFUMDY6NDY6MDkiLCJQcm9qZWN0Ijp7IiRyZWYiOiI1In19XSwiQ2l0YXRpb25LZXlVcGRhdGVUeXBlIjowLCJDb2xsYWJvcmF0b3JzIjpbXSwiQ3VzdG9tRmllbGQyIjoiRW1waXJpY2FsIiwiQ3VzdG9tRmllbGQzIjoiU3VkZGVuLW9uc2V0IiwiQ3VzdG9tRmllbGQ0IjoiRGlzYXN0ZXIgcmVsaWVmIiwiQ3VzdG9tRmllbGQ1IjoiUmVzcG9uc2UiLCJDdXN0b21GaWVsZDYiOiJTdXJ2ZXkiLCJDdXN0b21GaWVsZDciOiJOb3QgU3BlY2lmaWMiLCJDdXN0b21GaWVsZDgiOiJOb3QgU3BlY2lmaWMiLCJDdXN0b21GaWVsZDkiOiJDaGluYSIsIkRhdGUyIjoiMDMtRmViLTIxIiwiRG9pIjoiMTAuMTAwNy9zMTEwNjktMDIxLTA0NTYwLTkiLCJFZGl0b3JzIjpbXSwiRXZhbHVhdGlvbkNvbXBsZXhpdHkiOjAsIkV2YWx1YXRpb25Tb3VyY2VUZXh0Rm9ybWF0IjowLCJHcm91cHMiOltdLCJIYXNMYWJlbDEiOmZhbHNlLCJIYXNMYWJlbDIiOnRydWUsIktleXdvcmRzIjpbXSwiTGFuZ3VhZ2UiOiJlbmciLCJMYW5ndWFnZUNvZGUiOiJlbiIsIkxvY2F0aW9ucyI6W3siJGlkIjoiOTMiLCIkdHlwZSI6IlN3aXNzQWNhZGVtaWMuQ2l0YXZpLkxvY2F0aW9uLCBTd2lzc0FjYWRlbWljLkNpdGF2aSIsIkFkZHJlc3MiOnsiJGlkIjoiOTQiLCIkdHlwZSI6IlN3aXNzQWNhZGVtaWMuQ2l0YXZpLkxpbmtlZFJlc291cmNlLCBTd2lzc0FjYWRlbWljLkNpdGF2aSIsIkxpbmtlZFJlc291cmNlVHlwZSI6NSwiT3JpZ2luYWxTdHJpbmciOiIzMzU1MTU2OSIsIlVyaVN0cmluZyI6Imh0dHA6Ly93d3cubmNiaS5ubG0ubmloLmdvdi9wdWJtZWQvMzM1NTE1NjkiLCJMaW5rZWRSZXNvdXJjZVN0YXR1cyI6OCwiUHJvcGVydGllcyI6eyIkaWQiOiI5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gtMzFUMDY6NDY6MDkiLCJNb2RpZmllZEJ5IjoiX0FMSSIsIklkIjoiM2MyNjBjMDUtYmRjMi00YTEwLTg3NTMtMzRlMmU2ZDI5N2EyIiwiTW9kaWZpZWRPbiI6IjIwMjItMDgtMzFUMDY6NDY6MDkiLCJQcm9qZWN0Ijp7IiRyZWYiOiI1In19LHsiJGlkIjoiOTYiLCIkdHlwZSI6IlN3aXNzQWNhZGVtaWMuQ2l0YXZpLkxvY2F0aW9uLCBTd2lzc0FjYWRlbWljLkNpdGF2aSIsIkFkZHJlc3MiOnsiJGlkIjoiOTciLCIkdHlwZSI6IlN3aXNzQWNhZGVtaWMuQ2l0YXZpLkxpbmtlZFJlc291cmNlLCBTd2lzc0FjYWRlbWljLkNpdGF2aSIsIkxpbmtlZFJlc291cmNlVHlwZSI6NSwiT3JpZ2luYWxTdHJpbmciOiIxMC4xMDA3L3MxMTA2OS0wMjEtMDQ1NjAtOSIsIlVyaVN0cmluZyI6Imh0dHBzOi8vZG9pLm9yZy8xMC4xMDA3L3MxMTA2OS0wMjEtMDQ1NjAtOSIsIkxpbmtlZFJlc291cmNlU3RhdHVzIjo4LCJQcm9wZXJ0aWVzIjp7IiRpZCI6Ijk4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zMVQwNjo0NjowOSIsIk1vZGlmaWVkQnkiOiJfQUxJIiwiSWQiOiJkNzFhMzYwYy03YzBlLTRmNGItYTBmZC0yNzc1ZjRiZGEzNWIiLCJNb2RpZmllZE9uIjoiMjAyMi0wOC0zMVQwNjo0NjowOSIsIlByb2plY3QiOnsiJHJlZiI6IjUifX0seyIkaWQiOiI5OSIsIiR0eXBlIjoiU3dpc3NBY2FkZW1pYy5DaXRhdmkuTG9jYXRpb24sIFN3aXNzQWNhZGVtaWMuQ2l0YXZpIiwiQWRkcmVzcyI6eyIkaWQiOiIxMDAiLCIkdHlwZSI6IlN3aXNzQWNhZGVtaWMuQ2l0YXZpLkxpbmtlZFJlc291cmNlLCBTd2lzc0FjYWRlbWljLkNpdGF2aSIsIkxpbmtlZFJlc291cmNlVHlwZSI6NSwiT3JpZ2luYWxTdHJpbmciOiJQTUM3ODU0MzMwIiwiVXJpU3RyaW5nIjoiaHR0cHM6Ly93d3cubmNiaS5ubG0ubmloLmdvdi9wbWMvYXJ0aWNsZXMvUE1DNzg1NDMzMCIsIkxpbmtlZFJlc291cmNlU3RhdHVzIjo4LCJQcm9wZXJ0aWVzIjp7IiRpZCI6IjEw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IwOCwiQ3JlYXRlZEJ5IjoiX0FMSSIsIkNyZWF0ZWRPbiI6IjIwMjItMDgtMzFUMDY6NDY6MDkiLCJNb2RpZmllZEJ5IjoiX0FMSSIsIklkIjoiY2YxNDJiMWItMDcxOS00MDllLTgxYmYtMzA4ZGY0OGFkODRhIiwiTW9kaWZpZWRPbiI6IjIwMjItMDgtMzFUMDY6NDY6MDkiLCJQcm9qZWN0Ijp7IiRyZWYiOiI1In19XSwiTnVtYmVyIjoiMyIsIk9yZ2FuaXphdGlvbnMiOltdLCJPdGhlcnNJbnZvbHZlZCI6W10sIlBhZ2VDb3VudCI6IjIxIiwiUGFnZVJhbmdlIjoiPHNwPlxyXG4gIDxuPjI2ODk8L24+XHJcbiAgPGluPnRydWU8L2luPlxyXG4gIDxvcz4yNjg5PC9vcz5cclxuICA8cHM+MjY4OTwvcHM+XHJcbjwvc3A+XHJcbjxlcD5cclxuICA8bj4yNzA5PC9uPlxyXG4gIDxpbj50cnVlPC9pbj5cclxuICA8b3M+MjcwOTwvb3M+XHJcbiAgPHBzPjI3MDk8L3BzPlxyXG48L2VwPlxyXG48b3M+MjY4OS0yNzA5PC9vcz4iLCJQZXJpb2RpY2FsIjp7IiRpZCI6IjEwMiIsIiR0eXBlIjoiU3dpc3NBY2FkZW1pYy5DaXRhdmkuUGVyaW9kaWNhbCwgU3dpc3NBY2FkZW1pYy5DaXRhdmkiLCJFaXNzbiI6IjE1NzMtMDg0MCIsIklzc24iOiIwOTIxLTAzMFgiLCJOYW1lIjoiTmF0dXJhbCBIYXphcmRzIiwiUGFnaW5hdGlvbiI6MCwiUHJvdGVjdGVkIjpmYWxzZSwiU3RhbmRhcmRBYmJyZXZpYXRpb24iOiJOYXQgSGF6YXJkcyIsIkNyZWF0ZWRCeSI6Il9BTEkiLCJDcmVhdGVkT24iOiIyMDIyLTA1LTMwVDA3OjIyOjE5IiwiTW9kaWZpZWRCeSI6Il9BTEkiLCJJZCI6ImMzMWQxNDA1LTlkNzgtNDhjNi1hOWYxLTBjYjkwMzY5NGQzZCIsIk1vZGlmaWVkT24iOiIyMDIyLTA1LTMwVDA3OjIyOjE5IiwiUHJvamVjdCI6eyIkcmVmIjoiNSJ9fSwiUG1jSWQiOiJQTUM3ODU0MzMwIiwiUHVibGlzaGVycyI6W3siJGlkIjoiMTAzIiwiJHR5cGUiOiJTd2lzc0FjYWRlbWljLkNpdGF2aS5QdWJsaXNoZXIsIFN3aXNzQWNhZGVtaWMuQ2l0YXZpIiwiTmFtZSI6IlNwcmluZ2VyIiwiUHJvdGVjdGVkIjpmYWxzZSwiQ3JlYXRlZEJ5IjoiX0FMSSIsIkNyZWF0ZWRPbiI6IjIwMjItMDMtMTJUMDU6MDQ6MjkiLCJNb2RpZmllZEJ5IjoiX0FMSSIsIklkIjoiOWNmNTkxYWUtN2I3YS00YTk3LTk3NWMtODY2OGMxMTdiNTZiIiwiTW9kaWZpZWRPbiI6IjIwMjItMDMtMTJUMDU6MDQ6MjkiLCJQcm9qZWN0Ijp7IiRyZWYiOiI1In19XSwiUHViTWVkSWQiOiIzMzU1MTU2OSIsIlF1b3RhdGlvbnMiOltdLCJSZWZlcmVuY2VUeXBlIjoiSm91cm5hbEFydGljbGUiLCJTaG9ydFRpdGxlIjoiTHUsIFpoYW4gZXQgYWwuIDIwMjEg4oCTIEFuIE5HTyBkaXNhc3RlciByZWxpZWYgbmV0d29yayIsIlNob3J0VGl0bGVVcGRhdGVUeXBlIjowLCJTb3VyY2VPZkJpYmxpb2dyYXBoaWNJbmZvcm1hdGlvbiI6IlB1Yk1lZCIsIlN0YXRpY0lkcyI6WyI0NDQ3ODViNy0wMjcwLTQ3ZDMtYmY4NS1jMzJiZjhjYmZlNTgiXSwiVGFibGVPZkNvbnRlbnRzQ29tcGxleGl0eSI6MCwiVGFibGVPZkNvbnRlbnRzU291cmNlVGV4dEZvcm1hdCI6MCwiVGFza3MiOltdLCJUaXRsZSI6IkFuIE5HTyBkaXNhc3RlciByZWxpZWYgbmV0d29yayBmb3Igc21hbGwgYW5kIG1lZGl1bS1zY2FsZSBuYXR1cmFsIGhhemFyZHMgaW4gQ2hpbmEiLCJUcmFuc2xhdG9ycyI6W10sIlZvbHVtZSI6IjEwNiIsIlllYXIiOiIyMDIxIiwiWWVhclJlc29sdmVkIjoiMjAyMSIsIkNyZWF0ZWRCeSI6Il9BTEkiLCJDcmVhdGVkT24iOiIyMDIyLTA4LTMxVDA2OjQ2OjA5IiwiTW9kaWZpZWRCeSI6Il9BbGkiLCJJZCI6IjYyOWMxYWYwLTkzODAtNDA5Zi05ZDIxLWFlMTlmYTFiOWFmYSIsIk1vZGlmaWVkT24iOiIyMDIyLTEyLTI4VDExOjUwOjU4IiwiUHJvamVjdCI6eyIkcmVmIjoiNSJ9fSwiVXNlTnVtYmVyaW5nVHlwZU9mUGFyZW50RG9jdW1lbnQiOmZhbHNlfSx7IiRpZCI6IjEwNCIsIiR0eXBlIjoiU3dpc3NBY2FkZW1pYy5DaXRhdmkuQ2l0YXRpb25zLldvcmRQbGFjZWhvbGRlckVudHJ5LCBTd2lzc0FjYWRlbWljLkNpdGF2aSIsIklkIjoiNDk2MmU3YzItNGNiNC00M2NmLWI2MzUtZTIzOTA2OWY3NTUyIiwiUmVmZXJlbmNlSWQiOiIzZWRkZDEwNS0wZDQzLTQ4OGUtOGJlYy02ZWRjMjk2ZTFiMjYiLCJCaWJPbmx5Ijp0cnVlLCJSZWZlcmVuY2UiOnsiJGlkIjoiMTA1IiwiJHR5cGUiOiJTd2lzc0FjYWRlbWljLkNpdGF2aS5SZWZlcmVuY2UsIFN3aXNzQWNhZGVtaWMuQ2l0YXZpIiwiQWJzdHJhY3RDb21wbGV4aXR5IjowLCJBYnN0cmFjdFNvdXJjZVRleHRGb3JtYXQiOjAsIkF1dGhvcnMiOlt7IiRpZCI6IjEwNiIsIiR0eXBlIjoiU3dpc3NBY2FkZW1pYy5DaXRhdmkuUGVyc29uLCBTd2lzc0FjYWRlbWljLkNpdGF2aSIsIkZpcnN0TmFtZSI6IkFsZXhhbmRyZSIsIkxhc3ROYW1lIjoiS2FybCIsIk1pZGRsZU5hbWUiOiJBdWd1c3RvIiwiUHJvdGVjdGVkIjpmYWxzZSwiU2V4IjowLCJDcmVhdGVkQnkiOiJfQUxJIiwiQ3JlYXRlZE9uIjoiMjAyMi0wMy0yOVQwODo1NjozNSIsIk1vZGlmaWVkQnkiOiJfQUxJIiwiSWQiOiI5ZjQ2YTNhMC04OWNjLTRlM2UtODU0MC1hZDgyOWMxN2VjY2IiLCJNb2RpZmllZE9uIjoiMjAyMi0wMy0yOVQwODo1NjozNSIsIlByb2plY3QiOnsiJHJlZiI6IjUifX0seyIkaWQiOiIxMDciLCIkdHlwZSI6IlN3aXNzQWNhZGVtaWMuQ2l0YXZpLlBlcnNvbiwgU3dpc3NBY2FkZW1pYy5DaXRhdmkiLCJGaXJzdE5hbWUiOiJKdWxpYSIsIkxhc3ROYW1lIjoiU2Nob2x6IEthcmwiLCJQcm90ZWN0ZWQiOmZhbHNlLCJTZXgiOjEsIkNyZWF0ZWRCeSI6Il9BTEkiLCJDcmVhdGVkT24iOiIyMDIyLTA1LTA4VDA1OjU0OjA3IiwiTW9kaWZpZWRCeSI6Il9BTEkiLCJJZCI6ImM0NTgxZjAyLWNjMmYtNDFiNC1iZGI3LTc3ZWYwM2MxYzEzZiIsIk1vZGlmaWVkT24iOiIyMDIyLTA1LTA4VDA1OjU0OjA3IiwiUHJvamVjdCI6eyIkcmVmIjoiNSJ9fV0sIkNpdGF0aW9uS2V5IjoiS2FybCBldCBhbC4gMjAyMiIsIkNpdGF0aW9uS2V5VXBkYXRlVHlwZSI6MCwiQ29sbGFib3JhdG9ycyI6W10sIkN1c3RvbUZpZWxkMSI6IjAiLCJDdXN0b21GaWVsZDIiOiJDb25jZXB0dWFsIiwiQ3VzdG9tRmllbGQzIjoiU2xvdy1vbnNldCIsIkN1c3RvbUZpZWxkNCI6IkRldmVsb3BtZW50IGFpZCIsIkN1c3RvbUZpZWxkNSI6IlJlY292ZXJ5IiwiQ3VzdG9tRmllbGQ2IjoiQ29uY2VwdHVhbCBSZXNlYXJjaCIsIkN1c3RvbUZpZWxkNyI6Ik5vdCBTcGVjaWZpYyIsIkN1c3RvbUZpZWxkOCI6Ik5vdCBTcGVjaWZpYyIsIkN1c3RvbUZpZWxkOSI6IkJyYXppbCIsIkRvaSI6IjEwLjExMDgvSkhMU0NNLTExLTIwMjAtMDEwNCIsIkVkaXRvcnMiOltdLCJFdmFsdWF0aW9uQ29tcGxleGl0eSI6MCwiRXZhbHVhdGlvblNvdXJjZVRleHRGb3JtYXQiOjAsIkdyb3VwcyI6W3siJGlkIjoiMTA4IiwiJHR5cGUiOiJTd2lzc0FjYWRlbWljLkNpdGF2aS5Hcm91cCwgU3dpc3NBY2FkZW1pYy5DaXRhdmkiLCJEaXNwbGF5VHlwZSI6MSwiTmFtZSI6IlJldmVyc2UgYW5kIGNpcmN1bGFyIiwiQ3JlYXRlZEJ5IjoiX0FMSSIsIkNyZWF0ZWRPbiI6IjIwMjItMTEtMDlUMDQ6NTA6MjgiLCJNb2RpZmllZEJ5IjoiX0FMSSIsIklkIjoiYTIxOTZmNmItZGNhYi00ZDc5LWE2MzMtNjc2NGFlN2I5YjZiIiwiTW9kaWZpZWRPbiI6IjIwMjItMTEtMDlUMDQ6NTA6MzgiLCJQcm9qZWN0Ijp7IiRyZWYiOiI1In19LHsiJHJlZiI6IjkifV0sIkhhc0xhYmVsMSI6ZmFsc2UsIkhhc0xhYmVsMiI6ZmFsc2UsIktleXdvcmRzIjpbXSwiTG9jYXRpb25zIjpbeyIkaWQiOiIxMDkiLCIkdHlwZSI6IlN3aXNzQWNhZGVtaWMuQ2l0YXZpLkxvY2F0aW9uLCBTd2lzc0FjYWRlbWljLkNpdGF2aSIsIkFkZHJlc3MiOnsiJGlkIjoiMTEwIiwiJHR5cGUiOiJTd2lzc0FjYWRlbWljLkNpdGF2aS5MaW5rZWRSZXNvdXJjZSwgU3dpc3NBY2FkZW1pYy5DaXRhdmkiLCJMaW5rZWRSZXNvdXJjZVR5cGUiOjUsIk9yaWdpbmFsU3RyaW5nIjoiaHR0cHM6Ly93d3cuc2NvcHVzLmNvbS9pbndhcmQvcmVjb3JkLnVyaT9laWQ9Mi1zMi4wLTg1MTIyODgyNDY3JmRvaT0xMC4xMTA4JTJmSkhMU0NNLTExLTIwMjAtMDEwNCZwYXJ0bmVySUQ9NDAmbWQ1PTNmOWQ0ZTFiZjE5ZWJiMzc2MThhNjJkNDQxODYxOTJkIiwiVXJpU3RyaW5nIjoiaHR0cHM6Ly93d3cuc2NvcHVzLmNvbS9pbndhcmQvcmVjb3JkLnVyaT9laWQ9Mi1zMi4wLTg1MTIyODgyNDY3JmRvaT0xMC4xMTA4JTJmSkhMU0NNLTExLTIwMjAtMDEwNCZwYXJ0bmVySUQ9NDAmbWQ1PTNmOWQ0ZTFiZjE5ZWJiMzc2MThhNjJkNDQxODYxOTJkIiwiTGlua2VkUmVzb3VyY2VTdGF0dXMiOjgsIlByb3BlcnRpZXMiOnsiJGlkIjoiMTEx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UzZjgxNjYwLTBmMmItNDA3NC05YzgzLTc2MTQ4ODRhM2U4MyIsIk1vZGlmaWVkT24iOiIyMDIyLTAxLTMwVDA0OjU0OjUzIiwiUHJvamVjdCI6eyIkcmVmIjoiNSJ9fSx7IiRpZCI6IjExMiIsIiR0eXBlIjoiU3dpc3NBY2FkZW1pYy5DaXRhdmkuTG9jYXRpb24sIFN3aXNzQWNhZGVtaWMuQ2l0YXZpIiwiQWRkcmVzcyI6eyIkaWQiOiIxMTMiLCIkdHlwZSI6IlN3aXNzQWNhZGVtaWMuQ2l0YXZpLkxpbmtlZFJlc291cmNlLCBTd2lzc0FjYWRlbWljLkNpdGF2aSIsIkxpbmtlZFJlc291cmNlVHlwZSI6NSwiT3JpZ2luYWxTdHJpbmciOiJodHRwczovL3d3dy5lbWVyYWxkLmNvbS9pbnNpZ2h0L2NvbnRlbnQvZG9pLzEwLjExMDgvSkhMU0NNLTExLTIwMjAtMDEwNC9mdWxsL2h0bWwiLCJVcmlTdHJpbmciOiJodHRwczovL3d3dy5lbWVyYWxkLmNvbS9pbnNpZ2h0L2NvbnRlbnQvZG9pLzEwLjExMDgvSkhMU0NNLTExLTIwMjAtMDEwNC9mdWxsL2h0bWwiLCJMaW5rZWRSZXNvdXJjZVN0YXR1cyI6OCwiUHJvcGVydGllcyI6eyIkaWQiOiIxMT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A0IiwiTW9kaWZpZWRCeSI6Il9BbmpvbXNob2FlIiwiSWQiOiI3MmZkOTAxNS01NGQ3LTRjODctOTVhZC1iMjg1NDhiOTczYmMiLCJNb2RpZmllZE9uIjoiMjAyMi0wMy0xMVQwNjozMzowNCIsIlByb2plY3QiOnsiJHJlZiI6IjUifX0seyIkaWQiOiIxMTUiLCIkdHlwZSI6IlN3aXNzQWNhZGVtaWMuQ2l0YXZpLkxvY2F0aW9uLCBTd2lzc0FjYWRlbWljLkNpdGF2aSIsIkFkZHJlc3MiOnsiJGlkIjoiMTE2IiwiJHR5cGUiOiJTd2lzc0FjYWRlbWljLkNpdGF2aS5MaW5rZWRSZXNvdXJjZSwgU3dpc3NBY2FkZW1pYy5DaXRhdmkiLCJMaW5rZWRSZXNvdXJjZVR5cGUiOjUsIk9yaWdpbmFsU3RyaW5nIjoiMTAuMTEwOC9KSExTQ00tMTEtMjAyMC0wMTA0IiwiVXJpU3RyaW5nIjoiaHR0cHM6Ly9kb2kub3JnLzEwLjExMDgvSkhMU0NNLTExLTIwMjAtMDEwNCIsIkxpbmtlZFJlc291cmNlU3RhdHVzIjo4LCJQcm9wZXJ0aWVzIjp7IiRpZCI6IjExNy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TEkiLCJJZCI6IjQ5MTc0NTBiLWM4ZWUtNDEwMi1iYzAzLTg4YzEzMzhjNjE4ZiIsIk1vZGlmaWVkT24iOiIyMDIyLTAzLTExVDA2OjE4OjQwIiwiUHJvamVjdCI6eyIkcmVmIjoiNSJ9fV0sIk51bWJlciI6IjMiLCJPbmxpbmVBZGRyZXNzIjoiaHR0cHM6Ly93d3cuc2NvcHVzLmNvbS9pbndhcmQvcmVjb3JkLnVyaT9laWQ9Mi1zMi4wLTg1MTIyODgyNDY3JmRvaT0xMC4xMTA4JTJmSkhMU0NNLTExLTIwMjAtMDEwNCZwYXJ0bmVySUQ9NDAmbWQ1PTNmOWQ0ZTFiZjE5ZWJiMzc2MThhNjJkNDQxODYxOTJkIiwiT3JnYW5pemF0aW9ucyI6W10sIk90aGVyc0ludm9sdmVkIjpbXSwiUGFnZUNvdW50IjoiMjIiLCJQYWdlUmFuZ2UiOiI8c3A+XHJcbiAgPG4+MzgyPC9uPlxyXG4gIDxpbj50cnVlPC9pbj5cclxuICA8b3M+MzgyPC9vcz5cclxuICA8cHM+MzgyPC9wcz5cclxuPC9zcD5cclxuPGVwPlxyXG4gIDxuPjQwMzwvbj5cclxuICA8aW4+dHJ1ZTwvaW4+XHJcbiAgPG9zPjQwMzwvb3M+XHJcbiAgPHBzPjQwMzwvcHM+XHJcbjwvZXA+XHJcbjxvcz4zODItNDAzPC9vcz4iLCJQZXJpb2RpY2FsIjp7IiRyZWYiOiIyMiJ9LCJQdWJsaXNoZXJzIjpbeyIkcmVmIjoiMjMifV0sIlF1b3RhdGlvbnMiOltdLCJSZWZlcmVuY2VUeXBlIjoiSm91cm5hbEFydGljbGUiLCJTaG9ydFRpdGxlIjoiS2FybCwgU2Nob2x6IEthcmwgMjAyMiDigJMgSHVtYW4gcmlnaHRzIGZvciByZWZ1Z2VlcyIsIlNob3J0VGl0bGVVcGRhdGVUeXBlIjowLCJTb3VyY2VPZkJpYmxpb2dyYXBoaWNJbmZvcm1hdGlvbiI6IkNyb3NzUmVmIiwiU3RhdGljSWRzIjpbIjU3ODJkNWM2LThiOWMtNGQ2Ny1hZDgzLTRmMmYyOThhYmUwMCJdLCJUYWJsZU9mQ29udGVudHNDb21wbGV4aXR5IjowLCJUYWJsZU9mQ29udGVudHNTb3VyY2VUZXh0Rm9ybWF0IjowLCJUYXNrcyI6W10sIlRpdGxlIjoiSHVtYW4gcmlnaHRzIGZvciByZWZ1Z2VlczogZW5oYW5jaW5nIHN1c3RhaW5hYmxlIGh1bWFuaXRhcmlhbiBzdXBwbHkgY2hhaW4gdG8gZ3VhcmFudGVlIGEgaGVhbHRoIGVudmlyb25tZW50IGluIHJlZnVnZWUgc2V0dGxlbWVudHMiLCJUcmFuc2xhdG9ycyI6W10sIlZvbHVtZSI6IjEyIiwiWWVhciI6IjIwMjIiLCJZZWFyUmVzb2x2ZWQiOiIyMDIyIiwiQ3JlYXRlZEJ5IjoiX0Fuam9tc2hvYWUiLCJDcmVhdGVkT24iOiIyMDIyLTAxLTMwVDA0OjU0OjUzIiwiTW9kaWZpZWRCeSI6Il9BTEkiLCJJZCI6IjNlZGRkMTA1LTBkNDMtNDg4ZS04YmVjLTZlZGMyOTZlMWIyNiIsIk1vZGlmaWVkT24iOiIyMDIyLTA5LTI4VDEzOjI0OjIzIiwiUHJvamVjdCI6eyIkcmVmIjoiNSJ9fSwiVXNlTnVtYmVyaW5nVHlwZU9mUGFyZW50RG9jdW1lbnQiOmZhbHNlfSx7IiRpZCI6IjExOCIsIiR0eXBlIjoiU3dpc3NBY2FkZW1pYy5DaXRhdmkuQ2l0YXRpb25zLldvcmRQbGFjZWhvbGRlckVudHJ5LCBTd2lzc0FjYWRlbWljLkNpdGF2aSIsIklkIjoiZmU3MDNlMzMtZDA1NC00YjEyLTgyZGQtYTQ1ZWNkYWIzMTc5IiwiUmVmZXJlbmNlSWQiOiJkMTA1NmNlNS0yMDVkLTQwYmMtOTZhZC1kZWJiZmM4NDAzZmIiLCJCaWJPbmx5Ijp0cnVlLCJSZWZlcmVuY2UiOnsiJGlkIjoiMTE5IiwiJHR5cGUiOiJTd2lzc0FjYWRlbWljLkNpdGF2aS5SZWZlcmVuY2UsIFN3aXNzQWNhZGVtaWMuQ2l0YXZpIiwiQWJzdHJhY3RDb21wbGV4aXR5IjowLCJBYnN0cmFjdFNvdXJjZVRleHRGb3JtYXQiOjAsIkF1dGhvcnMiOlt7IiRpZCI6IjEyMCIsIiR0eXBlIjoiU3dpc3NBY2FkZW1pYy5DaXRhdmkuUGVyc29uLCBTd2lzc0FjYWRlbWljLkNpdGF2aSIsIkZpcnN0TmFtZSI6IkFtbWFyIiwiTGFzdE5hbWUiOiJKaWxhbmkiLCJQcm90ZWN0ZWQiOmZhbHNlLCJTZXgiOjAsIkNyZWF0ZWRCeSI6Il9BTEkiLCJDcmVhdGVkT24iOiIyMDIyLTA1LTA4VDA1OjU5OjQ5IiwiTW9kaWZpZWRCeSI6Il9BTEkiLCJJZCI6IjM4ZjEyM2M4LTUzMzItNDQ3OC05NTQyLWM0MWIxZTcyNDliOSIsIk1vZGlmaWVkT24iOiIyMDIyLTA1LTA4VDA1OjU5OjQ5IiwiUHJvamVjdCI6eyIkcmVmIjoiNSJ9fSx7IiRpZCI6IjEyMSIsIiR0eXBlIjoiU3dpc3NBY2FkZW1pYy5DaXRhdmkuUGVyc29uLCBTd2lzc0FjYWRlbWljLkNpdGF2aSIsIkZpcnN0TmFtZSI6IllvdXNhZiIsIkxhc3ROYW1lIjoiQWxpIiwiUHJvdGVjdGVkIjpmYWxzZSwiU2V4IjowLCJDcmVhdGVkQnkiOiJfQUxJIiwiQ3JlYXRlZE9uIjoiMjAyMi0wNS0wOFQwNTo1OTo0OSIsIk1vZGlmaWVkQnkiOiJfQUxJIiwiSWQiOiJhYjU3M2M5Yy1lZmEyLTQxNDMtOTQ2MS1kN2Q0ODdhNGNmOWYiLCJNb2RpZmllZE9uIjoiMjAyMi0wNS0wOFQwNTo1OTo0OSIsIlByb2plY3QiOnsiJHJlZiI6IjUifX0seyIkaWQiOiIxMjIiLCIkdHlwZSI6IlN3aXNzQWNhZGVtaWMuQ2l0YXZpLlBlcnNvbiwgU3dpc3NBY2FkZW1pYy5DaXRhdmkiLCJGaXJzdE5hbWUiOiJNdWhhbW1hZCIsIkxhc3ROYW1lIjoiS2hhbiIsIk1pZGRsZU5hbWUiOiJXYXNlZW0iLCJQcm90ZWN0ZWQiOmZhbHNlLCJTZXgiOjIsIkNyZWF0ZWRCeSI6Il9BTEkiLCJDcmVhdGVkT24iOiIyMDIyLTA1LTA4VDA1OjU5OjQ5IiwiTW9kaWZpZWRCeSI6Il9BTEkiLCJJZCI6Ijk4NzI1YjY4LTllMmItNDE0NS04NWE0LTNmM2UyNDkzMDA1MyIsIk1vZGlmaWVkT24iOiIyMDIyLTA1LTA4VDA1OjU5OjQ5IiwiUHJvamVjdCI6eyIkcmVmIjoiNSJ9fV0sIkNpdGF0aW9uS2V5IjoiSmlsYW5pIGV0IGFsLiAyMDE4IiwiQ2l0YXRpb25LZXlVcGRhdGVUeXBlIjowLCJDb2xsYWJvcmF0b3JzIjpbXSwiQ3VzdG9tRmllbGQxIjoiMTAiLCJDdXN0b21GaWVsZDIiOiJFbXBpcmljYWwiLCJDdXN0b21GaWVsZDMiOiJTdWRkZW4tb25zZXQiLCJDdXN0b21GaWVsZDQiOiJEaXNhc3RlciByZWxpZWYiLCJDdXN0b21GaWVsZDUiOiJSZXNwb25zZSIsIkN1c3RvbUZpZWxkNiI6IlN1cnZleSIsIkN1c3RvbUZpZWxkNyI6Ik5vdCBTcGVjaWZpYyIsIkN1c3RvbUZpZWxkOCI6Ik5vdCBTcGVjaWZpYyIsIkN1c3RvbUZpZWxkOSI6IlBha2lzdGFuIiwiRG9pIjoiMTAuMTUwNC9JSkJQU0NNLjIwMTguMDkzMzE5IiwiRWRpdG9ycyI6W10sIkV2YWx1YXRpb25Db21wbGV4aXR5IjowLCJFdmFsdWF0aW9uU291cmNlVGV4dEZvcm1hdCI6MCwiR3JvdXBzIjpbeyIkcmVmIjoiMTA4In0seyIkcmVmIjoiOSJ9XSwiSGFzTGFiZWwxIjp0cnVlLCJIYXNMYWJlbDIiOmZhbHNlLCJLZXl3b3JkcyI6W10sIkxvY2F0aW9ucyI6W3siJGlkIjoiMTIzIiwiJHR5cGUiOiJTd2lzc0FjYWRlbWljLkNpdGF2aS5Mb2NhdGlvbiwgU3dpc3NBY2FkZW1pYy5DaXRhdmkiLCJBZGRyZXNzIjp7IiRpZCI6IjEyNCIsIiR0eXBlIjoiU3dpc3NBY2FkZW1pYy5DaXRhdmkuTGlua2VkUmVzb3VyY2UsIFN3aXNzQWNhZGVtaWMuQ2l0YXZpIiwiTGlua2VkUmVzb3VyY2VUeXBlIjo1LCJPcmlnaW5hbFN0cmluZyI6Imh0dHBzOi8vd3d3LnNjb3B1cy5jb20vaW53YXJkL3JlY29yZC51cmk/ZWlkPTItczIuMC04NTExNjI3MjIzMCZkb2k9MTAuMTUwNCUyZklKQlBTQ00uMjAxOC4wOTMzMTkmcGFydG5lcklEPTQwJm1kNT0zNTI4MzkxMGQzYzNhN2VkNmIwODA3Yzk0ZDFkM2EzMSIsIlVyaVN0cmluZyI6Imh0dHBzOi8vd3d3LnNjb3B1cy5jb20vaW53YXJkL3JlY29yZC51cmk/ZWlkPTItczIuMC04NTExNjI3MjIzMCZkb2k9MTAuMTUwNCUyZklKQlBTQ00uMjAxOC4wOTMzMTkmcGFydG5lcklEPTQwJm1kNT0zNTI4MzkxMGQzYzNhN2VkNmIwODA3Yzk0ZDFkM2EzMSIsIkxpbmtlZFJlc291cmNlU3RhdHVzIjo4LCJQcm9wZXJ0aWVzIjp7IiRpZCI6IjEyN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1MSwiQ3JlYXRlZEJ5IjoiX0Fuam9tc2hvYWUiLCJDcmVhdGVkT24iOiIyMDIyLTAxLTMwVDA0OjMxOjM4IiwiTW9kaWZpZWRCeSI6Il9BbmpvbXNob2FlIiwiSWQiOiJmNWM5MDY1OS00ODIwLTQxOWYtYjQwMS03NTZiZTM4YmNhMTAiLCJNb2RpZmllZE9uIjoiMjAyMi0wMS0zMFQwNDozMTozOCIsIlByb2plY3QiOnsiJHJlZiI6IjUifX0seyIkaWQiOiIxMjYiLCIkdHlwZSI6IlN3aXNzQWNhZGVtaWMuQ2l0YXZpLkxvY2F0aW9uLCBTd2lzc0FjYWRlbWljLkNpdGF2aSIsIkFkZHJlc3MiOnsiJGlkIjoiMTI3IiwiJHR5cGUiOiJTd2lzc0FjYWRlbWljLkNpdGF2aS5MaW5rZWRSZXNvdXJjZSwgU3dpc3NBY2FkZW1pYy5DaXRhdmkiLCJMaW5rZWRSZXNvdXJjZVR5cGUiOjUsIk9yaWdpbmFsU3RyaW5nIjoiMTAuMTUwNC9JSkJQU0NNLjIwMTguMDkzMzE5IiwiVXJpU3RyaW5nIjoiaHR0cHM6Ly9kb2kub3JnLzEwLjE1MDQvSUpCUFNDTS4yMDE4LjA5MzMxOSIsIkxpbmtlZFJlc291cmNlU3RhdHVzIjo4LCJQcm9wZXJ0aWVzIjp7IiRpZCI6IjEy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MxOjM4IiwiTW9kaWZpZWRCeSI6Il9BbmpvbXNob2FlIiwiSWQiOiJiMDBiOTU2OC1jZjViLTRiMzEtOWFhNS0yY2RhNzI5MTRjNzQiLCJNb2RpZmllZE9uIjoiMjAyMi0wMS0zMFQwNDozMTozOCIsIlByb2plY3QiOnsiJHJlZiI6IjUifX1dLCJOdW1iZXIiOiIxIiwiTnVtYmVyT2ZWb2x1bWVzIjoiOTMzMTkiLCJPbmxpbmVBZGRyZXNzIjoiaHR0cHM6Ly93d3cuc2NvcHVzLmNvbS9pbndhcmQvcmVjb3JkLnVyaT9laWQ9Mi1zMi4wLTg1MTE2MjcyMjMwJmRvaT0xMC4xNTA0JTJmSUpCUFNDTS4yMDE4LjA5MzMxOSZwYXJ0bmVySUQ9NDAmbWQ1PTM1MjgzOTEwZDNjM2E3ZWQ2YjA4MDdjOTRkMWQzYTMxIiwiT3JnYW5pemF0aW9ucyI6W10sIk90aGVyc0ludm9sdmVkIjpbXSwiUGFnZVJhbmdlIjoiPHNwPlxyXG4gIDxuPjQ5PC9uPlxyXG4gIDxpbj50cnVlPC9pbj5cclxuICA8b3M+NDk8L29zPlxyXG4gIDxwcz40OTwvcHM+XHJcbjwvc3A+XHJcbjxvcz40OTwvb3M+IiwiUGVyaW9kaWNhbCI6eyIkaWQiOiIxMjkiLCIkdHlwZSI6IlN3aXNzQWNhZGVtaWMuQ2l0YXZpLlBlcmlvZGljYWwsIFN3aXNzQWNhZGVtaWMuQ2l0YXZpIiwiTmFtZSI6IkludGVybmF0aW9uYWwgSm91cm5hbCBvZiBCdXNpbmVzcyBQZXJmb3JtYW5jZSBhbmQgU3VwcGx5IENoYWluIE1vZGVsbGluZyIsIlBhZ2luYXRpb24iOjAsIlByb3RlY3RlZCI6ZmFsc2UsIkNyZWF0ZWRCeSI6Il9BbmpvbXNob2FlIiwiQ3JlYXRlZE9uIjoiMjAyMi0wMS0zMFQwNDozMTozOCIsIk1vZGlmaWVkQnkiOiJfQW5qb21zaG9hZSIsIklkIjoiNzAxM2Y2NGMtZmVmMy00ZWZjLTk3ZDktYTFmYzZhNGFhOGI1IiwiTW9kaWZpZWRPbiI6IjIwMjItMDEtMzBUMDQ6MzE6MzgiLCJQcm9qZWN0Ijp7IiRyZWYiOiI1In19LCJQdWJsaXNoZXJzIjpbeyIkcmVmIjoiNjQifV0sIlF1b3RhdGlvbnMiOltdLCJSZWZlcmVuY2VUeXBlIjoiSm91cm5hbEFydGljbGUiLCJTaG9ydFRpdGxlIjoiSmlsYW5pLCBBbGkgZXQgYWwuIDIwMTgg4oCTIEdyZWVuaW5nIG9mIGh1bWFuaXRhcmlhbiBzdXBwbHkgY2hhaW4iLCJTaG9ydFRpdGxlVXBkYXRlVHlwZSI6MCwiU291cmNlT2ZCaWJsaW9ncmFwaGljSW5mb3JtYXRpb24iOiJDcm9zc1JlZiIsIlN0YXRpY0lkcyI6WyIwN2IzZmJmZS0yYTM5LTRlODEtODBmMC0zNjA2ZjUyOTBhOTEiXSwiVGFibGVPZkNvbnRlbnRzQ29tcGxleGl0eSI6MCwiVGFibGVPZkNvbnRlbnRzU291cmNlVGV4dEZvcm1hdCI6MCwiVGFza3MiOltdLCJUaXRsZSI6IkdyZWVuaW5nIG9mIGh1bWFuaXRhcmlhbiBzdXBwbHkgY2hhaW4gd2l0aCBmb2N1cyBvbiBsb2dpc3RpY3MiLCJUcmFuc2xhdG9ycyI6W10sIlZvbHVtZSI6IjEwIiwiWWVhciI6IjIwMTgiLCJZZWFyUmVzb2x2ZWQiOiIyMDE4IiwiQ3JlYXRlZEJ5IjoiX0Fuam9tc2hvYWUiLCJDcmVhdGVkT24iOiIyMDIyLTAxLTMwVDA0OjMxOjM4IiwiTW9kaWZpZWRCeSI6Il9BTEkiLCJJZCI6ImQxMDU2Y2U1LTIwNWQtNDBiYy05NmFkLWRlYmJmYzg0MDNmYiIsIk1vZGlmaWVkT24iOiIyMDIyLTExLTA5VDA0OjQ0OjAyIiwiUHJvamVjdCI6eyIkcmVmIjoiNSJ9fSwiVXNlTnVtYmVyaW5nVHlwZU9mUGFyZW50RG9jdW1lbnQiOmZhbHNlfSx7IiRpZCI6IjEzMCIsIiR0eXBlIjoiU3dpc3NBY2FkZW1pYy5DaXRhdmkuQ2l0YXRpb25zLldvcmRQbGFjZWhvbGRlckVudHJ5LCBTd2lzc0FjYWRlbWljLkNpdGF2aSIsIklkIjoiYTdjNjMyMzktZDU3Yi00ZjE1LWI5NTQtODViYWUyNmE0YjY5IiwiUmVmZXJlbmNlSWQiOiJlZjBiZjk0Mi0zNjYzLTRmZWEtODYwNC03OTFkZWMzMTJhNzAiLCJCaWJPbmx5Ijp0cnVlLCJSZWZlcmVuY2UiOnsiJGlkIjoiMTMxIiwiJHR5cGUiOiJTd2lzc0FjYWRlbWljLkNpdGF2aS5SZWZlcmVuY2UsIFN3aXNzQWNhZGVtaWMuQ2l0YXZpIiwiQWJzdHJhY3RDb21wbGV4aXR5IjowLCJBYnN0cmFjdFNvdXJjZVRleHRGb3JtYXQiOjAsIkF1dGhvcnMiOlt7IiRpZCI6IjEzMiIsIiR0eXBlIjoiU3dpc3NBY2FkZW1pYy5DaXRhdmkuUGVyc29uLCBTd2lzc0FjYWRlbWljLkNpdGF2aSIsIkZpcnN0TmFtZSI6IkFtaXIiLCJMYXN0TmFtZSI6IkphbWFsaSIsIlByb3RlY3RlZCI6ZmFsc2UsIlNleCI6MCwiQ3JlYXRlZEJ5IjoiX0FMSSIsIkNyZWF0ZWRPbiI6IjIwMjItMDMtMTZUMTY6MTM6NTQiLCJNb2RpZmllZEJ5IjoiX0FMSSIsIklkIjoiNWI2NDFlZmUtYWI5MS00M2RiLTk1ZWEtZTliOWY1OGNhZDU3IiwiTW9kaWZpZWRPbiI6IjIwMjItMDMtMTZUMTY6MTM6NTQiLCJQcm9qZWN0Ijp7IiRyZWYiOiI1In19LHsiJGlkIjoiMTMzIiwiJHR5cGUiOiJTd2lzc0FjYWRlbWljLkNpdGF2aS5QZXJzb24sIFN3aXNzQWNhZGVtaWMuQ2l0YXZpIiwiRmlyc3ROYW1lIjoiQW1pcmhvc3NlaW4iLCJMYXN0TmFtZSI6IlJhbmpiYXIiLCJQcm90ZWN0ZWQiOmZhbHNlLCJTZXgiOjAsIkNyZWF0ZWRCeSI6Il9BTEkiLCJDcmVhdGVkT24iOiIyMDIyLTAzLTE2VDE2OjEzOjU0IiwiTW9kaWZpZWRCeSI6Il9BTEkiLCJJZCI6ImZkNTRhZmQ4LTNkYTQtNDYwOS1iMzA2LWQxZmViY2FlYTY5OCIsIk1vZGlmaWVkT24iOiIyMDIyLTAzLTE2VDE2OjEzOjU0IiwiUHJvamVjdCI6eyIkcmVmIjoiNSJ9fSx7IiRpZCI6IjEzNCIsIiR0eXBlIjoiU3dpc3NBY2FkZW1pYy5DaXRhdmkuUGVyc29uLCBTd2lzc0FjYWRlbWljLkNpdGF2aSIsIkZpcnN0TmFtZSI6IkphZmFyIiwiTGFzdE5hbWUiOiJIZXlkYXJpIiwiUHJvdGVjdGVkIjpmYWxzZSwiU2V4IjowLCJDcmVhdGVkQnkiOiJfQUxJIiwiQ3JlYXRlZE9uIjoiMjAyMi0wMy0xNlQxNjoxMzo1NCIsIk1vZGlmaWVkQnkiOiJfQUxJIiwiSWQiOiI2NmQ2YjI2MS05YjExLTRhNmItOGQwYy1mNzBmZjk2N2YwM2MiLCJNb2RpZmllZE9uIjoiMjAyMi0wMy0xNlQxNjoxMzo1NCIsIlByb2plY3QiOnsiJHJlZiI6IjUifX0seyIkaWQiOiIxMzUiLCIkdHlwZSI6IlN3aXNzQWNhZGVtaWMuQ2l0YXZpLlBlcnNvbiwgU3dpc3NBY2FkZW1pYy5DaXRhdmkiLCJGaXJzdE5hbWUiOiJTaW5hIiwiTGFzdE5hbWUiOiJOYXllcmkiLCJQcm90ZWN0ZWQiOmZhbHNlLCJTZXgiOjAsIkNyZWF0ZWRCeSI6Il9BTEkiLCJDcmVhdGVkT24iOiIyMDIyLTAzLTEyVDA1OjAwOjAwIiwiTW9kaWZpZWRCeSI6Il9BTEkiLCJJZCI6ImMyYjA1ZTMwLTRkOWQtNDg3Mi05ZmEzLThhN2I2N2E2OGM5YyIsIk1vZGlmaWVkT24iOiIyMDIyLTAzLTEyVDA1OjAwOjAwIiwiUHJvamVjdCI6eyIkcmVmIjoiNSJ9fV0sIkNpdGF0aW9uS2V5IjoiSmFtYWxpIGV0IGFsLiAyMDIxIiwiQ2l0YXRpb25LZXlVcGRhdGVUeXBlIjowLCJDb2xsYWJvcmF0b3JzIjpbXSwiQ3VzdG9tRmllbGQxIjoiNiIsIkN1c3RvbUZpZWxkMiI6IkFuYWx5dGljYWwiLCJDdXN0b21GaWVsZDMiOiJTdWRkZW4tb25zZXQiLCJDdXN0b21GaWVsZDQiOiJEaXNhc3RlciByZWxpZWYiLCJDdXN0b21GaWVsZDUiOiJSZXNwb25zZSIsIkN1c3RvbUZpZWxkNiI6IkFuYWx5dGljYWwgbW9kZWxpbmciLCJDdXN0b21GaWVsZDciOiJFY29ub21pYytFbnZpcm9tZW50YWwrU29jaWFsIiwiQ3VzdG9tRmllbGQ4IjoiT3B0aW1pemF0aW9uIiwiQ3VzdG9tRmllbGQ5IjoiSXJhbiIsIkRvaSI6IjEwLjEwMDcvczEwNDc5LTAyMS0wNDAxNC0yIiwiRWRpdG9ycyI6W10sIkV2YWx1YXRpb25Db21wbGV4aXR5IjowLCJFdmFsdWF0aW9uU291cmNlVGV4dEZvcm1hdCI6MCwiR3JvdXBzIjpbeyIkcmVmIjoiOSJ9XSwiSGFzTGFiZWwxIjpmYWxzZSwiSGFzTGFiZWwyIjpmYWxzZSwiS2V5d29yZHMiOltdLCJMb2NhdGlvbnMiOlt7IiRpZCI6IjEzNiIsIiR0eXBlIjoiU3dpc3NBY2FkZW1pYy5DaXRhdmkuTG9jYXRpb24sIFN3aXNzQWNhZGVtaWMuQ2l0YXZpIiwiQWRkcmVzcyI6eyIkaWQiOiIxMzciLCIkdHlwZSI6IlN3aXNzQWNhZGVtaWMuQ2l0YXZpLkxpbmtlZFJlc291cmNlLCBTd2lzc0FjYWRlbWljLkNpdGF2aSIsIkxpbmtlZFJlc291cmNlVHlwZSI6NSwiT3JpZ2luYWxTdHJpbmciOiIxMC4xMDA3L3MxMDQ3OS0wMjEtMDQwMTQtMiIsIlVyaVN0cmluZyI6Imh0dHBzOi8vZG9pLm9yZy8xMC4xMDA3L3MxMDQ3OS0wMjEtMDQwMTQtMiIsIkxpbmtlZFJlc291cmNlU3RhdHVzIjo4LCJQcm9wZXJ0aWVzIjp7IiRpZCI6IjEz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MtMTZUMTY6MTM6NTQiLCJNb2RpZmllZEJ5IjoiX0FMSSIsIklkIjoiNWViN2FlNzYtMDY4ZC00ZmZjLWE2YjgtNGZmYjQ4YTM2NGE0IiwiTW9kaWZpZWRPbiI6IjIwMjItMDMtMTZUMTY6MTM6NTQiLCJQcm9qZWN0Ijp7IiRyZWYiOiI1In19XSwiT3JnYW5pemF0aW9ucyI6W10sIk90aGVyc0ludm9sdmVkIjpbXSwiUGVyaW9kaWNhbCI6eyIkaWQiOiIxMzkiLCIkdHlwZSI6IlN3aXNzQWNhZGVtaWMuQ2l0YXZpLlBlcmlvZGljYWwsIFN3aXNzQWNhZGVtaWMuQ2l0YXZpIiwiRWlzc24iOiIxNTcyLTkzMzgiLCJJc3NuIjoiMDI1NC01MzMwIiwiTmFtZSI6IkFubmFscyBvZiBPcGVyYXRpb25zIFJlc2VhcmNoIiwiUGFnaW5hdGlvbiI6MCwiUHJvdGVjdGVkIjpmYWxzZSwiU3RhbmRhcmRBYmJyZXZpYXRpb24iOiJBbm4gT3BlciBSZXMiLCJDcmVhdGVkQnkiOiJfQUxJIiwiQ3JlYXRlZE9uIjoiMjAyMi0wMy0xNlQxNjoxMjozOCIsIk1vZGlmaWVkQnkiOiJfQUxJIiwiSWQiOiI4ZGQ0Y2Q3OC0zMWI2LTRjMzItYjU5ZS0yN2RhNjhjMDU2NWIiLCJNb2RpZmllZE9uIjoiMjAyMi0wMy0xNlQxNjoxMjozOCIsIlByb2plY3QiOnsiJHJlZiI6IjUifX0sIlB1Ymxpc2hlcnMiOlt7IiRyZWYiOiIxMDMifV0sIlF1b3RhdGlvbnMiOltdLCJSZWZlcmVuY2VUeXBlIjoiSm91cm5hbEFydGljbGUiLCJTaG9ydFRpdGxlIjoiSmFtYWxpLCBSYW5qYmFyIGV0IGFsLiAyMDIxIOKAkyBBIG11bHRpLW9iamVjdGl2ZSBzdG9jaGFzdGljIHByb2dyYW1taW5nIG1vZGVsIiwiU2hvcnRUaXRsZVVwZGF0ZVR5cGUiOjAsIlNvdXJjZU9mQmlibGlvZ3JhcGhpY0luZm9ybWF0aW9uIjoiQ3Jvc3NSZWYiLCJTdGF0aWNJZHMiOlsiZDdlOTQzZjAtNTA0MS00NDBmLTlhOWUtNTI0ZjViZjY2OTQwIl0sIlRhYmxlT2ZDb250ZW50c0NvbXBsZXhpdHkiOjAsIlRhYmxlT2ZDb250ZW50c1NvdXJjZVRleHRGb3JtYXQiOjAsIlRhc2tzIjpbXSwiVGl0bGUiOiJBIG11bHRpLW9iamVjdGl2ZSBzdG9jaGFzdGljIHByb2dyYW1taW5nIG1vZGVsIHRvIGNvbmZpZ3VyZSBhIHN1c3RhaW5hYmxlIGh1bWFuaXRhcmlhbiBsb2dpc3RpY3MgY29uc2lkZXJpbmcgZGVwcml2YXRpb24gY29zdCBhbmQgcGF0aWVudCBzZXZlcml0eSIsIlRyYW5zbGF0b3JzIjpbXSwiWWVhciI6IjIwMjEiLCJZZWFyUmVzb2x2ZWQiOiIyMDIxIiwiQ3JlYXRlZEJ5IjoiX0FMSSIsIkNyZWF0ZWRPbiI6IjIwMjItMDMtMTZUMTY6MTM6NTQiLCJNb2RpZmllZEJ5IjoiX0FMSSIsIklkIjoiZWYwYmY5NDItMzY2My00ZmVhLTg2MDQtNzkxZGVjMzEyYTcwIiwiTW9kaWZpZWRPbiI6IjIwMjItMTAtMzFUMDU6MjI6MjYiLCJQcm9qZWN0Ijp7IiRyZWYiOiI1In19LCJVc2VOdW1iZXJpbmdUeXBlT2ZQYXJlbnREb2N1bWVudCI6ZmFsc2V9LHsiJGlkIjoiMTQwIiwiJHR5cGUiOiJTd2lzc0FjYWRlbWljLkNpdGF2aS5DaXRhdGlvbnMuV29yZFBsYWNlaG9sZGVyRW50cnksIFN3aXNzQWNhZGVtaWMuQ2l0YXZpIiwiSWQiOiI4MjYyZDlkOC03MDQ2LTRlMzItOTJiYS02YjVmY2VmN2YzYWEiLCJSZWZlcmVuY2VJZCI6IjU5N2EyNGVmLTZhZmYtNDY5NC05MzBkLWQ1NzY0ZTUwMjEwYiIsIkJpYk9ubHkiOnRydWUsIlJlZmVyZW5jZSI6eyIkaWQiOiIxNDEiLCIkdHlwZSI6IlN3aXNzQWNhZGVtaWMuQ2l0YXZpLlJlZmVyZW5jZSwgU3dpc3NBY2FkZW1pYy5DaXRhdmkiLCJBYnN0cmFjdENvbXBsZXhpdHkiOjAsIkFic3RyYWN0U291cmNlVGV4dEZvcm1hdCI6MCwiQXV0aG9ycyI6W3siJGlkIjoiMTQyIiwiJHR5cGUiOiJTd2lzc0FjYWRlbWljLkNpdGF2aS5QZXJzb24sIFN3aXNzQWNhZGVtaWMuQ2l0YXZpIiwiRmlyc3ROYW1lIjoiU2hlcndhdCIsIkxhc3ROYW1lIjoiSWJyYWhpbSIsIk1pZGRsZU5hbWUiOiJFbHdhbiIsIlByb3RlY3RlZCI6ZmFsc2UsIlNleCI6MCwiQ3JlYXRlZEJ5IjoiX0FMSSIsIkNyZWF0ZWRPbiI6IjIwMjItMDgtMjJUMTA6Mzc6MTYiLCJNb2RpZmllZEJ5IjoiX0FMSSIsIklkIjoiNjM1MjBmNGQtNDU0ZC00YzZjLWEwMTYtZmM1YjA0YmU0ZWUxIiwiTW9kaWZpZWRPbiI6IjIwMjItMDgtMjJUMTA6Mzc6MTYiLCJQcm9qZWN0Ijp7IiRyZWYiOiI1In19LHsiJGlkIjoiMTQzIiwiJHR5cGUiOiJTd2lzc0FjYWRlbWljLkNpdGF2aS5QZXJzb24sIFN3aXNzQWNhZGVtaWMuQ2l0YXZpIiwiRmlyc3ROYW1lIjoiUmFnaGRhIiwiTGFzdE5hbWUiOiJFbCBFYnJhc2hpIiwiUHJvdGVjdGVkIjpmYWxzZSwiU2V4IjowLCJDcmVhdGVkQnkiOiJfQUxJIiwiQ3JlYXRlZE9uIjoiMjAyMi0wOC0yMlQxMDozNzoxNiIsIk1vZGlmaWVkQnkiOiJfQUxJIiwiSWQiOiIzMmU2MGRjNy1mMjFlLTQzYmEtOGRmNS05YTIxY2QyY2EyMzQiLCJNb2RpZmllZE9uIjoiMjAyMi0wOC0yMlQxMDozNzoxNiIsIlByb2plY3QiOnsiJHJlZiI6IjUifX1dLCJDaXRhdGlvbktleVVwZGF0ZVR5cGUiOjAsIkNvbGxhYm9yYXRvcnMiOltdLCJDdXN0b21GaWVsZDEiOiIxNSIsIkN1c3RvbUZpZWxkMiI6IkVtcGlyaWNhbCIsIkN1c3RvbUZpZWxkMyI6IlNsb3ctb25zZXQiLCJDdXN0b21GaWVsZDQiOiJEZXZlbG9wbWVudCBhaWQiLCJDdXN0b21GaWVsZDUiOiJSZWNvdmVyeSIsIkN1c3RvbUZpZWxkNiI6IkNhc2Ugc3R1ZHkiLCJDdXN0b21GaWVsZDciOiJTb2NpYWwrRWNvbm9taWMiLCJDdXN0b21GaWVsZDgiOiJTb2NpYWwgZW50cmVwcmVuZXVyc2hpcCB0aGVvcnkiLCJDdXN0b21GaWVsZDkiOiJFZ3lwdCIsIkRvaSI6IjEwLjExMDgvSkhMU0NNLTA5LTIwMTYtMDAzNSIsIkVkaXRvcnMiOltdLCJFdmFsdWF0aW9uQ29tcGxleGl0eSI6MCwiRXZhbHVhdGlvblNvdXJjZVRleHRGb3JtYXQiOjAsIkdyb3VwcyI6W10sIkhhc0xhYmVsMSI6ZmFsc2UsIkhhc0xhYmVsMiI6dHJ1ZSwiS2V5d29yZHMiOltdLCJMb2NhdGlvbnMiOlt7IiRpZCI6IjE0NCIsIiR0eXBlIjoiU3dpc3NBY2FkZW1pYy5DaXRhdmkuTG9jYXRpb24sIFN3aXNzQWNhZGVtaWMuQ2l0YXZpIiwiQWRkcmVzcyI6eyIkaWQiOiIxNDUiLCIkdHlwZSI6IlN3aXNzQWNhZGVtaWMuQ2l0YXZpLkxpbmtlZFJlc291cmNlLCBTd2lzc0FjYWRlbWljLkNpdGF2aSIsIkxpbmtlZFJlc291cmNlVHlwZSI6NSwiT3JpZ2luYWxTdHJpbmciOiIxMC4xMTA4L0pITFNDTS0wOS0yMDE2LTAwMzUiLCJVcmlTdHJpbmciOiJodHRwczovL2RvaS5vcmcvMTAuMTEwOC9KSExTQ00tMDktMjAxNi0wMDM1IiwiTGlua2VkUmVzb3VyY2VTdGF0dXMiOjgsIlByb3BlcnRpZXMiOnsiJGlkIjoiMTQ2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yMlQxMDozNzoxNiIsIk1vZGlmaWVkQnkiOiJfQUxJIiwiSWQiOiJjNjIyMDJlNy1lMDdjLTQ0OTgtOGJjZi0zMjFhOTQxY2Q3ZTgiLCJNb2RpZmllZE9uIjoiMjAyMi0wOC0yMlQxMDozNzoxNiIsIlByb2plY3QiOnsiJHJlZiI6IjUifX1dLCJOdW1iZXIiOiIzIiwiT3JnYW5pemF0aW9ucyI6W10sIk90aGVyc0ludm9sdmVkIjpbXSwiUGFnZUNvdW50IjoiMjYiLCJQYWdlUmFuZ2UiOiI8c3A+XHJcbiAgPG4+MzI0PC9uPlxyXG4gIDxpbj50cnVlPC9pbj5cclxuICA8b3M+MzI0PC9vcz5cclxuICA8cHM+MzI0PC9wcz5cclxuPC9zcD5cclxuPGVwPlxyXG4gIDxuPjM0OTwvbj5cclxuICA8aW4+dHJ1ZTwvaW4+XHJcbiAgPG9zPjM0OTwvb3M+XHJcbiAgPHBzPjM0OTwvcHM+XHJcbjwvZXA+XHJcbjxvcz4zMjQtMzQ5PC9vcz4iLCJQZXJpb2RpY2FsIjp7IiRyZWYiOiIyMiJ9LCJQdWJsaXNoZXJzIjpbeyIkcmVmIjoiMjMifV0sIlF1b3RhdGlvbnMiOltdLCJSZWZlcmVuY2VUeXBlIjoiSm91cm5hbEFydGljbGUiLCJTaG9ydFRpdGxlIjoiSWJyYWhpbSwgRWwgRWJyYXNoaSAyMDE3IOKAkyBIb3cgc29jaWFsIGVudHJlcHJlbmV1cnNoaXAgY2FuIGJlIiwiU2hvcnRUaXRsZVVwZGF0ZVR5cGUiOjAsIlNvdXJjZU9mQmlibGlvZ3JhcGhpY0luZm9ybWF0aW9uIjoiQ3Jvc3NSZWYiLCJTdGF0aWNJZHMiOlsiZDFlY2FkODktYTc5Yy00ZjJlLWJiN2YtMTVjYmExNTAzNDQ0Il0sIlRhYmxlT2ZDb250ZW50c0NvbXBsZXhpdHkiOjAsIlRhYmxlT2ZDb250ZW50c1NvdXJjZVRleHRGb3JtYXQiOjAsIlRhc2tzIjpbXSwiVGl0bGUiOiJIb3cgc29jaWFsIGVudHJlcHJlbmV1cnNoaXAgY2FuIGJlIHVzZWZ1bCBpbiBsb25nLXRlcm0gcmVjb3ZlcnkgZm9sbG93aW5nIGRpc2FzdGVycyIsIlRyYW5zbGF0b3JzIjpbXSwiVm9sdW1lIjoiNyIsIlllYXIiOiIyMDE3IiwiWWVhclJlc29sdmVkIjoiMjAxNyIsIkNyZWF0ZWRCeSI6Il9BTEkiLCJDcmVhdGVkT24iOiIyMDIyLTA4LTIyVDEwOjM3OjE2IiwiTW9kaWZpZWRCeSI6Il9BbGkiLCJJZCI6IjU5N2EyNGVmLTZhZmYtNDY5NC05MzBkLWQ1NzY0ZTUwMjEwYiIsIk1vZGlmaWVkT24iOiIyMDIyLTEyLTI4VDExOjUwOjU4IiwiUHJvamVjdCI6eyIkcmVmIjoiNSJ9fSwiVXNlTnVtYmVyaW5nVHlwZU9mUGFyZW50RG9jdW1lbnQiOmZhbHNlfSx7IiRpZCI6IjE0NyIsIiR0eXBlIjoiU3dpc3NBY2FkZW1pYy5DaXRhdmkuQ2l0YXRpb25zLldvcmRQbGFjZWhvbGRlckVudHJ5LCBTd2lzc0FjYWRlbWljLkNpdGF2aSIsIklkIjoiMzUxMWNmNTMtMDEyYy00ZjE4LTgwMzYtYjgwMGUwMGNiMjVmIiwiUmVmZXJlbmNlSWQiOiIxN2Y4NTNlNS0yMzAwLTQ5OTgtODRkYS1mZTM5MDgwYjVjMWUiLCJCaWJPbmx5Ijp0cnVlLCJSZWZlcmVuY2UiOnsiJGlkIjoiMTQ4IiwiJHR5cGUiOiJTd2lzc0FjYWRlbWljLkNpdGF2aS5SZWZlcmVuY2UsIFN3aXNzQWNhZGVtaWMuQ2l0YXZpIiwiQWJzdHJhY3RDb21wbGV4aXR5IjowLCJBYnN0cmFjdFNvdXJjZVRleHRGb3JtYXQiOjAsIkF1dGhvcnMiOlt7IiRpZCI6IjE0OSIsIiR0eXBlIjoiU3dpc3NBY2FkZW1pYy5DaXRhdmkuUGVyc29uLCBTd2lzc0FjYWRlbWljLkNpdGF2aSIsIkZpcnN0TmFtZSI6IlRhbnppZCIsIkxhc3ROYW1lIjoiSGFzbmFpbiIsIlByb3RlY3RlZCI6ZmFsc2UsIlNleCI6MCwiQ3JlYXRlZEJ5IjoiX0FMSSIsIkNyZWF0ZWRPbiI6IjIwMjItMDktMDdUMDQ6MDY6MjEiLCJNb2RpZmllZEJ5IjoiX0FMSSIsIklkIjoiMDVlZDBkNDctODkzZi00NzBkLTllYjgtMzc0ZjhhNzViOWRkIiwiTW9kaWZpZWRPbiI6IjIwMjItMDktMDdUMDQ6MDY6MjEiLCJQcm9qZWN0Ijp7IiRyZWYiOiI1In19LHsiJGlkIjoiMTUwIiwiJHR5cGUiOiJTd2lzc0FjYWRlbWljLkNpdGF2aS5QZXJzb24sIFN3aXNzQWNhZGVtaWMuQ2l0YXZpIiwiRmlyc3ROYW1lIjoiSXJlbSIsIkxhc3ROYW1lIjoiU2VuZ3VsIE9yZ3V0IiwiUHJvdGVjdGVkIjpmYWxzZSwiU2V4IjowLCJDcmVhdGVkQnkiOiJfQUxJIiwiQ3JlYXRlZE9uIjoiMjAyMi0wOS0wN1QwNDowNjoyMSIsIk1vZGlmaWVkQnkiOiJfQUxJIiwiSWQiOiIyOWZlOGJiZi0xMWU0LTQ1MjUtYjUwNS1mM2YyN2ZlMDYyZDUiLCJNb2RpZmllZE9uIjoiMjAyMi0wOS0wN1QwNDowNjoyMSIsIlByb2plY3QiOnsiJHJlZiI6IjUifX0seyIkaWQiOiIxNTEiLCIkdHlwZSI6IlN3aXNzQWNhZGVtaWMuQ2l0YXZpLlBlcnNvbiwgU3dpc3NBY2FkZW1pYy5DaXRhdmkiLCJGaXJzdE5hbWUiOiJKdWxpZSIsIkxhc3ROYW1lIjoiSXZ5IiwiTWlkZGxlTmFtZSI6IlNpbW1vbnMiLCJQcm90ZWN0ZWQiOmZhbHNlLCJTZXgiOjAsIkNyZWF0ZWRCeSI6Il9BTEkiLCJDcmVhdGVkT24iOiIyMDIyLTA5LTA3VDA0OjA2OjIxIiwiTW9kaWZpZWRCeSI6Il9BTEkiLCJJZCI6ImYwMzg3NTBhLWFhNzYtNDU1MS1hODY3LTljZGM3ZjEwYzUxZCIsIk1vZGlmaWVkT24iOiIyMDIyLTA5LTA3VDA0OjA2OjIxIiwiUHJvamVjdCI6eyIkcmVmIjoiNSJ9fV0sIkNpdGF0aW9uS2V5VXBkYXRlVHlwZSI6MCwiQ29sbGFib3JhdG9ycyI6W10sIkN1c3RvbUZpZWxkMiI6IkFuYWx5dGljYWwiLCJDdXN0b21GaWVsZDMiOiJTbG93LW9uc2V0IiwiQ3VzdG9tRmllbGQ0IjoiRGV2ZWxvcG1lbnQgYWlkIiwiQ3VzdG9tRmllbGQ1IjoiUmVjb3ZlcnkiLCJDdXN0b21GaWVsZDYiOiJBbmFseXRpY2FsIG1vZGVsaW5nIiwiQ3VzdG9tRmllbGQ3IjoiU29jaWFsIiwiQ3VzdG9tRmllbGQ4IjoiTm90IFNwZWNpZmljIiwiQ3VzdG9tRmllbGQ5IjoiVW5pdGVkIFN0YXRlcyIsIkRvaSI6IjEwLjExMTEvcG9tcy4xMzU1MSIsIkVkaXRvcnMiOltdLCJFdmFsdWF0aW9uQ29tcGxleGl0eSI6MCwiRXZhbHVhdGlvblNvdXJjZVRleHRGb3JtYXQiOjAsIkdyb3VwcyI6W10sIkhhc0xhYmVsMSI6ZmFsc2UsIkhhc0xhYmVsMiI6ZmFsc2UsIktleXdvcmRzIjpbXSwiTG9jYXRpb25zIjpbeyIkaWQiOiIxNTIiLCIkdHlwZSI6IlN3aXNzQWNhZGVtaWMuQ2l0YXZpLkxvY2F0aW9uLCBTd2lzc0FjYWRlbWljLkNpdGF2aSIsIkFkZHJlc3MiOnsiJGlkIjoiMTUzIiwiJHR5cGUiOiJTd2lzc0FjYWRlbWljLkNpdGF2aS5MaW5rZWRSZXNvdXJjZSwgU3dpc3NBY2FkZW1pYy5DaXRhdmkiLCJMaW5rZWRSZXNvdXJjZVR5cGUiOjUsIk9yaWdpbmFsU3RyaW5nIjoiMTAuMTExMS9wb21zLjEzNTUxIiwiVXJpU3RyaW5nIjoiaHR0cHM6Ly9kb2kub3JnLzEwLjExMTEvcG9tcy4xMzU1MSIsIkxpbmtlZFJlc291cmNlU3RhdHVzIjo4LCJQcm9wZXJ0aWVzIjp7IiRpZCI6IjE1N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ktMDdUMDQ6MDY6MjEiLCJNb2RpZmllZEJ5IjoiX0FMSSIsIklkIjoiY2JjMzQyMzUtOTRjNi00NmMyLWExYjAtYzc4NTUwNzk2NzFhIiwiTW9kaWZpZWRPbiI6IjIwMjItMDktMDdUMDQ6MDY6MjEiLCJQcm9qZWN0Ijp7IiRyZWYiOiI1In19XSwiTnVtYmVyIjoiMTIiLCJPcmdhbml6YXRpb25zIjpbXSwiT3RoZXJzSW52b2x2ZWQiOltdLCJQYWdlQ291bnQiOiIyNiIsIlBhZ2VSYW5nZSI6IjxzcD5cclxuICA8bj40NDc1PC9uPlxyXG4gIDxpbj50cnVlPC9pbj5cclxuICA8b3M+NDQ3NTwvb3M+XHJcbiAgPHBzPjQ0NzU8L3BzPlxyXG48L3NwPlxyXG48ZXA+XHJcbiAgPG4+NDUwMDwvbj5cclxuICA8aW4+dHJ1ZTwvaW4+XHJcbiAgPG9zPjQ1MDA8L29zPlxyXG4gIDxwcz40NTAwPC9wcz5cclxuPC9lcD5cclxuPG9zPjQ0NzUtNDUwMDwvb3M+IiwiUGVyaW9kaWNhbCI6eyIkcmVmIjoiMzYifSwiUHVibGlzaGVycyI6W10sIlF1b3RhdGlvbnMiOltdLCJSZWZlcmVuY2VUeXBlIjoiSm91cm5hbEFydGljbGUiLCJTaG9ydFRpdGxlIjoiSGFzbmFpbiwgU2VuZ3VsIE9yZ3V0IGV0IGFsLiAyMDIxIOKAkyBFbGljaXRhdGlvbiBvZiBQcmVmZXJlbmNlIGFtb25nIE11bHRpcGxlIiwiU2hvcnRUaXRsZVVwZGF0ZVR5cGUiOjAsIlNvdXJjZU9mQmlibGlvZ3JhcGhpY0luZm9ybWF0aW9uIjoiQ3Jvc3NSZWYiLCJTdGF0aWNJZHMiOlsiOGUwZDA2NjYtZDJhNi00NjZhLWFhYWMtOTc5ZjM3YTU0M2NhIl0sIlRhYmxlT2ZDb250ZW50c0NvbXBsZXhpdHkiOjAsIlRhYmxlT2ZDb250ZW50c1NvdXJjZVRleHRGb3JtYXQiOjAsIlRhc2tzIjpbXSwiVGl0bGUiOiJFbGljaXRhdGlvbiBvZiBQcmVmZXJlbmNlIGFtb25nIE11bHRpcGxlIENyaXRlcmlhIGluIEZvb2QgRGlzdHJpYnV0aW9uIGJ5IEZvb2QgQmFua3MiLCJUcmFuc2xhdG9ycyI6W10sIlZvbHVtZSI6IjMwIiwiWWVhciI6IjIwMjEiLCJZZWFyUmVzb2x2ZWQiOiIyMDIxIiwiQ3JlYXRlZEJ5IjoiX0FMSSIsIkNyZWF0ZWRPbiI6IjIwMjItMDktMDdUMDQ6MDY6MjEiLCJNb2RpZmllZEJ5IjoiX0FsaSIsIklkIjoiMTdmODUzZTUtMjMwMC00OTk4LTg0ZGEtZmUzOTA4MGI1YzFlIiwiTW9kaWZpZWRPbiI6IjIwMjItMTItMjhUMTE6NTA6NTgiLCJQcm9qZWN0Ijp7IiRyZWYiOiI1In19LCJVc2VOdW1iZXJpbmdUeXBlT2ZQYXJlbnREb2N1bWVudCI6ZmFsc2V9LHsiJGlkIjoiMTU1IiwiJHR5cGUiOiJTd2lzc0FjYWRlbWljLkNpdGF2aS5DaXRhdGlvbnMuV29yZFBsYWNlaG9sZGVyRW50cnksIFN3aXNzQWNhZGVtaWMuQ2l0YXZpIiwiSWQiOiJmM2QxNTk5Ni02NGYxLTQ4ZjYtYjg5Zi0zN2I1NDJiNzBmNmUiLCJSZWZlcmVuY2VJZCI6IjZkZjc5MDM2LWNjNjctNDc3OC1hNGYzLTc1YTNiMmM0MzNhMyIsIkJpYk9ubHkiOnRydWUsIlJlZmVyZW5jZSI6eyIkaWQiOiIxNTYiLCIkdHlwZSI6IlN3aXNzQWNhZGVtaWMuQ2l0YXZpLlJlZmVyZW5jZSwgU3dpc3NBY2FkZW1pYy5DaXRhdmkiLCJBYnN0cmFjdENvbXBsZXhpdHkiOjAsIkFic3RyYWN0U291cmNlVGV4dEZvcm1hdCI6MCwiQXV0aG9ycyI6W3siJGlkIjoiMTU3IiwiJHR5cGUiOiJTd2lzc0FjYWRlbWljLkNpdGF2aS5QZXJzb24sIFN3aXNzQWNhZGVtaWMuQ2l0YXZpIiwiRmlyc3ROYW1lIjoiSXJhIiwiTGFzdE5hbWUiOiJIYWF2aXN0byIsIlByb3RlY3RlZCI6ZmFsc2UsIlNleCI6MiwiQ3JlYXRlZEJ5IjoiX2EiLCJDcmVhdGVkT24iOiIyMDE2LTEwLTAxVDEzOjE2OjAxIiwiTW9kaWZpZWRCeSI6Il9hIiwiSWQiOiJkZmZkNWVmMS0xMzUxLTQ0OGEtYTcxNy05ZmFlMWRiYTc2MjUiLCJNb2RpZmllZE9uIjoiMjAxNi0xMC0yN1QxMzoxOTo0MSIsIlByb2plY3QiOnsiJHJlZiI6IjUifX0seyIkaWQiOiIxNTgiLCIkdHlwZSI6IlN3aXNzQWNhZGVtaWMuQ2l0YXZpLlBlcnNvbiwgU3dpc3NBY2FkZW1pYy5DaXRhdmkiLCJGaXJzdE5hbWUiOiJKYXJyb2QiLCJMYXN0TmFtZSI6IkdvZW50emVsIiwiUHJvdGVjdGVkIjpmYWxzZSwiU2V4IjoyLCJDcmVhdGVkQnkiOiJfYSIsIkNyZWF0ZWRPbiI6IjIwMTYtMTAtMDFUMTM6MTY6MDEiLCJNb2RpZmllZEJ5IjoiX2EiLCJJZCI6Ijc2OTRlN2FmLWVkNWUtNDkzZC05NzBhLWUyYTVhMWY3MmMyNyIsIk1vZGlmaWVkT24iOiIyMDE2LTEwLTI3VDEzOjE5OjQxIiwiUHJvamVjdCI6eyIkcmVmIjoiNSJ9fV0sIkNpdGF0aW9uS2V5IjoiSGFhdmlzdG8gZXQgYWwuIDIwMTUiLCJDaXRhdGlvbktleVVwZGF0ZVR5cGUiOjAsIkNvbGxhYm9yYXRvcnMiOltdLCJDdXN0b21GaWVsZDEiOiI2NyIsIkN1c3RvbUZpZWxkMiI6IkVtcGlyaWNhbCIsIkN1c3RvbUZpZWxkMyI6IkJvdGggb3Igbm90IHNwZWNpZmljIiwiQ3VzdG9tRmllbGQ0IjoiQm90aCBvciBub3Qgc3BlY2lmaWMiLCJDdXN0b21GaWVsZDUiOiJOb3Qgc3BlY2lmaWMiLCJDdXN0b21GaWVsZDYiOiJDYXNlIHN0dWR5IiwiQ3VzdG9tRmllbGQ3IjoiTm90IFNwZWNpZmljIiwiQ3VzdG9tRmllbGQ4IjoiR29hbC1zZXR0aW5nIHRoZW9yeSIsIkN1c3RvbUZpZWxkOSI6IkZpbmxhbmQiLCJEb2kiOiIxMC4xMTA4L0pITFNDTS0wNy0yMDE1LTAwMjgiLCJFZGl0b3JzIjpbXSwiRXZhbHVhdGlvbkNvbXBsZXhpdHkiOjAsIkV2YWx1YXRpb25Tb3VyY2VUZXh0Rm9ybWF0IjowLCJHcm91cHMiOlt7IiRyZWYiOiI5In1dLCJIYXNMYWJlbDEiOmZhbHNlLCJIYXNMYWJlbDIiOnRydWUsIktleXdvcmRzIjpbXSwiTG9jYXRpb25zIjpbeyIkaWQiOiIxNTkiLCIkdHlwZSI6IlN3aXNzQWNhZGVtaWMuQ2l0YXZpLkxvY2F0aW9uLCBTd2lzc0FjYWRlbWljLkNpdGF2aSIsIkFkZHJlc3MiOnsiJGlkIjoiMTYwIiwiJHR5cGUiOiJTd2lzc0FjYWRlbWljLkNpdGF2aS5MaW5rZWRSZXNvdXJjZSwgU3dpc3NBY2FkZW1pYy5DaXRhdmkiLCJMaW5rZWRSZXNvdXJjZVR5cGUiOjUsIk9yaWdpbmFsU3RyaW5nIjoiMTAuMTEwOC9KSExTQ00tMDctMjAxNS0wMDI4IiwiVXJpU3RyaW5nIjoiaHR0cHM6Ly9kb2kub3JnLzEwLjExMDgvSkhMU0NNLTA3LTIwMTUtMDAyOCIsIkxpbmtlZFJlc291cmNlU3RhdHVzIjo4LCJQcm9wZXJ0aWVzIjp7IiRpZCI6IjE2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UtMjdUMDI6NTA6MTgiLCJNb2RpZmllZEJ5IjoiX0FMSSIsIklkIjoiMTUyMTkyMDMtNGVhNS00YmIzLWFhMTYtNWJhM2RkZTU0MTE1IiwiTW9kaWZpZWRPbiI6IjIwMjItMDUtMjdUMDI6NTA6MTgiLCJQcm9qZWN0Ijp7IiRyZWYiOiI1In19XSwiTnVtYmVyIjoiMyIsIk9yZ2FuaXphdGlvbnMiOltdLCJPdGhlcnNJbnZvbHZlZCI6W10sIlBhZ2VSYW5nZSI6IjxzcD5cclxuICA8bj4zMDA8L24+XHJcbiAgPGluPnRydWU8L2luPlxyXG4gIDxvcz4zMDA8L29zPlxyXG4gIDxwcz4zMDA8L3BzPlxyXG48L3NwPlxyXG48ZXA+XHJcbiAgPG4+MzI0PC9uPlxyXG4gIDxpbj50cnVlPC9pbj5cclxuICA8b3M+MzI0PC9vcz5cclxuICA8cHM+MzI0PC9wcz5cclxuPC9lcD5cclxuPG9zPjMwMC0zMjQ8L29zPiIsIlBlcmlvZGljYWwiOnsiJHJlZiI6IjIyIn0sIlB1Ymxpc2hlcnMiOltdLCJRdW90YXRpb25zIjpbXSwiUmVmZXJlbmNlVHlwZSI6IkpvdXJuYWxBcnRpY2xlIiwiU2hvcnRUaXRsZSI6IkhhYXZpc3RvLCBHb2VudHplbCAyMDE1IOKAkyBNZWFzdXJpbmcgaHVtYW5pdGFyaWFuIHN1cHBseSBjaGFpbiBwZXJmb3JtYW5jZSIsIlNob3J0VGl0bGVVcGRhdGVUeXBlIjowLCJTb3VyY2VPZkJpYmxpb2dyYXBoaWNJbmZvcm1hdGlvbiI6IkNyb3NzUmVmIiwiU3RhdGljSWRzIjpbImQwMDRlOWY0LTU1YmUtNDkyNC05NzIxLTUyZWJjYTFjNGRhMCJdLCJUYWJsZU9mQ29udGVudHNDb21wbGV4aXR5IjowLCJUYWJsZU9mQ29udGVudHNTb3VyY2VUZXh0Rm9ybWF0IjowLCJUYXNrcyI6W10sIlRpdGxlIjoiTWVhc3VyaW5nIGh1bWFuaXRhcmlhbiBzdXBwbHkgY2hhaW4gcGVyZm9ybWFuY2UgaW4gYSBtdWx0aS1nb2FsIGNvbnRleHQiLCJUcmFuc2xhdG9ycyI6W10sIlZvbHVtZSI6IjUiLCJZZWFyIjoiMjAxNSIsIlllYXJSZXNvbHZlZCI6IjIwMTUiLCJDcmVhdGVkQnkiOiJfQUxJIiwiQ3JlYXRlZE9uIjoiMjAyMi0wNS0yN1QwMjo1MDoxOCIsIk1vZGlmaWVkQnkiOiJfQWxpIiwiSWQiOiI2ZGY3OTAzNi1jYzY3LTQ3NzgtYTRmMy03NWEzYjJjNDMzYTMiLCJNb2RpZmllZE9uIjoiMjAyMi0xMi0yOFQxMTo1MDo1OCIsIlByb2plY3QiOnsiJHJlZiI6IjUifX0sIlVzZU51bWJlcmluZ1R5cGVPZlBhcmVudERvY3VtZW50IjpmYWxzZX0seyIkaWQiOiIxNjIiLCIkdHlwZSI6IlN3aXNzQWNhZGVtaWMuQ2l0YXZpLkNpdGF0aW9ucy5Xb3JkUGxhY2Vob2xkZXJFbnRyeSwgU3dpc3NBY2FkZW1pYy5DaXRhdmkiLCJJZCI6ImNkMDg3NDZlLWVkOGUtNDAyYi1iYmVkLWVlNTA0MDQ0MDAwMyIsIlJlZmVyZW5jZUlkIjoiMzAwYTAyOTgtYzRmMS00ODQ5LWI5ZGQtZGY4YjkwNDEwNWQ3IiwiQmliT25seSI6dHJ1ZSwiUmVmZXJlbmNlIjp7IiRpZCI6IjE2MyIsIiR0eXBlIjoiU3dpc3NBY2FkZW1pYy5DaXRhdmkuUmVmZXJlbmNlLCBTd2lzc0FjYWRlbWljLkNpdGF2aSIsIkFic3RyYWN0Q29tcGxleGl0eSI6MCwiQWJzdHJhY3RTb3VyY2VUZXh0Rm9ybWF0IjowLCJBdXRob3JzIjpbeyIkaWQiOiIxNjQiLCIkdHlwZSI6IlN3aXNzQWNhZGVtaWMuQ2l0YXZpLlBlcnNvbiwgU3dpc3NBY2FkZW1pYy5DaXRhdmkiLCJGaXJzdE5hbWUiOiJDZWp1biIsIkxhc3ROYW1lIjoiQ2FvIiwiUHJvdGVjdGVkIjpmYWxzZSwiU2V4IjowLCJDcmVhdGVkQnkiOiJfQUxJIiwiQ3JlYXRlZE9uIjoiMjAyMi0wMy0xMlQwNDo0NjoyNSIsIk1vZGlmaWVkQnkiOiJfQUxJIiwiSWQiOiJlODIwZGIyOC1kYWYwLTQ4MzAtOWNhYi0wMmQ4Njg3MGU2MDIiLCJNb2RpZmllZE9uIjoiMjAyMi0wMy0xMlQwNDo0NjoyNSIsIlByb2plY3QiOnsiJHJlZiI6IjUifX0seyIkaWQiOiIxNjUiLCIkdHlwZSI6IlN3aXNzQWNhZGVtaWMuQ2l0YXZpLlBlcnNvbiwgU3dpc3NBY2FkZW1pYy5DaXRhdmkiLCJGaXJzdE5hbWUiOiJDb25nZG9uZyIsIkxhc3ROYW1lIjoiTGkiLCJQcm90ZWN0ZWQiOmZhbHNlLCJTZXgiOjAsIkNyZWF0ZWRCeSI6Il9BTEkiLCJDcmVhdGVkT24iOiIyMDIyLTAzLTE0VDA0OjMyOjA2IiwiTW9kaWZpZWRCeSI6Il9BTEkiLCJJZCI6IjgwYzkxYTZjLWNlMDctNDdlYi04MTA0LWVhMDljMWQ0ZjQ0YSIsIk1vZGlmaWVkT24iOiIyMDIyLTAzLTE0VDA0OjMyOjA2IiwiUHJvamVjdCI6eyIkcmVmIjoiNSJ9fSx7IiRpZCI6IjE2NiIsIiR0eXBlIjoiU3dpc3NBY2FkZW1pYy5DaXRhdmkuUGVyc29uLCBTd2lzc0FjYWRlbWljLkNpdGF2aSIsIkZpcnN0TmFtZSI6IlFpbiIsIkxhc3ROYW1lIjoiWWFuZyIsIlByb3RlY3RlZCI6ZmFsc2UsIlNleCI6MCwiQ3JlYXRlZEJ5IjoiX0FMSSIsIkNyZWF0ZWRPbiI6IjIwMjItMDMtMTRUMDQ6MzI6MDYiLCJNb2RpZmllZEJ5IjoiX0FMSSIsIklkIjoiYjhhYmVlNDctMTNkMC00ODliLTlmZDQtNDZjMTFhZTQ5YmI3IiwiTW9kaWZpZWRPbiI6IjIwMjItMDMtMTRUMDQ6MzI6MDYiLCJQcm9qZWN0Ijp7IiRyZWYiOiI1In19LHsiJGlkIjoiMTY3IiwiJHR5cGUiOiJTd2lzc0FjYWRlbWljLkNpdGF2aS5QZXJzb24sIFN3aXNzQWNhZGVtaWMuQ2l0YXZpIiwiRmlyc3ROYW1lIjoiWWFuZyIsIkxhc3ROYW1lIjoiTGl1IiwiUHJvdGVjdGVkIjpmYWxzZSwiU2V4IjowLCJDcmVhdGVkQnkiOiJfQUxJIiwiQ3JlYXRlZE9uIjoiMjAyMi0wMy0xMlQwNDo0NjoyNSIsIk1vZGlmaWVkQnkiOiJfQUxJIiwiSWQiOiI5NGQ4YzIyNi01Y2MxLTRjYzctYWIzMi1iODBlZjk2ZDA3NzkiLCJNb2RpZmllZE9uIjoiMjAyMi0wMy0xMlQwNDo0NjoyNSIsIlByb2plY3QiOnsiJHJlZiI6IjUifX0seyIkaWQiOiIxNjgiLCIkdHlwZSI6IlN3aXNzQWNhZGVtaWMuQ2l0YXZpLlBlcnNvbiwgU3dpc3NBY2FkZW1pYy5DaXRhdmkiLCJGaXJzdE5hbWUiOiJUaW5nIiwiTGFzdE5hbWUiOiJRdSIsIlByb3RlY3RlZCI6ZmFsc2UsIlNleCI6MCwiQ3JlYXRlZEJ5IjoiX0FMSSIsIkNyZWF0ZWRPbiI6IjIwMjItMDMtMTZUMTI6NDQ6NDkiLCJNb2RpZmllZEJ5IjoiX0FMSSIsIklkIjoiYTM2YmQ3MDUtZmY3Mi00MjY0LWExODQtNTkwYzA5ODk5MDY1IiwiTW9kaWZpZWRPbiI6IjIwMjItMDMtMTZUMTI6NDQ6NDkiLCJQcm9qZWN0Ijp7IiRyZWYiOiI1In19XSwiQ2l0YXRpb25LZXkiOiJDYW8gZXQgYWwuIDIwMTgiLCJDaXRhdGlvbktleVVwZGF0ZVR5cGUiOjAsIkNvbGxhYm9yYXRvcnMiOltdLCJDdXN0b21GaWVsZDEiOiIxMzAiLCJDdXN0b21GaWVsZDIiOiJBbmFseXRpY2FsIiwiQ3VzdG9tRmllbGQzIjoiU3VkZGVuLW9uc2V0IiwiQ3VzdG9tRmllbGQ0IjoiRGlzYXN0ZXIgcmVsaWVmIiwiQ3VzdG9tRmllbGQ1IjoiUmVzcG9uc2UiLCJDdXN0b21GaWVsZDYiOiJBbmFseXRpY2FsIG1vZGVsaW5nIiwiQ3VzdG9tRmllbGQ3IjoiU29jaWFsIiwiQ3VzdG9tRmllbGQ4IjoiT3B0aW1pemF0aW9uIiwiQ3VzdG9tRmllbGQ5IjoiQ2hpbmEiLCJEb2kiOiIxMC4xMDE2L2ouamNsZXByby4yMDE3LjExLjAzNyIsIkVkaXRvcnMiOltdLCJFdmFsdWF0aW9uQ29tcGxleGl0eSI6MCwiRXZhbHVhdGlvblNvdXJjZVRleHRGb3JtYXQiOjAsIkdyb3VwcyI6W3siJHJlZiI6IjkifV0sIkhhc0xhYmVsMSI6ZmFsc2UsIkhhc0xhYmVsMiI6ZmFsc2UsIktleXdvcmRzIjpbXSwiTG9jYXRpb25zIjpbeyIkaWQiOiIxNjkiLCIkdHlwZSI6IlN3aXNzQWNhZGVtaWMuQ2l0YXZpLkxvY2F0aW9uLCBTd2lzc0FjYWRlbWljLkNpdGF2aSIsIkFkZHJlc3MiOnsiJGlkIjoiMTcwIiwiJHR5cGUiOiJTd2lzc0FjYWRlbWljLkNpdGF2aS5MaW5rZWRSZXNvdXJjZSwgU3dpc3NBY2FkZW1pYy5DaXRhdmkiLCJMaW5rZWRSZXNvdXJjZVR5cGUiOjUsIk9yaWdpbmFsU3RyaW5nIjoiMTAuMTAxNi9qLmpjbGVwcm8uMjAxNy4xMS4wMzciLCJVcmlTdHJpbmciOiJodHRwczovL2RvaS5vcmcvMTAuMTAxNi9qLmpjbGVwcm8uMjAxNy4xMS4wMzciLCJMaW5rZWRSZXNvdXJjZVN0YXR1cyI6OCwiUHJvcGVydGllcyI6eyIkaWQiOiIxNzE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yOjQ0OjQ5IiwiTW9kaWZpZWRCeSI6Il9BTEkiLCJJZCI6IjFmYTEyZDEzLWEyYmQtNDAzYi1iMDU1LTYzYjFkYWI4ZmVmYSIsIk1vZGlmaWVkT24iOiIyMDIyLTAzLTE2VDEyOjQ0OjQ5IiwiUHJvamVjdCI6eyIkcmVmIjoiNSJ9fV0sIk9yZ2FuaXphdGlvbnMiOltdLCJPdGhlcnNJbnZvbHZlZCI6W10sIlBhZ2VSYW5nZSI6IjxzcD5cclxuICA8bj4xNDIyPC9uPlxyXG4gIDxpbj50cnVlPC9pbj5cclxuICA8b3M+MTQyMjwvb3M+XHJcbiAgPHBzPjE0MjI8L3BzPlxyXG48L3NwPlxyXG48ZXA+XHJcbiAgPG4+MTQzNTwvbj5cclxuICA8aW4+dHJ1ZTwvaW4+XHJcbiAgPG9zPjE0MzU8L29zPlxyXG4gIDxwcz4xNDM1PC9wcz5cclxuPC9lcD5cclxuPG9zPjE0MjItMTQzNTwvb3M+IiwiUGVyaW9kaWNhbCI6eyIkaWQiOiIxNzIiLCIkdHlwZSI6IlN3aXNzQWNhZGVtaWMuQ2l0YXZpLlBlcmlvZGljYWwsIFN3aXNzQWNhZGVtaWMuQ2l0YXZpIiwiTmFtZSI6IkpvdXJuYWwgb2YgQ2xlYW5lciBQcm9kdWN0aW9uIiwiUGFnaW5hdGlvbiI6MCwiUHJvdGVjdGVkIjpmYWxzZSwiQ3JlYXRlZEJ5IjoiX0Fuam9tc2hvYWUiLCJDcmVhdGVkT24iOiIyMDIyLTAxLTMwVDA0OjMxOjM4IiwiTW9kaWZpZWRCeSI6Il9BbmpvbXNob2FlIiwiSWQiOiI3ZWFhMjljNS0yZjA1LTQ2MmMtYjY1ZS02ZWU2NjY0OTk4MmQiLCJNb2RpZmllZE9uIjoiMjAyMi0wMS0zMFQwNDozMTozOCIsIlByb2plY3QiOnsiJHJlZiI6IjUifX0sIlB1Ymxpc2hlcnMiOlt7IiRyZWYiOiI1MiJ9XSwiUXVvdGF0aW9ucyI6W10sIlJlZmVyZW5jZVR5cGUiOiJKb3VybmFsQXJ0aWNsZSIsIlNob3J0VGl0bGUiOiJDYW8sIExpIGV0IGFsLiAyMDE4IOKAkyBBIG5vdmVsIG11bHRpLW9iamVjdGl2ZSBwcm9ncmFtbWluZyBtb2RlbCIsIlNob3J0VGl0bGVVcGRhdGVUeXBlIjowLCJTb3VyY2VPZkJpYmxpb2dyYXBoaWNJbmZvcm1hdGlvbiI6IkNyb3NzUmVmIiwiU3RhdGljSWRzIjpbImE1OTRiYmJjLWJiNTctNGVjOS1hMTdjLTFhZTEzNDZlODc3YyJdLCJUYWJsZU9mQ29udGVudHNDb21wbGV4aXR5IjowLCJUYWJsZU9mQ29udGVudHNTb3VyY2VUZXh0Rm9ybWF0IjowLCJUYXNrcyI6W10sIlRpdGxlIjoiQSBub3ZlbCBtdWx0aS1vYmplY3RpdmUgcHJvZ3JhbW1pbmcgbW9kZWwgb2YgcmVsaWVmIGRpc3RyaWJ1dGlvbiBmb3Igc3VzdGFpbmFibGUgZGlzYXN0ZXIgc3VwcGx5IGNoYWluIGluIGxhcmdlLXNjYWxlIG5hdHVyYWwgZGlzYXN0ZXJzIiwiVHJhbnNsYXRvcnMiOltdLCJWb2x1bWUiOiIxNzQiLCJZZWFyIjoiMjAxOCIsIlllYXJSZXNvbHZlZCI6IjIwMTgiLCJDcmVhdGVkQnkiOiJfQUxJIiwiQ3JlYXRlZE9uIjoiMjAyMi0wMy0xNlQxMjo0NDo0OSIsIk1vZGlmaWVkQnkiOiJfQUxJIiwiSWQiOiIzMDBhMDI5OC1jNGYxLTQ4NDktYjlkZC1kZjhiOTA0MTA1ZDciLCJNb2RpZmllZE9uIjoiMjAyMi0xMC0zMVQwNToyMjoyOSIsIlByb2plY3QiOnsiJHJlZiI6IjUifX0sIlVzZU51bWJlcmluZ1R5cGVPZlBhcmVudERvY3VtZW50IjpmYWxzZX0seyIkaWQiOiIxNzMiLCIkdHlwZSI6IlN3aXNzQWNhZGVtaWMuQ2l0YXZpLkNpdGF0aW9ucy5Xb3JkUGxhY2Vob2xkZXJFbnRyeSwgU3dpc3NBY2FkZW1pYy5DaXRhdmkiLCJJZCI6IjIzNmQ4ZjcwLWQ4ODctNDRhMC1hY2IxLWQwZDA0MjRlMGQwNCIsIlJlZmVyZW5jZUlkIjoiZjliMzU1YmMtZjFkNi00YTY0LTg0ODItNDcxZjBmODcyZjUyIiwiQmliT25seSI6dHJ1ZSwiUmVmZXJlbmNlIjp7IiRpZCI6IjE3NCIsIiR0eXBlIjoiU3dpc3NBY2FkZW1pYy5DaXRhdmkuUmVmZXJlbmNlLCBTd2lzc0FjYWRlbWljLkNpdGF2aSIsIkFic3RyYWN0Q29tcGxleGl0eSI6MCwiQWJzdHJhY3RTb3VyY2VUZXh0Rm9ybWF0IjowLCJBdXRob3JzIjpbeyIkaWQiOiIxNzUiLCIkdHlwZSI6IlN3aXNzQWNhZGVtaWMuQ2l0YXZpLlBlcnNvbiwgU3dpc3NBY2FkZW1pYy5DaXRhdmkiLCJGaXJzdE5hbWUiOiJTdXJhaml0IiwiTGFzdE5hbWUiOiJCYWciLCJQcm90ZWN0ZWQiOmZhbHNlLCJTZXgiOjAsIkNyZWF0ZWRCeSI6Il9BbGkiLCJDcmVhdGVkT24iOiIyMDIxLTAyLTE0VDExOjI2OjIwIiwiTW9kaWZpZWRCeSI6Il9BbGkiLCJJZCI6ImEwYTdmMTQyLWI4MjgtNGNlMy05MWY3LWVlOTA2Y2JiYTU5OCIsIk1vZGlmaWVkT24iOiIyMDIxLTAyLTE0VDExOjI2OjIwIiwiUHJvamVjdCI6eyIkcmVmIjoiNSJ9fSx7IiRyZWYiOiI2OCJ9LHsiJGlkIjoiMTc2IiwiJHR5cGUiOiJTd2lzc0FjYWRlbWljLkNpdGF2aS5QZXJzb24sIFN3aXNzQWNhZGVtaWMuQ2l0YXZpIiwiRmlyc3ROYW1lIjoiVi4iLCJMYXN0TmFtZSI6IlZlbmthdGVzaCIsIk1pZGRsZU5hbWUiOiJHLiIsIlByb3RlY3RlZCI6ZmFsc2UsIlNleCI6MCwiQ3JlYXRlZEJ5IjoiX0Fuam9tc2hvYWUiLCJDcmVhdGVkT24iOiIyMDIyLTAxLTMwVDA0OjMxOjM4IiwiTW9kaWZpZWRCeSI6Il9BbmpvbXNob2FlIiwiSWQiOiJmNDE5YTdmZC02MzZhLTRiODctODgwYS1jZjk1YWRmZTVjODAiLCJNb2RpZmllZE9uIjoiMjAyMi0wMS0zMFQwNDozMTozOCIsIlByb2plY3QiOnsiJHJlZiI6IjUifX0seyIkaWQiOiIxNzciLCIkdHlwZSI6IlN3aXNzQWNhZGVtaWMuQ2l0YXZpLlBlcnNvbiwgU3dpc3NBY2FkZW1pYy5DaXRhdmkiLCJGaXJzdE5hbWUiOiJHdW5qYW4iLCJMYXN0TmFtZSI6IllhZGF2IiwiUHJvdGVjdGVkIjpmYWxzZSwiU2V4IjowLCJDcmVhdGVkQnkiOiJfQUEiLCJDcmVhdGVkT24iOiIyMDIxLTAzLTEwVDEwOjQzOjA1IiwiTW9kaWZpZWRCeSI6Il9BQSIsIklkIjoiMTdjOGI2MDItOWViOC00MmM5LWExMmYtOWQyODk1Y2E0MmZiIiwiTW9kaWZpZWRPbiI6IjIwMjEtMDMtMTBUMTA6NDM6MDUiLCJQcm9qZWN0Ijp7IiRyZWYiOiI1In19XSwiQ2l0YXRpb25LZXkiOiJCYWcgZXQgYWwuIDIwMjAiLCJDaXRhdGlvbktleVVwZGF0ZVR5cGUiOjAsIkNvbGxhYm9yYXRvcnMiOltdLCJDdXN0b21GaWVsZDEiOiIxNCIsIkN1c3RvbUZpZWxkMiI6IkVtcGlyaWNhbCIsIkN1c3RvbUZpZWxkMyI6IlN1ZGRlbi1vbnNldCIsIkN1c3RvbUZpZWxkNCI6IkRpc2FzdGVyIHJlbGllZiIsIkN1c3RvbUZpZWxkNSI6IlJlc3BvbnNlIiwiQ3VzdG9tRmllbGQ2IjoiU3VydmV5IiwiQ3VzdG9tRmllbGQ3IjoiTm90IFNwZWNpZmljIiwiQ3VzdG9tRmllbGQ4IjoiRnV6enkgU2V0IFRoZW9yeSIsIkN1c3RvbUZpZWxkOSI6IlNvdXRoIEFmcmljYSIsIkRvaSI6IjEwLjExMDgvTUVRLTA2LTIwMTktMDEyNCIsIkVkaXRvcnMiOltdLCJFdmFsdWF0aW9uQ29tcGxleGl0eSI6MCwiRXZhbHVhdGlvblNvdXJjZVRleHRGb3JtYXQiOjAsIkdyb3VwcyI6W3siJHJlZiI6IjkifV0sIkhhc0xhYmVsMSI6ZmFsc2UsIkhhc0xhYmVsMiI6ZmFsc2UsIktleXdvcmRzIjpbXSwiTG9jYXRpb25zIjpbeyIkaWQiOiIxNzgiLCIkdHlwZSI6IlN3aXNzQWNhZGVtaWMuQ2l0YXZpLkxvY2F0aW9uLCBTd2lzc0FjYWRlbWljLkNpdGF2aSIsIkFkZHJlc3MiOnsiJGlkIjoiMTc5IiwiJHR5cGUiOiJTd2lzc0FjYWRlbWljLkNpdGF2aS5MaW5rZWRSZXNvdXJjZSwgU3dpc3NBY2FkZW1pYy5DaXRhdmkiLCJMaW5rZWRSZXNvdXJjZVR5cGUiOjUsIk9yaWdpbmFsU3RyaW5nIjoiMTAuMTEwOC9NRVEtMDYtMjAxOS0wMTI0IiwiVXJpU3RyaW5nIjoiaHR0cHM6Ly9kb2kub3JnLzEwLjExMDgvTUVRLTA2LTIwMTktMDEyNCIsIkxpbmtlZFJlc291cmNlU3RhdHVzIjo4LCJQcm9wZXJ0aWVzIjp7IiRpZCI6IjE4M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uam9tc2hvYWUiLCJDcmVhdGVkT24iOiIyMDIyLTAxLTMwVDA0OjU0OjUzIiwiTW9kaWZpZWRCeSI6Il9BbmpvbXNob2FlIiwiSWQiOiJjOGIyMmMzMy1iNjc3LTRmMmQtYjE5Ni0xMjA2MmM5YjYwYzEiLCJNb2RpZmllZE9uIjoiMjAyMi0wMS0zMFQwNDo1NDo1MyIsIlByb2plY3QiOnsiJHJlZiI6IjUifX0seyIkaWQiOiIxODEiLCIkdHlwZSI6IlN3aXNzQWNhZGVtaWMuQ2l0YXZpLkxvY2F0aW9uLCBTd2lzc0FjYWRlbWljLkNpdGF2aSIsIkFkZHJlc3MiOnsiJGlkIjoiMTgyIiwiJHR5cGUiOiJTd2lzc0FjYWRlbWljLkNpdGF2aS5MaW5rZWRSZXNvdXJjZSwgU3dpc3NBY2FkZW1pYy5DaXRhdmkiLCJMaW5rZWRSZXNvdXJjZVR5cGUiOjUsIk9yaWdpbmFsU3RyaW5nIjoiaHR0cHM6Ly93d3cuc2NvcHVzLmNvbS9pbndhcmQvcmVjb3JkLnVyaT9laWQ9Mi1zMi4wLTg1MDgxMzQxOTk2JmRvaT0xMC4xMTA4JTJmTUVRLTA2LTIwMTktMDEyNCZwYXJ0bmVySUQ9NDAmbWQ1PTFjOWEzNWEwZjU1OTc0ZmUzNTljOTZmYWNhMDJkOTJkIiwiVXJpU3RyaW5nIjoiaHR0cHM6Ly93d3cuc2NvcHVzLmNvbS9pbndhcmQvcmVjb3JkLnVyaT9laWQ9Mi1zMi4wLTg1MDgxMzQxOTk2JmRvaT0xMC4xMTA4JTJmTUVRLTA2LTIwMTktMDEyNCZwYXJ0bmVySUQ9NDAmbWQ1PTFjOWEzNWEwZjU1OTc0ZmUzNTljOTZmYWNhMDJkOTJkIiwiTGlua2VkUmVzb3VyY2VTdGF0dXMiOjgsIlByb3BlcnRpZXMiOnsiJGlkIjoiMTgz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UxLCJDcmVhdGVkQnkiOiJfQW5qb21zaG9hZSIsIkNyZWF0ZWRPbiI6IjIwMjItMDEtMzBUMDQ6NTQ6NTMiLCJNb2RpZmllZEJ5IjoiX0Fuam9tc2hvYWUiLCJJZCI6ImEzYmM0MzQwLTVhOGEtNDM1ZC05NDNkLWExNDMyOWQyNWM2MyIsIk1vZGlmaWVkT24iOiIyMDIyLTAxLTMwVDA0OjU0OjUzIiwiUHJvamVjdCI6eyIkcmVmIjoiNSJ9fSx7IiRpZCI6IjE4NCIsIiR0eXBlIjoiU3dpc3NBY2FkZW1pYy5DaXRhdmkuTG9jYXRpb24sIFN3aXNzQWNhZGVtaWMuQ2l0YXZpIiwiQWRkcmVzcyI6eyIkaWQiOiIxODUiLCIkdHlwZSI6IlN3aXNzQWNhZGVtaWMuQ2l0YXZpLkxpbmtlZFJlc291cmNlLCBTd2lzc0FjYWRlbWljLkNpdGF2aSIsIkxpbmtlZFJlc291cmNlVHlwZSI6NSwiT3JpZ2luYWxTdHJpbmciOiJodHRwczovL3d3dy5lbWVyYWxkLmNvbS9pbnNpZ2h0L2NvbnRlbnQvZG9pLzEwLjExMDgvTUVRLTA2LTIwMTktMDEyNC9mdWxsL2h0bWwiLCJVcmlTdHJpbmciOiJodHRwczovL3d3dy5lbWVyYWxkLmNvbS9pbnNpZ2h0L2NvbnRlbnQvZG9pLzEwLjExMDgvTUVRLTA2LTIwMTktMDEyNC9mdWxsL2h0bWwiLCJMaW5rZWRSZXNvdXJjZVN0YXR1cyI6OCwiUHJvcGVydGllcyI6eyIkaWQiOiIxODY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SwiQ3JlYXRlZEJ5IjoiX0Fuam9tc2hvYWUiLCJDcmVhdGVkT24iOiIyMDIyLTAzLTExVDA2OjMzOjQzIiwiTW9kaWZpZWRCeSI6Il9BbmpvbXNob2FlIiwiSWQiOiJkZjhhYjAxNC00NDY2LTQ3N2QtOWNlZS0xMGUzNTdkZDMzNGUiLCJNb2RpZmllZE9uIjoiMjAyMi0wMy0xMVQwNjozMzo0MyIsIlByb2plY3QiOnsiJHJlZiI6IjUifX1dLCJOdW1iZXIiOiI1IiwiT25saW5lQWRkcmVzcyI6Imh0dHBzOi8vd3d3LnNjb3B1cy5jb20vaW53YXJkL3JlY29yZC51cmk/ZWlkPTItczIuMC04NTA4MTM0MTk5NiZkb2k9MTAuMTEwOCUyZk1FUS0wNi0yMDE5LTAxMjQmcGFydG5lcklEPTQwJm1kNT0xYzlhMzVhMGY1NTk3NGZlMzU5Yzk2ZmFjYTAyZDkyZCIsIk9yZ2FuaXphdGlvbnMiOltdLCJPdGhlcnNJbnZvbHZlZCI6W10sIlBhZ2VSYW5nZSI6IjxzcD5cclxuICA8bj4xMTExPC9uPlxyXG4gIDxpbj50cnVlPC9pbj5cclxuICA8b3M+MTExMTwvb3M+XHJcbiAgPHBzPjExMTE8L3BzPlxyXG48L3NwPlxyXG48ZXA+XHJcbiAgPG4+MTE0NTwvbj5cclxuICA8aW4+dHJ1ZTwvaW4+XHJcbiAgPG9zPjExNDU8L29zPlxyXG4gIDxwcz4xMTQ1PC9wcz5cclxuPC9lcD5cclxuPG9zPjExMTEtMTE0NTwvb3M+IiwiUGVyaW9kaWNhbCI6eyIkaWQiOiIxODciLCIkdHlwZSI6IlN3aXNzQWNhZGVtaWMuQ2l0YXZpLlBlcmlvZGljYWwsIFN3aXNzQWNhZGVtaWMuQ2l0YXZpIiwiTmFtZSI6Ik1hbmFnZW1lbnQgb2YgRW52aXJvbm1lbnRhbCBRdWFsaXR5OiBBbiBJbnRlcm5hdGlvbmFsIEpvdXJuYWwiLCJQYWdpbmF0aW9uIjowLCJQcm90ZWN0ZWQiOmZhbHNlLCJDcmVhdGVkQnkiOiJfQW5qb21zaG9hZSIsIkNyZWF0ZWRPbiI6IjIwMjItMDEtMzBUMDQ6NTQ6NTMiLCJNb2RpZmllZEJ5IjoiX0Fuam9tc2hvYWUiLCJJZCI6ImU0MjE5MTVmLWE0YjEtNDJhZS04NTIwLTc0ZTBmNWMzZGZiNSIsIk1vZGlmaWVkT24iOiIyMDIyLTAxLTMwVDA0OjU0OjUzIiwiUHJvamVjdCI6eyIkcmVmIjoiNSJ9fSwiUHVibGlzaGVycyI6W3siJGlkIjoiMTg4IiwiJHR5cGUiOiJTd2lzc0FjYWRlbWljLkNpdGF2aS5QdWJsaXNoZXIsIFN3aXNzQWNhZGVtaWMuQ2l0YXZpIiwiTmFtZSI6IkVtZXJhbGQgR3JvdXAgUHVibGlzaGluZyBMaW1pdGVkIiwiUHJvdGVjdGVkIjpmYWxzZSwiQ3JlYXRlZEJ5IjoiX0FsaSIsIkNyZWF0ZWRPbiI6IjIwMjEtMDItMTNUMTE6NTc6MzIiLCJNb2RpZmllZEJ5IjoiX0FsaSIsIklkIjoiMzIwYmEyODctNDVlMy00NjgxLTgwYmItYjY3MGIyMjRiY2JmIiwiTW9kaWZpZWRPbiI6IjIwMjEtMDItMTNUMTE6NTc6MzIiLCJQcm9qZWN0Ijp7IiRyZWYiOiI1In19XSwiUXVvdGF0aW9ucyI6W10sIlJlZmVyZW5jZVR5cGUiOiJKb3VybmFsQXJ0aWNsZSIsIlNob3J0VGl0bGUiOiJCYWcsIEx1dGhyYSBldCBhbC4gMjAyMCDigJMgVG93YXJkcyB1bmRlcnN0YW5kaW5nIGtleSBlbmFibGVycyIsIlNob3J0VGl0bGVVcGRhdGVUeXBlIjowLCJTb3VyY2VPZkJpYmxpb2dyYXBoaWNJbmZvcm1hdGlvbiI6IkNyb3NzUmVmIiwiU3RhdGljSWRzIjpbIjc5NTUwMGM1LTc3ZmMtNDlkNS1hYzZjLWVmYjA2NzQ1ZjBkOCJdLCJUYWJsZU9mQ29udGVudHNDb21wbGV4aXR5IjowLCJUYWJsZU9mQ29udGVudHNTb3VyY2VUZXh0Rm9ybWF0IjowLCJUYXNrcyI6W10sIlRpdGxlIjoiVG93YXJkcyB1bmRlcnN0YW5kaW5nIGtleSBlbmFibGVycyB0byBncmVlbiBodW1hbml0YXJpYW4gc3VwcGx5IGNoYWluIG1hbmFnZW1lbnQgcHJhY3RpY2VzIiwiVHJhbnNsYXRvcnMiOltdLCJWb2x1bWUiOiIzMSIsIlllYXIiOiIyMDIwIiwiWWVhclJlc29sdmVkIjoiMjAyMCIsIkNyZWF0ZWRCeSI6Il9BbmpvbXNob2FlIiwiQ3JlYXRlZE9uIjoiMjAyMi0wMS0zMFQwNDo1NDo1MyIsIk1vZGlmaWVkQnkiOiJfQWxpIiwiSWQiOiJmOWIzNTViYy1mMWQ2LTRhNjQtODQ4Mi00NzFmMGY4NzJmNTIiLCJNb2RpZmllZE9uIjoiMjAyMi0xMi0yOFQxMTo1MDo1OCIsIlByb2plY3QiOnsiJHJlZiI6IjUifX0sIlVzZU51bWJlcmluZ1R5cGVPZlBhcmVudERvY3VtZW50IjpmYWxzZX0seyIkaWQiOiIxODkiLCIkdHlwZSI6IlN3aXNzQWNhZGVtaWMuQ2l0YXZpLkNpdGF0aW9ucy5Xb3JkUGxhY2Vob2xkZXJFbnRyeSwgU3dpc3NBY2FkZW1pYy5DaXRhdmkiLCJJZCI6IjU2ZTQ4NDYxLTUxYWMtNDM5Ny1iZDQ3LTQzM2FkZWI2ODVlNiIsIlJlZmVyZW5jZUlkIjoiMzdiMThlYTAtZmNjMS00ZjJmLTg3YWUtMWI4ZjUyNmE5NTRhIiwiQmliT25seSI6dHJ1ZSwiUGFnZVJhbmdlIjp7IiRpZCI6IjE5MCIsIiR0eXBlIjoiU3dpc3NBY2FkZW1pYy5QYWdlUmFuZ2UsIFN3aXNzQWNhZGVtaWMiLCJFbmRQYWdlIjp7IiRpZCI6IjE5MSIsIiR0eXBlIjoiU3dpc3NBY2FkZW1pYy5QYWdlTnVtYmVyLCBTd2lzc0FjYWRlbWljIiwiSXNGdWxseU51bWVyaWMiOmZhbHNlLCJOdW1iZXJpbmdUeXBlIjowLCJOdW1lcmFsU3lzdGVtIjotMX0sIk51bWJlcmluZ1R5cGUiOjAsIk51bWVyYWxTeXN0ZW0iOi0xLCJTdGFydFBhZ2UiOnsiJGlkIjoiMTkyIiwiJHR5cGUiOiJTd2lzc0FjYWRlbWljLlBhZ2VOdW1iZXIsIFN3aXNzQWNhZGVtaWMiLCJJc0Z1bGx5TnVtZXJpYyI6ZmFsc2UsIk51bWJlcmluZ1R5cGUiOjAsIk51bWVyYWxTeXN0ZW0iOi0xfX0sIlJlZmVyZW5jZSI6eyIkaWQiOiIxOTMiLCIkdHlwZSI6IlN3aXNzQWNhZGVtaWMuQ2l0YXZpLlJlZmVyZW5jZSwgU3dpc3NBY2FkZW1pYy5DaXRhdmkiLCJBYnN0cmFjdENvbXBsZXhpdHkiOjAsIkFic3RyYWN0U291cmNlVGV4dEZvcm1hdCI6MCwiQXV0aG9ycyI6W3siJGlkIjoiMTk0IiwiJHR5cGUiOiJTd2lzc0FjYWRlbWljLkNpdGF2aS5QZXJzb24sIFN3aXNzQWNhZGVtaWMuQ2l0YXZpIiwiRmlyc3ROYW1lIjoiQmVuamFtaW4iLCJMYXN0TmFtZSI6IkJhZmZvZSIsIk1pZGRsZU5hbWUiOiJPaGVuZSBLd2Fwb25nIiwiUHJvdGVjdGVkIjpmYWxzZSwiU2V4IjowLCJDcmVhdGVkQnkiOiJfQUxJIiwiQ3JlYXRlZE9uIjoiMjAyMi0wOC0yM1QwNDoxNjoxOCIsIk1vZGlmaWVkQnkiOiJfQUxJIiwiSWQiOiIxZTY0YjY2ZC02ZmUyLTRjODMtYTdlZS0xY2VjMGM4ZmIxYjkiLCJNb2RpZmllZE9uIjoiMjAyMi0wOC0yM1QwNDoxNjoxOCIsIlByb2plY3QiOnsiJHJlZiI6IjUifX0seyIkaWQiOiIxOTUiLCIkdHlwZSI6IlN3aXNzQWNhZGVtaWMuQ2l0YXZpLlBlcnNvbiwgU3dpc3NBY2FkZW1pYy5DaXRhdmkiLCJGaXJzdE5hbWUiOiJXZW5waW5nIiwiTGFzdE5hbWUiOiJMdW8iLCJQcm90ZWN0ZWQiOmZhbHNlLCJTZXgiOjAsIkNyZWF0ZWRCeSI6Il9BTEkiLCJDcmVhdGVkT24iOiIyMDIyLTA1LTA4VDA1OjU2OjIzIiwiTW9kaWZpZWRCeSI6Il9BTEkiLCJJZCI6ImU4Yzk4OTA3LWJlNGQtNDMyYy1iM2JjLWNiZjFkNGZjNDc5ZCIsIk1vZGlmaWVkT24iOiIyMDIyLTA1LTA4VDA1OjU2OjIzIiwiUHJvamVjdCI6eyIkcmVmIjoiNSJ9fV0sIkNpdGF0aW9uS2V5VXBkYXRlVHlwZSI6MCwiQ29sbGFib3JhdG9ycyI6W10sIkN1c3RvbUZpZWxkMSI6IjEiLCJDdXN0b21GaWVsZDIiOiJFbXBpcmljYWwiLCJDdXN0b21GaWVsZDMiOiJTdWRkZW4tb25zZXQiLCJDdXN0b21GaWVsZDQiOiJEaXNhc3RlciByZWxpZWYiLCJDdXN0b21GaWVsZDUiOiJSZXNwb25zZSIsIkN1c3RvbUZpZWxkNiI6IlN1cnZleSIsIkN1c3RvbUZpZWxkNyI6Ik5vdCBTcGVjaWZpYyIsIkN1c3RvbUZpZWxkOCI6Ikluc3RpdHV0aW9uYWwgdGhlb3J5ICsgRGlmZnVzaW9uIG9mIElubm92YXRpb24gVGhlb3J5IChET0kpIiwiQ3VzdG9tRmllbGQ5IjoiQ2hpbmEiLCJEb2kiOiIxMC4xMTc3LzIxNTgyNDQwMjExMDQ3MjQ2IiwiRWRpdG9ycyI6W10sIkV2YWx1YXRpb25Db21wbGV4aXR5IjowLCJFdmFsdWF0aW9uU291cmNlVGV4dEZvcm1hdCI6MCwiR3JvdXBzIjpbXSwiSGFzTGFiZWwxIjpmYWxzZSwiSGFzTGFiZWwyIjp0cnVlLCJLZXl3b3JkcyI6W10sIkxvY2F0aW9ucyI6W3siJGlkIjoiMTk2IiwiJHR5cGUiOiJTd2lzc0FjYWRlbWljLkNpdGF2aS5Mb2NhdGlvbiwgU3dpc3NBY2FkZW1pYy5DaXRhdmkiLCJBZGRyZXNzIjp7IiRpZCI6IjE5NyIsIiR0eXBlIjoiU3dpc3NBY2FkZW1pYy5DaXRhdmkuTGlua2VkUmVzb3VyY2UsIFN3aXNzQWNhZGVtaWMuQ2l0YXZpIiwiTGlua2VkUmVzb3VyY2VUeXBlIjo1LCJPcmlnaW5hbFN0cmluZyI6IjEwLjExNzcvMjE1ODI0NDAyMTEwNDcyNDYiLCJVcmlTdHJpbmciOiJodHRwczovL2RvaS5vcmcvMTAuMTE3Ny8yMTU4MjQ0MDIxMTA0NzI0NiIsIkxpbmtlZFJlc291cmNlU3RhdHVzIjo4LCJQcm9wZXJ0aWVzIjp7IiRpZCI6IjE5OC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yOCwiQ3JlYXRlZEJ5IjoiX0FMSSIsIkNyZWF0ZWRPbiI6IjIwMjItMDgtMjNUMDQ6MTY6MTgiLCJNb2RpZmllZEJ5IjoiX0FMSSIsIklkIjoiOTFiODU5YTQtMzA1YS00MzY4LWI0NTMtMzQ1MTQ2MzQxMDg4IiwiTW9kaWZpZWRPbiI6IjIwMjItMDgtMjNUMDQ6MTY6MTgiLCJQcm9qZWN0Ijp7IiRyZWYiOiI1In19XSwiTnVtYmVyIjoiMyIsIk9yZ2FuaXphdGlvbnMiOltdLCJPdGhlcnNJbnZvbHZlZCI6W10sIlBhZ2VSYW5nZSI6IjxzcD5cclxuICA8bnM+T21pdDwvbnM+XHJcbiAgPG9zPjIxNTgyNDQwMjExMDQ3Mjwvb3M+XHJcbiAgPHBzPjIxNTgyNDQwMjExMDQ3MjwvcHM+XHJcbjwvc3A+XHJcbjxvcz4yMTU4MjQ0MDIxMTA0NzI8L29zPiIsIlBlcmlvZGljYWwiOnsiJGlkIjoiMTk5IiwiJHR5cGUiOiJTd2lzc0FjYWRlbWljLkNpdGF2aS5QZXJpb2RpY2FsLCBTd2lzc0FjYWRlbWljLkNpdGF2aSIsIkVpc3NuIjoiMjE1OC0yNDQwIiwiSXNzbiI6IjIxNTgtMjQ0MCIsIk5hbWUiOiJTQUdFIE9wZW4iLCJQYWdpbmF0aW9uIjowLCJQcm90ZWN0ZWQiOmZhbHNlLCJDcmVhdGVkQnkiOiJfQUxJIiwiQ3JlYXRlZE9uIjoiMjAyMi0wOC0yM1QwNDoxNjoxOCIsIk1vZGlmaWVkQnkiOiJfQUxJIiwiSWQiOiI2YjY4NDA2Ni1kNTU2LTRjMGQtODhlOC0xNWU5MmQ0MzA5MTYiLCJNb2RpZmllZE9uIjoiMjAyMi0wOC0yM1QwNDoxNjoxOCIsIlByb2plY3QiOnsiJHJlZiI6IjUifX0sIlB1Ymxpc2hlcnMiOlt7IiRpZCI6IjIwMCIsIiR0eXBlIjoiU3dpc3NBY2FkZW1pYy5DaXRhdmkuUHVibGlzaGVyLCBTd2lzc0FjYWRlbWljLkNpdGF2aSIsIk5hbWUiOiJTQUdFIFB1YmxpY2F0aW9ucyBJbmMiLCJQcm90ZWN0ZWQiOmZhbHNlLCJDcmVhdGVkQnkiOiJfQWxpIiwiQ3JlYXRlZE9uIjoiMjAxNy0xMi0yNlQwNDozNzoxOCIsIk1vZGlmaWVkQnkiOiJfQWxpIiwiSWQiOiJiMzI4YTY5MC1kMzY4LTQzMmMtOWM1Mi02YTk3MDc0MDc0Y2UiLCJNb2RpZmllZE9uIjoiMjAxNy0xMi0yNlQwNDozNzoxOCIsIlByb2plY3QiOnsiJHJlZiI6IjUifX1dLCJRdW90YXRpb25zIjpbXSwiUmVmZXJlbmNlVHlwZSI6IkpvdXJuYWxBcnRpY2xlIiwiU2hvcnRUaXRsZSI6IkJhZmZvZSwgTHVvIDIwMjEg4oCTIFNvdXRoIEFmcmljYW4gRXhlY3V0aXZlcyBQcm9wZW5zaXR5IiwiU2hvcnRUaXRsZVVwZGF0ZVR5cGUiOjAsIlNvdXJjZU9mQmlibGlvZ3JhcGhpY0luZm9ybWF0aW9uIjoiQ3Jvc3NSZWYiLCJTdGF0aWNJZHMiOlsiODk3M2JkY2EtZDhmNC00Mjc4LWFmMjItYTAxM2U0YzIxYmVmIl0sIlRhYmxlT2ZDb250ZW50c0NvbXBsZXhpdHkiOjAsIlRhYmxlT2ZDb250ZW50c1NvdXJjZVRleHRGb3JtYXQiOjAsIlRhc2tzIjpbXSwiVGl0bGUiOiJTb3V0aCBBZnJpY2FuIEV4ZWN1dGl2ZXMgUHJvcGVuc2l0eSB0byBVc2UsIERpZmZ1c2UsIGFuZCBBZG9wdCB0aGUgSHVtYW5pdGFyaWFuIExvZ2lzdGljcyBEaWdpdGFsIEJ1c2luZXNzIEVjb3N5c3RlbSAoSExEQkUpIiwiVHJhbnNsYXRvcnMiOltdLCJWb2x1bWUiOiIxMSIsIlllYXIiOiIyMDIxIiwiWWVhclJlc29sdmVkIjoiMjAyMSIsIkNyZWF0ZWRCeSI6Il9BTEkiLCJDcmVhdGVkT24iOiIyMDIyLTA4LTIzVDA0OjE2OjE4IiwiTW9kaWZpZWRCeSI6Il9BbGkiLCJJZCI6IjM3YjE4ZWEwLWZjYzEtNGYyZi04N2FlLTFiOGY1MjZhOTU0YSIsIk1vZGlmaWVkT24iOiIyMDIyLTEyLTI4VDExOjUwOjU4IiwiUHJvamVjdCI6eyIkcmVmIjoiNSJ9fSwiVXNlTnVtYmVyaW5nVHlwZU9mUGFyZW50RG9jdW1lbnQiOmZhbHNlfSx7IiRpZCI6IjIwMSIsIiR0eXBlIjoiU3dpc3NBY2FkZW1pYy5DaXRhdmkuQ2l0YXRpb25zLldvcmRQbGFjZWhvbGRlckVudHJ5LCBTd2lzc0FjYWRlbWljLkNpdGF2aSIsIklkIjoiOWNhNzlmOTUtZjU2MS00ZDQyLTg3NzktYzExYjU0M2RiYzlhIiwiUmVmZXJlbmNlSWQiOiIxNmIwZDc1YS00MTg5LTQwMDYtYWJmNC0yODFjZjdkZDMyYjYiLCJCaWJPbmx5Ijp0cnVlLCJSZWZlcmVuY2UiOnsiJGlkIjoiMjAyIiwiJHR5cGUiOiJTd2lzc0FjYWRlbWljLkNpdGF2aS5SZWZlcmVuY2UsIFN3aXNzQWNhZGVtaWMuQ2l0YXZpIiwiQWJzdHJhY3RDb21wbGV4aXR5IjowLCJBYnN0cmFjdFNvdXJjZVRleHRGb3JtYXQiOjAsIkF1dGhvcnMiOlt7IiRpZCI6IjIwMyIsIiR0eXBlIjoiU3dpc3NBY2FkZW1pYy5DaXRhdmkuUGVyc29uLCBTd2lzc0FjYWRlbWljLkNpdGF2aSIsIkZpcnN0TmFtZSI6IkpvaWUiLCJMYXN0TmFtZSI6IkFjb3N0YSIsIlByb3RlY3RlZCI6ZmFsc2UsIlNleCI6MCwiQ3JlYXRlZEJ5IjoiX0FMSSIsIkNyZWF0ZWRPbiI6IjIwMjItMDMtMTZUMTA6NTc6NDYiLCJNb2RpZmllZEJ5IjoiX0FMSSIsIklkIjoiODlmNGNmYWUtMWM1OC00MjAwLTgzYmUtZTU4ZThhMzRiNDQ0IiwiTW9kaWZpZWRPbiI6IjIwMjItMDMtMTZUMTA6NTc6NDYiLCJQcm9qZWN0Ijp7IiRyZWYiOiI1In19LHsiJGlkIjoiMjA0IiwiJHR5cGUiOiJTd2lzc0FjYWRlbWljLkNpdGF2aS5QZXJzb24sIFN3aXNzQWNhZGVtaWMuQ2l0YXZpIiwiRmlyc3ROYW1lIjoiQW5pdGEiLCJMYXN0TmFtZSI6IkNoYW5kcmEiLCJQcm90ZWN0ZWQiOmZhbHNlLCJTZXgiOjAsIkNyZWF0ZWRCeSI6Il9BTEkiLCJDcmVhdGVkT24iOiIyMDIyLTAzLTE2VDEwOjU3OjQ2IiwiTW9kaWZpZWRCeSI6Il9BTEkiLCJJZCI6ImZmMTdmNzkxLWI1ZjItNDk3NS05YzlhLWYwYzM0ZjE5NzY4NyIsIk1vZGlmaWVkT24iOiIyMDIyLTAzLTE2VDEwOjU3OjQ2IiwiUHJvamVjdCI6eyIkcmVmIjoiNSJ9fV0sIkNpdGF0aW9uS2V5IjoiQWNvc3RhIGV0IGFsLiAyMDEzIiwiQ2l0YXRpb25LZXlVcGRhdGVUeXBlIjowLCJDb2xsYWJvcmF0b3JzIjpbXSwiQ3VzdG9tRmllbGQxIjoiMTciLCJDdXN0b21GaWVsZDIiOiJDb25jZXB0dWFsIiwiQ3VzdG9tRmllbGQzIjoiU3VkZGVuLW9uc2V0IiwiQ3VzdG9tRmllbGQ0IjoiRGlzYXN0ZXIgcmVsaWVmIiwiQ3VzdG9tRmllbGQ1IjoiUmVzcG9uc2UiLCJDdXN0b21GaWVsZDYiOiJDb25jZXB0dWFsIFJlc2VhcmNoIiwiQ3VzdG9tRmllbGQ3IjoiTm90IFNwZWNpZmljIiwiQ3VzdG9tRmllbGQ4IjoiTm90IFNwZWNpZmljIiwiQ3VzdG9tRmllbGQ5IjoiVW5pdGVkIFN0YXRlcyIsIkRvaSI6IjEwLjEwMTcvZG1wLjIwMTIuMSIsIkVkaXRvcnMiOltdLCJFdmFsdWF0aW9uQ29tcGxleGl0eSI6MCwiRXZhbHVhdGlvblNvdXJjZVRleHRGb3JtYXQiOjAsIkdyb3VwcyI6W3siJHJlZiI6IjkifV0sIkhhc0xhYmVsMSI6ZmFsc2UsIkhhc0xhYmVsMiI6ZmFsc2UsIktleXdvcmRzIjpbXSwiTGFuZ3VhZ2UiOiJlbmciLCJMYW5ndWFnZUNvZGUiOiJlbiIsIkxvY2F0aW9ucyI6W3siJGlkIjoiMjA1IiwiJHR5cGUiOiJTd2lzc0FjYWRlbWljLkNpdGF2aS5Mb2NhdGlvbiwgU3dpc3NBY2FkZW1pYy5DaXRhdmkiLCJBZGRyZXNzIjp7IiRpZCI6IjIwNiIsIiR0eXBlIjoiU3dpc3NBY2FkZW1pYy5DaXRhdmkuTGlua2VkUmVzb3VyY2UsIFN3aXNzQWNhZGVtaWMuQ2l0YXZpIiwiTGlua2VkUmVzb3VyY2VUeXBlIjo1LCJPcmlnaW5hbFN0cmluZyI6IjEwLjEwMTcvZG1wLjIwMTIuMSIsIlVyaVN0cmluZyI6Imh0dHBzOi8vZG9pLm9yZy8xMC4xMDE3L2RtcC4yMDEyLjEiLCJMaW5rZWRSZXNvdXJjZVN0YXR1cyI6OCwiUHJvcGVydGllcyI6eyIkaWQiOiIyMDc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zLTE2VDEwOjU3OjQ2IiwiTW9kaWZpZWRCeSI6Il9BTEkiLCJJZCI6IjdmZDUxMzJmLTg3YWEtNGZmZS1hODI0LWY3NDA0YWY1NDc0MiIsIk1vZGlmaWVkT24iOiIyMDIyLTAzLTE2VDEwOjU3OjQ2IiwiUHJvamVjdCI6eyIkcmVmIjoiNSJ9fSx7IiRpZCI6IjIwOCIsIiR0eXBlIjoiU3dpc3NBY2FkZW1pYy5DaXRhdmkuTG9jYXRpb24sIFN3aXNzQWNhZGVtaWMuQ2l0YXZpIiwiQWRkcmVzcyI6eyIkaWQiOiIyMDkiLCIkdHlwZSI6IlN3aXNzQWNhZGVtaWMuQ2l0YXZpLkxpbmtlZFJlc291cmNlLCBTd2lzc0FjYWRlbWljLkNpdGF2aSIsIkxpbmtlZFJlc291cmNlVHlwZSI6NSwiT3JpZ2luYWxTdHJpbmciOiIyNDIyOTUxOCIsIlVyaVN0cmluZyI6Imh0dHA6Ly93d3cubmNiaS5ubG0ubmloLmdvdi9wdWJtZWQvMjQyMjk1MTgiLCJMaW5rZWRSZXNvdXJjZVN0YXR1cyI6OCwiUHJvcGVydGllcyI6eyIkaWQiOiIyMTA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NjQsIkNyZWF0ZWRCeSI6Il9BTEkiLCJDcmVhdGVkT24iOiIyMDIyLTAzLTE2VDEwOjU3OjQ2IiwiTW9kaWZpZWRCeSI6Il9BTEkiLCJJZCI6Ijc2NGY0NTQwLWMwNWItNGRiYy1hMTk2LTYxNDE3YzhmY2I3ZCIsIk1vZGlmaWVkT24iOiIyMDIyLTAzLTE2VDEwOjU3OjQ2IiwiUHJvamVjdCI6eyIkcmVmIjoiNSJ9fV0sIk51bWJlciI6IjQiLCJPcmdhbml6YXRpb25zIjpbXSwiT3RoZXJzSW52b2x2ZWQiOltdLCJQYWdlUmFuZ2UiOiI8c3A+XHJcbiAgPG4+MzYxPC9uPlxyXG4gIDxpbj50cnVlPC9pbj5cclxuICA8b3M+MzYxPC9vcz5cclxuICA8cHM+MzYxPC9wcz5cclxuPC9zcD5cclxuPGVwPlxyXG4gIDxuPjM2ODwvbj5cclxuICA8aW4+dHJ1ZTwvaW4+XHJcbiAgPG9zPjM2ODwvb3M+XHJcbiAgPHBzPjM2ODwvcHM+XHJcbjwvZXA+XHJcbjxvcz4zNjEtODwvb3M+IiwiUGVyaW9kaWNhbCI6eyIkaWQiOiIyMTEiLCIkdHlwZSI6IlN3aXNzQWNhZGVtaWMuQ2l0YXZpLlBlcmlvZGljYWwsIFN3aXNzQWNhZGVtaWMuQ2l0YXZpIiwiRWlzc24iOiIxOTM4LTc0NFgiLCJOYW1lIjoiRGlzYXN0ZXIgbWVkaWNpbmUgYW5kIHB1YmxpYyBoZWFsdGggcHJlcGFyZWRuZXNzIiwiUGFnaW5hdGlvbiI6MCwiUHJvdGVjdGVkIjpmYWxzZSwiVXNlckFiYnJldmlhdGlvbjEiOiJEaXNhc3RlciBNZWQgUHVibGljIEhlYWx0aCBQcmVwIiwiQ3JlYXRlZEJ5IjoiX0FMSSIsIkNyZWF0ZWRPbiI6IjIwMjItMDMtMTZUMTA6NTc6NDYiLCJNb2RpZmllZEJ5IjoiX0FMSSIsIklkIjoiZmY2ODA5ZDYtYjdiMy00NGYzLWI5NmYtYzJiNzE4MDc2MDBjIiwiTW9kaWZpZWRPbiI6IjIwMjItMDMtMTZUMTA6NTc6NDYiLCJQcm9qZWN0Ijp7IiRyZWYiOiI1In19LCJQdWJsaXNoZXJzIjpbXSwiUHViTWVkSWQiOiIyNDIyOTUxOCIsIlF1b3RhdGlvbnMiOltdLCJSZWZlcmVuY2VUeXBlIjoiSm91cm5hbEFydGljbGUiLCJTaG9ydFRpdGxlIjoiQWNvc3RhLCBDaGFuZHJhIDIwMTMg4oCTIEhhcm5lc3NpbmcgYSBjb21tdW5pdHkgZm9yIHN1c3RhaW5hYmxlIiwiU2hvcnRUaXRsZVVwZGF0ZVR5cGUiOjAsIlNvdXJjZU9mQmlibGlvZ3JhcGhpY0luZm9ybWF0aW9uIjoiUHViTWVkIiwiU3RhdGljSWRzIjpbImQzMzQ2MTZhLWM4MjQtNDMzMi1hZGJiLTBkZDY0MjE1MDlkOCJdLCJUYWJsZU9mQ29udGVudHNDb21wbGV4aXR5IjowLCJUYWJsZU9mQ29udGVudHNTb3VyY2VUZXh0Rm9ybWF0IjowLCJUYXNrcyI6W10sIlRpdGxlIjoiSGFybmVzc2luZyBhIGNvbW11bml0eSBmb3Igc3VzdGFpbmFibGUgZGlzYXN0ZXIgcmVzcG9uc2UgYW5kIHJlY292ZXJ5OiBhbiBvcGVyYXRpb25hbCBtb2RlbCBmb3IgaW50ZWdyYXRpbmcgbm9uZ292ZXJubWVudGFsIG9yZ2FuaXphdGlvbnMiLCJUcmFuc2xhdG9ycyI6W10sIlZvbHVtZSI6IjciLCJZZWFyIjoiMjAxMyIsIlllYXJSZXNvbHZlZCI6IjIwMTMiLCJDcmVhdGVkQnkiOiJfQUxJIiwiQ3JlYXRlZE9uIjoiMjAyMi0wMy0xNlQxMDo1Nzo0NiIsIk1vZGlmaWVkQnkiOiJfQWxpIiwiSWQiOiIxNmIwZDc1YS00MTg5LTQwMDYtYWJmNC0yODFjZjdkZDMyYjYiLCJNb2RpZmllZE9uIjoiMjAyMi0xMi0yOFQxMTo1MDo1OCIsIlByb2plY3QiOnsiJHJlZiI6IjUifX0sIlVzZU51bWJlcmluZ1R5cGVPZlBhcmVudERvY3VtZW50IjpmYWxzZX0seyIkaWQiOiIyMTIiLCIkdHlwZSI6IlN3aXNzQWNhZGVtaWMuQ2l0YXZpLkNpdGF0aW9ucy5Xb3JkUGxhY2Vob2xkZXJFbnRyeSwgU3dpc3NBY2FkZW1pYy5DaXRhdmkiLCJJZCI6Ijk5YTE3MDRlLTI4ZmItNGQ2Mi1hNWUwLTFmNDU4ZDk1OWQyYSIsIlJlZmVyZW5jZUlkIjoiYWZkNmRlMzUtMDBhOS00ZWQxLWE5ZGMtYWQzOTYzMzk4N2FiIiwiQmliT25seSI6dHJ1ZSwiUGFnZVJhbmdlIjp7IiRpZCI6IjIxMyIsIiR0eXBlIjoiU3dpc3NBY2FkZW1pYy5QYWdlUmFuZ2UsIFN3aXNzQWNhZGVtaWMiLCJFbmRQYWdlIjp7IiRpZCI6IjIxNCIsIiR0eXBlIjoiU3dpc3NBY2FkZW1pYy5QYWdlTnVtYmVyLCBTd2lzc0FjYWRlbWljIiwiSXNGdWxseU51bWVyaWMiOmZhbHNlLCJOdW1iZXJpbmdUeXBlIjowLCJOdW1lcmFsU3lzdGVtIjotMX0sIk51bWJlcmluZ1R5cGUiOjAsIk51bWVyYWxTeXN0ZW0iOi0xLCJTdGFydFBhZ2UiOnsiJGlkIjoiMjE1IiwiJHR5cGUiOiJTd2lzc0FjYWRlbWljLlBhZ2VOdW1iZXIsIFN3aXNzQWNhZGVtaWMiLCJJc0Z1bGx5TnVtZXJpYyI6ZmFsc2UsIk51bWJlcmluZ1R5cGUiOjAsIk51bWVyYWxTeXN0ZW0iOi0xfX0sIlJlZmVyZW5jZSI6eyIkaWQiOiIyMTYiLCIkdHlwZSI6IlN3aXNzQWNhZGVtaWMuQ2l0YXZpLlJlZmVyZW5jZSwgU3dpc3NBY2FkZW1pYy5DaXRhdmkiLCJBYnN0cmFjdENvbXBsZXhpdHkiOjAsIkFic3RyYWN0U291cmNlVGV4dEZvcm1hdCI6MCwiQXV0aG9ycyI6W3siJGlkIjoiMjE3IiwiJHR5cGUiOiJTd2lzc0FjYWRlbWljLkNpdGF2aS5QZXJzb24sIFN3aXNzQWNhZGVtaWMuQ2l0YXZpIiwiRmlyc3ROYW1lIjoiRGFuaWVsIiwiTGFzdE5hbWUiOiJBYnJhaGFtcyIsIlByb3RlY3RlZCI6ZmFsc2UsIlNleCI6MCwiQ3JlYXRlZEJ5IjoiX0FMSSIsIkNyZWF0ZWRPbiI6IjIwMjItMDMtMTZUMTA6NDc6NDYiLCJNb2RpZmllZEJ5IjoiX0FMSSIsIklkIjoiZTdkYTNjMzItZTg0ZS00YjlhLTgzOGYtMDNlNTQ3MzlmM2ZmIiwiTW9kaWZpZWRPbiI6IjIwMjItMDMtMTZUMTA6NDc6NDYiLCJQcm9qZWN0Ijp7IiRyZWYiOiI1In19XSwiQ2l0YXRpb25LZXkiOiJBYnJhaGFtcyAyMDE0IiwiQ2l0YXRpb25LZXlVcGRhdGVUeXBlIjowLCJDb2xsYWJvcmF0b3JzIjpbXSwiQ3VzdG9tRmllbGQxIjoiNDIiLCJDdXN0b21GaWVsZDIiOiJFbXBpcmljYWwiLCJDdXN0b21GaWVsZDMiOiJTdWRkZW4tb25zZXQiLCJDdXN0b21GaWVsZDQiOiJEaXNhc3RlciByZWxpZWYiLCJDdXN0b21GaWVsZDUiOiJSZWNvdmVyeSIsIkN1c3RvbUZpZWxkNiI6IkNhc2Ugc3R1ZHkiLCJDdXN0b21GaWVsZDciOiJFbnZpcm9ubWVudCIsIkN1c3RvbUZpZWxkOCI6Ikdyb3VuZGVkIHRoZW9yeSIsIkN1c3RvbUZpZWxkOSI6IlVuaXRlZCBTdGF0ZXMiLCJEb2kiOiIxMC4xMTExL2Rpc2EuMTIwNTQiLCJFZGl0b3JzIjpbXSwiRXZhbHVhdGlvbkNvbXBsZXhpdHkiOjAsIkV2YWx1YXRpb25Tb3VyY2VUZXh0Rm9ybWF0IjowLCJHcm91cHMiOlt7IiRpZCI6IjIxOCIsIiR0eXBlIjoiU3dpc3NBY2FkZW1pYy5DaXRhdmkuR3JvdXAsIFN3aXNzQWNhZGVtaWMuQ2l0YXZpIiwiRGlzcGxheVR5cGUiOjEsIk5hbWUiOiJTaGVsdGVyIiwiQ3JlYXRlZEJ5IjoiX0FMSSIsIkNyZWF0ZWRPbiI6IjIwMjItMDktMDdUMDY6MzM6NTUiLCJNb2RpZmllZEJ5IjoiX0FMSSIsIklkIjoiZTZmMTIwOTktMmNmMS00MjIzLThmYWItYWI5YjRjNWUxZmQ5IiwiTW9kaWZpZWRPbiI6IjIwMjItMDktMDdUMDY6MzM6NTkiLCJQcm9qZWN0Ijp7IiRyZWYiOiI1In19LHsiJHJlZiI6IjkifV0sIkhhc0xhYmVsMSI6ZmFsc2UsIkhhc0xhYmVsMiI6ZmFsc2UsIktleXdvcmRzIjpbXSwiTGFuZ3VhZ2UiOiJlbmciLCJMYW5ndWFnZUNvZGUiOiJlbiIsIkxvY2F0aW9ucyI6W3siJGlkIjoiMjE5IiwiJHR5cGUiOiJTd2lzc0FjYWRlbWljLkNpdGF2aS5Mb2NhdGlvbiwgU3dpc3NBY2FkZW1pYy5DaXRhdmkiLCJBZGRyZXNzIjp7IiRpZCI6IjIyMCIsIiR0eXBlIjoiU3dpc3NBY2FkZW1pYy5DaXRhdmkuTGlua2VkUmVzb3VyY2UsIFN3aXNzQWNhZGVtaWMuQ2l0YXZpIiwiTGlua2VkUmVzb3VyY2VUeXBlIjo1LCJPcmlnaW5hbFN0cmluZyI6IjI0NjAxOTMxIiwiVXJpU3RyaW5nIjoiaHR0cDovL3d3dy5uY2JpLm5sbS5uaWguZ292L3B1Ym1lZC8yNDYwMTkzMSIsIkxpbmtlZFJlc291cmNlU3RhdHVzIjo4LCJQcm9wZXJ0aWVzIjp7IiRpZCI6IjIyMSIsIiR0eXBlIjoiU3dpc3NBY2FkZW1pYy5DaXRhdmkuTGlua2VkUmVzb3VyY2VQcm9wZXJ0aWVzLCBTd2lzc0FjYWRlbWljLkNpdGF2aSJ9LCJTeW5jRm9sZGVyVHlwZSI6MCwiSXNMb2NhbENsb3VkUHJvamVjdEZpbGVMaW5rIjpmYWxzZSwiSXNDbG91ZFJlc3RvcmUiOmZhbHNlLCJJc0Nsb3VkQ29weSI6ZmFsc2UsIkF0dGFjaG1lbnRGb2xkZXJXYXNJbkZhbGxiYWNrTW9kZSI6ZmFsc2V9LCJBbm5vdGF0aW9ucyI6W10sIkxvY2F0aW9uVHlwZSI6MCwiTWlycm9yc1JlZmVyZW5jZVByb3BlcnR5SWQiOjE2NCwiQ3JlYXRlZEJ5IjoiX0FMSSIsIkNyZWF0ZWRPbiI6IjIwMjItMDktMDZUMTU6Mzc6MjkiLCJNb2RpZmllZEJ5IjoiX0FMSSIsIklkIjoiYzA5MDU1NmEtMDRjNy00N2JmLWE0YjAtMmI2MTUwZDNiMWY5IiwiTW9kaWZpZWRPbiI6IjIwMjItMDktMDZUMTU6Mzc6MjkiLCJQcm9qZWN0Ijp7IiRyZWYiOiI1In19LHsiJGlkIjoiMjIyIiwiJHR5cGUiOiJTd2lzc0FjYWRlbWljLkNpdGF2aS5Mb2NhdGlvbiwgU3dpc3NBY2FkZW1pYy5DaXRhdmkiLCJBZGRyZXNzIjp7IiRpZCI6IjIyMyIsIiR0eXBlIjoiU3dpc3NBY2FkZW1pYy5DaXRhdmkuTGlua2VkUmVzb3VyY2UsIFN3aXNzQWNhZGVtaWMuQ2l0YXZpIiwiTGlua2VkUmVzb3VyY2VUeXBlIjo1LCJPcmlnaW5hbFN0cmluZyI6IjEwLjExMTEvZGlzYS4xMjA1NCIsIlVyaVN0cmluZyI6Imh0dHBzOi8vZG9pLm9yZy8xMC4xMTExL2Rpc2EuMTIwNTQiLCJMaW5rZWRSZXNvdXJjZVN0YXR1cyI6OCwiUHJvcGVydGllcyI6eyIkaWQiOiIyMjQiLCIkdHlwZSI6IlN3aXNzQWNhZGVtaWMuQ2l0YXZpLkxpbmtlZFJlc291cmNlUHJvcGVydGllcywgU3dpc3NBY2FkZW1pYy5DaXRhdmkifSwiU3luY0ZvbGRlclR5cGUiOjAsIklzTG9jYWxDbG91ZFByb2plY3RGaWxlTGluayI6ZmFsc2UsIklzQ2xvdWRSZXN0b3JlIjpmYWxzZSwiSXNDbG91ZENvcHkiOmZhbHNlLCJBdHRhY2htZW50Rm9sZGVyV2FzSW5GYWxsYmFja01vZGUiOmZhbHNlfSwiQW5ub3RhdGlvbnMiOltdLCJMb2NhdGlvblR5cGUiOjAsIk1pcnJvcnNSZWZlcmVuY2VQcm9wZXJ0eUlkIjoxMjgsIkNyZWF0ZWRCeSI6Il9BTEkiLCJDcmVhdGVkT24iOiIyMDIyLTA5LTA2VDE1OjM3OjI5IiwiTW9kaWZpZWRCeSI6Il9BTEkiLCJJZCI6ImYzNTQ3NzZjLTAyOTctNDA4My05OTJlLTVhMjMwNmFjNjVhNyIsIk1vZGlmaWVkT24iOiIyMDIyLTA5LTA2VDE1OjM3OjI5IiwiUHJvamVjdCI6eyIkcmVmIjoiNSJ9fV0sIk9yZ2FuaXphdGlvbnMiOltdLCJPdGhlcnNJbnZvbHZlZCI6W10sIlBhZ2VDb3VudCI6IjEiLCJQYWdlUmFuZ2UiOiI8c3A+XHJcbiAgPG4+NDk8L24+XHJcbiAgPG5zPk9taXQ8L25zPlxyXG4gIDxvcz5TMjUtNDk8L29zPlxyXG4gIDxwcz5TMjUtNDk8L3BzPlxyXG48L3NwPlxyXG48b3M+UzI1LTQ5PC9vcz4iLCJQZXJpb2RpY2FsIjp7IiRpZCI6IjIyNSIsIiR0eXBlIjoiU3dpc3NBY2FkZW1pYy5DaXRhdmkuUGVyaW9kaWNhbCwgU3dpc3NBY2FkZW1pYy5DaXRhdmkiLCJOYW1lIjoiRGlzYXN0ZXJzIiwiUGFnaW5hdGlvbiI6MCwiUHJvdGVjdGVkIjpmYWxzZSwiQ3JlYXRlZEJ5IjoiX0Fuam9tc2hvYWUiLCJDcmVhdGVkT24iOiIyMDIyLTAxLTMwVDA0OjMxOjM4IiwiTW9kaWZpZWRCeSI6Il9BbmpvbXNob2FlIiwiSWQiOiI0OWE0NGZkNy01NjI1LTRjNWYtYTFjNC0zZGRkZmY4ZTBkZGYiLCJNb2RpZmllZE9uIjoiMjAyMi0wMS0zMFQwNDozMTozOCIsIlByb2plY3QiOnsiJHJlZiI6IjUifX0sIlB1Ymxpc2hlcnMiOlt7IiRpZCI6IjIyNiIsIiR0eXBlIjoiU3dpc3NBY2FkZW1pYy5DaXRhdmkuUHVibGlzaGVyLCBTd2lzc0FjYWRlbWljLkNpdGF2aSIsIk5hbWUiOiJKb2huIFdpbGV5ICYgU29ucywgTHRkIiwiUHJvdGVjdGVkIjpmYWxzZSwiQ3JlYXRlZEJ5IjoiX2EiLCJDcmVhdGVkT24iOiIyMDE2LTA2LTA3VDE1OjE4OjIyIiwiTW9kaWZpZWRCeSI6Il9hIiwiSWQiOiJhM2JhODg1My05YjljLTQ3OTEtOTNhZi1kZDdhMDJlZGRiYmEiLCJNb2RpZmllZE9uIjoiMjAxNi0wNi0wN1QxNToxODoyMiIsIlByb2plY3QiOnsiJHJlZiI6IjUifX1dLCJQdWJNZWRJZCI6IjI0NjAxOTMxIiwiUXVvdGF0aW9ucyI6W10sIlJlZmVyZW5jZVR5cGUiOiJKb3VybmFsQXJ0aWNsZSIsIlNob3J0VGl0bGUiOiJBYnJhaGFtcyAyMDE0IOKAkyBUaGUgYmFycmllcnMgdG8gZW52aXJvbm1lbnRhbCBzdXN0YWluYWJpbGl0eSIsIlNob3J0VGl0bGVVcGRhdGVUeXBlIjowLCJTb3VyY2VPZkJpYmxpb2dyYXBoaWNJbmZvcm1hdGlvbiI6IlB1Yk1lZCIsIlN0YXRpY0lkcyI6WyJkMGExODQyNi0yOWRhLTQ3OGYtODFjNC1iNGEyMDg2MDJlZmQiXSwiVGFibGVPZkNvbnRlbnRzQ29tcGxleGl0eSI6MCwiVGFibGVPZkNvbnRlbnRzU291cmNlVGV4dEZvcm1hdCI6MCwiVGFza3MiOltdLCJUaXRsZSI6IlRoZSBiYXJyaWVycyB0byBlbnZpcm9ubWVudGFsIHN1c3RhaW5hYmlsaXR5IGluIHBvc3QtZGlzYXN0ZXIgc2V0dGluZ3M6IGEgY2FzZSBzdHVkeSBvZiB0cmFuc2l0aW9uYWwgc2hlbHRlciBpbXBsZW1lbnRhdGlvbiBpbiBIYWl0aSIsIlRyYW5zbGF0b3JzIjpbXSwiVm9sdW1lIjoiMzggU3VwcGwgMSIsIlllYXIiOiIyMDE0IiwiWWVhclJlc29sdmVkIjoiMjAxNCIsIkNyZWF0ZWRCeSI6Il9BTEkiLCJDcmVhdGVkT24iOiIyMDIyLTA5LTA2VDE1OjM3OjI5IiwiTW9kaWZpZWRCeSI6Il9BbGkiLCJJZCI6ImFmZDZkZTM1LTAwYTktNGVkMS1hOWRjLWFkMzk2MzM5ODdhYiIsIk1vZGlmaWVkT24iOiIyMDIyLTEyLTI4VDExOjUwOjU4IiwiUHJvamVjdCI6eyIkcmVmIjoiNSJ9fSwiVXNlTnVtYmVyaW5nVHlwZU9mUGFyZW50RG9jdW1lbnQiOmZhbHNlfSx7IiRpZCI6IjIyNyIsIiR0eXBlIjoiU3dpc3NBY2FkZW1pYy5DaXRhdmkuQ2l0YXRpb25zLldvcmRQbGFjZWhvbGRlckVudHJ5LCBTd2lzc0FjYWRlbWljLkNpdGF2aSIsIklkIjoiOTcwZmY5OTAtNjYyNi00YzI1LTk3YTgtM2ExMTE4NTExOTcxIiwiUmVmZXJlbmNlSWQiOiIwODVlOTAxNS05OGYyLTRjY2UtODU5Ni0wYTg4N2QxN2QzZjMiLCJCaWJPbmx5Ijp0cnVlLCJSZWZlcmVuY2UiOnsiJGlkIjoiMjI4IiwiJHR5cGUiOiJTd2lzc0FjYWRlbWljLkNpdGF2aS5SZWZlcmVuY2UsIFN3aXNzQWNhZGVtaWMuQ2l0YXZpIiwiQWJzdHJhY3RDb21wbGV4aXR5IjowLCJBYnN0cmFjdFNvdXJjZVRleHRGb3JtYXQiOjAsIkF1dGhvcnMiOlt7IiRpZCI6IjIyOSIsIiR0eXBlIjoiU3dpc3NBY2FkZW1pYy5DaXRhdmkuUGVyc29uLCBTd2lzc0FjYWRlbWljLkNpdGF2aSIsIkZpcnN0TmFtZSI6IkFuZHJlYXMiLCJMYXN0TmFtZSI6IktyZXRzY2htZXIiLCJQcm90ZWN0ZWQiOmZhbHNlLCJTZXgiOjAsIkNyZWF0ZWRCeSI6Il9BTEkiLCJDcmVhdGVkT24iOiIyMDIyLTA4LTIyVDA5OjQ5OjA4IiwiTW9kaWZpZWRCeSI6Il9BTEkiLCJJZCI6ImZiODAzZDBhLWIyYmUtNDg0My04ZGU1LWVmZTVhZjYwNGRmOCIsIk1vZGlmaWVkT24iOiIyMDIyLTA4LTIyVDA5OjQ5OjA4IiwiUHJvamVjdCI6eyIkcmVmIjoiNSJ9fSx7IiRpZCI6IjIzMCIsIiR0eXBlIjoiU3dpc3NBY2FkZW1pYy5DaXRhdmkuUGVyc29uLCBTd2lzc0FjYWRlbWljLkNpdGF2aSIsIkZpcnN0TmFtZSI6IlN0ZWZhbiIsIkxhc3ROYW1lIjoiU3BpbmxlciIsIlByb3RlY3RlZCI6ZmFsc2UsIlNleCI6MCwiQ3JlYXRlZEJ5IjoiX0FMSSIsIkNyZWF0ZWRPbiI6IjIwMjItMDgtMjJUMDk6NDk6MDgiLCJNb2RpZmllZEJ5IjoiX0FMSSIsIklkIjoiYzRmZjg5ZTctNGUxNy00YTRjLThlMGYtOGY4MzU1ZmUzMDllIiwiTW9kaWZpZWRPbiI6IjIwMjItMDgtMjJUMDk6NDk6MDgiLCJQcm9qZWN0Ijp7IiRyZWYiOiI1In19LHsiJGlkIjoiMjMxIiwiJHR5cGUiOiJTd2lzc0FjYWRlbWljLkNpdGF2aS5QZXJzb24sIFN3aXNzQWNhZGVtaWMuQ2l0YXZpIiwiRmlyc3ROYW1lIjoiTHVrIiwiTGFzdE5hbWUiOiJ2YW4gV2Fzc2VuaG92ZSIsIk1pZGRsZU5hbWUiOiJOLiIsIlByb3RlY3RlZCI6ZmFsc2UsIlNleCI6MCwiQ3JlYXRlZEJ5IjoiX0FMSSIsIkNyZWF0ZWRPbiI6IjIwMjItMDMtMTZUMDk6NTM6MTIiLCJNb2RpZmllZEJ5IjoiX0FMSSIsIklkIjoiMjk1MTI5OTktZDA1Ni00NjFiLWE1YzUtZTJjMzc5ZmJkYjZmIiwiTW9kaWZpZWRPbiI6IjIwMjItMDMtMTZUMDk6NTM6MTIiLCJQcm9qZWN0Ijp7IiRyZWYiOiI1In19XSwiQ2l0YXRpb25LZXlVcGRhdGVUeXBlIjowLCJDb2xsYWJvcmF0b3JzIjpbXSwiQ3VzdG9tRmllbGQxIjoiNTYiLCJDdXN0b21GaWVsZDIiOiJFbXBpcmljYWwiLCJDdXN0b21GaWVsZDMiOiJTbG93LW9uc2V0IiwiQ3VzdG9tRmllbGQ0IjoiRGV2ZWxvcG1lbnQgYWlkIiwiQ3VzdG9tRmllbGQ1IjoiUHJlcGFyZWRuZXNzIiwiQ3VzdG9tRmllbGQ2IjoiQ2FzZSBzdHVkeSIsIkN1c3RvbUZpZWxkNyI6IlNvY2lhbCtFY29ub21pYyIsIkN1c3RvbUZpZWxkOCI6IlN1cHBseSBjaGFpbiBtYW5hZ2VtZW50IHRoZW9yeSIsIkN1c3RvbUZpZWxkOSI6Ikdlcm1hbnkiLCJEb2kiOiIxMC4xMTExL3BvbXMuMTIxMDkiLCJFZGl0b3JzIjpbXSwiRXZhbHVhdGlvbkNvbXBsZXhpdHkiOjAsIkV2YWx1YXRpb25Tb3VyY2VUZXh0Rm9ybWF0IjowLCJHcm91cHMiOltdLCJIYXNMYWJlbDEiOnRydWUsIkhhc0xhYmVsMiI6dHJ1ZSwiS2V5d29yZHMiOltdLCJMb2NhdGlvbnMiOlt7IiRpZCI6IjIzMiIsIiR0eXBlIjoiU3dpc3NBY2FkZW1pYy5DaXRhdmkuTG9jYXRpb24sIFN3aXNzQWNhZGVtaWMuQ2l0YXZpIiwiQWRkcmVzcyI6eyIkaWQiOiIyMzMiLCIkdHlwZSI6IlN3aXNzQWNhZGVtaWMuQ2l0YXZpLkxpbmtlZFJlc291cmNlLCBTd2lzc0FjYWRlbWljLkNpdGF2aSIsIkxpbmtlZFJlc291cmNlVHlwZSI6NSwiT3JpZ2luYWxTdHJpbmciOiIxMC4xMTExL3BvbXMuMTIxMDkiLCJVcmlTdHJpbmciOiJodHRwczovL2RvaS5vcmcvMTAuMTExMS9wb21zLjEyMTA5IiwiTGlua2VkUmVzb3VyY2VTdGF0dXMiOjgsIlByb3BlcnRpZXMiOnsiJGlkIjoiMjM0IiwiJHR5cGUiOiJTd2lzc0FjYWRlbWljLkNpdGF2aS5MaW5rZWRSZXNvdXJjZVByb3BlcnRpZXMsIFN3aXNzQWNhZGVtaWMuQ2l0YXZpIn0sIlN5bmNGb2xkZXJUeXBlIjowLCJJc0xvY2FsQ2xvdWRQcm9qZWN0RmlsZUxpbmsiOmZhbHNlLCJJc0Nsb3VkUmVzdG9yZSI6ZmFsc2UsIklzQ2xvdWRDb3B5IjpmYWxzZSwiQXR0YWNobWVudEZvbGRlcldhc0luRmFsbGJhY2tNb2RlIjpmYWxzZX0sIkFubm90YXRpb25zIjpbXSwiTG9jYXRpb25UeXBlIjowLCJNaXJyb3JzUmVmZXJlbmNlUHJvcGVydHlJZCI6MTI4LCJDcmVhdGVkQnkiOiJfQUxJIiwiQ3JlYXRlZE9uIjoiMjAyMi0wOC0yMlQwOTo0OTowOCIsIk1vZGlmaWVkQnkiOiJfQUxJIiwiSWQiOiJmYzRlZjNjNS1iYzcxLTQ5ZGItOTVjMi1lNWJkOTQ1NDZkYWUiLCJNb2RpZmllZE9uIjoiMjAyMi0wOC0yMlQwOTo0OTowOCIsIlByb2plY3QiOnsiJHJlZiI6IjUifX1dLCJOdW1iZXIiOiI2IiwiT3JnYW5pemF0aW9ucyI6W10sIk90aGVyc0ludm9sdmVkIjpbXSwiUGFnZUNvdW50IjoiMTIiLCJQYWdlUmFuZ2UiOiI8c3A+XHJcbiAgPG4+OTkwPC9uPlxyXG4gIDxpbj50cnVlPC9pbj5cclxuICA8b3M+OTkwPC9vcz5cclxuICA8cHM+OTkwPC9wcz5cclxuPC9zcD5cclxuPGVwPlxyXG4gIDxuPjEwMDE8L24+XHJcbiAgPGluPnRydWU8L2luPlxyXG4gIDxvcz4xMDAxPC9vcz5cclxuICA8cHM+MTAwMTwvcHM+XHJcbjwvZXA+XHJcbjxvcz45OTAtMTAwMTwvb3M+IiwiUGVyaW9kaWNhbCI6eyIkcmVmIjoiMzYifSwiUHVibGlzaGVycyI6W3siJGlkIjoiMjM1IiwiJHR5cGUiOiJTd2lzc0FjYWRlbWljLkNpdGF2aS5QdWJsaXNoZXIsIFN3aXNzQWNhZGVtaWMuQ2l0YXZpIiwiTmFtZSI6IldpbGV5IE9ubGluZSBMaWJyYXJ5IiwiUHJvdGVjdGVkIjpmYWxzZSwiQ3JlYXRlZEJ5IjoiX2EiLCJDcmVhdGVkT24iOiIyMDE2LTA2LTIyVDA4OjEyOjE5IiwiTW9kaWZpZWRCeSI6Il9hIiwiSWQiOiJmNzg0YmFkNC01ZmUzLTQ1MzEtODgwMi1lYTdjNGRlNTZlZWQiLCJNb2RpZmllZE9uIjoiMjAxNi0wNi0yMlQwODoxMjoxOSIsIlByb2plY3QiOnsiJHJlZiI6IjUifX1dLCJRdW90YXRpb25zIjpbXSwiUmVmZXJlbmNlVHlwZSI6IkpvdXJuYWxBcnRpY2xlIiwiU2hvcnRUaXRsZSI6IktyZXRzY2htZXIsIFNwaW5sZXIgZXQgYWwuIDIwMTQg4oCTIEEgU2Nob29sIEZlZWRpbmcgU3VwcGx5IENoYWluIiwiU2hvcnRUaXRsZVVwZGF0ZVR5cGUiOjAsIlNvdXJjZU9mQmlibGlvZ3JhcGhpY0luZm9ybWF0aW9uIjoiQ3Jvc3NSZWYiLCJTdGF0aWNJZHMiOlsiNTVmY2MyNzktNmFmNC00YmJiLWEwZDUtYzVjN2RjYjQ2M2NiIl0sIlRhYmxlT2ZDb250ZW50c0NvbXBsZXhpdHkiOjAsIlRhYmxlT2ZDb250ZW50c1NvdXJjZVRleHRGb3JtYXQiOjAsIlRhc2tzIjpbXSwiVGl0bGUiOiJBIFNjaG9vbCBGZWVkaW5nIFN1cHBseSBDaGFpbiBGcmFtZXdvcms6IENyaXRpY2FsIEZhY3RvcnMgZm9yIFN1c3RhaW5hYmxlIFByb2dyYW0gRGVzaWduIiwiVHJhbnNsYXRvcnMiOltdLCJWb2x1bWUiOiIyMyIsIlllYXIiOiIyMDE0IiwiWWVhclJlc29sdmVkIjoiMjAxNCIsIkNyZWF0ZWRCeSI6Il9BTEkiLCJDcmVhdGVkT24iOiIyMDIyLTA4LTIyVDA5OjQ5OjA4IiwiTW9kaWZpZWRCeSI6Il9BbGkiLCJJZCI6IjA4NWU5MDE1LTk4ZjItNGNjZS04NTk2LTBhODg3ZDE3ZDNmMyIsIk1vZGlmaWVkT24iOiIyMDIyLTEyLTI4VDExOjUwOjU4IiwiUHJvamVjdCI6eyIkcmVmIjoiNSJ9fSwiVXNlTnVtYmVyaW5nVHlwZU9mUGFyZW50RG9jdW1lbnQiOmZhbHNlfV0sIkZvcm1hdHRlZFRleHQiOnsiJGlkIjoiMjM2IiwiQ291bnQiOjAsIlRleHRVbml0cyI6W119LCJUYWciOiJDaXRhdmlQbGFjZWhvbGRlciNiZWU3ODUwNC1hODQyLTRlYmItOGRkMy04ZWMyOTFjODNlNjEiLCJXQUlWZXJzaW9uIjoiNi44LjAuMCJ9}</w:instrText>
          </w:r>
          <w:r w:rsidRPr="0008393E">
            <w:rPr>
              <w:noProof/>
              <w:color w:val="000000" w:themeColor="text1"/>
            </w:rPr>
            <w:fldChar w:fldCharType="separate"/>
          </w:r>
          <w:r>
            <w:rPr>
              <w:noProof/>
              <w:color w:val="000000" w:themeColor="text1"/>
            </w:rPr>
            <w:t xml:space="preserve"> </w:t>
          </w:r>
          <w:r w:rsidRPr="0008393E">
            <w:rPr>
              <w:noProof/>
              <w:color w:val="000000" w:themeColor="text1"/>
            </w:rPr>
            <w:fldChar w:fldCharType="end"/>
          </w:r>
        </w:sdtContent>
      </w:sdt>
    </w:p>
    <w:p w14:paraId="03B43391" w14:textId="77F107A9" w:rsidR="000C26B0" w:rsidRPr="00DD54E3" w:rsidRDefault="000C26B0" w:rsidP="008D5859">
      <w:pPr>
        <w:ind w:firstLine="0"/>
        <w:rPr>
          <w:b/>
          <w:bCs/>
          <w:lang w:val="en-GB"/>
        </w:rPr>
        <w:sectPr w:rsidR="000C26B0" w:rsidRPr="00DD54E3" w:rsidSect="00F3438F">
          <w:pgSz w:w="11906" w:h="16838" w:code="9"/>
          <w:pgMar w:top="1440" w:right="1440" w:bottom="1440" w:left="1440" w:header="706" w:footer="706" w:gutter="0"/>
          <w:cols w:space="708"/>
          <w:docGrid w:linePitch="360"/>
        </w:sectPr>
      </w:pPr>
    </w:p>
    <w:p w14:paraId="05E79D07" w14:textId="77777777" w:rsidR="0097414A" w:rsidRPr="00DD54E3" w:rsidRDefault="0097414A" w:rsidP="00011954">
      <w:pPr>
        <w:pStyle w:val="Caption"/>
        <w:keepNext/>
        <w:spacing w:after="0"/>
        <w:rPr>
          <w:b/>
          <w:bCs/>
          <w:color w:val="000000" w:themeColor="text1"/>
          <w:sz w:val="20"/>
          <w:szCs w:val="20"/>
        </w:rPr>
      </w:pPr>
      <w:bookmarkStart w:id="33" w:name="_Hlk147396084"/>
      <w:r w:rsidRPr="00DD54E3">
        <w:rPr>
          <w:b/>
          <w:bCs/>
          <w:color w:val="000000" w:themeColor="text1"/>
          <w:sz w:val="20"/>
          <w:szCs w:val="20"/>
        </w:rPr>
        <w:t>Appendix A.1 List of sustainability studies included in the SLR</w:t>
      </w:r>
    </w:p>
    <w:p w14:paraId="217FB923" w14:textId="77777777" w:rsidR="0097414A" w:rsidRPr="00DD54E3" w:rsidRDefault="0097414A" w:rsidP="00F01774">
      <w:pPr>
        <w:jc w:val="left"/>
        <w:rPr>
          <w:color w:val="000000" w:themeColor="text1"/>
          <w:sz w:val="22"/>
          <w:szCs w:val="22"/>
        </w:rPr>
      </w:pPr>
      <w:r w:rsidRPr="00DD54E3">
        <w:rPr>
          <w:noProof/>
        </w:rPr>
        <w:drawing>
          <wp:inline distT="0" distB="0" distL="0" distR="0" wp14:anchorId="02A4A5B7" wp14:editId="3AC02B36">
            <wp:extent cx="7585863" cy="5397904"/>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7585863" cy="5397904"/>
                    </a:xfrm>
                    <a:prstGeom prst="rect">
                      <a:avLst/>
                    </a:prstGeom>
                    <a:noFill/>
                    <a:ln>
                      <a:noFill/>
                    </a:ln>
                  </pic:spPr>
                </pic:pic>
              </a:graphicData>
            </a:graphic>
          </wp:inline>
        </w:drawing>
      </w:r>
    </w:p>
    <w:p w14:paraId="3BEE31E8" w14:textId="77777777" w:rsidR="0097414A" w:rsidRPr="00DD54E3" w:rsidRDefault="0097414A" w:rsidP="0097414A">
      <w:pPr>
        <w:ind w:firstLine="0"/>
        <w:rPr>
          <w:color w:val="000000" w:themeColor="text1"/>
        </w:rPr>
      </w:pPr>
      <w:r w:rsidRPr="00DD54E3">
        <w:rPr>
          <w:noProof/>
        </w:rPr>
        <w:drawing>
          <wp:inline distT="0" distB="0" distL="0" distR="0" wp14:anchorId="29FF5279" wp14:editId="430BAFFC">
            <wp:extent cx="7951809" cy="4845326"/>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7958640" cy="4849488"/>
                    </a:xfrm>
                    <a:prstGeom prst="rect">
                      <a:avLst/>
                    </a:prstGeom>
                    <a:noFill/>
                    <a:ln>
                      <a:noFill/>
                    </a:ln>
                  </pic:spPr>
                </pic:pic>
              </a:graphicData>
            </a:graphic>
          </wp:inline>
        </w:drawing>
      </w:r>
    </w:p>
    <w:p w14:paraId="6D3BC02F" w14:textId="77777777" w:rsidR="0097414A" w:rsidRPr="00DD54E3" w:rsidRDefault="0097414A" w:rsidP="0097414A">
      <w:pPr>
        <w:ind w:firstLine="0"/>
        <w:rPr>
          <w:color w:val="000000" w:themeColor="text1"/>
        </w:rPr>
        <w:sectPr w:rsidR="0097414A" w:rsidRPr="00DD54E3" w:rsidSect="00F01774">
          <w:pgSz w:w="16838" w:h="11906" w:orient="landscape" w:code="9"/>
          <w:pgMar w:top="1440" w:right="1440" w:bottom="1440" w:left="1440" w:header="706" w:footer="706" w:gutter="0"/>
          <w:cols w:space="708"/>
          <w:docGrid w:linePitch="360"/>
        </w:sectPr>
      </w:pPr>
    </w:p>
    <w:bookmarkEnd w:id="33"/>
    <w:p w14:paraId="2E37EF49" w14:textId="6ECE311C" w:rsidR="00625E7B" w:rsidRPr="00DD54E3" w:rsidRDefault="00A82017" w:rsidP="008D5859">
      <w:pPr>
        <w:ind w:firstLine="0"/>
        <w:rPr>
          <w:b/>
          <w:bCs/>
          <w:lang w:val="en-GB"/>
        </w:rPr>
      </w:pPr>
      <w:r w:rsidRPr="00DD54E3">
        <w:rPr>
          <w:b/>
          <w:bCs/>
          <w:lang w:val="en-GB"/>
        </w:rPr>
        <w:t>References</w:t>
      </w:r>
    </w:p>
    <w:sdt>
      <w:sdtPr>
        <w:rPr>
          <w:lang w:val="en-GB"/>
        </w:rPr>
        <w:tag w:val="CitaviBibliography"/>
        <w:id w:val="-1230774371"/>
        <w:placeholder>
          <w:docPart w:val="DefaultPlaceholder_-1854013440"/>
        </w:placeholder>
      </w:sdtPr>
      <w:sdtContent>
        <w:p w14:paraId="21CAB052" w14:textId="77777777" w:rsidR="00DA5AAE" w:rsidRPr="00DD54E3" w:rsidRDefault="000E7924" w:rsidP="00DA5AAE">
          <w:pPr>
            <w:pStyle w:val="CitaviBibliographyEntry"/>
            <w:rPr>
              <w:lang w:val="en-GB"/>
            </w:rPr>
          </w:pPr>
          <w:r w:rsidRPr="00DD54E3">
            <w:rPr>
              <w:lang w:val="en-GB"/>
            </w:rPr>
            <w:fldChar w:fldCharType="begin"/>
          </w:r>
          <w:r w:rsidRPr="00DD54E3">
            <w:rPr>
              <w:lang w:val="en-GB"/>
            </w:rPr>
            <w:instrText>ADDIN CitaviBibliography</w:instrText>
          </w:r>
          <w:r w:rsidRPr="00DD54E3">
            <w:rPr>
              <w:lang w:val="en-GB"/>
            </w:rPr>
            <w:fldChar w:fldCharType="separate"/>
          </w:r>
          <w:bookmarkStart w:id="34" w:name="_CTVL001497df454b45d4c85a724606646c9d32d"/>
          <w:r w:rsidR="00DA5AAE" w:rsidRPr="00DD54E3">
            <w:rPr>
              <w:lang w:val="en-GB"/>
            </w:rPr>
            <w:t>Abbas, H., Asim, Z., Ahmed, Z. and Moosa, S. (2021), “Exploring and establishing the barriers to sustainable humanitarian supply chains using fuzzy interpretive structural modeling and fuzzy MICMAC analysis”,</w:t>
          </w:r>
          <w:bookmarkEnd w:id="34"/>
          <w:r w:rsidR="00DA5AAE" w:rsidRPr="00DD54E3">
            <w:rPr>
              <w:lang w:val="en-GB"/>
            </w:rPr>
            <w:t xml:space="preserve"> </w:t>
          </w:r>
          <w:r w:rsidR="00DA5AAE" w:rsidRPr="00DD54E3">
            <w:rPr>
              <w:i/>
              <w:lang w:val="en-GB"/>
            </w:rPr>
            <w:t>Social Responsibility Journal</w:t>
          </w:r>
          <w:r w:rsidR="00DA5AAE" w:rsidRPr="00DD54E3">
            <w:rPr>
              <w:lang w:val="en-GB"/>
            </w:rPr>
            <w:t>.</w:t>
          </w:r>
        </w:p>
        <w:p w14:paraId="673DD59C" w14:textId="77777777" w:rsidR="00DA5AAE" w:rsidRPr="00DD54E3" w:rsidRDefault="00DA5AAE" w:rsidP="00DA5AAE">
          <w:pPr>
            <w:pStyle w:val="CitaviBibliographyEntry"/>
            <w:rPr>
              <w:lang w:val="en-GB"/>
            </w:rPr>
          </w:pPr>
          <w:bookmarkStart w:id="35" w:name="_CTVL001afd6de3500a94ed1a9dcad39633987ab"/>
          <w:r w:rsidRPr="00DD54E3">
            <w:rPr>
              <w:lang w:val="en-GB"/>
            </w:rPr>
            <w:t>Abrahams, D. (2014), “The barriers to environmental sustainability in post-disaster settings: a case study of transitional shelter implementation in Haiti”,</w:t>
          </w:r>
          <w:bookmarkEnd w:id="35"/>
          <w:r w:rsidRPr="00DD54E3">
            <w:rPr>
              <w:lang w:val="en-GB"/>
            </w:rPr>
            <w:t xml:space="preserve"> </w:t>
          </w:r>
          <w:r w:rsidRPr="00DD54E3">
            <w:rPr>
              <w:i/>
              <w:lang w:val="en-GB"/>
            </w:rPr>
            <w:t>Disasters</w:t>
          </w:r>
          <w:r w:rsidRPr="00DD54E3">
            <w:rPr>
              <w:lang w:val="en-GB"/>
            </w:rPr>
            <w:t>, 38 Suppl 1, S25-49.</w:t>
          </w:r>
        </w:p>
        <w:p w14:paraId="5DC1BA21" w14:textId="77777777" w:rsidR="00DA5AAE" w:rsidRPr="00DD54E3" w:rsidRDefault="00DA5AAE" w:rsidP="00DA5AAE">
          <w:pPr>
            <w:pStyle w:val="CitaviBibliographyEntry"/>
            <w:rPr>
              <w:lang w:val="en-GB"/>
            </w:rPr>
          </w:pPr>
          <w:bookmarkStart w:id="36" w:name="_CTVL00116b0d75a41894006abf4281cf7dd32b6"/>
          <w:r w:rsidRPr="00DD54E3">
            <w:rPr>
              <w:lang w:val="en-GB"/>
            </w:rPr>
            <w:t>Acosta, J. and Chandra, A. (2013), “Harnessing a community for sustainable disaster response and recovery: an operational model for integrating nongovernmental organizations”,</w:t>
          </w:r>
          <w:bookmarkEnd w:id="36"/>
          <w:r w:rsidRPr="00DD54E3">
            <w:rPr>
              <w:lang w:val="en-GB"/>
            </w:rPr>
            <w:t xml:space="preserve"> </w:t>
          </w:r>
          <w:r w:rsidRPr="00DD54E3">
            <w:rPr>
              <w:i/>
              <w:lang w:val="en-GB"/>
            </w:rPr>
            <w:t>Disaster medicine and public health preparedness</w:t>
          </w:r>
          <w:r w:rsidRPr="00DD54E3">
            <w:rPr>
              <w:lang w:val="en-GB"/>
            </w:rPr>
            <w:t>, Vol. 7 No. 4, pp. 361–368.</w:t>
          </w:r>
        </w:p>
        <w:p w14:paraId="736B61AC" w14:textId="77777777" w:rsidR="00DA5AAE" w:rsidRPr="00DD54E3" w:rsidRDefault="00DA5AAE" w:rsidP="00DA5AAE">
          <w:pPr>
            <w:pStyle w:val="CitaviBibliographyEntry"/>
            <w:rPr>
              <w:lang w:val="en-GB"/>
            </w:rPr>
          </w:pPr>
          <w:bookmarkStart w:id="37" w:name="_CTVL00157d3e0377b4942a7bdb3dfdd6a015aa6"/>
          <w:r w:rsidRPr="00DD54E3">
            <w:rPr>
              <w:lang w:val="en-GB"/>
            </w:rPr>
            <w:t>Aflaki, A. and Pedraza-Martinez, A.J. (2016), “Humanitarian Funding in a Multi-Donor Market with Donation Uncertainty”,</w:t>
          </w:r>
          <w:bookmarkEnd w:id="37"/>
          <w:r w:rsidRPr="00DD54E3">
            <w:rPr>
              <w:lang w:val="en-GB"/>
            </w:rPr>
            <w:t xml:space="preserve"> </w:t>
          </w:r>
          <w:r w:rsidRPr="00DD54E3">
            <w:rPr>
              <w:i/>
              <w:lang w:val="en-GB"/>
            </w:rPr>
            <w:t>Production and Operations Management</w:t>
          </w:r>
          <w:r w:rsidRPr="00DD54E3">
            <w:rPr>
              <w:lang w:val="en-GB"/>
            </w:rPr>
            <w:t>, Vol. 25 No. 7, pp. 1274–1291.</w:t>
          </w:r>
        </w:p>
        <w:p w14:paraId="0F1FA172" w14:textId="77777777" w:rsidR="00DA5AAE" w:rsidRPr="00DD54E3" w:rsidRDefault="00DA5AAE" w:rsidP="00DA5AAE">
          <w:pPr>
            <w:pStyle w:val="CitaviBibliographyEntry"/>
            <w:rPr>
              <w:lang w:val="en-GB"/>
            </w:rPr>
          </w:pPr>
          <w:bookmarkStart w:id="38" w:name="_CTVL00170ebb69a2c3742738d1b6e02f837a1a5"/>
          <w:r w:rsidRPr="00DD54E3">
            <w:rPr>
              <w:lang w:val="en-GB"/>
            </w:rPr>
            <w:t>Agarwal, S., Kant, R. and Shankar, R. (2022), “Exploring sustainability balanced scorecard for performance evaluation of humanitarian organizations”,</w:t>
          </w:r>
          <w:bookmarkEnd w:id="38"/>
          <w:r w:rsidRPr="00DD54E3">
            <w:rPr>
              <w:lang w:val="en-GB"/>
            </w:rPr>
            <w:t xml:space="preserve"> </w:t>
          </w:r>
          <w:r w:rsidRPr="00DD54E3">
            <w:rPr>
              <w:i/>
              <w:lang w:val="en-GB"/>
            </w:rPr>
            <w:t>Cleaner Logistics and Supply Chain</w:t>
          </w:r>
          <w:r w:rsidRPr="00DD54E3">
            <w:rPr>
              <w:lang w:val="en-GB"/>
            </w:rPr>
            <w:t>, Vol. 3, p. 100026.</w:t>
          </w:r>
        </w:p>
        <w:p w14:paraId="4D5B7314" w14:textId="77777777" w:rsidR="00DA5AAE" w:rsidRPr="00DD54E3" w:rsidRDefault="00DA5AAE" w:rsidP="00DA5AAE">
          <w:pPr>
            <w:pStyle w:val="CitaviBibliographyEntry"/>
            <w:rPr>
              <w:lang w:val="en-GB"/>
            </w:rPr>
          </w:pPr>
          <w:bookmarkStart w:id="39" w:name="_CTVL001574295f3807149b888f03bcb88c5438b"/>
          <w:r w:rsidRPr="00DD54E3">
            <w:rPr>
              <w:lang w:val="en-GB"/>
            </w:rPr>
            <w:t>Altay, N., Heaslip, G., Kovács, G., Spens, K., Tatham, P. and Vaillancourt, A. (2023), “Innovation in humanitarian logistics and supply chain management: a systematic review”,</w:t>
          </w:r>
          <w:bookmarkEnd w:id="39"/>
          <w:r w:rsidRPr="00DD54E3">
            <w:rPr>
              <w:lang w:val="en-GB"/>
            </w:rPr>
            <w:t xml:space="preserve"> </w:t>
          </w:r>
          <w:r w:rsidRPr="00DD54E3">
            <w:rPr>
              <w:i/>
              <w:lang w:val="en-GB"/>
            </w:rPr>
            <w:t>Annals of Operations Research</w:t>
          </w:r>
          <w:r w:rsidRPr="00DD54E3">
            <w:rPr>
              <w:lang w:val="en-GB"/>
            </w:rPr>
            <w:t>, pp. 1–23.</w:t>
          </w:r>
        </w:p>
        <w:p w14:paraId="6330E1FC" w14:textId="77777777" w:rsidR="00DA5AAE" w:rsidRPr="00DD54E3" w:rsidRDefault="00DA5AAE" w:rsidP="00DA5AAE">
          <w:pPr>
            <w:pStyle w:val="CitaviBibliographyEntry"/>
            <w:rPr>
              <w:lang w:val="en-GB"/>
            </w:rPr>
          </w:pPr>
          <w:bookmarkStart w:id="40" w:name="_CTVL00182d865249a8941f8ba294ae825e1dd28"/>
          <w:r w:rsidRPr="00DD54E3">
            <w:rPr>
              <w:lang w:val="en-GB"/>
            </w:rPr>
            <w:t>Anaya-Arenas, A.M., Ruiz, A. and Renaud, J. (2018), “Importance of fairness in humanitarian relief distribution”,</w:t>
          </w:r>
          <w:bookmarkEnd w:id="40"/>
          <w:r w:rsidRPr="00DD54E3">
            <w:rPr>
              <w:lang w:val="en-GB"/>
            </w:rPr>
            <w:t xml:space="preserve"> </w:t>
          </w:r>
          <w:r w:rsidRPr="00DD54E3">
            <w:rPr>
              <w:i/>
              <w:lang w:val="en-GB"/>
            </w:rPr>
            <w:t>Production Planning &amp; Control</w:t>
          </w:r>
          <w:r w:rsidRPr="00DD54E3">
            <w:rPr>
              <w:lang w:val="en-GB"/>
            </w:rPr>
            <w:t>, Vol. 29 No. 14, pp. 1145–1157.</w:t>
          </w:r>
        </w:p>
        <w:p w14:paraId="1CEEDBD0" w14:textId="77777777" w:rsidR="00DA5AAE" w:rsidRPr="00DD54E3" w:rsidRDefault="00DA5AAE" w:rsidP="00DA5AAE">
          <w:pPr>
            <w:pStyle w:val="CitaviBibliographyEntry"/>
            <w:rPr>
              <w:lang w:val="en-GB"/>
            </w:rPr>
          </w:pPr>
          <w:bookmarkStart w:id="41" w:name="_CTVL001238f0daffc9143d7b90df345b9f74678"/>
          <w:r w:rsidRPr="00DD54E3">
            <w:rPr>
              <w:lang w:val="en-GB"/>
            </w:rPr>
            <w:t>Atasu, A., Toktay, B., Yeo, W.M. and Zhang, C. (2017), “Effective Medical Surplus Recovery”,</w:t>
          </w:r>
          <w:bookmarkEnd w:id="41"/>
          <w:r w:rsidRPr="00DD54E3">
            <w:rPr>
              <w:lang w:val="en-GB"/>
            </w:rPr>
            <w:t xml:space="preserve"> </w:t>
          </w:r>
          <w:r w:rsidRPr="00DD54E3">
            <w:rPr>
              <w:i/>
              <w:lang w:val="en-GB"/>
            </w:rPr>
            <w:t>Production and Operations Management</w:t>
          </w:r>
          <w:r w:rsidRPr="00DD54E3">
            <w:rPr>
              <w:lang w:val="en-GB"/>
            </w:rPr>
            <w:t>, Vol. 26 No. 6, pp. 1142–1162.</w:t>
          </w:r>
        </w:p>
        <w:p w14:paraId="767379AC" w14:textId="77777777" w:rsidR="00DA5AAE" w:rsidRPr="00DD54E3" w:rsidRDefault="00DA5AAE" w:rsidP="00DA5AAE">
          <w:pPr>
            <w:pStyle w:val="CitaviBibliographyEntry"/>
            <w:rPr>
              <w:lang w:val="en-GB"/>
            </w:rPr>
          </w:pPr>
          <w:bookmarkStart w:id="42" w:name="_CTVL00137b18ea0fcc14f2f87ae1b8f526a954a"/>
          <w:r w:rsidRPr="00DD54E3">
            <w:rPr>
              <w:lang w:val="en-GB"/>
            </w:rPr>
            <w:t>Baffoe, B.O.K. and Luo, W. (2021), “South African Executives Propensity to Use, Diffuse, and Adopt the Humanitarian Logistics Digital Business Ecosystem (HLDBE)”,</w:t>
          </w:r>
          <w:bookmarkEnd w:id="42"/>
          <w:r w:rsidRPr="00DD54E3">
            <w:rPr>
              <w:lang w:val="en-GB"/>
            </w:rPr>
            <w:t xml:space="preserve"> </w:t>
          </w:r>
          <w:r w:rsidRPr="00DD54E3">
            <w:rPr>
              <w:i/>
              <w:lang w:val="en-GB"/>
            </w:rPr>
            <w:t>SAGE Open</w:t>
          </w:r>
          <w:r w:rsidRPr="00DD54E3">
            <w:rPr>
              <w:lang w:val="en-GB"/>
            </w:rPr>
            <w:t>, Vol. 11 No. 3, 215824402110472.</w:t>
          </w:r>
        </w:p>
        <w:p w14:paraId="1485233D" w14:textId="77777777" w:rsidR="00DA5AAE" w:rsidRPr="00DD54E3" w:rsidRDefault="00DA5AAE" w:rsidP="00DA5AAE">
          <w:pPr>
            <w:pStyle w:val="CitaviBibliographyEntry"/>
            <w:rPr>
              <w:lang w:val="en-GB"/>
            </w:rPr>
          </w:pPr>
          <w:bookmarkStart w:id="43" w:name="_CTVL001048736764abc4d07a7c0b02645487b48"/>
          <w:r w:rsidRPr="00DD54E3">
            <w:rPr>
              <w:lang w:val="en-GB"/>
            </w:rPr>
            <w:t>Bag, S., Gupta, S. and Wood, L. (2020a), “Big data analytics in sustainable humanitarian supply chain: barriers and their interactions”,</w:t>
          </w:r>
          <w:bookmarkEnd w:id="43"/>
          <w:r w:rsidRPr="00DD54E3">
            <w:rPr>
              <w:lang w:val="en-GB"/>
            </w:rPr>
            <w:t xml:space="preserve"> </w:t>
          </w:r>
          <w:r w:rsidRPr="00DD54E3">
            <w:rPr>
              <w:i/>
              <w:lang w:val="en-GB"/>
            </w:rPr>
            <w:t>Annals of Operations Research</w:t>
          </w:r>
          <w:r w:rsidRPr="00DD54E3">
            <w:rPr>
              <w:lang w:val="en-GB"/>
            </w:rPr>
            <w:t>.</w:t>
          </w:r>
        </w:p>
        <w:p w14:paraId="167FA809" w14:textId="77777777" w:rsidR="00DA5AAE" w:rsidRPr="00DD54E3" w:rsidRDefault="00DA5AAE" w:rsidP="00DA5AAE">
          <w:pPr>
            <w:pStyle w:val="CitaviBibliographyEntry"/>
            <w:rPr>
              <w:lang w:val="en-GB"/>
            </w:rPr>
          </w:pPr>
          <w:bookmarkStart w:id="44" w:name="_CTVL001f9b355bcf1d64a648482471f0f872f52"/>
          <w:r w:rsidRPr="00DD54E3">
            <w:rPr>
              <w:lang w:val="en-GB"/>
            </w:rPr>
            <w:t>Bag, S., Luthra, S., Venkatesh, V.G. and Yadav, G. (2020b), “Towards understanding key enablers to green humanitarian supply chain management practices”,</w:t>
          </w:r>
          <w:bookmarkEnd w:id="44"/>
          <w:r w:rsidRPr="00DD54E3">
            <w:rPr>
              <w:lang w:val="en-GB"/>
            </w:rPr>
            <w:t xml:space="preserve"> </w:t>
          </w:r>
          <w:r w:rsidRPr="00DD54E3">
            <w:rPr>
              <w:i/>
              <w:lang w:val="en-GB"/>
            </w:rPr>
            <w:t>Management of Environmental Quality: An International Journal</w:t>
          </w:r>
          <w:r w:rsidRPr="00DD54E3">
            <w:rPr>
              <w:lang w:val="en-GB"/>
            </w:rPr>
            <w:t>, Vol. 31 No. 5, pp. 1111–1145.</w:t>
          </w:r>
        </w:p>
        <w:p w14:paraId="7AD000D5" w14:textId="77777777" w:rsidR="00DA5AAE" w:rsidRPr="00DD54E3" w:rsidRDefault="00DA5AAE" w:rsidP="00DA5AAE">
          <w:pPr>
            <w:pStyle w:val="CitaviBibliographyEntry"/>
            <w:rPr>
              <w:lang w:val="en-GB"/>
            </w:rPr>
          </w:pPr>
          <w:bookmarkStart w:id="45" w:name="_CTVL001a0545429d7c24131b9aa09c744b59d2c"/>
          <w:r w:rsidRPr="00DD54E3">
            <w:rPr>
              <w:lang w:val="en-GB"/>
            </w:rPr>
            <w:t>Balcik, B. and Beamon, B.M. (2008), “Facility location in humanitarian relief”,</w:t>
          </w:r>
          <w:bookmarkEnd w:id="45"/>
          <w:r w:rsidRPr="00DD54E3">
            <w:rPr>
              <w:lang w:val="en-GB"/>
            </w:rPr>
            <w:t xml:space="preserve"> </w:t>
          </w:r>
          <w:r w:rsidRPr="00DD54E3">
            <w:rPr>
              <w:i/>
              <w:lang w:val="en-GB"/>
            </w:rPr>
            <w:t>International Journal of Logistics Research and Applications</w:t>
          </w:r>
          <w:r w:rsidRPr="00DD54E3">
            <w:rPr>
              <w:lang w:val="en-GB"/>
            </w:rPr>
            <w:t>, Vol. 11 No. 2, pp. 101–121.</w:t>
          </w:r>
        </w:p>
        <w:p w14:paraId="60785A3B" w14:textId="77777777" w:rsidR="00DA5AAE" w:rsidRPr="00DD54E3" w:rsidRDefault="00DA5AAE" w:rsidP="00DA5AAE">
          <w:pPr>
            <w:pStyle w:val="CitaviBibliographyEntry"/>
            <w:rPr>
              <w:lang w:val="en-GB"/>
            </w:rPr>
          </w:pPr>
          <w:bookmarkStart w:id="46" w:name="_CTVL001180402b822794ba5b4861357a9dfd137"/>
          <w:r w:rsidRPr="00DD54E3">
            <w:rPr>
              <w:lang w:val="en-GB"/>
            </w:rPr>
            <w:t>Battini, D., Peretti, U., Persona, A. and Sgarbossa, F. (2016), “Sustainable humanitarian operations: closed-loop supply chain”,</w:t>
          </w:r>
          <w:bookmarkEnd w:id="46"/>
          <w:r w:rsidRPr="00DD54E3">
            <w:rPr>
              <w:lang w:val="en-GB"/>
            </w:rPr>
            <w:t xml:space="preserve"> </w:t>
          </w:r>
          <w:r w:rsidRPr="00DD54E3">
            <w:rPr>
              <w:i/>
              <w:lang w:val="en-GB"/>
            </w:rPr>
            <w:t>International Journal of Services and Operations Management</w:t>
          </w:r>
          <w:r w:rsidRPr="00DD54E3">
            <w:rPr>
              <w:lang w:val="en-GB"/>
            </w:rPr>
            <w:t>, Vol. 25 No. 1, pp. 65–79.</w:t>
          </w:r>
        </w:p>
        <w:p w14:paraId="4984A9BC" w14:textId="77777777" w:rsidR="00DA5AAE" w:rsidRPr="00DD54E3" w:rsidRDefault="00DA5AAE" w:rsidP="00DA5AAE">
          <w:pPr>
            <w:pStyle w:val="CitaviBibliographyEntry"/>
            <w:rPr>
              <w:lang w:val="en-GB"/>
            </w:rPr>
          </w:pPr>
          <w:bookmarkStart w:id="47" w:name="_CTVL001394fead0ac5b4787b9708a51d4f64b11"/>
          <w:r w:rsidRPr="00DD54E3">
            <w:rPr>
              <w:lang w:val="en-GB"/>
            </w:rPr>
            <w:t>Beamon, B.M. and Balcik, B. (2008), “Performance measurement in humanitarian relief chains”,</w:t>
          </w:r>
          <w:bookmarkEnd w:id="47"/>
          <w:r w:rsidRPr="00DD54E3">
            <w:rPr>
              <w:lang w:val="en-GB"/>
            </w:rPr>
            <w:t xml:space="preserve"> </w:t>
          </w:r>
          <w:r w:rsidRPr="00DD54E3">
            <w:rPr>
              <w:i/>
              <w:lang w:val="en-GB"/>
            </w:rPr>
            <w:t>International Journal of Public Sector Management</w:t>
          </w:r>
          <w:r w:rsidRPr="00DD54E3">
            <w:rPr>
              <w:lang w:val="en-GB"/>
            </w:rPr>
            <w:t>, Vol. 21 No. 1, pp. 4–25.</w:t>
          </w:r>
        </w:p>
        <w:p w14:paraId="0A87DC95" w14:textId="34B451E2" w:rsidR="00DA5AAE" w:rsidRPr="00DD54E3" w:rsidRDefault="00DA5AAE" w:rsidP="00DA5AAE">
          <w:pPr>
            <w:pStyle w:val="CitaviBibliographyEntry"/>
            <w:rPr>
              <w:lang w:val="en-GB"/>
            </w:rPr>
          </w:pPr>
          <w:bookmarkStart w:id="48" w:name="_CTVL00105ff94c2f09746ac889e6e52e88459cb"/>
          <w:r w:rsidRPr="00DD54E3">
            <w:rPr>
              <w:lang w:val="en-GB"/>
            </w:rPr>
            <w:t xml:space="preserve">Besiou, M., Pedraza‐Martinez, A.J. and </w:t>
          </w:r>
          <w:r w:rsidR="009D6964" w:rsidRPr="00DD54E3">
            <w:rPr>
              <w:lang w:val="en-GB"/>
            </w:rPr>
            <w:t>V</w:t>
          </w:r>
          <w:r w:rsidRPr="00DD54E3">
            <w:rPr>
              <w:lang w:val="en-GB"/>
            </w:rPr>
            <w:t>an Wassenhove, L.N. (2021), “Humanitarian Operations and the UN Sustainable Development Goals”,</w:t>
          </w:r>
          <w:bookmarkEnd w:id="48"/>
          <w:r w:rsidRPr="00DD54E3">
            <w:rPr>
              <w:lang w:val="en-GB"/>
            </w:rPr>
            <w:t xml:space="preserve"> </w:t>
          </w:r>
          <w:r w:rsidRPr="00DD54E3">
            <w:rPr>
              <w:i/>
              <w:lang w:val="en-GB"/>
            </w:rPr>
            <w:t>Production and Operations Management</w:t>
          </w:r>
          <w:r w:rsidRPr="00DD54E3">
            <w:rPr>
              <w:lang w:val="en-GB"/>
            </w:rPr>
            <w:t>, Vol. 30 No. 12, pp. 4343–4355.</w:t>
          </w:r>
        </w:p>
        <w:p w14:paraId="290E761F" w14:textId="77777777" w:rsidR="00DA5AAE" w:rsidRPr="00DD54E3" w:rsidRDefault="00DA5AAE" w:rsidP="00DA5AAE">
          <w:pPr>
            <w:pStyle w:val="CitaviBibliographyEntry"/>
            <w:rPr>
              <w:lang w:val="en-GB"/>
            </w:rPr>
          </w:pPr>
          <w:bookmarkStart w:id="49" w:name="_CTVL00127ebbf3bb2ee46869a9c6fa4dc219efb"/>
          <w:r w:rsidRPr="00DD54E3">
            <w:rPr>
              <w:lang w:val="en-GB"/>
            </w:rPr>
            <w:t>Boostani, A., Jolai, F. and Bozorgi-Amiri, A. (2021), “Designing a sustainable humanitarian relief logistics model in pre- and postdisaster management”,</w:t>
          </w:r>
          <w:bookmarkEnd w:id="49"/>
          <w:r w:rsidRPr="00DD54E3">
            <w:rPr>
              <w:lang w:val="en-GB"/>
            </w:rPr>
            <w:t xml:space="preserve"> </w:t>
          </w:r>
          <w:r w:rsidRPr="00DD54E3">
            <w:rPr>
              <w:i/>
              <w:lang w:val="en-GB"/>
            </w:rPr>
            <w:t>International Journal of Sustainable Transportation</w:t>
          </w:r>
          <w:r w:rsidRPr="00DD54E3">
            <w:rPr>
              <w:lang w:val="en-GB"/>
            </w:rPr>
            <w:t>, Vol. 15 No. 8, pp. 604–620.</w:t>
          </w:r>
        </w:p>
        <w:p w14:paraId="7FB25E08" w14:textId="77777777" w:rsidR="00DA5AAE" w:rsidRPr="00DD54E3" w:rsidRDefault="00DA5AAE" w:rsidP="00DA5AAE">
          <w:pPr>
            <w:pStyle w:val="CitaviBibliographyEntry"/>
            <w:rPr>
              <w:lang w:val="en-GB"/>
            </w:rPr>
          </w:pPr>
          <w:bookmarkStart w:id="50" w:name="_CTVL00125b55cfa89d24f93b3f51e81ae04e618"/>
          <w:r w:rsidRPr="00DD54E3">
            <w:rPr>
              <w:lang w:val="en-GB"/>
            </w:rPr>
            <w:t>Burkart, C., Besiou, M. and Wakolbinger, T. (2016), “The funding—Humanitarian supply chain interface”,</w:t>
          </w:r>
          <w:bookmarkEnd w:id="50"/>
          <w:r w:rsidRPr="00DD54E3">
            <w:rPr>
              <w:lang w:val="en-GB"/>
            </w:rPr>
            <w:t xml:space="preserve"> </w:t>
          </w:r>
          <w:r w:rsidRPr="00DD54E3">
            <w:rPr>
              <w:i/>
              <w:lang w:val="en-GB"/>
            </w:rPr>
            <w:t>Surveys in Operations Research and Management Science</w:t>
          </w:r>
          <w:r w:rsidRPr="00DD54E3">
            <w:rPr>
              <w:lang w:val="en-GB"/>
            </w:rPr>
            <w:t>, Vol. 21 No. 2, pp. 31–45.</w:t>
          </w:r>
        </w:p>
        <w:p w14:paraId="09474141" w14:textId="77777777" w:rsidR="00DA5AAE" w:rsidRPr="00DD54E3" w:rsidRDefault="00DA5AAE" w:rsidP="00DA5AAE">
          <w:pPr>
            <w:pStyle w:val="CitaviBibliographyEntry"/>
            <w:rPr>
              <w:lang w:val="en-GB"/>
            </w:rPr>
          </w:pPr>
          <w:bookmarkStart w:id="51" w:name="_CTVL001300a0298c4f14849b9dddf8b904105d7"/>
          <w:r w:rsidRPr="00DD54E3">
            <w:rPr>
              <w:lang w:val="en-GB"/>
            </w:rPr>
            <w:t>Cao, C., Li, C., Yang, Q., Liu, Y. and Qu, T. (2018), “A novel multi-objective programming model of relief distribution for sustainable disaster supply chain in large-scale natural disasters”,</w:t>
          </w:r>
          <w:bookmarkEnd w:id="51"/>
          <w:r w:rsidRPr="00DD54E3">
            <w:rPr>
              <w:lang w:val="en-GB"/>
            </w:rPr>
            <w:t xml:space="preserve"> </w:t>
          </w:r>
          <w:r w:rsidRPr="00DD54E3">
            <w:rPr>
              <w:i/>
              <w:lang w:val="en-GB"/>
            </w:rPr>
            <w:t>Journal of Cleaner Production</w:t>
          </w:r>
          <w:r w:rsidRPr="00DD54E3">
            <w:rPr>
              <w:lang w:val="en-GB"/>
            </w:rPr>
            <w:t>, Vol. 174, pp. 1422–1435.</w:t>
          </w:r>
        </w:p>
        <w:p w14:paraId="589CB67E" w14:textId="77777777" w:rsidR="00DA5AAE" w:rsidRPr="00DD54E3" w:rsidRDefault="00DA5AAE" w:rsidP="00DA5AAE">
          <w:pPr>
            <w:pStyle w:val="CitaviBibliographyEntry"/>
            <w:rPr>
              <w:lang w:val="en-GB"/>
            </w:rPr>
          </w:pPr>
          <w:bookmarkStart w:id="52" w:name="_CTVL001ae0692e787f942b7919c886497e77bbe"/>
          <w:r w:rsidRPr="00DD54E3">
            <w:rPr>
              <w:lang w:val="en-GB"/>
            </w:rPr>
            <w:t>Cao, C., Liu, Y., Tang, O. and Gao, X. (2021), “A fuzzy bi-level optimization model for multi-period post-disaster relief distribution in sustainable humanitarian supply chains”,</w:t>
          </w:r>
          <w:bookmarkEnd w:id="52"/>
          <w:r w:rsidRPr="00DD54E3">
            <w:rPr>
              <w:lang w:val="en-GB"/>
            </w:rPr>
            <w:t xml:space="preserve"> </w:t>
          </w:r>
          <w:r w:rsidRPr="00DD54E3">
            <w:rPr>
              <w:i/>
              <w:lang w:val="en-GB"/>
            </w:rPr>
            <w:t>International Journal of Production Economics</w:t>
          </w:r>
          <w:r w:rsidRPr="00DD54E3">
            <w:rPr>
              <w:lang w:val="en-GB"/>
            </w:rPr>
            <w:t>, Vol. 235, p. 108081.</w:t>
          </w:r>
        </w:p>
        <w:p w14:paraId="3174DB12" w14:textId="5B1B7E91" w:rsidR="00DA5AAE" w:rsidRPr="00DD54E3" w:rsidRDefault="00DA5AAE" w:rsidP="00DA5AAE">
          <w:pPr>
            <w:pStyle w:val="CitaviBibliographyEntry"/>
            <w:rPr>
              <w:lang w:val="en-GB"/>
            </w:rPr>
          </w:pPr>
          <w:bookmarkStart w:id="53" w:name="_CTVL001ef1bbd2e8703449689fdc658700f9cf5"/>
          <w:r w:rsidRPr="00DD54E3">
            <w:rPr>
              <w:lang w:val="en-GB"/>
            </w:rPr>
            <w:t xml:space="preserve">Corbett, C.J., Pedraza‐Martinez, A.J. and </w:t>
          </w:r>
          <w:r w:rsidR="009D6964" w:rsidRPr="00DD54E3">
            <w:rPr>
              <w:lang w:val="en-GB"/>
            </w:rPr>
            <w:t>V</w:t>
          </w:r>
          <w:r w:rsidRPr="00DD54E3">
            <w:rPr>
              <w:lang w:val="en-GB"/>
            </w:rPr>
            <w:t>an Wassenhove, L.N. (2022), “Sustainable humanitarian operations: An integrated perspective”,</w:t>
          </w:r>
          <w:bookmarkEnd w:id="53"/>
          <w:r w:rsidRPr="00DD54E3">
            <w:rPr>
              <w:lang w:val="en-GB"/>
            </w:rPr>
            <w:t xml:space="preserve"> </w:t>
          </w:r>
          <w:r w:rsidRPr="00DD54E3">
            <w:rPr>
              <w:i/>
              <w:lang w:val="en-GB"/>
            </w:rPr>
            <w:t>Production and Operations Management</w:t>
          </w:r>
          <w:r w:rsidRPr="00DD54E3">
            <w:rPr>
              <w:lang w:val="en-GB"/>
            </w:rPr>
            <w:t>.</w:t>
          </w:r>
        </w:p>
        <w:p w14:paraId="7D7362D0" w14:textId="77777777" w:rsidR="00DA5AAE" w:rsidRPr="00DD54E3" w:rsidRDefault="00DA5AAE" w:rsidP="00DA5AAE">
          <w:pPr>
            <w:pStyle w:val="CitaviBibliographyEntry"/>
            <w:rPr>
              <w:lang w:val="en-GB"/>
            </w:rPr>
          </w:pPr>
          <w:bookmarkStart w:id="54" w:name="_CTVL0014a52653328ee4f77b384d32be6b443f1"/>
          <w:r w:rsidRPr="00DD54E3">
            <w:rPr>
              <w:lang w:val="en-GB"/>
            </w:rPr>
            <w:t>Corsini, L., Aranda-Jan, C.B. and Moultrie, J. (2019), “Using digital fabrication tools to provide humanitarian and development aid in low-resource settings”,</w:t>
          </w:r>
          <w:bookmarkEnd w:id="54"/>
          <w:r w:rsidRPr="00DD54E3">
            <w:rPr>
              <w:lang w:val="en-GB"/>
            </w:rPr>
            <w:t xml:space="preserve"> </w:t>
          </w:r>
          <w:r w:rsidRPr="00DD54E3">
            <w:rPr>
              <w:i/>
              <w:lang w:val="en-GB"/>
            </w:rPr>
            <w:t>Technology in Society</w:t>
          </w:r>
          <w:r w:rsidRPr="00DD54E3">
            <w:rPr>
              <w:lang w:val="en-GB"/>
            </w:rPr>
            <w:t>, Vol. 58, p. 101117.</w:t>
          </w:r>
        </w:p>
        <w:p w14:paraId="49AA6720" w14:textId="77777777" w:rsidR="00DA5AAE" w:rsidRPr="00DD54E3" w:rsidRDefault="00DA5AAE" w:rsidP="00DA5AAE">
          <w:pPr>
            <w:pStyle w:val="CitaviBibliographyEntry"/>
            <w:rPr>
              <w:lang w:val="en-GB"/>
            </w:rPr>
          </w:pPr>
          <w:bookmarkStart w:id="55" w:name="_CTVL0014f41a5ab467a4353adf354cd0b497c57"/>
          <w:r w:rsidRPr="00DD54E3">
            <w:rPr>
              <w:lang w:val="en-GB"/>
            </w:rPr>
            <w:t>Corsini, L., Aranda-Jan, C.B. and Moultrie, J. (2022), “The impact of 3D printing on the humanitarian supply chain”,</w:t>
          </w:r>
          <w:bookmarkEnd w:id="55"/>
          <w:r w:rsidRPr="00DD54E3">
            <w:rPr>
              <w:lang w:val="en-GB"/>
            </w:rPr>
            <w:t xml:space="preserve"> </w:t>
          </w:r>
          <w:r w:rsidRPr="00DD54E3">
            <w:rPr>
              <w:i/>
              <w:lang w:val="en-GB"/>
            </w:rPr>
            <w:t>Production Planning &amp; Control</w:t>
          </w:r>
          <w:r w:rsidRPr="00DD54E3">
            <w:rPr>
              <w:lang w:val="en-GB"/>
            </w:rPr>
            <w:t>, Vol. 33 No. 6-7, pp. 692–704.</w:t>
          </w:r>
        </w:p>
        <w:p w14:paraId="788DC5FB" w14:textId="77777777" w:rsidR="00DA5AAE" w:rsidRPr="00DD54E3" w:rsidRDefault="00DA5AAE" w:rsidP="00DA5AAE">
          <w:pPr>
            <w:pStyle w:val="CitaviBibliographyEntry"/>
            <w:rPr>
              <w:lang w:val="en-GB"/>
            </w:rPr>
          </w:pPr>
          <w:bookmarkStart w:id="56" w:name="_CTVL001bee11782a41446a78b5a4736c45b9663"/>
          <w:r w:rsidRPr="00DD54E3">
            <w:rPr>
              <w:lang w:val="en-GB"/>
            </w:rPr>
            <w:t>Corsini, L. and Moultrie, J. (2019), “Design for Social Sustainability: Using Digital Fabrication in the Humanitarian and Development Sector”,</w:t>
          </w:r>
          <w:bookmarkEnd w:id="56"/>
          <w:r w:rsidRPr="00DD54E3">
            <w:rPr>
              <w:lang w:val="en-GB"/>
            </w:rPr>
            <w:t xml:space="preserve"> </w:t>
          </w:r>
          <w:r w:rsidRPr="00DD54E3">
            <w:rPr>
              <w:i/>
              <w:lang w:val="en-GB"/>
            </w:rPr>
            <w:t>Sustainability</w:t>
          </w:r>
          <w:r w:rsidRPr="00DD54E3">
            <w:rPr>
              <w:lang w:val="en-GB"/>
            </w:rPr>
            <w:t>, Vol. 11 No. 13, p. 3562.</w:t>
          </w:r>
        </w:p>
        <w:p w14:paraId="538315B0" w14:textId="77777777" w:rsidR="00DA5AAE" w:rsidRPr="00DD54E3" w:rsidRDefault="00DA5AAE" w:rsidP="00DA5AAE">
          <w:pPr>
            <w:pStyle w:val="CitaviBibliographyEntry"/>
            <w:rPr>
              <w:lang w:val="en-GB"/>
            </w:rPr>
          </w:pPr>
          <w:bookmarkStart w:id="57" w:name="_CTVL00146baaf78195443c99f022ef34bb5e359"/>
          <w:r w:rsidRPr="00DD54E3">
            <w:rPr>
              <w:lang w:val="en-GB"/>
            </w:rPr>
            <w:t>Desi-Nezhad, Z., Sabouhi, F. and Dehghani Sadrabadi, M.H. (2022), “An optimization approach for disaster relief network design under uncertainty and disruption with sustainability considerations”,</w:t>
          </w:r>
          <w:bookmarkEnd w:id="57"/>
          <w:r w:rsidRPr="00DD54E3">
            <w:rPr>
              <w:lang w:val="en-GB"/>
            </w:rPr>
            <w:t xml:space="preserve"> </w:t>
          </w:r>
          <w:r w:rsidRPr="00DD54E3">
            <w:rPr>
              <w:i/>
              <w:lang w:val="en-GB"/>
            </w:rPr>
            <w:t>RAIRO - Operations Research</w:t>
          </w:r>
          <w:r w:rsidRPr="00DD54E3">
            <w:rPr>
              <w:lang w:val="en-GB"/>
            </w:rPr>
            <w:t>, Vol. 56 No. 2, pp. 751–768.</w:t>
          </w:r>
        </w:p>
        <w:p w14:paraId="0B295D23" w14:textId="77777777" w:rsidR="00DA5AAE" w:rsidRPr="00DD54E3" w:rsidRDefault="00DA5AAE" w:rsidP="00DA5AAE">
          <w:pPr>
            <w:pStyle w:val="CitaviBibliographyEntry"/>
            <w:rPr>
              <w:lang w:val="en-GB"/>
            </w:rPr>
          </w:pPr>
          <w:bookmarkStart w:id="58" w:name="_CTVL0010cd201b041cb4666a10e1bcf92e8975e"/>
          <w:r w:rsidRPr="00DD54E3">
            <w:rPr>
              <w:lang w:val="en-GB"/>
            </w:rPr>
            <w:t>Dubey, R. and Gunasekaran, A. (2016), “The sustainable humanitarian supply chain design: agility, adaptability and alignment”,</w:t>
          </w:r>
          <w:bookmarkEnd w:id="58"/>
          <w:r w:rsidRPr="00DD54E3">
            <w:rPr>
              <w:lang w:val="en-GB"/>
            </w:rPr>
            <w:t xml:space="preserve"> </w:t>
          </w:r>
          <w:r w:rsidRPr="00DD54E3">
            <w:rPr>
              <w:i/>
              <w:lang w:val="en-GB"/>
            </w:rPr>
            <w:t>International Journal of Logistics Research and Applications</w:t>
          </w:r>
          <w:r w:rsidRPr="00DD54E3">
            <w:rPr>
              <w:lang w:val="en-GB"/>
            </w:rPr>
            <w:t>, Vol. 19 No. 1, pp. 62–82.</w:t>
          </w:r>
        </w:p>
        <w:p w14:paraId="4003B0D0" w14:textId="77777777" w:rsidR="00DA5AAE" w:rsidRPr="00DD54E3" w:rsidRDefault="00DA5AAE" w:rsidP="00DA5AAE">
          <w:pPr>
            <w:pStyle w:val="CitaviBibliographyEntry"/>
            <w:rPr>
              <w:lang w:val="en-GB"/>
            </w:rPr>
          </w:pPr>
          <w:bookmarkStart w:id="59" w:name="_CTVL001e961585915d74b2797890bf7efb70b99"/>
          <w:r w:rsidRPr="00DD54E3">
            <w:rPr>
              <w:lang w:val="en-GB"/>
            </w:rPr>
            <w:t>Durach, C.F., Kembro, J.H. and Wieland, A. (2021), “How to advance theory through literature reviews in logistics and supply chain management”,</w:t>
          </w:r>
          <w:bookmarkEnd w:id="59"/>
          <w:r w:rsidRPr="00DD54E3">
            <w:rPr>
              <w:lang w:val="en-GB"/>
            </w:rPr>
            <w:t xml:space="preserve"> </w:t>
          </w:r>
          <w:r w:rsidRPr="00DD54E3">
            <w:rPr>
              <w:i/>
              <w:lang w:val="en-GB"/>
            </w:rPr>
            <w:t>International Journal of Physical Distribution &amp; Logistics Management</w:t>
          </w:r>
          <w:r w:rsidRPr="00DD54E3">
            <w:rPr>
              <w:lang w:val="en-GB"/>
            </w:rPr>
            <w:t>, Vol. 51 No. 10, pp. 1090–1107.</w:t>
          </w:r>
        </w:p>
        <w:p w14:paraId="111363D5" w14:textId="77777777" w:rsidR="00DA5AAE" w:rsidRPr="00DD54E3" w:rsidRDefault="00DA5AAE" w:rsidP="00DA5AAE">
          <w:pPr>
            <w:pStyle w:val="CitaviBibliographyEntry"/>
            <w:rPr>
              <w:lang w:val="en-GB"/>
            </w:rPr>
          </w:pPr>
          <w:bookmarkStart w:id="60" w:name="_CTVL0013fc434734e4945da843de2e3b8c842d6"/>
          <w:r w:rsidRPr="00DD54E3">
            <w:rPr>
              <w:lang w:val="en-GB"/>
            </w:rPr>
            <w:t>ECHO (2020), “European Commission. Directorate General for European Civil Protection and Humanitarian Aid Operations (ECHO). DG ECHO’s approach to reducing the environmental footprint of humanitarian aid”, available at: https://op.europa.eu/en/publication-detail/-/publication/d0d3395d-1e51-11eb-b57e-01aa75ed71a1/language-en.</w:t>
          </w:r>
        </w:p>
        <w:p w14:paraId="6B894EB6" w14:textId="77777777" w:rsidR="00DA5AAE" w:rsidRPr="00DD54E3" w:rsidRDefault="00DA5AAE" w:rsidP="00DA5AAE">
          <w:pPr>
            <w:pStyle w:val="CitaviBibliographyEntry"/>
            <w:rPr>
              <w:lang w:val="en-GB"/>
            </w:rPr>
          </w:pPr>
          <w:bookmarkStart w:id="61" w:name="_CTVL001573ec508801a4c8e9c0ed0b2774b6055"/>
          <w:bookmarkEnd w:id="60"/>
          <w:r w:rsidRPr="00DD54E3">
            <w:rPr>
              <w:lang w:val="en-GB"/>
            </w:rPr>
            <w:t>EcoAct (2022), “ICRC: Carbon Accounting Tool - Technical Note | Logistics Cluster Website”, available at: https://logcluster.org/document/icrc-carbon-accounting-tool-technical-note (accessed 7 October 2022).</w:t>
          </w:r>
        </w:p>
        <w:p w14:paraId="6B86C4AD" w14:textId="77777777" w:rsidR="00DA5AAE" w:rsidRPr="00DD54E3" w:rsidRDefault="00DA5AAE" w:rsidP="00DA5AAE">
          <w:pPr>
            <w:pStyle w:val="CitaviBibliographyEntry"/>
            <w:rPr>
              <w:lang w:val="en-GB"/>
            </w:rPr>
          </w:pPr>
          <w:bookmarkStart w:id="62" w:name="_CTVL00191b77ec14e5c4d4ea04c6d61e5862259"/>
          <w:bookmarkEnd w:id="61"/>
          <w:r w:rsidRPr="00DD54E3">
            <w:rPr>
              <w:lang w:val="en-GB"/>
            </w:rPr>
            <w:t>EECentre (2019), “Environment and Humanitarian Action in the Age of Global Reform Agendas - Background document - EECentre”, available at: https://eecentre.org/resources/environment-and-humanitarian-action-in-the-age-of-global-reform-agendas-background-document/ (accessed 29 April 2022).</w:t>
          </w:r>
        </w:p>
        <w:p w14:paraId="411A8A78" w14:textId="77777777" w:rsidR="00DA5AAE" w:rsidRPr="00DD54E3" w:rsidRDefault="00DA5AAE" w:rsidP="00DA5AAE">
          <w:pPr>
            <w:pStyle w:val="CitaviBibliographyEntry"/>
            <w:rPr>
              <w:lang w:val="en-GB"/>
            </w:rPr>
          </w:pPr>
          <w:bookmarkStart w:id="63" w:name="_CTVL00148af199d543d40a8a6a7ed004270231c"/>
          <w:bookmarkEnd w:id="62"/>
          <w:r w:rsidRPr="00DD54E3">
            <w:rPr>
              <w:lang w:val="en-GB"/>
            </w:rPr>
            <w:t>Elkington, J. and Rowlands, I.H. (1999), “Cannibals with forks: the triple bottom line of 21st century business”,</w:t>
          </w:r>
          <w:bookmarkEnd w:id="63"/>
          <w:r w:rsidRPr="00DD54E3">
            <w:rPr>
              <w:lang w:val="en-GB"/>
            </w:rPr>
            <w:t xml:space="preserve"> </w:t>
          </w:r>
          <w:r w:rsidRPr="00DD54E3">
            <w:rPr>
              <w:i/>
              <w:lang w:val="en-GB"/>
            </w:rPr>
            <w:t>Choice Reviews Online</w:t>
          </w:r>
          <w:r w:rsidRPr="00DD54E3">
            <w:rPr>
              <w:lang w:val="en-GB"/>
            </w:rPr>
            <w:t>, Vol. 36 No. 07, 36-3997-36-3997.</w:t>
          </w:r>
        </w:p>
        <w:p w14:paraId="4FF401CA" w14:textId="77777777" w:rsidR="00DA5AAE" w:rsidRPr="00DD54E3" w:rsidRDefault="00DA5AAE" w:rsidP="00DA5AAE">
          <w:pPr>
            <w:pStyle w:val="CitaviBibliographyEntry"/>
            <w:rPr>
              <w:lang w:val="en-GB"/>
            </w:rPr>
          </w:pPr>
          <w:bookmarkStart w:id="64" w:name="_CTVL001c31b320d08944910adca18f14e5d100e"/>
          <w:r w:rsidRPr="00DD54E3">
            <w:rPr>
              <w:lang w:val="en-GB"/>
            </w:rPr>
            <w:t>Freeman, R.E. (2018),</w:t>
          </w:r>
          <w:bookmarkEnd w:id="64"/>
          <w:r w:rsidRPr="00DD54E3">
            <w:rPr>
              <w:lang w:val="en-GB"/>
            </w:rPr>
            <w:t xml:space="preserve"> </w:t>
          </w:r>
          <w:r w:rsidRPr="00DD54E3">
            <w:rPr>
              <w:i/>
              <w:lang w:val="en-GB"/>
            </w:rPr>
            <w:t>Strategic management: A stakeholder approach</w:t>
          </w:r>
          <w:r w:rsidRPr="00DD54E3">
            <w:rPr>
              <w:lang w:val="en-GB"/>
            </w:rPr>
            <w:t>, Cambridge University Press, Cambridge.</w:t>
          </w:r>
        </w:p>
        <w:p w14:paraId="595A57B6" w14:textId="6FF6839B" w:rsidR="00DA5AAE" w:rsidRPr="00DD54E3" w:rsidRDefault="00DA5AAE" w:rsidP="00DA5AAE">
          <w:pPr>
            <w:pStyle w:val="CitaviBibliographyEntry"/>
            <w:rPr>
              <w:lang w:val="en-GB"/>
            </w:rPr>
          </w:pPr>
          <w:bookmarkStart w:id="65" w:name="_CTVL001db510f9076d044069bf81b7d5881e350"/>
          <w:r w:rsidRPr="00DD54E3">
            <w:rPr>
              <w:lang w:val="en-GB"/>
            </w:rPr>
            <w:t xml:space="preserve">Frennesson, L., Kembro, J., Vries, H. de, Jahre, M. and </w:t>
          </w:r>
          <w:r w:rsidR="009D6964" w:rsidRPr="00DD54E3">
            <w:rPr>
              <w:lang w:val="en-GB"/>
            </w:rPr>
            <w:t>V</w:t>
          </w:r>
          <w:r w:rsidRPr="00DD54E3">
            <w:rPr>
              <w:lang w:val="en-GB"/>
            </w:rPr>
            <w:t>an Wassenhove, L. (2022), “International humanitarian organizations’ perspectives on localization efforts”,</w:t>
          </w:r>
          <w:bookmarkEnd w:id="65"/>
          <w:r w:rsidRPr="00DD54E3">
            <w:rPr>
              <w:lang w:val="en-GB"/>
            </w:rPr>
            <w:t xml:space="preserve"> </w:t>
          </w:r>
          <w:r w:rsidRPr="00DD54E3">
            <w:rPr>
              <w:i/>
              <w:lang w:val="en-GB"/>
            </w:rPr>
            <w:t>International Journal of Disaster Risk Reduction</w:t>
          </w:r>
          <w:r w:rsidRPr="00DD54E3">
            <w:rPr>
              <w:lang w:val="en-GB"/>
            </w:rPr>
            <w:t>, p. 103410.</w:t>
          </w:r>
        </w:p>
        <w:p w14:paraId="2ABCE5D5" w14:textId="784C8CD2" w:rsidR="00DA5AAE" w:rsidRPr="00DD54E3" w:rsidRDefault="00DA5AAE" w:rsidP="00DA5AAE">
          <w:pPr>
            <w:pStyle w:val="CitaviBibliographyEntry"/>
            <w:rPr>
              <w:lang w:val="en-GB"/>
            </w:rPr>
          </w:pPr>
          <w:bookmarkStart w:id="66" w:name="_CTVL0014c688f6c166f488085352fa8d77ba74c"/>
          <w:r w:rsidRPr="00DD54E3">
            <w:rPr>
              <w:lang w:val="en-GB"/>
            </w:rPr>
            <w:t xml:space="preserve">Frennesson, L., Kembro, J., Vries, H. de, </w:t>
          </w:r>
          <w:r w:rsidR="009D6964" w:rsidRPr="00DD54E3">
            <w:rPr>
              <w:lang w:val="en-GB"/>
            </w:rPr>
            <w:t>V</w:t>
          </w:r>
          <w:r w:rsidRPr="00DD54E3">
            <w:rPr>
              <w:lang w:val="en-GB"/>
            </w:rPr>
            <w:t>an Wassenhove, L. and Jahre, M. (2021), “Localisation of logistics preparedness in international humanitarian organisations”,</w:t>
          </w:r>
          <w:bookmarkEnd w:id="66"/>
          <w:r w:rsidRPr="00DD54E3">
            <w:rPr>
              <w:lang w:val="en-GB"/>
            </w:rPr>
            <w:t xml:space="preserve"> </w:t>
          </w:r>
          <w:r w:rsidRPr="00DD54E3">
            <w:rPr>
              <w:i/>
              <w:lang w:val="en-GB"/>
            </w:rPr>
            <w:t>Journal of Humanitarian Logistics and Supply Chain Management</w:t>
          </w:r>
          <w:r w:rsidRPr="00DD54E3">
            <w:rPr>
              <w:lang w:val="en-GB"/>
            </w:rPr>
            <w:t>, Vol. 11 No. 1, pp. 81–106.</w:t>
          </w:r>
        </w:p>
        <w:p w14:paraId="7A7C6094" w14:textId="77777777" w:rsidR="00DA5AAE" w:rsidRPr="00DD54E3" w:rsidRDefault="00DA5AAE" w:rsidP="00DA5AAE">
          <w:pPr>
            <w:pStyle w:val="CitaviBibliographyEntry"/>
            <w:rPr>
              <w:lang w:val="en-GB"/>
            </w:rPr>
          </w:pPr>
          <w:bookmarkStart w:id="67" w:name="_CTVL0019a24bf085f6f457badb5bffe23e613ea"/>
          <w:r w:rsidRPr="00DD54E3">
            <w:rPr>
              <w:lang w:val="en-GB"/>
            </w:rPr>
            <w:t>Global Shelter Cluster (2021), “Open Space Session 1 A Life Cycle Analysis Tool to Assess the Carbon Footprint of Humanitarian Shelter Options. | Shelter Cluster”, available at: https://sheltercluster.org/global-shelter-cluster-online-meeting-2021/events/open-space-session-1-life-cycle-analysis-tool (accessed 6 October 2022).</w:t>
          </w:r>
        </w:p>
        <w:p w14:paraId="73DAC157" w14:textId="77777777" w:rsidR="00DA5AAE" w:rsidRPr="00DD54E3" w:rsidRDefault="00DA5AAE" w:rsidP="00DA5AAE">
          <w:pPr>
            <w:pStyle w:val="CitaviBibliographyEntry"/>
            <w:rPr>
              <w:lang w:val="en-GB"/>
            </w:rPr>
          </w:pPr>
          <w:bookmarkStart w:id="68" w:name="_CTVL001428847894c544eb3bcfad0196830141e"/>
          <w:bookmarkEnd w:id="67"/>
          <w:r w:rsidRPr="00DD54E3">
            <w:rPr>
              <w:lang w:val="en-GB"/>
            </w:rPr>
            <w:t>Grange, R., Heaslip, G. and McMullan, C. (2020), “Coordination to choreography: the evolution of humanitarian supply chains”,</w:t>
          </w:r>
          <w:bookmarkEnd w:id="68"/>
          <w:r w:rsidRPr="00DD54E3">
            <w:rPr>
              <w:lang w:val="en-GB"/>
            </w:rPr>
            <w:t xml:space="preserve"> </w:t>
          </w:r>
          <w:r w:rsidRPr="00DD54E3">
            <w:rPr>
              <w:i/>
              <w:lang w:val="en-GB"/>
            </w:rPr>
            <w:t>Journal of Humanitarian Logistics and Supply Chain Management</w:t>
          </w:r>
          <w:r w:rsidRPr="00DD54E3">
            <w:rPr>
              <w:lang w:val="en-GB"/>
            </w:rPr>
            <w:t>, Vol. 10 No. 1, pp. 21–44.</w:t>
          </w:r>
        </w:p>
        <w:p w14:paraId="4110A29E" w14:textId="77777777" w:rsidR="00DA5AAE" w:rsidRPr="00DD54E3" w:rsidRDefault="00DA5AAE" w:rsidP="00DA5AAE">
          <w:pPr>
            <w:pStyle w:val="CitaviBibliographyEntry"/>
            <w:rPr>
              <w:lang w:val="en-GB"/>
            </w:rPr>
          </w:pPr>
          <w:bookmarkStart w:id="69" w:name="_CTVL00169df25303bb24531a5819831b3c46c09"/>
          <w:r w:rsidRPr="00DD54E3">
            <w:rPr>
              <w:lang w:val="en-GB"/>
            </w:rPr>
            <w:t>Green, J.L., Weck, O.L. de and Suarez, P. (2013), “Evaluating the economic sustainability of sanitation logistics in Senegal”,</w:t>
          </w:r>
          <w:bookmarkEnd w:id="69"/>
          <w:r w:rsidRPr="00DD54E3">
            <w:rPr>
              <w:lang w:val="en-GB"/>
            </w:rPr>
            <w:t xml:space="preserve"> </w:t>
          </w:r>
          <w:r w:rsidRPr="00DD54E3">
            <w:rPr>
              <w:i/>
              <w:lang w:val="en-GB"/>
            </w:rPr>
            <w:t>Journal of Humanitarian Logistics and Supply Chain Management</w:t>
          </w:r>
          <w:r w:rsidRPr="00DD54E3">
            <w:rPr>
              <w:lang w:val="en-GB"/>
            </w:rPr>
            <w:t>, Vol. 3 No. 1, pp. 7–21.</w:t>
          </w:r>
        </w:p>
        <w:p w14:paraId="490E3C80" w14:textId="77777777" w:rsidR="00DA5AAE" w:rsidRPr="00DD54E3" w:rsidRDefault="00DA5AAE" w:rsidP="00DA5AAE">
          <w:pPr>
            <w:pStyle w:val="CitaviBibliographyEntry"/>
            <w:rPr>
              <w:lang w:val="en-GB"/>
            </w:rPr>
          </w:pPr>
          <w:bookmarkStart w:id="70" w:name="_CTVL0016df79036cc674778a4f375a3b2c433a3"/>
          <w:r w:rsidRPr="00DD54E3">
            <w:rPr>
              <w:lang w:val="en-GB"/>
            </w:rPr>
            <w:t>Haavisto, I. and Goentzel, J. (2015), “Measuring humanitarian supply chain performance in a multi-goal context”,</w:t>
          </w:r>
          <w:bookmarkEnd w:id="70"/>
          <w:r w:rsidRPr="00DD54E3">
            <w:rPr>
              <w:lang w:val="en-GB"/>
            </w:rPr>
            <w:t xml:space="preserve"> </w:t>
          </w:r>
          <w:r w:rsidRPr="00DD54E3">
            <w:rPr>
              <w:i/>
              <w:lang w:val="en-GB"/>
            </w:rPr>
            <w:t>Journal of Humanitarian Logistics and Supply Chain Management</w:t>
          </w:r>
          <w:r w:rsidRPr="00DD54E3">
            <w:rPr>
              <w:lang w:val="en-GB"/>
            </w:rPr>
            <w:t>, Vol. 5 No. 3, pp. 300–324.</w:t>
          </w:r>
        </w:p>
        <w:p w14:paraId="1B380777" w14:textId="77777777" w:rsidR="00DA5AAE" w:rsidRPr="00DD54E3" w:rsidRDefault="00DA5AAE" w:rsidP="00DA5AAE">
          <w:pPr>
            <w:pStyle w:val="CitaviBibliographyEntry"/>
            <w:rPr>
              <w:lang w:val="en-GB"/>
            </w:rPr>
          </w:pPr>
          <w:bookmarkStart w:id="71" w:name="_CTVL0010247b15bad33405dadccac034fab43ed"/>
          <w:r w:rsidRPr="00DD54E3">
            <w:rPr>
              <w:lang w:val="en-GB"/>
            </w:rPr>
            <w:t>Haavisto, I. and Kovács, G. (2014), “Perspectives on sustainability in humanitarian supply chains”,</w:t>
          </w:r>
          <w:bookmarkEnd w:id="71"/>
          <w:r w:rsidRPr="00DD54E3">
            <w:rPr>
              <w:lang w:val="en-GB"/>
            </w:rPr>
            <w:t xml:space="preserve"> </w:t>
          </w:r>
          <w:r w:rsidRPr="00DD54E3">
            <w:rPr>
              <w:i/>
              <w:lang w:val="en-GB"/>
            </w:rPr>
            <w:t>Disaster Prevention and Management: An International Journal</w:t>
          </w:r>
          <w:r w:rsidRPr="00DD54E3">
            <w:rPr>
              <w:lang w:val="en-GB"/>
            </w:rPr>
            <w:t>, Vol. 23 No. 5, pp. 610–631.</w:t>
          </w:r>
        </w:p>
        <w:p w14:paraId="108EED3B" w14:textId="77777777" w:rsidR="00DA5AAE" w:rsidRPr="00DD54E3" w:rsidRDefault="00DA5AAE" w:rsidP="00DA5AAE">
          <w:pPr>
            <w:pStyle w:val="CitaviBibliographyEntry"/>
            <w:rPr>
              <w:lang w:val="en-GB"/>
            </w:rPr>
          </w:pPr>
          <w:bookmarkStart w:id="72" w:name="_CTVL001ec60fe052df24ba0acaf5b35e3999a68"/>
          <w:r w:rsidRPr="00DD54E3">
            <w:rPr>
              <w:lang w:val="en-GB"/>
            </w:rPr>
            <w:t>Harpring, R., Maghsoudi, A., Fikar, C., Piotrowicz, W.D. and Heaslip, G. (2021), “An analysis of compounding factors of epidemics in complex emergencies: a system dynamics approach”,</w:t>
          </w:r>
          <w:bookmarkEnd w:id="72"/>
          <w:r w:rsidRPr="00DD54E3">
            <w:rPr>
              <w:lang w:val="en-GB"/>
            </w:rPr>
            <w:t xml:space="preserve"> </w:t>
          </w:r>
          <w:r w:rsidRPr="00DD54E3">
            <w:rPr>
              <w:i/>
              <w:lang w:val="en-GB"/>
            </w:rPr>
            <w:t>Journal of Humanitarian Logistics and Supply Chain Management</w:t>
          </w:r>
          <w:r w:rsidRPr="00DD54E3">
            <w:rPr>
              <w:lang w:val="en-GB"/>
            </w:rPr>
            <w:t>, Vol. 11 No. 2, pp. 198–226.</w:t>
          </w:r>
        </w:p>
        <w:p w14:paraId="03F55D31" w14:textId="77777777" w:rsidR="00DA5AAE" w:rsidRPr="00DD54E3" w:rsidRDefault="00DA5AAE" w:rsidP="00DA5AAE">
          <w:pPr>
            <w:pStyle w:val="CitaviBibliographyEntry"/>
            <w:rPr>
              <w:lang w:val="en-GB"/>
            </w:rPr>
          </w:pPr>
          <w:bookmarkStart w:id="73" w:name="_CTVL00117f853e52300499884dafe39080b5c1e"/>
          <w:r w:rsidRPr="00DD54E3">
            <w:rPr>
              <w:lang w:val="en-GB"/>
            </w:rPr>
            <w:t>Hasnain, T., Sengul Orgut, I. and Ivy, J.S. (2021), “Elicitation of Preference among Multiple Criteria in Food Distribution by Food Banks”,</w:t>
          </w:r>
          <w:bookmarkEnd w:id="73"/>
          <w:r w:rsidRPr="00DD54E3">
            <w:rPr>
              <w:lang w:val="en-GB"/>
            </w:rPr>
            <w:t xml:space="preserve"> </w:t>
          </w:r>
          <w:r w:rsidRPr="00DD54E3">
            <w:rPr>
              <w:i/>
              <w:lang w:val="en-GB"/>
            </w:rPr>
            <w:t>Production and Operations Management</w:t>
          </w:r>
          <w:r w:rsidRPr="00DD54E3">
            <w:rPr>
              <w:lang w:val="en-GB"/>
            </w:rPr>
            <w:t>, Vol. 30 No. 12, pp. 4475–4500.</w:t>
          </w:r>
        </w:p>
        <w:p w14:paraId="5AB51081" w14:textId="77777777" w:rsidR="00DA5AAE" w:rsidRPr="00DD54E3" w:rsidRDefault="00DA5AAE" w:rsidP="00DA5AAE">
          <w:pPr>
            <w:pStyle w:val="CitaviBibliographyEntry"/>
            <w:rPr>
              <w:lang w:val="en-GB"/>
            </w:rPr>
          </w:pPr>
          <w:bookmarkStart w:id="74" w:name="_CTVL001597a24ef6aff4694930dd5764e50210b"/>
          <w:r w:rsidRPr="00DD54E3">
            <w:rPr>
              <w:lang w:val="en-GB"/>
            </w:rPr>
            <w:t>Ibrahim, S.E. and El Ebrashi, R. (2017), “How social entrepreneurship can be useful in long-term recovery following disasters”,</w:t>
          </w:r>
          <w:bookmarkEnd w:id="74"/>
          <w:r w:rsidRPr="00DD54E3">
            <w:rPr>
              <w:lang w:val="en-GB"/>
            </w:rPr>
            <w:t xml:space="preserve"> </w:t>
          </w:r>
          <w:r w:rsidRPr="00DD54E3">
            <w:rPr>
              <w:i/>
              <w:lang w:val="en-GB"/>
            </w:rPr>
            <w:t>Journal of Humanitarian Logistics and Supply Chain Management</w:t>
          </w:r>
          <w:r w:rsidRPr="00DD54E3">
            <w:rPr>
              <w:lang w:val="en-GB"/>
            </w:rPr>
            <w:t>, Vol. 7 No. 3, pp. 324–349.</w:t>
          </w:r>
        </w:p>
        <w:p w14:paraId="3CD42EB6" w14:textId="77777777" w:rsidR="00DA5AAE" w:rsidRPr="00DD54E3" w:rsidRDefault="00DA5AAE" w:rsidP="00DA5AAE">
          <w:pPr>
            <w:pStyle w:val="CitaviBibliographyEntry"/>
            <w:rPr>
              <w:lang w:val="en-GB"/>
            </w:rPr>
          </w:pPr>
          <w:bookmarkStart w:id="75" w:name="_CTVL001a2341db8607245ee8b8980041e9ae5cd"/>
          <w:r w:rsidRPr="00DD54E3">
            <w:rPr>
              <w:lang w:val="en-GB"/>
            </w:rPr>
            <w:t>Jahre, M. and Heigh, I. (2008), “Does the Current Constraints in Funding Promote Failure in Humanitarian Supply Chains?”,</w:t>
          </w:r>
          <w:bookmarkEnd w:id="75"/>
          <w:r w:rsidRPr="00DD54E3">
            <w:rPr>
              <w:lang w:val="en-GB"/>
            </w:rPr>
            <w:t xml:space="preserve"> </w:t>
          </w:r>
          <w:r w:rsidRPr="00DD54E3">
            <w:rPr>
              <w:i/>
              <w:lang w:val="en-GB"/>
            </w:rPr>
            <w:t>Supply Chain Forum: An International Journal</w:t>
          </w:r>
          <w:r w:rsidRPr="00DD54E3">
            <w:rPr>
              <w:lang w:val="en-GB"/>
            </w:rPr>
            <w:t>, Vol. 9 No. 2, pp. 44–54.</w:t>
          </w:r>
        </w:p>
        <w:p w14:paraId="3103A26B" w14:textId="77777777" w:rsidR="00DA5AAE" w:rsidRPr="00DD54E3" w:rsidRDefault="00DA5AAE" w:rsidP="00DA5AAE">
          <w:pPr>
            <w:pStyle w:val="CitaviBibliographyEntry"/>
            <w:rPr>
              <w:lang w:val="en-GB"/>
            </w:rPr>
          </w:pPr>
          <w:bookmarkStart w:id="76" w:name="_CTVL001ef0bf94236634fea8604791dec312a70"/>
          <w:r w:rsidRPr="00DD54E3">
            <w:rPr>
              <w:lang w:val="en-GB"/>
            </w:rPr>
            <w:t>Jamali, A., Ranjbar, A., Heydari, J. and Nayeri, S. (2021), “A multi-objective stochastic programming model to configure a sustainable humanitarian logistics considering deprivation cost and patient severity”,</w:t>
          </w:r>
          <w:bookmarkEnd w:id="76"/>
          <w:r w:rsidRPr="00DD54E3">
            <w:rPr>
              <w:lang w:val="en-GB"/>
            </w:rPr>
            <w:t xml:space="preserve"> </w:t>
          </w:r>
          <w:r w:rsidRPr="00DD54E3">
            <w:rPr>
              <w:i/>
              <w:lang w:val="en-GB"/>
            </w:rPr>
            <w:t>Annals of Operations Research</w:t>
          </w:r>
          <w:r w:rsidRPr="00DD54E3">
            <w:rPr>
              <w:lang w:val="en-GB"/>
            </w:rPr>
            <w:t>.</w:t>
          </w:r>
        </w:p>
        <w:p w14:paraId="1F457C15" w14:textId="77777777" w:rsidR="00DA5AAE" w:rsidRPr="00DD54E3" w:rsidRDefault="00DA5AAE" w:rsidP="00DA5AAE">
          <w:pPr>
            <w:pStyle w:val="CitaviBibliographyEntry"/>
            <w:rPr>
              <w:lang w:val="en-GB"/>
            </w:rPr>
          </w:pPr>
          <w:bookmarkStart w:id="77" w:name="_CTVL001d1056ce5205d40bc96addebbfc8403fb"/>
          <w:r w:rsidRPr="00DD54E3">
            <w:rPr>
              <w:lang w:val="en-GB"/>
            </w:rPr>
            <w:t>Jilani, A., Ali, Y. and Khan, M.W. (2018), “Greening of humanitarian supply chain with focus on logistics”,</w:t>
          </w:r>
          <w:bookmarkEnd w:id="77"/>
          <w:r w:rsidRPr="00DD54E3">
            <w:rPr>
              <w:lang w:val="en-GB"/>
            </w:rPr>
            <w:t xml:space="preserve"> </w:t>
          </w:r>
          <w:r w:rsidRPr="00DD54E3">
            <w:rPr>
              <w:i/>
              <w:lang w:val="en-GB"/>
            </w:rPr>
            <w:t>International Journal of Business Performance and Supply Chain Modelling</w:t>
          </w:r>
          <w:r w:rsidRPr="00DD54E3">
            <w:rPr>
              <w:lang w:val="en-GB"/>
            </w:rPr>
            <w:t>, Vol. 10 No. 1, p. 49.</w:t>
          </w:r>
        </w:p>
        <w:p w14:paraId="7946DC97" w14:textId="77777777" w:rsidR="00DA5AAE" w:rsidRPr="00DD54E3" w:rsidRDefault="00DA5AAE" w:rsidP="00DA5AAE">
          <w:pPr>
            <w:pStyle w:val="CitaviBibliographyEntry"/>
            <w:rPr>
              <w:lang w:val="en-GB"/>
            </w:rPr>
          </w:pPr>
          <w:bookmarkStart w:id="78" w:name="_CTVL0014de5c658ee1d4fc88b6c3e44ff6f4c46"/>
          <w:r w:rsidRPr="00DD54E3">
            <w:rPr>
              <w:lang w:val="en-GB"/>
            </w:rPr>
            <w:t>Jurman, D. and t’Serstevens, S. (2022), “GLC - Marketplace - Measuring and Reducing Environmental Impact in Humanitarian SCM and Logistics - UNFPA and CHORD | Logistics Cluster Website”, available at: https://logcluster.org/document/glc-marketplace-measuring-and-reducing-environmental-impact-humanitarian-scm-and-logistics (accessed 7 October 2022).</w:t>
          </w:r>
        </w:p>
        <w:p w14:paraId="35BC58F1" w14:textId="77777777" w:rsidR="00DA5AAE" w:rsidRPr="00DD54E3" w:rsidRDefault="00DA5AAE" w:rsidP="00DA5AAE">
          <w:pPr>
            <w:pStyle w:val="CitaviBibliographyEntry"/>
            <w:rPr>
              <w:lang w:val="en-GB"/>
            </w:rPr>
          </w:pPr>
          <w:bookmarkStart w:id="79" w:name="_CTVL0013eddd1050d43488e8bec6edc296e1b26"/>
          <w:bookmarkEnd w:id="78"/>
          <w:r w:rsidRPr="00DD54E3">
            <w:rPr>
              <w:lang w:val="en-GB"/>
            </w:rPr>
            <w:t>Karl, A.A. and Scholz Karl, J. (2022), “Human rights for refugees: enhancing sustainable humanitarian supply chain to guarantee a health environment in refugee settlements”,</w:t>
          </w:r>
          <w:bookmarkEnd w:id="79"/>
          <w:r w:rsidRPr="00DD54E3">
            <w:rPr>
              <w:lang w:val="en-GB"/>
            </w:rPr>
            <w:t xml:space="preserve"> </w:t>
          </w:r>
          <w:r w:rsidRPr="00DD54E3">
            <w:rPr>
              <w:i/>
              <w:lang w:val="en-GB"/>
            </w:rPr>
            <w:t>Journal of Humanitarian Logistics and Supply Chain Management</w:t>
          </w:r>
          <w:r w:rsidRPr="00DD54E3">
            <w:rPr>
              <w:lang w:val="en-GB"/>
            </w:rPr>
            <w:t>, Vol. 12 No. 3, pp. 382–403.</w:t>
          </w:r>
        </w:p>
        <w:p w14:paraId="5EB423F8" w14:textId="77777777" w:rsidR="00DA5AAE" w:rsidRPr="00DD54E3" w:rsidRDefault="00DA5AAE" w:rsidP="00DA5AAE">
          <w:pPr>
            <w:pStyle w:val="CitaviBibliographyEntry"/>
            <w:rPr>
              <w:lang w:val="en-GB"/>
            </w:rPr>
          </w:pPr>
          <w:bookmarkStart w:id="80" w:name="_CTVL00179b09a04e0824b3c841bfc45a291a331"/>
          <w:r w:rsidRPr="00DD54E3">
            <w:rPr>
              <w:lang w:val="en-GB"/>
            </w:rPr>
            <w:t>Kaur, H. and Singh, S.P. (2020), “Disaster resilient proactive and reactive procurement models for humanitarian supply chain”,</w:t>
          </w:r>
          <w:bookmarkEnd w:id="80"/>
          <w:r w:rsidRPr="00DD54E3">
            <w:rPr>
              <w:lang w:val="en-GB"/>
            </w:rPr>
            <w:t xml:space="preserve"> </w:t>
          </w:r>
          <w:r w:rsidRPr="00DD54E3">
            <w:rPr>
              <w:i/>
              <w:lang w:val="en-GB"/>
            </w:rPr>
            <w:t>Production Planning &amp; Control</w:t>
          </w:r>
          <w:r w:rsidRPr="00DD54E3">
            <w:rPr>
              <w:lang w:val="en-GB"/>
            </w:rPr>
            <w:t>, pp. 1–14.</w:t>
          </w:r>
        </w:p>
        <w:p w14:paraId="6622CC07" w14:textId="77777777" w:rsidR="00DA5AAE" w:rsidRPr="00DD54E3" w:rsidRDefault="00DA5AAE" w:rsidP="00DA5AAE">
          <w:pPr>
            <w:pStyle w:val="CitaviBibliographyEntry"/>
            <w:rPr>
              <w:lang w:val="en-GB"/>
            </w:rPr>
          </w:pPr>
          <w:bookmarkStart w:id="81" w:name="_CTVL001936a8b0ea2cf469ba43ff070c55f64e5"/>
          <w:r w:rsidRPr="00DD54E3">
            <w:rPr>
              <w:lang w:val="en-GB"/>
            </w:rPr>
            <w:t>Khan, M., Sarmad, M., Ullah, S. and Bae, J. (2020), “Education for sustainable development in humanitarian logistics”,</w:t>
          </w:r>
          <w:bookmarkEnd w:id="81"/>
          <w:r w:rsidRPr="00DD54E3">
            <w:rPr>
              <w:lang w:val="en-GB"/>
            </w:rPr>
            <w:t xml:space="preserve"> </w:t>
          </w:r>
          <w:r w:rsidRPr="00DD54E3">
            <w:rPr>
              <w:i/>
              <w:lang w:val="en-GB"/>
            </w:rPr>
            <w:t>Journal of Humanitarian Logistics and Supply Chain Management</w:t>
          </w:r>
          <w:r w:rsidRPr="00DD54E3">
            <w:rPr>
              <w:lang w:val="en-GB"/>
            </w:rPr>
            <w:t>, Vol. 10 No. 4, pp. 573–602.</w:t>
          </w:r>
        </w:p>
        <w:p w14:paraId="35C6662A" w14:textId="77777777" w:rsidR="00DA5AAE" w:rsidRPr="00DD54E3" w:rsidRDefault="00DA5AAE" w:rsidP="00DA5AAE">
          <w:pPr>
            <w:pStyle w:val="CitaviBibliographyEntry"/>
            <w:rPr>
              <w:lang w:val="en-GB"/>
            </w:rPr>
          </w:pPr>
          <w:bookmarkStart w:id="82" w:name="_CTVL0013db7a63cc568479d9779e0888d0b3609"/>
          <w:r w:rsidRPr="00DD54E3">
            <w:rPr>
              <w:lang w:val="en-GB"/>
            </w:rPr>
            <w:t>Kian, R., Erdoğan, G., Leeuw, S. de, Sibel Salman, F., Sabet, E., Kara, B.Y. and Demir, M.H. (2022), “Logistics planning of cash transfer to Syrian refugees in Turkey”,</w:t>
          </w:r>
          <w:bookmarkEnd w:id="82"/>
          <w:r w:rsidRPr="00DD54E3">
            <w:rPr>
              <w:lang w:val="en-GB"/>
            </w:rPr>
            <w:t xml:space="preserve"> </w:t>
          </w:r>
          <w:r w:rsidRPr="00DD54E3">
            <w:rPr>
              <w:i/>
              <w:lang w:val="en-GB"/>
            </w:rPr>
            <w:t>European Journal of Operational Research</w:t>
          </w:r>
          <w:r w:rsidRPr="00DD54E3">
            <w:rPr>
              <w:lang w:val="en-GB"/>
            </w:rPr>
            <w:t>, Vol. 296 No. 3, pp. 1007–1024.</w:t>
          </w:r>
        </w:p>
        <w:p w14:paraId="20AEE344" w14:textId="77777777" w:rsidR="00DA5AAE" w:rsidRPr="00DD54E3" w:rsidRDefault="00DA5AAE" w:rsidP="00DA5AAE">
          <w:pPr>
            <w:pStyle w:val="CitaviBibliographyEntry"/>
            <w:rPr>
              <w:lang w:val="en-GB"/>
            </w:rPr>
          </w:pPr>
          <w:bookmarkStart w:id="83" w:name="_CTVL0015f442e77458c40bcbc969be9f7b06fb7"/>
          <w:r w:rsidRPr="00DD54E3">
            <w:rPr>
              <w:lang w:val="en-GB"/>
            </w:rPr>
            <w:t>Kougkoulos, I., Cakir, M.S., Kunz, N., Boyd, D.S., Trautrims, A., Hatzinikolaou, K. and Gold, S. (2021), “A Multi‐Method Approach to Prioritize Locations of Labor Exploitation for Ground‐Based Interventions”,</w:t>
          </w:r>
          <w:bookmarkEnd w:id="83"/>
          <w:r w:rsidRPr="00DD54E3">
            <w:rPr>
              <w:lang w:val="en-GB"/>
            </w:rPr>
            <w:t xml:space="preserve"> </w:t>
          </w:r>
          <w:r w:rsidRPr="00DD54E3">
            <w:rPr>
              <w:i/>
              <w:lang w:val="en-GB"/>
            </w:rPr>
            <w:t>Production and Operations Management</w:t>
          </w:r>
          <w:r w:rsidRPr="00DD54E3">
            <w:rPr>
              <w:lang w:val="en-GB"/>
            </w:rPr>
            <w:t>, Vol. 30 No. 12, pp. 4396–4411.</w:t>
          </w:r>
        </w:p>
        <w:p w14:paraId="6BB86348" w14:textId="00424F74" w:rsidR="00DA5AAE" w:rsidRPr="00DD54E3" w:rsidRDefault="00DA5AAE" w:rsidP="00DA5AAE">
          <w:pPr>
            <w:pStyle w:val="CitaviBibliographyEntry"/>
            <w:rPr>
              <w:lang w:val="en-GB"/>
            </w:rPr>
          </w:pPr>
          <w:bookmarkStart w:id="84" w:name="_CTVL001085e901598f24cce85960a887d17d3f3"/>
          <w:r w:rsidRPr="00DD54E3">
            <w:rPr>
              <w:lang w:val="en-GB"/>
            </w:rPr>
            <w:t xml:space="preserve">Kretschmer, A., Spinler, S. and </w:t>
          </w:r>
          <w:r w:rsidR="009D6964" w:rsidRPr="00DD54E3">
            <w:rPr>
              <w:lang w:val="en-GB"/>
            </w:rPr>
            <w:t>V</w:t>
          </w:r>
          <w:r w:rsidRPr="00DD54E3">
            <w:rPr>
              <w:lang w:val="en-GB"/>
            </w:rPr>
            <w:t>an Wassenhove, L.N. (2014), “A School Feeding Supply Chain Framework: Critical Factors for Sustainable Program Design”,</w:t>
          </w:r>
          <w:bookmarkEnd w:id="84"/>
          <w:r w:rsidRPr="00DD54E3">
            <w:rPr>
              <w:lang w:val="en-GB"/>
            </w:rPr>
            <w:t xml:space="preserve"> </w:t>
          </w:r>
          <w:r w:rsidRPr="00DD54E3">
            <w:rPr>
              <w:i/>
              <w:lang w:val="en-GB"/>
            </w:rPr>
            <w:t>Production and Operations Management</w:t>
          </w:r>
          <w:r w:rsidRPr="00DD54E3">
            <w:rPr>
              <w:lang w:val="en-GB"/>
            </w:rPr>
            <w:t>, Vol. 23 No. 6, pp. 990–1001.</w:t>
          </w:r>
        </w:p>
        <w:p w14:paraId="0E13D7C3" w14:textId="77777777" w:rsidR="00DA5AAE" w:rsidRPr="00DD54E3" w:rsidRDefault="00DA5AAE" w:rsidP="00DA5AAE">
          <w:pPr>
            <w:pStyle w:val="CitaviBibliographyEntry"/>
            <w:rPr>
              <w:lang w:val="en-GB"/>
            </w:rPr>
          </w:pPr>
          <w:bookmarkStart w:id="85" w:name="_CTVL00157f97dee48a1465795b9bcb3c68d9cfc"/>
          <w:r w:rsidRPr="00DD54E3">
            <w:rPr>
              <w:lang w:val="en-GB"/>
            </w:rPr>
            <w:t>Kunz, N. and Gold, S. (2017), “Sustainable humanitarian supply chain management – exploring new theory”,</w:t>
          </w:r>
          <w:bookmarkEnd w:id="85"/>
          <w:r w:rsidRPr="00DD54E3">
            <w:rPr>
              <w:lang w:val="en-GB"/>
            </w:rPr>
            <w:t xml:space="preserve"> </w:t>
          </w:r>
          <w:r w:rsidRPr="00DD54E3">
            <w:rPr>
              <w:i/>
              <w:lang w:val="en-GB"/>
            </w:rPr>
            <w:t>International Journal of Logistics Research and Applications</w:t>
          </w:r>
          <w:r w:rsidRPr="00DD54E3">
            <w:rPr>
              <w:lang w:val="en-GB"/>
            </w:rPr>
            <w:t>, Vol. 20 No. 2, pp. 85–104.</w:t>
          </w:r>
        </w:p>
        <w:p w14:paraId="5046AD7A" w14:textId="77777777" w:rsidR="00DA5AAE" w:rsidRPr="00DD54E3" w:rsidRDefault="00DA5AAE" w:rsidP="00DA5AAE">
          <w:pPr>
            <w:pStyle w:val="CitaviBibliographyEntry"/>
            <w:rPr>
              <w:lang w:val="en-GB"/>
            </w:rPr>
          </w:pPr>
          <w:bookmarkStart w:id="86" w:name="_CTVL001f7eed65e73394023b4736e70082c0bc7"/>
          <w:r w:rsidRPr="00DD54E3">
            <w:rPr>
              <w:lang w:val="en-GB"/>
            </w:rPr>
            <w:t>Kunz, N. and Reiner, G. (2012), “A meta‐analysis of humanitarian logistics research”,</w:t>
          </w:r>
          <w:bookmarkEnd w:id="86"/>
          <w:r w:rsidRPr="00DD54E3">
            <w:rPr>
              <w:lang w:val="en-GB"/>
            </w:rPr>
            <w:t xml:space="preserve"> </w:t>
          </w:r>
          <w:r w:rsidRPr="00DD54E3">
            <w:rPr>
              <w:i/>
              <w:lang w:val="en-GB"/>
            </w:rPr>
            <w:t>Journal of Humanitarian Logistics and Supply Chain Management</w:t>
          </w:r>
          <w:r w:rsidRPr="00DD54E3">
            <w:rPr>
              <w:lang w:val="en-GB"/>
            </w:rPr>
            <w:t>, Vol. 2 No. 2, pp. 116–147.</w:t>
          </w:r>
        </w:p>
        <w:p w14:paraId="03902FEC" w14:textId="77777777" w:rsidR="00DA5AAE" w:rsidRPr="00DD54E3" w:rsidRDefault="00DA5AAE" w:rsidP="00DA5AAE">
          <w:pPr>
            <w:pStyle w:val="CitaviBibliographyEntry"/>
            <w:rPr>
              <w:lang w:val="en-GB"/>
            </w:rPr>
          </w:pPr>
          <w:bookmarkStart w:id="87" w:name="_CTVL001845e0884a6f142368b159638c35b1e01"/>
          <w:r w:rsidRPr="00DD54E3">
            <w:rPr>
              <w:lang w:val="en-GB"/>
            </w:rPr>
            <w:t>La Torre, N. de, Espinosa, M.M. and Domínguez, M. (2016), “Rapid Prototyping in Humanitarian Aid To Manufacture Last Mile Vehicles Spare Parts: An Implementation Plan”,</w:t>
          </w:r>
          <w:bookmarkEnd w:id="87"/>
          <w:r w:rsidRPr="00DD54E3">
            <w:rPr>
              <w:lang w:val="en-GB"/>
            </w:rPr>
            <w:t xml:space="preserve"> </w:t>
          </w:r>
          <w:r w:rsidRPr="00DD54E3">
            <w:rPr>
              <w:i/>
              <w:lang w:val="en-GB"/>
            </w:rPr>
            <w:t>Human Factors and Ergonomics in Manufacturing &amp; Service Industries</w:t>
          </w:r>
          <w:r w:rsidRPr="00DD54E3">
            <w:rPr>
              <w:lang w:val="en-GB"/>
            </w:rPr>
            <w:t>, Vol. 26 No. 5, pp. 533–540.</w:t>
          </w:r>
        </w:p>
        <w:p w14:paraId="069EA4D1" w14:textId="77777777" w:rsidR="00DA5AAE" w:rsidRPr="00DD54E3" w:rsidRDefault="00DA5AAE" w:rsidP="00DA5AAE">
          <w:pPr>
            <w:pStyle w:val="CitaviBibliographyEntry"/>
            <w:rPr>
              <w:lang w:val="en-GB"/>
            </w:rPr>
          </w:pPr>
          <w:bookmarkStart w:id="88" w:name="_CTVL001a4b0e40ae7d248e2890ac860af89f1e9"/>
          <w:r w:rsidRPr="00DD54E3">
            <w:rPr>
              <w:lang w:val="en-GB"/>
            </w:rPr>
            <w:t>Laguna-Salvadó, L., Lauras, M., Okongwu, U. and Comes, T. (2019), “A multicriteria Master Planning DSS for a sustainable humanitarian supply chain”,</w:t>
          </w:r>
          <w:bookmarkEnd w:id="88"/>
          <w:r w:rsidRPr="00DD54E3">
            <w:rPr>
              <w:lang w:val="en-GB"/>
            </w:rPr>
            <w:t xml:space="preserve"> </w:t>
          </w:r>
          <w:r w:rsidRPr="00DD54E3">
            <w:rPr>
              <w:i/>
              <w:lang w:val="en-GB"/>
            </w:rPr>
            <w:t>Annals of Operations Research</w:t>
          </w:r>
          <w:r w:rsidRPr="00DD54E3">
            <w:rPr>
              <w:lang w:val="en-GB"/>
            </w:rPr>
            <w:t>, Vol. 283 No. 1-2, pp. 1303–1343.</w:t>
          </w:r>
        </w:p>
        <w:p w14:paraId="70C5DFA1" w14:textId="77777777" w:rsidR="00DA5AAE" w:rsidRPr="00DD54E3" w:rsidRDefault="00DA5AAE" w:rsidP="00DA5AAE">
          <w:pPr>
            <w:pStyle w:val="CitaviBibliographyEntry"/>
            <w:rPr>
              <w:lang w:val="en-GB"/>
            </w:rPr>
          </w:pPr>
          <w:bookmarkStart w:id="89" w:name="_CTVL00192b11db314574dd48f234a022fbb59d7"/>
          <w:r w:rsidRPr="00DD54E3">
            <w:rPr>
              <w:lang w:val="en-GB"/>
            </w:rPr>
            <w:t>Larson, P.D. (2021), “Security, sustainability and supply chain collaboration in the humanitarian space”,</w:t>
          </w:r>
          <w:bookmarkEnd w:id="89"/>
          <w:r w:rsidRPr="00DD54E3">
            <w:rPr>
              <w:lang w:val="en-GB"/>
            </w:rPr>
            <w:t xml:space="preserve"> </w:t>
          </w:r>
          <w:r w:rsidRPr="00DD54E3">
            <w:rPr>
              <w:i/>
              <w:lang w:val="en-GB"/>
            </w:rPr>
            <w:t>Journal of Humanitarian Logistics and Supply Chain Management</w:t>
          </w:r>
          <w:r w:rsidRPr="00DD54E3">
            <w:rPr>
              <w:lang w:val="en-GB"/>
            </w:rPr>
            <w:t>, Vol. 11 No. 4, pp. 609–622.</w:t>
          </w:r>
        </w:p>
        <w:p w14:paraId="742F76D9" w14:textId="77777777" w:rsidR="00DA5AAE" w:rsidRPr="00DD54E3" w:rsidRDefault="00DA5AAE" w:rsidP="00DA5AAE">
          <w:pPr>
            <w:pStyle w:val="CitaviBibliographyEntry"/>
            <w:rPr>
              <w:lang w:val="en-GB"/>
            </w:rPr>
          </w:pPr>
          <w:bookmarkStart w:id="90" w:name="_CTVL001521bb860f41d406c8963dcef955487d9"/>
          <w:r w:rsidRPr="00DD54E3">
            <w:rPr>
              <w:lang w:val="en-GB"/>
            </w:rPr>
            <w:t>Larson, P.D. and Halldorsson, A. (2004), “Logistics versus supply chain management: An international survey”,</w:t>
          </w:r>
          <w:bookmarkEnd w:id="90"/>
          <w:r w:rsidRPr="00DD54E3">
            <w:rPr>
              <w:lang w:val="en-GB"/>
            </w:rPr>
            <w:t xml:space="preserve"> </w:t>
          </w:r>
          <w:r w:rsidRPr="00DD54E3">
            <w:rPr>
              <w:i/>
              <w:lang w:val="en-GB"/>
            </w:rPr>
            <w:t>International Journal of Logistics Research and Applications</w:t>
          </w:r>
          <w:r w:rsidRPr="00DD54E3">
            <w:rPr>
              <w:lang w:val="en-GB"/>
            </w:rPr>
            <w:t>, Vol. 7 No. 1, pp. 17–31.</w:t>
          </w:r>
        </w:p>
        <w:p w14:paraId="0696D483" w14:textId="77777777" w:rsidR="00DA5AAE" w:rsidRPr="00DD54E3" w:rsidRDefault="00DA5AAE" w:rsidP="00DA5AAE">
          <w:pPr>
            <w:pStyle w:val="CitaviBibliographyEntry"/>
            <w:rPr>
              <w:lang w:val="en-GB"/>
            </w:rPr>
          </w:pPr>
          <w:bookmarkStart w:id="91" w:name="_CTVL001da4264376ad24ba08019222ffb747dc6"/>
          <w:r w:rsidRPr="00DD54E3">
            <w:rPr>
              <w:lang w:val="en-GB"/>
            </w:rPr>
            <w:t>Li, C., Zhang, F., Cao, C., Liu, Y. and Qu, T. (2019), “Organizational coordination in sustainable humanitarian supply chain: An evolutionary game approach”,</w:t>
          </w:r>
          <w:bookmarkEnd w:id="91"/>
          <w:r w:rsidRPr="00DD54E3">
            <w:rPr>
              <w:lang w:val="en-GB"/>
            </w:rPr>
            <w:t xml:space="preserve"> </w:t>
          </w:r>
          <w:r w:rsidRPr="00DD54E3">
            <w:rPr>
              <w:i/>
              <w:lang w:val="en-GB"/>
            </w:rPr>
            <w:t>Journal of Cleaner Production</w:t>
          </w:r>
          <w:r w:rsidRPr="00DD54E3">
            <w:rPr>
              <w:lang w:val="en-GB"/>
            </w:rPr>
            <w:t>, Vol. 219, pp. 291–303.</w:t>
          </w:r>
        </w:p>
        <w:p w14:paraId="74DCAFD6" w14:textId="77777777" w:rsidR="00DA5AAE" w:rsidRPr="00DD54E3" w:rsidRDefault="00DA5AAE" w:rsidP="00DA5AAE">
          <w:pPr>
            <w:pStyle w:val="CitaviBibliographyEntry"/>
            <w:rPr>
              <w:lang w:val="en-GB"/>
            </w:rPr>
          </w:pPr>
          <w:bookmarkStart w:id="92" w:name="_CTVL0017dd4a307fac64f8b9cab044ec4ac6463"/>
          <w:r w:rsidRPr="00DD54E3">
            <w:rPr>
              <w:lang w:val="en-GB"/>
            </w:rPr>
            <w:t>Logistics Cluster (2022), “WREC Project: AidEX session November 2022”, available at: https://www.youtube.com/watch?v=1IXmVdFSP1g (accessed 21 December 2022).</w:t>
          </w:r>
        </w:p>
        <w:p w14:paraId="084CBBB7" w14:textId="77777777" w:rsidR="00DA5AAE" w:rsidRPr="00DD54E3" w:rsidRDefault="00DA5AAE" w:rsidP="00DA5AAE">
          <w:pPr>
            <w:pStyle w:val="CitaviBibliographyEntry"/>
            <w:rPr>
              <w:lang w:val="en-GB"/>
            </w:rPr>
          </w:pPr>
          <w:bookmarkStart w:id="93" w:name="_CTVL0016efd835fce4d4dc091ff31bf3a385731"/>
          <w:bookmarkEnd w:id="92"/>
          <w:r w:rsidRPr="00DD54E3">
            <w:rPr>
              <w:lang w:val="en-GB"/>
            </w:rPr>
            <w:t>Logistics Cluster (2023), “Green Logistics | Logistics Cluster Website”, available at: https://logcluster.org/wrec/green-logistics (accessed 26 September 2023).</w:t>
          </w:r>
        </w:p>
        <w:p w14:paraId="2D49C1DC" w14:textId="77777777" w:rsidR="00DA5AAE" w:rsidRPr="00DD54E3" w:rsidRDefault="00DA5AAE" w:rsidP="00DA5AAE">
          <w:pPr>
            <w:pStyle w:val="CitaviBibliographyEntry"/>
            <w:rPr>
              <w:lang w:val="en-GB"/>
            </w:rPr>
          </w:pPr>
          <w:bookmarkStart w:id="94" w:name="_CTVL001629c1af09380409f9d21ae19fa1b9afa"/>
          <w:bookmarkEnd w:id="93"/>
          <w:r w:rsidRPr="00DD54E3">
            <w:rPr>
              <w:lang w:val="en-GB"/>
            </w:rPr>
            <w:t>Lu, Y., Zhan, C., Li, R. and Su, M. (2021), “An NGO disaster relief network for small and medium-scale natural hazards in China”,</w:t>
          </w:r>
          <w:bookmarkEnd w:id="94"/>
          <w:r w:rsidRPr="00DD54E3">
            <w:rPr>
              <w:lang w:val="en-GB"/>
            </w:rPr>
            <w:t xml:space="preserve"> </w:t>
          </w:r>
          <w:r w:rsidRPr="00DD54E3">
            <w:rPr>
              <w:i/>
              <w:lang w:val="en-GB"/>
            </w:rPr>
            <w:t>Natural Hazards</w:t>
          </w:r>
          <w:r w:rsidRPr="00DD54E3">
            <w:rPr>
              <w:lang w:val="en-GB"/>
            </w:rPr>
            <w:t>, Vol. 106 No. 3, pp. 2689–2709.</w:t>
          </w:r>
        </w:p>
        <w:p w14:paraId="3182C927" w14:textId="77777777" w:rsidR="00DA5AAE" w:rsidRPr="00DD54E3" w:rsidRDefault="00DA5AAE" w:rsidP="00DA5AAE">
          <w:pPr>
            <w:pStyle w:val="CitaviBibliographyEntry"/>
            <w:rPr>
              <w:lang w:val="en-GB"/>
            </w:rPr>
          </w:pPr>
          <w:bookmarkStart w:id="95" w:name="_CTVL0014fc1ade0b14d4471a31a9c546ab01e90"/>
          <w:r w:rsidRPr="00DD54E3">
            <w:rPr>
              <w:lang w:val="en-GB"/>
            </w:rPr>
            <w:t>Maghsoudi, A., Harpring, R., Piotrowicz, W.D. and Heaslip, G. (2021), “Cash and Voucher Assistance along Humanitarian Supply Chains: A Literature Review and Directions for Future Research”,</w:t>
          </w:r>
          <w:bookmarkEnd w:id="95"/>
          <w:r w:rsidRPr="00DD54E3">
            <w:rPr>
              <w:lang w:val="en-GB"/>
            </w:rPr>
            <w:t xml:space="preserve"> </w:t>
          </w:r>
          <w:r w:rsidRPr="00DD54E3">
            <w:rPr>
              <w:i/>
              <w:lang w:val="en-GB"/>
            </w:rPr>
            <w:t>Disasters</w:t>
          </w:r>
          <w:r w:rsidRPr="00DD54E3">
            <w:rPr>
              <w:lang w:val="en-GB"/>
            </w:rPr>
            <w:t>.</w:t>
          </w:r>
        </w:p>
        <w:p w14:paraId="6961BFF6" w14:textId="77777777" w:rsidR="00DA5AAE" w:rsidRPr="00DD54E3" w:rsidRDefault="00DA5AAE" w:rsidP="00DA5AAE">
          <w:pPr>
            <w:pStyle w:val="CitaviBibliographyEntry"/>
            <w:rPr>
              <w:lang w:val="en-GB"/>
            </w:rPr>
          </w:pPr>
          <w:bookmarkStart w:id="96" w:name="_CTVL001ca599005095c438c8e2540000f11e767"/>
          <w:r w:rsidRPr="00DD54E3">
            <w:rPr>
              <w:lang w:val="en-GB"/>
            </w:rPr>
            <w:t>Malmir, B. and Zobel, C.W. (2021), “An applied approach to multi-criteria humanitarian supply chain planning for pandemic response”,</w:t>
          </w:r>
          <w:bookmarkEnd w:id="96"/>
          <w:r w:rsidRPr="00DD54E3">
            <w:rPr>
              <w:lang w:val="en-GB"/>
            </w:rPr>
            <w:t xml:space="preserve"> </w:t>
          </w:r>
          <w:r w:rsidRPr="00DD54E3">
            <w:rPr>
              <w:i/>
              <w:lang w:val="en-GB"/>
            </w:rPr>
            <w:t>Journal of Humanitarian Logistics and Supply Chain Management</w:t>
          </w:r>
          <w:r w:rsidRPr="00DD54E3">
            <w:rPr>
              <w:lang w:val="en-GB"/>
            </w:rPr>
            <w:t>, Vol. 11 No. 2, p. 475.</w:t>
          </w:r>
        </w:p>
        <w:p w14:paraId="1B280B35" w14:textId="77777777" w:rsidR="00DA5AAE" w:rsidRPr="00DD54E3" w:rsidRDefault="00DA5AAE" w:rsidP="00DA5AAE">
          <w:pPr>
            <w:pStyle w:val="CitaviBibliographyEntry"/>
            <w:rPr>
              <w:lang w:val="en-GB"/>
            </w:rPr>
          </w:pPr>
          <w:bookmarkStart w:id="97" w:name="_CTVL00163720a7ce55d4c7ba18be773672a5253"/>
          <w:r w:rsidRPr="00DD54E3">
            <w:rPr>
              <w:lang w:val="en-GB"/>
            </w:rPr>
            <w:t>Mangla, S.K. and Luthra, S. (2022), “When challenges need an evaluation: for operational excellence and sustainability orientation in humanitarian supply and logistics management”,</w:t>
          </w:r>
          <w:bookmarkEnd w:id="97"/>
          <w:r w:rsidRPr="00DD54E3">
            <w:rPr>
              <w:lang w:val="en-GB"/>
            </w:rPr>
            <w:t xml:space="preserve"> </w:t>
          </w:r>
          <w:r w:rsidRPr="00DD54E3">
            <w:rPr>
              <w:i/>
              <w:lang w:val="en-GB"/>
            </w:rPr>
            <w:t>Production Planning and Control</w:t>
          </w:r>
          <w:r w:rsidRPr="00DD54E3">
            <w:rPr>
              <w:lang w:val="en-GB"/>
            </w:rPr>
            <w:t>, Vol. 33 No. 6-7, pp. 539–557.</w:t>
          </w:r>
        </w:p>
        <w:p w14:paraId="27FF94D8" w14:textId="77777777" w:rsidR="00DA5AAE" w:rsidRPr="00DD54E3" w:rsidRDefault="00DA5AAE" w:rsidP="00DA5AAE">
          <w:pPr>
            <w:pStyle w:val="CitaviBibliographyEntry"/>
            <w:rPr>
              <w:lang w:val="en-GB"/>
            </w:rPr>
          </w:pPr>
          <w:bookmarkStart w:id="98" w:name="_CTVL0014ca614dbba8b404a9f20c87dcb1425d7"/>
          <w:r w:rsidRPr="00DD54E3">
            <w:rPr>
              <w:lang w:val="en-GB"/>
            </w:rPr>
            <w:t>Marić, J., Galera-Zarco, C. and Opazo-Basáez, M. (2021), “The emergent role of digital technologies in the context of humanitarian supply chains: a systematic literature review”,</w:t>
          </w:r>
          <w:bookmarkEnd w:id="98"/>
          <w:r w:rsidRPr="00DD54E3">
            <w:rPr>
              <w:lang w:val="en-GB"/>
            </w:rPr>
            <w:t xml:space="preserve"> </w:t>
          </w:r>
          <w:r w:rsidRPr="00DD54E3">
            <w:rPr>
              <w:i/>
              <w:lang w:val="en-GB"/>
            </w:rPr>
            <w:t>Annals of Operations Research</w:t>
          </w:r>
          <w:r w:rsidRPr="00DD54E3">
            <w:rPr>
              <w:lang w:val="en-GB"/>
            </w:rPr>
            <w:t>, pp. 1–42.</w:t>
          </w:r>
        </w:p>
        <w:p w14:paraId="299780E3" w14:textId="77777777" w:rsidR="00DA5AAE" w:rsidRPr="00DD54E3" w:rsidRDefault="00DA5AAE" w:rsidP="00DA5AAE">
          <w:pPr>
            <w:pStyle w:val="CitaviBibliographyEntry"/>
            <w:rPr>
              <w:lang w:val="en-GB"/>
            </w:rPr>
          </w:pPr>
          <w:bookmarkStart w:id="99" w:name="_CTVL001b8d5e0f128bc41c39d1fe40928a6006f"/>
          <w:r w:rsidRPr="00DD54E3">
            <w:rPr>
              <w:lang w:val="en-GB"/>
            </w:rPr>
            <w:t>Matopoulos, A., Kovács, G. and Hayes, O. (2014), “Local Resources and Procurement Practices in Humanitarian Supply Chains: An Empirical Examination of Large-Scale House Reconstruction Projects”,</w:t>
          </w:r>
          <w:bookmarkEnd w:id="99"/>
          <w:r w:rsidRPr="00DD54E3">
            <w:rPr>
              <w:lang w:val="en-GB"/>
            </w:rPr>
            <w:t xml:space="preserve"> </w:t>
          </w:r>
          <w:r w:rsidRPr="00DD54E3">
            <w:rPr>
              <w:i/>
              <w:lang w:val="en-GB"/>
            </w:rPr>
            <w:t>Decision Sciences</w:t>
          </w:r>
          <w:r w:rsidRPr="00DD54E3">
            <w:rPr>
              <w:lang w:val="en-GB"/>
            </w:rPr>
            <w:t>, Vol. 45 No. 4, pp. 621–646.</w:t>
          </w:r>
        </w:p>
        <w:p w14:paraId="69C385D9" w14:textId="77777777" w:rsidR="00DA5AAE" w:rsidRPr="00DD54E3" w:rsidRDefault="00DA5AAE" w:rsidP="00DA5AAE">
          <w:pPr>
            <w:pStyle w:val="CitaviBibliographyEntry"/>
            <w:rPr>
              <w:lang w:val="en-GB"/>
            </w:rPr>
          </w:pPr>
          <w:bookmarkStart w:id="100" w:name="_CTVL00163e5f423e0f547dd8008515f62bfeeb0"/>
          <w:r w:rsidRPr="00DD54E3">
            <w:rPr>
              <w:lang w:val="en-GB"/>
            </w:rPr>
            <w:t>McCoy, J.H. and Lee, H.L. (2014), “Using Fairness Models to Improve Equity in Health Delivery Fleet Management”,</w:t>
          </w:r>
          <w:bookmarkEnd w:id="100"/>
          <w:r w:rsidRPr="00DD54E3">
            <w:rPr>
              <w:lang w:val="en-GB"/>
            </w:rPr>
            <w:t xml:space="preserve"> </w:t>
          </w:r>
          <w:r w:rsidRPr="00DD54E3">
            <w:rPr>
              <w:i/>
              <w:lang w:val="en-GB"/>
            </w:rPr>
            <w:t>Production and Operations Management</w:t>
          </w:r>
          <w:r w:rsidRPr="00DD54E3">
            <w:rPr>
              <w:lang w:val="en-GB"/>
            </w:rPr>
            <w:t>, Vol. 23 No. 6, pp. 965–977.</w:t>
          </w:r>
        </w:p>
        <w:p w14:paraId="3B6969FD" w14:textId="77777777" w:rsidR="00DA5AAE" w:rsidRPr="00DD54E3" w:rsidRDefault="00DA5AAE" w:rsidP="00DA5AAE">
          <w:pPr>
            <w:pStyle w:val="CitaviBibliographyEntry"/>
            <w:rPr>
              <w:lang w:val="en-GB"/>
            </w:rPr>
          </w:pPr>
          <w:bookmarkStart w:id="101" w:name="_CTVL001596c403e0aab450db899f3220c212d76"/>
          <w:r w:rsidRPr="00DD54E3">
            <w:rPr>
              <w:lang w:val="en-GB"/>
            </w:rPr>
            <w:t>Meduri, Y. and Ahmed, F.A. (2016), “Key focus areas in emergency relief: a conceptual framework aligned with triple bottom line”,</w:t>
          </w:r>
          <w:bookmarkEnd w:id="101"/>
          <w:r w:rsidRPr="00DD54E3">
            <w:rPr>
              <w:lang w:val="en-GB"/>
            </w:rPr>
            <w:t xml:space="preserve"> </w:t>
          </w:r>
          <w:r w:rsidRPr="00DD54E3">
            <w:rPr>
              <w:i/>
              <w:lang w:val="en-GB"/>
            </w:rPr>
            <w:t>International Journal of Emergency Management</w:t>
          </w:r>
          <w:r w:rsidRPr="00DD54E3">
            <w:rPr>
              <w:lang w:val="en-GB"/>
            </w:rPr>
            <w:t>, Vol. 12 No. 4, p. 392.</w:t>
          </w:r>
        </w:p>
        <w:p w14:paraId="5F7765D7" w14:textId="77777777" w:rsidR="00DA5AAE" w:rsidRPr="00DD54E3" w:rsidRDefault="00DA5AAE" w:rsidP="00DA5AAE">
          <w:pPr>
            <w:pStyle w:val="CitaviBibliographyEntry"/>
            <w:rPr>
              <w:lang w:val="en-GB"/>
            </w:rPr>
          </w:pPr>
          <w:bookmarkStart w:id="102" w:name="_CTVL001b52aa0189aa94e759bb7c078bdab4366"/>
          <w:r w:rsidRPr="00DD54E3">
            <w:rPr>
              <w:lang w:val="en-GB"/>
            </w:rPr>
            <w:t>Moshtari, M., Altay, N., Heikkilä, J. and Gonçalves, P. (2021), “Procurement in humanitarian organizations: Body of knowledge and practitioner's challenges”,</w:t>
          </w:r>
          <w:bookmarkEnd w:id="102"/>
          <w:r w:rsidRPr="00DD54E3">
            <w:rPr>
              <w:lang w:val="en-GB"/>
            </w:rPr>
            <w:t xml:space="preserve"> </w:t>
          </w:r>
          <w:r w:rsidRPr="00DD54E3">
            <w:rPr>
              <w:i/>
              <w:lang w:val="en-GB"/>
            </w:rPr>
            <w:t>International Journal of Production Economics</w:t>
          </w:r>
          <w:r w:rsidRPr="00DD54E3">
            <w:rPr>
              <w:lang w:val="en-GB"/>
            </w:rPr>
            <w:t>, Vol. 233, p. 108017.</w:t>
          </w:r>
        </w:p>
        <w:p w14:paraId="632AFBCB" w14:textId="77777777" w:rsidR="00DA5AAE" w:rsidRPr="00DD54E3" w:rsidRDefault="00DA5AAE" w:rsidP="00DA5AAE">
          <w:pPr>
            <w:pStyle w:val="CitaviBibliographyEntry"/>
            <w:rPr>
              <w:lang w:val="en-GB"/>
            </w:rPr>
          </w:pPr>
          <w:bookmarkStart w:id="103" w:name="_CTVL001191df9aeeeb94edd9ed83ba96b680914"/>
          <w:r w:rsidRPr="00DD54E3">
            <w:rPr>
              <w:lang w:val="en-GB"/>
            </w:rPr>
            <w:t>Mura, M., Longo, M., Micheli, P. and Bolzani, D. (2018), “The Evolution of Sustainability Measurement Research”,</w:t>
          </w:r>
          <w:bookmarkEnd w:id="103"/>
          <w:r w:rsidRPr="00DD54E3">
            <w:rPr>
              <w:lang w:val="en-GB"/>
            </w:rPr>
            <w:t xml:space="preserve"> </w:t>
          </w:r>
          <w:r w:rsidRPr="00DD54E3">
            <w:rPr>
              <w:i/>
              <w:lang w:val="en-GB"/>
            </w:rPr>
            <w:t>International Journal of Management Reviews</w:t>
          </w:r>
          <w:r w:rsidRPr="00DD54E3">
            <w:rPr>
              <w:lang w:val="en-GB"/>
            </w:rPr>
            <w:t>, Vol. 20 No. 3, pp. 661–695.</w:t>
          </w:r>
        </w:p>
        <w:p w14:paraId="60020838" w14:textId="77777777" w:rsidR="00DA5AAE" w:rsidRPr="00DD54E3" w:rsidRDefault="00DA5AAE" w:rsidP="00DA5AAE">
          <w:pPr>
            <w:pStyle w:val="CitaviBibliographyEntry"/>
            <w:rPr>
              <w:lang w:val="en-GB"/>
            </w:rPr>
          </w:pPr>
          <w:bookmarkStart w:id="104" w:name="_CTVL001cf68ba572a204545b8ce5946cf225981"/>
          <w:r w:rsidRPr="00DD54E3">
            <w:rPr>
              <w:lang w:val="en-GB"/>
            </w:rPr>
            <w:t>Nurmala, N., Leeuw, S. de and Dullaert, W. (2017), “Humanitarian–business partnerships in managing humanitarian logistics”,</w:t>
          </w:r>
          <w:bookmarkEnd w:id="104"/>
          <w:r w:rsidRPr="00DD54E3">
            <w:rPr>
              <w:lang w:val="en-GB"/>
            </w:rPr>
            <w:t xml:space="preserve"> </w:t>
          </w:r>
          <w:r w:rsidRPr="00DD54E3">
            <w:rPr>
              <w:i/>
              <w:lang w:val="en-GB"/>
            </w:rPr>
            <w:t>Supply Chain Management: An International Journal</w:t>
          </w:r>
          <w:r w:rsidRPr="00DD54E3">
            <w:rPr>
              <w:lang w:val="en-GB"/>
            </w:rPr>
            <w:t>, Vol. 22 No. 1, pp. 82–94.</w:t>
          </w:r>
        </w:p>
        <w:p w14:paraId="539CBE35" w14:textId="77777777" w:rsidR="00DA5AAE" w:rsidRPr="00DD54E3" w:rsidRDefault="00DA5AAE" w:rsidP="00DA5AAE">
          <w:pPr>
            <w:pStyle w:val="CitaviBibliographyEntry"/>
            <w:rPr>
              <w:lang w:val="en-GB"/>
            </w:rPr>
          </w:pPr>
          <w:bookmarkStart w:id="105" w:name="_CTVL0015904e3398c374dfea44d1b003a483534"/>
          <w:r w:rsidRPr="00DD54E3">
            <w:rPr>
              <w:lang w:val="en-GB"/>
            </w:rPr>
            <w:t>OCHA (2022), “Global Humanitarian Overview 2022”, available at: https://gho.unocha.org/ (accessed 24 April 2022).</w:t>
          </w:r>
        </w:p>
        <w:p w14:paraId="5F46F493" w14:textId="77777777" w:rsidR="00DA5AAE" w:rsidRPr="00DD54E3" w:rsidRDefault="00DA5AAE" w:rsidP="00DA5AAE">
          <w:pPr>
            <w:pStyle w:val="CitaviBibliographyEntry"/>
            <w:rPr>
              <w:lang w:val="en-GB"/>
            </w:rPr>
          </w:pPr>
          <w:bookmarkStart w:id="106" w:name="_CTVL001a33eb61861b94fe79821bc6269a0c79c"/>
          <w:bookmarkEnd w:id="105"/>
          <w:r w:rsidRPr="00DD54E3">
            <w:rPr>
              <w:lang w:val="en-GB"/>
            </w:rPr>
            <w:t>Papadopoulos, T., Gunasekaran, A., Dubey, R., Altay, N., Childe, S.J. and Fosso-Wamba, S. (2017), “The role of Big Data in explaining disaster resilience in supply chains for sustainability”,</w:t>
          </w:r>
          <w:bookmarkEnd w:id="106"/>
          <w:r w:rsidRPr="00DD54E3">
            <w:rPr>
              <w:lang w:val="en-GB"/>
            </w:rPr>
            <w:t xml:space="preserve"> </w:t>
          </w:r>
          <w:r w:rsidRPr="00DD54E3">
            <w:rPr>
              <w:i/>
              <w:lang w:val="en-GB"/>
            </w:rPr>
            <w:t>Journal of Cleaner Production</w:t>
          </w:r>
          <w:r w:rsidRPr="00DD54E3">
            <w:rPr>
              <w:lang w:val="en-GB"/>
            </w:rPr>
            <w:t>, Vol. 142, pp. 1108–1118.</w:t>
          </w:r>
        </w:p>
        <w:p w14:paraId="12706E83" w14:textId="77777777" w:rsidR="00DA5AAE" w:rsidRPr="00DD54E3" w:rsidRDefault="00DA5AAE" w:rsidP="00DA5AAE">
          <w:pPr>
            <w:pStyle w:val="CitaviBibliographyEntry"/>
            <w:rPr>
              <w:lang w:val="en-GB"/>
            </w:rPr>
          </w:pPr>
          <w:bookmarkStart w:id="107" w:name="_CTVL001f8bfef9ba2dd4fd49546de68d8d10d08"/>
          <w:r w:rsidRPr="00DD54E3">
            <w:rPr>
              <w:lang w:val="en-GB"/>
            </w:rPr>
            <w:t>Pascucci, E. (2021), “More logistics, less aid: Humanitarian-business partnerships and sustainability in the refugee camp”,</w:t>
          </w:r>
          <w:bookmarkEnd w:id="107"/>
          <w:r w:rsidRPr="00DD54E3">
            <w:rPr>
              <w:lang w:val="en-GB"/>
            </w:rPr>
            <w:t xml:space="preserve"> </w:t>
          </w:r>
          <w:r w:rsidRPr="00DD54E3">
            <w:rPr>
              <w:i/>
              <w:lang w:val="en-GB"/>
            </w:rPr>
            <w:t>World Development</w:t>
          </w:r>
          <w:r w:rsidRPr="00DD54E3">
            <w:rPr>
              <w:lang w:val="en-GB"/>
            </w:rPr>
            <w:t>, Vol. 142, p. 105424.</w:t>
          </w:r>
        </w:p>
        <w:p w14:paraId="741918E1" w14:textId="77777777" w:rsidR="00DA5AAE" w:rsidRPr="00DD54E3" w:rsidRDefault="00DA5AAE" w:rsidP="00DA5AAE">
          <w:pPr>
            <w:pStyle w:val="CitaviBibliographyEntry"/>
            <w:rPr>
              <w:lang w:val="en-GB"/>
            </w:rPr>
          </w:pPr>
          <w:bookmarkStart w:id="108" w:name="_CTVL001af88c539e7694e3a8d2da2a5d30bc26e"/>
          <w:r w:rsidRPr="00DD54E3">
            <w:rPr>
              <w:lang w:val="en-GB"/>
            </w:rPr>
            <w:t>Patil, A., Shardeo, V., Dwivedi, A., Madaan, J. and Varma, N. (2021), “Barriers to sustainability in humanitarian medical supply chains”,</w:t>
          </w:r>
          <w:bookmarkEnd w:id="108"/>
          <w:r w:rsidRPr="00DD54E3">
            <w:rPr>
              <w:lang w:val="en-GB"/>
            </w:rPr>
            <w:t xml:space="preserve"> </w:t>
          </w:r>
          <w:r w:rsidRPr="00DD54E3">
            <w:rPr>
              <w:i/>
              <w:lang w:val="en-GB"/>
            </w:rPr>
            <w:t>Sustainable Production and Consumption</w:t>
          </w:r>
          <w:r w:rsidRPr="00DD54E3">
            <w:rPr>
              <w:lang w:val="en-GB"/>
            </w:rPr>
            <w:t>, Vol. 27, pp. 1794–1807.</w:t>
          </w:r>
        </w:p>
        <w:p w14:paraId="78E2EA91" w14:textId="77777777" w:rsidR="00DA5AAE" w:rsidRPr="00DD54E3" w:rsidRDefault="00DA5AAE" w:rsidP="00DA5AAE">
          <w:pPr>
            <w:pStyle w:val="CitaviBibliographyEntry"/>
            <w:rPr>
              <w:lang w:val="en-GB"/>
            </w:rPr>
          </w:pPr>
          <w:bookmarkStart w:id="109" w:name="_CTVL001bad7ebf2e9104bad82c6ab30de7a1849"/>
          <w:r w:rsidRPr="00DD54E3">
            <w:rPr>
              <w:lang w:val="en-GB"/>
            </w:rPr>
            <w:t>Peretti, U., Tatham, P., Wu, Y. and Sgarbossa, F. (2015), “Reverse logistics in humanitarian operations: challenges and opportunities”,</w:t>
          </w:r>
          <w:bookmarkEnd w:id="109"/>
          <w:r w:rsidRPr="00DD54E3">
            <w:rPr>
              <w:lang w:val="en-GB"/>
            </w:rPr>
            <w:t xml:space="preserve"> </w:t>
          </w:r>
          <w:r w:rsidRPr="00DD54E3">
            <w:rPr>
              <w:i/>
              <w:lang w:val="en-GB"/>
            </w:rPr>
            <w:t>Journal of Humanitarian Logistics and Supply Chain Management</w:t>
          </w:r>
          <w:r w:rsidRPr="00DD54E3">
            <w:rPr>
              <w:lang w:val="en-GB"/>
            </w:rPr>
            <w:t>, Vol. 5 No. 2, pp. 253–274.</w:t>
          </w:r>
        </w:p>
        <w:p w14:paraId="40F32BFC" w14:textId="77777777" w:rsidR="00DA5AAE" w:rsidRPr="00DD54E3" w:rsidRDefault="00DA5AAE" w:rsidP="00DA5AAE">
          <w:pPr>
            <w:pStyle w:val="CitaviBibliographyEntry"/>
            <w:rPr>
              <w:lang w:val="en-GB"/>
            </w:rPr>
          </w:pPr>
          <w:bookmarkStart w:id="110" w:name="_CTVL001bb45a859148e4eab87bc01692aa07b76"/>
          <w:r w:rsidRPr="00DD54E3">
            <w:rPr>
              <w:lang w:val="en-GB"/>
            </w:rPr>
            <w:t>Poblet, M., García-Cuesta, E. and Casanovas, P. (2018), “Crowdsourcing roles, methods and tools for data-intensive disaster management”,</w:t>
          </w:r>
          <w:bookmarkEnd w:id="110"/>
          <w:r w:rsidRPr="00DD54E3">
            <w:rPr>
              <w:lang w:val="en-GB"/>
            </w:rPr>
            <w:t xml:space="preserve"> </w:t>
          </w:r>
          <w:r w:rsidRPr="00DD54E3">
            <w:rPr>
              <w:i/>
              <w:lang w:val="en-GB"/>
            </w:rPr>
            <w:t>Information Systems Frontiers</w:t>
          </w:r>
          <w:r w:rsidRPr="00DD54E3">
            <w:rPr>
              <w:lang w:val="en-GB"/>
            </w:rPr>
            <w:t>, Vol. 20 No. 6, pp. 1363–1379.</w:t>
          </w:r>
        </w:p>
        <w:p w14:paraId="58CFBE0A" w14:textId="77777777" w:rsidR="00DA5AAE" w:rsidRPr="00DD54E3" w:rsidRDefault="00DA5AAE" w:rsidP="00DA5AAE">
          <w:pPr>
            <w:pStyle w:val="CitaviBibliographyEntry"/>
            <w:rPr>
              <w:lang w:val="en-GB"/>
            </w:rPr>
          </w:pPr>
          <w:bookmarkStart w:id="111" w:name="_CTVL001ee92034569e54638a1672a9f6161db84"/>
          <w:r w:rsidRPr="00DD54E3">
            <w:rPr>
              <w:lang w:val="en-GB"/>
            </w:rPr>
            <w:t>Rathore, A.K., Kar, A.K. and Ilavarasan, P.V. (2017), “Social Media Analytics: Literature Review and Directions for Future Research”,</w:t>
          </w:r>
          <w:bookmarkEnd w:id="111"/>
          <w:r w:rsidRPr="00DD54E3">
            <w:rPr>
              <w:lang w:val="en-GB"/>
            </w:rPr>
            <w:t xml:space="preserve"> </w:t>
          </w:r>
          <w:r w:rsidRPr="00DD54E3">
            <w:rPr>
              <w:i/>
              <w:lang w:val="en-GB"/>
            </w:rPr>
            <w:t>Decision Analysis</w:t>
          </w:r>
          <w:r w:rsidRPr="00DD54E3">
            <w:rPr>
              <w:lang w:val="en-GB"/>
            </w:rPr>
            <w:t>, Vol. 14 No. 4, pp. 229–249.</w:t>
          </w:r>
        </w:p>
        <w:p w14:paraId="0E067F0D" w14:textId="77777777" w:rsidR="00DA5AAE" w:rsidRPr="00DD54E3" w:rsidRDefault="00DA5AAE" w:rsidP="00DA5AAE">
          <w:pPr>
            <w:pStyle w:val="CitaviBibliographyEntry"/>
            <w:rPr>
              <w:lang w:val="en-GB"/>
            </w:rPr>
          </w:pPr>
          <w:bookmarkStart w:id="112" w:name="_CTVL001755f1b170ac94a19b191b9204f81e3e7"/>
          <w:r w:rsidRPr="00DD54E3">
            <w:rPr>
              <w:lang w:val="en-GB"/>
            </w:rPr>
            <w:t>Rebs, T., Brandenburg, M., Seuring, S. and Stohler, M. (2018), “Stakeholder influences and risks in sustainable supply chain management: a comparison of qualitative and quantitative studies”,</w:t>
          </w:r>
          <w:bookmarkEnd w:id="112"/>
          <w:r w:rsidRPr="00DD54E3">
            <w:rPr>
              <w:lang w:val="en-GB"/>
            </w:rPr>
            <w:t xml:space="preserve"> </w:t>
          </w:r>
          <w:r w:rsidRPr="00DD54E3">
            <w:rPr>
              <w:i/>
              <w:lang w:val="en-GB"/>
            </w:rPr>
            <w:t>Business Research</w:t>
          </w:r>
          <w:r w:rsidRPr="00DD54E3">
            <w:rPr>
              <w:lang w:val="en-GB"/>
            </w:rPr>
            <w:t>, Vol. 11 No. 2, pp. 197–237.</w:t>
          </w:r>
        </w:p>
        <w:p w14:paraId="4740C1D3" w14:textId="77777777" w:rsidR="00DA5AAE" w:rsidRPr="00DD54E3" w:rsidRDefault="00DA5AAE" w:rsidP="00DA5AAE">
          <w:pPr>
            <w:pStyle w:val="CitaviBibliographyEntry"/>
            <w:rPr>
              <w:lang w:val="en-GB"/>
            </w:rPr>
          </w:pPr>
          <w:bookmarkStart w:id="113" w:name="_CTVL001f2dbabcd0eae4f2081eb784711b04912"/>
          <w:r w:rsidRPr="00DD54E3">
            <w:rPr>
              <w:lang w:val="en-GB"/>
            </w:rPr>
            <w:t>Regattieri, A., Piana, F., Bortolini, M., Gamberi, M. and Ferrari, E. (2016), “Innovative portable solar cooker using the packaging waste of humanitarian supplies”,</w:t>
          </w:r>
          <w:bookmarkEnd w:id="113"/>
          <w:r w:rsidRPr="00DD54E3">
            <w:rPr>
              <w:lang w:val="en-GB"/>
            </w:rPr>
            <w:t xml:space="preserve"> </w:t>
          </w:r>
          <w:r w:rsidRPr="00DD54E3">
            <w:rPr>
              <w:i/>
              <w:lang w:val="en-GB"/>
            </w:rPr>
            <w:t>Renewable and Sustainable Energy Reviews</w:t>
          </w:r>
          <w:r w:rsidRPr="00DD54E3">
            <w:rPr>
              <w:lang w:val="en-GB"/>
            </w:rPr>
            <w:t>, Vol. 57, pp. 319–326.</w:t>
          </w:r>
        </w:p>
        <w:p w14:paraId="79E99669" w14:textId="77777777" w:rsidR="00DA5AAE" w:rsidRPr="00DD54E3" w:rsidRDefault="00DA5AAE" w:rsidP="00DA5AAE">
          <w:pPr>
            <w:pStyle w:val="CitaviBibliographyEntry"/>
            <w:rPr>
              <w:lang w:val="en-GB"/>
            </w:rPr>
          </w:pPr>
          <w:bookmarkStart w:id="114" w:name="_CTVL001d24387a286794eed8aa390152ff6af53"/>
          <w:r w:rsidRPr="00DD54E3">
            <w:rPr>
              <w:lang w:val="en-GB"/>
            </w:rPr>
            <w:t>Rejeb, A., Rejeb, K., Simske, S. and Treiblmaier, H. (2021), “Humanitarian Drones: A Review and Research Agenda”,</w:t>
          </w:r>
          <w:bookmarkEnd w:id="114"/>
          <w:r w:rsidRPr="00DD54E3">
            <w:rPr>
              <w:lang w:val="en-GB"/>
            </w:rPr>
            <w:t xml:space="preserve"> </w:t>
          </w:r>
          <w:r w:rsidRPr="00DD54E3">
            <w:rPr>
              <w:i/>
              <w:lang w:val="en-GB"/>
            </w:rPr>
            <w:t>Internet of Things</w:t>
          </w:r>
          <w:r w:rsidRPr="00DD54E3">
            <w:rPr>
              <w:lang w:val="en-GB"/>
            </w:rPr>
            <w:t>, Vol. 16, p. 100434.</w:t>
          </w:r>
        </w:p>
        <w:p w14:paraId="2F8459D9" w14:textId="77777777" w:rsidR="00DA5AAE" w:rsidRPr="00DD54E3" w:rsidRDefault="00DA5AAE" w:rsidP="00DA5AAE">
          <w:pPr>
            <w:pStyle w:val="CitaviBibliographyEntry"/>
            <w:rPr>
              <w:lang w:val="en-GB"/>
            </w:rPr>
          </w:pPr>
          <w:bookmarkStart w:id="115" w:name="_CTVL0011a8d6f9667c54f69ba8bbb4044b9b062"/>
          <w:r w:rsidRPr="00DD54E3">
            <w:rPr>
              <w:lang w:val="en-GB"/>
            </w:rPr>
            <w:t>Sabri, Y., Zarei, M.H. and Harland, C. (2019), “Using collaborative research methodologies in humanitarian supply chains”,</w:t>
          </w:r>
          <w:bookmarkEnd w:id="115"/>
          <w:r w:rsidRPr="00DD54E3">
            <w:rPr>
              <w:lang w:val="en-GB"/>
            </w:rPr>
            <w:t xml:space="preserve"> </w:t>
          </w:r>
          <w:r w:rsidRPr="00DD54E3">
            <w:rPr>
              <w:i/>
              <w:lang w:val="en-GB"/>
            </w:rPr>
            <w:t>Journal of Humanitarian Logistics and Supply Chain Management</w:t>
          </w:r>
          <w:r w:rsidRPr="00DD54E3">
            <w:rPr>
              <w:lang w:val="en-GB"/>
            </w:rPr>
            <w:t>, Vol. 9 No. 3, pp. 371–409.</w:t>
          </w:r>
        </w:p>
        <w:p w14:paraId="50AB7F18" w14:textId="77777777" w:rsidR="00DA5AAE" w:rsidRPr="00DD54E3" w:rsidRDefault="00DA5AAE" w:rsidP="00DA5AAE">
          <w:pPr>
            <w:pStyle w:val="CitaviBibliographyEntry"/>
            <w:rPr>
              <w:lang w:val="en-GB"/>
            </w:rPr>
          </w:pPr>
          <w:bookmarkStart w:id="116" w:name="_CTVL00163f586800f324f8c9fb95d3e53e0f394"/>
          <w:r w:rsidRPr="00DD54E3">
            <w:rPr>
              <w:lang w:val="en-GB"/>
            </w:rPr>
            <w:t>Salzenstein, L. and Pedersen, K. (2021), “What’s the aid sector’s carbon footprint?”, available at: https://www.thenewhumanitarian.org/investigations/2021/10/27/aid-sector-carbon-footprint-environmental-impact (accessed 7 October 2022).</w:t>
          </w:r>
        </w:p>
        <w:p w14:paraId="00771996" w14:textId="77777777" w:rsidR="00DA5AAE" w:rsidRPr="00DD54E3" w:rsidRDefault="00DA5AAE" w:rsidP="00DA5AAE">
          <w:pPr>
            <w:pStyle w:val="CitaviBibliographyEntry"/>
            <w:rPr>
              <w:lang w:val="en-GB"/>
            </w:rPr>
          </w:pPr>
          <w:bookmarkStart w:id="117" w:name="_CTVL001e09c3bbc2989488b8a024f8de7daefbd"/>
          <w:bookmarkEnd w:id="116"/>
          <w:r w:rsidRPr="00DD54E3">
            <w:rPr>
              <w:lang w:val="en-GB"/>
            </w:rPr>
            <w:t>Schön, A.-M., Al-Saadi, S., Grubmueller, J. and Schumann-Bölsche, D. (2018), “Developing a camp performance indicator system and its application to Zaatari, Jordan”,</w:t>
          </w:r>
          <w:bookmarkEnd w:id="117"/>
          <w:r w:rsidRPr="00DD54E3">
            <w:rPr>
              <w:lang w:val="en-GB"/>
            </w:rPr>
            <w:t xml:space="preserve"> </w:t>
          </w:r>
          <w:r w:rsidRPr="00DD54E3">
            <w:rPr>
              <w:i/>
              <w:lang w:val="en-GB"/>
            </w:rPr>
            <w:t>Journal of Humanitarian Logistics and Supply Chain Management</w:t>
          </w:r>
          <w:r w:rsidRPr="00DD54E3">
            <w:rPr>
              <w:lang w:val="en-GB"/>
            </w:rPr>
            <w:t>, Vol. 8 No. 3, pp. 346–373.</w:t>
          </w:r>
        </w:p>
        <w:p w14:paraId="2BC58649" w14:textId="77777777" w:rsidR="00DA5AAE" w:rsidRPr="00DD54E3" w:rsidRDefault="00DA5AAE" w:rsidP="00DA5AAE">
          <w:pPr>
            <w:pStyle w:val="CitaviBibliographyEntry"/>
            <w:rPr>
              <w:lang w:val="en-GB"/>
            </w:rPr>
          </w:pPr>
          <w:bookmarkStart w:id="118" w:name="_CTVL0012d29e73c3c534f228320501a31567cba"/>
          <w:r w:rsidRPr="00DD54E3">
            <w:rPr>
              <w:lang w:val="en-GB"/>
            </w:rPr>
            <w:t>Seuring, S. and Müller, M. (2008), “From a literature review to a conceptual framework for sustainable supply chain management”,</w:t>
          </w:r>
          <w:bookmarkEnd w:id="118"/>
          <w:r w:rsidRPr="00DD54E3">
            <w:rPr>
              <w:lang w:val="en-GB"/>
            </w:rPr>
            <w:t xml:space="preserve"> </w:t>
          </w:r>
          <w:r w:rsidRPr="00DD54E3">
            <w:rPr>
              <w:i/>
              <w:lang w:val="en-GB"/>
            </w:rPr>
            <w:t>Journal of Cleaner Production</w:t>
          </w:r>
          <w:r w:rsidRPr="00DD54E3">
            <w:rPr>
              <w:lang w:val="en-GB"/>
            </w:rPr>
            <w:t>, Vol. 16 No. 15, pp. 1699–1710.</w:t>
          </w:r>
        </w:p>
        <w:p w14:paraId="150099CD" w14:textId="77777777" w:rsidR="00DA5AAE" w:rsidRPr="00DD54E3" w:rsidRDefault="00DA5AAE" w:rsidP="00DA5AAE">
          <w:pPr>
            <w:pStyle w:val="CitaviBibliographyEntry"/>
            <w:rPr>
              <w:lang w:val="en-GB"/>
            </w:rPr>
          </w:pPr>
          <w:bookmarkStart w:id="119" w:name="_CTVL00174d6afeae3b148f6a0d244a8be82d349"/>
          <w:r w:rsidRPr="00DD54E3">
            <w:rPr>
              <w:lang w:val="en-GB"/>
            </w:rPr>
            <w:t>Seuring, S., Yawar, S.A., Land, A., Khalid, R.U. and Sauer, P.C. (2021), “The application of theory in literature reviews – illustrated with examples from supply chain management”,</w:t>
          </w:r>
          <w:bookmarkEnd w:id="119"/>
          <w:r w:rsidRPr="00DD54E3">
            <w:rPr>
              <w:lang w:val="en-GB"/>
            </w:rPr>
            <w:t xml:space="preserve"> </w:t>
          </w:r>
          <w:r w:rsidRPr="00DD54E3">
            <w:rPr>
              <w:i/>
              <w:lang w:val="en-GB"/>
            </w:rPr>
            <w:t>International Journal of Operations &amp; Production Management</w:t>
          </w:r>
          <w:r w:rsidRPr="00DD54E3">
            <w:rPr>
              <w:lang w:val="en-GB"/>
            </w:rPr>
            <w:t>, Vol. 41 No. 1, pp. 1–20.</w:t>
          </w:r>
        </w:p>
        <w:p w14:paraId="54BC9AF1" w14:textId="77777777" w:rsidR="00DA5AAE" w:rsidRPr="00DD54E3" w:rsidRDefault="00DA5AAE" w:rsidP="00DA5AAE">
          <w:pPr>
            <w:pStyle w:val="CitaviBibliographyEntry"/>
            <w:rPr>
              <w:lang w:val="en-GB"/>
            </w:rPr>
          </w:pPr>
          <w:bookmarkStart w:id="120" w:name="_CTVL0015bc03385982841d48751888b195bc474"/>
          <w:r w:rsidRPr="00DD54E3">
            <w:rPr>
              <w:lang w:val="en-GB"/>
            </w:rPr>
            <w:t>Shafiq, M. and Soratana, K. (2020), “Lean readiness assessment model – a tool for Humanitarian Organizations' social and economic sustainability”,</w:t>
          </w:r>
          <w:bookmarkEnd w:id="120"/>
          <w:r w:rsidRPr="00DD54E3">
            <w:rPr>
              <w:lang w:val="en-GB"/>
            </w:rPr>
            <w:t xml:space="preserve"> </w:t>
          </w:r>
          <w:r w:rsidRPr="00DD54E3">
            <w:rPr>
              <w:i/>
              <w:lang w:val="en-GB"/>
            </w:rPr>
            <w:t>Journal of Humanitarian Logistics and Supply Chain Management</w:t>
          </w:r>
          <w:r w:rsidRPr="00DD54E3">
            <w:rPr>
              <w:lang w:val="en-GB"/>
            </w:rPr>
            <w:t>, Vol. 10 No. 2, pp. 77–99.</w:t>
          </w:r>
        </w:p>
        <w:p w14:paraId="0707B5DE" w14:textId="77777777" w:rsidR="00DA5AAE" w:rsidRPr="00DD54E3" w:rsidRDefault="00DA5AAE" w:rsidP="00DA5AAE">
          <w:pPr>
            <w:pStyle w:val="CitaviBibliographyEntry"/>
            <w:rPr>
              <w:lang w:val="en-GB"/>
            </w:rPr>
          </w:pPr>
          <w:bookmarkStart w:id="121" w:name="_CTVL001c72998ef72d049e28c412434c3de76f4"/>
          <w:r w:rsidRPr="00DD54E3">
            <w:rPr>
              <w:lang w:val="en-GB"/>
            </w:rPr>
            <w:t>Song, S., Zhou, H. and Song, W. (2019), “Sustainable shelter-site selection under uncertainty: A rough QUALIFLEX method”,</w:t>
          </w:r>
          <w:bookmarkEnd w:id="121"/>
          <w:r w:rsidRPr="00DD54E3">
            <w:rPr>
              <w:lang w:val="en-GB"/>
            </w:rPr>
            <w:t xml:space="preserve"> </w:t>
          </w:r>
          <w:r w:rsidRPr="00DD54E3">
            <w:rPr>
              <w:i/>
              <w:lang w:val="en-GB"/>
            </w:rPr>
            <w:t>Computers &amp; Industrial Engineering</w:t>
          </w:r>
          <w:r w:rsidRPr="00DD54E3">
            <w:rPr>
              <w:lang w:val="en-GB"/>
            </w:rPr>
            <w:t>, Vol. 128, pp. 371–386.</w:t>
          </w:r>
        </w:p>
        <w:p w14:paraId="0EDC1C3E" w14:textId="77777777" w:rsidR="00DA5AAE" w:rsidRPr="00DD54E3" w:rsidRDefault="00DA5AAE" w:rsidP="00DA5AAE">
          <w:pPr>
            <w:pStyle w:val="CitaviBibliographyEntry"/>
            <w:rPr>
              <w:lang w:val="en-GB"/>
            </w:rPr>
          </w:pPr>
          <w:bookmarkStart w:id="122" w:name="_CTVL0015f0d5d8d282848aea3ae1f38a58c6529"/>
          <w:r w:rsidRPr="00DD54E3">
            <w:rPr>
              <w:lang w:val="en-GB"/>
            </w:rPr>
            <w:t>Stauffer, J.M., Vanajakumari, M., Kumar, S. and Mangapora, T. (2022), “Achieving equitable food security: How can food bank mobile pantries fill this humanitarian need”,</w:t>
          </w:r>
          <w:bookmarkEnd w:id="122"/>
          <w:r w:rsidRPr="00DD54E3">
            <w:rPr>
              <w:lang w:val="en-GB"/>
            </w:rPr>
            <w:t xml:space="preserve"> </w:t>
          </w:r>
          <w:r w:rsidRPr="00DD54E3">
            <w:rPr>
              <w:i/>
              <w:lang w:val="en-GB"/>
            </w:rPr>
            <w:t>Production and Operations Management</w:t>
          </w:r>
          <w:r w:rsidRPr="00DD54E3">
            <w:rPr>
              <w:lang w:val="en-GB"/>
            </w:rPr>
            <w:t>, Vol. 31 No. 4, pp. 1802–1821.</w:t>
          </w:r>
        </w:p>
        <w:p w14:paraId="1EAAC526" w14:textId="77777777" w:rsidR="00DA5AAE" w:rsidRPr="00DD54E3" w:rsidRDefault="00DA5AAE" w:rsidP="00DA5AAE">
          <w:pPr>
            <w:pStyle w:val="CitaviBibliographyEntry"/>
            <w:rPr>
              <w:lang w:val="en-GB"/>
            </w:rPr>
          </w:pPr>
          <w:bookmarkStart w:id="123" w:name="_CTVL00196d6d203ee314934b8af26e91bd01982"/>
          <w:r w:rsidRPr="00DD54E3">
            <w:rPr>
              <w:lang w:val="en-GB"/>
            </w:rPr>
            <w:t>Tasnim, Z., Hamid, A.B.A., Dwivedi, Y.K. and Shareef, M.A. (2022), “Sustainable disaster supply chain management for relief operations in Bangladesh”,</w:t>
          </w:r>
          <w:bookmarkEnd w:id="123"/>
          <w:r w:rsidRPr="00DD54E3">
            <w:rPr>
              <w:lang w:val="en-GB"/>
            </w:rPr>
            <w:t xml:space="preserve"> </w:t>
          </w:r>
          <w:r w:rsidRPr="00DD54E3">
            <w:rPr>
              <w:i/>
              <w:lang w:val="en-GB"/>
            </w:rPr>
            <w:t>Journal of Humanitarian Logistics and Supply Chain Management</w:t>
          </w:r>
          <w:r w:rsidRPr="00DD54E3">
            <w:rPr>
              <w:lang w:val="en-GB"/>
            </w:rPr>
            <w:t>, Vol. 12 No. 2, pp. 285–304.</w:t>
          </w:r>
        </w:p>
        <w:p w14:paraId="2FA9CE20" w14:textId="77777777" w:rsidR="00DA5AAE" w:rsidRPr="00DD54E3" w:rsidRDefault="00DA5AAE" w:rsidP="00DA5AAE">
          <w:pPr>
            <w:pStyle w:val="CitaviBibliographyEntry"/>
            <w:rPr>
              <w:lang w:val="en-GB"/>
            </w:rPr>
          </w:pPr>
          <w:bookmarkStart w:id="124" w:name="_CTVL001c6a9fda6eed14185acb53556448374c6"/>
          <w:r w:rsidRPr="00DD54E3">
            <w:rPr>
              <w:lang w:val="en-GB"/>
            </w:rPr>
            <w:t>Touboulic, A. and Walker, H. (2015), “Theories in sustainable supply chain management: a structured literature review”,</w:t>
          </w:r>
          <w:bookmarkEnd w:id="124"/>
          <w:r w:rsidRPr="00DD54E3">
            <w:rPr>
              <w:lang w:val="en-GB"/>
            </w:rPr>
            <w:t xml:space="preserve"> </w:t>
          </w:r>
          <w:r w:rsidRPr="00DD54E3">
            <w:rPr>
              <w:i/>
              <w:lang w:val="en-GB"/>
            </w:rPr>
            <w:t>International Journal of Physical Distribution &amp; Logistics Management</w:t>
          </w:r>
          <w:r w:rsidRPr="00DD54E3">
            <w:rPr>
              <w:lang w:val="en-GB"/>
            </w:rPr>
            <w:t>, Vol. 45 No. 1/2, pp. 16–42.</w:t>
          </w:r>
        </w:p>
        <w:p w14:paraId="0661134C" w14:textId="77777777" w:rsidR="00DA5AAE" w:rsidRPr="00DD54E3" w:rsidRDefault="00DA5AAE" w:rsidP="00DA5AAE">
          <w:pPr>
            <w:pStyle w:val="CitaviBibliographyEntry"/>
            <w:rPr>
              <w:lang w:val="en-GB"/>
            </w:rPr>
          </w:pPr>
          <w:bookmarkStart w:id="125" w:name="_CTVL001db2e6a4b54664281b01e1e7f90b14199"/>
          <w:r w:rsidRPr="00DD54E3">
            <w:rPr>
              <w:lang w:val="en-GB"/>
            </w:rPr>
            <w:t>Toyasaki, F., Arikan, E., Silbermayr, L. and Falagara Sigala, I. (2017), “Disaster Relief Inventory Management: Horizontal Cooperation between Humanitarian Organizations”,</w:t>
          </w:r>
          <w:bookmarkEnd w:id="125"/>
          <w:r w:rsidRPr="00DD54E3">
            <w:rPr>
              <w:lang w:val="en-GB"/>
            </w:rPr>
            <w:t xml:space="preserve"> </w:t>
          </w:r>
          <w:r w:rsidRPr="00DD54E3">
            <w:rPr>
              <w:i/>
              <w:lang w:val="en-GB"/>
            </w:rPr>
            <w:t>Production and Operations Management</w:t>
          </w:r>
          <w:r w:rsidRPr="00DD54E3">
            <w:rPr>
              <w:lang w:val="en-GB"/>
            </w:rPr>
            <w:t>, Vol. 26 No. 6, pp. 1221–1237.</w:t>
          </w:r>
        </w:p>
        <w:p w14:paraId="3C215384" w14:textId="77777777" w:rsidR="00DA5AAE" w:rsidRPr="00DD54E3" w:rsidRDefault="00DA5AAE" w:rsidP="00DA5AAE">
          <w:pPr>
            <w:pStyle w:val="CitaviBibliographyEntry"/>
            <w:rPr>
              <w:lang w:val="en-GB"/>
            </w:rPr>
          </w:pPr>
          <w:bookmarkStart w:id="126" w:name="_CTVL0011c0370000f7542cb92b70011c0dd57e3"/>
          <w:r w:rsidRPr="00DD54E3">
            <w:rPr>
              <w:lang w:val="en-GB"/>
            </w:rPr>
            <w:t>UNHCR (2022), “Transforming into a Green UNHCR”, available at: https://www.unhcr.org/publications/brochures/624ab60d4/transforming-into-a-green-unhcr.html (accessed 8 October 2022).</w:t>
          </w:r>
        </w:p>
        <w:p w14:paraId="12EA190E" w14:textId="77777777" w:rsidR="00DA5AAE" w:rsidRPr="00DD54E3" w:rsidRDefault="00DA5AAE" w:rsidP="00DA5AAE">
          <w:pPr>
            <w:pStyle w:val="CitaviBibliographyEntry"/>
            <w:rPr>
              <w:lang w:val="en-GB"/>
            </w:rPr>
          </w:pPr>
          <w:bookmarkStart w:id="127" w:name="_CTVL001d1979de7ab6f4f96bf348b9e64304d0a"/>
          <w:bookmarkEnd w:id="126"/>
          <w:r w:rsidRPr="00DD54E3">
            <w:rPr>
              <w:lang w:val="en-GB"/>
            </w:rPr>
            <w:t>van Kempen, E.A., Spiliotopoulou, E., Stojanovski, G. and Leeuw, S. de (2017), “Using life cycle sustainability assessment to trade off sourcing strategies for humanitarian relief items”,</w:t>
          </w:r>
          <w:bookmarkEnd w:id="127"/>
          <w:r w:rsidRPr="00DD54E3">
            <w:rPr>
              <w:lang w:val="en-GB"/>
            </w:rPr>
            <w:t xml:space="preserve"> </w:t>
          </w:r>
          <w:r w:rsidRPr="00DD54E3">
            <w:rPr>
              <w:i/>
              <w:lang w:val="en-GB"/>
            </w:rPr>
            <w:t>International Journal of Life Cycle Assessment</w:t>
          </w:r>
          <w:r w:rsidRPr="00DD54E3">
            <w:rPr>
              <w:lang w:val="en-GB"/>
            </w:rPr>
            <w:t>, Vol. 22 No. 11, pp. 1718–1730.</w:t>
          </w:r>
        </w:p>
        <w:p w14:paraId="1CB45953" w14:textId="032EE29F" w:rsidR="00DA5AAE" w:rsidRPr="00DD54E3" w:rsidRDefault="009D6964" w:rsidP="00DA5AAE">
          <w:pPr>
            <w:pStyle w:val="CitaviBibliographyEntry"/>
            <w:rPr>
              <w:lang w:val="en-GB"/>
            </w:rPr>
          </w:pPr>
          <w:bookmarkStart w:id="128" w:name="_CTVL00137029a4c85384aea880fba3b99b775d6"/>
          <w:r w:rsidRPr="00DD54E3">
            <w:rPr>
              <w:lang w:val="en-GB"/>
            </w:rPr>
            <w:t>V</w:t>
          </w:r>
          <w:r w:rsidR="00DA5AAE" w:rsidRPr="00DD54E3">
            <w:rPr>
              <w:lang w:val="en-GB"/>
            </w:rPr>
            <w:t>an Wassenhove, L.N. (2019), “Sustainable Innovation: Pushing the Boundaries of Traditional Operations Management”,</w:t>
          </w:r>
          <w:bookmarkEnd w:id="128"/>
          <w:r w:rsidR="00DA5AAE" w:rsidRPr="00DD54E3">
            <w:rPr>
              <w:lang w:val="en-GB"/>
            </w:rPr>
            <w:t xml:space="preserve"> </w:t>
          </w:r>
          <w:r w:rsidR="00DA5AAE" w:rsidRPr="00DD54E3">
            <w:rPr>
              <w:i/>
              <w:lang w:val="en-GB"/>
            </w:rPr>
            <w:t>Production and Operations Management</w:t>
          </w:r>
          <w:r w:rsidR="00DA5AAE" w:rsidRPr="00DD54E3">
            <w:rPr>
              <w:lang w:val="en-GB"/>
            </w:rPr>
            <w:t>, Vol. 28 No. 12, pp. 2930–2945.</w:t>
          </w:r>
        </w:p>
        <w:p w14:paraId="435828EE" w14:textId="77777777" w:rsidR="00DA5AAE" w:rsidRPr="00DD54E3" w:rsidRDefault="00DA5AAE" w:rsidP="00DA5AAE">
          <w:pPr>
            <w:pStyle w:val="CitaviBibliographyEntry"/>
            <w:rPr>
              <w:lang w:val="en-GB"/>
            </w:rPr>
          </w:pPr>
          <w:bookmarkStart w:id="129" w:name="_CTVL0011ea048e6cad6473f9f9600fc2df194f2"/>
          <w:r w:rsidRPr="00DD54E3">
            <w:rPr>
              <w:lang w:val="en-GB"/>
            </w:rPr>
            <w:t>Wood, E.X. and Frazier, T. (2020), “Decentralized humanitarian aid deployment: reimagining the delivery of aid”,</w:t>
          </w:r>
          <w:bookmarkEnd w:id="129"/>
          <w:r w:rsidRPr="00DD54E3">
            <w:rPr>
              <w:lang w:val="en-GB"/>
            </w:rPr>
            <w:t xml:space="preserve"> </w:t>
          </w:r>
          <w:r w:rsidRPr="00DD54E3">
            <w:rPr>
              <w:i/>
              <w:lang w:val="en-GB"/>
            </w:rPr>
            <w:t>Journal of Humanitarian Logistics and Supply Chain Management</w:t>
          </w:r>
          <w:r w:rsidRPr="00DD54E3">
            <w:rPr>
              <w:lang w:val="en-GB"/>
            </w:rPr>
            <w:t>, Vol. 10 No. 1, pp. 1–20.</w:t>
          </w:r>
        </w:p>
        <w:p w14:paraId="4AA0C251" w14:textId="77777777" w:rsidR="00DA5AAE" w:rsidRPr="00DD54E3" w:rsidRDefault="00DA5AAE" w:rsidP="00DA5AAE">
          <w:pPr>
            <w:pStyle w:val="CitaviBibliographyEntry"/>
            <w:rPr>
              <w:lang w:val="en-GB"/>
            </w:rPr>
          </w:pPr>
          <w:bookmarkStart w:id="130" w:name="_CTVL00130f4ee0758f848668d0181e779ab084f"/>
          <w:r w:rsidRPr="00DD54E3">
            <w:rPr>
              <w:lang w:val="en-GB"/>
            </w:rPr>
            <w:t>Yadav, D.K. and Barve, A. (2016), “Modeling Post-disaster Challenges of Humanitarian Supply Chains: A TISM Approach”,</w:t>
          </w:r>
          <w:bookmarkEnd w:id="130"/>
          <w:r w:rsidRPr="00DD54E3">
            <w:rPr>
              <w:lang w:val="en-GB"/>
            </w:rPr>
            <w:t xml:space="preserve"> </w:t>
          </w:r>
          <w:r w:rsidRPr="00DD54E3">
            <w:rPr>
              <w:i/>
              <w:lang w:val="en-GB"/>
            </w:rPr>
            <w:t>Global Journal of Flexible Systems Management</w:t>
          </w:r>
          <w:r w:rsidRPr="00DD54E3">
            <w:rPr>
              <w:lang w:val="en-GB"/>
            </w:rPr>
            <w:t>, Vol. 17 No. 3, pp. 321–340.</w:t>
          </w:r>
        </w:p>
        <w:p w14:paraId="643820E6" w14:textId="77777777" w:rsidR="00DA5AAE" w:rsidRPr="00DD54E3" w:rsidRDefault="00DA5AAE" w:rsidP="00DA5AAE">
          <w:pPr>
            <w:pStyle w:val="CitaviBibliographyEntry"/>
            <w:rPr>
              <w:lang w:val="en-GB"/>
            </w:rPr>
          </w:pPr>
          <w:bookmarkStart w:id="131" w:name="_CTVL001d31e2aa4efbe42e3ab2374de16ad6a30"/>
          <w:r w:rsidRPr="00DD54E3">
            <w:rPr>
              <w:lang w:val="en-GB"/>
            </w:rPr>
            <w:t>Yan, L. and Pedraza‐Martinez, A.J. (2019), “Social Media for Disaster Management: Operational Value of the Social Conversation”,</w:t>
          </w:r>
          <w:bookmarkEnd w:id="131"/>
          <w:r w:rsidRPr="00DD54E3">
            <w:rPr>
              <w:lang w:val="en-GB"/>
            </w:rPr>
            <w:t xml:space="preserve"> </w:t>
          </w:r>
          <w:r w:rsidRPr="00DD54E3">
            <w:rPr>
              <w:i/>
              <w:lang w:val="en-GB"/>
            </w:rPr>
            <w:t>Production and Operations Management</w:t>
          </w:r>
          <w:r w:rsidRPr="00DD54E3">
            <w:rPr>
              <w:lang w:val="en-GB"/>
            </w:rPr>
            <w:t>, Vol. 28 No. 10, pp. 2514–2532.</w:t>
          </w:r>
        </w:p>
        <w:p w14:paraId="51BB90E1" w14:textId="77777777" w:rsidR="00DA5AAE" w:rsidRPr="00DD54E3" w:rsidRDefault="00DA5AAE" w:rsidP="00DA5AAE">
          <w:pPr>
            <w:pStyle w:val="CitaviBibliographyEntry"/>
            <w:rPr>
              <w:lang w:val="en-GB"/>
            </w:rPr>
          </w:pPr>
          <w:bookmarkStart w:id="132" w:name="_CTVL001e5807055955541fc9fc0caa71e4618c8"/>
          <w:r w:rsidRPr="00DD54E3">
            <w:rPr>
              <w:lang w:val="en-GB"/>
            </w:rPr>
            <w:t>Zarei, M.H., Carrasco-Gallego, R. and Ronchi, S. (2019a), “To greener pastures: An action research study on the environmental sustainability of humanitarian supply chains”,</w:t>
          </w:r>
          <w:bookmarkEnd w:id="132"/>
          <w:r w:rsidRPr="00DD54E3">
            <w:rPr>
              <w:lang w:val="en-GB"/>
            </w:rPr>
            <w:t xml:space="preserve"> </w:t>
          </w:r>
          <w:r w:rsidRPr="00DD54E3">
            <w:rPr>
              <w:i/>
              <w:lang w:val="en-GB"/>
            </w:rPr>
            <w:t>International Journal of Operations and Production Management</w:t>
          </w:r>
          <w:r w:rsidRPr="00DD54E3">
            <w:rPr>
              <w:lang w:val="en-GB"/>
            </w:rPr>
            <w:t>, Vol. 39 No. 11, pp. 1193–1225.</w:t>
          </w:r>
        </w:p>
        <w:p w14:paraId="1A6A0A68" w14:textId="3B7F4C43" w:rsidR="000E7924" w:rsidRDefault="00DA5AAE" w:rsidP="00DA5AAE">
          <w:pPr>
            <w:pStyle w:val="CitaviBibliographyEntry"/>
            <w:rPr>
              <w:lang w:val="en-GB"/>
            </w:rPr>
          </w:pPr>
          <w:bookmarkStart w:id="133" w:name="_CTVL00119fe1569647d49ea9b1c7221741103f1"/>
          <w:r w:rsidRPr="00DD54E3">
            <w:rPr>
              <w:lang w:val="en-GB"/>
            </w:rPr>
            <w:t>Zarei, M.H., Carrasco‐Gallego, R. and Ronchi, S. (2019b), “On the role of regional hubs in the environmental sustainability of humanitarian supply chains”,</w:t>
          </w:r>
          <w:bookmarkEnd w:id="133"/>
          <w:r w:rsidRPr="00DD54E3">
            <w:rPr>
              <w:lang w:val="en-GB"/>
            </w:rPr>
            <w:t xml:space="preserve"> </w:t>
          </w:r>
          <w:r w:rsidRPr="00DD54E3">
            <w:rPr>
              <w:i/>
              <w:lang w:val="en-GB"/>
            </w:rPr>
            <w:t>Sustainable Development</w:t>
          </w:r>
          <w:r w:rsidRPr="00DD54E3">
            <w:rPr>
              <w:lang w:val="en-GB"/>
            </w:rPr>
            <w:t>, Vol. 27 No. 5, pp. 846–859.</w:t>
          </w:r>
          <w:r w:rsidR="000E7924" w:rsidRPr="00DD54E3">
            <w:rPr>
              <w:lang w:val="en-GB"/>
            </w:rPr>
            <w:fldChar w:fldCharType="end"/>
          </w:r>
        </w:p>
      </w:sdtContent>
    </w:sdt>
    <w:p w14:paraId="43C57A62" w14:textId="77777777" w:rsidR="000E7924" w:rsidRPr="000E7924" w:rsidRDefault="000E7924" w:rsidP="000E7924">
      <w:pPr>
        <w:rPr>
          <w:lang w:val="en-GB"/>
        </w:rPr>
      </w:pPr>
    </w:p>
    <w:sectPr w:rsidR="000E7924" w:rsidRPr="000E7924" w:rsidSect="00F3438F">
      <w:pgSz w:w="11906" w:h="16838" w:code="9"/>
      <w:pgMar w:top="1440" w:right="1440" w:bottom="1440" w:left="1440"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E75B9E0" w14:textId="77777777" w:rsidR="00ED17BD" w:rsidRDefault="00ED17BD" w:rsidP="006D7B2B">
      <w:r>
        <w:separator/>
      </w:r>
    </w:p>
  </w:endnote>
  <w:endnote w:type="continuationSeparator" w:id="0">
    <w:p w14:paraId="7DA5A3CF" w14:textId="77777777" w:rsidR="00ED17BD" w:rsidRDefault="00ED17BD" w:rsidP="006D7B2B">
      <w:r>
        <w:continuationSeparator/>
      </w:r>
    </w:p>
  </w:endnote>
  <w:endnote w:type="continuationNotice" w:id="1">
    <w:p w14:paraId="0DC6896A" w14:textId="77777777" w:rsidR="00ED17BD" w:rsidRDefault="00ED17BD" w:rsidP="006D7B2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panose1 w:val="02010600030101010101"/>
    <w:charset w:val="86"/>
    <w:family w:val="auto"/>
    <w:pitch w:val="variable"/>
    <w:sig w:usb0="A00002BF" w:usb1="38CF7CFA" w:usb2="00000016" w:usb3="00000000" w:csb0="0004000F"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10849075"/>
      <w:docPartObj>
        <w:docPartGallery w:val="Page Numbers (Bottom of Page)"/>
        <w:docPartUnique/>
      </w:docPartObj>
    </w:sdtPr>
    <w:sdtEndPr>
      <w:rPr>
        <w:noProof/>
      </w:rPr>
    </w:sdtEndPr>
    <w:sdtContent>
      <w:p w14:paraId="5F10A6AB" w14:textId="18AAD67D" w:rsidR="00436DD4" w:rsidRDefault="00436DD4">
        <w:pPr>
          <w:pStyle w:val="Footer"/>
          <w:jc w:val="right"/>
        </w:pPr>
        <w:r>
          <w:fldChar w:fldCharType="begin"/>
        </w:r>
        <w:r>
          <w:instrText xml:space="preserve"> PAGE   \* MERGEFORMAT </w:instrText>
        </w:r>
        <w:r>
          <w:fldChar w:fldCharType="separate"/>
        </w:r>
        <w:r>
          <w:rPr>
            <w:noProof/>
          </w:rPr>
          <w:t>32</w:t>
        </w:r>
        <w:r>
          <w:rPr>
            <w:noProof/>
          </w:rPr>
          <w:fldChar w:fldCharType="end"/>
        </w:r>
      </w:p>
    </w:sdtContent>
  </w:sdt>
  <w:p w14:paraId="4D7CF846" w14:textId="77777777" w:rsidR="00436DD4" w:rsidRDefault="00436DD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0FA0305" w14:textId="77777777" w:rsidR="00ED17BD" w:rsidRDefault="00ED17BD" w:rsidP="006D7B2B">
      <w:r>
        <w:separator/>
      </w:r>
    </w:p>
  </w:footnote>
  <w:footnote w:type="continuationSeparator" w:id="0">
    <w:p w14:paraId="7CDF25B4" w14:textId="77777777" w:rsidR="00ED17BD" w:rsidRDefault="00ED17BD" w:rsidP="006D7B2B">
      <w:r>
        <w:continuationSeparator/>
      </w:r>
    </w:p>
  </w:footnote>
  <w:footnote w:type="continuationNotice" w:id="1">
    <w:p w14:paraId="4BC53F28" w14:textId="77777777" w:rsidR="00ED17BD" w:rsidRDefault="00ED17BD" w:rsidP="006D7B2B"/>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BC7EC78C"/>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7D9EB686"/>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4C20B6CC"/>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84AD892"/>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D18A39B6"/>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0E52DDDA"/>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B2C0284"/>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C83654E4"/>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0BFAF210"/>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152C8324"/>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4457B82"/>
    <w:multiLevelType w:val="hybridMultilevel"/>
    <w:tmpl w:val="5D7A7A98"/>
    <w:lvl w:ilvl="0" w:tplc="04090001">
      <w:start w:val="1"/>
      <w:numFmt w:val="bullet"/>
      <w:lvlText w:val=""/>
      <w:lvlJc w:val="left"/>
      <w:pPr>
        <w:ind w:left="833" w:hanging="360"/>
      </w:pPr>
      <w:rPr>
        <w:rFonts w:ascii="Symbol" w:hAnsi="Symbol" w:hint="default"/>
      </w:rPr>
    </w:lvl>
    <w:lvl w:ilvl="1" w:tplc="04090003" w:tentative="1">
      <w:start w:val="1"/>
      <w:numFmt w:val="bullet"/>
      <w:lvlText w:val="o"/>
      <w:lvlJc w:val="left"/>
      <w:pPr>
        <w:ind w:left="1553" w:hanging="360"/>
      </w:pPr>
      <w:rPr>
        <w:rFonts w:ascii="Courier New" w:hAnsi="Courier New" w:cs="Courier New" w:hint="default"/>
      </w:rPr>
    </w:lvl>
    <w:lvl w:ilvl="2" w:tplc="04090005" w:tentative="1">
      <w:start w:val="1"/>
      <w:numFmt w:val="bullet"/>
      <w:lvlText w:val=""/>
      <w:lvlJc w:val="left"/>
      <w:pPr>
        <w:ind w:left="2273" w:hanging="360"/>
      </w:pPr>
      <w:rPr>
        <w:rFonts w:ascii="Wingdings" w:hAnsi="Wingdings" w:hint="default"/>
      </w:rPr>
    </w:lvl>
    <w:lvl w:ilvl="3" w:tplc="04090001" w:tentative="1">
      <w:start w:val="1"/>
      <w:numFmt w:val="bullet"/>
      <w:lvlText w:val=""/>
      <w:lvlJc w:val="left"/>
      <w:pPr>
        <w:ind w:left="2993" w:hanging="360"/>
      </w:pPr>
      <w:rPr>
        <w:rFonts w:ascii="Symbol" w:hAnsi="Symbol" w:hint="default"/>
      </w:rPr>
    </w:lvl>
    <w:lvl w:ilvl="4" w:tplc="04090003" w:tentative="1">
      <w:start w:val="1"/>
      <w:numFmt w:val="bullet"/>
      <w:lvlText w:val="o"/>
      <w:lvlJc w:val="left"/>
      <w:pPr>
        <w:ind w:left="3713" w:hanging="360"/>
      </w:pPr>
      <w:rPr>
        <w:rFonts w:ascii="Courier New" w:hAnsi="Courier New" w:cs="Courier New" w:hint="default"/>
      </w:rPr>
    </w:lvl>
    <w:lvl w:ilvl="5" w:tplc="04090005" w:tentative="1">
      <w:start w:val="1"/>
      <w:numFmt w:val="bullet"/>
      <w:lvlText w:val=""/>
      <w:lvlJc w:val="left"/>
      <w:pPr>
        <w:ind w:left="4433" w:hanging="360"/>
      </w:pPr>
      <w:rPr>
        <w:rFonts w:ascii="Wingdings" w:hAnsi="Wingdings" w:hint="default"/>
      </w:rPr>
    </w:lvl>
    <w:lvl w:ilvl="6" w:tplc="04090001" w:tentative="1">
      <w:start w:val="1"/>
      <w:numFmt w:val="bullet"/>
      <w:lvlText w:val=""/>
      <w:lvlJc w:val="left"/>
      <w:pPr>
        <w:ind w:left="5153" w:hanging="360"/>
      </w:pPr>
      <w:rPr>
        <w:rFonts w:ascii="Symbol" w:hAnsi="Symbol" w:hint="default"/>
      </w:rPr>
    </w:lvl>
    <w:lvl w:ilvl="7" w:tplc="04090003" w:tentative="1">
      <w:start w:val="1"/>
      <w:numFmt w:val="bullet"/>
      <w:lvlText w:val="o"/>
      <w:lvlJc w:val="left"/>
      <w:pPr>
        <w:ind w:left="5873" w:hanging="360"/>
      </w:pPr>
      <w:rPr>
        <w:rFonts w:ascii="Courier New" w:hAnsi="Courier New" w:cs="Courier New" w:hint="default"/>
      </w:rPr>
    </w:lvl>
    <w:lvl w:ilvl="8" w:tplc="04090005" w:tentative="1">
      <w:start w:val="1"/>
      <w:numFmt w:val="bullet"/>
      <w:lvlText w:val=""/>
      <w:lvlJc w:val="left"/>
      <w:pPr>
        <w:ind w:left="6593" w:hanging="360"/>
      </w:pPr>
      <w:rPr>
        <w:rFonts w:ascii="Wingdings" w:hAnsi="Wingdings" w:hint="default"/>
      </w:rPr>
    </w:lvl>
  </w:abstractNum>
  <w:abstractNum w:abstractNumId="11" w15:restartNumberingAfterBreak="0">
    <w:nsid w:val="04A5549C"/>
    <w:multiLevelType w:val="hybridMultilevel"/>
    <w:tmpl w:val="55FE6EC8"/>
    <w:lvl w:ilvl="0" w:tplc="0409001B">
      <w:start w:val="1"/>
      <w:numFmt w:val="lowerRoman"/>
      <w:lvlText w:val="%1."/>
      <w:lvlJc w:val="right"/>
      <w:pPr>
        <w:ind w:left="833" w:hanging="360"/>
      </w:pPr>
    </w:lvl>
    <w:lvl w:ilvl="1" w:tplc="04090019" w:tentative="1">
      <w:start w:val="1"/>
      <w:numFmt w:val="lowerLetter"/>
      <w:lvlText w:val="%2."/>
      <w:lvlJc w:val="left"/>
      <w:pPr>
        <w:ind w:left="1553" w:hanging="360"/>
      </w:pPr>
    </w:lvl>
    <w:lvl w:ilvl="2" w:tplc="0409001B" w:tentative="1">
      <w:start w:val="1"/>
      <w:numFmt w:val="lowerRoman"/>
      <w:lvlText w:val="%3."/>
      <w:lvlJc w:val="right"/>
      <w:pPr>
        <w:ind w:left="2273" w:hanging="180"/>
      </w:pPr>
    </w:lvl>
    <w:lvl w:ilvl="3" w:tplc="0409000F" w:tentative="1">
      <w:start w:val="1"/>
      <w:numFmt w:val="decimal"/>
      <w:lvlText w:val="%4."/>
      <w:lvlJc w:val="left"/>
      <w:pPr>
        <w:ind w:left="2993" w:hanging="360"/>
      </w:pPr>
    </w:lvl>
    <w:lvl w:ilvl="4" w:tplc="04090019" w:tentative="1">
      <w:start w:val="1"/>
      <w:numFmt w:val="lowerLetter"/>
      <w:lvlText w:val="%5."/>
      <w:lvlJc w:val="left"/>
      <w:pPr>
        <w:ind w:left="3713" w:hanging="360"/>
      </w:pPr>
    </w:lvl>
    <w:lvl w:ilvl="5" w:tplc="0409001B" w:tentative="1">
      <w:start w:val="1"/>
      <w:numFmt w:val="lowerRoman"/>
      <w:lvlText w:val="%6."/>
      <w:lvlJc w:val="right"/>
      <w:pPr>
        <w:ind w:left="4433" w:hanging="180"/>
      </w:pPr>
    </w:lvl>
    <w:lvl w:ilvl="6" w:tplc="0409000F" w:tentative="1">
      <w:start w:val="1"/>
      <w:numFmt w:val="decimal"/>
      <w:lvlText w:val="%7."/>
      <w:lvlJc w:val="left"/>
      <w:pPr>
        <w:ind w:left="5153" w:hanging="360"/>
      </w:pPr>
    </w:lvl>
    <w:lvl w:ilvl="7" w:tplc="04090019" w:tentative="1">
      <w:start w:val="1"/>
      <w:numFmt w:val="lowerLetter"/>
      <w:lvlText w:val="%8."/>
      <w:lvlJc w:val="left"/>
      <w:pPr>
        <w:ind w:left="5873" w:hanging="360"/>
      </w:pPr>
    </w:lvl>
    <w:lvl w:ilvl="8" w:tplc="0409001B" w:tentative="1">
      <w:start w:val="1"/>
      <w:numFmt w:val="lowerRoman"/>
      <w:lvlText w:val="%9."/>
      <w:lvlJc w:val="right"/>
      <w:pPr>
        <w:ind w:left="6593" w:hanging="180"/>
      </w:pPr>
    </w:lvl>
  </w:abstractNum>
  <w:abstractNum w:abstractNumId="12" w15:restartNumberingAfterBreak="0">
    <w:nsid w:val="212A0C01"/>
    <w:multiLevelType w:val="hybridMultilevel"/>
    <w:tmpl w:val="6020400E"/>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14B679F"/>
    <w:multiLevelType w:val="hybridMultilevel"/>
    <w:tmpl w:val="D3785CA0"/>
    <w:lvl w:ilvl="0" w:tplc="FFFFFFFF">
      <w:start w:val="1"/>
      <w:numFmt w:val="lowerRoman"/>
      <w:lvlText w:val="%1."/>
      <w:lvlJc w:val="right"/>
      <w:pPr>
        <w:ind w:left="2345" w:hanging="360"/>
      </w:pPr>
      <w:rPr>
        <w:i/>
        <w:iCs/>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59485929"/>
    <w:multiLevelType w:val="hybridMultilevel"/>
    <w:tmpl w:val="0C743924"/>
    <w:lvl w:ilvl="0" w:tplc="733C287E">
      <w:start w:val="2"/>
      <w:numFmt w:val="lowerRoman"/>
      <w:lvlText w:val="%1."/>
      <w:lvlJc w:val="right"/>
      <w:pPr>
        <w:ind w:left="1080" w:hanging="360"/>
      </w:pPr>
      <w:rPr>
        <w:rFonts w:hint="default"/>
        <w:i/>
        <w:i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59D632CB"/>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5A76296E"/>
    <w:multiLevelType w:val="multilevel"/>
    <w:tmpl w:val="5BC4C6C2"/>
    <w:lvl w:ilvl="0">
      <w:start w:val="1"/>
      <w:numFmt w:val="decimal"/>
      <w:pStyle w:val="Heading1"/>
      <w:lvlText w:val="%1."/>
      <w:lvlJc w:val="left"/>
      <w:pPr>
        <w:ind w:left="360" w:hanging="360"/>
      </w:pPr>
      <w:rPr>
        <w:rFonts w:hint="default"/>
      </w:rPr>
    </w:lvl>
    <w:lvl w:ilvl="1">
      <w:start w:val="1"/>
      <w:numFmt w:val="decimal"/>
      <w:pStyle w:val="Heading2"/>
      <w:lvlText w:val="%1.%2."/>
      <w:lvlJc w:val="left"/>
      <w:pPr>
        <w:ind w:left="648" w:hanging="576"/>
      </w:pPr>
      <w:rPr>
        <w:rFonts w:hint="default"/>
        <w:color w:val="auto"/>
      </w:rPr>
    </w:lvl>
    <w:lvl w:ilvl="2">
      <w:start w:val="1"/>
      <w:numFmt w:val="decimal"/>
      <w:pStyle w:val="Heading3"/>
      <w:lvlText w:val="%1.%2.%3."/>
      <w:lvlJc w:val="left"/>
      <w:pPr>
        <w:ind w:left="936" w:hanging="720"/>
      </w:pPr>
      <w:rPr>
        <w:rFonts w:hint="default"/>
      </w:rPr>
    </w:lvl>
    <w:lvl w:ilvl="3">
      <w:start w:val="1"/>
      <w:numFmt w:val="decimal"/>
      <w:pStyle w:val="Heading4"/>
      <w:lvlText w:val="%1.%2.%3.%4."/>
      <w:lvlJc w:val="left"/>
      <w:pPr>
        <w:ind w:left="936" w:hanging="720"/>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7" w15:restartNumberingAfterBreak="0">
    <w:nsid w:val="63B30A3C"/>
    <w:multiLevelType w:val="hybridMultilevel"/>
    <w:tmpl w:val="B4EE9308"/>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78466CCA"/>
    <w:multiLevelType w:val="hybridMultilevel"/>
    <w:tmpl w:val="B78A988C"/>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78EF2949"/>
    <w:multiLevelType w:val="hybridMultilevel"/>
    <w:tmpl w:val="8ABCB8F6"/>
    <w:lvl w:ilvl="0" w:tplc="FFFFFFFF">
      <w:start w:val="1"/>
      <w:numFmt w:val="lowerRoman"/>
      <w:lvlText w:val="%1."/>
      <w:lvlJc w:val="right"/>
      <w:pPr>
        <w:ind w:left="1080" w:hanging="360"/>
      </w:pPr>
      <w:rPr>
        <w:rFonts w:hint="default"/>
        <w:i/>
        <w:iCs/>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20" w15:restartNumberingAfterBreak="0">
    <w:nsid w:val="799D5EA0"/>
    <w:multiLevelType w:val="hybridMultilevel"/>
    <w:tmpl w:val="B81CAB2A"/>
    <w:lvl w:ilvl="0" w:tplc="EB52615A">
      <w:start w:val="1"/>
      <w:numFmt w:val="lowerRoman"/>
      <w:lvlText w:val="%1."/>
      <w:lvlJc w:val="right"/>
      <w:pPr>
        <w:ind w:left="1080" w:hanging="360"/>
      </w:pPr>
      <w:rPr>
        <w:rFonts w:hint="default"/>
        <w:i/>
        <w:iCs/>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21" w15:restartNumberingAfterBreak="0">
    <w:nsid w:val="7BC62D8E"/>
    <w:multiLevelType w:val="hybridMultilevel"/>
    <w:tmpl w:val="D3785CA0"/>
    <w:lvl w:ilvl="0" w:tplc="EB52615A">
      <w:start w:val="1"/>
      <w:numFmt w:val="lowerRoman"/>
      <w:lvlText w:val="%1."/>
      <w:lvlJc w:val="right"/>
      <w:pPr>
        <w:ind w:left="2345" w:hanging="360"/>
      </w:pPr>
      <w:rPr>
        <w:i/>
        <w:i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098451518">
    <w:abstractNumId w:val="0"/>
  </w:num>
  <w:num w:numId="2" w16cid:durableId="1358116393">
    <w:abstractNumId w:val="1"/>
  </w:num>
  <w:num w:numId="3" w16cid:durableId="250284511">
    <w:abstractNumId w:val="2"/>
  </w:num>
  <w:num w:numId="4" w16cid:durableId="257639421">
    <w:abstractNumId w:val="3"/>
  </w:num>
  <w:num w:numId="5" w16cid:durableId="1982805008">
    <w:abstractNumId w:val="4"/>
  </w:num>
  <w:num w:numId="6" w16cid:durableId="264388603">
    <w:abstractNumId w:val="5"/>
  </w:num>
  <w:num w:numId="7" w16cid:durableId="1299796302">
    <w:abstractNumId w:val="6"/>
  </w:num>
  <w:num w:numId="8" w16cid:durableId="1098016159">
    <w:abstractNumId w:val="7"/>
  </w:num>
  <w:num w:numId="9" w16cid:durableId="1151485164">
    <w:abstractNumId w:val="8"/>
  </w:num>
  <w:num w:numId="10" w16cid:durableId="1911307646">
    <w:abstractNumId w:val="9"/>
  </w:num>
  <w:num w:numId="11" w16cid:durableId="1857504175">
    <w:abstractNumId w:val="11"/>
  </w:num>
  <w:num w:numId="12" w16cid:durableId="1487362061">
    <w:abstractNumId w:val="10"/>
  </w:num>
  <w:num w:numId="13" w16cid:durableId="634486008">
    <w:abstractNumId w:val="15"/>
  </w:num>
  <w:num w:numId="14" w16cid:durableId="223570815">
    <w:abstractNumId w:val="21"/>
  </w:num>
  <w:num w:numId="15" w16cid:durableId="1788163100">
    <w:abstractNumId w:val="16"/>
  </w:num>
  <w:num w:numId="16" w16cid:durableId="2144230515">
    <w:abstractNumId w:val="12"/>
  </w:num>
  <w:num w:numId="17" w16cid:durableId="674724347">
    <w:abstractNumId w:val="17"/>
  </w:num>
  <w:num w:numId="18" w16cid:durableId="1581526507">
    <w:abstractNumId w:val="18"/>
  </w:num>
  <w:num w:numId="19" w16cid:durableId="1656252058">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08140542">
    <w:abstractNumId w:val="16"/>
  </w:num>
  <w:num w:numId="21" w16cid:durableId="356123812">
    <w:abstractNumId w:val="13"/>
  </w:num>
  <w:num w:numId="22" w16cid:durableId="121310085">
    <w:abstractNumId w:val="20"/>
  </w:num>
  <w:num w:numId="23" w16cid:durableId="1739937362">
    <w:abstractNumId w:val="19"/>
  </w:num>
  <w:num w:numId="24" w16cid:durableId="1227379591">
    <w:abstractNumId w:val="14"/>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4"/>
  <w:hideSpellingErrors/>
  <w:hideGrammaticalErrors/>
  <w:activeWritingStyle w:appName="MSWord" w:lang="en-US" w:vendorID="64" w:dllVersion="0" w:nlCheck="1" w:checkStyle="0"/>
  <w:activeWritingStyle w:appName="MSWord" w:lang="en-MY" w:vendorID="64" w:dllVersion="0" w:nlCheck="1" w:checkStyle="0"/>
  <w:activeWritingStyle w:appName="MSWord" w:lang="en-CA" w:vendorID="64" w:dllVersion="0" w:nlCheck="1" w:checkStyle="0"/>
  <w:activeWritingStyle w:appName="MSWord" w:lang="en-AU" w:vendorID="64" w:dllVersion="0" w:nlCheck="1" w:checkStyle="0"/>
  <w:activeWritingStyle w:appName="MSWord" w:lang="fr-CH" w:vendorID="64" w:dllVersion="0" w:nlCheck="1" w:checkStyle="0"/>
  <w:activeWritingStyle w:appName="MSWord" w:lang="en-US" w:vendorID="64" w:dllVersion="6" w:nlCheck="1" w:checkStyle="1"/>
  <w:activeWritingStyle w:appName="MSWord" w:lang="fr-CH" w:vendorID="64" w:dllVersion="6" w:nlCheck="1" w:checkStyle="0"/>
  <w:activeWritingStyle w:appName="MSWord" w:lang="en-GB" w:vendorID="64" w:dllVersion="0" w:nlCheck="1" w:checkStyle="0"/>
  <w:activeWritingStyle w:appName="MSWord" w:lang="en-GB" w:vendorID="64" w:dllVersion="6" w:nlCheck="1" w:checkStyle="1"/>
  <w:activeWritingStyle w:appName="MSWord" w:lang="en-US" w:vendorID="64" w:dllVersion="4096" w:nlCheck="1" w:checkStyle="0"/>
  <w:activeWritingStyle w:appName="MSWord" w:lang="en-GB" w:vendorID="64" w:dllVersion="4096" w:nlCheck="1" w:checkStyle="0"/>
  <w:activeWritingStyle w:appName="MSWord" w:lang="fr-FR" w:vendorID="64" w:dllVersion="0" w:nlCheck="1" w:checkStyle="0"/>
  <w:activeWritingStyle w:appName="MSWord" w:lang="fr-FR" w:vendorID="64" w:dllVersion="4096" w:nlCheck="1" w:checkStyle="0"/>
  <w:activeWritingStyle w:appName="MSWord" w:lang="fr-CH" w:vendorID="64" w:dllVersion="4096" w:nlCheck="1" w:checkStyle="0"/>
  <w:doNotTrackFormatting/>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applyBreakingRules/>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2NLYwMzcwMDE0NTEwNLVQ0lEKTi0uzszPAykwMa0FAGKEH/0tAAAA"/>
    <w:docVar w:name="VarVersion" w:val="8"/>
  </w:docVars>
  <w:rsids>
    <w:rsidRoot w:val="006228AD"/>
    <w:rsid w:val="00000352"/>
    <w:rsid w:val="00000602"/>
    <w:rsid w:val="00000B68"/>
    <w:rsid w:val="00000F59"/>
    <w:rsid w:val="0000120E"/>
    <w:rsid w:val="0000121D"/>
    <w:rsid w:val="00001270"/>
    <w:rsid w:val="00001A3E"/>
    <w:rsid w:val="00002580"/>
    <w:rsid w:val="000027E7"/>
    <w:rsid w:val="00002DC6"/>
    <w:rsid w:val="00002E0E"/>
    <w:rsid w:val="000030C9"/>
    <w:rsid w:val="000039CD"/>
    <w:rsid w:val="00004C51"/>
    <w:rsid w:val="00004FCA"/>
    <w:rsid w:val="00005014"/>
    <w:rsid w:val="000052A0"/>
    <w:rsid w:val="000052C2"/>
    <w:rsid w:val="000058E0"/>
    <w:rsid w:val="00005A33"/>
    <w:rsid w:val="00005CA1"/>
    <w:rsid w:val="00005D73"/>
    <w:rsid w:val="00005F4B"/>
    <w:rsid w:val="00006010"/>
    <w:rsid w:val="00006B89"/>
    <w:rsid w:val="00006D1C"/>
    <w:rsid w:val="00006DE8"/>
    <w:rsid w:val="00006E97"/>
    <w:rsid w:val="00006EBB"/>
    <w:rsid w:val="00007199"/>
    <w:rsid w:val="00007233"/>
    <w:rsid w:val="000074D6"/>
    <w:rsid w:val="000074D8"/>
    <w:rsid w:val="00007665"/>
    <w:rsid w:val="00007B5C"/>
    <w:rsid w:val="00007E92"/>
    <w:rsid w:val="00007F22"/>
    <w:rsid w:val="00010010"/>
    <w:rsid w:val="00010640"/>
    <w:rsid w:val="00010A37"/>
    <w:rsid w:val="00010D01"/>
    <w:rsid w:val="00010E2D"/>
    <w:rsid w:val="00010E69"/>
    <w:rsid w:val="000112F3"/>
    <w:rsid w:val="00011449"/>
    <w:rsid w:val="00011566"/>
    <w:rsid w:val="000115FB"/>
    <w:rsid w:val="00011954"/>
    <w:rsid w:val="00011997"/>
    <w:rsid w:val="000119AC"/>
    <w:rsid w:val="00011C69"/>
    <w:rsid w:val="00011F2A"/>
    <w:rsid w:val="00012E1F"/>
    <w:rsid w:val="00013056"/>
    <w:rsid w:val="000132A7"/>
    <w:rsid w:val="00013462"/>
    <w:rsid w:val="00013482"/>
    <w:rsid w:val="0001349B"/>
    <w:rsid w:val="0001379B"/>
    <w:rsid w:val="0001387D"/>
    <w:rsid w:val="000140D7"/>
    <w:rsid w:val="000144B5"/>
    <w:rsid w:val="00014635"/>
    <w:rsid w:val="00014A39"/>
    <w:rsid w:val="00015011"/>
    <w:rsid w:val="00015023"/>
    <w:rsid w:val="0001520F"/>
    <w:rsid w:val="000154E4"/>
    <w:rsid w:val="00015651"/>
    <w:rsid w:val="000156C7"/>
    <w:rsid w:val="00015833"/>
    <w:rsid w:val="00015A3E"/>
    <w:rsid w:val="00015CA6"/>
    <w:rsid w:val="00015E61"/>
    <w:rsid w:val="00015EE0"/>
    <w:rsid w:val="00015FE2"/>
    <w:rsid w:val="00016063"/>
    <w:rsid w:val="000161D0"/>
    <w:rsid w:val="00016343"/>
    <w:rsid w:val="0001661B"/>
    <w:rsid w:val="000167FC"/>
    <w:rsid w:val="00016CB8"/>
    <w:rsid w:val="00016DE7"/>
    <w:rsid w:val="00017687"/>
    <w:rsid w:val="00017914"/>
    <w:rsid w:val="0001795F"/>
    <w:rsid w:val="00020567"/>
    <w:rsid w:val="000205F3"/>
    <w:rsid w:val="00020817"/>
    <w:rsid w:val="000208B8"/>
    <w:rsid w:val="00020A65"/>
    <w:rsid w:val="00020ACD"/>
    <w:rsid w:val="00020C67"/>
    <w:rsid w:val="00020D5D"/>
    <w:rsid w:val="00020DD5"/>
    <w:rsid w:val="0002162E"/>
    <w:rsid w:val="00021B29"/>
    <w:rsid w:val="00021BB5"/>
    <w:rsid w:val="00021E83"/>
    <w:rsid w:val="000220C2"/>
    <w:rsid w:val="00023526"/>
    <w:rsid w:val="00023654"/>
    <w:rsid w:val="0002374E"/>
    <w:rsid w:val="00023DAF"/>
    <w:rsid w:val="000242A7"/>
    <w:rsid w:val="00024D14"/>
    <w:rsid w:val="00024E23"/>
    <w:rsid w:val="0002535C"/>
    <w:rsid w:val="00025B70"/>
    <w:rsid w:val="00025BE4"/>
    <w:rsid w:val="00025BFF"/>
    <w:rsid w:val="00025D8D"/>
    <w:rsid w:val="00025DCC"/>
    <w:rsid w:val="00025E1F"/>
    <w:rsid w:val="00026463"/>
    <w:rsid w:val="000265B7"/>
    <w:rsid w:val="00026756"/>
    <w:rsid w:val="00027473"/>
    <w:rsid w:val="0002754A"/>
    <w:rsid w:val="00027A62"/>
    <w:rsid w:val="00027CE4"/>
    <w:rsid w:val="00030529"/>
    <w:rsid w:val="00030643"/>
    <w:rsid w:val="00030989"/>
    <w:rsid w:val="00030A89"/>
    <w:rsid w:val="00030C7B"/>
    <w:rsid w:val="00030E7E"/>
    <w:rsid w:val="00030FC8"/>
    <w:rsid w:val="0003136E"/>
    <w:rsid w:val="000313C4"/>
    <w:rsid w:val="000313E6"/>
    <w:rsid w:val="00031503"/>
    <w:rsid w:val="00031A4F"/>
    <w:rsid w:val="00031B13"/>
    <w:rsid w:val="00031CA8"/>
    <w:rsid w:val="00031DDB"/>
    <w:rsid w:val="00032165"/>
    <w:rsid w:val="000321B5"/>
    <w:rsid w:val="00032563"/>
    <w:rsid w:val="00032E0C"/>
    <w:rsid w:val="00032E3B"/>
    <w:rsid w:val="000330B3"/>
    <w:rsid w:val="000330B9"/>
    <w:rsid w:val="00033198"/>
    <w:rsid w:val="0003389C"/>
    <w:rsid w:val="00033949"/>
    <w:rsid w:val="00033B51"/>
    <w:rsid w:val="00033F7E"/>
    <w:rsid w:val="000341A3"/>
    <w:rsid w:val="00034783"/>
    <w:rsid w:val="00034D6D"/>
    <w:rsid w:val="00034D81"/>
    <w:rsid w:val="00035054"/>
    <w:rsid w:val="00035158"/>
    <w:rsid w:val="0003524C"/>
    <w:rsid w:val="0003604A"/>
    <w:rsid w:val="000361AD"/>
    <w:rsid w:val="000362E6"/>
    <w:rsid w:val="00036313"/>
    <w:rsid w:val="0003640B"/>
    <w:rsid w:val="0003665A"/>
    <w:rsid w:val="00036D31"/>
    <w:rsid w:val="00037692"/>
    <w:rsid w:val="00037AD3"/>
    <w:rsid w:val="00037BEE"/>
    <w:rsid w:val="00037F85"/>
    <w:rsid w:val="00040211"/>
    <w:rsid w:val="0004047E"/>
    <w:rsid w:val="00040789"/>
    <w:rsid w:val="0004095F"/>
    <w:rsid w:val="00040BB1"/>
    <w:rsid w:val="0004198E"/>
    <w:rsid w:val="000419C0"/>
    <w:rsid w:val="00041E01"/>
    <w:rsid w:val="00041FC8"/>
    <w:rsid w:val="0004256B"/>
    <w:rsid w:val="0004268D"/>
    <w:rsid w:val="0004278F"/>
    <w:rsid w:val="000430BF"/>
    <w:rsid w:val="0004348E"/>
    <w:rsid w:val="00043505"/>
    <w:rsid w:val="00043907"/>
    <w:rsid w:val="000441D6"/>
    <w:rsid w:val="00044209"/>
    <w:rsid w:val="00044936"/>
    <w:rsid w:val="000449A4"/>
    <w:rsid w:val="00044CC4"/>
    <w:rsid w:val="00044EF8"/>
    <w:rsid w:val="00045285"/>
    <w:rsid w:val="0004542C"/>
    <w:rsid w:val="00045600"/>
    <w:rsid w:val="00045AD9"/>
    <w:rsid w:val="00045C65"/>
    <w:rsid w:val="00045DFA"/>
    <w:rsid w:val="00045E01"/>
    <w:rsid w:val="00045EE2"/>
    <w:rsid w:val="0004601F"/>
    <w:rsid w:val="00046177"/>
    <w:rsid w:val="00046288"/>
    <w:rsid w:val="0004656A"/>
    <w:rsid w:val="0004667B"/>
    <w:rsid w:val="00046D61"/>
    <w:rsid w:val="00046FA9"/>
    <w:rsid w:val="00047058"/>
    <w:rsid w:val="0004709D"/>
    <w:rsid w:val="0004726D"/>
    <w:rsid w:val="00050159"/>
    <w:rsid w:val="00050302"/>
    <w:rsid w:val="000507C1"/>
    <w:rsid w:val="00050A04"/>
    <w:rsid w:val="000515BF"/>
    <w:rsid w:val="000519BE"/>
    <w:rsid w:val="00051AA1"/>
    <w:rsid w:val="000526CB"/>
    <w:rsid w:val="00052A10"/>
    <w:rsid w:val="00052ED0"/>
    <w:rsid w:val="00052F1F"/>
    <w:rsid w:val="00053511"/>
    <w:rsid w:val="000535D7"/>
    <w:rsid w:val="00053694"/>
    <w:rsid w:val="0005371B"/>
    <w:rsid w:val="00053813"/>
    <w:rsid w:val="00053B37"/>
    <w:rsid w:val="00053B8F"/>
    <w:rsid w:val="00053D6F"/>
    <w:rsid w:val="00053E1C"/>
    <w:rsid w:val="00053E9E"/>
    <w:rsid w:val="00053EE1"/>
    <w:rsid w:val="0005403A"/>
    <w:rsid w:val="0005411E"/>
    <w:rsid w:val="00054171"/>
    <w:rsid w:val="00054386"/>
    <w:rsid w:val="00054833"/>
    <w:rsid w:val="0005495D"/>
    <w:rsid w:val="000549E0"/>
    <w:rsid w:val="00054B66"/>
    <w:rsid w:val="00054C15"/>
    <w:rsid w:val="00054C6F"/>
    <w:rsid w:val="00055695"/>
    <w:rsid w:val="00055754"/>
    <w:rsid w:val="00055840"/>
    <w:rsid w:val="00055BF8"/>
    <w:rsid w:val="00055E6C"/>
    <w:rsid w:val="00056152"/>
    <w:rsid w:val="0005627E"/>
    <w:rsid w:val="00056509"/>
    <w:rsid w:val="00056B87"/>
    <w:rsid w:val="00056E22"/>
    <w:rsid w:val="00056E5A"/>
    <w:rsid w:val="000570ED"/>
    <w:rsid w:val="00057370"/>
    <w:rsid w:val="00057482"/>
    <w:rsid w:val="00057813"/>
    <w:rsid w:val="00057B09"/>
    <w:rsid w:val="00057D89"/>
    <w:rsid w:val="000602EA"/>
    <w:rsid w:val="00060676"/>
    <w:rsid w:val="00060A83"/>
    <w:rsid w:val="00060D8B"/>
    <w:rsid w:val="00061248"/>
    <w:rsid w:val="00061962"/>
    <w:rsid w:val="00062529"/>
    <w:rsid w:val="0006279A"/>
    <w:rsid w:val="00062928"/>
    <w:rsid w:val="00062A34"/>
    <w:rsid w:val="0006346E"/>
    <w:rsid w:val="00063823"/>
    <w:rsid w:val="0006391D"/>
    <w:rsid w:val="00063CEF"/>
    <w:rsid w:val="00063E62"/>
    <w:rsid w:val="00063F8A"/>
    <w:rsid w:val="000640A0"/>
    <w:rsid w:val="0006419A"/>
    <w:rsid w:val="000644D6"/>
    <w:rsid w:val="00064532"/>
    <w:rsid w:val="00064698"/>
    <w:rsid w:val="0006481B"/>
    <w:rsid w:val="00064837"/>
    <w:rsid w:val="000648C9"/>
    <w:rsid w:val="00064930"/>
    <w:rsid w:val="00064932"/>
    <w:rsid w:val="000650A1"/>
    <w:rsid w:val="000653F3"/>
    <w:rsid w:val="00065498"/>
    <w:rsid w:val="000654B5"/>
    <w:rsid w:val="000656D6"/>
    <w:rsid w:val="00065AA7"/>
    <w:rsid w:val="00065C4A"/>
    <w:rsid w:val="00065D9F"/>
    <w:rsid w:val="00065F85"/>
    <w:rsid w:val="0006621A"/>
    <w:rsid w:val="00066646"/>
    <w:rsid w:val="00066C99"/>
    <w:rsid w:val="00066EC6"/>
    <w:rsid w:val="00066EE4"/>
    <w:rsid w:val="00066F31"/>
    <w:rsid w:val="000675AA"/>
    <w:rsid w:val="00067A56"/>
    <w:rsid w:val="00067B3B"/>
    <w:rsid w:val="00067F8F"/>
    <w:rsid w:val="000700AA"/>
    <w:rsid w:val="00070635"/>
    <w:rsid w:val="000707C6"/>
    <w:rsid w:val="00070AE3"/>
    <w:rsid w:val="00070F5F"/>
    <w:rsid w:val="000711D3"/>
    <w:rsid w:val="000712B0"/>
    <w:rsid w:val="00071559"/>
    <w:rsid w:val="00071AAD"/>
    <w:rsid w:val="00071B64"/>
    <w:rsid w:val="00071D22"/>
    <w:rsid w:val="00072945"/>
    <w:rsid w:val="00072C30"/>
    <w:rsid w:val="00072D37"/>
    <w:rsid w:val="000734B7"/>
    <w:rsid w:val="0007366C"/>
    <w:rsid w:val="00073838"/>
    <w:rsid w:val="00073C3A"/>
    <w:rsid w:val="000742D2"/>
    <w:rsid w:val="00074648"/>
    <w:rsid w:val="000746FE"/>
    <w:rsid w:val="000748BC"/>
    <w:rsid w:val="000749B9"/>
    <w:rsid w:val="00074B1A"/>
    <w:rsid w:val="00074E75"/>
    <w:rsid w:val="00074F40"/>
    <w:rsid w:val="000753C6"/>
    <w:rsid w:val="00075A04"/>
    <w:rsid w:val="00075D62"/>
    <w:rsid w:val="0007630F"/>
    <w:rsid w:val="000763AB"/>
    <w:rsid w:val="00076F96"/>
    <w:rsid w:val="00076F99"/>
    <w:rsid w:val="00076FB2"/>
    <w:rsid w:val="000770A7"/>
    <w:rsid w:val="00077723"/>
    <w:rsid w:val="00077909"/>
    <w:rsid w:val="0008090E"/>
    <w:rsid w:val="00080F16"/>
    <w:rsid w:val="00081181"/>
    <w:rsid w:val="000815E2"/>
    <w:rsid w:val="000817E3"/>
    <w:rsid w:val="00081E19"/>
    <w:rsid w:val="00082344"/>
    <w:rsid w:val="00082736"/>
    <w:rsid w:val="00082B1E"/>
    <w:rsid w:val="000833A0"/>
    <w:rsid w:val="0008393E"/>
    <w:rsid w:val="00083C18"/>
    <w:rsid w:val="00083C24"/>
    <w:rsid w:val="00083D75"/>
    <w:rsid w:val="00083E6E"/>
    <w:rsid w:val="0008412D"/>
    <w:rsid w:val="00084287"/>
    <w:rsid w:val="00084403"/>
    <w:rsid w:val="00084DFC"/>
    <w:rsid w:val="0008514E"/>
    <w:rsid w:val="000852C6"/>
    <w:rsid w:val="00085333"/>
    <w:rsid w:val="00085386"/>
    <w:rsid w:val="000853B7"/>
    <w:rsid w:val="00085567"/>
    <w:rsid w:val="000857E7"/>
    <w:rsid w:val="00085AC5"/>
    <w:rsid w:val="00085BA3"/>
    <w:rsid w:val="00085BC3"/>
    <w:rsid w:val="00085E94"/>
    <w:rsid w:val="000862DB"/>
    <w:rsid w:val="0008658E"/>
    <w:rsid w:val="000869E8"/>
    <w:rsid w:val="00086CFB"/>
    <w:rsid w:val="00086EED"/>
    <w:rsid w:val="000870E8"/>
    <w:rsid w:val="00087741"/>
    <w:rsid w:val="000878E3"/>
    <w:rsid w:val="00087A35"/>
    <w:rsid w:val="00087DC1"/>
    <w:rsid w:val="00087F12"/>
    <w:rsid w:val="0009045E"/>
    <w:rsid w:val="0009059E"/>
    <w:rsid w:val="00090A30"/>
    <w:rsid w:val="00090CEB"/>
    <w:rsid w:val="00090D24"/>
    <w:rsid w:val="00090EC1"/>
    <w:rsid w:val="00091068"/>
    <w:rsid w:val="00091151"/>
    <w:rsid w:val="0009154B"/>
    <w:rsid w:val="0009169A"/>
    <w:rsid w:val="000918A0"/>
    <w:rsid w:val="00091BB3"/>
    <w:rsid w:val="00091DDD"/>
    <w:rsid w:val="00091ED4"/>
    <w:rsid w:val="000924B7"/>
    <w:rsid w:val="000927FC"/>
    <w:rsid w:val="00092C4F"/>
    <w:rsid w:val="00092CE6"/>
    <w:rsid w:val="00093548"/>
    <w:rsid w:val="000944AD"/>
    <w:rsid w:val="0009466A"/>
    <w:rsid w:val="0009474E"/>
    <w:rsid w:val="00094A60"/>
    <w:rsid w:val="00094AE0"/>
    <w:rsid w:val="00094BC6"/>
    <w:rsid w:val="00095200"/>
    <w:rsid w:val="0009520C"/>
    <w:rsid w:val="00095561"/>
    <w:rsid w:val="00096785"/>
    <w:rsid w:val="00096CCD"/>
    <w:rsid w:val="00096E04"/>
    <w:rsid w:val="00096EE4"/>
    <w:rsid w:val="0009746C"/>
    <w:rsid w:val="00097494"/>
    <w:rsid w:val="00097A40"/>
    <w:rsid w:val="000A0AD3"/>
    <w:rsid w:val="000A1227"/>
    <w:rsid w:val="000A134F"/>
    <w:rsid w:val="000A1813"/>
    <w:rsid w:val="000A1BF7"/>
    <w:rsid w:val="000A1C76"/>
    <w:rsid w:val="000A1D5F"/>
    <w:rsid w:val="000A21EF"/>
    <w:rsid w:val="000A2537"/>
    <w:rsid w:val="000A28E3"/>
    <w:rsid w:val="000A2AE3"/>
    <w:rsid w:val="000A2C43"/>
    <w:rsid w:val="000A2C83"/>
    <w:rsid w:val="000A2EBB"/>
    <w:rsid w:val="000A2FA7"/>
    <w:rsid w:val="000A3101"/>
    <w:rsid w:val="000A332D"/>
    <w:rsid w:val="000A3687"/>
    <w:rsid w:val="000A36A0"/>
    <w:rsid w:val="000A36D3"/>
    <w:rsid w:val="000A3756"/>
    <w:rsid w:val="000A4291"/>
    <w:rsid w:val="000A43D2"/>
    <w:rsid w:val="000A4594"/>
    <w:rsid w:val="000A45DC"/>
    <w:rsid w:val="000A46A6"/>
    <w:rsid w:val="000A4811"/>
    <w:rsid w:val="000A4845"/>
    <w:rsid w:val="000A4D51"/>
    <w:rsid w:val="000A527C"/>
    <w:rsid w:val="000A5BB1"/>
    <w:rsid w:val="000A5D7F"/>
    <w:rsid w:val="000A5DCD"/>
    <w:rsid w:val="000A5F74"/>
    <w:rsid w:val="000A61A7"/>
    <w:rsid w:val="000A66BA"/>
    <w:rsid w:val="000A68DD"/>
    <w:rsid w:val="000A6B4E"/>
    <w:rsid w:val="000A6B52"/>
    <w:rsid w:val="000A6D50"/>
    <w:rsid w:val="000A6FC2"/>
    <w:rsid w:val="000A7206"/>
    <w:rsid w:val="000A7281"/>
    <w:rsid w:val="000A74EE"/>
    <w:rsid w:val="000A7527"/>
    <w:rsid w:val="000A7E87"/>
    <w:rsid w:val="000B067F"/>
    <w:rsid w:val="000B08C5"/>
    <w:rsid w:val="000B0A0A"/>
    <w:rsid w:val="000B0D66"/>
    <w:rsid w:val="000B0DEA"/>
    <w:rsid w:val="000B0E96"/>
    <w:rsid w:val="000B0EE2"/>
    <w:rsid w:val="000B1026"/>
    <w:rsid w:val="000B1287"/>
    <w:rsid w:val="000B139D"/>
    <w:rsid w:val="000B22AD"/>
    <w:rsid w:val="000B22BE"/>
    <w:rsid w:val="000B257C"/>
    <w:rsid w:val="000B263A"/>
    <w:rsid w:val="000B2CD6"/>
    <w:rsid w:val="000B3223"/>
    <w:rsid w:val="000B37B9"/>
    <w:rsid w:val="000B42B0"/>
    <w:rsid w:val="000B4442"/>
    <w:rsid w:val="000B453B"/>
    <w:rsid w:val="000B471F"/>
    <w:rsid w:val="000B503D"/>
    <w:rsid w:val="000B50D9"/>
    <w:rsid w:val="000B5518"/>
    <w:rsid w:val="000B5B6F"/>
    <w:rsid w:val="000B5C96"/>
    <w:rsid w:val="000B61BA"/>
    <w:rsid w:val="000B63A5"/>
    <w:rsid w:val="000B6871"/>
    <w:rsid w:val="000B69FB"/>
    <w:rsid w:val="000B6BD4"/>
    <w:rsid w:val="000B701B"/>
    <w:rsid w:val="000B712D"/>
    <w:rsid w:val="000B7331"/>
    <w:rsid w:val="000B75F2"/>
    <w:rsid w:val="000B76F1"/>
    <w:rsid w:val="000B794F"/>
    <w:rsid w:val="000B79B3"/>
    <w:rsid w:val="000B7B90"/>
    <w:rsid w:val="000B7F9E"/>
    <w:rsid w:val="000C08CC"/>
    <w:rsid w:val="000C0F2F"/>
    <w:rsid w:val="000C1555"/>
    <w:rsid w:val="000C17F8"/>
    <w:rsid w:val="000C1AA7"/>
    <w:rsid w:val="000C1B5D"/>
    <w:rsid w:val="000C1BB1"/>
    <w:rsid w:val="000C1DAB"/>
    <w:rsid w:val="000C20E6"/>
    <w:rsid w:val="000C2218"/>
    <w:rsid w:val="000C26B0"/>
    <w:rsid w:val="000C2CE0"/>
    <w:rsid w:val="000C2E85"/>
    <w:rsid w:val="000C3179"/>
    <w:rsid w:val="000C3309"/>
    <w:rsid w:val="000C3805"/>
    <w:rsid w:val="000C3A1C"/>
    <w:rsid w:val="000C3B72"/>
    <w:rsid w:val="000C3CA2"/>
    <w:rsid w:val="000C3E18"/>
    <w:rsid w:val="000C42C2"/>
    <w:rsid w:val="000C4331"/>
    <w:rsid w:val="000C46A0"/>
    <w:rsid w:val="000C4780"/>
    <w:rsid w:val="000C4B1B"/>
    <w:rsid w:val="000C4DA6"/>
    <w:rsid w:val="000C4E4F"/>
    <w:rsid w:val="000C5F66"/>
    <w:rsid w:val="000C6011"/>
    <w:rsid w:val="000C6B7E"/>
    <w:rsid w:val="000C6F0C"/>
    <w:rsid w:val="000C749C"/>
    <w:rsid w:val="000C783C"/>
    <w:rsid w:val="000C7915"/>
    <w:rsid w:val="000C7BA8"/>
    <w:rsid w:val="000D011F"/>
    <w:rsid w:val="000D0240"/>
    <w:rsid w:val="000D02EC"/>
    <w:rsid w:val="000D04AA"/>
    <w:rsid w:val="000D065E"/>
    <w:rsid w:val="000D0865"/>
    <w:rsid w:val="000D0CBC"/>
    <w:rsid w:val="000D15DA"/>
    <w:rsid w:val="000D1764"/>
    <w:rsid w:val="000D176B"/>
    <w:rsid w:val="000D1932"/>
    <w:rsid w:val="000D198A"/>
    <w:rsid w:val="000D21BC"/>
    <w:rsid w:val="000D2527"/>
    <w:rsid w:val="000D2A90"/>
    <w:rsid w:val="000D2AF4"/>
    <w:rsid w:val="000D2F99"/>
    <w:rsid w:val="000D392D"/>
    <w:rsid w:val="000D39E6"/>
    <w:rsid w:val="000D3CE1"/>
    <w:rsid w:val="000D3E62"/>
    <w:rsid w:val="000D3F2B"/>
    <w:rsid w:val="000D449C"/>
    <w:rsid w:val="000D481E"/>
    <w:rsid w:val="000D486C"/>
    <w:rsid w:val="000D4BF4"/>
    <w:rsid w:val="000D5112"/>
    <w:rsid w:val="000D515F"/>
    <w:rsid w:val="000D535B"/>
    <w:rsid w:val="000D5663"/>
    <w:rsid w:val="000D60A0"/>
    <w:rsid w:val="000D60A5"/>
    <w:rsid w:val="000D621C"/>
    <w:rsid w:val="000D62D8"/>
    <w:rsid w:val="000D68B1"/>
    <w:rsid w:val="000D6B67"/>
    <w:rsid w:val="000D6CD4"/>
    <w:rsid w:val="000D6F71"/>
    <w:rsid w:val="000D7657"/>
    <w:rsid w:val="000D779B"/>
    <w:rsid w:val="000D7884"/>
    <w:rsid w:val="000D7B59"/>
    <w:rsid w:val="000D7F50"/>
    <w:rsid w:val="000E0716"/>
    <w:rsid w:val="000E0765"/>
    <w:rsid w:val="000E0811"/>
    <w:rsid w:val="000E099A"/>
    <w:rsid w:val="000E0DE5"/>
    <w:rsid w:val="000E1105"/>
    <w:rsid w:val="000E1421"/>
    <w:rsid w:val="000E1590"/>
    <w:rsid w:val="000E1ACA"/>
    <w:rsid w:val="000E2544"/>
    <w:rsid w:val="000E2B02"/>
    <w:rsid w:val="000E2B4E"/>
    <w:rsid w:val="000E2CBF"/>
    <w:rsid w:val="000E2F1A"/>
    <w:rsid w:val="000E3486"/>
    <w:rsid w:val="000E382C"/>
    <w:rsid w:val="000E3835"/>
    <w:rsid w:val="000E3AF1"/>
    <w:rsid w:val="000E3B84"/>
    <w:rsid w:val="000E3D5C"/>
    <w:rsid w:val="000E3E71"/>
    <w:rsid w:val="000E3FD6"/>
    <w:rsid w:val="000E40CB"/>
    <w:rsid w:val="000E4107"/>
    <w:rsid w:val="000E42EC"/>
    <w:rsid w:val="000E4596"/>
    <w:rsid w:val="000E45BB"/>
    <w:rsid w:val="000E47DB"/>
    <w:rsid w:val="000E4AAC"/>
    <w:rsid w:val="000E4C95"/>
    <w:rsid w:val="000E4EEE"/>
    <w:rsid w:val="000E50EE"/>
    <w:rsid w:val="000E52D9"/>
    <w:rsid w:val="000E55C5"/>
    <w:rsid w:val="000E632F"/>
    <w:rsid w:val="000E64B3"/>
    <w:rsid w:val="000E651E"/>
    <w:rsid w:val="000E655D"/>
    <w:rsid w:val="000E6D4D"/>
    <w:rsid w:val="000E6DBB"/>
    <w:rsid w:val="000E6EEB"/>
    <w:rsid w:val="000E728B"/>
    <w:rsid w:val="000E7675"/>
    <w:rsid w:val="000E76FE"/>
    <w:rsid w:val="000E7727"/>
    <w:rsid w:val="000E789D"/>
    <w:rsid w:val="000E7924"/>
    <w:rsid w:val="000E7A22"/>
    <w:rsid w:val="000E7AF3"/>
    <w:rsid w:val="000E7D45"/>
    <w:rsid w:val="000F00B4"/>
    <w:rsid w:val="000F02A3"/>
    <w:rsid w:val="000F034F"/>
    <w:rsid w:val="000F037B"/>
    <w:rsid w:val="000F06FF"/>
    <w:rsid w:val="000F0883"/>
    <w:rsid w:val="000F08EC"/>
    <w:rsid w:val="000F0B81"/>
    <w:rsid w:val="000F0C6A"/>
    <w:rsid w:val="000F185A"/>
    <w:rsid w:val="000F1A24"/>
    <w:rsid w:val="000F1D67"/>
    <w:rsid w:val="000F1DB3"/>
    <w:rsid w:val="000F2350"/>
    <w:rsid w:val="000F29A0"/>
    <w:rsid w:val="000F2A04"/>
    <w:rsid w:val="000F2BC2"/>
    <w:rsid w:val="000F2BFF"/>
    <w:rsid w:val="000F2DD5"/>
    <w:rsid w:val="000F2E0C"/>
    <w:rsid w:val="000F3012"/>
    <w:rsid w:val="000F354E"/>
    <w:rsid w:val="000F35AA"/>
    <w:rsid w:val="000F3686"/>
    <w:rsid w:val="000F3904"/>
    <w:rsid w:val="000F3CB5"/>
    <w:rsid w:val="000F3D15"/>
    <w:rsid w:val="000F3F76"/>
    <w:rsid w:val="000F40A0"/>
    <w:rsid w:val="000F41DB"/>
    <w:rsid w:val="000F41E8"/>
    <w:rsid w:val="000F44B6"/>
    <w:rsid w:val="000F4E68"/>
    <w:rsid w:val="000F519F"/>
    <w:rsid w:val="000F5287"/>
    <w:rsid w:val="000F5459"/>
    <w:rsid w:val="000F590D"/>
    <w:rsid w:val="000F5D01"/>
    <w:rsid w:val="000F5EEC"/>
    <w:rsid w:val="000F5F26"/>
    <w:rsid w:val="000F5FC9"/>
    <w:rsid w:val="000F63B8"/>
    <w:rsid w:val="000F64B9"/>
    <w:rsid w:val="000F681A"/>
    <w:rsid w:val="000F6AD5"/>
    <w:rsid w:val="000F6ECE"/>
    <w:rsid w:val="000F7580"/>
    <w:rsid w:val="000F7796"/>
    <w:rsid w:val="000F7D1F"/>
    <w:rsid w:val="000F7D94"/>
    <w:rsid w:val="000F7EE6"/>
    <w:rsid w:val="001003E0"/>
    <w:rsid w:val="00100733"/>
    <w:rsid w:val="00100ACB"/>
    <w:rsid w:val="00100BAD"/>
    <w:rsid w:val="00100CDF"/>
    <w:rsid w:val="00101169"/>
    <w:rsid w:val="00101761"/>
    <w:rsid w:val="00101852"/>
    <w:rsid w:val="00101B34"/>
    <w:rsid w:val="00101F0B"/>
    <w:rsid w:val="00102462"/>
    <w:rsid w:val="00102851"/>
    <w:rsid w:val="00102864"/>
    <w:rsid w:val="00102C78"/>
    <w:rsid w:val="00102E55"/>
    <w:rsid w:val="0010338A"/>
    <w:rsid w:val="00103426"/>
    <w:rsid w:val="0010391F"/>
    <w:rsid w:val="001039ED"/>
    <w:rsid w:val="00103AD0"/>
    <w:rsid w:val="00103F97"/>
    <w:rsid w:val="001041D2"/>
    <w:rsid w:val="00104297"/>
    <w:rsid w:val="001042A7"/>
    <w:rsid w:val="0010450D"/>
    <w:rsid w:val="001046F0"/>
    <w:rsid w:val="0010472F"/>
    <w:rsid w:val="00104821"/>
    <w:rsid w:val="001048D7"/>
    <w:rsid w:val="00104A17"/>
    <w:rsid w:val="00104E01"/>
    <w:rsid w:val="00104F29"/>
    <w:rsid w:val="00105484"/>
    <w:rsid w:val="00105C28"/>
    <w:rsid w:val="00105ED1"/>
    <w:rsid w:val="00106095"/>
    <w:rsid w:val="001061A3"/>
    <w:rsid w:val="001062AB"/>
    <w:rsid w:val="001062B4"/>
    <w:rsid w:val="00106378"/>
    <w:rsid w:val="00106C0F"/>
    <w:rsid w:val="00106FF6"/>
    <w:rsid w:val="00107186"/>
    <w:rsid w:val="00107268"/>
    <w:rsid w:val="001072EB"/>
    <w:rsid w:val="00107328"/>
    <w:rsid w:val="001074FF"/>
    <w:rsid w:val="0010783A"/>
    <w:rsid w:val="001078E3"/>
    <w:rsid w:val="00110268"/>
    <w:rsid w:val="001102EB"/>
    <w:rsid w:val="001104F8"/>
    <w:rsid w:val="00110736"/>
    <w:rsid w:val="0011085D"/>
    <w:rsid w:val="00110BAB"/>
    <w:rsid w:val="001112A4"/>
    <w:rsid w:val="001113A9"/>
    <w:rsid w:val="001114EE"/>
    <w:rsid w:val="00111749"/>
    <w:rsid w:val="001119E0"/>
    <w:rsid w:val="001119EB"/>
    <w:rsid w:val="00111C6B"/>
    <w:rsid w:val="00111E7B"/>
    <w:rsid w:val="001121C6"/>
    <w:rsid w:val="0011223D"/>
    <w:rsid w:val="001129DA"/>
    <w:rsid w:val="00112B6C"/>
    <w:rsid w:val="001130F9"/>
    <w:rsid w:val="001132DD"/>
    <w:rsid w:val="0011337E"/>
    <w:rsid w:val="00113649"/>
    <w:rsid w:val="0011365D"/>
    <w:rsid w:val="00113887"/>
    <w:rsid w:val="001139C2"/>
    <w:rsid w:val="00113AE6"/>
    <w:rsid w:val="00113C05"/>
    <w:rsid w:val="00114261"/>
    <w:rsid w:val="00114789"/>
    <w:rsid w:val="001147C0"/>
    <w:rsid w:val="00114FFF"/>
    <w:rsid w:val="00115119"/>
    <w:rsid w:val="00115481"/>
    <w:rsid w:val="001154BD"/>
    <w:rsid w:val="00115A82"/>
    <w:rsid w:val="00115ABC"/>
    <w:rsid w:val="00115E51"/>
    <w:rsid w:val="00115FC4"/>
    <w:rsid w:val="001166A1"/>
    <w:rsid w:val="00116874"/>
    <w:rsid w:val="00116995"/>
    <w:rsid w:val="0011713C"/>
    <w:rsid w:val="00117F2D"/>
    <w:rsid w:val="00117F51"/>
    <w:rsid w:val="00120145"/>
    <w:rsid w:val="001201B0"/>
    <w:rsid w:val="001203C8"/>
    <w:rsid w:val="001205CE"/>
    <w:rsid w:val="00120655"/>
    <w:rsid w:val="00120692"/>
    <w:rsid w:val="0012071F"/>
    <w:rsid w:val="0012095F"/>
    <w:rsid w:val="001209F2"/>
    <w:rsid w:val="00120A2C"/>
    <w:rsid w:val="00120E25"/>
    <w:rsid w:val="00120F5E"/>
    <w:rsid w:val="001214C3"/>
    <w:rsid w:val="00121708"/>
    <w:rsid w:val="00121765"/>
    <w:rsid w:val="001217BE"/>
    <w:rsid w:val="00121904"/>
    <w:rsid w:val="00121D4C"/>
    <w:rsid w:val="00121DED"/>
    <w:rsid w:val="001223EA"/>
    <w:rsid w:val="00122653"/>
    <w:rsid w:val="001227CE"/>
    <w:rsid w:val="00122B8A"/>
    <w:rsid w:val="00122DD7"/>
    <w:rsid w:val="001238A4"/>
    <w:rsid w:val="00123AB0"/>
    <w:rsid w:val="00123E92"/>
    <w:rsid w:val="0012407C"/>
    <w:rsid w:val="00124549"/>
    <w:rsid w:val="00124A13"/>
    <w:rsid w:val="001250BA"/>
    <w:rsid w:val="001252A4"/>
    <w:rsid w:val="00125673"/>
    <w:rsid w:val="001258F7"/>
    <w:rsid w:val="001259F9"/>
    <w:rsid w:val="00125CF2"/>
    <w:rsid w:val="0012633F"/>
    <w:rsid w:val="00126654"/>
    <w:rsid w:val="00126711"/>
    <w:rsid w:val="00127099"/>
    <w:rsid w:val="001278E7"/>
    <w:rsid w:val="00127CF3"/>
    <w:rsid w:val="00127DB9"/>
    <w:rsid w:val="00130118"/>
    <w:rsid w:val="0013074E"/>
    <w:rsid w:val="00130B0B"/>
    <w:rsid w:val="001312B8"/>
    <w:rsid w:val="00131417"/>
    <w:rsid w:val="00131472"/>
    <w:rsid w:val="001319A9"/>
    <w:rsid w:val="00132952"/>
    <w:rsid w:val="001329F4"/>
    <w:rsid w:val="00132BC0"/>
    <w:rsid w:val="00132CE4"/>
    <w:rsid w:val="0013316C"/>
    <w:rsid w:val="001332D7"/>
    <w:rsid w:val="001332F5"/>
    <w:rsid w:val="001333C0"/>
    <w:rsid w:val="00133515"/>
    <w:rsid w:val="00133655"/>
    <w:rsid w:val="00133A96"/>
    <w:rsid w:val="00133B53"/>
    <w:rsid w:val="0013419A"/>
    <w:rsid w:val="001342A5"/>
    <w:rsid w:val="00134651"/>
    <w:rsid w:val="0013471D"/>
    <w:rsid w:val="0013475B"/>
    <w:rsid w:val="00134A80"/>
    <w:rsid w:val="001350AA"/>
    <w:rsid w:val="0013520B"/>
    <w:rsid w:val="001352AB"/>
    <w:rsid w:val="00135C85"/>
    <w:rsid w:val="00135CB1"/>
    <w:rsid w:val="00135ED1"/>
    <w:rsid w:val="00135FB1"/>
    <w:rsid w:val="00135FB4"/>
    <w:rsid w:val="00135FEC"/>
    <w:rsid w:val="00136037"/>
    <w:rsid w:val="00136625"/>
    <w:rsid w:val="00136D50"/>
    <w:rsid w:val="00136E80"/>
    <w:rsid w:val="00136E99"/>
    <w:rsid w:val="00137392"/>
    <w:rsid w:val="00137C13"/>
    <w:rsid w:val="00137F0A"/>
    <w:rsid w:val="0014004F"/>
    <w:rsid w:val="0014043E"/>
    <w:rsid w:val="00140ABF"/>
    <w:rsid w:val="00140CCD"/>
    <w:rsid w:val="0014108C"/>
    <w:rsid w:val="0014123A"/>
    <w:rsid w:val="001413CF"/>
    <w:rsid w:val="00141BAA"/>
    <w:rsid w:val="00141F56"/>
    <w:rsid w:val="0014244B"/>
    <w:rsid w:val="001427B7"/>
    <w:rsid w:val="00143423"/>
    <w:rsid w:val="001434CC"/>
    <w:rsid w:val="0014382F"/>
    <w:rsid w:val="00143955"/>
    <w:rsid w:val="00143A6F"/>
    <w:rsid w:val="00143E94"/>
    <w:rsid w:val="001444E2"/>
    <w:rsid w:val="00144B07"/>
    <w:rsid w:val="00144BFD"/>
    <w:rsid w:val="0014531E"/>
    <w:rsid w:val="00145428"/>
    <w:rsid w:val="00145AF1"/>
    <w:rsid w:val="00145B44"/>
    <w:rsid w:val="00145EB2"/>
    <w:rsid w:val="00145FEF"/>
    <w:rsid w:val="00146477"/>
    <w:rsid w:val="00146526"/>
    <w:rsid w:val="001468CE"/>
    <w:rsid w:val="00146947"/>
    <w:rsid w:val="00146EBA"/>
    <w:rsid w:val="00146F93"/>
    <w:rsid w:val="00147ACB"/>
    <w:rsid w:val="00147E10"/>
    <w:rsid w:val="001501D4"/>
    <w:rsid w:val="00150563"/>
    <w:rsid w:val="00150A7B"/>
    <w:rsid w:val="00150CCD"/>
    <w:rsid w:val="00150D2B"/>
    <w:rsid w:val="00150DC9"/>
    <w:rsid w:val="00150DF1"/>
    <w:rsid w:val="00150F05"/>
    <w:rsid w:val="00150F74"/>
    <w:rsid w:val="0015102D"/>
    <w:rsid w:val="00151212"/>
    <w:rsid w:val="00151213"/>
    <w:rsid w:val="00151B57"/>
    <w:rsid w:val="001520CD"/>
    <w:rsid w:val="00152231"/>
    <w:rsid w:val="00152563"/>
    <w:rsid w:val="00152A36"/>
    <w:rsid w:val="00152C31"/>
    <w:rsid w:val="00152F5B"/>
    <w:rsid w:val="0015308A"/>
    <w:rsid w:val="0015346D"/>
    <w:rsid w:val="00153726"/>
    <w:rsid w:val="00153BFB"/>
    <w:rsid w:val="00153F1A"/>
    <w:rsid w:val="00154196"/>
    <w:rsid w:val="001541B2"/>
    <w:rsid w:val="001542A3"/>
    <w:rsid w:val="001543DA"/>
    <w:rsid w:val="00154664"/>
    <w:rsid w:val="001546A0"/>
    <w:rsid w:val="00154A07"/>
    <w:rsid w:val="00154D1C"/>
    <w:rsid w:val="00154D39"/>
    <w:rsid w:val="00155633"/>
    <w:rsid w:val="0015605C"/>
    <w:rsid w:val="00156135"/>
    <w:rsid w:val="00156460"/>
    <w:rsid w:val="00156810"/>
    <w:rsid w:val="00157080"/>
    <w:rsid w:val="001572BB"/>
    <w:rsid w:val="0015735D"/>
    <w:rsid w:val="001575D0"/>
    <w:rsid w:val="00157A0A"/>
    <w:rsid w:val="001603C7"/>
    <w:rsid w:val="00160560"/>
    <w:rsid w:val="00160CF1"/>
    <w:rsid w:val="00160D8E"/>
    <w:rsid w:val="00160DAB"/>
    <w:rsid w:val="00161197"/>
    <w:rsid w:val="00161A09"/>
    <w:rsid w:val="00161BA0"/>
    <w:rsid w:val="00161E96"/>
    <w:rsid w:val="00162169"/>
    <w:rsid w:val="001621D4"/>
    <w:rsid w:val="001624A9"/>
    <w:rsid w:val="0016250C"/>
    <w:rsid w:val="00162543"/>
    <w:rsid w:val="001625DC"/>
    <w:rsid w:val="00162AD9"/>
    <w:rsid w:val="00162B92"/>
    <w:rsid w:val="00162C6D"/>
    <w:rsid w:val="00162D76"/>
    <w:rsid w:val="00162EA9"/>
    <w:rsid w:val="00162F81"/>
    <w:rsid w:val="001633E4"/>
    <w:rsid w:val="0016376B"/>
    <w:rsid w:val="00163867"/>
    <w:rsid w:val="001639F4"/>
    <w:rsid w:val="001641B6"/>
    <w:rsid w:val="0016468B"/>
    <w:rsid w:val="00164761"/>
    <w:rsid w:val="00164C95"/>
    <w:rsid w:val="00164CBE"/>
    <w:rsid w:val="00165048"/>
    <w:rsid w:val="00165417"/>
    <w:rsid w:val="00165997"/>
    <w:rsid w:val="00165DAA"/>
    <w:rsid w:val="00165F3D"/>
    <w:rsid w:val="0016621E"/>
    <w:rsid w:val="001663AF"/>
    <w:rsid w:val="00166CFD"/>
    <w:rsid w:val="00166E08"/>
    <w:rsid w:val="001672DD"/>
    <w:rsid w:val="00167307"/>
    <w:rsid w:val="0016765D"/>
    <w:rsid w:val="001677C4"/>
    <w:rsid w:val="00170C14"/>
    <w:rsid w:val="00170DEF"/>
    <w:rsid w:val="001711A4"/>
    <w:rsid w:val="00171510"/>
    <w:rsid w:val="001716F9"/>
    <w:rsid w:val="0017175F"/>
    <w:rsid w:val="00171A94"/>
    <w:rsid w:val="0017228B"/>
    <w:rsid w:val="001723CA"/>
    <w:rsid w:val="00172622"/>
    <w:rsid w:val="00173050"/>
    <w:rsid w:val="00173363"/>
    <w:rsid w:val="00173399"/>
    <w:rsid w:val="001733E0"/>
    <w:rsid w:val="001734BC"/>
    <w:rsid w:val="001742D2"/>
    <w:rsid w:val="001744D2"/>
    <w:rsid w:val="001748F0"/>
    <w:rsid w:val="00174B40"/>
    <w:rsid w:val="001751C8"/>
    <w:rsid w:val="0017544B"/>
    <w:rsid w:val="0017551C"/>
    <w:rsid w:val="00175951"/>
    <w:rsid w:val="001759AE"/>
    <w:rsid w:val="00175A73"/>
    <w:rsid w:val="001760C6"/>
    <w:rsid w:val="00176427"/>
    <w:rsid w:val="0017651E"/>
    <w:rsid w:val="00176621"/>
    <w:rsid w:val="0017680A"/>
    <w:rsid w:val="00176AFD"/>
    <w:rsid w:val="00176C37"/>
    <w:rsid w:val="001770C5"/>
    <w:rsid w:val="001774F7"/>
    <w:rsid w:val="0017750B"/>
    <w:rsid w:val="00177757"/>
    <w:rsid w:val="00177DFE"/>
    <w:rsid w:val="00177E2B"/>
    <w:rsid w:val="00180166"/>
    <w:rsid w:val="0018021A"/>
    <w:rsid w:val="0018064B"/>
    <w:rsid w:val="00180733"/>
    <w:rsid w:val="00180A07"/>
    <w:rsid w:val="00180DB3"/>
    <w:rsid w:val="00180DC2"/>
    <w:rsid w:val="00180F37"/>
    <w:rsid w:val="001810F0"/>
    <w:rsid w:val="00181352"/>
    <w:rsid w:val="001818D8"/>
    <w:rsid w:val="00181995"/>
    <w:rsid w:val="00181E17"/>
    <w:rsid w:val="0018246E"/>
    <w:rsid w:val="00182A76"/>
    <w:rsid w:val="00182E6C"/>
    <w:rsid w:val="0018312D"/>
    <w:rsid w:val="00183160"/>
    <w:rsid w:val="00183498"/>
    <w:rsid w:val="0018364F"/>
    <w:rsid w:val="00183684"/>
    <w:rsid w:val="00183BA5"/>
    <w:rsid w:val="00183F62"/>
    <w:rsid w:val="0018447C"/>
    <w:rsid w:val="00184608"/>
    <w:rsid w:val="00184A5B"/>
    <w:rsid w:val="00185718"/>
    <w:rsid w:val="0018590E"/>
    <w:rsid w:val="00185E9B"/>
    <w:rsid w:val="00185F0B"/>
    <w:rsid w:val="00186344"/>
    <w:rsid w:val="001865B6"/>
    <w:rsid w:val="0018661C"/>
    <w:rsid w:val="001868E7"/>
    <w:rsid w:val="00186A6B"/>
    <w:rsid w:val="00186A6E"/>
    <w:rsid w:val="0018717D"/>
    <w:rsid w:val="0018731A"/>
    <w:rsid w:val="00187435"/>
    <w:rsid w:val="00187819"/>
    <w:rsid w:val="00187893"/>
    <w:rsid w:val="00187949"/>
    <w:rsid w:val="00187C83"/>
    <w:rsid w:val="00190121"/>
    <w:rsid w:val="00190567"/>
    <w:rsid w:val="00190799"/>
    <w:rsid w:val="001907A0"/>
    <w:rsid w:val="001907A8"/>
    <w:rsid w:val="0019098F"/>
    <w:rsid w:val="00190B9C"/>
    <w:rsid w:val="00190F04"/>
    <w:rsid w:val="00191931"/>
    <w:rsid w:val="00191C3F"/>
    <w:rsid w:val="00192345"/>
    <w:rsid w:val="0019252A"/>
    <w:rsid w:val="00192A2B"/>
    <w:rsid w:val="00192A96"/>
    <w:rsid w:val="00192C5F"/>
    <w:rsid w:val="00192C7D"/>
    <w:rsid w:val="00193827"/>
    <w:rsid w:val="00193A4A"/>
    <w:rsid w:val="00193E55"/>
    <w:rsid w:val="00194014"/>
    <w:rsid w:val="00194204"/>
    <w:rsid w:val="00194254"/>
    <w:rsid w:val="00194894"/>
    <w:rsid w:val="0019497A"/>
    <w:rsid w:val="00194B2C"/>
    <w:rsid w:val="00194D41"/>
    <w:rsid w:val="00194D86"/>
    <w:rsid w:val="00195046"/>
    <w:rsid w:val="0019529E"/>
    <w:rsid w:val="00195BB8"/>
    <w:rsid w:val="00195D4C"/>
    <w:rsid w:val="00195D72"/>
    <w:rsid w:val="00195E21"/>
    <w:rsid w:val="00195F78"/>
    <w:rsid w:val="00195F82"/>
    <w:rsid w:val="0019611A"/>
    <w:rsid w:val="001963AF"/>
    <w:rsid w:val="001968E9"/>
    <w:rsid w:val="00196A3C"/>
    <w:rsid w:val="00196BB8"/>
    <w:rsid w:val="00196C4E"/>
    <w:rsid w:val="00196C93"/>
    <w:rsid w:val="001976C4"/>
    <w:rsid w:val="00197851"/>
    <w:rsid w:val="001A021A"/>
    <w:rsid w:val="001A0241"/>
    <w:rsid w:val="001A08E2"/>
    <w:rsid w:val="001A0DEF"/>
    <w:rsid w:val="001A105D"/>
    <w:rsid w:val="001A1221"/>
    <w:rsid w:val="001A17C8"/>
    <w:rsid w:val="001A1D55"/>
    <w:rsid w:val="001A1EC4"/>
    <w:rsid w:val="001A1FA2"/>
    <w:rsid w:val="001A1FC5"/>
    <w:rsid w:val="001A2903"/>
    <w:rsid w:val="001A2AB2"/>
    <w:rsid w:val="001A2C48"/>
    <w:rsid w:val="001A2DA3"/>
    <w:rsid w:val="001A2E99"/>
    <w:rsid w:val="001A2F79"/>
    <w:rsid w:val="001A312D"/>
    <w:rsid w:val="001A37A3"/>
    <w:rsid w:val="001A3A74"/>
    <w:rsid w:val="001A3B1E"/>
    <w:rsid w:val="001A3D7B"/>
    <w:rsid w:val="001A4634"/>
    <w:rsid w:val="001A47AD"/>
    <w:rsid w:val="001A4A03"/>
    <w:rsid w:val="001A4C5A"/>
    <w:rsid w:val="001A5217"/>
    <w:rsid w:val="001A5B90"/>
    <w:rsid w:val="001A5D21"/>
    <w:rsid w:val="001A64FC"/>
    <w:rsid w:val="001A6F4D"/>
    <w:rsid w:val="001A71BF"/>
    <w:rsid w:val="001A7245"/>
    <w:rsid w:val="001A79AE"/>
    <w:rsid w:val="001A79FD"/>
    <w:rsid w:val="001A7CA6"/>
    <w:rsid w:val="001A7D7D"/>
    <w:rsid w:val="001B0081"/>
    <w:rsid w:val="001B0087"/>
    <w:rsid w:val="001B0184"/>
    <w:rsid w:val="001B0407"/>
    <w:rsid w:val="001B0E8F"/>
    <w:rsid w:val="001B100F"/>
    <w:rsid w:val="001B1203"/>
    <w:rsid w:val="001B162E"/>
    <w:rsid w:val="001B1937"/>
    <w:rsid w:val="001B1FA0"/>
    <w:rsid w:val="001B20ED"/>
    <w:rsid w:val="001B2195"/>
    <w:rsid w:val="001B21B8"/>
    <w:rsid w:val="001B22E4"/>
    <w:rsid w:val="001B2433"/>
    <w:rsid w:val="001B25FB"/>
    <w:rsid w:val="001B295A"/>
    <w:rsid w:val="001B2B24"/>
    <w:rsid w:val="001B2FB1"/>
    <w:rsid w:val="001B327D"/>
    <w:rsid w:val="001B33B9"/>
    <w:rsid w:val="001B3596"/>
    <w:rsid w:val="001B3942"/>
    <w:rsid w:val="001B3B0D"/>
    <w:rsid w:val="001B3B78"/>
    <w:rsid w:val="001B3B9F"/>
    <w:rsid w:val="001B42A9"/>
    <w:rsid w:val="001B43E3"/>
    <w:rsid w:val="001B458B"/>
    <w:rsid w:val="001B4749"/>
    <w:rsid w:val="001B47A2"/>
    <w:rsid w:val="001B4908"/>
    <w:rsid w:val="001B4954"/>
    <w:rsid w:val="001B4D9D"/>
    <w:rsid w:val="001B5337"/>
    <w:rsid w:val="001B572E"/>
    <w:rsid w:val="001B59F1"/>
    <w:rsid w:val="001B5D29"/>
    <w:rsid w:val="001B5F72"/>
    <w:rsid w:val="001B6017"/>
    <w:rsid w:val="001B60CA"/>
    <w:rsid w:val="001B64BC"/>
    <w:rsid w:val="001B6A8A"/>
    <w:rsid w:val="001B6B66"/>
    <w:rsid w:val="001B736F"/>
    <w:rsid w:val="001B740C"/>
    <w:rsid w:val="001B743D"/>
    <w:rsid w:val="001B76A0"/>
    <w:rsid w:val="001B781F"/>
    <w:rsid w:val="001B7AA3"/>
    <w:rsid w:val="001B7AB7"/>
    <w:rsid w:val="001B7E5A"/>
    <w:rsid w:val="001C0309"/>
    <w:rsid w:val="001C07D0"/>
    <w:rsid w:val="001C136D"/>
    <w:rsid w:val="001C13B3"/>
    <w:rsid w:val="001C15C6"/>
    <w:rsid w:val="001C207A"/>
    <w:rsid w:val="001C2241"/>
    <w:rsid w:val="001C26F9"/>
    <w:rsid w:val="001C2744"/>
    <w:rsid w:val="001C2AA6"/>
    <w:rsid w:val="001C2CEE"/>
    <w:rsid w:val="001C30FB"/>
    <w:rsid w:val="001C3853"/>
    <w:rsid w:val="001C3B7D"/>
    <w:rsid w:val="001C3F71"/>
    <w:rsid w:val="001C3FD1"/>
    <w:rsid w:val="001C4065"/>
    <w:rsid w:val="001C40C0"/>
    <w:rsid w:val="001C40E7"/>
    <w:rsid w:val="001C40FF"/>
    <w:rsid w:val="001C4637"/>
    <w:rsid w:val="001C4889"/>
    <w:rsid w:val="001C48C7"/>
    <w:rsid w:val="001C4B6C"/>
    <w:rsid w:val="001C5087"/>
    <w:rsid w:val="001C5564"/>
    <w:rsid w:val="001C5E0B"/>
    <w:rsid w:val="001C62A0"/>
    <w:rsid w:val="001C62D6"/>
    <w:rsid w:val="001C635D"/>
    <w:rsid w:val="001C6AED"/>
    <w:rsid w:val="001C6D1B"/>
    <w:rsid w:val="001C708D"/>
    <w:rsid w:val="001C729F"/>
    <w:rsid w:val="001C7CA5"/>
    <w:rsid w:val="001C7E31"/>
    <w:rsid w:val="001D00CE"/>
    <w:rsid w:val="001D0328"/>
    <w:rsid w:val="001D0365"/>
    <w:rsid w:val="001D03D7"/>
    <w:rsid w:val="001D05A4"/>
    <w:rsid w:val="001D068A"/>
    <w:rsid w:val="001D06D6"/>
    <w:rsid w:val="001D081A"/>
    <w:rsid w:val="001D0A3F"/>
    <w:rsid w:val="001D0A61"/>
    <w:rsid w:val="001D0DB5"/>
    <w:rsid w:val="001D0EF0"/>
    <w:rsid w:val="001D0FD9"/>
    <w:rsid w:val="001D10C8"/>
    <w:rsid w:val="001D1119"/>
    <w:rsid w:val="001D141D"/>
    <w:rsid w:val="001D14BB"/>
    <w:rsid w:val="001D1831"/>
    <w:rsid w:val="001D192E"/>
    <w:rsid w:val="001D1D39"/>
    <w:rsid w:val="001D1EDD"/>
    <w:rsid w:val="001D1FFE"/>
    <w:rsid w:val="001D2611"/>
    <w:rsid w:val="001D26EC"/>
    <w:rsid w:val="001D27B8"/>
    <w:rsid w:val="001D2C49"/>
    <w:rsid w:val="001D33FA"/>
    <w:rsid w:val="001D3C22"/>
    <w:rsid w:val="001D3CE4"/>
    <w:rsid w:val="001D3DDA"/>
    <w:rsid w:val="001D43CF"/>
    <w:rsid w:val="001D46FF"/>
    <w:rsid w:val="001D4793"/>
    <w:rsid w:val="001D4FD6"/>
    <w:rsid w:val="001D5020"/>
    <w:rsid w:val="001D50B0"/>
    <w:rsid w:val="001D534C"/>
    <w:rsid w:val="001D5B77"/>
    <w:rsid w:val="001D5BA3"/>
    <w:rsid w:val="001D5E1D"/>
    <w:rsid w:val="001D5E53"/>
    <w:rsid w:val="001D5EF6"/>
    <w:rsid w:val="001D61A4"/>
    <w:rsid w:val="001D659B"/>
    <w:rsid w:val="001D70A4"/>
    <w:rsid w:val="001D70E2"/>
    <w:rsid w:val="001D7BD4"/>
    <w:rsid w:val="001E0379"/>
    <w:rsid w:val="001E0740"/>
    <w:rsid w:val="001E0803"/>
    <w:rsid w:val="001E091D"/>
    <w:rsid w:val="001E0C3E"/>
    <w:rsid w:val="001E0D63"/>
    <w:rsid w:val="001E12FD"/>
    <w:rsid w:val="001E1318"/>
    <w:rsid w:val="001E1964"/>
    <w:rsid w:val="001E1D6B"/>
    <w:rsid w:val="001E1DA5"/>
    <w:rsid w:val="001E1E7C"/>
    <w:rsid w:val="001E1F84"/>
    <w:rsid w:val="001E2058"/>
    <w:rsid w:val="001E264F"/>
    <w:rsid w:val="001E265F"/>
    <w:rsid w:val="001E2D2B"/>
    <w:rsid w:val="001E304C"/>
    <w:rsid w:val="001E3376"/>
    <w:rsid w:val="001E3614"/>
    <w:rsid w:val="001E366F"/>
    <w:rsid w:val="001E3785"/>
    <w:rsid w:val="001E3A7A"/>
    <w:rsid w:val="001E3BF8"/>
    <w:rsid w:val="001E4065"/>
    <w:rsid w:val="001E4394"/>
    <w:rsid w:val="001E4507"/>
    <w:rsid w:val="001E4E4B"/>
    <w:rsid w:val="001E4FAD"/>
    <w:rsid w:val="001E52B0"/>
    <w:rsid w:val="001E5E48"/>
    <w:rsid w:val="001E5EA4"/>
    <w:rsid w:val="001E6024"/>
    <w:rsid w:val="001E60B0"/>
    <w:rsid w:val="001E62E7"/>
    <w:rsid w:val="001E63FF"/>
    <w:rsid w:val="001E6508"/>
    <w:rsid w:val="001E6D08"/>
    <w:rsid w:val="001E7759"/>
    <w:rsid w:val="001E789A"/>
    <w:rsid w:val="001E793B"/>
    <w:rsid w:val="001F0B47"/>
    <w:rsid w:val="001F14B4"/>
    <w:rsid w:val="001F14E2"/>
    <w:rsid w:val="001F1F5A"/>
    <w:rsid w:val="001F2948"/>
    <w:rsid w:val="001F2ABC"/>
    <w:rsid w:val="001F2C0D"/>
    <w:rsid w:val="001F2E15"/>
    <w:rsid w:val="001F2FD4"/>
    <w:rsid w:val="001F394B"/>
    <w:rsid w:val="001F3A7E"/>
    <w:rsid w:val="001F3B6D"/>
    <w:rsid w:val="001F3BCE"/>
    <w:rsid w:val="001F3E0C"/>
    <w:rsid w:val="001F3FD5"/>
    <w:rsid w:val="001F4090"/>
    <w:rsid w:val="001F4295"/>
    <w:rsid w:val="001F456B"/>
    <w:rsid w:val="001F4658"/>
    <w:rsid w:val="001F4E70"/>
    <w:rsid w:val="001F50DA"/>
    <w:rsid w:val="001F519C"/>
    <w:rsid w:val="001F551F"/>
    <w:rsid w:val="001F5B83"/>
    <w:rsid w:val="001F5C9A"/>
    <w:rsid w:val="001F5D27"/>
    <w:rsid w:val="001F5D69"/>
    <w:rsid w:val="001F701C"/>
    <w:rsid w:val="001F752C"/>
    <w:rsid w:val="001F7541"/>
    <w:rsid w:val="001F765B"/>
    <w:rsid w:val="001F775B"/>
    <w:rsid w:val="001F7BD1"/>
    <w:rsid w:val="001F7BE9"/>
    <w:rsid w:val="001F7F8B"/>
    <w:rsid w:val="0020013F"/>
    <w:rsid w:val="0020044E"/>
    <w:rsid w:val="002005CF"/>
    <w:rsid w:val="00200890"/>
    <w:rsid w:val="00200CE1"/>
    <w:rsid w:val="00200CFE"/>
    <w:rsid w:val="00200EAB"/>
    <w:rsid w:val="00200FAC"/>
    <w:rsid w:val="0020107C"/>
    <w:rsid w:val="0020111D"/>
    <w:rsid w:val="0020113A"/>
    <w:rsid w:val="002015BE"/>
    <w:rsid w:val="00201749"/>
    <w:rsid w:val="00202047"/>
    <w:rsid w:val="00202346"/>
    <w:rsid w:val="0020244A"/>
    <w:rsid w:val="00202900"/>
    <w:rsid w:val="00202AAE"/>
    <w:rsid w:val="00203117"/>
    <w:rsid w:val="00203E59"/>
    <w:rsid w:val="00203FF5"/>
    <w:rsid w:val="0020419F"/>
    <w:rsid w:val="00204BD2"/>
    <w:rsid w:val="00204F88"/>
    <w:rsid w:val="00205253"/>
    <w:rsid w:val="002056E4"/>
    <w:rsid w:val="00205ECF"/>
    <w:rsid w:val="00205F68"/>
    <w:rsid w:val="00206173"/>
    <w:rsid w:val="002064B4"/>
    <w:rsid w:val="00206EE2"/>
    <w:rsid w:val="00206F3D"/>
    <w:rsid w:val="00207080"/>
    <w:rsid w:val="002071FD"/>
    <w:rsid w:val="00207836"/>
    <w:rsid w:val="00207A83"/>
    <w:rsid w:val="00207EA3"/>
    <w:rsid w:val="00207F2F"/>
    <w:rsid w:val="00207FF3"/>
    <w:rsid w:val="002105A7"/>
    <w:rsid w:val="002105FD"/>
    <w:rsid w:val="00210694"/>
    <w:rsid w:val="00210A64"/>
    <w:rsid w:val="00210EE0"/>
    <w:rsid w:val="00210FE7"/>
    <w:rsid w:val="002110E6"/>
    <w:rsid w:val="00211343"/>
    <w:rsid w:val="00211410"/>
    <w:rsid w:val="00211680"/>
    <w:rsid w:val="00211B44"/>
    <w:rsid w:val="00211D63"/>
    <w:rsid w:val="00211E85"/>
    <w:rsid w:val="002123F8"/>
    <w:rsid w:val="0021246D"/>
    <w:rsid w:val="0021290B"/>
    <w:rsid w:val="00212AC3"/>
    <w:rsid w:val="00212C32"/>
    <w:rsid w:val="00212D3F"/>
    <w:rsid w:val="00212ECE"/>
    <w:rsid w:val="0021332C"/>
    <w:rsid w:val="00213EA3"/>
    <w:rsid w:val="0021457F"/>
    <w:rsid w:val="00214631"/>
    <w:rsid w:val="00214DA6"/>
    <w:rsid w:val="00214E7F"/>
    <w:rsid w:val="0021521E"/>
    <w:rsid w:val="002152B7"/>
    <w:rsid w:val="00215432"/>
    <w:rsid w:val="00215527"/>
    <w:rsid w:val="002158CC"/>
    <w:rsid w:val="00215DE5"/>
    <w:rsid w:val="002163C1"/>
    <w:rsid w:val="002163C7"/>
    <w:rsid w:val="0021689D"/>
    <w:rsid w:val="00216929"/>
    <w:rsid w:val="00216C80"/>
    <w:rsid w:val="00216CA2"/>
    <w:rsid w:val="00216E08"/>
    <w:rsid w:val="0021744F"/>
    <w:rsid w:val="00217969"/>
    <w:rsid w:val="002179AE"/>
    <w:rsid w:val="002179E6"/>
    <w:rsid w:val="00217CF7"/>
    <w:rsid w:val="002203DF"/>
    <w:rsid w:val="0022055C"/>
    <w:rsid w:val="002206F3"/>
    <w:rsid w:val="00220729"/>
    <w:rsid w:val="002208D5"/>
    <w:rsid w:val="002208EC"/>
    <w:rsid w:val="00220988"/>
    <w:rsid w:val="00220F8B"/>
    <w:rsid w:val="0022103D"/>
    <w:rsid w:val="002211E0"/>
    <w:rsid w:val="0022141B"/>
    <w:rsid w:val="00221881"/>
    <w:rsid w:val="00222185"/>
    <w:rsid w:val="00222508"/>
    <w:rsid w:val="002225A0"/>
    <w:rsid w:val="00222BC2"/>
    <w:rsid w:val="00222F60"/>
    <w:rsid w:val="00223090"/>
    <w:rsid w:val="00223A93"/>
    <w:rsid w:val="00223AC4"/>
    <w:rsid w:val="00223CCF"/>
    <w:rsid w:val="0022472D"/>
    <w:rsid w:val="00224BD6"/>
    <w:rsid w:val="00224E47"/>
    <w:rsid w:val="00224E7D"/>
    <w:rsid w:val="00224F36"/>
    <w:rsid w:val="0022552B"/>
    <w:rsid w:val="00225571"/>
    <w:rsid w:val="00225B82"/>
    <w:rsid w:val="00225C35"/>
    <w:rsid w:val="00225C8A"/>
    <w:rsid w:val="00225F29"/>
    <w:rsid w:val="002260A5"/>
    <w:rsid w:val="0022667F"/>
    <w:rsid w:val="002266B4"/>
    <w:rsid w:val="0022692C"/>
    <w:rsid w:val="00226AB4"/>
    <w:rsid w:val="002277D5"/>
    <w:rsid w:val="00227831"/>
    <w:rsid w:val="00227896"/>
    <w:rsid w:val="002278CF"/>
    <w:rsid w:val="002278F4"/>
    <w:rsid w:val="002300B3"/>
    <w:rsid w:val="0023047E"/>
    <w:rsid w:val="00230B90"/>
    <w:rsid w:val="00230C06"/>
    <w:rsid w:val="00230DBA"/>
    <w:rsid w:val="0023174E"/>
    <w:rsid w:val="00231993"/>
    <w:rsid w:val="00231B29"/>
    <w:rsid w:val="002320D2"/>
    <w:rsid w:val="00232356"/>
    <w:rsid w:val="00232630"/>
    <w:rsid w:val="00232641"/>
    <w:rsid w:val="00232903"/>
    <w:rsid w:val="00232BFE"/>
    <w:rsid w:val="00232FB2"/>
    <w:rsid w:val="00233357"/>
    <w:rsid w:val="00233459"/>
    <w:rsid w:val="0023350A"/>
    <w:rsid w:val="0023376F"/>
    <w:rsid w:val="002339A9"/>
    <w:rsid w:val="00233E4B"/>
    <w:rsid w:val="002342AF"/>
    <w:rsid w:val="00234AA4"/>
    <w:rsid w:val="00234DF9"/>
    <w:rsid w:val="00235401"/>
    <w:rsid w:val="00235726"/>
    <w:rsid w:val="00235929"/>
    <w:rsid w:val="00235A6E"/>
    <w:rsid w:val="00235FFE"/>
    <w:rsid w:val="0023605C"/>
    <w:rsid w:val="002360FF"/>
    <w:rsid w:val="002363C1"/>
    <w:rsid w:val="00236501"/>
    <w:rsid w:val="0023683E"/>
    <w:rsid w:val="00236A3F"/>
    <w:rsid w:val="00236B38"/>
    <w:rsid w:val="00236CBA"/>
    <w:rsid w:val="002371AE"/>
    <w:rsid w:val="0023773F"/>
    <w:rsid w:val="00237E76"/>
    <w:rsid w:val="00237F5A"/>
    <w:rsid w:val="002401C0"/>
    <w:rsid w:val="002403BC"/>
    <w:rsid w:val="0024066F"/>
    <w:rsid w:val="00240AB4"/>
    <w:rsid w:val="00240B35"/>
    <w:rsid w:val="00240BF2"/>
    <w:rsid w:val="00240C4B"/>
    <w:rsid w:val="00241592"/>
    <w:rsid w:val="00241979"/>
    <w:rsid w:val="002423AB"/>
    <w:rsid w:val="00242612"/>
    <w:rsid w:val="0024273A"/>
    <w:rsid w:val="0024297E"/>
    <w:rsid w:val="00243060"/>
    <w:rsid w:val="002435AB"/>
    <w:rsid w:val="00243B42"/>
    <w:rsid w:val="00243B7A"/>
    <w:rsid w:val="00243C7C"/>
    <w:rsid w:val="00243FBC"/>
    <w:rsid w:val="00245741"/>
    <w:rsid w:val="002458DB"/>
    <w:rsid w:val="0024599C"/>
    <w:rsid w:val="00245B74"/>
    <w:rsid w:val="00245E43"/>
    <w:rsid w:val="00245ED0"/>
    <w:rsid w:val="002461A8"/>
    <w:rsid w:val="0024629E"/>
    <w:rsid w:val="0024633C"/>
    <w:rsid w:val="0024651E"/>
    <w:rsid w:val="00246F68"/>
    <w:rsid w:val="002473A2"/>
    <w:rsid w:val="002474AB"/>
    <w:rsid w:val="00247525"/>
    <w:rsid w:val="002476CF"/>
    <w:rsid w:val="00247726"/>
    <w:rsid w:val="00247A2F"/>
    <w:rsid w:val="00247AD9"/>
    <w:rsid w:val="00247B18"/>
    <w:rsid w:val="00247CCB"/>
    <w:rsid w:val="00247E42"/>
    <w:rsid w:val="00247E55"/>
    <w:rsid w:val="002500DD"/>
    <w:rsid w:val="002502EC"/>
    <w:rsid w:val="002503FB"/>
    <w:rsid w:val="00250499"/>
    <w:rsid w:val="00250D7C"/>
    <w:rsid w:val="0025102E"/>
    <w:rsid w:val="0025105E"/>
    <w:rsid w:val="002513E4"/>
    <w:rsid w:val="002513EC"/>
    <w:rsid w:val="00251AE5"/>
    <w:rsid w:val="00251DE4"/>
    <w:rsid w:val="00251EAE"/>
    <w:rsid w:val="002525A7"/>
    <w:rsid w:val="002528F4"/>
    <w:rsid w:val="00252DF1"/>
    <w:rsid w:val="00252E27"/>
    <w:rsid w:val="00252E46"/>
    <w:rsid w:val="00253013"/>
    <w:rsid w:val="00253213"/>
    <w:rsid w:val="002533EA"/>
    <w:rsid w:val="00253F7A"/>
    <w:rsid w:val="002545C2"/>
    <w:rsid w:val="002546E5"/>
    <w:rsid w:val="00254A58"/>
    <w:rsid w:val="00254B3B"/>
    <w:rsid w:val="00254DF9"/>
    <w:rsid w:val="002558AF"/>
    <w:rsid w:val="002558ED"/>
    <w:rsid w:val="00256230"/>
    <w:rsid w:val="00256303"/>
    <w:rsid w:val="00256345"/>
    <w:rsid w:val="0025662D"/>
    <w:rsid w:val="002566F5"/>
    <w:rsid w:val="0025674A"/>
    <w:rsid w:val="00256965"/>
    <w:rsid w:val="00256A25"/>
    <w:rsid w:val="00256D2D"/>
    <w:rsid w:val="00256FA9"/>
    <w:rsid w:val="002571CC"/>
    <w:rsid w:val="00257753"/>
    <w:rsid w:val="00257BEE"/>
    <w:rsid w:val="00257EDF"/>
    <w:rsid w:val="00257F52"/>
    <w:rsid w:val="002602F4"/>
    <w:rsid w:val="00260559"/>
    <w:rsid w:val="0026068E"/>
    <w:rsid w:val="00260B74"/>
    <w:rsid w:val="00260B97"/>
    <w:rsid w:val="00260BA2"/>
    <w:rsid w:val="00260E37"/>
    <w:rsid w:val="002611FC"/>
    <w:rsid w:val="0026155E"/>
    <w:rsid w:val="00261584"/>
    <w:rsid w:val="00261720"/>
    <w:rsid w:val="00261813"/>
    <w:rsid w:val="0026195A"/>
    <w:rsid w:val="00261F06"/>
    <w:rsid w:val="00262116"/>
    <w:rsid w:val="00262522"/>
    <w:rsid w:val="00262A94"/>
    <w:rsid w:val="00262CDF"/>
    <w:rsid w:val="00262F24"/>
    <w:rsid w:val="00262F87"/>
    <w:rsid w:val="002635D0"/>
    <w:rsid w:val="002636E2"/>
    <w:rsid w:val="002636E7"/>
    <w:rsid w:val="00263777"/>
    <w:rsid w:val="00263892"/>
    <w:rsid w:val="00263F8B"/>
    <w:rsid w:val="00264118"/>
    <w:rsid w:val="00264245"/>
    <w:rsid w:val="002642BE"/>
    <w:rsid w:val="0026483F"/>
    <w:rsid w:val="00264D54"/>
    <w:rsid w:val="00265117"/>
    <w:rsid w:val="00265410"/>
    <w:rsid w:val="00265B7F"/>
    <w:rsid w:val="00265F8A"/>
    <w:rsid w:val="0026618E"/>
    <w:rsid w:val="002663AC"/>
    <w:rsid w:val="00266609"/>
    <w:rsid w:val="002666AE"/>
    <w:rsid w:val="00266710"/>
    <w:rsid w:val="00266B47"/>
    <w:rsid w:val="00266CB6"/>
    <w:rsid w:val="00266DC1"/>
    <w:rsid w:val="00266DFF"/>
    <w:rsid w:val="00266EAD"/>
    <w:rsid w:val="00267113"/>
    <w:rsid w:val="002673BB"/>
    <w:rsid w:val="00267926"/>
    <w:rsid w:val="002679F7"/>
    <w:rsid w:val="00267E9E"/>
    <w:rsid w:val="00270A42"/>
    <w:rsid w:val="00270AB1"/>
    <w:rsid w:val="00270C34"/>
    <w:rsid w:val="00270F57"/>
    <w:rsid w:val="00270F71"/>
    <w:rsid w:val="00271035"/>
    <w:rsid w:val="0027122C"/>
    <w:rsid w:val="002713B4"/>
    <w:rsid w:val="00271419"/>
    <w:rsid w:val="00271631"/>
    <w:rsid w:val="002716E5"/>
    <w:rsid w:val="00271799"/>
    <w:rsid w:val="00271B80"/>
    <w:rsid w:val="00271DDD"/>
    <w:rsid w:val="0027211F"/>
    <w:rsid w:val="00272534"/>
    <w:rsid w:val="002726D9"/>
    <w:rsid w:val="00272795"/>
    <w:rsid w:val="00272847"/>
    <w:rsid w:val="00272854"/>
    <w:rsid w:val="00272867"/>
    <w:rsid w:val="00272DFD"/>
    <w:rsid w:val="00272E0C"/>
    <w:rsid w:val="00272E85"/>
    <w:rsid w:val="00272F1C"/>
    <w:rsid w:val="00273061"/>
    <w:rsid w:val="00273100"/>
    <w:rsid w:val="002736FA"/>
    <w:rsid w:val="00273A59"/>
    <w:rsid w:val="00273ED8"/>
    <w:rsid w:val="00274269"/>
    <w:rsid w:val="00274738"/>
    <w:rsid w:val="002750A5"/>
    <w:rsid w:val="00275169"/>
    <w:rsid w:val="00275797"/>
    <w:rsid w:val="002757CC"/>
    <w:rsid w:val="002758EC"/>
    <w:rsid w:val="00276026"/>
    <w:rsid w:val="002760B9"/>
    <w:rsid w:val="002761E0"/>
    <w:rsid w:val="00276405"/>
    <w:rsid w:val="002765D2"/>
    <w:rsid w:val="00276860"/>
    <w:rsid w:val="00276F09"/>
    <w:rsid w:val="002779FE"/>
    <w:rsid w:val="00277D50"/>
    <w:rsid w:val="00277EB1"/>
    <w:rsid w:val="00277ED5"/>
    <w:rsid w:val="00280184"/>
    <w:rsid w:val="002804CF"/>
    <w:rsid w:val="00280A28"/>
    <w:rsid w:val="00280C62"/>
    <w:rsid w:val="00280D1E"/>
    <w:rsid w:val="00280F17"/>
    <w:rsid w:val="0028122F"/>
    <w:rsid w:val="0028124A"/>
    <w:rsid w:val="0028149D"/>
    <w:rsid w:val="0028189C"/>
    <w:rsid w:val="00281BEF"/>
    <w:rsid w:val="00281C4E"/>
    <w:rsid w:val="00281D77"/>
    <w:rsid w:val="00282042"/>
    <w:rsid w:val="00282352"/>
    <w:rsid w:val="00282406"/>
    <w:rsid w:val="0028275E"/>
    <w:rsid w:val="0028283E"/>
    <w:rsid w:val="00282E10"/>
    <w:rsid w:val="00282F5B"/>
    <w:rsid w:val="002830DC"/>
    <w:rsid w:val="00283700"/>
    <w:rsid w:val="0028382E"/>
    <w:rsid w:val="0028390B"/>
    <w:rsid w:val="00283D68"/>
    <w:rsid w:val="002840AC"/>
    <w:rsid w:val="0028418F"/>
    <w:rsid w:val="0028451F"/>
    <w:rsid w:val="00284861"/>
    <w:rsid w:val="00284B68"/>
    <w:rsid w:val="00284CE2"/>
    <w:rsid w:val="00284E3B"/>
    <w:rsid w:val="00284FCC"/>
    <w:rsid w:val="00285043"/>
    <w:rsid w:val="0028520E"/>
    <w:rsid w:val="002852A8"/>
    <w:rsid w:val="0028541F"/>
    <w:rsid w:val="002855E6"/>
    <w:rsid w:val="002860E5"/>
    <w:rsid w:val="002861B6"/>
    <w:rsid w:val="00286248"/>
    <w:rsid w:val="00286360"/>
    <w:rsid w:val="00286378"/>
    <w:rsid w:val="00286C7C"/>
    <w:rsid w:val="00286E58"/>
    <w:rsid w:val="0028702A"/>
    <w:rsid w:val="002872F1"/>
    <w:rsid w:val="0028746B"/>
    <w:rsid w:val="00287732"/>
    <w:rsid w:val="00287D51"/>
    <w:rsid w:val="00290053"/>
    <w:rsid w:val="0029013A"/>
    <w:rsid w:val="0029027B"/>
    <w:rsid w:val="00290561"/>
    <w:rsid w:val="002905EC"/>
    <w:rsid w:val="00290671"/>
    <w:rsid w:val="00291193"/>
    <w:rsid w:val="00291846"/>
    <w:rsid w:val="00291886"/>
    <w:rsid w:val="00291BA7"/>
    <w:rsid w:val="00291EA3"/>
    <w:rsid w:val="0029212D"/>
    <w:rsid w:val="0029217A"/>
    <w:rsid w:val="00292980"/>
    <w:rsid w:val="00292D15"/>
    <w:rsid w:val="00292E6A"/>
    <w:rsid w:val="00293090"/>
    <w:rsid w:val="00293670"/>
    <w:rsid w:val="00294660"/>
    <w:rsid w:val="00294F52"/>
    <w:rsid w:val="00295841"/>
    <w:rsid w:val="00295F9D"/>
    <w:rsid w:val="00296142"/>
    <w:rsid w:val="00296713"/>
    <w:rsid w:val="002969F0"/>
    <w:rsid w:val="0029717B"/>
    <w:rsid w:val="00297336"/>
    <w:rsid w:val="002979C3"/>
    <w:rsid w:val="00297A1B"/>
    <w:rsid w:val="00297B30"/>
    <w:rsid w:val="00297BCB"/>
    <w:rsid w:val="00297F6F"/>
    <w:rsid w:val="00297F92"/>
    <w:rsid w:val="002A0018"/>
    <w:rsid w:val="002A0132"/>
    <w:rsid w:val="002A02FE"/>
    <w:rsid w:val="002A0878"/>
    <w:rsid w:val="002A1166"/>
    <w:rsid w:val="002A1A3A"/>
    <w:rsid w:val="002A2311"/>
    <w:rsid w:val="002A2792"/>
    <w:rsid w:val="002A27AC"/>
    <w:rsid w:val="002A2B0C"/>
    <w:rsid w:val="002A2BCD"/>
    <w:rsid w:val="002A3178"/>
    <w:rsid w:val="002A341F"/>
    <w:rsid w:val="002A3774"/>
    <w:rsid w:val="002A3854"/>
    <w:rsid w:val="002A3CE0"/>
    <w:rsid w:val="002A3E5F"/>
    <w:rsid w:val="002A3F8C"/>
    <w:rsid w:val="002A41E5"/>
    <w:rsid w:val="002A424B"/>
    <w:rsid w:val="002A4360"/>
    <w:rsid w:val="002A47A3"/>
    <w:rsid w:val="002A4925"/>
    <w:rsid w:val="002A4BF7"/>
    <w:rsid w:val="002A51CE"/>
    <w:rsid w:val="002A5ED9"/>
    <w:rsid w:val="002A609B"/>
    <w:rsid w:val="002A66DD"/>
    <w:rsid w:val="002A6704"/>
    <w:rsid w:val="002A68F9"/>
    <w:rsid w:val="002A6C3E"/>
    <w:rsid w:val="002A6D59"/>
    <w:rsid w:val="002A6D86"/>
    <w:rsid w:val="002A7330"/>
    <w:rsid w:val="002A7662"/>
    <w:rsid w:val="002A7953"/>
    <w:rsid w:val="002B0096"/>
    <w:rsid w:val="002B04B7"/>
    <w:rsid w:val="002B0611"/>
    <w:rsid w:val="002B0617"/>
    <w:rsid w:val="002B067E"/>
    <w:rsid w:val="002B0B31"/>
    <w:rsid w:val="002B0B61"/>
    <w:rsid w:val="002B106C"/>
    <w:rsid w:val="002B1218"/>
    <w:rsid w:val="002B183A"/>
    <w:rsid w:val="002B1A5C"/>
    <w:rsid w:val="002B1AF3"/>
    <w:rsid w:val="002B1EEC"/>
    <w:rsid w:val="002B1F0C"/>
    <w:rsid w:val="002B265C"/>
    <w:rsid w:val="002B26DB"/>
    <w:rsid w:val="002B27EF"/>
    <w:rsid w:val="002B2A55"/>
    <w:rsid w:val="002B31B2"/>
    <w:rsid w:val="002B31CF"/>
    <w:rsid w:val="002B32CB"/>
    <w:rsid w:val="002B3555"/>
    <w:rsid w:val="002B3699"/>
    <w:rsid w:val="002B3B08"/>
    <w:rsid w:val="002B3C10"/>
    <w:rsid w:val="002B41A9"/>
    <w:rsid w:val="002B437A"/>
    <w:rsid w:val="002B4919"/>
    <w:rsid w:val="002B4E0C"/>
    <w:rsid w:val="002B52E0"/>
    <w:rsid w:val="002B5391"/>
    <w:rsid w:val="002B5B63"/>
    <w:rsid w:val="002B5E47"/>
    <w:rsid w:val="002B6177"/>
    <w:rsid w:val="002B640A"/>
    <w:rsid w:val="002B67BE"/>
    <w:rsid w:val="002B713D"/>
    <w:rsid w:val="002B73BB"/>
    <w:rsid w:val="002B75FA"/>
    <w:rsid w:val="002B76E5"/>
    <w:rsid w:val="002B7A5C"/>
    <w:rsid w:val="002B7AD9"/>
    <w:rsid w:val="002B7AE9"/>
    <w:rsid w:val="002C0343"/>
    <w:rsid w:val="002C0FC3"/>
    <w:rsid w:val="002C1015"/>
    <w:rsid w:val="002C129B"/>
    <w:rsid w:val="002C14D9"/>
    <w:rsid w:val="002C1602"/>
    <w:rsid w:val="002C18C3"/>
    <w:rsid w:val="002C1C25"/>
    <w:rsid w:val="002C206A"/>
    <w:rsid w:val="002C2177"/>
    <w:rsid w:val="002C2678"/>
    <w:rsid w:val="002C2854"/>
    <w:rsid w:val="002C3069"/>
    <w:rsid w:val="002C307A"/>
    <w:rsid w:val="002C30F0"/>
    <w:rsid w:val="002C317F"/>
    <w:rsid w:val="002C3521"/>
    <w:rsid w:val="002C3564"/>
    <w:rsid w:val="002C3578"/>
    <w:rsid w:val="002C4002"/>
    <w:rsid w:val="002C40BA"/>
    <w:rsid w:val="002C465A"/>
    <w:rsid w:val="002C49BA"/>
    <w:rsid w:val="002C4C91"/>
    <w:rsid w:val="002C509D"/>
    <w:rsid w:val="002C5144"/>
    <w:rsid w:val="002C578D"/>
    <w:rsid w:val="002C5970"/>
    <w:rsid w:val="002C61AF"/>
    <w:rsid w:val="002C65CA"/>
    <w:rsid w:val="002C674D"/>
    <w:rsid w:val="002C6B40"/>
    <w:rsid w:val="002C6E2C"/>
    <w:rsid w:val="002C6FB7"/>
    <w:rsid w:val="002C7458"/>
    <w:rsid w:val="002D059E"/>
    <w:rsid w:val="002D073B"/>
    <w:rsid w:val="002D094F"/>
    <w:rsid w:val="002D0971"/>
    <w:rsid w:val="002D0ABB"/>
    <w:rsid w:val="002D1458"/>
    <w:rsid w:val="002D15CD"/>
    <w:rsid w:val="002D1647"/>
    <w:rsid w:val="002D18C3"/>
    <w:rsid w:val="002D1CDF"/>
    <w:rsid w:val="002D1ECE"/>
    <w:rsid w:val="002D1F58"/>
    <w:rsid w:val="002D2316"/>
    <w:rsid w:val="002D2796"/>
    <w:rsid w:val="002D296F"/>
    <w:rsid w:val="002D2A55"/>
    <w:rsid w:val="002D2C18"/>
    <w:rsid w:val="002D2F14"/>
    <w:rsid w:val="002D337C"/>
    <w:rsid w:val="002D33A3"/>
    <w:rsid w:val="002D33E4"/>
    <w:rsid w:val="002D361B"/>
    <w:rsid w:val="002D362B"/>
    <w:rsid w:val="002D3988"/>
    <w:rsid w:val="002D3DB9"/>
    <w:rsid w:val="002D3DC2"/>
    <w:rsid w:val="002D4007"/>
    <w:rsid w:val="002D41B8"/>
    <w:rsid w:val="002D479C"/>
    <w:rsid w:val="002D4A1E"/>
    <w:rsid w:val="002D4C48"/>
    <w:rsid w:val="002D4E1D"/>
    <w:rsid w:val="002D4E3B"/>
    <w:rsid w:val="002D5896"/>
    <w:rsid w:val="002D5A99"/>
    <w:rsid w:val="002D5BCD"/>
    <w:rsid w:val="002D6110"/>
    <w:rsid w:val="002D61C0"/>
    <w:rsid w:val="002D6411"/>
    <w:rsid w:val="002D6486"/>
    <w:rsid w:val="002D6766"/>
    <w:rsid w:val="002D6A34"/>
    <w:rsid w:val="002D6C6F"/>
    <w:rsid w:val="002D6DAC"/>
    <w:rsid w:val="002D6E7C"/>
    <w:rsid w:val="002D6F34"/>
    <w:rsid w:val="002D7340"/>
    <w:rsid w:val="002D7550"/>
    <w:rsid w:val="002D766E"/>
    <w:rsid w:val="002D7D0E"/>
    <w:rsid w:val="002D7D5C"/>
    <w:rsid w:val="002D7D71"/>
    <w:rsid w:val="002D7FE7"/>
    <w:rsid w:val="002E04A0"/>
    <w:rsid w:val="002E04F5"/>
    <w:rsid w:val="002E0603"/>
    <w:rsid w:val="002E064F"/>
    <w:rsid w:val="002E06EE"/>
    <w:rsid w:val="002E07B5"/>
    <w:rsid w:val="002E08AD"/>
    <w:rsid w:val="002E0C44"/>
    <w:rsid w:val="002E0D93"/>
    <w:rsid w:val="002E100B"/>
    <w:rsid w:val="002E1018"/>
    <w:rsid w:val="002E113E"/>
    <w:rsid w:val="002E19A5"/>
    <w:rsid w:val="002E1C7C"/>
    <w:rsid w:val="002E1E6F"/>
    <w:rsid w:val="002E2404"/>
    <w:rsid w:val="002E2B15"/>
    <w:rsid w:val="002E2B8A"/>
    <w:rsid w:val="002E2E06"/>
    <w:rsid w:val="002E2EBC"/>
    <w:rsid w:val="002E2F5A"/>
    <w:rsid w:val="002E329A"/>
    <w:rsid w:val="002E342C"/>
    <w:rsid w:val="002E3725"/>
    <w:rsid w:val="002E3D8A"/>
    <w:rsid w:val="002E3E88"/>
    <w:rsid w:val="002E4347"/>
    <w:rsid w:val="002E4382"/>
    <w:rsid w:val="002E43E1"/>
    <w:rsid w:val="002E45DD"/>
    <w:rsid w:val="002E48DB"/>
    <w:rsid w:val="002E491E"/>
    <w:rsid w:val="002E4A9E"/>
    <w:rsid w:val="002E4C38"/>
    <w:rsid w:val="002E52E3"/>
    <w:rsid w:val="002E54DB"/>
    <w:rsid w:val="002E551B"/>
    <w:rsid w:val="002E558E"/>
    <w:rsid w:val="002E5963"/>
    <w:rsid w:val="002E59F7"/>
    <w:rsid w:val="002E5C44"/>
    <w:rsid w:val="002E5CD6"/>
    <w:rsid w:val="002E6129"/>
    <w:rsid w:val="002E661F"/>
    <w:rsid w:val="002E6793"/>
    <w:rsid w:val="002E6C07"/>
    <w:rsid w:val="002E70F5"/>
    <w:rsid w:val="002E7416"/>
    <w:rsid w:val="002E7698"/>
    <w:rsid w:val="002E778B"/>
    <w:rsid w:val="002E7908"/>
    <w:rsid w:val="002E7D62"/>
    <w:rsid w:val="002F0498"/>
    <w:rsid w:val="002F055D"/>
    <w:rsid w:val="002F0741"/>
    <w:rsid w:val="002F0C4D"/>
    <w:rsid w:val="002F0CC0"/>
    <w:rsid w:val="002F0CC8"/>
    <w:rsid w:val="002F0E7B"/>
    <w:rsid w:val="002F116A"/>
    <w:rsid w:val="002F11D0"/>
    <w:rsid w:val="002F14F7"/>
    <w:rsid w:val="002F1A2E"/>
    <w:rsid w:val="002F1D86"/>
    <w:rsid w:val="002F1DA1"/>
    <w:rsid w:val="002F1EBC"/>
    <w:rsid w:val="002F1FD1"/>
    <w:rsid w:val="002F201B"/>
    <w:rsid w:val="002F2429"/>
    <w:rsid w:val="002F26E3"/>
    <w:rsid w:val="002F26E8"/>
    <w:rsid w:val="002F29DD"/>
    <w:rsid w:val="002F2CAD"/>
    <w:rsid w:val="002F32BB"/>
    <w:rsid w:val="002F33C1"/>
    <w:rsid w:val="002F35E3"/>
    <w:rsid w:val="002F36C6"/>
    <w:rsid w:val="002F36FF"/>
    <w:rsid w:val="002F390A"/>
    <w:rsid w:val="002F3E40"/>
    <w:rsid w:val="002F400A"/>
    <w:rsid w:val="002F4354"/>
    <w:rsid w:val="002F45DF"/>
    <w:rsid w:val="002F4D23"/>
    <w:rsid w:val="002F4DA1"/>
    <w:rsid w:val="002F4EA0"/>
    <w:rsid w:val="002F5325"/>
    <w:rsid w:val="002F539B"/>
    <w:rsid w:val="002F53E5"/>
    <w:rsid w:val="002F558B"/>
    <w:rsid w:val="002F5660"/>
    <w:rsid w:val="002F59F4"/>
    <w:rsid w:val="002F6187"/>
    <w:rsid w:val="002F6559"/>
    <w:rsid w:val="002F6725"/>
    <w:rsid w:val="002F695D"/>
    <w:rsid w:val="002F6A5C"/>
    <w:rsid w:val="002F6BCE"/>
    <w:rsid w:val="002F6FAC"/>
    <w:rsid w:val="002F7246"/>
    <w:rsid w:val="002F7263"/>
    <w:rsid w:val="002F7328"/>
    <w:rsid w:val="002F7509"/>
    <w:rsid w:val="002F762E"/>
    <w:rsid w:val="002F7719"/>
    <w:rsid w:val="002F782F"/>
    <w:rsid w:val="002F7AD7"/>
    <w:rsid w:val="002F7B97"/>
    <w:rsid w:val="00300198"/>
    <w:rsid w:val="003006F2"/>
    <w:rsid w:val="00300A32"/>
    <w:rsid w:val="003013D7"/>
    <w:rsid w:val="00301545"/>
    <w:rsid w:val="00301BEE"/>
    <w:rsid w:val="00301C3B"/>
    <w:rsid w:val="00301C54"/>
    <w:rsid w:val="00301FDE"/>
    <w:rsid w:val="00302155"/>
    <w:rsid w:val="00302287"/>
    <w:rsid w:val="00302309"/>
    <w:rsid w:val="00302320"/>
    <w:rsid w:val="00302377"/>
    <w:rsid w:val="0030239C"/>
    <w:rsid w:val="0030243F"/>
    <w:rsid w:val="003027E2"/>
    <w:rsid w:val="00302D86"/>
    <w:rsid w:val="00303473"/>
    <w:rsid w:val="00303935"/>
    <w:rsid w:val="00303D45"/>
    <w:rsid w:val="0030437C"/>
    <w:rsid w:val="0030450F"/>
    <w:rsid w:val="00304AB4"/>
    <w:rsid w:val="00304E4C"/>
    <w:rsid w:val="00305141"/>
    <w:rsid w:val="00305424"/>
    <w:rsid w:val="0030599B"/>
    <w:rsid w:val="00306084"/>
    <w:rsid w:val="00306376"/>
    <w:rsid w:val="00307033"/>
    <w:rsid w:val="0030713A"/>
    <w:rsid w:val="003072FA"/>
    <w:rsid w:val="00307580"/>
    <w:rsid w:val="00310161"/>
    <w:rsid w:val="0031025F"/>
    <w:rsid w:val="0031037A"/>
    <w:rsid w:val="0031094D"/>
    <w:rsid w:val="00311599"/>
    <w:rsid w:val="003115ED"/>
    <w:rsid w:val="0031183A"/>
    <w:rsid w:val="00311D04"/>
    <w:rsid w:val="00311D4A"/>
    <w:rsid w:val="0031206C"/>
    <w:rsid w:val="00312242"/>
    <w:rsid w:val="00312767"/>
    <w:rsid w:val="0031278E"/>
    <w:rsid w:val="003128A3"/>
    <w:rsid w:val="00312AC0"/>
    <w:rsid w:val="003130AD"/>
    <w:rsid w:val="003130F8"/>
    <w:rsid w:val="003134A1"/>
    <w:rsid w:val="00313A50"/>
    <w:rsid w:val="00313AE4"/>
    <w:rsid w:val="00313FA0"/>
    <w:rsid w:val="00314035"/>
    <w:rsid w:val="003143A9"/>
    <w:rsid w:val="003146A2"/>
    <w:rsid w:val="003146DD"/>
    <w:rsid w:val="003149AF"/>
    <w:rsid w:val="003149E2"/>
    <w:rsid w:val="00314AEA"/>
    <w:rsid w:val="00314D2C"/>
    <w:rsid w:val="00315045"/>
    <w:rsid w:val="003151BC"/>
    <w:rsid w:val="0031536E"/>
    <w:rsid w:val="003153F4"/>
    <w:rsid w:val="0031575B"/>
    <w:rsid w:val="00315BC6"/>
    <w:rsid w:val="00315BF7"/>
    <w:rsid w:val="00315E4E"/>
    <w:rsid w:val="00316033"/>
    <w:rsid w:val="00316244"/>
    <w:rsid w:val="00316355"/>
    <w:rsid w:val="00316925"/>
    <w:rsid w:val="003169EA"/>
    <w:rsid w:val="00316A6B"/>
    <w:rsid w:val="00316EEF"/>
    <w:rsid w:val="0031729D"/>
    <w:rsid w:val="00317819"/>
    <w:rsid w:val="00317D79"/>
    <w:rsid w:val="00317EAC"/>
    <w:rsid w:val="003204C5"/>
    <w:rsid w:val="00320785"/>
    <w:rsid w:val="003207CB"/>
    <w:rsid w:val="0032112E"/>
    <w:rsid w:val="0032123A"/>
    <w:rsid w:val="0032142B"/>
    <w:rsid w:val="00322231"/>
    <w:rsid w:val="00322346"/>
    <w:rsid w:val="0032285B"/>
    <w:rsid w:val="00322F6A"/>
    <w:rsid w:val="003232F6"/>
    <w:rsid w:val="00323720"/>
    <w:rsid w:val="0032376A"/>
    <w:rsid w:val="00323A67"/>
    <w:rsid w:val="00323CB8"/>
    <w:rsid w:val="00323FBD"/>
    <w:rsid w:val="00323FFB"/>
    <w:rsid w:val="003240AE"/>
    <w:rsid w:val="003241AE"/>
    <w:rsid w:val="003242AA"/>
    <w:rsid w:val="003243FC"/>
    <w:rsid w:val="00324830"/>
    <w:rsid w:val="00324EB8"/>
    <w:rsid w:val="00325B8F"/>
    <w:rsid w:val="00326090"/>
    <w:rsid w:val="00326213"/>
    <w:rsid w:val="0032671C"/>
    <w:rsid w:val="0032671E"/>
    <w:rsid w:val="0032685F"/>
    <w:rsid w:val="00327787"/>
    <w:rsid w:val="0032798F"/>
    <w:rsid w:val="00327A01"/>
    <w:rsid w:val="00327E84"/>
    <w:rsid w:val="003301F5"/>
    <w:rsid w:val="003302AA"/>
    <w:rsid w:val="003306F4"/>
    <w:rsid w:val="00330D19"/>
    <w:rsid w:val="00330D9D"/>
    <w:rsid w:val="00331078"/>
    <w:rsid w:val="00331313"/>
    <w:rsid w:val="003317D4"/>
    <w:rsid w:val="003318C0"/>
    <w:rsid w:val="00331905"/>
    <w:rsid w:val="00331941"/>
    <w:rsid w:val="00331C8E"/>
    <w:rsid w:val="00332091"/>
    <w:rsid w:val="0033229C"/>
    <w:rsid w:val="003324BF"/>
    <w:rsid w:val="00332579"/>
    <w:rsid w:val="00332921"/>
    <w:rsid w:val="00332C5B"/>
    <w:rsid w:val="00332F93"/>
    <w:rsid w:val="0033300C"/>
    <w:rsid w:val="00333172"/>
    <w:rsid w:val="0033320B"/>
    <w:rsid w:val="003332CF"/>
    <w:rsid w:val="00333415"/>
    <w:rsid w:val="003335CA"/>
    <w:rsid w:val="00333AEA"/>
    <w:rsid w:val="00334516"/>
    <w:rsid w:val="0033454A"/>
    <w:rsid w:val="0033465C"/>
    <w:rsid w:val="003346C6"/>
    <w:rsid w:val="0033479D"/>
    <w:rsid w:val="003349A5"/>
    <w:rsid w:val="00334A4F"/>
    <w:rsid w:val="00334FCB"/>
    <w:rsid w:val="00335261"/>
    <w:rsid w:val="003354C7"/>
    <w:rsid w:val="00335CBA"/>
    <w:rsid w:val="00335E45"/>
    <w:rsid w:val="00335F2F"/>
    <w:rsid w:val="003369A5"/>
    <w:rsid w:val="003371D9"/>
    <w:rsid w:val="0033721E"/>
    <w:rsid w:val="0033739F"/>
    <w:rsid w:val="003375FC"/>
    <w:rsid w:val="00337F22"/>
    <w:rsid w:val="00340098"/>
    <w:rsid w:val="003406B2"/>
    <w:rsid w:val="003406FD"/>
    <w:rsid w:val="00340C0B"/>
    <w:rsid w:val="00340ED9"/>
    <w:rsid w:val="0034115E"/>
    <w:rsid w:val="00341212"/>
    <w:rsid w:val="00341223"/>
    <w:rsid w:val="003412FB"/>
    <w:rsid w:val="00341EF9"/>
    <w:rsid w:val="00342273"/>
    <w:rsid w:val="00342885"/>
    <w:rsid w:val="00342925"/>
    <w:rsid w:val="00342FB0"/>
    <w:rsid w:val="00343150"/>
    <w:rsid w:val="003436F6"/>
    <w:rsid w:val="00343C32"/>
    <w:rsid w:val="00343D8A"/>
    <w:rsid w:val="0034401C"/>
    <w:rsid w:val="003445EA"/>
    <w:rsid w:val="00344653"/>
    <w:rsid w:val="0034471A"/>
    <w:rsid w:val="00344918"/>
    <w:rsid w:val="0034492A"/>
    <w:rsid w:val="003450C1"/>
    <w:rsid w:val="00345339"/>
    <w:rsid w:val="00345C7C"/>
    <w:rsid w:val="00346510"/>
    <w:rsid w:val="003467F8"/>
    <w:rsid w:val="00346827"/>
    <w:rsid w:val="00346995"/>
    <w:rsid w:val="0034774E"/>
    <w:rsid w:val="003477E0"/>
    <w:rsid w:val="00347A17"/>
    <w:rsid w:val="0035000F"/>
    <w:rsid w:val="00350177"/>
    <w:rsid w:val="003504C7"/>
    <w:rsid w:val="003505B2"/>
    <w:rsid w:val="00350D28"/>
    <w:rsid w:val="00350EB6"/>
    <w:rsid w:val="00350ECC"/>
    <w:rsid w:val="003510EA"/>
    <w:rsid w:val="00351186"/>
    <w:rsid w:val="00351484"/>
    <w:rsid w:val="00351884"/>
    <w:rsid w:val="003518C1"/>
    <w:rsid w:val="00351D2B"/>
    <w:rsid w:val="00351E62"/>
    <w:rsid w:val="003521DC"/>
    <w:rsid w:val="00352234"/>
    <w:rsid w:val="0035244E"/>
    <w:rsid w:val="0035268A"/>
    <w:rsid w:val="003529DD"/>
    <w:rsid w:val="00352AF3"/>
    <w:rsid w:val="00352C97"/>
    <w:rsid w:val="00352D8B"/>
    <w:rsid w:val="00352F24"/>
    <w:rsid w:val="003531D1"/>
    <w:rsid w:val="003531EA"/>
    <w:rsid w:val="00353633"/>
    <w:rsid w:val="003538E8"/>
    <w:rsid w:val="00353FCF"/>
    <w:rsid w:val="0035403A"/>
    <w:rsid w:val="00354346"/>
    <w:rsid w:val="003545B0"/>
    <w:rsid w:val="00354739"/>
    <w:rsid w:val="00354AAA"/>
    <w:rsid w:val="00354C76"/>
    <w:rsid w:val="00354CB3"/>
    <w:rsid w:val="00354D3E"/>
    <w:rsid w:val="0035522F"/>
    <w:rsid w:val="00355276"/>
    <w:rsid w:val="0035535E"/>
    <w:rsid w:val="0035561F"/>
    <w:rsid w:val="0035579E"/>
    <w:rsid w:val="0035589A"/>
    <w:rsid w:val="00355B10"/>
    <w:rsid w:val="00355C1E"/>
    <w:rsid w:val="00355C88"/>
    <w:rsid w:val="00355CDB"/>
    <w:rsid w:val="00355CFB"/>
    <w:rsid w:val="00355DFE"/>
    <w:rsid w:val="00355E6A"/>
    <w:rsid w:val="00355F9D"/>
    <w:rsid w:val="00356072"/>
    <w:rsid w:val="00356302"/>
    <w:rsid w:val="00356B7E"/>
    <w:rsid w:val="00356B94"/>
    <w:rsid w:val="00356F83"/>
    <w:rsid w:val="003571A8"/>
    <w:rsid w:val="003576EC"/>
    <w:rsid w:val="00357A9E"/>
    <w:rsid w:val="00357D76"/>
    <w:rsid w:val="0036007E"/>
    <w:rsid w:val="003600DA"/>
    <w:rsid w:val="00360A4C"/>
    <w:rsid w:val="00360AAF"/>
    <w:rsid w:val="00360C1E"/>
    <w:rsid w:val="00360FFC"/>
    <w:rsid w:val="0036117E"/>
    <w:rsid w:val="0036125C"/>
    <w:rsid w:val="003613BC"/>
    <w:rsid w:val="00361537"/>
    <w:rsid w:val="003615B4"/>
    <w:rsid w:val="0036166B"/>
    <w:rsid w:val="00361C4D"/>
    <w:rsid w:val="00362695"/>
    <w:rsid w:val="003626B2"/>
    <w:rsid w:val="003628C4"/>
    <w:rsid w:val="00363210"/>
    <w:rsid w:val="0036332B"/>
    <w:rsid w:val="0036343A"/>
    <w:rsid w:val="00363E73"/>
    <w:rsid w:val="0036480A"/>
    <w:rsid w:val="00365136"/>
    <w:rsid w:val="003653DB"/>
    <w:rsid w:val="00365680"/>
    <w:rsid w:val="003658F6"/>
    <w:rsid w:val="00366327"/>
    <w:rsid w:val="00366460"/>
    <w:rsid w:val="00366698"/>
    <w:rsid w:val="003669C6"/>
    <w:rsid w:val="00366FB5"/>
    <w:rsid w:val="00367333"/>
    <w:rsid w:val="003675C4"/>
    <w:rsid w:val="003675F4"/>
    <w:rsid w:val="00367846"/>
    <w:rsid w:val="003701E6"/>
    <w:rsid w:val="003709BC"/>
    <w:rsid w:val="003709D9"/>
    <w:rsid w:val="00370DB2"/>
    <w:rsid w:val="00370E70"/>
    <w:rsid w:val="00370ED2"/>
    <w:rsid w:val="00371726"/>
    <w:rsid w:val="00371883"/>
    <w:rsid w:val="0037188E"/>
    <w:rsid w:val="00371C7E"/>
    <w:rsid w:val="00371D03"/>
    <w:rsid w:val="00371FF5"/>
    <w:rsid w:val="003720EA"/>
    <w:rsid w:val="0037217E"/>
    <w:rsid w:val="003726B3"/>
    <w:rsid w:val="00372B24"/>
    <w:rsid w:val="00372B2E"/>
    <w:rsid w:val="00372C8B"/>
    <w:rsid w:val="00372D18"/>
    <w:rsid w:val="00372EEA"/>
    <w:rsid w:val="0037305E"/>
    <w:rsid w:val="0037335B"/>
    <w:rsid w:val="003734C0"/>
    <w:rsid w:val="0037370A"/>
    <w:rsid w:val="00373CC0"/>
    <w:rsid w:val="003744F5"/>
    <w:rsid w:val="00374577"/>
    <w:rsid w:val="0037464A"/>
    <w:rsid w:val="0037480B"/>
    <w:rsid w:val="00374928"/>
    <w:rsid w:val="00374BA1"/>
    <w:rsid w:val="00374DDB"/>
    <w:rsid w:val="003759E1"/>
    <w:rsid w:val="00375B17"/>
    <w:rsid w:val="00375C68"/>
    <w:rsid w:val="00376590"/>
    <w:rsid w:val="00376715"/>
    <w:rsid w:val="003772FB"/>
    <w:rsid w:val="0037741E"/>
    <w:rsid w:val="00377776"/>
    <w:rsid w:val="00377926"/>
    <w:rsid w:val="00377BB8"/>
    <w:rsid w:val="00380357"/>
    <w:rsid w:val="00380432"/>
    <w:rsid w:val="003804E8"/>
    <w:rsid w:val="00380709"/>
    <w:rsid w:val="0038097E"/>
    <w:rsid w:val="00380996"/>
    <w:rsid w:val="00380B1B"/>
    <w:rsid w:val="00380ECF"/>
    <w:rsid w:val="00380EF9"/>
    <w:rsid w:val="003816BD"/>
    <w:rsid w:val="00381701"/>
    <w:rsid w:val="003818AF"/>
    <w:rsid w:val="003819D5"/>
    <w:rsid w:val="00381A0C"/>
    <w:rsid w:val="00381F82"/>
    <w:rsid w:val="00382516"/>
    <w:rsid w:val="00382C31"/>
    <w:rsid w:val="00382C54"/>
    <w:rsid w:val="00382F3A"/>
    <w:rsid w:val="0038307B"/>
    <w:rsid w:val="00383576"/>
    <w:rsid w:val="00383602"/>
    <w:rsid w:val="0038389C"/>
    <w:rsid w:val="003838C2"/>
    <w:rsid w:val="00383F3A"/>
    <w:rsid w:val="0038443B"/>
    <w:rsid w:val="00384579"/>
    <w:rsid w:val="003853AB"/>
    <w:rsid w:val="00385CF6"/>
    <w:rsid w:val="00385D14"/>
    <w:rsid w:val="0038616C"/>
    <w:rsid w:val="0038626C"/>
    <w:rsid w:val="00386760"/>
    <w:rsid w:val="0038681C"/>
    <w:rsid w:val="003870F2"/>
    <w:rsid w:val="003873B7"/>
    <w:rsid w:val="003876C0"/>
    <w:rsid w:val="00387892"/>
    <w:rsid w:val="00387CDE"/>
    <w:rsid w:val="00387D60"/>
    <w:rsid w:val="00387DEB"/>
    <w:rsid w:val="00387E41"/>
    <w:rsid w:val="00387F6B"/>
    <w:rsid w:val="00390070"/>
    <w:rsid w:val="0039027D"/>
    <w:rsid w:val="003907BE"/>
    <w:rsid w:val="00390A4C"/>
    <w:rsid w:val="00390BB0"/>
    <w:rsid w:val="003910D4"/>
    <w:rsid w:val="00391874"/>
    <w:rsid w:val="00391885"/>
    <w:rsid w:val="00391CE0"/>
    <w:rsid w:val="00391F04"/>
    <w:rsid w:val="00391FC8"/>
    <w:rsid w:val="00392484"/>
    <w:rsid w:val="003926C0"/>
    <w:rsid w:val="00392A45"/>
    <w:rsid w:val="00392D6F"/>
    <w:rsid w:val="00392F6C"/>
    <w:rsid w:val="0039306F"/>
    <w:rsid w:val="003933A4"/>
    <w:rsid w:val="00393800"/>
    <w:rsid w:val="00393D6A"/>
    <w:rsid w:val="003943E8"/>
    <w:rsid w:val="003944E0"/>
    <w:rsid w:val="003948DD"/>
    <w:rsid w:val="00394C2E"/>
    <w:rsid w:val="00394C97"/>
    <w:rsid w:val="003950B3"/>
    <w:rsid w:val="00395DA5"/>
    <w:rsid w:val="00396054"/>
    <w:rsid w:val="00396279"/>
    <w:rsid w:val="00396329"/>
    <w:rsid w:val="00396815"/>
    <w:rsid w:val="00396CBD"/>
    <w:rsid w:val="00396EC8"/>
    <w:rsid w:val="003970A2"/>
    <w:rsid w:val="0039737F"/>
    <w:rsid w:val="00397732"/>
    <w:rsid w:val="00397E07"/>
    <w:rsid w:val="003A0183"/>
    <w:rsid w:val="003A0229"/>
    <w:rsid w:val="003A077C"/>
    <w:rsid w:val="003A0A30"/>
    <w:rsid w:val="003A0B14"/>
    <w:rsid w:val="003A0FA9"/>
    <w:rsid w:val="003A10ED"/>
    <w:rsid w:val="003A174B"/>
    <w:rsid w:val="003A1803"/>
    <w:rsid w:val="003A183B"/>
    <w:rsid w:val="003A19B1"/>
    <w:rsid w:val="003A1BAD"/>
    <w:rsid w:val="003A1C67"/>
    <w:rsid w:val="003A1EEA"/>
    <w:rsid w:val="003A21A2"/>
    <w:rsid w:val="003A263A"/>
    <w:rsid w:val="003A2A4C"/>
    <w:rsid w:val="003A2E2A"/>
    <w:rsid w:val="003A33D8"/>
    <w:rsid w:val="003A382B"/>
    <w:rsid w:val="003A3A95"/>
    <w:rsid w:val="003A3A98"/>
    <w:rsid w:val="003A3C80"/>
    <w:rsid w:val="003A3F14"/>
    <w:rsid w:val="003A41F1"/>
    <w:rsid w:val="003A452A"/>
    <w:rsid w:val="003A5015"/>
    <w:rsid w:val="003A5129"/>
    <w:rsid w:val="003A5328"/>
    <w:rsid w:val="003A53CB"/>
    <w:rsid w:val="003A57DA"/>
    <w:rsid w:val="003A614C"/>
    <w:rsid w:val="003A67E6"/>
    <w:rsid w:val="003A6A18"/>
    <w:rsid w:val="003A6D65"/>
    <w:rsid w:val="003A6EC9"/>
    <w:rsid w:val="003A6F03"/>
    <w:rsid w:val="003A7659"/>
    <w:rsid w:val="003A7E9B"/>
    <w:rsid w:val="003B02C4"/>
    <w:rsid w:val="003B046F"/>
    <w:rsid w:val="003B0482"/>
    <w:rsid w:val="003B05B0"/>
    <w:rsid w:val="003B068E"/>
    <w:rsid w:val="003B0853"/>
    <w:rsid w:val="003B0AFE"/>
    <w:rsid w:val="003B0DB9"/>
    <w:rsid w:val="003B1089"/>
    <w:rsid w:val="003B11BD"/>
    <w:rsid w:val="003B11C6"/>
    <w:rsid w:val="003B1C03"/>
    <w:rsid w:val="003B1D18"/>
    <w:rsid w:val="003B1F91"/>
    <w:rsid w:val="003B22F7"/>
    <w:rsid w:val="003B23A6"/>
    <w:rsid w:val="003B23BD"/>
    <w:rsid w:val="003B2856"/>
    <w:rsid w:val="003B2C66"/>
    <w:rsid w:val="003B2DA2"/>
    <w:rsid w:val="003B3330"/>
    <w:rsid w:val="003B38EE"/>
    <w:rsid w:val="003B3D08"/>
    <w:rsid w:val="003B3F4E"/>
    <w:rsid w:val="003B43EE"/>
    <w:rsid w:val="003B4880"/>
    <w:rsid w:val="003B4989"/>
    <w:rsid w:val="003B4CE4"/>
    <w:rsid w:val="003B4E32"/>
    <w:rsid w:val="003B5AEF"/>
    <w:rsid w:val="003B5B11"/>
    <w:rsid w:val="003B5CDE"/>
    <w:rsid w:val="003B5E8E"/>
    <w:rsid w:val="003B660F"/>
    <w:rsid w:val="003B6CC0"/>
    <w:rsid w:val="003B70B3"/>
    <w:rsid w:val="003B70C0"/>
    <w:rsid w:val="003B7182"/>
    <w:rsid w:val="003B734A"/>
    <w:rsid w:val="003B7926"/>
    <w:rsid w:val="003B7CBC"/>
    <w:rsid w:val="003C028D"/>
    <w:rsid w:val="003C034E"/>
    <w:rsid w:val="003C0EB7"/>
    <w:rsid w:val="003C1172"/>
    <w:rsid w:val="003C1497"/>
    <w:rsid w:val="003C1ABC"/>
    <w:rsid w:val="003C1D70"/>
    <w:rsid w:val="003C2B8C"/>
    <w:rsid w:val="003C2E7D"/>
    <w:rsid w:val="003C2FC2"/>
    <w:rsid w:val="003C3362"/>
    <w:rsid w:val="003C37BA"/>
    <w:rsid w:val="003C37E9"/>
    <w:rsid w:val="003C3888"/>
    <w:rsid w:val="003C38AD"/>
    <w:rsid w:val="003C3F6E"/>
    <w:rsid w:val="003C400A"/>
    <w:rsid w:val="003C40B7"/>
    <w:rsid w:val="003C4138"/>
    <w:rsid w:val="003C435F"/>
    <w:rsid w:val="003C4630"/>
    <w:rsid w:val="003C474D"/>
    <w:rsid w:val="003C4754"/>
    <w:rsid w:val="003C4968"/>
    <w:rsid w:val="003C4DA6"/>
    <w:rsid w:val="003C51E5"/>
    <w:rsid w:val="003C52A4"/>
    <w:rsid w:val="003C54BC"/>
    <w:rsid w:val="003C563C"/>
    <w:rsid w:val="003C5819"/>
    <w:rsid w:val="003C59AA"/>
    <w:rsid w:val="003C5CAF"/>
    <w:rsid w:val="003C5E06"/>
    <w:rsid w:val="003C60B3"/>
    <w:rsid w:val="003C6390"/>
    <w:rsid w:val="003C65DB"/>
    <w:rsid w:val="003C6937"/>
    <w:rsid w:val="003C6A98"/>
    <w:rsid w:val="003C6AA5"/>
    <w:rsid w:val="003C6B63"/>
    <w:rsid w:val="003C6BA2"/>
    <w:rsid w:val="003C6C27"/>
    <w:rsid w:val="003C756F"/>
    <w:rsid w:val="003C76E6"/>
    <w:rsid w:val="003C78B9"/>
    <w:rsid w:val="003C7B73"/>
    <w:rsid w:val="003C7CE3"/>
    <w:rsid w:val="003C7DCF"/>
    <w:rsid w:val="003D058D"/>
    <w:rsid w:val="003D05D6"/>
    <w:rsid w:val="003D0C4F"/>
    <w:rsid w:val="003D121C"/>
    <w:rsid w:val="003D12BA"/>
    <w:rsid w:val="003D1409"/>
    <w:rsid w:val="003D1B62"/>
    <w:rsid w:val="003D1DE6"/>
    <w:rsid w:val="003D1F7E"/>
    <w:rsid w:val="003D21EA"/>
    <w:rsid w:val="003D2290"/>
    <w:rsid w:val="003D2598"/>
    <w:rsid w:val="003D28D7"/>
    <w:rsid w:val="003D2F33"/>
    <w:rsid w:val="003D2FF8"/>
    <w:rsid w:val="003D30FB"/>
    <w:rsid w:val="003D3419"/>
    <w:rsid w:val="003D34D1"/>
    <w:rsid w:val="003D3A1F"/>
    <w:rsid w:val="003D3B7E"/>
    <w:rsid w:val="003D3ED8"/>
    <w:rsid w:val="003D4335"/>
    <w:rsid w:val="003D4508"/>
    <w:rsid w:val="003D45FF"/>
    <w:rsid w:val="003D49DB"/>
    <w:rsid w:val="003D4BFA"/>
    <w:rsid w:val="003D4D70"/>
    <w:rsid w:val="003D550C"/>
    <w:rsid w:val="003D55E3"/>
    <w:rsid w:val="003D5732"/>
    <w:rsid w:val="003D59CC"/>
    <w:rsid w:val="003D5DEE"/>
    <w:rsid w:val="003D63BC"/>
    <w:rsid w:val="003D689F"/>
    <w:rsid w:val="003D6BCB"/>
    <w:rsid w:val="003D6C63"/>
    <w:rsid w:val="003D6FFC"/>
    <w:rsid w:val="003D70BC"/>
    <w:rsid w:val="003D70FD"/>
    <w:rsid w:val="003D718E"/>
    <w:rsid w:val="003D7256"/>
    <w:rsid w:val="003D77C6"/>
    <w:rsid w:val="003D7909"/>
    <w:rsid w:val="003D7988"/>
    <w:rsid w:val="003D7A65"/>
    <w:rsid w:val="003D7FA5"/>
    <w:rsid w:val="003E0077"/>
    <w:rsid w:val="003E00CB"/>
    <w:rsid w:val="003E0804"/>
    <w:rsid w:val="003E080B"/>
    <w:rsid w:val="003E0B9A"/>
    <w:rsid w:val="003E0F7C"/>
    <w:rsid w:val="003E104F"/>
    <w:rsid w:val="003E11AC"/>
    <w:rsid w:val="003E11F4"/>
    <w:rsid w:val="003E13AE"/>
    <w:rsid w:val="003E16E7"/>
    <w:rsid w:val="003E1A4A"/>
    <w:rsid w:val="003E1A93"/>
    <w:rsid w:val="003E1F85"/>
    <w:rsid w:val="003E2002"/>
    <w:rsid w:val="003E203A"/>
    <w:rsid w:val="003E233A"/>
    <w:rsid w:val="003E26E2"/>
    <w:rsid w:val="003E283A"/>
    <w:rsid w:val="003E2B81"/>
    <w:rsid w:val="003E2E22"/>
    <w:rsid w:val="003E3317"/>
    <w:rsid w:val="003E36D8"/>
    <w:rsid w:val="003E37CE"/>
    <w:rsid w:val="003E3BD7"/>
    <w:rsid w:val="003E3D9A"/>
    <w:rsid w:val="003E45DD"/>
    <w:rsid w:val="003E490D"/>
    <w:rsid w:val="003E4A68"/>
    <w:rsid w:val="003E4B87"/>
    <w:rsid w:val="003E4C73"/>
    <w:rsid w:val="003E4D7C"/>
    <w:rsid w:val="003E531B"/>
    <w:rsid w:val="003E5592"/>
    <w:rsid w:val="003E55D9"/>
    <w:rsid w:val="003E5818"/>
    <w:rsid w:val="003E6229"/>
    <w:rsid w:val="003E6DB8"/>
    <w:rsid w:val="003E7145"/>
    <w:rsid w:val="003E7412"/>
    <w:rsid w:val="003E7491"/>
    <w:rsid w:val="003E7566"/>
    <w:rsid w:val="003F0272"/>
    <w:rsid w:val="003F07CF"/>
    <w:rsid w:val="003F0851"/>
    <w:rsid w:val="003F0CC9"/>
    <w:rsid w:val="003F11E7"/>
    <w:rsid w:val="003F1257"/>
    <w:rsid w:val="003F1C09"/>
    <w:rsid w:val="003F1D5D"/>
    <w:rsid w:val="003F2303"/>
    <w:rsid w:val="003F2A79"/>
    <w:rsid w:val="003F2E9D"/>
    <w:rsid w:val="003F31B1"/>
    <w:rsid w:val="003F3208"/>
    <w:rsid w:val="003F3256"/>
    <w:rsid w:val="003F3538"/>
    <w:rsid w:val="003F3973"/>
    <w:rsid w:val="003F4346"/>
    <w:rsid w:val="003F439A"/>
    <w:rsid w:val="003F43CF"/>
    <w:rsid w:val="003F4469"/>
    <w:rsid w:val="003F4560"/>
    <w:rsid w:val="003F45E8"/>
    <w:rsid w:val="003F465C"/>
    <w:rsid w:val="003F4679"/>
    <w:rsid w:val="003F495E"/>
    <w:rsid w:val="003F4F02"/>
    <w:rsid w:val="003F51D6"/>
    <w:rsid w:val="003F53FD"/>
    <w:rsid w:val="003F55F9"/>
    <w:rsid w:val="003F57D1"/>
    <w:rsid w:val="003F5864"/>
    <w:rsid w:val="003F59E2"/>
    <w:rsid w:val="003F5A69"/>
    <w:rsid w:val="003F5A7C"/>
    <w:rsid w:val="003F5CDA"/>
    <w:rsid w:val="003F5E68"/>
    <w:rsid w:val="003F6278"/>
    <w:rsid w:val="003F63EE"/>
    <w:rsid w:val="003F67BF"/>
    <w:rsid w:val="003F6995"/>
    <w:rsid w:val="003F6B04"/>
    <w:rsid w:val="003F7104"/>
    <w:rsid w:val="003F74EC"/>
    <w:rsid w:val="00400460"/>
    <w:rsid w:val="004004B6"/>
    <w:rsid w:val="0040054B"/>
    <w:rsid w:val="004006C5"/>
    <w:rsid w:val="0040087D"/>
    <w:rsid w:val="00400B7A"/>
    <w:rsid w:val="00400BDC"/>
    <w:rsid w:val="00401103"/>
    <w:rsid w:val="0040160C"/>
    <w:rsid w:val="00401859"/>
    <w:rsid w:val="00401E91"/>
    <w:rsid w:val="00401F40"/>
    <w:rsid w:val="004020E6"/>
    <w:rsid w:val="00402104"/>
    <w:rsid w:val="0040242E"/>
    <w:rsid w:val="00402ACE"/>
    <w:rsid w:val="004032CA"/>
    <w:rsid w:val="0040446A"/>
    <w:rsid w:val="0040464A"/>
    <w:rsid w:val="00404D89"/>
    <w:rsid w:val="004051AD"/>
    <w:rsid w:val="004052EC"/>
    <w:rsid w:val="0040539E"/>
    <w:rsid w:val="004053D5"/>
    <w:rsid w:val="004055A3"/>
    <w:rsid w:val="00405967"/>
    <w:rsid w:val="00405BBD"/>
    <w:rsid w:val="004063A0"/>
    <w:rsid w:val="004066C1"/>
    <w:rsid w:val="004066E2"/>
    <w:rsid w:val="004069A1"/>
    <w:rsid w:val="00406C65"/>
    <w:rsid w:val="00406D44"/>
    <w:rsid w:val="00406FA5"/>
    <w:rsid w:val="00407169"/>
    <w:rsid w:val="00407257"/>
    <w:rsid w:val="00407394"/>
    <w:rsid w:val="004077D7"/>
    <w:rsid w:val="00407B78"/>
    <w:rsid w:val="00407BFA"/>
    <w:rsid w:val="00410285"/>
    <w:rsid w:val="004105F4"/>
    <w:rsid w:val="00410999"/>
    <w:rsid w:val="00410A72"/>
    <w:rsid w:val="004114AF"/>
    <w:rsid w:val="00411D90"/>
    <w:rsid w:val="00411E4D"/>
    <w:rsid w:val="00411EEA"/>
    <w:rsid w:val="00412038"/>
    <w:rsid w:val="004123BA"/>
    <w:rsid w:val="0041277D"/>
    <w:rsid w:val="0041289C"/>
    <w:rsid w:val="00412ED1"/>
    <w:rsid w:val="00413593"/>
    <w:rsid w:val="00413790"/>
    <w:rsid w:val="00413921"/>
    <w:rsid w:val="00413BCA"/>
    <w:rsid w:val="00413D15"/>
    <w:rsid w:val="00414247"/>
    <w:rsid w:val="00414499"/>
    <w:rsid w:val="004144EB"/>
    <w:rsid w:val="004145FF"/>
    <w:rsid w:val="0041460D"/>
    <w:rsid w:val="0041525A"/>
    <w:rsid w:val="004153F7"/>
    <w:rsid w:val="004160B1"/>
    <w:rsid w:val="004160C1"/>
    <w:rsid w:val="00416159"/>
    <w:rsid w:val="00416C82"/>
    <w:rsid w:val="00416C8A"/>
    <w:rsid w:val="00416DF9"/>
    <w:rsid w:val="004173C7"/>
    <w:rsid w:val="00417490"/>
    <w:rsid w:val="0041771A"/>
    <w:rsid w:val="004177FF"/>
    <w:rsid w:val="00417A3C"/>
    <w:rsid w:val="00417AD1"/>
    <w:rsid w:val="00417C05"/>
    <w:rsid w:val="00417FE6"/>
    <w:rsid w:val="00420738"/>
    <w:rsid w:val="00420F6C"/>
    <w:rsid w:val="004212D2"/>
    <w:rsid w:val="00421406"/>
    <w:rsid w:val="00421CD2"/>
    <w:rsid w:val="00421E54"/>
    <w:rsid w:val="00421EDC"/>
    <w:rsid w:val="004220AD"/>
    <w:rsid w:val="004221D1"/>
    <w:rsid w:val="00422287"/>
    <w:rsid w:val="00422312"/>
    <w:rsid w:val="0042249B"/>
    <w:rsid w:val="004224F8"/>
    <w:rsid w:val="0042294D"/>
    <w:rsid w:val="00422DA4"/>
    <w:rsid w:val="0042343E"/>
    <w:rsid w:val="004238E5"/>
    <w:rsid w:val="00423BE1"/>
    <w:rsid w:val="00423C91"/>
    <w:rsid w:val="00423F7B"/>
    <w:rsid w:val="00423F86"/>
    <w:rsid w:val="00424783"/>
    <w:rsid w:val="0042497F"/>
    <w:rsid w:val="00424A4D"/>
    <w:rsid w:val="00424CBD"/>
    <w:rsid w:val="00424F08"/>
    <w:rsid w:val="00424F94"/>
    <w:rsid w:val="004251A6"/>
    <w:rsid w:val="00425394"/>
    <w:rsid w:val="004255DB"/>
    <w:rsid w:val="0042579C"/>
    <w:rsid w:val="00425E91"/>
    <w:rsid w:val="004269B7"/>
    <w:rsid w:val="00426B25"/>
    <w:rsid w:val="00426B81"/>
    <w:rsid w:val="0042710C"/>
    <w:rsid w:val="004271D1"/>
    <w:rsid w:val="00427680"/>
    <w:rsid w:val="0042790B"/>
    <w:rsid w:val="00427A93"/>
    <w:rsid w:val="00427D62"/>
    <w:rsid w:val="00427FC2"/>
    <w:rsid w:val="00430696"/>
    <w:rsid w:val="00431181"/>
    <w:rsid w:val="00431439"/>
    <w:rsid w:val="00431B80"/>
    <w:rsid w:val="004320FC"/>
    <w:rsid w:val="0043231E"/>
    <w:rsid w:val="004323C6"/>
    <w:rsid w:val="00432682"/>
    <w:rsid w:val="00432CB2"/>
    <w:rsid w:val="004330E1"/>
    <w:rsid w:val="0043355D"/>
    <w:rsid w:val="00433619"/>
    <w:rsid w:val="00433723"/>
    <w:rsid w:val="00433784"/>
    <w:rsid w:val="00433818"/>
    <w:rsid w:val="00433A23"/>
    <w:rsid w:val="00433B00"/>
    <w:rsid w:val="00433CE2"/>
    <w:rsid w:val="00433D06"/>
    <w:rsid w:val="00433EEE"/>
    <w:rsid w:val="00433F85"/>
    <w:rsid w:val="00434306"/>
    <w:rsid w:val="004344C4"/>
    <w:rsid w:val="0043490A"/>
    <w:rsid w:val="004349B9"/>
    <w:rsid w:val="00434AE9"/>
    <w:rsid w:val="00434B0D"/>
    <w:rsid w:val="00434CDF"/>
    <w:rsid w:val="00435377"/>
    <w:rsid w:val="00435B05"/>
    <w:rsid w:val="00435B51"/>
    <w:rsid w:val="00436165"/>
    <w:rsid w:val="004366CC"/>
    <w:rsid w:val="004369DB"/>
    <w:rsid w:val="00436C22"/>
    <w:rsid w:val="00436DD4"/>
    <w:rsid w:val="004373F0"/>
    <w:rsid w:val="00437628"/>
    <w:rsid w:val="004378FD"/>
    <w:rsid w:val="00437CC0"/>
    <w:rsid w:val="00437CCF"/>
    <w:rsid w:val="00437DDC"/>
    <w:rsid w:val="00437E0B"/>
    <w:rsid w:val="004401BF"/>
    <w:rsid w:val="0044029B"/>
    <w:rsid w:val="00440B68"/>
    <w:rsid w:val="00441274"/>
    <w:rsid w:val="0044127F"/>
    <w:rsid w:val="00441282"/>
    <w:rsid w:val="0044141C"/>
    <w:rsid w:val="00441686"/>
    <w:rsid w:val="00441907"/>
    <w:rsid w:val="00441F43"/>
    <w:rsid w:val="00441F5C"/>
    <w:rsid w:val="00442049"/>
    <w:rsid w:val="00442760"/>
    <w:rsid w:val="00442A38"/>
    <w:rsid w:val="00442C30"/>
    <w:rsid w:val="00442C88"/>
    <w:rsid w:val="00443019"/>
    <w:rsid w:val="004435B7"/>
    <w:rsid w:val="004435D4"/>
    <w:rsid w:val="004435E2"/>
    <w:rsid w:val="00443E95"/>
    <w:rsid w:val="00443FC7"/>
    <w:rsid w:val="00444023"/>
    <w:rsid w:val="0044460B"/>
    <w:rsid w:val="0044475C"/>
    <w:rsid w:val="00444994"/>
    <w:rsid w:val="00444EFB"/>
    <w:rsid w:val="00444FA3"/>
    <w:rsid w:val="00445209"/>
    <w:rsid w:val="004456F4"/>
    <w:rsid w:val="00445745"/>
    <w:rsid w:val="00445933"/>
    <w:rsid w:val="00445B9F"/>
    <w:rsid w:val="00445BC8"/>
    <w:rsid w:val="00445CCF"/>
    <w:rsid w:val="00445F40"/>
    <w:rsid w:val="00446042"/>
    <w:rsid w:val="004464FA"/>
    <w:rsid w:val="004466B6"/>
    <w:rsid w:val="00446719"/>
    <w:rsid w:val="00446D9E"/>
    <w:rsid w:val="00446EBE"/>
    <w:rsid w:val="004470A1"/>
    <w:rsid w:val="00447199"/>
    <w:rsid w:val="00447380"/>
    <w:rsid w:val="004473BE"/>
    <w:rsid w:val="00447531"/>
    <w:rsid w:val="00450067"/>
    <w:rsid w:val="00450439"/>
    <w:rsid w:val="00450638"/>
    <w:rsid w:val="00450BE2"/>
    <w:rsid w:val="0045163F"/>
    <w:rsid w:val="00451992"/>
    <w:rsid w:val="00451C82"/>
    <w:rsid w:val="004520CA"/>
    <w:rsid w:val="004527A3"/>
    <w:rsid w:val="0045288A"/>
    <w:rsid w:val="00452A58"/>
    <w:rsid w:val="00452B21"/>
    <w:rsid w:val="00452D98"/>
    <w:rsid w:val="00452EFB"/>
    <w:rsid w:val="00453570"/>
    <w:rsid w:val="004537DD"/>
    <w:rsid w:val="004538F7"/>
    <w:rsid w:val="00453994"/>
    <w:rsid w:val="00453E62"/>
    <w:rsid w:val="00453F2F"/>
    <w:rsid w:val="004542F9"/>
    <w:rsid w:val="00454C74"/>
    <w:rsid w:val="00454D20"/>
    <w:rsid w:val="00454D51"/>
    <w:rsid w:val="00454E8C"/>
    <w:rsid w:val="00454F19"/>
    <w:rsid w:val="00455247"/>
    <w:rsid w:val="00455496"/>
    <w:rsid w:val="00455AC5"/>
    <w:rsid w:val="00455CAF"/>
    <w:rsid w:val="00455DCA"/>
    <w:rsid w:val="00455F82"/>
    <w:rsid w:val="00455FE0"/>
    <w:rsid w:val="0045627E"/>
    <w:rsid w:val="0045628E"/>
    <w:rsid w:val="004563E1"/>
    <w:rsid w:val="00456E20"/>
    <w:rsid w:val="00456E4A"/>
    <w:rsid w:val="00456E75"/>
    <w:rsid w:val="00456F10"/>
    <w:rsid w:val="0045737E"/>
    <w:rsid w:val="00457A90"/>
    <w:rsid w:val="00457CE6"/>
    <w:rsid w:val="00460062"/>
    <w:rsid w:val="0046032A"/>
    <w:rsid w:val="004606BF"/>
    <w:rsid w:val="00460785"/>
    <w:rsid w:val="00460A99"/>
    <w:rsid w:val="00460C1A"/>
    <w:rsid w:val="00460F42"/>
    <w:rsid w:val="0046102D"/>
    <w:rsid w:val="004611BB"/>
    <w:rsid w:val="00461668"/>
    <w:rsid w:val="00461772"/>
    <w:rsid w:val="0046181E"/>
    <w:rsid w:val="00461895"/>
    <w:rsid w:val="004619B7"/>
    <w:rsid w:val="004619E4"/>
    <w:rsid w:val="00461A6A"/>
    <w:rsid w:val="00461E8F"/>
    <w:rsid w:val="004622EF"/>
    <w:rsid w:val="00462444"/>
    <w:rsid w:val="00462CDA"/>
    <w:rsid w:val="004637E0"/>
    <w:rsid w:val="00463DA1"/>
    <w:rsid w:val="0046415B"/>
    <w:rsid w:val="00464201"/>
    <w:rsid w:val="0046434E"/>
    <w:rsid w:val="004643CB"/>
    <w:rsid w:val="004647F3"/>
    <w:rsid w:val="00464841"/>
    <w:rsid w:val="00464AA5"/>
    <w:rsid w:val="00464C32"/>
    <w:rsid w:val="00465329"/>
    <w:rsid w:val="00465642"/>
    <w:rsid w:val="00465934"/>
    <w:rsid w:val="00465988"/>
    <w:rsid w:val="00465F3D"/>
    <w:rsid w:val="004662C7"/>
    <w:rsid w:val="004670B9"/>
    <w:rsid w:val="0046766F"/>
    <w:rsid w:val="004677D8"/>
    <w:rsid w:val="00467A39"/>
    <w:rsid w:val="00467FEE"/>
    <w:rsid w:val="00470080"/>
    <w:rsid w:val="00470538"/>
    <w:rsid w:val="004705A6"/>
    <w:rsid w:val="00470610"/>
    <w:rsid w:val="004706C5"/>
    <w:rsid w:val="00470851"/>
    <w:rsid w:val="00470884"/>
    <w:rsid w:val="00470DFB"/>
    <w:rsid w:val="00470FA6"/>
    <w:rsid w:val="00471204"/>
    <w:rsid w:val="0047121C"/>
    <w:rsid w:val="004712F7"/>
    <w:rsid w:val="00471495"/>
    <w:rsid w:val="00471674"/>
    <w:rsid w:val="004719F7"/>
    <w:rsid w:val="004724C4"/>
    <w:rsid w:val="0047289C"/>
    <w:rsid w:val="00472A78"/>
    <w:rsid w:val="00472BB9"/>
    <w:rsid w:val="00472E70"/>
    <w:rsid w:val="00472EB8"/>
    <w:rsid w:val="0047340C"/>
    <w:rsid w:val="00473531"/>
    <w:rsid w:val="00473ADB"/>
    <w:rsid w:val="00473BB2"/>
    <w:rsid w:val="00473C5E"/>
    <w:rsid w:val="00473EBD"/>
    <w:rsid w:val="0047425F"/>
    <w:rsid w:val="00474331"/>
    <w:rsid w:val="00474789"/>
    <w:rsid w:val="00474956"/>
    <w:rsid w:val="00474BB2"/>
    <w:rsid w:val="00474C56"/>
    <w:rsid w:val="00474CAE"/>
    <w:rsid w:val="00474DCD"/>
    <w:rsid w:val="004751F2"/>
    <w:rsid w:val="00475204"/>
    <w:rsid w:val="0047551E"/>
    <w:rsid w:val="0047567F"/>
    <w:rsid w:val="0047579D"/>
    <w:rsid w:val="00475BAC"/>
    <w:rsid w:val="00475C5B"/>
    <w:rsid w:val="0047673E"/>
    <w:rsid w:val="0047684E"/>
    <w:rsid w:val="004769C1"/>
    <w:rsid w:val="0047758F"/>
    <w:rsid w:val="004776F3"/>
    <w:rsid w:val="00477815"/>
    <w:rsid w:val="00477941"/>
    <w:rsid w:val="00477CF0"/>
    <w:rsid w:val="0048001D"/>
    <w:rsid w:val="00480098"/>
    <w:rsid w:val="004800DB"/>
    <w:rsid w:val="004800EF"/>
    <w:rsid w:val="00480642"/>
    <w:rsid w:val="004806B7"/>
    <w:rsid w:val="00480797"/>
    <w:rsid w:val="00480AA8"/>
    <w:rsid w:val="00480DEE"/>
    <w:rsid w:val="00480EFF"/>
    <w:rsid w:val="00481137"/>
    <w:rsid w:val="00481195"/>
    <w:rsid w:val="004815A0"/>
    <w:rsid w:val="004818A3"/>
    <w:rsid w:val="00481921"/>
    <w:rsid w:val="00481B08"/>
    <w:rsid w:val="00481B31"/>
    <w:rsid w:val="00481EFA"/>
    <w:rsid w:val="004820D8"/>
    <w:rsid w:val="004824BC"/>
    <w:rsid w:val="00482BF8"/>
    <w:rsid w:val="00482C80"/>
    <w:rsid w:val="00482DB0"/>
    <w:rsid w:val="00482F3C"/>
    <w:rsid w:val="00483192"/>
    <w:rsid w:val="0048343A"/>
    <w:rsid w:val="00483743"/>
    <w:rsid w:val="00483774"/>
    <w:rsid w:val="00483776"/>
    <w:rsid w:val="004837A1"/>
    <w:rsid w:val="00483810"/>
    <w:rsid w:val="004839B6"/>
    <w:rsid w:val="00484051"/>
    <w:rsid w:val="00484492"/>
    <w:rsid w:val="0048464E"/>
    <w:rsid w:val="0048475D"/>
    <w:rsid w:val="004848AF"/>
    <w:rsid w:val="004849E5"/>
    <w:rsid w:val="00484CC5"/>
    <w:rsid w:val="00484CD6"/>
    <w:rsid w:val="004850C6"/>
    <w:rsid w:val="004854C8"/>
    <w:rsid w:val="00485DEA"/>
    <w:rsid w:val="004861BE"/>
    <w:rsid w:val="0048636B"/>
    <w:rsid w:val="004864CC"/>
    <w:rsid w:val="00486847"/>
    <w:rsid w:val="004868C1"/>
    <w:rsid w:val="00486D4C"/>
    <w:rsid w:val="00486F7F"/>
    <w:rsid w:val="004871B8"/>
    <w:rsid w:val="004873B0"/>
    <w:rsid w:val="00487510"/>
    <w:rsid w:val="00487822"/>
    <w:rsid w:val="00487DE8"/>
    <w:rsid w:val="00487E5E"/>
    <w:rsid w:val="00487FFB"/>
    <w:rsid w:val="004902E5"/>
    <w:rsid w:val="0049046C"/>
    <w:rsid w:val="0049083E"/>
    <w:rsid w:val="00490969"/>
    <w:rsid w:val="00490B3A"/>
    <w:rsid w:val="00490E2A"/>
    <w:rsid w:val="00490E7E"/>
    <w:rsid w:val="00491160"/>
    <w:rsid w:val="00491833"/>
    <w:rsid w:val="00491848"/>
    <w:rsid w:val="00491AEB"/>
    <w:rsid w:val="00491C0C"/>
    <w:rsid w:val="00491C57"/>
    <w:rsid w:val="00491DF9"/>
    <w:rsid w:val="00492025"/>
    <w:rsid w:val="00492081"/>
    <w:rsid w:val="004928C0"/>
    <w:rsid w:val="00492961"/>
    <w:rsid w:val="004929F1"/>
    <w:rsid w:val="00492B42"/>
    <w:rsid w:val="00492B76"/>
    <w:rsid w:val="00492C4F"/>
    <w:rsid w:val="00493935"/>
    <w:rsid w:val="00493E1D"/>
    <w:rsid w:val="00493F93"/>
    <w:rsid w:val="004940E8"/>
    <w:rsid w:val="0049483A"/>
    <w:rsid w:val="00494B83"/>
    <w:rsid w:val="00495067"/>
    <w:rsid w:val="00495221"/>
    <w:rsid w:val="00495BD7"/>
    <w:rsid w:val="00495D85"/>
    <w:rsid w:val="00495DE6"/>
    <w:rsid w:val="00496863"/>
    <w:rsid w:val="004968F7"/>
    <w:rsid w:val="004970B6"/>
    <w:rsid w:val="00497306"/>
    <w:rsid w:val="0049740F"/>
    <w:rsid w:val="004974F8"/>
    <w:rsid w:val="004976B9"/>
    <w:rsid w:val="004979E1"/>
    <w:rsid w:val="00497AF6"/>
    <w:rsid w:val="004A03F0"/>
    <w:rsid w:val="004A0567"/>
    <w:rsid w:val="004A0702"/>
    <w:rsid w:val="004A08A3"/>
    <w:rsid w:val="004A0923"/>
    <w:rsid w:val="004A0C10"/>
    <w:rsid w:val="004A0C8F"/>
    <w:rsid w:val="004A0D8D"/>
    <w:rsid w:val="004A0F1B"/>
    <w:rsid w:val="004A0F37"/>
    <w:rsid w:val="004A1D12"/>
    <w:rsid w:val="004A1D9A"/>
    <w:rsid w:val="004A1E3F"/>
    <w:rsid w:val="004A1F78"/>
    <w:rsid w:val="004A2343"/>
    <w:rsid w:val="004A2A66"/>
    <w:rsid w:val="004A2D2A"/>
    <w:rsid w:val="004A2F7E"/>
    <w:rsid w:val="004A306F"/>
    <w:rsid w:val="004A383E"/>
    <w:rsid w:val="004A3E44"/>
    <w:rsid w:val="004A3E7D"/>
    <w:rsid w:val="004A3EB0"/>
    <w:rsid w:val="004A44FB"/>
    <w:rsid w:val="004A478E"/>
    <w:rsid w:val="004A4CAB"/>
    <w:rsid w:val="004A51DC"/>
    <w:rsid w:val="004A55CB"/>
    <w:rsid w:val="004A65DB"/>
    <w:rsid w:val="004A6CB2"/>
    <w:rsid w:val="004A6F8F"/>
    <w:rsid w:val="004A7015"/>
    <w:rsid w:val="004A737B"/>
    <w:rsid w:val="004A73A8"/>
    <w:rsid w:val="004A7542"/>
    <w:rsid w:val="004A7650"/>
    <w:rsid w:val="004A79F5"/>
    <w:rsid w:val="004B049A"/>
    <w:rsid w:val="004B0BE9"/>
    <w:rsid w:val="004B13D8"/>
    <w:rsid w:val="004B172F"/>
    <w:rsid w:val="004B1C0D"/>
    <w:rsid w:val="004B1E7D"/>
    <w:rsid w:val="004B1E7F"/>
    <w:rsid w:val="004B2517"/>
    <w:rsid w:val="004B271D"/>
    <w:rsid w:val="004B2813"/>
    <w:rsid w:val="004B29C2"/>
    <w:rsid w:val="004B2B28"/>
    <w:rsid w:val="004B2CF3"/>
    <w:rsid w:val="004B3146"/>
    <w:rsid w:val="004B32C8"/>
    <w:rsid w:val="004B3396"/>
    <w:rsid w:val="004B34C1"/>
    <w:rsid w:val="004B36FE"/>
    <w:rsid w:val="004B38A0"/>
    <w:rsid w:val="004B39A6"/>
    <w:rsid w:val="004B3DC5"/>
    <w:rsid w:val="004B4115"/>
    <w:rsid w:val="004B462B"/>
    <w:rsid w:val="004B48BF"/>
    <w:rsid w:val="004B4918"/>
    <w:rsid w:val="004B50C0"/>
    <w:rsid w:val="004B5AD7"/>
    <w:rsid w:val="004B5F89"/>
    <w:rsid w:val="004B620C"/>
    <w:rsid w:val="004B6264"/>
    <w:rsid w:val="004B641E"/>
    <w:rsid w:val="004B64BA"/>
    <w:rsid w:val="004B6C5B"/>
    <w:rsid w:val="004B6D02"/>
    <w:rsid w:val="004B726C"/>
    <w:rsid w:val="004B7DA8"/>
    <w:rsid w:val="004C0078"/>
    <w:rsid w:val="004C053A"/>
    <w:rsid w:val="004C0598"/>
    <w:rsid w:val="004C05C2"/>
    <w:rsid w:val="004C076E"/>
    <w:rsid w:val="004C0AE0"/>
    <w:rsid w:val="004C0D3B"/>
    <w:rsid w:val="004C1028"/>
    <w:rsid w:val="004C106B"/>
    <w:rsid w:val="004C1426"/>
    <w:rsid w:val="004C159B"/>
    <w:rsid w:val="004C1624"/>
    <w:rsid w:val="004C1C19"/>
    <w:rsid w:val="004C1D60"/>
    <w:rsid w:val="004C1F55"/>
    <w:rsid w:val="004C2052"/>
    <w:rsid w:val="004C2056"/>
    <w:rsid w:val="004C2556"/>
    <w:rsid w:val="004C2831"/>
    <w:rsid w:val="004C2C73"/>
    <w:rsid w:val="004C2EEE"/>
    <w:rsid w:val="004C3056"/>
    <w:rsid w:val="004C33D7"/>
    <w:rsid w:val="004C3479"/>
    <w:rsid w:val="004C3E42"/>
    <w:rsid w:val="004C4142"/>
    <w:rsid w:val="004C41D6"/>
    <w:rsid w:val="004C4CC0"/>
    <w:rsid w:val="004C4E4B"/>
    <w:rsid w:val="004C5793"/>
    <w:rsid w:val="004C6236"/>
    <w:rsid w:val="004C6267"/>
    <w:rsid w:val="004C6F82"/>
    <w:rsid w:val="004C6FAC"/>
    <w:rsid w:val="004C6FC5"/>
    <w:rsid w:val="004C75FA"/>
    <w:rsid w:val="004C766D"/>
    <w:rsid w:val="004C77FE"/>
    <w:rsid w:val="004D01DF"/>
    <w:rsid w:val="004D040B"/>
    <w:rsid w:val="004D068B"/>
    <w:rsid w:val="004D089E"/>
    <w:rsid w:val="004D0A6B"/>
    <w:rsid w:val="004D0AA3"/>
    <w:rsid w:val="004D0E02"/>
    <w:rsid w:val="004D0ED0"/>
    <w:rsid w:val="004D103C"/>
    <w:rsid w:val="004D10AC"/>
    <w:rsid w:val="004D112E"/>
    <w:rsid w:val="004D114C"/>
    <w:rsid w:val="004D167E"/>
    <w:rsid w:val="004D1739"/>
    <w:rsid w:val="004D1841"/>
    <w:rsid w:val="004D18D7"/>
    <w:rsid w:val="004D195A"/>
    <w:rsid w:val="004D22C0"/>
    <w:rsid w:val="004D2423"/>
    <w:rsid w:val="004D2487"/>
    <w:rsid w:val="004D2ED4"/>
    <w:rsid w:val="004D310C"/>
    <w:rsid w:val="004D33C2"/>
    <w:rsid w:val="004D36E9"/>
    <w:rsid w:val="004D3713"/>
    <w:rsid w:val="004D3897"/>
    <w:rsid w:val="004D38F5"/>
    <w:rsid w:val="004D40A1"/>
    <w:rsid w:val="004D414B"/>
    <w:rsid w:val="004D4240"/>
    <w:rsid w:val="004D43C7"/>
    <w:rsid w:val="004D4712"/>
    <w:rsid w:val="004D4876"/>
    <w:rsid w:val="004D48C2"/>
    <w:rsid w:val="004D4A3E"/>
    <w:rsid w:val="004D4A8C"/>
    <w:rsid w:val="004D4AA9"/>
    <w:rsid w:val="004D4CDE"/>
    <w:rsid w:val="004D53EE"/>
    <w:rsid w:val="004D5911"/>
    <w:rsid w:val="004D5AD4"/>
    <w:rsid w:val="004D5CE7"/>
    <w:rsid w:val="004D6914"/>
    <w:rsid w:val="004D6925"/>
    <w:rsid w:val="004D6D5D"/>
    <w:rsid w:val="004D6F9D"/>
    <w:rsid w:val="004D7134"/>
    <w:rsid w:val="004D7139"/>
    <w:rsid w:val="004D72C5"/>
    <w:rsid w:val="004D74A6"/>
    <w:rsid w:val="004D7CA4"/>
    <w:rsid w:val="004D7CDB"/>
    <w:rsid w:val="004D7E36"/>
    <w:rsid w:val="004E0199"/>
    <w:rsid w:val="004E022F"/>
    <w:rsid w:val="004E043F"/>
    <w:rsid w:val="004E081E"/>
    <w:rsid w:val="004E09A4"/>
    <w:rsid w:val="004E0E86"/>
    <w:rsid w:val="004E1303"/>
    <w:rsid w:val="004E190B"/>
    <w:rsid w:val="004E202D"/>
    <w:rsid w:val="004E210F"/>
    <w:rsid w:val="004E2493"/>
    <w:rsid w:val="004E26A9"/>
    <w:rsid w:val="004E2806"/>
    <w:rsid w:val="004E2A82"/>
    <w:rsid w:val="004E2C81"/>
    <w:rsid w:val="004E2E20"/>
    <w:rsid w:val="004E3017"/>
    <w:rsid w:val="004E334B"/>
    <w:rsid w:val="004E33E6"/>
    <w:rsid w:val="004E35A0"/>
    <w:rsid w:val="004E3A66"/>
    <w:rsid w:val="004E3AE1"/>
    <w:rsid w:val="004E3AFD"/>
    <w:rsid w:val="004E3E8D"/>
    <w:rsid w:val="004E4015"/>
    <w:rsid w:val="004E408E"/>
    <w:rsid w:val="004E467A"/>
    <w:rsid w:val="004E4691"/>
    <w:rsid w:val="004E491D"/>
    <w:rsid w:val="004E4AEF"/>
    <w:rsid w:val="004E4BF5"/>
    <w:rsid w:val="004E4C7E"/>
    <w:rsid w:val="004E4E38"/>
    <w:rsid w:val="004E4EBE"/>
    <w:rsid w:val="004E63A8"/>
    <w:rsid w:val="004E69BA"/>
    <w:rsid w:val="004E6B26"/>
    <w:rsid w:val="004E6F04"/>
    <w:rsid w:val="004E6FAF"/>
    <w:rsid w:val="004E71B2"/>
    <w:rsid w:val="004E74FC"/>
    <w:rsid w:val="004E780F"/>
    <w:rsid w:val="004E781E"/>
    <w:rsid w:val="004E7D9C"/>
    <w:rsid w:val="004E7FB8"/>
    <w:rsid w:val="004F060F"/>
    <w:rsid w:val="004F0A10"/>
    <w:rsid w:val="004F0F11"/>
    <w:rsid w:val="004F13B1"/>
    <w:rsid w:val="004F19D3"/>
    <w:rsid w:val="004F229A"/>
    <w:rsid w:val="004F258E"/>
    <w:rsid w:val="004F266E"/>
    <w:rsid w:val="004F2949"/>
    <w:rsid w:val="004F2C32"/>
    <w:rsid w:val="004F2C94"/>
    <w:rsid w:val="004F31E5"/>
    <w:rsid w:val="004F34EA"/>
    <w:rsid w:val="004F3748"/>
    <w:rsid w:val="004F3E03"/>
    <w:rsid w:val="004F3EEE"/>
    <w:rsid w:val="004F3F1C"/>
    <w:rsid w:val="004F4066"/>
    <w:rsid w:val="004F441A"/>
    <w:rsid w:val="004F441E"/>
    <w:rsid w:val="004F4442"/>
    <w:rsid w:val="004F44C9"/>
    <w:rsid w:val="004F4CD0"/>
    <w:rsid w:val="004F4D8D"/>
    <w:rsid w:val="004F4E9B"/>
    <w:rsid w:val="004F5296"/>
    <w:rsid w:val="004F52D7"/>
    <w:rsid w:val="004F5C0B"/>
    <w:rsid w:val="004F5D12"/>
    <w:rsid w:val="004F5F31"/>
    <w:rsid w:val="004F608A"/>
    <w:rsid w:val="004F6106"/>
    <w:rsid w:val="004F619A"/>
    <w:rsid w:val="004F6A47"/>
    <w:rsid w:val="004F6A9F"/>
    <w:rsid w:val="004F6DC7"/>
    <w:rsid w:val="004F6E08"/>
    <w:rsid w:val="004F7273"/>
    <w:rsid w:val="004F7465"/>
    <w:rsid w:val="004F77AE"/>
    <w:rsid w:val="004F77EF"/>
    <w:rsid w:val="004F7A0D"/>
    <w:rsid w:val="00500A7C"/>
    <w:rsid w:val="00500CD8"/>
    <w:rsid w:val="00500D9C"/>
    <w:rsid w:val="00500EC7"/>
    <w:rsid w:val="00500F9B"/>
    <w:rsid w:val="0050101A"/>
    <w:rsid w:val="005013C2"/>
    <w:rsid w:val="005013DA"/>
    <w:rsid w:val="00501AEF"/>
    <w:rsid w:val="0050200E"/>
    <w:rsid w:val="0050268A"/>
    <w:rsid w:val="005038BF"/>
    <w:rsid w:val="0050394C"/>
    <w:rsid w:val="00503AE5"/>
    <w:rsid w:val="00503CBE"/>
    <w:rsid w:val="00503D5B"/>
    <w:rsid w:val="00504154"/>
    <w:rsid w:val="00504614"/>
    <w:rsid w:val="00504701"/>
    <w:rsid w:val="00504856"/>
    <w:rsid w:val="00504890"/>
    <w:rsid w:val="00504A94"/>
    <w:rsid w:val="00504C86"/>
    <w:rsid w:val="00504E5C"/>
    <w:rsid w:val="00504FF8"/>
    <w:rsid w:val="00505030"/>
    <w:rsid w:val="005055EA"/>
    <w:rsid w:val="00505617"/>
    <w:rsid w:val="0050575F"/>
    <w:rsid w:val="005057DB"/>
    <w:rsid w:val="00505ADD"/>
    <w:rsid w:val="00505E70"/>
    <w:rsid w:val="00505EB5"/>
    <w:rsid w:val="005062CB"/>
    <w:rsid w:val="00506586"/>
    <w:rsid w:val="005065CD"/>
    <w:rsid w:val="005069A7"/>
    <w:rsid w:val="00506A58"/>
    <w:rsid w:val="00506BAD"/>
    <w:rsid w:val="00506DA8"/>
    <w:rsid w:val="00507020"/>
    <w:rsid w:val="0050731E"/>
    <w:rsid w:val="00507706"/>
    <w:rsid w:val="005078A4"/>
    <w:rsid w:val="00507BD5"/>
    <w:rsid w:val="00507F73"/>
    <w:rsid w:val="00510245"/>
    <w:rsid w:val="00510267"/>
    <w:rsid w:val="005102F7"/>
    <w:rsid w:val="00510653"/>
    <w:rsid w:val="0051069D"/>
    <w:rsid w:val="00510712"/>
    <w:rsid w:val="00510877"/>
    <w:rsid w:val="005109E8"/>
    <w:rsid w:val="00510AD3"/>
    <w:rsid w:val="00510BB7"/>
    <w:rsid w:val="00510F89"/>
    <w:rsid w:val="0051105A"/>
    <w:rsid w:val="0051126B"/>
    <w:rsid w:val="005114BE"/>
    <w:rsid w:val="00511564"/>
    <w:rsid w:val="005117BF"/>
    <w:rsid w:val="00511F5C"/>
    <w:rsid w:val="00511F9A"/>
    <w:rsid w:val="00511FE5"/>
    <w:rsid w:val="00512483"/>
    <w:rsid w:val="0051253D"/>
    <w:rsid w:val="00512691"/>
    <w:rsid w:val="00512AAB"/>
    <w:rsid w:val="00512CAC"/>
    <w:rsid w:val="00512CFF"/>
    <w:rsid w:val="00512D78"/>
    <w:rsid w:val="00512D98"/>
    <w:rsid w:val="00512FFB"/>
    <w:rsid w:val="00513019"/>
    <w:rsid w:val="00513387"/>
    <w:rsid w:val="005135FD"/>
    <w:rsid w:val="00513661"/>
    <w:rsid w:val="00513A87"/>
    <w:rsid w:val="00513C1E"/>
    <w:rsid w:val="00513CFA"/>
    <w:rsid w:val="00513DE7"/>
    <w:rsid w:val="00513EC4"/>
    <w:rsid w:val="00513EF2"/>
    <w:rsid w:val="00514159"/>
    <w:rsid w:val="005144B3"/>
    <w:rsid w:val="0051475F"/>
    <w:rsid w:val="005147D6"/>
    <w:rsid w:val="0051485F"/>
    <w:rsid w:val="00514CA3"/>
    <w:rsid w:val="00514CA6"/>
    <w:rsid w:val="00514E7F"/>
    <w:rsid w:val="00514FB3"/>
    <w:rsid w:val="00515477"/>
    <w:rsid w:val="00515646"/>
    <w:rsid w:val="005158EE"/>
    <w:rsid w:val="00515C84"/>
    <w:rsid w:val="00515CFA"/>
    <w:rsid w:val="00515F08"/>
    <w:rsid w:val="005160D6"/>
    <w:rsid w:val="005163CB"/>
    <w:rsid w:val="005170B8"/>
    <w:rsid w:val="005172C5"/>
    <w:rsid w:val="005174C2"/>
    <w:rsid w:val="00517F89"/>
    <w:rsid w:val="005202BB"/>
    <w:rsid w:val="005202E8"/>
    <w:rsid w:val="00520955"/>
    <w:rsid w:val="00520DFB"/>
    <w:rsid w:val="005213C9"/>
    <w:rsid w:val="005216A9"/>
    <w:rsid w:val="00521A72"/>
    <w:rsid w:val="00521B0C"/>
    <w:rsid w:val="00521D08"/>
    <w:rsid w:val="00521FF8"/>
    <w:rsid w:val="00522614"/>
    <w:rsid w:val="00522994"/>
    <w:rsid w:val="00522A05"/>
    <w:rsid w:val="00522A16"/>
    <w:rsid w:val="00522EF9"/>
    <w:rsid w:val="0052350C"/>
    <w:rsid w:val="00523535"/>
    <w:rsid w:val="00523C3F"/>
    <w:rsid w:val="00523D25"/>
    <w:rsid w:val="0052408A"/>
    <w:rsid w:val="00524316"/>
    <w:rsid w:val="00524432"/>
    <w:rsid w:val="00524498"/>
    <w:rsid w:val="005244D6"/>
    <w:rsid w:val="00524C51"/>
    <w:rsid w:val="00525110"/>
    <w:rsid w:val="00525A99"/>
    <w:rsid w:val="00525F0F"/>
    <w:rsid w:val="00526645"/>
    <w:rsid w:val="005266F8"/>
    <w:rsid w:val="00526880"/>
    <w:rsid w:val="00526EEC"/>
    <w:rsid w:val="005276E6"/>
    <w:rsid w:val="00527916"/>
    <w:rsid w:val="00527962"/>
    <w:rsid w:val="00530060"/>
    <w:rsid w:val="00530204"/>
    <w:rsid w:val="005302AE"/>
    <w:rsid w:val="0053077C"/>
    <w:rsid w:val="00530F5D"/>
    <w:rsid w:val="00531080"/>
    <w:rsid w:val="0053109B"/>
    <w:rsid w:val="00531243"/>
    <w:rsid w:val="00531274"/>
    <w:rsid w:val="005314AA"/>
    <w:rsid w:val="00531879"/>
    <w:rsid w:val="00531B3B"/>
    <w:rsid w:val="00532124"/>
    <w:rsid w:val="005327E5"/>
    <w:rsid w:val="00532D85"/>
    <w:rsid w:val="0053301E"/>
    <w:rsid w:val="005330B5"/>
    <w:rsid w:val="0053311A"/>
    <w:rsid w:val="0053335F"/>
    <w:rsid w:val="00533761"/>
    <w:rsid w:val="00533876"/>
    <w:rsid w:val="00533BF2"/>
    <w:rsid w:val="00533CFF"/>
    <w:rsid w:val="00534F3D"/>
    <w:rsid w:val="00534F9B"/>
    <w:rsid w:val="0053543B"/>
    <w:rsid w:val="0053563E"/>
    <w:rsid w:val="005359E2"/>
    <w:rsid w:val="00535C16"/>
    <w:rsid w:val="00535F0B"/>
    <w:rsid w:val="00536043"/>
    <w:rsid w:val="005362AB"/>
    <w:rsid w:val="00536621"/>
    <w:rsid w:val="00536698"/>
    <w:rsid w:val="005366B7"/>
    <w:rsid w:val="005367DB"/>
    <w:rsid w:val="005368B8"/>
    <w:rsid w:val="00536C1E"/>
    <w:rsid w:val="00536E7C"/>
    <w:rsid w:val="005370FA"/>
    <w:rsid w:val="005377E8"/>
    <w:rsid w:val="00537F08"/>
    <w:rsid w:val="005401F7"/>
    <w:rsid w:val="0054090D"/>
    <w:rsid w:val="00540AF5"/>
    <w:rsid w:val="00540E64"/>
    <w:rsid w:val="00540E7D"/>
    <w:rsid w:val="00540F44"/>
    <w:rsid w:val="00540FAD"/>
    <w:rsid w:val="0054107A"/>
    <w:rsid w:val="0054180C"/>
    <w:rsid w:val="00542674"/>
    <w:rsid w:val="00542867"/>
    <w:rsid w:val="00542BAD"/>
    <w:rsid w:val="00543073"/>
    <w:rsid w:val="0054325B"/>
    <w:rsid w:val="00543269"/>
    <w:rsid w:val="0054346C"/>
    <w:rsid w:val="00543749"/>
    <w:rsid w:val="005437A5"/>
    <w:rsid w:val="00543855"/>
    <w:rsid w:val="00543BEF"/>
    <w:rsid w:val="005440C1"/>
    <w:rsid w:val="00544570"/>
    <w:rsid w:val="0054495C"/>
    <w:rsid w:val="0054550D"/>
    <w:rsid w:val="005455A0"/>
    <w:rsid w:val="005456CE"/>
    <w:rsid w:val="00546153"/>
    <w:rsid w:val="005461FF"/>
    <w:rsid w:val="00546626"/>
    <w:rsid w:val="0054752A"/>
    <w:rsid w:val="005477E8"/>
    <w:rsid w:val="005479FE"/>
    <w:rsid w:val="00547D13"/>
    <w:rsid w:val="00547EF4"/>
    <w:rsid w:val="00550202"/>
    <w:rsid w:val="00550219"/>
    <w:rsid w:val="0055065B"/>
    <w:rsid w:val="005507CC"/>
    <w:rsid w:val="00550B23"/>
    <w:rsid w:val="0055110D"/>
    <w:rsid w:val="0055111A"/>
    <w:rsid w:val="0055125E"/>
    <w:rsid w:val="0055156E"/>
    <w:rsid w:val="00551781"/>
    <w:rsid w:val="00551822"/>
    <w:rsid w:val="00551B6E"/>
    <w:rsid w:val="00551CB0"/>
    <w:rsid w:val="00551D75"/>
    <w:rsid w:val="0055217C"/>
    <w:rsid w:val="005525EA"/>
    <w:rsid w:val="00552625"/>
    <w:rsid w:val="00552756"/>
    <w:rsid w:val="00552781"/>
    <w:rsid w:val="00552788"/>
    <w:rsid w:val="00552A53"/>
    <w:rsid w:val="00552EBB"/>
    <w:rsid w:val="005535E8"/>
    <w:rsid w:val="005537F5"/>
    <w:rsid w:val="0055387C"/>
    <w:rsid w:val="00553A4D"/>
    <w:rsid w:val="00553F95"/>
    <w:rsid w:val="00554358"/>
    <w:rsid w:val="0055440E"/>
    <w:rsid w:val="00554599"/>
    <w:rsid w:val="00554629"/>
    <w:rsid w:val="00554722"/>
    <w:rsid w:val="00554764"/>
    <w:rsid w:val="005549F0"/>
    <w:rsid w:val="00554C32"/>
    <w:rsid w:val="00554E1D"/>
    <w:rsid w:val="005550EF"/>
    <w:rsid w:val="00555D02"/>
    <w:rsid w:val="00556155"/>
    <w:rsid w:val="005561FB"/>
    <w:rsid w:val="005568E1"/>
    <w:rsid w:val="00556AD0"/>
    <w:rsid w:val="00556BA1"/>
    <w:rsid w:val="00557378"/>
    <w:rsid w:val="005573FF"/>
    <w:rsid w:val="005574E6"/>
    <w:rsid w:val="005576E9"/>
    <w:rsid w:val="0055776B"/>
    <w:rsid w:val="005578E6"/>
    <w:rsid w:val="00557AF8"/>
    <w:rsid w:val="0056001A"/>
    <w:rsid w:val="0056013A"/>
    <w:rsid w:val="005601AF"/>
    <w:rsid w:val="00560528"/>
    <w:rsid w:val="00560584"/>
    <w:rsid w:val="0056071D"/>
    <w:rsid w:val="00560798"/>
    <w:rsid w:val="0056085B"/>
    <w:rsid w:val="0056089D"/>
    <w:rsid w:val="005612D0"/>
    <w:rsid w:val="00561E7B"/>
    <w:rsid w:val="00561FFF"/>
    <w:rsid w:val="00562BA6"/>
    <w:rsid w:val="00562E49"/>
    <w:rsid w:val="00562EED"/>
    <w:rsid w:val="00562F0E"/>
    <w:rsid w:val="00562F9E"/>
    <w:rsid w:val="0056309C"/>
    <w:rsid w:val="005631A8"/>
    <w:rsid w:val="00563569"/>
    <w:rsid w:val="0056367F"/>
    <w:rsid w:val="00563717"/>
    <w:rsid w:val="00563C4A"/>
    <w:rsid w:val="00563E92"/>
    <w:rsid w:val="00563F35"/>
    <w:rsid w:val="00564288"/>
    <w:rsid w:val="00564334"/>
    <w:rsid w:val="005646FC"/>
    <w:rsid w:val="00565018"/>
    <w:rsid w:val="00565158"/>
    <w:rsid w:val="00565C82"/>
    <w:rsid w:val="00565CB5"/>
    <w:rsid w:val="00565DA6"/>
    <w:rsid w:val="00566FFC"/>
    <w:rsid w:val="005671CC"/>
    <w:rsid w:val="00567303"/>
    <w:rsid w:val="005674E6"/>
    <w:rsid w:val="00567543"/>
    <w:rsid w:val="00567951"/>
    <w:rsid w:val="00567BAA"/>
    <w:rsid w:val="00567D3E"/>
    <w:rsid w:val="0057015D"/>
    <w:rsid w:val="00570E3B"/>
    <w:rsid w:val="00570F45"/>
    <w:rsid w:val="00570F94"/>
    <w:rsid w:val="00570FDB"/>
    <w:rsid w:val="0057137A"/>
    <w:rsid w:val="0057152F"/>
    <w:rsid w:val="005715A4"/>
    <w:rsid w:val="00571798"/>
    <w:rsid w:val="00571A1D"/>
    <w:rsid w:val="00571AEE"/>
    <w:rsid w:val="00571CC8"/>
    <w:rsid w:val="00571FA5"/>
    <w:rsid w:val="00571FD6"/>
    <w:rsid w:val="005721A1"/>
    <w:rsid w:val="00572471"/>
    <w:rsid w:val="0057260B"/>
    <w:rsid w:val="0057296A"/>
    <w:rsid w:val="005729AF"/>
    <w:rsid w:val="00572DFF"/>
    <w:rsid w:val="00572E9F"/>
    <w:rsid w:val="00573077"/>
    <w:rsid w:val="005737C3"/>
    <w:rsid w:val="00573996"/>
    <w:rsid w:val="00573A52"/>
    <w:rsid w:val="00573A55"/>
    <w:rsid w:val="00573EA9"/>
    <w:rsid w:val="00574857"/>
    <w:rsid w:val="00576005"/>
    <w:rsid w:val="0057614F"/>
    <w:rsid w:val="00576489"/>
    <w:rsid w:val="0057683E"/>
    <w:rsid w:val="00576993"/>
    <w:rsid w:val="00576BFB"/>
    <w:rsid w:val="00576C9F"/>
    <w:rsid w:val="00577255"/>
    <w:rsid w:val="00577B24"/>
    <w:rsid w:val="00577BE2"/>
    <w:rsid w:val="00577DC4"/>
    <w:rsid w:val="005806D7"/>
    <w:rsid w:val="00580C5D"/>
    <w:rsid w:val="00580E06"/>
    <w:rsid w:val="00581429"/>
    <w:rsid w:val="005815E8"/>
    <w:rsid w:val="005817F0"/>
    <w:rsid w:val="00581AA1"/>
    <w:rsid w:val="00581E5F"/>
    <w:rsid w:val="005822A0"/>
    <w:rsid w:val="0058240C"/>
    <w:rsid w:val="005826EC"/>
    <w:rsid w:val="00582925"/>
    <w:rsid w:val="005831C7"/>
    <w:rsid w:val="005832CA"/>
    <w:rsid w:val="00583438"/>
    <w:rsid w:val="00583544"/>
    <w:rsid w:val="00583ECD"/>
    <w:rsid w:val="00583F6C"/>
    <w:rsid w:val="00584022"/>
    <w:rsid w:val="0058421A"/>
    <w:rsid w:val="005843E2"/>
    <w:rsid w:val="00584718"/>
    <w:rsid w:val="00584897"/>
    <w:rsid w:val="00584B91"/>
    <w:rsid w:val="00584C5B"/>
    <w:rsid w:val="00584C78"/>
    <w:rsid w:val="00584D48"/>
    <w:rsid w:val="00584DC8"/>
    <w:rsid w:val="00585A2E"/>
    <w:rsid w:val="00585D46"/>
    <w:rsid w:val="0058634C"/>
    <w:rsid w:val="00586559"/>
    <w:rsid w:val="00586BA6"/>
    <w:rsid w:val="00586CA9"/>
    <w:rsid w:val="00586D27"/>
    <w:rsid w:val="00586F51"/>
    <w:rsid w:val="005871BC"/>
    <w:rsid w:val="00587962"/>
    <w:rsid w:val="00587C16"/>
    <w:rsid w:val="0059004C"/>
    <w:rsid w:val="005902DD"/>
    <w:rsid w:val="005905C5"/>
    <w:rsid w:val="00590602"/>
    <w:rsid w:val="005907AC"/>
    <w:rsid w:val="00590B35"/>
    <w:rsid w:val="00591039"/>
    <w:rsid w:val="005912A5"/>
    <w:rsid w:val="00591331"/>
    <w:rsid w:val="005913A0"/>
    <w:rsid w:val="005914AF"/>
    <w:rsid w:val="0059169D"/>
    <w:rsid w:val="00591A17"/>
    <w:rsid w:val="00591E5A"/>
    <w:rsid w:val="00592077"/>
    <w:rsid w:val="005920F7"/>
    <w:rsid w:val="0059226A"/>
    <w:rsid w:val="0059237B"/>
    <w:rsid w:val="005925EC"/>
    <w:rsid w:val="005927C9"/>
    <w:rsid w:val="0059280E"/>
    <w:rsid w:val="0059283C"/>
    <w:rsid w:val="0059291D"/>
    <w:rsid w:val="00592996"/>
    <w:rsid w:val="00592BB1"/>
    <w:rsid w:val="00592BD5"/>
    <w:rsid w:val="005931A6"/>
    <w:rsid w:val="005932C2"/>
    <w:rsid w:val="00593BC7"/>
    <w:rsid w:val="00593F67"/>
    <w:rsid w:val="00593FE2"/>
    <w:rsid w:val="005944FD"/>
    <w:rsid w:val="00594F51"/>
    <w:rsid w:val="005951C6"/>
    <w:rsid w:val="0059537B"/>
    <w:rsid w:val="0059540D"/>
    <w:rsid w:val="0059589F"/>
    <w:rsid w:val="00595A05"/>
    <w:rsid w:val="005962C0"/>
    <w:rsid w:val="00596373"/>
    <w:rsid w:val="00596936"/>
    <w:rsid w:val="00596AB7"/>
    <w:rsid w:val="00596C0B"/>
    <w:rsid w:val="00596E69"/>
    <w:rsid w:val="00596F37"/>
    <w:rsid w:val="00596F40"/>
    <w:rsid w:val="005972DB"/>
    <w:rsid w:val="0059781D"/>
    <w:rsid w:val="00597928"/>
    <w:rsid w:val="00597B3F"/>
    <w:rsid w:val="00597B83"/>
    <w:rsid w:val="005A08D4"/>
    <w:rsid w:val="005A0A98"/>
    <w:rsid w:val="005A0B5A"/>
    <w:rsid w:val="005A0C3B"/>
    <w:rsid w:val="005A10A2"/>
    <w:rsid w:val="005A127B"/>
    <w:rsid w:val="005A1502"/>
    <w:rsid w:val="005A1584"/>
    <w:rsid w:val="005A167A"/>
    <w:rsid w:val="005A196A"/>
    <w:rsid w:val="005A198A"/>
    <w:rsid w:val="005A1D0F"/>
    <w:rsid w:val="005A22B9"/>
    <w:rsid w:val="005A2931"/>
    <w:rsid w:val="005A2AA6"/>
    <w:rsid w:val="005A2BEE"/>
    <w:rsid w:val="005A2E6D"/>
    <w:rsid w:val="005A2EF4"/>
    <w:rsid w:val="005A39C0"/>
    <w:rsid w:val="005A3A0B"/>
    <w:rsid w:val="005A3B7E"/>
    <w:rsid w:val="005A3D54"/>
    <w:rsid w:val="005A3E3C"/>
    <w:rsid w:val="005A4323"/>
    <w:rsid w:val="005A50E2"/>
    <w:rsid w:val="005A5A85"/>
    <w:rsid w:val="005A5C54"/>
    <w:rsid w:val="005A60EA"/>
    <w:rsid w:val="005A62C7"/>
    <w:rsid w:val="005A6415"/>
    <w:rsid w:val="005A66B7"/>
    <w:rsid w:val="005A6A77"/>
    <w:rsid w:val="005A71CC"/>
    <w:rsid w:val="005A7460"/>
    <w:rsid w:val="005A74C9"/>
    <w:rsid w:val="005A7942"/>
    <w:rsid w:val="005A7A3D"/>
    <w:rsid w:val="005A7B1D"/>
    <w:rsid w:val="005A7B96"/>
    <w:rsid w:val="005A7DFC"/>
    <w:rsid w:val="005B0042"/>
    <w:rsid w:val="005B00D7"/>
    <w:rsid w:val="005B0392"/>
    <w:rsid w:val="005B049C"/>
    <w:rsid w:val="005B076A"/>
    <w:rsid w:val="005B095C"/>
    <w:rsid w:val="005B0A1D"/>
    <w:rsid w:val="005B0C7B"/>
    <w:rsid w:val="005B0C85"/>
    <w:rsid w:val="005B0F08"/>
    <w:rsid w:val="005B11A0"/>
    <w:rsid w:val="005B11FC"/>
    <w:rsid w:val="005B121C"/>
    <w:rsid w:val="005B1524"/>
    <w:rsid w:val="005B15C1"/>
    <w:rsid w:val="005B1ED6"/>
    <w:rsid w:val="005B2560"/>
    <w:rsid w:val="005B270D"/>
    <w:rsid w:val="005B27B9"/>
    <w:rsid w:val="005B2B1E"/>
    <w:rsid w:val="005B2E06"/>
    <w:rsid w:val="005B3397"/>
    <w:rsid w:val="005B339A"/>
    <w:rsid w:val="005B3F8C"/>
    <w:rsid w:val="005B403D"/>
    <w:rsid w:val="005B40B0"/>
    <w:rsid w:val="005B448B"/>
    <w:rsid w:val="005B4656"/>
    <w:rsid w:val="005B4828"/>
    <w:rsid w:val="005B4922"/>
    <w:rsid w:val="005B4BB9"/>
    <w:rsid w:val="005B4E8B"/>
    <w:rsid w:val="005B51ED"/>
    <w:rsid w:val="005B51F1"/>
    <w:rsid w:val="005B532C"/>
    <w:rsid w:val="005B5896"/>
    <w:rsid w:val="005B5B99"/>
    <w:rsid w:val="005B5F02"/>
    <w:rsid w:val="005B6215"/>
    <w:rsid w:val="005B62C8"/>
    <w:rsid w:val="005B63DF"/>
    <w:rsid w:val="005B6AF8"/>
    <w:rsid w:val="005B7024"/>
    <w:rsid w:val="005B7095"/>
    <w:rsid w:val="005B72DB"/>
    <w:rsid w:val="005B731C"/>
    <w:rsid w:val="005B741C"/>
    <w:rsid w:val="005B74CA"/>
    <w:rsid w:val="005B7B8D"/>
    <w:rsid w:val="005C01DC"/>
    <w:rsid w:val="005C029D"/>
    <w:rsid w:val="005C03E4"/>
    <w:rsid w:val="005C05E9"/>
    <w:rsid w:val="005C07F3"/>
    <w:rsid w:val="005C09BD"/>
    <w:rsid w:val="005C0D35"/>
    <w:rsid w:val="005C0E8F"/>
    <w:rsid w:val="005C10DB"/>
    <w:rsid w:val="005C15DB"/>
    <w:rsid w:val="005C1666"/>
    <w:rsid w:val="005C185D"/>
    <w:rsid w:val="005C1916"/>
    <w:rsid w:val="005C1943"/>
    <w:rsid w:val="005C1F3F"/>
    <w:rsid w:val="005C20BB"/>
    <w:rsid w:val="005C20FC"/>
    <w:rsid w:val="005C21E4"/>
    <w:rsid w:val="005C22A6"/>
    <w:rsid w:val="005C2839"/>
    <w:rsid w:val="005C2A03"/>
    <w:rsid w:val="005C31D0"/>
    <w:rsid w:val="005C35A6"/>
    <w:rsid w:val="005C35ED"/>
    <w:rsid w:val="005C3D4C"/>
    <w:rsid w:val="005C3F4E"/>
    <w:rsid w:val="005C400D"/>
    <w:rsid w:val="005C40B3"/>
    <w:rsid w:val="005C4209"/>
    <w:rsid w:val="005C454C"/>
    <w:rsid w:val="005C46BB"/>
    <w:rsid w:val="005C4A8D"/>
    <w:rsid w:val="005C4B17"/>
    <w:rsid w:val="005C5054"/>
    <w:rsid w:val="005C509B"/>
    <w:rsid w:val="005C5331"/>
    <w:rsid w:val="005C539D"/>
    <w:rsid w:val="005C53A7"/>
    <w:rsid w:val="005C584F"/>
    <w:rsid w:val="005C5A31"/>
    <w:rsid w:val="005C5A98"/>
    <w:rsid w:val="005C5B3D"/>
    <w:rsid w:val="005C5FE4"/>
    <w:rsid w:val="005C6141"/>
    <w:rsid w:val="005C634B"/>
    <w:rsid w:val="005C6E7C"/>
    <w:rsid w:val="005C70A2"/>
    <w:rsid w:val="005C742A"/>
    <w:rsid w:val="005C74C7"/>
    <w:rsid w:val="005C7611"/>
    <w:rsid w:val="005C765B"/>
    <w:rsid w:val="005C7711"/>
    <w:rsid w:val="005C7A6D"/>
    <w:rsid w:val="005C7E45"/>
    <w:rsid w:val="005D0081"/>
    <w:rsid w:val="005D036D"/>
    <w:rsid w:val="005D136A"/>
    <w:rsid w:val="005D156E"/>
    <w:rsid w:val="005D15B9"/>
    <w:rsid w:val="005D1759"/>
    <w:rsid w:val="005D1852"/>
    <w:rsid w:val="005D18D2"/>
    <w:rsid w:val="005D1E18"/>
    <w:rsid w:val="005D1ED4"/>
    <w:rsid w:val="005D1F51"/>
    <w:rsid w:val="005D20E8"/>
    <w:rsid w:val="005D211D"/>
    <w:rsid w:val="005D21FB"/>
    <w:rsid w:val="005D227D"/>
    <w:rsid w:val="005D299C"/>
    <w:rsid w:val="005D2D2C"/>
    <w:rsid w:val="005D3043"/>
    <w:rsid w:val="005D31CA"/>
    <w:rsid w:val="005D3E8F"/>
    <w:rsid w:val="005D3F6F"/>
    <w:rsid w:val="005D434B"/>
    <w:rsid w:val="005D4779"/>
    <w:rsid w:val="005D482B"/>
    <w:rsid w:val="005D4B24"/>
    <w:rsid w:val="005D4B3E"/>
    <w:rsid w:val="005D512E"/>
    <w:rsid w:val="005D5307"/>
    <w:rsid w:val="005D53C4"/>
    <w:rsid w:val="005D5448"/>
    <w:rsid w:val="005D54C0"/>
    <w:rsid w:val="005D594E"/>
    <w:rsid w:val="005D5C27"/>
    <w:rsid w:val="005D5E25"/>
    <w:rsid w:val="005D6004"/>
    <w:rsid w:val="005D60A6"/>
    <w:rsid w:val="005D6620"/>
    <w:rsid w:val="005D66BC"/>
    <w:rsid w:val="005D67CD"/>
    <w:rsid w:val="005D6819"/>
    <w:rsid w:val="005D6846"/>
    <w:rsid w:val="005D68AD"/>
    <w:rsid w:val="005D740E"/>
    <w:rsid w:val="005D77B7"/>
    <w:rsid w:val="005D7F4A"/>
    <w:rsid w:val="005D7F86"/>
    <w:rsid w:val="005E0387"/>
    <w:rsid w:val="005E0B40"/>
    <w:rsid w:val="005E0F36"/>
    <w:rsid w:val="005E10A2"/>
    <w:rsid w:val="005E11BE"/>
    <w:rsid w:val="005E1225"/>
    <w:rsid w:val="005E1296"/>
    <w:rsid w:val="005E13E3"/>
    <w:rsid w:val="005E145D"/>
    <w:rsid w:val="005E1463"/>
    <w:rsid w:val="005E1B99"/>
    <w:rsid w:val="005E1E73"/>
    <w:rsid w:val="005E1E8E"/>
    <w:rsid w:val="005E1FAB"/>
    <w:rsid w:val="005E2218"/>
    <w:rsid w:val="005E2292"/>
    <w:rsid w:val="005E22E5"/>
    <w:rsid w:val="005E2681"/>
    <w:rsid w:val="005E29CA"/>
    <w:rsid w:val="005E2A14"/>
    <w:rsid w:val="005E2AFA"/>
    <w:rsid w:val="005E31DA"/>
    <w:rsid w:val="005E37A3"/>
    <w:rsid w:val="005E3A4D"/>
    <w:rsid w:val="005E4268"/>
    <w:rsid w:val="005E44FA"/>
    <w:rsid w:val="005E4C9E"/>
    <w:rsid w:val="005E508C"/>
    <w:rsid w:val="005E524B"/>
    <w:rsid w:val="005E552D"/>
    <w:rsid w:val="005E5D1D"/>
    <w:rsid w:val="005E61F1"/>
    <w:rsid w:val="005E6471"/>
    <w:rsid w:val="005E6707"/>
    <w:rsid w:val="005E6A33"/>
    <w:rsid w:val="005E6DEC"/>
    <w:rsid w:val="005E721B"/>
    <w:rsid w:val="005E7242"/>
    <w:rsid w:val="005E7507"/>
    <w:rsid w:val="005E7579"/>
    <w:rsid w:val="005E767B"/>
    <w:rsid w:val="005E774D"/>
    <w:rsid w:val="005E7849"/>
    <w:rsid w:val="005E7942"/>
    <w:rsid w:val="005E7950"/>
    <w:rsid w:val="005E7A63"/>
    <w:rsid w:val="005E7A72"/>
    <w:rsid w:val="005E7B2E"/>
    <w:rsid w:val="005F063B"/>
    <w:rsid w:val="005F0D5D"/>
    <w:rsid w:val="005F12E1"/>
    <w:rsid w:val="005F1356"/>
    <w:rsid w:val="005F167C"/>
    <w:rsid w:val="005F168A"/>
    <w:rsid w:val="005F16EA"/>
    <w:rsid w:val="005F1802"/>
    <w:rsid w:val="005F1BFC"/>
    <w:rsid w:val="005F1EC8"/>
    <w:rsid w:val="005F2096"/>
    <w:rsid w:val="005F20A1"/>
    <w:rsid w:val="005F22C4"/>
    <w:rsid w:val="005F22D0"/>
    <w:rsid w:val="005F23C6"/>
    <w:rsid w:val="005F255B"/>
    <w:rsid w:val="005F257F"/>
    <w:rsid w:val="005F2A32"/>
    <w:rsid w:val="005F2F41"/>
    <w:rsid w:val="005F349B"/>
    <w:rsid w:val="005F34C7"/>
    <w:rsid w:val="005F35A5"/>
    <w:rsid w:val="005F385B"/>
    <w:rsid w:val="005F392C"/>
    <w:rsid w:val="005F39B6"/>
    <w:rsid w:val="005F3B87"/>
    <w:rsid w:val="005F3D1B"/>
    <w:rsid w:val="005F3FF9"/>
    <w:rsid w:val="005F4114"/>
    <w:rsid w:val="005F44B3"/>
    <w:rsid w:val="005F47A4"/>
    <w:rsid w:val="005F49F9"/>
    <w:rsid w:val="005F4A1B"/>
    <w:rsid w:val="005F50A0"/>
    <w:rsid w:val="005F53D9"/>
    <w:rsid w:val="005F5519"/>
    <w:rsid w:val="005F5B37"/>
    <w:rsid w:val="005F6607"/>
    <w:rsid w:val="005F681C"/>
    <w:rsid w:val="005F6860"/>
    <w:rsid w:val="005F68B6"/>
    <w:rsid w:val="005F692D"/>
    <w:rsid w:val="005F73B4"/>
    <w:rsid w:val="005F763A"/>
    <w:rsid w:val="005F7675"/>
    <w:rsid w:val="005F7E7B"/>
    <w:rsid w:val="005F7ED6"/>
    <w:rsid w:val="00600062"/>
    <w:rsid w:val="00600135"/>
    <w:rsid w:val="0060059E"/>
    <w:rsid w:val="00600C2A"/>
    <w:rsid w:val="00600F25"/>
    <w:rsid w:val="00600FBE"/>
    <w:rsid w:val="006011B7"/>
    <w:rsid w:val="00601522"/>
    <w:rsid w:val="00601939"/>
    <w:rsid w:val="00601AD5"/>
    <w:rsid w:val="00601B50"/>
    <w:rsid w:val="00601E4F"/>
    <w:rsid w:val="006021B0"/>
    <w:rsid w:val="0060254C"/>
    <w:rsid w:val="00602C46"/>
    <w:rsid w:val="00602D3F"/>
    <w:rsid w:val="0060349C"/>
    <w:rsid w:val="00603558"/>
    <w:rsid w:val="00603CC0"/>
    <w:rsid w:val="00604052"/>
    <w:rsid w:val="00604A33"/>
    <w:rsid w:val="00604BC4"/>
    <w:rsid w:val="00604CD1"/>
    <w:rsid w:val="00604D39"/>
    <w:rsid w:val="00604DC9"/>
    <w:rsid w:val="00604FB5"/>
    <w:rsid w:val="0060530D"/>
    <w:rsid w:val="006053A8"/>
    <w:rsid w:val="006053AB"/>
    <w:rsid w:val="0060559F"/>
    <w:rsid w:val="006056D2"/>
    <w:rsid w:val="00605794"/>
    <w:rsid w:val="00605D20"/>
    <w:rsid w:val="00606310"/>
    <w:rsid w:val="0060658C"/>
    <w:rsid w:val="006065A7"/>
    <w:rsid w:val="00606F00"/>
    <w:rsid w:val="00607378"/>
    <w:rsid w:val="00607474"/>
    <w:rsid w:val="006075D9"/>
    <w:rsid w:val="006075F6"/>
    <w:rsid w:val="00607A3D"/>
    <w:rsid w:val="00607A45"/>
    <w:rsid w:val="00607F7C"/>
    <w:rsid w:val="006103DB"/>
    <w:rsid w:val="00610735"/>
    <w:rsid w:val="00610D67"/>
    <w:rsid w:val="006110D7"/>
    <w:rsid w:val="006116B1"/>
    <w:rsid w:val="0061178E"/>
    <w:rsid w:val="00611852"/>
    <w:rsid w:val="0061191A"/>
    <w:rsid w:val="00611D97"/>
    <w:rsid w:val="00612220"/>
    <w:rsid w:val="00612300"/>
    <w:rsid w:val="006126D2"/>
    <w:rsid w:val="006129C7"/>
    <w:rsid w:val="00612BB3"/>
    <w:rsid w:val="0061301B"/>
    <w:rsid w:val="0061322F"/>
    <w:rsid w:val="006133B6"/>
    <w:rsid w:val="00613485"/>
    <w:rsid w:val="0061350D"/>
    <w:rsid w:val="00613532"/>
    <w:rsid w:val="006138E1"/>
    <w:rsid w:val="00613C4B"/>
    <w:rsid w:val="00613D76"/>
    <w:rsid w:val="00613E0E"/>
    <w:rsid w:val="00613E76"/>
    <w:rsid w:val="00614287"/>
    <w:rsid w:val="006147C6"/>
    <w:rsid w:val="0061490F"/>
    <w:rsid w:val="00614D79"/>
    <w:rsid w:val="00614FD1"/>
    <w:rsid w:val="006153D1"/>
    <w:rsid w:val="006154AA"/>
    <w:rsid w:val="006155F3"/>
    <w:rsid w:val="00615A5C"/>
    <w:rsid w:val="00615A9A"/>
    <w:rsid w:val="00615D55"/>
    <w:rsid w:val="006168A5"/>
    <w:rsid w:val="00617398"/>
    <w:rsid w:val="006175F4"/>
    <w:rsid w:val="00617B3F"/>
    <w:rsid w:val="00617BD4"/>
    <w:rsid w:val="00617E3D"/>
    <w:rsid w:val="00617F4C"/>
    <w:rsid w:val="00617F59"/>
    <w:rsid w:val="00617F92"/>
    <w:rsid w:val="0062001C"/>
    <w:rsid w:val="006200BB"/>
    <w:rsid w:val="006200E2"/>
    <w:rsid w:val="006204A2"/>
    <w:rsid w:val="0062074F"/>
    <w:rsid w:val="00621133"/>
    <w:rsid w:val="0062167F"/>
    <w:rsid w:val="006216FC"/>
    <w:rsid w:val="00621CF7"/>
    <w:rsid w:val="00621D6F"/>
    <w:rsid w:val="00622661"/>
    <w:rsid w:val="0062273A"/>
    <w:rsid w:val="006227A0"/>
    <w:rsid w:val="006228AD"/>
    <w:rsid w:val="00622BCE"/>
    <w:rsid w:val="00622CDC"/>
    <w:rsid w:val="00622F50"/>
    <w:rsid w:val="00623721"/>
    <w:rsid w:val="00623787"/>
    <w:rsid w:val="00623921"/>
    <w:rsid w:val="006241BB"/>
    <w:rsid w:val="00624295"/>
    <w:rsid w:val="00624411"/>
    <w:rsid w:val="00624E6C"/>
    <w:rsid w:val="00624F93"/>
    <w:rsid w:val="0062516D"/>
    <w:rsid w:val="006257E9"/>
    <w:rsid w:val="00625B56"/>
    <w:rsid w:val="00625CAA"/>
    <w:rsid w:val="00625DF8"/>
    <w:rsid w:val="00625E7B"/>
    <w:rsid w:val="006260F8"/>
    <w:rsid w:val="0062622B"/>
    <w:rsid w:val="0062663E"/>
    <w:rsid w:val="00626C32"/>
    <w:rsid w:val="00626E6D"/>
    <w:rsid w:val="00626FED"/>
    <w:rsid w:val="006274C1"/>
    <w:rsid w:val="0062761C"/>
    <w:rsid w:val="006276D2"/>
    <w:rsid w:val="00627A00"/>
    <w:rsid w:val="00627F2F"/>
    <w:rsid w:val="006302EE"/>
    <w:rsid w:val="006304C0"/>
    <w:rsid w:val="006307B2"/>
    <w:rsid w:val="00630B05"/>
    <w:rsid w:val="00630C07"/>
    <w:rsid w:val="00630D3F"/>
    <w:rsid w:val="0063153A"/>
    <w:rsid w:val="0063180C"/>
    <w:rsid w:val="006321C4"/>
    <w:rsid w:val="006324D7"/>
    <w:rsid w:val="0063272F"/>
    <w:rsid w:val="00632C7F"/>
    <w:rsid w:val="00632DF6"/>
    <w:rsid w:val="00632F00"/>
    <w:rsid w:val="0063352B"/>
    <w:rsid w:val="0063355F"/>
    <w:rsid w:val="0063379B"/>
    <w:rsid w:val="00633A84"/>
    <w:rsid w:val="00633E5F"/>
    <w:rsid w:val="00633E67"/>
    <w:rsid w:val="00633FCB"/>
    <w:rsid w:val="006341F6"/>
    <w:rsid w:val="00634802"/>
    <w:rsid w:val="00634C24"/>
    <w:rsid w:val="00634E85"/>
    <w:rsid w:val="00634FFA"/>
    <w:rsid w:val="0063520A"/>
    <w:rsid w:val="0063572B"/>
    <w:rsid w:val="00635853"/>
    <w:rsid w:val="00635A07"/>
    <w:rsid w:val="00635BC5"/>
    <w:rsid w:val="0063600B"/>
    <w:rsid w:val="006361FD"/>
    <w:rsid w:val="0063622F"/>
    <w:rsid w:val="006362A1"/>
    <w:rsid w:val="006364C9"/>
    <w:rsid w:val="00637102"/>
    <w:rsid w:val="006372E0"/>
    <w:rsid w:val="006374DA"/>
    <w:rsid w:val="00637921"/>
    <w:rsid w:val="006379AE"/>
    <w:rsid w:val="00637CDB"/>
    <w:rsid w:val="00637DD6"/>
    <w:rsid w:val="00637F39"/>
    <w:rsid w:val="006400BE"/>
    <w:rsid w:val="00640177"/>
    <w:rsid w:val="0064038D"/>
    <w:rsid w:val="006403C1"/>
    <w:rsid w:val="006407A5"/>
    <w:rsid w:val="00640834"/>
    <w:rsid w:val="00640C20"/>
    <w:rsid w:val="00640D1D"/>
    <w:rsid w:val="00640FBF"/>
    <w:rsid w:val="00641198"/>
    <w:rsid w:val="006415DA"/>
    <w:rsid w:val="0064187B"/>
    <w:rsid w:val="00641BA1"/>
    <w:rsid w:val="00641D1F"/>
    <w:rsid w:val="00641E9A"/>
    <w:rsid w:val="0064208B"/>
    <w:rsid w:val="0064231F"/>
    <w:rsid w:val="006423FA"/>
    <w:rsid w:val="00642426"/>
    <w:rsid w:val="00642957"/>
    <w:rsid w:val="00642B0B"/>
    <w:rsid w:val="00642EE3"/>
    <w:rsid w:val="00643649"/>
    <w:rsid w:val="00643DD0"/>
    <w:rsid w:val="00643F58"/>
    <w:rsid w:val="00644530"/>
    <w:rsid w:val="00644A37"/>
    <w:rsid w:val="00644DA8"/>
    <w:rsid w:val="00645321"/>
    <w:rsid w:val="006458DA"/>
    <w:rsid w:val="00646208"/>
    <w:rsid w:val="00646472"/>
    <w:rsid w:val="006467D2"/>
    <w:rsid w:val="00646840"/>
    <w:rsid w:val="006469EA"/>
    <w:rsid w:val="00647194"/>
    <w:rsid w:val="006473DB"/>
    <w:rsid w:val="00647604"/>
    <w:rsid w:val="0064791C"/>
    <w:rsid w:val="00647B11"/>
    <w:rsid w:val="00647E7C"/>
    <w:rsid w:val="00650461"/>
    <w:rsid w:val="00650684"/>
    <w:rsid w:val="00650828"/>
    <w:rsid w:val="00650A3B"/>
    <w:rsid w:val="00650D22"/>
    <w:rsid w:val="006511FD"/>
    <w:rsid w:val="0065148E"/>
    <w:rsid w:val="006518BF"/>
    <w:rsid w:val="00651D90"/>
    <w:rsid w:val="00651FB0"/>
    <w:rsid w:val="00651FE6"/>
    <w:rsid w:val="0065262F"/>
    <w:rsid w:val="006528B8"/>
    <w:rsid w:val="0065293B"/>
    <w:rsid w:val="00652A12"/>
    <w:rsid w:val="00652D73"/>
    <w:rsid w:val="00653F04"/>
    <w:rsid w:val="006540A2"/>
    <w:rsid w:val="006540A6"/>
    <w:rsid w:val="00654196"/>
    <w:rsid w:val="006543EB"/>
    <w:rsid w:val="00654C0F"/>
    <w:rsid w:val="00655129"/>
    <w:rsid w:val="00655799"/>
    <w:rsid w:val="00655D08"/>
    <w:rsid w:val="006563B2"/>
    <w:rsid w:val="00656587"/>
    <w:rsid w:val="0065663D"/>
    <w:rsid w:val="00656D93"/>
    <w:rsid w:val="00657181"/>
    <w:rsid w:val="0065777A"/>
    <w:rsid w:val="0065788D"/>
    <w:rsid w:val="00657989"/>
    <w:rsid w:val="00657F03"/>
    <w:rsid w:val="0066019B"/>
    <w:rsid w:val="006601AD"/>
    <w:rsid w:val="006608DA"/>
    <w:rsid w:val="00660989"/>
    <w:rsid w:val="00660A35"/>
    <w:rsid w:val="00660AD8"/>
    <w:rsid w:val="00660F97"/>
    <w:rsid w:val="00660FB1"/>
    <w:rsid w:val="0066100E"/>
    <w:rsid w:val="00661670"/>
    <w:rsid w:val="0066180E"/>
    <w:rsid w:val="00661A20"/>
    <w:rsid w:val="00661DF7"/>
    <w:rsid w:val="00661EDC"/>
    <w:rsid w:val="00661FE9"/>
    <w:rsid w:val="00662176"/>
    <w:rsid w:val="00662287"/>
    <w:rsid w:val="00663008"/>
    <w:rsid w:val="00663A60"/>
    <w:rsid w:val="00663BC7"/>
    <w:rsid w:val="00663C18"/>
    <w:rsid w:val="00663DDC"/>
    <w:rsid w:val="0066414D"/>
    <w:rsid w:val="006642DE"/>
    <w:rsid w:val="00664768"/>
    <w:rsid w:val="006647A1"/>
    <w:rsid w:val="00664D74"/>
    <w:rsid w:val="00664F06"/>
    <w:rsid w:val="00665F2B"/>
    <w:rsid w:val="006660D2"/>
    <w:rsid w:val="006661D4"/>
    <w:rsid w:val="006666A6"/>
    <w:rsid w:val="00666794"/>
    <w:rsid w:val="00667406"/>
    <w:rsid w:val="0066777B"/>
    <w:rsid w:val="00667C9A"/>
    <w:rsid w:val="00670073"/>
    <w:rsid w:val="0067033E"/>
    <w:rsid w:val="0067041D"/>
    <w:rsid w:val="006708A4"/>
    <w:rsid w:val="00670B74"/>
    <w:rsid w:val="00670F25"/>
    <w:rsid w:val="006711AA"/>
    <w:rsid w:val="0067162E"/>
    <w:rsid w:val="00671FBA"/>
    <w:rsid w:val="006723A9"/>
    <w:rsid w:val="00672615"/>
    <w:rsid w:val="0067325F"/>
    <w:rsid w:val="006733A2"/>
    <w:rsid w:val="00673C92"/>
    <w:rsid w:val="00673DCF"/>
    <w:rsid w:val="00674282"/>
    <w:rsid w:val="006743AC"/>
    <w:rsid w:val="006747FD"/>
    <w:rsid w:val="0067498D"/>
    <w:rsid w:val="006749A5"/>
    <w:rsid w:val="00674AFA"/>
    <w:rsid w:val="006750AE"/>
    <w:rsid w:val="006756B8"/>
    <w:rsid w:val="00675EC2"/>
    <w:rsid w:val="0067615D"/>
    <w:rsid w:val="006763A9"/>
    <w:rsid w:val="006763F5"/>
    <w:rsid w:val="0067644B"/>
    <w:rsid w:val="0067668F"/>
    <w:rsid w:val="006766C3"/>
    <w:rsid w:val="00676776"/>
    <w:rsid w:val="0067693F"/>
    <w:rsid w:val="00676BF1"/>
    <w:rsid w:val="006770C2"/>
    <w:rsid w:val="0067746D"/>
    <w:rsid w:val="0067755E"/>
    <w:rsid w:val="00677EB6"/>
    <w:rsid w:val="00677ED6"/>
    <w:rsid w:val="006801AE"/>
    <w:rsid w:val="006806DE"/>
    <w:rsid w:val="006807EB"/>
    <w:rsid w:val="00680AAE"/>
    <w:rsid w:val="00681A62"/>
    <w:rsid w:val="00681B22"/>
    <w:rsid w:val="00681BDD"/>
    <w:rsid w:val="00681D07"/>
    <w:rsid w:val="00681E12"/>
    <w:rsid w:val="00681E17"/>
    <w:rsid w:val="0068207F"/>
    <w:rsid w:val="00682267"/>
    <w:rsid w:val="00682348"/>
    <w:rsid w:val="006826EA"/>
    <w:rsid w:val="0068286A"/>
    <w:rsid w:val="006829F6"/>
    <w:rsid w:val="00682F53"/>
    <w:rsid w:val="00682FB4"/>
    <w:rsid w:val="0068303F"/>
    <w:rsid w:val="0068397B"/>
    <w:rsid w:val="00683F19"/>
    <w:rsid w:val="00684178"/>
    <w:rsid w:val="00684647"/>
    <w:rsid w:val="006848C6"/>
    <w:rsid w:val="00684B3D"/>
    <w:rsid w:val="00684BFD"/>
    <w:rsid w:val="00684C2E"/>
    <w:rsid w:val="00684E75"/>
    <w:rsid w:val="00684ED6"/>
    <w:rsid w:val="006859E1"/>
    <w:rsid w:val="00685A93"/>
    <w:rsid w:val="00685B25"/>
    <w:rsid w:val="00685C70"/>
    <w:rsid w:val="006868CA"/>
    <w:rsid w:val="00686B34"/>
    <w:rsid w:val="00686B4F"/>
    <w:rsid w:val="00686F49"/>
    <w:rsid w:val="00687011"/>
    <w:rsid w:val="0068710E"/>
    <w:rsid w:val="00687127"/>
    <w:rsid w:val="00687697"/>
    <w:rsid w:val="0068788D"/>
    <w:rsid w:val="00687C73"/>
    <w:rsid w:val="006902D5"/>
    <w:rsid w:val="0069034F"/>
    <w:rsid w:val="0069045C"/>
    <w:rsid w:val="00690554"/>
    <w:rsid w:val="00690B96"/>
    <w:rsid w:val="00690D16"/>
    <w:rsid w:val="00690EBC"/>
    <w:rsid w:val="006911AC"/>
    <w:rsid w:val="006913CC"/>
    <w:rsid w:val="00691778"/>
    <w:rsid w:val="006918D2"/>
    <w:rsid w:val="00691D81"/>
    <w:rsid w:val="00691E0D"/>
    <w:rsid w:val="00692413"/>
    <w:rsid w:val="00692859"/>
    <w:rsid w:val="00692ECF"/>
    <w:rsid w:val="00693111"/>
    <w:rsid w:val="00693819"/>
    <w:rsid w:val="00693A8E"/>
    <w:rsid w:val="00693CA3"/>
    <w:rsid w:val="0069420A"/>
    <w:rsid w:val="00694421"/>
    <w:rsid w:val="00694470"/>
    <w:rsid w:val="00694634"/>
    <w:rsid w:val="006947CA"/>
    <w:rsid w:val="00694C65"/>
    <w:rsid w:val="00694D4E"/>
    <w:rsid w:val="00694FC3"/>
    <w:rsid w:val="006951D0"/>
    <w:rsid w:val="00695576"/>
    <w:rsid w:val="0069568E"/>
    <w:rsid w:val="00695900"/>
    <w:rsid w:val="00695925"/>
    <w:rsid w:val="00695D8F"/>
    <w:rsid w:val="00695E52"/>
    <w:rsid w:val="00696070"/>
    <w:rsid w:val="00696092"/>
    <w:rsid w:val="006960AC"/>
    <w:rsid w:val="0069616E"/>
    <w:rsid w:val="00696A40"/>
    <w:rsid w:val="00696BA5"/>
    <w:rsid w:val="00696BF3"/>
    <w:rsid w:val="00696C9B"/>
    <w:rsid w:val="00697182"/>
    <w:rsid w:val="0069797F"/>
    <w:rsid w:val="00697B71"/>
    <w:rsid w:val="00697CC6"/>
    <w:rsid w:val="00697E81"/>
    <w:rsid w:val="006A0146"/>
    <w:rsid w:val="006A0765"/>
    <w:rsid w:val="006A088F"/>
    <w:rsid w:val="006A1F10"/>
    <w:rsid w:val="006A2037"/>
    <w:rsid w:val="006A2E6F"/>
    <w:rsid w:val="006A2F79"/>
    <w:rsid w:val="006A3045"/>
    <w:rsid w:val="006A3FA3"/>
    <w:rsid w:val="006A4131"/>
    <w:rsid w:val="006A42A8"/>
    <w:rsid w:val="006A42DD"/>
    <w:rsid w:val="006A4662"/>
    <w:rsid w:val="006A491E"/>
    <w:rsid w:val="006A4942"/>
    <w:rsid w:val="006A4C4E"/>
    <w:rsid w:val="006A5154"/>
    <w:rsid w:val="006A534C"/>
    <w:rsid w:val="006A55F5"/>
    <w:rsid w:val="006A5672"/>
    <w:rsid w:val="006A588B"/>
    <w:rsid w:val="006A5A84"/>
    <w:rsid w:val="006A5EE7"/>
    <w:rsid w:val="006A6253"/>
    <w:rsid w:val="006A6326"/>
    <w:rsid w:val="006A641C"/>
    <w:rsid w:val="006A66C6"/>
    <w:rsid w:val="006A67B1"/>
    <w:rsid w:val="006A688A"/>
    <w:rsid w:val="006A6C57"/>
    <w:rsid w:val="006A7259"/>
    <w:rsid w:val="006A7439"/>
    <w:rsid w:val="006A74C8"/>
    <w:rsid w:val="006A7B6D"/>
    <w:rsid w:val="006A7E23"/>
    <w:rsid w:val="006B00A5"/>
    <w:rsid w:val="006B043E"/>
    <w:rsid w:val="006B0677"/>
    <w:rsid w:val="006B07E4"/>
    <w:rsid w:val="006B07FD"/>
    <w:rsid w:val="006B08CA"/>
    <w:rsid w:val="006B0AB7"/>
    <w:rsid w:val="006B0DC5"/>
    <w:rsid w:val="006B0E98"/>
    <w:rsid w:val="006B11DB"/>
    <w:rsid w:val="006B12F7"/>
    <w:rsid w:val="006B147B"/>
    <w:rsid w:val="006B2248"/>
    <w:rsid w:val="006B2B47"/>
    <w:rsid w:val="006B30A7"/>
    <w:rsid w:val="006B37BA"/>
    <w:rsid w:val="006B384A"/>
    <w:rsid w:val="006B388A"/>
    <w:rsid w:val="006B3C87"/>
    <w:rsid w:val="006B3F53"/>
    <w:rsid w:val="006B3F5A"/>
    <w:rsid w:val="006B4146"/>
    <w:rsid w:val="006B447A"/>
    <w:rsid w:val="006B455D"/>
    <w:rsid w:val="006B5AC7"/>
    <w:rsid w:val="006B5B8D"/>
    <w:rsid w:val="006B5E47"/>
    <w:rsid w:val="006B6BC9"/>
    <w:rsid w:val="006B7513"/>
    <w:rsid w:val="006B7542"/>
    <w:rsid w:val="006B76EE"/>
    <w:rsid w:val="006B78F2"/>
    <w:rsid w:val="006B7B42"/>
    <w:rsid w:val="006B7C7B"/>
    <w:rsid w:val="006B7DFF"/>
    <w:rsid w:val="006B7EF1"/>
    <w:rsid w:val="006C00C7"/>
    <w:rsid w:val="006C0294"/>
    <w:rsid w:val="006C05C9"/>
    <w:rsid w:val="006C0767"/>
    <w:rsid w:val="006C07B5"/>
    <w:rsid w:val="006C0807"/>
    <w:rsid w:val="006C0D7D"/>
    <w:rsid w:val="006C107D"/>
    <w:rsid w:val="006C12BF"/>
    <w:rsid w:val="006C19FA"/>
    <w:rsid w:val="006C1F44"/>
    <w:rsid w:val="006C217B"/>
    <w:rsid w:val="006C2418"/>
    <w:rsid w:val="006C27B9"/>
    <w:rsid w:val="006C2ADA"/>
    <w:rsid w:val="006C2C0B"/>
    <w:rsid w:val="006C2DBC"/>
    <w:rsid w:val="006C3332"/>
    <w:rsid w:val="006C3884"/>
    <w:rsid w:val="006C38C2"/>
    <w:rsid w:val="006C3F5B"/>
    <w:rsid w:val="006C420C"/>
    <w:rsid w:val="006C4A35"/>
    <w:rsid w:val="006C4AF2"/>
    <w:rsid w:val="006C4C91"/>
    <w:rsid w:val="006C51F2"/>
    <w:rsid w:val="006C5365"/>
    <w:rsid w:val="006C579C"/>
    <w:rsid w:val="006C5AF5"/>
    <w:rsid w:val="006C5B53"/>
    <w:rsid w:val="006C5F5C"/>
    <w:rsid w:val="006C6076"/>
    <w:rsid w:val="006C6107"/>
    <w:rsid w:val="006C64A6"/>
    <w:rsid w:val="006C67E6"/>
    <w:rsid w:val="006C67F6"/>
    <w:rsid w:val="006C69E1"/>
    <w:rsid w:val="006C6F39"/>
    <w:rsid w:val="006C7392"/>
    <w:rsid w:val="006C7575"/>
    <w:rsid w:val="006C769D"/>
    <w:rsid w:val="006C7841"/>
    <w:rsid w:val="006D02C7"/>
    <w:rsid w:val="006D0422"/>
    <w:rsid w:val="006D045A"/>
    <w:rsid w:val="006D05AA"/>
    <w:rsid w:val="006D05D9"/>
    <w:rsid w:val="006D0677"/>
    <w:rsid w:val="006D079C"/>
    <w:rsid w:val="006D0CA4"/>
    <w:rsid w:val="006D1959"/>
    <w:rsid w:val="006D2147"/>
    <w:rsid w:val="006D2552"/>
    <w:rsid w:val="006D28FA"/>
    <w:rsid w:val="006D2D1D"/>
    <w:rsid w:val="006D2D99"/>
    <w:rsid w:val="006D2F16"/>
    <w:rsid w:val="006D3470"/>
    <w:rsid w:val="006D354A"/>
    <w:rsid w:val="006D3A92"/>
    <w:rsid w:val="006D42D6"/>
    <w:rsid w:val="006D477F"/>
    <w:rsid w:val="006D4AAD"/>
    <w:rsid w:val="006D4B89"/>
    <w:rsid w:val="006D4E01"/>
    <w:rsid w:val="006D4FC5"/>
    <w:rsid w:val="006D50F9"/>
    <w:rsid w:val="006D5429"/>
    <w:rsid w:val="006D5825"/>
    <w:rsid w:val="006D5908"/>
    <w:rsid w:val="006D5A19"/>
    <w:rsid w:val="006D5EB6"/>
    <w:rsid w:val="006D69B8"/>
    <w:rsid w:val="006D7177"/>
    <w:rsid w:val="006D7676"/>
    <w:rsid w:val="006D76D0"/>
    <w:rsid w:val="006D7B2B"/>
    <w:rsid w:val="006D7F24"/>
    <w:rsid w:val="006D7F5D"/>
    <w:rsid w:val="006E0087"/>
    <w:rsid w:val="006E0141"/>
    <w:rsid w:val="006E0219"/>
    <w:rsid w:val="006E0745"/>
    <w:rsid w:val="006E07A4"/>
    <w:rsid w:val="006E0A57"/>
    <w:rsid w:val="006E0B1A"/>
    <w:rsid w:val="006E1B3D"/>
    <w:rsid w:val="006E1BA9"/>
    <w:rsid w:val="006E1C24"/>
    <w:rsid w:val="006E1D12"/>
    <w:rsid w:val="006E1DB7"/>
    <w:rsid w:val="006E1EA6"/>
    <w:rsid w:val="006E2127"/>
    <w:rsid w:val="006E2172"/>
    <w:rsid w:val="006E231E"/>
    <w:rsid w:val="006E23F1"/>
    <w:rsid w:val="006E2437"/>
    <w:rsid w:val="006E2595"/>
    <w:rsid w:val="006E25BB"/>
    <w:rsid w:val="006E2782"/>
    <w:rsid w:val="006E31E0"/>
    <w:rsid w:val="006E3987"/>
    <w:rsid w:val="006E3C29"/>
    <w:rsid w:val="006E4334"/>
    <w:rsid w:val="006E43A9"/>
    <w:rsid w:val="006E44F2"/>
    <w:rsid w:val="006E4625"/>
    <w:rsid w:val="006E4657"/>
    <w:rsid w:val="006E4773"/>
    <w:rsid w:val="006E4797"/>
    <w:rsid w:val="006E4853"/>
    <w:rsid w:val="006E4D80"/>
    <w:rsid w:val="006E4D9F"/>
    <w:rsid w:val="006E4ED3"/>
    <w:rsid w:val="006E4EF2"/>
    <w:rsid w:val="006E520E"/>
    <w:rsid w:val="006E57F3"/>
    <w:rsid w:val="006E5890"/>
    <w:rsid w:val="006E592F"/>
    <w:rsid w:val="006E5A53"/>
    <w:rsid w:val="006E6386"/>
    <w:rsid w:val="006E64B0"/>
    <w:rsid w:val="006E66CF"/>
    <w:rsid w:val="006E6BB6"/>
    <w:rsid w:val="006E6DBE"/>
    <w:rsid w:val="006E6E1C"/>
    <w:rsid w:val="006E6FD1"/>
    <w:rsid w:val="006E70CC"/>
    <w:rsid w:val="006E71EA"/>
    <w:rsid w:val="006E776B"/>
    <w:rsid w:val="006E7838"/>
    <w:rsid w:val="006E7884"/>
    <w:rsid w:val="006E7911"/>
    <w:rsid w:val="006E7E92"/>
    <w:rsid w:val="006F01D2"/>
    <w:rsid w:val="006F0B08"/>
    <w:rsid w:val="006F0B41"/>
    <w:rsid w:val="006F1008"/>
    <w:rsid w:val="006F1167"/>
    <w:rsid w:val="006F11B6"/>
    <w:rsid w:val="006F11ED"/>
    <w:rsid w:val="006F13B9"/>
    <w:rsid w:val="006F14B0"/>
    <w:rsid w:val="006F14F9"/>
    <w:rsid w:val="006F16BF"/>
    <w:rsid w:val="006F18CF"/>
    <w:rsid w:val="006F1B84"/>
    <w:rsid w:val="006F1BDD"/>
    <w:rsid w:val="006F1DA6"/>
    <w:rsid w:val="006F20D6"/>
    <w:rsid w:val="006F2912"/>
    <w:rsid w:val="006F2C77"/>
    <w:rsid w:val="006F3BD5"/>
    <w:rsid w:val="006F3D0B"/>
    <w:rsid w:val="006F3EDA"/>
    <w:rsid w:val="006F4098"/>
    <w:rsid w:val="006F435B"/>
    <w:rsid w:val="006F44DA"/>
    <w:rsid w:val="006F47FC"/>
    <w:rsid w:val="006F4988"/>
    <w:rsid w:val="006F4DFF"/>
    <w:rsid w:val="006F4F4B"/>
    <w:rsid w:val="006F5919"/>
    <w:rsid w:val="006F66C5"/>
    <w:rsid w:val="006F6794"/>
    <w:rsid w:val="006F6DCD"/>
    <w:rsid w:val="006F76B8"/>
    <w:rsid w:val="006F7CB4"/>
    <w:rsid w:val="006F7E53"/>
    <w:rsid w:val="006F7E8B"/>
    <w:rsid w:val="0070001F"/>
    <w:rsid w:val="0070038C"/>
    <w:rsid w:val="0070049E"/>
    <w:rsid w:val="00700621"/>
    <w:rsid w:val="00700716"/>
    <w:rsid w:val="00700880"/>
    <w:rsid w:val="00700A4B"/>
    <w:rsid w:val="00700AC3"/>
    <w:rsid w:val="00700B08"/>
    <w:rsid w:val="00700DF4"/>
    <w:rsid w:val="0070106B"/>
    <w:rsid w:val="00701366"/>
    <w:rsid w:val="007014BF"/>
    <w:rsid w:val="0070168E"/>
    <w:rsid w:val="007016EC"/>
    <w:rsid w:val="00701792"/>
    <w:rsid w:val="00701B0F"/>
    <w:rsid w:val="00701CDB"/>
    <w:rsid w:val="00701FDF"/>
    <w:rsid w:val="00702485"/>
    <w:rsid w:val="0070261A"/>
    <w:rsid w:val="00702AF2"/>
    <w:rsid w:val="00702E83"/>
    <w:rsid w:val="00702EEA"/>
    <w:rsid w:val="00702FFE"/>
    <w:rsid w:val="0070341B"/>
    <w:rsid w:val="007036F5"/>
    <w:rsid w:val="00703915"/>
    <w:rsid w:val="00703ACE"/>
    <w:rsid w:val="00703C3B"/>
    <w:rsid w:val="00703DB6"/>
    <w:rsid w:val="00703FFA"/>
    <w:rsid w:val="007048CE"/>
    <w:rsid w:val="00704C87"/>
    <w:rsid w:val="00704F74"/>
    <w:rsid w:val="00705058"/>
    <w:rsid w:val="00705D37"/>
    <w:rsid w:val="00706127"/>
    <w:rsid w:val="007062EE"/>
    <w:rsid w:val="00706744"/>
    <w:rsid w:val="00706D3C"/>
    <w:rsid w:val="00706E13"/>
    <w:rsid w:val="007070F9"/>
    <w:rsid w:val="007078EF"/>
    <w:rsid w:val="00707C7A"/>
    <w:rsid w:val="00707F2D"/>
    <w:rsid w:val="00710098"/>
    <w:rsid w:val="00710B87"/>
    <w:rsid w:val="0071112E"/>
    <w:rsid w:val="00711277"/>
    <w:rsid w:val="007113DA"/>
    <w:rsid w:val="00711435"/>
    <w:rsid w:val="0071147B"/>
    <w:rsid w:val="00711616"/>
    <w:rsid w:val="0071174A"/>
    <w:rsid w:val="00711AF2"/>
    <w:rsid w:val="00711BAF"/>
    <w:rsid w:val="00712259"/>
    <w:rsid w:val="00712387"/>
    <w:rsid w:val="0071276F"/>
    <w:rsid w:val="007128A3"/>
    <w:rsid w:val="00712D85"/>
    <w:rsid w:val="00712E64"/>
    <w:rsid w:val="007134F7"/>
    <w:rsid w:val="00713734"/>
    <w:rsid w:val="007137A5"/>
    <w:rsid w:val="007140AD"/>
    <w:rsid w:val="007149AB"/>
    <w:rsid w:val="00714AE5"/>
    <w:rsid w:val="00714E1F"/>
    <w:rsid w:val="00714E9A"/>
    <w:rsid w:val="00715249"/>
    <w:rsid w:val="0071579F"/>
    <w:rsid w:val="00715AA5"/>
    <w:rsid w:val="00715E48"/>
    <w:rsid w:val="007160A3"/>
    <w:rsid w:val="007160AD"/>
    <w:rsid w:val="0071620F"/>
    <w:rsid w:val="0071622B"/>
    <w:rsid w:val="00716B25"/>
    <w:rsid w:val="00716BE4"/>
    <w:rsid w:val="00716F67"/>
    <w:rsid w:val="007171AF"/>
    <w:rsid w:val="007175A8"/>
    <w:rsid w:val="0071770F"/>
    <w:rsid w:val="0071788D"/>
    <w:rsid w:val="00717D41"/>
    <w:rsid w:val="0072044A"/>
    <w:rsid w:val="0072058E"/>
    <w:rsid w:val="00720BC5"/>
    <w:rsid w:val="00720ED7"/>
    <w:rsid w:val="00720F29"/>
    <w:rsid w:val="00721118"/>
    <w:rsid w:val="007215D1"/>
    <w:rsid w:val="007217CA"/>
    <w:rsid w:val="00721956"/>
    <w:rsid w:val="00721B28"/>
    <w:rsid w:val="00721CCA"/>
    <w:rsid w:val="00721CED"/>
    <w:rsid w:val="00721FBB"/>
    <w:rsid w:val="0072210F"/>
    <w:rsid w:val="00722218"/>
    <w:rsid w:val="007227FB"/>
    <w:rsid w:val="007229E6"/>
    <w:rsid w:val="00722CED"/>
    <w:rsid w:val="00722D4B"/>
    <w:rsid w:val="00722D79"/>
    <w:rsid w:val="00722E83"/>
    <w:rsid w:val="0072343E"/>
    <w:rsid w:val="007236B0"/>
    <w:rsid w:val="007238D7"/>
    <w:rsid w:val="00723FFC"/>
    <w:rsid w:val="007241D6"/>
    <w:rsid w:val="007241D7"/>
    <w:rsid w:val="00724339"/>
    <w:rsid w:val="007245E8"/>
    <w:rsid w:val="0072498E"/>
    <w:rsid w:val="00724BB3"/>
    <w:rsid w:val="00724D04"/>
    <w:rsid w:val="00724D7B"/>
    <w:rsid w:val="00724D88"/>
    <w:rsid w:val="00725044"/>
    <w:rsid w:val="00725309"/>
    <w:rsid w:val="0072559D"/>
    <w:rsid w:val="00725B4B"/>
    <w:rsid w:val="00725CEB"/>
    <w:rsid w:val="00725D17"/>
    <w:rsid w:val="00725DCF"/>
    <w:rsid w:val="007262BA"/>
    <w:rsid w:val="00726927"/>
    <w:rsid w:val="00726968"/>
    <w:rsid w:val="00726BD6"/>
    <w:rsid w:val="00726D2E"/>
    <w:rsid w:val="00726DFA"/>
    <w:rsid w:val="00727350"/>
    <w:rsid w:val="00727388"/>
    <w:rsid w:val="007277DF"/>
    <w:rsid w:val="00727AD9"/>
    <w:rsid w:val="00727CC5"/>
    <w:rsid w:val="00727DD1"/>
    <w:rsid w:val="00727F2D"/>
    <w:rsid w:val="0073042F"/>
    <w:rsid w:val="007308AD"/>
    <w:rsid w:val="0073149F"/>
    <w:rsid w:val="0073164B"/>
    <w:rsid w:val="007316D1"/>
    <w:rsid w:val="00731CFF"/>
    <w:rsid w:val="00731E75"/>
    <w:rsid w:val="00731F1E"/>
    <w:rsid w:val="007326BF"/>
    <w:rsid w:val="00733166"/>
    <w:rsid w:val="007331BB"/>
    <w:rsid w:val="00733565"/>
    <w:rsid w:val="00733932"/>
    <w:rsid w:val="00733DE6"/>
    <w:rsid w:val="00733ECC"/>
    <w:rsid w:val="007341CD"/>
    <w:rsid w:val="00734516"/>
    <w:rsid w:val="00734886"/>
    <w:rsid w:val="00735096"/>
    <w:rsid w:val="00735136"/>
    <w:rsid w:val="00735358"/>
    <w:rsid w:val="00735906"/>
    <w:rsid w:val="00735C80"/>
    <w:rsid w:val="00735FEB"/>
    <w:rsid w:val="007362EF"/>
    <w:rsid w:val="00736764"/>
    <w:rsid w:val="00736A96"/>
    <w:rsid w:val="00736DE7"/>
    <w:rsid w:val="00736EE9"/>
    <w:rsid w:val="0073779C"/>
    <w:rsid w:val="00737817"/>
    <w:rsid w:val="00737D96"/>
    <w:rsid w:val="0074030C"/>
    <w:rsid w:val="007404F9"/>
    <w:rsid w:val="00740645"/>
    <w:rsid w:val="00740877"/>
    <w:rsid w:val="00740D13"/>
    <w:rsid w:val="00740E9D"/>
    <w:rsid w:val="0074154E"/>
    <w:rsid w:val="0074157D"/>
    <w:rsid w:val="00741658"/>
    <w:rsid w:val="007417F8"/>
    <w:rsid w:val="00741802"/>
    <w:rsid w:val="007418E0"/>
    <w:rsid w:val="00741B96"/>
    <w:rsid w:val="00741D46"/>
    <w:rsid w:val="00742BE8"/>
    <w:rsid w:val="0074302C"/>
    <w:rsid w:val="00743641"/>
    <w:rsid w:val="00743663"/>
    <w:rsid w:val="00743B5B"/>
    <w:rsid w:val="00743C40"/>
    <w:rsid w:val="00744159"/>
    <w:rsid w:val="00744678"/>
    <w:rsid w:val="00744CEB"/>
    <w:rsid w:val="00745286"/>
    <w:rsid w:val="00745347"/>
    <w:rsid w:val="0074536D"/>
    <w:rsid w:val="00745BC7"/>
    <w:rsid w:val="00745CF4"/>
    <w:rsid w:val="007461A7"/>
    <w:rsid w:val="00746675"/>
    <w:rsid w:val="00746833"/>
    <w:rsid w:val="00746861"/>
    <w:rsid w:val="00746988"/>
    <w:rsid w:val="00746D7B"/>
    <w:rsid w:val="007474FF"/>
    <w:rsid w:val="00747653"/>
    <w:rsid w:val="0074783A"/>
    <w:rsid w:val="0074799E"/>
    <w:rsid w:val="00747A06"/>
    <w:rsid w:val="00747C97"/>
    <w:rsid w:val="00747D6E"/>
    <w:rsid w:val="00750020"/>
    <w:rsid w:val="00750045"/>
    <w:rsid w:val="0075056C"/>
    <w:rsid w:val="0075079C"/>
    <w:rsid w:val="0075113E"/>
    <w:rsid w:val="007512CA"/>
    <w:rsid w:val="0075141D"/>
    <w:rsid w:val="00751722"/>
    <w:rsid w:val="00751A7E"/>
    <w:rsid w:val="0075245B"/>
    <w:rsid w:val="0075296B"/>
    <w:rsid w:val="007532F6"/>
    <w:rsid w:val="007533F9"/>
    <w:rsid w:val="00753569"/>
    <w:rsid w:val="00753795"/>
    <w:rsid w:val="007537F6"/>
    <w:rsid w:val="0075381E"/>
    <w:rsid w:val="00753A53"/>
    <w:rsid w:val="00753C11"/>
    <w:rsid w:val="00753C17"/>
    <w:rsid w:val="00753F5E"/>
    <w:rsid w:val="00754550"/>
    <w:rsid w:val="00754973"/>
    <w:rsid w:val="0075507C"/>
    <w:rsid w:val="00755593"/>
    <w:rsid w:val="0075559C"/>
    <w:rsid w:val="007558A9"/>
    <w:rsid w:val="00755A1D"/>
    <w:rsid w:val="00755D01"/>
    <w:rsid w:val="00755ECE"/>
    <w:rsid w:val="0075614D"/>
    <w:rsid w:val="0075658E"/>
    <w:rsid w:val="007565EB"/>
    <w:rsid w:val="00756774"/>
    <w:rsid w:val="007569BE"/>
    <w:rsid w:val="007569CB"/>
    <w:rsid w:val="007569F8"/>
    <w:rsid w:val="00756AF9"/>
    <w:rsid w:val="00756EB6"/>
    <w:rsid w:val="00757042"/>
    <w:rsid w:val="00757110"/>
    <w:rsid w:val="007575C2"/>
    <w:rsid w:val="00757812"/>
    <w:rsid w:val="00760300"/>
    <w:rsid w:val="0076032E"/>
    <w:rsid w:val="0076046B"/>
    <w:rsid w:val="007605B0"/>
    <w:rsid w:val="00760664"/>
    <w:rsid w:val="007607E8"/>
    <w:rsid w:val="00760943"/>
    <w:rsid w:val="00760DEF"/>
    <w:rsid w:val="00760FD0"/>
    <w:rsid w:val="00761114"/>
    <w:rsid w:val="00761218"/>
    <w:rsid w:val="00761397"/>
    <w:rsid w:val="00761456"/>
    <w:rsid w:val="00761490"/>
    <w:rsid w:val="00761586"/>
    <w:rsid w:val="007617ED"/>
    <w:rsid w:val="00761D20"/>
    <w:rsid w:val="00761F9D"/>
    <w:rsid w:val="00762AF3"/>
    <w:rsid w:val="00762BAB"/>
    <w:rsid w:val="00762F6D"/>
    <w:rsid w:val="007632B9"/>
    <w:rsid w:val="00763524"/>
    <w:rsid w:val="007638BD"/>
    <w:rsid w:val="00763F41"/>
    <w:rsid w:val="007645C5"/>
    <w:rsid w:val="007645EF"/>
    <w:rsid w:val="00764670"/>
    <w:rsid w:val="0076479A"/>
    <w:rsid w:val="00764C68"/>
    <w:rsid w:val="007653B3"/>
    <w:rsid w:val="00765B4A"/>
    <w:rsid w:val="00765C63"/>
    <w:rsid w:val="00765E4F"/>
    <w:rsid w:val="0076654E"/>
    <w:rsid w:val="0076654F"/>
    <w:rsid w:val="00766AF8"/>
    <w:rsid w:val="0076711E"/>
    <w:rsid w:val="0076717D"/>
    <w:rsid w:val="00767498"/>
    <w:rsid w:val="0076790D"/>
    <w:rsid w:val="00767D45"/>
    <w:rsid w:val="00767DD5"/>
    <w:rsid w:val="00770668"/>
    <w:rsid w:val="00770B83"/>
    <w:rsid w:val="00770BD3"/>
    <w:rsid w:val="00770CE1"/>
    <w:rsid w:val="00770D6B"/>
    <w:rsid w:val="007714D8"/>
    <w:rsid w:val="007716DB"/>
    <w:rsid w:val="00771B66"/>
    <w:rsid w:val="00771E40"/>
    <w:rsid w:val="00771E7C"/>
    <w:rsid w:val="00772225"/>
    <w:rsid w:val="0077242B"/>
    <w:rsid w:val="00772665"/>
    <w:rsid w:val="007726EB"/>
    <w:rsid w:val="00772A06"/>
    <w:rsid w:val="00772C0A"/>
    <w:rsid w:val="00772DD1"/>
    <w:rsid w:val="00772DF9"/>
    <w:rsid w:val="00772E1C"/>
    <w:rsid w:val="00773117"/>
    <w:rsid w:val="007733C8"/>
    <w:rsid w:val="007736C1"/>
    <w:rsid w:val="00773727"/>
    <w:rsid w:val="00773DBE"/>
    <w:rsid w:val="00774303"/>
    <w:rsid w:val="00774CB1"/>
    <w:rsid w:val="0077560A"/>
    <w:rsid w:val="007757A5"/>
    <w:rsid w:val="007759A9"/>
    <w:rsid w:val="007761BE"/>
    <w:rsid w:val="0077664F"/>
    <w:rsid w:val="00776AA8"/>
    <w:rsid w:val="00776B30"/>
    <w:rsid w:val="00776E45"/>
    <w:rsid w:val="0077714E"/>
    <w:rsid w:val="007771DD"/>
    <w:rsid w:val="007773C0"/>
    <w:rsid w:val="0077754F"/>
    <w:rsid w:val="00777868"/>
    <w:rsid w:val="007778AC"/>
    <w:rsid w:val="00777B55"/>
    <w:rsid w:val="00777B82"/>
    <w:rsid w:val="00777E2F"/>
    <w:rsid w:val="007802A4"/>
    <w:rsid w:val="00780E65"/>
    <w:rsid w:val="00780F61"/>
    <w:rsid w:val="0078113C"/>
    <w:rsid w:val="00781A38"/>
    <w:rsid w:val="00781AE7"/>
    <w:rsid w:val="00781B3A"/>
    <w:rsid w:val="00781CEE"/>
    <w:rsid w:val="0078243C"/>
    <w:rsid w:val="0078255A"/>
    <w:rsid w:val="0078292D"/>
    <w:rsid w:val="00782930"/>
    <w:rsid w:val="00782FE4"/>
    <w:rsid w:val="00783257"/>
    <w:rsid w:val="0078344E"/>
    <w:rsid w:val="00783919"/>
    <w:rsid w:val="00783E0D"/>
    <w:rsid w:val="007844FF"/>
    <w:rsid w:val="007846C7"/>
    <w:rsid w:val="007848D8"/>
    <w:rsid w:val="00784B1E"/>
    <w:rsid w:val="00784C19"/>
    <w:rsid w:val="00784C1D"/>
    <w:rsid w:val="00785260"/>
    <w:rsid w:val="0078536E"/>
    <w:rsid w:val="007855D4"/>
    <w:rsid w:val="00785643"/>
    <w:rsid w:val="0078565D"/>
    <w:rsid w:val="00785880"/>
    <w:rsid w:val="00785B25"/>
    <w:rsid w:val="00785C36"/>
    <w:rsid w:val="00785CAE"/>
    <w:rsid w:val="00785CFC"/>
    <w:rsid w:val="00785E65"/>
    <w:rsid w:val="0078610E"/>
    <w:rsid w:val="0078670A"/>
    <w:rsid w:val="00786B0F"/>
    <w:rsid w:val="00786F47"/>
    <w:rsid w:val="00787216"/>
    <w:rsid w:val="0078739E"/>
    <w:rsid w:val="007874F9"/>
    <w:rsid w:val="007876E2"/>
    <w:rsid w:val="00787C63"/>
    <w:rsid w:val="00787D1E"/>
    <w:rsid w:val="00790184"/>
    <w:rsid w:val="0079065D"/>
    <w:rsid w:val="00790729"/>
    <w:rsid w:val="007907C2"/>
    <w:rsid w:val="00790BFB"/>
    <w:rsid w:val="00790C45"/>
    <w:rsid w:val="007910EA"/>
    <w:rsid w:val="0079126E"/>
    <w:rsid w:val="007912FE"/>
    <w:rsid w:val="0079144C"/>
    <w:rsid w:val="00792180"/>
    <w:rsid w:val="00792214"/>
    <w:rsid w:val="00792900"/>
    <w:rsid w:val="00792999"/>
    <w:rsid w:val="00792CAB"/>
    <w:rsid w:val="00792D36"/>
    <w:rsid w:val="007934C2"/>
    <w:rsid w:val="00793908"/>
    <w:rsid w:val="0079390C"/>
    <w:rsid w:val="00793DC2"/>
    <w:rsid w:val="00794373"/>
    <w:rsid w:val="007943B5"/>
    <w:rsid w:val="007943F1"/>
    <w:rsid w:val="007945C4"/>
    <w:rsid w:val="007948A7"/>
    <w:rsid w:val="007948F0"/>
    <w:rsid w:val="00794A1F"/>
    <w:rsid w:val="00794BF0"/>
    <w:rsid w:val="00794C37"/>
    <w:rsid w:val="00794F85"/>
    <w:rsid w:val="00794FE0"/>
    <w:rsid w:val="00795224"/>
    <w:rsid w:val="007952BA"/>
    <w:rsid w:val="007955FD"/>
    <w:rsid w:val="00795806"/>
    <w:rsid w:val="00795A25"/>
    <w:rsid w:val="00795DB8"/>
    <w:rsid w:val="00795F5A"/>
    <w:rsid w:val="0079645C"/>
    <w:rsid w:val="00796C5A"/>
    <w:rsid w:val="00796CB2"/>
    <w:rsid w:val="00796FF3"/>
    <w:rsid w:val="0079711B"/>
    <w:rsid w:val="0079759E"/>
    <w:rsid w:val="00797B62"/>
    <w:rsid w:val="00797C8C"/>
    <w:rsid w:val="00797DE5"/>
    <w:rsid w:val="007A0311"/>
    <w:rsid w:val="007A033E"/>
    <w:rsid w:val="007A0838"/>
    <w:rsid w:val="007A0A6B"/>
    <w:rsid w:val="007A0B12"/>
    <w:rsid w:val="007A11EE"/>
    <w:rsid w:val="007A1296"/>
    <w:rsid w:val="007A14AB"/>
    <w:rsid w:val="007A1968"/>
    <w:rsid w:val="007A1971"/>
    <w:rsid w:val="007A1ED5"/>
    <w:rsid w:val="007A1FDE"/>
    <w:rsid w:val="007A2145"/>
    <w:rsid w:val="007A237D"/>
    <w:rsid w:val="007A277D"/>
    <w:rsid w:val="007A296F"/>
    <w:rsid w:val="007A2F92"/>
    <w:rsid w:val="007A2FE7"/>
    <w:rsid w:val="007A304C"/>
    <w:rsid w:val="007A3597"/>
    <w:rsid w:val="007A35FB"/>
    <w:rsid w:val="007A3A06"/>
    <w:rsid w:val="007A3A78"/>
    <w:rsid w:val="007A3E1C"/>
    <w:rsid w:val="007A4344"/>
    <w:rsid w:val="007A446D"/>
    <w:rsid w:val="007A46D3"/>
    <w:rsid w:val="007A4C18"/>
    <w:rsid w:val="007A4C27"/>
    <w:rsid w:val="007A4F73"/>
    <w:rsid w:val="007A4FE4"/>
    <w:rsid w:val="007A5061"/>
    <w:rsid w:val="007A5886"/>
    <w:rsid w:val="007A5914"/>
    <w:rsid w:val="007A5B9C"/>
    <w:rsid w:val="007A618D"/>
    <w:rsid w:val="007A6199"/>
    <w:rsid w:val="007A64BC"/>
    <w:rsid w:val="007A66CE"/>
    <w:rsid w:val="007A6E2E"/>
    <w:rsid w:val="007A6EA2"/>
    <w:rsid w:val="007A6F15"/>
    <w:rsid w:val="007A7916"/>
    <w:rsid w:val="007A7D62"/>
    <w:rsid w:val="007B0006"/>
    <w:rsid w:val="007B0F0D"/>
    <w:rsid w:val="007B1216"/>
    <w:rsid w:val="007B1588"/>
    <w:rsid w:val="007B15E2"/>
    <w:rsid w:val="007B187A"/>
    <w:rsid w:val="007B1B4F"/>
    <w:rsid w:val="007B1B7F"/>
    <w:rsid w:val="007B1DE4"/>
    <w:rsid w:val="007B1EE8"/>
    <w:rsid w:val="007B22AF"/>
    <w:rsid w:val="007B2366"/>
    <w:rsid w:val="007B2A51"/>
    <w:rsid w:val="007B2D68"/>
    <w:rsid w:val="007B2E19"/>
    <w:rsid w:val="007B2FD0"/>
    <w:rsid w:val="007B3788"/>
    <w:rsid w:val="007B3AC3"/>
    <w:rsid w:val="007B3C2D"/>
    <w:rsid w:val="007B48DF"/>
    <w:rsid w:val="007B50D1"/>
    <w:rsid w:val="007B5150"/>
    <w:rsid w:val="007B53DA"/>
    <w:rsid w:val="007B556B"/>
    <w:rsid w:val="007B597C"/>
    <w:rsid w:val="007B5D4C"/>
    <w:rsid w:val="007B6139"/>
    <w:rsid w:val="007B6177"/>
    <w:rsid w:val="007B6237"/>
    <w:rsid w:val="007B6265"/>
    <w:rsid w:val="007B6DA2"/>
    <w:rsid w:val="007B6E14"/>
    <w:rsid w:val="007B73AE"/>
    <w:rsid w:val="007B77B2"/>
    <w:rsid w:val="007B77CB"/>
    <w:rsid w:val="007B78B3"/>
    <w:rsid w:val="007B7AA7"/>
    <w:rsid w:val="007C04D6"/>
    <w:rsid w:val="007C074B"/>
    <w:rsid w:val="007C0F3E"/>
    <w:rsid w:val="007C10D8"/>
    <w:rsid w:val="007C1B62"/>
    <w:rsid w:val="007C1F49"/>
    <w:rsid w:val="007C243E"/>
    <w:rsid w:val="007C275F"/>
    <w:rsid w:val="007C2A19"/>
    <w:rsid w:val="007C2B11"/>
    <w:rsid w:val="007C2BF3"/>
    <w:rsid w:val="007C2D9C"/>
    <w:rsid w:val="007C2EA7"/>
    <w:rsid w:val="007C330E"/>
    <w:rsid w:val="007C3517"/>
    <w:rsid w:val="007C35DB"/>
    <w:rsid w:val="007C3606"/>
    <w:rsid w:val="007C3854"/>
    <w:rsid w:val="007C3B1C"/>
    <w:rsid w:val="007C4027"/>
    <w:rsid w:val="007C43FC"/>
    <w:rsid w:val="007C48FA"/>
    <w:rsid w:val="007C4B96"/>
    <w:rsid w:val="007C4BE5"/>
    <w:rsid w:val="007C5BAD"/>
    <w:rsid w:val="007C5C3D"/>
    <w:rsid w:val="007C5D38"/>
    <w:rsid w:val="007C70D2"/>
    <w:rsid w:val="007C7403"/>
    <w:rsid w:val="007C7896"/>
    <w:rsid w:val="007D030E"/>
    <w:rsid w:val="007D03EA"/>
    <w:rsid w:val="007D07E4"/>
    <w:rsid w:val="007D083A"/>
    <w:rsid w:val="007D0C2B"/>
    <w:rsid w:val="007D1266"/>
    <w:rsid w:val="007D12C5"/>
    <w:rsid w:val="007D16EE"/>
    <w:rsid w:val="007D1925"/>
    <w:rsid w:val="007D1B3E"/>
    <w:rsid w:val="007D1CDC"/>
    <w:rsid w:val="007D1E74"/>
    <w:rsid w:val="007D2C72"/>
    <w:rsid w:val="007D2E80"/>
    <w:rsid w:val="007D30F4"/>
    <w:rsid w:val="007D318D"/>
    <w:rsid w:val="007D319F"/>
    <w:rsid w:val="007D3AEA"/>
    <w:rsid w:val="007D3C3C"/>
    <w:rsid w:val="007D3FB1"/>
    <w:rsid w:val="007D437B"/>
    <w:rsid w:val="007D44B6"/>
    <w:rsid w:val="007D4728"/>
    <w:rsid w:val="007D47CB"/>
    <w:rsid w:val="007D4938"/>
    <w:rsid w:val="007D496F"/>
    <w:rsid w:val="007D4A6C"/>
    <w:rsid w:val="007D5156"/>
    <w:rsid w:val="007D51C9"/>
    <w:rsid w:val="007D51F2"/>
    <w:rsid w:val="007D5248"/>
    <w:rsid w:val="007D5250"/>
    <w:rsid w:val="007D56B8"/>
    <w:rsid w:val="007D5735"/>
    <w:rsid w:val="007D58FA"/>
    <w:rsid w:val="007D5BA6"/>
    <w:rsid w:val="007D64AF"/>
    <w:rsid w:val="007D6556"/>
    <w:rsid w:val="007D693A"/>
    <w:rsid w:val="007D6A27"/>
    <w:rsid w:val="007D6DA3"/>
    <w:rsid w:val="007D70EB"/>
    <w:rsid w:val="007D7423"/>
    <w:rsid w:val="007D7488"/>
    <w:rsid w:val="007D7838"/>
    <w:rsid w:val="007D7D9F"/>
    <w:rsid w:val="007D7FA6"/>
    <w:rsid w:val="007E0391"/>
    <w:rsid w:val="007E047A"/>
    <w:rsid w:val="007E129B"/>
    <w:rsid w:val="007E1453"/>
    <w:rsid w:val="007E207D"/>
    <w:rsid w:val="007E28E0"/>
    <w:rsid w:val="007E2D22"/>
    <w:rsid w:val="007E2E02"/>
    <w:rsid w:val="007E3290"/>
    <w:rsid w:val="007E3A05"/>
    <w:rsid w:val="007E3A2F"/>
    <w:rsid w:val="007E4332"/>
    <w:rsid w:val="007E4359"/>
    <w:rsid w:val="007E44AF"/>
    <w:rsid w:val="007E450D"/>
    <w:rsid w:val="007E487B"/>
    <w:rsid w:val="007E49FC"/>
    <w:rsid w:val="007E4A1D"/>
    <w:rsid w:val="007E4AE9"/>
    <w:rsid w:val="007E4DA2"/>
    <w:rsid w:val="007E4FF3"/>
    <w:rsid w:val="007E5117"/>
    <w:rsid w:val="007E5349"/>
    <w:rsid w:val="007E5719"/>
    <w:rsid w:val="007E5A12"/>
    <w:rsid w:val="007E5F0F"/>
    <w:rsid w:val="007E6067"/>
    <w:rsid w:val="007E68AE"/>
    <w:rsid w:val="007E6A1B"/>
    <w:rsid w:val="007E6E1C"/>
    <w:rsid w:val="007E6E70"/>
    <w:rsid w:val="007E6EC0"/>
    <w:rsid w:val="007E7083"/>
    <w:rsid w:val="007E7B8D"/>
    <w:rsid w:val="007E7FCE"/>
    <w:rsid w:val="007F00EB"/>
    <w:rsid w:val="007F02FD"/>
    <w:rsid w:val="007F0458"/>
    <w:rsid w:val="007F0C4A"/>
    <w:rsid w:val="007F0F3D"/>
    <w:rsid w:val="007F112E"/>
    <w:rsid w:val="007F1257"/>
    <w:rsid w:val="007F1417"/>
    <w:rsid w:val="007F1451"/>
    <w:rsid w:val="007F1638"/>
    <w:rsid w:val="007F16E5"/>
    <w:rsid w:val="007F1896"/>
    <w:rsid w:val="007F198A"/>
    <w:rsid w:val="007F2028"/>
    <w:rsid w:val="007F24BC"/>
    <w:rsid w:val="007F250E"/>
    <w:rsid w:val="007F2705"/>
    <w:rsid w:val="007F2C92"/>
    <w:rsid w:val="007F33F9"/>
    <w:rsid w:val="007F3A4D"/>
    <w:rsid w:val="007F3A68"/>
    <w:rsid w:val="007F426E"/>
    <w:rsid w:val="007F4A08"/>
    <w:rsid w:val="007F60DE"/>
    <w:rsid w:val="007F6983"/>
    <w:rsid w:val="007F6A4B"/>
    <w:rsid w:val="007F6D6E"/>
    <w:rsid w:val="007F6F22"/>
    <w:rsid w:val="007F756E"/>
    <w:rsid w:val="007F7AAD"/>
    <w:rsid w:val="007F7D94"/>
    <w:rsid w:val="007F7F66"/>
    <w:rsid w:val="007F7FB7"/>
    <w:rsid w:val="0080053B"/>
    <w:rsid w:val="00800640"/>
    <w:rsid w:val="00800762"/>
    <w:rsid w:val="0080099E"/>
    <w:rsid w:val="00800A97"/>
    <w:rsid w:val="00800CE4"/>
    <w:rsid w:val="008013E8"/>
    <w:rsid w:val="008014D5"/>
    <w:rsid w:val="00801806"/>
    <w:rsid w:val="00801938"/>
    <w:rsid w:val="0080193D"/>
    <w:rsid w:val="00801DD5"/>
    <w:rsid w:val="00801E66"/>
    <w:rsid w:val="00802093"/>
    <w:rsid w:val="008020F3"/>
    <w:rsid w:val="00802280"/>
    <w:rsid w:val="008026DD"/>
    <w:rsid w:val="00802829"/>
    <w:rsid w:val="0080299B"/>
    <w:rsid w:val="00802AA7"/>
    <w:rsid w:val="00803184"/>
    <w:rsid w:val="00803463"/>
    <w:rsid w:val="00803789"/>
    <w:rsid w:val="00803866"/>
    <w:rsid w:val="00803A08"/>
    <w:rsid w:val="00803D18"/>
    <w:rsid w:val="00804A33"/>
    <w:rsid w:val="00805024"/>
    <w:rsid w:val="00805115"/>
    <w:rsid w:val="00805182"/>
    <w:rsid w:val="008058C6"/>
    <w:rsid w:val="008058FD"/>
    <w:rsid w:val="00805A8D"/>
    <w:rsid w:val="00805B45"/>
    <w:rsid w:val="00805CE6"/>
    <w:rsid w:val="00805D25"/>
    <w:rsid w:val="0080609A"/>
    <w:rsid w:val="00806203"/>
    <w:rsid w:val="00806404"/>
    <w:rsid w:val="008064F5"/>
    <w:rsid w:val="00806B62"/>
    <w:rsid w:val="00806DF1"/>
    <w:rsid w:val="00806F27"/>
    <w:rsid w:val="00806FDD"/>
    <w:rsid w:val="00807014"/>
    <w:rsid w:val="0080734A"/>
    <w:rsid w:val="00807401"/>
    <w:rsid w:val="00807712"/>
    <w:rsid w:val="00807C4D"/>
    <w:rsid w:val="00807E2D"/>
    <w:rsid w:val="008101E8"/>
    <w:rsid w:val="0081072C"/>
    <w:rsid w:val="0081074C"/>
    <w:rsid w:val="00810819"/>
    <w:rsid w:val="00810AFF"/>
    <w:rsid w:val="00810D8A"/>
    <w:rsid w:val="00810E3F"/>
    <w:rsid w:val="00810E55"/>
    <w:rsid w:val="00810F5A"/>
    <w:rsid w:val="00811021"/>
    <w:rsid w:val="0081108D"/>
    <w:rsid w:val="00811701"/>
    <w:rsid w:val="0081192B"/>
    <w:rsid w:val="008121F7"/>
    <w:rsid w:val="008125A1"/>
    <w:rsid w:val="00812933"/>
    <w:rsid w:val="00812DAB"/>
    <w:rsid w:val="00813010"/>
    <w:rsid w:val="0081303C"/>
    <w:rsid w:val="008130AA"/>
    <w:rsid w:val="00813281"/>
    <w:rsid w:val="008139A2"/>
    <w:rsid w:val="00813A0D"/>
    <w:rsid w:val="00813B07"/>
    <w:rsid w:val="00813E97"/>
    <w:rsid w:val="00813F90"/>
    <w:rsid w:val="00814395"/>
    <w:rsid w:val="00814535"/>
    <w:rsid w:val="00814CBC"/>
    <w:rsid w:val="00814D9F"/>
    <w:rsid w:val="00815FB8"/>
    <w:rsid w:val="008166B3"/>
    <w:rsid w:val="008171C0"/>
    <w:rsid w:val="00817BBB"/>
    <w:rsid w:val="00820186"/>
    <w:rsid w:val="00820274"/>
    <w:rsid w:val="00820298"/>
    <w:rsid w:val="008204FC"/>
    <w:rsid w:val="00820A7E"/>
    <w:rsid w:val="00820C0F"/>
    <w:rsid w:val="00820CF4"/>
    <w:rsid w:val="00820E53"/>
    <w:rsid w:val="00820FD0"/>
    <w:rsid w:val="00821057"/>
    <w:rsid w:val="0082107A"/>
    <w:rsid w:val="00821313"/>
    <w:rsid w:val="008214CD"/>
    <w:rsid w:val="008219FE"/>
    <w:rsid w:val="00821C20"/>
    <w:rsid w:val="00821E8B"/>
    <w:rsid w:val="00821F0D"/>
    <w:rsid w:val="00822180"/>
    <w:rsid w:val="008221B6"/>
    <w:rsid w:val="0082259E"/>
    <w:rsid w:val="00822693"/>
    <w:rsid w:val="00822CAA"/>
    <w:rsid w:val="00822F46"/>
    <w:rsid w:val="00822FE5"/>
    <w:rsid w:val="0082343B"/>
    <w:rsid w:val="00823C98"/>
    <w:rsid w:val="00823CAB"/>
    <w:rsid w:val="00823E09"/>
    <w:rsid w:val="00823FB4"/>
    <w:rsid w:val="008240E5"/>
    <w:rsid w:val="008242BD"/>
    <w:rsid w:val="00824B1C"/>
    <w:rsid w:val="00824BFE"/>
    <w:rsid w:val="00825484"/>
    <w:rsid w:val="008257D0"/>
    <w:rsid w:val="00825A5F"/>
    <w:rsid w:val="00825F38"/>
    <w:rsid w:val="008260A6"/>
    <w:rsid w:val="00826179"/>
    <w:rsid w:val="008261E8"/>
    <w:rsid w:val="0082641F"/>
    <w:rsid w:val="00826510"/>
    <w:rsid w:val="00826603"/>
    <w:rsid w:val="0082694F"/>
    <w:rsid w:val="00826D72"/>
    <w:rsid w:val="00827024"/>
    <w:rsid w:val="008277ED"/>
    <w:rsid w:val="00827980"/>
    <w:rsid w:val="00827C9F"/>
    <w:rsid w:val="0083002D"/>
    <w:rsid w:val="00830256"/>
    <w:rsid w:val="00830411"/>
    <w:rsid w:val="00830517"/>
    <w:rsid w:val="0083055C"/>
    <w:rsid w:val="008307A2"/>
    <w:rsid w:val="00830A1F"/>
    <w:rsid w:val="00830C15"/>
    <w:rsid w:val="00830C68"/>
    <w:rsid w:val="00830D55"/>
    <w:rsid w:val="008315B6"/>
    <w:rsid w:val="0083165C"/>
    <w:rsid w:val="00831A7C"/>
    <w:rsid w:val="00831C9A"/>
    <w:rsid w:val="00832460"/>
    <w:rsid w:val="00832770"/>
    <w:rsid w:val="0083290F"/>
    <w:rsid w:val="00832975"/>
    <w:rsid w:val="00832B5E"/>
    <w:rsid w:val="00832BE7"/>
    <w:rsid w:val="00832C63"/>
    <w:rsid w:val="00832F2B"/>
    <w:rsid w:val="0083319B"/>
    <w:rsid w:val="008331A7"/>
    <w:rsid w:val="0083323C"/>
    <w:rsid w:val="00833337"/>
    <w:rsid w:val="008335E0"/>
    <w:rsid w:val="00833612"/>
    <w:rsid w:val="008339C8"/>
    <w:rsid w:val="00833E9A"/>
    <w:rsid w:val="00833EEA"/>
    <w:rsid w:val="008343CC"/>
    <w:rsid w:val="00834586"/>
    <w:rsid w:val="00834AF2"/>
    <w:rsid w:val="00834DA1"/>
    <w:rsid w:val="008351BC"/>
    <w:rsid w:val="0083526C"/>
    <w:rsid w:val="0083528A"/>
    <w:rsid w:val="0083586F"/>
    <w:rsid w:val="00835B08"/>
    <w:rsid w:val="00835D1E"/>
    <w:rsid w:val="00835E61"/>
    <w:rsid w:val="008364CA"/>
    <w:rsid w:val="00836737"/>
    <w:rsid w:val="0083676F"/>
    <w:rsid w:val="00836941"/>
    <w:rsid w:val="00836D3D"/>
    <w:rsid w:val="00836DF4"/>
    <w:rsid w:val="00836FB3"/>
    <w:rsid w:val="00837831"/>
    <w:rsid w:val="00837B71"/>
    <w:rsid w:val="008400FA"/>
    <w:rsid w:val="008401F3"/>
    <w:rsid w:val="0084027D"/>
    <w:rsid w:val="0084066C"/>
    <w:rsid w:val="00840718"/>
    <w:rsid w:val="00840ABD"/>
    <w:rsid w:val="00840D25"/>
    <w:rsid w:val="0084101D"/>
    <w:rsid w:val="008410A9"/>
    <w:rsid w:val="0084146C"/>
    <w:rsid w:val="00841540"/>
    <w:rsid w:val="00841542"/>
    <w:rsid w:val="00841714"/>
    <w:rsid w:val="00841F98"/>
    <w:rsid w:val="0084239B"/>
    <w:rsid w:val="008424FA"/>
    <w:rsid w:val="00842A3B"/>
    <w:rsid w:val="00842AAD"/>
    <w:rsid w:val="00842C8E"/>
    <w:rsid w:val="00842F35"/>
    <w:rsid w:val="00842F65"/>
    <w:rsid w:val="008431CE"/>
    <w:rsid w:val="00843424"/>
    <w:rsid w:val="00843699"/>
    <w:rsid w:val="00843BBD"/>
    <w:rsid w:val="00843DA0"/>
    <w:rsid w:val="0084405D"/>
    <w:rsid w:val="0084457A"/>
    <w:rsid w:val="00844C65"/>
    <w:rsid w:val="00844E55"/>
    <w:rsid w:val="00845720"/>
    <w:rsid w:val="008457EC"/>
    <w:rsid w:val="00845960"/>
    <w:rsid w:val="008459B4"/>
    <w:rsid w:val="008459C4"/>
    <w:rsid w:val="00845B69"/>
    <w:rsid w:val="00845CFE"/>
    <w:rsid w:val="00845D6F"/>
    <w:rsid w:val="00845FD4"/>
    <w:rsid w:val="00846134"/>
    <w:rsid w:val="0084664C"/>
    <w:rsid w:val="008469DC"/>
    <w:rsid w:val="00846AC5"/>
    <w:rsid w:val="00846EF8"/>
    <w:rsid w:val="008472E7"/>
    <w:rsid w:val="0084759A"/>
    <w:rsid w:val="00847631"/>
    <w:rsid w:val="00847BA8"/>
    <w:rsid w:val="00847F3E"/>
    <w:rsid w:val="00850139"/>
    <w:rsid w:val="00850435"/>
    <w:rsid w:val="008505AD"/>
    <w:rsid w:val="008505DF"/>
    <w:rsid w:val="00850978"/>
    <w:rsid w:val="00850C19"/>
    <w:rsid w:val="0085140B"/>
    <w:rsid w:val="008516BE"/>
    <w:rsid w:val="00851A6D"/>
    <w:rsid w:val="00851E35"/>
    <w:rsid w:val="00851E44"/>
    <w:rsid w:val="0085237D"/>
    <w:rsid w:val="008523DF"/>
    <w:rsid w:val="0085244F"/>
    <w:rsid w:val="0085248E"/>
    <w:rsid w:val="00852521"/>
    <w:rsid w:val="00852A10"/>
    <w:rsid w:val="00852DFE"/>
    <w:rsid w:val="00853351"/>
    <w:rsid w:val="008536B0"/>
    <w:rsid w:val="00853708"/>
    <w:rsid w:val="00853B77"/>
    <w:rsid w:val="00853E41"/>
    <w:rsid w:val="00853FBB"/>
    <w:rsid w:val="008543BB"/>
    <w:rsid w:val="00854573"/>
    <w:rsid w:val="00854682"/>
    <w:rsid w:val="00854A44"/>
    <w:rsid w:val="00855329"/>
    <w:rsid w:val="008555E5"/>
    <w:rsid w:val="00855638"/>
    <w:rsid w:val="008556C4"/>
    <w:rsid w:val="00855FA4"/>
    <w:rsid w:val="00856083"/>
    <w:rsid w:val="008566EB"/>
    <w:rsid w:val="0085670C"/>
    <w:rsid w:val="0085697B"/>
    <w:rsid w:val="008569BD"/>
    <w:rsid w:val="00856A9D"/>
    <w:rsid w:val="00856B22"/>
    <w:rsid w:val="00856B43"/>
    <w:rsid w:val="00856CE6"/>
    <w:rsid w:val="008572CD"/>
    <w:rsid w:val="0085731D"/>
    <w:rsid w:val="00857428"/>
    <w:rsid w:val="008574AA"/>
    <w:rsid w:val="00857600"/>
    <w:rsid w:val="00857A7B"/>
    <w:rsid w:val="00857BED"/>
    <w:rsid w:val="00857D77"/>
    <w:rsid w:val="00860238"/>
    <w:rsid w:val="0086026D"/>
    <w:rsid w:val="00860685"/>
    <w:rsid w:val="00860926"/>
    <w:rsid w:val="00860A4F"/>
    <w:rsid w:val="00860E34"/>
    <w:rsid w:val="0086121F"/>
    <w:rsid w:val="008612CF"/>
    <w:rsid w:val="008612FD"/>
    <w:rsid w:val="00861431"/>
    <w:rsid w:val="00861904"/>
    <w:rsid w:val="008619F2"/>
    <w:rsid w:val="00861D11"/>
    <w:rsid w:val="008625A6"/>
    <w:rsid w:val="00862994"/>
    <w:rsid w:val="00862C62"/>
    <w:rsid w:val="00862E3D"/>
    <w:rsid w:val="00863278"/>
    <w:rsid w:val="00863640"/>
    <w:rsid w:val="00863699"/>
    <w:rsid w:val="008637B4"/>
    <w:rsid w:val="0086398F"/>
    <w:rsid w:val="008639D3"/>
    <w:rsid w:val="00863C3D"/>
    <w:rsid w:val="00864D6D"/>
    <w:rsid w:val="008650A8"/>
    <w:rsid w:val="00865275"/>
    <w:rsid w:val="008653D6"/>
    <w:rsid w:val="00865816"/>
    <w:rsid w:val="00865D29"/>
    <w:rsid w:val="00865EAA"/>
    <w:rsid w:val="00865F4B"/>
    <w:rsid w:val="00865FCD"/>
    <w:rsid w:val="0086628A"/>
    <w:rsid w:val="00866489"/>
    <w:rsid w:val="0086676E"/>
    <w:rsid w:val="00866BF5"/>
    <w:rsid w:val="00866F44"/>
    <w:rsid w:val="0086708C"/>
    <w:rsid w:val="00867415"/>
    <w:rsid w:val="008674F3"/>
    <w:rsid w:val="0086799C"/>
    <w:rsid w:val="00867FFB"/>
    <w:rsid w:val="00870070"/>
    <w:rsid w:val="00870875"/>
    <w:rsid w:val="00870F39"/>
    <w:rsid w:val="00870FA2"/>
    <w:rsid w:val="00870FE1"/>
    <w:rsid w:val="00870FF3"/>
    <w:rsid w:val="0087229E"/>
    <w:rsid w:val="008726C4"/>
    <w:rsid w:val="00872EE0"/>
    <w:rsid w:val="00872F71"/>
    <w:rsid w:val="0087394F"/>
    <w:rsid w:val="0087398E"/>
    <w:rsid w:val="00873D30"/>
    <w:rsid w:val="00873DCA"/>
    <w:rsid w:val="00873EE8"/>
    <w:rsid w:val="00874202"/>
    <w:rsid w:val="008742F2"/>
    <w:rsid w:val="0087434C"/>
    <w:rsid w:val="008746FF"/>
    <w:rsid w:val="0087495D"/>
    <w:rsid w:val="00874DED"/>
    <w:rsid w:val="00874DFA"/>
    <w:rsid w:val="00875015"/>
    <w:rsid w:val="008753B3"/>
    <w:rsid w:val="0087541F"/>
    <w:rsid w:val="00875647"/>
    <w:rsid w:val="00875685"/>
    <w:rsid w:val="0087572B"/>
    <w:rsid w:val="0087582C"/>
    <w:rsid w:val="00875917"/>
    <w:rsid w:val="008759C5"/>
    <w:rsid w:val="00875FF0"/>
    <w:rsid w:val="00876025"/>
    <w:rsid w:val="00876777"/>
    <w:rsid w:val="00876A88"/>
    <w:rsid w:val="008772B7"/>
    <w:rsid w:val="00877680"/>
    <w:rsid w:val="0087770D"/>
    <w:rsid w:val="008777D8"/>
    <w:rsid w:val="00877984"/>
    <w:rsid w:val="008779B7"/>
    <w:rsid w:val="00877DC1"/>
    <w:rsid w:val="00877DD0"/>
    <w:rsid w:val="00880396"/>
    <w:rsid w:val="0088074F"/>
    <w:rsid w:val="00880876"/>
    <w:rsid w:val="008809A2"/>
    <w:rsid w:val="00880FF0"/>
    <w:rsid w:val="008811E5"/>
    <w:rsid w:val="00881570"/>
    <w:rsid w:val="00881921"/>
    <w:rsid w:val="0088199C"/>
    <w:rsid w:val="008822D2"/>
    <w:rsid w:val="00882314"/>
    <w:rsid w:val="00882933"/>
    <w:rsid w:val="00882A9A"/>
    <w:rsid w:val="008831FB"/>
    <w:rsid w:val="00883D58"/>
    <w:rsid w:val="008840DA"/>
    <w:rsid w:val="0088430E"/>
    <w:rsid w:val="008844F7"/>
    <w:rsid w:val="00884918"/>
    <w:rsid w:val="00884D4B"/>
    <w:rsid w:val="00884EA7"/>
    <w:rsid w:val="0088521B"/>
    <w:rsid w:val="00885DB8"/>
    <w:rsid w:val="0088661B"/>
    <w:rsid w:val="0088663C"/>
    <w:rsid w:val="00886A4D"/>
    <w:rsid w:val="00886DFA"/>
    <w:rsid w:val="00887082"/>
    <w:rsid w:val="008871FF"/>
    <w:rsid w:val="00887A43"/>
    <w:rsid w:val="008901FC"/>
    <w:rsid w:val="00890431"/>
    <w:rsid w:val="00890761"/>
    <w:rsid w:val="008907B0"/>
    <w:rsid w:val="00891163"/>
    <w:rsid w:val="00891351"/>
    <w:rsid w:val="00891534"/>
    <w:rsid w:val="008915E1"/>
    <w:rsid w:val="00891705"/>
    <w:rsid w:val="008918C5"/>
    <w:rsid w:val="008919EC"/>
    <w:rsid w:val="00891F1E"/>
    <w:rsid w:val="0089235B"/>
    <w:rsid w:val="0089291F"/>
    <w:rsid w:val="00892CAF"/>
    <w:rsid w:val="00892EE3"/>
    <w:rsid w:val="00892F15"/>
    <w:rsid w:val="00893039"/>
    <w:rsid w:val="008931A0"/>
    <w:rsid w:val="008934BA"/>
    <w:rsid w:val="008938B6"/>
    <w:rsid w:val="00893AA5"/>
    <w:rsid w:val="00893B17"/>
    <w:rsid w:val="008943E6"/>
    <w:rsid w:val="00894505"/>
    <w:rsid w:val="0089452C"/>
    <w:rsid w:val="008948D4"/>
    <w:rsid w:val="0089499C"/>
    <w:rsid w:val="008949AC"/>
    <w:rsid w:val="00894C64"/>
    <w:rsid w:val="00894F4C"/>
    <w:rsid w:val="00895444"/>
    <w:rsid w:val="00895A7E"/>
    <w:rsid w:val="00895BB0"/>
    <w:rsid w:val="00895EEF"/>
    <w:rsid w:val="008961AB"/>
    <w:rsid w:val="0089639C"/>
    <w:rsid w:val="00896C7A"/>
    <w:rsid w:val="00896E51"/>
    <w:rsid w:val="00896FF8"/>
    <w:rsid w:val="00897057"/>
    <w:rsid w:val="0089746F"/>
    <w:rsid w:val="008974C3"/>
    <w:rsid w:val="008975CC"/>
    <w:rsid w:val="00897AFA"/>
    <w:rsid w:val="00897C56"/>
    <w:rsid w:val="00897D47"/>
    <w:rsid w:val="008A00CE"/>
    <w:rsid w:val="008A029D"/>
    <w:rsid w:val="008A03BE"/>
    <w:rsid w:val="008A0491"/>
    <w:rsid w:val="008A0960"/>
    <w:rsid w:val="008A0D80"/>
    <w:rsid w:val="008A0DC0"/>
    <w:rsid w:val="008A100A"/>
    <w:rsid w:val="008A10FC"/>
    <w:rsid w:val="008A172A"/>
    <w:rsid w:val="008A18FB"/>
    <w:rsid w:val="008A1CDA"/>
    <w:rsid w:val="008A2322"/>
    <w:rsid w:val="008A2731"/>
    <w:rsid w:val="008A2BF7"/>
    <w:rsid w:val="008A2E09"/>
    <w:rsid w:val="008A2F09"/>
    <w:rsid w:val="008A3111"/>
    <w:rsid w:val="008A3385"/>
    <w:rsid w:val="008A3398"/>
    <w:rsid w:val="008A3ACD"/>
    <w:rsid w:val="008A3E99"/>
    <w:rsid w:val="008A42DD"/>
    <w:rsid w:val="008A4440"/>
    <w:rsid w:val="008A48AA"/>
    <w:rsid w:val="008A4937"/>
    <w:rsid w:val="008A4A52"/>
    <w:rsid w:val="008A4E23"/>
    <w:rsid w:val="008A4EF0"/>
    <w:rsid w:val="008A51D2"/>
    <w:rsid w:val="008A5400"/>
    <w:rsid w:val="008A5709"/>
    <w:rsid w:val="008A57AF"/>
    <w:rsid w:val="008A58D4"/>
    <w:rsid w:val="008A6065"/>
    <w:rsid w:val="008A6155"/>
    <w:rsid w:val="008A6249"/>
    <w:rsid w:val="008A6460"/>
    <w:rsid w:val="008A6517"/>
    <w:rsid w:val="008A67B5"/>
    <w:rsid w:val="008A6BEC"/>
    <w:rsid w:val="008A6D00"/>
    <w:rsid w:val="008A6ED4"/>
    <w:rsid w:val="008A79FF"/>
    <w:rsid w:val="008A7C17"/>
    <w:rsid w:val="008A7D84"/>
    <w:rsid w:val="008B0015"/>
    <w:rsid w:val="008B0257"/>
    <w:rsid w:val="008B0642"/>
    <w:rsid w:val="008B0996"/>
    <w:rsid w:val="008B0B4C"/>
    <w:rsid w:val="008B1618"/>
    <w:rsid w:val="008B1E63"/>
    <w:rsid w:val="008B1EE5"/>
    <w:rsid w:val="008B2675"/>
    <w:rsid w:val="008B2A49"/>
    <w:rsid w:val="008B2D89"/>
    <w:rsid w:val="008B2DDB"/>
    <w:rsid w:val="008B309E"/>
    <w:rsid w:val="008B31ED"/>
    <w:rsid w:val="008B33E1"/>
    <w:rsid w:val="008B3C5A"/>
    <w:rsid w:val="008B3F09"/>
    <w:rsid w:val="008B4522"/>
    <w:rsid w:val="008B485C"/>
    <w:rsid w:val="008B4B54"/>
    <w:rsid w:val="008B4B73"/>
    <w:rsid w:val="008B4CFC"/>
    <w:rsid w:val="008B4D38"/>
    <w:rsid w:val="008B4D66"/>
    <w:rsid w:val="008B4DAE"/>
    <w:rsid w:val="008B5044"/>
    <w:rsid w:val="008B5285"/>
    <w:rsid w:val="008B56BA"/>
    <w:rsid w:val="008B6587"/>
    <w:rsid w:val="008B6BEC"/>
    <w:rsid w:val="008B7010"/>
    <w:rsid w:val="008B7835"/>
    <w:rsid w:val="008B7EEA"/>
    <w:rsid w:val="008B7F9C"/>
    <w:rsid w:val="008C09AE"/>
    <w:rsid w:val="008C1098"/>
    <w:rsid w:val="008C12C4"/>
    <w:rsid w:val="008C12D3"/>
    <w:rsid w:val="008C12FD"/>
    <w:rsid w:val="008C14C0"/>
    <w:rsid w:val="008C16C1"/>
    <w:rsid w:val="008C17F9"/>
    <w:rsid w:val="008C1BEF"/>
    <w:rsid w:val="008C2113"/>
    <w:rsid w:val="008C2160"/>
    <w:rsid w:val="008C21F2"/>
    <w:rsid w:val="008C2A7B"/>
    <w:rsid w:val="008C2FD6"/>
    <w:rsid w:val="008C3034"/>
    <w:rsid w:val="008C322B"/>
    <w:rsid w:val="008C34BD"/>
    <w:rsid w:val="008C387C"/>
    <w:rsid w:val="008C3A3A"/>
    <w:rsid w:val="008C3BA1"/>
    <w:rsid w:val="008C3BE7"/>
    <w:rsid w:val="008C4668"/>
    <w:rsid w:val="008C4676"/>
    <w:rsid w:val="008C4971"/>
    <w:rsid w:val="008C4C97"/>
    <w:rsid w:val="008C526C"/>
    <w:rsid w:val="008C59CB"/>
    <w:rsid w:val="008C5D8D"/>
    <w:rsid w:val="008C6077"/>
    <w:rsid w:val="008C608F"/>
    <w:rsid w:val="008C60B5"/>
    <w:rsid w:val="008C68CA"/>
    <w:rsid w:val="008C6EF4"/>
    <w:rsid w:val="008C6F10"/>
    <w:rsid w:val="008C6F25"/>
    <w:rsid w:val="008C704C"/>
    <w:rsid w:val="008C71FB"/>
    <w:rsid w:val="008C75F7"/>
    <w:rsid w:val="008C7742"/>
    <w:rsid w:val="008C7780"/>
    <w:rsid w:val="008C7791"/>
    <w:rsid w:val="008C7A32"/>
    <w:rsid w:val="008C7A87"/>
    <w:rsid w:val="008D03A3"/>
    <w:rsid w:val="008D0485"/>
    <w:rsid w:val="008D0A06"/>
    <w:rsid w:val="008D0DC5"/>
    <w:rsid w:val="008D136B"/>
    <w:rsid w:val="008D137D"/>
    <w:rsid w:val="008D18B1"/>
    <w:rsid w:val="008D1B50"/>
    <w:rsid w:val="008D22A8"/>
    <w:rsid w:val="008D2886"/>
    <w:rsid w:val="008D2913"/>
    <w:rsid w:val="008D2CFD"/>
    <w:rsid w:val="008D3471"/>
    <w:rsid w:val="008D387F"/>
    <w:rsid w:val="008D3C6E"/>
    <w:rsid w:val="008D40D7"/>
    <w:rsid w:val="008D45EC"/>
    <w:rsid w:val="008D4B8C"/>
    <w:rsid w:val="008D5844"/>
    <w:rsid w:val="008D5859"/>
    <w:rsid w:val="008D62B3"/>
    <w:rsid w:val="008D6948"/>
    <w:rsid w:val="008D6D6D"/>
    <w:rsid w:val="008D7063"/>
    <w:rsid w:val="008D73BB"/>
    <w:rsid w:val="008D7491"/>
    <w:rsid w:val="008D762F"/>
    <w:rsid w:val="008D7AAA"/>
    <w:rsid w:val="008D7ACF"/>
    <w:rsid w:val="008E048E"/>
    <w:rsid w:val="008E05FD"/>
    <w:rsid w:val="008E076B"/>
    <w:rsid w:val="008E0B81"/>
    <w:rsid w:val="008E0C6E"/>
    <w:rsid w:val="008E0DEC"/>
    <w:rsid w:val="008E0FB2"/>
    <w:rsid w:val="008E1582"/>
    <w:rsid w:val="008E19E0"/>
    <w:rsid w:val="008E1E46"/>
    <w:rsid w:val="008E2802"/>
    <w:rsid w:val="008E2AB5"/>
    <w:rsid w:val="008E2FD5"/>
    <w:rsid w:val="008E310A"/>
    <w:rsid w:val="008E32B7"/>
    <w:rsid w:val="008E3330"/>
    <w:rsid w:val="008E33A1"/>
    <w:rsid w:val="008E33D9"/>
    <w:rsid w:val="008E35EE"/>
    <w:rsid w:val="008E3794"/>
    <w:rsid w:val="008E3EDE"/>
    <w:rsid w:val="008E3F02"/>
    <w:rsid w:val="008E4229"/>
    <w:rsid w:val="008E4335"/>
    <w:rsid w:val="008E4420"/>
    <w:rsid w:val="008E4774"/>
    <w:rsid w:val="008E4BC1"/>
    <w:rsid w:val="008E4CF5"/>
    <w:rsid w:val="008E4D63"/>
    <w:rsid w:val="008E4DC0"/>
    <w:rsid w:val="008E4EBB"/>
    <w:rsid w:val="008E4FFA"/>
    <w:rsid w:val="008E5593"/>
    <w:rsid w:val="008E5D42"/>
    <w:rsid w:val="008E6411"/>
    <w:rsid w:val="008E6982"/>
    <w:rsid w:val="008E6B20"/>
    <w:rsid w:val="008E7192"/>
    <w:rsid w:val="008E79C9"/>
    <w:rsid w:val="008E7A55"/>
    <w:rsid w:val="008E7AE5"/>
    <w:rsid w:val="008E7BC3"/>
    <w:rsid w:val="008F000E"/>
    <w:rsid w:val="008F0131"/>
    <w:rsid w:val="008F04E2"/>
    <w:rsid w:val="008F0932"/>
    <w:rsid w:val="008F0CC3"/>
    <w:rsid w:val="008F0DED"/>
    <w:rsid w:val="008F1099"/>
    <w:rsid w:val="008F1820"/>
    <w:rsid w:val="008F19BB"/>
    <w:rsid w:val="008F19C2"/>
    <w:rsid w:val="008F1B56"/>
    <w:rsid w:val="008F201A"/>
    <w:rsid w:val="008F22D2"/>
    <w:rsid w:val="008F2892"/>
    <w:rsid w:val="008F2A34"/>
    <w:rsid w:val="008F2E47"/>
    <w:rsid w:val="008F2F1A"/>
    <w:rsid w:val="008F31FC"/>
    <w:rsid w:val="008F3357"/>
    <w:rsid w:val="008F3364"/>
    <w:rsid w:val="008F33D9"/>
    <w:rsid w:val="008F36B9"/>
    <w:rsid w:val="008F394F"/>
    <w:rsid w:val="008F3F2B"/>
    <w:rsid w:val="008F41C3"/>
    <w:rsid w:val="008F4775"/>
    <w:rsid w:val="008F47C9"/>
    <w:rsid w:val="008F4872"/>
    <w:rsid w:val="008F4A3C"/>
    <w:rsid w:val="008F4C16"/>
    <w:rsid w:val="008F4DE5"/>
    <w:rsid w:val="008F4E96"/>
    <w:rsid w:val="008F4EDD"/>
    <w:rsid w:val="008F4F90"/>
    <w:rsid w:val="008F5260"/>
    <w:rsid w:val="008F56B6"/>
    <w:rsid w:val="008F57F4"/>
    <w:rsid w:val="008F60BB"/>
    <w:rsid w:val="008F678B"/>
    <w:rsid w:val="008F6A7E"/>
    <w:rsid w:val="008F6C72"/>
    <w:rsid w:val="008F6DE7"/>
    <w:rsid w:val="008F71F0"/>
    <w:rsid w:val="008F746C"/>
    <w:rsid w:val="008F7769"/>
    <w:rsid w:val="008F7A0F"/>
    <w:rsid w:val="008F7A9C"/>
    <w:rsid w:val="008F7B34"/>
    <w:rsid w:val="008F7CE1"/>
    <w:rsid w:val="0090069F"/>
    <w:rsid w:val="009007E9"/>
    <w:rsid w:val="00900F2F"/>
    <w:rsid w:val="0090108A"/>
    <w:rsid w:val="009010CC"/>
    <w:rsid w:val="009011F2"/>
    <w:rsid w:val="0090152E"/>
    <w:rsid w:val="00901C4E"/>
    <w:rsid w:val="00901C7B"/>
    <w:rsid w:val="00901DB8"/>
    <w:rsid w:val="00901DCC"/>
    <w:rsid w:val="009020CE"/>
    <w:rsid w:val="0090210C"/>
    <w:rsid w:val="009021EC"/>
    <w:rsid w:val="0090242C"/>
    <w:rsid w:val="00902764"/>
    <w:rsid w:val="00902CE2"/>
    <w:rsid w:val="00903049"/>
    <w:rsid w:val="00903095"/>
    <w:rsid w:val="00903376"/>
    <w:rsid w:val="00903741"/>
    <w:rsid w:val="00903800"/>
    <w:rsid w:val="00903F65"/>
    <w:rsid w:val="009045BE"/>
    <w:rsid w:val="00904E5B"/>
    <w:rsid w:val="00904F52"/>
    <w:rsid w:val="00905C19"/>
    <w:rsid w:val="00905F39"/>
    <w:rsid w:val="00906051"/>
    <w:rsid w:val="00906126"/>
    <w:rsid w:val="00906357"/>
    <w:rsid w:val="00906500"/>
    <w:rsid w:val="00906680"/>
    <w:rsid w:val="009068B5"/>
    <w:rsid w:val="00906FC8"/>
    <w:rsid w:val="0090705D"/>
    <w:rsid w:val="009070B8"/>
    <w:rsid w:val="009072A4"/>
    <w:rsid w:val="0090746B"/>
    <w:rsid w:val="0090768B"/>
    <w:rsid w:val="00907808"/>
    <w:rsid w:val="00907954"/>
    <w:rsid w:val="00907F42"/>
    <w:rsid w:val="00910239"/>
    <w:rsid w:val="009104BC"/>
    <w:rsid w:val="00910722"/>
    <w:rsid w:val="00910CDF"/>
    <w:rsid w:val="00910F48"/>
    <w:rsid w:val="009116AA"/>
    <w:rsid w:val="00911953"/>
    <w:rsid w:val="00911E6F"/>
    <w:rsid w:val="009121A9"/>
    <w:rsid w:val="009122BC"/>
    <w:rsid w:val="00912953"/>
    <w:rsid w:val="00912D26"/>
    <w:rsid w:val="009132A1"/>
    <w:rsid w:val="0091339F"/>
    <w:rsid w:val="0091355D"/>
    <w:rsid w:val="009137DB"/>
    <w:rsid w:val="0091399E"/>
    <w:rsid w:val="009139AD"/>
    <w:rsid w:val="00913FB4"/>
    <w:rsid w:val="00914390"/>
    <w:rsid w:val="00914956"/>
    <w:rsid w:val="009149B2"/>
    <w:rsid w:val="00914AB9"/>
    <w:rsid w:val="00914B1F"/>
    <w:rsid w:val="00915041"/>
    <w:rsid w:val="009155B4"/>
    <w:rsid w:val="00915A73"/>
    <w:rsid w:val="00916268"/>
    <w:rsid w:val="0091664C"/>
    <w:rsid w:val="00916758"/>
    <w:rsid w:val="00916968"/>
    <w:rsid w:val="009169AF"/>
    <w:rsid w:val="00916A16"/>
    <w:rsid w:val="00916F76"/>
    <w:rsid w:val="00917302"/>
    <w:rsid w:val="00917980"/>
    <w:rsid w:val="00917A39"/>
    <w:rsid w:val="00917B79"/>
    <w:rsid w:val="00917D61"/>
    <w:rsid w:val="00917DAC"/>
    <w:rsid w:val="0092020D"/>
    <w:rsid w:val="0092022B"/>
    <w:rsid w:val="0092047D"/>
    <w:rsid w:val="00920717"/>
    <w:rsid w:val="00920EEA"/>
    <w:rsid w:val="00921274"/>
    <w:rsid w:val="0092130F"/>
    <w:rsid w:val="0092142C"/>
    <w:rsid w:val="00921800"/>
    <w:rsid w:val="009218F9"/>
    <w:rsid w:val="00921A70"/>
    <w:rsid w:val="00921AE5"/>
    <w:rsid w:val="00921B58"/>
    <w:rsid w:val="00921FFE"/>
    <w:rsid w:val="009220BD"/>
    <w:rsid w:val="00922322"/>
    <w:rsid w:val="00922572"/>
    <w:rsid w:val="00922573"/>
    <w:rsid w:val="009225FF"/>
    <w:rsid w:val="0092299B"/>
    <w:rsid w:val="00922F97"/>
    <w:rsid w:val="00924F84"/>
    <w:rsid w:val="009251AA"/>
    <w:rsid w:val="009253CC"/>
    <w:rsid w:val="00925519"/>
    <w:rsid w:val="009259A9"/>
    <w:rsid w:val="00925D6B"/>
    <w:rsid w:val="009264EA"/>
    <w:rsid w:val="00926731"/>
    <w:rsid w:val="00926A12"/>
    <w:rsid w:val="00926AA3"/>
    <w:rsid w:val="00926B0A"/>
    <w:rsid w:val="00926F68"/>
    <w:rsid w:val="0092773E"/>
    <w:rsid w:val="00927E3B"/>
    <w:rsid w:val="009306D7"/>
    <w:rsid w:val="009309AC"/>
    <w:rsid w:val="00930ACA"/>
    <w:rsid w:val="00931128"/>
    <w:rsid w:val="009311DC"/>
    <w:rsid w:val="00931806"/>
    <w:rsid w:val="00931A77"/>
    <w:rsid w:val="00931E9E"/>
    <w:rsid w:val="00932479"/>
    <w:rsid w:val="009329EA"/>
    <w:rsid w:val="00932C0A"/>
    <w:rsid w:val="00932E10"/>
    <w:rsid w:val="00932E7D"/>
    <w:rsid w:val="00933436"/>
    <w:rsid w:val="0093344A"/>
    <w:rsid w:val="00933452"/>
    <w:rsid w:val="009335A1"/>
    <w:rsid w:val="00933681"/>
    <w:rsid w:val="00933C79"/>
    <w:rsid w:val="00933E37"/>
    <w:rsid w:val="00934097"/>
    <w:rsid w:val="00934FA1"/>
    <w:rsid w:val="009351F4"/>
    <w:rsid w:val="0093552C"/>
    <w:rsid w:val="009355FC"/>
    <w:rsid w:val="009359A8"/>
    <w:rsid w:val="00935C1B"/>
    <w:rsid w:val="0093613E"/>
    <w:rsid w:val="0093623B"/>
    <w:rsid w:val="009362F9"/>
    <w:rsid w:val="00936331"/>
    <w:rsid w:val="009363C1"/>
    <w:rsid w:val="00936561"/>
    <w:rsid w:val="00936644"/>
    <w:rsid w:val="00936650"/>
    <w:rsid w:val="00936767"/>
    <w:rsid w:val="0093692A"/>
    <w:rsid w:val="00936B37"/>
    <w:rsid w:val="00936C0B"/>
    <w:rsid w:val="00936D7E"/>
    <w:rsid w:val="0093702A"/>
    <w:rsid w:val="009374C8"/>
    <w:rsid w:val="0093775D"/>
    <w:rsid w:val="00937C4E"/>
    <w:rsid w:val="00937CB4"/>
    <w:rsid w:val="00940189"/>
    <w:rsid w:val="00940B7A"/>
    <w:rsid w:val="00940DC2"/>
    <w:rsid w:val="00940E1D"/>
    <w:rsid w:val="00940E70"/>
    <w:rsid w:val="009413D3"/>
    <w:rsid w:val="00941587"/>
    <w:rsid w:val="00941737"/>
    <w:rsid w:val="0094183C"/>
    <w:rsid w:val="00941881"/>
    <w:rsid w:val="009418F7"/>
    <w:rsid w:val="00941A9F"/>
    <w:rsid w:val="00941C9F"/>
    <w:rsid w:val="00941D0C"/>
    <w:rsid w:val="00941EDE"/>
    <w:rsid w:val="0094206F"/>
    <w:rsid w:val="00942369"/>
    <w:rsid w:val="0094254E"/>
    <w:rsid w:val="0094281E"/>
    <w:rsid w:val="0094294B"/>
    <w:rsid w:val="00942D3A"/>
    <w:rsid w:val="009433BF"/>
    <w:rsid w:val="0094341B"/>
    <w:rsid w:val="009434CD"/>
    <w:rsid w:val="009437D7"/>
    <w:rsid w:val="00943ABF"/>
    <w:rsid w:val="00943D27"/>
    <w:rsid w:val="00943ED0"/>
    <w:rsid w:val="00944DF3"/>
    <w:rsid w:val="00944E63"/>
    <w:rsid w:val="00945116"/>
    <w:rsid w:val="009453D7"/>
    <w:rsid w:val="00945CA5"/>
    <w:rsid w:val="00946628"/>
    <w:rsid w:val="00946758"/>
    <w:rsid w:val="00946811"/>
    <w:rsid w:val="009468A9"/>
    <w:rsid w:val="009468EF"/>
    <w:rsid w:val="009469C9"/>
    <w:rsid w:val="00946B6F"/>
    <w:rsid w:val="00946F08"/>
    <w:rsid w:val="009472E9"/>
    <w:rsid w:val="0094793A"/>
    <w:rsid w:val="00947C5A"/>
    <w:rsid w:val="00950108"/>
    <w:rsid w:val="00950A12"/>
    <w:rsid w:val="00950B58"/>
    <w:rsid w:val="0095144A"/>
    <w:rsid w:val="00951649"/>
    <w:rsid w:val="009519A9"/>
    <w:rsid w:val="009520EF"/>
    <w:rsid w:val="0095230F"/>
    <w:rsid w:val="00952345"/>
    <w:rsid w:val="009524A9"/>
    <w:rsid w:val="00952B0D"/>
    <w:rsid w:val="00952C76"/>
    <w:rsid w:val="0095377F"/>
    <w:rsid w:val="00953A37"/>
    <w:rsid w:val="00953C79"/>
    <w:rsid w:val="00953DAD"/>
    <w:rsid w:val="00953F5F"/>
    <w:rsid w:val="0095417E"/>
    <w:rsid w:val="009541D0"/>
    <w:rsid w:val="00954B46"/>
    <w:rsid w:val="00954CD6"/>
    <w:rsid w:val="00954CE1"/>
    <w:rsid w:val="00954D1D"/>
    <w:rsid w:val="00954DD2"/>
    <w:rsid w:val="00954E88"/>
    <w:rsid w:val="00955801"/>
    <w:rsid w:val="0095584E"/>
    <w:rsid w:val="00955A12"/>
    <w:rsid w:val="0095610D"/>
    <w:rsid w:val="009561B5"/>
    <w:rsid w:val="0095633D"/>
    <w:rsid w:val="00956636"/>
    <w:rsid w:val="009569F7"/>
    <w:rsid w:val="00956C0A"/>
    <w:rsid w:val="00956EC6"/>
    <w:rsid w:val="009571F0"/>
    <w:rsid w:val="0095728D"/>
    <w:rsid w:val="00957499"/>
    <w:rsid w:val="0095756A"/>
    <w:rsid w:val="00957774"/>
    <w:rsid w:val="009578E2"/>
    <w:rsid w:val="00957B6A"/>
    <w:rsid w:val="00957E73"/>
    <w:rsid w:val="00960514"/>
    <w:rsid w:val="0096080D"/>
    <w:rsid w:val="00960E9F"/>
    <w:rsid w:val="00960F70"/>
    <w:rsid w:val="009613BE"/>
    <w:rsid w:val="0096141B"/>
    <w:rsid w:val="00961497"/>
    <w:rsid w:val="00961667"/>
    <w:rsid w:val="009623B8"/>
    <w:rsid w:val="009624E6"/>
    <w:rsid w:val="00962589"/>
    <w:rsid w:val="00962678"/>
    <w:rsid w:val="00962E11"/>
    <w:rsid w:val="00962EB8"/>
    <w:rsid w:val="00962EDC"/>
    <w:rsid w:val="00962F02"/>
    <w:rsid w:val="0096332F"/>
    <w:rsid w:val="00963401"/>
    <w:rsid w:val="00963833"/>
    <w:rsid w:val="009638BA"/>
    <w:rsid w:val="00963FD9"/>
    <w:rsid w:val="009642F9"/>
    <w:rsid w:val="00964330"/>
    <w:rsid w:val="009646A6"/>
    <w:rsid w:val="009648BB"/>
    <w:rsid w:val="009648FD"/>
    <w:rsid w:val="00964CE9"/>
    <w:rsid w:val="00964F8D"/>
    <w:rsid w:val="009654C6"/>
    <w:rsid w:val="009656A3"/>
    <w:rsid w:val="00965CB2"/>
    <w:rsid w:val="00966965"/>
    <w:rsid w:val="00966B01"/>
    <w:rsid w:val="00966B16"/>
    <w:rsid w:val="00966E5A"/>
    <w:rsid w:val="00966FE7"/>
    <w:rsid w:val="00966FE8"/>
    <w:rsid w:val="0096716A"/>
    <w:rsid w:val="00967382"/>
    <w:rsid w:val="0096745D"/>
    <w:rsid w:val="00967485"/>
    <w:rsid w:val="00967971"/>
    <w:rsid w:val="00967BC4"/>
    <w:rsid w:val="00967BC8"/>
    <w:rsid w:val="00970128"/>
    <w:rsid w:val="00970B6B"/>
    <w:rsid w:val="00970F97"/>
    <w:rsid w:val="00971248"/>
    <w:rsid w:val="00971289"/>
    <w:rsid w:val="00971872"/>
    <w:rsid w:val="0097192E"/>
    <w:rsid w:val="00972447"/>
    <w:rsid w:val="009725B2"/>
    <w:rsid w:val="009725FA"/>
    <w:rsid w:val="0097261B"/>
    <w:rsid w:val="00972722"/>
    <w:rsid w:val="00972A42"/>
    <w:rsid w:val="00972B16"/>
    <w:rsid w:val="00972E7E"/>
    <w:rsid w:val="00973593"/>
    <w:rsid w:val="009736D3"/>
    <w:rsid w:val="00973891"/>
    <w:rsid w:val="00973B81"/>
    <w:rsid w:val="00973BCB"/>
    <w:rsid w:val="0097414A"/>
    <w:rsid w:val="00974A6C"/>
    <w:rsid w:val="00974CC8"/>
    <w:rsid w:val="00974D9D"/>
    <w:rsid w:val="00974FEF"/>
    <w:rsid w:val="00975071"/>
    <w:rsid w:val="0097509F"/>
    <w:rsid w:val="00975397"/>
    <w:rsid w:val="0097582E"/>
    <w:rsid w:val="0097596E"/>
    <w:rsid w:val="00975A5B"/>
    <w:rsid w:val="00975BA0"/>
    <w:rsid w:val="00976689"/>
    <w:rsid w:val="00976803"/>
    <w:rsid w:val="00976DE6"/>
    <w:rsid w:val="00977263"/>
    <w:rsid w:val="00977B13"/>
    <w:rsid w:val="00977D4B"/>
    <w:rsid w:val="00980069"/>
    <w:rsid w:val="00980476"/>
    <w:rsid w:val="0098053E"/>
    <w:rsid w:val="00980ED6"/>
    <w:rsid w:val="00980EEB"/>
    <w:rsid w:val="00980F60"/>
    <w:rsid w:val="00981047"/>
    <w:rsid w:val="009814B3"/>
    <w:rsid w:val="00981DD5"/>
    <w:rsid w:val="00981EB9"/>
    <w:rsid w:val="00982534"/>
    <w:rsid w:val="00982BCB"/>
    <w:rsid w:val="00982D04"/>
    <w:rsid w:val="00982DBE"/>
    <w:rsid w:val="00982E85"/>
    <w:rsid w:val="00983B32"/>
    <w:rsid w:val="00983F40"/>
    <w:rsid w:val="00984073"/>
    <w:rsid w:val="00984149"/>
    <w:rsid w:val="009843AB"/>
    <w:rsid w:val="009844CE"/>
    <w:rsid w:val="00984567"/>
    <w:rsid w:val="00984950"/>
    <w:rsid w:val="00985160"/>
    <w:rsid w:val="00985361"/>
    <w:rsid w:val="0098541A"/>
    <w:rsid w:val="0098548E"/>
    <w:rsid w:val="00985894"/>
    <w:rsid w:val="00985916"/>
    <w:rsid w:val="00985D3B"/>
    <w:rsid w:val="0098607D"/>
    <w:rsid w:val="0098633F"/>
    <w:rsid w:val="009864F4"/>
    <w:rsid w:val="009865D0"/>
    <w:rsid w:val="009867C4"/>
    <w:rsid w:val="00986801"/>
    <w:rsid w:val="00986835"/>
    <w:rsid w:val="00986977"/>
    <w:rsid w:val="00986E4A"/>
    <w:rsid w:val="00986F28"/>
    <w:rsid w:val="00987051"/>
    <w:rsid w:val="009871C1"/>
    <w:rsid w:val="00987DAC"/>
    <w:rsid w:val="009904CD"/>
    <w:rsid w:val="0099062A"/>
    <w:rsid w:val="009907A7"/>
    <w:rsid w:val="00990858"/>
    <w:rsid w:val="009914DF"/>
    <w:rsid w:val="009914F0"/>
    <w:rsid w:val="0099181C"/>
    <w:rsid w:val="00991C4F"/>
    <w:rsid w:val="0099215D"/>
    <w:rsid w:val="009923CE"/>
    <w:rsid w:val="0099243E"/>
    <w:rsid w:val="009924F4"/>
    <w:rsid w:val="009925E7"/>
    <w:rsid w:val="00992E61"/>
    <w:rsid w:val="00992EBE"/>
    <w:rsid w:val="00992F5D"/>
    <w:rsid w:val="009935DD"/>
    <w:rsid w:val="00993812"/>
    <w:rsid w:val="00993BB9"/>
    <w:rsid w:val="00993CB2"/>
    <w:rsid w:val="00993D05"/>
    <w:rsid w:val="00993EC6"/>
    <w:rsid w:val="00994317"/>
    <w:rsid w:val="009944C5"/>
    <w:rsid w:val="00994AC3"/>
    <w:rsid w:val="00994B22"/>
    <w:rsid w:val="00994BD0"/>
    <w:rsid w:val="00994C70"/>
    <w:rsid w:val="00994E25"/>
    <w:rsid w:val="00994F70"/>
    <w:rsid w:val="00994FBA"/>
    <w:rsid w:val="009950FA"/>
    <w:rsid w:val="00995405"/>
    <w:rsid w:val="009961CB"/>
    <w:rsid w:val="0099622F"/>
    <w:rsid w:val="00996421"/>
    <w:rsid w:val="00996D2E"/>
    <w:rsid w:val="00996FF0"/>
    <w:rsid w:val="009977DC"/>
    <w:rsid w:val="00997889"/>
    <w:rsid w:val="00997935"/>
    <w:rsid w:val="009979B4"/>
    <w:rsid w:val="00997B46"/>
    <w:rsid w:val="00997C6B"/>
    <w:rsid w:val="00997E55"/>
    <w:rsid w:val="009A0012"/>
    <w:rsid w:val="009A011E"/>
    <w:rsid w:val="009A016B"/>
    <w:rsid w:val="009A0277"/>
    <w:rsid w:val="009A041C"/>
    <w:rsid w:val="009A1065"/>
    <w:rsid w:val="009A20A0"/>
    <w:rsid w:val="009A2388"/>
    <w:rsid w:val="009A2420"/>
    <w:rsid w:val="009A262D"/>
    <w:rsid w:val="009A2742"/>
    <w:rsid w:val="009A278F"/>
    <w:rsid w:val="009A2A4D"/>
    <w:rsid w:val="009A2A5B"/>
    <w:rsid w:val="009A2E4A"/>
    <w:rsid w:val="009A3016"/>
    <w:rsid w:val="009A3079"/>
    <w:rsid w:val="009A3321"/>
    <w:rsid w:val="009A3B25"/>
    <w:rsid w:val="009A3D25"/>
    <w:rsid w:val="009A3E67"/>
    <w:rsid w:val="009A40DE"/>
    <w:rsid w:val="009A45D9"/>
    <w:rsid w:val="009A488E"/>
    <w:rsid w:val="009A4DBA"/>
    <w:rsid w:val="009A4ECC"/>
    <w:rsid w:val="009A52AF"/>
    <w:rsid w:val="009A5322"/>
    <w:rsid w:val="009A5533"/>
    <w:rsid w:val="009A5E9E"/>
    <w:rsid w:val="009A6A86"/>
    <w:rsid w:val="009A6CF1"/>
    <w:rsid w:val="009A6EB9"/>
    <w:rsid w:val="009A7257"/>
    <w:rsid w:val="009A7453"/>
    <w:rsid w:val="009A7B3A"/>
    <w:rsid w:val="009A7C6D"/>
    <w:rsid w:val="009A7D48"/>
    <w:rsid w:val="009A7DB3"/>
    <w:rsid w:val="009A7F31"/>
    <w:rsid w:val="009B008E"/>
    <w:rsid w:val="009B013B"/>
    <w:rsid w:val="009B0178"/>
    <w:rsid w:val="009B02D0"/>
    <w:rsid w:val="009B02D4"/>
    <w:rsid w:val="009B039F"/>
    <w:rsid w:val="009B03A2"/>
    <w:rsid w:val="009B0434"/>
    <w:rsid w:val="009B06DE"/>
    <w:rsid w:val="009B0FE0"/>
    <w:rsid w:val="009B10CA"/>
    <w:rsid w:val="009B1930"/>
    <w:rsid w:val="009B288C"/>
    <w:rsid w:val="009B2B8E"/>
    <w:rsid w:val="009B2ED6"/>
    <w:rsid w:val="009B387A"/>
    <w:rsid w:val="009B425B"/>
    <w:rsid w:val="009B4295"/>
    <w:rsid w:val="009B44EE"/>
    <w:rsid w:val="009B4C57"/>
    <w:rsid w:val="009B4CD8"/>
    <w:rsid w:val="009B5078"/>
    <w:rsid w:val="009B50E8"/>
    <w:rsid w:val="009B569B"/>
    <w:rsid w:val="009B5AC9"/>
    <w:rsid w:val="009B5D12"/>
    <w:rsid w:val="009B5F24"/>
    <w:rsid w:val="009B6577"/>
    <w:rsid w:val="009B6EA7"/>
    <w:rsid w:val="009B6FAA"/>
    <w:rsid w:val="009B70BA"/>
    <w:rsid w:val="009B743A"/>
    <w:rsid w:val="009B7571"/>
    <w:rsid w:val="009B77CF"/>
    <w:rsid w:val="009B7C3E"/>
    <w:rsid w:val="009B7E6C"/>
    <w:rsid w:val="009B7FD0"/>
    <w:rsid w:val="009C0817"/>
    <w:rsid w:val="009C0B26"/>
    <w:rsid w:val="009C0CE7"/>
    <w:rsid w:val="009C0D33"/>
    <w:rsid w:val="009C10A3"/>
    <w:rsid w:val="009C12FB"/>
    <w:rsid w:val="009C150E"/>
    <w:rsid w:val="009C1893"/>
    <w:rsid w:val="009C1976"/>
    <w:rsid w:val="009C1FC2"/>
    <w:rsid w:val="009C20FC"/>
    <w:rsid w:val="009C21B4"/>
    <w:rsid w:val="009C2FBE"/>
    <w:rsid w:val="009C3288"/>
    <w:rsid w:val="009C389E"/>
    <w:rsid w:val="009C3A10"/>
    <w:rsid w:val="009C3A69"/>
    <w:rsid w:val="009C3B8E"/>
    <w:rsid w:val="009C3BF6"/>
    <w:rsid w:val="009C3CED"/>
    <w:rsid w:val="009C4007"/>
    <w:rsid w:val="009C410E"/>
    <w:rsid w:val="009C4156"/>
    <w:rsid w:val="009C47BE"/>
    <w:rsid w:val="009C4C18"/>
    <w:rsid w:val="009C4C20"/>
    <w:rsid w:val="009C4E22"/>
    <w:rsid w:val="009C50AF"/>
    <w:rsid w:val="009C51BE"/>
    <w:rsid w:val="009C54B9"/>
    <w:rsid w:val="009C55FA"/>
    <w:rsid w:val="009C589A"/>
    <w:rsid w:val="009C5F01"/>
    <w:rsid w:val="009C60D4"/>
    <w:rsid w:val="009C61B3"/>
    <w:rsid w:val="009C6469"/>
    <w:rsid w:val="009C650D"/>
    <w:rsid w:val="009C6F19"/>
    <w:rsid w:val="009C72B0"/>
    <w:rsid w:val="009C7317"/>
    <w:rsid w:val="009C733A"/>
    <w:rsid w:val="009C7625"/>
    <w:rsid w:val="009C7664"/>
    <w:rsid w:val="009C7A55"/>
    <w:rsid w:val="009C7F76"/>
    <w:rsid w:val="009C7FA3"/>
    <w:rsid w:val="009D020D"/>
    <w:rsid w:val="009D0688"/>
    <w:rsid w:val="009D0D16"/>
    <w:rsid w:val="009D0D35"/>
    <w:rsid w:val="009D0F02"/>
    <w:rsid w:val="009D0F09"/>
    <w:rsid w:val="009D0F8A"/>
    <w:rsid w:val="009D1299"/>
    <w:rsid w:val="009D16F1"/>
    <w:rsid w:val="009D1A3F"/>
    <w:rsid w:val="009D1C40"/>
    <w:rsid w:val="009D1C8E"/>
    <w:rsid w:val="009D23EA"/>
    <w:rsid w:val="009D2620"/>
    <w:rsid w:val="009D2745"/>
    <w:rsid w:val="009D2771"/>
    <w:rsid w:val="009D29A2"/>
    <w:rsid w:val="009D2ABE"/>
    <w:rsid w:val="009D2D17"/>
    <w:rsid w:val="009D2EB5"/>
    <w:rsid w:val="009D2EC8"/>
    <w:rsid w:val="009D2F18"/>
    <w:rsid w:val="009D3377"/>
    <w:rsid w:val="009D33E8"/>
    <w:rsid w:val="009D3510"/>
    <w:rsid w:val="009D3614"/>
    <w:rsid w:val="009D368F"/>
    <w:rsid w:val="009D3C60"/>
    <w:rsid w:val="009D3EC4"/>
    <w:rsid w:val="009D4238"/>
    <w:rsid w:val="009D44C2"/>
    <w:rsid w:val="009D4B82"/>
    <w:rsid w:val="009D4DF0"/>
    <w:rsid w:val="009D4E9C"/>
    <w:rsid w:val="009D4F1F"/>
    <w:rsid w:val="009D5192"/>
    <w:rsid w:val="009D5CA4"/>
    <w:rsid w:val="009D5CDF"/>
    <w:rsid w:val="009D5E05"/>
    <w:rsid w:val="009D5E79"/>
    <w:rsid w:val="009D5F2F"/>
    <w:rsid w:val="009D5F81"/>
    <w:rsid w:val="009D6261"/>
    <w:rsid w:val="009D645F"/>
    <w:rsid w:val="009D68AE"/>
    <w:rsid w:val="009D6964"/>
    <w:rsid w:val="009D6A2B"/>
    <w:rsid w:val="009D6B3B"/>
    <w:rsid w:val="009D6EC5"/>
    <w:rsid w:val="009D6FF8"/>
    <w:rsid w:val="009D79F5"/>
    <w:rsid w:val="009D7BAF"/>
    <w:rsid w:val="009D7C1E"/>
    <w:rsid w:val="009D7D0E"/>
    <w:rsid w:val="009E036A"/>
    <w:rsid w:val="009E0577"/>
    <w:rsid w:val="009E08E8"/>
    <w:rsid w:val="009E0B30"/>
    <w:rsid w:val="009E0FA0"/>
    <w:rsid w:val="009E13DA"/>
    <w:rsid w:val="009E1CA7"/>
    <w:rsid w:val="009E2EF1"/>
    <w:rsid w:val="009E3405"/>
    <w:rsid w:val="009E357B"/>
    <w:rsid w:val="009E382A"/>
    <w:rsid w:val="009E3BD7"/>
    <w:rsid w:val="009E3CBF"/>
    <w:rsid w:val="009E3E99"/>
    <w:rsid w:val="009E3F0D"/>
    <w:rsid w:val="009E4560"/>
    <w:rsid w:val="009E4588"/>
    <w:rsid w:val="009E4A79"/>
    <w:rsid w:val="009E4E75"/>
    <w:rsid w:val="009E5172"/>
    <w:rsid w:val="009E5309"/>
    <w:rsid w:val="009E5623"/>
    <w:rsid w:val="009E5671"/>
    <w:rsid w:val="009E5810"/>
    <w:rsid w:val="009E58FD"/>
    <w:rsid w:val="009E6113"/>
    <w:rsid w:val="009E65DB"/>
    <w:rsid w:val="009E660B"/>
    <w:rsid w:val="009E6618"/>
    <w:rsid w:val="009E661C"/>
    <w:rsid w:val="009E70AE"/>
    <w:rsid w:val="009E73CA"/>
    <w:rsid w:val="009E74C7"/>
    <w:rsid w:val="009E74E7"/>
    <w:rsid w:val="009E7676"/>
    <w:rsid w:val="009E7901"/>
    <w:rsid w:val="009E79C5"/>
    <w:rsid w:val="009E7BFD"/>
    <w:rsid w:val="009E7CC9"/>
    <w:rsid w:val="009E7D1A"/>
    <w:rsid w:val="009E7EEA"/>
    <w:rsid w:val="009F068C"/>
    <w:rsid w:val="009F0707"/>
    <w:rsid w:val="009F0739"/>
    <w:rsid w:val="009F0AD2"/>
    <w:rsid w:val="009F0B67"/>
    <w:rsid w:val="009F1326"/>
    <w:rsid w:val="009F1385"/>
    <w:rsid w:val="009F153F"/>
    <w:rsid w:val="009F195E"/>
    <w:rsid w:val="009F2034"/>
    <w:rsid w:val="009F212B"/>
    <w:rsid w:val="009F22C7"/>
    <w:rsid w:val="009F24F7"/>
    <w:rsid w:val="009F2804"/>
    <w:rsid w:val="009F2B78"/>
    <w:rsid w:val="009F3164"/>
    <w:rsid w:val="009F3334"/>
    <w:rsid w:val="009F36A6"/>
    <w:rsid w:val="009F37F5"/>
    <w:rsid w:val="009F3F53"/>
    <w:rsid w:val="009F3F60"/>
    <w:rsid w:val="009F4127"/>
    <w:rsid w:val="009F4387"/>
    <w:rsid w:val="009F4498"/>
    <w:rsid w:val="009F46DA"/>
    <w:rsid w:val="009F4723"/>
    <w:rsid w:val="009F4AA8"/>
    <w:rsid w:val="009F4B35"/>
    <w:rsid w:val="009F5011"/>
    <w:rsid w:val="009F56AC"/>
    <w:rsid w:val="009F58A5"/>
    <w:rsid w:val="009F58A6"/>
    <w:rsid w:val="009F5D31"/>
    <w:rsid w:val="009F627D"/>
    <w:rsid w:val="009F6428"/>
    <w:rsid w:val="009F65B1"/>
    <w:rsid w:val="009F6DF3"/>
    <w:rsid w:val="009F7126"/>
    <w:rsid w:val="009F7154"/>
    <w:rsid w:val="009F7BBD"/>
    <w:rsid w:val="009F7C26"/>
    <w:rsid w:val="009F7D3C"/>
    <w:rsid w:val="009F7ED2"/>
    <w:rsid w:val="009F7F6C"/>
    <w:rsid w:val="00A0087C"/>
    <w:rsid w:val="00A00B40"/>
    <w:rsid w:val="00A00D5C"/>
    <w:rsid w:val="00A00F6D"/>
    <w:rsid w:val="00A01359"/>
    <w:rsid w:val="00A01437"/>
    <w:rsid w:val="00A014B9"/>
    <w:rsid w:val="00A01578"/>
    <w:rsid w:val="00A016F8"/>
    <w:rsid w:val="00A017D4"/>
    <w:rsid w:val="00A020F9"/>
    <w:rsid w:val="00A02321"/>
    <w:rsid w:val="00A023A9"/>
    <w:rsid w:val="00A03262"/>
    <w:rsid w:val="00A0335A"/>
    <w:rsid w:val="00A03549"/>
    <w:rsid w:val="00A0357F"/>
    <w:rsid w:val="00A03F4F"/>
    <w:rsid w:val="00A0406C"/>
    <w:rsid w:val="00A046C5"/>
    <w:rsid w:val="00A04B2C"/>
    <w:rsid w:val="00A0536E"/>
    <w:rsid w:val="00A05657"/>
    <w:rsid w:val="00A059E5"/>
    <w:rsid w:val="00A05A4C"/>
    <w:rsid w:val="00A05B44"/>
    <w:rsid w:val="00A05DEA"/>
    <w:rsid w:val="00A05E2F"/>
    <w:rsid w:val="00A06135"/>
    <w:rsid w:val="00A06A45"/>
    <w:rsid w:val="00A07153"/>
    <w:rsid w:val="00A07159"/>
    <w:rsid w:val="00A071A2"/>
    <w:rsid w:val="00A073F9"/>
    <w:rsid w:val="00A07622"/>
    <w:rsid w:val="00A07931"/>
    <w:rsid w:val="00A10023"/>
    <w:rsid w:val="00A10047"/>
    <w:rsid w:val="00A1072D"/>
    <w:rsid w:val="00A1089A"/>
    <w:rsid w:val="00A10C7E"/>
    <w:rsid w:val="00A11258"/>
    <w:rsid w:val="00A1128D"/>
    <w:rsid w:val="00A113A5"/>
    <w:rsid w:val="00A11E7F"/>
    <w:rsid w:val="00A1234C"/>
    <w:rsid w:val="00A12395"/>
    <w:rsid w:val="00A1266F"/>
    <w:rsid w:val="00A12F87"/>
    <w:rsid w:val="00A12FCE"/>
    <w:rsid w:val="00A130D2"/>
    <w:rsid w:val="00A133A9"/>
    <w:rsid w:val="00A133D8"/>
    <w:rsid w:val="00A137E7"/>
    <w:rsid w:val="00A13A14"/>
    <w:rsid w:val="00A144FF"/>
    <w:rsid w:val="00A1458E"/>
    <w:rsid w:val="00A15176"/>
    <w:rsid w:val="00A151DF"/>
    <w:rsid w:val="00A15710"/>
    <w:rsid w:val="00A15DE2"/>
    <w:rsid w:val="00A16314"/>
    <w:rsid w:val="00A16537"/>
    <w:rsid w:val="00A16992"/>
    <w:rsid w:val="00A16B22"/>
    <w:rsid w:val="00A16B6D"/>
    <w:rsid w:val="00A172CD"/>
    <w:rsid w:val="00A17548"/>
    <w:rsid w:val="00A2014B"/>
    <w:rsid w:val="00A20299"/>
    <w:rsid w:val="00A203B6"/>
    <w:rsid w:val="00A203D6"/>
    <w:rsid w:val="00A204DC"/>
    <w:rsid w:val="00A208FC"/>
    <w:rsid w:val="00A209B8"/>
    <w:rsid w:val="00A20B82"/>
    <w:rsid w:val="00A20DED"/>
    <w:rsid w:val="00A20EEE"/>
    <w:rsid w:val="00A20FFE"/>
    <w:rsid w:val="00A21183"/>
    <w:rsid w:val="00A213AC"/>
    <w:rsid w:val="00A217C4"/>
    <w:rsid w:val="00A21A7A"/>
    <w:rsid w:val="00A21E64"/>
    <w:rsid w:val="00A226A6"/>
    <w:rsid w:val="00A226C5"/>
    <w:rsid w:val="00A22970"/>
    <w:rsid w:val="00A229B8"/>
    <w:rsid w:val="00A22CE6"/>
    <w:rsid w:val="00A22F25"/>
    <w:rsid w:val="00A23226"/>
    <w:rsid w:val="00A23506"/>
    <w:rsid w:val="00A236F1"/>
    <w:rsid w:val="00A23915"/>
    <w:rsid w:val="00A23938"/>
    <w:rsid w:val="00A23D91"/>
    <w:rsid w:val="00A23E96"/>
    <w:rsid w:val="00A24927"/>
    <w:rsid w:val="00A24BFE"/>
    <w:rsid w:val="00A24C44"/>
    <w:rsid w:val="00A25421"/>
    <w:rsid w:val="00A2545B"/>
    <w:rsid w:val="00A256EB"/>
    <w:rsid w:val="00A259D9"/>
    <w:rsid w:val="00A25ACE"/>
    <w:rsid w:val="00A2618E"/>
    <w:rsid w:val="00A2638C"/>
    <w:rsid w:val="00A26BAE"/>
    <w:rsid w:val="00A2718F"/>
    <w:rsid w:val="00A276F7"/>
    <w:rsid w:val="00A277AF"/>
    <w:rsid w:val="00A27AB4"/>
    <w:rsid w:val="00A300BE"/>
    <w:rsid w:val="00A3057F"/>
    <w:rsid w:val="00A30585"/>
    <w:rsid w:val="00A30693"/>
    <w:rsid w:val="00A3078B"/>
    <w:rsid w:val="00A30D4F"/>
    <w:rsid w:val="00A313E0"/>
    <w:rsid w:val="00A3177F"/>
    <w:rsid w:val="00A31ADE"/>
    <w:rsid w:val="00A31B13"/>
    <w:rsid w:val="00A31F9A"/>
    <w:rsid w:val="00A31FD9"/>
    <w:rsid w:val="00A32191"/>
    <w:rsid w:val="00A32467"/>
    <w:rsid w:val="00A326DD"/>
    <w:rsid w:val="00A32817"/>
    <w:rsid w:val="00A329ED"/>
    <w:rsid w:val="00A32DAC"/>
    <w:rsid w:val="00A333E3"/>
    <w:rsid w:val="00A333F6"/>
    <w:rsid w:val="00A3374F"/>
    <w:rsid w:val="00A3391F"/>
    <w:rsid w:val="00A33933"/>
    <w:rsid w:val="00A33B1F"/>
    <w:rsid w:val="00A33CA8"/>
    <w:rsid w:val="00A33E71"/>
    <w:rsid w:val="00A34010"/>
    <w:rsid w:val="00A34229"/>
    <w:rsid w:val="00A344D8"/>
    <w:rsid w:val="00A34960"/>
    <w:rsid w:val="00A34AAA"/>
    <w:rsid w:val="00A34E92"/>
    <w:rsid w:val="00A35180"/>
    <w:rsid w:val="00A35827"/>
    <w:rsid w:val="00A35AB1"/>
    <w:rsid w:val="00A35BCF"/>
    <w:rsid w:val="00A36062"/>
    <w:rsid w:val="00A3656D"/>
    <w:rsid w:val="00A36868"/>
    <w:rsid w:val="00A36E5C"/>
    <w:rsid w:val="00A36E8B"/>
    <w:rsid w:val="00A370C7"/>
    <w:rsid w:val="00A370FE"/>
    <w:rsid w:val="00A3756B"/>
    <w:rsid w:val="00A379A5"/>
    <w:rsid w:val="00A379BD"/>
    <w:rsid w:val="00A379DF"/>
    <w:rsid w:val="00A37BFC"/>
    <w:rsid w:val="00A37D71"/>
    <w:rsid w:val="00A37DC3"/>
    <w:rsid w:val="00A402DB"/>
    <w:rsid w:val="00A404D7"/>
    <w:rsid w:val="00A41249"/>
    <w:rsid w:val="00A4144D"/>
    <w:rsid w:val="00A41605"/>
    <w:rsid w:val="00A41757"/>
    <w:rsid w:val="00A417BB"/>
    <w:rsid w:val="00A41820"/>
    <w:rsid w:val="00A41BC8"/>
    <w:rsid w:val="00A42876"/>
    <w:rsid w:val="00A42958"/>
    <w:rsid w:val="00A42AA2"/>
    <w:rsid w:val="00A42C7C"/>
    <w:rsid w:val="00A42E58"/>
    <w:rsid w:val="00A42FEE"/>
    <w:rsid w:val="00A43172"/>
    <w:rsid w:val="00A43188"/>
    <w:rsid w:val="00A434C6"/>
    <w:rsid w:val="00A43554"/>
    <w:rsid w:val="00A4372B"/>
    <w:rsid w:val="00A43890"/>
    <w:rsid w:val="00A438C1"/>
    <w:rsid w:val="00A439C8"/>
    <w:rsid w:val="00A44C46"/>
    <w:rsid w:val="00A44D27"/>
    <w:rsid w:val="00A450D9"/>
    <w:rsid w:val="00A45104"/>
    <w:rsid w:val="00A45151"/>
    <w:rsid w:val="00A4528D"/>
    <w:rsid w:val="00A45B0F"/>
    <w:rsid w:val="00A45C13"/>
    <w:rsid w:val="00A45C62"/>
    <w:rsid w:val="00A45CC2"/>
    <w:rsid w:val="00A460DE"/>
    <w:rsid w:val="00A460F2"/>
    <w:rsid w:val="00A46172"/>
    <w:rsid w:val="00A4632F"/>
    <w:rsid w:val="00A46647"/>
    <w:rsid w:val="00A467E2"/>
    <w:rsid w:val="00A46A27"/>
    <w:rsid w:val="00A47270"/>
    <w:rsid w:val="00A473A3"/>
    <w:rsid w:val="00A474A1"/>
    <w:rsid w:val="00A47611"/>
    <w:rsid w:val="00A476C6"/>
    <w:rsid w:val="00A476C9"/>
    <w:rsid w:val="00A47AF6"/>
    <w:rsid w:val="00A47C25"/>
    <w:rsid w:val="00A47C66"/>
    <w:rsid w:val="00A500CB"/>
    <w:rsid w:val="00A5078E"/>
    <w:rsid w:val="00A50B37"/>
    <w:rsid w:val="00A51805"/>
    <w:rsid w:val="00A5192D"/>
    <w:rsid w:val="00A51A5E"/>
    <w:rsid w:val="00A51B54"/>
    <w:rsid w:val="00A51C34"/>
    <w:rsid w:val="00A51EEA"/>
    <w:rsid w:val="00A52462"/>
    <w:rsid w:val="00A528DE"/>
    <w:rsid w:val="00A53189"/>
    <w:rsid w:val="00A533A4"/>
    <w:rsid w:val="00A53C72"/>
    <w:rsid w:val="00A54521"/>
    <w:rsid w:val="00A54726"/>
    <w:rsid w:val="00A54DDE"/>
    <w:rsid w:val="00A552E7"/>
    <w:rsid w:val="00A555EB"/>
    <w:rsid w:val="00A55860"/>
    <w:rsid w:val="00A5586D"/>
    <w:rsid w:val="00A558A6"/>
    <w:rsid w:val="00A55963"/>
    <w:rsid w:val="00A55A64"/>
    <w:rsid w:val="00A55D8F"/>
    <w:rsid w:val="00A56027"/>
    <w:rsid w:val="00A56114"/>
    <w:rsid w:val="00A565D6"/>
    <w:rsid w:val="00A5676A"/>
    <w:rsid w:val="00A569F3"/>
    <w:rsid w:val="00A56D2F"/>
    <w:rsid w:val="00A57294"/>
    <w:rsid w:val="00A57D82"/>
    <w:rsid w:val="00A57E6A"/>
    <w:rsid w:val="00A60100"/>
    <w:rsid w:val="00A60579"/>
    <w:rsid w:val="00A606A1"/>
    <w:rsid w:val="00A6082D"/>
    <w:rsid w:val="00A60D35"/>
    <w:rsid w:val="00A60DE4"/>
    <w:rsid w:val="00A60F7A"/>
    <w:rsid w:val="00A61792"/>
    <w:rsid w:val="00A6196C"/>
    <w:rsid w:val="00A619A9"/>
    <w:rsid w:val="00A61B68"/>
    <w:rsid w:val="00A61C4C"/>
    <w:rsid w:val="00A61CD2"/>
    <w:rsid w:val="00A6211F"/>
    <w:rsid w:val="00A62156"/>
    <w:rsid w:val="00A623D2"/>
    <w:rsid w:val="00A62876"/>
    <w:rsid w:val="00A62B3E"/>
    <w:rsid w:val="00A62D8A"/>
    <w:rsid w:val="00A631E7"/>
    <w:rsid w:val="00A634ED"/>
    <w:rsid w:val="00A63930"/>
    <w:rsid w:val="00A63CF6"/>
    <w:rsid w:val="00A6457F"/>
    <w:rsid w:val="00A6458D"/>
    <w:rsid w:val="00A64E4E"/>
    <w:rsid w:val="00A64F67"/>
    <w:rsid w:val="00A65070"/>
    <w:rsid w:val="00A65135"/>
    <w:rsid w:val="00A652BB"/>
    <w:rsid w:val="00A653F7"/>
    <w:rsid w:val="00A6574B"/>
    <w:rsid w:val="00A66487"/>
    <w:rsid w:val="00A66ADC"/>
    <w:rsid w:val="00A66B6F"/>
    <w:rsid w:val="00A66C94"/>
    <w:rsid w:val="00A66CBC"/>
    <w:rsid w:val="00A67203"/>
    <w:rsid w:val="00A674C8"/>
    <w:rsid w:val="00A6775A"/>
    <w:rsid w:val="00A677AE"/>
    <w:rsid w:val="00A67BDA"/>
    <w:rsid w:val="00A67D0F"/>
    <w:rsid w:val="00A67E22"/>
    <w:rsid w:val="00A67FF9"/>
    <w:rsid w:val="00A70544"/>
    <w:rsid w:val="00A70690"/>
    <w:rsid w:val="00A706C1"/>
    <w:rsid w:val="00A707ED"/>
    <w:rsid w:val="00A70BFA"/>
    <w:rsid w:val="00A70FC0"/>
    <w:rsid w:val="00A7138D"/>
    <w:rsid w:val="00A7185B"/>
    <w:rsid w:val="00A71BE7"/>
    <w:rsid w:val="00A71E13"/>
    <w:rsid w:val="00A71F5F"/>
    <w:rsid w:val="00A7284B"/>
    <w:rsid w:val="00A73034"/>
    <w:rsid w:val="00A734CA"/>
    <w:rsid w:val="00A7374E"/>
    <w:rsid w:val="00A73960"/>
    <w:rsid w:val="00A73D94"/>
    <w:rsid w:val="00A7417A"/>
    <w:rsid w:val="00A741B9"/>
    <w:rsid w:val="00A747B0"/>
    <w:rsid w:val="00A7493C"/>
    <w:rsid w:val="00A74988"/>
    <w:rsid w:val="00A74A80"/>
    <w:rsid w:val="00A75A2F"/>
    <w:rsid w:val="00A75B86"/>
    <w:rsid w:val="00A76251"/>
    <w:rsid w:val="00A762E9"/>
    <w:rsid w:val="00A76333"/>
    <w:rsid w:val="00A767FC"/>
    <w:rsid w:val="00A7681A"/>
    <w:rsid w:val="00A76B8F"/>
    <w:rsid w:val="00A76C46"/>
    <w:rsid w:val="00A76D90"/>
    <w:rsid w:val="00A76FA5"/>
    <w:rsid w:val="00A7790F"/>
    <w:rsid w:val="00A77C11"/>
    <w:rsid w:val="00A77E3E"/>
    <w:rsid w:val="00A80197"/>
    <w:rsid w:val="00A8029F"/>
    <w:rsid w:val="00A80335"/>
    <w:rsid w:val="00A8045B"/>
    <w:rsid w:val="00A80F88"/>
    <w:rsid w:val="00A813FD"/>
    <w:rsid w:val="00A814CA"/>
    <w:rsid w:val="00A81864"/>
    <w:rsid w:val="00A81924"/>
    <w:rsid w:val="00A81998"/>
    <w:rsid w:val="00A81A3E"/>
    <w:rsid w:val="00A81FBB"/>
    <w:rsid w:val="00A82017"/>
    <w:rsid w:val="00A823DA"/>
    <w:rsid w:val="00A82527"/>
    <w:rsid w:val="00A82575"/>
    <w:rsid w:val="00A82661"/>
    <w:rsid w:val="00A827EF"/>
    <w:rsid w:val="00A82A4D"/>
    <w:rsid w:val="00A82BB5"/>
    <w:rsid w:val="00A82E93"/>
    <w:rsid w:val="00A82FE3"/>
    <w:rsid w:val="00A835EE"/>
    <w:rsid w:val="00A83797"/>
    <w:rsid w:val="00A839CE"/>
    <w:rsid w:val="00A83C1C"/>
    <w:rsid w:val="00A83EDF"/>
    <w:rsid w:val="00A84123"/>
    <w:rsid w:val="00A8423D"/>
    <w:rsid w:val="00A843D9"/>
    <w:rsid w:val="00A84868"/>
    <w:rsid w:val="00A848D2"/>
    <w:rsid w:val="00A850F8"/>
    <w:rsid w:val="00A8510E"/>
    <w:rsid w:val="00A8517E"/>
    <w:rsid w:val="00A85188"/>
    <w:rsid w:val="00A85283"/>
    <w:rsid w:val="00A858E2"/>
    <w:rsid w:val="00A86564"/>
    <w:rsid w:val="00A8656B"/>
    <w:rsid w:val="00A86C71"/>
    <w:rsid w:val="00A87064"/>
    <w:rsid w:val="00A877F1"/>
    <w:rsid w:val="00A87B19"/>
    <w:rsid w:val="00A900E7"/>
    <w:rsid w:val="00A90DDC"/>
    <w:rsid w:val="00A911B5"/>
    <w:rsid w:val="00A91629"/>
    <w:rsid w:val="00A91AF3"/>
    <w:rsid w:val="00A921B2"/>
    <w:rsid w:val="00A9278E"/>
    <w:rsid w:val="00A92C6B"/>
    <w:rsid w:val="00A93471"/>
    <w:rsid w:val="00A93860"/>
    <w:rsid w:val="00A93B79"/>
    <w:rsid w:val="00A9435A"/>
    <w:rsid w:val="00A94AB8"/>
    <w:rsid w:val="00A94B72"/>
    <w:rsid w:val="00A94C32"/>
    <w:rsid w:val="00A94EDC"/>
    <w:rsid w:val="00A95097"/>
    <w:rsid w:val="00A9519B"/>
    <w:rsid w:val="00A95269"/>
    <w:rsid w:val="00A955BE"/>
    <w:rsid w:val="00A95650"/>
    <w:rsid w:val="00A9573F"/>
    <w:rsid w:val="00A95954"/>
    <w:rsid w:val="00A959BA"/>
    <w:rsid w:val="00A959F4"/>
    <w:rsid w:val="00A95A01"/>
    <w:rsid w:val="00A95AEC"/>
    <w:rsid w:val="00A95CBE"/>
    <w:rsid w:val="00A95E5F"/>
    <w:rsid w:val="00A95E69"/>
    <w:rsid w:val="00A96035"/>
    <w:rsid w:val="00A96045"/>
    <w:rsid w:val="00A9640A"/>
    <w:rsid w:val="00A96587"/>
    <w:rsid w:val="00A965E6"/>
    <w:rsid w:val="00A96799"/>
    <w:rsid w:val="00A9687D"/>
    <w:rsid w:val="00A96C1E"/>
    <w:rsid w:val="00A96ED9"/>
    <w:rsid w:val="00A975B7"/>
    <w:rsid w:val="00A97652"/>
    <w:rsid w:val="00A97B68"/>
    <w:rsid w:val="00A97DEA"/>
    <w:rsid w:val="00A97EEE"/>
    <w:rsid w:val="00AA0735"/>
    <w:rsid w:val="00AA0AC5"/>
    <w:rsid w:val="00AA0BC1"/>
    <w:rsid w:val="00AA0DE2"/>
    <w:rsid w:val="00AA165D"/>
    <w:rsid w:val="00AA1A9D"/>
    <w:rsid w:val="00AA1AE0"/>
    <w:rsid w:val="00AA20CC"/>
    <w:rsid w:val="00AA2355"/>
    <w:rsid w:val="00AA29B2"/>
    <w:rsid w:val="00AA2A9D"/>
    <w:rsid w:val="00AA2D79"/>
    <w:rsid w:val="00AA2D99"/>
    <w:rsid w:val="00AA38C4"/>
    <w:rsid w:val="00AA3CFC"/>
    <w:rsid w:val="00AA3F05"/>
    <w:rsid w:val="00AA4149"/>
    <w:rsid w:val="00AA4413"/>
    <w:rsid w:val="00AA47F0"/>
    <w:rsid w:val="00AA4AF8"/>
    <w:rsid w:val="00AA4B02"/>
    <w:rsid w:val="00AA4EE2"/>
    <w:rsid w:val="00AA4EEB"/>
    <w:rsid w:val="00AA51E7"/>
    <w:rsid w:val="00AA523B"/>
    <w:rsid w:val="00AA536F"/>
    <w:rsid w:val="00AA54D5"/>
    <w:rsid w:val="00AA5720"/>
    <w:rsid w:val="00AA5921"/>
    <w:rsid w:val="00AA5B39"/>
    <w:rsid w:val="00AA5D63"/>
    <w:rsid w:val="00AA600C"/>
    <w:rsid w:val="00AA63C8"/>
    <w:rsid w:val="00AA642E"/>
    <w:rsid w:val="00AA6E0E"/>
    <w:rsid w:val="00AA6F48"/>
    <w:rsid w:val="00AA7142"/>
    <w:rsid w:val="00AA71FB"/>
    <w:rsid w:val="00AA7643"/>
    <w:rsid w:val="00AA7A08"/>
    <w:rsid w:val="00AA7CF6"/>
    <w:rsid w:val="00AB020A"/>
    <w:rsid w:val="00AB0425"/>
    <w:rsid w:val="00AB04A0"/>
    <w:rsid w:val="00AB074A"/>
    <w:rsid w:val="00AB0CDF"/>
    <w:rsid w:val="00AB0E1B"/>
    <w:rsid w:val="00AB145A"/>
    <w:rsid w:val="00AB1B76"/>
    <w:rsid w:val="00AB207B"/>
    <w:rsid w:val="00AB223B"/>
    <w:rsid w:val="00AB233D"/>
    <w:rsid w:val="00AB28D4"/>
    <w:rsid w:val="00AB2AC0"/>
    <w:rsid w:val="00AB2BAB"/>
    <w:rsid w:val="00AB2BBA"/>
    <w:rsid w:val="00AB2C36"/>
    <w:rsid w:val="00AB2CA7"/>
    <w:rsid w:val="00AB2F08"/>
    <w:rsid w:val="00AB3206"/>
    <w:rsid w:val="00AB32DE"/>
    <w:rsid w:val="00AB3406"/>
    <w:rsid w:val="00AB438D"/>
    <w:rsid w:val="00AB439F"/>
    <w:rsid w:val="00AB44C8"/>
    <w:rsid w:val="00AB454F"/>
    <w:rsid w:val="00AB477D"/>
    <w:rsid w:val="00AB47EB"/>
    <w:rsid w:val="00AB48AD"/>
    <w:rsid w:val="00AB4DB1"/>
    <w:rsid w:val="00AB4F1E"/>
    <w:rsid w:val="00AB50BB"/>
    <w:rsid w:val="00AB50C8"/>
    <w:rsid w:val="00AB524A"/>
    <w:rsid w:val="00AB52D9"/>
    <w:rsid w:val="00AB53AA"/>
    <w:rsid w:val="00AB53D0"/>
    <w:rsid w:val="00AB59EC"/>
    <w:rsid w:val="00AB5AE4"/>
    <w:rsid w:val="00AB5E94"/>
    <w:rsid w:val="00AB5F6F"/>
    <w:rsid w:val="00AB6AA5"/>
    <w:rsid w:val="00AB6B89"/>
    <w:rsid w:val="00AB6D4B"/>
    <w:rsid w:val="00AB6DCC"/>
    <w:rsid w:val="00AB730B"/>
    <w:rsid w:val="00AB7717"/>
    <w:rsid w:val="00AB778E"/>
    <w:rsid w:val="00AB78B6"/>
    <w:rsid w:val="00AB7939"/>
    <w:rsid w:val="00AB796F"/>
    <w:rsid w:val="00AB7BAA"/>
    <w:rsid w:val="00AC01B2"/>
    <w:rsid w:val="00AC01C3"/>
    <w:rsid w:val="00AC0DD2"/>
    <w:rsid w:val="00AC0FB3"/>
    <w:rsid w:val="00AC1701"/>
    <w:rsid w:val="00AC1741"/>
    <w:rsid w:val="00AC196D"/>
    <w:rsid w:val="00AC1D08"/>
    <w:rsid w:val="00AC1E35"/>
    <w:rsid w:val="00AC1EFB"/>
    <w:rsid w:val="00AC221C"/>
    <w:rsid w:val="00AC2452"/>
    <w:rsid w:val="00AC294F"/>
    <w:rsid w:val="00AC2AFA"/>
    <w:rsid w:val="00AC2D34"/>
    <w:rsid w:val="00AC313C"/>
    <w:rsid w:val="00AC3187"/>
    <w:rsid w:val="00AC32A3"/>
    <w:rsid w:val="00AC32B9"/>
    <w:rsid w:val="00AC37BD"/>
    <w:rsid w:val="00AC39E6"/>
    <w:rsid w:val="00AC3A36"/>
    <w:rsid w:val="00AC3B31"/>
    <w:rsid w:val="00AC3BE1"/>
    <w:rsid w:val="00AC3DC1"/>
    <w:rsid w:val="00AC4087"/>
    <w:rsid w:val="00AC40F1"/>
    <w:rsid w:val="00AC4342"/>
    <w:rsid w:val="00AC43D1"/>
    <w:rsid w:val="00AC4407"/>
    <w:rsid w:val="00AC47CA"/>
    <w:rsid w:val="00AC4C7B"/>
    <w:rsid w:val="00AC4DAF"/>
    <w:rsid w:val="00AC4E7F"/>
    <w:rsid w:val="00AC4F32"/>
    <w:rsid w:val="00AC52C1"/>
    <w:rsid w:val="00AC563C"/>
    <w:rsid w:val="00AC5904"/>
    <w:rsid w:val="00AC5934"/>
    <w:rsid w:val="00AC5A57"/>
    <w:rsid w:val="00AC5AEB"/>
    <w:rsid w:val="00AC6194"/>
    <w:rsid w:val="00AC6BA6"/>
    <w:rsid w:val="00AC6DBC"/>
    <w:rsid w:val="00AC6DE0"/>
    <w:rsid w:val="00AC736E"/>
    <w:rsid w:val="00AC782C"/>
    <w:rsid w:val="00AC7AED"/>
    <w:rsid w:val="00AC7B7F"/>
    <w:rsid w:val="00AC7EBE"/>
    <w:rsid w:val="00AD02B7"/>
    <w:rsid w:val="00AD03B1"/>
    <w:rsid w:val="00AD06B4"/>
    <w:rsid w:val="00AD0EED"/>
    <w:rsid w:val="00AD17A3"/>
    <w:rsid w:val="00AD1B4E"/>
    <w:rsid w:val="00AD1D8C"/>
    <w:rsid w:val="00AD1FE0"/>
    <w:rsid w:val="00AD2284"/>
    <w:rsid w:val="00AD25E1"/>
    <w:rsid w:val="00AD277D"/>
    <w:rsid w:val="00AD278A"/>
    <w:rsid w:val="00AD2EEA"/>
    <w:rsid w:val="00AD33FD"/>
    <w:rsid w:val="00AD3425"/>
    <w:rsid w:val="00AD39BE"/>
    <w:rsid w:val="00AD3F3D"/>
    <w:rsid w:val="00AD44C0"/>
    <w:rsid w:val="00AD44DF"/>
    <w:rsid w:val="00AD453D"/>
    <w:rsid w:val="00AD49CC"/>
    <w:rsid w:val="00AD4AE7"/>
    <w:rsid w:val="00AD4C8D"/>
    <w:rsid w:val="00AD4D28"/>
    <w:rsid w:val="00AD53B7"/>
    <w:rsid w:val="00AD5473"/>
    <w:rsid w:val="00AD5488"/>
    <w:rsid w:val="00AD54B4"/>
    <w:rsid w:val="00AD554D"/>
    <w:rsid w:val="00AD564C"/>
    <w:rsid w:val="00AD573B"/>
    <w:rsid w:val="00AD5A00"/>
    <w:rsid w:val="00AD5A1A"/>
    <w:rsid w:val="00AD5FEF"/>
    <w:rsid w:val="00AD63F0"/>
    <w:rsid w:val="00AD66FF"/>
    <w:rsid w:val="00AD6765"/>
    <w:rsid w:val="00AD67A5"/>
    <w:rsid w:val="00AD6B40"/>
    <w:rsid w:val="00AD7438"/>
    <w:rsid w:val="00AD756F"/>
    <w:rsid w:val="00AD7625"/>
    <w:rsid w:val="00AD79A1"/>
    <w:rsid w:val="00AD7B74"/>
    <w:rsid w:val="00AE0542"/>
    <w:rsid w:val="00AE08D1"/>
    <w:rsid w:val="00AE1453"/>
    <w:rsid w:val="00AE256B"/>
    <w:rsid w:val="00AE2AF1"/>
    <w:rsid w:val="00AE32AC"/>
    <w:rsid w:val="00AE335D"/>
    <w:rsid w:val="00AE3774"/>
    <w:rsid w:val="00AE37F2"/>
    <w:rsid w:val="00AE38A0"/>
    <w:rsid w:val="00AE38A6"/>
    <w:rsid w:val="00AE3DC7"/>
    <w:rsid w:val="00AE4BAC"/>
    <w:rsid w:val="00AE4C7B"/>
    <w:rsid w:val="00AE57C1"/>
    <w:rsid w:val="00AE5B84"/>
    <w:rsid w:val="00AE5C0D"/>
    <w:rsid w:val="00AE5D90"/>
    <w:rsid w:val="00AE6475"/>
    <w:rsid w:val="00AE66A0"/>
    <w:rsid w:val="00AE6879"/>
    <w:rsid w:val="00AE765E"/>
    <w:rsid w:val="00AE7673"/>
    <w:rsid w:val="00AF014E"/>
    <w:rsid w:val="00AF09DA"/>
    <w:rsid w:val="00AF0A57"/>
    <w:rsid w:val="00AF0C84"/>
    <w:rsid w:val="00AF14F2"/>
    <w:rsid w:val="00AF1632"/>
    <w:rsid w:val="00AF17D1"/>
    <w:rsid w:val="00AF189F"/>
    <w:rsid w:val="00AF1DE1"/>
    <w:rsid w:val="00AF21C8"/>
    <w:rsid w:val="00AF24EE"/>
    <w:rsid w:val="00AF2A0F"/>
    <w:rsid w:val="00AF2C22"/>
    <w:rsid w:val="00AF2C23"/>
    <w:rsid w:val="00AF2C6A"/>
    <w:rsid w:val="00AF2CC9"/>
    <w:rsid w:val="00AF2EB9"/>
    <w:rsid w:val="00AF2EF8"/>
    <w:rsid w:val="00AF2F20"/>
    <w:rsid w:val="00AF2F74"/>
    <w:rsid w:val="00AF3388"/>
    <w:rsid w:val="00AF34C4"/>
    <w:rsid w:val="00AF4378"/>
    <w:rsid w:val="00AF48A1"/>
    <w:rsid w:val="00AF49E3"/>
    <w:rsid w:val="00AF5914"/>
    <w:rsid w:val="00AF59D5"/>
    <w:rsid w:val="00AF5E89"/>
    <w:rsid w:val="00AF5F9A"/>
    <w:rsid w:val="00AF62D5"/>
    <w:rsid w:val="00AF67E0"/>
    <w:rsid w:val="00AF6B53"/>
    <w:rsid w:val="00AF6C87"/>
    <w:rsid w:val="00AF6E20"/>
    <w:rsid w:val="00AF6EA3"/>
    <w:rsid w:val="00AF6F6E"/>
    <w:rsid w:val="00AF7181"/>
    <w:rsid w:val="00AF71E8"/>
    <w:rsid w:val="00AF7442"/>
    <w:rsid w:val="00AF7499"/>
    <w:rsid w:val="00AF74A1"/>
    <w:rsid w:val="00AF759B"/>
    <w:rsid w:val="00AF799B"/>
    <w:rsid w:val="00AF7B1D"/>
    <w:rsid w:val="00AF7E67"/>
    <w:rsid w:val="00B00458"/>
    <w:rsid w:val="00B0052E"/>
    <w:rsid w:val="00B007DE"/>
    <w:rsid w:val="00B00A30"/>
    <w:rsid w:val="00B00D30"/>
    <w:rsid w:val="00B00D78"/>
    <w:rsid w:val="00B017AF"/>
    <w:rsid w:val="00B01AFF"/>
    <w:rsid w:val="00B01D40"/>
    <w:rsid w:val="00B01E02"/>
    <w:rsid w:val="00B01E37"/>
    <w:rsid w:val="00B021B5"/>
    <w:rsid w:val="00B02D17"/>
    <w:rsid w:val="00B02E42"/>
    <w:rsid w:val="00B02F56"/>
    <w:rsid w:val="00B03810"/>
    <w:rsid w:val="00B03A71"/>
    <w:rsid w:val="00B03D3D"/>
    <w:rsid w:val="00B04771"/>
    <w:rsid w:val="00B04B67"/>
    <w:rsid w:val="00B04CB1"/>
    <w:rsid w:val="00B051F9"/>
    <w:rsid w:val="00B0590C"/>
    <w:rsid w:val="00B05969"/>
    <w:rsid w:val="00B059AB"/>
    <w:rsid w:val="00B05D8D"/>
    <w:rsid w:val="00B05E76"/>
    <w:rsid w:val="00B05EEA"/>
    <w:rsid w:val="00B06183"/>
    <w:rsid w:val="00B06463"/>
    <w:rsid w:val="00B064EC"/>
    <w:rsid w:val="00B065C3"/>
    <w:rsid w:val="00B071A2"/>
    <w:rsid w:val="00B07B8B"/>
    <w:rsid w:val="00B07D0C"/>
    <w:rsid w:val="00B10910"/>
    <w:rsid w:val="00B10930"/>
    <w:rsid w:val="00B10F20"/>
    <w:rsid w:val="00B110F4"/>
    <w:rsid w:val="00B11164"/>
    <w:rsid w:val="00B11332"/>
    <w:rsid w:val="00B113ED"/>
    <w:rsid w:val="00B1146E"/>
    <w:rsid w:val="00B114E6"/>
    <w:rsid w:val="00B1178D"/>
    <w:rsid w:val="00B11893"/>
    <w:rsid w:val="00B118A5"/>
    <w:rsid w:val="00B11B1E"/>
    <w:rsid w:val="00B1251D"/>
    <w:rsid w:val="00B127B8"/>
    <w:rsid w:val="00B12DD8"/>
    <w:rsid w:val="00B132A4"/>
    <w:rsid w:val="00B13479"/>
    <w:rsid w:val="00B13E74"/>
    <w:rsid w:val="00B14241"/>
    <w:rsid w:val="00B142B9"/>
    <w:rsid w:val="00B142C5"/>
    <w:rsid w:val="00B145EB"/>
    <w:rsid w:val="00B14AD5"/>
    <w:rsid w:val="00B14BB6"/>
    <w:rsid w:val="00B14C75"/>
    <w:rsid w:val="00B15104"/>
    <w:rsid w:val="00B1527F"/>
    <w:rsid w:val="00B152C6"/>
    <w:rsid w:val="00B15304"/>
    <w:rsid w:val="00B1540B"/>
    <w:rsid w:val="00B1547C"/>
    <w:rsid w:val="00B15653"/>
    <w:rsid w:val="00B15B36"/>
    <w:rsid w:val="00B15B5A"/>
    <w:rsid w:val="00B15C53"/>
    <w:rsid w:val="00B15C7B"/>
    <w:rsid w:val="00B16C1F"/>
    <w:rsid w:val="00B16F2F"/>
    <w:rsid w:val="00B173C7"/>
    <w:rsid w:val="00B17BD9"/>
    <w:rsid w:val="00B17E63"/>
    <w:rsid w:val="00B2033E"/>
    <w:rsid w:val="00B204BB"/>
    <w:rsid w:val="00B2095E"/>
    <w:rsid w:val="00B20C15"/>
    <w:rsid w:val="00B20D83"/>
    <w:rsid w:val="00B214D7"/>
    <w:rsid w:val="00B21555"/>
    <w:rsid w:val="00B21611"/>
    <w:rsid w:val="00B21B86"/>
    <w:rsid w:val="00B221E6"/>
    <w:rsid w:val="00B224BD"/>
    <w:rsid w:val="00B22A05"/>
    <w:rsid w:val="00B22FAD"/>
    <w:rsid w:val="00B2329D"/>
    <w:rsid w:val="00B23303"/>
    <w:rsid w:val="00B23689"/>
    <w:rsid w:val="00B23C19"/>
    <w:rsid w:val="00B23DE7"/>
    <w:rsid w:val="00B242B6"/>
    <w:rsid w:val="00B24617"/>
    <w:rsid w:val="00B2464B"/>
    <w:rsid w:val="00B248DD"/>
    <w:rsid w:val="00B24E34"/>
    <w:rsid w:val="00B25095"/>
    <w:rsid w:val="00B2537F"/>
    <w:rsid w:val="00B25393"/>
    <w:rsid w:val="00B25BC7"/>
    <w:rsid w:val="00B25E30"/>
    <w:rsid w:val="00B263A5"/>
    <w:rsid w:val="00B26447"/>
    <w:rsid w:val="00B266DB"/>
    <w:rsid w:val="00B26B2C"/>
    <w:rsid w:val="00B26C37"/>
    <w:rsid w:val="00B26C74"/>
    <w:rsid w:val="00B27433"/>
    <w:rsid w:val="00B2776A"/>
    <w:rsid w:val="00B27A63"/>
    <w:rsid w:val="00B27CDB"/>
    <w:rsid w:val="00B300F5"/>
    <w:rsid w:val="00B3023A"/>
    <w:rsid w:val="00B30595"/>
    <w:rsid w:val="00B3059A"/>
    <w:rsid w:val="00B307FE"/>
    <w:rsid w:val="00B308BA"/>
    <w:rsid w:val="00B309C4"/>
    <w:rsid w:val="00B30E24"/>
    <w:rsid w:val="00B30E3E"/>
    <w:rsid w:val="00B31120"/>
    <w:rsid w:val="00B31343"/>
    <w:rsid w:val="00B313C7"/>
    <w:rsid w:val="00B313E0"/>
    <w:rsid w:val="00B31600"/>
    <w:rsid w:val="00B316B5"/>
    <w:rsid w:val="00B317D3"/>
    <w:rsid w:val="00B31A20"/>
    <w:rsid w:val="00B31CD0"/>
    <w:rsid w:val="00B31E08"/>
    <w:rsid w:val="00B31FAB"/>
    <w:rsid w:val="00B3236F"/>
    <w:rsid w:val="00B325B8"/>
    <w:rsid w:val="00B32937"/>
    <w:rsid w:val="00B32A60"/>
    <w:rsid w:val="00B32BB3"/>
    <w:rsid w:val="00B32E85"/>
    <w:rsid w:val="00B32EAC"/>
    <w:rsid w:val="00B333FD"/>
    <w:rsid w:val="00B3391C"/>
    <w:rsid w:val="00B339AA"/>
    <w:rsid w:val="00B345A9"/>
    <w:rsid w:val="00B348D0"/>
    <w:rsid w:val="00B354C4"/>
    <w:rsid w:val="00B35795"/>
    <w:rsid w:val="00B35922"/>
    <w:rsid w:val="00B35A19"/>
    <w:rsid w:val="00B35A5C"/>
    <w:rsid w:val="00B35EF2"/>
    <w:rsid w:val="00B360D1"/>
    <w:rsid w:val="00B3626E"/>
    <w:rsid w:val="00B3653C"/>
    <w:rsid w:val="00B36ABF"/>
    <w:rsid w:val="00B36C37"/>
    <w:rsid w:val="00B36D6A"/>
    <w:rsid w:val="00B36F07"/>
    <w:rsid w:val="00B37E63"/>
    <w:rsid w:val="00B4013F"/>
    <w:rsid w:val="00B4019C"/>
    <w:rsid w:val="00B403C0"/>
    <w:rsid w:val="00B404C5"/>
    <w:rsid w:val="00B40C01"/>
    <w:rsid w:val="00B40D18"/>
    <w:rsid w:val="00B410A1"/>
    <w:rsid w:val="00B411B8"/>
    <w:rsid w:val="00B4141C"/>
    <w:rsid w:val="00B41562"/>
    <w:rsid w:val="00B415C4"/>
    <w:rsid w:val="00B41AC8"/>
    <w:rsid w:val="00B421EE"/>
    <w:rsid w:val="00B424AD"/>
    <w:rsid w:val="00B42FA3"/>
    <w:rsid w:val="00B4300E"/>
    <w:rsid w:val="00B432C6"/>
    <w:rsid w:val="00B4381D"/>
    <w:rsid w:val="00B43B7E"/>
    <w:rsid w:val="00B440A4"/>
    <w:rsid w:val="00B44113"/>
    <w:rsid w:val="00B4456D"/>
    <w:rsid w:val="00B44752"/>
    <w:rsid w:val="00B44B0B"/>
    <w:rsid w:val="00B44FA7"/>
    <w:rsid w:val="00B450D4"/>
    <w:rsid w:val="00B453C5"/>
    <w:rsid w:val="00B45DA0"/>
    <w:rsid w:val="00B46426"/>
    <w:rsid w:val="00B46660"/>
    <w:rsid w:val="00B467FE"/>
    <w:rsid w:val="00B4690A"/>
    <w:rsid w:val="00B471EB"/>
    <w:rsid w:val="00B47635"/>
    <w:rsid w:val="00B477B6"/>
    <w:rsid w:val="00B47842"/>
    <w:rsid w:val="00B47997"/>
    <w:rsid w:val="00B47D34"/>
    <w:rsid w:val="00B5018D"/>
    <w:rsid w:val="00B5027B"/>
    <w:rsid w:val="00B50350"/>
    <w:rsid w:val="00B50757"/>
    <w:rsid w:val="00B50A39"/>
    <w:rsid w:val="00B50D14"/>
    <w:rsid w:val="00B50EAB"/>
    <w:rsid w:val="00B50EC4"/>
    <w:rsid w:val="00B50FB7"/>
    <w:rsid w:val="00B511D8"/>
    <w:rsid w:val="00B513CA"/>
    <w:rsid w:val="00B513EA"/>
    <w:rsid w:val="00B518FC"/>
    <w:rsid w:val="00B519DA"/>
    <w:rsid w:val="00B51A5F"/>
    <w:rsid w:val="00B51C3B"/>
    <w:rsid w:val="00B51E7F"/>
    <w:rsid w:val="00B521B1"/>
    <w:rsid w:val="00B52679"/>
    <w:rsid w:val="00B52A01"/>
    <w:rsid w:val="00B52AE1"/>
    <w:rsid w:val="00B52CBA"/>
    <w:rsid w:val="00B52CEE"/>
    <w:rsid w:val="00B52E1E"/>
    <w:rsid w:val="00B532E9"/>
    <w:rsid w:val="00B5333B"/>
    <w:rsid w:val="00B5368A"/>
    <w:rsid w:val="00B537E7"/>
    <w:rsid w:val="00B5381D"/>
    <w:rsid w:val="00B53FC9"/>
    <w:rsid w:val="00B54EF4"/>
    <w:rsid w:val="00B555E5"/>
    <w:rsid w:val="00B55AC2"/>
    <w:rsid w:val="00B563D4"/>
    <w:rsid w:val="00B56A10"/>
    <w:rsid w:val="00B57227"/>
    <w:rsid w:val="00B57613"/>
    <w:rsid w:val="00B57909"/>
    <w:rsid w:val="00B579B7"/>
    <w:rsid w:val="00B57F05"/>
    <w:rsid w:val="00B6014D"/>
    <w:rsid w:val="00B60418"/>
    <w:rsid w:val="00B60447"/>
    <w:rsid w:val="00B60B80"/>
    <w:rsid w:val="00B60C8F"/>
    <w:rsid w:val="00B61092"/>
    <w:rsid w:val="00B61229"/>
    <w:rsid w:val="00B616EA"/>
    <w:rsid w:val="00B61A87"/>
    <w:rsid w:val="00B61EC1"/>
    <w:rsid w:val="00B620ED"/>
    <w:rsid w:val="00B62355"/>
    <w:rsid w:val="00B62720"/>
    <w:rsid w:val="00B63054"/>
    <w:rsid w:val="00B634BE"/>
    <w:rsid w:val="00B636B2"/>
    <w:rsid w:val="00B6394D"/>
    <w:rsid w:val="00B63C85"/>
    <w:rsid w:val="00B63E59"/>
    <w:rsid w:val="00B64143"/>
    <w:rsid w:val="00B64242"/>
    <w:rsid w:val="00B64715"/>
    <w:rsid w:val="00B64C17"/>
    <w:rsid w:val="00B64CAB"/>
    <w:rsid w:val="00B64E20"/>
    <w:rsid w:val="00B64F5D"/>
    <w:rsid w:val="00B64FC6"/>
    <w:rsid w:val="00B65213"/>
    <w:rsid w:val="00B654DE"/>
    <w:rsid w:val="00B655FE"/>
    <w:rsid w:val="00B65950"/>
    <w:rsid w:val="00B659DD"/>
    <w:rsid w:val="00B660E6"/>
    <w:rsid w:val="00B66370"/>
    <w:rsid w:val="00B6658F"/>
    <w:rsid w:val="00B665C4"/>
    <w:rsid w:val="00B66AF7"/>
    <w:rsid w:val="00B66E16"/>
    <w:rsid w:val="00B66EBB"/>
    <w:rsid w:val="00B676C6"/>
    <w:rsid w:val="00B677D4"/>
    <w:rsid w:val="00B67814"/>
    <w:rsid w:val="00B67AF5"/>
    <w:rsid w:val="00B67DE9"/>
    <w:rsid w:val="00B67E3B"/>
    <w:rsid w:val="00B7037A"/>
    <w:rsid w:val="00B70436"/>
    <w:rsid w:val="00B70A41"/>
    <w:rsid w:val="00B70BD2"/>
    <w:rsid w:val="00B70BF6"/>
    <w:rsid w:val="00B70FE6"/>
    <w:rsid w:val="00B71036"/>
    <w:rsid w:val="00B71109"/>
    <w:rsid w:val="00B7128F"/>
    <w:rsid w:val="00B7130A"/>
    <w:rsid w:val="00B71393"/>
    <w:rsid w:val="00B71547"/>
    <w:rsid w:val="00B717B8"/>
    <w:rsid w:val="00B71893"/>
    <w:rsid w:val="00B722B5"/>
    <w:rsid w:val="00B72686"/>
    <w:rsid w:val="00B726E7"/>
    <w:rsid w:val="00B729DE"/>
    <w:rsid w:val="00B73054"/>
    <w:rsid w:val="00B7366B"/>
    <w:rsid w:val="00B73F62"/>
    <w:rsid w:val="00B74660"/>
    <w:rsid w:val="00B74723"/>
    <w:rsid w:val="00B74A6F"/>
    <w:rsid w:val="00B74AE8"/>
    <w:rsid w:val="00B74CE5"/>
    <w:rsid w:val="00B74DAC"/>
    <w:rsid w:val="00B74F97"/>
    <w:rsid w:val="00B7540A"/>
    <w:rsid w:val="00B754DF"/>
    <w:rsid w:val="00B75954"/>
    <w:rsid w:val="00B75C90"/>
    <w:rsid w:val="00B7618A"/>
    <w:rsid w:val="00B764DF"/>
    <w:rsid w:val="00B76D14"/>
    <w:rsid w:val="00B76F63"/>
    <w:rsid w:val="00B77491"/>
    <w:rsid w:val="00B77703"/>
    <w:rsid w:val="00B77A1A"/>
    <w:rsid w:val="00B77CC4"/>
    <w:rsid w:val="00B77E0D"/>
    <w:rsid w:val="00B80109"/>
    <w:rsid w:val="00B80313"/>
    <w:rsid w:val="00B8064F"/>
    <w:rsid w:val="00B80A27"/>
    <w:rsid w:val="00B80E23"/>
    <w:rsid w:val="00B80F57"/>
    <w:rsid w:val="00B81458"/>
    <w:rsid w:val="00B81586"/>
    <w:rsid w:val="00B819EC"/>
    <w:rsid w:val="00B81D70"/>
    <w:rsid w:val="00B81DB1"/>
    <w:rsid w:val="00B82239"/>
    <w:rsid w:val="00B822C4"/>
    <w:rsid w:val="00B827BA"/>
    <w:rsid w:val="00B8299E"/>
    <w:rsid w:val="00B82A89"/>
    <w:rsid w:val="00B82B43"/>
    <w:rsid w:val="00B82DB3"/>
    <w:rsid w:val="00B82E15"/>
    <w:rsid w:val="00B8315E"/>
    <w:rsid w:val="00B8327D"/>
    <w:rsid w:val="00B84047"/>
    <w:rsid w:val="00B84321"/>
    <w:rsid w:val="00B844D6"/>
    <w:rsid w:val="00B84502"/>
    <w:rsid w:val="00B84629"/>
    <w:rsid w:val="00B84704"/>
    <w:rsid w:val="00B849CB"/>
    <w:rsid w:val="00B84C60"/>
    <w:rsid w:val="00B84D5D"/>
    <w:rsid w:val="00B85022"/>
    <w:rsid w:val="00B85328"/>
    <w:rsid w:val="00B8565A"/>
    <w:rsid w:val="00B857F6"/>
    <w:rsid w:val="00B85975"/>
    <w:rsid w:val="00B859AA"/>
    <w:rsid w:val="00B85A7E"/>
    <w:rsid w:val="00B85B0B"/>
    <w:rsid w:val="00B85CA0"/>
    <w:rsid w:val="00B85D7E"/>
    <w:rsid w:val="00B85FF3"/>
    <w:rsid w:val="00B8600B"/>
    <w:rsid w:val="00B86194"/>
    <w:rsid w:val="00B86538"/>
    <w:rsid w:val="00B87446"/>
    <w:rsid w:val="00B875A1"/>
    <w:rsid w:val="00B875D5"/>
    <w:rsid w:val="00B87727"/>
    <w:rsid w:val="00B87906"/>
    <w:rsid w:val="00B87A5F"/>
    <w:rsid w:val="00B87E41"/>
    <w:rsid w:val="00B900B8"/>
    <w:rsid w:val="00B901DB"/>
    <w:rsid w:val="00B903CA"/>
    <w:rsid w:val="00B9080D"/>
    <w:rsid w:val="00B908BD"/>
    <w:rsid w:val="00B90B07"/>
    <w:rsid w:val="00B9109E"/>
    <w:rsid w:val="00B91312"/>
    <w:rsid w:val="00B9175A"/>
    <w:rsid w:val="00B91BAC"/>
    <w:rsid w:val="00B92049"/>
    <w:rsid w:val="00B92265"/>
    <w:rsid w:val="00B9259C"/>
    <w:rsid w:val="00B92624"/>
    <w:rsid w:val="00B92E97"/>
    <w:rsid w:val="00B92FA2"/>
    <w:rsid w:val="00B93115"/>
    <w:rsid w:val="00B938E5"/>
    <w:rsid w:val="00B93938"/>
    <w:rsid w:val="00B93C30"/>
    <w:rsid w:val="00B93D4F"/>
    <w:rsid w:val="00B93E1F"/>
    <w:rsid w:val="00B93EBD"/>
    <w:rsid w:val="00B94208"/>
    <w:rsid w:val="00B94663"/>
    <w:rsid w:val="00B94DB6"/>
    <w:rsid w:val="00B953D5"/>
    <w:rsid w:val="00B95987"/>
    <w:rsid w:val="00B959E6"/>
    <w:rsid w:val="00B95A0C"/>
    <w:rsid w:val="00B95F0B"/>
    <w:rsid w:val="00B9601A"/>
    <w:rsid w:val="00B9620F"/>
    <w:rsid w:val="00B96653"/>
    <w:rsid w:val="00B96A4E"/>
    <w:rsid w:val="00B97117"/>
    <w:rsid w:val="00B973C2"/>
    <w:rsid w:val="00B976E4"/>
    <w:rsid w:val="00B977FF"/>
    <w:rsid w:val="00B97CC2"/>
    <w:rsid w:val="00B97FC5"/>
    <w:rsid w:val="00BA016D"/>
    <w:rsid w:val="00BA0E79"/>
    <w:rsid w:val="00BA1199"/>
    <w:rsid w:val="00BA1538"/>
    <w:rsid w:val="00BA16E8"/>
    <w:rsid w:val="00BA172A"/>
    <w:rsid w:val="00BA19AB"/>
    <w:rsid w:val="00BA2069"/>
    <w:rsid w:val="00BA2438"/>
    <w:rsid w:val="00BA2E12"/>
    <w:rsid w:val="00BA3008"/>
    <w:rsid w:val="00BA35F8"/>
    <w:rsid w:val="00BA3820"/>
    <w:rsid w:val="00BA3DD9"/>
    <w:rsid w:val="00BA4401"/>
    <w:rsid w:val="00BA45E7"/>
    <w:rsid w:val="00BA4775"/>
    <w:rsid w:val="00BA4849"/>
    <w:rsid w:val="00BA4C54"/>
    <w:rsid w:val="00BA4CA6"/>
    <w:rsid w:val="00BA4EFC"/>
    <w:rsid w:val="00BA51FD"/>
    <w:rsid w:val="00BA5287"/>
    <w:rsid w:val="00BA5A46"/>
    <w:rsid w:val="00BA64BC"/>
    <w:rsid w:val="00BA6552"/>
    <w:rsid w:val="00BA674E"/>
    <w:rsid w:val="00BA6D5A"/>
    <w:rsid w:val="00BA6D5B"/>
    <w:rsid w:val="00BA6DC3"/>
    <w:rsid w:val="00BA6E43"/>
    <w:rsid w:val="00BA7034"/>
    <w:rsid w:val="00BA7222"/>
    <w:rsid w:val="00BA739C"/>
    <w:rsid w:val="00BA7547"/>
    <w:rsid w:val="00BA7B6A"/>
    <w:rsid w:val="00BA7E0B"/>
    <w:rsid w:val="00BA7F53"/>
    <w:rsid w:val="00BA7FAA"/>
    <w:rsid w:val="00BB0998"/>
    <w:rsid w:val="00BB0B4D"/>
    <w:rsid w:val="00BB0BD1"/>
    <w:rsid w:val="00BB0EA3"/>
    <w:rsid w:val="00BB1221"/>
    <w:rsid w:val="00BB16CE"/>
    <w:rsid w:val="00BB18F7"/>
    <w:rsid w:val="00BB1A30"/>
    <w:rsid w:val="00BB1A5F"/>
    <w:rsid w:val="00BB1BA5"/>
    <w:rsid w:val="00BB23B0"/>
    <w:rsid w:val="00BB2496"/>
    <w:rsid w:val="00BB258C"/>
    <w:rsid w:val="00BB268E"/>
    <w:rsid w:val="00BB28D1"/>
    <w:rsid w:val="00BB2946"/>
    <w:rsid w:val="00BB2B23"/>
    <w:rsid w:val="00BB2D9A"/>
    <w:rsid w:val="00BB2E12"/>
    <w:rsid w:val="00BB30AB"/>
    <w:rsid w:val="00BB3476"/>
    <w:rsid w:val="00BB36D2"/>
    <w:rsid w:val="00BB3C7B"/>
    <w:rsid w:val="00BB3CEF"/>
    <w:rsid w:val="00BB3EC3"/>
    <w:rsid w:val="00BB3F4D"/>
    <w:rsid w:val="00BB43BC"/>
    <w:rsid w:val="00BB4515"/>
    <w:rsid w:val="00BB4535"/>
    <w:rsid w:val="00BB47E5"/>
    <w:rsid w:val="00BB4840"/>
    <w:rsid w:val="00BB499E"/>
    <w:rsid w:val="00BB4BF1"/>
    <w:rsid w:val="00BB4C13"/>
    <w:rsid w:val="00BB4F6A"/>
    <w:rsid w:val="00BB5085"/>
    <w:rsid w:val="00BB50C6"/>
    <w:rsid w:val="00BB5138"/>
    <w:rsid w:val="00BB5170"/>
    <w:rsid w:val="00BB521E"/>
    <w:rsid w:val="00BB543D"/>
    <w:rsid w:val="00BB55DB"/>
    <w:rsid w:val="00BB568E"/>
    <w:rsid w:val="00BB5A6F"/>
    <w:rsid w:val="00BB5FC7"/>
    <w:rsid w:val="00BB602F"/>
    <w:rsid w:val="00BB62C1"/>
    <w:rsid w:val="00BB65D4"/>
    <w:rsid w:val="00BB67AD"/>
    <w:rsid w:val="00BB67B8"/>
    <w:rsid w:val="00BB6AAD"/>
    <w:rsid w:val="00BB7261"/>
    <w:rsid w:val="00BB745B"/>
    <w:rsid w:val="00BB7A3F"/>
    <w:rsid w:val="00BC008C"/>
    <w:rsid w:val="00BC05D3"/>
    <w:rsid w:val="00BC06AD"/>
    <w:rsid w:val="00BC0A30"/>
    <w:rsid w:val="00BC0A9F"/>
    <w:rsid w:val="00BC0C06"/>
    <w:rsid w:val="00BC0D78"/>
    <w:rsid w:val="00BC1473"/>
    <w:rsid w:val="00BC14C8"/>
    <w:rsid w:val="00BC18CD"/>
    <w:rsid w:val="00BC1EB9"/>
    <w:rsid w:val="00BC211B"/>
    <w:rsid w:val="00BC24E9"/>
    <w:rsid w:val="00BC289B"/>
    <w:rsid w:val="00BC2AB7"/>
    <w:rsid w:val="00BC3FD8"/>
    <w:rsid w:val="00BC442B"/>
    <w:rsid w:val="00BC4AB6"/>
    <w:rsid w:val="00BC4EAE"/>
    <w:rsid w:val="00BC50E0"/>
    <w:rsid w:val="00BC50EF"/>
    <w:rsid w:val="00BC515B"/>
    <w:rsid w:val="00BC5499"/>
    <w:rsid w:val="00BC5536"/>
    <w:rsid w:val="00BC5BD8"/>
    <w:rsid w:val="00BC5D64"/>
    <w:rsid w:val="00BC5DC3"/>
    <w:rsid w:val="00BC5F39"/>
    <w:rsid w:val="00BC6618"/>
    <w:rsid w:val="00BC671E"/>
    <w:rsid w:val="00BC6ABB"/>
    <w:rsid w:val="00BC6DE3"/>
    <w:rsid w:val="00BC704D"/>
    <w:rsid w:val="00BC7471"/>
    <w:rsid w:val="00BC74AD"/>
    <w:rsid w:val="00BC7679"/>
    <w:rsid w:val="00BC77B7"/>
    <w:rsid w:val="00BC7949"/>
    <w:rsid w:val="00BC7FF3"/>
    <w:rsid w:val="00BD022D"/>
    <w:rsid w:val="00BD073A"/>
    <w:rsid w:val="00BD07A8"/>
    <w:rsid w:val="00BD0D02"/>
    <w:rsid w:val="00BD13C4"/>
    <w:rsid w:val="00BD194A"/>
    <w:rsid w:val="00BD1AB8"/>
    <w:rsid w:val="00BD1B64"/>
    <w:rsid w:val="00BD1BE3"/>
    <w:rsid w:val="00BD1C29"/>
    <w:rsid w:val="00BD2165"/>
    <w:rsid w:val="00BD2301"/>
    <w:rsid w:val="00BD2493"/>
    <w:rsid w:val="00BD2600"/>
    <w:rsid w:val="00BD28D0"/>
    <w:rsid w:val="00BD2EC2"/>
    <w:rsid w:val="00BD2F65"/>
    <w:rsid w:val="00BD3423"/>
    <w:rsid w:val="00BD3741"/>
    <w:rsid w:val="00BD3EDF"/>
    <w:rsid w:val="00BD3F3E"/>
    <w:rsid w:val="00BD4008"/>
    <w:rsid w:val="00BD40D0"/>
    <w:rsid w:val="00BD4196"/>
    <w:rsid w:val="00BD4BD1"/>
    <w:rsid w:val="00BD5315"/>
    <w:rsid w:val="00BD55A3"/>
    <w:rsid w:val="00BD5B9A"/>
    <w:rsid w:val="00BD5C98"/>
    <w:rsid w:val="00BD5D8D"/>
    <w:rsid w:val="00BD6027"/>
    <w:rsid w:val="00BD64F5"/>
    <w:rsid w:val="00BD6526"/>
    <w:rsid w:val="00BD7284"/>
    <w:rsid w:val="00BD7436"/>
    <w:rsid w:val="00BD7635"/>
    <w:rsid w:val="00BD7A1B"/>
    <w:rsid w:val="00BD7A84"/>
    <w:rsid w:val="00BD7E71"/>
    <w:rsid w:val="00BD7EBD"/>
    <w:rsid w:val="00BD7FDB"/>
    <w:rsid w:val="00BD7FE7"/>
    <w:rsid w:val="00BE0193"/>
    <w:rsid w:val="00BE06AF"/>
    <w:rsid w:val="00BE0C26"/>
    <w:rsid w:val="00BE1247"/>
    <w:rsid w:val="00BE1442"/>
    <w:rsid w:val="00BE14FD"/>
    <w:rsid w:val="00BE15CF"/>
    <w:rsid w:val="00BE16CA"/>
    <w:rsid w:val="00BE20E3"/>
    <w:rsid w:val="00BE21EA"/>
    <w:rsid w:val="00BE2C4C"/>
    <w:rsid w:val="00BE2F58"/>
    <w:rsid w:val="00BE3015"/>
    <w:rsid w:val="00BE3510"/>
    <w:rsid w:val="00BE3553"/>
    <w:rsid w:val="00BE3A72"/>
    <w:rsid w:val="00BE3E01"/>
    <w:rsid w:val="00BE3E39"/>
    <w:rsid w:val="00BE40A9"/>
    <w:rsid w:val="00BE430E"/>
    <w:rsid w:val="00BE478D"/>
    <w:rsid w:val="00BE48B1"/>
    <w:rsid w:val="00BE499B"/>
    <w:rsid w:val="00BE50AC"/>
    <w:rsid w:val="00BE50DB"/>
    <w:rsid w:val="00BE520B"/>
    <w:rsid w:val="00BE5B66"/>
    <w:rsid w:val="00BE5BD8"/>
    <w:rsid w:val="00BE6172"/>
    <w:rsid w:val="00BE6CA3"/>
    <w:rsid w:val="00BE6D5D"/>
    <w:rsid w:val="00BE6D83"/>
    <w:rsid w:val="00BE723F"/>
    <w:rsid w:val="00BF048A"/>
    <w:rsid w:val="00BF05E6"/>
    <w:rsid w:val="00BF0C90"/>
    <w:rsid w:val="00BF0DE9"/>
    <w:rsid w:val="00BF0E2C"/>
    <w:rsid w:val="00BF1098"/>
    <w:rsid w:val="00BF11B0"/>
    <w:rsid w:val="00BF14BD"/>
    <w:rsid w:val="00BF1646"/>
    <w:rsid w:val="00BF16DE"/>
    <w:rsid w:val="00BF182A"/>
    <w:rsid w:val="00BF1A4A"/>
    <w:rsid w:val="00BF1BEA"/>
    <w:rsid w:val="00BF1D1E"/>
    <w:rsid w:val="00BF1DBA"/>
    <w:rsid w:val="00BF25A4"/>
    <w:rsid w:val="00BF265B"/>
    <w:rsid w:val="00BF2EDE"/>
    <w:rsid w:val="00BF335E"/>
    <w:rsid w:val="00BF337F"/>
    <w:rsid w:val="00BF341B"/>
    <w:rsid w:val="00BF3617"/>
    <w:rsid w:val="00BF37F5"/>
    <w:rsid w:val="00BF3A19"/>
    <w:rsid w:val="00BF3D40"/>
    <w:rsid w:val="00BF3D5E"/>
    <w:rsid w:val="00BF3DB5"/>
    <w:rsid w:val="00BF4463"/>
    <w:rsid w:val="00BF468F"/>
    <w:rsid w:val="00BF5013"/>
    <w:rsid w:val="00BF51AF"/>
    <w:rsid w:val="00BF52AF"/>
    <w:rsid w:val="00BF5C2A"/>
    <w:rsid w:val="00BF5DB6"/>
    <w:rsid w:val="00BF6273"/>
    <w:rsid w:val="00BF62B0"/>
    <w:rsid w:val="00BF6340"/>
    <w:rsid w:val="00BF642B"/>
    <w:rsid w:val="00BF6AD9"/>
    <w:rsid w:val="00BF6DC5"/>
    <w:rsid w:val="00BF7113"/>
    <w:rsid w:val="00BF7343"/>
    <w:rsid w:val="00BF76C2"/>
    <w:rsid w:val="00BF7A9F"/>
    <w:rsid w:val="00BF7C00"/>
    <w:rsid w:val="00BF7DAB"/>
    <w:rsid w:val="00C000C5"/>
    <w:rsid w:val="00C000F2"/>
    <w:rsid w:val="00C0027F"/>
    <w:rsid w:val="00C00371"/>
    <w:rsid w:val="00C0051A"/>
    <w:rsid w:val="00C006CF"/>
    <w:rsid w:val="00C00A5B"/>
    <w:rsid w:val="00C00BA1"/>
    <w:rsid w:val="00C00CDA"/>
    <w:rsid w:val="00C00F3E"/>
    <w:rsid w:val="00C011F4"/>
    <w:rsid w:val="00C01392"/>
    <w:rsid w:val="00C0175F"/>
    <w:rsid w:val="00C01781"/>
    <w:rsid w:val="00C01870"/>
    <w:rsid w:val="00C01B57"/>
    <w:rsid w:val="00C01EDD"/>
    <w:rsid w:val="00C0238A"/>
    <w:rsid w:val="00C025CD"/>
    <w:rsid w:val="00C025F9"/>
    <w:rsid w:val="00C02640"/>
    <w:rsid w:val="00C02866"/>
    <w:rsid w:val="00C02A36"/>
    <w:rsid w:val="00C02A48"/>
    <w:rsid w:val="00C02BCA"/>
    <w:rsid w:val="00C031B7"/>
    <w:rsid w:val="00C03507"/>
    <w:rsid w:val="00C03644"/>
    <w:rsid w:val="00C0368D"/>
    <w:rsid w:val="00C03C73"/>
    <w:rsid w:val="00C03D12"/>
    <w:rsid w:val="00C03EC5"/>
    <w:rsid w:val="00C040EA"/>
    <w:rsid w:val="00C042D8"/>
    <w:rsid w:val="00C04755"/>
    <w:rsid w:val="00C04A82"/>
    <w:rsid w:val="00C04E27"/>
    <w:rsid w:val="00C04E98"/>
    <w:rsid w:val="00C0541E"/>
    <w:rsid w:val="00C05BEE"/>
    <w:rsid w:val="00C05E2A"/>
    <w:rsid w:val="00C0663A"/>
    <w:rsid w:val="00C06BF2"/>
    <w:rsid w:val="00C06BF4"/>
    <w:rsid w:val="00C074F5"/>
    <w:rsid w:val="00C07536"/>
    <w:rsid w:val="00C076D4"/>
    <w:rsid w:val="00C07F0B"/>
    <w:rsid w:val="00C07F1E"/>
    <w:rsid w:val="00C1010C"/>
    <w:rsid w:val="00C10608"/>
    <w:rsid w:val="00C107BA"/>
    <w:rsid w:val="00C10B6C"/>
    <w:rsid w:val="00C10C40"/>
    <w:rsid w:val="00C10D24"/>
    <w:rsid w:val="00C10EC8"/>
    <w:rsid w:val="00C10F06"/>
    <w:rsid w:val="00C11219"/>
    <w:rsid w:val="00C113A0"/>
    <w:rsid w:val="00C1196B"/>
    <w:rsid w:val="00C1200B"/>
    <w:rsid w:val="00C127D7"/>
    <w:rsid w:val="00C128F5"/>
    <w:rsid w:val="00C12C87"/>
    <w:rsid w:val="00C12CE8"/>
    <w:rsid w:val="00C12F1F"/>
    <w:rsid w:val="00C12F4D"/>
    <w:rsid w:val="00C12F66"/>
    <w:rsid w:val="00C12F9E"/>
    <w:rsid w:val="00C13207"/>
    <w:rsid w:val="00C13342"/>
    <w:rsid w:val="00C133F6"/>
    <w:rsid w:val="00C136F1"/>
    <w:rsid w:val="00C13B9E"/>
    <w:rsid w:val="00C13FAD"/>
    <w:rsid w:val="00C140A8"/>
    <w:rsid w:val="00C14167"/>
    <w:rsid w:val="00C141CF"/>
    <w:rsid w:val="00C14207"/>
    <w:rsid w:val="00C14264"/>
    <w:rsid w:val="00C1450D"/>
    <w:rsid w:val="00C146FB"/>
    <w:rsid w:val="00C15188"/>
    <w:rsid w:val="00C1539F"/>
    <w:rsid w:val="00C15404"/>
    <w:rsid w:val="00C155E9"/>
    <w:rsid w:val="00C15A60"/>
    <w:rsid w:val="00C15C44"/>
    <w:rsid w:val="00C15DA5"/>
    <w:rsid w:val="00C161F0"/>
    <w:rsid w:val="00C16288"/>
    <w:rsid w:val="00C164F4"/>
    <w:rsid w:val="00C16DBE"/>
    <w:rsid w:val="00C16F69"/>
    <w:rsid w:val="00C171CF"/>
    <w:rsid w:val="00C17207"/>
    <w:rsid w:val="00C17582"/>
    <w:rsid w:val="00C17763"/>
    <w:rsid w:val="00C17A8B"/>
    <w:rsid w:val="00C17AC3"/>
    <w:rsid w:val="00C17B8F"/>
    <w:rsid w:val="00C2016C"/>
    <w:rsid w:val="00C207C2"/>
    <w:rsid w:val="00C2099B"/>
    <w:rsid w:val="00C20EBA"/>
    <w:rsid w:val="00C20F67"/>
    <w:rsid w:val="00C210C9"/>
    <w:rsid w:val="00C21336"/>
    <w:rsid w:val="00C21471"/>
    <w:rsid w:val="00C218B3"/>
    <w:rsid w:val="00C2192E"/>
    <w:rsid w:val="00C21AFF"/>
    <w:rsid w:val="00C21B5A"/>
    <w:rsid w:val="00C2209E"/>
    <w:rsid w:val="00C2255F"/>
    <w:rsid w:val="00C2282D"/>
    <w:rsid w:val="00C2292E"/>
    <w:rsid w:val="00C22BF3"/>
    <w:rsid w:val="00C22CB1"/>
    <w:rsid w:val="00C22CB8"/>
    <w:rsid w:val="00C22EF7"/>
    <w:rsid w:val="00C23632"/>
    <w:rsid w:val="00C2381C"/>
    <w:rsid w:val="00C23B31"/>
    <w:rsid w:val="00C240C3"/>
    <w:rsid w:val="00C241EF"/>
    <w:rsid w:val="00C2464C"/>
    <w:rsid w:val="00C2474E"/>
    <w:rsid w:val="00C24814"/>
    <w:rsid w:val="00C249A5"/>
    <w:rsid w:val="00C24C8C"/>
    <w:rsid w:val="00C2500F"/>
    <w:rsid w:val="00C2538F"/>
    <w:rsid w:val="00C2590A"/>
    <w:rsid w:val="00C25B5B"/>
    <w:rsid w:val="00C25DF3"/>
    <w:rsid w:val="00C26025"/>
    <w:rsid w:val="00C260CD"/>
    <w:rsid w:val="00C2634C"/>
    <w:rsid w:val="00C2644C"/>
    <w:rsid w:val="00C2675F"/>
    <w:rsid w:val="00C26851"/>
    <w:rsid w:val="00C26A5C"/>
    <w:rsid w:val="00C26AD0"/>
    <w:rsid w:val="00C26C84"/>
    <w:rsid w:val="00C271F3"/>
    <w:rsid w:val="00C275C3"/>
    <w:rsid w:val="00C27B19"/>
    <w:rsid w:val="00C27D8E"/>
    <w:rsid w:val="00C3020B"/>
    <w:rsid w:val="00C30389"/>
    <w:rsid w:val="00C3059C"/>
    <w:rsid w:val="00C3072D"/>
    <w:rsid w:val="00C308EF"/>
    <w:rsid w:val="00C30BB6"/>
    <w:rsid w:val="00C30F78"/>
    <w:rsid w:val="00C310B7"/>
    <w:rsid w:val="00C310F6"/>
    <w:rsid w:val="00C314F4"/>
    <w:rsid w:val="00C31CB0"/>
    <w:rsid w:val="00C31D97"/>
    <w:rsid w:val="00C321AB"/>
    <w:rsid w:val="00C323FF"/>
    <w:rsid w:val="00C324B8"/>
    <w:rsid w:val="00C3257D"/>
    <w:rsid w:val="00C32791"/>
    <w:rsid w:val="00C327F1"/>
    <w:rsid w:val="00C328B8"/>
    <w:rsid w:val="00C328CE"/>
    <w:rsid w:val="00C32A51"/>
    <w:rsid w:val="00C32BE3"/>
    <w:rsid w:val="00C32CDD"/>
    <w:rsid w:val="00C32D1D"/>
    <w:rsid w:val="00C32D56"/>
    <w:rsid w:val="00C32DE6"/>
    <w:rsid w:val="00C330AA"/>
    <w:rsid w:val="00C3312E"/>
    <w:rsid w:val="00C335FB"/>
    <w:rsid w:val="00C3361A"/>
    <w:rsid w:val="00C33A0F"/>
    <w:rsid w:val="00C33BA6"/>
    <w:rsid w:val="00C3403B"/>
    <w:rsid w:val="00C34120"/>
    <w:rsid w:val="00C34266"/>
    <w:rsid w:val="00C34423"/>
    <w:rsid w:val="00C34657"/>
    <w:rsid w:val="00C34BEA"/>
    <w:rsid w:val="00C3520C"/>
    <w:rsid w:val="00C35F74"/>
    <w:rsid w:val="00C36142"/>
    <w:rsid w:val="00C36193"/>
    <w:rsid w:val="00C36BEF"/>
    <w:rsid w:val="00C36FC0"/>
    <w:rsid w:val="00C3717F"/>
    <w:rsid w:val="00C373DD"/>
    <w:rsid w:val="00C374F9"/>
    <w:rsid w:val="00C377A7"/>
    <w:rsid w:val="00C37A0A"/>
    <w:rsid w:val="00C37BC1"/>
    <w:rsid w:val="00C37BE6"/>
    <w:rsid w:val="00C40548"/>
    <w:rsid w:val="00C40A3D"/>
    <w:rsid w:val="00C4134E"/>
    <w:rsid w:val="00C41749"/>
    <w:rsid w:val="00C41A12"/>
    <w:rsid w:val="00C41CB8"/>
    <w:rsid w:val="00C4208B"/>
    <w:rsid w:val="00C426DA"/>
    <w:rsid w:val="00C43073"/>
    <w:rsid w:val="00C4317E"/>
    <w:rsid w:val="00C43432"/>
    <w:rsid w:val="00C4410C"/>
    <w:rsid w:val="00C44A52"/>
    <w:rsid w:val="00C44CC0"/>
    <w:rsid w:val="00C450C6"/>
    <w:rsid w:val="00C451BF"/>
    <w:rsid w:val="00C45368"/>
    <w:rsid w:val="00C456EC"/>
    <w:rsid w:val="00C45BC3"/>
    <w:rsid w:val="00C45E83"/>
    <w:rsid w:val="00C4622F"/>
    <w:rsid w:val="00C465A6"/>
    <w:rsid w:val="00C467E3"/>
    <w:rsid w:val="00C46A0B"/>
    <w:rsid w:val="00C46B9F"/>
    <w:rsid w:val="00C470CB"/>
    <w:rsid w:val="00C4726A"/>
    <w:rsid w:val="00C47CCF"/>
    <w:rsid w:val="00C5022E"/>
    <w:rsid w:val="00C509A1"/>
    <w:rsid w:val="00C50A58"/>
    <w:rsid w:val="00C50ADE"/>
    <w:rsid w:val="00C50C7A"/>
    <w:rsid w:val="00C51171"/>
    <w:rsid w:val="00C51D4B"/>
    <w:rsid w:val="00C51DDC"/>
    <w:rsid w:val="00C51E80"/>
    <w:rsid w:val="00C52898"/>
    <w:rsid w:val="00C530B5"/>
    <w:rsid w:val="00C53136"/>
    <w:rsid w:val="00C531C1"/>
    <w:rsid w:val="00C53218"/>
    <w:rsid w:val="00C53482"/>
    <w:rsid w:val="00C53674"/>
    <w:rsid w:val="00C537DC"/>
    <w:rsid w:val="00C53ED6"/>
    <w:rsid w:val="00C5404E"/>
    <w:rsid w:val="00C54243"/>
    <w:rsid w:val="00C543BD"/>
    <w:rsid w:val="00C54447"/>
    <w:rsid w:val="00C5451C"/>
    <w:rsid w:val="00C5496C"/>
    <w:rsid w:val="00C54BCC"/>
    <w:rsid w:val="00C54C33"/>
    <w:rsid w:val="00C54E8F"/>
    <w:rsid w:val="00C54FD8"/>
    <w:rsid w:val="00C558E0"/>
    <w:rsid w:val="00C55C08"/>
    <w:rsid w:val="00C55C18"/>
    <w:rsid w:val="00C560F4"/>
    <w:rsid w:val="00C56494"/>
    <w:rsid w:val="00C56B3D"/>
    <w:rsid w:val="00C56C07"/>
    <w:rsid w:val="00C56C2F"/>
    <w:rsid w:val="00C570AF"/>
    <w:rsid w:val="00C57160"/>
    <w:rsid w:val="00C577C1"/>
    <w:rsid w:val="00C60422"/>
    <w:rsid w:val="00C60605"/>
    <w:rsid w:val="00C60885"/>
    <w:rsid w:val="00C608BA"/>
    <w:rsid w:val="00C60BE0"/>
    <w:rsid w:val="00C60E6A"/>
    <w:rsid w:val="00C60ED0"/>
    <w:rsid w:val="00C60FA8"/>
    <w:rsid w:val="00C61062"/>
    <w:rsid w:val="00C61200"/>
    <w:rsid w:val="00C6128F"/>
    <w:rsid w:val="00C61436"/>
    <w:rsid w:val="00C61802"/>
    <w:rsid w:val="00C61897"/>
    <w:rsid w:val="00C61F24"/>
    <w:rsid w:val="00C62105"/>
    <w:rsid w:val="00C6233A"/>
    <w:rsid w:val="00C6276C"/>
    <w:rsid w:val="00C62DE6"/>
    <w:rsid w:val="00C63007"/>
    <w:rsid w:val="00C6320F"/>
    <w:rsid w:val="00C6323B"/>
    <w:rsid w:val="00C6330F"/>
    <w:rsid w:val="00C6335F"/>
    <w:rsid w:val="00C63E9A"/>
    <w:rsid w:val="00C641A1"/>
    <w:rsid w:val="00C64335"/>
    <w:rsid w:val="00C6464E"/>
    <w:rsid w:val="00C64689"/>
    <w:rsid w:val="00C64769"/>
    <w:rsid w:val="00C64902"/>
    <w:rsid w:val="00C64978"/>
    <w:rsid w:val="00C64C69"/>
    <w:rsid w:val="00C64EDF"/>
    <w:rsid w:val="00C65EFF"/>
    <w:rsid w:val="00C6622F"/>
    <w:rsid w:val="00C66F0C"/>
    <w:rsid w:val="00C6720E"/>
    <w:rsid w:val="00C67659"/>
    <w:rsid w:val="00C677AC"/>
    <w:rsid w:val="00C70150"/>
    <w:rsid w:val="00C70564"/>
    <w:rsid w:val="00C705BF"/>
    <w:rsid w:val="00C70775"/>
    <w:rsid w:val="00C707D9"/>
    <w:rsid w:val="00C70C23"/>
    <w:rsid w:val="00C70C88"/>
    <w:rsid w:val="00C70E43"/>
    <w:rsid w:val="00C70E46"/>
    <w:rsid w:val="00C70EBD"/>
    <w:rsid w:val="00C70EE5"/>
    <w:rsid w:val="00C7105C"/>
    <w:rsid w:val="00C71338"/>
    <w:rsid w:val="00C7133F"/>
    <w:rsid w:val="00C71577"/>
    <w:rsid w:val="00C71583"/>
    <w:rsid w:val="00C71942"/>
    <w:rsid w:val="00C7218E"/>
    <w:rsid w:val="00C72273"/>
    <w:rsid w:val="00C729D1"/>
    <w:rsid w:val="00C72C71"/>
    <w:rsid w:val="00C72EDB"/>
    <w:rsid w:val="00C72F7C"/>
    <w:rsid w:val="00C733FA"/>
    <w:rsid w:val="00C7341B"/>
    <w:rsid w:val="00C736AB"/>
    <w:rsid w:val="00C73B55"/>
    <w:rsid w:val="00C73D0B"/>
    <w:rsid w:val="00C73DE5"/>
    <w:rsid w:val="00C73F03"/>
    <w:rsid w:val="00C741E9"/>
    <w:rsid w:val="00C74476"/>
    <w:rsid w:val="00C74584"/>
    <w:rsid w:val="00C7458D"/>
    <w:rsid w:val="00C7525A"/>
    <w:rsid w:val="00C75334"/>
    <w:rsid w:val="00C7550A"/>
    <w:rsid w:val="00C75619"/>
    <w:rsid w:val="00C75B15"/>
    <w:rsid w:val="00C75EEB"/>
    <w:rsid w:val="00C75F8F"/>
    <w:rsid w:val="00C76294"/>
    <w:rsid w:val="00C76298"/>
    <w:rsid w:val="00C76369"/>
    <w:rsid w:val="00C764E1"/>
    <w:rsid w:val="00C7661F"/>
    <w:rsid w:val="00C76E11"/>
    <w:rsid w:val="00C76EB2"/>
    <w:rsid w:val="00C76EC5"/>
    <w:rsid w:val="00C772AE"/>
    <w:rsid w:val="00C803CF"/>
    <w:rsid w:val="00C811DE"/>
    <w:rsid w:val="00C81708"/>
    <w:rsid w:val="00C818FC"/>
    <w:rsid w:val="00C8212E"/>
    <w:rsid w:val="00C829B4"/>
    <w:rsid w:val="00C82AA3"/>
    <w:rsid w:val="00C82F8D"/>
    <w:rsid w:val="00C830DD"/>
    <w:rsid w:val="00C831ED"/>
    <w:rsid w:val="00C833CB"/>
    <w:rsid w:val="00C83A2A"/>
    <w:rsid w:val="00C83B9E"/>
    <w:rsid w:val="00C83BEB"/>
    <w:rsid w:val="00C8412D"/>
    <w:rsid w:val="00C844DD"/>
    <w:rsid w:val="00C84651"/>
    <w:rsid w:val="00C84EAE"/>
    <w:rsid w:val="00C85280"/>
    <w:rsid w:val="00C852F0"/>
    <w:rsid w:val="00C853F0"/>
    <w:rsid w:val="00C8556C"/>
    <w:rsid w:val="00C85677"/>
    <w:rsid w:val="00C857EB"/>
    <w:rsid w:val="00C85DED"/>
    <w:rsid w:val="00C85FF0"/>
    <w:rsid w:val="00C8615E"/>
    <w:rsid w:val="00C86647"/>
    <w:rsid w:val="00C86CE1"/>
    <w:rsid w:val="00C87194"/>
    <w:rsid w:val="00C8784C"/>
    <w:rsid w:val="00C87ABD"/>
    <w:rsid w:val="00C87C58"/>
    <w:rsid w:val="00C87E57"/>
    <w:rsid w:val="00C87FEB"/>
    <w:rsid w:val="00C9018C"/>
    <w:rsid w:val="00C907B7"/>
    <w:rsid w:val="00C90B26"/>
    <w:rsid w:val="00C90BA6"/>
    <w:rsid w:val="00C90DD1"/>
    <w:rsid w:val="00C91184"/>
    <w:rsid w:val="00C9125F"/>
    <w:rsid w:val="00C9167C"/>
    <w:rsid w:val="00C91E58"/>
    <w:rsid w:val="00C923BC"/>
    <w:rsid w:val="00C92733"/>
    <w:rsid w:val="00C92BAA"/>
    <w:rsid w:val="00C92C5A"/>
    <w:rsid w:val="00C92E16"/>
    <w:rsid w:val="00C92E73"/>
    <w:rsid w:val="00C933A9"/>
    <w:rsid w:val="00C938F8"/>
    <w:rsid w:val="00C93A2D"/>
    <w:rsid w:val="00C93C6B"/>
    <w:rsid w:val="00C93CEF"/>
    <w:rsid w:val="00C93F57"/>
    <w:rsid w:val="00C94274"/>
    <w:rsid w:val="00C94296"/>
    <w:rsid w:val="00C944E1"/>
    <w:rsid w:val="00C948E6"/>
    <w:rsid w:val="00C95283"/>
    <w:rsid w:val="00C954F4"/>
    <w:rsid w:val="00C9572B"/>
    <w:rsid w:val="00C959F3"/>
    <w:rsid w:val="00C95A05"/>
    <w:rsid w:val="00C95A60"/>
    <w:rsid w:val="00C95E40"/>
    <w:rsid w:val="00C9626E"/>
    <w:rsid w:val="00C9642D"/>
    <w:rsid w:val="00C96922"/>
    <w:rsid w:val="00C96C8E"/>
    <w:rsid w:val="00C97543"/>
    <w:rsid w:val="00C975A0"/>
    <w:rsid w:val="00C97698"/>
    <w:rsid w:val="00C977DD"/>
    <w:rsid w:val="00C9796E"/>
    <w:rsid w:val="00C97B76"/>
    <w:rsid w:val="00C97C0C"/>
    <w:rsid w:val="00CA0A79"/>
    <w:rsid w:val="00CA14C4"/>
    <w:rsid w:val="00CA16E5"/>
    <w:rsid w:val="00CA194C"/>
    <w:rsid w:val="00CA1A84"/>
    <w:rsid w:val="00CA1ABA"/>
    <w:rsid w:val="00CA1CE0"/>
    <w:rsid w:val="00CA20D9"/>
    <w:rsid w:val="00CA2262"/>
    <w:rsid w:val="00CA23E8"/>
    <w:rsid w:val="00CA28DE"/>
    <w:rsid w:val="00CA2A7B"/>
    <w:rsid w:val="00CA320A"/>
    <w:rsid w:val="00CA3281"/>
    <w:rsid w:val="00CA358A"/>
    <w:rsid w:val="00CA3761"/>
    <w:rsid w:val="00CA3902"/>
    <w:rsid w:val="00CA4054"/>
    <w:rsid w:val="00CA416D"/>
    <w:rsid w:val="00CA4D8A"/>
    <w:rsid w:val="00CA51B0"/>
    <w:rsid w:val="00CA528D"/>
    <w:rsid w:val="00CA5453"/>
    <w:rsid w:val="00CA550B"/>
    <w:rsid w:val="00CA56A7"/>
    <w:rsid w:val="00CA56D8"/>
    <w:rsid w:val="00CA5B62"/>
    <w:rsid w:val="00CA5BEB"/>
    <w:rsid w:val="00CA5BFC"/>
    <w:rsid w:val="00CA6000"/>
    <w:rsid w:val="00CA6032"/>
    <w:rsid w:val="00CA61C8"/>
    <w:rsid w:val="00CA650A"/>
    <w:rsid w:val="00CA67B4"/>
    <w:rsid w:val="00CA6BA8"/>
    <w:rsid w:val="00CA6CB9"/>
    <w:rsid w:val="00CA6D22"/>
    <w:rsid w:val="00CA6D5C"/>
    <w:rsid w:val="00CA6EAF"/>
    <w:rsid w:val="00CA6F13"/>
    <w:rsid w:val="00CA74B1"/>
    <w:rsid w:val="00CA79ED"/>
    <w:rsid w:val="00CA7E4A"/>
    <w:rsid w:val="00CB015B"/>
    <w:rsid w:val="00CB01A5"/>
    <w:rsid w:val="00CB04D4"/>
    <w:rsid w:val="00CB050E"/>
    <w:rsid w:val="00CB058A"/>
    <w:rsid w:val="00CB0706"/>
    <w:rsid w:val="00CB0B9A"/>
    <w:rsid w:val="00CB0C33"/>
    <w:rsid w:val="00CB0C8D"/>
    <w:rsid w:val="00CB0C8F"/>
    <w:rsid w:val="00CB0D18"/>
    <w:rsid w:val="00CB10EF"/>
    <w:rsid w:val="00CB1BAD"/>
    <w:rsid w:val="00CB1CCC"/>
    <w:rsid w:val="00CB287A"/>
    <w:rsid w:val="00CB2883"/>
    <w:rsid w:val="00CB2C53"/>
    <w:rsid w:val="00CB303D"/>
    <w:rsid w:val="00CB303E"/>
    <w:rsid w:val="00CB449D"/>
    <w:rsid w:val="00CB4C6B"/>
    <w:rsid w:val="00CB5151"/>
    <w:rsid w:val="00CB546F"/>
    <w:rsid w:val="00CB5769"/>
    <w:rsid w:val="00CB57C7"/>
    <w:rsid w:val="00CB59B8"/>
    <w:rsid w:val="00CB5C2E"/>
    <w:rsid w:val="00CB5CD7"/>
    <w:rsid w:val="00CB5EA2"/>
    <w:rsid w:val="00CB6056"/>
    <w:rsid w:val="00CB62BD"/>
    <w:rsid w:val="00CB6333"/>
    <w:rsid w:val="00CB65EE"/>
    <w:rsid w:val="00CB674E"/>
    <w:rsid w:val="00CB6902"/>
    <w:rsid w:val="00CB6D4A"/>
    <w:rsid w:val="00CB6ECD"/>
    <w:rsid w:val="00CB7790"/>
    <w:rsid w:val="00CB7804"/>
    <w:rsid w:val="00CB790B"/>
    <w:rsid w:val="00CB7FF6"/>
    <w:rsid w:val="00CC0217"/>
    <w:rsid w:val="00CC09CC"/>
    <w:rsid w:val="00CC0C4F"/>
    <w:rsid w:val="00CC0CA6"/>
    <w:rsid w:val="00CC12A7"/>
    <w:rsid w:val="00CC142B"/>
    <w:rsid w:val="00CC1449"/>
    <w:rsid w:val="00CC1882"/>
    <w:rsid w:val="00CC18B0"/>
    <w:rsid w:val="00CC2372"/>
    <w:rsid w:val="00CC28D4"/>
    <w:rsid w:val="00CC2D02"/>
    <w:rsid w:val="00CC2E12"/>
    <w:rsid w:val="00CC30B9"/>
    <w:rsid w:val="00CC3204"/>
    <w:rsid w:val="00CC332A"/>
    <w:rsid w:val="00CC34AE"/>
    <w:rsid w:val="00CC34C5"/>
    <w:rsid w:val="00CC3568"/>
    <w:rsid w:val="00CC37F6"/>
    <w:rsid w:val="00CC3C9C"/>
    <w:rsid w:val="00CC4549"/>
    <w:rsid w:val="00CC4782"/>
    <w:rsid w:val="00CC4971"/>
    <w:rsid w:val="00CC49F5"/>
    <w:rsid w:val="00CC4C04"/>
    <w:rsid w:val="00CC4D23"/>
    <w:rsid w:val="00CC5246"/>
    <w:rsid w:val="00CC5268"/>
    <w:rsid w:val="00CC572E"/>
    <w:rsid w:val="00CC576E"/>
    <w:rsid w:val="00CC59F4"/>
    <w:rsid w:val="00CC6082"/>
    <w:rsid w:val="00CC60F0"/>
    <w:rsid w:val="00CC6865"/>
    <w:rsid w:val="00CC6B7A"/>
    <w:rsid w:val="00CC6FAB"/>
    <w:rsid w:val="00CC6FC0"/>
    <w:rsid w:val="00CC70B3"/>
    <w:rsid w:val="00CC70E1"/>
    <w:rsid w:val="00CC796C"/>
    <w:rsid w:val="00CC79EF"/>
    <w:rsid w:val="00CC7B4E"/>
    <w:rsid w:val="00CC7BED"/>
    <w:rsid w:val="00CC7C9A"/>
    <w:rsid w:val="00CC7F92"/>
    <w:rsid w:val="00CD0795"/>
    <w:rsid w:val="00CD089A"/>
    <w:rsid w:val="00CD0AE0"/>
    <w:rsid w:val="00CD0B4D"/>
    <w:rsid w:val="00CD0F6F"/>
    <w:rsid w:val="00CD12BD"/>
    <w:rsid w:val="00CD1452"/>
    <w:rsid w:val="00CD1883"/>
    <w:rsid w:val="00CD1919"/>
    <w:rsid w:val="00CD191C"/>
    <w:rsid w:val="00CD1D28"/>
    <w:rsid w:val="00CD1D8A"/>
    <w:rsid w:val="00CD1FDD"/>
    <w:rsid w:val="00CD22AE"/>
    <w:rsid w:val="00CD234C"/>
    <w:rsid w:val="00CD2600"/>
    <w:rsid w:val="00CD2AE6"/>
    <w:rsid w:val="00CD2B75"/>
    <w:rsid w:val="00CD2BD7"/>
    <w:rsid w:val="00CD34EE"/>
    <w:rsid w:val="00CD3609"/>
    <w:rsid w:val="00CD384B"/>
    <w:rsid w:val="00CD3B86"/>
    <w:rsid w:val="00CD3DF1"/>
    <w:rsid w:val="00CD4480"/>
    <w:rsid w:val="00CD4529"/>
    <w:rsid w:val="00CD48E5"/>
    <w:rsid w:val="00CD4C2F"/>
    <w:rsid w:val="00CD4CA7"/>
    <w:rsid w:val="00CD5243"/>
    <w:rsid w:val="00CD532A"/>
    <w:rsid w:val="00CD54C8"/>
    <w:rsid w:val="00CD56FF"/>
    <w:rsid w:val="00CD582E"/>
    <w:rsid w:val="00CD58A6"/>
    <w:rsid w:val="00CD591E"/>
    <w:rsid w:val="00CD5CAB"/>
    <w:rsid w:val="00CD602E"/>
    <w:rsid w:val="00CD62A9"/>
    <w:rsid w:val="00CD637B"/>
    <w:rsid w:val="00CD63B9"/>
    <w:rsid w:val="00CD6AE1"/>
    <w:rsid w:val="00CD6B43"/>
    <w:rsid w:val="00CD74F2"/>
    <w:rsid w:val="00CD760A"/>
    <w:rsid w:val="00CD7618"/>
    <w:rsid w:val="00CD777E"/>
    <w:rsid w:val="00CD7A0F"/>
    <w:rsid w:val="00CD7BED"/>
    <w:rsid w:val="00CE0536"/>
    <w:rsid w:val="00CE06A5"/>
    <w:rsid w:val="00CE0752"/>
    <w:rsid w:val="00CE0BBE"/>
    <w:rsid w:val="00CE0E1D"/>
    <w:rsid w:val="00CE1016"/>
    <w:rsid w:val="00CE142A"/>
    <w:rsid w:val="00CE1A78"/>
    <w:rsid w:val="00CE1BC8"/>
    <w:rsid w:val="00CE1E42"/>
    <w:rsid w:val="00CE1F7D"/>
    <w:rsid w:val="00CE1FF0"/>
    <w:rsid w:val="00CE2073"/>
    <w:rsid w:val="00CE2195"/>
    <w:rsid w:val="00CE2BE8"/>
    <w:rsid w:val="00CE3FA2"/>
    <w:rsid w:val="00CE4227"/>
    <w:rsid w:val="00CE44BB"/>
    <w:rsid w:val="00CE49FF"/>
    <w:rsid w:val="00CE4D3E"/>
    <w:rsid w:val="00CE5112"/>
    <w:rsid w:val="00CE56D0"/>
    <w:rsid w:val="00CE58D5"/>
    <w:rsid w:val="00CE5919"/>
    <w:rsid w:val="00CE5A02"/>
    <w:rsid w:val="00CE5F86"/>
    <w:rsid w:val="00CE6186"/>
    <w:rsid w:val="00CE656D"/>
    <w:rsid w:val="00CE7188"/>
    <w:rsid w:val="00CE7C0A"/>
    <w:rsid w:val="00CE7D71"/>
    <w:rsid w:val="00CE7E76"/>
    <w:rsid w:val="00CE7E80"/>
    <w:rsid w:val="00CF01C1"/>
    <w:rsid w:val="00CF024B"/>
    <w:rsid w:val="00CF0306"/>
    <w:rsid w:val="00CF04FF"/>
    <w:rsid w:val="00CF0610"/>
    <w:rsid w:val="00CF0CEC"/>
    <w:rsid w:val="00CF11EE"/>
    <w:rsid w:val="00CF1323"/>
    <w:rsid w:val="00CF174E"/>
    <w:rsid w:val="00CF1876"/>
    <w:rsid w:val="00CF220D"/>
    <w:rsid w:val="00CF22EC"/>
    <w:rsid w:val="00CF27FD"/>
    <w:rsid w:val="00CF29AE"/>
    <w:rsid w:val="00CF2A59"/>
    <w:rsid w:val="00CF2A8A"/>
    <w:rsid w:val="00CF324D"/>
    <w:rsid w:val="00CF32D1"/>
    <w:rsid w:val="00CF3320"/>
    <w:rsid w:val="00CF3461"/>
    <w:rsid w:val="00CF3954"/>
    <w:rsid w:val="00CF3ACE"/>
    <w:rsid w:val="00CF3F21"/>
    <w:rsid w:val="00CF4174"/>
    <w:rsid w:val="00CF4457"/>
    <w:rsid w:val="00CF4489"/>
    <w:rsid w:val="00CF4B67"/>
    <w:rsid w:val="00CF59AE"/>
    <w:rsid w:val="00CF5B07"/>
    <w:rsid w:val="00CF5C68"/>
    <w:rsid w:val="00CF5DAB"/>
    <w:rsid w:val="00CF600A"/>
    <w:rsid w:val="00CF6052"/>
    <w:rsid w:val="00CF61AF"/>
    <w:rsid w:val="00CF620F"/>
    <w:rsid w:val="00CF63FB"/>
    <w:rsid w:val="00CF6409"/>
    <w:rsid w:val="00CF6579"/>
    <w:rsid w:val="00CF6616"/>
    <w:rsid w:val="00CF6A2C"/>
    <w:rsid w:val="00CF6C82"/>
    <w:rsid w:val="00CF6D5C"/>
    <w:rsid w:val="00CF74F4"/>
    <w:rsid w:val="00CF75BD"/>
    <w:rsid w:val="00CF76A6"/>
    <w:rsid w:val="00CF76E4"/>
    <w:rsid w:val="00CF7BC5"/>
    <w:rsid w:val="00D0085F"/>
    <w:rsid w:val="00D00952"/>
    <w:rsid w:val="00D00B33"/>
    <w:rsid w:val="00D00D5E"/>
    <w:rsid w:val="00D01134"/>
    <w:rsid w:val="00D01275"/>
    <w:rsid w:val="00D017C3"/>
    <w:rsid w:val="00D01BE4"/>
    <w:rsid w:val="00D01D40"/>
    <w:rsid w:val="00D027E0"/>
    <w:rsid w:val="00D02D4E"/>
    <w:rsid w:val="00D031AD"/>
    <w:rsid w:val="00D03BDB"/>
    <w:rsid w:val="00D0411B"/>
    <w:rsid w:val="00D0451D"/>
    <w:rsid w:val="00D05340"/>
    <w:rsid w:val="00D0535D"/>
    <w:rsid w:val="00D05688"/>
    <w:rsid w:val="00D05765"/>
    <w:rsid w:val="00D0588A"/>
    <w:rsid w:val="00D064ED"/>
    <w:rsid w:val="00D06D43"/>
    <w:rsid w:val="00D06EA8"/>
    <w:rsid w:val="00D0717B"/>
    <w:rsid w:val="00D07182"/>
    <w:rsid w:val="00D073CF"/>
    <w:rsid w:val="00D102AB"/>
    <w:rsid w:val="00D10407"/>
    <w:rsid w:val="00D10416"/>
    <w:rsid w:val="00D10A4C"/>
    <w:rsid w:val="00D11111"/>
    <w:rsid w:val="00D11192"/>
    <w:rsid w:val="00D1123B"/>
    <w:rsid w:val="00D115C7"/>
    <w:rsid w:val="00D118B5"/>
    <w:rsid w:val="00D118D5"/>
    <w:rsid w:val="00D1192F"/>
    <w:rsid w:val="00D121EF"/>
    <w:rsid w:val="00D122B4"/>
    <w:rsid w:val="00D12508"/>
    <w:rsid w:val="00D12599"/>
    <w:rsid w:val="00D1269C"/>
    <w:rsid w:val="00D1302E"/>
    <w:rsid w:val="00D13266"/>
    <w:rsid w:val="00D1338D"/>
    <w:rsid w:val="00D133F7"/>
    <w:rsid w:val="00D14148"/>
    <w:rsid w:val="00D1477E"/>
    <w:rsid w:val="00D148BB"/>
    <w:rsid w:val="00D14B18"/>
    <w:rsid w:val="00D150B4"/>
    <w:rsid w:val="00D15419"/>
    <w:rsid w:val="00D15489"/>
    <w:rsid w:val="00D1561E"/>
    <w:rsid w:val="00D15648"/>
    <w:rsid w:val="00D162D4"/>
    <w:rsid w:val="00D16693"/>
    <w:rsid w:val="00D16A89"/>
    <w:rsid w:val="00D16B7E"/>
    <w:rsid w:val="00D16CC6"/>
    <w:rsid w:val="00D16D4D"/>
    <w:rsid w:val="00D1724F"/>
    <w:rsid w:val="00D1781D"/>
    <w:rsid w:val="00D178C6"/>
    <w:rsid w:val="00D17EE3"/>
    <w:rsid w:val="00D17F53"/>
    <w:rsid w:val="00D202B0"/>
    <w:rsid w:val="00D2037C"/>
    <w:rsid w:val="00D203CE"/>
    <w:rsid w:val="00D206B4"/>
    <w:rsid w:val="00D20C5A"/>
    <w:rsid w:val="00D20EF4"/>
    <w:rsid w:val="00D20F13"/>
    <w:rsid w:val="00D21233"/>
    <w:rsid w:val="00D21746"/>
    <w:rsid w:val="00D21A81"/>
    <w:rsid w:val="00D21B05"/>
    <w:rsid w:val="00D21BC8"/>
    <w:rsid w:val="00D21D7B"/>
    <w:rsid w:val="00D22167"/>
    <w:rsid w:val="00D221AA"/>
    <w:rsid w:val="00D2228B"/>
    <w:rsid w:val="00D222FE"/>
    <w:rsid w:val="00D22447"/>
    <w:rsid w:val="00D22492"/>
    <w:rsid w:val="00D2266A"/>
    <w:rsid w:val="00D22875"/>
    <w:rsid w:val="00D22ADB"/>
    <w:rsid w:val="00D22B30"/>
    <w:rsid w:val="00D22BAB"/>
    <w:rsid w:val="00D23260"/>
    <w:rsid w:val="00D232A0"/>
    <w:rsid w:val="00D232E5"/>
    <w:rsid w:val="00D23494"/>
    <w:rsid w:val="00D23882"/>
    <w:rsid w:val="00D2388F"/>
    <w:rsid w:val="00D242A2"/>
    <w:rsid w:val="00D24351"/>
    <w:rsid w:val="00D245AA"/>
    <w:rsid w:val="00D248E3"/>
    <w:rsid w:val="00D24B59"/>
    <w:rsid w:val="00D24C03"/>
    <w:rsid w:val="00D24E9F"/>
    <w:rsid w:val="00D25097"/>
    <w:rsid w:val="00D2512E"/>
    <w:rsid w:val="00D2561B"/>
    <w:rsid w:val="00D256E5"/>
    <w:rsid w:val="00D25729"/>
    <w:rsid w:val="00D259A5"/>
    <w:rsid w:val="00D25CE7"/>
    <w:rsid w:val="00D25D81"/>
    <w:rsid w:val="00D25DDA"/>
    <w:rsid w:val="00D26035"/>
    <w:rsid w:val="00D26151"/>
    <w:rsid w:val="00D2623A"/>
    <w:rsid w:val="00D26264"/>
    <w:rsid w:val="00D26549"/>
    <w:rsid w:val="00D2669F"/>
    <w:rsid w:val="00D269EA"/>
    <w:rsid w:val="00D26C8B"/>
    <w:rsid w:val="00D27075"/>
    <w:rsid w:val="00D27645"/>
    <w:rsid w:val="00D27770"/>
    <w:rsid w:val="00D27D0D"/>
    <w:rsid w:val="00D3009B"/>
    <w:rsid w:val="00D301A2"/>
    <w:rsid w:val="00D3029D"/>
    <w:rsid w:val="00D303DD"/>
    <w:rsid w:val="00D30748"/>
    <w:rsid w:val="00D30B8C"/>
    <w:rsid w:val="00D30EA8"/>
    <w:rsid w:val="00D31224"/>
    <w:rsid w:val="00D3179C"/>
    <w:rsid w:val="00D31D7D"/>
    <w:rsid w:val="00D31F25"/>
    <w:rsid w:val="00D31F37"/>
    <w:rsid w:val="00D322D5"/>
    <w:rsid w:val="00D32334"/>
    <w:rsid w:val="00D328FC"/>
    <w:rsid w:val="00D329FB"/>
    <w:rsid w:val="00D32B1A"/>
    <w:rsid w:val="00D32CF8"/>
    <w:rsid w:val="00D32E4A"/>
    <w:rsid w:val="00D32F31"/>
    <w:rsid w:val="00D3317B"/>
    <w:rsid w:val="00D3317C"/>
    <w:rsid w:val="00D33367"/>
    <w:rsid w:val="00D337FE"/>
    <w:rsid w:val="00D3391C"/>
    <w:rsid w:val="00D33EAC"/>
    <w:rsid w:val="00D33FB9"/>
    <w:rsid w:val="00D3402B"/>
    <w:rsid w:val="00D3410F"/>
    <w:rsid w:val="00D347E5"/>
    <w:rsid w:val="00D34817"/>
    <w:rsid w:val="00D3490E"/>
    <w:rsid w:val="00D34C48"/>
    <w:rsid w:val="00D34DD4"/>
    <w:rsid w:val="00D34EF2"/>
    <w:rsid w:val="00D3530F"/>
    <w:rsid w:val="00D35336"/>
    <w:rsid w:val="00D359C3"/>
    <w:rsid w:val="00D36683"/>
    <w:rsid w:val="00D36BA4"/>
    <w:rsid w:val="00D372E1"/>
    <w:rsid w:val="00D377EF"/>
    <w:rsid w:val="00D37A21"/>
    <w:rsid w:val="00D400C1"/>
    <w:rsid w:val="00D400D8"/>
    <w:rsid w:val="00D40108"/>
    <w:rsid w:val="00D40BCF"/>
    <w:rsid w:val="00D40DEA"/>
    <w:rsid w:val="00D40F88"/>
    <w:rsid w:val="00D4101C"/>
    <w:rsid w:val="00D41451"/>
    <w:rsid w:val="00D416C2"/>
    <w:rsid w:val="00D41885"/>
    <w:rsid w:val="00D42201"/>
    <w:rsid w:val="00D4269D"/>
    <w:rsid w:val="00D42925"/>
    <w:rsid w:val="00D42AC2"/>
    <w:rsid w:val="00D43128"/>
    <w:rsid w:val="00D43414"/>
    <w:rsid w:val="00D434DE"/>
    <w:rsid w:val="00D437D8"/>
    <w:rsid w:val="00D43C0C"/>
    <w:rsid w:val="00D43D70"/>
    <w:rsid w:val="00D43F49"/>
    <w:rsid w:val="00D4408C"/>
    <w:rsid w:val="00D440B7"/>
    <w:rsid w:val="00D4471F"/>
    <w:rsid w:val="00D44F71"/>
    <w:rsid w:val="00D451D5"/>
    <w:rsid w:val="00D4561F"/>
    <w:rsid w:val="00D45A69"/>
    <w:rsid w:val="00D45AD3"/>
    <w:rsid w:val="00D45BAA"/>
    <w:rsid w:val="00D46482"/>
    <w:rsid w:val="00D465C7"/>
    <w:rsid w:val="00D466E2"/>
    <w:rsid w:val="00D46DAE"/>
    <w:rsid w:val="00D476CD"/>
    <w:rsid w:val="00D477D7"/>
    <w:rsid w:val="00D4780F"/>
    <w:rsid w:val="00D47CE6"/>
    <w:rsid w:val="00D47E07"/>
    <w:rsid w:val="00D47E21"/>
    <w:rsid w:val="00D50214"/>
    <w:rsid w:val="00D50225"/>
    <w:rsid w:val="00D502F8"/>
    <w:rsid w:val="00D505AF"/>
    <w:rsid w:val="00D50888"/>
    <w:rsid w:val="00D50A6D"/>
    <w:rsid w:val="00D50AD8"/>
    <w:rsid w:val="00D50AF2"/>
    <w:rsid w:val="00D50B7F"/>
    <w:rsid w:val="00D50BFB"/>
    <w:rsid w:val="00D5106D"/>
    <w:rsid w:val="00D51156"/>
    <w:rsid w:val="00D5135D"/>
    <w:rsid w:val="00D5163B"/>
    <w:rsid w:val="00D51782"/>
    <w:rsid w:val="00D51787"/>
    <w:rsid w:val="00D521C4"/>
    <w:rsid w:val="00D52431"/>
    <w:rsid w:val="00D52C31"/>
    <w:rsid w:val="00D52C63"/>
    <w:rsid w:val="00D52DAE"/>
    <w:rsid w:val="00D52F3C"/>
    <w:rsid w:val="00D52FD0"/>
    <w:rsid w:val="00D5319D"/>
    <w:rsid w:val="00D53730"/>
    <w:rsid w:val="00D538F4"/>
    <w:rsid w:val="00D53AB9"/>
    <w:rsid w:val="00D53D72"/>
    <w:rsid w:val="00D53F8F"/>
    <w:rsid w:val="00D54007"/>
    <w:rsid w:val="00D543F0"/>
    <w:rsid w:val="00D544C1"/>
    <w:rsid w:val="00D54B22"/>
    <w:rsid w:val="00D55008"/>
    <w:rsid w:val="00D55047"/>
    <w:rsid w:val="00D550E0"/>
    <w:rsid w:val="00D55319"/>
    <w:rsid w:val="00D5534F"/>
    <w:rsid w:val="00D5573D"/>
    <w:rsid w:val="00D55B7B"/>
    <w:rsid w:val="00D55C58"/>
    <w:rsid w:val="00D5608D"/>
    <w:rsid w:val="00D562AB"/>
    <w:rsid w:val="00D56455"/>
    <w:rsid w:val="00D56A24"/>
    <w:rsid w:val="00D56A57"/>
    <w:rsid w:val="00D56C55"/>
    <w:rsid w:val="00D573A0"/>
    <w:rsid w:val="00D5753A"/>
    <w:rsid w:val="00D576CE"/>
    <w:rsid w:val="00D57AE1"/>
    <w:rsid w:val="00D6051D"/>
    <w:rsid w:val="00D60675"/>
    <w:rsid w:val="00D606A1"/>
    <w:rsid w:val="00D6083A"/>
    <w:rsid w:val="00D6097A"/>
    <w:rsid w:val="00D60C2F"/>
    <w:rsid w:val="00D60FEE"/>
    <w:rsid w:val="00D610F5"/>
    <w:rsid w:val="00D611A6"/>
    <w:rsid w:val="00D6121D"/>
    <w:rsid w:val="00D612D9"/>
    <w:rsid w:val="00D616FB"/>
    <w:rsid w:val="00D61721"/>
    <w:rsid w:val="00D61B98"/>
    <w:rsid w:val="00D61F5E"/>
    <w:rsid w:val="00D6210B"/>
    <w:rsid w:val="00D62127"/>
    <w:rsid w:val="00D621FB"/>
    <w:rsid w:val="00D6234F"/>
    <w:rsid w:val="00D62826"/>
    <w:rsid w:val="00D628AB"/>
    <w:rsid w:val="00D62ACF"/>
    <w:rsid w:val="00D62D10"/>
    <w:rsid w:val="00D6300E"/>
    <w:rsid w:val="00D63107"/>
    <w:rsid w:val="00D636F6"/>
    <w:rsid w:val="00D63A25"/>
    <w:rsid w:val="00D63A99"/>
    <w:rsid w:val="00D63BFD"/>
    <w:rsid w:val="00D63DE4"/>
    <w:rsid w:val="00D64023"/>
    <w:rsid w:val="00D64101"/>
    <w:rsid w:val="00D6516F"/>
    <w:rsid w:val="00D65278"/>
    <w:rsid w:val="00D652E5"/>
    <w:rsid w:val="00D657D3"/>
    <w:rsid w:val="00D662B6"/>
    <w:rsid w:val="00D66B71"/>
    <w:rsid w:val="00D66EEE"/>
    <w:rsid w:val="00D673CC"/>
    <w:rsid w:val="00D6743C"/>
    <w:rsid w:val="00D674E4"/>
    <w:rsid w:val="00D677E2"/>
    <w:rsid w:val="00D70089"/>
    <w:rsid w:val="00D70467"/>
    <w:rsid w:val="00D70480"/>
    <w:rsid w:val="00D705EF"/>
    <w:rsid w:val="00D70823"/>
    <w:rsid w:val="00D708AA"/>
    <w:rsid w:val="00D70C6B"/>
    <w:rsid w:val="00D71062"/>
    <w:rsid w:val="00D7110B"/>
    <w:rsid w:val="00D71311"/>
    <w:rsid w:val="00D713BE"/>
    <w:rsid w:val="00D719D1"/>
    <w:rsid w:val="00D71B3F"/>
    <w:rsid w:val="00D71CFD"/>
    <w:rsid w:val="00D71DCA"/>
    <w:rsid w:val="00D721CC"/>
    <w:rsid w:val="00D72BC4"/>
    <w:rsid w:val="00D72D56"/>
    <w:rsid w:val="00D7335F"/>
    <w:rsid w:val="00D7340C"/>
    <w:rsid w:val="00D73B4E"/>
    <w:rsid w:val="00D73C76"/>
    <w:rsid w:val="00D73CF5"/>
    <w:rsid w:val="00D73EC0"/>
    <w:rsid w:val="00D7419E"/>
    <w:rsid w:val="00D7454A"/>
    <w:rsid w:val="00D74730"/>
    <w:rsid w:val="00D74AFB"/>
    <w:rsid w:val="00D74BA8"/>
    <w:rsid w:val="00D74EF6"/>
    <w:rsid w:val="00D7571F"/>
    <w:rsid w:val="00D7599F"/>
    <w:rsid w:val="00D75B57"/>
    <w:rsid w:val="00D75E1E"/>
    <w:rsid w:val="00D766D4"/>
    <w:rsid w:val="00D76A72"/>
    <w:rsid w:val="00D76AD6"/>
    <w:rsid w:val="00D76F4E"/>
    <w:rsid w:val="00D77321"/>
    <w:rsid w:val="00D80414"/>
    <w:rsid w:val="00D80468"/>
    <w:rsid w:val="00D808D8"/>
    <w:rsid w:val="00D80CC5"/>
    <w:rsid w:val="00D81050"/>
    <w:rsid w:val="00D8148B"/>
    <w:rsid w:val="00D816CC"/>
    <w:rsid w:val="00D8175C"/>
    <w:rsid w:val="00D817D1"/>
    <w:rsid w:val="00D818E8"/>
    <w:rsid w:val="00D819E0"/>
    <w:rsid w:val="00D8244A"/>
    <w:rsid w:val="00D82619"/>
    <w:rsid w:val="00D82BBD"/>
    <w:rsid w:val="00D82C5E"/>
    <w:rsid w:val="00D82CEC"/>
    <w:rsid w:val="00D82E0E"/>
    <w:rsid w:val="00D82EC8"/>
    <w:rsid w:val="00D831DF"/>
    <w:rsid w:val="00D84155"/>
    <w:rsid w:val="00D84261"/>
    <w:rsid w:val="00D84323"/>
    <w:rsid w:val="00D843BB"/>
    <w:rsid w:val="00D849C1"/>
    <w:rsid w:val="00D84E06"/>
    <w:rsid w:val="00D84EE5"/>
    <w:rsid w:val="00D84F9A"/>
    <w:rsid w:val="00D853B5"/>
    <w:rsid w:val="00D85481"/>
    <w:rsid w:val="00D85AAA"/>
    <w:rsid w:val="00D85AE2"/>
    <w:rsid w:val="00D85D3F"/>
    <w:rsid w:val="00D85EAF"/>
    <w:rsid w:val="00D86533"/>
    <w:rsid w:val="00D86553"/>
    <w:rsid w:val="00D86582"/>
    <w:rsid w:val="00D8694D"/>
    <w:rsid w:val="00D86E1D"/>
    <w:rsid w:val="00D86E4D"/>
    <w:rsid w:val="00D87086"/>
    <w:rsid w:val="00D8717A"/>
    <w:rsid w:val="00D872E6"/>
    <w:rsid w:val="00D873E6"/>
    <w:rsid w:val="00D87519"/>
    <w:rsid w:val="00D8769E"/>
    <w:rsid w:val="00D87D1A"/>
    <w:rsid w:val="00D90256"/>
    <w:rsid w:val="00D90302"/>
    <w:rsid w:val="00D9037F"/>
    <w:rsid w:val="00D9046B"/>
    <w:rsid w:val="00D9067D"/>
    <w:rsid w:val="00D91269"/>
    <w:rsid w:val="00D9127B"/>
    <w:rsid w:val="00D91708"/>
    <w:rsid w:val="00D917B3"/>
    <w:rsid w:val="00D91842"/>
    <w:rsid w:val="00D91AEA"/>
    <w:rsid w:val="00D91B86"/>
    <w:rsid w:val="00D91BEA"/>
    <w:rsid w:val="00D91F42"/>
    <w:rsid w:val="00D923D7"/>
    <w:rsid w:val="00D92A22"/>
    <w:rsid w:val="00D932BC"/>
    <w:rsid w:val="00D938D8"/>
    <w:rsid w:val="00D939A0"/>
    <w:rsid w:val="00D93C24"/>
    <w:rsid w:val="00D93C8C"/>
    <w:rsid w:val="00D9416C"/>
    <w:rsid w:val="00D9420B"/>
    <w:rsid w:val="00D94581"/>
    <w:rsid w:val="00D9462C"/>
    <w:rsid w:val="00D9479E"/>
    <w:rsid w:val="00D948DA"/>
    <w:rsid w:val="00D94D67"/>
    <w:rsid w:val="00D94FE8"/>
    <w:rsid w:val="00D9517E"/>
    <w:rsid w:val="00D9530F"/>
    <w:rsid w:val="00D95671"/>
    <w:rsid w:val="00D9581E"/>
    <w:rsid w:val="00D95B9D"/>
    <w:rsid w:val="00D95C82"/>
    <w:rsid w:val="00D95ECC"/>
    <w:rsid w:val="00D96122"/>
    <w:rsid w:val="00D96611"/>
    <w:rsid w:val="00D96621"/>
    <w:rsid w:val="00D96880"/>
    <w:rsid w:val="00D968F5"/>
    <w:rsid w:val="00D96917"/>
    <w:rsid w:val="00D96959"/>
    <w:rsid w:val="00D9695A"/>
    <w:rsid w:val="00D96BD5"/>
    <w:rsid w:val="00D96D28"/>
    <w:rsid w:val="00D96EEF"/>
    <w:rsid w:val="00D96FE2"/>
    <w:rsid w:val="00D9719B"/>
    <w:rsid w:val="00D976CE"/>
    <w:rsid w:val="00D979CE"/>
    <w:rsid w:val="00D97FC2"/>
    <w:rsid w:val="00DA018F"/>
    <w:rsid w:val="00DA0405"/>
    <w:rsid w:val="00DA045D"/>
    <w:rsid w:val="00DA084F"/>
    <w:rsid w:val="00DA08F2"/>
    <w:rsid w:val="00DA0B13"/>
    <w:rsid w:val="00DA0C76"/>
    <w:rsid w:val="00DA183E"/>
    <w:rsid w:val="00DA18D9"/>
    <w:rsid w:val="00DA191F"/>
    <w:rsid w:val="00DA1A80"/>
    <w:rsid w:val="00DA1A81"/>
    <w:rsid w:val="00DA1AFC"/>
    <w:rsid w:val="00DA1C5A"/>
    <w:rsid w:val="00DA1DC5"/>
    <w:rsid w:val="00DA1F14"/>
    <w:rsid w:val="00DA2F6B"/>
    <w:rsid w:val="00DA37D8"/>
    <w:rsid w:val="00DA3BA5"/>
    <w:rsid w:val="00DA3D22"/>
    <w:rsid w:val="00DA3EAF"/>
    <w:rsid w:val="00DA44FD"/>
    <w:rsid w:val="00DA476F"/>
    <w:rsid w:val="00DA4A1F"/>
    <w:rsid w:val="00DA4B98"/>
    <w:rsid w:val="00DA546D"/>
    <w:rsid w:val="00DA5584"/>
    <w:rsid w:val="00DA59D8"/>
    <w:rsid w:val="00DA5AAE"/>
    <w:rsid w:val="00DA5F74"/>
    <w:rsid w:val="00DA61C2"/>
    <w:rsid w:val="00DA6378"/>
    <w:rsid w:val="00DA64FD"/>
    <w:rsid w:val="00DA65B6"/>
    <w:rsid w:val="00DA6642"/>
    <w:rsid w:val="00DA66C1"/>
    <w:rsid w:val="00DA780E"/>
    <w:rsid w:val="00DA7BC7"/>
    <w:rsid w:val="00DB01A4"/>
    <w:rsid w:val="00DB01FC"/>
    <w:rsid w:val="00DB02DF"/>
    <w:rsid w:val="00DB02E8"/>
    <w:rsid w:val="00DB0381"/>
    <w:rsid w:val="00DB075B"/>
    <w:rsid w:val="00DB08BE"/>
    <w:rsid w:val="00DB0C43"/>
    <w:rsid w:val="00DB1437"/>
    <w:rsid w:val="00DB146B"/>
    <w:rsid w:val="00DB1763"/>
    <w:rsid w:val="00DB1B36"/>
    <w:rsid w:val="00DB2C10"/>
    <w:rsid w:val="00DB30A7"/>
    <w:rsid w:val="00DB339C"/>
    <w:rsid w:val="00DB352F"/>
    <w:rsid w:val="00DB425A"/>
    <w:rsid w:val="00DB42AE"/>
    <w:rsid w:val="00DB4302"/>
    <w:rsid w:val="00DB45A0"/>
    <w:rsid w:val="00DB4859"/>
    <w:rsid w:val="00DB4950"/>
    <w:rsid w:val="00DB50A9"/>
    <w:rsid w:val="00DB5279"/>
    <w:rsid w:val="00DB562E"/>
    <w:rsid w:val="00DB5980"/>
    <w:rsid w:val="00DB5B0C"/>
    <w:rsid w:val="00DB5BBA"/>
    <w:rsid w:val="00DB5EB9"/>
    <w:rsid w:val="00DB5FB8"/>
    <w:rsid w:val="00DB5FD7"/>
    <w:rsid w:val="00DB6468"/>
    <w:rsid w:val="00DB658C"/>
    <w:rsid w:val="00DB669C"/>
    <w:rsid w:val="00DB6A95"/>
    <w:rsid w:val="00DB6B3B"/>
    <w:rsid w:val="00DB6CE6"/>
    <w:rsid w:val="00DB70BC"/>
    <w:rsid w:val="00DB72FC"/>
    <w:rsid w:val="00DB7413"/>
    <w:rsid w:val="00DB7596"/>
    <w:rsid w:val="00DB75D1"/>
    <w:rsid w:val="00DB78BC"/>
    <w:rsid w:val="00DB7CA1"/>
    <w:rsid w:val="00DB7F09"/>
    <w:rsid w:val="00DB7F58"/>
    <w:rsid w:val="00DC0268"/>
    <w:rsid w:val="00DC03F8"/>
    <w:rsid w:val="00DC0A70"/>
    <w:rsid w:val="00DC0AC7"/>
    <w:rsid w:val="00DC0C6D"/>
    <w:rsid w:val="00DC1177"/>
    <w:rsid w:val="00DC15B5"/>
    <w:rsid w:val="00DC161C"/>
    <w:rsid w:val="00DC1641"/>
    <w:rsid w:val="00DC1A28"/>
    <w:rsid w:val="00DC259B"/>
    <w:rsid w:val="00DC264B"/>
    <w:rsid w:val="00DC26EC"/>
    <w:rsid w:val="00DC27C3"/>
    <w:rsid w:val="00DC2B37"/>
    <w:rsid w:val="00DC2C4B"/>
    <w:rsid w:val="00DC2CE7"/>
    <w:rsid w:val="00DC2DF6"/>
    <w:rsid w:val="00DC37B8"/>
    <w:rsid w:val="00DC3B05"/>
    <w:rsid w:val="00DC3E3F"/>
    <w:rsid w:val="00DC4362"/>
    <w:rsid w:val="00DC4655"/>
    <w:rsid w:val="00DC479D"/>
    <w:rsid w:val="00DC596C"/>
    <w:rsid w:val="00DC5C34"/>
    <w:rsid w:val="00DC5C40"/>
    <w:rsid w:val="00DC5E57"/>
    <w:rsid w:val="00DC5EB8"/>
    <w:rsid w:val="00DC66EC"/>
    <w:rsid w:val="00DC692C"/>
    <w:rsid w:val="00DC7011"/>
    <w:rsid w:val="00DC737C"/>
    <w:rsid w:val="00DC7695"/>
    <w:rsid w:val="00DC7884"/>
    <w:rsid w:val="00DD027F"/>
    <w:rsid w:val="00DD0297"/>
    <w:rsid w:val="00DD045B"/>
    <w:rsid w:val="00DD0551"/>
    <w:rsid w:val="00DD06D5"/>
    <w:rsid w:val="00DD08BA"/>
    <w:rsid w:val="00DD0CF1"/>
    <w:rsid w:val="00DD0E62"/>
    <w:rsid w:val="00DD1119"/>
    <w:rsid w:val="00DD12BD"/>
    <w:rsid w:val="00DD1934"/>
    <w:rsid w:val="00DD19FA"/>
    <w:rsid w:val="00DD1A40"/>
    <w:rsid w:val="00DD1D7C"/>
    <w:rsid w:val="00DD1EC9"/>
    <w:rsid w:val="00DD2797"/>
    <w:rsid w:val="00DD2CFC"/>
    <w:rsid w:val="00DD353B"/>
    <w:rsid w:val="00DD3704"/>
    <w:rsid w:val="00DD37C6"/>
    <w:rsid w:val="00DD39CC"/>
    <w:rsid w:val="00DD4267"/>
    <w:rsid w:val="00DD435B"/>
    <w:rsid w:val="00DD45E8"/>
    <w:rsid w:val="00DD481C"/>
    <w:rsid w:val="00DD4DE7"/>
    <w:rsid w:val="00DD5286"/>
    <w:rsid w:val="00DD5301"/>
    <w:rsid w:val="00DD54E3"/>
    <w:rsid w:val="00DD5837"/>
    <w:rsid w:val="00DD593C"/>
    <w:rsid w:val="00DD5E8E"/>
    <w:rsid w:val="00DD6FBD"/>
    <w:rsid w:val="00DD6FF0"/>
    <w:rsid w:val="00DD79F7"/>
    <w:rsid w:val="00DD7BDB"/>
    <w:rsid w:val="00DD7F89"/>
    <w:rsid w:val="00DE0123"/>
    <w:rsid w:val="00DE01BA"/>
    <w:rsid w:val="00DE04FE"/>
    <w:rsid w:val="00DE07F7"/>
    <w:rsid w:val="00DE0CFA"/>
    <w:rsid w:val="00DE0D32"/>
    <w:rsid w:val="00DE0EF1"/>
    <w:rsid w:val="00DE1141"/>
    <w:rsid w:val="00DE1179"/>
    <w:rsid w:val="00DE11C1"/>
    <w:rsid w:val="00DE14B4"/>
    <w:rsid w:val="00DE17D1"/>
    <w:rsid w:val="00DE1CD8"/>
    <w:rsid w:val="00DE1D69"/>
    <w:rsid w:val="00DE216F"/>
    <w:rsid w:val="00DE2219"/>
    <w:rsid w:val="00DE2276"/>
    <w:rsid w:val="00DE2AF6"/>
    <w:rsid w:val="00DE2DD4"/>
    <w:rsid w:val="00DE2E5E"/>
    <w:rsid w:val="00DE352A"/>
    <w:rsid w:val="00DE37AA"/>
    <w:rsid w:val="00DE3CA6"/>
    <w:rsid w:val="00DE41C5"/>
    <w:rsid w:val="00DE4B18"/>
    <w:rsid w:val="00DE50C4"/>
    <w:rsid w:val="00DE519A"/>
    <w:rsid w:val="00DE535F"/>
    <w:rsid w:val="00DE5533"/>
    <w:rsid w:val="00DE579E"/>
    <w:rsid w:val="00DE5B7C"/>
    <w:rsid w:val="00DE5BDD"/>
    <w:rsid w:val="00DE5E09"/>
    <w:rsid w:val="00DE5E3C"/>
    <w:rsid w:val="00DE6069"/>
    <w:rsid w:val="00DE60B0"/>
    <w:rsid w:val="00DE6B16"/>
    <w:rsid w:val="00DE6B26"/>
    <w:rsid w:val="00DE6D3B"/>
    <w:rsid w:val="00DE6F1D"/>
    <w:rsid w:val="00DE73D1"/>
    <w:rsid w:val="00DE75CD"/>
    <w:rsid w:val="00DE75D3"/>
    <w:rsid w:val="00DE76EA"/>
    <w:rsid w:val="00DE781A"/>
    <w:rsid w:val="00DE7ABD"/>
    <w:rsid w:val="00DF1352"/>
    <w:rsid w:val="00DF13A5"/>
    <w:rsid w:val="00DF181F"/>
    <w:rsid w:val="00DF210B"/>
    <w:rsid w:val="00DF224F"/>
    <w:rsid w:val="00DF2830"/>
    <w:rsid w:val="00DF2A68"/>
    <w:rsid w:val="00DF2A71"/>
    <w:rsid w:val="00DF2C1B"/>
    <w:rsid w:val="00DF3203"/>
    <w:rsid w:val="00DF32E3"/>
    <w:rsid w:val="00DF3532"/>
    <w:rsid w:val="00DF354D"/>
    <w:rsid w:val="00DF3717"/>
    <w:rsid w:val="00DF3A1C"/>
    <w:rsid w:val="00DF4446"/>
    <w:rsid w:val="00DF44BA"/>
    <w:rsid w:val="00DF458C"/>
    <w:rsid w:val="00DF472B"/>
    <w:rsid w:val="00DF4786"/>
    <w:rsid w:val="00DF491E"/>
    <w:rsid w:val="00DF508F"/>
    <w:rsid w:val="00DF5548"/>
    <w:rsid w:val="00DF609D"/>
    <w:rsid w:val="00DF6249"/>
    <w:rsid w:val="00DF652E"/>
    <w:rsid w:val="00DF689B"/>
    <w:rsid w:val="00DF6AA4"/>
    <w:rsid w:val="00DF6EEE"/>
    <w:rsid w:val="00DF6F4F"/>
    <w:rsid w:val="00DF703E"/>
    <w:rsid w:val="00DF7677"/>
    <w:rsid w:val="00DF7EFB"/>
    <w:rsid w:val="00DF7F94"/>
    <w:rsid w:val="00E0034C"/>
    <w:rsid w:val="00E0042A"/>
    <w:rsid w:val="00E00723"/>
    <w:rsid w:val="00E00752"/>
    <w:rsid w:val="00E0104D"/>
    <w:rsid w:val="00E01111"/>
    <w:rsid w:val="00E01344"/>
    <w:rsid w:val="00E0139A"/>
    <w:rsid w:val="00E019F0"/>
    <w:rsid w:val="00E01B9C"/>
    <w:rsid w:val="00E02356"/>
    <w:rsid w:val="00E025CC"/>
    <w:rsid w:val="00E03201"/>
    <w:rsid w:val="00E03283"/>
    <w:rsid w:val="00E03288"/>
    <w:rsid w:val="00E032CB"/>
    <w:rsid w:val="00E03504"/>
    <w:rsid w:val="00E039CD"/>
    <w:rsid w:val="00E0487E"/>
    <w:rsid w:val="00E04EA8"/>
    <w:rsid w:val="00E04EEF"/>
    <w:rsid w:val="00E052C5"/>
    <w:rsid w:val="00E0538D"/>
    <w:rsid w:val="00E05504"/>
    <w:rsid w:val="00E05662"/>
    <w:rsid w:val="00E05718"/>
    <w:rsid w:val="00E0586C"/>
    <w:rsid w:val="00E05FB1"/>
    <w:rsid w:val="00E06687"/>
    <w:rsid w:val="00E07168"/>
    <w:rsid w:val="00E072AE"/>
    <w:rsid w:val="00E0730C"/>
    <w:rsid w:val="00E0755E"/>
    <w:rsid w:val="00E07767"/>
    <w:rsid w:val="00E0797F"/>
    <w:rsid w:val="00E079A9"/>
    <w:rsid w:val="00E07B36"/>
    <w:rsid w:val="00E07E78"/>
    <w:rsid w:val="00E10160"/>
    <w:rsid w:val="00E106E6"/>
    <w:rsid w:val="00E107D8"/>
    <w:rsid w:val="00E10894"/>
    <w:rsid w:val="00E10C6B"/>
    <w:rsid w:val="00E10CF1"/>
    <w:rsid w:val="00E10DE5"/>
    <w:rsid w:val="00E10DFF"/>
    <w:rsid w:val="00E10FCB"/>
    <w:rsid w:val="00E1112C"/>
    <w:rsid w:val="00E11429"/>
    <w:rsid w:val="00E11558"/>
    <w:rsid w:val="00E1167D"/>
    <w:rsid w:val="00E11A1A"/>
    <w:rsid w:val="00E11F38"/>
    <w:rsid w:val="00E12380"/>
    <w:rsid w:val="00E1239A"/>
    <w:rsid w:val="00E126E9"/>
    <w:rsid w:val="00E12753"/>
    <w:rsid w:val="00E12C90"/>
    <w:rsid w:val="00E12E9B"/>
    <w:rsid w:val="00E131C4"/>
    <w:rsid w:val="00E1322D"/>
    <w:rsid w:val="00E133C1"/>
    <w:rsid w:val="00E138D5"/>
    <w:rsid w:val="00E13A39"/>
    <w:rsid w:val="00E14042"/>
    <w:rsid w:val="00E1416C"/>
    <w:rsid w:val="00E141A1"/>
    <w:rsid w:val="00E14463"/>
    <w:rsid w:val="00E148EA"/>
    <w:rsid w:val="00E15278"/>
    <w:rsid w:val="00E15338"/>
    <w:rsid w:val="00E1594A"/>
    <w:rsid w:val="00E15C98"/>
    <w:rsid w:val="00E1605B"/>
    <w:rsid w:val="00E162C3"/>
    <w:rsid w:val="00E16460"/>
    <w:rsid w:val="00E1669A"/>
    <w:rsid w:val="00E16B30"/>
    <w:rsid w:val="00E16DA8"/>
    <w:rsid w:val="00E1711E"/>
    <w:rsid w:val="00E2012F"/>
    <w:rsid w:val="00E20192"/>
    <w:rsid w:val="00E203B7"/>
    <w:rsid w:val="00E2083B"/>
    <w:rsid w:val="00E20BDF"/>
    <w:rsid w:val="00E2167A"/>
    <w:rsid w:val="00E2172D"/>
    <w:rsid w:val="00E219AD"/>
    <w:rsid w:val="00E21B19"/>
    <w:rsid w:val="00E21D07"/>
    <w:rsid w:val="00E21DC4"/>
    <w:rsid w:val="00E2225A"/>
    <w:rsid w:val="00E22A4F"/>
    <w:rsid w:val="00E22D12"/>
    <w:rsid w:val="00E22DDD"/>
    <w:rsid w:val="00E22DEC"/>
    <w:rsid w:val="00E23082"/>
    <w:rsid w:val="00E2328C"/>
    <w:rsid w:val="00E23A2E"/>
    <w:rsid w:val="00E23DAF"/>
    <w:rsid w:val="00E2400D"/>
    <w:rsid w:val="00E244A3"/>
    <w:rsid w:val="00E244DB"/>
    <w:rsid w:val="00E24699"/>
    <w:rsid w:val="00E24AAF"/>
    <w:rsid w:val="00E24BA9"/>
    <w:rsid w:val="00E24C96"/>
    <w:rsid w:val="00E25087"/>
    <w:rsid w:val="00E2509F"/>
    <w:rsid w:val="00E252FB"/>
    <w:rsid w:val="00E25618"/>
    <w:rsid w:val="00E2573A"/>
    <w:rsid w:val="00E25904"/>
    <w:rsid w:val="00E259A3"/>
    <w:rsid w:val="00E25BE2"/>
    <w:rsid w:val="00E26172"/>
    <w:rsid w:val="00E2624A"/>
    <w:rsid w:val="00E2645D"/>
    <w:rsid w:val="00E26512"/>
    <w:rsid w:val="00E26673"/>
    <w:rsid w:val="00E268FB"/>
    <w:rsid w:val="00E26D4A"/>
    <w:rsid w:val="00E27010"/>
    <w:rsid w:val="00E27915"/>
    <w:rsid w:val="00E27A3C"/>
    <w:rsid w:val="00E27B24"/>
    <w:rsid w:val="00E27B3B"/>
    <w:rsid w:val="00E30227"/>
    <w:rsid w:val="00E30ACF"/>
    <w:rsid w:val="00E30C08"/>
    <w:rsid w:val="00E30C88"/>
    <w:rsid w:val="00E31059"/>
    <w:rsid w:val="00E311AD"/>
    <w:rsid w:val="00E315B8"/>
    <w:rsid w:val="00E31831"/>
    <w:rsid w:val="00E31EC1"/>
    <w:rsid w:val="00E31F70"/>
    <w:rsid w:val="00E320E5"/>
    <w:rsid w:val="00E32DFB"/>
    <w:rsid w:val="00E32F48"/>
    <w:rsid w:val="00E33244"/>
    <w:rsid w:val="00E3340E"/>
    <w:rsid w:val="00E336D0"/>
    <w:rsid w:val="00E346D3"/>
    <w:rsid w:val="00E347D0"/>
    <w:rsid w:val="00E34B78"/>
    <w:rsid w:val="00E34DAD"/>
    <w:rsid w:val="00E353F3"/>
    <w:rsid w:val="00E35584"/>
    <w:rsid w:val="00E357A9"/>
    <w:rsid w:val="00E35985"/>
    <w:rsid w:val="00E35BC7"/>
    <w:rsid w:val="00E35BDF"/>
    <w:rsid w:val="00E35FB8"/>
    <w:rsid w:val="00E36024"/>
    <w:rsid w:val="00E37251"/>
    <w:rsid w:val="00E37279"/>
    <w:rsid w:val="00E37295"/>
    <w:rsid w:val="00E3757F"/>
    <w:rsid w:val="00E37B21"/>
    <w:rsid w:val="00E37F89"/>
    <w:rsid w:val="00E404B7"/>
    <w:rsid w:val="00E40F55"/>
    <w:rsid w:val="00E41179"/>
    <w:rsid w:val="00E414EE"/>
    <w:rsid w:val="00E4153A"/>
    <w:rsid w:val="00E417FD"/>
    <w:rsid w:val="00E41AA7"/>
    <w:rsid w:val="00E41CC3"/>
    <w:rsid w:val="00E4206C"/>
    <w:rsid w:val="00E427F0"/>
    <w:rsid w:val="00E42EBE"/>
    <w:rsid w:val="00E430ED"/>
    <w:rsid w:val="00E43271"/>
    <w:rsid w:val="00E432F0"/>
    <w:rsid w:val="00E43405"/>
    <w:rsid w:val="00E4358B"/>
    <w:rsid w:val="00E435A4"/>
    <w:rsid w:val="00E435B2"/>
    <w:rsid w:val="00E436EB"/>
    <w:rsid w:val="00E436FE"/>
    <w:rsid w:val="00E43A3C"/>
    <w:rsid w:val="00E43E69"/>
    <w:rsid w:val="00E44197"/>
    <w:rsid w:val="00E449B2"/>
    <w:rsid w:val="00E44A6D"/>
    <w:rsid w:val="00E45569"/>
    <w:rsid w:val="00E45576"/>
    <w:rsid w:val="00E457D3"/>
    <w:rsid w:val="00E45804"/>
    <w:rsid w:val="00E45851"/>
    <w:rsid w:val="00E45D17"/>
    <w:rsid w:val="00E45E0A"/>
    <w:rsid w:val="00E45E62"/>
    <w:rsid w:val="00E462E7"/>
    <w:rsid w:val="00E46488"/>
    <w:rsid w:val="00E465AC"/>
    <w:rsid w:val="00E468FF"/>
    <w:rsid w:val="00E46EE6"/>
    <w:rsid w:val="00E4744A"/>
    <w:rsid w:val="00E47490"/>
    <w:rsid w:val="00E476B9"/>
    <w:rsid w:val="00E478E6"/>
    <w:rsid w:val="00E47C24"/>
    <w:rsid w:val="00E500CA"/>
    <w:rsid w:val="00E50484"/>
    <w:rsid w:val="00E5081C"/>
    <w:rsid w:val="00E50B0C"/>
    <w:rsid w:val="00E50D8F"/>
    <w:rsid w:val="00E51046"/>
    <w:rsid w:val="00E510F4"/>
    <w:rsid w:val="00E51A0B"/>
    <w:rsid w:val="00E51FD4"/>
    <w:rsid w:val="00E52054"/>
    <w:rsid w:val="00E5216F"/>
    <w:rsid w:val="00E52212"/>
    <w:rsid w:val="00E522C1"/>
    <w:rsid w:val="00E527B3"/>
    <w:rsid w:val="00E52B2F"/>
    <w:rsid w:val="00E52B7C"/>
    <w:rsid w:val="00E52CFD"/>
    <w:rsid w:val="00E53740"/>
    <w:rsid w:val="00E5387B"/>
    <w:rsid w:val="00E538BC"/>
    <w:rsid w:val="00E53E66"/>
    <w:rsid w:val="00E53E84"/>
    <w:rsid w:val="00E53EEB"/>
    <w:rsid w:val="00E53EF8"/>
    <w:rsid w:val="00E53F66"/>
    <w:rsid w:val="00E5435C"/>
    <w:rsid w:val="00E5467E"/>
    <w:rsid w:val="00E5540E"/>
    <w:rsid w:val="00E5554E"/>
    <w:rsid w:val="00E55623"/>
    <w:rsid w:val="00E55799"/>
    <w:rsid w:val="00E56181"/>
    <w:rsid w:val="00E563B3"/>
    <w:rsid w:val="00E566E8"/>
    <w:rsid w:val="00E56725"/>
    <w:rsid w:val="00E567F6"/>
    <w:rsid w:val="00E56945"/>
    <w:rsid w:val="00E56A49"/>
    <w:rsid w:val="00E56C16"/>
    <w:rsid w:val="00E56E34"/>
    <w:rsid w:val="00E56F70"/>
    <w:rsid w:val="00E573B0"/>
    <w:rsid w:val="00E57B6F"/>
    <w:rsid w:val="00E6008F"/>
    <w:rsid w:val="00E60269"/>
    <w:rsid w:val="00E60543"/>
    <w:rsid w:val="00E60675"/>
    <w:rsid w:val="00E60812"/>
    <w:rsid w:val="00E60C49"/>
    <w:rsid w:val="00E60CF7"/>
    <w:rsid w:val="00E60F7B"/>
    <w:rsid w:val="00E61835"/>
    <w:rsid w:val="00E61BC8"/>
    <w:rsid w:val="00E61CE9"/>
    <w:rsid w:val="00E62812"/>
    <w:rsid w:val="00E62873"/>
    <w:rsid w:val="00E628EE"/>
    <w:rsid w:val="00E62AF1"/>
    <w:rsid w:val="00E62B4B"/>
    <w:rsid w:val="00E62BF9"/>
    <w:rsid w:val="00E62EAB"/>
    <w:rsid w:val="00E63778"/>
    <w:rsid w:val="00E648F7"/>
    <w:rsid w:val="00E65383"/>
    <w:rsid w:val="00E65558"/>
    <w:rsid w:val="00E65576"/>
    <w:rsid w:val="00E65604"/>
    <w:rsid w:val="00E657D1"/>
    <w:rsid w:val="00E65908"/>
    <w:rsid w:val="00E65B53"/>
    <w:rsid w:val="00E65C3C"/>
    <w:rsid w:val="00E65CF0"/>
    <w:rsid w:val="00E65FB1"/>
    <w:rsid w:val="00E66269"/>
    <w:rsid w:val="00E66497"/>
    <w:rsid w:val="00E67299"/>
    <w:rsid w:val="00E674A2"/>
    <w:rsid w:val="00E6753A"/>
    <w:rsid w:val="00E6784B"/>
    <w:rsid w:val="00E67C89"/>
    <w:rsid w:val="00E67FDB"/>
    <w:rsid w:val="00E70195"/>
    <w:rsid w:val="00E7027D"/>
    <w:rsid w:val="00E7087F"/>
    <w:rsid w:val="00E70C91"/>
    <w:rsid w:val="00E71168"/>
    <w:rsid w:val="00E7129F"/>
    <w:rsid w:val="00E7183D"/>
    <w:rsid w:val="00E7219E"/>
    <w:rsid w:val="00E7231A"/>
    <w:rsid w:val="00E72526"/>
    <w:rsid w:val="00E72562"/>
    <w:rsid w:val="00E72569"/>
    <w:rsid w:val="00E727CE"/>
    <w:rsid w:val="00E7280E"/>
    <w:rsid w:val="00E72BAB"/>
    <w:rsid w:val="00E72E32"/>
    <w:rsid w:val="00E72F93"/>
    <w:rsid w:val="00E72FA1"/>
    <w:rsid w:val="00E73028"/>
    <w:rsid w:val="00E7357A"/>
    <w:rsid w:val="00E73898"/>
    <w:rsid w:val="00E73E90"/>
    <w:rsid w:val="00E73FFD"/>
    <w:rsid w:val="00E7443C"/>
    <w:rsid w:val="00E747DE"/>
    <w:rsid w:val="00E74968"/>
    <w:rsid w:val="00E74B37"/>
    <w:rsid w:val="00E74C5C"/>
    <w:rsid w:val="00E750B3"/>
    <w:rsid w:val="00E75279"/>
    <w:rsid w:val="00E756E2"/>
    <w:rsid w:val="00E757A2"/>
    <w:rsid w:val="00E75844"/>
    <w:rsid w:val="00E758DD"/>
    <w:rsid w:val="00E759E1"/>
    <w:rsid w:val="00E75B2C"/>
    <w:rsid w:val="00E76E05"/>
    <w:rsid w:val="00E770B7"/>
    <w:rsid w:val="00E774A4"/>
    <w:rsid w:val="00E776B2"/>
    <w:rsid w:val="00E776FB"/>
    <w:rsid w:val="00E77869"/>
    <w:rsid w:val="00E77946"/>
    <w:rsid w:val="00E77CBB"/>
    <w:rsid w:val="00E80200"/>
    <w:rsid w:val="00E8029C"/>
    <w:rsid w:val="00E80551"/>
    <w:rsid w:val="00E807A4"/>
    <w:rsid w:val="00E80AC7"/>
    <w:rsid w:val="00E80B3B"/>
    <w:rsid w:val="00E80BD8"/>
    <w:rsid w:val="00E80F0F"/>
    <w:rsid w:val="00E8167F"/>
    <w:rsid w:val="00E81736"/>
    <w:rsid w:val="00E818DC"/>
    <w:rsid w:val="00E819A4"/>
    <w:rsid w:val="00E81DD8"/>
    <w:rsid w:val="00E82202"/>
    <w:rsid w:val="00E824EC"/>
    <w:rsid w:val="00E82751"/>
    <w:rsid w:val="00E82992"/>
    <w:rsid w:val="00E82A21"/>
    <w:rsid w:val="00E82B07"/>
    <w:rsid w:val="00E82B28"/>
    <w:rsid w:val="00E82C2C"/>
    <w:rsid w:val="00E8312D"/>
    <w:rsid w:val="00E83205"/>
    <w:rsid w:val="00E83591"/>
    <w:rsid w:val="00E83A06"/>
    <w:rsid w:val="00E83BF0"/>
    <w:rsid w:val="00E83D78"/>
    <w:rsid w:val="00E840E4"/>
    <w:rsid w:val="00E8416C"/>
    <w:rsid w:val="00E8460F"/>
    <w:rsid w:val="00E848B1"/>
    <w:rsid w:val="00E84985"/>
    <w:rsid w:val="00E84CAC"/>
    <w:rsid w:val="00E84CFA"/>
    <w:rsid w:val="00E850B6"/>
    <w:rsid w:val="00E852DD"/>
    <w:rsid w:val="00E8547C"/>
    <w:rsid w:val="00E8568E"/>
    <w:rsid w:val="00E85700"/>
    <w:rsid w:val="00E85DA8"/>
    <w:rsid w:val="00E8611E"/>
    <w:rsid w:val="00E86426"/>
    <w:rsid w:val="00E864E6"/>
    <w:rsid w:val="00E870FD"/>
    <w:rsid w:val="00E873E9"/>
    <w:rsid w:val="00E874F6"/>
    <w:rsid w:val="00E9020E"/>
    <w:rsid w:val="00E902AA"/>
    <w:rsid w:val="00E902B7"/>
    <w:rsid w:val="00E907E1"/>
    <w:rsid w:val="00E90A09"/>
    <w:rsid w:val="00E90B6B"/>
    <w:rsid w:val="00E90C61"/>
    <w:rsid w:val="00E90D00"/>
    <w:rsid w:val="00E90D01"/>
    <w:rsid w:val="00E91056"/>
    <w:rsid w:val="00E91608"/>
    <w:rsid w:val="00E9172F"/>
    <w:rsid w:val="00E917EF"/>
    <w:rsid w:val="00E91C23"/>
    <w:rsid w:val="00E9201A"/>
    <w:rsid w:val="00E923D3"/>
    <w:rsid w:val="00E92750"/>
    <w:rsid w:val="00E92885"/>
    <w:rsid w:val="00E928A4"/>
    <w:rsid w:val="00E92D31"/>
    <w:rsid w:val="00E93089"/>
    <w:rsid w:val="00E9324C"/>
    <w:rsid w:val="00E9367D"/>
    <w:rsid w:val="00E93951"/>
    <w:rsid w:val="00E9406A"/>
    <w:rsid w:val="00E94303"/>
    <w:rsid w:val="00E94432"/>
    <w:rsid w:val="00E94711"/>
    <w:rsid w:val="00E9483A"/>
    <w:rsid w:val="00E95319"/>
    <w:rsid w:val="00E953EA"/>
    <w:rsid w:val="00E9562A"/>
    <w:rsid w:val="00E957AF"/>
    <w:rsid w:val="00E95887"/>
    <w:rsid w:val="00E95C04"/>
    <w:rsid w:val="00E95D26"/>
    <w:rsid w:val="00E961EA"/>
    <w:rsid w:val="00E96372"/>
    <w:rsid w:val="00E96633"/>
    <w:rsid w:val="00E96887"/>
    <w:rsid w:val="00E96AED"/>
    <w:rsid w:val="00E96C0E"/>
    <w:rsid w:val="00E96C20"/>
    <w:rsid w:val="00E96E0B"/>
    <w:rsid w:val="00E9726A"/>
    <w:rsid w:val="00E9733F"/>
    <w:rsid w:val="00E97926"/>
    <w:rsid w:val="00E97C0F"/>
    <w:rsid w:val="00EA0306"/>
    <w:rsid w:val="00EA0728"/>
    <w:rsid w:val="00EA0936"/>
    <w:rsid w:val="00EA0AE1"/>
    <w:rsid w:val="00EA0B08"/>
    <w:rsid w:val="00EA0C9F"/>
    <w:rsid w:val="00EA0CB3"/>
    <w:rsid w:val="00EA0D0B"/>
    <w:rsid w:val="00EA1014"/>
    <w:rsid w:val="00EA1374"/>
    <w:rsid w:val="00EA1927"/>
    <w:rsid w:val="00EA1A77"/>
    <w:rsid w:val="00EA1FDD"/>
    <w:rsid w:val="00EA2092"/>
    <w:rsid w:val="00EA2327"/>
    <w:rsid w:val="00EA294E"/>
    <w:rsid w:val="00EA2D91"/>
    <w:rsid w:val="00EA2E6D"/>
    <w:rsid w:val="00EA304E"/>
    <w:rsid w:val="00EA3475"/>
    <w:rsid w:val="00EA3896"/>
    <w:rsid w:val="00EA389F"/>
    <w:rsid w:val="00EA3999"/>
    <w:rsid w:val="00EA3D89"/>
    <w:rsid w:val="00EA4259"/>
    <w:rsid w:val="00EA463E"/>
    <w:rsid w:val="00EA4956"/>
    <w:rsid w:val="00EA4979"/>
    <w:rsid w:val="00EA4C0D"/>
    <w:rsid w:val="00EA4DC5"/>
    <w:rsid w:val="00EA56BF"/>
    <w:rsid w:val="00EA5CCC"/>
    <w:rsid w:val="00EA5CFB"/>
    <w:rsid w:val="00EA613B"/>
    <w:rsid w:val="00EA61EF"/>
    <w:rsid w:val="00EA6325"/>
    <w:rsid w:val="00EA671C"/>
    <w:rsid w:val="00EA6A8B"/>
    <w:rsid w:val="00EA6BBB"/>
    <w:rsid w:val="00EA76EB"/>
    <w:rsid w:val="00EA7A4E"/>
    <w:rsid w:val="00EA7B66"/>
    <w:rsid w:val="00EA7DFF"/>
    <w:rsid w:val="00EA7F34"/>
    <w:rsid w:val="00EB0675"/>
    <w:rsid w:val="00EB0AFA"/>
    <w:rsid w:val="00EB0C5C"/>
    <w:rsid w:val="00EB1142"/>
    <w:rsid w:val="00EB18A7"/>
    <w:rsid w:val="00EB199C"/>
    <w:rsid w:val="00EB1B43"/>
    <w:rsid w:val="00EB2279"/>
    <w:rsid w:val="00EB2632"/>
    <w:rsid w:val="00EB2805"/>
    <w:rsid w:val="00EB2937"/>
    <w:rsid w:val="00EB29C4"/>
    <w:rsid w:val="00EB2E66"/>
    <w:rsid w:val="00EB35B5"/>
    <w:rsid w:val="00EB361D"/>
    <w:rsid w:val="00EB43FB"/>
    <w:rsid w:val="00EB4AC2"/>
    <w:rsid w:val="00EB4F56"/>
    <w:rsid w:val="00EB51CB"/>
    <w:rsid w:val="00EB5310"/>
    <w:rsid w:val="00EB53C8"/>
    <w:rsid w:val="00EB54FF"/>
    <w:rsid w:val="00EB55FF"/>
    <w:rsid w:val="00EB5A17"/>
    <w:rsid w:val="00EB5BA2"/>
    <w:rsid w:val="00EB5D7A"/>
    <w:rsid w:val="00EB61CB"/>
    <w:rsid w:val="00EB6378"/>
    <w:rsid w:val="00EB63F7"/>
    <w:rsid w:val="00EB6405"/>
    <w:rsid w:val="00EB6886"/>
    <w:rsid w:val="00EB6BEE"/>
    <w:rsid w:val="00EB6C89"/>
    <w:rsid w:val="00EB6CCB"/>
    <w:rsid w:val="00EB73D3"/>
    <w:rsid w:val="00EB76FC"/>
    <w:rsid w:val="00EB78E4"/>
    <w:rsid w:val="00EB7902"/>
    <w:rsid w:val="00EB798F"/>
    <w:rsid w:val="00EB7B8B"/>
    <w:rsid w:val="00EB7D50"/>
    <w:rsid w:val="00EB7DE1"/>
    <w:rsid w:val="00EB7F99"/>
    <w:rsid w:val="00EC01E8"/>
    <w:rsid w:val="00EC04BD"/>
    <w:rsid w:val="00EC0AA5"/>
    <w:rsid w:val="00EC0E5F"/>
    <w:rsid w:val="00EC15FF"/>
    <w:rsid w:val="00EC1621"/>
    <w:rsid w:val="00EC1769"/>
    <w:rsid w:val="00EC1C7E"/>
    <w:rsid w:val="00EC25FA"/>
    <w:rsid w:val="00EC2CFF"/>
    <w:rsid w:val="00EC2F0C"/>
    <w:rsid w:val="00EC3072"/>
    <w:rsid w:val="00EC31DA"/>
    <w:rsid w:val="00EC31F5"/>
    <w:rsid w:val="00EC33E6"/>
    <w:rsid w:val="00EC375D"/>
    <w:rsid w:val="00EC393A"/>
    <w:rsid w:val="00EC441C"/>
    <w:rsid w:val="00EC44FF"/>
    <w:rsid w:val="00EC45C1"/>
    <w:rsid w:val="00EC487E"/>
    <w:rsid w:val="00EC4D8E"/>
    <w:rsid w:val="00EC52BF"/>
    <w:rsid w:val="00EC572E"/>
    <w:rsid w:val="00EC5AD5"/>
    <w:rsid w:val="00EC5BE4"/>
    <w:rsid w:val="00EC5DC5"/>
    <w:rsid w:val="00EC5E91"/>
    <w:rsid w:val="00EC5F42"/>
    <w:rsid w:val="00EC6426"/>
    <w:rsid w:val="00EC67EA"/>
    <w:rsid w:val="00EC6B5E"/>
    <w:rsid w:val="00EC6F1E"/>
    <w:rsid w:val="00EC7028"/>
    <w:rsid w:val="00EC713A"/>
    <w:rsid w:val="00EC719C"/>
    <w:rsid w:val="00EC797C"/>
    <w:rsid w:val="00EC7B31"/>
    <w:rsid w:val="00ED00B5"/>
    <w:rsid w:val="00ED096C"/>
    <w:rsid w:val="00ED0AE5"/>
    <w:rsid w:val="00ED11C5"/>
    <w:rsid w:val="00ED130C"/>
    <w:rsid w:val="00ED14D3"/>
    <w:rsid w:val="00ED15E8"/>
    <w:rsid w:val="00ED1638"/>
    <w:rsid w:val="00ED165F"/>
    <w:rsid w:val="00ED17BD"/>
    <w:rsid w:val="00ED197C"/>
    <w:rsid w:val="00ED1BCF"/>
    <w:rsid w:val="00ED1BDE"/>
    <w:rsid w:val="00ED1C1B"/>
    <w:rsid w:val="00ED1D7E"/>
    <w:rsid w:val="00ED1F5F"/>
    <w:rsid w:val="00ED27C6"/>
    <w:rsid w:val="00ED3305"/>
    <w:rsid w:val="00ED3313"/>
    <w:rsid w:val="00ED356D"/>
    <w:rsid w:val="00ED3685"/>
    <w:rsid w:val="00ED3691"/>
    <w:rsid w:val="00ED3BE3"/>
    <w:rsid w:val="00ED3DE4"/>
    <w:rsid w:val="00ED43ED"/>
    <w:rsid w:val="00ED46DD"/>
    <w:rsid w:val="00ED47E6"/>
    <w:rsid w:val="00ED4C9D"/>
    <w:rsid w:val="00ED4E80"/>
    <w:rsid w:val="00ED572F"/>
    <w:rsid w:val="00ED57C4"/>
    <w:rsid w:val="00ED5E1C"/>
    <w:rsid w:val="00ED6138"/>
    <w:rsid w:val="00ED6782"/>
    <w:rsid w:val="00ED6AE9"/>
    <w:rsid w:val="00ED6E8B"/>
    <w:rsid w:val="00ED72CE"/>
    <w:rsid w:val="00ED7394"/>
    <w:rsid w:val="00ED73F7"/>
    <w:rsid w:val="00ED776A"/>
    <w:rsid w:val="00ED7B93"/>
    <w:rsid w:val="00ED7DB3"/>
    <w:rsid w:val="00EE0251"/>
    <w:rsid w:val="00EE0256"/>
    <w:rsid w:val="00EE05BE"/>
    <w:rsid w:val="00EE077D"/>
    <w:rsid w:val="00EE0866"/>
    <w:rsid w:val="00EE0A5F"/>
    <w:rsid w:val="00EE1257"/>
    <w:rsid w:val="00EE129D"/>
    <w:rsid w:val="00EE1C5D"/>
    <w:rsid w:val="00EE1F2A"/>
    <w:rsid w:val="00EE22A0"/>
    <w:rsid w:val="00EE2561"/>
    <w:rsid w:val="00EE27D4"/>
    <w:rsid w:val="00EE2C2D"/>
    <w:rsid w:val="00EE2C5E"/>
    <w:rsid w:val="00EE2E4A"/>
    <w:rsid w:val="00EE3160"/>
    <w:rsid w:val="00EE335E"/>
    <w:rsid w:val="00EE3890"/>
    <w:rsid w:val="00EE3940"/>
    <w:rsid w:val="00EE3A7F"/>
    <w:rsid w:val="00EE3ABE"/>
    <w:rsid w:val="00EE3BB8"/>
    <w:rsid w:val="00EE3C16"/>
    <w:rsid w:val="00EE409F"/>
    <w:rsid w:val="00EE4906"/>
    <w:rsid w:val="00EE49F3"/>
    <w:rsid w:val="00EE4A15"/>
    <w:rsid w:val="00EE5017"/>
    <w:rsid w:val="00EE5225"/>
    <w:rsid w:val="00EE5376"/>
    <w:rsid w:val="00EE56D8"/>
    <w:rsid w:val="00EE5CAC"/>
    <w:rsid w:val="00EE5F0D"/>
    <w:rsid w:val="00EE5F82"/>
    <w:rsid w:val="00EE64C7"/>
    <w:rsid w:val="00EE6BF9"/>
    <w:rsid w:val="00EE6E8C"/>
    <w:rsid w:val="00EE6F96"/>
    <w:rsid w:val="00EE7086"/>
    <w:rsid w:val="00EE719B"/>
    <w:rsid w:val="00EE779E"/>
    <w:rsid w:val="00EE77D5"/>
    <w:rsid w:val="00EE78A5"/>
    <w:rsid w:val="00EE7A68"/>
    <w:rsid w:val="00EE7FE4"/>
    <w:rsid w:val="00EE7FF2"/>
    <w:rsid w:val="00EF032F"/>
    <w:rsid w:val="00EF0569"/>
    <w:rsid w:val="00EF05CF"/>
    <w:rsid w:val="00EF0ACC"/>
    <w:rsid w:val="00EF0F76"/>
    <w:rsid w:val="00EF12F8"/>
    <w:rsid w:val="00EF14D2"/>
    <w:rsid w:val="00EF16DC"/>
    <w:rsid w:val="00EF18D0"/>
    <w:rsid w:val="00EF1C54"/>
    <w:rsid w:val="00EF1CB4"/>
    <w:rsid w:val="00EF2403"/>
    <w:rsid w:val="00EF26FC"/>
    <w:rsid w:val="00EF2EFA"/>
    <w:rsid w:val="00EF30B1"/>
    <w:rsid w:val="00EF36E9"/>
    <w:rsid w:val="00EF3E43"/>
    <w:rsid w:val="00EF40C6"/>
    <w:rsid w:val="00EF42D4"/>
    <w:rsid w:val="00EF4392"/>
    <w:rsid w:val="00EF442D"/>
    <w:rsid w:val="00EF498E"/>
    <w:rsid w:val="00EF4BE2"/>
    <w:rsid w:val="00EF4C67"/>
    <w:rsid w:val="00EF5081"/>
    <w:rsid w:val="00EF5105"/>
    <w:rsid w:val="00EF51A1"/>
    <w:rsid w:val="00EF5C06"/>
    <w:rsid w:val="00EF5E90"/>
    <w:rsid w:val="00EF5F7A"/>
    <w:rsid w:val="00EF616F"/>
    <w:rsid w:val="00EF62D5"/>
    <w:rsid w:val="00EF645D"/>
    <w:rsid w:val="00EF64F6"/>
    <w:rsid w:val="00EF6B60"/>
    <w:rsid w:val="00EF7468"/>
    <w:rsid w:val="00EF7695"/>
    <w:rsid w:val="00EF7708"/>
    <w:rsid w:val="00EF780D"/>
    <w:rsid w:val="00EF7859"/>
    <w:rsid w:val="00EF79D9"/>
    <w:rsid w:val="00EF7AD5"/>
    <w:rsid w:val="00EF7C4F"/>
    <w:rsid w:val="00EF7DDE"/>
    <w:rsid w:val="00F0051D"/>
    <w:rsid w:val="00F0057D"/>
    <w:rsid w:val="00F005D7"/>
    <w:rsid w:val="00F008B5"/>
    <w:rsid w:val="00F0092A"/>
    <w:rsid w:val="00F00B30"/>
    <w:rsid w:val="00F01341"/>
    <w:rsid w:val="00F01774"/>
    <w:rsid w:val="00F01CD9"/>
    <w:rsid w:val="00F01F50"/>
    <w:rsid w:val="00F0291E"/>
    <w:rsid w:val="00F02CEF"/>
    <w:rsid w:val="00F02D44"/>
    <w:rsid w:val="00F03145"/>
    <w:rsid w:val="00F03471"/>
    <w:rsid w:val="00F03BCC"/>
    <w:rsid w:val="00F03C88"/>
    <w:rsid w:val="00F03E37"/>
    <w:rsid w:val="00F0414F"/>
    <w:rsid w:val="00F04439"/>
    <w:rsid w:val="00F04519"/>
    <w:rsid w:val="00F0484F"/>
    <w:rsid w:val="00F049A8"/>
    <w:rsid w:val="00F049E7"/>
    <w:rsid w:val="00F04A65"/>
    <w:rsid w:val="00F04E14"/>
    <w:rsid w:val="00F04E98"/>
    <w:rsid w:val="00F05483"/>
    <w:rsid w:val="00F058F7"/>
    <w:rsid w:val="00F06285"/>
    <w:rsid w:val="00F06EEC"/>
    <w:rsid w:val="00F07789"/>
    <w:rsid w:val="00F07B67"/>
    <w:rsid w:val="00F07E23"/>
    <w:rsid w:val="00F07EF7"/>
    <w:rsid w:val="00F1014E"/>
    <w:rsid w:val="00F102D3"/>
    <w:rsid w:val="00F1094C"/>
    <w:rsid w:val="00F10BC0"/>
    <w:rsid w:val="00F10C55"/>
    <w:rsid w:val="00F10CCE"/>
    <w:rsid w:val="00F10D2F"/>
    <w:rsid w:val="00F10EF1"/>
    <w:rsid w:val="00F11089"/>
    <w:rsid w:val="00F110F9"/>
    <w:rsid w:val="00F114C8"/>
    <w:rsid w:val="00F119CB"/>
    <w:rsid w:val="00F12095"/>
    <w:rsid w:val="00F12166"/>
    <w:rsid w:val="00F1235F"/>
    <w:rsid w:val="00F126CD"/>
    <w:rsid w:val="00F12B36"/>
    <w:rsid w:val="00F12D82"/>
    <w:rsid w:val="00F12DE2"/>
    <w:rsid w:val="00F12EA5"/>
    <w:rsid w:val="00F130F1"/>
    <w:rsid w:val="00F13199"/>
    <w:rsid w:val="00F132D4"/>
    <w:rsid w:val="00F13608"/>
    <w:rsid w:val="00F139B0"/>
    <w:rsid w:val="00F13C5A"/>
    <w:rsid w:val="00F14161"/>
    <w:rsid w:val="00F142F3"/>
    <w:rsid w:val="00F14565"/>
    <w:rsid w:val="00F1482B"/>
    <w:rsid w:val="00F14880"/>
    <w:rsid w:val="00F14AB9"/>
    <w:rsid w:val="00F152D9"/>
    <w:rsid w:val="00F154D3"/>
    <w:rsid w:val="00F155EE"/>
    <w:rsid w:val="00F15698"/>
    <w:rsid w:val="00F15735"/>
    <w:rsid w:val="00F157C9"/>
    <w:rsid w:val="00F15950"/>
    <w:rsid w:val="00F15E4B"/>
    <w:rsid w:val="00F16567"/>
    <w:rsid w:val="00F16619"/>
    <w:rsid w:val="00F16670"/>
    <w:rsid w:val="00F167C2"/>
    <w:rsid w:val="00F16822"/>
    <w:rsid w:val="00F16B07"/>
    <w:rsid w:val="00F16BEE"/>
    <w:rsid w:val="00F16CC7"/>
    <w:rsid w:val="00F16DB1"/>
    <w:rsid w:val="00F1707C"/>
    <w:rsid w:val="00F1720C"/>
    <w:rsid w:val="00F176D4"/>
    <w:rsid w:val="00F176F4"/>
    <w:rsid w:val="00F17B4A"/>
    <w:rsid w:val="00F20463"/>
    <w:rsid w:val="00F20952"/>
    <w:rsid w:val="00F20FD0"/>
    <w:rsid w:val="00F21741"/>
    <w:rsid w:val="00F21760"/>
    <w:rsid w:val="00F2189D"/>
    <w:rsid w:val="00F220E9"/>
    <w:rsid w:val="00F221E5"/>
    <w:rsid w:val="00F222D2"/>
    <w:rsid w:val="00F2239A"/>
    <w:rsid w:val="00F23237"/>
    <w:rsid w:val="00F2341F"/>
    <w:rsid w:val="00F23486"/>
    <w:rsid w:val="00F23514"/>
    <w:rsid w:val="00F23542"/>
    <w:rsid w:val="00F23914"/>
    <w:rsid w:val="00F241FD"/>
    <w:rsid w:val="00F24349"/>
    <w:rsid w:val="00F243E8"/>
    <w:rsid w:val="00F24514"/>
    <w:rsid w:val="00F25012"/>
    <w:rsid w:val="00F251F0"/>
    <w:rsid w:val="00F2521C"/>
    <w:rsid w:val="00F252CB"/>
    <w:rsid w:val="00F25480"/>
    <w:rsid w:val="00F25CB0"/>
    <w:rsid w:val="00F25F77"/>
    <w:rsid w:val="00F26438"/>
    <w:rsid w:val="00F26B8F"/>
    <w:rsid w:val="00F26BC9"/>
    <w:rsid w:val="00F26DFB"/>
    <w:rsid w:val="00F27512"/>
    <w:rsid w:val="00F27B62"/>
    <w:rsid w:val="00F27D8A"/>
    <w:rsid w:val="00F27DF0"/>
    <w:rsid w:val="00F30086"/>
    <w:rsid w:val="00F30470"/>
    <w:rsid w:val="00F3050F"/>
    <w:rsid w:val="00F3055D"/>
    <w:rsid w:val="00F30575"/>
    <w:rsid w:val="00F306B5"/>
    <w:rsid w:val="00F306EF"/>
    <w:rsid w:val="00F3070D"/>
    <w:rsid w:val="00F3095B"/>
    <w:rsid w:val="00F30A01"/>
    <w:rsid w:val="00F30B02"/>
    <w:rsid w:val="00F30C63"/>
    <w:rsid w:val="00F30CE9"/>
    <w:rsid w:val="00F30F5B"/>
    <w:rsid w:val="00F31036"/>
    <w:rsid w:val="00F31047"/>
    <w:rsid w:val="00F31793"/>
    <w:rsid w:val="00F31D10"/>
    <w:rsid w:val="00F32144"/>
    <w:rsid w:val="00F3278E"/>
    <w:rsid w:val="00F32DA3"/>
    <w:rsid w:val="00F33348"/>
    <w:rsid w:val="00F3338D"/>
    <w:rsid w:val="00F334C2"/>
    <w:rsid w:val="00F33A65"/>
    <w:rsid w:val="00F341C1"/>
    <w:rsid w:val="00F3438F"/>
    <w:rsid w:val="00F3454F"/>
    <w:rsid w:val="00F3468C"/>
    <w:rsid w:val="00F34695"/>
    <w:rsid w:val="00F348F8"/>
    <w:rsid w:val="00F34C09"/>
    <w:rsid w:val="00F34ED3"/>
    <w:rsid w:val="00F3523A"/>
    <w:rsid w:val="00F355F3"/>
    <w:rsid w:val="00F35626"/>
    <w:rsid w:val="00F35776"/>
    <w:rsid w:val="00F359A6"/>
    <w:rsid w:val="00F359C5"/>
    <w:rsid w:val="00F35EED"/>
    <w:rsid w:val="00F36340"/>
    <w:rsid w:val="00F368C7"/>
    <w:rsid w:val="00F369EF"/>
    <w:rsid w:val="00F36D26"/>
    <w:rsid w:val="00F36D8B"/>
    <w:rsid w:val="00F37025"/>
    <w:rsid w:val="00F37BF6"/>
    <w:rsid w:val="00F37FAB"/>
    <w:rsid w:val="00F40247"/>
    <w:rsid w:val="00F403FA"/>
    <w:rsid w:val="00F40BE5"/>
    <w:rsid w:val="00F40C25"/>
    <w:rsid w:val="00F40F5E"/>
    <w:rsid w:val="00F40FF0"/>
    <w:rsid w:val="00F414DD"/>
    <w:rsid w:val="00F41639"/>
    <w:rsid w:val="00F416E6"/>
    <w:rsid w:val="00F421E2"/>
    <w:rsid w:val="00F42ACB"/>
    <w:rsid w:val="00F42FB8"/>
    <w:rsid w:val="00F43052"/>
    <w:rsid w:val="00F43491"/>
    <w:rsid w:val="00F435FC"/>
    <w:rsid w:val="00F43678"/>
    <w:rsid w:val="00F43685"/>
    <w:rsid w:val="00F437A8"/>
    <w:rsid w:val="00F437B8"/>
    <w:rsid w:val="00F438B2"/>
    <w:rsid w:val="00F43F6A"/>
    <w:rsid w:val="00F442B1"/>
    <w:rsid w:val="00F44786"/>
    <w:rsid w:val="00F44A01"/>
    <w:rsid w:val="00F44D34"/>
    <w:rsid w:val="00F44E74"/>
    <w:rsid w:val="00F4510B"/>
    <w:rsid w:val="00F4595B"/>
    <w:rsid w:val="00F460F5"/>
    <w:rsid w:val="00F463CF"/>
    <w:rsid w:val="00F46442"/>
    <w:rsid w:val="00F46499"/>
    <w:rsid w:val="00F46705"/>
    <w:rsid w:val="00F467CF"/>
    <w:rsid w:val="00F468BC"/>
    <w:rsid w:val="00F4695A"/>
    <w:rsid w:val="00F46BB3"/>
    <w:rsid w:val="00F46E59"/>
    <w:rsid w:val="00F46F7C"/>
    <w:rsid w:val="00F476B1"/>
    <w:rsid w:val="00F5027E"/>
    <w:rsid w:val="00F5032A"/>
    <w:rsid w:val="00F50559"/>
    <w:rsid w:val="00F508A4"/>
    <w:rsid w:val="00F50EA0"/>
    <w:rsid w:val="00F511FD"/>
    <w:rsid w:val="00F51257"/>
    <w:rsid w:val="00F51744"/>
    <w:rsid w:val="00F51BD4"/>
    <w:rsid w:val="00F51EDD"/>
    <w:rsid w:val="00F52254"/>
    <w:rsid w:val="00F524D9"/>
    <w:rsid w:val="00F5333E"/>
    <w:rsid w:val="00F5357E"/>
    <w:rsid w:val="00F53931"/>
    <w:rsid w:val="00F53A88"/>
    <w:rsid w:val="00F53D0F"/>
    <w:rsid w:val="00F53DB8"/>
    <w:rsid w:val="00F53F19"/>
    <w:rsid w:val="00F54082"/>
    <w:rsid w:val="00F54486"/>
    <w:rsid w:val="00F5449E"/>
    <w:rsid w:val="00F546B1"/>
    <w:rsid w:val="00F546EF"/>
    <w:rsid w:val="00F5470D"/>
    <w:rsid w:val="00F5478B"/>
    <w:rsid w:val="00F547F9"/>
    <w:rsid w:val="00F54BB8"/>
    <w:rsid w:val="00F54BD1"/>
    <w:rsid w:val="00F551EC"/>
    <w:rsid w:val="00F554E0"/>
    <w:rsid w:val="00F5564E"/>
    <w:rsid w:val="00F556BF"/>
    <w:rsid w:val="00F55A5B"/>
    <w:rsid w:val="00F55BA9"/>
    <w:rsid w:val="00F55CD2"/>
    <w:rsid w:val="00F55D9D"/>
    <w:rsid w:val="00F55DDE"/>
    <w:rsid w:val="00F56225"/>
    <w:rsid w:val="00F562EC"/>
    <w:rsid w:val="00F564EA"/>
    <w:rsid w:val="00F566C4"/>
    <w:rsid w:val="00F572D2"/>
    <w:rsid w:val="00F5756E"/>
    <w:rsid w:val="00F57BB4"/>
    <w:rsid w:val="00F6000F"/>
    <w:rsid w:val="00F60049"/>
    <w:rsid w:val="00F6086B"/>
    <w:rsid w:val="00F60F86"/>
    <w:rsid w:val="00F60FB2"/>
    <w:rsid w:val="00F61675"/>
    <w:rsid w:val="00F617EC"/>
    <w:rsid w:val="00F61833"/>
    <w:rsid w:val="00F61890"/>
    <w:rsid w:val="00F618A9"/>
    <w:rsid w:val="00F61A6B"/>
    <w:rsid w:val="00F61C48"/>
    <w:rsid w:val="00F6265A"/>
    <w:rsid w:val="00F6276A"/>
    <w:rsid w:val="00F62974"/>
    <w:rsid w:val="00F62BF4"/>
    <w:rsid w:val="00F62F7D"/>
    <w:rsid w:val="00F63274"/>
    <w:rsid w:val="00F632D5"/>
    <w:rsid w:val="00F633D2"/>
    <w:rsid w:val="00F63DA9"/>
    <w:rsid w:val="00F64D63"/>
    <w:rsid w:val="00F64EBE"/>
    <w:rsid w:val="00F65174"/>
    <w:rsid w:val="00F65267"/>
    <w:rsid w:val="00F65421"/>
    <w:rsid w:val="00F6559C"/>
    <w:rsid w:val="00F6585B"/>
    <w:rsid w:val="00F659CB"/>
    <w:rsid w:val="00F65EA1"/>
    <w:rsid w:val="00F65FD2"/>
    <w:rsid w:val="00F65FDF"/>
    <w:rsid w:val="00F6612C"/>
    <w:rsid w:val="00F6637E"/>
    <w:rsid w:val="00F66474"/>
    <w:rsid w:val="00F66565"/>
    <w:rsid w:val="00F667BE"/>
    <w:rsid w:val="00F66881"/>
    <w:rsid w:val="00F66FBD"/>
    <w:rsid w:val="00F67010"/>
    <w:rsid w:val="00F6702B"/>
    <w:rsid w:val="00F670F1"/>
    <w:rsid w:val="00F672BA"/>
    <w:rsid w:val="00F673FA"/>
    <w:rsid w:val="00F6790C"/>
    <w:rsid w:val="00F679DC"/>
    <w:rsid w:val="00F67B4A"/>
    <w:rsid w:val="00F67E94"/>
    <w:rsid w:val="00F67F42"/>
    <w:rsid w:val="00F70A69"/>
    <w:rsid w:val="00F70EB6"/>
    <w:rsid w:val="00F711F3"/>
    <w:rsid w:val="00F71398"/>
    <w:rsid w:val="00F7139E"/>
    <w:rsid w:val="00F7163D"/>
    <w:rsid w:val="00F7164E"/>
    <w:rsid w:val="00F7181B"/>
    <w:rsid w:val="00F71A8C"/>
    <w:rsid w:val="00F71C96"/>
    <w:rsid w:val="00F720BE"/>
    <w:rsid w:val="00F721E1"/>
    <w:rsid w:val="00F7268E"/>
    <w:rsid w:val="00F72696"/>
    <w:rsid w:val="00F72EBA"/>
    <w:rsid w:val="00F72EEB"/>
    <w:rsid w:val="00F72FCE"/>
    <w:rsid w:val="00F734DB"/>
    <w:rsid w:val="00F73A4C"/>
    <w:rsid w:val="00F73AAA"/>
    <w:rsid w:val="00F746D8"/>
    <w:rsid w:val="00F748B8"/>
    <w:rsid w:val="00F74DE1"/>
    <w:rsid w:val="00F74E1C"/>
    <w:rsid w:val="00F7552A"/>
    <w:rsid w:val="00F7554E"/>
    <w:rsid w:val="00F758A5"/>
    <w:rsid w:val="00F75A87"/>
    <w:rsid w:val="00F75C53"/>
    <w:rsid w:val="00F75D05"/>
    <w:rsid w:val="00F75D58"/>
    <w:rsid w:val="00F76280"/>
    <w:rsid w:val="00F765C5"/>
    <w:rsid w:val="00F76E2B"/>
    <w:rsid w:val="00F7736B"/>
    <w:rsid w:val="00F773D0"/>
    <w:rsid w:val="00F77B8A"/>
    <w:rsid w:val="00F80856"/>
    <w:rsid w:val="00F80AE3"/>
    <w:rsid w:val="00F80BF2"/>
    <w:rsid w:val="00F81096"/>
    <w:rsid w:val="00F816A1"/>
    <w:rsid w:val="00F816E7"/>
    <w:rsid w:val="00F816FB"/>
    <w:rsid w:val="00F81BE2"/>
    <w:rsid w:val="00F81D54"/>
    <w:rsid w:val="00F81DA9"/>
    <w:rsid w:val="00F822E9"/>
    <w:rsid w:val="00F8249A"/>
    <w:rsid w:val="00F82525"/>
    <w:rsid w:val="00F82609"/>
    <w:rsid w:val="00F82879"/>
    <w:rsid w:val="00F829F5"/>
    <w:rsid w:val="00F82E98"/>
    <w:rsid w:val="00F82ECD"/>
    <w:rsid w:val="00F84105"/>
    <w:rsid w:val="00F8425D"/>
    <w:rsid w:val="00F849D7"/>
    <w:rsid w:val="00F84AB0"/>
    <w:rsid w:val="00F84E26"/>
    <w:rsid w:val="00F84F29"/>
    <w:rsid w:val="00F85226"/>
    <w:rsid w:val="00F852FC"/>
    <w:rsid w:val="00F854C0"/>
    <w:rsid w:val="00F8586D"/>
    <w:rsid w:val="00F85AB8"/>
    <w:rsid w:val="00F85DBD"/>
    <w:rsid w:val="00F85E45"/>
    <w:rsid w:val="00F85EBE"/>
    <w:rsid w:val="00F8620F"/>
    <w:rsid w:val="00F865B2"/>
    <w:rsid w:val="00F865D2"/>
    <w:rsid w:val="00F86920"/>
    <w:rsid w:val="00F86C13"/>
    <w:rsid w:val="00F87044"/>
    <w:rsid w:val="00F87241"/>
    <w:rsid w:val="00F8734B"/>
    <w:rsid w:val="00F876F5"/>
    <w:rsid w:val="00F87783"/>
    <w:rsid w:val="00F87841"/>
    <w:rsid w:val="00F87B12"/>
    <w:rsid w:val="00F90106"/>
    <w:rsid w:val="00F9039F"/>
    <w:rsid w:val="00F90411"/>
    <w:rsid w:val="00F90986"/>
    <w:rsid w:val="00F90FC6"/>
    <w:rsid w:val="00F91A5E"/>
    <w:rsid w:val="00F9285D"/>
    <w:rsid w:val="00F92A52"/>
    <w:rsid w:val="00F92AC9"/>
    <w:rsid w:val="00F92DD7"/>
    <w:rsid w:val="00F930F8"/>
    <w:rsid w:val="00F93599"/>
    <w:rsid w:val="00F93DF1"/>
    <w:rsid w:val="00F941D5"/>
    <w:rsid w:val="00F94592"/>
    <w:rsid w:val="00F946F5"/>
    <w:rsid w:val="00F948B5"/>
    <w:rsid w:val="00F94958"/>
    <w:rsid w:val="00F949C3"/>
    <w:rsid w:val="00F94D84"/>
    <w:rsid w:val="00F95F89"/>
    <w:rsid w:val="00F960FB"/>
    <w:rsid w:val="00F9627E"/>
    <w:rsid w:val="00F962D8"/>
    <w:rsid w:val="00F964CF"/>
    <w:rsid w:val="00F9656B"/>
    <w:rsid w:val="00F96627"/>
    <w:rsid w:val="00F96B7A"/>
    <w:rsid w:val="00F96D16"/>
    <w:rsid w:val="00F973F0"/>
    <w:rsid w:val="00F9744A"/>
    <w:rsid w:val="00F974ED"/>
    <w:rsid w:val="00F97526"/>
    <w:rsid w:val="00F97590"/>
    <w:rsid w:val="00F97593"/>
    <w:rsid w:val="00F97846"/>
    <w:rsid w:val="00F979AA"/>
    <w:rsid w:val="00F979BC"/>
    <w:rsid w:val="00F97C2A"/>
    <w:rsid w:val="00F97D51"/>
    <w:rsid w:val="00F97D86"/>
    <w:rsid w:val="00FA0147"/>
    <w:rsid w:val="00FA0C6E"/>
    <w:rsid w:val="00FA0E06"/>
    <w:rsid w:val="00FA13AD"/>
    <w:rsid w:val="00FA15B2"/>
    <w:rsid w:val="00FA172E"/>
    <w:rsid w:val="00FA190B"/>
    <w:rsid w:val="00FA2590"/>
    <w:rsid w:val="00FA2657"/>
    <w:rsid w:val="00FA2677"/>
    <w:rsid w:val="00FA2CD9"/>
    <w:rsid w:val="00FA2D90"/>
    <w:rsid w:val="00FA2E25"/>
    <w:rsid w:val="00FA2E77"/>
    <w:rsid w:val="00FA3A25"/>
    <w:rsid w:val="00FA3A93"/>
    <w:rsid w:val="00FA3AD1"/>
    <w:rsid w:val="00FA3D7E"/>
    <w:rsid w:val="00FA42E9"/>
    <w:rsid w:val="00FA4E0E"/>
    <w:rsid w:val="00FA4E5D"/>
    <w:rsid w:val="00FA5204"/>
    <w:rsid w:val="00FA5B63"/>
    <w:rsid w:val="00FA5D28"/>
    <w:rsid w:val="00FA6097"/>
    <w:rsid w:val="00FA60FF"/>
    <w:rsid w:val="00FA6902"/>
    <w:rsid w:val="00FA6B23"/>
    <w:rsid w:val="00FA6B9A"/>
    <w:rsid w:val="00FA6C4D"/>
    <w:rsid w:val="00FA6CAD"/>
    <w:rsid w:val="00FA6D76"/>
    <w:rsid w:val="00FA6FAC"/>
    <w:rsid w:val="00FA7168"/>
    <w:rsid w:val="00FA72ED"/>
    <w:rsid w:val="00FA744E"/>
    <w:rsid w:val="00FA75C7"/>
    <w:rsid w:val="00FA78CF"/>
    <w:rsid w:val="00FA790C"/>
    <w:rsid w:val="00FA793C"/>
    <w:rsid w:val="00FA7B92"/>
    <w:rsid w:val="00FA7FD1"/>
    <w:rsid w:val="00FB0522"/>
    <w:rsid w:val="00FB05BD"/>
    <w:rsid w:val="00FB0680"/>
    <w:rsid w:val="00FB0A17"/>
    <w:rsid w:val="00FB0A62"/>
    <w:rsid w:val="00FB0B5A"/>
    <w:rsid w:val="00FB0B7D"/>
    <w:rsid w:val="00FB0FCD"/>
    <w:rsid w:val="00FB1273"/>
    <w:rsid w:val="00FB137E"/>
    <w:rsid w:val="00FB1381"/>
    <w:rsid w:val="00FB13BF"/>
    <w:rsid w:val="00FB14B2"/>
    <w:rsid w:val="00FB1B73"/>
    <w:rsid w:val="00FB1EEF"/>
    <w:rsid w:val="00FB2297"/>
    <w:rsid w:val="00FB243C"/>
    <w:rsid w:val="00FB2908"/>
    <w:rsid w:val="00FB2986"/>
    <w:rsid w:val="00FB2BBB"/>
    <w:rsid w:val="00FB2BE3"/>
    <w:rsid w:val="00FB2F03"/>
    <w:rsid w:val="00FB2F11"/>
    <w:rsid w:val="00FB3285"/>
    <w:rsid w:val="00FB3518"/>
    <w:rsid w:val="00FB38F9"/>
    <w:rsid w:val="00FB441E"/>
    <w:rsid w:val="00FB45DE"/>
    <w:rsid w:val="00FB4682"/>
    <w:rsid w:val="00FB4F74"/>
    <w:rsid w:val="00FB4F8B"/>
    <w:rsid w:val="00FB55D5"/>
    <w:rsid w:val="00FB5798"/>
    <w:rsid w:val="00FB5909"/>
    <w:rsid w:val="00FB5F3A"/>
    <w:rsid w:val="00FB60A0"/>
    <w:rsid w:val="00FB66AF"/>
    <w:rsid w:val="00FB6A57"/>
    <w:rsid w:val="00FB704D"/>
    <w:rsid w:val="00FB70C4"/>
    <w:rsid w:val="00FB7293"/>
    <w:rsid w:val="00FB72BD"/>
    <w:rsid w:val="00FB73C0"/>
    <w:rsid w:val="00FB7570"/>
    <w:rsid w:val="00FB7905"/>
    <w:rsid w:val="00FC013B"/>
    <w:rsid w:val="00FC097D"/>
    <w:rsid w:val="00FC0A09"/>
    <w:rsid w:val="00FC0BD4"/>
    <w:rsid w:val="00FC11BA"/>
    <w:rsid w:val="00FC140A"/>
    <w:rsid w:val="00FC16C9"/>
    <w:rsid w:val="00FC16FA"/>
    <w:rsid w:val="00FC1B8F"/>
    <w:rsid w:val="00FC1D8E"/>
    <w:rsid w:val="00FC1E28"/>
    <w:rsid w:val="00FC1FEC"/>
    <w:rsid w:val="00FC2273"/>
    <w:rsid w:val="00FC295F"/>
    <w:rsid w:val="00FC2F7F"/>
    <w:rsid w:val="00FC2FD6"/>
    <w:rsid w:val="00FC386D"/>
    <w:rsid w:val="00FC388C"/>
    <w:rsid w:val="00FC3A7B"/>
    <w:rsid w:val="00FC3A9E"/>
    <w:rsid w:val="00FC3EC6"/>
    <w:rsid w:val="00FC463E"/>
    <w:rsid w:val="00FC4773"/>
    <w:rsid w:val="00FC48A5"/>
    <w:rsid w:val="00FC4E2A"/>
    <w:rsid w:val="00FC5135"/>
    <w:rsid w:val="00FC5304"/>
    <w:rsid w:val="00FC5790"/>
    <w:rsid w:val="00FC5959"/>
    <w:rsid w:val="00FC5BBC"/>
    <w:rsid w:val="00FC5F8F"/>
    <w:rsid w:val="00FC5FC8"/>
    <w:rsid w:val="00FC660A"/>
    <w:rsid w:val="00FC6629"/>
    <w:rsid w:val="00FC6DC6"/>
    <w:rsid w:val="00FC73FE"/>
    <w:rsid w:val="00FC75D5"/>
    <w:rsid w:val="00FC7911"/>
    <w:rsid w:val="00FC7B40"/>
    <w:rsid w:val="00FC7E65"/>
    <w:rsid w:val="00FD09AD"/>
    <w:rsid w:val="00FD11DB"/>
    <w:rsid w:val="00FD12C4"/>
    <w:rsid w:val="00FD12DB"/>
    <w:rsid w:val="00FD16B1"/>
    <w:rsid w:val="00FD197C"/>
    <w:rsid w:val="00FD1B4C"/>
    <w:rsid w:val="00FD1BF4"/>
    <w:rsid w:val="00FD23A7"/>
    <w:rsid w:val="00FD25B4"/>
    <w:rsid w:val="00FD2B9C"/>
    <w:rsid w:val="00FD30DB"/>
    <w:rsid w:val="00FD366F"/>
    <w:rsid w:val="00FD4737"/>
    <w:rsid w:val="00FD494C"/>
    <w:rsid w:val="00FD4E21"/>
    <w:rsid w:val="00FD4EA8"/>
    <w:rsid w:val="00FD5783"/>
    <w:rsid w:val="00FD58CD"/>
    <w:rsid w:val="00FD5C81"/>
    <w:rsid w:val="00FD5D15"/>
    <w:rsid w:val="00FD5D47"/>
    <w:rsid w:val="00FD5DBA"/>
    <w:rsid w:val="00FD5DE5"/>
    <w:rsid w:val="00FD65BD"/>
    <w:rsid w:val="00FD681C"/>
    <w:rsid w:val="00FD6B77"/>
    <w:rsid w:val="00FD6CF2"/>
    <w:rsid w:val="00FD73C8"/>
    <w:rsid w:val="00FD7418"/>
    <w:rsid w:val="00FD7550"/>
    <w:rsid w:val="00FD7896"/>
    <w:rsid w:val="00FE00B5"/>
    <w:rsid w:val="00FE0749"/>
    <w:rsid w:val="00FE07A8"/>
    <w:rsid w:val="00FE07EC"/>
    <w:rsid w:val="00FE0B5C"/>
    <w:rsid w:val="00FE0CFE"/>
    <w:rsid w:val="00FE0D99"/>
    <w:rsid w:val="00FE1334"/>
    <w:rsid w:val="00FE1869"/>
    <w:rsid w:val="00FE1A43"/>
    <w:rsid w:val="00FE1FAB"/>
    <w:rsid w:val="00FE252E"/>
    <w:rsid w:val="00FE25F5"/>
    <w:rsid w:val="00FE26C1"/>
    <w:rsid w:val="00FE29E6"/>
    <w:rsid w:val="00FE2BBA"/>
    <w:rsid w:val="00FE30D7"/>
    <w:rsid w:val="00FE3269"/>
    <w:rsid w:val="00FE363D"/>
    <w:rsid w:val="00FE3C20"/>
    <w:rsid w:val="00FE4957"/>
    <w:rsid w:val="00FE4A40"/>
    <w:rsid w:val="00FE4B8F"/>
    <w:rsid w:val="00FE4D6B"/>
    <w:rsid w:val="00FE514F"/>
    <w:rsid w:val="00FE542A"/>
    <w:rsid w:val="00FE5450"/>
    <w:rsid w:val="00FE548D"/>
    <w:rsid w:val="00FE5B03"/>
    <w:rsid w:val="00FE5B9E"/>
    <w:rsid w:val="00FE5C0A"/>
    <w:rsid w:val="00FE5F97"/>
    <w:rsid w:val="00FE6094"/>
    <w:rsid w:val="00FE60B2"/>
    <w:rsid w:val="00FE638C"/>
    <w:rsid w:val="00FE6414"/>
    <w:rsid w:val="00FE67A9"/>
    <w:rsid w:val="00FE67EC"/>
    <w:rsid w:val="00FE6858"/>
    <w:rsid w:val="00FE68EE"/>
    <w:rsid w:val="00FE6A6D"/>
    <w:rsid w:val="00FE6D00"/>
    <w:rsid w:val="00FE70C5"/>
    <w:rsid w:val="00FE72BB"/>
    <w:rsid w:val="00FE738B"/>
    <w:rsid w:val="00FE7B78"/>
    <w:rsid w:val="00FE7CEB"/>
    <w:rsid w:val="00FF009F"/>
    <w:rsid w:val="00FF02D9"/>
    <w:rsid w:val="00FF0424"/>
    <w:rsid w:val="00FF050D"/>
    <w:rsid w:val="00FF0638"/>
    <w:rsid w:val="00FF07F6"/>
    <w:rsid w:val="00FF09AF"/>
    <w:rsid w:val="00FF0B4F"/>
    <w:rsid w:val="00FF0C6E"/>
    <w:rsid w:val="00FF0CB9"/>
    <w:rsid w:val="00FF0E9B"/>
    <w:rsid w:val="00FF0F64"/>
    <w:rsid w:val="00FF1156"/>
    <w:rsid w:val="00FF1351"/>
    <w:rsid w:val="00FF177F"/>
    <w:rsid w:val="00FF19DB"/>
    <w:rsid w:val="00FF1A8A"/>
    <w:rsid w:val="00FF1AF0"/>
    <w:rsid w:val="00FF1DFE"/>
    <w:rsid w:val="00FF1EFC"/>
    <w:rsid w:val="00FF1F0E"/>
    <w:rsid w:val="00FF2717"/>
    <w:rsid w:val="00FF2760"/>
    <w:rsid w:val="00FF2C7D"/>
    <w:rsid w:val="00FF2E1B"/>
    <w:rsid w:val="00FF315F"/>
    <w:rsid w:val="00FF32C7"/>
    <w:rsid w:val="00FF3B57"/>
    <w:rsid w:val="00FF3CF1"/>
    <w:rsid w:val="00FF406A"/>
    <w:rsid w:val="00FF40B2"/>
    <w:rsid w:val="00FF4158"/>
    <w:rsid w:val="00FF492A"/>
    <w:rsid w:val="00FF49FE"/>
    <w:rsid w:val="00FF4B68"/>
    <w:rsid w:val="00FF5663"/>
    <w:rsid w:val="00FF5BDE"/>
    <w:rsid w:val="00FF639F"/>
    <w:rsid w:val="00FF64B9"/>
    <w:rsid w:val="00FF68DA"/>
    <w:rsid w:val="00FF6A73"/>
    <w:rsid w:val="00FF6C91"/>
    <w:rsid w:val="00FF743E"/>
    <w:rsid w:val="00FF7795"/>
    <w:rsid w:val="00FF78EC"/>
    <w:rsid w:val="00FF7E14"/>
    <w:rsid w:val="00FF7F4A"/>
    <w:rsid w:val="00FF7FBA"/>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0F2F0BE"/>
  <w15:chartTrackingRefBased/>
  <w15:docId w15:val="{DD23C422-1101-442C-83CD-C40A5317448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pPr>
        <w:spacing w:after="8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06FF6"/>
    <w:pPr>
      <w:spacing w:line="276" w:lineRule="auto"/>
      <w:ind w:firstLine="144"/>
      <w:jc w:val="both"/>
    </w:pPr>
    <w:rPr>
      <w:rFonts w:ascii="Times New Roman" w:eastAsia="Times New Roman" w:hAnsi="Times New Roman" w:cs="Times New Roman"/>
      <w:lang w:val="en-US"/>
    </w:rPr>
  </w:style>
  <w:style w:type="paragraph" w:styleId="Heading1">
    <w:name w:val="heading 1"/>
    <w:basedOn w:val="ListParagraph"/>
    <w:next w:val="Normal"/>
    <w:link w:val="Heading1Char"/>
    <w:uiPriority w:val="9"/>
    <w:qFormat/>
    <w:rsid w:val="00C831ED"/>
    <w:pPr>
      <w:numPr>
        <w:numId w:val="15"/>
      </w:numPr>
      <w:outlineLvl w:val="0"/>
    </w:pPr>
    <w:rPr>
      <w:b/>
      <w:bCs/>
    </w:rPr>
  </w:style>
  <w:style w:type="paragraph" w:styleId="Heading2">
    <w:name w:val="heading 2"/>
    <w:basedOn w:val="ListParagraph"/>
    <w:next w:val="Normal"/>
    <w:link w:val="Heading2Char"/>
    <w:uiPriority w:val="9"/>
    <w:unhideWhenUsed/>
    <w:qFormat/>
    <w:rsid w:val="00F16CC7"/>
    <w:pPr>
      <w:numPr>
        <w:ilvl w:val="1"/>
        <w:numId w:val="15"/>
      </w:numPr>
      <w:outlineLvl w:val="1"/>
    </w:pPr>
    <w:rPr>
      <w:b/>
      <w:bCs/>
    </w:rPr>
  </w:style>
  <w:style w:type="paragraph" w:styleId="Heading3">
    <w:name w:val="heading 3"/>
    <w:basedOn w:val="ListParagraph"/>
    <w:next w:val="Normal"/>
    <w:link w:val="Heading3Char"/>
    <w:uiPriority w:val="9"/>
    <w:unhideWhenUsed/>
    <w:qFormat/>
    <w:rsid w:val="00223A93"/>
    <w:pPr>
      <w:numPr>
        <w:ilvl w:val="2"/>
        <w:numId w:val="15"/>
      </w:numPr>
      <w:jc w:val="left"/>
      <w:outlineLvl w:val="2"/>
    </w:pPr>
    <w:rPr>
      <w:i/>
      <w:iCs/>
      <w:color w:val="0033CC"/>
    </w:rPr>
  </w:style>
  <w:style w:type="paragraph" w:styleId="Heading4">
    <w:name w:val="heading 4"/>
    <w:basedOn w:val="ListParagraph"/>
    <w:next w:val="Normal"/>
    <w:link w:val="Heading4Char"/>
    <w:uiPriority w:val="9"/>
    <w:unhideWhenUsed/>
    <w:qFormat/>
    <w:rsid w:val="008F47C9"/>
    <w:pPr>
      <w:numPr>
        <w:ilvl w:val="3"/>
        <w:numId w:val="15"/>
      </w:numPr>
      <w:outlineLvl w:val="3"/>
    </w:pPr>
    <w:rPr>
      <w:i/>
      <w:iCs/>
      <w:color w:val="FF0000"/>
    </w:rPr>
  </w:style>
  <w:style w:type="paragraph" w:styleId="Heading5">
    <w:name w:val="heading 5"/>
    <w:basedOn w:val="Normal"/>
    <w:next w:val="Normal"/>
    <w:link w:val="Heading5Char"/>
    <w:uiPriority w:val="9"/>
    <w:semiHidden/>
    <w:unhideWhenUsed/>
    <w:qFormat/>
    <w:rsid w:val="005D6846"/>
    <w:pPr>
      <w:keepNext/>
      <w:keepLines/>
      <w:spacing w:before="40"/>
      <w:ind w:firstLine="113"/>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5D6846"/>
    <w:pPr>
      <w:keepNext/>
      <w:keepLines/>
      <w:spacing w:before="40"/>
      <w:ind w:firstLine="113"/>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5D6846"/>
    <w:pPr>
      <w:keepNext/>
      <w:keepLines/>
      <w:spacing w:before="40"/>
      <w:ind w:firstLine="113"/>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5D6846"/>
    <w:pPr>
      <w:keepNext/>
      <w:keepLines/>
      <w:spacing w:before="40"/>
      <w:ind w:firstLine="113"/>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5D6846"/>
    <w:pPr>
      <w:keepNext/>
      <w:keepLines/>
      <w:spacing w:before="40"/>
      <w:ind w:firstLine="113"/>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EF7859"/>
    <w:pPr>
      <w:ind w:left="720" w:firstLine="113"/>
      <w:contextualSpacing/>
    </w:pPr>
    <w:rPr>
      <w:rFonts w:asciiTheme="majorBidi" w:eastAsiaTheme="minorHAnsi" w:hAnsiTheme="majorBidi" w:cstheme="majorBidi"/>
    </w:rPr>
  </w:style>
  <w:style w:type="character" w:styleId="PlaceholderText">
    <w:name w:val="Placeholder Text"/>
    <w:basedOn w:val="DefaultParagraphFont"/>
    <w:uiPriority w:val="99"/>
    <w:semiHidden/>
    <w:rsid w:val="006F2C77"/>
    <w:rPr>
      <w:color w:val="808080"/>
    </w:rPr>
  </w:style>
  <w:style w:type="character" w:styleId="Hyperlink">
    <w:name w:val="Hyperlink"/>
    <w:unhideWhenUsed/>
    <w:rsid w:val="005C5A31"/>
    <w:rPr>
      <w:color w:val="0563C1"/>
      <w:u w:val="single"/>
    </w:rPr>
  </w:style>
  <w:style w:type="paragraph" w:customStyle="1" w:styleId="CM1">
    <w:name w:val="CM1"/>
    <w:basedOn w:val="Normal"/>
    <w:next w:val="Normal"/>
    <w:rsid w:val="005C5A31"/>
    <w:pPr>
      <w:widowControl w:val="0"/>
      <w:autoSpaceDE w:val="0"/>
      <w:autoSpaceDN w:val="0"/>
      <w:adjustRightInd w:val="0"/>
      <w:ind w:firstLine="113"/>
    </w:pPr>
    <w:rPr>
      <w:rFonts w:ascii="Calibri" w:hAnsi="Calibri"/>
      <w:lang w:val="en-CA" w:eastAsia="en-CA"/>
    </w:rPr>
  </w:style>
  <w:style w:type="table" w:styleId="TableGrid">
    <w:name w:val="Table Grid"/>
    <w:basedOn w:val="TableNormal"/>
    <w:uiPriority w:val="39"/>
    <w:rsid w:val="00120655"/>
    <w:rPr>
      <w:rFonts w:ascii="Times New Roman" w:eastAsia="Times New Roman" w:hAnsi="Times New Roman" w:cs="Arial"/>
      <w:sz w:val="20"/>
      <w:szCs w:val="20"/>
      <w:lang w:val="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400BDC"/>
    <w:pPr>
      <w:spacing w:after="200"/>
      <w:ind w:firstLine="284"/>
    </w:pPr>
    <w:rPr>
      <w:rFonts w:eastAsia="Calibri"/>
      <w:i/>
      <w:iCs/>
      <w:color w:val="44546A"/>
      <w:sz w:val="22"/>
      <w:szCs w:val="18"/>
    </w:rPr>
  </w:style>
  <w:style w:type="character" w:styleId="FootnoteReference">
    <w:name w:val="footnote reference"/>
    <w:uiPriority w:val="99"/>
    <w:semiHidden/>
    <w:unhideWhenUsed/>
    <w:rsid w:val="00120655"/>
    <w:rPr>
      <w:vertAlign w:val="superscript"/>
    </w:rPr>
  </w:style>
  <w:style w:type="paragraph" w:styleId="FootnoteText">
    <w:name w:val="footnote text"/>
    <w:basedOn w:val="Normal"/>
    <w:link w:val="FootnoteTextChar"/>
    <w:uiPriority w:val="99"/>
    <w:unhideWhenUsed/>
    <w:rsid w:val="00120655"/>
    <w:pPr>
      <w:ind w:firstLine="284"/>
    </w:pPr>
    <w:rPr>
      <w:rFonts w:eastAsia="Calibri"/>
      <w:color w:val="000000"/>
      <w:sz w:val="20"/>
      <w:szCs w:val="20"/>
    </w:rPr>
  </w:style>
  <w:style w:type="character" w:customStyle="1" w:styleId="FootnoteTextChar">
    <w:name w:val="Footnote Text Char"/>
    <w:basedOn w:val="DefaultParagraphFont"/>
    <w:link w:val="FootnoteText"/>
    <w:uiPriority w:val="99"/>
    <w:rsid w:val="00120655"/>
    <w:rPr>
      <w:rFonts w:ascii="Times New Roman" w:eastAsia="Calibri" w:hAnsi="Times New Roman" w:cs="Times New Roman"/>
      <w:color w:val="000000"/>
      <w:sz w:val="20"/>
      <w:szCs w:val="20"/>
      <w:lang w:val="en-US"/>
    </w:rPr>
  </w:style>
  <w:style w:type="character" w:customStyle="1" w:styleId="Heading1Char">
    <w:name w:val="Heading 1 Char"/>
    <w:basedOn w:val="DefaultParagraphFont"/>
    <w:link w:val="Heading1"/>
    <w:uiPriority w:val="9"/>
    <w:rsid w:val="00C831ED"/>
    <w:rPr>
      <w:rFonts w:asciiTheme="majorBidi" w:hAnsiTheme="majorBidi" w:cstheme="majorBidi"/>
      <w:b/>
      <w:bCs/>
      <w:lang w:val="en-US"/>
    </w:rPr>
  </w:style>
  <w:style w:type="character" w:customStyle="1" w:styleId="Heading2Char">
    <w:name w:val="Heading 2 Char"/>
    <w:basedOn w:val="DefaultParagraphFont"/>
    <w:link w:val="Heading2"/>
    <w:uiPriority w:val="9"/>
    <w:rsid w:val="00F16CC7"/>
    <w:rPr>
      <w:rFonts w:asciiTheme="majorBidi" w:hAnsiTheme="majorBidi" w:cstheme="majorBidi"/>
      <w:b/>
      <w:bCs/>
      <w:lang w:val="en-US"/>
    </w:rPr>
  </w:style>
  <w:style w:type="paragraph" w:styleId="NoSpacing">
    <w:name w:val="No Spacing"/>
    <w:basedOn w:val="Normal"/>
    <w:uiPriority w:val="1"/>
    <w:qFormat/>
    <w:rsid w:val="00465988"/>
    <w:pPr>
      <w:ind w:firstLine="0"/>
      <w:jc w:val="left"/>
    </w:pPr>
    <w:rPr>
      <w:rFonts w:asciiTheme="majorBidi" w:eastAsiaTheme="minorHAnsi" w:hAnsiTheme="majorBidi" w:cstheme="majorBidi"/>
      <w:sz w:val="20"/>
      <w:szCs w:val="20"/>
    </w:rPr>
  </w:style>
  <w:style w:type="paragraph" w:styleId="Title">
    <w:name w:val="Title"/>
    <w:basedOn w:val="Normal"/>
    <w:next w:val="Normal"/>
    <w:link w:val="TitleChar"/>
    <w:uiPriority w:val="10"/>
    <w:qFormat/>
    <w:rsid w:val="006103DB"/>
    <w:rPr>
      <w:rFonts w:asciiTheme="majorBidi" w:eastAsiaTheme="minorHAnsi" w:hAnsiTheme="majorBidi" w:cstheme="majorBidi"/>
      <w:b/>
      <w:bCs/>
    </w:rPr>
  </w:style>
  <w:style w:type="character" w:customStyle="1" w:styleId="TitleChar">
    <w:name w:val="Title Char"/>
    <w:basedOn w:val="DefaultParagraphFont"/>
    <w:link w:val="Title"/>
    <w:uiPriority w:val="10"/>
    <w:rsid w:val="006103DB"/>
    <w:rPr>
      <w:rFonts w:asciiTheme="majorBidi" w:hAnsiTheme="majorBidi" w:cstheme="majorBidi"/>
      <w:b/>
      <w:bCs/>
      <w:lang w:val="en-US"/>
    </w:rPr>
  </w:style>
  <w:style w:type="paragraph" w:styleId="TOCHeading">
    <w:name w:val="TOC Heading"/>
    <w:basedOn w:val="Heading1"/>
    <w:next w:val="Normal"/>
    <w:uiPriority w:val="39"/>
    <w:unhideWhenUsed/>
    <w:qFormat/>
    <w:rsid w:val="00C707D9"/>
    <w:pPr>
      <w:keepNext/>
      <w:keepLines/>
      <w:numPr>
        <w:numId w:val="0"/>
      </w:numPr>
      <w:spacing w:before="240" w:line="259" w:lineRule="auto"/>
      <w:contextualSpacing w:val="0"/>
      <w:jc w:val="left"/>
      <w:outlineLvl w:val="9"/>
    </w:pPr>
    <w:rPr>
      <w:rFonts w:asciiTheme="majorHAnsi" w:eastAsiaTheme="majorEastAsia" w:hAnsiTheme="majorHAnsi"/>
      <w:b w:val="0"/>
      <w:bCs w:val="0"/>
      <w:color w:val="2F5496" w:themeColor="accent1" w:themeShade="BF"/>
      <w:sz w:val="32"/>
      <w:szCs w:val="32"/>
    </w:rPr>
  </w:style>
  <w:style w:type="paragraph" w:styleId="TOC1">
    <w:name w:val="toc 1"/>
    <w:basedOn w:val="Normal"/>
    <w:next w:val="Normal"/>
    <w:autoRedefine/>
    <w:uiPriority w:val="39"/>
    <w:unhideWhenUsed/>
    <w:rsid w:val="00C707D9"/>
    <w:pPr>
      <w:spacing w:after="100"/>
      <w:ind w:firstLine="113"/>
    </w:pPr>
    <w:rPr>
      <w:rFonts w:asciiTheme="majorBidi" w:eastAsiaTheme="minorHAnsi" w:hAnsiTheme="majorBidi" w:cstheme="majorBidi"/>
    </w:rPr>
  </w:style>
  <w:style w:type="paragraph" w:styleId="TOC2">
    <w:name w:val="toc 2"/>
    <w:basedOn w:val="Normal"/>
    <w:next w:val="Normal"/>
    <w:autoRedefine/>
    <w:uiPriority w:val="39"/>
    <w:unhideWhenUsed/>
    <w:rsid w:val="00C707D9"/>
    <w:pPr>
      <w:spacing w:after="100"/>
      <w:ind w:left="240" w:firstLine="113"/>
    </w:pPr>
    <w:rPr>
      <w:rFonts w:asciiTheme="majorBidi" w:eastAsiaTheme="minorHAnsi" w:hAnsiTheme="majorBidi" w:cstheme="majorBidi"/>
    </w:rPr>
  </w:style>
  <w:style w:type="character" w:styleId="CommentReference">
    <w:name w:val="annotation reference"/>
    <w:basedOn w:val="DefaultParagraphFont"/>
    <w:uiPriority w:val="99"/>
    <w:unhideWhenUsed/>
    <w:rsid w:val="00972B16"/>
    <w:rPr>
      <w:sz w:val="16"/>
      <w:szCs w:val="16"/>
    </w:rPr>
  </w:style>
  <w:style w:type="paragraph" w:styleId="CommentText">
    <w:name w:val="annotation text"/>
    <w:basedOn w:val="Normal"/>
    <w:link w:val="CommentTextChar"/>
    <w:uiPriority w:val="99"/>
    <w:unhideWhenUsed/>
    <w:rsid w:val="00972B16"/>
    <w:pPr>
      <w:ind w:firstLine="113"/>
    </w:pPr>
    <w:rPr>
      <w:rFonts w:asciiTheme="majorBidi" w:eastAsiaTheme="minorHAnsi" w:hAnsiTheme="majorBidi" w:cstheme="majorBidi"/>
      <w:sz w:val="20"/>
      <w:szCs w:val="20"/>
    </w:rPr>
  </w:style>
  <w:style w:type="character" w:customStyle="1" w:styleId="CommentTextChar">
    <w:name w:val="Comment Text Char"/>
    <w:basedOn w:val="DefaultParagraphFont"/>
    <w:link w:val="CommentText"/>
    <w:uiPriority w:val="99"/>
    <w:rsid w:val="00972B16"/>
    <w:rPr>
      <w:rFonts w:asciiTheme="majorBidi" w:hAnsiTheme="majorBidi" w:cstheme="majorBidi"/>
      <w:sz w:val="20"/>
      <w:szCs w:val="20"/>
      <w:lang w:val="en-US"/>
    </w:rPr>
  </w:style>
  <w:style w:type="paragraph" w:styleId="CommentSubject">
    <w:name w:val="annotation subject"/>
    <w:basedOn w:val="CommentText"/>
    <w:next w:val="CommentText"/>
    <w:link w:val="CommentSubjectChar"/>
    <w:uiPriority w:val="99"/>
    <w:semiHidden/>
    <w:unhideWhenUsed/>
    <w:rsid w:val="00972B16"/>
    <w:rPr>
      <w:b/>
      <w:bCs/>
    </w:rPr>
  </w:style>
  <w:style w:type="character" w:customStyle="1" w:styleId="CommentSubjectChar">
    <w:name w:val="Comment Subject Char"/>
    <w:basedOn w:val="CommentTextChar"/>
    <w:link w:val="CommentSubject"/>
    <w:uiPriority w:val="99"/>
    <w:semiHidden/>
    <w:rsid w:val="00972B16"/>
    <w:rPr>
      <w:rFonts w:asciiTheme="majorBidi" w:hAnsiTheme="majorBidi" w:cstheme="majorBidi"/>
      <w:b/>
      <w:bCs/>
      <w:sz w:val="20"/>
      <w:szCs w:val="20"/>
      <w:lang w:val="en-US"/>
    </w:rPr>
  </w:style>
  <w:style w:type="character" w:styleId="EndnoteReference">
    <w:name w:val="endnote reference"/>
    <w:basedOn w:val="DefaultParagraphFont"/>
    <w:uiPriority w:val="99"/>
    <w:semiHidden/>
    <w:unhideWhenUsed/>
    <w:rsid w:val="00847BA8"/>
    <w:rPr>
      <w:vertAlign w:val="superscript"/>
    </w:rPr>
  </w:style>
  <w:style w:type="paragraph" w:customStyle="1" w:styleId="Normal2">
    <w:name w:val="Normal 2"/>
    <w:basedOn w:val="Normal"/>
    <w:link w:val="Normal2Char"/>
    <w:qFormat/>
    <w:rsid w:val="001214C3"/>
    <w:rPr>
      <w:rFonts w:eastAsiaTheme="minorHAnsi" w:cstheme="majorBidi"/>
      <w:szCs w:val="22"/>
      <w:lang w:val="en-MY"/>
    </w:rPr>
  </w:style>
  <w:style w:type="character" w:customStyle="1" w:styleId="Normal2Char">
    <w:name w:val="Normal 2 Char"/>
    <w:basedOn w:val="Heading2Char"/>
    <w:link w:val="Normal2"/>
    <w:rsid w:val="001214C3"/>
    <w:rPr>
      <w:rFonts w:ascii="Times New Roman" w:hAnsi="Times New Roman" w:cstheme="majorBidi"/>
      <w:b/>
      <w:bCs/>
      <w:i/>
      <w:iCs/>
      <w:color w:val="C45911" w:themeColor="accent2" w:themeShade="BF"/>
      <w:szCs w:val="22"/>
      <w:lang w:val="en-MY"/>
    </w:rPr>
  </w:style>
  <w:style w:type="character" w:customStyle="1" w:styleId="apple-converted-space">
    <w:name w:val="apple-converted-space"/>
    <w:basedOn w:val="DefaultParagraphFont"/>
    <w:rsid w:val="00B263A5"/>
  </w:style>
  <w:style w:type="paragraph" w:styleId="Header">
    <w:name w:val="header"/>
    <w:basedOn w:val="Normal"/>
    <w:link w:val="HeaderChar"/>
    <w:uiPriority w:val="99"/>
    <w:unhideWhenUsed/>
    <w:rsid w:val="00617F4C"/>
    <w:pPr>
      <w:tabs>
        <w:tab w:val="center" w:pos="4513"/>
        <w:tab w:val="right" w:pos="9026"/>
      </w:tabs>
      <w:ind w:firstLine="113"/>
    </w:pPr>
    <w:rPr>
      <w:rFonts w:asciiTheme="majorBidi" w:eastAsiaTheme="minorHAnsi" w:hAnsiTheme="majorBidi" w:cstheme="majorBidi"/>
    </w:rPr>
  </w:style>
  <w:style w:type="character" w:customStyle="1" w:styleId="HeaderChar">
    <w:name w:val="Header Char"/>
    <w:basedOn w:val="DefaultParagraphFont"/>
    <w:link w:val="Header"/>
    <w:uiPriority w:val="99"/>
    <w:rsid w:val="00617F4C"/>
    <w:rPr>
      <w:rFonts w:asciiTheme="majorBidi" w:hAnsiTheme="majorBidi" w:cstheme="majorBidi"/>
      <w:lang w:val="en-US"/>
    </w:rPr>
  </w:style>
  <w:style w:type="paragraph" w:styleId="Footer">
    <w:name w:val="footer"/>
    <w:basedOn w:val="Normal"/>
    <w:link w:val="FooterChar"/>
    <w:uiPriority w:val="99"/>
    <w:unhideWhenUsed/>
    <w:rsid w:val="00617F4C"/>
    <w:pPr>
      <w:tabs>
        <w:tab w:val="center" w:pos="4513"/>
        <w:tab w:val="right" w:pos="9026"/>
      </w:tabs>
      <w:ind w:firstLine="113"/>
    </w:pPr>
    <w:rPr>
      <w:rFonts w:asciiTheme="majorBidi" w:eastAsiaTheme="minorHAnsi" w:hAnsiTheme="majorBidi" w:cstheme="majorBidi"/>
    </w:rPr>
  </w:style>
  <w:style w:type="character" w:customStyle="1" w:styleId="FooterChar">
    <w:name w:val="Footer Char"/>
    <w:basedOn w:val="DefaultParagraphFont"/>
    <w:link w:val="Footer"/>
    <w:uiPriority w:val="99"/>
    <w:rsid w:val="00617F4C"/>
    <w:rPr>
      <w:rFonts w:asciiTheme="majorBidi" w:hAnsiTheme="majorBidi" w:cstheme="majorBidi"/>
      <w:lang w:val="en-US"/>
    </w:rPr>
  </w:style>
  <w:style w:type="paragraph" w:styleId="Revision">
    <w:name w:val="Revision"/>
    <w:hidden/>
    <w:uiPriority w:val="99"/>
    <w:semiHidden/>
    <w:rsid w:val="00287732"/>
    <w:rPr>
      <w:rFonts w:asciiTheme="majorBidi" w:hAnsiTheme="majorBidi" w:cstheme="majorBidi"/>
      <w:lang w:val="en-US"/>
    </w:rPr>
  </w:style>
  <w:style w:type="character" w:customStyle="1" w:styleId="Heading3Char">
    <w:name w:val="Heading 3 Char"/>
    <w:basedOn w:val="DefaultParagraphFont"/>
    <w:link w:val="Heading3"/>
    <w:uiPriority w:val="9"/>
    <w:rsid w:val="00223A93"/>
    <w:rPr>
      <w:rFonts w:asciiTheme="majorBidi" w:hAnsiTheme="majorBidi" w:cstheme="majorBidi"/>
      <w:i/>
      <w:iCs/>
      <w:color w:val="0033CC"/>
      <w:lang w:val="en-US"/>
    </w:rPr>
  </w:style>
  <w:style w:type="paragraph" w:customStyle="1" w:styleId="CitaviBibliographyEntry">
    <w:name w:val="Citavi Bibliography Entry"/>
    <w:basedOn w:val="Normal"/>
    <w:link w:val="CitaviBibliographyEntryChar"/>
    <w:rsid w:val="00F82609"/>
    <w:pPr>
      <w:tabs>
        <w:tab w:val="left" w:pos="340"/>
      </w:tabs>
      <w:spacing w:after="0" w:line="259" w:lineRule="auto"/>
      <w:ind w:left="340" w:hanging="340"/>
    </w:pPr>
    <w:rPr>
      <w:rFonts w:eastAsia="Calibri"/>
      <w:color w:val="000000"/>
    </w:rPr>
  </w:style>
  <w:style w:type="character" w:customStyle="1" w:styleId="CitaviBibliographyEntryChar">
    <w:name w:val="Citavi Bibliography Entry Char"/>
    <w:link w:val="CitaviBibliographyEntry"/>
    <w:rsid w:val="00F82609"/>
    <w:rPr>
      <w:rFonts w:ascii="Times New Roman" w:eastAsia="Calibri" w:hAnsi="Times New Roman" w:cs="Times New Roman"/>
      <w:color w:val="000000"/>
      <w:lang w:val="en-US"/>
    </w:rPr>
  </w:style>
  <w:style w:type="paragraph" w:customStyle="1" w:styleId="Body">
    <w:name w:val="Body"/>
    <w:basedOn w:val="Normal"/>
    <w:link w:val="BodyChar"/>
    <w:qFormat/>
    <w:rsid w:val="001468CE"/>
    <w:pPr>
      <w:jc w:val="lowKashida"/>
    </w:pPr>
    <w:rPr>
      <w:rFonts w:eastAsia="Calibri"/>
      <w:bCs/>
    </w:rPr>
  </w:style>
  <w:style w:type="character" w:customStyle="1" w:styleId="BodyChar">
    <w:name w:val="Body Char"/>
    <w:link w:val="Body"/>
    <w:rsid w:val="001468CE"/>
    <w:rPr>
      <w:rFonts w:ascii="Times New Roman" w:eastAsia="Calibri" w:hAnsi="Times New Roman" w:cs="Times New Roman"/>
      <w:bCs/>
      <w:lang w:val="en-US"/>
    </w:rPr>
  </w:style>
  <w:style w:type="character" w:styleId="BookTitle">
    <w:name w:val="Book Title"/>
    <w:basedOn w:val="DefaultParagraphFont"/>
    <w:uiPriority w:val="33"/>
    <w:qFormat/>
    <w:rsid w:val="00283D68"/>
    <w:rPr>
      <w:b/>
      <w:bCs/>
      <w:i/>
      <w:iCs/>
      <w:spacing w:val="5"/>
    </w:rPr>
  </w:style>
  <w:style w:type="paragraph" w:styleId="Bibliography">
    <w:name w:val="Bibliography"/>
    <w:basedOn w:val="Normal"/>
    <w:next w:val="Normal"/>
    <w:uiPriority w:val="37"/>
    <w:semiHidden/>
    <w:unhideWhenUsed/>
    <w:rsid w:val="005D6846"/>
    <w:pPr>
      <w:ind w:firstLine="113"/>
    </w:pPr>
    <w:rPr>
      <w:rFonts w:asciiTheme="majorBidi" w:eastAsiaTheme="minorHAnsi" w:hAnsiTheme="majorBidi" w:cstheme="majorBidi"/>
    </w:rPr>
  </w:style>
  <w:style w:type="character" w:styleId="IntenseReference">
    <w:name w:val="Intense Reference"/>
    <w:basedOn w:val="DefaultParagraphFont"/>
    <w:uiPriority w:val="32"/>
    <w:qFormat/>
    <w:rsid w:val="005D6846"/>
    <w:rPr>
      <w:b/>
      <w:bCs/>
      <w:smallCaps/>
      <w:color w:val="4472C4" w:themeColor="accent1"/>
      <w:spacing w:val="5"/>
    </w:rPr>
  </w:style>
  <w:style w:type="character" w:styleId="SubtleReference">
    <w:name w:val="Subtle Reference"/>
    <w:basedOn w:val="DefaultParagraphFont"/>
    <w:uiPriority w:val="31"/>
    <w:qFormat/>
    <w:rsid w:val="005D6846"/>
    <w:rPr>
      <w:smallCaps/>
      <w:color w:val="5A5A5A" w:themeColor="text1" w:themeTint="A5"/>
    </w:rPr>
  </w:style>
  <w:style w:type="character" w:styleId="IntenseEmphasis">
    <w:name w:val="Intense Emphasis"/>
    <w:basedOn w:val="DefaultParagraphFont"/>
    <w:uiPriority w:val="21"/>
    <w:qFormat/>
    <w:rsid w:val="005D6846"/>
    <w:rPr>
      <w:i/>
      <w:iCs/>
      <w:color w:val="4472C4" w:themeColor="accent1"/>
    </w:rPr>
  </w:style>
  <w:style w:type="character" w:styleId="SubtleEmphasis">
    <w:name w:val="Subtle Emphasis"/>
    <w:basedOn w:val="DefaultParagraphFont"/>
    <w:uiPriority w:val="19"/>
    <w:qFormat/>
    <w:rsid w:val="005D6846"/>
    <w:rPr>
      <w:i/>
      <w:iCs/>
      <w:color w:val="404040" w:themeColor="text1" w:themeTint="BF"/>
    </w:rPr>
  </w:style>
  <w:style w:type="paragraph" w:styleId="IntenseQuote">
    <w:name w:val="Intense Quote"/>
    <w:basedOn w:val="Normal"/>
    <w:next w:val="Normal"/>
    <w:link w:val="IntenseQuoteChar"/>
    <w:uiPriority w:val="30"/>
    <w:qFormat/>
    <w:rsid w:val="005D6846"/>
    <w:pPr>
      <w:pBdr>
        <w:top w:val="single" w:sz="4" w:space="10" w:color="4472C4" w:themeColor="accent1"/>
        <w:bottom w:val="single" w:sz="4" w:space="10" w:color="4472C4" w:themeColor="accent1"/>
      </w:pBdr>
      <w:spacing w:before="360" w:after="360"/>
      <w:ind w:left="864" w:right="864" w:firstLine="113"/>
      <w:jc w:val="center"/>
    </w:pPr>
    <w:rPr>
      <w:rFonts w:asciiTheme="majorBidi" w:eastAsiaTheme="minorHAnsi" w:hAnsiTheme="majorBidi" w:cstheme="majorBidi"/>
      <w:i/>
      <w:iCs/>
      <w:color w:val="4472C4" w:themeColor="accent1"/>
    </w:rPr>
  </w:style>
  <w:style w:type="character" w:customStyle="1" w:styleId="IntenseQuoteChar">
    <w:name w:val="Intense Quote Char"/>
    <w:basedOn w:val="DefaultParagraphFont"/>
    <w:link w:val="IntenseQuote"/>
    <w:uiPriority w:val="30"/>
    <w:rsid w:val="005D6846"/>
    <w:rPr>
      <w:rFonts w:asciiTheme="majorBidi" w:hAnsiTheme="majorBidi" w:cstheme="majorBidi"/>
      <w:i/>
      <w:iCs/>
      <w:color w:val="4472C4" w:themeColor="accent1"/>
      <w:lang w:val="en-US"/>
    </w:rPr>
  </w:style>
  <w:style w:type="paragraph" w:styleId="Quote">
    <w:name w:val="Quote"/>
    <w:basedOn w:val="Normal"/>
    <w:next w:val="Normal"/>
    <w:link w:val="QuoteChar"/>
    <w:uiPriority w:val="29"/>
    <w:qFormat/>
    <w:rsid w:val="005D6846"/>
    <w:pPr>
      <w:spacing w:before="200" w:after="160"/>
      <w:ind w:left="864" w:right="864" w:firstLine="113"/>
      <w:jc w:val="center"/>
    </w:pPr>
    <w:rPr>
      <w:rFonts w:asciiTheme="majorBidi" w:eastAsiaTheme="minorHAnsi" w:hAnsiTheme="majorBidi" w:cstheme="majorBidi"/>
      <w:i/>
      <w:iCs/>
      <w:color w:val="404040" w:themeColor="text1" w:themeTint="BF"/>
    </w:rPr>
  </w:style>
  <w:style w:type="character" w:customStyle="1" w:styleId="QuoteChar">
    <w:name w:val="Quote Char"/>
    <w:basedOn w:val="DefaultParagraphFont"/>
    <w:link w:val="Quote"/>
    <w:uiPriority w:val="29"/>
    <w:rsid w:val="005D6846"/>
    <w:rPr>
      <w:rFonts w:asciiTheme="majorBidi" w:hAnsiTheme="majorBidi" w:cstheme="majorBidi"/>
      <w:i/>
      <w:iCs/>
      <w:color w:val="404040" w:themeColor="text1" w:themeTint="BF"/>
      <w:lang w:val="en-US"/>
    </w:rPr>
  </w:style>
  <w:style w:type="table" w:styleId="MediumList1-Accent1">
    <w:name w:val="Medium List 1 Accent 1"/>
    <w:basedOn w:val="TableNormal"/>
    <w:uiPriority w:val="65"/>
    <w:semiHidden/>
    <w:unhideWhenUsed/>
    <w:rsid w:val="005D6846"/>
    <w:rPr>
      <w:color w:val="000000" w:themeColor="text1"/>
    </w:rPr>
    <w:tblPr>
      <w:tblStyleRowBandSize w:val="1"/>
      <w:tblStyleColBandSize w:val="1"/>
      <w:tblBorders>
        <w:top w:val="single" w:sz="8" w:space="0" w:color="4472C4" w:themeColor="accent1"/>
        <w:bottom w:val="single" w:sz="8" w:space="0" w:color="4472C4" w:themeColor="accent1"/>
      </w:tblBorders>
    </w:tblPr>
    <w:tblStylePr w:type="firstRow">
      <w:rPr>
        <w:rFonts w:asciiTheme="majorHAnsi" w:eastAsiaTheme="majorEastAsia" w:hAnsiTheme="majorHAnsi" w:cstheme="majorBidi"/>
      </w:rPr>
      <w:tblPr/>
      <w:tcPr>
        <w:tcBorders>
          <w:top w:val="nil"/>
          <w:bottom w:val="single" w:sz="8" w:space="0" w:color="4472C4" w:themeColor="accent1"/>
        </w:tcBorders>
      </w:tcPr>
    </w:tblStylePr>
    <w:tblStylePr w:type="lastRow">
      <w:rPr>
        <w:b/>
        <w:bCs/>
        <w:color w:val="44546A" w:themeColor="text2"/>
      </w:rPr>
      <w:tblPr/>
      <w:tcPr>
        <w:tcBorders>
          <w:top w:val="single" w:sz="8" w:space="0" w:color="4472C4" w:themeColor="accent1"/>
          <w:bottom w:val="single" w:sz="8" w:space="0" w:color="4472C4" w:themeColor="accent1"/>
        </w:tcBorders>
      </w:tcPr>
    </w:tblStylePr>
    <w:tblStylePr w:type="firstCol">
      <w:rPr>
        <w:b/>
        <w:bCs/>
      </w:rPr>
    </w:tblStylePr>
    <w:tblStylePr w:type="lastCol">
      <w:rPr>
        <w:b/>
        <w:bCs/>
      </w:rPr>
      <w:tblPr/>
      <w:tcPr>
        <w:tcBorders>
          <w:top w:val="single" w:sz="8" w:space="0" w:color="4472C4" w:themeColor="accent1"/>
          <w:bottom w:val="single" w:sz="8" w:space="0" w:color="4472C4" w:themeColor="accent1"/>
        </w:tcBorders>
      </w:tcPr>
    </w:tblStylePr>
    <w:tblStylePr w:type="band1Vert">
      <w:tblPr/>
      <w:tcPr>
        <w:shd w:val="clear" w:color="auto" w:fill="D0DBF0" w:themeFill="accent1" w:themeFillTint="3F"/>
      </w:tcPr>
    </w:tblStylePr>
    <w:tblStylePr w:type="band1Horz">
      <w:tblPr/>
      <w:tcPr>
        <w:shd w:val="clear" w:color="auto" w:fill="D0DBF0" w:themeFill="accent1" w:themeFillTint="3F"/>
      </w:tcPr>
    </w:tblStylePr>
  </w:style>
  <w:style w:type="table" w:styleId="MediumShading2-Accent1">
    <w:name w:val="Medium Shading 2 Accent 1"/>
    <w:basedOn w:val="TableNormal"/>
    <w:uiPriority w:val="64"/>
    <w:semiHidden/>
    <w:unhideWhenUsed/>
    <w:rsid w:val="005D684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1"/>
      </w:tcPr>
    </w:tblStylePr>
    <w:tblStylePr w:type="lastCol">
      <w:rPr>
        <w:b/>
        <w:bCs/>
        <w:color w:val="FFFFFF" w:themeColor="background1"/>
      </w:rPr>
      <w:tblPr/>
      <w:tcPr>
        <w:tcBorders>
          <w:left w:val="nil"/>
          <w:right w:val="nil"/>
          <w:insideH w:val="nil"/>
          <w:insideV w:val="nil"/>
        </w:tcBorders>
        <w:shd w:val="clear" w:color="auto" w:fill="4472C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1-Accent1">
    <w:name w:val="Medium Shading 1 Accent 1"/>
    <w:basedOn w:val="TableNormal"/>
    <w:uiPriority w:val="63"/>
    <w:semiHidden/>
    <w:unhideWhenUsed/>
    <w:rsid w:val="005D6846"/>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tblBorders>
    </w:tblPr>
    <w:tblStylePr w:type="firstRow">
      <w:pPr>
        <w:spacing w:before="0" w:after="0" w:line="240" w:lineRule="auto"/>
      </w:pPr>
      <w:rPr>
        <w:b/>
        <w:bCs/>
        <w:color w:val="FFFFFF" w:themeColor="background1"/>
      </w:rPr>
      <w:tblPr/>
      <w:tcPr>
        <w:tc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shd w:val="clear" w:color="auto" w:fill="4472C4" w:themeFill="accent1"/>
      </w:tcPr>
    </w:tblStylePr>
    <w:tblStylePr w:type="lastRow">
      <w:pPr>
        <w:spacing w:before="0" w:after="0" w:line="240" w:lineRule="auto"/>
      </w:pPr>
      <w:rPr>
        <w:b/>
        <w:bCs/>
      </w:rPr>
      <w:tblPr/>
      <w:tcPr>
        <w:tcBorders>
          <w:top w:val="double" w:sz="6"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1" w:themeFillTint="3F"/>
      </w:tcPr>
    </w:tblStylePr>
    <w:tblStylePr w:type="band1Horz">
      <w:tblPr/>
      <w:tcPr>
        <w:tcBorders>
          <w:insideH w:val="nil"/>
          <w:insideV w:val="nil"/>
        </w:tcBorders>
        <w:shd w:val="clear" w:color="auto" w:fill="D0DBF0" w:themeFill="accent1" w:themeFillTint="3F"/>
      </w:tcPr>
    </w:tblStylePr>
    <w:tblStylePr w:type="band2Horz">
      <w:tblPr/>
      <w:tcPr>
        <w:tcBorders>
          <w:insideH w:val="nil"/>
          <w:insideV w:val="nil"/>
        </w:tcBorders>
      </w:tcPr>
    </w:tblStylePr>
  </w:style>
  <w:style w:type="table" w:styleId="LightGrid-Accent1">
    <w:name w:val="Light Grid Accent 1"/>
    <w:basedOn w:val="TableNormal"/>
    <w:uiPriority w:val="62"/>
    <w:semiHidden/>
    <w:unhideWhenUsed/>
    <w:rsid w:val="005D6846"/>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18" w:space="0" w:color="4472C4" w:themeColor="accent1"/>
          <w:right w:val="single" w:sz="8" w:space="0" w:color="4472C4" w:themeColor="accent1"/>
          <w:insideH w:val="nil"/>
          <w:insideV w:val="single" w:sz="8" w:space="0" w:color="4472C4"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insideH w:val="nil"/>
          <w:insideV w:val="single" w:sz="8" w:space="0" w:color="4472C4"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shd w:val="clear" w:color="auto" w:fill="D0DBF0" w:themeFill="accent1" w:themeFillTint="3F"/>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shd w:val="clear" w:color="auto" w:fill="D0DBF0" w:themeFill="accent1" w:themeFillTint="3F"/>
      </w:tcPr>
    </w:tblStylePr>
    <w:tblStylePr w:type="band2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tcPr>
    </w:tblStylePr>
  </w:style>
  <w:style w:type="table" w:styleId="LightList-Accent1">
    <w:name w:val="Light List Accent 1"/>
    <w:basedOn w:val="TableNormal"/>
    <w:uiPriority w:val="61"/>
    <w:semiHidden/>
    <w:unhideWhenUsed/>
    <w:rsid w:val="005D6846"/>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table" w:styleId="LightShading-Accent1">
    <w:name w:val="Light Shading Accent 1"/>
    <w:basedOn w:val="TableNormal"/>
    <w:uiPriority w:val="60"/>
    <w:semiHidden/>
    <w:unhideWhenUsed/>
    <w:rsid w:val="005D6846"/>
    <w:rPr>
      <w:color w:val="2F5496" w:themeColor="accent1" w:themeShade="BF"/>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ColourfulGrid">
    <w:name w:val="Colorful Grid"/>
    <w:basedOn w:val="TableNormal"/>
    <w:uiPriority w:val="73"/>
    <w:semiHidden/>
    <w:unhideWhenUsed/>
    <w:rsid w:val="005D6846"/>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urfulList">
    <w:name w:val="Colorful List"/>
    <w:basedOn w:val="TableNormal"/>
    <w:uiPriority w:val="72"/>
    <w:semiHidden/>
    <w:unhideWhenUsed/>
    <w:rsid w:val="005D6846"/>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urfulShading">
    <w:name w:val="Colorful Shading"/>
    <w:basedOn w:val="TableNormal"/>
    <w:uiPriority w:val="71"/>
    <w:semiHidden/>
    <w:unhideWhenUsed/>
    <w:rsid w:val="005D6846"/>
    <w:rPr>
      <w:color w:val="000000" w:themeColor="text1"/>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5D6846"/>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ediumGrid3">
    <w:name w:val="Medium Grid 3"/>
    <w:basedOn w:val="TableNormal"/>
    <w:uiPriority w:val="69"/>
    <w:semiHidden/>
    <w:unhideWhenUsed/>
    <w:rsid w:val="005D6846"/>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2">
    <w:name w:val="Medium Grid 2"/>
    <w:basedOn w:val="TableNormal"/>
    <w:uiPriority w:val="68"/>
    <w:semiHidden/>
    <w:unhideWhenUsed/>
    <w:rsid w:val="005D6846"/>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1">
    <w:name w:val="Medium Grid 1"/>
    <w:basedOn w:val="TableNormal"/>
    <w:uiPriority w:val="67"/>
    <w:semiHidden/>
    <w:unhideWhenUsed/>
    <w:rsid w:val="005D6846"/>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List2">
    <w:name w:val="Medium List 2"/>
    <w:basedOn w:val="TableNormal"/>
    <w:uiPriority w:val="66"/>
    <w:semiHidden/>
    <w:unhideWhenUsed/>
    <w:rsid w:val="005D6846"/>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1">
    <w:name w:val="Medium List 1"/>
    <w:basedOn w:val="TableNormal"/>
    <w:uiPriority w:val="65"/>
    <w:semiHidden/>
    <w:unhideWhenUsed/>
    <w:rsid w:val="005D6846"/>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Shading2">
    <w:name w:val="Medium Shading 2"/>
    <w:basedOn w:val="TableNormal"/>
    <w:uiPriority w:val="64"/>
    <w:semiHidden/>
    <w:unhideWhenUsed/>
    <w:rsid w:val="005D6846"/>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1">
    <w:name w:val="Medium Shading 1"/>
    <w:basedOn w:val="TableNormal"/>
    <w:uiPriority w:val="63"/>
    <w:semiHidden/>
    <w:unhideWhenUsed/>
    <w:rsid w:val="005D6846"/>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LightGrid">
    <w:name w:val="Light Grid"/>
    <w:basedOn w:val="TableNormal"/>
    <w:uiPriority w:val="62"/>
    <w:semiHidden/>
    <w:unhideWhenUsed/>
    <w:rsid w:val="005D6846"/>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List">
    <w:name w:val="Light List"/>
    <w:basedOn w:val="TableNormal"/>
    <w:uiPriority w:val="61"/>
    <w:semiHidden/>
    <w:unhideWhenUsed/>
    <w:rsid w:val="005D6846"/>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Shading">
    <w:name w:val="Light Shading"/>
    <w:basedOn w:val="TableNormal"/>
    <w:uiPriority w:val="60"/>
    <w:semiHidden/>
    <w:unhideWhenUsed/>
    <w:rsid w:val="005D6846"/>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character" w:styleId="HTMLVariable">
    <w:name w:val="HTML Variable"/>
    <w:basedOn w:val="DefaultParagraphFont"/>
    <w:uiPriority w:val="99"/>
    <w:semiHidden/>
    <w:unhideWhenUsed/>
    <w:rsid w:val="005D6846"/>
    <w:rPr>
      <w:i/>
      <w:iCs/>
    </w:rPr>
  </w:style>
  <w:style w:type="character" w:styleId="HTMLTypewriter">
    <w:name w:val="HTML Typewriter"/>
    <w:basedOn w:val="DefaultParagraphFont"/>
    <w:uiPriority w:val="99"/>
    <w:semiHidden/>
    <w:unhideWhenUsed/>
    <w:rsid w:val="005D6846"/>
    <w:rPr>
      <w:rFonts w:ascii="Consolas" w:hAnsi="Consolas" w:cs="Consolas"/>
      <w:sz w:val="20"/>
      <w:szCs w:val="20"/>
    </w:rPr>
  </w:style>
  <w:style w:type="character" w:styleId="HTMLSample">
    <w:name w:val="HTML Sample"/>
    <w:basedOn w:val="DefaultParagraphFont"/>
    <w:uiPriority w:val="99"/>
    <w:semiHidden/>
    <w:unhideWhenUsed/>
    <w:rsid w:val="005D6846"/>
    <w:rPr>
      <w:rFonts w:ascii="Consolas" w:hAnsi="Consolas" w:cs="Consolas"/>
      <w:sz w:val="24"/>
      <w:szCs w:val="24"/>
    </w:rPr>
  </w:style>
  <w:style w:type="paragraph" w:styleId="HTMLPreformatted">
    <w:name w:val="HTML Preformatted"/>
    <w:basedOn w:val="Normal"/>
    <w:link w:val="HTMLPreformattedChar"/>
    <w:uiPriority w:val="99"/>
    <w:semiHidden/>
    <w:unhideWhenUsed/>
    <w:rsid w:val="005D6846"/>
    <w:pPr>
      <w:ind w:firstLine="113"/>
    </w:pPr>
    <w:rPr>
      <w:rFonts w:ascii="Consolas" w:eastAsiaTheme="minorHAnsi" w:hAnsi="Consolas" w:cs="Consolas"/>
      <w:sz w:val="20"/>
      <w:szCs w:val="20"/>
    </w:rPr>
  </w:style>
  <w:style w:type="character" w:customStyle="1" w:styleId="HTMLPreformattedChar">
    <w:name w:val="HTML Preformatted Char"/>
    <w:basedOn w:val="DefaultParagraphFont"/>
    <w:link w:val="HTMLPreformatted"/>
    <w:uiPriority w:val="99"/>
    <w:semiHidden/>
    <w:rsid w:val="005D6846"/>
    <w:rPr>
      <w:rFonts w:ascii="Consolas" w:hAnsi="Consolas" w:cs="Consolas"/>
      <w:sz w:val="20"/>
      <w:szCs w:val="20"/>
      <w:lang w:val="en-US"/>
    </w:rPr>
  </w:style>
  <w:style w:type="character" w:styleId="HTMLKeyboard">
    <w:name w:val="HTML Keyboard"/>
    <w:basedOn w:val="DefaultParagraphFont"/>
    <w:uiPriority w:val="99"/>
    <w:semiHidden/>
    <w:unhideWhenUsed/>
    <w:rsid w:val="005D6846"/>
    <w:rPr>
      <w:rFonts w:ascii="Consolas" w:hAnsi="Consolas" w:cs="Consolas"/>
      <w:sz w:val="20"/>
      <w:szCs w:val="20"/>
    </w:rPr>
  </w:style>
  <w:style w:type="character" w:styleId="HTMLDefinition">
    <w:name w:val="HTML Definition"/>
    <w:basedOn w:val="DefaultParagraphFont"/>
    <w:uiPriority w:val="99"/>
    <w:semiHidden/>
    <w:unhideWhenUsed/>
    <w:rsid w:val="005D6846"/>
    <w:rPr>
      <w:i/>
      <w:iCs/>
    </w:rPr>
  </w:style>
  <w:style w:type="character" w:styleId="HTMLCode">
    <w:name w:val="HTML Code"/>
    <w:basedOn w:val="DefaultParagraphFont"/>
    <w:uiPriority w:val="99"/>
    <w:semiHidden/>
    <w:unhideWhenUsed/>
    <w:rsid w:val="005D6846"/>
    <w:rPr>
      <w:rFonts w:ascii="Consolas" w:hAnsi="Consolas" w:cs="Consolas"/>
      <w:sz w:val="20"/>
      <w:szCs w:val="20"/>
    </w:rPr>
  </w:style>
  <w:style w:type="character" w:styleId="HTMLCite">
    <w:name w:val="HTML Cite"/>
    <w:basedOn w:val="DefaultParagraphFont"/>
    <w:uiPriority w:val="99"/>
    <w:semiHidden/>
    <w:unhideWhenUsed/>
    <w:rsid w:val="005D6846"/>
    <w:rPr>
      <w:i/>
      <w:iCs/>
    </w:rPr>
  </w:style>
  <w:style w:type="paragraph" w:styleId="HTMLAddress">
    <w:name w:val="HTML Address"/>
    <w:basedOn w:val="Normal"/>
    <w:link w:val="HTMLAddressChar"/>
    <w:uiPriority w:val="99"/>
    <w:semiHidden/>
    <w:unhideWhenUsed/>
    <w:rsid w:val="005D6846"/>
    <w:pPr>
      <w:ind w:firstLine="113"/>
    </w:pPr>
    <w:rPr>
      <w:rFonts w:asciiTheme="majorBidi" w:eastAsiaTheme="minorHAnsi" w:hAnsiTheme="majorBidi" w:cstheme="majorBidi"/>
      <w:i/>
      <w:iCs/>
    </w:rPr>
  </w:style>
  <w:style w:type="character" w:customStyle="1" w:styleId="HTMLAddressChar">
    <w:name w:val="HTML Address Char"/>
    <w:basedOn w:val="DefaultParagraphFont"/>
    <w:link w:val="HTMLAddress"/>
    <w:uiPriority w:val="99"/>
    <w:semiHidden/>
    <w:rsid w:val="005D6846"/>
    <w:rPr>
      <w:rFonts w:asciiTheme="majorBidi" w:hAnsiTheme="majorBidi" w:cstheme="majorBidi"/>
      <w:i/>
      <w:iCs/>
      <w:lang w:val="en-US"/>
    </w:rPr>
  </w:style>
  <w:style w:type="character" w:styleId="HTMLAcronym">
    <w:name w:val="HTML Acronym"/>
    <w:basedOn w:val="DefaultParagraphFont"/>
    <w:uiPriority w:val="99"/>
    <w:semiHidden/>
    <w:unhideWhenUsed/>
    <w:rsid w:val="005D6846"/>
  </w:style>
  <w:style w:type="paragraph" w:styleId="NormalWeb">
    <w:name w:val="Normal (Web)"/>
    <w:basedOn w:val="Normal"/>
    <w:uiPriority w:val="99"/>
    <w:semiHidden/>
    <w:unhideWhenUsed/>
    <w:rsid w:val="005D6846"/>
    <w:pPr>
      <w:ind w:firstLine="113"/>
    </w:pPr>
    <w:rPr>
      <w:rFonts w:eastAsiaTheme="minorHAnsi"/>
    </w:rPr>
  </w:style>
  <w:style w:type="paragraph" w:styleId="PlainText">
    <w:name w:val="Plain Text"/>
    <w:basedOn w:val="Normal"/>
    <w:link w:val="PlainTextChar"/>
    <w:uiPriority w:val="99"/>
    <w:semiHidden/>
    <w:unhideWhenUsed/>
    <w:rsid w:val="005D6846"/>
    <w:pPr>
      <w:ind w:firstLine="113"/>
    </w:pPr>
    <w:rPr>
      <w:rFonts w:ascii="Consolas" w:eastAsiaTheme="minorHAnsi" w:hAnsi="Consolas" w:cs="Consolas"/>
      <w:sz w:val="21"/>
      <w:szCs w:val="21"/>
    </w:rPr>
  </w:style>
  <w:style w:type="character" w:customStyle="1" w:styleId="PlainTextChar">
    <w:name w:val="Plain Text Char"/>
    <w:basedOn w:val="DefaultParagraphFont"/>
    <w:link w:val="PlainText"/>
    <w:uiPriority w:val="99"/>
    <w:semiHidden/>
    <w:rsid w:val="005D6846"/>
    <w:rPr>
      <w:rFonts w:ascii="Consolas" w:hAnsi="Consolas" w:cs="Consolas"/>
      <w:sz w:val="21"/>
      <w:szCs w:val="21"/>
      <w:lang w:val="en-US"/>
    </w:rPr>
  </w:style>
  <w:style w:type="paragraph" w:styleId="DocumentMap">
    <w:name w:val="Document Map"/>
    <w:basedOn w:val="Normal"/>
    <w:link w:val="DocumentMapChar"/>
    <w:uiPriority w:val="99"/>
    <w:semiHidden/>
    <w:unhideWhenUsed/>
    <w:rsid w:val="005D6846"/>
    <w:pPr>
      <w:ind w:firstLine="113"/>
    </w:pPr>
    <w:rPr>
      <w:rFonts w:ascii="Segoe UI" w:eastAsiaTheme="minorHAnsi" w:hAnsi="Segoe UI" w:cs="Segoe UI"/>
      <w:sz w:val="16"/>
      <w:szCs w:val="16"/>
    </w:rPr>
  </w:style>
  <w:style w:type="character" w:customStyle="1" w:styleId="DocumentMapChar">
    <w:name w:val="Document Map Char"/>
    <w:basedOn w:val="DefaultParagraphFont"/>
    <w:link w:val="DocumentMap"/>
    <w:uiPriority w:val="99"/>
    <w:semiHidden/>
    <w:rsid w:val="005D6846"/>
    <w:rPr>
      <w:rFonts w:ascii="Segoe UI" w:hAnsi="Segoe UI" w:cs="Segoe UI"/>
      <w:sz w:val="16"/>
      <w:szCs w:val="16"/>
      <w:lang w:val="en-US"/>
    </w:rPr>
  </w:style>
  <w:style w:type="character" w:styleId="Emphasis">
    <w:name w:val="Emphasis"/>
    <w:basedOn w:val="DefaultParagraphFont"/>
    <w:uiPriority w:val="20"/>
    <w:qFormat/>
    <w:rsid w:val="005D6846"/>
    <w:rPr>
      <w:i/>
      <w:iCs/>
    </w:rPr>
  </w:style>
  <w:style w:type="character" w:styleId="Strong">
    <w:name w:val="Strong"/>
    <w:basedOn w:val="DefaultParagraphFont"/>
    <w:uiPriority w:val="22"/>
    <w:qFormat/>
    <w:rsid w:val="005D6846"/>
    <w:rPr>
      <w:b/>
      <w:bCs/>
    </w:rPr>
  </w:style>
  <w:style w:type="character" w:styleId="FollowedHyperlink">
    <w:name w:val="FollowedHyperlink"/>
    <w:basedOn w:val="DefaultParagraphFont"/>
    <w:uiPriority w:val="99"/>
    <w:semiHidden/>
    <w:unhideWhenUsed/>
    <w:rsid w:val="005D6846"/>
    <w:rPr>
      <w:color w:val="954F72" w:themeColor="followedHyperlink"/>
      <w:u w:val="single"/>
    </w:rPr>
  </w:style>
  <w:style w:type="paragraph" w:styleId="BlockText">
    <w:name w:val="Block Text"/>
    <w:basedOn w:val="Normal"/>
    <w:uiPriority w:val="99"/>
    <w:semiHidden/>
    <w:unhideWhenUsed/>
    <w:rsid w:val="005D6846"/>
    <w:pPr>
      <w:pBdr>
        <w:top w:val="single" w:sz="2" w:space="10" w:color="4472C4" w:themeColor="accent1"/>
        <w:left w:val="single" w:sz="2" w:space="10" w:color="4472C4" w:themeColor="accent1"/>
        <w:bottom w:val="single" w:sz="2" w:space="10" w:color="4472C4" w:themeColor="accent1"/>
        <w:right w:val="single" w:sz="2" w:space="10" w:color="4472C4" w:themeColor="accent1"/>
      </w:pBdr>
      <w:ind w:left="1152" w:right="1152" w:firstLine="113"/>
    </w:pPr>
    <w:rPr>
      <w:rFonts w:asciiTheme="minorHAnsi" w:eastAsiaTheme="minorEastAsia" w:hAnsiTheme="minorHAnsi" w:cstheme="minorBidi"/>
      <w:i/>
      <w:iCs/>
      <w:color w:val="4472C4" w:themeColor="accent1"/>
    </w:rPr>
  </w:style>
  <w:style w:type="paragraph" w:styleId="BodyTextIndent3">
    <w:name w:val="Body Text Indent 3"/>
    <w:basedOn w:val="Normal"/>
    <w:link w:val="BodyTextIndent3Char"/>
    <w:uiPriority w:val="99"/>
    <w:semiHidden/>
    <w:unhideWhenUsed/>
    <w:rsid w:val="005D6846"/>
    <w:pPr>
      <w:ind w:left="360" w:firstLine="113"/>
    </w:pPr>
    <w:rPr>
      <w:rFonts w:asciiTheme="majorBidi" w:eastAsiaTheme="minorHAnsi" w:hAnsiTheme="majorBidi" w:cstheme="majorBidi"/>
      <w:sz w:val="16"/>
      <w:szCs w:val="16"/>
    </w:rPr>
  </w:style>
  <w:style w:type="character" w:customStyle="1" w:styleId="BodyTextIndent3Char">
    <w:name w:val="Body Text Indent 3 Char"/>
    <w:basedOn w:val="DefaultParagraphFont"/>
    <w:link w:val="BodyTextIndent3"/>
    <w:uiPriority w:val="99"/>
    <w:semiHidden/>
    <w:rsid w:val="005D6846"/>
    <w:rPr>
      <w:rFonts w:asciiTheme="majorBidi" w:hAnsiTheme="majorBidi" w:cstheme="majorBidi"/>
      <w:sz w:val="16"/>
      <w:szCs w:val="16"/>
      <w:lang w:val="en-US"/>
    </w:rPr>
  </w:style>
  <w:style w:type="paragraph" w:styleId="BodyTextIndent2">
    <w:name w:val="Body Text Indent 2"/>
    <w:basedOn w:val="Normal"/>
    <w:link w:val="BodyTextIndent2Char"/>
    <w:uiPriority w:val="99"/>
    <w:semiHidden/>
    <w:unhideWhenUsed/>
    <w:rsid w:val="005D6846"/>
    <w:pPr>
      <w:spacing w:line="480" w:lineRule="auto"/>
      <w:ind w:left="360" w:firstLine="113"/>
    </w:pPr>
    <w:rPr>
      <w:rFonts w:asciiTheme="majorBidi" w:eastAsiaTheme="minorHAnsi" w:hAnsiTheme="majorBidi" w:cstheme="majorBidi"/>
    </w:rPr>
  </w:style>
  <w:style w:type="character" w:customStyle="1" w:styleId="BodyTextIndent2Char">
    <w:name w:val="Body Text Indent 2 Char"/>
    <w:basedOn w:val="DefaultParagraphFont"/>
    <w:link w:val="BodyTextIndent2"/>
    <w:uiPriority w:val="99"/>
    <w:semiHidden/>
    <w:rsid w:val="005D6846"/>
    <w:rPr>
      <w:rFonts w:asciiTheme="majorBidi" w:hAnsiTheme="majorBidi" w:cstheme="majorBidi"/>
      <w:lang w:val="en-US"/>
    </w:rPr>
  </w:style>
  <w:style w:type="paragraph" w:styleId="BodyText3">
    <w:name w:val="Body Text 3"/>
    <w:basedOn w:val="Normal"/>
    <w:link w:val="BodyText3Char"/>
    <w:uiPriority w:val="99"/>
    <w:semiHidden/>
    <w:unhideWhenUsed/>
    <w:rsid w:val="005D6846"/>
    <w:pPr>
      <w:ind w:firstLine="113"/>
    </w:pPr>
    <w:rPr>
      <w:rFonts w:asciiTheme="majorBidi" w:eastAsiaTheme="minorHAnsi" w:hAnsiTheme="majorBidi" w:cstheme="majorBidi"/>
      <w:sz w:val="16"/>
      <w:szCs w:val="16"/>
    </w:rPr>
  </w:style>
  <w:style w:type="character" w:customStyle="1" w:styleId="BodyText3Char">
    <w:name w:val="Body Text 3 Char"/>
    <w:basedOn w:val="DefaultParagraphFont"/>
    <w:link w:val="BodyText3"/>
    <w:uiPriority w:val="99"/>
    <w:semiHidden/>
    <w:rsid w:val="005D6846"/>
    <w:rPr>
      <w:rFonts w:asciiTheme="majorBidi" w:hAnsiTheme="majorBidi" w:cstheme="majorBidi"/>
      <w:sz w:val="16"/>
      <w:szCs w:val="16"/>
      <w:lang w:val="en-US"/>
    </w:rPr>
  </w:style>
  <w:style w:type="paragraph" w:styleId="BodyText2">
    <w:name w:val="Body Text 2"/>
    <w:basedOn w:val="Normal"/>
    <w:link w:val="BodyText2Char"/>
    <w:uiPriority w:val="99"/>
    <w:semiHidden/>
    <w:unhideWhenUsed/>
    <w:rsid w:val="005D6846"/>
    <w:pPr>
      <w:spacing w:line="480" w:lineRule="auto"/>
      <w:ind w:firstLine="113"/>
    </w:pPr>
    <w:rPr>
      <w:rFonts w:asciiTheme="majorBidi" w:eastAsiaTheme="minorHAnsi" w:hAnsiTheme="majorBidi" w:cstheme="majorBidi"/>
    </w:rPr>
  </w:style>
  <w:style w:type="character" w:customStyle="1" w:styleId="BodyText2Char">
    <w:name w:val="Body Text 2 Char"/>
    <w:basedOn w:val="DefaultParagraphFont"/>
    <w:link w:val="BodyText2"/>
    <w:uiPriority w:val="99"/>
    <w:semiHidden/>
    <w:rsid w:val="005D6846"/>
    <w:rPr>
      <w:rFonts w:asciiTheme="majorBidi" w:hAnsiTheme="majorBidi" w:cstheme="majorBidi"/>
      <w:lang w:val="en-US"/>
    </w:rPr>
  </w:style>
  <w:style w:type="paragraph" w:styleId="NoteHeading">
    <w:name w:val="Note Heading"/>
    <w:basedOn w:val="Normal"/>
    <w:next w:val="Normal"/>
    <w:link w:val="NoteHeadingChar"/>
    <w:uiPriority w:val="99"/>
    <w:semiHidden/>
    <w:unhideWhenUsed/>
    <w:rsid w:val="005D6846"/>
    <w:pPr>
      <w:ind w:firstLine="113"/>
    </w:pPr>
    <w:rPr>
      <w:rFonts w:asciiTheme="majorBidi" w:eastAsiaTheme="minorHAnsi" w:hAnsiTheme="majorBidi" w:cstheme="majorBidi"/>
    </w:rPr>
  </w:style>
  <w:style w:type="character" w:customStyle="1" w:styleId="NoteHeadingChar">
    <w:name w:val="Note Heading Char"/>
    <w:basedOn w:val="DefaultParagraphFont"/>
    <w:link w:val="NoteHeading"/>
    <w:uiPriority w:val="99"/>
    <w:semiHidden/>
    <w:rsid w:val="005D6846"/>
    <w:rPr>
      <w:rFonts w:asciiTheme="majorBidi" w:hAnsiTheme="majorBidi" w:cstheme="majorBidi"/>
      <w:lang w:val="en-US"/>
    </w:rPr>
  </w:style>
  <w:style w:type="paragraph" w:styleId="BodyTextIndent">
    <w:name w:val="Body Text Indent"/>
    <w:basedOn w:val="Normal"/>
    <w:link w:val="BodyTextIndentChar"/>
    <w:uiPriority w:val="99"/>
    <w:semiHidden/>
    <w:unhideWhenUsed/>
    <w:rsid w:val="005D6846"/>
    <w:pPr>
      <w:ind w:left="360" w:firstLine="113"/>
    </w:pPr>
    <w:rPr>
      <w:rFonts w:asciiTheme="majorBidi" w:eastAsiaTheme="minorHAnsi" w:hAnsiTheme="majorBidi" w:cstheme="majorBidi"/>
    </w:rPr>
  </w:style>
  <w:style w:type="character" w:customStyle="1" w:styleId="BodyTextIndentChar">
    <w:name w:val="Body Text Indent Char"/>
    <w:basedOn w:val="DefaultParagraphFont"/>
    <w:link w:val="BodyTextIndent"/>
    <w:uiPriority w:val="99"/>
    <w:semiHidden/>
    <w:rsid w:val="005D6846"/>
    <w:rPr>
      <w:rFonts w:asciiTheme="majorBidi" w:hAnsiTheme="majorBidi" w:cstheme="majorBidi"/>
      <w:lang w:val="en-US"/>
    </w:rPr>
  </w:style>
  <w:style w:type="paragraph" w:styleId="BodyTextFirstIndent2">
    <w:name w:val="Body Text First Indent 2"/>
    <w:basedOn w:val="BodyTextIndent"/>
    <w:link w:val="BodyTextFirstIndent2Char"/>
    <w:uiPriority w:val="99"/>
    <w:semiHidden/>
    <w:unhideWhenUsed/>
    <w:rsid w:val="005D6846"/>
    <w:pPr>
      <w:spacing w:after="0"/>
      <w:ind w:firstLine="360"/>
    </w:pPr>
  </w:style>
  <w:style w:type="character" w:customStyle="1" w:styleId="BodyTextFirstIndent2Char">
    <w:name w:val="Body Text First Indent 2 Char"/>
    <w:basedOn w:val="BodyTextIndentChar"/>
    <w:link w:val="BodyTextFirstIndent2"/>
    <w:uiPriority w:val="99"/>
    <w:semiHidden/>
    <w:rsid w:val="005D6846"/>
    <w:rPr>
      <w:rFonts w:asciiTheme="majorBidi" w:hAnsiTheme="majorBidi" w:cstheme="majorBidi"/>
      <w:lang w:val="en-US"/>
    </w:rPr>
  </w:style>
  <w:style w:type="paragraph" w:styleId="BodyText">
    <w:name w:val="Body Text"/>
    <w:basedOn w:val="Normal"/>
    <w:link w:val="BodyTextChar"/>
    <w:uiPriority w:val="99"/>
    <w:semiHidden/>
    <w:unhideWhenUsed/>
    <w:rsid w:val="005D6846"/>
    <w:pPr>
      <w:ind w:firstLine="113"/>
    </w:pPr>
    <w:rPr>
      <w:rFonts w:asciiTheme="majorBidi" w:eastAsiaTheme="minorHAnsi" w:hAnsiTheme="majorBidi" w:cstheme="majorBidi"/>
    </w:rPr>
  </w:style>
  <w:style w:type="character" w:customStyle="1" w:styleId="BodyTextChar">
    <w:name w:val="Body Text Char"/>
    <w:basedOn w:val="DefaultParagraphFont"/>
    <w:link w:val="BodyText"/>
    <w:uiPriority w:val="99"/>
    <w:semiHidden/>
    <w:rsid w:val="005D6846"/>
    <w:rPr>
      <w:rFonts w:asciiTheme="majorBidi" w:hAnsiTheme="majorBidi" w:cstheme="majorBidi"/>
      <w:lang w:val="en-US"/>
    </w:rPr>
  </w:style>
  <w:style w:type="paragraph" w:styleId="BodyTextFirstIndent">
    <w:name w:val="Body Text First Indent"/>
    <w:basedOn w:val="BodyText"/>
    <w:link w:val="BodyTextFirstIndentChar"/>
    <w:uiPriority w:val="99"/>
    <w:semiHidden/>
    <w:unhideWhenUsed/>
    <w:rsid w:val="005D6846"/>
    <w:pPr>
      <w:spacing w:after="0"/>
      <w:ind w:firstLine="360"/>
    </w:pPr>
  </w:style>
  <w:style w:type="character" w:customStyle="1" w:styleId="BodyTextFirstIndentChar">
    <w:name w:val="Body Text First Indent Char"/>
    <w:basedOn w:val="BodyTextChar"/>
    <w:link w:val="BodyTextFirstIndent"/>
    <w:uiPriority w:val="99"/>
    <w:semiHidden/>
    <w:rsid w:val="005D6846"/>
    <w:rPr>
      <w:rFonts w:asciiTheme="majorBidi" w:hAnsiTheme="majorBidi" w:cstheme="majorBidi"/>
      <w:lang w:val="en-US"/>
    </w:rPr>
  </w:style>
  <w:style w:type="paragraph" w:styleId="Date">
    <w:name w:val="Date"/>
    <w:basedOn w:val="Normal"/>
    <w:next w:val="Normal"/>
    <w:link w:val="DateChar"/>
    <w:uiPriority w:val="99"/>
    <w:semiHidden/>
    <w:unhideWhenUsed/>
    <w:rsid w:val="005D6846"/>
    <w:pPr>
      <w:ind w:firstLine="113"/>
    </w:pPr>
    <w:rPr>
      <w:rFonts w:asciiTheme="majorBidi" w:eastAsiaTheme="minorHAnsi" w:hAnsiTheme="majorBidi" w:cstheme="majorBidi"/>
    </w:rPr>
  </w:style>
  <w:style w:type="character" w:customStyle="1" w:styleId="DateChar">
    <w:name w:val="Date Char"/>
    <w:basedOn w:val="DefaultParagraphFont"/>
    <w:link w:val="Date"/>
    <w:uiPriority w:val="99"/>
    <w:semiHidden/>
    <w:rsid w:val="005D6846"/>
    <w:rPr>
      <w:rFonts w:asciiTheme="majorBidi" w:hAnsiTheme="majorBidi" w:cstheme="majorBidi"/>
      <w:lang w:val="en-US"/>
    </w:rPr>
  </w:style>
  <w:style w:type="paragraph" w:styleId="Salutation">
    <w:name w:val="Salutation"/>
    <w:basedOn w:val="Normal"/>
    <w:next w:val="Normal"/>
    <w:link w:val="SalutationChar"/>
    <w:uiPriority w:val="99"/>
    <w:semiHidden/>
    <w:unhideWhenUsed/>
    <w:rsid w:val="005D6846"/>
    <w:pPr>
      <w:ind w:firstLine="113"/>
    </w:pPr>
    <w:rPr>
      <w:rFonts w:asciiTheme="majorBidi" w:eastAsiaTheme="minorHAnsi" w:hAnsiTheme="majorBidi" w:cstheme="majorBidi"/>
    </w:rPr>
  </w:style>
  <w:style w:type="character" w:customStyle="1" w:styleId="SalutationChar">
    <w:name w:val="Salutation Char"/>
    <w:basedOn w:val="DefaultParagraphFont"/>
    <w:link w:val="Salutation"/>
    <w:uiPriority w:val="99"/>
    <w:semiHidden/>
    <w:rsid w:val="005D6846"/>
    <w:rPr>
      <w:rFonts w:asciiTheme="majorBidi" w:hAnsiTheme="majorBidi" w:cstheme="majorBidi"/>
      <w:lang w:val="en-US"/>
    </w:rPr>
  </w:style>
  <w:style w:type="paragraph" w:styleId="Subtitle">
    <w:name w:val="Subtitle"/>
    <w:basedOn w:val="Normal"/>
    <w:next w:val="Normal"/>
    <w:link w:val="SubtitleChar"/>
    <w:uiPriority w:val="11"/>
    <w:qFormat/>
    <w:rsid w:val="005D6846"/>
    <w:pPr>
      <w:numPr>
        <w:ilvl w:val="1"/>
      </w:numPr>
      <w:spacing w:after="160"/>
      <w:ind w:firstLine="113"/>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uiPriority w:val="11"/>
    <w:rsid w:val="005D6846"/>
    <w:rPr>
      <w:rFonts w:eastAsiaTheme="minorEastAsia"/>
      <w:color w:val="5A5A5A" w:themeColor="text1" w:themeTint="A5"/>
      <w:spacing w:val="15"/>
      <w:sz w:val="22"/>
      <w:szCs w:val="22"/>
      <w:lang w:val="en-US"/>
    </w:rPr>
  </w:style>
  <w:style w:type="paragraph" w:styleId="MessageHeader">
    <w:name w:val="Message Header"/>
    <w:basedOn w:val="Normal"/>
    <w:link w:val="MessageHeaderChar"/>
    <w:uiPriority w:val="99"/>
    <w:semiHidden/>
    <w:unhideWhenUsed/>
    <w:rsid w:val="005D6846"/>
    <w:pPr>
      <w:pBdr>
        <w:top w:val="single" w:sz="6" w:space="1" w:color="auto"/>
        <w:left w:val="single" w:sz="6" w:space="1" w:color="auto"/>
        <w:bottom w:val="single" w:sz="6" w:space="1" w:color="auto"/>
        <w:right w:val="single" w:sz="6" w:space="1" w:color="auto"/>
      </w:pBdr>
      <w:shd w:val="pct20" w:color="auto" w:fill="auto"/>
      <w:ind w:left="1080" w:hanging="1080"/>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5D6846"/>
    <w:rPr>
      <w:rFonts w:asciiTheme="majorHAnsi" w:eastAsiaTheme="majorEastAsia" w:hAnsiTheme="majorHAnsi" w:cstheme="majorBidi"/>
      <w:shd w:val="pct20" w:color="auto" w:fill="auto"/>
      <w:lang w:val="en-US"/>
    </w:rPr>
  </w:style>
  <w:style w:type="paragraph" w:styleId="ListContinue5">
    <w:name w:val="List Continue 5"/>
    <w:basedOn w:val="Normal"/>
    <w:uiPriority w:val="99"/>
    <w:semiHidden/>
    <w:unhideWhenUsed/>
    <w:rsid w:val="005D6846"/>
    <w:pPr>
      <w:ind w:left="1800" w:firstLine="113"/>
      <w:contextualSpacing/>
    </w:pPr>
    <w:rPr>
      <w:rFonts w:asciiTheme="majorBidi" w:eastAsiaTheme="minorHAnsi" w:hAnsiTheme="majorBidi" w:cstheme="majorBidi"/>
    </w:rPr>
  </w:style>
  <w:style w:type="paragraph" w:styleId="ListContinue4">
    <w:name w:val="List Continue 4"/>
    <w:basedOn w:val="Normal"/>
    <w:uiPriority w:val="99"/>
    <w:semiHidden/>
    <w:unhideWhenUsed/>
    <w:rsid w:val="005D6846"/>
    <w:pPr>
      <w:ind w:left="1440" w:firstLine="113"/>
      <w:contextualSpacing/>
    </w:pPr>
    <w:rPr>
      <w:rFonts w:asciiTheme="majorBidi" w:eastAsiaTheme="minorHAnsi" w:hAnsiTheme="majorBidi" w:cstheme="majorBidi"/>
    </w:rPr>
  </w:style>
  <w:style w:type="paragraph" w:styleId="ListContinue3">
    <w:name w:val="List Continue 3"/>
    <w:basedOn w:val="Normal"/>
    <w:uiPriority w:val="99"/>
    <w:semiHidden/>
    <w:unhideWhenUsed/>
    <w:rsid w:val="005D6846"/>
    <w:pPr>
      <w:ind w:left="1080" w:firstLine="113"/>
      <w:contextualSpacing/>
    </w:pPr>
    <w:rPr>
      <w:rFonts w:asciiTheme="majorBidi" w:eastAsiaTheme="minorHAnsi" w:hAnsiTheme="majorBidi" w:cstheme="majorBidi"/>
    </w:rPr>
  </w:style>
  <w:style w:type="paragraph" w:styleId="ListContinue2">
    <w:name w:val="List Continue 2"/>
    <w:basedOn w:val="Normal"/>
    <w:uiPriority w:val="99"/>
    <w:semiHidden/>
    <w:unhideWhenUsed/>
    <w:rsid w:val="005D6846"/>
    <w:pPr>
      <w:ind w:left="720" w:firstLine="113"/>
      <w:contextualSpacing/>
    </w:pPr>
    <w:rPr>
      <w:rFonts w:asciiTheme="majorBidi" w:eastAsiaTheme="minorHAnsi" w:hAnsiTheme="majorBidi" w:cstheme="majorBidi"/>
    </w:rPr>
  </w:style>
  <w:style w:type="paragraph" w:styleId="ListContinue">
    <w:name w:val="List Continue"/>
    <w:basedOn w:val="Normal"/>
    <w:uiPriority w:val="99"/>
    <w:semiHidden/>
    <w:unhideWhenUsed/>
    <w:rsid w:val="005D6846"/>
    <w:pPr>
      <w:ind w:left="360" w:firstLine="113"/>
      <w:contextualSpacing/>
    </w:pPr>
    <w:rPr>
      <w:rFonts w:asciiTheme="majorBidi" w:eastAsiaTheme="minorHAnsi" w:hAnsiTheme="majorBidi" w:cstheme="majorBidi"/>
    </w:rPr>
  </w:style>
  <w:style w:type="paragraph" w:styleId="Signature">
    <w:name w:val="Signature"/>
    <w:basedOn w:val="Normal"/>
    <w:link w:val="SignatureChar"/>
    <w:uiPriority w:val="99"/>
    <w:semiHidden/>
    <w:unhideWhenUsed/>
    <w:rsid w:val="005D6846"/>
    <w:pPr>
      <w:ind w:left="4320" w:firstLine="113"/>
    </w:pPr>
    <w:rPr>
      <w:rFonts w:asciiTheme="majorBidi" w:eastAsiaTheme="minorHAnsi" w:hAnsiTheme="majorBidi" w:cstheme="majorBidi"/>
    </w:rPr>
  </w:style>
  <w:style w:type="character" w:customStyle="1" w:styleId="SignatureChar">
    <w:name w:val="Signature Char"/>
    <w:basedOn w:val="DefaultParagraphFont"/>
    <w:link w:val="Signature"/>
    <w:uiPriority w:val="99"/>
    <w:semiHidden/>
    <w:rsid w:val="005D6846"/>
    <w:rPr>
      <w:rFonts w:asciiTheme="majorBidi" w:hAnsiTheme="majorBidi" w:cstheme="majorBidi"/>
      <w:lang w:val="en-US"/>
    </w:rPr>
  </w:style>
  <w:style w:type="paragraph" w:styleId="Closing">
    <w:name w:val="Closing"/>
    <w:basedOn w:val="Normal"/>
    <w:link w:val="ClosingChar"/>
    <w:uiPriority w:val="99"/>
    <w:semiHidden/>
    <w:unhideWhenUsed/>
    <w:rsid w:val="005D6846"/>
    <w:pPr>
      <w:ind w:left="4320" w:firstLine="113"/>
    </w:pPr>
    <w:rPr>
      <w:rFonts w:asciiTheme="majorBidi" w:eastAsiaTheme="minorHAnsi" w:hAnsiTheme="majorBidi" w:cstheme="majorBidi"/>
    </w:rPr>
  </w:style>
  <w:style w:type="character" w:customStyle="1" w:styleId="ClosingChar">
    <w:name w:val="Closing Char"/>
    <w:basedOn w:val="DefaultParagraphFont"/>
    <w:link w:val="Closing"/>
    <w:uiPriority w:val="99"/>
    <w:semiHidden/>
    <w:rsid w:val="005D6846"/>
    <w:rPr>
      <w:rFonts w:asciiTheme="majorBidi" w:hAnsiTheme="majorBidi" w:cstheme="majorBidi"/>
      <w:lang w:val="en-US"/>
    </w:rPr>
  </w:style>
  <w:style w:type="paragraph" w:styleId="ListNumber5">
    <w:name w:val="List Number 5"/>
    <w:basedOn w:val="Normal"/>
    <w:uiPriority w:val="99"/>
    <w:semiHidden/>
    <w:unhideWhenUsed/>
    <w:rsid w:val="005D6846"/>
    <w:pPr>
      <w:numPr>
        <w:numId w:val="1"/>
      </w:numPr>
      <w:contextualSpacing/>
    </w:pPr>
    <w:rPr>
      <w:rFonts w:asciiTheme="majorBidi" w:eastAsiaTheme="minorHAnsi" w:hAnsiTheme="majorBidi" w:cstheme="majorBidi"/>
    </w:rPr>
  </w:style>
  <w:style w:type="paragraph" w:styleId="ListNumber4">
    <w:name w:val="List Number 4"/>
    <w:basedOn w:val="Normal"/>
    <w:uiPriority w:val="99"/>
    <w:semiHidden/>
    <w:unhideWhenUsed/>
    <w:rsid w:val="005D6846"/>
    <w:pPr>
      <w:numPr>
        <w:numId w:val="2"/>
      </w:numPr>
      <w:contextualSpacing/>
    </w:pPr>
    <w:rPr>
      <w:rFonts w:asciiTheme="majorBidi" w:eastAsiaTheme="minorHAnsi" w:hAnsiTheme="majorBidi" w:cstheme="majorBidi"/>
    </w:rPr>
  </w:style>
  <w:style w:type="paragraph" w:styleId="ListNumber3">
    <w:name w:val="List Number 3"/>
    <w:basedOn w:val="Normal"/>
    <w:uiPriority w:val="99"/>
    <w:semiHidden/>
    <w:unhideWhenUsed/>
    <w:rsid w:val="005D6846"/>
    <w:pPr>
      <w:numPr>
        <w:numId w:val="3"/>
      </w:numPr>
      <w:contextualSpacing/>
    </w:pPr>
    <w:rPr>
      <w:rFonts w:asciiTheme="majorBidi" w:eastAsiaTheme="minorHAnsi" w:hAnsiTheme="majorBidi" w:cstheme="majorBidi"/>
    </w:rPr>
  </w:style>
  <w:style w:type="paragraph" w:styleId="ListNumber2">
    <w:name w:val="List Number 2"/>
    <w:basedOn w:val="Normal"/>
    <w:uiPriority w:val="99"/>
    <w:semiHidden/>
    <w:unhideWhenUsed/>
    <w:rsid w:val="005D6846"/>
    <w:pPr>
      <w:numPr>
        <w:numId w:val="4"/>
      </w:numPr>
      <w:contextualSpacing/>
    </w:pPr>
    <w:rPr>
      <w:rFonts w:asciiTheme="majorBidi" w:eastAsiaTheme="minorHAnsi" w:hAnsiTheme="majorBidi" w:cstheme="majorBidi"/>
    </w:rPr>
  </w:style>
  <w:style w:type="paragraph" w:styleId="ListBullet5">
    <w:name w:val="List Bullet 5"/>
    <w:basedOn w:val="Normal"/>
    <w:uiPriority w:val="99"/>
    <w:semiHidden/>
    <w:unhideWhenUsed/>
    <w:rsid w:val="005D6846"/>
    <w:pPr>
      <w:numPr>
        <w:numId w:val="5"/>
      </w:numPr>
      <w:contextualSpacing/>
    </w:pPr>
    <w:rPr>
      <w:rFonts w:asciiTheme="majorBidi" w:eastAsiaTheme="minorHAnsi" w:hAnsiTheme="majorBidi" w:cstheme="majorBidi"/>
    </w:rPr>
  </w:style>
  <w:style w:type="paragraph" w:styleId="ListBullet4">
    <w:name w:val="List Bullet 4"/>
    <w:basedOn w:val="Normal"/>
    <w:uiPriority w:val="99"/>
    <w:semiHidden/>
    <w:unhideWhenUsed/>
    <w:rsid w:val="005D6846"/>
    <w:pPr>
      <w:numPr>
        <w:numId w:val="6"/>
      </w:numPr>
      <w:contextualSpacing/>
    </w:pPr>
    <w:rPr>
      <w:rFonts w:asciiTheme="majorBidi" w:eastAsiaTheme="minorHAnsi" w:hAnsiTheme="majorBidi" w:cstheme="majorBidi"/>
    </w:rPr>
  </w:style>
  <w:style w:type="paragraph" w:styleId="ListBullet3">
    <w:name w:val="List Bullet 3"/>
    <w:basedOn w:val="Normal"/>
    <w:uiPriority w:val="99"/>
    <w:semiHidden/>
    <w:unhideWhenUsed/>
    <w:rsid w:val="005D6846"/>
    <w:pPr>
      <w:numPr>
        <w:numId w:val="7"/>
      </w:numPr>
      <w:contextualSpacing/>
    </w:pPr>
    <w:rPr>
      <w:rFonts w:asciiTheme="majorBidi" w:eastAsiaTheme="minorHAnsi" w:hAnsiTheme="majorBidi" w:cstheme="majorBidi"/>
    </w:rPr>
  </w:style>
  <w:style w:type="paragraph" w:styleId="ListBullet2">
    <w:name w:val="List Bullet 2"/>
    <w:basedOn w:val="Normal"/>
    <w:uiPriority w:val="99"/>
    <w:semiHidden/>
    <w:unhideWhenUsed/>
    <w:rsid w:val="005D6846"/>
    <w:pPr>
      <w:numPr>
        <w:numId w:val="8"/>
      </w:numPr>
      <w:contextualSpacing/>
    </w:pPr>
    <w:rPr>
      <w:rFonts w:asciiTheme="majorBidi" w:eastAsiaTheme="minorHAnsi" w:hAnsiTheme="majorBidi" w:cstheme="majorBidi"/>
    </w:rPr>
  </w:style>
  <w:style w:type="paragraph" w:styleId="List5">
    <w:name w:val="List 5"/>
    <w:basedOn w:val="Normal"/>
    <w:uiPriority w:val="99"/>
    <w:semiHidden/>
    <w:unhideWhenUsed/>
    <w:rsid w:val="005D6846"/>
    <w:pPr>
      <w:ind w:left="1800" w:hanging="360"/>
      <w:contextualSpacing/>
    </w:pPr>
    <w:rPr>
      <w:rFonts w:asciiTheme="majorBidi" w:eastAsiaTheme="minorHAnsi" w:hAnsiTheme="majorBidi" w:cstheme="majorBidi"/>
    </w:rPr>
  </w:style>
  <w:style w:type="paragraph" w:styleId="List4">
    <w:name w:val="List 4"/>
    <w:basedOn w:val="Normal"/>
    <w:uiPriority w:val="99"/>
    <w:semiHidden/>
    <w:unhideWhenUsed/>
    <w:rsid w:val="005D6846"/>
    <w:pPr>
      <w:ind w:left="1440" w:hanging="360"/>
      <w:contextualSpacing/>
    </w:pPr>
    <w:rPr>
      <w:rFonts w:asciiTheme="majorBidi" w:eastAsiaTheme="minorHAnsi" w:hAnsiTheme="majorBidi" w:cstheme="majorBidi"/>
    </w:rPr>
  </w:style>
  <w:style w:type="paragraph" w:styleId="List3">
    <w:name w:val="List 3"/>
    <w:basedOn w:val="Normal"/>
    <w:uiPriority w:val="99"/>
    <w:semiHidden/>
    <w:unhideWhenUsed/>
    <w:rsid w:val="005D6846"/>
    <w:pPr>
      <w:ind w:left="1080" w:hanging="360"/>
      <w:contextualSpacing/>
    </w:pPr>
    <w:rPr>
      <w:rFonts w:asciiTheme="majorBidi" w:eastAsiaTheme="minorHAnsi" w:hAnsiTheme="majorBidi" w:cstheme="majorBidi"/>
    </w:rPr>
  </w:style>
  <w:style w:type="paragraph" w:styleId="List2">
    <w:name w:val="List 2"/>
    <w:basedOn w:val="Normal"/>
    <w:uiPriority w:val="99"/>
    <w:semiHidden/>
    <w:unhideWhenUsed/>
    <w:rsid w:val="005D6846"/>
    <w:pPr>
      <w:ind w:left="720" w:hanging="360"/>
      <w:contextualSpacing/>
    </w:pPr>
    <w:rPr>
      <w:rFonts w:asciiTheme="majorBidi" w:eastAsiaTheme="minorHAnsi" w:hAnsiTheme="majorBidi" w:cstheme="majorBidi"/>
    </w:rPr>
  </w:style>
  <w:style w:type="paragraph" w:styleId="ListNumber">
    <w:name w:val="List Number"/>
    <w:basedOn w:val="Normal"/>
    <w:uiPriority w:val="99"/>
    <w:semiHidden/>
    <w:unhideWhenUsed/>
    <w:rsid w:val="005D6846"/>
    <w:pPr>
      <w:numPr>
        <w:numId w:val="9"/>
      </w:numPr>
      <w:contextualSpacing/>
    </w:pPr>
    <w:rPr>
      <w:rFonts w:asciiTheme="majorBidi" w:eastAsiaTheme="minorHAnsi" w:hAnsiTheme="majorBidi" w:cstheme="majorBidi"/>
    </w:rPr>
  </w:style>
  <w:style w:type="paragraph" w:styleId="ListBullet">
    <w:name w:val="List Bullet"/>
    <w:basedOn w:val="Normal"/>
    <w:uiPriority w:val="99"/>
    <w:semiHidden/>
    <w:unhideWhenUsed/>
    <w:rsid w:val="005D6846"/>
    <w:pPr>
      <w:numPr>
        <w:numId w:val="10"/>
      </w:numPr>
      <w:contextualSpacing/>
    </w:pPr>
    <w:rPr>
      <w:rFonts w:asciiTheme="majorBidi" w:eastAsiaTheme="minorHAnsi" w:hAnsiTheme="majorBidi" w:cstheme="majorBidi"/>
    </w:rPr>
  </w:style>
  <w:style w:type="paragraph" w:styleId="List">
    <w:name w:val="List"/>
    <w:basedOn w:val="Normal"/>
    <w:uiPriority w:val="99"/>
    <w:semiHidden/>
    <w:unhideWhenUsed/>
    <w:rsid w:val="005D6846"/>
    <w:pPr>
      <w:ind w:left="360" w:hanging="360"/>
      <w:contextualSpacing/>
    </w:pPr>
    <w:rPr>
      <w:rFonts w:asciiTheme="majorBidi" w:eastAsiaTheme="minorHAnsi" w:hAnsiTheme="majorBidi" w:cstheme="majorBidi"/>
    </w:rPr>
  </w:style>
  <w:style w:type="paragraph" w:styleId="TOAHeading">
    <w:name w:val="toa heading"/>
    <w:basedOn w:val="Normal"/>
    <w:next w:val="Normal"/>
    <w:uiPriority w:val="99"/>
    <w:semiHidden/>
    <w:unhideWhenUsed/>
    <w:rsid w:val="005D6846"/>
    <w:pPr>
      <w:ind w:firstLine="113"/>
    </w:pPr>
    <w:rPr>
      <w:rFonts w:asciiTheme="majorHAnsi" w:eastAsiaTheme="majorEastAsia" w:hAnsiTheme="majorHAnsi" w:cstheme="majorBidi"/>
      <w:b/>
      <w:bCs/>
    </w:rPr>
  </w:style>
  <w:style w:type="paragraph" w:styleId="MacroText">
    <w:name w:val="macro"/>
    <w:link w:val="MacroTextChar"/>
    <w:uiPriority w:val="99"/>
    <w:semiHidden/>
    <w:unhideWhenUsed/>
    <w:rsid w:val="005D6846"/>
    <w:pPr>
      <w:tabs>
        <w:tab w:val="left" w:pos="480"/>
        <w:tab w:val="left" w:pos="960"/>
        <w:tab w:val="left" w:pos="1440"/>
        <w:tab w:val="left" w:pos="1920"/>
        <w:tab w:val="left" w:pos="2400"/>
        <w:tab w:val="left" w:pos="2880"/>
        <w:tab w:val="left" w:pos="3360"/>
        <w:tab w:val="left" w:pos="3840"/>
        <w:tab w:val="left" w:pos="4320"/>
      </w:tabs>
      <w:spacing w:line="276" w:lineRule="auto"/>
      <w:ind w:firstLine="113"/>
      <w:jc w:val="both"/>
    </w:pPr>
    <w:rPr>
      <w:rFonts w:ascii="Consolas" w:hAnsi="Consolas" w:cs="Consolas"/>
      <w:sz w:val="20"/>
      <w:szCs w:val="20"/>
      <w:lang w:val="en-US"/>
    </w:rPr>
  </w:style>
  <w:style w:type="character" w:customStyle="1" w:styleId="MacroTextChar">
    <w:name w:val="Macro Text Char"/>
    <w:basedOn w:val="DefaultParagraphFont"/>
    <w:link w:val="MacroText"/>
    <w:uiPriority w:val="99"/>
    <w:semiHidden/>
    <w:rsid w:val="005D6846"/>
    <w:rPr>
      <w:rFonts w:ascii="Consolas" w:hAnsi="Consolas" w:cs="Consolas"/>
      <w:sz w:val="20"/>
      <w:szCs w:val="20"/>
      <w:lang w:val="en-US"/>
    </w:rPr>
  </w:style>
  <w:style w:type="paragraph" w:styleId="TableofAuthorities">
    <w:name w:val="table of authorities"/>
    <w:basedOn w:val="Normal"/>
    <w:next w:val="Normal"/>
    <w:uiPriority w:val="99"/>
    <w:semiHidden/>
    <w:unhideWhenUsed/>
    <w:rsid w:val="005D6846"/>
    <w:pPr>
      <w:ind w:left="240" w:hanging="240"/>
    </w:pPr>
    <w:rPr>
      <w:rFonts w:asciiTheme="majorBidi" w:eastAsiaTheme="minorHAnsi" w:hAnsiTheme="majorBidi" w:cstheme="majorBidi"/>
    </w:rPr>
  </w:style>
  <w:style w:type="paragraph" w:styleId="EndnoteText">
    <w:name w:val="endnote text"/>
    <w:basedOn w:val="Normal"/>
    <w:link w:val="EndnoteTextChar"/>
    <w:uiPriority w:val="99"/>
    <w:semiHidden/>
    <w:unhideWhenUsed/>
    <w:rsid w:val="005D6846"/>
    <w:pPr>
      <w:ind w:firstLine="113"/>
    </w:pPr>
    <w:rPr>
      <w:rFonts w:asciiTheme="majorBidi" w:eastAsiaTheme="minorHAnsi" w:hAnsiTheme="majorBidi" w:cstheme="majorBidi"/>
      <w:sz w:val="20"/>
      <w:szCs w:val="20"/>
    </w:rPr>
  </w:style>
  <w:style w:type="character" w:customStyle="1" w:styleId="EndnoteTextChar">
    <w:name w:val="Endnote Text Char"/>
    <w:basedOn w:val="DefaultParagraphFont"/>
    <w:link w:val="EndnoteText"/>
    <w:uiPriority w:val="99"/>
    <w:semiHidden/>
    <w:rsid w:val="005D6846"/>
    <w:rPr>
      <w:rFonts w:asciiTheme="majorBidi" w:hAnsiTheme="majorBidi" w:cstheme="majorBidi"/>
      <w:sz w:val="20"/>
      <w:szCs w:val="20"/>
      <w:lang w:val="en-US"/>
    </w:rPr>
  </w:style>
  <w:style w:type="character" w:styleId="PageNumber">
    <w:name w:val="page number"/>
    <w:basedOn w:val="DefaultParagraphFont"/>
    <w:uiPriority w:val="99"/>
    <w:semiHidden/>
    <w:unhideWhenUsed/>
    <w:rsid w:val="005D6846"/>
  </w:style>
  <w:style w:type="character" w:styleId="LineNumber">
    <w:name w:val="line number"/>
    <w:basedOn w:val="DefaultParagraphFont"/>
    <w:uiPriority w:val="99"/>
    <w:semiHidden/>
    <w:unhideWhenUsed/>
    <w:rsid w:val="005D6846"/>
  </w:style>
  <w:style w:type="paragraph" w:styleId="EnvelopeReturn">
    <w:name w:val="envelope return"/>
    <w:basedOn w:val="Normal"/>
    <w:uiPriority w:val="99"/>
    <w:semiHidden/>
    <w:unhideWhenUsed/>
    <w:rsid w:val="005D6846"/>
    <w:pPr>
      <w:ind w:firstLine="113"/>
    </w:pPr>
    <w:rPr>
      <w:rFonts w:asciiTheme="majorHAnsi" w:eastAsiaTheme="majorEastAsia" w:hAnsiTheme="majorHAnsi" w:cstheme="majorBidi"/>
      <w:sz w:val="20"/>
      <w:szCs w:val="20"/>
    </w:rPr>
  </w:style>
  <w:style w:type="paragraph" w:styleId="EnvelopeAddress">
    <w:name w:val="envelope address"/>
    <w:basedOn w:val="Normal"/>
    <w:uiPriority w:val="99"/>
    <w:semiHidden/>
    <w:unhideWhenUsed/>
    <w:rsid w:val="005D6846"/>
    <w:pPr>
      <w:framePr w:w="7920" w:h="1980" w:hRule="exact" w:hSpace="180" w:wrap="auto" w:hAnchor="page" w:xAlign="center" w:yAlign="bottom"/>
      <w:ind w:left="2880" w:firstLine="113"/>
    </w:pPr>
    <w:rPr>
      <w:rFonts w:asciiTheme="majorHAnsi" w:eastAsiaTheme="majorEastAsia" w:hAnsiTheme="majorHAnsi" w:cstheme="majorBidi"/>
    </w:rPr>
  </w:style>
  <w:style w:type="paragraph" w:styleId="TableofFigures">
    <w:name w:val="table of figures"/>
    <w:basedOn w:val="Normal"/>
    <w:next w:val="Normal"/>
    <w:uiPriority w:val="99"/>
    <w:semiHidden/>
    <w:unhideWhenUsed/>
    <w:rsid w:val="005D6846"/>
    <w:pPr>
      <w:ind w:firstLine="113"/>
    </w:pPr>
    <w:rPr>
      <w:rFonts w:asciiTheme="majorBidi" w:eastAsiaTheme="minorHAnsi" w:hAnsiTheme="majorBidi" w:cstheme="majorBidi"/>
    </w:rPr>
  </w:style>
  <w:style w:type="paragraph" w:styleId="Index1">
    <w:name w:val="index 1"/>
    <w:basedOn w:val="Normal"/>
    <w:next w:val="Normal"/>
    <w:autoRedefine/>
    <w:uiPriority w:val="99"/>
    <w:semiHidden/>
    <w:unhideWhenUsed/>
    <w:rsid w:val="005D6846"/>
    <w:pPr>
      <w:ind w:left="240" w:hanging="240"/>
    </w:pPr>
    <w:rPr>
      <w:rFonts w:asciiTheme="majorBidi" w:eastAsiaTheme="minorHAnsi" w:hAnsiTheme="majorBidi" w:cstheme="majorBidi"/>
    </w:rPr>
  </w:style>
  <w:style w:type="paragraph" w:styleId="IndexHeading">
    <w:name w:val="index heading"/>
    <w:basedOn w:val="Normal"/>
    <w:next w:val="Index1"/>
    <w:uiPriority w:val="99"/>
    <w:semiHidden/>
    <w:unhideWhenUsed/>
    <w:rsid w:val="005D6846"/>
    <w:pPr>
      <w:ind w:firstLine="113"/>
    </w:pPr>
    <w:rPr>
      <w:rFonts w:asciiTheme="majorHAnsi" w:eastAsiaTheme="majorEastAsia" w:hAnsiTheme="majorHAnsi" w:cstheme="majorBidi"/>
      <w:b/>
      <w:bCs/>
    </w:rPr>
  </w:style>
  <w:style w:type="paragraph" w:styleId="NormalIndent">
    <w:name w:val="Normal Indent"/>
    <w:basedOn w:val="Normal"/>
    <w:uiPriority w:val="99"/>
    <w:semiHidden/>
    <w:unhideWhenUsed/>
    <w:rsid w:val="005D6846"/>
    <w:pPr>
      <w:ind w:left="720" w:firstLine="113"/>
    </w:pPr>
    <w:rPr>
      <w:rFonts w:asciiTheme="majorBidi" w:eastAsiaTheme="minorHAnsi" w:hAnsiTheme="majorBidi" w:cstheme="majorBidi"/>
    </w:rPr>
  </w:style>
  <w:style w:type="paragraph" w:styleId="TOC9">
    <w:name w:val="toc 9"/>
    <w:basedOn w:val="Normal"/>
    <w:next w:val="Normal"/>
    <w:autoRedefine/>
    <w:uiPriority w:val="39"/>
    <w:semiHidden/>
    <w:unhideWhenUsed/>
    <w:rsid w:val="005D6846"/>
    <w:pPr>
      <w:spacing w:after="100"/>
      <w:ind w:left="1920" w:firstLine="113"/>
    </w:pPr>
    <w:rPr>
      <w:rFonts w:asciiTheme="majorBidi" w:eastAsiaTheme="minorHAnsi" w:hAnsiTheme="majorBidi" w:cstheme="majorBidi"/>
    </w:rPr>
  </w:style>
  <w:style w:type="paragraph" w:styleId="TOC8">
    <w:name w:val="toc 8"/>
    <w:basedOn w:val="Normal"/>
    <w:next w:val="Normal"/>
    <w:autoRedefine/>
    <w:uiPriority w:val="39"/>
    <w:semiHidden/>
    <w:unhideWhenUsed/>
    <w:rsid w:val="005D6846"/>
    <w:pPr>
      <w:spacing w:after="100"/>
      <w:ind w:left="1680" w:firstLine="113"/>
    </w:pPr>
    <w:rPr>
      <w:rFonts w:asciiTheme="majorBidi" w:eastAsiaTheme="minorHAnsi" w:hAnsiTheme="majorBidi" w:cstheme="majorBidi"/>
    </w:rPr>
  </w:style>
  <w:style w:type="paragraph" w:styleId="TOC7">
    <w:name w:val="toc 7"/>
    <w:basedOn w:val="Normal"/>
    <w:next w:val="Normal"/>
    <w:autoRedefine/>
    <w:uiPriority w:val="39"/>
    <w:semiHidden/>
    <w:unhideWhenUsed/>
    <w:rsid w:val="005D6846"/>
    <w:pPr>
      <w:spacing w:after="100"/>
      <w:ind w:left="1440" w:firstLine="113"/>
    </w:pPr>
    <w:rPr>
      <w:rFonts w:asciiTheme="majorBidi" w:eastAsiaTheme="minorHAnsi" w:hAnsiTheme="majorBidi" w:cstheme="majorBidi"/>
    </w:rPr>
  </w:style>
  <w:style w:type="paragraph" w:styleId="TOC6">
    <w:name w:val="toc 6"/>
    <w:basedOn w:val="Normal"/>
    <w:next w:val="Normal"/>
    <w:autoRedefine/>
    <w:uiPriority w:val="39"/>
    <w:semiHidden/>
    <w:unhideWhenUsed/>
    <w:rsid w:val="005D6846"/>
    <w:pPr>
      <w:spacing w:after="100"/>
      <w:ind w:left="1200" w:firstLine="113"/>
    </w:pPr>
    <w:rPr>
      <w:rFonts w:asciiTheme="majorBidi" w:eastAsiaTheme="minorHAnsi" w:hAnsiTheme="majorBidi" w:cstheme="majorBidi"/>
    </w:rPr>
  </w:style>
  <w:style w:type="paragraph" w:styleId="TOC5">
    <w:name w:val="toc 5"/>
    <w:basedOn w:val="Normal"/>
    <w:next w:val="Normal"/>
    <w:autoRedefine/>
    <w:uiPriority w:val="39"/>
    <w:semiHidden/>
    <w:unhideWhenUsed/>
    <w:rsid w:val="005D6846"/>
    <w:pPr>
      <w:spacing w:after="100"/>
      <w:ind w:left="960" w:firstLine="113"/>
    </w:pPr>
    <w:rPr>
      <w:rFonts w:asciiTheme="majorBidi" w:eastAsiaTheme="minorHAnsi" w:hAnsiTheme="majorBidi" w:cstheme="majorBidi"/>
    </w:rPr>
  </w:style>
  <w:style w:type="paragraph" w:styleId="TOC4">
    <w:name w:val="toc 4"/>
    <w:basedOn w:val="Normal"/>
    <w:next w:val="Normal"/>
    <w:autoRedefine/>
    <w:uiPriority w:val="39"/>
    <w:semiHidden/>
    <w:unhideWhenUsed/>
    <w:rsid w:val="005D6846"/>
    <w:pPr>
      <w:spacing w:after="100"/>
      <w:ind w:left="720" w:firstLine="113"/>
    </w:pPr>
    <w:rPr>
      <w:rFonts w:asciiTheme="majorBidi" w:eastAsiaTheme="minorHAnsi" w:hAnsiTheme="majorBidi" w:cstheme="majorBidi"/>
    </w:rPr>
  </w:style>
  <w:style w:type="paragraph" w:styleId="TOC3">
    <w:name w:val="toc 3"/>
    <w:basedOn w:val="Normal"/>
    <w:next w:val="Normal"/>
    <w:autoRedefine/>
    <w:uiPriority w:val="39"/>
    <w:semiHidden/>
    <w:unhideWhenUsed/>
    <w:rsid w:val="005D6846"/>
    <w:pPr>
      <w:spacing w:after="100"/>
      <w:ind w:left="480" w:firstLine="113"/>
    </w:pPr>
    <w:rPr>
      <w:rFonts w:asciiTheme="majorBidi" w:eastAsiaTheme="minorHAnsi" w:hAnsiTheme="majorBidi" w:cstheme="majorBidi"/>
    </w:rPr>
  </w:style>
  <w:style w:type="paragraph" w:styleId="Index9">
    <w:name w:val="index 9"/>
    <w:basedOn w:val="Normal"/>
    <w:next w:val="Normal"/>
    <w:autoRedefine/>
    <w:uiPriority w:val="99"/>
    <w:semiHidden/>
    <w:unhideWhenUsed/>
    <w:rsid w:val="005D6846"/>
    <w:pPr>
      <w:ind w:left="2160" w:hanging="240"/>
    </w:pPr>
    <w:rPr>
      <w:rFonts w:asciiTheme="majorBidi" w:eastAsiaTheme="minorHAnsi" w:hAnsiTheme="majorBidi" w:cstheme="majorBidi"/>
    </w:rPr>
  </w:style>
  <w:style w:type="paragraph" w:styleId="Index8">
    <w:name w:val="index 8"/>
    <w:basedOn w:val="Normal"/>
    <w:next w:val="Normal"/>
    <w:autoRedefine/>
    <w:uiPriority w:val="99"/>
    <w:semiHidden/>
    <w:unhideWhenUsed/>
    <w:rsid w:val="005D6846"/>
    <w:pPr>
      <w:ind w:left="1920" w:hanging="240"/>
    </w:pPr>
    <w:rPr>
      <w:rFonts w:asciiTheme="majorBidi" w:eastAsiaTheme="minorHAnsi" w:hAnsiTheme="majorBidi" w:cstheme="majorBidi"/>
    </w:rPr>
  </w:style>
  <w:style w:type="paragraph" w:styleId="Index7">
    <w:name w:val="index 7"/>
    <w:basedOn w:val="Normal"/>
    <w:next w:val="Normal"/>
    <w:autoRedefine/>
    <w:uiPriority w:val="99"/>
    <w:semiHidden/>
    <w:unhideWhenUsed/>
    <w:rsid w:val="005D6846"/>
    <w:pPr>
      <w:ind w:left="1680" w:hanging="240"/>
    </w:pPr>
    <w:rPr>
      <w:rFonts w:asciiTheme="majorBidi" w:eastAsiaTheme="minorHAnsi" w:hAnsiTheme="majorBidi" w:cstheme="majorBidi"/>
    </w:rPr>
  </w:style>
  <w:style w:type="paragraph" w:styleId="Index6">
    <w:name w:val="index 6"/>
    <w:basedOn w:val="Normal"/>
    <w:next w:val="Normal"/>
    <w:autoRedefine/>
    <w:uiPriority w:val="99"/>
    <w:semiHidden/>
    <w:unhideWhenUsed/>
    <w:rsid w:val="005D6846"/>
    <w:pPr>
      <w:ind w:left="1440" w:hanging="240"/>
    </w:pPr>
    <w:rPr>
      <w:rFonts w:asciiTheme="majorBidi" w:eastAsiaTheme="minorHAnsi" w:hAnsiTheme="majorBidi" w:cstheme="majorBidi"/>
    </w:rPr>
  </w:style>
  <w:style w:type="paragraph" w:styleId="Index5">
    <w:name w:val="index 5"/>
    <w:basedOn w:val="Normal"/>
    <w:next w:val="Normal"/>
    <w:autoRedefine/>
    <w:uiPriority w:val="99"/>
    <w:semiHidden/>
    <w:unhideWhenUsed/>
    <w:rsid w:val="005D6846"/>
    <w:pPr>
      <w:ind w:left="1200" w:hanging="240"/>
    </w:pPr>
    <w:rPr>
      <w:rFonts w:asciiTheme="majorBidi" w:eastAsiaTheme="minorHAnsi" w:hAnsiTheme="majorBidi" w:cstheme="majorBidi"/>
    </w:rPr>
  </w:style>
  <w:style w:type="paragraph" w:styleId="Index4">
    <w:name w:val="index 4"/>
    <w:basedOn w:val="Normal"/>
    <w:next w:val="Normal"/>
    <w:autoRedefine/>
    <w:uiPriority w:val="99"/>
    <w:semiHidden/>
    <w:unhideWhenUsed/>
    <w:rsid w:val="005D6846"/>
    <w:pPr>
      <w:ind w:left="960" w:hanging="240"/>
    </w:pPr>
    <w:rPr>
      <w:rFonts w:asciiTheme="majorBidi" w:eastAsiaTheme="minorHAnsi" w:hAnsiTheme="majorBidi" w:cstheme="majorBidi"/>
    </w:rPr>
  </w:style>
  <w:style w:type="paragraph" w:styleId="Index3">
    <w:name w:val="index 3"/>
    <w:basedOn w:val="Normal"/>
    <w:next w:val="Normal"/>
    <w:autoRedefine/>
    <w:uiPriority w:val="99"/>
    <w:semiHidden/>
    <w:unhideWhenUsed/>
    <w:rsid w:val="005D6846"/>
    <w:pPr>
      <w:ind w:left="720" w:hanging="240"/>
    </w:pPr>
    <w:rPr>
      <w:rFonts w:asciiTheme="majorBidi" w:eastAsiaTheme="minorHAnsi" w:hAnsiTheme="majorBidi" w:cstheme="majorBidi"/>
    </w:rPr>
  </w:style>
  <w:style w:type="paragraph" w:styleId="Index2">
    <w:name w:val="index 2"/>
    <w:basedOn w:val="Normal"/>
    <w:next w:val="Normal"/>
    <w:autoRedefine/>
    <w:uiPriority w:val="99"/>
    <w:semiHidden/>
    <w:unhideWhenUsed/>
    <w:rsid w:val="005D6846"/>
    <w:pPr>
      <w:ind w:left="480" w:hanging="240"/>
    </w:pPr>
    <w:rPr>
      <w:rFonts w:asciiTheme="majorBidi" w:eastAsiaTheme="minorHAnsi" w:hAnsiTheme="majorBidi" w:cstheme="majorBidi"/>
    </w:rPr>
  </w:style>
  <w:style w:type="character" w:customStyle="1" w:styleId="Heading9Char">
    <w:name w:val="Heading 9 Char"/>
    <w:basedOn w:val="DefaultParagraphFont"/>
    <w:link w:val="Heading9"/>
    <w:uiPriority w:val="9"/>
    <w:semiHidden/>
    <w:rsid w:val="005D6846"/>
    <w:rPr>
      <w:rFonts w:asciiTheme="majorHAnsi" w:eastAsiaTheme="majorEastAsia" w:hAnsiTheme="majorHAnsi" w:cstheme="majorBidi"/>
      <w:i/>
      <w:iCs/>
      <w:color w:val="272727" w:themeColor="text1" w:themeTint="D8"/>
      <w:sz w:val="21"/>
      <w:szCs w:val="21"/>
      <w:lang w:val="en-US"/>
    </w:rPr>
  </w:style>
  <w:style w:type="character" w:customStyle="1" w:styleId="Heading8Char">
    <w:name w:val="Heading 8 Char"/>
    <w:basedOn w:val="DefaultParagraphFont"/>
    <w:link w:val="Heading8"/>
    <w:uiPriority w:val="9"/>
    <w:semiHidden/>
    <w:rsid w:val="005D6846"/>
    <w:rPr>
      <w:rFonts w:asciiTheme="majorHAnsi" w:eastAsiaTheme="majorEastAsia" w:hAnsiTheme="majorHAnsi" w:cstheme="majorBidi"/>
      <w:color w:val="272727" w:themeColor="text1" w:themeTint="D8"/>
      <w:sz w:val="21"/>
      <w:szCs w:val="21"/>
      <w:lang w:val="en-US"/>
    </w:rPr>
  </w:style>
  <w:style w:type="character" w:customStyle="1" w:styleId="Heading7Char">
    <w:name w:val="Heading 7 Char"/>
    <w:basedOn w:val="DefaultParagraphFont"/>
    <w:link w:val="Heading7"/>
    <w:uiPriority w:val="9"/>
    <w:semiHidden/>
    <w:rsid w:val="005D6846"/>
    <w:rPr>
      <w:rFonts w:asciiTheme="majorHAnsi" w:eastAsiaTheme="majorEastAsia" w:hAnsiTheme="majorHAnsi" w:cstheme="majorBidi"/>
      <w:i/>
      <w:iCs/>
      <w:color w:val="1F3763" w:themeColor="accent1" w:themeShade="7F"/>
      <w:lang w:val="en-US"/>
    </w:rPr>
  </w:style>
  <w:style w:type="character" w:customStyle="1" w:styleId="Heading6Char">
    <w:name w:val="Heading 6 Char"/>
    <w:basedOn w:val="DefaultParagraphFont"/>
    <w:link w:val="Heading6"/>
    <w:uiPriority w:val="9"/>
    <w:semiHidden/>
    <w:rsid w:val="005D6846"/>
    <w:rPr>
      <w:rFonts w:asciiTheme="majorHAnsi" w:eastAsiaTheme="majorEastAsia" w:hAnsiTheme="majorHAnsi" w:cstheme="majorBidi"/>
      <w:color w:val="1F3763" w:themeColor="accent1" w:themeShade="7F"/>
      <w:lang w:val="en-US"/>
    </w:rPr>
  </w:style>
  <w:style w:type="character" w:customStyle="1" w:styleId="Heading5Char">
    <w:name w:val="Heading 5 Char"/>
    <w:basedOn w:val="DefaultParagraphFont"/>
    <w:link w:val="Heading5"/>
    <w:uiPriority w:val="9"/>
    <w:semiHidden/>
    <w:rsid w:val="005D6846"/>
    <w:rPr>
      <w:rFonts w:asciiTheme="majorHAnsi" w:eastAsiaTheme="majorEastAsia" w:hAnsiTheme="majorHAnsi" w:cstheme="majorBidi"/>
      <w:color w:val="2F5496" w:themeColor="accent1" w:themeShade="BF"/>
      <w:lang w:val="en-US"/>
    </w:rPr>
  </w:style>
  <w:style w:type="character" w:customStyle="1" w:styleId="Heading4Char">
    <w:name w:val="Heading 4 Char"/>
    <w:basedOn w:val="DefaultParagraphFont"/>
    <w:link w:val="Heading4"/>
    <w:uiPriority w:val="9"/>
    <w:rsid w:val="008F47C9"/>
    <w:rPr>
      <w:rFonts w:asciiTheme="majorBidi" w:hAnsiTheme="majorBidi" w:cstheme="majorBidi"/>
      <w:i/>
      <w:iCs/>
      <w:color w:val="FF0000"/>
      <w:lang w:val="en-US"/>
    </w:rPr>
  </w:style>
  <w:style w:type="paragraph" w:customStyle="1" w:styleId="CitaviBibliographyHeading">
    <w:name w:val="Citavi Bibliography Heading"/>
    <w:basedOn w:val="Heading1"/>
    <w:link w:val="CitaviBibliographyHeadingChar"/>
    <w:uiPriority w:val="99"/>
    <w:rsid w:val="005D6846"/>
    <w:pPr>
      <w:jc w:val="left"/>
    </w:pPr>
  </w:style>
  <w:style w:type="character" w:customStyle="1" w:styleId="CitaviBibliographyHeadingChar">
    <w:name w:val="Citavi Bibliography Heading Char"/>
    <w:basedOn w:val="DefaultParagraphFont"/>
    <w:link w:val="CitaviBibliographyHeading"/>
    <w:uiPriority w:val="99"/>
    <w:rsid w:val="005D6846"/>
    <w:rPr>
      <w:rFonts w:asciiTheme="majorBidi" w:hAnsiTheme="majorBidi" w:cstheme="majorBidi"/>
      <w:b/>
      <w:bCs/>
      <w:lang w:val="en-US"/>
    </w:rPr>
  </w:style>
  <w:style w:type="paragraph" w:customStyle="1" w:styleId="CitaviChapterBibliographyHeading">
    <w:name w:val="Citavi Chapter Bibliography Heading"/>
    <w:basedOn w:val="Heading2"/>
    <w:link w:val="CitaviChapterBibliographyHeadingChar"/>
    <w:uiPriority w:val="99"/>
    <w:rsid w:val="005D6846"/>
    <w:pPr>
      <w:jc w:val="left"/>
    </w:pPr>
  </w:style>
  <w:style w:type="character" w:customStyle="1" w:styleId="CitaviChapterBibliographyHeadingChar">
    <w:name w:val="Citavi Chapter Bibliography Heading Char"/>
    <w:basedOn w:val="DefaultParagraphFont"/>
    <w:link w:val="CitaviChapterBibliographyHeading"/>
    <w:uiPriority w:val="99"/>
    <w:rsid w:val="005D6846"/>
    <w:rPr>
      <w:rFonts w:asciiTheme="majorBidi" w:hAnsiTheme="majorBidi" w:cstheme="majorBidi"/>
      <w:b/>
      <w:bCs/>
      <w:lang w:val="en-US"/>
    </w:rPr>
  </w:style>
  <w:style w:type="paragraph" w:customStyle="1" w:styleId="CitaviBibliographySubheading1">
    <w:name w:val="Citavi Bibliography Subheading 1"/>
    <w:basedOn w:val="Heading2"/>
    <w:link w:val="CitaviBibliographySubheading1Char"/>
    <w:uiPriority w:val="99"/>
    <w:rsid w:val="005D6846"/>
    <w:pPr>
      <w:jc w:val="left"/>
      <w:outlineLvl w:val="9"/>
    </w:pPr>
    <w:rPr>
      <w:rFonts w:eastAsia="Times New Roman"/>
      <w:sz w:val="20"/>
      <w:szCs w:val="20"/>
    </w:rPr>
  </w:style>
  <w:style w:type="character" w:customStyle="1" w:styleId="CitaviBibliographySubheading1Char">
    <w:name w:val="Citavi Bibliography Subheading 1 Char"/>
    <w:basedOn w:val="DefaultParagraphFont"/>
    <w:link w:val="CitaviBibliographySubheading1"/>
    <w:uiPriority w:val="99"/>
    <w:rsid w:val="005D6846"/>
    <w:rPr>
      <w:rFonts w:asciiTheme="majorBidi" w:eastAsia="Times New Roman" w:hAnsiTheme="majorBidi" w:cstheme="majorBidi"/>
      <w:b/>
      <w:bCs/>
      <w:sz w:val="20"/>
      <w:szCs w:val="20"/>
      <w:lang w:val="en-US"/>
    </w:rPr>
  </w:style>
  <w:style w:type="paragraph" w:customStyle="1" w:styleId="CitaviBibliographySubheading2">
    <w:name w:val="Citavi Bibliography Subheading 2"/>
    <w:basedOn w:val="Heading3"/>
    <w:link w:val="CitaviBibliographySubheading2Char"/>
    <w:uiPriority w:val="99"/>
    <w:rsid w:val="005D6846"/>
    <w:pPr>
      <w:outlineLvl w:val="9"/>
    </w:pPr>
    <w:rPr>
      <w:rFonts w:eastAsia="Times New Roman"/>
      <w:sz w:val="20"/>
      <w:szCs w:val="20"/>
    </w:rPr>
  </w:style>
  <w:style w:type="character" w:customStyle="1" w:styleId="CitaviBibliographySubheading2Char">
    <w:name w:val="Citavi Bibliography Subheading 2 Char"/>
    <w:basedOn w:val="DefaultParagraphFont"/>
    <w:link w:val="CitaviBibliographySubheading2"/>
    <w:uiPriority w:val="99"/>
    <w:rsid w:val="005D6846"/>
    <w:rPr>
      <w:rFonts w:asciiTheme="majorBidi" w:eastAsia="Times New Roman" w:hAnsiTheme="majorBidi" w:cstheme="majorBidi"/>
      <w:i/>
      <w:iCs/>
      <w:color w:val="0033CC"/>
      <w:sz w:val="20"/>
      <w:szCs w:val="20"/>
      <w:lang w:val="en-US"/>
    </w:rPr>
  </w:style>
  <w:style w:type="paragraph" w:customStyle="1" w:styleId="CitaviBibliographySubheading3">
    <w:name w:val="Citavi Bibliography Subheading 3"/>
    <w:basedOn w:val="Heading4"/>
    <w:link w:val="CitaviBibliographySubheading3Char"/>
    <w:uiPriority w:val="99"/>
    <w:rsid w:val="005D6846"/>
    <w:pPr>
      <w:jc w:val="left"/>
      <w:outlineLvl w:val="9"/>
    </w:pPr>
    <w:rPr>
      <w:rFonts w:eastAsia="Times New Roman"/>
      <w:sz w:val="20"/>
      <w:szCs w:val="20"/>
    </w:rPr>
  </w:style>
  <w:style w:type="character" w:customStyle="1" w:styleId="CitaviBibliographySubheading3Char">
    <w:name w:val="Citavi Bibliography Subheading 3 Char"/>
    <w:basedOn w:val="DefaultParagraphFont"/>
    <w:link w:val="CitaviBibliographySubheading3"/>
    <w:uiPriority w:val="99"/>
    <w:rsid w:val="005D6846"/>
    <w:rPr>
      <w:rFonts w:asciiTheme="majorBidi" w:eastAsia="Times New Roman" w:hAnsiTheme="majorBidi" w:cstheme="majorBidi"/>
      <w:i/>
      <w:iCs/>
      <w:color w:val="FF0000"/>
      <w:sz w:val="20"/>
      <w:szCs w:val="20"/>
      <w:lang w:val="en-US"/>
    </w:rPr>
  </w:style>
  <w:style w:type="paragraph" w:customStyle="1" w:styleId="CitaviBibliographySubheading4">
    <w:name w:val="Citavi Bibliography Subheading 4"/>
    <w:basedOn w:val="Heading5"/>
    <w:link w:val="CitaviBibliographySubheading4Char"/>
    <w:uiPriority w:val="99"/>
    <w:rsid w:val="005D6846"/>
    <w:pPr>
      <w:jc w:val="left"/>
      <w:outlineLvl w:val="9"/>
    </w:pPr>
    <w:rPr>
      <w:rFonts w:eastAsia="Times New Roman"/>
      <w:sz w:val="20"/>
      <w:szCs w:val="20"/>
    </w:rPr>
  </w:style>
  <w:style w:type="character" w:customStyle="1" w:styleId="CitaviBibliographySubheading4Char">
    <w:name w:val="Citavi Bibliography Subheading 4 Char"/>
    <w:basedOn w:val="DefaultParagraphFont"/>
    <w:link w:val="CitaviBibliographySubheading4"/>
    <w:uiPriority w:val="99"/>
    <w:rsid w:val="005D6846"/>
    <w:rPr>
      <w:rFonts w:asciiTheme="majorHAnsi" w:eastAsia="Times New Roman" w:hAnsiTheme="majorHAnsi" w:cstheme="majorBidi"/>
      <w:color w:val="2F5496" w:themeColor="accent1" w:themeShade="BF"/>
      <w:sz w:val="20"/>
      <w:szCs w:val="20"/>
      <w:lang w:val="en-US"/>
    </w:rPr>
  </w:style>
  <w:style w:type="paragraph" w:customStyle="1" w:styleId="CitaviBibliographySubheading5">
    <w:name w:val="Citavi Bibliography Subheading 5"/>
    <w:basedOn w:val="Heading6"/>
    <w:link w:val="CitaviBibliographySubheading5Char"/>
    <w:uiPriority w:val="99"/>
    <w:rsid w:val="005D6846"/>
    <w:pPr>
      <w:jc w:val="left"/>
      <w:outlineLvl w:val="9"/>
    </w:pPr>
    <w:rPr>
      <w:rFonts w:eastAsia="Times New Roman"/>
      <w:sz w:val="20"/>
      <w:szCs w:val="20"/>
    </w:rPr>
  </w:style>
  <w:style w:type="character" w:customStyle="1" w:styleId="CitaviBibliographySubheading5Char">
    <w:name w:val="Citavi Bibliography Subheading 5 Char"/>
    <w:basedOn w:val="DefaultParagraphFont"/>
    <w:link w:val="CitaviBibliographySubheading5"/>
    <w:uiPriority w:val="99"/>
    <w:rsid w:val="005D6846"/>
    <w:rPr>
      <w:rFonts w:asciiTheme="majorHAnsi" w:eastAsia="Times New Roman" w:hAnsiTheme="majorHAnsi" w:cstheme="majorBidi"/>
      <w:color w:val="1F3763" w:themeColor="accent1" w:themeShade="7F"/>
      <w:sz w:val="20"/>
      <w:szCs w:val="20"/>
      <w:lang w:val="en-US"/>
    </w:rPr>
  </w:style>
  <w:style w:type="paragraph" w:customStyle="1" w:styleId="CitaviBibliographySubheading6">
    <w:name w:val="Citavi Bibliography Subheading 6"/>
    <w:basedOn w:val="Heading7"/>
    <w:link w:val="CitaviBibliographySubheading6Char"/>
    <w:uiPriority w:val="99"/>
    <w:rsid w:val="005D6846"/>
    <w:pPr>
      <w:jc w:val="left"/>
      <w:outlineLvl w:val="9"/>
    </w:pPr>
    <w:rPr>
      <w:rFonts w:eastAsia="Times New Roman"/>
      <w:sz w:val="20"/>
      <w:szCs w:val="20"/>
    </w:rPr>
  </w:style>
  <w:style w:type="character" w:customStyle="1" w:styleId="CitaviBibliographySubheading6Char">
    <w:name w:val="Citavi Bibliography Subheading 6 Char"/>
    <w:basedOn w:val="DefaultParagraphFont"/>
    <w:link w:val="CitaviBibliographySubheading6"/>
    <w:uiPriority w:val="99"/>
    <w:rsid w:val="005D6846"/>
    <w:rPr>
      <w:rFonts w:asciiTheme="majorHAnsi" w:eastAsia="Times New Roman" w:hAnsiTheme="majorHAnsi" w:cstheme="majorBidi"/>
      <w:i/>
      <w:iCs/>
      <w:color w:val="1F3763" w:themeColor="accent1" w:themeShade="7F"/>
      <w:sz w:val="20"/>
      <w:szCs w:val="20"/>
      <w:lang w:val="en-US"/>
    </w:rPr>
  </w:style>
  <w:style w:type="paragraph" w:customStyle="1" w:styleId="CitaviBibliographySubheading7">
    <w:name w:val="Citavi Bibliography Subheading 7"/>
    <w:basedOn w:val="Heading8"/>
    <w:link w:val="CitaviBibliographySubheading7Char"/>
    <w:uiPriority w:val="99"/>
    <w:rsid w:val="005D6846"/>
    <w:pPr>
      <w:jc w:val="left"/>
      <w:outlineLvl w:val="9"/>
    </w:pPr>
    <w:rPr>
      <w:rFonts w:eastAsia="Times New Roman"/>
      <w:sz w:val="20"/>
      <w:szCs w:val="20"/>
    </w:rPr>
  </w:style>
  <w:style w:type="character" w:customStyle="1" w:styleId="CitaviBibliographySubheading7Char">
    <w:name w:val="Citavi Bibliography Subheading 7 Char"/>
    <w:basedOn w:val="DefaultParagraphFont"/>
    <w:link w:val="CitaviBibliographySubheading7"/>
    <w:uiPriority w:val="99"/>
    <w:rsid w:val="005D6846"/>
    <w:rPr>
      <w:rFonts w:asciiTheme="majorHAnsi" w:eastAsia="Times New Roman" w:hAnsiTheme="majorHAnsi" w:cstheme="majorBidi"/>
      <w:color w:val="272727" w:themeColor="text1" w:themeTint="D8"/>
      <w:sz w:val="20"/>
      <w:szCs w:val="20"/>
      <w:lang w:val="en-US"/>
    </w:rPr>
  </w:style>
  <w:style w:type="paragraph" w:customStyle="1" w:styleId="CitaviBibliographySubheading8">
    <w:name w:val="Citavi Bibliography Subheading 8"/>
    <w:basedOn w:val="Heading9"/>
    <w:link w:val="CitaviBibliographySubheading8Char"/>
    <w:uiPriority w:val="99"/>
    <w:rsid w:val="005D6846"/>
    <w:pPr>
      <w:jc w:val="left"/>
      <w:outlineLvl w:val="9"/>
    </w:pPr>
    <w:rPr>
      <w:rFonts w:eastAsia="Times New Roman"/>
      <w:sz w:val="20"/>
      <w:szCs w:val="20"/>
    </w:rPr>
  </w:style>
  <w:style w:type="character" w:customStyle="1" w:styleId="CitaviBibliographySubheading8Char">
    <w:name w:val="Citavi Bibliography Subheading 8 Char"/>
    <w:basedOn w:val="DefaultParagraphFont"/>
    <w:link w:val="CitaviBibliographySubheading8"/>
    <w:uiPriority w:val="99"/>
    <w:rsid w:val="005D6846"/>
    <w:rPr>
      <w:rFonts w:asciiTheme="majorHAnsi" w:eastAsia="Times New Roman" w:hAnsiTheme="majorHAnsi" w:cstheme="majorBidi"/>
      <w:i/>
      <w:iCs/>
      <w:color w:val="272727" w:themeColor="text1" w:themeTint="D8"/>
      <w:sz w:val="20"/>
      <w:szCs w:val="20"/>
      <w:lang w:val="en-US"/>
    </w:rPr>
  </w:style>
  <w:style w:type="character" w:customStyle="1" w:styleId="UnresolvedMention1">
    <w:name w:val="Unresolved Mention1"/>
    <w:basedOn w:val="DefaultParagraphFont"/>
    <w:uiPriority w:val="99"/>
    <w:semiHidden/>
    <w:unhideWhenUsed/>
    <w:rsid w:val="00FF315F"/>
    <w:rPr>
      <w:color w:val="605E5C"/>
      <w:shd w:val="clear" w:color="auto" w:fill="E1DFDD"/>
    </w:rPr>
  </w:style>
  <w:style w:type="character" w:customStyle="1" w:styleId="title-text">
    <w:name w:val="title-text"/>
    <w:basedOn w:val="DefaultParagraphFont"/>
    <w:rsid w:val="00306084"/>
  </w:style>
  <w:style w:type="table" w:styleId="TableGridLight">
    <w:name w:val="Grid Table Light"/>
    <w:basedOn w:val="TableNormal"/>
    <w:uiPriority w:val="40"/>
    <w:rsid w:val="00483776"/>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jss1222">
    <w:name w:val="jss1222"/>
    <w:basedOn w:val="DefaultParagraphFont"/>
    <w:rsid w:val="00E14463"/>
  </w:style>
  <w:style w:type="paragraph" w:styleId="BalloonText">
    <w:name w:val="Balloon Text"/>
    <w:basedOn w:val="Normal"/>
    <w:link w:val="BalloonTextChar"/>
    <w:uiPriority w:val="99"/>
    <w:semiHidden/>
    <w:unhideWhenUsed/>
    <w:rsid w:val="00247525"/>
    <w:pPr>
      <w:spacing w:after="0"/>
    </w:pPr>
    <w:rPr>
      <w:sz w:val="20"/>
      <w:szCs w:val="18"/>
    </w:rPr>
  </w:style>
  <w:style w:type="character" w:customStyle="1" w:styleId="BalloonTextChar">
    <w:name w:val="Balloon Text Char"/>
    <w:basedOn w:val="DefaultParagraphFont"/>
    <w:link w:val="BalloonText"/>
    <w:uiPriority w:val="99"/>
    <w:semiHidden/>
    <w:rsid w:val="002525A7"/>
    <w:rPr>
      <w:rFonts w:ascii="Times New Roman" w:eastAsia="Times New Roman" w:hAnsi="Times New Roman" w:cs="Times New Roman"/>
      <w:sz w:val="20"/>
      <w:szCs w:val="18"/>
      <w:lang w:val="en-US"/>
    </w:rPr>
  </w:style>
  <w:style w:type="character" w:customStyle="1" w:styleId="UnresolvedMention2">
    <w:name w:val="Unresolved Mention2"/>
    <w:basedOn w:val="DefaultParagraphFont"/>
    <w:uiPriority w:val="99"/>
    <w:semiHidden/>
    <w:unhideWhenUsed/>
    <w:rsid w:val="00EA671C"/>
    <w:rPr>
      <w:color w:val="605E5C"/>
      <w:shd w:val="clear" w:color="auto" w:fill="E1DFDD"/>
    </w:rPr>
  </w:style>
  <w:style w:type="character" w:styleId="UnresolvedMention">
    <w:name w:val="Unresolved Mention"/>
    <w:basedOn w:val="DefaultParagraphFont"/>
    <w:uiPriority w:val="99"/>
    <w:semiHidden/>
    <w:unhideWhenUsed/>
    <w:rsid w:val="005A167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145067">
      <w:bodyDiv w:val="1"/>
      <w:marLeft w:val="0"/>
      <w:marRight w:val="0"/>
      <w:marTop w:val="0"/>
      <w:marBottom w:val="0"/>
      <w:divBdr>
        <w:top w:val="none" w:sz="0" w:space="0" w:color="auto"/>
        <w:left w:val="none" w:sz="0" w:space="0" w:color="auto"/>
        <w:bottom w:val="none" w:sz="0" w:space="0" w:color="auto"/>
        <w:right w:val="none" w:sz="0" w:space="0" w:color="auto"/>
      </w:divBdr>
      <w:divsChild>
        <w:div w:id="241447670">
          <w:marLeft w:val="640"/>
          <w:marRight w:val="0"/>
          <w:marTop w:val="0"/>
          <w:marBottom w:val="0"/>
          <w:divBdr>
            <w:top w:val="none" w:sz="0" w:space="0" w:color="auto"/>
            <w:left w:val="none" w:sz="0" w:space="0" w:color="auto"/>
            <w:bottom w:val="none" w:sz="0" w:space="0" w:color="auto"/>
            <w:right w:val="none" w:sz="0" w:space="0" w:color="auto"/>
          </w:divBdr>
        </w:div>
        <w:div w:id="778530935">
          <w:marLeft w:val="640"/>
          <w:marRight w:val="0"/>
          <w:marTop w:val="0"/>
          <w:marBottom w:val="0"/>
          <w:divBdr>
            <w:top w:val="none" w:sz="0" w:space="0" w:color="auto"/>
            <w:left w:val="none" w:sz="0" w:space="0" w:color="auto"/>
            <w:bottom w:val="none" w:sz="0" w:space="0" w:color="auto"/>
            <w:right w:val="none" w:sz="0" w:space="0" w:color="auto"/>
          </w:divBdr>
        </w:div>
        <w:div w:id="836070994">
          <w:marLeft w:val="640"/>
          <w:marRight w:val="0"/>
          <w:marTop w:val="0"/>
          <w:marBottom w:val="0"/>
          <w:divBdr>
            <w:top w:val="none" w:sz="0" w:space="0" w:color="auto"/>
            <w:left w:val="none" w:sz="0" w:space="0" w:color="auto"/>
            <w:bottom w:val="none" w:sz="0" w:space="0" w:color="auto"/>
            <w:right w:val="none" w:sz="0" w:space="0" w:color="auto"/>
          </w:divBdr>
        </w:div>
        <w:div w:id="1020857121">
          <w:marLeft w:val="640"/>
          <w:marRight w:val="0"/>
          <w:marTop w:val="0"/>
          <w:marBottom w:val="0"/>
          <w:divBdr>
            <w:top w:val="none" w:sz="0" w:space="0" w:color="auto"/>
            <w:left w:val="none" w:sz="0" w:space="0" w:color="auto"/>
            <w:bottom w:val="none" w:sz="0" w:space="0" w:color="auto"/>
            <w:right w:val="none" w:sz="0" w:space="0" w:color="auto"/>
          </w:divBdr>
        </w:div>
        <w:div w:id="1088428828">
          <w:marLeft w:val="640"/>
          <w:marRight w:val="0"/>
          <w:marTop w:val="0"/>
          <w:marBottom w:val="0"/>
          <w:divBdr>
            <w:top w:val="none" w:sz="0" w:space="0" w:color="auto"/>
            <w:left w:val="none" w:sz="0" w:space="0" w:color="auto"/>
            <w:bottom w:val="none" w:sz="0" w:space="0" w:color="auto"/>
            <w:right w:val="none" w:sz="0" w:space="0" w:color="auto"/>
          </w:divBdr>
        </w:div>
        <w:div w:id="1372924025">
          <w:marLeft w:val="640"/>
          <w:marRight w:val="0"/>
          <w:marTop w:val="0"/>
          <w:marBottom w:val="0"/>
          <w:divBdr>
            <w:top w:val="none" w:sz="0" w:space="0" w:color="auto"/>
            <w:left w:val="none" w:sz="0" w:space="0" w:color="auto"/>
            <w:bottom w:val="none" w:sz="0" w:space="0" w:color="auto"/>
            <w:right w:val="none" w:sz="0" w:space="0" w:color="auto"/>
          </w:divBdr>
        </w:div>
        <w:div w:id="1612009828">
          <w:marLeft w:val="640"/>
          <w:marRight w:val="0"/>
          <w:marTop w:val="0"/>
          <w:marBottom w:val="0"/>
          <w:divBdr>
            <w:top w:val="none" w:sz="0" w:space="0" w:color="auto"/>
            <w:left w:val="none" w:sz="0" w:space="0" w:color="auto"/>
            <w:bottom w:val="none" w:sz="0" w:space="0" w:color="auto"/>
            <w:right w:val="none" w:sz="0" w:space="0" w:color="auto"/>
          </w:divBdr>
        </w:div>
        <w:div w:id="1665206408">
          <w:marLeft w:val="640"/>
          <w:marRight w:val="0"/>
          <w:marTop w:val="0"/>
          <w:marBottom w:val="0"/>
          <w:divBdr>
            <w:top w:val="none" w:sz="0" w:space="0" w:color="auto"/>
            <w:left w:val="none" w:sz="0" w:space="0" w:color="auto"/>
            <w:bottom w:val="none" w:sz="0" w:space="0" w:color="auto"/>
            <w:right w:val="none" w:sz="0" w:space="0" w:color="auto"/>
          </w:divBdr>
        </w:div>
        <w:div w:id="2002807364">
          <w:marLeft w:val="640"/>
          <w:marRight w:val="0"/>
          <w:marTop w:val="0"/>
          <w:marBottom w:val="0"/>
          <w:divBdr>
            <w:top w:val="none" w:sz="0" w:space="0" w:color="auto"/>
            <w:left w:val="none" w:sz="0" w:space="0" w:color="auto"/>
            <w:bottom w:val="none" w:sz="0" w:space="0" w:color="auto"/>
            <w:right w:val="none" w:sz="0" w:space="0" w:color="auto"/>
          </w:divBdr>
        </w:div>
      </w:divsChild>
    </w:div>
    <w:div w:id="41565721">
      <w:bodyDiv w:val="1"/>
      <w:marLeft w:val="0"/>
      <w:marRight w:val="0"/>
      <w:marTop w:val="0"/>
      <w:marBottom w:val="0"/>
      <w:divBdr>
        <w:top w:val="none" w:sz="0" w:space="0" w:color="auto"/>
        <w:left w:val="none" w:sz="0" w:space="0" w:color="auto"/>
        <w:bottom w:val="none" w:sz="0" w:space="0" w:color="auto"/>
        <w:right w:val="none" w:sz="0" w:space="0" w:color="auto"/>
      </w:divBdr>
      <w:divsChild>
        <w:div w:id="474638583">
          <w:marLeft w:val="640"/>
          <w:marRight w:val="0"/>
          <w:marTop w:val="0"/>
          <w:marBottom w:val="0"/>
          <w:divBdr>
            <w:top w:val="none" w:sz="0" w:space="0" w:color="auto"/>
            <w:left w:val="none" w:sz="0" w:space="0" w:color="auto"/>
            <w:bottom w:val="none" w:sz="0" w:space="0" w:color="auto"/>
            <w:right w:val="none" w:sz="0" w:space="0" w:color="auto"/>
          </w:divBdr>
        </w:div>
        <w:div w:id="476533956">
          <w:marLeft w:val="640"/>
          <w:marRight w:val="0"/>
          <w:marTop w:val="0"/>
          <w:marBottom w:val="0"/>
          <w:divBdr>
            <w:top w:val="none" w:sz="0" w:space="0" w:color="auto"/>
            <w:left w:val="none" w:sz="0" w:space="0" w:color="auto"/>
            <w:bottom w:val="none" w:sz="0" w:space="0" w:color="auto"/>
            <w:right w:val="none" w:sz="0" w:space="0" w:color="auto"/>
          </w:divBdr>
        </w:div>
        <w:div w:id="621116499">
          <w:marLeft w:val="640"/>
          <w:marRight w:val="0"/>
          <w:marTop w:val="0"/>
          <w:marBottom w:val="0"/>
          <w:divBdr>
            <w:top w:val="none" w:sz="0" w:space="0" w:color="auto"/>
            <w:left w:val="none" w:sz="0" w:space="0" w:color="auto"/>
            <w:bottom w:val="none" w:sz="0" w:space="0" w:color="auto"/>
            <w:right w:val="none" w:sz="0" w:space="0" w:color="auto"/>
          </w:divBdr>
        </w:div>
        <w:div w:id="649939924">
          <w:marLeft w:val="640"/>
          <w:marRight w:val="0"/>
          <w:marTop w:val="0"/>
          <w:marBottom w:val="0"/>
          <w:divBdr>
            <w:top w:val="none" w:sz="0" w:space="0" w:color="auto"/>
            <w:left w:val="none" w:sz="0" w:space="0" w:color="auto"/>
            <w:bottom w:val="none" w:sz="0" w:space="0" w:color="auto"/>
            <w:right w:val="none" w:sz="0" w:space="0" w:color="auto"/>
          </w:divBdr>
        </w:div>
        <w:div w:id="721250446">
          <w:marLeft w:val="640"/>
          <w:marRight w:val="0"/>
          <w:marTop w:val="0"/>
          <w:marBottom w:val="0"/>
          <w:divBdr>
            <w:top w:val="none" w:sz="0" w:space="0" w:color="auto"/>
            <w:left w:val="none" w:sz="0" w:space="0" w:color="auto"/>
            <w:bottom w:val="none" w:sz="0" w:space="0" w:color="auto"/>
            <w:right w:val="none" w:sz="0" w:space="0" w:color="auto"/>
          </w:divBdr>
        </w:div>
        <w:div w:id="834682965">
          <w:marLeft w:val="640"/>
          <w:marRight w:val="0"/>
          <w:marTop w:val="0"/>
          <w:marBottom w:val="0"/>
          <w:divBdr>
            <w:top w:val="none" w:sz="0" w:space="0" w:color="auto"/>
            <w:left w:val="none" w:sz="0" w:space="0" w:color="auto"/>
            <w:bottom w:val="none" w:sz="0" w:space="0" w:color="auto"/>
            <w:right w:val="none" w:sz="0" w:space="0" w:color="auto"/>
          </w:divBdr>
        </w:div>
        <w:div w:id="1883904636">
          <w:marLeft w:val="640"/>
          <w:marRight w:val="0"/>
          <w:marTop w:val="0"/>
          <w:marBottom w:val="0"/>
          <w:divBdr>
            <w:top w:val="none" w:sz="0" w:space="0" w:color="auto"/>
            <w:left w:val="none" w:sz="0" w:space="0" w:color="auto"/>
            <w:bottom w:val="none" w:sz="0" w:space="0" w:color="auto"/>
            <w:right w:val="none" w:sz="0" w:space="0" w:color="auto"/>
          </w:divBdr>
        </w:div>
      </w:divsChild>
    </w:div>
    <w:div w:id="68845110">
      <w:bodyDiv w:val="1"/>
      <w:marLeft w:val="0"/>
      <w:marRight w:val="0"/>
      <w:marTop w:val="0"/>
      <w:marBottom w:val="0"/>
      <w:divBdr>
        <w:top w:val="none" w:sz="0" w:space="0" w:color="auto"/>
        <w:left w:val="none" w:sz="0" w:space="0" w:color="auto"/>
        <w:bottom w:val="none" w:sz="0" w:space="0" w:color="auto"/>
        <w:right w:val="none" w:sz="0" w:space="0" w:color="auto"/>
      </w:divBdr>
    </w:div>
    <w:div w:id="126826258">
      <w:bodyDiv w:val="1"/>
      <w:marLeft w:val="0"/>
      <w:marRight w:val="0"/>
      <w:marTop w:val="0"/>
      <w:marBottom w:val="0"/>
      <w:divBdr>
        <w:top w:val="none" w:sz="0" w:space="0" w:color="auto"/>
        <w:left w:val="none" w:sz="0" w:space="0" w:color="auto"/>
        <w:bottom w:val="none" w:sz="0" w:space="0" w:color="auto"/>
        <w:right w:val="none" w:sz="0" w:space="0" w:color="auto"/>
      </w:divBdr>
      <w:divsChild>
        <w:div w:id="1419517097">
          <w:marLeft w:val="640"/>
          <w:marRight w:val="0"/>
          <w:marTop w:val="0"/>
          <w:marBottom w:val="0"/>
          <w:divBdr>
            <w:top w:val="none" w:sz="0" w:space="0" w:color="auto"/>
            <w:left w:val="none" w:sz="0" w:space="0" w:color="auto"/>
            <w:bottom w:val="none" w:sz="0" w:space="0" w:color="auto"/>
            <w:right w:val="none" w:sz="0" w:space="0" w:color="auto"/>
          </w:divBdr>
        </w:div>
        <w:div w:id="1482113201">
          <w:marLeft w:val="640"/>
          <w:marRight w:val="0"/>
          <w:marTop w:val="0"/>
          <w:marBottom w:val="0"/>
          <w:divBdr>
            <w:top w:val="none" w:sz="0" w:space="0" w:color="auto"/>
            <w:left w:val="none" w:sz="0" w:space="0" w:color="auto"/>
            <w:bottom w:val="none" w:sz="0" w:space="0" w:color="auto"/>
            <w:right w:val="none" w:sz="0" w:space="0" w:color="auto"/>
          </w:divBdr>
        </w:div>
        <w:div w:id="1547714563">
          <w:marLeft w:val="640"/>
          <w:marRight w:val="0"/>
          <w:marTop w:val="0"/>
          <w:marBottom w:val="0"/>
          <w:divBdr>
            <w:top w:val="none" w:sz="0" w:space="0" w:color="auto"/>
            <w:left w:val="none" w:sz="0" w:space="0" w:color="auto"/>
            <w:bottom w:val="none" w:sz="0" w:space="0" w:color="auto"/>
            <w:right w:val="none" w:sz="0" w:space="0" w:color="auto"/>
          </w:divBdr>
        </w:div>
        <w:div w:id="1613324334">
          <w:marLeft w:val="640"/>
          <w:marRight w:val="0"/>
          <w:marTop w:val="0"/>
          <w:marBottom w:val="0"/>
          <w:divBdr>
            <w:top w:val="none" w:sz="0" w:space="0" w:color="auto"/>
            <w:left w:val="none" w:sz="0" w:space="0" w:color="auto"/>
            <w:bottom w:val="none" w:sz="0" w:space="0" w:color="auto"/>
            <w:right w:val="none" w:sz="0" w:space="0" w:color="auto"/>
          </w:divBdr>
        </w:div>
        <w:div w:id="1924798401">
          <w:marLeft w:val="640"/>
          <w:marRight w:val="0"/>
          <w:marTop w:val="0"/>
          <w:marBottom w:val="0"/>
          <w:divBdr>
            <w:top w:val="none" w:sz="0" w:space="0" w:color="auto"/>
            <w:left w:val="none" w:sz="0" w:space="0" w:color="auto"/>
            <w:bottom w:val="none" w:sz="0" w:space="0" w:color="auto"/>
            <w:right w:val="none" w:sz="0" w:space="0" w:color="auto"/>
          </w:divBdr>
        </w:div>
      </w:divsChild>
    </w:div>
    <w:div w:id="136070435">
      <w:bodyDiv w:val="1"/>
      <w:marLeft w:val="0"/>
      <w:marRight w:val="0"/>
      <w:marTop w:val="0"/>
      <w:marBottom w:val="0"/>
      <w:divBdr>
        <w:top w:val="none" w:sz="0" w:space="0" w:color="auto"/>
        <w:left w:val="none" w:sz="0" w:space="0" w:color="auto"/>
        <w:bottom w:val="none" w:sz="0" w:space="0" w:color="auto"/>
        <w:right w:val="none" w:sz="0" w:space="0" w:color="auto"/>
      </w:divBdr>
      <w:divsChild>
        <w:div w:id="132144533">
          <w:marLeft w:val="640"/>
          <w:marRight w:val="0"/>
          <w:marTop w:val="0"/>
          <w:marBottom w:val="0"/>
          <w:divBdr>
            <w:top w:val="none" w:sz="0" w:space="0" w:color="auto"/>
            <w:left w:val="none" w:sz="0" w:space="0" w:color="auto"/>
            <w:bottom w:val="none" w:sz="0" w:space="0" w:color="auto"/>
            <w:right w:val="none" w:sz="0" w:space="0" w:color="auto"/>
          </w:divBdr>
        </w:div>
        <w:div w:id="197789626">
          <w:marLeft w:val="640"/>
          <w:marRight w:val="0"/>
          <w:marTop w:val="0"/>
          <w:marBottom w:val="0"/>
          <w:divBdr>
            <w:top w:val="none" w:sz="0" w:space="0" w:color="auto"/>
            <w:left w:val="none" w:sz="0" w:space="0" w:color="auto"/>
            <w:bottom w:val="none" w:sz="0" w:space="0" w:color="auto"/>
            <w:right w:val="none" w:sz="0" w:space="0" w:color="auto"/>
          </w:divBdr>
        </w:div>
        <w:div w:id="1101409550">
          <w:marLeft w:val="640"/>
          <w:marRight w:val="0"/>
          <w:marTop w:val="0"/>
          <w:marBottom w:val="0"/>
          <w:divBdr>
            <w:top w:val="none" w:sz="0" w:space="0" w:color="auto"/>
            <w:left w:val="none" w:sz="0" w:space="0" w:color="auto"/>
            <w:bottom w:val="none" w:sz="0" w:space="0" w:color="auto"/>
            <w:right w:val="none" w:sz="0" w:space="0" w:color="auto"/>
          </w:divBdr>
        </w:div>
        <w:div w:id="1203254198">
          <w:marLeft w:val="640"/>
          <w:marRight w:val="0"/>
          <w:marTop w:val="0"/>
          <w:marBottom w:val="0"/>
          <w:divBdr>
            <w:top w:val="none" w:sz="0" w:space="0" w:color="auto"/>
            <w:left w:val="none" w:sz="0" w:space="0" w:color="auto"/>
            <w:bottom w:val="none" w:sz="0" w:space="0" w:color="auto"/>
            <w:right w:val="none" w:sz="0" w:space="0" w:color="auto"/>
          </w:divBdr>
        </w:div>
        <w:div w:id="1622610168">
          <w:marLeft w:val="640"/>
          <w:marRight w:val="0"/>
          <w:marTop w:val="0"/>
          <w:marBottom w:val="0"/>
          <w:divBdr>
            <w:top w:val="none" w:sz="0" w:space="0" w:color="auto"/>
            <w:left w:val="none" w:sz="0" w:space="0" w:color="auto"/>
            <w:bottom w:val="none" w:sz="0" w:space="0" w:color="auto"/>
            <w:right w:val="none" w:sz="0" w:space="0" w:color="auto"/>
          </w:divBdr>
        </w:div>
        <w:div w:id="1773160525">
          <w:marLeft w:val="640"/>
          <w:marRight w:val="0"/>
          <w:marTop w:val="0"/>
          <w:marBottom w:val="0"/>
          <w:divBdr>
            <w:top w:val="none" w:sz="0" w:space="0" w:color="auto"/>
            <w:left w:val="none" w:sz="0" w:space="0" w:color="auto"/>
            <w:bottom w:val="none" w:sz="0" w:space="0" w:color="auto"/>
            <w:right w:val="none" w:sz="0" w:space="0" w:color="auto"/>
          </w:divBdr>
        </w:div>
        <w:div w:id="1933004101">
          <w:marLeft w:val="640"/>
          <w:marRight w:val="0"/>
          <w:marTop w:val="0"/>
          <w:marBottom w:val="0"/>
          <w:divBdr>
            <w:top w:val="none" w:sz="0" w:space="0" w:color="auto"/>
            <w:left w:val="none" w:sz="0" w:space="0" w:color="auto"/>
            <w:bottom w:val="none" w:sz="0" w:space="0" w:color="auto"/>
            <w:right w:val="none" w:sz="0" w:space="0" w:color="auto"/>
          </w:divBdr>
        </w:div>
      </w:divsChild>
    </w:div>
    <w:div w:id="141313960">
      <w:bodyDiv w:val="1"/>
      <w:marLeft w:val="0"/>
      <w:marRight w:val="0"/>
      <w:marTop w:val="0"/>
      <w:marBottom w:val="0"/>
      <w:divBdr>
        <w:top w:val="none" w:sz="0" w:space="0" w:color="auto"/>
        <w:left w:val="none" w:sz="0" w:space="0" w:color="auto"/>
        <w:bottom w:val="none" w:sz="0" w:space="0" w:color="auto"/>
        <w:right w:val="none" w:sz="0" w:space="0" w:color="auto"/>
      </w:divBdr>
      <w:divsChild>
        <w:div w:id="1290207262">
          <w:marLeft w:val="0"/>
          <w:marRight w:val="0"/>
          <w:marTop w:val="0"/>
          <w:marBottom w:val="0"/>
          <w:divBdr>
            <w:top w:val="none" w:sz="0" w:space="0" w:color="auto"/>
            <w:left w:val="none" w:sz="0" w:space="0" w:color="auto"/>
            <w:bottom w:val="none" w:sz="0" w:space="0" w:color="auto"/>
            <w:right w:val="none" w:sz="0" w:space="0" w:color="auto"/>
          </w:divBdr>
        </w:div>
        <w:div w:id="1356536502">
          <w:marLeft w:val="0"/>
          <w:marRight w:val="0"/>
          <w:marTop w:val="0"/>
          <w:marBottom w:val="0"/>
          <w:divBdr>
            <w:top w:val="none" w:sz="0" w:space="0" w:color="auto"/>
            <w:left w:val="none" w:sz="0" w:space="0" w:color="auto"/>
            <w:bottom w:val="none" w:sz="0" w:space="0" w:color="auto"/>
            <w:right w:val="none" w:sz="0" w:space="0" w:color="auto"/>
          </w:divBdr>
        </w:div>
      </w:divsChild>
    </w:div>
    <w:div w:id="241724725">
      <w:bodyDiv w:val="1"/>
      <w:marLeft w:val="0"/>
      <w:marRight w:val="0"/>
      <w:marTop w:val="0"/>
      <w:marBottom w:val="0"/>
      <w:divBdr>
        <w:top w:val="none" w:sz="0" w:space="0" w:color="auto"/>
        <w:left w:val="none" w:sz="0" w:space="0" w:color="auto"/>
        <w:bottom w:val="none" w:sz="0" w:space="0" w:color="auto"/>
        <w:right w:val="none" w:sz="0" w:space="0" w:color="auto"/>
      </w:divBdr>
      <w:divsChild>
        <w:div w:id="476533272">
          <w:marLeft w:val="640"/>
          <w:marRight w:val="0"/>
          <w:marTop w:val="0"/>
          <w:marBottom w:val="0"/>
          <w:divBdr>
            <w:top w:val="none" w:sz="0" w:space="0" w:color="auto"/>
            <w:left w:val="none" w:sz="0" w:space="0" w:color="auto"/>
            <w:bottom w:val="none" w:sz="0" w:space="0" w:color="auto"/>
            <w:right w:val="none" w:sz="0" w:space="0" w:color="auto"/>
          </w:divBdr>
        </w:div>
        <w:div w:id="524098938">
          <w:marLeft w:val="640"/>
          <w:marRight w:val="0"/>
          <w:marTop w:val="0"/>
          <w:marBottom w:val="0"/>
          <w:divBdr>
            <w:top w:val="none" w:sz="0" w:space="0" w:color="auto"/>
            <w:left w:val="none" w:sz="0" w:space="0" w:color="auto"/>
            <w:bottom w:val="none" w:sz="0" w:space="0" w:color="auto"/>
            <w:right w:val="none" w:sz="0" w:space="0" w:color="auto"/>
          </w:divBdr>
        </w:div>
        <w:div w:id="777064100">
          <w:marLeft w:val="640"/>
          <w:marRight w:val="0"/>
          <w:marTop w:val="0"/>
          <w:marBottom w:val="0"/>
          <w:divBdr>
            <w:top w:val="none" w:sz="0" w:space="0" w:color="auto"/>
            <w:left w:val="none" w:sz="0" w:space="0" w:color="auto"/>
            <w:bottom w:val="none" w:sz="0" w:space="0" w:color="auto"/>
            <w:right w:val="none" w:sz="0" w:space="0" w:color="auto"/>
          </w:divBdr>
        </w:div>
        <w:div w:id="957446805">
          <w:marLeft w:val="640"/>
          <w:marRight w:val="0"/>
          <w:marTop w:val="0"/>
          <w:marBottom w:val="0"/>
          <w:divBdr>
            <w:top w:val="none" w:sz="0" w:space="0" w:color="auto"/>
            <w:left w:val="none" w:sz="0" w:space="0" w:color="auto"/>
            <w:bottom w:val="none" w:sz="0" w:space="0" w:color="auto"/>
            <w:right w:val="none" w:sz="0" w:space="0" w:color="auto"/>
          </w:divBdr>
        </w:div>
        <w:div w:id="1330868004">
          <w:marLeft w:val="640"/>
          <w:marRight w:val="0"/>
          <w:marTop w:val="0"/>
          <w:marBottom w:val="0"/>
          <w:divBdr>
            <w:top w:val="none" w:sz="0" w:space="0" w:color="auto"/>
            <w:left w:val="none" w:sz="0" w:space="0" w:color="auto"/>
            <w:bottom w:val="none" w:sz="0" w:space="0" w:color="auto"/>
            <w:right w:val="none" w:sz="0" w:space="0" w:color="auto"/>
          </w:divBdr>
        </w:div>
        <w:div w:id="1531183581">
          <w:marLeft w:val="640"/>
          <w:marRight w:val="0"/>
          <w:marTop w:val="0"/>
          <w:marBottom w:val="0"/>
          <w:divBdr>
            <w:top w:val="none" w:sz="0" w:space="0" w:color="auto"/>
            <w:left w:val="none" w:sz="0" w:space="0" w:color="auto"/>
            <w:bottom w:val="none" w:sz="0" w:space="0" w:color="auto"/>
            <w:right w:val="none" w:sz="0" w:space="0" w:color="auto"/>
          </w:divBdr>
        </w:div>
        <w:div w:id="1539657607">
          <w:marLeft w:val="640"/>
          <w:marRight w:val="0"/>
          <w:marTop w:val="0"/>
          <w:marBottom w:val="0"/>
          <w:divBdr>
            <w:top w:val="none" w:sz="0" w:space="0" w:color="auto"/>
            <w:left w:val="none" w:sz="0" w:space="0" w:color="auto"/>
            <w:bottom w:val="none" w:sz="0" w:space="0" w:color="auto"/>
            <w:right w:val="none" w:sz="0" w:space="0" w:color="auto"/>
          </w:divBdr>
        </w:div>
        <w:div w:id="1666977254">
          <w:marLeft w:val="640"/>
          <w:marRight w:val="0"/>
          <w:marTop w:val="0"/>
          <w:marBottom w:val="0"/>
          <w:divBdr>
            <w:top w:val="none" w:sz="0" w:space="0" w:color="auto"/>
            <w:left w:val="none" w:sz="0" w:space="0" w:color="auto"/>
            <w:bottom w:val="none" w:sz="0" w:space="0" w:color="auto"/>
            <w:right w:val="none" w:sz="0" w:space="0" w:color="auto"/>
          </w:divBdr>
        </w:div>
        <w:div w:id="1824807504">
          <w:marLeft w:val="640"/>
          <w:marRight w:val="0"/>
          <w:marTop w:val="0"/>
          <w:marBottom w:val="0"/>
          <w:divBdr>
            <w:top w:val="none" w:sz="0" w:space="0" w:color="auto"/>
            <w:left w:val="none" w:sz="0" w:space="0" w:color="auto"/>
            <w:bottom w:val="none" w:sz="0" w:space="0" w:color="auto"/>
            <w:right w:val="none" w:sz="0" w:space="0" w:color="auto"/>
          </w:divBdr>
        </w:div>
        <w:div w:id="1878394140">
          <w:marLeft w:val="640"/>
          <w:marRight w:val="0"/>
          <w:marTop w:val="0"/>
          <w:marBottom w:val="0"/>
          <w:divBdr>
            <w:top w:val="none" w:sz="0" w:space="0" w:color="auto"/>
            <w:left w:val="none" w:sz="0" w:space="0" w:color="auto"/>
            <w:bottom w:val="none" w:sz="0" w:space="0" w:color="auto"/>
            <w:right w:val="none" w:sz="0" w:space="0" w:color="auto"/>
          </w:divBdr>
        </w:div>
        <w:div w:id="2065134338">
          <w:marLeft w:val="640"/>
          <w:marRight w:val="0"/>
          <w:marTop w:val="0"/>
          <w:marBottom w:val="0"/>
          <w:divBdr>
            <w:top w:val="none" w:sz="0" w:space="0" w:color="auto"/>
            <w:left w:val="none" w:sz="0" w:space="0" w:color="auto"/>
            <w:bottom w:val="none" w:sz="0" w:space="0" w:color="auto"/>
            <w:right w:val="none" w:sz="0" w:space="0" w:color="auto"/>
          </w:divBdr>
        </w:div>
      </w:divsChild>
    </w:div>
    <w:div w:id="275450361">
      <w:bodyDiv w:val="1"/>
      <w:marLeft w:val="0"/>
      <w:marRight w:val="0"/>
      <w:marTop w:val="0"/>
      <w:marBottom w:val="0"/>
      <w:divBdr>
        <w:top w:val="none" w:sz="0" w:space="0" w:color="auto"/>
        <w:left w:val="none" w:sz="0" w:space="0" w:color="auto"/>
        <w:bottom w:val="none" w:sz="0" w:space="0" w:color="auto"/>
        <w:right w:val="none" w:sz="0" w:space="0" w:color="auto"/>
      </w:divBdr>
      <w:divsChild>
        <w:div w:id="330258725">
          <w:marLeft w:val="0"/>
          <w:marRight w:val="0"/>
          <w:marTop w:val="0"/>
          <w:marBottom w:val="0"/>
          <w:divBdr>
            <w:top w:val="none" w:sz="0" w:space="0" w:color="auto"/>
            <w:left w:val="none" w:sz="0" w:space="0" w:color="auto"/>
            <w:bottom w:val="none" w:sz="0" w:space="0" w:color="auto"/>
            <w:right w:val="none" w:sz="0" w:space="0" w:color="auto"/>
          </w:divBdr>
        </w:div>
        <w:div w:id="1714697620">
          <w:marLeft w:val="0"/>
          <w:marRight w:val="0"/>
          <w:marTop w:val="0"/>
          <w:marBottom w:val="0"/>
          <w:divBdr>
            <w:top w:val="none" w:sz="0" w:space="0" w:color="auto"/>
            <w:left w:val="none" w:sz="0" w:space="0" w:color="auto"/>
            <w:bottom w:val="none" w:sz="0" w:space="0" w:color="auto"/>
            <w:right w:val="none" w:sz="0" w:space="0" w:color="auto"/>
          </w:divBdr>
        </w:div>
      </w:divsChild>
    </w:div>
    <w:div w:id="282153673">
      <w:bodyDiv w:val="1"/>
      <w:marLeft w:val="0"/>
      <w:marRight w:val="0"/>
      <w:marTop w:val="0"/>
      <w:marBottom w:val="0"/>
      <w:divBdr>
        <w:top w:val="none" w:sz="0" w:space="0" w:color="auto"/>
        <w:left w:val="none" w:sz="0" w:space="0" w:color="auto"/>
        <w:bottom w:val="none" w:sz="0" w:space="0" w:color="auto"/>
        <w:right w:val="none" w:sz="0" w:space="0" w:color="auto"/>
      </w:divBdr>
    </w:div>
    <w:div w:id="325983193">
      <w:bodyDiv w:val="1"/>
      <w:marLeft w:val="0"/>
      <w:marRight w:val="0"/>
      <w:marTop w:val="0"/>
      <w:marBottom w:val="0"/>
      <w:divBdr>
        <w:top w:val="none" w:sz="0" w:space="0" w:color="auto"/>
        <w:left w:val="none" w:sz="0" w:space="0" w:color="auto"/>
        <w:bottom w:val="none" w:sz="0" w:space="0" w:color="auto"/>
        <w:right w:val="none" w:sz="0" w:space="0" w:color="auto"/>
      </w:divBdr>
    </w:div>
    <w:div w:id="353729437">
      <w:bodyDiv w:val="1"/>
      <w:marLeft w:val="0"/>
      <w:marRight w:val="0"/>
      <w:marTop w:val="0"/>
      <w:marBottom w:val="0"/>
      <w:divBdr>
        <w:top w:val="none" w:sz="0" w:space="0" w:color="auto"/>
        <w:left w:val="none" w:sz="0" w:space="0" w:color="auto"/>
        <w:bottom w:val="none" w:sz="0" w:space="0" w:color="auto"/>
        <w:right w:val="none" w:sz="0" w:space="0" w:color="auto"/>
      </w:divBdr>
    </w:div>
    <w:div w:id="373114570">
      <w:bodyDiv w:val="1"/>
      <w:marLeft w:val="0"/>
      <w:marRight w:val="0"/>
      <w:marTop w:val="0"/>
      <w:marBottom w:val="0"/>
      <w:divBdr>
        <w:top w:val="none" w:sz="0" w:space="0" w:color="auto"/>
        <w:left w:val="none" w:sz="0" w:space="0" w:color="auto"/>
        <w:bottom w:val="none" w:sz="0" w:space="0" w:color="auto"/>
        <w:right w:val="none" w:sz="0" w:space="0" w:color="auto"/>
      </w:divBdr>
      <w:divsChild>
        <w:div w:id="302542717">
          <w:marLeft w:val="640"/>
          <w:marRight w:val="0"/>
          <w:marTop w:val="0"/>
          <w:marBottom w:val="0"/>
          <w:divBdr>
            <w:top w:val="none" w:sz="0" w:space="0" w:color="auto"/>
            <w:left w:val="none" w:sz="0" w:space="0" w:color="auto"/>
            <w:bottom w:val="none" w:sz="0" w:space="0" w:color="auto"/>
            <w:right w:val="none" w:sz="0" w:space="0" w:color="auto"/>
          </w:divBdr>
        </w:div>
        <w:div w:id="345131166">
          <w:marLeft w:val="640"/>
          <w:marRight w:val="0"/>
          <w:marTop w:val="0"/>
          <w:marBottom w:val="0"/>
          <w:divBdr>
            <w:top w:val="none" w:sz="0" w:space="0" w:color="auto"/>
            <w:left w:val="none" w:sz="0" w:space="0" w:color="auto"/>
            <w:bottom w:val="none" w:sz="0" w:space="0" w:color="auto"/>
            <w:right w:val="none" w:sz="0" w:space="0" w:color="auto"/>
          </w:divBdr>
        </w:div>
        <w:div w:id="741945507">
          <w:marLeft w:val="640"/>
          <w:marRight w:val="0"/>
          <w:marTop w:val="0"/>
          <w:marBottom w:val="0"/>
          <w:divBdr>
            <w:top w:val="none" w:sz="0" w:space="0" w:color="auto"/>
            <w:left w:val="none" w:sz="0" w:space="0" w:color="auto"/>
            <w:bottom w:val="none" w:sz="0" w:space="0" w:color="auto"/>
            <w:right w:val="none" w:sz="0" w:space="0" w:color="auto"/>
          </w:divBdr>
        </w:div>
        <w:div w:id="977338888">
          <w:marLeft w:val="640"/>
          <w:marRight w:val="0"/>
          <w:marTop w:val="0"/>
          <w:marBottom w:val="0"/>
          <w:divBdr>
            <w:top w:val="none" w:sz="0" w:space="0" w:color="auto"/>
            <w:left w:val="none" w:sz="0" w:space="0" w:color="auto"/>
            <w:bottom w:val="none" w:sz="0" w:space="0" w:color="auto"/>
            <w:right w:val="none" w:sz="0" w:space="0" w:color="auto"/>
          </w:divBdr>
        </w:div>
        <w:div w:id="1006371202">
          <w:marLeft w:val="640"/>
          <w:marRight w:val="0"/>
          <w:marTop w:val="0"/>
          <w:marBottom w:val="0"/>
          <w:divBdr>
            <w:top w:val="none" w:sz="0" w:space="0" w:color="auto"/>
            <w:left w:val="none" w:sz="0" w:space="0" w:color="auto"/>
            <w:bottom w:val="none" w:sz="0" w:space="0" w:color="auto"/>
            <w:right w:val="none" w:sz="0" w:space="0" w:color="auto"/>
          </w:divBdr>
        </w:div>
        <w:div w:id="1176647594">
          <w:marLeft w:val="640"/>
          <w:marRight w:val="0"/>
          <w:marTop w:val="0"/>
          <w:marBottom w:val="0"/>
          <w:divBdr>
            <w:top w:val="none" w:sz="0" w:space="0" w:color="auto"/>
            <w:left w:val="none" w:sz="0" w:space="0" w:color="auto"/>
            <w:bottom w:val="none" w:sz="0" w:space="0" w:color="auto"/>
            <w:right w:val="none" w:sz="0" w:space="0" w:color="auto"/>
          </w:divBdr>
        </w:div>
        <w:div w:id="1190677421">
          <w:marLeft w:val="640"/>
          <w:marRight w:val="0"/>
          <w:marTop w:val="0"/>
          <w:marBottom w:val="0"/>
          <w:divBdr>
            <w:top w:val="none" w:sz="0" w:space="0" w:color="auto"/>
            <w:left w:val="none" w:sz="0" w:space="0" w:color="auto"/>
            <w:bottom w:val="none" w:sz="0" w:space="0" w:color="auto"/>
            <w:right w:val="none" w:sz="0" w:space="0" w:color="auto"/>
          </w:divBdr>
        </w:div>
        <w:div w:id="1462260482">
          <w:marLeft w:val="640"/>
          <w:marRight w:val="0"/>
          <w:marTop w:val="0"/>
          <w:marBottom w:val="0"/>
          <w:divBdr>
            <w:top w:val="none" w:sz="0" w:space="0" w:color="auto"/>
            <w:left w:val="none" w:sz="0" w:space="0" w:color="auto"/>
            <w:bottom w:val="none" w:sz="0" w:space="0" w:color="auto"/>
            <w:right w:val="none" w:sz="0" w:space="0" w:color="auto"/>
          </w:divBdr>
        </w:div>
        <w:div w:id="1788036901">
          <w:marLeft w:val="640"/>
          <w:marRight w:val="0"/>
          <w:marTop w:val="0"/>
          <w:marBottom w:val="0"/>
          <w:divBdr>
            <w:top w:val="none" w:sz="0" w:space="0" w:color="auto"/>
            <w:left w:val="none" w:sz="0" w:space="0" w:color="auto"/>
            <w:bottom w:val="none" w:sz="0" w:space="0" w:color="auto"/>
            <w:right w:val="none" w:sz="0" w:space="0" w:color="auto"/>
          </w:divBdr>
        </w:div>
        <w:div w:id="1826702451">
          <w:marLeft w:val="640"/>
          <w:marRight w:val="0"/>
          <w:marTop w:val="0"/>
          <w:marBottom w:val="0"/>
          <w:divBdr>
            <w:top w:val="none" w:sz="0" w:space="0" w:color="auto"/>
            <w:left w:val="none" w:sz="0" w:space="0" w:color="auto"/>
            <w:bottom w:val="none" w:sz="0" w:space="0" w:color="auto"/>
            <w:right w:val="none" w:sz="0" w:space="0" w:color="auto"/>
          </w:divBdr>
        </w:div>
        <w:div w:id="1868987632">
          <w:marLeft w:val="640"/>
          <w:marRight w:val="0"/>
          <w:marTop w:val="0"/>
          <w:marBottom w:val="0"/>
          <w:divBdr>
            <w:top w:val="none" w:sz="0" w:space="0" w:color="auto"/>
            <w:left w:val="none" w:sz="0" w:space="0" w:color="auto"/>
            <w:bottom w:val="none" w:sz="0" w:space="0" w:color="auto"/>
            <w:right w:val="none" w:sz="0" w:space="0" w:color="auto"/>
          </w:divBdr>
        </w:div>
        <w:div w:id="1871188744">
          <w:marLeft w:val="640"/>
          <w:marRight w:val="0"/>
          <w:marTop w:val="0"/>
          <w:marBottom w:val="0"/>
          <w:divBdr>
            <w:top w:val="none" w:sz="0" w:space="0" w:color="auto"/>
            <w:left w:val="none" w:sz="0" w:space="0" w:color="auto"/>
            <w:bottom w:val="none" w:sz="0" w:space="0" w:color="auto"/>
            <w:right w:val="none" w:sz="0" w:space="0" w:color="auto"/>
          </w:divBdr>
        </w:div>
        <w:div w:id="2089643995">
          <w:marLeft w:val="640"/>
          <w:marRight w:val="0"/>
          <w:marTop w:val="0"/>
          <w:marBottom w:val="0"/>
          <w:divBdr>
            <w:top w:val="none" w:sz="0" w:space="0" w:color="auto"/>
            <w:left w:val="none" w:sz="0" w:space="0" w:color="auto"/>
            <w:bottom w:val="none" w:sz="0" w:space="0" w:color="auto"/>
            <w:right w:val="none" w:sz="0" w:space="0" w:color="auto"/>
          </w:divBdr>
        </w:div>
        <w:div w:id="2102949044">
          <w:marLeft w:val="640"/>
          <w:marRight w:val="0"/>
          <w:marTop w:val="0"/>
          <w:marBottom w:val="0"/>
          <w:divBdr>
            <w:top w:val="none" w:sz="0" w:space="0" w:color="auto"/>
            <w:left w:val="none" w:sz="0" w:space="0" w:color="auto"/>
            <w:bottom w:val="none" w:sz="0" w:space="0" w:color="auto"/>
            <w:right w:val="none" w:sz="0" w:space="0" w:color="auto"/>
          </w:divBdr>
        </w:div>
      </w:divsChild>
    </w:div>
    <w:div w:id="384568537">
      <w:bodyDiv w:val="1"/>
      <w:marLeft w:val="0"/>
      <w:marRight w:val="0"/>
      <w:marTop w:val="0"/>
      <w:marBottom w:val="0"/>
      <w:divBdr>
        <w:top w:val="none" w:sz="0" w:space="0" w:color="auto"/>
        <w:left w:val="none" w:sz="0" w:space="0" w:color="auto"/>
        <w:bottom w:val="none" w:sz="0" w:space="0" w:color="auto"/>
        <w:right w:val="none" w:sz="0" w:space="0" w:color="auto"/>
      </w:divBdr>
      <w:divsChild>
        <w:div w:id="55662732">
          <w:marLeft w:val="640"/>
          <w:marRight w:val="0"/>
          <w:marTop w:val="0"/>
          <w:marBottom w:val="0"/>
          <w:divBdr>
            <w:top w:val="none" w:sz="0" w:space="0" w:color="auto"/>
            <w:left w:val="none" w:sz="0" w:space="0" w:color="auto"/>
            <w:bottom w:val="none" w:sz="0" w:space="0" w:color="auto"/>
            <w:right w:val="none" w:sz="0" w:space="0" w:color="auto"/>
          </w:divBdr>
        </w:div>
        <w:div w:id="242421283">
          <w:marLeft w:val="640"/>
          <w:marRight w:val="0"/>
          <w:marTop w:val="0"/>
          <w:marBottom w:val="0"/>
          <w:divBdr>
            <w:top w:val="none" w:sz="0" w:space="0" w:color="auto"/>
            <w:left w:val="none" w:sz="0" w:space="0" w:color="auto"/>
            <w:bottom w:val="none" w:sz="0" w:space="0" w:color="auto"/>
            <w:right w:val="none" w:sz="0" w:space="0" w:color="auto"/>
          </w:divBdr>
        </w:div>
        <w:div w:id="421493494">
          <w:marLeft w:val="640"/>
          <w:marRight w:val="0"/>
          <w:marTop w:val="0"/>
          <w:marBottom w:val="0"/>
          <w:divBdr>
            <w:top w:val="none" w:sz="0" w:space="0" w:color="auto"/>
            <w:left w:val="none" w:sz="0" w:space="0" w:color="auto"/>
            <w:bottom w:val="none" w:sz="0" w:space="0" w:color="auto"/>
            <w:right w:val="none" w:sz="0" w:space="0" w:color="auto"/>
          </w:divBdr>
        </w:div>
        <w:div w:id="594171633">
          <w:marLeft w:val="640"/>
          <w:marRight w:val="0"/>
          <w:marTop w:val="0"/>
          <w:marBottom w:val="0"/>
          <w:divBdr>
            <w:top w:val="none" w:sz="0" w:space="0" w:color="auto"/>
            <w:left w:val="none" w:sz="0" w:space="0" w:color="auto"/>
            <w:bottom w:val="none" w:sz="0" w:space="0" w:color="auto"/>
            <w:right w:val="none" w:sz="0" w:space="0" w:color="auto"/>
          </w:divBdr>
        </w:div>
        <w:div w:id="1165631257">
          <w:marLeft w:val="640"/>
          <w:marRight w:val="0"/>
          <w:marTop w:val="0"/>
          <w:marBottom w:val="0"/>
          <w:divBdr>
            <w:top w:val="none" w:sz="0" w:space="0" w:color="auto"/>
            <w:left w:val="none" w:sz="0" w:space="0" w:color="auto"/>
            <w:bottom w:val="none" w:sz="0" w:space="0" w:color="auto"/>
            <w:right w:val="none" w:sz="0" w:space="0" w:color="auto"/>
          </w:divBdr>
        </w:div>
        <w:div w:id="1741556768">
          <w:marLeft w:val="640"/>
          <w:marRight w:val="0"/>
          <w:marTop w:val="0"/>
          <w:marBottom w:val="0"/>
          <w:divBdr>
            <w:top w:val="none" w:sz="0" w:space="0" w:color="auto"/>
            <w:left w:val="none" w:sz="0" w:space="0" w:color="auto"/>
            <w:bottom w:val="none" w:sz="0" w:space="0" w:color="auto"/>
            <w:right w:val="none" w:sz="0" w:space="0" w:color="auto"/>
          </w:divBdr>
        </w:div>
        <w:div w:id="1770807184">
          <w:marLeft w:val="640"/>
          <w:marRight w:val="0"/>
          <w:marTop w:val="0"/>
          <w:marBottom w:val="0"/>
          <w:divBdr>
            <w:top w:val="none" w:sz="0" w:space="0" w:color="auto"/>
            <w:left w:val="none" w:sz="0" w:space="0" w:color="auto"/>
            <w:bottom w:val="none" w:sz="0" w:space="0" w:color="auto"/>
            <w:right w:val="none" w:sz="0" w:space="0" w:color="auto"/>
          </w:divBdr>
        </w:div>
      </w:divsChild>
    </w:div>
    <w:div w:id="405347483">
      <w:bodyDiv w:val="1"/>
      <w:marLeft w:val="0"/>
      <w:marRight w:val="0"/>
      <w:marTop w:val="0"/>
      <w:marBottom w:val="0"/>
      <w:divBdr>
        <w:top w:val="none" w:sz="0" w:space="0" w:color="auto"/>
        <w:left w:val="none" w:sz="0" w:space="0" w:color="auto"/>
        <w:bottom w:val="none" w:sz="0" w:space="0" w:color="auto"/>
        <w:right w:val="none" w:sz="0" w:space="0" w:color="auto"/>
      </w:divBdr>
    </w:div>
    <w:div w:id="410198795">
      <w:bodyDiv w:val="1"/>
      <w:marLeft w:val="0"/>
      <w:marRight w:val="0"/>
      <w:marTop w:val="0"/>
      <w:marBottom w:val="0"/>
      <w:divBdr>
        <w:top w:val="none" w:sz="0" w:space="0" w:color="auto"/>
        <w:left w:val="none" w:sz="0" w:space="0" w:color="auto"/>
        <w:bottom w:val="none" w:sz="0" w:space="0" w:color="auto"/>
        <w:right w:val="none" w:sz="0" w:space="0" w:color="auto"/>
      </w:divBdr>
      <w:divsChild>
        <w:div w:id="1085876238">
          <w:marLeft w:val="640"/>
          <w:marRight w:val="0"/>
          <w:marTop w:val="0"/>
          <w:marBottom w:val="0"/>
          <w:divBdr>
            <w:top w:val="none" w:sz="0" w:space="0" w:color="auto"/>
            <w:left w:val="none" w:sz="0" w:space="0" w:color="auto"/>
            <w:bottom w:val="none" w:sz="0" w:space="0" w:color="auto"/>
            <w:right w:val="none" w:sz="0" w:space="0" w:color="auto"/>
          </w:divBdr>
        </w:div>
        <w:div w:id="1175419703">
          <w:marLeft w:val="640"/>
          <w:marRight w:val="0"/>
          <w:marTop w:val="0"/>
          <w:marBottom w:val="0"/>
          <w:divBdr>
            <w:top w:val="none" w:sz="0" w:space="0" w:color="auto"/>
            <w:left w:val="none" w:sz="0" w:space="0" w:color="auto"/>
            <w:bottom w:val="none" w:sz="0" w:space="0" w:color="auto"/>
            <w:right w:val="none" w:sz="0" w:space="0" w:color="auto"/>
          </w:divBdr>
        </w:div>
      </w:divsChild>
    </w:div>
    <w:div w:id="425394433">
      <w:bodyDiv w:val="1"/>
      <w:marLeft w:val="0"/>
      <w:marRight w:val="0"/>
      <w:marTop w:val="0"/>
      <w:marBottom w:val="0"/>
      <w:divBdr>
        <w:top w:val="none" w:sz="0" w:space="0" w:color="auto"/>
        <w:left w:val="none" w:sz="0" w:space="0" w:color="auto"/>
        <w:bottom w:val="none" w:sz="0" w:space="0" w:color="auto"/>
        <w:right w:val="none" w:sz="0" w:space="0" w:color="auto"/>
      </w:divBdr>
      <w:divsChild>
        <w:div w:id="236786010">
          <w:marLeft w:val="640"/>
          <w:marRight w:val="0"/>
          <w:marTop w:val="0"/>
          <w:marBottom w:val="0"/>
          <w:divBdr>
            <w:top w:val="none" w:sz="0" w:space="0" w:color="auto"/>
            <w:left w:val="none" w:sz="0" w:space="0" w:color="auto"/>
            <w:bottom w:val="none" w:sz="0" w:space="0" w:color="auto"/>
            <w:right w:val="none" w:sz="0" w:space="0" w:color="auto"/>
          </w:divBdr>
        </w:div>
        <w:div w:id="328799814">
          <w:marLeft w:val="640"/>
          <w:marRight w:val="0"/>
          <w:marTop w:val="0"/>
          <w:marBottom w:val="0"/>
          <w:divBdr>
            <w:top w:val="none" w:sz="0" w:space="0" w:color="auto"/>
            <w:left w:val="none" w:sz="0" w:space="0" w:color="auto"/>
            <w:bottom w:val="none" w:sz="0" w:space="0" w:color="auto"/>
            <w:right w:val="none" w:sz="0" w:space="0" w:color="auto"/>
          </w:divBdr>
        </w:div>
        <w:div w:id="449662493">
          <w:marLeft w:val="640"/>
          <w:marRight w:val="0"/>
          <w:marTop w:val="0"/>
          <w:marBottom w:val="0"/>
          <w:divBdr>
            <w:top w:val="none" w:sz="0" w:space="0" w:color="auto"/>
            <w:left w:val="none" w:sz="0" w:space="0" w:color="auto"/>
            <w:bottom w:val="none" w:sz="0" w:space="0" w:color="auto"/>
            <w:right w:val="none" w:sz="0" w:space="0" w:color="auto"/>
          </w:divBdr>
        </w:div>
        <w:div w:id="487744965">
          <w:marLeft w:val="640"/>
          <w:marRight w:val="0"/>
          <w:marTop w:val="0"/>
          <w:marBottom w:val="0"/>
          <w:divBdr>
            <w:top w:val="none" w:sz="0" w:space="0" w:color="auto"/>
            <w:left w:val="none" w:sz="0" w:space="0" w:color="auto"/>
            <w:bottom w:val="none" w:sz="0" w:space="0" w:color="auto"/>
            <w:right w:val="none" w:sz="0" w:space="0" w:color="auto"/>
          </w:divBdr>
        </w:div>
        <w:div w:id="554856737">
          <w:marLeft w:val="640"/>
          <w:marRight w:val="0"/>
          <w:marTop w:val="0"/>
          <w:marBottom w:val="0"/>
          <w:divBdr>
            <w:top w:val="none" w:sz="0" w:space="0" w:color="auto"/>
            <w:left w:val="none" w:sz="0" w:space="0" w:color="auto"/>
            <w:bottom w:val="none" w:sz="0" w:space="0" w:color="auto"/>
            <w:right w:val="none" w:sz="0" w:space="0" w:color="auto"/>
          </w:divBdr>
        </w:div>
        <w:div w:id="740059080">
          <w:marLeft w:val="640"/>
          <w:marRight w:val="0"/>
          <w:marTop w:val="0"/>
          <w:marBottom w:val="0"/>
          <w:divBdr>
            <w:top w:val="none" w:sz="0" w:space="0" w:color="auto"/>
            <w:left w:val="none" w:sz="0" w:space="0" w:color="auto"/>
            <w:bottom w:val="none" w:sz="0" w:space="0" w:color="auto"/>
            <w:right w:val="none" w:sz="0" w:space="0" w:color="auto"/>
          </w:divBdr>
        </w:div>
        <w:div w:id="852914620">
          <w:marLeft w:val="640"/>
          <w:marRight w:val="0"/>
          <w:marTop w:val="0"/>
          <w:marBottom w:val="0"/>
          <w:divBdr>
            <w:top w:val="none" w:sz="0" w:space="0" w:color="auto"/>
            <w:left w:val="none" w:sz="0" w:space="0" w:color="auto"/>
            <w:bottom w:val="none" w:sz="0" w:space="0" w:color="auto"/>
            <w:right w:val="none" w:sz="0" w:space="0" w:color="auto"/>
          </w:divBdr>
        </w:div>
        <w:div w:id="1034381780">
          <w:marLeft w:val="640"/>
          <w:marRight w:val="0"/>
          <w:marTop w:val="0"/>
          <w:marBottom w:val="0"/>
          <w:divBdr>
            <w:top w:val="none" w:sz="0" w:space="0" w:color="auto"/>
            <w:left w:val="none" w:sz="0" w:space="0" w:color="auto"/>
            <w:bottom w:val="none" w:sz="0" w:space="0" w:color="auto"/>
            <w:right w:val="none" w:sz="0" w:space="0" w:color="auto"/>
          </w:divBdr>
        </w:div>
        <w:div w:id="1037776330">
          <w:marLeft w:val="640"/>
          <w:marRight w:val="0"/>
          <w:marTop w:val="0"/>
          <w:marBottom w:val="0"/>
          <w:divBdr>
            <w:top w:val="none" w:sz="0" w:space="0" w:color="auto"/>
            <w:left w:val="none" w:sz="0" w:space="0" w:color="auto"/>
            <w:bottom w:val="none" w:sz="0" w:space="0" w:color="auto"/>
            <w:right w:val="none" w:sz="0" w:space="0" w:color="auto"/>
          </w:divBdr>
        </w:div>
        <w:div w:id="1169558453">
          <w:marLeft w:val="640"/>
          <w:marRight w:val="0"/>
          <w:marTop w:val="0"/>
          <w:marBottom w:val="0"/>
          <w:divBdr>
            <w:top w:val="none" w:sz="0" w:space="0" w:color="auto"/>
            <w:left w:val="none" w:sz="0" w:space="0" w:color="auto"/>
            <w:bottom w:val="none" w:sz="0" w:space="0" w:color="auto"/>
            <w:right w:val="none" w:sz="0" w:space="0" w:color="auto"/>
          </w:divBdr>
        </w:div>
        <w:div w:id="1321539858">
          <w:marLeft w:val="640"/>
          <w:marRight w:val="0"/>
          <w:marTop w:val="0"/>
          <w:marBottom w:val="0"/>
          <w:divBdr>
            <w:top w:val="none" w:sz="0" w:space="0" w:color="auto"/>
            <w:left w:val="none" w:sz="0" w:space="0" w:color="auto"/>
            <w:bottom w:val="none" w:sz="0" w:space="0" w:color="auto"/>
            <w:right w:val="none" w:sz="0" w:space="0" w:color="auto"/>
          </w:divBdr>
        </w:div>
        <w:div w:id="1533953019">
          <w:marLeft w:val="640"/>
          <w:marRight w:val="0"/>
          <w:marTop w:val="0"/>
          <w:marBottom w:val="0"/>
          <w:divBdr>
            <w:top w:val="none" w:sz="0" w:space="0" w:color="auto"/>
            <w:left w:val="none" w:sz="0" w:space="0" w:color="auto"/>
            <w:bottom w:val="none" w:sz="0" w:space="0" w:color="auto"/>
            <w:right w:val="none" w:sz="0" w:space="0" w:color="auto"/>
          </w:divBdr>
        </w:div>
        <w:div w:id="1918785413">
          <w:marLeft w:val="640"/>
          <w:marRight w:val="0"/>
          <w:marTop w:val="0"/>
          <w:marBottom w:val="0"/>
          <w:divBdr>
            <w:top w:val="none" w:sz="0" w:space="0" w:color="auto"/>
            <w:left w:val="none" w:sz="0" w:space="0" w:color="auto"/>
            <w:bottom w:val="none" w:sz="0" w:space="0" w:color="auto"/>
            <w:right w:val="none" w:sz="0" w:space="0" w:color="auto"/>
          </w:divBdr>
        </w:div>
        <w:div w:id="2014795827">
          <w:marLeft w:val="640"/>
          <w:marRight w:val="0"/>
          <w:marTop w:val="0"/>
          <w:marBottom w:val="0"/>
          <w:divBdr>
            <w:top w:val="none" w:sz="0" w:space="0" w:color="auto"/>
            <w:left w:val="none" w:sz="0" w:space="0" w:color="auto"/>
            <w:bottom w:val="none" w:sz="0" w:space="0" w:color="auto"/>
            <w:right w:val="none" w:sz="0" w:space="0" w:color="auto"/>
          </w:divBdr>
        </w:div>
      </w:divsChild>
    </w:div>
    <w:div w:id="433132468">
      <w:bodyDiv w:val="1"/>
      <w:marLeft w:val="0"/>
      <w:marRight w:val="0"/>
      <w:marTop w:val="0"/>
      <w:marBottom w:val="0"/>
      <w:divBdr>
        <w:top w:val="none" w:sz="0" w:space="0" w:color="auto"/>
        <w:left w:val="none" w:sz="0" w:space="0" w:color="auto"/>
        <w:bottom w:val="none" w:sz="0" w:space="0" w:color="auto"/>
        <w:right w:val="none" w:sz="0" w:space="0" w:color="auto"/>
      </w:divBdr>
      <w:divsChild>
        <w:div w:id="176240708">
          <w:marLeft w:val="640"/>
          <w:marRight w:val="0"/>
          <w:marTop w:val="0"/>
          <w:marBottom w:val="0"/>
          <w:divBdr>
            <w:top w:val="none" w:sz="0" w:space="0" w:color="auto"/>
            <w:left w:val="none" w:sz="0" w:space="0" w:color="auto"/>
            <w:bottom w:val="none" w:sz="0" w:space="0" w:color="auto"/>
            <w:right w:val="none" w:sz="0" w:space="0" w:color="auto"/>
          </w:divBdr>
        </w:div>
        <w:div w:id="267352881">
          <w:marLeft w:val="640"/>
          <w:marRight w:val="0"/>
          <w:marTop w:val="0"/>
          <w:marBottom w:val="0"/>
          <w:divBdr>
            <w:top w:val="none" w:sz="0" w:space="0" w:color="auto"/>
            <w:left w:val="none" w:sz="0" w:space="0" w:color="auto"/>
            <w:bottom w:val="none" w:sz="0" w:space="0" w:color="auto"/>
            <w:right w:val="none" w:sz="0" w:space="0" w:color="auto"/>
          </w:divBdr>
        </w:div>
        <w:div w:id="275524105">
          <w:marLeft w:val="640"/>
          <w:marRight w:val="0"/>
          <w:marTop w:val="0"/>
          <w:marBottom w:val="0"/>
          <w:divBdr>
            <w:top w:val="none" w:sz="0" w:space="0" w:color="auto"/>
            <w:left w:val="none" w:sz="0" w:space="0" w:color="auto"/>
            <w:bottom w:val="none" w:sz="0" w:space="0" w:color="auto"/>
            <w:right w:val="none" w:sz="0" w:space="0" w:color="auto"/>
          </w:divBdr>
        </w:div>
        <w:div w:id="326596956">
          <w:marLeft w:val="640"/>
          <w:marRight w:val="0"/>
          <w:marTop w:val="0"/>
          <w:marBottom w:val="0"/>
          <w:divBdr>
            <w:top w:val="none" w:sz="0" w:space="0" w:color="auto"/>
            <w:left w:val="none" w:sz="0" w:space="0" w:color="auto"/>
            <w:bottom w:val="none" w:sz="0" w:space="0" w:color="auto"/>
            <w:right w:val="none" w:sz="0" w:space="0" w:color="auto"/>
          </w:divBdr>
        </w:div>
        <w:div w:id="608852414">
          <w:marLeft w:val="640"/>
          <w:marRight w:val="0"/>
          <w:marTop w:val="0"/>
          <w:marBottom w:val="0"/>
          <w:divBdr>
            <w:top w:val="none" w:sz="0" w:space="0" w:color="auto"/>
            <w:left w:val="none" w:sz="0" w:space="0" w:color="auto"/>
            <w:bottom w:val="none" w:sz="0" w:space="0" w:color="auto"/>
            <w:right w:val="none" w:sz="0" w:space="0" w:color="auto"/>
          </w:divBdr>
        </w:div>
        <w:div w:id="613513068">
          <w:marLeft w:val="640"/>
          <w:marRight w:val="0"/>
          <w:marTop w:val="0"/>
          <w:marBottom w:val="0"/>
          <w:divBdr>
            <w:top w:val="none" w:sz="0" w:space="0" w:color="auto"/>
            <w:left w:val="none" w:sz="0" w:space="0" w:color="auto"/>
            <w:bottom w:val="none" w:sz="0" w:space="0" w:color="auto"/>
            <w:right w:val="none" w:sz="0" w:space="0" w:color="auto"/>
          </w:divBdr>
        </w:div>
        <w:div w:id="660158668">
          <w:marLeft w:val="640"/>
          <w:marRight w:val="0"/>
          <w:marTop w:val="0"/>
          <w:marBottom w:val="0"/>
          <w:divBdr>
            <w:top w:val="none" w:sz="0" w:space="0" w:color="auto"/>
            <w:left w:val="none" w:sz="0" w:space="0" w:color="auto"/>
            <w:bottom w:val="none" w:sz="0" w:space="0" w:color="auto"/>
            <w:right w:val="none" w:sz="0" w:space="0" w:color="auto"/>
          </w:divBdr>
        </w:div>
        <w:div w:id="676541210">
          <w:marLeft w:val="640"/>
          <w:marRight w:val="0"/>
          <w:marTop w:val="0"/>
          <w:marBottom w:val="0"/>
          <w:divBdr>
            <w:top w:val="none" w:sz="0" w:space="0" w:color="auto"/>
            <w:left w:val="none" w:sz="0" w:space="0" w:color="auto"/>
            <w:bottom w:val="none" w:sz="0" w:space="0" w:color="auto"/>
            <w:right w:val="none" w:sz="0" w:space="0" w:color="auto"/>
          </w:divBdr>
        </w:div>
        <w:div w:id="898629839">
          <w:marLeft w:val="640"/>
          <w:marRight w:val="0"/>
          <w:marTop w:val="0"/>
          <w:marBottom w:val="0"/>
          <w:divBdr>
            <w:top w:val="none" w:sz="0" w:space="0" w:color="auto"/>
            <w:left w:val="none" w:sz="0" w:space="0" w:color="auto"/>
            <w:bottom w:val="none" w:sz="0" w:space="0" w:color="auto"/>
            <w:right w:val="none" w:sz="0" w:space="0" w:color="auto"/>
          </w:divBdr>
        </w:div>
        <w:div w:id="1059396807">
          <w:marLeft w:val="640"/>
          <w:marRight w:val="0"/>
          <w:marTop w:val="0"/>
          <w:marBottom w:val="0"/>
          <w:divBdr>
            <w:top w:val="none" w:sz="0" w:space="0" w:color="auto"/>
            <w:left w:val="none" w:sz="0" w:space="0" w:color="auto"/>
            <w:bottom w:val="none" w:sz="0" w:space="0" w:color="auto"/>
            <w:right w:val="none" w:sz="0" w:space="0" w:color="auto"/>
          </w:divBdr>
        </w:div>
        <w:div w:id="1399550638">
          <w:marLeft w:val="640"/>
          <w:marRight w:val="0"/>
          <w:marTop w:val="0"/>
          <w:marBottom w:val="0"/>
          <w:divBdr>
            <w:top w:val="none" w:sz="0" w:space="0" w:color="auto"/>
            <w:left w:val="none" w:sz="0" w:space="0" w:color="auto"/>
            <w:bottom w:val="none" w:sz="0" w:space="0" w:color="auto"/>
            <w:right w:val="none" w:sz="0" w:space="0" w:color="auto"/>
          </w:divBdr>
        </w:div>
        <w:div w:id="1848012165">
          <w:marLeft w:val="640"/>
          <w:marRight w:val="0"/>
          <w:marTop w:val="0"/>
          <w:marBottom w:val="0"/>
          <w:divBdr>
            <w:top w:val="none" w:sz="0" w:space="0" w:color="auto"/>
            <w:left w:val="none" w:sz="0" w:space="0" w:color="auto"/>
            <w:bottom w:val="none" w:sz="0" w:space="0" w:color="auto"/>
            <w:right w:val="none" w:sz="0" w:space="0" w:color="auto"/>
          </w:divBdr>
        </w:div>
        <w:div w:id="1872760782">
          <w:marLeft w:val="640"/>
          <w:marRight w:val="0"/>
          <w:marTop w:val="0"/>
          <w:marBottom w:val="0"/>
          <w:divBdr>
            <w:top w:val="none" w:sz="0" w:space="0" w:color="auto"/>
            <w:left w:val="none" w:sz="0" w:space="0" w:color="auto"/>
            <w:bottom w:val="none" w:sz="0" w:space="0" w:color="auto"/>
            <w:right w:val="none" w:sz="0" w:space="0" w:color="auto"/>
          </w:divBdr>
        </w:div>
      </w:divsChild>
    </w:div>
    <w:div w:id="462120118">
      <w:bodyDiv w:val="1"/>
      <w:marLeft w:val="0"/>
      <w:marRight w:val="0"/>
      <w:marTop w:val="0"/>
      <w:marBottom w:val="0"/>
      <w:divBdr>
        <w:top w:val="none" w:sz="0" w:space="0" w:color="auto"/>
        <w:left w:val="none" w:sz="0" w:space="0" w:color="auto"/>
        <w:bottom w:val="none" w:sz="0" w:space="0" w:color="auto"/>
        <w:right w:val="none" w:sz="0" w:space="0" w:color="auto"/>
      </w:divBdr>
    </w:div>
    <w:div w:id="525019796">
      <w:bodyDiv w:val="1"/>
      <w:marLeft w:val="0"/>
      <w:marRight w:val="0"/>
      <w:marTop w:val="0"/>
      <w:marBottom w:val="0"/>
      <w:divBdr>
        <w:top w:val="none" w:sz="0" w:space="0" w:color="auto"/>
        <w:left w:val="none" w:sz="0" w:space="0" w:color="auto"/>
        <w:bottom w:val="none" w:sz="0" w:space="0" w:color="auto"/>
        <w:right w:val="none" w:sz="0" w:space="0" w:color="auto"/>
      </w:divBdr>
    </w:div>
    <w:div w:id="539780489">
      <w:bodyDiv w:val="1"/>
      <w:marLeft w:val="0"/>
      <w:marRight w:val="0"/>
      <w:marTop w:val="0"/>
      <w:marBottom w:val="0"/>
      <w:divBdr>
        <w:top w:val="none" w:sz="0" w:space="0" w:color="auto"/>
        <w:left w:val="none" w:sz="0" w:space="0" w:color="auto"/>
        <w:bottom w:val="none" w:sz="0" w:space="0" w:color="auto"/>
        <w:right w:val="none" w:sz="0" w:space="0" w:color="auto"/>
      </w:divBdr>
    </w:div>
    <w:div w:id="577977259">
      <w:bodyDiv w:val="1"/>
      <w:marLeft w:val="0"/>
      <w:marRight w:val="0"/>
      <w:marTop w:val="0"/>
      <w:marBottom w:val="0"/>
      <w:divBdr>
        <w:top w:val="none" w:sz="0" w:space="0" w:color="auto"/>
        <w:left w:val="none" w:sz="0" w:space="0" w:color="auto"/>
        <w:bottom w:val="none" w:sz="0" w:space="0" w:color="auto"/>
        <w:right w:val="none" w:sz="0" w:space="0" w:color="auto"/>
      </w:divBdr>
    </w:div>
    <w:div w:id="639966345">
      <w:bodyDiv w:val="1"/>
      <w:marLeft w:val="0"/>
      <w:marRight w:val="0"/>
      <w:marTop w:val="0"/>
      <w:marBottom w:val="0"/>
      <w:divBdr>
        <w:top w:val="none" w:sz="0" w:space="0" w:color="auto"/>
        <w:left w:val="none" w:sz="0" w:space="0" w:color="auto"/>
        <w:bottom w:val="none" w:sz="0" w:space="0" w:color="auto"/>
        <w:right w:val="none" w:sz="0" w:space="0" w:color="auto"/>
      </w:divBdr>
      <w:divsChild>
        <w:div w:id="10569596">
          <w:marLeft w:val="640"/>
          <w:marRight w:val="0"/>
          <w:marTop w:val="0"/>
          <w:marBottom w:val="0"/>
          <w:divBdr>
            <w:top w:val="none" w:sz="0" w:space="0" w:color="auto"/>
            <w:left w:val="none" w:sz="0" w:space="0" w:color="auto"/>
            <w:bottom w:val="none" w:sz="0" w:space="0" w:color="auto"/>
            <w:right w:val="none" w:sz="0" w:space="0" w:color="auto"/>
          </w:divBdr>
        </w:div>
        <w:div w:id="93331332">
          <w:marLeft w:val="640"/>
          <w:marRight w:val="0"/>
          <w:marTop w:val="0"/>
          <w:marBottom w:val="0"/>
          <w:divBdr>
            <w:top w:val="none" w:sz="0" w:space="0" w:color="auto"/>
            <w:left w:val="none" w:sz="0" w:space="0" w:color="auto"/>
            <w:bottom w:val="none" w:sz="0" w:space="0" w:color="auto"/>
            <w:right w:val="none" w:sz="0" w:space="0" w:color="auto"/>
          </w:divBdr>
        </w:div>
        <w:div w:id="872309742">
          <w:marLeft w:val="640"/>
          <w:marRight w:val="0"/>
          <w:marTop w:val="0"/>
          <w:marBottom w:val="0"/>
          <w:divBdr>
            <w:top w:val="none" w:sz="0" w:space="0" w:color="auto"/>
            <w:left w:val="none" w:sz="0" w:space="0" w:color="auto"/>
            <w:bottom w:val="none" w:sz="0" w:space="0" w:color="auto"/>
            <w:right w:val="none" w:sz="0" w:space="0" w:color="auto"/>
          </w:divBdr>
        </w:div>
        <w:div w:id="1014190311">
          <w:marLeft w:val="640"/>
          <w:marRight w:val="0"/>
          <w:marTop w:val="0"/>
          <w:marBottom w:val="0"/>
          <w:divBdr>
            <w:top w:val="none" w:sz="0" w:space="0" w:color="auto"/>
            <w:left w:val="none" w:sz="0" w:space="0" w:color="auto"/>
            <w:bottom w:val="none" w:sz="0" w:space="0" w:color="auto"/>
            <w:right w:val="none" w:sz="0" w:space="0" w:color="auto"/>
          </w:divBdr>
        </w:div>
        <w:div w:id="1083180900">
          <w:marLeft w:val="640"/>
          <w:marRight w:val="0"/>
          <w:marTop w:val="0"/>
          <w:marBottom w:val="0"/>
          <w:divBdr>
            <w:top w:val="none" w:sz="0" w:space="0" w:color="auto"/>
            <w:left w:val="none" w:sz="0" w:space="0" w:color="auto"/>
            <w:bottom w:val="none" w:sz="0" w:space="0" w:color="auto"/>
            <w:right w:val="none" w:sz="0" w:space="0" w:color="auto"/>
          </w:divBdr>
        </w:div>
        <w:div w:id="1253930294">
          <w:marLeft w:val="640"/>
          <w:marRight w:val="0"/>
          <w:marTop w:val="0"/>
          <w:marBottom w:val="0"/>
          <w:divBdr>
            <w:top w:val="none" w:sz="0" w:space="0" w:color="auto"/>
            <w:left w:val="none" w:sz="0" w:space="0" w:color="auto"/>
            <w:bottom w:val="none" w:sz="0" w:space="0" w:color="auto"/>
            <w:right w:val="none" w:sz="0" w:space="0" w:color="auto"/>
          </w:divBdr>
        </w:div>
        <w:div w:id="1510438552">
          <w:marLeft w:val="640"/>
          <w:marRight w:val="0"/>
          <w:marTop w:val="0"/>
          <w:marBottom w:val="0"/>
          <w:divBdr>
            <w:top w:val="none" w:sz="0" w:space="0" w:color="auto"/>
            <w:left w:val="none" w:sz="0" w:space="0" w:color="auto"/>
            <w:bottom w:val="none" w:sz="0" w:space="0" w:color="auto"/>
            <w:right w:val="none" w:sz="0" w:space="0" w:color="auto"/>
          </w:divBdr>
        </w:div>
        <w:div w:id="1805924205">
          <w:marLeft w:val="640"/>
          <w:marRight w:val="0"/>
          <w:marTop w:val="0"/>
          <w:marBottom w:val="0"/>
          <w:divBdr>
            <w:top w:val="none" w:sz="0" w:space="0" w:color="auto"/>
            <w:left w:val="none" w:sz="0" w:space="0" w:color="auto"/>
            <w:bottom w:val="none" w:sz="0" w:space="0" w:color="auto"/>
            <w:right w:val="none" w:sz="0" w:space="0" w:color="auto"/>
          </w:divBdr>
        </w:div>
      </w:divsChild>
    </w:div>
    <w:div w:id="640353789">
      <w:bodyDiv w:val="1"/>
      <w:marLeft w:val="0"/>
      <w:marRight w:val="0"/>
      <w:marTop w:val="0"/>
      <w:marBottom w:val="0"/>
      <w:divBdr>
        <w:top w:val="none" w:sz="0" w:space="0" w:color="auto"/>
        <w:left w:val="none" w:sz="0" w:space="0" w:color="auto"/>
        <w:bottom w:val="none" w:sz="0" w:space="0" w:color="auto"/>
        <w:right w:val="none" w:sz="0" w:space="0" w:color="auto"/>
      </w:divBdr>
      <w:divsChild>
        <w:div w:id="244726229">
          <w:marLeft w:val="480"/>
          <w:marRight w:val="0"/>
          <w:marTop w:val="0"/>
          <w:marBottom w:val="0"/>
          <w:divBdr>
            <w:top w:val="none" w:sz="0" w:space="0" w:color="auto"/>
            <w:left w:val="none" w:sz="0" w:space="0" w:color="auto"/>
            <w:bottom w:val="none" w:sz="0" w:space="0" w:color="auto"/>
            <w:right w:val="none" w:sz="0" w:space="0" w:color="auto"/>
          </w:divBdr>
        </w:div>
        <w:div w:id="734738687">
          <w:marLeft w:val="480"/>
          <w:marRight w:val="0"/>
          <w:marTop w:val="0"/>
          <w:marBottom w:val="0"/>
          <w:divBdr>
            <w:top w:val="none" w:sz="0" w:space="0" w:color="auto"/>
            <w:left w:val="none" w:sz="0" w:space="0" w:color="auto"/>
            <w:bottom w:val="none" w:sz="0" w:space="0" w:color="auto"/>
            <w:right w:val="none" w:sz="0" w:space="0" w:color="auto"/>
          </w:divBdr>
        </w:div>
        <w:div w:id="1048336347">
          <w:marLeft w:val="480"/>
          <w:marRight w:val="0"/>
          <w:marTop w:val="0"/>
          <w:marBottom w:val="0"/>
          <w:divBdr>
            <w:top w:val="none" w:sz="0" w:space="0" w:color="auto"/>
            <w:left w:val="none" w:sz="0" w:space="0" w:color="auto"/>
            <w:bottom w:val="none" w:sz="0" w:space="0" w:color="auto"/>
            <w:right w:val="none" w:sz="0" w:space="0" w:color="auto"/>
          </w:divBdr>
        </w:div>
      </w:divsChild>
    </w:div>
    <w:div w:id="642468828">
      <w:bodyDiv w:val="1"/>
      <w:marLeft w:val="0"/>
      <w:marRight w:val="0"/>
      <w:marTop w:val="0"/>
      <w:marBottom w:val="0"/>
      <w:divBdr>
        <w:top w:val="none" w:sz="0" w:space="0" w:color="auto"/>
        <w:left w:val="none" w:sz="0" w:space="0" w:color="auto"/>
        <w:bottom w:val="none" w:sz="0" w:space="0" w:color="auto"/>
        <w:right w:val="none" w:sz="0" w:space="0" w:color="auto"/>
      </w:divBdr>
    </w:div>
    <w:div w:id="653338732">
      <w:bodyDiv w:val="1"/>
      <w:marLeft w:val="0"/>
      <w:marRight w:val="0"/>
      <w:marTop w:val="0"/>
      <w:marBottom w:val="0"/>
      <w:divBdr>
        <w:top w:val="none" w:sz="0" w:space="0" w:color="auto"/>
        <w:left w:val="none" w:sz="0" w:space="0" w:color="auto"/>
        <w:bottom w:val="none" w:sz="0" w:space="0" w:color="auto"/>
        <w:right w:val="none" w:sz="0" w:space="0" w:color="auto"/>
      </w:divBdr>
    </w:div>
    <w:div w:id="667293710">
      <w:bodyDiv w:val="1"/>
      <w:marLeft w:val="0"/>
      <w:marRight w:val="0"/>
      <w:marTop w:val="0"/>
      <w:marBottom w:val="0"/>
      <w:divBdr>
        <w:top w:val="none" w:sz="0" w:space="0" w:color="auto"/>
        <w:left w:val="none" w:sz="0" w:space="0" w:color="auto"/>
        <w:bottom w:val="none" w:sz="0" w:space="0" w:color="auto"/>
        <w:right w:val="none" w:sz="0" w:space="0" w:color="auto"/>
      </w:divBdr>
      <w:divsChild>
        <w:div w:id="671492330">
          <w:marLeft w:val="640"/>
          <w:marRight w:val="0"/>
          <w:marTop w:val="0"/>
          <w:marBottom w:val="0"/>
          <w:divBdr>
            <w:top w:val="none" w:sz="0" w:space="0" w:color="auto"/>
            <w:left w:val="none" w:sz="0" w:space="0" w:color="auto"/>
            <w:bottom w:val="none" w:sz="0" w:space="0" w:color="auto"/>
            <w:right w:val="none" w:sz="0" w:space="0" w:color="auto"/>
          </w:divBdr>
        </w:div>
        <w:div w:id="866409104">
          <w:marLeft w:val="640"/>
          <w:marRight w:val="0"/>
          <w:marTop w:val="0"/>
          <w:marBottom w:val="0"/>
          <w:divBdr>
            <w:top w:val="none" w:sz="0" w:space="0" w:color="auto"/>
            <w:left w:val="none" w:sz="0" w:space="0" w:color="auto"/>
            <w:bottom w:val="none" w:sz="0" w:space="0" w:color="auto"/>
            <w:right w:val="none" w:sz="0" w:space="0" w:color="auto"/>
          </w:divBdr>
        </w:div>
        <w:div w:id="1553544245">
          <w:marLeft w:val="640"/>
          <w:marRight w:val="0"/>
          <w:marTop w:val="0"/>
          <w:marBottom w:val="0"/>
          <w:divBdr>
            <w:top w:val="none" w:sz="0" w:space="0" w:color="auto"/>
            <w:left w:val="none" w:sz="0" w:space="0" w:color="auto"/>
            <w:bottom w:val="none" w:sz="0" w:space="0" w:color="auto"/>
            <w:right w:val="none" w:sz="0" w:space="0" w:color="auto"/>
          </w:divBdr>
        </w:div>
        <w:div w:id="1563322130">
          <w:marLeft w:val="640"/>
          <w:marRight w:val="0"/>
          <w:marTop w:val="0"/>
          <w:marBottom w:val="0"/>
          <w:divBdr>
            <w:top w:val="none" w:sz="0" w:space="0" w:color="auto"/>
            <w:left w:val="none" w:sz="0" w:space="0" w:color="auto"/>
            <w:bottom w:val="none" w:sz="0" w:space="0" w:color="auto"/>
            <w:right w:val="none" w:sz="0" w:space="0" w:color="auto"/>
          </w:divBdr>
        </w:div>
        <w:div w:id="1657415190">
          <w:marLeft w:val="640"/>
          <w:marRight w:val="0"/>
          <w:marTop w:val="0"/>
          <w:marBottom w:val="0"/>
          <w:divBdr>
            <w:top w:val="none" w:sz="0" w:space="0" w:color="auto"/>
            <w:left w:val="none" w:sz="0" w:space="0" w:color="auto"/>
            <w:bottom w:val="none" w:sz="0" w:space="0" w:color="auto"/>
            <w:right w:val="none" w:sz="0" w:space="0" w:color="auto"/>
          </w:divBdr>
        </w:div>
        <w:div w:id="1880317795">
          <w:marLeft w:val="640"/>
          <w:marRight w:val="0"/>
          <w:marTop w:val="0"/>
          <w:marBottom w:val="0"/>
          <w:divBdr>
            <w:top w:val="none" w:sz="0" w:space="0" w:color="auto"/>
            <w:left w:val="none" w:sz="0" w:space="0" w:color="auto"/>
            <w:bottom w:val="none" w:sz="0" w:space="0" w:color="auto"/>
            <w:right w:val="none" w:sz="0" w:space="0" w:color="auto"/>
          </w:divBdr>
        </w:div>
        <w:div w:id="1880505911">
          <w:marLeft w:val="640"/>
          <w:marRight w:val="0"/>
          <w:marTop w:val="0"/>
          <w:marBottom w:val="0"/>
          <w:divBdr>
            <w:top w:val="none" w:sz="0" w:space="0" w:color="auto"/>
            <w:left w:val="none" w:sz="0" w:space="0" w:color="auto"/>
            <w:bottom w:val="none" w:sz="0" w:space="0" w:color="auto"/>
            <w:right w:val="none" w:sz="0" w:space="0" w:color="auto"/>
          </w:divBdr>
        </w:div>
      </w:divsChild>
    </w:div>
    <w:div w:id="679158467">
      <w:bodyDiv w:val="1"/>
      <w:marLeft w:val="0"/>
      <w:marRight w:val="0"/>
      <w:marTop w:val="0"/>
      <w:marBottom w:val="0"/>
      <w:divBdr>
        <w:top w:val="none" w:sz="0" w:space="0" w:color="auto"/>
        <w:left w:val="none" w:sz="0" w:space="0" w:color="auto"/>
        <w:bottom w:val="none" w:sz="0" w:space="0" w:color="auto"/>
        <w:right w:val="none" w:sz="0" w:space="0" w:color="auto"/>
      </w:divBdr>
    </w:div>
    <w:div w:id="684407747">
      <w:bodyDiv w:val="1"/>
      <w:marLeft w:val="0"/>
      <w:marRight w:val="0"/>
      <w:marTop w:val="0"/>
      <w:marBottom w:val="0"/>
      <w:divBdr>
        <w:top w:val="none" w:sz="0" w:space="0" w:color="auto"/>
        <w:left w:val="none" w:sz="0" w:space="0" w:color="auto"/>
        <w:bottom w:val="none" w:sz="0" w:space="0" w:color="auto"/>
        <w:right w:val="none" w:sz="0" w:space="0" w:color="auto"/>
      </w:divBdr>
      <w:divsChild>
        <w:div w:id="149637139">
          <w:marLeft w:val="640"/>
          <w:marRight w:val="0"/>
          <w:marTop w:val="0"/>
          <w:marBottom w:val="0"/>
          <w:divBdr>
            <w:top w:val="none" w:sz="0" w:space="0" w:color="auto"/>
            <w:left w:val="none" w:sz="0" w:space="0" w:color="auto"/>
            <w:bottom w:val="none" w:sz="0" w:space="0" w:color="auto"/>
            <w:right w:val="none" w:sz="0" w:space="0" w:color="auto"/>
          </w:divBdr>
        </w:div>
        <w:div w:id="386101693">
          <w:marLeft w:val="640"/>
          <w:marRight w:val="0"/>
          <w:marTop w:val="0"/>
          <w:marBottom w:val="0"/>
          <w:divBdr>
            <w:top w:val="none" w:sz="0" w:space="0" w:color="auto"/>
            <w:left w:val="none" w:sz="0" w:space="0" w:color="auto"/>
            <w:bottom w:val="none" w:sz="0" w:space="0" w:color="auto"/>
            <w:right w:val="none" w:sz="0" w:space="0" w:color="auto"/>
          </w:divBdr>
        </w:div>
        <w:div w:id="468860088">
          <w:marLeft w:val="640"/>
          <w:marRight w:val="0"/>
          <w:marTop w:val="0"/>
          <w:marBottom w:val="0"/>
          <w:divBdr>
            <w:top w:val="none" w:sz="0" w:space="0" w:color="auto"/>
            <w:left w:val="none" w:sz="0" w:space="0" w:color="auto"/>
            <w:bottom w:val="none" w:sz="0" w:space="0" w:color="auto"/>
            <w:right w:val="none" w:sz="0" w:space="0" w:color="auto"/>
          </w:divBdr>
        </w:div>
        <w:div w:id="632756213">
          <w:marLeft w:val="640"/>
          <w:marRight w:val="0"/>
          <w:marTop w:val="0"/>
          <w:marBottom w:val="0"/>
          <w:divBdr>
            <w:top w:val="none" w:sz="0" w:space="0" w:color="auto"/>
            <w:left w:val="none" w:sz="0" w:space="0" w:color="auto"/>
            <w:bottom w:val="none" w:sz="0" w:space="0" w:color="auto"/>
            <w:right w:val="none" w:sz="0" w:space="0" w:color="auto"/>
          </w:divBdr>
        </w:div>
        <w:div w:id="682976652">
          <w:marLeft w:val="640"/>
          <w:marRight w:val="0"/>
          <w:marTop w:val="0"/>
          <w:marBottom w:val="0"/>
          <w:divBdr>
            <w:top w:val="none" w:sz="0" w:space="0" w:color="auto"/>
            <w:left w:val="none" w:sz="0" w:space="0" w:color="auto"/>
            <w:bottom w:val="none" w:sz="0" w:space="0" w:color="auto"/>
            <w:right w:val="none" w:sz="0" w:space="0" w:color="auto"/>
          </w:divBdr>
        </w:div>
        <w:div w:id="1189299854">
          <w:marLeft w:val="640"/>
          <w:marRight w:val="0"/>
          <w:marTop w:val="0"/>
          <w:marBottom w:val="0"/>
          <w:divBdr>
            <w:top w:val="none" w:sz="0" w:space="0" w:color="auto"/>
            <w:left w:val="none" w:sz="0" w:space="0" w:color="auto"/>
            <w:bottom w:val="none" w:sz="0" w:space="0" w:color="auto"/>
            <w:right w:val="none" w:sz="0" w:space="0" w:color="auto"/>
          </w:divBdr>
        </w:div>
        <w:div w:id="1410152243">
          <w:marLeft w:val="640"/>
          <w:marRight w:val="0"/>
          <w:marTop w:val="0"/>
          <w:marBottom w:val="0"/>
          <w:divBdr>
            <w:top w:val="none" w:sz="0" w:space="0" w:color="auto"/>
            <w:left w:val="none" w:sz="0" w:space="0" w:color="auto"/>
            <w:bottom w:val="none" w:sz="0" w:space="0" w:color="auto"/>
            <w:right w:val="none" w:sz="0" w:space="0" w:color="auto"/>
          </w:divBdr>
        </w:div>
        <w:div w:id="1417049167">
          <w:marLeft w:val="640"/>
          <w:marRight w:val="0"/>
          <w:marTop w:val="0"/>
          <w:marBottom w:val="0"/>
          <w:divBdr>
            <w:top w:val="none" w:sz="0" w:space="0" w:color="auto"/>
            <w:left w:val="none" w:sz="0" w:space="0" w:color="auto"/>
            <w:bottom w:val="none" w:sz="0" w:space="0" w:color="auto"/>
            <w:right w:val="none" w:sz="0" w:space="0" w:color="auto"/>
          </w:divBdr>
        </w:div>
        <w:div w:id="1820489947">
          <w:marLeft w:val="640"/>
          <w:marRight w:val="0"/>
          <w:marTop w:val="0"/>
          <w:marBottom w:val="0"/>
          <w:divBdr>
            <w:top w:val="none" w:sz="0" w:space="0" w:color="auto"/>
            <w:left w:val="none" w:sz="0" w:space="0" w:color="auto"/>
            <w:bottom w:val="none" w:sz="0" w:space="0" w:color="auto"/>
            <w:right w:val="none" w:sz="0" w:space="0" w:color="auto"/>
          </w:divBdr>
        </w:div>
        <w:div w:id="2125994726">
          <w:marLeft w:val="640"/>
          <w:marRight w:val="0"/>
          <w:marTop w:val="0"/>
          <w:marBottom w:val="0"/>
          <w:divBdr>
            <w:top w:val="none" w:sz="0" w:space="0" w:color="auto"/>
            <w:left w:val="none" w:sz="0" w:space="0" w:color="auto"/>
            <w:bottom w:val="none" w:sz="0" w:space="0" w:color="auto"/>
            <w:right w:val="none" w:sz="0" w:space="0" w:color="auto"/>
          </w:divBdr>
        </w:div>
      </w:divsChild>
    </w:div>
    <w:div w:id="719397994">
      <w:bodyDiv w:val="1"/>
      <w:marLeft w:val="0"/>
      <w:marRight w:val="0"/>
      <w:marTop w:val="0"/>
      <w:marBottom w:val="0"/>
      <w:divBdr>
        <w:top w:val="none" w:sz="0" w:space="0" w:color="auto"/>
        <w:left w:val="none" w:sz="0" w:space="0" w:color="auto"/>
        <w:bottom w:val="none" w:sz="0" w:space="0" w:color="auto"/>
        <w:right w:val="none" w:sz="0" w:space="0" w:color="auto"/>
      </w:divBdr>
    </w:div>
    <w:div w:id="769591731">
      <w:bodyDiv w:val="1"/>
      <w:marLeft w:val="0"/>
      <w:marRight w:val="0"/>
      <w:marTop w:val="0"/>
      <w:marBottom w:val="0"/>
      <w:divBdr>
        <w:top w:val="none" w:sz="0" w:space="0" w:color="auto"/>
        <w:left w:val="none" w:sz="0" w:space="0" w:color="auto"/>
        <w:bottom w:val="none" w:sz="0" w:space="0" w:color="auto"/>
        <w:right w:val="none" w:sz="0" w:space="0" w:color="auto"/>
      </w:divBdr>
      <w:divsChild>
        <w:div w:id="178743466">
          <w:marLeft w:val="640"/>
          <w:marRight w:val="0"/>
          <w:marTop w:val="0"/>
          <w:marBottom w:val="0"/>
          <w:divBdr>
            <w:top w:val="none" w:sz="0" w:space="0" w:color="auto"/>
            <w:left w:val="none" w:sz="0" w:space="0" w:color="auto"/>
            <w:bottom w:val="none" w:sz="0" w:space="0" w:color="auto"/>
            <w:right w:val="none" w:sz="0" w:space="0" w:color="auto"/>
          </w:divBdr>
        </w:div>
        <w:div w:id="465657999">
          <w:marLeft w:val="640"/>
          <w:marRight w:val="0"/>
          <w:marTop w:val="0"/>
          <w:marBottom w:val="0"/>
          <w:divBdr>
            <w:top w:val="none" w:sz="0" w:space="0" w:color="auto"/>
            <w:left w:val="none" w:sz="0" w:space="0" w:color="auto"/>
            <w:bottom w:val="none" w:sz="0" w:space="0" w:color="auto"/>
            <w:right w:val="none" w:sz="0" w:space="0" w:color="auto"/>
          </w:divBdr>
        </w:div>
        <w:div w:id="653682857">
          <w:marLeft w:val="640"/>
          <w:marRight w:val="0"/>
          <w:marTop w:val="0"/>
          <w:marBottom w:val="0"/>
          <w:divBdr>
            <w:top w:val="none" w:sz="0" w:space="0" w:color="auto"/>
            <w:left w:val="none" w:sz="0" w:space="0" w:color="auto"/>
            <w:bottom w:val="none" w:sz="0" w:space="0" w:color="auto"/>
            <w:right w:val="none" w:sz="0" w:space="0" w:color="auto"/>
          </w:divBdr>
        </w:div>
        <w:div w:id="715160790">
          <w:marLeft w:val="640"/>
          <w:marRight w:val="0"/>
          <w:marTop w:val="0"/>
          <w:marBottom w:val="0"/>
          <w:divBdr>
            <w:top w:val="none" w:sz="0" w:space="0" w:color="auto"/>
            <w:left w:val="none" w:sz="0" w:space="0" w:color="auto"/>
            <w:bottom w:val="none" w:sz="0" w:space="0" w:color="auto"/>
            <w:right w:val="none" w:sz="0" w:space="0" w:color="auto"/>
          </w:divBdr>
        </w:div>
        <w:div w:id="767432983">
          <w:marLeft w:val="640"/>
          <w:marRight w:val="0"/>
          <w:marTop w:val="0"/>
          <w:marBottom w:val="0"/>
          <w:divBdr>
            <w:top w:val="none" w:sz="0" w:space="0" w:color="auto"/>
            <w:left w:val="none" w:sz="0" w:space="0" w:color="auto"/>
            <w:bottom w:val="none" w:sz="0" w:space="0" w:color="auto"/>
            <w:right w:val="none" w:sz="0" w:space="0" w:color="auto"/>
          </w:divBdr>
        </w:div>
        <w:div w:id="1033577320">
          <w:marLeft w:val="640"/>
          <w:marRight w:val="0"/>
          <w:marTop w:val="0"/>
          <w:marBottom w:val="0"/>
          <w:divBdr>
            <w:top w:val="none" w:sz="0" w:space="0" w:color="auto"/>
            <w:left w:val="none" w:sz="0" w:space="0" w:color="auto"/>
            <w:bottom w:val="none" w:sz="0" w:space="0" w:color="auto"/>
            <w:right w:val="none" w:sz="0" w:space="0" w:color="auto"/>
          </w:divBdr>
        </w:div>
        <w:div w:id="1216307621">
          <w:marLeft w:val="640"/>
          <w:marRight w:val="0"/>
          <w:marTop w:val="0"/>
          <w:marBottom w:val="0"/>
          <w:divBdr>
            <w:top w:val="none" w:sz="0" w:space="0" w:color="auto"/>
            <w:left w:val="none" w:sz="0" w:space="0" w:color="auto"/>
            <w:bottom w:val="none" w:sz="0" w:space="0" w:color="auto"/>
            <w:right w:val="none" w:sz="0" w:space="0" w:color="auto"/>
          </w:divBdr>
        </w:div>
        <w:div w:id="1466317088">
          <w:marLeft w:val="640"/>
          <w:marRight w:val="0"/>
          <w:marTop w:val="0"/>
          <w:marBottom w:val="0"/>
          <w:divBdr>
            <w:top w:val="none" w:sz="0" w:space="0" w:color="auto"/>
            <w:left w:val="none" w:sz="0" w:space="0" w:color="auto"/>
            <w:bottom w:val="none" w:sz="0" w:space="0" w:color="auto"/>
            <w:right w:val="none" w:sz="0" w:space="0" w:color="auto"/>
          </w:divBdr>
        </w:div>
        <w:div w:id="1613587250">
          <w:marLeft w:val="640"/>
          <w:marRight w:val="0"/>
          <w:marTop w:val="0"/>
          <w:marBottom w:val="0"/>
          <w:divBdr>
            <w:top w:val="none" w:sz="0" w:space="0" w:color="auto"/>
            <w:left w:val="none" w:sz="0" w:space="0" w:color="auto"/>
            <w:bottom w:val="none" w:sz="0" w:space="0" w:color="auto"/>
            <w:right w:val="none" w:sz="0" w:space="0" w:color="auto"/>
          </w:divBdr>
        </w:div>
        <w:div w:id="1970814854">
          <w:marLeft w:val="640"/>
          <w:marRight w:val="0"/>
          <w:marTop w:val="0"/>
          <w:marBottom w:val="0"/>
          <w:divBdr>
            <w:top w:val="none" w:sz="0" w:space="0" w:color="auto"/>
            <w:left w:val="none" w:sz="0" w:space="0" w:color="auto"/>
            <w:bottom w:val="none" w:sz="0" w:space="0" w:color="auto"/>
            <w:right w:val="none" w:sz="0" w:space="0" w:color="auto"/>
          </w:divBdr>
        </w:div>
        <w:div w:id="1984263971">
          <w:marLeft w:val="640"/>
          <w:marRight w:val="0"/>
          <w:marTop w:val="0"/>
          <w:marBottom w:val="0"/>
          <w:divBdr>
            <w:top w:val="none" w:sz="0" w:space="0" w:color="auto"/>
            <w:left w:val="none" w:sz="0" w:space="0" w:color="auto"/>
            <w:bottom w:val="none" w:sz="0" w:space="0" w:color="auto"/>
            <w:right w:val="none" w:sz="0" w:space="0" w:color="auto"/>
          </w:divBdr>
        </w:div>
      </w:divsChild>
    </w:div>
    <w:div w:id="788934968">
      <w:bodyDiv w:val="1"/>
      <w:marLeft w:val="0"/>
      <w:marRight w:val="0"/>
      <w:marTop w:val="0"/>
      <w:marBottom w:val="0"/>
      <w:divBdr>
        <w:top w:val="none" w:sz="0" w:space="0" w:color="auto"/>
        <w:left w:val="none" w:sz="0" w:space="0" w:color="auto"/>
        <w:bottom w:val="none" w:sz="0" w:space="0" w:color="auto"/>
        <w:right w:val="none" w:sz="0" w:space="0" w:color="auto"/>
      </w:divBdr>
    </w:div>
    <w:div w:id="801655759">
      <w:bodyDiv w:val="1"/>
      <w:marLeft w:val="0"/>
      <w:marRight w:val="0"/>
      <w:marTop w:val="0"/>
      <w:marBottom w:val="0"/>
      <w:divBdr>
        <w:top w:val="none" w:sz="0" w:space="0" w:color="auto"/>
        <w:left w:val="none" w:sz="0" w:space="0" w:color="auto"/>
        <w:bottom w:val="none" w:sz="0" w:space="0" w:color="auto"/>
        <w:right w:val="none" w:sz="0" w:space="0" w:color="auto"/>
      </w:divBdr>
    </w:div>
    <w:div w:id="801659592">
      <w:bodyDiv w:val="1"/>
      <w:marLeft w:val="0"/>
      <w:marRight w:val="0"/>
      <w:marTop w:val="0"/>
      <w:marBottom w:val="0"/>
      <w:divBdr>
        <w:top w:val="none" w:sz="0" w:space="0" w:color="auto"/>
        <w:left w:val="none" w:sz="0" w:space="0" w:color="auto"/>
        <w:bottom w:val="none" w:sz="0" w:space="0" w:color="auto"/>
        <w:right w:val="none" w:sz="0" w:space="0" w:color="auto"/>
      </w:divBdr>
    </w:div>
    <w:div w:id="805244303">
      <w:bodyDiv w:val="1"/>
      <w:marLeft w:val="0"/>
      <w:marRight w:val="0"/>
      <w:marTop w:val="0"/>
      <w:marBottom w:val="0"/>
      <w:divBdr>
        <w:top w:val="none" w:sz="0" w:space="0" w:color="auto"/>
        <w:left w:val="none" w:sz="0" w:space="0" w:color="auto"/>
        <w:bottom w:val="none" w:sz="0" w:space="0" w:color="auto"/>
        <w:right w:val="none" w:sz="0" w:space="0" w:color="auto"/>
      </w:divBdr>
    </w:div>
    <w:div w:id="847019598">
      <w:bodyDiv w:val="1"/>
      <w:marLeft w:val="0"/>
      <w:marRight w:val="0"/>
      <w:marTop w:val="0"/>
      <w:marBottom w:val="0"/>
      <w:divBdr>
        <w:top w:val="none" w:sz="0" w:space="0" w:color="auto"/>
        <w:left w:val="none" w:sz="0" w:space="0" w:color="auto"/>
        <w:bottom w:val="none" w:sz="0" w:space="0" w:color="auto"/>
        <w:right w:val="none" w:sz="0" w:space="0" w:color="auto"/>
      </w:divBdr>
    </w:div>
    <w:div w:id="852838060">
      <w:bodyDiv w:val="1"/>
      <w:marLeft w:val="0"/>
      <w:marRight w:val="0"/>
      <w:marTop w:val="0"/>
      <w:marBottom w:val="0"/>
      <w:divBdr>
        <w:top w:val="none" w:sz="0" w:space="0" w:color="auto"/>
        <w:left w:val="none" w:sz="0" w:space="0" w:color="auto"/>
        <w:bottom w:val="none" w:sz="0" w:space="0" w:color="auto"/>
        <w:right w:val="none" w:sz="0" w:space="0" w:color="auto"/>
      </w:divBdr>
    </w:div>
    <w:div w:id="951983831">
      <w:bodyDiv w:val="1"/>
      <w:marLeft w:val="0"/>
      <w:marRight w:val="0"/>
      <w:marTop w:val="0"/>
      <w:marBottom w:val="0"/>
      <w:divBdr>
        <w:top w:val="none" w:sz="0" w:space="0" w:color="auto"/>
        <w:left w:val="none" w:sz="0" w:space="0" w:color="auto"/>
        <w:bottom w:val="none" w:sz="0" w:space="0" w:color="auto"/>
        <w:right w:val="none" w:sz="0" w:space="0" w:color="auto"/>
      </w:divBdr>
      <w:divsChild>
        <w:div w:id="66734732">
          <w:marLeft w:val="640"/>
          <w:marRight w:val="0"/>
          <w:marTop w:val="0"/>
          <w:marBottom w:val="0"/>
          <w:divBdr>
            <w:top w:val="none" w:sz="0" w:space="0" w:color="auto"/>
            <w:left w:val="none" w:sz="0" w:space="0" w:color="auto"/>
            <w:bottom w:val="none" w:sz="0" w:space="0" w:color="auto"/>
            <w:right w:val="none" w:sz="0" w:space="0" w:color="auto"/>
          </w:divBdr>
        </w:div>
        <w:div w:id="191772337">
          <w:marLeft w:val="640"/>
          <w:marRight w:val="0"/>
          <w:marTop w:val="0"/>
          <w:marBottom w:val="0"/>
          <w:divBdr>
            <w:top w:val="none" w:sz="0" w:space="0" w:color="auto"/>
            <w:left w:val="none" w:sz="0" w:space="0" w:color="auto"/>
            <w:bottom w:val="none" w:sz="0" w:space="0" w:color="auto"/>
            <w:right w:val="none" w:sz="0" w:space="0" w:color="auto"/>
          </w:divBdr>
        </w:div>
        <w:div w:id="264002284">
          <w:marLeft w:val="640"/>
          <w:marRight w:val="0"/>
          <w:marTop w:val="0"/>
          <w:marBottom w:val="0"/>
          <w:divBdr>
            <w:top w:val="none" w:sz="0" w:space="0" w:color="auto"/>
            <w:left w:val="none" w:sz="0" w:space="0" w:color="auto"/>
            <w:bottom w:val="none" w:sz="0" w:space="0" w:color="auto"/>
            <w:right w:val="none" w:sz="0" w:space="0" w:color="auto"/>
          </w:divBdr>
        </w:div>
        <w:div w:id="842742846">
          <w:marLeft w:val="640"/>
          <w:marRight w:val="0"/>
          <w:marTop w:val="0"/>
          <w:marBottom w:val="0"/>
          <w:divBdr>
            <w:top w:val="none" w:sz="0" w:space="0" w:color="auto"/>
            <w:left w:val="none" w:sz="0" w:space="0" w:color="auto"/>
            <w:bottom w:val="none" w:sz="0" w:space="0" w:color="auto"/>
            <w:right w:val="none" w:sz="0" w:space="0" w:color="auto"/>
          </w:divBdr>
        </w:div>
        <w:div w:id="916212828">
          <w:marLeft w:val="640"/>
          <w:marRight w:val="0"/>
          <w:marTop w:val="0"/>
          <w:marBottom w:val="0"/>
          <w:divBdr>
            <w:top w:val="none" w:sz="0" w:space="0" w:color="auto"/>
            <w:left w:val="none" w:sz="0" w:space="0" w:color="auto"/>
            <w:bottom w:val="none" w:sz="0" w:space="0" w:color="auto"/>
            <w:right w:val="none" w:sz="0" w:space="0" w:color="auto"/>
          </w:divBdr>
        </w:div>
        <w:div w:id="1054621957">
          <w:marLeft w:val="640"/>
          <w:marRight w:val="0"/>
          <w:marTop w:val="0"/>
          <w:marBottom w:val="0"/>
          <w:divBdr>
            <w:top w:val="none" w:sz="0" w:space="0" w:color="auto"/>
            <w:left w:val="none" w:sz="0" w:space="0" w:color="auto"/>
            <w:bottom w:val="none" w:sz="0" w:space="0" w:color="auto"/>
            <w:right w:val="none" w:sz="0" w:space="0" w:color="auto"/>
          </w:divBdr>
        </w:div>
        <w:div w:id="1157380384">
          <w:marLeft w:val="640"/>
          <w:marRight w:val="0"/>
          <w:marTop w:val="0"/>
          <w:marBottom w:val="0"/>
          <w:divBdr>
            <w:top w:val="none" w:sz="0" w:space="0" w:color="auto"/>
            <w:left w:val="none" w:sz="0" w:space="0" w:color="auto"/>
            <w:bottom w:val="none" w:sz="0" w:space="0" w:color="auto"/>
            <w:right w:val="none" w:sz="0" w:space="0" w:color="auto"/>
          </w:divBdr>
        </w:div>
        <w:div w:id="1180007054">
          <w:marLeft w:val="640"/>
          <w:marRight w:val="0"/>
          <w:marTop w:val="0"/>
          <w:marBottom w:val="0"/>
          <w:divBdr>
            <w:top w:val="none" w:sz="0" w:space="0" w:color="auto"/>
            <w:left w:val="none" w:sz="0" w:space="0" w:color="auto"/>
            <w:bottom w:val="none" w:sz="0" w:space="0" w:color="auto"/>
            <w:right w:val="none" w:sz="0" w:space="0" w:color="auto"/>
          </w:divBdr>
        </w:div>
        <w:div w:id="1526824810">
          <w:marLeft w:val="640"/>
          <w:marRight w:val="0"/>
          <w:marTop w:val="0"/>
          <w:marBottom w:val="0"/>
          <w:divBdr>
            <w:top w:val="none" w:sz="0" w:space="0" w:color="auto"/>
            <w:left w:val="none" w:sz="0" w:space="0" w:color="auto"/>
            <w:bottom w:val="none" w:sz="0" w:space="0" w:color="auto"/>
            <w:right w:val="none" w:sz="0" w:space="0" w:color="auto"/>
          </w:divBdr>
        </w:div>
        <w:div w:id="1845435507">
          <w:marLeft w:val="640"/>
          <w:marRight w:val="0"/>
          <w:marTop w:val="0"/>
          <w:marBottom w:val="0"/>
          <w:divBdr>
            <w:top w:val="none" w:sz="0" w:space="0" w:color="auto"/>
            <w:left w:val="none" w:sz="0" w:space="0" w:color="auto"/>
            <w:bottom w:val="none" w:sz="0" w:space="0" w:color="auto"/>
            <w:right w:val="none" w:sz="0" w:space="0" w:color="auto"/>
          </w:divBdr>
        </w:div>
        <w:div w:id="1863087569">
          <w:marLeft w:val="640"/>
          <w:marRight w:val="0"/>
          <w:marTop w:val="0"/>
          <w:marBottom w:val="0"/>
          <w:divBdr>
            <w:top w:val="none" w:sz="0" w:space="0" w:color="auto"/>
            <w:left w:val="none" w:sz="0" w:space="0" w:color="auto"/>
            <w:bottom w:val="none" w:sz="0" w:space="0" w:color="auto"/>
            <w:right w:val="none" w:sz="0" w:space="0" w:color="auto"/>
          </w:divBdr>
        </w:div>
        <w:div w:id="1984970306">
          <w:marLeft w:val="640"/>
          <w:marRight w:val="0"/>
          <w:marTop w:val="0"/>
          <w:marBottom w:val="0"/>
          <w:divBdr>
            <w:top w:val="none" w:sz="0" w:space="0" w:color="auto"/>
            <w:left w:val="none" w:sz="0" w:space="0" w:color="auto"/>
            <w:bottom w:val="none" w:sz="0" w:space="0" w:color="auto"/>
            <w:right w:val="none" w:sz="0" w:space="0" w:color="auto"/>
          </w:divBdr>
        </w:div>
        <w:div w:id="2014911069">
          <w:marLeft w:val="640"/>
          <w:marRight w:val="0"/>
          <w:marTop w:val="0"/>
          <w:marBottom w:val="0"/>
          <w:divBdr>
            <w:top w:val="none" w:sz="0" w:space="0" w:color="auto"/>
            <w:left w:val="none" w:sz="0" w:space="0" w:color="auto"/>
            <w:bottom w:val="none" w:sz="0" w:space="0" w:color="auto"/>
            <w:right w:val="none" w:sz="0" w:space="0" w:color="auto"/>
          </w:divBdr>
        </w:div>
        <w:div w:id="2015454754">
          <w:marLeft w:val="640"/>
          <w:marRight w:val="0"/>
          <w:marTop w:val="0"/>
          <w:marBottom w:val="0"/>
          <w:divBdr>
            <w:top w:val="none" w:sz="0" w:space="0" w:color="auto"/>
            <w:left w:val="none" w:sz="0" w:space="0" w:color="auto"/>
            <w:bottom w:val="none" w:sz="0" w:space="0" w:color="auto"/>
            <w:right w:val="none" w:sz="0" w:space="0" w:color="auto"/>
          </w:divBdr>
        </w:div>
        <w:div w:id="2089843322">
          <w:marLeft w:val="640"/>
          <w:marRight w:val="0"/>
          <w:marTop w:val="0"/>
          <w:marBottom w:val="0"/>
          <w:divBdr>
            <w:top w:val="none" w:sz="0" w:space="0" w:color="auto"/>
            <w:left w:val="none" w:sz="0" w:space="0" w:color="auto"/>
            <w:bottom w:val="none" w:sz="0" w:space="0" w:color="auto"/>
            <w:right w:val="none" w:sz="0" w:space="0" w:color="auto"/>
          </w:divBdr>
        </w:div>
      </w:divsChild>
    </w:div>
    <w:div w:id="1005860787">
      <w:bodyDiv w:val="1"/>
      <w:marLeft w:val="0"/>
      <w:marRight w:val="0"/>
      <w:marTop w:val="0"/>
      <w:marBottom w:val="0"/>
      <w:divBdr>
        <w:top w:val="none" w:sz="0" w:space="0" w:color="auto"/>
        <w:left w:val="none" w:sz="0" w:space="0" w:color="auto"/>
        <w:bottom w:val="none" w:sz="0" w:space="0" w:color="auto"/>
        <w:right w:val="none" w:sz="0" w:space="0" w:color="auto"/>
      </w:divBdr>
    </w:div>
    <w:div w:id="1033992671">
      <w:bodyDiv w:val="1"/>
      <w:marLeft w:val="0"/>
      <w:marRight w:val="0"/>
      <w:marTop w:val="0"/>
      <w:marBottom w:val="0"/>
      <w:divBdr>
        <w:top w:val="none" w:sz="0" w:space="0" w:color="auto"/>
        <w:left w:val="none" w:sz="0" w:space="0" w:color="auto"/>
        <w:bottom w:val="none" w:sz="0" w:space="0" w:color="auto"/>
        <w:right w:val="none" w:sz="0" w:space="0" w:color="auto"/>
      </w:divBdr>
    </w:div>
    <w:div w:id="1090468092">
      <w:bodyDiv w:val="1"/>
      <w:marLeft w:val="0"/>
      <w:marRight w:val="0"/>
      <w:marTop w:val="0"/>
      <w:marBottom w:val="0"/>
      <w:divBdr>
        <w:top w:val="none" w:sz="0" w:space="0" w:color="auto"/>
        <w:left w:val="none" w:sz="0" w:space="0" w:color="auto"/>
        <w:bottom w:val="none" w:sz="0" w:space="0" w:color="auto"/>
        <w:right w:val="none" w:sz="0" w:space="0" w:color="auto"/>
      </w:divBdr>
      <w:divsChild>
        <w:div w:id="880829348">
          <w:marLeft w:val="640"/>
          <w:marRight w:val="0"/>
          <w:marTop w:val="0"/>
          <w:marBottom w:val="0"/>
          <w:divBdr>
            <w:top w:val="none" w:sz="0" w:space="0" w:color="auto"/>
            <w:left w:val="none" w:sz="0" w:space="0" w:color="auto"/>
            <w:bottom w:val="none" w:sz="0" w:space="0" w:color="auto"/>
            <w:right w:val="none" w:sz="0" w:space="0" w:color="auto"/>
          </w:divBdr>
        </w:div>
        <w:div w:id="1074663350">
          <w:marLeft w:val="640"/>
          <w:marRight w:val="0"/>
          <w:marTop w:val="0"/>
          <w:marBottom w:val="0"/>
          <w:divBdr>
            <w:top w:val="none" w:sz="0" w:space="0" w:color="auto"/>
            <w:left w:val="none" w:sz="0" w:space="0" w:color="auto"/>
            <w:bottom w:val="none" w:sz="0" w:space="0" w:color="auto"/>
            <w:right w:val="none" w:sz="0" w:space="0" w:color="auto"/>
          </w:divBdr>
        </w:div>
        <w:div w:id="1390375281">
          <w:marLeft w:val="640"/>
          <w:marRight w:val="0"/>
          <w:marTop w:val="0"/>
          <w:marBottom w:val="0"/>
          <w:divBdr>
            <w:top w:val="none" w:sz="0" w:space="0" w:color="auto"/>
            <w:left w:val="none" w:sz="0" w:space="0" w:color="auto"/>
            <w:bottom w:val="none" w:sz="0" w:space="0" w:color="auto"/>
            <w:right w:val="none" w:sz="0" w:space="0" w:color="auto"/>
          </w:divBdr>
        </w:div>
      </w:divsChild>
    </w:div>
    <w:div w:id="1095631692">
      <w:bodyDiv w:val="1"/>
      <w:marLeft w:val="0"/>
      <w:marRight w:val="0"/>
      <w:marTop w:val="0"/>
      <w:marBottom w:val="0"/>
      <w:divBdr>
        <w:top w:val="none" w:sz="0" w:space="0" w:color="auto"/>
        <w:left w:val="none" w:sz="0" w:space="0" w:color="auto"/>
        <w:bottom w:val="none" w:sz="0" w:space="0" w:color="auto"/>
        <w:right w:val="none" w:sz="0" w:space="0" w:color="auto"/>
      </w:divBdr>
      <w:divsChild>
        <w:div w:id="997804366">
          <w:marLeft w:val="0"/>
          <w:marRight w:val="0"/>
          <w:marTop w:val="0"/>
          <w:marBottom w:val="120"/>
          <w:divBdr>
            <w:top w:val="none" w:sz="0" w:space="0" w:color="auto"/>
            <w:left w:val="none" w:sz="0" w:space="0" w:color="auto"/>
            <w:bottom w:val="none" w:sz="0" w:space="0" w:color="auto"/>
            <w:right w:val="none" w:sz="0" w:space="0" w:color="auto"/>
          </w:divBdr>
          <w:divsChild>
            <w:div w:id="557980095">
              <w:marLeft w:val="0"/>
              <w:marRight w:val="0"/>
              <w:marTop w:val="0"/>
              <w:marBottom w:val="0"/>
              <w:divBdr>
                <w:top w:val="none" w:sz="0" w:space="0" w:color="auto"/>
                <w:left w:val="none" w:sz="0" w:space="0" w:color="auto"/>
                <w:bottom w:val="none" w:sz="0" w:space="0" w:color="auto"/>
                <w:right w:val="none" w:sz="0" w:space="0" w:color="auto"/>
              </w:divBdr>
              <w:divsChild>
                <w:div w:id="890843117">
                  <w:marLeft w:val="0"/>
                  <w:marRight w:val="0"/>
                  <w:marTop w:val="0"/>
                  <w:marBottom w:val="0"/>
                  <w:divBdr>
                    <w:top w:val="none" w:sz="0" w:space="0" w:color="auto"/>
                    <w:left w:val="none" w:sz="0" w:space="0" w:color="auto"/>
                    <w:bottom w:val="none" w:sz="0" w:space="0" w:color="auto"/>
                    <w:right w:val="none" w:sz="0" w:space="0" w:color="auto"/>
                  </w:divBdr>
                  <w:divsChild>
                    <w:div w:id="16397252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54683966">
      <w:bodyDiv w:val="1"/>
      <w:marLeft w:val="0"/>
      <w:marRight w:val="0"/>
      <w:marTop w:val="0"/>
      <w:marBottom w:val="0"/>
      <w:divBdr>
        <w:top w:val="none" w:sz="0" w:space="0" w:color="auto"/>
        <w:left w:val="none" w:sz="0" w:space="0" w:color="auto"/>
        <w:bottom w:val="none" w:sz="0" w:space="0" w:color="auto"/>
        <w:right w:val="none" w:sz="0" w:space="0" w:color="auto"/>
      </w:divBdr>
      <w:divsChild>
        <w:div w:id="155725989">
          <w:marLeft w:val="640"/>
          <w:marRight w:val="0"/>
          <w:marTop w:val="0"/>
          <w:marBottom w:val="0"/>
          <w:divBdr>
            <w:top w:val="none" w:sz="0" w:space="0" w:color="auto"/>
            <w:left w:val="none" w:sz="0" w:space="0" w:color="auto"/>
            <w:bottom w:val="none" w:sz="0" w:space="0" w:color="auto"/>
            <w:right w:val="none" w:sz="0" w:space="0" w:color="auto"/>
          </w:divBdr>
        </w:div>
        <w:div w:id="316765182">
          <w:marLeft w:val="640"/>
          <w:marRight w:val="0"/>
          <w:marTop w:val="0"/>
          <w:marBottom w:val="0"/>
          <w:divBdr>
            <w:top w:val="none" w:sz="0" w:space="0" w:color="auto"/>
            <w:left w:val="none" w:sz="0" w:space="0" w:color="auto"/>
            <w:bottom w:val="none" w:sz="0" w:space="0" w:color="auto"/>
            <w:right w:val="none" w:sz="0" w:space="0" w:color="auto"/>
          </w:divBdr>
        </w:div>
        <w:div w:id="516188743">
          <w:marLeft w:val="640"/>
          <w:marRight w:val="0"/>
          <w:marTop w:val="0"/>
          <w:marBottom w:val="0"/>
          <w:divBdr>
            <w:top w:val="none" w:sz="0" w:space="0" w:color="auto"/>
            <w:left w:val="none" w:sz="0" w:space="0" w:color="auto"/>
            <w:bottom w:val="none" w:sz="0" w:space="0" w:color="auto"/>
            <w:right w:val="none" w:sz="0" w:space="0" w:color="auto"/>
          </w:divBdr>
        </w:div>
        <w:div w:id="1035959808">
          <w:marLeft w:val="640"/>
          <w:marRight w:val="0"/>
          <w:marTop w:val="0"/>
          <w:marBottom w:val="0"/>
          <w:divBdr>
            <w:top w:val="none" w:sz="0" w:space="0" w:color="auto"/>
            <w:left w:val="none" w:sz="0" w:space="0" w:color="auto"/>
            <w:bottom w:val="none" w:sz="0" w:space="0" w:color="auto"/>
            <w:right w:val="none" w:sz="0" w:space="0" w:color="auto"/>
          </w:divBdr>
        </w:div>
        <w:div w:id="1121000328">
          <w:marLeft w:val="640"/>
          <w:marRight w:val="0"/>
          <w:marTop w:val="0"/>
          <w:marBottom w:val="0"/>
          <w:divBdr>
            <w:top w:val="none" w:sz="0" w:space="0" w:color="auto"/>
            <w:left w:val="none" w:sz="0" w:space="0" w:color="auto"/>
            <w:bottom w:val="none" w:sz="0" w:space="0" w:color="auto"/>
            <w:right w:val="none" w:sz="0" w:space="0" w:color="auto"/>
          </w:divBdr>
        </w:div>
        <w:div w:id="1263152516">
          <w:marLeft w:val="640"/>
          <w:marRight w:val="0"/>
          <w:marTop w:val="0"/>
          <w:marBottom w:val="0"/>
          <w:divBdr>
            <w:top w:val="none" w:sz="0" w:space="0" w:color="auto"/>
            <w:left w:val="none" w:sz="0" w:space="0" w:color="auto"/>
            <w:bottom w:val="none" w:sz="0" w:space="0" w:color="auto"/>
            <w:right w:val="none" w:sz="0" w:space="0" w:color="auto"/>
          </w:divBdr>
        </w:div>
        <w:div w:id="1295453769">
          <w:marLeft w:val="640"/>
          <w:marRight w:val="0"/>
          <w:marTop w:val="0"/>
          <w:marBottom w:val="0"/>
          <w:divBdr>
            <w:top w:val="none" w:sz="0" w:space="0" w:color="auto"/>
            <w:left w:val="none" w:sz="0" w:space="0" w:color="auto"/>
            <w:bottom w:val="none" w:sz="0" w:space="0" w:color="auto"/>
            <w:right w:val="none" w:sz="0" w:space="0" w:color="auto"/>
          </w:divBdr>
        </w:div>
        <w:div w:id="1333992869">
          <w:marLeft w:val="640"/>
          <w:marRight w:val="0"/>
          <w:marTop w:val="0"/>
          <w:marBottom w:val="0"/>
          <w:divBdr>
            <w:top w:val="none" w:sz="0" w:space="0" w:color="auto"/>
            <w:left w:val="none" w:sz="0" w:space="0" w:color="auto"/>
            <w:bottom w:val="none" w:sz="0" w:space="0" w:color="auto"/>
            <w:right w:val="none" w:sz="0" w:space="0" w:color="auto"/>
          </w:divBdr>
        </w:div>
        <w:div w:id="1527452016">
          <w:marLeft w:val="640"/>
          <w:marRight w:val="0"/>
          <w:marTop w:val="0"/>
          <w:marBottom w:val="0"/>
          <w:divBdr>
            <w:top w:val="none" w:sz="0" w:space="0" w:color="auto"/>
            <w:left w:val="none" w:sz="0" w:space="0" w:color="auto"/>
            <w:bottom w:val="none" w:sz="0" w:space="0" w:color="auto"/>
            <w:right w:val="none" w:sz="0" w:space="0" w:color="auto"/>
          </w:divBdr>
        </w:div>
        <w:div w:id="1532768168">
          <w:marLeft w:val="640"/>
          <w:marRight w:val="0"/>
          <w:marTop w:val="0"/>
          <w:marBottom w:val="0"/>
          <w:divBdr>
            <w:top w:val="none" w:sz="0" w:space="0" w:color="auto"/>
            <w:left w:val="none" w:sz="0" w:space="0" w:color="auto"/>
            <w:bottom w:val="none" w:sz="0" w:space="0" w:color="auto"/>
            <w:right w:val="none" w:sz="0" w:space="0" w:color="auto"/>
          </w:divBdr>
        </w:div>
        <w:div w:id="1945073104">
          <w:marLeft w:val="640"/>
          <w:marRight w:val="0"/>
          <w:marTop w:val="0"/>
          <w:marBottom w:val="0"/>
          <w:divBdr>
            <w:top w:val="none" w:sz="0" w:space="0" w:color="auto"/>
            <w:left w:val="none" w:sz="0" w:space="0" w:color="auto"/>
            <w:bottom w:val="none" w:sz="0" w:space="0" w:color="auto"/>
            <w:right w:val="none" w:sz="0" w:space="0" w:color="auto"/>
          </w:divBdr>
        </w:div>
      </w:divsChild>
    </w:div>
    <w:div w:id="1204902063">
      <w:bodyDiv w:val="1"/>
      <w:marLeft w:val="0"/>
      <w:marRight w:val="0"/>
      <w:marTop w:val="0"/>
      <w:marBottom w:val="0"/>
      <w:divBdr>
        <w:top w:val="none" w:sz="0" w:space="0" w:color="auto"/>
        <w:left w:val="none" w:sz="0" w:space="0" w:color="auto"/>
        <w:bottom w:val="none" w:sz="0" w:space="0" w:color="auto"/>
        <w:right w:val="none" w:sz="0" w:space="0" w:color="auto"/>
      </w:divBdr>
      <w:divsChild>
        <w:div w:id="38091835">
          <w:marLeft w:val="640"/>
          <w:marRight w:val="0"/>
          <w:marTop w:val="0"/>
          <w:marBottom w:val="0"/>
          <w:divBdr>
            <w:top w:val="none" w:sz="0" w:space="0" w:color="auto"/>
            <w:left w:val="none" w:sz="0" w:space="0" w:color="auto"/>
            <w:bottom w:val="none" w:sz="0" w:space="0" w:color="auto"/>
            <w:right w:val="none" w:sz="0" w:space="0" w:color="auto"/>
          </w:divBdr>
        </w:div>
        <w:div w:id="508906442">
          <w:marLeft w:val="640"/>
          <w:marRight w:val="0"/>
          <w:marTop w:val="0"/>
          <w:marBottom w:val="0"/>
          <w:divBdr>
            <w:top w:val="none" w:sz="0" w:space="0" w:color="auto"/>
            <w:left w:val="none" w:sz="0" w:space="0" w:color="auto"/>
            <w:bottom w:val="none" w:sz="0" w:space="0" w:color="auto"/>
            <w:right w:val="none" w:sz="0" w:space="0" w:color="auto"/>
          </w:divBdr>
        </w:div>
        <w:div w:id="612595976">
          <w:marLeft w:val="640"/>
          <w:marRight w:val="0"/>
          <w:marTop w:val="0"/>
          <w:marBottom w:val="0"/>
          <w:divBdr>
            <w:top w:val="none" w:sz="0" w:space="0" w:color="auto"/>
            <w:left w:val="none" w:sz="0" w:space="0" w:color="auto"/>
            <w:bottom w:val="none" w:sz="0" w:space="0" w:color="auto"/>
            <w:right w:val="none" w:sz="0" w:space="0" w:color="auto"/>
          </w:divBdr>
        </w:div>
        <w:div w:id="1111783690">
          <w:marLeft w:val="640"/>
          <w:marRight w:val="0"/>
          <w:marTop w:val="0"/>
          <w:marBottom w:val="0"/>
          <w:divBdr>
            <w:top w:val="none" w:sz="0" w:space="0" w:color="auto"/>
            <w:left w:val="none" w:sz="0" w:space="0" w:color="auto"/>
            <w:bottom w:val="none" w:sz="0" w:space="0" w:color="auto"/>
            <w:right w:val="none" w:sz="0" w:space="0" w:color="auto"/>
          </w:divBdr>
        </w:div>
      </w:divsChild>
    </w:div>
    <w:div w:id="1233926098">
      <w:bodyDiv w:val="1"/>
      <w:marLeft w:val="0"/>
      <w:marRight w:val="0"/>
      <w:marTop w:val="0"/>
      <w:marBottom w:val="0"/>
      <w:divBdr>
        <w:top w:val="none" w:sz="0" w:space="0" w:color="auto"/>
        <w:left w:val="none" w:sz="0" w:space="0" w:color="auto"/>
        <w:bottom w:val="none" w:sz="0" w:space="0" w:color="auto"/>
        <w:right w:val="none" w:sz="0" w:space="0" w:color="auto"/>
      </w:divBdr>
      <w:divsChild>
        <w:div w:id="100729001">
          <w:marLeft w:val="640"/>
          <w:marRight w:val="0"/>
          <w:marTop w:val="0"/>
          <w:marBottom w:val="0"/>
          <w:divBdr>
            <w:top w:val="none" w:sz="0" w:space="0" w:color="auto"/>
            <w:left w:val="none" w:sz="0" w:space="0" w:color="auto"/>
            <w:bottom w:val="none" w:sz="0" w:space="0" w:color="auto"/>
            <w:right w:val="none" w:sz="0" w:space="0" w:color="auto"/>
          </w:divBdr>
        </w:div>
        <w:div w:id="122382068">
          <w:marLeft w:val="640"/>
          <w:marRight w:val="0"/>
          <w:marTop w:val="0"/>
          <w:marBottom w:val="0"/>
          <w:divBdr>
            <w:top w:val="none" w:sz="0" w:space="0" w:color="auto"/>
            <w:left w:val="none" w:sz="0" w:space="0" w:color="auto"/>
            <w:bottom w:val="none" w:sz="0" w:space="0" w:color="auto"/>
            <w:right w:val="none" w:sz="0" w:space="0" w:color="auto"/>
          </w:divBdr>
        </w:div>
        <w:div w:id="173307165">
          <w:marLeft w:val="640"/>
          <w:marRight w:val="0"/>
          <w:marTop w:val="0"/>
          <w:marBottom w:val="0"/>
          <w:divBdr>
            <w:top w:val="none" w:sz="0" w:space="0" w:color="auto"/>
            <w:left w:val="none" w:sz="0" w:space="0" w:color="auto"/>
            <w:bottom w:val="none" w:sz="0" w:space="0" w:color="auto"/>
            <w:right w:val="none" w:sz="0" w:space="0" w:color="auto"/>
          </w:divBdr>
        </w:div>
        <w:div w:id="518547507">
          <w:marLeft w:val="640"/>
          <w:marRight w:val="0"/>
          <w:marTop w:val="0"/>
          <w:marBottom w:val="0"/>
          <w:divBdr>
            <w:top w:val="none" w:sz="0" w:space="0" w:color="auto"/>
            <w:left w:val="none" w:sz="0" w:space="0" w:color="auto"/>
            <w:bottom w:val="none" w:sz="0" w:space="0" w:color="auto"/>
            <w:right w:val="none" w:sz="0" w:space="0" w:color="auto"/>
          </w:divBdr>
        </w:div>
        <w:div w:id="542014666">
          <w:marLeft w:val="640"/>
          <w:marRight w:val="0"/>
          <w:marTop w:val="0"/>
          <w:marBottom w:val="0"/>
          <w:divBdr>
            <w:top w:val="none" w:sz="0" w:space="0" w:color="auto"/>
            <w:left w:val="none" w:sz="0" w:space="0" w:color="auto"/>
            <w:bottom w:val="none" w:sz="0" w:space="0" w:color="auto"/>
            <w:right w:val="none" w:sz="0" w:space="0" w:color="auto"/>
          </w:divBdr>
        </w:div>
        <w:div w:id="692805735">
          <w:marLeft w:val="640"/>
          <w:marRight w:val="0"/>
          <w:marTop w:val="0"/>
          <w:marBottom w:val="0"/>
          <w:divBdr>
            <w:top w:val="none" w:sz="0" w:space="0" w:color="auto"/>
            <w:left w:val="none" w:sz="0" w:space="0" w:color="auto"/>
            <w:bottom w:val="none" w:sz="0" w:space="0" w:color="auto"/>
            <w:right w:val="none" w:sz="0" w:space="0" w:color="auto"/>
          </w:divBdr>
        </w:div>
        <w:div w:id="816147406">
          <w:marLeft w:val="640"/>
          <w:marRight w:val="0"/>
          <w:marTop w:val="0"/>
          <w:marBottom w:val="0"/>
          <w:divBdr>
            <w:top w:val="none" w:sz="0" w:space="0" w:color="auto"/>
            <w:left w:val="none" w:sz="0" w:space="0" w:color="auto"/>
            <w:bottom w:val="none" w:sz="0" w:space="0" w:color="auto"/>
            <w:right w:val="none" w:sz="0" w:space="0" w:color="auto"/>
          </w:divBdr>
        </w:div>
        <w:div w:id="1051617358">
          <w:marLeft w:val="640"/>
          <w:marRight w:val="0"/>
          <w:marTop w:val="0"/>
          <w:marBottom w:val="0"/>
          <w:divBdr>
            <w:top w:val="none" w:sz="0" w:space="0" w:color="auto"/>
            <w:left w:val="none" w:sz="0" w:space="0" w:color="auto"/>
            <w:bottom w:val="none" w:sz="0" w:space="0" w:color="auto"/>
            <w:right w:val="none" w:sz="0" w:space="0" w:color="auto"/>
          </w:divBdr>
        </w:div>
        <w:div w:id="1390376742">
          <w:marLeft w:val="640"/>
          <w:marRight w:val="0"/>
          <w:marTop w:val="0"/>
          <w:marBottom w:val="0"/>
          <w:divBdr>
            <w:top w:val="none" w:sz="0" w:space="0" w:color="auto"/>
            <w:left w:val="none" w:sz="0" w:space="0" w:color="auto"/>
            <w:bottom w:val="none" w:sz="0" w:space="0" w:color="auto"/>
            <w:right w:val="none" w:sz="0" w:space="0" w:color="auto"/>
          </w:divBdr>
        </w:div>
        <w:div w:id="1576936565">
          <w:marLeft w:val="640"/>
          <w:marRight w:val="0"/>
          <w:marTop w:val="0"/>
          <w:marBottom w:val="0"/>
          <w:divBdr>
            <w:top w:val="none" w:sz="0" w:space="0" w:color="auto"/>
            <w:left w:val="none" w:sz="0" w:space="0" w:color="auto"/>
            <w:bottom w:val="none" w:sz="0" w:space="0" w:color="auto"/>
            <w:right w:val="none" w:sz="0" w:space="0" w:color="auto"/>
          </w:divBdr>
        </w:div>
        <w:div w:id="1831167249">
          <w:marLeft w:val="640"/>
          <w:marRight w:val="0"/>
          <w:marTop w:val="0"/>
          <w:marBottom w:val="0"/>
          <w:divBdr>
            <w:top w:val="none" w:sz="0" w:space="0" w:color="auto"/>
            <w:left w:val="none" w:sz="0" w:space="0" w:color="auto"/>
            <w:bottom w:val="none" w:sz="0" w:space="0" w:color="auto"/>
            <w:right w:val="none" w:sz="0" w:space="0" w:color="auto"/>
          </w:divBdr>
        </w:div>
        <w:div w:id="1877809011">
          <w:marLeft w:val="640"/>
          <w:marRight w:val="0"/>
          <w:marTop w:val="0"/>
          <w:marBottom w:val="0"/>
          <w:divBdr>
            <w:top w:val="none" w:sz="0" w:space="0" w:color="auto"/>
            <w:left w:val="none" w:sz="0" w:space="0" w:color="auto"/>
            <w:bottom w:val="none" w:sz="0" w:space="0" w:color="auto"/>
            <w:right w:val="none" w:sz="0" w:space="0" w:color="auto"/>
          </w:divBdr>
        </w:div>
        <w:div w:id="1922592455">
          <w:marLeft w:val="640"/>
          <w:marRight w:val="0"/>
          <w:marTop w:val="0"/>
          <w:marBottom w:val="0"/>
          <w:divBdr>
            <w:top w:val="none" w:sz="0" w:space="0" w:color="auto"/>
            <w:left w:val="none" w:sz="0" w:space="0" w:color="auto"/>
            <w:bottom w:val="none" w:sz="0" w:space="0" w:color="auto"/>
            <w:right w:val="none" w:sz="0" w:space="0" w:color="auto"/>
          </w:divBdr>
        </w:div>
      </w:divsChild>
    </w:div>
    <w:div w:id="1271550678">
      <w:bodyDiv w:val="1"/>
      <w:marLeft w:val="0"/>
      <w:marRight w:val="0"/>
      <w:marTop w:val="0"/>
      <w:marBottom w:val="0"/>
      <w:divBdr>
        <w:top w:val="none" w:sz="0" w:space="0" w:color="auto"/>
        <w:left w:val="none" w:sz="0" w:space="0" w:color="auto"/>
        <w:bottom w:val="none" w:sz="0" w:space="0" w:color="auto"/>
        <w:right w:val="none" w:sz="0" w:space="0" w:color="auto"/>
      </w:divBdr>
      <w:divsChild>
        <w:div w:id="507989093">
          <w:marLeft w:val="640"/>
          <w:marRight w:val="0"/>
          <w:marTop w:val="0"/>
          <w:marBottom w:val="0"/>
          <w:divBdr>
            <w:top w:val="none" w:sz="0" w:space="0" w:color="auto"/>
            <w:left w:val="none" w:sz="0" w:space="0" w:color="auto"/>
            <w:bottom w:val="none" w:sz="0" w:space="0" w:color="auto"/>
            <w:right w:val="none" w:sz="0" w:space="0" w:color="auto"/>
          </w:divBdr>
        </w:div>
        <w:div w:id="1015153660">
          <w:marLeft w:val="640"/>
          <w:marRight w:val="0"/>
          <w:marTop w:val="0"/>
          <w:marBottom w:val="0"/>
          <w:divBdr>
            <w:top w:val="none" w:sz="0" w:space="0" w:color="auto"/>
            <w:left w:val="none" w:sz="0" w:space="0" w:color="auto"/>
            <w:bottom w:val="none" w:sz="0" w:space="0" w:color="auto"/>
            <w:right w:val="none" w:sz="0" w:space="0" w:color="auto"/>
          </w:divBdr>
        </w:div>
        <w:div w:id="1099326812">
          <w:marLeft w:val="640"/>
          <w:marRight w:val="0"/>
          <w:marTop w:val="0"/>
          <w:marBottom w:val="0"/>
          <w:divBdr>
            <w:top w:val="none" w:sz="0" w:space="0" w:color="auto"/>
            <w:left w:val="none" w:sz="0" w:space="0" w:color="auto"/>
            <w:bottom w:val="none" w:sz="0" w:space="0" w:color="auto"/>
            <w:right w:val="none" w:sz="0" w:space="0" w:color="auto"/>
          </w:divBdr>
        </w:div>
        <w:div w:id="1573931984">
          <w:marLeft w:val="640"/>
          <w:marRight w:val="0"/>
          <w:marTop w:val="0"/>
          <w:marBottom w:val="0"/>
          <w:divBdr>
            <w:top w:val="none" w:sz="0" w:space="0" w:color="auto"/>
            <w:left w:val="none" w:sz="0" w:space="0" w:color="auto"/>
            <w:bottom w:val="none" w:sz="0" w:space="0" w:color="auto"/>
            <w:right w:val="none" w:sz="0" w:space="0" w:color="auto"/>
          </w:divBdr>
        </w:div>
        <w:div w:id="1708292293">
          <w:marLeft w:val="640"/>
          <w:marRight w:val="0"/>
          <w:marTop w:val="0"/>
          <w:marBottom w:val="0"/>
          <w:divBdr>
            <w:top w:val="none" w:sz="0" w:space="0" w:color="auto"/>
            <w:left w:val="none" w:sz="0" w:space="0" w:color="auto"/>
            <w:bottom w:val="none" w:sz="0" w:space="0" w:color="auto"/>
            <w:right w:val="none" w:sz="0" w:space="0" w:color="auto"/>
          </w:divBdr>
        </w:div>
        <w:div w:id="1749763903">
          <w:marLeft w:val="640"/>
          <w:marRight w:val="0"/>
          <w:marTop w:val="0"/>
          <w:marBottom w:val="0"/>
          <w:divBdr>
            <w:top w:val="none" w:sz="0" w:space="0" w:color="auto"/>
            <w:left w:val="none" w:sz="0" w:space="0" w:color="auto"/>
            <w:bottom w:val="none" w:sz="0" w:space="0" w:color="auto"/>
            <w:right w:val="none" w:sz="0" w:space="0" w:color="auto"/>
          </w:divBdr>
        </w:div>
        <w:div w:id="1993826230">
          <w:marLeft w:val="640"/>
          <w:marRight w:val="0"/>
          <w:marTop w:val="0"/>
          <w:marBottom w:val="0"/>
          <w:divBdr>
            <w:top w:val="none" w:sz="0" w:space="0" w:color="auto"/>
            <w:left w:val="none" w:sz="0" w:space="0" w:color="auto"/>
            <w:bottom w:val="none" w:sz="0" w:space="0" w:color="auto"/>
            <w:right w:val="none" w:sz="0" w:space="0" w:color="auto"/>
          </w:divBdr>
        </w:div>
      </w:divsChild>
    </w:div>
    <w:div w:id="1320157668">
      <w:bodyDiv w:val="1"/>
      <w:marLeft w:val="0"/>
      <w:marRight w:val="0"/>
      <w:marTop w:val="0"/>
      <w:marBottom w:val="0"/>
      <w:divBdr>
        <w:top w:val="none" w:sz="0" w:space="0" w:color="auto"/>
        <w:left w:val="none" w:sz="0" w:space="0" w:color="auto"/>
        <w:bottom w:val="none" w:sz="0" w:space="0" w:color="auto"/>
        <w:right w:val="none" w:sz="0" w:space="0" w:color="auto"/>
      </w:divBdr>
      <w:divsChild>
        <w:div w:id="13574278">
          <w:marLeft w:val="640"/>
          <w:marRight w:val="0"/>
          <w:marTop w:val="0"/>
          <w:marBottom w:val="0"/>
          <w:divBdr>
            <w:top w:val="none" w:sz="0" w:space="0" w:color="auto"/>
            <w:left w:val="none" w:sz="0" w:space="0" w:color="auto"/>
            <w:bottom w:val="none" w:sz="0" w:space="0" w:color="auto"/>
            <w:right w:val="none" w:sz="0" w:space="0" w:color="auto"/>
          </w:divBdr>
        </w:div>
        <w:div w:id="463960976">
          <w:marLeft w:val="640"/>
          <w:marRight w:val="0"/>
          <w:marTop w:val="0"/>
          <w:marBottom w:val="0"/>
          <w:divBdr>
            <w:top w:val="none" w:sz="0" w:space="0" w:color="auto"/>
            <w:left w:val="none" w:sz="0" w:space="0" w:color="auto"/>
            <w:bottom w:val="none" w:sz="0" w:space="0" w:color="auto"/>
            <w:right w:val="none" w:sz="0" w:space="0" w:color="auto"/>
          </w:divBdr>
        </w:div>
        <w:div w:id="1039629233">
          <w:marLeft w:val="640"/>
          <w:marRight w:val="0"/>
          <w:marTop w:val="0"/>
          <w:marBottom w:val="0"/>
          <w:divBdr>
            <w:top w:val="none" w:sz="0" w:space="0" w:color="auto"/>
            <w:left w:val="none" w:sz="0" w:space="0" w:color="auto"/>
            <w:bottom w:val="none" w:sz="0" w:space="0" w:color="auto"/>
            <w:right w:val="none" w:sz="0" w:space="0" w:color="auto"/>
          </w:divBdr>
        </w:div>
        <w:div w:id="1041442154">
          <w:marLeft w:val="640"/>
          <w:marRight w:val="0"/>
          <w:marTop w:val="0"/>
          <w:marBottom w:val="0"/>
          <w:divBdr>
            <w:top w:val="none" w:sz="0" w:space="0" w:color="auto"/>
            <w:left w:val="none" w:sz="0" w:space="0" w:color="auto"/>
            <w:bottom w:val="none" w:sz="0" w:space="0" w:color="auto"/>
            <w:right w:val="none" w:sz="0" w:space="0" w:color="auto"/>
          </w:divBdr>
        </w:div>
        <w:div w:id="1044057170">
          <w:marLeft w:val="640"/>
          <w:marRight w:val="0"/>
          <w:marTop w:val="0"/>
          <w:marBottom w:val="0"/>
          <w:divBdr>
            <w:top w:val="none" w:sz="0" w:space="0" w:color="auto"/>
            <w:left w:val="none" w:sz="0" w:space="0" w:color="auto"/>
            <w:bottom w:val="none" w:sz="0" w:space="0" w:color="auto"/>
            <w:right w:val="none" w:sz="0" w:space="0" w:color="auto"/>
          </w:divBdr>
        </w:div>
        <w:div w:id="1336617051">
          <w:marLeft w:val="640"/>
          <w:marRight w:val="0"/>
          <w:marTop w:val="0"/>
          <w:marBottom w:val="0"/>
          <w:divBdr>
            <w:top w:val="none" w:sz="0" w:space="0" w:color="auto"/>
            <w:left w:val="none" w:sz="0" w:space="0" w:color="auto"/>
            <w:bottom w:val="none" w:sz="0" w:space="0" w:color="auto"/>
            <w:right w:val="none" w:sz="0" w:space="0" w:color="auto"/>
          </w:divBdr>
        </w:div>
        <w:div w:id="1456437772">
          <w:marLeft w:val="640"/>
          <w:marRight w:val="0"/>
          <w:marTop w:val="0"/>
          <w:marBottom w:val="0"/>
          <w:divBdr>
            <w:top w:val="none" w:sz="0" w:space="0" w:color="auto"/>
            <w:left w:val="none" w:sz="0" w:space="0" w:color="auto"/>
            <w:bottom w:val="none" w:sz="0" w:space="0" w:color="auto"/>
            <w:right w:val="none" w:sz="0" w:space="0" w:color="auto"/>
          </w:divBdr>
        </w:div>
        <w:div w:id="1464232231">
          <w:marLeft w:val="640"/>
          <w:marRight w:val="0"/>
          <w:marTop w:val="0"/>
          <w:marBottom w:val="0"/>
          <w:divBdr>
            <w:top w:val="none" w:sz="0" w:space="0" w:color="auto"/>
            <w:left w:val="none" w:sz="0" w:space="0" w:color="auto"/>
            <w:bottom w:val="none" w:sz="0" w:space="0" w:color="auto"/>
            <w:right w:val="none" w:sz="0" w:space="0" w:color="auto"/>
          </w:divBdr>
        </w:div>
        <w:div w:id="1610964722">
          <w:marLeft w:val="640"/>
          <w:marRight w:val="0"/>
          <w:marTop w:val="0"/>
          <w:marBottom w:val="0"/>
          <w:divBdr>
            <w:top w:val="none" w:sz="0" w:space="0" w:color="auto"/>
            <w:left w:val="none" w:sz="0" w:space="0" w:color="auto"/>
            <w:bottom w:val="none" w:sz="0" w:space="0" w:color="auto"/>
            <w:right w:val="none" w:sz="0" w:space="0" w:color="auto"/>
          </w:divBdr>
        </w:div>
        <w:div w:id="1916237788">
          <w:marLeft w:val="640"/>
          <w:marRight w:val="0"/>
          <w:marTop w:val="0"/>
          <w:marBottom w:val="0"/>
          <w:divBdr>
            <w:top w:val="none" w:sz="0" w:space="0" w:color="auto"/>
            <w:left w:val="none" w:sz="0" w:space="0" w:color="auto"/>
            <w:bottom w:val="none" w:sz="0" w:space="0" w:color="auto"/>
            <w:right w:val="none" w:sz="0" w:space="0" w:color="auto"/>
          </w:divBdr>
        </w:div>
        <w:div w:id="1969310280">
          <w:marLeft w:val="640"/>
          <w:marRight w:val="0"/>
          <w:marTop w:val="0"/>
          <w:marBottom w:val="0"/>
          <w:divBdr>
            <w:top w:val="none" w:sz="0" w:space="0" w:color="auto"/>
            <w:left w:val="none" w:sz="0" w:space="0" w:color="auto"/>
            <w:bottom w:val="none" w:sz="0" w:space="0" w:color="auto"/>
            <w:right w:val="none" w:sz="0" w:space="0" w:color="auto"/>
          </w:divBdr>
        </w:div>
        <w:div w:id="2039621750">
          <w:marLeft w:val="640"/>
          <w:marRight w:val="0"/>
          <w:marTop w:val="0"/>
          <w:marBottom w:val="0"/>
          <w:divBdr>
            <w:top w:val="none" w:sz="0" w:space="0" w:color="auto"/>
            <w:left w:val="none" w:sz="0" w:space="0" w:color="auto"/>
            <w:bottom w:val="none" w:sz="0" w:space="0" w:color="auto"/>
            <w:right w:val="none" w:sz="0" w:space="0" w:color="auto"/>
          </w:divBdr>
        </w:div>
      </w:divsChild>
    </w:div>
    <w:div w:id="1329558527">
      <w:bodyDiv w:val="1"/>
      <w:marLeft w:val="0"/>
      <w:marRight w:val="0"/>
      <w:marTop w:val="0"/>
      <w:marBottom w:val="0"/>
      <w:divBdr>
        <w:top w:val="none" w:sz="0" w:space="0" w:color="auto"/>
        <w:left w:val="none" w:sz="0" w:space="0" w:color="auto"/>
        <w:bottom w:val="none" w:sz="0" w:space="0" w:color="auto"/>
        <w:right w:val="none" w:sz="0" w:space="0" w:color="auto"/>
      </w:divBdr>
    </w:div>
    <w:div w:id="1405714322">
      <w:bodyDiv w:val="1"/>
      <w:marLeft w:val="0"/>
      <w:marRight w:val="0"/>
      <w:marTop w:val="0"/>
      <w:marBottom w:val="0"/>
      <w:divBdr>
        <w:top w:val="none" w:sz="0" w:space="0" w:color="auto"/>
        <w:left w:val="none" w:sz="0" w:space="0" w:color="auto"/>
        <w:bottom w:val="none" w:sz="0" w:space="0" w:color="auto"/>
        <w:right w:val="none" w:sz="0" w:space="0" w:color="auto"/>
      </w:divBdr>
      <w:divsChild>
        <w:div w:id="222719936">
          <w:marLeft w:val="640"/>
          <w:marRight w:val="0"/>
          <w:marTop w:val="0"/>
          <w:marBottom w:val="0"/>
          <w:divBdr>
            <w:top w:val="none" w:sz="0" w:space="0" w:color="auto"/>
            <w:left w:val="none" w:sz="0" w:space="0" w:color="auto"/>
            <w:bottom w:val="none" w:sz="0" w:space="0" w:color="auto"/>
            <w:right w:val="none" w:sz="0" w:space="0" w:color="auto"/>
          </w:divBdr>
        </w:div>
        <w:div w:id="739518753">
          <w:marLeft w:val="640"/>
          <w:marRight w:val="0"/>
          <w:marTop w:val="0"/>
          <w:marBottom w:val="0"/>
          <w:divBdr>
            <w:top w:val="none" w:sz="0" w:space="0" w:color="auto"/>
            <w:left w:val="none" w:sz="0" w:space="0" w:color="auto"/>
            <w:bottom w:val="none" w:sz="0" w:space="0" w:color="auto"/>
            <w:right w:val="none" w:sz="0" w:space="0" w:color="auto"/>
          </w:divBdr>
        </w:div>
        <w:div w:id="858811181">
          <w:marLeft w:val="640"/>
          <w:marRight w:val="0"/>
          <w:marTop w:val="0"/>
          <w:marBottom w:val="0"/>
          <w:divBdr>
            <w:top w:val="none" w:sz="0" w:space="0" w:color="auto"/>
            <w:left w:val="none" w:sz="0" w:space="0" w:color="auto"/>
            <w:bottom w:val="none" w:sz="0" w:space="0" w:color="auto"/>
            <w:right w:val="none" w:sz="0" w:space="0" w:color="auto"/>
          </w:divBdr>
        </w:div>
        <w:div w:id="890456172">
          <w:marLeft w:val="640"/>
          <w:marRight w:val="0"/>
          <w:marTop w:val="0"/>
          <w:marBottom w:val="0"/>
          <w:divBdr>
            <w:top w:val="none" w:sz="0" w:space="0" w:color="auto"/>
            <w:left w:val="none" w:sz="0" w:space="0" w:color="auto"/>
            <w:bottom w:val="none" w:sz="0" w:space="0" w:color="auto"/>
            <w:right w:val="none" w:sz="0" w:space="0" w:color="auto"/>
          </w:divBdr>
        </w:div>
        <w:div w:id="1296565273">
          <w:marLeft w:val="640"/>
          <w:marRight w:val="0"/>
          <w:marTop w:val="0"/>
          <w:marBottom w:val="0"/>
          <w:divBdr>
            <w:top w:val="none" w:sz="0" w:space="0" w:color="auto"/>
            <w:left w:val="none" w:sz="0" w:space="0" w:color="auto"/>
            <w:bottom w:val="none" w:sz="0" w:space="0" w:color="auto"/>
            <w:right w:val="none" w:sz="0" w:space="0" w:color="auto"/>
          </w:divBdr>
        </w:div>
        <w:div w:id="1952935842">
          <w:marLeft w:val="640"/>
          <w:marRight w:val="0"/>
          <w:marTop w:val="0"/>
          <w:marBottom w:val="0"/>
          <w:divBdr>
            <w:top w:val="none" w:sz="0" w:space="0" w:color="auto"/>
            <w:left w:val="none" w:sz="0" w:space="0" w:color="auto"/>
            <w:bottom w:val="none" w:sz="0" w:space="0" w:color="auto"/>
            <w:right w:val="none" w:sz="0" w:space="0" w:color="auto"/>
          </w:divBdr>
        </w:div>
        <w:div w:id="1989551119">
          <w:marLeft w:val="640"/>
          <w:marRight w:val="0"/>
          <w:marTop w:val="0"/>
          <w:marBottom w:val="0"/>
          <w:divBdr>
            <w:top w:val="none" w:sz="0" w:space="0" w:color="auto"/>
            <w:left w:val="none" w:sz="0" w:space="0" w:color="auto"/>
            <w:bottom w:val="none" w:sz="0" w:space="0" w:color="auto"/>
            <w:right w:val="none" w:sz="0" w:space="0" w:color="auto"/>
          </w:divBdr>
        </w:div>
        <w:div w:id="2012486030">
          <w:marLeft w:val="640"/>
          <w:marRight w:val="0"/>
          <w:marTop w:val="0"/>
          <w:marBottom w:val="0"/>
          <w:divBdr>
            <w:top w:val="none" w:sz="0" w:space="0" w:color="auto"/>
            <w:left w:val="none" w:sz="0" w:space="0" w:color="auto"/>
            <w:bottom w:val="none" w:sz="0" w:space="0" w:color="auto"/>
            <w:right w:val="none" w:sz="0" w:space="0" w:color="auto"/>
          </w:divBdr>
        </w:div>
        <w:div w:id="2013070059">
          <w:marLeft w:val="640"/>
          <w:marRight w:val="0"/>
          <w:marTop w:val="0"/>
          <w:marBottom w:val="0"/>
          <w:divBdr>
            <w:top w:val="none" w:sz="0" w:space="0" w:color="auto"/>
            <w:left w:val="none" w:sz="0" w:space="0" w:color="auto"/>
            <w:bottom w:val="none" w:sz="0" w:space="0" w:color="auto"/>
            <w:right w:val="none" w:sz="0" w:space="0" w:color="auto"/>
          </w:divBdr>
        </w:div>
      </w:divsChild>
    </w:div>
    <w:div w:id="1421291238">
      <w:bodyDiv w:val="1"/>
      <w:marLeft w:val="0"/>
      <w:marRight w:val="0"/>
      <w:marTop w:val="0"/>
      <w:marBottom w:val="0"/>
      <w:divBdr>
        <w:top w:val="none" w:sz="0" w:space="0" w:color="auto"/>
        <w:left w:val="none" w:sz="0" w:space="0" w:color="auto"/>
        <w:bottom w:val="none" w:sz="0" w:space="0" w:color="auto"/>
        <w:right w:val="none" w:sz="0" w:space="0" w:color="auto"/>
      </w:divBdr>
    </w:div>
    <w:div w:id="1428385344">
      <w:bodyDiv w:val="1"/>
      <w:marLeft w:val="0"/>
      <w:marRight w:val="0"/>
      <w:marTop w:val="0"/>
      <w:marBottom w:val="0"/>
      <w:divBdr>
        <w:top w:val="none" w:sz="0" w:space="0" w:color="auto"/>
        <w:left w:val="none" w:sz="0" w:space="0" w:color="auto"/>
        <w:bottom w:val="none" w:sz="0" w:space="0" w:color="auto"/>
        <w:right w:val="none" w:sz="0" w:space="0" w:color="auto"/>
      </w:divBdr>
    </w:div>
    <w:div w:id="1467121397">
      <w:bodyDiv w:val="1"/>
      <w:marLeft w:val="0"/>
      <w:marRight w:val="0"/>
      <w:marTop w:val="0"/>
      <w:marBottom w:val="0"/>
      <w:divBdr>
        <w:top w:val="none" w:sz="0" w:space="0" w:color="auto"/>
        <w:left w:val="none" w:sz="0" w:space="0" w:color="auto"/>
        <w:bottom w:val="none" w:sz="0" w:space="0" w:color="auto"/>
        <w:right w:val="none" w:sz="0" w:space="0" w:color="auto"/>
      </w:divBdr>
    </w:div>
    <w:div w:id="1494684736">
      <w:bodyDiv w:val="1"/>
      <w:marLeft w:val="0"/>
      <w:marRight w:val="0"/>
      <w:marTop w:val="0"/>
      <w:marBottom w:val="0"/>
      <w:divBdr>
        <w:top w:val="none" w:sz="0" w:space="0" w:color="auto"/>
        <w:left w:val="none" w:sz="0" w:space="0" w:color="auto"/>
        <w:bottom w:val="none" w:sz="0" w:space="0" w:color="auto"/>
        <w:right w:val="none" w:sz="0" w:space="0" w:color="auto"/>
      </w:divBdr>
      <w:divsChild>
        <w:div w:id="1147823220">
          <w:marLeft w:val="640"/>
          <w:marRight w:val="0"/>
          <w:marTop w:val="0"/>
          <w:marBottom w:val="0"/>
          <w:divBdr>
            <w:top w:val="none" w:sz="0" w:space="0" w:color="auto"/>
            <w:left w:val="none" w:sz="0" w:space="0" w:color="auto"/>
            <w:bottom w:val="none" w:sz="0" w:space="0" w:color="auto"/>
            <w:right w:val="none" w:sz="0" w:space="0" w:color="auto"/>
          </w:divBdr>
        </w:div>
        <w:div w:id="1721317576">
          <w:marLeft w:val="640"/>
          <w:marRight w:val="0"/>
          <w:marTop w:val="0"/>
          <w:marBottom w:val="0"/>
          <w:divBdr>
            <w:top w:val="none" w:sz="0" w:space="0" w:color="auto"/>
            <w:left w:val="none" w:sz="0" w:space="0" w:color="auto"/>
            <w:bottom w:val="none" w:sz="0" w:space="0" w:color="auto"/>
            <w:right w:val="none" w:sz="0" w:space="0" w:color="auto"/>
          </w:divBdr>
        </w:div>
        <w:div w:id="1774400251">
          <w:marLeft w:val="640"/>
          <w:marRight w:val="0"/>
          <w:marTop w:val="0"/>
          <w:marBottom w:val="0"/>
          <w:divBdr>
            <w:top w:val="none" w:sz="0" w:space="0" w:color="auto"/>
            <w:left w:val="none" w:sz="0" w:space="0" w:color="auto"/>
            <w:bottom w:val="none" w:sz="0" w:space="0" w:color="auto"/>
            <w:right w:val="none" w:sz="0" w:space="0" w:color="auto"/>
          </w:divBdr>
        </w:div>
      </w:divsChild>
    </w:div>
    <w:div w:id="1496990258">
      <w:bodyDiv w:val="1"/>
      <w:marLeft w:val="0"/>
      <w:marRight w:val="0"/>
      <w:marTop w:val="0"/>
      <w:marBottom w:val="0"/>
      <w:divBdr>
        <w:top w:val="none" w:sz="0" w:space="0" w:color="auto"/>
        <w:left w:val="none" w:sz="0" w:space="0" w:color="auto"/>
        <w:bottom w:val="none" w:sz="0" w:space="0" w:color="auto"/>
        <w:right w:val="none" w:sz="0" w:space="0" w:color="auto"/>
      </w:divBdr>
      <w:divsChild>
        <w:div w:id="363363723">
          <w:marLeft w:val="640"/>
          <w:marRight w:val="0"/>
          <w:marTop w:val="0"/>
          <w:marBottom w:val="0"/>
          <w:divBdr>
            <w:top w:val="none" w:sz="0" w:space="0" w:color="auto"/>
            <w:left w:val="none" w:sz="0" w:space="0" w:color="auto"/>
            <w:bottom w:val="none" w:sz="0" w:space="0" w:color="auto"/>
            <w:right w:val="none" w:sz="0" w:space="0" w:color="auto"/>
          </w:divBdr>
        </w:div>
        <w:div w:id="542326430">
          <w:marLeft w:val="640"/>
          <w:marRight w:val="0"/>
          <w:marTop w:val="0"/>
          <w:marBottom w:val="0"/>
          <w:divBdr>
            <w:top w:val="none" w:sz="0" w:space="0" w:color="auto"/>
            <w:left w:val="none" w:sz="0" w:space="0" w:color="auto"/>
            <w:bottom w:val="none" w:sz="0" w:space="0" w:color="auto"/>
            <w:right w:val="none" w:sz="0" w:space="0" w:color="auto"/>
          </w:divBdr>
        </w:div>
        <w:div w:id="579410094">
          <w:marLeft w:val="640"/>
          <w:marRight w:val="0"/>
          <w:marTop w:val="0"/>
          <w:marBottom w:val="0"/>
          <w:divBdr>
            <w:top w:val="none" w:sz="0" w:space="0" w:color="auto"/>
            <w:left w:val="none" w:sz="0" w:space="0" w:color="auto"/>
            <w:bottom w:val="none" w:sz="0" w:space="0" w:color="auto"/>
            <w:right w:val="none" w:sz="0" w:space="0" w:color="auto"/>
          </w:divBdr>
        </w:div>
        <w:div w:id="926502848">
          <w:marLeft w:val="640"/>
          <w:marRight w:val="0"/>
          <w:marTop w:val="0"/>
          <w:marBottom w:val="0"/>
          <w:divBdr>
            <w:top w:val="none" w:sz="0" w:space="0" w:color="auto"/>
            <w:left w:val="none" w:sz="0" w:space="0" w:color="auto"/>
            <w:bottom w:val="none" w:sz="0" w:space="0" w:color="auto"/>
            <w:right w:val="none" w:sz="0" w:space="0" w:color="auto"/>
          </w:divBdr>
        </w:div>
        <w:div w:id="990207601">
          <w:marLeft w:val="640"/>
          <w:marRight w:val="0"/>
          <w:marTop w:val="0"/>
          <w:marBottom w:val="0"/>
          <w:divBdr>
            <w:top w:val="none" w:sz="0" w:space="0" w:color="auto"/>
            <w:left w:val="none" w:sz="0" w:space="0" w:color="auto"/>
            <w:bottom w:val="none" w:sz="0" w:space="0" w:color="auto"/>
            <w:right w:val="none" w:sz="0" w:space="0" w:color="auto"/>
          </w:divBdr>
        </w:div>
        <w:div w:id="1137718872">
          <w:marLeft w:val="640"/>
          <w:marRight w:val="0"/>
          <w:marTop w:val="0"/>
          <w:marBottom w:val="0"/>
          <w:divBdr>
            <w:top w:val="none" w:sz="0" w:space="0" w:color="auto"/>
            <w:left w:val="none" w:sz="0" w:space="0" w:color="auto"/>
            <w:bottom w:val="none" w:sz="0" w:space="0" w:color="auto"/>
            <w:right w:val="none" w:sz="0" w:space="0" w:color="auto"/>
          </w:divBdr>
        </w:div>
        <w:div w:id="1607734020">
          <w:marLeft w:val="640"/>
          <w:marRight w:val="0"/>
          <w:marTop w:val="0"/>
          <w:marBottom w:val="0"/>
          <w:divBdr>
            <w:top w:val="none" w:sz="0" w:space="0" w:color="auto"/>
            <w:left w:val="none" w:sz="0" w:space="0" w:color="auto"/>
            <w:bottom w:val="none" w:sz="0" w:space="0" w:color="auto"/>
            <w:right w:val="none" w:sz="0" w:space="0" w:color="auto"/>
          </w:divBdr>
        </w:div>
        <w:div w:id="1622806651">
          <w:marLeft w:val="640"/>
          <w:marRight w:val="0"/>
          <w:marTop w:val="0"/>
          <w:marBottom w:val="0"/>
          <w:divBdr>
            <w:top w:val="none" w:sz="0" w:space="0" w:color="auto"/>
            <w:left w:val="none" w:sz="0" w:space="0" w:color="auto"/>
            <w:bottom w:val="none" w:sz="0" w:space="0" w:color="auto"/>
            <w:right w:val="none" w:sz="0" w:space="0" w:color="auto"/>
          </w:divBdr>
        </w:div>
        <w:div w:id="1731536114">
          <w:marLeft w:val="640"/>
          <w:marRight w:val="0"/>
          <w:marTop w:val="0"/>
          <w:marBottom w:val="0"/>
          <w:divBdr>
            <w:top w:val="none" w:sz="0" w:space="0" w:color="auto"/>
            <w:left w:val="none" w:sz="0" w:space="0" w:color="auto"/>
            <w:bottom w:val="none" w:sz="0" w:space="0" w:color="auto"/>
            <w:right w:val="none" w:sz="0" w:space="0" w:color="auto"/>
          </w:divBdr>
        </w:div>
        <w:div w:id="1735004005">
          <w:marLeft w:val="640"/>
          <w:marRight w:val="0"/>
          <w:marTop w:val="0"/>
          <w:marBottom w:val="0"/>
          <w:divBdr>
            <w:top w:val="none" w:sz="0" w:space="0" w:color="auto"/>
            <w:left w:val="none" w:sz="0" w:space="0" w:color="auto"/>
            <w:bottom w:val="none" w:sz="0" w:space="0" w:color="auto"/>
            <w:right w:val="none" w:sz="0" w:space="0" w:color="auto"/>
          </w:divBdr>
        </w:div>
      </w:divsChild>
    </w:div>
    <w:div w:id="1506480044">
      <w:bodyDiv w:val="1"/>
      <w:marLeft w:val="0"/>
      <w:marRight w:val="0"/>
      <w:marTop w:val="0"/>
      <w:marBottom w:val="0"/>
      <w:divBdr>
        <w:top w:val="none" w:sz="0" w:space="0" w:color="auto"/>
        <w:left w:val="none" w:sz="0" w:space="0" w:color="auto"/>
        <w:bottom w:val="none" w:sz="0" w:space="0" w:color="auto"/>
        <w:right w:val="none" w:sz="0" w:space="0" w:color="auto"/>
      </w:divBdr>
      <w:divsChild>
        <w:div w:id="699236002">
          <w:marLeft w:val="640"/>
          <w:marRight w:val="0"/>
          <w:marTop w:val="0"/>
          <w:marBottom w:val="0"/>
          <w:divBdr>
            <w:top w:val="none" w:sz="0" w:space="0" w:color="auto"/>
            <w:left w:val="none" w:sz="0" w:space="0" w:color="auto"/>
            <w:bottom w:val="none" w:sz="0" w:space="0" w:color="auto"/>
            <w:right w:val="none" w:sz="0" w:space="0" w:color="auto"/>
          </w:divBdr>
        </w:div>
        <w:div w:id="937518583">
          <w:marLeft w:val="640"/>
          <w:marRight w:val="0"/>
          <w:marTop w:val="0"/>
          <w:marBottom w:val="0"/>
          <w:divBdr>
            <w:top w:val="none" w:sz="0" w:space="0" w:color="auto"/>
            <w:left w:val="none" w:sz="0" w:space="0" w:color="auto"/>
            <w:bottom w:val="none" w:sz="0" w:space="0" w:color="auto"/>
            <w:right w:val="none" w:sz="0" w:space="0" w:color="auto"/>
          </w:divBdr>
        </w:div>
        <w:div w:id="1249778129">
          <w:marLeft w:val="640"/>
          <w:marRight w:val="0"/>
          <w:marTop w:val="0"/>
          <w:marBottom w:val="0"/>
          <w:divBdr>
            <w:top w:val="none" w:sz="0" w:space="0" w:color="auto"/>
            <w:left w:val="none" w:sz="0" w:space="0" w:color="auto"/>
            <w:bottom w:val="none" w:sz="0" w:space="0" w:color="auto"/>
            <w:right w:val="none" w:sz="0" w:space="0" w:color="auto"/>
          </w:divBdr>
        </w:div>
        <w:div w:id="1401363894">
          <w:marLeft w:val="640"/>
          <w:marRight w:val="0"/>
          <w:marTop w:val="0"/>
          <w:marBottom w:val="0"/>
          <w:divBdr>
            <w:top w:val="none" w:sz="0" w:space="0" w:color="auto"/>
            <w:left w:val="none" w:sz="0" w:space="0" w:color="auto"/>
            <w:bottom w:val="none" w:sz="0" w:space="0" w:color="auto"/>
            <w:right w:val="none" w:sz="0" w:space="0" w:color="auto"/>
          </w:divBdr>
        </w:div>
        <w:div w:id="1438986343">
          <w:marLeft w:val="640"/>
          <w:marRight w:val="0"/>
          <w:marTop w:val="0"/>
          <w:marBottom w:val="0"/>
          <w:divBdr>
            <w:top w:val="none" w:sz="0" w:space="0" w:color="auto"/>
            <w:left w:val="none" w:sz="0" w:space="0" w:color="auto"/>
            <w:bottom w:val="none" w:sz="0" w:space="0" w:color="auto"/>
            <w:right w:val="none" w:sz="0" w:space="0" w:color="auto"/>
          </w:divBdr>
        </w:div>
        <w:div w:id="1791782755">
          <w:marLeft w:val="640"/>
          <w:marRight w:val="0"/>
          <w:marTop w:val="0"/>
          <w:marBottom w:val="0"/>
          <w:divBdr>
            <w:top w:val="none" w:sz="0" w:space="0" w:color="auto"/>
            <w:left w:val="none" w:sz="0" w:space="0" w:color="auto"/>
            <w:bottom w:val="none" w:sz="0" w:space="0" w:color="auto"/>
            <w:right w:val="none" w:sz="0" w:space="0" w:color="auto"/>
          </w:divBdr>
        </w:div>
        <w:div w:id="2074236545">
          <w:marLeft w:val="640"/>
          <w:marRight w:val="0"/>
          <w:marTop w:val="0"/>
          <w:marBottom w:val="0"/>
          <w:divBdr>
            <w:top w:val="none" w:sz="0" w:space="0" w:color="auto"/>
            <w:left w:val="none" w:sz="0" w:space="0" w:color="auto"/>
            <w:bottom w:val="none" w:sz="0" w:space="0" w:color="auto"/>
            <w:right w:val="none" w:sz="0" w:space="0" w:color="auto"/>
          </w:divBdr>
        </w:div>
      </w:divsChild>
    </w:div>
    <w:div w:id="1520193121">
      <w:bodyDiv w:val="1"/>
      <w:marLeft w:val="0"/>
      <w:marRight w:val="0"/>
      <w:marTop w:val="0"/>
      <w:marBottom w:val="0"/>
      <w:divBdr>
        <w:top w:val="none" w:sz="0" w:space="0" w:color="auto"/>
        <w:left w:val="none" w:sz="0" w:space="0" w:color="auto"/>
        <w:bottom w:val="none" w:sz="0" w:space="0" w:color="auto"/>
        <w:right w:val="none" w:sz="0" w:space="0" w:color="auto"/>
      </w:divBdr>
      <w:divsChild>
        <w:div w:id="242299146">
          <w:marLeft w:val="640"/>
          <w:marRight w:val="0"/>
          <w:marTop w:val="0"/>
          <w:marBottom w:val="0"/>
          <w:divBdr>
            <w:top w:val="none" w:sz="0" w:space="0" w:color="auto"/>
            <w:left w:val="none" w:sz="0" w:space="0" w:color="auto"/>
            <w:bottom w:val="none" w:sz="0" w:space="0" w:color="auto"/>
            <w:right w:val="none" w:sz="0" w:space="0" w:color="auto"/>
          </w:divBdr>
        </w:div>
        <w:div w:id="1943024893">
          <w:marLeft w:val="640"/>
          <w:marRight w:val="0"/>
          <w:marTop w:val="0"/>
          <w:marBottom w:val="0"/>
          <w:divBdr>
            <w:top w:val="none" w:sz="0" w:space="0" w:color="auto"/>
            <w:left w:val="none" w:sz="0" w:space="0" w:color="auto"/>
            <w:bottom w:val="none" w:sz="0" w:space="0" w:color="auto"/>
            <w:right w:val="none" w:sz="0" w:space="0" w:color="auto"/>
          </w:divBdr>
        </w:div>
      </w:divsChild>
    </w:div>
    <w:div w:id="1527331769">
      <w:bodyDiv w:val="1"/>
      <w:marLeft w:val="0"/>
      <w:marRight w:val="0"/>
      <w:marTop w:val="0"/>
      <w:marBottom w:val="0"/>
      <w:divBdr>
        <w:top w:val="none" w:sz="0" w:space="0" w:color="auto"/>
        <w:left w:val="none" w:sz="0" w:space="0" w:color="auto"/>
        <w:bottom w:val="none" w:sz="0" w:space="0" w:color="auto"/>
        <w:right w:val="none" w:sz="0" w:space="0" w:color="auto"/>
      </w:divBdr>
      <w:divsChild>
        <w:div w:id="240332879">
          <w:marLeft w:val="640"/>
          <w:marRight w:val="0"/>
          <w:marTop w:val="0"/>
          <w:marBottom w:val="0"/>
          <w:divBdr>
            <w:top w:val="none" w:sz="0" w:space="0" w:color="auto"/>
            <w:left w:val="none" w:sz="0" w:space="0" w:color="auto"/>
            <w:bottom w:val="none" w:sz="0" w:space="0" w:color="auto"/>
            <w:right w:val="none" w:sz="0" w:space="0" w:color="auto"/>
          </w:divBdr>
        </w:div>
        <w:div w:id="331031657">
          <w:marLeft w:val="640"/>
          <w:marRight w:val="0"/>
          <w:marTop w:val="0"/>
          <w:marBottom w:val="0"/>
          <w:divBdr>
            <w:top w:val="none" w:sz="0" w:space="0" w:color="auto"/>
            <w:left w:val="none" w:sz="0" w:space="0" w:color="auto"/>
            <w:bottom w:val="none" w:sz="0" w:space="0" w:color="auto"/>
            <w:right w:val="none" w:sz="0" w:space="0" w:color="auto"/>
          </w:divBdr>
        </w:div>
        <w:div w:id="564142479">
          <w:marLeft w:val="640"/>
          <w:marRight w:val="0"/>
          <w:marTop w:val="0"/>
          <w:marBottom w:val="0"/>
          <w:divBdr>
            <w:top w:val="none" w:sz="0" w:space="0" w:color="auto"/>
            <w:left w:val="none" w:sz="0" w:space="0" w:color="auto"/>
            <w:bottom w:val="none" w:sz="0" w:space="0" w:color="auto"/>
            <w:right w:val="none" w:sz="0" w:space="0" w:color="auto"/>
          </w:divBdr>
        </w:div>
        <w:div w:id="704058670">
          <w:marLeft w:val="640"/>
          <w:marRight w:val="0"/>
          <w:marTop w:val="0"/>
          <w:marBottom w:val="0"/>
          <w:divBdr>
            <w:top w:val="none" w:sz="0" w:space="0" w:color="auto"/>
            <w:left w:val="none" w:sz="0" w:space="0" w:color="auto"/>
            <w:bottom w:val="none" w:sz="0" w:space="0" w:color="auto"/>
            <w:right w:val="none" w:sz="0" w:space="0" w:color="auto"/>
          </w:divBdr>
        </w:div>
        <w:div w:id="1101683236">
          <w:marLeft w:val="640"/>
          <w:marRight w:val="0"/>
          <w:marTop w:val="0"/>
          <w:marBottom w:val="0"/>
          <w:divBdr>
            <w:top w:val="none" w:sz="0" w:space="0" w:color="auto"/>
            <w:left w:val="none" w:sz="0" w:space="0" w:color="auto"/>
            <w:bottom w:val="none" w:sz="0" w:space="0" w:color="auto"/>
            <w:right w:val="none" w:sz="0" w:space="0" w:color="auto"/>
          </w:divBdr>
        </w:div>
        <w:div w:id="1120035096">
          <w:marLeft w:val="640"/>
          <w:marRight w:val="0"/>
          <w:marTop w:val="0"/>
          <w:marBottom w:val="0"/>
          <w:divBdr>
            <w:top w:val="none" w:sz="0" w:space="0" w:color="auto"/>
            <w:left w:val="none" w:sz="0" w:space="0" w:color="auto"/>
            <w:bottom w:val="none" w:sz="0" w:space="0" w:color="auto"/>
            <w:right w:val="none" w:sz="0" w:space="0" w:color="auto"/>
          </w:divBdr>
        </w:div>
        <w:div w:id="1479420080">
          <w:marLeft w:val="640"/>
          <w:marRight w:val="0"/>
          <w:marTop w:val="0"/>
          <w:marBottom w:val="0"/>
          <w:divBdr>
            <w:top w:val="none" w:sz="0" w:space="0" w:color="auto"/>
            <w:left w:val="none" w:sz="0" w:space="0" w:color="auto"/>
            <w:bottom w:val="none" w:sz="0" w:space="0" w:color="auto"/>
            <w:right w:val="none" w:sz="0" w:space="0" w:color="auto"/>
          </w:divBdr>
        </w:div>
        <w:div w:id="1696073680">
          <w:marLeft w:val="640"/>
          <w:marRight w:val="0"/>
          <w:marTop w:val="0"/>
          <w:marBottom w:val="0"/>
          <w:divBdr>
            <w:top w:val="none" w:sz="0" w:space="0" w:color="auto"/>
            <w:left w:val="none" w:sz="0" w:space="0" w:color="auto"/>
            <w:bottom w:val="none" w:sz="0" w:space="0" w:color="auto"/>
            <w:right w:val="none" w:sz="0" w:space="0" w:color="auto"/>
          </w:divBdr>
        </w:div>
        <w:div w:id="1782334131">
          <w:marLeft w:val="640"/>
          <w:marRight w:val="0"/>
          <w:marTop w:val="0"/>
          <w:marBottom w:val="0"/>
          <w:divBdr>
            <w:top w:val="none" w:sz="0" w:space="0" w:color="auto"/>
            <w:left w:val="none" w:sz="0" w:space="0" w:color="auto"/>
            <w:bottom w:val="none" w:sz="0" w:space="0" w:color="auto"/>
            <w:right w:val="none" w:sz="0" w:space="0" w:color="auto"/>
          </w:divBdr>
        </w:div>
        <w:div w:id="1912419563">
          <w:marLeft w:val="640"/>
          <w:marRight w:val="0"/>
          <w:marTop w:val="0"/>
          <w:marBottom w:val="0"/>
          <w:divBdr>
            <w:top w:val="none" w:sz="0" w:space="0" w:color="auto"/>
            <w:left w:val="none" w:sz="0" w:space="0" w:color="auto"/>
            <w:bottom w:val="none" w:sz="0" w:space="0" w:color="auto"/>
            <w:right w:val="none" w:sz="0" w:space="0" w:color="auto"/>
          </w:divBdr>
        </w:div>
      </w:divsChild>
    </w:div>
    <w:div w:id="1533836853">
      <w:bodyDiv w:val="1"/>
      <w:marLeft w:val="0"/>
      <w:marRight w:val="0"/>
      <w:marTop w:val="0"/>
      <w:marBottom w:val="0"/>
      <w:divBdr>
        <w:top w:val="none" w:sz="0" w:space="0" w:color="auto"/>
        <w:left w:val="none" w:sz="0" w:space="0" w:color="auto"/>
        <w:bottom w:val="none" w:sz="0" w:space="0" w:color="auto"/>
        <w:right w:val="none" w:sz="0" w:space="0" w:color="auto"/>
      </w:divBdr>
    </w:div>
    <w:div w:id="1540778925">
      <w:bodyDiv w:val="1"/>
      <w:marLeft w:val="0"/>
      <w:marRight w:val="0"/>
      <w:marTop w:val="0"/>
      <w:marBottom w:val="0"/>
      <w:divBdr>
        <w:top w:val="none" w:sz="0" w:space="0" w:color="auto"/>
        <w:left w:val="none" w:sz="0" w:space="0" w:color="auto"/>
        <w:bottom w:val="none" w:sz="0" w:space="0" w:color="auto"/>
        <w:right w:val="none" w:sz="0" w:space="0" w:color="auto"/>
      </w:divBdr>
      <w:divsChild>
        <w:div w:id="148255153">
          <w:marLeft w:val="640"/>
          <w:marRight w:val="0"/>
          <w:marTop w:val="0"/>
          <w:marBottom w:val="0"/>
          <w:divBdr>
            <w:top w:val="none" w:sz="0" w:space="0" w:color="auto"/>
            <w:left w:val="none" w:sz="0" w:space="0" w:color="auto"/>
            <w:bottom w:val="none" w:sz="0" w:space="0" w:color="auto"/>
            <w:right w:val="none" w:sz="0" w:space="0" w:color="auto"/>
          </w:divBdr>
        </w:div>
        <w:div w:id="450709917">
          <w:marLeft w:val="640"/>
          <w:marRight w:val="0"/>
          <w:marTop w:val="0"/>
          <w:marBottom w:val="0"/>
          <w:divBdr>
            <w:top w:val="none" w:sz="0" w:space="0" w:color="auto"/>
            <w:left w:val="none" w:sz="0" w:space="0" w:color="auto"/>
            <w:bottom w:val="none" w:sz="0" w:space="0" w:color="auto"/>
            <w:right w:val="none" w:sz="0" w:space="0" w:color="auto"/>
          </w:divBdr>
        </w:div>
        <w:div w:id="815949610">
          <w:marLeft w:val="640"/>
          <w:marRight w:val="0"/>
          <w:marTop w:val="0"/>
          <w:marBottom w:val="0"/>
          <w:divBdr>
            <w:top w:val="none" w:sz="0" w:space="0" w:color="auto"/>
            <w:left w:val="none" w:sz="0" w:space="0" w:color="auto"/>
            <w:bottom w:val="none" w:sz="0" w:space="0" w:color="auto"/>
            <w:right w:val="none" w:sz="0" w:space="0" w:color="auto"/>
          </w:divBdr>
        </w:div>
        <w:div w:id="862399680">
          <w:marLeft w:val="640"/>
          <w:marRight w:val="0"/>
          <w:marTop w:val="0"/>
          <w:marBottom w:val="0"/>
          <w:divBdr>
            <w:top w:val="none" w:sz="0" w:space="0" w:color="auto"/>
            <w:left w:val="none" w:sz="0" w:space="0" w:color="auto"/>
            <w:bottom w:val="none" w:sz="0" w:space="0" w:color="auto"/>
            <w:right w:val="none" w:sz="0" w:space="0" w:color="auto"/>
          </w:divBdr>
        </w:div>
        <w:div w:id="867910645">
          <w:marLeft w:val="640"/>
          <w:marRight w:val="0"/>
          <w:marTop w:val="0"/>
          <w:marBottom w:val="0"/>
          <w:divBdr>
            <w:top w:val="none" w:sz="0" w:space="0" w:color="auto"/>
            <w:left w:val="none" w:sz="0" w:space="0" w:color="auto"/>
            <w:bottom w:val="none" w:sz="0" w:space="0" w:color="auto"/>
            <w:right w:val="none" w:sz="0" w:space="0" w:color="auto"/>
          </w:divBdr>
        </w:div>
        <w:div w:id="886645932">
          <w:marLeft w:val="640"/>
          <w:marRight w:val="0"/>
          <w:marTop w:val="0"/>
          <w:marBottom w:val="0"/>
          <w:divBdr>
            <w:top w:val="none" w:sz="0" w:space="0" w:color="auto"/>
            <w:left w:val="none" w:sz="0" w:space="0" w:color="auto"/>
            <w:bottom w:val="none" w:sz="0" w:space="0" w:color="auto"/>
            <w:right w:val="none" w:sz="0" w:space="0" w:color="auto"/>
          </w:divBdr>
        </w:div>
        <w:div w:id="899246430">
          <w:marLeft w:val="640"/>
          <w:marRight w:val="0"/>
          <w:marTop w:val="0"/>
          <w:marBottom w:val="0"/>
          <w:divBdr>
            <w:top w:val="none" w:sz="0" w:space="0" w:color="auto"/>
            <w:left w:val="none" w:sz="0" w:space="0" w:color="auto"/>
            <w:bottom w:val="none" w:sz="0" w:space="0" w:color="auto"/>
            <w:right w:val="none" w:sz="0" w:space="0" w:color="auto"/>
          </w:divBdr>
        </w:div>
        <w:div w:id="939338339">
          <w:marLeft w:val="640"/>
          <w:marRight w:val="0"/>
          <w:marTop w:val="0"/>
          <w:marBottom w:val="0"/>
          <w:divBdr>
            <w:top w:val="none" w:sz="0" w:space="0" w:color="auto"/>
            <w:left w:val="none" w:sz="0" w:space="0" w:color="auto"/>
            <w:bottom w:val="none" w:sz="0" w:space="0" w:color="auto"/>
            <w:right w:val="none" w:sz="0" w:space="0" w:color="auto"/>
          </w:divBdr>
        </w:div>
        <w:div w:id="1327368326">
          <w:marLeft w:val="640"/>
          <w:marRight w:val="0"/>
          <w:marTop w:val="0"/>
          <w:marBottom w:val="0"/>
          <w:divBdr>
            <w:top w:val="none" w:sz="0" w:space="0" w:color="auto"/>
            <w:left w:val="none" w:sz="0" w:space="0" w:color="auto"/>
            <w:bottom w:val="none" w:sz="0" w:space="0" w:color="auto"/>
            <w:right w:val="none" w:sz="0" w:space="0" w:color="auto"/>
          </w:divBdr>
        </w:div>
        <w:div w:id="1447768329">
          <w:marLeft w:val="640"/>
          <w:marRight w:val="0"/>
          <w:marTop w:val="0"/>
          <w:marBottom w:val="0"/>
          <w:divBdr>
            <w:top w:val="none" w:sz="0" w:space="0" w:color="auto"/>
            <w:left w:val="none" w:sz="0" w:space="0" w:color="auto"/>
            <w:bottom w:val="none" w:sz="0" w:space="0" w:color="auto"/>
            <w:right w:val="none" w:sz="0" w:space="0" w:color="auto"/>
          </w:divBdr>
        </w:div>
        <w:div w:id="1489977637">
          <w:marLeft w:val="640"/>
          <w:marRight w:val="0"/>
          <w:marTop w:val="0"/>
          <w:marBottom w:val="0"/>
          <w:divBdr>
            <w:top w:val="none" w:sz="0" w:space="0" w:color="auto"/>
            <w:left w:val="none" w:sz="0" w:space="0" w:color="auto"/>
            <w:bottom w:val="none" w:sz="0" w:space="0" w:color="auto"/>
            <w:right w:val="none" w:sz="0" w:space="0" w:color="auto"/>
          </w:divBdr>
        </w:div>
        <w:div w:id="1819153220">
          <w:marLeft w:val="640"/>
          <w:marRight w:val="0"/>
          <w:marTop w:val="0"/>
          <w:marBottom w:val="0"/>
          <w:divBdr>
            <w:top w:val="none" w:sz="0" w:space="0" w:color="auto"/>
            <w:left w:val="none" w:sz="0" w:space="0" w:color="auto"/>
            <w:bottom w:val="none" w:sz="0" w:space="0" w:color="auto"/>
            <w:right w:val="none" w:sz="0" w:space="0" w:color="auto"/>
          </w:divBdr>
        </w:div>
        <w:div w:id="2033339155">
          <w:marLeft w:val="640"/>
          <w:marRight w:val="0"/>
          <w:marTop w:val="0"/>
          <w:marBottom w:val="0"/>
          <w:divBdr>
            <w:top w:val="none" w:sz="0" w:space="0" w:color="auto"/>
            <w:left w:val="none" w:sz="0" w:space="0" w:color="auto"/>
            <w:bottom w:val="none" w:sz="0" w:space="0" w:color="auto"/>
            <w:right w:val="none" w:sz="0" w:space="0" w:color="auto"/>
          </w:divBdr>
        </w:div>
        <w:div w:id="2041204417">
          <w:marLeft w:val="640"/>
          <w:marRight w:val="0"/>
          <w:marTop w:val="0"/>
          <w:marBottom w:val="0"/>
          <w:divBdr>
            <w:top w:val="none" w:sz="0" w:space="0" w:color="auto"/>
            <w:left w:val="none" w:sz="0" w:space="0" w:color="auto"/>
            <w:bottom w:val="none" w:sz="0" w:space="0" w:color="auto"/>
            <w:right w:val="none" w:sz="0" w:space="0" w:color="auto"/>
          </w:divBdr>
        </w:div>
      </w:divsChild>
    </w:div>
    <w:div w:id="1568497503">
      <w:bodyDiv w:val="1"/>
      <w:marLeft w:val="0"/>
      <w:marRight w:val="0"/>
      <w:marTop w:val="0"/>
      <w:marBottom w:val="0"/>
      <w:divBdr>
        <w:top w:val="none" w:sz="0" w:space="0" w:color="auto"/>
        <w:left w:val="none" w:sz="0" w:space="0" w:color="auto"/>
        <w:bottom w:val="none" w:sz="0" w:space="0" w:color="auto"/>
        <w:right w:val="none" w:sz="0" w:space="0" w:color="auto"/>
      </w:divBdr>
    </w:div>
    <w:div w:id="1581014797">
      <w:bodyDiv w:val="1"/>
      <w:marLeft w:val="0"/>
      <w:marRight w:val="0"/>
      <w:marTop w:val="0"/>
      <w:marBottom w:val="0"/>
      <w:divBdr>
        <w:top w:val="none" w:sz="0" w:space="0" w:color="auto"/>
        <w:left w:val="none" w:sz="0" w:space="0" w:color="auto"/>
        <w:bottom w:val="none" w:sz="0" w:space="0" w:color="auto"/>
        <w:right w:val="none" w:sz="0" w:space="0" w:color="auto"/>
      </w:divBdr>
      <w:divsChild>
        <w:div w:id="83496743">
          <w:marLeft w:val="640"/>
          <w:marRight w:val="0"/>
          <w:marTop w:val="0"/>
          <w:marBottom w:val="0"/>
          <w:divBdr>
            <w:top w:val="none" w:sz="0" w:space="0" w:color="auto"/>
            <w:left w:val="none" w:sz="0" w:space="0" w:color="auto"/>
            <w:bottom w:val="none" w:sz="0" w:space="0" w:color="auto"/>
            <w:right w:val="none" w:sz="0" w:space="0" w:color="auto"/>
          </w:divBdr>
        </w:div>
        <w:div w:id="147207313">
          <w:marLeft w:val="640"/>
          <w:marRight w:val="0"/>
          <w:marTop w:val="0"/>
          <w:marBottom w:val="0"/>
          <w:divBdr>
            <w:top w:val="none" w:sz="0" w:space="0" w:color="auto"/>
            <w:left w:val="none" w:sz="0" w:space="0" w:color="auto"/>
            <w:bottom w:val="none" w:sz="0" w:space="0" w:color="auto"/>
            <w:right w:val="none" w:sz="0" w:space="0" w:color="auto"/>
          </w:divBdr>
        </w:div>
        <w:div w:id="151457066">
          <w:marLeft w:val="640"/>
          <w:marRight w:val="0"/>
          <w:marTop w:val="0"/>
          <w:marBottom w:val="0"/>
          <w:divBdr>
            <w:top w:val="none" w:sz="0" w:space="0" w:color="auto"/>
            <w:left w:val="none" w:sz="0" w:space="0" w:color="auto"/>
            <w:bottom w:val="none" w:sz="0" w:space="0" w:color="auto"/>
            <w:right w:val="none" w:sz="0" w:space="0" w:color="auto"/>
          </w:divBdr>
        </w:div>
        <w:div w:id="222912412">
          <w:marLeft w:val="640"/>
          <w:marRight w:val="0"/>
          <w:marTop w:val="0"/>
          <w:marBottom w:val="0"/>
          <w:divBdr>
            <w:top w:val="none" w:sz="0" w:space="0" w:color="auto"/>
            <w:left w:val="none" w:sz="0" w:space="0" w:color="auto"/>
            <w:bottom w:val="none" w:sz="0" w:space="0" w:color="auto"/>
            <w:right w:val="none" w:sz="0" w:space="0" w:color="auto"/>
          </w:divBdr>
        </w:div>
        <w:div w:id="314771266">
          <w:marLeft w:val="640"/>
          <w:marRight w:val="0"/>
          <w:marTop w:val="0"/>
          <w:marBottom w:val="0"/>
          <w:divBdr>
            <w:top w:val="none" w:sz="0" w:space="0" w:color="auto"/>
            <w:left w:val="none" w:sz="0" w:space="0" w:color="auto"/>
            <w:bottom w:val="none" w:sz="0" w:space="0" w:color="auto"/>
            <w:right w:val="none" w:sz="0" w:space="0" w:color="auto"/>
          </w:divBdr>
        </w:div>
        <w:div w:id="404305817">
          <w:marLeft w:val="640"/>
          <w:marRight w:val="0"/>
          <w:marTop w:val="0"/>
          <w:marBottom w:val="0"/>
          <w:divBdr>
            <w:top w:val="none" w:sz="0" w:space="0" w:color="auto"/>
            <w:left w:val="none" w:sz="0" w:space="0" w:color="auto"/>
            <w:bottom w:val="none" w:sz="0" w:space="0" w:color="auto"/>
            <w:right w:val="none" w:sz="0" w:space="0" w:color="auto"/>
          </w:divBdr>
        </w:div>
        <w:div w:id="549264486">
          <w:marLeft w:val="640"/>
          <w:marRight w:val="0"/>
          <w:marTop w:val="0"/>
          <w:marBottom w:val="0"/>
          <w:divBdr>
            <w:top w:val="none" w:sz="0" w:space="0" w:color="auto"/>
            <w:left w:val="none" w:sz="0" w:space="0" w:color="auto"/>
            <w:bottom w:val="none" w:sz="0" w:space="0" w:color="auto"/>
            <w:right w:val="none" w:sz="0" w:space="0" w:color="auto"/>
          </w:divBdr>
        </w:div>
        <w:div w:id="791945950">
          <w:marLeft w:val="640"/>
          <w:marRight w:val="0"/>
          <w:marTop w:val="0"/>
          <w:marBottom w:val="0"/>
          <w:divBdr>
            <w:top w:val="none" w:sz="0" w:space="0" w:color="auto"/>
            <w:left w:val="none" w:sz="0" w:space="0" w:color="auto"/>
            <w:bottom w:val="none" w:sz="0" w:space="0" w:color="auto"/>
            <w:right w:val="none" w:sz="0" w:space="0" w:color="auto"/>
          </w:divBdr>
        </w:div>
        <w:div w:id="933518675">
          <w:marLeft w:val="640"/>
          <w:marRight w:val="0"/>
          <w:marTop w:val="0"/>
          <w:marBottom w:val="0"/>
          <w:divBdr>
            <w:top w:val="none" w:sz="0" w:space="0" w:color="auto"/>
            <w:left w:val="none" w:sz="0" w:space="0" w:color="auto"/>
            <w:bottom w:val="none" w:sz="0" w:space="0" w:color="auto"/>
            <w:right w:val="none" w:sz="0" w:space="0" w:color="auto"/>
          </w:divBdr>
        </w:div>
        <w:div w:id="1116174367">
          <w:marLeft w:val="640"/>
          <w:marRight w:val="0"/>
          <w:marTop w:val="0"/>
          <w:marBottom w:val="0"/>
          <w:divBdr>
            <w:top w:val="none" w:sz="0" w:space="0" w:color="auto"/>
            <w:left w:val="none" w:sz="0" w:space="0" w:color="auto"/>
            <w:bottom w:val="none" w:sz="0" w:space="0" w:color="auto"/>
            <w:right w:val="none" w:sz="0" w:space="0" w:color="auto"/>
          </w:divBdr>
        </w:div>
        <w:div w:id="1555193089">
          <w:marLeft w:val="640"/>
          <w:marRight w:val="0"/>
          <w:marTop w:val="0"/>
          <w:marBottom w:val="0"/>
          <w:divBdr>
            <w:top w:val="none" w:sz="0" w:space="0" w:color="auto"/>
            <w:left w:val="none" w:sz="0" w:space="0" w:color="auto"/>
            <w:bottom w:val="none" w:sz="0" w:space="0" w:color="auto"/>
            <w:right w:val="none" w:sz="0" w:space="0" w:color="auto"/>
          </w:divBdr>
        </w:div>
        <w:div w:id="1976794689">
          <w:marLeft w:val="640"/>
          <w:marRight w:val="0"/>
          <w:marTop w:val="0"/>
          <w:marBottom w:val="0"/>
          <w:divBdr>
            <w:top w:val="none" w:sz="0" w:space="0" w:color="auto"/>
            <w:left w:val="none" w:sz="0" w:space="0" w:color="auto"/>
            <w:bottom w:val="none" w:sz="0" w:space="0" w:color="auto"/>
            <w:right w:val="none" w:sz="0" w:space="0" w:color="auto"/>
          </w:divBdr>
        </w:div>
        <w:div w:id="2009165329">
          <w:marLeft w:val="640"/>
          <w:marRight w:val="0"/>
          <w:marTop w:val="0"/>
          <w:marBottom w:val="0"/>
          <w:divBdr>
            <w:top w:val="none" w:sz="0" w:space="0" w:color="auto"/>
            <w:left w:val="none" w:sz="0" w:space="0" w:color="auto"/>
            <w:bottom w:val="none" w:sz="0" w:space="0" w:color="auto"/>
            <w:right w:val="none" w:sz="0" w:space="0" w:color="auto"/>
          </w:divBdr>
        </w:div>
        <w:div w:id="2062974238">
          <w:marLeft w:val="640"/>
          <w:marRight w:val="0"/>
          <w:marTop w:val="0"/>
          <w:marBottom w:val="0"/>
          <w:divBdr>
            <w:top w:val="none" w:sz="0" w:space="0" w:color="auto"/>
            <w:left w:val="none" w:sz="0" w:space="0" w:color="auto"/>
            <w:bottom w:val="none" w:sz="0" w:space="0" w:color="auto"/>
            <w:right w:val="none" w:sz="0" w:space="0" w:color="auto"/>
          </w:divBdr>
        </w:div>
      </w:divsChild>
    </w:div>
    <w:div w:id="1586189704">
      <w:bodyDiv w:val="1"/>
      <w:marLeft w:val="0"/>
      <w:marRight w:val="0"/>
      <w:marTop w:val="0"/>
      <w:marBottom w:val="0"/>
      <w:divBdr>
        <w:top w:val="none" w:sz="0" w:space="0" w:color="auto"/>
        <w:left w:val="none" w:sz="0" w:space="0" w:color="auto"/>
        <w:bottom w:val="none" w:sz="0" w:space="0" w:color="auto"/>
        <w:right w:val="none" w:sz="0" w:space="0" w:color="auto"/>
      </w:divBdr>
    </w:div>
    <w:div w:id="1590626392">
      <w:bodyDiv w:val="1"/>
      <w:marLeft w:val="0"/>
      <w:marRight w:val="0"/>
      <w:marTop w:val="0"/>
      <w:marBottom w:val="0"/>
      <w:divBdr>
        <w:top w:val="none" w:sz="0" w:space="0" w:color="auto"/>
        <w:left w:val="none" w:sz="0" w:space="0" w:color="auto"/>
        <w:bottom w:val="none" w:sz="0" w:space="0" w:color="auto"/>
        <w:right w:val="none" w:sz="0" w:space="0" w:color="auto"/>
      </w:divBdr>
    </w:div>
    <w:div w:id="1594700790">
      <w:bodyDiv w:val="1"/>
      <w:marLeft w:val="0"/>
      <w:marRight w:val="0"/>
      <w:marTop w:val="0"/>
      <w:marBottom w:val="0"/>
      <w:divBdr>
        <w:top w:val="none" w:sz="0" w:space="0" w:color="auto"/>
        <w:left w:val="none" w:sz="0" w:space="0" w:color="auto"/>
        <w:bottom w:val="none" w:sz="0" w:space="0" w:color="auto"/>
        <w:right w:val="none" w:sz="0" w:space="0" w:color="auto"/>
      </w:divBdr>
      <w:divsChild>
        <w:div w:id="251206283">
          <w:marLeft w:val="640"/>
          <w:marRight w:val="0"/>
          <w:marTop w:val="0"/>
          <w:marBottom w:val="0"/>
          <w:divBdr>
            <w:top w:val="none" w:sz="0" w:space="0" w:color="auto"/>
            <w:left w:val="none" w:sz="0" w:space="0" w:color="auto"/>
            <w:bottom w:val="none" w:sz="0" w:space="0" w:color="auto"/>
            <w:right w:val="none" w:sz="0" w:space="0" w:color="auto"/>
          </w:divBdr>
        </w:div>
        <w:div w:id="313796615">
          <w:marLeft w:val="640"/>
          <w:marRight w:val="0"/>
          <w:marTop w:val="0"/>
          <w:marBottom w:val="0"/>
          <w:divBdr>
            <w:top w:val="none" w:sz="0" w:space="0" w:color="auto"/>
            <w:left w:val="none" w:sz="0" w:space="0" w:color="auto"/>
            <w:bottom w:val="none" w:sz="0" w:space="0" w:color="auto"/>
            <w:right w:val="none" w:sz="0" w:space="0" w:color="auto"/>
          </w:divBdr>
        </w:div>
        <w:div w:id="475488124">
          <w:marLeft w:val="640"/>
          <w:marRight w:val="0"/>
          <w:marTop w:val="0"/>
          <w:marBottom w:val="0"/>
          <w:divBdr>
            <w:top w:val="none" w:sz="0" w:space="0" w:color="auto"/>
            <w:left w:val="none" w:sz="0" w:space="0" w:color="auto"/>
            <w:bottom w:val="none" w:sz="0" w:space="0" w:color="auto"/>
            <w:right w:val="none" w:sz="0" w:space="0" w:color="auto"/>
          </w:divBdr>
        </w:div>
        <w:div w:id="585459493">
          <w:marLeft w:val="640"/>
          <w:marRight w:val="0"/>
          <w:marTop w:val="0"/>
          <w:marBottom w:val="0"/>
          <w:divBdr>
            <w:top w:val="none" w:sz="0" w:space="0" w:color="auto"/>
            <w:left w:val="none" w:sz="0" w:space="0" w:color="auto"/>
            <w:bottom w:val="none" w:sz="0" w:space="0" w:color="auto"/>
            <w:right w:val="none" w:sz="0" w:space="0" w:color="auto"/>
          </w:divBdr>
        </w:div>
        <w:div w:id="1112940352">
          <w:marLeft w:val="640"/>
          <w:marRight w:val="0"/>
          <w:marTop w:val="0"/>
          <w:marBottom w:val="0"/>
          <w:divBdr>
            <w:top w:val="none" w:sz="0" w:space="0" w:color="auto"/>
            <w:left w:val="none" w:sz="0" w:space="0" w:color="auto"/>
            <w:bottom w:val="none" w:sz="0" w:space="0" w:color="auto"/>
            <w:right w:val="none" w:sz="0" w:space="0" w:color="auto"/>
          </w:divBdr>
        </w:div>
        <w:div w:id="1180047160">
          <w:marLeft w:val="640"/>
          <w:marRight w:val="0"/>
          <w:marTop w:val="0"/>
          <w:marBottom w:val="0"/>
          <w:divBdr>
            <w:top w:val="none" w:sz="0" w:space="0" w:color="auto"/>
            <w:left w:val="none" w:sz="0" w:space="0" w:color="auto"/>
            <w:bottom w:val="none" w:sz="0" w:space="0" w:color="auto"/>
            <w:right w:val="none" w:sz="0" w:space="0" w:color="auto"/>
          </w:divBdr>
        </w:div>
        <w:div w:id="1535582833">
          <w:marLeft w:val="640"/>
          <w:marRight w:val="0"/>
          <w:marTop w:val="0"/>
          <w:marBottom w:val="0"/>
          <w:divBdr>
            <w:top w:val="none" w:sz="0" w:space="0" w:color="auto"/>
            <w:left w:val="none" w:sz="0" w:space="0" w:color="auto"/>
            <w:bottom w:val="none" w:sz="0" w:space="0" w:color="auto"/>
            <w:right w:val="none" w:sz="0" w:space="0" w:color="auto"/>
          </w:divBdr>
        </w:div>
        <w:div w:id="1548057289">
          <w:marLeft w:val="640"/>
          <w:marRight w:val="0"/>
          <w:marTop w:val="0"/>
          <w:marBottom w:val="0"/>
          <w:divBdr>
            <w:top w:val="none" w:sz="0" w:space="0" w:color="auto"/>
            <w:left w:val="none" w:sz="0" w:space="0" w:color="auto"/>
            <w:bottom w:val="none" w:sz="0" w:space="0" w:color="auto"/>
            <w:right w:val="none" w:sz="0" w:space="0" w:color="auto"/>
          </w:divBdr>
        </w:div>
        <w:div w:id="1568882318">
          <w:marLeft w:val="640"/>
          <w:marRight w:val="0"/>
          <w:marTop w:val="0"/>
          <w:marBottom w:val="0"/>
          <w:divBdr>
            <w:top w:val="none" w:sz="0" w:space="0" w:color="auto"/>
            <w:left w:val="none" w:sz="0" w:space="0" w:color="auto"/>
            <w:bottom w:val="none" w:sz="0" w:space="0" w:color="auto"/>
            <w:right w:val="none" w:sz="0" w:space="0" w:color="auto"/>
          </w:divBdr>
        </w:div>
        <w:div w:id="1602444888">
          <w:marLeft w:val="640"/>
          <w:marRight w:val="0"/>
          <w:marTop w:val="0"/>
          <w:marBottom w:val="0"/>
          <w:divBdr>
            <w:top w:val="none" w:sz="0" w:space="0" w:color="auto"/>
            <w:left w:val="none" w:sz="0" w:space="0" w:color="auto"/>
            <w:bottom w:val="none" w:sz="0" w:space="0" w:color="auto"/>
            <w:right w:val="none" w:sz="0" w:space="0" w:color="auto"/>
          </w:divBdr>
        </w:div>
        <w:div w:id="1640190604">
          <w:marLeft w:val="640"/>
          <w:marRight w:val="0"/>
          <w:marTop w:val="0"/>
          <w:marBottom w:val="0"/>
          <w:divBdr>
            <w:top w:val="none" w:sz="0" w:space="0" w:color="auto"/>
            <w:left w:val="none" w:sz="0" w:space="0" w:color="auto"/>
            <w:bottom w:val="none" w:sz="0" w:space="0" w:color="auto"/>
            <w:right w:val="none" w:sz="0" w:space="0" w:color="auto"/>
          </w:divBdr>
        </w:div>
        <w:div w:id="1692535678">
          <w:marLeft w:val="640"/>
          <w:marRight w:val="0"/>
          <w:marTop w:val="0"/>
          <w:marBottom w:val="0"/>
          <w:divBdr>
            <w:top w:val="none" w:sz="0" w:space="0" w:color="auto"/>
            <w:left w:val="none" w:sz="0" w:space="0" w:color="auto"/>
            <w:bottom w:val="none" w:sz="0" w:space="0" w:color="auto"/>
            <w:right w:val="none" w:sz="0" w:space="0" w:color="auto"/>
          </w:divBdr>
        </w:div>
        <w:div w:id="1960456671">
          <w:marLeft w:val="640"/>
          <w:marRight w:val="0"/>
          <w:marTop w:val="0"/>
          <w:marBottom w:val="0"/>
          <w:divBdr>
            <w:top w:val="none" w:sz="0" w:space="0" w:color="auto"/>
            <w:left w:val="none" w:sz="0" w:space="0" w:color="auto"/>
            <w:bottom w:val="none" w:sz="0" w:space="0" w:color="auto"/>
            <w:right w:val="none" w:sz="0" w:space="0" w:color="auto"/>
          </w:divBdr>
        </w:div>
        <w:div w:id="2023622085">
          <w:marLeft w:val="640"/>
          <w:marRight w:val="0"/>
          <w:marTop w:val="0"/>
          <w:marBottom w:val="0"/>
          <w:divBdr>
            <w:top w:val="none" w:sz="0" w:space="0" w:color="auto"/>
            <w:left w:val="none" w:sz="0" w:space="0" w:color="auto"/>
            <w:bottom w:val="none" w:sz="0" w:space="0" w:color="auto"/>
            <w:right w:val="none" w:sz="0" w:space="0" w:color="auto"/>
          </w:divBdr>
        </w:div>
      </w:divsChild>
    </w:div>
    <w:div w:id="1609268197">
      <w:bodyDiv w:val="1"/>
      <w:marLeft w:val="0"/>
      <w:marRight w:val="0"/>
      <w:marTop w:val="0"/>
      <w:marBottom w:val="0"/>
      <w:divBdr>
        <w:top w:val="none" w:sz="0" w:space="0" w:color="auto"/>
        <w:left w:val="none" w:sz="0" w:space="0" w:color="auto"/>
        <w:bottom w:val="none" w:sz="0" w:space="0" w:color="auto"/>
        <w:right w:val="none" w:sz="0" w:space="0" w:color="auto"/>
      </w:divBdr>
    </w:div>
    <w:div w:id="1624070157">
      <w:bodyDiv w:val="1"/>
      <w:marLeft w:val="0"/>
      <w:marRight w:val="0"/>
      <w:marTop w:val="0"/>
      <w:marBottom w:val="0"/>
      <w:divBdr>
        <w:top w:val="none" w:sz="0" w:space="0" w:color="auto"/>
        <w:left w:val="none" w:sz="0" w:space="0" w:color="auto"/>
        <w:bottom w:val="none" w:sz="0" w:space="0" w:color="auto"/>
        <w:right w:val="none" w:sz="0" w:space="0" w:color="auto"/>
      </w:divBdr>
      <w:divsChild>
        <w:div w:id="288442856">
          <w:marLeft w:val="640"/>
          <w:marRight w:val="0"/>
          <w:marTop w:val="0"/>
          <w:marBottom w:val="0"/>
          <w:divBdr>
            <w:top w:val="none" w:sz="0" w:space="0" w:color="auto"/>
            <w:left w:val="none" w:sz="0" w:space="0" w:color="auto"/>
            <w:bottom w:val="none" w:sz="0" w:space="0" w:color="auto"/>
            <w:right w:val="none" w:sz="0" w:space="0" w:color="auto"/>
          </w:divBdr>
        </w:div>
        <w:div w:id="468745454">
          <w:marLeft w:val="640"/>
          <w:marRight w:val="0"/>
          <w:marTop w:val="0"/>
          <w:marBottom w:val="0"/>
          <w:divBdr>
            <w:top w:val="none" w:sz="0" w:space="0" w:color="auto"/>
            <w:left w:val="none" w:sz="0" w:space="0" w:color="auto"/>
            <w:bottom w:val="none" w:sz="0" w:space="0" w:color="auto"/>
            <w:right w:val="none" w:sz="0" w:space="0" w:color="auto"/>
          </w:divBdr>
        </w:div>
        <w:div w:id="547377657">
          <w:marLeft w:val="640"/>
          <w:marRight w:val="0"/>
          <w:marTop w:val="0"/>
          <w:marBottom w:val="0"/>
          <w:divBdr>
            <w:top w:val="none" w:sz="0" w:space="0" w:color="auto"/>
            <w:left w:val="none" w:sz="0" w:space="0" w:color="auto"/>
            <w:bottom w:val="none" w:sz="0" w:space="0" w:color="auto"/>
            <w:right w:val="none" w:sz="0" w:space="0" w:color="auto"/>
          </w:divBdr>
        </w:div>
        <w:div w:id="589851116">
          <w:marLeft w:val="640"/>
          <w:marRight w:val="0"/>
          <w:marTop w:val="0"/>
          <w:marBottom w:val="0"/>
          <w:divBdr>
            <w:top w:val="none" w:sz="0" w:space="0" w:color="auto"/>
            <w:left w:val="none" w:sz="0" w:space="0" w:color="auto"/>
            <w:bottom w:val="none" w:sz="0" w:space="0" w:color="auto"/>
            <w:right w:val="none" w:sz="0" w:space="0" w:color="auto"/>
          </w:divBdr>
        </w:div>
        <w:div w:id="815991002">
          <w:marLeft w:val="640"/>
          <w:marRight w:val="0"/>
          <w:marTop w:val="0"/>
          <w:marBottom w:val="0"/>
          <w:divBdr>
            <w:top w:val="none" w:sz="0" w:space="0" w:color="auto"/>
            <w:left w:val="none" w:sz="0" w:space="0" w:color="auto"/>
            <w:bottom w:val="none" w:sz="0" w:space="0" w:color="auto"/>
            <w:right w:val="none" w:sz="0" w:space="0" w:color="auto"/>
          </w:divBdr>
        </w:div>
        <w:div w:id="882059027">
          <w:marLeft w:val="640"/>
          <w:marRight w:val="0"/>
          <w:marTop w:val="0"/>
          <w:marBottom w:val="0"/>
          <w:divBdr>
            <w:top w:val="none" w:sz="0" w:space="0" w:color="auto"/>
            <w:left w:val="none" w:sz="0" w:space="0" w:color="auto"/>
            <w:bottom w:val="none" w:sz="0" w:space="0" w:color="auto"/>
            <w:right w:val="none" w:sz="0" w:space="0" w:color="auto"/>
          </w:divBdr>
        </w:div>
        <w:div w:id="965963678">
          <w:marLeft w:val="640"/>
          <w:marRight w:val="0"/>
          <w:marTop w:val="0"/>
          <w:marBottom w:val="0"/>
          <w:divBdr>
            <w:top w:val="none" w:sz="0" w:space="0" w:color="auto"/>
            <w:left w:val="none" w:sz="0" w:space="0" w:color="auto"/>
            <w:bottom w:val="none" w:sz="0" w:space="0" w:color="auto"/>
            <w:right w:val="none" w:sz="0" w:space="0" w:color="auto"/>
          </w:divBdr>
        </w:div>
        <w:div w:id="997152043">
          <w:marLeft w:val="640"/>
          <w:marRight w:val="0"/>
          <w:marTop w:val="0"/>
          <w:marBottom w:val="0"/>
          <w:divBdr>
            <w:top w:val="none" w:sz="0" w:space="0" w:color="auto"/>
            <w:left w:val="none" w:sz="0" w:space="0" w:color="auto"/>
            <w:bottom w:val="none" w:sz="0" w:space="0" w:color="auto"/>
            <w:right w:val="none" w:sz="0" w:space="0" w:color="auto"/>
          </w:divBdr>
        </w:div>
        <w:div w:id="1029641496">
          <w:marLeft w:val="640"/>
          <w:marRight w:val="0"/>
          <w:marTop w:val="0"/>
          <w:marBottom w:val="0"/>
          <w:divBdr>
            <w:top w:val="none" w:sz="0" w:space="0" w:color="auto"/>
            <w:left w:val="none" w:sz="0" w:space="0" w:color="auto"/>
            <w:bottom w:val="none" w:sz="0" w:space="0" w:color="auto"/>
            <w:right w:val="none" w:sz="0" w:space="0" w:color="auto"/>
          </w:divBdr>
        </w:div>
        <w:div w:id="1398163899">
          <w:marLeft w:val="640"/>
          <w:marRight w:val="0"/>
          <w:marTop w:val="0"/>
          <w:marBottom w:val="0"/>
          <w:divBdr>
            <w:top w:val="none" w:sz="0" w:space="0" w:color="auto"/>
            <w:left w:val="none" w:sz="0" w:space="0" w:color="auto"/>
            <w:bottom w:val="none" w:sz="0" w:space="0" w:color="auto"/>
            <w:right w:val="none" w:sz="0" w:space="0" w:color="auto"/>
          </w:divBdr>
        </w:div>
        <w:div w:id="1756970202">
          <w:marLeft w:val="640"/>
          <w:marRight w:val="0"/>
          <w:marTop w:val="0"/>
          <w:marBottom w:val="0"/>
          <w:divBdr>
            <w:top w:val="none" w:sz="0" w:space="0" w:color="auto"/>
            <w:left w:val="none" w:sz="0" w:space="0" w:color="auto"/>
            <w:bottom w:val="none" w:sz="0" w:space="0" w:color="auto"/>
            <w:right w:val="none" w:sz="0" w:space="0" w:color="auto"/>
          </w:divBdr>
        </w:div>
        <w:div w:id="1882209764">
          <w:marLeft w:val="640"/>
          <w:marRight w:val="0"/>
          <w:marTop w:val="0"/>
          <w:marBottom w:val="0"/>
          <w:divBdr>
            <w:top w:val="none" w:sz="0" w:space="0" w:color="auto"/>
            <w:left w:val="none" w:sz="0" w:space="0" w:color="auto"/>
            <w:bottom w:val="none" w:sz="0" w:space="0" w:color="auto"/>
            <w:right w:val="none" w:sz="0" w:space="0" w:color="auto"/>
          </w:divBdr>
        </w:div>
        <w:div w:id="1897470198">
          <w:marLeft w:val="640"/>
          <w:marRight w:val="0"/>
          <w:marTop w:val="0"/>
          <w:marBottom w:val="0"/>
          <w:divBdr>
            <w:top w:val="none" w:sz="0" w:space="0" w:color="auto"/>
            <w:left w:val="none" w:sz="0" w:space="0" w:color="auto"/>
            <w:bottom w:val="none" w:sz="0" w:space="0" w:color="auto"/>
            <w:right w:val="none" w:sz="0" w:space="0" w:color="auto"/>
          </w:divBdr>
        </w:div>
        <w:div w:id="2137407615">
          <w:marLeft w:val="640"/>
          <w:marRight w:val="0"/>
          <w:marTop w:val="0"/>
          <w:marBottom w:val="0"/>
          <w:divBdr>
            <w:top w:val="none" w:sz="0" w:space="0" w:color="auto"/>
            <w:left w:val="none" w:sz="0" w:space="0" w:color="auto"/>
            <w:bottom w:val="none" w:sz="0" w:space="0" w:color="auto"/>
            <w:right w:val="none" w:sz="0" w:space="0" w:color="auto"/>
          </w:divBdr>
        </w:div>
      </w:divsChild>
    </w:div>
    <w:div w:id="1645696721">
      <w:bodyDiv w:val="1"/>
      <w:marLeft w:val="0"/>
      <w:marRight w:val="0"/>
      <w:marTop w:val="0"/>
      <w:marBottom w:val="0"/>
      <w:divBdr>
        <w:top w:val="none" w:sz="0" w:space="0" w:color="auto"/>
        <w:left w:val="none" w:sz="0" w:space="0" w:color="auto"/>
        <w:bottom w:val="none" w:sz="0" w:space="0" w:color="auto"/>
        <w:right w:val="none" w:sz="0" w:space="0" w:color="auto"/>
      </w:divBdr>
      <w:divsChild>
        <w:div w:id="50619416">
          <w:marLeft w:val="640"/>
          <w:marRight w:val="0"/>
          <w:marTop w:val="0"/>
          <w:marBottom w:val="0"/>
          <w:divBdr>
            <w:top w:val="none" w:sz="0" w:space="0" w:color="auto"/>
            <w:left w:val="none" w:sz="0" w:space="0" w:color="auto"/>
            <w:bottom w:val="none" w:sz="0" w:space="0" w:color="auto"/>
            <w:right w:val="none" w:sz="0" w:space="0" w:color="auto"/>
          </w:divBdr>
        </w:div>
        <w:div w:id="170609999">
          <w:marLeft w:val="640"/>
          <w:marRight w:val="0"/>
          <w:marTop w:val="0"/>
          <w:marBottom w:val="0"/>
          <w:divBdr>
            <w:top w:val="none" w:sz="0" w:space="0" w:color="auto"/>
            <w:left w:val="none" w:sz="0" w:space="0" w:color="auto"/>
            <w:bottom w:val="none" w:sz="0" w:space="0" w:color="auto"/>
            <w:right w:val="none" w:sz="0" w:space="0" w:color="auto"/>
          </w:divBdr>
        </w:div>
        <w:div w:id="197012403">
          <w:marLeft w:val="640"/>
          <w:marRight w:val="0"/>
          <w:marTop w:val="0"/>
          <w:marBottom w:val="0"/>
          <w:divBdr>
            <w:top w:val="none" w:sz="0" w:space="0" w:color="auto"/>
            <w:left w:val="none" w:sz="0" w:space="0" w:color="auto"/>
            <w:bottom w:val="none" w:sz="0" w:space="0" w:color="auto"/>
            <w:right w:val="none" w:sz="0" w:space="0" w:color="auto"/>
          </w:divBdr>
        </w:div>
        <w:div w:id="276839996">
          <w:marLeft w:val="640"/>
          <w:marRight w:val="0"/>
          <w:marTop w:val="0"/>
          <w:marBottom w:val="0"/>
          <w:divBdr>
            <w:top w:val="none" w:sz="0" w:space="0" w:color="auto"/>
            <w:left w:val="none" w:sz="0" w:space="0" w:color="auto"/>
            <w:bottom w:val="none" w:sz="0" w:space="0" w:color="auto"/>
            <w:right w:val="none" w:sz="0" w:space="0" w:color="auto"/>
          </w:divBdr>
        </w:div>
        <w:div w:id="461847352">
          <w:marLeft w:val="640"/>
          <w:marRight w:val="0"/>
          <w:marTop w:val="0"/>
          <w:marBottom w:val="0"/>
          <w:divBdr>
            <w:top w:val="none" w:sz="0" w:space="0" w:color="auto"/>
            <w:left w:val="none" w:sz="0" w:space="0" w:color="auto"/>
            <w:bottom w:val="none" w:sz="0" w:space="0" w:color="auto"/>
            <w:right w:val="none" w:sz="0" w:space="0" w:color="auto"/>
          </w:divBdr>
        </w:div>
        <w:div w:id="481386937">
          <w:marLeft w:val="640"/>
          <w:marRight w:val="0"/>
          <w:marTop w:val="0"/>
          <w:marBottom w:val="0"/>
          <w:divBdr>
            <w:top w:val="none" w:sz="0" w:space="0" w:color="auto"/>
            <w:left w:val="none" w:sz="0" w:space="0" w:color="auto"/>
            <w:bottom w:val="none" w:sz="0" w:space="0" w:color="auto"/>
            <w:right w:val="none" w:sz="0" w:space="0" w:color="auto"/>
          </w:divBdr>
        </w:div>
        <w:div w:id="617218625">
          <w:marLeft w:val="640"/>
          <w:marRight w:val="0"/>
          <w:marTop w:val="0"/>
          <w:marBottom w:val="0"/>
          <w:divBdr>
            <w:top w:val="none" w:sz="0" w:space="0" w:color="auto"/>
            <w:left w:val="none" w:sz="0" w:space="0" w:color="auto"/>
            <w:bottom w:val="none" w:sz="0" w:space="0" w:color="auto"/>
            <w:right w:val="none" w:sz="0" w:space="0" w:color="auto"/>
          </w:divBdr>
        </w:div>
        <w:div w:id="714155682">
          <w:marLeft w:val="640"/>
          <w:marRight w:val="0"/>
          <w:marTop w:val="0"/>
          <w:marBottom w:val="0"/>
          <w:divBdr>
            <w:top w:val="none" w:sz="0" w:space="0" w:color="auto"/>
            <w:left w:val="none" w:sz="0" w:space="0" w:color="auto"/>
            <w:bottom w:val="none" w:sz="0" w:space="0" w:color="auto"/>
            <w:right w:val="none" w:sz="0" w:space="0" w:color="auto"/>
          </w:divBdr>
        </w:div>
        <w:div w:id="936402371">
          <w:marLeft w:val="640"/>
          <w:marRight w:val="0"/>
          <w:marTop w:val="0"/>
          <w:marBottom w:val="0"/>
          <w:divBdr>
            <w:top w:val="none" w:sz="0" w:space="0" w:color="auto"/>
            <w:left w:val="none" w:sz="0" w:space="0" w:color="auto"/>
            <w:bottom w:val="none" w:sz="0" w:space="0" w:color="auto"/>
            <w:right w:val="none" w:sz="0" w:space="0" w:color="auto"/>
          </w:divBdr>
        </w:div>
        <w:div w:id="945111905">
          <w:marLeft w:val="640"/>
          <w:marRight w:val="0"/>
          <w:marTop w:val="0"/>
          <w:marBottom w:val="0"/>
          <w:divBdr>
            <w:top w:val="none" w:sz="0" w:space="0" w:color="auto"/>
            <w:left w:val="none" w:sz="0" w:space="0" w:color="auto"/>
            <w:bottom w:val="none" w:sz="0" w:space="0" w:color="auto"/>
            <w:right w:val="none" w:sz="0" w:space="0" w:color="auto"/>
          </w:divBdr>
        </w:div>
        <w:div w:id="1750030931">
          <w:marLeft w:val="640"/>
          <w:marRight w:val="0"/>
          <w:marTop w:val="0"/>
          <w:marBottom w:val="0"/>
          <w:divBdr>
            <w:top w:val="none" w:sz="0" w:space="0" w:color="auto"/>
            <w:left w:val="none" w:sz="0" w:space="0" w:color="auto"/>
            <w:bottom w:val="none" w:sz="0" w:space="0" w:color="auto"/>
            <w:right w:val="none" w:sz="0" w:space="0" w:color="auto"/>
          </w:divBdr>
        </w:div>
      </w:divsChild>
    </w:div>
    <w:div w:id="1669215344">
      <w:bodyDiv w:val="1"/>
      <w:marLeft w:val="0"/>
      <w:marRight w:val="0"/>
      <w:marTop w:val="0"/>
      <w:marBottom w:val="0"/>
      <w:divBdr>
        <w:top w:val="none" w:sz="0" w:space="0" w:color="auto"/>
        <w:left w:val="none" w:sz="0" w:space="0" w:color="auto"/>
        <w:bottom w:val="none" w:sz="0" w:space="0" w:color="auto"/>
        <w:right w:val="none" w:sz="0" w:space="0" w:color="auto"/>
      </w:divBdr>
    </w:div>
    <w:div w:id="1695770570">
      <w:bodyDiv w:val="1"/>
      <w:marLeft w:val="0"/>
      <w:marRight w:val="0"/>
      <w:marTop w:val="0"/>
      <w:marBottom w:val="0"/>
      <w:divBdr>
        <w:top w:val="none" w:sz="0" w:space="0" w:color="auto"/>
        <w:left w:val="none" w:sz="0" w:space="0" w:color="auto"/>
        <w:bottom w:val="none" w:sz="0" w:space="0" w:color="auto"/>
        <w:right w:val="none" w:sz="0" w:space="0" w:color="auto"/>
      </w:divBdr>
      <w:divsChild>
        <w:div w:id="328799876">
          <w:marLeft w:val="640"/>
          <w:marRight w:val="0"/>
          <w:marTop w:val="0"/>
          <w:marBottom w:val="0"/>
          <w:divBdr>
            <w:top w:val="none" w:sz="0" w:space="0" w:color="auto"/>
            <w:left w:val="none" w:sz="0" w:space="0" w:color="auto"/>
            <w:bottom w:val="none" w:sz="0" w:space="0" w:color="auto"/>
            <w:right w:val="none" w:sz="0" w:space="0" w:color="auto"/>
          </w:divBdr>
        </w:div>
        <w:div w:id="392238491">
          <w:marLeft w:val="640"/>
          <w:marRight w:val="0"/>
          <w:marTop w:val="0"/>
          <w:marBottom w:val="0"/>
          <w:divBdr>
            <w:top w:val="none" w:sz="0" w:space="0" w:color="auto"/>
            <w:left w:val="none" w:sz="0" w:space="0" w:color="auto"/>
            <w:bottom w:val="none" w:sz="0" w:space="0" w:color="auto"/>
            <w:right w:val="none" w:sz="0" w:space="0" w:color="auto"/>
          </w:divBdr>
        </w:div>
        <w:div w:id="519273893">
          <w:marLeft w:val="640"/>
          <w:marRight w:val="0"/>
          <w:marTop w:val="0"/>
          <w:marBottom w:val="0"/>
          <w:divBdr>
            <w:top w:val="none" w:sz="0" w:space="0" w:color="auto"/>
            <w:left w:val="none" w:sz="0" w:space="0" w:color="auto"/>
            <w:bottom w:val="none" w:sz="0" w:space="0" w:color="auto"/>
            <w:right w:val="none" w:sz="0" w:space="0" w:color="auto"/>
          </w:divBdr>
        </w:div>
        <w:div w:id="558711002">
          <w:marLeft w:val="640"/>
          <w:marRight w:val="0"/>
          <w:marTop w:val="0"/>
          <w:marBottom w:val="0"/>
          <w:divBdr>
            <w:top w:val="none" w:sz="0" w:space="0" w:color="auto"/>
            <w:left w:val="none" w:sz="0" w:space="0" w:color="auto"/>
            <w:bottom w:val="none" w:sz="0" w:space="0" w:color="auto"/>
            <w:right w:val="none" w:sz="0" w:space="0" w:color="auto"/>
          </w:divBdr>
        </w:div>
        <w:div w:id="1044451700">
          <w:marLeft w:val="640"/>
          <w:marRight w:val="0"/>
          <w:marTop w:val="0"/>
          <w:marBottom w:val="0"/>
          <w:divBdr>
            <w:top w:val="none" w:sz="0" w:space="0" w:color="auto"/>
            <w:left w:val="none" w:sz="0" w:space="0" w:color="auto"/>
            <w:bottom w:val="none" w:sz="0" w:space="0" w:color="auto"/>
            <w:right w:val="none" w:sz="0" w:space="0" w:color="auto"/>
          </w:divBdr>
        </w:div>
        <w:div w:id="1198812371">
          <w:marLeft w:val="640"/>
          <w:marRight w:val="0"/>
          <w:marTop w:val="0"/>
          <w:marBottom w:val="0"/>
          <w:divBdr>
            <w:top w:val="none" w:sz="0" w:space="0" w:color="auto"/>
            <w:left w:val="none" w:sz="0" w:space="0" w:color="auto"/>
            <w:bottom w:val="none" w:sz="0" w:space="0" w:color="auto"/>
            <w:right w:val="none" w:sz="0" w:space="0" w:color="auto"/>
          </w:divBdr>
        </w:div>
        <w:div w:id="1412192880">
          <w:marLeft w:val="640"/>
          <w:marRight w:val="0"/>
          <w:marTop w:val="0"/>
          <w:marBottom w:val="0"/>
          <w:divBdr>
            <w:top w:val="none" w:sz="0" w:space="0" w:color="auto"/>
            <w:left w:val="none" w:sz="0" w:space="0" w:color="auto"/>
            <w:bottom w:val="none" w:sz="0" w:space="0" w:color="auto"/>
            <w:right w:val="none" w:sz="0" w:space="0" w:color="auto"/>
          </w:divBdr>
        </w:div>
        <w:div w:id="1719938453">
          <w:marLeft w:val="640"/>
          <w:marRight w:val="0"/>
          <w:marTop w:val="0"/>
          <w:marBottom w:val="0"/>
          <w:divBdr>
            <w:top w:val="none" w:sz="0" w:space="0" w:color="auto"/>
            <w:left w:val="none" w:sz="0" w:space="0" w:color="auto"/>
            <w:bottom w:val="none" w:sz="0" w:space="0" w:color="auto"/>
            <w:right w:val="none" w:sz="0" w:space="0" w:color="auto"/>
          </w:divBdr>
        </w:div>
        <w:div w:id="1799106294">
          <w:marLeft w:val="640"/>
          <w:marRight w:val="0"/>
          <w:marTop w:val="0"/>
          <w:marBottom w:val="0"/>
          <w:divBdr>
            <w:top w:val="none" w:sz="0" w:space="0" w:color="auto"/>
            <w:left w:val="none" w:sz="0" w:space="0" w:color="auto"/>
            <w:bottom w:val="none" w:sz="0" w:space="0" w:color="auto"/>
            <w:right w:val="none" w:sz="0" w:space="0" w:color="auto"/>
          </w:divBdr>
        </w:div>
        <w:div w:id="1996717471">
          <w:marLeft w:val="640"/>
          <w:marRight w:val="0"/>
          <w:marTop w:val="0"/>
          <w:marBottom w:val="0"/>
          <w:divBdr>
            <w:top w:val="none" w:sz="0" w:space="0" w:color="auto"/>
            <w:left w:val="none" w:sz="0" w:space="0" w:color="auto"/>
            <w:bottom w:val="none" w:sz="0" w:space="0" w:color="auto"/>
            <w:right w:val="none" w:sz="0" w:space="0" w:color="auto"/>
          </w:divBdr>
        </w:div>
        <w:div w:id="2004502440">
          <w:marLeft w:val="640"/>
          <w:marRight w:val="0"/>
          <w:marTop w:val="0"/>
          <w:marBottom w:val="0"/>
          <w:divBdr>
            <w:top w:val="none" w:sz="0" w:space="0" w:color="auto"/>
            <w:left w:val="none" w:sz="0" w:space="0" w:color="auto"/>
            <w:bottom w:val="none" w:sz="0" w:space="0" w:color="auto"/>
            <w:right w:val="none" w:sz="0" w:space="0" w:color="auto"/>
          </w:divBdr>
        </w:div>
        <w:div w:id="2022972971">
          <w:marLeft w:val="640"/>
          <w:marRight w:val="0"/>
          <w:marTop w:val="0"/>
          <w:marBottom w:val="0"/>
          <w:divBdr>
            <w:top w:val="none" w:sz="0" w:space="0" w:color="auto"/>
            <w:left w:val="none" w:sz="0" w:space="0" w:color="auto"/>
            <w:bottom w:val="none" w:sz="0" w:space="0" w:color="auto"/>
            <w:right w:val="none" w:sz="0" w:space="0" w:color="auto"/>
          </w:divBdr>
        </w:div>
      </w:divsChild>
    </w:div>
    <w:div w:id="1710835924">
      <w:bodyDiv w:val="1"/>
      <w:marLeft w:val="0"/>
      <w:marRight w:val="0"/>
      <w:marTop w:val="0"/>
      <w:marBottom w:val="0"/>
      <w:divBdr>
        <w:top w:val="none" w:sz="0" w:space="0" w:color="auto"/>
        <w:left w:val="none" w:sz="0" w:space="0" w:color="auto"/>
        <w:bottom w:val="none" w:sz="0" w:space="0" w:color="auto"/>
        <w:right w:val="none" w:sz="0" w:space="0" w:color="auto"/>
      </w:divBdr>
      <w:divsChild>
        <w:div w:id="892737867">
          <w:marLeft w:val="640"/>
          <w:marRight w:val="0"/>
          <w:marTop w:val="0"/>
          <w:marBottom w:val="0"/>
          <w:divBdr>
            <w:top w:val="none" w:sz="0" w:space="0" w:color="auto"/>
            <w:left w:val="none" w:sz="0" w:space="0" w:color="auto"/>
            <w:bottom w:val="none" w:sz="0" w:space="0" w:color="auto"/>
            <w:right w:val="none" w:sz="0" w:space="0" w:color="auto"/>
          </w:divBdr>
        </w:div>
      </w:divsChild>
    </w:div>
    <w:div w:id="1711605851">
      <w:bodyDiv w:val="1"/>
      <w:marLeft w:val="0"/>
      <w:marRight w:val="0"/>
      <w:marTop w:val="0"/>
      <w:marBottom w:val="0"/>
      <w:divBdr>
        <w:top w:val="none" w:sz="0" w:space="0" w:color="auto"/>
        <w:left w:val="none" w:sz="0" w:space="0" w:color="auto"/>
        <w:bottom w:val="none" w:sz="0" w:space="0" w:color="auto"/>
        <w:right w:val="none" w:sz="0" w:space="0" w:color="auto"/>
      </w:divBdr>
    </w:div>
    <w:div w:id="1753772975">
      <w:bodyDiv w:val="1"/>
      <w:marLeft w:val="0"/>
      <w:marRight w:val="0"/>
      <w:marTop w:val="0"/>
      <w:marBottom w:val="0"/>
      <w:divBdr>
        <w:top w:val="none" w:sz="0" w:space="0" w:color="auto"/>
        <w:left w:val="none" w:sz="0" w:space="0" w:color="auto"/>
        <w:bottom w:val="none" w:sz="0" w:space="0" w:color="auto"/>
        <w:right w:val="none" w:sz="0" w:space="0" w:color="auto"/>
      </w:divBdr>
      <w:divsChild>
        <w:div w:id="568425613">
          <w:marLeft w:val="640"/>
          <w:marRight w:val="0"/>
          <w:marTop w:val="0"/>
          <w:marBottom w:val="0"/>
          <w:divBdr>
            <w:top w:val="none" w:sz="0" w:space="0" w:color="auto"/>
            <w:left w:val="none" w:sz="0" w:space="0" w:color="auto"/>
            <w:bottom w:val="none" w:sz="0" w:space="0" w:color="auto"/>
            <w:right w:val="none" w:sz="0" w:space="0" w:color="auto"/>
          </w:divBdr>
        </w:div>
        <w:div w:id="939292746">
          <w:marLeft w:val="640"/>
          <w:marRight w:val="0"/>
          <w:marTop w:val="0"/>
          <w:marBottom w:val="0"/>
          <w:divBdr>
            <w:top w:val="none" w:sz="0" w:space="0" w:color="auto"/>
            <w:left w:val="none" w:sz="0" w:space="0" w:color="auto"/>
            <w:bottom w:val="none" w:sz="0" w:space="0" w:color="auto"/>
            <w:right w:val="none" w:sz="0" w:space="0" w:color="auto"/>
          </w:divBdr>
        </w:div>
        <w:div w:id="1458447714">
          <w:marLeft w:val="640"/>
          <w:marRight w:val="0"/>
          <w:marTop w:val="0"/>
          <w:marBottom w:val="0"/>
          <w:divBdr>
            <w:top w:val="none" w:sz="0" w:space="0" w:color="auto"/>
            <w:left w:val="none" w:sz="0" w:space="0" w:color="auto"/>
            <w:bottom w:val="none" w:sz="0" w:space="0" w:color="auto"/>
            <w:right w:val="none" w:sz="0" w:space="0" w:color="auto"/>
          </w:divBdr>
        </w:div>
      </w:divsChild>
    </w:div>
    <w:div w:id="1876036683">
      <w:bodyDiv w:val="1"/>
      <w:marLeft w:val="0"/>
      <w:marRight w:val="0"/>
      <w:marTop w:val="0"/>
      <w:marBottom w:val="0"/>
      <w:divBdr>
        <w:top w:val="none" w:sz="0" w:space="0" w:color="auto"/>
        <w:left w:val="none" w:sz="0" w:space="0" w:color="auto"/>
        <w:bottom w:val="none" w:sz="0" w:space="0" w:color="auto"/>
        <w:right w:val="none" w:sz="0" w:space="0" w:color="auto"/>
      </w:divBdr>
    </w:div>
    <w:div w:id="1900821551">
      <w:bodyDiv w:val="1"/>
      <w:marLeft w:val="0"/>
      <w:marRight w:val="0"/>
      <w:marTop w:val="0"/>
      <w:marBottom w:val="0"/>
      <w:divBdr>
        <w:top w:val="none" w:sz="0" w:space="0" w:color="auto"/>
        <w:left w:val="none" w:sz="0" w:space="0" w:color="auto"/>
        <w:bottom w:val="none" w:sz="0" w:space="0" w:color="auto"/>
        <w:right w:val="none" w:sz="0" w:space="0" w:color="auto"/>
      </w:divBdr>
    </w:div>
    <w:div w:id="1906646192">
      <w:bodyDiv w:val="1"/>
      <w:marLeft w:val="0"/>
      <w:marRight w:val="0"/>
      <w:marTop w:val="0"/>
      <w:marBottom w:val="0"/>
      <w:divBdr>
        <w:top w:val="none" w:sz="0" w:space="0" w:color="auto"/>
        <w:left w:val="none" w:sz="0" w:space="0" w:color="auto"/>
        <w:bottom w:val="none" w:sz="0" w:space="0" w:color="auto"/>
        <w:right w:val="none" w:sz="0" w:space="0" w:color="auto"/>
      </w:divBdr>
      <w:divsChild>
        <w:div w:id="302079833">
          <w:marLeft w:val="640"/>
          <w:marRight w:val="0"/>
          <w:marTop w:val="0"/>
          <w:marBottom w:val="0"/>
          <w:divBdr>
            <w:top w:val="none" w:sz="0" w:space="0" w:color="auto"/>
            <w:left w:val="none" w:sz="0" w:space="0" w:color="auto"/>
            <w:bottom w:val="none" w:sz="0" w:space="0" w:color="auto"/>
            <w:right w:val="none" w:sz="0" w:space="0" w:color="auto"/>
          </w:divBdr>
        </w:div>
        <w:div w:id="755974651">
          <w:marLeft w:val="640"/>
          <w:marRight w:val="0"/>
          <w:marTop w:val="0"/>
          <w:marBottom w:val="0"/>
          <w:divBdr>
            <w:top w:val="none" w:sz="0" w:space="0" w:color="auto"/>
            <w:left w:val="none" w:sz="0" w:space="0" w:color="auto"/>
            <w:bottom w:val="none" w:sz="0" w:space="0" w:color="auto"/>
            <w:right w:val="none" w:sz="0" w:space="0" w:color="auto"/>
          </w:divBdr>
        </w:div>
        <w:div w:id="1018315231">
          <w:marLeft w:val="640"/>
          <w:marRight w:val="0"/>
          <w:marTop w:val="0"/>
          <w:marBottom w:val="0"/>
          <w:divBdr>
            <w:top w:val="none" w:sz="0" w:space="0" w:color="auto"/>
            <w:left w:val="none" w:sz="0" w:space="0" w:color="auto"/>
            <w:bottom w:val="none" w:sz="0" w:space="0" w:color="auto"/>
            <w:right w:val="none" w:sz="0" w:space="0" w:color="auto"/>
          </w:divBdr>
        </w:div>
        <w:div w:id="1268732046">
          <w:marLeft w:val="640"/>
          <w:marRight w:val="0"/>
          <w:marTop w:val="0"/>
          <w:marBottom w:val="0"/>
          <w:divBdr>
            <w:top w:val="none" w:sz="0" w:space="0" w:color="auto"/>
            <w:left w:val="none" w:sz="0" w:space="0" w:color="auto"/>
            <w:bottom w:val="none" w:sz="0" w:space="0" w:color="auto"/>
            <w:right w:val="none" w:sz="0" w:space="0" w:color="auto"/>
          </w:divBdr>
        </w:div>
        <w:div w:id="2121489496">
          <w:marLeft w:val="640"/>
          <w:marRight w:val="0"/>
          <w:marTop w:val="0"/>
          <w:marBottom w:val="0"/>
          <w:divBdr>
            <w:top w:val="none" w:sz="0" w:space="0" w:color="auto"/>
            <w:left w:val="none" w:sz="0" w:space="0" w:color="auto"/>
            <w:bottom w:val="none" w:sz="0" w:space="0" w:color="auto"/>
            <w:right w:val="none" w:sz="0" w:space="0" w:color="auto"/>
          </w:divBdr>
        </w:div>
      </w:divsChild>
    </w:div>
    <w:div w:id="1925185874">
      <w:bodyDiv w:val="1"/>
      <w:marLeft w:val="0"/>
      <w:marRight w:val="0"/>
      <w:marTop w:val="0"/>
      <w:marBottom w:val="0"/>
      <w:divBdr>
        <w:top w:val="none" w:sz="0" w:space="0" w:color="auto"/>
        <w:left w:val="none" w:sz="0" w:space="0" w:color="auto"/>
        <w:bottom w:val="none" w:sz="0" w:space="0" w:color="auto"/>
        <w:right w:val="none" w:sz="0" w:space="0" w:color="auto"/>
      </w:divBdr>
    </w:div>
    <w:div w:id="1958680836">
      <w:bodyDiv w:val="1"/>
      <w:marLeft w:val="0"/>
      <w:marRight w:val="0"/>
      <w:marTop w:val="0"/>
      <w:marBottom w:val="0"/>
      <w:divBdr>
        <w:top w:val="none" w:sz="0" w:space="0" w:color="auto"/>
        <w:left w:val="none" w:sz="0" w:space="0" w:color="auto"/>
        <w:bottom w:val="none" w:sz="0" w:space="0" w:color="auto"/>
        <w:right w:val="none" w:sz="0" w:space="0" w:color="auto"/>
      </w:divBdr>
    </w:div>
    <w:div w:id="2012829830">
      <w:bodyDiv w:val="1"/>
      <w:marLeft w:val="0"/>
      <w:marRight w:val="0"/>
      <w:marTop w:val="0"/>
      <w:marBottom w:val="0"/>
      <w:divBdr>
        <w:top w:val="none" w:sz="0" w:space="0" w:color="auto"/>
        <w:left w:val="none" w:sz="0" w:space="0" w:color="auto"/>
        <w:bottom w:val="none" w:sz="0" w:space="0" w:color="auto"/>
        <w:right w:val="none" w:sz="0" w:space="0" w:color="auto"/>
      </w:divBdr>
      <w:divsChild>
        <w:div w:id="21245864">
          <w:marLeft w:val="640"/>
          <w:marRight w:val="0"/>
          <w:marTop w:val="0"/>
          <w:marBottom w:val="0"/>
          <w:divBdr>
            <w:top w:val="none" w:sz="0" w:space="0" w:color="auto"/>
            <w:left w:val="none" w:sz="0" w:space="0" w:color="auto"/>
            <w:bottom w:val="none" w:sz="0" w:space="0" w:color="auto"/>
            <w:right w:val="none" w:sz="0" w:space="0" w:color="auto"/>
          </w:divBdr>
        </w:div>
        <w:div w:id="901719309">
          <w:marLeft w:val="640"/>
          <w:marRight w:val="0"/>
          <w:marTop w:val="0"/>
          <w:marBottom w:val="0"/>
          <w:divBdr>
            <w:top w:val="none" w:sz="0" w:space="0" w:color="auto"/>
            <w:left w:val="none" w:sz="0" w:space="0" w:color="auto"/>
            <w:bottom w:val="none" w:sz="0" w:space="0" w:color="auto"/>
            <w:right w:val="none" w:sz="0" w:space="0" w:color="auto"/>
          </w:divBdr>
        </w:div>
        <w:div w:id="1038554197">
          <w:marLeft w:val="640"/>
          <w:marRight w:val="0"/>
          <w:marTop w:val="0"/>
          <w:marBottom w:val="0"/>
          <w:divBdr>
            <w:top w:val="none" w:sz="0" w:space="0" w:color="auto"/>
            <w:left w:val="none" w:sz="0" w:space="0" w:color="auto"/>
            <w:bottom w:val="none" w:sz="0" w:space="0" w:color="auto"/>
            <w:right w:val="none" w:sz="0" w:space="0" w:color="auto"/>
          </w:divBdr>
        </w:div>
        <w:div w:id="1332677220">
          <w:marLeft w:val="640"/>
          <w:marRight w:val="0"/>
          <w:marTop w:val="0"/>
          <w:marBottom w:val="0"/>
          <w:divBdr>
            <w:top w:val="none" w:sz="0" w:space="0" w:color="auto"/>
            <w:left w:val="none" w:sz="0" w:space="0" w:color="auto"/>
            <w:bottom w:val="none" w:sz="0" w:space="0" w:color="auto"/>
            <w:right w:val="none" w:sz="0" w:space="0" w:color="auto"/>
          </w:divBdr>
        </w:div>
        <w:div w:id="1346521755">
          <w:marLeft w:val="640"/>
          <w:marRight w:val="0"/>
          <w:marTop w:val="0"/>
          <w:marBottom w:val="0"/>
          <w:divBdr>
            <w:top w:val="none" w:sz="0" w:space="0" w:color="auto"/>
            <w:left w:val="none" w:sz="0" w:space="0" w:color="auto"/>
            <w:bottom w:val="none" w:sz="0" w:space="0" w:color="auto"/>
            <w:right w:val="none" w:sz="0" w:space="0" w:color="auto"/>
          </w:divBdr>
        </w:div>
        <w:div w:id="1630211272">
          <w:marLeft w:val="640"/>
          <w:marRight w:val="0"/>
          <w:marTop w:val="0"/>
          <w:marBottom w:val="0"/>
          <w:divBdr>
            <w:top w:val="none" w:sz="0" w:space="0" w:color="auto"/>
            <w:left w:val="none" w:sz="0" w:space="0" w:color="auto"/>
            <w:bottom w:val="none" w:sz="0" w:space="0" w:color="auto"/>
            <w:right w:val="none" w:sz="0" w:space="0" w:color="auto"/>
          </w:divBdr>
        </w:div>
        <w:div w:id="1992588416">
          <w:marLeft w:val="640"/>
          <w:marRight w:val="0"/>
          <w:marTop w:val="0"/>
          <w:marBottom w:val="0"/>
          <w:divBdr>
            <w:top w:val="none" w:sz="0" w:space="0" w:color="auto"/>
            <w:left w:val="none" w:sz="0" w:space="0" w:color="auto"/>
            <w:bottom w:val="none" w:sz="0" w:space="0" w:color="auto"/>
            <w:right w:val="none" w:sz="0" w:space="0" w:color="auto"/>
          </w:divBdr>
        </w:div>
      </w:divsChild>
    </w:div>
    <w:div w:id="2031685162">
      <w:bodyDiv w:val="1"/>
      <w:marLeft w:val="0"/>
      <w:marRight w:val="0"/>
      <w:marTop w:val="0"/>
      <w:marBottom w:val="0"/>
      <w:divBdr>
        <w:top w:val="none" w:sz="0" w:space="0" w:color="auto"/>
        <w:left w:val="none" w:sz="0" w:space="0" w:color="auto"/>
        <w:bottom w:val="none" w:sz="0" w:space="0" w:color="auto"/>
        <w:right w:val="none" w:sz="0" w:space="0" w:color="auto"/>
      </w:divBdr>
      <w:divsChild>
        <w:div w:id="613563682">
          <w:marLeft w:val="640"/>
          <w:marRight w:val="0"/>
          <w:marTop w:val="0"/>
          <w:marBottom w:val="0"/>
          <w:divBdr>
            <w:top w:val="none" w:sz="0" w:space="0" w:color="auto"/>
            <w:left w:val="none" w:sz="0" w:space="0" w:color="auto"/>
            <w:bottom w:val="none" w:sz="0" w:space="0" w:color="auto"/>
            <w:right w:val="none" w:sz="0" w:space="0" w:color="auto"/>
          </w:divBdr>
        </w:div>
        <w:div w:id="744955408">
          <w:marLeft w:val="640"/>
          <w:marRight w:val="0"/>
          <w:marTop w:val="0"/>
          <w:marBottom w:val="0"/>
          <w:divBdr>
            <w:top w:val="none" w:sz="0" w:space="0" w:color="auto"/>
            <w:left w:val="none" w:sz="0" w:space="0" w:color="auto"/>
            <w:bottom w:val="none" w:sz="0" w:space="0" w:color="auto"/>
            <w:right w:val="none" w:sz="0" w:space="0" w:color="auto"/>
          </w:divBdr>
        </w:div>
        <w:div w:id="1152672908">
          <w:marLeft w:val="640"/>
          <w:marRight w:val="0"/>
          <w:marTop w:val="0"/>
          <w:marBottom w:val="0"/>
          <w:divBdr>
            <w:top w:val="none" w:sz="0" w:space="0" w:color="auto"/>
            <w:left w:val="none" w:sz="0" w:space="0" w:color="auto"/>
            <w:bottom w:val="none" w:sz="0" w:space="0" w:color="auto"/>
            <w:right w:val="none" w:sz="0" w:space="0" w:color="auto"/>
          </w:divBdr>
        </w:div>
        <w:div w:id="1383167598">
          <w:marLeft w:val="640"/>
          <w:marRight w:val="0"/>
          <w:marTop w:val="0"/>
          <w:marBottom w:val="0"/>
          <w:divBdr>
            <w:top w:val="none" w:sz="0" w:space="0" w:color="auto"/>
            <w:left w:val="none" w:sz="0" w:space="0" w:color="auto"/>
            <w:bottom w:val="none" w:sz="0" w:space="0" w:color="auto"/>
            <w:right w:val="none" w:sz="0" w:space="0" w:color="auto"/>
          </w:divBdr>
        </w:div>
        <w:div w:id="1609383682">
          <w:marLeft w:val="640"/>
          <w:marRight w:val="0"/>
          <w:marTop w:val="0"/>
          <w:marBottom w:val="0"/>
          <w:divBdr>
            <w:top w:val="none" w:sz="0" w:space="0" w:color="auto"/>
            <w:left w:val="none" w:sz="0" w:space="0" w:color="auto"/>
            <w:bottom w:val="none" w:sz="0" w:space="0" w:color="auto"/>
            <w:right w:val="none" w:sz="0" w:space="0" w:color="auto"/>
          </w:divBdr>
        </w:div>
        <w:div w:id="2009362781">
          <w:marLeft w:val="640"/>
          <w:marRight w:val="0"/>
          <w:marTop w:val="0"/>
          <w:marBottom w:val="0"/>
          <w:divBdr>
            <w:top w:val="none" w:sz="0" w:space="0" w:color="auto"/>
            <w:left w:val="none" w:sz="0" w:space="0" w:color="auto"/>
            <w:bottom w:val="none" w:sz="0" w:space="0" w:color="auto"/>
            <w:right w:val="none" w:sz="0" w:space="0" w:color="auto"/>
          </w:divBdr>
        </w:div>
      </w:divsChild>
    </w:div>
    <w:div w:id="2052849805">
      <w:bodyDiv w:val="1"/>
      <w:marLeft w:val="0"/>
      <w:marRight w:val="0"/>
      <w:marTop w:val="0"/>
      <w:marBottom w:val="0"/>
      <w:divBdr>
        <w:top w:val="none" w:sz="0" w:space="0" w:color="auto"/>
        <w:left w:val="none" w:sz="0" w:space="0" w:color="auto"/>
        <w:bottom w:val="none" w:sz="0" w:space="0" w:color="auto"/>
        <w:right w:val="none" w:sz="0" w:space="0" w:color="auto"/>
      </w:divBdr>
    </w:div>
    <w:div w:id="2086684996">
      <w:bodyDiv w:val="1"/>
      <w:marLeft w:val="0"/>
      <w:marRight w:val="0"/>
      <w:marTop w:val="0"/>
      <w:marBottom w:val="0"/>
      <w:divBdr>
        <w:top w:val="none" w:sz="0" w:space="0" w:color="auto"/>
        <w:left w:val="none" w:sz="0" w:space="0" w:color="auto"/>
        <w:bottom w:val="none" w:sz="0" w:space="0" w:color="auto"/>
        <w:right w:val="none" w:sz="0" w:space="0" w:color="auto"/>
      </w:divBdr>
    </w:div>
    <w:div w:id="2140412314">
      <w:bodyDiv w:val="1"/>
      <w:marLeft w:val="0"/>
      <w:marRight w:val="0"/>
      <w:marTop w:val="0"/>
      <w:marBottom w:val="0"/>
      <w:divBdr>
        <w:top w:val="none" w:sz="0" w:space="0" w:color="auto"/>
        <w:left w:val="none" w:sz="0" w:space="0" w:color="auto"/>
        <w:bottom w:val="none" w:sz="0" w:space="0" w:color="auto"/>
        <w:right w:val="none" w:sz="0" w:space="0" w:color="auto"/>
      </w:divBdr>
      <w:divsChild>
        <w:div w:id="120349846">
          <w:marLeft w:val="640"/>
          <w:marRight w:val="0"/>
          <w:marTop w:val="0"/>
          <w:marBottom w:val="0"/>
          <w:divBdr>
            <w:top w:val="none" w:sz="0" w:space="0" w:color="auto"/>
            <w:left w:val="none" w:sz="0" w:space="0" w:color="auto"/>
            <w:bottom w:val="none" w:sz="0" w:space="0" w:color="auto"/>
            <w:right w:val="none" w:sz="0" w:space="0" w:color="auto"/>
          </w:divBdr>
        </w:div>
        <w:div w:id="175702440">
          <w:marLeft w:val="640"/>
          <w:marRight w:val="0"/>
          <w:marTop w:val="0"/>
          <w:marBottom w:val="0"/>
          <w:divBdr>
            <w:top w:val="none" w:sz="0" w:space="0" w:color="auto"/>
            <w:left w:val="none" w:sz="0" w:space="0" w:color="auto"/>
            <w:bottom w:val="none" w:sz="0" w:space="0" w:color="auto"/>
            <w:right w:val="none" w:sz="0" w:space="0" w:color="auto"/>
          </w:divBdr>
        </w:div>
        <w:div w:id="288366754">
          <w:marLeft w:val="640"/>
          <w:marRight w:val="0"/>
          <w:marTop w:val="0"/>
          <w:marBottom w:val="0"/>
          <w:divBdr>
            <w:top w:val="none" w:sz="0" w:space="0" w:color="auto"/>
            <w:left w:val="none" w:sz="0" w:space="0" w:color="auto"/>
            <w:bottom w:val="none" w:sz="0" w:space="0" w:color="auto"/>
            <w:right w:val="none" w:sz="0" w:space="0" w:color="auto"/>
          </w:divBdr>
        </w:div>
        <w:div w:id="577327078">
          <w:marLeft w:val="640"/>
          <w:marRight w:val="0"/>
          <w:marTop w:val="0"/>
          <w:marBottom w:val="0"/>
          <w:divBdr>
            <w:top w:val="none" w:sz="0" w:space="0" w:color="auto"/>
            <w:left w:val="none" w:sz="0" w:space="0" w:color="auto"/>
            <w:bottom w:val="none" w:sz="0" w:space="0" w:color="auto"/>
            <w:right w:val="none" w:sz="0" w:space="0" w:color="auto"/>
          </w:divBdr>
        </w:div>
        <w:div w:id="621110550">
          <w:marLeft w:val="640"/>
          <w:marRight w:val="0"/>
          <w:marTop w:val="0"/>
          <w:marBottom w:val="0"/>
          <w:divBdr>
            <w:top w:val="none" w:sz="0" w:space="0" w:color="auto"/>
            <w:left w:val="none" w:sz="0" w:space="0" w:color="auto"/>
            <w:bottom w:val="none" w:sz="0" w:space="0" w:color="auto"/>
            <w:right w:val="none" w:sz="0" w:space="0" w:color="auto"/>
          </w:divBdr>
        </w:div>
        <w:div w:id="1191646010">
          <w:marLeft w:val="640"/>
          <w:marRight w:val="0"/>
          <w:marTop w:val="0"/>
          <w:marBottom w:val="0"/>
          <w:divBdr>
            <w:top w:val="none" w:sz="0" w:space="0" w:color="auto"/>
            <w:left w:val="none" w:sz="0" w:space="0" w:color="auto"/>
            <w:bottom w:val="none" w:sz="0" w:space="0" w:color="auto"/>
            <w:right w:val="none" w:sz="0" w:space="0" w:color="auto"/>
          </w:divBdr>
        </w:div>
        <w:div w:id="1417752882">
          <w:marLeft w:val="640"/>
          <w:marRight w:val="0"/>
          <w:marTop w:val="0"/>
          <w:marBottom w:val="0"/>
          <w:divBdr>
            <w:top w:val="none" w:sz="0" w:space="0" w:color="auto"/>
            <w:left w:val="none" w:sz="0" w:space="0" w:color="auto"/>
            <w:bottom w:val="none" w:sz="0" w:space="0" w:color="auto"/>
            <w:right w:val="none" w:sz="0" w:space="0" w:color="auto"/>
          </w:divBdr>
        </w:div>
        <w:div w:id="1941907056">
          <w:marLeft w:val="64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ali.an@chula.ac.th" TargetMode="External"/><Relationship Id="rId18" Type="http://schemas.openxmlformats.org/officeDocument/2006/relationships/image" Target="media/image2.png"/><Relationship Id="rId26" Type="http://schemas.openxmlformats.org/officeDocument/2006/relationships/glossaryDocument" Target="glossary/document.xml"/><Relationship Id="rId3" Type="http://schemas.openxmlformats.org/officeDocument/2006/relationships/customXml" Target="../customXml/item3.xml"/><Relationship Id="rId21" Type="http://schemas.openxmlformats.org/officeDocument/2006/relationships/image" Target="media/image4.png"/><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1.png"/><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image" Target="media/image3.emf"/><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7.emf"/><Relationship Id="rId5" Type="http://schemas.openxmlformats.org/officeDocument/2006/relationships/customXml" Target="../customXml/item5.xml"/><Relationship Id="rId15" Type="http://schemas.openxmlformats.org/officeDocument/2006/relationships/hyperlink" Target="mailto:c.blome@lancaster.ac.uk" TargetMode="External"/><Relationship Id="rId23" Type="http://schemas.openxmlformats.org/officeDocument/2006/relationships/image" Target="media/image6.emf"/><Relationship Id="rId10" Type="http://schemas.openxmlformats.org/officeDocument/2006/relationships/webSettings" Target="webSettings.xml"/><Relationship Id="rId19" Type="http://schemas.openxmlformats.org/officeDocument/2006/relationships/chart" Target="charts/chart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mailto:nathan.kunz@bfh.ch" TargetMode="External"/><Relationship Id="rId22" Type="http://schemas.openxmlformats.org/officeDocument/2006/relationships/image" Target="media/image5.png"/><Relationship Id="rId27" Type="http://schemas.openxmlformats.org/officeDocument/2006/relationships/theme" Target="theme/theme1.xml"/></Relationships>
</file>

<file path=word/charts/_rels/chart1.xml.rels><?xml version="1.0" encoding="UTF-8" standalone="yes"?>
<Relationships xmlns="http://schemas.openxmlformats.org/package/2006/relationships"><Relationship Id="rId3" Type="http://schemas.openxmlformats.org/officeDocument/2006/relationships/oleObject" Target="https://chula-my.sharepoint.com/personal/ali_an_chula_ac_th/Documents/Documents/Manuscripts/On-going/SLR%20SHSCPM/Draft/Submission%20PPC/Revision/SLR_SHSCM.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barChart>
        <c:barDir val="col"/>
        <c:grouping val="clustered"/>
        <c:varyColors val="0"/>
        <c:ser>
          <c:idx val="0"/>
          <c:order val="0"/>
          <c:tx>
            <c:strRef>
              <c:f>Distribution!$D$6</c:f>
              <c:strCache>
                <c:ptCount val="1"/>
                <c:pt idx="0">
                  <c:v>Frequency</c:v>
                </c:pt>
              </c:strCache>
            </c:strRef>
          </c:tx>
          <c:spPr>
            <a:solidFill>
              <a:schemeClr val="bg1">
                <a:lumMod val="65000"/>
              </a:schemeClr>
            </a:solidFill>
            <a:ln w="9525" cap="flat" cmpd="sng" algn="ctr">
              <a:no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DE"/>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Distribution!$C$7:$C$15</c:f>
              <c:numCache>
                <c:formatCode>General</c:formatCode>
                <c:ptCount val="9"/>
                <c:pt idx="0">
                  <c:v>2013</c:v>
                </c:pt>
                <c:pt idx="1">
                  <c:v>2014</c:v>
                </c:pt>
                <c:pt idx="2">
                  <c:v>2015</c:v>
                </c:pt>
                <c:pt idx="3">
                  <c:v>2016</c:v>
                </c:pt>
                <c:pt idx="4">
                  <c:v>2017</c:v>
                </c:pt>
                <c:pt idx="5">
                  <c:v>2018</c:v>
                </c:pt>
                <c:pt idx="6">
                  <c:v>2019</c:v>
                </c:pt>
                <c:pt idx="7">
                  <c:v>2020</c:v>
                </c:pt>
                <c:pt idx="8">
                  <c:v>2021</c:v>
                </c:pt>
              </c:numCache>
            </c:numRef>
          </c:cat>
          <c:val>
            <c:numRef>
              <c:f>Distribution!$D$7:$D$15</c:f>
              <c:numCache>
                <c:formatCode>General</c:formatCode>
                <c:ptCount val="9"/>
                <c:pt idx="0">
                  <c:v>2</c:v>
                </c:pt>
                <c:pt idx="1">
                  <c:v>3</c:v>
                </c:pt>
                <c:pt idx="2">
                  <c:v>2</c:v>
                </c:pt>
                <c:pt idx="3">
                  <c:v>5</c:v>
                </c:pt>
                <c:pt idx="4">
                  <c:v>6</c:v>
                </c:pt>
                <c:pt idx="5">
                  <c:v>3</c:v>
                </c:pt>
                <c:pt idx="6">
                  <c:v>7</c:v>
                </c:pt>
                <c:pt idx="7">
                  <c:v>5</c:v>
                </c:pt>
                <c:pt idx="8">
                  <c:v>15</c:v>
                </c:pt>
              </c:numCache>
              <c:extLst/>
            </c:numRef>
          </c:val>
          <c:extLst>
            <c:ext xmlns:c16="http://schemas.microsoft.com/office/drawing/2014/chart" uri="{C3380CC4-5D6E-409C-BE32-E72D297353CC}">
              <c16:uniqueId val="{00000000-8467-4070-B511-F1156597E252}"/>
            </c:ext>
          </c:extLst>
        </c:ser>
        <c:dLbls>
          <c:showLegendKey val="0"/>
          <c:showVal val="0"/>
          <c:showCatName val="0"/>
          <c:showSerName val="0"/>
          <c:showPercent val="0"/>
          <c:showBubbleSize val="0"/>
        </c:dLbls>
        <c:gapWidth val="150"/>
        <c:overlap val="-27"/>
        <c:axId val="1355333328"/>
        <c:axId val="1355333744"/>
        <c:extLst>
          <c:ext xmlns:c15="http://schemas.microsoft.com/office/drawing/2012/chart" uri="{02D57815-91ED-43cb-92C2-25804820EDAC}">
            <c15:filteredBarSeries>
              <c15:ser>
                <c:idx val="1"/>
                <c:order val="1"/>
                <c:tx>
                  <c:strRef>
                    <c:extLst>
                      <c:ext uri="{02D57815-91ED-43cb-92C2-25804820EDAC}">
                        <c15:formulaRef>
                          <c15:sqref>Distribution!$E$6</c15:sqref>
                        </c15:formulaRef>
                      </c:ext>
                    </c:extLst>
                    <c:strCache>
                      <c:ptCount val="1"/>
                      <c:pt idx="0">
                        <c:v>Percent</c:v>
                      </c:pt>
                    </c:strCache>
                  </c:strRef>
                </c:tx>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invertIfNegative val="0"/>
                <c:cat>
                  <c:numRef>
                    <c:extLst>
                      <c:ext uri="{02D57815-91ED-43cb-92C2-25804820EDAC}">
                        <c15:formulaRef>
                          <c15:sqref>Distribution!$C$7:$C$15</c15:sqref>
                        </c15:formulaRef>
                      </c:ext>
                    </c:extLst>
                    <c:numCache>
                      <c:formatCode>General</c:formatCode>
                      <c:ptCount val="9"/>
                      <c:pt idx="0">
                        <c:v>2013</c:v>
                      </c:pt>
                      <c:pt idx="1">
                        <c:v>2014</c:v>
                      </c:pt>
                      <c:pt idx="2">
                        <c:v>2015</c:v>
                      </c:pt>
                      <c:pt idx="3">
                        <c:v>2016</c:v>
                      </c:pt>
                      <c:pt idx="4">
                        <c:v>2017</c:v>
                      </c:pt>
                      <c:pt idx="5">
                        <c:v>2018</c:v>
                      </c:pt>
                      <c:pt idx="6">
                        <c:v>2019</c:v>
                      </c:pt>
                      <c:pt idx="7">
                        <c:v>2020</c:v>
                      </c:pt>
                      <c:pt idx="8">
                        <c:v>2021</c:v>
                      </c:pt>
                    </c:numCache>
                  </c:numRef>
                </c:cat>
                <c:val>
                  <c:numRef>
                    <c:extLst>
                      <c:ext uri="{02D57815-91ED-43cb-92C2-25804820EDAC}">
                        <c15:formulaRef>
                          <c15:sqref>Distribution!$E$7:$E$15</c15:sqref>
                        </c15:formulaRef>
                      </c:ext>
                    </c:extLst>
                    <c:numCache>
                      <c:formatCode>0%</c:formatCode>
                      <c:ptCount val="9"/>
                      <c:pt idx="0">
                        <c:v>4.1666666666666664E-2</c:v>
                      </c:pt>
                      <c:pt idx="1">
                        <c:v>6.25E-2</c:v>
                      </c:pt>
                      <c:pt idx="2">
                        <c:v>4.1666666666666664E-2</c:v>
                      </c:pt>
                      <c:pt idx="3">
                        <c:v>0.10416666666666667</c:v>
                      </c:pt>
                      <c:pt idx="4">
                        <c:v>0.125</c:v>
                      </c:pt>
                      <c:pt idx="5">
                        <c:v>6.25E-2</c:v>
                      </c:pt>
                      <c:pt idx="6">
                        <c:v>0.14583333333333334</c:v>
                      </c:pt>
                      <c:pt idx="7">
                        <c:v>0.10416666666666667</c:v>
                      </c:pt>
                      <c:pt idx="8">
                        <c:v>0.3125</c:v>
                      </c:pt>
                    </c:numCache>
                  </c:numRef>
                </c:val>
                <c:extLst>
                  <c:ext xmlns:c16="http://schemas.microsoft.com/office/drawing/2014/chart" uri="{C3380CC4-5D6E-409C-BE32-E72D297353CC}">
                    <c16:uniqueId val="{00000003-8467-4070-B511-F1156597E252}"/>
                  </c:ext>
                </c:extLst>
              </c15:ser>
            </c15:filteredBarSeries>
          </c:ext>
        </c:extLst>
      </c:barChart>
      <c:lineChart>
        <c:grouping val="standard"/>
        <c:varyColors val="0"/>
        <c:ser>
          <c:idx val="2"/>
          <c:order val="2"/>
          <c:tx>
            <c:strRef>
              <c:f>Distribution!$F$6</c:f>
              <c:strCache>
                <c:ptCount val="1"/>
                <c:pt idx="0">
                  <c:v>Cumulative %</c:v>
                </c:pt>
              </c:strCache>
            </c:strRef>
          </c:tx>
          <c:spPr>
            <a:ln w="15875" cap="rnd">
              <a:solidFill>
                <a:schemeClr val="tx1"/>
              </a:solidFill>
              <a:round/>
            </a:ln>
            <a:effectLst/>
          </c:spPr>
          <c:marker>
            <c:symbol val="circle"/>
            <c:size val="5"/>
            <c:spPr>
              <a:solidFill>
                <a:schemeClr val="tx1"/>
              </a:solidFill>
              <a:ln w="9525" cap="sq" cmpd="sng" algn="ctr">
                <a:solidFill>
                  <a:schemeClr val="tx1"/>
                </a:solidFill>
                <a:round/>
              </a:ln>
              <a:effectLst/>
            </c:spPr>
          </c:marker>
          <c:dLbls>
            <c:dLbl>
              <c:idx val="0"/>
              <c:layout>
                <c:manualLayout>
                  <c:x val="-4.1659886264216975E-2"/>
                  <c:y val="-9.0243146689997167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467-4070-B511-F1156597E252}"/>
                </c:ext>
              </c:extLst>
            </c:dLbl>
            <c:spPr>
              <a:noFill/>
              <a:ln>
                <a:noFill/>
              </a:ln>
              <a:effectLst/>
            </c:spPr>
            <c:txPr>
              <a:bodyPr rot="0" spcFirstLastPara="1" vertOverflow="overflow" horzOverflow="overflow" vert="horz" wrap="square" lIns="38100" tIns="19050" rIns="38100" bIns="19050" anchor="ctr" anchorCtr="1">
                <a:spAutoFit/>
              </a:bodyPr>
              <a:lstStyle/>
              <a:p>
                <a:pPr>
                  <a:defRPr sz="800" b="1" i="1" u="none" strike="noStrike" kern="1200" baseline="0">
                    <a:solidFill>
                      <a:schemeClr val="tx1"/>
                    </a:solidFill>
                    <a:latin typeface="+mn-lt"/>
                    <a:ea typeface="+mn-ea"/>
                    <a:cs typeface="+mn-cs"/>
                  </a:defRPr>
                </a:pPr>
                <a:endParaRPr lang="en-DE"/>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Distribution!$C$7:$C$15</c:f>
              <c:numCache>
                <c:formatCode>General</c:formatCode>
                <c:ptCount val="9"/>
                <c:pt idx="0">
                  <c:v>2013</c:v>
                </c:pt>
                <c:pt idx="1">
                  <c:v>2014</c:v>
                </c:pt>
                <c:pt idx="2">
                  <c:v>2015</c:v>
                </c:pt>
                <c:pt idx="3">
                  <c:v>2016</c:v>
                </c:pt>
                <c:pt idx="4">
                  <c:v>2017</c:v>
                </c:pt>
                <c:pt idx="5">
                  <c:v>2018</c:v>
                </c:pt>
                <c:pt idx="6">
                  <c:v>2019</c:v>
                </c:pt>
                <c:pt idx="7">
                  <c:v>2020</c:v>
                </c:pt>
                <c:pt idx="8">
                  <c:v>2021</c:v>
                </c:pt>
              </c:numCache>
            </c:numRef>
          </c:cat>
          <c:val>
            <c:numRef>
              <c:f>Distribution!$F$7:$F$15</c:f>
              <c:numCache>
                <c:formatCode>0%</c:formatCode>
                <c:ptCount val="9"/>
                <c:pt idx="0">
                  <c:v>4.1666666666666664E-2</c:v>
                </c:pt>
                <c:pt idx="1">
                  <c:v>0.10416666666666666</c:v>
                </c:pt>
                <c:pt idx="2">
                  <c:v>0.14583333333333331</c:v>
                </c:pt>
                <c:pt idx="3">
                  <c:v>0.25</c:v>
                </c:pt>
                <c:pt idx="4">
                  <c:v>0.375</c:v>
                </c:pt>
                <c:pt idx="5">
                  <c:v>0.4375</c:v>
                </c:pt>
                <c:pt idx="6">
                  <c:v>0.58333333333333337</c:v>
                </c:pt>
                <c:pt idx="7">
                  <c:v>0.6875</c:v>
                </c:pt>
                <c:pt idx="8">
                  <c:v>1</c:v>
                </c:pt>
              </c:numCache>
              <c:extLst/>
            </c:numRef>
          </c:val>
          <c:smooth val="0"/>
          <c:extLst>
            <c:ext xmlns:c16="http://schemas.microsoft.com/office/drawing/2014/chart" uri="{C3380CC4-5D6E-409C-BE32-E72D297353CC}">
              <c16:uniqueId val="{00000002-8467-4070-B511-F1156597E252}"/>
            </c:ext>
          </c:extLst>
        </c:ser>
        <c:dLbls>
          <c:showLegendKey val="0"/>
          <c:showVal val="0"/>
          <c:showCatName val="0"/>
          <c:showSerName val="0"/>
          <c:showPercent val="0"/>
          <c:showBubbleSize val="0"/>
        </c:dLbls>
        <c:marker val="1"/>
        <c:smooth val="0"/>
        <c:axId val="1952054368"/>
        <c:axId val="1952056448"/>
      </c:lineChart>
      <c:catAx>
        <c:axId val="13553333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50000"/>
                    <a:lumOff val="50000"/>
                  </a:schemeClr>
                </a:solidFill>
                <a:latin typeface="+mn-lt"/>
                <a:ea typeface="+mn-ea"/>
                <a:cs typeface="+mn-cs"/>
              </a:defRPr>
            </a:pPr>
            <a:endParaRPr lang="en-DE"/>
          </a:p>
        </c:txPr>
        <c:crossAx val="1355333744"/>
        <c:crosses val="autoZero"/>
        <c:auto val="1"/>
        <c:lblAlgn val="ctr"/>
        <c:lblOffset val="100"/>
        <c:noMultiLvlLbl val="0"/>
      </c:catAx>
      <c:valAx>
        <c:axId val="1355333744"/>
        <c:scaling>
          <c:orientation val="minMax"/>
          <c:max val="20"/>
        </c:scaling>
        <c:delete val="0"/>
        <c:axPos val="l"/>
        <c:numFmt formatCode="General" sourceLinked="1"/>
        <c:majorTickMark val="none"/>
        <c:minorTickMark val="none"/>
        <c:tickLblPos val="nextTo"/>
        <c:spPr>
          <a:noFill/>
          <a:ln>
            <a:solidFill>
              <a:schemeClr val="bg2">
                <a:lumMod val="90000"/>
              </a:schemeClr>
            </a:solidFill>
          </a:ln>
          <a:effectLst/>
        </c:spPr>
        <c:txPr>
          <a:bodyPr rot="-60000000" spcFirstLastPara="1" vertOverflow="ellipsis" vert="horz" wrap="square" anchor="ctr" anchorCtr="1"/>
          <a:lstStyle/>
          <a:p>
            <a:pPr>
              <a:defRPr sz="900" b="1" i="0" u="none" strike="noStrike" kern="1200" baseline="0">
                <a:solidFill>
                  <a:schemeClr val="tx1">
                    <a:lumMod val="50000"/>
                    <a:lumOff val="50000"/>
                  </a:schemeClr>
                </a:solidFill>
                <a:latin typeface="+mn-lt"/>
                <a:ea typeface="+mn-ea"/>
                <a:cs typeface="+mn-cs"/>
              </a:defRPr>
            </a:pPr>
            <a:endParaRPr lang="en-DE"/>
          </a:p>
        </c:txPr>
        <c:crossAx val="1355333328"/>
        <c:crosses val="autoZero"/>
        <c:crossBetween val="between"/>
      </c:valAx>
      <c:valAx>
        <c:axId val="1952056448"/>
        <c:scaling>
          <c:orientation val="minMax"/>
          <c:max val="1"/>
        </c:scaling>
        <c:delete val="0"/>
        <c:axPos val="r"/>
        <c:numFmt formatCode="0%" sourceLinked="1"/>
        <c:majorTickMark val="none"/>
        <c:minorTickMark val="none"/>
        <c:tickLblPos val="nextTo"/>
        <c:spPr>
          <a:noFill/>
          <a:ln>
            <a:solidFill>
              <a:schemeClr val="bg2">
                <a:lumMod val="90000"/>
              </a:schemeClr>
            </a:solidFill>
          </a:ln>
          <a:effectLst/>
        </c:spPr>
        <c:txPr>
          <a:bodyPr rot="-60000000" spcFirstLastPara="1" vertOverflow="ellipsis" vert="horz" wrap="square" anchor="ctr" anchorCtr="1"/>
          <a:lstStyle/>
          <a:p>
            <a:pPr>
              <a:defRPr sz="900" b="1" i="0" u="none" strike="noStrike" kern="1200" baseline="0">
                <a:solidFill>
                  <a:schemeClr val="tx1">
                    <a:lumMod val="50000"/>
                    <a:lumOff val="50000"/>
                  </a:schemeClr>
                </a:solidFill>
                <a:latin typeface="+mn-lt"/>
                <a:ea typeface="+mn-ea"/>
                <a:cs typeface="+mn-cs"/>
              </a:defRPr>
            </a:pPr>
            <a:endParaRPr lang="en-DE"/>
          </a:p>
        </c:txPr>
        <c:crossAx val="1952054368"/>
        <c:crosses val="max"/>
        <c:crossBetween val="between"/>
      </c:valAx>
      <c:catAx>
        <c:axId val="1952054368"/>
        <c:scaling>
          <c:orientation val="minMax"/>
        </c:scaling>
        <c:delete val="1"/>
        <c:axPos val="b"/>
        <c:numFmt formatCode="General" sourceLinked="1"/>
        <c:majorTickMark val="none"/>
        <c:minorTickMark val="none"/>
        <c:tickLblPos val="nextTo"/>
        <c:crossAx val="1952056448"/>
        <c:crosses val="autoZero"/>
        <c:auto val="1"/>
        <c:lblAlgn val="ctr"/>
        <c:lblOffset val="100"/>
        <c:noMultiLvlLbl val="0"/>
      </c:catAx>
      <c:spPr>
        <a:noFill/>
        <a:ln>
          <a:noFill/>
        </a:ln>
        <a:effectLst/>
      </c:spPr>
    </c:plotArea>
    <c:legend>
      <c:legendPos val="t"/>
      <c:layout>
        <c:manualLayout>
          <c:xMode val="edge"/>
          <c:yMode val="edge"/>
          <c:x val="8.9624453193350842E-2"/>
          <c:y val="7.407407407407407E-2"/>
          <c:w val="0.45557201105710227"/>
          <c:h val="7.860467658104097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en-DE"/>
        </a:p>
      </c:txPr>
    </c:legend>
    <c:plotVisOnly val="1"/>
    <c:dispBlanksAs val="gap"/>
    <c:showDLblsOverMax val="0"/>
  </c:chart>
  <c:spPr>
    <a:solidFill>
      <a:schemeClr val="bg1"/>
    </a:solidFill>
    <a:ln w="9525" cap="flat" cmpd="sng" algn="ctr">
      <a:solidFill>
        <a:schemeClr val="bg1">
          <a:lumMod val="65000"/>
        </a:schemeClr>
      </a:solidFill>
      <a:round/>
    </a:ln>
    <a:effectLst/>
  </c:spPr>
  <c:txPr>
    <a:bodyPr/>
    <a:lstStyle/>
    <a:p>
      <a:pPr>
        <a:defRPr/>
      </a:pPr>
      <a:endParaRPr lang="en-DE"/>
    </a:p>
  </c:txPr>
  <c:externalData r:id="rId3">
    <c:autoUpdate val="0"/>
  </c:externalData>
</c:chartSpace>
</file>

<file path=word/charts/colors1.xml><?xml version="1.0" encoding="utf-8"?>
<cs:colorStyle xmlns:cs="http://schemas.microsoft.com/office/drawing/2012/chartStyle" xmlns:a="http://schemas.openxmlformats.org/drawingml/2006/main" meth="withinLinear" id="16">
  <a:schemeClr val="accent3"/>
</cs:colorStyle>
</file>

<file path=word/charts/style1.xml><?xml version="1.0" encoding="utf-8"?>
<cs:chartStyle xmlns:cs="http://schemas.microsoft.com/office/drawing/2012/chartStyle" xmlns:a="http://schemas.openxmlformats.org/drawingml/2006/main" id="325">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5"/>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75000"/>
            <a:lumOff val="25000"/>
          </a:schemeClr>
        </a:solidFill>
      </a:ln>
    </cs:spPr>
  </cs:downBar>
  <cs:dropLine>
    <cs:lnRef idx="0"/>
    <cs:fillRef idx="0"/>
    <cs:effectRef idx="0"/>
    <cs:fontRef idx="minor">
      <a:schemeClr val="dk1"/>
    </cs:fontRef>
    <cs:spPr>
      <a:ln w="9525">
        <a:solidFill>
          <a:schemeClr val="tx1">
            <a:lumMod val="75000"/>
            <a:lumOff val="25000"/>
          </a:schemeClr>
        </a:solidFill>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75000"/>
            <a:lumOff val="2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efaultPlaceholder_-1854013440"/>
        <w:category>
          <w:name w:val="General"/>
          <w:gallery w:val="placeholder"/>
        </w:category>
        <w:types>
          <w:type w:val="bbPlcHdr"/>
        </w:types>
        <w:behaviors>
          <w:behavior w:val="content"/>
        </w:behaviors>
        <w:guid w:val="{E738622D-98BD-4E52-BD33-3A3628EF6244}"/>
      </w:docPartPr>
      <w:docPartBody>
        <w:p w:rsidR="00385D46" w:rsidRDefault="003A78B6">
          <w:r w:rsidRPr="009E1A21">
            <w:rPr>
              <w:rStyle w:val="PlaceholderText"/>
            </w:rPr>
            <w:t>Click or tap here to enter text.</w:t>
          </w:r>
        </w:p>
      </w:docPartBody>
    </w:docPart>
    <w:docPart>
      <w:docPartPr>
        <w:name w:val="10E9FAE12DC147F8BA7A4550AFA716E9"/>
        <w:category>
          <w:name w:val="General"/>
          <w:gallery w:val="placeholder"/>
        </w:category>
        <w:types>
          <w:type w:val="bbPlcHdr"/>
        </w:types>
        <w:behaviors>
          <w:behavior w:val="content"/>
        </w:behaviors>
        <w:guid w:val="{D6B58F0E-D28C-4DF4-90A6-6622EA54D872}"/>
      </w:docPartPr>
      <w:docPartBody>
        <w:p w:rsidR="00725642" w:rsidRDefault="004618BD" w:rsidP="004618BD">
          <w:pPr>
            <w:pStyle w:val="10E9FAE12DC147F8BA7A4550AFA716E9"/>
          </w:pPr>
          <w:r w:rsidRPr="009E1A21">
            <w:rPr>
              <w:rStyle w:val="PlaceholderText"/>
            </w:rPr>
            <w:t>Click or tap here to enter text.</w:t>
          </w:r>
        </w:p>
      </w:docPartBody>
    </w:docPart>
    <w:docPart>
      <w:docPartPr>
        <w:name w:val="FBC7F273D556452A98200476CC21C078"/>
        <w:category>
          <w:name w:val="General"/>
          <w:gallery w:val="placeholder"/>
        </w:category>
        <w:types>
          <w:type w:val="bbPlcHdr"/>
        </w:types>
        <w:behaviors>
          <w:behavior w:val="content"/>
        </w:behaviors>
        <w:guid w:val="{8602FA87-13F2-4AFE-B9F4-85FE79FBE3FA}"/>
      </w:docPartPr>
      <w:docPartBody>
        <w:p w:rsidR="008E2F5A" w:rsidRDefault="00574BDD" w:rsidP="00574BDD">
          <w:pPr>
            <w:pStyle w:val="FBC7F273D556452A98200476CC21C078"/>
          </w:pPr>
          <w:r w:rsidRPr="009E1A21">
            <w:rPr>
              <w:rStyle w:val="PlaceholderText"/>
            </w:rPr>
            <w:t>Click or tap here to enter text.</w:t>
          </w:r>
        </w:p>
      </w:docPartBody>
    </w:docPart>
    <w:docPart>
      <w:docPartPr>
        <w:name w:val="27CD18C4E4D243B88244E579D35896B1"/>
        <w:category>
          <w:name w:val="General"/>
          <w:gallery w:val="placeholder"/>
        </w:category>
        <w:types>
          <w:type w:val="bbPlcHdr"/>
        </w:types>
        <w:behaviors>
          <w:behavior w:val="content"/>
        </w:behaviors>
        <w:guid w:val="{39FB8F9D-AD3A-4748-B8C0-D965AAFD8B91}"/>
      </w:docPartPr>
      <w:docPartBody>
        <w:p w:rsidR="008E2F5A" w:rsidRDefault="00574BDD" w:rsidP="00574BDD">
          <w:pPr>
            <w:pStyle w:val="27CD18C4E4D243B88244E579D35896B1"/>
          </w:pPr>
          <w:r w:rsidRPr="009E1A21">
            <w:rPr>
              <w:rStyle w:val="PlaceholderText"/>
            </w:rPr>
            <w:t>Click or tap here to enter text.</w:t>
          </w:r>
        </w:p>
      </w:docPartBody>
    </w:docPart>
    <w:docPart>
      <w:docPartPr>
        <w:name w:val="BCBCA709EBF24262827F280F3B4D7E16"/>
        <w:category>
          <w:name w:val="General"/>
          <w:gallery w:val="placeholder"/>
        </w:category>
        <w:types>
          <w:type w:val="bbPlcHdr"/>
        </w:types>
        <w:behaviors>
          <w:behavior w:val="content"/>
        </w:behaviors>
        <w:guid w:val="{47B73766-37BB-4316-91DC-9FC96F4D8168}"/>
      </w:docPartPr>
      <w:docPartBody>
        <w:p w:rsidR="008E2F5A" w:rsidRDefault="00574BDD" w:rsidP="00574BDD">
          <w:pPr>
            <w:pStyle w:val="BCBCA709EBF24262827F280F3B4D7E16"/>
          </w:pPr>
          <w:r w:rsidRPr="009E1A21">
            <w:rPr>
              <w:rStyle w:val="PlaceholderText"/>
            </w:rPr>
            <w:t>Click or tap here to enter text.</w:t>
          </w:r>
        </w:p>
      </w:docPartBody>
    </w:docPart>
    <w:docPart>
      <w:docPartPr>
        <w:name w:val="9FA7570E0CB34A6999BAD221251A190A"/>
        <w:category>
          <w:name w:val="General"/>
          <w:gallery w:val="placeholder"/>
        </w:category>
        <w:types>
          <w:type w:val="bbPlcHdr"/>
        </w:types>
        <w:behaviors>
          <w:behavior w:val="content"/>
        </w:behaviors>
        <w:guid w:val="{4F9858C8-12AD-4254-8194-37A44374C544}"/>
      </w:docPartPr>
      <w:docPartBody>
        <w:p w:rsidR="000B5879" w:rsidRDefault="000A522B" w:rsidP="000A522B">
          <w:pPr>
            <w:pStyle w:val="9FA7570E0CB34A6999BAD221251A190A"/>
          </w:pPr>
          <w:r w:rsidRPr="009E1A21">
            <w:rPr>
              <w:rStyle w:val="PlaceholderText"/>
            </w:rPr>
            <w:t>Click or tap here to enter text.</w:t>
          </w:r>
        </w:p>
      </w:docPartBody>
    </w:docPart>
    <w:docPart>
      <w:docPartPr>
        <w:name w:val="18EB26D3BC9E4C628EABF663A06B76CA"/>
        <w:category>
          <w:name w:val="General"/>
          <w:gallery w:val="placeholder"/>
        </w:category>
        <w:types>
          <w:type w:val="bbPlcHdr"/>
        </w:types>
        <w:behaviors>
          <w:behavior w:val="content"/>
        </w:behaviors>
        <w:guid w:val="{4E6B3F6F-8B4D-42D4-BDB9-6458245E260C}"/>
      </w:docPartPr>
      <w:docPartBody>
        <w:p w:rsidR="00C16711" w:rsidRDefault="00B93665" w:rsidP="00B93665">
          <w:pPr>
            <w:pStyle w:val="18EB26D3BC9E4C628EABF663A06B76CA"/>
          </w:pPr>
          <w:r w:rsidRPr="009E1A21">
            <w:rPr>
              <w:rStyle w:val="PlaceholderText"/>
            </w:rPr>
            <w:t>Click or tap here to enter text.</w:t>
          </w:r>
        </w:p>
      </w:docPartBody>
    </w:docPart>
    <w:docPart>
      <w:docPartPr>
        <w:name w:val="A57A81208FA5415B9815825443E54907"/>
        <w:category>
          <w:name w:val="General"/>
          <w:gallery w:val="placeholder"/>
        </w:category>
        <w:types>
          <w:type w:val="bbPlcHdr"/>
        </w:types>
        <w:behaviors>
          <w:behavior w:val="content"/>
        </w:behaviors>
        <w:guid w:val="{E78829CF-BC88-44A2-8495-E04038871367}"/>
      </w:docPartPr>
      <w:docPartBody>
        <w:p w:rsidR="007E27B7" w:rsidRDefault="00916A60" w:rsidP="00916A60">
          <w:pPr>
            <w:pStyle w:val="A57A81208FA5415B9815825443E54907"/>
          </w:pPr>
          <w:r w:rsidRPr="009E1A21">
            <w:rPr>
              <w:rStyle w:val="PlaceholderText"/>
            </w:rPr>
            <w:t>Click or tap here to enter text.</w:t>
          </w:r>
        </w:p>
      </w:docPartBody>
    </w:docPart>
    <w:docPart>
      <w:docPartPr>
        <w:name w:val="F0A3C16BAC89436BA8ED1D397AF50BD7"/>
        <w:category>
          <w:name w:val="General"/>
          <w:gallery w:val="placeholder"/>
        </w:category>
        <w:types>
          <w:type w:val="bbPlcHdr"/>
        </w:types>
        <w:behaviors>
          <w:behavior w:val="content"/>
        </w:behaviors>
        <w:guid w:val="{FB923A51-040B-4E86-A6A0-B6D71D558FA9}"/>
      </w:docPartPr>
      <w:docPartBody>
        <w:p w:rsidR="008B5A81" w:rsidRDefault="00BD7C33" w:rsidP="00BD7C33">
          <w:pPr>
            <w:pStyle w:val="F0A3C16BAC89436BA8ED1D397AF50BD7"/>
          </w:pPr>
          <w:r w:rsidRPr="009E1A21">
            <w:rPr>
              <w:rStyle w:val="PlaceholderText"/>
            </w:rPr>
            <w:t>Click or tap here to enter text.</w:t>
          </w:r>
        </w:p>
      </w:docPartBody>
    </w:docPart>
    <w:docPart>
      <w:docPartPr>
        <w:name w:val="57318E10802A42A4A618D77C1599642C"/>
        <w:category>
          <w:name w:val="General"/>
          <w:gallery w:val="placeholder"/>
        </w:category>
        <w:types>
          <w:type w:val="bbPlcHdr"/>
        </w:types>
        <w:behaviors>
          <w:behavior w:val="content"/>
        </w:behaviors>
        <w:guid w:val="{37867BBF-34F7-4847-9492-130B3A1F2811}"/>
      </w:docPartPr>
      <w:docPartBody>
        <w:p w:rsidR="008B5A81" w:rsidRDefault="00BD7C33" w:rsidP="00BD7C33">
          <w:pPr>
            <w:pStyle w:val="57318E10802A42A4A618D77C1599642C"/>
          </w:pPr>
          <w:r w:rsidRPr="009E1A21">
            <w:rPr>
              <w:rStyle w:val="PlaceholderText"/>
            </w:rPr>
            <w:t>Click or tap here to enter text.</w:t>
          </w:r>
        </w:p>
      </w:docPartBody>
    </w:docPart>
    <w:docPart>
      <w:docPartPr>
        <w:name w:val="16B386FB9451460CA0765763451B127E"/>
        <w:category>
          <w:name w:val="General"/>
          <w:gallery w:val="placeholder"/>
        </w:category>
        <w:types>
          <w:type w:val="bbPlcHdr"/>
        </w:types>
        <w:behaviors>
          <w:behavior w:val="content"/>
        </w:behaviors>
        <w:guid w:val="{2C60649E-5585-481B-BD26-65A5F45D61EC}"/>
      </w:docPartPr>
      <w:docPartBody>
        <w:p w:rsidR="008B5A81" w:rsidRDefault="00BD7C33" w:rsidP="00BD7C33">
          <w:pPr>
            <w:pStyle w:val="16B386FB9451460CA0765763451B127E"/>
          </w:pPr>
          <w:r w:rsidRPr="009E1A21">
            <w:rPr>
              <w:rStyle w:val="PlaceholderText"/>
            </w:rPr>
            <w:t>Click or tap here to enter text.</w:t>
          </w:r>
        </w:p>
      </w:docPartBody>
    </w:docPart>
    <w:docPart>
      <w:docPartPr>
        <w:name w:val="013CE64672BB4C338CA0D1C79E1040C1"/>
        <w:category>
          <w:name w:val="General"/>
          <w:gallery w:val="placeholder"/>
        </w:category>
        <w:types>
          <w:type w:val="bbPlcHdr"/>
        </w:types>
        <w:behaviors>
          <w:behavior w:val="content"/>
        </w:behaviors>
        <w:guid w:val="{17C0BBC2-DF0D-42B4-8003-D092F05AC14D}"/>
      </w:docPartPr>
      <w:docPartBody>
        <w:p w:rsidR="00544BEE" w:rsidRDefault="0074192B" w:rsidP="0074192B">
          <w:pPr>
            <w:pStyle w:val="013CE64672BB4C338CA0D1C79E1040C1"/>
          </w:pPr>
          <w:r w:rsidRPr="009E1A21">
            <w:rPr>
              <w:rStyle w:val="PlaceholderText"/>
            </w:rPr>
            <w:t>Click or tap here to enter text.</w:t>
          </w:r>
        </w:p>
      </w:docPartBody>
    </w:docPart>
    <w:docPart>
      <w:docPartPr>
        <w:name w:val="E1E39FFA4EC6409D99B3D617EB761E0C"/>
        <w:category>
          <w:name w:val="General"/>
          <w:gallery w:val="placeholder"/>
        </w:category>
        <w:types>
          <w:type w:val="bbPlcHdr"/>
        </w:types>
        <w:behaviors>
          <w:behavior w:val="content"/>
        </w:behaviors>
        <w:guid w:val="{710C7E37-1B22-4877-99DC-85021CA0538A}"/>
      </w:docPartPr>
      <w:docPartBody>
        <w:p w:rsidR="00352C7D" w:rsidRDefault="00245C89" w:rsidP="00245C89">
          <w:pPr>
            <w:pStyle w:val="E1E39FFA4EC6409D99B3D617EB761E0C"/>
          </w:pPr>
          <w:r w:rsidRPr="009E1A21">
            <w:rPr>
              <w:rStyle w:val="PlaceholderText"/>
            </w:rPr>
            <w:t>Click or tap here to enter text.</w:t>
          </w:r>
        </w:p>
      </w:docPartBody>
    </w:docPart>
    <w:docPart>
      <w:docPartPr>
        <w:name w:val="3D5C2604082D4856A3554A040839AE53"/>
        <w:category>
          <w:name w:val="General"/>
          <w:gallery w:val="placeholder"/>
        </w:category>
        <w:types>
          <w:type w:val="bbPlcHdr"/>
        </w:types>
        <w:behaviors>
          <w:behavior w:val="content"/>
        </w:behaviors>
        <w:guid w:val="{131D41E4-70A7-48A8-81F5-432F684092EB}"/>
      </w:docPartPr>
      <w:docPartBody>
        <w:p w:rsidR="00352C7D" w:rsidRDefault="00245C89" w:rsidP="00245C89">
          <w:pPr>
            <w:pStyle w:val="3D5C2604082D4856A3554A040839AE53"/>
          </w:pPr>
          <w:r w:rsidRPr="009E1A21">
            <w:rPr>
              <w:rStyle w:val="PlaceholderText"/>
            </w:rPr>
            <w:t>Click or tap here to enter text.</w:t>
          </w:r>
        </w:p>
      </w:docPartBody>
    </w:docPart>
    <w:docPart>
      <w:docPartPr>
        <w:name w:val="92E09FE0496B45C697585D112729578F"/>
        <w:category>
          <w:name w:val="General"/>
          <w:gallery w:val="placeholder"/>
        </w:category>
        <w:types>
          <w:type w:val="bbPlcHdr"/>
        </w:types>
        <w:behaviors>
          <w:behavior w:val="content"/>
        </w:behaviors>
        <w:guid w:val="{B8DB2593-B4C4-4CE9-A9B9-8F3093178F8C}"/>
      </w:docPartPr>
      <w:docPartBody>
        <w:p w:rsidR="00352C7D" w:rsidRDefault="00245C89" w:rsidP="00245C89">
          <w:pPr>
            <w:pStyle w:val="92E09FE0496B45C697585D112729578F"/>
          </w:pPr>
          <w:r w:rsidRPr="009E1A21">
            <w:rPr>
              <w:rStyle w:val="PlaceholderText"/>
            </w:rPr>
            <w:t>Click or tap here to enter text.</w:t>
          </w:r>
        </w:p>
      </w:docPartBody>
    </w:docPart>
    <w:docPart>
      <w:docPartPr>
        <w:name w:val="656AD44B1E9A46EB8BFD93A41CAA7F5C"/>
        <w:category>
          <w:name w:val="General"/>
          <w:gallery w:val="placeholder"/>
        </w:category>
        <w:types>
          <w:type w:val="bbPlcHdr"/>
        </w:types>
        <w:behaviors>
          <w:behavior w:val="content"/>
        </w:behaviors>
        <w:guid w:val="{4BA59E50-B40E-478F-BC12-1B496CE4846A}"/>
      </w:docPartPr>
      <w:docPartBody>
        <w:p w:rsidR="00352C7D" w:rsidRDefault="00245C89" w:rsidP="00245C89">
          <w:pPr>
            <w:pStyle w:val="656AD44B1E9A46EB8BFD93A41CAA7F5C"/>
          </w:pPr>
          <w:r w:rsidRPr="009E1A21">
            <w:rPr>
              <w:rStyle w:val="PlaceholderText"/>
            </w:rPr>
            <w:t>Click or tap here to enter text.</w:t>
          </w:r>
        </w:p>
      </w:docPartBody>
    </w:docPart>
    <w:docPart>
      <w:docPartPr>
        <w:name w:val="8715A27528434DB3B46C4AA2D38D6853"/>
        <w:category>
          <w:name w:val="General"/>
          <w:gallery w:val="placeholder"/>
        </w:category>
        <w:types>
          <w:type w:val="bbPlcHdr"/>
        </w:types>
        <w:behaviors>
          <w:behavior w:val="content"/>
        </w:behaviors>
        <w:guid w:val="{8786AA59-72FF-41DC-8BE6-A36CDC8F5FFE}"/>
      </w:docPartPr>
      <w:docPartBody>
        <w:p w:rsidR="00352C7D" w:rsidRDefault="00245C89" w:rsidP="00245C89">
          <w:pPr>
            <w:pStyle w:val="8715A27528434DB3B46C4AA2D38D6853"/>
          </w:pPr>
          <w:r w:rsidRPr="009E1A21">
            <w:rPr>
              <w:rStyle w:val="PlaceholderText"/>
            </w:rPr>
            <w:t>Click or tap here to enter text.</w:t>
          </w:r>
        </w:p>
      </w:docPartBody>
    </w:docPart>
    <w:docPart>
      <w:docPartPr>
        <w:name w:val="4048CE3336DE4C7AA1337E83D0AAF2DE"/>
        <w:category>
          <w:name w:val="General"/>
          <w:gallery w:val="placeholder"/>
        </w:category>
        <w:types>
          <w:type w:val="bbPlcHdr"/>
        </w:types>
        <w:behaviors>
          <w:behavior w:val="content"/>
        </w:behaviors>
        <w:guid w:val="{207CB737-0DCC-49ED-9CB8-8D6DFACCDDE0}"/>
      </w:docPartPr>
      <w:docPartBody>
        <w:p w:rsidR="00352C7D" w:rsidRDefault="00245C89" w:rsidP="00245C89">
          <w:pPr>
            <w:pStyle w:val="4048CE3336DE4C7AA1337E83D0AAF2DE"/>
          </w:pPr>
          <w:r w:rsidRPr="009E1A21">
            <w:rPr>
              <w:rStyle w:val="PlaceholderText"/>
            </w:rPr>
            <w:t>Click or tap here to enter text.</w:t>
          </w:r>
        </w:p>
      </w:docPartBody>
    </w:docPart>
    <w:docPart>
      <w:docPartPr>
        <w:name w:val="F76B8BD87B7A48F89778999C3EAB7BF8"/>
        <w:category>
          <w:name w:val="General"/>
          <w:gallery w:val="placeholder"/>
        </w:category>
        <w:types>
          <w:type w:val="bbPlcHdr"/>
        </w:types>
        <w:behaviors>
          <w:behavior w:val="content"/>
        </w:behaviors>
        <w:guid w:val="{1EB01AF5-B558-4835-BF6D-D8A0F7D5759B}"/>
      </w:docPartPr>
      <w:docPartBody>
        <w:p w:rsidR="00352C7D" w:rsidRDefault="00245C89" w:rsidP="00245C89">
          <w:pPr>
            <w:pStyle w:val="F76B8BD87B7A48F89778999C3EAB7BF8"/>
          </w:pPr>
          <w:r w:rsidRPr="009E1A21">
            <w:rPr>
              <w:rStyle w:val="PlaceholderText"/>
            </w:rPr>
            <w:t>Click or tap here to enter text.</w:t>
          </w:r>
        </w:p>
      </w:docPartBody>
    </w:docPart>
    <w:docPart>
      <w:docPartPr>
        <w:name w:val="4866136926884026A0D1B0BE8A20EEF4"/>
        <w:category>
          <w:name w:val="General"/>
          <w:gallery w:val="placeholder"/>
        </w:category>
        <w:types>
          <w:type w:val="bbPlcHdr"/>
        </w:types>
        <w:behaviors>
          <w:behavior w:val="content"/>
        </w:behaviors>
        <w:guid w:val="{CB80BF16-9C5E-4D50-8E9E-AECED6F4196A}"/>
      </w:docPartPr>
      <w:docPartBody>
        <w:p w:rsidR="0019217E" w:rsidRDefault="008E3FD5" w:rsidP="008E3FD5">
          <w:pPr>
            <w:pStyle w:val="4866136926884026A0D1B0BE8A20EEF4"/>
          </w:pPr>
          <w:r w:rsidRPr="009E1A21">
            <w:rPr>
              <w:rStyle w:val="PlaceholderText"/>
            </w:rPr>
            <w:t>Click or tap here to enter text.</w:t>
          </w:r>
        </w:p>
      </w:docPartBody>
    </w:docPart>
    <w:docPart>
      <w:docPartPr>
        <w:name w:val="A62201CF7728435188CDD24D4FE7A113"/>
        <w:category>
          <w:name w:val="General"/>
          <w:gallery w:val="placeholder"/>
        </w:category>
        <w:types>
          <w:type w:val="bbPlcHdr"/>
        </w:types>
        <w:behaviors>
          <w:behavior w:val="content"/>
        </w:behaviors>
        <w:guid w:val="{F3E9E3C6-1BD8-41A0-94AF-F0E528F17D6F}"/>
      </w:docPartPr>
      <w:docPartBody>
        <w:p w:rsidR="0019217E" w:rsidRDefault="008E3FD5" w:rsidP="008E3FD5">
          <w:pPr>
            <w:pStyle w:val="A62201CF7728435188CDD24D4FE7A113"/>
          </w:pPr>
          <w:r w:rsidRPr="009E1A21">
            <w:rPr>
              <w:rStyle w:val="PlaceholderText"/>
            </w:rPr>
            <w:t>Click or tap here to enter text.</w:t>
          </w:r>
        </w:p>
      </w:docPartBody>
    </w:docPart>
    <w:docPart>
      <w:docPartPr>
        <w:name w:val="A9E4C2022B144CC1872079C465E526AD"/>
        <w:category>
          <w:name w:val="General"/>
          <w:gallery w:val="placeholder"/>
        </w:category>
        <w:types>
          <w:type w:val="bbPlcHdr"/>
        </w:types>
        <w:behaviors>
          <w:behavior w:val="content"/>
        </w:behaviors>
        <w:guid w:val="{5951A404-1DF5-4894-B462-76A34C3989E0}"/>
      </w:docPartPr>
      <w:docPartBody>
        <w:p w:rsidR="0019217E" w:rsidRDefault="008E3FD5" w:rsidP="008E3FD5">
          <w:pPr>
            <w:pStyle w:val="A9E4C2022B144CC1872079C465E526AD"/>
          </w:pPr>
          <w:r w:rsidRPr="009E1A21">
            <w:rPr>
              <w:rStyle w:val="PlaceholderText"/>
            </w:rPr>
            <w:t>Click or tap here to enter text.</w:t>
          </w:r>
        </w:p>
      </w:docPartBody>
    </w:docPart>
    <w:docPart>
      <w:docPartPr>
        <w:name w:val="FB8DC167B2BF41FA8130DDA926BA6F3C"/>
        <w:category>
          <w:name w:val="General"/>
          <w:gallery w:val="placeholder"/>
        </w:category>
        <w:types>
          <w:type w:val="bbPlcHdr"/>
        </w:types>
        <w:behaviors>
          <w:behavior w:val="content"/>
        </w:behaviors>
        <w:guid w:val="{17539037-AFEE-4D83-B307-79174D16E4A5}"/>
      </w:docPartPr>
      <w:docPartBody>
        <w:p w:rsidR="0019217E" w:rsidRDefault="008E3FD5" w:rsidP="008E3FD5">
          <w:pPr>
            <w:pStyle w:val="FB8DC167B2BF41FA8130DDA926BA6F3C"/>
          </w:pPr>
          <w:r w:rsidRPr="009E1A21">
            <w:rPr>
              <w:rStyle w:val="PlaceholderText"/>
            </w:rPr>
            <w:t>Click or tap here to enter text.</w:t>
          </w:r>
        </w:p>
      </w:docPartBody>
    </w:docPart>
    <w:docPart>
      <w:docPartPr>
        <w:name w:val="DE703DF3325B4207901905931D9D1192"/>
        <w:category>
          <w:name w:val="General"/>
          <w:gallery w:val="placeholder"/>
        </w:category>
        <w:types>
          <w:type w:val="bbPlcHdr"/>
        </w:types>
        <w:behaviors>
          <w:behavior w:val="content"/>
        </w:behaviors>
        <w:guid w:val="{E680FB52-07C8-49E4-9E65-3AC1AA5FB94B}"/>
      </w:docPartPr>
      <w:docPartBody>
        <w:p w:rsidR="0019217E" w:rsidRDefault="008E3FD5" w:rsidP="008E3FD5">
          <w:pPr>
            <w:pStyle w:val="DE703DF3325B4207901905931D9D1192"/>
          </w:pPr>
          <w:r w:rsidRPr="009E1A21">
            <w:rPr>
              <w:rStyle w:val="PlaceholderText"/>
            </w:rPr>
            <w:t>Click or tap here to enter text.</w:t>
          </w:r>
        </w:p>
      </w:docPartBody>
    </w:docPart>
    <w:docPart>
      <w:docPartPr>
        <w:name w:val="8B6636E607B84A10AD27ED7C44B6EFE8"/>
        <w:category>
          <w:name w:val="General"/>
          <w:gallery w:val="placeholder"/>
        </w:category>
        <w:types>
          <w:type w:val="bbPlcHdr"/>
        </w:types>
        <w:behaviors>
          <w:behavior w:val="content"/>
        </w:behaviors>
        <w:guid w:val="{3176EE2D-A0BC-464D-AD85-7A76D2214011}"/>
      </w:docPartPr>
      <w:docPartBody>
        <w:p w:rsidR="0019217E" w:rsidRDefault="008E3FD5" w:rsidP="008E3FD5">
          <w:pPr>
            <w:pStyle w:val="8B6636E607B84A10AD27ED7C44B6EFE8"/>
          </w:pPr>
          <w:r w:rsidRPr="009E1A21">
            <w:rPr>
              <w:rStyle w:val="PlaceholderText"/>
            </w:rPr>
            <w:t>Click or tap here to enter text.</w:t>
          </w:r>
        </w:p>
      </w:docPartBody>
    </w:docPart>
    <w:docPart>
      <w:docPartPr>
        <w:name w:val="0B1A9A6F4351441992028C7F91B216E6"/>
        <w:category>
          <w:name w:val="General"/>
          <w:gallery w:val="placeholder"/>
        </w:category>
        <w:types>
          <w:type w:val="bbPlcHdr"/>
        </w:types>
        <w:behaviors>
          <w:behavior w:val="content"/>
        </w:behaviors>
        <w:guid w:val="{882E1F0E-EBD7-49A7-BFE3-412CCA514078}"/>
      </w:docPartPr>
      <w:docPartBody>
        <w:p w:rsidR="0019217E" w:rsidRDefault="008E3FD5" w:rsidP="008E3FD5">
          <w:pPr>
            <w:pStyle w:val="0B1A9A6F4351441992028C7F91B216E6"/>
          </w:pPr>
          <w:r w:rsidRPr="009E1A21">
            <w:rPr>
              <w:rStyle w:val="PlaceholderText"/>
            </w:rPr>
            <w:t>Click or tap here to enter text.</w:t>
          </w:r>
        </w:p>
      </w:docPartBody>
    </w:docPart>
    <w:docPart>
      <w:docPartPr>
        <w:name w:val="D7290B54A7FE45B7B05D70E0EC7BFF0F"/>
        <w:category>
          <w:name w:val="General"/>
          <w:gallery w:val="placeholder"/>
        </w:category>
        <w:types>
          <w:type w:val="bbPlcHdr"/>
        </w:types>
        <w:behaviors>
          <w:behavior w:val="content"/>
        </w:behaviors>
        <w:guid w:val="{CF2F2C7C-AD5D-40AD-BE0E-C601EC31EFC5}"/>
      </w:docPartPr>
      <w:docPartBody>
        <w:p w:rsidR="0019217E" w:rsidRDefault="008E3FD5" w:rsidP="008E3FD5">
          <w:pPr>
            <w:pStyle w:val="D7290B54A7FE45B7B05D70E0EC7BFF0F"/>
          </w:pPr>
          <w:r w:rsidRPr="009E1A21">
            <w:rPr>
              <w:rStyle w:val="PlaceholderText"/>
            </w:rPr>
            <w:t>Click or tap here to enter text.</w:t>
          </w:r>
        </w:p>
      </w:docPartBody>
    </w:docPart>
    <w:docPart>
      <w:docPartPr>
        <w:name w:val="EBF45F526AC1466AB74603354E54E652"/>
        <w:category>
          <w:name w:val="General"/>
          <w:gallery w:val="placeholder"/>
        </w:category>
        <w:types>
          <w:type w:val="bbPlcHdr"/>
        </w:types>
        <w:behaviors>
          <w:behavior w:val="content"/>
        </w:behaviors>
        <w:guid w:val="{A122230D-3F15-43C1-AADA-FC5DC124F82E}"/>
      </w:docPartPr>
      <w:docPartBody>
        <w:p w:rsidR="0019217E" w:rsidRDefault="008E3FD5" w:rsidP="008E3FD5">
          <w:pPr>
            <w:pStyle w:val="EBF45F526AC1466AB74603354E54E652"/>
          </w:pPr>
          <w:r w:rsidRPr="009E1A21">
            <w:rPr>
              <w:rStyle w:val="PlaceholderText"/>
            </w:rPr>
            <w:t>Click or tap here to enter text.</w:t>
          </w:r>
        </w:p>
      </w:docPartBody>
    </w:docPart>
    <w:docPart>
      <w:docPartPr>
        <w:name w:val="A2B4BAB83F58410FAF4ED19B852AFB33"/>
        <w:category>
          <w:name w:val="General"/>
          <w:gallery w:val="placeholder"/>
        </w:category>
        <w:types>
          <w:type w:val="bbPlcHdr"/>
        </w:types>
        <w:behaviors>
          <w:behavior w:val="content"/>
        </w:behaviors>
        <w:guid w:val="{05427135-2C1A-4EE5-A8EA-C811AF23E6B9}"/>
      </w:docPartPr>
      <w:docPartBody>
        <w:p w:rsidR="0019217E" w:rsidRDefault="008E3FD5" w:rsidP="008E3FD5">
          <w:pPr>
            <w:pStyle w:val="A2B4BAB83F58410FAF4ED19B852AFB33"/>
          </w:pPr>
          <w:r w:rsidRPr="009E1A21">
            <w:rPr>
              <w:rStyle w:val="PlaceholderText"/>
            </w:rPr>
            <w:t>Click or tap here to enter text.</w:t>
          </w:r>
        </w:p>
      </w:docPartBody>
    </w:docPart>
    <w:docPart>
      <w:docPartPr>
        <w:name w:val="E939B458D9024E2A9C3E53C91A5B4AB6"/>
        <w:category>
          <w:name w:val="General"/>
          <w:gallery w:val="placeholder"/>
        </w:category>
        <w:types>
          <w:type w:val="bbPlcHdr"/>
        </w:types>
        <w:behaviors>
          <w:behavior w:val="content"/>
        </w:behaviors>
        <w:guid w:val="{9721DB8F-9E11-4998-99FA-2423602AC0C1}"/>
      </w:docPartPr>
      <w:docPartBody>
        <w:p w:rsidR="0019217E" w:rsidRDefault="008E3FD5" w:rsidP="008E3FD5">
          <w:pPr>
            <w:pStyle w:val="E939B458D9024E2A9C3E53C91A5B4AB6"/>
          </w:pPr>
          <w:r w:rsidRPr="009E1A21">
            <w:rPr>
              <w:rStyle w:val="PlaceholderText"/>
            </w:rPr>
            <w:t>Click or tap here to enter text.</w:t>
          </w:r>
        </w:p>
      </w:docPartBody>
    </w:docPart>
    <w:docPart>
      <w:docPartPr>
        <w:name w:val="9A84951C1EDE44EDBAD69A9FB2A636A0"/>
        <w:category>
          <w:name w:val="General"/>
          <w:gallery w:val="placeholder"/>
        </w:category>
        <w:types>
          <w:type w:val="bbPlcHdr"/>
        </w:types>
        <w:behaviors>
          <w:behavior w:val="content"/>
        </w:behaviors>
        <w:guid w:val="{10064C91-5A60-4E42-BB47-5891D3B04C1F}"/>
      </w:docPartPr>
      <w:docPartBody>
        <w:p w:rsidR="0019217E" w:rsidRDefault="008E3FD5" w:rsidP="008E3FD5">
          <w:pPr>
            <w:pStyle w:val="9A84951C1EDE44EDBAD69A9FB2A636A0"/>
          </w:pPr>
          <w:r w:rsidRPr="009E1A21">
            <w:rPr>
              <w:rStyle w:val="PlaceholderText"/>
            </w:rPr>
            <w:t>Click or tap here to enter text.</w:t>
          </w:r>
        </w:p>
      </w:docPartBody>
    </w:docPart>
    <w:docPart>
      <w:docPartPr>
        <w:name w:val="8FD0A599A37045148D88BF8E5469BB2C"/>
        <w:category>
          <w:name w:val="General"/>
          <w:gallery w:val="placeholder"/>
        </w:category>
        <w:types>
          <w:type w:val="bbPlcHdr"/>
        </w:types>
        <w:behaviors>
          <w:behavior w:val="content"/>
        </w:behaviors>
        <w:guid w:val="{8AFEA804-CA18-4F77-B16E-17570E227174}"/>
      </w:docPartPr>
      <w:docPartBody>
        <w:p w:rsidR="0019217E" w:rsidRDefault="008E3FD5" w:rsidP="008E3FD5">
          <w:pPr>
            <w:pStyle w:val="8FD0A599A37045148D88BF8E5469BB2C"/>
          </w:pPr>
          <w:r w:rsidRPr="009E1A21">
            <w:rPr>
              <w:rStyle w:val="PlaceholderText"/>
            </w:rPr>
            <w:t>Click or tap here to enter text.</w:t>
          </w:r>
        </w:p>
      </w:docPartBody>
    </w:docPart>
    <w:docPart>
      <w:docPartPr>
        <w:name w:val="52E47B2AE62340D1A2D3ABDB365B7CFB"/>
        <w:category>
          <w:name w:val="General"/>
          <w:gallery w:val="placeholder"/>
        </w:category>
        <w:types>
          <w:type w:val="bbPlcHdr"/>
        </w:types>
        <w:behaviors>
          <w:behavior w:val="content"/>
        </w:behaviors>
        <w:guid w:val="{26AA9E8E-88B6-4E72-B484-8A312BC08E14}"/>
      </w:docPartPr>
      <w:docPartBody>
        <w:p w:rsidR="0019217E" w:rsidRDefault="008E3FD5" w:rsidP="008E3FD5">
          <w:pPr>
            <w:pStyle w:val="52E47B2AE62340D1A2D3ABDB365B7CFB"/>
          </w:pPr>
          <w:r w:rsidRPr="009E1A21">
            <w:rPr>
              <w:rStyle w:val="PlaceholderText"/>
            </w:rPr>
            <w:t>Click or tap here to enter text.</w:t>
          </w:r>
        </w:p>
      </w:docPartBody>
    </w:docPart>
    <w:docPart>
      <w:docPartPr>
        <w:name w:val="F6E2A10034A34638A4FCAC5ABA76DA5C"/>
        <w:category>
          <w:name w:val="General"/>
          <w:gallery w:val="placeholder"/>
        </w:category>
        <w:types>
          <w:type w:val="bbPlcHdr"/>
        </w:types>
        <w:behaviors>
          <w:behavior w:val="content"/>
        </w:behaviors>
        <w:guid w:val="{E8FB5BEA-7FCF-41E7-B2B4-EC8840FDB01D}"/>
      </w:docPartPr>
      <w:docPartBody>
        <w:p w:rsidR="0019217E" w:rsidRDefault="008E3FD5" w:rsidP="008E3FD5">
          <w:pPr>
            <w:pStyle w:val="F6E2A10034A34638A4FCAC5ABA76DA5C"/>
          </w:pPr>
          <w:r w:rsidRPr="009E1A21">
            <w:rPr>
              <w:rStyle w:val="PlaceholderText"/>
            </w:rPr>
            <w:t>Click or tap here to enter text.</w:t>
          </w:r>
        </w:p>
      </w:docPartBody>
    </w:docPart>
    <w:docPart>
      <w:docPartPr>
        <w:name w:val="6CD30F85CE894E45B3525806427A50B8"/>
        <w:category>
          <w:name w:val="General"/>
          <w:gallery w:val="placeholder"/>
        </w:category>
        <w:types>
          <w:type w:val="bbPlcHdr"/>
        </w:types>
        <w:behaviors>
          <w:behavior w:val="content"/>
        </w:behaviors>
        <w:guid w:val="{96CF9224-5861-4297-B0A7-D073EE986BA5}"/>
      </w:docPartPr>
      <w:docPartBody>
        <w:p w:rsidR="00176C51" w:rsidRDefault="00A772C8" w:rsidP="00A772C8">
          <w:pPr>
            <w:pStyle w:val="6CD30F85CE894E45B3525806427A50B8"/>
          </w:pPr>
          <w:r w:rsidRPr="009E1A21">
            <w:rPr>
              <w:rStyle w:val="PlaceholderText"/>
            </w:rPr>
            <w:t>Click or tap here to enter text.</w:t>
          </w:r>
        </w:p>
      </w:docPartBody>
    </w:docPart>
    <w:docPart>
      <w:docPartPr>
        <w:name w:val="4E48963A75E14D2A9908759C6C80F612"/>
        <w:category>
          <w:name w:val="General"/>
          <w:gallery w:val="placeholder"/>
        </w:category>
        <w:types>
          <w:type w:val="bbPlcHdr"/>
        </w:types>
        <w:behaviors>
          <w:behavior w:val="content"/>
        </w:behaviors>
        <w:guid w:val="{D8C46404-B130-40E6-B3EA-8D9E3F8B43A4}"/>
      </w:docPartPr>
      <w:docPartBody>
        <w:p w:rsidR="00176C51" w:rsidRDefault="00A772C8" w:rsidP="00A772C8">
          <w:pPr>
            <w:pStyle w:val="4E48963A75E14D2A9908759C6C80F612"/>
          </w:pPr>
          <w:r w:rsidRPr="009E1A21">
            <w:rPr>
              <w:rStyle w:val="PlaceholderText"/>
            </w:rPr>
            <w:t>Click or tap here to enter text.</w:t>
          </w:r>
        </w:p>
      </w:docPartBody>
    </w:docPart>
    <w:docPart>
      <w:docPartPr>
        <w:name w:val="7BFBC61B96723349B0E986BA9E7D9A0E"/>
        <w:category>
          <w:name w:val="General"/>
          <w:gallery w:val="placeholder"/>
        </w:category>
        <w:types>
          <w:type w:val="bbPlcHdr"/>
        </w:types>
        <w:behaviors>
          <w:behavior w:val="content"/>
        </w:behaviors>
        <w:guid w:val="{F729EB65-7820-C942-B838-874ECE3B7871}"/>
      </w:docPartPr>
      <w:docPartBody>
        <w:p w:rsidR="00536B65" w:rsidRDefault="008E3FD5">
          <w:pPr>
            <w:pStyle w:val="7BFBC61B96723349B0E986BA9E7D9A0E"/>
          </w:pPr>
          <w:r w:rsidRPr="009E1A21">
            <w:rPr>
              <w:rStyle w:val="PlaceholderText"/>
            </w:rPr>
            <w:t>Click or tap here to enter text.</w:t>
          </w:r>
        </w:p>
      </w:docPartBody>
    </w:docPart>
    <w:docPart>
      <w:docPartPr>
        <w:name w:val="6DA59D5FBCBDAB45946B28F28EBB78BF"/>
        <w:category>
          <w:name w:val="General"/>
          <w:gallery w:val="placeholder"/>
        </w:category>
        <w:types>
          <w:type w:val="bbPlcHdr"/>
        </w:types>
        <w:behaviors>
          <w:behavior w:val="content"/>
        </w:behaviors>
        <w:guid w:val="{C97B2CF0-ACEC-4D4A-8EB9-741D67885D43}"/>
      </w:docPartPr>
      <w:docPartBody>
        <w:p w:rsidR="00536B65" w:rsidRDefault="0074192B">
          <w:pPr>
            <w:pStyle w:val="6DA59D5FBCBDAB45946B28F28EBB78BF"/>
          </w:pPr>
          <w:r w:rsidRPr="009E1A21">
            <w:rPr>
              <w:rStyle w:val="PlaceholderText"/>
            </w:rPr>
            <w:t>Click or tap here to enter text.</w:t>
          </w:r>
        </w:p>
      </w:docPartBody>
    </w:docPart>
    <w:docPart>
      <w:docPartPr>
        <w:name w:val="9E92BD12466E4DF59BC2962E95EB58B0"/>
        <w:category>
          <w:name w:val="General"/>
          <w:gallery w:val="placeholder"/>
        </w:category>
        <w:types>
          <w:type w:val="bbPlcHdr"/>
        </w:types>
        <w:behaviors>
          <w:behavior w:val="content"/>
        </w:behaviors>
        <w:guid w:val="{47663DE9-534A-4783-9828-A2DC0994DB4E}"/>
      </w:docPartPr>
      <w:docPartBody>
        <w:p w:rsidR="009B1B35" w:rsidRDefault="00536B65" w:rsidP="00536B65">
          <w:pPr>
            <w:pStyle w:val="9E92BD12466E4DF59BC2962E95EB58B0"/>
          </w:pPr>
          <w:r w:rsidRPr="009E1A21">
            <w:rPr>
              <w:rStyle w:val="PlaceholderText"/>
            </w:rPr>
            <w:t>Click or tap here to enter text.</w:t>
          </w:r>
        </w:p>
      </w:docPartBody>
    </w:docPart>
    <w:docPart>
      <w:docPartPr>
        <w:name w:val="9C246FC09D804513A32DB89279452716"/>
        <w:category>
          <w:name w:val="General"/>
          <w:gallery w:val="placeholder"/>
        </w:category>
        <w:types>
          <w:type w:val="bbPlcHdr"/>
        </w:types>
        <w:behaviors>
          <w:behavior w:val="content"/>
        </w:behaviors>
        <w:guid w:val="{9CBE3FA8-6F62-4753-80DD-A33911FA447D}"/>
      </w:docPartPr>
      <w:docPartBody>
        <w:p w:rsidR="00DC3036" w:rsidRDefault="00F07DFB" w:rsidP="00F07DFB">
          <w:pPr>
            <w:pStyle w:val="9C246FC09D804513A32DB89279452716"/>
          </w:pPr>
          <w:r w:rsidRPr="009E1A21">
            <w:rPr>
              <w:rStyle w:val="PlaceholderText"/>
            </w:rPr>
            <w:t>Click or tap here to enter text.</w:t>
          </w:r>
        </w:p>
      </w:docPartBody>
    </w:docPart>
    <w:docPart>
      <w:docPartPr>
        <w:name w:val="8AAAE32B501F42FCA12D98ACF2875165"/>
        <w:category>
          <w:name w:val="General"/>
          <w:gallery w:val="placeholder"/>
        </w:category>
        <w:types>
          <w:type w:val="bbPlcHdr"/>
        </w:types>
        <w:behaviors>
          <w:behavior w:val="content"/>
        </w:behaviors>
        <w:guid w:val="{30405C65-D6A8-41AC-B7C8-E2C5FE57A042}"/>
      </w:docPartPr>
      <w:docPartBody>
        <w:p w:rsidR="00FB4679" w:rsidRDefault="00C2467F" w:rsidP="00C2467F">
          <w:pPr>
            <w:pStyle w:val="8AAAE32B501F42FCA12D98ACF2875165"/>
          </w:pPr>
          <w:r w:rsidRPr="009E1A21">
            <w:rPr>
              <w:rStyle w:val="PlaceholderText"/>
            </w:rPr>
            <w:t>Click or tap here to enter text.</w:t>
          </w:r>
        </w:p>
      </w:docPartBody>
    </w:docPart>
    <w:docPart>
      <w:docPartPr>
        <w:name w:val="CB0F555561BE49E7A60565ACAA0C3C91"/>
        <w:category>
          <w:name w:val="General"/>
          <w:gallery w:val="placeholder"/>
        </w:category>
        <w:types>
          <w:type w:val="bbPlcHdr"/>
        </w:types>
        <w:behaviors>
          <w:behavior w:val="content"/>
        </w:behaviors>
        <w:guid w:val="{790C20F2-2590-4C62-B600-1323EF01499E}"/>
      </w:docPartPr>
      <w:docPartBody>
        <w:p w:rsidR="00F05A8E" w:rsidRDefault="006D57C9" w:rsidP="006D57C9">
          <w:pPr>
            <w:pStyle w:val="CB0F555561BE49E7A60565ACAA0C3C91"/>
          </w:pPr>
          <w:r w:rsidRPr="009E1A21">
            <w:rPr>
              <w:rStyle w:val="PlaceholderText"/>
            </w:rPr>
            <w:t>Click or tap here to enter text.</w:t>
          </w:r>
        </w:p>
      </w:docPartBody>
    </w:docPart>
    <w:docPart>
      <w:docPartPr>
        <w:name w:val="B2C1B5CFF02E4304BF1EB933531B0528"/>
        <w:category>
          <w:name w:val="General"/>
          <w:gallery w:val="placeholder"/>
        </w:category>
        <w:types>
          <w:type w:val="bbPlcHdr"/>
        </w:types>
        <w:behaviors>
          <w:behavior w:val="content"/>
        </w:behaviors>
        <w:guid w:val="{93C62F44-1FEC-4445-ADE5-4D4BE041C8F6}"/>
      </w:docPartPr>
      <w:docPartBody>
        <w:p w:rsidR="00F02ED9" w:rsidRDefault="007924FA" w:rsidP="007924FA">
          <w:pPr>
            <w:pStyle w:val="B2C1B5CFF02E4304BF1EB933531B0528"/>
          </w:pPr>
          <w:r w:rsidRPr="009E1A21">
            <w:rPr>
              <w:rStyle w:val="PlaceholderText"/>
            </w:rPr>
            <w:t>Click or tap here to enter text.</w:t>
          </w:r>
        </w:p>
      </w:docPartBody>
    </w:docPart>
    <w:docPart>
      <w:docPartPr>
        <w:name w:val="4B5E02AD39664096A5AFBEC69FAEA495"/>
        <w:category>
          <w:name w:val="General"/>
          <w:gallery w:val="placeholder"/>
        </w:category>
        <w:types>
          <w:type w:val="bbPlcHdr"/>
        </w:types>
        <w:behaviors>
          <w:behavior w:val="content"/>
        </w:behaviors>
        <w:guid w:val="{80702B0B-7333-4602-B16A-1D87835B23CD}"/>
      </w:docPartPr>
      <w:docPartBody>
        <w:p w:rsidR="00F02ED9" w:rsidRDefault="00F02ED9" w:rsidP="00F02ED9">
          <w:pPr>
            <w:pStyle w:val="4B5E02AD39664096A5AFBEC69FAEA495"/>
          </w:pPr>
          <w:r w:rsidRPr="009E1A21">
            <w:rPr>
              <w:rStyle w:val="PlaceholderText"/>
            </w:rPr>
            <w:t>Click or tap here to enter text.</w:t>
          </w:r>
        </w:p>
      </w:docPartBody>
    </w:docPart>
    <w:docPart>
      <w:docPartPr>
        <w:name w:val="BC7E59D2294246F08B807D92C4351BB0"/>
        <w:category>
          <w:name w:val="General"/>
          <w:gallery w:val="placeholder"/>
        </w:category>
        <w:types>
          <w:type w:val="bbPlcHdr"/>
        </w:types>
        <w:behaviors>
          <w:behavior w:val="content"/>
        </w:behaviors>
        <w:guid w:val="{78E0069F-B02D-4822-ABB4-64469F25F57E}"/>
      </w:docPartPr>
      <w:docPartBody>
        <w:p w:rsidR="001E2DDF" w:rsidRDefault="00013319" w:rsidP="00013319">
          <w:pPr>
            <w:pStyle w:val="BC7E59D2294246F08B807D92C4351BB0"/>
          </w:pPr>
          <w:r w:rsidRPr="009E1A21">
            <w:rPr>
              <w:rStyle w:val="PlaceholderText"/>
            </w:rPr>
            <w:t>Click or tap here to enter text.</w:t>
          </w:r>
        </w:p>
      </w:docPartBody>
    </w:docPart>
    <w:docPart>
      <w:docPartPr>
        <w:name w:val="4ED619E6A5FA46F68856CA87AA0C9779"/>
        <w:category>
          <w:name w:val="General"/>
          <w:gallery w:val="placeholder"/>
        </w:category>
        <w:types>
          <w:type w:val="bbPlcHdr"/>
        </w:types>
        <w:behaviors>
          <w:behavior w:val="content"/>
        </w:behaviors>
        <w:guid w:val="{923A96F8-94A0-4679-A90D-003836EC91D6}"/>
      </w:docPartPr>
      <w:docPartBody>
        <w:p w:rsidR="001E2DDF" w:rsidRDefault="00013319" w:rsidP="00013319">
          <w:pPr>
            <w:pStyle w:val="4ED619E6A5FA46F68856CA87AA0C9779"/>
          </w:pPr>
          <w:r w:rsidRPr="009E1A21">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panose1 w:val="02010600030101010101"/>
    <w:charset w:val="86"/>
    <w:family w:val="auto"/>
    <w:pitch w:val="variable"/>
    <w:sig w:usb0="A00002BF" w:usb1="38CF7CFA" w:usb2="00000016" w:usb3="00000000" w:csb0="0004000F" w:csb1="00000000"/>
  </w:font>
  <w:font w:name="Consolas">
    <w:panose1 w:val="020B0609020204030204"/>
    <w:charset w:val="00"/>
    <w:family w:val="modern"/>
    <w:pitch w:val="fixed"/>
    <w:sig w:usb0="E10002FF" w:usb1="4000FCFF" w:usb2="00000009" w:usb3="00000000" w:csb0="0000019F" w:csb1="00000000"/>
  </w:font>
  <w:font w:name="Segoe UI">
    <w:panose1 w:val="020B0502040204020203"/>
    <w:charset w:val="00"/>
    <w:family w:val="swiss"/>
    <w:pitch w:val="variable"/>
    <w:sig w:usb0="E4002EFF" w:usb1="C000E47F"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applyBreakingRules/>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6034C9"/>
    <w:rsid w:val="00013319"/>
    <w:rsid w:val="000171EC"/>
    <w:rsid w:val="00030172"/>
    <w:rsid w:val="00032665"/>
    <w:rsid w:val="0005634E"/>
    <w:rsid w:val="000610DF"/>
    <w:rsid w:val="000941CA"/>
    <w:rsid w:val="000A2D00"/>
    <w:rsid w:val="000A4E3D"/>
    <w:rsid w:val="000A522B"/>
    <w:rsid w:val="000B5879"/>
    <w:rsid w:val="000C7440"/>
    <w:rsid w:val="000D43D4"/>
    <w:rsid w:val="00101376"/>
    <w:rsid w:val="00101CBB"/>
    <w:rsid w:val="00112592"/>
    <w:rsid w:val="00113DFC"/>
    <w:rsid w:val="0012323D"/>
    <w:rsid w:val="001255B4"/>
    <w:rsid w:val="00127902"/>
    <w:rsid w:val="00152424"/>
    <w:rsid w:val="00157B0F"/>
    <w:rsid w:val="00162DCD"/>
    <w:rsid w:val="00163766"/>
    <w:rsid w:val="00167ECB"/>
    <w:rsid w:val="00175AA5"/>
    <w:rsid w:val="00176C51"/>
    <w:rsid w:val="0019217E"/>
    <w:rsid w:val="00195720"/>
    <w:rsid w:val="0019675A"/>
    <w:rsid w:val="001A2B55"/>
    <w:rsid w:val="001A36D5"/>
    <w:rsid w:val="001A4C71"/>
    <w:rsid w:val="001B10BE"/>
    <w:rsid w:val="001B1EBC"/>
    <w:rsid w:val="001E01FA"/>
    <w:rsid w:val="001E2DDF"/>
    <w:rsid w:val="001E7062"/>
    <w:rsid w:val="001F4B2D"/>
    <w:rsid w:val="002019C5"/>
    <w:rsid w:val="0020732E"/>
    <w:rsid w:val="00210837"/>
    <w:rsid w:val="00223552"/>
    <w:rsid w:val="00245C89"/>
    <w:rsid w:val="002537AB"/>
    <w:rsid w:val="00254609"/>
    <w:rsid w:val="00257019"/>
    <w:rsid w:val="0027375F"/>
    <w:rsid w:val="00283C2D"/>
    <w:rsid w:val="002923B5"/>
    <w:rsid w:val="00293B80"/>
    <w:rsid w:val="00295184"/>
    <w:rsid w:val="002A2D4B"/>
    <w:rsid w:val="002B2CA3"/>
    <w:rsid w:val="002C61E6"/>
    <w:rsid w:val="002D747A"/>
    <w:rsid w:val="002F4BC1"/>
    <w:rsid w:val="00301087"/>
    <w:rsid w:val="0031327D"/>
    <w:rsid w:val="0032054F"/>
    <w:rsid w:val="003278EC"/>
    <w:rsid w:val="00352C7D"/>
    <w:rsid w:val="00354BC6"/>
    <w:rsid w:val="00361BAD"/>
    <w:rsid w:val="00365BD5"/>
    <w:rsid w:val="00385004"/>
    <w:rsid w:val="00385D46"/>
    <w:rsid w:val="003A78B6"/>
    <w:rsid w:val="003A7FAF"/>
    <w:rsid w:val="003B23B8"/>
    <w:rsid w:val="003C45DB"/>
    <w:rsid w:val="003D4EFF"/>
    <w:rsid w:val="00400A47"/>
    <w:rsid w:val="00401B93"/>
    <w:rsid w:val="00406C5F"/>
    <w:rsid w:val="00414F68"/>
    <w:rsid w:val="0042285A"/>
    <w:rsid w:val="00426C22"/>
    <w:rsid w:val="00433AC2"/>
    <w:rsid w:val="00445E7F"/>
    <w:rsid w:val="004618BD"/>
    <w:rsid w:val="004629C1"/>
    <w:rsid w:val="00475656"/>
    <w:rsid w:val="004855BF"/>
    <w:rsid w:val="004908D1"/>
    <w:rsid w:val="004B5A23"/>
    <w:rsid w:val="004C5580"/>
    <w:rsid w:val="004D0837"/>
    <w:rsid w:val="004D7397"/>
    <w:rsid w:val="004E6842"/>
    <w:rsid w:val="004F0CAE"/>
    <w:rsid w:val="004F2FB8"/>
    <w:rsid w:val="00514606"/>
    <w:rsid w:val="00525368"/>
    <w:rsid w:val="00526A00"/>
    <w:rsid w:val="00536B65"/>
    <w:rsid w:val="00544BEE"/>
    <w:rsid w:val="00553643"/>
    <w:rsid w:val="0056017E"/>
    <w:rsid w:val="00563188"/>
    <w:rsid w:val="00563A6A"/>
    <w:rsid w:val="00563DC3"/>
    <w:rsid w:val="00566BAC"/>
    <w:rsid w:val="00572940"/>
    <w:rsid w:val="00574639"/>
    <w:rsid w:val="00574BDD"/>
    <w:rsid w:val="00586DBC"/>
    <w:rsid w:val="00593F2C"/>
    <w:rsid w:val="005B278F"/>
    <w:rsid w:val="005B29C6"/>
    <w:rsid w:val="005B4961"/>
    <w:rsid w:val="005C0133"/>
    <w:rsid w:val="005C2012"/>
    <w:rsid w:val="005E4B7A"/>
    <w:rsid w:val="005E6CCC"/>
    <w:rsid w:val="00602CEB"/>
    <w:rsid w:val="00602DCA"/>
    <w:rsid w:val="006034C9"/>
    <w:rsid w:val="006234FE"/>
    <w:rsid w:val="0062647B"/>
    <w:rsid w:val="006307A4"/>
    <w:rsid w:val="0063150D"/>
    <w:rsid w:val="00631B41"/>
    <w:rsid w:val="006320BE"/>
    <w:rsid w:val="00635855"/>
    <w:rsid w:val="00642539"/>
    <w:rsid w:val="00644183"/>
    <w:rsid w:val="006459DD"/>
    <w:rsid w:val="00673FED"/>
    <w:rsid w:val="006D33D9"/>
    <w:rsid w:val="006D33F1"/>
    <w:rsid w:val="006D57C9"/>
    <w:rsid w:val="006E0BFA"/>
    <w:rsid w:val="006E3F39"/>
    <w:rsid w:val="007060BD"/>
    <w:rsid w:val="007234CD"/>
    <w:rsid w:val="00725642"/>
    <w:rsid w:val="007262D4"/>
    <w:rsid w:val="007406E0"/>
    <w:rsid w:val="0074192B"/>
    <w:rsid w:val="0075111B"/>
    <w:rsid w:val="00753D6C"/>
    <w:rsid w:val="00775E32"/>
    <w:rsid w:val="00785383"/>
    <w:rsid w:val="007924FA"/>
    <w:rsid w:val="0079662B"/>
    <w:rsid w:val="0079733C"/>
    <w:rsid w:val="007A3A60"/>
    <w:rsid w:val="007B2DCC"/>
    <w:rsid w:val="007B5C07"/>
    <w:rsid w:val="007C0C49"/>
    <w:rsid w:val="007E27B7"/>
    <w:rsid w:val="007F678C"/>
    <w:rsid w:val="00800EFD"/>
    <w:rsid w:val="008017A3"/>
    <w:rsid w:val="00846D86"/>
    <w:rsid w:val="008534EB"/>
    <w:rsid w:val="00856638"/>
    <w:rsid w:val="0086039F"/>
    <w:rsid w:val="00867631"/>
    <w:rsid w:val="00885701"/>
    <w:rsid w:val="00893FD1"/>
    <w:rsid w:val="008A3ED0"/>
    <w:rsid w:val="008B3D83"/>
    <w:rsid w:val="008B5A81"/>
    <w:rsid w:val="008D0521"/>
    <w:rsid w:val="008D3482"/>
    <w:rsid w:val="008E2F5A"/>
    <w:rsid w:val="008E3FD5"/>
    <w:rsid w:val="008F4692"/>
    <w:rsid w:val="008F5584"/>
    <w:rsid w:val="008F5C5A"/>
    <w:rsid w:val="00913617"/>
    <w:rsid w:val="00916A60"/>
    <w:rsid w:val="00917648"/>
    <w:rsid w:val="009230D9"/>
    <w:rsid w:val="009517BD"/>
    <w:rsid w:val="00992E27"/>
    <w:rsid w:val="009B1B35"/>
    <w:rsid w:val="009B2415"/>
    <w:rsid w:val="009B74EA"/>
    <w:rsid w:val="009D14A7"/>
    <w:rsid w:val="009D1B16"/>
    <w:rsid w:val="009D4EA9"/>
    <w:rsid w:val="009E3421"/>
    <w:rsid w:val="009F0FE5"/>
    <w:rsid w:val="009F6955"/>
    <w:rsid w:val="00A21B94"/>
    <w:rsid w:val="00A2228E"/>
    <w:rsid w:val="00A453BC"/>
    <w:rsid w:val="00A50098"/>
    <w:rsid w:val="00A72373"/>
    <w:rsid w:val="00A762AF"/>
    <w:rsid w:val="00A772C8"/>
    <w:rsid w:val="00A804E2"/>
    <w:rsid w:val="00A9048F"/>
    <w:rsid w:val="00A92359"/>
    <w:rsid w:val="00A9773E"/>
    <w:rsid w:val="00AA3125"/>
    <w:rsid w:val="00AB18C4"/>
    <w:rsid w:val="00AB612E"/>
    <w:rsid w:val="00AC1295"/>
    <w:rsid w:val="00AC14D0"/>
    <w:rsid w:val="00AC2244"/>
    <w:rsid w:val="00AD094E"/>
    <w:rsid w:val="00AD1B9A"/>
    <w:rsid w:val="00AE4CA1"/>
    <w:rsid w:val="00B1370A"/>
    <w:rsid w:val="00B15561"/>
    <w:rsid w:val="00B32C34"/>
    <w:rsid w:val="00B337E9"/>
    <w:rsid w:val="00B445C7"/>
    <w:rsid w:val="00B55DFF"/>
    <w:rsid w:val="00B56B32"/>
    <w:rsid w:val="00B63816"/>
    <w:rsid w:val="00B65D8E"/>
    <w:rsid w:val="00B8317F"/>
    <w:rsid w:val="00B85C8C"/>
    <w:rsid w:val="00B93665"/>
    <w:rsid w:val="00BA7F9D"/>
    <w:rsid w:val="00BD3DE7"/>
    <w:rsid w:val="00BD632B"/>
    <w:rsid w:val="00BD7C33"/>
    <w:rsid w:val="00BF38D1"/>
    <w:rsid w:val="00BF414D"/>
    <w:rsid w:val="00C011A6"/>
    <w:rsid w:val="00C148B3"/>
    <w:rsid w:val="00C159B0"/>
    <w:rsid w:val="00C16711"/>
    <w:rsid w:val="00C20C45"/>
    <w:rsid w:val="00C2467F"/>
    <w:rsid w:val="00C246A0"/>
    <w:rsid w:val="00C362FF"/>
    <w:rsid w:val="00C50685"/>
    <w:rsid w:val="00C73CE5"/>
    <w:rsid w:val="00C8208C"/>
    <w:rsid w:val="00C86912"/>
    <w:rsid w:val="00C944FA"/>
    <w:rsid w:val="00CB144C"/>
    <w:rsid w:val="00CB7DF6"/>
    <w:rsid w:val="00CC7A6E"/>
    <w:rsid w:val="00CE6E7E"/>
    <w:rsid w:val="00CF2326"/>
    <w:rsid w:val="00CF3160"/>
    <w:rsid w:val="00D0039F"/>
    <w:rsid w:val="00D007EC"/>
    <w:rsid w:val="00D069BB"/>
    <w:rsid w:val="00D1369B"/>
    <w:rsid w:val="00D14A16"/>
    <w:rsid w:val="00D2117D"/>
    <w:rsid w:val="00D45740"/>
    <w:rsid w:val="00D51AAA"/>
    <w:rsid w:val="00D74270"/>
    <w:rsid w:val="00D7735B"/>
    <w:rsid w:val="00D82488"/>
    <w:rsid w:val="00D85FF7"/>
    <w:rsid w:val="00D872C4"/>
    <w:rsid w:val="00D92E00"/>
    <w:rsid w:val="00D9420E"/>
    <w:rsid w:val="00D946EE"/>
    <w:rsid w:val="00DA6C71"/>
    <w:rsid w:val="00DA7B07"/>
    <w:rsid w:val="00DC3036"/>
    <w:rsid w:val="00DC43B4"/>
    <w:rsid w:val="00DD09BE"/>
    <w:rsid w:val="00DD790F"/>
    <w:rsid w:val="00E04BF4"/>
    <w:rsid w:val="00E178AB"/>
    <w:rsid w:val="00E311C9"/>
    <w:rsid w:val="00E55DEB"/>
    <w:rsid w:val="00E6467A"/>
    <w:rsid w:val="00E723BB"/>
    <w:rsid w:val="00E72BEA"/>
    <w:rsid w:val="00E80C08"/>
    <w:rsid w:val="00E83666"/>
    <w:rsid w:val="00E904E0"/>
    <w:rsid w:val="00EA36A4"/>
    <w:rsid w:val="00EA3DE9"/>
    <w:rsid w:val="00EA42E7"/>
    <w:rsid w:val="00ED3802"/>
    <w:rsid w:val="00EF092A"/>
    <w:rsid w:val="00EF5209"/>
    <w:rsid w:val="00F02532"/>
    <w:rsid w:val="00F02ED9"/>
    <w:rsid w:val="00F050E2"/>
    <w:rsid w:val="00F05A8E"/>
    <w:rsid w:val="00F07DFB"/>
    <w:rsid w:val="00F07EE5"/>
    <w:rsid w:val="00F25A3D"/>
    <w:rsid w:val="00F33125"/>
    <w:rsid w:val="00F50A86"/>
    <w:rsid w:val="00F5177B"/>
    <w:rsid w:val="00F52973"/>
    <w:rsid w:val="00F56D4E"/>
    <w:rsid w:val="00F66525"/>
    <w:rsid w:val="00F779A7"/>
    <w:rsid w:val="00F9717E"/>
    <w:rsid w:val="00FB079B"/>
    <w:rsid w:val="00FB4679"/>
    <w:rsid w:val="00FD013C"/>
    <w:rsid w:val="00FD44E8"/>
    <w:rsid w:val="00FE787B"/>
    <w:rsid w:val="00FF014F"/>
    <w:rsid w:val="00FF1344"/>
    <w:rsid w:val="00FF19E9"/>
    <w:rsid w:val="00FF36F5"/>
    <w:rsid w:val="00FF5435"/>
    <w:rsid w:val="00FF5D74"/>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ecimalSymbol w:val=","/>
  <w:listSeparator w:val=","/>
  <w14:docId w14:val="4E260806"/>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13319"/>
    <w:rPr>
      <w:color w:val="808080"/>
    </w:rPr>
  </w:style>
  <w:style w:type="paragraph" w:customStyle="1" w:styleId="10E9FAE12DC147F8BA7A4550AFA716E9">
    <w:name w:val="10E9FAE12DC147F8BA7A4550AFA716E9"/>
    <w:rsid w:val="004618BD"/>
    <w:rPr>
      <w:lang w:val="en-US" w:eastAsia="en-US"/>
    </w:rPr>
  </w:style>
  <w:style w:type="paragraph" w:customStyle="1" w:styleId="7A61F4F0D615462F97B193B535A34ACC">
    <w:name w:val="7A61F4F0D615462F97B193B535A34ACC"/>
    <w:rsid w:val="00B337E9"/>
    <w:rPr>
      <w:lang w:val="en-US" w:eastAsia="en-US"/>
    </w:rPr>
  </w:style>
  <w:style w:type="paragraph" w:customStyle="1" w:styleId="885F74805D0B44FA9403061568DEEAD1">
    <w:name w:val="885F74805D0B44FA9403061568DEEAD1"/>
    <w:rsid w:val="009F0FE5"/>
    <w:rPr>
      <w:lang w:val="en-US" w:eastAsia="en-US"/>
    </w:rPr>
  </w:style>
  <w:style w:type="paragraph" w:customStyle="1" w:styleId="CED7A5CCBA5F45A788382A964E1ED811">
    <w:name w:val="CED7A5CCBA5F45A788382A964E1ED811"/>
    <w:rPr>
      <w:szCs w:val="28"/>
      <w:lang w:val="en-US" w:eastAsia="en-US" w:bidi="th-TH"/>
    </w:rPr>
  </w:style>
  <w:style w:type="paragraph" w:customStyle="1" w:styleId="E33AFB28773E480EA6AF171541175E68">
    <w:name w:val="E33AFB28773E480EA6AF171541175E68"/>
    <w:rsid w:val="00563188"/>
    <w:rPr>
      <w:szCs w:val="28"/>
      <w:lang w:val="en-US" w:eastAsia="en-US" w:bidi="th-TH"/>
    </w:rPr>
  </w:style>
  <w:style w:type="paragraph" w:customStyle="1" w:styleId="FBC7F273D556452A98200476CC21C078">
    <w:name w:val="FBC7F273D556452A98200476CC21C078"/>
    <w:rsid w:val="00574BDD"/>
    <w:rPr>
      <w:lang w:val="en-US" w:eastAsia="en-US"/>
    </w:rPr>
  </w:style>
  <w:style w:type="paragraph" w:customStyle="1" w:styleId="27CD18C4E4D243B88244E579D35896B1">
    <w:name w:val="27CD18C4E4D243B88244E579D35896B1"/>
    <w:rsid w:val="00574BDD"/>
    <w:rPr>
      <w:lang w:val="en-US" w:eastAsia="en-US"/>
    </w:rPr>
  </w:style>
  <w:style w:type="paragraph" w:customStyle="1" w:styleId="BCBCA709EBF24262827F280F3B4D7E16">
    <w:name w:val="BCBCA709EBF24262827F280F3B4D7E16"/>
    <w:rsid w:val="00574BDD"/>
    <w:rPr>
      <w:lang w:val="en-US" w:eastAsia="en-US"/>
    </w:rPr>
  </w:style>
  <w:style w:type="paragraph" w:customStyle="1" w:styleId="8BDAFE9A00244BA5818DCB086E2116B1">
    <w:name w:val="8BDAFE9A00244BA5818DCB086E2116B1"/>
    <w:rsid w:val="00D14A16"/>
    <w:rPr>
      <w:szCs w:val="28"/>
      <w:lang w:val="en-US" w:eastAsia="en-US" w:bidi="th-TH"/>
    </w:rPr>
  </w:style>
  <w:style w:type="paragraph" w:customStyle="1" w:styleId="9FA7570E0CB34A6999BAD221251A190A">
    <w:name w:val="9FA7570E0CB34A6999BAD221251A190A"/>
    <w:rsid w:val="000A522B"/>
    <w:rPr>
      <w:szCs w:val="28"/>
      <w:lang w:val="en-US" w:eastAsia="en-US" w:bidi="th-TH"/>
    </w:rPr>
  </w:style>
  <w:style w:type="paragraph" w:customStyle="1" w:styleId="346C20F021FD49F6BD9719FB277D12C2">
    <w:name w:val="346C20F021FD49F6BD9719FB277D12C2"/>
    <w:rsid w:val="000A522B"/>
    <w:rPr>
      <w:szCs w:val="28"/>
      <w:lang w:val="en-US" w:eastAsia="en-US" w:bidi="th-TH"/>
    </w:rPr>
  </w:style>
  <w:style w:type="paragraph" w:customStyle="1" w:styleId="18EB26D3BC9E4C628EABF663A06B76CA">
    <w:name w:val="18EB26D3BC9E4C628EABF663A06B76CA"/>
    <w:rsid w:val="00B93665"/>
    <w:rPr>
      <w:szCs w:val="28"/>
      <w:lang w:val="en-US" w:eastAsia="en-US" w:bidi="th-TH"/>
    </w:rPr>
  </w:style>
  <w:style w:type="paragraph" w:customStyle="1" w:styleId="A57A81208FA5415B9815825443E54907">
    <w:name w:val="A57A81208FA5415B9815825443E54907"/>
    <w:rsid w:val="00916A60"/>
    <w:rPr>
      <w:szCs w:val="28"/>
      <w:lang w:val="en-US" w:eastAsia="en-US" w:bidi="th-TH"/>
    </w:rPr>
  </w:style>
  <w:style w:type="paragraph" w:customStyle="1" w:styleId="9A26430F7C4A447C8C5CEA94F4E826D9">
    <w:name w:val="9A26430F7C4A447C8C5CEA94F4E826D9"/>
    <w:rsid w:val="000610DF"/>
    <w:rPr>
      <w:szCs w:val="28"/>
      <w:lang w:val="en-US" w:eastAsia="en-US" w:bidi="th-TH"/>
    </w:rPr>
  </w:style>
  <w:style w:type="paragraph" w:customStyle="1" w:styleId="F18C89BFC9DF4D379223448078F15FD2">
    <w:name w:val="F18C89BFC9DF4D379223448078F15FD2"/>
    <w:rsid w:val="000610DF"/>
    <w:rPr>
      <w:szCs w:val="28"/>
      <w:lang w:val="en-US" w:eastAsia="en-US" w:bidi="th-TH"/>
    </w:rPr>
  </w:style>
  <w:style w:type="paragraph" w:customStyle="1" w:styleId="D94259FF34DF4BB8B22FF380370E9893">
    <w:name w:val="D94259FF34DF4BB8B22FF380370E9893"/>
    <w:rsid w:val="000610DF"/>
    <w:rPr>
      <w:szCs w:val="28"/>
      <w:lang w:val="en-US" w:eastAsia="en-US" w:bidi="th-TH"/>
    </w:rPr>
  </w:style>
  <w:style w:type="paragraph" w:customStyle="1" w:styleId="B54E159637B34D4A8280FDB1FD064F20">
    <w:name w:val="B54E159637B34D4A8280FDB1FD064F20"/>
    <w:rsid w:val="0031327D"/>
    <w:rPr>
      <w:szCs w:val="28"/>
      <w:lang w:val="en-US" w:eastAsia="en-US" w:bidi="th-TH"/>
    </w:rPr>
  </w:style>
  <w:style w:type="paragraph" w:customStyle="1" w:styleId="573C63BD4D664790B67FAAA4DFF90894">
    <w:name w:val="573C63BD4D664790B67FAAA4DFF90894"/>
    <w:rsid w:val="0031327D"/>
    <w:rPr>
      <w:szCs w:val="28"/>
      <w:lang w:val="en-US" w:eastAsia="en-US" w:bidi="th-TH"/>
    </w:rPr>
  </w:style>
  <w:style w:type="paragraph" w:customStyle="1" w:styleId="7BF70B24F3C9461299026987AE742044">
    <w:name w:val="7BF70B24F3C9461299026987AE742044"/>
    <w:rsid w:val="0031327D"/>
    <w:rPr>
      <w:szCs w:val="28"/>
      <w:lang w:val="en-US" w:eastAsia="en-US" w:bidi="th-TH"/>
    </w:rPr>
  </w:style>
  <w:style w:type="paragraph" w:customStyle="1" w:styleId="B281DE644CB7794DA8D00CE111C327F2">
    <w:name w:val="B281DE644CB7794DA8D00CE111C327F2"/>
    <w:rsid w:val="00426C22"/>
    <w:pPr>
      <w:spacing w:after="0" w:line="240" w:lineRule="auto"/>
    </w:pPr>
    <w:rPr>
      <w:sz w:val="24"/>
      <w:szCs w:val="24"/>
      <w:lang w:eastAsia="en-US"/>
    </w:rPr>
  </w:style>
  <w:style w:type="paragraph" w:customStyle="1" w:styleId="26A842D86D0A40E68CD6762253BD9483">
    <w:name w:val="26A842D86D0A40E68CD6762253BD9483"/>
    <w:rsid w:val="00BD7C33"/>
    <w:rPr>
      <w:szCs w:val="28"/>
      <w:lang w:val="en-US" w:eastAsia="en-US" w:bidi="th-TH"/>
    </w:rPr>
  </w:style>
  <w:style w:type="paragraph" w:customStyle="1" w:styleId="F0A3C16BAC89436BA8ED1D397AF50BD7">
    <w:name w:val="F0A3C16BAC89436BA8ED1D397AF50BD7"/>
    <w:rsid w:val="00BD7C33"/>
    <w:rPr>
      <w:szCs w:val="28"/>
      <w:lang w:val="en-US" w:eastAsia="en-US" w:bidi="th-TH"/>
    </w:rPr>
  </w:style>
  <w:style w:type="paragraph" w:customStyle="1" w:styleId="57318E10802A42A4A618D77C1599642C">
    <w:name w:val="57318E10802A42A4A618D77C1599642C"/>
    <w:rsid w:val="00BD7C33"/>
    <w:rPr>
      <w:szCs w:val="28"/>
      <w:lang w:val="en-US" w:eastAsia="en-US" w:bidi="th-TH"/>
    </w:rPr>
  </w:style>
  <w:style w:type="paragraph" w:customStyle="1" w:styleId="16B386FB9451460CA0765763451B127E">
    <w:name w:val="16B386FB9451460CA0765763451B127E"/>
    <w:rsid w:val="00BD7C33"/>
    <w:rPr>
      <w:szCs w:val="28"/>
      <w:lang w:val="en-US" w:eastAsia="en-US" w:bidi="th-TH"/>
    </w:rPr>
  </w:style>
  <w:style w:type="paragraph" w:customStyle="1" w:styleId="0F1D2667BB4B48039FFCF6466F57E5A2">
    <w:name w:val="0F1D2667BB4B48039FFCF6466F57E5A2"/>
    <w:rsid w:val="00BD7C33"/>
    <w:rPr>
      <w:szCs w:val="28"/>
      <w:lang w:val="en-US" w:eastAsia="en-US" w:bidi="th-TH"/>
    </w:rPr>
  </w:style>
  <w:style w:type="paragraph" w:customStyle="1" w:styleId="60EB90399DEA46C8A97958699312D873">
    <w:name w:val="60EB90399DEA46C8A97958699312D873"/>
    <w:rsid w:val="0079733C"/>
    <w:rPr>
      <w:szCs w:val="28"/>
      <w:lang w:val="en-US" w:eastAsia="en-US" w:bidi="th-TH"/>
    </w:rPr>
  </w:style>
  <w:style w:type="paragraph" w:customStyle="1" w:styleId="1D45E705B2FF4E3B86E1B09D3A988337">
    <w:name w:val="1D45E705B2FF4E3B86E1B09D3A988337"/>
    <w:rsid w:val="0079733C"/>
    <w:rPr>
      <w:szCs w:val="28"/>
      <w:lang w:val="en-US" w:eastAsia="en-US" w:bidi="th-TH"/>
    </w:rPr>
  </w:style>
  <w:style w:type="paragraph" w:customStyle="1" w:styleId="FA9092B082DD490C9B36F9C7FE1A5B7D">
    <w:name w:val="FA9092B082DD490C9B36F9C7FE1A5B7D"/>
    <w:rsid w:val="0079733C"/>
    <w:rPr>
      <w:szCs w:val="28"/>
      <w:lang w:val="en-US" w:eastAsia="en-US" w:bidi="th-TH"/>
    </w:rPr>
  </w:style>
  <w:style w:type="paragraph" w:customStyle="1" w:styleId="32047DD7D32B49BBA2B3561D52220638">
    <w:name w:val="32047DD7D32B49BBA2B3561D52220638"/>
    <w:rsid w:val="0079733C"/>
    <w:rPr>
      <w:szCs w:val="28"/>
      <w:lang w:val="en-US" w:eastAsia="en-US" w:bidi="th-TH"/>
    </w:rPr>
  </w:style>
  <w:style w:type="paragraph" w:customStyle="1" w:styleId="18FD40FEE59E4E90A0744CD83D1E4E3F">
    <w:name w:val="18FD40FEE59E4E90A0744CD83D1E4E3F"/>
    <w:rsid w:val="0079733C"/>
    <w:rPr>
      <w:szCs w:val="28"/>
      <w:lang w:val="en-US" w:eastAsia="en-US" w:bidi="th-TH"/>
    </w:rPr>
  </w:style>
  <w:style w:type="paragraph" w:customStyle="1" w:styleId="E3B0D8DA0A4540BBA43CB39FF9F135F1">
    <w:name w:val="E3B0D8DA0A4540BBA43CB39FF9F135F1"/>
    <w:rsid w:val="0079733C"/>
    <w:rPr>
      <w:szCs w:val="28"/>
      <w:lang w:val="en-US" w:eastAsia="en-US" w:bidi="th-TH"/>
    </w:rPr>
  </w:style>
  <w:style w:type="paragraph" w:customStyle="1" w:styleId="267D632CD9FD4A518C7AA63592A88BA2">
    <w:name w:val="267D632CD9FD4A518C7AA63592A88BA2"/>
    <w:rsid w:val="0079733C"/>
    <w:rPr>
      <w:szCs w:val="28"/>
      <w:lang w:val="en-US" w:eastAsia="en-US" w:bidi="th-TH"/>
    </w:rPr>
  </w:style>
  <w:style w:type="paragraph" w:customStyle="1" w:styleId="8C0C40D84E794E24A6D40AFAFB57B415">
    <w:name w:val="8C0C40D84E794E24A6D40AFAFB57B415"/>
    <w:rsid w:val="0079733C"/>
    <w:rPr>
      <w:szCs w:val="28"/>
      <w:lang w:val="en-US" w:eastAsia="en-US" w:bidi="th-TH"/>
    </w:rPr>
  </w:style>
  <w:style w:type="paragraph" w:customStyle="1" w:styleId="F98E1A5477734202B82945BCDA29CF32">
    <w:name w:val="F98E1A5477734202B82945BCDA29CF32"/>
    <w:rsid w:val="0079733C"/>
    <w:rPr>
      <w:szCs w:val="28"/>
      <w:lang w:val="en-US" w:eastAsia="en-US" w:bidi="th-TH"/>
    </w:rPr>
  </w:style>
  <w:style w:type="paragraph" w:customStyle="1" w:styleId="0CF2FF75D4FA469F815A7F69DA39C57D">
    <w:name w:val="0CF2FF75D4FA469F815A7F69DA39C57D"/>
    <w:rsid w:val="0079733C"/>
    <w:rPr>
      <w:szCs w:val="28"/>
      <w:lang w:val="en-US" w:eastAsia="en-US" w:bidi="th-TH"/>
    </w:rPr>
  </w:style>
  <w:style w:type="paragraph" w:customStyle="1" w:styleId="6C27B7F23C3545D4803C68F04FAD17AE">
    <w:name w:val="6C27B7F23C3545D4803C68F04FAD17AE"/>
    <w:rsid w:val="0079733C"/>
    <w:rPr>
      <w:szCs w:val="28"/>
      <w:lang w:val="en-US" w:eastAsia="en-US" w:bidi="th-TH"/>
    </w:rPr>
  </w:style>
  <w:style w:type="paragraph" w:customStyle="1" w:styleId="A4D2C664824B4A4AA8128CD736B33907">
    <w:name w:val="A4D2C664824B4A4AA8128CD736B33907"/>
    <w:rsid w:val="0079733C"/>
    <w:rPr>
      <w:szCs w:val="28"/>
      <w:lang w:val="en-US" w:eastAsia="en-US" w:bidi="th-TH"/>
    </w:rPr>
  </w:style>
  <w:style w:type="paragraph" w:customStyle="1" w:styleId="7F1FF3066E054EA6B621A20401C31A58">
    <w:name w:val="7F1FF3066E054EA6B621A20401C31A58"/>
    <w:rsid w:val="0079733C"/>
    <w:rPr>
      <w:szCs w:val="28"/>
      <w:lang w:val="en-US" w:eastAsia="en-US" w:bidi="th-TH"/>
    </w:rPr>
  </w:style>
  <w:style w:type="paragraph" w:customStyle="1" w:styleId="3F61EE4A3447480CA0A07423B9086928">
    <w:name w:val="3F61EE4A3447480CA0A07423B9086928"/>
    <w:rsid w:val="00D1369B"/>
    <w:rPr>
      <w:szCs w:val="28"/>
      <w:lang w:val="en-US" w:eastAsia="en-US" w:bidi="th-TH"/>
    </w:rPr>
  </w:style>
  <w:style w:type="paragraph" w:customStyle="1" w:styleId="219C4454872D40D489551A8CEEA3BEBF">
    <w:name w:val="219C4454872D40D489551A8CEEA3BEBF"/>
    <w:rsid w:val="00D1369B"/>
    <w:rPr>
      <w:szCs w:val="28"/>
      <w:lang w:val="en-US" w:eastAsia="en-US" w:bidi="th-TH"/>
    </w:rPr>
  </w:style>
  <w:style w:type="paragraph" w:customStyle="1" w:styleId="B67AB5888CBA4D5688C39BC748DEA65A">
    <w:name w:val="B67AB5888CBA4D5688C39BC748DEA65A"/>
    <w:rsid w:val="00D1369B"/>
    <w:rPr>
      <w:szCs w:val="28"/>
      <w:lang w:val="en-US" w:eastAsia="en-US" w:bidi="th-TH"/>
    </w:rPr>
  </w:style>
  <w:style w:type="paragraph" w:customStyle="1" w:styleId="660D145C037E4B74AAA04D5570ADA715">
    <w:name w:val="660D145C037E4B74AAA04D5570ADA715"/>
    <w:rsid w:val="00D1369B"/>
    <w:rPr>
      <w:szCs w:val="28"/>
      <w:lang w:val="en-US" w:eastAsia="en-US" w:bidi="th-TH"/>
    </w:rPr>
  </w:style>
  <w:style w:type="paragraph" w:customStyle="1" w:styleId="1FD7F7E07A07432DBF1EBAFAF48C06EE">
    <w:name w:val="1FD7F7E07A07432DBF1EBAFAF48C06EE"/>
    <w:rsid w:val="00D1369B"/>
    <w:rPr>
      <w:szCs w:val="28"/>
      <w:lang w:val="en-US" w:eastAsia="en-US" w:bidi="th-TH"/>
    </w:rPr>
  </w:style>
  <w:style w:type="paragraph" w:customStyle="1" w:styleId="6CC1A58458D4445D8B7703D8DE60FFC0">
    <w:name w:val="6CC1A58458D4445D8B7703D8DE60FFC0"/>
    <w:rsid w:val="00D1369B"/>
    <w:rPr>
      <w:szCs w:val="28"/>
      <w:lang w:val="en-US" w:eastAsia="en-US" w:bidi="th-TH"/>
    </w:rPr>
  </w:style>
  <w:style w:type="paragraph" w:customStyle="1" w:styleId="D70B66919D944178B3A372DD851362FE">
    <w:name w:val="D70B66919D944178B3A372DD851362FE"/>
    <w:rsid w:val="00D1369B"/>
    <w:rPr>
      <w:szCs w:val="28"/>
      <w:lang w:val="en-US" w:eastAsia="en-US" w:bidi="th-TH"/>
    </w:rPr>
  </w:style>
  <w:style w:type="paragraph" w:customStyle="1" w:styleId="F67BEE97E545463EA9E3EB1AC6536866">
    <w:name w:val="F67BEE97E545463EA9E3EB1AC6536866"/>
    <w:rsid w:val="00D1369B"/>
    <w:rPr>
      <w:szCs w:val="28"/>
      <w:lang w:val="en-US" w:eastAsia="en-US" w:bidi="th-TH"/>
    </w:rPr>
  </w:style>
  <w:style w:type="paragraph" w:customStyle="1" w:styleId="10A11C9E0D9E46C9A96CDADA62422CA6">
    <w:name w:val="10A11C9E0D9E46C9A96CDADA62422CA6"/>
    <w:rsid w:val="00D1369B"/>
    <w:rPr>
      <w:szCs w:val="28"/>
      <w:lang w:val="en-US" w:eastAsia="en-US" w:bidi="th-TH"/>
    </w:rPr>
  </w:style>
  <w:style w:type="paragraph" w:customStyle="1" w:styleId="558691A7ADA84CD9B2F38BCE22531C45">
    <w:name w:val="558691A7ADA84CD9B2F38BCE22531C45"/>
    <w:rsid w:val="00D1369B"/>
    <w:rPr>
      <w:szCs w:val="28"/>
      <w:lang w:val="en-US" w:eastAsia="en-US" w:bidi="th-TH"/>
    </w:rPr>
  </w:style>
  <w:style w:type="paragraph" w:customStyle="1" w:styleId="1BADC99A83D449AFA6AC7CEBC8760AC0">
    <w:name w:val="1BADC99A83D449AFA6AC7CEBC8760AC0"/>
    <w:rsid w:val="00D1369B"/>
    <w:rPr>
      <w:szCs w:val="28"/>
      <w:lang w:val="en-US" w:eastAsia="en-US" w:bidi="th-TH"/>
    </w:rPr>
  </w:style>
  <w:style w:type="paragraph" w:customStyle="1" w:styleId="6A2184329D6C4B60BEFC21DFA46172B8">
    <w:name w:val="6A2184329D6C4B60BEFC21DFA46172B8"/>
    <w:rsid w:val="00D1369B"/>
    <w:rPr>
      <w:szCs w:val="28"/>
      <w:lang w:val="en-US" w:eastAsia="en-US" w:bidi="th-TH"/>
    </w:rPr>
  </w:style>
  <w:style w:type="paragraph" w:customStyle="1" w:styleId="5BBB87A446CC405B9DF87606AB1C4768">
    <w:name w:val="5BBB87A446CC405B9DF87606AB1C4768"/>
    <w:rsid w:val="00D1369B"/>
    <w:rPr>
      <w:szCs w:val="28"/>
      <w:lang w:val="en-US" w:eastAsia="en-US" w:bidi="th-TH"/>
    </w:rPr>
  </w:style>
  <w:style w:type="paragraph" w:customStyle="1" w:styleId="EFB6B9E6C31A416B9610B645FC79A46D">
    <w:name w:val="EFB6B9E6C31A416B9610B645FC79A46D"/>
    <w:rsid w:val="00D1369B"/>
    <w:rPr>
      <w:szCs w:val="28"/>
      <w:lang w:val="en-US" w:eastAsia="en-US" w:bidi="th-TH"/>
    </w:rPr>
  </w:style>
  <w:style w:type="paragraph" w:customStyle="1" w:styleId="AB91CE1EC2434B2783B649D8DB63B5A6">
    <w:name w:val="AB91CE1EC2434B2783B649D8DB63B5A6"/>
    <w:rsid w:val="0074192B"/>
    <w:rPr>
      <w:szCs w:val="28"/>
      <w:lang w:val="en-US" w:eastAsia="en-US" w:bidi="th-TH"/>
    </w:rPr>
  </w:style>
  <w:style w:type="paragraph" w:customStyle="1" w:styleId="41A802CC95C1462E81EBFD8653B1E07D">
    <w:name w:val="41A802CC95C1462E81EBFD8653B1E07D"/>
    <w:rsid w:val="0074192B"/>
    <w:rPr>
      <w:szCs w:val="28"/>
      <w:lang w:val="en-US" w:eastAsia="en-US" w:bidi="th-TH"/>
    </w:rPr>
  </w:style>
  <w:style w:type="paragraph" w:customStyle="1" w:styleId="013CE64672BB4C338CA0D1C79E1040C1">
    <w:name w:val="013CE64672BB4C338CA0D1C79E1040C1"/>
    <w:rsid w:val="0074192B"/>
    <w:rPr>
      <w:szCs w:val="28"/>
      <w:lang w:val="en-US" w:eastAsia="en-US" w:bidi="th-TH"/>
    </w:rPr>
  </w:style>
  <w:style w:type="paragraph" w:customStyle="1" w:styleId="B68BBF2C04DD26499F766863D2F9EA5F">
    <w:name w:val="B68BBF2C04DD26499F766863D2F9EA5F"/>
    <w:rsid w:val="00525368"/>
    <w:pPr>
      <w:spacing w:after="0" w:line="240" w:lineRule="auto"/>
    </w:pPr>
    <w:rPr>
      <w:sz w:val="24"/>
      <w:szCs w:val="24"/>
      <w:lang w:eastAsia="en-US"/>
    </w:rPr>
  </w:style>
  <w:style w:type="paragraph" w:customStyle="1" w:styleId="6FFAC25CF081410EBA54DB0428331913">
    <w:name w:val="6FFAC25CF081410EBA54DB0428331913"/>
    <w:rsid w:val="00245C89"/>
    <w:rPr>
      <w:szCs w:val="28"/>
      <w:lang w:val="en-US" w:eastAsia="en-US" w:bidi="th-TH"/>
    </w:rPr>
  </w:style>
  <w:style w:type="paragraph" w:customStyle="1" w:styleId="35FE188C98014454BCF94EEA12B57C69">
    <w:name w:val="35FE188C98014454BCF94EEA12B57C69"/>
    <w:rsid w:val="00245C89"/>
    <w:rPr>
      <w:szCs w:val="28"/>
      <w:lang w:val="en-US" w:eastAsia="en-US" w:bidi="th-TH"/>
    </w:rPr>
  </w:style>
  <w:style w:type="paragraph" w:customStyle="1" w:styleId="F886D0011AE64759A503906092793FAB">
    <w:name w:val="F886D0011AE64759A503906092793FAB"/>
    <w:rsid w:val="00245C89"/>
    <w:rPr>
      <w:szCs w:val="28"/>
      <w:lang w:val="en-US" w:eastAsia="en-US" w:bidi="th-TH"/>
    </w:rPr>
  </w:style>
  <w:style w:type="paragraph" w:customStyle="1" w:styleId="F5C0F625869847B2BF823707239FD6BA">
    <w:name w:val="F5C0F625869847B2BF823707239FD6BA"/>
    <w:rsid w:val="00245C89"/>
    <w:rPr>
      <w:szCs w:val="28"/>
      <w:lang w:val="en-US" w:eastAsia="en-US" w:bidi="th-TH"/>
    </w:rPr>
  </w:style>
  <w:style w:type="paragraph" w:customStyle="1" w:styleId="201D4D8B69F940848535F7B520040134">
    <w:name w:val="201D4D8B69F940848535F7B520040134"/>
    <w:rsid w:val="00245C89"/>
    <w:rPr>
      <w:szCs w:val="28"/>
      <w:lang w:val="en-US" w:eastAsia="en-US" w:bidi="th-TH"/>
    </w:rPr>
  </w:style>
  <w:style w:type="paragraph" w:customStyle="1" w:styleId="05F12332C9AA4D1D8A7284378BA5BFA9">
    <w:name w:val="05F12332C9AA4D1D8A7284378BA5BFA9"/>
    <w:rsid w:val="00245C89"/>
    <w:rPr>
      <w:szCs w:val="28"/>
      <w:lang w:val="en-US" w:eastAsia="en-US" w:bidi="th-TH"/>
    </w:rPr>
  </w:style>
  <w:style w:type="paragraph" w:customStyle="1" w:styleId="5AB3C7EBD00E40568014E71A27043D97">
    <w:name w:val="5AB3C7EBD00E40568014E71A27043D97"/>
    <w:rsid w:val="00245C89"/>
    <w:rPr>
      <w:szCs w:val="28"/>
      <w:lang w:val="en-US" w:eastAsia="en-US" w:bidi="th-TH"/>
    </w:rPr>
  </w:style>
  <w:style w:type="paragraph" w:customStyle="1" w:styleId="E1E39FFA4EC6409D99B3D617EB761E0C">
    <w:name w:val="E1E39FFA4EC6409D99B3D617EB761E0C"/>
    <w:rsid w:val="00245C89"/>
    <w:rPr>
      <w:szCs w:val="28"/>
      <w:lang w:val="en-US" w:eastAsia="en-US" w:bidi="th-TH"/>
    </w:rPr>
  </w:style>
  <w:style w:type="paragraph" w:customStyle="1" w:styleId="F371D39095434920BA7CA4F0C36637AA">
    <w:name w:val="F371D39095434920BA7CA4F0C36637AA"/>
    <w:rsid w:val="00245C89"/>
    <w:rPr>
      <w:szCs w:val="28"/>
      <w:lang w:val="en-US" w:eastAsia="en-US" w:bidi="th-TH"/>
    </w:rPr>
  </w:style>
  <w:style w:type="paragraph" w:customStyle="1" w:styleId="41DED8F9983949DCAC4662FA12C516F7">
    <w:name w:val="41DED8F9983949DCAC4662FA12C516F7"/>
    <w:rsid w:val="00245C89"/>
    <w:rPr>
      <w:szCs w:val="28"/>
      <w:lang w:val="en-US" w:eastAsia="en-US" w:bidi="th-TH"/>
    </w:rPr>
  </w:style>
  <w:style w:type="paragraph" w:customStyle="1" w:styleId="6BB08FFEABBA4ADC88081D368A770235">
    <w:name w:val="6BB08FFEABBA4ADC88081D368A770235"/>
    <w:rsid w:val="00245C89"/>
    <w:rPr>
      <w:szCs w:val="28"/>
      <w:lang w:val="en-US" w:eastAsia="en-US" w:bidi="th-TH"/>
    </w:rPr>
  </w:style>
  <w:style w:type="paragraph" w:customStyle="1" w:styleId="C51E8BBB20E5453A915D9AABAB291391">
    <w:name w:val="C51E8BBB20E5453A915D9AABAB291391"/>
    <w:rsid w:val="00245C89"/>
    <w:rPr>
      <w:szCs w:val="28"/>
      <w:lang w:val="en-US" w:eastAsia="en-US" w:bidi="th-TH"/>
    </w:rPr>
  </w:style>
  <w:style w:type="paragraph" w:customStyle="1" w:styleId="3D5C2604082D4856A3554A040839AE53">
    <w:name w:val="3D5C2604082D4856A3554A040839AE53"/>
    <w:rsid w:val="00245C89"/>
    <w:rPr>
      <w:szCs w:val="28"/>
      <w:lang w:val="en-US" w:eastAsia="en-US" w:bidi="th-TH"/>
    </w:rPr>
  </w:style>
  <w:style w:type="paragraph" w:customStyle="1" w:styleId="CCCCC34F6D0F4F1A93CFA86A82C5C3E2">
    <w:name w:val="CCCCC34F6D0F4F1A93CFA86A82C5C3E2"/>
    <w:rsid w:val="00245C89"/>
    <w:rPr>
      <w:szCs w:val="28"/>
      <w:lang w:val="en-US" w:eastAsia="en-US" w:bidi="th-TH"/>
    </w:rPr>
  </w:style>
  <w:style w:type="paragraph" w:customStyle="1" w:styleId="92E09FE0496B45C697585D112729578F">
    <w:name w:val="92E09FE0496B45C697585D112729578F"/>
    <w:rsid w:val="00245C89"/>
    <w:rPr>
      <w:szCs w:val="28"/>
      <w:lang w:val="en-US" w:eastAsia="en-US" w:bidi="th-TH"/>
    </w:rPr>
  </w:style>
  <w:style w:type="paragraph" w:customStyle="1" w:styleId="656AD44B1E9A46EB8BFD93A41CAA7F5C">
    <w:name w:val="656AD44B1E9A46EB8BFD93A41CAA7F5C"/>
    <w:rsid w:val="00245C89"/>
    <w:rPr>
      <w:szCs w:val="28"/>
      <w:lang w:val="en-US" w:eastAsia="en-US" w:bidi="th-TH"/>
    </w:rPr>
  </w:style>
  <w:style w:type="paragraph" w:customStyle="1" w:styleId="D11A0C08462E4FF5A4307275978AFA1C">
    <w:name w:val="D11A0C08462E4FF5A4307275978AFA1C"/>
    <w:rsid w:val="00245C89"/>
    <w:rPr>
      <w:szCs w:val="28"/>
      <w:lang w:val="en-US" w:eastAsia="en-US" w:bidi="th-TH"/>
    </w:rPr>
  </w:style>
  <w:style w:type="paragraph" w:customStyle="1" w:styleId="8715A27528434DB3B46C4AA2D38D6853">
    <w:name w:val="8715A27528434DB3B46C4AA2D38D6853"/>
    <w:rsid w:val="00245C89"/>
    <w:rPr>
      <w:szCs w:val="28"/>
      <w:lang w:val="en-US" w:eastAsia="en-US" w:bidi="th-TH"/>
    </w:rPr>
  </w:style>
  <w:style w:type="paragraph" w:customStyle="1" w:styleId="4B921058BC094974965AA13CBD54E1A5">
    <w:name w:val="4B921058BC094974965AA13CBD54E1A5"/>
    <w:rsid w:val="00245C89"/>
    <w:rPr>
      <w:szCs w:val="28"/>
      <w:lang w:val="en-US" w:eastAsia="en-US" w:bidi="th-TH"/>
    </w:rPr>
  </w:style>
  <w:style w:type="paragraph" w:customStyle="1" w:styleId="4048CE3336DE4C7AA1337E83D0AAF2DE">
    <w:name w:val="4048CE3336DE4C7AA1337E83D0AAF2DE"/>
    <w:rsid w:val="00245C89"/>
    <w:rPr>
      <w:szCs w:val="28"/>
      <w:lang w:val="en-US" w:eastAsia="en-US" w:bidi="th-TH"/>
    </w:rPr>
  </w:style>
  <w:style w:type="paragraph" w:customStyle="1" w:styleId="F76B8BD87B7A48F89778999C3EAB7BF8">
    <w:name w:val="F76B8BD87B7A48F89778999C3EAB7BF8"/>
    <w:rsid w:val="00245C89"/>
    <w:rPr>
      <w:szCs w:val="28"/>
      <w:lang w:val="en-US" w:eastAsia="en-US" w:bidi="th-TH"/>
    </w:rPr>
  </w:style>
  <w:style w:type="paragraph" w:customStyle="1" w:styleId="FD9048C5F23B442DBC6F836DADB04B3B">
    <w:name w:val="FD9048C5F23B442DBC6F836DADB04B3B"/>
    <w:rsid w:val="00245C89"/>
    <w:rPr>
      <w:szCs w:val="28"/>
      <w:lang w:val="en-US" w:eastAsia="en-US" w:bidi="th-TH"/>
    </w:rPr>
  </w:style>
  <w:style w:type="paragraph" w:customStyle="1" w:styleId="B0E2CF4F8A5E4FE29C7A27D8CE57469A">
    <w:name w:val="B0E2CF4F8A5E4FE29C7A27D8CE57469A"/>
    <w:rsid w:val="008E3FD5"/>
    <w:rPr>
      <w:lang w:val="en-US" w:eastAsia="en-US"/>
    </w:rPr>
  </w:style>
  <w:style w:type="paragraph" w:customStyle="1" w:styleId="DA4B8FA11A8E4E77A5B4646C7BA20D5A">
    <w:name w:val="DA4B8FA11A8E4E77A5B4646C7BA20D5A"/>
    <w:rsid w:val="008E3FD5"/>
    <w:rPr>
      <w:lang w:val="en-US" w:eastAsia="en-US"/>
    </w:rPr>
  </w:style>
  <w:style w:type="paragraph" w:customStyle="1" w:styleId="4866136926884026A0D1B0BE8A20EEF4">
    <w:name w:val="4866136926884026A0D1B0BE8A20EEF4"/>
    <w:rsid w:val="008E3FD5"/>
    <w:rPr>
      <w:lang w:val="en-US" w:eastAsia="en-US"/>
    </w:rPr>
  </w:style>
  <w:style w:type="paragraph" w:customStyle="1" w:styleId="97276653A0A0425091CAFF0D3B9121CB">
    <w:name w:val="97276653A0A0425091CAFF0D3B9121CB"/>
    <w:rsid w:val="008E3FD5"/>
    <w:rPr>
      <w:lang w:val="en-US" w:eastAsia="en-US"/>
    </w:rPr>
  </w:style>
  <w:style w:type="paragraph" w:customStyle="1" w:styleId="7D15A8ADE6E74835BAA8E19064FEF86B">
    <w:name w:val="7D15A8ADE6E74835BAA8E19064FEF86B"/>
    <w:rsid w:val="008E3FD5"/>
    <w:rPr>
      <w:lang w:val="en-US" w:eastAsia="en-US"/>
    </w:rPr>
  </w:style>
  <w:style w:type="paragraph" w:customStyle="1" w:styleId="A62201CF7728435188CDD24D4FE7A113">
    <w:name w:val="A62201CF7728435188CDD24D4FE7A113"/>
    <w:rsid w:val="008E3FD5"/>
    <w:rPr>
      <w:lang w:val="en-US" w:eastAsia="en-US"/>
    </w:rPr>
  </w:style>
  <w:style w:type="paragraph" w:customStyle="1" w:styleId="A9E4C2022B144CC1872079C465E526AD">
    <w:name w:val="A9E4C2022B144CC1872079C465E526AD"/>
    <w:rsid w:val="008E3FD5"/>
    <w:rPr>
      <w:lang w:val="en-US" w:eastAsia="en-US"/>
    </w:rPr>
  </w:style>
  <w:style w:type="paragraph" w:customStyle="1" w:styleId="FB8DC167B2BF41FA8130DDA926BA6F3C">
    <w:name w:val="FB8DC167B2BF41FA8130DDA926BA6F3C"/>
    <w:rsid w:val="008E3FD5"/>
    <w:rPr>
      <w:lang w:val="en-US" w:eastAsia="en-US"/>
    </w:rPr>
  </w:style>
  <w:style w:type="paragraph" w:customStyle="1" w:styleId="DE703DF3325B4207901905931D9D1192">
    <w:name w:val="DE703DF3325B4207901905931D9D1192"/>
    <w:rsid w:val="008E3FD5"/>
    <w:rPr>
      <w:lang w:val="en-US" w:eastAsia="en-US"/>
    </w:rPr>
  </w:style>
  <w:style w:type="paragraph" w:customStyle="1" w:styleId="8B6636E607B84A10AD27ED7C44B6EFE8">
    <w:name w:val="8B6636E607B84A10AD27ED7C44B6EFE8"/>
    <w:rsid w:val="008E3FD5"/>
    <w:rPr>
      <w:lang w:val="en-US" w:eastAsia="en-US"/>
    </w:rPr>
  </w:style>
  <w:style w:type="paragraph" w:customStyle="1" w:styleId="0B1A9A6F4351441992028C7F91B216E6">
    <w:name w:val="0B1A9A6F4351441992028C7F91B216E6"/>
    <w:rsid w:val="008E3FD5"/>
    <w:rPr>
      <w:lang w:val="en-US" w:eastAsia="en-US"/>
    </w:rPr>
  </w:style>
  <w:style w:type="paragraph" w:customStyle="1" w:styleId="D7290B54A7FE45B7B05D70E0EC7BFF0F">
    <w:name w:val="D7290B54A7FE45B7B05D70E0EC7BFF0F"/>
    <w:rsid w:val="008E3FD5"/>
    <w:rPr>
      <w:lang w:val="en-US" w:eastAsia="en-US"/>
    </w:rPr>
  </w:style>
  <w:style w:type="paragraph" w:customStyle="1" w:styleId="EBF45F526AC1466AB74603354E54E652">
    <w:name w:val="EBF45F526AC1466AB74603354E54E652"/>
    <w:rsid w:val="008E3FD5"/>
    <w:rPr>
      <w:lang w:val="en-US" w:eastAsia="en-US"/>
    </w:rPr>
  </w:style>
  <w:style w:type="paragraph" w:customStyle="1" w:styleId="A2B4BAB83F58410FAF4ED19B852AFB33">
    <w:name w:val="A2B4BAB83F58410FAF4ED19B852AFB33"/>
    <w:rsid w:val="008E3FD5"/>
    <w:rPr>
      <w:lang w:val="en-US" w:eastAsia="en-US"/>
    </w:rPr>
  </w:style>
  <w:style w:type="paragraph" w:customStyle="1" w:styleId="E939B458D9024E2A9C3E53C91A5B4AB6">
    <w:name w:val="E939B458D9024E2A9C3E53C91A5B4AB6"/>
    <w:rsid w:val="008E3FD5"/>
    <w:rPr>
      <w:lang w:val="en-US" w:eastAsia="en-US"/>
    </w:rPr>
  </w:style>
  <w:style w:type="paragraph" w:customStyle="1" w:styleId="9A84951C1EDE44EDBAD69A9FB2A636A0">
    <w:name w:val="9A84951C1EDE44EDBAD69A9FB2A636A0"/>
    <w:rsid w:val="008E3FD5"/>
    <w:rPr>
      <w:lang w:val="en-US" w:eastAsia="en-US"/>
    </w:rPr>
  </w:style>
  <w:style w:type="paragraph" w:customStyle="1" w:styleId="8FD0A599A37045148D88BF8E5469BB2C">
    <w:name w:val="8FD0A599A37045148D88BF8E5469BB2C"/>
    <w:rsid w:val="008E3FD5"/>
    <w:rPr>
      <w:lang w:val="en-US" w:eastAsia="en-US"/>
    </w:rPr>
  </w:style>
  <w:style w:type="paragraph" w:customStyle="1" w:styleId="52E47B2AE62340D1A2D3ABDB365B7CFB">
    <w:name w:val="52E47B2AE62340D1A2D3ABDB365B7CFB"/>
    <w:rsid w:val="008E3FD5"/>
    <w:rPr>
      <w:lang w:val="en-US" w:eastAsia="en-US"/>
    </w:rPr>
  </w:style>
  <w:style w:type="paragraph" w:customStyle="1" w:styleId="F6E2A10034A34638A4FCAC5ABA76DA5C">
    <w:name w:val="F6E2A10034A34638A4FCAC5ABA76DA5C"/>
    <w:rsid w:val="008E3FD5"/>
    <w:rPr>
      <w:lang w:val="en-US" w:eastAsia="en-US"/>
    </w:rPr>
  </w:style>
  <w:style w:type="paragraph" w:customStyle="1" w:styleId="579AA7C44B78455A89CD1C90C12CFFCB">
    <w:name w:val="579AA7C44B78455A89CD1C90C12CFFCB"/>
    <w:rsid w:val="00A21B94"/>
    <w:rPr>
      <w:lang w:val="en-US" w:eastAsia="en-US"/>
    </w:rPr>
  </w:style>
  <w:style w:type="paragraph" w:customStyle="1" w:styleId="B7C61DDB43E34746B5DA701C220E115D">
    <w:name w:val="B7C61DDB43E34746B5DA701C220E115D"/>
    <w:pPr>
      <w:spacing w:after="0" w:line="240" w:lineRule="auto"/>
    </w:pPr>
    <w:rPr>
      <w:sz w:val="24"/>
      <w:szCs w:val="24"/>
      <w:lang w:eastAsia="en-US"/>
    </w:rPr>
  </w:style>
  <w:style w:type="paragraph" w:customStyle="1" w:styleId="0F50694C50561847A071AD7AD478CBD8">
    <w:name w:val="0F50694C50561847A071AD7AD478CBD8"/>
    <w:pPr>
      <w:spacing w:after="0" w:line="240" w:lineRule="auto"/>
    </w:pPr>
    <w:rPr>
      <w:sz w:val="24"/>
      <w:szCs w:val="24"/>
      <w:lang w:eastAsia="en-US"/>
    </w:rPr>
  </w:style>
  <w:style w:type="paragraph" w:customStyle="1" w:styleId="6CD30F85CE894E45B3525806427A50B8">
    <w:name w:val="6CD30F85CE894E45B3525806427A50B8"/>
    <w:rsid w:val="00A772C8"/>
    <w:rPr>
      <w:lang w:val="en-US" w:eastAsia="en-US"/>
    </w:rPr>
  </w:style>
  <w:style w:type="paragraph" w:customStyle="1" w:styleId="4E48963A75E14D2A9908759C6C80F612">
    <w:name w:val="4E48963A75E14D2A9908759C6C80F612"/>
    <w:rsid w:val="00A772C8"/>
    <w:rPr>
      <w:lang w:val="en-US" w:eastAsia="en-US"/>
    </w:rPr>
  </w:style>
  <w:style w:type="paragraph" w:customStyle="1" w:styleId="7BFBC61B96723349B0E986BA9E7D9A0E">
    <w:name w:val="7BFBC61B96723349B0E986BA9E7D9A0E"/>
    <w:pPr>
      <w:spacing w:after="0" w:line="240" w:lineRule="auto"/>
    </w:pPr>
    <w:rPr>
      <w:sz w:val="24"/>
      <w:szCs w:val="24"/>
      <w:lang w:eastAsia="en-US"/>
    </w:rPr>
  </w:style>
  <w:style w:type="paragraph" w:customStyle="1" w:styleId="6DA59D5FBCBDAB45946B28F28EBB78BF">
    <w:name w:val="6DA59D5FBCBDAB45946B28F28EBB78BF"/>
    <w:pPr>
      <w:spacing w:after="0" w:line="240" w:lineRule="auto"/>
    </w:pPr>
    <w:rPr>
      <w:sz w:val="24"/>
      <w:szCs w:val="24"/>
      <w:lang w:eastAsia="en-US"/>
    </w:rPr>
  </w:style>
  <w:style w:type="paragraph" w:customStyle="1" w:styleId="9E92BD12466E4DF59BC2962E95EB58B0">
    <w:name w:val="9E92BD12466E4DF59BC2962E95EB58B0"/>
    <w:rsid w:val="00536B65"/>
    <w:rPr>
      <w:lang w:val="en-US" w:eastAsia="en-US"/>
    </w:rPr>
  </w:style>
  <w:style w:type="paragraph" w:customStyle="1" w:styleId="9C246FC09D804513A32DB89279452716">
    <w:name w:val="9C246FC09D804513A32DB89279452716"/>
    <w:rsid w:val="00F07DFB"/>
    <w:rPr>
      <w:lang w:val="en-US" w:eastAsia="en-US"/>
    </w:rPr>
  </w:style>
  <w:style w:type="paragraph" w:customStyle="1" w:styleId="8AAAE32B501F42FCA12D98ACF2875165">
    <w:name w:val="8AAAE32B501F42FCA12D98ACF2875165"/>
    <w:rsid w:val="00C2467F"/>
    <w:rPr>
      <w:kern w:val="2"/>
      <w:lang w:val="en-US" w:eastAsia="en-US"/>
      <w14:ligatures w14:val="standardContextual"/>
    </w:rPr>
  </w:style>
  <w:style w:type="paragraph" w:customStyle="1" w:styleId="CB0F555561BE49E7A60565ACAA0C3C91">
    <w:name w:val="CB0F555561BE49E7A60565ACAA0C3C91"/>
    <w:rsid w:val="006D57C9"/>
    <w:rPr>
      <w:lang w:val="en-US" w:eastAsia="en-US"/>
    </w:rPr>
  </w:style>
  <w:style w:type="paragraph" w:customStyle="1" w:styleId="B2C1B5CFF02E4304BF1EB933531B0528">
    <w:name w:val="B2C1B5CFF02E4304BF1EB933531B0528"/>
    <w:rsid w:val="007924FA"/>
    <w:rPr>
      <w:kern w:val="2"/>
      <w:lang w:val="en-US" w:eastAsia="en-US"/>
      <w14:ligatures w14:val="standardContextual"/>
    </w:rPr>
  </w:style>
  <w:style w:type="paragraph" w:customStyle="1" w:styleId="4B5E02AD39664096A5AFBEC69FAEA495">
    <w:name w:val="4B5E02AD39664096A5AFBEC69FAEA495"/>
    <w:rsid w:val="00F02ED9"/>
    <w:rPr>
      <w:kern w:val="2"/>
      <w:lang w:val="en-US" w:eastAsia="en-US"/>
      <w14:ligatures w14:val="standardContextual"/>
    </w:rPr>
  </w:style>
  <w:style w:type="paragraph" w:customStyle="1" w:styleId="BC7E59D2294246F08B807D92C4351BB0">
    <w:name w:val="BC7E59D2294246F08B807D92C4351BB0"/>
    <w:rsid w:val="00013319"/>
    <w:rPr>
      <w:lang w:val="en-US" w:eastAsia="en-US"/>
    </w:rPr>
  </w:style>
  <w:style w:type="paragraph" w:customStyle="1" w:styleId="4ED619E6A5FA46F68856CA87AA0C9779">
    <w:name w:val="4ED619E6A5FA46F68856CA87AA0C9779"/>
    <w:rsid w:val="00013319"/>
    <w:rPr>
      <w:lang w:val="en-US"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8" Type="http://schemas.microsoft.com/office/2011/relationships/webextension" Target="webextension8.xml"/><Relationship Id="rId13" Type="http://schemas.microsoft.com/office/2011/relationships/webextension" Target="webextension13.xml"/><Relationship Id="rId18" Type="http://schemas.microsoft.com/office/2011/relationships/webextension" Target="webextension18.xml"/><Relationship Id="rId3" Type="http://schemas.microsoft.com/office/2011/relationships/webextension" Target="webextension3.xml"/><Relationship Id="rId7" Type="http://schemas.microsoft.com/office/2011/relationships/webextension" Target="webextension7.xml"/><Relationship Id="rId12" Type="http://schemas.microsoft.com/office/2011/relationships/webextension" Target="webextension12.xml"/><Relationship Id="rId17" Type="http://schemas.microsoft.com/office/2011/relationships/webextension" Target="webextension17.xml"/><Relationship Id="rId2" Type="http://schemas.microsoft.com/office/2011/relationships/webextension" Target="webextension2.xml"/><Relationship Id="rId16" Type="http://schemas.microsoft.com/office/2011/relationships/webextension" Target="webextension16.xml"/><Relationship Id="rId1" Type="http://schemas.microsoft.com/office/2011/relationships/webextension" Target="webextension1.xml"/><Relationship Id="rId6" Type="http://schemas.microsoft.com/office/2011/relationships/webextension" Target="webextension6.xml"/><Relationship Id="rId11" Type="http://schemas.microsoft.com/office/2011/relationships/webextension" Target="webextension11.xml"/><Relationship Id="rId5" Type="http://schemas.microsoft.com/office/2011/relationships/webextension" Target="webextension5.xml"/><Relationship Id="rId15" Type="http://schemas.microsoft.com/office/2011/relationships/webextension" Target="webextension15.xml"/><Relationship Id="rId10" Type="http://schemas.microsoft.com/office/2011/relationships/webextension" Target="webextension10.xml"/><Relationship Id="rId4" Type="http://schemas.microsoft.com/office/2011/relationships/webextension" Target="webextension4.xml"/><Relationship Id="rId9" Type="http://schemas.microsoft.com/office/2011/relationships/webextension" Target="webextension9.xml"/><Relationship Id="rId14" Type="http://schemas.microsoft.com/office/2011/relationships/webextension" Target="webextension14.xml"/></Relationships>
</file>

<file path=word/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 dockstate="right" visibility="0" width="700" row="4">
    <wetp:webextensionref xmlns:r="http://schemas.openxmlformats.org/officeDocument/2006/relationships" r:id="rId2"/>
  </wetp:taskpane>
  <wetp:taskpane dockstate="right" visibility="0" width="700" row="1">
    <wetp:webextensionref xmlns:r="http://schemas.openxmlformats.org/officeDocument/2006/relationships" r:id="rId3"/>
  </wetp:taskpane>
  <wetp:taskpane dockstate="right" visibility="0" width="350" row="5">
    <wetp:webextensionref xmlns:r="http://schemas.openxmlformats.org/officeDocument/2006/relationships" r:id="rId4"/>
  </wetp:taskpane>
  <wetp:taskpane dockstate="right" visibility="0" width="648" row="2">
    <wetp:webextensionref xmlns:r="http://schemas.openxmlformats.org/officeDocument/2006/relationships" r:id="rId5"/>
  </wetp:taskpane>
  <wetp:taskpane dockstate="right" visibility="0" width="700" row="2">
    <wetp:webextensionref xmlns:r="http://schemas.openxmlformats.org/officeDocument/2006/relationships" r:id="rId6"/>
  </wetp:taskpane>
  <wetp:taskpane dockstate="right" visibility="0" width="700" row="3">
    <wetp:webextensionref xmlns:r="http://schemas.openxmlformats.org/officeDocument/2006/relationships" r:id="rId7"/>
  </wetp:taskpane>
  <wetp:taskpane dockstate="right" visibility="0" width="700" row="5">
    <wetp:webextensionref xmlns:r="http://schemas.openxmlformats.org/officeDocument/2006/relationships" r:id="rId8"/>
  </wetp:taskpane>
  <wetp:taskpane dockstate="right" visibility="0" width="438" row="3">
    <wetp:webextensionref xmlns:r="http://schemas.openxmlformats.org/officeDocument/2006/relationships" r:id="rId9"/>
  </wetp:taskpane>
  <wetp:taskpane dockstate="right" visibility="0" width="700" row="5">
    <wetp:webextensionref xmlns:r="http://schemas.openxmlformats.org/officeDocument/2006/relationships" r:id="rId10"/>
  </wetp:taskpane>
  <wetp:taskpane dockstate="right" visibility="0" width="700" row="10">
    <wetp:webextensionref xmlns:r="http://schemas.openxmlformats.org/officeDocument/2006/relationships" r:id="rId11"/>
  </wetp:taskpane>
  <wetp:taskpane dockstate="right" visibility="0" width="700" row="7">
    <wetp:webextensionref xmlns:r="http://schemas.openxmlformats.org/officeDocument/2006/relationships" r:id="rId12"/>
  </wetp:taskpane>
  <wetp:taskpane dockstate="right" visibility="0" width="700" row="8">
    <wetp:webextensionref xmlns:r="http://schemas.openxmlformats.org/officeDocument/2006/relationships" r:id="rId13"/>
  </wetp:taskpane>
  <wetp:taskpane dockstate="right" visibility="0" width="438" row="2">
    <wetp:webextensionref xmlns:r="http://schemas.openxmlformats.org/officeDocument/2006/relationships" r:id="rId14"/>
  </wetp:taskpane>
  <wetp:taskpane dockstate="right" visibility="0" width="1" row="4">
    <wetp:webextensionref xmlns:r="http://schemas.openxmlformats.org/officeDocument/2006/relationships" r:id="rId15"/>
  </wetp:taskpane>
  <wetp:taskpane dockstate="right" visibility="0" width="700" row="4">
    <wetp:webextensionref xmlns:r="http://schemas.openxmlformats.org/officeDocument/2006/relationships" r:id="rId16"/>
  </wetp:taskpane>
  <wetp:taskpane dockstate="right" visibility="0" width="350" row="0">
    <wetp:webextensionref xmlns:r="http://schemas.openxmlformats.org/officeDocument/2006/relationships" r:id="rId17"/>
  </wetp:taskpane>
  <wetp:taskpane dockstate="right" visibility="0" width="350" row="0">
    <wetp:webextensionref xmlns:r="http://schemas.openxmlformats.org/officeDocument/2006/relationships" r:id="rId18"/>
  </wetp:taskpane>
</wetp:taskpanes>
</file>

<file path=word/webextensions/webextension1.xml><?xml version="1.0" encoding="utf-8"?>
<we:webextension xmlns:we="http://schemas.microsoft.com/office/webextensions/webextension/2010/11" id="{4FA2CD19-493D-4592-BD2A-44AF5DD6FEEB}">
  <we:reference id="wa104381714" version="3.0.0.0" store="en-US" storeType="OMEX"/>
  <we:alternateReferences>
    <we:reference id="WA104381714" version="3.0.0.0" store="" storeType="OMEX"/>
  </we:alternateReferences>
  <we:properties>
    <we:property name="production_outwrite_document" value="&quot;{\&quot;documentId\&quot;:\&quot;b9b0f8dbe2a6cc11\&quot;,\&quot;documentAccessToken\&quot;:\&quot;75ba44ebbc18e05df38dc7d4f93060e1\&quot;}&quot;"/>
  </we:properties>
  <we:bindings/>
  <we:snapshot xmlns:r="http://schemas.openxmlformats.org/officeDocument/2006/relationships"/>
</we:webextension>
</file>

<file path=word/webextensions/webextension2.xml><?xml version="1.0" encoding="utf-8"?>
<we:webextension xmlns:we="http://schemas.microsoft.com/office/webextensions/webextension/2010/11" id="{74D7B084-7BAF-4733-BF7A-F3A8972A7188}">
  <we:reference id="wa104382081" version="1.35.0.0" store="en-US" storeType="OMEX"/>
  <we:alternateReferences>
    <we:reference id="WA104382081" version="1.35.0.0" store="" storeType="OMEX"/>
  </we:alternateReferences>
  <we:properties>
    <we:property name="MENDELEY_CITATIONS" value="[{&quot;citationID&quot;:&quot;MENDELEY_CITATION_58f81f35-bd8d-475f-8499-c2adf8c43bab&quot;,&quot;properties&quot;:{&quot;noteIndex&quot;:0},&quot;isEdited&quot;:false,&quot;manualOverride&quot;:{&quot;isManuallyOverridden&quot;:false,&quot;citeprocText&quot;:&quot;[1]&quot;,&quot;manualOverrideText&quot;:&quot;&quot;},&quot;citationItems&quot;:[{&quot;id&quot;:&quot;8f98afd8-2866-370d-825f-1f31fd275c25&quot;,&quot;itemData&quot;:{&quot;type&quot;:&quot;webpage&quot;,&quot;id&quot;:&quot;8f98afd8-2866-370d-825f-1f31fd275c25&quot;,&quot;title&quot;:&quot;The Global Humanitarian Assistance Report 2021 - Development Initiatives&quot;,&quot;author&quot;:[{&quot;family&quot;:&quot;Development Initiatives&quot;,&quot;given&quot;:&quot;&quot;,&quot;parse-names&quot;:false,&quot;dropping-particle&quot;:&quot;&quot;,&quot;non-dropping-particle&quot;:&quot;&quot;}],&quot;accessed&quot;:{&quot;date-parts&quot;:[[2022,2,20]]},&quot;URL&quot;:&quot;https://devinit.org/resources/global-humanitarian-assistance-report-2021/&quot;},&quot;isTemporary&quot;:false}],&quot;citationTag&quot;:&quot;MENDELEY_CITATION_v3_eyJjaXRhdGlvbklEIjoiTUVOREVMRVlfQ0lUQVRJT05fNThmODFmMzUtYmQ4ZC00NzVmLTg0OTktYzJhZGY4YzQzYmFiIiwicHJvcGVydGllcyI6eyJub3RlSW5kZXgiOjB9LCJpc0VkaXRlZCI6ZmFsc2UsIm1hbnVhbE92ZXJyaWRlIjp7ImlzTWFudWFsbHlPdmVycmlkZGVuIjpmYWxzZSwiY2l0ZXByb2NUZXh0IjoiWzFdIiwibWFudWFsT3ZlcnJpZGVUZXh0IjoiIn0sImNpdGF0aW9uSXRlbXMiOlt7ImlkIjoiOGY5OGFmZDgtMjg2Ni0zNzBkLTgyNWYtMWYzMWZkMjc1YzI1IiwiaXRlbURhdGEiOnsidHlwZSI6IndlYnBhZ2UiLCJpZCI6IjhmOThhZmQ4LTI4NjYtMzcwZC04MjVmLTFmMzFmZDI3NWMyNSIsInRpdGxlIjoiVGhlIEdsb2JhbCBIdW1hbml0YXJpYW4gQXNzaXN0YW5jZSBSZXBvcnQgMjAyMSAtIERldmVsb3BtZW50IEluaXRpYXRpdmVzIiwiYXV0aG9yIjpbeyJmYW1pbHkiOiJEZXZlbG9wbWVudCBJbml0aWF0aXZlcyIsImdpdmVuIjoiIiwicGFyc2UtbmFtZXMiOmZhbHNlLCJkcm9wcGluZy1wYXJ0aWNsZSI6IiIsIm5vbi1kcm9wcGluZy1wYXJ0aWNsZSI6IiJ9XSwiYWNjZXNzZWQiOnsiZGF0ZS1wYXJ0cyI6W1syMDIyLDIsMjBdXX0sIlVSTCI6Imh0dHBzOi8vZGV2aW5pdC5vcmcvcmVzb3VyY2VzL2dsb2JhbC1odW1hbml0YXJpYW4tYXNzaXN0YW5jZS1yZXBvcnQtMjAyMS8ifSwiaXNUZW1wb3JhcnkiOmZhbHNlfV19&quot;},{&quot;citationID&quot;:&quot;MENDELEY_CITATION_0382d513-1abc-4c0a-a9b1-bf533ad8b09d&quot;,&quot;citationItems&quot;:[{&quot;id&quot;:&quot;7f414517-63fa-3e21-88d3-b6796ce6a5cd&quot;,&quot;itemData&quot;:{&quot;DOI&quot;:&quot;10.1044/PERSP2.SIG17.3&quot;,&quot;ISSN&quot;:&quot;2381-4764&quot;,&quot;abstract&quot;:&quot;Sustainability is an important goal for any humanitarian program to ensure that the people served derive benefit from the effort long after the program is completed. Sustainability targets also hel...&quot;,&quot;author&quot;:[{&quot;dropping-particle&quot;:&quot;&quot;,&quot;family&quot;:&quot;Stringer&quot;,&quot;given&quot;:&quot;Paige&quot;,&quot;non-dropping-particle&quot;:&quot;&quot;,&quot;parse-names&quot;:false,&quot;suffix&quot;:&quot;&quot;}],&quot;container-title&quot;:&quot;Perspectives of the ASHA Special Interest Groups&quot;,&quot;id&quot;:&quot;7f414517-63fa-3e21-88d3-b6796ce6a5cd&quot;,&quot;issue&quot;:&quot;17&quot;,&quot;issued&quot;:{&quot;date-parts&quot;:[[&quot;2017&quot;,&quot;2&quot;,&quot;28&quot;]]},&quot;page&quot;:&quot;3-8&quot;,&quot;publisher&quot;:&quot;\nAmerican Speech-Language-Hearing Association\n&quot;,&quot;title&quot;:&quot;Issue of Sustainability in Global Humanitarian Programs&quot;,&quot;type&quot;:&quot;article-journal&quot;,&quot;volume&quot;:&quot;2&quot;},&quot;uris&quot;:[&quot;http://www.mendeley.com/documents/?uuid=7f414517-63fa-3e21-88d3-b6796ce6a5cd&quot;],&quot;isTemporary&quot;:false,&quot;legacyDesktopId&quot;:&quot;7f414517-63fa-3e21-88d3-b6796ce6a5cd&quot;}],&quot;properties&quot;:{&quot;noteIndex&quot;:0},&quot;isEdited&quot;:false,&quot;manualOverride&quot;:{&quot;citeprocText&quot;:&quot;[2]&quot;,&quot;isManuallyOverridden&quot;:false,&quot;manualOverrideText&quot;:&quot;&quot;},&quot;citationTag&quot;:&quot;MENDELEY_CITATION_v3_eyJjaXRhdGlvbklEIjoiTUVOREVMRVlfQ0lUQVRJT05fMDM4MmQ1MTMtMWFiYy00YzBhLWE5YjEtYmY1MzNhZDhiMDlkIiwiY2l0YXRpb25JdGVtcyI6W3siaWQiOiI3ZjQxNDUxNy02M2ZhLTNlMjEtODhkMy1iNjc5NmNlNmE1Y2QiLCJpdGVtRGF0YSI6eyJET0kiOiIxMC4xMDQ0L1BFUlNQMi5TSUcxNy4zIiwiSVNTTiI6IjIzODEtNDc2NCIsImFic3RyYWN0IjoiU3VzdGFpbmFiaWxpdHkgaXMgYW4gaW1wb3J0YW50IGdvYWwgZm9yIGFueSBodW1hbml0YXJpYW4gcHJvZ3JhbSB0byBlbnN1cmUgdGhhdCB0aGUgcGVvcGxlIHNlcnZlZCBkZXJpdmUgYmVuZWZpdCBmcm9tIHRoZSBlZmZvcnQgbG9uZyBhZnRlciB0aGUgcHJvZ3JhbSBpcyBjb21wbGV0ZWQuIFN1c3RhaW5hYmlsaXR5IHRhcmdldHMgYWxzbyBoZWwuLi4iLCJhdXRob3IiOlt7ImRyb3BwaW5nLXBhcnRpY2xlIjoiIiwiZmFtaWx5IjoiU3RyaW5nZXIiLCJnaXZlbiI6IlBhaWdlIiwibm9uLWRyb3BwaW5nLXBhcnRpY2xlIjoiIiwicGFyc2UtbmFtZXMiOmZhbHNlLCJzdWZmaXgiOiIifV0sImNvbnRhaW5lci10aXRsZSI6IlBlcnNwZWN0aXZlcyBvZiB0aGUgQVNIQSBTcGVjaWFsIEludGVyZXN0IEdyb3VwcyIsImlkIjoiN2Y0MTQ1MTctNjNmYS0zZTIxLTg4ZDMtYjY3OTZjZTZhNWNkIiwiaXNzdWUiOiIxNyIsImlzc3VlZCI6eyJkYXRlLXBhcnRzIjpbWyIyMDE3IiwiMiIsIjI4Il1dfSwicGFnZSI6IjMtOCIsInB1Ymxpc2hlciI6IlxuQW1lcmljYW4gU3BlZWNoLUxhbmd1YWdlLUhlYXJpbmcgQXNzb2NpYXRpb25cbiIsInRpdGxlIjoiSXNzdWUgb2YgU3VzdGFpbmFiaWxpdHkgaW4gR2xvYmFsIEh1bWFuaXRhcmlhbiBQcm9ncmFtcyIsInR5cGUiOiJhcnRpY2xlLWpvdXJuYWwiLCJ2b2x1bWUiOiIyIn0sInVyaXMiOlsiaHR0cDovL3d3dy5tZW5kZWxleS5jb20vZG9jdW1lbnRzLz91dWlkPTdmNDE0NTE3LTYzZmEtM2UyMS04OGQzLWI2Nzk2Y2U2YTVjZCJdLCJpc1RlbXBvcmFyeSI6ZmFsc2UsImxlZ2FjeURlc2t0b3BJZCI6IjdmNDE0NTE3LTYzZmEtM2UyMS04OGQzLWI2Nzk2Y2U2YTVjZCJ9XSwicHJvcGVydGllcyI6eyJub3RlSW5kZXgiOjB9LCJpc0VkaXRlZCI6ZmFsc2UsIm1hbnVhbE92ZXJyaWRlIjp7ImNpdGVwcm9jVGV4dCI6IlsyXSIsImlzTWFudWFsbHlPdmVycmlkZGVuIjpmYWxzZSwibWFudWFsT3ZlcnJpZGVUZXh0IjoiIn19&quot;},{&quot;citationID&quot;:&quot;MENDELEY_CITATION_3a119007-7568-4d2b-a2ed-793d3121de91&quot;,&quot;citationItems&quot;:[{&quot;id&quot;:&quot;3c1c78bb-55ba-31d0-bf37-5f9e484016d0&quot;,&quot;itemData&quot;:{&quot;DOI&quot;:&quot;10.1108/DPM-10-2013-0192&quot;,&quot;ISSN&quot;:&quot;09653562&quot;,&quot;abstract&quot;:&quot;Purpose– The purpose of this paper is to develop a framework for analysing how humanitarian organisations (HOs) address different expectations regarding sustainability.\nDesign/methodology/approach– Quantitative and qualitative content analysis is used to assess the annual reports (ARs) of HOs for their discussions on sustainability overall, and in relation to contextual expectations, subsystems and supply chains, organisational structure and strategy.\nFindings– HOs address sustainability primarily from the perspective of contextual expectations from society and beneficiaries. Some fits between supply chain design and societal expectations are attended to, but fits between programmes and contextual expectations are not discussed explicitly.\nResearch limitations/implications– ARs express what organisations want to portray of their activities rather than being direct reflections of what occurs in the field, hence the use of ARs for the study delimits its findings. However, HOs rarely publish sustainability reports.\nPractical implications– Even though there is a general pursuit of the elusive aim of aid effectiveness, organisational structures need to be further aligned with societal aims as to support these.\nSocial implications– Beneficiaries are still seen as external to the humanitarian supply chain and humanitarian programmes, though their role may change with the introduction of more cash components in aid, voucher systems, and ultimately, their empowerment through these.\nOriginality/value– The suggested conceptual framework combines elements of contingency theory with a prior four perspectives model on sustainability expectations. The framework helps to highlight fits between the humanitarian context, operations and programmes as well as misalignments between these.&quot;,&quot;author&quot;:[{&quot;dropping-particle&quot;:&quot;&quot;,&quot;family&quot;:&quot;Haavisto&quot;,&quot;given&quot;:&quot;Ira&quot;,&quot;non-dropping-particle&quot;:&quot;&quot;,&quot;parse-names&quot;:false,&quot;suffix&quot;:&quot;&quot;},{&quot;dropping-particle&quot;:&quot;&quot;,&quot;family&quot;:&quot;Kovács&quot;,&quot;given&quot;:&quot;Gyöngyi&quot;,&quot;non-dropping-particle&quot;:&quot;&quot;,&quot;parse-names&quot;:false,&quot;suffix&quot;:&quot;&quot;}],&quot;container-title&quot;:&quot;Disaster Prevention and Management: An International Journal&quot;,&quot;id&quot;:&quot;3c1c78bb-55ba-31d0-bf37-5f9e484016d0&quot;,&quot;issue&quot;:&quot;5&quot;,&quot;issued&quot;:{&quot;date-parts&quot;:[[&quot;2014&quot;,&quot;10&quot;,&quot;28&quot;]]},&quot;page&quot;:&quot;610-631&quot;,&quot;publisher&quot;:&quot;Emerald Group Holdings Ltd.&quot;,&quot;title&quot;:&quot;Perspectives on sustainability in humanitarian supply chains&quot;,&quot;type&quot;:&quot;article-journal&quot;,&quot;volume&quot;:&quot;23&quot;},&quot;uris&quot;:[&quot;http://www.mendeley.com/documents/?uuid=3c1c78bb-55ba-31d0-bf37-5f9e484016d0&quot;],&quot;isTemporary&quot;:false,&quot;legacyDesktopId&quot;:&quot;3c1c78bb-55ba-31d0-bf37-5f9e484016d0&quot;}],&quot;properties&quot;:{&quot;noteIndex&quot;:0},&quot;isEdited&quot;:false,&quot;manualOverride&quot;:{&quot;citeprocText&quot;:&quot;[3]&quot;,&quot;isManuallyOverridden&quot;:false,&quot;manualOverrideText&quot;:&quot;&quot;},&quot;citationTag&quot;:&quot;MENDELEY_CITATION_v3_eyJjaXRhdGlvbklEIjoiTUVOREVMRVlfQ0lUQVRJT05fM2ExMTkwMDctNzU2OC00ZDJiLWEyZWQtNzkzZDMxMjFkZTkxIiwiY2l0YXRpb25JdGVtcyI6W3siaWQiOiIzYzFjNzhiYi01NWJhLTMxZDAtYmYzNy01ZjllNDg0MDE2ZDAiLCJpdGVtRGF0YSI6eyJET0kiOiIxMC4xMTA4L0RQTS0xMC0yMDEzLTAxOTIiLCJJU1NOIjoiMDk2NTM1NjIiLCJhYnN0cmFjdCI6IlB1cnBvc2XigJMgVGhlIHB1cnBvc2Ugb2YgdGhpcyBwYXBlciBpcyB0byBkZXZlbG9wIGEgZnJhbWV3b3JrIGZvciBhbmFseXNpbmcgaG93IGh1bWFuaXRhcmlhbiBvcmdhbmlzYXRpb25zIChIT3MpIGFkZHJlc3MgZGlmZmVyZW50IGV4cGVjdGF0aW9ucyByZWdhcmRpbmcgc3VzdGFpbmFiaWxpdHkuXG5EZXNpZ24vbWV0aG9kb2xvZ3kvYXBwcm9hY2jigJMgUXVhbnRpdGF0aXZlIGFuZCBxdWFsaXRhdGl2ZSBjb250ZW50IGFuYWx5c2lzIGlzIHVzZWQgdG8gYXNzZXNzIHRoZSBhbm51YWwgcmVwb3J0cyAoQVJzKSBvZiBIT3MgZm9yIHRoZWlyIGRpc2N1c3Npb25zIG9uIHN1c3RhaW5hYmlsaXR5IG92ZXJhbGwsIGFuZCBpbiByZWxhdGlvbiB0byBjb250ZXh0dWFsIGV4cGVjdGF0aW9ucywgc3Vic3lzdGVtcyBhbmQgc3VwcGx5IGNoYWlucywgb3JnYW5pc2F0aW9uYWwgc3RydWN0dXJlIGFuZCBzdHJhdGVneS5cbkZpbmRpbmdz4oCTIEhPcyBhZGRyZXNzIHN1c3RhaW5hYmlsaXR5IHByaW1hcmlseSBmcm9tIHRoZSBwZXJzcGVjdGl2ZSBvZiBjb250ZXh0dWFsIGV4cGVjdGF0aW9ucyBmcm9tIHNvY2lldHkgYW5kIGJlbmVmaWNpYXJpZXMuIFNvbWUgZml0cyBiZXR3ZWVuIHN1cHBseSBjaGFpbiBkZXNpZ24gYW5kIHNvY2lldGFsIGV4cGVjdGF0aW9ucyBhcmUgYXR0ZW5kZWQgdG8sIGJ1dCBmaXRzIGJldHdlZW4gcHJvZ3JhbW1lcyBhbmQgY29udGV4dHVhbCBleHBlY3RhdGlvbnMgYXJlIG5vdCBkaXNjdXNzZWQgZXhwbGljaXRseS5cblJlc2VhcmNoIGxpbWl0YXRpb25zL2ltcGxpY2F0aW9uc+KAkyBBUnMgZXhwcmVzcyB3aGF0IG9yZ2FuaXNhdGlvbnMgd2FudCB0byBwb3J0cmF5IG9mIHRoZWlyIGFjdGl2aXRpZXMgcmF0aGVyIHRoYW4gYmVpbmcgZGlyZWN0IHJlZmxlY3Rpb25zIG9mIHdoYXQgb2NjdXJzIGluIHRoZSBmaWVsZCwgaGVuY2UgdGhlIHVzZSBvZiBBUnMgZm9yIHRoZSBzdHVkeSBkZWxpbWl0cyBpdHMgZmluZGluZ3MuIEhvd2V2ZXIsIEhPcyByYXJlbHkgcHVibGlzaCBzdXN0YWluYWJpbGl0eSByZXBvcnRzLlxuUHJhY3RpY2FsIGltcGxpY2F0aW9uc+KAkyBFdmVuIHRob3VnaCB0aGVyZSBpcyBhIGdlbmVyYWwgcHVyc3VpdCBvZiB0aGUgZWx1c2l2ZSBhaW0gb2YgYWlkIGVmZmVjdGl2ZW5lc3MsIG9yZ2FuaXNhdGlvbmFsIHN0cnVjdHVyZXMgbmVlZCB0byBiZSBmdXJ0aGVyIGFsaWduZWQgd2l0aCBzb2NpZXRhbCBhaW1zIGFzIHRvIHN1cHBvcnQgdGhlc2UuXG5Tb2NpYWwgaW1wbGljYXRpb25z4oCTIEJlbmVmaWNpYXJpZXMgYXJlIHN0aWxsIHNlZW4gYXMgZXh0ZXJuYWwgdG8gdGhlIGh1bWFuaXRhcmlhbiBzdXBwbHkgY2hhaW4gYW5kIGh1bWFuaXRhcmlhbiBwcm9ncmFtbWVzLCB0aG91Z2ggdGhlaXIgcm9sZSBtYXkgY2hhbmdlIHdpdGggdGhlIGludHJvZHVjdGlvbiBvZiBtb3JlIGNhc2ggY29tcG9uZW50cyBpbiBhaWQsIHZvdWNoZXIgc3lzdGVtcywgYW5kIHVsdGltYXRlbHksIHRoZWlyIGVtcG93ZXJtZW50IHRocm91Z2ggdGhlc2UuXG5PcmlnaW5hbGl0eS92YWx1ZeKAkyBUaGUgc3VnZ2VzdGVkIGNvbmNlcHR1YWwgZnJhbWV3b3JrIGNvbWJpbmVzIGVsZW1lbnRzIG9mIGNvbnRpbmdlbmN5IHRoZW9yeSB3aXRoIGEgcHJpb3IgZm91ciBwZXJzcGVjdGl2ZXMgbW9kZWwgb24gc3VzdGFpbmFiaWxpdHkgZXhwZWN0YXRpb25zLiBUaGUgZnJhbWV3b3JrIGhlbHBzIHRvIGhpZ2hsaWdodCBmaXRzIGJldHdlZW4gdGhlIGh1bWFuaXRhcmlhbiBjb250ZXh0LCBvcGVyYXRpb25zIGFuZCBwcm9ncmFtbWVzIGFzIHdlbGwgYXMgbWlzYWxpZ25tZW50cyBiZXR3ZWVuIHRoZXNlLiIsImF1dGhvciI6W3siZHJvcHBpbmctcGFydGljbGUiOiIiLCJmYW1pbHkiOiJIYWF2aXN0byIsImdpdmVuIjoiSXJhIiwibm9uLWRyb3BwaW5nLXBhcnRpY2xlIjoiIiwicGFyc2UtbmFtZXMiOmZhbHNlLCJzdWZmaXgiOiIifSx7ImRyb3BwaW5nLXBhcnRpY2xlIjoiIiwiZmFtaWx5IjoiS292w6FjcyIsImdpdmVuIjoiR3nDtm5neWkiLCJub24tZHJvcHBpbmctcGFydGljbGUiOiIiLCJwYXJzZS1uYW1lcyI6ZmFsc2UsInN1ZmZpeCI6IiJ9XSwiY29udGFpbmVyLXRpdGxlIjoiRGlzYXN0ZXIgUHJldmVudGlvbiBhbmQgTWFuYWdlbWVudDogQW4gSW50ZXJuYXRpb25hbCBKb3VybmFsIiwiaWQiOiIzYzFjNzhiYi01NWJhLTMxZDAtYmYzNy01ZjllNDg0MDE2ZDAiLCJpc3N1ZSI6IjUiLCJpc3N1ZWQiOnsiZGF0ZS1wYXJ0cyI6W1siMjAxNCIsIjEwIiwiMjgiXV19LCJwYWdlIjoiNjEwLTYzMSIsInB1Ymxpc2hlciI6IkVtZXJhbGQgR3JvdXAgSG9sZGluZ3MgTHRkLiIsInRpdGxlIjoiUGVyc3BlY3RpdmVzIG9uIHN1c3RhaW5hYmlsaXR5IGluIGh1bWFuaXRhcmlhbiBzdXBwbHkgY2hhaW5zIiwidHlwZSI6ImFydGljbGUtam91cm5hbCIsInZvbHVtZSI6IjIzIn0sInVyaXMiOlsiaHR0cDovL3d3dy5tZW5kZWxleS5jb20vZG9jdW1lbnRzLz91dWlkPTNjMWM3OGJiLTU1YmEtMzFkMC1iZjM3LTVmOWU0ODQwMTZkMCJdLCJpc1RlbXBvcmFyeSI6ZmFsc2UsImxlZ2FjeURlc2t0b3BJZCI6IjNjMWM3OGJiLTU1YmEtMzFkMC1iZjM3LTVmOWU0ODQwMTZkMCJ9XSwicHJvcGVydGllcyI6eyJub3RlSW5kZXgiOjB9LCJpc0VkaXRlZCI6ZmFsc2UsIm1hbnVhbE92ZXJyaWRlIjp7ImNpdGVwcm9jVGV4dCI6IlszXSIsImlzTWFudWFsbHlPdmVycmlkZGVuIjpmYWxzZSwibWFudWFsT3ZlcnJpZGVUZXh0IjoiIn19&quot;},{&quot;citationID&quot;:&quot;MENDELEY_CITATION_0f30bc5c-110c-4965-a3bd-e65740960f50&quot;,&quot;citationItems&quot;:[{&quot;id&quot;:&quot;1f1231fb-877c-308b-9ce9-4cc6e8666883&quot;,&quot;itemData&quot;:{&quot;DOI&quot;:&quot;10.1080/13675567.2015.1103845&quot;,&quot;ISSN&quot;:&quot;1469848X&quot;,&quot;abstract&quot;:&quot;Disaster response operations aim at helping as many victims as possible in the shortest time, with limited consideration of the socio-economic context. During the disaster rehabilitation phase, the perspective needs to broaden and comprehensively take into account the local environment. We propose a framework of sustainable humanitarian supply chain management (SCM) that facilitates such comprehensive performance. We conceptualise the framework by combining literature from the fields of sustainable and humanitarian SCM. We test the framework through an analytic induction process by means of multiple case studies of four relief organisations. Our framework suggests that supply chain design needs to be aligned not only to relief organisations’ enablers, but also to the population's long-term requirements as well as any socio-economic and governmental contingency factors. A good fit between these dimensions leads to sustainable performance. The framework provides an instrument for relief organisations to achieve sustainable performance in the disaster rehabilitation phase.&quot;,&quot;author&quot;:[{&quot;dropping-particle&quot;:&quot;&quot;,&quot;family&quot;:&quot;Kunz&quot;,&quot;given&quot;:&quot;Nathan&quot;,&quot;non-dropping-particle&quot;:&quot;&quot;,&quot;parse-names&quot;:false,&quot;suffix&quot;:&quot;&quot;},{&quot;dropping-particle&quot;:&quot;&quot;,&quot;family&quot;:&quot;Gold&quot;,&quot;given&quot;:&quot;Stefan&quot;,&quot;non-dropping-particle&quot;:&quot;&quot;,&quot;parse-names&quot;:false,&quot;suffix&quot;:&quot;&quot;}],&quot;container-title&quot;:&quot;International Journal of Logistics Research and Applications&quot;,&quot;id&quot;:&quot;1f1231fb-877c-308b-9ce9-4cc6e8666883&quot;,&quot;issue&quot;:&quot;2&quot;,&quot;issued&quot;:{&quot;date-parts&quot;:[[&quot;2017&quot;,&quot;3&quot;,&quot;4&quot;]]},&quot;page&quot;:&quot;85-104&quot;,&quot;publisher&quot;:&quot;Taylor and Francis Ltd.&quot;,&quot;title&quot;:&quot;Sustainable humanitarian supply chain management–exploring new theory&quot;,&quot;type&quot;:&quot;article-journal&quot;,&quot;volume&quot;:&quot;20&quot;},&quot;uris&quot;:[&quot;http://www.mendeley.com/documents/?uuid=1f1231fb-877c-308b-9ce9-4cc6e8666883&quot;],&quot;isTemporary&quot;:false,&quot;legacyDesktopId&quot;:&quot;1f1231fb-877c-308b-9ce9-4cc6e8666883&quot;},{&quot;id&quot;:&quot;3c1c78bb-55ba-31d0-bf37-5f9e484016d0&quot;,&quot;itemData&quot;:{&quot;DOI&quot;:&quot;10.1108/DPM-10-2013-0192&quot;,&quot;ISSN&quot;:&quot;09653562&quot;,&quot;abstract&quot;:&quot;Purpose– The purpose of this paper is to develop a framework for analysing how humanitarian organisations (HOs) address different expectations regarding sustainability.\nDesign/methodology/approach– Quantitative and qualitative content analysis is used to assess the annual reports (ARs) of HOs for their discussions on sustainability overall, and in relation to contextual expectations, subsystems and supply chains, organisational structure and strategy.\nFindings– HOs address sustainability primarily from the perspective of contextual expectations from society and beneficiaries. Some fits between supply chain design and societal expectations are attended to, but fits between programmes and contextual expectations are not discussed explicitly.\nResearch limitations/implications– ARs express what organisations want to portray of their activities rather than being direct reflections of what occurs in the field, hence the use of ARs for the study delimits its findings. However, HOs rarely publish sustainability reports.\nPractical implications– Even though there is a general pursuit of the elusive aim of aid effectiveness, organisational structures need to be further aligned with societal aims as to support these.\nSocial implications– Beneficiaries are still seen as external to the humanitarian supply chain and humanitarian programmes, though their role may change with the introduction of more cash components in aid, voucher systems, and ultimately, their empowerment through these.\nOriginality/value– The suggested conceptual framework combines elements of contingency theory with a prior four perspectives model on sustainability expectations. The framework helps to highlight fits between the humanitarian context, operations and programmes as well as misalignments between these.&quot;,&quot;author&quot;:[{&quot;dropping-particle&quot;:&quot;&quot;,&quot;family&quot;:&quot;Haavisto&quot;,&quot;given&quot;:&quot;Ira&quot;,&quot;non-dropping-particle&quot;:&quot;&quot;,&quot;parse-names&quot;:false,&quot;suffix&quot;:&quot;&quot;},{&quot;dropping-particle&quot;:&quot;&quot;,&quot;family&quot;:&quot;Kovács&quot;,&quot;given&quot;:&quot;Gyöngyi&quot;,&quot;non-dropping-particle&quot;:&quot;&quot;,&quot;parse-names&quot;:false,&quot;suffix&quot;:&quot;&quot;}],&quot;container-title&quot;:&quot;Disaster Prevention and Management: An International Journal&quot;,&quot;id&quot;:&quot;3c1c78bb-55ba-31d0-bf37-5f9e484016d0&quot;,&quot;issue&quot;:&quot;5&quot;,&quot;issued&quot;:{&quot;date-parts&quot;:[[&quot;2014&quot;,&quot;10&quot;,&quot;28&quot;]]},&quot;page&quot;:&quot;610-631&quot;,&quot;publisher&quot;:&quot;Emerald Group Holdings Ltd.&quot;,&quot;title&quot;:&quot;Perspectives on sustainability in humanitarian supply chains&quot;,&quot;type&quot;:&quot;article-journal&quot;,&quot;volume&quot;:&quot;23&quot;},&quot;uris&quot;:[&quot;http://www.mendeley.com/documents/?uuid=3c1c78bb-55ba-31d0-bf37-5f9e484016d0&quot;],&quot;isTemporary&quot;:false,&quot;legacyDesktopId&quot;:&quot;3c1c78bb-55ba-31d0-bf37-5f9e484016d0&quot;}],&quot;properties&quot;:{&quot;noteIndex&quot;:0},&quot;isEdited&quot;:false,&quot;manualOverride&quot;:{&quot;citeprocText&quot;:&quot;[3,4]&quot;,&quot;isManuallyOverridden&quot;:false,&quot;manualOverrideText&quot;:&quot;&quot;},&quot;citationTag&quot;:&quot;MENDELEY_CITATION_v3_eyJjaXRhdGlvbklEIjoiTUVOREVMRVlfQ0lUQVRJT05fMGYzMGJjNWMtMTEwYy00OTY1LWEzYmQtZTY1NzQwOTYwZjUwIiwiY2l0YXRpb25JdGVtcyI6W3siaWQiOiIxZjEyMzFmYi04NzdjLTMwOGItOWNlOS00Y2M2ZTg2NjY4ODMiLCJpdGVtRGF0YSI6eyJET0kiOiIxMC4xMDgwLzEzNjc1NTY3LjIwMTUuMTEwMzg0NSIsIklTU04iOiIxNDY5ODQ4WCIsImFic3RyYWN0IjoiRGlzYXN0ZXIgcmVzcG9uc2Ugb3BlcmF0aW9ucyBhaW0gYXQgaGVscGluZyBhcyBtYW55IHZpY3RpbXMgYXMgcG9zc2libGUgaW4gdGhlIHNob3J0ZXN0IHRpbWUsIHdpdGggbGltaXRlZCBjb25zaWRlcmF0aW9uIG9mIHRoZSBzb2Npby1lY29ub21pYyBjb250ZXh0LiBEdXJpbmcgdGhlIGRpc2FzdGVyIHJlaGFiaWxpdGF0aW9uIHBoYXNlLCB0aGUgcGVyc3BlY3RpdmUgbmVlZHMgdG8gYnJvYWRlbiBhbmQgY29tcHJlaGVuc2l2ZWx5IHRha2UgaW50byBhY2NvdW50IHRoZSBsb2NhbCBlbnZpcm9ubWVudC4gV2UgcHJvcG9zZSBhIGZyYW1ld29yayBvZiBzdXN0YWluYWJsZSBodW1hbml0YXJpYW4gc3VwcGx5IGNoYWluIG1hbmFnZW1lbnQgKFNDTSkgdGhhdCBmYWNpbGl0YXRlcyBzdWNoIGNvbXByZWhlbnNpdmUgcGVyZm9ybWFuY2UuIFdlIGNvbmNlcHR1YWxpc2UgdGhlIGZyYW1ld29yayBieSBjb21iaW5pbmcgbGl0ZXJhdHVyZSBmcm9tIHRoZSBmaWVsZHMgb2Ygc3VzdGFpbmFibGUgYW5kIGh1bWFuaXRhcmlhbiBTQ00uIFdlIHRlc3QgdGhlIGZyYW1ld29yayB0aHJvdWdoIGFuIGFuYWx5dGljIGluZHVjdGlvbiBwcm9jZXNzIGJ5IG1lYW5zIG9mIG11bHRpcGxlIGNhc2Ugc3R1ZGllcyBvZiBmb3VyIHJlbGllZiBvcmdhbmlzYXRpb25zLiBPdXIgZnJhbWV3b3JrIHN1Z2dlc3RzIHRoYXQgc3VwcGx5IGNoYWluIGRlc2lnbiBuZWVkcyB0byBiZSBhbGlnbmVkIG5vdCBvbmx5IHRvIHJlbGllZiBvcmdhbmlzYXRpb25z4oCZIGVuYWJsZXJzLCBidXQgYWxzbyB0byB0aGUgcG9wdWxhdGlvbidzIGxvbmctdGVybSByZXF1aXJlbWVudHMgYXMgd2VsbCBhcyBhbnkgc29jaW8tZWNvbm9taWMgYW5kIGdvdmVybm1lbnRhbCBjb250aW5nZW5jeSBmYWN0b3JzLiBBIGdvb2QgZml0IGJldHdlZW4gdGhlc2UgZGltZW5zaW9ucyBsZWFkcyB0byBzdXN0YWluYWJsZSBwZXJmb3JtYW5jZS4gVGhlIGZyYW1ld29yayBwcm92aWRlcyBhbiBpbnN0cnVtZW50IGZvciByZWxpZWYgb3JnYW5pc2F0aW9ucyB0byBhY2hpZXZlIHN1c3RhaW5hYmxlIHBlcmZvcm1hbmNlIGluIHRoZSBkaXNhc3RlciByZWhhYmlsaXRhdGlvbiBwaGFzZS4iLCJhdXRob3IiOlt7ImRyb3BwaW5nLXBhcnRpY2xlIjoiIiwiZmFtaWx5IjoiS3VueiIsImdpdmVuIjoiTmF0aGFuIiwibm9uLWRyb3BwaW5nLXBhcnRpY2xlIjoiIiwicGFyc2UtbmFtZXMiOmZhbHNlLCJzdWZmaXgiOiIifSx7ImRyb3BwaW5nLXBhcnRpY2xlIjoiIiwiZmFtaWx5IjoiR29sZCIsImdpdmVuIjoiU3RlZmFuIiwibm9uLWRyb3BwaW5nLXBhcnRpY2xlIjoiIiwicGFyc2UtbmFtZXMiOmZhbHNlLCJzdWZmaXgiOiIifV0sImNvbnRhaW5lci10aXRsZSI6IkludGVybmF0aW9uYWwgSm91cm5hbCBvZiBMb2dpc3RpY3MgUmVzZWFyY2ggYW5kIEFwcGxpY2F0aW9ucyIsImlkIjoiMWYxMjMxZmItODc3Yy0zMDhiLTljZTktNGNjNmU4NjY2ODgzIiwiaXNzdWUiOiIyIiwiaXNzdWVkIjp7ImRhdGUtcGFydHMiOltbIjIwMTciLCIzIiwiNCJdXX0sInBhZ2UiOiI4NS0xMDQiLCJwdWJsaXNoZXIiOiJUYXlsb3IgYW5kIEZyYW5jaXMgTHRkLiIsInRpdGxlIjoiU3VzdGFpbmFibGUgaHVtYW5pdGFyaWFuIHN1cHBseSBjaGFpbiBtYW5hZ2VtZW504oCTZXhwbG9yaW5nIG5ldyB0aGVvcnkiLCJ0eXBlIjoiYXJ0aWNsZS1qb3VybmFsIiwidm9sdW1lIjoiMjAifSwidXJpcyI6WyJodHRwOi8vd3d3Lm1lbmRlbGV5LmNvbS9kb2N1bWVudHMvP3V1aWQ9MWYxMjMxZmItODc3Yy0zMDhiLTljZTktNGNjNmU4NjY2ODgzIl0sImlzVGVtcG9yYXJ5IjpmYWxzZSwibGVnYWN5RGVza3RvcElkIjoiMWYxMjMxZmItODc3Yy0zMDhiLTljZTktNGNjNmU4NjY2ODgzIn0seyJpZCI6IjNjMWM3OGJiLTU1YmEtMzFkMC1iZjM3LTVmOWU0ODQwMTZkMCIsIml0ZW1EYXRhIjp7IkRPSSI6IjEwLjExMDgvRFBNLTEwLTIwMTMtMDE5MiIsIklTU04iOiIwOTY1MzU2MiIsImFic3RyYWN0IjoiUHVycG9zZeKAkyBUaGUgcHVycG9zZSBvZiB0aGlzIHBhcGVyIGlzIHRvIGRldmVsb3AgYSBmcmFtZXdvcmsgZm9yIGFuYWx5c2luZyBob3cgaHVtYW5pdGFyaWFuIG9yZ2FuaXNhdGlvbnMgKEhPcykgYWRkcmVzcyBkaWZmZXJlbnQgZXhwZWN0YXRpb25zIHJlZ2FyZGluZyBzdXN0YWluYWJpbGl0eS5cbkRlc2lnbi9tZXRob2RvbG9neS9hcHByb2FjaOKAkyBRdWFudGl0YXRpdmUgYW5kIHF1YWxpdGF0aXZlIGNvbnRlbnQgYW5hbHlzaXMgaXMgdXNlZCB0byBhc3Nlc3MgdGhlIGFubnVhbCByZXBvcnRzIChBUnMpIG9mIEhPcyBmb3IgdGhlaXIgZGlzY3Vzc2lvbnMgb24gc3VzdGFpbmFiaWxpdHkgb3ZlcmFsbCwgYW5kIGluIHJlbGF0aW9uIHRvIGNvbnRleHR1YWwgZXhwZWN0YXRpb25zLCBzdWJzeXN0ZW1zIGFuZCBzdXBwbHkgY2hhaW5zLCBvcmdhbmlzYXRpb25hbCBzdHJ1Y3R1cmUgYW5kIHN0cmF0ZWd5LlxuRmluZGluZ3PigJMgSE9zIGFkZHJlc3Mgc3VzdGFpbmFiaWxpdHkgcHJpbWFyaWx5IGZyb20gdGhlIHBlcnNwZWN0aXZlIG9mIGNvbnRleHR1YWwgZXhwZWN0YXRpb25zIGZyb20gc29jaWV0eSBhbmQgYmVuZWZpY2lhcmllcy4gU29tZSBmaXRzIGJldHdlZW4gc3VwcGx5IGNoYWluIGRlc2lnbiBhbmQgc29jaWV0YWwgZXhwZWN0YXRpb25zIGFyZSBhdHRlbmRlZCB0bywgYnV0IGZpdHMgYmV0d2VlbiBwcm9ncmFtbWVzIGFuZCBjb250ZXh0dWFsIGV4cGVjdGF0aW9ucyBhcmUgbm90IGRpc2N1c3NlZCBleHBsaWNpdGx5LlxuUmVzZWFyY2ggbGltaXRhdGlvbnMvaW1wbGljYXRpb25z4oCTIEFScyBleHByZXNzIHdoYXQgb3JnYW5pc2F0aW9ucyB3YW50IHRvIHBvcnRyYXkgb2YgdGhlaXIgYWN0aXZpdGllcyByYXRoZXIgdGhhbiBiZWluZyBkaXJlY3QgcmVmbGVjdGlvbnMgb2Ygd2hhdCBvY2N1cnMgaW4gdGhlIGZpZWxkLCBoZW5jZSB0aGUgdXNlIG9mIEFScyBmb3IgdGhlIHN0dWR5IGRlbGltaXRzIGl0cyBmaW5kaW5ncy4gSG93ZXZlciwgSE9zIHJhcmVseSBwdWJsaXNoIHN1c3RhaW5hYmlsaXR5IHJlcG9ydHMuXG5QcmFjdGljYWwgaW1wbGljYXRpb25z4oCTIEV2ZW4gdGhvdWdoIHRoZXJlIGlzIGEgZ2VuZXJhbCBwdXJzdWl0IG9mIHRoZSBlbHVzaXZlIGFpbSBvZiBhaWQgZWZmZWN0aXZlbmVzcywgb3JnYW5pc2F0aW9uYWwgc3RydWN0dXJlcyBuZWVkIHRvIGJlIGZ1cnRoZXIgYWxpZ25lZCB3aXRoIHNvY2lldGFsIGFpbXMgYXMgdG8gc3VwcG9ydCB0aGVzZS5cblNvY2lhbCBpbXBsaWNhdGlvbnPigJMgQmVuZWZpY2lhcmllcyBhcmUgc3RpbGwgc2VlbiBhcyBleHRlcm5hbCB0byB0aGUgaHVtYW5pdGFyaWFuIHN1cHBseSBjaGFpbiBhbmQgaHVtYW5pdGFyaWFuIHByb2dyYW1tZXMsIHRob3VnaCB0aGVpciByb2xlIG1heSBjaGFuZ2Ugd2l0aCB0aGUgaW50cm9kdWN0aW9uIG9mIG1vcmUgY2FzaCBjb21wb25lbnRzIGluIGFpZCwgdm91Y2hlciBzeXN0ZW1zLCBhbmQgdWx0aW1hdGVseSwgdGhlaXIgZW1wb3dlcm1lbnQgdGhyb3VnaCB0aGVzZS5cbk9yaWdpbmFsaXR5L3ZhbHVl4oCTIFRoZSBzdWdnZXN0ZWQgY29uY2VwdHVhbCBmcmFtZXdvcmsgY29tYmluZXMgZWxlbWVudHMgb2YgY29udGluZ2VuY3kgdGhlb3J5IHdpdGggYSBwcmlvciBmb3VyIHBlcnNwZWN0aXZlcyBtb2RlbCBvbiBzdXN0YWluYWJpbGl0eSBleHBlY3RhdGlvbnMuIFRoZSBmcmFtZXdvcmsgaGVscHMgdG8gaGlnaGxpZ2h0IGZpdHMgYmV0d2VlbiB0aGUgaHVtYW5pdGFyaWFuIGNvbnRleHQsIG9wZXJhdGlvbnMgYW5kIHByb2dyYW1tZXMgYXMgd2VsbCBhcyBtaXNhbGlnbm1lbnRzIGJldHdlZW4gdGhlc2UuIiwiYXV0aG9yIjpbeyJkcm9wcGluZy1wYXJ0aWNsZSI6IiIsImZhbWlseSI6IkhhYXZpc3RvIiwiZ2l2ZW4iOiJJcmEiLCJub24tZHJvcHBpbmctcGFydGljbGUiOiIiLCJwYXJzZS1uYW1lcyI6ZmFsc2UsInN1ZmZpeCI6IiJ9LHsiZHJvcHBpbmctcGFydGljbGUiOiIiLCJmYW1pbHkiOiJLb3bDoWNzIiwiZ2l2ZW4iOiJHecO2bmd5aSIsIm5vbi1kcm9wcGluZy1wYXJ0aWNsZSI6IiIsInBhcnNlLW5hbWVzIjpmYWxzZSwic3VmZml4IjoiIn1dLCJjb250YWluZXItdGl0bGUiOiJEaXNhc3RlciBQcmV2ZW50aW9uIGFuZCBNYW5hZ2VtZW50OiBBbiBJbnRlcm5hdGlvbmFsIEpvdXJuYWwiLCJpZCI6IjNjMWM3OGJiLTU1YmEtMzFkMC1iZjM3LTVmOWU0ODQwMTZkMCIsImlzc3VlIjoiNSIsImlzc3VlZCI6eyJkYXRlLXBhcnRzIjpbWyIyMDE0IiwiMTAiLCIyOCJdXX0sInBhZ2UiOiI2MTAtNjMxIiwicHVibGlzaGVyIjoiRW1lcmFsZCBHcm91cCBIb2xkaW5ncyBMdGQuIiwidGl0bGUiOiJQZXJzcGVjdGl2ZXMgb24gc3VzdGFpbmFiaWxpdHkgaW4gaHVtYW5pdGFyaWFuIHN1cHBseSBjaGFpbnMiLCJ0eXBlIjoiYXJ0aWNsZS1qb3VybmFsIiwidm9sdW1lIjoiMjMifSwidXJpcyI6WyJodHRwOi8vd3d3Lm1lbmRlbGV5LmNvbS9kb2N1bWVudHMvP3V1aWQ9M2MxYzc4YmItNTViYS0zMWQwLWJmMzctNWY5ZTQ4NDAxNmQwIl0sImlzVGVtcG9yYXJ5IjpmYWxzZSwibGVnYWN5RGVza3RvcElkIjoiM2MxYzc4YmItNTViYS0zMWQwLWJmMzctNWY5ZTQ4NDAxNmQwIn1dLCJwcm9wZXJ0aWVzIjp7Im5vdGVJbmRleCI6MH0sImlzRWRpdGVkIjpmYWxzZSwibWFudWFsT3ZlcnJpZGUiOnsiY2l0ZXByb2NUZXh0IjoiWzMsNF0iLCJpc01hbnVhbGx5T3ZlcnJpZGRlbiI6ZmFsc2UsIm1hbnVhbE92ZXJyaWRlVGV4dCI6IiJ9fQ==&quot;},{&quot;citationID&quot;:&quot;MENDELEY_CITATION_6c49a0ee-0864-4b14-9da0-86d88b74e70d&quot;,&quot;citationItems&quot;:[{&quot;id&quot;:&quot;34d467bb-82ca-31e9-8cca-d068a90dabe0&quot;,&quot;itemData&quot;:{&quot;DOI&quot;:&quot;10.2/JQUERY.MIN.JS&quot;,&quot;ISBN&quot;:&quot;9781409435082&quot;,&quot;ISSN&quot;:&quot;1868-7075&quot;,&quot;abstract&quot;:&quot;El tiro de munición es una enfermedad de hongos común en Utah. Ataca capullos latentes de hojas, brotes de flores, hojas, frutos y ramitas. Las primeras lesiones visibles ocurren en las hojas jóvenes como pequeñas manchas redondas y bronceadas que con el tiempo se caen, dejando agujeros redondos. Las lesiones circulares se desarollan en la fruta que primero aparecen como manchas rojizas (mostradas a la derecha, arriba), y más tarde como protuberancias ásperas y taponadas.&quot;,&quot;author&quot;:[{&quot;dropping-particle&quot;:&quot;&quot;,&quot;family&quot;:&quot;Scheuer&quot;,&quot;given&quot;:&quot;Claude&quot;,&quot;non-dropping-particle&quot;:&quot;&quot;,&quot;parse-names&quot;:false,&quot;suffix&quot;:&quot;&quot;},{&quot;dropping-particle&quot;:&quot;&quot;,&quot;family&quot;:&quot;Boot&quot;,&quot;given&quot;:&quot;Erik&quot;,&quot;non-dropping-particle&quot;:&quot;&quot;,&quot;parse-names&quot;:false,&quot;suffix&quot;:&quot;&quot;},{&quot;dropping-particle&quot;:&quot;&quot;,&quot;family&quot;:&quot;Carse&quot;,&quot;given&quot;:&quot;Nicola&quot;,&quot;non-dropping-particle&quot;:&quot;&quot;,&quot;parse-names&quot;:false,&quot;suffix&quot;:&quot;&quot;},{&quot;dropping-particle&quot;:&quot;&quot;,&quot;family&quot;:&quot;Clardy&quot;,&quot;given&quot;:&quot;Aisling&quot;,&quot;non-dropping-particle&quot;:&quot;&quot;,&quot;parse-names&quot;:false,&quot;suffix&quot;:&quot;&quot;},{&quot;dropping-particle&quot;:&quot;&quot;,&quot;family&quot;:&quot;Gallagher&quot;,&quot;given&quot;:&quot;Jackie&quot;,&quot;non-dropping-particle&quot;:&quot;&quot;,&quot;parse-names&quot;:false,&quot;suffix&quot;:&quot;&quot;},{&quot;dropping-particle&quot;:&quot;&quot;,&quot;family&quot;:&quot;Heck&quot;,&quot;given&quot;:&quot;Sandra&quot;,&quot;non-dropping-particle&quot;:&quot;&quot;,&quot;parse-names&quot;:false,&quot;suffix&quot;:&quot;&quot;},{&quot;dropping-particle&quot;:&quot;&quot;,&quot;family&quot;:&quot;Marron&quot;,&quot;given&quot;:&quot;Susan&quot;,&quot;non-dropping-particle&quot;:&quot;&quot;,&quot;parse-names&quot;:false,&quot;suffix&quot;:&quot;&quot;},{&quot;dropping-particle&quot;:&quot;&quot;,&quot;family&quot;:&quot;Martinez-Alvarez&quot;,&quot;given&quot;:&quot;Lucio&quot;,&quot;non-dropping-particle&quot;:&quot;&quot;,&quot;parse-names&quot;:false,&quot;suffix&quot;:&quot;&quot;},{&quot;dropping-particle&quot;:&quot;&quot;,&quot;family&quot;:&quot;Masarykova&quot;,&quot;given&quot;:&quot;Dana&quot;,&quot;non-dropping-particle&quot;:&quot;&quot;,&quot;parse-names&quot;:false,&quot;suffix&quot;:&quot;&quot;},{&quot;dropping-particle&quot;:&quot;&quot;,&quot;family&quot;:&quot;Mcmillan&quot;,&quot;given&quot;:&quot;Paul&quot;,&quot;non-dropping-particle&quot;:&quot;&quot;,&quot;parse-names&quot;:false,&quot;suffix&quot;:&quot;&quot;},{&quot;dropping-particle&quot;:&quot;&quot;,&quot;family&quot;:&quot;Murphy&quot;,&quot;given&quot;:&quot;Frances&quot;,&quot;non-dropping-particle&quot;:&quot;&quot;,&quot;parse-names&quot;:false,&quot;suffix&quot;:&quot;&quot;},{&quot;dropping-particle&quot;:&quot;&quot;,&quot;family&quot;:&quot;Steel&quot;,&quot;given&quot;:&quot;Elinor&quot;,&quot;non-dropping-particle&quot;:&quot;&quot;,&quot;parse-names&quot;:false,&quot;suffix&quot;:&quot;&quot;},{&quot;dropping-particle&quot;:&quot;Van&quot;,&quot;family&quot;:&quot;Ekdom&quot;,&quot;given&quot;:&quot;Hans&quot;,&quot;non-dropping-particle&quot;:&quot;&quot;,&quot;parse-names&quot;:false,&quot;suffix&quot;:&quot;&quot;},{&quot;dropping-particle&quot;:&quot;&quot;,&quot;family&quot;:&quot;Vecchione&quot;,&quot;given&quot;:&quot;Hannah&quot;,&quot;non-dropping-particle&quot;:&quot;&quot;,&quot;parse-names&quot;:false,&quot;suffix&quot;:&quot;&quot;}],&quot;container-title&quot;:&quot;Physical Education and Sport for Children and Youth with Special Needs Researches – Best Practices – Situation&quot;,&quot;editor&quot;:[{&quot;dropping-particle&quot;:&quot;&quot;,&quot;family&quot;:&quot;G. Balint&quot;,&quot;given&quot;:&quot;&quot;,&quot;non-dropping-particle&quot;:&quot;&quot;,&quot;parse-names&quot;:false,&quot;suffix&quot;:&quot;&quot;},{&quot;dropping-particle&quot;:&quot;&quot;,&quot;family&quot;:&quot;Antala&quot;,&quot;given&quot;:&quot;B.&quot;,&quot;non-dropping-particle&quot;:&quot;&quot;,&quot;parse-names&quot;:false,&quot;suffix&quot;:&quot;&quot;},{&quot;dropping-particle&quot;:&quot;&quot;,&quot;family&quot;:&quot;Carty&quot;,&quot;given&quot;:&quot;C.&quot;,&quot;non-dropping-particle&quot;:&quot;&quot;,&quot;parse-names&quot;:false,&quot;suffix&quot;:&quot;&quot;},{&quot;dropping-particle&quot;:&quot;&quot;,&quot;family&quot;:&quot;Mabieme&quot;,&quot;given&quot;:&quot;J-M. A.&quot;,&quot;non-dropping-particle&quot;:&quot;&quot;,&quot;parse-names&quot;:false,&quot;suffix&quot;:&quot;&quot;},{&quot;dropping-particle&quot;:&quot;&quot;,&quot;family&quot;:&quot;Amar&quot;,&quot;given&quot;:&quot;I. B.&quot;,&quot;non-dropping-particle&quot;:&quot;&quot;,&quot;parse-names&quot;:false,&quot;suffix&quot;:&quot;&quot;},{&quot;dropping-particle&quot;:&quot;&quot;,&quot;family&quot;:&quot;Kaplanova&quot;,&quot;given&quot;:&quot;A.&quot;,&quot;non-dropping-particle&quot;:&quot;&quot;,&quot;parse-names&quot;:false,&quot;suffix&quot;:&quot;&quot;}],&quot;id&quot;:&quot;34d467bb-82ca-31e9-8cca-d068a90dabe0&quot;,&quot;issued&quot;:{&quot;date-parts&quot;:[[&quot;2013&quot;]]},&quot;page&quot;:&quot;489-507&quot;,&quot;publisher&quot;:&quot;Gower&quot;,&quot;title&quot;:&quot;Chapter 27: Sustainability in humanitarian operations&quot;,&quot;type&quot;:&quot;article-journal&quot;},&quot;uris&quot;:[&quot;http://www.mendeley.com/documents/?uuid=34d467bb-82ca-31e9-8cca-d068a90dabe0&quot;],&quot;isTemporary&quot;:false,&quot;legacyDesktopId&quot;:&quot;34d467bb-82ca-31e9-8cca-d068a90dabe0&quot;}],&quot;properties&quot;:{&quot;noteIndex&quot;:0},&quot;isEdited&quot;:false,&quot;manualOverride&quot;:{&quot;citeprocText&quot;:&quot;[5]&quot;,&quot;isManuallyOverridden&quot;:false,&quot;manualOverrideText&quot;:&quot;&quot;},&quot;citationTag&quot;:&quot;MENDELEY_CITATION_v3_eyJjaXRhdGlvbklEIjoiTUVOREVMRVlfQ0lUQVRJT05fNmM0OWEwZWUtMDg2NC00YjE0LTlkYTAtODZkODhiNzRlNzBkIiwiY2l0YXRpb25JdGVtcyI6W3siaWQiOiIzNGQ0NjdiYi04MmNhLTMxZTktOGNjYS1kMDY4YTkwZGFiZTAiLCJpdGVtRGF0YSI6eyJET0kiOiIxMC4yL0pRVUVSWS5NSU4uSlMiLCJJU0JOIjoiOTc4MTQwOTQzNTA4MiIsIklTU04iOiIxODY4LTcwNzUiLCJhYnN0cmFjdCI6IkVsIHRpcm8gZGUgbXVuaWNpw7NuIGVzIHVuYSBlbmZlcm1lZGFkIGRlIGhvbmdvcyBjb23Dum4gZW4gVXRhaC4gQXRhY2EgY2FwdWxsb3MgbGF0ZW50ZXMgZGUgaG9qYXMsIGJyb3RlcyBkZSBmbG9yZXMsIGhvamFzLCBmcnV0b3MgeSByYW1pdGFzLiBMYXMgcHJpbWVyYXMgbGVzaW9uZXMgdmlzaWJsZXMgb2N1cnJlbiBlbiBsYXMgaG9qYXMgasOzdmVuZXMgY29tbyBwZXF1ZcOxYXMgbWFuY2hhcyByZWRvbmRhcyB5IGJyb25jZWFkYXMgcXVlIGNvbiBlbCB0aWVtcG8gc2UgY2FlbiwgZGVqYW5kbyBhZ3VqZXJvcyByZWRvbmRvcy4gTGFzIGxlc2lvbmVzIGNpcmN1bGFyZXMgc2UgZGVzYXJvbGxhbiBlbiBsYSBmcnV0YSBxdWUgcHJpbWVybyBhcGFyZWNlbiBjb21vIG1hbmNoYXMgcm9qaXphcyAobW9zdHJhZGFzIGEgbGEgZGVyZWNoYSwgYXJyaWJhKSwgeSBtw6FzIHRhcmRlIGNvbW8gcHJvdHViZXJhbmNpYXMgw6FzcGVyYXMgeSB0YXBvbmFkYXMuIiwiYXV0aG9yIjpbeyJkcm9wcGluZy1wYXJ0aWNsZSI6IiIsImZhbWlseSI6IlNjaGV1ZXIiLCJnaXZlbiI6IkNsYXVkZSIsIm5vbi1kcm9wcGluZy1wYXJ0aWNsZSI6IiIsInBhcnNlLW5hbWVzIjpmYWxzZSwic3VmZml4IjoiIn0seyJkcm9wcGluZy1wYXJ0aWNsZSI6IiIsImZhbWlseSI6IkJvb3QiLCJnaXZlbiI6IkVyaWsiLCJub24tZHJvcHBpbmctcGFydGljbGUiOiIiLCJwYXJzZS1uYW1lcyI6ZmFsc2UsInN1ZmZpeCI6IiJ9LHsiZHJvcHBpbmctcGFydGljbGUiOiIiLCJmYW1pbHkiOiJDYXJzZSIsImdpdmVuIjoiTmljb2xhIiwibm9uLWRyb3BwaW5nLXBhcnRpY2xlIjoiIiwicGFyc2UtbmFtZXMiOmZhbHNlLCJzdWZmaXgiOiIifSx7ImRyb3BwaW5nLXBhcnRpY2xlIjoiIiwiZmFtaWx5IjoiQ2xhcmR5IiwiZ2l2ZW4iOiJBaXNsaW5nIiwibm9uLWRyb3BwaW5nLXBhcnRpY2xlIjoiIiwicGFyc2UtbmFtZXMiOmZhbHNlLCJzdWZmaXgiOiIifSx7ImRyb3BwaW5nLXBhcnRpY2xlIjoiIiwiZmFtaWx5IjoiR2FsbGFnaGVyIiwiZ2l2ZW4iOiJKYWNraWUiLCJub24tZHJvcHBpbmctcGFydGljbGUiOiIiLCJwYXJzZS1uYW1lcyI6ZmFsc2UsInN1ZmZpeCI6IiJ9LHsiZHJvcHBpbmctcGFydGljbGUiOiIiLCJmYW1pbHkiOiJIZWNrIiwiZ2l2ZW4iOiJTYW5kcmEiLCJub24tZHJvcHBpbmctcGFydGljbGUiOiIiLCJwYXJzZS1uYW1lcyI6ZmFsc2UsInN1ZmZpeCI6IiJ9LHsiZHJvcHBpbmctcGFydGljbGUiOiIiLCJmYW1pbHkiOiJNYXJyb24iLCJnaXZlbiI6IlN1c2FuIiwibm9uLWRyb3BwaW5nLXBhcnRpY2xlIjoiIiwicGFyc2UtbmFtZXMiOmZhbHNlLCJzdWZmaXgiOiIifSx7ImRyb3BwaW5nLXBhcnRpY2xlIjoiIiwiZmFtaWx5IjoiTWFydGluZXotQWx2YXJleiIsImdpdmVuIjoiTHVjaW8iLCJub24tZHJvcHBpbmctcGFydGljbGUiOiIiLCJwYXJzZS1uYW1lcyI6ZmFsc2UsInN1ZmZpeCI6IiJ9LHsiZHJvcHBpbmctcGFydGljbGUiOiIiLCJmYW1pbHkiOiJNYXNhcnlrb3ZhIiwiZ2l2ZW4iOiJEYW5hIiwibm9uLWRyb3BwaW5nLXBhcnRpY2xlIjoiIiwicGFyc2UtbmFtZXMiOmZhbHNlLCJzdWZmaXgiOiIifSx7ImRyb3BwaW5nLXBhcnRpY2xlIjoiIiwiZmFtaWx5IjoiTWNtaWxsYW4iLCJnaXZlbiI6IlBhdWwiLCJub24tZHJvcHBpbmctcGFydGljbGUiOiIiLCJwYXJzZS1uYW1lcyI6ZmFsc2UsInN1ZmZpeCI6IiJ9LHsiZHJvcHBpbmctcGFydGljbGUiOiIiLCJmYW1pbHkiOiJNdXJwaHkiLCJnaXZlbiI6IkZyYW5jZXMiLCJub24tZHJvcHBpbmctcGFydGljbGUiOiIiLCJwYXJzZS1uYW1lcyI6ZmFsc2UsInN1ZmZpeCI6IiJ9LHsiZHJvcHBpbmctcGFydGljbGUiOiIiLCJmYW1pbHkiOiJTdGVlbCIsImdpdmVuIjoiRWxpbm9yIiwibm9uLWRyb3BwaW5nLXBhcnRpY2xlIjoiIiwicGFyc2UtbmFtZXMiOmZhbHNlLCJzdWZmaXgiOiIifSx7ImRyb3BwaW5nLXBhcnRpY2xlIjoiVmFuIiwiZmFtaWx5IjoiRWtkb20iLCJnaXZlbiI6IkhhbnMiLCJub24tZHJvcHBpbmctcGFydGljbGUiOiIiLCJwYXJzZS1uYW1lcyI6ZmFsc2UsInN1ZmZpeCI6IiJ9LHsiZHJvcHBpbmctcGFydGljbGUiOiIiLCJmYW1pbHkiOiJWZWNjaGlvbmUiLCJnaXZlbiI6Ikhhbm5haCIsIm5vbi1kcm9wcGluZy1wYXJ0aWNsZSI6IiIsInBhcnNlLW5hbWVzIjpmYWxzZSwic3VmZml4IjoiIn1dLCJjb250YWluZXItdGl0bGUiOiJQaHlzaWNhbCBFZHVjYXRpb24gYW5kIFNwb3J0IGZvciBDaGlsZHJlbiBhbmQgWW91dGggd2l0aCBTcGVjaWFsIE5lZWRzIFJlc2VhcmNoZXMg4oCTIEJlc3QgUHJhY3RpY2VzIOKAkyBTaXR1YXRpb24iLCJlZGl0b3IiOlt7ImRyb3BwaW5nLXBhcnRpY2xlIjoiIiwiZmFtaWx5IjoiRy4gQmFsaW50IiwiZ2l2ZW4iOiIiLCJub24tZHJvcHBpbmctcGFydGljbGUiOiIiLCJwYXJzZS1uYW1lcyI6ZmFsc2UsInN1ZmZpeCI6IiJ9LHsiZHJvcHBpbmctcGFydGljbGUiOiIiLCJmYW1pbHkiOiJBbnRhbGEiLCJnaXZlbiI6IkIuIiwibm9uLWRyb3BwaW5nLXBhcnRpY2xlIjoiIiwicGFyc2UtbmFtZXMiOmZhbHNlLCJzdWZmaXgiOiIifSx7ImRyb3BwaW5nLXBhcnRpY2xlIjoiIiwiZmFtaWx5IjoiQ2FydHkiLCJnaXZlbiI6IkMuIiwibm9uLWRyb3BwaW5nLXBhcnRpY2xlIjoiIiwicGFyc2UtbmFtZXMiOmZhbHNlLCJzdWZmaXgiOiIifSx7ImRyb3BwaW5nLXBhcnRpY2xlIjoiIiwiZmFtaWx5IjoiTWFiaWVtZSIsImdpdmVuIjoiSi1NLiBBLiIsIm5vbi1kcm9wcGluZy1wYXJ0aWNsZSI6IiIsInBhcnNlLW5hbWVzIjpmYWxzZSwic3VmZml4IjoiIn0seyJkcm9wcGluZy1wYXJ0aWNsZSI6IiIsImZhbWlseSI6IkFtYXIiLCJnaXZlbiI6IkkuIEIuIiwibm9uLWRyb3BwaW5nLXBhcnRpY2xlIjoiIiwicGFyc2UtbmFtZXMiOmZhbHNlLCJzdWZmaXgiOiIifSx7ImRyb3BwaW5nLXBhcnRpY2xlIjoiIiwiZmFtaWx5IjoiS2FwbGFub3ZhIiwiZ2l2ZW4iOiJBLiIsIm5vbi1kcm9wcGluZy1wYXJ0aWNsZSI6IiIsInBhcnNlLW5hbWVzIjpmYWxzZSwic3VmZml4IjoiIn1dLCJpZCI6IjM0ZDQ2N2JiLTgyY2EtMzFlOS04Y2NhLWQwNjhhOTBkYWJlMCIsImlzc3VlZCI6eyJkYXRlLXBhcnRzIjpbWyIyMDEzIl1dfSwicGFnZSI6IjQ4OS01MDciLCJwdWJsaXNoZXIiOiJHb3dlciIsInRpdGxlIjoiQ2hhcHRlciAyNzogU3VzdGFpbmFiaWxpdHkgaW4gaHVtYW5pdGFyaWFuIG9wZXJhdGlvbnMiLCJ0eXBlIjoiYXJ0aWNsZS1qb3VybmFsIn0sInVyaXMiOlsiaHR0cDovL3d3dy5tZW5kZWxleS5jb20vZG9jdW1lbnRzLz91dWlkPTM0ZDQ2N2JiLTgyY2EtMzFlOS04Y2NhLWQwNjhhOTBkYWJlMCJdLCJpc1RlbXBvcmFyeSI6ZmFsc2UsImxlZ2FjeURlc2t0b3BJZCI6IjM0ZDQ2N2JiLTgyY2EtMzFlOS04Y2NhLWQwNjhhOTBkYWJlMCJ9XSwicHJvcGVydGllcyI6eyJub3RlSW5kZXgiOjB9LCJpc0VkaXRlZCI6ZmFsc2UsIm1hbnVhbE92ZXJyaWRlIjp7ImNpdGVwcm9jVGV4dCI6Ils1XSIsImlzTWFudWFsbHlPdmVycmlkZGVuIjpmYWxzZSwibWFudWFsT3ZlcnJpZGVUZXh0IjoiIn19&quot;},{&quot;citationID&quot;:&quot;MENDELEY_CITATION_7bcff788-6270-4c48-8fc6-a5c9912b07ac&quot;,&quot;properties&quot;:{&quot;noteIndex&quot;:0},&quot;isEdited&quot;:false,&quot;manualOverride&quot;:{&quot;isManuallyOverridden&quot;:false,&quot;citeprocText&quot;:&quot;[6,7]&quot;,&quot;manualOverrideText&quot;:&quot;&quot;},&quot;citationItems&quot;:[{&quot;id&quot;:&quot;916e35d2-0609-3885-bed6-504a77eec678&quot;,&quot;itemData&quot;:{&quot;type&quot;:&quot;article-journal&quot;,&quot;id&quot;:&quot;916e35d2-0609-3885-bed6-504a77eec678&quot;,&quot;title&quot;:&quot;Evolution of sustainability in supply chain management: A literature review&quot;,&quot;author&quot;:[{&quot;family&quot;:&quot;Rajeev&quot;,&quot;given&quot;:&quot;A.&quot;,&quot;parse-names&quot;:false,&quot;dropping-particle&quot;:&quot;&quot;,&quot;non-dropping-particle&quot;:&quot;&quot;},{&quot;family&quot;:&quot;Pati&quot;,&quot;given&quot;:&quot;Rupesh K.&quot;,&quot;parse-names&quot;:false,&quot;dropping-particle&quot;:&quot;&quot;,&quot;non-dropping-particle&quot;:&quot;&quot;},{&quot;family&quot;:&quot;Padhi&quot;,&quot;given&quot;:&quot;Sidhartha S.&quot;,&quot;parse-names&quot;:false,&quot;dropping-particle&quot;:&quot;&quot;,&quot;non-dropping-particle&quot;:&quot;&quot;},{&quot;family&quot;:&quot;Govindan&quot;,&quot;given&quot;:&quot;Kannan&quot;,&quot;parse-names&quot;:false,&quot;dropping-particle&quot;:&quot;&quot;,&quot;non-dropping-particle&quot;:&quot;&quot;}],&quot;container-title&quot;:&quot;Journal of Cleaner Production&quot;,&quot;accessed&quot;:{&quot;date-parts&quot;:[[2022,3,9]]},&quot;DOI&quot;:&quot;10.1016/J.JCLEPRO.2017.05.026&quot;,&quot;ISSN&quot;:&quot;0959-6526&quot;,&quot;issued&quot;:{&quot;date-parts&quot;:[[2017,9,20]]},&quot;page&quot;:&quot;299-314&quot;,&quot;abstract&quot;:&quot;An ever-increasing demand for products and their consumption has put pressure on industrial output and their supply chains, and that demand has resulted in negative impacts on the environment and society. Increasing rates of pollution and environmental calamities caused by industrial production have urged several researchers and industry experts to work on Sustainable Production and Consumption issues within the context of Sustainable Supply Chain Management (SSCM). This paper comprehensively covers the exponential growth of the topic through an evolutionary lens. This article attempts to understand the evolution of sustainability issues by analysing trends across industries, economies, and through the use of various methodologies. A comprehensive thematic analysis was performed on 1068 filtered articles from 2000 to 2015, highlighting the development and importance of the body of knowledge. The study proposes a conceptual framework to classify various factors along the triple bottom line pillars of sustainability issues in the context of supply chains. An in-depth study is conducted on 190 articles covering all pillars of sustainability (as per the proposed conceptual framework) on SSCM. We observe that studies focusing on all three dimensions of sustainability are comparatively scarce. More focus on industry-specific studies is required because problems addressing industries that are serious polluters, especially those in emerging economies, remains largely unaddressed. It is observed that the studies addressing social issues are scarce, and more focus is required on the measurement of social impacts along the supply chain. Finally, we propose future avenues to extend research on the SSCM domain while keeping in mind the need to address industry specific and economy specific problems from the triple bottom line perspective.&quot;,&quot;publisher&quot;:&quot;Elsevier&quot;,&quot;volume&quot;:&quot;162&quot;,&quot;expandedJournalTitle&quot;:&quot;Journal of Cleaner Production&quot;},&quot;isTemporary&quot;:false},{&quot;id&quot;:&quot;a7529d85-5011-390d-86e2-9c7058af4cbf&quot;,&quot;itemData&quot;:{&quot;type&quot;:&quot;article-journal&quot;,&quot;id&quot;:&quot;a7529d85-5011-390d-86e2-9c7058af4cbf&quot;,&quot;title&quot;:&quot;Integrating sustainability and resilience in the supply chain: A systematic literature review and a research agenda&quot;,&quot;author&quot;:[{&quot;family&quot;:&quot;Negri&quot;,&quot;given&quot;:&quot;Marta&quot;,&quot;parse-names&quot;:false,&quot;dropping-particle&quot;:&quot;&quot;,&quot;non-dropping-particle&quot;:&quot;&quot;},{&quot;family&quot;:&quot;Cagno&quot;,&quot;given&quot;:&quot;Enrico&quot;,&quot;parse-names&quot;:false,&quot;dropping-particle&quot;:&quot;&quot;,&quot;non-dropping-particle&quot;:&quot;&quot;},{&quot;family&quot;:&quot;Colicchia&quot;,&quot;given&quot;:&quot;Claudia&quot;,&quot;parse-names&quot;:false,&quot;dropping-particle&quot;:&quot;&quot;,&quot;non-dropping-particle&quot;:&quot;&quot;},{&quot;family&quot;:&quot;Sarkis&quot;,&quot;given&quot;:&quot;Joseph&quot;,&quot;parse-names&quot;:false,&quot;dropping-particle&quot;:&quot;&quot;,&quot;non-dropping-particle&quot;:&quot;&quot;}],&quot;container-title&quot;:&quot;Business Strategy and the Environment&quot;,&quot;accessed&quot;:{&quot;date-parts&quot;:[[2022,3,9]]},&quot;DOI&quot;:&quot;10.1002/BSE.2776&quot;,&quot;ISSN&quot;:&quot;1099-0836&quot;,&quot;URL&quot;:&quot;https://onlinelibrary.wiley.com/doi/full/10.1002/bse.2776&quot;,&quot;issued&quot;:{&quot;date-parts&quot;:[[2021,11,1]]},&quot;page&quot;:&quot;2858-2886&quot;,&quot;abstract&quot;:&quot;Sustainability has emerged as an important industrial strategic outlook expanding beyond organizational boundaries to include the supply chain. Simultaneously, the industry has also been faced with supply chain resilience concerns. Research on the intersection of supply chain sustainability and resilience is nascent and is a consequence of their observed mutual influences. However, confusion about concepts, implementation methods, and measurements of sustainable and resilient supply chains remains. This study completes a systematic literature review that critically examines several major observations and directions. We find the concept of sustainable supply chains is more established, and general agreement on its theoretical foundations exists. Supply chain resilience is relatively less mature. The nexus and relationships between the two topics are often incoherent: there is confusion on sustainable and resilient supply chains establishment; there is no clarity on what practices could jointly advance both areas. A major conflict exists since sustainability generally focuses on efficiency, while resilience seeks effectiveness. We recommend studies to analyze implementation relationships and impact. We also observe that performance measurement systems should be developed to assess supply chain sustainability and resilience performance taking with explicit consideration time horizons considered in these measures.&quot;,&quot;publisher&quot;:&quot;John Wiley &amp; Sons, Ltd&quot;,&quot;issue&quot;:&quot;7&quot;,&quot;volume&quot;:&quot;30&quot;},&quot;isTemporary&quot;:false}],&quot;citationTag&quot;:&quot;MENDELEY_CITATION_v3_eyJjaXRhdGlvbklEIjoiTUVOREVMRVlfQ0lUQVRJT05fN2JjZmY3ODgtNjI3MC00YzQ4LThmYzYtYTVjOTkxMmIwN2FjIiwicHJvcGVydGllcyI6eyJub3RlSW5kZXgiOjB9LCJpc0VkaXRlZCI6ZmFsc2UsIm1hbnVhbE92ZXJyaWRlIjp7ImlzTWFudWFsbHlPdmVycmlkZGVuIjpmYWxzZSwiY2l0ZXByb2NUZXh0IjoiWzYsN10iLCJtYW51YWxPdmVycmlkZVRleHQiOiIifSwiY2l0YXRpb25JdGVtcyI6W3siaWQiOiI5MTZlMzVkMi0wNjA5LTM4ODUtYmVkNi01MDRhNzdlZWM2NzgiLCJpdGVtRGF0YSI6eyJ0eXBlIjoiYXJ0aWNsZS1qb3VybmFsIiwiaWQiOiI5MTZlMzVkMi0wNjA5LTM4ODUtYmVkNi01MDRhNzdlZWM2NzgiLCJ0aXRsZSI6IkV2b2x1dGlvbiBvZiBzdXN0YWluYWJpbGl0eSBpbiBzdXBwbHkgY2hhaW4gbWFuYWdlbWVudDogQSBsaXRlcmF0dXJlIHJldmlldyIsImF1dGhvciI6W3siZmFtaWx5IjoiUmFqZWV2IiwiZ2l2ZW4iOiJBLiIsInBhcnNlLW5hbWVzIjpmYWxzZSwiZHJvcHBpbmctcGFydGljbGUiOiIiLCJub24tZHJvcHBpbmctcGFydGljbGUiOiIifSx7ImZhbWlseSI6IlBhdGkiLCJnaXZlbiI6IlJ1cGVzaCBLLiIsInBhcnNlLW5hbWVzIjpmYWxzZSwiZHJvcHBpbmctcGFydGljbGUiOiIiLCJub24tZHJvcHBpbmctcGFydGljbGUiOiIifSx7ImZhbWlseSI6IlBhZGhpIiwiZ2l2ZW4iOiJTaWRoYXJ0aGEgUy4iLCJwYXJzZS1uYW1lcyI6ZmFsc2UsImRyb3BwaW5nLXBhcnRpY2xlIjoiIiwibm9uLWRyb3BwaW5nLXBhcnRpY2xlIjoiIn0seyJmYW1pbHkiOiJHb3ZpbmRhbiIsImdpdmVuIjoiS2FubmFuIiwicGFyc2UtbmFtZXMiOmZhbHNlLCJkcm9wcGluZy1wYXJ0aWNsZSI6IiIsIm5vbi1kcm9wcGluZy1wYXJ0aWNsZSI6IiJ9XSwiY29udGFpbmVyLXRpdGxlIjoiSm91cm5hbCBvZiBDbGVhbmVyIFByb2R1Y3Rpb24iLCJhY2Nlc3NlZCI6eyJkYXRlLXBhcnRzIjpbWzIwMjIsMyw5XV19LCJET0kiOiIxMC4xMDE2L0ouSkNMRVBSTy4yMDE3LjA1LjAyNiIsIklTU04iOiIwOTU5LTY1MjYiLCJpc3N1ZWQiOnsiZGF0ZS1wYXJ0cyI6W1syMDE3LDksMjBdXX0sInBhZ2UiOiIyOTktMzE0IiwiYWJzdHJhY3QiOiJBbiBldmVyLWluY3JlYXNpbmcgZGVtYW5kIGZvciBwcm9kdWN0cyBhbmQgdGhlaXIgY29uc3VtcHRpb24gaGFzIHB1dCBwcmVzc3VyZSBvbiBpbmR1c3RyaWFsIG91dHB1dCBhbmQgdGhlaXIgc3VwcGx5IGNoYWlucywgYW5kIHRoYXQgZGVtYW5kIGhhcyByZXN1bHRlZCBpbiBuZWdhdGl2ZSBpbXBhY3RzIG9uIHRoZSBlbnZpcm9ubWVudCBhbmQgc29jaWV0eS4gSW5jcmVhc2luZyByYXRlcyBvZiBwb2xsdXRpb24gYW5kIGVudmlyb25tZW50YWwgY2FsYW1pdGllcyBjYXVzZWQgYnkgaW5kdXN0cmlhbCBwcm9kdWN0aW9uIGhhdmUgdXJnZWQgc2V2ZXJhbCByZXNlYXJjaGVycyBhbmQgaW5kdXN0cnkgZXhwZXJ0cyB0byB3b3JrIG9uIFN1c3RhaW5hYmxlIFByb2R1Y3Rpb24gYW5kIENvbnN1bXB0aW9uIGlzc3VlcyB3aXRoaW4gdGhlIGNvbnRleHQgb2YgU3VzdGFpbmFibGUgU3VwcGx5IENoYWluIE1hbmFnZW1lbnQgKFNTQ00pLiBUaGlzIHBhcGVyIGNvbXByZWhlbnNpdmVseSBjb3ZlcnMgdGhlIGV4cG9uZW50aWFsIGdyb3d0aCBvZiB0aGUgdG9waWMgdGhyb3VnaCBhbiBldm9sdXRpb25hcnkgbGVucy4gVGhpcyBhcnRpY2xlIGF0dGVtcHRzIHRvIHVuZGVyc3RhbmQgdGhlIGV2b2x1dGlvbiBvZiBzdXN0YWluYWJpbGl0eSBpc3N1ZXMgYnkgYW5hbHlzaW5nIHRyZW5kcyBhY3Jvc3MgaW5kdXN0cmllcywgZWNvbm9taWVzLCBhbmQgdGhyb3VnaCB0aGUgdXNlIG9mIHZhcmlvdXMgbWV0aG9kb2xvZ2llcy4gQSBjb21wcmVoZW5zaXZlIHRoZW1hdGljIGFuYWx5c2lzIHdhcyBwZXJmb3JtZWQgb24gMTA2OCBmaWx0ZXJlZCBhcnRpY2xlcyBmcm9tIDIwMDAgdG8gMjAxNSwgaGlnaGxpZ2h0aW5nIHRoZSBkZXZlbG9wbWVudCBhbmQgaW1wb3J0YW5jZSBvZiB0aGUgYm9keSBvZiBrbm93bGVkZ2UuIFRoZSBzdHVkeSBwcm9wb3NlcyBhIGNvbmNlcHR1YWwgZnJhbWV3b3JrIHRvIGNsYXNzaWZ5IHZhcmlvdXMgZmFjdG9ycyBhbG9uZyB0aGUgdHJpcGxlIGJvdHRvbSBsaW5lIHBpbGxhcnMgb2Ygc3VzdGFpbmFiaWxpdHkgaXNzdWVzIGluIHRoZSBjb250ZXh0IG9mIHN1cHBseSBjaGFpbnMuIEFuIGluLWRlcHRoIHN0dWR5IGlzIGNvbmR1Y3RlZCBvbiAxOTAgYXJ0aWNsZXMgY292ZXJpbmcgYWxsIHBpbGxhcnMgb2Ygc3VzdGFpbmFiaWxpdHkgKGFzIHBlciB0aGUgcHJvcG9zZWQgY29uY2VwdHVhbCBmcmFtZXdvcmspIG9uIFNTQ00uIFdlIG9ic2VydmUgdGhhdCBzdHVkaWVzIGZvY3VzaW5nIG9uIGFsbCB0aHJlZSBkaW1lbnNpb25zIG9mIHN1c3RhaW5hYmlsaXR5IGFyZSBjb21wYXJhdGl2ZWx5IHNjYXJjZS4gTW9yZSBmb2N1cyBvbiBpbmR1c3RyeS1zcGVjaWZpYyBzdHVkaWVzIGlzIHJlcXVpcmVkIGJlY2F1c2UgcHJvYmxlbXMgYWRkcmVzc2luZyBpbmR1c3RyaWVzIHRoYXQgYXJlIHNlcmlvdXMgcG9sbHV0ZXJzLCBlc3BlY2lhbGx5IHRob3NlIGluIGVtZXJnaW5nIGVjb25vbWllcywgcmVtYWlucyBsYXJnZWx5IHVuYWRkcmVzc2VkLiBJdCBpcyBvYnNlcnZlZCB0aGF0IHRoZSBzdHVkaWVzIGFkZHJlc3Npbmcgc29jaWFsIGlzc3VlcyBhcmUgc2NhcmNlLCBhbmQgbW9yZSBmb2N1cyBpcyByZXF1aXJlZCBvbiB0aGUgbWVhc3VyZW1lbnQgb2Ygc29jaWFsIGltcGFjdHMgYWxvbmcgdGhlIHN1cHBseSBjaGFpbi4gRmluYWxseSwgd2UgcHJvcG9zZSBmdXR1cmUgYXZlbnVlcyB0byBleHRlbmQgcmVzZWFyY2ggb24gdGhlIFNTQ00gZG9tYWluIHdoaWxlIGtlZXBpbmcgaW4gbWluZCB0aGUgbmVlZCB0byBhZGRyZXNzIGluZHVzdHJ5IHNwZWNpZmljIGFuZCBlY29ub215IHNwZWNpZmljIHByb2JsZW1zIGZyb20gdGhlIHRyaXBsZSBib3R0b20gbGluZSBwZXJzcGVjdGl2ZS4iLCJwdWJsaXNoZXIiOiJFbHNldmllciIsInZvbHVtZSI6IjE2MiIsImV4cGFuZGVkSm91cm5hbFRpdGxlIjoiSm91cm5hbCBvZiBDbGVhbmVyIFByb2R1Y3Rpb24ifSwiaXNUZW1wb3JhcnkiOmZhbHNlfSx7ImlkIjoiYTc1MjlkODUtNTAxMS0zOTBkLTg2ZTItOWM3MDU4YWY0Y2JmIiwiaXRlbURhdGEiOnsidHlwZSI6ImFydGljbGUtam91cm5hbCIsImlkIjoiYTc1MjlkODUtNTAxMS0zOTBkLTg2ZTItOWM3MDU4YWY0Y2JmIiwidGl0bGUiOiJJbnRlZ3JhdGluZyBzdXN0YWluYWJpbGl0eSBhbmQgcmVzaWxpZW5jZSBpbiB0aGUgc3VwcGx5IGNoYWluOiBBIHN5c3RlbWF0aWMgbGl0ZXJhdHVyZSByZXZpZXcgYW5kIGEgcmVzZWFyY2ggYWdlbmRhIiwiYXV0aG9yIjpbeyJmYW1pbHkiOiJOZWdyaSIsImdpdmVuIjoiTWFydGEiLCJwYXJzZS1uYW1lcyI6ZmFsc2UsImRyb3BwaW5nLXBhcnRpY2xlIjoiIiwibm9uLWRyb3BwaW5nLXBhcnRpY2xlIjoiIn0seyJmYW1pbHkiOiJDYWdubyIsImdpdmVuIjoiRW5yaWNvIiwicGFyc2UtbmFtZXMiOmZhbHNlLCJkcm9wcGluZy1wYXJ0aWNsZSI6IiIsIm5vbi1kcm9wcGluZy1wYXJ0aWNsZSI6IiJ9LHsiZmFtaWx5IjoiQ29saWNjaGlhIiwiZ2l2ZW4iOiJDbGF1ZGlhIiwicGFyc2UtbmFtZXMiOmZhbHNlLCJkcm9wcGluZy1wYXJ0aWNsZSI6IiIsIm5vbi1kcm9wcGluZy1wYXJ0aWNsZSI6IiJ9LHsiZmFtaWx5IjoiU2Fya2lzIiwiZ2l2ZW4iOiJKb3NlcGgiLCJwYXJzZS1uYW1lcyI6ZmFsc2UsImRyb3BwaW5nLXBhcnRpY2xlIjoiIiwibm9uLWRyb3BwaW5nLXBhcnRpY2xlIjoiIn1dLCJjb250YWluZXItdGl0bGUiOiJCdXNpbmVzcyBTdHJhdGVneSBhbmQgdGhlIEVudmlyb25tZW50IiwiYWNjZXNzZWQiOnsiZGF0ZS1wYXJ0cyI6W1syMDIyLDMsOV1dfSwiRE9JIjoiMTAuMTAwMi9CU0UuMjc3NiIsIklTU04iOiIxMDk5LTA4MzYiLCJVUkwiOiJodHRwczovL29ubGluZWxpYnJhcnkud2lsZXkuY29tL2RvaS9mdWxsLzEwLjEwMDIvYnNlLjI3NzYiLCJpc3N1ZWQiOnsiZGF0ZS1wYXJ0cyI6W1syMDIxLDExLDFdXX0sInBhZ2UiOiIyODU4LTI4ODYiLCJhYnN0cmFjdCI6IlN1c3RhaW5hYmlsaXR5IGhhcyBlbWVyZ2VkIGFzIGFuIGltcG9ydGFudCBpbmR1c3RyaWFsIHN0cmF0ZWdpYyBvdXRsb29rIGV4cGFuZGluZyBiZXlvbmQgb3JnYW5pemF0aW9uYWwgYm91bmRhcmllcyB0byBpbmNsdWRlIHRoZSBzdXBwbHkgY2hhaW4uIFNpbXVsdGFuZW91c2x5LCB0aGUgaW5kdXN0cnkgaGFzIGFsc28gYmVlbiBmYWNlZCB3aXRoIHN1cHBseSBjaGFpbiByZXNpbGllbmNlIGNvbmNlcm5zLiBSZXNlYXJjaCBvbiB0aGUgaW50ZXJzZWN0aW9uIG9mIHN1cHBseSBjaGFpbiBzdXN0YWluYWJpbGl0eSBhbmQgcmVzaWxpZW5jZSBpcyBuYXNjZW50IGFuZCBpcyBhIGNvbnNlcXVlbmNlIG9mIHRoZWlyIG9ic2VydmVkIG11dHVhbCBpbmZsdWVuY2VzLiBIb3dldmVyLCBjb25mdXNpb24gYWJvdXQgY29uY2VwdHMsIGltcGxlbWVudGF0aW9uIG1ldGhvZHMsIGFuZCBtZWFzdXJlbWVudHMgb2Ygc3VzdGFpbmFibGUgYW5kIHJlc2lsaWVudCBzdXBwbHkgY2hhaW5zIHJlbWFpbnMuIFRoaXMgc3R1ZHkgY29tcGxldGVzIGEgc3lzdGVtYXRpYyBsaXRlcmF0dXJlIHJldmlldyB0aGF0IGNyaXRpY2FsbHkgZXhhbWluZXMgc2V2ZXJhbCBtYWpvciBvYnNlcnZhdGlvbnMgYW5kIGRpcmVjdGlvbnMuIFdlIGZpbmQgdGhlIGNvbmNlcHQgb2Ygc3VzdGFpbmFibGUgc3VwcGx5IGNoYWlucyBpcyBtb3JlIGVzdGFibGlzaGVkLCBhbmQgZ2VuZXJhbCBhZ3JlZW1lbnQgb24gaXRzIHRoZW9yZXRpY2FsIGZvdW5kYXRpb25zIGV4aXN0cy4gU3VwcGx5IGNoYWluIHJlc2lsaWVuY2UgaXMgcmVsYXRpdmVseSBsZXNzIG1hdHVyZS4gVGhlIG5leHVzIGFuZCByZWxhdGlvbnNoaXBzIGJldHdlZW4gdGhlIHR3byB0b3BpY3MgYXJlIG9mdGVuIGluY29oZXJlbnQ6IHRoZXJlIGlzIGNvbmZ1c2lvbiBvbiBzdXN0YWluYWJsZSBhbmQgcmVzaWxpZW50IHN1cHBseSBjaGFpbnMgZXN0YWJsaXNobWVudDsgdGhlcmUgaXMgbm8gY2xhcml0eSBvbiB3aGF0IHByYWN0aWNlcyBjb3VsZCBqb2ludGx5IGFkdmFuY2UgYm90aCBhcmVhcy4gQSBtYWpvciBjb25mbGljdCBleGlzdHMgc2luY2Ugc3VzdGFpbmFiaWxpdHkgZ2VuZXJhbGx5IGZvY3VzZXMgb24gZWZmaWNpZW5jeSwgd2hpbGUgcmVzaWxpZW5jZSBzZWVrcyBlZmZlY3RpdmVuZXNzLiBXZSByZWNvbW1lbmQgc3R1ZGllcyB0byBhbmFseXplIGltcGxlbWVudGF0aW9uIHJlbGF0aW9uc2hpcHMgYW5kIGltcGFjdC4gV2UgYWxzbyBvYnNlcnZlIHRoYXQgcGVyZm9ybWFuY2UgbWVhc3VyZW1lbnQgc3lzdGVtcyBzaG91bGQgYmUgZGV2ZWxvcGVkIHRvIGFzc2VzcyBzdXBwbHkgY2hhaW4gc3VzdGFpbmFiaWxpdHkgYW5kIHJlc2lsaWVuY2UgcGVyZm9ybWFuY2UgdGFraW5nIHdpdGggZXhwbGljaXQgY29uc2lkZXJhdGlvbiB0aW1lIGhvcml6b25zIGNvbnNpZGVyZWQgaW4gdGhlc2UgbWVhc3VyZXMuIiwicHVibGlzaGVyIjoiSm9obiBXaWxleSAmIFNvbnMsIEx0ZCIsImlzc3VlIjoiNyIsInZvbHVtZSI6IjMwIn0sImlzVGVtcG9yYXJ5IjpmYWxzZX1dfQ==&quot;},{&quot;citationID&quot;:&quot;MENDELEY_CITATION_8fd05cbb-cffa-45dc-8964-bf20f4891701&quot;,&quot;properties&quot;:{&quot;noteIndex&quot;:0},&quot;isEdited&quot;:false,&quot;manualOverride&quot;:{&quot;isManuallyOverridden&quot;:false,&quot;citeprocText&quot;:&quot;[6]&quot;,&quot;manualOverrideText&quot;:&quot;&quot;},&quot;citationTag&quot;:&quot;MENDELEY_CITATION_v3_eyJjaXRhdGlvbklEIjoiTUVOREVMRVlfQ0lUQVRJT05fOGZkMDVjYmItY2ZmYS00NWRjLTg5NjQtYmYyMGY0ODkxNzAxIiwicHJvcGVydGllcyI6eyJub3RlSW5kZXgiOjB9LCJpc0VkaXRlZCI6ZmFsc2UsIm1hbnVhbE92ZXJyaWRlIjp7ImlzTWFudWFsbHlPdmVycmlkZGVuIjpmYWxzZSwiY2l0ZXByb2NUZXh0IjoiWzZdIiwibWFudWFsT3ZlcnJpZGVUZXh0IjoiIn0sImNpdGF0aW9uSXRlbXMiOlt7ImlkIjoiOTE2ZTM1ZDItMDYwOS0zODg1LWJlZDYtNTA0YTc3ZWVjNjc4IiwiaXRlbURhdGEiOnsidHlwZSI6ImFydGljbGUtam91cm5hbCIsImlkIjoiOTE2ZTM1ZDItMDYwOS0zODg1LWJlZDYtNTA0YTc3ZWVjNjc4IiwidGl0bGUiOiJFdm9sdXRpb24gb2Ygc3VzdGFpbmFiaWxpdHkgaW4gc3VwcGx5IGNoYWluIG1hbmFnZW1lbnQ6IEEgbGl0ZXJhdHVyZSByZXZpZXciLCJhdXRob3IiOlt7ImZhbWlseSI6IlJhamVldiIsImdpdmVuIjoiQS4iLCJwYXJzZS1uYW1lcyI6ZmFsc2UsImRyb3BwaW5nLXBhcnRpY2xlIjoiIiwibm9uLWRyb3BwaW5nLXBhcnRpY2xlIjoiIn0seyJmYW1pbHkiOiJQYXRpIiwiZ2l2ZW4iOiJSdXBlc2ggSy4iLCJwYXJzZS1uYW1lcyI6ZmFsc2UsImRyb3BwaW5nLXBhcnRpY2xlIjoiIiwibm9uLWRyb3BwaW5nLXBhcnRpY2xlIjoiIn0seyJmYW1pbHkiOiJQYWRoaSIsImdpdmVuIjoiU2lkaGFydGhhIFMuIiwicGFyc2UtbmFtZXMiOmZhbHNlLCJkcm9wcGluZy1wYXJ0aWNsZSI6IiIsIm5vbi1kcm9wcGluZy1wYXJ0aWNsZSI6IiJ9LHsiZmFtaWx5IjoiR292aW5kYW4iLCJnaXZlbiI6Ikthbm5hbiIsInBhcnNlLW5hbWVzIjpmYWxzZSwiZHJvcHBpbmctcGFydGljbGUiOiIiLCJub24tZHJvcHBpbmctcGFydGljbGUiOiIifV0sImNvbnRhaW5lci10aXRsZSI6IkpvdXJuYWwgb2YgQ2xlYW5lciBQcm9kdWN0aW9uIiwiYWNjZXNzZWQiOnsiZGF0ZS1wYXJ0cyI6W1syMDIyLDMsOV1dfSwiRE9JIjoiMTAuMTAxNi9KLkpDTEVQUk8uMjAxNy4wNS4wMjYiLCJJU1NOIjoiMDk1OS02NTI2IiwiaXNzdWVkIjp7ImRhdGUtcGFydHMiOltbMjAxNyw5LDIwXV19LCJwYWdlIjoiMjk5LTMxNCIsImFic3RyYWN0IjoiQW4gZXZlci1pbmNyZWFzaW5nIGRlbWFuZCBmb3IgcHJvZHVjdHMgYW5kIHRoZWlyIGNvbnN1bXB0aW9uIGhhcyBwdXQgcHJlc3N1cmUgb24gaW5kdXN0cmlhbCBvdXRwdXQgYW5kIHRoZWlyIHN1cHBseSBjaGFpbnMsIGFuZCB0aGF0IGRlbWFuZCBoYXMgcmVzdWx0ZWQgaW4gbmVnYXRpdmUgaW1wYWN0cyBvbiB0aGUgZW52aXJvbm1lbnQgYW5kIHNvY2lldHkuIEluY3JlYXNpbmcgcmF0ZXMgb2YgcG9sbHV0aW9uIGFuZCBlbnZpcm9ubWVudGFsIGNhbGFtaXRpZXMgY2F1c2VkIGJ5IGluZHVzdHJpYWwgcHJvZHVjdGlvbiBoYXZlIHVyZ2VkIHNldmVyYWwgcmVzZWFyY2hlcnMgYW5kIGluZHVzdHJ5IGV4cGVydHMgdG8gd29yayBvbiBTdXN0YWluYWJsZSBQcm9kdWN0aW9uIGFuZCBDb25zdW1wdGlvbiBpc3N1ZXMgd2l0aGluIHRoZSBjb250ZXh0IG9mIFN1c3RhaW5hYmxlIFN1cHBseSBDaGFpbiBNYW5hZ2VtZW50IChTU0NNKS4gVGhpcyBwYXBlciBjb21wcmVoZW5zaXZlbHkgY292ZXJzIHRoZSBleHBvbmVudGlhbCBncm93dGggb2YgdGhlIHRvcGljIHRocm91Z2ggYW4gZXZvbHV0aW9uYXJ5IGxlbnMuIFRoaXMgYXJ0aWNsZSBhdHRlbXB0cyB0byB1bmRlcnN0YW5kIHRoZSBldm9sdXRpb24gb2Ygc3VzdGFpbmFiaWxpdHkgaXNzdWVzIGJ5IGFuYWx5c2luZyB0cmVuZHMgYWNyb3NzIGluZHVzdHJpZXMsIGVjb25vbWllcywgYW5kIHRocm91Z2ggdGhlIHVzZSBvZiB2YXJpb3VzIG1ldGhvZG9sb2dpZXMuIEEgY29tcHJlaGVuc2l2ZSB0aGVtYXRpYyBhbmFseXNpcyB3YXMgcGVyZm9ybWVkIG9uIDEwNjggZmlsdGVyZWQgYXJ0aWNsZXMgZnJvbSAyMDAwIHRvIDIwMTUsIGhpZ2hsaWdodGluZyB0aGUgZGV2ZWxvcG1lbnQgYW5kIGltcG9ydGFuY2Ugb2YgdGhlIGJvZHkgb2Yga25vd2xlZGdlLiBUaGUgc3R1ZHkgcHJvcG9zZXMgYSBjb25jZXB0dWFsIGZyYW1ld29yayB0byBjbGFzc2lmeSB2YXJpb3VzIGZhY3RvcnMgYWxvbmcgdGhlIHRyaXBsZSBib3R0b20gbGluZSBwaWxsYXJzIG9mIHN1c3RhaW5hYmlsaXR5IGlzc3VlcyBpbiB0aGUgY29udGV4dCBvZiBzdXBwbHkgY2hhaW5zLiBBbiBpbi1kZXB0aCBzdHVkeSBpcyBjb25kdWN0ZWQgb24gMTkwIGFydGljbGVzIGNvdmVyaW5nIGFsbCBwaWxsYXJzIG9mIHN1c3RhaW5hYmlsaXR5IChhcyBwZXIgdGhlIHByb3Bvc2VkIGNvbmNlcHR1YWwgZnJhbWV3b3JrKSBvbiBTU0NNLiBXZSBvYnNlcnZlIHRoYXQgc3R1ZGllcyBmb2N1c2luZyBvbiBhbGwgdGhyZWUgZGltZW5zaW9ucyBvZiBzdXN0YWluYWJpbGl0eSBhcmUgY29tcGFyYXRpdmVseSBzY2FyY2UuIE1vcmUgZm9jdXMgb24gaW5kdXN0cnktc3BlY2lmaWMgc3R1ZGllcyBpcyByZXF1aXJlZCBiZWNhdXNlIHByb2JsZW1zIGFkZHJlc3NpbmcgaW5kdXN0cmllcyB0aGF0IGFyZSBzZXJpb3VzIHBvbGx1dGVycywgZXNwZWNpYWxseSB0aG9zZSBpbiBlbWVyZ2luZyBlY29ub21pZXMsIHJlbWFpbnMgbGFyZ2VseSB1bmFkZHJlc3NlZC4gSXQgaXMgb2JzZXJ2ZWQgdGhhdCB0aGUgc3R1ZGllcyBhZGRyZXNzaW5nIHNvY2lhbCBpc3N1ZXMgYXJlIHNjYXJjZSwgYW5kIG1vcmUgZm9jdXMgaXMgcmVxdWlyZWQgb24gdGhlIG1lYXN1cmVtZW50IG9mIHNvY2lhbCBpbXBhY3RzIGFsb25nIHRoZSBzdXBwbHkgY2hhaW4uIEZpbmFsbHksIHdlIHByb3Bvc2UgZnV0dXJlIGF2ZW51ZXMgdG8gZXh0ZW5kIHJlc2VhcmNoIG9uIHRoZSBTU0NNIGRvbWFpbiB3aGlsZSBrZWVwaW5nIGluIG1pbmQgdGhlIG5lZWQgdG8gYWRkcmVzcyBpbmR1c3RyeSBzcGVjaWZpYyBhbmQgZWNvbm9teSBzcGVjaWZpYyBwcm9ibGVtcyBmcm9tIHRoZSB0cmlwbGUgYm90dG9tIGxpbmUgcGVyc3BlY3RpdmUuIiwicHVibGlzaGVyIjoiRWxzZXZpZXIiLCJ2b2x1bWUiOiIxNjIiLCJleHBhbmRlZEpvdXJuYWxUaXRsZSI6IkpvdXJuYWwgb2YgQ2xlYW5lciBQcm9kdWN0aW9uIn0sImlzVGVtcG9yYXJ5IjpmYWxzZX1dfQ==&quot;,&quot;citationItems&quot;:[{&quot;id&quot;:&quot;916e35d2-0609-3885-bed6-504a77eec678&quot;,&quot;itemData&quot;:{&quot;type&quot;:&quot;article-journal&quot;,&quot;id&quot;:&quot;916e35d2-0609-3885-bed6-504a77eec678&quot;,&quot;title&quot;:&quot;Evolution of sustainability in supply chain management: A literature review&quot;,&quot;author&quot;:[{&quot;family&quot;:&quot;Rajeev&quot;,&quot;given&quot;:&quot;A.&quot;,&quot;parse-names&quot;:false,&quot;dropping-particle&quot;:&quot;&quot;,&quot;non-dropping-particle&quot;:&quot;&quot;},{&quot;family&quot;:&quot;Pati&quot;,&quot;given&quot;:&quot;Rupesh K.&quot;,&quot;parse-names&quot;:false,&quot;dropping-particle&quot;:&quot;&quot;,&quot;non-dropping-particle&quot;:&quot;&quot;},{&quot;family&quot;:&quot;Padhi&quot;,&quot;given&quot;:&quot;Sidhartha S.&quot;,&quot;parse-names&quot;:false,&quot;dropping-particle&quot;:&quot;&quot;,&quot;non-dropping-particle&quot;:&quot;&quot;},{&quot;family&quot;:&quot;Govindan&quot;,&quot;given&quot;:&quot;Kannan&quot;,&quot;parse-names&quot;:false,&quot;dropping-particle&quot;:&quot;&quot;,&quot;non-dropping-particle&quot;:&quot;&quot;}],&quot;container-title&quot;:&quot;Journal of Cleaner Production&quot;,&quot;accessed&quot;:{&quot;date-parts&quot;:[[2022,3,9]]},&quot;DOI&quot;:&quot;10.1016/J.JCLEPRO.2017.05.026&quot;,&quot;ISSN&quot;:&quot;0959-6526&quot;,&quot;issued&quot;:{&quot;date-parts&quot;:[[2017,9,20]]},&quot;page&quot;:&quot;299-314&quot;,&quot;abstract&quot;:&quot;An ever-increasing demand for products and their consumption has put pressure on industrial output and their supply chains, and that demand has resulted in negative impacts on the environment and society. Increasing rates of pollution and environmental calamities caused by industrial production have urged several researchers and industry experts to work on Sustainable Production and Consumption issues within the context of Sustainable Supply Chain Management (SSCM). This paper comprehensively covers the exponential growth of the topic through an evolutionary lens. This article attempts to understand the evolution of sustainability issues by analysing trends across industries, economies, and through the use of various methodologies. A comprehensive thematic analysis was performed on 1068 filtered articles from 2000 to 2015, highlighting the development and importance of the body of knowledge. The study proposes a conceptual framework to classify various factors along the triple bottom line pillars of sustainability issues in the context of supply chains. An in-depth study is conducted on 190 articles covering all pillars of sustainability (as per the proposed conceptual framework) on SSCM. We observe that studies focusing on all three dimensions of sustainability are comparatively scarce. More focus on industry-specific studies is required because problems addressing industries that are serious polluters, especially those in emerging economies, remains largely unaddressed. It is observed that the studies addressing social issues are scarce, and more focus is required on the measurement of social impacts along the supply chain. Finally, we propose future avenues to extend research on the SSCM domain while keeping in mind the need to address industry specific and economy specific problems from the triple bottom line perspective.&quot;,&quot;publisher&quot;:&quot;Elsevier&quot;,&quot;volume&quot;:&quot;162&quot;,&quot;expandedJournalTitle&quot;:&quot;Journal of Cleaner Production&quot;},&quot;isTemporary&quot;:false}]},{&quot;citationID&quot;:&quot;MENDELEY_CITATION_af3da4b9-1037-4ed1-a859-b1173a7302e4&quot;,&quot;citationItems&quot;:[{&quot;id&quot;:&quot;d3cd3232-47cf-3405-bdab-9e6bc2a9f89e&quot;,&quot;itemData&quot;:{&quot;author&quot;:[{&quot;dropping-particle&quot;:&quot;&quot;,&quot;family&quot;:&quot;Martial&quot;,&quot;given&quot;:&quot;Jean&quot;,&quot;non-dropping-particle&quot;:&quot;&quot;,&quot;parse-names&quot;:false,&quot;suffix&quot;:&quot;&quot;},{&quot;dropping-particle&quot;:&quot;&quot;,&quot;family&quot;:&quot;Charancle&quot;,&quot;given&quot;:&quot;Bonis&quot;,&quot;non-dropping-particle&quot;:&quot;&quot;,&quot;parse-names&quot;:false,&quot;suffix&quot;:&quot;&quot;},{&quot;dropping-particle&quot;:&quot;&quot;,&quot;family&quot;:&quot;Lucchi&quot;,&quot;given&quot;:&quot;Elena&quot;,&quot;non-dropping-particle&quot;:&quot;&quot;,&quot;parse-names&quot;:false,&quot;suffix&quot;:&quot;&quot;},{&quot;dropping-particle&quot;:&quot;&quot;,&quot;family&quot;:&quot;Alix&quot;,&quot;given&quot;:&quot;Marine&quot;,&quot;non-dropping-particle&quot;:&quot;&quot;,&quot;parse-names&quot;:false,&quot;suffix&quot;:&quot;&quot;}],&quot;container-title&quot;:&quot;Humanity &amp; Inclusion&quot;,&quot;id&quot;:&quot;d3cd3232-47cf-3405-bdab-9e6bc2a9f89e&quot;,&quot;issued&quot;:{&quot;date-parts&quot;:[[&quot;2018&quot;]]},&quot;title&quot;:&quot;Incorporating the principle of \&quot;Do No Harm\&quot;: How to take action without causing harm Reflections on a review of Humanity &amp; Inclusion's practices Project evaluation 2018 Special edition with: PE 07-Synthesis&quot;,&quot;type&quot;:&quot;report&quot;},&quot;uris&quot;:[&quot;http://www.mendeley.com/documents/?uuid=d3cd3232-47cf-3405-bdab-9e6bc2a9f89e&quot;],&quot;isTemporary&quot;:false,&quot;legacyDesktopId&quot;:&quot;d3cd3232-47cf-3405-bdab-9e6bc2a9f89e&quot;}],&quot;properties&quot;:{&quot;noteIndex&quot;:0},&quot;isEdited&quot;:false,&quot;manualOverride&quot;:{&quot;citeprocText&quot;:&quot;[8]&quot;,&quot;isManuallyOverridden&quot;:false,&quot;manualOverrideText&quot;:&quot;&quot;},&quot;citationTag&quot;:&quot;MENDELEY_CITATION_v3_eyJjaXRhdGlvbklEIjoiTUVOREVMRVlfQ0lUQVRJT05fYWYzZGE0YjktMTAzNy00ZWQxLWE4NTktYjExNzNhNzMwMmU0IiwiY2l0YXRpb25JdGVtcyI6W3siaWQiOiJkM2NkMzIzMi00N2NmLTM0MDUtYmRhYi05ZTZiYzJhOWY4OWUiLCJpdGVtRGF0YSI6eyJhdXRob3IiOlt7ImRyb3BwaW5nLXBhcnRpY2xlIjoiIiwiZmFtaWx5IjoiTWFydGlhbCIsImdpdmVuIjoiSmVhbiIsIm5vbi1kcm9wcGluZy1wYXJ0aWNsZSI6IiIsInBhcnNlLW5hbWVzIjpmYWxzZSwic3VmZml4IjoiIn0seyJkcm9wcGluZy1wYXJ0aWNsZSI6IiIsImZhbWlseSI6IkNoYXJhbmNsZSIsImdpdmVuIjoiQm9uaXMiLCJub24tZHJvcHBpbmctcGFydGljbGUiOiIiLCJwYXJzZS1uYW1lcyI6ZmFsc2UsInN1ZmZpeCI6IiJ9LHsiZHJvcHBpbmctcGFydGljbGUiOiIiLCJmYW1pbHkiOiJMdWNjaGkiLCJnaXZlbiI6IkVsZW5hIiwibm9uLWRyb3BwaW5nLXBhcnRpY2xlIjoiIiwicGFyc2UtbmFtZXMiOmZhbHNlLCJzdWZmaXgiOiIifSx7ImRyb3BwaW5nLXBhcnRpY2xlIjoiIiwiZmFtaWx5IjoiQWxpeCIsImdpdmVuIjoiTWFyaW5lIiwibm9uLWRyb3BwaW5nLXBhcnRpY2xlIjoiIiwicGFyc2UtbmFtZXMiOmZhbHNlLCJzdWZmaXgiOiIifV0sImNvbnRhaW5lci10aXRsZSI6Ikh1bWFuaXR5ICYgSW5jbHVzaW9uIiwiaWQiOiJkM2NkMzIzMi00N2NmLTM0MDUtYmRhYi05ZTZiYzJhOWY4OWUiLCJpc3N1ZWQiOnsiZGF0ZS1wYXJ0cyI6W1siMjAxOCJdXX0sInRpdGxlIjoiSW5jb3Jwb3JhdGluZyB0aGUgcHJpbmNpcGxlIG9mIFwiRG8gTm8gSGFybVwiOiBIb3cgdG8gdGFrZSBhY3Rpb24gd2l0aG91dCBjYXVzaW5nIGhhcm0gUmVmbGVjdGlvbnMgb24gYSByZXZpZXcgb2YgSHVtYW5pdHkgJiBJbmNsdXNpb24ncyBwcmFjdGljZXMgUHJvamVjdCBldmFsdWF0aW9uIDIwMTggU3BlY2lhbCBlZGl0aW9uIHdpdGg6IFBFIDA3LVN5bnRoZXNpcyIsInR5cGUiOiJyZXBvcnQifSwidXJpcyI6WyJodHRwOi8vd3d3Lm1lbmRlbGV5LmNvbS9kb2N1bWVudHMvP3V1aWQ9ZDNjZDMyMzItNDdjZi0zNDA1LWJkYWItOWU2YmMyYTlmODllIl0sImlzVGVtcG9yYXJ5IjpmYWxzZSwibGVnYWN5RGVza3RvcElkIjoiZDNjZDMyMzItNDdjZi0zNDA1LWJkYWItOWU2YmMyYTlmODllIn1dLCJwcm9wZXJ0aWVzIjp7Im5vdGVJbmRleCI6MH0sImlzRWRpdGVkIjpmYWxzZSwibWFudWFsT3ZlcnJpZGUiOnsiY2l0ZXByb2NUZXh0IjoiWzhdIiwiaXNNYW51YWxseU92ZXJyaWRkZW4iOmZhbHNlLCJtYW51YWxPdmVycmlkZVRleHQiOiIifX0=&quot;},{&quot;citationID&quot;:&quot;MENDELEY_CITATION_4ce653f1-8fba-4fc7-9ef5-f6e47a06de83&quot;,&quot;citationItems&quot;:[{&quot;id&quot;:&quot;1f1231fb-877c-308b-9ce9-4cc6e8666883&quot;,&quot;itemData&quot;:{&quot;DOI&quot;:&quot;10.1080/13675567.2015.1103845&quot;,&quot;ISSN&quot;:&quot;1469848X&quot;,&quot;abstract&quot;:&quot;Disaster response operations aim at helping as many victims as possible in the shortest time, with limited consideration of the socio-economic context. During the disaster rehabilitation phase, the perspective needs to broaden and comprehensively take into account the local environment. We propose a framework of sustainable humanitarian supply chain management (SCM) that facilitates such comprehensive performance. We conceptualise the framework by combining literature from the fields of sustainable and humanitarian SCM. We test the framework through an analytic induction process by means of multiple case studies of four relief organisations. Our framework suggests that supply chain design needs to be aligned not only to relief organisations’ enablers, but also to the population's long-term requirements as well as any socio-economic and governmental contingency factors. A good fit between these dimensions leads to sustainable performance. The framework provides an instrument for relief organisations to achieve sustainable performance in the disaster rehabilitation phase.&quot;,&quot;author&quot;:[{&quot;dropping-particle&quot;:&quot;&quot;,&quot;family&quot;:&quot;Kunz&quot;,&quot;given&quot;:&quot;Nathan&quot;,&quot;non-dropping-particle&quot;:&quot;&quot;,&quot;parse-names&quot;:false,&quot;suffix&quot;:&quot;&quot;},{&quot;dropping-particle&quot;:&quot;&quot;,&quot;family&quot;:&quot;Gold&quot;,&quot;given&quot;:&quot;Stefan&quot;,&quot;non-dropping-particle&quot;:&quot;&quot;,&quot;parse-names&quot;:false,&quot;suffix&quot;:&quot;&quot;}],&quot;container-title&quot;:&quot;International Journal of Logistics Research and Applications&quot;,&quot;id&quot;:&quot;1f1231fb-877c-308b-9ce9-4cc6e8666883&quot;,&quot;issue&quot;:&quot;2&quot;,&quot;issued&quot;:{&quot;date-parts&quot;:[[&quot;2017&quot;,&quot;3&quot;,&quot;4&quot;]]},&quot;page&quot;:&quot;85-104&quot;,&quot;publisher&quot;:&quot;Taylor and Francis Ltd.&quot;,&quot;title&quot;:&quot;Sustainable humanitarian supply chain management–exploring new theory&quot;,&quot;type&quot;:&quot;article-journal&quot;,&quot;volume&quot;:&quot;20&quot;},&quot;uris&quot;:[&quot;http://www.mendeley.com/documents/?uuid=1f1231fb-877c-308b-9ce9-4cc6e8666883&quot;],&quot;isTemporary&quot;:false,&quot;legacyDesktopId&quot;:&quot;1f1231fb-877c-308b-9ce9-4cc6e8666883&quot;}],&quot;properties&quot;:{&quot;noteIndex&quot;:0},&quot;isEdited&quot;:false,&quot;manualOverride&quot;:{&quot;citeprocText&quot;:&quot;[4]&quot;,&quot;isManuallyOverridden&quot;:false,&quot;manualOverrideText&quot;:&quot;&quot;},&quot;citationTag&quot;:&quot;MENDELEY_CITATION_v3_eyJjaXRhdGlvbklEIjoiTUVOREVMRVlfQ0lUQVRJT05fNGNlNjUzZjEtOGZiYS00ZmM3LTllZjUtZjZlNDdhMDZkZTgzIiwiY2l0YXRpb25JdGVtcyI6W3siaWQiOiIxZjEyMzFmYi04NzdjLTMwOGItOWNlOS00Y2M2ZTg2NjY4ODMiLCJpdGVtRGF0YSI6eyJET0kiOiIxMC4xMDgwLzEzNjc1NTY3LjIwMTUuMTEwMzg0NSIsIklTU04iOiIxNDY5ODQ4WCIsImFic3RyYWN0IjoiRGlzYXN0ZXIgcmVzcG9uc2Ugb3BlcmF0aW9ucyBhaW0gYXQgaGVscGluZyBhcyBtYW55IHZpY3RpbXMgYXMgcG9zc2libGUgaW4gdGhlIHNob3J0ZXN0IHRpbWUsIHdpdGggbGltaXRlZCBjb25zaWRlcmF0aW9uIG9mIHRoZSBzb2Npby1lY29ub21pYyBjb250ZXh0LiBEdXJpbmcgdGhlIGRpc2FzdGVyIHJlaGFiaWxpdGF0aW9uIHBoYXNlLCB0aGUgcGVyc3BlY3RpdmUgbmVlZHMgdG8gYnJvYWRlbiBhbmQgY29tcHJlaGVuc2l2ZWx5IHRha2UgaW50byBhY2NvdW50IHRoZSBsb2NhbCBlbnZpcm9ubWVudC4gV2UgcHJvcG9zZSBhIGZyYW1ld29yayBvZiBzdXN0YWluYWJsZSBodW1hbml0YXJpYW4gc3VwcGx5IGNoYWluIG1hbmFnZW1lbnQgKFNDTSkgdGhhdCBmYWNpbGl0YXRlcyBzdWNoIGNvbXByZWhlbnNpdmUgcGVyZm9ybWFuY2UuIFdlIGNvbmNlcHR1YWxpc2UgdGhlIGZyYW1ld29yayBieSBjb21iaW5pbmcgbGl0ZXJhdHVyZSBmcm9tIHRoZSBmaWVsZHMgb2Ygc3VzdGFpbmFibGUgYW5kIGh1bWFuaXRhcmlhbiBTQ00uIFdlIHRlc3QgdGhlIGZyYW1ld29yayB0aHJvdWdoIGFuIGFuYWx5dGljIGluZHVjdGlvbiBwcm9jZXNzIGJ5IG1lYW5zIG9mIG11bHRpcGxlIGNhc2Ugc3R1ZGllcyBvZiBmb3VyIHJlbGllZiBvcmdhbmlzYXRpb25zLiBPdXIgZnJhbWV3b3JrIHN1Z2dlc3RzIHRoYXQgc3VwcGx5IGNoYWluIGRlc2lnbiBuZWVkcyB0byBiZSBhbGlnbmVkIG5vdCBvbmx5IHRvIHJlbGllZiBvcmdhbmlzYXRpb25z4oCZIGVuYWJsZXJzLCBidXQgYWxzbyB0byB0aGUgcG9wdWxhdGlvbidzIGxvbmctdGVybSByZXF1aXJlbWVudHMgYXMgd2VsbCBhcyBhbnkgc29jaW8tZWNvbm9taWMgYW5kIGdvdmVybm1lbnRhbCBjb250aW5nZW5jeSBmYWN0b3JzLiBBIGdvb2QgZml0IGJldHdlZW4gdGhlc2UgZGltZW5zaW9ucyBsZWFkcyB0byBzdXN0YWluYWJsZSBwZXJmb3JtYW5jZS4gVGhlIGZyYW1ld29yayBwcm92aWRlcyBhbiBpbnN0cnVtZW50IGZvciByZWxpZWYgb3JnYW5pc2F0aW9ucyB0byBhY2hpZXZlIHN1c3RhaW5hYmxlIHBlcmZvcm1hbmNlIGluIHRoZSBkaXNhc3RlciByZWhhYmlsaXRhdGlvbiBwaGFzZS4iLCJhdXRob3IiOlt7ImRyb3BwaW5nLXBhcnRpY2xlIjoiIiwiZmFtaWx5IjoiS3VueiIsImdpdmVuIjoiTmF0aGFuIiwibm9uLWRyb3BwaW5nLXBhcnRpY2xlIjoiIiwicGFyc2UtbmFtZXMiOmZhbHNlLCJzdWZmaXgiOiIifSx7ImRyb3BwaW5nLXBhcnRpY2xlIjoiIiwiZmFtaWx5IjoiR29sZCIsImdpdmVuIjoiU3RlZmFuIiwibm9uLWRyb3BwaW5nLXBhcnRpY2xlIjoiIiwicGFyc2UtbmFtZXMiOmZhbHNlLCJzdWZmaXgiOiIifV0sImNvbnRhaW5lci10aXRsZSI6IkludGVybmF0aW9uYWwgSm91cm5hbCBvZiBMb2dpc3RpY3MgUmVzZWFyY2ggYW5kIEFwcGxpY2F0aW9ucyIsImlkIjoiMWYxMjMxZmItODc3Yy0zMDhiLTljZTktNGNjNmU4NjY2ODgzIiwiaXNzdWUiOiIyIiwiaXNzdWVkIjp7ImRhdGUtcGFydHMiOltbIjIwMTciLCIzIiwiNCJdXX0sInBhZ2UiOiI4NS0xMDQiLCJwdWJsaXNoZXIiOiJUYXlsb3IgYW5kIEZyYW5jaXMgTHRkLiIsInRpdGxlIjoiU3VzdGFpbmFibGUgaHVtYW5pdGFyaWFuIHN1cHBseSBjaGFpbiBtYW5hZ2VtZW504oCTZXhwbG9yaW5nIG5ldyB0aGVvcnkiLCJ0eXBlIjoiYXJ0aWNsZS1qb3VybmFsIiwidm9sdW1lIjoiMjAifSwidXJpcyI6WyJodHRwOi8vd3d3Lm1lbmRlbGV5LmNvbS9kb2N1bWVudHMvP3V1aWQ9MWYxMjMxZmItODc3Yy0zMDhiLTljZTktNGNjNmU4NjY2ODgzIl0sImlzVGVtcG9yYXJ5IjpmYWxzZSwibGVnYWN5RGVza3RvcElkIjoiMWYxMjMxZmItODc3Yy0zMDhiLTljZTktNGNjNmU4NjY2ODgzIn1dLCJwcm9wZXJ0aWVzIjp7Im5vdGVJbmRleCI6MH0sImlzRWRpdGVkIjpmYWxzZSwibWFudWFsT3ZlcnJpZGUiOnsiY2l0ZXByb2NUZXh0IjoiWzRdIiwiaXNNYW51YWxseU92ZXJyaWRkZW4iOmZhbHNlLCJtYW51YWxPdmVycmlkZVRleHQiOiIifX0=&quot;},{&quot;citationID&quot;:&quot;MENDELEY_CITATION_f4e844b5-5b66-437a-93c8-ecb0f1b286ae&quot;,&quot;citationItems&quot;:[{&quot;id&quot;:&quot;3c1c78bb-55ba-31d0-bf37-5f9e484016d0&quot;,&quot;itemData&quot;:{&quot;DOI&quot;:&quot;10.1108/DPM-10-2013-0192&quot;,&quot;ISSN&quot;:&quot;09653562&quot;,&quot;abstract&quot;:&quot;Purpose– The purpose of this paper is to develop a framework for analysing how humanitarian organisations (HOs) address different expectations regarding sustainability.\nDesign/methodology/approach– Quantitative and qualitative content analysis is used to assess the annual reports (ARs) of HOs for their discussions on sustainability overall, and in relation to contextual expectations, subsystems and supply chains, organisational structure and strategy.\nFindings– HOs address sustainability primarily from the perspective of contextual expectations from society and beneficiaries. Some fits between supply chain design and societal expectations are attended to, but fits between programmes and contextual expectations are not discussed explicitly.\nResearch limitations/implications– ARs express what organisations want to portray of their activities rather than being direct reflections of what occurs in the field, hence the use of ARs for the study delimits its findings. However, HOs rarely publish sustainability reports.\nPractical implications– Even though there is a general pursuit of the elusive aim of aid effectiveness, organisational structures need to be further aligned with societal aims as to support these.\nSocial implications– Beneficiaries are still seen as external to the humanitarian supply chain and humanitarian programmes, though their role may change with the introduction of more cash components in aid, voucher systems, and ultimately, their empowerment through these.\nOriginality/value– The suggested conceptual framework combines elements of contingency theory with a prior four perspectives model on sustainability expectations. The framework helps to highlight fits between the humanitarian context, operations and programmes as well as misalignments between these.&quot;,&quot;author&quot;:[{&quot;dropping-particle&quot;:&quot;&quot;,&quot;family&quot;:&quot;Haavisto&quot;,&quot;given&quot;:&quot;Ira&quot;,&quot;non-dropping-particle&quot;:&quot;&quot;,&quot;parse-names&quot;:false,&quot;suffix&quot;:&quot;&quot;},{&quot;dropping-particle&quot;:&quot;&quot;,&quot;family&quot;:&quot;Kovács&quot;,&quot;given&quot;:&quot;Gyöngyi&quot;,&quot;non-dropping-particle&quot;:&quot;&quot;,&quot;parse-names&quot;:false,&quot;suffix&quot;:&quot;&quot;}],&quot;container-title&quot;:&quot;Disaster Prevention and Management: An International Journal&quot;,&quot;id&quot;:&quot;3c1c78bb-55ba-31d0-bf37-5f9e484016d0&quot;,&quot;issue&quot;:&quot;5&quot;,&quot;issued&quot;:{&quot;date-parts&quot;:[[&quot;2014&quot;,&quot;10&quot;,&quot;28&quot;]]},&quot;page&quot;:&quot;610-631&quot;,&quot;publisher&quot;:&quot;Emerald Group Holdings Ltd.&quot;,&quot;title&quot;:&quot;Perspectives on sustainability in humanitarian supply chains&quot;,&quot;type&quot;:&quot;article-journal&quot;,&quot;volume&quot;:&quot;23&quot;},&quot;uris&quot;:[&quot;http://www.mendeley.com/documents/?uuid=3c1c78bb-55ba-31d0-bf37-5f9e484016d0&quot;],&quot;isTemporary&quot;:false,&quot;legacyDesktopId&quot;:&quot;3c1c78bb-55ba-31d0-bf37-5f9e484016d0&quot;}],&quot;properties&quot;:{&quot;noteIndex&quot;:0},&quot;isEdited&quot;:false,&quot;manualOverride&quot;:{&quot;citeprocText&quot;:&quot;[3]&quot;,&quot;isManuallyOverridden&quot;:false,&quot;manualOverrideText&quot;:&quot;&quot;},&quot;citationTag&quot;:&quot;MENDELEY_CITATION_v3_eyJjaXRhdGlvbklEIjoiTUVOREVMRVlfQ0lUQVRJT05fZjRlODQ0YjUtNWI2Ni00MzdhLTkzYzgtZWNiMGYxYjI4NmFlIiwiY2l0YXRpb25JdGVtcyI6W3siaWQiOiIzYzFjNzhiYi01NWJhLTMxZDAtYmYzNy01ZjllNDg0MDE2ZDAiLCJpdGVtRGF0YSI6eyJET0kiOiIxMC4xMTA4L0RQTS0xMC0yMDEzLTAxOTIiLCJJU1NOIjoiMDk2NTM1NjIiLCJhYnN0cmFjdCI6IlB1cnBvc2XigJMgVGhlIHB1cnBvc2Ugb2YgdGhpcyBwYXBlciBpcyB0byBkZXZlbG9wIGEgZnJhbWV3b3JrIGZvciBhbmFseXNpbmcgaG93IGh1bWFuaXRhcmlhbiBvcmdhbmlzYXRpb25zIChIT3MpIGFkZHJlc3MgZGlmZmVyZW50IGV4cGVjdGF0aW9ucyByZWdhcmRpbmcgc3VzdGFpbmFiaWxpdHkuXG5EZXNpZ24vbWV0aG9kb2xvZ3kvYXBwcm9hY2jigJMgUXVhbnRpdGF0aXZlIGFuZCBxdWFsaXRhdGl2ZSBjb250ZW50IGFuYWx5c2lzIGlzIHVzZWQgdG8gYXNzZXNzIHRoZSBhbm51YWwgcmVwb3J0cyAoQVJzKSBvZiBIT3MgZm9yIHRoZWlyIGRpc2N1c3Npb25zIG9uIHN1c3RhaW5hYmlsaXR5IG92ZXJhbGwsIGFuZCBpbiByZWxhdGlvbiB0byBjb250ZXh0dWFsIGV4cGVjdGF0aW9ucywgc3Vic3lzdGVtcyBhbmQgc3VwcGx5IGNoYWlucywgb3JnYW5pc2F0aW9uYWwgc3RydWN0dXJlIGFuZCBzdHJhdGVneS5cbkZpbmRpbmdz4oCTIEhPcyBhZGRyZXNzIHN1c3RhaW5hYmlsaXR5IHByaW1hcmlseSBmcm9tIHRoZSBwZXJzcGVjdGl2ZSBvZiBjb250ZXh0dWFsIGV4cGVjdGF0aW9ucyBmcm9tIHNvY2lldHkgYW5kIGJlbmVmaWNpYXJpZXMuIFNvbWUgZml0cyBiZXR3ZWVuIHN1cHBseSBjaGFpbiBkZXNpZ24gYW5kIHNvY2lldGFsIGV4cGVjdGF0aW9ucyBhcmUgYXR0ZW5kZWQgdG8sIGJ1dCBmaXRzIGJldHdlZW4gcHJvZ3JhbW1lcyBhbmQgY29udGV4dHVhbCBleHBlY3RhdGlvbnMgYXJlIG5vdCBkaXNjdXNzZWQgZXhwbGljaXRseS5cblJlc2VhcmNoIGxpbWl0YXRpb25zL2ltcGxpY2F0aW9uc+KAkyBBUnMgZXhwcmVzcyB3aGF0IG9yZ2FuaXNhdGlvbnMgd2FudCB0byBwb3J0cmF5IG9mIHRoZWlyIGFjdGl2aXRpZXMgcmF0aGVyIHRoYW4gYmVpbmcgZGlyZWN0IHJlZmxlY3Rpb25zIG9mIHdoYXQgb2NjdXJzIGluIHRoZSBmaWVsZCwgaGVuY2UgdGhlIHVzZSBvZiBBUnMgZm9yIHRoZSBzdHVkeSBkZWxpbWl0cyBpdHMgZmluZGluZ3MuIEhvd2V2ZXIsIEhPcyByYXJlbHkgcHVibGlzaCBzdXN0YWluYWJpbGl0eSByZXBvcnRzLlxuUHJhY3RpY2FsIGltcGxpY2F0aW9uc+KAkyBFdmVuIHRob3VnaCB0aGVyZSBpcyBhIGdlbmVyYWwgcHVyc3VpdCBvZiB0aGUgZWx1c2l2ZSBhaW0gb2YgYWlkIGVmZmVjdGl2ZW5lc3MsIG9yZ2FuaXNhdGlvbmFsIHN0cnVjdHVyZXMgbmVlZCB0byBiZSBmdXJ0aGVyIGFsaWduZWQgd2l0aCBzb2NpZXRhbCBhaW1zIGFzIHRvIHN1cHBvcnQgdGhlc2UuXG5Tb2NpYWwgaW1wbGljYXRpb25z4oCTIEJlbmVmaWNpYXJpZXMgYXJlIHN0aWxsIHNlZW4gYXMgZXh0ZXJuYWwgdG8gdGhlIGh1bWFuaXRhcmlhbiBzdXBwbHkgY2hhaW4gYW5kIGh1bWFuaXRhcmlhbiBwcm9ncmFtbWVzLCB0aG91Z2ggdGhlaXIgcm9sZSBtYXkgY2hhbmdlIHdpdGggdGhlIGludHJvZHVjdGlvbiBvZiBtb3JlIGNhc2ggY29tcG9uZW50cyBpbiBhaWQsIHZvdWNoZXIgc3lzdGVtcywgYW5kIHVsdGltYXRlbHksIHRoZWlyIGVtcG93ZXJtZW50IHRocm91Z2ggdGhlc2UuXG5PcmlnaW5hbGl0eS92YWx1ZeKAkyBUaGUgc3VnZ2VzdGVkIGNvbmNlcHR1YWwgZnJhbWV3b3JrIGNvbWJpbmVzIGVsZW1lbnRzIG9mIGNvbnRpbmdlbmN5IHRoZW9yeSB3aXRoIGEgcHJpb3IgZm91ciBwZXJzcGVjdGl2ZXMgbW9kZWwgb24gc3VzdGFpbmFiaWxpdHkgZXhwZWN0YXRpb25zLiBUaGUgZnJhbWV3b3JrIGhlbHBzIHRvIGhpZ2hsaWdodCBmaXRzIGJldHdlZW4gdGhlIGh1bWFuaXRhcmlhbiBjb250ZXh0LCBvcGVyYXRpb25zIGFuZCBwcm9ncmFtbWVzIGFzIHdlbGwgYXMgbWlzYWxpZ25tZW50cyBiZXR3ZWVuIHRoZXNlLiIsImF1dGhvciI6W3siZHJvcHBpbmctcGFydGljbGUiOiIiLCJmYW1pbHkiOiJIYWF2aXN0byIsImdpdmVuIjoiSXJhIiwibm9uLWRyb3BwaW5nLXBhcnRpY2xlIjoiIiwicGFyc2UtbmFtZXMiOmZhbHNlLCJzdWZmaXgiOiIifSx7ImRyb3BwaW5nLXBhcnRpY2xlIjoiIiwiZmFtaWx5IjoiS292w6FjcyIsImdpdmVuIjoiR3nDtm5neWkiLCJub24tZHJvcHBpbmctcGFydGljbGUiOiIiLCJwYXJzZS1uYW1lcyI6ZmFsc2UsInN1ZmZpeCI6IiJ9XSwiY29udGFpbmVyLXRpdGxlIjoiRGlzYXN0ZXIgUHJldmVudGlvbiBhbmQgTWFuYWdlbWVudDogQW4gSW50ZXJuYXRpb25hbCBKb3VybmFsIiwiaWQiOiIzYzFjNzhiYi01NWJhLTMxZDAtYmYzNy01ZjllNDg0MDE2ZDAiLCJpc3N1ZSI6IjUiLCJpc3N1ZWQiOnsiZGF0ZS1wYXJ0cyI6W1siMjAxNCIsIjEwIiwiMjgiXV19LCJwYWdlIjoiNjEwLTYzMSIsInB1Ymxpc2hlciI6IkVtZXJhbGQgR3JvdXAgSG9sZGluZ3MgTHRkLiIsInRpdGxlIjoiUGVyc3BlY3RpdmVzIG9uIHN1c3RhaW5hYmlsaXR5IGluIGh1bWFuaXRhcmlhbiBzdXBwbHkgY2hhaW5zIiwidHlwZSI6ImFydGljbGUtam91cm5hbCIsInZvbHVtZSI6IjIzIn0sInVyaXMiOlsiaHR0cDovL3d3dy5tZW5kZWxleS5jb20vZG9jdW1lbnRzLz91dWlkPTNjMWM3OGJiLTU1YmEtMzFkMC1iZjM3LTVmOWU0ODQwMTZkMCJdLCJpc1RlbXBvcmFyeSI6ZmFsc2UsImxlZ2FjeURlc2t0b3BJZCI6IjNjMWM3OGJiLTU1YmEtMzFkMC1iZjM3LTVmOWU0ODQwMTZkMCJ9XSwicHJvcGVydGllcyI6eyJub3RlSW5kZXgiOjB9LCJpc0VkaXRlZCI6ZmFsc2UsIm1hbnVhbE92ZXJyaWRlIjp7ImNpdGVwcm9jVGV4dCI6IlszXSIsImlzTWFudWFsbHlPdmVycmlkZGVuIjpmYWxzZSwibWFudWFsT3ZlcnJpZGVUZXh0IjoiIn19&quot;},{&quot;citationID&quot;:&quot;MENDELEY_CITATION_b3ae09ab-e463-4996-ad4e-27c412d20285&quot;,&quot;citationItems&quot;:[{&quot;id&quot;:&quot;4154800d-632c-36c1-9efb-1fe0e5befdd2&quot;,&quot;itemData&quot;:{&quot;DOI&quot;:&quot;10.1080/13675567.2015.1015511&quot;,&quot;ISSN&quot;:&quot;1469848X&quot;,&quot;abstract&quot;:&quot;The sustainable humanitarian supply chain (SHSC) has been the subject of research and debate over recent years. The aim of the paper is to provide an SHSC definition, propose an SHSC structure and validate it empirically. A unique contribution of the present study is an attempt to delineate humanitarian supply chain (HSC) management from commercial supply chain management and further discuss the HSC from the point of view of sustainability. We identify three important characteristics of a HSC network: agility, adaptability and alignment, and further explore possible linkages using extant literature and interpretive structural modelling (ISM). We further test the constructs using confirmatory factor analysis. In this way we attempt to answer long-pending calls from past researchers to contribute to the existing theories of HSC and identify further research directions based on the limitations of the present study.&quot;,&quot;author&quot;:[{&quot;dropping-particle&quot;:&quot;&quot;,&quot;family&quot;:&quot;Dubey&quot;,&quot;given&quot;:&quot;Rameshwar&quot;,&quot;non-dropping-particle&quot;:&quot;&quot;,&quot;parse-names&quot;:false,&quot;suffix&quot;:&quot;&quot;},{&quot;dropping-particle&quot;:&quot;&quot;,&quot;family&quot;:&quot;Gunasekaran&quot;,&quot;given&quot;:&quot;Angappa&quot;,&quot;non-dropping-particle&quot;:&quot;&quot;,&quot;parse-names&quot;:false,&quot;suffix&quot;:&quot;&quot;}],&quot;container-title&quot;:&quot;International Journal of Logistics Research and Applications&quot;,&quot;id&quot;:&quot;4154800d-632c-36c1-9efb-1fe0e5befdd2&quot;,&quot;issue&quot;:&quot;1&quot;,&quot;issued&quot;:{&quot;date-parts&quot;:[[&quot;2016&quot;,&quot;1&quot;,&quot;2&quot;]]},&quot;page&quot;:&quot;62-82&quot;,&quot;publisher&quot;:&quot;Taylor and Francis Ltd.&quot;,&quot;title&quot;:&quot;The sustainable humanitarian supply chain design: agility, adaptability and alignment&quot;,&quot;type&quot;:&quot;article-journal&quot;,&quot;volume&quot;:&quot;19&quot;},&quot;uris&quot;:[&quot;http://www.mendeley.com/documents/?uuid=4154800d-632c-36c1-9efb-1fe0e5befdd2&quot;],&quot;isTemporary&quot;:false,&quot;legacyDesktopId&quot;:&quot;4154800d-632c-36c1-9efb-1fe0e5befdd2&quot;}],&quot;properties&quot;:{&quot;noteIndex&quot;:0},&quot;isEdited&quot;:false,&quot;manualOverride&quot;:{&quot;citeprocText&quot;:&quot;[9]&quot;,&quot;isManuallyOverridden&quot;:false,&quot;manualOverrideText&quot;:&quot;&quot;},&quot;citationTag&quot;:&quot;MENDELEY_CITATION_v3_eyJjaXRhdGlvbklEIjoiTUVOREVMRVlfQ0lUQVRJT05fYjNhZTA5YWItZTQ2My00OTk2LWFkNGUtMjdjNDEyZDIwMjg1IiwiY2l0YXRpb25JdGVtcyI6W3siaWQiOiI0MTU0ODAwZC02MzJjLTM2YzEtOWVmYi0xZmUwZTViZWZkZDIiLCJpdGVtRGF0YSI6eyJET0kiOiIxMC4xMDgwLzEzNjc1NTY3LjIwMTUuMTAxNTUxMSIsIklTU04iOiIxNDY5ODQ4WCIsImFic3RyYWN0IjoiVGhlIHN1c3RhaW5hYmxlIGh1bWFuaXRhcmlhbiBzdXBwbHkgY2hhaW4gKFNIU0MpIGhhcyBiZWVuIHRoZSBzdWJqZWN0IG9mIHJlc2VhcmNoIGFuZCBkZWJhdGUgb3ZlciByZWNlbnQgeWVhcnMuIFRoZSBhaW0gb2YgdGhlIHBhcGVyIGlzIHRvIHByb3ZpZGUgYW4gU0hTQyBkZWZpbml0aW9uLCBwcm9wb3NlIGFuIFNIU0Mgc3RydWN0dXJlIGFuZCB2YWxpZGF0ZSBpdCBlbXBpcmljYWxseS4gQSB1bmlxdWUgY29udHJpYnV0aW9uIG9mIHRoZSBwcmVzZW50IHN0dWR5IGlzIGFuIGF0dGVtcHQgdG8gZGVsaW5lYXRlIGh1bWFuaXRhcmlhbiBzdXBwbHkgY2hhaW4gKEhTQykgbWFuYWdlbWVudCBmcm9tIGNvbW1lcmNpYWwgc3VwcGx5IGNoYWluIG1hbmFnZW1lbnQgYW5kIGZ1cnRoZXIgZGlzY3VzcyB0aGUgSFNDIGZyb20gdGhlIHBvaW50IG9mIHZpZXcgb2Ygc3VzdGFpbmFiaWxpdHkuIFdlIGlkZW50aWZ5IHRocmVlIGltcG9ydGFudCBjaGFyYWN0ZXJpc3RpY3Mgb2YgYSBIU0MgbmV0d29yazogYWdpbGl0eSwgYWRhcHRhYmlsaXR5IGFuZCBhbGlnbm1lbnQsIGFuZCBmdXJ0aGVyIGV4cGxvcmUgcG9zc2libGUgbGlua2FnZXMgdXNpbmcgZXh0YW50IGxpdGVyYXR1cmUgYW5kIGludGVycHJldGl2ZSBzdHJ1Y3R1cmFsIG1vZGVsbGluZyAoSVNNKS4gV2UgZnVydGhlciB0ZXN0IHRoZSBjb25zdHJ1Y3RzIHVzaW5nIGNvbmZpcm1hdG9yeSBmYWN0b3IgYW5hbHlzaXMuIEluIHRoaXMgd2F5IHdlIGF0dGVtcHQgdG8gYW5zd2VyIGxvbmctcGVuZGluZyBjYWxscyBmcm9tIHBhc3QgcmVzZWFyY2hlcnMgdG8gY29udHJpYnV0ZSB0byB0aGUgZXhpc3RpbmcgdGhlb3JpZXMgb2YgSFNDIGFuZCBpZGVudGlmeSBmdXJ0aGVyIHJlc2VhcmNoIGRpcmVjdGlvbnMgYmFzZWQgb24gdGhlIGxpbWl0YXRpb25zIG9mIHRoZSBwcmVzZW50IHN0dWR5LiIsImF1dGhvciI6W3siZHJvcHBpbmctcGFydGljbGUiOiIiLCJmYW1pbHkiOiJEdWJleSIsImdpdmVuIjoiUmFtZXNod2FyIiwibm9uLWRyb3BwaW5nLXBhcnRpY2xlIjoiIiwicGFyc2UtbmFtZXMiOmZhbHNlLCJzdWZmaXgiOiIifSx7ImRyb3BwaW5nLXBhcnRpY2xlIjoiIiwiZmFtaWx5IjoiR3VuYXNla2FyYW4iLCJnaXZlbiI6IkFuZ2FwcGEiLCJub24tZHJvcHBpbmctcGFydGljbGUiOiIiLCJwYXJzZS1uYW1lcyI6ZmFsc2UsInN1ZmZpeCI6IiJ9XSwiY29udGFpbmVyLXRpdGxlIjoiSW50ZXJuYXRpb25hbCBKb3VybmFsIG9mIExvZ2lzdGljcyBSZXNlYXJjaCBhbmQgQXBwbGljYXRpb25zIiwiaWQiOiI0MTU0ODAwZC02MzJjLTM2YzEtOWVmYi0xZmUwZTViZWZkZDIiLCJpc3N1ZSI6IjEiLCJpc3N1ZWQiOnsiZGF0ZS1wYXJ0cyI6W1siMjAxNiIsIjEiLCIyIl1dfSwicGFnZSI6IjYyLTgyIiwicHVibGlzaGVyIjoiVGF5bG9yIGFuZCBGcmFuY2lzIEx0ZC4iLCJ0aXRsZSI6IlRoZSBzdXN0YWluYWJsZSBodW1hbml0YXJpYW4gc3VwcGx5IGNoYWluIGRlc2lnbjogYWdpbGl0eSwgYWRhcHRhYmlsaXR5IGFuZCBhbGlnbm1lbnQiLCJ0eXBlIjoiYXJ0aWNsZS1qb3VybmFsIiwidm9sdW1lIjoiMTkifSwidXJpcyI6WyJodHRwOi8vd3d3Lm1lbmRlbGV5LmNvbS9kb2N1bWVudHMvP3V1aWQ9NDE1NDgwMGQtNjMyYy0zNmMxLTllZmItMWZlMGU1YmVmZGQyIl0sImlzVGVtcG9yYXJ5IjpmYWxzZSwibGVnYWN5RGVza3RvcElkIjoiNDE1NDgwMGQtNjMyYy0zNmMxLTllZmItMWZlMGU1YmVmZGQyIn1dLCJwcm9wZXJ0aWVzIjp7Im5vdGVJbmRleCI6MH0sImlzRWRpdGVkIjpmYWxzZSwibWFudWFsT3ZlcnJpZGUiOnsiY2l0ZXByb2NUZXh0IjoiWzldIiwiaXNNYW51YWxseU92ZXJyaWRkZW4iOmZhbHNlLCJtYW51YWxPdmVycmlkZVRleHQiOiIifX0=&quot;},{&quot;citationID&quot;:&quot;MENDELEY_CITATION_2a1e439e-e87f-408d-9a12-dd74ad854ed9&quot;,&quot;properties&quot;:{&quot;noteIndex&quot;:0},&quot;isEdited&quot;:false,&quot;manualOverride&quot;:{&quot;isManuallyOverridden&quot;:false,&quot;citeprocText&quot;:&quot;[10]&quot;,&quot;manualOverrideText&quot;:&quot;&quot;},&quot;citationItems&quot;:[{&quot;id&quot;:&quot;6a5d92f3-c938-3f56-ab21-15867a8265dd&quot;,&quot;itemData&quot;:{&quot;type&quot;:&quot;article-journal&quot;,&quot;id&quot;:&quot;6a5d92f3-c938-3f56-ab21-15867a8265dd&quot;,&quot;title&quot;:&quot;Barriers to sustainability in humanitarian medical supply chains&quot;,&quot;author&quot;:[{&quot;family&quot;:&quot;Patil&quot;,&quot;given&quot;:&quot;Anchal&quot;,&quot;parse-names&quot;:false,&quot;dropping-particle&quot;:&quot;&quot;,&quot;non-dropping-particle&quot;:&quot;&quot;},{&quot;family&quot;:&quot;Shardeo&quot;,&quot;given&quot;:&quot;Vipulesh&quot;,&quot;parse-names&quot;:false,&quot;dropping-particle&quot;:&quot;&quot;,&quot;non-dropping-particle&quot;:&quot;&quot;},{&quot;family&quot;:&quot;Dwivedi&quot;,&quot;given&quot;:&quot;Ashish&quot;,&quot;parse-names&quot;:false,&quot;dropping-particle&quot;:&quot;&quot;,&quot;non-dropping-particle&quot;:&quot;&quot;},{&quot;family&quot;:&quot;Madaan&quot;,&quot;given&quot;:&quot;Jitendra&quot;,&quot;parse-names&quot;:false,&quot;dropping-particle&quot;:&quot;&quot;,&quot;non-dropping-particle&quot;:&quot;&quot;},{&quot;family&quot;:&quot;Varma&quot;,&quot;given&quot;:&quot;Nikhil&quot;,&quot;parse-names&quot;:false,&quot;dropping-particle&quot;:&quot;&quot;,&quot;non-dropping-particle&quot;:&quot;&quot;}],&quot;container-title&quot;:&quot;Sustainable Production and Consumption&quot;,&quot;accessed&quot;:{&quot;date-parts&quot;:[[2022,1,27]]},&quot;DOI&quot;:&quot;10.1016/J.SPC.2021.04.022&quot;,&quot;ISSN&quot;:&quot;2352-5509&quot;,&quot;issued&quot;:{&quot;date-parts&quot;:[[2021,7,1]]},&quot;page&quot;:&quot;1794-1807&quot;,&quot;abstract&quot;:&quot;Medical and pharmaceutical products (MPP) are critical elements in humanitarian relief efforts. Relief operations are often burdened with inappropriate and unusable MPP, which leads to the wastage of resources and causes harm to the environment. This study investigates MPP management and facilitates the adoption of sustainability practices in the humanitarian medical supply chain. The study identifies 20 potential barriers for sustainability and categorises them into six different issues (material, operational, logistics, human, funding, and exogenous). Fuzzy best-worst method and analytic network process methodologies were adopted to prioritise barriers according to their degree of influence. Findings from the study suggest that stakeholders should focus attention on the material, operations, and logistical issues. Poor compliance with the World Health Organisation guidelines is reported as the most significant barrier to sustainability. Long-term collaboration and promotion of cash-based donation are suggested as suitable alternatives to product donation. The key recommendations of the study are to sensitise donors and media regarding donation practices and disaster relief victim requirements, build local capacity, design coordination mechanisms, and develop a performance measurement system incorporating the triple bottom line of sustainability. The study outcome reveals connections between barriers to sustainability and sheds light on the socioenvironmental aspect of donations. The study lays a foundation for future research, exploring how to better enable sustainability in the relief supply chain.&quot;,&quot;publisher&quot;:&quot;Elsevier&quot;,&quot;volume&quot;:&quot;27&quot;,&quot;expandedJournalTitle&quot;:&quot;Sustainable Production and Consumption&quot;},&quot;isTemporary&quot;:false}],&quot;citationTag&quot;:&quot;MENDELEY_CITATION_v3_eyJjaXRhdGlvbklEIjoiTUVOREVMRVlfQ0lUQVRJT05fMmExZTQzOWUtZTg3Zi00MDhkLTlhMTItZGQ3NGFkODU0ZWQ5IiwicHJvcGVydGllcyI6eyJub3RlSW5kZXgiOjB9LCJpc0VkaXRlZCI6ZmFsc2UsIm1hbnVhbE92ZXJyaWRlIjp7ImlzTWFudWFsbHlPdmVycmlkZGVuIjpmYWxzZSwiY2l0ZXByb2NUZXh0IjoiWzEwXSIsIm1hbnVhbE92ZXJyaWRlVGV4dCI6IiJ9LCJjaXRhdGlvbkl0ZW1zIjpbeyJpZCI6IjZhNWQ5MmYzLWM5MzgtM2Y1Ni1hYjIxLTE1ODY3YTgyNjVkZCIsIml0ZW1EYXRhIjp7InR5cGUiOiJhcnRpY2xlLWpvdXJuYWwiLCJpZCI6IjZhNWQ5MmYzLWM5MzgtM2Y1Ni1hYjIxLTE1ODY3YTgyNjVkZCIsInRpdGxlIjoiQmFycmllcnMgdG8gc3VzdGFpbmFiaWxpdHkgaW4gaHVtYW5pdGFyaWFuIG1lZGljYWwgc3VwcGx5IGNoYWlucyIsImF1dGhvciI6W3siZmFtaWx5IjoiUGF0aWwiLCJnaXZlbiI6IkFuY2hhbCIsInBhcnNlLW5hbWVzIjpmYWxzZSwiZHJvcHBpbmctcGFydGljbGUiOiIiLCJub24tZHJvcHBpbmctcGFydGljbGUiOiIifSx7ImZhbWlseSI6IlNoYXJkZW8iLCJnaXZlbiI6IlZpcHVsZXNoIiwicGFyc2UtbmFtZXMiOmZhbHNlLCJkcm9wcGluZy1wYXJ0aWNsZSI6IiIsIm5vbi1kcm9wcGluZy1wYXJ0aWNsZSI6IiJ9LHsiZmFtaWx5IjoiRHdpdmVkaSIsImdpdmVuIjoiQXNoaXNoIiwicGFyc2UtbmFtZXMiOmZhbHNlLCJkcm9wcGluZy1wYXJ0aWNsZSI6IiIsIm5vbi1kcm9wcGluZy1wYXJ0aWNsZSI6IiJ9LHsiZmFtaWx5IjoiTWFkYWFuIiwiZ2l2ZW4iOiJKaXRlbmRyYSIsInBhcnNlLW5hbWVzIjpmYWxzZSwiZHJvcHBpbmctcGFydGljbGUiOiIiLCJub24tZHJvcHBpbmctcGFydGljbGUiOiIifSx7ImZhbWlseSI6IlZhcm1hIiwiZ2l2ZW4iOiJOaWtoaWwiLCJwYXJzZS1uYW1lcyI6ZmFsc2UsImRyb3BwaW5nLXBhcnRpY2xlIjoiIiwibm9uLWRyb3BwaW5nLXBhcnRpY2xlIjoiIn1dLCJjb250YWluZXItdGl0bGUiOiJTdXN0YWluYWJsZSBQcm9kdWN0aW9uIGFuZCBDb25zdW1wdGlvbiIsImFjY2Vzc2VkIjp7ImRhdGUtcGFydHMiOltbMjAyMiwxLDI3XV19LCJET0kiOiIxMC4xMDE2L0ouU1BDLjIwMjEuMDQuMDIyIiwiSVNTTiI6IjIzNTItNTUwOSIsImlzc3VlZCI6eyJkYXRlLXBhcnRzIjpbWzIwMjEsNywxXV19LCJwYWdlIjoiMTc5NC0xODA3IiwiYWJzdHJhY3QiOiJNZWRpY2FsIGFuZCBwaGFybWFjZXV0aWNhbCBwcm9kdWN0cyAoTVBQKSBhcmUgY3JpdGljYWwgZWxlbWVudHMgaW4gaHVtYW5pdGFyaWFuIHJlbGllZiBlZmZvcnRzLiBSZWxpZWYgb3BlcmF0aW9ucyBhcmUgb2Z0ZW4gYnVyZGVuZWQgd2l0aCBpbmFwcHJvcHJpYXRlIGFuZCB1bnVzYWJsZSBNUFAsIHdoaWNoIGxlYWRzIHRvIHRoZSB3YXN0YWdlIG9mIHJlc291cmNlcyBhbmQgY2F1c2VzIGhhcm0gdG8gdGhlIGVudmlyb25tZW50LiBUaGlzIHN0dWR5IGludmVzdGlnYXRlcyBNUFAgbWFuYWdlbWVudCBhbmQgZmFjaWxpdGF0ZXMgdGhlIGFkb3B0aW9uIG9mIHN1c3RhaW5hYmlsaXR5IHByYWN0aWNlcyBpbiB0aGUgaHVtYW5pdGFyaWFuIG1lZGljYWwgc3VwcGx5IGNoYWluLiBUaGUgc3R1ZHkgaWRlbnRpZmllcyAyMCBwb3RlbnRpYWwgYmFycmllcnMgZm9yIHN1c3RhaW5hYmlsaXR5IGFuZCBjYXRlZ29yaXNlcyB0aGVtIGludG8gc2l4IGRpZmZlcmVudCBpc3N1ZXMgKG1hdGVyaWFsLCBvcGVyYXRpb25hbCwgbG9naXN0aWNzLCBodW1hbiwgZnVuZGluZywgYW5kIGV4b2dlbm91cykuIEZ1enp5IGJlc3Qtd29yc3QgbWV0aG9kIGFuZCBhbmFseXRpYyBuZXR3b3JrIHByb2Nlc3MgbWV0aG9kb2xvZ2llcyB3ZXJlIGFkb3B0ZWQgdG8gcHJpb3JpdGlzZSBiYXJyaWVycyBhY2NvcmRpbmcgdG8gdGhlaXIgZGVncmVlIG9mIGluZmx1ZW5jZS4gRmluZGluZ3MgZnJvbSB0aGUgc3R1ZHkgc3VnZ2VzdCB0aGF0IHN0YWtlaG9sZGVycyBzaG91bGQgZm9jdXMgYXR0ZW50aW9uIG9uIHRoZSBtYXRlcmlhbCwgb3BlcmF0aW9ucywgYW5kIGxvZ2lzdGljYWwgaXNzdWVzLiBQb29yIGNvbXBsaWFuY2Ugd2l0aCB0aGUgV29ybGQgSGVhbHRoIE9yZ2FuaXNhdGlvbiBndWlkZWxpbmVzIGlzIHJlcG9ydGVkIGFzIHRoZSBtb3N0IHNpZ25pZmljYW50IGJhcnJpZXIgdG8gc3VzdGFpbmFiaWxpdHkuIExvbmctdGVybSBjb2xsYWJvcmF0aW9uIGFuZCBwcm9tb3Rpb24gb2YgY2FzaC1iYXNlZCBkb25hdGlvbiBhcmUgc3VnZ2VzdGVkIGFzIHN1aXRhYmxlIGFsdGVybmF0aXZlcyB0byBwcm9kdWN0IGRvbmF0aW9uLiBUaGUga2V5IHJlY29tbWVuZGF0aW9ucyBvZiB0aGUgc3R1ZHkgYXJlIHRvIHNlbnNpdGlzZSBkb25vcnMgYW5kIG1lZGlhIHJlZ2FyZGluZyBkb25hdGlvbiBwcmFjdGljZXMgYW5kIGRpc2FzdGVyIHJlbGllZiB2aWN0aW0gcmVxdWlyZW1lbnRzLCBidWlsZCBsb2NhbCBjYXBhY2l0eSwgZGVzaWduIGNvb3JkaW5hdGlvbiBtZWNoYW5pc21zLCBhbmQgZGV2ZWxvcCBhIHBlcmZvcm1hbmNlIG1lYXN1cmVtZW50IHN5c3RlbSBpbmNvcnBvcmF0aW5nIHRoZSB0cmlwbGUgYm90dG9tIGxpbmUgb2Ygc3VzdGFpbmFiaWxpdHkuIFRoZSBzdHVkeSBvdXRjb21lIHJldmVhbHMgY29ubmVjdGlvbnMgYmV0d2VlbiBiYXJyaWVycyB0byBzdXN0YWluYWJpbGl0eSBhbmQgc2hlZHMgbGlnaHQgb24gdGhlIHNvY2lvZW52aXJvbm1lbnRhbCBhc3BlY3Qgb2YgZG9uYXRpb25zLiBUaGUgc3R1ZHkgbGF5cyBhIGZvdW5kYXRpb24gZm9yIGZ1dHVyZSByZXNlYXJjaCwgZXhwbG9yaW5nIGhvdyB0byBiZXR0ZXIgZW5hYmxlIHN1c3RhaW5hYmlsaXR5IGluIHRoZSByZWxpZWYgc3VwcGx5IGNoYWluLiIsInB1Ymxpc2hlciI6IkVsc2V2aWVyIiwidm9sdW1lIjoiMjciLCJleHBhbmRlZEpvdXJuYWxUaXRsZSI6IlN1c3RhaW5hYmxlIFByb2R1Y3Rpb24gYW5kIENvbnN1bXB0aW9uIn0sImlzVGVtcG9yYXJ5IjpmYWxzZX1dfQ==&quot;},{&quot;citationID&quot;:&quot;MENDELEY_CITATION_d149fd43-cf9b-4c9a-a67e-0bea74017b6c&quot;,&quot;properties&quot;:{&quot;noteIndex&quot;:0},&quot;isEdited&quot;:false,&quot;manualOverride&quot;:{&quot;isManuallyOverridden&quot;:false,&quot;citeprocText&quot;:&quot;[11]&quot;,&quot;manualOverrideText&quot;:&quot;&quot;},&quot;citationItems&quot;:[{&quot;id&quot;:&quot;2ba76b3e-49de-373e-b912-5395172eea53&quot;,&quot;itemData&quot;:{&quot;type&quot;:&quot;article-journal&quot;,&quot;id&quot;:&quot;2ba76b3e-49de-373e-b912-5395172eea53&quot;,&quot;title&quot;:&quot;A systematic review of humanitarian supply chains performance measurement literature from 2007 to 2021&quot;,&quot;author&quot;:[{&quot;family&quot;:&quot;Anjomshoae&quot;,&quot;given&quot;:&quot;Ali&quot;,&quot;parse-names&quot;:false,&quot;dropping-particle&quot;:&quot;&quot;,&quot;non-dropping-particle&quot;:&quot;&quot;},{&quot;family&quot;:&quot;Banomyong&quot;,&quot;given&quot;:&quot;Ruth&quot;,&quot;parse-names&quot;:false,&quot;dropping-particle&quot;:&quot;&quot;,&quot;non-dropping-particle&quot;:&quot;&quot;},{&quot;family&quot;:&quot;Mohammed&quot;,&quot;given&quot;:&quot;Fareeduddin&quot;,&quot;parse-names&quot;:false,&quot;dropping-particle&quot;:&quot;&quot;,&quot;non-dropping-particle&quot;:&quot;&quot;},{&quot;family&quot;:&quot;Kunz&quot;,&quot;given&quot;:&quot;Nathan&quot;,&quot;parse-names&quot;:false,&quot;dropping-particle&quot;:&quot;&quot;,&quot;non-dropping-particle&quot;:&quot;&quot;}],&quot;container-title&quot;:&quot;International Journal of Disaster Risk Reduction&quot;,&quot;accessed&quot;:{&quot;date-parts&quot;:[[2022,2,22]]},&quot;DOI&quot;:&quot;10.1016/J.IJDRR.2022.102852&quot;,&quot;ISSN&quot;:&quot;2212-4209&quot;,&quot;URL&quot;:&quot;https://linkinghub.elsevier.com/retrieve/pii/S2212420922000711&quot;,&quot;issued&quot;:{&quot;date-parts&quot;:[[2022,4,1]]},&quot;page&quot;:&quot;102852&quot;,&quot;publisher&quot;:&quot;Elsevier&quot;,&quot;volume&quot;:&quot;72&quot;,&quot;expandedJournalTitle&quot;:&quot;International Journal of Disaster Risk Reduction&quot;},&quot;isTemporary&quot;:false}],&quot;citationTag&quot;:&quot;MENDELEY_CITATION_v3_eyJjaXRhdGlvbklEIjoiTUVOREVMRVlfQ0lUQVRJT05fZDE0OWZkNDMtY2Y5Yi00YzlhLWE2N2UtMGJlYTc0MDE3YjZjIiwicHJvcGVydGllcyI6eyJub3RlSW5kZXgiOjB9LCJpc0VkaXRlZCI6ZmFsc2UsIm1hbnVhbE92ZXJyaWRlIjp7ImlzTWFudWFsbHlPdmVycmlkZGVuIjpmYWxzZSwiY2l0ZXByb2NUZXh0IjoiWzExXSIsIm1hbnVhbE92ZXJyaWRlVGV4dCI6IiJ9LCJjaXRhdGlvbkl0ZW1zIjpbeyJpZCI6IjJiYTc2YjNlLTQ5ZGUtMzczZS1iOTEyLTUzOTUxNzJlZWE1MyIsIml0ZW1EYXRhIjp7InR5cGUiOiJhcnRpY2xlLWpvdXJuYWwiLCJpZCI6IjJiYTc2YjNlLTQ5ZGUtMzczZS1iOTEyLTUzOTUxNzJlZWE1MyIsInRpdGxlIjoiQSBzeXN0ZW1hdGljIHJldmlldyBvZiBodW1hbml0YXJpYW4gc3VwcGx5IGNoYWlucyBwZXJmb3JtYW5jZSBtZWFzdXJlbWVudCBsaXRlcmF0dXJlIGZyb20gMjAwNyB0byAyMDIxIiwiYXV0aG9yIjpbeyJmYW1pbHkiOiJBbmpvbXNob2FlIiwiZ2l2ZW4iOiJBbGkiLCJwYXJzZS1uYW1lcyI6ZmFsc2UsImRyb3BwaW5nLXBhcnRpY2xlIjoiIiwibm9uLWRyb3BwaW5nLXBhcnRpY2xlIjoiIn0seyJmYW1pbHkiOiJCYW5vbXlvbmciLCJnaXZlbiI6IlJ1dGgiLCJwYXJzZS1uYW1lcyI6ZmFsc2UsImRyb3BwaW5nLXBhcnRpY2xlIjoiIiwibm9uLWRyb3BwaW5nLXBhcnRpY2xlIjoiIn0seyJmYW1pbHkiOiJNb2hhbW1lZCIsImdpdmVuIjoiRmFyZWVkdWRkaW4iLCJwYXJzZS1uYW1lcyI6ZmFsc2UsImRyb3BwaW5nLXBhcnRpY2xlIjoiIiwibm9uLWRyb3BwaW5nLXBhcnRpY2xlIjoiIn0seyJmYW1pbHkiOiJLdW56IiwiZ2l2ZW4iOiJOYXRoYW4iLCJwYXJzZS1uYW1lcyI6ZmFsc2UsImRyb3BwaW5nLXBhcnRpY2xlIjoiIiwibm9uLWRyb3BwaW5nLXBhcnRpY2xlIjoiIn1dLCJjb250YWluZXItdGl0bGUiOiJJbnRlcm5hdGlvbmFsIEpvdXJuYWwgb2YgRGlzYXN0ZXIgUmlzayBSZWR1Y3Rpb24iLCJhY2Nlc3NlZCI6eyJkYXRlLXBhcnRzIjpbWzIwMjIsMiwyMl1dfSwiRE9JIjoiMTAuMTAxNi9KLklKRFJSLjIwMjIuMTAyODUyIiwiSVNTTiI6IjIyMTItNDIwOSIsIlVSTCI6Imh0dHBzOi8vbGlua2luZ2h1Yi5lbHNldmllci5jb20vcmV0cmlldmUvcGlpL1MyMjEyNDIwOTIyMDAwNzExIiwiaXNzdWVkIjp7ImRhdGUtcGFydHMiOltbMjAyMiw0LDFdXX0sInBhZ2UiOiIxMDI4NTIiLCJwdWJsaXNoZXIiOiJFbHNldmllciIsInZvbHVtZSI6IjcyIiwiZXhwYW5kZWRKb3VybmFsVGl0bGUiOiJJbnRlcm5hdGlvbmFsIEpvdXJuYWwgb2YgRGlzYXN0ZXIgUmlzayBSZWR1Y3Rpb24ifSwiaXNUZW1wb3JhcnkiOmZhbHNlfV19&quot;},{&quot;citationID&quot;:&quot;MENDELEY_CITATION_6d6a277e-ffa7-4173-b70e-12a11c869554&quot;,&quot;citationItems&quot;:[{&quot;id&quot;:&quot;3c1c78bb-55ba-31d0-bf37-5f9e484016d0&quot;,&quot;itemData&quot;:{&quot;DOI&quot;:&quot;10.1108/DPM-10-2013-0192&quot;,&quot;ISSN&quot;:&quot;09653562&quot;,&quot;abstract&quot;:&quot;Purpose– The purpose of this paper is to develop a framework for analysing how humanitarian organisations (HOs) address different expectations regarding sustainability.\nDesign/methodology/approach– Quantitative and qualitative content analysis is used to assess the annual reports (ARs) of HOs for their discussions on sustainability overall, and in relation to contextual expectations, subsystems and supply chains, organisational structure and strategy.\nFindings– HOs address sustainability primarily from the perspective of contextual expectations from society and beneficiaries. Some fits between supply chain design and societal expectations are attended to, but fits between programmes and contextual expectations are not discussed explicitly.\nResearch limitations/implications– ARs express what organisations want to portray of their activities rather than being direct reflections of what occurs in the field, hence the use of ARs for the study delimits its findings. However, HOs rarely publish sustainability reports.\nPractical implications– Even though there is a general pursuit of the elusive aim of aid effectiveness, organisational structures need to be further aligned with societal aims as to support these.\nSocial implications– Beneficiaries are still seen as external to the humanitarian supply chain and humanitarian programmes, though their role may change with the introduction of more cash components in aid, voucher systems, and ultimately, their empowerment through these.\nOriginality/value– The suggested conceptual framework combines elements of contingency theory with a prior four perspectives model on sustainability expectations. The framework helps to highlight fits between the humanitarian context, operations and programmes as well as misalignments between these.&quot;,&quot;author&quot;:[{&quot;dropping-particle&quot;:&quot;&quot;,&quot;family&quot;:&quot;Haavisto&quot;,&quot;given&quot;:&quot;Ira&quot;,&quot;non-dropping-particle&quot;:&quot;&quot;,&quot;parse-names&quot;:false,&quot;suffix&quot;:&quot;&quot;},{&quot;dropping-particle&quot;:&quot;&quot;,&quot;family&quot;:&quot;Kovács&quot;,&quot;given&quot;:&quot;Gyöngyi&quot;,&quot;non-dropping-particle&quot;:&quot;&quot;,&quot;parse-names&quot;:false,&quot;suffix&quot;:&quot;&quot;}],&quot;container-title&quot;:&quot;Disaster Prevention and Management: An International Journal&quot;,&quot;id&quot;:&quot;3c1c78bb-55ba-31d0-bf37-5f9e484016d0&quot;,&quot;issue&quot;:&quot;5&quot;,&quot;issued&quot;:{&quot;date-parts&quot;:[[&quot;2014&quot;,&quot;10&quot;,&quot;28&quot;]]},&quot;page&quot;:&quot;610-631&quot;,&quot;publisher&quot;:&quot;Emerald Group Holdings Ltd.&quot;,&quot;title&quot;:&quot;Perspectives on sustainability in humanitarian supply chains&quot;,&quot;type&quot;:&quot;article-journal&quot;,&quot;volume&quot;:&quot;23&quot;},&quot;uris&quot;:[&quot;http://www.mendeley.com/documents/?uuid=3c1c78bb-55ba-31d0-bf37-5f9e484016d0&quot;],&quot;isTemporary&quot;:false,&quot;legacyDesktopId&quot;:&quot;3c1c78bb-55ba-31d0-bf37-5f9e484016d0&quot;},{&quot;id&quot;:&quot;34d467bb-82ca-31e9-8cca-d068a90dabe0&quot;,&quot;itemData&quot;:{&quot;DOI&quot;:&quot;10.2/JQUERY.MIN.JS&quot;,&quot;ISBN&quot;:&quot;9781409435082&quot;,&quot;ISSN&quot;:&quot;1868-7075&quot;,&quot;abstract&quot;:&quot;El tiro de munición es una enfermedad de hongos común en Utah. Ataca capullos latentes de hojas, brotes de flores, hojas, frutos y ramitas. Las primeras lesiones visibles ocurren en las hojas jóvenes como pequeñas manchas redondas y bronceadas que con el tiempo se caen, dejando agujeros redondos. Las lesiones circulares se desarollan en la fruta que primero aparecen como manchas rojizas (mostradas a la derecha, arriba), y más tarde como protuberancias ásperas y taponadas.&quot;,&quot;author&quot;:[{&quot;dropping-particle&quot;:&quot;&quot;,&quot;family&quot;:&quot;Scheuer&quot;,&quot;given&quot;:&quot;Claude&quot;,&quot;non-dropping-particle&quot;:&quot;&quot;,&quot;parse-names&quot;:false,&quot;suffix&quot;:&quot;&quot;},{&quot;dropping-particle&quot;:&quot;&quot;,&quot;family&quot;:&quot;Boot&quot;,&quot;given&quot;:&quot;Erik&quot;,&quot;non-dropping-particle&quot;:&quot;&quot;,&quot;parse-names&quot;:false,&quot;suffix&quot;:&quot;&quot;},{&quot;dropping-particle&quot;:&quot;&quot;,&quot;family&quot;:&quot;Carse&quot;,&quot;given&quot;:&quot;Nicola&quot;,&quot;non-dropping-particle&quot;:&quot;&quot;,&quot;parse-names&quot;:false,&quot;suffix&quot;:&quot;&quot;},{&quot;dropping-particle&quot;:&quot;&quot;,&quot;family&quot;:&quot;Clardy&quot;,&quot;given&quot;:&quot;Aisling&quot;,&quot;non-dropping-particle&quot;:&quot;&quot;,&quot;parse-names&quot;:false,&quot;suffix&quot;:&quot;&quot;},{&quot;dropping-particle&quot;:&quot;&quot;,&quot;family&quot;:&quot;Gallagher&quot;,&quot;given&quot;:&quot;Jackie&quot;,&quot;non-dropping-particle&quot;:&quot;&quot;,&quot;parse-names&quot;:false,&quot;suffix&quot;:&quot;&quot;},{&quot;dropping-particle&quot;:&quot;&quot;,&quot;family&quot;:&quot;Heck&quot;,&quot;given&quot;:&quot;Sandra&quot;,&quot;non-dropping-particle&quot;:&quot;&quot;,&quot;parse-names&quot;:false,&quot;suffix&quot;:&quot;&quot;},{&quot;dropping-particle&quot;:&quot;&quot;,&quot;family&quot;:&quot;Marron&quot;,&quot;given&quot;:&quot;Susan&quot;,&quot;non-dropping-particle&quot;:&quot;&quot;,&quot;parse-names&quot;:false,&quot;suffix&quot;:&quot;&quot;},{&quot;dropping-particle&quot;:&quot;&quot;,&quot;family&quot;:&quot;Martinez-Alvarez&quot;,&quot;given&quot;:&quot;Lucio&quot;,&quot;non-dropping-particle&quot;:&quot;&quot;,&quot;parse-names&quot;:false,&quot;suffix&quot;:&quot;&quot;},{&quot;dropping-particle&quot;:&quot;&quot;,&quot;family&quot;:&quot;Masarykova&quot;,&quot;given&quot;:&quot;Dana&quot;,&quot;non-dropping-particle&quot;:&quot;&quot;,&quot;parse-names&quot;:false,&quot;suffix&quot;:&quot;&quot;},{&quot;dropping-particle&quot;:&quot;&quot;,&quot;family&quot;:&quot;Mcmillan&quot;,&quot;given&quot;:&quot;Paul&quot;,&quot;non-dropping-particle&quot;:&quot;&quot;,&quot;parse-names&quot;:false,&quot;suffix&quot;:&quot;&quot;},{&quot;dropping-particle&quot;:&quot;&quot;,&quot;family&quot;:&quot;Murphy&quot;,&quot;given&quot;:&quot;Frances&quot;,&quot;non-dropping-particle&quot;:&quot;&quot;,&quot;parse-names&quot;:false,&quot;suffix&quot;:&quot;&quot;},{&quot;dropping-particle&quot;:&quot;&quot;,&quot;family&quot;:&quot;Steel&quot;,&quot;given&quot;:&quot;Elinor&quot;,&quot;non-dropping-particle&quot;:&quot;&quot;,&quot;parse-names&quot;:false,&quot;suffix&quot;:&quot;&quot;},{&quot;dropping-particle&quot;:&quot;Van&quot;,&quot;family&quot;:&quot;Ekdom&quot;,&quot;given&quot;:&quot;Hans&quot;,&quot;non-dropping-particle&quot;:&quot;&quot;,&quot;parse-names&quot;:false,&quot;suffix&quot;:&quot;&quot;},{&quot;dropping-particle&quot;:&quot;&quot;,&quot;family&quot;:&quot;Vecchione&quot;,&quot;given&quot;:&quot;Hannah&quot;,&quot;non-dropping-particle&quot;:&quot;&quot;,&quot;parse-names&quot;:false,&quot;suffix&quot;:&quot;&quot;}],&quot;container-title&quot;:&quot;Physical Education and Sport for Children and Youth with Special Needs Researches – Best Practices – Situation&quot;,&quot;editor&quot;:[{&quot;dropping-particle&quot;:&quot;&quot;,&quot;family&quot;:&quot;G. Balint&quot;,&quot;given&quot;:&quot;&quot;,&quot;non-dropping-particle&quot;:&quot;&quot;,&quot;parse-names&quot;:false,&quot;suffix&quot;:&quot;&quot;},{&quot;dropping-particle&quot;:&quot;&quot;,&quot;family&quot;:&quot;Antala&quot;,&quot;given&quot;:&quot;B.&quot;,&quot;non-dropping-particle&quot;:&quot;&quot;,&quot;parse-names&quot;:false,&quot;suffix&quot;:&quot;&quot;},{&quot;dropping-particle&quot;:&quot;&quot;,&quot;family&quot;:&quot;Carty&quot;,&quot;given&quot;:&quot;C.&quot;,&quot;non-dropping-particle&quot;:&quot;&quot;,&quot;parse-names&quot;:false,&quot;suffix&quot;:&quot;&quot;},{&quot;dropping-particle&quot;:&quot;&quot;,&quot;family&quot;:&quot;Mabieme&quot;,&quot;given&quot;:&quot;J-M. A.&quot;,&quot;non-dropping-particle&quot;:&quot;&quot;,&quot;parse-names&quot;:false,&quot;suffix&quot;:&quot;&quot;},{&quot;dropping-particle&quot;:&quot;&quot;,&quot;family&quot;:&quot;Amar&quot;,&quot;given&quot;:&quot;I. B.&quot;,&quot;non-dropping-particle&quot;:&quot;&quot;,&quot;parse-names&quot;:false,&quot;suffix&quot;:&quot;&quot;},{&quot;dropping-particle&quot;:&quot;&quot;,&quot;family&quot;:&quot;Kaplanova&quot;,&quot;given&quot;:&quot;A.&quot;,&quot;non-dropping-particle&quot;:&quot;&quot;,&quot;parse-names&quot;:false,&quot;suffix&quot;:&quot;&quot;}],&quot;id&quot;:&quot;34d467bb-82ca-31e9-8cca-d068a90dabe0&quot;,&quot;issued&quot;:{&quot;date-parts&quot;:[[&quot;2013&quot;]]},&quot;page&quot;:&quot;489-507&quot;,&quot;publisher&quot;:&quot;Gower&quot;,&quot;title&quot;:&quot;Chapter 27: Sustainability in humanitarian operations&quot;,&quot;type&quot;:&quot;article-journal&quot;},&quot;uris&quot;:[&quot;http://www.mendeley.com/documents/?uuid=34d467bb-82ca-31e9-8cca-d068a90dabe0&quot;],&quot;isTemporary&quot;:false,&quot;legacyDesktopId&quot;:&quot;34d467bb-82ca-31e9-8cca-d068a90dabe0&quot;}],&quot;properties&quot;:{&quot;noteIndex&quot;:0},&quot;isEdited&quot;:false,&quot;manualOverride&quot;:{&quot;citeprocText&quot;:&quot;[3,5]&quot;,&quot;isManuallyOverridden&quot;:false,&quot;manualOverrideText&quot;:&quot;&quot;},&quot;citationTag&quot;:&quot;MENDELEY_CITATION_v3_eyJjaXRhdGlvbklEIjoiTUVOREVMRVlfQ0lUQVRJT05fNmQ2YTI3N2UtZmZhNy00MTczLWI3MGUtMTJhMTFjODY5NTU0IiwiY2l0YXRpb25JdGVtcyI6W3siaWQiOiIzYzFjNzhiYi01NWJhLTMxZDAtYmYzNy01ZjllNDg0MDE2ZDAiLCJpdGVtRGF0YSI6eyJET0kiOiIxMC4xMTA4L0RQTS0xMC0yMDEzLTAxOTIiLCJJU1NOIjoiMDk2NTM1NjIiLCJhYnN0cmFjdCI6IlB1cnBvc2XigJMgVGhlIHB1cnBvc2Ugb2YgdGhpcyBwYXBlciBpcyB0byBkZXZlbG9wIGEgZnJhbWV3b3JrIGZvciBhbmFseXNpbmcgaG93IGh1bWFuaXRhcmlhbiBvcmdhbmlzYXRpb25zIChIT3MpIGFkZHJlc3MgZGlmZmVyZW50IGV4cGVjdGF0aW9ucyByZWdhcmRpbmcgc3VzdGFpbmFiaWxpdHkuXG5EZXNpZ24vbWV0aG9kb2xvZ3kvYXBwcm9hY2jigJMgUXVhbnRpdGF0aXZlIGFuZCBxdWFsaXRhdGl2ZSBjb250ZW50IGFuYWx5c2lzIGlzIHVzZWQgdG8gYXNzZXNzIHRoZSBhbm51YWwgcmVwb3J0cyAoQVJzKSBvZiBIT3MgZm9yIHRoZWlyIGRpc2N1c3Npb25zIG9uIHN1c3RhaW5hYmlsaXR5IG92ZXJhbGwsIGFuZCBpbiByZWxhdGlvbiB0byBjb250ZXh0dWFsIGV4cGVjdGF0aW9ucywgc3Vic3lzdGVtcyBhbmQgc3VwcGx5IGNoYWlucywgb3JnYW5pc2F0aW9uYWwgc3RydWN0dXJlIGFuZCBzdHJhdGVneS5cbkZpbmRpbmdz4oCTIEhPcyBhZGRyZXNzIHN1c3RhaW5hYmlsaXR5IHByaW1hcmlseSBmcm9tIHRoZSBwZXJzcGVjdGl2ZSBvZiBjb250ZXh0dWFsIGV4cGVjdGF0aW9ucyBmcm9tIHNvY2lldHkgYW5kIGJlbmVmaWNpYXJpZXMuIFNvbWUgZml0cyBiZXR3ZWVuIHN1cHBseSBjaGFpbiBkZXNpZ24gYW5kIHNvY2lldGFsIGV4cGVjdGF0aW9ucyBhcmUgYXR0ZW5kZWQgdG8sIGJ1dCBmaXRzIGJldHdlZW4gcHJvZ3JhbW1lcyBhbmQgY29udGV4dHVhbCBleHBlY3RhdGlvbnMgYXJlIG5vdCBkaXNjdXNzZWQgZXhwbGljaXRseS5cblJlc2VhcmNoIGxpbWl0YXRpb25zL2ltcGxpY2F0aW9uc+KAkyBBUnMgZXhwcmVzcyB3aGF0IG9yZ2FuaXNhdGlvbnMgd2FudCB0byBwb3J0cmF5IG9mIHRoZWlyIGFjdGl2aXRpZXMgcmF0aGVyIHRoYW4gYmVpbmcgZGlyZWN0IHJlZmxlY3Rpb25zIG9mIHdoYXQgb2NjdXJzIGluIHRoZSBmaWVsZCwgaGVuY2UgdGhlIHVzZSBvZiBBUnMgZm9yIHRoZSBzdHVkeSBkZWxpbWl0cyBpdHMgZmluZGluZ3MuIEhvd2V2ZXIsIEhPcyByYXJlbHkgcHVibGlzaCBzdXN0YWluYWJpbGl0eSByZXBvcnRzLlxuUHJhY3RpY2FsIGltcGxpY2F0aW9uc+KAkyBFdmVuIHRob3VnaCB0aGVyZSBpcyBhIGdlbmVyYWwgcHVyc3VpdCBvZiB0aGUgZWx1c2l2ZSBhaW0gb2YgYWlkIGVmZmVjdGl2ZW5lc3MsIG9yZ2FuaXNhdGlvbmFsIHN0cnVjdHVyZXMgbmVlZCB0byBiZSBmdXJ0aGVyIGFsaWduZWQgd2l0aCBzb2NpZXRhbCBhaW1zIGFzIHRvIHN1cHBvcnQgdGhlc2UuXG5Tb2NpYWwgaW1wbGljYXRpb25z4oCTIEJlbmVmaWNpYXJpZXMgYXJlIHN0aWxsIHNlZW4gYXMgZXh0ZXJuYWwgdG8gdGhlIGh1bWFuaXRhcmlhbiBzdXBwbHkgY2hhaW4gYW5kIGh1bWFuaXRhcmlhbiBwcm9ncmFtbWVzLCB0aG91Z2ggdGhlaXIgcm9sZSBtYXkgY2hhbmdlIHdpdGggdGhlIGludHJvZHVjdGlvbiBvZiBtb3JlIGNhc2ggY29tcG9uZW50cyBpbiBhaWQsIHZvdWNoZXIgc3lzdGVtcywgYW5kIHVsdGltYXRlbHksIHRoZWlyIGVtcG93ZXJtZW50IHRocm91Z2ggdGhlc2UuXG5PcmlnaW5hbGl0eS92YWx1ZeKAkyBUaGUgc3VnZ2VzdGVkIGNvbmNlcHR1YWwgZnJhbWV3b3JrIGNvbWJpbmVzIGVsZW1lbnRzIG9mIGNvbnRpbmdlbmN5IHRoZW9yeSB3aXRoIGEgcHJpb3IgZm91ciBwZXJzcGVjdGl2ZXMgbW9kZWwgb24gc3VzdGFpbmFiaWxpdHkgZXhwZWN0YXRpb25zLiBUaGUgZnJhbWV3b3JrIGhlbHBzIHRvIGhpZ2hsaWdodCBmaXRzIGJldHdlZW4gdGhlIGh1bWFuaXRhcmlhbiBjb250ZXh0LCBvcGVyYXRpb25zIGFuZCBwcm9ncmFtbWVzIGFzIHdlbGwgYXMgbWlzYWxpZ25tZW50cyBiZXR3ZWVuIHRoZXNlLiIsImF1dGhvciI6W3siZHJvcHBpbmctcGFydGljbGUiOiIiLCJmYW1pbHkiOiJIYWF2aXN0byIsImdpdmVuIjoiSXJhIiwibm9uLWRyb3BwaW5nLXBhcnRpY2xlIjoiIiwicGFyc2UtbmFtZXMiOmZhbHNlLCJzdWZmaXgiOiIifSx7ImRyb3BwaW5nLXBhcnRpY2xlIjoiIiwiZmFtaWx5IjoiS292w6FjcyIsImdpdmVuIjoiR3nDtm5neWkiLCJub24tZHJvcHBpbmctcGFydGljbGUiOiIiLCJwYXJzZS1uYW1lcyI6ZmFsc2UsInN1ZmZpeCI6IiJ9XSwiY29udGFpbmVyLXRpdGxlIjoiRGlzYXN0ZXIgUHJldmVudGlvbiBhbmQgTWFuYWdlbWVudDogQW4gSW50ZXJuYXRpb25hbCBKb3VybmFsIiwiaWQiOiIzYzFjNzhiYi01NWJhLTMxZDAtYmYzNy01ZjllNDg0MDE2ZDAiLCJpc3N1ZSI6IjUiLCJpc3N1ZWQiOnsiZGF0ZS1wYXJ0cyI6W1siMjAxNCIsIjEwIiwiMjgiXV19LCJwYWdlIjoiNjEwLTYzMSIsInB1Ymxpc2hlciI6IkVtZXJhbGQgR3JvdXAgSG9sZGluZ3MgTHRkLiIsInRpdGxlIjoiUGVyc3BlY3RpdmVzIG9uIHN1c3RhaW5hYmlsaXR5IGluIGh1bWFuaXRhcmlhbiBzdXBwbHkgY2hhaW5zIiwidHlwZSI6ImFydGljbGUtam91cm5hbCIsInZvbHVtZSI6IjIzIn0sInVyaXMiOlsiaHR0cDovL3d3dy5tZW5kZWxleS5jb20vZG9jdW1lbnRzLz91dWlkPTNjMWM3OGJiLTU1YmEtMzFkMC1iZjM3LTVmOWU0ODQwMTZkMCJdLCJpc1RlbXBvcmFyeSI6ZmFsc2UsImxlZ2FjeURlc2t0b3BJZCI6IjNjMWM3OGJiLTU1YmEtMzFkMC1iZjM3LTVmOWU0ODQwMTZkMCJ9LHsiaWQiOiIzNGQ0NjdiYi04MmNhLTMxZTktOGNjYS1kMDY4YTkwZGFiZTAiLCJpdGVtRGF0YSI6eyJET0kiOiIxMC4yL0pRVUVSWS5NSU4uSlMiLCJJU0JOIjoiOTc4MTQwOTQzNTA4MiIsIklTU04iOiIxODY4LTcwNzUiLCJhYnN0cmFjdCI6IkVsIHRpcm8gZGUgbXVuaWNpw7NuIGVzIHVuYSBlbmZlcm1lZGFkIGRlIGhvbmdvcyBjb23Dum4gZW4gVXRhaC4gQXRhY2EgY2FwdWxsb3MgbGF0ZW50ZXMgZGUgaG9qYXMsIGJyb3RlcyBkZSBmbG9yZXMsIGhvamFzLCBmcnV0b3MgeSByYW1pdGFzLiBMYXMgcHJpbWVyYXMgbGVzaW9uZXMgdmlzaWJsZXMgb2N1cnJlbiBlbiBsYXMgaG9qYXMgasOzdmVuZXMgY29tbyBwZXF1ZcOxYXMgbWFuY2hhcyByZWRvbmRhcyB5IGJyb25jZWFkYXMgcXVlIGNvbiBlbCB0aWVtcG8gc2UgY2FlbiwgZGVqYW5kbyBhZ3VqZXJvcyByZWRvbmRvcy4gTGFzIGxlc2lvbmVzIGNpcmN1bGFyZXMgc2UgZGVzYXJvbGxhbiBlbiBsYSBmcnV0YSBxdWUgcHJpbWVybyBhcGFyZWNlbiBjb21vIG1hbmNoYXMgcm9qaXphcyAobW9zdHJhZGFzIGEgbGEgZGVyZWNoYSwgYXJyaWJhKSwgeSBtw6FzIHRhcmRlIGNvbW8gcHJvdHViZXJhbmNpYXMgw6FzcGVyYXMgeSB0YXBvbmFkYXMuIiwiYXV0aG9yIjpbeyJkcm9wcGluZy1wYXJ0aWNsZSI6IiIsImZhbWlseSI6IlNjaGV1ZXIiLCJnaXZlbiI6IkNsYXVkZSIsIm5vbi1kcm9wcGluZy1wYXJ0aWNsZSI6IiIsInBhcnNlLW5hbWVzIjpmYWxzZSwic3VmZml4IjoiIn0seyJkcm9wcGluZy1wYXJ0aWNsZSI6IiIsImZhbWlseSI6IkJvb3QiLCJnaXZlbiI6IkVyaWsiLCJub24tZHJvcHBpbmctcGFydGljbGUiOiIiLCJwYXJzZS1uYW1lcyI6ZmFsc2UsInN1ZmZpeCI6IiJ9LHsiZHJvcHBpbmctcGFydGljbGUiOiIiLCJmYW1pbHkiOiJDYXJzZSIsImdpdmVuIjoiTmljb2xhIiwibm9uLWRyb3BwaW5nLXBhcnRpY2xlIjoiIiwicGFyc2UtbmFtZXMiOmZhbHNlLCJzdWZmaXgiOiIifSx7ImRyb3BwaW5nLXBhcnRpY2xlIjoiIiwiZmFtaWx5IjoiQ2xhcmR5IiwiZ2l2ZW4iOiJBaXNsaW5nIiwibm9uLWRyb3BwaW5nLXBhcnRpY2xlIjoiIiwicGFyc2UtbmFtZXMiOmZhbHNlLCJzdWZmaXgiOiIifSx7ImRyb3BwaW5nLXBhcnRpY2xlIjoiIiwiZmFtaWx5IjoiR2FsbGFnaGVyIiwiZ2l2ZW4iOiJKYWNraWUiLCJub24tZHJvcHBpbmctcGFydGljbGUiOiIiLCJwYXJzZS1uYW1lcyI6ZmFsc2UsInN1ZmZpeCI6IiJ9LHsiZHJvcHBpbmctcGFydGljbGUiOiIiLCJmYW1pbHkiOiJIZWNrIiwiZ2l2ZW4iOiJTYW5kcmEiLCJub24tZHJvcHBpbmctcGFydGljbGUiOiIiLCJwYXJzZS1uYW1lcyI6ZmFsc2UsInN1ZmZpeCI6IiJ9LHsiZHJvcHBpbmctcGFydGljbGUiOiIiLCJmYW1pbHkiOiJNYXJyb24iLCJnaXZlbiI6IlN1c2FuIiwibm9uLWRyb3BwaW5nLXBhcnRpY2xlIjoiIiwicGFyc2UtbmFtZXMiOmZhbHNlLCJzdWZmaXgiOiIifSx7ImRyb3BwaW5nLXBhcnRpY2xlIjoiIiwiZmFtaWx5IjoiTWFydGluZXotQWx2YXJleiIsImdpdmVuIjoiTHVjaW8iLCJub24tZHJvcHBpbmctcGFydGljbGUiOiIiLCJwYXJzZS1uYW1lcyI6ZmFsc2UsInN1ZmZpeCI6IiJ9LHsiZHJvcHBpbmctcGFydGljbGUiOiIiLCJmYW1pbHkiOiJNYXNhcnlrb3ZhIiwiZ2l2ZW4iOiJEYW5hIiwibm9uLWRyb3BwaW5nLXBhcnRpY2xlIjoiIiwicGFyc2UtbmFtZXMiOmZhbHNlLCJzdWZmaXgiOiIifSx7ImRyb3BwaW5nLXBhcnRpY2xlIjoiIiwiZmFtaWx5IjoiTWNtaWxsYW4iLCJnaXZlbiI6IlBhdWwiLCJub24tZHJvcHBpbmctcGFydGljbGUiOiIiLCJwYXJzZS1uYW1lcyI6ZmFsc2UsInN1ZmZpeCI6IiJ9LHsiZHJvcHBpbmctcGFydGljbGUiOiIiLCJmYW1pbHkiOiJNdXJwaHkiLCJnaXZlbiI6IkZyYW5jZXMiLCJub24tZHJvcHBpbmctcGFydGljbGUiOiIiLCJwYXJzZS1uYW1lcyI6ZmFsc2UsInN1ZmZpeCI6IiJ9LHsiZHJvcHBpbmctcGFydGljbGUiOiIiLCJmYW1pbHkiOiJTdGVlbCIsImdpdmVuIjoiRWxpbm9yIiwibm9uLWRyb3BwaW5nLXBhcnRpY2xlIjoiIiwicGFyc2UtbmFtZXMiOmZhbHNlLCJzdWZmaXgiOiIifSx7ImRyb3BwaW5nLXBhcnRpY2xlIjoiVmFuIiwiZmFtaWx5IjoiRWtkb20iLCJnaXZlbiI6IkhhbnMiLCJub24tZHJvcHBpbmctcGFydGljbGUiOiIiLCJwYXJzZS1uYW1lcyI6ZmFsc2UsInN1ZmZpeCI6IiJ9LHsiZHJvcHBpbmctcGFydGljbGUiOiIiLCJmYW1pbHkiOiJWZWNjaGlvbmUiLCJnaXZlbiI6Ikhhbm5haCIsIm5vbi1kcm9wcGluZy1wYXJ0aWNsZSI6IiIsInBhcnNlLW5hbWVzIjpmYWxzZSwic3VmZml4IjoiIn1dLCJjb250YWluZXItdGl0bGUiOiJQaHlzaWNhbCBFZHVjYXRpb24gYW5kIFNwb3J0IGZvciBDaGlsZHJlbiBhbmQgWW91dGggd2l0aCBTcGVjaWFsIE5lZWRzIFJlc2VhcmNoZXMg4oCTIEJlc3QgUHJhY3RpY2VzIOKAkyBTaXR1YXRpb24iLCJlZGl0b3IiOlt7ImRyb3BwaW5nLXBhcnRpY2xlIjoiIiwiZmFtaWx5IjoiRy4gQmFsaW50IiwiZ2l2ZW4iOiIiLCJub24tZHJvcHBpbmctcGFydGljbGUiOiIiLCJwYXJzZS1uYW1lcyI6ZmFsc2UsInN1ZmZpeCI6IiJ9LHsiZHJvcHBpbmctcGFydGljbGUiOiIiLCJmYW1pbHkiOiJBbnRhbGEiLCJnaXZlbiI6IkIuIiwibm9uLWRyb3BwaW5nLXBhcnRpY2xlIjoiIiwicGFyc2UtbmFtZXMiOmZhbHNlLCJzdWZmaXgiOiIifSx7ImRyb3BwaW5nLXBhcnRpY2xlIjoiIiwiZmFtaWx5IjoiQ2FydHkiLCJnaXZlbiI6IkMuIiwibm9uLWRyb3BwaW5nLXBhcnRpY2xlIjoiIiwicGFyc2UtbmFtZXMiOmZhbHNlLCJzdWZmaXgiOiIifSx7ImRyb3BwaW5nLXBhcnRpY2xlIjoiIiwiZmFtaWx5IjoiTWFiaWVtZSIsImdpdmVuIjoiSi1NLiBBLiIsIm5vbi1kcm9wcGluZy1wYXJ0aWNsZSI6IiIsInBhcnNlLW5hbWVzIjpmYWxzZSwic3VmZml4IjoiIn0seyJkcm9wcGluZy1wYXJ0aWNsZSI6IiIsImZhbWlseSI6IkFtYXIiLCJnaXZlbiI6IkkuIEIuIiwibm9uLWRyb3BwaW5nLXBhcnRpY2xlIjoiIiwicGFyc2UtbmFtZXMiOmZhbHNlLCJzdWZmaXgiOiIifSx7ImRyb3BwaW5nLXBhcnRpY2xlIjoiIiwiZmFtaWx5IjoiS2FwbGFub3ZhIiwiZ2l2ZW4iOiJBLiIsIm5vbi1kcm9wcGluZy1wYXJ0aWNsZSI6IiIsInBhcnNlLW5hbWVzIjpmYWxzZSwic3VmZml4IjoiIn1dLCJpZCI6IjM0ZDQ2N2JiLTgyY2EtMzFlOS04Y2NhLWQwNjhhOTBkYWJlMCIsImlzc3VlZCI6eyJkYXRlLXBhcnRzIjpbWyIyMDEzIl1dfSwicGFnZSI6IjQ4OS01MDciLCJwdWJsaXNoZXIiOiJHb3dlciIsInRpdGxlIjoiQ2hhcHRlciAyNzogU3VzdGFpbmFiaWxpdHkgaW4gaHVtYW5pdGFyaWFuIG9wZXJhdGlvbnMiLCJ0eXBlIjoiYXJ0aWNsZS1qb3VybmFsIn0sInVyaXMiOlsiaHR0cDovL3d3dy5tZW5kZWxleS5jb20vZG9jdW1lbnRzLz91dWlkPTM0ZDQ2N2JiLTgyY2EtMzFlOS04Y2NhLWQwNjhhOTBkYWJlMCJdLCJpc1RlbXBvcmFyeSI6ZmFsc2UsImxlZ2FjeURlc2t0b3BJZCI6IjM0ZDQ2N2JiLTgyY2EtMzFlOS04Y2NhLWQwNjhhOTBkYWJlMCJ9XSwicHJvcGVydGllcyI6eyJub3RlSW5kZXgiOjB9LCJpc0VkaXRlZCI6ZmFsc2UsIm1hbnVhbE92ZXJyaWRlIjp7ImNpdGVwcm9jVGV4dCI6IlszLDVdIiwiaXNNYW51YWxseU92ZXJyaWRkZW4iOmZhbHNlLCJtYW51YWxPdmVycmlkZVRleHQiOiIifX0=&quot;},{&quot;citationID&quot;:&quot;MENDELEY_CITATION_56b3e971-f7c5-451e-b24c-52d3f926a969&quot;,&quot;properties&quot;:{&quot;noteIndex&quot;:0},&quot;isEdited&quot;:false,&quot;manualOverride&quot;:{&quot;isManuallyOverridden&quot;:false,&quot;citeprocText&quot;:&quot;[12]&quot;,&quot;manualOverrideText&quot;:&quot;&quot;},&quot;citationItems&quot;:[{&quot;id&quot;:&quot;f67eb953-e3cd-3751-93c3-bc159ced5090&quot;,&quot;itemData&quot;:{&quot;type&quot;:&quot;article-journal&quot;,&quot;id&quot;:&quot;f67eb953-e3cd-3751-93c3-bc159ced5090&quot;,&quot;title&quot;:&quot;Exploring sustainability balanced scorecard for performance evaluation of humanitarian organizations&quot;,&quot;author&quot;:[{&quot;family&quot;:&quot;Agarwal&quot;,&quot;given&quot;:&quot;Sachin&quot;,&quot;parse-names&quot;:false,&quot;dropping-particle&quot;:&quot;&quot;,&quot;non-dropping-particle&quot;:&quot;&quot;},{&quot;family&quot;:&quot;Kant&quot;,&quot;given&quot;:&quot;Ravi&quot;,&quot;parse-names&quot;:false,&quot;dropping-particle&quot;:&quot;&quot;,&quot;non-dropping-particle&quot;:&quot;&quot;},{&quot;family&quot;:&quot;Shankar&quot;,&quot;given&quot;:&quot;Ravi&quot;,&quot;parse-names&quot;:false,&quot;dropping-particle&quot;:&quot;&quot;,&quot;non-dropping-particle&quot;:&quot;&quot;}],&quot;container-title&quot;:&quot;Cleaner Logistics and Supply Chain&quot;,&quot;accessed&quot;:{&quot;date-parts&quot;:[[2022,1,27]]},&quot;DOI&quot;:&quot;10.1016/J.CLSCN.2021.100026&quot;,&quot;ISSN&quot;:&quot;2772-3909&quot;,&quot;URL&quot;:&quot;https://linkinghub.elsevier.com/retrieve/pii/S2772390921000263&quot;,&quot;issued&quot;:{&quot;date-parts&quot;:[[2022,3,1]]},&quot;page&quot;:&quot;100026&quot;,&quot;publisher&quot;:&quot;Elsevier&quot;,&quot;volume&quot;:&quot;3&quot;,&quot;expandedJournalTitle&quot;:&quot;Cleaner Logistics and Supply Chain&quot;},&quot;isTemporary&quot;:false}],&quot;citationTag&quot;:&quot;MENDELEY_CITATION_v3_eyJjaXRhdGlvbklEIjoiTUVOREVMRVlfQ0lUQVRJT05fNTZiM2U5NzEtZjdjNS00NTFlLWIyNGMtNTJkM2Y5MjZhOTY5IiwicHJvcGVydGllcyI6eyJub3RlSW5kZXgiOjB9LCJpc0VkaXRlZCI6ZmFsc2UsIm1hbnVhbE92ZXJyaWRlIjp7ImlzTWFudWFsbHlPdmVycmlkZGVuIjpmYWxzZSwiY2l0ZXByb2NUZXh0IjoiWzEyXSIsIm1hbnVhbE92ZXJyaWRlVGV4dCI6IiJ9LCJjaXRhdGlvbkl0ZW1zIjpbeyJpZCI6ImY2N2ViOTUzLWUzY2QtMzc1MS05M2MzLWJjMTU5Y2VkNTA5MCIsIml0ZW1EYXRhIjp7InR5cGUiOiJhcnRpY2xlLWpvdXJuYWwiLCJpZCI6ImY2N2ViOTUzLWUzY2QtMzc1MS05M2MzLWJjMTU5Y2VkNTA5MCIsInRpdGxlIjoiRXhwbG9yaW5nIHN1c3RhaW5hYmlsaXR5IGJhbGFuY2VkIHNjb3JlY2FyZCBmb3IgcGVyZm9ybWFuY2UgZXZhbHVhdGlvbiBvZiBodW1hbml0YXJpYW4gb3JnYW5pemF0aW9ucyIsImF1dGhvciI6W3siZmFtaWx5IjoiQWdhcndhbCIsImdpdmVuIjoiU2FjaGluIiwicGFyc2UtbmFtZXMiOmZhbHNlLCJkcm9wcGluZy1wYXJ0aWNsZSI6IiIsIm5vbi1kcm9wcGluZy1wYXJ0aWNsZSI6IiJ9LHsiZmFtaWx5IjoiS2FudCIsImdpdmVuIjoiUmF2aSIsInBhcnNlLW5hbWVzIjpmYWxzZSwiZHJvcHBpbmctcGFydGljbGUiOiIiLCJub24tZHJvcHBpbmctcGFydGljbGUiOiIifSx7ImZhbWlseSI6IlNoYW5rYXIiLCJnaXZlbiI6IlJhdmkiLCJwYXJzZS1uYW1lcyI6ZmFsc2UsImRyb3BwaW5nLXBhcnRpY2xlIjoiIiwibm9uLWRyb3BwaW5nLXBhcnRpY2xlIjoiIn1dLCJjb250YWluZXItdGl0bGUiOiJDbGVhbmVyIExvZ2lzdGljcyBhbmQgU3VwcGx5IENoYWluIiwiYWNjZXNzZWQiOnsiZGF0ZS1wYXJ0cyI6W1syMDIyLDEsMjddXX0sIkRPSSI6IjEwLjEwMTYvSi5DTFNDTi4yMDIxLjEwMDAyNiIsIklTU04iOiIyNzcyLTM5MDkiLCJVUkwiOiJodHRwczovL2xpbmtpbmdodWIuZWxzZXZpZXIuY29tL3JldHJpZXZlL3BpaS9TMjc3MjM5MDkyMTAwMDI2MyIsImlzc3VlZCI6eyJkYXRlLXBhcnRzIjpbWzIwMjIsMywxXV19LCJwYWdlIjoiMTAwMDI2IiwicHVibGlzaGVyIjoiRWxzZXZpZXIiLCJ2b2x1bWUiOiIzIiwiZXhwYW5kZWRKb3VybmFsVGl0bGUiOiJDbGVhbmVyIExvZ2lzdGljcyBhbmQgU3VwcGx5IENoYWluIn0sImlzVGVtcG9yYXJ5IjpmYWxzZX1dfQ==&quot;},{&quot;citationID&quot;:&quot;MENDELEY_CITATION_b61642de-3c15-48a4-a8ee-9cb61919ae1c&quot;,&quot;properties&quot;:{&quot;noteIndex&quot;:0},&quot;isEdited&quot;:false,&quot;manualOverride&quot;:{&quot;isManuallyOverridden&quot;:true,&quot;citeprocText&quot;:&quot;[13]&quot;,&quot;manualOverrideText&quot;:&quot;Laguna-Salvadó et al. [10]&quot;},&quot;citationItems&quot;:[{&quot;id&quot;:&quot;a930450c-6efd-355c-a02a-ef949b28890a&quot;,&quot;itemData&quot;:{&quot;type&quot;:&quot;article-journal&quot;,&quot;id&quot;:&quot;a930450c-6efd-355c-a02a-ef949b28890a&quot;,&quot;title&quot;:&quot;A multicriteria Master Planning DSS for a sustainable humanitarian supply chain&quot;,&quot;author&quot;:[{&quot;family&quot;:&quot;Laguna-Salvadó&quot;,&quot;given&quot;:&quot;Laura&quot;,&quot;parse-names&quot;:false,&quot;dropping-particle&quot;:&quot;&quot;,&quot;non-dropping-particle&quot;:&quot;&quot;},{&quot;family&quot;:&quot;Lauras&quot;,&quot;given&quot;:&quot;Matthieu&quot;,&quot;parse-names&quot;:false,&quot;dropping-particle&quot;:&quot;&quot;,&quot;non-dropping-particle&quot;:&quot;&quot;},{&quot;family&quot;:&quot;Okongwu&quot;,&quot;given&quot;:&quot;Uche&quot;,&quot;parse-names&quot;:false,&quot;dropping-particle&quot;:&quot;&quot;,&quot;non-dropping-particle&quot;:&quot;&quot;},{&quot;family&quot;:&quot;Comes&quot;,&quot;given&quot;:&quot;Tina&quot;,&quot;parse-names&quot;:false,&quot;dropping-particle&quot;:&quot;&quot;,&quot;non-dropping-particle&quot;:&quot;&quot;}],&quot;container-title&quot;:&quot;Annals of Operations Research&quot;,&quot;accessed&quot;:{&quot;date-parts&quot;:[[2022,1,27]]},&quot;DOI&quot;:&quot;10.1007/S10479-018-2882-3&quot;,&quot;ISSN&quot;:&quot;15729338&quot;,&quot;issued&quot;:{&quot;date-parts&quot;:[[2019,12,1]]},&quot;page&quot;:&quot;1303-1343&quot;,&quot;abstract&quot;:&quot;Humanitarian supply chains (HSCs) contribute significantly to achieving effective and rapid responses to natural and man-made disasters. Though humanitarian organizations have during the last decades made considerable efforts to improve the response to crises in terms of effectiveness and efficiency, HSCs are still faced with so many challenges, one of which is the incorporation of sustainability dimensions (economic, social and environmental) in the management of their supply chains. In the literature, some authors have highlighted that the planning and achievement of sustainability performance objectives in humanitarian operations is hindered by the lack of decision support systems (DSS). Therefore, this paper proposes a multi-objective Master Planning DSS for managing sustainable HSCs. This Master Planning DSS includes: (1) the definition of a set of metrics for measuring the performance of a sustainable HSC; (2) an algorithm to solve the multi-objective problem; and (3) a Master Planning mathematical model to support the tactical planning of the sustainable HSC. Using the information gathered from field research and the literature, an illustrative numerical example is presented to demonstrate the implementation and utility of the proposed DSS. The results show that the order in which the three sustainability dimensions (economic, social and environmental) are prioritized has some impact on the performance measures. Therefore, it is important to fix a tolerance that would enable to obtain an acceptable balance (trade-off) between the three sustainability objectives, in line with the prioritization choice of the decision maker.&quot;,&quot;publisher&quot;:&quot;Springer&quot;,&quot;issue&quot;:&quot;1-2&quot;,&quot;volume&quot;:&quot;283&quot;,&quot;expandedJournalTitle&quot;:&quot;Annals of Operations Research&quot;},&quot;isTemporary&quot;:false}],&quot;citationTag&quot;:&quot;MENDELEY_CITATION_v3_eyJjaXRhdGlvbklEIjoiTUVOREVMRVlfQ0lUQVRJT05fYjYxNjQyZGUtM2MxNS00OGE0LWE4ZWUtOWNiNjE5MTlhZTFjIiwicHJvcGVydGllcyI6eyJub3RlSW5kZXgiOjB9LCJpc0VkaXRlZCI6ZmFsc2UsIm1hbnVhbE92ZXJyaWRlIjp7ImlzTWFudWFsbHlPdmVycmlkZGVuIjp0cnVlLCJjaXRlcHJvY1RleHQiOiJbMTNdIiwibWFudWFsT3ZlcnJpZGVUZXh0IjoiTGFndW5hLVNhbHZhZMOzIGV0IGFsLiBbMTBdIn0sImNpdGF0aW9uSXRlbXMiOlt7ImlkIjoiYTkzMDQ1MGMtNmVmZC0zNTVjLWEwMmEtZWY5NDliMjg4OTBhIiwiaXRlbURhdGEiOnsidHlwZSI6ImFydGljbGUtam91cm5hbCIsImlkIjoiYTkzMDQ1MGMtNmVmZC0zNTVjLWEwMmEtZWY5NDliMjg4OTBhIiwidGl0bGUiOiJBIG11bHRpY3JpdGVyaWEgTWFzdGVyIFBsYW5uaW5nIERTUyBmb3IgYSBzdXN0YWluYWJsZSBodW1hbml0YXJpYW4gc3VwcGx5IGNoYWluIiwiYXV0aG9yIjpbeyJmYW1pbHkiOiJMYWd1bmEtU2FsdmFkw7MiLCJnaXZlbiI6IkxhdXJhIiwicGFyc2UtbmFtZXMiOmZhbHNlLCJkcm9wcGluZy1wYXJ0aWNsZSI6IiIsIm5vbi1kcm9wcGluZy1wYXJ0aWNsZSI6IiJ9LHsiZmFtaWx5IjoiTGF1cmFzIiwiZ2l2ZW4iOiJNYXR0aGlldSIsInBhcnNlLW5hbWVzIjpmYWxzZSwiZHJvcHBpbmctcGFydGljbGUiOiIiLCJub24tZHJvcHBpbmctcGFydGljbGUiOiIifSx7ImZhbWlseSI6Ik9rb25nd3UiLCJnaXZlbiI6IlVjaGUiLCJwYXJzZS1uYW1lcyI6ZmFsc2UsImRyb3BwaW5nLXBhcnRpY2xlIjoiIiwibm9uLWRyb3BwaW5nLXBhcnRpY2xlIjoiIn0seyJmYW1pbHkiOiJDb21lcyIsImdpdmVuIjoiVGluYSIsInBhcnNlLW5hbWVzIjpmYWxzZSwiZHJvcHBpbmctcGFydGljbGUiOiIiLCJub24tZHJvcHBpbmctcGFydGljbGUiOiIifV0sImNvbnRhaW5lci10aXRsZSI6IkFubmFscyBvZiBPcGVyYXRpb25zIFJlc2VhcmNoIiwiYWNjZXNzZWQiOnsiZGF0ZS1wYXJ0cyI6W1syMDIyLDEsMjddXX0sIkRPSSI6IjEwLjEwMDcvUzEwNDc5LTAxOC0yODgyLTMiLCJJU1NOIjoiMTU3MjkzMzgiLCJpc3N1ZWQiOnsiZGF0ZS1wYXJ0cyI6W1syMDE5LDEyLDFdXX0sInBhZ2UiOiIxMzAzLTEzNDMiLCJhYnN0cmFjdCI6Ikh1bWFuaXRhcmlhbiBzdXBwbHkgY2hhaW5zIChIU0NzKSBjb250cmlidXRlIHNpZ25pZmljYW50bHkgdG8gYWNoaWV2aW5nIGVmZmVjdGl2ZSBhbmQgcmFwaWQgcmVzcG9uc2VzIHRvIG5hdHVyYWwgYW5kIG1hbi1tYWRlIGRpc2FzdGVycy4gVGhvdWdoIGh1bWFuaXRhcmlhbiBvcmdhbml6YXRpb25zIGhhdmUgZHVyaW5nIHRoZSBsYXN0IGRlY2FkZXMgbWFkZSBjb25zaWRlcmFibGUgZWZmb3J0cyB0byBpbXByb3ZlIHRoZSByZXNwb25zZSB0byBjcmlzZXMgaW4gdGVybXMgb2YgZWZmZWN0aXZlbmVzcyBhbmQgZWZmaWNpZW5jeSwgSFNDcyBhcmUgc3RpbGwgZmFjZWQgd2l0aCBzbyBtYW55IGNoYWxsZW5nZXMsIG9uZSBvZiB3aGljaCBpcyB0aGUgaW5jb3Jwb3JhdGlvbiBvZiBzdXN0YWluYWJpbGl0eSBkaW1lbnNpb25zIChlY29ub21pYywgc29jaWFsIGFuZCBlbnZpcm9ubWVudGFsKSBpbiB0aGUgbWFuYWdlbWVudCBvZiB0aGVpciBzdXBwbHkgY2hhaW5zLiBJbiB0aGUgbGl0ZXJhdHVyZSwgc29tZSBhdXRob3JzIGhhdmUgaGlnaGxpZ2h0ZWQgdGhhdCB0aGUgcGxhbm5pbmcgYW5kIGFjaGlldmVtZW50IG9mIHN1c3RhaW5hYmlsaXR5IHBlcmZvcm1hbmNlIG9iamVjdGl2ZXMgaW4gaHVtYW5pdGFyaWFuIG9wZXJhdGlvbnMgaXMgaGluZGVyZWQgYnkgdGhlIGxhY2sgb2YgZGVjaXNpb24gc3VwcG9ydCBzeXN0ZW1zIChEU1MpLiBUaGVyZWZvcmUsIHRoaXMgcGFwZXIgcHJvcG9zZXMgYSBtdWx0aS1vYmplY3RpdmUgTWFzdGVyIFBsYW5uaW5nIERTUyBmb3IgbWFuYWdpbmcgc3VzdGFpbmFibGUgSFNDcy4gVGhpcyBNYXN0ZXIgUGxhbm5pbmcgRFNTIGluY2x1ZGVzOiAoMSkgdGhlIGRlZmluaXRpb24gb2YgYSBzZXQgb2YgbWV0cmljcyBmb3IgbWVhc3VyaW5nIHRoZSBwZXJmb3JtYW5jZSBvZiBhIHN1c3RhaW5hYmxlIEhTQzsgKDIpIGFuIGFsZ29yaXRobSB0byBzb2x2ZSB0aGUgbXVsdGktb2JqZWN0aXZlIHByb2JsZW07IGFuZCAoMykgYSBNYXN0ZXIgUGxhbm5pbmcgbWF0aGVtYXRpY2FsIG1vZGVsIHRvIHN1cHBvcnQgdGhlIHRhY3RpY2FsIHBsYW5uaW5nIG9mIHRoZSBzdXN0YWluYWJsZSBIU0MuIFVzaW5nIHRoZSBpbmZvcm1hdGlvbiBnYXRoZXJlZCBmcm9tIGZpZWxkIHJlc2VhcmNoIGFuZCB0aGUgbGl0ZXJhdHVyZSwgYW4gaWxsdXN0cmF0aXZlIG51bWVyaWNhbCBleGFtcGxlIGlzIHByZXNlbnRlZCB0byBkZW1vbnN0cmF0ZSB0aGUgaW1wbGVtZW50YXRpb24gYW5kIHV0aWxpdHkgb2YgdGhlIHByb3Bvc2VkIERTUy4gVGhlIHJlc3VsdHMgc2hvdyB0aGF0IHRoZSBvcmRlciBpbiB3aGljaCB0aGUgdGhyZWUgc3VzdGFpbmFiaWxpdHkgZGltZW5zaW9ucyAoZWNvbm9taWMsIHNvY2lhbCBhbmQgZW52aXJvbm1lbnRhbCkgYXJlIHByaW9yaXRpemVkIGhhcyBzb21lIGltcGFjdCBvbiB0aGUgcGVyZm9ybWFuY2UgbWVhc3VyZXMuIFRoZXJlZm9yZSwgaXQgaXMgaW1wb3J0YW50IHRvIGZpeCBhIHRvbGVyYW5jZSB0aGF0IHdvdWxkIGVuYWJsZSB0byBvYnRhaW4gYW4gYWNjZXB0YWJsZSBiYWxhbmNlICh0cmFkZS1vZmYpIGJldHdlZW4gdGhlIHRocmVlIHN1c3RhaW5hYmlsaXR5IG9iamVjdGl2ZXMsIGluIGxpbmUgd2l0aCB0aGUgcHJpb3JpdGl6YXRpb24gY2hvaWNlIG9mIHRoZSBkZWNpc2lvbiBtYWtlci4iLCJwdWJsaXNoZXIiOiJTcHJpbmdlciIsImlzc3VlIjoiMS0yIiwidm9sdW1lIjoiMjgzIiwiZXhwYW5kZWRKb3VybmFsVGl0bGUiOiJBbm5hbHMgb2YgT3BlcmF0aW9ucyBSZXNlYXJjaCJ9LCJpc1RlbXBvcmFyeSI6ZmFsc2V9XX0=&quot;},{&quot;citationID&quot;:&quot;MENDELEY_CITATION_6dff06d1-a822-4d08-bb1f-e79332fdbbf8&quot;,&quot;properties&quot;:{&quot;noteIndex&quot;:0},&quot;isEdited&quot;:false,&quot;manualOverride&quot;:{&quot;isManuallyOverridden&quot;:false,&quot;citeprocText&quot;:&quot;[14]&quot;,&quot;manualOverrideText&quot;:&quot;&quot;},&quot;citationItems&quot;:[{&quot;id&quot;:&quot;44698d2d-6786-3374-a884-a8602ae4337c&quot;,&quot;itemData&quot;:{&quot;type&quot;:&quot;article-journal&quot;,&quot;id&quot;:&quot;44698d2d-6786-3374-a884-a8602ae4337c&quot;,&quot;title&quot;:&quot;Carbon Efficiency of Humanitarian Supply Chains: Evidence from French Red Cross Operations&quot;,&quot;author&quot;:[{&quot;family&quot;:&quot;Oberhofer&quot;,&quot;given&quot;:&quot;Peter&quot;,&quot;parse-names&quot;:false,&quot;dropping-particle&quot;:&quot;&quot;,&quot;non-dropping-particle&quot;:&quot;&quot;},{&quot;family&quot;:&quot;Blanco&quot;,&quot;given&quot;:&quot;Edgar E.&quot;,&quot;parse-names&quot;:false,&quot;dropping-particle&quot;:&quot;&quot;,&quot;non-dropping-particle&quot;:&quot;&quot;},{&quot;family&quot;:&quot;Craig&quot;,&quot;given&quot;:&quot;Anthony J.&quot;,&quot;parse-names&quot;:false,&quot;dropping-particle&quot;:&quot;&quot;,&quot;non-dropping-particle&quot;:&quot;&quot;}],&quot;container-title&quot;:&quot;Lecture Notes in Logistics&quot;,&quot;accessed&quot;:{&quot;date-parts&quot;:[[2022,1,27]]},&quot;DOI&quot;:&quot;10.1007/978-3-319-13177-1_5&quot;,&quot;ISSN&quot;:&quot;21948925&quot;,&quot;URL&quot;:&quot;https://link.springer.com/chapter/10.1007/978-3-319-13177-1_5&quot;,&quot;issued&quot;:{&quot;date-parts&quot;:[[2015]]},&quot;page&quot;:&quot;53-66&quot;,&quot;abstract&quot;:&quot;Sustainability is identified as a major gap in humanitarian logistics research literature. Although humanitarian supply chains are designed for speed and sustainability is of minor concern, environmentally-friendly behavior (e.g. through reduction of transportation emissions and avoidance of non-degradable materials) should be a long-term concern as it may ultimately affect more vulnerable regions. The purpose of this paper is to illustrate how greenhouse gas emissions can be measured along the supply chain of common relief items in humanitarian logistics. We analyze the CO2 emissions of selected supply chains using Life Cycle Assessments based on data provided by the French Red Cross. We calculate the CO2 emissions of relief items from ‘cradle to grave’ including production, transportation, warehousing and disposal. Using these calculations, we show that transporting relief items causes the majority of emissions; however, transportation modes may not always be changed as the main purpose of humanitarian supply chains is speed. Nevertheless, strategic and efficient pre-positioning of main items will translate into less transportation and thus reducing the environmental impact. The study also shows that initiatives for “greening” item production and disposal can improve the overall carbon efficiency of humanitarian supply chains.&quot;,&quot;publisher&quot;:&quot;Springer, Cham&quot;,&quot;expandedJournalTitle&quot;:&quot;Lecture Notes in Logistics&quot;},&quot;isTemporary&quot;:false}],&quot;citationTag&quot;:&quot;MENDELEY_CITATION_v3_eyJjaXRhdGlvbklEIjoiTUVOREVMRVlfQ0lUQVRJT05fNmRmZjA2ZDEtYTgyMi00ZDA4LWJiMWYtZTc5MzMyZmRiYmY4IiwicHJvcGVydGllcyI6eyJub3RlSW5kZXgiOjB9LCJpc0VkaXRlZCI6ZmFsc2UsIm1hbnVhbE92ZXJyaWRlIjp7ImlzTWFudWFsbHlPdmVycmlkZGVuIjpmYWxzZSwiY2l0ZXByb2NUZXh0IjoiWzE0XSIsIm1hbnVhbE92ZXJyaWRlVGV4dCI6IiJ9LCJjaXRhdGlvbkl0ZW1zIjpbeyJpZCI6IjQ0Njk4ZDJkLTY3ODYtMzM3NC1hODg0LWE4NjAyYWU0MzM3YyIsIml0ZW1EYXRhIjp7InR5cGUiOiJhcnRpY2xlLWpvdXJuYWwiLCJpZCI6IjQ0Njk4ZDJkLTY3ODYtMzM3NC1hODg0LWE4NjAyYWU0MzM3YyIsInRpdGxlIjoiQ2FyYm9uIEVmZmljaWVuY3kgb2YgSHVtYW5pdGFyaWFuIFN1cHBseSBDaGFpbnM6IEV2aWRlbmNlIGZyb20gRnJlbmNoIFJlZCBDcm9zcyBPcGVyYXRpb25zIiwiYXV0aG9yIjpbeyJmYW1pbHkiOiJPYmVyaG9mZXIiLCJnaXZlbiI6IlBldGVyIiwicGFyc2UtbmFtZXMiOmZhbHNlLCJkcm9wcGluZy1wYXJ0aWNsZSI6IiIsIm5vbi1kcm9wcGluZy1wYXJ0aWNsZSI6IiJ9LHsiZmFtaWx5IjoiQmxhbmNvIiwiZ2l2ZW4iOiJFZGdhciBFLiIsInBhcnNlLW5hbWVzIjpmYWxzZSwiZHJvcHBpbmctcGFydGljbGUiOiIiLCJub24tZHJvcHBpbmctcGFydGljbGUiOiIifSx7ImZhbWlseSI6IkNyYWlnIiwiZ2l2ZW4iOiJBbnRob255IEouIiwicGFyc2UtbmFtZXMiOmZhbHNlLCJkcm9wcGluZy1wYXJ0aWNsZSI6IiIsIm5vbi1kcm9wcGluZy1wYXJ0aWNsZSI6IiJ9XSwiY29udGFpbmVyLXRpdGxlIjoiTGVjdHVyZSBOb3RlcyBpbiBMb2dpc3RpY3MiLCJhY2Nlc3NlZCI6eyJkYXRlLXBhcnRzIjpbWzIwMjIsMSwyN11dfSwiRE9JIjoiMTAuMTAwNy85NzgtMy0zMTktMTMxNzctMV81IiwiSVNTTiI6IjIxOTQ4OTI1IiwiVVJMIjoiaHR0cHM6Ly9saW5rLnNwcmluZ2VyLmNvbS9jaGFwdGVyLzEwLjEwMDcvOTc4LTMtMzE5LTEzMTc3LTFfNSIsImlzc3VlZCI6eyJkYXRlLXBhcnRzIjpbWzIwMTVdXX0sInBhZ2UiOiI1My02NiIsImFic3RyYWN0IjoiU3VzdGFpbmFiaWxpdHkgaXMgaWRlbnRpZmllZCBhcyBhIG1ham9yIGdhcCBpbiBodW1hbml0YXJpYW4gbG9naXN0aWNzIHJlc2VhcmNoIGxpdGVyYXR1cmUuIEFsdGhvdWdoIGh1bWFuaXRhcmlhbiBzdXBwbHkgY2hhaW5zIGFyZSBkZXNpZ25lZCBmb3Igc3BlZWQgYW5kIHN1c3RhaW5hYmlsaXR5IGlzIG9mIG1pbm9yIGNvbmNlcm4sIGVudmlyb25tZW50YWxseS1mcmllbmRseSBiZWhhdmlvciAoZS5nLiB0aHJvdWdoIHJlZHVjdGlvbiBvZiB0cmFuc3BvcnRhdGlvbiBlbWlzc2lvbnMgYW5kIGF2b2lkYW5jZSBvZiBub24tZGVncmFkYWJsZSBtYXRlcmlhbHMpIHNob3VsZCBiZSBhIGxvbmctdGVybSBjb25jZXJuIGFzIGl0IG1heSB1bHRpbWF0ZWx5IGFmZmVjdCBtb3JlIHZ1bG5lcmFibGUgcmVnaW9ucy4gVGhlIHB1cnBvc2Ugb2YgdGhpcyBwYXBlciBpcyB0byBpbGx1c3RyYXRlIGhvdyBncmVlbmhvdXNlIGdhcyBlbWlzc2lvbnMgY2FuIGJlIG1lYXN1cmVkIGFsb25nIHRoZSBzdXBwbHkgY2hhaW4gb2YgY29tbW9uIHJlbGllZiBpdGVtcyBpbiBodW1hbml0YXJpYW4gbG9naXN0aWNzLiBXZSBhbmFseXplIHRoZSBDTzIgZW1pc3Npb25zIG9mIHNlbGVjdGVkIHN1cHBseSBjaGFpbnMgdXNpbmcgTGlmZSBDeWNsZSBBc3Nlc3NtZW50cyBiYXNlZCBvbiBkYXRhIHByb3ZpZGVkIGJ5IHRoZSBGcmVuY2ggUmVkIENyb3NzLiBXZSBjYWxjdWxhdGUgdGhlIENPMiBlbWlzc2lvbnMgb2YgcmVsaWVmIGl0ZW1zIGZyb20g4oCYY3JhZGxlIHRvIGdyYXZl4oCZIGluY2x1ZGluZyBwcm9kdWN0aW9uLCB0cmFuc3BvcnRhdGlvbiwgd2FyZWhvdXNpbmcgYW5kIGRpc3Bvc2FsLiBVc2luZyB0aGVzZSBjYWxjdWxhdGlvbnMsIHdlIHNob3cgdGhhdCB0cmFuc3BvcnRpbmcgcmVsaWVmIGl0ZW1zIGNhdXNlcyB0aGUgbWFqb3JpdHkgb2YgZW1pc3Npb25zOyBob3dldmVyLCB0cmFuc3BvcnRhdGlvbiBtb2RlcyBtYXkgbm90IGFsd2F5cyBiZSBjaGFuZ2VkIGFzIHRoZSBtYWluIHB1cnBvc2Ugb2YgaHVtYW5pdGFyaWFuIHN1cHBseSBjaGFpbnMgaXMgc3BlZWQuIE5ldmVydGhlbGVzcywgc3RyYXRlZ2ljIGFuZCBlZmZpY2llbnQgcHJlLXBvc2l0aW9uaW5nIG9mIG1haW4gaXRlbXMgd2lsbCB0cmFuc2xhdGUgaW50byBsZXNzIHRyYW5zcG9ydGF0aW9uIGFuZCB0aHVzIHJlZHVjaW5nIHRoZSBlbnZpcm9ubWVudGFsIGltcGFjdC4gVGhlIHN0dWR5IGFsc28gc2hvd3MgdGhhdCBpbml0aWF0aXZlcyBmb3Ig4oCcZ3JlZW5pbmfigJ0gaXRlbSBwcm9kdWN0aW9uIGFuZCBkaXNwb3NhbCBjYW4gaW1wcm92ZSB0aGUgb3ZlcmFsbCBjYXJib24gZWZmaWNpZW5jeSBvZiBodW1hbml0YXJpYW4gc3VwcGx5IGNoYWlucy4iLCJwdWJsaXNoZXIiOiJTcHJpbmdlciwgQ2hhbSIsImV4cGFuZGVkSm91cm5hbFRpdGxlIjoiTGVjdHVyZSBOb3RlcyBpbiBMb2dpc3RpY3MifSwiaXNUZW1wb3JhcnkiOmZhbHNlfV19&quot;}]"/>
    <we:property name="MENDELEY_CITATIONS_STYLE" value="&quot;https://www.zotero.org/styles/elsevier-with-titles&quot;"/>
  </we:properties>
  <we:bindings/>
  <we:snapshot xmlns:r="http://schemas.openxmlformats.org/officeDocument/2006/relationships"/>
</we:webextension>
</file>

<file path=word/webextensions/webextension3.xml><?xml version="1.0" encoding="utf-8"?>
<we:webextension xmlns:we="http://schemas.microsoft.com/office/webextensions/webextension/2010/11" id="{CD33700E-335E-4872-9CED-120D8CD1FB21}">
  <we:reference id="wa200002891" version="2021.3.29.10" store="en-US" storeType="OMEX"/>
  <we:alternateReferences>
    <we:reference id="WA200002891" version="2021.3.29.10" store="" storeType="OMEX"/>
  </we:alternateReferences>
  <we:properties>
    <we:property name="CitaviDocumentProperty_1007" value="&quot;ca6983e4-53ee-35ca-09ed-6c564881c1a7&quot;"/>
    <we:property name="CitaviDocumentProperty_33" value="&quot;{\&quot;CitationSystem\&quot;:1,\&quot;FileName\&quot;:\&quot;CitaviDefaultCitationStyle.ccs\&quot;,\&quot;Name\&quot;:\&quot;Citavi Default Style\&quot;,\&quot;Id\&quot;:\&quot;9563ff4a-b601-4e5c-b658-cdca4023c4db\&quot;,\&quot;Version\&quot;:11}&quot;"/>
    <we:property name="CitaviDocumentProperty_7" value="&quot;All Refereneces&quot;"/>
    <we:property name="CitaviDocumentProperty_31" value="&quot;r7dw9mrazaloo6c5qr7a2omljfnx53l3wodupgf5iaib5k1zug&quot;"/>
    <we:property name="CitaviDocumentProperty_1008" value="&quot;references&quot;"/>
  </we:properties>
  <we:bindings/>
  <we:snapshot xmlns:r="http://schemas.openxmlformats.org/officeDocument/2006/relationships"/>
</we:webextension>
</file>

<file path=word/webextensions/webextension4.xml><?xml version="1.0" encoding="utf-8"?>
<we:webextension xmlns:we="http://schemas.microsoft.com/office/webextensions/webextension/2010/11" id="{2DFD541D-D049-4602-8475-9C63B473FC32}">
  <we:reference id="wa200003478" version="1.0.0.0" store="en-US" storeType="OMEX"/>
  <we:alternateReferences>
    <we:reference id="wa200003478" version="1.0.0.0" store="WA200003478" storeType="OMEX"/>
  </we:alternateReferences>
  <we:properties>
    <we:property name="draftId" value="&quot;ce02bc75-5b43-490b-a7ec-5fc5ad1d71de&quot;"/>
  </we:properties>
  <we:bindings/>
  <we:snapshot xmlns:r="http://schemas.openxmlformats.org/officeDocument/2006/relationships"/>
</we:webextension>
</file>

<file path=word/webextensions/webextension5.xml><?xml version="1.0" encoding="utf-8"?>
<we:webextension xmlns:we="http://schemas.microsoft.com/office/webextensions/webextension/2010/11" id="{19B783F7-1033-1744-A82F-EA648CCF87D8}">
  <we:reference id="wa200000368" version="1.0.0.0" store="en-US" storeType="OMEX"/>
  <we:alternateReferences>
    <we:reference id="wa200000368" version="1.0.0.0" store="wa200000368" storeType="OMEX"/>
  </we:alternateReferences>
  <we:properties/>
  <we:bindings/>
  <we:snapshot xmlns:r="http://schemas.openxmlformats.org/officeDocument/2006/relationships"/>
</we:webextension>
</file>

<file path=word/webextensions/webextension6.xml><?xml version="1.0" encoding="utf-8"?>
<we:webextension xmlns:we="http://schemas.microsoft.com/office/webextensions/webextension/2010/11" id="{41C2F55F-E693-4B9A-AE1B-9117BEEEEF55}">
  <we:reference id="wa104381879" version="1.0.0.1" store="en-US" storeType="OMEX"/>
  <we:alternateReferences>
    <we:reference id="WA104381879" version="1.0.0.1" store="" storeType="OMEX"/>
  </we:alternateReferences>
  <we:properties/>
  <we:bindings/>
  <we:snapshot xmlns:r="http://schemas.openxmlformats.org/officeDocument/2006/relationships"/>
</we:webextension>
</file>

<file path=word/webextensions/webextension7.xml><?xml version="1.0" encoding="utf-8"?>
<we:webextension xmlns:we="http://schemas.microsoft.com/office/webextensions/webextension/2010/11" id="{8D854CF3-9206-4996-844F-5E807A6574ED}">
  <we:reference id="wa104379988" version="1.0.0.0" store="en-US" storeType="OMEX"/>
  <we:alternateReferences>
    <we:reference id="WA104379988" version="1.0.0.0" store="WA104379988" storeType="OMEX"/>
  </we:alternateReferences>
  <we:properties/>
  <we:bindings/>
  <we:snapshot xmlns:r="http://schemas.openxmlformats.org/officeDocument/2006/relationships"/>
</we:webextension>
</file>

<file path=word/webextensions/webextension8.xml><?xml version="1.0" encoding="utf-8"?>
<we:webextension xmlns:we="http://schemas.microsoft.com/office/webextensions/webextension/2010/11" id="{17665B7B-8AD5-499C-BA8A-865794CD5BFB}">
  <we:reference id="wa104380529" version="3.0.0.0" store="en-US" storeType="OMEX"/>
  <we:alternateReferences>
    <we:reference id="wa104380529" version="3.0.0.0" store="WA104380529" storeType="OMEX"/>
  </we:alternateReferences>
  <we:properties/>
  <we:bindings/>
  <we:snapshot xmlns:r="http://schemas.openxmlformats.org/officeDocument/2006/relationships"/>
</we:webextension>
</file>

<file path=word/webextensions/webextension9.xml><?xml version="1.0" encoding="utf-8"?>
<we:webextension xmlns:we="http://schemas.microsoft.com/office/webextensions/webextension/2010/11" id="{5D6645C1-FD04-4FF9-8646-A6EF1489A44C}">
  <we:reference id="wa104380754" version="1.0.1.0" store="en-US" storeType="OMEX"/>
  <we:alternateReferences>
    <we:reference id="wa104380754" version="1.0.1.0" store="WA104380754" storeType="OMEX"/>
  </we:alternateReferences>
  <we:properties/>
  <we:bindings/>
  <we:snapshot xmlns:r="http://schemas.openxmlformats.org/officeDocument/2006/relationships"/>
</we:webextension>
</file>

<file path=word/webextensions/webextension10.xml><?xml version="1.0" encoding="utf-8"?>
<we:webextension xmlns:we="http://schemas.microsoft.com/office/webextensions/webextension/2010/11" id="{8C73A600-6EBB-4849-B50E-CEA039713C21}">
  <we:reference id="wa104379874" version="1.0.0.0" store="en-US" storeType="OMEX"/>
  <we:alternateReferences>
    <we:reference id="WA104379874" version="1.0.0.0" store="WA104379874" storeType="OMEX"/>
  </we:alternateReferences>
  <we:properties/>
  <we:bindings/>
  <we:snapshot xmlns:r="http://schemas.openxmlformats.org/officeDocument/2006/relationships"/>
</we:webextension>
</file>

<file path=word/webextensions/webextension11.xml><?xml version="1.0" encoding="utf-8"?>
<we:webextension xmlns:we="http://schemas.microsoft.com/office/webextensions/webextension/2010/11" id="{A8FF62D5-1DFE-4E51-87E4-332A64658ECA}">
  <we:reference id="wa104381963" version="1.0.0.0" store="en-US" storeType="OMEX"/>
  <we:alternateReferences>
    <we:reference id="wa104381963" version="1.0.0.0" store="WA104381963" storeType="OMEX"/>
  </we:alternateReferences>
  <we:properties/>
  <we:bindings/>
  <we:snapshot xmlns:r="http://schemas.openxmlformats.org/officeDocument/2006/relationships"/>
</we:webextension>
</file>

<file path=word/webextensions/webextension12.xml><?xml version="1.0" encoding="utf-8"?>
<we:webextension xmlns:we="http://schemas.microsoft.com/office/webextensions/webextension/2010/11" id="{79A766D1-1342-4D38-869F-9A8F0C65DE5F}">
  <we:reference id="wa104381905" version="2.0.1.0" store="en-US" storeType="OMEX"/>
  <we:alternateReferences>
    <we:reference id="wa104381905" version="2.0.1.0" store="WA104381905" storeType="OMEX"/>
  </we:alternateReferences>
  <we:properties/>
  <we:bindings/>
  <we:snapshot xmlns:r="http://schemas.openxmlformats.org/officeDocument/2006/relationships"/>
</we:webextension>
</file>

<file path=word/webextensions/webextension13.xml><?xml version="1.0" encoding="utf-8"?>
<we:webextension xmlns:we="http://schemas.microsoft.com/office/webextensions/webextension/2010/11" id="{1DFC9AE8-6B8F-4E58-8A23-A2E4ED1D687F}">
  <we:reference id="wa104302172" version="2.0.0.0" store="en-US" storeType="OMEX"/>
  <we:alternateReferences>
    <we:reference id="WA104302172" version="2.0.0.0" store="WA104302172" storeType="OMEX"/>
  </we:alternateReferences>
  <we:properties/>
  <we:bindings/>
  <we:snapshot xmlns:r="http://schemas.openxmlformats.org/officeDocument/2006/relationships"/>
</we:webextension>
</file>

<file path=word/webextensions/webextension14.xml><?xml version="1.0" encoding="utf-8"?>
<we:webextension xmlns:we="http://schemas.microsoft.com/office/webextensions/webextension/2010/11" id="{C4B1339A-B06E-4C0C-8060-37B3D4F9F0DC}">
  <we:reference id="d6770ffa-15cd-453d-b991-e640fc844c59" version="2.0.0.0" store="EXCatalog" storeType="EXCatalog"/>
  <we:alternateReferences>
    <we:reference id="WA200001700" version="2.0.0.0" store="en-MY" storeType="OMEX"/>
  </we:alternateReferences>
  <we:properties/>
  <we:bindings/>
  <we:snapshot xmlns:r="http://schemas.openxmlformats.org/officeDocument/2006/relationships"/>
</we:webextension>
</file>

<file path=word/webextensions/webextension15.xml><?xml version="1.0" encoding="utf-8"?>
<we:webextension xmlns:we="http://schemas.microsoft.com/office/webextensions/webextension/2010/11" id="{A9B3AE54-E2DB-4FEE-AE1F-6A551F390AC2}">
  <we:reference id="wa200001524" version="1.0.0.4" store="en-001" storeType="OMEX"/>
  <we:alternateReferences>
    <we:reference id="WA200001524" version="1.0.0.4" store="" storeType="OMEX"/>
  </we:alternateReferences>
  <we:properties/>
  <we:bindings/>
  <we:snapshot xmlns:r="http://schemas.openxmlformats.org/officeDocument/2006/relationships"/>
</we:webextension>
</file>

<file path=word/webextensions/webextension16.xml><?xml version="1.0" encoding="utf-8"?>
<we:webextension xmlns:we="http://schemas.microsoft.com/office/webextensions/webextension/2010/11" id="{5DAAEB57-0421-40F4-8BC5-E9A512177418}">
  <we:reference id="wa200000113" version="1.0.0.0" store="en-US" storeType="OMEX"/>
  <we:alternateReferences>
    <we:reference id="WA200000113" version="1.0.0.0" store="" storeType="OMEX"/>
  </we:alternateReferences>
  <we:properties>
    <we:property name="drawioRecentList" value="&quot;{\&quot;886B4ED9D60592A0!32350\&quot;:{\&quot;id\&quot;:\&quot;886B4ED9D60592A0!32350\&quot;,\&quot;name\&quot;:\&quot;Untitled Diagram.drawio\&quot;,\&quot;lastModifiedDateTime\&quot;:\&quot;2022-10-12T02:45:56.577Z\&quot;,\&quot;size\&quot;:725,\&quot;parentReference\&quot;:{\&quot;driveId\&quot;:\&quot;886b4ed9d60592a0\&quot;,\&quot;driveType\&quot;:\&quot;personal\&quot;,\&quot;id\&quot;:\&quot;886B4ED9D60592A0!107\&quot;,\&quot;path\&quot;:\&quot;/drive/root:\&quot;},\&quot;file\&quot;:{\&quot;mimeType\&quot;:\&quot;application/octet-stream\&quot;,\&quot;hashes\&quot;:{\&quot;quickXorHash\&quot;:\&quot;F28sgNNL8vkHzCk63JOZDEZFfAE=\&quot;,\&quot;sha1Hash\&quot;:\&quot;4F8A839452FDEF5825A1F9CA10D8DA121346B149\&quot;,\&quot;sha256Hash\&quot;:\&quot;EEDE364FDBB7E4505B4838EC8E7A166319F8D7062C775D2BF6D2F84F608FD338\&quot;}},\&quot;createdBy\&quot;:{\&quot;application\&quot;:{\&quot;displayName\&quot;:\&quot;diagrams.net\&quot;,\&quot;id\&quot;:\&quot;4436ac77\&quot;},\&quot;user\&quot;:{\&quot;displayName\&quot;:\&quot;Ali Anjomshoae\&quot;,\&quot;id\&quot;:\&quot;886b4ed9d60592a0\&quot;}},\&quot;lastModifiedBy\&quot;:{\&quot;application\&quot;:{\&quot;displayName\&quot;:\&quot;diagrams.net\&quot;,\&quot;id\&quot;:\&quot;4436ac77\&quot;},\&quot;user\&quot;:{\&quot;displayName\&quot;:\&quot;Ali Anjomshoae\&quot;,\&quot;id\&quot;:\&quot;886b4ed9d60592a0\&quot;}},\&quot;fromOD\&quot;:true,\&quot;isDrawio\&quot;:true}}&quot;"/>
  </we:properties>
  <we:bindings/>
  <we:snapshot xmlns:r="http://schemas.openxmlformats.org/officeDocument/2006/relationships"/>
</we:webextension>
</file>

<file path=word/webextensions/webextension17.xml><?xml version="1.0" encoding="utf-8"?>
<we:webextension xmlns:we="http://schemas.microsoft.com/office/webextensions/webextension/2010/11" id="{F8B295AF-4539-FD43-96EA-EA95EC47D56C}">
  <we:reference id="wa200001011" version="1.2.0.0" store="en-US" storeType="OMEX"/>
  <we:alternateReferences>
    <we:reference id="WA200001011" version="1.2.0.0" store="" storeType="OMEX"/>
  </we:alternateReferences>
  <we:properties/>
  <we:bindings/>
  <we:snapshot xmlns:r="http://schemas.openxmlformats.org/officeDocument/2006/relationships"/>
</we:webextension>
</file>

<file path=word/webextensions/webextension18.xml><?xml version="1.0" encoding="utf-8"?>
<we:webextension xmlns:we="http://schemas.microsoft.com/office/webextensions/webextension/2010/11" id="{1DE6276F-307F-D141-8B87-5D9F1EEC7535}">
  <we:reference id="wa200002281" version="1.0.0.0" store="en-US" storeType="OMEX"/>
  <we:alternateReferences>
    <we:reference id="wa200002281" version="1.0.0.0"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LeapEvents xmlns="http://LeapEvents.com" currentEventId="72ff7e58-c10f-4e7d-8f8b-4bcc0eba5cb2">
  <LeapEvent>eyJpZCI6ImYxZjg5NTc3LTJkNGQtNDdlMC1hMTU2LTAwZmQ5M2RhYzUzMCIsImNvcnJlbGF0aW9uSWQiOm51bGwsImV2ZW50VHlwZSI6MiwiYWN0aW9uIjoyMywiZGF0YSI6bnVsbH0=</LeapEvent>
  <LeapEvent id="72ff7e58-c10f-4e7d-8f8b-4bcc0eba5cb2">eyJpZCI6IjcyZmY3ZTU4LWMxMGYtNGU3ZC04ZjhiLTRiY2MwZWJhNWNiMiIsImNvcnJlbGF0aW9uSWQiOm51bGwsImV2ZW50VHlwZSI6MiwiYWN0aW9uIjoyMiwiZGF0YSI6e319</LeapEvent>
</LeapEvents>
</file>

<file path=customXml/item4.xml><?xml version="1.0" encoding="utf-8"?>
<ct:contentTypeSchema xmlns:ct="http://schemas.microsoft.com/office/2006/metadata/contentType" xmlns:ma="http://schemas.microsoft.com/office/2006/metadata/properties/metaAttributes" ct:_="" ma:_="" ma:contentTypeName="Document" ma:contentTypeID="0x010100ABD65F4B39CD10439FD158C1674772CC" ma:contentTypeVersion="11" ma:contentTypeDescription="Create a new document." ma:contentTypeScope="" ma:versionID="1675229dc758503cfcbaef1b36a69642">
  <xsd:schema xmlns:xsd="http://www.w3.org/2001/XMLSchema" xmlns:xs="http://www.w3.org/2001/XMLSchema" xmlns:p="http://schemas.microsoft.com/office/2006/metadata/properties" xmlns:ns3="b8ced226-8e88-4138-9669-b8cf05802743" targetNamespace="http://schemas.microsoft.com/office/2006/metadata/properties" ma:root="true" ma:fieldsID="8f3ccf943d862a25e393a23075e5e02f" ns3:_="">
    <xsd:import namespace="b8ced226-8e88-4138-9669-b8cf05802743"/>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_activity"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ced226-8e88-4138-9669-b8cf058027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_activity" ma:index="16" nillable="true" ma:displayName="_activity" ma:hidden="true" ma:internalName="_activity">
      <xsd:simpleType>
        <xsd:restriction base="dms:Note"/>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_activity xmlns="b8ced226-8e88-4138-9669-b8cf05802743" xsi:nil="true"/>
  </documentManagement>
</p:properties>
</file>

<file path=customXml/item6.xml><?xml version="1.0" encoding="utf-8"?>
<LeapDocumentData/>
</file>

<file path=customXml/itemProps1.xml><?xml version="1.0" encoding="utf-8"?>
<ds:datastoreItem xmlns:ds="http://schemas.openxmlformats.org/officeDocument/2006/customXml" ds:itemID="{97ACD658-01FF-48BB-A559-126EA98BE937}">
  <ds:schemaRefs>
    <ds:schemaRef ds:uri="http://schemas.microsoft.com/sharepoint/v3/contenttype/forms"/>
  </ds:schemaRefs>
</ds:datastoreItem>
</file>

<file path=customXml/itemProps2.xml><?xml version="1.0" encoding="utf-8"?>
<ds:datastoreItem xmlns:ds="http://schemas.openxmlformats.org/officeDocument/2006/customXml" ds:itemID="{5B74385A-891A-41AA-9FAC-F3A4B9A80CBA}">
  <ds:schemaRefs>
    <ds:schemaRef ds:uri="http://schemas.openxmlformats.org/officeDocument/2006/bibliography"/>
  </ds:schemaRefs>
</ds:datastoreItem>
</file>

<file path=customXml/itemProps3.xml><?xml version="1.0" encoding="utf-8"?>
<ds:datastoreItem xmlns:ds="http://schemas.openxmlformats.org/officeDocument/2006/customXml" ds:itemID="{46A6251B-0B63-4C1A-93FE-1BC42A77999E}">
  <ds:schemaRefs>
    <ds:schemaRef ds:uri="http://LeapEvents.com"/>
  </ds:schemaRefs>
</ds:datastoreItem>
</file>

<file path=customXml/itemProps4.xml><?xml version="1.0" encoding="utf-8"?>
<ds:datastoreItem xmlns:ds="http://schemas.openxmlformats.org/officeDocument/2006/customXml" ds:itemID="{2E881869-98C9-4128-A0FA-EB6C3360EF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8ced226-8e88-4138-9669-b8cf058027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FF5890BB-36EB-46DC-9D56-8EE6B76DDC38}">
  <ds:schemaRefs>
    <ds:schemaRef ds:uri="http://schemas.microsoft.com/office/2006/metadata/properties"/>
    <ds:schemaRef ds:uri="http://schemas.microsoft.com/office/infopath/2007/PartnerControls"/>
    <ds:schemaRef ds:uri="b8ced226-8e88-4138-9669-b8cf05802743"/>
  </ds:schemaRefs>
</ds:datastoreItem>
</file>

<file path=customXml/itemProps6.xml><?xml version="1.0" encoding="utf-8"?>
<ds:datastoreItem xmlns:ds="http://schemas.openxmlformats.org/officeDocument/2006/customXml" ds:itemID="{212DB182-8DBD-481E-A70E-3E53C77C1A88}">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20</Pages>
  <Words>338649</Words>
  <Characters>1930300</Characters>
  <Application>Microsoft Office Word</Application>
  <DocSecurity>0</DocSecurity>
  <Lines>16085</Lines>
  <Paragraphs>4528</Paragraphs>
  <ScaleCrop>false</ScaleCrop>
  <HeadingPairs>
    <vt:vector size="2" baseType="variant">
      <vt:variant>
        <vt:lpstr>Title</vt:lpstr>
      </vt:variant>
      <vt:variant>
        <vt:i4>1</vt:i4>
      </vt:variant>
    </vt:vector>
  </HeadingPairs>
  <TitlesOfParts>
    <vt:vector size="1" baseType="lpstr">
      <vt:lpstr/>
    </vt:vector>
  </TitlesOfParts>
  <Manager/>
  <Company>Thammasat Business School</Company>
  <LinksUpToDate>false</LinksUpToDate>
  <CharactersWithSpaces>2264421</CharactersWithSpaces>
  <SharedDoc>false</SharedDoc>
  <HyperlinkBase/>
  <HLinks>
    <vt:vector size="36" baseType="variant">
      <vt:variant>
        <vt:i4>1441872</vt:i4>
      </vt:variant>
      <vt:variant>
        <vt:i4>15</vt:i4>
      </vt:variant>
      <vt:variant>
        <vt:i4>0</vt:i4>
      </vt:variant>
      <vt:variant>
        <vt:i4>5</vt:i4>
      </vt:variant>
      <vt:variant>
        <vt:lpwstr>https://scholar.google.ca/citations?view_op=view_citation&amp;hl=en&amp;user=ZNse4gYAAAAJ&amp;sortby=pubdate&amp;citation_for_view=ZNse4gYAAAAJ:-f6ydRqryjwC</vt:lpwstr>
      </vt:variant>
      <vt:variant>
        <vt:lpwstr/>
      </vt:variant>
      <vt:variant>
        <vt:i4>1703937</vt:i4>
      </vt:variant>
      <vt:variant>
        <vt:i4>12</vt:i4>
      </vt:variant>
      <vt:variant>
        <vt:i4>0</vt:i4>
      </vt:variant>
      <vt:variant>
        <vt:i4>5</vt:i4>
      </vt:variant>
      <vt:variant>
        <vt:lpwstr>https://resources.eecentre.org/resources/the-environmental-impact-of-cash-and-voucher-assistance/</vt:lpwstr>
      </vt:variant>
      <vt:variant>
        <vt:lpwstr>:~:text=Cash%20and%20voucher%20Assistance%20(CVA,increase%20in%20CO2%20emission%2C%20etc</vt:lpwstr>
      </vt:variant>
      <vt:variant>
        <vt:i4>4849737</vt:i4>
      </vt:variant>
      <vt:variant>
        <vt:i4>9</vt:i4>
      </vt:variant>
      <vt:variant>
        <vt:i4>0</vt:i4>
      </vt:variant>
      <vt:variant>
        <vt:i4>5</vt:i4>
      </vt:variant>
      <vt:variant>
        <vt:lpwstr>https://www.tandfonline.com/doi/abs/10.1080/00207543.2019.1660829</vt:lpwstr>
      </vt:variant>
      <vt:variant>
        <vt:lpwstr/>
      </vt:variant>
      <vt:variant>
        <vt:i4>3539068</vt:i4>
      </vt:variant>
      <vt:variant>
        <vt:i4>6</vt:i4>
      </vt:variant>
      <vt:variant>
        <vt:i4>0</vt:i4>
      </vt:variant>
      <vt:variant>
        <vt:i4>5</vt:i4>
      </vt:variant>
      <vt:variant>
        <vt:lpwstr>https://link.springer.com/article/10.1057/palgrave.jors.2602125</vt:lpwstr>
      </vt:variant>
      <vt:variant>
        <vt:lpwstr/>
      </vt:variant>
      <vt:variant>
        <vt:i4>2555949</vt:i4>
      </vt:variant>
      <vt:variant>
        <vt:i4>3</vt:i4>
      </vt:variant>
      <vt:variant>
        <vt:i4>0</vt:i4>
      </vt:variant>
      <vt:variant>
        <vt:i4>5</vt:i4>
      </vt:variant>
      <vt:variant>
        <vt:lpwstr>https://onlinelibrary.wiley.com/doi/full/10.1111/jbl.12131</vt:lpwstr>
      </vt:variant>
      <vt:variant>
        <vt:lpwstr/>
      </vt:variant>
      <vt:variant>
        <vt:i4>2752569</vt:i4>
      </vt:variant>
      <vt:variant>
        <vt:i4>0</vt:i4>
      </vt:variant>
      <vt:variant>
        <vt:i4>0</vt:i4>
      </vt:variant>
      <vt:variant>
        <vt:i4>5</vt:i4>
      </vt:variant>
      <vt:variant>
        <vt:lpwstr>https://doi.org/10.1016/j.ijpe.2020.108017</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Ali Anjomshoae</dc:creator>
  <cp:keywords/>
  <dc:description/>
  <cp:lastModifiedBy>Constantin Blome</cp:lastModifiedBy>
  <cp:revision>2</cp:revision>
  <cp:lastPrinted>2023-08-12T11:22:00Z</cp:lastPrinted>
  <dcterms:created xsi:type="dcterms:W3CDTF">2023-10-13T18:05:00Z</dcterms:created>
  <dcterms:modified xsi:type="dcterms:W3CDTF">2023-10-13T18:05:00Z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Document_1">
    <vt:lpwstr>True</vt:lpwstr>
  </property>
  <property fmtid="{D5CDD505-2E9C-101B-9397-08002B2CF9AE}" pid="3" name="Mendeley Citation Style_1">
    <vt:lpwstr>http://www.zotero.org/styles/elsevier-with-titles</vt:lpwstr>
  </property>
  <property fmtid="{D5CDD505-2E9C-101B-9397-08002B2CF9AE}" pid="4" name="Mendeley Unique User Id_1">
    <vt:lpwstr>031e11d9-04c0-3e78-8ce7-c983b42433c1</vt:lpwstr>
  </property>
  <property fmtid="{D5CDD505-2E9C-101B-9397-08002B2CF9AE}" pid="5" name="Mendeley Recent Style Id 0_1">
    <vt:lpwstr>http://www.zotero.org/styles/apa</vt:lpwstr>
  </property>
  <property fmtid="{D5CDD505-2E9C-101B-9397-08002B2CF9AE}" pid="6" name="Mendeley Recent Style Name 0_1">
    <vt:lpwstr>American Psychological Association 7th edition</vt:lpwstr>
  </property>
  <property fmtid="{D5CDD505-2E9C-101B-9397-08002B2CF9AE}" pid="7" name="Mendeley Recent Style Id 1_1">
    <vt:lpwstr>http://www.zotero.org/styles/american-sociological-association</vt:lpwstr>
  </property>
  <property fmtid="{D5CDD505-2E9C-101B-9397-08002B2CF9AE}" pid="8" name="Mendeley Recent Style Name 1_1">
    <vt:lpwstr>American Sociological Association 6th edition</vt:lpwstr>
  </property>
  <property fmtid="{D5CDD505-2E9C-101B-9397-08002B2CF9AE}" pid="9" name="Mendeley Recent Style Id 2_1">
    <vt:lpwstr>http://www.zotero.org/styles/chicago-author-date</vt:lpwstr>
  </property>
  <property fmtid="{D5CDD505-2E9C-101B-9397-08002B2CF9AE}" pid="10" name="Mendeley Recent Style Name 2_1">
    <vt:lpwstr>Chicago Manual of Style 17th edition (author-date)</vt:lpwstr>
  </property>
  <property fmtid="{D5CDD505-2E9C-101B-9397-08002B2CF9AE}" pid="11" name="Mendeley Recent Style Id 3_1">
    <vt:lpwstr>http://www.zotero.org/styles/harvard-cite-them-right</vt:lpwstr>
  </property>
  <property fmtid="{D5CDD505-2E9C-101B-9397-08002B2CF9AE}" pid="12" name="Mendeley Recent Style Name 3_1">
    <vt:lpwstr>Cite Them Right 10th edition - Harvard</vt:lpwstr>
  </property>
  <property fmtid="{D5CDD505-2E9C-101B-9397-08002B2CF9AE}" pid="13" name="Mendeley Recent Style Id 4_1">
    <vt:lpwstr>http://www.zotero.org/styles/elsevier-with-titles</vt:lpwstr>
  </property>
  <property fmtid="{D5CDD505-2E9C-101B-9397-08002B2CF9AE}" pid="14" name="Mendeley Recent Style Name 4_1">
    <vt:lpwstr>Elsevier (numeric, with titles)</vt:lpwstr>
  </property>
  <property fmtid="{D5CDD505-2E9C-101B-9397-08002B2CF9AE}" pid="15" name="Mendeley Recent Style Id 5_1">
    <vt:lpwstr>http://www.zotero.org/styles/elsevier-with-titles-alphabetical</vt:lpwstr>
  </property>
  <property fmtid="{D5CDD505-2E9C-101B-9397-08002B2CF9AE}" pid="16" name="Mendeley Recent Style Name 5_1">
    <vt:lpwstr>Elsevier (numeric, with titles, sorted alphabetically)</vt:lpwstr>
  </property>
  <property fmtid="{D5CDD505-2E9C-101B-9397-08002B2CF9AE}" pid="17" name="Mendeley Recent Style Id 6_1">
    <vt:lpwstr>http://www.zotero.org/styles/ieee</vt:lpwstr>
  </property>
  <property fmtid="{D5CDD505-2E9C-101B-9397-08002B2CF9AE}" pid="18" name="Mendeley Recent Style Name 6_1">
    <vt:lpwstr>IEEE</vt:lpwstr>
  </property>
  <property fmtid="{D5CDD505-2E9C-101B-9397-08002B2CF9AE}" pid="19" name="Mendeley Recent Style Id 7_1">
    <vt:lpwstr>http://www.zotero.org/styles/modern-humanities-research-association</vt:lpwstr>
  </property>
  <property fmtid="{D5CDD505-2E9C-101B-9397-08002B2CF9AE}" pid="20" name="Mendeley Recent Style Name 7_1">
    <vt:lpwstr>Modern Humanities Research Association 3rd edition (note with bibliography)</vt:lpwstr>
  </property>
  <property fmtid="{D5CDD505-2E9C-101B-9397-08002B2CF9AE}" pid="21" name="Mendeley Recent Style Id 8_1">
    <vt:lpwstr>http://www.zotero.org/styles/modern-language-association</vt:lpwstr>
  </property>
  <property fmtid="{D5CDD505-2E9C-101B-9397-08002B2CF9AE}" pid="22" name="Mendeley Recent Style Name 8_1">
    <vt:lpwstr>Modern Language Association 8th edition</vt:lpwstr>
  </property>
  <property fmtid="{D5CDD505-2E9C-101B-9397-08002B2CF9AE}" pid="23" name="Mendeley Recent Style Id 9_1">
    <vt:lpwstr>http://www.zotero.org/styles/nature</vt:lpwstr>
  </property>
  <property fmtid="{D5CDD505-2E9C-101B-9397-08002B2CF9AE}" pid="24" name="Mendeley Recent Style Name 9_1">
    <vt:lpwstr>Nature</vt:lpwstr>
  </property>
  <property fmtid="{D5CDD505-2E9C-101B-9397-08002B2CF9AE}" pid="25" name="ContentTypeId">
    <vt:lpwstr>0x010100ABD65F4B39CD10439FD158C1674772CC</vt:lpwstr>
  </property>
  <property fmtid="{D5CDD505-2E9C-101B-9397-08002B2CF9AE}" pid="26" name="CitaviDocumentProperty_11">
    <vt:lpwstr>Heading 1</vt:lpwstr>
  </property>
  <property fmtid="{D5CDD505-2E9C-101B-9397-08002B2CF9AE}" pid="27" name="CitaviDocumentProperty_12">
    <vt:lpwstr>Normal</vt:lpwstr>
  </property>
  <property fmtid="{D5CDD505-2E9C-101B-9397-08002B2CF9AE}" pid="28" name="CitaviDocumentProperty_16">
    <vt:lpwstr>Subtitle</vt:lpwstr>
  </property>
  <property fmtid="{D5CDD505-2E9C-101B-9397-08002B2CF9AE}" pid="29" name="CitaviDocumentProperty_13">
    <vt:lpwstr>Normal</vt:lpwstr>
  </property>
  <property fmtid="{D5CDD505-2E9C-101B-9397-08002B2CF9AE}" pid="30" name="CitaviDocumentProperty_15">
    <vt:lpwstr>Normal</vt:lpwstr>
  </property>
  <property fmtid="{D5CDD505-2E9C-101B-9397-08002B2CF9AE}" pid="31" name="CitaviDocumentProperty_17">
    <vt:lpwstr>Normal</vt:lpwstr>
  </property>
  <property fmtid="{D5CDD505-2E9C-101B-9397-08002B2CF9AE}" pid="32" name="CitaviDocumentProperty_18">
    <vt:lpwstr>1</vt:lpwstr>
  </property>
  <property fmtid="{D5CDD505-2E9C-101B-9397-08002B2CF9AE}" pid="33" name="CitaviDocumentProperty_25">
    <vt:lpwstr>True</vt:lpwstr>
  </property>
  <property fmtid="{D5CDD505-2E9C-101B-9397-08002B2CF9AE}" pid="34" name="CitaviDocumentProperty_28">
    <vt:lpwstr>False</vt:lpwstr>
  </property>
  <property fmtid="{D5CDD505-2E9C-101B-9397-08002B2CF9AE}" pid="35" name="CitaviDocumentProperty_7">
    <vt:lpwstr>SLR Project</vt:lpwstr>
  </property>
  <property fmtid="{D5CDD505-2E9C-101B-9397-08002B2CF9AE}" pid="36" name="CitaviDocumentProperty_0">
    <vt:lpwstr>93e30702-6293-4d13-ba1a-77e2adb6a2d7</vt:lpwstr>
  </property>
  <property fmtid="{D5CDD505-2E9C-101B-9397-08002B2CF9AE}" pid="37" name="grammarly_documentId">
    <vt:lpwstr>documentId_8968</vt:lpwstr>
  </property>
  <property fmtid="{D5CDD505-2E9C-101B-9397-08002B2CF9AE}" pid="38" name="grammarly_documentContext">
    <vt:lpwstr>{"goals":[],"domain":"general","emotions":[],"dialect":"british"}</vt:lpwstr>
  </property>
  <property fmtid="{D5CDD505-2E9C-101B-9397-08002B2CF9AE}" pid="39" name="GrammarlyDocumentId">
    <vt:lpwstr>7f36f57a3b7b9bdf3ef4e047d342f55cae4c8cdcbebb5c2dccefc8a22ffa8681</vt:lpwstr>
  </property>
  <property fmtid="{D5CDD505-2E9C-101B-9397-08002B2CF9AE}" pid="40" name="CitaviDocumentProperty_1">
    <vt:lpwstr>6.8.0.0</vt:lpwstr>
  </property>
  <property fmtid="{D5CDD505-2E9C-101B-9397-08002B2CF9AE}" pid="41" name="CitaviDocumentProperty_6">
    <vt:lpwstr>False</vt:lpwstr>
  </property>
  <property fmtid="{D5CDD505-2E9C-101B-9397-08002B2CF9AE}" pid="42" name="CitaviDocumentProperty_8">
    <vt:lpwstr>C:\Users\Ali\OneDrive - Chulalongkorn University\Documents\Citavi 7\Citavi 7\Projects\SLR Project\SLR Project.ctv6</vt:lpwstr>
  </property>
</Properties>
</file>