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slideLayouts/slideLayout12.xml" ContentType="application/vnd.openxmlformats-officedocument.presentationml.slideLayout+xml"/>
  <Override PartName="/ppt/theme/theme10.xml" ContentType="application/vnd.openxmlformats-officedocument.theme+xml"/>
  <Override PartName="/ppt/slideLayouts/slideLayout13.xml" ContentType="application/vnd.openxmlformats-officedocument.presentationml.slideLayout+xml"/>
  <Override PartName="/ppt/theme/theme11.xml" ContentType="application/vnd.openxmlformats-officedocument.theme+xml"/>
  <Override PartName="/ppt/slideLayouts/slideLayout14.xml" ContentType="application/vnd.openxmlformats-officedocument.presentationml.slideLayout+xml"/>
  <Override PartName="/ppt/theme/theme12.xml" ContentType="application/vnd.openxmlformats-officedocument.theme+xml"/>
  <Override PartName="/ppt/slideLayouts/slideLayout15.xml" ContentType="application/vnd.openxmlformats-officedocument.presentationml.slideLayout+xml"/>
  <Override PartName="/ppt/theme/theme13.xml" ContentType="application/vnd.openxmlformats-officedocument.theme+xml"/>
  <Override PartName="/ppt/slideLayouts/slideLayout16.xml" ContentType="application/vnd.openxmlformats-officedocument.presentationml.slideLayout+xml"/>
  <Override PartName="/ppt/theme/theme14.xml" ContentType="application/vnd.openxmlformats-officedocument.theme+xml"/>
  <Override PartName="/ppt/slideLayouts/slideLayout17.xml" ContentType="application/vnd.openxmlformats-officedocument.presentationml.slideLayout+xml"/>
  <Override PartName="/ppt/theme/theme15.xml" ContentType="application/vnd.openxmlformats-officedocument.theme+xml"/>
  <Override PartName="/ppt/slideLayouts/slideLayout18.xml" ContentType="application/vnd.openxmlformats-officedocument.presentationml.slideLayout+xml"/>
  <Override PartName="/ppt/theme/theme16.xml" ContentType="application/vnd.openxmlformats-officedocument.theme+xml"/>
  <Override PartName="/ppt/slideLayouts/slideLayout19.xml" ContentType="application/vnd.openxmlformats-officedocument.presentationml.slideLayout+xml"/>
  <Override PartName="/ppt/theme/theme17.xml" ContentType="application/vnd.openxmlformats-officedocument.theme+xml"/>
  <Override PartName="/ppt/slideLayouts/slideLayout20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50" r:id="rId2"/>
    <p:sldMasterId id="2147483692" r:id="rId3"/>
    <p:sldMasterId id="2147483682" r:id="rId4"/>
    <p:sldMasterId id="2147483656" r:id="rId5"/>
    <p:sldMasterId id="2147483660" r:id="rId6"/>
    <p:sldMasterId id="2147483662" r:id="rId7"/>
    <p:sldMasterId id="2147483664" r:id="rId8"/>
    <p:sldMasterId id="2147483666" r:id="rId9"/>
    <p:sldMasterId id="2147483668" r:id="rId10"/>
    <p:sldMasterId id="2147483670" r:id="rId11"/>
    <p:sldMasterId id="2147483672" r:id="rId12"/>
    <p:sldMasterId id="2147483674" r:id="rId13"/>
    <p:sldMasterId id="2147483676" r:id="rId14"/>
    <p:sldMasterId id="2147483678" r:id="rId15"/>
    <p:sldMasterId id="2147483688" r:id="rId16"/>
    <p:sldMasterId id="2147483695" r:id="rId17"/>
    <p:sldMasterId id="2147483697" r:id="rId18"/>
  </p:sldMasterIdLst>
  <p:notesMasterIdLst>
    <p:notesMasterId r:id="rId46"/>
  </p:notesMasterIdLst>
  <p:sldIdLst>
    <p:sldId id="292" r:id="rId19"/>
    <p:sldId id="293" r:id="rId20"/>
    <p:sldId id="299" r:id="rId21"/>
    <p:sldId id="295" r:id="rId22"/>
    <p:sldId id="310" r:id="rId23"/>
    <p:sldId id="346" r:id="rId24"/>
    <p:sldId id="347" r:id="rId25"/>
    <p:sldId id="350" r:id="rId26"/>
    <p:sldId id="348" r:id="rId27"/>
    <p:sldId id="351" r:id="rId28"/>
    <p:sldId id="353" r:id="rId29"/>
    <p:sldId id="354" r:id="rId30"/>
    <p:sldId id="355" r:id="rId31"/>
    <p:sldId id="356" r:id="rId32"/>
    <p:sldId id="357" r:id="rId33"/>
    <p:sldId id="358" r:id="rId34"/>
    <p:sldId id="361" r:id="rId35"/>
    <p:sldId id="359" r:id="rId36"/>
    <p:sldId id="360" r:id="rId37"/>
    <p:sldId id="362" r:id="rId38"/>
    <p:sldId id="340" r:id="rId39"/>
    <p:sldId id="363" r:id="rId40"/>
    <p:sldId id="364" r:id="rId41"/>
    <p:sldId id="365" r:id="rId42"/>
    <p:sldId id="330" r:id="rId43"/>
    <p:sldId id="331" r:id="rId44"/>
    <p:sldId id="272" r:id="rId4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B3E6"/>
    <a:srgbClr val="69AD40"/>
    <a:srgbClr val="00214E"/>
    <a:srgbClr val="00264A"/>
    <a:srgbClr val="6E0E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993"/>
    <p:restoredTop sz="94674"/>
  </p:normalViewPr>
  <p:slideViewPr>
    <p:cSldViewPr snapToGrid="0" snapToObjects="1">
      <p:cViewPr>
        <p:scale>
          <a:sx n="100" d="100"/>
          <a:sy n="100" d="100"/>
        </p:scale>
        <p:origin x="408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9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E224E-2046-0D4F-8FAA-76DE18A2A064}" type="datetimeFigureOut">
              <a:rPr lang="fr-FR" smtClean="0"/>
              <a:t>11/08/2023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A1156-54A9-994A-82BB-BC5A9BC7BA0A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71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878" y="1753024"/>
            <a:ext cx="10170960" cy="4335659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Body Arial Regular corps 24 pts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 err="1"/>
              <a:t>Aperum</a:t>
            </a:r>
            <a:r>
              <a:rPr lang="fr-BE" dirty="0"/>
              <a:t> </a:t>
            </a:r>
            <a:r>
              <a:rPr lang="fr-BE" dirty="0" err="1"/>
              <a:t>rero</a:t>
            </a:r>
            <a:r>
              <a:rPr lang="fr-BE" dirty="0"/>
              <a:t> con </a:t>
            </a:r>
            <a:r>
              <a:rPr lang="fr-BE" dirty="0" err="1"/>
              <a:t>pedi</a:t>
            </a:r>
            <a:r>
              <a:rPr lang="fr-BE" dirty="0"/>
              <a:t> </a:t>
            </a:r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r>
              <a:rPr lang="fr-BE" dirty="0"/>
              <a:t> </a:t>
            </a:r>
            <a:r>
              <a:rPr lang="fr-BE" dirty="0" err="1"/>
              <a:t>voloren</a:t>
            </a:r>
            <a:r>
              <a:rPr lang="fr-BE" dirty="0"/>
              <a:t> </a:t>
            </a:r>
            <a:r>
              <a:rPr lang="fr-BE" dirty="0" err="1"/>
              <a:t>imaionsequi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 err="1"/>
              <a:t>Untoria</a:t>
            </a:r>
            <a:r>
              <a:rPr lang="fr-BE" dirty="0"/>
              <a:t> </a:t>
            </a:r>
            <a:r>
              <a:rPr lang="fr-BE" dirty="0" err="1"/>
              <a:t>eremquo</a:t>
            </a:r>
            <a:r>
              <a:rPr lang="fr-BE" dirty="0"/>
              <a:t> </a:t>
            </a:r>
            <a:r>
              <a:rPr lang="fr-BE" dirty="0" err="1"/>
              <a:t>ssimi</a:t>
            </a:r>
            <a:r>
              <a:rPr lang="fr-BE" dirty="0"/>
              <a:t>, </a:t>
            </a:r>
            <a:r>
              <a:rPr lang="fr-BE" dirty="0" err="1"/>
              <a:t>consequ</a:t>
            </a:r>
            <a:r>
              <a:rPr lang="fr-BE" dirty="0"/>
              <a:t> </a:t>
            </a:r>
            <a:r>
              <a:rPr lang="fr-BE" dirty="0" err="1"/>
              <a:t>aspiderum</a:t>
            </a:r>
            <a:r>
              <a:rPr lang="fr-BE" dirty="0"/>
              <a:t> </a:t>
            </a:r>
            <a:r>
              <a:rPr lang="fr-BE" dirty="0" err="1"/>
              <a:t>facipsunt</a:t>
            </a:r>
            <a:r>
              <a:rPr lang="fr-BE" dirty="0"/>
              <a:t> </a:t>
            </a:r>
            <a:r>
              <a:rPr lang="fr-BE" dirty="0" err="1"/>
              <a:t>fuga</a:t>
            </a:r>
            <a:r>
              <a:rPr lang="fr-BE" dirty="0"/>
              <a:t>. </a:t>
            </a:r>
            <a:r>
              <a:rPr lang="fr-BE" dirty="0" err="1"/>
              <a:t>Bero</a:t>
            </a:r>
            <a:r>
              <a:rPr lang="fr-BE" dirty="0"/>
              <a:t> ide </a:t>
            </a:r>
            <a:r>
              <a:rPr lang="fr-BE" dirty="0" err="1"/>
              <a:t>porepera</a:t>
            </a:r>
            <a:r>
              <a:rPr lang="fr-BE" dirty="0"/>
              <a:t> </a:t>
            </a:r>
            <a:r>
              <a:rPr lang="fr-BE" dirty="0" err="1"/>
              <a:t>quam</a:t>
            </a:r>
            <a:r>
              <a:rPr lang="fr-BE" dirty="0"/>
              <a:t> </a:t>
            </a:r>
            <a:r>
              <a:rPr lang="fr-BE" dirty="0" err="1"/>
              <a:t>doluptur</a:t>
            </a:r>
            <a:r>
              <a:rPr lang="fr-BE" dirty="0"/>
              <a:t>?</a:t>
            </a:r>
          </a:p>
          <a:p>
            <a:pPr lvl="0"/>
            <a:endParaRPr lang="fr-BE" dirty="0"/>
          </a:p>
        </p:txBody>
      </p:sp>
      <p:sp>
        <p:nvSpPr>
          <p:cNvPr id="10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8688" y="6088174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11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19148" y="6088683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841032" y="6088174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7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099476" y="6088683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123744" y="1902033"/>
            <a:ext cx="3600000" cy="4186142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/>
              <a:defRPr sz="20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  <a:br>
              <a:rPr lang="fr-BE" dirty="0"/>
            </a:br>
            <a:r>
              <a:rPr lang="fr-BE" dirty="0" err="1"/>
              <a:t>Tiatusandunt</a:t>
            </a:r>
            <a:r>
              <a:rPr lang="fr-BE" dirty="0"/>
              <a:t> </a:t>
            </a:r>
            <a:r>
              <a:rPr lang="fr-BE" dirty="0" err="1"/>
              <a:t>illecta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r>
              <a:rPr lang="fr-BE" dirty="0"/>
              <a:t> </a:t>
            </a:r>
            <a:r>
              <a:rPr lang="fr-BE" dirty="0" err="1"/>
              <a:t>Quos</a:t>
            </a:r>
            <a:r>
              <a:rPr lang="fr-BE" dirty="0"/>
              <a:t> </a:t>
            </a:r>
            <a:r>
              <a:rPr lang="fr-BE" dirty="0" err="1"/>
              <a:t>sam</a:t>
            </a:r>
            <a:r>
              <a:rPr lang="fr-BE" dirty="0"/>
              <a:t> </a:t>
            </a:r>
            <a:r>
              <a:rPr lang="fr-BE" dirty="0" err="1"/>
              <a:t>aut</a:t>
            </a:r>
            <a:r>
              <a:rPr lang="fr-BE" dirty="0"/>
              <a:t> </a:t>
            </a:r>
            <a:r>
              <a:rPr lang="fr-BE" dirty="0" err="1"/>
              <a:t>quidusam</a:t>
            </a:r>
            <a:r>
              <a:rPr lang="fr-BE" dirty="0"/>
              <a:t> 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 err="1"/>
              <a:t>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  <a:br>
              <a:rPr lang="fr-BE" dirty="0"/>
            </a:br>
            <a:r>
              <a:rPr lang="fr-BE" dirty="0" err="1"/>
              <a:t>Tiatusandunt</a:t>
            </a:r>
            <a:r>
              <a:rPr lang="fr-BE" dirty="0"/>
              <a:t> </a:t>
            </a:r>
            <a:r>
              <a:rPr lang="fr-BE" dirty="0" err="1"/>
              <a:t>illecta</a:t>
            </a:r>
            <a:endParaRPr lang="fr-BE" dirty="0"/>
          </a:p>
          <a:p>
            <a:pPr lvl="0"/>
            <a:endParaRPr lang="fr-BE" dirty="0"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192144" y="1902033"/>
            <a:ext cx="3600000" cy="4186142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 startAt="4"/>
              <a:defRPr sz="20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 err="1"/>
              <a:t>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10"/>
          <p:cNvSpPr>
            <a:spLocks noGrp="1"/>
          </p:cNvSpPr>
          <p:nvPr>
            <p:ph type="pic" sz="quarter" idx="10"/>
          </p:nvPr>
        </p:nvSpPr>
        <p:spPr>
          <a:xfrm>
            <a:off x="1344000" y="2048337"/>
            <a:ext cx="4608000" cy="4114863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pour une image  10"/>
          <p:cNvSpPr>
            <a:spLocks noGrp="1"/>
          </p:cNvSpPr>
          <p:nvPr>
            <p:ph type="pic" sz="quarter" idx="11"/>
          </p:nvPr>
        </p:nvSpPr>
        <p:spPr>
          <a:xfrm>
            <a:off x="6240016" y="2048337"/>
            <a:ext cx="4608000" cy="4114863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1"/>
          <p:cNvSpPr>
            <a:spLocks noGrp="1"/>
          </p:cNvSpPr>
          <p:nvPr>
            <p:ph type="pic" sz="quarter" idx="10"/>
          </p:nvPr>
        </p:nvSpPr>
        <p:spPr>
          <a:xfrm>
            <a:off x="1341968" y="2178242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pour une image  11"/>
          <p:cNvSpPr>
            <a:spLocks noGrp="1"/>
          </p:cNvSpPr>
          <p:nvPr>
            <p:ph type="pic" sz="quarter" idx="11"/>
          </p:nvPr>
        </p:nvSpPr>
        <p:spPr>
          <a:xfrm>
            <a:off x="6239189" y="2176674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pour une image  11"/>
          <p:cNvSpPr>
            <a:spLocks noGrp="1"/>
          </p:cNvSpPr>
          <p:nvPr>
            <p:ph type="pic" sz="quarter" idx="12"/>
          </p:nvPr>
        </p:nvSpPr>
        <p:spPr>
          <a:xfrm>
            <a:off x="1343473" y="4344497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9" name="Espace réservé pour une image  11"/>
          <p:cNvSpPr>
            <a:spLocks noGrp="1"/>
          </p:cNvSpPr>
          <p:nvPr>
            <p:ph type="pic" sz="quarter" idx="13"/>
          </p:nvPr>
        </p:nvSpPr>
        <p:spPr>
          <a:xfrm>
            <a:off x="6240017" y="4346257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1103446" y="2048337"/>
            <a:ext cx="10473831" cy="4116967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6192000" y="2120793"/>
            <a:ext cx="4704000" cy="4042407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3446" y="3355782"/>
            <a:ext cx="4717279" cy="1572426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Musdandis</a:t>
            </a:r>
            <a:r>
              <a:rPr lang="fr-BE" dirty="0"/>
              <a:t> </a:t>
            </a:r>
            <a:r>
              <a:rPr lang="fr-BE" dirty="0" err="1"/>
              <a:t>dolentia</a:t>
            </a:r>
            <a:r>
              <a:rPr lang="fr-BE" dirty="0"/>
              <a:t> qui </a:t>
            </a:r>
            <a:r>
              <a:rPr lang="fr-BE" dirty="0" err="1"/>
              <a:t>ditat</a:t>
            </a:r>
            <a:endParaRPr lang="fr-BE" dirty="0"/>
          </a:p>
          <a:p>
            <a:pPr lvl="0"/>
            <a:endParaRPr lang="fr-B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3"/>
          <p:cNvSpPr>
            <a:spLocks noGrp="1"/>
          </p:cNvSpPr>
          <p:nvPr>
            <p:ph type="pic" sz="quarter" idx="10"/>
          </p:nvPr>
        </p:nvSpPr>
        <p:spPr>
          <a:xfrm>
            <a:off x="1670602" y="1857628"/>
            <a:ext cx="4384457" cy="2112536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pour une image  13"/>
          <p:cNvSpPr>
            <a:spLocks noGrp="1"/>
          </p:cNvSpPr>
          <p:nvPr>
            <p:ph type="pic" sz="quarter" idx="11"/>
          </p:nvPr>
        </p:nvSpPr>
        <p:spPr>
          <a:xfrm>
            <a:off x="6382102" y="4196056"/>
            <a:ext cx="4384457" cy="2112536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texte 16"/>
          <p:cNvSpPr>
            <a:spLocks noGrp="1"/>
          </p:cNvSpPr>
          <p:nvPr>
            <p:ph type="body" sz="quarter" idx="12" hasCustomPrompt="1"/>
          </p:nvPr>
        </p:nvSpPr>
        <p:spPr>
          <a:xfrm>
            <a:off x="6382102" y="1854029"/>
            <a:ext cx="4384457" cy="2112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Dolentia</a:t>
            </a:r>
            <a:r>
              <a:rPr lang="fr-BE" dirty="0"/>
              <a:t> </a:t>
            </a:r>
            <a:r>
              <a:rPr lang="fr-BE" dirty="0" err="1"/>
              <a:t>musdandis</a:t>
            </a:r>
            <a:r>
              <a:rPr lang="fr-BE" dirty="0"/>
              <a:t> qui </a:t>
            </a:r>
            <a:r>
              <a:rPr lang="fr-BE" dirty="0" err="1"/>
              <a:t>ditat</a:t>
            </a:r>
            <a:r>
              <a:rPr lang="fr-BE" dirty="0"/>
              <a:t> </a:t>
            </a:r>
            <a:r>
              <a:rPr lang="fr-BE" dirty="0" err="1"/>
              <a:t>orrores</a:t>
            </a:r>
            <a:r>
              <a:rPr lang="fr-BE" dirty="0"/>
              <a:t> </a:t>
            </a:r>
            <a:r>
              <a:rPr lang="fr-BE" dirty="0" err="1"/>
              <a:t>tiatur</a:t>
            </a:r>
            <a:r>
              <a:rPr lang="fr-BE" dirty="0"/>
              <a:t> </a:t>
            </a:r>
            <a:r>
              <a:rPr lang="fr-BE" dirty="0" err="1"/>
              <a:t>rectem</a:t>
            </a:r>
            <a:r>
              <a:rPr lang="fr-BE" dirty="0"/>
              <a:t> </a:t>
            </a:r>
            <a:r>
              <a:rPr lang="fr-BE" dirty="0" err="1"/>
              <a:t>laborunt</a:t>
            </a:r>
            <a:r>
              <a:rPr lang="fr-BE" dirty="0"/>
              <a:t> </a:t>
            </a:r>
            <a:r>
              <a:rPr lang="fr-BE" dirty="0" err="1"/>
              <a:t>exeaque</a:t>
            </a:r>
            <a:r>
              <a:rPr lang="fr-BE" dirty="0"/>
              <a:t> </a:t>
            </a:r>
            <a:r>
              <a:rPr lang="fr-BE" dirty="0" err="1"/>
              <a:t>eos</a:t>
            </a:r>
            <a:r>
              <a:rPr lang="fr-BE" dirty="0"/>
              <a:t> </a:t>
            </a:r>
            <a:r>
              <a:rPr lang="fr-BE" dirty="0" err="1"/>
              <a:t>ius</a:t>
            </a:r>
            <a:r>
              <a:rPr lang="fr-BE" dirty="0"/>
              <a:t>, con </a:t>
            </a:r>
            <a:r>
              <a:rPr lang="fr-BE" dirty="0" err="1"/>
              <a:t>nihillaboria</a:t>
            </a:r>
            <a:endParaRPr lang="fr-BE" dirty="0"/>
          </a:p>
          <a:p>
            <a:pPr lvl="0"/>
            <a:endParaRPr lang="fr-BE" dirty="0"/>
          </a:p>
        </p:txBody>
      </p:sp>
      <p:sp>
        <p:nvSpPr>
          <p:cNvPr id="9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1669990" y="4194313"/>
            <a:ext cx="4384457" cy="21120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Dolentia</a:t>
            </a:r>
            <a:r>
              <a:rPr lang="fr-BE" dirty="0"/>
              <a:t> </a:t>
            </a:r>
            <a:r>
              <a:rPr lang="fr-BE" dirty="0" err="1"/>
              <a:t>musdandis</a:t>
            </a:r>
            <a:r>
              <a:rPr lang="fr-BE" dirty="0"/>
              <a:t> qui </a:t>
            </a:r>
            <a:r>
              <a:rPr lang="fr-BE" dirty="0" err="1"/>
              <a:t>ditat</a:t>
            </a:r>
            <a:r>
              <a:rPr lang="fr-BE" dirty="0"/>
              <a:t> </a:t>
            </a:r>
            <a:r>
              <a:rPr lang="fr-BE" dirty="0" err="1"/>
              <a:t>orrores</a:t>
            </a:r>
            <a:r>
              <a:rPr lang="fr-BE" dirty="0"/>
              <a:t> </a:t>
            </a:r>
            <a:r>
              <a:rPr lang="fr-BE" dirty="0" err="1"/>
              <a:t>tiatur</a:t>
            </a:r>
            <a:r>
              <a:rPr lang="fr-BE" dirty="0"/>
              <a:t> rectem </a:t>
            </a:r>
            <a:r>
              <a:rPr lang="fr-BE" dirty="0" err="1"/>
              <a:t>laborunt</a:t>
            </a:r>
            <a:r>
              <a:rPr lang="fr-BE" dirty="0"/>
              <a:t> </a:t>
            </a:r>
            <a:r>
              <a:rPr lang="fr-BE" dirty="0" err="1"/>
              <a:t>exeaque</a:t>
            </a:r>
            <a:r>
              <a:rPr lang="fr-BE" dirty="0"/>
              <a:t> </a:t>
            </a:r>
            <a:r>
              <a:rPr lang="fr-BE" dirty="0" err="1"/>
              <a:t>eos</a:t>
            </a:r>
            <a:r>
              <a:rPr lang="fr-BE" dirty="0"/>
              <a:t> </a:t>
            </a:r>
            <a:r>
              <a:rPr lang="fr-BE" dirty="0" err="1"/>
              <a:t>ius</a:t>
            </a:r>
            <a:r>
              <a:rPr lang="fr-BE" dirty="0"/>
              <a:t>, con </a:t>
            </a:r>
            <a:r>
              <a:rPr lang="fr-BE" dirty="0" err="1"/>
              <a:t>nihillaboria</a:t>
            </a:r>
            <a:endParaRPr lang="fr-BE" dirty="0"/>
          </a:p>
          <a:p>
            <a:pPr lvl="0"/>
            <a:endParaRPr lang="fr-B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365048" y="2988654"/>
            <a:ext cx="9776477" cy="9338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Merci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25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869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5697392" y="6234478"/>
            <a:ext cx="566420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10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218006" y="6234988"/>
            <a:ext cx="720460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1344083" y="2068082"/>
            <a:ext cx="10847916" cy="4789918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texte 19"/>
          <p:cNvSpPr>
            <a:spLocks noGrp="1"/>
          </p:cNvSpPr>
          <p:nvPr>
            <p:ph type="body" sz="quarter" idx="13"/>
          </p:nvPr>
        </p:nvSpPr>
        <p:spPr>
          <a:xfrm>
            <a:off x="2159563" y="4869160"/>
            <a:ext cx="6576731" cy="1548172"/>
          </a:xfrm>
          <a:prstGeom prst="rect">
            <a:avLst/>
          </a:prstGeom>
          <a:solidFill>
            <a:srgbClr val="5DB3E6">
              <a:alpha val="78824"/>
            </a:srgbClr>
          </a:solidFill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ln>
                  <a:noFill/>
                </a:ln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fr-BE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56003" y="5096487"/>
            <a:ext cx="6255608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de la présentation</a:t>
            </a:r>
          </a:p>
        </p:txBody>
      </p:sp>
      <p:sp>
        <p:nvSpPr>
          <p:cNvPr id="11" name="Espace réservé du texte 19"/>
          <p:cNvSpPr>
            <a:spLocks noGrp="1"/>
          </p:cNvSpPr>
          <p:nvPr>
            <p:ph type="body" sz="quarter" idx="12" hasCustomPrompt="1"/>
          </p:nvPr>
        </p:nvSpPr>
        <p:spPr>
          <a:xfrm>
            <a:off x="2256003" y="5539714"/>
            <a:ext cx="6255608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000" b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DATE 2018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298895" y="5742864"/>
            <a:ext cx="4691706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de la présentation</a:t>
            </a:r>
          </a:p>
        </p:txBody>
      </p:sp>
      <p:sp>
        <p:nvSpPr>
          <p:cNvPr id="7" name="Espace réservé du texte 19"/>
          <p:cNvSpPr>
            <a:spLocks noGrp="1"/>
          </p:cNvSpPr>
          <p:nvPr>
            <p:ph type="body" sz="quarter" idx="12" hasCustomPrompt="1"/>
          </p:nvPr>
        </p:nvSpPr>
        <p:spPr>
          <a:xfrm>
            <a:off x="1298895" y="6186091"/>
            <a:ext cx="4691706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000" b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DATE 2018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9"/>
          <p:cNvSpPr>
            <a:spLocks noGrp="1"/>
          </p:cNvSpPr>
          <p:nvPr>
            <p:ph type="body" sz="quarter" idx="13" hasCustomPrompt="1"/>
          </p:nvPr>
        </p:nvSpPr>
        <p:spPr>
          <a:xfrm>
            <a:off x="606865" y="348116"/>
            <a:ext cx="5761144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du slide Arial Bold 28 pts</a:t>
            </a:r>
          </a:p>
        </p:txBody>
      </p:sp>
      <p:sp>
        <p:nvSpPr>
          <p:cNvPr id="4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9668" y="6106462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6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20128" y="6106971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3080432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85658" y="2878926"/>
            <a:ext cx="7332358" cy="10193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83646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85658" y="2878926"/>
            <a:ext cx="7332358" cy="10193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du chapitre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9"/>
          <p:cNvSpPr>
            <a:spLocks noGrp="1"/>
          </p:cNvSpPr>
          <p:nvPr>
            <p:ph type="body" sz="quarter" idx="13" hasCustomPrompt="1"/>
          </p:nvPr>
        </p:nvSpPr>
        <p:spPr>
          <a:xfrm>
            <a:off x="606865" y="348116"/>
            <a:ext cx="5761144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du slide Arial Bold 28 pts</a:t>
            </a:r>
          </a:p>
        </p:txBody>
      </p:sp>
      <p:sp>
        <p:nvSpPr>
          <p:cNvPr id="4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9668" y="6106462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6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20128" y="6106971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2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3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4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5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6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7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8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9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19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01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89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69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63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73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714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74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590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48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374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62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60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2" r:id="rId2"/>
    <p:sldLayoutId id="214748370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67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34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9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69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62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80479" y="531997"/>
            <a:ext cx="9705536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49738" y="1089440"/>
            <a:ext cx="68299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1. </a:t>
            </a:r>
            <a:r>
              <a:rPr lang="fr-FR" u="sng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Overzicht</a:t>
            </a:r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van « het lied van de </a:t>
            </a:r>
            <a:r>
              <a:rPr lang="fr-FR" u="sng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Rietzee</a:t>
            </a:r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»</a:t>
            </a:r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CB13A0F-4B40-AA69-21C3-33A3C3C1C771}"/>
              </a:ext>
            </a:extLst>
          </p:cNvPr>
          <p:cNvSpPr txBox="1"/>
          <p:nvPr/>
        </p:nvSpPr>
        <p:spPr>
          <a:xfrm>
            <a:off x="5651778" y="1447206"/>
            <a:ext cx="610308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Toen zong Mozes, samen met de Israëlieten, dit lied ter ere van de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nl-BE" dirty="0">
              <a:solidFill>
                <a:srgbClr val="464745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‘Ik wil zingen voor de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zijn macht en majesteit zijn groot!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Paarden en ruiters wierp Hij in zee.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 De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is mijn sterkte, mijn beschermer,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Hij heeft mij redding gebracht.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Hij is mijn God, Hem wil ik eren,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de God van mijn vader, Hem loof en prijs ik.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Zijn naam is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, Hij is een krijgsheld.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De wagens van de farao slingerde Hij in zee.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Daar, in de Rietzee, verdronk het leger,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zijn beste officieren kwamen om.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 Wild kolkend water overspoelde hen,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als een steen zonken ze naar de diepte.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Uw hand,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, ontzagwekkend in kracht,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uw hand,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, verplettert de vijand.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Crossing of the Red Sea | Miracles">
            <a:extLst>
              <a:ext uri="{FF2B5EF4-FFF2-40B4-BE49-F238E27FC236}">
                <a16:creationId xmlns:a16="http://schemas.microsoft.com/office/drawing/2014/main" id="{EAC660B8-E810-4645-2729-0F0C57DB4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53" y="3396586"/>
            <a:ext cx="5537200" cy="344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C91854BF-BAF1-4147-6CB3-F7495E4BB25A}"/>
              </a:ext>
            </a:extLst>
          </p:cNvPr>
          <p:cNvSpPr txBox="1"/>
          <p:nvPr/>
        </p:nvSpPr>
        <p:spPr>
          <a:xfrm>
            <a:off x="-42110" y="6538262"/>
            <a:ext cx="319171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Roselli, Doorkruising van de Rode Zee</a:t>
            </a:r>
          </a:p>
        </p:txBody>
      </p:sp>
    </p:spTree>
    <p:extLst>
      <p:ext uri="{BB962C8B-B14F-4D97-AF65-F5344CB8AC3E}">
        <p14:creationId xmlns:p14="http://schemas.microsoft.com/office/powerpoint/2010/main" val="616165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97041" y="671630"/>
            <a:ext cx="68299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1. </a:t>
            </a:r>
            <a:r>
              <a:rPr lang="fr-FR" u="sng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Overzicht</a:t>
            </a:r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van « het lied van de </a:t>
            </a:r>
            <a:r>
              <a:rPr lang="fr-FR" u="sng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Rietzee</a:t>
            </a:r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»</a:t>
            </a:r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CB13A0F-4B40-AA69-21C3-33A3C3C1C771}"/>
              </a:ext>
            </a:extLst>
          </p:cNvPr>
          <p:cNvSpPr txBox="1"/>
          <p:nvPr/>
        </p:nvSpPr>
        <p:spPr>
          <a:xfrm>
            <a:off x="531864" y="1821172"/>
            <a:ext cx="610308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 U toont uw majesteit en breekt uw tegenstanders,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uw toorn ontbrandt en verteert hen als stro.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De adem van uw neus stuwde het water omhoog,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de wilde watermassa’s stonden als een wal,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het kolkende water stolde in het diepst van de zee.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De vijand dacht: Ik achtervolg hen, haal hen in, verdeel de buit.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Weldra wordt mijn wraaklust bevredigd,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ik trek mijn zwaard, mijn hand vernietigt hen.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Maar U blies, uw adem waaide en de zee bedekte hen,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zij kwamen om in het ontzagwekkende water,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ze zonken weg als lood.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 Wie onder de goden is uw gelijke,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Wie is uw gelijke, zo ontzagwekkend en heilig,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wie dwingt zoveel eerbied af met roemrijke daden,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wie anders verricht zulke wonderen?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Crossing of the Red Sea by BRONZINO, Agnolo">
            <a:extLst>
              <a:ext uri="{FF2B5EF4-FFF2-40B4-BE49-F238E27FC236}">
                <a16:creationId xmlns:a16="http://schemas.microsoft.com/office/drawing/2014/main" id="{B3CBD75B-CF60-C75A-1582-804E09B68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383" y="3256953"/>
            <a:ext cx="5561617" cy="360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455E364-52ED-767E-0725-7E2FF79F3B86}"/>
              </a:ext>
            </a:extLst>
          </p:cNvPr>
          <p:cNvSpPr txBox="1"/>
          <p:nvPr/>
        </p:nvSpPr>
        <p:spPr>
          <a:xfrm>
            <a:off x="6547013" y="6554484"/>
            <a:ext cx="313885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Bronzino, Doorkruising van de Rode Zee</a:t>
            </a:r>
          </a:p>
        </p:txBody>
      </p:sp>
    </p:spTree>
    <p:extLst>
      <p:ext uri="{BB962C8B-B14F-4D97-AF65-F5344CB8AC3E}">
        <p14:creationId xmlns:p14="http://schemas.microsoft.com/office/powerpoint/2010/main" val="2294916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97041" y="671630"/>
            <a:ext cx="68299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1. </a:t>
            </a:r>
            <a:r>
              <a:rPr lang="fr-FR" u="sng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Overzicht</a:t>
            </a:r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van « het lied van de </a:t>
            </a:r>
            <a:r>
              <a:rPr lang="fr-FR" u="sng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Rietzee</a:t>
            </a:r>
            <a:r>
              <a:rPr lang="fr-FR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»</a:t>
            </a:r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8082E2E-7657-1B21-8E44-0E4F628A04A1}"/>
              </a:ext>
            </a:extLst>
          </p:cNvPr>
          <p:cNvSpPr txBox="1"/>
          <p:nvPr/>
        </p:nvSpPr>
        <p:spPr>
          <a:xfrm>
            <a:off x="5694949" y="1225689"/>
            <a:ext cx="610001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U strekte uw hand uit en de aarde verzwolg hen.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U bevrijdde dit volk en ging het liefdevol voor,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sterk en machtig leidde U het naar uw heilige woning.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Alle volken hoorden het, alle volken huiverden,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de Filistijnen beefden, ze krompen van angst ineen,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ontzetting maakte zich meester van de stamvorsten van Edom,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van de machtigen van Moab. Ze waren verlamd van schrik.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De Kanaänieten sidderden, allen waren doodsbang.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Angst overviel hen, vrees beving hen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toen zij hoorden van uw machtige daden,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zij werden stom als steen,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terwijl uw volk voorbijtrok,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terwijl uw volk voorbijtrok, het volk door U geschapen.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 U brengt hen naar de berg die uw domein is,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en daar zult U hen planten,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op de plaats die U tot woning hebt gemaakt,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het heiligdom, Heer, door U gebouwd.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9EA1A7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De </a:t>
            </a:r>
            <a:r>
              <a:rPr lang="nl-BE" sz="1800" cap="all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HEER</a:t>
            </a:r>
            <a:r>
              <a:rPr lang="nl-BE" sz="1800" dirty="0">
                <a:solidFill>
                  <a:srgbClr val="464745"/>
                </a:solidFill>
                <a:effectLst/>
                <a:latin typeface="PT Serif" panose="020A0603040505020204" pitchFamily="18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is koning voor eeuwig en altijd!’</a:t>
            </a:r>
            <a:endParaRPr lang="nl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D1492D7-FA31-5211-A237-37DDD7F5B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558244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25B3A66A-6A4A-CE43-A439-53A74DAFFD3F}"/>
              </a:ext>
            </a:extLst>
          </p:cNvPr>
          <p:cNvSpPr txBox="1"/>
          <p:nvPr/>
        </p:nvSpPr>
        <p:spPr>
          <a:xfrm>
            <a:off x="-42110" y="6560683"/>
            <a:ext cx="207411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Fresco van Dura Europos</a:t>
            </a:r>
          </a:p>
        </p:txBody>
      </p:sp>
    </p:spTree>
    <p:extLst>
      <p:ext uri="{BB962C8B-B14F-4D97-AF65-F5344CB8AC3E}">
        <p14:creationId xmlns:p14="http://schemas.microsoft.com/office/powerpoint/2010/main" val="1024307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71216" y="1102921"/>
            <a:ext cx="862842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AutoNum type="arabicPeriod"/>
            </a:pPr>
            <a:r>
              <a:rPr lang="fr-FR" u="sng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Overzicht</a:t>
            </a:r>
            <a:r>
              <a:rPr lang="fr-FR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van « het lied van de </a:t>
            </a:r>
            <a:r>
              <a:rPr lang="fr-FR" u="sng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Rietzee</a:t>
            </a:r>
            <a:r>
              <a:rPr lang="fr-FR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 »</a:t>
            </a:r>
          </a:p>
          <a:p>
            <a:pPr lvl="1"/>
            <a:endParaRPr lang="fr-FR" u="sng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Opbouw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</a:t>
            </a:r>
            <a:endParaRPr lang="nl-BE" u="sng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 15:1-18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Vv. 1-3, 18: formules, God in 3</a:t>
            </a:r>
            <a:r>
              <a:rPr lang="nl-BE" baseline="30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persoon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Vv. 4-12: mirakel bij de Rietzee, verslaan van de Egyptenaren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Vv. 13-17: intrede in Canaan, zegevieren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Vv 20-21: “lied van Miriam”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Twijfel over v. 19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Poëtische tekst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Archaïsmes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Parallelismes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Onduidelijkheid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“Overwinningslied”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Volgt net na narratief gebeuren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Inhoud: triomfant!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9218" name="Picture 2" descr="The Song of Miriam | VCS">
            <a:extLst>
              <a:ext uri="{FF2B5EF4-FFF2-40B4-BE49-F238E27FC236}">
                <a16:creationId xmlns:a16="http://schemas.microsoft.com/office/drawing/2014/main" id="{CE7C6E49-07F2-AE8F-AD58-071AE97DD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896" y="2336800"/>
            <a:ext cx="4540038" cy="452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872E292-5280-977A-419E-852C9AEB3611}"/>
              </a:ext>
            </a:extLst>
          </p:cNvPr>
          <p:cNvSpPr txBox="1"/>
          <p:nvPr/>
        </p:nvSpPr>
        <p:spPr>
          <a:xfrm>
            <a:off x="7649872" y="6572129"/>
            <a:ext cx="198519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Hensel, Miriams lofzang</a:t>
            </a:r>
          </a:p>
        </p:txBody>
      </p:sp>
    </p:spTree>
    <p:extLst>
      <p:ext uri="{BB962C8B-B14F-4D97-AF65-F5344CB8AC3E}">
        <p14:creationId xmlns:p14="http://schemas.microsoft.com/office/powerpoint/2010/main" val="255854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71217" y="1102921"/>
            <a:ext cx="747544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2. 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als </a:t>
            </a:r>
            <a:r>
              <a:rPr lang="nl-NL" sz="1800" u="sng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hervertelling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van Exodus 14</a:t>
            </a:r>
            <a:endParaRPr lang="nl-BE" sz="1800" u="sng" dirty="0"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endParaRPr lang="nl-BE" u="sng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 14: beschrijving van mirakel aan zee in proza</a:t>
            </a:r>
          </a:p>
          <a:p>
            <a:pPr lvl="2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Hoe herverteld in Exodus 15?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Overwinningslied!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Enkele gelijkenissen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3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Enkele verschillen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Twee zijdes:</a:t>
            </a:r>
          </a:p>
          <a:p>
            <a:pPr marL="800100" lvl="1" indent="-342900">
              <a:buAutoNum type="alphaUcPeriod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Hoopvolle beelden</a:t>
            </a:r>
          </a:p>
          <a:p>
            <a:pPr marL="800100" lvl="1" indent="-342900">
              <a:buAutoNum type="alphaUcPeriod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Rol van de mens: louter passief?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10242" name="Picture 2" descr="The Moroccan storyteller - Alfred Dehodencq - WikiArt.org">
            <a:extLst>
              <a:ext uri="{FF2B5EF4-FFF2-40B4-BE49-F238E27FC236}">
                <a16:creationId xmlns:a16="http://schemas.microsoft.com/office/drawing/2014/main" id="{8BAEFE47-53EF-A4E3-9B27-412A3D9B5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167" y="1217221"/>
            <a:ext cx="4666733" cy="577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872E292-5280-977A-419E-852C9AEB3611}"/>
              </a:ext>
            </a:extLst>
          </p:cNvPr>
          <p:cNvSpPr txBox="1"/>
          <p:nvPr/>
        </p:nvSpPr>
        <p:spPr>
          <a:xfrm>
            <a:off x="8760693" y="6581603"/>
            <a:ext cx="34702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Dehodencq, Marokaanse verhalenverteller</a:t>
            </a:r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D26E3C1-CEF2-D835-55FF-F5B04F7C0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76819"/>
              </p:ext>
            </p:extLst>
          </p:nvPr>
        </p:nvGraphicFramePr>
        <p:xfrm>
          <a:off x="428566" y="3348126"/>
          <a:ext cx="6327177" cy="731520"/>
        </p:xfrm>
        <a:graphic>
          <a:graphicData uri="http://schemas.openxmlformats.org/drawingml/2006/table">
            <a:tbl>
              <a:tblPr firstRow="1" firstCol="1" bandRow="1"/>
              <a:tblGrid>
                <a:gridCol w="3732144">
                  <a:extLst>
                    <a:ext uri="{9D8B030D-6E8A-4147-A177-3AD203B41FA5}">
                      <a16:colId xmlns:a16="http://schemas.microsoft.com/office/drawing/2014/main" val="2231762516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262265968"/>
                    </a:ext>
                  </a:extLst>
                </a:gridCol>
                <a:gridCol w="1248833">
                  <a:extLst>
                    <a:ext uri="{9D8B030D-6E8A-4147-A177-3AD203B41FA5}">
                      <a16:colId xmlns:a16="http://schemas.microsoft.com/office/drawing/2014/main" val="25950864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Wind doet waters opstaan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14:21-22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15:8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4843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Egyptenaren achtervolgen Israël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14:23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15:9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60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Egyptenaren worden bedolven onder de zee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14:28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15:10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529038"/>
                  </a:ext>
                </a:extLst>
              </a:tr>
            </a:tbl>
          </a:graphicData>
        </a:graphic>
      </p:graphicFrame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D1E771BC-EBA8-A268-E222-50AF5C6512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504756"/>
              </p:ext>
            </p:extLst>
          </p:nvPr>
        </p:nvGraphicFramePr>
        <p:xfrm>
          <a:off x="192573" y="4529651"/>
          <a:ext cx="7376627" cy="915012"/>
        </p:xfrm>
        <a:graphic>
          <a:graphicData uri="http://schemas.openxmlformats.org/drawingml/2006/table">
            <a:tbl>
              <a:tblPr firstRow="1" firstCol="1" bandRow="1"/>
              <a:tblGrid>
                <a:gridCol w="1235882">
                  <a:extLst>
                    <a:ext uri="{9D8B030D-6E8A-4147-A177-3AD203B41FA5}">
                      <a16:colId xmlns:a16="http://schemas.microsoft.com/office/drawing/2014/main" val="69516569"/>
                    </a:ext>
                  </a:extLst>
                </a:gridCol>
                <a:gridCol w="2586808">
                  <a:extLst>
                    <a:ext uri="{9D8B030D-6E8A-4147-A177-3AD203B41FA5}">
                      <a16:colId xmlns:a16="http://schemas.microsoft.com/office/drawing/2014/main" val="2818757640"/>
                    </a:ext>
                  </a:extLst>
                </a:gridCol>
                <a:gridCol w="892244">
                  <a:extLst>
                    <a:ext uri="{9D8B030D-6E8A-4147-A177-3AD203B41FA5}">
                      <a16:colId xmlns:a16="http://schemas.microsoft.com/office/drawing/2014/main" val="691198485"/>
                    </a:ext>
                  </a:extLst>
                </a:gridCol>
                <a:gridCol w="2661693">
                  <a:extLst>
                    <a:ext uri="{9D8B030D-6E8A-4147-A177-3AD203B41FA5}">
                      <a16:colId xmlns:a16="http://schemas.microsoft.com/office/drawing/2014/main" val="4115780678"/>
                    </a:ext>
                  </a:extLst>
                </a:gridCol>
              </a:tblGrid>
              <a:tr h="305004"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14:21-22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Mozes’ hand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15:6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Gods hand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376938"/>
                  </a:ext>
                </a:extLst>
              </a:tr>
              <a:tr h="305004"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14:30-31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Mozes &amp; God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15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Lijkt enkel Gods werk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753110"/>
                  </a:ext>
                </a:extLst>
              </a:tr>
              <a:tr h="305004">
                <a:tc>
                  <a:txBody>
                    <a:bodyPr/>
                    <a:lstStyle/>
                    <a:p>
                      <a:r>
                        <a:rPr lang="nl-BE" sz="1600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14:23-28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600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Water vernielt Egyptenaren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600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 15:1</a:t>
                      </a: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600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God werpt Egyptenaren in zee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8444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08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71216" y="1102921"/>
            <a:ext cx="7262517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2. 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als </a:t>
            </a:r>
            <a:r>
              <a:rPr lang="nl-NL" sz="1800" u="sng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hervertelling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van Exodus 14</a:t>
            </a:r>
            <a:endParaRPr lang="nl-BE" u="sng" dirty="0">
              <a:solidFill>
                <a:srgbClr val="000000"/>
              </a:solidFill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endParaRPr lang="nl-BE" sz="1000" u="sng" dirty="0">
              <a:solidFill>
                <a:srgbClr val="000000"/>
              </a:solidFill>
              <a:latin typeface="Garamond" panose="02020404030301010803" pitchFamily="18" charset="0"/>
              <a:ea typeface="SBL BibLit" panose="02000000000000000000" pitchFamily="2" charset="-79"/>
              <a:cs typeface="Arial" panose="020B0604020202020204" pitchFamily="34" charset="0"/>
            </a:endParaRPr>
          </a:p>
          <a:p>
            <a:pPr marL="800100" lvl="1" indent="-342900">
              <a:buAutoNum type="alphaUcPeriod"/>
            </a:pPr>
            <a:r>
              <a:rPr lang="nl-BE" sz="2000" b="1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Arial" panose="020B0604020202020204" pitchFamily="34" charset="0"/>
              </a:rPr>
              <a:t>Hoopvolle beelden</a:t>
            </a:r>
          </a:p>
          <a:p>
            <a:pPr marL="800100" lvl="1" indent="-342900">
              <a:buAutoNum type="alphaUcPeriod"/>
            </a:pPr>
            <a:endParaRPr lang="nl-BE" sz="8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Waarin schuilt de hoop?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Beelden van trauma -&gt; andere volkeren: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sz="1800" baseline="300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Alle volken hoorden het, alle volken 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huiverden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Filistijnen 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beefden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ze 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krompen van angst ineen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ontzetting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maakte zich meester van de stamvorsten van Edom,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van de machtigen van Moab. Ze waren 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verlamd van schrik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Kanaänieten 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sidderden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allen waren 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doodsbang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baseline="300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Angst overviel hen, 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vrees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beving hen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toen zij hoorden van uw machtige daden,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zij werden </a:t>
            </a:r>
            <a:r>
              <a:rPr lang="nl-BE" sz="1800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stom als steen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Trillen als trauma-reactie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Nadruk op angst, niet aanwezig in Ex 14</a:t>
            </a:r>
          </a:p>
          <a:p>
            <a:pPr marL="1657350" lvl="3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Ineenkrimpen, stom als steen: “freeze”-reactie</a:t>
            </a: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11266" name="Picture 2" descr="The Scream (1893) - Edvard Munch Paintings">
            <a:extLst>
              <a:ext uri="{FF2B5EF4-FFF2-40B4-BE49-F238E27FC236}">
                <a16:creationId xmlns:a16="http://schemas.microsoft.com/office/drawing/2014/main" id="{BD1C5165-2CC0-DB5E-C3F2-211257EB85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1"/>
          <a:stretch/>
        </p:blipFill>
        <p:spPr bwMode="auto">
          <a:xfrm>
            <a:off x="7749840" y="1219200"/>
            <a:ext cx="4442160" cy="565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872E292-5280-977A-419E-852C9AEB3611}"/>
              </a:ext>
            </a:extLst>
          </p:cNvPr>
          <p:cNvSpPr txBox="1"/>
          <p:nvPr/>
        </p:nvSpPr>
        <p:spPr>
          <a:xfrm>
            <a:off x="8760693" y="6581603"/>
            <a:ext cx="34702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Munch, De schreeuw</a:t>
            </a:r>
          </a:p>
        </p:txBody>
      </p:sp>
    </p:spTree>
    <p:extLst>
      <p:ext uri="{BB962C8B-B14F-4D97-AF65-F5344CB8AC3E}">
        <p14:creationId xmlns:p14="http://schemas.microsoft.com/office/powerpoint/2010/main" val="144032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71216" y="1102921"/>
            <a:ext cx="7262517" cy="1089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2. 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als </a:t>
            </a:r>
            <a:r>
              <a:rPr lang="nl-NL" sz="1800" u="sng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hervertelling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van Exodus 14</a:t>
            </a:r>
          </a:p>
          <a:p>
            <a:pPr lvl="1"/>
            <a:endParaRPr lang="nl-BE" sz="800" u="sng" dirty="0"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r>
              <a:rPr lang="nl-BE" sz="1800" b="1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Arial" panose="020B0604020202020204" pitchFamily="34" charset="0"/>
              </a:rPr>
              <a:t>A. Hoopvolle beelden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sz="1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Waarin schuilt de hoop?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Beelden van zege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Bijzonder spel met elementen uit Ex 14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“Zwaar zijn”: </a:t>
            </a:r>
            <a:r>
              <a:rPr lang="he-IL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כבד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(</a:t>
            </a:r>
            <a:r>
              <a:rPr lang="fr-FR" i="1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kaved</a:t>
            </a:r>
            <a:r>
              <a:rPr lang="fr-FR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zwaar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zijn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glorierijk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zijn</a:t>
            </a:r>
            <a:r>
              <a:rPr lang="fr-FR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) vs. </a:t>
            </a:r>
            <a:r>
              <a:rPr lang="fr-FR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zinken</a:t>
            </a:r>
            <a:endParaRPr lang="fr-F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“Omhoog” (cf. Shreckhise)</a:t>
            </a:r>
          </a:p>
          <a:p>
            <a:pPr lvl="1"/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7B7DC96E-E706-C052-DB33-E901937870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3535"/>
              </p:ext>
            </p:extLst>
          </p:nvPr>
        </p:nvGraphicFramePr>
        <p:xfrm>
          <a:off x="734146" y="3368342"/>
          <a:ext cx="7317654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3342554">
                  <a:extLst>
                    <a:ext uri="{9D8B030D-6E8A-4147-A177-3AD203B41FA5}">
                      <a16:colId xmlns:a16="http://schemas.microsoft.com/office/drawing/2014/main" val="476865526"/>
                    </a:ext>
                  </a:extLst>
                </a:gridCol>
                <a:gridCol w="3975100">
                  <a:extLst>
                    <a:ext uri="{9D8B030D-6E8A-4147-A177-3AD203B41FA5}">
                      <a16:colId xmlns:a16="http://schemas.microsoft.com/office/drawing/2014/main" val="20199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Exodus 14: zwaar zijn = glorie van </a:t>
                      </a:r>
                      <a:r>
                        <a:rPr lang="nl-NL" sz="16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God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Exodus 15: zwaar zijn = zinkende 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Egyptenaren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78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4, 17, 18: “Ik zal </a:t>
                      </a:r>
                      <a:r>
                        <a:rPr lang="nl-NL" sz="16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zwaar zijn </a:t>
                      </a: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(= mijn majesteit tonen) over de farao”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5: Wild kolkend water overspoelde hen,</a:t>
                      </a: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als een steen zonken ze naar de diepte.</a:t>
                      </a:r>
                    </a:p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10: ze zonken weg als lood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971327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3EE37081-F1A5-0C5E-6745-2844DAFE9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030835"/>
              </p:ext>
            </p:extLst>
          </p:nvPr>
        </p:nvGraphicFramePr>
        <p:xfrm>
          <a:off x="4121150" y="4529547"/>
          <a:ext cx="786130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476500">
                  <a:extLst>
                    <a:ext uri="{9D8B030D-6E8A-4147-A177-3AD203B41FA5}">
                      <a16:colId xmlns:a16="http://schemas.microsoft.com/office/drawing/2014/main" val="4042537125"/>
                    </a:ext>
                  </a:extLst>
                </a:gridCol>
                <a:gridCol w="3937000">
                  <a:extLst>
                    <a:ext uri="{9D8B030D-6E8A-4147-A177-3AD203B41FA5}">
                      <a16:colId xmlns:a16="http://schemas.microsoft.com/office/drawing/2014/main" val="144310478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2173962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Exodus 14: “omhoog” = 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Israëlieten</a:t>
                      </a:r>
                      <a:endParaRPr lang="nl-BE" sz="16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Exodus 15: “omhoog” = 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God</a:t>
                      </a: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//      “omlaag” = 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vijand</a:t>
                      </a:r>
                      <a:endParaRPr lang="nl-BE" sz="1600" b="1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160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v. 8: Israëlieten vertrekken met omhoog geheven arm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v. 10 Israëlieten kijken “op”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v. 16: Mozes moet zijn stok optillen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v. 21, 26, 27: Mozes strekt zijn hand uit “boven” de zee</a:t>
                      </a:r>
                      <a:endParaRPr lang="nl-BE" sz="16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v. 2 “ik wil God </a:t>
                      </a:r>
                      <a:r>
                        <a:rPr lang="nl-NL" sz="16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omhoogbrengen</a:t>
                      </a:r>
                      <a:r>
                        <a:rPr lang="nl-NL" sz="16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(= loven)”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v. 8 “de adem van uw neus stuwde het water omhoog”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v. 17: </a:t>
                      </a:r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 brengt hen naar de berg die uw domein is, </a:t>
                      </a:r>
                      <a:r>
                        <a:rPr lang="nl-BE" sz="1600" cap="all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HEER</a:t>
                      </a:r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en daar zult U hen planten, op de plaats die U tot woning hebt gemaakt, het heiligdom, Heer, door U gebouwd.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v. 5: </a:t>
                      </a:r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als een steen zonken ze naar de diepte.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v. 10:  ze zonken weg als lood.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v. 12: de aarde verzwolg hen.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475188"/>
                  </a:ext>
                </a:extLst>
              </a:tr>
            </a:tbl>
          </a:graphicData>
        </a:graphic>
      </p:graphicFrame>
      <p:pic>
        <p:nvPicPr>
          <p:cNvPr id="12292" name="Picture 4" descr="Overweight Art for Sale">
            <a:extLst>
              <a:ext uri="{FF2B5EF4-FFF2-40B4-BE49-F238E27FC236}">
                <a16:creationId xmlns:a16="http://schemas.microsoft.com/office/drawing/2014/main" id="{20F3CC2D-1EFF-77A4-3ECE-1D652D988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0"/>
            <a:ext cx="5092700" cy="32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50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71216" y="1102921"/>
            <a:ext cx="7262517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2. 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als </a:t>
            </a:r>
            <a:r>
              <a:rPr lang="nl-NL" sz="1800" u="sng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hervertelling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van Exodus 14</a:t>
            </a:r>
          </a:p>
          <a:p>
            <a:pPr lvl="1"/>
            <a:endParaRPr lang="nl-BE" sz="800" u="sng" dirty="0"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r>
              <a:rPr lang="nl-BE" sz="1800" b="1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Arial" panose="020B0604020202020204" pitchFamily="34" charset="0"/>
              </a:rPr>
              <a:t>A. Hoopvolle beelden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sz="1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Waarin schuilt de hoop?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Beelden van zege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Bijzonder spel met elementen uit Ex 14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“Hand”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Nadruk op God = vertrouwen midden in wanhoop</a:t>
            </a: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Intrede in Canaan: opening naar toekomst, transformatie in “kosmische gebeurtenis”, brug tussen Ex 1—14 en Ex 15—40</a:t>
            </a: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398C5E8D-7B18-BD86-1D40-7A6F87EA71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341626"/>
              </p:ext>
            </p:extLst>
          </p:nvPr>
        </p:nvGraphicFramePr>
        <p:xfrm>
          <a:off x="2552700" y="3122454"/>
          <a:ext cx="92202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4699000">
                  <a:extLst>
                    <a:ext uri="{9D8B030D-6E8A-4147-A177-3AD203B41FA5}">
                      <a16:colId xmlns:a16="http://schemas.microsoft.com/office/drawing/2014/main" val="728067401"/>
                    </a:ext>
                  </a:extLst>
                </a:gridCol>
                <a:gridCol w="4521200">
                  <a:extLst>
                    <a:ext uri="{9D8B030D-6E8A-4147-A177-3AD203B41FA5}">
                      <a16:colId xmlns:a16="http://schemas.microsoft.com/office/drawing/2014/main" val="19834034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Exodus 14: hand = Mozes &amp; Israëlieten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Exodus 15: hand = </a:t>
                      </a:r>
                      <a:r>
                        <a:rPr lang="nl-NL" sz="16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God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1767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8: Israëlieten vertrekken met omhoog geheven arm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16 (aan Mozes): “Jij moet je staf oprichten en je hand geheven houden boven de zee”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21: Toen hield Mozes zijn arm boven de zee, en de HEER liet de zee terugwijken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26-27 (aan Mozes): “Strek je arm uit boven de zee”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nl-NL" sz="16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vv. 30-31: hand Egyptenaren vs. hand God</a:t>
                      </a: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6: </a:t>
                      </a:r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Uw hand, </a:t>
                      </a:r>
                      <a:r>
                        <a:rPr lang="nl-BE" sz="1600" cap="all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HEER</a:t>
                      </a:r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ontzagwekkend in kracht, uw hand, </a:t>
                      </a:r>
                      <a:r>
                        <a:rPr lang="nl-BE" sz="1600" cap="all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HEER</a:t>
                      </a:r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, verplettert de vijand.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v. 12: U strekte uw hand uit en de aarde verzwolg hen.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BE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v. 17: daar zult U hen planten, op de plaats die U tot woning hebt gemaakt, het heiligdom, Heer, door Uw handen gebouwd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nl-NL" sz="16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v. 9: ironisch over hand vijand</a:t>
                      </a:r>
                      <a:r>
                        <a:rPr lang="nl-NL" sz="16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nl-BE" sz="16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564419"/>
                  </a:ext>
                </a:extLst>
              </a:tr>
            </a:tbl>
          </a:graphicData>
        </a:graphic>
      </p:graphicFrame>
      <p:pic>
        <p:nvPicPr>
          <p:cNvPr id="11" name="Picture 2" descr="Raised red hand - Egon Schiele">
            <a:extLst>
              <a:ext uri="{FF2B5EF4-FFF2-40B4-BE49-F238E27FC236}">
                <a16:creationId xmlns:a16="http://schemas.microsoft.com/office/drawing/2014/main" id="{F66FC06B-F08C-BC62-B3E1-CF6F7714A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"/>
            <a:ext cx="2146300" cy="300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28ED88C8-65DF-4B48-237C-0BEFCB2A5AF5}"/>
              </a:ext>
            </a:extLst>
          </p:cNvPr>
          <p:cNvSpPr txBox="1"/>
          <p:nvPr/>
        </p:nvSpPr>
        <p:spPr>
          <a:xfrm>
            <a:off x="8940550" y="2800430"/>
            <a:ext cx="347025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Schiele, Opgeheven rode hand</a:t>
            </a:r>
          </a:p>
        </p:txBody>
      </p:sp>
    </p:spTree>
    <p:extLst>
      <p:ext uri="{BB962C8B-B14F-4D97-AF65-F5344CB8AC3E}">
        <p14:creationId xmlns:p14="http://schemas.microsoft.com/office/powerpoint/2010/main" val="139255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71216" y="1102921"/>
            <a:ext cx="7262517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2. 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als </a:t>
            </a:r>
            <a:r>
              <a:rPr lang="nl-NL" sz="1800" u="sng" dirty="0" err="1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hervertelling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van Exodus 14</a:t>
            </a:r>
            <a:endParaRPr lang="nl-BE" u="sng" dirty="0">
              <a:solidFill>
                <a:srgbClr val="000000"/>
              </a:solidFill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endParaRPr lang="nl-BE" u="sng" dirty="0">
              <a:solidFill>
                <a:srgbClr val="000000"/>
              </a:solidFill>
              <a:latin typeface="Garamond" panose="02020404030301010803" pitchFamily="18" charset="0"/>
              <a:ea typeface="SBL BibLit" panose="02000000000000000000" pitchFamily="2" charset="-79"/>
              <a:cs typeface="Arial" panose="020B0604020202020204" pitchFamily="34" charset="0"/>
            </a:endParaRPr>
          </a:p>
          <a:p>
            <a:pPr lvl="1"/>
            <a:r>
              <a:rPr lang="nl-BE" b="1" dirty="0">
                <a:solidFill>
                  <a:srgbClr val="00000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Arial" panose="020B0604020202020204" pitchFamily="34" charset="0"/>
              </a:rPr>
              <a:t>B. Hervertelling als actieve rol van de mens</a:t>
            </a:r>
          </a:p>
          <a:p>
            <a:pPr lvl="2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Spanning radicale bevrijding, belang God – rol mens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Mozes wordt bijna niet vernoemd in Ex 15 = passief?</a:t>
            </a:r>
          </a:p>
          <a:p>
            <a:pPr lvl="4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Nee! </a:t>
            </a: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Gebruik van 1</a:t>
            </a:r>
            <a:r>
              <a:rPr lang="nl-BE" baseline="30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persoonsvorm t.a.v. God: actief</a:t>
            </a: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Poëzie net na proza: </a:t>
            </a:r>
          </a:p>
          <a:p>
            <a:pPr marL="2114550" lvl="4" indent="-285750">
              <a:buFont typeface="Wingdings" pitchFamily="2" charset="2"/>
              <a:buChar char="§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Pauze</a:t>
            </a:r>
          </a:p>
          <a:p>
            <a:pPr marL="2114550" lvl="4" indent="-285750">
              <a:buFont typeface="Wingdings" pitchFamily="2" charset="2"/>
              <a:buChar char="§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Wekt emoties op (cf. musical)</a:t>
            </a:r>
          </a:p>
          <a:p>
            <a:pPr marL="2114550" lvl="4" indent="-285750">
              <a:buFont typeface="Wingdings" pitchFamily="2" charset="2"/>
              <a:buChar char="§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Maakt publiek deel van het gebeurde</a:t>
            </a:r>
          </a:p>
          <a:p>
            <a:pPr marL="2114550" lvl="4" indent="-285750">
              <a:buFont typeface="Wingdings" pitchFamily="2" charset="2"/>
              <a:buChar char="§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Roept associaties op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657350" lvl="3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14338" name="Picture 2" descr="Marc Chagall, The Train Crossed the Red Sea from Exodus, 1966, Lithograph  (S)">
            <a:extLst>
              <a:ext uri="{FF2B5EF4-FFF2-40B4-BE49-F238E27FC236}">
                <a16:creationId xmlns:a16="http://schemas.microsoft.com/office/drawing/2014/main" id="{4B61F595-EAD7-F65A-8D6D-4AAE1FA65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0" y="-8209"/>
            <a:ext cx="51445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872E292-5280-977A-419E-852C9AEB3611}"/>
              </a:ext>
            </a:extLst>
          </p:cNvPr>
          <p:cNvSpPr txBox="1"/>
          <p:nvPr/>
        </p:nvSpPr>
        <p:spPr>
          <a:xfrm>
            <a:off x="8760693" y="6581603"/>
            <a:ext cx="34702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Chagall,, Doorkruising van de Rode Zee</a:t>
            </a:r>
          </a:p>
        </p:txBody>
      </p:sp>
    </p:spTree>
    <p:extLst>
      <p:ext uri="{BB962C8B-B14F-4D97-AF65-F5344CB8AC3E}">
        <p14:creationId xmlns:p14="http://schemas.microsoft.com/office/powerpoint/2010/main" val="12591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84145" y="1128321"/>
            <a:ext cx="7262517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0" rtl="0"/>
            <a:r>
              <a:rPr lang="nl-NL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3.  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in de Septuagint</a:t>
            </a:r>
            <a:endParaRPr lang="nl-BE" u="sng" dirty="0">
              <a:solidFill>
                <a:srgbClr val="000000"/>
              </a:solidFill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rtl="0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Een hervertelling van een hervertelling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A. Wolters: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Mirakel I: redding van de Israëlieten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Mirakel II: Vernietigen van de Egyptenaren</a:t>
            </a:r>
          </a:p>
          <a:p>
            <a:pPr marL="1657350" lvl="3" indent="-285750">
              <a:buFont typeface="Wingdings" pitchFamily="2" charset="2"/>
              <a:buChar char="ü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Mirakel I = Septuagint</a:t>
            </a:r>
          </a:p>
          <a:p>
            <a:pPr marL="1657350" lvl="3" indent="-285750">
              <a:buFont typeface="Wingdings" pitchFamily="2" charset="2"/>
              <a:buChar char="ü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Mirakel II = Massoretische tekst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Vers in kwestie: Ex 15:8</a:t>
            </a:r>
          </a:p>
          <a:p>
            <a:pPr lvl="2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adem van uw neus stuwde het water omhoog,</a:t>
            </a:r>
            <a:endParaRPr lang="nl-BE" sz="1800" dirty="0">
              <a:solidFill>
                <a:srgbClr val="0070C0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wilde watermassa’s </a:t>
            </a:r>
            <a:r>
              <a:rPr lang="nl-BE" sz="1800" i="1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stonden // zwollen op</a:t>
            </a:r>
            <a:r>
              <a:rPr lang="nl-BE" sz="1800" i="1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nl-BE" sz="1800" i="1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 een wal // als een wijnzak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nl-BE" dirty="0">
                <a:solidFill>
                  <a:srgbClr val="0070C0"/>
                </a:solidFill>
                <a:latin typeface="Garamond" panose="020204040303010108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het kolkende water </a:t>
            </a:r>
            <a:r>
              <a:rPr lang="nl-BE" sz="1800" i="1" u="sng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stolde in // stuwde vanuit </a:t>
            </a:r>
            <a:r>
              <a:rPr lang="nl-BE" sz="18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het diepst van de zee.</a:t>
            </a:r>
          </a:p>
          <a:p>
            <a:endParaRPr lang="nl-BE" dirty="0">
              <a:solidFill>
                <a:srgbClr val="0070C0"/>
              </a:solidFill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Stilstand of beweging? Redding i.p.v. vernietiging?</a:t>
            </a:r>
          </a:p>
          <a:p>
            <a:pPr lvl="2"/>
            <a:r>
              <a:rPr lang="nl-BE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Contra: M. Vervenne</a:t>
            </a:r>
            <a:endParaRPr lang="nl-BE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BE" dirty="0">
              <a:solidFill>
                <a:srgbClr val="0070C0"/>
              </a:solidFill>
              <a:latin typeface="PT Serif" panose="020A0603040505020204" pitchFamily="18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BE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15362" name="Picture 2" descr="Wild Sea Pictures | Download Free Images on Unsplash">
            <a:extLst>
              <a:ext uri="{FF2B5EF4-FFF2-40B4-BE49-F238E27FC236}">
                <a16:creationId xmlns:a16="http://schemas.microsoft.com/office/drawing/2014/main" id="{83135F6E-CD35-3408-0723-907A214AB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662" y="0"/>
            <a:ext cx="45418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58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9DBA811A-A767-FF45-A839-D9B34B8E8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440" y="1287379"/>
            <a:ext cx="3987120" cy="557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374516" y="5832499"/>
            <a:ext cx="5297905" cy="1010652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00198" y="5943285"/>
            <a:ext cx="5936185" cy="431800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Het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Exodusverhaal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als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bron</a:t>
            </a:r>
            <a:r>
              <a:rPr lang="it-IT" sz="2400" b="1" dirty="0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van </a:t>
            </a:r>
            <a:r>
              <a:rPr lang="it-IT" sz="2400" b="1" dirty="0" err="1">
                <a:effectLst/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hoop</a:t>
            </a:r>
            <a:endParaRPr lang="fr-BE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>
          <a:xfrm>
            <a:off x="3374516" y="6603187"/>
            <a:ext cx="5045240" cy="431800"/>
          </a:xfrm>
        </p:spPr>
        <p:txBody>
          <a:bodyPr/>
          <a:lstStyle/>
          <a:p>
            <a:r>
              <a:rPr lang="fr-BE" sz="1800" i="1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Ellen De </a:t>
            </a:r>
            <a:r>
              <a:rPr lang="fr-BE" sz="1800" i="1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Doncker</a:t>
            </a:r>
            <a:r>
              <a:rPr lang="fr-BE" sz="1800" i="1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        </a:t>
            </a:r>
            <a:r>
              <a:rPr lang="fr-BE" sz="1800" i="1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Didachè</a:t>
            </a:r>
            <a:r>
              <a:rPr lang="fr-BE" sz="1800" i="1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           22 /8/2023</a:t>
            </a:r>
          </a:p>
        </p:txBody>
      </p:sp>
      <p:pic>
        <p:nvPicPr>
          <p:cNvPr id="2" name="Picture 2" descr="Logos &amp; graphic chart">
            <a:extLst>
              <a:ext uri="{FF2B5EF4-FFF2-40B4-BE49-F238E27FC236}">
                <a16:creationId xmlns:a16="http://schemas.microsoft.com/office/drawing/2014/main" id="{8186A4F4-5B0B-16E5-85FF-657982DC2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104" y="690652"/>
            <a:ext cx="680975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10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 </a:t>
            </a:r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84146" y="1128321"/>
            <a:ext cx="7550248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0" rtl="0"/>
            <a:r>
              <a:rPr lang="nl-NL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3.  </a:t>
            </a:r>
            <a:r>
              <a:rPr lang="nl-NL" sz="1800" u="sng" dirty="0">
                <a:solidFill>
                  <a:srgbClr val="00000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in de Septuagint</a:t>
            </a:r>
            <a:endParaRPr lang="nl-BE" u="sng" dirty="0">
              <a:solidFill>
                <a:srgbClr val="000000"/>
              </a:solidFill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rtl="0"/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Een hervertelling van een hervertelling</a:t>
            </a:r>
            <a:endParaRPr lang="nl-BE" sz="2000" dirty="0">
              <a:solidFill>
                <a:srgbClr val="0070C0"/>
              </a:solidFill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sz="20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Redding i.p.v. vernietiging?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Lost God oorlogen op, of doet hij ze uitbreken?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Vers in kwestie: Ex 15:3</a:t>
            </a:r>
          </a:p>
          <a:p>
            <a:pPr lvl="1"/>
            <a:endParaRPr lang="nl-BE" dirty="0">
              <a:solidFill>
                <a:srgbClr val="0070C0"/>
              </a:solidFill>
              <a:latin typeface="PT Serif" panose="020A0603040505020204" pitchFamily="18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BE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Beide opties zijn mogelijk</a:t>
            </a:r>
          </a:p>
          <a:p>
            <a:pPr marL="1200150" lvl="2" indent="-285750">
              <a:buFont typeface="Wingdings" pitchFamily="2" charset="2"/>
              <a:buChar char="v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 stopt oorlogen: Le Déaut, Bible d’Alexandrie, Gurtner:  </a:t>
            </a:r>
          </a:p>
          <a:p>
            <a:pPr lvl="2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In hellenistische context geen god van oorlog</a:t>
            </a:r>
          </a:p>
          <a:p>
            <a:pPr marL="1200150" lvl="2" indent="-285750">
              <a:buFont typeface="Wingdings" pitchFamily="2" charset="2"/>
              <a:buChar char="v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God doet oorlog losbreken: Perkins, Maier, Lang, Schmitz: </a:t>
            </a:r>
          </a:p>
          <a:p>
            <a:pPr lvl="2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Context van vers is gewelddadig! </a:t>
            </a:r>
          </a:p>
          <a:p>
            <a:pPr marL="1200150" lvl="2" indent="-285750">
              <a:buFont typeface="Wingdings" pitchFamily="2" charset="2"/>
              <a:buChar char="v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V. 4 LXX</a:t>
            </a:r>
            <a:r>
              <a:rPr lang="nl-BE" baseline="30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: God komt actief tussenbeide!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Niet de oorlog, maar Gods miraculeuze interventie staat centraal hier!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Hoe kunnen we dit vers lezen in de huidige context?</a:t>
            </a: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17414" name="Picture 6" descr="Warrior. Fragment. Pompeii, The House of the Trojan Sacellum, I, 6, 4 ( Pompei) | Античность, Фрески, Памятники">
            <a:extLst>
              <a:ext uri="{FF2B5EF4-FFF2-40B4-BE49-F238E27FC236}">
                <a16:creationId xmlns:a16="http://schemas.microsoft.com/office/drawing/2014/main" id="{C3D98F63-746E-04A3-CD3B-B35B01DC4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342" y="1231900"/>
            <a:ext cx="4218658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872E292-5280-977A-419E-852C9AEB3611}"/>
              </a:ext>
            </a:extLst>
          </p:cNvPr>
          <p:cNvSpPr txBox="1"/>
          <p:nvPr/>
        </p:nvSpPr>
        <p:spPr>
          <a:xfrm>
            <a:off x="9956799" y="6581603"/>
            <a:ext cx="227414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Strijder op fresco in Pompeii</a:t>
            </a:r>
          </a:p>
        </p:txBody>
      </p:sp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933559B7-3FC3-D0CE-2C6A-4B98FAAB64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851616"/>
              </p:ext>
            </p:extLst>
          </p:nvPr>
        </p:nvGraphicFramePr>
        <p:xfrm>
          <a:off x="606864" y="3302000"/>
          <a:ext cx="6117590" cy="822960"/>
        </p:xfrm>
        <a:graphic>
          <a:graphicData uri="http://schemas.openxmlformats.org/drawingml/2006/table">
            <a:tbl>
              <a:tblPr firstRow="1" firstCol="1" bandRow="1"/>
              <a:tblGrid>
                <a:gridCol w="2878081">
                  <a:extLst>
                    <a:ext uri="{9D8B030D-6E8A-4147-A177-3AD203B41FA5}">
                      <a16:colId xmlns:a16="http://schemas.microsoft.com/office/drawing/2014/main" val="2307311320"/>
                    </a:ext>
                  </a:extLst>
                </a:gridCol>
                <a:gridCol w="3239509">
                  <a:extLst>
                    <a:ext uri="{9D8B030D-6E8A-4147-A177-3AD203B41FA5}">
                      <a16:colId xmlns:a16="http://schemas.microsoft.com/office/drawing/2014/main" val="22189581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Massoretische</a:t>
                      </a:r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Tekst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Septuaginta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946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800" i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yhwh </a:t>
                      </a:r>
                      <a:r>
                        <a:rPr lang="nl-NL" sz="1800" i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ʾ</a:t>
                      </a:r>
                      <a:r>
                        <a:rPr lang="nl-NL" sz="1800" i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iš milḥāmâ </a:t>
                      </a:r>
                      <a:endParaRPr lang="nl-BE" sz="1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i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kyrios syntribōn polemous</a:t>
                      </a:r>
                      <a:endParaRPr lang="nl-BE" sz="1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746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God is een man van oorlog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God “breekt” oorlogen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086535"/>
                  </a:ext>
                </a:extLst>
              </a:tr>
            </a:tbl>
          </a:graphicData>
        </a:graphic>
      </p:graphicFrame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779DCCE-6140-F993-1B12-AC56336BA7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557196"/>
              </p:ext>
            </p:extLst>
          </p:nvPr>
        </p:nvGraphicFramePr>
        <p:xfrm>
          <a:off x="7721599" y="4005950"/>
          <a:ext cx="4470400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2050528">
                  <a:extLst>
                    <a:ext uri="{9D8B030D-6E8A-4147-A177-3AD203B41FA5}">
                      <a16:colId xmlns:a16="http://schemas.microsoft.com/office/drawing/2014/main" val="1741601576"/>
                    </a:ext>
                  </a:extLst>
                </a:gridCol>
                <a:gridCol w="2419872">
                  <a:extLst>
                    <a:ext uri="{9D8B030D-6E8A-4147-A177-3AD203B41FA5}">
                      <a16:colId xmlns:a16="http://schemas.microsoft.com/office/drawing/2014/main" val="27412394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18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Massoretische</a:t>
                      </a:r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Tekst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Septuaginta (LXX</a:t>
                      </a:r>
                      <a:r>
                        <a:rPr lang="nl-NL" sz="1800" baseline="300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nl-NL" sz="1800" baseline="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1867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u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̂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mib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̱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ḥar</a:t>
                      </a:r>
                      <a:r>
                        <a:rPr lang="nl-NL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s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̌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̄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lis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̌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̄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yw</a:t>
                      </a:r>
                      <a:r>
                        <a:rPr lang="nl-NL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ṭubb</a:t>
                      </a:r>
                      <a:r>
                        <a:rPr lang="nl-NL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ᵉꜥ</a:t>
                      </a:r>
                      <a:r>
                        <a:rPr lang="nl-NL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u</a:t>
                      </a:r>
                      <a:r>
                        <a:rPr lang="nl-NL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̂</a:t>
                      </a:r>
                      <a:r>
                        <a:rPr lang="nl-NL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 b</a:t>
                      </a:r>
                      <a:r>
                        <a:rPr lang="nl-NL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̱ᵉ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yam-su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̂</a:t>
                      </a:r>
                      <a:r>
                        <a:rPr lang="nl-NL" sz="1800" i="1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p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i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epilektous anabatas tristatas</a:t>
                      </a:r>
                      <a:endParaRPr lang="nl-BE" sz="1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nl-NL" sz="1800" i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katepontisen en erythra thalasse</a:t>
                      </a:r>
                      <a:r>
                        <a:rPr lang="nl-NL" sz="1800" i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̄</a:t>
                      </a:r>
                      <a:endParaRPr lang="nl-BE" sz="180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210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BE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 in de Rietzee </a:t>
                      </a:r>
                      <a:r>
                        <a:rPr lang="nl-BE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verdronken</a:t>
                      </a:r>
                      <a:r>
                        <a:rPr lang="nl-BE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zijn beste officieren 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En </a:t>
                      </a:r>
                      <a:r>
                        <a:rPr lang="nl-NL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Hij wierp </a:t>
                      </a:r>
                      <a:r>
                        <a:rPr lang="nl-NL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zijn (farao’s) beste officieren in de Rode Zee</a:t>
                      </a:r>
                      <a:endParaRPr lang="nl-BE" sz="1800" dirty="0">
                        <a:effectLst/>
                        <a:latin typeface="Garamond" panose="02020404030301010803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055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73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914401" y="2878926"/>
            <a:ext cx="10702976" cy="1019324"/>
          </a:xfrm>
        </p:spPr>
        <p:txBody>
          <a:bodyPr/>
          <a:lstStyle/>
          <a:p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Verdere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hervertelling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: </a:t>
            </a: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nieuwe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BE" dirty="0" err="1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hoop</a:t>
            </a:r>
            <a:r>
              <a:rPr lang="fr-BE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?</a:t>
            </a:r>
          </a:p>
          <a:p>
            <a:endParaRPr lang="fr-BE" dirty="0" err="1"/>
          </a:p>
        </p:txBody>
      </p:sp>
    </p:spTree>
    <p:extLst>
      <p:ext uri="{BB962C8B-B14F-4D97-AF65-F5344CB8AC3E}">
        <p14:creationId xmlns:p14="http://schemas.microsoft.com/office/powerpoint/2010/main" val="2205830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>
                <a:latin typeface="Garamond" panose="02020404030301010803" pitchFamily="18" charset="0"/>
              </a:rPr>
              <a:t>Verdere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hervertelling</a:t>
            </a:r>
            <a:r>
              <a:rPr lang="fr-BE" dirty="0">
                <a:latin typeface="Garamond" panose="02020404030301010803" pitchFamily="18" charset="0"/>
              </a:rPr>
              <a:t> : </a:t>
            </a:r>
            <a:r>
              <a:rPr lang="fr-BE" dirty="0" err="1">
                <a:latin typeface="Garamond" panose="02020404030301010803" pitchFamily="18" charset="0"/>
              </a:rPr>
              <a:t>nieuwe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</a:t>
            </a:r>
            <a:r>
              <a:rPr lang="fr-BE" dirty="0">
                <a:latin typeface="Garamond" panose="02020404030301010803" pitchFamily="18" charset="0"/>
              </a:rPr>
              <a:t> ?</a:t>
            </a:r>
          </a:p>
          <a:p>
            <a:endParaRPr lang="fr-BE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14300" y="1128032"/>
            <a:ext cx="7550248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0" rtl="0"/>
            <a:r>
              <a:rPr lang="nl-NL" sz="200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1.   </a:t>
            </a:r>
            <a:r>
              <a:rPr lang="nl-NL" sz="2000" u="sng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en </a:t>
            </a:r>
            <a:r>
              <a:rPr lang="nl-NL" sz="2000" u="sng" dirty="0" err="1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innerbijbelse</a:t>
            </a:r>
            <a:r>
              <a:rPr lang="nl-NL" sz="2000" u="sng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verdervertellingen</a:t>
            </a:r>
            <a:endParaRPr lang="nl-BE" sz="2000" u="sng" dirty="0">
              <a:solidFill>
                <a:srgbClr val="000000"/>
              </a:solidFill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rtl="0"/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Exodus 15 als hervertelling van Exodus 14</a:t>
            </a:r>
            <a:endParaRPr lang="nl-BE" sz="2000" dirty="0">
              <a:solidFill>
                <a:srgbClr val="0070C0"/>
              </a:solidFill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sz="20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Aanname dat Ex 14 voor Ex 15 komt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nl-BE" sz="2000" dirty="0"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Verdere hervertellingen binnen de Bijbel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 is </a:t>
            </a:r>
            <a:r>
              <a:rPr lang="nl-BE" sz="2000" i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traditio (overlevering) </a:t>
            </a: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wat is </a:t>
            </a:r>
            <a:r>
              <a:rPr lang="nl-BE" sz="2000" i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traditum (overgeleverde)?</a:t>
            </a:r>
            <a:endParaRPr lang="nl-BE" sz="2000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Meerdere mogelijkheden, hier twee voorbeelden (</a:t>
            </a:r>
            <a:r>
              <a:rPr lang="nl-BE" spc="-15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cf. Russell</a:t>
            </a: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nl-BE" sz="2000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Jesaja 11:11-12:6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Zelfde thema’s, gelijkaardig vocabularium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Jes 12:2 = Ex 15:2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Hoop door hervertelling: v. 11 en 14!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Hoop op een tweede exodus voor de bannelingen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BE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6B60908-EF5A-F36F-F540-5015194DF674}"/>
              </a:ext>
            </a:extLst>
          </p:cNvPr>
          <p:cNvSpPr txBox="1"/>
          <p:nvPr/>
        </p:nvSpPr>
        <p:spPr>
          <a:xfrm>
            <a:off x="6852668" y="0"/>
            <a:ext cx="5339332" cy="66749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11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Op die dag 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heft de Heer opnieuw zijn hand op</a:t>
            </a:r>
          </a:p>
          <a:p>
            <a:pPr>
              <a:lnSpc>
                <a:spcPts val="1940"/>
              </a:lnSpc>
            </a:pP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om wat van zijn volk nog overbleef vrij te kopen uit Assyrië en Egypte, uit Patros, Nubië en Elam, uit Sinear en Hamat, en van de eilanden in zee.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12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 Dan steekt Hij een vaandel op voor de volken.  </a:t>
            </a:r>
            <a:r>
              <a:rPr lang="nl-BE" b="1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……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15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Dan zal de </a:t>
            </a:r>
            <a:r>
              <a:rPr lang="nl-BE" b="0" i="0" u="none" strike="noStrike" cap="all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HEER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de 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zeearm van Egypte splijten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; de Eufraat bedwingt Hij 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met zijn machtige adem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, Hij slaat het water uiteen in zeven beken waar men droogvoets door kan gaan.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16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 Zo baant Hij een weg uit Assyrië voor wat er van zijn volk nog overbleef, 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zoals eens voor Israël, toen het wegtrok uit Egypte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.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1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Op die dag zul je zeggen: ‘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Ik zal U loven, </a:t>
            </a:r>
            <a:r>
              <a:rPr lang="nl-BE" b="1" i="0" u="sng" strike="noStrike" cap="all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HEER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. U bent woedend op mij geweest, maar uw toorn is geweken, U troost mij.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2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 God, </a:t>
            </a:r>
            <a:r>
              <a:rPr lang="nl-BE" i="0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Hij is mijn redder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. Ik heb een vast vertrouwen, ik ben niet bang, want 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de </a:t>
            </a:r>
            <a:r>
              <a:rPr lang="nl-BE" b="1" i="0" u="sng" strike="noStrike" cap="all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HEER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is mijn sterkte, Hij is mijn beschermer, Hij heeft mij redding gebracht.’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3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Vol vreugde zullen jullie water putten uit de bron van de redding.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4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 Op die dag zullen jullie zeggen: ‘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Loof de </a:t>
            </a:r>
            <a:r>
              <a:rPr lang="nl-BE" b="1" i="0" u="sng" strike="noStrike" cap="all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HEER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, roep zijn naam uit. Maak alle volken zijn daden bekend, verkondig zijn verheven naam.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5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</a:t>
            </a:r>
            <a:r>
              <a:rPr lang="nl-BE" b="1" i="0" u="sng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Zing een lied voor de </a:t>
            </a:r>
            <a:r>
              <a:rPr lang="nl-BE" b="1" i="0" u="sng" strike="noStrike" cap="all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HEER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, machtig zijn zijn daden. Laat heel de aarde dit weten.</a:t>
            </a:r>
          </a:p>
          <a:p>
            <a:pPr>
              <a:lnSpc>
                <a:spcPts val="1940"/>
              </a:lnSpc>
            </a:pPr>
            <a:r>
              <a:rPr lang="nl-BE" b="0" i="0" u="none" strike="noStrike" baseline="30000" dirty="0">
                <a:solidFill>
                  <a:srgbClr val="9EA1A7"/>
                </a:solidFill>
                <a:effectLst/>
                <a:latin typeface="Garamond" panose="02020404030301010803" pitchFamily="18" charset="0"/>
              </a:rPr>
              <a:t>6</a:t>
            </a:r>
            <a:r>
              <a:rPr lang="nl-BE" b="0" i="0" u="none" strike="noStrike" dirty="0">
                <a:solidFill>
                  <a:srgbClr val="464745"/>
                </a:solidFill>
                <a:effectLst/>
                <a:latin typeface="Garamond" panose="02020404030301010803" pitchFamily="18" charset="0"/>
              </a:rPr>
              <a:t> Jubel en juich, inwoners van Sion, want groot is de Heilige van Israël, die in jullie midden woont.’</a:t>
            </a:r>
          </a:p>
        </p:txBody>
      </p:sp>
    </p:spTree>
    <p:extLst>
      <p:ext uri="{BB962C8B-B14F-4D97-AF65-F5344CB8AC3E}">
        <p14:creationId xmlns:p14="http://schemas.microsoft.com/office/powerpoint/2010/main" val="28651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>
                <a:latin typeface="Garamond" panose="02020404030301010803" pitchFamily="18" charset="0"/>
              </a:rPr>
              <a:t>Verdere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hervertelling</a:t>
            </a:r>
            <a:r>
              <a:rPr lang="fr-BE" dirty="0">
                <a:latin typeface="Garamond" panose="02020404030301010803" pitchFamily="18" charset="0"/>
              </a:rPr>
              <a:t> : </a:t>
            </a:r>
            <a:r>
              <a:rPr lang="fr-BE" dirty="0" err="1">
                <a:latin typeface="Garamond" panose="02020404030301010803" pitchFamily="18" charset="0"/>
              </a:rPr>
              <a:t>nieuwe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</a:t>
            </a:r>
            <a:r>
              <a:rPr lang="fr-BE" dirty="0">
                <a:latin typeface="Garamond" panose="02020404030301010803" pitchFamily="18" charset="0"/>
              </a:rPr>
              <a:t> ?</a:t>
            </a:r>
          </a:p>
          <a:p>
            <a:endParaRPr lang="fr-BE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84146" y="1128321"/>
            <a:ext cx="6359554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0" rtl="0"/>
            <a:r>
              <a:rPr lang="nl-NL" sz="200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1.   </a:t>
            </a:r>
            <a:r>
              <a:rPr lang="nl-NL" sz="2000" u="sng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15 en </a:t>
            </a:r>
            <a:r>
              <a:rPr lang="nl-NL" sz="2000" u="sng" dirty="0" err="1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innerbijbelse</a:t>
            </a:r>
            <a:r>
              <a:rPr lang="nl-NL" sz="2000" u="sng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verdervertellingen</a:t>
            </a:r>
            <a:endParaRPr lang="nl-BE" sz="2000" u="sng" dirty="0">
              <a:solidFill>
                <a:srgbClr val="000000"/>
              </a:solidFill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endParaRPr lang="nl-BE" sz="2000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Psalm 118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Zelfde thema’s, gelijkaardig vocabularium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het verband sterk genoeg?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Verdere uitwerking van de thema’s “hand” en “omhoog”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Psalm 118:14 sterk lijkend op Ex 15:2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Hoop door hervertelling: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Vocabulaire rond mirakel van de zee wordt hoopgevend motief gebruikt in verdere lofzangen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Openheid tot verdere invulling, tot eigen herschrijven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nl-BE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BE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6B60908-EF5A-F36F-F540-5015194DF674}"/>
              </a:ext>
            </a:extLst>
          </p:cNvPr>
          <p:cNvSpPr txBox="1"/>
          <p:nvPr/>
        </p:nvSpPr>
        <p:spPr>
          <a:xfrm>
            <a:off x="6852668" y="0"/>
            <a:ext cx="5339332" cy="70179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1</a:t>
            </a:r>
            <a:r>
              <a:rPr lang="nl-BE" dirty="0">
                <a:latin typeface="Garamond" panose="02020404030301010803" pitchFamily="18" charset="0"/>
              </a:rPr>
              <a:t>  Loof de </a:t>
            </a:r>
            <a:r>
              <a:rPr lang="nl-BE" cap="all" dirty="0">
                <a:latin typeface="Garamond" panose="02020404030301010803" pitchFamily="18" charset="0"/>
              </a:rPr>
              <a:t>HEER</a:t>
            </a:r>
            <a:r>
              <a:rPr lang="nl-BE" dirty="0">
                <a:latin typeface="Garamond" panose="02020404030301010803" pitchFamily="18" charset="0"/>
              </a:rPr>
              <a:t>, want Hij is goed,</a:t>
            </a:r>
          </a:p>
          <a:p>
            <a:r>
              <a:rPr lang="nl-BE" dirty="0">
                <a:latin typeface="Garamond" panose="02020404030301010803" pitchFamily="18" charset="0"/>
              </a:rPr>
              <a:t>eeuwig duurt zijn trouw.</a:t>
            </a:r>
            <a:br>
              <a:rPr lang="nl-BE" dirty="0">
                <a:latin typeface="Garamond" panose="02020404030301010803" pitchFamily="18" charset="0"/>
              </a:rPr>
            </a:br>
            <a:r>
              <a:rPr lang="nl-BE" sz="1100" dirty="0">
                <a:latin typeface="Garamond" panose="02020404030301010803" pitchFamily="18" charset="0"/>
              </a:rPr>
              <a:t>…</a:t>
            </a:r>
          </a:p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13</a:t>
            </a:r>
            <a:r>
              <a:rPr lang="nl-BE" dirty="0">
                <a:latin typeface="Garamond" panose="02020404030301010803" pitchFamily="18" charset="0"/>
              </a:rPr>
              <a:t> Jullie sloegen mij en ik viel,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maar de </a:t>
            </a:r>
            <a:r>
              <a:rPr lang="nl-BE" cap="all" dirty="0">
                <a:latin typeface="Garamond" panose="02020404030301010803" pitchFamily="18" charset="0"/>
              </a:rPr>
              <a:t>HEER</a:t>
            </a:r>
            <a:r>
              <a:rPr lang="nl-BE" dirty="0">
                <a:latin typeface="Garamond" panose="02020404030301010803" pitchFamily="18" charset="0"/>
              </a:rPr>
              <a:t> heeft geholpen.</a:t>
            </a:r>
          </a:p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14</a:t>
            </a:r>
            <a:r>
              <a:rPr lang="nl-BE" dirty="0">
                <a:latin typeface="Garamond" panose="02020404030301010803" pitchFamily="18" charset="0"/>
              </a:rPr>
              <a:t>  </a:t>
            </a:r>
            <a:r>
              <a:rPr lang="nl-BE" b="1" u="sng" dirty="0">
                <a:latin typeface="Garamond" panose="02020404030301010803" pitchFamily="18" charset="0"/>
              </a:rPr>
              <a:t>De </a:t>
            </a:r>
            <a:r>
              <a:rPr lang="nl-BE" b="1" u="sng" cap="all" dirty="0">
                <a:latin typeface="Garamond" panose="02020404030301010803" pitchFamily="18" charset="0"/>
              </a:rPr>
              <a:t>HEER</a:t>
            </a:r>
            <a:r>
              <a:rPr lang="nl-BE" b="1" u="sng" dirty="0">
                <a:latin typeface="Garamond" panose="02020404030301010803" pitchFamily="18" charset="0"/>
              </a:rPr>
              <a:t> is mijn sterkte, mijn beschermer,</a:t>
            </a:r>
          </a:p>
          <a:p>
            <a:pPr>
              <a:lnSpc>
                <a:spcPts val="1960"/>
              </a:lnSpc>
            </a:pPr>
            <a:r>
              <a:rPr lang="nl-BE" b="1" u="sng" dirty="0">
                <a:latin typeface="Garamond" panose="02020404030301010803" pitchFamily="18" charset="0"/>
              </a:rPr>
              <a:t>Hij heeft mij redding gebracht.</a:t>
            </a:r>
            <a:br>
              <a:rPr lang="nl-BE" dirty="0">
                <a:latin typeface="Garamond" panose="02020404030301010803" pitchFamily="18" charset="0"/>
              </a:rPr>
            </a:br>
            <a:r>
              <a:rPr lang="nl-BE" baseline="30000" dirty="0">
                <a:latin typeface="Garamond" panose="02020404030301010803" pitchFamily="18" charset="0"/>
              </a:rPr>
              <a:t>15</a:t>
            </a:r>
            <a:r>
              <a:rPr lang="nl-BE" dirty="0">
                <a:latin typeface="Garamond" panose="02020404030301010803" pitchFamily="18" charset="0"/>
              </a:rPr>
              <a:t> Hoor hoe de redding wordt bezongen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in de tenten van de rechtvaardigen:</a:t>
            </a:r>
          </a:p>
          <a:p>
            <a:pPr>
              <a:lnSpc>
                <a:spcPts val="1960"/>
              </a:lnSpc>
            </a:pPr>
            <a:r>
              <a:rPr lang="nl-BE" b="1" u="sng" dirty="0">
                <a:latin typeface="Garamond" panose="02020404030301010803" pitchFamily="18" charset="0"/>
              </a:rPr>
              <a:t>de rechterhand van de </a:t>
            </a:r>
            <a:r>
              <a:rPr lang="nl-BE" b="1" u="sng" cap="all" dirty="0">
                <a:latin typeface="Garamond" panose="02020404030301010803" pitchFamily="18" charset="0"/>
              </a:rPr>
              <a:t>HEER</a:t>
            </a:r>
            <a:r>
              <a:rPr lang="nl-BE" b="1" u="sng" dirty="0">
                <a:latin typeface="Garamond" panose="02020404030301010803" pitchFamily="18" charset="0"/>
              </a:rPr>
              <a:t> doet machtige daden,</a:t>
            </a:r>
          </a:p>
          <a:p>
            <a:pPr>
              <a:lnSpc>
                <a:spcPts val="1960"/>
              </a:lnSpc>
            </a:pPr>
            <a:r>
              <a:rPr lang="nl-BE" b="1" u="sng" baseline="30000" dirty="0">
                <a:latin typeface="Garamond" panose="02020404030301010803" pitchFamily="18" charset="0"/>
              </a:rPr>
              <a:t>16</a:t>
            </a:r>
            <a:r>
              <a:rPr lang="nl-BE" b="1" u="sng" dirty="0">
                <a:latin typeface="Garamond" panose="02020404030301010803" pitchFamily="18" charset="0"/>
              </a:rPr>
              <a:t> de rechterhand van de </a:t>
            </a:r>
            <a:r>
              <a:rPr lang="nl-BE" b="1" u="sng" cap="all" dirty="0">
                <a:latin typeface="Garamond" panose="02020404030301010803" pitchFamily="18" charset="0"/>
              </a:rPr>
              <a:t>HEER</a:t>
            </a:r>
            <a:r>
              <a:rPr lang="nl-BE" b="1" u="sng" dirty="0">
                <a:latin typeface="Garamond" panose="02020404030301010803" pitchFamily="18" charset="0"/>
              </a:rPr>
              <a:t> richt op,</a:t>
            </a:r>
          </a:p>
          <a:p>
            <a:pPr>
              <a:lnSpc>
                <a:spcPts val="1960"/>
              </a:lnSpc>
            </a:pPr>
            <a:r>
              <a:rPr lang="nl-BE" b="1" u="sng" dirty="0">
                <a:latin typeface="Garamond" panose="02020404030301010803" pitchFamily="18" charset="0"/>
              </a:rPr>
              <a:t>de rechterhand van de </a:t>
            </a:r>
            <a:r>
              <a:rPr lang="nl-BE" b="1" u="sng" cap="all" dirty="0">
                <a:latin typeface="Garamond" panose="02020404030301010803" pitchFamily="18" charset="0"/>
              </a:rPr>
              <a:t>HEER</a:t>
            </a:r>
            <a:r>
              <a:rPr lang="nl-BE" b="1" u="sng" dirty="0">
                <a:latin typeface="Garamond" panose="02020404030301010803" pitchFamily="18" charset="0"/>
              </a:rPr>
              <a:t> doet machtige daden</a:t>
            </a:r>
            <a:r>
              <a:rPr lang="nl-BE" dirty="0">
                <a:latin typeface="Garamond" panose="02020404030301010803" pitchFamily="18" charset="0"/>
              </a:rPr>
              <a:t>.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...</a:t>
            </a:r>
          </a:p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19</a:t>
            </a:r>
            <a:r>
              <a:rPr lang="nl-BE" dirty="0">
                <a:latin typeface="Garamond" panose="02020404030301010803" pitchFamily="18" charset="0"/>
              </a:rPr>
              <a:t> Open voor mij de poorten van de gerechtigheid,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ik wil binnengaan om de </a:t>
            </a:r>
            <a:r>
              <a:rPr lang="nl-BE" cap="all" dirty="0">
                <a:latin typeface="Garamond" panose="02020404030301010803" pitchFamily="18" charset="0"/>
              </a:rPr>
              <a:t>HEER</a:t>
            </a:r>
            <a:r>
              <a:rPr lang="nl-BE" dirty="0">
                <a:latin typeface="Garamond" panose="02020404030301010803" pitchFamily="18" charset="0"/>
              </a:rPr>
              <a:t> te loven.</a:t>
            </a:r>
          </a:p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20</a:t>
            </a:r>
            <a:r>
              <a:rPr lang="nl-BE" dirty="0">
                <a:latin typeface="Garamond" panose="02020404030301010803" pitchFamily="18" charset="0"/>
              </a:rPr>
              <a:t>  Dit is de poort die leidt naar de </a:t>
            </a:r>
            <a:r>
              <a:rPr lang="nl-BE" cap="all" dirty="0">
                <a:latin typeface="Garamond" panose="02020404030301010803" pitchFamily="18" charset="0"/>
              </a:rPr>
              <a:t>HEER</a:t>
            </a:r>
            <a:r>
              <a:rPr lang="nl-BE" dirty="0">
                <a:latin typeface="Garamond" panose="02020404030301010803" pitchFamily="18" charset="0"/>
              </a:rPr>
              <a:t>,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hier gaan de rechtvaardigen binnen.</a:t>
            </a:r>
          </a:p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21</a:t>
            </a:r>
            <a:r>
              <a:rPr lang="nl-BE" dirty="0">
                <a:latin typeface="Garamond" panose="02020404030301010803" pitchFamily="18" charset="0"/>
              </a:rPr>
              <a:t> </a:t>
            </a:r>
            <a:r>
              <a:rPr lang="nl-BE" b="1" u="sng" dirty="0">
                <a:latin typeface="Garamond" panose="02020404030301010803" pitchFamily="18" charset="0"/>
              </a:rPr>
              <a:t>Ik wil U loven </a:t>
            </a:r>
            <a:r>
              <a:rPr lang="nl-BE" dirty="0">
                <a:latin typeface="Garamond" panose="02020404030301010803" pitchFamily="18" charset="0"/>
              </a:rPr>
              <a:t>omdat U antwoordde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en </a:t>
            </a:r>
            <a:r>
              <a:rPr lang="nl-BE" b="1" u="sng" dirty="0">
                <a:latin typeface="Garamond" panose="02020404030301010803" pitchFamily="18" charset="0"/>
              </a:rPr>
              <a:t>mij redding bracht</a:t>
            </a:r>
            <a:r>
              <a:rPr lang="nl-BE" dirty="0">
                <a:latin typeface="Garamond" panose="02020404030301010803" pitchFamily="18" charset="0"/>
              </a:rPr>
              <a:t>.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…</a:t>
            </a:r>
          </a:p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26</a:t>
            </a:r>
            <a:r>
              <a:rPr lang="nl-BE" dirty="0">
                <a:latin typeface="Garamond" panose="02020404030301010803" pitchFamily="18" charset="0"/>
              </a:rPr>
              <a:t>  Gezegend wie komt in de naam van de </a:t>
            </a:r>
            <a:r>
              <a:rPr lang="nl-BE" cap="all" dirty="0">
                <a:latin typeface="Garamond" panose="02020404030301010803" pitchFamily="18" charset="0"/>
              </a:rPr>
              <a:t>HEER</a:t>
            </a:r>
            <a:r>
              <a:rPr lang="nl-BE" dirty="0">
                <a:latin typeface="Garamond" panose="02020404030301010803" pitchFamily="18" charset="0"/>
              </a:rPr>
              <a:t>.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Wij zegenen u vanuit het huis van de </a:t>
            </a:r>
            <a:r>
              <a:rPr lang="nl-BE" cap="all" dirty="0">
                <a:latin typeface="Garamond" panose="02020404030301010803" pitchFamily="18" charset="0"/>
              </a:rPr>
              <a:t>HEER</a:t>
            </a:r>
            <a:r>
              <a:rPr lang="nl-BE" dirty="0">
                <a:latin typeface="Garamond" panose="02020404030301010803" pitchFamily="18" charset="0"/>
              </a:rPr>
              <a:t>.</a:t>
            </a:r>
          </a:p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27</a:t>
            </a:r>
            <a:r>
              <a:rPr lang="nl-BE" dirty="0">
                <a:latin typeface="Garamond" panose="02020404030301010803" pitchFamily="18" charset="0"/>
              </a:rPr>
              <a:t> De </a:t>
            </a:r>
            <a:r>
              <a:rPr lang="nl-BE" cap="all" dirty="0">
                <a:latin typeface="Garamond" panose="02020404030301010803" pitchFamily="18" charset="0"/>
              </a:rPr>
              <a:t>HEER</a:t>
            </a:r>
            <a:r>
              <a:rPr lang="nl-BE" dirty="0">
                <a:latin typeface="Garamond" panose="02020404030301010803" pitchFamily="18" charset="0"/>
              </a:rPr>
              <a:t> is God, Hij heeft ons licht gebracht.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Vier feest en ga met groene twijgen </a:t>
            </a:r>
          </a:p>
          <a:p>
            <a:pPr>
              <a:lnSpc>
                <a:spcPts val="1960"/>
              </a:lnSpc>
            </a:pPr>
            <a:r>
              <a:rPr lang="nl-BE" dirty="0">
                <a:latin typeface="Garamond" panose="02020404030301010803" pitchFamily="18" charset="0"/>
              </a:rPr>
              <a:t>tot aan de hoorns van het altaar.</a:t>
            </a:r>
          </a:p>
          <a:p>
            <a:pPr>
              <a:lnSpc>
                <a:spcPts val="1960"/>
              </a:lnSpc>
            </a:pPr>
            <a:r>
              <a:rPr lang="nl-BE" baseline="30000" dirty="0">
                <a:latin typeface="Garamond" panose="02020404030301010803" pitchFamily="18" charset="0"/>
              </a:rPr>
              <a:t>28</a:t>
            </a:r>
            <a:r>
              <a:rPr lang="nl-BE" dirty="0">
                <a:latin typeface="Garamond" panose="02020404030301010803" pitchFamily="18" charset="0"/>
              </a:rPr>
              <a:t> </a:t>
            </a:r>
            <a:r>
              <a:rPr lang="nl-BE" b="1" u="sng" dirty="0">
                <a:latin typeface="Garamond" panose="02020404030301010803" pitchFamily="18" charset="0"/>
              </a:rPr>
              <a:t>U bent mijn God, U zal ik loven,</a:t>
            </a:r>
          </a:p>
          <a:p>
            <a:pPr>
              <a:lnSpc>
                <a:spcPts val="1960"/>
              </a:lnSpc>
            </a:pPr>
            <a:r>
              <a:rPr lang="nl-BE" b="1" u="sng" dirty="0">
                <a:latin typeface="Garamond" panose="02020404030301010803" pitchFamily="18" charset="0"/>
              </a:rPr>
              <a:t>hoog zal ik U prijzen, mijn God</a:t>
            </a:r>
            <a:r>
              <a:rPr lang="nl-BE" dirty="0"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F524A8F-BE8B-D5C1-EE75-DB107234B334}"/>
              </a:ext>
            </a:extLst>
          </p:cNvPr>
          <p:cNvSpPr txBox="1"/>
          <p:nvPr/>
        </p:nvSpPr>
        <p:spPr>
          <a:xfrm>
            <a:off x="8724900" y="7391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3443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>
                <a:latin typeface="Garamond" panose="02020404030301010803" pitchFamily="18" charset="0"/>
              </a:rPr>
              <a:t>Verdere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hervertelling</a:t>
            </a:r>
            <a:r>
              <a:rPr lang="fr-BE" dirty="0">
                <a:latin typeface="Garamond" panose="02020404030301010803" pitchFamily="18" charset="0"/>
              </a:rPr>
              <a:t> : </a:t>
            </a:r>
            <a:r>
              <a:rPr lang="fr-BE" dirty="0" err="1">
                <a:latin typeface="Garamond" panose="02020404030301010803" pitchFamily="18" charset="0"/>
              </a:rPr>
              <a:t>nieuwe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</a:t>
            </a:r>
            <a:r>
              <a:rPr lang="fr-BE" dirty="0">
                <a:latin typeface="Garamond" panose="02020404030301010803" pitchFamily="18" charset="0"/>
              </a:rPr>
              <a:t> ?</a:t>
            </a:r>
          </a:p>
          <a:p>
            <a:endParaRPr lang="fr-BE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84146" y="1128321"/>
            <a:ext cx="7550248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0" rtl="0"/>
            <a:r>
              <a:rPr lang="nl-NL" sz="2000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2. </a:t>
            </a:r>
            <a:r>
              <a:rPr lang="nl-NL" sz="2000" u="sng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Exodus en </a:t>
            </a:r>
            <a:r>
              <a:rPr lang="nl-NL" sz="2000" u="sng" dirty="0" err="1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buitenbijbelse</a:t>
            </a:r>
            <a:r>
              <a:rPr lang="nl-NL" sz="2000" u="sng" dirty="0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sz="2000" u="sng" dirty="0" err="1">
                <a:solidFill>
                  <a:srgbClr val="000000"/>
                </a:solidFill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hervertellingen</a:t>
            </a:r>
            <a:endParaRPr lang="nl-NL" sz="2000" u="sng" dirty="0">
              <a:solidFill>
                <a:srgbClr val="000000"/>
              </a:solidFill>
              <a:latin typeface="Garamond" panose="020204040303010108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rtl="0"/>
            <a:endParaRPr lang="nl-BE" sz="2000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rtl="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Het hoopvolle verdervertellen houdt niet op binnen de Bijbel!</a:t>
            </a:r>
          </a:p>
          <a:p>
            <a:pPr marL="285750" lvl="0" indent="-285750" rtl="0">
              <a:buFont typeface="Courier New" panose="02070309020205020404" pitchFamily="49" charset="0"/>
              <a:buChar char="o"/>
            </a:pPr>
            <a:endParaRPr lang="nl-BE" sz="2000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rtl="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Eigen invulling naar context, uitnodiging eigen aan poëzie</a:t>
            </a:r>
          </a:p>
          <a:p>
            <a:pPr marL="285750" lvl="0" indent="-285750" rtl="0">
              <a:buFont typeface="Courier New" panose="02070309020205020404" pitchFamily="49" charset="0"/>
              <a:buChar char="o"/>
            </a:pPr>
            <a:endParaRPr lang="nl-BE" sz="2000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rtl="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Een voorbeeld: T. Wieringa, </a:t>
            </a:r>
            <a:r>
              <a:rPr lang="nl-BE" sz="2000" i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Dit zijn de namen</a:t>
            </a:r>
          </a:p>
          <a:p>
            <a:pPr marL="285750" lvl="0" indent="-285750" rtl="0">
              <a:buFont typeface="Courier New" panose="02070309020205020404" pitchFamily="49" charset="0"/>
              <a:buChar char="o"/>
            </a:pPr>
            <a:endParaRPr lang="nl-BE" sz="2000" i="1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rtl="0">
              <a:buFont typeface="Wingdings" pitchFamily="2" charset="2"/>
              <a:buChar char="Ø"/>
            </a:pPr>
            <a:r>
              <a:rPr lang="nl-BE" sz="2000" i="1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Hoe kunnen we Exodus 15 vandaag hervertellen?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Oorlogszuchtige God, of mirakel?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rol van de mens: hoopvol verdervertellen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Ex 15 neemt de mens de wapens niet op!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Openstaan voor het “radicaal nieuwe”</a:t>
            </a:r>
          </a:p>
          <a:p>
            <a:pPr marL="285750" lvl="0" indent="-285750" rtl="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BE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2"/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21506" name="Picture 2" descr="Dit zijn de namen, Tommy Wieringa | 9789023472698 | Boeken | bol.com">
            <a:extLst>
              <a:ext uri="{FF2B5EF4-FFF2-40B4-BE49-F238E27FC236}">
                <a16:creationId xmlns:a16="http://schemas.microsoft.com/office/drawing/2014/main" id="{16361F1A-C20B-0973-35AE-39B512127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0"/>
            <a:ext cx="43275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95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914401" y="2878926"/>
            <a:ext cx="10702976" cy="1019324"/>
          </a:xfrm>
        </p:spPr>
        <p:txBody>
          <a:bodyPr/>
          <a:lstStyle/>
          <a:p>
            <a:r>
              <a:rPr lang="fr-BE" dirty="0" err="1">
                <a:latin typeface="Garamond" panose="02020404030301010803" pitchFamily="18" charset="0"/>
              </a:rPr>
              <a:t>Conclusie</a:t>
            </a:r>
            <a:endParaRPr lang="fr-BE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714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A67B92D-F35E-1C3C-A5BE-A2B5BF2261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>
                <a:latin typeface="Garamond" panose="02020404030301010803" pitchFamily="18" charset="0"/>
              </a:rPr>
              <a:t>Conclusie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AF9ACC-2A52-D204-1F04-597FA4AE8E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B3869B-126B-B69C-8FC5-DCF09C964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F55EBEA-3DDB-9652-EA5D-C3DBB1E26B6E}"/>
              </a:ext>
            </a:extLst>
          </p:cNvPr>
          <p:cNvSpPr txBox="1"/>
          <p:nvPr/>
        </p:nvSpPr>
        <p:spPr>
          <a:xfrm>
            <a:off x="436712" y="2668734"/>
            <a:ext cx="118625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“Radicale hoop” in Exodus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Hervertellen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Hoopvolle beelden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Actieve rol mens samen met actieve rol God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Bevrijdingsgedachte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Hoe kunnen we deze “radicale hoop” vandaag belichamen?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sz="20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Wat is onze hervertelling vandaag?</a:t>
            </a:r>
          </a:p>
        </p:txBody>
      </p:sp>
      <p:pic>
        <p:nvPicPr>
          <p:cNvPr id="22530" name="Picture 2" descr="Claude Monet: de meester van het impressionisme - Verken je geest">
            <a:extLst>
              <a:ext uri="{FF2B5EF4-FFF2-40B4-BE49-F238E27FC236}">
                <a16:creationId xmlns:a16="http://schemas.microsoft.com/office/drawing/2014/main" id="{26FADFF5-95AD-FC88-7441-EA3E6087D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595" y="0"/>
            <a:ext cx="5496405" cy="389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29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>
                <a:latin typeface="Garamond" panose="02020404030301010803" pitchFamily="18" charset="0"/>
              </a:rPr>
              <a:t>Bedankt</a:t>
            </a:r>
            <a:r>
              <a:rPr lang="fr-FR" dirty="0">
                <a:latin typeface="Garamond" panose="02020404030301010803" pitchFamily="18" charset="0"/>
              </a:rPr>
              <a:t> </a:t>
            </a:r>
            <a:r>
              <a:rPr lang="fr-FR" dirty="0" err="1">
                <a:latin typeface="Garamond" panose="02020404030301010803" pitchFamily="18" charset="0"/>
              </a:rPr>
              <a:t>voor</a:t>
            </a:r>
            <a:r>
              <a:rPr lang="fr-FR" dirty="0">
                <a:latin typeface="Garamond" panose="02020404030301010803" pitchFamily="18" charset="0"/>
              </a:rPr>
              <a:t> </a:t>
            </a:r>
            <a:r>
              <a:rPr lang="fr-FR" dirty="0" err="1">
                <a:latin typeface="Garamond" panose="02020404030301010803" pitchFamily="18" charset="0"/>
              </a:rPr>
              <a:t>uw</a:t>
            </a:r>
            <a:r>
              <a:rPr lang="fr-FR" dirty="0">
                <a:latin typeface="Garamond" panose="02020404030301010803" pitchFamily="18" charset="0"/>
              </a:rPr>
              <a:t> </a:t>
            </a:r>
            <a:r>
              <a:rPr lang="fr-FR" dirty="0" err="1">
                <a:latin typeface="Garamond" panose="02020404030301010803" pitchFamily="18" charset="0"/>
              </a:rPr>
              <a:t>aandacht</a:t>
            </a:r>
            <a:r>
              <a:rPr lang="fr-FR" dirty="0">
                <a:latin typeface="Garamond" panose="02020404030301010803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8449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1173164" y="2462454"/>
            <a:ext cx="10325415" cy="431800"/>
          </a:xfrm>
        </p:spPr>
        <p:txBody>
          <a:bodyPr/>
          <a:lstStyle/>
          <a:p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Overzicht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514350" indent="-514350">
              <a:buAutoNum type="arabicPeriod"/>
            </a:pP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Exodus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als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« radicale »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bron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van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hoop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</a:p>
          <a:p>
            <a:pPr marL="514350" indent="-514350">
              <a:buAutoNum type="arabicPeriod"/>
            </a:pP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Exodus 15 :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een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hoopvol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lied</a:t>
            </a:r>
          </a:p>
          <a:p>
            <a:pPr lvl="1" indent="0">
              <a:buNone/>
            </a:pP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•	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Overzicht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en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opbouw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van Exodus 15</a:t>
            </a:r>
          </a:p>
          <a:p>
            <a:pPr lvl="1" indent="0">
              <a:buNone/>
            </a:pP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•	Exodus 15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als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hervertelling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van Exodus 14</a:t>
            </a:r>
          </a:p>
          <a:p>
            <a:pPr lvl="1" indent="0">
              <a:buNone/>
            </a:pP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•	Exodus 15 in de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Septuagint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514350" indent="-514350">
              <a:buAutoNum type="arabicPeriod"/>
            </a:pP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Verdere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hervertelling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: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nieuwe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hoop</a:t>
            </a:r>
            <a:r>
              <a:rPr lang="fr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?</a:t>
            </a:r>
          </a:p>
          <a:p>
            <a:pPr marL="514350" indent="-514350">
              <a:buAutoNum type="arabicPeriod"/>
            </a:pPr>
            <a:r>
              <a:rPr lang="fr-BE" dirty="0" err="1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Conclusie</a:t>
            </a:r>
            <a:endParaRPr lang="fr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514350" indent="-514350">
              <a:buAutoNum type="arabicPeriod"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2814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1960805" y="737305"/>
            <a:ext cx="9493258" cy="1019324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</a:t>
            </a:r>
            <a:r>
              <a:rPr lang="fr-BE" dirty="0" err="1">
                <a:latin typeface="Garamond" panose="02020404030301010803" pitchFamily="18" charset="0"/>
              </a:rPr>
              <a:t>als</a:t>
            </a:r>
            <a:r>
              <a:rPr lang="fr-BE" dirty="0">
                <a:latin typeface="Garamond" panose="02020404030301010803" pitchFamily="18" charset="0"/>
              </a:rPr>
              <a:t> « radicale » </a:t>
            </a:r>
            <a:r>
              <a:rPr lang="fr-BE" dirty="0" err="1">
                <a:latin typeface="Garamond" panose="02020404030301010803" pitchFamily="18" charset="0"/>
              </a:rPr>
              <a:t>bron</a:t>
            </a:r>
            <a:r>
              <a:rPr lang="fr-BE" dirty="0">
                <a:latin typeface="Garamond" panose="02020404030301010803" pitchFamily="18" charset="0"/>
              </a:rPr>
              <a:t> van </a:t>
            </a:r>
            <a:r>
              <a:rPr lang="fr-BE" dirty="0" err="1">
                <a:latin typeface="Garamond" panose="02020404030301010803" pitchFamily="18" charset="0"/>
              </a:rPr>
              <a:t>hoop</a:t>
            </a:r>
            <a:r>
              <a:rPr lang="fr-BE" dirty="0">
                <a:latin typeface="Garamond" panose="02020404030301010803" pitchFamily="18" charset="0"/>
              </a:rPr>
              <a:t>:</a:t>
            </a:r>
          </a:p>
          <a:p>
            <a:endParaRPr lang="fr-BE" dirty="0">
              <a:latin typeface="Garamond" panose="02020404030301010803" pitchFamily="18" charset="0"/>
            </a:endParaRPr>
          </a:p>
          <a:p>
            <a:r>
              <a:rPr lang="fr-BE" dirty="0" err="1">
                <a:latin typeface="Garamond" panose="02020404030301010803" pitchFamily="18" charset="0"/>
              </a:rPr>
              <a:t>Enkele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hedendaagse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perspectieven</a:t>
            </a:r>
            <a:endParaRPr lang="fr-BE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50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hained Prisoner, 1806 - 1812 - Francisco Goya - WikiArt.org">
            <a:extLst>
              <a:ext uri="{FF2B5EF4-FFF2-40B4-BE49-F238E27FC236}">
                <a16:creationId xmlns:a16="http://schemas.microsoft.com/office/drawing/2014/main" id="{3DEF0666-5360-6907-2351-171B89E0C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696" y="-118073"/>
            <a:ext cx="4857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</a:t>
            </a:r>
            <a:r>
              <a:rPr lang="fr-BE" dirty="0" err="1">
                <a:latin typeface="Garamond" panose="02020404030301010803" pitchFamily="18" charset="0"/>
              </a:rPr>
              <a:t>als</a:t>
            </a:r>
            <a:r>
              <a:rPr lang="fr-BE" dirty="0">
                <a:latin typeface="Garamond" panose="02020404030301010803" pitchFamily="18" charset="0"/>
              </a:rPr>
              <a:t> « radicale » </a:t>
            </a:r>
            <a:r>
              <a:rPr lang="fr-BE" dirty="0" err="1">
                <a:latin typeface="Garamond" panose="02020404030301010803" pitchFamily="18" charset="0"/>
              </a:rPr>
              <a:t>bron</a:t>
            </a:r>
            <a:r>
              <a:rPr lang="fr-BE" dirty="0">
                <a:latin typeface="Garamond" panose="02020404030301010803" pitchFamily="18" charset="0"/>
              </a:rPr>
              <a:t> van </a:t>
            </a:r>
            <a:r>
              <a:rPr lang="fr-BE" dirty="0" err="1">
                <a:latin typeface="Garamond" panose="02020404030301010803" pitchFamily="18" charset="0"/>
              </a:rPr>
              <a:t>hoop</a:t>
            </a:r>
            <a:endParaRPr lang="fr-BE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96891" y="688470"/>
            <a:ext cx="712085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800100" lvl="1" indent="-342900">
              <a:buAutoNum type="arabicPeriod"/>
            </a:pPr>
            <a:r>
              <a:rPr lang="nl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J. Moltmann : « Theologie der Hoffnung » (1964)</a:t>
            </a:r>
          </a:p>
          <a:p>
            <a:pPr lvl="1"/>
            <a:endParaRPr lang="nl-BE" u="sng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 Christelijke » hoop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 Gott der Hoffnung » : God uit Exodus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Cf. Bloch, </a:t>
            </a:r>
            <a:r>
              <a:rPr lang="nl-BE" i="1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Prinzip Hoffnung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1954: atheïstische, Marxistische visie op hoop vanuit “de God van Exodus”: God van bevrijding, van wording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Bloch: “Exodus-principe”: voortdurende bevrijding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Bloch (over Ex. 3:14) : “Gott mit Futurum als Seinsbeschaffenheit”</a:t>
            </a:r>
          </a:p>
          <a:p>
            <a:pPr lvl="2"/>
            <a:r>
              <a:rPr lang="nl-BE" dirty="0">
                <a:solidFill>
                  <a:srgbClr val="0070C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“Wat is de naam van die God?” Toen antwoordde God hem: “</a:t>
            </a:r>
            <a:r>
              <a:rPr lang="nl-BE" i="1" dirty="0">
                <a:solidFill>
                  <a:srgbClr val="0070C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Ehyeh asher ehyeh: </a:t>
            </a:r>
            <a:r>
              <a:rPr lang="nl-BE" dirty="0">
                <a:solidFill>
                  <a:srgbClr val="0070C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‘Ik ben die er zijn zal’” </a:t>
            </a:r>
          </a:p>
          <a:p>
            <a:pPr lvl="2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Zelfde toekomstgerichte “God van Exodus” bij Moltmann, </a:t>
            </a:r>
            <a:r>
              <a:rPr lang="nl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radicaal nieuwe 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van God’s toekomst</a:t>
            </a:r>
          </a:p>
          <a:p>
            <a:pPr marL="1200150" lvl="2" indent="-285750">
              <a:buFont typeface="Wingdings" pitchFamily="2" charset="2"/>
              <a:buChar char="Ø"/>
            </a:pPr>
            <a:endParaRPr lang="nl-BE" sz="11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Christelijke gemeente = exodus-gemeente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sz="900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Geen escapisme, geen troost, wel </a:t>
            </a:r>
            <a:r>
              <a:rPr lang="nl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radicale transformatie 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van het heden: het heden tegenspreken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AC5DE61-0F0B-ED9F-8B48-0A0A96D06BC1}"/>
              </a:ext>
            </a:extLst>
          </p:cNvPr>
          <p:cNvSpPr txBox="1"/>
          <p:nvPr/>
        </p:nvSpPr>
        <p:spPr>
          <a:xfrm>
            <a:off x="6690167" y="6586039"/>
            <a:ext cx="55018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Goya, Geketende gevangene, 1812</a:t>
            </a:r>
          </a:p>
        </p:txBody>
      </p:sp>
    </p:spTree>
    <p:extLst>
      <p:ext uri="{BB962C8B-B14F-4D97-AF65-F5344CB8AC3E}">
        <p14:creationId xmlns:p14="http://schemas.microsoft.com/office/powerpoint/2010/main" val="229946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</a:t>
            </a:r>
            <a:r>
              <a:rPr lang="fr-BE" dirty="0" err="1">
                <a:latin typeface="Garamond" panose="02020404030301010803" pitchFamily="18" charset="0"/>
              </a:rPr>
              <a:t>als</a:t>
            </a:r>
            <a:r>
              <a:rPr lang="fr-BE" dirty="0">
                <a:latin typeface="Garamond" panose="02020404030301010803" pitchFamily="18" charset="0"/>
              </a:rPr>
              <a:t> « radicale » </a:t>
            </a:r>
            <a:r>
              <a:rPr lang="fr-BE" dirty="0" err="1">
                <a:latin typeface="Garamond" panose="02020404030301010803" pitchFamily="18" charset="0"/>
              </a:rPr>
              <a:t>bron</a:t>
            </a:r>
            <a:r>
              <a:rPr lang="fr-BE" dirty="0">
                <a:latin typeface="Garamond" panose="02020404030301010803" pitchFamily="18" charset="0"/>
              </a:rPr>
              <a:t> van </a:t>
            </a:r>
            <a:r>
              <a:rPr lang="fr-BE" dirty="0" err="1">
                <a:latin typeface="Garamond" panose="02020404030301010803" pitchFamily="18" charset="0"/>
              </a:rPr>
              <a:t>hoop</a:t>
            </a:r>
            <a:endParaRPr lang="fr-BE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25329" y="703373"/>
            <a:ext cx="738612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2. D. Hartman: « Sinai and Exodus: Two grounds for hope in the Jewish tradition » </a:t>
            </a:r>
            <a:r>
              <a:rPr lang="nl-BE" sz="2000" u="sng" baseline="30000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(1978)</a:t>
            </a:r>
          </a:p>
          <a:p>
            <a:pPr lvl="1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 Joodse » hoop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Hoop heeft twee zijdes : mogelijkheid en transcendentie (cf. G. Sholem)</a:t>
            </a:r>
          </a:p>
          <a:p>
            <a:pPr lvl="1"/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Deze twee zijdes : 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Sinai : mogelijkheid, verbond, halakah, restoratief</a:t>
            </a:r>
          </a:p>
          <a:p>
            <a:pPr marL="800100" lvl="1" indent="-342900">
              <a:buFont typeface="+mj-lt"/>
              <a:buAutoNum type="arabicPeriod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	Exodus : transcendentie, plots, </a:t>
            </a:r>
            <a:r>
              <a:rPr lang="nl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radicaal</a:t>
            </a: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, utopisch</a:t>
            </a:r>
          </a:p>
          <a:p>
            <a:pPr marL="800100" lvl="1" indent="-342900">
              <a:buFont typeface="+mj-lt"/>
              <a:buAutoNum type="arabicPeriod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57300" lvl="2" indent="-342900">
              <a:buFont typeface="Wingdings" pitchFamily="2" charset="2"/>
              <a:buChar char="Ø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Is de mens louter passief in het exodus-gebeuren?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1026" name="Picture 2" descr="5 Ridiculous Representations of Mount Sinai in Art History | JewishBoston">
            <a:extLst>
              <a:ext uri="{FF2B5EF4-FFF2-40B4-BE49-F238E27FC236}">
                <a16:creationId xmlns:a16="http://schemas.microsoft.com/office/drawing/2014/main" id="{5CC8C53F-DFDA-D7B7-DEFD-F6806D6EA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7" y="0"/>
            <a:ext cx="4614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DAC5DE61-0F0B-ED9F-8B48-0A0A96D06BC1}"/>
              </a:ext>
            </a:extLst>
          </p:cNvPr>
          <p:cNvSpPr txBox="1"/>
          <p:nvPr/>
        </p:nvSpPr>
        <p:spPr>
          <a:xfrm>
            <a:off x="7183463" y="6586039"/>
            <a:ext cx="55018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West, Mozes ontvangt de wet op Sinai, 1784</a:t>
            </a:r>
          </a:p>
        </p:txBody>
      </p:sp>
    </p:spTree>
    <p:extLst>
      <p:ext uri="{BB962C8B-B14F-4D97-AF65-F5344CB8AC3E}">
        <p14:creationId xmlns:p14="http://schemas.microsoft.com/office/powerpoint/2010/main" val="116517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</a:t>
            </a:r>
            <a:r>
              <a:rPr lang="fr-BE" dirty="0" err="1">
                <a:latin typeface="Garamond" panose="02020404030301010803" pitchFamily="18" charset="0"/>
              </a:rPr>
              <a:t>als</a:t>
            </a:r>
            <a:r>
              <a:rPr lang="fr-BE" dirty="0">
                <a:latin typeface="Garamond" panose="02020404030301010803" pitchFamily="18" charset="0"/>
              </a:rPr>
              <a:t> « radicale » </a:t>
            </a:r>
            <a:r>
              <a:rPr lang="fr-BE" dirty="0" err="1">
                <a:latin typeface="Garamond" panose="02020404030301010803" pitchFamily="18" charset="0"/>
              </a:rPr>
              <a:t>bron</a:t>
            </a:r>
            <a:r>
              <a:rPr lang="fr-BE" dirty="0">
                <a:latin typeface="Garamond" panose="02020404030301010803" pitchFamily="18" charset="0"/>
              </a:rPr>
              <a:t> van </a:t>
            </a:r>
            <a:r>
              <a:rPr lang="fr-BE" dirty="0" err="1">
                <a:latin typeface="Garamond" panose="02020404030301010803" pitchFamily="18" charset="0"/>
              </a:rPr>
              <a:t>hoop</a:t>
            </a:r>
            <a:endParaRPr lang="fr-BE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97041" y="779916"/>
            <a:ext cx="682993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3. J. Lear, </a:t>
            </a:r>
            <a:r>
              <a:rPr lang="fr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</a:t>
            </a:r>
            <a:r>
              <a:rPr lang="nl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Radical Hope : Ethics in the Face of Cultural Devastation</a:t>
            </a:r>
            <a:r>
              <a:rPr lang="fr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» (2006)</a:t>
            </a:r>
            <a:r>
              <a:rPr lang="nl-BE" u="sng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</a:p>
          <a:p>
            <a:pPr lvl="1"/>
            <a:endParaRPr lang="nl-BE" u="sng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« Radicale hoop »: een niet-confessioneel, filosofisch perspectief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Korte schets van het boek</a:t>
            </a:r>
          </a:p>
          <a:p>
            <a:pPr lvl="1"/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dirty="0">
                <a:solidFill>
                  <a:srgbClr val="00B0F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 “When the buffalo went away, the heart of my people fell to the ground, and they could not lift them up again. </a:t>
            </a:r>
          </a:p>
          <a:p>
            <a:r>
              <a:rPr lang="nl-BE" i="1" dirty="0">
                <a:solidFill>
                  <a:srgbClr val="00B0F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After this, nothing happened.</a:t>
            </a:r>
            <a:r>
              <a:rPr lang="nl-BE" dirty="0">
                <a:solidFill>
                  <a:srgbClr val="00B0F0"/>
                </a:solidFill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”</a:t>
            </a:r>
          </a:p>
          <a:p>
            <a:endParaRPr lang="nl-BE" sz="1800" dirty="0">
              <a:solidFill>
                <a:srgbClr val="00B0F0"/>
              </a:solidFill>
              <a:effectLst/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r>
              <a:rPr lang="nl-BE" sz="1800" dirty="0">
                <a:solidFill>
                  <a:srgbClr val="00B0F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What makes this hope radical is that it is directed toward a future goodness that </a:t>
            </a:r>
            <a:r>
              <a:rPr lang="nl-BE" sz="1800" i="1" dirty="0">
                <a:solidFill>
                  <a:srgbClr val="00B0F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transcends</a:t>
            </a:r>
            <a:r>
              <a:rPr lang="nl-BE" sz="1800" dirty="0">
                <a:solidFill>
                  <a:srgbClr val="00B0F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the current ability to understand what it is. Radical hope anticipates a good for which those who have the hope as yet lack the appropriate concepts with which to understand it.</a:t>
            </a:r>
            <a:endParaRPr lang="nl-BE" dirty="0">
              <a:solidFill>
                <a:srgbClr val="00B0F0"/>
              </a:solidFill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Hoe het verder- en hervertellen van verhalen gelijkstaat aan leven, het einde van dit doorvertellen aan de dood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Garamond" panose="02020404030301010803" pitchFamily="18" charset="0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Garamond" panose="02020404030301010803" pitchFamily="18" charset="0"/>
                <a:ea typeface="SBL BibLit" panose="02000000000000000000" pitchFamily="2" charset="-79"/>
                <a:cs typeface="SBL BibLit" panose="02000000000000000000" pitchFamily="2" charset="-79"/>
              </a:rPr>
              <a:t>Hoop : hoop op verderzetting, verderschrijven, voortvertellen</a:t>
            </a: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pic>
        <p:nvPicPr>
          <p:cNvPr id="7" name="Picture 2" descr="The Story of Crow Chief Plenty Coups – and Why it Still Matters -  BahaiTeachings.org">
            <a:extLst>
              <a:ext uri="{FF2B5EF4-FFF2-40B4-BE49-F238E27FC236}">
                <a16:creationId xmlns:a16="http://schemas.microsoft.com/office/drawing/2014/main" id="{93A5C11E-3788-9EA2-26D8-518D776B8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971" y="0"/>
            <a:ext cx="49434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DAC5DE61-0F0B-ED9F-8B48-0A0A96D06BC1}"/>
              </a:ext>
            </a:extLst>
          </p:cNvPr>
          <p:cNvSpPr txBox="1"/>
          <p:nvPr/>
        </p:nvSpPr>
        <p:spPr>
          <a:xfrm>
            <a:off x="6690167" y="6586039"/>
            <a:ext cx="55018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Plenty Coups (1848-1932): Hoofd van de Crows</a:t>
            </a:r>
          </a:p>
        </p:txBody>
      </p:sp>
    </p:spTree>
    <p:extLst>
      <p:ext uri="{BB962C8B-B14F-4D97-AF65-F5344CB8AC3E}">
        <p14:creationId xmlns:p14="http://schemas.microsoft.com/office/powerpoint/2010/main" val="323671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</a:t>
            </a:r>
            <a:r>
              <a:rPr lang="fr-BE" dirty="0" err="1">
                <a:latin typeface="Garamond" panose="02020404030301010803" pitchFamily="18" charset="0"/>
              </a:rPr>
              <a:t>als</a:t>
            </a:r>
            <a:r>
              <a:rPr lang="fr-BE" dirty="0">
                <a:latin typeface="Garamond" panose="02020404030301010803" pitchFamily="18" charset="0"/>
              </a:rPr>
              <a:t> « radicale » </a:t>
            </a:r>
            <a:r>
              <a:rPr lang="fr-BE" dirty="0" err="1">
                <a:latin typeface="Garamond" panose="02020404030301010803" pitchFamily="18" charset="0"/>
              </a:rPr>
              <a:t>bron</a:t>
            </a:r>
            <a:r>
              <a:rPr lang="fr-BE" dirty="0">
                <a:latin typeface="Garamond" panose="02020404030301010803" pitchFamily="18" charset="0"/>
              </a:rPr>
              <a:t> van </a:t>
            </a:r>
            <a:r>
              <a:rPr lang="fr-BE" dirty="0" err="1">
                <a:latin typeface="Garamond" panose="02020404030301010803" pitchFamily="18" charset="0"/>
              </a:rPr>
              <a:t>hoop</a:t>
            </a:r>
            <a:endParaRPr lang="fr-BE" dirty="0">
              <a:latin typeface="Garamond" panose="02020404030301010803" pitchFamily="18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397041" y="779916"/>
            <a:ext cx="68299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r>
              <a:rPr lang="nl-BE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3. J. Lear, </a:t>
            </a:r>
            <a:r>
              <a:rPr lang="fr-BE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«</a:t>
            </a:r>
            <a:r>
              <a:rPr lang="nl-BE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Radical Hope : Ethics in the Face of Cultural Devastation</a:t>
            </a:r>
            <a:r>
              <a:rPr lang="fr-BE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» (2006)</a:t>
            </a:r>
            <a:r>
              <a:rPr lang="nl-BE" u="sng" dirty="0">
                <a:latin typeface="SBL BibLit" panose="02000000000000000000" pitchFamily="2" charset="-79"/>
                <a:ea typeface="SBL BibLit" panose="02000000000000000000" pitchFamily="2" charset="-79"/>
                <a:cs typeface="SBL BibLit" panose="02000000000000000000" pitchFamily="2" charset="-79"/>
              </a:rPr>
              <a:t> </a:t>
            </a: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u="sng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  <a:p>
            <a:pPr lvl="1"/>
            <a:endParaRPr lang="nl-BE" dirty="0">
              <a:effectLst/>
              <a:latin typeface="SBL BibLit" panose="02000000000000000000" pitchFamily="2" charset="-79"/>
              <a:ea typeface="SBL BibLit" panose="02000000000000000000" pitchFamily="2" charset="-79"/>
              <a:cs typeface="SBL BibLit" panose="02000000000000000000" pitchFamily="2" charset="-79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CB13A0F-4B40-AA69-21C3-33A3C3C1C771}"/>
              </a:ext>
            </a:extLst>
          </p:cNvPr>
          <p:cNvSpPr txBox="1"/>
          <p:nvPr/>
        </p:nvSpPr>
        <p:spPr>
          <a:xfrm>
            <a:off x="876580" y="2182917"/>
            <a:ext cx="610308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“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What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would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be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required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…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would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be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a new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Crow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poet: </a:t>
            </a:r>
          </a:p>
          <a:p>
            <a:pPr algn="ctr"/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one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who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could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take up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Crow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past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and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–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rather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than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use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it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for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nostalgia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or ersatz mimesis – project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it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into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vibrant new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ways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for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Crow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to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live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and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to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be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. </a:t>
            </a:r>
          </a:p>
          <a:p>
            <a:pPr algn="ctr"/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…</a:t>
            </a:r>
          </a:p>
          <a:p>
            <a:pPr algn="ctr"/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There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is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reason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to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think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that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Plenty Coups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told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his story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to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preserve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it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;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and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he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did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so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in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hope of a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future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in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which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things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–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Crow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things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–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might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start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to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 happen </a:t>
            </a:r>
            <a:r>
              <a:rPr lang="nl-NL" sz="2400" dirty="0" err="1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again</a:t>
            </a:r>
            <a:r>
              <a:rPr lang="nl-NL" sz="2400" dirty="0">
                <a:solidFill>
                  <a:srgbClr val="0070C0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</a:rPr>
              <a:t>.”</a:t>
            </a:r>
            <a:r>
              <a:rPr lang="nl-BE" sz="2400" dirty="0">
                <a:solidFill>
                  <a:srgbClr val="0070C0"/>
                </a:solidFill>
                <a:effectLst/>
                <a:latin typeface="Garamond" panose="02020404030301010803" pitchFamily="18" charset="0"/>
              </a:rPr>
              <a:t> </a:t>
            </a:r>
            <a:endParaRPr lang="nl-BE" sz="2400" dirty="0">
              <a:solidFill>
                <a:srgbClr val="0070C0"/>
              </a:solidFill>
              <a:latin typeface="Garamond" panose="02020404030301010803" pitchFamily="18" charset="0"/>
            </a:endParaRPr>
          </a:p>
        </p:txBody>
      </p:sp>
      <p:pic>
        <p:nvPicPr>
          <p:cNvPr id="3074" name="Picture 2" descr="187 Plenty Coups &amp; Granddaughter – AZUSA Publishing, LLC">
            <a:extLst>
              <a:ext uri="{FF2B5EF4-FFF2-40B4-BE49-F238E27FC236}">
                <a16:creationId xmlns:a16="http://schemas.microsoft.com/office/drawing/2014/main" id="{015ED050-6573-5DB5-0B72-9C91A98B8B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4" t="2481" r="16849" b="3966"/>
          <a:stretch/>
        </p:blipFill>
        <p:spPr bwMode="auto">
          <a:xfrm>
            <a:off x="8229599" y="1224948"/>
            <a:ext cx="3985281" cy="564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DAC5DE61-0F0B-ED9F-8B48-0A0A96D06BC1}"/>
              </a:ext>
            </a:extLst>
          </p:cNvPr>
          <p:cNvSpPr txBox="1"/>
          <p:nvPr/>
        </p:nvSpPr>
        <p:spPr>
          <a:xfrm>
            <a:off x="8229599" y="6586039"/>
            <a:ext cx="38541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Plenty Coups met zijn kleindochter</a:t>
            </a:r>
          </a:p>
        </p:txBody>
      </p:sp>
    </p:spTree>
    <p:extLst>
      <p:ext uri="{BB962C8B-B14F-4D97-AF65-F5344CB8AC3E}">
        <p14:creationId xmlns:p14="http://schemas.microsoft.com/office/powerpoint/2010/main" val="2753451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1876584" y="2265316"/>
            <a:ext cx="9493258" cy="1019324"/>
          </a:xfrm>
        </p:spPr>
        <p:txBody>
          <a:bodyPr/>
          <a:lstStyle/>
          <a:p>
            <a:r>
              <a:rPr lang="fr-BE" dirty="0">
                <a:latin typeface="Garamond" panose="02020404030301010803" pitchFamily="18" charset="0"/>
              </a:rPr>
              <a:t>Exodus 15:</a:t>
            </a:r>
          </a:p>
          <a:p>
            <a:r>
              <a:rPr lang="fr-BE" dirty="0" err="1">
                <a:latin typeface="Garamond" panose="02020404030301010803" pitchFamily="18" charset="0"/>
              </a:rPr>
              <a:t>Een</a:t>
            </a:r>
            <a:r>
              <a:rPr lang="fr-BE" dirty="0">
                <a:latin typeface="Garamond" panose="02020404030301010803" pitchFamily="18" charset="0"/>
              </a:rPr>
              <a:t> </a:t>
            </a:r>
            <a:r>
              <a:rPr lang="fr-BE" dirty="0" err="1">
                <a:latin typeface="Garamond" panose="02020404030301010803" pitchFamily="18" charset="0"/>
              </a:rPr>
              <a:t>hoopvol</a:t>
            </a:r>
            <a:r>
              <a:rPr lang="fr-BE" dirty="0">
                <a:latin typeface="Garamond" panose="02020404030301010803" pitchFamily="18" charset="0"/>
              </a:rPr>
              <a:t> lied</a:t>
            </a:r>
          </a:p>
        </p:txBody>
      </p:sp>
    </p:spTree>
    <p:extLst>
      <p:ext uri="{BB962C8B-B14F-4D97-AF65-F5344CB8AC3E}">
        <p14:creationId xmlns:p14="http://schemas.microsoft.com/office/powerpoint/2010/main" val="1981993184"/>
      </p:ext>
    </p:extLst>
  </p:cSld>
  <p:clrMapOvr>
    <a:masterClrMapping/>
  </p:clrMapOvr>
</p:sld>
</file>

<file path=ppt/theme/theme1.xml><?xml version="1.0" encoding="utf-8"?>
<a:theme xmlns:a="http://schemas.openxmlformats.org/drawingml/2006/main" name="3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7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43285</TotalTime>
  <Words>3205</Words>
  <Application>Microsoft Macintosh PowerPoint</Application>
  <PresentationFormat>Breedbeeld</PresentationFormat>
  <Paragraphs>596</Paragraphs>
  <Slides>27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18</vt:i4>
      </vt:variant>
      <vt:variant>
        <vt:lpstr>Diatitels</vt:lpstr>
      </vt:variant>
      <vt:variant>
        <vt:i4>27</vt:i4>
      </vt:variant>
    </vt:vector>
  </HeadingPairs>
  <TitlesOfParts>
    <vt:vector size="53" baseType="lpstr">
      <vt:lpstr>Arial</vt:lpstr>
      <vt:lpstr>Calibri</vt:lpstr>
      <vt:lpstr>Courier New</vt:lpstr>
      <vt:lpstr>Garamond</vt:lpstr>
      <vt:lpstr>PT Serif</vt:lpstr>
      <vt:lpstr>SBL BibLit</vt:lpstr>
      <vt:lpstr>Times New Roman</vt:lpstr>
      <vt:lpstr>Wingdings</vt:lpstr>
      <vt:lpstr>3_Thème Office</vt:lpstr>
      <vt:lpstr>1_Thème Office</vt:lpstr>
      <vt:lpstr>1_Conception personnalisée</vt:lpstr>
      <vt:lpstr>2_Conception personnalisée</vt:lpstr>
      <vt:lpstr>4_Thème Office</vt:lpstr>
      <vt:lpstr>6_Thème Office</vt:lpstr>
      <vt:lpstr>7_Thème Office</vt:lpstr>
      <vt:lpstr>8_Thème Office</vt:lpstr>
      <vt:lpstr>9_Thème Office</vt:lpstr>
      <vt:lpstr>8_Conception personnalisée</vt:lpstr>
      <vt:lpstr>9_Conception personnalisée</vt:lpstr>
      <vt:lpstr>11_Conception personnalisée</vt:lpstr>
      <vt:lpstr>10_Conception personnalisée</vt:lpstr>
      <vt:lpstr>12_Conception personnalisée</vt:lpstr>
      <vt:lpstr>13_Conception personnalisée</vt:lpstr>
      <vt:lpstr>15_Conception personnalisée</vt:lpstr>
      <vt:lpstr>16_Conception personnalisée</vt:lpstr>
      <vt:lpstr>17_Conception personnalisée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Laurence Ippersiel</dc:creator>
  <cp:lastModifiedBy>Ellen De Doncker</cp:lastModifiedBy>
  <cp:revision>77</cp:revision>
  <dcterms:created xsi:type="dcterms:W3CDTF">2018-08-01T08:47:37Z</dcterms:created>
  <dcterms:modified xsi:type="dcterms:W3CDTF">2023-08-21T18:33:16Z</dcterms:modified>
</cp:coreProperties>
</file>