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  <p:sldMasterId id="2147483650" r:id="rId2"/>
    <p:sldMasterId id="2147483651" r:id="rId3"/>
  </p:sldMasterIdLst>
  <p:notesMasterIdLst>
    <p:notesMasterId r:id="rId5"/>
  </p:notesMasterIdLst>
  <p:sldIdLst>
    <p:sldId id="256" r:id="rId4"/>
  </p:sldIdLst>
  <p:sldSz cx="30275213" cy="42803763"/>
  <p:notesSz cx="6858000" cy="9144000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anose="020B0606020202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53">
          <p15:clr>
            <a:srgbClr val="A4A3A4"/>
          </p15:clr>
        </p15:guide>
        <p15:guide id="2" orient="horz" pos="24328">
          <p15:clr>
            <a:srgbClr val="A4A3A4"/>
          </p15:clr>
        </p15:guide>
        <p15:guide id="3" pos="-1319">
          <p15:clr>
            <a:srgbClr val="A4A3A4"/>
          </p15:clr>
        </p15:guide>
        <p15:guide id="4" pos="5663">
          <p15:clr>
            <a:srgbClr val="A4A3A4"/>
          </p15:clr>
        </p15:guide>
        <p15:guide id="5" pos="6027">
          <p15:clr>
            <a:srgbClr val="A4A3A4"/>
          </p15:clr>
        </p15:guide>
        <p15:guide id="6" pos="20354">
          <p15:clr>
            <a:srgbClr val="A4A3A4"/>
          </p15:clr>
        </p15:guide>
        <p15:guide id="7" pos="13008">
          <p15:clr>
            <a:srgbClr val="A4A3A4"/>
          </p15:clr>
        </p15:guide>
        <p15:guide id="8" pos="133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1E9"/>
    <a:srgbClr val="FFFFFF"/>
    <a:srgbClr val="1BADCF"/>
    <a:srgbClr val="3399FF"/>
    <a:srgbClr val="0066FF"/>
    <a:srgbClr val="FF9900"/>
    <a:srgbClr val="CC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25AE47-4186-4954-8200-9E471C7450DC}" v="1" dt="2026-04-10T15:41:15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576" autoAdjust="0"/>
    <p:restoredTop sz="94660"/>
  </p:normalViewPr>
  <p:slideViewPr>
    <p:cSldViewPr snapToGrid="0" snapToObjects="1">
      <p:cViewPr>
        <p:scale>
          <a:sx n="41" d="100"/>
          <a:sy n="41" d="100"/>
        </p:scale>
        <p:origin x="1470" y="-192"/>
      </p:cViewPr>
      <p:guideLst>
        <p:guide orient="horz" pos="5453"/>
        <p:guide orient="horz" pos="24328"/>
        <p:guide pos="-1319"/>
        <p:guide pos="5663"/>
        <p:guide pos="6027"/>
        <p:guide pos="20354"/>
        <p:guide pos="13008"/>
        <p:guide pos="133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9F73FDC3-3F0D-435E-BCE5-433F530ED2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F4672AB4-AE7E-4193-B437-F13F9967E93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6D9E512-C5A0-400A-B682-17F0C5AB65A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16150" y="685800"/>
            <a:ext cx="24257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F0D01968-E8F6-40F2-8E5E-AC49F2E2CC8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A22FB8A7-2D88-4AD9-B32C-D41454B06C8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863493CA-BCC1-4025-AF89-212CD10169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ECAF41F-753D-4927-B350-C21DC462B736}" type="slidenum">
              <a:rPr lang="en-US" altLang="nl-BE"/>
              <a:pPr/>
              <a:t>‹N°›</a:t>
            </a:fld>
            <a:endParaRPr lang="en-US" alt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5CBDE125-A9CD-4667-9DC9-2EFF1A50CF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11A1700-7BDE-4CC7-8E40-FCFC8CA35C16}" type="slidenum">
              <a:rPr lang="en-US" altLang="nl-BE" sz="1200">
                <a:latin typeface="Arial" panose="020B0604020202020204" pitchFamily="34" charset="0"/>
              </a:rPr>
              <a:pPr eaLnBrk="1" hangingPunct="1"/>
              <a:t>1</a:t>
            </a:fld>
            <a:endParaRPr lang="en-US" altLang="nl-BE" sz="1200">
              <a:latin typeface="Arial" panose="020B0604020202020204" pitchFamily="34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71CFC7F9-D10B-4242-B3F7-D2F391E983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0514DA2-C037-45E9-87AB-C54637412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nl-B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46" y="13297726"/>
            <a:ext cx="25733329" cy="91734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83" y="24254899"/>
            <a:ext cx="21191448" cy="10940186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17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1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97" y="27505245"/>
            <a:ext cx="25734665" cy="850148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097" y="18141158"/>
            <a:ext cx="25734665" cy="936409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052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2194" y="6236439"/>
            <a:ext cx="4587275" cy="356311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7632" y="6236439"/>
            <a:ext cx="4588610" cy="356311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5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3" y="1713887"/>
            <a:ext cx="27247291" cy="713490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61" y="9581157"/>
            <a:ext cx="1337599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61" y="13575194"/>
            <a:ext cx="1337599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921" y="9581157"/>
            <a:ext cx="1338133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921" y="13575194"/>
            <a:ext cx="1338133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426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58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6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1" y="1704450"/>
            <a:ext cx="9959566" cy="72519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664" y="1704451"/>
            <a:ext cx="16924588" cy="365314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961" y="8956383"/>
            <a:ext cx="9959566" cy="29279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152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356" y="29962828"/>
            <a:ext cx="18164861" cy="35372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356" y="3824161"/>
            <a:ext cx="18164861" cy="25681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356" y="33500076"/>
            <a:ext cx="18164861" cy="50227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666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91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51618" y="1655375"/>
            <a:ext cx="7229364" cy="402121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2191" y="1655375"/>
            <a:ext cx="21561260" cy="40212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161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46" y="13297726"/>
            <a:ext cx="25733329" cy="91734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83" y="24254899"/>
            <a:ext cx="21191448" cy="10940186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183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984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97" y="27505245"/>
            <a:ext cx="25734665" cy="850148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097" y="18141158"/>
            <a:ext cx="25734665" cy="936409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6410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70" y="6247763"/>
            <a:ext cx="3375038" cy="356254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9374" y="6247763"/>
            <a:ext cx="3376374" cy="356254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244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3" y="1713887"/>
            <a:ext cx="27247291" cy="713490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61" y="9581157"/>
            <a:ext cx="1337599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61" y="13575194"/>
            <a:ext cx="1337599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921" y="9581157"/>
            <a:ext cx="1338133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921" y="13575194"/>
            <a:ext cx="1338133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16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894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176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1" y="1704450"/>
            <a:ext cx="9959566" cy="72519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664" y="1704451"/>
            <a:ext cx="16924588" cy="365314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961" y="8956383"/>
            <a:ext cx="9959566" cy="29279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0112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356" y="29962828"/>
            <a:ext cx="18164861" cy="35372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356" y="3824161"/>
            <a:ext cx="18164861" cy="25681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356" y="33500076"/>
            <a:ext cx="18164861" cy="50227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1753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566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47613" y="1655375"/>
            <a:ext cx="7233369" cy="402178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6170" y="1655375"/>
            <a:ext cx="21573276" cy="402178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685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46" y="13297726"/>
            <a:ext cx="25733329" cy="91734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83" y="24254899"/>
            <a:ext cx="21191448" cy="10940186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716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091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97" y="27505245"/>
            <a:ext cx="25734665" cy="850148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097" y="18141158"/>
            <a:ext cx="25734665" cy="936409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852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7954" y="6247763"/>
            <a:ext cx="14486764" cy="356254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2882" y="6247763"/>
            <a:ext cx="14488098" cy="356254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302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3" y="1713887"/>
            <a:ext cx="27247291" cy="713490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61" y="9581157"/>
            <a:ext cx="1337599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61" y="13575194"/>
            <a:ext cx="1337599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921" y="9581157"/>
            <a:ext cx="13381332" cy="39940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921" y="13575194"/>
            <a:ext cx="13381332" cy="246607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487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129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047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61" y="1704450"/>
            <a:ext cx="9959566" cy="725193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664" y="1704451"/>
            <a:ext cx="16924588" cy="365314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961" y="8956383"/>
            <a:ext cx="9959566" cy="292795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3282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356" y="29962828"/>
            <a:ext cx="18164861" cy="35372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356" y="3824161"/>
            <a:ext cx="18164861" cy="25681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356" y="33500076"/>
            <a:ext cx="18164861" cy="50227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610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919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306224" y="1655375"/>
            <a:ext cx="7274756" cy="402178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7954" y="1655375"/>
            <a:ext cx="21700106" cy="402178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12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">
            <a:extLst>
              <a:ext uri="{FF2B5EF4-FFF2-40B4-BE49-F238E27FC236}">
                <a16:creationId xmlns:a16="http://schemas.microsoft.com/office/drawing/2014/main" id="{62231975-2B5B-4CB1-8558-4CE03B9A9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52911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1027" name="Rectangle 33">
            <a:extLst>
              <a:ext uri="{FF2B5EF4-FFF2-40B4-BE49-F238E27FC236}">
                <a16:creationId xmlns:a16="http://schemas.microsoft.com/office/drawing/2014/main" id="{E916FFB6-826A-4DDD-81CC-9FB93D6C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6242049"/>
            <a:ext cx="9321800" cy="356330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1028" name="Rectangle 15">
            <a:extLst>
              <a:ext uri="{FF2B5EF4-FFF2-40B4-BE49-F238E27FC236}">
                <a16:creationId xmlns:a16="http://schemas.microsoft.com/office/drawing/2014/main" id="{8C37E27B-FF37-4CB3-AB73-2E29F300B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1988" y="1655763"/>
            <a:ext cx="289194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857" tIns="37421" rIns="74857" bIns="374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1029" name="Rectangle 16">
            <a:extLst>
              <a:ext uri="{FF2B5EF4-FFF2-40B4-BE49-F238E27FC236}">
                <a16:creationId xmlns:a16="http://schemas.microsoft.com/office/drawing/2014/main" id="{A7737CA1-5EA2-4B66-A944-EEE2EC10D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6243638"/>
            <a:ext cx="9304337" cy="3563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4346" tIns="374346" rIns="374346" bIns="3743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</p:txBody>
      </p:sp>
      <p:sp>
        <p:nvSpPr>
          <p:cNvPr id="1030" name="Rectangle 25">
            <a:extLst>
              <a:ext uri="{FF2B5EF4-FFF2-40B4-BE49-F238E27FC236}">
                <a16:creationId xmlns:a16="http://schemas.microsoft.com/office/drawing/2014/main" id="{7057FA44-AFC4-42B7-BAE6-D654D89A7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428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1031" name="Rectangle 40">
            <a:extLst>
              <a:ext uri="{FF2B5EF4-FFF2-40B4-BE49-F238E27FC236}">
                <a16:creationId xmlns:a16="http://schemas.microsoft.com/office/drawing/2014/main" id="{60749478-BFC0-43AB-B4BE-8A78912EB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9675" y="6242050"/>
            <a:ext cx="9321800" cy="35633024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1032" name="Rectangle 41">
            <a:extLst>
              <a:ext uri="{FF2B5EF4-FFF2-40B4-BE49-F238E27FC236}">
                <a16:creationId xmlns:a16="http://schemas.microsoft.com/office/drawing/2014/main" id="{D7C6038D-3B70-421C-A8F3-F3B32639D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100" y="6242050"/>
            <a:ext cx="9320213" cy="35633024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7493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+mj-lt"/>
          <a:ea typeface="MS PGothic" pitchFamily="34" charset="-128"/>
          <a:cs typeface="MS PGothic" charset="0"/>
        </a:defRPr>
      </a:lvl1pPr>
      <a:lvl2pPr algn="ctr" defTabSz="7493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Arial Black" charset="0"/>
          <a:ea typeface="MS PGothic" pitchFamily="34" charset="-128"/>
          <a:cs typeface="MS PGothic" charset="0"/>
        </a:defRPr>
      </a:lvl2pPr>
      <a:lvl3pPr algn="ctr" defTabSz="7493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Arial Black" charset="0"/>
          <a:ea typeface="MS PGothic" pitchFamily="34" charset="-128"/>
          <a:cs typeface="MS PGothic" charset="0"/>
        </a:defRPr>
      </a:lvl3pPr>
      <a:lvl4pPr algn="ctr" defTabSz="7493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Arial Black" charset="0"/>
          <a:ea typeface="MS PGothic" pitchFamily="34" charset="-128"/>
          <a:cs typeface="MS PGothic" charset="0"/>
        </a:defRPr>
      </a:lvl4pPr>
      <a:lvl5pPr algn="ctr" defTabSz="7493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Arial Black" charset="0"/>
          <a:ea typeface="MS PGothic" pitchFamily="34" charset="-128"/>
          <a:cs typeface="MS PGothic" charset="0"/>
        </a:defRPr>
      </a:lvl5pPr>
      <a:lvl6pPr marL="457200" algn="ctr" defTabSz="749300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 Black" charset="0"/>
        </a:defRPr>
      </a:lvl6pPr>
      <a:lvl7pPr marL="914400" algn="ctr" defTabSz="749300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 Black" charset="0"/>
        </a:defRPr>
      </a:lvl7pPr>
      <a:lvl8pPr marL="1371600" algn="ctr" defTabSz="749300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 Black" charset="0"/>
        </a:defRPr>
      </a:lvl8pPr>
      <a:lvl9pPr marL="1828800" algn="ctr" defTabSz="749300" rtl="0" fontAlgn="base">
        <a:spcBef>
          <a:spcPct val="0"/>
        </a:spcBef>
        <a:spcAft>
          <a:spcPct val="0"/>
        </a:spcAft>
        <a:defRPr sz="7200">
          <a:solidFill>
            <a:schemeClr val="tx2"/>
          </a:solidFill>
          <a:latin typeface="Arial Black" charset="0"/>
        </a:defRPr>
      </a:lvl9pPr>
    </p:titleStyle>
    <p:bodyStyle>
      <a:lvl1pPr marL="280988" indent="-280988" algn="l" defTabSz="7493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1pPr>
      <a:lvl2pPr marL="606425" indent="-231775" algn="l" defTabSz="749300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2pPr>
      <a:lvl3pPr marL="938213" indent="-188913" algn="l" defTabSz="7493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312863" indent="-187325" algn="l" defTabSz="74930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6875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1447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6019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0591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5163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EF0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DA86765-3D01-400D-A0A4-E8FC93716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5473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775C0CB-D644-48FC-BA78-500EACDBE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6248400"/>
            <a:ext cx="6880225" cy="3562508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2052" name="Rectangle 6">
            <a:extLst>
              <a:ext uri="{FF2B5EF4-FFF2-40B4-BE49-F238E27FC236}">
                <a16:creationId xmlns:a16="http://schemas.microsoft.com/office/drawing/2014/main" id="{58623C6A-E717-4E09-8E7A-F35BA5FFD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1988" y="1655763"/>
            <a:ext cx="289194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857" tIns="37421" rIns="74857" bIns="374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2053" name="Rectangle 7">
            <a:extLst>
              <a:ext uri="{FF2B5EF4-FFF2-40B4-BE49-F238E27FC236}">
                <a16:creationId xmlns:a16="http://schemas.microsoft.com/office/drawing/2014/main" id="{2CCF5701-9D45-450F-9E65-BE7549BEB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46113" y="6264275"/>
            <a:ext cx="6880225" cy="3562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4346" tIns="374346" rIns="374346" bIns="3743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</p:txBody>
      </p:sp>
      <p:sp>
        <p:nvSpPr>
          <p:cNvPr id="2054" name="Rectangle 8">
            <a:extLst>
              <a:ext uri="{FF2B5EF4-FFF2-40B4-BE49-F238E27FC236}">
                <a16:creationId xmlns:a16="http://schemas.microsoft.com/office/drawing/2014/main" id="{66F935B4-B6A1-41EF-B132-49B7BE0C3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428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2055" name="Rectangle 9">
            <a:extLst>
              <a:ext uri="{FF2B5EF4-FFF2-40B4-BE49-F238E27FC236}">
                <a16:creationId xmlns:a16="http://schemas.microsoft.com/office/drawing/2014/main" id="{428F6C14-CD43-48C9-B2B8-3522B2C6C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6388" y="6248400"/>
            <a:ext cx="14322425" cy="3562508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2056" name="Rectangle 11">
            <a:extLst>
              <a:ext uri="{FF2B5EF4-FFF2-40B4-BE49-F238E27FC236}">
                <a16:creationId xmlns:a16="http://schemas.microsoft.com/office/drawing/2014/main" id="{110E7D66-7D79-4159-994C-61D9210F0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6488" y="6248400"/>
            <a:ext cx="6884987" cy="3562508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2057" name="Text Box 14">
            <a:extLst>
              <a:ext uri="{FF2B5EF4-FFF2-40B4-BE49-F238E27FC236}">
                <a16:creationId xmlns:a16="http://schemas.microsoft.com/office/drawing/2014/main" id="{81DE45AF-02AA-468A-B1B4-DBBC030B974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6113" y="42260838"/>
            <a:ext cx="3308350" cy="155575"/>
          </a:xfrm>
          <a:prstGeom prst="rect">
            <a:avLst/>
          </a:prstGeom>
          <a:noFill/>
          <a:ln>
            <a:noFill/>
          </a:ln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800" b="1">
                <a:latin typeface="Arial" pitchFamily="34" charset="0"/>
              </a:rPr>
              <a:t>Poster template by ResearchPosters.co.za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+mj-lt"/>
          <a:ea typeface="MS PGothic" pitchFamily="34" charset="-128"/>
          <a:cs typeface="MS PGothic" charset="0"/>
        </a:defRPr>
      </a:lvl1pPr>
      <a:lvl2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2pPr>
      <a:lvl3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3pPr>
      <a:lvl4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4pPr>
      <a:lvl5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5pPr>
      <a:lvl6pPr marL="4572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6pPr>
      <a:lvl7pPr marL="9144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7pPr>
      <a:lvl8pPr marL="13716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8pPr>
      <a:lvl9pPr marL="18288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9pPr>
    </p:titleStyle>
    <p:bodyStyle>
      <a:lvl1pPr marL="280988" indent="-280988" algn="l" defTabSz="7493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1pPr>
      <a:lvl2pPr marL="606425" indent="-231775" algn="l" defTabSz="749300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2pPr>
      <a:lvl3pPr marL="938213" indent="-188913" algn="l" defTabSz="7493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312863" indent="-187325" algn="l" defTabSz="74930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6875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1447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6019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0591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5163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EF0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5A40C6C-910B-4E9E-9CC5-E37A0FE9A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5473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FF122E7-5B89-456C-B5C5-C6FDF02D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8" y="6248400"/>
            <a:ext cx="29224287" cy="3562508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3076" name="Rectangle 6">
            <a:extLst>
              <a:ext uri="{FF2B5EF4-FFF2-40B4-BE49-F238E27FC236}">
                <a16:creationId xmlns:a16="http://schemas.microsoft.com/office/drawing/2014/main" id="{7BBC08A2-2D71-4062-9CEB-E2D1D0F48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1988" y="1655763"/>
            <a:ext cx="2891948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857" tIns="37421" rIns="74857" bIns="374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</a:p>
        </p:txBody>
      </p:sp>
      <p:sp>
        <p:nvSpPr>
          <p:cNvPr id="3077" name="Rectangle 7">
            <a:extLst>
              <a:ext uri="{FF2B5EF4-FFF2-40B4-BE49-F238E27FC236}">
                <a16:creationId xmlns:a16="http://schemas.microsoft.com/office/drawing/2014/main" id="{962FC72F-4FCD-42A4-A05F-75835EAAE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6248400"/>
            <a:ext cx="29103637" cy="3562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4346" tIns="374346" rIns="374346" bIns="3743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text styles</a:t>
            </a:r>
          </a:p>
          <a:p>
            <a:pPr lvl="1"/>
            <a:r>
              <a:rPr lang="en-US" altLang="nl-BE"/>
              <a:t>Second level</a:t>
            </a:r>
          </a:p>
        </p:txBody>
      </p:sp>
      <p:sp>
        <p:nvSpPr>
          <p:cNvPr id="3078" name="Rectangle 8">
            <a:extLst>
              <a:ext uri="{FF2B5EF4-FFF2-40B4-BE49-F238E27FC236}">
                <a16:creationId xmlns:a16="http://schemas.microsoft.com/office/drawing/2014/main" id="{370FA8DD-6F00-49BF-9621-FCD26B394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0275213" cy="428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GB" altLang="nl-BE"/>
          </a:p>
        </p:txBody>
      </p:sp>
      <p:sp>
        <p:nvSpPr>
          <p:cNvPr id="3079" name="Text Box 14">
            <a:extLst>
              <a:ext uri="{FF2B5EF4-FFF2-40B4-BE49-F238E27FC236}">
                <a16:creationId xmlns:a16="http://schemas.microsoft.com/office/drawing/2014/main" id="{E2F7CAF7-908D-46CE-B45D-C41E986565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7838" y="42244963"/>
            <a:ext cx="3308350" cy="158750"/>
          </a:xfrm>
          <a:prstGeom prst="rect">
            <a:avLst/>
          </a:prstGeom>
          <a:noFill/>
          <a:ln>
            <a:noFill/>
          </a:ln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800" b="1">
                <a:latin typeface="Arial" pitchFamily="34" charset="0"/>
              </a:rPr>
              <a:t>Poster template by ResearchPosters.co.za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+mj-lt"/>
          <a:ea typeface="MS PGothic" pitchFamily="34" charset="-128"/>
          <a:cs typeface="MS PGothic" charset="0"/>
        </a:defRPr>
      </a:lvl1pPr>
      <a:lvl2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2pPr>
      <a:lvl3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3pPr>
      <a:lvl4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4pPr>
      <a:lvl5pPr algn="ctr" defTabSz="749300" rtl="0" eaLnBrk="0" fontAlgn="base" hangingPunct="0">
        <a:spcBef>
          <a:spcPct val="0"/>
        </a:spcBef>
        <a:spcAft>
          <a:spcPct val="0"/>
        </a:spcAft>
        <a:defRPr sz="7100">
          <a:solidFill>
            <a:schemeClr val="bg1"/>
          </a:solidFill>
          <a:latin typeface="Arial Black" charset="0"/>
          <a:ea typeface="MS PGothic" pitchFamily="34" charset="-128"/>
          <a:cs typeface="MS PGothic" charset="0"/>
        </a:defRPr>
      </a:lvl5pPr>
      <a:lvl6pPr marL="4572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6pPr>
      <a:lvl7pPr marL="9144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7pPr>
      <a:lvl8pPr marL="13716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8pPr>
      <a:lvl9pPr marL="1828800" algn="ctr" defTabSz="749300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Arial Black" charset="0"/>
        </a:defRPr>
      </a:lvl9pPr>
    </p:titleStyle>
    <p:bodyStyle>
      <a:lvl1pPr marL="280988" indent="-280988" algn="l" defTabSz="7493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1pPr>
      <a:lvl2pPr marL="606425" indent="-231775" algn="l" defTabSz="749300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  <a:ea typeface="MS PGothic" pitchFamily="34" charset="-128"/>
          <a:cs typeface="MS PGothic" charset="0"/>
        </a:defRPr>
      </a:lvl2pPr>
      <a:lvl3pPr marL="938213" indent="-188913" algn="l" defTabSz="7493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312863" indent="-187325" algn="l" defTabSz="74930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6875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1447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6019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0591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516313" indent="-187325" algn="l" defTabSz="7493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5">
            <a:extLst>
              <a:ext uri="{FF2B5EF4-FFF2-40B4-BE49-F238E27FC236}">
                <a16:creationId xmlns:a16="http://schemas.microsoft.com/office/drawing/2014/main" id="{8482AB8B-DA61-45E2-9437-C4012BFAD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810" y="682410"/>
            <a:ext cx="22842855" cy="443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838" tIns="37413" rIns="74838" bIns="37413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nl-BE" sz="6000" dirty="0">
                <a:solidFill>
                  <a:schemeClr val="bg1"/>
                </a:solidFill>
                <a:latin typeface="Arial Black" panose="020B0A04020102020204" pitchFamily="34" charset="0"/>
              </a:rPr>
              <a:t>Conservative Management of Acute Hepatic Compartment Syndrome Following Rupture of a Hepatic Artery Pseudoaneurysm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nl-BE" sz="4100" b="1" dirty="0">
                <a:solidFill>
                  <a:schemeClr val="bg1"/>
                </a:solidFill>
                <a:latin typeface="Arial" panose="020B0604020202020204" pitchFamily="34" charset="0"/>
              </a:rPr>
              <a:t>Sheena Castiaux, Maxime </a:t>
            </a:r>
            <a:r>
              <a:rPr lang="fr-FR" altLang="nl-BE" sz="4100" b="1" dirty="0" err="1">
                <a:solidFill>
                  <a:schemeClr val="bg1"/>
                </a:solidFill>
                <a:latin typeface="Arial" panose="020B0604020202020204" pitchFamily="34" charset="0"/>
              </a:rPr>
              <a:t>Foguenne</a:t>
            </a:r>
            <a:r>
              <a:rPr lang="fr-FR" altLang="nl-BE" sz="4100" b="1" dirty="0">
                <a:solidFill>
                  <a:schemeClr val="bg1"/>
                </a:solidFill>
                <a:latin typeface="Arial" panose="020B0604020202020204" pitchFamily="34" charset="0"/>
              </a:rPr>
              <a:t>, Lancelot </a:t>
            </a:r>
            <a:r>
              <a:rPr lang="fr-FR" altLang="nl-BE" sz="4100" b="1" dirty="0" err="1">
                <a:solidFill>
                  <a:schemeClr val="bg1"/>
                </a:solidFill>
                <a:latin typeface="Arial" panose="020B0604020202020204" pitchFamily="34" charset="0"/>
              </a:rPr>
              <a:t>Marique</a:t>
            </a:r>
            <a:endParaRPr lang="fr-FR" altLang="nl-BE" sz="4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fr-FR" altLang="nl-BE" sz="28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fr-FR" altLang="nl-BE" sz="2800" b="1" dirty="0" err="1">
                <a:solidFill>
                  <a:schemeClr val="bg1"/>
                </a:solidFill>
                <a:latin typeface="Arial" panose="020B0604020202020204" pitchFamily="34" charset="0"/>
              </a:rPr>
              <a:t>Liver</a:t>
            </a:r>
            <a:r>
              <a:rPr lang="fr-FR" altLang="nl-BE" sz="2800" b="1" dirty="0">
                <a:solidFill>
                  <a:schemeClr val="bg1"/>
                </a:solidFill>
                <a:latin typeface="Arial" panose="020B0604020202020204" pitchFamily="34" charset="0"/>
              </a:rPr>
              <a:t> and </a:t>
            </a:r>
            <a:r>
              <a:rPr lang="fr-FR" altLang="nl-BE" sz="2800" b="1" dirty="0" err="1">
                <a:solidFill>
                  <a:schemeClr val="bg1"/>
                </a:solidFill>
                <a:latin typeface="Arial" panose="020B0604020202020204" pitchFamily="34" charset="0"/>
              </a:rPr>
              <a:t>Pancreas</a:t>
            </a:r>
            <a:r>
              <a:rPr lang="fr-FR" altLang="nl-BE" sz="2800" b="1" dirty="0">
                <a:solidFill>
                  <a:schemeClr val="bg1"/>
                </a:solidFill>
                <a:latin typeface="Arial" panose="020B0604020202020204" pitchFamily="34" charset="0"/>
              </a:rPr>
              <a:t> Unit, Service de Chirurgie Abdominale et Transplantation, Cliniques Universitaires Saint-Luc, Brussels, </a:t>
            </a:r>
            <a:r>
              <a:rPr lang="fr-FR" altLang="nl-BE" sz="2800" b="1" dirty="0" err="1">
                <a:solidFill>
                  <a:schemeClr val="bg1"/>
                </a:solidFill>
                <a:latin typeface="Arial" panose="020B0604020202020204" pitchFamily="34" charset="0"/>
              </a:rPr>
              <a:t>Belgium</a:t>
            </a:r>
            <a:r>
              <a:rPr lang="en-US" altLang="nl-BE" sz="2800" b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122" name="Text Box 471">
            <a:extLst>
              <a:ext uri="{FF2B5EF4-FFF2-40B4-BE49-F238E27FC236}">
                <a16:creationId xmlns:a16="http://schemas.microsoft.com/office/drawing/2014/main" id="{7A0258B0-45A6-445D-97E0-7B1A8F77E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6248400"/>
            <a:ext cx="9321800" cy="6302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5123" name="Text Box 472">
            <a:extLst>
              <a:ext uri="{FF2B5EF4-FFF2-40B4-BE49-F238E27FC236}">
                <a16:creationId xmlns:a16="http://schemas.microsoft.com/office/drawing/2014/main" id="{D9AAEBA0-BD4D-4B44-8FC3-74E29BA99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75" y="6910388"/>
            <a:ext cx="9317038" cy="635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Hepatic compartment syndrome (HCS) is a rare but life-threatening condition caused by increased intrahepatic pressure, leading to vascular compromise and acute liver failure1.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It has been described in various contexts, including trauma, liver transplantation, interventional procedures, and spontaneous or iatrogenic subcapsular hematomas.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Surgical decompression is widely considered the standard treatment, especially in cases of rapid clinical deterioration1,2.</a:t>
            </a:r>
          </a:p>
          <a:p>
            <a:pPr algn="just" eaLnBrk="1" hangingPunct="1"/>
            <a:endParaRPr lang="en-US" altLang="nl-BE" sz="2600" b="1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b="1" dirty="0">
                <a:solidFill>
                  <a:schemeClr val="tx2"/>
                </a:solidFill>
              </a:rPr>
              <a:t>Objective :</a:t>
            </a:r>
          </a:p>
          <a:p>
            <a:pPr algn="just" eaLnBrk="1" hangingPunct="1"/>
            <a:r>
              <a:rPr lang="en-US" altLang="nl-BE" sz="2600" b="1" dirty="0">
                <a:solidFill>
                  <a:schemeClr val="tx2"/>
                </a:solidFill>
              </a:rPr>
              <a:t>To report a case of acute HCS successfully managed nonoperatively after rupture of a hepatic artery pseudoaneurysm.</a:t>
            </a:r>
          </a:p>
        </p:txBody>
      </p:sp>
      <p:sp>
        <p:nvSpPr>
          <p:cNvPr id="5130" name="Text Box 489">
            <a:extLst>
              <a:ext uri="{FF2B5EF4-FFF2-40B4-BE49-F238E27FC236}">
                <a16:creationId xmlns:a16="http://schemas.microsoft.com/office/drawing/2014/main" id="{5D39DA5F-340C-4295-8805-CAF7B37F9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3788" y="28592463"/>
            <a:ext cx="152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nl-BE" sz="900">
                <a:solidFill>
                  <a:srgbClr val="009900"/>
                </a:solidFill>
              </a:rPr>
              <a:t>A</a:t>
            </a:r>
          </a:p>
          <a:p>
            <a:pPr eaLnBrk="1" hangingPunct="1">
              <a:spcBef>
                <a:spcPct val="50000"/>
              </a:spcBef>
            </a:pPr>
            <a:endParaRPr lang="en-US" altLang="nl-BE" sz="900">
              <a:solidFill>
                <a:srgbClr val="0099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nl-BE" sz="900">
                <a:solidFill>
                  <a:srgbClr val="009900"/>
                </a:solidFill>
              </a:rPr>
              <a:t>B</a:t>
            </a:r>
          </a:p>
        </p:txBody>
      </p:sp>
      <p:sp>
        <p:nvSpPr>
          <p:cNvPr id="5134" name="Text Box 495">
            <a:extLst>
              <a:ext uri="{FF2B5EF4-FFF2-40B4-BE49-F238E27FC236}">
                <a16:creationId xmlns:a16="http://schemas.microsoft.com/office/drawing/2014/main" id="{32BA1FC2-4173-474E-9A3A-16496F0D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3688" y="6248400"/>
            <a:ext cx="9320212" cy="6302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nl-BE" sz="3600" b="1" dirty="0">
              <a:solidFill>
                <a:schemeClr val="bg1"/>
              </a:solidFill>
            </a:endParaRPr>
          </a:p>
        </p:txBody>
      </p:sp>
      <p:sp>
        <p:nvSpPr>
          <p:cNvPr id="5143" name="Text Box 522">
            <a:extLst>
              <a:ext uri="{FF2B5EF4-FFF2-40B4-BE49-F238E27FC236}">
                <a16:creationId xmlns:a16="http://schemas.microsoft.com/office/drawing/2014/main" id="{6734114C-4A0F-46FE-8959-8E6909CCF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3325" y="6248400"/>
            <a:ext cx="9320213" cy="6302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nl-BE" sz="3600" b="1" dirty="0">
              <a:solidFill>
                <a:schemeClr val="bg1"/>
              </a:solidFill>
            </a:endParaRPr>
          </a:p>
        </p:txBody>
      </p:sp>
      <p:sp>
        <p:nvSpPr>
          <p:cNvPr id="5144" name="Text Box 523">
            <a:extLst>
              <a:ext uri="{FF2B5EF4-FFF2-40B4-BE49-F238E27FC236}">
                <a16:creationId xmlns:a16="http://schemas.microsoft.com/office/drawing/2014/main" id="{FDB7DA44-5CE8-43A4-BAAB-F33865AE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3638" y="6873875"/>
            <a:ext cx="9320212" cy="2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 follow-up CT scan performed </a:t>
            </a:r>
            <a:r>
              <a:rPr lang="en-US" altLang="nl-BE" sz="2600" b="1" dirty="0">
                <a:solidFill>
                  <a:schemeClr val="tx2"/>
                </a:solidFill>
              </a:rPr>
              <a:t>two months later </a:t>
            </a:r>
            <a:r>
              <a:rPr lang="en-US" altLang="nl-BE" sz="2600" dirty="0">
                <a:solidFill>
                  <a:schemeClr val="tx2"/>
                </a:solidFill>
              </a:rPr>
              <a:t>showed near-complete </a:t>
            </a:r>
            <a:r>
              <a:rPr lang="en-US" altLang="nl-BE" sz="2600" b="1" dirty="0">
                <a:solidFill>
                  <a:schemeClr val="tx2"/>
                </a:solidFill>
              </a:rPr>
              <a:t>resolution of the subcapsular hematoma and restored hepatic perfusion </a:t>
            </a:r>
            <a:r>
              <a:rPr lang="en-US" altLang="nl-BE" sz="2600" dirty="0">
                <a:solidFill>
                  <a:schemeClr val="tx2"/>
                </a:solidFill>
              </a:rPr>
              <a:t>(Figure 5). Follow-up was subsequently discontinued.</a:t>
            </a:r>
          </a:p>
          <a:p>
            <a:pPr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sp>
        <p:nvSpPr>
          <p:cNvPr id="5166" name="Text Box 546">
            <a:extLst>
              <a:ext uri="{FF2B5EF4-FFF2-40B4-BE49-F238E27FC236}">
                <a16:creationId xmlns:a16="http://schemas.microsoft.com/office/drawing/2014/main" id="{9A5049BA-79C7-46CD-BE02-BEEB300C5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3688" y="36350575"/>
            <a:ext cx="9313862" cy="115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sp>
        <p:nvSpPr>
          <p:cNvPr id="5181" name="Text Box 561">
            <a:extLst>
              <a:ext uri="{FF2B5EF4-FFF2-40B4-BE49-F238E27FC236}">
                <a16:creationId xmlns:a16="http://schemas.microsoft.com/office/drawing/2014/main" id="{17518D09-74E2-4088-B9E7-30D656A2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5325" y="27169700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5182" name="Text Box 562">
            <a:extLst>
              <a:ext uri="{FF2B5EF4-FFF2-40B4-BE49-F238E27FC236}">
                <a16:creationId xmlns:a16="http://schemas.microsoft.com/office/drawing/2014/main" id="{2EDF52A0-86DB-450B-B211-2C9396F12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37450" y="32309685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5183" name="Text Box 563">
            <a:extLst>
              <a:ext uri="{FF2B5EF4-FFF2-40B4-BE49-F238E27FC236}">
                <a16:creationId xmlns:a16="http://schemas.microsoft.com/office/drawing/2014/main" id="{0BB83803-AC4F-4EF5-9F75-FC533897E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5325" y="34386440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Contact Information</a:t>
            </a:r>
          </a:p>
        </p:txBody>
      </p:sp>
      <p:sp>
        <p:nvSpPr>
          <p:cNvPr id="5184" name="Text Box 564">
            <a:extLst>
              <a:ext uri="{FF2B5EF4-FFF2-40B4-BE49-F238E27FC236}">
                <a16:creationId xmlns:a16="http://schemas.microsoft.com/office/drawing/2014/main" id="{B2C2C1FA-012C-4497-851B-692285400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3181" y="27584720"/>
            <a:ext cx="9272587" cy="506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000" dirty="0">
                <a:solidFill>
                  <a:schemeClr val="tx2"/>
                </a:solidFill>
              </a:rPr>
              <a:t>1. Nassar A, Braquet T, </a:t>
            </a:r>
            <a:r>
              <a:rPr lang="en-US" altLang="nl-BE" sz="2000" dirty="0" err="1">
                <a:solidFill>
                  <a:schemeClr val="tx2"/>
                </a:solidFill>
              </a:rPr>
              <a:t>Aussilhou</a:t>
            </a:r>
            <a:r>
              <a:rPr lang="en-US" altLang="nl-BE" sz="2000" dirty="0">
                <a:solidFill>
                  <a:schemeClr val="tx2"/>
                </a:solidFill>
              </a:rPr>
              <a:t> B, </a:t>
            </a:r>
            <a:r>
              <a:rPr lang="en-US" altLang="nl-BE" sz="2000" dirty="0" err="1">
                <a:solidFill>
                  <a:schemeClr val="tx2"/>
                </a:solidFill>
              </a:rPr>
              <a:t>Ronot</a:t>
            </a:r>
            <a:r>
              <a:rPr lang="en-US" altLang="nl-BE" sz="2000" dirty="0">
                <a:solidFill>
                  <a:schemeClr val="tx2"/>
                </a:solidFill>
              </a:rPr>
              <a:t> M, Weiss E, Dondéro F, </a:t>
            </a:r>
            <a:r>
              <a:rPr lang="en-US" altLang="nl-BE" sz="2000" dirty="0" err="1">
                <a:solidFill>
                  <a:schemeClr val="tx2"/>
                </a:solidFill>
              </a:rPr>
              <a:t>Lesurtel</a:t>
            </a:r>
            <a:r>
              <a:rPr lang="en-US" altLang="nl-BE" sz="2000" dirty="0">
                <a:solidFill>
                  <a:schemeClr val="tx2"/>
                </a:solidFill>
              </a:rPr>
              <a:t> M, </a:t>
            </a:r>
            <a:r>
              <a:rPr lang="en-US" altLang="nl-BE" sz="2000" dirty="0" err="1">
                <a:solidFill>
                  <a:schemeClr val="tx2"/>
                </a:solidFill>
              </a:rPr>
              <a:t>Dokmak</a:t>
            </a:r>
            <a:r>
              <a:rPr lang="en-US" altLang="nl-BE" sz="2000" dirty="0">
                <a:solidFill>
                  <a:schemeClr val="tx2"/>
                </a:solidFill>
              </a:rPr>
              <a:t> S. Hepatic compartment syndrome, a rare complication after any liver insult or liver transplantation: Three case reports and literature review. Ann Hepatobiliary </a:t>
            </a:r>
            <a:r>
              <a:rPr lang="en-US" altLang="nl-BE" sz="2000" dirty="0" err="1">
                <a:solidFill>
                  <a:schemeClr val="tx2"/>
                </a:solidFill>
              </a:rPr>
              <a:t>Pancreat</a:t>
            </a:r>
            <a:r>
              <a:rPr lang="en-US" altLang="nl-BE" sz="2000" dirty="0">
                <a:solidFill>
                  <a:schemeClr val="tx2"/>
                </a:solidFill>
              </a:rPr>
              <a:t> Surg. 2024 Aug 31;28(3):283-290. </a:t>
            </a:r>
            <a:r>
              <a:rPr lang="en-US" altLang="nl-BE" sz="2000" dirty="0" err="1">
                <a:solidFill>
                  <a:schemeClr val="tx2"/>
                </a:solidFill>
              </a:rPr>
              <a:t>doi</a:t>
            </a:r>
            <a:r>
              <a:rPr lang="en-US" altLang="nl-BE" sz="2000" dirty="0">
                <a:solidFill>
                  <a:schemeClr val="tx2"/>
                </a:solidFill>
              </a:rPr>
              <a:t>: 10.14701/ahbps.24-040. </a:t>
            </a:r>
            <a:r>
              <a:rPr lang="en-US" altLang="nl-BE" sz="2000" dirty="0" err="1">
                <a:solidFill>
                  <a:schemeClr val="tx2"/>
                </a:solidFill>
              </a:rPr>
              <a:t>Epub</a:t>
            </a:r>
            <a:r>
              <a:rPr lang="en-US" altLang="nl-BE" sz="2000" dirty="0">
                <a:solidFill>
                  <a:schemeClr val="tx2"/>
                </a:solidFill>
              </a:rPr>
              <a:t> 2024 Jun 13. PMID: 38867651; PMCID: PMC11341880.</a:t>
            </a:r>
          </a:p>
          <a:p>
            <a:pPr algn="just" eaLnBrk="1" hangingPunct="1"/>
            <a:r>
              <a:rPr lang="en-US" altLang="nl-BE" sz="2000" dirty="0">
                <a:solidFill>
                  <a:schemeClr val="tx2"/>
                </a:solidFill>
              </a:rPr>
              <a:t>2. Nissen NN, Geller SA, Klein A, Colquhoun S, Yamini D, Tran TT, Weinberg B, Winn J, </a:t>
            </a:r>
            <a:r>
              <a:rPr lang="en-US" altLang="nl-BE" sz="2000" dirty="0" err="1">
                <a:solidFill>
                  <a:schemeClr val="tx2"/>
                </a:solidFill>
              </a:rPr>
              <a:t>Poordad</a:t>
            </a:r>
            <a:r>
              <a:rPr lang="en-US" altLang="nl-BE" sz="2000" dirty="0">
                <a:solidFill>
                  <a:schemeClr val="tx2"/>
                </a:solidFill>
              </a:rPr>
              <a:t> F. Percutaneous liver biopsy after living donor liver transplantation resulting in fulminant hepatic failure: the first reported case of hepatic compartment syndrome. J Transplant. 2010;2010:273578. </a:t>
            </a:r>
            <a:r>
              <a:rPr lang="en-US" altLang="nl-BE" sz="2000" dirty="0" err="1">
                <a:solidFill>
                  <a:schemeClr val="tx2"/>
                </a:solidFill>
              </a:rPr>
              <a:t>doi</a:t>
            </a:r>
            <a:r>
              <a:rPr lang="en-US" altLang="nl-BE" sz="2000" dirty="0">
                <a:solidFill>
                  <a:schemeClr val="tx2"/>
                </a:solidFill>
              </a:rPr>
              <a:t>: 10.1155/2010/273578. </a:t>
            </a:r>
            <a:r>
              <a:rPr lang="en-US" altLang="nl-BE" sz="2000" dirty="0" err="1">
                <a:solidFill>
                  <a:schemeClr val="tx2"/>
                </a:solidFill>
              </a:rPr>
              <a:t>Epub</a:t>
            </a:r>
            <a:r>
              <a:rPr lang="en-US" altLang="nl-BE" sz="2000" dirty="0">
                <a:solidFill>
                  <a:schemeClr val="tx2"/>
                </a:solidFill>
              </a:rPr>
              <a:t> 2010 Apr 8. PMID: 20396383; PMCID: PMC2852596.	</a:t>
            </a:r>
          </a:p>
          <a:p>
            <a:pPr algn="just" eaLnBrk="1" hangingPunct="1"/>
            <a:r>
              <a:rPr lang="en-US" altLang="nl-BE" sz="2000" dirty="0">
                <a:solidFill>
                  <a:schemeClr val="tx2"/>
                </a:solidFill>
              </a:rPr>
              <a:t>3. Ando Y, Ishigami M, Ishizu Y, </a:t>
            </a:r>
            <a:r>
              <a:rPr lang="en-US" altLang="nl-BE" sz="2000" dirty="0" err="1">
                <a:solidFill>
                  <a:schemeClr val="tx2"/>
                </a:solidFill>
              </a:rPr>
              <a:t>Kuzuya</a:t>
            </a:r>
            <a:r>
              <a:rPr lang="en-US" altLang="nl-BE" sz="2000" dirty="0">
                <a:solidFill>
                  <a:schemeClr val="tx2"/>
                </a:solidFill>
              </a:rPr>
              <a:t> T, Honda T, Hayashi K, Ishikawa T, Goto H, </a:t>
            </a:r>
            <a:r>
              <a:rPr lang="en-US" altLang="nl-BE" sz="2000" dirty="0" err="1">
                <a:solidFill>
                  <a:schemeClr val="tx2"/>
                </a:solidFill>
              </a:rPr>
              <a:t>Hirooka</a:t>
            </a:r>
            <a:r>
              <a:rPr lang="en-US" altLang="nl-BE" sz="2000" dirty="0">
                <a:solidFill>
                  <a:schemeClr val="tx2"/>
                </a:solidFill>
              </a:rPr>
              <a:t> Y. Utility of Doppler ultrasonography for diagnosing and assessing treatment effects in liver compartment syndrome. Clin J Gastroenterol. 2017 Jun;10(3):265-269. </a:t>
            </a:r>
            <a:r>
              <a:rPr lang="en-US" altLang="nl-BE" sz="2000" dirty="0" err="1">
                <a:solidFill>
                  <a:schemeClr val="tx2"/>
                </a:solidFill>
              </a:rPr>
              <a:t>doi</a:t>
            </a:r>
            <a:r>
              <a:rPr lang="en-US" altLang="nl-BE" sz="2000" dirty="0">
                <a:solidFill>
                  <a:schemeClr val="tx2"/>
                </a:solidFill>
              </a:rPr>
              <a:t>: 10.1007/s12328-017-0741-4. </a:t>
            </a:r>
            <a:r>
              <a:rPr lang="en-US" altLang="nl-BE" sz="2000" dirty="0" err="1">
                <a:solidFill>
                  <a:schemeClr val="tx2"/>
                </a:solidFill>
              </a:rPr>
              <a:t>Epub</a:t>
            </a:r>
            <a:r>
              <a:rPr lang="en-US" altLang="nl-BE" sz="2000" dirty="0">
                <a:solidFill>
                  <a:schemeClr val="tx2"/>
                </a:solidFill>
              </a:rPr>
              <a:t> 2017 Apr 26. PMID: 28447328.</a:t>
            </a:r>
          </a:p>
        </p:txBody>
      </p:sp>
      <p:sp>
        <p:nvSpPr>
          <p:cNvPr id="5185" name="Text Box 565">
            <a:extLst>
              <a:ext uri="{FF2B5EF4-FFF2-40B4-BE49-F238E27FC236}">
                <a16:creationId xmlns:a16="http://schemas.microsoft.com/office/drawing/2014/main" id="{CA47C07A-E776-40F3-81BE-1ABB084EA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5075" y="32705078"/>
            <a:ext cx="9272587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nl-BE" sz="2600" dirty="0">
                <a:solidFill>
                  <a:schemeClr val="tx2"/>
                </a:solidFill>
              </a:rPr>
              <a:t>Acknowledgements might go here.</a:t>
            </a:r>
          </a:p>
          <a:p>
            <a:pPr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graphicFrame>
        <p:nvGraphicFramePr>
          <p:cNvPr id="2639" name="Group 591">
            <a:extLst>
              <a:ext uri="{FF2B5EF4-FFF2-40B4-BE49-F238E27FC236}">
                <a16:creationId xmlns:a16="http://schemas.microsoft.com/office/drawing/2014/main" id="{6CC24E5C-F784-4195-B9A5-0E4397F6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228553"/>
              </p:ext>
            </p:extLst>
          </p:nvPr>
        </p:nvGraphicFramePr>
        <p:xfrm>
          <a:off x="20353176" y="35264725"/>
          <a:ext cx="9180674" cy="3304309"/>
        </p:xfrm>
        <a:graphic>
          <a:graphicData uri="http://schemas.openxmlformats.org/drawingml/2006/table">
            <a:tbl>
              <a:tblPr/>
              <a:tblGrid>
                <a:gridCol w="3856707">
                  <a:extLst>
                    <a:ext uri="{9D8B030D-6E8A-4147-A177-3AD203B41FA5}">
                      <a16:colId xmlns:a16="http://schemas.microsoft.com/office/drawing/2014/main" val="3499707106"/>
                    </a:ext>
                  </a:extLst>
                </a:gridCol>
                <a:gridCol w="5323967">
                  <a:extLst>
                    <a:ext uri="{9D8B030D-6E8A-4147-A177-3AD203B41FA5}">
                      <a16:colId xmlns:a16="http://schemas.microsoft.com/office/drawing/2014/main" val="70873414"/>
                    </a:ext>
                  </a:extLst>
                </a:gridCol>
              </a:tblGrid>
              <a:tr h="1096296">
                <a:tc gridSpan="2">
                  <a:txBody>
                    <a:bodyPr/>
                    <a:lstStyle>
                      <a:lvl1pPr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534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5349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BE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</a:rPr>
                        <a:t>Sheena CASTIAUX</a:t>
                      </a:r>
                      <a:endParaRPr kumimoji="0" lang="en-US" altLang="nl-BE" sz="2700" b="1" i="0" u="none" strike="noStrike" cap="none" normalizeH="0" baseline="0" dirty="0">
                        <a:ln>
                          <a:noFill/>
                        </a:ln>
                        <a:solidFill>
                          <a:srgbClr val="7896CE"/>
                        </a:solidFill>
                        <a:effectLst/>
                        <a:latin typeface="Arial Narrow" panose="020B0606020202030204" pitchFamily="34" charset="0"/>
                        <a:ea typeface="MS PGothic" panose="020B0600070205080204" pitchFamily="34" charset="-128"/>
                      </a:endParaRPr>
                    </a:p>
                  </a:txBody>
                  <a:tcPr marL="315365" marR="315365" marT="44600" marB="44599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429"/>
                  </a:ext>
                </a:extLst>
              </a:tr>
              <a:tr h="2204118">
                <a:tc>
                  <a:txBody>
                    <a:bodyPr/>
                    <a:lstStyle>
                      <a:lvl1pPr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534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534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BE" sz="3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MS PGothic" panose="020B0600070205080204" pitchFamily="34" charset="-128"/>
                        </a:rPr>
                        <a:t>Address</a:t>
                      </a:r>
                    </a:p>
                  </a:txBody>
                  <a:tcPr marL="315365" marR="315365" marT="44600" marB="44599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defTabSz="534988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534988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defTabSz="534988" eaLnBrk="0" hangingPunct="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5349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534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BE" sz="3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MS PGothic" panose="020B0600070205080204" pitchFamily="34" charset="-128"/>
                        </a:rPr>
                        <a:t>Tel: </a:t>
                      </a:r>
                      <a:r>
                        <a:rPr kumimoji="0" lang="en-US" altLang="nl-BE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MS PGothic" panose="020B0600070205080204" pitchFamily="34" charset="-128"/>
                        </a:rPr>
                        <a:t>02 764 1479</a:t>
                      </a:r>
                      <a:endParaRPr kumimoji="0" lang="en-US" altLang="nl-BE" sz="3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 Narrow" panose="020B0606020202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l" defTabSz="534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nl-BE" sz="3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MS PGothic" panose="020B0600070205080204" pitchFamily="34" charset="-128"/>
                        </a:rPr>
                        <a:t>Email</a:t>
                      </a:r>
                      <a:r>
                        <a:rPr kumimoji="0" lang="en-US" altLang="nl-BE" sz="3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anose="020B0606020202030204" pitchFamily="34" charset="0"/>
                          <a:ea typeface="MS PGothic" panose="020B0600070205080204" pitchFamily="34" charset="-128"/>
                        </a:rPr>
                        <a:t>: sheena.Castiaux@gmail.com</a:t>
                      </a:r>
                    </a:p>
                  </a:txBody>
                  <a:tcPr marL="315365" marR="315365" marT="44600" marB="44599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659693"/>
                  </a:ext>
                </a:extLst>
              </a:tr>
            </a:tbl>
          </a:graphicData>
        </a:graphic>
      </p:graphicFrame>
      <p:pic>
        <p:nvPicPr>
          <p:cNvPr id="5221" name="Picture 101" descr="https://www.rbss.be/rbss_joomla/images/RBSSnewhighres.jpg">
            <a:extLst>
              <a:ext uri="{FF2B5EF4-FFF2-40B4-BE49-F238E27FC236}">
                <a16:creationId xmlns:a16="http://schemas.microsoft.com/office/drawing/2014/main" id="{9E0E525E-37E3-42AA-9146-C66667D9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18" y="107630"/>
            <a:ext cx="4006020" cy="321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57251CF-1E17-EA5E-B866-FE7AAA1AC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5094" y="38735793"/>
            <a:ext cx="9180674" cy="24304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160F9C-BC77-561C-69A4-05415CBC4B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80" t="18319" r="16294" b="13654"/>
          <a:stretch>
            <a:fillRect/>
          </a:stretch>
        </p:blipFill>
        <p:spPr>
          <a:xfrm>
            <a:off x="26402665" y="143821"/>
            <a:ext cx="3667591" cy="3640830"/>
          </a:xfrm>
          <a:prstGeom prst="rect">
            <a:avLst/>
          </a:prstGeom>
        </p:spPr>
      </p:pic>
      <p:sp>
        <p:nvSpPr>
          <p:cNvPr id="4" name="Text Box 561">
            <a:extLst>
              <a:ext uri="{FF2B5EF4-FFF2-40B4-BE49-F238E27FC236}">
                <a16:creationId xmlns:a16="http://schemas.microsoft.com/office/drawing/2014/main" id="{3F2E26E5-F2BF-F491-74D4-A39C99BA9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37450" y="15366072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8" name="Text Box 471">
            <a:extLst>
              <a:ext uri="{FF2B5EF4-FFF2-40B4-BE49-F238E27FC236}">
                <a16:creationId xmlns:a16="http://schemas.microsoft.com/office/drawing/2014/main" id="{89F8B076-E296-FDA8-CC4B-0B860F6A8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3357300"/>
            <a:ext cx="9321800" cy="6302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Case report</a:t>
            </a:r>
          </a:p>
        </p:txBody>
      </p:sp>
      <p:sp>
        <p:nvSpPr>
          <p:cNvPr id="10" name="Text Box 472">
            <a:extLst>
              <a:ext uri="{FF2B5EF4-FFF2-40B4-BE49-F238E27FC236}">
                <a16:creationId xmlns:a16="http://schemas.microsoft.com/office/drawing/2014/main" id="{9D2FE79A-BCFA-3FE4-A213-9459961CC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3987538"/>
            <a:ext cx="9317038" cy="2636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 75-year-old woman with a medical history of arterial hypertension, sigmoid diverticulitis, acute pyelonephritis, and prior appendectomy.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Admitted for acute cholecystitis; treated by cholecystostomy.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Two months later : elective </a:t>
            </a:r>
            <a:r>
              <a:rPr lang="en-US" altLang="nl-BE" sz="2600" b="1" dirty="0">
                <a:solidFill>
                  <a:schemeClr val="tx2"/>
                </a:solidFill>
              </a:rPr>
              <a:t>laparoscopic cholecystectomy </a:t>
            </a:r>
            <a:r>
              <a:rPr lang="en-US" altLang="nl-BE" sz="2600" dirty="0">
                <a:solidFill>
                  <a:schemeClr val="tx2"/>
                </a:solidFill>
              </a:rPr>
              <a:t>with intraoperative cholangiography (normal) and discharged on postoperative day (POD) 1.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POD11, the patient was readmitted for an </a:t>
            </a:r>
            <a:r>
              <a:rPr lang="en-US" altLang="nl-BE" sz="2600" b="1" dirty="0">
                <a:solidFill>
                  <a:schemeClr val="tx2"/>
                </a:solidFill>
              </a:rPr>
              <a:t>infected surgical site collection </a:t>
            </a:r>
            <a:r>
              <a:rPr lang="en-US" altLang="nl-BE" sz="26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altLang="nl-BE" sz="2600" dirty="0">
                <a:solidFill>
                  <a:schemeClr val="tx2"/>
                </a:solidFill>
              </a:rPr>
              <a:t> interventional ultrasound–guided </a:t>
            </a:r>
            <a:r>
              <a:rPr lang="en-US" altLang="nl-BE" sz="2600" b="1" dirty="0">
                <a:solidFill>
                  <a:schemeClr val="tx2"/>
                </a:solidFill>
              </a:rPr>
              <a:t>drainage</a:t>
            </a:r>
            <a:r>
              <a:rPr lang="en-US" altLang="nl-BE" sz="2600" dirty="0">
                <a:solidFill>
                  <a:schemeClr val="tx2"/>
                </a:solidFill>
              </a:rPr>
              <a:t>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Despite broad-spectrum antibiotic therapy, the patient developed persistent </a:t>
            </a:r>
            <a:r>
              <a:rPr lang="en-US" altLang="nl-BE" sz="2600" b="1" dirty="0">
                <a:solidFill>
                  <a:schemeClr val="tx2"/>
                </a:solidFill>
              </a:rPr>
              <a:t>fever, tachycardia, and de novo anemia</a:t>
            </a:r>
            <a:r>
              <a:rPr lang="en-US" altLang="nl-BE" sz="2600" dirty="0">
                <a:solidFill>
                  <a:schemeClr val="tx2"/>
                </a:solidFill>
              </a:rPr>
              <a:t>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Abdominal computed tomography (CT) performed on POD16 revealed a </a:t>
            </a:r>
            <a:r>
              <a:rPr lang="en-US" altLang="nl-BE" sz="2600" b="1" dirty="0">
                <a:solidFill>
                  <a:schemeClr val="tx2"/>
                </a:solidFill>
              </a:rPr>
              <a:t>subcapsular hepatic hematoma, </a:t>
            </a:r>
            <a:r>
              <a:rPr lang="en-US" altLang="nl-BE" sz="2600" dirty="0">
                <a:solidFill>
                  <a:schemeClr val="tx2"/>
                </a:solidFill>
              </a:rPr>
              <a:t>without evidence of active bleeding.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On POD21, the patient developed </a:t>
            </a:r>
            <a:r>
              <a:rPr lang="en-US" altLang="nl-BE" sz="2600" b="1" dirty="0">
                <a:solidFill>
                  <a:schemeClr val="tx2"/>
                </a:solidFill>
              </a:rPr>
              <a:t>refractory arterial hypertension </a:t>
            </a:r>
            <a:r>
              <a:rPr lang="en-US" altLang="nl-BE" sz="2600" dirty="0">
                <a:solidFill>
                  <a:schemeClr val="tx2"/>
                </a:solidFill>
              </a:rPr>
              <a:t>(BPs &gt;160–200 mmHg and </a:t>
            </a:r>
            <a:r>
              <a:rPr lang="en-US" altLang="nl-BE" sz="2600" dirty="0" err="1">
                <a:solidFill>
                  <a:schemeClr val="tx2"/>
                </a:solidFill>
              </a:rPr>
              <a:t>BPd</a:t>
            </a:r>
            <a:r>
              <a:rPr lang="en-US" altLang="nl-BE" sz="2600" dirty="0">
                <a:solidFill>
                  <a:schemeClr val="tx2"/>
                </a:solidFill>
              </a:rPr>
              <a:t> &gt;100–120 mmHg).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This was associated with liver cytolysis, (AST = 330 IU/L (ref: &lt;40 IU/L) and ALT = 164 IU/L (ref: &lt;49 IU/L)).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Contrast-CT demonstrated a </a:t>
            </a:r>
            <a:r>
              <a:rPr lang="en-US" altLang="nl-BE" sz="2600" b="1" dirty="0">
                <a:solidFill>
                  <a:schemeClr val="tx2"/>
                </a:solidFill>
              </a:rPr>
              <a:t>pseudoaneurysm located on the right branch of the hepatic artery</a:t>
            </a:r>
            <a:r>
              <a:rPr lang="en-US" altLang="nl-BE" sz="2600" dirty="0">
                <a:solidFill>
                  <a:schemeClr val="tx2"/>
                </a:solidFill>
              </a:rPr>
              <a:t>, with significant enlargement of the </a:t>
            </a:r>
            <a:r>
              <a:rPr lang="en-US" altLang="nl-BE" sz="2600" b="1" dirty="0">
                <a:solidFill>
                  <a:schemeClr val="tx2"/>
                </a:solidFill>
              </a:rPr>
              <a:t>subcapsular hematoma</a:t>
            </a:r>
            <a:r>
              <a:rPr lang="en-US" altLang="nl-BE" sz="2600" dirty="0">
                <a:solidFill>
                  <a:schemeClr val="tx2"/>
                </a:solidFill>
              </a:rPr>
              <a:t>, suggesting ongoing low-grade bleeding (Figure 1). </a:t>
            </a:r>
            <a:r>
              <a:rPr lang="en-US" altLang="nl-BE" sz="2600" dirty="0" err="1">
                <a:solidFill>
                  <a:schemeClr val="tx2"/>
                </a:solidFill>
              </a:rPr>
              <a:t>Transarterial</a:t>
            </a:r>
            <a:r>
              <a:rPr lang="en-US" altLang="nl-BE" sz="2600" dirty="0">
                <a:solidFill>
                  <a:schemeClr val="tx2"/>
                </a:solidFill>
              </a:rPr>
              <a:t> embolization was planned on POD22.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During the night between POD21 and POD22, the patient acutely deteriorated and developed an </a:t>
            </a:r>
            <a:r>
              <a:rPr lang="en-US" altLang="nl-BE" sz="2600" b="1" dirty="0">
                <a:solidFill>
                  <a:schemeClr val="tx2"/>
                </a:solidFill>
              </a:rPr>
              <a:t>acute abdomen</a:t>
            </a:r>
            <a:r>
              <a:rPr lang="en-US" altLang="nl-BE" sz="2600" dirty="0">
                <a:solidFill>
                  <a:schemeClr val="tx2"/>
                </a:solidFill>
              </a:rPr>
              <a:t>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Emergency repeat CT demonstrated </a:t>
            </a:r>
            <a:r>
              <a:rPr lang="en-US" altLang="nl-BE" sz="2600" b="1" dirty="0">
                <a:solidFill>
                  <a:schemeClr val="tx2"/>
                </a:solidFill>
              </a:rPr>
              <a:t>pseudoaneurysm rupture associated with an extensive hepatic hypoperfusion involving the right and part of the left lobe, massive expansion of the subcapsular hematoma, and multiple secondary hemorrhagic foci</a:t>
            </a:r>
            <a:r>
              <a:rPr lang="en-US" altLang="nl-BE" sz="2600" dirty="0">
                <a:solidFill>
                  <a:schemeClr val="tx2"/>
                </a:solidFill>
              </a:rPr>
              <a:t> (Figure 2). Liver cytolysis majored rapidly (AST =1756 IU/L and ALT =776 IU/L). </a:t>
            </a:r>
            <a:r>
              <a:rPr lang="en-US" altLang="nl-BE" sz="2600" b="1" dirty="0">
                <a:solidFill>
                  <a:schemeClr val="tx2"/>
                </a:solidFill>
              </a:rPr>
              <a:t>Urgent embolization </a:t>
            </a:r>
            <a:r>
              <a:rPr lang="en-US" altLang="nl-BE" sz="2600" dirty="0">
                <a:solidFill>
                  <a:schemeClr val="tx2"/>
                </a:solidFill>
              </a:rPr>
              <a:t>was therefore performed overnight.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8BCD84-923A-52C7-F1A5-007588C5DD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226" t="13737" r="26287" b="14118"/>
          <a:stretch>
            <a:fillRect/>
          </a:stretch>
        </p:blipFill>
        <p:spPr>
          <a:xfrm>
            <a:off x="21855389" y="9068212"/>
            <a:ext cx="6363134" cy="5150811"/>
          </a:xfrm>
          <a:prstGeom prst="rect">
            <a:avLst/>
          </a:prstGeom>
        </p:spPr>
      </p:pic>
      <p:sp>
        <p:nvSpPr>
          <p:cNvPr id="14" name="Text Box 472">
            <a:extLst>
              <a:ext uri="{FF2B5EF4-FFF2-40B4-BE49-F238E27FC236}">
                <a16:creationId xmlns:a16="http://schemas.microsoft.com/office/drawing/2014/main" id="{B3101DB0-49E3-D5C2-0BEC-B5B8D13C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30955" y="15778259"/>
            <a:ext cx="9317038" cy="835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Hepatic compartment syndrome is a rare but life-threatening condition.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Recent reports emphasize the importance of early recognition and urgent surgical intervention.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However, </a:t>
            </a:r>
            <a:r>
              <a:rPr lang="en-US" altLang="nl-BE" sz="2600" b="1" dirty="0">
                <a:solidFill>
                  <a:schemeClr val="tx2"/>
                </a:solidFill>
              </a:rPr>
              <a:t>this case suggest that conservative management may be feasible in highly selected patients</a:t>
            </a:r>
            <a:r>
              <a:rPr lang="en-US" altLang="nl-BE" sz="2600" dirty="0">
                <a:solidFill>
                  <a:schemeClr val="tx2"/>
                </a:solidFill>
              </a:rPr>
              <a:t>, provided that :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dirty="0">
                <a:solidFill>
                  <a:schemeClr val="tx2"/>
                </a:solidFill>
              </a:rPr>
              <a:t>Effective control of bleeding is achieved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dirty="0">
                <a:solidFill>
                  <a:schemeClr val="tx2"/>
                </a:solidFill>
              </a:rPr>
              <a:t>Residual vascularization is preserved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dirty="0">
                <a:solidFill>
                  <a:schemeClr val="tx2"/>
                </a:solidFill>
              </a:rPr>
              <a:t>Close multidisciplinary monitoring (hemodynamic, biochemical, and Doppler monitoring)  is ensured under intensive care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This highlights the potential role of careful risk stratification in acute hepatic compartment syndrome. And may identify </a:t>
            </a:r>
            <a:r>
              <a:rPr lang="en-US" altLang="nl-BE" sz="2600" b="1" dirty="0">
                <a:solidFill>
                  <a:schemeClr val="tx2"/>
                </a:solidFill>
              </a:rPr>
              <a:t>a highly selected subset of patients in whom nonoperative management </a:t>
            </a:r>
            <a:r>
              <a:rPr lang="en-US" altLang="nl-BE" sz="2600" dirty="0">
                <a:solidFill>
                  <a:schemeClr val="tx2"/>
                </a:solidFill>
              </a:rPr>
              <a:t>can be considered.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Doppler ultrasonography appears particularly useful for assessing hepatic perfusion dynamics and guiding close surveillance in this context3.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sp>
        <p:nvSpPr>
          <p:cNvPr id="18" name="Text Box 523">
            <a:extLst>
              <a:ext uri="{FF2B5EF4-FFF2-40B4-BE49-F238E27FC236}">
                <a16:creationId xmlns:a16="http://schemas.microsoft.com/office/drawing/2014/main" id="{6D8DF9D8-B4E5-6290-FAB3-4D383A50E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1131" y="6793159"/>
            <a:ext cx="9320212" cy="3008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Angiography revealed a </a:t>
            </a:r>
            <a:r>
              <a:rPr lang="en-US" altLang="nl-BE" sz="2600" b="1" dirty="0">
                <a:solidFill>
                  <a:schemeClr val="tx2"/>
                </a:solidFill>
              </a:rPr>
              <a:t>modal arterial anatomy </a:t>
            </a:r>
            <a:r>
              <a:rPr lang="en-US" altLang="nl-BE" sz="2600" dirty="0">
                <a:solidFill>
                  <a:schemeClr val="tx2"/>
                </a:solidFill>
              </a:rPr>
              <a:t>with a pseudoaneurysm originating from main trunk of right branch of hepatic artery (Figure 3A). </a:t>
            </a:r>
            <a:r>
              <a:rPr lang="en-US" altLang="nl-BE" sz="2600" b="1" dirty="0">
                <a:solidFill>
                  <a:schemeClr val="tx2"/>
                </a:solidFill>
              </a:rPr>
              <a:t>Selective embolization </a:t>
            </a:r>
            <a:r>
              <a:rPr lang="en-US" altLang="nl-BE" sz="2600" dirty="0">
                <a:solidFill>
                  <a:schemeClr val="tx2"/>
                </a:solidFill>
              </a:rPr>
              <a:t>was achieved (pseudoaneurysm and right branch of hepatic artery). Completion angiography confirmed </a:t>
            </a:r>
            <a:r>
              <a:rPr lang="en-US" altLang="nl-BE" sz="2600" b="1" dirty="0">
                <a:solidFill>
                  <a:schemeClr val="tx2"/>
                </a:solidFill>
              </a:rPr>
              <a:t>preservation of residual right hepatic parenchymal perfusion through vicariance</a:t>
            </a:r>
            <a:r>
              <a:rPr lang="en-US" altLang="nl-BE" sz="2600" dirty="0">
                <a:solidFill>
                  <a:schemeClr val="tx2"/>
                </a:solidFill>
              </a:rPr>
              <a:t> from left side (Figure 3B). 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Despite effective hemostasis</a:t>
            </a:r>
            <a:r>
              <a:rPr lang="en-US" altLang="nl-BE" sz="2600" b="1" dirty="0">
                <a:solidFill>
                  <a:schemeClr val="tx2"/>
                </a:solidFill>
              </a:rPr>
              <a:t>, </a:t>
            </a:r>
            <a:r>
              <a:rPr lang="en-US" altLang="nl-BE" sz="2600" b="1" dirty="0">
                <a:solidFill>
                  <a:srgbClr val="FF0000"/>
                </a:solidFill>
              </a:rPr>
              <a:t>liver cytolysis </a:t>
            </a:r>
            <a:r>
              <a:rPr lang="en-US" altLang="nl-BE" sz="2600" dirty="0">
                <a:solidFill>
                  <a:srgbClr val="FF0000"/>
                </a:solidFill>
              </a:rPr>
              <a:t>continued to rise up to </a:t>
            </a:r>
            <a:r>
              <a:rPr lang="en-US" altLang="nl-BE" sz="2600" b="1" dirty="0">
                <a:solidFill>
                  <a:srgbClr val="FF0000"/>
                </a:solidFill>
              </a:rPr>
              <a:t>365N (AST =11057 IU/L and ALT =3926 IU/L) </a:t>
            </a:r>
            <a:r>
              <a:rPr lang="en-US" altLang="nl-BE" sz="2600" dirty="0">
                <a:solidFill>
                  <a:schemeClr val="tx2"/>
                </a:solidFill>
              </a:rPr>
              <a:t>(Figure 2A).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On POD22, liver function </a:t>
            </a:r>
            <a:r>
              <a:rPr lang="en-US" altLang="nl-BE" sz="2600" b="1" dirty="0">
                <a:solidFill>
                  <a:srgbClr val="FF0000"/>
                </a:solidFill>
              </a:rPr>
              <a:t>pursued its degradation</a:t>
            </a:r>
            <a:r>
              <a:rPr lang="en-US" altLang="nl-BE" sz="2600" dirty="0">
                <a:solidFill>
                  <a:schemeClr val="tx2"/>
                </a:solidFill>
              </a:rPr>
              <a:t>: increase in the international normalized ratio =1.4 (ref: 0.90 – 1.15), total bilirubin =1.6 mg/dL (ref: 0.2 à 1.2 mg/dL), compared with 0.4 mg/dL 24 hours earlier and factor V = 49% (compared with 92% earlier the same day)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(Figure 4 A,B).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ctr" eaLnBrk="1" hangingPunct="1"/>
            <a:endParaRPr lang="en-US" altLang="nl-BE" sz="3600" b="1" dirty="0">
              <a:solidFill>
                <a:srgbClr val="FF0000"/>
              </a:solidFill>
            </a:endParaRPr>
          </a:p>
          <a:p>
            <a:pPr algn="ctr" eaLnBrk="1" hangingPunct="1"/>
            <a:endParaRPr lang="en-US" altLang="nl-BE" sz="3600" b="1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altLang="nl-BE" sz="3600" b="1" dirty="0">
                <a:solidFill>
                  <a:srgbClr val="FF0000"/>
                </a:solidFill>
              </a:rPr>
              <a:t>At this stage, the diagnosis was established : Acute Hepatic Compartment Syndrome</a:t>
            </a:r>
          </a:p>
          <a:p>
            <a:pPr algn="just" eaLnBrk="1" hangingPunct="1"/>
            <a:endParaRPr lang="en-US" altLang="nl-BE" sz="3600" b="1" dirty="0">
              <a:solidFill>
                <a:srgbClr val="FF0000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095D197F-CB60-9ABA-4D9F-3B97BA2C6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8977" y="37901006"/>
            <a:ext cx="2924570" cy="41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pic>
        <p:nvPicPr>
          <p:cNvPr id="2052" name="Image 1" descr="Une image contenant noir et blanc, évier, monochrome&#10;&#10;Le contenu généré par l’IA peut être incorrect.">
            <a:extLst>
              <a:ext uri="{FF2B5EF4-FFF2-40B4-BE49-F238E27FC236}">
                <a16:creationId xmlns:a16="http://schemas.microsoft.com/office/drawing/2014/main" id="{1489E679-3A5E-7839-E606-0845F6CA6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741" y="24845432"/>
            <a:ext cx="6501473" cy="52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286A9244-7665-E56E-D73D-3BD42CEFC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3741" y="30066754"/>
            <a:ext cx="6506235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1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1 </a:t>
            </a:r>
            <a:r>
              <a:rPr kumimoji="0" lang="en-US" altLang="fr-FR" sz="2000" b="0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Pseudoaneurysm of the right branch of the hepatic artery (arrow). Associated hematoma with subcapsular extension (asterisk).</a:t>
            </a:r>
            <a:endParaRPr kumimoji="0" lang="fr-BE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B75B38E-49F6-337E-E8F3-12F45EEBB9BF}"/>
              </a:ext>
            </a:extLst>
          </p:cNvPr>
          <p:cNvCxnSpPr/>
          <p:nvPr/>
        </p:nvCxnSpPr>
        <p:spPr bwMode="auto">
          <a:xfrm flipH="1">
            <a:off x="4762500" y="26390600"/>
            <a:ext cx="542132" cy="711200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Étoile : 5 branches 19">
            <a:extLst>
              <a:ext uri="{FF2B5EF4-FFF2-40B4-BE49-F238E27FC236}">
                <a16:creationId xmlns:a16="http://schemas.microsoft.com/office/drawing/2014/main" id="{624513BD-58E6-499D-1884-2463E55B5A10}"/>
              </a:ext>
            </a:extLst>
          </p:cNvPr>
          <p:cNvSpPr/>
          <p:nvPr/>
        </p:nvSpPr>
        <p:spPr bwMode="auto">
          <a:xfrm>
            <a:off x="3327400" y="26009600"/>
            <a:ext cx="279400" cy="326231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00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charset="0"/>
            </a:endParaRPr>
          </a:p>
        </p:txBody>
      </p:sp>
      <p:pic>
        <p:nvPicPr>
          <p:cNvPr id="39" name="Image 38" descr="Une image contenant noir et blanc, monochrome, cercle, film radiographique&#10;&#10;Le contenu généré par l’IA peut être incorrect.">
            <a:extLst>
              <a:ext uri="{FF2B5EF4-FFF2-40B4-BE49-F238E27FC236}">
                <a16:creationId xmlns:a16="http://schemas.microsoft.com/office/drawing/2014/main" id="{F7383888-D75E-EFF0-8649-F4BC79542E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8166" y="34737820"/>
            <a:ext cx="6643160" cy="5383485"/>
          </a:xfrm>
          <a:prstGeom prst="rect">
            <a:avLst/>
          </a:prstGeom>
        </p:spPr>
      </p:pic>
      <p:sp>
        <p:nvSpPr>
          <p:cNvPr id="40" name="Rectangle 6">
            <a:extLst>
              <a:ext uri="{FF2B5EF4-FFF2-40B4-BE49-F238E27FC236}">
                <a16:creationId xmlns:a16="http://schemas.microsoft.com/office/drawing/2014/main" id="{0286F738-9B1D-2D38-6FA1-FEC2F3A53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166" y="40171708"/>
            <a:ext cx="650623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US" sz="2000" b="1" i="1" kern="100" dirty="0">
                <a:solidFill>
                  <a:srgbClr val="0E284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2 </a:t>
            </a:r>
            <a:r>
              <a:rPr lang="en-US" sz="2000" i="1" kern="100" dirty="0">
                <a:solidFill>
                  <a:srgbClr val="0E284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Rupture of the right hepatic artery branch aneurysm, complicated by a hypoperfusion of the hepatic parenchyma (arrows) and massive expansion of the subcapsular hematoma, (asterisks).</a:t>
            </a:r>
            <a:endParaRPr lang="fr-BE" sz="2000" i="1" kern="100" dirty="0">
              <a:solidFill>
                <a:srgbClr val="0E284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Étoile : 5 branches 40">
            <a:extLst>
              <a:ext uri="{FF2B5EF4-FFF2-40B4-BE49-F238E27FC236}">
                <a16:creationId xmlns:a16="http://schemas.microsoft.com/office/drawing/2014/main" id="{6A87A24D-E5A4-645C-4DB6-66684C1DBD47}"/>
              </a:ext>
            </a:extLst>
          </p:cNvPr>
          <p:cNvSpPr/>
          <p:nvPr/>
        </p:nvSpPr>
        <p:spPr bwMode="auto">
          <a:xfrm>
            <a:off x="3174620" y="36467993"/>
            <a:ext cx="488713" cy="415566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00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charset="0"/>
            </a:endParaRPr>
          </a:p>
        </p:txBody>
      </p:sp>
      <p:sp>
        <p:nvSpPr>
          <p:cNvPr id="42" name="Étoile : 5 branches 41">
            <a:extLst>
              <a:ext uri="{FF2B5EF4-FFF2-40B4-BE49-F238E27FC236}">
                <a16:creationId xmlns:a16="http://schemas.microsoft.com/office/drawing/2014/main" id="{BD4D06E8-3FE2-0C11-E2B4-365220C202CB}"/>
              </a:ext>
            </a:extLst>
          </p:cNvPr>
          <p:cNvSpPr/>
          <p:nvPr/>
        </p:nvSpPr>
        <p:spPr bwMode="auto">
          <a:xfrm>
            <a:off x="3071097" y="38086866"/>
            <a:ext cx="488713" cy="415566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600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charset="0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E21D6A1-4E27-10DC-8B55-C48AB05FD5F5}"/>
              </a:ext>
            </a:extLst>
          </p:cNvPr>
          <p:cNvCxnSpPr/>
          <p:nvPr/>
        </p:nvCxnSpPr>
        <p:spPr bwMode="auto">
          <a:xfrm flipH="1">
            <a:off x="4491789" y="36350575"/>
            <a:ext cx="812843" cy="5787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58311B34-FB65-DA38-B8F6-B994B0E183F5}"/>
              </a:ext>
            </a:extLst>
          </p:cNvPr>
          <p:cNvCxnSpPr/>
          <p:nvPr/>
        </p:nvCxnSpPr>
        <p:spPr bwMode="auto">
          <a:xfrm flipH="1" flipV="1">
            <a:off x="4491789" y="37779158"/>
            <a:ext cx="939494" cy="7304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B2114F24-D2D8-3482-4A89-B6E8F1CB4FA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4844" t="4367" r="25145"/>
          <a:stretch>
            <a:fillRect/>
          </a:stretch>
        </p:blipFill>
        <p:spPr>
          <a:xfrm>
            <a:off x="10620297" y="10031413"/>
            <a:ext cx="4537866" cy="44287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7285641-FB83-6C6C-03D4-00B0B257D92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6262" t="4158" r="26747" b="2786"/>
          <a:stretch>
            <a:fillRect/>
          </a:stretch>
        </p:blipFill>
        <p:spPr>
          <a:xfrm>
            <a:off x="15230835" y="10016980"/>
            <a:ext cx="4410508" cy="4457612"/>
          </a:xfrm>
          <a:prstGeom prst="rect">
            <a:avLst/>
          </a:prstGeom>
        </p:spPr>
      </p:pic>
      <p:sp>
        <p:nvSpPr>
          <p:cNvPr id="47" name="Rectangle 6">
            <a:extLst>
              <a:ext uri="{FF2B5EF4-FFF2-40B4-BE49-F238E27FC236}">
                <a16:creationId xmlns:a16="http://schemas.microsoft.com/office/drawing/2014/main" id="{0304E45A-8A45-227B-00DC-43601DC00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3399" y="14612969"/>
            <a:ext cx="906999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1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3 A</a:t>
            </a:r>
            <a:r>
              <a:rPr kumimoji="0" lang="en-US" altLang="fr-FR" sz="2000" b="0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Pseudoaneurysm of the right branch of the hepatic artery (arrow). </a:t>
            </a:r>
            <a:r>
              <a:rPr kumimoji="0" lang="en-US" altLang="fr-FR" sz="2000" b="1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kumimoji="0" lang="en-US" altLang="fr-FR" sz="2000" b="0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Post-embolization cholangiography showing preservation of residual right hepatic parenchymal perfusion through vicariance from left side</a:t>
            </a:r>
            <a:endParaRPr kumimoji="0" lang="fr-BE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E1BAE3AC-0925-BA17-57B0-6AE21EDBC098}"/>
              </a:ext>
            </a:extLst>
          </p:cNvPr>
          <p:cNvCxnSpPr/>
          <p:nvPr/>
        </p:nvCxnSpPr>
        <p:spPr bwMode="auto">
          <a:xfrm flipV="1">
            <a:off x="12656619" y="13241454"/>
            <a:ext cx="465221" cy="7058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5" name="Image 54">
            <a:extLst>
              <a:ext uri="{FF2B5EF4-FFF2-40B4-BE49-F238E27FC236}">
                <a16:creationId xmlns:a16="http://schemas.microsoft.com/office/drawing/2014/main" id="{41B14D6F-F200-AC58-A3D4-B252F0F1B81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9201" r="1253"/>
          <a:stretch>
            <a:fillRect/>
          </a:stretch>
        </p:blipFill>
        <p:spPr>
          <a:xfrm>
            <a:off x="11166222" y="23408503"/>
            <a:ext cx="8475121" cy="4798892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2B87076-5AAA-90A3-92D0-EB781E6626E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2884"/>
          <a:stretch>
            <a:fillRect/>
          </a:stretch>
        </p:blipFill>
        <p:spPr>
          <a:xfrm>
            <a:off x="11045336" y="18994498"/>
            <a:ext cx="8086115" cy="4814766"/>
          </a:xfrm>
          <a:prstGeom prst="rect">
            <a:avLst/>
          </a:prstGeom>
        </p:spPr>
      </p:pic>
      <p:sp>
        <p:nvSpPr>
          <p:cNvPr id="56" name="Text Box 561">
            <a:extLst>
              <a:ext uri="{FF2B5EF4-FFF2-40B4-BE49-F238E27FC236}">
                <a16:creationId xmlns:a16="http://schemas.microsoft.com/office/drawing/2014/main" id="{0F80F342-A7AB-B412-76B0-D3FD34AC9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3687" y="31492934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57" name="Text Box 564">
            <a:extLst>
              <a:ext uri="{FF2B5EF4-FFF2-40B4-BE49-F238E27FC236}">
                <a16:creationId xmlns:a16="http://schemas.microsoft.com/office/drawing/2014/main" id="{5ACB0E77-CAD0-2F65-2FCE-72FF005FA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890" y="32249215"/>
            <a:ext cx="9272587" cy="475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Despite the severity of the biochemical injury, a </a:t>
            </a:r>
            <a:r>
              <a:rPr lang="en-US" altLang="nl-BE" sz="2600" b="1" dirty="0">
                <a:solidFill>
                  <a:schemeClr val="tx2"/>
                </a:solidFill>
              </a:rPr>
              <a:t>conservative management strategy was adopted</a:t>
            </a:r>
            <a:r>
              <a:rPr lang="en-US" altLang="nl-BE" sz="2600" dirty="0">
                <a:solidFill>
                  <a:schemeClr val="tx2"/>
                </a:solidFill>
              </a:rPr>
              <a:t>: 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dirty="0">
                <a:solidFill>
                  <a:schemeClr val="tx2"/>
                </a:solidFill>
              </a:rPr>
              <a:t>Close monitoring in the </a:t>
            </a:r>
            <a:r>
              <a:rPr lang="en-US" altLang="nl-BE" sz="2600" b="1" dirty="0">
                <a:solidFill>
                  <a:schemeClr val="tx2"/>
                </a:solidFill>
              </a:rPr>
              <a:t>intensive care unit</a:t>
            </a:r>
            <a:r>
              <a:rPr lang="en-US" altLang="nl-BE" sz="2600" dirty="0">
                <a:solidFill>
                  <a:schemeClr val="tx2"/>
                </a:solidFill>
              </a:rPr>
              <a:t>.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b="1" dirty="0">
                <a:solidFill>
                  <a:schemeClr val="tx2"/>
                </a:solidFill>
              </a:rPr>
              <a:t>Laboratory</a:t>
            </a:r>
            <a:r>
              <a:rPr lang="en-US" altLang="nl-BE" sz="2600" dirty="0">
                <a:solidFill>
                  <a:schemeClr val="tx2"/>
                </a:solidFill>
              </a:rPr>
              <a:t> monitoring, 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b="1" dirty="0" err="1">
                <a:solidFill>
                  <a:schemeClr val="tx2"/>
                </a:solidFill>
              </a:rPr>
              <a:t>Transfusional</a:t>
            </a:r>
            <a:r>
              <a:rPr lang="en-US" altLang="nl-BE" sz="2600" dirty="0">
                <a:solidFill>
                  <a:schemeClr val="tx2"/>
                </a:solidFill>
              </a:rPr>
              <a:t> support, </a:t>
            </a:r>
          </a:p>
          <a:p>
            <a:pPr marL="457200" indent="-457200" algn="just" eaLnBrk="1" hangingPunct="1">
              <a:buFontTx/>
              <a:buChar char="-"/>
            </a:pPr>
            <a:r>
              <a:rPr lang="en-US" altLang="nl-BE" sz="2600" b="1" dirty="0">
                <a:solidFill>
                  <a:schemeClr val="tx2"/>
                </a:solidFill>
              </a:rPr>
              <a:t>Short-term antifibrinolytic therapy </a:t>
            </a:r>
            <a:r>
              <a:rPr lang="en-US" altLang="nl-BE" sz="2600" dirty="0">
                <a:solidFill>
                  <a:schemeClr val="tx2"/>
                </a:solidFill>
              </a:rPr>
              <a:t>guided by </a:t>
            </a:r>
            <a:r>
              <a:rPr lang="en-US" altLang="nl-BE" sz="2600" dirty="0" err="1">
                <a:solidFill>
                  <a:schemeClr val="tx2"/>
                </a:solidFill>
              </a:rPr>
              <a:t>thromboelastometry</a:t>
            </a:r>
            <a:r>
              <a:rPr lang="en-US" altLang="nl-BE" sz="2600" dirty="0">
                <a:solidFill>
                  <a:schemeClr val="tx2"/>
                </a:solidFill>
              </a:rPr>
              <a:t>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Serial </a:t>
            </a:r>
            <a:r>
              <a:rPr lang="en-US" altLang="nl-BE" sz="2600" b="1" dirty="0">
                <a:solidFill>
                  <a:schemeClr val="tx2"/>
                </a:solidFill>
              </a:rPr>
              <a:t>Doppler-ultrasonography</a:t>
            </a:r>
            <a:r>
              <a:rPr lang="en-US" altLang="nl-BE" sz="2600" dirty="0">
                <a:solidFill>
                  <a:schemeClr val="tx2"/>
                </a:solidFill>
              </a:rPr>
              <a:t> was performed and demonstrated a patent portal vein with alternating </a:t>
            </a:r>
            <a:r>
              <a:rPr lang="en-US" altLang="nl-BE" sz="2600" dirty="0" err="1">
                <a:solidFill>
                  <a:schemeClr val="tx2"/>
                </a:solidFill>
              </a:rPr>
              <a:t>hepatopetal</a:t>
            </a:r>
            <a:r>
              <a:rPr lang="en-US" altLang="nl-BE" sz="2600" dirty="0">
                <a:solidFill>
                  <a:schemeClr val="tx2"/>
                </a:solidFill>
              </a:rPr>
              <a:t> and </a:t>
            </a:r>
            <a:r>
              <a:rPr lang="en-US" altLang="nl-BE" sz="2600" dirty="0" err="1">
                <a:solidFill>
                  <a:schemeClr val="tx2"/>
                </a:solidFill>
              </a:rPr>
              <a:t>hepatofugal</a:t>
            </a:r>
            <a:r>
              <a:rPr lang="en-US" altLang="nl-BE" sz="2600" dirty="0">
                <a:solidFill>
                  <a:schemeClr val="tx2"/>
                </a:solidFill>
              </a:rPr>
              <a:t> flow patterns, consistent with hepatic compartment syndrome.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728664E-1BD7-14C5-5E4F-4AEB79831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3953" y="28372170"/>
            <a:ext cx="842359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1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4 </a:t>
            </a:r>
            <a:r>
              <a:rPr kumimoji="0" lang="en-US" altLang="fr-FR" sz="2000" b="0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graph representing liver cytolysis (A) and liver function markers (B) according to postoperative days.</a:t>
            </a:r>
            <a:endParaRPr kumimoji="0" lang="fr-BE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009A795-344B-5838-4783-0734D07F209B}"/>
              </a:ext>
            </a:extLst>
          </p:cNvPr>
          <p:cNvSpPr txBox="1"/>
          <p:nvPr/>
        </p:nvSpPr>
        <p:spPr>
          <a:xfrm>
            <a:off x="10620297" y="10295467"/>
            <a:ext cx="545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C3E0135-8ACD-D6FB-096E-6827F0B9EC9A}"/>
              </a:ext>
            </a:extLst>
          </p:cNvPr>
          <p:cNvSpPr txBox="1"/>
          <p:nvPr/>
        </p:nvSpPr>
        <p:spPr>
          <a:xfrm>
            <a:off x="15348089" y="10337006"/>
            <a:ext cx="499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B</a:t>
            </a:r>
          </a:p>
        </p:txBody>
      </p:sp>
      <p:sp>
        <p:nvSpPr>
          <p:cNvPr id="17" name="Text Box 522">
            <a:extLst>
              <a:ext uri="{FF2B5EF4-FFF2-40B4-BE49-F238E27FC236}">
                <a16:creationId xmlns:a16="http://schemas.microsoft.com/office/drawing/2014/main" id="{CE597E5E-A697-F649-3561-EAB0C7074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8056" y="36905264"/>
            <a:ext cx="9320213" cy="6302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21" name="Text Box 523">
            <a:extLst>
              <a:ext uri="{FF2B5EF4-FFF2-40B4-BE49-F238E27FC236}">
                <a16:creationId xmlns:a16="http://schemas.microsoft.com/office/drawing/2014/main" id="{00E64EB7-F35B-84E6-EE6F-AC2CC201A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0" y="37563005"/>
            <a:ext cx="9320212" cy="43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From POD 23 onward, </a:t>
            </a:r>
            <a:r>
              <a:rPr lang="en-US" altLang="nl-BE" sz="2600" b="1" dirty="0">
                <a:solidFill>
                  <a:srgbClr val="00B050"/>
                </a:solidFill>
              </a:rPr>
              <a:t>liver function tests progressively improved </a:t>
            </a:r>
            <a:r>
              <a:rPr lang="en-US" altLang="nl-BE" sz="2600" b="1" u="sng" dirty="0">
                <a:solidFill>
                  <a:srgbClr val="00B050"/>
                </a:solidFill>
              </a:rPr>
              <a:t>without any need for surgical decompression</a:t>
            </a:r>
            <a:r>
              <a:rPr lang="en-US" altLang="nl-BE" sz="2600" dirty="0">
                <a:solidFill>
                  <a:schemeClr val="tx2"/>
                </a:solidFill>
              </a:rPr>
              <a:t>. </a:t>
            </a: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A spontaneous improvement was subsequently observed, with a decrease in the international normalized ratio to 1.24 and factor V levels reaching 70%. These improvements continued over the following days (Figure 4 A,B). 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  <a:p>
            <a:pPr algn="just" eaLnBrk="1" hangingPunct="1"/>
            <a:r>
              <a:rPr lang="en-US" altLang="nl-BE" sz="2600" dirty="0">
                <a:solidFill>
                  <a:schemeClr val="tx2"/>
                </a:solidFill>
              </a:rPr>
              <a:t>Patient was discharged on POD 27 after normalization of laboratory tests and significant clinical improvement (Figure 4 A,B). </a:t>
            </a: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8A0E2567-8E04-46DE-94E5-D27772DEA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5389" y="14257388"/>
            <a:ext cx="636313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2000" b="1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</a:t>
            </a:r>
            <a:r>
              <a:rPr lang="en-US" altLang="fr-FR" sz="2000" b="1" i="1" dirty="0">
                <a:solidFill>
                  <a:srgbClr val="0E284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altLang="fr-FR" sz="2000" b="0" i="1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Two month later Ct-scanner showed nearly complete resolution of the subcapsular hematoma and restored hepatic perfusion.</a:t>
            </a:r>
            <a:endParaRPr kumimoji="0" lang="fr-BE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561">
            <a:extLst>
              <a:ext uri="{FF2B5EF4-FFF2-40B4-BE49-F238E27FC236}">
                <a16:creationId xmlns:a16="http://schemas.microsoft.com/office/drawing/2014/main" id="{9600327B-5CAA-316A-3F7E-35574385A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5075" y="23178058"/>
            <a:ext cx="9320212" cy="630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4857" tIns="37421" rIns="74857" bIns="3742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nl-BE" sz="3600" b="1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24" name="Text Box 472">
            <a:extLst>
              <a:ext uri="{FF2B5EF4-FFF2-40B4-BE49-F238E27FC236}">
                <a16:creationId xmlns:a16="http://schemas.microsoft.com/office/drawing/2014/main" id="{439377E5-70D7-2BB6-4AA8-17FD8B65B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16812" y="23623633"/>
            <a:ext cx="9317038" cy="435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4995" tIns="374995" rIns="374995" bIns="374995">
            <a:spAutoFit/>
          </a:bodyPr>
          <a:lstStyle>
            <a:lvl1pPr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1pPr>
            <a:lvl2pPr marL="742950" indent="-28575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2pPr>
            <a:lvl3pPr marL="11430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3pPr>
            <a:lvl4pPr marL="16002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4pPr>
            <a:lvl5pPr marL="2057400" indent="-228600" defTabSz="3600450" eaLnBrk="0" hangingPunct="0"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5pPr>
            <a:lvl6pPr marL="25146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6pPr>
            <a:lvl7pPr marL="29718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7pPr>
            <a:lvl8pPr marL="34290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8pPr>
            <a:lvl9pPr marL="3886200" indent="-228600" defTabSz="36004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nl-BE" sz="2600" b="1" dirty="0">
                <a:solidFill>
                  <a:schemeClr val="tx2"/>
                </a:solidFill>
              </a:rPr>
              <a:t>Although surgical decompression remains the recommended first-line treatment for hepatic compartment syndrome, this observation suggests that conservative management may be feasible in exceptionally selected cases</a:t>
            </a:r>
            <a:r>
              <a:rPr lang="en-US" altLang="nl-BE" sz="2600" dirty="0">
                <a:solidFill>
                  <a:schemeClr val="tx2"/>
                </a:solidFill>
              </a:rPr>
              <a:t> after effective hemostasis and under strict multidisciplinary monitoring. This isolated experience does not challenge current recommendations but supports further research aimed at defining predictive factors for safe nonoperative management.</a:t>
            </a:r>
          </a:p>
          <a:p>
            <a:pPr algn="just" eaLnBrk="1" hangingPunct="1"/>
            <a:endParaRPr lang="en-US" altLang="nl-BE" sz="2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ab2812f3-6f60-4d09-b6c6-70d157d1d62d"/>
</p:tagLst>
</file>

<file path=ppt/theme/theme1.xml><?xml version="1.0" encoding="utf-8"?>
<a:theme xmlns:a="http://schemas.openxmlformats.org/drawingml/2006/main" name="Custom Design">
  <a:themeElements>
    <a:clrScheme name="Personnalisée 3">
      <a:dk1>
        <a:srgbClr val="365794"/>
      </a:dk1>
      <a:lt1>
        <a:srgbClr val="FFFFFF"/>
      </a:lt1>
      <a:dk2>
        <a:srgbClr val="000000"/>
      </a:dk2>
      <a:lt2>
        <a:srgbClr val="F4F1E9"/>
      </a:lt2>
      <a:accent1>
        <a:srgbClr val="D7D7D7"/>
      </a:accent1>
      <a:accent2>
        <a:srgbClr val="0D5667"/>
      </a:accent2>
      <a:accent3>
        <a:srgbClr val="14819B"/>
      </a:accent3>
      <a:accent4>
        <a:srgbClr val="000000"/>
      </a:accent4>
      <a:accent5>
        <a:srgbClr val="CEF0F8"/>
      </a:accent5>
      <a:accent6>
        <a:srgbClr val="BF9000"/>
      </a:accent6>
      <a:hlink>
        <a:srgbClr val="6CD3EB"/>
      </a:hlink>
      <a:folHlink>
        <a:srgbClr val="FFC000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Default">
      <a:dk1>
        <a:srgbClr val="1BADCF"/>
      </a:dk1>
      <a:lt1>
        <a:srgbClr val="FFFFFF"/>
      </a:lt1>
      <a:dk2>
        <a:srgbClr val="000000"/>
      </a:dk2>
      <a:lt2>
        <a:srgbClr val="F4F1E9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CEF0F8"/>
      </a:accent5>
      <a:accent6>
        <a:srgbClr val="002E5C"/>
      </a:accent6>
      <a:hlink>
        <a:srgbClr val="6CD3EB"/>
      </a:hlink>
      <a:folHlink>
        <a:srgbClr val="FFC000"/>
      </a:folHlink>
    </a:clrScheme>
    <a:fontScheme name="1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Default">
      <a:dk1>
        <a:srgbClr val="1BADCF"/>
      </a:dk1>
      <a:lt1>
        <a:srgbClr val="FFFFFF"/>
      </a:lt1>
      <a:dk2>
        <a:srgbClr val="000000"/>
      </a:dk2>
      <a:lt2>
        <a:srgbClr val="F4F1E9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CEF0F8"/>
      </a:accent5>
      <a:accent6>
        <a:srgbClr val="002E5C"/>
      </a:accent6>
      <a:hlink>
        <a:srgbClr val="6CD3EB"/>
      </a:hlink>
      <a:folHlink>
        <a:srgbClr val="FFC000"/>
      </a:folHlink>
    </a:clrScheme>
    <a:fontScheme name="2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1285</Words>
  <Application>Microsoft Office PowerPoint</Application>
  <PresentationFormat>Personnalisé</PresentationFormat>
  <Paragraphs>161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</vt:i4>
      </vt:variant>
    </vt:vector>
  </HeadingPairs>
  <TitlesOfParts>
    <vt:vector size="12" baseType="lpstr">
      <vt:lpstr>MS PGothic</vt:lpstr>
      <vt:lpstr>MS PGothic</vt:lpstr>
      <vt:lpstr>Aptos</vt:lpstr>
      <vt:lpstr>Arial</vt:lpstr>
      <vt:lpstr>Arial Black</vt:lpstr>
      <vt:lpstr>Arial Narrow</vt:lpstr>
      <vt:lpstr>Times New Roman</vt:lpstr>
      <vt:lpstr>Wingdings</vt:lpstr>
      <vt:lpstr>Custom Design</vt:lpstr>
      <vt:lpstr>1_Custom Design</vt:lpstr>
      <vt:lpstr>2_Custom Design</vt:lpstr>
      <vt:lpstr>Présentation PowerPoint</vt:lpstr>
    </vt:vector>
  </TitlesOfParts>
  <Company>RBSS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A0 Portrait Poster Template</dc:title>
  <dc:subject/>
  <dc:creator>Webmaster RBSS</dc:creator>
  <cp:keywords>poster presentation, poster design, poster template</cp:keywords>
  <dc:description>Non-authorized printing of this poster template by any commercial printing service other than PosterPresentations.com is strictly prohibited._x000d_
Non-profit educational printing centers are exempt._x000d_
To obtain printing authorization call:_x000d_
1.866.649.3004_x000d_
_x000d_
© 2009</dc:description>
  <cp:lastModifiedBy>PC-62009345</cp:lastModifiedBy>
  <cp:revision>245</cp:revision>
  <cp:lastPrinted>2009-11-10T08:04:03Z</cp:lastPrinted>
  <dcterms:created xsi:type="dcterms:W3CDTF">2009-11-10T07:29:27Z</dcterms:created>
  <dcterms:modified xsi:type="dcterms:W3CDTF">2026-06-01T16:16:36Z</dcterms:modified>
  <cp:category>Powerpoint poster templates</cp:category>
</cp:coreProperties>
</file>