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33"/>
  </p:notesMasterIdLst>
  <p:handoutMasterIdLst>
    <p:handoutMasterId r:id="rId34"/>
  </p:handoutMasterIdLst>
  <p:sldIdLst>
    <p:sldId id="256" r:id="rId2"/>
    <p:sldId id="258" r:id="rId3"/>
    <p:sldId id="294" r:id="rId4"/>
    <p:sldId id="262" r:id="rId5"/>
    <p:sldId id="295" r:id="rId6"/>
    <p:sldId id="296" r:id="rId7"/>
    <p:sldId id="299" r:id="rId8"/>
    <p:sldId id="300" r:id="rId9"/>
    <p:sldId id="301" r:id="rId10"/>
    <p:sldId id="290" r:id="rId11"/>
    <p:sldId id="302" r:id="rId12"/>
    <p:sldId id="303" r:id="rId13"/>
    <p:sldId id="304" r:id="rId14"/>
    <p:sldId id="305" r:id="rId15"/>
    <p:sldId id="306" r:id="rId16"/>
    <p:sldId id="263" r:id="rId17"/>
    <p:sldId id="279" r:id="rId18"/>
    <p:sldId id="280" r:id="rId19"/>
    <p:sldId id="281" r:id="rId20"/>
    <p:sldId id="284" r:id="rId21"/>
    <p:sldId id="283" r:id="rId22"/>
    <p:sldId id="285" r:id="rId23"/>
    <p:sldId id="286" r:id="rId24"/>
    <p:sldId id="293" r:id="rId25"/>
    <p:sldId id="289" r:id="rId26"/>
    <p:sldId id="292" r:id="rId27"/>
    <p:sldId id="291" r:id="rId28"/>
    <p:sldId id="307" r:id="rId29"/>
    <p:sldId id="308" r:id="rId30"/>
    <p:sldId id="274" r:id="rId31"/>
    <p:sldId id="275" r:id="rId32"/>
  </p:sldIdLst>
  <p:sldSz cx="12192000" cy="6858000"/>
  <p:notesSz cx="6865938" cy="9996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B25CF3-07BC-417A-BAB3-280CFF78A245}" v="2" dt="2021-06-21T10:10:12.88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p:scale>
          <a:sx n="96" d="100"/>
          <a:sy n="96" d="100"/>
        </p:scale>
        <p:origin x="-130" y="-62"/>
      </p:cViewPr>
      <p:guideLst>
        <p:guide orient="horz" pos="215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5240" cy="499824"/>
          </a:xfrm>
          <a:prstGeom prst="rect">
            <a:avLst/>
          </a:prstGeom>
        </p:spPr>
        <p:txBody>
          <a:bodyPr vert="horz" lIns="96350" tIns="48175" rIns="96350" bIns="48175" rtlCol="0"/>
          <a:lstStyle>
            <a:lvl1pPr algn="l">
              <a:defRPr sz="1300"/>
            </a:lvl1pPr>
          </a:lstStyle>
          <a:p>
            <a:endParaRPr lang="fr-BE"/>
          </a:p>
        </p:txBody>
      </p:sp>
      <p:sp>
        <p:nvSpPr>
          <p:cNvPr id="3" name="Espace réservé de la date 2"/>
          <p:cNvSpPr>
            <a:spLocks noGrp="1"/>
          </p:cNvSpPr>
          <p:nvPr>
            <p:ph type="dt" sz="quarter" idx="1"/>
          </p:nvPr>
        </p:nvSpPr>
        <p:spPr>
          <a:xfrm>
            <a:off x="3889109" y="0"/>
            <a:ext cx="2975240" cy="499824"/>
          </a:xfrm>
          <a:prstGeom prst="rect">
            <a:avLst/>
          </a:prstGeom>
        </p:spPr>
        <p:txBody>
          <a:bodyPr vert="horz" lIns="96350" tIns="48175" rIns="96350" bIns="48175" rtlCol="0"/>
          <a:lstStyle>
            <a:lvl1pPr algn="r">
              <a:defRPr sz="1300"/>
            </a:lvl1pPr>
          </a:lstStyle>
          <a:p>
            <a:fld id="{3723BDA1-58E7-4595-B3AA-6F1276505245}" type="datetimeFigureOut">
              <a:rPr lang="fr-BE" smtClean="0"/>
              <a:t>12-05-22</a:t>
            </a:fld>
            <a:endParaRPr lang="fr-BE"/>
          </a:p>
        </p:txBody>
      </p:sp>
      <p:sp>
        <p:nvSpPr>
          <p:cNvPr id="4" name="Espace réservé du pied de page 3"/>
          <p:cNvSpPr>
            <a:spLocks noGrp="1"/>
          </p:cNvSpPr>
          <p:nvPr>
            <p:ph type="ftr" sz="quarter" idx="2"/>
          </p:nvPr>
        </p:nvSpPr>
        <p:spPr>
          <a:xfrm>
            <a:off x="0" y="9494929"/>
            <a:ext cx="2975240" cy="499824"/>
          </a:xfrm>
          <a:prstGeom prst="rect">
            <a:avLst/>
          </a:prstGeom>
        </p:spPr>
        <p:txBody>
          <a:bodyPr vert="horz" lIns="96350" tIns="48175" rIns="96350" bIns="48175" rtlCol="0" anchor="b"/>
          <a:lstStyle>
            <a:lvl1pPr algn="l">
              <a:defRPr sz="1300"/>
            </a:lvl1pPr>
          </a:lstStyle>
          <a:p>
            <a:endParaRPr lang="fr-BE"/>
          </a:p>
        </p:txBody>
      </p:sp>
      <p:sp>
        <p:nvSpPr>
          <p:cNvPr id="5" name="Espace réservé du numéro de diapositive 4"/>
          <p:cNvSpPr>
            <a:spLocks noGrp="1"/>
          </p:cNvSpPr>
          <p:nvPr>
            <p:ph type="sldNum" sz="quarter" idx="3"/>
          </p:nvPr>
        </p:nvSpPr>
        <p:spPr>
          <a:xfrm>
            <a:off x="3889109" y="9494929"/>
            <a:ext cx="2975240" cy="499824"/>
          </a:xfrm>
          <a:prstGeom prst="rect">
            <a:avLst/>
          </a:prstGeom>
        </p:spPr>
        <p:txBody>
          <a:bodyPr vert="horz" lIns="96350" tIns="48175" rIns="96350" bIns="48175" rtlCol="0" anchor="b"/>
          <a:lstStyle>
            <a:lvl1pPr algn="r">
              <a:defRPr sz="1300"/>
            </a:lvl1pPr>
          </a:lstStyle>
          <a:p>
            <a:fld id="{29A6C7B8-4DFC-46C6-8DD7-85738862368C}" type="slidenum">
              <a:rPr lang="fr-BE" smtClean="0"/>
              <a:t>‹N°›</a:t>
            </a:fld>
            <a:endParaRPr lang="fr-BE"/>
          </a:p>
        </p:txBody>
      </p:sp>
    </p:spTree>
    <p:extLst>
      <p:ext uri="{BB962C8B-B14F-4D97-AF65-F5344CB8AC3E}">
        <p14:creationId xmlns:p14="http://schemas.microsoft.com/office/powerpoint/2010/main" val="2775891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5240" cy="501560"/>
          </a:xfrm>
          <a:prstGeom prst="rect">
            <a:avLst/>
          </a:prstGeom>
        </p:spPr>
        <p:txBody>
          <a:bodyPr vert="horz" lIns="96350" tIns="48175" rIns="96350" bIns="48175" rtlCol="0"/>
          <a:lstStyle>
            <a:lvl1pPr algn="l">
              <a:defRPr sz="1300"/>
            </a:lvl1pPr>
          </a:lstStyle>
          <a:p>
            <a:endParaRPr lang="fr-BE"/>
          </a:p>
        </p:txBody>
      </p:sp>
      <p:sp>
        <p:nvSpPr>
          <p:cNvPr id="3" name="Espace réservé de la date 2"/>
          <p:cNvSpPr>
            <a:spLocks noGrp="1"/>
          </p:cNvSpPr>
          <p:nvPr>
            <p:ph type="dt" idx="1"/>
          </p:nvPr>
        </p:nvSpPr>
        <p:spPr>
          <a:xfrm>
            <a:off x="3889109" y="0"/>
            <a:ext cx="2975240" cy="501560"/>
          </a:xfrm>
          <a:prstGeom prst="rect">
            <a:avLst/>
          </a:prstGeom>
        </p:spPr>
        <p:txBody>
          <a:bodyPr vert="horz" lIns="96350" tIns="48175" rIns="96350" bIns="48175" rtlCol="0"/>
          <a:lstStyle>
            <a:lvl1pPr algn="r">
              <a:defRPr sz="1300"/>
            </a:lvl1pPr>
          </a:lstStyle>
          <a:p>
            <a:fld id="{7AACCDD8-E0A0-4B51-B67A-9A1F25ECFF85}" type="datetimeFigureOut">
              <a:rPr lang="fr-BE" smtClean="0"/>
              <a:t>12-05-22</a:t>
            </a:fld>
            <a:endParaRPr lang="fr-BE"/>
          </a:p>
        </p:txBody>
      </p:sp>
      <p:sp>
        <p:nvSpPr>
          <p:cNvPr id="4" name="Espace réservé de l'image des diapositives 3"/>
          <p:cNvSpPr>
            <a:spLocks noGrp="1" noRot="1" noChangeAspect="1"/>
          </p:cNvSpPr>
          <p:nvPr>
            <p:ph type="sldImg" idx="2"/>
          </p:nvPr>
        </p:nvSpPr>
        <p:spPr>
          <a:xfrm>
            <a:off x="436563" y="1249363"/>
            <a:ext cx="5994400" cy="3373437"/>
          </a:xfrm>
          <a:prstGeom prst="rect">
            <a:avLst/>
          </a:prstGeom>
          <a:noFill/>
          <a:ln w="12700">
            <a:solidFill>
              <a:prstClr val="black"/>
            </a:solidFill>
          </a:ln>
        </p:spPr>
        <p:txBody>
          <a:bodyPr vert="horz" lIns="96350" tIns="48175" rIns="96350" bIns="48175" rtlCol="0" anchor="ctr"/>
          <a:lstStyle/>
          <a:p>
            <a:endParaRPr lang="fr-BE"/>
          </a:p>
        </p:txBody>
      </p:sp>
      <p:sp>
        <p:nvSpPr>
          <p:cNvPr id="5" name="Espace réservé des notes 4"/>
          <p:cNvSpPr>
            <a:spLocks noGrp="1"/>
          </p:cNvSpPr>
          <p:nvPr>
            <p:ph type="body" sz="quarter" idx="3"/>
          </p:nvPr>
        </p:nvSpPr>
        <p:spPr>
          <a:xfrm>
            <a:off x="686594" y="4810810"/>
            <a:ext cx="5492750" cy="3936117"/>
          </a:xfrm>
          <a:prstGeom prst="rect">
            <a:avLst/>
          </a:prstGeom>
        </p:spPr>
        <p:txBody>
          <a:bodyPr vert="horz" lIns="96350" tIns="48175" rIns="96350" bIns="48175"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94929"/>
            <a:ext cx="2975240" cy="501559"/>
          </a:xfrm>
          <a:prstGeom prst="rect">
            <a:avLst/>
          </a:prstGeom>
        </p:spPr>
        <p:txBody>
          <a:bodyPr vert="horz" lIns="96350" tIns="48175" rIns="96350" bIns="48175" rtlCol="0" anchor="b"/>
          <a:lstStyle>
            <a:lvl1pPr algn="l">
              <a:defRPr sz="1300"/>
            </a:lvl1pPr>
          </a:lstStyle>
          <a:p>
            <a:endParaRPr lang="fr-BE"/>
          </a:p>
        </p:txBody>
      </p:sp>
      <p:sp>
        <p:nvSpPr>
          <p:cNvPr id="7" name="Espace réservé du numéro de diapositive 6"/>
          <p:cNvSpPr>
            <a:spLocks noGrp="1"/>
          </p:cNvSpPr>
          <p:nvPr>
            <p:ph type="sldNum" sz="quarter" idx="5"/>
          </p:nvPr>
        </p:nvSpPr>
        <p:spPr>
          <a:xfrm>
            <a:off x="3889109" y="9494929"/>
            <a:ext cx="2975240" cy="501559"/>
          </a:xfrm>
          <a:prstGeom prst="rect">
            <a:avLst/>
          </a:prstGeom>
        </p:spPr>
        <p:txBody>
          <a:bodyPr vert="horz" lIns="96350" tIns="48175" rIns="96350" bIns="48175" rtlCol="0" anchor="b"/>
          <a:lstStyle>
            <a:lvl1pPr algn="r">
              <a:defRPr sz="1300"/>
            </a:lvl1pPr>
          </a:lstStyle>
          <a:p>
            <a:fld id="{CB309FFB-4642-4990-A596-7B7CB22B5C65}" type="slidenum">
              <a:rPr lang="fr-BE" smtClean="0"/>
              <a:t>‹N°›</a:t>
            </a:fld>
            <a:endParaRPr lang="fr-BE"/>
          </a:p>
        </p:txBody>
      </p:sp>
    </p:spTree>
    <p:extLst>
      <p:ext uri="{BB962C8B-B14F-4D97-AF65-F5344CB8AC3E}">
        <p14:creationId xmlns:p14="http://schemas.microsoft.com/office/powerpoint/2010/main" val="3294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382631E-8B49-4F8C-A536-95FDD18F1324}" type="datetime1">
              <a:rPr lang="en-US" smtClean="0"/>
              <a:t>5/12/2022</a:t>
            </a:fld>
            <a:endParaRPr lang="en-US" dirty="0"/>
          </a:p>
        </p:txBody>
      </p:sp>
      <p:sp>
        <p:nvSpPr>
          <p:cNvPr id="5" name="Footer Placeholder 4"/>
          <p:cNvSpPr>
            <a:spLocks noGrp="1"/>
          </p:cNvSpPr>
          <p:nvPr>
            <p:ph type="ftr" sz="quarter" idx="11"/>
          </p:nvPr>
        </p:nvSpPr>
        <p:spPr/>
        <p:txBody>
          <a:bodyPr/>
          <a:lstStyle/>
          <a:p>
            <a:r>
              <a:rPr lang="fr-FR"/>
              <a:t>Geoffrey Legrand – APTEF – 21 juin 2021</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AD6AC42-7478-4037-81D9-992380950C6D}" type="datetime1">
              <a:rPr lang="en-US" smtClean="0"/>
              <a:t>5/12/2022</a:t>
            </a:fld>
            <a:endParaRPr lang="en-US" dirty="0"/>
          </a:p>
        </p:txBody>
      </p:sp>
      <p:sp>
        <p:nvSpPr>
          <p:cNvPr id="5" name="Footer Placeholder 4"/>
          <p:cNvSpPr>
            <a:spLocks noGrp="1"/>
          </p:cNvSpPr>
          <p:nvPr>
            <p:ph type="ftr" sz="quarter" idx="11"/>
          </p:nvPr>
        </p:nvSpPr>
        <p:spPr/>
        <p:txBody>
          <a:bodyPr/>
          <a:lstStyle/>
          <a:p>
            <a:r>
              <a:rPr lang="fr-FR"/>
              <a:t>Geoffrey Legrand – APTEF – 21 juin 2021</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3D8D212-140E-4B94-AD7E-FA659A83C881}" type="datetime1">
              <a:rPr lang="en-US" smtClean="0"/>
              <a:t>5/12/2022</a:t>
            </a:fld>
            <a:endParaRPr lang="en-US" dirty="0"/>
          </a:p>
        </p:txBody>
      </p:sp>
      <p:sp>
        <p:nvSpPr>
          <p:cNvPr id="5" name="Footer Placeholder 4"/>
          <p:cNvSpPr>
            <a:spLocks noGrp="1"/>
          </p:cNvSpPr>
          <p:nvPr>
            <p:ph type="ftr" sz="quarter" idx="11"/>
          </p:nvPr>
        </p:nvSpPr>
        <p:spPr/>
        <p:txBody>
          <a:bodyPr/>
          <a:lstStyle/>
          <a:p>
            <a:r>
              <a:rPr lang="fr-FR"/>
              <a:t>Geoffrey Legrand – APTEF – 21 juin 2021</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C72CDF0-2334-4D35-ACEF-D91A9804CBDA}" type="datetime1">
              <a:rPr lang="en-US" smtClean="0"/>
              <a:t>5/12/2022</a:t>
            </a:fld>
            <a:endParaRPr lang="en-US" dirty="0"/>
          </a:p>
        </p:txBody>
      </p:sp>
      <p:sp>
        <p:nvSpPr>
          <p:cNvPr id="5" name="Footer Placeholder 4"/>
          <p:cNvSpPr>
            <a:spLocks noGrp="1"/>
          </p:cNvSpPr>
          <p:nvPr>
            <p:ph type="ftr" sz="quarter" idx="11"/>
          </p:nvPr>
        </p:nvSpPr>
        <p:spPr/>
        <p:txBody>
          <a:bodyPr/>
          <a:lstStyle/>
          <a:p>
            <a:r>
              <a:rPr lang="fr-FR"/>
              <a:t>Geoffrey Legrand – APTEF – 21 juin 2021</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7F55F35-55C6-4E7D-8CE3-A611F27F92BC}" type="datetime1">
              <a:rPr lang="en-US" smtClean="0"/>
              <a:t>5/12/2022</a:t>
            </a:fld>
            <a:endParaRPr lang="en-US" dirty="0"/>
          </a:p>
        </p:txBody>
      </p:sp>
      <p:sp>
        <p:nvSpPr>
          <p:cNvPr id="5" name="Footer Placeholder 4"/>
          <p:cNvSpPr>
            <a:spLocks noGrp="1"/>
          </p:cNvSpPr>
          <p:nvPr>
            <p:ph type="ftr" sz="quarter" idx="11"/>
          </p:nvPr>
        </p:nvSpPr>
        <p:spPr/>
        <p:txBody>
          <a:bodyPr/>
          <a:lstStyle/>
          <a:p>
            <a:r>
              <a:rPr lang="fr-FR"/>
              <a:t>Geoffrey Legrand – APTEF – 21 juin 2021</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60B43CB0-F9B2-4897-B2A1-C8276BFA2AE2}" type="datetime1">
              <a:rPr lang="en-US" smtClean="0"/>
              <a:t>5/12/2022</a:t>
            </a:fld>
            <a:endParaRPr lang="en-US" dirty="0"/>
          </a:p>
        </p:txBody>
      </p:sp>
      <p:sp>
        <p:nvSpPr>
          <p:cNvPr id="5" name="Footer Placeholder 4"/>
          <p:cNvSpPr>
            <a:spLocks noGrp="1"/>
          </p:cNvSpPr>
          <p:nvPr>
            <p:ph type="ftr" sz="quarter" idx="11"/>
          </p:nvPr>
        </p:nvSpPr>
        <p:spPr/>
        <p:txBody>
          <a:bodyPr/>
          <a:lstStyle/>
          <a:p>
            <a:r>
              <a:rPr lang="fr-FR"/>
              <a:t>Geoffrey Legrand – APTEF – 21 juin 2021</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A0CE0AF-3213-402C-B6BA-510E52C42D5D}" type="datetime1">
              <a:rPr lang="en-US" smtClean="0"/>
              <a:t>5/12/2022</a:t>
            </a:fld>
            <a:endParaRPr lang="en-US" dirty="0"/>
          </a:p>
        </p:txBody>
      </p:sp>
      <p:sp>
        <p:nvSpPr>
          <p:cNvPr id="5" name="Footer Placeholder 4"/>
          <p:cNvSpPr>
            <a:spLocks noGrp="1"/>
          </p:cNvSpPr>
          <p:nvPr>
            <p:ph type="ftr" sz="quarter" idx="11"/>
          </p:nvPr>
        </p:nvSpPr>
        <p:spPr/>
        <p:txBody>
          <a:bodyPr/>
          <a:lstStyle/>
          <a:p>
            <a:r>
              <a:rPr lang="fr-FR"/>
              <a:t>Geoffrey Legrand – APTEF – 21 juin 2021</a:t>
            </a:r>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10BA77B-56B7-46A3-A4C7-EAB7CF001DA9}" type="datetime1">
              <a:rPr lang="en-US" smtClean="0"/>
              <a:t>5/12/2022</a:t>
            </a:fld>
            <a:endParaRPr lang="en-US" dirty="0"/>
          </a:p>
        </p:txBody>
      </p:sp>
      <p:sp>
        <p:nvSpPr>
          <p:cNvPr id="5" name="Footer Placeholder 4"/>
          <p:cNvSpPr>
            <a:spLocks noGrp="1"/>
          </p:cNvSpPr>
          <p:nvPr>
            <p:ph type="ftr" sz="quarter" idx="11"/>
          </p:nvPr>
        </p:nvSpPr>
        <p:spPr/>
        <p:txBody>
          <a:bodyPr/>
          <a:lstStyle/>
          <a:p>
            <a:r>
              <a:rPr lang="fr-FR"/>
              <a:t>Geoffrey Legrand – APTEF – 21 juin 2021</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B21ABBE-7C9A-47D2-9EE1-1BC2218AAA42}" type="datetime1">
              <a:rPr lang="en-US" smtClean="0"/>
              <a:t>5/12/2022</a:t>
            </a:fld>
            <a:endParaRPr lang="en-US" dirty="0"/>
          </a:p>
        </p:txBody>
      </p:sp>
      <p:sp>
        <p:nvSpPr>
          <p:cNvPr id="5" name="Footer Placeholder 4"/>
          <p:cNvSpPr>
            <a:spLocks noGrp="1"/>
          </p:cNvSpPr>
          <p:nvPr>
            <p:ph type="ftr" sz="quarter" idx="11"/>
          </p:nvPr>
        </p:nvSpPr>
        <p:spPr/>
        <p:txBody>
          <a:bodyPr/>
          <a:lstStyle/>
          <a:p>
            <a:r>
              <a:rPr lang="fr-FR"/>
              <a:t>Geoffrey Legrand – APTEF – 21 juin 2021</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BD14129-2859-4DAC-A4C1-1BF39DB6F52D}" type="datetime1">
              <a:rPr lang="en-US" smtClean="0"/>
              <a:t>5/12/2022</a:t>
            </a:fld>
            <a:endParaRPr lang="en-US" dirty="0"/>
          </a:p>
        </p:txBody>
      </p:sp>
      <p:sp>
        <p:nvSpPr>
          <p:cNvPr id="5" name="Footer Placeholder 4"/>
          <p:cNvSpPr>
            <a:spLocks noGrp="1"/>
          </p:cNvSpPr>
          <p:nvPr>
            <p:ph type="ftr" sz="quarter" idx="11"/>
          </p:nvPr>
        </p:nvSpPr>
        <p:spPr/>
        <p:txBody>
          <a:bodyPr/>
          <a:lstStyle/>
          <a:p>
            <a:r>
              <a:rPr lang="fr-FR"/>
              <a:t>Geoffrey Legrand – APTEF – 21 juin 2021</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D3789A21-07CF-4E5D-9D23-7CDE8389AA5F}" type="datetime1">
              <a:rPr lang="en-US" smtClean="0"/>
              <a:t>5/12/2022</a:t>
            </a:fld>
            <a:endParaRPr lang="en-US" dirty="0"/>
          </a:p>
        </p:txBody>
      </p:sp>
      <p:sp>
        <p:nvSpPr>
          <p:cNvPr id="6" name="Footer Placeholder 5"/>
          <p:cNvSpPr>
            <a:spLocks noGrp="1"/>
          </p:cNvSpPr>
          <p:nvPr>
            <p:ph type="ftr" sz="quarter" idx="11"/>
          </p:nvPr>
        </p:nvSpPr>
        <p:spPr/>
        <p:txBody>
          <a:bodyPr/>
          <a:lstStyle/>
          <a:p>
            <a:r>
              <a:rPr lang="fr-FR"/>
              <a:t>Geoffrey Legrand – APTEF – 21 juin 2021</a:t>
            </a:r>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AC2CEF8-19FF-452B-A172-EEF250484EAB}" type="datetime1">
              <a:rPr lang="en-US" smtClean="0"/>
              <a:t>5/12/2022</a:t>
            </a:fld>
            <a:endParaRPr lang="en-US" dirty="0"/>
          </a:p>
        </p:txBody>
      </p:sp>
      <p:sp>
        <p:nvSpPr>
          <p:cNvPr id="8" name="Footer Placeholder 7"/>
          <p:cNvSpPr>
            <a:spLocks noGrp="1"/>
          </p:cNvSpPr>
          <p:nvPr>
            <p:ph type="ftr" sz="quarter" idx="11"/>
          </p:nvPr>
        </p:nvSpPr>
        <p:spPr/>
        <p:txBody>
          <a:bodyPr/>
          <a:lstStyle/>
          <a:p>
            <a:r>
              <a:rPr lang="fr-FR"/>
              <a:t>Geoffrey Legrand – APTEF – 21 juin 2021</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83612F6-FDE0-4273-A4C4-355EBFD17F0F}" type="datetime1">
              <a:rPr lang="en-US" smtClean="0"/>
              <a:t>5/12/2022</a:t>
            </a:fld>
            <a:endParaRPr lang="en-US" dirty="0"/>
          </a:p>
        </p:txBody>
      </p:sp>
      <p:sp>
        <p:nvSpPr>
          <p:cNvPr id="4" name="Footer Placeholder 3"/>
          <p:cNvSpPr>
            <a:spLocks noGrp="1"/>
          </p:cNvSpPr>
          <p:nvPr>
            <p:ph type="ftr" sz="quarter" idx="11"/>
          </p:nvPr>
        </p:nvSpPr>
        <p:spPr/>
        <p:txBody>
          <a:bodyPr/>
          <a:lstStyle/>
          <a:p>
            <a:r>
              <a:rPr lang="fr-FR"/>
              <a:t>Geoffrey Legrand – APTEF – 21 juin 2021</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F757C5-B852-44EA-A8CE-22B21FDC8EA6}" type="datetime1">
              <a:rPr lang="en-US" smtClean="0"/>
              <a:t>5/12/2022</a:t>
            </a:fld>
            <a:endParaRPr lang="en-US" dirty="0"/>
          </a:p>
        </p:txBody>
      </p:sp>
      <p:sp>
        <p:nvSpPr>
          <p:cNvPr id="3" name="Footer Placeholder 2"/>
          <p:cNvSpPr>
            <a:spLocks noGrp="1"/>
          </p:cNvSpPr>
          <p:nvPr>
            <p:ph type="ftr" sz="quarter" idx="11"/>
          </p:nvPr>
        </p:nvSpPr>
        <p:spPr/>
        <p:txBody>
          <a:bodyPr/>
          <a:lstStyle/>
          <a:p>
            <a:r>
              <a:rPr lang="fr-FR"/>
              <a:t>Geoffrey Legrand – APTEF – 21 juin 2021</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5F3171F-7E58-4317-8A11-BA8D676614F9}" type="datetime1">
              <a:rPr lang="en-US" smtClean="0"/>
              <a:t>5/12/2022</a:t>
            </a:fld>
            <a:endParaRPr lang="en-US" dirty="0"/>
          </a:p>
        </p:txBody>
      </p:sp>
      <p:sp>
        <p:nvSpPr>
          <p:cNvPr id="6" name="Footer Placeholder 5"/>
          <p:cNvSpPr>
            <a:spLocks noGrp="1"/>
          </p:cNvSpPr>
          <p:nvPr>
            <p:ph type="ftr" sz="quarter" idx="11"/>
          </p:nvPr>
        </p:nvSpPr>
        <p:spPr/>
        <p:txBody>
          <a:bodyPr/>
          <a:lstStyle/>
          <a:p>
            <a:r>
              <a:rPr lang="fr-FR"/>
              <a:t>Geoffrey Legrand – APTEF – 21 juin 2021</a:t>
            </a:r>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91D44D1-F94F-42EC-AD87-70859B0C0670}" type="datetime1">
              <a:rPr lang="en-US" smtClean="0"/>
              <a:t>5/12/2022</a:t>
            </a:fld>
            <a:endParaRPr lang="en-US" dirty="0"/>
          </a:p>
        </p:txBody>
      </p:sp>
      <p:sp>
        <p:nvSpPr>
          <p:cNvPr id="6" name="Footer Placeholder 5"/>
          <p:cNvSpPr>
            <a:spLocks noGrp="1"/>
          </p:cNvSpPr>
          <p:nvPr>
            <p:ph type="ftr" sz="quarter" idx="11"/>
          </p:nvPr>
        </p:nvSpPr>
        <p:spPr/>
        <p:txBody>
          <a:bodyPr/>
          <a:lstStyle/>
          <a:p>
            <a:r>
              <a:rPr lang="fr-FR"/>
              <a:t>Geoffrey Legrand – APTEF – 21 juin 2021</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EAA3990-8334-449A-82A1-2EF3C06E3609}" type="datetime1">
              <a:rPr lang="en-US" smtClean="0"/>
              <a:t>5/12/2022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r-FR"/>
              <a:t>Geoffrey Legrand – APTEF – 21 juin 2021</a:t>
            </a: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DBCA28E9-3656-4893-9EAD-EA0CD6853226}"/>
              </a:ext>
            </a:extLst>
          </p:cNvPr>
          <p:cNvSpPr>
            <a:spLocks noGrp="1"/>
          </p:cNvSpPr>
          <p:nvPr>
            <p:ph type="ctrTitle"/>
          </p:nvPr>
        </p:nvSpPr>
        <p:spPr/>
        <p:txBody>
          <a:bodyPr/>
          <a:lstStyle/>
          <a:p>
            <a:r>
              <a:rPr lang="fr-FR" sz="3600" dirty="0" smtClean="0"/>
              <a:t>Journée de recherche EDII</a:t>
            </a:r>
            <a:endParaRPr lang="fr-BE" sz="3600" dirty="0"/>
          </a:p>
        </p:txBody>
      </p:sp>
      <p:sp>
        <p:nvSpPr>
          <p:cNvPr id="3" name="Sous-titre 2">
            <a:extLst>
              <a:ext uri="{FF2B5EF4-FFF2-40B4-BE49-F238E27FC236}">
                <a16:creationId xmlns="" xmlns:a16="http://schemas.microsoft.com/office/drawing/2014/main" id="{AEBE79D5-377E-43F7-B659-CCEC4BE0C83B}"/>
              </a:ext>
            </a:extLst>
          </p:cNvPr>
          <p:cNvSpPr>
            <a:spLocks noGrp="1"/>
          </p:cNvSpPr>
          <p:nvPr>
            <p:ph type="subTitle" idx="1"/>
          </p:nvPr>
        </p:nvSpPr>
        <p:spPr/>
        <p:txBody>
          <a:bodyPr/>
          <a:lstStyle/>
          <a:p>
            <a:r>
              <a:rPr lang="fr-FR" i="1" dirty="0" smtClean="0"/>
              <a:t>Les symboles et le programme EDII</a:t>
            </a:r>
            <a:endParaRPr lang="fr-BE" i="1" dirty="0"/>
          </a:p>
        </p:txBody>
      </p:sp>
    </p:spTree>
    <p:extLst>
      <p:ext uri="{BB962C8B-B14F-4D97-AF65-F5344CB8AC3E}">
        <p14:creationId xmlns:p14="http://schemas.microsoft.com/office/powerpoint/2010/main" val="40722459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p:txBody>
          <a:bodyPr/>
          <a:lstStyle/>
          <a:p>
            <a:r>
              <a:rPr lang="fr-FR" dirty="0"/>
              <a:t>I</a:t>
            </a:r>
            <a:r>
              <a:rPr lang="fr-FR" dirty="0" smtClean="0"/>
              <a:t>. Enjeux et finalités de l’éducation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85285" y="1908312"/>
            <a:ext cx="8967597" cy="4150581"/>
          </a:xfrm>
        </p:spPr>
        <p:txBody>
          <a:bodyPr>
            <a:normAutofit/>
          </a:bodyPr>
          <a:lstStyle/>
          <a:p>
            <a:pPr algn="just"/>
            <a:endParaRPr lang="fr-BE" dirty="0" smtClean="0"/>
          </a:p>
          <a:p>
            <a:pPr algn="just"/>
            <a:r>
              <a:rPr lang="fr-BE" sz="2400" u="sng" dirty="0" smtClean="0"/>
              <a:t>3 Objectifs</a:t>
            </a:r>
            <a:r>
              <a:rPr lang="fr-BE" sz="2400" dirty="0" smtClean="0"/>
              <a:t> </a:t>
            </a:r>
            <a:r>
              <a:rPr lang="fr-BE" sz="2000" dirty="0" smtClean="0"/>
              <a:t>:1) « </a:t>
            </a:r>
            <a:r>
              <a:rPr lang="fr-BE" sz="2000" i="1" dirty="0" err="1" smtClean="0"/>
              <a:t>Bildung</a:t>
            </a:r>
            <a:r>
              <a:rPr lang="fr-BE" sz="2000" dirty="0" smtClean="0"/>
              <a:t> » + Religiosité</a:t>
            </a:r>
          </a:p>
          <a:p>
            <a:pPr marL="457200" lvl="1" indent="0" algn="just">
              <a:buNone/>
            </a:pPr>
            <a:r>
              <a:rPr lang="fr-BE" sz="1900" dirty="0" smtClean="0"/>
              <a:t>«</a:t>
            </a:r>
            <a:r>
              <a:rPr lang="fr-BE" sz="1900" dirty="0"/>
              <a:t> L’éducation religieuse vise la religiosité d’une personne à travers la communication de l’Évangile dans une société plurielle » (</a:t>
            </a:r>
            <a:r>
              <a:rPr lang="fr-BE" sz="1900" dirty="0" smtClean="0"/>
              <a:t>M. </a:t>
            </a:r>
            <a:r>
              <a:rPr lang="fr-BE" sz="1900" dirty="0" err="1"/>
              <a:t>Rothgangel</a:t>
            </a:r>
            <a:r>
              <a:rPr lang="fr-BE" sz="1900" dirty="0" smtClean="0"/>
              <a:t>)</a:t>
            </a:r>
          </a:p>
          <a:p>
            <a:pPr lvl="2" algn="just"/>
            <a:r>
              <a:rPr lang="fr-BE" sz="1800" dirty="0" smtClean="0"/>
              <a:t>Formation au sens large, dimension holistique</a:t>
            </a:r>
          </a:p>
          <a:p>
            <a:pPr lvl="2" algn="just"/>
            <a:r>
              <a:rPr lang="fr-BE" sz="1800" dirty="0" smtClean="0"/>
              <a:t>« Capacité de répondre de manière authentique, en tant qu’humain particulier, aux questions universelles auxquelles l’humanité est confrontée » (B. Roebben)</a:t>
            </a:r>
          </a:p>
          <a:p>
            <a:pPr lvl="2" algn="just"/>
            <a:r>
              <a:rPr lang="fr-BE" sz="1800" dirty="0" smtClean="0"/>
              <a:t>Versant anthropologique &gt; sociologique</a:t>
            </a:r>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10</a:t>
            </a:fld>
            <a:endParaRPr lang="en-US" dirty="0"/>
          </a:p>
        </p:txBody>
      </p:sp>
    </p:spTree>
    <p:extLst>
      <p:ext uri="{BB962C8B-B14F-4D97-AF65-F5344CB8AC3E}">
        <p14:creationId xmlns:p14="http://schemas.microsoft.com/office/powerpoint/2010/main" val="17513795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p:txBody>
          <a:bodyPr/>
          <a:lstStyle/>
          <a:p>
            <a:r>
              <a:rPr lang="fr-FR" dirty="0"/>
              <a:t>I</a:t>
            </a:r>
            <a:r>
              <a:rPr lang="fr-FR" dirty="0" smtClean="0"/>
              <a:t>. Enjeux et finalités de l’éducation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85285" y="1908312"/>
            <a:ext cx="8967597" cy="4150581"/>
          </a:xfrm>
        </p:spPr>
        <p:txBody>
          <a:bodyPr>
            <a:normAutofit/>
          </a:bodyPr>
          <a:lstStyle/>
          <a:p>
            <a:pPr algn="just"/>
            <a:endParaRPr lang="fr-BE" dirty="0" smtClean="0"/>
          </a:p>
          <a:p>
            <a:pPr algn="just"/>
            <a:r>
              <a:rPr lang="fr-BE" sz="2400" u="sng" dirty="0" smtClean="0"/>
              <a:t>3 Objectifs</a:t>
            </a:r>
            <a:r>
              <a:rPr lang="fr-BE" sz="2400" dirty="0" smtClean="0"/>
              <a:t> </a:t>
            </a:r>
            <a:r>
              <a:rPr lang="fr-BE" sz="2000" dirty="0" smtClean="0"/>
              <a:t>: 2) Formation de l’identité + Gestion de la diversité</a:t>
            </a:r>
          </a:p>
          <a:p>
            <a:pPr lvl="1" algn="just"/>
            <a:r>
              <a:rPr lang="fr-BE" sz="2000" dirty="0" smtClean="0"/>
              <a:t>Forger une solide identité réflexive en mesure de répondre aux questions existentielles = Clarifier sa relation : </a:t>
            </a:r>
          </a:p>
          <a:p>
            <a:pPr lvl="2" algn="just"/>
            <a:r>
              <a:rPr lang="fr-BE" sz="1800" dirty="0"/>
              <a:t>à </a:t>
            </a:r>
            <a:r>
              <a:rPr lang="fr-BE" sz="1800" dirty="0" smtClean="0"/>
              <a:t>soi-même,</a:t>
            </a:r>
            <a:endParaRPr lang="fr-BE" sz="1800" dirty="0"/>
          </a:p>
          <a:p>
            <a:pPr lvl="2" algn="just"/>
            <a:r>
              <a:rPr lang="fr-BE" sz="1800" dirty="0"/>
              <a:t>aux autres </a:t>
            </a:r>
            <a:r>
              <a:rPr lang="fr-BE" sz="1800" dirty="0" smtClean="0"/>
              <a:t>personnes,</a:t>
            </a:r>
            <a:endParaRPr lang="fr-BE" sz="1800" dirty="0"/>
          </a:p>
          <a:p>
            <a:pPr lvl="2" algn="just"/>
            <a:r>
              <a:rPr lang="fr-BE" sz="1800" dirty="0"/>
              <a:t>aux autres </a:t>
            </a:r>
            <a:r>
              <a:rPr lang="fr-BE" sz="1800" dirty="0" smtClean="0"/>
              <a:t>créatures,</a:t>
            </a:r>
            <a:endParaRPr lang="fr-BE" sz="1800" dirty="0"/>
          </a:p>
          <a:p>
            <a:pPr lvl="2" algn="just"/>
            <a:r>
              <a:rPr lang="fr-BE" sz="1800" dirty="0"/>
              <a:t>à la transcendance</a:t>
            </a:r>
            <a:r>
              <a:rPr lang="fr-BE" sz="1800" dirty="0" smtClean="0"/>
              <a:t>.</a:t>
            </a:r>
            <a:endParaRPr lang="fr-BE" sz="2000" dirty="0" smtClean="0"/>
          </a:p>
          <a:p>
            <a:pPr lvl="1" algn="just"/>
            <a:r>
              <a:rPr lang="fr-BE" sz="2000" dirty="0"/>
              <a:t>Gérer la diversité culturelle et religieuse (H. </a:t>
            </a:r>
            <a:r>
              <a:rPr lang="fr-BE" sz="2000" dirty="0" err="1"/>
              <a:t>Mendl</a:t>
            </a:r>
            <a:r>
              <a:rPr lang="fr-BE" sz="2000" dirty="0"/>
              <a:t>)</a:t>
            </a:r>
          </a:p>
          <a:p>
            <a:pPr lvl="1" algn="just"/>
            <a:endParaRPr lang="fr-BE" sz="2000" dirty="0" smtClean="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11</a:t>
            </a:fld>
            <a:endParaRPr lang="en-US" dirty="0"/>
          </a:p>
        </p:txBody>
      </p:sp>
    </p:spTree>
    <p:extLst>
      <p:ext uri="{BB962C8B-B14F-4D97-AF65-F5344CB8AC3E}">
        <p14:creationId xmlns:p14="http://schemas.microsoft.com/office/powerpoint/2010/main" val="14870546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p:txBody>
          <a:bodyPr/>
          <a:lstStyle/>
          <a:p>
            <a:r>
              <a:rPr lang="fr-FR" dirty="0"/>
              <a:t>I</a:t>
            </a:r>
            <a:r>
              <a:rPr lang="fr-FR" dirty="0" smtClean="0"/>
              <a:t>. Enjeux et finalités de l’éducation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85285" y="1908312"/>
            <a:ext cx="8967597" cy="4150581"/>
          </a:xfrm>
        </p:spPr>
        <p:txBody>
          <a:bodyPr>
            <a:normAutofit/>
          </a:bodyPr>
          <a:lstStyle/>
          <a:p>
            <a:pPr algn="just"/>
            <a:endParaRPr lang="fr-BE" dirty="0" smtClean="0"/>
          </a:p>
          <a:p>
            <a:pPr algn="just"/>
            <a:r>
              <a:rPr lang="fr-BE" sz="2400" u="sng" dirty="0" smtClean="0"/>
              <a:t>3 Objectifs</a:t>
            </a:r>
            <a:r>
              <a:rPr lang="fr-BE" sz="2400" dirty="0" smtClean="0"/>
              <a:t> </a:t>
            </a:r>
            <a:r>
              <a:rPr lang="fr-BE" sz="2000" dirty="0" smtClean="0"/>
              <a:t>: 3) Transcender les modèles traditionnels </a:t>
            </a:r>
          </a:p>
          <a:p>
            <a:pPr lvl="2" algn="just"/>
            <a:r>
              <a:rPr lang="fr-BE" dirty="0" smtClean="0"/>
              <a:t>«</a:t>
            </a:r>
            <a:r>
              <a:rPr lang="fr-BE" dirty="0"/>
              <a:t> about </a:t>
            </a:r>
            <a:r>
              <a:rPr lang="fr-BE" dirty="0" smtClean="0"/>
              <a:t>» (information)</a:t>
            </a:r>
            <a:endParaRPr lang="fr-BE" dirty="0"/>
          </a:p>
          <a:p>
            <a:pPr lvl="2" algn="just"/>
            <a:r>
              <a:rPr lang="fr-BE" dirty="0"/>
              <a:t>« </a:t>
            </a:r>
            <a:r>
              <a:rPr lang="fr-BE" dirty="0" err="1"/>
              <a:t>from</a:t>
            </a:r>
            <a:r>
              <a:rPr lang="fr-BE" dirty="0"/>
              <a:t> </a:t>
            </a:r>
            <a:r>
              <a:rPr lang="fr-BE" dirty="0" smtClean="0"/>
              <a:t>» (communication)</a:t>
            </a:r>
            <a:endParaRPr lang="fr-BE" dirty="0"/>
          </a:p>
          <a:p>
            <a:pPr lvl="2" algn="just"/>
            <a:r>
              <a:rPr lang="fr-BE" dirty="0"/>
              <a:t>« in </a:t>
            </a:r>
            <a:r>
              <a:rPr lang="fr-BE" dirty="0" smtClean="0"/>
              <a:t>» (transmission)</a:t>
            </a:r>
            <a:endParaRPr lang="fr-BE" dirty="0"/>
          </a:p>
          <a:p>
            <a:pPr lvl="2" algn="just"/>
            <a:r>
              <a:rPr lang="fr-BE" dirty="0"/>
              <a:t>« out of </a:t>
            </a:r>
            <a:r>
              <a:rPr lang="fr-BE" dirty="0" smtClean="0"/>
              <a:t>».</a:t>
            </a:r>
          </a:p>
          <a:p>
            <a:pPr lvl="2" algn="just"/>
            <a:endParaRPr lang="fr-BE" dirty="0" smtClean="0"/>
          </a:p>
          <a:p>
            <a:pPr marL="342900" lvl="1" indent="-342900" algn="just"/>
            <a:r>
              <a:rPr lang="fr-BE" dirty="0"/>
              <a:t>Combiner les particularités de ces modèles pour « apprendre en présence de l’autre » </a:t>
            </a:r>
            <a:endParaRPr lang="fr-BE" dirty="0" smtClean="0"/>
          </a:p>
          <a:p>
            <a:pPr marL="0" lvl="1" indent="0" algn="just">
              <a:buNone/>
            </a:pPr>
            <a:r>
              <a:rPr lang="fr-BE" dirty="0"/>
              <a:t> </a:t>
            </a:r>
            <a:r>
              <a:rPr lang="fr-BE" dirty="0" smtClean="0"/>
              <a:t>     (</a:t>
            </a:r>
            <a:r>
              <a:rPr lang="fr-BE" dirty="0"/>
              <a:t>B. Roebben)</a:t>
            </a:r>
          </a:p>
          <a:p>
            <a:pPr marL="342900" lvl="1" indent="-342900" algn="just"/>
            <a:r>
              <a:rPr lang="fr-BE" dirty="0" smtClean="0"/>
              <a:t>Cf. Tableau</a:t>
            </a:r>
            <a:endParaRPr lang="fr-BE" dirty="0"/>
          </a:p>
          <a:p>
            <a:pPr marL="0" indent="0" algn="just">
              <a:buNone/>
            </a:pPr>
            <a:endParaRPr lang="fr-BE" sz="2000" dirty="0" smtClean="0"/>
          </a:p>
          <a:p>
            <a:pPr lvl="6" algn="just"/>
            <a:endParaRPr lang="fr-BE" dirty="0" smtClean="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12</a:t>
            </a:fld>
            <a:endParaRPr lang="en-US" dirty="0"/>
          </a:p>
        </p:txBody>
      </p:sp>
    </p:spTree>
    <p:extLst>
      <p:ext uri="{BB962C8B-B14F-4D97-AF65-F5344CB8AC3E}">
        <p14:creationId xmlns:p14="http://schemas.microsoft.com/office/powerpoint/2010/main" val="41904296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II. Le programme EDII</a:t>
            </a:r>
            <a:endParaRPr lang="fr-BE" dirty="0"/>
          </a:p>
        </p:txBody>
      </p:sp>
      <p:sp>
        <p:nvSpPr>
          <p:cNvPr id="3" name="Espace réservé du contenu 2"/>
          <p:cNvSpPr>
            <a:spLocks noGrp="1"/>
          </p:cNvSpPr>
          <p:nvPr>
            <p:ph sz="half" idx="1"/>
          </p:nvPr>
        </p:nvSpPr>
        <p:spPr>
          <a:xfrm>
            <a:off x="748895" y="1351722"/>
            <a:ext cx="9094819" cy="4482905"/>
          </a:xfrm>
        </p:spPr>
        <p:txBody>
          <a:bodyPr>
            <a:normAutofit/>
          </a:bodyPr>
          <a:lstStyle/>
          <a:p>
            <a:r>
              <a:rPr lang="fr-BE" b="1" dirty="0" smtClean="0"/>
              <a:t>De nombreuses opportunités </a:t>
            </a:r>
            <a:r>
              <a:rPr lang="fr-BE" dirty="0" smtClean="0"/>
              <a:t>: </a:t>
            </a:r>
          </a:p>
          <a:p>
            <a:pPr marL="0" indent="0">
              <a:buNone/>
            </a:pPr>
            <a:r>
              <a:rPr lang="fr-BE" dirty="0" smtClean="0"/>
              <a:t>« Approche objective, critique et non catéchétique de l’enseignement religieux »</a:t>
            </a:r>
          </a:p>
          <a:p>
            <a:pPr lvl="1"/>
            <a:r>
              <a:rPr lang="fr-BE" u="sng" dirty="0" smtClean="0"/>
              <a:t>Approche œcuménique ouverte</a:t>
            </a:r>
            <a:r>
              <a:rPr lang="fr-BE" dirty="0" smtClean="0"/>
              <a:t> : </a:t>
            </a:r>
          </a:p>
          <a:p>
            <a:pPr lvl="2"/>
            <a:r>
              <a:rPr lang="fr-BE" dirty="0"/>
              <a:t>« chacun des cultes statutaires - catholique, protestants et israélite – assure cet </a:t>
            </a:r>
            <a:r>
              <a:rPr lang="fr-BE" dirty="0" smtClean="0"/>
              <a:t>enseignement » </a:t>
            </a:r>
            <a:r>
              <a:rPr lang="fr-BE" dirty="0"/>
              <a:t>+ ouverture à « la grande diversité culturelle et religieuse » des </a:t>
            </a:r>
            <a:r>
              <a:rPr lang="fr-BE" dirty="0" smtClean="0"/>
              <a:t>élèves</a:t>
            </a:r>
          </a:p>
          <a:p>
            <a:pPr lvl="1"/>
            <a:r>
              <a:rPr lang="fr-BE" u="sng" dirty="0" smtClean="0"/>
              <a:t>Importance du dialogue</a:t>
            </a:r>
            <a:r>
              <a:rPr lang="fr-BE" dirty="0" smtClean="0"/>
              <a:t> :</a:t>
            </a:r>
          </a:p>
          <a:p>
            <a:pPr lvl="2"/>
            <a:r>
              <a:rPr lang="fr-BE" dirty="0"/>
              <a:t>« indispensable au développement de l’estime à l’égard de l’autre », « indispensable au sens critique », « importance de la place du langage pour comprendre le monde », « contribuer à un meilleur vivre-ensemble </a:t>
            </a:r>
            <a:r>
              <a:rPr lang="fr-BE" dirty="0" smtClean="0"/>
              <a:t>»</a:t>
            </a:r>
          </a:p>
          <a:p>
            <a:pPr lvl="1"/>
            <a:r>
              <a:rPr lang="fr-BE" u="sng" dirty="0" smtClean="0"/>
              <a:t>Ouverture à la citoyenneté</a:t>
            </a:r>
            <a:r>
              <a:rPr lang="fr-BE" dirty="0" smtClean="0"/>
              <a:t> : </a:t>
            </a:r>
          </a:p>
          <a:p>
            <a:pPr lvl="2"/>
            <a:r>
              <a:rPr lang="fr-BE" dirty="0" smtClean="0"/>
              <a:t>« construire auprès des élèves une citoyenneté libre, éclairée, responsable » par « la nécessaire acquisition de connaissances culturelles et religieuses » et « l’initiation à une attitude critique »</a:t>
            </a:r>
          </a:p>
          <a:p>
            <a:pPr lvl="1"/>
            <a:r>
              <a:rPr lang="fr-BE" u="sng" dirty="0" smtClean="0"/>
              <a:t>Pertinence des 7 entrées du programme</a:t>
            </a:r>
            <a:r>
              <a:rPr lang="fr-BE" dirty="0" smtClean="0"/>
              <a:t> : </a:t>
            </a:r>
          </a:p>
          <a:p>
            <a:pPr lvl="2"/>
            <a:r>
              <a:rPr lang="fr-BE" dirty="0" smtClean="0"/>
              <a:t>Croyances, pratiques, textes, valeurs, patrimoine, communauté, dialogue</a:t>
            </a:r>
          </a:p>
        </p:txBody>
      </p:sp>
      <p:sp>
        <p:nvSpPr>
          <p:cNvPr id="5" name="Espace réservé du pied de page 4"/>
          <p:cNvSpPr>
            <a:spLocks noGrp="1"/>
          </p:cNvSpPr>
          <p:nvPr>
            <p:ph type="ftr" sz="quarter" idx="11"/>
          </p:nvPr>
        </p:nvSpPr>
        <p:spPr/>
        <p:txBody>
          <a:bodyPr/>
          <a:lstStyle/>
          <a:p>
            <a:r>
              <a:rPr lang="fr-FR" dirty="0"/>
              <a:t>Geoffrey Legrand – Journée de recherche EDII – Colmar, 10 mai 2022</a:t>
            </a:r>
            <a:endParaRPr lang="en-US" dirty="0"/>
          </a:p>
          <a:p>
            <a:endParaRPr lang="en-US" dirty="0"/>
          </a:p>
        </p:txBody>
      </p:sp>
      <p:sp>
        <p:nvSpPr>
          <p:cNvPr id="6" name="Espace réservé du numéro de diapositive 5"/>
          <p:cNvSpPr>
            <a:spLocks noGrp="1"/>
          </p:cNvSpPr>
          <p:nvPr>
            <p:ph type="sldNum" sz="quarter" idx="12"/>
          </p:nvPr>
        </p:nvSpPr>
        <p:spPr/>
        <p:txBody>
          <a:bodyPr/>
          <a:lstStyle/>
          <a:p>
            <a:fld id="{6FF9F0C5-380F-41C2-899A-BAC0F0927E16}" type="slidenum">
              <a:rPr lang="en-US" smtClean="0"/>
              <a:t>13</a:t>
            </a:fld>
            <a:endParaRPr lang="en-US" dirty="0"/>
          </a:p>
        </p:txBody>
      </p:sp>
    </p:spTree>
    <p:extLst>
      <p:ext uri="{BB962C8B-B14F-4D97-AF65-F5344CB8AC3E}">
        <p14:creationId xmlns:p14="http://schemas.microsoft.com/office/powerpoint/2010/main" val="2480985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II. Le programme EDII</a:t>
            </a:r>
            <a:endParaRPr lang="fr-BE" dirty="0"/>
          </a:p>
        </p:txBody>
      </p:sp>
      <p:sp>
        <p:nvSpPr>
          <p:cNvPr id="3" name="Espace réservé du contenu 2"/>
          <p:cNvSpPr>
            <a:spLocks noGrp="1"/>
          </p:cNvSpPr>
          <p:nvPr>
            <p:ph sz="half" idx="1"/>
          </p:nvPr>
        </p:nvSpPr>
        <p:spPr>
          <a:xfrm>
            <a:off x="677334" y="1558456"/>
            <a:ext cx="8896036" cy="4482905"/>
          </a:xfrm>
        </p:spPr>
        <p:txBody>
          <a:bodyPr>
            <a:normAutofit fontScale="92500"/>
          </a:bodyPr>
          <a:lstStyle/>
          <a:p>
            <a:r>
              <a:rPr lang="fr-BE" b="1" dirty="0" smtClean="0"/>
              <a:t>Quelques questionnements </a:t>
            </a:r>
            <a:r>
              <a:rPr lang="fr-BE" dirty="0" smtClean="0"/>
              <a:t>: </a:t>
            </a:r>
          </a:p>
          <a:p>
            <a:pPr lvl="1"/>
            <a:r>
              <a:rPr lang="fr-BE" u="sng" dirty="0" smtClean="0"/>
              <a:t>Les valeurs</a:t>
            </a:r>
            <a:r>
              <a:rPr lang="fr-BE" dirty="0" smtClean="0"/>
              <a:t> : </a:t>
            </a:r>
          </a:p>
          <a:p>
            <a:pPr lvl="2"/>
            <a:r>
              <a:rPr lang="fr-BE" dirty="0" smtClean="0"/>
              <a:t>Importance de ne pas se limiter à la recherche de valeurs communes (J.-M. Aveline, D. </a:t>
            </a:r>
            <a:r>
              <a:rPr lang="fr-BE" dirty="0" err="1" smtClean="0"/>
              <a:t>Collin</a:t>
            </a:r>
            <a:r>
              <a:rPr lang="fr-BE" dirty="0" smtClean="0"/>
              <a:t>, etc.)</a:t>
            </a:r>
          </a:p>
          <a:p>
            <a:pPr lvl="2"/>
            <a:r>
              <a:rPr lang="fr-BE" dirty="0" smtClean="0"/>
              <a:t>Développement d’une hiérarchisation de valeurs pour faire des choix citoyens (Fr. </a:t>
            </a:r>
            <a:r>
              <a:rPr lang="fr-BE" dirty="0" err="1" smtClean="0"/>
              <a:t>Audigier</a:t>
            </a:r>
            <a:r>
              <a:rPr lang="fr-BE" dirty="0"/>
              <a:t>)</a:t>
            </a:r>
            <a:endParaRPr lang="fr-BE" dirty="0" smtClean="0"/>
          </a:p>
          <a:p>
            <a:pPr lvl="1"/>
            <a:r>
              <a:rPr lang="fr-BE" u="sng" dirty="0" smtClean="0"/>
              <a:t>La confessionnalité du cours</a:t>
            </a:r>
            <a:r>
              <a:rPr lang="fr-BE" dirty="0" smtClean="0"/>
              <a:t> :</a:t>
            </a:r>
          </a:p>
          <a:p>
            <a:pPr marL="457200" lvl="1" indent="0">
              <a:buNone/>
            </a:pPr>
            <a:r>
              <a:rPr lang="fr-BE" dirty="0" smtClean="0"/>
              <a:t>« L’organisation confessionnelle de cet enseignement ne le rend pas, de facto, confessant » … « [Non pas] « catéchétique », mais connaissance distanciée des convictions et des religions ». </a:t>
            </a:r>
          </a:p>
          <a:p>
            <a:pPr lvl="2"/>
            <a:r>
              <a:rPr lang="fr-BE" dirty="0" smtClean="0"/>
              <a:t>Quelle est la finalité de l’EDII ? Et quelle place à la dimension chrétienne ? </a:t>
            </a:r>
          </a:p>
          <a:p>
            <a:pPr lvl="3"/>
            <a:r>
              <a:rPr lang="fr-BE" dirty="0"/>
              <a:t>Proposition de la foi ? Montrer la pertinence de la foi en Jésus-Christ ?</a:t>
            </a:r>
          </a:p>
          <a:p>
            <a:pPr lvl="3"/>
            <a:r>
              <a:rPr lang="fr-BE" dirty="0"/>
              <a:t>Annonce de l’Évangile ? Communication de la Bonne Nouvelle ? </a:t>
            </a:r>
            <a:endParaRPr lang="fr-BE" dirty="0" smtClean="0"/>
          </a:p>
          <a:p>
            <a:pPr lvl="3"/>
            <a:r>
              <a:rPr lang="fr-BE" dirty="0" smtClean="0"/>
              <a:t>Ouvrir simplement le domaine religieux ? Ouvrir les questions de sens / les questions existentielles ?</a:t>
            </a:r>
          </a:p>
          <a:p>
            <a:pPr lvl="2"/>
            <a:r>
              <a:rPr lang="fr-BE" dirty="0" smtClean="0"/>
              <a:t>Quel est le positionnement de l’enseignant ?</a:t>
            </a:r>
          </a:p>
          <a:p>
            <a:pPr lvl="3"/>
            <a:r>
              <a:rPr lang="fr-BE" dirty="0" smtClean="0"/>
              <a:t>Est-il entièrement neutre ?</a:t>
            </a:r>
          </a:p>
          <a:p>
            <a:pPr lvl="3"/>
            <a:r>
              <a:rPr lang="fr-BE" dirty="0" smtClean="0"/>
              <a:t>Pourquoi organiser confessionnellement un tel cours ?</a:t>
            </a:r>
          </a:p>
          <a:p>
            <a:pPr lvl="3"/>
            <a:endParaRPr lang="fr-BE" dirty="0"/>
          </a:p>
          <a:p>
            <a:pPr lvl="3"/>
            <a:endParaRPr lang="fr-BE" dirty="0" smtClean="0"/>
          </a:p>
          <a:p>
            <a:pPr marL="1371600" lvl="3" indent="0">
              <a:buNone/>
            </a:pPr>
            <a:endParaRPr lang="fr-BE" dirty="0" smtClean="0"/>
          </a:p>
        </p:txBody>
      </p:sp>
      <p:sp>
        <p:nvSpPr>
          <p:cNvPr id="5" name="Espace réservé du pied de page 4"/>
          <p:cNvSpPr>
            <a:spLocks noGrp="1"/>
          </p:cNvSpPr>
          <p:nvPr>
            <p:ph type="ftr" sz="quarter" idx="11"/>
          </p:nvPr>
        </p:nvSpPr>
        <p:spPr/>
        <p:txBody>
          <a:bodyPr/>
          <a:lstStyle/>
          <a:p>
            <a:r>
              <a:rPr lang="fr-FR" dirty="0"/>
              <a:t>Geoffrey Legrand – Journée de recherche EDII – Colmar, 10 mai 2022</a:t>
            </a:r>
            <a:endParaRPr lang="en-US" dirty="0"/>
          </a:p>
          <a:p>
            <a:endParaRPr lang="en-US" dirty="0"/>
          </a:p>
        </p:txBody>
      </p:sp>
      <p:sp>
        <p:nvSpPr>
          <p:cNvPr id="6" name="Espace réservé du numéro de diapositive 5"/>
          <p:cNvSpPr>
            <a:spLocks noGrp="1"/>
          </p:cNvSpPr>
          <p:nvPr>
            <p:ph type="sldNum" sz="quarter" idx="12"/>
          </p:nvPr>
        </p:nvSpPr>
        <p:spPr/>
        <p:txBody>
          <a:bodyPr/>
          <a:lstStyle/>
          <a:p>
            <a:fld id="{6FF9F0C5-380F-41C2-899A-BAC0F0927E16}" type="slidenum">
              <a:rPr lang="en-US" smtClean="0"/>
              <a:t>14</a:t>
            </a:fld>
            <a:endParaRPr lang="en-US" dirty="0"/>
          </a:p>
        </p:txBody>
      </p:sp>
    </p:spTree>
    <p:extLst>
      <p:ext uri="{BB962C8B-B14F-4D97-AF65-F5344CB8AC3E}">
        <p14:creationId xmlns:p14="http://schemas.microsoft.com/office/powerpoint/2010/main" val="8008324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p:txBody>
          <a:bodyPr/>
          <a:lstStyle/>
          <a:p>
            <a:r>
              <a:rPr lang="fr-FR" dirty="0" smtClean="0"/>
              <a:t>III. Les symboles</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21675" y="1598212"/>
            <a:ext cx="9102770" cy="4150581"/>
          </a:xfrm>
        </p:spPr>
        <p:txBody>
          <a:bodyPr>
            <a:normAutofit/>
          </a:bodyPr>
          <a:lstStyle/>
          <a:p>
            <a:pPr marL="0" indent="0" algn="just">
              <a:buNone/>
            </a:pPr>
            <a:endParaRPr lang="fr-BE" dirty="0" smtClean="0"/>
          </a:p>
          <a:p>
            <a:pPr algn="just"/>
            <a:r>
              <a:rPr lang="fr-BE" sz="2000" u="sng" dirty="0" smtClean="0"/>
              <a:t>Pourquoi « les symboles » ? </a:t>
            </a:r>
          </a:p>
          <a:p>
            <a:pPr algn="just"/>
            <a:r>
              <a:rPr lang="fr-BE" sz="2000" u="sng" dirty="0" smtClean="0"/>
              <a:t>Hypothèse</a:t>
            </a:r>
            <a:r>
              <a:rPr lang="fr-BE" sz="2000" dirty="0" smtClean="0"/>
              <a:t> (citation de don D. </a:t>
            </a:r>
            <a:r>
              <a:rPr lang="fr-BE" sz="2000" dirty="0" err="1" smtClean="0"/>
              <a:t>Nuti</a:t>
            </a:r>
            <a:r>
              <a:rPr lang="fr-BE" sz="2000" dirty="0" smtClean="0"/>
              <a:t>, citée par F. </a:t>
            </a:r>
            <a:r>
              <a:rPr lang="fr-BE" sz="2000" dirty="0" err="1" smtClean="0"/>
              <a:t>Pajer</a:t>
            </a:r>
            <a:r>
              <a:rPr lang="fr-BE" sz="2000" dirty="0" smtClean="0"/>
              <a:t>): </a:t>
            </a:r>
          </a:p>
          <a:p>
            <a:pPr marL="0" indent="0" algn="just">
              <a:buNone/>
            </a:pPr>
            <a:r>
              <a:rPr lang="fr-BE" sz="2000" i="1" dirty="0" smtClean="0"/>
              <a:t>« </a:t>
            </a:r>
            <a:r>
              <a:rPr lang="fr-BE" sz="2000" i="1" dirty="0"/>
              <a:t>Dans les images et les symboles des autres religions, les gens trouvent le langage pour exprimer leurs expériences, leurs questions [existentielles] et leurs compréhensions du début et de la fin de la vie, [ils trouvent le langage] pour communiquer le bonheur et la souffrance, le sens et le non-sens, la joie et la douleur, le bien et le </a:t>
            </a:r>
            <a:r>
              <a:rPr lang="fr-BE" sz="2000" i="1" dirty="0" smtClean="0"/>
              <a:t>mal »</a:t>
            </a:r>
          </a:p>
          <a:p>
            <a:pPr marL="0" indent="0" algn="just">
              <a:lnSpc>
                <a:spcPct val="150000"/>
              </a:lnSpc>
              <a:buNone/>
            </a:pPr>
            <a:r>
              <a:rPr lang="fr-BE" sz="2000" b="1" dirty="0" smtClean="0">
                <a:sym typeface="Wingdings" panose="05000000000000000000" pitchFamily="2" charset="2"/>
              </a:rPr>
              <a:t> </a:t>
            </a:r>
            <a:r>
              <a:rPr lang="fr-BE" sz="2000" b="1" dirty="0" smtClean="0"/>
              <a:t>Les symboles favoriseraient-ils le dialogue interconvictionnel et interreligieux?</a:t>
            </a:r>
            <a:endParaRPr lang="fr-BE" sz="2000" b="1" dirty="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15</a:t>
            </a:fld>
            <a:endParaRPr lang="en-US" dirty="0"/>
          </a:p>
        </p:txBody>
      </p:sp>
    </p:spTree>
    <p:extLst>
      <p:ext uri="{BB962C8B-B14F-4D97-AF65-F5344CB8AC3E}">
        <p14:creationId xmlns:p14="http://schemas.microsoft.com/office/powerpoint/2010/main" val="6864058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a:xfrm>
            <a:off x="677334" y="609600"/>
            <a:ext cx="8596668" cy="758024"/>
          </a:xfrm>
        </p:spPr>
        <p:txBody>
          <a:bodyPr>
            <a:normAutofit/>
          </a:bodyPr>
          <a:lstStyle/>
          <a:p>
            <a:r>
              <a:rPr lang="fr-FR" dirty="0" smtClean="0"/>
              <a:t>III. Les symboles</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3" y="6041362"/>
            <a:ext cx="6987723"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16</a:t>
            </a:fld>
            <a:endParaRPr lang="en-US" dirty="0"/>
          </a:p>
        </p:txBody>
      </p:sp>
      <p:sp>
        <p:nvSpPr>
          <p:cNvPr id="3" name="Espace réservé du contenu 2"/>
          <p:cNvSpPr>
            <a:spLocks noGrp="1"/>
          </p:cNvSpPr>
          <p:nvPr>
            <p:ph sz="half" idx="1"/>
          </p:nvPr>
        </p:nvSpPr>
        <p:spPr>
          <a:xfrm>
            <a:off x="318052" y="1407381"/>
            <a:ext cx="9358685" cy="4236415"/>
          </a:xfrm>
        </p:spPr>
        <p:txBody>
          <a:bodyPr>
            <a:normAutofit fontScale="92500"/>
          </a:bodyPr>
          <a:lstStyle/>
          <a:p>
            <a:pPr marL="0" indent="0" algn="just">
              <a:buNone/>
            </a:pPr>
            <a:r>
              <a:rPr lang="fr-BE" sz="2000" dirty="0" smtClean="0"/>
              <a:t>1. L’activité symbolique comme ouverture à la spiritualité (A. </a:t>
            </a:r>
            <a:r>
              <a:rPr lang="fr-BE" sz="2000" dirty="0" err="1" smtClean="0"/>
              <a:t>Gellel</a:t>
            </a:r>
            <a:r>
              <a:rPr lang="fr-BE" sz="2000" dirty="0" smtClean="0"/>
              <a:t>)</a:t>
            </a:r>
          </a:p>
          <a:p>
            <a:pPr marL="457200" indent="-457200" algn="just">
              <a:buAutoNum type="arabicPeriod"/>
            </a:pPr>
            <a:endParaRPr lang="fr-BE" sz="1100" dirty="0" smtClean="0"/>
          </a:p>
          <a:p>
            <a:pPr lvl="1" algn="just"/>
            <a:r>
              <a:rPr lang="fr-BE" sz="2000" dirty="0"/>
              <a:t>D</a:t>
            </a:r>
            <a:r>
              <a:rPr lang="fr-BE" sz="2000" dirty="0" smtClean="0"/>
              <a:t>évelopper une grammaire symbolique pour favoriser la construction du sens</a:t>
            </a:r>
          </a:p>
          <a:p>
            <a:pPr lvl="1" algn="just"/>
            <a:r>
              <a:rPr lang="fr-BE" sz="2000" dirty="0" smtClean="0"/>
              <a:t>Par le langage (histoires, mythologies, croyances, poésie, etc.) et les médiations non verbales (musiques, danses, gestes, arts visuels, architecture, etc.), renforcer </a:t>
            </a:r>
            <a:r>
              <a:rPr lang="fr-BE" sz="2000" dirty="0"/>
              <a:t>l</a:t>
            </a:r>
            <a:r>
              <a:rPr lang="fr-BE" sz="2000" dirty="0" smtClean="0"/>
              <a:t>es liens avec toute la communauté humaine</a:t>
            </a:r>
          </a:p>
          <a:p>
            <a:pPr lvl="1" algn="just"/>
            <a:r>
              <a:rPr lang="fr-BE" sz="2000" dirty="0" smtClean="0"/>
              <a:t>L’activité symbolique comme caractéristique de l’</a:t>
            </a:r>
            <a:r>
              <a:rPr lang="fr-BE" sz="2000" i="1" dirty="0" smtClean="0"/>
              <a:t>homo </a:t>
            </a:r>
            <a:r>
              <a:rPr lang="fr-BE" sz="2000" i="1" dirty="0" err="1" smtClean="0"/>
              <a:t>symbolicus</a:t>
            </a:r>
            <a:r>
              <a:rPr lang="fr-BE" sz="2000" i="1" dirty="0"/>
              <a:t> </a:t>
            </a:r>
            <a:r>
              <a:rPr lang="fr-BE" sz="2000" dirty="0" smtClean="0"/>
              <a:t>(archéologie: enterrement des corps avec rituels, art rupestre, statuettes anthropomorphes, etc.)</a:t>
            </a:r>
            <a:endParaRPr lang="fr-BE" sz="2000" i="1" dirty="0" smtClean="0"/>
          </a:p>
          <a:p>
            <a:pPr lvl="1" algn="just"/>
            <a:r>
              <a:rPr lang="fr-BE" sz="2000" dirty="0" smtClean="0"/>
              <a:t>Pour le développement du raisonnement analogique, métaphorique pour saisir les problèmes dans leur globalité: vision intégrale &gt; instruction compartimentée</a:t>
            </a:r>
          </a:p>
        </p:txBody>
      </p:sp>
    </p:spTree>
    <p:extLst>
      <p:ext uri="{BB962C8B-B14F-4D97-AF65-F5344CB8AC3E}">
        <p14:creationId xmlns:p14="http://schemas.microsoft.com/office/powerpoint/2010/main" val="2183554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a:xfrm>
            <a:off x="677334" y="609600"/>
            <a:ext cx="8596668" cy="678511"/>
          </a:xfrm>
        </p:spPr>
        <p:txBody>
          <a:bodyPr>
            <a:normAutofit/>
          </a:bodyPr>
          <a:lstStyle/>
          <a:p>
            <a:r>
              <a:rPr lang="fr-FR" dirty="0" smtClean="0"/>
              <a:t>III. Les symboles</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3" y="6041362"/>
            <a:ext cx="7337582" cy="367389"/>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17</a:t>
            </a:fld>
            <a:endParaRPr lang="en-US" dirty="0"/>
          </a:p>
        </p:txBody>
      </p:sp>
      <p:sp>
        <p:nvSpPr>
          <p:cNvPr id="3" name="Espace réservé du contenu 2"/>
          <p:cNvSpPr>
            <a:spLocks noGrp="1"/>
          </p:cNvSpPr>
          <p:nvPr>
            <p:ph sz="half" idx="1"/>
          </p:nvPr>
        </p:nvSpPr>
        <p:spPr>
          <a:xfrm>
            <a:off x="581918" y="1524485"/>
            <a:ext cx="9110722" cy="4224308"/>
          </a:xfrm>
        </p:spPr>
        <p:txBody>
          <a:bodyPr>
            <a:normAutofit fontScale="92500" lnSpcReduction="20000"/>
          </a:bodyPr>
          <a:lstStyle/>
          <a:p>
            <a:pPr marL="0" indent="0" algn="just">
              <a:buNone/>
            </a:pPr>
            <a:r>
              <a:rPr lang="fr-BE" sz="2000" dirty="0" smtClean="0"/>
              <a:t>2. L’activité symbolique dans la construction identitaire (T. </a:t>
            </a:r>
            <a:r>
              <a:rPr lang="fr-BE" sz="2000" dirty="0" err="1" smtClean="0"/>
              <a:t>Zittoun</a:t>
            </a:r>
            <a:r>
              <a:rPr lang="fr-BE" sz="2000" dirty="0" smtClean="0"/>
              <a:t>)</a:t>
            </a:r>
          </a:p>
          <a:p>
            <a:pPr marL="0" indent="0" algn="just">
              <a:buNone/>
            </a:pPr>
            <a:endParaRPr lang="fr-BE" sz="1100" dirty="0" smtClean="0"/>
          </a:p>
          <a:p>
            <a:pPr lvl="1" algn="just"/>
            <a:r>
              <a:rPr lang="fr-BE" sz="2000" dirty="0" smtClean="0"/>
              <a:t>Processus de symbolisation dans les passages de la vie, les moments de transition (à l’adolescence notamment) pour le processus de construction identitaire</a:t>
            </a:r>
          </a:p>
          <a:p>
            <a:pPr lvl="1" algn="just"/>
            <a:r>
              <a:rPr lang="fr-BE" sz="2000" dirty="0" smtClean="0"/>
              <a:t>Évoluer dans les « zones exploratoires » (lire un livre, écouter de la musique, regarder un film, jouer à un jeu vidéo), s’identifier à un personnage et « faire comme si »</a:t>
            </a:r>
          </a:p>
          <a:p>
            <a:pPr lvl="1" algn="just"/>
            <a:r>
              <a:rPr lang="fr-BE" sz="2000" dirty="0" smtClean="0"/>
              <a:t>Développement d’une boussole intérieure pour naviguer dans les sphères d’existence du quotidien : processus de « </a:t>
            </a:r>
            <a:r>
              <a:rPr lang="fr-BE" sz="2000" dirty="0" err="1" smtClean="0"/>
              <a:t>reliance</a:t>
            </a:r>
            <a:r>
              <a:rPr lang="fr-BE" sz="2000" dirty="0" smtClean="0"/>
              <a:t> » pour créer de nouvelles synthèses et générer du sens</a:t>
            </a:r>
          </a:p>
          <a:p>
            <a:pPr lvl="1" algn="just"/>
            <a:r>
              <a:rPr lang="fr-BE" sz="2000" dirty="0" smtClean="0"/>
              <a:t>« Effet miroir » grâce au processus symbolique (les personnes se distancient de leurs expériences) : redéployer son identité dans les sphères d’expérience </a:t>
            </a:r>
          </a:p>
        </p:txBody>
      </p:sp>
    </p:spTree>
    <p:extLst>
      <p:ext uri="{BB962C8B-B14F-4D97-AF65-F5344CB8AC3E}">
        <p14:creationId xmlns:p14="http://schemas.microsoft.com/office/powerpoint/2010/main" val="27958646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a:xfrm>
            <a:off x="677334" y="609600"/>
            <a:ext cx="8596668" cy="765976"/>
          </a:xfrm>
        </p:spPr>
        <p:txBody>
          <a:bodyPr>
            <a:normAutofit/>
          </a:bodyPr>
          <a:lstStyle/>
          <a:p>
            <a:r>
              <a:rPr lang="fr-FR" dirty="0" smtClean="0"/>
              <a:t>III. Les symboles</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4" y="6041362"/>
            <a:ext cx="6955918"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18</a:t>
            </a:fld>
            <a:endParaRPr lang="en-US" dirty="0"/>
          </a:p>
        </p:txBody>
      </p:sp>
      <p:sp>
        <p:nvSpPr>
          <p:cNvPr id="3" name="Espace réservé du contenu 2"/>
          <p:cNvSpPr>
            <a:spLocks noGrp="1"/>
          </p:cNvSpPr>
          <p:nvPr>
            <p:ph sz="half" idx="1"/>
          </p:nvPr>
        </p:nvSpPr>
        <p:spPr>
          <a:xfrm>
            <a:off x="326002" y="1532437"/>
            <a:ext cx="9684689" cy="4351528"/>
          </a:xfrm>
        </p:spPr>
        <p:txBody>
          <a:bodyPr>
            <a:normAutofit lnSpcReduction="10000"/>
          </a:bodyPr>
          <a:lstStyle/>
          <a:p>
            <a:pPr marL="0" indent="0" algn="just">
              <a:buNone/>
            </a:pPr>
            <a:r>
              <a:rPr lang="fr-BE" sz="2000" dirty="0" smtClean="0"/>
              <a:t>3. L’activité symbolique comme ouverture à l’altérité/Altérité (T. </a:t>
            </a:r>
            <a:r>
              <a:rPr lang="fr-BE" sz="2000" dirty="0" err="1" smtClean="0"/>
              <a:t>Zittoun</a:t>
            </a:r>
            <a:r>
              <a:rPr lang="fr-BE" sz="2000" dirty="0" smtClean="0"/>
              <a:t>, D. Gira)</a:t>
            </a:r>
          </a:p>
          <a:p>
            <a:pPr marL="0" indent="0" algn="just">
              <a:buNone/>
            </a:pPr>
            <a:endParaRPr lang="fr-BE" sz="1000" dirty="0"/>
          </a:p>
          <a:p>
            <a:pPr lvl="1" algn="just"/>
            <a:r>
              <a:rPr lang="fr-BE" sz="2000" dirty="0" smtClean="0"/>
              <a:t>Les religions comme des systèmes de symboles complexes. </a:t>
            </a:r>
          </a:p>
          <a:p>
            <a:pPr marL="457200" lvl="1" indent="0" algn="just">
              <a:buNone/>
            </a:pPr>
            <a:r>
              <a:rPr lang="fr-BE" sz="2000" dirty="0" smtClean="0">
                <a:sym typeface="Wingdings" panose="05000000000000000000" pitchFamily="2" charset="2"/>
              </a:rPr>
              <a:t> </a:t>
            </a:r>
            <a:r>
              <a:rPr lang="fr-BE" sz="2000" dirty="0" smtClean="0"/>
              <a:t>Lire un extrait de la Bible ou d’un texte sacré, observer une œuvre d’art, etc. comme des médiations pour l’« organisation dialogique de l’identité »</a:t>
            </a:r>
          </a:p>
          <a:p>
            <a:pPr lvl="1" algn="just"/>
            <a:r>
              <a:rPr lang="fr-BE" sz="2000" dirty="0" smtClean="0"/>
              <a:t>À partir de ces ressources symboliques, dialoguer avec soi-même et avec l’autre</a:t>
            </a:r>
          </a:p>
          <a:p>
            <a:pPr lvl="1" algn="just"/>
            <a:r>
              <a:rPr lang="fr-BE" sz="2000" dirty="0" smtClean="0"/>
              <a:t>Activité symbolique (à l’aide de symboles discursifs ou non discursifs) pour donner accès aux expériences humaines les plus profondes ET pour tenter d’exprimer « quelque chose » de l’expérience religieuse</a:t>
            </a:r>
          </a:p>
          <a:p>
            <a:pPr lvl="1" algn="just"/>
            <a:r>
              <a:rPr lang="fr-BE" sz="2000" dirty="0" smtClean="0"/>
              <a:t>Les symboles comme des « véhicules » pour exprimer les réponses humaines à l’expérience de la présence divine</a:t>
            </a:r>
          </a:p>
        </p:txBody>
      </p:sp>
    </p:spTree>
    <p:extLst>
      <p:ext uri="{BB962C8B-B14F-4D97-AF65-F5344CB8AC3E}">
        <p14:creationId xmlns:p14="http://schemas.microsoft.com/office/powerpoint/2010/main" val="17977756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p:txBody>
          <a:bodyPr>
            <a:normAutofit/>
          </a:bodyPr>
          <a:lstStyle/>
          <a:p>
            <a:r>
              <a:rPr lang="fr-FR" dirty="0" smtClean="0"/>
              <a:t>IV. La « didactique des symboles » et les limites de la mono-corrélation</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3" y="6041362"/>
            <a:ext cx="7130848"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19</a:t>
            </a:fld>
            <a:endParaRPr lang="en-US" dirty="0"/>
          </a:p>
        </p:txBody>
      </p:sp>
      <p:sp>
        <p:nvSpPr>
          <p:cNvPr id="3" name="Espace réservé du contenu 2"/>
          <p:cNvSpPr>
            <a:spLocks noGrp="1"/>
          </p:cNvSpPr>
          <p:nvPr>
            <p:ph sz="half" idx="1"/>
          </p:nvPr>
        </p:nvSpPr>
        <p:spPr>
          <a:xfrm>
            <a:off x="492981" y="1860605"/>
            <a:ext cx="9303027" cy="4166483"/>
          </a:xfrm>
        </p:spPr>
        <p:txBody>
          <a:bodyPr>
            <a:normAutofit fontScale="62500" lnSpcReduction="20000"/>
          </a:bodyPr>
          <a:lstStyle/>
          <a:p>
            <a:pPr algn="just"/>
            <a:endParaRPr lang="fr-BE" dirty="0"/>
          </a:p>
          <a:p>
            <a:pPr algn="just"/>
            <a:r>
              <a:rPr lang="fr-BE" sz="3200" dirty="0" smtClean="0"/>
              <a:t>« Didactique des symboles » longtemps associée à la pédagogie de (mono-) corrélation (mettre en lien les expériences avec les contenus de la foi)</a:t>
            </a:r>
          </a:p>
          <a:p>
            <a:pPr algn="just"/>
            <a:r>
              <a:rPr lang="fr-BE" sz="3200" dirty="0" smtClean="0"/>
              <a:t>Approfondir le pôle de la vie et le pôle de l’expérience de foi en les mettant en corrélation (années ’80)</a:t>
            </a:r>
          </a:p>
          <a:p>
            <a:pPr algn="just"/>
            <a:r>
              <a:rPr lang="fr-BE" sz="3200" dirty="0" smtClean="0"/>
              <a:t>Quelques représentants allemands de la </a:t>
            </a:r>
            <a:r>
              <a:rPr lang="fr-BE" sz="3200" i="1" dirty="0" err="1" smtClean="0"/>
              <a:t>Symboldidaktik</a:t>
            </a:r>
            <a:r>
              <a:rPr lang="fr-BE" sz="3200" dirty="0" smtClean="0"/>
              <a:t>:</a:t>
            </a:r>
          </a:p>
          <a:p>
            <a:pPr lvl="1" algn="just"/>
            <a:r>
              <a:rPr lang="fr-BE" sz="3200" dirty="0" err="1"/>
              <a:t>Hubertus</a:t>
            </a:r>
            <a:r>
              <a:rPr lang="fr-BE" sz="3200" dirty="0"/>
              <a:t> </a:t>
            </a:r>
            <a:r>
              <a:rPr lang="fr-BE" sz="3200" dirty="0" err="1"/>
              <a:t>Halbfas</a:t>
            </a:r>
            <a:endParaRPr lang="fr-BE" sz="3200" dirty="0"/>
          </a:p>
          <a:p>
            <a:pPr lvl="1" algn="just"/>
            <a:r>
              <a:rPr lang="fr-BE" sz="3200" dirty="0"/>
              <a:t>Pieter </a:t>
            </a:r>
            <a:r>
              <a:rPr lang="fr-BE" sz="3200" dirty="0" err="1"/>
              <a:t>Biehl</a:t>
            </a:r>
            <a:r>
              <a:rPr lang="fr-BE" sz="3200" dirty="0"/>
              <a:t> et Georg </a:t>
            </a:r>
            <a:r>
              <a:rPr lang="fr-BE" sz="3200" dirty="0" err="1"/>
              <a:t>Baudler</a:t>
            </a:r>
            <a:endParaRPr lang="fr-BE" sz="3200" dirty="0"/>
          </a:p>
          <a:p>
            <a:pPr lvl="1" algn="just"/>
            <a:r>
              <a:rPr lang="fr-BE" sz="3200" dirty="0"/>
              <a:t>Michael Meyer-</a:t>
            </a:r>
            <a:r>
              <a:rPr lang="fr-BE" sz="3200" dirty="0" err="1"/>
              <a:t>Blanck</a:t>
            </a:r>
            <a:endParaRPr lang="fr-BE" sz="3200" dirty="0"/>
          </a:p>
          <a:p>
            <a:pPr lvl="1" algn="just"/>
            <a:r>
              <a:rPr lang="fr-BE" sz="3200" dirty="0" smtClean="0"/>
              <a:t>Hans-Georg </a:t>
            </a:r>
            <a:r>
              <a:rPr lang="fr-BE" sz="3200" dirty="0" err="1" smtClean="0"/>
              <a:t>Ziebertz</a:t>
            </a:r>
            <a:endParaRPr lang="fr-BE" sz="3200" dirty="0" smtClean="0"/>
          </a:p>
          <a:p>
            <a:pPr lvl="1" algn="just"/>
            <a:r>
              <a:rPr lang="fr-BE" sz="3200" dirty="0" smtClean="0"/>
              <a:t>Travail </a:t>
            </a:r>
            <a:r>
              <a:rPr lang="fr-BE" sz="3200" dirty="0"/>
              <a:t>avec les symboles plutôt qu’un travail sur les </a:t>
            </a:r>
            <a:r>
              <a:rPr lang="fr-BE" sz="3200" dirty="0" smtClean="0"/>
              <a:t>symboles </a:t>
            </a:r>
            <a:r>
              <a:rPr lang="fr-BE" sz="3200" dirty="0"/>
              <a:t>en quatre temps: expérimenter – percevoir – interpréter - communiquer </a:t>
            </a:r>
            <a:r>
              <a:rPr lang="fr-BE" sz="3200" dirty="0" smtClean="0"/>
              <a:t>… </a:t>
            </a:r>
            <a:r>
              <a:rPr lang="fr-BE" sz="3200" u="sng" dirty="0" smtClean="0"/>
              <a:t>MAIS</a:t>
            </a:r>
          </a:p>
        </p:txBody>
      </p:sp>
    </p:spTree>
    <p:extLst>
      <p:ext uri="{BB962C8B-B14F-4D97-AF65-F5344CB8AC3E}">
        <p14:creationId xmlns:p14="http://schemas.microsoft.com/office/powerpoint/2010/main" val="1074591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CE3FDBB-AE8D-48D7-BDF0-0AC5A996FD05}"/>
              </a:ext>
            </a:extLst>
          </p:cNvPr>
          <p:cNvSpPr>
            <a:spLocks noGrp="1"/>
          </p:cNvSpPr>
          <p:nvPr>
            <p:ph type="title"/>
          </p:nvPr>
        </p:nvSpPr>
        <p:spPr/>
        <p:txBody>
          <a:bodyPr/>
          <a:lstStyle/>
          <a:p>
            <a:r>
              <a:rPr lang="fr-FR" i="1" dirty="0"/>
              <a:t>Introduction</a:t>
            </a:r>
            <a:endParaRPr lang="fr-BE" i="1" dirty="0"/>
          </a:p>
        </p:txBody>
      </p:sp>
      <p:sp>
        <p:nvSpPr>
          <p:cNvPr id="3" name="Espace réservé du contenu 2">
            <a:extLst>
              <a:ext uri="{FF2B5EF4-FFF2-40B4-BE49-F238E27FC236}">
                <a16:creationId xmlns="" xmlns:a16="http://schemas.microsoft.com/office/drawing/2014/main" id="{2FFC7FAA-A02B-4BA6-9A8D-E495ADAC6E54}"/>
              </a:ext>
            </a:extLst>
          </p:cNvPr>
          <p:cNvSpPr>
            <a:spLocks noGrp="1"/>
          </p:cNvSpPr>
          <p:nvPr>
            <p:ph idx="1"/>
          </p:nvPr>
        </p:nvSpPr>
        <p:spPr>
          <a:xfrm>
            <a:off x="516833" y="1566407"/>
            <a:ext cx="10463918" cy="4411346"/>
          </a:xfrm>
        </p:spPr>
        <p:txBody>
          <a:bodyPr>
            <a:normAutofit/>
          </a:bodyPr>
          <a:lstStyle/>
          <a:p>
            <a:r>
              <a:rPr lang="fr-FR" sz="2200" dirty="0" smtClean="0"/>
              <a:t>Présentations: d’où je parle?</a:t>
            </a:r>
          </a:p>
          <a:p>
            <a:pPr lvl="1"/>
            <a:r>
              <a:rPr lang="fr-FR" sz="2000" dirty="0" smtClean="0"/>
              <a:t>Enseignant de latin, français et religion à Bruxelles (jeunes 12-18 ans) de 2008-2021</a:t>
            </a:r>
          </a:p>
          <a:p>
            <a:pPr lvl="1"/>
            <a:r>
              <a:rPr lang="fr-FR" sz="2000" dirty="0" smtClean="0"/>
              <a:t>Intérêt pour la pastorale scolaire, l’éducation religieuse, le dialogue interreligieux, les questions écologiques, la théologie de Paul Tillich</a:t>
            </a:r>
          </a:p>
          <a:p>
            <a:pPr lvl="1"/>
            <a:r>
              <a:rPr lang="fr-FR" sz="2000" dirty="0" smtClean="0"/>
              <a:t>Études doctorales à Louvain-la-Neuve et post-doctorales à Fribourg</a:t>
            </a:r>
            <a:endParaRPr lang="fr-FR" sz="2000" dirty="0"/>
          </a:p>
          <a:p>
            <a:r>
              <a:rPr lang="fr-FR" sz="2200" dirty="0" smtClean="0"/>
              <a:t>Mes limites: </a:t>
            </a:r>
          </a:p>
          <a:p>
            <a:pPr marL="742950" lvl="2" indent="-342900"/>
            <a:r>
              <a:rPr lang="fr-FR" sz="1800" dirty="0"/>
              <a:t>Je connais moins le contexte français (laïcité</a:t>
            </a:r>
            <a:r>
              <a:rPr lang="fr-FR" sz="1800" dirty="0" smtClean="0"/>
              <a:t>, particularités du Rhin et de la Moselle, etc.)</a:t>
            </a:r>
            <a:endParaRPr lang="fr-FR" sz="2000" dirty="0" smtClean="0"/>
          </a:p>
          <a:p>
            <a:r>
              <a:rPr lang="fr-FR" sz="2200" dirty="0" smtClean="0"/>
              <a:t>Notre mode de travail: </a:t>
            </a:r>
          </a:p>
          <a:p>
            <a:pPr lvl="1"/>
            <a:r>
              <a:rPr lang="fr-FR" sz="2000" dirty="0" smtClean="0"/>
              <a:t>Échanges: apprendre en partageant, en discutant, en dialoguant.</a:t>
            </a:r>
          </a:p>
        </p:txBody>
      </p:sp>
      <p:sp>
        <p:nvSpPr>
          <p:cNvPr id="4" name="Espace réservé du pied de page 3">
            <a:extLst>
              <a:ext uri="{FF2B5EF4-FFF2-40B4-BE49-F238E27FC236}">
                <a16:creationId xmlns="" xmlns:a16="http://schemas.microsoft.com/office/drawing/2014/main" id="{46FE1B8B-1A02-4BF0-BF4D-CF0DEAA7D6D0}"/>
              </a:ext>
            </a:extLst>
          </p:cNvPr>
          <p:cNvSpPr>
            <a:spLocks noGrp="1"/>
          </p:cNvSpPr>
          <p:nvPr>
            <p:ph type="ftr" sz="quarter" idx="11"/>
          </p:nvPr>
        </p:nvSpPr>
        <p:spPr>
          <a:xfrm>
            <a:off x="677333" y="6041362"/>
            <a:ext cx="6852551" cy="365125"/>
          </a:xfrm>
        </p:spPr>
        <p:txBody>
          <a:bodyPr/>
          <a:lstStyle/>
          <a:p>
            <a:r>
              <a:rPr lang="fr-FR" dirty="0"/>
              <a:t>Geoffrey Legrand </a:t>
            </a:r>
            <a:r>
              <a:rPr lang="fr-FR" dirty="0" smtClean="0"/>
              <a:t>– Journée de recherche EDII – Colmar, 10 mai 2022</a:t>
            </a:r>
            <a:endParaRPr lang="en-US" dirty="0"/>
          </a:p>
        </p:txBody>
      </p:sp>
      <p:sp>
        <p:nvSpPr>
          <p:cNvPr id="5" name="Espace réservé du numéro de diapositive 4">
            <a:extLst>
              <a:ext uri="{FF2B5EF4-FFF2-40B4-BE49-F238E27FC236}">
                <a16:creationId xmlns="" xmlns:a16="http://schemas.microsoft.com/office/drawing/2014/main" id="{C7DADC0A-FB09-4020-8B38-3D48AFAB92C0}"/>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8520544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p:txBody>
          <a:bodyPr>
            <a:normAutofit/>
          </a:bodyPr>
          <a:lstStyle/>
          <a:p>
            <a:r>
              <a:rPr lang="fr-FR" dirty="0" smtClean="0"/>
              <a:t>IV. La « didactique des symboles » et les limites de la mono-corrélation</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4" y="6041362"/>
            <a:ext cx="6884356"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20</a:t>
            </a:fld>
            <a:endParaRPr lang="en-US" dirty="0"/>
          </a:p>
        </p:txBody>
      </p:sp>
      <p:sp>
        <p:nvSpPr>
          <p:cNvPr id="3" name="Espace réservé du contenu 2"/>
          <p:cNvSpPr>
            <a:spLocks noGrp="1"/>
          </p:cNvSpPr>
          <p:nvPr>
            <p:ph sz="half" idx="1"/>
          </p:nvPr>
        </p:nvSpPr>
        <p:spPr>
          <a:xfrm>
            <a:off x="302150" y="2011681"/>
            <a:ext cx="9732396" cy="3991554"/>
          </a:xfrm>
        </p:spPr>
        <p:txBody>
          <a:bodyPr>
            <a:normAutofit fontScale="77500" lnSpcReduction="20000"/>
          </a:bodyPr>
          <a:lstStyle/>
          <a:p>
            <a:pPr marL="0" indent="0" algn="just">
              <a:buNone/>
            </a:pPr>
            <a:endParaRPr lang="fr-BE" dirty="0"/>
          </a:p>
          <a:p>
            <a:pPr algn="just"/>
            <a:r>
              <a:rPr lang="fr-BE" sz="2400" u="sng" dirty="0" smtClean="0"/>
              <a:t>Critiques contre la pédagogie corrélative</a:t>
            </a:r>
            <a:r>
              <a:rPr lang="fr-BE" sz="2400" dirty="0" smtClean="0"/>
              <a:t> :</a:t>
            </a:r>
          </a:p>
          <a:p>
            <a:pPr lvl="1" algn="just"/>
            <a:r>
              <a:rPr lang="fr-BE" sz="2200" dirty="0" smtClean="0"/>
              <a:t>F</a:t>
            </a:r>
            <a:r>
              <a:rPr lang="fr-BE" sz="2400" dirty="0" smtClean="0"/>
              <a:t>orcer </a:t>
            </a:r>
            <a:r>
              <a:rPr lang="fr-BE" sz="2400" dirty="0"/>
              <a:t>le dialogue entre </a:t>
            </a:r>
            <a:r>
              <a:rPr lang="fr-BE" sz="2400" dirty="0" smtClean="0"/>
              <a:t>la vie quotidienne et les textes bibliques, </a:t>
            </a:r>
            <a:r>
              <a:rPr lang="fr-BE" sz="2400" dirty="0"/>
              <a:t>réduction à un </a:t>
            </a:r>
            <a:r>
              <a:rPr lang="fr-BE" sz="2400" dirty="0" smtClean="0"/>
              <a:t>simple mécanisme</a:t>
            </a:r>
            <a:r>
              <a:rPr lang="fr-BE" sz="2400" dirty="0"/>
              <a:t>, dialogue forcé et biaisé, etc</a:t>
            </a:r>
            <a:r>
              <a:rPr lang="fr-BE" sz="2400" dirty="0" smtClean="0"/>
              <a:t>.</a:t>
            </a:r>
          </a:p>
          <a:p>
            <a:pPr algn="just"/>
            <a:r>
              <a:rPr lang="fr-BE" sz="2400" u="sng" dirty="0" smtClean="0"/>
              <a:t>Nouvelles propositions</a:t>
            </a:r>
            <a:r>
              <a:rPr lang="fr-BE" sz="2400" dirty="0" smtClean="0"/>
              <a:t>:  </a:t>
            </a:r>
            <a:endParaRPr lang="fr-BE" sz="1400" dirty="0" smtClean="0"/>
          </a:p>
          <a:p>
            <a:pPr lvl="1" algn="just"/>
            <a:r>
              <a:rPr lang="fr-BE" sz="2200" dirty="0" smtClean="0"/>
              <a:t>Passage d’une éducation centrée sur les symboles à une éducation centrée sur les récits (H. </a:t>
            </a:r>
            <a:r>
              <a:rPr lang="fr-BE" sz="2200" dirty="0" err="1" smtClean="0"/>
              <a:t>Streib</a:t>
            </a:r>
            <a:r>
              <a:rPr lang="fr-BE" sz="2200" dirty="0" smtClean="0"/>
              <a:t>): « détour » par le texte, « distanciation » par le récit (Paul Ricoeur) </a:t>
            </a:r>
            <a:endParaRPr lang="fr-BE" sz="1400" dirty="0"/>
          </a:p>
          <a:p>
            <a:pPr lvl="1" algn="just"/>
            <a:r>
              <a:rPr lang="fr-BE" sz="2200" dirty="0"/>
              <a:t>P</a:t>
            </a:r>
            <a:r>
              <a:rPr lang="fr-BE" sz="2200" dirty="0" smtClean="0"/>
              <a:t>assage d’une didactique de l’objet à une didactique du sujet (symbolisation)</a:t>
            </a:r>
            <a:endParaRPr lang="fr-BE" sz="1400" dirty="0" smtClean="0"/>
          </a:p>
          <a:p>
            <a:pPr lvl="1" algn="just"/>
            <a:r>
              <a:rPr lang="fr-BE" sz="2200" dirty="0" smtClean="0"/>
              <a:t>F. Schweitzer: </a:t>
            </a:r>
            <a:r>
              <a:rPr lang="fr-BE" sz="2200" dirty="0"/>
              <a:t>i</a:t>
            </a:r>
            <a:r>
              <a:rPr lang="fr-BE" sz="2200" dirty="0" smtClean="0"/>
              <a:t>nterprétation de la référence symbolique dans une « seconde naïveté » (Paul Ricoeur) ou une « foi post-critique » (Dirk </a:t>
            </a:r>
            <a:r>
              <a:rPr lang="fr-BE" sz="2200" dirty="0" err="1" smtClean="0"/>
              <a:t>Hutsebaut</a:t>
            </a:r>
            <a:r>
              <a:rPr lang="fr-BE" sz="2200" dirty="0" smtClean="0"/>
              <a:t>)</a:t>
            </a:r>
          </a:p>
          <a:p>
            <a:pPr marL="0" indent="0" algn="just">
              <a:buNone/>
            </a:pPr>
            <a:endParaRPr lang="fr-BE" sz="1400" dirty="0" smtClean="0">
              <a:sym typeface="Wingdings" panose="05000000000000000000" pitchFamily="2" charset="2"/>
            </a:endParaRPr>
          </a:p>
          <a:p>
            <a:pPr marL="0" indent="0" algn="just">
              <a:buNone/>
            </a:pPr>
            <a:r>
              <a:rPr lang="fr-BE" sz="2400" b="1" dirty="0" smtClean="0">
                <a:sym typeface="Wingdings" panose="05000000000000000000" pitchFamily="2" charset="2"/>
              </a:rPr>
              <a:t></a:t>
            </a:r>
            <a:r>
              <a:rPr lang="fr-BE" sz="2400" dirty="0" smtClean="0">
                <a:sym typeface="Wingdings" panose="05000000000000000000" pitchFamily="2" charset="2"/>
              </a:rPr>
              <a:t> </a:t>
            </a:r>
            <a:r>
              <a:rPr lang="fr-BE" sz="2400" u="sng" dirty="0" smtClean="0">
                <a:sym typeface="Wingdings" panose="05000000000000000000" pitchFamily="2" charset="2"/>
              </a:rPr>
              <a:t>Tournant herméneutique</a:t>
            </a:r>
            <a:r>
              <a:rPr lang="fr-BE" sz="2400" dirty="0" smtClean="0">
                <a:sym typeface="Wingdings" panose="05000000000000000000" pitchFamily="2" charset="2"/>
              </a:rPr>
              <a:t> en pédagogie religieuse au début du XXIe siècle</a:t>
            </a:r>
            <a:endParaRPr lang="fr-BE" sz="2400" dirty="0" smtClean="0"/>
          </a:p>
        </p:txBody>
      </p:sp>
    </p:spTree>
    <p:extLst>
      <p:ext uri="{BB962C8B-B14F-4D97-AF65-F5344CB8AC3E}">
        <p14:creationId xmlns:p14="http://schemas.microsoft.com/office/powerpoint/2010/main" val="37730564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a:xfrm>
            <a:off x="502405" y="609600"/>
            <a:ext cx="8596668" cy="1320800"/>
          </a:xfrm>
        </p:spPr>
        <p:txBody>
          <a:bodyPr>
            <a:normAutofit/>
          </a:bodyPr>
          <a:lstStyle/>
          <a:p>
            <a:r>
              <a:rPr lang="fr-FR" dirty="0" smtClean="0"/>
              <a:t>IV. La « didactique des symboles » et les limites de la mono-corrélation</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3" y="6057265"/>
            <a:ext cx="7011578"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21</a:t>
            </a:fld>
            <a:endParaRPr lang="en-US" dirty="0"/>
          </a:p>
        </p:txBody>
      </p:sp>
      <p:sp>
        <p:nvSpPr>
          <p:cNvPr id="3" name="Espace réservé du contenu 2"/>
          <p:cNvSpPr>
            <a:spLocks noGrp="1"/>
          </p:cNvSpPr>
          <p:nvPr>
            <p:ph sz="half" idx="1"/>
          </p:nvPr>
        </p:nvSpPr>
        <p:spPr>
          <a:xfrm>
            <a:off x="71560" y="1995777"/>
            <a:ext cx="9875521" cy="4045584"/>
          </a:xfrm>
        </p:spPr>
        <p:txBody>
          <a:bodyPr>
            <a:normAutofit lnSpcReduction="10000"/>
          </a:bodyPr>
          <a:lstStyle/>
          <a:p>
            <a:pPr marL="0" indent="0" algn="just">
              <a:buNone/>
            </a:pPr>
            <a:endParaRPr lang="fr-BE" dirty="0"/>
          </a:p>
          <a:p>
            <a:pPr algn="just"/>
            <a:r>
              <a:rPr lang="fr-BE" sz="2000" u="sng" dirty="0" smtClean="0"/>
              <a:t>Critiques contre la pédagogie corrélative et contre la mono-corrélation</a:t>
            </a:r>
            <a:r>
              <a:rPr lang="fr-BE" sz="2000" dirty="0" smtClean="0"/>
              <a:t> :</a:t>
            </a:r>
            <a:r>
              <a:rPr lang="fr-BE" sz="2000" u="sng" dirty="0" smtClean="0"/>
              <a:t> </a:t>
            </a:r>
          </a:p>
          <a:p>
            <a:pPr lvl="1" algn="just"/>
            <a:r>
              <a:rPr lang="fr-BE" sz="2000" dirty="0"/>
              <a:t>P</a:t>
            </a:r>
            <a:r>
              <a:rPr lang="fr-BE" sz="2000" dirty="0" smtClean="0"/>
              <a:t>luralisation et arrivée des autres religions, importance accordée à la différence et à l’altérité, consensus facile et trop grande recherche d’harmonie, fin du chevauchement entre la foi chrétienne et la culture ambiante (L. Boeve)</a:t>
            </a:r>
          </a:p>
          <a:p>
            <a:pPr lvl="1" algn="just"/>
            <a:r>
              <a:rPr lang="fr-BE" sz="2000" dirty="0" smtClean="0"/>
              <a:t>Mauvais présupposé (chaque question humaine ne devrait pas forcément recevoir une réponse chrétienne), méthode trop prévisible, trop contrôlable qui ne laisse pas suffisamment de place </a:t>
            </a:r>
            <a:r>
              <a:rPr lang="fr-BE" sz="2000" dirty="0"/>
              <a:t>à</a:t>
            </a:r>
            <a:r>
              <a:rPr lang="fr-BE" sz="2000" dirty="0" smtClean="0"/>
              <a:t> la complexité, suspicion de récupération, tendance à favoriser l’humanisme horizontal, etc. (D. Pollefeyt)</a:t>
            </a:r>
          </a:p>
          <a:p>
            <a:pPr lvl="1" algn="just"/>
            <a:r>
              <a:rPr lang="fr-BE" sz="2000" u="sng" dirty="0" smtClean="0"/>
              <a:t>Conclusion</a:t>
            </a:r>
            <a:r>
              <a:rPr lang="fr-BE" sz="2000" dirty="0" smtClean="0"/>
              <a:t> : Il n’est plus possible d’utiliser les symboles dans un cadre mono-corrélatif si on prend au sérieux le contexte pluriel</a:t>
            </a:r>
          </a:p>
        </p:txBody>
      </p:sp>
    </p:spTree>
    <p:extLst>
      <p:ext uri="{BB962C8B-B14F-4D97-AF65-F5344CB8AC3E}">
        <p14:creationId xmlns:p14="http://schemas.microsoft.com/office/powerpoint/2010/main" val="33008610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a:xfrm>
            <a:off x="677334" y="609600"/>
            <a:ext cx="8784718" cy="1320800"/>
          </a:xfrm>
        </p:spPr>
        <p:txBody>
          <a:bodyPr>
            <a:normAutofit/>
          </a:bodyPr>
          <a:lstStyle/>
          <a:p>
            <a:r>
              <a:rPr lang="fr-FR" dirty="0" smtClean="0"/>
              <a:t>V. Quatre modèles d’éducation religieuse en contexte pluriel</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4" y="6049314"/>
            <a:ext cx="6955918" cy="365125"/>
          </a:xfrm>
        </p:spPr>
        <p:txBody>
          <a:bodyPr/>
          <a:lstStyle/>
          <a:p>
            <a:r>
              <a:rPr lang="fr-FR" dirty="0"/>
              <a:t>Geoffrey Legrand – Journée de recherche EDII – Colmar, 10 mai </a:t>
            </a:r>
            <a:r>
              <a:rPr lang="fr-FR" dirty="0" smtClean="0"/>
              <a:t>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22</a:t>
            </a:fld>
            <a:endParaRPr lang="en-US" dirty="0"/>
          </a:p>
        </p:txBody>
      </p:sp>
      <p:sp>
        <p:nvSpPr>
          <p:cNvPr id="3" name="Espace réservé du contenu 2"/>
          <p:cNvSpPr>
            <a:spLocks noGrp="1"/>
          </p:cNvSpPr>
          <p:nvPr>
            <p:ph sz="half" idx="1"/>
          </p:nvPr>
        </p:nvSpPr>
        <p:spPr>
          <a:xfrm>
            <a:off x="254441" y="1844703"/>
            <a:ext cx="9748299" cy="4206240"/>
          </a:xfrm>
        </p:spPr>
        <p:txBody>
          <a:bodyPr>
            <a:normAutofit fontScale="62500" lnSpcReduction="20000"/>
          </a:bodyPr>
          <a:lstStyle/>
          <a:p>
            <a:pPr algn="just"/>
            <a:endParaRPr lang="fr-BE" dirty="0"/>
          </a:p>
          <a:p>
            <a:pPr marL="0" indent="0" algn="just">
              <a:buNone/>
            </a:pPr>
            <a:r>
              <a:rPr lang="fr-BE" sz="2900" dirty="0" smtClean="0"/>
              <a:t>1. </a:t>
            </a:r>
            <a:r>
              <a:rPr lang="fr-BE" sz="2900" u="sng" dirty="0" smtClean="0"/>
              <a:t>Modèle herméneutico-communicatif (Didier Pollefeyt)</a:t>
            </a:r>
            <a:r>
              <a:rPr lang="fr-BE" sz="2900" dirty="0" smtClean="0"/>
              <a:t> :</a:t>
            </a:r>
            <a:r>
              <a:rPr lang="fr-BE" sz="2900" u="sng" dirty="0" smtClean="0"/>
              <a:t>  </a:t>
            </a:r>
          </a:p>
          <a:p>
            <a:pPr lvl="1" algn="just"/>
            <a:r>
              <a:rPr lang="fr-BE" sz="2900" u="sng" dirty="0" smtClean="0"/>
              <a:t>But</a:t>
            </a:r>
            <a:r>
              <a:rPr lang="fr-BE" sz="2900" dirty="0" smtClean="0"/>
              <a:t>: faire découvrir « l’espace herméneutique » </a:t>
            </a:r>
          </a:p>
          <a:p>
            <a:pPr lvl="1" algn="just"/>
            <a:r>
              <a:rPr lang="fr-BE" sz="2900" dirty="0" smtClean="0"/>
              <a:t>Chaque philosophie de vie, chaque religion crée des cadres interprétatifs différents </a:t>
            </a:r>
            <a:r>
              <a:rPr lang="fr-BE" sz="2900" dirty="0" smtClean="0">
                <a:sym typeface="Wingdings" panose="05000000000000000000" pitchFamily="2" charset="2"/>
              </a:rPr>
              <a:t> </a:t>
            </a:r>
            <a:r>
              <a:rPr lang="fr-BE" sz="2900" dirty="0" smtClean="0"/>
              <a:t>Toute réalité est une réalité interprétée</a:t>
            </a:r>
          </a:p>
          <a:p>
            <a:pPr lvl="1" algn="just"/>
            <a:r>
              <a:rPr lang="fr-BE" sz="2900" dirty="0" smtClean="0"/>
              <a:t>Travailler les « conflits d’interprétation » ou les « nœuds herméneutiques » pour passer de la mono- à la multi-corrélation, entre les expériences interprétées et les religions/convictions interprétées</a:t>
            </a:r>
          </a:p>
          <a:p>
            <a:pPr lvl="1" algn="just"/>
            <a:r>
              <a:rPr lang="fr-BE" sz="2900" dirty="0" smtClean="0"/>
              <a:t>Favoriser le passage de la première à la seconde naïveté, passage d’une foi littérale à une foi symbolique (cf. les stades 3, 4 et 5 du développement de la foi de James Fowler)</a:t>
            </a:r>
          </a:p>
          <a:p>
            <a:pPr lvl="1" algn="just"/>
            <a:r>
              <a:rPr lang="fr-BE" sz="2900" dirty="0" smtClean="0"/>
              <a:t>Triple herméneutique: texte (tradition), contexte et sujet interprétant</a:t>
            </a:r>
          </a:p>
          <a:p>
            <a:pPr lvl="1" algn="just"/>
            <a:r>
              <a:rPr lang="fr-BE" sz="2900" dirty="0" smtClean="0"/>
              <a:t>Triple mouvement didactique (voir les différentes facettes de la réalité, approfondir les perspectives herméneutiques, émettre un choix parmi </a:t>
            </a:r>
            <a:r>
              <a:rPr lang="fr-BE" sz="2900" smtClean="0"/>
              <a:t>ces perspectives)</a:t>
            </a:r>
            <a:endParaRPr lang="fr-BE" sz="2900" dirty="0" smtClean="0"/>
          </a:p>
        </p:txBody>
      </p:sp>
    </p:spTree>
    <p:extLst>
      <p:ext uri="{BB962C8B-B14F-4D97-AF65-F5344CB8AC3E}">
        <p14:creationId xmlns:p14="http://schemas.microsoft.com/office/powerpoint/2010/main" val="536767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a:xfrm>
            <a:off x="677333" y="609600"/>
            <a:ext cx="8824475" cy="1320800"/>
          </a:xfrm>
        </p:spPr>
        <p:txBody>
          <a:bodyPr>
            <a:normAutofit/>
          </a:bodyPr>
          <a:lstStyle/>
          <a:p>
            <a:r>
              <a:rPr lang="fr-FR" dirty="0" smtClean="0"/>
              <a:t>V. Quatre modèles d’éducation religieuse en contexte pluriel</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3" y="6041362"/>
            <a:ext cx="6852552"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23</a:t>
            </a:fld>
            <a:endParaRPr lang="en-US" dirty="0"/>
          </a:p>
        </p:txBody>
      </p:sp>
      <p:sp>
        <p:nvSpPr>
          <p:cNvPr id="3" name="Espace réservé du contenu 2"/>
          <p:cNvSpPr>
            <a:spLocks noGrp="1"/>
          </p:cNvSpPr>
          <p:nvPr>
            <p:ph sz="half" idx="1"/>
          </p:nvPr>
        </p:nvSpPr>
        <p:spPr>
          <a:xfrm>
            <a:off x="310100" y="1924216"/>
            <a:ext cx="9780106" cy="4174434"/>
          </a:xfrm>
        </p:spPr>
        <p:txBody>
          <a:bodyPr>
            <a:normAutofit fontScale="85000" lnSpcReduction="20000"/>
          </a:bodyPr>
          <a:lstStyle/>
          <a:p>
            <a:pPr marL="0" indent="0" algn="just">
              <a:buNone/>
            </a:pPr>
            <a:r>
              <a:rPr lang="fr-BE" sz="2000" dirty="0" smtClean="0"/>
              <a:t>2. </a:t>
            </a:r>
            <a:r>
              <a:rPr lang="fr-BE" sz="2000" u="sng" dirty="0" smtClean="0"/>
              <a:t>Modèle « mystagogico-communicatif » (Bert Roebben)</a:t>
            </a:r>
            <a:r>
              <a:rPr lang="fr-BE" sz="2000" dirty="0" smtClean="0"/>
              <a:t> :</a:t>
            </a:r>
            <a:r>
              <a:rPr lang="fr-BE" sz="2000" u="sng" dirty="0" smtClean="0"/>
              <a:t> </a:t>
            </a:r>
          </a:p>
          <a:p>
            <a:pPr lvl="1" algn="just"/>
            <a:r>
              <a:rPr lang="fr-BE" sz="2000" u="sng" dirty="0" smtClean="0"/>
              <a:t>But</a:t>
            </a:r>
            <a:r>
              <a:rPr lang="fr-BE" sz="2000" dirty="0" smtClean="0"/>
              <a:t> : L’éducation religieuse pour construire du sens, et cheminer avec les élèves</a:t>
            </a:r>
          </a:p>
          <a:p>
            <a:pPr lvl="1" algn="just"/>
            <a:r>
              <a:rPr lang="fr-BE" sz="2000" u="sng" dirty="0" smtClean="0"/>
              <a:t>Présupposés</a:t>
            </a:r>
            <a:r>
              <a:rPr lang="fr-BE" sz="2000" dirty="0" smtClean="0"/>
              <a:t>: </a:t>
            </a:r>
          </a:p>
          <a:p>
            <a:pPr lvl="2" algn="just"/>
            <a:r>
              <a:rPr lang="fr-BE" sz="1800" dirty="0"/>
              <a:t>Ouverture de l’humain aux mystères de l’existence et au mystère de Dieu</a:t>
            </a:r>
          </a:p>
          <a:p>
            <a:pPr lvl="2" algn="just"/>
            <a:r>
              <a:rPr lang="fr-BE" sz="1800" dirty="0"/>
              <a:t>Besoin de nourriture spirituelle, de sources pour étancher la soif de leur âme</a:t>
            </a:r>
          </a:p>
          <a:p>
            <a:pPr lvl="2" algn="just"/>
            <a:r>
              <a:rPr lang="fr-BE" sz="1800" dirty="0"/>
              <a:t>Faire remonter l’expérience religieuse </a:t>
            </a:r>
            <a:r>
              <a:rPr lang="fr-BE" sz="1800" dirty="0" smtClean="0"/>
              <a:t>sous-jacente</a:t>
            </a:r>
            <a:endParaRPr lang="fr-BE" sz="2000" dirty="0" smtClean="0"/>
          </a:p>
          <a:p>
            <a:pPr lvl="1" algn="just"/>
            <a:r>
              <a:rPr lang="fr-BE" sz="2000" u="sng" dirty="0" smtClean="0"/>
              <a:t>Méthodes</a:t>
            </a:r>
            <a:r>
              <a:rPr lang="fr-BE" sz="2000" dirty="0" smtClean="0"/>
              <a:t> (liées à la symbolisation): </a:t>
            </a:r>
          </a:p>
          <a:p>
            <a:pPr lvl="3" algn="just"/>
            <a:r>
              <a:rPr lang="fr-BE" sz="1800" dirty="0" smtClean="0"/>
              <a:t>Encourager </a:t>
            </a:r>
            <a:r>
              <a:rPr lang="fr-BE" sz="1800" dirty="0"/>
              <a:t>les rencontres réelles ou </a:t>
            </a:r>
            <a:r>
              <a:rPr lang="fr-BE" sz="1800" dirty="0" smtClean="0"/>
              <a:t>virtuelles par l’art, la musique, la littérature, le théâtre, etc., encourager les techniques </a:t>
            </a:r>
            <a:r>
              <a:rPr lang="fr-BE" sz="1800" dirty="0"/>
              <a:t>narratives </a:t>
            </a:r>
            <a:r>
              <a:rPr lang="fr-BE" sz="1800" dirty="0" smtClean="0"/>
              <a:t>pour se raconter (« </a:t>
            </a:r>
            <a:r>
              <a:rPr lang="fr-BE" sz="1800" dirty="0" err="1" smtClean="0"/>
              <a:t>storytelling</a:t>
            </a:r>
            <a:r>
              <a:rPr lang="fr-BE" sz="1800" dirty="0" smtClean="0"/>
              <a:t> »): ce «</a:t>
            </a:r>
            <a:r>
              <a:rPr lang="fr-BE" sz="1800" dirty="0"/>
              <a:t> détour narratif </a:t>
            </a:r>
            <a:r>
              <a:rPr lang="fr-BE" sz="1800" dirty="0" smtClean="0"/>
              <a:t>» pour se comprendre en présence de l’autre </a:t>
            </a:r>
          </a:p>
          <a:p>
            <a:pPr lvl="3" algn="just"/>
            <a:r>
              <a:rPr lang="fr-BE" sz="1800" dirty="0" smtClean="0"/>
              <a:t>Apprendre </a:t>
            </a:r>
            <a:r>
              <a:rPr lang="fr-BE" sz="1800" dirty="0"/>
              <a:t>en </a:t>
            </a:r>
            <a:r>
              <a:rPr lang="fr-BE" sz="1800" dirty="0" smtClean="0"/>
              <a:t>faisant (aspect performatif): </a:t>
            </a:r>
            <a:r>
              <a:rPr lang="fr-BE" sz="1800" dirty="0"/>
              <a:t>visites de lieux de </a:t>
            </a:r>
            <a:r>
              <a:rPr lang="fr-BE" sz="1800" dirty="0" smtClean="0"/>
              <a:t>culte (églises, mosquées, synagogues, etc.)</a:t>
            </a:r>
          </a:p>
          <a:p>
            <a:pPr lvl="1" algn="just"/>
            <a:r>
              <a:rPr lang="fr-BE" sz="2000" dirty="0" smtClean="0"/>
              <a:t>Faire émerger les questions existentielles, reformuler ces questions, ouvrir de nouveaux  espaces pour Dieu</a:t>
            </a:r>
          </a:p>
        </p:txBody>
      </p:sp>
    </p:spTree>
    <p:extLst>
      <p:ext uri="{BB962C8B-B14F-4D97-AF65-F5344CB8AC3E}">
        <p14:creationId xmlns:p14="http://schemas.microsoft.com/office/powerpoint/2010/main" val="30151261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a:xfrm>
            <a:off x="677334" y="609600"/>
            <a:ext cx="8903988" cy="1320800"/>
          </a:xfrm>
        </p:spPr>
        <p:txBody>
          <a:bodyPr>
            <a:normAutofit/>
          </a:bodyPr>
          <a:lstStyle/>
          <a:p>
            <a:r>
              <a:rPr lang="fr-FR" dirty="0" smtClean="0"/>
              <a:t>V. Quatre modèles d’éducation religieuse en contexte pluriel</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3" y="6041362"/>
            <a:ext cx="6828697"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24</a:t>
            </a:fld>
            <a:endParaRPr lang="en-US" dirty="0"/>
          </a:p>
        </p:txBody>
      </p:sp>
      <p:sp>
        <p:nvSpPr>
          <p:cNvPr id="3" name="Espace réservé du contenu 2"/>
          <p:cNvSpPr>
            <a:spLocks noGrp="1"/>
          </p:cNvSpPr>
          <p:nvPr>
            <p:ph sz="half" idx="1"/>
          </p:nvPr>
        </p:nvSpPr>
        <p:spPr>
          <a:xfrm>
            <a:off x="677333" y="1916264"/>
            <a:ext cx="9540093" cy="4125097"/>
          </a:xfrm>
        </p:spPr>
        <p:txBody>
          <a:bodyPr>
            <a:normAutofit fontScale="85000" lnSpcReduction="20000"/>
          </a:bodyPr>
          <a:lstStyle/>
          <a:p>
            <a:pPr marL="0" indent="0" algn="just">
              <a:buNone/>
            </a:pPr>
            <a:r>
              <a:rPr lang="fr-BE" sz="2000" dirty="0" smtClean="0"/>
              <a:t>3. </a:t>
            </a:r>
            <a:r>
              <a:rPr lang="fr-BE" sz="2000" u="sng" dirty="0" smtClean="0"/>
              <a:t>Modèle dialogal (inspiré du pape François</a:t>
            </a:r>
            <a:r>
              <a:rPr lang="fr-BE" sz="2000" dirty="0" smtClean="0"/>
              <a:t>) : </a:t>
            </a:r>
          </a:p>
          <a:p>
            <a:pPr algn="just"/>
            <a:endParaRPr lang="fr-BE" sz="1100" u="sng" dirty="0" smtClean="0"/>
          </a:p>
          <a:p>
            <a:pPr lvl="1" algn="just"/>
            <a:r>
              <a:rPr lang="fr-BE" sz="2000" dirty="0" smtClean="0"/>
              <a:t>Théologie du dialogue + pédagogie de « la tête, du cœur et des mains »</a:t>
            </a:r>
          </a:p>
          <a:p>
            <a:pPr lvl="1" algn="just"/>
            <a:r>
              <a:rPr lang="fr-BE" sz="2000" dirty="0" smtClean="0"/>
              <a:t>Méthode dialogale pour résoudre les crises du temps présent. Exemples: écologie intégrale (</a:t>
            </a:r>
            <a:r>
              <a:rPr lang="fr-BE" sz="2000" i="1" dirty="0" smtClean="0"/>
              <a:t>Laudato Si’</a:t>
            </a:r>
            <a:r>
              <a:rPr lang="fr-BE" sz="2000" dirty="0" smtClean="0"/>
              <a:t>), synodalité (processus en cours), éducation</a:t>
            </a:r>
            <a:r>
              <a:rPr lang="fr-BE" sz="2000" dirty="0"/>
              <a:t> </a:t>
            </a:r>
            <a:r>
              <a:rPr lang="fr-BE" sz="2000" dirty="0" smtClean="0"/>
              <a:t>(</a:t>
            </a:r>
            <a:r>
              <a:rPr lang="fr-BE" sz="2000" i="1" dirty="0" smtClean="0"/>
              <a:t>Pacte éducatif mondial</a:t>
            </a:r>
            <a:r>
              <a:rPr lang="fr-BE" sz="2000" dirty="0" smtClean="0"/>
              <a:t>)</a:t>
            </a:r>
          </a:p>
          <a:p>
            <a:pPr lvl="1" algn="just"/>
            <a:r>
              <a:rPr lang="fr-BE" sz="2000" dirty="0"/>
              <a:t>Pour une éducation au dialogue qui favorise un « dialogue de salut </a:t>
            </a:r>
            <a:r>
              <a:rPr lang="fr-BE" sz="2000" dirty="0" smtClean="0"/>
              <a:t>» (auto-communication de Dieu, capacité de l’homme à répondre à Dieu à partir des symboles laissés dans les différentes cultures et religions, aspect christologique, </a:t>
            </a:r>
            <a:r>
              <a:rPr lang="fr-BE" sz="2000" i="1" dirty="0" err="1" smtClean="0"/>
              <a:t>Nostra</a:t>
            </a:r>
            <a:r>
              <a:rPr lang="fr-BE" sz="2000" i="1" dirty="0" smtClean="0"/>
              <a:t> </a:t>
            </a:r>
            <a:r>
              <a:rPr lang="fr-BE" sz="2000" i="1" dirty="0" err="1" smtClean="0"/>
              <a:t>Aetate</a:t>
            </a:r>
            <a:r>
              <a:rPr lang="fr-BE" sz="2000" dirty="0" smtClean="0"/>
              <a:t>)</a:t>
            </a:r>
            <a:endParaRPr lang="fr-BE" sz="2000" dirty="0"/>
          </a:p>
          <a:p>
            <a:pPr lvl="2" algn="just"/>
            <a:r>
              <a:rPr lang="fr-BE" sz="2000" dirty="0"/>
              <a:t>Reconnaître que l’autre a quelque chose à m’apporter</a:t>
            </a:r>
          </a:p>
          <a:p>
            <a:pPr lvl="2" algn="just"/>
            <a:r>
              <a:rPr lang="fr-BE" sz="2000" dirty="0"/>
              <a:t>« Arriver là où se forment les paradigmes, les façons de sentir, les symboles, les représentations des personnes et des peuples » pour chercher ensemble des </a:t>
            </a:r>
            <a:r>
              <a:rPr lang="fr-BE" sz="2000" dirty="0" smtClean="0"/>
              <a:t>solutions et devenir « icônes » les uns pour les autres</a:t>
            </a:r>
            <a:endParaRPr lang="fr-BE" sz="2000" dirty="0"/>
          </a:p>
          <a:p>
            <a:pPr lvl="2" algn="just"/>
            <a:r>
              <a:rPr lang="fr-BE" sz="2000" dirty="0" smtClean="0"/>
              <a:t>Présence de l’activité symbolique intégrée au dialogue (détour narratif pour se comprendre soi </a:t>
            </a:r>
            <a:r>
              <a:rPr lang="fr-BE" sz="2000" dirty="0"/>
              <a:t>+ seconde </a:t>
            </a:r>
            <a:r>
              <a:rPr lang="fr-BE" sz="2000" dirty="0" smtClean="0"/>
              <a:t>naïveté)</a:t>
            </a:r>
            <a:endParaRPr lang="fr-BE" sz="2000" dirty="0"/>
          </a:p>
          <a:p>
            <a:pPr marL="457200" lvl="1" indent="0" algn="just">
              <a:buNone/>
            </a:pPr>
            <a:endParaRPr lang="fr-BE" sz="2000" dirty="0" smtClean="0"/>
          </a:p>
          <a:p>
            <a:pPr marL="914400" lvl="2" indent="0" algn="just">
              <a:buNone/>
            </a:pPr>
            <a:endParaRPr lang="fr-BE" dirty="0" smtClean="0"/>
          </a:p>
        </p:txBody>
      </p:sp>
    </p:spTree>
    <p:extLst>
      <p:ext uri="{BB962C8B-B14F-4D97-AF65-F5344CB8AC3E}">
        <p14:creationId xmlns:p14="http://schemas.microsoft.com/office/powerpoint/2010/main" val="39563932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a:xfrm>
            <a:off x="677334" y="609600"/>
            <a:ext cx="8927842" cy="1320800"/>
          </a:xfrm>
        </p:spPr>
        <p:txBody>
          <a:bodyPr>
            <a:normAutofit/>
          </a:bodyPr>
          <a:lstStyle/>
          <a:p>
            <a:r>
              <a:rPr lang="fr-FR" dirty="0" smtClean="0"/>
              <a:t>V. Quatre modèles d’éducation religieuse en contexte pluriel</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4" y="6041362"/>
            <a:ext cx="6979772"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25</a:t>
            </a:fld>
            <a:endParaRPr lang="en-US" dirty="0"/>
          </a:p>
        </p:txBody>
      </p:sp>
      <p:sp>
        <p:nvSpPr>
          <p:cNvPr id="3" name="Espace réservé du contenu 2"/>
          <p:cNvSpPr>
            <a:spLocks noGrp="1"/>
          </p:cNvSpPr>
          <p:nvPr>
            <p:ph sz="half" idx="1"/>
          </p:nvPr>
        </p:nvSpPr>
        <p:spPr>
          <a:xfrm>
            <a:off x="677334" y="1916264"/>
            <a:ext cx="8967598" cy="4125097"/>
          </a:xfrm>
        </p:spPr>
        <p:txBody>
          <a:bodyPr>
            <a:normAutofit/>
          </a:bodyPr>
          <a:lstStyle/>
          <a:p>
            <a:pPr marL="0" indent="0" algn="just">
              <a:buNone/>
            </a:pPr>
            <a:endParaRPr lang="fr-BE" dirty="0"/>
          </a:p>
          <a:p>
            <a:pPr marL="0" indent="0" algn="just">
              <a:buNone/>
            </a:pPr>
            <a:r>
              <a:rPr lang="fr-BE" sz="2000" dirty="0" smtClean="0"/>
              <a:t>3. </a:t>
            </a:r>
            <a:r>
              <a:rPr lang="fr-BE" sz="2000" u="sng" dirty="0" smtClean="0"/>
              <a:t>Modèle dialogal (inspiré du pape François)</a:t>
            </a:r>
            <a:r>
              <a:rPr lang="fr-BE" sz="2000" dirty="0" smtClean="0"/>
              <a:t> :</a:t>
            </a:r>
          </a:p>
          <a:p>
            <a:pPr lvl="1" algn="just"/>
            <a:r>
              <a:rPr lang="fr-BE" sz="2000" dirty="0" smtClean="0"/>
              <a:t>Pédagogie de la tête, du cœur et des mains</a:t>
            </a:r>
          </a:p>
          <a:p>
            <a:pPr lvl="2" algn="just"/>
            <a:r>
              <a:rPr lang="fr-BE" sz="2000" dirty="0" smtClean="0"/>
              <a:t>Approche intégrale (sens, raisonnement, action)</a:t>
            </a:r>
          </a:p>
          <a:p>
            <a:pPr lvl="2" algn="just"/>
            <a:r>
              <a:rPr lang="fr-BE" sz="2000" dirty="0" smtClean="0"/>
              <a:t>Redéploiement de la méthode du « voir, juger, agir »</a:t>
            </a:r>
          </a:p>
          <a:p>
            <a:pPr marL="914400" lvl="2" indent="0" algn="just">
              <a:buNone/>
            </a:pPr>
            <a:r>
              <a:rPr lang="fr-BE" sz="2000" i="1" dirty="0"/>
              <a:t>« Nous voulons que nos traditions religieuses […] renforcent leur mission d’éduquer chaque personne dans son intégralité, </a:t>
            </a:r>
            <a:r>
              <a:rPr lang="fr-BE" sz="2000" i="1" dirty="0" smtClean="0"/>
              <a:t>c’est-à</a:t>
            </a:r>
            <a:r>
              <a:rPr lang="fr-BE" sz="2000" i="1" dirty="0"/>
              <a:t>-</a:t>
            </a:r>
            <a:r>
              <a:rPr lang="fr-BE" sz="2000" i="1" dirty="0" smtClean="0"/>
              <a:t>dire </a:t>
            </a:r>
            <a:r>
              <a:rPr lang="fr-BE" sz="2000" i="1" dirty="0"/>
              <a:t>sa tête, ses mains, son cœur et son âme. De sorte que l’on pense ce que l’on sent et ce que l’on fait ; que l’on sente ce que l’on pense et ce que l’on fait ; que l’on fasse ce que l’on sent et ce que l’on pense » (Pape François</a:t>
            </a:r>
            <a:r>
              <a:rPr lang="fr-BE" sz="2000" i="1" dirty="0" smtClean="0"/>
              <a:t>)</a:t>
            </a:r>
            <a:endParaRPr lang="fr-BE" sz="2000" dirty="0" smtClean="0"/>
          </a:p>
        </p:txBody>
      </p:sp>
    </p:spTree>
    <p:extLst>
      <p:ext uri="{BB962C8B-B14F-4D97-AF65-F5344CB8AC3E}">
        <p14:creationId xmlns:p14="http://schemas.microsoft.com/office/powerpoint/2010/main" val="4936210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D3EDB52-29D5-403C-A743-AA11E784DDBD}"/>
              </a:ext>
            </a:extLst>
          </p:cNvPr>
          <p:cNvSpPr>
            <a:spLocks noGrp="1"/>
          </p:cNvSpPr>
          <p:nvPr>
            <p:ph type="title"/>
          </p:nvPr>
        </p:nvSpPr>
        <p:spPr>
          <a:xfrm>
            <a:off x="677333" y="609600"/>
            <a:ext cx="8888085" cy="1320800"/>
          </a:xfrm>
        </p:spPr>
        <p:txBody>
          <a:bodyPr>
            <a:normAutofit/>
          </a:bodyPr>
          <a:lstStyle/>
          <a:p>
            <a:r>
              <a:rPr lang="fr-FR" dirty="0" smtClean="0"/>
              <a:t>V. Quatre modèles d’éducation religieuse en contexte pluriel</a:t>
            </a:r>
            <a:endParaRPr lang="fr-BE" dirty="0"/>
          </a:p>
        </p:txBody>
      </p:sp>
      <p:sp>
        <p:nvSpPr>
          <p:cNvPr id="5" name="Espace réservé du pied de page 4">
            <a:extLst>
              <a:ext uri="{FF2B5EF4-FFF2-40B4-BE49-F238E27FC236}">
                <a16:creationId xmlns="" xmlns:a16="http://schemas.microsoft.com/office/drawing/2014/main" id="{BD20A87D-2D30-48FB-8F9A-62CB16746275}"/>
              </a:ext>
            </a:extLst>
          </p:cNvPr>
          <p:cNvSpPr>
            <a:spLocks noGrp="1"/>
          </p:cNvSpPr>
          <p:nvPr>
            <p:ph type="ftr" sz="quarter" idx="11"/>
          </p:nvPr>
        </p:nvSpPr>
        <p:spPr>
          <a:xfrm>
            <a:off x="677334" y="6041362"/>
            <a:ext cx="6979772" cy="365125"/>
          </a:xfrm>
        </p:spPr>
        <p:txBody>
          <a:bodyPr/>
          <a:lstStyle/>
          <a:p>
            <a:r>
              <a:rPr lang="fr-FR" dirty="0"/>
              <a:t>Geoffrey Legrand – Journée de recherche EDII – Colmar, 10 mai </a:t>
            </a:r>
            <a:r>
              <a:rPr lang="fr-FR" dirty="0" smtClean="0"/>
              <a:t>2022</a:t>
            </a:r>
            <a:endParaRPr lang="en-US" dirty="0"/>
          </a:p>
        </p:txBody>
      </p:sp>
      <p:sp>
        <p:nvSpPr>
          <p:cNvPr id="6" name="Espace réservé du numéro de diapositive 5">
            <a:extLst>
              <a:ext uri="{FF2B5EF4-FFF2-40B4-BE49-F238E27FC236}">
                <a16:creationId xmlns="" xmlns:a16="http://schemas.microsoft.com/office/drawing/2014/main" id="{F7D2951F-DACF-40AE-8633-AA62A5D65C37}"/>
              </a:ext>
            </a:extLst>
          </p:cNvPr>
          <p:cNvSpPr>
            <a:spLocks noGrp="1"/>
          </p:cNvSpPr>
          <p:nvPr>
            <p:ph type="sldNum" sz="quarter" idx="12"/>
          </p:nvPr>
        </p:nvSpPr>
        <p:spPr/>
        <p:txBody>
          <a:bodyPr/>
          <a:lstStyle/>
          <a:p>
            <a:fld id="{6FF9F0C5-380F-41C2-899A-BAC0F0927E16}" type="slidenum">
              <a:rPr lang="en-US" smtClean="0"/>
              <a:t>26</a:t>
            </a:fld>
            <a:endParaRPr lang="en-US" dirty="0"/>
          </a:p>
        </p:txBody>
      </p:sp>
      <p:sp>
        <p:nvSpPr>
          <p:cNvPr id="3" name="Espace réservé du contenu 2"/>
          <p:cNvSpPr>
            <a:spLocks noGrp="1"/>
          </p:cNvSpPr>
          <p:nvPr>
            <p:ph sz="half" idx="1"/>
          </p:nvPr>
        </p:nvSpPr>
        <p:spPr>
          <a:xfrm>
            <a:off x="677333" y="1916264"/>
            <a:ext cx="9722973" cy="4125097"/>
          </a:xfrm>
        </p:spPr>
        <p:txBody>
          <a:bodyPr>
            <a:normAutofit/>
          </a:bodyPr>
          <a:lstStyle/>
          <a:p>
            <a:pPr algn="just"/>
            <a:endParaRPr lang="fr-BE" dirty="0"/>
          </a:p>
          <a:p>
            <a:pPr marL="0" indent="0" algn="just">
              <a:buNone/>
            </a:pPr>
            <a:r>
              <a:rPr lang="fr-BE" sz="2000" dirty="0" smtClean="0"/>
              <a:t>3. </a:t>
            </a:r>
            <a:r>
              <a:rPr lang="fr-BE" sz="2000" u="sng" dirty="0" smtClean="0"/>
              <a:t>Modèle dialogal (inspiré du pape François)</a:t>
            </a:r>
            <a:r>
              <a:rPr lang="fr-BE" sz="2000" dirty="0" smtClean="0"/>
              <a:t> :</a:t>
            </a:r>
            <a:r>
              <a:rPr lang="fr-BE" sz="2000" u="sng" dirty="0" smtClean="0"/>
              <a:t> </a:t>
            </a:r>
          </a:p>
          <a:p>
            <a:pPr lvl="1" algn="just"/>
            <a:r>
              <a:rPr lang="fr-BE" sz="2000" dirty="0" smtClean="0"/>
              <a:t>Pédagogie de la tête, du cœur et des mains</a:t>
            </a:r>
          </a:p>
          <a:p>
            <a:pPr lvl="2" algn="just"/>
            <a:r>
              <a:rPr lang="fr-BE" sz="2000" dirty="0" smtClean="0"/>
              <a:t>Une éducation religieuse qui s’ouvre à des expériences concrètes de rencontre, ensuite symbolisables</a:t>
            </a:r>
          </a:p>
          <a:p>
            <a:pPr lvl="2" algn="just"/>
            <a:r>
              <a:rPr lang="fr-BE" sz="2000" dirty="0" smtClean="0"/>
              <a:t>Johann Heinrich </a:t>
            </a:r>
            <a:r>
              <a:rPr lang="fr-BE" sz="2000" dirty="0" smtClean="0"/>
              <a:t>Pestalozzi </a:t>
            </a:r>
            <a:r>
              <a:rPr lang="fr-BE" sz="2000" dirty="0" smtClean="0"/>
              <a:t>(1746-1827): </a:t>
            </a:r>
          </a:p>
          <a:p>
            <a:pPr marL="914400" lvl="2" indent="0" algn="just">
              <a:buNone/>
            </a:pPr>
            <a:r>
              <a:rPr lang="fr-BE" sz="2000" dirty="0" smtClean="0"/>
              <a:t>«</a:t>
            </a:r>
            <a:r>
              <a:rPr lang="fr-BE" sz="2000" dirty="0"/>
              <a:t> seulement ce qui touche l’homme dans le noyau des forces de la nature humain - c’est-à-dire à travers son cœur, sa pensée et ses mains - lui est réellement, vraiment et naturellement profitable </a:t>
            </a:r>
            <a:r>
              <a:rPr lang="fr-BE" sz="2000" dirty="0" smtClean="0"/>
              <a:t>»</a:t>
            </a:r>
          </a:p>
          <a:p>
            <a:pPr marL="914400" lvl="2" indent="0" algn="just">
              <a:buNone/>
            </a:pPr>
            <a:r>
              <a:rPr lang="fr-BE" sz="2000" dirty="0" smtClean="0">
                <a:sym typeface="Wingdings" panose="05000000000000000000" pitchFamily="2" charset="2"/>
              </a:rPr>
              <a:t> Importance que le symbole soit vivant, qu’il me touche personnellement</a:t>
            </a:r>
            <a:endParaRPr lang="fr-BE" sz="2000" dirty="0" smtClean="0"/>
          </a:p>
          <a:p>
            <a:pPr marL="457200" lvl="1" indent="0" algn="just">
              <a:buNone/>
            </a:pPr>
            <a:endParaRPr lang="fr-BE" i="1" dirty="0" smtClean="0"/>
          </a:p>
        </p:txBody>
      </p:sp>
    </p:spTree>
    <p:extLst>
      <p:ext uri="{BB962C8B-B14F-4D97-AF65-F5344CB8AC3E}">
        <p14:creationId xmlns:p14="http://schemas.microsoft.com/office/powerpoint/2010/main" val="4676725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a:xfrm>
            <a:off x="677333" y="609600"/>
            <a:ext cx="8872183" cy="1320800"/>
          </a:xfrm>
        </p:spPr>
        <p:txBody>
          <a:bodyPr/>
          <a:lstStyle/>
          <a:p>
            <a:r>
              <a:rPr lang="fr-FR" dirty="0"/>
              <a:t>V. </a:t>
            </a:r>
            <a:r>
              <a:rPr lang="fr-FR" dirty="0" smtClean="0"/>
              <a:t>Quatre </a:t>
            </a:r>
            <a:r>
              <a:rPr lang="fr-FR" dirty="0"/>
              <a:t>modèles d’éducation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05367" y="1948069"/>
            <a:ext cx="9301553" cy="4047213"/>
          </a:xfrm>
        </p:spPr>
        <p:txBody>
          <a:bodyPr>
            <a:normAutofit/>
          </a:bodyPr>
          <a:lstStyle/>
          <a:p>
            <a:pPr marL="0" indent="0" algn="just">
              <a:buNone/>
            </a:pPr>
            <a:r>
              <a:rPr lang="fr-BE" sz="2000" dirty="0" smtClean="0"/>
              <a:t>4. </a:t>
            </a:r>
            <a:r>
              <a:rPr lang="fr-BE" sz="2000" u="sng" dirty="0" smtClean="0"/>
              <a:t>Modèle EDII</a:t>
            </a:r>
            <a:r>
              <a:rPr lang="fr-BE" sz="2000" dirty="0" smtClean="0"/>
              <a:t>: </a:t>
            </a:r>
          </a:p>
          <a:p>
            <a:pPr lvl="1" algn="just"/>
            <a:r>
              <a:rPr lang="fr-BE" dirty="0" smtClean="0"/>
              <a:t>Entrée 1: </a:t>
            </a:r>
            <a:r>
              <a:rPr lang="fr-BE" u="sng" dirty="0" smtClean="0"/>
              <a:t>Croyances</a:t>
            </a:r>
            <a:r>
              <a:rPr lang="fr-BE" dirty="0" smtClean="0"/>
              <a:t>. </a:t>
            </a:r>
            <a:r>
              <a:rPr lang="fr-BE" dirty="0"/>
              <a:t>D</a:t>
            </a:r>
            <a:r>
              <a:rPr lang="fr-BE" dirty="0" smtClean="0"/>
              <a:t>’une croyance littérale et « enfantine » vers une compréhension croyante et symbolique (« seconde naïveté » ou foi « post-critique »). </a:t>
            </a:r>
          </a:p>
          <a:p>
            <a:pPr marL="457200" lvl="1" indent="0" algn="just">
              <a:buNone/>
            </a:pPr>
            <a:r>
              <a:rPr lang="fr-BE" dirty="0" smtClean="0"/>
              <a:t>	Ex.: « Jésus a marché sur les eaux » </a:t>
            </a:r>
            <a:r>
              <a:rPr lang="fr-BE" sz="1200" dirty="0" smtClean="0"/>
              <a:t>(</a:t>
            </a:r>
            <a:r>
              <a:rPr lang="fr-BE" sz="1200" dirty="0" err="1" smtClean="0"/>
              <a:t>Jn</a:t>
            </a:r>
            <a:r>
              <a:rPr lang="fr-BE" sz="1200" dirty="0" smtClean="0"/>
              <a:t> 6, 16-21 ; Mc 6, 47-51 ; Mt 14, 22-33) </a:t>
            </a:r>
          </a:p>
          <a:p>
            <a:pPr marL="457200" lvl="1" indent="0" algn="just">
              <a:buNone/>
            </a:pPr>
            <a:endParaRPr lang="fr-BE" dirty="0" smtClean="0"/>
          </a:p>
          <a:p>
            <a:pPr marL="457200" lvl="1" indent="0" algn="just">
              <a:buNone/>
            </a:pPr>
            <a:endParaRPr lang="fr-BE" dirty="0"/>
          </a:p>
          <a:p>
            <a:pPr marL="457200" lvl="1" indent="0" algn="just">
              <a:buNone/>
            </a:pPr>
            <a:endParaRPr lang="fr-BE" dirty="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27</a:t>
            </a:fld>
            <a:endParaRPr lang="en-US" dirty="0"/>
          </a:p>
        </p:txBody>
      </p:sp>
      <p:pic>
        <p:nvPicPr>
          <p:cNvPr id="8" name="Image 7" descr="C:\Users\geoff\Desktop\De Gruyter- Thèse\ILL. 5 Échelle de foi post-critique.png"/>
          <p:cNvPicPr/>
          <p:nvPr/>
        </p:nvPicPr>
        <p:blipFill>
          <a:blip r:embed="rId2">
            <a:extLst>
              <a:ext uri="{28A0092B-C50C-407E-A947-70E740481C1C}">
                <a14:useLocalDpi xmlns:a14="http://schemas.microsoft.com/office/drawing/2010/main" val="0"/>
              </a:ext>
            </a:extLst>
          </a:blip>
          <a:srcRect/>
          <a:stretch>
            <a:fillRect/>
          </a:stretch>
        </p:blipFill>
        <p:spPr bwMode="auto">
          <a:xfrm>
            <a:off x="3197087" y="3339548"/>
            <a:ext cx="4118114" cy="2631882"/>
          </a:xfrm>
          <a:prstGeom prst="rect">
            <a:avLst/>
          </a:prstGeom>
          <a:noFill/>
          <a:ln>
            <a:noFill/>
          </a:ln>
        </p:spPr>
      </p:pic>
    </p:spTree>
    <p:extLst>
      <p:ext uri="{BB962C8B-B14F-4D97-AF65-F5344CB8AC3E}">
        <p14:creationId xmlns:p14="http://schemas.microsoft.com/office/powerpoint/2010/main" val="19790270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a:xfrm>
            <a:off x="677334" y="609600"/>
            <a:ext cx="9015306" cy="1320800"/>
          </a:xfrm>
        </p:spPr>
        <p:txBody>
          <a:bodyPr/>
          <a:lstStyle/>
          <a:p>
            <a:r>
              <a:rPr lang="fr-FR" dirty="0"/>
              <a:t>V. </a:t>
            </a:r>
            <a:r>
              <a:rPr lang="fr-FR" dirty="0" smtClean="0"/>
              <a:t>Quatre </a:t>
            </a:r>
            <a:r>
              <a:rPr lang="fr-FR" dirty="0"/>
              <a:t>modèles d’éducation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85284" y="1908312"/>
            <a:ext cx="9301553" cy="4150581"/>
          </a:xfrm>
        </p:spPr>
        <p:txBody>
          <a:bodyPr>
            <a:normAutofit/>
          </a:bodyPr>
          <a:lstStyle/>
          <a:p>
            <a:pPr marL="0" indent="0" algn="just">
              <a:buNone/>
            </a:pPr>
            <a:r>
              <a:rPr lang="fr-BE" sz="2000" dirty="0"/>
              <a:t>4. </a:t>
            </a:r>
            <a:r>
              <a:rPr lang="fr-BE" sz="2000" u="sng" dirty="0" smtClean="0"/>
              <a:t>Modèle </a:t>
            </a:r>
            <a:r>
              <a:rPr lang="fr-BE" sz="2000" u="sng" dirty="0"/>
              <a:t>EDII</a:t>
            </a:r>
            <a:r>
              <a:rPr lang="fr-BE" sz="2000" dirty="0"/>
              <a:t>: </a:t>
            </a:r>
          </a:p>
          <a:p>
            <a:pPr marL="0" indent="0" algn="just">
              <a:buNone/>
            </a:pPr>
            <a:endParaRPr lang="fr-BE" sz="2000" i="1" dirty="0" smtClean="0"/>
          </a:p>
          <a:p>
            <a:pPr lvl="1" algn="just"/>
            <a:r>
              <a:rPr lang="fr-BE" dirty="0" smtClean="0"/>
              <a:t>Entrée 2: </a:t>
            </a:r>
            <a:r>
              <a:rPr lang="fr-BE" u="sng" dirty="0" smtClean="0"/>
              <a:t>Pratiques</a:t>
            </a:r>
            <a:r>
              <a:rPr lang="fr-BE" dirty="0" smtClean="0"/>
              <a:t>. Les rites (au début ou à la fin de la vie), les rites de passage, les rituels religieux, les fêtes religieuses, etc. sont composés de symboles à interpréter. </a:t>
            </a:r>
          </a:p>
          <a:p>
            <a:pPr lvl="1" algn="just"/>
            <a:r>
              <a:rPr lang="fr-BE" dirty="0" smtClean="0"/>
              <a:t>Entrée 3: </a:t>
            </a:r>
            <a:r>
              <a:rPr lang="fr-BE" u="sng" dirty="0" smtClean="0"/>
              <a:t>Textes</a:t>
            </a:r>
            <a:r>
              <a:rPr lang="fr-BE" dirty="0" smtClean="0"/>
              <a:t>. Remonter aux textes fondateurs, différencier les niveaux de lecture, décrypter quelques textes issus de genres littéraires spécifiques, interroger les limites d’un texte sacré </a:t>
            </a:r>
            <a:r>
              <a:rPr lang="fr-BE" dirty="0" smtClean="0">
                <a:sym typeface="Wingdings" panose="05000000000000000000" pitchFamily="2" charset="2"/>
              </a:rPr>
              <a:t> Développer des méthodes historico-critiques, narratives et herméneutiques.</a:t>
            </a:r>
          </a:p>
          <a:p>
            <a:pPr lvl="1" algn="just"/>
            <a:r>
              <a:rPr lang="fr-BE" dirty="0" smtClean="0">
                <a:sym typeface="Wingdings" panose="05000000000000000000" pitchFamily="2" charset="2"/>
              </a:rPr>
              <a:t>Entrée 4: </a:t>
            </a:r>
            <a:r>
              <a:rPr lang="fr-BE" u="sng" dirty="0" smtClean="0">
                <a:sym typeface="Wingdings" panose="05000000000000000000" pitchFamily="2" charset="2"/>
              </a:rPr>
              <a:t>Valeurs</a:t>
            </a:r>
            <a:r>
              <a:rPr lang="fr-BE" dirty="0" smtClean="0">
                <a:sym typeface="Wingdings" panose="05000000000000000000" pitchFamily="2" charset="2"/>
              </a:rPr>
              <a:t>. Nommer les valeurs communes et personnelles essentielles, explorer différentes facettes de la fraternité, interroger et corréler les valeurs religieuses et les valeurs républicaines, etc.  Importance de l’altérité.</a:t>
            </a:r>
          </a:p>
          <a:p>
            <a:pPr marL="457200" lvl="1" indent="0" algn="just">
              <a:buNone/>
            </a:pPr>
            <a:endParaRPr lang="fr-BE" dirty="0" smtClean="0"/>
          </a:p>
          <a:p>
            <a:pPr marL="457200" lvl="1" indent="0" algn="just">
              <a:buNone/>
            </a:pPr>
            <a:endParaRPr lang="fr-BE" dirty="0"/>
          </a:p>
          <a:p>
            <a:pPr marL="457200" lvl="1" indent="0" algn="just">
              <a:buNone/>
            </a:pPr>
            <a:endParaRPr lang="fr-BE" dirty="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28</a:t>
            </a:fld>
            <a:endParaRPr lang="en-US" dirty="0"/>
          </a:p>
        </p:txBody>
      </p:sp>
    </p:spTree>
    <p:extLst>
      <p:ext uri="{BB962C8B-B14F-4D97-AF65-F5344CB8AC3E}">
        <p14:creationId xmlns:p14="http://schemas.microsoft.com/office/powerpoint/2010/main" val="36059110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a:xfrm>
            <a:off x="677333" y="609600"/>
            <a:ext cx="9055063" cy="1320800"/>
          </a:xfrm>
        </p:spPr>
        <p:txBody>
          <a:bodyPr/>
          <a:lstStyle/>
          <a:p>
            <a:r>
              <a:rPr lang="fr-FR" dirty="0"/>
              <a:t>V. </a:t>
            </a:r>
            <a:r>
              <a:rPr lang="fr-FR" dirty="0" smtClean="0"/>
              <a:t>Quatre </a:t>
            </a:r>
            <a:r>
              <a:rPr lang="fr-FR" dirty="0"/>
              <a:t>modèles d’éducation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85284" y="1908312"/>
            <a:ext cx="9301553" cy="4150581"/>
          </a:xfrm>
        </p:spPr>
        <p:txBody>
          <a:bodyPr>
            <a:normAutofit/>
          </a:bodyPr>
          <a:lstStyle/>
          <a:p>
            <a:pPr marL="0" indent="0" algn="just">
              <a:buNone/>
            </a:pPr>
            <a:r>
              <a:rPr lang="fr-BE" sz="2000" dirty="0"/>
              <a:t>4. </a:t>
            </a:r>
            <a:r>
              <a:rPr lang="fr-BE" sz="2000" u="sng" dirty="0" smtClean="0"/>
              <a:t>Modèle </a:t>
            </a:r>
            <a:r>
              <a:rPr lang="fr-BE" sz="2000" u="sng" dirty="0"/>
              <a:t>EDII</a:t>
            </a:r>
            <a:r>
              <a:rPr lang="fr-BE" sz="2000" dirty="0"/>
              <a:t>: </a:t>
            </a:r>
            <a:endParaRPr lang="fr-BE" sz="2000" dirty="0" smtClean="0"/>
          </a:p>
          <a:p>
            <a:pPr marL="0" indent="0" algn="just">
              <a:buNone/>
            </a:pPr>
            <a:endParaRPr lang="fr-BE" sz="2000" i="1" dirty="0" smtClean="0"/>
          </a:p>
          <a:p>
            <a:pPr lvl="1" algn="just"/>
            <a:r>
              <a:rPr lang="fr-BE" dirty="0">
                <a:sym typeface="Wingdings" panose="05000000000000000000" pitchFamily="2" charset="2"/>
              </a:rPr>
              <a:t>Entrée 5: </a:t>
            </a:r>
            <a:r>
              <a:rPr lang="fr-BE" u="sng" dirty="0">
                <a:sym typeface="Wingdings" panose="05000000000000000000" pitchFamily="2" charset="2"/>
              </a:rPr>
              <a:t>Patrimoine</a:t>
            </a:r>
            <a:r>
              <a:rPr lang="fr-BE" dirty="0">
                <a:sym typeface="Wingdings" panose="05000000000000000000" pitchFamily="2" charset="2"/>
              </a:rPr>
              <a:t>. Identifier les formes et les symboles de grands monuments religieux, situer une œuvre d’art dans son contexte culturel et religieux, discerner le caractère religieux dans les arts musicaux, etc.  Les symboles pour ouvrir à </a:t>
            </a:r>
            <a:r>
              <a:rPr lang="fr-BE" dirty="0" smtClean="0">
                <a:sym typeface="Wingdings" panose="05000000000000000000" pitchFamily="2" charset="2"/>
              </a:rPr>
              <a:t>l’art.</a:t>
            </a:r>
            <a:endParaRPr lang="fr-BE" dirty="0"/>
          </a:p>
          <a:p>
            <a:pPr lvl="1" algn="just"/>
            <a:r>
              <a:rPr lang="fr-BE" dirty="0" smtClean="0"/>
              <a:t>Entrée 6: </a:t>
            </a:r>
            <a:r>
              <a:rPr lang="fr-BE" u="sng" dirty="0" smtClean="0"/>
              <a:t>Communauté</a:t>
            </a:r>
            <a:r>
              <a:rPr lang="fr-BE" dirty="0" smtClean="0"/>
              <a:t>. Comprendre la place et le rôle des lois, droits et règles des institutions civiles et religieuses, relier la question de l’écologie à la dimension religieuse, etc. </a:t>
            </a:r>
            <a:r>
              <a:rPr lang="fr-BE" dirty="0" smtClean="0">
                <a:sym typeface="Wingdings" panose="05000000000000000000" pitchFamily="2" charset="2"/>
              </a:rPr>
              <a:t> Le sens des symboles est déchiffrable pour chaque communauté.</a:t>
            </a:r>
          </a:p>
          <a:p>
            <a:pPr lvl="1" algn="just"/>
            <a:r>
              <a:rPr lang="fr-BE" dirty="0" smtClean="0">
                <a:sym typeface="Wingdings" panose="05000000000000000000" pitchFamily="2" charset="2"/>
              </a:rPr>
              <a:t>Entrée 7: </a:t>
            </a:r>
            <a:r>
              <a:rPr lang="fr-BE" u="sng" dirty="0" smtClean="0">
                <a:sym typeface="Wingdings" panose="05000000000000000000" pitchFamily="2" charset="2"/>
              </a:rPr>
              <a:t>Dialogue</a:t>
            </a:r>
            <a:r>
              <a:rPr lang="fr-BE" dirty="0" smtClean="0">
                <a:sym typeface="Wingdings" panose="05000000000000000000" pitchFamily="2" charset="2"/>
              </a:rPr>
              <a:t>. Vivre pleinement toutes les relations de façon apaisée et épanouissante, découvrir en quoi les expériences spirituelles de certains grands mystiques favorisent le dialogue interreligieux, dialoguer avec la critique de la religion  Ouverture à l’altérité et au dialogue interconvictionnel et interreligieux.</a:t>
            </a:r>
            <a:endParaRPr lang="fr-BE" dirty="0" smtClean="0"/>
          </a:p>
          <a:p>
            <a:pPr marL="457200" lvl="1" indent="0" algn="just">
              <a:buNone/>
            </a:pPr>
            <a:endParaRPr lang="fr-BE" dirty="0"/>
          </a:p>
          <a:p>
            <a:pPr marL="457200" lvl="1" indent="0" algn="just">
              <a:buNone/>
            </a:pPr>
            <a:endParaRPr lang="fr-BE" dirty="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29</a:t>
            </a:fld>
            <a:endParaRPr lang="en-US" dirty="0"/>
          </a:p>
        </p:txBody>
      </p:sp>
    </p:spTree>
    <p:extLst>
      <p:ext uri="{BB962C8B-B14F-4D97-AF65-F5344CB8AC3E}">
        <p14:creationId xmlns:p14="http://schemas.microsoft.com/office/powerpoint/2010/main" val="1826073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CE3FDBB-AE8D-48D7-BDF0-0AC5A996FD05}"/>
              </a:ext>
            </a:extLst>
          </p:cNvPr>
          <p:cNvSpPr>
            <a:spLocks noGrp="1"/>
          </p:cNvSpPr>
          <p:nvPr>
            <p:ph type="title"/>
          </p:nvPr>
        </p:nvSpPr>
        <p:spPr/>
        <p:txBody>
          <a:bodyPr/>
          <a:lstStyle/>
          <a:p>
            <a:r>
              <a:rPr lang="fr-FR" i="1" dirty="0" smtClean="0"/>
              <a:t>Organisation de la journée</a:t>
            </a:r>
            <a:endParaRPr lang="fr-BE" i="1" dirty="0"/>
          </a:p>
        </p:txBody>
      </p:sp>
      <p:sp>
        <p:nvSpPr>
          <p:cNvPr id="3" name="Espace réservé du contenu 2">
            <a:extLst>
              <a:ext uri="{FF2B5EF4-FFF2-40B4-BE49-F238E27FC236}">
                <a16:creationId xmlns="" xmlns:a16="http://schemas.microsoft.com/office/drawing/2014/main" id="{2FFC7FAA-A02B-4BA6-9A8D-E495ADAC6E54}"/>
              </a:ext>
            </a:extLst>
          </p:cNvPr>
          <p:cNvSpPr>
            <a:spLocks noGrp="1"/>
          </p:cNvSpPr>
          <p:nvPr>
            <p:ph idx="1"/>
          </p:nvPr>
        </p:nvSpPr>
        <p:spPr>
          <a:xfrm>
            <a:off x="333955" y="1614116"/>
            <a:ext cx="10074302" cy="4188708"/>
          </a:xfrm>
        </p:spPr>
        <p:txBody>
          <a:bodyPr>
            <a:normAutofit lnSpcReduction="10000"/>
          </a:bodyPr>
          <a:lstStyle/>
          <a:p>
            <a:pPr marL="0" indent="0">
              <a:buNone/>
            </a:pPr>
            <a:r>
              <a:rPr lang="fr-BE" sz="2000" u="sng" dirty="0" smtClean="0"/>
              <a:t>Matinée: apports théoriques et temps d’échange</a:t>
            </a:r>
          </a:p>
          <a:p>
            <a:pPr lvl="1"/>
            <a:r>
              <a:rPr lang="fr-BE" sz="2000" dirty="0" smtClean="0"/>
              <a:t>I. </a:t>
            </a:r>
            <a:r>
              <a:rPr lang="fr-BE" sz="2000" dirty="0"/>
              <a:t>Enjeux et finalités de l’éducation </a:t>
            </a:r>
            <a:r>
              <a:rPr lang="fr-BE" sz="2000" dirty="0" smtClean="0"/>
              <a:t>religieuse en contexte pluriel</a:t>
            </a:r>
            <a:endParaRPr lang="fr-BE" sz="2000" dirty="0"/>
          </a:p>
          <a:p>
            <a:pPr lvl="1"/>
            <a:r>
              <a:rPr lang="fr-BE" sz="2000" dirty="0" smtClean="0"/>
              <a:t>II. Le programme </a:t>
            </a:r>
            <a:r>
              <a:rPr lang="fr-BE" sz="2000" dirty="0"/>
              <a:t>EDII</a:t>
            </a:r>
          </a:p>
          <a:p>
            <a:pPr lvl="1"/>
            <a:r>
              <a:rPr lang="fr-BE" sz="2000" dirty="0" smtClean="0"/>
              <a:t>III. Les symboles</a:t>
            </a:r>
          </a:p>
          <a:p>
            <a:pPr lvl="1"/>
            <a:r>
              <a:rPr lang="fr-BE" sz="2000" dirty="0" smtClean="0"/>
              <a:t>IV. </a:t>
            </a:r>
            <a:r>
              <a:rPr lang="fr-BE" sz="2000" dirty="0"/>
              <a:t>La « didactique des symboles » et </a:t>
            </a:r>
            <a:r>
              <a:rPr lang="fr-BE" sz="2000" dirty="0" smtClean="0"/>
              <a:t>les limites de la mono-corrélation</a:t>
            </a:r>
            <a:endParaRPr lang="fr-BE" sz="2000" dirty="0"/>
          </a:p>
          <a:p>
            <a:pPr lvl="1"/>
            <a:r>
              <a:rPr lang="fr-BE" sz="2000" dirty="0" smtClean="0"/>
              <a:t>V. Quatre modèles d’éducation religieuse en contexte pluriel</a:t>
            </a:r>
          </a:p>
          <a:p>
            <a:pPr marL="457200" lvl="1" indent="0">
              <a:buNone/>
            </a:pPr>
            <a:endParaRPr lang="fr-BE" sz="2000" dirty="0" smtClean="0"/>
          </a:p>
          <a:p>
            <a:pPr marL="0" indent="0">
              <a:buNone/>
            </a:pPr>
            <a:r>
              <a:rPr lang="fr-BE" sz="2000" u="sng" dirty="0" smtClean="0"/>
              <a:t>Après-midi: applications</a:t>
            </a:r>
          </a:p>
          <a:p>
            <a:pPr lvl="1"/>
            <a:r>
              <a:rPr lang="fr-BE" sz="2000" dirty="0" smtClean="0"/>
              <a:t>I. </a:t>
            </a:r>
            <a:r>
              <a:rPr lang="fr-BE" sz="2000" dirty="0"/>
              <a:t>Symboles de la </a:t>
            </a:r>
            <a:r>
              <a:rPr lang="fr-BE" sz="2000" dirty="0" smtClean="0"/>
              <a:t>montagne dans les cultures et </a:t>
            </a:r>
            <a:r>
              <a:rPr lang="fr-BE" sz="2000" dirty="0"/>
              <a:t>les </a:t>
            </a:r>
            <a:r>
              <a:rPr lang="fr-BE" sz="2000" dirty="0" smtClean="0"/>
              <a:t>religions</a:t>
            </a:r>
          </a:p>
          <a:p>
            <a:pPr lvl="1"/>
            <a:r>
              <a:rPr lang="fr-BE" sz="2000" dirty="0" smtClean="0"/>
              <a:t>II. Symboles </a:t>
            </a:r>
            <a:r>
              <a:rPr lang="fr-BE" sz="2000" dirty="0"/>
              <a:t>et écologie</a:t>
            </a:r>
          </a:p>
          <a:p>
            <a:pPr lvl="1"/>
            <a:endParaRPr lang="fr-BE" sz="2000" u="sng" dirty="0" smtClean="0"/>
          </a:p>
          <a:p>
            <a:pPr marL="0" indent="0">
              <a:buNone/>
            </a:pPr>
            <a:endParaRPr lang="fr-BE" sz="2000" u="sng" dirty="0" smtClean="0"/>
          </a:p>
          <a:p>
            <a:pPr marL="0" indent="0">
              <a:buNone/>
            </a:pPr>
            <a:endParaRPr lang="fr-BE" sz="2000" u="sng" dirty="0"/>
          </a:p>
          <a:p>
            <a:pPr marL="0" indent="0" algn="ctr">
              <a:buNone/>
            </a:pPr>
            <a:endParaRPr lang="fr-FR" b="1" i="1" dirty="0"/>
          </a:p>
        </p:txBody>
      </p:sp>
      <p:sp>
        <p:nvSpPr>
          <p:cNvPr id="4" name="Espace réservé du pied de page 3">
            <a:extLst>
              <a:ext uri="{FF2B5EF4-FFF2-40B4-BE49-F238E27FC236}">
                <a16:creationId xmlns="" xmlns:a16="http://schemas.microsoft.com/office/drawing/2014/main" id="{46FE1B8B-1A02-4BF0-BF4D-CF0DEAA7D6D0}"/>
              </a:ext>
            </a:extLst>
          </p:cNvPr>
          <p:cNvSpPr>
            <a:spLocks noGrp="1"/>
          </p:cNvSpPr>
          <p:nvPr>
            <p:ph type="ftr" sz="quarter" idx="11"/>
          </p:nvPr>
        </p:nvSpPr>
        <p:spPr>
          <a:xfrm>
            <a:off x="677333" y="6041362"/>
            <a:ext cx="6852551"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5" name="Espace réservé du numéro de diapositive 4">
            <a:extLst>
              <a:ext uri="{FF2B5EF4-FFF2-40B4-BE49-F238E27FC236}">
                <a16:creationId xmlns="" xmlns:a16="http://schemas.microsoft.com/office/drawing/2014/main" id="{C7DADC0A-FB09-4020-8B38-3D48AFAB92C0}"/>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28792360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E033DB2-BF6E-47D2-B31B-F3AEE65507A5}"/>
              </a:ext>
            </a:extLst>
          </p:cNvPr>
          <p:cNvSpPr>
            <a:spLocks noGrp="1"/>
          </p:cNvSpPr>
          <p:nvPr>
            <p:ph type="title"/>
          </p:nvPr>
        </p:nvSpPr>
        <p:spPr/>
        <p:txBody>
          <a:bodyPr/>
          <a:lstStyle/>
          <a:p>
            <a:r>
              <a:rPr lang="fr-FR" dirty="0" smtClean="0"/>
              <a:t>Conclusions et ouverture</a:t>
            </a:r>
            <a:endParaRPr lang="fr-BE" dirty="0"/>
          </a:p>
        </p:txBody>
      </p:sp>
      <p:sp>
        <p:nvSpPr>
          <p:cNvPr id="3" name="Espace réservé du contenu 2">
            <a:extLst>
              <a:ext uri="{FF2B5EF4-FFF2-40B4-BE49-F238E27FC236}">
                <a16:creationId xmlns="" xmlns:a16="http://schemas.microsoft.com/office/drawing/2014/main" id="{07F29F7B-DCC0-4EF6-B620-06F0696843E1}"/>
              </a:ext>
            </a:extLst>
          </p:cNvPr>
          <p:cNvSpPr>
            <a:spLocks noGrp="1"/>
          </p:cNvSpPr>
          <p:nvPr>
            <p:ph idx="1"/>
          </p:nvPr>
        </p:nvSpPr>
        <p:spPr>
          <a:xfrm>
            <a:off x="677334" y="1669775"/>
            <a:ext cx="8967598" cy="4371588"/>
          </a:xfrm>
        </p:spPr>
        <p:txBody>
          <a:bodyPr>
            <a:normAutofit/>
          </a:bodyPr>
          <a:lstStyle/>
          <a:p>
            <a:pPr marL="0" indent="0">
              <a:buNone/>
            </a:pPr>
            <a:r>
              <a:rPr lang="fr-BE" sz="2400" i="1" dirty="0" smtClean="0"/>
              <a:t>En conclusion…</a:t>
            </a:r>
          </a:p>
          <a:p>
            <a:r>
              <a:rPr lang="fr-BE" sz="2000" u="sng" dirty="0" smtClean="0"/>
              <a:t>3 verbes à retenir</a:t>
            </a:r>
            <a:r>
              <a:rPr lang="fr-BE" sz="2000" dirty="0" smtClean="0"/>
              <a:t> : </a:t>
            </a:r>
          </a:p>
          <a:p>
            <a:pPr lvl="1"/>
            <a:r>
              <a:rPr lang="fr-BE" dirty="0"/>
              <a:t>Symboliser</a:t>
            </a:r>
          </a:p>
          <a:p>
            <a:pPr lvl="1"/>
            <a:r>
              <a:rPr lang="fr-BE" dirty="0"/>
              <a:t>Interpréter</a:t>
            </a:r>
          </a:p>
          <a:p>
            <a:pPr lvl="1"/>
            <a:r>
              <a:rPr lang="fr-BE" dirty="0"/>
              <a:t>Dialoguer</a:t>
            </a:r>
          </a:p>
          <a:p>
            <a:pPr marL="457200" lvl="1" indent="0">
              <a:buNone/>
            </a:pPr>
            <a:endParaRPr lang="fr-BE" sz="1000" dirty="0" smtClean="0"/>
          </a:p>
          <a:p>
            <a:r>
              <a:rPr lang="fr-BE" sz="2000" u="sng" dirty="0" smtClean="0"/>
              <a:t>D’immenses défis encore </a:t>
            </a:r>
            <a:r>
              <a:rPr lang="fr-BE" sz="2000" u="sng" smtClean="0"/>
              <a:t>devant </a:t>
            </a:r>
            <a:r>
              <a:rPr lang="fr-BE" sz="2000" u="sng" smtClean="0"/>
              <a:t>nous…</a:t>
            </a:r>
            <a:endParaRPr lang="fr-BE" sz="2000" dirty="0"/>
          </a:p>
          <a:p>
            <a:pPr marL="0" indent="0">
              <a:buNone/>
            </a:pPr>
            <a:endParaRPr lang="fr-BE" sz="1000" dirty="0" smtClean="0"/>
          </a:p>
          <a:p>
            <a:pPr marL="0" indent="0">
              <a:buNone/>
            </a:pPr>
            <a:r>
              <a:rPr lang="fr-BE" sz="2000" i="1" dirty="0" smtClean="0"/>
              <a:t>Pour commencer cet après-midi: </a:t>
            </a:r>
          </a:p>
          <a:p>
            <a:pPr lvl="1"/>
            <a:r>
              <a:rPr lang="fr-BE" sz="2000" u="sng" dirty="0" smtClean="0"/>
              <a:t>Symboles de la montagne dans les cultures et les religions</a:t>
            </a:r>
          </a:p>
          <a:p>
            <a:pPr lvl="1"/>
            <a:r>
              <a:rPr lang="fr-BE" sz="1800" u="sng" dirty="0"/>
              <a:t>Symboles et écologie</a:t>
            </a:r>
          </a:p>
          <a:p>
            <a:pPr marL="457200" lvl="1" indent="0">
              <a:buNone/>
            </a:pPr>
            <a:endParaRPr lang="fr-BE" sz="1800" u="sng" dirty="0"/>
          </a:p>
        </p:txBody>
      </p:sp>
      <p:sp>
        <p:nvSpPr>
          <p:cNvPr id="4" name="Espace réservé du pied de page 3">
            <a:extLst>
              <a:ext uri="{FF2B5EF4-FFF2-40B4-BE49-F238E27FC236}">
                <a16:creationId xmlns="" xmlns:a16="http://schemas.microsoft.com/office/drawing/2014/main" id="{1298003F-F647-40CC-955C-96B09E68B9F4}"/>
              </a:ext>
            </a:extLst>
          </p:cNvPr>
          <p:cNvSpPr>
            <a:spLocks noGrp="1"/>
          </p:cNvSpPr>
          <p:nvPr>
            <p:ph type="ftr" sz="quarter" idx="11"/>
          </p:nvPr>
        </p:nvSpPr>
        <p:spPr>
          <a:xfrm>
            <a:off x="677333" y="6041362"/>
            <a:ext cx="7019529" cy="365125"/>
          </a:xfrm>
        </p:spPr>
        <p:txBody>
          <a:bodyPr/>
          <a:lstStyle/>
          <a:p>
            <a:r>
              <a:rPr lang="fr-FR" dirty="0"/>
              <a:t>Geoffrey Legrand – Journée de recherche EDII – Colmar, 10 mai </a:t>
            </a:r>
            <a:r>
              <a:rPr lang="fr-FR" dirty="0" smtClean="0"/>
              <a:t>2022</a:t>
            </a:r>
            <a:endParaRPr lang="en-US" dirty="0"/>
          </a:p>
        </p:txBody>
      </p:sp>
      <p:sp>
        <p:nvSpPr>
          <p:cNvPr id="5" name="Espace réservé du numéro de diapositive 4">
            <a:extLst>
              <a:ext uri="{FF2B5EF4-FFF2-40B4-BE49-F238E27FC236}">
                <a16:creationId xmlns="" xmlns:a16="http://schemas.microsoft.com/office/drawing/2014/main" id="{00C8DFA2-B408-4C14-B316-2868D360B780}"/>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37799850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5E92028-6331-4D72-A825-0B6CBD86460B}"/>
              </a:ext>
            </a:extLst>
          </p:cNvPr>
          <p:cNvSpPr>
            <a:spLocks noGrp="1"/>
          </p:cNvSpPr>
          <p:nvPr>
            <p:ph type="ctrTitle"/>
          </p:nvPr>
        </p:nvSpPr>
        <p:spPr/>
        <p:txBody>
          <a:bodyPr/>
          <a:lstStyle/>
          <a:p>
            <a:r>
              <a:rPr lang="fr-FR" dirty="0"/>
              <a:t>Merci pour votre </a:t>
            </a:r>
            <a:r>
              <a:rPr lang="fr-FR" dirty="0" smtClean="0"/>
              <a:t>attention</a:t>
            </a:r>
            <a:endParaRPr lang="fr-BE" dirty="0"/>
          </a:p>
        </p:txBody>
      </p:sp>
    </p:spTree>
    <p:extLst>
      <p:ext uri="{BB962C8B-B14F-4D97-AF65-F5344CB8AC3E}">
        <p14:creationId xmlns:p14="http://schemas.microsoft.com/office/powerpoint/2010/main" val="27683812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p:txBody>
          <a:bodyPr/>
          <a:lstStyle/>
          <a:p>
            <a:r>
              <a:rPr lang="fr-FR" dirty="0"/>
              <a:t>I</a:t>
            </a:r>
            <a:r>
              <a:rPr lang="fr-FR" dirty="0" smtClean="0"/>
              <a:t>. Enjeux et finalités de l’éducation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85285" y="1908312"/>
            <a:ext cx="8967597" cy="4150581"/>
          </a:xfrm>
        </p:spPr>
        <p:txBody>
          <a:bodyPr>
            <a:normAutofit/>
          </a:bodyPr>
          <a:lstStyle/>
          <a:p>
            <a:pPr algn="just"/>
            <a:endParaRPr lang="fr-BE" dirty="0" smtClean="0"/>
          </a:p>
          <a:p>
            <a:pPr marL="342900" lvl="1" indent="-342900" algn="just"/>
            <a:r>
              <a:rPr lang="fr-BE" sz="2000" u="sng" dirty="0" smtClean="0"/>
              <a:t>Contexte social</a:t>
            </a:r>
            <a:r>
              <a:rPr lang="fr-BE" sz="2000" dirty="0" smtClean="0"/>
              <a:t> </a:t>
            </a:r>
            <a:r>
              <a:rPr lang="fr-BE" sz="2000" dirty="0"/>
              <a:t>(Lieven Boeve</a:t>
            </a:r>
            <a:r>
              <a:rPr lang="fr-BE" sz="2000" dirty="0" smtClean="0"/>
              <a:t>) </a:t>
            </a:r>
            <a:endParaRPr lang="fr-BE" dirty="0" smtClean="0"/>
          </a:p>
          <a:p>
            <a:pPr lvl="1"/>
            <a:r>
              <a:rPr lang="fr-BE" dirty="0" smtClean="0"/>
              <a:t>Avant : </a:t>
            </a:r>
            <a:endParaRPr lang="fr-BE" dirty="0"/>
          </a:p>
          <a:p>
            <a:pPr marL="457200" lvl="1" indent="0" algn="just">
              <a:buNone/>
            </a:pPr>
            <a:endParaRPr lang="fr-BE" sz="1000" dirty="0" smtClean="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4</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920" y="3458817"/>
            <a:ext cx="8977802" cy="2703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29909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p:txBody>
          <a:bodyPr/>
          <a:lstStyle/>
          <a:p>
            <a:r>
              <a:rPr lang="fr-FR" dirty="0"/>
              <a:t>I</a:t>
            </a:r>
            <a:r>
              <a:rPr lang="fr-FR" dirty="0" smtClean="0"/>
              <a:t>. Enjeux et finalités de l’éducation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85285" y="1908312"/>
            <a:ext cx="8967597" cy="4150581"/>
          </a:xfrm>
        </p:spPr>
        <p:txBody>
          <a:bodyPr>
            <a:normAutofit/>
          </a:bodyPr>
          <a:lstStyle/>
          <a:p>
            <a:pPr algn="just"/>
            <a:endParaRPr lang="fr-BE" dirty="0" smtClean="0"/>
          </a:p>
          <a:p>
            <a:pPr marL="342900" lvl="1" indent="-342900" algn="just"/>
            <a:r>
              <a:rPr lang="fr-BE" sz="2000" u="sng" dirty="0" smtClean="0"/>
              <a:t>Contexte social</a:t>
            </a:r>
            <a:r>
              <a:rPr lang="fr-BE" sz="2000" dirty="0" smtClean="0"/>
              <a:t> : détraditionnalisation, individualisation, pluralisation</a:t>
            </a:r>
          </a:p>
          <a:p>
            <a:pPr lvl="1" algn="just"/>
            <a:r>
              <a:rPr lang="fr-BE" dirty="0" smtClean="0"/>
              <a:t>Maintenant</a:t>
            </a:r>
          </a:p>
          <a:p>
            <a:pPr marL="457200" lvl="1" indent="0" algn="just">
              <a:buNone/>
            </a:pPr>
            <a:endParaRPr lang="fr-BE" dirty="0"/>
          </a:p>
          <a:p>
            <a:pPr lvl="1" algn="just"/>
            <a:endParaRPr lang="fr-BE" dirty="0" smtClean="0"/>
          </a:p>
          <a:p>
            <a:pPr lvl="1" algn="just"/>
            <a:endParaRPr lang="fr-BE" dirty="0" smtClean="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5</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161" y="3167694"/>
            <a:ext cx="8058136" cy="2770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16309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p:txBody>
          <a:bodyPr/>
          <a:lstStyle/>
          <a:p>
            <a:r>
              <a:rPr lang="fr-FR" dirty="0"/>
              <a:t>I</a:t>
            </a:r>
            <a:r>
              <a:rPr lang="fr-FR" dirty="0" smtClean="0"/>
              <a:t>. Enjeux et finalités de l’éducation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318053" y="1908312"/>
            <a:ext cx="9334830" cy="4150581"/>
          </a:xfrm>
        </p:spPr>
        <p:txBody>
          <a:bodyPr>
            <a:normAutofit/>
          </a:bodyPr>
          <a:lstStyle/>
          <a:p>
            <a:pPr marL="457200" lvl="1" indent="0" algn="just">
              <a:buNone/>
            </a:pPr>
            <a:endParaRPr lang="fr-BE" sz="1000" dirty="0" smtClean="0"/>
          </a:p>
          <a:p>
            <a:pPr algn="just"/>
            <a:r>
              <a:rPr lang="fr-BE" sz="2400" u="sng" dirty="0" smtClean="0"/>
              <a:t>3 Enjeux</a:t>
            </a:r>
            <a:r>
              <a:rPr lang="fr-BE" sz="2400" dirty="0" smtClean="0"/>
              <a:t> : </a:t>
            </a:r>
            <a:r>
              <a:rPr lang="fr-BE" sz="2000" dirty="0" smtClean="0"/>
              <a:t>1) Combiner éducation religieuse et éducation citoyenne</a:t>
            </a:r>
          </a:p>
          <a:p>
            <a:pPr marL="0" indent="0" algn="just">
              <a:buNone/>
            </a:pPr>
            <a:endParaRPr lang="fr-BE" dirty="0" smtClean="0"/>
          </a:p>
          <a:p>
            <a:pPr lvl="2" algn="just"/>
            <a:r>
              <a:rPr lang="fr-BE" sz="1800" dirty="0"/>
              <a:t>« Dimension religieuse dans l’éducation interculturelle » (OSCE, Conseil de l’Europe): éducation religieuse et </a:t>
            </a:r>
            <a:r>
              <a:rPr lang="fr-BE" sz="1800" dirty="0" smtClean="0"/>
              <a:t>éducation citoyenne </a:t>
            </a:r>
            <a:r>
              <a:rPr lang="fr-BE" sz="1800" dirty="0"/>
              <a:t>ne se contredisent pas</a:t>
            </a:r>
          </a:p>
          <a:p>
            <a:pPr lvl="2" algn="just"/>
            <a:r>
              <a:rPr lang="fr-BE" sz="1800" dirty="0"/>
              <a:t>Valorisation de la diversité culturelle, promotion du dialogue pour construire la démocratie</a:t>
            </a:r>
          </a:p>
          <a:p>
            <a:pPr lvl="2" algn="just"/>
            <a:r>
              <a:rPr lang="fr-BE" sz="1800" dirty="0"/>
              <a:t>Cadre: tolérance, réciprocité, esprit critique</a:t>
            </a:r>
          </a:p>
          <a:p>
            <a:pPr lvl="2" algn="just"/>
            <a:r>
              <a:rPr lang="fr-BE" sz="1800" dirty="0"/>
              <a:t>Conditions: attention à la réflexivité, à la modération, à l’utilisation d’un vocabulaire clair et compréhensible (H. </a:t>
            </a:r>
            <a:r>
              <a:rPr lang="fr-BE" sz="1800" dirty="0" err="1"/>
              <a:t>Derroitte</a:t>
            </a:r>
            <a:r>
              <a:rPr lang="fr-BE" sz="1800" dirty="0" smtClean="0"/>
              <a:t>)</a:t>
            </a:r>
          </a:p>
          <a:p>
            <a:pPr marL="914400" lvl="2" indent="0" algn="just">
              <a:buNone/>
            </a:pPr>
            <a:endParaRPr lang="fr-BE" dirty="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6</a:t>
            </a:fld>
            <a:endParaRPr lang="en-US" dirty="0"/>
          </a:p>
        </p:txBody>
      </p:sp>
    </p:spTree>
    <p:extLst>
      <p:ext uri="{BB962C8B-B14F-4D97-AF65-F5344CB8AC3E}">
        <p14:creationId xmlns:p14="http://schemas.microsoft.com/office/powerpoint/2010/main" val="28815744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p:txBody>
          <a:bodyPr/>
          <a:lstStyle/>
          <a:p>
            <a:r>
              <a:rPr lang="fr-FR" dirty="0"/>
              <a:t>I</a:t>
            </a:r>
            <a:r>
              <a:rPr lang="fr-FR" dirty="0" smtClean="0"/>
              <a:t>. Enjeux et finalités de l’éducation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85285" y="1908312"/>
            <a:ext cx="8967597" cy="4150581"/>
          </a:xfrm>
        </p:spPr>
        <p:txBody>
          <a:bodyPr>
            <a:normAutofit fontScale="92500"/>
          </a:bodyPr>
          <a:lstStyle/>
          <a:p>
            <a:pPr marL="457200" lvl="1" indent="0" algn="just">
              <a:buNone/>
            </a:pPr>
            <a:endParaRPr lang="fr-BE" sz="1000" dirty="0" smtClean="0"/>
          </a:p>
          <a:p>
            <a:pPr algn="just"/>
            <a:r>
              <a:rPr lang="fr-BE" sz="2400" u="sng" dirty="0" smtClean="0"/>
              <a:t>3 Enjeux</a:t>
            </a:r>
            <a:r>
              <a:rPr lang="fr-BE" sz="2400" dirty="0" smtClean="0"/>
              <a:t> : </a:t>
            </a:r>
            <a:r>
              <a:rPr lang="fr-BE" sz="2200" dirty="0"/>
              <a:t>1) Combiner éducation religieuse et éducation </a:t>
            </a:r>
            <a:r>
              <a:rPr lang="fr-BE" sz="2200" dirty="0" smtClean="0"/>
              <a:t>citoyenne</a:t>
            </a:r>
          </a:p>
          <a:p>
            <a:pPr marL="0" indent="0" algn="just">
              <a:buNone/>
            </a:pPr>
            <a:endParaRPr lang="fr-BE" sz="2000" dirty="0" smtClean="0"/>
          </a:p>
          <a:p>
            <a:pPr marL="0" lvl="1" indent="0" algn="just">
              <a:buNone/>
            </a:pPr>
            <a:r>
              <a:rPr lang="fr-BE" sz="2000" i="1" u="sng" dirty="0" smtClean="0"/>
              <a:t>Projet EDII</a:t>
            </a:r>
            <a:r>
              <a:rPr lang="fr-BE" sz="2000" dirty="0"/>
              <a:t>: « La modalité de l’enseignement religieux Éducation au Dialogue Interreligieux et Interculturel s'est imposée aux autorités religieuses catholique et protestantes comme une réponse aux transformations du paysage culturel et religieux français. Cette approche éducative s’appuie notamment sur le </a:t>
            </a:r>
            <a:r>
              <a:rPr lang="fr-BE" sz="2000" i="1" dirty="0"/>
              <a:t>Livre blanc sur le dialogue interculturel</a:t>
            </a:r>
            <a:r>
              <a:rPr lang="fr-BE" sz="2000" dirty="0"/>
              <a:t> (Conseil de l’Europe, 2008), relayé depuis par d'autres rapports, dont le document </a:t>
            </a:r>
            <a:r>
              <a:rPr lang="fr-BE" sz="2000" i="1" dirty="0"/>
              <a:t>Éduquer au dialogue interculturel - vivre ensemble en Europe</a:t>
            </a:r>
            <a:r>
              <a:rPr lang="fr-BE" sz="2000" dirty="0"/>
              <a:t> (Conseil de l’Europe, 2017), qui enjoint ses États membres à s'engager dans le dialogue interculturel. La responsabilité théologique et citoyenne des cultes statutaires se reflète dans ce projet ».</a:t>
            </a:r>
          </a:p>
          <a:p>
            <a:pPr marL="0" indent="0" algn="just">
              <a:buNone/>
            </a:pPr>
            <a:endParaRPr lang="fr-BE" dirty="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7</a:t>
            </a:fld>
            <a:endParaRPr lang="en-US" dirty="0"/>
          </a:p>
        </p:txBody>
      </p:sp>
    </p:spTree>
    <p:extLst>
      <p:ext uri="{BB962C8B-B14F-4D97-AF65-F5344CB8AC3E}">
        <p14:creationId xmlns:p14="http://schemas.microsoft.com/office/powerpoint/2010/main" val="2512251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p:txBody>
          <a:bodyPr/>
          <a:lstStyle/>
          <a:p>
            <a:r>
              <a:rPr lang="fr-FR" dirty="0"/>
              <a:t>I</a:t>
            </a:r>
            <a:r>
              <a:rPr lang="fr-FR" dirty="0" smtClean="0"/>
              <a:t>. Enjeux et finalités de l’éducation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685285" y="1908312"/>
            <a:ext cx="9245894" cy="4150581"/>
          </a:xfrm>
        </p:spPr>
        <p:txBody>
          <a:bodyPr>
            <a:normAutofit/>
          </a:bodyPr>
          <a:lstStyle/>
          <a:p>
            <a:pPr marL="457200" lvl="1" indent="0" algn="just">
              <a:buNone/>
            </a:pPr>
            <a:endParaRPr lang="fr-BE" sz="1000" dirty="0" smtClean="0"/>
          </a:p>
          <a:p>
            <a:pPr algn="just"/>
            <a:r>
              <a:rPr lang="fr-BE" sz="2400" u="sng" dirty="0" smtClean="0"/>
              <a:t>3 Enjeux</a:t>
            </a:r>
            <a:r>
              <a:rPr lang="fr-BE" sz="2400" dirty="0" smtClean="0"/>
              <a:t> : </a:t>
            </a:r>
            <a:r>
              <a:rPr lang="fr-BE" sz="1900" dirty="0" smtClean="0"/>
              <a:t>2) Droit des jeunes à la religion et à l’accompagnement religieux</a:t>
            </a:r>
          </a:p>
          <a:p>
            <a:pPr marL="0" indent="0" algn="just">
              <a:buNone/>
            </a:pPr>
            <a:endParaRPr lang="fr-BE" sz="1900" dirty="0" smtClean="0"/>
          </a:p>
          <a:p>
            <a:pPr lvl="2" algn="just"/>
            <a:r>
              <a:rPr lang="fr-BE" sz="1800" dirty="0" smtClean="0"/>
              <a:t>Les jeunes poseront tôt ou tard des questions susceptibles de recevoir une réponse religieuse (F. Schweitzer)</a:t>
            </a:r>
          </a:p>
          <a:p>
            <a:pPr lvl="2" algn="just"/>
            <a:r>
              <a:rPr lang="fr-BE" sz="1800" dirty="0" smtClean="0"/>
              <a:t>Liberté religieuse juridiquement garantie </a:t>
            </a:r>
          </a:p>
          <a:p>
            <a:pPr lvl="2" algn="just"/>
            <a:r>
              <a:rPr lang="fr-BE" sz="1800" dirty="0" smtClean="0"/>
              <a:t>Droit à l’accompagnement spirituel et religieux </a:t>
            </a:r>
            <a:r>
              <a:rPr lang="fr-BE" sz="1800" dirty="0"/>
              <a:t>(</a:t>
            </a:r>
            <a:r>
              <a:rPr lang="fr-BE" sz="1800" dirty="0" smtClean="0"/>
              <a:t>J.-M. </a:t>
            </a:r>
            <a:r>
              <a:rPr lang="fr-BE" sz="1800" dirty="0" err="1"/>
              <a:t>Petitclerc</a:t>
            </a:r>
            <a:r>
              <a:rPr lang="fr-BE" sz="1800" dirty="0"/>
              <a:t> – E. </a:t>
            </a:r>
            <a:r>
              <a:rPr lang="fr-BE" sz="1800" dirty="0" err="1"/>
              <a:t>Grieu</a:t>
            </a:r>
            <a:r>
              <a:rPr lang="fr-BE" sz="1800" dirty="0" smtClean="0"/>
              <a:t>)</a:t>
            </a:r>
          </a:p>
          <a:p>
            <a:pPr lvl="2" algn="just"/>
            <a:r>
              <a:rPr lang="fr-BE" sz="1800" dirty="0" smtClean="0"/>
              <a:t>Croissance spirituelle et communautaire </a:t>
            </a:r>
          </a:p>
          <a:p>
            <a:pPr lvl="2" algn="just"/>
            <a:r>
              <a:rPr lang="fr-BE" sz="1800" dirty="0" smtClean="0"/>
              <a:t>Structuration de l’identité religieuse des jeunes, symbolisation de leur quête de vie spirituelle, rencontre de l’altérité, rencontres solidaires</a:t>
            </a:r>
            <a:endParaRPr lang="fr-BE" dirty="0"/>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8</a:t>
            </a:fld>
            <a:endParaRPr lang="en-US" dirty="0"/>
          </a:p>
        </p:txBody>
      </p:sp>
    </p:spTree>
    <p:extLst>
      <p:ext uri="{BB962C8B-B14F-4D97-AF65-F5344CB8AC3E}">
        <p14:creationId xmlns:p14="http://schemas.microsoft.com/office/powerpoint/2010/main" val="571967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76C42E53-6ACD-4CAF-916C-347F159541DF}"/>
              </a:ext>
            </a:extLst>
          </p:cNvPr>
          <p:cNvSpPr>
            <a:spLocks noGrp="1"/>
          </p:cNvSpPr>
          <p:nvPr>
            <p:ph type="title"/>
          </p:nvPr>
        </p:nvSpPr>
        <p:spPr/>
        <p:txBody>
          <a:bodyPr/>
          <a:lstStyle/>
          <a:p>
            <a:r>
              <a:rPr lang="fr-FR" dirty="0"/>
              <a:t>I</a:t>
            </a:r>
            <a:r>
              <a:rPr lang="fr-FR" dirty="0" smtClean="0"/>
              <a:t>. Enjeux et finalités de l’éducation religieuse en contexte pluriel</a:t>
            </a:r>
            <a:endParaRPr lang="fr-BE" dirty="0"/>
          </a:p>
        </p:txBody>
      </p:sp>
      <p:sp>
        <p:nvSpPr>
          <p:cNvPr id="3" name="Espace réservé du contenu 2">
            <a:extLst>
              <a:ext uri="{FF2B5EF4-FFF2-40B4-BE49-F238E27FC236}">
                <a16:creationId xmlns="" xmlns:a16="http://schemas.microsoft.com/office/drawing/2014/main" id="{21377C52-0EDB-4239-9057-F87002A17FB2}"/>
              </a:ext>
            </a:extLst>
          </p:cNvPr>
          <p:cNvSpPr>
            <a:spLocks noGrp="1"/>
          </p:cNvSpPr>
          <p:nvPr>
            <p:ph sz="half" idx="1"/>
          </p:nvPr>
        </p:nvSpPr>
        <p:spPr>
          <a:xfrm>
            <a:off x="302149" y="1916263"/>
            <a:ext cx="9788056" cy="4150581"/>
          </a:xfrm>
        </p:spPr>
        <p:txBody>
          <a:bodyPr>
            <a:normAutofit/>
          </a:bodyPr>
          <a:lstStyle/>
          <a:p>
            <a:pPr marL="457200" lvl="1" indent="0" algn="just">
              <a:buNone/>
            </a:pPr>
            <a:endParaRPr lang="fr-BE" sz="1000" dirty="0" smtClean="0"/>
          </a:p>
          <a:p>
            <a:r>
              <a:rPr lang="fr-BE" sz="2400" u="sng" dirty="0" smtClean="0"/>
              <a:t>3 Enjeux</a:t>
            </a:r>
            <a:r>
              <a:rPr lang="fr-BE" sz="2400" dirty="0" smtClean="0"/>
              <a:t> : </a:t>
            </a:r>
            <a:r>
              <a:rPr lang="fr-BE" sz="2000" dirty="0" smtClean="0"/>
              <a:t>3) Éducation au dialogue // </a:t>
            </a:r>
            <a:r>
              <a:rPr lang="fr-BE" sz="2000" i="1" dirty="0" smtClean="0"/>
              <a:t>EDII</a:t>
            </a:r>
          </a:p>
          <a:p>
            <a:pPr lvl="2" algn="just"/>
            <a:r>
              <a:rPr lang="fr-BE" sz="1800" dirty="0" smtClean="0"/>
              <a:t>Conseil de l’Europe, </a:t>
            </a:r>
            <a:r>
              <a:rPr lang="fr-BE" sz="1800" i="1" dirty="0" smtClean="0"/>
              <a:t>Livre blanc sur le dialogue interculturel: « Le </a:t>
            </a:r>
            <a:r>
              <a:rPr lang="fr-BE" sz="1800" i="1" dirty="0"/>
              <a:t>pluralisme, la tolérance et l’esprit d’ouverture, malgré leur importance, peuvent toutefois « ne pas suffire […] pour gérer la diversité culturelle » contrairement au dialogue qui, « seul, permet de vivre dans l’unité et la diversité </a:t>
            </a:r>
            <a:r>
              <a:rPr lang="fr-BE" sz="1800" i="1" dirty="0" smtClean="0"/>
              <a:t>».</a:t>
            </a:r>
          </a:p>
          <a:p>
            <a:pPr lvl="2" algn="just"/>
            <a:r>
              <a:rPr lang="fr-BE" sz="1800" dirty="0"/>
              <a:t> </a:t>
            </a:r>
            <a:r>
              <a:rPr lang="fr-BE" sz="1800" dirty="0" smtClean="0"/>
              <a:t>Congrégation pour l’Éducation Catholique: </a:t>
            </a:r>
            <a:r>
              <a:rPr lang="fr-BE" sz="1800" i="1" dirty="0" smtClean="0"/>
              <a:t>EDIEC</a:t>
            </a:r>
            <a:r>
              <a:rPr lang="fr-BE" sz="1800" dirty="0" smtClean="0"/>
              <a:t> (2013) et </a:t>
            </a:r>
            <a:r>
              <a:rPr lang="fr-BE" sz="1800" i="1" dirty="0" smtClean="0"/>
              <a:t>EHS</a:t>
            </a:r>
            <a:r>
              <a:rPr lang="fr-BE" sz="1800" dirty="0" smtClean="0"/>
              <a:t> (2017)</a:t>
            </a:r>
          </a:p>
          <a:p>
            <a:pPr lvl="2" algn="just"/>
            <a:r>
              <a:rPr lang="fr-BE" sz="1800" dirty="0" smtClean="0"/>
              <a:t>Pape François: Éduquer au dialogue =</a:t>
            </a:r>
          </a:p>
          <a:p>
            <a:pPr lvl="3" algn="just"/>
            <a:r>
              <a:rPr lang="fr-BE" sz="1600" dirty="0" smtClean="0"/>
              <a:t>Faire comprendre aux jeunes que l’autre à quelque chose à m’apporter</a:t>
            </a:r>
          </a:p>
          <a:p>
            <a:pPr lvl="3" algn="just"/>
            <a:r>
              <a:rPr lang="fr-BE" sz="1600" dirty="0" smtClean="0"/>
              <a:t>Arriver « là où se forment les paradigmes, les façons de sentir, les symboles, les représentations des personnes et des peuples »</a:t>
            </a:r>
          </a:p>
          <a:p>
            <a:pPr lvl="3" algn="just"/>
            <a:r>
              <a:rPr lang="fr-BE" sz="1600" dirty="0" smtClean="0"/>
              <a:t>Concept non neutre: résoudre des désaccords en cherchant ensemble des solutions. </a:t>
            </a:r>
          </a:p>
        </p:txBody>
      </p:sp>
      <p:sp>
        <p:nvSpPr>
          <p:cNvPr id="5" name="Espace réservé du pied de page 4">
            <a:extLst>
              <a:ext uri="{FF2B5EF4-FFF2-40B4-BE49-F238E27FC236}">
                <a16:creationId xmlns="" xmlns:a16="http://schemas.microsoft.com/office/drawing/2014/main" id="{DDF8F731-97C3-422B-B692-E52FE14A29B9}"/>
              </a:ext>
            </a:extLst>
          </p:cNvPr>
          <p:cNvSpPr>
            <a:spLocks noGrp="1"/>
          </p:cNvSpPr>
          <p:nvPr>
            <p:ph type="ftr" sz="quarter" idx="11"/>
          </p:nvPr>
        </p:nvSpPr>
        <p:spPr>
          <a:xfrm>
            <a:off x="677333" y="6041362"/>
            <a:ext cx="6836650" cy="365125"/>
          </a:xfrm>
        </p:spPr>
        <p:txBody>
          <a:bodyPr/>
          <a:lstStyle/>
          <a:p>
            <a:r>
              <a:rPr lang="fr-FR" dirty="0" smtClean="0"/>
              <a:t>Geoffrey </a:t>
            </a:r>
            <a:r>
              <a:rPr lang="fr-FR" dirty="0"/>
              <a:t>Legrand – Journée de recherche EDII – Colmar, 10 mai 2022</a:t>
            </a:r>
            <a:endParaRPr lang="en-US" dirty="0"/>
          </a:p>
          <a:p>
            <a:endParaRPr lang="en-US" dirty="0"/>
          </a:p>
        </p:txBody>
      </p:sp>
      <p:sp>
        <p:nvSpPr>
          <p:cNvPr id="6" name="Espace réservé du numéro de diapositive 5">
            <a:extLst>
              <a:ext uri="{FF2B5EF4-FFF2-40B4-BE49-F238E27FC236}">
                <a16:creationId xmlns="" xmlns:a16="http://schemas.microsoft.com/office/drawing/2014/main" id="{358BB61A-7793-4641-937B-A8AB8968AB92}"/>
              </a:ext>
            </a:extLst>
          </p:cNvPr>
          <p:cNvSpPr>
            <a:spLocks noGrp="1"/>
          </p:cNvSpPr>
          <p:nvPr>
            <p:ph type="sldNum" sz="quarter" idx="12"/>
          </p:nvPr>
        </p:nvSpPr>
        <p:spPr/>
        <p:txBody>
          <a:bodyPr/>
          <a:lstStyle/>
          <a:p>
            <a:fld id="{6FF9F0C5-380F-41C2-899A-BAC0F0927E16}" type="slidenum">
              <a:rPr lang="en-US" smtClean="0"/>
              <a:t>9</a:t>
            </a:fld>
            <a:endParaRPr lang="en-US" dirty="0"/>
          </a:p>
        </p:txBody>
      </p:sp>
    </p:spTree>
    <p:extLst>
      <p:ext uri="{BB962C8B-B14F-4D97-AF65-F5344CB8AC3E}">
        <p14:creationId xmlns:p14="http://schemas.microsoft.com/office/powerpoint/2010/main" val="3989991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1715</TotalTime>
  <Words>1848</Words>
  <Application>Microsoft Office PowerPoint</Application>
  <PresentationFormat>Personnalisé</PresentationFormat>
  <Paragraphs>304</Paragraphs>
  <Slides>31</Slides>
  <Notes>0</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Facette</vt:lpstr>
      <vt:lpstr>Journée de recherche EDII</vt:lpstr>
      <vt:lpstr>Introduction</vt:lpstr>
      <vt:lpstr>Organisation de la journée</vt:lpstr>
      <vt:lpstr>I. Enjeux et finalités de l’éducation religieuse en contexte pluriel</vt:lpstr>
      <vt:lpstr>I. Enjeux et finalités de l’éducation religieuse en contexte pluriel</vt:lpstr>
      <vt:lpstr>I. Enjeux et finalités de l’éducation religieuse en contexte pluriel</vt:lpstr>
      <vt:lpstr>I. Enjeux et finalités de l’éducation religieuse en contexte pluriel</vt:lpstr>
      <vt:lpstr>I. Enjeux et finalités de l’éducation religieuse en contexte pluriel</vt:lpstr>
      <vt:lpstr>I. Enjeux et finalités de l’éducation religieuse en contexte pluriel</vt:lpstr>
      <vt:lpstr>I. Enjeux et finalités de l’éducation religieuse en contexte pluriel</vt:lpstr>
      <vt:lpstr>I. Enjeux et finalités de l’éducation religieuse en contexte pluriel</vt:lpstr>
      <vt:lpstr>I. Enjeux et finalités de l’éducation religieuse en contexte pluriel</vt:lpstr>
      <vt:lpstr>II. Le programme EDII</vt:lpstr>
      <vt:lpstr>II. Le programme EDII</vt:lpstr>
      <vt:lpstr>III. Les symboles</vt:lpstr>
      <vt:lpstr>III. Les symboles</vt:lpstr>
      <vt:lpstr>III. Les symboles</vt:lpstr>
      <vt:lpstr>III. Les symboles</vt:lpstr>
      <vt:lpstr>IV. La « didactique des symboles » et les limites de la mono-corrélation</vt:lpstr>
      <vt:lpstr>IV. La « didactique des symboles » et les limites de la mono-corrélation</vt:lpstr>
      <vt:lpstr>IV. La « didactique des symboles » et les limites de la mono-corrélation</vt:lpstr>
      <vt:lpstr>V. Quatre modèles d’éducation religieuse en contexte pluriel</vt:lpstr>
      <vt:lpstr>V. Quatre modèles d’éducation religieuse en contexte pluriel</vt:lpstr>
      <vt:lpstr>V. Quatre modèles d’éducation religieuse en contexte pluriel</vt:lpstr>
      <vt:lpstr>V. Quatre modèles d’éducation religieuse en contexte pluriel</vt:lpstr>
      <vt:lpstr>V. Quatre modèles d’éducation religieuse en contexte pluriel</vt:lpstr>
      <vt:lpstr>V. Quatre modèles d’éducation religieuse en contexte pluriel</vt:lpstr>
      <vt:lpstr>V. Quatre modèles d’éducation religieuse en contexte pluriel</vt:lpstr>
      <vt:lpstr>V. Quatre modèles d’éducation religieuse en contexte pluriel</vt:lpstr>
      <vt:lpstr>Conclusions et ouverture</vt:lpstr>
      <vt:lpstr>Merci pour votre attention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sotériologie tilichienne en réponse à la crise environnementale</dc:title>
  <dc:creator>Louis Brochet</dc:creator>
  <cp:lastModifiedBy>Geoffrey Legrand</cp:lastModifiedBy>
  <cp:revision>117</cp:revision>
  <cp:lastPrinted>2022-05-09T17:30:52Z</cp:lastPrinted>
  <dcterms:created xsi:type="dcterms:W3CDTF">2021-06-21T08:09:49Z</dcterms:created>
  <dcterms:modified xsi:type="dcterms:W3CDTF">2022-05-12T07:35:01Z</dcterms:modified>
</cp:coreProperties>
</file>