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76" r:id="rId12"/>
    <p:sldId id="274" r:id="rId13"/>
    <p:sldId id="277" r:id="rId14"/>
    <p:sldId id="275" r:id="rId15"/>
    <p:sldId id="266" r:id="rId16"/>
    <p:sldId id="291" r:id="rId17"/>
    <p:sldId id="267" r:id="rId18"/>
    <p:sldId id="268" r:id="rId19"/>
    <p:sldId id="269" r:id="rId20"/>
    <p:sldId id="271" r:id="rId21"/>
    <p:sldId id="272" r:id="rId22"/>
    <p:sldId id="273" r:id="rId23"/>
    <p:sldId id="284" r:id="rId24"/>
    <p:sldId id="286" r:id="rId25"/>
    <p:sldId id="287" r:id="rId26"/>
    <p:sldId id="281" r:id="rId27"/>
    <p:sldId id="278" r:id="rId28"/>
    <p:sldId id="279" r:id="rId29"/>
    <p:sldId id="282" r:id="rId30"/>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4" d="100"/>
          <a:sy n="74" d="100"/>
        </p:scale>
        <p:origin x="-177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oleObject" Target="Classeur2"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brion:Documents:Paris:ESSAI%20PRISONS%201831-201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42"/>
    </mc:Choice>
    <mc:Fallback>
      <c:style val="42"/>
    </mc:Fallback>
  </mc:AlternateContent>
  <c:chart>
    <c:autoTitleDeleted val="0"/>
    <c:plotArea>
      <c:layout/>
      <c:barChart>
        <c:barDir val="col"/>
        <c:grouping val="clustered"/>
        <c:varyColors val="0"/>
        <c:ser>
          <c:idx val="0"/>
          <c:order val="0"/>
          <c:tx>
            <c:strRef>
              <c:f>Feuil2!$D$2</c:f>
              <c:strCache>
                <c:ptCount val="1"/>
                <c:pt idx="0">
                  <c:v>Nationalité</c:v>
                </c:pt>
              </c:strCache>
            </c:strRef>
          </c:tx>
          <c:invertIfNegative val="0"/>
          <c:cat>
            <c:strRef>
              <c:f>Feuil2!$C$3:$C$10</c:f>
              <c:strCache>
                <c:ptCount val="8"/>
                <c:pt idx="0">
                  <c:v>Belgique</c:v>
                </c:pt>
                <c:pt idx="1">
                  <c:v>France</c:v>
                </c:pt>
                <c:pt idx="2">
                  <c:v>Pays-Bas</c:v>
                </c:pt>
                <c:pt idx="3">
                  <c:v>Russie</c:v>
                </c:pt>
                <c:pt idx="4">
                  <c:v>Maghreb</c:v>
                </c:pt>
                <c:pt idx="5">
                  <c:v>Turquie</c:v>
                </c:pt>
                <c:pt idx="6">
                  <c:v>Syrie</c:v>
                </c:pt>
                <c:pt idx="7">
                  <c:v>Inconnu</c:v>
                </c:pt>
              </c:strCache>
            </c:strRef>
          </c:cat>
          <c:val>
            <c:numRef>
              <c:f>Feuil2!$D$3:$D$10</c:f>
              <c:numCache>
                <c:formatCode>General</c:formatCode>
                <c:ptCount val="8"/>
                <c:pt idx="0">
                  <c:v>33.0</c:v>
                </c:pt>
                <c:pt idx="1">
                  <c:v>3.0</c:v>
                </c:pt>
                <c:pt idx="2">
                  <c:v>1.0</c:v>
                </c:pt>
                <c:pt idx="3">
                  <c:v>2.0</c:v>
                </c:pt>
                <c:pt idx="4">
                  <c:v>18.0</c:v>
                </c:pt>
                <c:pt idx="5">
                  <c:v>2.0</c:v>
                </c:pt>
                <c:pt idx="6">
                  <c:v>2.0</c:v>
                </c:pt>
                <c:pt idx="7">
                  <c:v>2.0</c:v>
                </c:pt>
              </c:numCache>
            </c:numRef>
          </c:val>
        </c:ser>
        <c:ser>
          <c:idx val="1"/>
          <c:order val="1"/>
          <c:tx>
            <c:strRef>
              <c:f>Feuil2!$E$2</c:f>
              <c:strCache>
                <c:ptCount val="1"/>
                <c:pt idx="0">
                  <c:v>Origine</c:v>
                </c:pt>
              </c:strCache>
            </c:strRef>
          </c:tx>
          <c:invertIfNegative val="0"/>
          <c:cat>
            <c:strRef>
              <c:f>Feuil2!$C$3:$C$10</c:f>
              <c:strCache>
                <c:ptCount val="8"/>
                <c:pt idx="0">
                  <c:v>Belgique</c:v>
                </c:pt>
                <c:pt idx="1">
                  <c:v>France</c:v>
                </c:pt>
                <c:pt idx="2">
                  <c:v>Pays-Bas</c:v>
                </c:pt>
                <c:pt idx="3">
                  <c:v>Russie</c:v>
                </c:pt>
                <c:pt idx="4">
                  <c:v>Maghreb</c:v>
                </c:pt>
                <c:pt idx="5">
                  <c:v>Turquie</c:v>
                </c:pt>
                <c:pt idx="6">
                  <c:v>Syrie</c:v>
                </c:pt>
                <c:pt idx="7">
                  <c:v>Inconnu</c:v>
                </c:pt>
              </c:strCache>
            </c:strRef>
          </c:cat>
          <c:val>
            <c:numRef>
              <c:f>Feuil2!$E$3:$E$10</c:f>
              <c:numCache>
                <c:formatCode>General</c:formatCode>
                <c:ptCount val="8"/>
                <c:pt idx="0">
                  <c:v>5.0</c:v>
                </c:pt>
                <c:pt idx="1">
                  <c:v>0.0</c:v>
                </c:pt>
                <c:pt idx="2">
                  <c:v>0.0</c:v>
                </c:pt>
                <c:pt idx="3">
                  <c:v>3.0</c:v>
                </c:pt>
                <c:pt idx="4">
                  <c:v>49.0</c:v>
                </c:pt>
                <c:pt idx="5">
                  <c:v>2.0</c:v>
                </c:pt>
                <c:pt idx="6">
                  <c:v>2.0</c:v>
                </c:pt>
                <c:pt idx="7">
                  <c:v>2.0</c:v>
                </c:pt>
              </c:numCache>
            </c:numRef>
          </c:val>
        </c:ser>
        <c:dLbls>
          <c:showLegendKey val="0"/>
          <c:showVal val="0"/>
          <c:showCatName val="0"/>
          <c:showSerName val="0"/>
          <c:showPercent val="0"/>
          <c:showBubbleSize val="0"/>
        </c:dLbls>
        <c:gapWidth val="150"/>
        <c:axId val="1900686536"/>
        <c:axId val="1900405352"/>
      </c:barChart>
      <c:catAx>
        <c:axId val="1900686536"/>
        <c:scaling>
          <c:orientation val="minMax"/>
        </c:scaling>
        <c:delete val="0"/>
        <c:axPos val="b"/>
        <c:majorTickMark val="out"/>
        <c:minorTickMark val="none"/>
        <c:tickLblPos val="nextTo"/>
        <c:crossAx val="1900405352"/>
        <c:crosses val="autoZero"/>
        <c:auto val="1"/>
        <c:lblAlgn val="ctr"/>
        <c:lblOffset val="100"/>
        <c:noMultiLvlLbl val="0"/>
      </c:catAx>
      <c:valAx>
        <c:axId val="1900405352"/>
        <c:scaling>
          <c:orientation val="minMax"/>
        </c:scaling>
        <c:delete val="0"/>
        <c:axPos val="l"/>
        <c:majorGridlines/>
        <c:numFmt formatCode="General" sourceLinked="1"/>
        <c:majorTickMark val="out"/>
        <c:minorTickMark val="none"/>
        <c:tickLblPos val="nextTo"/>
        <c:crossAx val="1900686536"/>
        <c:crosses val="autoZero"/>
        <c:crossBetween val="between"/>
      </c:valAx>
    </c:plotArea>
    <c:legend>
      <c:legendPos val="r"/>
      <c:layout/>
      <c:overlay val="0"/>
    </c:legend>
    <c:plotVisOnly val="1"/>
    <c:dispBlanksAs val="gap"/>
    <c:showDLblsOverMax val="0"/>
  </c:chart>
  <c:txPr>
    <a:bodyPr/>
    <a:lstStyle/>
    <a:p>
      <a:pPr>
        <a:defRPr sz="1800"/>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areaChart>
        <c:grouping val="stacked"/>
        <c:varyColors val="0"/>
        <c:ser>
          <c:idx val="0"/>
          <c:order val="0"/>
          <c:tx>
            <c:strRef>
              <c:f>Feuil1!$B$2</c:f>
              <c:strCache>
                <c:ptCount val="1"/>
                <c:pt idx="0">
                  <c:v>Prisons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Feuil1!$B$3:$B$63</c:f>
              <c:numCache>
                <c:formatCode>General</c:formatCode>
                <c:ptCount val="61"/>
                <c:pt idx="0">
                  <c:v>4795.0</c:v>
                </c:pt>
                <c:pt idx="1">
                  <c:v>4940.0</c:v>
                </c:pt>
                <c:pt idx="2">
                  <c:v>5742.0</c:v>
                </c:pt>
                <c:pt idx="3">
                  <c:v>6981.0</c:v>
                </c:pt>
                <c:pt idx="4">
                  <c:v>6726.0</c:v>
                </c:pt>
                <c:pt idx="5">
                  <c:v>8070.0</c:v>
                </c:pt>
                <c:pt idx="6">
                  <c:v>8015.0</c:v>
                </c:pt>
                <c:pt idx="7">
                  <c:v>6921.0</c:v>
                </c:pt>
                <c:pt idx="8">
                  <c:v>7673.0</c:v>
                </c:pt>
                <c:pt idx="9">
                  <c:v>6396.0</c:v>
                </c:pt>
                <c:pt idx="10">
                  <c:v>6221.0</c:v>
                </c:pt>
                <c:pt idx="11">
                  <c:v>5633.0</c:v>
                </c:pt>
                <c:pt idx="12">
                  <c:v>5397.0</c:v>
                </c:pt>
                <c:pt idx="13">
                  <c:v>4704.0</c:v>
                </c:pt>
                <c:pt idx="14">
                  <c:v>4005.0</c:v>
                </c:pt>
                <c:pt idx="15">
                  <c:v>3312.0</c:v>
                </c:pt>
                <c:pt idx="16">
                  <c:v>3726.0</c:v>
                </c:pt>
                <c:pt idx="17">
                  <c:v>4284.0</c:v>
                </c:pt>
                <c:pt idx="18">
                  <c:v>4446.0</c:v>
                </c:pt>
                <c:pt idx="19">
                  <c:v>4414.0</c:v>
                </c:pt>
                <c:pt idx="20">
                  <c:v>4454.0</c:v>
                </c:pt>
                <c:pt idx="21">
                  <c:v>4506.0</c:v>
                </c:pt>
                <c:pt idx="22">
                  <c:v>4570.0</c:v>
                </c:pt>
                <c:pt idx="23">
                  <c:v>4228.0</c:v>
                </c:pt>
                <c:pt idx="24">
                  <c:v>5256.0</c:v>
                </c:pt>
                <c:pt idx="25">
                  <c:v>4945.0</c:v>
                </c:pt>
                <c:pt idx="26">
                  <c:v>5047.0</c:v>
                </c:pt>
                <c:pt idx="27">
                  <c:v>4696.0</c:v>
                </c:pt>
                <c:pt idx="28">
                  <c:v>5002.0</c:v>
                </c:pt>
                <c:pt idx="29">
                  <c:v>6285.0</c:v>
                </c:pt>
                <c:pt idx="30">
                  <c:v>4272.0</c:v>
                </c:pt>
                <c:pt idx="31">
                  <c:v>4079.0</c:v>
                </c:pt>
                <c:pt idx="32">
                  <c:v>4381.0</c:v>
                </c:pt>
                <c:pt idx="33">
                  <c:v>4291.0</c:v>
                </c:pt>
                <c:pt idx="34">
                  <c:v>4008.0</c:v>
                </c:pt>
                <c:pt idx="35">
                  <c:v>3731.0</c:v>
                </c:pt>
                <c:pt idx="36">
                  <c:v>2731.0</c:v>
                </c:pt>
                <c:pt idx="37">
                  <c:v>6395.0</c:v>
                </c:pt>
                <c:pt idx="38">
                  <c:v>6279.0</c:v>
                </c:pt>
                <c:pt idx="39">
                  <c:v>4511.0</c:v>
                </c:pt>
                <c:pt idx="40">
                  <c:v>3903.0</c:v>
                </c:pt>
                <c:pt idx="41">
                  <c:v>4093.0</c:v>
                </c:pt>
                <c:pt idx="42">
                  <c:v>4076.0</c:v>
                </c:pt>
                <c:pt idx="43">
                  <c:v>4343.0</c:v>
                </c:pt>
                <c:pt idx="44">
                  <c:v>4292.0</c:v>
                </c:pt>
                <c:pt idx="45">
                  <c:v>5170.0</c:v>
                </c:pt>
                <c:pt idx="46">
                  <c:v>5011.0</c:v>
                </c:pt>
                <c:pt idx="47">
                  <c:v>4931.0</c:v>
                </c:pt>
                <c:pt idx="48">
                  <c:v>5216.0</c:v>
                </c:pt>
                <c:pt idx="49">
                  <c:v>4459.0</c:v>
                </c:pt>
                <c:pt idx="50">
                  <c:v>4827.0</c:v>
                </c:pt>
                <c:pt idx="51">
                  <c:v>4569.0</c:v>
                </c:pt>
                <c:pt idx="52">
                  <c:v>4091.0</c:v>
                </c:pt>
                <c:pt idx="53">
                  <c:v>3983.0</c:v>
                </c:pt>
                <c:pt idx="54">
                  <c:v>4399.0</c:v>
                </c:pt>
                <c:pt idx="55">
                  <c:v>4527.0</c:v>
                </c:pt>
                <c:pt idx="56">
                  <c:v>4904.0</c:v>
                </c:pt>
                <c:pt idx="57">
                  <c:v>5095.0</c:v>
                </c:pt>
                <c:pt idx="58">
                  <c:v>5627.0</c:v>
                </c:pt>
                <c:pt idx="59">
                  <c:v>5874.0</c:v>
                </c:pt>
                <c:pt idx="60">
                  <c:v>6305.0</c:v>
                </c:pt>
              </c:numCache>
            </c:numRef>
          </c:val>
        </c:ser>
        <c:ser>
          <c:idx val="1"/>
          <c:order val="1"/>
          <c:tx>
            <c:strRef>
              <c:f>Feuil1!$C$2</c:f>
              <c:strCache>
                <c:ptCount val="1"/>
                <c:pt idx="0">
                  <c:v>Prisons (étrangers)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Feuil1!$C$3:$C$63</c:f>
              <c:numCache>
                <c:formatCode>General</c:formatCode>
                <c:ptCount val="61"/>
                <c:pt idx="1">
                  <c:v>0.0</c:v>
                </c:pt>
                <c:pt idx="2">
                  <c:v>0.0</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c:v>
                </c:pt>
                <c:pt idx="19">
                  <c:v>0.0</c:v>
                </c:pt>
                <c:pt idx="20">
                  <c:v>0.0</c:v>
                </c:pt>
                <c:pt idx="21">
                  <c:v>0.0</c:v>
                </c:pt>
                <c:pt idx="22">
                  <c:v>0.0</c:v>
                </c:pt>
                <c:pt idx="23">
                  <c:v>0.0</c:v>
                </c:pt>
                <c:pt idx="24">
                  <c:v>0.0</c:v>
                </c:pt>
                <c:pt idx="25">
                  <c:v>0.0</c:v>
                </c:pt>
                <c:pt idx="26">
                  <c:v>0.0</c:v>
                </c:pt>
                <c:pt idx="27">
                  <c:v>0.0</c:v>
                </c:pt>
                <c:pt idx="28">
                  <c:v>0.0</c:v>
                </c:pt>
                <c:pt idx="29">
                  <c:v>0.0</c:v>
                </c:pt>
                <c:pt idx="30">
                  <c:v>0.0</c:v>
                </c:pt>
                <c:pt idx="31">
                  <c:v>0.0</c:v>
                </c:pt>
                <c:pt idx="32">
                  <c:v>0.0</c:v>
                </c:pt>
                <c:pt idx="33">
                  <c:v>0.0</c:v>
                </c:pt>
                <c:pt idx="34">
                  <c:v>0.0</c:v>
                </c:pt>
                <c:pt idx="35">
                  <c:v>0.0</c:v>
                </c:pt>
                <c:pt idx="36">
                  <c:v>0.0</c:v>
                </c:pt>
                <c:pt idx="37">
                  <c:v>0.0</c:v>
                </c:pt>
                <c:pt idx="38">
                  <c:v>0.0</c:v>
                </c:pt>
                <c:pt idx="39">
                  <c:v>0.0</c:v>
                </c:pt>
                <c:pt idx="40">
                  <c:v>0.0</c:v>
                </c:pt>
                <c:pt idx="41">
                  <c:v>0.0</c:v>
                </c:pt>
                <c:pt idx="42">
                  <c:v>0.0</c:v>
                </c:pt>
                <c:pt idx="43">
                  <c:v>0.0</c:v>
                </c:pt>
                <c:pt idx="44">
                  <c:v>0.0</c:v>
                </c:pt>
                <c:pt idx="45">
                  <c:v>0.0</c:v>
                </c:pt>
                <c:pt idx="46">
                  <c:v>0.0</c:v>
                </c:pt>
                <c:pt idx="47">
                  <c:v>0.0</c:v>
                </c:pt>
                <c:pt idx="48">
                  <c:v>1042.0</c:v>
                </c:pt>
                <c:pt idx="49">
                  <c:v>1212.0</c:v>
                </c:pt>
                <c:pt idx="50">
                  <c:v>1300.0</c:v>
                </c:pt>
                <c:pt idx="51">
                  <c:v>1598.0</c:v>
                </c:pt>
                <c:pt idx="52">
                  <c:v>1987.0</c:v>
                </c:pt>
                <c:pt idx="53">
                  <c:v>2318.0</c:v>
                </c:pt>
                <c:pt idx="54">
                  <c:v>2733.0</c:v>
                </c:pt>
                <c:pt idx="55">
                  <c:v>3038.0</c:v>
                </c:pt>
                <c:pt idx="56">
                  <c:v>2951.0</c:v>
                </c:pt>
                <c:pt idx="57">
                  <c:v>3514.0</c:v>
                </c:pt>
                <c:pt idx="58">
                  <c:v>4008.0</c:v>
                </c:pt>
                <c:pt idx="59">
                  <c:v>4364.0</c:v>
                </c:pt>
                <c:pt idx="60">
                  <c:v>5025.0</c:v>
                </c:pt>
              </c:numCache>
            </c:numRef>
          </c:val>
        </c:ser>
        <c:ser>
          <c:idx val="2"/>
          <c:order val="2"/>
          <c:tx>
            <c:strRef>
              <c:f>Feuil1!$D$2</c:f>
              <c:strCache>
                <c:ptCount val="1"/>
                <c:pt idx="0">
                  <c:v>Vagabonds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Feuil1!$D$3:$D$63</c:f>
              <c:numCache>
                <c:formatCode>General</c:formatCode>
                <c:ptCount val="61"/>
                <c:pt idx="0">
                  <c:v>2917.0</c:v>
                </c:pt>
                <c:pt idx="1">
                  <c:v>2599.0</c:v>
                </c:pt>
                <c:pt idx="2">
                  <c:v>2832.0</c:v>
                </c:pt>
                <c:pt idx="3">
                  <c:v>3094.0</c:v>
                </c:pt>
                <c:pt idx="4">
                  <c:v>3901.0</c:v>
                </c:pt>
                <c:pt idx="5">
                  <c:v>4241.0</c:v>
                </c:pt>
                <c:pt idx="6">
                  <c:v>3685.0</c:v>
                </c:pt>
                <c:pt idx="7">
                  <c:v>3448.0</c:v>
                </c:pt>
                <c:pt idx="8">
                  <c:v>3476.0</c:v>
                </c:pt>
                <c:pt idx="9">
                  <c:v>2413.0</c:v>
                </c:pt>
                <c:pt idx="10">
                  <c:v>2728.0</c:v>
                </c:pt>
                <c:pt idx="11">
                  <c:v>2313.0</c:v>
                </c:pt>
                <c:pt idx="12">
                  <c:v>1659.0</c:v>
                </c:pt>
                <c:pt idx="13">
                  <c:v>1925.0</c:v>
                </c:pt>
                <c:pt idx="14">
                  <c:v>1708.0</c:v>
                </c:pt>
                <c:pt idx="15">
                  <c:v>1930.0</c:v>
                </c:pt>
                <c:pt idx="16">
                  <c:v>2227.0</c:v>
                </c:pt>
                <c:pt idx="17">
                  <c:v>3173.0</c:v>
                </c:pt>
                <c:pt idx="18">
                  <c:v>3614.0</c:v>
                </c:pt>
                <c:pt idx="19">
                  <c:v>4399.0</c:v>
                </c:pt>
                <c:pt idx="20">
                  <c:v>4378.0</c:v>
                </c:pt>
                <c:pt idx="21">
                  <c:v>7095.0</c:v>
                </c:pt>
                <c:pt idx="22">
                  <c:v>5952.0</c:v>
                </c:pt>
                <c:pt idx="23">
                  <c:v>5749.0</c:v>
                </c:pt>
                <c:pt idx="24">
                  <c:v>6788.0</c:v>
                </c:pt>
                <c:pt idx="25">
                  <c:v>6527.0</c:v>
                </c:pt>
                <c:pt idx="26">
                  <c:v>7057.0</c:v>
                </c:pt>
                <c:pt idx="27">
                  <c:v>6352.0</c:v>
                </c:pt>
                <c:pt idx="29">
                  <c:v>1847.0</c:v>
                </c:pt>
                <c:pt idx="30">
                  <c:v>2197.0</c:v>
                </c:pt>
                <c:pt idx="31">
                  <c:v>2117.0</c:v>
                </c:pt>
                <c:pt idx="32">
                  <c:v>2892.0</c:v>
                </c:pt>
                <c:pt idx="33">
                  <c:v>2284.0</c:v>
                </c:pt>
                <c:pt idx="34">
                  <c:v>2233.0</c:v>
                </c:pt>
                <c:pt idx="35">
                  <c:v>1759.0</c:v>
                </c:pt>
                <c:pt idx="36">
                  <c:v>935.0</c:v>
                </c:pt>
                <c:pt idx="37">
                  <c:v>577.0</c:v>
                </c:pt>
                <c:pt idx="38">
                  <c:v>427.0</c:v>
                </c:pt>
                <c:pt idx="39">
                  <c:v>708.0</c:v>
                </c:pt>
                <c:pt idx="40">
                  <c:v>742.0</c:v>
                </c:pt>
                <c:pt idx="41">
                  <c:v>814.0</c:v>
                </c:pt>
                <c:pt idx="42">
                  <c:v>825.0</c:v>
                </c:pt>
                <c:pt idx="43">
                  <c:v>922.0</c:v>
                </c:pt>
                <c:pt idx="44">
                  <c:v>874.0</c:v>
                </c:pt>
                <c:pt idx="45">
                  <c:v>997.0</c:v>
                </c:pt>
                <c:pt idx="46">
                  <c:v>894.0</c:v>
                </c:pt>
                <c:pt idx="47">
                  <c:v>866.0</c:v>
                </c:pt>
                <c:pt idx="48">
                  <c:v>979.0</c:v>
                </c:pt>
                <c:pt idx="49">
                  <c:v>869.0</c:v>
                </c:pt>
                <c:pt idx="50">
                  <c:v>813.0</c:v>
                </c:pt>
                <c:pt idx="51">
                  <c:v>698.0</c:v>
                </c:pt>
                <c:pt idx="52">
                  <c:v>519.0</c:v>
                </c:pt>
                <c:pt idx="53">
                  <c:v>435.0</c:v>
                </c:pt>
                <c:pt idx="54">
                  <c:v>49.0</c:v>
                </c:pt>
              </c:numCache>
            </c:numRef>
          </c:val>
        </c:ser>
        <c:ser>
          <c:idx val="3"/>
          <c:order val="3"/>
          <c:tx>
            <c:strRef>
              <c:f>Feuil1!$E$2</c:f>
              <c:strCache>
                <c:ptCount val="1"/>
                <c:pt idx="0">
                  <c:v>Centre fermés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Feuil1!$E$3:$E$63</c:f>
              <c:numCache>
                <c:formatCode>General</c:formatCode>
                <c:ptCount val="61"/>
                <c:pt idx="54">
                  <c:v>30.0</c:v>
                </c:pt>
                <c:pt idx="55">
                  <c:v>30.0</c:v>
                </c:pt>
                <c:pt idx="56">
                  <c:v>242.0</c:v>
                </c:pt>
                <c:pt idx="57">
                  <c:v>519.0</c:v>
                </c:pt>
                <c:pt idx="58">
                  <c:v>526.0</c:v>
                </c:pt>
                <c:pt idx="59">
                  <c:v>628.0</c:v>
                </c:pt>
                <c:pt idx="60">
                  <c:v>658.0</c:v>
                </c:pt>
              </c:numCache>
            </c:numRef>
          </c:val>
        </c:ser>
        <c:dLbls>
          <c:showLegendKey val="0"/>
          <c:showVal val="0"/>
          <c:showCatName val="0"/>
          <c:showSerName val="0"/>
          <c:showPercent val="0"/>
          <c:showBubbleSize val="0"/>
        </c:dLbls>
        <c:axId val="1898125768"/>
        <c:axId val="1898128888"/>
      </c:areaChart>
      <c:catAx>
        <c:axId val="1898125768"/>
        <c:scaling>
          <c:orientation val="minMax"/>
        </c:scaling>
        <c:delete val="0"/>
        <c:axPos val="b"/>
        <c:numFmt formatCode="General" sourceLinked="1"/>
        <c:majorTickMark val="out"/>
        <c:minorTickMark val="none"/>
        <c:tickLblPos val="nextTo"/>
        <c:crossAx val="1898128888"/>
        <c:crosses val="autoZero"/>
        <c:auto val="1"/>
        <c:lblAlgn val="ctr"/>
        <c:lblOffset val="100"/>
        <c:noMultiLvlLbl val="0"/>
      </c:catAx>
      <c:valAx>
        <c:axId val="1898128888"/>
        <c:scaling>
          <c:orientation val="minMax"/>
        </c:scaling>
        <c:delete val="0"/>
        <c:axPos val="l"/>
        <c:majorGridlines/>
        <c:numFmt formatCode="General" sourceLinked="1"/>
        <c:majorTickMark val="out"/>
        <c:minorTickMark val="none"/>
        <c:tickLblPos val="nextTo"/>
        <c:crossAx val="1898125768"/>
        <c:crosses val="autoZero"/>
        <c:crossBetween val="midCat"/>
      </c:valAx>
    </c:plotArea>
    <c:legend>
      <c:legendPos val="b"/>
      <c:layout/>
      <c:overlay val="0"/>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0"/>
    <c:plotArea>
      <c:layout/>
      <c:areaChart>
        <c:grouping val="stacked"/>
        <c:varyColors val="0"/>
        <c:ser>
          <c:idx val="0"/>
          <c:order val="0"/>
          <c:tx>
            <c:strRef>
              <c:f>Feuil1!$B$2</c:f>
              <c:strCache>
                <c:ptCount val="1"/>
                <c:pt idx="0">
                  <c:v>Prisons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Feuil1!$B$3:$B$63</c:f>
              <c:numCache>
                <c:formatCode>General</c:formatCode>
                <c:ptCount val="61"/>
                <c:pt idx="0">
                  <c:v>4795.0</c:v>
                </c:pt>
                <c:pt idx="1">
                  <c:v>4940.0</c:v>
                </c:pt>
                <c:pt idx="2">
                  <c:v>5742.0</c:v>
                </c:pt>
                <c:pt idx="3">
                  <c:v>6981.0</c:v>
                </c:pt>
                <c:pt idx="4">
                  <c:v>6726.0</c:v>
                </c:pt>
                <c:pt idx="5">
                  <c:v>8070.0</c:v>
                </c:pt>
                <c:pt idx="6">
                  <c:v>8015.0</c:v>
                </c:pt>
                <c:pt idx="7">
                  <c:v>6921.0</c:v>
                </c:pt>
                <c:pt idx="8">
                  <c:v>7673.0</c:v>
                </c:pt>
                <c:pt idx="9">
                  <c:v>6396.0</c:v>
                </c:pt>
                <c:pt idx="10">
                  <c:v>6221.0</c:v>
                </c:pt>
                <c:pt idx="11">
                  <c:v>5633.0</c:v>
                </c:pt>
                <c:pt idx="12">
                  <c:v>5397.0</c:v>
                </c:pt>
                <c:pt idx="13">
                  <c:v>4704.0</c:v>
                </c:pt>
                <c:pt idx="14">
                  <c:v>4005.0</c:v>
                </c:pt>
                <c:pt idx="15">
                  <c:v>3312.0</c:v>
                </c:pt>
                <c:pt idx="16">
                  <c:v>3726.0</c:v>
                </c:pt>
                <c:pt idx="17">
                  <c:v>4284.0</c:v>
                </c:pt>
                <c:pt idx="18">
                  <c:v>4446.0</c:v>
                </c:pt>
                <c:pt idx="19">
                  <c:v>4414.0</c:v>
                </c:pt>
                <c:pt idx="20">
                  <c:v>4454.0</c:v>
                </c:pt>
                <c:pt idx="21">
                  <c:v>4506.0</c:v>
                </c:pt>
                <c:pt idx="22">
                  <c:v>4570.0</c:v>
                </c:pt>
                <c:pt idx="23">
                  <c:v>4228.0</c:v>
                </c:pt>
                <c:pt idx="24">
                  <c:v>5256.0</c:v>
                </c:pt>
                <c:pt idx="25">
                  <c:v>4945.0</c:v>
                </c:pt>
                <c:pt idx="26">
                  <c:v>5047.0</c:v>
                </c:pt>
                <c:pt idx="27">
                  <c:v>4696.0</c:v>
                </c:pt>
                <c:pt idx="28">
                  <c:v>5002.0</c:v>
                </c:pt>
                <c:pt idx="29">
                  <c:v>6285.0</c:v>
                </c:pt>
                <c:pt idx="30">
                  <c:v>4272.0</c:v>
                </c:pt>
                <c:pt idx="31">
                  <c:v>4079.0</c:v>
                </c:pt>
                <c:pt idx="32">
                  <c:v>4381.0</c:v>
                </c:pt>
                <c:pt idx="33">
                  <c:v>4291.0</c:v>
                </c:pt>
                <c:pt idx="34">
                  <c:v>4008.0</c:v>
                </c:pt>
                <c:pt idx="35">
                  <c:v>3731.0</c:v>
                </c:pt>
                <c:pt idx="36">
                  <c:v>2731.0</c:v>
                </c:pt>
                <c:pt idx="37">
                  <c:v>6395.0</c:v>
                </c:pt>
                <c:pt idx="38">
                  <c:v>6279.0</c:v>
                </c:pt>
                <c:pt idx="39">
                  <c:v>4511.0</c:v>
                </c:pt>
                <c:pt idx="40">
                  <c:v>3903.0</c:v>
                </c:pt>
                <c:pt idx="41">
                  <c:v>4093.0</c:v>
                </c:pt>
                <c:pt idx="42">
                  <c:v>4076.0</c:v>
                </c:pt>
                <c:pt idx="43">
                  <c:v>4343.0</c:v>
                </c:pt>
                <c:pt idx="44">
                  <c:v>4292.0</c:v>
                </c:pt>
                <c:pt idx="45">
                  <c:v>5170.0</c:v>
                </c:pt>
                <c:pt idx="46">
                  <c:v>5011.0</c:v>
                </c:pt>
                <c:pt idx="47">
                  <c:v>4931.0</c:v>
                </c:pt>
                <c:pt idx="48">
                  <c:v>5216.0</c:v>
                </c:pt>
                <c:pt idx="49">
                  <c:v>4459.0</c:v>
                </c:pt>
                <c:pt idx="50">
                  <c:v>4827.0</c:v>
                </c:pt>
                <c:pt idx="51">
                  <c:v>4569.0</c:v>
                </c:pt>
                <c:pt idx="52">
                  <c:v>4091.0</c:v>
                </c:pt>
                <c:pt idx="53">
                  <c:v>3983.0</c:v>
                </c:pt>
                <c:pt idx="54">
                  <c:v>4399.0</c:v>
                </c:pt>
                <c:pt idx="55">
                  <c:v>4527.0</c:v>
                </c:pt>
                <c:pt idx="56">
                  <c:v>4904.0</c:v>
                </c:pt>
                <c:pt idx="57">
                  <c:v>5095.0</c:v>
                </c:pt>
                <c:pt idx="58">
                  <c:v>5627.0</c:v>
                </c:pt>
                <c:pt idx="59">
                  <c:v>5874.0</c:v>
                </c:pt>
                <c:pt idx="60">
                  <c:v>6305.0</c:v>
                </c:pt>
              </c:numCache>
            </c:numRef>
          </c:val>
        </c:ser>
        <c:ser>
          <c:idx val="1"/>
          <c:order val="1"/>
          <c:tx>
            <c:strRef>
              <c:f>Feuil1!$C$2</c:f>
              <c:strCache>
                <c:ptCount val="1"/>
                <c:pt idx="0">
                  <c:v>Prisons (étrangers)</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Feuil1!$C$3:$C$63</c:f>
              <c:numCache>
                <c:formatCode>General</c:formatCode>
                <c:ptCount val="61"/>
                <c:pt idx="1">
                  <c:v>0.0</c:v>
                </c:pt>
                <c:pt idx="2">
                  <c:v>0.0</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c:v>
                </c:pt>
                <c:pt idx="19">
                  <c:v>0.0</c:v>
                </c:pt>
                <c:pt idx="20">
                  <c:v>0.0</c:v>
                </c:pt>
                <c:pt idx="21">
                  <c:v>0.0</c:v>
                </c:pt>
                <c:pt idx="22">
                  <c:v>0.0</c:v>
                </c:pt>
                <c:pt idx="23">
                  <c:v>0.0</c:v>
                </c:pt>
                <c:pt idx="24">
                  <c:v>0.0</c:v>
                </c:pt>
                <c:pt idx="25">
                  <c:v>0.0</c:v>
                </c:pt>
                <c:pt idx="26">
                  <c:v>0.0</c:v>
                </c:pt>
                <c:pt idx="27">
                  <c:v>0.0</c:v>
                </c:pt>
                <c:pt idx="28">
                  <c:v>0.0</c:v>
                </c:pt>
                <c:pt idx="29">
                  <c:v>0.0</c:v>
                </c:pt>
                <c:pt idx="30">
                  <c:v>0.0</c:v>
                </c:pt>
                <c:pt idx="31">
                  <c:v>0.0</c:v>
                </c:pt>
                <c:pt idx="32">
                  <c:v>0.0</c:v>
                </c:pt>
                <c:pt idx="33">
                  <c:v>0.0</c:v>
                </c:pt>
                <c:pt idx="34">
                  <c:v>0.0</c:v>
                </c:pt>
                <c:pt idx="35">
                  <c:v>0.0</c:v>
                </c:pt>
                <c:pt idx="36">
                  <c:v>0.0</c:v>
                </c:pt>
                <c:pt idx="37">
                  <c:v>0.0</c:v>
                </c:pt>
                <c:pt idx="38">
                  <c:v>0.0</c:v>
                </c:pt>
                <c:pt idx="39">
                  <c:v>0.0</c:v>
                </c:pt>
                <c:pt idx="40">
                  <c:v>0.0</c:v>
                </c:pt>
                <c:pt idx="41">
                  <c:v>0.0</c:v>
                </c:pt>
                <c:pt idx="42">
                  <c:v>0.0</c:v>
                </c:pt>
                <c:pt idx="43">
                  <c:v>0.0</c:v>
                </c:pt>
                <c:pt idx="44">
                  <c:v>0.0</c:v>
                </c:pt>
                <c:pt idx="45">
                  <c:v>0.0</c:v>
                </c:pt>
                <c:pt idx="46">
                  <c:v>0.0</c:v>
                </c:pt>
                <c:pt idx="47">
                  <c:v>0.0</c:v>
                </c:pt>
                <c:pt idx="48">
                  <c:v>1042.0</c:v>
                </c:pt>
                <c:pt idx="49">
                  <c:v>1212.0</c:v>
                </c:pt>
                <c:pt idx="50">
                  <c:v>1300.0</c:v>
                </c:pt>
                <c:pt idx="51">
                  <c:v>1598.0</c:v>
                </c:pt>
                <c:pt idx="52">
                  <c:v>1987.0</c:v>
                </c:pt>
                <c:pt idx="53">
                  <c:v>2318.0</c:v>
                </c:pt>
                <c:pt idx="54">
                  <c:v>2733.0</c:v>
                </c:pt>
                <c:pt idx="55">
                  <c:v>3038.0</c:v>
                </c:pt>
                <c:pt idx="56">
                  <c:v>2951.0</c:v>
                </c:pt>
                <c:pt idx="57">
                  <c:v>3514.0</c:v>
                </c:pt>
                <c:pt idx="58">
                  <c:v>4008.0</c:v>
                </c:pt>
                <c:pt idx="59">
                  <c:v>4364.0</c:v>
                </c:pt>
                <c:pt idx="60">
                  <c:v>5025.0</c:v>
                </c:pt>
              </c:numCache>
            </c:numRef>
          </c:val>
        </c:ser>
        <c:ser>
          <c:idx val="2"/>
          <c:order val="2"/>
          <c:tx>
            <c:strRef>
              <c:f>Feuil1!$D$2</c:f>
              <c:strCache>
                <c:ptCount val="1"/>
                <c:pt idx="0">
                  <c:v>Vagabonds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Feuil1!$D$3:$D$63</c:f>
              <c:numCache>
                <c:formatCode>General</c:formatCode>
                <c:ptCount val="61"/>
                <c:pt idx="0">
                  <c:v>2917.0</c:v>
                </c:pt>
                <c:pt idx="1">
                  <c:v>2599.0</c:v>
                </c:pt>
                <c:pt idx="2">
                  <c:v>2832.0</c:v>
                </c:pt>
                <c:pt idx="3">
                  <c:v>3094.0</c:v>
                </c:pt>
                <c:pt idx="4">
                  <c:v>3901.0</c:v>
                </c:pt>
                <c:pt idx="5">
                  <c:v>4241.0</c:v>
                </c:pt>
                <c:pt idx="6">
                  <c:v>3685.0</c:v>
                </c:pt>
                <c:pt idx="7">
                  <c:v>3448.0</c:v>
                </c:pt>
                <c:pt idx="8">
                  <c:v>3476.0</c:v>
                </c:pt>
                <c:pt idx="9">
                  <c:v>2413.0</c:v>
                </c:pt>
                <c:pt idx="10">
                  <c:v>2728.0</c:v>
                </c:pt>
                <c:pt idx="11">
                  <c:v>2313.0</c:v>
                </c:pt>
                <c:pt idx="12">
                  <c:v>1659.0</c:v>
                </c:pt>
                <c:pt idx="13">
                  <c:v>1925.0</c:v>
                </c:pt>
                <c:pt idx="14">
                  <c:v>1708.0</c:v>
                </c:pt>
                <c:pt idx="15">
                  <c:v>1930.0</c:v>
                </c:pt>
                <c:pt idx="16">
                  <c:v>2227.0</c:v>
                </c:pt>
                <c:pt idx="17">
                  <c:v>3173.0</c:v>
                </c:pt>
                <c:pt idx="18">
                  <c:v>3614.0</c:v>
                </c:pt>
                <c:pt idx="19">
                  <c:v>4399.0</c:v>
                </c:pt>
                <c:pt idx="20">
                  <c:v>4378.0</c:v>
                </c:pt>
                <c:pt idx="21">
                  <c:v>7095.0</c:v>
                </c:pt>
                <c:pt idx="22">
                  <c:v>5952.0</c:v>
                </c:pt>
                <c:pt idx="23">
                  <c:v>5749.0</c:v>
                </c:pt>
                <c:pt idx="24">
                  <c:v>6788.0</c:v>
                </c:pt>
                <c:pt idx="25">
                  <c:v>6527.0</c:v>
                </c:pt>
                <c:pt idx="26">
                  <c:v>7057.0</c:v>
                </c:pt>
                <c:pt idx="27">
                  <c:v>6352.0</c:v>
                </c:pt>
                <c:pt idx="29">
                  <c:v>1847.0</c:v>
                </c:pt>
                <c:pt idx="30">
                  <c:v>2197.0</c:v>
                </c:pt>
                <c:pt idx="31">
                  <c:v>2117.0</c:v>
                </c:pt>
                <c:pt idx="32">
                  <c:v>2892.0</c:v>
                </c:pt>
                <c:pt idx="33">
                  <c:v>2284.0</c:v>
                </c:pt>
                <c:pt idx="34">
                  <c:v>2233.0</c:v>
                </c:pt>
                <c:pt idx="35">
                  <c:v>1759.0</c:v>
                </c:pt>
                <c:pt idx="36">
                  <c:v>935.0</c:v>
                </c:pt>
                <c:pt idx="37">
                  <c:v>577.0</c:v>
                </c:pt>
                <c:pt idx="38">
                  <c:v>427.0</c:v>
                </c:pt>
                <c:pt idx="39">
                  <c:v>708.0</c:v>
                </c:pt>
                <c:pt idx="40">
                  <c:v>742.0</c:v>
                </c:pt>
                <c:pt idx="41">
                  <c:v>814.0</c:v>
                </c:pt>
                <c:pt idx="42">
                  <c:v>825.0</c:v>
                </c:pt>
                <c:pt idx="43">
                  <c:v>922.0</c:v>
                </c:pt>
                <c:pt idx="44">
                  <c:v>874.0</c:v>
                </c:pt>
                <c:pt idx="45">
                  <c:v>997.0</c:v>
                </c:pt>
                <c:pt idx="46">
                  <c:v>894.0</c:v>
                </c:pt>
                <c:pt idx="47">
                  <c:v>866.0</c:v>
                </c:pt>
                <c:pt idx="48">
                  <c:v>979.0</c:v>
                </c:pt>
                <c:pt idx="49">
                  <c:v>869.0</c:v>
                </c:pt>
                <c:pt idx="50">
                  <c:v>813.0</c:v>
                </c:pt>
                <c:pt idx="51">
                  <c:v>698.0</c:v>
                </c:pt>
                <c:pt idx="52">
                  <c:v>519.0</c:v>
                </c:pt>
                <c:pt idx="53">
                  <c:v>435.0</c:v>
                </c:pt>
                <c:pt idx="54">
                  <c:v>49.0</c:v>
                </c:pt>
              </c:numCache>
            </c:numRef>
          </c:val>
        </c:ser>
        <c:ser>
          <c:idx val="3"/>
          <c:order val="3"/>
          <c:tx>
            <c:strRef>
              <c:f>Feuil1!$E$2</c:f>
              <c:strCache>
                <c:ptCount val="1"/>
                <c:pt idx="0">
                  <c:v>Centre fermés (dét. adm.)</c:v>
                </c:pt>
              </c:strCache>
            </c:strRef>
          </c:tx>
          <c:cat>
            <c:numRef>
              <c:f>Feuil1!$A$3:$A$63</c:f>
              <c:numCache>
                <c:formatCode>General</c:formatCode>
                <c:ptCount val="61"/>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pt idx="28">
                  <c:v>1915.0</c:v>
                </c:pt>
                <c:pt idx="29">
                  <c:v>1919.0</c:v>
                </c:pt>
                <c:pt idx="30">
                  <c:v>1922.0</c:v>
                </c:pt>
                <c:pt idx="31">
                  <c:v>1925.0</c:v>
                </c:pt>
                <c:pt idx="32">
                  <c:v>1928.0</c:v>
                </c:pt>
                <c:pt idx="33">
                  <c:v>1931.0</c:v>
                </c:pt>
                <c:pt idx="34">
                  <c:v>1934.0</c:v>
                </c:pt>
                <c:pt idx="35">
                  <c:v>1937.0</c:v>
                </c:pt>
                <c:pt idx="36">
                  <c:v>1940.0</c:v>
                </c:pt>
                <c:pt idx="37">
                  <c:v>1943.0</c:v>
                </c:pt>
                <c:pt idx="38">
                  <c:v>1946.0</c:v>
                </c:pt>
                <c:pt idx="39">
                  <c:v>1949.0</c:v>
                </c:pt>
                <c:pt idx="40">
                  <c:v>1952.0</c:v>
                </c:pt>
                <c:pt idx="41">
                  <c:v>1955.0</c:v>
                </c:pt>
                <c:pt idx="42">
                  <c:v>1958.0</c:v>
                </c:pt>
                <c:pt idx="43">
                  <c:v>1961.0</c:v>
                </c:pt>
                <c:pt idx="44">
                  <c:v>1964.0</c:v>
                </c:pt>
                <c:pt idx="45">
                  <c:v>1967.0</c:v>
                </c:pt>
                <c:pt idx="46">
                  <c:v>1970.0</c:v>
                </c:pt>
                <c:pt idx="47">
                  <c:v>1973.0</c:v>
                </c:pt>
                <c:pt idx="48">
                  <c:v>1974.0</c:v>
                </c:pt>
                <c:pt idx="49">
                  <c:v>1980.0</c:v>
                </c:pt>
                <c:pt idx="50">
                  <c:v>1982.0</c:v>
                </c:pt>
                <c:pt idx="51">
                  <c:v>1985.0</c:v>
                </c:pt>
                <c:pt idx="52">
                  <c:v>1988.0</c:v>
                </c:pt>
                <c:pt idx="53">
                  <c:v>1991.0</c:v>
                </c:pt>
                <c:pt idx="54">
                  <c:v>1994.0</c:v>
                </c:pt>
                <c:pt idx="55">
                  <c:v>1997.0</c:v>
                </c:pt>
                <c:pt idx="56">
                  <c:v>2000.0</c:v>
                </c:pt>
                <c:pt idx="57">
                  <c:v>2003.0</c:v>
                </c:pt>
                <c:pt idx="58">
                  <c:v>2006.0</c:v>
                </c:pt>
                <c:pt idx="59">
                  <c:v>2009.0</c:v>
                </c:pt>
                <c:pt idx="60">
                  <c:v>2012.0</c:v>
                </c:pt>
              </c:numCache>
            </c:numRef>
          </c:cat>
          <c:val>
            <c:numRef>
              <c:f>Feuil1!$E$3:$E$63</c:f>
              <c:numCache>
                <c:formatCode>General</c:formatCode>
                <c:ptCount val="61"/>
                <c:pt idx="54">
                  <c:v>30.0</c:v>
                </c:pt>
                <c:pt idx="55">
                  <c:v>30.0</c:v>
                </c:pt>
                <c:pt idx="56">
                  <c:v>242.0</c:v>
                </c:pt>
                <c:pt idx="57">
                  <c:v>519.0</c:v>
                </c:pt>
                <c:pt idx="58">
                  <c:v>526.0</c:v>
                </c:pt>
                <c:pt idx="59">
                  <c:v>628.0</c:v>
                </c:pt>
                <c:pt idx="60">
                  <c:v>658.0</c:v>
                </c:pt>
              </c:numCache>
            </c:numRef>
          </c:val>
        </c:ser>
        <c:dLbls>
          <c:showLegendKey val="0"/>
          <c:showVal val="0"/>
          <c:showCatName val="0"/>
          <c:showSerName val="0"/>
          <c:showPercent val="0"/>
          <c:showBubbleSize val="0"/>
        </c:dLbls>
        <c:axId val="1901766824"/>
        <c:axId val="1901717560"/>
      </c:areaChart>
      <c:catAx>
        <c:axId val="1901766824"/>
        <c:scaling>
          <c:orientation val="minMax"/>
        </c:scaling>
        <c:delete val="0"/>
        <c:axPos val="b"/>
        <c:numFmt formatCode="General" sourceLinked="1"/>
        <c:majorTickMark val="out"/>
        <c:minorTickMark val="none"/>
        <c:tickLblPos val="nextTo"/>
        <c:crossAx val="1901717560"/>
        <c:crosses val="autoZero"/>
        <c:auto val="1"/>
        <c:lblAlgn val="ctr"/>
        <c:lblOffset val="100"/>
        <c:noMultiLvlLbl val="0"/>
      </c:catAx>
      <c:valAx>
        <c:axId val="1901717560"/>
        <c:scaling>
          <c:orientation val="minMax"/>
        </c:scaling>
        <c:delete val="0"/>
        <c:axPos val="l"/>
        <c:majorGridlines/>
        <c:numFmt formatCode="General" sourceLinked="1"/>
        <c:majorTickMark val="out"/>
        <c:minorTickMark val="none"/>
        <c:tickLblPos val="nextTo"/>
        <c:crossAx val="1901766824"/>
        <c:crosses val="autoZero"/>
        <c:crossBetween val="midCat"/>
      </c:valAx>
    </c:plotArea>
    <c:legend>
      <c:legendPos val="b"/>
      <c:layout/>
      <c:overlay val="0"/>
    </c:legend>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3"/>
    </mc:Choice>
    <mc:Fallback>
      <c:style val="33"/>
    </mc:Fallback>
  </mc:AlternateContent>
  <c:chart>
    <c:autoTitleDeleted val="0"/>
    <c:plotArea>
      <c:layout/>
      <c:areaChart>
        <c:grouping val="stacked"/>
        <c:varyColors val="0"/>
        <c:ser>
          <c:idx val="0"/>
          <c:order val="0"/>
          <c:tx>
            <c:strRef>
              <c:f>Feuil1!$J$2</c:f>
              <c:strCache>
                <c:ptCount val="1"/>
                <c:pt idx="0">
                  <c:v>Prisons</c:v>
                </c:pt>
              </c:strCache>
            </c:strRef>
          </c:tx>
          <c:cat>
            <c:numRef>
              <c:f>Feuil1!$I$3:$I$30</c:f>
              <c:numCache>
                <c:formatCode>General</c:formatCode>
                <c:ptCount val="28"/>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numCache>
            </c:numRef>
          </c:cat>
          <c:val>
            <c:numRef>
              <c:f>Feuil1!$J$3:$J$30</c:f>
              <c:numCache>
                <c:formatCode>General</c:formatCode>
                <c:ptCount val="28"/>
                <c:pt idx="0">
                  <c:v>4795.0</c:v>
                </c:pt>
                <c:pt idx="1">
                  <c:v>4940.0</c:v>
                </c:pt>
                <c:pt idx="2">
                  <c:v>5742.0</c:v>
                </c:pt>
                <c:pt idx="3">
                  <c:v>6981.0</c:v>
                </c:pt>
                <c:pt idx="4">
                  <c:v>6726.0</c:v>
                </c:pt>
                <c:pt idx="5">
                  <c:v>8070.0</c:v>
                </c:pt>
                <c:pt idx="6">
                  <c:v>8015.0</c:v>
                </c:pt>
                <c:pt idx="7">
                  <c:v>6921.0</c:v>
                </c:pt>
                <c:pt idx="8">
                  <c:v>7673.0</c:v>
                </c:pt>
                <c:pt idx="9">
                  <c:v>6396.0</c:v>
                </c:pt>
                <c:pt idx="10">
                  <c:v>6221.0</c:v>
                </c:pt>
                <c:pt idx="11">
                  <c:v>5633.0</c:v>
                </c:pt>
                <c:pt idx="12">
                  <c:v>5397.0</c:v>
                </c:pt>
                <c:pt idx="13">
                  <c:v>4704.0</c:v>
                </c:pt>
                <c:pt idx="14">
                  <c:v>4005.0</c:v>
                </c:pt>
                <c:pt idx="15">
                  <c:v>3312.0</c:v>
                </c:pt>
                <c:pt idx="16">
                  <c:v>3726.0</c:v>
                </c:pt>
                <c:pt idx="17">
                  <c:v>4284.0</c:v>
                </c:pt>
                <c:pt idx="18">
                  <c:v>4446.0</c:v>
                </c:pt>
                <c:pt idx="19">
                  <c:v>4414.0</c:v>
                </c:pt>
                <c:pt idx="20">
                  <c:v>4454.0</c:v>
                </c:pt>
                <c:pt idx="21">
                  <c:v>4506.0</c:v>
                </c:pt>
                <c:pt idx="22">
                  <c:v>4570.0</c:v>
                </c:pt>
                <c:pt idx="23">
                  <c:v>4228.0</c:v>
                </c:pt>
                <c:pt idx="24">
                  <c:v>5256.0</c:v>
                </c:pt>
                <c:pt idx="25">
                  <c:v>4945.0</c:v>
                </c:pt>
                <c:pt idx="26">
                  <c:v>5047.0</c:v>
                </c:pt>
                <c:pt idx="27">
                  <c:v>4696.0</c:v>
                </c:pt>
              </c:numCache>
            </c:numRef>
          </c:val>
        </c:ser>
        <c:ser>
          <c:idx val="1"/>
          <c:order val="1"/>
          <c:tx>
            <c:strRef>
              <c:f>Feuil1!$K$2</c:f>
              <c:strCache>
                <c:ptCount val="1"/>
                <c:pt idx="0">
                  <c:v>Vagabonds (dét. adm.)</c:v>
                </c:pt>
              </c:strCache>
            </c:strRef>
          </c:tx>
          <c:cat>
            <c:numRef>
              <c:f>Feuil1!$I$3:$I$30</c:f>
              <c:numCache>
                <c:formatCode>General</c:formatCode>
                <c:ptCount val="28"/>
                <c:pt idx="0">
                  <c:v>1831.0</c:v>
                </c:pt>
                <c:pt idx="1">
                  <c:v>1834.0</c:v>
                </c:pt>
                <c:pt idx="2">
                  <c:v>1837.0</c:v>
                </c:pt>
                <c:pt idx="3">
                  <c:v>1840.0</c:v>
                </c:pt>
                <c:pt idx="4">
                  <c:v>1843.0</c:v>
                </c:pt>
                <c:pt idx="5">
                  <c:v>1846.0</c:v>
                </c:pt>
                <c:pt idx="6">
                  <c:v>1849.0</c:v>
                </c:pt>
                <c:pt idx="7">
                  <c:v>1852.0</c:v>
                </c:pt>
                <c:pt idx="8">
                  <c:v>1855.0</c:v>
                </c:pt>
                <c:pt idx="9">
                  <c:v>1858.0</c:v>
                </c:pt>
                <c:pt idx="10">
                  <c:v>1861.0</c:v>
                </c:pt>
                <c:pt idx="11">
                  <c:v>1864.0</c:v>
                </c:pt>
                <c:pt idx="12">
                  <c:v>1867.0</c:v>
                </c:pt>
                <c:pt idx="13">
                  <c:v>1870.0</c:v>
                </c:pt>
                <c:pt idx="14">
                  <c:v>1873.0</c:v>
                </c:pt>
                <c:pt idx="15">
                  <c:v>1876.0</c:v>
                </c:pt>
                <c:pt idx="16">
                  <c:v>1879.0</c:v>
                </c:pt>
                <c:pt idx="17">
                  <c:v>1882.0</c:v>
                </c:pt>
                <c:pt idx="18">
                  <c:v>1885.0</c:v>
                </c:pt>
                <c:pt idx="19">
                  <c:v>1888.0</c:v>
                </c:pt>
                <c:pt idx="20">
                  <c:v>1891.0</c:v>
                </c:pt>
                <c:pt idx="21">
                  <c:v>1894.0</c:v>
                </c:pt>
                <c:pt idx="22">
                  <c:v>1897.0</c:v>
                </c:pt>
                <c:pt idx="23">
                  <c:v>1900.0</c:v>
                </c:pt>
                <c:pt idx="24">
                  <c:v>1903.0</c:v>
                </c:pt>
                <c:pt idx="25">
                  <c:v>1906.0</c:v>
                </c:pt>
                <c:pt idx="26">
                  <c:v>1909.0</c:v>
                </c:pt>
                <c:pt idx="27">
                  <c:v>1912.0</c:v>
                </c:pt>
              </c:numCache>
            </c:numRef>
          </c:cat>
          <c:val>
            <c:numRef>
              <c:f>Feuil1!$K$3:$K$30</c:f>
              <c:numCache>
                <c:formatCode>General</c:formatCode>
                <c:ptCount val="28"/>
                <c:pt idx="0">
                  <c:v>2917.0</c:v>
                </c:pt>
                <c:pt idx="1">
                  <c:v>2599.0</c:v>
                </c:pt>
                <c:pt idx="2">
                  <c:v>2832.0</c:v>
                </c:pt>
                <c:pt idx="3">
                  <c:v>3094.0</c:v>
                </c:pt>
                <c:pt idx="4">
                  <c:v>3901.0</c:v>
                </c:pt>
                <c:pt idx="5">
                  <c:v>4241.0</c:v>
                </c:pt>
                <c:pt idx="6">
                  <c:v>3685.0</c:v>
                </c:pt>
                <c:pt idx="7">
                  <c:v>3448.0</c:v>
                </c:pt>
                <c:pt idx="8">
                  <c:v>3476.0</c:v>
                </c:pt>
                <c:pt idx="9">
                  <c:v>2413.0</c:v>
                </c:pt>
                <c:pt idx="10">
                  <c:v>2728.0</c:v>
                </c:pt>
                <c:pt idx="11">
                  <c:v>2313.0</c:v>
                </c:pt>
                <c:pt idx="12">
                  <c:v>1659.0</c:v>
                </c:pt>
                <c:pt idx="13">
                  <c:v>1925.0</c:v>
                </c:pt>
                <c:pt idx="14">
                  <c:v>1708.0</c:v>
                </c:pt>
                <c:pt idx="15">
                  <c:v>1930.0</c:v>
                </c:pt>
                <c:pt idx="16">
                  <c:v>2227.0</c:v>
                </c:pt>
                <c:pt idx="17">
                  <c:v>3173.0</c:v>
                </c:pt>
                <c:pt idx="18">
                  <c:v>3614.0</c:v>
                </c:pt>
                <c:pt idx="19">
                  <c:v>4399.0</c:v>
                </c:pt>
                <c:pt idx="20">
                  <c:v>4378.0</c:v>
                </c:pt>
                <c:pt idx="21">
                  <c:v>7095.0</c:v>
                </c:pt>
                <c:pt idx="22">
                  <c:v>5952.0</c:v>
                </c:pt>
                <c:pt idx="23">
                  <c:v>5749.0</c:v>
                </c:pt>
                <c:pt idx="24">
                  <c:v>6788.0</c:v>
                </c:pt>
                <c:pt idx="25">
                  <c:v>6527.0</c:v>
                </c:pt>
                <c:pt idx="26">
                  <c:v>7057.0</c:v>
                </c:pt>
                <c:pt idx="27">
                  <c:v>6352.0</c:v>
                </c:pt>
              </c:numCache>
            </c:numRef>
          </c:val>
        </c:ser>
        <c:dLbls>
          <c:showLegendKey val="0"/>
          <c:showVal val="0"/>
          <c:showCatName val="0"/>
          <c:showSerName val="0"/>
          <c:showPercent val="0"/>
          <c:showBubbleSize val="0"/>
        </c:dLbls>
        <c:axId val="1901564104"/>
        <c:axId val="1901546760"/>
      </c:areaChart>
      <c:catAx>
        <c:axId val="1901564104"/>
        <c:scaling>
          <c:orientation val="minMax"/>
        </c:scaling>
        <c:delete val="0"/>
        <c:axPos val="b"/>
        <c:numFmt formatCode="General" sourceLinked="1"/>
        <c:majorTickMark val="out"/>
        <c:minorTickMark val="none"/>
        <c:tickLblPos val="nextTo"/>
        <c:txPr>
          <a:bodyPr rot="-5400000" vert="horz"/>
          <a:lstStyle/>
          <a:p>
            <a:pPr>
              <a:defRPr/>
            </a:pPr>
            <a:endParaRPr lang="fr-FR"/>
          </a:p>
        </c:txPr>
        <c:crossAx val="1901546760"/>
        <c:crosses val="autoZero"/>
        <c:auto val="1"/>
        <c:lblAlgn val="ctr"/>
        <c:lblOffset val="100"/>
        <c:noMultiLvlLbl val="0"/>
      </c:catAx>
      <c:valAx>
        <c:axId val="1901546760"/>
        <c:scaling>
          <c:orientation val="minMax"/>
        </c:scaling>
        <c:delete val="0"/>
        <c:axPos val="l"/>
        <c:majorGridlines/>
        <c:numFmt formatCode="General" sourceLinked="1"/>
        <c:majorTickMark val="out"/>
        <c:minorTickMark val="none"/>
        <c:tickLblPos val="nextTo"/>
        <c:crossAx val="1901564104"/>
        <c:crosses val="autoZero"/>
        <c:crossBetween val="midCat"/>
      </c:valAx>
    </c:plotArea>
    <c:legend>
      <c:legendPos val="r"/>
      <c:layout/>
      <c:overlay val="0"/>
    </c:legend>
    <c:plotVisOnly val="1"/>
    <c:dispBlanksAs val="zero"/>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3"/>
    </mc:Choice>
    <mc:Fallback>
      <c:style val="33"/>
    </mc:Fallback>
  </mc:AlternateContent>
  <c:chart>
    <c:autoTitleDeleted val="0"/>
    <c:plotArea>
      <c:layout/>
      <c:areaChart>
        <c:grouping val="stacked"/>
        <c:varyColors val="0"/>
        <c:ser>
          <c:idx val="0"/>
          <c:order val="0"/>
          <c:tx>
            <c:strRef>
              <c:f>Feuil1!$N$29</c:f>
              <c:strCache>
                <c:ptCount val="1"/>
                <c:pt idx="0">
                  <c:v>Prisons</c:v>
                </c:pt>
              </c:strCache>
            </c:strRef>
          </c:tx>
          <c:cat>
            <c:numRef>
              <c:f>Feuil1!$M$30:$M$56</c:f>
              <c:numCache>
                <c:formatCode>General</c:formatCode>
                <c:ptCount val="27"/>
                <c:pt idx="0">
                  <c:v>1912.0</c:v>
                </c:pt>
                <c:pt idx="1">
                  <c:v>1915.0</c:v>
                </c:pt>
                <c:pt idx="2">
                  <c:v>1919.0</c:v>
                </c:pt>
                <c:pt idx="3">
                  <c:v>1922.0</c:v>
                </c:pt>
                <c:pt idx="4">
                  <c:v>1925.0</c:v>
                </c:pt>
                <c:pt idx="5">
                  <c:v>1928.0</c:v>
                </c:pt>
                <c:pt idx="6">
                  <c:v>1931.0</c:v>
                </c:pt>
                <c:pt idx="7">
                  <c:v>1934.0</c:v>
                </c:pt>
                <c:pt idx="8">
                  <c:v>1937.0</c:v>
                </c:pt>
                <c:pt idx="9">
                  <c:v>1940.0</c:v>
                </c:pt>
                <c:pt idx="10">
                  <c:v>1943.0</c:v>
                </c:pt>
                <c:pt idx="11">
                  <c:v>1946.0</c:v>
                </c:pt>
                <c:pt idx="12">
                  <c:v>1949.0</c:v>
                </c:pt>
                <c:pt idx="13">
                  <c:v>1952.0</c:v>
                </c:pt>
                <c:pt idx="14">
                  <c:v>1955.0</c:v>
                </c:pt>
                <c:pt idx="15">
                  <c:v>1958.0</c:v>
                </c:pt>
                <c:pt idx="16">
                  <c:v>1961.0</c:v>
                </c:pt>
                <c:pt idx="17">
                  <c:v>1964.0</c:v>
                </c:pt>
                <c:pt idx="18">
                  <c:v>1967.0</c:v>
                </c:pt>
                <c:pt idx="19">
                  <c:v>1970.0</c:v>
                </c:pt>
                <c:pt idx="20">
                  <c:v>1973.0</c:v>
                </c:pt>
                <c:pt idx="21">
                  <c:v>1974.0</c:v>
                </c:pt>
                <c:pt idx="22">
                  <c:v>1980.0</c:v>
                </c:pt>
                <c:pt idx="23">
                  <c:v>1982.0</c:v>
                </c:pt>
                <c:pt idx="24">
                  <c:v>1985.0</c:v>
                </c:pt>
                <c:pt idx="25">
                  <c:v>1988.0</c:v>
                </c:pt>
                <c:pt idx="26">
                  <c:v>1991.0</c:v>
                </c:pt>
              </c:numCache>
            </c:numRef>
          </c:cat>
          <c:val>
            <c:numRef>
              <c:f>Feuil1!$N$30:$N$56</c:f>
              <c:numCache>
                <c:formatCode>General</c:formatCode>
                <c:ptCount val="27"/>
                <c:pt idx="0">
                  <c:v>4696.0</c:v>
                </c:pt>
                <c:pt idx="1">
                  <c:v>5002.0</c:v>
                </c:pt>
                <c:pt idx="2">
                  <c:v>6285.0</c:v>
                </c:pt>
                <c:pt idx="3">
                  <c:v>4272.0</c:v>
                </c:pt>
                <c:pt idx="4">
                  <c:v>4079.0</c:v>
                </c:pt>
                <c:pt idx="5">
                  <c:v>4381.0</c:v>
                </c:pt>
                <c:pt idx="6">
                  <c:v>4291.0</c:v>
                </c:pt>
                <c:pt idx="7">
                  <c:v>4008.0</c:v>
                </c:pt>
                <c:pt idx="8">
                  <c:v>3731.0</c:v>
                </c:pt>
                <c:pt idx="9">
                  <c:v>2731.0</c:v>
                </c:pt>
                <c:pt idx="10">
                  <c:v>6395.0</c:v>
                </c:pt>
                <c:pt idx="11">
                  <c:v>6279.0</c:v>
                </c:pt>
                <c:pt idx="12">
                  <c:v>4511.0</c:v>
                </c:pt>
                <c:pt idx="13">
                  <c:v>3903.0</c:v>
                </c:pt>
                <c:pt idx="14">
                  <c:v>4093.0</c:v>
                </c:pt>
                <c:pt idx="15">
                  <c:v>4076.0</c:v>
                </c:pt>
                <c:pt idx="16">
                  <c:v>4343.0</c:v>
                </c:pt>
                <c:pt idx="17">
                  <c:v>4292.0</c:v>
                </c:pt>
                <c:pt idx="18">
                  <c:v>5170.0</c:v>
                </c:pt>
                <c:pt idx="19">
                  <c:v>5011.0</c:v>
                </c:pt>
                <c:pt idx="20">
                  <c:v>4931.0</c:v>
                </c:pt>
                <c:pt idx="21">
                  <c:v>5216.0</c:v>
                </c:pt>
                <c:pt idx="22">
                  <c:v>4459.0</c:v>
                </c:pt>
                <c:pt idx="23">
                  <c:v>4827.0</c:v>
                </c:pt>
                <c:pt idx="24">
                  <c:v>4569.0</c:v>
                </c:pt>
                <c:pt idx="25">
                  <c:v>4091.0</c:v>
                </c:pt>
                <c:pt idx="26">
                  <c:v>3983.0</c:v>
                </c:pt>
              </c:numCache>
            </c:numRef>
          </c:val>
        </c:ser>
        <c:ser>
          <c:idx val="1"/>
          <c:order val="1"/>
          <c:tx>
            <c:strRef>
              <c:f>Feuil1!$O$29</c:f>
              <c:strCache>
                <c:ptCount val="1"/>
                <c:pt idx="0">
                  <c:v>Prisons (étrangers)</c:v>
                </c:pt>
              </c:strCache>
            </c:strRef>
          </c:tx>
          <c:cat>
            <c:numRef>
              <c:f>Feuil1!$M$30:$M$56</c:f>
              <c:numCache>
                <c:formatCode>General</c:formatCode>
                <c:ptCount val="27"/>
                <c:pt idx="0">
                  <c:v>1912.0</c:v>
                </c:pt>
                <c:pt idx="1">
                  <c:v>1915.0</c:v>
                </c:pt>
                <c:pt idx="2">
                  <c:v>1919.0</c:v>
                </c:pt>
                <c:pt idx="3">
                  <c:v>1922.0</c:v>
                </c:pt>
                <c:pt idx="4">
                  <c:v>1925.0</c:v>
                </c:pt>
                <c:pt idx="5">
                  <c:v>1928.0</c:v>
                </c:pt>
                <c:pt idx="6">
                  <c:v>1931.0</c:v>
                </c:pt>
                <c:pt idx="7">
                  <c:v>1934.0</c:v>
                </c:pt>
                <c:pt idx="8">
                  <c:v>1937.0</c:v>
                </c:pt>
                <c:pt idx="9">
                  <c:v>1940.0</c:v>
                </c:pt>
                <c:pt idx="10">
                  <c:v>1943.0</c:v>
                </c:pt>
                <c:pt idx="11">
                  <c:v>1946.0</c:v>
                </c:pt>
                <c:pt idx="12">
                  <c:v>1949.0</c:v>
                </c:pt>
                <c:pt idx="13">
                  <c:v>1952.0</c:v>
                </c:pt>
                <c:pt idx="14">
                  <c:v>1955.0</c:v>
                </c:pt>
                <c:pt idx="15">
                  <c:v>1958.0</c:v>
                </c:pt>
                <c:pt idx="16">
                  <c:v>1961.0</c:v>
                </c:pt>
                <c:pt idx="17">
                  <c:v>1964.0</c:v>
                </c:pt>
                <c:pt idx="18">
                  <c:v>1967.0</c:v>
                </c:pt>
                <c:pt idx="19">
                  <c:v>1970.0</c:v>
                </c:pt>
                <c:pt idx="20">
                  <c:v>1973.0</c:v>
                </c:pt>
                <c:pt idx="21">
                  <c:v>1974.0</c:v>
                </c:pt>
                <c:pt idx="22">
                  <c:v>1980.0</c:v>
                </c:pt>
                <c:pt idx="23">
                  <c:v>1982.0</c:v>
                </c:pt>
                <c:pt idx="24">
                  <c:v>1985.0</c:v>
                </c:pt>
                <c:pt idx="25">
                  <c:v>1988.0</c:v>
                </c:pt>
                <c:pt idx="26">
                  <c:v>1991.0</c:v>
                </c:pt>
              </c:numCache>
            </c:numRef>
          </c:cat>
          <c:val>
            <c:numRef>
              <c:f>Feuil1!$O$30:$O$56</c:f>
              <c:numCache>
                <c:formatCode>General</c:formatCode>
                <c:ptCount val="27"/>
                <c:pt idx="0">
                  <c:v>0.0</c:v>
                </c:pt>
                <c:pt idx="1">
                  <c:v>0.0</c:v>
                </c:pt>
                <c:pt idx="2">
                  <c:v>0.0</c:v>
                </c:pt>
                <c:pt idx="3">
                  <c:v>0.0</c:v>
                </c:pt>
                <c:pt idx="4">
                  <c:v>0.0</c:v>
                </c:pt>
                <c:pt idx="5">
                  <c:v>0.0</c:v>
                </c:pt>
                <c:pt idx="6">
                  <c:v>0.0</c:v>
                </c:pt>
                <c:pt idx="7">
                  <c:v>0.0</c:v>
                </c:pt>
                <c:pt idx="8">
                  <c:v>0.0</c:v>
                </c:pt>
                <c:pt idx="9">
                  <c:v>0.0</c:v>
                </c:pt>
                <c:pt idx="10">
                  <c:v>0.0</c:v>
                </c:pt>
                <c:pt idx="11">
                  <c:v>0.0</c:v>
                </c:pt>
                <c:pt idx="12">
                  <c:v>0.0</c:v>
                </c:pt>
                <c:pt idx="13">
                  <c:v>0.0</c:v>
                </c:pt>
                <c:pt idx="14">
                  <c:v>0.0</c:v>
                </c:pt>
                <c:pt idx="15">
                  <c:v>0.0</c:v>
                </c:pt>
                <c:pt idx="16">
                  <c:v>0.0</c:v>
                </c:pt>
                <c:pt idx="17">
                  <c:v>0.0</c:v>
                </c:pt>
                <c:pt idx="18">
                  <c:v>0.0</c:v>
                </c:pt>
                <c:pt idx="19">
                  <c:v>0.0</c:v>
                </c:pt>
                <c:pt idx="20">
                  <c:v>0.0</c:v>
                </c:pt>
                <c:pt idx="21">
                  <c:v>1042.0</c:v>
                </c:pt>
                <c:pt idx="22">
                  <c:v>1212.0</c:v>
                </c:pt>
                <c:pt idx="23">
                  <c:v>1300.0</c:v>
                </c:pt>
                <c:pt idx="24">
                  <c:v>1598.0</c:v>
                </c:pt>
                <c:pt idx="25">
                  <c:v>1987.0</c:v>
                </c:pt>
                <c:pt idx="26">
                  <c:v>2318.0</c:v>
                </c:pt>
              </c:numCache>
            </c:numRef>
          </c:val>
        </c:ser>
        <c:ser>
          <c:idx val="2"/>
          <c:order val="2"/>
          <c:tx>
            <c:strRef>
              <c:f>Feuil1!$P$29</c:f>
              <c:strCache>
                <c:ptCount val="1"/>
                <c:pt idx="0">
                  <c:v>Vagabonds (dét. adm.)</c:v>
                </c:pt>
              </c:strCache>
            </c:strRef>
          </c:tx>
          <c:cat>
            <c:numRef>
              <c:f>Feuil1!$M$30:$M$56</c:f>
              <c:numCache>
                <c:formatCode>General</c:formatCode>
                <c:ptCount val="27"/>
                <c:pt idx="0">
                  <c:v>1912.0</c:v>
                </c:pt>
                <c:pt idx="1">
                  <c:v>1915.0</c:v>
                </c:pt>
                <c:pt idx="2">
                  <c:v>1919.0</c:v>
                </c:pt>
                <c:pt idx="3">
                  <c:v>1922.0</c:v>
                </c:pt>
                <c:pt idx="4">
                  <c:v>1925.0</c:v>
                </c:pt>
                <c:pt idx="5">
                  <c:v>1928.0</c:v>
                </c:pt>
                <c:pt idx="6">
                  <c:v>1931.0</c:v>
                </c:pt>
                <c:pt idx="7">
                  <c:v>1934.0</c:v>
                </c:pt>
                <c:pt idx="8">
                  <c:v>1937.0</c:v>
                </c:pt>
                <c:pt idx="9">
                  <c:v>1940.0</c:v>
                </c:pt>
                <c:pt idx="10">
                  <c:v>1943.0</c:v>
                </c:pt>
                <c:pt idx="11">
                  <c:v>1946.0</c:v>
                </c:pt>
                <c:pt idx="12">
                  <c:v>1949.0</c:v>
                </c:pt>
                <c:pt idx="13">
                  <c:v>1952.0</c:v>
                </c:pt>
                <c:pt idx="14">
                  <c:v>1955.0</c:v>
                </c:pt>
                <c:pt idx="15">
                  <c:v>1958.0</c:v>
                </c:pt>
                <c:pt idx="16">
                  <c:v>1961.0</c:v>
                </c:pt>
                <c:pt idx="17">
                  <c:v>1964.0</c:v>
                </c:pt>
                <c:pt idx="18">
                  <c:v>1967.0</c:v>
                </c:pt>
                <c:pt idx="19">
                  <c:v>1970.0</c:v>
                </c:pt>
                <c:pt idx="20">
                  <c:v>1973.0</c:v>
                </c:pt>
                <c:pt idx="21">
                  <c:v>1974.0</c:v>
                </c:pt>
                <c:pt idx="22">
                  <c:v>1980.0</c:v>
                </c:pt>
                <c:pt idx="23">
                  <c:v>1982.0</c:v>
                </c:pt>
                <c:pt idx="24">
                  <c:v>1985.0</c:v>
                </c:pt>
                <c:pt idx="25">
                  <c:v>1988.0</c:v>
                </c:pt>
                <c:pt idx="26">
                  <c:v>1991.0</c:v>
                </c:pt>
              </c:numCache>
            </c:numRef>
          </c:cat>
          <c:val>
            <c:numRef>
              <c:f>Feuil1!$P$30:$P$56</c:f>
              <c:numCache>
                <c:formatCode>General</c:formatCode>
                <c:ptCount val="27"/>
                <c:pt idx="0">
                  <c:v>6352.0</c:v>
                </c:pt>
                <c:pt idx="2">
                  <c:v>1847.0</c:v>
                </c:pt>
                <c:pt idx="3">
                  <c:v>2197.0</c:v>
                </c:pt>
                <c:pt idx="4">
                  <c:v>2117.0</c:v>
                </c:pt>
                <c:pt idx="5">
                  <c:v>2892.0</c:v>
                </c:pt>
                <c:pt idx="6">
                  <c:v>2284.0</c:v>
                </c:pt>
                <c:pt idx="7">
                  <c:v>2233.0</c:v>
                </c:pt>
                <c:pt idx="8">
                  <c:v>1759.0</c:v>
                </c:pt>
                <c:pt idx="9">
                  <c:v>935.0</c:v>
                </c:pt>
                <c:pt idx="10">
                  <c:v>577.0</c:v>
                </c:pt>
                <c:pt idx="11">
                  <c:v>427.0</c:v>
                </c:pt>
                <c:pt idx="12">
                  <c:v>708.0</c:v>
                </c:pt>
                <c:pt idx="13">
                  <c:v>742.0</c:v>
                </c:pt>
                <c:pt idx="14">
                  <c:v>814.0</c:v>
                </c:pt>
                <c:pt idx="15">
                  <c:v>825.0</c:v>
                </c:pt>
                <c:pt idx="16">
                  <c:v>922.0</c:v>
                </c:pt>
                <c:pt idx="17">
                  <c:v>874.0</c:v>
                </c:pt>
                <c:pt idx="18">
                  <c:v>997.0</c:v>
                </c:pt>
                <c:pt idx="19">
                  <c:v>894.0</c:v>
                </c:pt>
                <c:pt idx="20">
                  <c:v>866.0</c:v>
                </c:pt>
                <c:pt idx="21">
                  <c:v>979.0</c:v>
                </c:pt>
                <c:pt idx="22">
                  <c:v>869.0</c:v>
                </c:pt>
                <c:pt idx="23">
                  <c:v>813.0</c:v>
                </c:pt>
                <c:pt idx="24">
                  <c:v>698.0</c:v>
                </c:pt>
                <c:pt idx="25">
                  <c:v>519.0</c:v>
                </c:pt>
                <c:pt idx="26">
                  <c:v>435.0</c:v>
                </c:pt>
              </c:numCache>
            </c:numRef>
          </c:val>
        </c:ser>
        <c:dLbls>
          <c:showLegendKey val="0"/>
          <c:showVal val="0"/>
          <c:showCatName val="0"/>
          <c:showSerName val="0"/>
          <c:showPercent val="0"/>
          <c:showBubbleSize val="0"/>
        </c:dLbls>
        <c:axId val="1877790872"/>
        <c:axId val="1877756984"/>
      </c:areaChart>
      <c:catAx>
        <c:axId val="1877790872"/>
        <c:scaling>
          <c:orientation val="minMax"/>
        </c:scaling>
        <c:delete val="0"/>
        <c:axPos val="b"/>
        <c:numFmt formatCode="General" sourceLinked="1"/>
        <c:majorTickMark val="out"/>
        <c:minorTickMark val="none"/>
        <c:tickLblPos val="nextTo"/>
        <c:crossAx val="1877756984"/>
        <c:crosses val="autoZero"/>
        <c:auto val="1"/>
        <c:lblAlgn val="ctr"/>
        <c:lblOffset val="100"/>
        <c:noMultiLvlLbl val="0"/>
      </c:catAx>
      <c:valAx>
        <c:axId val="1877756984"/>
        <c:scaling>
          <c:orientation val="minMax"/>
        </c:scaling>
        <c:delete val="0"/>
        <c:axPos val="l"/>
        <c:majorGridlines/>
        <c:numFmt formatCode="General" sourceLinked="1"/>
        <c:majorTickMark val="out"/>
        <c:minorTickMark val="none"/>
        <c:tickLblPos val="nextTo"/>
        <c:crossAx val="1877790872"/>
        <c:crosses val="autoZero"/>
        <c:crossBetween val="midCat"/>
      </c:valAx>
    </c:plotArea>
    <c:legend>
      <c:legendPos val="r"/>
      <c:overlay val="0"/>
    </c:legend>
    <c:plotVisOnly val="1"/>
    <c:dispBlanksAs val="zero"/>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33"/>
    </mc:Choice>
    <mc:Fallback>
      <c:style val="33"/>
    </mc:Fallback>
  </mc:AlternateContent>
  <c:chart>
    <c:autoTitleDeleted val="0"/>
    <c:plotArea>
      <c:layout/>
      <c:areaChart>
        <c:grouping val="stacked"/>
        <c:varyColors val="0"/>
        <c:ser>
          <c:idx val="0"/>
          <c:order val="0"/>
          <c:tx>
            <c:strRef>
              <c:f>Feuil1!$N$50</c:f>
              <c:strCache>
                <c:ptCount val="1"/>
                <c:pt idx="0">
                  <c:v>Prisons</c:v>
                </c:pt>
              </c:strCache>
            </c:strRef>
          </c:tx>
          <c:cat>
            <c:numRef>
              <c:f>Feuil1!$M$51:$M$63</c:f>
              <c:numCache>
                <c:formatCode>General</c:formatCode>
                <c:ptCount val="13"/>
                <c:pt idx="0">
                  <c:v>1974.0</c:v>
                </c:pt>
                <c:pt idx="1">
                  <c:v>1980.0</c:v>
                </c:pt>
                <c:pt idx="2">
                  <c:v>1982.0</c:v>
                </c:pt>
                <c:pt idx="3">
                  <c:v>1985.0</c:v>
                </c:pt>
                <c:pt idx="4">
                  <c:v>1988.0</c:v>
                </c:pt>
                <c:pt idx="5">
                  <c:v>1991.0</c:v>
                </c:pt>
                <c:pt idx="6">
                  <c:v>1994.0</c:v>
                </c:pt>
                <c:pt idx="7">
                  <c:v>1997.0</c:v>
                </c:pt>
                <c:pt idx="8">
                  <c:v>2000.0</c:v>
                </c:pt>
                <c:pt idx="9">
                  <c:v>2003.0</c:v>
                </c:pt>
                <c:pt idx="10">
                  <c:v>2006.0</c:v>
                </c:pt>
                <c:pt idx="11">
                  <c:v>2009.0</c:v>
                </c:pt>
                <c:pt idx="12">
                  <c:v>2012.0</c:v>
                </c:pt>
              </c:numCache>
            </c:numRef>
          </c:cat>
          <c:val>
            <c:numRef>
              <c:f>Feuil1!$N$51:$N$63</c:f>
              <c:numCache>
                <c:formatCode>General</c:formatCode>
                <c:ptCount val="13"/>
                <c:pt idx="0">
                  <c:v>5216.0</c:v>
                </c:pt>
                <c:pt idx="1">
                  <c:v>4459.0</c:v>
                </c:pt>
                <c:pt idx="2">
                  <c:v>4827.0</c:v>
                </c:pt>
                <c:pt idx="3">
                  <c:v>4569.0</c:v>
                </c:pt>
                <c:pt idx="4">
                  <c:v>4091.0</c:v>
                </c:pt>
                <c:pt idx="5">
                  <c:v>3983.0</c:v>
                </c:pt>
                <c:pt idx="6">
                  <c:v>4399.0</c:v>
                </c:pt>
                <c:pt idx="7">
                  <c:v>4527.0</c:v>
                </c:pt>
                <c:pt idx="8">
                  <c:v>4904.0</c:v>
                </c:pt>
                <c:pt idx="9">
                  <c:v>5095.0</c:v>
                </c:pt>
                <c:pt idx="10">
                  <c:v>5627.0</c:v>
                </c:pt>
                <c:pt idx="11">
                  <c:v>5874.0</c:v>
                </c:pt>
                <c:pt idx="12">
                  <c:v>6305.0</c:v>
                </c:pt>
              </c:numCache>
            </c:numRef>
          </c:val>
        </c:ser>
        <c:ser>
          <c:idx val="1"/>
          <c:order val="1"/>
          <c:tx>
            <c:strRef>
              <c:f>Feuil1!$O$50</c:f>
              <c:strCache>
                <c:ptCount val="1"/>
                <c:pt idx="0">
                  <c:v>Prisons (étrangers)</c:v>
                </c:pt>
              </c:strCache>
            </c:strRef>
          </c:tx>
          <c:cat>
            <c:numRef>
              <c:f>Feuil1!$M$51:$M$63</c:f>
              <c:numCache>
                <c:formatCode>General</c:formatCode>
                <c:ptCount val="13"/>
                <c:pt idx="0">
                  <c:v>1974.0</c:v>
                </c:pt>
                <c:pt idx="1">
                  <c:v>1980.0</c:v>
                </c:pt>
                <c:pt idx="2">
                  <c:v>1982.0</c:v>
                </c:pt>
                <c:pt idx="3">
                  <c:v>1985.0</c:v>
                </c:pt>
                <c:pt idx="4">
                  <c:v>1988.0</c:v>
                </c:pt>
                <c:pt idx="5">
                  <c:v>1991.0</c:v>
                </c:pt>
                <c:pt idx="6">
                  <c:v>1994.0</c:v>
                </c:pt>
                <c:pt idx="7">
                  <c:v>1997.0</c:v>
                </c:pt>
                <c:pt idx="8">
                  <c:v>2000.0</c:v>
                </c:pt>
                <c:pt idx="9">
                  <c:v>2003.0</c:v>
                </c:pt>
                <c:pt idx="10">
                  <c:v>2006.0</c:v>
                </c:pt>
                <c:pt idx="11">
                  <c:v>2009.0</c:v>
                </c:pt>
                <c:pt idx="12">
                  <c:v>2012.0</c:v>
                </c:pt>
              </c:numCache>
            </c:numRef>
          </c:cat>
          <c:val>
            <c:numRef>
              <c:f>Feuil1!$O$51:$O$63</c:f>
              <c:numCache>
                <c:formatCode>General</c:formatCode>
                <c:ptCount val="13"/>
                <c:pt idx="0">
                  <c:v>1042.0</c:v>
                </c:pt>
                <c:pt idx="1">
                  <c:v>1212.0</c:v>
                </c:pt>
                <c:pt idx="2">
                  <c:v>1300.0</c:v>
                </c:pt>
                <c:pt idx="3">
                  <c:v>1598.0</c:v>
                </c:pt>
                <c:pt idx="4">
                  <c:v>1987.0</c:v>
                </c:pt>
                <c:pt idx="5">
                  <c:v>2318.0</c:v>
                </c:pt>
                <c:pt idx="6">
                  <c:v>2733.0</c:v>
                </c:pt>
                <c:pt idx="7">
                  <c:v>3038.0</c:v>
                </c:pt>
                <c:pt idx="8">
                  <c:v>2951.0</c:v>
                </c:pt>
                <c:pt idx="9">
                  <c:v>3514.0</c:v>
                </c:pt>
                <c:pt idx="10">
                  <c:v>4008.0</c:v>
                </c:pt>
                <c:pt idx="11">
                  <c:v>4364.0</c:v>
                </c:pt>
                <c:pt idx="12">
                  <c:v>5025.0</c:v>
                </c:pt>
              </c:numCache>
            </c:numRef>
          </c:val>
        </c:ser>
        <c:ser>
          <c:idx val="2"/>
          <c:order val="2"/>
          <c:tx>
            <c:strRef>
              <c:f>Feuil1!$P$50</c:f>
              <c:strCache>
                <c:ptCount val="1"/>
                <c:pt idx="0">
                  <c:v>Vagabonds (dét. adm.)</c:v>
                </c:pt>
              </c:strCache>
            </c:strRef>
          </c:tx>
          <c:cat>
            <c:numRef>
              <c:f>Feuil1!$M$51:$M$63</c:f>
              <c:numCache>
                <c:formatCode>General</c:formatCode>
                <c:ptCount val="13"/>
                <c:pt idx="0">
                  <c:v>1974.0</c:v>
                </c:pt>
                <c:pt idx="1">
                  <c:v>1980.0</c:v>
                </c:pt>
                <c:pt idx="2">
                  <c:v>1982.0</c:v>
                </c:pt>
                <c:pt idx="3">
                  <c:v>1985.0</c:v>
                </c:pt>
                <c:pt idx="4">
                  <c:v>1988.0</c:v>
                </c:pt>
                <c:pt idx="5">
                  <c:v>1991.0</c:v>
                </c:pt>
                <c:pt idx="6">
                  <c:v>1994.0</c:v>
                </c:pt>
                <c:pt idx="7">
                  <c:v>1997.0</c:v>
                </c:pt>
                <c:pt idx="8">
                  <c:v>2000.0</c:v>
                </c:pt>
                <c:pt idx="9">
                  <c:v>2003.0</c:v>
                </c:pt>
                <c:pt idx="10">
                  <c:v>2006.0</c:v>
                </c:pt>
                <c:pt idx="11">
                  <c:v>2009.0</c:v>
                </c:pt>
                <c:pt idx="12">
                  <c:v>2012.0</c:v>
                </c:pt>
              </c:numCache>
            </c:numRef>
          </c:cat>
          <c:val>
            <c:numRef>
              <c:f>Feuil1!$P$51:$P$63</c:f>
              <c:numCache>
                <c:formatCode>General</c:formatCode>
                <c:ptCount val="13"/>
                <c:pt idx="0">
                  <c:v>979.0</c:v>
                </c:pt>
                <c:pt idx="1">
                  <c:v>869.0</c:v>
                </c:pt>
                <c:pt idx="2">
                  <c:v>813.0</c:v>
                </c:pt>
                <c:pt idx="3">
                  <c:v>698.0</c:v>
                </c:pt>
                <c:pt idx="4">
                  <c:v>519.0</c:v>
                </c:pt>
                <c:pt idx="5">
                  <c:v>435.0</c:v>
                </c:pt>
                <c:pt idx="6">
                  <c:v>49.0</c:v>
                </c:pt>
              </c:numCache>
            </c:numRef>
          </c:val>
        </c:ser>
        <c:ser>
          <c:idx val="3"/>
          <c:order val="3"/>
          <c:tx>
            <c:strRef>
              <c:f>Feuil1!$Q$50</c:f>
              <c:strCache>
                <c:ptCount val="1"/>
                <c:pt idx="0">
                  <c:v>Centre fermés (dét. adm.)</c:v>
                </c:pt>
              </c:strCache>
            </c:strRef>
          </c:tx>
          <c:cat>
            <c:numRef>
              <c:f>Feuil1!$M$51:$M$63</c:f>
              <c:numCache>
                <c:formatCode>General</c:formatCode>
                <c:ptCount val="13"/>
                <c:pt idx="0">
                  <c:v>1974.0</c:v>
                </c:pt>
                <c:pt idx="1">
                  <c:v>1980.0</c:v>
                </c:pt>
                <c:pt idx="2">
                  <c:v>1982.0</c:v>
                </c:pt>
                <c:pt idx="3">
                  <c:v>1985.0</c:v>
                </c:pt>
                <c:pt idx="4">
                  <c:v>1988.0</c:v>
                </c:pt>
                <c:pt idx="5">
                  <c:v>1991.0</c:v>
                </c:pt>
                <c:pt idx="6">
                  <c:v>1994.0</c:v>
                </c:pt>
                <c:pt idx="7">
                  <c:v>1997.0</c:v>
                </c:pt>
                <c:pt idx="8">
                  <c:v>2000.0</c:v>
                </c:pt>
                <c:pt idx="9">
                  <c:v>2003.0</c:v>
                </c:pt>
                <c:pt idx="10">
                  <c:v>2006.0</c:v>
                </c:pt>
                <c:pt idx="11">
                  <c:v>2009.0</c:v>
                </c:pt>
                <c:pt idx="12">
                  <c:v>2012.0</c:v>
                </c:pt>
              </c:numCache>
            </c:numRef>
          </c:cat>
          <c:val>
            <c:numRef>
              <c:f>Feuil1!$Q$51:$Q$63</c:f>
              <c:numCache>
                <c:formatCode>General</c:formatCode>
                <c:ptCount val="13"/>
                <c:pt idx="6">
                  <c:v>30.0</c:v>
                </c:pt>
                <c:pt idx="7">
                  <c:v>30.0</c:v>
                </c:pt>
                <c:pt idx="8">
                  <c:v>242.0</c:v>
                </c:pt>
                <c:pt idx="9">
                  <c:v>519.0</c:v>
                </c:pt>
                <c:pt idx="10">
                  <c:v>526.0</c:v>
                </c:pt>
                <c:pt idx="11">
                  <c:v>628.0</c:v>
                </c:pt>
                <c:pt idx="12">
                  <c:v>658.0</c:v>
                </c:pt>
              </c:numCache>
            </c:numRef>
          </c:val>
        </c:ser>
        <c:dLbls>
          <c:showLegendKey val="0"/>
          <c:showVal val="0"/>
          <c:showCatName val="0"/>
          <c:showSerName val="0"/>
          <c:showPercent val="0"/>
          <c:showBubbleSize val="0"/>
        </c:dLbls>
        <c:axId val="1899525224"/>
        <c:axId val="1899373576"/>
      </c:areaChart>
      <c:catAx>
        <c:axId val="1899525224"/>
        <c:scaling>
          <c:orientation val="minMax"/>
        </c:scaling>
        <c:delete val="0"/>
        <c:axPos val="b"/>
        <c:numFmt formatCode="General" sourceLinked="1"/>
        <c:majorTickMark val="out"/>
        <c:minorTickMark val="none"/>
        <c:tickLblPos val="nextTo"/>
        <c:crossAx val="1899373576"/>
        <c:crosses val="autoZero"/>
        <c:auto val="1"/>
        <c:lblAlgn val="ctr"/>
        <c:lblOffset val="100"/>
        <c:noMultiLvlLbl val="0"/>
      </c:catAx>
      <c:valAx>
        <c:axId val="1899373576"/>
        <c:scaling>
          <c:orientation val="minMax"/>
        </c:scaling>
        <c:delete val="0"/>
        <c:axPos val="l"/>
        <c:majorGridlines/>
        <c:numFmt formatCode="General" sourceLinked="1"/>
        <c:majorTickMark val="out"/>
        <c:minorTickMark val="none"/>
        <c:tickLblPos val="nextTo"/>
        <c:crossAx val="1899525224"/>
        <c:crosses val="autoZero"/>
        <c:crossBetween val="midCat"/>
      </c:valAx>
    </c:plotArea>
    <c:legend>
      <c:legendPos val="r"/>
      <c:overlay val="0"/>
    </c:legend>
    <c:plotVisOnly val="1"/>
    <c:dispBlanksAs val="zero"/>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448894-9E83-F847-9094-FD0397D00D6F}" type="datetimeFigureOut">
              <a:rPr lang="fr-FR" smtClean="0"/>
              <a:t>7/07/15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82B796-98CD-B24E-8610-0014D7038E6C}" type="slidenum">
              <a:rPr lang="fr-FR" smtClean="0"/>
              <a:t>‹#›</a:t>
            </a:fld>
            <a:endParaRPr lang="fr-FR"/>
          </a:p>
        </p:txBody>
      </p:sp>
    </p:spTree>
    <p:extLst>
      <p:ext uri="{BB962C8B-B14F-4D97-AF65-F5344CB8AC3E}">
        <p14:creationId xmlns:p14="http://schemas.microsoft.com/office/powerpoint/2010/main" val="3995423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4</a:t>
            </a:fld>
            <a:endParaRPr lang="fr-FR"/>
          </a:p>
        </p:txBody>
      </p:sp>
    </p:spTree>
    <p:extLst>
      <p:ext uri="{BB962C8B-B14F-4D97-AF65-F5344CB8AC3E}">
        <p14:creationId xmlns:p14="http://schemas.microsoft.com/office/powerpoint/2010/main" val="3460381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82B796-98CD-B24E-8610-0014D7038E6C}" type="slidenum">
              <a:rPr lang="fr-FR" smtClean="0"/>
              <a:t>5</a:t>
            </a:fld>
            <a:endParaRPr lang="fr-FR"/>
          </a:p>
        </p:txBody>
      </p:sp>
    </p:spTree>
    <p:extLst>
      <p:ext uri="{BB962C8B-B14F-4D97-AF65-F5344CB8AC3E}">
        <p14:creationId xmlns:p14="http://schemas.microsoft.com/office/powerpoint/2010/main" val="2771762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30% a moins de 25 ans</a:t>
            </a:r>
          </a:p>
          <a:p>
            <a:r>
              <a:rPr lang="fr-FR" sz="1200" kern="1200" dirty="0" smtClean="0">
                <a:solidFill>
                  <a:schemeClr val="tx1"/>
                </a:solidFill>
                <a:effectLst/>
                <a:latin typeface="+mn-lt"/>
                <a:ea typeface="+mn-ea"/>
                <a:cs typeface="+mn-cs"/>
              </a:rPr>
              <a:t>75% a moins de 35 ans</a:t>
            </a:r>
          </a:p>
          <a:p>
            <a:r>
              <a:rPr lang="fr-FR" sz="1200" kern="1200" dirty="0" smtClean="0">
                <a:solidFill>
                  <a:schemeClr val="tx1"/>
                </a:solidFill>
                <a:effectLst/>
                <a:latin typeface="+mn-lt"/>
                <a:ea typeface="+mn-ea"/>
                <a:cs typeface="+mn-cs"/>
              </a:rPr>
              <a:t>âge moyen : 30 ans</a:t>
            </a:r>
          </a:p>
          <a:p>
            <a:r>
              <a:rPr lang="fr-FR" sz="1200" kern="1200" dirty="0" smtClean="0">
                <a:solidFill>
                  <a:schemeClr val="tx1"/>
                </a:solidFill>
                <a:effectLst/>
                <a:latin typeface="+mn-lt"/>
                <a:ea typeface="+mn-ea"/>
                <a:cs typeface="+mn-cs"/>
              </a:rPr>
              <a:t>âge médian : 28 ans</a:t>
            </a:r>
          </a:p>
          <a:p>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6</a:t>
            </a:fld>
            <a:endParaRPr lang="fr-FR"/>
          </a:p>
        </p:txBody>
      </p:sp>
    </p:spTree>
    <p:extLst>
      <p:ext uri="{BB962C8B-B14F-4D97-AF65-F5344CB8AC3E}">
        <p14:creationId xmlns:p14="http://schemas.microsoft.com/office/powerpoint/2010/main" val="13965945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Les nationalités les plus représentées sont les nationalités belge (33 détenus, soit 52,4%) et marocaine (14 détenus, soit 22,2%). </a:t>
            </a:r>
          </a:p>
          <a:p>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7</a:t>
            </a:fld>
            <a:endParaRPr lang="fr-FR"/>
          </a:p>
        </p:txBody>
      </p:sp>
    </p:spTree>
    <p:extLst>
      <p:ext uri="{BB962C8B-B14F-4D97-AF65-F5344CB8AC3E}">
        <p14:creationId xmlns:p14="http://schemas.microsoft.com/office/powerpoint/2010/main" val="3412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Cinquante-et-un détenus sur soixante-trois ont un patronyme arabe ou berbère ; cinquante-trois  portent un prénom suggérant qu’ils sont venus au monde dans une famille de religion ou de tradition musulmane (y compris détenus enregistrés ayant la nationalité russe). Seuls six des trente-trois détenus belges ont un nom et un prénom suggérant qu’ils ne sont pas issus de l’immigration. La majorité des autres ont sans doute aujourd’hui encore, outre la nationalité belge, celle du pays dans lequel leurs grands-parents ou leurs parents ou eux-mêmes sont nés ; en tant que binationaux, ils sont potentiellement concernés par les mesures de retrait de la nationalité et les mesures temporaires ou définitives d’interdiction d’accès au territoire annoncées dans l’Accord de gouvernement – à la différence des trois détenus convertis d’origine belge qui ont pourtant activement participé au recrutement de jeunes combattants musulmans. </a:t>
            </a:r>
          </a:p>
          <a:p>
            <a:r>
              <a:rPr lang="fr-FR" sz="1200" kern="1200" dirty="0" smtClean="0">
                <a:solidFill>
                  <a:schemeClr val="tx1"/>
                </a:solidFill>
                <a:effectLst/>
                <a:latin typeface="+mn-lt"/>
                <a:ea typeface="+mn-ea"/>
                <a:cs typeface="+mn-cs"/>
              </a:rPr>
              <a:t>Dans ces circonstances, le risque existe – |e risque est grand – que le problème posé par leur enfermement soit, pour certains, résolu par une politique d’éloignement. </a:t>
            </a:r>
          </a:p>
          <a:p>
            <a:r>
              <a:rPr lang="fr-FR" sz="1200" kern="1200" dirty="0" smtClean="0">
                <a:solidFill>
                  <a:schemeClr val="tx1"/>
                </a:solidFill>
                <a:effectLst/>
                <a:latin typeface="+mn-lt"/>
                <a:ea typeface="+mn-ea"/>
                <a:cs typeface="+mn-cs"/>
              </a:rPr>
              <a:t>• Aux yeux des citoyens non-musulmans, cela confirmerait la thèse de la dangerosité des musulmans. </a:t>
            </a:r>
          </a:p>
          <a:p>
            <a:r>
              <a:rPr lang="fr-FR" sz="1200" kern="1200" smtClean="0">
                <a:solidFill>
                  <a:schemeClr val="tx1"/>
                </a:solidFill>
                <a:effectLst/>
                <a:latin typeface="+mn-lt"/>
                <a:ea typeface="+mn-ea"/>
                <a:cs typeface="+mn-cs"/>
              </a:rPr>
              <a:t>• Aux yeux des citoyens musulmans, cette réaction non proportionnée à la dangerosité confirmerait l’idée que la loi ne les protège pas et que la démocratie est une idole.</a:t>
            </a:r>
          </a:p>
          <a:p>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8</a:t>
            </a:fld>
            <a:endParaRPr lang="fr-FR"/>
          </a:p>
        </p:txBody>
      </p:sp>
    </p:spTree>
    <p:extLst>
      <p:ext uri="{BB962C8B-B14F-4D97-AF65-F5344CB8AC3E}">
        <p14:creationId xmlns:p14="http://schemas.microsoft.com/office/powerpoint/2010/main" val="69519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 Cibles</a:t>
            </a:r>
            <a:r>
              <a:rPr lang="fr-FR" baseline="0" dirty="0" smtClean="0"/>
              <a:t> </a:t>
            </a:r>
            <a:r>
              <a:rPr lang="fr-FR" dirty="0" smtClean="0"/>
              <a:t>musée juif, médias, police, mosquée shi‘ite)</a:t>
            </a:r>
            <a:endParaRPr lang="fr-FR" dirty="0"/>
          </a:p>
        </p:txBody>
      </p:sp>
      <p:sp>
        <p:nvSpPr>
          <p:cNvPr id="4" name="Espace réservé du numéro de diapositive 3"/>
          <p:cNvSpPr>
            <a:spLocks noGrp="1"/>
          </p:cNvSpPr>
          <p:nvPr>
            <p:ph type="sldNum" sz="quarter" idx="10"/>
          </p:nvPr>
        </p:nvSpPr>
        <p:spPr/>
        <p:txBody>
          <a:bodyPr/>
          <a:lstStyle/>
          <a:p>
            <a:fld id="{0E75CF44-BA65-CA44-A611-AF6109B4F049}" type="slidenum">
              <a:rPr lang="fr-FR" smtClean="0"/>
              <a:t>9</a:t>
            </a:fld>
            <a:endParaRPr lang="fr-FR"/>
          </a:p>
        </p:txBody>
      </p:sp>
    </p:spTree>
    <p:extLst>
      <p:ext uri="{BB962C8B-B14F-4D97-AF65-F5344CB8AC3E}">
        <p14:creationId xmlns:p14="http://schemas.microsoft.com/office/powerpoint/2010/main" val="3685176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 montée du </a:t>
            </a:r>
            <a:r>
              <a:rPr lang="fr-FR" dirty="0" err="1" smtClean="0"/>
              <a:t>fascime</a:t>
            </a:r>
            <a:r>
              <a:rPr lang="fr-FR" dirty="0" smtClean="0"/>
              <a:t> : phénomène</a:t>
            </a:r>
            <a:r>
              <a:rPr lang="fr-FR" baseline="0" dirty="0" smtClean="0"/>
              <a:t> observé dans une multitude d’Etats, aux traditions politiques très différentes (K. Polanyi)</a:t>
            </a:r>
            <a:endParaRPr lang="fr-FR" dirty="0"/>
          </a:p>
        </p:txBody>
      </p:sp>
      <p:sp>
        <p:nvSpPr>
          <p:cNvPr id="4" name="Espace réservé du numéro de diapositive 3"/>
          <p:cNvSpPr>
            <a:spLocks noGrp="1"/>
          </p:cNvSpPr>
          <p:nvPr>
            <p:ph type="sldNum" sz="quarter" idx="10"/>
          </p:nvPr>
        </p:nvSpPr>
        <p:spPr/>
        <p:txBody>
          <a:bodyPr/>
          <a:lstStyle/>
          <a:p>
            <a:fld id="{1F82B796-98CD-B24E-8610-0014D7038E6C}" type="slidenum">
              <a:rPr lang="fr-FR" smtClean="0"/>
              <a:t>16</a:t>
            </a:fld>
            <a:endParaRPr lang="fr-FR"/>
          </a:p>
        </p:txBody>
      </p:sp>
    </p:spTree>
    <p:extLst>
      <p:ext uri="{BB962C8B-B14F-4D97-AF65-F5344CB8AC3E}">
        <p14:creationId xmlns:p14="http://schemas.microsoft.com/office/powerpoint/2010/main" val="2686446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F82B796-98CD-B24E-8610-0014D7038E6C}" type="slidenum">
              <a:rPr lang="fr-FR" smtClean="0"/>
              <a:t>18</a:t>
            </a:fld>
            <a:endParaRPr lang="fr-FR"/>
          </a:p>
        </p:txBody>
      </p:sp>
    </p:spTree>
    <p:extLst>
      <p:ext uri="{BB962C8B-B14F-4D97-AF65-F5344CB8AC3E}">
        <p14:creationId xmlns:p14="http://schemas.microsoft.com/office/powerpoint/2010/main" val="1246912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68409C5-C297-47E6-A3B8-E4B08377745C}" type="slidenum">
              <a:rPr lang="fr-BE" smtClean="0"/>
              <a:t>19</a:t>
            </a:fld>
            <a:endParaRPr lang="fr-BE"/>
          </a:p>
        </p:txBody>
      </p:sp>
    </p:spTree>
    <p:extLst>
      <p:ext uri="{BB962C8B-B14F-4D97-AF65-F5344CB8AC3E}">
        <p14:creationId xmlns:p14="http://schemas.microsoft.com/office/powerpoint/2010/main" val="1732994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nl-BE"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2276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3298473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nl-BE"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1433687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27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contenu 2"/>
          <p:cNvSpPr>
            <a:spLocks noGrp="1"/>
          </p:cNvSpPr>
          <p:nvPr>
            <p:ph idx="1"/>
          </p:nvPr>
        </p:nvSpPr>
        <p:spPr/>
        <p:txBody>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2704655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nl-BE"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smtClean="0"/>
              <a:t>Cliquez pour modifier les styles du texte du masque</a:t>
            </a:r>
          </a:p>
        </p:txBody>
      </p:sp>
      <p:sp>
        <p:nvSpPr>
          <p:cNvPr id="4" name="Espace réservé de la date 3"/>
          <p:cNvSpPr>
            <a:spLocks noGrp="1"/>
          </p:cNvSpPr>
          <p:nvPr>
            <p:ph type="dt" sz="half" idx="10"/>
          </p:nvPr>
        </p:nvSpPr>
        <p:spPr/>
        <p:txBody>
          <a:body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3493180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e la date 4"/>
          <p:cNvSpPr>
            <a:spLocks noGrp="1"/>
          </p:cNvSpPr>
          <p:nvPr>
            <p:ph type="dt" sz="half" idx="10"/>
          </p:nvPr>
        </p:nvSpPr>
        <p:spPr/>
        <p:txBody>
          <a:bodyPr/>
          <a:lstStyle/>
          <a:p>
            <a:fld id="{6566685E-6797-B645-8593-B7EAE210B18B}" type="datetimeFigureOut">
              <a:rPr lang="fr-FR" smtClean="0"/>
              <a:t>7/07/15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2825082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nl-BE"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7" name="Espace réservé de la date 6"/>
          <p:cNvSpPr>
            <a:spLocks noGrp="1"/>
          </p:cNvSpPr>
          <p:nvPr>
            <p:ph type="dt" sz="half" idx="10"/>
          </p:nvPr>
        </p:nvSpPr>
        <p:spPr/>
        <p:txBody>
          <a:bodyPr/>
          <a:lstStyle/>
          <a:p>
            <a:fld id="{6566685E-6797-B645-8593-B7EAE210B18B}" type="datetimeFigureOut">
              <a:rPr lang="fr-FR" smtClean="0"/>
              <a:t>7/07/15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53846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nl-BE" smtClean="0"/>
              <a:t>Cliquez et modifiez le titre</a:t>
            </a:r>
            <a:endParaRPr lang="fr-FR"/>
          </a:p>
        </p:txBody>
      </p:sp>
      <p:sp>
        <p:nvSpPr>
          <p:cNvPr id="3" name="Espace réservé de la date 2"/>
          <p:cNvSpPr>
            <a:spLocks noGrp="1"/>
          </p:cNvSpPr>
          <p:nvPr>
            <p:ph type="dt" sz="half" idx="10"/>
          </p:nvPr>
        </p:nvSpPr>
        <p:spPr/>
        <p:txBody>
          <a:bodyPr/>
          <a:lstStyle/>
          <a:p>
            <a:fld id="{6566685E-6797-B645-8593-B7EAE210B18B}" type="datetimeFigureOut">
              <a:rPr lang="fr-FR" smtClean="0"/>
              <a:t>7/07/15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528305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566685E-6797-B645-8593-B7EAE210B18B}" type="datetimeFigureOut">
              <a:rPr lang="fr-FR" smtClean="0"/>
              <a:t>7/07/15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1165690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nl-BE"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p:txBody>
          <a:bodyPr/>
          <a:lstStyle/>
          <a:p>
            <a:fld id="{6566685E-6797-B645-8593-B7EAE210B18B}" type="datetimeFigureOut">
              <a:rPr lang="fr-FR" smtClean="0"/>
              <a:t>7/07/15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2043775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nl-BE"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smtClean="0"/>
              <a:t>Cliquez pour modifier les styles du texte du masque</a:t>
            </a:r>
          </a:p>
        </p:txBody>
      </p:sp>
      <p:sp>
        <p:nvSpPr>
          <p:cNvPr id="5" name="Espace réservé de la date 4"/>
          <p:cNvSpPr>
            <a:spLocks noGrp="1"/>
          </p:cNvSpPr>
          <p:nvPr>
            <p:ph type="dt" sz="half" idx="10"/>
          </p:nvPr>
        </p:nvSpPr>
        <p:spPr/>
        <p:txBody>
          <a:bodyPr/>
          <a:lstStyle/>
          <a:p>
            <a:fld id="{6566685E-6797-B645-8593-B7EAE210B18B}" type="datetimeFigureOut">
              <a:rPr lang="fr-FR" smtClean="0"/>
              <a:t>7/07/15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1AD5E5-C5FD-0B45-8ACA-970DE410B747}" type="slidenum">
              <a:rPr lang="fr-FR" smtClean="0"/>
              <a:t>‹#›</a:t>
            </a:fld>
            <a:endParaRPr lang="fr-FR"/>
          </a:p>
        </p:txBody>
      </p:sp>
    </p:spTree>
    <p:extLst>
      <p:ext uri="{BB962C8B-B14F-4D97-AF65-F5344CB8AC3E}">
        <p14:creationId xmlns:p14="http://schemas.microsoft.com/office/powerpoint/2010/main" val="41244536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BE"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BE" smtClean="0"/>
              <a:t>Cliquez pour modifier les styles du texte du masque</a:t>
            </a:r>
          </a:p>
          <a:p>
            <a:pPr lvl="1"/>
            <a:r>
              <a:rPr lang="nl-BE" smtClean="0"/>
              <a:t>Deuxième niveau</a:t>
            </a:r>
          </a:p>
          <a:p>
            <a:pPr lvl="2"/>
            <a:r>
              <a:rPr lang="nl-BE" smtClean="0"/>
              <a:t>Troisième niveau</a:t>
            </a:r>
          </a:p>
          <a:p>
            <a:pPr lvl="3"/>
            <a:r>
              <a:rPr lang="nl-BE" smtClean="0"/>
              <a:t>Quatrième niveau</a:t>
            </a:r>
          </a:p>
          <a:p>
            <a:pPr lvl="4"/>
            <a:r>
              <a:rPr lang="nl-BE"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6685E-6797-B645-8593-B7EAE210B18B}" type="datetimeFigureOut">
              <a:rPr lang="fr-FR" smtClean="0"/>
              <a:t>7/07/15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1AD5E5-C5FD-0B45-8ACA-970DE410B747}" type="slidenum">
              <a:rPr lang="fr-FR" smtClean="0"/>
              <a:t>‹#›</a:t>
            </a:fld>
            <a:endParaRPr lang="fr-FR"/>
          </a:p>
        </p:txBody>
      </p:sp>
    </p:spTree>
    <p:extLst>
      <p:ext uri="{BB962C8B-B14F-4D97-AF65-F5344CB8AC3E}">
        <p14:creationId xmlns:p14="http://schemas.microsoft.com/office/powerpoint/2010/main" val="16326330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coppra.eu/dl/preview%20pocket%20guide.pdf"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lacademie.tv/uploads/lectures/diaporama.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6.emf"/><Relationship Id="rId5" Type="http://schemas.openxmlformats.org/officeDocument/2006/relationships/image" Target="../media/image7.emf"/><Relationship Id="rId6" Type="http://schemas.openxmlformats.org/officeDocument/2006/relationships/chart" Target="../charts/chart3.xml"/><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4.xml"/><Relationship Id="rId3" Type="http://schemas.openxmlformats.org/officeDocument/2006/relationships/image" Target="../media/image5.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emf"/><Relationship Id="rId3" Type="http://schemas.openxmlformats.org/officeDocument/2006/relationships/chart" Target="../charts/char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6.xml"/><Relationship Id="rId3" Type="http://schemas.openxmlformats.org/officeDocument/2006/relationships/image" Target="../media/image7.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cademiapress.be/explaining-and-understanding-the-role-of-exposure-to-new-social-media-on-violent-extremism.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La ‘radicalisation’ </a:t>
            </a:r>
            <a:r>
              <a:rPr lang="fr-FR" smtClean="0"/>
              <a:t>: </a:t>
            </a:r>
            <a:br>
              <a:rPr lang="fr-FR" smtClean="0"/>
            </a:br>
            <a:r>
              <a:rPr lang="fr-FR" smtClean="0"/>
              <a:t>définitions, processus </a:t>
            </a:r>
            <a:r>
              <a:rPr lang="fr-FR" dirty="0" smtClean="0"/>
              <a:t>et sites</a:t>
            </a:r>
            <a:endParaRPr lang="fr-FR" dirty="0"/>
          </a:p>
        </p:txBody>
      </p:sp>
      <p:sp>
        <p:nvSpPr>
          <p:cNvPr id="3" name="Sous-titre 2"/>
          <p:cNvSpPr>
            <a:spLocks noGrp="1"/>
          </p:cNvSpPr>
          <p:nvPr>
            <p:ph type="subTitle" idx="1"/>
          </p:nvPr>
        </p:nvSpPr>
        <p:spPr/>
        <p:txBody>
          <a:bodyPr/>
          <a:lstStyle/>
          <a:p>
            <a:r>
              <a:rPr lang="fr-FR" dirty="0" smtClean="0"/>
              <a:t>Fabienne Brion</a:t>
            </a:r>
          </a:p>
          <a:p>
            <a:r>
              <a:rPr lang="fr-FR" dirty="0" smtClean="0"/>
              <a:t>Professeur à l’UCL</a:t>
            </a:r>
            <a:endParaRPr lang="fr-FR" dirty="0"/>
          </a:p>
        </p:txBody>
      </p:sp>
    </p:spTree>
    <p:extLst>
      <p:ext uri="{BB962C8B-B14F-4D97-AF65-F5344CB8AC3E}">
        <p14:creationId xmlns:p14="http://schemas.microsoft.com/office/powerpoint/2010/main" val="554840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smtClean="0"/>
              <a:t>2. De qui parlons-nous ?</a:t>
            </a:r>
            <a:endParaRPr lang="fr-FR" sz="3600" dirty="0"/>
          </a:p>
        </p:txBody>
      </p:sp>
      <p:sp>
        <p:nvSpPr>
          <p:cNvPr id="3" name="Espace réservé du contenu 2"/>
          <p:cNvSpPr>
            <a:spLocks noGrp="1"/>
          </p:cNvSpPr>
          <p:nvPr>
            <p:ph idx="1"/>
          </p:nvPr>
        </p:nvSpPr>
        <p:spPr/>
        <p:txBody>
          <a:bodyPr>
            <a:normAutofit fontScale="70000" lnSpcReduction="20000"/>
          </a:bodyPr>
          <a:lstStyle/>
          <a:p>
            <a:pPr marL="0" indent="0">
              <a:buNone/>
            </a:pPr>
            <a:r>
              <a:rPr lang="nl-NL" dirty="0" err="1" smtClean="0"/>
              <a:t>Août</a:t>
            </a:r>
            <a:r>
              <a:rPr lang="nl-NL" dirty="0" smtClean="0"/>
              <a:t> 2014 :</a:t>
            </a:r>
          </a:p>
          <a:p>
            <a:r>
              <a:rPr lang="nl-NL" dirty="0" smtClean="0"/>
              <a:t>385 </a:t>
            </a:r>
            <a:r>
              <a:rPr lang="nl-NL" dirty="0" err="1" smtClean="0"/>
              <a:t>combattants</a:t>
            </a:r>
            <a:r>
              <a:rPr lang="nl-NL" dirty="0" smtClean="0"/>
              <a:t> </a:t>
            </a:r>
            <a:r>
              <a:rPr lang="nl-NL" dirty="0" err="1" smtClean="0"/>
              <a:t>belges</a:t>
            </a:r>
            <a:r>
              <a:rPr lang="nl-NL" dirty="0" smtClean="0"/>
              <a:t> en </a:t>
            </a:r>
            <a:r>
              <a:rPr lang="nl-NL" dirty="0" err="1" smtClean="0"/>
              <a:t>Syrie</a:t>
            </a:r>
            <a:endParaRPr lang="nl-NL" dirty="0" smtClean="0"/>
          </a:p>
          <a:p>
            <a:r>
              <a:rPr lang="nl-NL" dirty="0" smtClean="0"/>
              <a:t>365 </a:t>
            </a:r>
            <a:r>
              <a:rPr lang="nl-NL" dirty="0" err="1" smtClean="0"/>
              <a:t>hommes</a:t>
            </a:r>
            <a:r>
              <a:rPr lang="nl-NL" dirty="0" smtClean="0"/>
              <a:t>, 20 </a:t>
            </a:r>
            <a:r>
              <a:rPr lang="nl-NL" dirty="0" err="1" smtClean="0"/>
              <a:t>femmes</a:t>
            </a:r>
            <a:endParaRPr lang="nl-NL" dirty="0" smtClean="0"/>
          </a:p>
          <a:p>
            <a:r>
              <a:rPr lang="fr-FR" dirty="0" smtClean="0"/>
              <a:t>D</a:t>
            </a:r>
            <a:r>
              <a:rPr lang="nl-NL" dirty="0" smtClean="0"/>
              <a:t>e 13 </a:t>
            </a:r>
            <a:r>
              <a:rPr lang="nl-NL" dirty="0" err="1" smtClean="0"/>
              <a:t>ans</a:t>
            </a:r>
            <a:r>
              <a:rPr lang="nl-NL" dirty="0" smtClean="0"/>
              <a:t> (</a:t>
            </a:r>
            <a:r>
              <a:rPr lang="nl-NL" dirty="0" err="1" smtClean="0"/>
              <a:t>Younes</a:t>
            </a:r>
            <a:r>
              <a:rPr lang="nl-NL" dirty="0" smtClean="0"/>
              <a:t> A.) à 65 </a:t>
            </a:r>
            <a:r>
              <a:rPr lang="nl-NL" dirty="0" err="1" smtClean="0"/>
              <a:t>ans</a:t>
            </a:r>
            <a:r>
              <a:rPr lang="nl-NL" dirty="0" smtClean="0"/>
              <a:t> (</a:t>
            </a:r>
            <a:r>
              <a:rPr lang="nl-NL" dirty="0" err="1" smtClean="0"/>
              <a:t>Shaykh</a:t>
            </a:r>
            <a:r>
              <a:rPr lang="nl-NL" dirty="0" smtClean="0"/>
              <a:t> </a:t>
            </a:r>
            <a:r>
              <a:rPr lang="nl-NL" dirty="0" err="1" smtClean="0"/>
              <a:t>Bassam</a:t>
            </a:r>
            <a:r>
              <a:rPr lang="nl-NL" dirty="0" smtClean="0"/>
              <a:t> Al-</a:t>
            </a:r>
            <a:r>
              <a:rPr lang="nl-NL" dirty="0" err="1" smtClean="0"/>
              <a:t>Ayashi</a:t>
            </a:r>
            <a:r>
              <a:rPr lang="nl-NL" dirty="0" smtClean="0"/>
              <a:t>) ; </a:t>
            </a:r>
            <a:r>
              <a:rPr lang="nl-NL" dirty="0" err="1" smtClean="0"/>
              <a:t>âge</a:t>
            </a:r>
            <a:r>
              <a:rPr lang="nl-NL" dirty="0" smtClean="0"/>
              <a:t> </a:t>
            </a:r>
            <a:r>
              <a:rPr lang="nl-NL" dirty="0" err="1" smtClean="0"/>
              <a:t>moyen</a:t>
            </a:r>
            <a:r>
              <a:rPr lang="nl-NL" dirty="0" smtClean="0"/>
              <a:t> : 24,5 </a:t>
            </a:r>
            <a:r>
              <a:rPr lang="nl-NL" dirty="0" err="1" smtClean="0"/>
              <a:t>ans</a:t>
            </a:r>
            <a:endParaRPr lang="nl-NL" dirty="0" smtClean="0"/>
          </a:p>
          <a:p>
            <a:r>
              <a:rPr lang="nl-NL" dirty="0" smtClean="0"/>
              <a:t>54 (BXL),46 (</a:t>
            </a:r>
            <a:r>
              <a:rPr lang="nl-NL" dirty="0" err="1" smtClean="0"/>
              <a:t>Anvers</a:t>
            </a:r>
            <a:r>
              <a:rPr lang="nl-NL" dirty="0" smtClean="0"/>
              <a:t>), 25 (</a:t>
            </a:r>
            <a:r>
              <a:rPr lang="nl-NL" dirty="0" err="1" smtClean="0"/>
              <a:t>Vilvorde</a:t>
            </a:r>
            <a:r>
              <a:rPr lang="nl-NL" dirty="0" smtClean="0"/>
              <a:t>), 14 (Mechelen)</a:t>
            </a:r>
          </a:p>
          <a:p>
            <a:r>
              <a:rPr lang="nl-NL" dirty="0" smtClean="0"/>
              <a:t>La </a:t>
            </a:r>
            <a:r>
              <a:rPr lang="nl-NL" dirty="0" err="1" smtClean="0"/>
              <a:t>plupart</a:t>
            </a:r>
            <a:r>
              <a:rPr lang="nl-NL" dirty="0" smtClean="0"/>
              <a:t> </a:t>
            </a:r>
            <a:r>
              <a:rPr lang="nl-NL" dirty="0" err="1" smtClean="0"/>
              <a:t>originaires</a:t>
            </a:r>
            <a:r>
              <a:rPr lang="nl-NL" dirty="0" smtClean="0"/>
              <a:t> de </a:t>
            </a:r>
            <a:r>
              <a:rPr lang="nl-NL" dirty="0" err="1" smtClean="0"/>
              <a:t>Flandres</a:t>
            </a:r>
            <a:r>
              <a:rPr lang="nl-NL" dirty="0" smtClean="0"/>
              <a:t> et de Bruxelles (en particulier </a:t>
            </a:r>
            <a:r>
              <a:rPr lang="nl-NL" dirty="0" err="1" smtClean="0"/>
              <a:t>l’axe</a:t>
            </a:r>
            <a:r>
              <a:rPr lang="nl-NL" dirty="0" smtClean="0"/>
              <a:t> </a:t>
            </a:r>
            <a:r>
              <a:rPr lang="nl-NL" dirty="0" err="1" smtClean="0"/>
              <a:t>Anvers</a:t>
            </a:r>
            <a:r>
              <a:rPr lang="nl-NL" dirty="0" smtClean="0"/>
              <a:t>/</a:t>
            </a:r>
            <a:r>
              <a:rPr lang="nl-NL" dirty="0" err="1" smtClean="0"/>
              <a:t>Malines</a:t>
            </a:r>
            <a:r>
              <a:rPr lang="nl-NL" dirty="0" smtClean="0"/>
              <a:t>/</a:t>
            </a:r>
            <a:r>
              <a:rPr lang="nl-NL" dirty="0" err="1" smtClean="0"/>
              <a:t>Vilvorde</a:t>
            </a:r>
            <a:r>
              <a:rPr lang="nl-NL" dirty="0" smtClean="0"/>
              <a:t>/Bruxelles). </a:t>
            </a:r>
            <a:br>
              <a:rPr lang="nl-NL" dirty="0" smtClean="0"/>
            </a:br>
            <a:r>
              <a:rPr lang="nl-NL" dirty="0" err="1" smtClean="0"/>
              <a:t>Peu</a:t>
            </a:r>
            <a:r>
              <a:rPr lang="nl-NL" dirty="0" smtClean="0"/>
              <a:t> de </a:t>
            </a:r>
            <a:r>
              <a:rPr lang="nl-NL" dirty="0" err="1" smtClean="0"/>
              <a:t>Wallons</a:t>
            </a:r>
            <a:r>
              <a:rPr lang="nl-NL" dirty="0" smtClean="0"/>
              <a:t> (3)</a:t>
            </a:r>
          </a:p>
          <a:p>
            <a:r>
              <a:rPr lang="nl-NL" dirty="0" smtClean="0"/>
              <a:t>59 </a:t>
            </a:r>
            <a:r>
              <a:rPr lang="nl-NL" dirty="0" err="1" smtClean="0"/>
              <a:t>membres</a:t>
            </a:r>
            <a:r>
              <a:rPr lang="nl-NL" dirty="0" smtClean="0"/>
              <a:t> </a:t>
            </a:r>
            <a:r>
              <a:rPr lang="nl-NL" dirty="0" err="1" smtClean="0"/>
              <a:t>supposés</a:t>
            </a:r>
            <a:r>
              <a:rPr lang="nl-NL" dirty="0" smtClean="0"/>
              <a:t> de </a:t>
            </a:r>
            <a:r>
              <a:rPr lang="nl-NL" dirty="0" err="1" smtClean="0"/>
              <a:t>Sharia</a:t>
            </a:r>
            <a:r>
              <a:rPr lang="nl-NL" dirty="0" smtClean="0"/>
              <a:t> 4 Belgium</a:t>
            </a:r>
          </a:p>
          <a:p>
            <a:r>
              <a:rPr lang="nl-NL" dirty="0" smtClean="0"/>
              <a:t>33 </a:t>
            </a:r>
            <a:r>
              <a:rPr lang="nl-NL" dirty="0" err="1" smtClean="0"/>
              <a:t>morts</a:t>
            </a:r>
            <a:r>
              <a:rPr lang="nl-NL" dirty="0" smtClean="0"/>
              <a:t> (41 en </a:t>
            </a:r>
            <a:r>
              <a:rPr lang="nl-NL" dirty="0" err="1" smtClean="0"/>
              <a:t>septembre</a:t>
            </a:r>
            <a:r>
              <a:rPr lang="nl-NL" dirty="0" smtClean="0"/>
              <a:t>)</a:t>
            </a:r>
          </a:p>
          <a:p>
            <a:pPr marL="0" indent="0">
              <a:buNone/>
            </a:pPr>
            <a:endParaRPr lang="nl-NL" dirty="0"/>
          </a:p>
          <a:p>
            <a:pPr marL="0" indent="0">
              <a:buNone/>
            </a:pPr>
            <a:r>
              <a:rPr lang="nl-NL" dirty="0" smtClean="0"/>
              <a:t>http://</a:t>
            </a:r>
            <a:r>
              <a:rPr lang="nl-NL" dirty="0" err="1" smtClean="0"/>
              <a:t>pietervanostaeyen.wordpress.com</a:t>
            </a:r>
            <a:r>
              <a:rPr lang="nl-NL" dirty="0" smtClean="0"/>
              <a:t>/2014/08/24/belgian-fighters-in-syria-and-iraq-august-2014/</a:t>
            </a:r>
            <a:endParaRPr lang="fr-FR" dirty="0"/>
          </a:p>
        </p:txBody>
      </p:sp>
    </p:spTree>
    <p:extLst>
      <p:ext uri="{BB962C8B-B14F-4D97-AF65-F5344CB8AC3E}">
        <p14:creationId xmlns:p14="http://schemas.microsoft.com/office/powerpoint/2010/main" val="406966059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3. Problématisation (I) :</a:t>
            </a:r>
            <a:br>
              <a:rPr lang="fr-FR" sz="3600" dirty="0" smtClean="0"/>
            </a:br>
            <a:r>
              <a:rPr lang="fr-FR" sz="3600" dirty="0" smtClean="0"/>
              <a:t>une pyramide de gestion des risques</a:t>
            </a:r>
            <a:endParaRPr lang="fr-FR" sz="3600" dirty="0"/>
          </a:p>
        </p:txBody>
      </p:sp>
      <p:pic>
        <p:nvPicPr>
          <p:cNvPr id="4" name="Afbeelding 291"/>
          <p:cNvPicPr>
            <a:picLocks noGrp="1"/>
          </p:cNvPicPr>
          <p:nvPr>
            <p:ph idx="1"/>
          </p:nvPr>
        </p:nvPicPr>
        <p:blipFill>
          <a:blip r:embed="rId2" cstate="print">
            <a:extLst>
              <a:ext uri="{28A0092B-C50C-407E-A947-70E740481C1C}">
                <a14:useLocalDpi xmlns:a14="http://schemas.microsoft.com/office/drawing/2010/main" val="0"/>
              </a:ext>
            </a:extLst>
          </a:blip>
          <a:srcRect t="4791" b="4791"/>
          <a:stretch>
            <a:fillRect/>
          </a:stretch>
        </p:blipFill>
        <p:spPr bwMode="auto">
          <a:xfrm>
            <a:off x="457200" y="1600200"/>
            <a:ext cx="7410938" cy="3423631"/>
          </a:xfrm>
          <a:prstGeom prst="rect">
            <a:avLst/>
          </a:prstGeom>
          <a:noFill/>
          <a:ln>
            <a:noFill/>
          </a:ln>
        </p:spPr>
      </p:pic>
      <p:sp>
        <p:nvSpPr>
          <p:cNvPr id="6" name="Rectangle 5"/>
          <p:cNvSpPr/>
          <p:nvPr/>
        </p:nvSpPr>
        <p:spPr>
          <a:xfrm>
            <a:off x="457200" y="5023831"/>
            <a:ext cx="7643265" cy="646331"/>
          </a:xfrm>
          <a:prstGeom prst="rect">
            <a:avLst/>
          </a:prstGeom>
        </p:spPr>
        <p:txBody>
          <a:bodyPr wrap="square">
            <a:spAutoFit/>
          </a:bodyPr>
          <a:lstStyle/>
          <a:p>
            <a:r>
              <a:rPr lang="fr-BE" dirty="0"/>
              <a:t>Noppe, J., Ponsaers, P., Verhage, A., De Ruyver, B., &amp; Easton, M. (2011). </a:t>
            </a:r>
            <a:r>
              <a:rPr lang="nl-BE" i="1" dirty="0"/>
              <a:t>Preventie en radicalisering in België.</a:t>
            </a:r>
            <a:r>
              <a:rPr lang="nl-BE" dirty="0"/>
              <a:t> Antwerpen: Maklu.</a:t>
            </a:r>
            <a:endParaRPr lang="fr-FR" dirty="0"/>
          </a:p>
        </p:txBody>
      </p:sp>
    </p:spTree>
    <p:extLst>
      <p:ext uri="{BB962C8B-B14F-4D97-AF65-F5344CB8AC3E}">
        <p14:creationId xmlns:p14="http://schemas.microsoft.com/office/powerpoint/2010/main" val="222694052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3. Problématisation (I) :</a:t>
            </a:r>
            <a:br>
              <a:rPr lang="fr-FR" sz="3600" dirty="0" smtClean="0"/>
            </a:br>
            <a:r>
              <a:rPr lang="fr-FR" sz="3600" dirty="0" smtClean="0"/>
              <a:t>une pyramide de gestion des risques</a:t>
            </a:r>
            <a:endParaRPr lang="fr-FR" sz="3600" dirty="0"/>
          </a:p>
        </p:txBody>
      </p:sp>
      <p:sp>
        <p:nvSpPr>
          <p:cNvPr id="3" name="Espace réservé du contenu 2"/>
          <p:cNvSpPr>
            <a:spLocks noGrp="1"/>
          </p:cNvSpPr>
          <p:nvPr>
            <p:ph idx="1"/>
          </p:nvPr>
        </p:nvSpPr>
        <p:spPr/>
        <p:txBody>
          <a:bodyPr>
            <a:normAutofit/>
          </a:bodyPr>
          <a:lstStyle/>
          <a:p>
            <a:pPr marL="0" indent="0">
              <a:buNone/>
            </a:pPr>
            <a:endParaRPr lang="fr-FR" sz="2000" dirty="0" smtClean="0"/>
          </a:p>
          <a:p>
            <a:pPr marL="0" indent="0">
              <a:buNone/>
            </a:pPr>
            <a:endParaRPr lang="fr-FR" sz="2000" dirty="0"/>
          </a:p>
          <a:p>
            <a:pPr marL="0" indent="0">
              <a:buNone/>
            </a:pPr>
            <a:endParaRPr lang="fr-FR" sz="2000" dirty="0" smtClean="0"/>
          </a:p>
          <a:p>
            <a:pPr marL="0" indent="0">
              <a:buNone/>
            </a:pPr>
            <a:endParaRPr lang="fr-FR" sz="2000" dirty="0"/>
          </a:p>
          <a:p>
            <a:pPr marL="0" indent="0">
              <a:buNone/>
            </a:pPr>
            <a:endParaRPr lang="fr-FR" sz="2000" dirty="0" smtClean="0"/>
          </a:p>
          <a:p>
            <a:pPr marL="0" indent="0">
              <a:buNone/>
            </a:pPr>
            <a:endParaRPr lang="fr-FR" sz="2000" dirty="0"/>
          </a:p>
          <a:p>
            <a:pPr marL="0" indent="0">
              <a:buNone/>
            </a:pPr>
            <a:endParaRPr lang="fr-FR" sz="2000" dirty="0" smtClean="0"/>
          </a:p>
          <a:p>
            <a:pPr marL="0" indent="0">
              <a:buNone/>
            </a:pPr>
            <a:endParaRPr lang="fr-FR" sz="2000" dirty="0"/>
          </a:p>
          <a:p>
            <a:pPr marL="0" indent="0">
              <a:buNone/>
            </a:pPr>
            <a:endParaRPr lang="fr-FR" sz="2000" dirty="0" smtClean="0"/>
          </a:p>
          <a:p>
            <a:pPr marL="0" indent="0">
              <a:buNone/>
            </a:pPr>
            <a:endParaRPr lang="fr-FR" sz="2000" dirty="0"/>
          </a:p>
          <a:p>
            <a:pPr marL="0" indent="0">
              <a:buNone/>
            </a:pPr>
            <a:r>
              <a:rPr lang="fr-FR" sz="2000" dirty="0" err="1" smtClean="0"/>
              <a:t>Moghaddam</a:t>
            </a:r>
            <a:r>
              <a:rPr lang="fr-FR" sz="2000" dirty="0" smtClean="0"/>
              <a:t> F.M., The </a:t>
            </a:r>
            <a:r>
              <a:rPr lang="fr-FR" sz="2000" dirty="0" err="1" smtClean="0"/>
              <a:t>staircase</a:t>
            </a:r>
            <a:r>
              <a:rPr lang="fr-FR" sz="2000" dirty="0" smtClean="0"/>
              <a:t> to </a:t>
            </a:r>
            <a:r>
              <a:rPr lang="fr-FR" sz="2000" dirty="0" err="1" smtClean="0"/>
              <a:t>terrorism</a:t>
            </a:r>
            <a:r>
              <a:rPr lang="fr-FR" sz="2000" dirty="0" smtClean="0"/>
              <a:t>, </a:t>
            </a:r>
            <a:r>
              <a:rPr lang="fr-FR" sz="2000" i="1" dirty="0" smtClean="0"/>
              <a:t>The American </a:t>
            </a:r>
            <a:r>
              <a:rPr lang="fr-FR" sz="2000" i="1" dirty="0" err="1" smtClean="0"/>
              <a:t>Psychologist</a:t>
            </a:r>
            <a:r>
              <a:rPr lang="fr-FR" sz="2000" dirty="0" smtClean="0"/>
              <a:t>, 2005, 60/2, pp. 234-256</a:t>
            </a:r>
          </a:p>
        </p:txBody>
      </p:sp>
      <p:pic>
        <p:nvPicPr>
          <p:cNvPr id="5" name="Image 4"/>
          <p:cNvPicPr>
            <a:picLocks noChangeAspect="1"/>
          </p:cNvPicPr>
          <p:nvPr/>
        </p:nvPicPr>
        <p:blipFill>
          <a:blip r:embed="rId2"/>
          <a:stretch>
            <a:fillRect/>
          </a:stretch>
        </p:blipFill>
        <p:spPr>
          <a:xfrm>
            <a:off x="1543427" y="1600200"/>
            <a:ext cx="5132100" cy="3362811"/>
          </a:xfrm>
          <a:prstGeom prst="rect">
            <a:avLst/>
          </a:prstGeom>
        </p:spPr>
      </p:pic>
    </p:spTree>
    <p:extLst>
      <p:ext uri="{BB962C8B-B14F-4D97-AF65-F5344CB8AC3E}">
        <p14:creationId xmlns:p14="http://schemas.microsoft.com/office/powerpoint/2010/main" val="372906746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3. Problématisation (I) :</a:t>
            </a:r>
            <a:br>
              <a:rPr lang="fr-FR" sz="3200" dirty="0" smtClean="0"/>
            </a:br>
            <a:r>
              <a:rPr lang="fr-FR" sz="3200" dirty="0" smtClean="0"/>
              <a:t>une pyramide de gestion des risques</a:t>
            </a:r>
            <a:endParaRPr lang="fr-FR" sz="3200" dirty="0"/>
          </a:p>
        </p:txBody>
      </p:sp>
      <p:sp>
        <p:nvSpPr>
          <p:cNvPr id="3" name="Espace réservé du contenu 2"/>
          <p:cNvSpPr>
            <a:spLocks noGrp="1"/>
          </p:cNvSpPr>
          <p:nvPr>
            <p:ph idx="1"/>
          </p:nvPr>
        </p:nvSpPr>
        <p:spPr/>
        <p:txBody>
          <a:bodyPr>
            <a:normAutofit fontScale="85000" lnSpcReduction="20000"/>
          </a:bodyPr>
          <a:lstStyle/>
          <a:p>
            <a:pPr marL="457200" lvl="1" indent="0">
              <a:buNone/>
            </a:pPr>
            <a:r>
              <a:rPr lang="en-US" dirty="0" smtClean="0">
                <a:hlinkClick r:id="rId2"/>
              </a:rPr>
              <a:t>http://www.coppra.eu/dl/preview%20pocket%20guide.pdf</a:t>
            </a:r>
            <a:endParaRPr lang="en-US" dirty="0" smtClean="0"/>
          </a:p>
          <a:p>
            <a:pPr marL="457200" lvl="1" indent="0">
              <a:buNone/>
            </a:pPr>
            <a:endParaRPr lang="en-US" dirty="0" smtClean="0"/>
          </a:p>
          <a:p>
            <a:pPr marL="857250" lvl="2" indent="0">
              <a:buNone/>
            </a:pPr>
            <a:r>
              <a:rPr lang="en-US" dirty="0" err="1" smtClean="0"/>
              <a:t>Stade</a:t>
            </a:r>
            <a:r>
              <a:rPr lang="en-US" dirty="0" smtClean="0"/>
              <a:t> 1.  unhappy people in society -&gt; </a:t>
            </a:r>
          </a:p>
          <a:p>
            <a:pPr marL="857250" lvl="2" indent="0">
              <a:buNone/>
            </a:pPr>
            <a:r>
              <a:rPr lang="en-US" dirty="0" err="1" smtClean="0"/>
              <a:t>Stade</a:t>
            </a:r>
            <a:r>
              <a:rPr lang="en-US" dirty="0" smtClean="0"/>
              <a:t> 2. looking for justice -&gt; </a:t>
            </a:r>
          </a:p>
          <a:p>
            <a:pPr marL="857250" lvl="2" indent="0">
              <a:buNone/>
            </a:pPr>
            <a:r>
              <a:rPr lang="en-US" dirty="0" err="1"/>
              <a:t>Stade</a:t>
            </a:r>
            <a:r>
              <a:rPr lang="en-US" dirty="0"/>
              <a:t> </a:t>
            </a:r>
            <a:r>
              <a:rPr lang="en-US" dirty="0" smtClean="0"/>
              <a:t>3. frustrated -&gt; </a:t>
            </a:r>
          </a:p>
          <a:p>
            <a:pPr marL="857250" lvl="2" indent="0">
              <a:buNone/>
            </a:pPr>
            <a:r>
              <a:rPr lang="en-US" dirty="0" err="1"/>
              <a:t>Stade</a:t>
            </a:r>
            <a:r>
              <a:rPr lang="en-US" dirty="0"/>
              <a:t> </a:t>
            </a:r>
            <a:r>
              <a:rPr lang="en-US" dirty="0" smtClean="0"/>
              <a:t>4. member of radical group -&gt;</a:t>
            </a:r>
          </a:p>
          <a:p>
            <a:pPr marL="857250" lvl="2" indent="0">
              <a:buNone/>
            </a:pPr>
            <a:r>
              <a:rPr lang="en-US" dirty="0" err="1"/>
              <a:t>Stade</a:t>
            </a:r>
            <a:r>
              <a:rPr lang="en-US" dirty="0"/>
              <a:t> </a:t>
            </a:r>
            <a:r>
              <a:rPr lang="en-US" dirty="0" smtClean="0"/>
              <a:t>5.  further </a:t>
            </a:r>
            <a:r>
              <a:rPr lang="en-US" dirty="0" err="1" smtClean="0"/>
              <a:t>radicalisation</a:t>
            </a:r>
            <a:r>
              <a:rPr lang="en-US" dirty="0" smtClean="0"/>
              <a:t> -&gt; </a:t>
            </a:r>
          </a:p>
          <a:p>
            <a:pPr marL="857250" lvl="2" indent="0">
              <a:buNone/>
            </a:pPr>
            <a:r>
              <a:rPr lang="en-US" dirty="0" err="1" smtClean="0"/>
              <a:t>Stade</a:t>
            </a:r>
            <a:r>
              <a:rPr lang="en-US" dirty="0" smtClean="0"/>
              <a:t> 6. terrorism</a:t>
            </a:r>
          </a:p>
          <a:p>
            <a:pPr marL="457200" lvl="1" indent="0">
              <a:buNone/>
            </a:pPr>
            <a:endParaRPr lang="en-US" dirty="0" smtClean="0"/>
          </a:p>
          <a:p>
            <a:pPr marL="457200" lvl="1" indent="0">
              <a:buNone/>
            </a:pPr>
            <a:r>
              <a:rPr lang="en-US" dirty="0" smtClean="0"/>
              <a:t>• </a:t>
            </a:r>
            <a:r>
              <a:rPr lang="en-US" dirty="0" err="1" smtClean="0"/>
              <a:t>pseudos</a:t>
            </a:r>
            <a:r>
              <a:rPr lang="en-US" dirty="0" smtClean="0"/>
              <a:t>, </a:t>
            </a:r>
            <a:r>
              <a:rPr lang="en-US" dirty="0" err="1" smtClean="0"/>
              <a:t>tatoos</a:t>
            </a:r>
            <a:r>
              <a:rPr lang="en-US" dirty="0" smtClean="0"/>
              <a:t>, minor crimes…</a:t>
            </a:r>
          </a:p>
          <a:p>
            <a:pPr marL="457200" lvl="1" indent="0">
              <a:buNone/>
            </a:pPr>
            <a:r>
              <a:rPr lang="en-US" dirty="0" smtClean="0"/>
              <a:t>• flags, symbols</a:t>
            </a:r>
          </a:p>
          <a:p>
            <a:pPr lvl="1">
              <a:buFont typeface="Symbol" charset="0"/>
              <a:buChar char=""/>
            </a:pPr>
            <a:r>
              <a:rPr lang="en-US" dirty="0" smtClean="0"/>
              <a:t>Surveillance de “populations </a:t>
            </a:r>
            <a:r>
              <a:rPr lang="en-US" dirty="0" err="1" smtClean="0"/>
              <a:t>à</a:t>
            </a:r>
            <a:r>
              <a:rPr lang="en-US" dirty="0" smtClean="0"/>
              <a:t> </a:t>
            </a:r>
            <a:r>
              <a:rPr lang="en-US" dirty="0" err="1" smtClean="0"/>
              <a:t>risque</a:t>
            </a:r>
            <a:r>
              <a:rPr lang="en-US" dirty="0" smtClean="0"/>
              <a:t>”</a:t>
            </a:r>
          </a:p>
          <a:p>
            <a:pPr lvl="1">
              <a:buFont typeface="Symbol" charset="0"/>
              <a:buChar char=""/>
            </a:pPr>
            <a:r>
              <a:rPr lang="en-US" dirty="0" smtClean="0"/>
              <a:t> &gt;&lt; “Justice </a:t>
            </a:r>
            <a:r>
              <a:rPr lang="en-US" dirty="0" err="1" smtClean="0"/>
              <a:t>procédurale</a:t>
            </a:r>
            <a:r>
              <a:rPr lang="en-US" dirty="0" smtClean="0"/>
              <a:t>” (Tom Tyler, NYU)</a:t>
            </a:r>
          </a:p>
          <a:p>
            <a:pPr lvl="1">
              <a:buFont typeface="Symbol" charset="0"/>
              <a:buChar char=""/>
            </a:pPr>
            <a:endParaRPr lang="en-US" dirty="0" smtClean="0"/>
          </a:p>
          <a:p>
            <a:pPr marL="457200" lvl="1" indent="0">
              <a:buNone/>
            </a:pPr>
            <a:endParaRPr lang="en-US" dirty="0" smtClean="0"/>
          </a:p>
          <a:p>
            <a:pPr marL="457200" lvl="1" indent="0">
              <a:buNone/>
            </a:pPr>
            <a:endParaRPr lang="en-US" dirty="0" smtClean="0"/>
          </a:p>
          <a:p>
            <a:pPr marL="0" indent="0">
              <a:buNone/>
            </a:pPr>
            <a:endParaRPr lang="fr-FR" dirty="0"/>
          </a:p>
        </p:txBody>
      </p:sp>
    </p:spTree>
    <p:extLst>
      <p:ext uri="{BB962C8B-B14F-4D97-AF65-F5344CB8AC3E}">
        <p14:creationId xmlns:p14="http://schemas.microsoft.com/office/powerpoint/2010/main" val="324893095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3. Problématisation (I) :</a:t>
            </a:r>
            <a:br>
              <a:rPr lang="fr-FR" sz="3200" dirty="0" smtClean="0"/>
            </a:br>
            <a:r>
              <a:rPr lang="fr-FR" sz="3200" dirty="0" smtClean="0"/>
              <a:t>une pyramide de gestion des risques</a:t>
            </a:r>
            <a:endParaRPr lang="fr-FR" sz="3200" dirty="0"/>
          </a:p>
        </p:txBody>
      </p:sp>
      <p:pic>
        <p:nvPicPr>
          <p:cNvPr id="4" name="Espace réservé du contenu 3"/>
          <p:cNvPicPr>
            <a:picLocks noGrp="1" noChangeAspect="1"/>
          </p:cNvPicPr>
          <p:nvPr>
            <p:ph idx="1"/>
          </p:nvPr>
        </p:nvPicPr>
        <p:blipFill>
          <a:blip r:embed="rId2"/>
          <a:srcRect t="10704" b="10704"/>
          <a:stretch>
            <a:fillRect/>
          </a:stretch>
        </p:blipFill>
        <p:spPr>
          <a:xfrm>
            <a:off x="709429" y="1417638"/>
            <a:ext cx="7977371" cy="4387247"/>
          </a:xfrm>
        </p:spPr>
      </p:pic>
    </p:spTree>
    <p:extLst>
      <p:ext uri="{BB962C8B-B14F-4D97-AF65-F5344CB8AC3E}">
        <p14:creationId xmlns:p14="http://schemas.microsoft.com/office/powerpoint/2010/main" val="158260795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3. Problématisation (I) :</a:t>
            </a:r>
            <a:br>
              <a:rPr lang="fr-FR" sz="3600" dirty="0" smtClean="0"/>
            </a:br>
            <a:r>
              <a:rPr lang="fr-FR" sz="3600" dirty="0" smtClean="0"/>
              <a:t>une pyramide de gestion des risques</a:t>
            </a:r>
            <a:endParaRPr lang="fr-FR" sz="3600" dirty="0"/>
          </a:p>
        </p:txBody>
      </p:sp>
      <p:sp>
        <p:nvSpPr>
          <p:cNvPr id="3" name="Espace réservé du contenu 2"/>
          <p:cNvSpPr>
            <a:spLocks noGrp="1"/>
          </p:cNvSpPr>
          <p:nvPr>
            <p:ph idx="1"/>
          </p:nvPr>
        </p:nvSpPr>
        <p:spPr/>
        <p:txBody>
          <a:bodyPr>
            <a:normAutofit fontScale="92500" lnSpcReduction="10000"/>
          </a:bodyPr>
          <a:lstStyle/>
          <a:p>
            <a:r>
              <a:rPr lang="fr-FR" dirty="0" smtClean="0"/>
              <a:t>Origine opérationnelle du concept</a:t>
            </a:r>
          </a:p>
          <a:p>
            <a:r>
              <a:rPr lang="fr-FR" dirty="0" smtClean="0"/>
              <a:t>Concept « attrape-tout »</a:t>
            </a:r>
          </a:p>
          <a:p>
            <a:pPr lvl="1">
              <a:buFontTx/>
              <a:buChar char="-"/>
            </a:pPr>
            <a:r>
              <a:rPr lang="fr-FR" sz="2600" dirty="0" smtClean="0"/>
              <a:t>« catch all concept »</a:t>
            </a:r>
          </a:p>
          <a:p>
            <a:pPr lvl="1">
              <a:buFontTx/>
              <a:buChar char="-"/>
            </a:pPr>
            <a:r>
              <a:rPr lang="fr-FR" sz="2600" dirty="0" smtClean="0"/>
              <a:t>« container concept » (Rik </a:t>
            </a:r>
            <a:r>
              <a:rPr lang="fr-FR" sz="2600" dirty="0" err="1" smtClean="0"/>
              <a:t>Coolsaet</a:t>
            </a:r>
            <a:r>
              <a:rPr lang="fr-FR" sz="2600" dirty="0" smtClean="0"/>
              <a:t>)</a:t>
            </a:r>
          </a:p>
          <a:p>
            <a:r>
              <a:rPr lang="fr-FR" dirty="0" smtClean="0"/>
              <a:t>&gt;&lt; principe de légalité des infractions</a:t>
            </a:r>
          </a:p>
          <a:p>
            <a:pPr lvl="1"/>
            <a:r>
              <a:rPr lang="fr-FR" sz="2600" dirty="0"/>
              <a:t>m</a:t>
            </a:r>
            <a:r>
              <a:rPr lang="fr-FR" sz="2600" dirty="0" smtClean="0"/>
              <a:t>aximisation du principe d’opportunité des poursuites</a:t>
            </a:r>
          </a:p>
          <a:p>
            <a:pPr lvl="1"/>
            <a:r>
              <a:rPr lang="fr-FR" sz="2600" dirty="0" smtClean="0"/>
              <a:t>// Législation relative aux stupéfiants</a:t>
            </a:r>
          </a:p>
          <a:p>
            <a:r>
              <a:rPr lang="fr-FR" dirty="0" smtClean="0"/>
              <a:t>&gt;&lt; distinctions des niveaux d’analyse</a:t>
            </a:r>
          </a:p>
          <a:p>
            <a:pPr lvl="1"/>
            <a:r>
              <a:rPr lang="fr-FR" sz="2600" dirty="0" err="1"/>
              <a:t>m</a:t>
            </a:r>
            <a:r>
              <a:rPr lang="fr-FR" sz="2600" dirty="0" err="1" smtClean="0"/>
              <a:t>acro-sociologique</a:t>
            </a:r>
            <a:endParaRPr lang="fr-FR" sz="2600" dirty="0" smtClean="0"/>
          </a:p>
          <a:p>
            <a:pPr lvl="1"/>
            <a:r>
              <a:rPr lang="fr-FR" sz="2600" dirty="0" err="1"/>
              <a:t>m</a:t>
            </a:r>
            <a:r>
              <a:rPr lang="fr-FR" sz="2600" dirty="0" err="1" smtClean="0"/>
              <a:t>icro-sociologique</a:t>
            </a:r>
            <a:r>
              <a:rPr lang="fr-FR" sz="2600" dirty="0" smtClean="0"/>
              <a:t> </a:t>
            </a:r>
          </a:p>
        </p:txBody>
      </p:sp>
    </p:spTree>
    <p:extLst>
      <p:ext uri="{BB962C8B-B14F-4D97-AF65-F5344CB8AC3E}">
        <p14:creationId xmlns:p14="http://schemas.microsoft.com/office/powerpoint/2010/main" val="4067203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4. Problématisation (II)</a:t>
            </a:r>
            <a:br>
              <a:rPr lang="fr-FR" dirty="0" smtClean="0"/>
            </a:br>
            <a:r>
              <a:rPr lang="fr-FR" dirty="0" smtClean="0"/>
              <a:t>Une économie politique… </a:t>
            </a:r>
            <a:endParaRPr lang="fr-FR" dirty="0"/>
          </a:p>
        </p:txBody>
      </p:sp>
      <p:sp>
        <p:nvSpPr>
          <p:cNvPr id="3" name="Espace réservé du contenu 2"/>
          <p:cNvSpPr>
            <a:spLocks noGrp="1"/>
          </p:cNvSpPr>
          <p:nvPr>
            <p:ph idx="1"/>
          </p:nvPr>
        </p:nvSpPr>
        <p:spPr>
          <a:xfrm>
            <a:off x="301226" y="1600200"/>
            <a:ext cx="8229600" cy="4525963"/>
          </a:xfrm>
        </p:spPr>
        <p:txBody>
          <a:bodyPr>
            <a:normAutofit/>
          </a:bodyPr>
          <a:lstStyle/>
          <a:p>
            <a:pPr marL="0" indent="0">
              <a:buNone/>
            </a:pPr>
            <a:r>
              <a:rPr lang="fr-FR" dirty="0" smtClean="0"/>
              <a:t>Niveau d’analyse </a:t>
            </a:r>
            <a:r>
              <a:rPr lang="fr-FR" dirty="0" err="1" smtClean="0"/>
              <a:t>macro-sociologique</a:t>
            </a:r>
            <a:endParaRPr lang="fr-FR" dirty="0" smtClean="0"/>
          </a:p>
          <a:p>
            <a:pPr marL="0" indent="0">
              <a:buNone/>
            </a:pPr>
            <a:r>
              <a:rPr lang="fr-FR" dirty="0" smtClean="0"/>
              <a:t>• Quand ? </a:t>
            </a:r>
            <a:endParaRPr lang="fr-FR" dirty="0"/>
          </a:p>
          <a:p>
            <a:pPr marL="400050" lvl="1" indent="0">
              <a:buNone/>
            </a:pPr>
            <a:r>
              <a:rPr lang="fr-FR" dirty="0" smtClean="0"/>
              <a:t>Cf. Ondes longues du capitalisme et chirurgie du corps social,</a:t>
            </a:r>
            <a:r>
              <a:rPr lang="pt-BR" dirty="0"/>
              <a:t> </a:t>
            </a:r>
            <a:r>
              <a:rPr lang="pt-BR" dirty="0">
                <a:hlinkClick r:id="rId3"/>
              </a:rPr>
              <a:t>http://lacademie.tv/uploads/lectures/</a:t>
            </a:r>
            <a:r>
              <a:rPr lang="pt-BR" dirty="0" smtClean="0">
                <a:hlinkClick r:id="rId3"/>
              </a:rPr>
              <a:t>diaporama.pdf</a:t>
            </a:r>
            <a:r>
              <a:rPr lang="pt-BR" dirty="0" smtClean="0"/>
              <a:t> </a:t>
            </a:r>
            <a:r>
              <a:rPr lang="fr-FR" dirty="0" smtClean="0"/>
              <a:t> </a:t>
            </a:r>
          </a:p>
          <a:p>
            <a:pPr marL="0" indent="0">
              <a:buNone/>
            </a:pPr>
            <a:r>
              <a:rPr lang="fr-FR" dirty="0" smtClean="0"/>
              <a:t>• Où ?</a:t>
            </a:r>
          </a:p>
          <a:p>
            <a:pPr marL="0" indent="0">
              <a:buNone/>
            </a:pPr>
            <a:r>
              <a:rPr lang="fr-FR" dirty="0" smtClean="0"/>
              <a:t>• Pourquoi ?</a:t>
            </a:r>
          </a:p>
        </p:txBody>
      </p:sp>
    </p:spTree>
    <p:extLst>
      <p:ext uri="{BB962C8B-B14F-4D97-AF65-F5344CB8AC3E}">
        <p14:creationId xmlns:p14="http://schemas.microsoft.com/office/powerpoint/2010/main" val="3191202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4. Problématisation (II)</a:t>
            </a:r>
            <a:br>
              <a:rPr lang="fr-FR" sz="3600" dirty="0" smtClean="0"/>
            </a:br>
            <a:r>
              <a:rPr lang="fr-FR" sz="3600" dirty="0" smtClean="0"/>
              <a:t>Une économie politique… </a:t>
            </a:r>
            <a:endParaRPr lang="fr-FR" sz="3600" dirty="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782887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4. Problématisation (II)</a:t>
            </a:r>
            <a:br>
              <a:rPr lang="fr-FR" sz="3600" dirty="0" smtClean="0"/>
            </a:br>
            <a:r>
              <a:rPr lang="fr-FR" sz="3600" dirty="0" smtClean="0"/>
              <a:t>Une économie politique… </a:t>
            </a:r>
            <a:br>
              <a:rPr lang="fr-FR" sz="3600" dirty="0" smtClean="0"/>
            </a:br>
            <a:endParaRPr lang="fr-FR" sz="3600" dirty="0"/>
          </a:p>
        </p:txBody>
      </p:sp>
      <p:pic>
        <p:nvPicPr>
          <p:cNvPr id="4" name="Espace réservé du contenu 3" descr="Sans titre 2.001.png"/>
          <p:cNvPicPr>
            <a:picLocks noGrp="1" noChangeAspect="1"/>
          </p:cNvPicPr>
          <p:nvPr>
            <p:ph idx="1"/>
          </p:nvPr>
        </p:nvPicPr>
        <p:blipFill>
          <a:blip r:embed="rId3">
            <a:extLst>
              <a:ext uri="{28A0092B-C50C-407E-A947-70E740481C1C}">
                <a14:useLocalDpi xmlns:a14="http://schemas.microsoft.com/office/drawing/2010/main" val="0"/>
              </a:ext>
            </a:extLst>
          </a:blip>
          <a:srcRect t="13336" b="13336"/>
          <a:stretch>
            <a:fillRect/>
          </a:stretch>
        </p:blipFill>
        <p:spPr/>
      </p:pic>
      <p:sp>
        <p:nvSpPr>
          <p:cNvPr id="3" name="Rectangle 2"/>
          <p:cNvSpPr/>
          <p:nvPr/>
        </p:nvSpPr>
        <p:spPr>
          <a:xfrm>
            <a:off x="4100901" y="3244334"/>
            <a:ext cx="942198" cy="369332"/>
          </a:xfrm>
          <a:prstGeom prst="rect">
            <a:avLst/>
          </a:prstGeom>
        </p:spPr>
        <p:txBody>
          <a:bodyPr wrap="none">
            <a:spAutoFit/>
          </a:bodyPr>
          <a:lstStyle/>
          <a:p>
            <a:r>
              <a:rPr lang="en-US" dirty="0" err="1"/>
              <a:t>Stade</a:t>
            </a:r>
            <a:r>
              <a:rPr lang="en-US" dirty="0"/>
              <a:t> 2.</a:t>
            </a:r>
            <a:endParaRPr lang="fr-FR" dirty="0"/>
          </a:p>
        </p:txBody>
      </p:sp>
    </p:spTree>
    <p:extLst>
      <p:ext uri="{BB962C8B-B14F-4D97-AF65-F5344CB8AC3E}">
        <p14:creationId xmlns:p14="http://schemas.microsoft.com/office/powerpoint/2010/main" val="299212450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3">
            <a:extLst>
              <a:ext uri="{28A0092B-C50C-407E-A947-70E740481C1C}">
                <a14:useLocalDpi xmlns:a14="http://schemas.microsoft.com/office/drawing/2010/main" val="0"/>
              </a:ext>
            </a:extLst>
          </a:blip>
          <a:srcRect/>
          <a:stretch>
            <a:fillRect/>
          </a:stretch>
        </p:blipFill>
        <p:spPr bwMode="auto">
          <a:xfrm>
            <a:off x="287524" y="4689140"/>
            <a:ext cx="1965960" cy="1636395"/>
          </a:xfrm>
          <a:prstGeom prst="rect">
            <a:avLst/>
          </a:prstGeom>
          <a:noFill/>
          <a:ln>
            <a:noFill/>
          </a:ln>
        </p:spPr>
      </p:pic>
      <p:pic>
        <p:nvPicPr>
          <p:cNvPr id="5" name="Image 4"/>
          <p:cNvPicPr/>
          <p:nvPr/>
        </p:nvPicPr>
        <p:blipFill>
          <a:blip r:embed="rId4">
            <a:extLst>
              <a:ext uri="{28A0092B-C50C-407E-A947-70E740481C1C}">
                <a14:useLocalDpi xmlns:a14="http://schemas.microsoft.com/office/drawing/2010/main" val="0"/>
              </a:ext>
            </a:extLst>
          </a:blip>
          <a:srcRect/>
          <a:stretch>
            <a:fillRect/>
          </a:stretch>
        </p:blipFill>
        <p:spPr bwMode="auto">
          <a:xfrm>
            <a:off x="4103948" y="4617132"/>
            <a:ext cx="2233930" cy="1674495"/>
          </a:xfrm>
          <a:prstGeom prst="rect">
            <a:avLst/>
          </a:prstGeom>
          <a:noFill/>
          <a:ln>
            <a:noFill/>
          </a:ln>
        </p:spPr>
      </p:pic>
      <p:pic>
        <p:nvPicPr>
          <p:cNvPr id="6" name="Image 5"/>
          <p:cNvPicPr/>
          <p:nvPr/>
        </p:nvPicPr>
        <p:blipFill>
          <a:blip r:embed="rId5">
            <a:extLst>
              <a:ext uri="{28A0092B-C50C-407E-A947-70E740481C1C}">
                <a14:useLocalDpi xmlns:a14="http://schemas.microsoft.com/office/drawing/2010/main" val="0"/>
              </a:ext>
            </a:extLst>
          </a:blip>
          <a:srcRect/>
          <a:stretch>
            <a:fillRect/>
          </a:stretch>
        </p:blipFill>
        <p:spPr bwMode="auto">
          <a:xfrm>
            <a:off x="6642101" y="4293096"/>
            <a:ext cx="2484275" cy="2196243"/>
          </a:xfrm>
          <a:prstGeom prst="rect">
            <a:avLst/>
          </a:prstGeom>
          <a:noFill/>
          <a:ln>
            <a:noFill/>
          </a:ln>
        </p:spPr>
      </p:pic>
      <p:graphicFrame>
        <p:nvGraphicFramePr>
          <p:cNvPr id="7" name="Graphique 6"/>
          <p:cNvGraphicFramePr/>
          <p:nvPr>
            <p:extLst>
              <p:ext uri="{D42A27DB-BD31-4B8C-83A1-F6EECF244321}">
                <p14:modId xmlns:p14="http://schemas.microsoft.com/office/powerpoint/2010/main" val="1287301108"/>
              </p:ext>
            </p:extLst>
          </p:nvPr>
        </p:nvGraphicFramePr>
        <p:xfrm>
          <a:off x="611560" y="980728"/>
          <a:ext cx="7632848" cy="331236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1838767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1. De quoi parlons-nous ?</a:t>
            </a:r>
            <a:endParaRPr lang="fr-FR" sz="3600" dirty="0"/>
          </a:p>
        </p:txBody>
      </p:sp>
      <p:sp>
        <p:nvSpPr>
          <p:cNvPr id="3" name="Espace réservé du contenu 2"/>
          <p:cNvSpPr>
            <a:spLocks noGrp="1"/>
          </p:cNvSpPr>
          <p:nvPr>
            <p:ph idx="1"/>
          </p:nvPr>
        </p:nvSpPr>
        <p:spPr/>
        <p:txBody>
          <a:bodyPr>
            <a:normAutofit fontScale="77500" lnSpcReduction="20000"/>
          </a:bodyPr>
          <a:lstStyle/>
          <a:p>
            <a:pPr marL="0" indent="0">
              <a:buNone/>
            </a:pPr>
            <a:r>
              <a:rPr lang="fr-FR" b="1" dirty="0" smtClean="0"/>
              <a:t>Loi organique des services de renseignement et de sécurité </a:t>
            </a:r>
            <a:r>
              <a:rPr lang="fr-FR" dirty="0" smtClean="0"/>
              <a:t>(1998/2010)</a:t>
            </a:r>
          </a:p>
          <a:p>
            <a:pPr marL="0" indent="0">
              <a:buNone/>
            </a:pPr>
            <a:endParaRPr lang="fr-FR" b="1" u="sng" dirty="0"/>
          </a:p>
          <a:p>
            <a:pPr marL="0" indent="0">
              <a:buNone/>
            </a:pPr>
            <a:r>
              <a:rPr lang="fr-FR" b="1" u="sng" dirty="0" smtClean="0"/>
              <a:t>Radicalisation (</a:t>
            </a:r>
            <a:r>
              <a:rPr lang="fr-FR" b="1" u="sng" dirty="0"/>
              <a:t>article </a:t>
            </a:r>
            <a:r>
              <a:rPr lang="fr-FR" b="1" u="sng" dirty="0" smtClean="0"/>
              <a:t>3, 15°) :</a:t>
            </a:r>
            <a:endParaRPr lang="fr-FR" b="1" u="sng" dirty="0"/>
          </a:p>
          <a:p>
            <a:pPr marL="0" indent="0">
              <a:buNone/>
            </a:pPr>
            <a:r>
              <a:rPr lang="fr-FR" dirty="0" smtClean="0"/>
              <a:t>• un </a:t>
            </a:r>
            <a:r>
              <a:rPr lang="fr-FR" b="1" dirty="0" smtClean="0"/>
              <a:t>processus</a:t>
            </a:r>
            <a:r>
              <a:rPr lang="fr-FR" dirty="0" smtClean="0"/>
              <a:t> </a:t>
            </a:r>
            <a:r>
              <a:rPr lang="fr-FR" b="1" dirty="0" smtClean="0"/>
              <a:t>influençant</a:t>
            </a:r>
          </a:p>
          <a:p>
            <a:pPr marL="0" indent="0">
              <a:buNone/>
            </a:pPr>
            <a:r>
              <a:rPr lang="fr-FR" dirty="0" smtClean="0"/>
              <a:t>• un </a:t>
            </a:r>
            <a:r>
              <a:rPr lang="fr-FR" b="1" dirty="0" smtClean="0"/>
              <a:t>individu</a:t>
            </a:r>
            <a:r>
              <a:rPr lang="fr-FR" dirty="0" smtClean="0"/>
              <a:t> ou un </a:t>
            </a:r>
            <a:r>
              <a:rPr lang="fr-FR" b="1" dirty="0" smtClean="0"/>
              <a:t>groupe d’individus</a:t>
            </a:r>
          </a:p>
          <a:p>
            <a:pPr marL="0" indent="0">
              <a:buNone/>
            </a:pPr>
            <a:r>
              <a:rPr lang="fr-FR" dirty="0" smtClean="0"/>
              <a:t>• de telle sorte que cet individu ou ce groupe d’individus soi-en-</a:t>
            </a:r>
            <a:r>
              <a:rPr lang="fr-FR" dirty="0" err="1" smtClean="0"/>
              <a:t>t</a:t>
            </a:r>
            <a:r>
              <a:rPr lang="fr-FR" dirty="0" smtClean="0"/>
              <a:t> </a:t>
            </a:r>
            <a:r>
              <a:rPr lang="fr-FR" b="1" dirty="0" smtClean="0"/>
              <a:t>mentalement </a:t>
            </a:r>
            <a:r>
              <a:rPr lang="fr-FR" b="1" dirty="0" err="1" smtClean="0"/>
              <a:t>préparé-s</a:t>
            </a:r>
            <a:r>
              <a:rPr lang="fr-FR" b="1" dirty="0" smtClean="0"/>
              <a:t> ou </a:t>
            </a:r>
            <a:r>
              <a:rPr lang="fr-FR" b="1" dirty="0" err="1" smtClean="0"/>
              <a:t>disposé-s</a:t>
            </a:r>
            <a:r>
              <a:rPr lang="fr-FR" dirty="0" smtClean="0"/>
              <a:t> à </a:t>
            </a:r>
            <a:r>
              <a:rPr lang="fr-FR" b="1" dirty="0" smtClean="0"/>
              <a:t>commettre des actes terroristes</a:t>
            </a:r>
            <a:r>
              <a:rPr lang="fr-FR" dirty="0" smtClean="0"/>
              <a:t>.</a:t>
            </a:r>
          </a:p>
          <a:p>
            <a:pPr marL="0" indent="0">
              <a:buNone/>
            </a:pPr>
            <a:endParaRPr lang="fr-FR" dirty="0"/>
          </a:p>
          <a:p>
            <a:pPr marL="0" indent="0">
              <a:buNone/>
            </a:pPr>
            <a:r>
              <a:rPr lang="fr-FR" dirty="0" smtClean="0"/>
              <a:t>(Autres ajouts : « organisations sectaires nuisibles », « organisations criminelles », …</a:t>
            </a:r>
          </a:p>
        </p:txBody>
      </p:sp>
    </p:spTree>
    <p:extLst>
      <p:ext uri="{BB962C8B-B14F-4D97-AF65-F5344CB8AC3E}">
        <p14:creationId xmlns:p14="http://schemas.microsoft.com/office/powerpoint/2010/main" val="9836204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4. Problématisation (II)</a:t>
            </a:r>
            <a:br>
              <a:rPr lang="fr-FR" sz="3600" dirty="0" smtClean="0"/>
            </a:br>
            <a:r>
              <a:rPr lang="fr-FR" sz="3600" dirty="0" smtClean="0"/>
              <a:t>Une économie politique… </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00547929"/>
              </p:ext>
            </p:extLst>
          </p:nvPr>
        </p:nvGraphicFramePr>
        <p:xfrm>
          <a:off x="457200" y="1686579"/>
          <a:ext cx="3307976" cy="3184245"/>
        </p:xfrm>
        <a:graphic>
          <a:graphicData uri="http://schemas.openxmlformats.org/drawingml/2006/chart">
            <c:chart xmlns:c="http://schemas.openxmlformats.org/drawingml/2006/chart" xmlns:r="http://schemas.openxmlformats.org/officeDocument/2006/relationships" r:id="rId2"/>
          </a:graphicData>
        </a:graphic>
      </p:graphicFrame>
      <p:pic>
        <p:nvPicPr>
          <p:cNvPr id="5" name="Image 4"/>
          <p:cNvPicPr/>
          <p:nvPr/>
        </p:nvPicPr>
        <p:blipFill>
          <a:blip r:embed="rId3">
            <a:extLst>
              <a:ext uri="{28A0092B-C50C-407E-A947-70E740481C1C}">
                <a14:useLocalDpi xmlns:a14="http://schemas.microsoft.com/office/drawing/2010/main" val="0"/>
              </a:ext>
            </a:extLst>
          </a:blip>
          <a:srcRect/>
          <a:stretch>
            <a:fillRect/>
          </a:stretch>
        </p:blipFill>
        <p:spPr bwMode="auto">
          <a:xfrm>
            <a:off x="4303060" y="1807882"/>
            <a:ext cx="3780116" cy="3062942"/>
          </a:xfrm>
          <a:prstGeom prst="rect">
            <a:avLst/>
          </a:prstGeom>
          <a:noFill/>
          <a:ln>
            <a:noFill/>
          </a:ln>
        </p:spPr>
      </p:pic>
    </p:spTree>
    <p:extLst>
      <p:ext uri="{BB962C8B-B14F-4D97-AF65-F5344CB8AC3E}">
        <p14:creationId xmlns:p14="http://schemas.microsoft.com/office/powerpoint/2010/main" val="84808152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dirty="0" smtClean="0"/>
              <a:t>4. Problématisation (II)</a:t>
            </a:r>
            <a:br>
              <a:rPr lang="fr-FR" sz="4000" dirty="0" smtClean="0"/>
            </a:br>
            <a:r>
              <a:rPr lang="fr-FR" sz="4000" dirty="0" smtClean="0"/>
              <a:t>Une économie politique…</a:t>
            </a:r>
            <a:r>
              <a:rPr lang="fr-FR" dirty="0" smtClean="0"/>
              <a:t> </a:t>
            </a:r>
            <a:endParaRPr lang="fr-FR" sz="3600" dirty="0"/>
          </a:p>
        </p:txBody>
      </p:sp>
      <p:pic>
        <p:nvPicPr>
          <p:cNvPr id="6" name="Image 5"/>
          <p:cNvPicPr/>
          <p:nvPr/>
        </p:nvPicPr>
        <p:blipFill>
          <a:blip r:embed="rId2">
            <a:extLst>
              <a:ext uri="{28A0092B-C50C-407E-A947-70E740481C1C}">
                <a14:useLocalDpi xmlns:a14="http://schemas.microsoft.com/office/drawing/2010/main" val="0"/>
              </a:ext>
            </a:extLst>
          </a:blip>
          <a:srcRect/>
          <a:stretch>
            <a:fillRect/>
          </a:stretch>
        </p:blipFill>
        <p:spPr bwMode="auto">
          <a:xfrm>
            <a:off x="4127388" y="1882588"/>
            <a:ext cx="3537436" cy="2883647"/>
          </a:xfrm>
          <a:prstGeom prst="rect">
            <a:avLst/>
          </a:prstGeom>
          <a:noFill/>
          <a:ln>
            <a:noFill/>
          </a:ln>
        </p:spPr>
      </p:pic>
      <p:graphicFrame>
        <p:nvGraphicFramePr>
          <p:cNvPr id="7" name="Espace réservé du contenu 6"/>
          <p:cNvGraphicFramePr>
            <a:graphicFrameLocks noGrp="1"/>
          </p:cNvGraphicFramePr>
          <p:nvPr>
            <p:ph idx="1"/>
            <p:extLst>
              <p:ext uri="{D42A27DB-BD31-4B8C-83A1-F6EECF244321}">
                <p14:modId xmlns:p14="http://schemas.microsoft.com/office/powerpoint/2010/main" val="3406093598"/>
              </p:ext>
            </p:extLst>
          </p:nvPr>
        </p:nvGraphicFramePr>
        <p:xfrm>
          <a:off x="457201" y="1987177"/>
          <a:ext cx="3397624" cy="29135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8613145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4. Problématisation (II)</a:t>
            </a:r>
            <a:br>
              <a:rPr lang="fr-FR" sz="3600" dirty="0" smtClean="0"/>
            </a:br>
            <a:r>
              <a:rPr lang="fr-FR" sz="3600" dirty="0" smtClean="0"/>
              <a:t>Une économie politique… </a:t>
            </a:r>
            <a:endParaRPr lang="fr-FR" sz="3600" dirty="0"/>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2615091990"/>
              </p:ext>
            </p:extLst>
          </p:nvPr>
        </p:nvGraphicFramePr>
        <p:xfrm>
          <a:off x="457200" y="1867646"/>
          <a:ext cx="3302000" cy="2808942"/>
        </p:xfrm>
        <a:graphic>
          <a:graphicData uri="http://schemas.openxmlformats.org/drawingml/2006/chart">
            <c:chart xmlns:c="http://schemas.openxmlformats.org/drawingml/2006/chart" xmlns:r="http://schemas.openxmlformats.org/officeDocument/2006/relationships" r:id="rId2"/>
          </a:graphicData>
        </a:graphic>
      </p:graphicFrame>
      <p:pic>
        <p:nvPicPr>
          <p:cNvPr id="7" name="Image 6"/>
          <p:cNvPicPr/>
          <p:nvPr/>
        </p:nvPicPr>
        <p:blipFill>
          <a:blip r:embed="rId3">
            <a:extLst>
              <a:ext uri="{28A0092B-C50C-407E-A947-70E740481C1C}">
                <a14:useLocalDpi xmlns:a14="http://schemas.microsoft.com/office/drawing/2010/main" val="0"/>
              </a:ext>
            </a:extLst>
          </a:blip>
          <a:srcRect/>
          <a:stretch>
            <a:fillRect/>
          </a:stretch>
        </p:blipFill>
        <p:spPr bwMode="auto">
          <a:xfrm>
            <a:off x="4183530" y="1867646"/>
            <a:ext cx="3287058" cy="2808942"/>
          </a:xfrm>
          <a:prstGeom prst="rect">
            <a:avLst/>
          </a:prstGeom>
          <a:noFill/>
          <a:ln>
            <a:noFill/>
          </a:ln>
        </p:spPr>
      </p:pic>
    </p:spTree>
    <p:extLst>
      <p:ext uri="{BB962C8B-B14F-4D97-AF65-F5344CB8AC3E}">
        <p14:creationId xmlns:p14="http://schemas.microsoft.com/office/powerpoint/2010/main" val="379176042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55260" cy="1030126"/>
          </a:xfrm>
        </p:spPr>
        <p:txBody>
          <a:bodyPr>
            <a:normAutofit fontScale="90000"/>
          </a:bodyPr>
          <a:lstStyle/>
          <a:p>
            <a:r>
              <a:rPr lang="fr-FR" sz="3600" dirty="0" smtClean="0"/>
              <a:t>   5. Problématisation </a:t>
            </a:r>
            <a:r>
              <a:rPr lang="fr-FR" sz="3600" dirty="0"/>
              <a:t>(</a:t>
            </a:r>
            <a:r>
              <a:rPr lang="fr-FR" sz="3600" dirty="0" smtClean="0"/>
              <a:t>III)</a:t>
            </a:r>
            <a:r>
              <a:rPr lang="fr-FR" sz="3600" dirty="0"/>
              <a:t/>
            </a:r>
            <a:br>
              <a:rPr lang="fr-FR" sz="3600" dirty="0"/>
            </a:br>
            <a:r>
              <a:rPr lang="nl-BE" sz="3600" dirty="0" smtClean="0"/>
              <a:t>Unipolarité et identités stratégiques</a:t>
            </a:r>
            <a:endParaRPr lang="fr-FR" sz="3600" dirty="0"/>
          </a:p>
        </p:txBody>
      </p:sp>
      <p:sp>
        <p:nvSpPr>
          <p:cNvPr id="3" name="Espace réservé du contenu 2"/>
          <p:cNvSpPr>
            <a:spLocks noGrp="1"/>
          </p:cNvSpPr>
          <p:nvPr>
            <p:ph idx="1"/>
          </p:nvPr>
        </p:nvSpPr>
        <p:spPr>
          <a:xfrm>
            <a:off x="467544" y="1304764"/>
            <a:ext cx="8219256" cy="4821399"/>
          </a:xfrm>
        </p:spPr>
        <p:txBody>
          <a:bodyPr>
            <a:normAutofit fontScale="92500" lnSpcReduction="20000"/>
          </a:bodyPr>
          <a:lstStyle/>
          <a:p>
            <a:pPr marL="0" indent="0">
              <a:buNone/>
            </a:pPr>
            <a:r>
              <a:rPr lang="fr-FR" sz="2000" dirty="0" smtClean="0">
                <a:solidFill>
                  <a:srgbClr val="FF0000"/>
                </a:solidFill>
              </a:rPr>
              <a:t>S.P. Huntington</a:t>
            </a:r>
          </a:p>
          <a:p>
            <a:pPr marL="0" indent="0">
              <a:buNone/>
            </a:pPr>
            <a:endParaRPr lang="fr-FR" sz="2000" dirty="0">
              <a:solidFill>
                <a:srgbClr val="FF0000"/>
              </a:solidFill>
            </a:endParaRPr>
          </a:p>
          <a:p>
            <a:pPr marL="0" indent="0">
              <a:buNone/>
            </a:pPr>
            <a:r>
              <a:rPr lang="fr-FR" sz="2000" dirty="0" smtClean="0">
                <a:solidFill>
                  <a:srgbClr val="FF0000"/>
                </a:solidFill>
              </a:rPr>
              <a:t>1993 </a:t>
            </a:r>
            <a:r>
              <a:rPr lang="fr-FR" sz="2000" i="1" dirty="0" smtClean="0">
                <a:solidFill>
                  <a:srgbClr val="FF0000"/>
                </a:solidFill>
              </a:rPr>
              <a:t>: The Clash of </a:t>
            </a:r>
            <a:r>
              <a:rPr lang="fr-FR" sz="2000" i="1" dirty="0" err="1" smtClean="0">
                <a:solidFill>
                  <a:srgbClr val="FF0000"/>
                </a:solidFill>
              </a:rPr>
              <a:t>Civilizations</a:t>
            </a:r>
            <a:r>
              <a:rPr lang="fr-FR" sz="2000" i="1" dirty="0" smtClean="0">
                <a:solidFill>
                  <a:srgbClr val="FF0000"/>
                </a:solidFill>
              </a:rPr>
              <a:t> / Le choc des civilisations</a:t>
            </a:r>
          </a:p>
          <a:p>
            <a:pPr marL="0" indent="0">
              <a:buNone/>
            </a:pPr>
            <a:r>
              <a:rPr lang="fr-FR" sz="2000" dirty="0" smtClean="0">
                <a:solidFill>
                  <a:srgbClr val="FF0000"/>
                </a:solidFill>
              </a:rPr>
              <a:t>2004 : </a:t>
            </a:r>
            <a:r>
              <a:rPr lang="fr-FR" sz="2000" i="1" dirty="0" err="1" smtClean="0">
                <a:solidFill>
                  <a:srgbClr val="FF0000"/>
                </a:solidFill>
              </a:rPr>
              <a:t>Who</a:t>
            </a:r>
            <a:r>
              <a:rPr lang="fr-FR" sz="2000" i="1" dirty="0" smtClean="0">
                <a:solidFill>
                  <a:srgbClr val="FF0000"/>
                </a:solidFill>
              </a:rPr>
              <a:t> Are </a:t>
            </a:r>
            <a:r>
              <a:rPr lang="fr-FR" sz="2000" i="1" dirty="0" err="1" smtClean="0">
                <a:solidFill>
                  <a:srgbClr val="FF0000"/>
                </a:solidFill>
              </a:rPr>
              <a:t>We</a:t>
            </a:r>
            <a:r>
              <a:rPr lang="fr-FR" sz="2000" i="1" dirty="0" smtClean="0">
                <a:solidFill>
                  <a:srgbClr val="FF0000"/>
                </a:solidFill>
              </a:rPr>
              <a:t> ? The Challenges to </a:t>
            </a:r>
            <a:r>
              <a:rPr lang="fr-FR" sz="2000" i="1" dirty="0" err="1" smtClean="0">
                <a:solidFill>
                  <a:srgbClr val="FF0000"/>
                </a:solidFill>
              </a:rPr>
              <a:t>America’s</a:t>
            </a:r>
            <a:r>
              <a:rPr lang="fr-FR" sz="2000" i="1" dirty="0" smtClean="0">
                <a:solidFill>
                  <a:srgbClr val="FF0000"/>
                </a:solidFill>
              </a:rPr>
              <a:t> </a:t>
            </a:r>
            <a:r>
              <a:rPr lang="fr-FR" sz="2000" i="1" dirty="0" err="1" smtClean="0">
                <a:solidFill>
                  <a:srgbClr val="FF0000"/>
                </a:solidFill>
              </a:rPr>
              <a:t>Identity</a:t>
            </a:r>
            <a:endParaRPr lang="fr-FR" sz="2000" i="1" dirty="0" smtClean="0">
              <a:solidFill>
                <a:srgbClr val="FF0000"/>
              </a:solidFill>
            </a:endParaRPr>
          </a:p>
          <a:p>
            <a:pPr marL="0" indent="0">
              <a:buNone/>
            </a:pPr>
            <a:endParaRPr lang="fr-FR" sz="2000" i="1" dirty="0">
              <a:solidFill>
                <a:srgbClr val="FF0000"/>
              </a:solidFill>
            </a:endParaRPr>
          </a:p>
          <a:p>
            <a:pPr marL="400050" lvl="1" indent="0">
              <a:buNone/>
            </a:pPr>
            <a:r>
              <a:rPr lang="fr-FR" sz="2000" i="1" dirty="0" smtClean="0"/>
              <a:t>• « La quête d’un ennemi » </a:t>
            </a:r>
            <a:r>
              <a:rPr lang="fr-FR" sz="1400" i="1" dirty="0" smtClean="0"/>
              <a:t>(p. 254)</a:t>
            </a:r>
          </a:p>
          <a:p>
            <a:pPr marL="400050" lvl="1" indent="0">
              <a:buNone/>
            </a:pPr>
            <a:endParaRPr lang="fr-FR" sz="2000" i="1" dirty="0" smtClean="0"/>
          </a:p>
          <a:p>
            <a:pPr marL="400050" lvl="1" indent="0">
              <a:buNone/>
            </a:pPr>
            <a:r>
              <a:rPr lang="fr-FR" sz="2000" i="1" dirty="0" smtClean="0"/>
              <a:t>• « Au début des années 1990, au cours des réunions de l’OTAN, on entendait souvent les orateurs citer un poème de Constantin </a:t>
            </a:r>
            <a:r>
              <a:rPr lang="fr-FR" sz="2000" i="1" dirty="0" err="1" smtClean="0"/>
              <a:t>Cavafis</a:t>
            </a:r>
            <a:r>
              <a:rPr lang="fr-FR" sz="2000" i="1" dirty="0" smtClean="0"/>
              <a:t> sur l’ancienne Alexandrie : « (…) Et maintenant, qu’allons-nous devenir, sans barbares. Ces gens-là, en un sens, apportaient une solution » </a:t>
            </a:r>
            <a:r>
              <a:rPr lang="fr-FR" sz="1400" i="1" dirty="0" smtClean="0"/>
              <a:t>(p. 255</a:t>
            </a:r>
            <a:r>
              <a:rPr lang="fr-FR" sz="2000" i="1" dirty="0" smtClean="0"/>
              <a:t>).</a:t>
            </a:r>
          </a:p>
          <a:p>
            <a:pPr marL="800100" lvl="2" indent="0">
              <a:buNone/>
            </a:pPr>
            <a:r>
              <a:rPr lang="fr-FR" sz="1600" i="1" dirty="0"/>
              <a:t>• « Dictateurs de petite envergure », « Etats voyous », Chine ? </a:t>
            </a:r>
            <a:r>
              <a:rPr lang="fr-FR" sz="1000" i="1" dirty="0"/>
              <a:t>(p. 258)</a:t>
            </a:r>
          </a:p>
          <a:p>
            <a:pPr marL="800100" lvl="2" indent="0">
              <a:buNone/>
            </a:pPr>
            <a:r>
              <a:rPr lang="fr-FR" sz="1600" i="1" dirty="0"/>
              <a:t>• « Islam politique » (Irak, Iran, Soudan, Lybie, Afghanistan, autres Etats + Hamas, Hezbollah, Jihad islamique, Al-Qaida » : </a:t>
            </a:r>
          </a:p>
          <a:p>
            <a:pPr marL="800100" lvl="2" indent="0">
              <a:buNone/>
            </a:pPr>
            <a:r>
              <a:rPr lang="fr-FR" sz="1600" i="1" dirty="0"/>
              <a:t>« Qualifications de l’islam pour revêtir le titre de l’ennemi </a:t>
            </a:r>
            <a:r>
              <a:rPr lang="fr-FR" sz="1600" i="1" dirty="0" smtClean="0"/>
              <a:t>»</a:t>
            </a:r>
            <a:endParaRPr lang="fr-FR" sz="2000" i="1" dirty="0" smtClean="0"/>
          </a:p>
          <a:p>
            <a:pPr marL="400050" lvl="1" indent="0">
              <a:buNone/>
            </a:pPr>
            <a:endParaRPr lang="fr-FR" sz="2000" i="1" dirty="0" smtClean="0"/>
          </a:p>
          <a:p>
            <a:pPr marL="400050" lvl="1" indent="0">
              <a:buNone/>
            </a:pPr>
            <a:r>
              <a:rPr lang="fr-FR" sz="2000" i="1" dirty="0" smtClean="0"/>
              <a:t>• Cohésion nationale : -    Divisions ethniques, divisions de classe : + </a:t>
            </a:r>
            <a:r>
              <a:rPr lang="fr-FR" sz="1400" i="1" dirty="0" smtClean="0"/>
              <a:t>(p. 256</a:t>
            </a:r>
            <a:r>
              <a:rPr lang="fr-FR" sz="2000" i="1" dirty="0" smtClean="0"/>
              <a:t>)</a:t>
            </a:r>
            <a:endParaRPr lang="fr-FR" sz="2400" dirty="0" smtClean="0"/>
          </a:p>
        </p:txBody>
      </p:sp>
    </p:spTree>
    <p:extLst>
      <p:ext uri="{BB962C8B-B14F-4D97-AF65-F5344CB8AC3E}">
        <p14:creationId xmlns:p14="http://schemas.microsoft.com/office/powerpoint/2010/main" val="2697455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7"/>
            <a:ext cx="8255260" cy="1040137"/>
          </a:xfrm>
        </p:spPr>
        <p:txBody>
          <a:bodyPr>
            <a:normAutofit fontScale="90000"/>
          </a:bodyPr>
          <a:lstStyle/>
          <a:p>
            <a:r>
              <a:rPr lang="fr-FR" sz="3600" dirty="0" smtClean="0"/>
              <a:t>  </a:t>
            </a:r>
            <a:r>
              <a:rPr lang="fr-FR" sz="3600" dirty="0"/>
              <a:t>  5. Problématisation (</a:t>
            </a:r>
            <a:r>
              <a:rPr lang="fr-FR" sz="3600" dirty="0" smtClean="0"/>
              <a:t>III)</a:t>
            </a:r>
            <a:r>
              <a:rPr lang="fr-FR" sz="3600" dirty="0"/>
              <a:t/>
            </a:r>
            <a:br>
              <a:rPr lang="fr-FR" sz="3600" dirty="0"/>
            </a:br>
            <a:r>
              <a:rPr lang="nl-BE" sz="3600" dirty="0"/>
              <a:t>Unipolarité et identités stratégiques</a:t>
            </a:r>
            <a:endParaRPr lang="fr-FR" sz="3600" dirty="0"/>
          </a:p>
        </p:txBody>
      </p:sp>
      <p:sp>
        <p:nvSpPr>
          <p:cNvPr id="3" name="Espace réservé du contenu 2"/>
          <p:cNvSpPr>
            <a:spLocks noGrp="1"/>
          </p:cNvSpPr>
          <p:nvPr>
            <p:ph idx="1"/>
          </p:nvPr>
        </p:nvSpPr>
        <p:spPr>
          <a:xfrm>
            <a:off x="395536" y="1052736"/>
            <a:ext cx="8219256" cy="5145435"/>
          </a:xfrm>
        </p:spPr>
        <p:txBody>
          <a:bodyPr>
            <a:normAutofit fontScale="85000" lnSpcReduction="20000"/>
          </a:bodyPr>
          <a:lstStyle/>
          <a:p>
            <a:pPr marL="0" indent="0">
              <a:buNone/>
            </a:pPr>
            <a:endParaRPr lang="fr-FR" sz="2000" i="1" dirty="0" smtClean="0"/>
          </a:p>
          <a:p>
            <a:pPr marL="0" indent="0">
              <a:buNone/>
            </a:pPr>
            <a:endParaRPr lang="fr-FR" sz="2000" i="1" dirty="0"/>
          </a:p>
          <a:p>
            <a:pPr marL="0" indent="0">
              <a:buNone/>
            </a:pPr>
            <a:r>
              <a:rPr lang="fr-FR" sz="2000" dirty="0">
                <a:solidFill>
                  <a:srgbClr val="FF0000"/>
                </a:solidFill>
              </a:rPr>
              <a:t>S.P. </a:t>
            </a:r>
            <a:r>
              <a:rPr lang="fr-FR" sz="2000" dirty="0" smtClean="0">
                <a:solidFill>
                  <a:srgbClr val="FF0000"/>
                </a:solidFill>
              </a:rPr>
              <a:t>Huntington 2004 </a:t>
            </a:r>
            <a:r>
              <a:rPr lang="fr-FR" sz="2000" dirty="0">
                <a:solidFill>
                  <a:srgbClr val="FF0000"/>
                </a:solidFill>
              </a:rPr>
              <a:t>: </a:t>
            </a:r>
            <a:r>
              <a:rPr lang="fr-FR" sz="2000" i="1" dirty="0" err="1">
                <a:solidFill>
                  <a:srgbClr val="FF0000"/>
                </a:solidFill>
              </a:rPr>
              <a:t>Who</a:t>
            </a:r>
            <a:r>
              <a:rPr lang="fr-FR" sz="2000" i="1" dirty="0">
                <a:solidFill>
                  <a:srgbClr val="FF0000"/>
                </a:solidFill>
              </a:rPr>
              <a:t> Are </a:t>
            </a:r>
            <a:r>
              <a:rPr lang="fr-FR" sz="2000" i="1" dirty="0" err="1">
                <a:solidFill>
                  <a:srgbClr val="FF0000"/>
                </a:solidFill>
              </a:rPr>
              <a:t>We</a:t>
            </a:r>
            <a:r>
              <a:rPr lang="fr-FR" sz="2000" i="1" dirty="0">
                <a:solidFill>
                  <a:srgbClr val="FF0000"/>
                </a:solidFill>
              </a:rPr>
              <a:t> ? The Challenges to </a:t>
            </a:r>
            <a:r>
              <a:rPr lang="fr-FR" sz="2000" i="1" dirty="0" err="1">
                <a:solidFill>
                  <a:srgbClr val="FF0000"/>
                </a:solidFill>
              </a:rPr>
              <a:t>America’s</a:t>
            </a:r>
            <a:r>
              <a:rPr lang="fr-FR" sz="2000" i="1" dirty="0">
                <a:solidFill>
                  <a:srgbClr val="FF0000"/>
                </a:solidFill>
              </a:rPr>
              <a:t> </a:t>
            </a:r>
            <a:r>
              <a:rPr lang="fr-FR" sz="2000" i="1" dirty="0" err="1">
                <a:solidFill>
                  <a:srgbClr val="FF0000"/>
                </a:solidFill>
              </a:rPr>
              <a:t>Identity</a:t>
            </a:r>
            <a:endParaRPr lang="fr-FR" sz="2000" i="1" dirty="0">
              <a:solidFill>
                <a:srgbClr val="FF0000"/>
              </a:solidFill>
            </a:endParaRPr>
          </a:p>
          <a:p>
            <a:pPr marL="0" indent="0">
              <a:buNone/>
            </a:pPr>
            <a:endParaRPr lang="fr-FR" sz="2000" i="1" dirty="0" smtClean="0"/>
          </a:p>
          <a:p>
            <a:pPr marL="0" indent="0">
              <a:buNone/>
            </a:pPr>
            <a:endParaRPr lang="fr-FR" sz="2000" i="1" dirty="0"/>
          </a:p>
          <a:p>
            <a:pPr marL="0" indent="0">
              <a:buNone/>
            </a:pPr>
            <a:endParaRPr lang="fr-FR" sz="2000" i="1" dirty="0" smtClean="0"/>
          </a:p>
          <a:p>
            <a:pPr marL="0" indent="0">
              <a:buNone/>
            </a:pPr>
            <a:endParaRPr lang="fr-FR" sz="2000" i="1" dirty="0"/>
          </a:p>
          <a:p>
            <a:pPr marL="0" indent="0">
              <a:buNone/>
            </a:pPr>
            <a:endParaRPr lang="fr-FR" sz="2000" i="1" dirty="0" smtClean="0"/>
          </a:p>
          <a:p>
            <a:pPr marL="0" indent="0">
              <a:buNone/>
            </a:pPr>
            <a:r>
              <a:rPr lang="fr-FR" sz="2000" i="1" dirty="0" smtClean="0"/>
              <a:t>des réunions de l’OTAN, on entendait souvent les</a:t>
            </a:r>
            <a:r>
              <a:rPr lang="fr-FR" sz="2000" i="1" dirty="0"/>
              <a:t>	</a:t>
            </a:r>
            <a:endParaRPr lang="fr-FR" sz="2000" i="1" dirty="0" smtClean="0"/>
          </a:p>
          <a:p>
            <a:pPr marL="400050" lvl="1" indent="0">
              <a:buNone/>
            </a:pPr>
            <a:r>
              <a:rPr lang="fr-FR" sz="2000" i="1" dirty="0" smtClean="0"/>
              <a:t>« Des attaques terroristes récurrentes sur les Etats-Unis n’exigeant pas de mobilisation nationale importante sont susceptibles de maintenir la saillance de l’identité nationale et l’unité nationale à des degrés relativement élevés »</a:t>
            </a:r>
          </a:p>
          <a:p>
            <a:pPr marL="400050" lvl="1" indent="0">
              <a:buNone/>
            </a:pPr>
            <a:endParaRPr lang="fr-FR" sz="2000" i="1" dirty="0" smtClean="0"/>
          </a:p>
          <a:p>
            <a:pPr marL="400050" lvl="1" indent="0">
              <a:buNone/>
            </a:pPr>
            <a:endParaRPr lang="fr-FR" sz="2000" i="1" dirty="0" smtClean="0"/>
          </a:p>
          <a:p>
            <a:pPr marL="400050" lvl="1" indent="0">
              <a:buNone/>
            </a:pPr>
            <a:r>
              <a:rPr lang="fr-FR" sz="2000" i="1" dirty="0" smtClean="0"/>
              <a:t>  </a:t>
            </a:r>
          </a:p>
          <a:p>
            <a:pPr marL="400050" lvl="1" indent="0">
              <a:buNone/>
            </a:pPr>
            <a:endParaRPr lang="fr-FR" sz="2000" i="1" dirty="0" smtClean="0"/>
          </a:p>
          <a:p>
            <a:pPr marL="0" indent="0">
              <a:buNone/>
            </a:pPr>
            <a:r>
              <a:rPr lang="fr-FR" sz="2400" i="1" dirty="0"/>
              <a:t>	</a:t>
            </a:r>
            <a:endParaRPr lang="fr-FR" sz="2400" i="1" dirty="0" smtClean="0"/>
          </a:p>
          <a:p>
            <a:pPr marL="0" indent="0">
              <a:buNone/>
            </a:pPr>
            <a:r>
              <a:rPr lang="fr-FR" sz="2400" i="1" dirty="0" smtClean="0"/>
              <a:t>	</a:t>
            </a:r>
            <a:endParaRPr lang="fr-FR" sz="2400" dirty="0" smtClean="0"/>
          </a:p>
          <a:p>
            <a:pPr marL="400050" lvl="1" indent="0">
              <a:buNone/>
            </a:pPr>
            <a:r>
              <a:rPr lang="fr-FR" dirty="0" smtClean="0"/>
              <a:t> </a:t>
            </a:r>
          </a:p>
        </p:txBody>
      </p:sp>
      <p:pic>
        <p:nvPicPr>
          <p:cNvPr id="4" name="Image 3"/>
          <p:cNvPicPr>
            <a:picLocks noChangeAspect="1"/>
          </p:cNvPicPr>
          <p:nvPr/>
        </p:nvPicPr>
        <p:blipFill>
          <a:blip r:embed="rId2"/>
          <a:stretch>
            <a:fillRect/>
          </a:stretch>
        </p:blipFill>
        <p:spPr>
          <a:xfrm>
            <a:off x="467544" y="2700873"/>
            <a:ext cx="8672073" cy="4157127"/>
          </a:xfrm>
          <a:prstGeom prst="rect">
            <a:avLst/>
          </a:prstGeom>
        </p:spPr>
      </p:pic>
    </p:spTree>
    <p:extLst>
      <p:ext uri="{BB962C8B-B14F-4D97-AF65-F5344CB8AC3E}">
        <p14:creationId xmlns:p14="http://schemas.microsoft.com/office/powerpoint/2010/main" val="1103856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 </a:t>
            </a:r>
            <a:r>
              <a:rPr lang="fr-FR" sz="3600" dirty="0"/>
              <a:t> 5. Problématisation (</a:t>
            </a:r>
            <a:r>
              <a:rPr lang="fr-FR" sz="3600" dirty="0" smtClean="0"/>
              <a:t>III)</a:t>
            </a:r>
            <a:r>
              <a:rPr lang="fr-FR" sz="3600" dirty="0"/>
              <a:t/>
            </a:r>
            <a:br>
              <a:rPr lang="fr-FR" sz="3600" dirty="0"/>
            </a:br>
            <a:r>
              <a:rPr lang="nl-BE" sz="3600" dirty="0"/>
              <a:t>Unipolarité et identités stratégiques</a:t>
            </a:r>
            <a:endParaRPr lang="fr-FR" sz="3600" dirty="0"/>
          </a:p>
        </p:txBody>
      </p:sp>
      <p:sp>
        <p:nvSpPr>
          <p:cNvPr id="3" name="Espace réservé du contenu 2"/>
          <p:cNvSpPr>
            <a:spLocks noGrp="1"/>
          </p:cNvSpPr>
          <p:nvPr>
            <p:ph idx="1"/>
          </p:nvPr>
        </p:nvSpPr>
        <p:spPr>
          <a:xfrm>
            <a:off x="457200" y="1417638"/>
            <a:ext cx="8229600" cy="4708525"/>
          </a:xfrm>
        </p:spPr>
        <p:txBody>
          <a:bodyPr>
            <a:normAutofit fontScale="70000" lnSpcReduction="20000"/>
          </a:bodyPr>
          <a:lstStyle/>
          <a:p>
            <a:pPr marL="0" indent="0">
              <a:buNone/>
            </a:pPr>
            <a:endParaRPr lang="fr-FR" sz="2000" dirty="0" smtClean="0">
              <a:solidFill>
                <a:srgbClr val="FF0000"/>
              </a:solidFill>
            </a:endParaRPr>
          </a:p>
          <a:p>
            <a:pPr marL="0" indent="0">
              <a:buNone/>
            </a:pPr>
            <a:r>
              <a:rPr lang="fr-FR" sz="2000" dirty="0" smtClean="0">
                <a:solidFill>
                  <a:srgbClr val="FF0000"/>
                </a:solidFill>
              </a:rPr>
              <a:t>Gilbert </a:t>
            </a:r>
            <a:r>
              <a:rPr lang="fr-FR" sz="2000" dirty="0" err="1" smtClean="0">
                <a:solidFill>
                  <a:srgbClr val="FF0000"/>
                </a:solidFill>
              </a:rPr>
              <a:t>Achcar</a:t>
            </a:r>
            <a:r>
              <a:rPr lang="fr-FR" sz="2000" dirty="0" smtClean="0">
                <a:solidFill>
                  <a:srgbClr val="FF0000"/>
                </a:solidFill>
              </a:rPr>
              <a:t> (2003) : 2003 </a:t>
            </a:r>
            <a:r>
              <a:rPr lang="fr-FR" sz="2000" i="1" dirty="0" smtClean="0">
                <a:solidFill>
                  <a:srgbClr val="FF0000"/>
                </a:solidFill>
              </a:rPr>
              <a:t>: Le choc des barbaries. Terrorismes et désordre mondial</a:t>
            </a:r>
          </a:p>
          <a:p>
            <a:pPr marL="0" indent="0">
              <a:buNone/>
            </a:pPr>
            <a:endParaRPr lang="fr-FR" sz="2000" i="1" dirty="0" smtClean="0">
              <a:solidFill>
                <a:srgbClr val="FF0000"/>
              </a:solidFill>
            </a:endParaRPr>
          </a:p>
          <a:p>
            <a:pPr marL="0" lvl="1" indent="0">
              <a:buNone/>
            </a:pPr>
            <a:r>
              <a:rPr lang="fr-FR" sz="2000" i="1" dirty="0" smtClean="0"/>
              <a:t>	• Les vies qui comptent</a:t>
            </a:r>
          </a:p>
          <a:p>
            <a:pPr marL="0" lvl="1" indent="0">
              <a:buNone/>
            </a:pPr>
            <a:r>
              <a:rPr lang="fr-FR" sz="2000" i="1" dirty="0" smtClean="0"/>
              <a:t>	• Agendas politiques, agendas économiques</a:t>
            </a:r>
          </a:p>
          <a:p>
            <a:pPr marL="0" indent="0">
              <a:buNone/>
            </a:pPr>
            <a:endParaRPr lang="fr-FR" sz="2000" i="1" dirty="0">
              <a:solidFill>
                <a:srgbClr val="FF0000"/>
              </a:solidFill>
            </a:endParaRPr>
          </a:p>
          <a:p>
            <a:pPr marL="0" indent="0">
              <a:buNone/>
            </a:pPr>
            <a:r>
              <a:rPr lang="fr-FR" sz="2000" dirty="0" smtClean="0">
                <a:solidFill>
                  <a:srgbClr val="FF0000"/>
                </a:solidFill>
              </a:rPr>
              <a:t>Alain Joxe (2004</a:t>
            </a:r>
            <a:r>
              <a:rPr lang="fr-FR" sz="2000" i="1" dirty="0" smtClean="0">
                <a:solidFill>
                  <a:srgbClr val="FF0000"/>
                </a:solidFill>
              </a:rPr>
              <a:t>) : </a:t>
            </a:r>
            <a:r>
              <a:rPr lang="fr-FR" sz="2000" i="1" dirty="0">
                <a:solidFill>
                  <a:srgbClr val="FF0000"/>
                </a:solidFill>
              </a:rPr>
              <a:t>Comment expliquer la </a:t>
            </a:r>
            <a:r>
              <a:rPr lang="fr-FR" sz="2000" i="1" dirty="0" err="1">
                <a:solidFill>
                  <a:srgbClr val="FF0000"/>
                </a:solidFill>
              </a:rPr>
              <a:t>barbarisation</a:t>
            </a:r>
            <a:r>
              <a:rPr lang="fr-FR" sz="2000" i="1" dirty="0">
                <a:solidFill>
                  <a:srgbClr val="FF0000"/>
                </a:solidFill>
              </a:rPr>
              <a:t> moderne de la guerre ? </a:t>
            </a:r>
          </a:p>
          <a:p>
            <a:pPr marL="400050" lvl="1" indent="0">
              <a:buNone/>
            </a:pPr>
            <a:endParaRPr lang="fr-FR" sz="2000" i="1" dirty="0" smtClean="0"/>
          </a:p>
          <a:p>
            <a:pPr marL="400050" lvl="1" indent="0">
              <a:buNone/>
            </a:pPr>
            <a:r>
              <a:rPr lang="fr-FR" sz="2000" i="1" dirty="0" smtClean="0"/>
              <a:t>• </a:t>
            </a:r>
            <a:r>
              <a:rPr lang="fr-FR" sz="2000" i="1" dirty="0"/>
              <a:t>une question de « style », non de létalité</a:t>
            </a:r>
          </a:p>
          <a:p>
            <a:pPr marL="1257300" lvl="2" indent="-457200">
              <a:buFont typeface="+mj-lt"/>
              <a:buAutoNum type="arabicPeriod"/>
            </a:pPr>
            <a:r>
              <a:rPr lang="fr-FR" sz="1600" i="1" dirty="0"/>
              <a:t> Civilité – discipline – efficacité – tuer de loin</a:t>
            </a:r>
          </a:p>
          <a:p>
            <a:pPr marL="1257300" lvl="2" indent="-457200">
              <a:buFont typeface="+mj-lt"/>
              <a:buAutoNum type="arabicPeriod"/>
            </a:pPr>
            <a:r>
              <a:rPr lang="fr-FR" sz="1600" i="1" dirty="0"/>
              <a:t>Barbarie – fureur – héroïsme – tuer de près</a:t>
            </a:r>
            <a:endParaRPr lang="fr-FR" sz="1000" i="1" dirty="0"/>
          </a:p>
          <a:p>
            <a:pPr marL="1257300" lvl="2" indent="-457200">
              <a:buFont typeface="+mj-lt"/>
              <a:buAutoNum type="arabicPeriod"/>
            </a:pPr>
            <a:endParaRPr lang="fr-FR" sz="2000" i="1" dirty="0"/>
          </a:p>
          <a:p>
            <a:pPr marL="400050" lvl="1" indent="0">
              <a:buNone/>
            </a:pPr>
            <a:r>
              <a:rPr lang="fr-FR" sz="2000" i="1" dirty="0"/>
              <a:t>• Etats et échelles de protection</a:t>
            </a:r>
          </a:p>
          <a:p>
            <a:pPr marL="400050" lvl="1" indent="0">
              <a:buNone/>
            </a:pPr>
            <a:endParaRPr lang="fr-FR" sz="2000" i="1" dirty="0"/>
          </a:p>
          <a:p>
            <a:pPr marL="400050" lvl="1" indent="0">
              <a:buNone/>
            </a:pPr>
            <a:r>
              <a:rPr lang="fr-FR" sz="2000" i="1" dirty="0"/>
              <a:t>• Les conditions de la </a:t>
            </a:r>
            <a:r>
              <a:rPr lang="fr-FR" sz="2000" i="1" dirty="0" err="1"/>
              <a:t>barbarisation</a:t>
            </a:r>
            <a:r>
              <a:rPr lang="fr-FR" sz="2000" i="1" dirty="0"/>
              <a:t> : l’absence de protection d’Etat</a:t>
            </a:r>
          </a:p>
          <a:p>
            <a:pPr marL="1257300" lvl="2" indent="-457200">
              <a:buFont typeface="+mj-lt"/>
              <a:buAutoNum type="arabicPeriod"/>
            </a:pPr>
            <a:r>
              <a:rPr lang="fr-FR" sz="1600" i="1" dirty="0"/>
              <a:t>Guerres symétriques</a:t>
            </a:r>
          </a:p>
          <a:p>
            <a:pPr marL="1257300" lvl="2" indent="-457200">
              <a:buFont typeface="+mj-lt"/>
              <a:buAutoNum type="arabicPeriod"/>
            </a:pPr>
            <a:r>
              <a:rPr lang="fr-FR" sz="1600" i="1" dirty="0"/>
              <a:t>Guerres asymétrique : la guerre d’Empire, la guerre… en pire</a:t>
            </a:r>
            <a:endParaRPr lang="fr-FR" sz="1000" i="1" dirty="0"/>
          </a:p>
          <a:p>
            <a:pPr marL="400050" lvl="1" indent="0">
              <a:buNone/>
            </a:pPr>
            <a:endParaRPr lang="fr-FR" sz="2000" i="1" dirty="0"/>
          </a:p>
          <a:p>
            <a:pPr marL="400050" lvl="1" indent="0">
              <a:buNone/>
            </a:pPr>
            <a:r>
              <a:rPr lang="fr-FR" sz="2000" i="1" dirty="0"/>
              <a:t>• Production et reproduction des identités prêtes au combat </a:t>
            </a:r>
          </a:p>
          <a:p>
            <a:pPr marL="1257300" lvl="2" indent="-457200">
              <a:buFont typeface="+mj-lt"/>
              <a:buAutoNum type="arabicPeriod"/>
            </a:pPr>
            <a:r>
              <a:rPr lang="fr-FR" sz="1600" i="1" dirty="0"/>
              <a:t>Identités « expressives », identités «  performatives </a:t>
            </a:r>
            <a:r>
              <a:rPr lang="fr-FR" sz="1600" i="1" dirty="0" smtClean="0"/>
              <a:t>»</a:t>
            </a:r>
          </a:p>
          <a:p>
            <a:pPr marL="1257300" lvl="2" indent="-457200">
              <a:buFont typeface="+mj-lt"/>
              <a:buAutoNum type="arabicPeriod"/>
            </a:pPr>
            <a:r>
              <a:rPr lang="fr-FR" sz="2000" i="1" dirty="0"/>
              <a:t>	</a:t>
            </a:r>
            <a:r>
              <a:rPr lang="fr-FR" sz="1600" i="1" dirty="0"/>
              <a:t>Mise en forme de la mémoire </a:t>
            </a:r>
            <a:r>
              <a:rPr lang="fr-FR" sz="1600" i="1" dirty="0" smtClean="0"/>
              <a:t>collective</a:t>
            </a:r>
            <a:endParaRPr lang="fr-FR" sz="1600" i="1" dirty="0"/>
          </a:p>
        </p:txBody>
      </p:sp>
    </p:spTree>
    <p:extLst>
      <p:ext uri="{BB962C8B-B14F-4D97-AF65-F5344CB8AC3E}">
        <p14:creationId xmlns:p14="http://schemas.microsoft.com/office/powerpoint/2010/main" val="3966415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t>6. Problématisation (III)</a:t>
            </a:r>
            <a:br>
              <a:rPr lang="fr-FR" sz="3200" dirty="0" smtClean="0"/>
            </a:br>
            <a:r>
              <a:rPr lang="fr-FR" sz="3200" dirty="0" smtClean="0"/>
              <a:t>Processus d’association différentielle</a:t>
            </a:r>
            <a:endParaRPr lang="fr-FR" sz="3200" dirty="0"/>
          </a:p>
        </p:txBody>
      </p:sp>
      <p:sp>
        <p:nvSpPr>
          <p:cNvPr id="3" name="Espace réservé du contenu 2"/>
          <p:cNvSpPr>
            <a:spLocks noGrp="1"/>
          </p:cNvSpPr>
          <p:nvPr>
            <p:ph idx="1"/>
          </p:nvPr>
        </p:nvSpPr>
        <p:spPr/>
        <p:txBody>
          <a:bodyPr/>
          <a:lstStyle/>
          <a:p>
            <a:r>
              <a:rPr lang="fr-FR" dirty="0" smtClean="0"/>
              <a:t>Niveau d’analyse </a:t>
            </a:r>
            <a:r>
              <a:rPr lang="fr-FR" dirty="0" err="1" smtClean="0"/>
              <a:t>micro-sociologique</a:t>
            </a:r>
            <a:endParaRPr lang="fr-FR" dirty="0" smtClean="0"/>
          </a:p>
          <a:p>
            <a:r>
              <a:rPr lang="fr-FR" dirty="0" smtClean="0"/>
              <a:t>Comment ?</a:t>
            </a:r>
          </a:p>
          <a:p>
            <a:pPr marL="0" indent="0">
              <a:buNone/>
            </a:pPr>
            <a:r>
              <a:rPr lang="fr-FR" dirty="0" smtClean="0"/>
              <a:t>• </a:t>
            </a:r>
            <a:r>
              <a:rPr lang="fr-FR" dirty="0" err="1" smtClean="0"/>
              <a:t>Criminogénèse</a:t>
            </a:r>
            <a:r>
              <a:rPr lang="fr-FR" dirty="0" smtClean="0"/>
              <a:t> </a:t>
            </a:r>
          </a:p>
          <a:p>
            <a:pPr marL="0" indent="0">
              <a:buNone/>
            </a:pPr>
            <a:r>
              <a:rPr lang="fr-FR" dirty="0"/>
              <a:t>	</a:t>
            </a:r>
            <a:r>
              <a:rPr lang="fr-FR" dirty="0" smtClean="0"/>
              <a:t>- processus</a:t>
            </a:r>
          </a:p>
          <a:p>
            <a:pPr marL="0" indent="0">
              <a:buNone/>
            </a:pPr>
            <a:r>
              <a:rPr lang="fr-FR" dirty="0"/>
              <a:t>	</a:t>
            </a:r>
            <a:r>
              <a:rPr lang="fr-FR" dirty="0" smtClean="0"/>
              <a:t>- « individuels » (membres de groupes) </a:t>
            </a:r>
            <a:endParaRPr lang="fr-FR" dirty="0"/>
          </a:p>
        </p:txBody>
      </p:sp>
    </p:spTree>
    <p:extLst>
      <p:ext uri="{BB962C8B-B14F-4D97-AF65-F5344CB8AC3E}">
        <p14:creationId xmlns:p14="http://schemas.microsoft.com/office/powerpoint/2010/main" val="3871350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6. Problématisation (IV)</a:t>
            </a:r>
            <a:br>
              <a:rPr lang="fr-FR" sz="3600" dirty="0" smtClean="0"/>
            </a:br>
            <a:r>
              <a:rPr lang="fr-FR" sz="3600" dirty="0" smtClean="0"/>
              <a:t>Processus association différentielle</a:t>
            </a:r>
            <a:br>
              <a:rPr lang="fr-FR" sz="3600" dirty="0" smtClean="0"/>
            </a:br>
            <a:r>
              <a:rPr lang="fr-FR" sz="3100" dirty="0" smtClean="0"/>
              <a:t>(Sutherland, 1947)</a:t>
            </a:r>
            <a:endParaRPr lang="fr-FR" sz="3100" dirty="0"/>
          </a:p>
        </p:txBody>
      </p:sp>
      <p:sp>
        <p:nvSpPr>
          <p:cNvPr id="3" name="Espace réservé du contenu 2"/>
          <p:cNvSpPr>
            <a:spLocks noGrp="1"/>
          </p:cNvSpPr>
          <p:nvPr>
            <p:ph idx="1"/>
          </p:nvPr>
        </p:nvSpPr>
        <p:spPr/>
        <p:txBody>
          <a:bodyPr>
            <a:normAutofit fontScale="85000" lnSpcReduction="10000"/>
          </a:bodyPr>
          <a:lstStyle/>
          <a:p>
            <a:pPr marL="514350" indent="-514350">
              <a:buAutoNum type="arabicPeriod"/>
            </a:pPr>
            <a:r>
              <a:rPr lang="fr-FR" dirty="0" smtClean="0"/>
              <a:t>Le comportement déviant est appris</a:t>
            </a:r>
          </a:p>
          <a:p>
            <a:pPr marL="514350" indent="-514350">
              <a:buAutoNum type="arabicPeriod"/>
            </a:pPr>
            <a:r>
              <a:rPr lang="fr-FR" dirty="0" smtClean="0"/>
              <a:t>Il est appris dans un processus de communication</a:t>
            </a:r>
          </a:p>
          <a:p>
            <a:pPr marL="514350" indent="-514350">
              <a:buAutoNum type="arabicPeriod"/>
            </a:pPr>
            <a:r>
              <a:rPr lang="fr-FR" dirty="0" smtClean="0"/>
              <a:t>… dans des groupes d’intimes et d’amis</a:t>
            </a:r>
          </a:p>
          <a:p>
            <a:pPr marL="514350" indent="-514350">
              <a:buAutoNum type="arabicPeriod"/>
            </a:pPr>
            <a:r>
              <a:rPr lang="fr-FR" dirty="0" smtClean="0"/>
              <a:t>Apprentissage : techniques, mobiles, orientations à l’action, systèmes de justifications</a:t>
            </a:r>
          </a:p>
          <a:p>
            <a:pPr marL="514350" indent="-514350">
              <a:buAutoNum type="arabicPeriod"/>
            </a:pPr>
            <a:r>
              <a:rPr lang="fr-FR" dirty="0" smtClean="0"/>
              <a:t>Les associations différentielles dépendent de la définition de la loi comme </a:t>
            </a:r>
          </a:p>
          <a:p>
            <a:pPr marL="914400" lvl="1" indent="-514350">
              <a:buAutoNum type="arabicPeriod"/>
            </a:pPr>
            <a:r>
              <a:rPr lang="fr-FR" dirty="0" smtClean="0"/>
              <a:t>favorable ou défavorable</a:t>
            </a:r>
          </a:p>
          <a:p>
            <a:pPr marL="914400" lvl="1" indent="-514350">
              <a:buAutoNum type="arabicPeriod"/>
            </a:pPr>
            <a:r>
              <a:rPr lang="fr-FR" dirty="0"/>
              <a:t>p</a:t>
            </a:r>
            <a:r>
              <a:rPr lang="fr-FR" dirty="0" smtClean="0"/>
              <a:t>rotectrice ou non protectrice</a:t>
            </a:r>
          </a:p>
          <a:p>
            <a:pPr marL="914400" lvl="1" indent="-514350">
              <a:buAutoNum type="arabicPeriod"/>
            </a:pPr>
            <a:r>
              <a:rPr lang="fr-FR" dirty="0"/>
              <a:t>l</a:t>
            </a:r>
            <a:r>
              <a:rPr lang="fr-FR" dirty="0" smtClean="0"/>
              <a:t>égitime ou non légitime</a:t>
            </a:r>
            <a:endParaRPr lang="fr-FR" dirty="0"/>
          </a:p>
        </p:txBody>
      </p:sp>
    </p:spTree>
    <p:extLst>
      <p:ext uri="{BB962C8B-B14F-4D97-AF65-F5344CB8AC3E}">
        <p14:creationId xmlns:p14="http://schemas.microsoft.com/office/powerpoint/2010/main" val="1089253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200" dirty="0" smtClean="0"/>
              <a:t>5. Problématisation (IV)</a:t>
            </a:r>
            <a:br>
              <a:rPr lang="fr-FR" sz="3200" dirty="0" smtClean="0"/>
            </a:br>
            <a:r>
              <a:rPr lang="fr-FR" sz="3200" dirty="0" smtClean="0"/>
              <a:t>Processus d’association différentielle</a:t>
            </a:r>
            <a:endParaRPr lang="fr-FR" sz="3600" dirty="0"/>
          </a:p>
        </p:txBody>
      </p:sp>
      <p:sp>
        <p:nvSpPr>
          <p:cNvPr id="3" name="Espace réservé du contenu 2"/>
          <p:cNvSpPr>
            <a:spLocks noGrp="1"/>
          </p:cNvSpPr>
          <p:nvPr>
            <p:ph idx="1"/>
          </p:nvPr>
        </p:nvSpPr>
        <p:spPr/>
        <p:txBody>
          <a:bodyPr>
            <a:normAutofit fontScale="85000" lnSpcReduction="20000"/>
          </a:bodyPr>
          <a:lstStyle/>
          <a:p>
            <a:pPr marL="0" indent="0">
              <a:buNone/>
            </a:pPr>
            <a:r>
              <a:rPr lang="fr-FR" dirty="0" smtClean="0"/>
              <a:t>6. Il y passage à l’acte quand il y a excès de définitions défavorables de la loi par rapport aux définitions favorables </a:t>
            </a:r>
          </a:p>
          <a:p>
            <a:r>
              <a:rPr lang="fr-FR" dirty="0" smtClean="0"/>
              <a:t>	homogénéité normative au sein d’un groupe</a:t>
            </a:r>
          </a:p>
          <a:p>
            <a:r>
              <a:rPr lang="fr-FR" dirty="0" smtClean="0"/>
              <a:t> qui s’est coupé des autres (famille, école, travail…)</a:t>
            </a:r>
          </a:p>
          <a:p>
            <a:pPr marL="0" indent="0">
              <a:buNone/>
            </a:pPr>
            <a:r>
              <a:rPr lang="fr-FR" dirty="0" smtClean="0"/>
              <a:t>7. Les associations différentielles varient en intensité, en durée, en antériorité</a:t>
            </a:r>
          </a:p>
          <a:p>
            <a:pPr marL="0" indent="0">
              <a:buNone/>
            </a:pPr>
            <a:r>
              <a:rPr lang="fr-FR" dirty="0" smtClean="0"/>
              <a:t>8. Les besoins et les valeurs sont les mêmes que celles qui expliquent des comportements non déviants</a:t>
            </a:r>
          </a:p>
          <a:p>
            <a:pPr marL="0" indent="0">
              <a:buNone/>
            </a:pPr>
            <a:r>
              <a:rPr lang="fr-FR" dirty="0" smtClean="0"/>
              <a:t>9. Le processus d’apprentissage est identique à tout processus d’apprentissage</a:t>
            </a:r>
          </a:p>
        </p:txBody>
      </p:sp>
    </p:spTree>
    <p:extLst>
      <p:ext uri="{BB962C8B-B14F-4D97-AF65-F5344CB8AC3E}">
        <p14:creationId xmlns:p14="http://schemas.microsoft.com/office/powerpoint/2010/main" val="3233306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Sites</a:t>
            </a:r>
            <a:endParaRPr lang="fr-FR" dirty="0"/>
          </a:p>
        </p:txBody>
      </p:sp>
      <p:sp>
        <p:nvSpPr>
          <p:cNvPr id="3" name="Espace réservé du contenu 2"/>
          <p:cNvSpPr>
            <a:spLocks noGrp="1"/>
          </p:cNvSpPr>
          <p:nvPr>
            <p:ph idx="1"/>
          </p:nvPr>
        </p:nvSpPr>
        <p:spPr/>
        <p:txBody>
          <a:bodyPr/>
          <a:lstStyle/>
          <a:p>
            <a:r>
              <a:rPr lang="fr-FR" dirty="0" smtClean="0"/>
              <a:t>Mosquées</a:t>
            </a:r>
          </a:p>
          <a:p>
            <a:r>
              <a:rPr lang="fr-FR" dirty="0" smtClean="0"/>
              <a:t>Universités</a:t>
            </a:r>
          </a:p>
          <a:p>
            <a:r>
              <a:rPr lang="fr-FR" dirty="0" smtClean="0"/>
              <a:t>Prisons</a:t>
            </a:r>
          </a:p>
          <a:p>
            <a:r>
              <a:rPr lang="fr-FR" dirty="0" smtClean="0"/>
              <a:t>Internet</a:t>
            </a:r>
          </a:p>
          <a:p>
            <a:pPr marL="400050" lvl="1" indent="0">
              <a:buNone/>
            </a:pPr>
            <a:r>
              <a:rPr lang="en-US" dirty="0">
                <a:hlinkClick r:id="rId2"/>
              </a:rPr>
              <a:t>http://www.academiapress.be/explaining-and-understanding-the-role-of-exposure-to-new-social-media-on-violent-</a:t>
            </a:r>
            <a:r>
              <a:rPr lang="en-US" dirty="0" smtClean="0">
                <a:hlinkClick r:id="rId2"/>
              </a:rPr>
              <a:t>extremism.html</a:t>
            </a:r>
            <a:endParaRPr lang="en-US" dirty="0" smtClean="0"/>
          </a:p>
          <a:p>
            <a:pPr marL="0" indent="0">
              <a:buNone/>
            </a:pPr>
            <a:r>
              <a:rPr lang="en-US" dirty="0" smtClean="0"/>
              <a:t>(L. </a:t>
            </a:r>
            <a:r>
              <a:rPr lang="en-US" dirty="0" err="1" smtClean="0"/>
              <a:t>Pauwels</a:t>
            </a:r>
            <a:r>
              <a:rPr lang="en-US" dirty="0" smtClean="0"/>
              <a:t>, F. </a:t>
            </a:r>
            <a:r>
              <a:rPr lang="en-US" dirty="0" err="1" smtClean="0"/>
              <a:t>Brion</a:t>
            </a:r>
            <a:r>
              <a:rPr lang="en-US" dirty="0" smtClean="0"/>
              <a:t>, N. </a:t>
            </a:r>
            <a:r>
              <a:rPr lang="en-US" dirty="0" err="1" smtClean="0"/>
              <a:t>Schils</a:t>
            </a:r>
            <a:r>
              <a:rPr lang="en-US" dirty="0" smtClean="0"/>
              <a:t>, J. </a:t>
            </a:r>
            <a:r>
              <a:rPr lang="en-US" dirty="0" err="1" smtClean="0"/>
              <a:t>Laffineur</a:t>
            </a:r>
            <a:r>
              <a:rPr lang="en-US" dirty="0" smtClean="0"/>
              <a:t> &amp; al.)</a:t>
            </a:r>
          </a:p>
          <a:p>
            <a:pPr marL="0" indent="0">
              <a:buNone/>
            </a:pPr>
            <a:endParaRPr lang="fr-FR" dirty="0"/>
          </a:p>
        </p:txBody>
      </p:sp>
    </p:spTree>
    <p:extLst>
      <p:ext uri="{BB962C8B-B14F-4D97-AF65-F5344CB8AC3E}">
        <p14:creationId xmlns:p14="http://schemas.microsoft.com/office/powerpoint/2010/main" val="119199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1. De quoi parlons-nous ?</a:t>
            </a:r>
            <a:endParaRPr lang="fr-FR" sz="3600" dirty="0"/>
          </a:p>
        </p:txBody>
      </p:sp>
      <p:sp>
        <p:nvSpPr>
          <p:cNvPr id="3" name="Espace réservé du contenu 2"/>
          <p:cNvSpPr>
            <a:spLocks noGrp="1"/>
          </p:cNvSpPr>
          <p:nvPr>
            <p:ph idx="1"/>
          </p:nvPr>
        </p:nvSpPr>
        <p:spPr/>
        <p:txBody>
          <a:bodyPr>
            <a:normAutofit fontScale="62500" lnSpcReduction="20000"/>
          </a:bodyPr>
          <a:lstStyle/>
          <a:p>
            <a:pPr marL="0" indent="0">
              <a:buNone/>
            </a:pPr>
            <a:r>
              <a:rPr lang="fr-FR" sz="3400" b="1" dirty="0" smtClean="0"/>
              <a:t>Loi organique des services de renseignement et de sécurité </a:t>
            </a:r>
          </a:p>
          <a:p>
            <a:pPr marL="0" indent="0">
              <a:buNone/>
            </a:pPr>
            <a:r>
              <a:rPr lang="fr-FR" sz="3400" dirty="0" smtClean="0"/>
              <a:t>(1998)</a:t>
            </a:r>
          </a:p>
          <a:p>
            <a:pPr marL="0" indent="0">
              <a:buNone/>
            </a:pPr>
            <a:endParaRPr lang="fr-FR" b="1" u="sng" dirty="0"/>
          </a:p>
          <a:p>
            <a:pPr marL="0" indent="0">
              <a:buNone/>
            </a:pPr>
            <a:r>
              <a:rPr lang="fr-FR" sz="3400" b="1" u="sng" dirty="0" smtClean="0"/>
              <a:t>Extrémisme (</a:t>
            </a:r>
            <a:r>
              <a:rPr lang="fr-FR" sz="3400" b="1" u="sng" dirty="0"/>
              <a:t>article 8, 1° </a:t>
            </a:r>
            <a:r>
              <a:rPr lang="fr-FR" sz="3400" b="1" u="sng" dirty="0" smtClean="0"/>
              <a:t>c)</a:t>
            </a:r>
            <a:endParaRPr lang="fr-FR" sz="3400" b="1" u="sng" dirty="0"/>
          </a:p>
          <a:p>
            <a:endParaRPr lang="fr-FR" sz="3400" dirty="0" smtClean="0"/>
          </a:p>
          <a:p>
            <a:r>
              <a:rPr lang="fr-FR" sz="3400" dirty="0" smtClean="0"/>
              <a:t>Les conceptions ou les visées </a:t>
            </a:r>
            <a:r>
              <a:rPr lang="fr-FR" sz="3400" b="1" dirty="0" smtClean="0"/>
              <a:t>racistes</a:t>
            </a:r>
            <a:r>
              <a:rPr lang="fr-FR" sz="3400" dirty="0" smtClean="0"/>
              <a:t>, </a:t>
            </a:r>
            <a:r>
              <a:rPr lang="fr-FR" sz="3400" b="1" dirty="0" smtClean="0"/>
              <a:t>xénophobes</a:t>
            </a:r>
            <a:r>
              <a:rPr lang="fr-FR" sz="3400" dirty="0" smtClean="0"/>
              <a:t>, </a:t>
            </a:r>
            <a:r>
              <a:rPr lang="fr-FR" sz="3400" b="1" dirty="0" smtClean="0"/>
              <a:t>anarchistes</a:t>
            </a:r>
            <a:r>
              <a:rPr lang="fr-FR" sz="3400" dirty="0" smtClean="0"/>
              <a:t>, </a:t>
            </a:r>
            <a:r>
              <a:rPr lang="fr-FR" sz="3400" b="1" dirty="0" smtClean="0"/>
              <a:t>nationalistes</a:t>
            </a:r>
            <a:r>
              <a:rPr lang="fr-FR" sz="3400" dirty="0" smtClean="0"/>
              <a:t>, </a:t>
            </a:r>
            <a:r>
              <a:rPr lang="fr-FR" sz="3400" b="1" dirty="0" smtClean="0"/>
              <a:t>autoritaires</a:t>
            </a:r>
            <a:r>
              <a:rPr lang="fr-FR" sz="3400" dirty="0" smtClean="0"/>
              <a:t> ou </a:t>
            </a:r>
            <a:r>
              <a:rPr lang="fr-FR" sz="3400" b="1" dirty="0" smtClean="0"/>
              <a:t>totalitaires</a:t>
            </a:r>
            <a:r>
              <a:rPr lang="fr-FR" sz="3400" dirty="0" smtClean="0"/>
              <a:t>,</a:t>
            </a:r>
          </a:p>
          <a:p>
            <a:r>
              <a:rPr lang="fr-FR" sz="3400" dirty="0" smtClean="0"/>
              <a:t>qu’elles soient </a:t>
            </a:r>
            <a:r>
              <a:rPr lang="fr-FR" sz="3400" b="1" dirty="0" smtClean="0"/>
              <a:t>à caractère politique, idéologique, confessionnel ou philosophique</a:t>
            </a:r>
          </a:p>
          <a:p>
            <a:r>
              <a:rPr lang="fr-FR" sz="3400" b="1" dirty="0" smtClean="0"/>
              <a:t>contraires</a:t>
            </a:r>
            <a:r>
              <a:rPr lang="fr-FR" sz="3400" dirty="0" smtClean="0"/>
              <a:t>, en </a:t>
            </a:r>
            <a:r>
              <a:rPr lang="fr-FR" sz="3400" b="1" dirty="0" smtClean="0"/>
              <a:t>théorie</a:t>
            </a:r>
            <a:r>
              <a:rPr lang="fr-FR" sz="3400" dirty="0" smtClean="0"/>
              <a:t> ou en </a:t>
            </a:r>
            <a:r>
              <a:rPr lang="fr-FR" sz="3400" b="1" dirty="0" smtClean="0"/>
              <a:t>pratique</a:t>
            </a:r>
            <a:r>
              <a:rPr lang="fr-FR" sz="3400" dirty="0" smtClean="0"/>
              <a:t>, </a:t>
            </a:r>
          </a:p>
          <a:p>
            <a:pPr lvl="1"/>
            <a:r>
              <a:rPr lang="fr-FR" sz="3400" dirty="0" smtClean="0"/>
              <a:t>aux </a:t>
            </a:r>
            <a:r>
              <a:rPr lang="fr-FR" sz="3400" b="1" dirty="0" smtClean="0"/>
              <a:t>principes de la démocratie ou des droits de l’homme</a:t>
            </a:r>
          </a:p>
          <a:p>
            <a:pPr lvl="1"/>
            <a:r>
              <a:rPr lang="fr-FR" sz="3400" dirty="0" smtClean="0"/>
              <a:t>au bon </a:t>
            </a:r>
            <a:r>
              <a:rPr lang="fr-FR" sz="3400" b="1" dirty="0" smtClean="0"/>
              <a:t>fonctionnement des institutions démocratiques </a:t>
            </a:r>
          </a:p>
          <a:p>
            <a:pPr lvl="1"/>
            <a:r>
              <a:rPr lang="fr-FR" sz="3400" dirty="0" smtClean="0"/>
              <a:t>ou aux </a:t>
            </a:r>
            <a:r>
              <a:rPr lang="fr-FR" sz="3400" b="1" dirty="0" smtClean="0"/>
              <a:t>autres fondements de l’Etat de droit</a:t>
            </a:r>
          </a:p>
        </p:txBody>
      </p:sp>
    </p:spTree>
    <p:extLst>
      <p:ext uri="{BB962C8B-B14F-4D97-AF65-F5344CB8AC3E}">
        <p14:creationId xmlns:p14="http://schemas.microsoft.com/office/powerpoint/2010/main" val="61853755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1. De quoi parlons-nous ?</a:t>
            </a:r>
            <a:endParaRPr lang="fr-FR" sz="3600" b="1" dirty="0"/>
          </a:p>
        </p:txBody>
      </p:sp>
      <p:sp>
        <p:nvSpPr>
          <p:cNvPr id="3" name="Espace réservé du contenu 2"/>
          <p:cNvSpPr>
            <a:spLocks noGrp="1"/>
          </p:cNvSpPr>
          <p:nvPr>
            <p:ph idx="1"/>
          </p:nvPr>
        </p:nvSpPr>
        <p:spPr/>
        <p:txBody>
          <a:bodyPr>
            <a:normAutofit lnSpcReduction="10000"/>
          </a:bodyPr>
          <a:lstStyle/>
          <a:p>
            <a:pPr marL="0" indent="0">
              <a:buNone/>
            </a:pPr>
            <a:r>
              <a:rPr lang="fr-FR" sz="2400" b="1" dirty="0" smtClean="0"/>
              <a:t>Loi organique des services de renseignement et de sécurité </a:t>
            </a:r>
          </a:p>
          <a:p>
            <a:pPr marL="0" indent="0">
              <a:buNone/>
            </a:pPr>
            <a:r>
              <a:rPr lang="fr-FR" sz="2400" dirty="0" smtClean="0"/>
              <a:t>(1998)</a:t>
            </a:r>
          </a:p>
          <a:p>
            <a:pPr marL="0" indent="0">
              <a:buNone/>
            </a:pPr>
            <a:endParaRPr lang="fr-FR" sz="2400" dirty="0" smtClean="0"/>
          </a:p>
          <a:p>
            <a:pPr marL="0" indent="0">
              <a:buNone/>
            </a:pPr>
            <a:r>
              <a:rPr lang="fr-FR" sz="2600" b="1" u="sng" dirty="0" smtClean="0"/>
              <a:t>Terrorisme (article 8, 1° b)</a:t>
            </a:r>
          </a:p>
          <a:p>
            <a:pPr marL="0" indent="0">
              <a:buNone/>
            </a:pPr>
            <a:endParaRPr lang="fr-FR" sz="2600" b="1" u="sng" dirty="0" smtClean="0"/>
          </a:p>
          <a:p>
            <a:pPr marL="0" indent="0">
              <a:buNone/>
            </a:pPr>
            <a:r>
              <a:rPr lang="fr-FR" sz="2600" dirty="0" smtClean="0"/>
              <a:t>• le recours à la </a:t>
            </a:r>
            <a:r>
              <a:rPr lang="fr-FR" sz="2600" b="1" dirty="0" smtClean="0"/>
              <a:t>violence </a:t>
            </a:r>
          </a:p>
          <a:p>
            <a:pPr marL="0" indent="0">
              <a:buNone/>
            </a:pPr>
            <a:r>
              <a:rPr lang="fr-FR" sz="2600" dirty="0" smtClean="0"/>
              <a:t>• à l’encontre de </a:t>
            </a:r>
            <a:r>
              <a:rPr lang="fr-FR" sz="2600" b="1" dirty="0" smtClean="0"/>
              <a:t>personnes ou d’intérêts matériels</a:t>
            </a:r>
            <a:r>
              <a:rPr lang="fr-FR" sz="2600" dirty="0" smtClean="0"/>
              <a:t> </a:t>
            </a:r>
          </a:p>
          <a:p>
            <a:pPr marL="0" indent="0">
              <a:buNone/>
            </a:pPr>
            <a:r>
              <a:rPr lang="fr-FR" sz="2600" dirty="0" smtClean="0"/>
              <a:t>• pour des </a:t>
            </a:r>
            <a:r>
              <a:rPr lang="fr-FR" sz="2600" b="1" dirty="0" smtClean="0"/>
              <a:t>motifs idéologiques ou politiques</a:t>
            </a:r>
            <a:r>
              <a:rPr lang="fr-FR" sz="2600" dirty="0" smtClean="0"/>
              <a:t> </a:t>
            </a:r>
          </a:p>
          <a:p>
            <a:pPr marL="0" indent="0">
              <a:buNone/>
            </a:pPr>
            <a:r>
              <a:rPr lang="fr-FR" sz="2600" dirty="0" smtClean="0"/>
              <a:t>• dans le but d’atteindre es objectifs par la </a:t>
            </a:r>
            <a:r>
              <a:rPr lang="fr-FR" sz="2600" b="1" dirty="0" smtClean="0"/>
              <a:t>terreur, l’intimidation ou les menaces</a:t>
            </a:r>
            <a:endParaRPr lang="fr-FR" sz="2600" b="1" dirty="0"/>
          </a:p>
        </p:txBody>
      </p:sp>
    </p:spTree>
    <p:extLst>
      <p:ext uri="{BB962C8B-B14F-4D97-AF65-F5344CB8AC3E}">
        <p14:creationId xmlns:p14="http://schemas.microsoft.com/office/powerpoint/2010/main" val="39867185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1. De quoi parlons-nous ?</a:t>
            </a:r>
            <a:endParaRPr lang="fr-FR" sz="3600" dirty="0"/>
          </a:p>
        </p:txBody>
      </p:sp>
      <p:pic>
        <p:nvPicPr>
          <p:cNvPr id="4" name="Afbeelding 291"/>
          <p:cNvPicPr>
            <a:picLocks noGrp="1"/>
          </p:cNvPicPr>
          <p:nvPr>
            <p:ph idx="1"/>
          </p:nvPr>
        </p:nvPicPr>
        <p:blipFill>
          <a:blip r:embed="rId3" cstate="print">
            <a:extLst>
              <a:ext uri="{28A0092B-C50C-407E-A947-70E740481C1C}">
                <a14:useLocalDpi xmlns:a14="http://schemas.microsoft.com/office/drawing/2010/main" val="0"/>
              </a:ext>
            </a:extLst>
          </a:blip>
          <a:srcRect t="4791" b="4791"/>
          <a:stretch>
            <a:fillRect/>
          </a:stretch>
        </p:blipFill>
        <p:spPr bwMode="auto">
          <a:xfrm>
            <a:off x="689527" y="1600200"/>
            <a:ext cx="7410938" cy="3423631"/>
          </a:xfrm>
          <a:prstGeom prst="rect">
            <a:avLst/>
          </a:prstGeom>
          <a:noFill/>
          <a:ln>
            <a:noFill/>
          </a:ln>
        </p:spPr>
      </p:pic>
      <p:sp>
        <p:nvSpPr>
          <p:cNvPr id="6" name="Rectangle 5"/>
          <p:cNvSpPr/>
          <p:nvPr/>
        </p:nvSpPr>
        <p:spPr>
          <a:xfrm>
            <a:off x="457200" y="5023831"/>
            <a:ext cx="7643265" cy="646331"/>
          </a:xfrm>
          <a:prstGeom prst="rect">
            <a:avLst/>
          </a:prstGeom>
        </p:spPr>
        <p:txBody>
          <a:bodyPr wrap="square">
            <a:spAutoFit/>
          </a:bodyPr>
          <a:lstStyle/>
          <a:p>
            <a:r>
              <a:rPr lang="fr-BE" dirty="0"/>
              <a:t>Noppe, J., Ponsaers, P., Verhage, A., De Ruyver, B., &amp; Easton, M. (2011). </a:t>
            </a:r>
            <a:r>
              <a:rPr lang="nl-BE" i="1" dirty="0"/>
              <a:t>Preventie en radicalisering in België.</a:t>
            </a:r>
            <a:r>
              <a:rPr lang="nl-BE" dirty="0"/>
              <a:t> Antwerpen: Maklu.</a:t>
            </a:r>
            <a:endParaRPr lang="fr-FR" dirty="0"/>
          </a:p>
        </p:txBody>
      </p:sp>
    </p:spTree>
    <p:extLst>
      <p:ext uri="{BB962C8B-B14F-4D97-AF65-F5344CB8AC3E}">
        <p14:creationId xmlns:p14="http://schemas.microsoft.com/office/powerpoint/2010/main" val="2717614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2. De qui parlons-nous ?</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716531047"/>
              </p:ext>
            </p:extLst>
          </p:nvPr>
        </p:nvGraphicFramePr>
        <p:xfrm>
          <a:off x="2197978" y="1417638"/>
          <a:ext cx="4705304" cy="4222877"/>
        </p:xfrm>
        <a:graphic>
          <a:graphicData uri="http://schemas.openxmlformats.org/drawingml/2006/table">
            <a:tbl>
              <a:tblPr firstRow="1" bandRow="1">
                <a:tableStyleId>{5C22544A-7EE6-4342-B048-85BDC9FD1C3A}</a:tableStyleId>
              </a:tblPr>
              <a:tblGrid>
                <a:gridCol w="2352652"/>
                <a:gridCol w="2352652"/>
              </a:tblGrid>
              <a:tr h="350647">
                <a:tc>
                  <a:txBody>
                    <a:bodyPr/>
                    <a:lstStyle/>
                    <a:p>
                      <a:r>
                        <a:rPr lang="fr-FR" dirty="0" smtClean="0"/>
                        <a:t>Classes d’âge</a:t>
                      </a:r>
                      <a:endParaRPr lang="fr-FR" dirty="0"/>
                    </a:p>
                  </a:txBody>
                  <a:tcPr/>
                </a:tc>
                <a:tc>
                  <a:txBody>
                    <a:bodyPr/>
                    <a:lstStyle/>
                    <a:p>
                      <a:r>
                        <a:rPr lang="fr-FR" dirty="0" smtClean="0"/>
                        <a:t>Effectifs</a:t>
                      </a:r>
                      <a:endParaRPr lang="fr-FR" dirty="0"/>
                    </a:p>
                  </a:txBody>
                  <a:tcPr/>
                </a:tc>
              </a:tr>
              <a:tr h="350647">
                <a:tc>
                  <a:txBody>
                    <a:bodyPr/>
                    <a:lstStyle/>
                    <a:p>
                      <a:pPr>
                        <a:lnSpc>
                          <a:spcPct val="115000"/>
                        </a:lnSpc>
                        <a:spcAft>
                          <a:spcPts val="0"/>
                        </a:spcAft>
                      </a:pPr>
                      <a:r>
                        <a:rPr lang="fr-FR" sz="1600" dirty="0">
                          <a:solidFill>
                            <a:srgbClr val="000000"/>
                          </a:solidFill>
                          <a:effectLst/>
                          <a:latin typeface="Calibri"/>
                          <a:ea typeface="Times New Roman"/>
                          <a:cs typeface="Times New Roman"/>
                        </a:rPr>
                        <a:t>18-19 ans</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dirty="0">
                          <a:solidFill>
                            <a:srgbClr val="000000"/>
                          </a:solidFill>
                          <a:effectLst/>
                          <a:latin typeface="Calibri"/>
                          <a:ea typeface="Times New Roman"/>
                          <a:cs typeface="Times New Roman"/>
                        </a:rPr>
                        <a:t>20-24 ans</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17</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dirty="0">
                          <a:solidFill>
                            <a:srgbClr val="000000"/>
                          </a:solidFill>
                          <a:effectLst/>
                          <a:latin typeface="Calibri"/>
                          <a:ea typeface="Times New Roman"/>
                          <a:cs typeface="Times New Roman"/>
                        </a:rPr>
                        <a:t>25-29 ans</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16</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dirty="0">
                          <a:solidFill>
                            <a:srgbClr val="000000"/>
                          </a:solidFill>
                          <a:effectLst/>
                          <a:latin typeface="Calibri"/>
                          <a:ea typeface="Times New Roman"/>
                          <a:cs typeface="Times New Roman"/>
                        </a:rPr>
                        <a:t>30-34 ans</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13</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35-39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4</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40-44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10</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45-49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0</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50-54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0</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55-59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a:solidFill>
                            <a:srgbClr val="000000"/>
                          </a:solidFill>
                          <a:effectLst/>
                          <a:latin typeface="Calibri"/>
                          <a:ea typeface="Times New Roman"/>
                          <a:cs typeface="Times New Roman"/>
                        </a:rPr>
                        <a:t>≥ 60 ans</a:t>
                      </a:r>
                      <a:endParaRPr lang="fr-FR" sz="160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0</a:t>
                      </a:r>
                      <a:endParaRPr lang="fr-FR" sz="1600" dirty="0">
                        <a:effectLst/>
                        <a:latin typeface="Calibri"/>
                        <a:ea typeface="Calibri"/>
                        <a:cs typeface="Times New Roman"/>
                      </a:endParaRPr>
                    </a:p>
                  </a:txBody>
                  <a:tcPr marL="68580" marR="68580" marT="0" marB="0"/>
                </a:tc>
              </a:tr>
              <a:tr h="350647">
                <a:tc>
                  <a:txBody>
                    <a:bodyPr/>
                    <a:lstStyle/>
                    <a:p>
                      <a:pPr>
                        <a:lnSpc>
                          <a:spcPct val="115000"/>
                        </a:lnSpc>
                        <a:spcAft>
                          <a:spcPts val="0"/>
                        </a:spcAft>
                      </a:pPr>
                      <a:r>
                        <a:rPr lang="fr-FR" sz="1600" dirty="0" smtClean="0">
                          <a:effectLst/>
                          <a:latin typeface="Calibri"/>
                          <a:ea typeface="Calibri"/>
                          <a:cs typeface="Times New Roman"/>
                        </a:rPr>
                        <a:t>Total</a:t>
                      </a:r>
                      <a:endParaRPr lang="fr-FR" sz="1600" dirty="0">
                        <a:effectLst/>
                        <a:latin typeface="Calibri"/>
                        <a:ea typeface="Calibri"/>
                        <a:cs typeface="Times New Roman"/>
                      </a:endParaRPr>
                    </a:p>
                  </a:txBody>
                  <a:tcPr marL="68580" marR="68580" marT="0" marB="0"/>
                </a:tc>
                <a:tc>
                  <a:txBody>
                    <a:bodyPr/>
                    <a:lstStyle/>
                    <a:p>
                      <a:pPr algn="r">
                        <a:lnSpc>
                          <a:spcPct val="115000"/>
                        </a:lnSpc>
                        <a:spcAft>
                          <a:spcPts val="0"/>
                        </a:spcAft>
                      </a:pPr>
                      <a:r>
                        <a:rPr lang="fr-FR" sz="1600" dirty="0" smtClean="0">
                          <a:effectLst/>
                          <a:latin typeface="Calibri"/>
                          <a:ea typeface="Calibri"/>
                          <a:cs typeface="Times New Roman"/>
                        </a:rPr>
                        <a:t>63</a:t>
                      </a:r>
                      <a:endParaRPr lang="fr-FR" sz="16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404876208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2. De qui parlons-nous ?</a:t>
            </a:r>
            <a:endParaRPr lang="fr-FR" sz="3600" dirty="0"/>
          </a:p>
        </p:txBody>
      </p:sp>
      <p:graphicFrame>
        <p:nvGraphicFramePr>
          <p:cNvPr id="8" name="Espace réservé du contenu 7"/>
          <p:cNvGraphicFramePr>
            <a:graphicFrameLocks noGrp="1"/>
          </p:cNvGraphicFramePr>
          <p:nvPr>
            <p:ph idx="1"/>
            <p:extLst>
              <p:ext uri="{D42A27DB-BD31-4B8C-83A1-F6EECF244321}">
                <p14:modId xmlns:p14="http://schemas.microsoft.com/office/powerpoint/2010/main" val="2445273806"/>
              </p:ext>
            </p:extLst>
          </p:nvPr>
        </p:nvGraphicFramePr>
        <p:xfrm>
          <a:off x="2035165" y="1417638"/>
          <a:ext cx="4754148" cy="4101322"/>
        </p:xfrm>
        <a:graphic>
          <a:graphicData uri="http://schemas.openxmlformats.org/drawingml/2006/table">
            <a:tbl>
              <a:tblPr firstRow="1" bandRow="1">
                <a:tableStyleId>{5C22544A-7EE6-4342-B048-85BDC9FD1C3A}</a:tableStyleId>
              </a:tblPr>
              <a:tblGrid>
                <a:gridCol w="2377074"/>
                <a:gridCol w="2377074"/>
              </a:tblGrid>
              <a:tr h="381442">
                <a:tc>
                  <a:txBody>
                    <a:bodyPr/>
                    <a:lstStyle/>
                    <a:p>
                      <a:r>
                        <a:rPr lang="fr-FR" dirty="0" smtClean="0"/>
                        <a:t>Nationalité</a:t>
                      </a:r>
                      <a:endParaRPr lang="fr-FR" dirty="0"/>
                    </a:p>
                  </a:txBody>
                  <a:tcPr/>
                </a:tc>
                <a:tc>
                  <a:txBody>
                    <a:bodyPr/>
                    <a:lstStyle/>
                    <a:p>
                      <a:r>
                        <a:rPr lang="fr-FR" dirty="0" smtClean="0"/>
                        <a:t>#</a:t>
                      </a:r>
                      <a:endParaRPr lang="fr-FR" dirty="0"/>
                    </a:p>
                  </a:txBody>
                  <a:tcPr/>
                </a:tc>
              </a:tr>
              <a:tr h="371988">
                <a:tc>
                  <a:txBody>
                    <a:bodyPr/>
                    <a:lstStyle/>
                    <a:p>
                      <a:pPr>
                        <a:lnSpc>
                          <a:spcPct val="115000"/>
                        </a:lnSpc>
                        <a:spcAft>
                          <a:spcPts val="0"/>
                        </a:spcAft>
                      </a:pPr>
                      <a:r>
                        <a:rPr lang="fr-FR" sz="1600" dirty="0">
                          <a:solidFill>
                            <a:srgbClr val="000000"/>
                          </a:solidFill>
                          <a:effectLst/>
                          <a:latin typeface="Calibri"/>
                          <a:ea typeface="Times New Roman"/>
                          <a:cs typeface="Times New Roman"/>
                        </a:rPr>
                        <a:t>Belgique</a:t>
                      </a:r>
                      <a:endParaRPr lang="fr-FR"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a:solidFill>
                            <a:srgbClr val="000000"/>
                          </a:solidFill>
                          <a:effectLst/>
                          <a:latin typeface="Calibri"/>
                          <a:ea typeface="Times New Roman"/>
                          <a:cs typeface="Times New Roman"/>
                        </a:rPr>
                        <a:t>33</a:t>
                      </a:r>
                      <a:endParaRPr lang="fr-FR" sz="160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dirty="0">
                          <a:solidFill>
                            <a:srgbClr val="000000"/>
                          </a:solidFill>
                          <a:effectLst/>
                          <a:latin typeface="Calibri"/>
                          <a:ea typeface="Times New Roman"/>
                          <a:cs typeface="Times New Roman"/>
                        </a:rPr>
                        <a:t>France</a:t>
                      </a:r>
                      <a:endParaRPr lang="fr-FR"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3</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dirty="0">
                          <a:solidFill>
                            <a:srgbClr val="000000"/>
                          </a:solidFill>
                          <a:effectLst/>
                          <a:latin typeface="Calibri"/>
                          <a:ea typeface="Times New Roman"/>
                          <a:cs typeface="Times New Roman"/>
                        </a:rPr>
                        <a:t>Pays-Bas</a:t>
                      </a:r>
                      <a:endParaRPr lang="fr-FR" sz="1600" dirty="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Russie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Algérie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3</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Maroc</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14</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Tunisie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1</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Turquie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Syrie</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44450" marR="44450" marT="0" marB="0" anchor="b"/>
                </a:tc>
              </a:tr>
              <a:tr h="371988">
                <a:tc>
                  <a:txBody>
                    <a:bodyPr/>
                    <a:lstStyle/>
                    <a:p>
                      <a:pPr>
                        <a:lnSpc>
                          <a:spcPct val="115000"/>
                        </a:lnSpc>
                        <a:spcAft>
                          <a:spcPts val="0"/>
                        </a:spcAft>
                      </a:pPr>
                      <a:r>
                        <a:rPr lang="fr-FR" sz="1600">
                          <a:solidFill>
                            <a:srgbClr val="000000"/>
                          </a:solidFill>
                          <a:effectLst/>
                          <a:latin typeface="Calibri"/>
                          <a:ea typeface="Times New Roman"/>
                          <a:cs typeface="Times New Roman"/>
                        </a:rPr>
                        <a:t>Inconnu</a:t>
                      </a:r>
                      <a:endParaRPr lang="fr-FR" sz="1600">
                        <a:effectLst/>
                        <a:latin typeface="Calibri"/>
                        <a:ea typeface="Calibri"/>
                        <a:cs typeface="Times New Roman"/>
                      </a:endParaRPr>
                    </a:p>
                  </a:txBody>
                  <a:tcPr marL="44450" marR="44450" marT="0" marB="0" anchor="b"/>
                </a:tc>
                <a:tc>
                  <a:txBody>
                    <a:bodyPr/>
                    <a:lstStyle/>
                    <a:p>
                      <a:pPr algn="r">
                        <a:lnSpc>
                          <a:spcPct val="115000"/>
                        </a:lnSpc>
                        <a:spcAft>
                          <a:spcPts val="0"/>
                        </a:spcAft>
                      </a:pPr>
                      <a:r>
                        <a:rPr lang="fr-FR" sz="1600" dirty="0">
                          <a:solidFill>
                            <a:srgbClr val="000000"/>
                          </a:solidFill>
                          <a:effectLst/>
                          <a:latin typeface="Calibri"/>
                          <a:ea typeface="Times New Roman"/>
                          <a:cs typeface="Times New Roman"/>
                        </a:rPr>
                        <a:t>2</a:t>
                      </a:r>
                      <a:endParaRPr lang="fr-FR" sz="1600" dirty="0">
                        <a:effectLst/>
                        <a:latin typeface="Calibri"/>
                        <a:ea typeface="Calibri"/>
                        <a:cs typeface="Times New Roman"/>
                      </a:endParaRPr>
                    </a:p>
                  </a:txBody>
                  <a:tcPr marL="44450" marR="44450" marT="0" marB="0" anchor="b"/>
                </a:tc>
              </a:tr>
            </a:tbl>
          </a:graphicData>
        </a:graphic>
      </p:graphicFrame>
    </p:spTree>
    <p:extLst>
      <p:ext uri="{BB962C8B-B14F-4D97-AF65-F5344CB8AC3E}">
        <p14:creationId xmlns:p14="http://schemas.microsoft.com/office/powerpoint/2010/main" val="358749173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2. De qui parlons-nous ?</a:t>
            </a:r>
            <a:endParaRPr lang="fr-FR" sz="36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40500629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3203439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t>2. De qui parlons-nous ?</a:t>
            </a:r>
            <a:endParaRPr lang="fr-FR" sz="3600" dirty="0"/>
          </a:p>
        </p:txBody>
      </p:sp>
      <p:sp>
        <p:nvSpPr>
          <p:cNvPr id="3" name="Espace réservé du contenu 2"/>
          <p:cNvSpPr>
            <a:spLocks noGrp="1"/>
          </p:cNvSpPr>
          <p:nvPr>
            <p:ph idx="1"/>
          </p:nvPr>
        </p:nvSpPr>
        <p:spPr/>
        <p:txBody>
          <a:bodyPr>
            <a:normAutofit fontScale="92500" lnSpcReduction="20000"/>
          </a:bodyPr>
          <a:lstStyle/>
          <a:p>
            <a:pPr marL="0" indent="0">
              <a:buNone/>
            </a:pPr>
            <a:r>
              <a:rPr lang="fr-FR" dirty="0" smtClean="0"/>
              <a:t>a. Extrême-droite</a:t>
            </a:r>
          </a:p>
          <a:p>
            <a:pPr marL="0" indent="0">
              <a:buNone/>
            </a:pPr>
            <a:r>
              <a:rPr lang="fr-FR" dirty="0" smtClean="0"/>
              <a:t>b. PKK</a:t>
            </a:r>
          </a:p>
          <a:p>
            <a:pPr marL="0" indent="0">
              <a:buNone/>
            </a:pPr>
            <a:r>
              <a:rPr lang="fr-FR" dirty="0" smtClean="0"/>
              <a:t>c. « Islam politique »/ « Islam radical »</a:t>
            </a:r>
          </a:p>
          <a:p>
            <a:pPr lvl="1"/>
            <a:r>
              <a:rPr lang="fr-FR" dirty="0" smtClean="0"/>
              <a:t>‘lutte armée’ en Europe :</a:t>
            </a:r>
          </a:p>
          <a:p>
            <a:pPr lvl="2"/>
            <a:r>
              <a:rPr lang="fr-FR" dirty="0" smtClean="0"/>
              <a:t>4 cibles</a:t>
            </a:r>
          </a:p>
          <a:p>
            <a:pPr lvl="1"/>
            <a:r>
              <a:rPr lang="nl-BE" dirty="0" smtClean="0"/>
              <a:t>‘lutte armée’ dans les ‘terres de djihâd’</a:t>
            </a:r>
          </a:p>
          <a:p>
            <a:pPr lvl="2"/>
            <a:r>
              <a:rPr lang="fr-FR" dirty="0"/>
              <a:t>r</a:t>
            </a:r>
            <a:r>
              <a:rPr lang="nl-BE" dirty="0" smtClean="0"/>
              <a:t>ecrutement de combattants</a:t>
            </a:r>
          </a:p>
          <a:p>
            <a:pPr lvl="2"/>
            <a:r>
              <a:rPr lang="fr-FR" dirty="0"/>
              <a:t>e</a:t>
            </a:r>
            <a:r>
              <a:rPr lang="nl-BE" dirty="0" smtClean="0"/>
              <a:t>ntraînement de combattants</a:t>
            </a:r>
          </a:p>
          <a:p>
            <a:pPr lvl="2"/>
            <a:r>
              <a:rPr lang="nl-BE" dirty="0"/>
              <a:t>f</a:t>
            </a:r>
            <a:r>
              <a:rPr lang="nl-BE" dirty="0" smtClean="0"/>
              <a:t>inancement et soutien logistique</a:t>
            </a:r>
          </a:p>
          <a:p>
            <a:pPr lvl="2"/>
            <a:r>
              <a:rPr lang="nl-BE" dirty="0"/>
              <a:t>c</a:t>
            </a:r>
            <a:r>
              <a:rPr lang="nl-BE" dirty="0" smtClean="0"/>
              <a:t>ombattant</a:t>
            </a:r>
          </a:p>
          <a:p>
            <a:pPr lvl="2"/>
            <a:r>
              <a:rPr lang="nl-BE" dirty="0" smtClean="0"/>
              <a:t>“arrêté en route”/”arrivé”/”revenu”…</a:t>
            </a:r>
          </a:p>
          <a:p>
            <a:pPr lvl="2"/>
            <a:r>
              <a:rPr lang="nl-BE" dirty="0" smtClean="0"/>
              <a:t>“signes” : possession de photos de camps d’entraînement…</a:t>
            </a:r>
          </a:p>
          <a:p>
            <a:pPr lvl="2"/>
            <a:endParaRPr lang="fr-FR" dirty="0" smtClean="0"/>
          </a:p>
          <a:p>
            <a:pPr lvl="1"/>
            <a:endParaRPr lang="fr-FR" dirty="0" smtClean="0"/>
          </a:p>
          <a:p>
            <a:pPr lvl="2"/>
            <a:endParaRPr lang="fr-FR" dirty="0" smtClean="0"/>
          </a:p>
          <a:p>
            <a:pPr lvl="2"/>
            <a:endParaRPr lang="fr-FR" dirty="0" smtClean="0"/>
          </a:p>
          <a:p>
            <a:pPr lvl="2"/>
            <a:endParaRPr lang="fr-FR" dirty="0"/>
          </a:p>
        </p:txBody>
      </p:sp>
    </p:spTree>
    <p:extLst>
      <p:ext uri="{BB962C8B-B14F-4D97-AF65-F5344CB8AC3E}">
        <p14:creationId xmlns:p14="http://schemas.microsoft.com/office/powerpoint/2010/main" val="297783653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193</TotalTime>
  <Words>1097</Words>
  <Application>Microsoft Macintosh PowerPoint</Application>
  <PresentationFormat>Présentation à l'écran (4:3)</PresentationFormat>
  <Paragraphs>269</Paragraphs>
  <Slides>29</Slides>
  <Notes>9</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Thème Office</vt:lpstr>
      <vt:lpstr>La ‘radicalisation’ :  définitions, processus et sites</vt:lpstr>
      <vt:lpstr>1. De quoi parlons-nous ?</vt:lpstr>
      <vt:lpstr>1. De quoi parlons-nous ?</vt:lpstr>
      <vt:lpstr>1. De quoi parlons-nous ?</vt:lpstr>
      <vt:lpstr>1. De quoi parlons-nous ?</vt:lpstr>
      <vt:lpstr>2. De qui parlons-nous ?</vt:lpstr>
      <vt:lpstr>2. De qui parlons-nous ?</vt:lpstr>
      <vt:lpstr>2. De qui parlons-nous ?</vt:lpstr>
      <vt:lpstr>2. De qui parlons-nous ?</vt:lpstr>
      <vt:lpstr>2. De qui parlons-nous ?</vt:lpstr>
      <vt:lpstr>3. Problématisation (I) : une pyramide de gestion des risques</vt:lpstr>
      <vt:lpstr>3. Problématisation (I) : une pyramide de gestion des risques</vt:lpstr>
      <vt:lpstr>3. Problématisation (I) : une pyramide de gestion des risques</vt:lpstr>
      <vt:lpstr>3. Problématisation (I) : une pyramide de gestion des risques</vt:lpstr>
      <vt:lpstr>3. Problématisation (I) : une pyramide de gestion des risques</vt:lpstr>
      <vt:lpstr>4. Problématisation (II) Une économie politique… </vt:lpstr>
      <vt:lpstr>4. Problématisation (II) Une économie politique… </vt:lpstr>
      <vt:lpstr>4. Problématisation (II) Une économie politique…  </vt:lpstr>
      <vt:lpstr>Présentation PowerPoint</vt:lpstr>
      <vt:lpstr>4. Problématisation (II) Une économie politique… </vt:lpstr>
      <vt:lpstr>4. Problématisation (II) Une économie politique… </vt:lpstr>
      <vt:lpstr>4. Problématisation (II) Une économie politique… </vt:lpstr>
      <vt:lpstr>   5. Problématisation (III) Unipolarité et identités stratégiques</vt:lpstr>
      <vt:lpstr>    5. Problématisation (III) Unipolarité et identités stratégiques</vt:lpstr>
      <vt:lpstr>  5. Problématisation (III) Unipolarité et identités stratégiques</vt:lpstr>
      <vt:lpstr>6. Problématisation (III) Processus d’association différentielle</vt:lpstr>
      <vt:lpstr>6. Problématisation (IV) Processus association différentielle (Sutherland, 1947)</vt:lpstr>
      <vt:lpstr>5. Problématisation (IV) Processus d’association différentielle</vt:lpstr>
      <vt:lpstr>Sites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Radicalisation : processus et sites</dc:title>
  <dc:creator>Utilisateur de Microsoft Office</dc:creator>
  <cp:lastModifiedBy>Utilisateur de Microsoft Office</cp:lastModifiedBy>
  <cp:revision>27</cp:revision>
  <dcterms:created xsi:type="dcterms:W3CDTF">2015-04-30T05:33:58Z</dcterms:created>
  <dcterms:modified xsi:type="dcterms:W3CDTF">2015-07-07T09:48:17Z</dcterms:modified>
</cp:coreProperties>
</file>