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0"/>
  </p:notesMasterIdLst>
  <p:sldIdLst>
    <p:sldId id="343" r:id="rId2"/>
    <p:sldId id="344" r:id="rId3"/>
    <p:sldId id="357" r:id="rId4"/>
    <p:sldId id="358" r:id="rId5"/>
    <p:sldId id="359" r:id="rId6"/>
    <p:sldId id="360" r:id="rId7"/>
    <p:sldId id="361" r:id="rId8"/>
    <p:sldId id="3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48"/>
    <p:restoredTop sz="94629"/>
  </p:normalViewPr>
  <p:slideViewPr>
    <p:cSldViewPr snapToGrid="0" snapToObjects="1">
      <p:cViewPr varScale="1">
        <p:scale>
          <a:sx n="108" d="100"/>
          <a:sy n="108" d="100"/>
        </p:scale>
        <p:origin x="95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1FAC1-D350-6C4E-A49B-4034BD1D9EA7}" type="datetimeFigureOut">
              <a:rPr lang="fr-FR" smtClean="0"/>
              <a:t>31/08/2021</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27245A-92D2-7C42-B35D-9DBB46473806}" type="slidenum">
              <a:rPr lang="fr-FR" smtClean="0"/>
              <a:t>‹N°›</a:t>
            </a:fld>
            <a:endParaRPr lang="fr-FR"/>
          </a:p>
        </p:txBody>
      </p:sp>
    </p:spTree>
    <p:extLst>
      <p:ext uri="{BB962C8B-B14F-4D97-AF65-F5344CB8AC3E}">
        <p14:creationId xmlns:p14="http://schemas.microsoft.com/office/powerpoint/2010/main" val="2838785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61E5BF7-8F95-674C-9804-BD922AA8D9F7}"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17291EE4-DB28-7A4F-A4DE-74BC33C2388E}"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51F954B7-0EC4-DC43-AF25-F88B5CB99385}"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15BFD7F6-C6F6-F64F-931D-217F8831526A}" type="datetime1">
              <a:rPr lang="fr-BE" smtClean="0"/>
              <a:t>31/08/21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5043FC29-0254-954D-8FDF-0A83028F86AD}" type="datetime1">
              <a:rPr lang="fr-BE" smtClean="0"/>
              <a:t>31/08/21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D27A0D83-DEB9-C645-88A5-159EABC95E5A}" type="datetime1">
              <a:rPr lang="fr-BE" smtClean="0"/>
              <a:t>31/08/21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A040180-0495-E549-ADE4-8A2DAF2208DA}"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6D03344-E234-8D42-9CBE-438675BB6DE4}"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96A0E4-7D83-D045-8EE3-E668B2F29624}"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F36984E-42ED-B541-B44E-93107749C9CE}"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04CE38DA-CA03-2F4C-9843-4B31F6F1E00F}" type="datetime1">
              <a:rPr lang="fr-BE" smtClean="0"/>
              <a:t>31/08/21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5091763-3FFD-4C47-96A3-C814492BD11D}" type="datetime1">
              <a:rPr lang="fr-BE" smtClean="0"/>
              <a:t>31/08/21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6914C497-5C0F-2748-8D0F-FEA069553250}" type="datetime1">
              <a:rPr lang="fr-BE" smtClean="0"/>
              <a:t>31/08/21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D9730B-C5F1-1347-A302-76A267DD7DB7}" type="datetime1">
              <a:rPr lang="fr-BE" smtClean="0"/>
              <a:t>31/08/21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E6EAFA5-EE0E-2547-BC21-6D9180FAD0B2}" type="datetime1">
              <a:rPr lang="fr-BE" smtClean="0"/>
              <a:t>31/08/21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37C94E4-5FA5-F640-BF6B-5E5528D9E8C7}" type="datetime1">
              <a:rPr lang="fr-BE" smtClean="0"/>
              <a:t>31/08/21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9E9C168-D7AD-5149-869D-64508DAB3C88}" type="datetime1">
              <a:rPr lang="fr-BE" smtClean="0"/>
              <a:t>31/08/21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7AEFB0-51F2-5449-996C-73382891D2F9}"/>
              </a:ext>
            </a:extLst>
          </p:cNvPr>
          <p:cNvSpPr>
            <a:spLocks noGrp="1"/>
          </p:cNvSpPr>
          <p:nvPr>
            <p:ph type="ctrTitle"/>
          </p:nvPr>
        </p:nvSpPr>
        <p:spPr/>
        <p:txBody>
          <a:bodyPr>
            <a:normAutofit fontScale="90000"/>
          </a:bodyPr>
          <a:lstStyle/>
          <a:p>
            <a:pPr algn="ctr"/>
            <a:r>
              <a:rPr lang="fr-FR" b="1" dirty="0"/>
              <a:t>LE « TUILAGE » EN PASTORALE </a:t>
            </a:r>
            <a:br>
              <a:rPr lang="fr-FR" b="1" dirty="0"/>
            </a:br>
            <a:r>
              <a:rPr lang="fr-FR" b="1" dirty="0"/>
              <a:t>OU </a:t>
            </a:r>
            <a:br>
              <a:rPr lang="fr-FR" b="1" dirty="0"/>
            </a:br>
            <a:r>
              <a:rPr lang="fr-FR" b="1" dirty="0"/>
              <a:t>COMMENT FAIRE DU NEUF SANS DÉSAVOUER LE PASSÉ ?</a:t>
            </a:r>
            <a:br>
              <a:rPr lang="fr-BE" dirty="0"/>
            </a:br>
            <a:endParaRPr lang="en-US" dirty="0"/>
          </a:p>
        </p:txBody>
      </p:sp>
      <p:sp>
        <p:nvSpPr>
          <p:cNvPr id="5" name="Subtitle 4">
            <a:extLst>
              <a:ext uri="{FF2B5EF4-FFF2-40B4-BE49-F238E27FC236}">
                <a16:creationId xmlns:a16="http://schemas.microsoft.com/office/drawing/2014/main" id="{B0F6D6CF-8D73-6643-A348-53AAE29FD1C2}"/>
              </a:ext>
            </a:extLst>
          </p:cNvPr>
          <p:cNvSpPr>
            <a:spLocks noGrp="1"/>
          </p:cNvSpPr>
          <p:nvPr>
            <p:ph type="subTitle" idx="1"/>
          </p:nvPr>
        </p:nvSpPr>
        <p:spPr>
          <a:xfrm>
            <a:off x="2334569" y="4777381"/>
            <a:ext cx="8915399" cy="1126283"/>
          </a:xfrm>
        </p:spPr>
        <p:txBody>
          <a:bodyPr>
            <a:normAutofit/>
          </a:bodyPr>
          <a:lstStyle/>
          <a:p>
            <a:r>
              <a:rPr lang="en-US" dirty="0"/>
              <a:t>Session </a:t>
            </a:r>
            <a:r>
              <a:rPr lang="en-US" dirty="0" err="1"/>
              <a:t>à</a:t>
            </a:r>
            <a:r>
              <a:rPr lang="en-US" dirty="0"/>
              <a:t> </a:t>
            </a:r>
            <a:r>
              <a:rPr lang="en-US" dirty="0" err="1"/>
              <a:t>Delémont</a:t>
            </a:r>
            <a:r>
              <a:rPr lang="en-US" dirty="0"/>
              <a:t>, </a:t>
            </a:r>
            <a:r>
              <a:rPr lang="en-US" dirty="0" err="1"/>
              <a:t>Septembre</a:t>
            </a:r>
            <a:r>
              <a:rPr lang="en-US" dirty="0"/>
              <a:t> 2021</a:t>
            </a:r>
          </a:p>
        </p:txBody>
      </p:sp>
      <p:sp>
        <p:nvSpPr>
          <p:cNvPr id="2" name="Espace réservé du numéro de diapositive 1">
            <a:extLst>
              <a:ext uri="{FF2B5EF4-FFF2-40B4-BE49-F238E27FC236}">
                <a16:creationId xmlns:a16="http://schemas.microsoft.com/office/drawing/2014/main" id="{F42C967D-665B-3D4F-B001-69CEE461EE4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833365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75C3675-244E-AA4A-B822-F5305A77DD2D}"/>
              </a:ext>
            </a:extLst>
          </p:cNvPr>
          <p:cNvSpPr>
            <a:spLocks noGrp="1"/>
          </p:cNvSpPr>
          <p:nvPr>
            <p:ph type="title"/>
          </p:nvPr>
        </p:nvSpPr>
        <p:spPr/>
        <p:txBody>
          <a:bodyPr/>
          <a:lstStyle/>
          <a:p>
            <a:r>
              <a:rPr lang="fr-FR" dirty="0"/>
              <a:t> 4</a:t>
            </a:r>
            <a:r>
              <a:rPr lang="fr-FR" baseline="30000" dirty="0"/>
              <a:t>ème</a:t>
            </a:r>
            <a:r>
              <a:rPr lang="fr-FR" dirty="0"/>
              <a:t> section</a:t>
            </a:r>
          </a:p>
        </p:txBody>
      </p:sp>
      <p:sp>
        <p:nvSpPr>
          <p:cNvPr id="3" name="Espace réservé du texte 2">
            <a:extLst>
              <a:ext uri="{FF2B5EF4-FFF2-40B4-BE49-F238E27FC236}">
                <a16:creationId xmlns:a16="http://schemas.microsoft.com/office/drawing/2014/main" id="{63DCE1DB-15DA-BE41-A471-5318A9F106EC}"/>
              </a:ext>
            </a:extLst>
          </p:cNvPr>
          <p:cNvSpPr>
            <a:spLocks noGrp="1"/>
          </p:cNvSpPr>
          <p:nvPr>
            <p:ph type="body" sz="half" idx="2"/>
          </p:nvPr>
        </p:nvSpPr>
        <p:spPr/>
        <p:txBody>
          <a:bodyPr>
            <a:normAutofit/>
          </a:bodyPr>
          <a:lstStyle/>
          <a:p>
            <a:pPr algn="ctr"/>
            <a:r>
              <a:rPr lang="fr-FR" sz="3600" b="1" dirty="0">
                <a:solidFill>
                  <a:srgbClr val="FF0000"/>
                </a:solidFill>
              </a:rPr>
              <a:t>Quatre murs de fondation (2/2)</a:t>
            </a:r>
          </a:p>
        </p:txBody>
      </p:sp>
      <p:sp>
        <p:nvSpPr>
          <p:cNvPr id="2" name="Espace réservé du numéro de diapositive 1">
            <a:extLst>
              <a:ext uri="{FF2B5EF4-FFF2-40B4-BE49-F238E27FC236}">
                <a16:creationId xmlns:a16="http://schemas.microsoft.com/office/drawing/2014/main" id="{D489A4E1-F5FD-8243-914E-D45250CED473}"/>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181083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D0DA61-9AC1-3249-B1EF-F0255E0C9FAB}"/>
              </a:ext>
            </a:extLst>
          </p:cNvPr>
          <p:cNvSpPr>
            <a:spLocks noGrp="1"/>
          </p:cNvSpPr>
          <p:nvPr>
            <p:ph type="title"/>
          </p:nvPr>
        </p:nvSpPr>
        <p:spPr/>
        <p:txBody>
          <a:bodyPr/>
          <a:lstStyle/>
          <a:p>
            <a:r>
              <a:rPr lang="fr-FR" dirty="0"/>
              <a:t>Quatre murs de fondation: Poser  autrement les questions</a:t>
            </a:r>
          </a:p>
        </p:txBody>
      </p:sp>
      <p:sp>
        <p:nvSpPr>
          <p:cNvPr id="3" name="Espace réservé du contenu 2">
            <a:extLst>
              <a:ext uri="{FF2B5EF4-FFF2-40B4-BE49-F238E27FC236}">
                <a16:creationId xmlns:a16="http://schemas.microsoft.com/office/drawing/2014/main" id="{4DD345DC-37EA-424D-B752-09955BDE218E}"/>
              </a:ext>
            </a:extLst>
          </p:cNvPr>
          <p:cNvSpPr>
            <a:spLocks noGrp="1"/>
          </p:cNvSpPr>
          <p:nvPr>
            <p:ph idx="1"/>
          </p:nvPr>
        </p:nvSpPr>
        <p:spPr>
          <a:xfrm>
            <a:off x="3588152" y="2133600"/>
            <a:ext cx="7916460" cy="3777622"/>
          </a:xfrm>
        </p:spPr>
        <p:txBody>
          <a:bodyPr>
            <a:normAutofit lnSpcReduction="10000"/>
          </a:bodyPr>
          <a:lstStyle/>
          <a:p>
            <a:r>
              <a:rPr lang="fr-BE" dirty="0"/>
              <a:t>la manière de se positionner des communautés chrétiennes a été de se penser comme le lieu « normal », « référentiel », « traditionnel », culturellement le plus plausible et disponible » pour accompagner les enfants, les malades, les élèves, les couples, les vieillards.  A certains moment de son histoire, en certaines régions, l’Église s’est sentie redevable d’offrir toutes sortes de « services civils du religieux » : gérer les cimetières, célébrer les naissances, bénir les jeunes couples.  A d’autres moments, l’Église a joué aux garants des traditions, au respect des habitudes, à la pérennité des « valeurs ».</a:t>
            </a:r>
          </a:p>
          <a:p>
            <a:r>
              <a:rPr lang="fr-BE" dirty="0"/>
              <a:t>(</a:t>
            </a:r>
            <a:r>
              <a:rPr lang="fr-BE" dirty="0" err="1"/>
              <a:t>Cfr</a:t>
            </a:r>
            <a:r>
              <a:rPr lang="fr-BE" dirty="0"/>
              <a:t> Gilles </a:t>
            </a:r>
            <a:r>
              <a:rPr lang="fr-BE" cap="small" dirty="0"/>
              <a:t>Routhier</a:t>
            </a:r>
            <a:r>
              <a:rPr lang="fr-BE" dirty="0"/>
              <a:t>, « </a:t>
            </a:r>
            <a:r>
              <a:rPr lang="fr-FR" dirty="0"/>
              <a:t>Quelques orientations de recherche en ecclésiologie », dans </a:t>
            </a:r>
            <a:r>
              <a:rPr lang="fr-FR" i="1" dirty="0"/>
              <a:t>Transversalités</a:t>
            </a:r>
            <a:r>
              <a:rPr lang="fr-FR" dirty="0"/>
              <a:t>, n° 154, juillet-septembre 2020, p. 129-141, ici p. 135).</a:t>
            </a:r>
            <a:endParaRPr lang="fr-BE" dirty="0"/>
          </a:p>
          <a:p>
            <a:endParaRPr lang="fr-FR" dirty="0"/>
          </a:p>
        </p:txBody>
      </p:sp>
      <p:sp>
        <p:nvSpPr>
          <p:cNvPr id="4" name="Espace réservé du numéro de diapositive 3">
            <a:extLst>
              <a:ext uri="{FF2B5EF4-FFF2-40B4-BE49-F238E27FC236}">
                <a16:creationId xmlns:a16="http://schemas.microsoft.com/office/drawing/2014/main" id="{62798A9B-041B-AB42-ABD4-21E42BDE7442}"/>
              </a:ext>
            </a:extLst>
          </p:cNvPr>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3074" name="Picture 2" descr="P. Gilles Routhier : « Les diacres sont moins présents en Asie et en  Afrique »">
            <a:extLst>
              <a:ext uri="{FF2B5EF4-FFF2-40B4-BE49-F238E27FC236}">
                <a16:creationId xmlns:a16="http://schemas.microsoft.com/office/drawing/2014/main" id="{109E0803-773D-2148-AE65-398C951E844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7452" y="1985158"/>
            <a:ext cx="3060700" cy="459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3612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FEC6FB-4200-1A49-A7C4-BB6174BBFE43}"/>
              </a:ext>
            </a:extLst>
          </p:cNvPr>
          <p:cNvSpPr>
            <a:spLocks noGrp="1"/>
          </p:cNvSpPr>
          <p:nvPr>
            <p:ph type="title"/>
          </p:nvPr>
        </p:nvSpPr>
        <p:spPr/>
        <p:txBody>
          <a:bodyPr/>
          <a:lstStyle/>
          <a:p>
            <a:r>
              <a:rPr lang="fr-FR" dirty="0"/>
              <a:t>Quatre murs de fondation: Poser  autrement les questions</a:t>
            </a:r>
          </a:p>
        </p:txBody>
      </p:sp>
      <p:sp>
        <p:nvSpPr>
          <p:cNvPr id="3" name="Espace réservé du contenu 2">
            <a:extLst>
              <a:ext uri="{FF2B5EF4-FFF2-40B4-BE49-F238E27FC236}">
                <a16:creationId xmlns:a16="http://schemas.microsoft.com/office/drawing/2014/main" id="{0ACA55DB-C5F2-2145-AB86-A629092C9E09}"/>
              </a:ext>
            </a:extLst>
          </p:cNvPr>
          <p:cNvSpPr>
            <a:spLocks noGrp="1"/>
          </p:cNvSpPr>
          <p:nvPr>
            <p:ph idx="1"/>
          </p:nvPr>
        </p:nvSpPr>
        <p:spPr>
          <a:xfrm>
            <a:off x="2589212" y="2133600"/>
            <a:ext cx="5402882" cy="3777622"/>
          </a:xfrm>
        </p:spPr>
        <p:txBody>
          <a:bodyPr/>
          <a:lstStyle/>
          <a:p>
            <a:r>
              <a:rPr lang="fr-BE" dirty="0"/>
              <a:t>Aujourd’hui, comment l’Église peut-elle parler ? D’où peut-elle prendre  langue avec nos contemporains.  Voir les choses d’un autre lieu, ajuster son discours à un monde qui a changé, modifier les qualifications de soi et celle des autres. </a:t>
            </a:r>
            <a:endParaRPr lang="fr-FR" dirty="0"/>
          </a:p>
        </p:txBody>
      </p:sp>
      <p:sp>
        <p:nvSpPr>
          <p:cNvPr id="4" name="Espace réservé du numéro de diapositive 3">
            <a:extLst>
              <a:ext uri="{FF2B5EF4-FFF2-40B4-BE49-F238E27FC236}">
                <a16:creationId xmlns:a16="http://schemas.microsoft.com/office/drawing/2014/main" id="{5A4B41BF-EA01-F249-996F-9606F4227B39}"/>
              </a:ext>
            </a:extLst>
          </p:cNvPr>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6" name="Image 5">
            <a:extLst>
              <a:ext uri="{FF2B5EF4-FFF2-40B4-BE49-F238E27FC236}">
                <a16:creationId xmlns:a16="http://schemas.microsoft.com/office/drawing/2014/main" id="{CE42556F-0040-6A4F-A683-8DBC5E6318C1}"/>
              </a:ext>
            </a:extLst>
          </p:cNvPr>
          <p:cNvPicPr>
            <a:picLocks noChangeAspect="1"/>
          </p:cNvPicPr>
          <p:nvPr/>
        </p:nvPicPr>
        <p:blipFill>
          <a:blip r:embed="rId2"/>
          <a:stretch>
            <a:fillRect/>
          </a:stretch>
        </p:blipFill>
        <p:spPr>
          <a:xfrm>
            <a:off x="8383588" y="2133600"/>
            <a:ext cx="2438400" cy="3543300"/>
          </a:xfrm>
          <a:prstGeom prst="rect">
            <a:avLst/>
          </a:prstGeom>
        </p:spPr>
      </p:pic>
    </p:spTree>
    <p:extLst>
      <p:ext uri="{BB962C8B-B14F-4D97-AF65-F5344CB8AC3E}">
        <p14:creationId xmlns:p14="http://schemas.microsoft.com/office/powerpoint/2010/main" val="2965163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290E48-47B5-8445-97CF-3B8AD7B48556}"/>
              </a:ext>
            </a:extLst>
          </p:cNvPr>
          <p:cNvSpPr>
            <a:spLocks noGrp="1"/>
          </p:cNvSpPr>
          <p:nvPr>
            <p:ph type="title"/>
          </p:nvPr>
        </p:nvSpPr>
        <p:spPr/>
        <p:txBody>
          <a:bodyPr/>
          <a:lstStyle/>
          <a:p>
            <a:r>
              <a:rPr lang="fr-FR" dirty="0"/>
              <a:t>Quatre murs de fondation: Poser  autrement les questions</a:t>
            </a:r>
          </a:p>
        </p:txBody>
      </p:sp>
      <p:sp>
        <p:nvSpPr>
          <p:cNvPr id="3" name="Espace réservé du contenu 2">
            <a:extLst>
              <a:ext uri="{FF2B5EF4-FFF2-40B4-BE49-F238E27FC236}">
                <a16:creationId xmlns:a16="http://schemas.microsoft.com/office/drawing/2014/main" id="{FDC40425-7EAD-3E49-AA97-CE43A8D5B6C7}"/>
              </a:ext>
            </a:extLst>
          </p:cNvPr>
          <p:cNvSpPr>
            <a:spLocks noGrp="1"/>
          </p:cNvSpPr>
          <p:nvPr>
            <p:ph idx="1"/>
          </p:nvPr>
        </p:nvSpPr>
        <p:spPr>
          <a:xfrm>
            <a:off x="3680748" y="2133600"/>
            <a:ext cx="7823863" cy="3777622"/>
          </a:xfrm>
        </p:spPr>
        <p:txBody>
          <a:bodyPr/>
          <a:lstStyle/>
          <a:p>
            <a:r>
              <a:rPr lang="fr-FR" dirty="0"/>
              <a:t>Christian Duquoc</a:t>
            </a:r>
          </a:p>
          <a:p>
            <a:endParaRPr lang="fr-FR" dirty="0"/>
          </a:p>
          <a:p>
            <a:r>
              <a:rPr lang="fr-BE" dirty="0"/>
              <a:t>Autant il est simple d'émettre des principes qui régissent la mission, autant il est ardu pour une institution de les suivre : elle doit assurer sa survie si elle veut transmettre le message pour lequel elle existe l'Évangile: L'autonomie de l'État, l'émergence des démocraties invitent à une autre pratique, plus conforme à la discrétion de Jésus. Encore </a:t>
            </a:r>
            <a:r>
              <a:rPr lang="fr-BE" dirty="0" err="1"/>
              <a:t>faut-il</a:t>
            </a:r>
            <a:r>
              <a:rPr lang="fr-BE" dirty="0"/>
              <a:t> que cette pratique pleine de pudeur parce que s'adressant au  sujet humain, honnête ou pervers, ne dérive pas vers une timidité qui la rendrait muette et inexistante dans l'espace social du libre débat  </a:t>
            </a:r>
            <a:endParaRPr lang="fr-FR" dirty="0"/>
          </a:p>
        </p:txBody>
      </p:sp>
      <p:sp>
        <p:nvSpPr>
          <p:cNvPr id="4" name="Espace réservé du numéro de diapositive 3">
            <a:extLst>
              <a:ext uri="{FF2B5EF4-FFF2-40B4-BE49-F238E27FC236}">
                <a16:creationId xmlns:a16="http://schemas.microsoft.com/office/drawing/2014/main" id="{DB6B5CE0-4177-3C4C-A255-216BE8804B2E}"/>
              </a:ext>
            </a:extLst>
          </p:cNvPr>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4098" name="Picture 2" descr="Christian Duquoc. Ressuscité, et donc vivant - ▷ Phil info">
            <a:extLst>
              <a:ext uri="{FF2B5EF4-FFF2-40B4-BE49-F238E27FC236}">
                <a16:creationId xmlns:a16="http://schemas.microsoft.com/office/drawing/2014/main" id="{D8ACFC8E-EE6B-8147-831F-BFE3134C1D6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1812" y="2044701"/>
            <a:ext cx="2921000" cy="290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33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290E48-47B5-8445-97CF-3B8AD7B48556}"/>
              </a:ext>
            </a:extLst>
          </p:cNvPr>
          <p:cNvSpPr>
            <a:spLocks noGrp="1"/>
          </p:cNvSpPr>
          <p:nvPr>
            <p:ph type="title"/>
          </p:nvPr>
        </p:nvSpPr>
        <p:spPr>
          <a:xfrm>
            <a:off x="2592925" y="306333"/>
            <a:ext cx="8911687" cy="1280890"/>
          </a:xfrm>
        </p:spPr>
        <p:txBody>
          <a:bodyPr/>
          <a:lstStyle/>
          <a:p>
            <a:r>
              <a:rPr lang="fr-FR" dirty="0"/>
              <a:t>Quatre murs de fondation: Poser  autrement les questions</a:t>
            </a:r>
          </a:p>
        </p:txBody>
      </p:sp>
      <p:sp>
        <p:nvSpPr>
          <p:cNvPr id="3" name="Espace réservé du contenu 2">
            <a:extLst>
              <a:ext uri="{FF2B5EF4-FFF2-40B4-BE49-F238E27FC236}">
                <a16:creationId xmlns:a16="http://schemas.microsoft.com/office/drawing/2014/main" id="{FDC40425-7EAD-3E49-AA97-CE43A8D5B6C7}"/>
              </a:ext>
            </a:extLst>
          </p:cNvPr>
          <p:cNvSpPr>
            <a:spLocks noGrp="1"/>
          </p:cNvSpPr>
          <p:nvPr>
            <p:ph idx="1"/>
          </p:nvPr>
        </p:nvSpPr>
        <p:spPr>
          <a:xfrm>
            <a:off x="4259483" y="2133600"/>
            <a:ext cx="7685589" cy="4232476"/>
          </a:xfrm>
        </p:spPr>
        <p:txBody>
          <a:bodyPr>
            <a:normAutofit lnSpcReduction="10000"/>
          </a:bodyPr>
          <a:lstStyle/>
          <a:p>
            <a:r>
              <a:rPr lang="fr-FR" dirty="0"/>
              <a:t>Luis Martinez</a:t>
            </a:r>
          </a:p>
          <a:p>
            <a:endParaRPr lang="fr-FR" dirty="0"/>
          </a:p>
          <a:p>
            <a:r>
              <a:rPr lang="fr-BE" dirty="0"/>
              <a:t> Il ne suffit plus de transmettre ou de proposer une doctrine sur Dieu ou de faire des adaptations rituelles à la liturgie, il faut encore discerner comment et où servir et rendre présent le Dieu de la miséricorde et de la bienveillance envers tout être. </a:t>
            </a:r>
            <a:r>
              <a:rPr lang="fr-BE" dirty="0">
                <a:highlight>
                  <a:srgbClr val="FFFF00"/>
                </a:highlight>
              </a:rPr>
              <a:t>(…) Les communautés chrétiennes, un peu partout dans le monde, se sentent invitées à devenir un lieu de bienveillance, d'accueil et de rencontre, qui témoigne et célèbre le Dieu de philanthropie</a:t>
            </a:r>
            <a:r>
              <a:rPr lang="fr-BE" dirty="0"/>
              <a:t>. Cette nouvelle conscience d'être au service d'un mystère de salut, dont l'acteur principal reste toujours Dieu lui-même qui se rend proche de tous ses enfants, sans faire acception de personnes, fait de </a:t>
            </a:r>
            <a:r>
              <a:rPr lang="fr-BE" dirty="0">
                <a:highlight>
                  <a:srgbClr val="FFFF00"/>
                </a:highlight>
              </a:rPr>
              <a:t>la proximité bienveillante</a:t>
            </a:r>
            <a:r>
              <a:rPr lang="fr-BE" dirty="0"/>
              <a:t>, du service gratuit (diaconie), le lieu de la rencontre avec la société et le chemin prioritaire de l'évangélisation  </a:t>
            </a:r>
            <a:endParaRPr lang="fr-FR" dirty="0"/>
          </a:p>
        </p:txBody>
      </p:sp>
      <p:sp>
        <p:nvSpPr>
          <p:cNvPr id="4" name="Espace réservé du numéro de diapositive 3">
            <a:extLst>
              <a:ext uri="{FF2B5EF4-FFF2-40B4-BE49-F238E27FC236}">
                <a16:creationId xmlns:a16="http://schemas.microsoft.com/office/drawing/2014/main" id="{DB6B5CE0-4177-3C4C-A255-216BE8804B2E}"/>
              </a:ext>
            </a:extLst>
          </p:cNvPr>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5122" name="Picture 2" descr="Formateurs – Lumen Vitae">
            <a:extLst>
              <a:ext uri="{FF2B5EF4-FFF2-40B4-BE49-F238E27FC236}">
                <a16:creationId xmlns:a16="http://schemas.microsoft.com/office/drawing/2014/main" id="{BB01B329-308B-644E-BD87-1D98FDA7536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7388" y="1697620"/>
            <a:ext cx="33274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6747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290E48-47B5-8445-97CF-3B8AD7B48556}"/>
              </a:ext>
            </a:extLst>
          </p:cNvPr>
          <p:cNvSpPr>
            <a:spLocks noGrp="1"/>
          </p:cNvSpPr>
          <p:nvPr>
            <p:ph type="title"/>
          </p:nvPr>
        </p:nvSpPr>
        <p:spPr/>
        <p:txBody>
          <a:bodyPr/>
          <a:lstStyle/>
          <a:p>
            <a:r>
              <a:rPr lang="fr-FR" dirty="0"/>
              <a:t>Quatre murs de fondation: Les formes de sociabilité</a:t>
            </a:r>
          </a:p>
        </p:txBody>
      </p:sp>
      <p:sp>
        <p:nvSpPr>
          <p:cNvPr id="3" name="Espace réservé du contenu 2">
            <a:extLst>
              <a:ext uri="{FF2B5EF4-FFF2-40B4-BE49-F238E27FC236}">
                <a16:creationId xmlns:a16="http://schemas.microsoft.com/office/drawing/2014/main" id="{FDC40425-7EAD-3E49-AA97-CE43A8D5B6C7}"/>
              </a:ext>
            </a:extLst>
          </p:cNvPr>
          <p:cNvSpPr>
            <a:spLocks noGrp="1"/>
          </p:cNvSpPr>
          <p:nvPr>
            <p:ph idx="1"/>
          </p:nvPr>
        </p:nvSpPr>
        <p:spPr>
          <a:xfrm>
            <a:off x="2589211" y="2133600"/>
            <a:ext cx="5953539" cy="3777622"/>
          </a:xfrm>
        </p:spPr>
        <p:txBody>
          <a:bodyPr>
            <a:normAutofit fontScale="92500" lnSpcReduction="10000"/>
          </a:bodyPr>
          <a:lstStyle/>
          <a:p>
            <a:r>
              <a:rPr lang="fr-FR" dirty="0"/>
              <a:t>La paroisse et ses réformes. - Paroisses urbaines et rurales - Le seul lieu du réaménagement est-il la paroisse ? </a:t>
            </a:r>
          </a:p>
          <a:p>
            <a:r>
              <a:rPr lang="fr-FR" dirty="0"/>
              <a:t>« </a:t>
            </a:r>
            <a:r>
              <a:rPr lang="fr-BE" dirty="0"/>
              <a:t>Il faut plutôt réfléchir au statut ecclésiologique de l'espace et repenser à neuf la territorialité de l'Église dans un contexte qui a changé »</a:t>
            </a:r>
          </a:p>
          <a:p>
            <a:r>
              <a:rPr lang="fr-FR" dirty="0">
                <a:highlight>
                  <a:srgbClr val="FFFF00"/>
                </a:highlight>
              </a:rPr>
              <a:t>permettre à des initiatives neuves de se lancer et de se tester, des sortes de « laboratoires </a:t>
            </a:r>
            <a:r>
              <a:rPr lang="fr-FR" dirty="0"/>
              <a:t>», en particulier en ville où d’autres formes de présence et d’hospitalité chrétiennes se donnent à voir. Considérer d’autres lieux, privilégier et encourager la créativité, ne pas commencer par penser « </a:t>
            </a:r>
            <a:r>
              <a:rPr lang="fr-FR" dirty="0" err="1"/>
              <a:t>cléricalement</a:t>
            </a:r>
            <a:r>
              <a:rPr lang="fr-FR" dirty="0"/>
              <a:t> » et « canoniquement » l’occupation des espaces.</a:t>
            </a:r>
            <a:endParaRPr lang="fr-BE" dirty="0"/>
          </a:p>
          <a:p>
            <a:pPr marL="0" indent="0">
              <a:buNone/>
            </a:pPr>
            <a:endParaRPr lang="fr-FR" dirty="0"/>
          </a:p>
        </p:txBody>
      </p:sp>
      <p:sp>
        <p:nvSpPr>
          <p:cNvPr id="4" name="Espace réservé du numéro de diapositive 3">
            <a:extLst>
              <a:ext uri="{FF2B5EF4-FFF2-40B4-BE49-F238E27FC236}">
                <a16:creationId xmlns:a16="http://schemas.microsoft.com/office/drawing/2014/main" id="{DB6B5CE0-4177-3C4C-A255-216BE8804B2E}"/>
              </a:ext>
            </a:extLst>
          </p:cNvPr>
          <p:cNvSpPr>
            <a:spLocks noGrp="1"/>
          </p:cNvSpPr>
          <p:nvPr>
            <p:ph type="sldNum" sz="quarter" idx="12"/>
          </p:nvPr>
        </p:nvSpPr>
        <p:spPr/>
        <p:txBody>
          <a:bodyPr/>
          <a:lstStyle/>
          <a:p>
            <a:fld id="{D57F1E4F-1CFF-5643-939E-217C01CDF565}" type="slidenum">
              <a:rPr lang="en-US" smtClean="0"/>
              <a:pPr/>
              <a:t>7</a:t>
            </a:fld>
            <a:endParaRPr lang="en-US" dirty="0"/>
          </a:p>
        </p:txBody>
      </p:sp>
      <p:pic>
        <p:nvPicPr>
          <p:cNvPr id="6146" name="Picture 2" descr="Incendie dans un laboratoire russe contenant des virus comme Ebola ou la  variole">
            <a:extLst>
              <a:ext uri="{FF2B5EF4-FFF2-40B4-BE49-F238E27FC236}">
                <a16:creationId xmlns:a16="http://schemas.microsoft.com/office/drawing/2014/main" id="{05581816-1CC1-894E-855F-2E09D970DCE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655483" y="3831798"/>
            <a:ext cx="3262645" cy="1903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35617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796B20-5401-E44E-A76E-6449B064ADC7}"/>
              </a:ext>
            </a:extLst>
          </p:cNvPr>
          <p:cNvSpPr>
            <a:spLocks noGrp="1"/>
          </p:cNvSpPr>
          <p:nvPr>
            <p:ph type="title"/>
          </p:nvPr>
        </p:nvSpPr>
        <p:spPr/>
        <p:txBody>
          <a:bodyPr/>
          <a:lstStyle/>
          <a:p>
            <a:r>
              <a:rPr lang="fr-FR" dirty="0"/>
              <a:t>Quatre murs de fondation: Sobriété et équilibre</a:t>
            </a:r>
          </a:p>
        </p:txBody>
      </p:sp>
      <p:sp>
        <p:nvSpPr>
          <p:cNvPr id="3" name="Espace réservé du contenu 2">
            <a:extLst>
              <a:ext uri="{FF2B5EF4-FFF2-40B4-BE49-F238E27FC236}">
                <a16:creationId xmlns:a16="http://schemas.microsoft.com/office/drawing/2014/main" id="{DB4B6413-174A-D745-8C69-A4FE784ECA25}"/>
              </a:ext>
            </a:extLst>
          </p:cNvPr>
          <p:cNvSpPr>
            <a:spLocks noGrp="1"/>
          </p:cNvSpPr>
          <p:nvPr>
            <p:ph idx="1"/>
          </p:nvPr>
        </p:nvSpPr>
        <p:spPr>
          <a:xfrm>
            <a:off x="2589212" y="2133600"/>
            <a:ext cx="6208520" cy="2658319"/>
          </a:xfrm>
        </p:spPr>
        <p:txBody>
          <a:bodyPr/>
          <a:lstStyle/>
          <a:p>
            <a:r>
              <a:rPr lang="fr-FR" dirty="0"/>
              <a:t>Sobriété pastorale</a:t>
            </a:r>
          </a:p>
          <a:p>
            <a:r>
              <a:rPr lang="fr-FR" dirty="0"/>
              <a:t>Etat de santé des acteurs de la pastorale</a:t>
            </a:r>
          </a:p>
          <a:p>
            <a:r>
              <a:rPr lang="fr-FR" dirty="0"/>
              <a:t>La question du « déni »</a:t>
            </a:r>
          </a:p>
          <a:p>
            <a:r>
              <a:rPr lang="fr-FR" dirty="0"/>
              <a:t>Le danger des postures « hors champ »</a:t>
            </a:r>
          </a:p>
          <a:p>
            <a:r>
              <a:rPr lang="fr-FR" dirty="0"/>
              <a:t>Dans certains endroits, être confronté au « presque plus »</a:t>
            </a:r>
          </a:p>
        </p:txBody>
      </p:sp>
      <p:sp>
        <p:nvSpPr>
          <p:cNvPr id="4" name="Espace réservé du numéro de diapositive 3">
            <a:extLst>
              <a:ext uri="{FF2B5EF4-FFF2-40B4-BE49-F238E27FC236}">
                <a16:creationId xmlns:a16="http://schemas.microsoft.com/office/drawing/2014/main" id="{7D0F19D4-8A23-6E4B-93A9-9B43401C8C08}"/>
              </a:ext>
            </a:extLst>
          </p:cNvPr>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7170" name="Picture 2" descr="Burn-out, épuisement des agents pastoraux - Éditions jésuites">
            <a:extLst>
              <a:ext uri="{FF2B5EF4-FFF2-40B4-BE49-F238E27FC236}">
                <a16:creationId xmlns:a16="http://schemas.microsoft.com/office/drawing/2014/main" id="{F3BCB4FA-F02D-7740-AB8F-C66F56F6C60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797732" y="1887358"/>
            <a:ext cx="3282034" cy="4346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7618751"/>
      </p:ext>
    </p:extLst>
  </p:cSld>
  <p:clrMapOvr>
    <a:masterClrMapping/>
  </p:clrMapOvr>
</p:sld>
</file>

<file path=ppt/theme/theme1.xml><?xml version="1.0" encoding="utf-8"?>
<a:theme xmlns:a="http://schemas.openxmlformats.org/drawingml/2006/main" name="Brin">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Brin</Template>
  <TotalTime>1211</TotalTime>
  <Words>670</Words>
  <Application>Microsoft Macintosh PowerPoint</Application>
  <PresentationFormat>Grand écran</PresentationFormat>
  <Paragraphs>35</Paragraphs>
  <Slides>8</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8</vt:i4>
      </vt:variant>
    </vt:vector>
  </HeadingPairs>
  <TitlesOfParts>
    <vt:vector size="13" baseType="lpstr">
      <vt:lpstr>Arial</vt:lpstr>
      <vt:lpstr>Calibri</vt:lpstr>
      <vt:lpstr>Century Gothic</vt:lpstr>
      <vt:lpstr>Wingdings 3</vt:lpstr>
      <vt:lpstr>Brin</vt:lpstr>
      <vt:lpstr>LE « TUILAGE » EN PASTORALE  OU  COMMENT FAIRE DU NEUF SANS DÉSAVOUER LE PASSÉ ? </vt:lpstr>
      <vt:lpstr> 4ème section</vt:lpstr>
      <vt:lpstr>Quatre murs de fondation: Poser  autrement les questions</vt:lpstr>
      <vt:lpstr>Quatre murs de fondation: Poser  autrement les questions</vt:lpstr>
      <vt:lpstr>Quatre murs de fondation: Poser  autrement les questions</vt:lpstr>
      <vt:lpstr>Quatre murs de fondation: Poser  autrement les questions</vt:lpstr>
      <vt:lpstr>Quatre murs de fondation: Les formes de sociabilité</vt:lpstr>
      <vt:lpstr>Quatre murs de fondation: Sobriété et équilibre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 TUILAGE » EN PASTORALE  OU  COMMENT FAIRE DU NEUF SANS DÉSAVOUER LE PASSÉ ? </dc:title>
  <dc:creator>Henri Derroitte</dc:creator>
  <cp:lastModifiedBy>Henri Derroitte</cp:lastModifiedBy>
  <cp:revision>14</cp:revision>
  <dcterms:created xsi:type="dcterms:W3CDTF">2021-08-20T11:41:47Z</dcterms:created>
  <dcterms:modified xsi:type="dcterms:W3CDTF">2021-08-31T08:28:43Z</dcterms:modified>
</cp:coreProperties>
</file>