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68" r:id="rId3"/>
    <p:sldId id="269" r:id="rId4"/>
    <p:sldId id="258" r:id="rId5"/>
    <p:sldId id="267" r:id="rId6"/>
    <p:sldId id="259" r:id="rId7"/>
    <p:sldId id="260" r:id="rId8"/>
    <p:sldId id="270" r:id="rId9"/>
  </p:sldIdLst>
  <p:sldSz cx="9144000" cy="6858000" type="screen4x3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E19CE-6FBD-4B14-8726-F1AB2CFDB865}" type="datetimeFigureOut">
              <a:rPr lang="fr-BE" smtClean="0"/>
              <a:t>24/10/2016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AF8AC-3065-4C0C-86A2-665B66F648E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9483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21080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0263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4550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45504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34566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60383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8656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F8AC-3065-4C0C-86A2-665B66F648E9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4550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BE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42F8F3-FC3C-40DC-9FA8-477A1DB115DF}" type="datetimeFigureOut">
              <a:rPr lang="nl-BE" smtClean="0"/>
              <a:t>24/10/2016</a:t>
            </a:fld>
            <a:endParaRPr lang="nl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B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ECCBF-0628-4C9D-A954-D3461B46376F}" type="slidenum">
              <a:rPr lang="nl-BE" smtClean="0"/>
              <a:t>‹N°›</a:t>
            </a:fld>
            <a:endParaRPr lang="nl-BE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864096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r>
              <a:rPr lang="nl-BE" dirty="0" smtClean="0"/>
              <a:t>PR. Marie-Aude Beernaert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640960" cy="1752600"/>
          </a:xfrm>
        </p:spPr>
        <p:txBody>
          <a:bodyPr anchor="ctr">
            <a:noAutofit/>
          </a:bodyPr>
          <a:lstStyle/>
          <a:p>
            <a:pPr>
              <a:spcBef>
                <a:spcPts val="3000"/>
              </a:spcBef>
              <a:spcAft>
                <a:spcPts val="1800"/>
              </a:spcAft>
            </a:pPr>
            <a:r>
              <a:rPr lang="fr-BE" sz="2600" dirty="0" smtClean="0"/>
              <a:t>Le maintien des liens familiaux des personnes incarcérées</a:t>
            </a:r>
            <a:br>
              <a:rPr lang="fr-BE" sz="2600" dirty="0" smtClean="0"/>
            </a:br>
            <a:r>
              <a:rPr lang="fr-BE" sz="2600" dirty="0"/>
              <a:t/>
            </a:r>
            <a:br>
              <a:rPr lang="fr-BE" sz="2600" dirty="0"/>
            </a:br>
            <a:r>
              <a:rPr lang="fr-BE" sz="2600" dirty="0" smtClean="0"/>
              <a:t>L’exemple du droit belge</a:t>
            </a:r>
            <a:endParaRPr lang="fr-BE" sz="2600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868863"/>
            <a:ext cx="21844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C:\Users\beernaert\AppData\Local\Microsoft\Windows\Temporary Internet Files\Content.IE5\OQ0LSPSV\Logo_UCL_DEF_cadre_DROIT_RV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4868863"/>
            <a:ext cx="113823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4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Le cadre général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556792"/>
            <a:ext cx="3600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644008" y="1556792"/>
            <a:ext cx="424847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200" dirty="0"/>
              <a:t>Deux textes de loi encadrant la détention :</a:t>
            </a:r>
          </a:p>
          <a:p>
            <a:pPr marL="0" lvl="1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BE" sz="2200" dirty="0" smtClean="0"/>
              <a:t>L. 12.01.2005 « de </a:t>
            </a:r>
            <a:r>
              <a:rPr lang="fr-BE" sz="2200" dirty="0"/>
              <a:t>principes concernant l’administration pénitentiaire ainsi que le statut juridique des détenus » (LP)</a:t>
            </a:r>
          </a:p>
          <a:p>
            <a:pPr marL="0" lvl="1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BE" sz="2200" dirty="0" smtClean="0"/>
              <a:t>L. 17.05.2006 </a:t>
            </a:r>
            <a:r>
              <a:rPr lang="fr-BE" sz="2200" dirty="0"/>
              <a:t>relative au statut juridique externe des personnes condamnées à une peine privative de liberté et aux droits reconnus à la victime dans le cadre des modalités d’exécution de la peine (LSJE</a:t>
            </a:r>
            <a:r>
              <a:rPr lang="fr-BE" sz="2200" dirty="0" smtClean="0"/>
              <a:t>)</a:t>
            </a:r>
            <a:endParaRPr lang="fr-BE" sz="2200" dirty="0"/>
          </a:p>
        </p:txBody>
      </p:sp>
      <p:sp>
        <p:nvSpPr>
          <p:cNvPr id="6" name="ZoneTexte 5"/>
          <p:cNvSpPr txBox="1"/>
          <p:nvPr/>
        </p:nvSpPr>
        <p:spPr>
          <a:xfrm>
            <a:off x="611560" y="6050330"/>
            <a:ext cx="3600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1200" dirty="0" smtClean="0"/>
              <a:t> Source : rapport 2015 administration pénitent.</a:t>
            </a:r>
            <a:endParaRPr lang="fr-BE" sz="1200" dirty="0"/>
          </a:p>
        </p:txBody>
      </p:sp>
    </p:spTree>
    <p:extLst>
      <p:ext uri="{BB962C8B-B14F-4D97-AF65-F5344CB8AC3E}">
        <p14:creationId xmlns:p14="http://schemas.microsoft.com/office/powerpoint/2010/main" val="280323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Plan de l’exposé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482144" cy="4254224"/>
          </a:xfrm>
        </p:spPr>
        <p:txBody>
          <a:bodyPr>
            <a:noAutofit/>
          </a:bodyPr>
          <a:lstStyle/>
          <a:p>
            <a:r>
              <a:rPr lang="fr-BE" dirty="0" smtClean="0"/>
              <a:t>Les visites : du droit à la pratique</a:t>
            </a:r>
          </a:p>
          <a:p>
            <a:r>
              <a:rPr lang="fr-BE" dirty="0" smtClean="0"/>
              <a:t>Les permissions de sortie pour motifs familiaux</a:t>
            </a:r>
          </a:p>
          <a:p>
            <a:r>
              <a:rPr lang="fr-BE" dirty="0" smtClean="0"/>
              <a:t>La maternité incarcérée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fr-BE" sz="27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Les visites (art. 58-63 LP)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4572000"/>
          </a:xfrm>
        </p:spPr>
        <p:txBody>
          <a:bodyPr>
            <a:noAutofit/>
          </a:bodyPr>
          <a:lstStyle/>
          <a:p>
            <a:r>
              <a:rPr lang="fr-BE" sz="2600" dirty="0"/>
              <a:t>Famille autorisée de droit aux </a:t>
            </a:r>
            <a:r>
              <a:rPr lang="fr-BE" sz="2600" dirty="0" smtClean="0"/>
              <a:t>visites ; pour les autres personnes, autorisation préalable du directeur</a:t>
            </a:r>
          </a:p>
          <a:p>
            <a:r>
              <a:rPr lang="fr-BE" sz="2600" dirty="0" smtClean="0"/>
              <a:t>Nombre et modalités des visites</a:t>
            </a:r>
            <a:r>
              <a:rPr lang="fr-BE" sz="2600" dirty="0"/>
              <a:t> </a:t>
            </a:r>
          </a:p>
          <a:p>
            <a:r>
              <a:rPr lang="fr-BE" sz="2600" dirty="0" smtClean="0"/>
              <a:t>Deux hypothèses </a:t>
            </a:r>
            <a:r>
              <a:rPr lang="fr-BE" sz="2600" dirty="0"/>
              <a:t>où </a:t>
            </a:r>
            <a:r>
              <a:rPr lang="fr-BE" sz="2600" dirty="0" smtClean="0"/>
              <a:t>le détenu </a:t>
            </a:r>
            <a:r>
              <a:rPr lang="fr-BE" sz="2600" dirty="0"/>
              <a:t>peut être privé de </a:t>
            </a:r>
            <a:r>
              <a:rPr lang="fr-BE" sz="2600" dirty="0" smtClean="0"/>
              <a:t>visites:</a:t>
            </a:r>
          </a:p>
          <a:p>
            <a:pPr lvl="1">
              <a:buClr>
                <a:schemeClr val="accent1"/>
              </a:buClr>
            </a:pPr>
            <a:r>
              <a:rPr lang="fr-BE" sz="2600" dirty="0" smtClean="0">
                <a:solidFill>
                  <a:schemeClr val="tx1"/>
                </a:solidFill>
              </a:rPr>
              <a:t>inculpé </a:t>
            </a:r>
            <a:r>
              <a:rPr lang="fr-BE" sz="2600" dirty="0">
                <a:solidFill>
                  <a:schemeClr val="tx1"/>
                </a:solidFill>
              </a:rPr>
              <a:t>sur décision du </a:t>
            </a:r>
            <a:r>
              <a:rPr lang="fr-BE" sz="2600" dirty="0" smtClean="0">
                <a:solidFill>
                  <a:schemeClr val="tx1"/>
                </a:solidFill>
              </a:rPr>
              <a:t>JI </a:t>
            </a:r>
          </a:p>
          <a:p>
            <a:pPr lvl="1">
              <a:buClr>
                <a:schemeClr val="accent1"/>
              </a:buClr>
            </a:pPr>
            <a:r>
              <a:rPr lang="fr-BE" sz="2600" dirty="0" smtClean="0">
                <a:solidFill>
                  <a:schemeClr val="tx1"/>
                </a:solidFill>
              </a:rPr>
              <a:t>sanction disciplinaire</a:t>
            </a:r>
            <a:endParaRPr lang="fr-BE" sz="2600" dirty="0">
              <a:solidFill>
                <a:schemeClr val="tx1"/>
              </a:solidFill>
            </a:endParaRPr>
          </a:p>
          <a:p>
            <a:r>
              <a:rPr lang="fr-BE" sz="2600" dirty="0" smtClean="0"/>
              <a:t>Visites des enfants mineurs</a:t>
            </a:r>
            <a:r>
              <a:rPr lang="fr-BE" sz="2600" dirty="0"/>
              <a:t> </a:t>
            </a:r>
          </a:p>
          <a:p>
            <a:r>
              <a:rPr lang="fr-BE" sz="2600" dirty="0" smtClean="0"/>
              <a:t>Visites </a:t>
            </a:r>
            <a:r>
              <a:rPr lang="fr-BE" sz="2600" dirty="0"/>
              <a:t>dans l’intimité (VHS)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fr-BE" sz="27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8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12624" cy="896144"/>
          </a:xfrm>
        </p:spPr>
        <p:txBody>
          <a:bodyPr>
            <a:normAutofit fontScale="90000"/>
          </a:bodyPr>
          <a:lstStyle/>
          <a:p>
            <a:r>
              <a:rPr lang="fr-BE" dirty="0" smtClean="0"/>
              <a:t>Les visites en pratique : de nombreuses contraintes pour les familles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fr-BE" dirty="0"/>
              <a:t>Seules les vieilles prisons sont situées au cœur des villes, les établissements récents sont </a:t>
            </a:r>
            <a:r>
              <a:rPr lang="fr-BE" dirty="0" smtClean="0"/>
              <a:t>beaucoup </a:t>
            </a:r>
            <a:r>
              <a:rPr lang="fr-BE" dirty="0"/>
              <a:t>plus décentrés et difficiles </a:t>
            </a:r>
            <a:r>
              <a:rPr lang="fr-BE" dirty="0" smtClean="0"/>
              <a:t>d’accès</a:t>
            </a:r>
          </a:p>
          <a:p>
            <a:r>
              <a:rPr lang="fr-BE" dirty="0" smtClean="0"/>
              <a:t>Surpopulation </a:t>
            </a:r>
            <a:endParaRPr lang="fr-BE" dirty="0"/>
          </a:p>
          <a:p>
            <a:r>
              <a:rPr lang="fr-BE" dirty="0"/>
              <a:t>Grèves </a:t>
            </a:r>
            <a:r>
              <a:rPr lang="fr-BE" dirty="0" smtClean="0"/>
              <a:t>des agents pénitentiaires et absence de service minimum</a:t>
            </a:r>
          </a:p>
          <a:p>
            <a:r>
              <a:rPr lang="fr-BE" dirty="0" smtClean="0"/>
              <a:t>Détenus en régime de sécurité particulier individuel </a:t>
            </a:r>
            <a:endParaRPr lang="fr-BE" dirty="0"/>
          </a:p>
          <a:p>
            <a:endParaRPr lang="fr-BE" sz="27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8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12624" cy="896144"/>
          </a:xfrm>
        </p:spPr>
        <p:txBody>
          <a:bodyPr>
            <a:normAutofit fontScale="90000"/>
          </a:bodyPr>
          <a:lstStyle/>
          <a:p>
            <a:r>
              <a:rPr lang="fr-BE" dirty="0" smtClean="0"/>
              <a:t>Les permissions de sortie pour motifs familiaux  </a:t>
            </a:r>
            <a:r>
              <a:rPr lang="nl-BE" dirty="0" smtClean="0"/>
              <a:t>(art. 4 et 10-14 LSJE)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>
            <a:normAutofit/>
          </a:bodyPr>
          <a:lstStyle/>
          <a:p>
            <a:r>
              <a:rPr lang="fr-BE" dirty="0" smtClean="0"/>
              <a:t>Sortie du condamné pour max. 16h, pour « défendre des intérêts familiaux qui requièrent sa présence hors de la prison » </a:t>
            </a:r>
          </a:p>
          <a:p>
            <a:r>
              <a:rPr lang="fr-BE" dirty="0" smtClean="0"/>
              <a:t>Pas de conditions de temps</a:t>
            </a:r>
          </a:p>
          <a:p>
            <a:r>
              <a:rPr lang="fr-BE" dirty="0" smtClean="0"/>
              <a:t>Avis du directeur et décision de l’administration centrale (DGD)</a:t>
            </a:r>
          </a:p>
        </p:txBody>
      </p:sp>
    </p:spTree>
    <p:extLst>
      <p:ext uri="{BB962C8B-B14F-4D97-AF65-F5344CB8AC3E}">
        <p14:creationId xmlns:p14="http://schemas.microsoft.com/office/powerpoint/2010/main" val="402754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La maternité incarcérée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BE" dirty="0" smtClean="0"/>
              <a:t>Enfant autorisé à séjourner avec sa mère jusqu’à ses trois ans</a:t>
            </a:r>
          </a:p>
          <a:p>
            <a:pPr>
              <a:spcBef>
                <a:spcPts val="1200"/>
              </a:spcBef>
            </a:pPr>
            <a:r>
              <a:rPr lang="fr-BE" dirty="0" smtClean="0"/>
              <a:t>Pas d’unités de vie mère-enfant, mais cellules et régimes </a:t>
            </a:r>
            <a:r>
              <a:rPr lang="fr-BE" dirty="0" smtClean="0"/>
              <a:t>aménagés</a:t>
            </a:r>
            <a:endParaRPr lang="fr-BE" dirty="0" smtClean="0"/>
          </a:p>
          <a:p>
            <a:pPr>
              <a:spcBef>
                <a:spcPts val="1200"/>
              </a:spcBef>
            </a:pPr>
            <a:r>
              <a:rPr lang="fr-BE" dirty="0" smtClean="0"/>
              <a:t>Collaboration avec crèches extérieures</a:t>
            </a:r>
          </a:p>
        </p:txBody>
      </p:sp>
    </p:spTree>
    <p:extLst>
      <p:ext uri="{BB962C8B-B14F-4D97-AF65-F5344CB8AC3E}">
        <p14:creationId xmlns:p14="http://schemas.microsoft.com/office/powerpoint/2010/main" val="360491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En guise de conclusion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640960" cy="4572000"/>
          </a:xfrm>
        </p:spPr>
        <p:txBody>
          <a:bodyPr>
            <a:noAutofit/>
          </a:bodyPr>
          <a:lstStyle/>
          <a:p>
            <a:r>
              <a:rPr lang="fr-BE" dirty="0" smtClean="0"/>
              <a:t>Incarcération met les liens familiaux à l’épreuve</a:t>
            </a:r>
          </a:p>
          <a:p>
            <a:r>
              <a:rPr lang="fr-BE" dirty="0" smtClean="0"/>
              <a:t>Réinsertion </a:t>
            </a:r>
            <a:r>
              <a:rPr lang="fr-BE" dirty="0"/>
              <a:t>des détenus </a:t>
            </a:r>
            <a:r>
              <a:rPr lang="fr-BE" dirty="0" smtClean="0"/>
              <a:t>pourtant largement </a:t>
            </a:r>
            <a:r>
              <a:rPr lang="fr-BE" dirty="0"/>
              <a:t>tributaire de la qualité des relations familiales qu’ils auront pu </a:t>
            </a:r>
            <a:r>
              <a:rPr lang="fr-BE" dirty="0" smtClean="0"/>
              <a:t>maintenir</a:t>
            </a:r>
          </a:p>
          <a:p>
            <a:r>
              <a:rPr lang="fr-BE" dirty="0" smtClean="0"/>
              <a:t>Problèmes récurrents : infrastructure, accessibilité, et régimes d’exception</a:t>
            </a:r>
          </a:p>
          <a:p>
            <a:pPr marL="0" indent="0">
              <a:buNone/>
            </a:pPr>
            <a:r>
              <a:rPr lang="fr-BE" dirty="0" smtClean="0"/>
              <a:t> </a:t>
            </a:r>
          </a:p>
          <a:p>
            <a:pPr marL="273600" indent="0">
              <a:buNone/>
            </a:pPr>
            <a:r>
              <a:rPr lang="fr-BE" dirty="0" smtClean="0"/>
              <a:t>Merci pour votre attention !</a:t>
            </a: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fr-BE" sz="27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233</Words>
  <Application>Microsoft Office PowerPoint</Application>
  <PresentationFormat>Affichage à l'écran (4:3)</PresentationFormat>
  <Paragraphs>47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Civil</vt:lpstr>
      <vt:lpstr>Le maintien des liens familiaux des personnes incarcérées  L’exemple du droit belge</vt:lpstr>
      <vt:lpstr>Le cadre général</vt:lpstr>
      <vt:lpstr>Plan de l’exposé</vt:lpstr>
      <vt:lpstr>Les visites (art. 58-63 LP)</vt:lpstr>
      <vt:lpstr>Les visites en pratique : de nombreuses contraintes pour les familles</vt:lpstr>
      <vt:lpstr>Les permissions de sortie pour motifs familiaux  (art. 4 et 10-14 LSJE) </vt:lpstr>
      <vt:lpstr>La maternité incarcérée</vt:lpstr>
      <vt:lpstr>En guise de conclusion</vt:lpstr>
    </vt:vector>
  </TitlesOfParts>
  <Company>UGent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Krijtlijnen voor een nieuw Wetboek van strafprocesrecht</dc:title>
  <dc:creator>Philip Traest</dc:creator>
  <cp:lastModifiedBy>Marie-Aude Beernaert</cp:lastModifiedBy>
  <cp:revision>38</cp:revision>
  <cp:lastPrinted>2016-10-24T07:39:01Z</cp:lastPrinted>
  <dcterms:created xsi:type="dcterms:W3CDTF">2016-10-12T17:44:52Z</dcterms:created>
  <dcterms:modified xsi:type="dcterms:W3CDTF">2016-10-24T07:48:24Z</dcterms:modified>
</cp:coreProperties>
</file>