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257" r:id="rId2"/>
    <p:sldId id="392" r:id="rId3"/>
    <p:sldId id="391" r:id="rId4"/>
    <p:sldId id="393" r:id="rId5"/>
    <p:sldId id="285" r:id="rId6"/>
    <p:sldId id="394" r:id="rId7"/>
    <p:sldId id="395" r:id="rId8"/>
    <p:sldId id="399" r:id="rId9"/>
    <p:sldId id="261" r:id="rId10"/>
    <p:sldId id="397" r:id="rId11"/>
    <p:sldId id="398" r:id="rId12"/>
    <p:sldId id="396" r:id="rId13"/>
    <p:sldId id="265" r:id="rId14"/>
    <p:sldId id="403" r:id="rId15"/>
    <p:sldId id="404" r:id="rId16"/>
    <p:sldId id="295" r:id="rId17"/>
    <p:sldId id="411" r:id="rId18"/>
    <p:sldId id="277" r:id="rId19"/>
    <p:sldId id="406" r:id="rId20"/>
    <p:sldId id="278" r:id="rId21"/>
    <p:sldId id="298" r:id="rId22"/>
    <p:sldId id="300" r:id="rId23"/>
    <p:sldId id="301" r:id="rId24"/>
    <p:sldId id="336" r:id="rId25"/>
    <p:sldId id="400" r:id="rId26"/>
    <p:sldId id="264" r:id="rId27"/>
    <p:sldId id="263" r:id="rId28"/>
    <p:sldId id="262" r:id="rId29"/>
    <p:sldId id="267" r:id="rId30"/>
    <p:sldId id="413" r:id="rId31"/>
    <p:sldId id="414" r:id="rId32"/>
    <p:sldId id="415" r:id="rId33"/>
    <p:sldId id="271" r:id="rId34"/>
    <p:sldId id="272" r:id="rId35"/>
    <p:sldId id="409" r:id="rId36"/>
    <p:sldId id="407" r:id="rId37"/>
    <p:sldId id="417" r:id="rId38"/>
    <p:sldId id="279" r:id="rId39"/>
    <p:sldId id="418" r:id="rId40"/>
    <p:sldId id="281" r:id="rId41"/>
    <p:sldId id="274" r:id="rId42"/>
    <p:sldId id="273" r:id="rId43"/>
    <p:sldId id="275" r:id="rId44"/>
    <p:sldId id="419" r:id="rId45"/>
    <p:sldId id="276" r:id="rId46"/>
    <p:sldId id="280" r:id="rId47"/>
    <p:sldId id="420" r:id="rId48"/>
    <p:sldId id="416" r:id="rId49"/>
    <p:sldId id="282" r:id="rId50"/>
    <p:sldId id="284" r:id="rId5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5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93041"/>
  </p:normalViewPr>
  <p:slideViewPr>
    <p:cSldViewPr snapToGrid="0" snapToObjects="1">
      <p:cViewPr varScale="1">
        <p:scale>
          <a:sx n="59" d="100"/>
          <a:sy n="59" d="100"/>
        </p:scale>
        <p:origin x="60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57AD0-F2D8-794B-BA65-47F90B33BAE5}" type="datetimeFigureOut">
              <a:rPr lang="de-DE" smtClean="0"/>
              <a:t>02.04.19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26C34-6D48-A249-BED5-F6CEFA86C0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430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1F93D-1F60-471D-A84F-B311D511489A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356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>
                <a:solidFill>
                  <a:prstClr val="black"/>
                </a:solidFill>
              </a:rPr>
              <a:t>(26)  </a:t>
            </a:r>
            <a:r>
              <a:rPr lang="fr-FR" sz="1200" i="1" dirty="0">
                <a:solidFill>
                  <a:prstClr val="black"/>
                </a:solidFill>
              </a:rPr>
              <a:t>Oscar est blanc de peau = </a:t>
            </a:r>
            <a:r>
              <a:rPr lang="fr-FR" sz="1200" dirty="0">
                <a:solidFill>
                  <a:prstClr val="black"/>
                </a:solidFill>
              </a:rPr>
              <a:t>‘Oscar a une peau; la peau est blanche’ = </a:t>
            </a:r>
            <a:r>
              <a:rPr lang="fr-FR" sz="1200" dirty="0">
                <a:solidFill>
                  <a:prstClr val="black"/>
                </a:solidFill>
                <a:sym typeface="Wingdings" pitchFamily="2" charset="2"/>
              </a:rPr>
              <a:t>‘En ce qui     </a:t>
            </a:r>
          </a:p>
          <a:p>
            <a:r>
              <a:rPr lang="fr-FR" sz="1200" dirty="0">
                <a:solidFill>
                  <a:prstClr val="black"/>
                </a:solidFill>
                <a:sym typeface="Wingdings" pitchFamily="2" charset="2"/>
              </a:rPr>
              <a:t>          concerne la peau, Oscar est blanc’ </a:t>
            </a:r>
            <a:r>
              <a:rPr lang="fr-FR" sz="1200" dirty="0">
                <a:solidFill>
                  <a:prstClr val="black"/>
                </a:solidFill>
              </a:rPr>
              <a:t>(Salles 1998: 123)</a:t>
            </a:r>
            <a:endParaRPr lang="fr-FR" sz="900" i="1" dirty="0">
              <a:solidFill>
                <a:prstClr val="black"/>
              </a:solidFill>
            </a:endParaRPr>
          </a:p>
          <a:p>
            <a:pPr marL="457200" indent="-457200">
              <a:buAutoNum type="arabicParenBoth" startAt="21"/>
            </a:pPr>
            <a:endParaRPr lang="fr-FR" sz="1200" dirty="0"/>
          </a:p>
          <a:p>
            <a:pPr marL="457200" indent="-457200">
              <a:buAutoNum type="arabicParenBoth" startAt="21"/>
            </a:pPr>
            <a:endParaRPr lang="fr-FR" sz="1200" dirty="0"/>
          </a:p>
          <a:p>
            <a:pPr marL="457200" indent="-457200">
              <a:buAutoNum type="arabicParenBoth" startAt="21"/>
            </a:pPr>
            <a:endParaRPr lang="fr-FR" sz="1200" dirty="0"/>
          </a:p>
          <a:p>
            <a:r>
              <a:rPr lang="fr-FR" sz="1200" dirty="0">
                <a:solidFill>
                  <a:prstClr val="black"/>
                </a:solidFill>
              </a:rPr>
              <a:t>(26)  </a:t>
            </a:r>
            <a:r>
              <a:rPr lang="fr-FR" sz="1200" i="1" dirty="0">
                <a:solidFill>
                  <a:prstClr val="black"/>
                </a:solidFill>
              </a:rPr>
              <a:t>Oscar est blanc de peau = </a:t>
            </a:r>
            <a:r>
              <a:rPr lang="fr-FR" sz="1200" dirty="0">
                <a:solidFill>
                  <a:prstClr val="black"/>
                </a:solidFill>
              </a:rPr>
              <a:t>‘Oscar a une peau; la peau est blanche’ = </a:t>
            </a:r>
            <a:r>
              <a:rPr lang="fr-FR" sz="1200" dirty="0">
                <a:solidFill>
                  <a:prstClr val="black"/>
                </a:solidFill>
                <a:sym typeface="Wingdings" pitchFamily="2" charset="2"/>
              </a:rPr>
              <a:t>‘En ce qui     </a:t>
            </a:r>
          </a:p>
          <a:p>
            <a:r>
              <a:rPr lang="fr-FR" sz="1200" dirty="0">
                <a:solidFill>
                  <a:prstClr val="black"/>
                </a:solidFill>
                <a:sym typeface="Wingdings" pitchFamily="2" charset="2"/>
              </a:rPr>
              <a:t>          concerne la peau, Oscar est blanc’ </a:t>
            </a:r>
            <a:r>
              <a:rPr lang="fr-FR" sz="1200" dirty="0">
                <a:solidFill>
                  <a:prstClr val="black"/>
                </a:solidFill>
              </a:rPr>
              <a:t>(Salles 1998: 123)</a:t>
            </a:r>
            <a:endParaRPr lang="fr-FR" sz="900" i="1" dirty="0">
              <a:solidFill>
                <a:prstClr val="black"/>
              </a:solidFill>
            </a:endParaRPr>
          </a:p>
          <a:p>
            <a:pPr marL="457200" indent="-457200">
              <a:buAutoNum type="arabicParenBoth" startAt="21"/>
            </a:pPr>
            <a:endParaRPr lang="fr-FR" sz="1200" dirty="0"/>
          </a:p>
          <a:p>
            <a:pPr marL="457200" indent="-457200">
              <a:buAutoNum type="arabicParenBoth" startAt="21"/>
            </a:pPr>
            <a:endParaRPr lang="fr-FR" sz="1200" dirty="0"/>
          </a:p>
          <a:p>
            <a:pPr marL="457200" indent="-457200">
              <a:buAutoNum type="arabicParenBoth" startAt="21"/>
            </a:pPr>
            <a:endParaRPr lang="fr-FR" sz="1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326C34-6D48-A249-BED5-F6CEFA86C07A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078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CA660A-0322-5F46-B2FC-3B3F6557A0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A20E14-9710-974F-92AB-CCFD46AE5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203" indent="0" algn="ctr">
              <a:buNone/>
              <a:defRPr sz="2000"/>
            </a:lvl2pPr>
            <a:lvl3pPr marL="914407" indent="0" algn="ctr">
              <a:buNone/>
              <a:defRPr sz="1800"/>
            </a:lvl3pPr>
            <a:lvl4pPr marL="1371610" indent="0" algn="ctr">
              <a:buNone/>
              <a:defRPr sz="1600"/>
            </a:lvl4pPr>
            <a:lvl5pPr marL="1828813" indent="0" algn="ctr">
              <a:buNone/>
              <a:defRPr sz="1600"/>
            </a:lvl5pPr>
            <a:lvl6pPr marL="2286017" indent="0" algn="ctr">
              <a:buNone/>
              <a:defRPr sz="1600"/>
            </a:lvl6pPr>
            <a:lvl7pPr marL="2743220" indent="0" algn="ctr">
              <a:buNone/>
              <a:defRPr sz="1600"/>
            </a:lvl7pPr>
            <a:lvl8pPr marL="3200423" indent="0" algn="ctr">
              <a:buNone/>
              <a:defRPr sz="1600"/>
            </a:lvl8pPr>
            <a:lvl9pPr marL="3657627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50B36F-000B-3648-9F1F-8B07C5C86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A70FD-B4F9-DA4B-850D-6558AEDE0741}" type="datetime1">
              <a:rPr lang="de-DE" smtClean="0"/>
              <a:t>02.04.19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ADEF23-360C-A74E-BE2C-5B1EC073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E94BFC-984D-4148-B28A-E9E223FC4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65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660EF1-BF4B-0A4E-B087-590064C89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CDA48EF-E971-C74C-AD6B-A3B79182C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32AC22-7F55-7B4C-B3C5-554E7FF45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1558-91C2-B142-96B8-6D84F3FC7391}" type="datetime1">
              <a:rPr lang="de-DE" smtClean="0"/>
              <a:t>02.04.19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62E2C1-20AF-9A4F-97BC-ACFC94C9B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7F04F2-4525-B44D-9498-F4D89C00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295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1B542C8-CF49-2443-8AF7-9C30732B8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46BDDF-5796-DC44-B44D-EC2DDDD59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299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3C7D69-C887-9149-A68D-A912F42D7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02688-EA0C-3D47-A262-34F3D64C43FD}" type="datetime1">
              <a:rPr lang="de-DE" smtClean="0"/>
              <a:t>02.04.19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E89094-AD09-1A49-BDB4-3F2C39D64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627AAC-596E-8C46-951F-A348FB6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23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E704E-C0A3-124C-857A-B7CFB90BA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32FB41-1EF9-3241-AFBE-04F646602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7AB16D-E745-B945-BFD3-323A101B4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D4C9-03AA-F942-B873-398C2AE8B482}" type="datetime1">
              <a:rPr lang="de-DE" smtClean="0"/>
              <a:t>02.04.19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20C34C-A19D-FE4F-BD5B-77F7A6D6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5F4EBC-5E20-5E40-BC98-76A4304A1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51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94AA01-01EE-3546-95B2-6DC8E22D5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16ED7F-6B6E-7842-A389-5633C53FF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2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2E6756-5FA8-D74B-B45A-3D8FFF390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BC1A7-9008-1646-BABD-4E99B7BB5E48}" type="datetime1">
              <a:rPr lang="de-DE" smtClean="0"/>
              <a:t>02.04.19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3D3C94-91BA-F040-8383-50BF9AF37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C61923-9BDE-764A-B680-334E3E08F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37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4DC60-3D14-954C-B7E9-9F4DA20B8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5C389A-7D8D-D744-8BD9-CB95D1235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6"/>
            <a:ext cx="5181601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C603B6D-48DA-FF45-89C1-989448A608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1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7D3B65C-4BE3-3444-BA6D-6859D366F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C1-6DB4-BA4E-9DFB-08087D50CB00}" type="datetime1">
              <a:rPr lang="de-DE" smtClean="0"/>
              <a:t>02.04.19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40B6EB-8043-1F4E-A9AD-BC8D80D30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4D016B7-46F7-0A4D-A5D4-3BB3DB41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755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A8C32F-F76B-C74F-B80F-D4C575F4E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87DF3E-954A-DA47-9BC0-B131CA4C5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203" indent="0">
              <a:buNone/>
              <a:defRPr sz="2000" b="1"/>
            </a:lvl2pPr>
            <a:lvl3pPr marL="914407" indent="0">
              <a:buNone/>
              <a:defRPr sz="1800" b="1"/>
            </a:lvl3pPr>
            <a:lvl4pPr marL="1371610" indent="0">
              <a:buNone/>
              <a:defRPr sz="1600" b="1"/>
            </a:lvl4pPr>
            <a:lvl5pPr marL="1828813" indent="0">
              <a:buNone/>
              <a:defRPr sz="1600" b="1"/>
            </a:lvl5pPr>
            <a:lvl6pPr marL="2286017" indent="0">
              <a:buNone/>
              <a:defRPr sz="1600" b="1"/>
            </a:lvl6pPr>
            <a:lvl7pPr marL="2743220" indent="0">
              <a:buNone/>
              <a:defRPr sz="1600" b="1"/>
            </a:lvl7pPr>
            <a:lvl8pPr marL="3200423" indent="0">
              <a:buNone/>
              <a:defRPr sz="1600" b="1"/>
            </a:lvl8pPr>
            <a:lvl9pPr marL="3657627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A311794-0E7B-2C49-91BB-F3D91B627C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C9F430-6324-D344-88EF-2277E1E8C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18318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203" indent="0">
              <a:buNone/>
              <a:defRPr sz="2000" b="1"/>
            </a:lvl2pPr>
            <a:lvl3pPr marL="914407" indent="0">
              <a:buNone/>
              <a:defRPr sz="1800" b="1"/>
            </a:lvl3pPr>
            <a:lvl4pPr marL="1371610" indent="0">
              <a:buNone/>
              <a:defRPr sz="1600" b="1"/>
            </a:lvl4pPr>
            <a:lvl5pPr marL="1828813" indent="0">
              <a:buNone/>
              <a:defRPr sz="1600" b="1"/>
            </a:lvl5pPr>
            <a:lvl6pPr marL="2286017" indent="0">
              <a:buNone/>
              <a:defRPr sz="1600" b="1"/>
            </a:lvl6pPr>
            <a:lvl7pPr marL="2743220" indent="0">
              <a:buNone/>
              <a:defRPr sz="1600" b="1"/>
            </a:lvl7pPr>
            <a:lvl8pPr marL="3200423" indent="0">
              <a:buNone/>
              <a:defRPr sz="1600" b="1"/>
            </a:lvl8pPr>
            <a:lvl9pPr marL="3657627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EAFB617-1ED3-4142-AEE4-FFE0F0F6EF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572626F-4316-E141-BA31-2D8C27A1C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E1ED-43E4-694F-B267-064512B5DF1A}" type="datetime1">
              <a:rPr lang="de-DE" smtClean="0"/>
              <a:t>02.04.19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83FBF00-5A34-7148-B18F-81DD9DA9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82593DB-DA80-284F-AEE8-6E09519D6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73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F1C83-E057-A145-A87D-4D963A906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9A3C427-402D-2A49-8079-C61A1F6BC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7F8E-E204-1F45-BB3F-46A49D00B851}" type="datetime1">
              <a:rPr lang="de-DE" smtClean="0"/>
              <a:t>02.04.19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0AF508E-6E40-EA40-93B1-79EB0FC1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7630F9-AB36-874C-A8D2-2E4ED27C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257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23F18C-6FC2-344C-867E-BC333AEC7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50CE-CDA0-414C-8118-C969303B4137}" type="datetime1">
              <a:rPr lang="de-DE" smtClean="0"/>
              <a:t>02.04.19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E3E8499-6893-3846-8F5E-B4F1CAAAA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D4D4EC-69A3-2743-AA8C-0AAD14607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59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7C39A-3A25-334C-8376-0EC30C682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4E11C3-5576-584A-B7AD-ED97F5577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9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99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353F14-F806-C547-A7DD-6B33D5C99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7" indent="0">
              <a:buNone/>
              <a:defRPr sz="1200"/>
            </a:lvl3pPr>
            <a:lvl4pPr marL="1371610" indent="0">
              <a:buNone/>
              <a:defRPr sz="1000"/>
            </a:lvl4pPr>
            <a:lvl5pPr marL="1828813" indent="0">
              <a:buNone/>
              <a:defRPr sz="1000"/>
            </a:lvl5pPr>
            <a:lvl6pPr marL="2286017" indent="0">
              <a:buNone/>
              <a:defRPr sz="1000"/>
            </a:lvl6pPr>
            <a:lvl7pPr marL="2743220" indent="0">
              <a:buNone/>
              <a:defRPr sz="1000"/>
            </a:lvl7pPr>
            <a:lvl8pPr marL="3200423" indent="0">
              <a:buNone/>
              <a:defRPr sz="1000"/>
            </a:lvl8pPr>
            <a:lvl9pPr marL="3657627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F54C02-7A7D-A249-BB3E-473021123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71142-374B-D143-B978-EAAB4701B7C0}" type="datetime1">
              <a:rPr lang="de-DE" smtClean="0"/>
              <a:t>02.04.19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71AD8D5-7BDF-FC46-89F3-BD579D0A3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E72206-0C22-334C-B875-C5EFA8F5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64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92F1F-5673-4A49-B676-3D3DF8AC4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FCB2B37-0360-5440-91DD-7FC9CC354E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9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3" indent="0">
              <a:buNone/>
              <a:defRPr sz="2800"/>
            </a:lvl2pPr>
            <a:lvl3pPr marL="914407" indent="0">
              <a:buNone/>
              <a:defRPr sz="2399"/>
            </a:lvl3pPr>
            <a:lvl4pPr marL="1371610" indent="0">
              <a:buNone/>
              <a:defRPr sz="2000"/>
            </a:lvl4pPr>
            <a:lvl5pPr marL="1828813" indent="0">
              <a:buNone/>
              <a:defRPr sz="2000"/>
            </a:lvl5pPr>
            <a:lvl6pPr marL="2286017" indent="0">
              <a:buNone/>
              <a:defRPr sz="2000"/>
            </a:lvl6pPr>
            <a:lvl7pPr marL="2743220" indent="0">
              <a:buNone/>
              <a:defRPr sz="2000"/>
            </a:lvl7pPr>
            <a:lvl8pPr marL="3200423" indent="0">
              <a:buNone/>
              <a:defRPr sz="2000"/>
            </a:lvl8pPr>
            <a:lvl9pPr marL="3657627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CC899E-F2C1-C242-81CF-5DAE405D12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7" indent="0">
              <a:buNone/>
              <a:defRPr sz="1200"/>
            </a:lvl3pPr>
            <a:lvl4pPr marL="1371610" indent="0">
              <a:buNone/>
              <a:defRPr sz="1000"/>
            </a:lvl4pPr>
            <a:lvl5pPr marL="1828813" indent="0">
              <a:buNone/>
              <a:defRPr sz="1000"/>
            </a:lvl5pPr>
            <a:lvl6pPr marL="2286017" indent="0">
              <a:buNone/>
              <a:defRPr sz="1000"/>
            </a:lvl6pPr>
            <a:lvl7pPr marL="2743220" indent="0">
              <a:buNone/>
              <a:defRPr sz="1000"/>
            </a:lvl7pPr>
            <a:lvl8pPr marL="3200423" indent="0">
              <a:buNone/>
              <a:defRPr sz="1000"/>
            </a:lvl8pPr>
            <a:lvl9pPr marL="3657627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4B7E671-AD60-8043-B137-5A546E9A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D2BE-0033-2F40-8ACE-0220074CB53F}" type="datetime1">
              <a:rPr lang="de-DE" smtClean="0"/>
              <a:t>02.04.19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84AB5B0-0447-D548-90B0-DD5A91924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249A887-19AD-394F-9F28-FA1E01EB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09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783CAAE-1622-6A48-9166-0E1E1AA7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62AAD1-9049-6444-915F-A3EC5D81B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0BA327-6FFD-FF49-9A21-49549B774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3E466-FCCC-7E4F-A33F-8C6CC3F0692B}" type="datetime1">
              <a:rPr lang="de-DE" smtClean="0"/>
              <a:t>02.04.19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DA06D2-E55B-1E40-82EE-C1C110EEB7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CB0578-B77A-494E-8319-D6313E91D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A2235-00E3-1248-8815-F7B6399F2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125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1" indent="-228601" algn="l" defTabSz="91440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4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8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11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14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18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21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4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8" indent="-228601" algn="l" defTabSz="91440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7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0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3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7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20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3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7" algn="l" defTabSz="9144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zette-besancon.fr/2010/02/23/jean-louis-fousseret-je-suis-rose-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du.uba.ar/sitios/sicyt/color/bib2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1" y="749508"/>
            <a:ext cx="9144000" cy="2128603"/>
          </a:xfrm>
        </p:spPr>
        <p:txBody>
          <a:bodyPr>
            <a:noAutofit/>
          </a:bodyPr>
          <a:lstStyle/>
          <a:p>
            <a:r>
              <a:rPr lang="fr-BE" sz="3600" b="1" dirty="0"/>
              <a:t>The </a:t>
            </a:r>
            <a:r>
              <a:rPr lang="fr-BE" sz="3600" b="1" dirty="0" err="1"/>
              <a:t>categorization</a:t>
            </a:r>
            <a:r>
              <a:rPr lang="fr-BE" sz="3600" b="1" dirty="0"/>
              <a:t> of </a:t>
            </a:r>
            <a:r>
              <a:rPr lang="fr-BE" sz="3600" b="1" dirty="0" err="1"/>
              <a:t>colors</a:t>
            </a:r>
            <a:r>
              <a:rPr lang="fr-BE" sz="3600" b="1" dirty="0"/>
              <a:t> and </a:t>
            </a:r>
            <a:r>
              <a:rPr lang="fr-BE" sz="3600" b="1" dirty="0" err="1"/>
              <a:t>their</a:t>
            </a:r>
            <a:r>
              <a:rPr lang="fr-BE" sz="3600" b="1" dirty="0"/>
              <a:t> expressions in </a:t>
            </a:r>
            <a:r>
              <a:rPr lang="fr-BE" sz="3600" b="1" dirty="0" err="1"/>
              <a:t>German</a:t>
            </a:r>
            <a:r>
              <a:rPr lang="fr-BE" sz="3600" b="1" dirty="0"/>
              <a:t> and French: </a:t>
            </a:r>
            <a:br>
              <a:rPr lang="fr-BE" sz="3600" b="1" dirty="0"/>
            </a:br>
            <a:r>
              <a:rPr lang="fr-BE" sz="3600" b="1" dirty="0"/>
              <a:t>a contrastive </a:t>
            </a:r>
            <a:r>
              <a:rPr lang="fr-BE" sz="3600" b="1" dirty="0" err="1"/>
              <a:t>study</a:t>
            </a:r>
            <a:r>
              <a:rPr lang="fr-BE" sz="3600" b="1" dirty="0"/>
              <a:t> </a:t>
            </a:r>
            <a:r>
              <a:rPr lang="fr-BE" sz="3600" b="1" dirty="0" err="1"/>
              <a:t>based</a:t>
            </a:r>
            <a:r>
              <a:rPr lang="fr-BE" sz="3600" b="1" dirty="0"/>
              <a:t> on </a:t>
            </a:r>
            <a:br>
              <a:rPr lang="fr-BE" sz="3600" b="1" dirty="0"/>
            </a:br>
            <a:r>
              <a:rPr lang="fr-BE" sz="3600" b="1" dirty="0"/>
              <a:t>Cognitive </a:t>
            </a:r>
            <a:r>
              <a:rPr lang="fr-BE" sz="3600" b="1" dirty="0" err="1"/>
              <a:t>Linguistics</a:t>
            </a:r>
            <a:endParaRPr lang="de-DE" sz="36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1" y="3192905"/>
            <a:ext cx="9144000" cy="1607695"/>
          </a:xfrm>
        </p:spPr>
        <p:txBody>
          <a:bodyPr>
            <a:normAutofit/>
          </a:bodyPr>
          <a:lstStyle/>
          <a:p>
            <a:r>
              <a:rPr lang="fr-BE" b="1" i="1" dirty="0">
                <a:solidFill>
                  <a:schemeClr val="tx1"/>
                </a:solidFill>
              </a:rPr>
              <a:t>Sabine De </a:t>
            </a:r>
            <a:r>
              <a:rPr lang="fr-BE" b="1" i="1" dirty="0" err="1">
                <a:solidFill>
                  <a:schemeClr val="tx1"/>
                </a:solidFill>
              </a:rPr>
              <a:t>Knop</a:t>
            </a:r>
            <a:endParaRPr lang="fr-BE" b="1" i="1" dirty="0">
              <a:solidFill>
                <a:schemeClr val="tx1"/>
              </a:solidFill>
            </a:endParaRPr>
          </a:p>
          <a:p>
            <a:r>
              <a:rPr lang="fr-BE" dirty="0">
                <a:solidFill>
                  <a:schemeClr val="tx1"/>
                </a:solidFill>
              </a:rPr>
              <a:t>Université Saint-Louis – Brussels</a:t>
            </a:r>
          </a:p>
          <a:p>
            <a:r>
              <a:rPr lang="fr-BE" sz="2800" u="sng" dirty="0" err="1">
                <a:solidFill>
                  <a:srgbClr val="0070C0"/>
                </a:solidFill>
              </a:rPr>
              <a:t>sabine.deknop</a:t>
            </a:r>
            <a:r>
              <a:rPr lang="de-DE" sz="2800" u="sng" dirty="0">
                <a:solidFill>
                  <a:srgbClr val="0070C0"/>
                </a:solidFill>
              </a:rPr>
              <a:t>@usaintlouis.be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E568753-AAFB-9E48-A4D2-C5320DBE2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894" y="4800600"/>
            <a:ext cx="6145967" cy="1825052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1A5820-5750-5947-ACF1-8B558EC5A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66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54242" y="689548"/>
            <a:ext cx="10343213" cy="543661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/>
              <a:t>But if study of </a:t>
            </a:r>
            <a:r>
              <a:rPr lang="en-GB" dirty="0" err="1"/>
              <a:t>colors</a:t>
            </a:r>
            <a:r>
              <a:rPr lang="en-GB" dirty="0"/>
              <a:t> in a specific (non-)linguistic context </a:t>
            </a:r>
          </a:p>
          <a:p>
            <a:pPr>
              <a:buFont typeface="Wingdings" pitchFamily="2" charset="2"/>
              <a:buChar char="à"/>
            </a:pPr>
            <a:r>
              <a:rPr lang="en-GB" dirty="0"/>
              <a:t>differences at several levels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e.g. traffic lights</a:t>
            </a:r>
          </a:p>
          <a:p>
            <a:pPr marL="0" indent="0">
              <a:buNone/>
            </a:pPr>
            <a:r>
              <a:rPr lang="en-GB" dirty="0"/>
              <a:t>       			F: </a:t>
            </a:r>
            <a:r>
              <a:rPr lang="en-GB" i="1" dirty="0">
                <a:solidFill>
                  <a:schemeClr val="accent2"/>
                </a:solidFill>
              </a:rPr>
              <a:t>orange</a:t>
            </a:r>
          </a:p>
          <a:p>
            <a:pPr marL="0" indent="0">
              <a:buNone/>
            </a:pPr>
            <a:r>
              <a:rPr lang="en-GB" dirty="0"/>
              <a:t>       			D: </a:t>
            </a:r>
            <a:r>
              <a:rPr lang="en-GB" i="1" dirty="0" err="1">
                <a:solidFill>
                  <a:srgbClr val="FFFF00"/>
                </a:solidFill>
              </a:rPr>
              <a:t>gelb</a:t>
            </a:r>
            <a:r>
              <a:rPr lang="en-GB" dirty="0"/>
              <a:t> (‘</a:t>
            </a:r>
            <a:r>
              <a:rPr lang="en-GB" dirty="0">
                <a:solidFill>
                  <a:srgbClr val="FFFF00"/>
                </a:solidFill>
              </a:rPr>
              <a:t>yellow</a:t>
            </a:r>
            <a:r>
              <a:rPr lang="en-GB" dirty="0"/>
              <a:t>’)</a:t>
            </a:r>
          </a:p>
          <a:p>
            <a:pPr marL="0" indent="0">
              <a:buNone/>
            </a:pPr>
            <a:r>
              <a:rPr lang="en-GB" dirty="0"/>
              <a:t>       			E: </a:t>
            </a:r>
            <a:r>
              <a:rPr lang="en-GB" i="1" dirty="0">
                <a:solidFill>
                  <a:srgbClr val="FFFF00"/>
                </a:solidFill>
              </a:rPr>
              <a:t>yellow</a:t>
            </a:r>
            <a:r>
              <a:rPr lang="en-GB" i="1" dirty="0"/>
              <a:t>/</a:t>
            </a:r>
            <a:r>
              <a:rPr lang="en-GB" i="1" dirty="0">
                <a:solidFill>
                  <a:schemeClr val="accent2">
                    <a:lumMod val="75000"/>
                  </a:schemeClr>
                </a:solidFill>
              </a:rPr>
              <a:t>amber</a:t>
            </a:r>
          </a:p>
          <a:p>
            <a:pPr>
              <a:buFont typeface="Wingdings" pitchFamily="2" charset="2"/>
              <a:buChar char="à"/>
            </a:pPr>
            <a:endParaRPr lang="en-GB" dirty="0"/>
          </a:p>
          <a:p>
            <a:pPr>
              <a:buFont typeface="Wingdings" pitchFamily="2" charset="2"/>
              <a:buChar char="à"/>
            </a:pPr>
            <a:endParaRPr lang="en-GB" dirty="0"/>
          </a:p>
          <a:p>
            <a:pPr marL="0" indent="0">
              <a:buNone/>
            </a:pPr>
            <a:endParaRPr lang="en-GB" u="sng" dirty="0">
              <a:sym typeface="Wingdings" panose="05000000000000000000" pitchFamily="2" charset="2"/>
            </a:endParaRPr>
          </a:p>
          <a:p>
            <a:endParaRPr lang="en-GB" u="sng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020658" y="6268501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10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1" y="6032316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0361" y="6126165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7D9D85AA-338A-5C41-941E-B0A19FB3D8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7090" y="1394877"/>
            <a:ext cx="2324100" cy="3492500"/>
          </a:xfrm>
          <a:prstGeom prst="rect">
            <a:avLst/>
          </a:prstGeom>
        </p:spPr>
      </p:pic>
      <p:sp>
        <p:nvSpPr>
          <p:cNvPr id="3" name="Gestreifter Pfeil nach rechts 2">
            <a:extLst>
              <a:ext uri="{FF2B5EF4-FFF2-40B4-BE49-F238E27FC236}">
                <a16:creationId xmlns:a16="http://schemas.microsoft.com/office/drawing/2014/main" id="{AA8856C0-5DFB-AF40-81A7-B0E93D3DC405}"/>
              </a:ext>
            </a:extLst>
          </p:cNvPr>
          <p:cNvSpPr/>
          <p:nvPr/>
        </p:nvSpPr>
        <p:spPr>
          <a:xfrm rot="577599">
            <a:off x="6782118" y="2310839"/>
            <a:ext cx="1969944" cy="49159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97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54242" y="689548"/>
            <a:ext cx="10343213" cy="543661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à"/>
            </a:pPr>
            <a:r>
              <a:rPr lang="en-GB" dirty="0"/>
              <a:t> in specific constructions:</a:t>
            </a:r>
          </a:p>
          <a:p>
            <a:pPr marL="0" indent="0">
              <a:buNone/>
            </a:pPr>
            <a:r>
              <a:rPr lang="en-GB" dirty="0"/>
              <a:t>     e.g. F: </a:t>
            </a:r>
            <a:r>
              <a:rPr lang="en-GB" i="1" dirty="0"/>
              <a:t>Il </a:t>
            </a:r>
            <a:r>
              <a:rPr lang="en-GB" i="1" dirty="0" err="1"/>
              <a:t>est</a:t>
            </a:r>
            <a:r>
              <a:rPr lang="en-GB" i="1" dirty="0"/>
              <a:t> </a:t>
            </a:r>
            <a:r>
              <a:rPr lang="en-GB" i="1" dirty="0">
                <a:solidFill>
                  <a:srgbClr val="00B050"/>
                </a:solidFill>
              </a:rPr>
              <a:t>vert</a:t>
            </a:r>
            <a:r>
              <a:rPr lang="en-GB" i="1" dirty="0"/>
              <a:t> de jalousie</a:t>
            </a:r>
          </a:p>
          <a:p>
            <a:pPr marL="0" indent="0">
              <a:buNone/>
            </a:pPr>
            <a:r>
              <a:rPr lang="en-GB" dirty="0"/>
              <a:t>                 ‘He is </a:t>
            </a:r>
            <a:r>
              <a:rPr lang="en-GB" dirty="0">
                <a:solidFill>
                  <a:srgbClr val="00B050"/>
                </a:solidFill>
              </a:rPr>
              <a:t>green</a:t>
            </a:r>
            <a:r>
              <a:rPr lang="en-GB" dirty="0"/>
              <a:t> of jealousy’</a:t>
            </a:r>
          </a:p>
          <a:p>
            <a:pPr marL="0" indent="0">
              <a:buNone/>
            </a:pPr>
            <a:r>
              <a:rPr lang="en-GB" i="1" dirty="0"/>
              <a:t>             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	</a:t>
            </a:r>
            <a:r>
              <a:rPr lang="en-GB" dirty="0"/>
              <a:t>D: </a:t>
            </a:r>
            <a:r>
              <a:rPr lang="en-GB" i="1" dirty="0" err="1"/>
              <a:t>Er</a:t>
            </a:r>
            <a:r>
              <a:rPr lang="en-GB" i="1" dirty="0"/>
              <a:t> </a:t>
            </a:r>
            <a:r>
              <a:rPr lang="en-GB" i="1" dirty="0" err="1"/>
              <a:t>ist</a:t>
            </a:r>
            <a:r>
              <a:rPr lang="en-GB" i="1" dirty="0"/>
              <a:t> </a:t>
            </a:r>
            <a:r>
              <a:rPr lang="en-GB" i="1" dirty="0" err="1">
                <a:solidFill>
                  <a:srgbClr val="FFFF00"/>
                </a:solidFill>
              </a:rPr>
              <a:t>gelb</a:t>
            </a:r>
            <a:r>
              <a:rPr lang="en-GB" i="1" dirty="0">
                <a:solidFill>
                  <a:srgbClr val="FFFF00"/>
                </a:solidFill>
              </a:rPr>
              <a:t> </a:t>
            </a:r>
            <a:r>
              <a:rPr lang="en-GB" i="1" dirty="0" err="1"/>
              <a:t>vor</a:t>
            </a:r>
            <a:r>
              <a:rPr lang="en-GB" i="1" dirty="0"/>
              <a:t> </a:t>
            </a:r>
            <a:r>
              <a:rPr lang="en-GB" i="1" dirty="0" err="1"/>
              <a:t>Neid</a:t>
            </a:r>
            <a:r>
              <a:rPr lang="en-GB" i="1" dirty="0"/>
              <a:t>/</a:t>
            </a:r>
            <a:r>
              <a:rPr lang="en-GB" i="1" dirty="0" err="1"/>
              <a:t>Eifersucht</a:t>
            </a:r>
            <a:endParaRPr lang="en-GB" i="1" dirty="0"/>
          </a:p>
          <a:p>
            <a:pPr marL="0" indent="0">
              <a:buNone/>
            </a:pPr>
            <a:r>
              <a:rPr lang="en-GB" dirty="0"/>
              <a:t>                 ‘He is </a:t>
            </a:r>
            <a:r>
              <a:rPr lang="en-GB" dirty="0">
                <a:solidFill>
                  <a:srgbClr val="FFFF00"/>
                </a:solidFill>
              </a:rPr>
              <a:t>yellow</a:t>
            </a:r>
            <a:r>
              <a:rPr lang="en-GB" dirty="0"/>
              <a:t> of envy/jealousy’</a:t>
            </a:r>
          </a:p>
          <a:p>
            <a:endParaRPr lang="en-GB" dirty="0"/>
          </a:p>
          <a:p>
            <a:pPr marL="0" indent="0">
              <a:buNone/>
            </a:pPr>
            <a:endParaRPr lang="en-GB" u="sng" dirty="0">
              <a:sym typeface="Wingdings" panose="05000000000000000000" pitchFamily="2" charset="2"/>
            </a:endParaRPr>
          </a:p>
          <a:p>
            <a:endParaRPr lang="en-GB" u="sng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027114" y="6337149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11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58" y="6013113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715" y="6056714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329BF79-BBF6-964B-8DE7-91A1E4A7D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0829" y="3365946"/>
            <a:ext cx="3848100" cy="21082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8064029-6DD6-A441-89A3-9AF23E60F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4979" y="689547"/>
            <a:ext cx="34798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8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64302" y="689548"/>
            <a:ext cx="10493114" cy="5436617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fr-FR" sz="3200" dirty="0" err="1">
                <a:solidFill>
                  <a:srgbClr val="0070C0"/>
                </a:solidFill>
              </a:rPr>
              <a:t>Present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study</a:t>
            </a:r>
            <a:r>
              <a:rPr lang="fr-FR" sz="3200" dirty="0">
                <a:solidFill>
                  <a:srgbClr val="0070C0"/>
                </a:solidFill>
              </a:rPr>
              <a:t> in line </a:t>
            </a:r>
            <a:r>
              <a:rPr lang="fr-FR" sz="3200" dirty="0" err="1">
                <a:solidFill>
                  <a:srgbClr val="0070C0"/>
                </a:solidFill>
              </a:rPr>
              <a:t>with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relativity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hypothesis</a:t>
            </a:r>
            <a:endParaRPr lang="fr-FR" sz="3200" dirty="0"/>
          </a:p>
          <a:p>
            <a:pPr>
              <a:buFont typeface="Wingdings" pitchFamily="2" charset="2"/>
              <a:buChar char="§"/>
              <a:defRPr/>
            </a:pPr>
            <a:r>
              <a:rPr lang="fr-FR" sz="3200" dirty="0">
                <a:sym typeface="Wingdings" pitchFamily="2" charset="2"/>
              </a:rPr>
              <a:t>exploration of </a:t>
            </a:r>
            <a:r>
              <a:rPr lang="fr-FR" sz="3200" dirty="0" err="1">
                <a:sym typeface="Wingdings" pitchFamily="2" charset="2"/>
              </a:rPr>
              <a:t>color</a:t>
            </a:r>
            <a:r>
              <a:rPr lang="fr-FR" sz="3200" dirty="0">
                <a:sym typeface="Wingdings" pitchFamily="2" charset="2"/>
              </a:rPr>
              <a:t> </a:t>
            </a:r>
            <a:r>
              <a:rPr lang="fr-FR" sz="3200" dirty="0" err="1">
                <a:sym typeface="Wingdings" pitchFamily="2" charset="2"/>
              </a:rPr>
              <a:t>terms</a:t>
            </a:r>
            <a:r>
              <a:rPr lang="fr-FR" sz="3200" dirty="0">
                <a:sym typeface="Wingdings" pitchFamily="2" charset="2"/>
              </a:rPr>
              <a:t>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3200" dirty="0">
                <a:sym typeface="Wingdings" pitchFamily="2" charset="2"/>
              </a:rPr>
              <a:t>in </a:t>
            </a:r>
            <a:r>
              <a:rPr lang="fr-FR" sz="3200" dirty="0" err="1">
                <a:sym typeface="Wingdings" pitchFamily="2" charset="2"/>
              </a:rPr>
              <a:t>different</a:t>
            </a:r>
            <a:r>
              <a:rPr lang="fr-FR" sz="3200" dirty="0">
                <a:sym typeface="Wingdings" pitchFamily="2" charset="2"/>
              </a:rPr>
              <a:t> speech </a:t>
            </a:r>
            <a:r>
              <a:rPr lang="fr-FR" sz="3200" dirty="0" err="1">
                <a:sym typeface="Wingdings" pitchFamily="2" charset="2"/>
              </a:rPr>
              <a:t>communities</a:t>
            </a:r>
            <a:r>
              <a:rPr lang="fr-FR" sz="3200" dirty="0">
                <a:sym typeface="Wingdings" pitchFamily="2" charset="2"/>
              </a:rPr>
              <a:t> (French and </a:t>
            </a:r>
            <a:r>
              <a:rPr lang="fr-FR" sz="3200" dirty="0" err="1">
                <a:sym typeface="Wingdings" pitchFamily="2" charset="2"/>
              </a:rPr>
              <a:t>German</a:t>
            </a:r>
            <a:r>
              <a:rPr lang="fr-FR" sz="3200" dirty="0">
                <a:sym typeface="Wingdings" pitchFamily="2" charset="2"/>
              </a:rPr>
              <a:t>)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3200" dirty="0" err="1">
                <a:sym typeface="Wingdings" pitchFamily="2" charset="2"/>
              </a:rPr>
              <a:t>realized</a:t>
            </a:r>
            <a:r>
              <a:rPr lang="fr-FR" sz="3200" dirty="0">
                <a:sym typeface="Wingdings" pitchFamily="2" charset="2"/>
              </a:rPr>
              <a:t> in causal construction </a:t>
            </a:r>
          </a:p>
          <a:p>
            <a:pPr marL="0" indent="0">
              <a:buNone/>
              <a:defRPr/>
            </a:pPr>
            <a:r>
              <a:rPr lang="fr-FR" sz="3200" dirty="0"/>
              <a:t>    </a:t>
            </a:r>
            <a:r>
              <a:rPr lang="fr-FR" sz="3200" dirty="0">
                <a:solidFill>
                  <a:srgbClr val="0070C0"/>
                </a:solidFill>
              </a:rPr>
              <a:t>[</a:t>
            </a:r>
            <a:r>
              <a:rPr lang="fr-FR" sz="3200" i="1" dirty="0">
                <a:solidFill>
                  <a:srgbClr val="0070C0"/>
                </a:solidFill>
              </a:rPr>
              <a:t>être </a:t>
            </a:r>
            <a:r>
              <a:rPr lang="fr-FR" sz="3200" dirty="0">
                <a:solidFill>
                  <a:srgbClr val="0070C0"/>
                </a:solidFill>
              </a:rPr>
              <a:t>‘to </a:t>
            </a:r>
            <a:r>
              <a:rPr lang="fr-FR" sz="3200" dirty="0" err="1">
                <a:solidFill>
                  <a:srgbClr val="0070C0"/>
                </a:solidFill>
              </a:rPr>
              <a:t>be</a:t>
            </a:r>
            <a:r>
              <a:rPr lang="fr-FR" sz="3200" dirty="0">
                <a:solidFill>
                  <a:srgbClr val="0070C0"/>
                </a:solidFill>
              </a:rPr>
              <a:t>’ + </a:t>
            </a:r>
            <a:r>
              <a:rPr lang="fr-FR" sz="3200" dirty="0" err="1">
                <a:solidFill>
                  <a:srgbClr val="0070C0"/>
                </a:solidFill>
              </a:rPr>
              <a:t>color</a:t>
            </a:r>
            <a:r>
              <a:rPr lang="fr-FR" sz="3200" dirty="0">
                <a:solidFill>
                  <a:srgbClr val="0070C0"/>
                </a:solidFill>
              </a:rPr>
              <a:t> adjective + </a:t>
            </a:r>
            <a:r>
              <a:rPr lang="fr-FR" sz="3200" dirty="0" err="1">
                <a:solidFill>
                  <a:srgbClr val="0070C0"/>
                </a:solidFill>
              </a:rPr>
              <a:t>prepositional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noun</a:t>
            </a:r>
            <a:r>
              <a:rPr lang="fr-FR" sz="3200" dirty="0">
                <a:solidFill>
                  <a:srgbClr val="0070C0"/>
                </a:solidFill>
              </a:rPr>
              <a:t> phrase]</a:t>
            </a:r>
          </a:p>
          <a:p>
            <a:pPr marL="0" indent="0">
              <a:buNone/>
              <a:defRPr/>
            </a:pPr>
            <a:endParaRPr lang="fr-FR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endParaRPr lang="fr-FR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   </a:t>
            </a:r>
            <a:r>
              <a:rPr lang="fr-FR" dirty="0" err="1"/>
              <a:t>Answer</a:t>
            </a:r>
            <a:r>
              <a:rPr lang="fr-FR" dirty="0"/>
              <a:t> to </a:t>
            </a:r>
            <a:r>
              <a:rPr lang="fr-FR" dirty="0" err="1"/>
              <a:t>Lucy’s</a:t>
            </a:r>
            <a:r>
              <a:rPr lang="fr-FR" dirty="0"/>
              <a:t> critique (1992) </a:t>
            </a:r>
          </a:p>
          <a:p>
            <a:pPr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3231630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12</a:t>
            </a:fld>
            <a:endParaRPr lang="de-DE" dirty="0"/>
          </a:p>
        </p:txBody>
      </p:sp>
      <p:pic>
        <p:nvPicPr>
          <p:cNvPr id="8" name="Picture 10" descr="USLBlogoRVB">
            <a:extLst>
              <a:ext uri="{FF2B5EF4-FFF2-40B4-BE49-F238E27FC236}">
                <a16:creationId xmlns:a16="http://schemas.microsoft.com/office/drawing/2014/main" id="{46D0AF5B-2763-844B-A3D8-155E7FD17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897880"/>
            <a:ext cx="823596" cy="82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 descr="C:\Users\SM-User\Documents\SeSLa-new-web\images\sesla-logo.png">
            <a:extLst>
              <a:ext uri="{FF2B5EF4-FFF2-40B4-BE49-F238E27FC236}">
                <a16:creationId xmlns:a16="http://schemas.microsoft.com/office/drawing/2014/main" id="{E3B6A5C1-4D0A-3E4B-A827-AE1235F7748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080" y="5897879"/>
            <a:ext cx="765049" cy="760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989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04341" y="332658"/>
            <a:ext cx="10553075" cy="5895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en-GB" sz="3800" b="1" dirty="0"/>
              <a:t>3. </a:t>
            </a:r>
            <a:r>
              <a:rPr lang="fr-FR" altLang="de-DE" sz="3800" b="1" dirty="0"/>
              <a:t>The causal construction </a:t>
            </a:r>
            <a:r>
              <a:rPr lang="fr-FR" altLang="de-DE" sz="3800" b="1" dirty="0" err="1"/>
              <a:t>with</a:t>
            </a:r>
            <a:r>
              <a:rPr lang="fr-FR" altLang="de-DE" sz="3800" b="1" dirty="0"/>
              <a:t> a </a:t>
            </a:r>
            <a:r>
              <a:rPr lang="fr-FR" altLang="de-DE" sz="3800" b="1" dirty="0" err="1"/>
              <a:t>color</a:t>
            </a:r>
            <a:r>
              <a:rPr lang="fr-FR" altLang="de-DE" sz="3800" b="1" dirty="0"/>
              <a:t> adjective</a:t>
            </a:r>
          </a:p>
          <a:p>
            <a:pPr marL="0" indent="0">
              <a:buNone/>
              <a:defRPr/>
            </a:pPr>
            <a:br>
              <a:rPr lang="de-DE" altLang="de-DE" dirty="0"/>
            </a:br>
            <a:r>
              <a:rPr lang="de-DE" altLang="de-DE" dirty="0"/>
              <a:t>   </a:t>
            </a:r>
            <a:r>
              <a:rPr lang="fr-FR" dirty="0"/>
              <a:t>French:</a:t>
            </a: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 	</a:t>
            </a:r>
            <a:r>
              <a:rPr lang="fr-FR" dirty="0">
                <a:solidFill>
                  <a:srgbClr val="0070C0"/>
                </a:solidFill>
              </a:rPr>
              <a:t>[</a:t>
            </a:r>
            <a:r>
              <a:rPr lang="fr-FR" i="1" dirty="0">
                <a:solidFill>
                  <a:srgbClr val="0070C0"/>
                </a:solidFill>
              </a:rPr>
              <a:t>être</a:t>
            </a:r>
            <a:r>
              <a:rPr lang="fr-FR" dirty="0">
                <a:solidFill>
                  <a:srgbClr val="0070C0"/>
                </a:solidFill>
              </a:rPr>
              <a:t> + </a:t>
            </a:r>
            <a:r>
              <a:rPr lang="fr-FR" dirty="0" err="1">
                <a:solidFill>
                  <a:srgbClr val="0070C0"/>
                </a:solidFill>
              </a:rPr>
              <a:t>color</a:t>
            </a:r>
            <a:r>
              <a:rPr lang="fr-FR" dirty="0">
                <a:solidFill>
                  <a:srgbClr val="0070C0"/>
                </a:solidFill>
              </a:rPr>
              <a:t> adjective + </a:t>
            </a:r>
            <a:r>
              <a:rPr lang="fr-FR" i="1" dirty="0">
                <a:solidFill>
                  <a:srgbClr val="0070C0"/>
                </a:solidFill>
              </a:rPr>
              <a:t>de </a:t>
            </a:r>
            <a:r>
              <a:rPr lang="fr-FR" dirty="0">
                <a:solidFill>
                  <a:srgbClr val="0070C0"/>
                </a:solidFill>
              </a:rPr>
              <a:t>+ </a:t>
            </a:r>
            <a:r>
              <a:rPr lang="fr-FR" dirty="0" err="1">
                <a:solidFill>
                  <a:srgbClr val="0070C0"/>
                </a:solidFill>
              </a:rPr>
              <a:t>noun</a:t>
            </a:r>
            <a:r>
              <a:rPr lang="fr-FR" dirty="0">
                <a:solidFill>
                  <a:srgbClr val="0070C0"/>
                </a:solidFill>
              </a:rPr>
              <a:t>]</a:t>
            </a:r>
          </a:p>
          <a:p>
            <a:pPr marL="0" indent="0">
              <a:buNone/>
              <a:defRPr/>
            </a:pPr>
            <a:r>
              <a:rPr lang="fr-FR" dirty="0"/>
              <a:t>   </a:t>
            </a:r>
            <a:r>
              <a:rPr lang="fr-FR" dirty="0" err="1"/>
              <a:t>German</a:t>
            </a:r>
            <a:r>
              <a:rPr lang="fr-FR" dirty="0"/>
              <a:t>: </a:t>
            </a: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fr-FR" dirty="0">
                <a:solidFill>
                  <a:srgbClr val="0070C0"/>
                </a:solidFill>
              </a:rPr>
              <a:t>[</a:t>
            </a:r>
            <a:r>
              <a:rPr lang="fr-FR" i="1" dirty="0">
                <a:solidFill>
                  <a:srgbClr val="0070C0"/>
                </a:solidFill>
              </a:rPr>
              <a:t>sein </a:t>
            </a:r>
            <a:r>
              <a:rPr lang="fr-FR" dirty="0">
                <a:solidFill>
                  <a:srgbClr val="0070C0"/>
                </a:solidFill>
              </a:rPr>
              <a:t>+ </a:t>
            </a:r>
            <a:r>
              <a:rPr lang="fr-FR" dirty="0" err="1">
                <a:solidFill>
                  <a:srgbClr val="0070C0"/>
                </a:solidFill>
              </a:rPr>
              <a:t>color</a:t>
            </a:r>
            <a:r>
              <a:rPr lang="fr-FR" dirty="0">
                <a:solidFill>
                  <a:srgbClr val="0070C0"/>
                </a:solidFill>
              </a:rPr>
              <a:t> adjective + </a:t>
            </a:r>
            <a:r>
              <a:rPr lang="fr-FR" i="1" dirty="0">
                <a:solidFill>
                  <a:srgbClr val="0070C0"/>
                </a:solidFill>
              </a:rPr>
              <a:t>vor/</a:t>
            </a:r>
            <a:r>
              <a:rPr lang="fr-FR" i="1" dirty="0" err="1">
                <a:solidFill>
                  <a:srgbClr val="0070C0"/>
                </a:solidFill>
              </a:rPr>
              <a:t>von</a:t>
            </a:r>
            <a:r>
              <a:rPr lang="fr-FR" dirty="0">
                <a:solidFill>
                  <a:srgbClr val="0070C0"/>
                </a:solidFill>
              </a:rPr>
              <a:t> + </a:t>
            </a:r>
            <a:r>
              <a:rPr lang="fr-FR" dirty="0" err="1">
                <a:solidFill>
                  <a:srgbClr val="0070C0"/>
                </a:solidFill>
              </a:rPr>
              <a:t>noun</a:t>
            </a:r>
            <a:r>
              <a:rPr lang="fr-FR" dirty="0">
                <a:solidFill>
                  <a:srgbClr val="0070C0"/>
                </a:solidFill>
              </a:rPr>
              <a:t>]</a:t>
            </a:r>
          </a:p>
          <a:p>
            <a:pPr marL="0" indent="0">
              <a:buNone/>
              <a:defRPr/>
            </a:pPr>
            <a:r>
              <a:rPr lang="fr-FR" dirty="0"/>
              <a:t>   English: 	</a:t>
            </a:r>
            <a:r>
              <a:rPr lang="fr-FR" dirty="0">
                <a:solidFill>
                  <a:srgbClr val="0070C0"/>
                </a:solidFill>
              </a:rPr>
              <a:t>[</a:t>
            </a:r>
            <a:r>
              <a:rPr lang="fr-FR" i="1" dirty="0">
                <a:solidFill>
                  <a:srgbClr val="0070C0"/>
                </a:solidFill>
              </a:rPr>
              <a:t>to </a:t>
            </a:r>
            <a:r>
              <a:rPr lang="fr-FR" i="1" dirty="0" err="1">
                <a:solidFill>
                  <a:srgbClr val="0070C0"/>
                </a:solidFill>
              </a:rPr>
              <a:t>be</a:t>
            </a:r>
            <a:r>
              <a:rPr lang="fr-FR" i="1" dirty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>+ </a:t>
            </a:r>
            <a:r>
              <a:rPr lang="fr-FR" dirty="0" err="1">
                <a:solidFill>
                  <a:srgbClr val="0070C0"/>
                </a:solidFill>
              </a:rPr>
              <a:t>color</a:t>
            </a:r>
            <a:r>
              <a:rPr lang="fr-FR" dirty="0">
                <a:solidFill>
                  <a:srgbClr val="0070C0"/>
                </a:solidFill>
              </a:rPr>
              <a:t> adjective + </a:t>
            </a:r>
            <a:r>
              <a:rPr lang="fr-FR" i="1" dirty="0">
                <a:solidFill>
                  <a:srgbClr val="0070C0"/>
                </a:solidFill>
              </a:rPr>
              <a:t>of/</a:t>
            </a:r>
            <a:r>
              <a:rPr lang="fr-FR" i="1" dirty="0" err="1">
                <a:solidFill>
                  <a:srgbClr val="0070C0"/>
                </a:solidFill>
              </a:rPr>
              <a:t>from</a:t>
            </a:r>
            <a:r>
              <a:rPr lang="fr-FR" i="1" dirty="0">
                <a:solidFill>
                  <a:srgbClr val="0070C0"/>
                </a:solidFill>
              </a:rPr>
              <a:t>/</a:t>
            </a:r>
            <a:r>
              <a:rPr lang="fr-FR" i="1" dirty="0" err="1">
                <a:solidFill>
                  <a:srgbClr val="0070C0"/>
                </a:solidFill>
              </a:rPr>
              <a:t>with</a:t>
            </a:r>
            <a:r>
              <a:rPr lang="fr-FR" i="1" dirty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>+ </a:t>
            </a:r>
            <a:r>
              <a:rPr lang="fr-FR" dirty="0" err="1">
                <a:solidFill>
                  <a:srgbClr val="0070C0"/>
                </a:solidFill>
              </a:rPr>
              <a:t>noun</a:t>
            </a:r>
            <a:r>
              <a:rPr lang="fr-FR" dirty="0">
                <a:solidFill>
                  <a:srgbClr val="0070C0"/>
                </a:solidFill>
              </a:rPr>
              <a:t>]</a:t>
            </a:r>
          </a:p>
          <a:p>
            <a:pPr marL="0" indent="0">
              <a:buNone/>
              <a:defRPr/>
            </a:pPr>
            <a:endParaRPr lang="fr-FR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r>
              <a:rPr lang="fr-FR" b="1" dirty="0" err="1">
                <a:solidFill>
                  <a:srgbClr val="0070C0"/>
                </a:solidFill>
              </a:rPr>
              <a:t>Some</a:t>
            </a:r>
            <a:r>
              <a:rPr lang="fr-FR" b="1" dirty="0">
                <a:solidFill>
                  <a:srgbClr val="0070C0"/>
                </a:solidFill>
              </a:rPr>
              <a:t> French </a:t>
            </a:r>
            <a:r>
              <a:rPr lang="fr-FR" b="1" dirty="0" err="1">
                <a:solidFill>
                  <a:srgbClr val="0070C0"/>
                </a:solidFill>
              </a:rPr>
              <a:t>examples</a:t>
            </a:r>
            <a:r>
              <a:rPr lang="fr-FR" b="1" dirty="0">
                <a:solidFill>
                  <a:srgbClr val="0070C0"/>
                </a:solidFill>
              </a:rPr>
              <a:t> </a:t>
            </a:r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fr-FR" dirty="0"/>
              <a:t>http://</a:t>
            </a:r>
            <a:r>
              <a:rPr lang="fr-FR" dirty="0" err="1"/>
              <a:t>the.sketchengine.co.uk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/>
              <a:t>(5)   </a:t>
            </a:r>
            <a:r>
              <a:rPr lang="fr-FR" i="1" dirty="0"/>
              <a:t>Lecoq était devenu </a:t>
            </a:r>
            <a:r>
              <a:rPr lang="fr-FR" i="1" u="sng" dirty="0">
                <a:solidFill>
                  <a:srgbClr val="00B050"/>
                </a:solidFill>
              </a:rPr>
              <a:t>vert</a:t>
            </a:r>
            <a:r>
              <a:rPr lang="fr-FR" i="1" dirty="0"/>
              <a:t> de colère </a:t>
            </a:r>
            <a:r>
              <a:rPr lang="fr-FR" dirty="0"/>
              <a:t>(03997)</a:t>
            </a:r>
          </a:p>
          <a:p>
            <a:pPr marL="0" indent="0">
              <a:buNone/>
            </a:pPr>
            <a:r>
              <a:rPr lang="fr-FR" dirty="0"/>
              <a:t>        Lit. ‘Lecoq </a:t>
            </a:r>
            <a:r>
              <a:rPr lang="fr-FR" dirty="0" err="1"/>
              <a:t>had</a:t>
            </a:r>
            <a:r>
              <a:rPr lang="fr-FR" dirty="0"/>
              <a:t> </a:t>
            </a:r>
            <a:r>
              <a:rPr lang="fr-FR" dirty="0" err="1"/>
              <a:t>become</a:t>
            </a:r>
            <a:r>
              <a:rPr lang="fr-FR" dirty="0"/>
              <a:t> green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anger</a:t>
            </a:r>
            <a:r>
              <a:rPr lang="fr-FR" dirty="0"/>
              <a:t>’</a:t>
            </a:r>
          </a:p>
          <a:p>
            <a:pPr marL="0" indent="0">
              <a:buNone/>
            </a:pPr>
            <a:r>
              <a:rPr lang="fr-FR" dirty="0"/>
              <a:t>(6)   </a:t>
            </a:r>
            <a:r>
              <a:rPr lang="fr-FR" i="1" dirty="0"/>
              <a:t>Elle est </a:t>
            </a:r>
            <a:r>
              <a:rPr lang="fr-FR" i="1" u="sng" dirty="0">
                <a:solidFill>
                  <a:srgbClr val="00B050"/>
                </a:solidFill>
              </a:rPr>
              <a:t>verte</a:t>
            </a:r>
            <a:r>
              <a:rPr lang="fr-FR" i="1" dirty="0">
                <a:solidFill>
                  <a:srgbClr val="00B050"/>
                </a:solidFill>
              </a:rPr>
              <a:t> </a:t>
            </a:r>
            <a:r>
              <a:rPr lang="fr-FR" i="1" dirty="0"/>
              <a:t>de peur, morte de trouille! </a:t>
            </a:r>
            <a:r>
              <a:rPr lang="fr-FR" dirty="0"/>
              <a:t>(10573)</a:t>
            </a:r>
          </a:p>
          <a:p>
            <a:pPr marL="0" indent="0">
              <a:buNone/>
            </a:pPr>
            <a:r>
              <a:rPr lang="fr-FR" dirty="0"/>
              <a:t>        Lit. ‘</a:t>
            </a:r>
            <a:r>
              <a:rPr lang="fr-FR" dirty="0" err="1"/>
              <a:t>She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green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fear</a:t>
            </a:r>
            <a:r>
              <a:rPr lang="fr-FR" dirty="0"/>
              <a:t>, </a:t>
            </a:r>
            <a:r>
              <a:rPr lang="fr-FR" dirty="0" err="1"/>
              <a:t>frightened</a:t>
            </a:r>
            <a:r>
              <a:rPr lang="fr-FR" dirty="0"/>
              <a:t> to </a:t>
            </a:r>
            <a:r>
              <a:rPr lang="fr-FR" dirty="0" err="1"/>
              <a:t>death</a:t>
            </a:r>
            <a:r>
              <a:rPr lang="fr-FR" dirty="0"/>
              <a:t>’</a:t>
            </a:r>
          </a:p>
          <a:p>
            <a:pPr marL="0" indent="0">
              <a:buNone/>
            </a:pPr>
            <a:r>
              <a:rPr lang="fr-FR" dirty="0"/>
              <a:t>(7)   </a:t>
            </a:r>
            <a:r>
              <a:rPr lang="fr-FR" i="1" dirty="0"/>
              <a:t>J’étais </a:t>
            </a:r>
            <a:r>
              <a:rPr lang="fr-FR" i="1" u="sng" dirty="0">
                <a:solidFill>
                  <a:srgbClr val="FF0000"/>
                </a:solidFill>
              </a:rPr>
              <a:t>rouge</a:t>
            </a:r>
            <a:r>
              <a:rPr lang="fr-FR" i="1" dirty="0"/>
              <a:t> de honte et baissai la tête…</a:t>
            </a:r>
            <a:r>
              <a:rPr lang="fr-FR" dirty="0"/>
              <a:t>(01348)</a:t>
            </a:r>
          </a:p>
          <a:p>
            <a:pPr marL="0" indent="0">
              <a:buNone/>
            </a:pPr>
            <a:r>
              <a:rPr lang="fr-FR" dirty="0"/>
              <a:t>        Lit. ‘I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red</a:t>
            </a:r>
            <a:r>
              <a:rPr lang="fr-FR" dirty="0"/>
              <a:t> of </a:t>
            </a:r>
            <a:r>
              <a:rPr lang="fr-FR" dirty="0" err="1"/>
              <a:t>shame</a:t>
            </a:r>
            <a:r>
              <a:rPr lang="fr-FR" dirty="0"/>
              <a:t> and </a:t>
            </a:r>
            <a:r>
              <a:rPr lang="fr-FR" dirty="0" err="1"/>
              <a:t>hanged</a:t>
            </a:r>
            <a:r>
              <a:rPr lang="fr-FR" dirty="0"/>
              <a:t>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head</a:t>
            </a:r>
            <a:r>
              <a:rPr lang="fr-FR" dirty="0"/>
              <a:t>…’</a:t>
            </a:r>
          </a:p>
          <a:p>
            <a:pPr marL="0" indent="0">
              <a:buNone/>
            </a:pPr>
            <a:r>
              <a:rPr lang="fr-FR" dirty="0"/>
              <a:t>(8)   </a:t>
            </a:r>
            <a:r>
              <a:rPr lang="fr-FR" i="1" dirty="0"/>
              <a:t>La façade de l’immeuble était </a:t>
            </a:r>
            <a:r>
              <a:rPr lang="fr-FR" i="1" u="sng" dirty="0"/>
              <a:t>noire</a:t>
            </a:r>
            <a:r>
              <a:rPr lang="fr-FR" i="1" dirty="0"/>
              <a:t> d’histoire </a:t>
            </a:r>
            <a:r>
              <a:rPr lang="fr-FR" dirty="0"/>
              <a:t>(05721)</a:t>
            </a:r>
          </a:p>
          <a:p>
            <a:pPr marL="0" indent="0">
              <a:buNone/>
            </a:pPr>
            <a:r>
              <a:rPr lang="fr-FR" dirty="0"/>
              <a:t>        Lit. The front of the building </a:t>
            </a:r>
            <a:r>
              <a:rPr lang="fr-FR" dirty="0" err="1"/>
              <a:t>was</a:t>
            </a:r>
            <a:r>
              <a:rPr lang="fr-FR" dirty="0"/>
              <a:t> black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history</a:t>
            </a:r>
            <a:r>
              <a:rPr lang="fr-FR" dirty="0"/>
              <a:t>’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52096" y="6333321"/>
            <a:ext cx="3156679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13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69" y="5981303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641" y="6017307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5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9488" y="809469"/>
            <a:ext cx="10574311" cy="5715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0070C0"/>
                </a:solidFill>
              </a:rPr>
              <a:t>(i)  Copula </a:t>
            </a:r>
            <a:r>
              <a:rPr lang="fr-FR" dirty="0" err="1">
                <a:solidFill>
                  <a:srgbClr val="0070C0"/>
                </a:solidFill>
              </a:rPr>
              <a:t>verb</a:t>
            </a:r>
            <a:r>
              <a:rPr lang="fr-FR" dirty="0">
                <a:solidFill>
                  <a:srgbClr val="0070C0"/>
                </a:solidFill>
              </a:rPr>
              <a:t>:</a:t>
            </a:r>
            <a:r>
              <a:rPr lang="fr-FR" b="1" dirty="0"/>
              <a:t>  </a:t>
            </a:r>
            <a:r>
              <a:rPr lang="fr-FR" i="1" dirty="0"/>
              <a:t>to </a:t>
            </a:r>
            <a:r>
              <a:rPr lang="fr-FR" i="1" dirty="0" err="1"/>
              <a:t>be</a:t>
            </a:r>
            <a:r>
              <a:rPr lang="fr-FR" i="1" dirty="0"/>
              <a:t>, to </a:t>
            </a:r>
            <a:r>
              <a:rPr lang="fr-FR" i="1" dirty="0" err="1"/>
              <a:t>become</a:t>
            </a:r>
            <a:r>
              <a:rPr lang="fr-FR" i="1" dirty="0"/>
              <a:t>, to </a:t>
            </a:r>
            <a:r>
              <a:rPr lang="fr-FR" i="1" dirty="0" err="1"/>
              <a:t>remain</a:t>
            </a:r>
            <a:r>
              <a:rPr lang="fr-FR" i="1" dirty="0"/>
              <a:t> </a:t>
            </a:r>
          </a:p>
          <a:p>
            <a:pPr marL="0" indent="0">
              <a:buNone/>
            </a:pPr>
            <a:r>
              <a:rPr lang="fr-FR" dirty="0"/>
              <a:t>	(5)   </a:t>
            </a:r>
            <a:r>
              <a:rPr lang="fr-FR" i="1" dirty="0"/>
              <a:t>Lecoq était devenu </a:t>
            </a:r>
            <a:r>
              <a:rPr lang="fr-FR" i="1" u="sng" dirty="0">
                <a:solidFill>
                  <a:srgbClr val="00B050"/>
                </a:solidFill>
              </a:rPr>
              <a:t>vert</a:t>
            </a:r>
            <a:r>
              <a:rPr lang="fr-FR" i="1" dirty="0"/>
              <a:t> de colère </a:t>
            </a:r>
            <a:r>
              <a:rPr lang="fr-FR" dirty="0"/>
              <a:t>(03997)</a:t>
            </a:r>
          </a:p>
          <a:p>
            <a:pPr marL="0" indent="0">
              <a:buNone/>
            </a:pPr>
            <a:r>
              <a:rPr lang="fr-FR" dirty="0"/>
              <a:t>                   </a:t>
            </a:r>
            <a:r>
              <a:rPr lang="fr-FR" sz="2400" dirty="0"/>
              <a:t>Lit. ‘Lecoq </a:t>
            </a:r>
            <a:r>
              <a:rPr lang="fr-FR" sz="2400" dirty="0" err="1"/>
              <a:t>had</a:t>
            </a:r>
            <a:r>
              <a:rPr lang="fr-FR" sz="2400" dirty="0"/>
              <a:t> </a:t>
            </a:r>
            <a:r>
              <a:rPr lang="fr-FR" sz="2400" dirty="0" err="1"/>
              <a:t>become</a:t>
            </a:r>
            <a:r>
              <a:rPr lang="fr-FR" sz="2400" dirty="0"/>
              <a:t> green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anger</a:t>
            </a:r>
            <a:r>
              <a:rPr lang="fr-FR" sz="2400" dirty="0"/>
              <a:t>’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0070C0"/>
                </a:solidFill>
              </a:rPr>
              <a:t>(ii) </a:t>
            </a:r>
            <a:r>
              <a:rPr lang="fr-FR" dirty="0" err="1">
                <a:solidFill>
                  <a:srgbClr val="0070C0"/>
                </a:solidFill>
              </a:rPr>
              <a:t>Color</a:t>
            </a:r>
            <a:r>
              <a:rPr lang="fr-FR" dirty="0">
                <a:solidFill>
                  <a:srgbClr val="0070C0"/>
                </a:solidFill>
              </a:rPr>
              <a:t> adjective: </a:t>
            </a:r>
            <a:endParaRPr lang="de-DE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fr-FR" b="1" dirty="0"/>
              <a:t> </a:t>
            </a:r>
            <a:r>
              <a:rPr lang="fr-FR" dirty="0"/>
              <a:t>Basic </a:t>
            </a:r>
            <a:r>
              <a:rPr lang="fr-FR" dirty="0" err="1"/>
              <a:t>colors</a:t>
            </a:r>
            <a:r>
              <a:rPr lang="fr-FR" dirty="0"/>
              <a:t>: </a:t>
            </a:r>
            <a:r>
              <a:rPr lang="fr-FR" dirty="0" err="1">
                <a:solidFill>
                  <a:srgbClr val="FF0000"/>
                </a:solidFill>
              </a:rPr>
              <a:t>red</a:t>
            </a:r>
            <a:r>
              <a:rPr lang="fr-FR" dirty="0"/>
              <a:t>, </a:t>
            </a:r>
            <a:r>
              <a:rPr lang="fr-FR" dirty="0" err="1">
                <a:solidFill>
                  <a:srgbClr val="0070C0"/>
                </a:solidFill>
              </a:rPr>
              <a:t>blue</a:t>
            </a:r>
            <a:r>
              <a:rPr lang="fr-FR" dirty="0"/>
              <a:t>, </a:t>
            </a:r>
            <a:r>
              <a:rPr lang="fr-FR" dirty="0">
                <a:solidFill>
                  <a:srgbClr val="00B050"/>
                </a:solidFill>
              </a:rPr>
              <a:t>green</a:t>
            </a:r>
            <a:r>
              <a:rPr lang="fr-FR" dirty="0"/>
              <a:t>, </a:t>
            </a:r>
            <a:r>
              <a:rPr lang="fr-FR" dirty="0" err="1">
                <a:solidFill>
                  <a:srgbClr val="FFFF00"/>
                </a:solidFill>
              </a:rPr>
              <a:t>yellow</a:t>
            </a:r>
            <a:r>
              <a:rPr lang="fr-FR" dirty="0"/>
              <a:t>, white, black </a:t>
            </a:r>
            <a:r>
              <a:rPr lang="fr-FR" sz="2400" dirty="0"/>
              <a:t>(Berlin &amp; Kay 1969)</a:t>
            </a:r>
          </a:p>
          <a:p>
            <a:pPr>
              <a:buFont typeface="Wingdings" pitchFamily="2" charset="2"/>
              <a:buChar char="§"/>
            </a:pPr>
            <a:r>
              <a:rPr lang="fr-FR" sz="2400" i="1" dirty="0"/>
              <a:t> </a:t>
            </a:r>
            <a:r>
              <a:rPr lang="fr-FR" i="1" dirty="0"/>
              <a:t>«Concepts </a:t>
            </a:r>
            <a:r>
              <a:rPr lang="fr-FR" i="1" dirty="0" err="1"/>
              <a:t>anchored</a:t>
            </a:r>
            <a:r>
              <a:rPr lang="fr-FR" i="1" dirty="0"/>
              <a:t> in certain ‘</a:t>
            </a:r>
            <a:r>
              <a:rPr lang="fr-FR" i="1" dirty="0" err="1"/>
              <a:t>universals</a:t>
            </a:r>
            <a:r>
              <a:rPr lang="fr-FR" i="1" dirty="0"/>
              <a:t> of  </a:t>
            </a:r>
            <a:r>
              <a:rPr lang="fr-FR" i="1" dirty="0" err="1"/>
              <a:t>human</a:t>
            </a:r>
            <a:r>
              <a:rPr lang="fr-FR" i="1" dirty="0"/>
              <a:t> </a:t>
            </a:r>
            <a:r>
              <a:rPr lang="fr-FR" i="1" dirty="0" err="1"/>
              <a:t>experience</a:t>
            </a:r>
            <a:r>
              <a:rPr lang="fr-FR" i="1" dirty="0"/>
              <a:t>’» </a:t>
            </a:r>
          </a:p>
          <a:p>
            <a:pPr marL="0" indent="0">
              <a:buNone/>
              <a:defRPr/>
            </a:pPr>
            <a:r>
              <a:rPr lang="fr-FR" i="1" dirty="0"/>
              <a:t>    as «</a:t>
            </a:r>
            <a:r>
              <a:rPr lang="fr-FR" i="1" dirty="0" err="1"/>
              <a:t>we</a:t>
            </a:r>
            <a:r>
              <a:rPr lang="fr-FR" i="1" dirty="0"/>
              <a:t> </a:t>
            </a:r>
            <a:r>
              <a:rPr lang="fr-FR" i="1" dirty="0" err="1"/>
              <a:t>project</a:t>
            </a:r>
            <a:r>
              <a:rPr lang="fr-FR" i="1" dirty="0"/>
              <a:t> </a:t>
            </a:r>
            <a:r>
              <a:rPr lang="fr-FR" i="1" dirty="0" err="1"/>
              <a:t>them</a:t>
            </a:r>
            <a:r>
              <a:rPr lang="fr-FR" i="1" dirty="0"/>
              <a:t> onto </a:t>
            </a:r>
            <a:r>
              <a:rPr lang="fr-FR" i="1" dirty="0" err="1"/>
              <a:t>something</a:t>
            </a:r>
            <a:r>
              <a:rPr lang="fr-FR" i="1" dirty="0"/>
              <a:t> in </a:t>
            </a:r>
            <a:r>
              <a:rPr lang="fr-FR" i="1" dirty="0" err="1"/>
              <a:t>our</a:t>
            </a:r>
            <a:r>
              <a:rPr lang="fr-FR" i="1" dirty="0"/>
              <a:t> </a:t>
            </a:r>
            <a:r>
              <a:rPr lang="fr-FR" i="1" dirty="0" err="1"/>
              <a:t>shared</a:t>
            </a:r>
            <a:r>
              <a:rPr lang="fr-FR" i="1" dirty="0"/>
              <a:t>  </a:t>
            </a:r>
            <a:r>
              <a:rPr lang="fr-FR" i="1" dirty="0" err="1"/>
              <a:t>environment</a:t>
            </a:r>
            <a:r>
              <a:rPr lang="fr-FR" i="1" dirty="0"/>
              <a:t>»     </a:t>
            </a:r>
          </a:p>
          <a:p>
            <a:pPr marL="0" indent="0">
              <a:buNone/>
              <a:defRPr/>
            </a:pPr>
            <a:r>
              <a:rPr lang="fr-FR" i="1" dirty="0"/>
              <a:t>    </a:t>
            </a:r>
            <a:r>
              <a:rPr lang="fr-FR" dirty="0"/>
              <a:t>(</a:t>
            </a:r>
            <a:r>
              <a:rPr lang="fr-FR" dirty="0" err="1"/>
              <a:t>Wierzbicka</a:t>
            </a:r>
            <a:r>
              <a:rPr lang="fr-FR" dirty="0"/>
              <a:t> 1990: 99): </a:t>
            </a:r>
            <a:r>
              <a:rPr lang="fr-FR" dirty="0" err="1"/>
              <a:t>fire</a:t>
            </a:r>
            <a:r>
              <a:rPr lang="fr-FR" dirty="0"/>
              <a:t>/the </a:t>
            </a:r>
            <a:r>
              <a:rPr lang="fr-FR" dirty="0" err="1"/>
              <a:t>sky</a:t>
            </a:r>
            <a:r>
              <a:rPr lang="fr-FR" dirty="0"/>
              <a:t>/</a:t>
            </a:r>
            <a:r>
              <a:rPr lang="fr-FR" dirty="0" err="1"/>
              <a:t>trees</a:t>
            </a:r>
            <a:r>
              <a:rPr lang="fr-FR" dirty="0"/>
              <a:t>/the </a:t>
            </a:r>
            <a:r>
              <a:rPr lang="fr-FR" dirty="0" err="1"/>
              <a:t>sun</a:t>
            </a:r>
            <a:r>
              <a:rPr lang="fr-FR" dirty="0"/>
              <a:t>/…</a:t>
            </a:r>
          </a:p>
          <a:p>
            <a:pPr>
              <a:buFont typeface="Wingdings" pitchFamily="2" charset="2"/>
              <a:buChar char="§"/>
            </a:pPr>
            <a:endParaRPr lang="fr-FR" sz="2400" dirty="0"/>
          </a:p>
          <a:p>
            <a:pPr marL="0" indent="0">
              <a:buNone/>
            </a:pPr>
            <a:endParaRPr lang="fr-FR" sz="2400" dirty="0"/>
          </a:p>
        </p:txBody>
      </p:sp>
      <p:pic>
        <p:nvPicPr>
          <p:cNvPr id="6" name="Picture 10" descr="USLBlogoRVB">
            <a:extLst>
              <a:ext uri="{FF2B5EF4-FFF2-40B4-BE49-F238E27FC236}">
                <a16:creationId xmlns:a16="http://schemas.microsoft.com/office/drawing/2014/main" id="{C7C8201C-173B-1046-9273-6C36ABF36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1" y="5876144"/>
            <a:ext cx="777162" cy="77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8D663E8-DE62-3B49-BC3C-480651A43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3999" y="6342781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14</a:t>
            </a:fld>
            <a:endParaRPr lang="de-DE"/>
          </a:p>
        </p:txBody>
      </p:sp>
      <p:pic>
        <p:nvPicPr>
          <p:cNvPr id="5" name="Grafik 4" descr="C:\Users\SM-User\Documents\SeSLa-new-web\images\sesla-logo.png">
            <a:extLst>
              <a:ext uri="{FF2B5EF4-FFF2-40B4-BE49-F238E27FC236}">
                <a16:creationId xmlns:a16="http://schemas.microsoft.com/office/drawing/2014/main" id="{7A0A34CB-A743-D34E-B55A-5F89FAF7F3E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0" y="5876143"/>
            <a:ext cx="795529" cy="782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05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9488" y="809469"/>
            <a:ext cx="10574311" cy="5715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0070C0"/>
                </a:solidFill>
              </a:rPr>
              <a:t>(ii) </a:t>
            </a:r>
            <a:r>
              <a:rPr lang="fr-FR" dirty="0" err="1">
                <a:solidFill>
                  <a:srgbClr val="0070C0"/>
                </a:solidFill>
              </a:rPr>
              <a:t>Color</a:t>
            </a:r>
            <a:r>
              <a:rPr lang="fr-FR" dirty="0">
                <a:solidFill>
                  <a:srgbClr val="0070C0"/>
                </a:solidFill>
              </a:rPr>
              <a:t> adjective: </a:t>
            </a:r>
            <a:endParaRPr lang="de-DE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sz="2400" dirty="0"/>
          </a:p>
          <a:p>
            <a:pPr>
              <a:buFont typeface="Wingdings" pitchFamily="2" charset="2"/>
              <a:buChar char="§"/>
            </a:pPr>
            <a:r>
              <a:rPr lang="fr-FR" dirty="0"/>
              <a:t> more </a:t>
            </a:r>
            <a:r>
              <a:rPr lang="fr-FR" dirty="0" err="1"/>
              <a:t>rarely</a:t>
            </a:r>
            <a:r>
              <a:rPr lang="fr-FR" dirty="0"/>
              <a:t>: </a:t>
            </a:r>
            <a:r>
              <a:rPr lang="fr-F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grey</a:t>
            </a:r>
            <a:r>
              <a:rPr lang="fr-FR" dirty="0"/>
              <a:t>, </a:t>
            </a:r>
            <a:r>
              <a:rPr lang="fr-FR" dirty="0" err="1">
                <a:solidFill>
                  <a:schemeClr val="accent4">
                    <a:lumMod val="50000"/>
                  </a:schemeClr>
                </a:solidFill>
              </a:rPr>
              <a:t>brown</a:t>
            </a:r>
            <a:r>
              <a:rPr lang="fr-FR" dirty="0"/>
              <a:t>, </a:t>
            </a:r>
            <a:r>
              <a:rPr lang="fr-FR" dirty="0" err="1">
                <a:solidFill>
                  <a:srgbClr val="7030A0"/>
                </a:solidFill>
              </a:rPr>
              <a:t>purple</a:t>
            </a:r>
            <a:r>
              <a:rPr lang="fr-FR" dirty="0"/>
              <a:t>, </a:t>
            </a:r>
            <a:r>
              <a:rPr lang="fr-FR" dirty="0">
                <a:solidFill>
                  <a:schemeClr val="accent2"/>
                </a:solidFill>
              </a:rPr>
              <a:t>orange</a:t>
            </a:r>
          </a:p>
          <a:p>
            <a:pPr marL="0" indent="0">
              <a:buNone/>
            </a:pPr>
            <a:r>
              <a:rPr lang="fr-FR" dirty="0"/>
              <a:t>	(9)   </a:t>
            </a:r>
            <a:r>
              <a:rPr lang="fr-FR" i="1" dirty="0"/>
              <a:t>Dehors sous le ciel </a:t>
            </a:r>
            <a:r>
              <a:rPr lang="fr-FR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gris</a:t>
            </a:r>
            <a:r>
              <a:rPr lang="fr-FR" i="1" dirty="0"/>
              <a:t> de rage contenue,…</a:t>
            </a:r>
            <a:r>
              <a:rPr lang="fr-FR" dirty="0">
                <a:solidFill>
                  <a:prstClr val="black"/>
                </a:solidFill>
              </a:rPr>
              <a:t>(957627)</a:t>
            </a:r>
          </a:p>
          <a:p>
            <a:pPr marL="0" indent="0">
              <a:buNone/>
            </a:pPr>
            <a:r>
              <a:rPr lang="fr-FR" dirty="0">
                <a:solidFill>
                  <a:prstClr val="black"/>
                </a:solidFill>
              </a:rPr>
              <a:t>                   lit. ‘</a:t>
            </a:r>
            <a:r>
              <a:rPr lang="fr-FR" dirty="0" err="1">
                <a:solidFill>
                  <a:prstClr val="black"/>
                </a:solidFill>
              </a:rPr>
              <a:t>Outside</a:t>
            </a:r>
            <a:r>
              <a:rPr lang="fr-FR" dirty="0">
                <a:solidFill>
                  <a:prstClr val="black"/>
                </a:solidFill>
              </a:rPr>
              <a:t> </a:t>
            </a:r>
            <a:r>
              <a:rPr lang="fr-FR" dirty="0" err="1">
                <a:solidFill>
                  <a:prstClr val="black"/>
                </a:solidFill>
              </a:rPr>
              <a:t>under</a:t>
            </a:r>
            <a:r>
              <a:rPr lang="fr-FR" dirty="0">
                <a:solidFill>
                  <a:prstClr val="black"/>
                </a:solidFill>
              </a:rPr>
              <a:t> the </a:t>
            </a:r>
            <a:r>
              <a:rPr lang="fr-FR" dirty="0" err="1">
                <a:solidFill>
                  <a:prstClr val="black"/>
                </a:solidFill>
              </a:rPr>
              <a:t>sky</a:t>
            </a:r>
            <a:r>
              <a:rPr lang="fr-FR" dirty="0">
                <a:solidFill>
                  <a:prstClr val="black"/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grey</a:t>
            </a:r>
            <a:r>
              <a:rPr lang="fr-FR" dirty="0">
                <a:solidFill>
                  <a:prstClr val="black"/>
                </a:solidFill>
              </a:rPr>
              <a:t> of </a:t>
            </a:r>
            <a:r>
              <a:rPr lang="fr-FR" dirty="0" err="1">
                <a:solidFill>
                  <a:prstClr val="black"/>
                </a:solidFill>
              </a:rPr>
              <a:t>contained</a:t>
            </a:r>
            <a:r>
              <a:rPr lang="fr-FR" dirty="0">
                <a:solidFill>
                  <a:prstClr val="black"/>
                </a:solidFill>
              </a:rPr>
              <a:t> </a:t>
            </a:r>
            <a:r>
              <a:rPr lang="fr-FR" dirty="0" err="1">
                <a:solidFill>
                  <a:prstClr val="black"/>
                </a:solidFill>
              </a:rPr>
              <a:t>anger</a:t>
            </a:r>
            <a:r>
              <a:rPr lang="fr-FR" dirty="0">
                <a:solidFill>
                  <a:prstClr val="black"/>
                </a:solidFill>
              </a:rPr>
              <a:t>’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         (10)   </a:t>
            </a:r>
            <a:r>
              <a:rPr lang="fr-FR" i="1" dirty="0"/>
              <a:t>L’homme est devenu </a:t>
            </a:r>
            <a:r>
              <a:rPr lang="fr-FR" i="1" u="sng" dirty="0">
                <a:solidFill>
                  <a:srgbClr val="7030A0"/>
                </a:solidFill>
              </a:rPr>
              <a:t>violet</a:t>
            </a:r>
            <a:r>
              <a:rPr lang="fr-FR" i="1" dirty="0"/>
              <a:t> de rire </a:t>
            </a:r>
            <a:r>
              <a:rPr lang="fr-FR" dirty="0"/>
              <a:t>(1077266752)</a:t>
            </a:r>
          </a:p>
          <a:p>
            <a:pPr marL="0" indent="0">
              <a:buNone/>
            </a:pPr>
            <a:r>
              <a:rPr lang="fr-FR" dirty="0"/>
              <a:t> 	        lit. ‘The man </a:t>
            </a:r>
            <a:r>
              <a:rPr lang="fr-FR" dirty="0" err="1"/>
              <a:t>had</a:t>
            </a:r>
            <a:r>
              <a:rPr lang="fr-FR" dirty="0"/>
              <a:t> </a:t>
            </a:r>
            <a:r>
              <a:rPr lang="fr-FR" dirty="0" err="1"/>
              <a:t>become</a:t>
            </a:r>
            <a:r>
              <a:rPr lang="fr-FR" dirty="0"/>
              <a:t> </a:t>
            </a:r>
            <a:r>
              <a:rPr lang="fr-FR" dirty="0" err="1">
                <a:solidFill>
                  <a:srgbClr val="7030A0"/>
                </a:solidFill>
              </a:rPr>
              <a:t>purple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laughing</a:t>
            </a:r>
            <a:r>
              <a:rPr lang="fr-FR" dirty="0"/>
              <a:t>’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/>
          </a:p>
        </p:txBody>
      </p:sp>
      <p:pic>
        <p:nvPicPr>
          <p:cNvPr id="6" name="Picture 10" descr="USLBlogoRVB">
            <a:extLst>
              <a:ext uri="{FF2B5EF4-FFF2-40B4-BE49-F238E27FC236}">
                <a16:creationId xmlns:a16="http://schemas.microsoft.com/office/drawing/2014/main" id="{C7C8201C-173B-1046-9273-6C36ABF36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1" y="5876144"/>
            <a:ext cx="777162" cy="77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8D663E8-DE62-3B49-BC3C-480651A43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48427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15</a:t>
            </a:fld>
            <a:endParaRPr lang="de-DE"/>
          </a:p>
        </p:txBody>
      </p:sp>
      <p:pic>
        <p:nvPicPr>
          <p:cNvPr id="5" name="Grafik 4" descr="C:\Users\SM-User\Documents\SeSLa-new-web\images\sesla-logo.png">
            <a:extLst>
              <a:ext uri="{FF2B5EF4-FFF2-40B4-BE49-F238E27FC236}">
                <a16:creationId xmlns:a16="http://schemas.microsoft.com/office/drawing/2014/main" id="{DE639D4E-23F9-534B-8D27-0D155DD1CC9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560" y="5989319"/>
            <a:ext cx="734569" cy="669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7804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B755B46-ED14-954C-846F-3B73FA0700AB}"/>
              </a:ext>
            </a:extLst>
          </p:cNvPr>
          <p:cNvSpPr/>
          <p:nvPr/>
        </p:nvSpPr>
        <p:spPr>
          <a:xfrm>
            <a:off x="719528" y="494676"/>
            <a:ext cx="1080790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(iii) </a:t>
            </a:r>
            <a:r>
              <a:rPr lang="fr-FR" sz="3200" dirty="0" err="1">
                <a:solidFill>
                  <a:srgbClr val="0070C0"/>
                </a:solidFill>
              </a:rPr>
              <a:t>Prepositional</a:t>
            </a:r>
            <a:r>
              <a:rPr lang="fr-FR" sz="3200" dirty="0">
                <a:solidFill>
                  <a:srgbClr val="0070C0"/>
                </a:solidFill>
              </a:rPr>
              <a:t> phrase</a:t>
            </a:r>
            <a:endParaRPr lang="fr-FR" sz="3200" i="1" dirty="0">
              <a:solidFill>
                <a:srgbClr val="0070C0"/>
              </a:solidFill>
            </a:endParaRPr>
          </a:p>
          <a:p>
            <a:r>
              <a:rPr lang="fr-FR" sz="2800" dirty="0"/>
              <a:t>Expression of </a:t>
            </a:r>
            <a:r>
              <a:rPr lang="fr-FR" sz="2800" dirty="0" err="1"/>
              <a:t>causality</a:t>
            </a:r>
            <a:r>
              <a:rPr lang="fr-FR" sz="2800" dirty="0"/>
              <a:t>:</a:t>
            </a:r>
          </a:p>
          <a:p>
            <a:r>
              <a:rPr lang="fr-FR" sz="3200" i="1" dirty="0"/>
              <a:t>     </a:t>
            </a:r>
            <a:r>
              <a:rPr lang="en-US" sz="2800" dirty="0" err="1"/>
              <a:t>Radden</a:t>
            </a:r>
            <a:r>
              <a:rPr lang="en-US" sz="2800" dirty="0"/>
              <a:t> &amp; Dirven (2007: 327)</a:t>
            </a:r>
          </a:p>
          <a:p>
            <a:pPr lvl="1"/>
            <a:r>
              <a:rPr lang="en-US" sz="2800" i="1" dirty="0"/>
              <a:t>	Causes are situations which trigger off another physical or 	psychological situation as their effect. </a:t>
            </a:r>
            <a:endParaRPr lang="de-DE" sz="2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fr-FR" sz="3200" b="1" dirty="0"/>
              <a:t>Noun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fr-FR" sz="2800" dirty="0" err="1"/>
              <a:t>Strong</a:t>
            </a:r>
            <a:r>
              <a:rPr lang="fr-FR" sz="2800" dirty="0"/>
              <a:t> </a:t>
            </a:r>
            <a:r>
              <a:rPr lang="fr-FR" sz="2800" dirty="0" err="1"/>
              <a:t>emotion</a:t>
            </a:r>
            <a:r>
              <a:rPr lang="fr-FR" sz="2800" i="1" dirty="0"/>
              <a:t>: </a:t>
            </a:r>
            <a:r>
              <a:rPr lang="fr-FR" sz="2800" i="1" dirty="0" err="1"/>
              <a:t>anger</a:t>
            </a:r>
            <a:r>
              <a:rPr lang="fr-FR" sz="2800" i="1" dirty="0"/>
              <a:t>, </a:t>
            </a:r>
            <a:r>
              <a:rPr lang="fr-FR" sz="2800" i="1" dirty="0" err="1"/>
              <a:t>fear</a:t>
            </a:r>
            <a:r>
              <a:rPr lang="fr-FR" sz="2800" i="1" dirty="0"/>
              <a:t>, </a:t>
            </a:r>
            <a:r>
              <a:rPr lang="fr-FR" sz="2800" i="1" dirty="0" err="1"/>
              <a:t>jealousy</a:t>
            </a:r>
            <a:r>
              <a:rPr lang="fr-FR" sz="2800" i="1" dirty="0"/>
              <a:t>, </a:t>
            </a:r>
            <a:r>
              <a:rPr lang="fr-FR" sz="2800" i="1" dirty="0" err="1"/>
              <a:t>envy</a:t>
            </a:r>
            <a:r>
              <a:rPr lang="fr-FR" sz="2800" i="1" dirty="0"/>
              <a:t>, </a:t>
            </a:r>
            <a:r>
              <a:rPr lang="fr-FR" sz="2800" i="1" dirty="0" err="1"/>
              <a:t>embarrassment</a:t>
            </a:r>
            <a:r>
              <a:rPr lang="fr-FR" sz="2800" i="1" dirty="0"/>
              <a:t>,..</a:t>
            </a:r>
          </a:p>
          <a:p>
            <a:pPr>
              <a:defRPr/>
            </a:pPr>
            <a:r>
              <a:rPr lang="fr-FR" sz="2800" dirty="0"/>
              <a:t>	</a:t>
            </a:r>
            <a:r>
              <a:rPr lang="fr-FR" sz="2400" dirty="0"/>
              <a:t>(11)  </a:t>
            </a:r>
            <a:r>
              <a:rPr lang="fr-FR" sz="2400" i="1" dirty="0"/>
              <a:t>Pierre est </a:t>
            </a:r>
            <a:r>
              <a:rPr lang="fr-FR" sz="2400" i="1" dirty="0">
                <a:solidFill>
                  <a:srgbClr val="FF0000"/>
                </a:solidFill>
              </a:rPr>
              <a:t>rouge</a:t>
            </a:r>
            <a:r>
              <a:rPr lang="fr-FR" sz="2400" i="1" dirty="0"/>
              <a:t> de colère</a:t>
            </a:r>
            <a:r>
              <a:rPr lang="fr-FR" sz="2400" dirty="0"/>
              <a:t> </a:t>
            </a:r>
          </a:p>
          <a:p>
            <a:pPr>
              <a:defRPr/>
            </a:pPr>
            <a:r>
              <a:rPr lang="fr-FR" sz="2400" dirty="0"/>
              <a:t>                       lit. ‘Peter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>
                <a:solidFill>
                  <a:srgbClr val="FF0000"/>
                </a:solidFill>
              </a:rPr>
              <a:t>red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anger</a:t>
            </a:r>
            <a:r>
              <a:rPr lang="fr-FR" sz="2400" dirty="0"/>
              <a:t>’</a:t>
            </a:r>
          </a:p>
          <a:p>
            <a:pPr>
              <a:defRPr/>
            </a:pPr>
            <a:endParaRPr lang="fr-FR" sz="2400" dirty="0"/>
          </a:p>
          <a:p>
            <a:pPr marL="914400" lvl="1" indent="-457200">
              <a:buFont typeface="Wingdings" pitchFamily="2" charset="2"/>
              <a:buChar char="Ø"/>
              <a:defRPr/>
            </a:pPr>
            <a:r>
              <a:rPr lang="fr-FR" sz="2800" dirty="0" err="1"/>
              <a:t>Environmental</a:t>
            </a:r>
            <a:r>
              <a:rPr lang="fr-FR" sz="2800" dirty="0"/>
              <a:t> influence (</a:t>
            </a:r>
            <a:r>
              <a:rPr lang="fr-FR" sz="2800" dirty="0" err="1"/>
              <a:t>e.g</a:t>
            </a:r>
            <a:r>
              <a:rPr lang="fr-FR" sz="2800" dirty="0"/>
              <a:t>. </a:t>
            </a:r>
            <a:r>
              <a:rPr lang="fr-FR" sz="2800" dirty="0" err="1"/>
              <a:t>temperature</a:t>
            </a:r>
            <a:r>
              <a:rPr lang="fr-FR" sz="2800" dirty="0"/>
              <a:t>)</a:t>
            </a:r>
          </a:p>
          <a:p>
            <a:pPr>
              <a:defRPr/>
            </a:pPr>
            <a:r>
              <a:rPr lang="fr-FR" sz="2800" dirty="0"/>
              <a:t>      	</a:t>
            </a:r>
            <a:r>
              <a:rPr lang="fr-FR" sz="2400" dirty="0"/>
              <a:t>(12) </a:t>
            </a:r>
            <a:r>
              <a:rPr lang="de-DE" sz="2400" i="1" dirty="0"/>
              <a:t>Die Sportler sind rot, die Blaser </a:t>
            </a:r>
            <a:r>
              <a:rPr lang="de-DE" sz="2400" i="1" dirty="0">
                <a:solidFill>
                  <a:srgbClr val="0070C0"/>
                </a:solidFill>
              </a:rPr>
              <a:t>blau</a:t>
            </a:r>
            <a:r>
              <a:rPr lang="de-DE" sz="2400" i="1" dirty="0"/>
              <a:t> vor Kälte.</a:t>
            </a:r>
            <a:r>
              <a:rPr lang="de-DE" sz="2400" dirty="0"/>
              <a:t> </a:t>
            </a:r>
          </a:p>
          <a:p>
            <a:pPr>
              <a:defRPr/>
            </a:pPr>
            <a:r>
              <a:rPr lang="de-DE" sz="2400" dirty="0"/>
              <a:t>                     </a:t>
            </a:r>
            <a:r>
              <a:rPr lang="de-DE" sz="2400" dirty="0" err="1"/>
              <a:t>lit</a:t>
            </a:r>
            <a:r>
              <a:rPr lang="de-DE" sz="2400" dirty="0"/>
              <a:t>. ‘The </a:t>
            </a:r>
            <a:r>
              <a:rPr lang="de-DE" sz="2400" dirty="0" err="1"/>
              <a:t>sportsmen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red</a:t>
            </a:r>
            <a:r>
              <a:rPr lang="de-DE" sz="2400" dirty="0"/>
              <a:t>, </a:t>
            </a:r>
            <a:r>
              <a:rPr lang="de-DE" sz="2400" dirty="0" err="1"/>
              <a:t>the</a:t>
            </a:r>
            <a:r>
              <a:rPr lang="de-DE" sz="2400" dirty="0"/>
              <a:t> wind </a:t>
            </a:r>
            <a:r>
              <a:rPr lang="de-DE" sz="2400" dirty="0" err="1"/>
              <a:t>players</a:t>
            </a:r>
            <a:r>
              <a:rPr lang="de-DE" sz="2400" dirty="0"/>
              <a:t> </a:t>
            </a:r>
            <a:r>
              <a:rPr lang="de-DE" sz="2400" dirty="0" err="1">
                <a:solidFill>
                  <a:srgbClr val="0070C0"/>
                </a:solidFill>
              </a:rPr>
              <a:t>blue</a:t>
            </a:r>
            <a:r>
              <a:rPr lang="de-DE" sz="2400" dirty="0"/>
              <a:t> </a:t>
            </a:r>
            <a:r>
              <a:rPr lang="de-DE" sz="2400" dirty="0" err="1"/>
              <a:t>from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cold</a:t>
            </a:r>
            <a:r>
              <a:rPr lang="de-DE" sz="2400" dirty="0"/>
              <a:t>‘</a:t>
            </a:r>
          </a:p>
          <a:p>
            <a:pPr marL="457200" indent="-457200">
              <a:buFont typeface="Wingdings" pitchFamily="2" charset="2"/>
              <a:buChar char="§"/>
            </a:pPr>
            <a:endParaRPr lang="fr-FR" sz="24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B944F65-0681-5846-96C7-A4684A8C0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3562" y="6375311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16</a:t>
            </a:fld>
            <a:endParaRPr lang="de-DE"/>
          </a:p>
        </p:txBody>
      </p:sp>
      <p:pic>
        <p:nvPicPr>
          <p:cNvPr id="4" name="Picture 10" descr="USLBlogoRVB">
            <a:extLst>
              <a:ext uri="{FF2B5EF4-FFF2-40B4-BE49-F238E27FC236}">
                <a16:creationId xmlns:a16="http://schemas.microsoft.com/office/drawing/2014/main" id="{5A311BEA-9977-C24F-B85F-B3E431A7F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913120"/>
            <a:ext cx="808356" cy="80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 descr="C:\Users\SM-User\Documents\SeSLa-new-web\images\sesla-logo.png">
            <a:extLst>
              <a:ext uri="{FF2B5EF4-FFF2-40B4-BE49-F238E27FC236}">
                <a16:creationId xmlns:a16="http://schemas.microsoft.com/office/drawing/2014/main" id="{DB4C1191-BAC4-B047-BF86-5ADB46A4EBC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5913120"/>
            <a:ext cx="777240" cy="745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067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B755B46-ED14-954C-846F-3B73FA0700AB}"/>
              </a:ext>
            </a:extLst>
          </p:cNvPr>
          <p:cNvSpPr/>
          <p:nvPr/>
        </p:nvSpPr>
        <p:spPr>
          <a:xfrm>
            <a:off x="719528" y="494676"/>
            <a:ext cx="1080790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fr-FR" sz="3200" b="1" dirty="0" err="1"/>
              <a:t>Preposition</a:t>
            </a:r>
            <a:r>
              <a:rPr lang="fr-FR" sz="3200" dirty="0"/>
              <a:t> </a:t>
            </a:r>
          </a:p>
          <a:p>
            <a:r>
              <a:rPr lang="fr-FR" sz="3200" dirty="0">
                <a:solidFill>
                  <a:srgbClr val="0070C0"/>
                </a:solidFill>
              </a:rPr>
              <a:t>F: </a:t>
            </a:r>
            <a:r>
              <a:rPr lang="fr-FR" sz="3200" i="1" dirty="0">
                <a:solidFill>
                  <a:srgbClr val="0070C0"/>
                </a:solidFill>
              </a:rPr>
              <a:t>de (à cause de);     </a:t>
            </a:r>
            <a:r>
              <a:rPr lang="fr-FR" sz="3200" dirty="0">
                <a:solidFill>
                  <a:srgbClr val="0070C0"/>
                </a:solidFill>
              </a:rPr>
              <a:t>D: </a:t>
            </a:r>
            <a:r>
              <a:rPr lang="fr-FR" sz="3200" i="1" dirty="0" err="1">
                <a:solidFill>
                  <a:srgbClr val="0070C0"/>
                </a:solidFill>
              </a:rPr>
              <a:t>von</a:t>
            </a:r>
            <a:r>
              <a:rPr lang="fr-FR" sz="3200" i="1" dirty="0">
                <a:solidFill>
                  <a:srgbClr val="0070C0"/>
                </a:solidFill>
              </a:rPr>
              <a:t>/vor</a:t>
            </a:r>
            <a:r>
              <a:rPr lang="fr-FR" sz="3200" dirty="0">
                <a:solidFill>
                  <a:srgbClr val="0070C0"/>
                </a:solidFill>
              </a:rPr>
              <a:t>;        E: </a:t>
            </a:r>
            <a:r>
              <a:rPr lang="fr-FR" sz="3200" i="1" dirty="0">
                <a:solidFill>
                  <a:srgbClr val="0070C0"/>
                </a:solidFill>
              </a:rPr>
              <a:t>of/</a:t>
            </a:r>
            <a:r>
              <a:rPr lang="fr-FR" sz="3200" i="1" dirty="0" err="1">
                <a:solidFill>
                  <a:srgbClr val="0070C0"/>
                </a:solidFill>
              </a:rPr>
              <a:t>from</a:t>
            </a:r>
            <a:r>
              <a:rPr lang="fr-FR" sz="3200" i="1" dirty="0">
                <a:solidFill>
                  <a:srgbClr val="0070C0"/>
                </a:solidFill>
              </a:rPr>
              <a:t>/</a:t>
            </a:r>
            <a:r>
              <a:rPr lang="fr-FR" sz="3200" i="1" dirty="0" err="1">
                <a:solidFill>
                  <a:srgbClr val="0070C0"/>
                </a:solidFill>
              </a:rPr>
              <a:t>with</a:t>
            </a:r>
            <a:endParaRPr lang="fr-FR" sz="3200" i="1" dirty="0">
              <a:solidFill>
                <a:srgbClr val="0070C0"/>
              </a:solidFill>
            </a:endParaRPr>
          </a:p>
          <a:p>
            <a:endParaRPr lang="fr-FR" sz="3200" dirty="0"/>
          </a:p>
          <a:p>
            <a:r>
              <a:rPr lang="fr-FR" sz="3200" dirty="0"/>
              <a:t>D:</a:t>
            </a:r>
            <a:r>
              <a:rPr lang="fr-FR" sz="3200" i="1" dirty="0"/>
              <a:t> </a:t>
            </a:r>
            <a:r>
              <a:rPr lang="fr-FR" sz="3200" i="1" dirty="0" err="1"/>
              <a:t>von</a:t>
            </a:r>
            <a:r>
              <a:rPr lang="fr-FR" sz="3200" i="1" dirty="0"/>
              <a:t> </a:t>
            </a:r>
            <a:r>
              <a:rPr lang="fr-FR" sz="3200" dirty="0"/>
              <a:t>-&gt; </a:t>
            </a:r>
            <a:r>
              <a:rPr lang="fr-FR" sz="3200" dirty="0" err="1"/>
              <a:t>external</a:t>
            </a:r>
            <a:r>
              <a:rPr lang="fr-FR" sz="3200" dirty="0"/>
              <a:t> cause; </a:t>
            </a:r>
            <a:r>
              <a:rPr lang="fr-FR" sz="3200" i="1" dirty="0"/>
              <a:t>vor </a:t>
            </a:r>
            <a:r>
              <a:rPr lang="fr-FR" sz="3200" dirty="0">
                <a:sym typeface="Wingdings" pitchFamily="2" charset="2"/>
              </a:rPr>
              <a:t> </a:t>
            </a:r>
            <a:r>
              <a:rPr lang="fr-FR" sz="3200" dirty="0" err="1">
                <a:sym typeface="Wingdings" pitchFamily="2" charset="2"/>
              </a:rPr>
              <a:t>emotion</a:t>
            </a:r>
            <a:r>
              <a:rPr lang="fr-FR" sz="3200" dirty="0">
                <a:sym typeface="Wingdings" pitchFamily="2" charset="2"/>
              </a:rPr>
              <a:t> </a:t>
            </a:r>
          </a:p>
          <a:p>
            <a:r>
              <a:rPr lang="fr-FR" sz="2400" dirty="0">
                <a:solidFill>
                  <a:prstClr val="black"/>
                </a:solidFill>
              </a:rPr>
              <a:t>    (13)  </a:t>
            </a:r>
            <a:r>
              <a:rPr lang="fr-FR" sz="2400" i="1" dirty="0">
                <a:solidFill>
                  <a:prstClr val="black"/>
                </a:solidFill>
              </a:rPr>
              <a:t>Seine </a:t>
            </a:r>
            <a:r>
              <a:rPr lang="fr-FR" sz="2400" i="1" dirty="0" err="1">
                <a:solidFill>
                  <a:prstClr val="black"/>
                </a:solidFill>
              </a:rPr>
              <a:t>Haare</a:t>
            </a:r>
            <a:r>
              <a:rPr lang="fr-FR" sz="2400" i="1" dirty="0">
                <a:solidFill>
                  <a:prstClr val="black"/>
                </a:solidFill>
              </a:rPr>
              <a:t> </a:t>
            </a:r>
            <a:r>
              <a:rPr lang="fr-FR" sz="2400" i="1" dirty="0" err="1">
                <a:solidFill>
                  <a:prstClr val="black"/>
                </a:solidFill>
              </a:rPr>
              <a:t>waren</a:t>
            </a:r>
            <a:r>
              <a:rPr lang="fr-FR" sz="2400" i="1" dirty="0">
                <a:solidFill>
                  <a:prstClr val="black"/>
                </a:solidFill>
              </a:rPr>
              <a:t> </a:t>
            </a:r>
            <a:r>
              <a:rPr lang="fr-FR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grau </a:t>
            </a:r>
            <a:r>
              <a:rPr lang="fr-FR" sz="2400" i="1" u="sng" dirty="0" err="1">
                <a:solidFill>
                  <a:prstClr val="black"/>
                </a:solidFill>
              </a:rPr>
              <a:t>vom</a:t>
            </a:r>
            <a:r>
              <a:rPr lang="fr-FR" sz="2400" i="1" dirty="0">
                <a:solidFill>
                  <a:prstClr val="black"/>
                </a:solidFill>
              </a:rPr>
              <a:t> Staub</a:t>
            </a:r>
          </a:p>
          <a:p>
            <a:r>
              <a:rPr lang="fr-FR" sz="2400" i="1" dirty="0">
                <a:solidFill>
                  <a:prstClr val="black"/>
                </a:solidFill>
              </a:rPr>
              <a:t>             </a:t>
            </a:r>
            <a:r>
              <a:rPr lang="fr-FR" sz="2400" dirty="0">
                <a:solidFill>
                  <a:prstClr val="black"/>
                </a:solidFill>
              </a:rPr>
              <a:t>Lit. ‘</a:t>
            </a:r>
            <a:r>
              <a:rPr lang="fr-FR" sz="2400" dirty="0" err="1">
                <a:solidFill>
                  <a:prstClr val="black"/>
                </a:solidFill>
              </a:rPr>
              <a:t>His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hair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was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grey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from</a:t>
            </a:r>
            <a:r>
              <a:rPr lang="fr-FR" sz="2400" dirty="0">
                <a:solidFill>
                  <a:prstClr val="black"/>
                </a:solidFill>
              </a:rPr>
              <a:t> the </a:t>
            </a:r>
            <a:r>
              <a:rPr lang="fr-FR" sz="2400" dirty="0" err="1">
                <a:solidFill>
                  <a:prstClr val="black"/>
                </a:solidFill>
              </a:rPr>
              <a:t>dust</a:t>
            </a:r>
            <a:r>
              <a:rPr lang="fr-FR" sz="2400" dirty="0">
                <a:solidFill>
                  <a:prstClr val="black"/>
                </a:solidFill>
              </a:rPr>
              <a:t>’</a:t>
            </a:r>
            <a:endParaRPr lang="fr-FR" sz="2400" dirty="0">
              <a:solidFill>
                <a:srgbClr val="0070C0"/>
              </a:solidFill>
            </a:endParaRPr>
          </a:p>
          <a:p>
            <a:r>
              <a:rPr lang="fr-FR" sz="2400" dirty="0">
                <a:solidFill>
                  <a:schemeClr val="accent4"/>
                </a:solidFill>
                <a:sym typeface="Wingdings" pitchFamily="2" charset="2"/>
              </a:rPr>
              <a:t>    </a:t>
            </a:r>
            <a:r>
              <a:rPr lang="fr-FR" sz="2400" dirty="0">
                <a:sym typeface="Wingdings" pitchFamily="2" charset="2"/>
              </a:rPr>
              <a:t>(14)  </a:t>
            </a:r>
            <a:r>
              <a:rPr lang="fr-FR" sz="2400" i="1" dirty="0" err="1">
                <a:sym typeface="Wingdings" pitchFamily="2" charset="2"/>
              </a:rPr>
              <a:t>Sie</a:t>
            </a:r>
            <a:r>
              <a:rPr lang="fr-FR" sz="2400" i="1" dirty="0"/>
              <a:t> </a:t>
            </a:r>
            <a:r>
              <a:rPr lang="fr-FR" sz="2400" i="1" dirty="0" err="1"/>
              <a:t>war</a:t>
            </a:r>
            <a:r>
              <a:rPr lang="fr-FR" sz="2400" i="1" dirty="0"/>
              <a:t> </a:t>
            </a:r>
            <a:r>
              <a:rPr lang="fr-FR" sz="2400" i="1" dirty="0">
                <a:solidFill>
                  <a:srgbClr val="FF0000"/>
                </a:solidFill>
              </a:rPr>
              <a:t>rot </a:t>
            </a:r>
            <a:r>
              <a:rPr lang="fr-FR" sz="2400" i="1" u="sng" dirty="0"/>
              <a:t>vor</a:t>
            </a:r>
            <a:r>
              <a:rPr lang="fr-FR" sz="2400" i="1" dirty="0"/>
              <a:t> </a:t>
            </a:r>
            <a:r>
              <a:rPr lang="fr-FR" sz="2400" i="1" dirty="0" err="1"/>
              <a:t>Scham</a:t>
            </a:r>
            <a:r>
              <a:rPr lang="fr-FR" sz="2400" i="1" dirty="0"/>
              <a:t> </a:t>
            </a:r>
          </a:p>
          <a:p>
            <a:r>
              <a:rPr lang="fr-FR" sz="2400" i="1" dirty="0">
                <a:sym typeface="Wingdings" pitchFamily="2" charset="2"/>
              </a:rPr>
              <a:t>             </a:t>
            </a:r>
            <a:r>
              <a:rPr lang="fr-FR" sz="2400" dirty="0">
                <a:sym typeface="Wingdings" pitchFamily="2" charset="2"/>
              </a:rPr>
              <a:t>Lit. ‘</a:t>
            </a:r>
            <a:r>
              <a:rPr lang="fr-FR" sz="2400" dirty="0" err="1">
                <a:sym typeface="Wingdings" pitchFamily="2" charset="2"/>
              </a:rPr>
              <a:t>She</a:t>
            </a:r>
            <a:r>
              <a:rPr lang="fr-FR" sz="2400" dirty="0">
                <a:sym typeface="Wingdings" pitchFamily="2" charset="2"/>
              </a:rPr>
              <a:t> </a:t>
            </a:r>
            <a:r>
              <a:rPr lang="fr-FR" sz="2400" dirty="0" err="1">
                <a:sym typeface="Wingdings" pitchFamily="2" charset="2"/>
              </a:rPr>
              <a:t>was</a:t>
            </a:r>
            <a:r>
              <a:rPr lang="fr-FR" sz="2400" dirty="0">
                <a:sym typeface="Wingdings" pitchFamily="2" charset="2"/>
              </a:rPr>
              <a:t> </a:t>
            </a:r>
            <a:r>
              <a:rPr lang="fr-FR" sz="2400" dirty="0" err="1">
                <a:sym typeface="Wingdings" pitchFamily="2" charset="2"/>
              </a:rPr>
              <a:t>red</a:t>
            </a:r>
            <a:r>
              <a:rPr lang="fr-FR" sz="2400" dirty="0">
                <a:sym typeface="Wingdings" pitchFamily="2" charset="2"/>
              </a:rPr>
              <a:t> of </a:t>
            </a:r>
            <a:r>
              <a:rPr lang="fr-FR" sz="2400" dirty="0" err="1">
                <a:sym typeface="Wingdings" pitchFamily="2" charset="2"/>
              </a:rPr>
              <a:t>shame</a:t>
            </a:r>
            <a:r>
              <a:rPr lang="fr-FR" sz="2400" dirty="0">
                <a:sym typeface="Wingdings" pitchFamily="2" charset="2"/>
              </a:rPr>
              <a:t>’</a:t>
            </a:r>
          </a:p>
          <a:p>
            <a:r>
              <a:rPr lang="fr-FR" sz="3200" dirty="0"/>
              <a:t>E: </a:t>
            </a:r>
            <a:r>
              <a:rPr lang="fr-FR" sz="3200" i="1" dirty="0"/>
              <a:t>of</a:t>
            </a:r>
            <a:r>
              <a:rPr lang="fr-FR" sz="3200" dirty="0"/>
              <a:t> </a:t>
            </a:r>
            <a:r>
              <a:rPr lang="fr-FR" sz="3200" dirty="0">
                <a:sym typeface="Wingdings" pitchFamily="2" charset="2"/>
              </a:rPr>
              <a:t>direct cause; </a:t>
            </a:r>
            <a:r>
              <a:rPr lang="fr-FR" sz="3200" i="1" dirty="0" err="1"/>
              <a:t>from</a:t>
            </a:r>
            <a:r>
              <a:rPr lang="fr-FR" sz="3200" dirty="0"/>
              <a:t> </a:t>
            </a:r>
            <a:r>
              <a:rPr lang="fr-FR" sz="3200" dirty="0">
                <a:sym typeface="Wingdings" pitchFamily="2" charset="2"/>
              </a:rPr>
              <a:t> indirect cause; </a:t>
            </a:r>
          </a:p>
          <a:p>
            <a:r>
              <a:rPr lang="fr-FR" sz="3200" dirty="0">
                <a:sym typeface="Wingdings" pitchFamily="2" charset="2"/>
              </a:rPr>
              <a:t>         </a:t>
            </a:r>
            <a:r>
              <a:rPr lang="fr-FR" sz="3200" i="1" dirty="0" err="1"/>
              <a:t>with</a:t>
            </a:r>
            <a:r>
              <a:rPr lang="fr-FR" sz="3200" dirty="0"/>
              <a:t> </a:t>
            </a:r>
            <a:r>
              <a:rPr lang="fr-FR" sz="3200" dirty="0">
                <a:sym typeface="Wingdings" pitchFamily="2" charset="2"/>
              </a:rPr>
              <a:t>concomitant </a:t>
            </a:r>
            <a:r>
              <a:rPr lang="fr-FR" sz="3200" dirty="0" err="1">
                <a:sym typeface="Wingdings" pitchFamily="2" charset="2"/>
              </a:rPr>
              <a:t>emotion</a:t>
            </a:r>
            <a:r>
              <a:rPr lang="fr-FR" sz="3200" dirty="0">
                <a:sym typeface="Wingdings" pitchFamily="2" charset="2"/>
              </a:rPr>
              <a:t> (</a:t>
            </a:r>
            <a:r>
              <a:rPr lang="fr-FR" sz="3200" dirty="0" err="1">
                <a:sym typeface="Wingdings" pitchFamily="2" charset="2"/>
              </a:rPr>
              <a:t>Radden</a:t>
            </a:r>
            <a:r>
              <a:rPr lang="fr-FR" sz="3200" dirty="0">
                <a:sym typeface="Wingdings" pitchFamily="2" charset="2"/>
              </a:rPr>
              <a:t> &amp; </a:t>
            </a:r>
            <a:r>
              <a:rPr lang="fr-FR" sz="3200" dirty="0" err="1">
                <a:sym typeface="Wingdings" pitchFamily="2" charset="2"/>
              </a:rPr>
              <a:t>Dirven</a:t>
            </a:r>
            <a:r>
              <a:rPr lang="fr-FR" sz="3200" dirty="0">
                <a:sym typeface="Wingdings" pitchFamily="2" charset="2"/>
              </a:rPr>
              <a:t> 2007)</a:t>
            </a:r>
          </a:p>
          <a:p>
            <a:r>
              <a:rPr lang="fr-FR" sz="3200" dirty="0">
                <a:sym typeface="Wingdings" pitchFamily="2" charset="2"/>
              </a:rPr>
              <a:t>   </a:t>
            </a:r>
            <a:r>
              <a:rPr lang="fr-FR" sz="2400" dirty="0">
                <a:sym typeface="Wingdings" pitchFamily="2" charset="2"/>
              </a:rPr>
              <a:t>(15) </a:t>
            </a:r>
            <a:r>
              <a:rPr lang="fr-FR" sz="2400" i="1" dirty="0">
                <a:sym typeface="Wingdings" pitchFamily="2" charset="2"/>
              </a:rPr>
              <a:t>He </a:t>
            </a:r>
            <a:r>
              <a:rPr lang="fr-FR" sz="2400" i="1" dirty="0" err="1">
                <a:sym typeface="Wingdings" pitchFamily="2" charset="2"/>
              </a:rPr>
              <a:t>died</a:t>
            </a:r>
            <a:r>
              <a:rPr lang="fr-FR" sz="2400" i="1" dirty="0">
                <a:sym typeface="Wingdings" pitchFamily="2" charset="2"/>
              </a:rPr>
              <a:t> </a:t>
            </a:r>
            <a:r>
              <a:rPr lang="fr-FR" sz="2400" i="1" u="sng" dirty="0">
                <a:sym typeface="Wingdings" pitchFamily="2" charset="2"/>
              </a:rPr>
              <a:t>of</a:t>
            </a:r>
            <a:r>
              <a:rPr lang="fr-FR" sz="2400" i="1" dirty="0">
                <a:sym typeface="Wingdings" pitchFamily="2" charset="2"/>
              </a:rPr>
              <a:t> </a:t>
            </a:r>
            <a:r>
              <a:rPr lang="fr-FR" sz="2400" i="1" dirty="0" err="1">
                <a:sym typeface="Wingdings" pitchFamily="2" charset="2"/>
              </a:rPr>
              <a:t>heart-failure</a:t>
            </a:r>
            <a:endParaRPr lang="fr-FR" sz="2400" i="1" dirty="0"/>
          </a:p>
          <a:p>
            <a:r>
              <a:rPr lang="fr-FR" sz="2400" dirty="0"/>
              <a:t>    (16) </a:t>
            </a:r>
            <a:r>
              <a:rPr lang="fr-FR" sz="2400" i="1" dirty="0"/>
              <a:t>He </a:t>
            </a:r>
            <a:r>
              <a:rPr lang="fr-FR" sz="2400" i="1" dirty="0" err="1"/>
              <a:t>died</a:t>
            </a:r>
            <a:r>
              <a:rPr lang="fr-FR" sz="2400" i="1" dirty="0"/>
              <a:t> </a:t>
            </a:r>
            <a:r>
              <a:rPr lang="fr-FR" sz="2400" i="1" u="sng" dirty="0" err="1"/>
              <a:t>from</a:t>
            </a:r>
            <a:r>
              <a:rPr lang="fr-FR" sz="2400" i="1" dirty="0"/>
              <a:t> an overdose of </a:t>
            </a:r>
            <a:r>
              <a:rPr lang="fr-FR" sz="2400" i="1" dirty="0" err="1"/>
              <a:t>drugs</a:t>
            </a:r>
            <a:endParaRPr lang="fr-FR" sz="2400" i="1" dirty="0"/>
          </a:p>
          <a:p>
            <a:r>
              <a:rPr lang="fr-FR" sz="2400" dirty="0"/>
              <a:t>    (17) </a:t>
            </a:r>
            <a:r>
              <a:rPr lang="fr-FR" sz="2400" i="1" dirty="0"/>
              <a:t>He </a:t>
            </a:r>
            <a:r>
              <a:rPr lang="fr-FR" sz="2400" i="1" dirty="0" err="1"/>
              <a:t>went</a:t>
            </a:r>
            <a:r>
              <a:rPr lang="fr-FR" sz="2400" i="1" dirty="0"/>
              <a:t> </a:t>
            </a:r>
            <a:r>
              <a:rPr lang="fr-FR" sz="2400" i="1" dirty="0" err="1"/>
              <a:t>red</a:t>
            </a:r>
            <a:r>
              <a:rPr lang="fr-FR" sz="2400" i="1" dirty="0"/>
              <a:t> </a:t>
            </a:r>
            <a:r>
              <a:rPr lang="fr-FR" sz="2400" i="1" u="sng" dirty="0" err="1"/>
              <a:t>with</a:t>
            </a:r>
            <a:r>
              <a:rPr lang="fr-FR" sz="2400" i="1" dirty="0"/>
              <a:t> </a:t>
            </a:r>
            <a:r>
              <a:rPr lang="fr-FR" sz="2400" i="1" dirty="0" err="1"/>
              <a:t>anger</a:t>
            </a:r>
            <a:r>
              <a:rPr lang="fr-FR" sz="2400" dirty="0"/>
              <a:t>.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B944F65-0681-5846-96C7-A4684A8C0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9240" y="6372544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17</a:t>
            </a:fld>
            <a:endParaRPr lang="de-DE"/>
          </a:p>
        </p:txBody>
      </p:sp>
      <p:pic>
        <p:nvPicPr>
          <p:cNvPr id="4" name="Picture 10" descr="USLBlogoRVB">
            <a:extLst>
              <a:ext uri="{FF2B5EF4-FFF2-40B4-BE49-F238E27FC236}">
                <a16:creationId xmlns:a16="http://schemas.microsoft.com/office/drawing/2014/main" id="{026DB554-FA69-7040-99E9-7B2FE5E21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21" y="5975033"/>
            <a:ext cx="762636" cy="76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 descr="C:\Users\SM-User\Documents\SeSLa-new-web\images\sesla-logo.png">
            <a:extLst>
              <a:ext uri="{FF2B5EF4-FFF2-40B4-BE49-F238E27FC236}">
                <a16:creationId xmlns:a16="http://schemas.microsoft.com/office/drawing/2014/main" id="{722285FB-E2F1-F442-9DBB-E8A0B0565BE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520" y="5975033"/>
            <a:ext cx="673609" cy="6836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937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04341" y="404666"/>
            <a:ext cx="10349460" cy="57214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BE" sz="3500" dirty="0" err="1">
                <a:solidFill>
                  <a:srgbClr val="0070C0"/>
                </a:solidFill>
              </a:rPr>
              <a:t>Meaning</a:t>
            </a:r>
            <a:r>
              <a:rPr lang="fr-BE" sz="3500" dirty="0">
                <a:solidFill>
                  <a:srgbClr val="0070C0"/>
                </a:solidFill>
              </a:rPr>
              <a:t> of causal construction </a:t>
            </a:r>
            <a:r>
              <a:rPr lang="fr-BE" sz="3500" dirty="0" err="1">
                <a:solidFill>
                  <a:srgbClr val="0070C0"/>
                </a:solidFill>
              </a:rPr>
              <a:t>with</a:t>
            </a:r>
            <a:r>
              <a:rPr lang="fr-BE" sz="3500" dirty="0">
                <a:solidFill>
                  <a:srgbClr val="0070C0"/>
                </a:solidFill>
              </a:rPr>
              <a:t> </a:t>
            </a:r>
            <a:r>
              <a:rPr lang="fr-BE" sz="3500" dirty="0" err="1">
                <a:solidFill>
                  <a:srgbClr val="0070C0"/>
                </a:solidFill>
              </a:rPr>
              <a:t>color</a:t>
            </a:r>
            <a:r>
              <a:rPr lang="fr-BE" sz="3500" dirty="0">
                <a:solidFill>
                  <a:srgbClr val="0070C0"/>
                </a:solidFill>
              </a:rPr>
              <a:t> adjective</a:t>
            </a:r>
          </a:p>
          <a:p>
            <a:pPr marL="0" indent="0">
              <a:buNone/>
            </a:pPr>
            <a:r>
              <a:rPr lang="fr-BE" sz="3300" dirty="0" err="1"/>
              <a:t>Color</a:t>
            </a:r>
            <a:r>
              <a:rPr lang="fr-BE" sz="3300" dirty="0"/>
              <a:t> adjective in causal constructions </a:t>
            </a:r>
            <a:r>
              <a:rPr lang="fr-BE" sz="3300" dirty="0" err="1"/>
              <a:t>can</a:t>
            </a:r>
            <a:r>
              <a:rPr lang="fr-BE" sz="3300" dirty="0"/>
              <a:t> </a:t>
            </a:r>
            <a:r>
              <a:rPr lang="fr-BE" sz="3300" dirty="0" err="1"/>
              <a:t>refer</a:t>
            </a:r>
            <a:r>
              <a:rPr lang="fr-BE" sz="3300" dirty="0"/>
              <a:t> to:</a:t>
            </a:r>
          </a:p>
          <a:p>
            <a:pPr marL="571504" indent="-571504">
              <a:buAutoNum type="romanLcParenBoth"/>
            </a:pPr>
            <a:r>
              <a:rPr lang="fr-BE" sz="3300" b="1" dirty="0"/>
              <a:t>the </a:t>
            </a:r>
            <a:r>
              <a:rPr lang="fr-BE" sz="3300" b="1" dirty="0" err="1"/>
              <a:t>color</a:t>
            </a:r>
            <a:r>
              <a:rPr lang="fr-BE" sz="3300" b="1" dirty="0"/>
              <a:t> </a:t>
            </a:r>
            <a:r>
              <a:rPr lang="fr-BE" sz="3300" b="1" dirty="0" err="1"/>
              <a:t>category</a:t>
            </a:r>
            <a:r>
              <a:rPr lang="fr-BE" sz="3300" b="1" dirty="0"/>
              <a:t> </a:t>
            </a:r>
            <a:r>
              <a:rPr lang="fr-BE" sz="3300" b="1" dirty="0" err="1"/>
              <a:t>itself</a:t>
            </a:r>
            <a:endParaRPr lang="fr-BE" sz="3300" dirty="0"/>
          </a:p>
          <a:p>
            <a:pPr marL="0" indent="0">
              <a:buNone/>
            </a:pPr>
            <a:r>
              <a:rPr lang="fr-FR" sz="2399" dirty="0"/>
              <a:t>         (18) F. </a:t>
            </a:r>
            <a:r>
              <a:rPr lang="fr-FR" sz="2399" i="1" dirty="0"/>
              <a:t>Hoffmann, son nez était </a:t>
            </a:r>
            <a:r>
              <a:rPr lang="fr-FR" sz="2399" i="1" u="sng" dirty="0"/>
              <a:t>noir</a:t>
            </a:r>
            <a:r>
              <a:rPr lang="fr-FR" sz="2399" i="1" dirty="0"/>
              <a:t> de tabac </a:t>
            </a:r>
            <a:r>
              <a:rPr lang="fr-FR" sz="2399" dirty="0"/>
              <a:t>(</a:t>
            </a:r>
            <a:r>
              <a:rPr lang="fr-FR" sz="2399" dirty="0" err="1"/>
              <a:t>SketchEngine</a:t>
            </a:r>
            <a:r>
              <a:rPr lang="fr-FR" sz="2399" dirty="0"/>
              <a:t>, 09713)</a:t>
            </a:r>
            <a:endParaRPr lang="de-DE" sz="2399" dirty="0"/>
          </a:p>
          <a:p>
            <a:pPr marL="0" indent="0">
              <a:buNone/>
            </a:pPr>
            <a:r>
              <a:rPr lang="fr-FR" sz="2399" dirty="0"/>
              <a:t>                </a:t>
            </a:r>
            <a:r>
              <a:rPr lang="en-GB" sz="2399" dirty="0"/>
              <a:t>Lit. ‘Hoffmann, his nose was black from tobacco’</a:t>
            </a:r>
          </a:p>
          <a:p>
            <a:pPr marL="0" indent="0">
              <a:buNone/>
            </a:pPr>
            <a:r>
              <a:rPr lang="en-GB" sz="2399" dirty="0"/>
              <a:t>         (19) F. </a:t>
            </a:r>
            <a:r>
              <a:rPr lang="fr-FR" sz="2400" i="1" dirty="0">
                <a:solidFill>
                  <a:prstClr val="black"/>
                </a:solidFill>
              </a:rPr>
              <a:t>Les étiquettes étaient </a:t>
            </a:r>
            <a:r>
              <a:rPr lang="fr-FR" sz="2400" i="1" u="sng" dirty="0">
                <a:solidFill>
                  <a:schemeClr val="accent4">
                    <a:lumMod val="50000"/>
                  </a:schemeClr>
                </a:solidFill>
              </a:rPr>
              <a:t>brunes</a:t>
            </a:r>
            <a:r>
              <a:rPr lang="fr-FR" sz="2400" i="1" dirty="0">
                <a:solidFill>
                  <a:prstClr val="black"/>
                </a:solidFill>
              </a:rPr>
              <a:t> de poussière </a:t>
            </a:r>
            <a:r>
              <a:rPr lang="fr-FR" sz="2400" dirty="0">
                <a:solidFill>
                  <a:prstClr val="black"/>
                </a:solidFill>
              </a:rPr>
              <a:t>(17335)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</a:rPr>
              <a:t>	Lit. ‘The labels </a:t>
            </a:r>
            <a:r>
              <a:rPr lang="fr-FR" sz="2400" dirty="0" err="1">
                <a:solidFill>
                  <a:prstClr val="black"/>
                </a:solidFill>
              </a:rPr>
              <a:t>were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schemeClr val="accent4">
                    <a:lumMod val="50000"/>
                  </a:schemeClr>
                </a:solidFill>
              </a:rPr>
              <a:t>brown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from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dust</a:t>
            </a:r>
            <a:r>
              <a:rPr lang="fr-FR" sz="2400" dirty="0">
                <a:solidFill>
                  <a:prstClr val="black"/>
                </a:solidFill>
              </a:rPr>
              <a:t>’</a:t>
            </a:r>
          </a:p>
          <a:p>
            <a:pPr marL="0" indent="0">
              <a:buNone/>
            </a:pPr>
            <a:r>
              <a:rPr lang="en-GB" sz="2399" dirty="0"/>
              <a:t>    </a:t>
            </a:r>
          </a:p>
          <a:p>
            <a:pPr marL="571500" indent="-571500">
              <a:buAutoNum type="romanLcParenBoth" startAt="2"/>
            </a:pPr>
            <a:r>
              <a:rPr lang="en-GB" sz="3100" b="1" dirty="0"/>
              <a:t>Expression of emotional state by metonymy</a:t>
            </a:r>
          </a:p>
          <a:p>
            <a:pPr marL="0" indent="0">
              <a:buNone/>
            </a:pPr>
            <a:r>
              <a:rPr lang="de-DE" sz="2601" dirty="0"/>
              <a:t>        </a:t>
            </a:r>
            <a:r>
              <a:rPr lang="en-US" sz="2601" dirty="0"/>
              <a:t>(20) D. </a:t>
            </a:r>
            <a:r>
              <a:rPr lang="en-US" sz="2601" i="1" dirty="0"/>
              <a:t>Peter </a:t>
            </a:r>
            <a:r>
              <a:rPr lang="en-US" sz="2601" i="1" dirty="0" err="1"/>
              <a:t>ist</a:t>
            </a:r>
            <a:r>
              <a:rPr lang="en-US" sz="2601" i="1" dirty="0"/>
              <a:t> </a:t>
            </a:r>
            <a:r>
              <a:rPr lang="en-US" sz="2601" i="1" dirty="0">
                <a:solidFill>
                  <a:srgbClr val="FF0000"/>
                </a:solidFill>
              </a:rPr>
              <a:t>rot</a:t>
            </a:r>
            <a:r>
              <a:rPr lang="en-US" sz="2601" i="1" dirty="0"/>
              <a:t> </a:t>
            </a:r>
            <a:r>
              <a:rPr lang="en-US" sz="2601" i="1" dirty="0" err="1"/>
              <a:t>vor</a:t>
            </a:r>
            <a:r>
              <a:rPr lang="en-US" sz="2601" i="1" dirty="0"/>
              <a:t> </a:t>
            </a:r>
            <a:r>
              <a:rPr lang="en-US" sz="2601" i="1" dirty="0" err="1"/>
              <a:t>Wut</a:t>
            </a:r>
            <a:endParaRPr lang="en-US" sz="2601" i="1" dirty="0"/>
          </a:p>
          <a:p>
            <a:pPr marL="0" indent="0">
              <a:buNone/>
            </a:pPr>
            <a:r>
              <a:rPr lang="en-US" sz="2601" dirty="0"/>
              <a:t>	   Lit. ‘Peter is </a:t>
            </a:r>
            <a:r>
              <a:rPr lang="en-US" sz="2601" dirty="0">
                <a:solidFill>
                  <a:srgbClr val="FF0000"/>
                </a:solidFill>
              </a:rPr>
              <a:t>red</a:t>
            </a:r>
            <a:r>
              <a:rPr lang="en-US" sz="2601" dirty="0"/>
              <a:t> with anger’</a:t>
            </a:r>
          </a:p>
          <a:p>
            <a:pPr marL="0" indent="0">
              <a:buNone/>
            </a:pPr>
            <a:endParaRPr lang="en-US" sz="2601" i="1" dirty="0"/>
          </a:p>
          <a:p>
            <a:pPr>
              <a:buFont typeface="Wingdings" pitchFamily="2" charset="2"/>
              <a:buChar char="Ø"/>
            </a:pPr>
            <a:r>
              <a:rPr lang="en-US" sz="2601" dirty="0"/>
              <a:t> </a:t>
            </a:r>
            <a:r>
              <a:rPr lang="en-GB" dirty="0" err="1"/>
              <a:t>Color</a:t>
            </a:r>
            <a:r>
              <a:rPr lang="en-GB" dirty="0"/>
              <a:t> term = </a:t>
            </a:r>
            <a:r>
              <a:rPr lang="en-GB" u="sng" dirty="0"/>
              <a:t>metonymical expression</a:t>
            </a:r>
            <a:r>
              <a:rPr lang="en-GB" dirty="0"/>
              <a:t> of a particular physical state </a:t>
            </a:r>
          </a:p>
          <a:p>
            <a:pPr marL="0" indent="0">
              <a:buNone/>
            </a:pPr>
            <a:r>
              <a:rPr lang="en-GB" dirty="0"/>
              <a:t>		  caused by the feeling or the emotion in the nominal phrase</a:t>
            </a:r>
            <a:endParaRPr lang="fr-BE" dirty="0"/>
          </a:p>
          <a:p>
            <a:pPr marL="0" indent="0">
              <a:buNone/>
            </a:pPr>
            <a:r>
              <a:rPr lang="en-US" sz="2601" dirty="0"/>
              <a:t>         </a:t>
            </a:r>
            <a:endParaRPr lang="de-DE" sz="260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18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1" y="5948973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157" y="6041975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94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04341" y="404666"/>
            <a:ext cx="10118361" cy="595168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fr-BE" sz="3300" b="1" dirty="0"/>
              <a:t>  Soriano/Valenzuela</a:t>
            </a:r>
            <a:r>
              <a:rPr lang="en-GB" sz="3300" dirty="0"/>
              <a:t> </a:t>
            </a:r>
            <a:r>
              <a:rPr lang="en-GB" sz="3100" dirty="0"/>
              <a:t>(2009: 423): </a:t>
            </a:r>
          </a:p>
          <a:p>
            <a:pPr>
              <a:buFont typeface="Wingdings" pitchFamily="2" charset="2"/>
              <a:buChar char="Ø"/>
            </a:pPr>
            <a:r>
              <a:rPr lang="en-GB" sz="3100" dirty="0"/>
              <a:t>  the </a:t>
            </a:r>
            <a:r>
              <a:rPr lang="en-GB" sz="3100" dirty="0" err="1"/>
              <a:t>color</a:t>
            </a:r>
            <a:r>
              <a:rPr lang="en-GB" sz="3100" dirty="0"/>
              <a:t> change is the ‘result of a rising body fluid’.    </a:t>
            </a:r>
          </a:p>
          <a:p>
            <a:pPr marL="0" indent="0">
              <a:buNone/>
            </a:pPr>
            <a:r>
              <a:rPr lang="de-DE" sz="32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        	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colour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refers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body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fluid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intervenes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believed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        	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intervene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) in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experience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3100" i="1" kern="50" dirty="0" err="1">
                <a:ea typeface="Calibri" panose="020F0502020204030204" pitchFamily="34" charset="0"/>
                <a:cs typeface="Times New Roman" panose="02020603050405020304" pitchFamily="18" charset="0"/>
              </a:rPr>
              <a:t>emotion</a:t>
            </a:r>
            <a:r>
              <a:rPr lang="de-DE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 at stake. </a:t>
            </a:r>
            <a:r>
              <a:rPr lang="en-US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In the case of anger </a:t>
            </a:r>
          </a:p>
          <a:p>
            <a:pPr marL="0" indent="0">
              <a:buNone/>
            </a:pPr>
            <a:r>
              <a:rPr lang="en-US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	the fluid is blood, which rushes to the neck and face areas when we feel </a:t>
            </a:r>
          </a:p>
          <a:p>
            <a:pPr marL="0" indent="0">
              <a:buNone/>
            </a:pPr>
            <a:r>
              <a:rPr lang="en-US" sz="3100" i="1" kern="50" dirty="0">
                <a:ea typeface="Calibri" panose="020F0502020204030204" pitchFamily="34" charset="0"/>
                <a:cs typeface="Times New Roman" panose="02020603050405020304" pitchFamily="18" charset="0"/>
              </a:rPr>
              <a:t>	outraged.</a:t>
            </a:r>
          </a:p>
          <a:p>
            <a:pPr marL="457200" indent="-4572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de-DE" sz="3600" b="1" dirty="0" err="1"/>
              <a:t>Niemeier</a:t>
            </a:r>
            <a:r>
              <a:rPr lang="de-DE" sz="3600" b="1" dirty="0"/>
              <a:t> </a:t>
            </a:r>
            <a:r>
              <a:rPr lang="de-DE" sz="3600" dirty="0"/>
              <a:t>(1998: 126) 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de-DE" sz="3600" dirty="0"/>
              <a:t>  </a:t>
            </a:r>
            <a:r>
              <a:rPr lang="de-DE" sz="3600" dirty="0" err="1"/>
              <a:t>colors</a:t>
            </a:r>
            <a:r>
              <a:rPr lang="de-DE" sz="3600" dirty="0"/>
              <a:t> </a:t>
            </a:r>
            <a:r>
              <a:rPr lang="de-DE" sz="3600" dirty="0">
                <a:sym typeface="Wingdings" pitchFamily="2" charset="2"/>
              </a:rPr>
              <a:t></a:t>
            </a:r>
            <a:r>
              <a:rPr lang="de-DE" sz="3600" dirty="0"/>
              <a:t> </a:t>
            </a:r>
            <a:r>
              <a:rPr lang="de-DE" sz="3600" dirty="0" err="1"/>
              <a:t>productive</a:t>
            </a:r>
            <a:r>
              <a:rPr lang="de-DE" sz="3600" dirty="0"/>
              <a:t> </a:t>
            </a:r>
            <a:r>
              <a:rPr lang="de-DE" sz="3600" dirty="0" err="1"/>
              <a:t>metonymical</a:t>
            </a:r>
            <a:r>
              <a:rPr lang="de-DE" sz="3600" dirty="0"/>
              <a:t> </a:t>
            </a:r>
            <a:r>
              <a:rPr lang="de-DE" sz="3600" dirty="0" err="1"/>
              <a:t>domain</a:t>
            </a:r>
            <a:r>
              <a:rPr lang="de-DE" sz="3600" dirty="0"/>
              <a:t>:</a:t>
            </a:r>
          </a:p>
          <a:p>
            <a:pPr marL="0" indent="0">
              <a:buNone/>
            </a:pPr>
            <a:r>
              <a:rPr lang="fr-BE" sz="3200" dirty="0"/>
              <a:t>	</a:t>
            </a:r>
            <a:r>
              <a:rPr lang="fr-BE" dirty="0"/>
              <a:t>(21) </a:t>
            </a:r>
            <a:r>
              <a:rPr lang="fr-BE" i="1" dirty="0"/>
              <a:t>[…] ils étaient tous </a:t>
            </a:r>
            <a:r>
              <a:rPr lang="fr-BE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pâles</a:t>
            </a:r>
            <a:r>
              <a:rPr lang="fr-BE" i="1" dirty="0"/>
              <a:t> de terreur et certains ont commencé à </a:t>
            </a:r>
          </a:p>
          <a:p>
            <a:pPr marL="0" indent="0">
              <a:buNone/>
            </a:pPr>
            <a:r>
              <a:rPr lang="fr-BE" i="1" dirty="0"/>
              <a:t>		vomir. </a:t>
            </a:r>
            <a:r>
              <a:rPr lang="de-DE" dirty="0"/>
              <a:t>(05302)</a:t>
            </a:r>
          </a:p>
          <a:p>
            <a:pPr marL="0" indent="0">
              <a:buNone/>
            </a:pPr>
            <a:r>
              <a:rPr lang="de-DE" dirty="0"/>
              <a:t>	        </a:t>
            </a:r>
            <a:r>
              <a:rPr lang="de-DE" dirty="0" err="1"/>
              <a:t>Lit</a:t>
            </a:r>
            <a:r>
              <a:rPr lang="de-DE" dirty="0"/>
              <a:t>. ‘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all </a:t>
            </a:r>
            <a:r>
              <a:rPr lang="de-DE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pale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terror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vomit</a:t>
            </a:r>
            <a:r>
              <a:rPr lang="de-DE" dirty="0"/>
              <a:t>‘</a:t>
            </a:r>
          </a:p>
          <a:p>
            <a:pPr marL="0" indent="0">
              <a:buNone/>
            </a:pPr>
            <a:r>
              <a:rPr lang="fr-BE" dirty="0"/>
              <a:t>	(22) </a:t>
            </a:r>
            <a:r>
              <a:rPr lang="fr-BE" i="1" dirty="0"/>
              <a:t>Il était </a:t>
            </a:r>
            <a:r>
              <a:rPr lang="fr-BE" i="1" dirty="0">
                <a:solidFill>
                  <a:srgbClr val="FFFF00"/>
                </a:solidFill>
              </a:rPr>
              <a:t>jaune</a:t>
            </a:r>
            <a:r>
              <a:rPr lang="fr-BE" i="1" dirty="0"/>
              <a:t> d’indigestion.</a:t>
            </a:r>
          </a:p>
          <a:p>
            <a:pPr marL="0" indent="0">
              <a:buNone/>
            </a:pPr>
            <a:r>
              <a:rPr lang="fr-BE" i="1" dirty="0"/>
              <a:t>	        </a:t>
            </a:r>
            <a:r>
              <a:rPr lang="fr-BE" dirty="0"/>
              <a:t>Lit. ‘He </a:t>
            </a:r>
            <a:r>
              <a:rPr lang="fr-BE" dirty="0" err="1"/>
              <a:t>was</a:t>
            </a:r>
            <a:r>
              <a:rPr lang="fr-BE" dirty="0"/>
              <a:t> </a:t>
            </a:r>
            <a:r>
              <a:rPr lang="fr-BE" dirty="0" err="1">
                <a:solidFill>
                  <a:srgbClr val="FFFF00"/>
                </a:solidFill>
              </a:rPr>
              <a:t>yellow</a:t>
            </a:r>
            <a:r>
              <a:rPr lang="fr-BE" dirty="0"/>
              <a:t> of indigestion’</a:t>
            </a:r>
            <a:br>
              <a:rPr lang="fr-BE" sz="3200" dirty="0"/>
            </a:br>
            <a:r>
              <a:rPr lang="fr-FR" sz="32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sz="3600" dirty="0"/>
              <a:t>  </a:t>
            </a:r>
            <a:r>
              <a:rPr lang="fr-FR" sz="3600" dirty="0" err="1"/>
              <a:t>Metonymy</a:t>
            </a:r>
            <a:r>
              <a:rPr lang="fr-FR" sz="3600" dirty="0"/>
              <a:t>: </a:t>
            </a:r>
            <a:r>
              <a:rPr lang="fr-FR" sz="3600" cap="small" dirty="0" err="1"/>
              <a:t>color</a:t>
            </a:r>
            <a:r>
              <a:rPr lang="fr-FR" sz="3600" cap="small" dirty="0"/>
              <a:t> of the face for </a:t>
            </a:r>
            <a:r>
              <a:rPr lang="fr-FR" sz="3600" cap="small" dirty="0" err="1"/>
              <a:t>physical</a:t>
            </a:r>
            <a:r>
              <a:rPr lang="fr-FR" sz="3600" cap="small" dirty="0"/>
              <a:t> state</a:t>
            </a:r>
          </a:p>
          <a:p>
            <a:pPr>
              <a:buFont typeface="Wingdings" pitchFamily="2" charset="2"/>
              <a:buChar char="Ø"/>
            </a:pPr>
            <a:endParaRPr lang="en-GB" sz="31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19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69" y="5998122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472" y="6034126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68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064302" y="274639"/>
            <a:ext cx="9146499" cy="778098"/>
          </a:xfrm>
        </p:spPr>
        <p:txBody>
          <a:bodyPr>
            <a:normAutofit/>
          </a:bodyPr>
          <a:lstStyle/>
          <a:p>
            <a:pPr algn="l"/>
            <a:r>
              <a:rPr lang="fr-BE" sz="4000" b="1" dirty="0"/>
              <a:t>1. Introduction </a:t>
            </a:r>
            <a:endParaRPr lang="de-DE" sz="4000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64302" y="1052738"/>
            <a:ext cx="9653665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600" dirty="0">
                <a:solidFill>
                  <a:srgbClr val="0070C0"/>
                </a:solidFill>
              </a:rPr>
              <a:t>Focus </a:t>
            </a:r>
            <a:r>
              <a:rPr lang="de-DE" sz="3600" dirty="0" err="1">
                <a:solidFill>
                  <a:srgbClr val="0070C0"/>
                </a:solidFill>
              </a:rPr>
              <a:t>of</a:t>
            </a:r>
            <a:r>
              <a:rPr lang="de-DE" sz="3600" dirty="0">
                <a:solidFill>
                  <a:srgbClr val="0070C0"/>
                </a:solidFill>
              </a:rPr>
              <a:t> </a:t>
            </a:r>
            <a:r>
              <a:rPr lang="de-DE" sz="3600" dirty="0" err="1">
                <a:solidFill>
                  <a:srgbClr val="0070C0"/>
                </a:solidFill>
              </a:rPr>
              <a:t>my</a:t>
            </a:r>
            <a:r>
              <a:rPr lang="de-DE" sz="3600" dirty="0">
                <a:solidFill>
                  <a:srgbClr val="0070C0"/>
                </a:solidFill>
              </a:rPr>
              <a:t> </a:t>
            </a:r>
            <a:r>
              <a:rPr lang="de-DE" sz="3600" dirty="0" err="1">
                <a:solidFill>
                  <a:srgbClr val="0070C0"/>
                </a:solidFill>
              </a:rPr>
              <a:t>talk</a:t>
            </a:r>
            <a:endParaRPr lang="de-DE" sz="36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de-DE" dirty="0" err="1"/>
              <a:t>Categorization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colors</a:t>
            </a:r>
            <a:r>
              <a:rPr lang="de-DE" dirty="0"/>
              <a:t> in different </a:t>
            </a:r>
            <a:r>
              <a:rPr lang="de-DE" dirty="0" err="1"/>
              <a:t>languages</a:t>
            </a:r>
            <a:r>
              <a:rPr lang="de-DE" dirty="0"/>
              <a:t> (</a:t>
            </a:r>
            <a:r>
              <a:rPr lang="de-DE" dirty="0" err="1"/>
              <a:t>Romance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Germanic</a:t>
            </a:r>
            <a:r>
              <a:rPr lang="de-DE" dirty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de-DE" dirty="0" err="1"/>
              <a:t>Linguistic</a:t>
            </a:r>
            <a:r>
              <a:rPr lang="de-DE" dirty="0"/>
              <a:t> </a:t>
            </a:r>
            <a:r>
              <a:rPr lang="de-DE" dirty="0" err="1"/>
              <a:t>structures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color</a:t>
            </a:r>
            <a:r>
              <a:rPr lang="de-DE" dirty="0"/>
              <a:t> </a:t>
            </a:r>
            <a:r>
              <a:rPr lang="de-DE" dirty="0" err="1"/>
              <a:t>terms</a:t>
            </a:r>
            <a:r>
              <a:rPr lang="de-DE" dirty="0"/>
              <a:t>,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specifically</a:t>
            </a:r>
            <a:r>
              <a:rPr lang="de-DE" dirty="0"/>
              <a:t> </a:t>
            </a:r>
            <a:r>
              <a:rPr lang="de-DE" dirty="0" err="1"/>
              <a:t>causal</a:t>
            </a:r>
            <a:r>
              <a:rPr lang="de-DE" dirty="0"/>
              <a:t> </a:t>
            </a:r>
            <a:r>
              <a:rPr lang="de-DE" dirty="0" err="1"/>
              <a:t>constructions</a:t>
            </a:r>
            <a:endParaRPr lang="de-DE" dirty="0"/>
          </a:p>
          <a:p>
            <a:pPr marL="457200" indent="-457200" algn="just">
              <a:buAutoNum type="arabicParenBoth"/>
            </a:pPr>
            <a:r>
              <a:rPr lang="fr-FR" sz="2400" dirty="0" err="1"/>
              <a:t>Germ</a:t>
            </a:r>
            <a:r>
              <a:rPr lang="fr-FR" sz="2400" dirty="0"/>
              <a:t>. </a:t>
            </a:r>
            <a:r>
              <a:rPr lang="fr-FR" sz="2400" i="1" dirty="0"/>
              <a:t>Peter </a:t>
            </a:r>
            <a:r>
              <a:rPr lang="fr-FR" sz="2400" i="1" dirty="0" err="1"/>
              <a:t>ist</a:t>
            </a:r>
            <a:r>
              <a:rPr lang="fr-FR" sz="2400" i="1" dirty="0"/>
              <a:t> </a:t>
            </a:r>
            <a:r>
              <a:rPr lang="fr-FR" sz="2400" i="1" dirty="0">
                <a:solidFill>
                  <a:srgbClr val="FF0000"/>
                </a:solidFill>
              </a:rPr>
              <a:t>rot</a:t>
            </a:r>
            <a:r>
              <a:rPr lang="fr-FR" sz="2400" i="1" dirty="0"/>
              <a:t> vor </a:t>
            </a:r>
            <a:r>
              <a:rPr lang="fr-FR" sz="2400" i="1" dirty="0" err="1"/>
              <a:t>Wut</a:t>
            </a:r>
            <a:r>
              <a:rPr lang="fr-FR" sz="2400" i="1" dirty="0"/>
              <a:t> </a:t>
            </a:r>
            <a:r>
              <a:rPr lang="fr-FR" sz="2400" dirty="0"/>
              <a:t>(lit. ‘Peter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red</a:t>
            </a:r>
            <a:r>
              <a:rPr lang="fr-FR" sz="2400" dirty="0"/>
              <a:t> of </a:t>
            </a:r>
            <a:r>
              <a:rPr lang="fr-FR" sz="2400" dirty="0" err="1"/>
              <a:t>anger</a:t>
            </a:r>
            <a:r>
              <a:rPr lang="fr-FR" sz="2400" dirty="0"/>
              <a:t>’)</a:t>
            </a:r>
            <a:endParaRPr lang="fr-FR" sz="2400" i="1" dirty="0"/>
          </a:p>
          <a:p>
            <a:pPr marL="0" indent="0" algn="just">
              <a:buNone/>
            </a:pPr>
            <a:r>
              <a:rPr lang="fr-FR" sz="2400" dirty="0"/>
              <a:t>(2)  </a:t>
            </a:r>
            <a:r>
              <a:rPr lang="fr-FR" sz="2400" dirty="0" err="1"/>
              <a:t>Fre</a:t>
            </a:r>
            <a:r>
              <a:rPr lang="fr-FR" sz="2400" dirty="0"/>
              <a:t>. </a:t>
            </a:r>
            <a:r>
              <a:rPr lang="fr-FR" sz="2400" i="1" dirty="0"/>
              <a:t>Marie est </a:t>
            </a:r>
            <a:r>
              <a:rPr lang="fr-FR" sz="2400" i="1" dirty="0">
                <a:solidFill>
                  <a:srgbClr val="00B050"/>
                </a:solidFill>
              </a:rPr>
              <a:t>verte</a:t>
            </a:r>
            <a:r>
              <a:rPr lang="fr-FR" sz="2400" i="1" dirty="0"/>
              <a:t> de jalousie </a:t>
            </a:r>
            <a:r>
              <a:rPr lang="fr-FR" sz="2400" dirty="0"/>
              <a:t>(lit. ‘Maria </a:t>
            </a:r>
            <a:r>
              <a:rPr lang="fr-FR" sz="2400" dirty="0" err="1"/>
              <a:t>ist</a:t>
            </a:r>
            <a:r>
              <a:rPr lang="fr-FR" sz="2400" dirty="0"/>
              <a:t> green of </a:t>
            </a:r>
            <a:r>
              <a:rPr lang="fr-FR" sz="2400" dirty="0" err="1"/>
              <a:t>jealousy</a:t>
            </a:r>
            <a:r>
              <a:rPr lang="fr-FR" sz="2400" dirty="0"/>
              <a:t>’)</a:t>
            </a:r>
          </a:p>
          <a:p>
            <a:pPr marL="0" indent="0" algn="just">
              <a:buNone/>
            </a:pPr>
            <a:r>
              <a:rPr lang="fr-FR" sz="2400" dirty="0"/>
              <a:t>(3)  Ital. </a:t>
            </a:r>
            <a:r>
              <a:rPr lang="de-DE" sz="2400" i="1" dirty="0" err="1"/>
              <a:t>Sono</a:t>
            </a:r>
            <a:r>
              <a:rPr lang="de-DE" sz="2400" i="1" dirty="0"/>
              <a:t> </a:t>
            </a:r>
            <a:r>
              <a:rPr lang="de-DE" sz="2400" i="1" dirty="0" err="1">
                <a:solidFill>
                  <a:srgbClr val="FF0000"/>
                </a:solidFill>
              </a:rPr>
              <a:t>rosso</a:t>
            </a:r>
            <a:r>
              <a:rPr lang="de-DE" sz="2400" i="1" dirty="0"/>
              <a:t> di </a:t>
            </a:r>
            <a:r>
              <a:rPr lang="de-DE" sz="2400" i="1" dirty="0" err="1"/>
              <a:t>rabbia</a:t>
            </a:r>
            <a:r>
              <a:rPr lang="de-DE" sz="2400" i="1" dirty="0"/>
              <a:t> </a:t>
            </a:r>
            <a:r>
              <a:rPr lang="de-DE" sz="2400" dirty="0"/>
              <a:t>(</a:t>
            </a:r>
            <a:r>
              <a:rPr lang="de-DE" sz="2400" dirty="0" err="1"/>
              <a:t>lit</a:t>
            </a:r>
            <a:r>
              <a:rPr lang="de-DE" sz="2400" dirty="0"/>
              <a:t>. </a:t>
            </a:r>
            <a:r>
              <a:rPr lang="fr-FR" sz="2400" dirty="0"/>
              <a:t>‘</a:t>
            </a:r>
            <a:r>
              <a:rPr lang="de-DE" sz="2400" dirty="0"/>
              <a:t>I am </a:t>
            </a:r>
            <a:r>
              <a:rPr lang="de-DE" sz="2400" dirty="0" err="1"/>
              <a:t>red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anger</a:t>
            </a:r>
            <a:r>
              <a:rPr lang="de-DE" sz="2400" dirty="0"/>
              <a:t>‘)</a:t>
            </a:r>
          </a:p>
          <a:p>
            <a:pPr marL="0" indent="0" algn="just">
              <a:buNone/>
            </a:pPr>
            <a:r>
              <a:rPr lang="de-DE" sz="2400" dirty="0"/>
              <a:t>(4)  Engl. </a:t>
            </a:r>
            <a:r>
              <a:rPr lang="de-DE" sz="2400" i="1" dirty="0"/>
              <a:t>He was </a:t>
            </a:r>
            <a:r>
              <a:rPr lang="de-DE" sz="2400" i="1" dirty="0" err="1">
                <a:solidFill>
                  <a:schemeClr val="accent1"/>
                </a:solidFill>
              </a:rPr>
              <a:t>blue</a:t>
            </a:r>
            <a:r>
              <a:rPr lang="de-DE" sz="2400" i="1" dirty="0"/>
              <a:t> </a:t>
            </a:r>
            <a:r>
              <a:rPr lang="de-DE" sz="2400" i="1" dirty="0" err="1"/>
              <a:t>from</a:t>
            </a:r>
            <a:r>
              <a:rPr lang="de-DE" sz="2400" i="1" dirty="0"/>
              <a:t> </a:t>
            </a:r>
            <a:r>
              <a:rPr lang="de-DE" sz="2400" i="1" dirty="0" err="1"/>
              <a:t>the</a:t>
            </a:r>
            <a:r>
              <a:rPr lang="de-DE" sz="2400" i="1" dirty="0"/>
              <a:t> </a:t>
            </a:r>
            <a:r>
              <a:rPr lang="de-DE" sz="2400" i="1" dirty="0" err="1"/>
              <a:t>cold</a:t>
            </a:r>
            <a:endParaRPr lang="fr-FR" sz="2400" i="1" dirty="0"/>
          </a:p>
          <a:p>
            <a:pPr marL="0" indent="0" algn="just">
              <a:buNone/>
            </a:pPr>
            <a:endParaRPr lang="fr-FR" sz="24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599" y="6356351"/>
            <a:ext cx="3156679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2</a:t>
            </a:fld>
            <a:endParaRPr lang="de-DE" dirty="0"/>
          </a:p>
        </p:txBody>
      </p:sp>
      <p:pic>
        <p:nvPicPr>
          <p:cNvPr id="8" name="Picture 10" descr="USLBlogoRVB">
            <a:extLst>
              <a:ext uri="{FF2B5EF4-FFF2-40B4-BE49-F238E27FC236}">
                <a16:creationId xmlns:a16="http://schemas.microsoft.com/office/drawing/2014/main" id="{223DFDA8-B7E1-944A-8ECF-DA5D62C8E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0" y="5766573"/>
            <a:ext cx="954903" cy="95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 descr="C:\Users\SM-User\Documents\SeSLa-new-web\images\sesla-logo.png">
            <a:extLst>
              <a:ext uri="{FF2B5EF4-FFF2-40B4-BE49-F238E27FC236}">
                <a16:creationId xmlns:a16="http://schemas.microsoft.com/office/drawing/2014/main" id="{E55E3075-800E-F749-B7EC-7C2CF8C26E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574" y="5829319"/>
            <a:ext cx="884555" cy="829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40E2650D-19C9-BF4A-8A7C-F5659C4FE8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6574" y="2105181"/>
            <a:ext cx="1880351" cy="196953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4441035-675A-3348-B3BF-BD9AA275E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2738" y="4421704"/>
            <a:ext cx="1545242" cy="223109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D7F91DD-BC59-4541-B7AE-C1A63B659D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7224" y="4916774"/>
            <a:ext cx="1309407" cy="181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9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99213" y="620690"/>
            <a:ext cx="9608695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b="1" dirty="0"/>
              <a:t>(iii) a </a:t>
            </a:r>
            <a:r>
              <a:rPr lang="fr-BE" b="1" dirty="0" err="1"/>
              <a:t>specific</a:t>
            </a:r>
            <a:r>
              <a:rPr lang="fr-BE" b="1" dirty="0"/>
              <a:t> state by </a:t>
            </a:r>
            <a:r>
              <a:rPr lang="fr-BE" b="1" dirty="0" err="1"/>
              <a:t>metaphor</a:t>
            </a:r>
            <a:endParaRPr lang="fr-BE" dirty="0"/>
          </a:p>
          <a:p>
            <a:pPr marL="0" indent="0">
              <a:buNone/>
            </a:pPr>
            <a:r>
              <a:rPr lang="fr-BE" sz="2600" dirty="0"/>
              <a:t>        (23) F</a:t>
            </a:r>
            <a:r>
              <a:rPr lang="fr-BE" sz="2600" i="1" dirty="0"/>
              <a:t>.</a:t>
            </a:r>
            <a:r>
              <a:rPr lang="fr-FR" sz="2600" i="1" dirty="0"/>
              <a:t> Je suis </a:t>
            </a:r>
            <a:r>
              <a:rPr lang="fr-FR" sz="2600" i="1" dirty="0">
                <a:solidFill>
                  <a:srgbClr val="FF85FF"/>
                </a:solidFill>
              </a:rPr>
              <a:t>rose</a:t>
            </a:r>
            <a:r>
              <a:rPr lang="fr-FR" sz="2600" i="1" dirty="0"/>
              <a:t> de bonheur</a:t>
            </a:r>
            <a:endParaRPr lang="de-DE" sz="2600" dirty="0"/>
          </a:p>
          <a:p>
            <a:pPr marL="0" indent="0">
              <a:buNone/>
            </a:pPr>
            <a:r>
              <a:rPr lang="fr-FR" sz="2600" dirty="0"/>
              <a:t>	</a:t>
            </a:r>
            <a:r>
              <a:rPr lang="en-US" sz="2600" dirty="0"/>
              <a:t>Lit. ‘I am </a:t>
            </a:r>
            <a:r>
              <a:rPr lang="en-US" sz="2600" dirty="0">
                <a:solidFill>
                  <a:srgbClr val="FF85FF"/>
                </a:solidFill>
              </a:rPr>
              <a:t>pink</a:t>
            </a:r>
            <a:r>
              <a:rPr lang="en-US" sz="2600" dirty="0"/>
              <a:t> of happiness’</a:t>
            </a:r>
            <a:endParaRPr lang="de-DE" sz="2600" dirty="0"/>
          </a:p>
          <a:p>
            <a:pPr marL="0" indent="0">
              <a:buNone/>
            </a:pPr>
            <a:r>
              <a:rPr lang="de-DE" sz="1600" dirty="0">
                <a:solidFill>
                  <a:srgbClr val="0000CC"/>
                </a:solidFill>
              </a:rPr>
              <a:t>             </a:t>
            </a:r>
            <a:r>
              <a:rPr lang="en-US" sz="1600" u="sng" dirty="0">
                <a:solidFill>
                  <a:srgbClr val="0000CC"/>
                </a:solidFill>
              </a:rPr>
              <a:t>(</a:t>
            </a:r>
            <a:r>
              <a:rPr lang="en-US" sz="1600" u="sng" dirty="0">
                <a:solidFill>
                  <a:srgbClr val="0000CC"/>
                </a:solidFill>
                <a:hlinkClick r:id="rId3"/>
              </a:rPr>
              <a:t>http://www.gazette-besancon.fr/2010/02/23/jean-louis-f</a:t>
            </a:r>
            <a:r>
              <a:rPr lang="fr-FR" sz="1600" u="sng" dirty="0">
                <a:solidFill>
                  <a:srgbClr val="0000CC"/>
                </a:solidFill>
                <a:hlinkClick r:id="rId3"/>
              </a:rPr>
              <a:t>ousseret-je-suis-rose-</a:t>
            </a:r>
            <a:r>
              <a:rPr lang="fr-FR" sz="1600" u="sng" dirty="0">
                <a:solidFill>
                  <a:srgbClr val="0000CC"/>
                </a:solidFill>
              </a:rPr>
              <a:t>de-bonheur/)</a:t>
            </a:r>
          </a:p>
          <a:p>
            <a:pPr marL="0" indent="0">
              <a:buNone/>
            </a:pPr>
            <a:endParaRPr lang="de-DE" sz="2399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de-DE" b="1" dirty="0" err="1"/>
              <a:t>Metonymical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metaphorical</a:t>
            </a:r>
            <a:r>
              <a:rPr lang="de-DE" b="1" dirty="0"/>
              <a:t> </a:t>
            </a:r>
            <a:r>
              <a:rPr lang="de-DE" b="1" dirty="0" err="1"/>
              <a:t>uses</a:t>
            </a:r>
            <a:r>
              <a:rPr lang="de-DE" b="1" dirty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fr-BE" dirty="0"/>
              <a:t>Expression of intensification (‘augmentative </a:t>
            </a:r>
            <a:r>
              <a:rPr lang="fr-BE" dirty="0" err="1"/>
              <a:t>meaning</a:t>
            </a:r>
            <a:r>
              <a:rPr lang="fr-BE" dirty="0"/>
              <a:t>’)</a:t>
            </a:r>
          </a:p>
          <a:p>
            <a:pPr marL="0" indent="0">
              <a:buNone/>
            </a:pPr>
            <a:endParaRPr lang="de-DE" sz="2399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116887" y="6344456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20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02" y="6032316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787" y="609751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23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USLBlogoRVB">
            <a:extLst>
              <a:ext uri="{FF2B5EF4-FFF2-40B4-BE49-F238E27FC236}">
                <a16:creationId xmlns:a16="http://schemas.microsoft.com/office/drawing/2014/main" id="{5E28F732-B325-F344-97F2-F45C19C30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09" y="5862600"/>
            <a:ext cx="747181" cy="74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77A6938-1599-474A-9DA9-90B61456850B}"/>
              </a:ext>
            </a:extLst>
          </p:cNvPr>
          <p:cNvSpPr/>
          <p:nvPr/>
        </p:nvSpPr>
        <p:spPr>
          <a:xfrm>
            <a:off x="838200" y="675498"/>
            <a:ext cx="1037444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/>
              <a:t>4. </a:t>
            </a:r>
            <a:r>
              <a:rPr lang="de-DE" sz="3200" b="1" dirty="0" err="1"/>
              <a:t>Related</a:t>
            </a:r>
            <a:r>
              <a:rPr lang="de-DE" sz="3200" b="1" dirty="0"/>
              <a:t> </a:t>
            </a:r>
            <a:r>
              <a:rPr lang="de-DE" sz="3200" b="1" dirty="0" err="1"/>
              <a:t>constructions</a:t>
            </a:r>
            <a:endParaRPr lang="de-DE" sz="32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de-DE" sz="3200" dirty="0" err="1">
                <a:solidFill>
                  <a:srgbClr val="0070C0"/>
                </a:solidFill>
              </a:rPr>
              <a:t>Causal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constructions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with</a:t>
            </a:r>
            <a:r>
              <a:rPr lang="de-DE" sz="3200" dirty="0">
                <a:solidFill>
                  <a:srgbClr val="0070C0"/>
                </a:solidFill>
              </a:rPr>
              <a:t> non-color </a:t>
            </a:r>
            <a:r>
              <a:rPr lang="de-DE" sz="3200" dirty="0" err="1">
                <a:solidFill>
                  <a:srgbClr val="0070C0"/>
                </a:solidFill>
              </a:rPr>
              <a:t>adjective</a:t>
            </a:r>
            <a:endParaRPr lang="de-DE" sz="3200" dirty="0">
              <a:solidFill>
                <a:srgbClr val="0070C0"/>
              </a:solidFill>
            </a:endParaRPr>
          </a:p>
          <a:p>
            <a:pPr lvl="1"/>
            <a:r>
              <a:rPr lang="fr-B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(24)  F. </a:t>
            </a:r>
            <a:r>
              <a:rPr lang="fr-BE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est </a:t>
            </a:r>
            <a:r>
              <a:rPr lang="fr-BE" sz="24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triste</a:t>
            </a:r>
            <a:r>
              <a:rPr lang="fr-BE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la perte de sa mère.</a:t>
            </a:r>
            <a:r>
              <a:rPr lang="de-DE" sz="2400" dirty="0"/>
              <a:t> </a:t>
            </a:r>
          </a:p>
          <a:p>
            <a:pPr lvl="1"/>
            <a:r>
              <a:rPr lang="de-DE" sz="2400" dirty="0"/>
              <a:t>         </a:t>
            </a:r>
            <a:r>
              <a:rPr lang="de-DE" sz="2400" dirty="0" err="1"/>
              <a:t>Lit</a:t>
            </a:r>
            <a:r>
              <a:rPr lang="de-DE" sz="2400" dirty="0"/>
              <a:t>. ‘He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sad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loss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his</a:t>
            </a:r>
            <a:r>
              <a:rPr lang="de-DE" sz="2400" dirty="0"/>
              <a:t> </a:t>
            </a:r>
            <a:r>
              <a:rPr lang="de-DE" sz="2400" dirty="0" err="1"/>
              <a:t>mother</a:t>
            </a:r>
            <a:r>
              <a:rPr lang="de-DE" sz="2400" dirty="0"/>
              <a:t>‘</a:t>
            </a: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(25)  F. C</a:t>
            </a:r>
            <a:r>
              <a:rPr lang="fr-FR" sz="2400" i="1" dirty="0">
                <a:solidFill>
                  <a:prstClr val="black"/>
                </a:solidFill>
              </a:rPr>
              <a:t>ette ville est malade, m’écrit </a:t>
            </a:r>
            <a:r>
              <a:rPr lang="fr-FR" sz="2400" i="1" dirty="0" err="1">
                <a:solidFill>
                  <a:prstClr val="black"/>
                </a:solidFill>
              </a:rPr>
              <a:t>Durito</a:t>
            </a:r>
            <a:r>
              <a:rPr lang="fr-FR" sz="2400" i="1" dirty="0">
                <a:solidFill>
                  <a:prstClr val="black"/>
                </a:solidFill>
              </a:rPr>
              <a:t>, </a:t>
            </a:r>
            <a:r>
              <a:rPr lang="fr-FR" sz="2400" i="1" u="sng" dirty="0">
                <a:solidFill>
                  <a:prstClr val="black"/>
                </a:solidFill>
              </a:rPr>
              <a:t>malade</a:t>
            </a:r>
            <a:r>
              <a:rPr lang="fr-FR" sz="2400" i="1" dirty="0">
                <a:solidFill>
                  <a:prstClr val="black"/>
                </a:solidFill>
              </a:rPr>
              <a:t> de solitude et de  </a:t>
            </a:r>
          </a:p>
          <a:p>
            <a:pPr lvl="1"/>
            <a:r>
              <a:rPr lang="fr-FR" sz="2400" i="1" dirty="0">
                <a:solidFill>
                  <a:prstClr val="black"/>
                </a:solidFill>
              </a:rPr>
              <a:t>          peur </a:t>
            </a:r>
            <a:r>
              <a:rPr lang="fr-FR" sz="2400" dirty="0">
                <a:solidFill>
                  <a:prstClr val="black"/>
                </a:solidFill>
              </a:rPr>
              <a:t>(02953)</a:t>
            </a: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         Lit. ‘This </a:t>
            </a:r>
            <a:r>
              <a:rPr lang="fr-FR" sz="2400" dirty="0" err="1">
                <a:solidFill>
                  <a:prstClr val="black"/>
                </a:solidFill>
              </a:rPr>
              <a:t>town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is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sick</a:t>
            </a:r>
            <a:r>
              <a:rPr lang="fr-FR" sz="2400" dirty="0">
                <a:solidFill>
                  <a:prstClr val="black"/>
                </a:solidFill>
              </a:rPr>
              <a:t>, </a:t>
            </a:r>
            <a:r>
              <a:rPr lang="fr-FR" sz="2400" dirty="0" err="1">
                <a:solidFill>
                  <a:prstClr val="black"/>
                </a:solidFill>
              </a:rPr>
              <a:t>Durito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writes</a:t>
            </a:r>
            <a:r>
              <a:rPr lang="fr-FR" sz="2400" dirty="0">
                <a:solidFill>
                  <a:prstClr val="black"/>
                </a:solidFill>
              </a:rPr>
              <a:t> to me, </a:t>
            </a:r>
            <a:r>
              <a:rPr lang="fr-FR" sz="2400" dirty="0" err="1">
                <a:solidFill>
                  <a:prstClr val="black"/>
                </a:solidFill>
              </a:rPr>
              <a:t>sick</a:t>
            </a:r>
            <a:r>
              <a:rPr lang="fr-FR" sz="2400" dirty="0">
                <a:solidFill>
                  <a:prstClr val="black"/>
                </a:solidFill>
              </a:rPr>
              <a:t> of </a:t>
            </a:r>
            <a:r>
              <a:rPr lang="fr-FR" sz="2400" dirty="0" err="1">
                <a:solidFill>
                  <a:prstClr val="black"/>
                </a:solidFill>
              </a:rPr>
              <a:t>loneliness</a:t>
            </a:r>
            <a:r>
              <a:rPr lang="fr-FR" sz="2400" dirty="0">
                <a:solidFill>
                  <a:prstClr val="black"/>
                </a:solidFill>
              </a:rPr>
              <a:t> and </a:t>
            </a:r>
            <a:r>
              <a:rPr lang="fr-FR" sz="2400" dirty="0" err="1">
                <a:solidFill>
                  <a:prstClr val="black"/>
                </a:solidFill>
              </a:rPr>
              <a:t>fear</a:t>
            </a:r>
            <a:r>
              <a:rPr lang="fr-FR" sz="2400" dirty="0">
                <a:solidFill>
                  <a:prstClr val="black"/>
                </a:solidFill>
              </a:rPr>
              <a:t>’</a:t>
            </a: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(26)  F. </a:t>
            </a:r>
            <a:r>
              <a:rPr lang="fr-FR" sz="2400" i="1" u="sng" dirty="0">
                <a:solidFill>
                  <a:prstClr val="black"/>
                </a:solidFill>
              </a:rPr>
              <a:t>Fous</a:t>
            </a:r>
            <a:r>
              <a:rPr lang="fr-FR" sz="2400" i="1" dirty="0">
                <a:solidFill>
                  <a:prstClr val="black"/>
                </a:solidFill>
              </a:rPr>
              <a:t> de jalousie, Marc et les filles décident de monter un plan de    </a:t>
            </a:r>
          </a:p>
          <a:p>
            <a:pPr lvl="1"/>
            <a:r>
              <a:rPr lang="fr-FR" sz="2400" i="1" dirty="0">
                <a:solidFill>
                  <a:prstClr val="black"/>
                </a:solidFill>
              </a:rPr>
              <a:t>          bataille </a:t>
            </a:r>
            <a:r>
              <a:rPr lang="fr-FR" sz="2400" dirty="0">
                <a:solidFill>
                  <a:prstClr val="black"/>
                </a:solidFill>
              </a:rPr>
              <a:t>(00804)   </a:t>
            </a: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          Lit. ‘</a:t>
            </a:r>
            <a:r>
              <a:rPr lang="fr-FR" sz="2400" dirty="0" err="1">
                <a:solidFill>
                  <a:prstClr val="black"/>
                </a:solidFill>
              </a:rPr>
              <a:t>Crazy</a:t>
            </a:r>
            <a:r>
              <a:rPr lang="fr-FR" sz="2400" dirty="0">
                <a:solidFill>
                  <a:prstClr val="black"/>
                </a:solidFill>
              </a:rPr>
              <a:t> of </a:t>
            </a:r>
            <a:r>
              <a:rPr lang="fr-FR" sz="2400" dirty="0" err="1">
                <a:solidFill>
                  <a:prstClr val="black"/>
                </a:solidFill>
              </a:rPr>
              <a:t>jealousy</a:t>
            </a:r>
            <a:r>
              <a:rPr lang="fr-FR" sz="2400" dirty="0">
                <a:solidFill>
                  <a:prstClr val="black"/>
                </a:solidFill>
              </a:rPr>
              <a:t>, Marc and the girls </a:t>
            </a:r>
            <a:r>
              <a:rPr lang="fr-FR" sz="2400" dirty="0" err="1">
                <a:solidFill>
                  <a:prstClr val="black"/>
                </a:solidFill>
              </a:rPr>
              <a:t>decide</a:t>
            </a:r>
            <a:r>
              <a:rPr lang="fr-FR" sz="2400" dirty="0">
                <a:solidFill>
                  <a:prstClr val="black"/>
                </a:solidFill>
              </a:rPr>
              <a:t> to set up a </a:t>
            </a:r>
            <a:r>
              <a:rPr lang="fr-FR" sz="2400" dirty="0" err="1">
                <a:solidFill>
                  <a:prstClr val="black"/>
                </a:solidFill>
              </a:rPr>
              <a:t>battle</a:t>
            </a:r>
            <a:r>
              <a:rPr lang="fr-FR" sz="2400" dirty="0">
                <a:solidFill>
                  <a:prstClr val="black"/>
                </a:solidFill>
              </a:rPr>
              <a:t> plan’  </a:t>
            </a: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(27)  D. </a:t>
            </a:r>
            <a:r>
              <a:rPr lang="fr-FR" sz="2400" i="1" dirty="0">
                <a:solidFill>
                  <a:prstClr val="black"/>
                </a:solidFill>
              </a:rPr>
              <a:t>Er </a:t>
            </a:r>
            <a:r>
              <a:rPr lang="fr-FR" sz="2400" i="1" dirty="0" err="1">
                <a:solidFill>
                  <a:prstClr val="black"/>
                </a:solidFill>
              </a:rPr>
              <a:t>ist</a:t>
            </a:r>
            <a:r>
              <a:rPr lang="fr-FR" sz="2400" i="1" dirty="0">
                <a:solidFill>
                  <a:prstClr val="black"/>
                </a:solidFill>
              </a:rPr>
              <a:t> </a:t>
            </a:r>
            <a:r>
              <a:rPr lang="fr-FR" sz="2400" i="1" u="sng" dirty="0" err="1">
                <a:solidFill>
                  <a:prstClr val="black"/>
                </a:solidFill>
              </a:rPr>
              <a:t>tot</a:t>
            </a:r>
            <a:r>
              <a:rPr lang="fr-FR" sz="2400" i="1" dirty="0">
                <a:solidFill>
                  <a:prstClr val="black"/>
                </a:solidFill>
              </a:rPr>
              <a:t> vor </a:t>
            </a:r>
            <a:r>
              <a:rPr lang="fr-FR" sz="2400" i="1" dirty="0" err="1">
                <a:solidFill>
                  <a:prstClr val="black"/>
                </a:solidFill>
              </a:rPr>
              <a:t>Hunger</a:t>
            </a:r>
            <a:r>
              <a:rPr lang="fr-FR" sz="2400" i="1" dirty="0">
                <a:solidFill>
                  <a:prstClr val="black"/>
                </a:solidFill>
              </a:rPr>
              <a:t>   </a:t>
            </a:r>
          </a:p>
          <a:p>
            <a:pPr lvl="1"/>
            <a:r>
              <a:rPr lang="fr-FR" sz="2400" i="1" dirty="0">
                <a:solidFill>
                  <a:prstClr val="black"/>
                </a:solidFill>
              </a:rPr>
              <a:t>         </a:t>
            </a:r>
            <a:r>
              <a:rPr lang="fr-FR" sz="2400" dirty="0">
                <a:solidFill>
                  <a:prstClr val="black"/>
                </a:solidFill>
              </a:rPr>
              <a:t>Lit. ‘He </a:t>
            </a:r>
            <a:r>
              <a:rPr lang="fr-FR" sz="2400" dirty="0" err="1">
                <a:solidFill>
                  <a:prstClr val="black"/>
                </a:solidFill>
              </a:rPr>
              <a:t>is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dead</a:t>
            </a:r>
            <a:r>
              <a:rPr lang="fr-FR" sz="2400" dirty="0">
                <a:solidFill>
                  <a:prstClr val="black"/>
                </a:solidFill>
              </a:rPr>
              <a:t> of </a:t>
            </a:r>
            <a:r>
              <a:rPr lang="fr-FR" sz="2400" dirty="0" err="1">
                <a:solidFill>
                  <a:prstClr val="black"/>
                </a:solidFill>
              </a:rPr>
              <a:t>hunger</a:t>
            </a:r>
            <a:r>
              <a:rPr lang="fr-FR" sz="2400" dirty="0">
                <a:solidFill>
                  <a:prstClr val="black"/>
                </a:solidFill>
              </a:rPr>
              <a:t>’</a:t>
            </a:r>
            <a:r>
              <a:rPr lang="fr-FR" sz="2400" i="1" dirty="0">
                <a:solidFill>
                  <a:prstClr val="black"/>
                </a:solidFill>
              </a:rPr>
              <a:t>  </a:t>
            </a:r>
            <a:endParaRPr lang="de-DE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84E7626-5721-F94A-ADF4-3A9AA37D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031" y="6373904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21</a:t>
            </a:fld>
            <a:endParaRPr lang="de-DE"/>
          </a:p>
        </p:txBody>
      </p:sp>
      <p:pic>
        <p:nvPicPr>
          <p:cNvPr id="5" name="Picture 5" descr="Logo SeSLa">
            <a:extLst>
              <a:ext uri="{FF2B5EF4-FFF2-40B4-BE49-F238E27FC236}">
                <a16:creationId xmlns:a16="http://schemas.microsoft.com/office/drawing/2014/main" id="{C0198B1B-798E-5D42-8720-9784132F0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787" y="609751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40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D405C2-D004-F149-9201-12DFFBD40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4695"/>
            <a:ext cx="10515600" cy="809469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de-DE" sz="3200" b="1" dirty="0">
                <a:solidFill>
                  <a:srgbClr val="0070C0"/>
                </a:solidFill>
              </a:rPr>
              <a:t>Homonym </a:t>
            </a:r>
            <a:r>
              <a:rPr lang="de-DE" sz="3200" b="1" dirty="0" err="1">
                <a:solidFill>
                  <a:srgbClr val="0070C0"/>
                </a:solidFill>
              </a:rPr>
              <a:t>constructions</a:t>
            </a:r>
            <a:endParaRPr lang="de-DE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10" descr="USLBlogoRVB">
            <a:extLst>
              <a:ext uri="{FF2B5EF4-FFF2-40B4-BE49-F238E27FC236}">
                <a16:creationId xmlns:a16="http://schemas.microsoft.com/office/drawing/2014/main" id="{5E28F732-B325-F344-97F2-F45C19C30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1" y="5935578"/>
            <a:ext cx="717727" cy="71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6BC24F05-0D91-FA4B-A6DA-736F4D4AED5F}"/>
              </a:ext>
            </a:extLst>
          </p:cNvPr>
          <p:cNvSpPr/>
          <p:nvPr/>
        </p:nvSpPr>
        <p:spPr>
          <a:xfrm>
            <a:off x="838200" y="1274164"/>
            <a:ext cx="10386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 </a:t>
            </a:r>
            <a:r>
              <a:rPr lang="de-DE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syntactic</a:t>
            </a: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structure</a:t>
            </a: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[ADJ+PP], but </a:t>
            </a:r>
            <a:r>
              <a:rPr lang="de-DE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causal</a:t>
            </a: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meaning</a:t>
            </a: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fr-FR" sz="2800" dirty="0"/>
          </a:p>
          <a:p>
            <a:r>
              <a:rPr lang="fr-FR" sz="2600" dirty="0"/>
              <a:t>(28) </a:t>
            </a:r>
            <a:r>
              <a:rPr lang="fr-FR" sz="2600" i="1" dirty="0"/>
              <a:t> Etre </a:t>
            </a:r>
            <a:r>
              <a:rPr lang="fr-FR" sz="2600" i="1" u="sng" dirty="0"/>
              <a:t>sûr</a:t>
            </a:r>
            <a:r>
              <a:rPr lang="fr-FR" sz="2600" i="1" dirty="0"/>
              <a:t> de quelqu’un</a:t>
            </a:r>
            <a:r>
              <a:rPr lang="fr-FR" sz="2600" dirty="0"/>
              <a:t> </a:t>
            </a:r>
          </a:p>
          <a:p>
            <a:r>
              <a:rPr lang="fr-FR" sz="2600" dirty="0"/>
              <a:t>         Lit. ‘to </a:t>
            </a:r>
            <a:r>
              <a:rPr lang="fr-FR" sz="2600" dirty="0" err="1"/>
              <a:t>be</a:t>
            </a:r>
            <a:r>
              <a:rPr lang="fr-FR" sz="2600" dirty="0"/>
              <a:t> sure of </a:t>
            </a:r>
            <a:r>
              <a:rPr lang="fr-FR" sz="2600" dirty="0" err="1"/>
              <a:t>someone</a:t>
            </a:r>
            <a:r>
              <a:rPr lang="fr-FR" sz="2600" dirty="0"/>
              <a:t>’           </a:t>
            </a:r>
          </a:p>
          <a:p>
            <a:r>
              <a:rPr lang="fr-FR" sz="2600" dirty="0"/>
              <a:t>(29)  </a:t>
            </a:r>
            <a:r>
              <a:rPr lang="fr-FR" sz="2600" i="1" dirty="0"/>
              <a:t>Etre </a:t>
            </a:r>
            <a:r>
              <a:rPr lang="fr-FR" sz="2600" i="1" u="sng" dirty="0"/>
              <a:t>fier</a:t>
            </a:r>
            <a:r>
              <a:rPr lang="fr-FR" sz="2600" i="1" dirty="0"/>
              <a:t> de son diplôme</a:t>
            </a:r>
          </a:p>
          <a:p>
            <a:r>
              <a:rPr lang="fr-FR" sz="2600" dirty="0"/>
              <a:t>         Lit. ’to </a:t>
            </a:r>
            <a:r>
              <a:rPr lang="fr-FR" sz="2600" dirty="0" err="1"/>
              <a:t>be</a:t>
            </a:r>
            <a:r>
              <a:rPr lang="fr-FR" sz="2600" dirty="0"/>
              <a:t> </a:t>
            </a:r>
            <a:r>
              <a:rPr lang="fr-FR" sz="2600" dirty="0" err="1"/>
              <a:t>proud</a:t>
            </a:r>
            <a:r>
              <a:rPr lang="fr-FR" sz="2600" dirty="0"/>
              <a:t> of </a:t>
            </a:r>
            <a:r>
              <a:rPr lang="fr-FR" sz="2600" dirty="0" err="1"/>
              <a:t>one’s</a:t>
            </a:r>
            <a:r>
              <a:rPr lang="fr-FR" sz="2600" dirty="0"/>
              <a:t> </a:t>
            </a:r>
            <a:r>
              <a:rPr lang="fr-FR" sz="2600" dirty="0" err="1"/>
              <a:t>degree</a:t>
            </a:r>
            <a:r>
              <a:rPr lang="fr-FR" sz="2600" dirty="0"/>
              <a:t>’</a:t>
            </a:r>
          </a:p>
          <a:p>
            <a:r>
              <a:rPr lang="fr-FR" sz="2600" dirty="0"/>
              <a:t>(30)  </a:t>
            </a:r>
            <a:r>
              <a:rPr lang="fr-FR" sz="2600" i="1" dirty="0"/>
              <a:t>Elle est très </a:t>
            </a:r>
            <a:r>
              <a:rPr lang="fr-FR" sz="2600" i="1" u="sng" dirty="0"/>
              <a:t>belle</a:t>
            </a:r>
            <a:r>
              <a:rPr lang="fr-FR" sz="2600" i="1" dirty="0"/>
              <a:t> de visage </a:t>
            </a:r>
            <a:r>
              <a:rPr lang="fr-FR" sz="2000" dirty="0"/>
              <a:t>(« Construction converse », Salles  1998: 122)</a:t>
            </a:r>
          </a:p>
          <a:p>
            <a:r>
              <a:rPr lang="fr-FR" sz="2600" dirty="0"/>
              <a:t>         Lit. ‘</a:t>
            </a:r>
            <a:r>
              <a:rPr lang="fr-FR" sz="2600" dirty="0" err="1"/>
              <a:t>She</a:t>
            </a:r>
            <a:r>
              <a:rPr lang="fr-FR" sz="2600" dirty="0"/>
              <a:t> </a:t>
            </a:r>
            <a:r>
              <a:rPr lang="fr-FR" sz="2600" dirty="0" err="1"/>
              <a:t>is</a:t>
            </a:r>
            <a:r>
              <a:rPr lang="fr-FR" sz="2600" dirty="0"/>
              <a:t> </a:t>
            </a:r>
            <a:r>
              <a:rPr lang="fr-FR" sz="2600" dirty="0" err="1"/>
              <a:t>very</a:t>
            </a:r>
            <a:r>
              <a:rPr lang="fr-FR" sz="2600" dirty="0"/>
              <a:t> </a:t>
            </a:r>
            <a:r>
              <a:rPr lang="fr-FR" sz="2600" dirty="0" err="1"/>
              <a:t>beautiful</a:t>
            </a:r>
            <a:r>
              <a:rPr lang="fr-FR" sz="2600" dirty="0"/>
              <a:t> of the face’ =  a </a:t>
            </a:r>
            <a:r>
              <a:rPr lang="fr-FR" sz="2600" dirty="0" err="1"/>
              <a:t>beautiful</a:t>
            </a:r>
            <a:r>
              <a:rPr lang="fr-FR" sz="2600" dirty="0"/>
              <a:t> face</a:t>
            </a:r>
          </a:p>
          <a:p>
            <a:endParaRPr lang="fr-FR" sz="2600" dirty="0"/>
          </a:p>
          <a:p>
            <a:endParaRPr lang="fr-FR" sz="2600" dirty="0"/>
          </a:p>
          <a:p>
            <a:endParaRPr lang="fr-FR" sz="2600" dirty="0"/>
          </a:p>
          <a:p>
            <a:endParaRPr lang="fr-FR" sz="2600" dirty="0"/>
          </a:p>
          <a:p>
            <a:pPr marL="457200" indent="-457200">
              <a:buAutoNum type="arabicParenBoth" startAt="21"/>
            </a:pPr>
            <a:endParaRPr lang="fr-FR" sz="2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8A3639-BCA6-874E-89EF-3CED72471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032" y="6320081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22</a:t>
            </a:fld>
            <a:endParaRPr lang="de-DE"/>
          </a:p>
        </p:txBody>
      </p:sp>
      <p:pic>
        <p:nvPicPr>
          <p:cNvPr id="7" name="Picture 5" descr="Logo SeSLa">
            <a:extLst>
              <a:ext uri="{FF2B5EF4-FFF2-40B4-BE49-F238E27FC236}">
                <a16:creationId xmlns:a16="http://schemas.microsoft.com/office/drawing/2014/main" id="{A9E0B4AE-787E-F84C-9771-10A19AA9D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787" y="609751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78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0C5EB05B-CFAE-2C45-BC17-5BA7669304BE}"/>
              </a:ext>
            </a:extLst>
          </p:cNvPr>
          <p:cNvSpPr/>
          <p:nvPr/>
        </p:nvSpPr>
        <p:spPr>
          <a:xfrm>
            <a:off x="1091955" y="729090"/>
            <a:ext cx="10480451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fr-FR" sz="2800" b="1" i="1" dirty="0">
                <a:solidFill>
                  <a:srgbClr val="0070C0"/>
                </a:solidFill>
              </a:rPr>
              <a:t>Être bleu de </a:t>
            </a:r>
            <a:r>
              <a:rPr lang="fr-FR" sz="2800" dirty="0"/>
              <a:t>(in </a:t>
            </a:r>
            <a:r>
              <a:rPr lang="fr-FR" sz="2800" dirty="0" err="1"/>
              <a:t>Belgian</a:t>
            </a:r>
            <a:r>
              <a:rPr lang="fr-FR" sz="2800" dirty="0"/>
              <a:t> French)</a:t>
            </a:r>
            <a:endParaRPr lang="fr-FR" sz="2800" b="1" dirty="0"/>
          </a:p>
          <a:p>
            <a:r>
              <a:rPr lang="fr-FR" sz="2600" dirty="0" err="1">
                <a:solidFill>
                  <a:prstClr val="black"/>
                </a:solidFill>
              </a:rPr>
              <a:t>Syntactic</a:t>
            </a:r>
            <a:r>
              <a:rPr lang="fr-FR" sz="2600" dirty="0">
                <a:solidFill>
                  <a:prstClr val="black"/>
                </a:solidFill>
              </a:rPr>
              <a:t> s</a:t>
            </a:r>
            <a:r>
              <a:rPr lang="fr-FR" sz="2600" dirty="0"/>
              <a:t>tructure: </a:t>
            </a:r>
            <a:r>
              <a:rPr lang="fr-FR" sz="2600" b="1" u="sng" dirty="0"/>
              <a:t>[X </a:t>
            </a:r>
            <a:r>
              <a:rPr lang="fr-FR" sz="2600" b="1" i="1" u="sng" dirty="0"/>
              <a:t>est </a:t>
            </a:r>
            <a:r>
              <a:rPr lang="fr-FR" sz="2600" b="1" i="1" u="sng" dirty="0">
                <a:solidFill>
                  <a:srgbClr val="0070C0"/>
                </a:solidFill>
              </a:rPr>
              <a:t>bleu</a:t>
            </a:r>
            <a:r>
              <a:rPr lang="fr-FR" sz="2600" b="1" i="1" u="sng" dirty="0"/>
              <a:t> de </a:t>
            </a:r>
            <a:r>
              <a:rPr lang="fr-FR" sz="2600" b="1" u="sng" dirty="0"/>
              <a:t>Y</a:t>
            </a:r>
            <a:r>
              <a:rPr lang="fr-FR" sz="2600" dirty="0"/>
              <a:t>] (</a:t>
            </a:r>
            <a:r>
              <a:rPr lang="fr-FR" sz="2600" dirty="0" err="1"/>
              <a:t>always</a:t>
            </a:r>
            <a:r>
              <a:rPr lang="fr-FR" sz="2600" dirty="0"/>
              <a:t> </a:t>
            </a:r>
            <a:r>
              <a:rPr lang="fr-FR" sz="2600" dirty="0" err="1"/>
              <a:t>same</a:t>
            </a:r>
            <a:r>
              <a:rPr lang="fr-FR" sz="2600" dirty="0"/>
              <a:t> </a:t>
            </a:r>
            <a:r>
              <a:rPr lang="fr-FR" sz="2600" dirty="0" err="1"/>
              <a:t>color</a:t>
            </a:r>
            <a:r>
              <a:rPr lang="fr-FR" sz="2600" dirty="0"/>
              <a:t> adjective </a:t>
            </a:r>
            <a:r>
              <a:rPr lang="fr-FR" sz="2600" i="1" dirty="0"/>
              <a:t>bleu</a:t>
            </a:r>
            <a:r>
              <a:rPr lang="fr-FR" sz="2600" dirty="0"/>
              <a:t>)</a:t>
            </a:r>
          </a:p>
          <a:p>
            <a:r>
              <a:rPr lang="fr-FR" sz="2600" dirty="0" err="1"/>
              <a:t>Lexicalized</a:t>
            </a:r>
            <a:r>
              <a:rPr lang="fr-FR" sz="2600" dirty="0"/>
              <a:t> </a:t>
            </a:r>
            <a:r>
              <a:rPr lang="fr-FR" sz="2600" dirty="0" err="1"/>
              <a:t>meaning</a:t>
            </a:r>
            <a:r>
              <a:rPr lang="fr-FR" sz="2600" dirty="0"/>
              <a:t> = to </a:t>
            </a:r>
            <a:r>
              <a:rPr lang="fr-FR" sz="2600" dirty="0" err="1"/>
              <a:t>be</a:t>
            </a:r>
            <a:r>
              <a:rPr lang="fr-FR" sz="2600" dirty="0"/>
              <a:t> </a:t>
            </a:r>
            <a:r>
              <a:rPr lang="fr-FR" sz="2600" dirty="0" err="1"/>
              <a:t>crazy</a:t>
            </a:r>
            <a:r>
              <a:rPr lang="fr-FR" sz="2600" dirty="0"/>
              <a:t> about </a:t>
            </a:r>
            <a:r>
              <a:rPr lang="fr-FR" sz="2600" dirty="0" err="1"/>
              <a:t>someone</a:t>
            </a:r>
            <a:r>
              <a:rPr lang="fr-FR" sz="2600" dirty="0"/>
              <a:t> or </a:t>
            </a:r>
            <a:r>
              <a:rPr lang="fr-FR" sz="2600" dirty="0" err="1"/>
              <a:t>something</a:t>
            </a:r>
            <a:r>
              <a:rPr lang="fr-FR" sz="2600" dirty="0"/>
              <a:t>, not causal!</a:t>
            </a:r>
          </a:p>
          <a:p>
            <a:endParaRPr lang="fr-FR" sz="2400" dirty="0">
              <a:solidFill>
                <a:srgbClr val="0070C0"/>
              </a:solidFill>
            </a:endParaRPr>
          </a:p>
          <a:p>
            <a:pPr lvl="1"/>
            <a:r>
              <a:rPr lang="fr-FR" sz="2400" dirty="0"/>
              <a:t>(31) F. </a:t>
            </a:r>
            <a:r>
              <a:rPr lang="fr-FR" sz="2400" i="1" dirty="0"/>
              <a:t>Je suis </a:t>
            </a:r>
            <a:r>
              <a:rPr lang="fr-FR" sz="2400" i="1" u="sng" dirty="0">
                <a:solidFill>
                  <a:srgbClr val="0070C0"/>
                </a:solidFill>
              </a:rPr>
              <a:t>bleue</a:t>
            </a:r>
            <a:r>
              <a:rPr lang="fr-FR" sz="2400" i="1" dirty="0"/>
              <a:t> de linguistique </a:t>
            </a:r>
            <a:endParaRPr lang="fr-FR" sz="2400" dirty="0"/>
          </a:p>
          <a:p>
            <a:pPr lvl="1"/>
            <a:r>
              <a:rPr lang="fr-FR" sz="2400" dirty="0"/>
              <a:t>        lit. ‘I </a:t>
            </a:r>
            <a:r>
              <a:rPr lang="fr-FR" sz="2400" dirty="0" err="1"/>
              <a:t>am</a:t>
            </a:r>
            <a:r>
              <a:rPr lang="fr-FR" sz="2400" dirty="0"/>
              <a:t> </a:t>
            </a:r>
            <a:r>
              <a:rPr lang="fr-FR" sz="2400" dirty="0" err="1"/>
              <a:t>crazy</a:t>
            </a:r>
            <a:r>
              <a:rPr lang="fr-FR" sz="2400" dirty="0"/>
              <a:t> about </a:t>
            </a:r>
            <a:r>
              <a:rPr lang="fr-FR" sz="2400" dirty="0" err="1"/>
              <a:t>linguistics</a:t>
            </a:r>
            <a:r>
              <a:rPr lang="fr-FR" sz="2400" dirty="0"/>
              <a:t>’     </a:t>
            </a: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(32) F. </a:t>
            </a:r>
            <a:r>
              <a:rPr lang="fr-FR" sz="2400" i="1" dirty="0">
                <a:solidFill>
                  <a:prstClr val="black"/>
                </a:solidFill>
              </a:rPr>
              <a:t>Il est </a:t>
            </a:r>
            <a:r>
              <a:rPr lang="fr-FR" sz="2400" i="1" u="sng" dirty="0">
                <a:solidFill>
                  <a:srgbClr val="0070C0"/>
                </a:solidFill>
              </a:rPr>
              <a:t>bleu</a:t>
            </a:r>
            <a:r>
              <a:rPr lang="fr-FR" sz="2400" i="1" dirty="0">
                <a:solidFill>
                  <a:prstClr val="black"/>
                </a:solidFill>
              </a:rPr>
              <a:t> de toi</a:t>
            </a:r>
            <a:r>
              <a:rPr lang="de-DE" sz="2400" dirty="0">
                <a:solidFill>
                  <a:prstClr val="black"/>
                </a:solidFill>
              </a:rPr>
              <a:t>  </a:t>
            </a:r>
          </a:p>
          <a:p>
            <a:pPr lvl="1"/>
            <a:r>
              <a:rPr lang="de-DE" sz="2400" dirty="0">
                <a:solidFill>
                  <a:prstClr val="black"/>
                </a:solidFill>
              </a:rPr>
              <a:t>        </a:t>
            </a:r>
            <a:r>
              <a:rPr lang="de-DE" sz="2400" dirty="0" err="1">
                <a:solidFill>
                  <a:prstClr val="black"/>
                </a:solidFill>
              </a:rPr>
              <a:t>lit</a:t>
            </a:r>
            <a:r>
              <a:rPr lang="de-DE" sz="2400" dirty="0">
                <a:solidFill>
                  <a:prstClr val="black"/>
                </a:solidFill>
              </a:rPr>
              <a:t>. ‘He </a:t>
            </a:r>
            <a:r>
              <a:rPr lang="de-DE" sz="2400" dirty="0" err="1">
                <a:solidFill>
                  <a:prstClr val="black"/>
                </a:solidFill>
              </a:rPr>
              <a:t>is</a:t>
            </a:r>
            <a:r>
              <a:rPr lang="de-DE" sz="2400" dirty="0">
                <a:solidFill>
                  <a:prstClr val="black"/>
                </a:solidFill>
              </a:rPr>
              <a:t> crazy </a:t>
            </a:r>
            <a:r>
              <a:rPr lang="de-DE" sz="2400" dirty="0" err="1">
                <a:solidFill>
                  <a:prstClr val="black"/>
                </a:solidFill>
              </a:rPr>
              <a:t>about</a:t>
            </a:r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err="1">
                <a:solidFill>
                  <a:prstClr val="black"/>
                </a:solidFill>
              </a:rPr>
              <a:t>you</a:t>
            </a:r>
            <a:r>
              <a:rPr lang="de-DE" sz="2400" dirty="0">
                <a:solidFill>
                  <a:prstClr val="black"/>
                </a:solidFill>
              </a:rPr>
              <a:t>‘</a:t>
            </a:r>
            <a:endParaRPr lang="fr-FR" sz="2400" dirty="0">
              <a:solidFill>
                <a:prstClr val="black"/>
              </a:solidFill>
            </a:endParaRP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(33) F. </a:t>
            </a:r>
            <a:r>
              <a:rPr lang="fr-FR" sz="2400" i="1" dirty="0">
                <a:solidFill>
                  <a:prstClr val="black"/>
                </a:solidFill>
              </a:rPr>
              <a:t>Maria est </a:t>
            </a:r>
            <a:r>
              <a:rPr lang="fr-FR" sz="2400" i="1" u="sng" dirty="0">
                <a:solidFill>
                  <a:srgbClr val="0070C0"/>
                </a:solidFill>
              </a:rPr>
              <a:t>bleue</a:t>
            </a:r>
            <a:r>
              <a:rPr lang="fr-FR" sz="2400" i="1" dirty="0">
                <a:solidFill>
                  <a:prstClr val="black"/>
                </a:solidFill>
              </a:rPr>
              <a:t> de cette chanson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</a:p>
          <a:p>
            <a:pPr lvl="1"/>
            <a:r>
              <a:rPr lang="fr-FR" sz="2400" dirty="0">
                <a:solidFill>
                  <a:prstClr val="black"/>
                </a:solidFill>
              </a:rPr>
              <a:t>        lit. ‘Maria </a:t>
            </a:r>
            <a:r>
              <a:rPr lang="fr-FR" sz="2400" dirty="0" err="1">
                <a:solidFill>
                  <a:prstClr val="black"/>
                </a:solidFill>
              </a:rPr>
              <a:t>is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crazy</a:t>
            </a:r>
            <a:r>
              <a:rPr lang="fr-FR" sz="2400" dirty="0">
                <a:solidFill>
                  <a:prstClr val="black"/>
                </a:solidFill>
              </a:rPr>
              <a:t> about </a:t>
            </a:r>
            <a:r>
              <a:rPr lang="fr-FR" sz="2400" dirty="0" err="1">
                <a:solidFill>
                  <a:prstClr val="black"/>
                </a:solidFill>
              </a:rPr>
              <a:t>this</a:t>
            </a:r>
            <a:r>
              <a:rPr lang="fr-FR" sz="2400" dirty="0">
                <a:solidFill>
                  <a:prstClr val="black"/>
                </a:solidFill>
              </a:rPr>
              <a:t> </a:t>
            </a:r>
            <a:r>
              <a:rPr lang="fr-FR" sz="2400" dirty="0" err="1">
                <a:solidFill>
                  <a:prstClr val="black"/>
                </a:solidFill>
              </a:rPr>
              <a:t>song</a:t>
            </a:r>
            <a:r>
              <a:rPr lang="fr-FR" sz="2400" dirty="0">
                <a:solidFill>
                  <a:prstClr val="black"/>
                </a:solidFill>
              </a:rPr>
              <a:t>’ </a:t>
            </a:r>
          </a:p>
          <a:p>
            <a:pPr lvl="1"/>
            <a:endParaRPr lang="fr-FR" sz="2400" dirty="0">
              <a:solidFill>
                <a:prstClr val="black"/>
              </a:solidFill>
            </a:endParaRPr>
          </a:p>
          <a:p>
            <a:r>
              <a:rPr lang="fr-FR" sz="2800" dirty="0" err="1"/>
              <a:t>Color</a:t>
            </a:r>
            <a:r>
              <a:rPr lang="fr-FR" sz="2800" dirty="0"/>
              <a:t> adjective not </a:t>
            </a:r>
            <a:r>
              <a:rPr lang="fr-FR" sz="2800" dirty="0" err="1"/>
              <a:t>metonymical</a:t>
            </a:r>
            <a:r>
              <a:rPr lang="fr-FR" sz="2800" dirty="0"/>
              <a:t> </a:t>
            </a:r>
            <a:r>
              <a:rPr lang="fr-FR" sz="2800" dirty="0" err="1"/>
              <a:t>like</a:t>
            </a:r>
            <a:r>
              <a:rPr lang="fr-FR" sz="2800" dirty="0"/>
              <a:t> in</a:t>
            </a:r>
          </a:p>
          <a:p>
            <a:pPr lvl="0"/>
            <a:r>
              <a:rPr lang="fr-FR" sz="2800" dirty="0"/>
              <a:t>      </a:t>
            </a:r>
            <a:r>
              <a:rPr lang="de-DE" sz="2400" dirty="0"/>
              <a:t>(34) D. </a:t>
            </a:r>
            <a:r>
              <a:rPr lang="de-DE" sz="2400" i="1" dirty="0"/>
              <a:t>Die Kinder sind </a:t>
            </a:r>
            <a:r>
              <a:rPr lang="de-DE" sz="2400" i="1" u="sng" dirty="0">
                <a:solidFill>
                  <a:srgbClr val="0070C0"/>
                </a:solidFill>
              </a:rPr>
              <a:t>blau</a:t>
            </a:r>
            <a:r>
              <a:rPr lang="de-DE" sz="2400" i="1" dirty="0"/>
              <a:t> vor Kälte</a:t>
            </a:r>
          </a:p>
          <a:p>
            <a:pPr lvl="0"/>
            <a:r>
              <a:rPr lang="de-DE" sz="2400" i="1" dirty="0"/>
              <a:t>               </a:t>
            </a:r>
            <a:r>
              <a:rPr lang="de-DE" sz="2400" dirty="0" err="1"/>
              <a:t>lit</a:t>
            </a:r>
            <a:r>
              <a:rPr lang="de-DE" sz="2400" dirty="0"/>
              <a:t>. ‘The </a:t>
            </a:r>
            <a:r>
              <a:rPr lang="de-DE" sz="2400" dirty="0" err="1"/>
              <a:t>children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blue</a:t>
            </a:r>
            <a:r>
              <a:rPr lang="de-DE" sz="2400" dirty="0"/>
              <a:t> </a:t>
            </a:r>
            <a:r>
              <a:rPr lang="de-DE" sz="2400" dirty="0" err="1"/>
              <a:t>from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cold</a:t>
            </a:r>
            <a:r>
              <a:rPr lang="de-DE" sz="2400" dirty="0"/>
              <a:t>‘</a:t>
            </a:r>
            <a:endParaRPr lang="de-DE" sz="2400" i="1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9124331-1E70-F843-B353-F52E8E49E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320" y="6356351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23</a:t>
            </a:fld>
            <a:endParaRPr lang="de-DE"/>
          </a:p>
        </p:txBody>
      </p:sp>
      <p:pic>
        <p:nvPicPr>
          <p:cNvPr id="4" name="Picture 10" descr="USLBlogoRVB">
            <a:extLst>
              <a:ext uri="{FF2B5EF4-FFF2-40B4-BE49-F238E27FC236}">
                <a16:creationId xmlns:a16="http://schemas.microsoft.com/office/drawing/2014/main" id="{E8FBC3D2-8100-A34F-A369-576D7C5D2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913120"/>
            <a:ext cx="808356" cy="80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 descr="C:\Users\SM-User\Documents\SeSLa-new-web\images\sesla-logo.png">
            <a:extLst>
              <a:ext uri="{FF2B5EF4-FFF2-40B4-BE49-F238E27FC236}">
                <a16:creationId xmlns:a16="http://schemas.microsoft.com/office/drawing/2014/main" id="{E23CCAF3-7743-104D-8C40-6C9D7F9A707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5913120"/>
            <a:ext cx="719329" cy="745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359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USLBlogoRVB">
            <a:extLst>
              <a:ext uri="{FF2B5EF4-FFF2-40B4-BE49-F238E27FC236}">
                <a16:creationId xmlns:a16="http://schemas.microsoft.com/office/drawing/2014/main" id="{5E28F732-B325-F344-97F2-F45C19C30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40" y="5871411"/>
            <a:ext cx="781895" cy="7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C5EB05B-CFAE-2C45-BC17-5BA7669304BE}"/>
              </a:ext>
            </a:extLst>
          </p:cNvPr>
          <p:cNvSpPr/>
          <p:nvPr/>
        </p:nvSpPr>
        <p:spPr>
          <a:xfrm>
            <a:off x="867103" y="804041"/>
            <a:ext cx="1006431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36575" algn="l"/>
              </a:tabLst>
            </a:pPr>
            <a:r>
              <a:rPr lang="fr-FR" sz="2800" b="1" dirty="0">
                <a:solidFill>
                  <a:srgbClr val="0070C0"/>
                </a:solidFill>
              </a:rPr>
              <a:t>[X </a:t>
            </a:r>
            <a:r>
              <a:rPr lang="fr-FR" sz="2800" b="1" i="1" dirty="0">
                <a:solidFill>
                  <a:srgbClr val="0070C0"/>
                </a:solidFill>
              </a:rPr>
              <a:t>est bleu de </a:t>
            </a:r>
            <a:r>
              <a:rPr lang="fr-FR" sz="2800" b="1" dirty="0">
                <a:solidFill>
                  <a:srgbClr val="0070C0"/>
                </a:solidFill>
              </a:rPr>
              <a:t>Y] </a:t>
            </a:r>
            <a:r>
              <a:rPr lang="fr-FR" sz="2800" b="1" dirty="0">
                <a:sym typeface="Wingdings" pitchFamily="2" charset="2"/>
              </a:rPr>
              <a:t> </a:t>
            </a:r>
            <a:r>
              <a:rPr lang="fr-FR" sz="2800" b="1" dirty="0" err="1"/>
              <a:t>Phraseme</a:t>
            </a:r>
            <a:r>
              <a:rPr lang="fr-FR" sz="2800" b="1" dirty="0"/>
              <a:t>-construction</a:t>
            </a:r>
            <a:endParaRPr lang="fr-FR" sz="2800" dirty="0"/>
          </a:p>
          <a:p>
            <a:pPr>
              <a:tabLst>
                <a:tab pos="536575" algn="l"/>
              </a:tabLst>
            </a:pPr>
            <a:r>
              <a:rPr lang="fr-FR" sz="2800" dirty="0"/>
              <a:t>	(Fleischer 1997: 130ff ‘</a:t>
            </a:r>
            <a:r>
              <a:rPr lang="fr-FR" sz="2800" dirty="0" err="1"/>
              <a:t>Phraseo-Schablone</a:t>
            </a:r>
            <a:r>
              <a:rPr lang="fr-FR" sz="2800" dirty="0"/>
              <a:t>’; </a:t>
            </a:r>
            <a:r>
              <a:rPr lang="fr-FR" sz="2800" dirty="0" err="1"/>
              <a:t>Dobrovol’skij</a:t>
            </a:r>
            <a:r>
              <a:rPr lang="fr-FR" sz="2800" dirty="0"/>
              <a:t> 2011: 	113; </a:t>
            </a:r>
            <a:r>
              <a:rPr lang="fr-FR" sz="2800" dirty="0" err="1"/>
              <a:t>Rostila</a:t>
            </a:r>
            <a:r>
              <a:rPr lang="fr-FR" sz="2800" dirty="0"/>
              <a:t> 2012:265)</a:t>
            </a:r>
          </a:p>
          <a:p>
            <a:pPr algn="just">
              <a:tabLst>
                <a:tab pos="536575" algn="l"/>
              </a:tabLst>
            </a:pPr>
            <a:endParaRPr lang="de-DE" dirty="0">
              <a:solidFill>
                <a:srgbClr val="0070C0"/>
              </a:solidFill>
            </a:endParaRPr>
          </a:p>
          <a:p>
            <a:pPr algn="just">
              <a:tabLst>
                <a:tab pos="536575" algn="l"/>
              </a:tabLst>
            </a:pPr>
            <a:r>
              <a:rPr lang="de-DE" sz="2600" i="1" dirty="0" err="1"/>
              <a:t>PhK</a:t>
            </a:r>
            <a:r>
              <a:rPr lang="de-DE" sz="2600" i="1" dirty="0"/>
              <a:t> können als Konstruktionen definiert werden, die als Ganzes eine lexikalische Bedeutung haben, wobei bestimmte Positionen in ihrer syntaktischen Struktur lexikalisch besetzt sind, während andere Slots darstellen, die gefüllt werden müssen […] </a:t>
            </a:r>
            <a:r>
              <a:rPr lang="de-DE" sz="2600" dirty="0" err="1"/>
              <a:t>Dobrovol’skij</a:t>
            </a:r>
            <a:r>
              <a:rPr lang="de-DE" sz="2600" dirty="0"/>
              <a:t> (2011: 114) </a:t>
            </a:r>
          </a:p>
          <a:p>
            <a:pPr algn="just">
              <a:tabLst>
                <a:tab pos="536575" algn="l"/>
              </a:tabLst>
            </a:pPr>
            <a:endParaRPr lang="de-DE" sz="2600" dirty="0"/>
          </a:p>
          <a:p>
            <a:pPr algn="just">
              <a:tabLst>
                <a:tab pos="536575" algn="l"/>
              </a:tabLst>
            </a:pPr>
            <a:r>
              <a:rPr lang="de-DE" sz="2600" dirty="0"/>
              <a:t>‘</a:t>
            </a:r>
            <a:r>
              <a:rPr lang="de-DE" sz="2600" dirty="0" err="1"/>
              <a:t>PhK</a:t>
            </a:r>
            <a:r>
              <a:rPr lang="de-DE" sz="2600" dirty="0"/>
              <a:t> </a:t>
            </a:r>
            <a:r>
              <a:rPr lang="de-DE" sz="2600" dirty="0" err="1"/>
              <a:t>can</a:t>
            </a:r>
            <a:r>
              <a:rPr lang="de-DE" sz="2600" dirty="0"/>
              <a:t> </a:t>
            </a:r>
            <a:r>
              <a:rPr lang="de-DE" sz="2600" dirty="0" err="1"/>
              <a:t>be</a:t>
            </a:r>
            <a:r>
              <a:rPr lang="de-DE" sz="2600" dirty="0"/>
              <a:t> </a:t>
            </a:r>
            <a:r>
              <a:rPr lang="de-DE" sz="2600" dirty="0" err="1"/>
              <a:t>defined</a:t>
            </a:r>
            <a:r>
              <a:rPr lang="de-DE" sz="2600" dirty="0"/>
              <a:t> </a:t>
            </a:r>
            <a:r>
              <a:rPr lang="de-DE" sz="2600" dirty="0" err="1"/>
              <a:t>as</a:t>
            </a:r>
            <a:r>
              <a:rPr lang="de-DE" sz="2600" dirty="0"/>
              <a:t> </a:t>
            </a:r>
            <a:r>
              <a:rPr lang="de-DE" sz="2600" dirty="0" err="1"/>
              <a:t>constructions</a:t>
            </a:r>
            <a:r>
              <a:rPr lang="de-DE" sz="2600" dirty="0"/>
              <a:t> </a:t>
            </a:r>
            <a:r>
              <a:rPr lang="de-DE" sz="2600" dirty="0" err="1"/>
              <a:t>which</a:t>
            </a:r>
            <a:r>
              <a:rPr lang="de-DE" sz="2600" dirty="0"/>
              <a:t> </a:t>
            </a:r>
            <a:r>
              <a:rPr lang="de-DE" sz="2600" dirty="0" err="1"/>
              <a:t>have</a:t>
            </a:r>
            <a:r>
              <a:rPr lang="de-DE" sz="2600" dirty="0"/>
              <a:t> a </a:t>
            </a:r>
            <a:r>
              <a:rPr lang="de-DE" sz="2600" dirty="0" err="1"/>
              <a:t>lexical</a:t>
            </a:r>
            <a:r>
              <a:rPr lang="de-DE" sz="2600" dirty="0"/>
              <a:t> </a:t>
            </a:r>
            <a:r>
              <a:rPr lang="de-DE" sz="2600" dirty="0" err="1"/>
              <a:t>meaning</a:t>
            </a:r>
            <a:r>
              <a:rPr lang="de-DE" sz="2600" dirty="0"/>
              <a:t> </a:t>
            </a:r>
            <a:r>
              <a:rPr lang="de-DE" sz="2600" dirty="0" err="1"/>
              <a:t>as</a:t>
            </a:r>
            <a:r>
              <a:rPr lang="de-DE" sz="2600" dirty="0"/>
              <a:t> a </a:t>
            </a:r>
            <a:r>
              <a:rPr lang="de-DE" sz="2600" dirty="0" err="1"/>
              <a:t>whole</a:t>
            </a:r>
            <a:r>
              <a:rPr lang="de-DE" sz="2600" dirty="0"/>
              <a:t> </a:t>
            </a:r>
            <a:r>
              <a:rPr lang="de-DE" sz="2600" dirty="0" err="1"/>
              <a:t>and</a:t>
            </a:r>
            <a:r>
              <a:rPr lang="de-DE" sz="2600" dirty="0"/>
              <a:t> in </a:t>
            </a:r>
            <a:r>
              <a:rPr lang="de-DE" sz="2600" dirty="0" err="1"/>
              <a:t>which</a:t>
            </a:r>
            <a:r>
              <a:rPr lang="de-DE" sz="2600" dirty="0"/>
              <a:t> </a:t>
            </a:r>
            <a:r>
              <a:rPr lang="de-DE" sz="2600" dirty="0" err="1"/>
              <a:t>some</a:t>
            </a:r>
            <a:r>
              <a:rPr lang="de-DE" sz="2600" dirty="0"/>
              <a:t> </a:t>
            </a:r>
            <a:r>
              <a:rPr lang="de-DE" sz="2600" dirty="0" err="1"/>
              <a:t>positions</a:t>
            </a:r>
            <a:r>
              <a:rPr lang="de-DE" sz="2600" dirty="0"/>
              <a:t> in </a:t>
            </a:r>
            <a:r>
              <a:rPr lang="de-DE" sz="2600" dirty="0" err="1"/>
              <a:t>their</a:t>
            </a:r>
            <a:r>
              <a:rPr lang="de-DE" sz="2600" dirty="0"/>
              <a:t> </a:t>
            </a:r>
            <a:r>
              <a:rPr lang="de-DE" sz="2600" dirty="0" err="1"/>
              <a:t>syntactic</a:t>
            </a:r>
            <a:r>
              <a:rPr lang="de-DE" sz="2600" dirty="0"/>
              <a:t> </a:t>
            </a:r>
            <a:r>
              <a:rPr lang="de-DE" sz="2600" dirty="0" err="1"/>
              <a:t>structure</a:t>
            </a:r>
            <a:r>
              <a:rPr lang="de-DE" sz="2600" dirty="0"/>
              <a:t> </a:t>
            </a:r>
            <a:r>
              <a:rPr lang="de-DE" sz="2600" dirty="0" err="1"/>
              <a:t>are</a:t>
            </a:r>
            <a:r>
              <a:rPr lang="de-DE" sz="2600" dirty="0"/>
              <a:t> </a:t>
            </a:r>
            <a:r>
              <a:rPr lang="de-DE" sz="2600" dirty="0" err="1"/>
              <a:t>lexically</a:t>
            </a:r>
            <a:r>
              <a:rPr lang="de-DE" sz="2600" dirty="0"/>
              <a:t> </a:t>
            </a:r>
            <a:r>
              <a:rPr lang="de-DE" sz="2600" dirty="0" err="1"/>
              <a:t>filled</a:t>
            </a:r>
            <a:r>
              <a:rPr lang="de-DE" sz="2600" dirty="0"/>
              <a:t>, </a:t>
            </a:r>
            <a:r>
              <a:rPr lang="de-DE" sz="2600" dirty="0" err="1"/>
              <a:t>while</a:t>
            </a:r>
            <a:r>
              <a:rPr lang="de-DE" sz="2600" dirty="0"/>
              <a:t> </a:t>
            </a:r>
            <a:r>
              <a:rPr lang="de-DE" sz="2600" dirty="0" err="1"/>
              <a:t>others</a:t>
            </a:r>
            <a:r>
              <a:rPr lang="de-DE" sz="2600" dirty="0"/>
              <a:t> </a:t>
            </a:r>
            <a:r>
              <a:rPr lang="de-DE" sz="2600" dirty="0" err="1"/>
              <a:t>are</a:t>
            </a:r>
            <a:r>
              <a:rPr lang="de-DE" sz="2600" dirty="0"/>
              <a:t> </a:t>
            </a:r>
            <a:r>
              <a:rPr lang="de-DE" sz="2600" dirty="0" err="1"/>
              <a:t>slots</a:t>
            </a:r>
            <a:r>
              <a:rPr lang="de-DE" sz="2600" dirty="0"/>
              <a:t> </a:t>
            </a:r>
            <a:r>
              <a:rPr lang="de-DE" sz="2600" dirty="0" err="1"/>
              <a:t>which</a:t>
            </a:r>
            <a:r>
              <a:rPr lang="de-DE" sz="2600" dirty="0"/>
              <a:t> </a:t>
            </a:r>
            <a:r>
              <a:rPr lang="de-DE" sz="2600" dirty="0" err="1"/>
              <a:t>have</a:t>
            </a:r>
            <a:r>
              <a:rPr lang="de-DE" sz="2600" dirty="0"/>
              <a:t> </a:t>
            </a:r>
            <a:r>
              <a:rPr lang="de-DE" sz="2600" dirty="0" err="1"/>
              <a:t>to</a:t>
            </a:r>
            <a:r>
              <a:rPr lang="de-DE" sz="2600" dirty="0"/>
              <a:t> </a:t>
            </a:r>
            <a:r>
              <a:rPr lang="de-DE" sz="2600" dirty="0" err="1"/>
              <a:t>be</a:t>
            </a:r>
            <a:r>
              <a:rPr lang="de-DE" sz="2600" dirty="0"/>
              <a:t> </a:t>
            </a:r>
            <a:r>
              <a:rPr lang="de-DE" sz="2600" dirty="0" err="1"/>
              <a:t>filled</a:t>
            </a:r>
            <a:r>
              <a:rPr lang="de-DE" sz="2600" dirty="0"/>
              <a:t>.‘</a:t>
            </a:r>
            <a:endParaRPr lang="fr-FR" sz="26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F5AEFE4-9135-D74F-A0C7-E5AF88B27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6032" y="6288181"/>
            <a:ext cx="2743201" cy="365125"/>
          </a:xfrm>
        </p:spPr>
        <p:txBody>
          <a:bodyPr/>
          <a:lstStyle/>
          <a:p>
            <a:fld id="{09345934-AE0E-3E41-BDD1-5732AFC091EC}" type="slidenum">
              <a:rPr lang="de-DE" smtClean="0"/>
              <a:t>24</a:t>
            </a:fld>
            <a:endParaRPr lang="de-DE"/>
          </a:p>
        </p:txBody>
      </p:sp>
      <p:pic>
        <p:nvPicPr>
          <p:cNvPr id="5" name="Picture 5" descr="Logo SeSLa">
            <a:extLst>
              <a:ext uri="{FF2B5EF4-FFF2-40B4-BE49-F238E27FC236}">
                <a16:creationId xmlns:a16="http://schemas.microsoft.com/office/drawing/2014/main" id="{54F48E13-945A-714E-9356-9D5D6054E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295" y="5916021"/>
            <a:ext cx="757556" cy="75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356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04341" y="332658"/>
            <a:ext cx="10553075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501" b="1" dirty="0"/>
              <a:t>5. Contrastive study of </a:t>
            </a:r>
            <a:r>
              <a:rPr lang="en-GB" sz="3501" b="1" dirty="0" err="1"/>
              <a:t>color</a:t>
            </a:r>
            <a:r>
              <a:rPr lang="en-GB" sz="3501" b="1" dirty="0"/>
              <a:t> terms in causal constructions in French and German</a:t>
            </a:r>
          </a:p>
          <a:p>
            <a:pPr marL="0" indent="0">
              <a:buNone/>
            </a:pPr>
            <a:r>
              <a:rPr lang="fr-BE" sz="3000" b="1" dirty="0">
                <a:solidFill>
                  <a:srgbClr val="0070C0"/>
                </a:solidFill>
              </a:rPr>
              <a:t>5.1. </a:t>
            </a:r>
            <a:r>
              <a:rPr lang="fr-BE" sz="3000" b="1" dirty="0" err="1">
                <a:solidFill>
                  <a:srgbClr val="0070C0"/>
                </a:solidFill>
              </a:rPr>
              <a:t>Frequency</a:t>
            </a:r>
            <a:r>
              <a:rPr lang="fr-BE" sz="3000" b="1" dirty="0">
                <a:solidFill>
                  <a:srgbClr val="0070C0"/>
                </a:solidFill>
              </a:rPr>
              <a:t> </a:t>
            </a:r>
            <a:r>
              <a:rPr lang="fr-BE" sz="3000" b="1" dirty="0" err="1">
                <a:solidFill>
                  <a:srgbClr val="0070C0"/>
                </a:solidFill>
              </a:rPr>
              <a:t>differences</a:t>
            </a:r>
            <a:r>
              <a:rPr lang="fr-BE" sz="3000" b="1" dirty="0">
                <a:solidFill>
                  <a:srgbClr val="0070C0"/>
                </a:solidFill>
              </a:rPr>
              <a:t> in use of </a:t>
            </a:r>
            <a:r>
              <a:rPr lang="fr-BE" sz="3000" b="1" dirty="0" err="1">
                <a:solidFill>
                  <a:srgbClr val="0070C0"/>
                </a:solidFill>
              </a:rPr>
              <a:t>color</a:t>
            </a:r>
            <a:r>
              <a:rPr lang="fr-BE" sz="3000" b="1" dirty="0">
                <a:solidFill>
                  <a:srgbClr val="0070C0"/>
                </a:solidFill>
              </a:rPr>
              <a:t> </a:t>
            </a:r>
            <a:r>
              <a:rPr lang="fr-BE" sz="3000" b="1" dirty="0" err="1">
                <a:solidFill>
                  <a:srgbClr val="0070C0"/>
                </a:solidFill>
              </a:rPr>
              <a:t>terms</a:t>
            </a:r>
            <a:r>
              <a:rPr lang="fr-BE" sz="3000" b="1" dirty="0">
                <a:solidFill>
                  <a:srgbClr val="0070C0"/>
                </a:solidFill>
              </a:rPr>
              <a:t> </a:t>
            </a:r>
            <a:r>
              <a:rPr lang="fr-BE" sz="3000" b="1" dirty="0" err="1">
                <a:solidFill>
                  <a:srgbClr val="0070C0"/>
                </a:solidFill>
              </a:rPr>
              <a:t>between</a:t>
            </a:r>
            <a:r>
              <a:rPr lang="fr-BE" sz="3000" b="1" dirty="0">
                <a:solidFill>
                  <a:srgbClr val="0070C0"/>
                </a:solidFill>
              </a:rPr>
              <a:t> F and D </a:t>
            </a:r>
          </a:p>
          <a:p>
            <a:pPr>
              <a:buFont typeface="Wingdings" pitchFamily="2" charset="2"/>
              <a:buChar char="Ø"/>
            </a:pPr>
            <a:r>
              <a:rPr lang="en-GB" sz="3200" b="1" dirty="0" err="1"/>
              <a:t>Color</a:t>
            </a:r>
            <a:r>
              <a:rPr lang="en-GB" sz="3200" b="1" dirty="0"/>
              <a:t> terms in general</a:t>
            </a:r>
          </a:p>
          <a:p>
            <a:pPr>
              <a:buFont typeface="Wingdings" pitchFamily="2" charset="2"/>
              <a:buChar char="§"/>
            </a:pPr>
            <a:r>
              <a:rPr lang="fr-BE" dirty="0" err="1"/>
              <a:t>Corpora</a:t>
            </a:r>
            <a:r>
              <a:rPr lang="fr-BE" dirty="0"/>
              <a:t> of ‘</a:t>
            </a:r>
            <a:r>
              <a:rPr lang="fr-BE" dirty="0" err="1"/>
              <a:t>Sketchengine</a:t>
            </a:r>
            <a:r>
              <a:rPr lang="fr-BE" dirty="0"/>
              <a:t>’: </a:t>
            </a:r>
            <a:r>
              <a:rPr lang="en-GB" dirty="0"/>
              <a:t>French corpus </a:t>
            </a:r>
            <a:r>
              <a:rPr lang="en-GB" dirty="0" err="1"/>
              <a:t>frWaC</a:t>
            </a:r>
            <a:r>
              <a:rPr lang="en-GB" dirty="0"/>
              <a:t> and German corpus </a:t>
            </a:r>
            <a:r>
              <a:rPr lang="en-GB" dirty="0" err="1"/>
              <a:t>deTenTen</a:t>
            </a:r>
            <a:r>
              <a:rPr lang="en-GB" dirty="0"/>
              <a:t> </a:t>
            </a:r>
            <a:r>
              <a:rPr lang="en-GB" sz="2399" dirty="0"/>
              <a:t>(</a:t>
            </a:r>
            <a:r>
              <a:rPr lang="de-DE" sz="2399" dirty="0"/>
              <a:t>http://</a:t>
            </a:r>
            <a:r>
              <a:rPr lang="de-DE" sz="2399" dirty="0" err="1"/>
              <a:t>the.sketchengine.co.uk</a:t>
            </a:r>
            <a:r>
              <a:rPr lang="de-DE" sz="2399" dirty="0"/>
              <a:t>) 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Basic </a:t>
            </a:r>
            <a:r>
              <a:rPr lang="en-GB" dirty="0" err="1"/>
              <a:t>color</a:t>
            </a:r>
            <a:r>
              <a:rPr lang="en-GB" dirty="0"/>
              <a:t> terms </a:t>
            </a:r>
            <a:r>
              <a:rPr lang="en-GB" i="1" dirty="0"/>
              <a:t>white, black, </a:t>
            </a:r>
            <a:r>
              <a:rPr lang="en-GB" i="1" dirty="0">
                <a:solidFill>
                  <a:srgbClr val="FF0000"/>
                </a:solidFill>
              </a:rPr>
              <a:t>red</a:t>
            </a:r>
            <a:r>
              <a:rPr lang="en-GB" i="1" dirty="0"/>
              <a:t>, </a:t>
            </a:r>
            <a:r>
              <a:rPr lang="en-GB" i="1" dirty="0">
                <a:solidFill>
                  <a:srgbClr val="00B050"/>
                </a:solidFill>
              </a:rPr>
              <a:t>green</a:t>
            </a:r>
            <a:r>
              <a:rPr lang="en-GB" i="1" dirty="0"/>
              <a:t>, </a:t>
            </a:r>
            <a:r>
              <a:rPr lang="en-GB" i="1" dirty="0">
                <a:solidFill>
                  <a:srgbClr val="0070C0"/>
                </a:solidFill>
              </a:rPr>
              <a:t>blue</a:t>
            </a:r>
            <a:r>
              <a:rPr lang="en-GB" i="1" dirty="0"/>
              <a:t> </a:t>
            </a:r>
            <a:r>
              <a:rPr lang="en-GB" dirty="0"/>
              <a:t>and</a:t>
            </a:r>
            <a:r>
              <a:rPr lang="en-GB" i="1" dirty="0"/>
              <a:t> </a:t>
            </a:r>
            <a:r>
              <a:rPr lang="en-GB" i="1" dirty="0">
                <a:solidFill>
                  <a:srgbClr val="FFC000"/>
                </a:solidFill>
              </a:rPr>
              <a:t>yellow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dirty="0"/>
              <a:t>in F &amp; D corpora </a:t>
            </a:r>
            <a:r>
              <a:rPr lang="en-GB" u="sng" dirty="0"/>
              <a:t>independently of the construction </a:t>
            </a:r>
          </a:p>
          <a:p>
            <a:pPr marL="0" indent="0">
              <a:buNone/>
            </a:pPr>
            <a:endParaRPr lang="fr-BE" dirty="0"/>
          </a:p>
          <a:p>
            <a:pPr>
              <a:buFont typeface="Wingdings" panose="05000000000000000000" pitchFamily="2" charset="2"/>
              <a:buChar char="Ø"/>
            </a:pPr>
            <a:r>
              <a:rPr lang="fr-BE" dirty="0"/>
              <a:t>First observation: </a:t>
            </a:r>
            <a:r>
              <a:rPr lang="fr-BE" dirty="0" err="1"/>
              <a:t>Frequency</a:t>
            </a:r>
            <a:r>
              <a:rPr lang="fr-BE" dirty="0"/>
              <a:t> </a:t>
            </a:r>
            <a:r>
              <a:rPr lang="fr-BE" dirty="0" err="1"/>
              <a:t>differences</a:t>
            </a:r>
            <a:r>
              <a:rPr lang="fr-BE" dirty="0"/>
              <a:t> F/D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25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124" y="6061509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424" y="605756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87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9119001"/>
              </p:ext>
            </p:extLst>
          </p:nvPr>
        </p:nvGraphicFramePr>
        <p:xfrm>
          <a:off x="1603332" y="851770"/>
          <a:ext cx="8709901" cy="394801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90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8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1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16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5686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2"/>
                          </a:solidFill>
                          <a:effectLst/>
                        </a:rPr>
                        <a:t>Color </a:t>
                      </a:r>
                      <a:r>
                        <a:rPr lang="de-DE" sz="1600" dirty="0" err="1">
                          <a:solidFill>
                            <a:schemeClr val="tx2"/>
                          </a:solidFill>
                          <a:effectLst/>
                        </a:rPr>
                        <a:t>term</a:t>
                      </a:r>
                      <a:r>
                        <a:rPr lang="de-DE" sz="1600" dirty="0">
                          <a:solidFill>
                            <a:schemeClr val="tx2"/>
                          </a:solidFill>
                          <a:effectLst/>
                        </a:rPr>
                        <a:t> in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German</a:t>
                      </a: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effectLst/>
                        </a:rPr>
                        <a:t>Number of hits in German corpus</a:t>
                      </a:r>
                      <a:endParaRPr lang="de-DE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tx2"/>
                          </a:solidFill>
                          <a:effectLst/>
                        </a:rPr>
                        <a:t>Frequency</a:t>
                      </a:r>
                      <a:r>
                        <a:rPr lang="de-DE" sz="16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2"/>
                          </a:solidFill>
                          <a:effectLst/>
                        </a:rPr>
                        <a:t>per </a:t>
                      </a:r>
                      <a:r>
                        <a:rPr lang="de-DE" sz="1600" dirty="0" err="1">
                          <a:solidFill>
                            <a:schemeClr val="tx2"/>
                          </a:solidFill>
                          <a:effectLst/>
                        </a:rPr>
                        <a:t>million</a:t>
                      </a:r>
                      <a:endParaRPr lang="de-DE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tx2"/>
                          </a:solidFill>
                          <a:effectLst/>
                        </a:rPr>
                        <a:t>Color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  <a:effectLst/>
                        </a:rPr>
                        <a:t> term in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French</a:t>
                      </a:r>
                      <a:endParaRPr lang="de-DE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effectLst/>
                        </a:rPr>
                        <a:t>Number of hits in French corpus</a:t>
                      </a:r>
                      <a:endParaRPr lang="de-DE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tx2"/>
                          </a:solidFill>
                          <a:effectLst/>
                        </a:rPr>
                        <a:t>Frequency</a:t>
                      </a:r>
                      <a:r>
                        <a:rPr lang="de-DE" sz="16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2"/>
                          </a:solidFill>
                          <a:effectLst/>
                        </a:rPr>
                        <a:t>per </a:t>
                      </a:r>
                      <a:r>
                        <a:rPr lang="de-DE" sz="1600" dirty="0" err="1">
                          <a:solidFill>
                            <a:schemeClr val="tx2"/>
                          </a:solidFill>
                          <a:effectLst/>
                        </a:rPr>
                        <a:t>million</a:t>
                      </a:r>
                      <a:endParaRPr lang="de-DE" sz="16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4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  <a:effectLst/>
                        </a:rPr>
                        <a:t>weiß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901 683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317.0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err="1">
                          <a:solidFill>
                            <a:schemeClr val="bg1"/>
                          </a:solidFill>
                          <a:effectLst/>
                        </a:rPr>
                        <a:t>blanc</a:t>
                      </a:r>
                      <a:endParaRPr lang="de-DE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251 230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154.3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14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schwarz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301 424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106.0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err="1">
                          <a:effectLst/>
                        </a:rPr>
                        <a:t>noir</a:t>
                      </a:r>
                      <a:endParaRPr lang="de-DE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222 122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136.4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14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rgbClr val="FF0000"/>
                          </a:solidFill>
                          <a:effectLst/>
                        </a:rPr>
                        <a:t>rot</a:t>
                      </a:r>
                      <a:endParaRPr lang="de-DE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294 935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103.7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err="1">
                          <a:solidFill>
                            <a:srgbClr val="FF0000"/>
                          </a:solidFill>
                          <a:effectLst/>
                        </a:rPr>
                        <a:t>rouge</a:t>
                      </a:r>
                      <a:endParaRPr lang="de-DE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172 734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106.1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14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rgbClr val="00B050"/>
                          </a:solidFill>
                          <a:effectLst/>
                        </a:rPr>
                        <a:t>grün</a:t>
                      </a:r>
                      <a:endParaRPr lang="de-DE" sz="16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219 397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  77.1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err="1">
                          <a:solidFill>
                            <a:srgbClr val="00B050"/>
                          </a:solidFill>
                          <a:effectLst/>
                        </a:rPr>
                        <a:t>vert</a:t>
                      </a:r>
                      <a:endParaRPr lang="de-DE" sz="16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179 844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110.4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14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rgbClr val="0070C0"/>
                          </a:solidFill>
                          <a:effectLst/>
                        </a:rPr>
                        <a:t>blau</a:t>
                      </a:r>
                      <a:endParaRPr lang="de-DE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143 606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  50.5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rgbClr val="0070C0"/>
                          </a:solidFill>
                          <a:effectLst/>
                        </a:rPr>
                        <a:t>bleu</a:t>
                      </a:r>
                      <a:endParaRPr lang="de-DE" sz="16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120 977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  74.3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14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rgbClr val="FFFF00"/>
                          </a:solidFill>
                          <a:effectLst/>
                        </a:rPr>
                        <a:t>gelb</a:t>
                      </a:r>
                      <a:endParaRPr lang="de-DE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 87 928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  30.9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 err="1">
                          <a:solidFill>
                            <a:srgbClr val="FFFF00"/>
                          </a:solidFill>
                          <a:effectLst/>
                        </a:rPr>
                        <a:t>jaune</a:t>
                      </a:r>
                      <a:endParaRPr lang="de-DE" sz="16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  65 648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  40.3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26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1" y="5949841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233" y="6061509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1349115" y="4797152"/>
            <a:ext cx="85633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	Table 1: Frequency of color terms in French and German corpora</a:t>
            </a:r>
          </a:p>
          <a:p>
            <a:endParaRPr lang="en-US" dirty="0"/>
          </a:p>
          <a:p>
            <a:pPr marL="342902" indent="-342902">
              <a:buFont typeface="Wingdings" panose="05000000000000000000" pitchFamily="2" charset="2"/>
              <a:buChar char="Ø"/>
            </a:pPr>
            <a:r>
              <a:rPr lang="en-US" sz="2800" dirty="0"/>
              <a:t>Except for ‘white’, higher frequency in F than in D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28110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79291" y="332656"/>
            <a:ext cx="9998439" cy="605289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b="1" dirty="0"/>
              <a:t>  </a:t>
            </a:r>
            <a:r>
              <a:rPr lang="en-GB" b="1" dirty="0" err="1"/>
              <a:t>Color</a:t>
            </a:r>
            <a:r>
              <a:rPr lang="en-GB" b="1" dirty="0"/>
              <a:t> terms in causal construction</a:t>
            </a:r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r>
              <a:rPr lang="en-GB" sz="1800" dirty="0"/>
              <a:t>	      Table 2: Frequency of </a:t>
            </a:r>
            <a:r>
              <a:rPr lang="en-GB" sz="1800" dirty="0" err="1"/>
              <a:t>color</a:t>
            </a:r>
            <a:r>
              <a:rPr lang="en-GB" sz="1800" dirty="0"/>
              <a:t> terms in causal construction</a:t>
            </a:r>
            <a:endParaRPr lang="de-DE" sz="1800" dirty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French uses </a:t>
            </a:r>
            <a:r>
              <a:rPr lang="en-GB" dirty="0" err="1"/>
              <a:t>color</a:t>
            </a:r>
            <a:r>
              <a:rPr lang="en-GB" dirty="0"/>
              <a:t> terms more frequently than German in causal construction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3066738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27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08" y="5985554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0885" y="605756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422922"/>
              </p:ext>
            </p:extLst>
          </p:nvPr>
        </p:nvGraphicFramePr>
        <p:xfrm>
          <a:off x="2154477" y="944380"/>
          <a:ext cx="6964470" cy="332699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03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5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59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2"/>
                          </a:solidFill>
                          <a:effectLst/>
                        </a:rPr>
                        <a:t>Color </a:t>
                      </a:r>
                      <a:r>
                        <a:rPr lang="de-DE" sz="1800" dirty="0" err="1">
                          <a:solidFill>
                            <a:schemeClr val="tx2"/>
                          </a:solidFill>
                          <a:effectLst/>
                        </a:rPr>
                        <a:t>term</a:t>
                      </a:r>
                      <a:endParaRPr lang="de-DE" sz="18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 German</a:t>
                      </a: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  <a:effectLst/>
                        </a:rPr>
                        <a:t>Number of hits in German corpus</a:t>
                      </a:r>
                      <a:endParaRPr lang="de-DE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tx2"/>
                          </a:solidFill>
                          <a:effectLst/>
                        </a:rPr>
                        <a:t>Color</a:t>
                      </a:r>
                      <a:r>
                        <a:rPr lang="en-GB" sz="1800" dirty="0">
                          <a:solidFill>
                            <a:schemeClr val="tx2"/>
                          </a:solidFill>
                          <a:effectLst/>
                        </a:rPr>
                        <a:t> term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 French</a:t>
                      </a:r>
                      <a:endParaRPr lang="de-DE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  <a:effectLst/>
                        </a:rPr>
                        <a:t>Number of hits in French corpus</a:t>
                      </a:r>
                      <a:endParaRPr lang="de-DE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8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2"/>
                          </a:solidFill>
                          <a:effectLst/>
                        </a:rPr>
                        <a:t>weiß</a:t>
                      </a:r>
                      <a:endParaRPr lang="de-DE" sz="18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 5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solidFill>
                            <a:schemeClr val="tx2"/>
                          </a:solidFill>
                          <a:effectLst/>
                        </a:rPr>
                        <a:t>blanc</a:t>
                      </a:r>
                      <a:endParaRPr lang="de-DE" sz="18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11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8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/>
                          </a:solidFill>
                          <a:effectLst/>
                        </a:rPr>
                        <a:t>sch</a:t>
                      </a:r>
                      <a:r>
                        <a:rPr lang="fr-BE" sz="1800" dirty="0" err="1">
                          <a:solidFill>
                            <a:schemeClr val="tx1"/>
                          </a:solidFill>
                          <a:effectLst/>
                        </a:rPr>
                        <a:t>warz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10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effectLst/>
                        </a:rPr>
                        <a:t>noir</a:t>
                      </a:r>
                      <a:endParaRPr lang="de-DE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67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8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FF0000"/>
                          </a:solidFill>
                          <a:effectLst/>
                        </a:rPr>
                        <a:t>rot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 8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solidFill>
                            <a:srgbClr val="FF0000"/>
                          </a:solidFill>
                          <a:effectLst/>
                        </a:rPr>
                        <a:t>rouge</a:t>
                      </a:r>
                      <a:endParaRPr lang="de-DE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14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8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B050"/>
                          </a:solidFill>
                          <a:effectLst/>
                        </a:rPr>
                        <a:t>grün</a:t>
                      </a:r>
                      <a:endParaRPr lang="de-DE" sz="18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 3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solidFill>
                            <a:srgbClr val="00B050"/>
                          </a:solidFill>
                          <a:effectLst/>
                        </a:rPr>
                        <a:t>vert</a:t>
                      </a:r>
                      <a:endParaRPr lang="de-DE" sz="18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19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8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70C0"/>
                          </a:solidFill>
                          <a:effectLst/>
                        </a:rPr>
                        <a:t>blau</a:t>
                      </a:r>
                      <a:endParaRPr lang="de-DE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 0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rgbClr val="0070C0"/>
                          </a:solidFill>
                          <a:effectLst/>
                        </a:rPr>
                        <a:t>bleu</a:t>
                      </a:r>
                      <a:endParaRPr lang="de-DE" sz="18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 0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8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FFFF00"/>
                          </a:solidFill>
                          <a:effectLst/>
                        </a:rPr>
                        <a:t>gelb</a:t>
                      </a:r>
                      <a:endParaRPr lang="de-DE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 0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solidFill>
                            <a:srgbClr val="FFFF00"/>
                          </a:solidFill>
                          <a:effectLst/>
                        </a:rPr>
                        <a:t>jaune</a:t>
                      </a:r>
                      <a:endParaRPr lang="de-DE" sz="18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 3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7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304143" y="548682"/>
            <a:ext cx="10049658" cy="557748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BE" sz="3000" b="1" dirty="0" err="1">
                <a:solidFill>
                  <a:srgbClr val="0070C0"/>
                </a:solidFill>
              </a:rPr>
              <a:t>Reasons</a:t>
            </a:r>
            <a:r>
              <a:rPr lang="fr-BE" sz="3000" b="1" dirty="0">
                <a:solidFill>
                  <a:srgbClr val="0070C0"/>
                </a:solidFill>
              </a:rPr>
              <a:t> for </a:t>
            </a:r>
            <a:r>
              <a:rPr lang="fr-BE" sz="3000" b="1" dirty="0" err="1">
                <a:solidFill>
                  <a:srgbClr val="0070C0"/>
                </a:solidFill>
              </a:rPr>
              <a:t>frequency</a:t>
            </a:r>
            <a:r>
              <a:rPr lang="fr-BE" sz="3000" b="1" dirty="0">
                <a:solidFill>
                  <a:srgbClr val="0070C0"/>
                </a:solidFill>
              </a:rPr>
              <a:t> </a:t>
            </a:r>
            <a:r>
              <a:rPr lang="fr-BE" sz="3000" b="1" dirty="0" err="1">
                <a:solidFill>
                  <a:srgbClr val="0070C0"/>
                </a:solidFill>
              </a:rPr>
              <a:t>differences</a:t>
            </a:r>
            <a:r>
              <a:rPr lang="fr-BE" sz="3000" b="1" dirty="0">
                <a:solidFill>
                  <a:srgbClr val="0070C0"/>
                </a:solidFill>
              </a:rPr>
              <a:t> </a:t>
            </a:r>
            <a:r>
              <a:rPr lang="fr-BE" sz="3000" dirty="0"/>
              <a:t>are </a:t>
            </a:r>
            <a:r>
              <a:rPr lang="fr-BE" sz="3000" b="1" dirty="0" err="1">
                <a:solidFill>
                  <a:srgbClr val="0070C0"/>
                </a:solidFill>
              </a:rPr>
              <a:t>typological</a:t>
            </a:r>
            <a:r>
              <a:rPr lang="fr-BE" sz="3000" dirty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F= ‘analytic language’ vs. D= ‘synthetic language’ (</a:t>
            </a:r>
            <a:r>
              <a:rPr lang="en-US" dirty="0" err="1"/>
              <a:t>Siemund</a:t>
            </a:r>
            <a:r>
              <a:rPr lang="en-US" dirty="0"/>
              <a:t> 2004) </a:t>
            </a:r>
          </a:p>
          <a:p>
            <a:pPr>
              <a:buFont typeface="Wingdings" pitchFamily="2" charset="2"/>
              <a:buChar char="§"/>
            </a:pPr>
            <a:r>
              <a:rPr lang="fr-BE" dirty="0"/>
              <a:t>Causal constructions </a:t>
            </a:r>
            <a:r>
              <a:rPr lang="fr-BE" dirty="0" err="1"/>
              <a:t>with</a:t>
            </a:r>
            <a:r>
              <a:rPr lang="fr-BE" dirty="0"/>
              <a:t> </a:t>
            </a:r>
            <a:r>
              <a:rPr lang="fr-BE" dirty="0" err="1"/>
              <a:t>color</a:t>
            </a:r>
            <a:r>
              <a:rPr lang="fr-BE" dirty="0"/>
              <a:t> </a:t>
            </a:r>
            <a:r>
              <a:rPr lang="fr-BE" dirty="0" err="1"/>
              <a:t>term</a:t>
            </a:r>
            <a:r>
              <a:rPr lang="fr-BE" dirty="0"/>
              <a:t> express </a:t>
            </a:r>
            <a:r>
              <a:rPr lang="fr-BE" u="sng" dirty="0" err="1"/>
              <a:t>excessiveness</a:t>
            </a:r>
            <a:r>
              <a:rPr lang="fr-BE" dirty="0"/>
              <a:t>, </a:t>
            </a:r>
            <a:r>
              <a:rPr lang="fr-BE" dirty="0" err="1"/>
              <a:t>exaggeration</a:t>
            </a:r>
            <a:endParaRPr lang="fr-BE" dirty="0"/>
          </a:p>
          <a:p>
            <a:pPr>
              <a:buFont typeface="Wingdings" pitchFamily="2" charset="2"/>
              <a:buChar char="§"/>
            </a:pPr>
            <a:r>
              <a:rPr lang="fr-BE" dirty="0" err="1"/>
              <a:t>German</a:t>
            </a:r>
            <a:r>
              <a:rPr lang="fr-BE" dirty="0"/>
              <a:t> </a:t>
            </a:r>
            <a:r>
              <a:rPr lang="fr-BE" dirty="0" err="1"/>
              <a:t>favors</a:t>
            </a:r>
            <a:r>
              <a:rPr lang="fr-BE" dirty="0"/>
              <a:t> ‘</a:t>
            </a:r>
            <a:r>
              <a:rPr lang="fr-BE" b="1" dirty="0">
                <a:solidFill>
                  <a:srgbClr val="0070C0"/>
                </a:solidFill>
              </a:rPr>
              <a:t>augmentative compounds</a:t>
            </a:r>
            <a:r>
              <a:rPr lang="fr-BE" dirty="0"/>
              <a:t>’ (</a:t>
            </a:r>
            <a:r>
              <a:rPr lang="fr-BE" dirty="0" err="1"/>
              <a:t>Lohde</a:t>
            </a:r>
            <a:r>
              <a:rPr lang="fr-BE" dirty="0"/>
              <a:t> </a:t>
            </a:r>
            <a:r>
              <a:rPr lang="en-GB" dirty="0"/>
              <a:t>2006: 64</a:t>
            </a:r>
            <a:r>
              <a:rPr lang="fr-BE" dirty="0"/>
              <a:t>)  for expression of </a:t>
            </a:r>
            <a:r>
              <a:rPr lang="fr-BE" dirty="0" err="1"/>
              <a:t>excessiveness</a:t>
            </a:r>
            <a:endParaRPr lang="fr-BE" dirty="0"/>
          </a:p>
          <a:p>
            <a:pPr marL="0" indent="0">
              <a:buNone/>
            </a:pPr>
            <a:r>
              <a:rPr lang="en-GB" sz="2400" dirty="0"/>
              <a:t>(35a) F. </a:t>
            </a:r>
            <a:r>
              <a:rPr lang="en-GB" sz="2400" i="1" dirty="0"/>
              <a:t>Marie </a:t>
            </a:r>
            <a:r>
              <a:rPr lang="en-GB" sz="2400" i="1" dirty="0" err="1"/>
              <a:t>est</a:t>
            </a:r>
            <a:r>
              <a:rPr lang="en-GB" sz="2400" i="1" dirty="0"/>
              <a:t> </a:t>
            </a:r>
            <a:r>
              <a:rPr lang="en-GB" sz="2400" i="1" u="sng" dirty="0" err="1">
                <a:solidFill>
                  <a:srgbClr val="00B050"/>
                </a:solidFill>
              </a:rPr>
              <a:t>verte</a:t>
            </a:r>
            <a:r>
              <a:rPr lang="en-GB" sz="2400" i="1" dirty="0"/>
              <a:t>/</a:t>
            </a:r>
            <a:r>
              <a:rPr lang="en-GB" sz="2400" i="1" u="sng" dirty="0" err="1"/>
              <a:t>morte</a:t>
            </a:r>
            <a:r>
              <a:rPr lang="en-GB" sz="2400" i="1" dirty="0"/>
              <a:t> de </a:t>
            </a:r>
            <a:r>
              <a:rPr lang="en-GB" sz="2400" i="1" dirty="0" err="1"/>
              <a:t>peur</a:t>
            </a:r>
            <a:r>
              <a:rPr lang="en-GB" sz="2400" i="1" dirty="0"/>
              <a:t> </a:t>
            </a:r>
            <a:r>
              <a:rPr lang="en-GB" sz="2400" dirty="0"/>
              <a:t>(causal construction)</a:t>
            </a:r>
          </a:p>
          <a:p>
            <a:pPr marL="0" indent="0">
              <a:buNone/>
            </a:pPr>
            <a:r>
              <a:rPr lang="en-GB" sz="2400" i="1" dirty="0"/>
              <a:t>          </a:t>
            </a:r>
            <a:r>
              <a:rPr lang="en-GB" sz="2400" dirty="0"/>
              <a:t>lit. ‘Maria is green/dead of fear’ </a:t>
            </a:r>
            <a:endParaRPr lang="en-GB" sz="2400" i="1" dirty="0"/>
          </a:p>
          <a:p>
            <a:pPr marL="0" indent="0">
              <a:buNone/>
            </a:pPr>
            <a:r>
              <a:rPr lang="en-GB" sz="2400" dirty="0"/>
              <a:t>(35b) D. </a:t>
            </a:r>
            <a:r>
              <a:rPr lang="en-GB" sz="2400" i="1" dirty="0"/>
              <a:t>Maria hat </a:t>
            </a:r>
            <a:r>
              <a:rPr lang="en-GB" sz="2400" i="1" u="sng" dirty="0" err="1"/>
              <a:t>Todesangst</a:t>
            </a:r>
            <a:r>
              <a:rPr lang="en-GB" sz="2400" i="1" dirty="0"/>
              <a:t> </a:t>
            </a:r>
            <a:r>
              <a:rPr lang="en-GB" sz="2400" dirty="0"/>
              <a:t>(compound)</a:t>
            </a:r>
            <a:endParaRPr lang="en-GB" sz="2400" i="1" dirty="0"/>
          </a:p>
          <a:p>
            <a:pPr marL="0" indent="0">
              <a:buNone/>
            </a:pPr>
            <a:r>
              <a:rPr lang="en-GB" sz="2400" i="1" dirty="0"/>
              <a:t>           </a:t>
            </a:r>
            <a:r>
              <a:rPr lang="en-GB" sz="2400" dirty="0"/>
              <a:t>lit. ‘Maria has death fear’</a:t>
            </a:r>
          </a:p>
          <a:p>
            <a:pPr marL="0" indent="0">
              <a:buNone/>
            </a:pPr>
            <a:r>
              <a:rPr lang="en-GB" sz="2400" dirty="0"/>
              <a:t>(36a) F. </a:t>
            </a:r>
            <a:r>
              <a:rPr lang="en-GB" sz="2400" i="1" dirty="0" err="1"/>
              <a:t>Je</a:t>
            </a:r>
            <a:r>
              <a:rPr lang="en-GB" sz="2400" i="1" dirty="0"/>
              <a:t> </a:t>
            </a:r>
            <a:r>
              <a:rPr lang="en-GB" sz="2400" i="1" dirty="0" err="1"/>
              <a:t>suis</a:t>
            </a:r>
            <a:r>
              <a:rPr lang="en-GB" sz="2400" i="1" dirty="0"/>
              <a:t> </a:t>
            </a:r>
            <a:r>
              <a:rPr lang="en-GB" sz="2400" i="1" u="sng" dirty="0" err="1">
                <a:solidFill>
                  <a:srgbClr val="0070C0"/>
                </a:solidFill>
              </a:rPr>
              <a:t>bleue</a:t>
            </a:r>
            <a:r>
              <a:rPr lang="en-GB" sz="2400" i="1" dirty="0"/>
              <a:t> de </a:t>
            </a:r>
            <a:r>
              <a:rPr lang="en-GB" sz="2400" i="1" dirty="0" err="1"/>
              <a:t>froid</a:t>
            </a:r>
            <a:r>
              <a:rPr lang="en-GB" sz="2400" i="1" dirty="0"/>
              <a:t> </a:t>
            </a:r>
            <a:r>
              <a:rPr lang="en-GB" sz="2400" dirty="0"/>
              <a:t>(causal construction)</a:t>
            </a:r>
          </a:p>
          <a:p>
            <a:pPr marL="0" indent="0">
              <a:buNone/>
            </a:pPr>
            <a:r>
              <a:rPr lang="en-GB" sz="2400" i="1" dirty="0"/>
              <a:t>          </a:t>
            </a:r>
            <a:r>
              <a:rPr lang="en-GB" sz="2400" dirty="0"/>
              <a:t>lit. ‘I am blue of cold’</a:t>
            </a:r>
          </a:p>
          <a:p>
            <a:pPr marL="0" indent="0">
              <a:buNone/>
            </a:pPr>
            <a:r>
              <a:rPr lang="en-GB" sz="2400" dirty="0"/>
              <a:t>(36b) D. </a:t>
            </a:r>
            <a:r>
              <a:rPr lang="en-GB" sz="2400" i="1" dirty="0"/>
              <a:t>Mir </a:t>
            </a:r>
            <a:r>
              <a:rPr lang="en-GB" sz="2400" i="1" dirty="0" err="1"/>
              <a:t>ist</a:t>
            </a:r>
            <a:r>
              <a:rPr lang="en-GB" sz="2400" i="1" dirty="0"/>
              <a:t> </a:t>
            </a:r>
            <a:r>
              <a:rPr lang="en-GB" sz="2400" i="1" u="sng" dirty="0" err="1"/>
              <a:t>eiskalt</a:t>
            </a:r>
            <a:r>
              <a:rPr lang="en-GB" sz="2400" i="1" dirty="0"/>
              <a:t> </a:t>
            </a:r>
            <a:r>
              <a:rPr lang="en-GB" sz="2400" dirty="0"/>
              <a:t>(compound)</a:t>
            </a:r>
          </a:p>
          <a:p>
            <a:pPr marL="0" indent="0">
              <a:buNone/>
            </a:pPr>
            <a:r>
              <a:rPr lang="en-GB" sz="2400" dirty="0"/>
              <a:t>           lit. ‘to me is ice cold’</a:t>
            </a:r>
          </a:p>
          <a:p>
            <a:pPr marL="0" indent="0">
              <a:buNone/>
            </a:pPr>
            <a:endParaRPr lang="en-GB" sz="2200" i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28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1" y="6017060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824" y="6089068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56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39252" y="476674"/>
            <a:ext cx="9863528" cy="56494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BE" sz="2400" dirty="0"/>
              <a:t>Causal construction </a:t>
            </a:r>
            <a:r>
              <a:rPr lang="fr-BE" sz="2400" dirty="0" err="1"/>
              <a:t>with</a:t>
            </a:r>
            <a:r>
              <a:rPr lang="fr-BE" sz="2400" dirty="0"/>
              <a:t> non-</a:t>
            </a:r>
            <a:r>
              <a:rPr lang="fr-BE" sz="2400" dirty="0" err="1"/>
              <a:t>color</a:t>
            </a:r>
            <a:r>
              <a:rPr lang="fr-BE" sz="2400" dirty="0"/>
              <a:t> </a:t>
            </a:r>
            <a:r>
              <a:rPr lang="fr-BE" sz="2400" dirty="0" err="1"/>
              <a:t>terms</a:t>
            </a:r>
            <a:r>
              <a:rPr lang="fr-BE" sz="2400" dirty="0"/>
              <a:t>: </a:t>
            </a:r>
            <a:r>
              <a:rPr lang="fr-BE" sz="2400" dirty="0" err="1"/>
              <a:t>same</a:t>
            </a:r>
            <a:r>
              <a:rPr lang="fr-BE" sz="2400" dirty="0"/>
              <a:t> observation</a:t>
            </a:r>
          </a:p>
          <a:p>
            <a:pPr marL="0" indent="0">
              <a:buNone/>
            </a:pPr>
            <a:r>
              <a:rPr lang="fr-BE" sz="2400" dirty="0"/>
              <a:t>(37a)  	Fr. </a:t>
            </a:r>
            <a:r>
              <a:rPr lang="fr-BE" sz="2400" i="1" dirty="0"/>
              <a:t>Anne est </a:t>
            </a:r>
            <a:r>
              <a:rPr lang="fr-BE" sz="2400" i="1" u="sng" dirty="0"/>
              <a:t>morte de faim</a:t>
            </a:r>
            <a:r>
              <a:rPr lang="fr-BE" sz="2400" i="1" dirty="0"/>
              <a:t> </a:t>
            </a:r>
            <a:r>
              <a:rPr lang="fr-BE" sz="2400" dirty="0"/>
              <a:t>(causal construction)</a:t>
            </a:r>
            <a:endParaRPr lang="de-DE" sz="2400" dirty="0"/>
          </a:p>
          <a:p>
            <a:pPr marL="0" indent="0">
              <a:buNone/>
            </a:pPr>
            <a:r>
              <a:rPr lang="fr-BE" sz="2400" dirty="0"/>
              <a:t>	</a:t>
            </a:r>
            <a:r>
              <a:rPr lang="en-US" sz="2400" dirty="0"/>
              <a:t>Lit. ‘Anne is dead of hunger’ </a:t>
            </a:r>
          </a:p>
          <a:p>
            <a:pPr marL="0" indent="0">
              <a:buNone/>
            </a:pPr>
            <a:r>
              <a:rPr lang="de-DE" sz="2400" dirty="0"/>
              <a:t>(37b)  	</a:t>
            </a:r>
            <a:r>
              <a:rPr lang="de-DE" sz="2400" dirty="0" err="1"/>
              <a:t>Germ</a:t>
            </a:r>
            <a:r>
              <a:rPr lang="de-DE" sz="2400" dirty="0"/>
              <a:t>. </a:t>
            </a:r>
            <a:r>
              <a:rPr lang="de-DE" sz="2400" i="1" dirty="0"/>
              <a:t>Anne</a:t>
            </a:r>
            <a:r>
              <a:rPr lang="de-DE" sz="2400" dirty="0"/>
              <a:t> </a:t>
            </a:r>
            <a:r>
              <a:rPr lang="de-DE" sz="2400" i="1" dirty="0"/>
              <a:t>hat einen </a:t>
            </a:r>
            <a:r>
              <a:rPr lang="de-DE" sz="2400" i="1" u="sng" dirty="0"/>
              <a:t>Riesenhunger/Bärenhunger </a:t>
            </a:r>
            <a:r>
              <a:rPr lang="de-DE" sz="2400" dirty="0"/>
              <a:t>(</a:t>
            </a:r>
            <a:r>
              <a:rPr lang="de-DE" sz="2400" dirty="0" err="1"/>
              <a:t>compound</a:t>
            </a:r>
            <a:r>
              <a:rPr lang="de-DE" sz="2400" dirty="0"/>
              <a:t>)</a:t>
            </a:r>
            <a:endParaRPr lang="de-DE" sz="2400" u="sng" dirty="0"/>
          </a:p>
          <a:p>
            <a:pPr marL="0" indent="0">
              <a:buNone/>
            </a:pPr>
            <a:r>
              <a:rPr lang="de-DE" sz="2400" i="1" dirty="0"/>
              <a:t>	</a:t>
            </a:r>
            <a:r>
              <a:rPr lang="en-US" sz="2400" dirty="0"/>
              <a:t>Lit. ‘Anne has a giant hunger’</a:t>
            </a:r>
            <a:endParaRPr lang="de-DE" sz="2400" dirty="0"/>
          </a:p>
          <a:p>
            <a:pPr marL="0" indent="0">
              <a:buNone/>
            </a:pPr>
            <a:r>
              <a:rPr lang="fr-BE" sz="2400" dirty="0"/>
              <a:t>(38a) 	Fr. </a:t>
            </a:r>
            <a:r>
              <a:rPr lang="fr-BE" sz="2400" i="1" dirty="0"/>
              <a:t>Il est </a:t>
            </a:r>
            <a:r>
              <a:rPr lang="fr-BE" sz="2400" i="1" u="sng" dirty="0"/>
              <a:t>mort de soif </a:t>
            </a:r>
            <a:r>
              <a:rPr lang="fr-BE" sz="2400" dirty="0"/>
              <a:t>(causal construction)</a:t>
            </a:r>
            <a:endParaRPr lang="de-DE" sz="2400" dirty="0"/>
          </a:p>
          <a:p>
            <a:pPr marL="0" indent="0">
              <a:buNone/>
            </a:pPr>
            <a:r>
              <a:rPr lang="fr-BE" sz="2400" dirty="0"/>
              <a:t>              </a:t>
            </a:r>
            <a:r>
              <a:rPr lang="en-US" sz="2400" dirty="0"/>
              <a:t>Lit. ‘He is dead of thirst’</a:t>
            </a:r>
          </a:p>
          <a:p>
            <a:pPr marL="0" indent="0">
              <a:buNone/>
            </a:pPr>
            <a:r>
              <a:rPr lang="de-DE" sz="2400" dirty="0"/>
              <a:t>(38b)    </a:t>
            </a:r>
            <a:r>
              <a:rPr lang="de-DE" sz="2400" dirty="0" err="1"/>
              <a:t>Germ</a:t>
            </a:r>
            <a:r>
              <a:rPr lang="de-DE" sz="2400" dirty="0"/>
              <a:t>. </a:t>
            </a:r>
            <a:r>
              <a:rPr lang="de-DE" sz="2400" i="1" dirty="0"/>
              <a:t>Er hat einen </a:t>
            </a:r>
            <a:r>
              <a:rPr lang="de-DE" sz="2400" i="1" u="sng" dirty="0"/>
              <a:t>Riesendurst</a:t>
            </a:r>
            <a:r>
              <a:rPr lang="de-DE" sz="2400" dirty="0"/>
              <a:t> (</a:t>
            </a:r>
            <a:r>
              <a:rPr lang="de-DE" sz="2400" dirty="0" err="1"/>
              <a:t>compound</a:t>
            </a:r>
            <a:r>
              <a:rPr lang="de-DE" sz="2400" dirty="0"/>
              <a:t>)</a:t>
            </a:r>
            <a:endParaRPr lang="de-DE" sz="2400" u="sng" dirty="0"/>
          </a:p>
          <a:p>
            <a:pPr marL="0" indent="0">
              <a:buNone/>
            </a:pPr>
            <a:r>
              <a:rPr lang="de-DE" sz="2400" i="1" dirty="0"/>
              <a:t>              </a:t>
            </a:r>
            <a:r>
              <a:rPr lang="en-US" sz="2400" dirty="0"/>
              <a:t>Lit. ‘He has a giant thirst’</a:t>
            </a:r>
            <a:endParaRPr lang="de-DE" sz="2400" dirty="0"/>
          </a:p>
          <a:p>
            <a:pPr marL="0" indent="0">
              <a:buNone/>
            </a:pPr>
            <a:r>
              <a:rPr lang="fr-BE" sz="2400" dirty="0"/>
              <a:t>(39a) 	Fr.</a:t>
            </a:r>
            <a:r>
              <a:rPr lang="fr-BE" sz="2400" i="1" dirty="0"/>
              <a:t> Il est </a:t>
            </a:r>
            <a:r>
              <a:rPr lang="fr-BE" sz="2400" i="1" u="sng" dirty="0"/>
              <a:t>malade d’amour </a:t>
            </a:r>
            <a:r>
              <a:rPr lang="fr-BE" sz="2400" dirty="0"/>
              <a:t>(causal construction)</a:t>
            </a:r>
            <a:endParaRPr lang="de-DE" sz="2400" u="sng" dirty="0"/>
          </a:p>
          <a:p>
            <a:pPr marL="0" indent="0">
              <a:buNone/>
            </a:pPr>
            <a:r>
              <a:rPr lang="fr-BE" sz="2400" i="1" dirty="0"/>
              <a:t>	</a:t>
            </a:r>
            <a:r>
              <a:rPr lang="en-US" sz="2400" dirty="0"/>
              <a:t>Lit.</a:t>
            </a:r>
            <a:r>
              <a:rPr lang="en-US" sz="2400" i="1" dirty="0"/>
              <a:t> </a:t>
            </a:r>
            <a:r>
              <a:rPr lang="en-US" sz="2400" dirty="0"/>
              <a:t>‘He is sick of love’</a:t>
            </a:r>
            <a:endParaRPr lang="de-DE" sz="2400" dirty="0"/>
          </a:p>
          <a:p>
            <a:pPr marL="0" indent="0">
              <a:buNone/>
            </a:pPr>
            <a:r>
              <a:rPr lang="en-US" sz="2400" dirty="0"/>
              <a:t>(39b)</a:t>
            </a:r>
            <a:r>
              <a:rPr lang="en-US" sz="2400" i="1" dirty="0"/>
              <a:t>    </a:t>
            </a:r>
            <a:r>
              <a:rPr lang="en-US" sz="2400" dirty="0"/>
              <a:t>Germ.</a:t>
            </a:r>
            <a:r>
              <a:rPr lang="en-US" sz="2400" i="1" dirty="0"/>
              <a:t> </a:t>
            </a:r>
            <a:r>
              <a:rPr lang="en-US" sz="2400" i="1" dirty="0" err="1"/>
              <a:t>Er</a:t>
            </a:r>
            <a:r>
              <a:rPr lang="en-US" sz="2400" i="1" dirty="0"/>
              <a:t> </a:t>
            </a:r>
            <a:r>
              <a:rPr lang="en-US" sz="2400" i="1" dirty="0" err="1"/>
              <a:t>ist</a:t>
            </a:r>
            <a:r>
              <a:rPr lang="en-US" sz="2400" i="1" dirty="0"/>
              <a:t> </a:t>
            </a:r>
            <a:r>
              <a:rPr lang="en-US" sz="2400" i="1" u="sng" dirty="0" err="1"/>
              <a:t>liebeskrank</a:t>
            </a:r>
            <a:r>
              <a:rPr lang="en-US" sz="2400" dirty="0"/>
              <a:t> (compound)</a:t>
            </a:r>
            <a:endParaRPr lang="de-DE" sz="2400" u="sng" dirty="0"/>
          </a:p>
          <a:p>
            <a:pPr marL="0" indent="0">
              <a:buNone/>
            </a:pPr>
            <a:r>
              <a:rPr lang="en-US" sz="2400" dirty="0"/>
              <a:t>              Lit. ‘He is love sick‘.</a:t>
            </a:r>
            <a:endParaRPr lang="de-DE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German compounds focus on </a:t>
            </a:r>
            <a:r>
              <a:rPr lang="en-GB" u="sng" dirty="0"/>
              <a:t>comparison meaning</a:t>
            </a:r>
            <a:r>
              <a:rPr lang="en-GB" dirty="0"/>
              <a:t>, </a:t>
            </a:r>
          </a:p>
          <a:p>
            <a:pPr marL="0" indent="0">
              <a:buNone/>
            </a:pPr>
            <a:r>
              <a:rPr lang="en-GB" dirty="0"/>
              <a:t>    French causal constructions on </a:t>
            </a:r>
            <a:r>
              <a:rPr lang="en-GB" u="sng" dirty="0"/>
              <a:t>causality</a:t>
            </a:r>
            <a:endParaRPr lang="de-DE" u="sng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3291114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29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80" y="5989501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116" y="6068319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69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24460" y="734518"/>
            <a:ext cx="9893507" cy="5391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200" dirty="0" err="1">
                <a:solidFill>
                  <a:srgbClr val="0070C0"/>
                </a:solidFill>
              </a:rPr>
              <a:t>Why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is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it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interesting</a:t>
            </a:r>
            <a:r>
              <a:rPr lang="fr-FR" sz="3200" dirty="0">
                <a:solidFill>
                  <a:srgbClr val="0070C0"/>
                </a:solidFill>
              </a:rPr>
              <a:t>?</a:t>
            </a:r>
          </a:p>
          <a:p>
            <a:pPr algn="just"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err="1"/>
              <a:t>everybody</a:t>
            </a:r>
            <a:r>
              <a:rPr lang="fr-FR" dirty="0"/>
              <a:t> </a:t>
            </a:r>
            <a:r>
              <a:rPr lang="fr-FR" dirty="0" err="1"/>
              <a:t>knows</a:t>
            </a:r>
            <a:r>
              <a:rPr lang="fr-FR" dirty="0"/>
              <a:t> </a:t>
            </a:r>
            <a:r>
              <a:rPr lang="fr-FR" dirty="0" err="1"/>
              <a:t>colors</a:t>
            </a:r>
            <a:r>
              <a:rPr lang="fr-FR" dirty="0"/>
              <a:t>, </a:t>
            </a:r>
            <a:r>
              <a:rPr lang="fr-FR" dirty="0" err="1"/>
              <a:t>can</a:t>
            </a:r>
            <a:r>
              <a:rPr lang="fr-FR" dirty="0"/>
              <a:t> talk about </a:t>
            </a:r>
            <a:r>
              <a:rPr lang="fr-FR" dirty="0" err="1"/>
              <a:t>them</a:t>
            </a:r>
            <a:endParaRPr lang="fr-FR" dirty="0"/>
          </a:p>
          <a:p>
            <a:pPr algn="just"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err="1"/>
              <a:t>much</a:t>
            </a:r>
            <a:r>
              <a:rPr lang="fr-FR" dirty="0"/>
              <a:t> variation</a:t>
            </a:r>
          </a:p>
          <a:p>
            <a:pPr algn="just"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color</a:t>
            </a:r>
            <a:r>
              <a:rPr lang="fr-FR" dirty="0"/>
              <a:t> </a:t>
            </a:r>
            <a:r>
              <a:rPr lang="fr-FR" dirty="0" err="1"/>
              <a:t>terms</a:t>
            </a:r>
            <a:r>
              <a:rPr lang="fr-FR" dirty="0"/>
              <a:t> in Romance and </a:t>
            </a:r>
            <a:r>
              <a:rPr lang="fr-FR" dirty="0" err="1"/>
              <a:t>Germanic</a:t>
            </a:r>
            <a:r>
              <a:rPr lang="fr-FR" dirty="0"/>
              <a:t> </a:t>
            </a:r>
            <a:r>
              <a:rPr lang="fr-FR" dirty="0" err="1"/>
              <a:t>languages</a:t>
            </a:r>
            <a:r>
              <a:rPr lang="fr-FR" dirty="0"/>
              <a:t>, </a:t>
            </a:r>
          </a:p>
          <a:p>
            <a:pPr marL="0" indent="0" algn="just">
              <a:buNone/>
            </a:pPr>
            <a:r>
              <a:rPr lang="fr-FR" dirty="0"/>
              <a:t>          but 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differently</a:t>
            </a:r>
            <a:r>
              <a:rPr lang="fr-FR" dirty="0"/>
              <a:t> in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languages</a:t>
            </a:r>
            <a:endParaRPr lang="fr-FR" dirty="0"/>
          </a:p>
          <a:p>
            <a:pPr algn="just"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in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syntactic</a:t>
            </a:r>
            <a:r>
              <a:rPr lang="fr-FR" dirty="0"/>
              <a:t> structure, but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meanings</a:t>
            </a:r>
            <a:endParaRPr lang="fr-FR" dirty="0"/>
          </a:p>
          <a:p>
            <a:pPr algn="just"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err="1"/>
              <a:t>difference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use of </a:t>
            </a:r>
            <a:r>
              <a:rPr lang="fr-FR" dirty="0" err="1"/>
              <a:t>color</a:t>
            </a:r>
            <a:r>
              <a:rPr lang="fr-FR" dirty="0"/>
              <a:t> </a:t>
            </a:r>
            <a:r>
              <a:rPr lang="fr-FR" dirty="0" err="1"/>
              <a:t>terms</a:t>
            </a:r>
            <a:r>
              <a:rPr lang="fr-FR" dirty="0"/>
              <a:t> </a:t>
            </a:r>
            <a:r>
              <a:rPr lang="fr-FR" dirty="0" err="1"/>
              <a:t>generally</a:t>
            </a:r>
            <a:r>
              <a:rPr lang="fr-FR" dirty="0"/>
              <a:t> and </a:t>
            </a:r>
            <a:r>
              <a:rPr lang="fr-FR" dirty="0" err="1"/>
              <a:t>their</a:t>
            </a:r>
            <a:r>
              <a:rPr lang="fr-FR" dirty="0"/>
              <a:t>    </a:t>
            </a:r>
          </a:p>
          <a:p>
            <a:pPr marL="0" indent="0" algn="just">
              <a:buNone/>
            </a:pPr>
            <a:r>
              <a:rPr lang="fr-FR" dirty="0"/>
              <a:t>          use/</a:t>
            </a:r>
            <a:r>
              <a:rPr lang="fr-FR" dirty="0" err="1"/>
              <a:t>meaning</a:t>
            </a:r>
            <a:r>
              <a:rPr lang="fr-FR" dirty="0"/>
              <a:t> in </a:t>
            </a:r>
            <a:r>
              <a:rPr lang="fr-FR" dirty="0" err="1"/>
              <a:t>specific</a:t>
            </a:r>
            <a:r>
              <a:rPr lang="fr-FR" dirty="0"/>
              <a:t> constructions</a:t>
            </a:r>
          </a:p>
          <a:p>
            <a:pPr>
              <a:buFont typeface="Wingdings" pitchFamily="2" charset="2"/>
              <a:buChar char="Ø"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599" y="6356351"/>
            <a:ext cx="3156679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3</a:t>
            </a:fld>
            <a:endParaRPr lang="de-DE" dirty="0"/>
          </a:p>
        </p:txBody>
      </p:sp>
      <p:pic>
        <p:nvPicPr>
          <p:cNvPr id="8" name="Picture 10" descr="USLBlogoRVB">
            <a:extLst>
              <a:ext uri="{FF2B5EF4-FFF2-40B4-BE49-F238E27FC236}">
                <a16:creationId xmlns:a16="http://schemas.microsoft.com/office/drawing/2014/main" id="{223DFDA8-B7E1-944A-8ECF-DA5D62C8E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0" y="5766573"/>
            <a:ext cx="954903" cy="95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 descr="C:\Users\SM-User\Documents\SeSLa-new-web\images\sesla-logo.png">
            <a:extLst>
              <a:ext uri="{FF2B5EF4-FFF2-40B4-BE49-F238E27FC236}">
                <a16:creationId xmlns:a16="http://schemas.microsoft.com/office/drawing/2014/main" id="{E55E3075-800E-F749-B7EC-7C2CF8C26E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574" y="5829319"/>
            <a:ext cx="884555" cy="829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087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39252" y="476674"/>
            <a:ext cx="986352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2 Surveys to confirm hypothesis</a:t>
            </a:r>
            <a:r>
              <a:rPr lang="en-US" dirty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French speakers use fewer compounds than German speakers</a:t>
            </a:r>
          </a:p>
          <a:p>
            <a:pPr marL="0" indent="0">
              <a:buNone/>
            </a:pPr>
            <a:r>
              <a:rPr lang="en-US" b="1" dirty="0"/>
              <a:t>Participants</a:t>
            </a:r>
            <a:r>
              <a:rPr lang="en-US" dirty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17 Belgian French-speaking students of Romance languages at the 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catholique</a:t>
            </a:r>
            <a:r>
              <a:rPr lang="en-US" dirty="0"/>
              <a:t> de Louvain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German natives: 4 students + 8 non-student adults </a:t>
            </a:r>
          </a:p>
          <a:p>
            <a:pPr marL="0" indent="0">
              <a:buNone/>
            </a:pPr>
            <a:r>
              <a:rPr lang="en-US" b="1" dirty="0"/>
              <a:t>Test design</a:t>
            </a:r>
            <a:r>
              <a:rPr lang="en-US" dirty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questionnaire in the mother tongue asking for alternative ways of expression, e.g. ‘</a:t>
            </a:r>
            <a:r>
              <a:rPr lang="en-US" i="1" dirty="0"/>
              <a:t>How can you say that … someone is very hungry, someone is very thirsty, someone is very unhappy,…’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Each questionnaire contained 10 questions; several answers possible for each question</a:t>
            </a:r>
            <a:endParaRPr lang="de-DE" u="sng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30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1" y="6025505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716" y="609751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04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39252" y="476674"/>
            <a:ext cx="9863528" cy="564949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BE" dirty="0"/>
              <a:t>Comment peut-on dire en français ? </a:t>
            </a:r>
            <a:endParaRPr lang="de-DE" dirty="0"/>
          </a:p>
          <a:p>
            <a:pPr lvl="0"/>
            <a:r>
              <a:rPr lang="fr-BE" sz="2400" dirty="0"/>
              <a:t>que quelqu’un a fort faim </a:t>
            </a:r>
            <a:r>
              <a:rPr lang="de-DE" sz="2400" dirty="0"/>
              <a:t>…………………………………………………………………………………..</a:t>
            </a:r>
          </a:p>
          <a:p>
            <a:pPr lvl="0"/>
            <a:r>
              <a:rPr lang="fr-BE" sz="2400" dirty="0"/>
              <a:t>que quelqu’un a fort froid………………………………………………………………………………….. </a:t>
            </a:r>
            <a:endParaRPr lang="de-DE" sz="2400" dirty="0"/>
          </a:p>
          <a:p>
            <a:pPr lvl="0"/>
            <a:r>
              <a:rPr lang="fr-BE" sz="2400" dirty="0"/>
              <a:t>que quelqu’un est très malheureux…………………………………………………………………….</a:t>
            </a:r>
            <a:endParaRPr lang="de-DE" sz="2400" dirty="0"/>
          </a:p>
          <a:p>
            <a:pPr lvl="0"/>
            <a:r>
              <a:rPr lang="fr-BE" sz="2400" dirty="0"/>
              <a:t>que quelqu’un a fort peur</a:t>
            </a:r>
            <a:r>
              <a:rPr lang="de-DE" sz="2400" dirty="0"/>
              <a:t>…………………………………………………………………………………..</a:t>
            </a:r>
          </a:p>
          <a:p>
            <a:pPr lvl="0"/>
            <a:r>
              <a:rPr lang="fr-BE" sz="2400" dirty="0"/>
              <a:t>que quelqu’un a beaucoup de succès</a:t>
            </a:r>
            <a:r>
              <a:rPr lang="de-DE" sz="2400" dirty="0"/>
              <a:t>………………………………………………………………….</a:t>
            </a:r>
          </a:p>
          <a:p>
            <a:pPr lvl="0"/>
            <a:r>
              <a:rPr lang="fr-BE" sz="2400" dirty="0"/>
              <a:t>que quelqu’un est fort pâle………………………………………………………………</a:t>
            </a:r>
            <a:endParaRPr lang="de-DE" sz="2400" dirty="0"/>
          </a:p>
          <a:p>
            <a:pPr lvl="0"/>
            <a:r>
              <a:rPr lang="fr-BE" sz="2400" dirty="0"/>
              <a:t>que quelqu’un est très jaloux</a:t>
            </a:r>
            <a:r>
              <a:rPr lang="de-DE" sz="2400" dirty="0"/>
              <a:t>……………………………………………………………</a:t>
            </a:r>
          </a:p>
          <a:p>
            <a:pPr lvl="0"/>
            <a:r>
              <a:rPr lang="fr-BE" sz="2400" dirty="0"/>
              <a:t>que quelqu’un a de fortes craintes</a:t>
            </a:r>
            <a:r>
              <a:rPr lang="de-DE" sz="2400" dirty="0"/>
              <a:t>……………………………………………………</a:t>
            </a:r>
          </a:p>
          <a:p>
            <a:pPr lvl="0"/>
            <a:r>
              <a:rPr lang="fr-BE" sz="2400" dirty="0"/>
              <a:t>que quelqu’un est fort en colère</a:t>
            </a:r>
            <a:r>
              <a:rPr lang="de-DE" sz="2400" dirty="0"/>
              <a:t>………………………………………………………</a:t>
            </a:r>
          </a:p>
          <a:p>
            <a:pPr lvl="0"/>
            <a:r>
              <a:rPr lang="fr-BE" sz="2400" dirty="0"/>
              <a:t>que quelqu’un a fort soif ……………………</a:t>
            </a:r>
            <a:r>
              <a:rPr lang="fr-BE" sz="2600" dirty="0"/>
              <a:t>………</a:t>
            </a:r>
            <a:r>
              <a:rPr lang="fr-BE" dirty="0"/>
              <a:t>………………………………………</a:t>
            </a:r>
            <a:endParaRPr lang="de-DE" dirty="0"/>
          </a:p>
          <a:p>
            <a:pPr marL="0" indent="0">
              <a:buNone/>
            </a:pPr>
            <a:endParaRPr lang="de-DE" u="sng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31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80" y="6025505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716" y="609751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99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959370" y="320221"/>
            <a:ext cx="10485321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u="sng" dirty="0" err="1"/>
              <a:t>Results</a:t>
            </a: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116886" y="6369873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32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86" y="5989432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27" y="6081841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A7A536FF-09F6-E246-9996-2C24755F3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194934"/>
              </p:ext>
            </p:extLst>
          </p:nvPr>
        </p:nvGraphicFramePr>
        <p:xfrm>
          <a:off x="1187117" y="1229193"/>
          <a:ext cx="9021595" cy="4140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8020">
                  <a:extLst>
                    <a:ext uri="{9D8B030D-6E8A-4147-A177-3AD203B41FA5}">
                      <a16:colId xmlns:a16="http://schemas.microsoft.com/office/drawing/2014/main" val="481616085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961789593"/>
                    </a:ext>
                  </a:extLst>
                </a:gridCol>
                <a:gridCol w="2765175">
                  <a:extLst>
                    <a:ext uri="{9D8B030D-6E8A-4147-A177-3AD203B41FA5}">
                      <a16:colId xmlns:a16="http://schemas.microsoft.com/office/drawing/2014/main" val="1143811390"/>
                    </a:ext>
                  </a:extLst>
                </a:gridCol>
              </a:tblGrid>
              <a:tr h="9595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French-speaking group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German-speaking group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001258"/>
                  </a:ext>
                </a:extLst>
              </a:tr>
              <a:tr h="4183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Compound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32 %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352874"/>
                  </a:ext>
                </a:extLst>
              </a:tr>
              <a:tr h="4569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Causal construction with a verb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6.8%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0.03 %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272028"/>
                  </a:ext>
                </a:extLst>
              </a:tr>
              <a:tr h="5679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Causal construction with an adjective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4.7%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0.01 %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581184"/>
                  </a:ext>
                </a:extLst>
              </a:tr>
              <a:tr h="4183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Nominal group + another noun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562421"/>
                  </a:ext>
                </a:extLst>
              </a:tr>
              <a:tr h="4183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tx1"/>
                          </a:solidFill>
                          <a:effectLst/>
                        </a:rPr>
                        <a:t>Adjective as noun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7.6%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422305"/>
                  </a:ext>
                </a:extLst>
              </a:tr>
              <a:tr h="4183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/>
                          </a:solidFill>
                          <a:effectLst/>
                        </a:rPr>
                        <a:t>Noun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/Verb + </a:t>
                      </a:r>
                      <a:r>
                        <a:rPr lang="de-DE" sz="1800" dirty="0" err="1">
                          <a:solidFill>
                            <a:schemeClr val="tx1"/>
                          </a:solidFill>
                          <a:effectLst/>
                        </a:rPr>
                        <a:t>adjective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2.1%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0.02 %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 W3" panose="020B0300000000000000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274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23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59567" y="404666"/>
            <a:ext cx="10253272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BE" sz="3000" b="1" dirty="0">
                <a:solidFill>
                  <a:srgbClr val="0070C0"/>
                </a:solidFill>
              </a:rPr>
              <a:t>5.2. </a:t>
            </a:r>
            <a:r>
              <a:rPr lang="fr-BE" sz="3000" b="1" dirty="0" err="1">
                <a:solidFill>
                  <a:srgbClr val="0070C0"/>
                </a:solidFill>
              </a:rPr>
              <a:t>Differences</a:t>
            </a:r>
            <a:r>
              <a:rPr lang="fr-BE" sz="3000" b="1" dirty="0">
                <a:solidFill>
                  <a:srgbClr val="0070C0"/>
                </a:solidFill>
              </a:rPr>
              <a:t> in </a:t>
            </a:r>
            <a:r>
              <a:rPr lang="fr-BE" sz="3000" b="1" dirty="0" err="1">
                <a:solidFill>
                  <a:srgbClr val="0070C0"/>
                </a:solidFill>
              </a:rPr>
              <a:t>meaning</a:t>
            </a:r>
            <a:r>
              <a:rPr lang="fr-BE" sz="3000" b="1" dirty="0">
                <a:solidFill>
                  <a:srgbClr val="0070C0"/>
                </a:solidFill>
              </a:rPr>
              <a:t> and use of </a:t>
            </a:r>
            <a:r>
              <a:rPr lang="fr-BE" sz="3000" b="1" dirty="0" err="1">
                <a:solidFill>
                  <a:srgbClr val="0070C0"/>
                </a:solidFill>
              </a:rPr>
              <a:t>color</a:t>
            </a:r>
            <a:r>
              <a:rPr lang="fr-BE" sz="3000" b="1" dirty="0">
                <a:solidFill>
                  <a:srgbClr val="0070C0"/>
                </a:solidFill>
              </a:rPr>
              <a:t> </a:t>
            </a:r>
            <a:r>
              <a:rPr lang="fr-BE" sz="3000" b="1" dirty="0" err="1">
                <a:solidFill>
                  <a:srgbClr val="0070C0"/>
                </a:solidFill>
              </a:rPr>
              <a:t>terms</a:t>
            </a:r>
            <a:r>
              <a:rPr lang="fr-BE" sz="3000" b="1" dirty="0">
                <a:solidFill>
                  <a:srgbClr val="0070C0"/>
                </a:solidFill>
              </a:rPr>
              <a:t> </a:t>
            </a:r>
            <a:r>
              <a:rPr lang="fr-BE" sz="3000" b="1" dirty="0" err="1">
                <a:solidFill>
                  <a:srgbClr val="0070C0"/>
                </a:solidFill>
              </a:rPr>
              <a:t>between</a:t>
            </a:r>
            <a:r>
              <a:rPr lang="fr-BE" sz="3000" b="1" dirty="0">
                <a:solidFill>
                  <a:srgbClr val="0070C0"/>
                </a:solidFill>
              </a:rPr>
              <a:t> F/D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dirty="0"/>
              <a:t>Survey </a:t>
            </a:r>
            <a:r>
              <a:rPr lang="fr-BE" dirty="0" err="1"/>
              <a:t>with</a:t>
            </a:r>
            <a:r>
              <a:rPr lang="fr-BE" dirty="0"/>
              <a:t> F and D speakers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Earlier surveys by Soriano and Valenzuela (2009) and Simmons (2011) with pre-selected associations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Our survey: contrastive, no pre-selected associations</a:t>
            </a:r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r>
              <a:rPr lang="fr-BE" sz="3000" b="1" dirty="0"/>
              <a:t>Participants</a:t>
            </a:r>
          </a:p>
          <a:p>
            <a:r>
              <a:rPr lang="en-GB" dirty="0"/>
              <a:t>26 French-speaking students of Romance languages at the </a:t>
            </a:r>
            <a:r>
              <a:rPr lang="en-GB" dirty="0" err="1"/>
              <a:t>Université</a:t>
            </a:r>
            <a:r>
              <a:rPr lang="en-GB" dirty="0"/>
              <a:t> </a:t>
            </a:r>
            <a:r>
              <a:rPr lang="en-GB" dirty="0" err="1"/>
              <a:t>catholique</a:t>
            </a:r>
            <a:r>
              <a:rPr lang="en-GB" dirty="0"/>
              <a:t> de Louvain in Belgium</a:t>
            </a:r>
          </a:p>
          <a:p>
            <a:r>
              <a:rPr lang="en-GB" dirty="0"/>
              <a:t>26 German students of different subjects (Romance languages, cultural studies, politics, history, but also engineering, biology, … )</a:t>
            </a:r>
          </a:p>
          <a:p>
            <a:pPr marL="0" indent="0">
              <a:buNone/>
            </a:pPr>
            <a:r>
              <a:rPr lang="en-GB" dirty="0"/>
              <a:t>   at the University of Jena in Germany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027695" y="6210467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33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03" y="5982586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39" y="6018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24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99212" y="404665"/>
            <a:ext cx="9758597" cy="59409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Part I</a:t>
            </a:r>
            <a:r>
              <a:rPr lang="en-GB" b="1" dirty="0"/>
              <a:t>: free association test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</a:rPr>
              <a:t>11 basic </a:t>
            </a:r>
            <a:r>
              <a:rPr lang="en-GB" dirty="0" err="1">
                <a:solidFill>
                  <a:prstClr val="black"/>
                </a:solidFill>
              </a:rPr>
              <a:t>colors</a:t>
            </a:r>
            <a:r>
              <a:rPr lang="en-GB" dirty="0">
                <a:solidFill>
                  <a:prstClr val="black"/>
                </a:solidFill>
              </a:rPr>
              <a:t> defined by Berlin and Kay (1969)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prstClr val="black"/>
                </a:solidFill>
              </a:rPr>
              <a:t>which emotion associated with the specific </a:t>
            </a:r>
            <a:r>
              <a:rPr lang="en-GB" dirty="0" err="1">
                <a:solidFill>
                  <a:prstClr val="black"/>
                </a:solidFill>
              </a:rPr>
              <a:t>colors</a:t>
            </a:r>
            <a:r>
              <a:rPr lang="en-GB" dirty="0">
                <a:solidFill>
                  <a:prstClr val="black"/>
                </a:solidFill>
              </a:rPr>
              <a:t>?</a:t>
            </a:r>
            <a:endParaRPr lang="fr-BE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400" dirty="0"/>
              <a:t>	Quelles émotions associez-vous aux couleurs suivantes?</a:t>
            </a:r>
            <a:endParaRPr lang="de-DE" sz="2399" b="1" u="sng" dirty="0">
              <a:solidFill>
                <a:srgbClr val="0070C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34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16" y="5955557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880" y="605756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677DB7D5-D3E3-AF45-B1CD-69FD11E24A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334077"/>
              </p:ext>
            </p:extLst>
          </p:nvPr>
        </p:nvGraphicFramePr>
        <p:xfrm>
          <a:off x="2653259" y="2409859"/>
          <a:ext cx="6166434" cy="39357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88082">
                  <a:extLst>
                    <a:ext uri="{9D8B030D-6E8A-4147-A177-3AD203B41FA5}">
                      <a16:colId xmlns:a16="http://schemas.microsoft.com/office/drawing/2014/main" val="2228958285"/>
                    </a:ext>
                  </a:extLst>
                </a:gridCol>
                <a:gridCol w="4678352">
                  <a:extLst>
                    <a:ext uri="{9D8B030D-6E8A-4147-A177-3AD203B41FA5}">
                      <a16:colId xmlns:a16="http://schemas.microsoft.com/office/drawing/2014/main" val="443163521"/>
                    </a:ext>
                  </a:extLst>
                </a:gridCol>
              </a:tblGrid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Couleurs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935216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bg1"/>
                          </a:solidFill>
                          <a:effectLst/>
                        </a:rPr>
                        <a:t>blanc</a:t>
                      </a:r>
                      <a:endParaRPr lang="de-DE" sz="2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008644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solidFill>
                            <a:schemeClr val="tx1"/>
                          </a:solidFill>
                          <a:effectLst/>
                        </a:rPr>
                        <a:t>noir</a:t>
                      </a:r>
                      <a:endParaRPr lang="de-DE" sz="20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175461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FF0000"/>
                          </a:solidFill>
                          <a:effectLst/>
                        </a:rPr>
                        <a:t>rouge</a:t>
                      </a:r>
                      <a:endParaRPr lang="de-DE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71039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70C0"/>
                          </a:solidFill>
                          <a:effectLst/>
                        </a:rPr>
                        <a:t>bleu</a:t>
                      </a:r>
                      <a:endParaRPr lang="de-DE" sz="20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344825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FFFF00"/>
                          </a:solidFill>
                          <a:effectLst/>
                        </a:rPr>
                        <a:t>jaune</a:t>
                      </a:r>
                      <a:endParaRPr lang="de-DE" sz="200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209704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B050"/>
                          </a:solidFill>
                          <a:effectLst/>
                        </a:rPr>
                        <a:t>vert</a:t>
                      </a:r>
                      <a:endParaRPr lang="de-DE" sz="20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475137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7030A0"/>
                          </a:solidFill>
                          <a:effectLst/>
                        </a:rPr>
                        <a:t>mauve</a:t>
                      </a:r>
                      <a:endParaRPr lang="de-DE" sz="20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4812148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accent2"/>
                          </a:solidFill>
                          <a:effectLst/>
                        </a:rPr>
                        <a:t>orange</a:t>
                      </a:r>
                      <a:endParaRPr lang="de-DE" sz="20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787747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brun</a:t>
                      </a:r>
                      <a:endParaRPr lang="de-DE" sz="20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213313"/>
                  </a:ext>
                </a:extLst>
              </a:tr>
              <a:tr h="222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gris</a:t>
                      </a:r>
                      <a:endParaRPr lang="de-DE" sz="2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424243"/>
                  </a:ext>
                </a:extLst>
              </a:tr>
              <a:tr h="65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FF85FF"/>
                          </a:solidFill>
                          <a:effectLst/>
                        </a:rPr>
                        <a:t>rose</a:t>
                      </a:r>
                      <a:endParaRPr lang="de-DE" sz="2000" dirty="0">
                        <a:solidFill>
                          <a:srgbClr val="FF85FF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82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04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99212" y="554635"/>
            <a:ext cx="10268263" cy="57909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b="1" u="sng" dirty="0"/>
              <a:t>Part II</a:t>
            </a:r>
            <a:r>
              <a:rPr lang="fr-BE" b="1" dirty="0"/>
              <a:t>: </a:t>
            </a:r>
            <a:r>
              <a:rPr lang="fr-BE" b="1" dirty="0" err="1"/>
              <a:t>cloze</a:t>
            </a:r>
            <a:r>
              <a:rPr lang="fr-BE" b="1" dirty="0"/>
              <a:t> test </a:t>
            </a:r>
            <a:r>
              <a:rPr lang="fr-BE" b="1" dirty="0" err="1"/>
              <a:t>with</a:t>
            </a:r>
            <a:r>
              <a:rPr lang="fr-BE" b="1" dirty="0"/>
              <a:t> </a:t>
            </a:r>
            <a:r>
              <a:rPr lang="fr-BE" b="1" dirty="0" err="1"/>
              <a:t>colors</a:t>
            </a:r>
            <a:endParaRPr lang="fr-BE" b="1" dirty="0"/>
          </a:p>
          <a:p>
            <a:pPr>
              <a:buFont typeface="Wingdings" pitchFamily="2" charset="2"/>
              <a:buChar char="§"/>
            </a:pPr>
            <a:r>
              <a:rPr lang="en-GB" dirty="0"/>
              <a:t>Both groups of participants received </a:t>
            </a:r>
            <a:r>
              <a:rPr lang="en-GB" u="sng" dirty="0"/>
              <a:t>example of causal construction</a:t>
            </a:r>
            <a:r>
              <a:rPr lang="en-GB" dirty="0"/>
              <a:t> in their mother tongue: </a:t>
            </a:r>
          </a:p>
          <a:p>
            <a:pPr marL="0" indent="0">
              <a:buNone/>
            </a:pPr>
            <a:r>
              <a:rPr lang="en-GB" sz="2399" i="1" dirty="0"/>
              <a:t>	Pierre/Marie </a:t>
            </a:r>
            <a:r>
              <a:rPr lang="en-GB" sz="2399" i="1" dirty="0" err="1"/>
              <a:t>est</a:t>
            </a:r>
            <a:r>
              <a:rPr lang="en-GB" sz="2399" i="1" dirty="0"/>
              <a:t> … de joie/jalousie/</a:t>
            </a:r>
            <a:r>
              <a:rPr lang="en-GB" sz="2399" i="1" dirty="0" err="1"/>
              <a:t>bonheur</a:t>
            </a:r>
            <a:r>
              <a:rPr lang="en-GB" sz="2399" i="1" dirty="0"/>
              <a:t>/…</a:t>
            </a:r>
          </a:p>
          <a:p>
            <a:pPr marL="0" indent="0">
              <a:buNone/>
            </a:pPr>
            <a:r>
              <a:rPr lang="en-GB" sz="2399" i="1" dirty="0"/>
              <a:t>	Peter/Petra </a:t>
            </a:r>
            <a:r>
              <a:rPr lang="en-GB" sz="2399" i="1" dirty="0" err="1"/>
              <a:t>ist</a:t>
            </a:r>
            <a:r>
              <a:rPr lang="en-GB" sz="2399" i="1" dirty="0"/>
              <a:t> … </a:t>
            </a:r>
            <a:r>
              <a:rPr lang="en-GB" sz="2399" i="1" dirty="0" err="1"/>
              <a:t>vor</a:t>
            </a:r>
            <a:r>
              <a:rPr lang="en-GB" sz="2399" i="1" dirty="0"/>
              <a:t> </a:t>
            </a:r>
            <a:r>
              <a:rPr lang="en-GB" sz="2399" i="1" dirty="0" err="1"/>
              <a:t>Freude</a:t>
            </a:r>
            <a:r>
              <a:rPr lang="en-GB" sz="2399" i="1" dirty="0"/>
              <a:t>/</a:t>
            </a:r>
            <a:r>
              <a:rPr lang="en-GB" sz="2399" i="1" dirty="0" err="1"/>
              <a:t>Eifersucht</a:t>
            </a:r>
            <a:r>
              <a:rPr lang="en-GB" sz="2399" i="1" dirty="0"/>
              <a:t>/</a:t>
            </a:r>
            <a:r>
              <a:rPr lang="en-GB" sz="2399" i="1" dirty="0" err="1"/>
              <a:t>Glück</a:t>
            </a:r>
            <a:r>
              <a:rPr lang="en-GB" sz="2399" i="1" dirty="0"/>
              <a:t>/…</a:t>
            </a:r>
            <a:r>
              <a:rPr lang="en-GB" sz="2399" dirty="0"/>
              <a:t> </a:t>
            </a:r>
          </a:p>
          <a:p>
            <a:pPr marL="0" indent="0">
              <a:buNone/>
            </a:pPr>
            <a:r>
              <a:rPr lang="en-GB" sz="2399" dirty="0"/>
              <a:t>	‘Peter/Petra is … from/of joy/jealousy/ happiness/…’ 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+ list of </a:t>
            </a:r>
            <a:r>
              <a:rPr lang="en-GB" u="sng" dirty="0"/>
              <a:t>basic emotions</a:t>
            </a:r>
            <a:r>
              <a:rPr lang="en-GB" dirty="0"/>
              <a:t>, e.g., happiness, jealousy, anger, rage,… </a:t>
            </a:r>
          </a:p>
          <a:p>
            <a:pPr>
              <a:buFont typeface="Wingdings" pitchFamily="2" charset="2"/>
              <a:buChar char="§"/>
            </a:pPr>
            <a:r>
              <a:rPr lang="en-GB" u="sng" dirty="0"/>
              <a:t>Task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cloze test: add a </a:t>
            </a:r>
            <a:r>
              <a:rPr lang="en-GB" dirty="0" err="1"/>
              <a:t>color</a:t>
            </a:r>
            <a:r>
              <a:rPr lang="en-GB" dirty="0"/>
              <a:t> term to the construction containing a    </a:t>
            </a:r>
          </a:p>
          <a:p>
            <a:pPr marL="0" indent="0">
              <a:buNone/>
            </a:pPr>
            <a:r>
              <a:rPr lang="en-GB" dirty="0"/>
              <a:t>                                   specific emotion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several combinations possible</a:t>
            </a:r>
            <a:endParaRPr lang="de-DE" dirty="0"/>
          </a:p>
          <a:p>
            <a:pPr marL="0" indent="0">
              <a:buNone/>
            </a:pPr>
            <a:endParaRPr lang="de-DE" sz="2399" b="1" u="sng" dirty="0">
              <a:solidFill>
                <a:srgbClr val="0070C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35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30" y="5985554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9624" y="605756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61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99212" y="404665"/>
            <a:ext cx="9758597" cy="59409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/>
              <a:t>	Rajoutez une (ou plusieurs) des couleurs citées:</a:t>
            </a:r>
            <a:endParaRPr lang="de-DE" sz="2600" dirty="0"/>
          </a:p>
          <a:p>
            <a:pPr marL="0" indent="0">
              <a:buNone/>
            </a:pPr>
            <a:endParaRPr lang="de-DE" sz="2399" b="1" u="sng" dirty="0">
              <a:solidFill>
                <a:srgbClr val="0070C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010144" y="6307049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36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40" y="5983013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8983" y="610435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0274D6D1-8491-F741-9C1C-577816E9F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516603"/>
              </p:ext>
            </p:extLst>
          </p:nvPr>
        </p:nvGraphicFramePr>
        <p:xfrm>
          <a:off x="1948721" y="1124262"/>
          <a:ext cx="7225258" cy="435567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31034">
                  <a:extLst>
                    <a:ext uri="{9D8B030D-6E8A-4147-A177-3AD203B41FA5}">
                      <a16:colId xmlns:a16="http://schemas.microsoft.com/office/drawing/2014/main" val="982107451"/>
                    </a:ext>
                  </a:extLst>
                </a:gridCol>
                <a:gridCol w="3475349">
                  <a:extLst>
                    <a:ext uri="{9D8B030D-6E8A-4147-A177-3AD203B41FA5}">
                      <a16:colId xmlns:a16="http://schemas.microsoft.com/office/drawing/2014/main" val="1499813006"/>
                    </a:ext>
                  </a:extLst>
                </a:gridCol>
                <a:gridCol w="2018875">
                  <a:extLst>
                    <a:ext uri="{9D8B030D-6E8A-4147-A177-3AD203B41FA5}">
                      <a16:colId xmlns:a16="http://schemas.microsoft.com/office/drawing/2014/main" val="1286108381"/>
                    </a:ext>
                  </a:extLst>
                </a:gridCol>
              </a:tblGrid>
              <a:tr h="38974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Couleurs: </a:t>
                      </a:r>
                      <a:r>
                        <a:rPr lang="fr-FR" sz="1600" dirty="0">
                          <a:effectLst/>
                        </a:rPr>
                        <a:t>blanc, 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noir</a:t>
                      </a:r>
                      <a:r>
                        <a:rPr lang="fr-FR" sz="1600" dirty="0">
                          <a:effectLst/>
                        </a:rPr>
                        <a:t>,</a:t>
                      </a:r>
                      <a:r>
                        <a:rPr lang="fr-FR" sz="1600" dirty="0">
                          <a:solidFill>
                            <a:srgbClr val="FF0000"/>
                          </a:solidFill>
                          <a:effectLst/>
                        </a:rPr>
                        <a:t> rouge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bleu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rgbClr val="FFFF00"/>
                          </a:solidFill>
                          <a:effectLst/>
                        </a:rPr>
                        <a:t>jaune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rgbClr val="00B050"/>
                          </a:solidFill>
                          <a:effectLst/>
                        </a:rPr>
                        <a:t>vert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rgbClr val="7030A0"/>
                          </a:solidFill>
                          <a:effectLst/>
                        </a:rPr>
                        <a:t>mauve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chemeClr val="accent2"/>
                          </a:solidFill>
                          <a:effectLst/>
                        </a:rPr>
                        <a:t>orange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brun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gris</a:t>
                      </a:r>
                      <a:r>
                        <a:rPr lang="fr-FR" sz="1600" dirty="0">
                          <a:effectLst/>
                        </a:rPr>
                        <a:t>, </a:t>
                      </a:r>
                      <a:r>
                        <a:rPr lang="fr-FR" sz="1600" dirty="0">
                          <a:solidFill>
                            <a:srgbClr val="FF85FF"/>
                          </a:solidFill>
                          <a:effectLst/>
                        </a:rPr>
                        <a:t>rose</a:t>
                      </a:r>
                      <a:endParaRPr lang="de-DE" sz="1600" dirty="0">
                        <a:solidFill>
                          <a:srgbClr val="FF85FF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574663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Pierre/Marie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est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joie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918149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jalousie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8214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bonheur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709768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colère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163231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crainte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481911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d‘envie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463492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rage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160039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d‘embarras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946702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haine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306619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douleur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793979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honte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852403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peur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944239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dégoût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143296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de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frustration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46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solidFill>
                            <a:schemeClr val="tx1"/>
                          </a:solidFill>
                          <a:effectLst/>
                        </a:rPr>
                        <a:t>d‘amour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165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92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>
            <a:extLst>
              <a:ext uri="{FF2B5EF4-FFF2-40B4-BE49-F238E27FC236}">
                <a16:creationId xmlns:a16="http://schemas.microsoft.com/office/drawing/2014/main" id="{29A05353-76CE-F044-9F79-A38A0FD994A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79489" y="476251"/>
            <a:ext cx="10388183" cy="5845175"/>
          </a:xfrm>
        </p:spPr>
        <p:txBody>
          <a:bodyPr/>
          <a:lstStyle/>
          <a:p>
            <a:pPr algn="l" eaLnBrk="1" hangingPunct="1">
              <a:defRPr/>
            </a:pPr>
            <a:r>
              <a:rPr lang="fr-FR" sz="2800" b="1" u="sng" dirty="0" err="1"/>
              <a:t>Results</a:t>
            </a:r>
            <a:r>
              <a:rPr lang="fr-FR" sz="2800" b="1" u="sng" dirty="0"/>
              <a:t> of Part II</a:t>
            </a:r>
          </a:p>
          <a:p>
            <a:pPr algn="l">
              <a:defRPr/>
            </a:pPr>
            <a:r>
              <a:rPr lang="fr-FR" sz="2400" dirty="0"/>
              <a:t>In causal construction </a:t>
            </a:r>
            <a:r>
              <a:rPr lang="fr-FR" sz="2400" dirty="0" err="1"/>
              <a:t>some</a:t>
            </a:r>
            <a:r>
              <a:rPr lang="fr-FR" sz="2400" dirty="0"/>
              <a:t> </a:t>
            </a:r>
            <a:r>
              <a:rPr lang="fr-FR" sz="2400" dirty="0" err="1"/>
              <a:t>colors</a:t>
            </a:r>
            <a:r>
              <a:rPr lang="fr-FR" sz="2400" dirty="0"/>
              <a:t> are more dominant in </a:t>
            </a:r>
            <a:r>
              <a:rPr lang="fr-FR" sz="2400" dirty="0" err="1"/>
              <a:t>specific</a:t>
            </a:r>
            <a:r>
              <a:rPr lang="fr-FR" sz="2400" dirty="0"/>
              <a:t> </a:t>
            </a:r>
            <a:r>
              <a:rPr lang="fr-FR" sz="2400" dirty="0" err="1"/>
              <a:t>language</a:t>
            </a:r>
            <a:endParaRPr lang="fr-FR" sz="2400" dirty="0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99787368-52A8-4541-B5D4-C6BF3AE57A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495669"/>
              </p:ext>
            </p:extLst>
          </p:nvPr>
        </p:nvGraphicFramePr>
        <p:xfrm>
          <a:off x="2743201" y="1586330"/>
          <a:ext cx="5144072" cy="4681709"/>
        </p:xfrm>
        <a:graphic>
          <a:graphicData uri="http://schemas.openxmlformats.org/drawingml/2006/table">
            <a:tbl>
              <a:tblPr firstRow="1" firstCol="1" bandRow="1"/>
              <a:tblGrid>
                <a:gridCol w="154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1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6310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i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Colors</a:t>
                      </a:r>
                      <a:endParaRPr lang="de-DE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German</a:t>
                      </a:r>
                      <a:endParaRPr lang="de-DE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French</a:t>
                      </a:r>
                      <a:endParaRPr lang="de-DE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white</a:t>
                      </a:r>
                      <a:endParaRPr lang="de-DE" sz="1800" b="1" dirty="0">
                        <a:solidFill>
                          <a:schemeClr val="bg2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9.0 %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5.8 %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black</a:t>
                      </a:r>
                      <a:endParaRPr lang="de-DE" sz="1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9.0 %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9.3 %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red</a:t>
                      </a:r>
                      <a:endParaRPr lang="de-DE" sz="1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33.2 %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28.8 %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blue</a:t>
                      </a:r>
                      <a:endParaRPr lang="de-DE" sz="1800" b="1" dirty="0">
                        <a:solidFill>
                          <a:srgbClr val="0070C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6.7 %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8.9 %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FFFF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yellow</a:t>
                      </a:r>
                      <a:endParaRPr lang="de-DE" sz="1800" b="1" dirty="0">
                        <a:solidFill>
                          <a:srgbClr val="FFFF0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10.0 %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6.7 %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green</a:t>
                      </a:r>
                      <a:endParaRPr lang="de-DE" sz="1800" b="1" dirty="0">
                        <a:solidFill>
                          <a:srgbClr val="00B05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6.9 %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19.5 %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purple</a:t>
                      </a:r>
                      <a:endParaRPr lang="de-DE" sz="1800" b="1" dirty="0">
                        <a:solidFill>
                          <a:srgbClr val="7030A0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4.9 %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3.1 %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orange</a:t>
                      </a:r>
                      <a:endParaRPr lang="de-DE" sz="1800" b="1" dirty="0">
                        <a:solidFill>
                          <a:schemeClr val="accent2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2.8 %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2.2 %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brown</a:t>
                      </a:r>
                      <a:endParaRPr lang="de-DE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4.9 %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3.1 %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grey</a:t>
                      </a:r>
                      <a:endParaRPr lang="de-DE" sz="18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5.9 %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4.7 %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020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FF85FF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pink</a:t>
                      </a:r>
                      <a:endParaRPr lang="de-DE" sz="1800" b="1" dirty="0">
                        <a:solidFill>
                          <a:srgbClr val="FF85FF"/>
                        </a:solidFill>
                        <a:effectLst/>
                        <a:latin typeface="+mn-lt"/>
                        <a:ea typeface="Century Gothic"/>
                        <a:cs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6.7 %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entury Gothic"/>
                          <a:cs typeface="Times New Roman"/>
                        </a:rPr>
                        <a:t>8.0 %</a:t>
                      </a: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Picture 10" descr="USLBlogoRVB">
            <a:extLst>
              <a:ext uri="{FF2B5EF4-FFF2-40B4-BE49-F238E27FC236}">
                <a16:creationId xmlns:a16="http://schemas.microsoft.com/office/drawing/2014/main" id="{C00AF6FD-5CE4-4747-A6EC-ACC23D87F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913120"/>
            <a:ext cx="808356" cy="80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C:\Users\SM-User\Documents\SeSLa-new-web\images\sesla-logo.png">
            <a:extLst>
              <a:ext uri="{FF2B5EF4-FFF2-40B4-BE49-F238E27FC236}">
                <a16:creationId xmlns:a16="http://schemas.microsoft.com/office/drawing/2014/main" id="{0CB0F9B7-E3BC-7449-AED8-CA38B9CF08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5913119"/>
            <a:ext cx="719329" cy="7456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3E0DB15-F049-D34F-A9E9-B6AB2B16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0199" y="6324600"/>
            <a:ext cx="2743201" cy="365125"/>
          </a:xfrm>
        </p:spPr>
        <p:txBody>
          <a:bodyPr/>
          <a:lstStyle/>
          <a:p>
            <a:fld id="{62FA2235-00E3-1248-8815-F7B6399F2AB5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3718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6">
            <a:extLst>
              <a:ext uri="{FF2B5EF4-FFF2-40B4-BE49-F238E27FC236}">
                <a16:creationId xmlns:a16="http://schemas.microsoft.com/office/drawing/2014/main" id="{799875DF-3D6E-9A41-B923-17685D202C3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4498" y="260350"/>
            <a:ext cx="9592353" cy="6064250"/>
          </a:xfrm>
        </p:spPr>
        <p:txBody>
          <a:bodyPr/>
          <a:lstStyle/>
          <a:p>
            <a:pPr algn="l" eaLnBrk="1" hangingPunct="1"/>
            <a:r>
              <a:rPr lang="fr-FR" altLang="de-DE" sz="2400" dirty="0">
                <a:sym typeface="Wingdings" pitchFamily="2" charset="2"/>
              </a:rPr>
              <a:t> </a:t>
            </a:r>
            <a:r>
              <a:rPr lang="fr-FR" altLang="de-DE" sz="2800" u="sng" dirty="0">
                <a:sym typeface="Wingdings" pitchFamily="2" charset="2"/>
              </a:rPr>
              <a:t>More </a:t>
            </a:r>
            <a:r>
              <a:rPr lang="fr-FR" altLang="de-DE" sz="2800" u="sng" dirty="0" err="1">
                <a:sym typeface="Wingdings" pitchFamily="2" charset="2"/>
              </a:rPr>
              <a:t>differentiated</a:t>
            </a:r>
            <a:r>
              <a:rPr lang="fr-FR" altLang="de-DE" sz="2800" u="sng" dirty="0">
                <a:sym typeface="Wingdings" pitchFamily="2" charset="2"/>
              </a:rPr>
              <a:t> </a:t>
            </a:r>
            <a:r>
              <a:rPr lang="fr-FR" altLang="de-DE" sz="2800" u="sng" dirty="0" err="1">
                <a:sym typeface="Wingdings" pitchFamily="2" charset="2"/>
              </a:rPr>
              <a:t>picture</a:t>
            </a:r>
            <a:r>
              <a:rPr lang="fr-FR" altLang="de-DE" sz="2400" dirty="0">
                <a:sym typeface="Wingdings" pitchFamily="2" charset="2"/>
              </a:rPr>
              <a:t>:</a:t>
            </a:r>
          </a:p>
          <a:p>
            <a:pPr algn="l" eaLnBrk="1" hangingPunct="1"/>
            <a:r>
              <a:rPr lang="fr-FR" altLang="de-DE" sz="2400" dirty="0">
                <a:sym typeface="Wingdings" pitchFamily="2" charset="2"/>
              </a:rPr>
              <a:t>    relation </a:t>
            </a:r>
            <a:r>
              <a:rPr lang="fr-FR" altLang="de-DE" sz="2400" dirty="0" err="1">
                <a:sym typeface="Wingdings" pitchFamily="2" charset="2"/>
              </a:rPr>
              <a:t>color</a:t>
            </a:r>
            <a:r>
              <a:rPr lang="fr-FR" altLang="de-DE" sz="2400" dirty="0">
                <a:sym typeface="Wingdings" pitchFamily="2" charset="2"/>
              </a:rPr>
              <a:t>/</a:t>
            </a:r>
            <a:r>
              <a:rPr lang="fr-FR" altLang="de-DE" sz="2400" dirty="0" err="1">
                <a:sym typeface="Wingdings" pitchFamily="2" charset="2"/>
              </a:rPr>
              <a:t>emotion</a:t>
            </a:r>
            <a:r>
              <a:rPr lang="fr-FR" altLang="de-DE" sz="2400" dirty="0">
                <a:sym typeface="Wingdings" pitchFamily="2" charset="2"/>
              </a:rPr>
              <a:t> in </a:t>
            </a:r>
            <a:r>
              <a:rPr lang="fr-FR" altLang="de-DE" sz="2400" dirty="0" err="1">
                <a:sym typeface="Wingdings" pitchFamily="2" charset="2"/>
              </a:rPr>
              <a:t>specific</a:t>
            </a:r>
            <a:r>
              <a:rPr lang="fr-FR" altLang="de-DE" sz="2400" dirty="0">
                <a:sym typeface="Wingdings" pitchFamily="2" charset="2"/>
              </a:rPr>
              <a:t> </a:t>
            </a:r>
            <a:r>
              <a:rPr lang="fr-FR" altLang="de-DE" sz="2400" dirty="0" err="1">
                <a:sym typeface="Wingdings" pitchFamily="2" charset="2"/>
              </a:rPr>
              <a:t>language</a:t>
            </a:r>
            <a:endParaRPr lang="fr-FR" altLang="de-DE" sz="2400" dirty="0">
              <a:sym typeface="Wingdings" pitchFamily="2" charset="2"/>
            </a:endParaRPr>
          </a:p>
          <a:p>
            <a:pPr algn="l" eaLnBrk="1" hangingPunct="1"/>
            <a:endParaRPr lang="de-DE" altLang="de-DE" sz="2400" u="sng" dirty="0">
              <a:solidFill>
                <a:srgbClr val="00B050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EB61F954-764C-1E46-A0CF-09E276405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697498"/>
              </p:ext>
            </p:extLst>
          </p:nvPr>
        </p:nvGraphicFramePr>
        <p:xfrm>
          <a:off x="3216275" y="1341439"/>
          <a:ext cx="5256212" cy="48275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4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39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72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8199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  <a:latin typeface="Book Antiqua"/>
                          <a:ea typeface="Calibri"/>
                          <a:cs typeface="Times New Roman"/>
                        </a:rPr>
                        <a:t>Colour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Emotion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French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  <a:latin typeface="Book Antiqua"/>
                          <a:ea typeface="Calibri"/>
                          <a:cs typeface="Times New Roman"/>
                        </a:rPr>
                        <a:t>German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3794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solidFill>
                            <a:srgbClr val="002060"/>
                          </a:solidFill>
                          <a:effectLst/>
                        </a:rPr>
                        <a:t>Red</a:t>
                      </a: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Love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Anger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Schame</a:t>
                      </a:r>
                      <a:r>
                        <a:rPr lang="de-DE" sz="1100" dirty="0">
                          <a:effectLst/>
                        </a:rPr>
                        <a:t> 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Embarrassment</a:t>
                      </a:r>
                      <a:endParaRPr lang="de-DE" sz="1100" dirty="0">
                        <a:effectLst/>
                      </a:endParaRP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Happiness</a:t>
                      </a:r>
                      <a:r>
                        <a:rPr lang="de-DE" sz="1100" dirty="0">
                          <a:effectLst/>
                        </a:rPr>
                        <a:t>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Hate</a:t>
                      </a:r>
                      <a:r>
                        <a:rPr lang="de-DE" sz="1100" dirty="0">
                          <a:effectLst/>
                        </a:rPr>
                        <a:t>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Pain</a:t>
                      </a:r>
                      <a:r>
                        <a:rPr lang="de-DE" sz="1100" dirty="0">
                          <a:effectLst/>
                        </a:rPr>
                        <a:t> 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Frustration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Envy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46.7 %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67.9 %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63.3 %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44.8 %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17.2 %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37.0 %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36.7 %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20.7 %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20.7 % 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60.0 %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69.2 %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65.2 %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62.5 %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28.0 %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32.3 %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33.3 %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18.5 %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5.9 %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797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rgbClr val="002060"/>
                          </a:solidFill>
                          <a:effectLst/>
                        </a:rPr>
                        <a:t>Green</a:t>
                      </a: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Jealousy</a:t>
                      </a:r>
                      <a:r>
                        <a:rPr lang="de-DE" sz="1100" dirty="0">
                          <a:effectLst/>
                        </a:rPr>
                        <a:t>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Rage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Fear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Disgust</a:t>
                      </a:r>
                      <a:r>
                        <a:rPr lang="de-DE" sz="1100" dirty="0">
                          <a:effectLst/>
                        </a:rPr>
                        <a:t>  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B050"/>
                          </a:solidFill>
                          <a:effectLst/>
                        </a:rPr>
                        <a:t>63.0 %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B050"/>
                          </a:solidFill>
                          <a:effectLst/>
                        </a:rPr>
                        <a:t>39.4 %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B050"/>
                          </a:solidFill>
                          <a:effectLst/>
                        </a:rPr>
                        <a:t>35.3 %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B050"/>
                          </a:solidFill>
                          <a:effectLst/>
                        </a:rPr>
                        <a:t>31.0 %</a:t>
                      </a:r>
                      <a:endParaRPr lang="de-DE" sz="1100" b="1" dirty="0">
                        <a:solidFill>
                          <a:srgbClr val="00B050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21.4 % 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3.8 % 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19.3 % 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797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Yellow</a:t>
                      </a: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063" marR="33063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</a:rPr>
                        <a:t>Envy</a:t>
                      </a:r>
                      <a:endParaRPr lang="de-DE" sz="1100" dirty="0">
                        <a:effectLst/>
                      </a:endParaRP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Jealousy</a:t>
                      </a:r>
                      <a:endParaRPr lang="de-DE" sz="1100" dirty="0">
                        <a:effectLst/>
                      </a:endParaRP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Joy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Happiness</a:t>
                      </a:r>
                      <a:r>
                        <a:rPr lang="de-DE" sz="1100" dirty="0">
                          <a:effectLst/>
                        </a:rPr>
                        <a:t> 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17.2 %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7.4 %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24.0 %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13.8 %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FFC000"/>
                          </a:solidFill>
                          <a:effectLst/>
                        </a:rPr>
                        <a:t>58.8 %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FFC000"/>
                          </a:solidFill>
                          <a:effectLst/>
                        </a:rPr>
                        <a:t>28.6 %</a:t>
                      </a:r>
                      <a:r>
                        <a:rPr lang="de-DE" sz="1100" b="1" dirty="0">
                          <a:effectLst/>
                        </a:rPr>
                        <a:t> 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25.0 %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16 %</a:t>
                      </a:r>
                      <a:endParaRPr lang="de-DE" sz="11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33063" marR="330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Picture 10" descr="USLBlogoRVB">
            <a:extLst>
              <a:ext uri="{FF2B5EF4-FFF2-40B4-BE49-F238E27FC236}">
                <a16:creationId xmlns:a16="http://schemas.microsoft.com/office/drawing/2014/main" id="{F4A6B723-7498-A545-B9E3-63360BBCD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859766"/>
            <a:ext cx="861710" cy="86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C:\Users\SM-User\Documents\SeSLa-new-web\images\sesla-logo.png">
            <a:extLst>
              <a:ext uri="{FF2B5EF4-FFF2-40B4-BE49-F238E27FC236}">
                <a16:creationId xmlns:a16="http://schemas.microsoft.com/office/drawing/2014/main" id="{BE9D6438-7448-1646-B654-053BD464298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0" y="5859765"/>
            <a:ext cx="795529" cy="7989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A49ECDA-9C67-4B49-A09B-06834F619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3999" y="6340475"/>
            <a:ext cx="2743201" cy="365125"/>
          </a:xfrm>
        </p:spPr>
        <p:txBody>
          <a:bodyPr/>
          <a:lstStyle/>
          <a:p>
            <a:fld id="{62FA2235-00E3-1248-8815-F7B6399F2AB5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1386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6">
            <a:extLst>
              <a:ext uri="{FF2B5EF4-FFF2-40B4-BE49-F238E27FC236}">
                <a16:creationId xmlns:a16="http://schemas.microsoft.com/office/drawing/2014/main" id="{0D12F313-9152-5940-92D7-D69073E9FEE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04145" y="549276"/>
            <a:ext cx="8536770" cy="5400675"/>
          </a:xfrm>
        </p:spPr>
        <p:txBody>
          <a:bodyPr/>
          <a:lstStyle/>
          <a:p>
            <a:pPr eaLnBrk="1" hangingPunct="1"/>
            <a:r>
              <a:rPr lang="fr-FR" altLang="de-DE" i="1" dirty="0"/>
              <a:t>  			                  </a:t>
            </a:r>
            <a:r>
              <a:rPr lang="fr-FR" altLang="de-DE" sz="1800" dirty="0"/>
              <a:t>French             </a:t>
            </a:r>
            <a:r>
              <a:rPr lang="fr-FR" altLang="de-DE" sz="1800" dirty="0" err="1"/>
              <a:t>German</a:t>
            </a:r>
            <a:endParaRPr lang="de-DE" altLang="de-DE" sz="1800" dirty="0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8665194D-5AE1-8F4B-84FF-0FF1B2BA02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657554"/>
              </p:ext>
            </p:extLst>
          </p:nvPr>
        </p:nvGraphicFramePr>
        <p:xfrm>
          <a:off x="3216276" y="1198564"/>
          <a:ext cx="5472113" cy="41497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39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1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3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38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0699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Joy 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 err="1">
                          <a:solidFill>
                            <a:schemeClr val="tx1"/>
                          </a:solidFill>
                          <a:effectLst/>
                        </a:rPr>
                        <a:t>Happiness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Love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 err="1">
                          <a:solidFill>
                            <a:schemeClr val="tx1"/>
                          </a:solidFill>
                          <a:effectLst/>
                        </a:rPr>
                        <a:t>Embarrassment</a:t>
                      </a:r>
                      <a:r>
                        <a:rPr lang="de-DE" sz="1400" b="0" baseline="0" dirty="0">
                          <a:solidFill>
                            <a:schemeClr val="tx1"/>
                          </a:solidFill>
                          <a:effectLst/>
                        </a:rPr>
                        <a:t>   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 err="1">
                          <a:solidFill>
                            <a:schemeClr val="tx1"/>
                          </a:solidFill>
                          <a:effectLst/>
                        </a:rPr>
                        <a:t>Shame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rgbClr val="FF85FF"/>
                          </a:solidFill>
                          <a:effectLst/>
                        </a:rPr>
                        <a:t>24.0 %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rgbClr val="FF85FF"/>
                          </a:solidFill>
                          <a:effectLst/>
                        </a:rPr>
                        <a:t>31.0 %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25.7 %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13.8 %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6.7 %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3.6 %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12.0 % 30.0 % 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25.0 % 21.7 % 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739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rgbClr val="002060"/>
                          </a:solidFill>
                          <a:effectLst/>
                        </a:rPr>
                        <a:t>Blue</a:t>
                      </a: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effectLst/>
                        </a:rPr>
                        <a:t>Fright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Fear </a:t>
                      </a:r>
                      <a:endParaRPr lang="de-DE" sz="14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rgbClr val="00B0F0"/>
                          </a:solidFill>
                          <a:effectLst/>
                        </a:rPr>
                        <a:t>20.0 %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rgbClr val="00B0F0"/>
                          </a:solidFill>
                          <a:effectLst/>
                        </a:rPr>
                        <a:t>29.4 %</a:t>
                      </a:r>
                      <a:endParaRPr lang="de-DE" sz="1400" b="1" dirty="0">
                        <a:solidFill>
                          <a:srgbClr val="00B0F0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12.0 %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7.4 %</a:t>
                      </a:r>
                      <a:endParaRPr lang="de-DE" sz="14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797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rgbClr val="002060"/>
                          </a:solidFill>
                          <a:effectLst/>
                        </a:rPr>
                        <a:t>White</a:t>
                      </a: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noFill/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Fear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effectLst/>
                        </a:rPr>
                        <a:t>Fright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  <a:endParaRPr lang="de-DE" sz="14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20.6 %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20.0 %</a:t>
                      </a:r>
                      <a:endParaRPr lang="de-DE" sz="14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</a:rPr>
                        <a:t>52.0 %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</a:rPr>
                        <a:t>36.0 %</a:t>
                      </a:r>
                      <a:endParaRPr lang="de-DE" sz="1400" b="1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4196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Black</a:t>
                      </a: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7859" marR="57859" marT="0" marB="0"/>
                </a:tc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effectLst/>
                        </a:rPr>
                        <a:t>Hate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err="1">
                          <a:effectLst/>
                        </a:rPr>
                        <a:t>Pain</a:t>
                      </a:r>
                      <a:endParaRPr lang="de-DE" sz="1400" dirty="0">
                        <a:effectLst/>
                      </a:endParaRPr>
                    </a:p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Trouble </a:t>
                      </a:r>
                      <a:endParaRPr lang="de-DE" sz="14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</a:rPr>
                        <a:t>47.0 %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16.7 %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17.9 %</a:t>
                      </a:r>
                      <a:endParaRPr lang="de-DE" sz="14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/>
                </a:tc>
                <a:tc>
                  <a:txBody>
                    <a:bodyPr/>
                    <a:lstStyle/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</a:rPr>
                        <a:t>37.0 %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7.4 %</a:t>
                      </a:r>
                    </a:p>
                    <a:p>
                      <a:pPr indent="288290" algn="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</a:rPr>
                        <a:t>30.8 %</a:t>
                      </a:r>
                      <a:endParaRPr lang="de-DE" sz="1400" b="1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57859" marR="5785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Picture 10" descr="USLBlogoRVB">
            <a:extLst>
              <a:ext uri="{FF2B5EF4-FFF2-40B4-BE49-F238E27FC236}">
                <a16:creationId xmlns:a16="http://schemas.microsoft.com/office/drawing/2014/main" id="{3A423799-9EC8-4E47-BDCE-B8ABB254F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806440"/>
            <a:ext cx="915036" cy="91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C:\Users\SM-User\Documents\SeSLa-new-web\images\sesla-logo.png">
            <a:extLst>
              <a:ext uri="{FF2B5EF4-FFF2-40B4-BE49-F238E27FC236}">
                <a16:creationId xmlns:a16="http://schemas.microsoft.com/office/drawing/2014/main" id="{C3BD8AE6-D993-894A-9179-634EF34815A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9920" y="5806440"/>
            <a:ext cx="792480" cy="8294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7A26DFC-9425-BF42-B516-E696CCF57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0680" y="6301521"/>
            <a:ext cx="2743201" cy="365125"/>
          </a:xfrm>
        </p:spPr>
        <p:txBody>
          <a:bodyPr/>
          <a:lstStyle/>
          <a:p>
            <a:fld id="{62FA2235-00E3-1248-8815-F7B6399F2AB5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61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24460" y="734518"/>
            <a:ext cx="10486669" cy="5391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200" dirty="0">
                <a:solidFill>
                  <a:srgbClr val="0070C0"/>
                </a:solidFill>
              </a:rPr>
              <a:t>Structure of </a:t>
            </a:r>
            <a:r>
              <a:rPr lang="fr-FR" sz="3200" dirty="0" err="1">
                <a:solidFill>
                  <a:srgbClr val="0070C0"/>
                </a:solidFill>
              </a:rPr>
              <a:t>my</a:t>
            </a:r>
            <a:r>
              <a:rPr lang="fr-FR" sz="3200" dirty="0">
                <a:solidFill>
                  <a:srgbClr val="0070C0"/>
                </a:solidFill>
              </a:rPr>
              <a:t> </a:t>
            </a:r>
            <a:r>
              <a:rPr lang="fr-FR" sz="3200" dirty="0" err="1">
                <a:solidFill>
                  <a:srgbClr val="0070C0"/>
                </a:solidFill>
              </a:rPr>
              <a:t>presentation</a:t>
            </a:r>
            <a:endParaRPr lang="fr-FR" sz="3200" dirty="0"/>
          </a:p>
          <a:p>
            <a:pPr>
              <a:buFont typeface="Wingdings" pitchFamily="2" charset="2"/>
              <a:buChar char="Ø"/>
            </a:pPr>
            <a:r>
              <a:rPr lang="fr-FR" dirty="0"/>
              <a:t>  Examine and </a:t>
            </a:r>
            <a:r>
              <a:rPr lang="fr-FR" dirty="0" err="1"/>
              <a:t>describe</a:t>
            </a:r>
            <a:r>
              <a:rPr lang="fr-FR" dirty="0"/>
              <a:t> causal constructions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color</a:t>
            </a:r>
            <a:r>
              <a:rPr lang="fr-FR" dirty="0"/>
              <a:t> </a:t>
            </a:r>
            <a:r>
              <a:rPr lang="fr-FR" dirty="0" err="1"/>
              <a:t>terms</a:t>
            </a:r>
            <a:endParaRPr lang="fr-FR" dirty="0"/>
          </a:p>
          <a:p>
            <a:pPr>
              <a:buFont typeface="Wingdings" pitchFamily="2" charset="2"/>
              <a:buChar char="Ø"/>
            </a:pPr>
            <a:r>
              <a:rPr lang="fr-FR" dirty="0"/>
              <a:t>  </a:t>
            </a:r>
            <a:r>
              <a:rPr lang="fr-FR" dirty="0" err="1"/>
              <a:t>Illustrate</a:t>
            </a:r>
            <a:r>
              <a:rPr lang="fr-FR" dirty="0"/>
              <a:t> the variation,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related</a:t>
            </a:r>
            <a:r>
              <a:rPr lang="fr-FR" dirty="0"/>
              <a:t> </a:t>
            </a:r>
            <a:r>
              <a:rPr lang="fr-FR" dirty="0" err="1"/>
              <a:t>examples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non-</a:t>
            </a:r>
          </a:p>
          <a:p>
            <a:pPr marL="0" indent="0">
              <a:buNone/>
            </a:pPr>
            <a:r>
              <a:rPr lang="fr-FR" dirty="0"/>
              <a:t>         </a:t>
            </a:r>
            <a:r>
              <a:rPr lang="fr-FR" dirty="0" err="1"/>
              <a:t>color</a:t>
            </a:r>
            <a:r>
              <a:rPr lang="fr-FR" dirty="0"/>
              <a:t> adjectives</a:t>
            </a:r>
          </a:p>
          <a:p>
            <a:pPr marL="447675" indent="-447675">
              <a:buFont typeface="Wingdings" pitchFamily="2" charset="2"/>
              <a:buChar char="Ø"/>
            </a:pPr>
            <a:r>
              <a:rPr lang="fr-FR" dirty="0" err="1"/>
              <a:t>Linguistic</a:t>
            </a:r>
            <a:r>
              <a:rPr lang="fr-FR" dirty="0"/>
              <a:t> model: Cognitive </a:t>
            </a:r>
            <a:r>
              <a:rPr lang="fr-FR" dirty="0" err="1"/>
              <a:t>Linguistics</a:t>
            </a:r>
            <a:r>
              <a:rPr lang="fr-FR" dirty="0"/>
              <a:t> (+ </a:t>
            </a:r>
            <a:r>
              <a:rPr lang="fr-FR" dirty="0" err="1"/>
              <a:t>metaphor</a:t>
            </a:r>
            <a:r>
              <a:rPr lang="fr-FR" dirty="0"/>
              <a:t> and </a:t>
            </a:r>
            <a:r>
              <a:rPr lang="fr-FR" dirty="0" err="1"/>
              <a:t>metonymy</a:t>
            </a:r>
            <a:r>
              <a:rPr lang="fr-FR" dirty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fr-FR" dirty="0"/>
              <a:t>  Contrastive </a:t>
            </a:r>
            <a:r>
              <a:rPr lang="fr-FR" dirty="0" err="1"/>
              <a:t>analysis</a:t>
            </a:r>
            <a:r>
              <a:rPr lang="fr-FR" dirty="0"/>
              <a:t> (French vs. </a:t>
            </a:r>
            <a:r>
              <a:rPr lang="fr-FR" dirty="0" err="1"/>
              <a:t>German</a:t>
            </a:r>
            <a:r>
              <a:rPr lang="fr-FR" dirty="0"/>
              <a:t>) </a:t>
            </a:r>
            <a:r>
              <a:rPr lang="fr-FR" dirty="0" err="1"/>
              <a:t>with</a:t>
            </a:r>
            <a:r>
              <a:rPr lang="fr-FR" dirty="0"/>
              <a:t> data </a:t>
            </a:r>
            <a:r>
              <a:rPr lang="fr-FR" dirty="0" err="1"/>
              <a:t>from</a:t>
            </a:r>
            <a:r>
              <a:rPr lang="fr-FR" dirty="0"/>
              <a:t> the </a:t>
            </a:r>
          </a:p>
          <a:p>
            <a:pPr marL="0" indent="0">
              <a:buNone/>
            </a:pPr>
            <a:r>
              <a:rPr lang="fr-FR" dirty="0"/>
              <a:t>      </a:t>
            </a:r>
            <a:r>
              <a:rPr lang="fr-FR" dirty="0" err="1"/>
              <a:t>corpora</a:t>
            </a:r>
            <a:r>
              <a:rPr lang="fr-FR" dirty="0"/>
              <a:t> of the </a:t>
            </a:r>
            <a:r>
              <a:rPr lang="fr-FR" dirty="0" err="1"/>
              <a:t>Sketchengine</a:t>
            </a:r>
            <a:endParaRPr lang="fr-FR" dirty="0"/>
          </a:p>
          <a:p>
            <a:pPr>
              <a:buFont typeface="Wingdings" pitchFamily="2" charset="2"/>
              <a:buChar char="Ø"/>
            </a:pPr>
            <a:r>
              <a:rPr lang="fr-FR" dirty="0"/>
              <a:t> Tests </a:t>
            </a:r>
            <a:r>
              <a:rPr lang="fr-FR" dirty="0" err="1"/>
              <a:t>with</a:t>
            </a:r>
            <a:r>
              <a:rPr lang="fr-FR" dirty="0"/>
              <a:t> French-</a:t>
            </a:r>
            <a:r>
              <a:rPr lang="fr-FR" dirty="0" err="1"/>
              <a:t>speaking</a:t>
            </a:r>
            <a:r>
              <a:rPr lang="fr-FR" dirty="0"/>
              <a:t> and </a:t>
            </a:r>
            <a:r>
              <a:rPr lang="fr-FR" dirty="0" err="1"/>
              <a:t>German</a:t>
            </a:r>
            <a:r>
              <a:rPr lang="fr-FR" dirty="0"/>
              <a:t> natives</a:t>
            </a:r>
          </a:p>
          <a:p>
            <a:pPr marL="0" indent="0" algn="just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599" y="6356351"/>
            <a:ext cx="3156679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4</a:t>
            </a:fld>
            <a:endParaRPr lang="de-DE" dirty="0"/>
          </a:p>
        </p:txBody>
      </p:sp>
      <p:pic>
        <p:nvPicPr>
          <p:cNvPr id="8" name="Picture 10" descr="USLBlogoRVB">
            <a:extLst>
              <a:ext uri="{FF2B5EF4-FFF2-40B4-BE49-F238E27FC236}">
                <a16:creationId xmlns:a16="http://schemas.microsoft.com/office/drawing/2014/main" id="{223DFDA8-B7E1-944A-8ECF-DA5D62C8E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0" y="5766573"/>
            <a:ext cx="954903" cy="95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 descr="C:\Users\SM-User\Documents\SeSLa-new-web\images\sesla-logo.png">
            <a:extLst>
              <a:ext uri="{FF2B5EF4-FFF2-40B4-BE49-F238E27FC236}">
                <a16:creationId xmlns:a16="http://schemas.microsoft.com/office/drawing/2014/main" id="{E55E3075-800E-F749-B7EC-7C2CF8C26E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574" y="5829319"/>
            <a:ext cx="884555" cy="829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113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>
            <a:extLst>
              <a:ext uri="{FF2B5EF4-FFF2-40B4-BE49-F238E27FC236}">
                <a16:creationId xmlns:a16="http://schemas.microsoft.com/office/drawing/2014/main" id="{6618FBEB-D6A4-C641-A3DB-AD8B99FDBDE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89154" y="404814"/>
            <a:ext cx="8767659" cy="5761037"/>
          </a:xfrm>
        </p:spPr>
        <p:txBody>
          <a:bodyPr/>
          <a:lstStyle/>
          <a:p>
            <a:pPr algn="l" eaLnBrk="1" hangingPunct="1"/>
            <a:r>
              <a:rPr lang="fr-FR" altLang="de-DE" sz="2600" b="1" u="sng" dirty="0" err="1"/>
              <a:t>Statistical</a:t>
            </a:r>
            <a:r>
              <a:rPr lang="fr-FR" altLang="de-DE" sz="2600" b="1" u="sng" dirty="0"/>
              <a:t> </a:t>
            </a:r>
            <a:r>
              <a:rPr lang="fr-FR" altLang="de-DE" sz="2600" b="1" u="sng" dirty="0" err="1"/>
              <a:t>significance</a:t>
            </a:r>
            <a:r>
              <a:rPr lang="fr-FR" altLang="de-DE" sz="2600" b="1" u="sng" dirty="0"/>
              <a:t> of </a:t>
            </a:r>
            <a:r>
              <a:rPr lang="fr-FR" altLang="de-DE" sz="2600" b="1" u="sng" dirty="0" err="1"/>
              <a:t>survey</a:t>
            </a:r>
            <a:r>
              <a:rPr lang="fr-FR" altLang="de-DE" sz="2600" b="1" u="sng" dirty="0"/>
              <a:t> </a:t>
            </a:r>
            <a:r>
              <a:rPr lang="fr-FR" altLang="de-DE" sz="2600" b="1" u="sng" dirty="0" err="1"/>
              <a:t>results</a:t>
            </a:r>
            <a:endParaRPr lang="fr-FR" altLang="de-DE" sz="2600" b="1" u="sng" dirty="0"/>
          </a:p>
          <a:p>
            <a:pPr algn="l" eaLnBrk="1" hangingPunct="1"/>
            <a:r>
              <a:rPr lang="fr-FR" altLang="de-DE" sz="2000" dirty="0" err="1"/>
              <a:t>checked</a:t>
            </a:r>
            <a:r>
              <a:rPr lang="fr-FR" altLang="de-DE" sz="2000" dirty="0"/>
              <a:t> </a:t>
            </a:r>
            <a:r>
              <a:rPr lang="fr-FR" altLang="de-DE" sz="2000" dirty="0" err="1"/>
              <a:t>with</a:t>
            </a:r>
            <a:r>
              <a:rPr lang="fr-FR" altLang="de-DE" sz="2000" dirty="0"/>
              <a:t> chi-square test (</a:t>
            </a:r>
            <a:r>
              <a:rPr lang="fr-FR" altLang="de-DE" sz="2000" dirty="0" err="1"/>
              <a:t>with</a:t>
            </a:r>
            <a:r>
              <a:rPr lang="fr-FR" altLang="de-DE" sz="2000" dirty="0"/>
              <a:t> </a:t>
            </a:r>
            <a:r>
              <a:rPr lang="fr-FR" altLang="de-DE" sz="2000" dirty="0" err="1"/>
              <a:t>df</a:t>
            </a:r>
            <a:r>
              <a:rPr lang="fr-FR" altLang="de-DE" sz="2000" dirty="0"/>
              <a:t> = 14)</a:t>
            </a:r>
          </a:p>
          <a:p>
            <a:pPr eaLnBrk="1" hangingPunct="1"/>
            <a:endParaRPr lang="de-DE" altLang="de-DE" sz="2600" b="1" u="sng" dirty="0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5F76E510-3DEB-5C4C-9D39-5FEAC9EDA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182034"/>
              </p:ext>
            </p:extLst>
          </p:nvPr>
        </p:nvGraphicFramePr>
        <p:xfrm>
          <a:off x="4224339" y="1484314"/>
          <a:ext cx="3432175" cy="4462463"/>
        </p:xfrm>
        <a:graphic>
          <a:graphicData uri="http://schemas.openxmlformats.org/drawingml/2006/table">
            <a:tbl>
              <a:tblPr firstRow="1" firstCol="1" bandRow="1"/>
              <a:tblGrid>
                <a:gridCol w="1406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5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105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Colors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P-value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white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720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black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red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blue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&lt; .05</a:t>
                      </a:r>
                      <a:endParaRPr lang="de-DE" sz="1400" b="1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yellow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green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&lt; .001</a:t>
                      </a:r>
                      <a:endParaRPr lang="de-DE" sz="1400" b="1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831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mauve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288290" algn="ctr" defTabSz="914400" rtl="0" eaLnBrk="1" fontAlgn="auto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b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orange</a:t>
                      </a:r>
                      <a:endParaRPr lang="de-DE" sz="140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ctr" defTabSz="914400" rtl="0" eaLnBrk="1" fontAlgn="auto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brown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288290" algn="ctr" defTabSz="914400" rtl="0" eaLnBrk="1" fontAlgn="auto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grey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ctr" defTabSz="914400" rtl="0" eaLnBrk="1" fontAlgn="auto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1423">
                <a:tc>
                  <a:txBody>
                    <a:bodyPr/>
                    <a:lstStyle/>
                    <a:p>
                      <a:pPr indent="288290" algn="just"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pink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288290" algn="ctr" defTabSz="914400" rtl="0" eaLnBrk="1" fontAlgn="auto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Century Gothic"/>
                          <a:cs typeface="Times New Roman"/>
                        </a:rPr>
                        <a:t>p &gt; .05</a:t>
                      </a: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Book Antiqua"/>
                        <a:ea typeface="Century Gothic"/>
                        <a:cs typeface="Times New Roman"/>
                      </a:endParaRPr>
                    </a:p>
                  </a:txBody>
                  <a:tcPr marL="68575" marR="6857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Picture 10" descr="USLBlogoRVB">
            <a:extLst>
              <a:ext uri="{FF2B5EF4-FFF2-40B4-BE49-F238E27FC236}">
                <a16:creationId xmlns:a16="http://schemas.microsoft.com/office/drawing/2014/main" id="{28D4122F-E5EB-2B4A-BCBD-E0399C7C2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902522"/>
            <a:ext cx="818954" cy="81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C:\Users\SM-User\Documents\SeSLa-new-web\images\sesla-logo.png">
            <a:extLst>
              <a:ext uri="{FF2B5EF4-FFF2-40B4-BE49-F238E27FC236}">
                <a16:creationId xmlns:a16="http://schemas.microsoft.com/office/drawing/2014/main" id="{139A7098-677F-7542-8AFC-CF2EC7DE121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9441" y="5902521"/>
            <a:ext cx="746759" cy="7056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C7DE841-88DB-EC4E-9B35-C4917FC09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0680" y="6356351"/>
            <a:ext cx="2743201" cy="365125"/>
          </a:xfrm>
        </p:spPr>
        <p:txBody>
          <a:bodyPr/>
          <a:lstStyle/>
          <a:p>
            <a:fld id="{62FA2235-00E3-1248-8815-F7B6399F2AB5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9953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99411" y="548682"/>
            <a:ext cx="10454390" cy="5577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Differences between F &amp; D in </a:t>
            </a:r>
            <a:r>
              <a:rPr lang="en-GB" b="1" dirty="0" err="1">
                <a:solidFill>
                  <a:srgbClr val="0070C0"/>
                </a:solidFill>
              </a:rPr>
              <a:t>color</a:t>
            </a:r>
            <a:r>
              <a:rPr lang="en-GB" b="1" dirty="0">
                <a:solidFill>
                  <a:srgbClr val="0070C0"/>
                </a:solidFill>
              </a:rPr>
              <a:t> term selection</a:t>
            </a:r>
            <a:r>
              <a:rPr lang="en-GB" dirty="0"/>
              <a:t> for some emotions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u="sng" dirty="0"/>
              <a:t>Statistical significance</a:t>
            </a:r>
            <a:r>
              <a:rPr lang="en-GB" dirty="0"/>
              <a:t> of the differences in the number of occurrences of the </a:t>
            </a:r>
            <a:r>
              <a:rPr lang="en-GB" dirty="0" err="1"/>
              <a:t>color</a:t>
            </a:r>
            <a:r>
              <a:rPr lang="en-GB" dirty="0"/>
              <a:t> terms in the French and </a:t>
            </a:r>
            <a:r>
              <a:rPr lang="en-GB"/>
              <a:t>German corpora calculated </a:t>
            </a:r>
            <a:r>
              <a:rPr lang="en-GB" dirty="0"/>
              <a:t>with a chi-square test</a:t>
            </a:r>
          </a:p>
          <a:p>
            <a:r>
              <a:rPr lang="en-GB" u="sng" dirty="0">
                <a:solidFill>
                  <a:srgbClr val="00B050"/>
                </a:solidFill>
              </a:rPr>
              <a:t>Green</a:t>
            </a:r>
            <a:r>
              <a:rPr lang="en-GB" dirty="0"/>
              <a:t> is very significant (with </a:t>
            </a:r>
            <a:r>
              <a:rPr lang="en-GB" dirty="0" err="1"/>
              <a:t>df</a:t>
            </a:r>
            <a:r>
              <a:rPr lang="en-GB" dirty="0"/>
              <a:t> = 14, p &lt; .001) </a:t>
            </a:r>
          </a:p>
          <a:p>
            <a:r>
              <a:rPr lang="en-GB" u="sng" dirty="0">
                <a:solidFill>
                  <a:srgbClr val="0070C0"/>
                </a:solidFill>
              </a:rPr>
              <a:t>Blue</a:t>
            </a:r>
            <a:r>
              <a:rPr lang="en-GB" dirty="0"/>
              <a:t> is slightly significant (with </a:t>
            </a:r>
            <a:r>
              <a:rPr lang="en-GB" dirty="0" err="1"/>
              <a:t>df</a:t>
            </a:r>
            <a:r>
              <a:rPr lang="en-GB" dirty="0"/>
              <a:t> = 14, p &lt; .05) </a:t>
            </a:r>
          </a:p>
          <a:p>
            <a:r>
              <a:rPr lang="en-GB" u="sng" dirty="0"/>
              <a:t>Other </a:t>
            </a:r>
            <a:r>
              <a:rPr lang="en-GB" u="sng" dirty="0" err="1"/>
              <a:t>color</a:t>
            </a:r>
            <a:r>
              <a:rPr lang="en-GB" u="sng" dirty="0"/>
              <a:t> terms</a:t>
            </a:r>
            <a:r>
              <a:rPr lang="en-GB" dirty="0"/>
              <a:t> do not differ from each other in a significant way in German and French </a:t>
            </a:r>
          </a:p>
          <a:p>
            <a:r>
              <a:rPr lang="en-GB" u="sng" dirty="0"/>
              <a:t>But</a:t>
            </a:r>
            <a:r>
              <a:rPr lang="en-GB" dirty="0"/>
              <a:t>: small number of participants!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326880" y="6345594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41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04" y="5917223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5500" y="6046804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11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914400" y="476671"/>
            <a:ext cx="9803567" cy="53844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BE" sz="3200" b="1" dirty="0">
                <a:solidFill>
                  <a:srgbClr val="0070C0"/>
                </a:solidFill>
              </a:rPr>
              <a:t>5.3. </a:t>
            </a:r>
            <a:r>
              <a:rPr lang="fr-BE" sz="3200" b="1" dirty="0" err="1">
                <a:solidFill>
                  <a:srgbClr val="0070C0"/>
                </a:solidFill>
              </a:rPr>
              <a:t>Selection</a:t>
            </a:r>
            <a:r>
              <a:rPr lang="fr-BE" sz="3200" b="1" dirty="0">
                <a:solidFill>
                  <a:srgbClr val="0070C0"/>
                </a:solidFill>
              </a:rPr>
              <a:t> of </a:t>
            </a:r>
            <a:r>
              <a:rPr lang="fr-BE" sz="3200" b="1" dirty="0" err="1">
                <a:solidFill>
                  <a:srgbClr val="0070C0"/>
                </a:solidFill>
              </a:rPr>
              <a:t>colors</a:t>
            </a:r>
            <a:r>
              <a:rPr lang="fr-BE" sz="3200" b="1" dirty="0">
                <a:solidFill>
                  <a:srgbClr val="0070C0"/>
                </a:solidFill>
              </a:rPr>
              <a:t> for positive/</a:t>
            </a:r>
            <a:r>
              <a:rPr lang="fr-BE" sz="3200" b="1" dirty="0" err="1">
                <a:solidFill>
                  <a:srgbClr val="0070C0"/>
                </a:solidFill>
              </a:rPr>
              <a:t>negative</a:t>
            </a:r>
            <a:r>
              <a:rPr lang="fr-BE" sz="3200" b="1" dirty="0">
                <a:solidFill>
                  <a:srgbClr val="0070C0"/>
                </a:solidFill>
              </a:rPr>
              <a:t> </a:t>
            </a:r>
            <a:r>
              <a:rPr lang="fr-BE" sz="3200" b="1" dirty="0" err="1">
                <a:solidFill>
                  <a:srgbClr val="0070C0"/>
                </a:solidFill>
              </a:rPr>
              <a:t>emotions</a:t>
            </a:r>
            <a:endParaRPr lang="fr-BE" sz="32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BE" sz="2399" dirty="0"/>
          </a:p>
          <a:p>
            <a:pPr marL="0" indent="0">
              <a:buNone/>
            </a:pPr>
            <a:endParaRPr lang="fr-BE" sz="2399" dirty="0"/>
          </a:p>
          <a:p>
            <a:pPr marL="0" indent="0">
              <a:buNone/>
            </a:pPr>
            <a:endParaRPr lang="fr-BE" sz="2399" dirty="0"/>
          </a:p>
          <a:p>
            <a:pPr marL="0" indent="0">
              <a:buNone/>
            </a:pPr>
            <a:endParaRPr lang="fr-BE" sz="2399" dirty="0"/>
          </a:p>
          <a:p>
            <a:pPr marL="0" indent="0">
              <a:buNone/>
            </a:pPr>
            <a:endParaRPr lang="fr-BE" sz="2399" dirty="0"/>
          </a:p>
          <a:p>
            <a:pPr marL="0" indent="0">
              <a:buNone/>
            </a:pPr>
            <a:endParaRPr lang="fr-BE" sz="2399" dirty="0"/>
          </a:p>
          <a:p>
            <a:pPr marL="0" indent="0">
              <a:buNone/>
            </a:pPr>
            <a:r>
              <a:rPr lang="fr-BE" sz="2399" dirty="0"/>
              <a:t>            </a:t>
            </a:r>
          </a:p>
          <a:p>
            <a:pPr marL="0" indent="0">
              <a:buNone/>
            </a:pPr>
            <a:r>
              <a:rPr lang="fr-BE" sz="2399" dirty="0"/>
              <a:t>	 </a:t>
            </a:r>
          </a:p>
          <a:p>
            <a:pPr marL="0" indent="0">
              <a:buNone/>
            </a:pPr>
            <a:r>
              <a:rPr lang="fr-BE" sz="2399" dirty="0"/>
              <a:t>                  </a:t>
            </a:r>
            <a:r>
              <a:rPr lang="fr-BE" sz="1800" dirty="0"/>
              <a:t>Table 3: </a:t>
            </a:r>
            <a:r>
              <a:rPr lang="fr-BE" sz="1800" dirty="0" err="1"/>
              <a:t>Selection</a:t>
            </a:r>
            <a:r>
              <a:rPr lang="fr-BE" sz="1800" dirty="0"/>
              <a:t> of </a:t>
            </a:r>
            <a:r>
              <a:rPr lang="fr-BE" sz="1800" dirty="0" err="1"/>
              <a:t>color</a:t>
            </a:r>
            <a:r>
              <a:rPr lang="fr-BE" sz="1800" dirty="0"/>
              <a:t> </a:t>
            </a:r>
            <a:r>
              <a:rPr lang="fr-BE" sz="1800" dirty="0" err="1"/>
              <a:t>terms</a:t>
            </a:r>
            <a:r>
              <a:rPr lang="fr-BE" sz="1800" dirty="0"/>
              <a:t> in causal construction by F and D participants</a:t>
            </a:r>
            <a:endParaRPr lang="fr-BE" sz="2399" dirty="0"/>
          </a:p>
          <a:p>
            <a:pPr marL="0" indent="0">
              <a:buNone/>
            </a:pPr>
            <a:endParaRPr lang="fr-BE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fr-BE" sz="2600" dirty="0"/>
              <a:t>Most </a:t>
            </a:r>
            <a:r>
              <a:rPr lang="fr-BE" sz="2600" dirty="0" err="1"/>
              <a:t>color</a:t>
            </a:r>
            <a:r>
              <a:rPr lang="fr-BE" sz="2600" dirty="0"/>
              <a:t> </a:t>
            </a:r>
            <a:r>
              <a:rPr lang="fr-BE" sz="2600" dirty="0" err="1"/>
              <a:t>terms</a:t>
            </a:r>
            <a:r>
              <a:rPr lang="fr-BE" sz="2600" dirty="0"/>
              <a:t> </a:t>
            </a:r>
            <a:r>
              <a:rPr lang="fr-BE" sz="2600" dirty="0" err="1"/>
              <a:t>associated</a:t>
            </a:r>
            <a:r>
              <a:rPr lang="fr-BE" sz="2600" dirty="0"/>
              <a:t> </a:t>
            </a:r>
            <a:r>
              <a:rPr lang="fr-BE" sz="2600" dirty="0" err="1"/>
              <a:t>with</a:t>
            </a:r>
            <a:r>
              <a:rPr lang="fr-BE" sz="2600" dirty="0"/>
              <a:t> </a:t>
            </a:r>
            <a:r>
              <a:rPr lang="fr-BE" sz="2600" dirty="0" err="1"/>
              <a:t>emotions</a:t>
            </a:r>
            <a:r>
              <a:rPr lang="fr-BE" sz="2600" dirty="0"/>
              <a:t> by </a:t>
            </a:r>
            <a:r>
              <a:rPr lang="fr-BE" sz="2600" u="sng" dirty="0" err="1"/>
              <a:t>metonymy</a:t>
            </a:r>
            <a:r>
              <a:rPr lang="fr-BE" sz="2600" dirty="0"/>
              <a:t> </a:t>
            </a:r>
            <a:r>
              <a:rPr lang="fr-BE" sz="2600" dirty="0">
                <a:sym typeface="Wingdings" panose="05000000000000000000" pitchFamily="2" charset="2"/>
              </a:rPr>
              <a:t> ‘</a:t>
            </a:r>
            <a:r>
              <a:rPr lang="fr-BE" sz="2600" dirty="0" err="1">
                <a:sym typeface="Wingdings" panose="05000000000000000000" pitchFamily="2" charset="2"/>
              </a:rPr>
              <a:t>fluid</a:t>
            </a:r>
            <a:r>
              <a:rPr lang="fr-BE" sz="2600" dirty="0">
                <a:sym typeface="Wingdings" panose="05000000000000000000" pitchFamily="2" charset="2"/>
              </a:rPr>
              <a:t> </a:t>
            </a:r>
            <a:r>
              <a:rPr lang="fr-BE" sz="2600" dirty="0" err="1">
                <a:sym typeface="Wingdings" panose="05000000000000000000" pitchFamily="2" charset="2"/>
              </a:rPr>
              <a:t>rise</a:t>
            </a:r>
            <a:r>
              <a:rPr lang="fr-BE" sz="2600" dirty="0">
                <a:sym typeface="Wingdings" panose="05000000000000000000" pitchFamily="2" charset="2"/>
              </a:rPr>
              <a:t>’ (Soriano/Valenzuela </a:t>
            </a:r>
            <a:r>
              <a:rPr lang="en-GB" sz="2600" dirty="0"/>
              <a:t>2009: 423)</a:t>
            </a:r>
            <a:endParaRPr lang="fr-BE" sz="26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42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04" y="6032315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935" y="608572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479000"/>
              </p:ext>
            </p:extLst>
          </p:nvPr>
        </p:nvGraphicFramePr>
        <p:xfrm>
          <a:off x="2289196" y="1418939"/>
          <a:ext cx="6479316" cy="2643395"/>
        </p:xfrm>
        <a:graphic>
          <a:graphicData uri="http://schemas.openxmlformats.org/drawingml/2006/table">
            <a:tbl>
              <a:tblPr firstRow="1" firstCol="1" bandRow="1"/>
              <a:tblGrid>
                <a:gridCol w="2327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3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4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5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Emotions</a:t>
                      </a:r>
                      <a:r>
                        <a:rPr lang="de-DE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positive (+) </a:t>
                      </a:r>
                      <a:r>
                        <a:rPr lang="de-DE" sz="18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or</a:t>
                      </a:r>
                      <a:r>
                        <a:rPr lang="de-DE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negative (-)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French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German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Metaphor/Metonymy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(+) love, passion,…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Red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Red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Metaphor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(-) anger, ire,…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Red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Red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Metonymy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(-) jealousy, envy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Green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Yellow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Metonymy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(-) fear, worry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Blue 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White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Metonymy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(-) hate, pain, trouble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Black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Black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Metaphor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78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24261" y="548682"/>
            <a:ext cx="10538349" cy="5577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3200" b="1" dirty="0">
                <a:solidFill>
                  <a:srgbClr val="0070C0"/>
                </a:solidFill>
              </a:rPr>
              <a:t>5.4. </a:t>
            </a:r>
            <a:r>
              <a:rPr lang="fr-BE" sz="3200" b="1" dirty="0" err="1">
                <a:solidFill>
                  <a:srgbClr val="0070C0"/>
                </a:solidFill>
              </a:rPr>
              <a:t>Comparison</a:t>
            </a:r>
            <a:r>
              <a:rPr lang="fr-BE" sz="3200" b="1" dirty="0">
                <a:solidFill>
                  <a:srgbClr val="0070C0"/>
                </a:solidFill>
              </a:rPr>
              <a:t> of </a:t>
            </a:r>
            <a:r>
              <a:rPr lang="fr-BE" sz="3200" b="1" dirty="0" err="1">
                <a:solidFill>
                  <a:srgbClr val="0070C0"/>
                </a:solidFill>
              </a:rPr>
              <a:t>results</a:t>
            </a:r>
            <a:r>
              <a:rPr lang="fr-BE" sz="3200" b="1" dirty="0">
                <a:solidFill>
                  <a:srgbClr val="0070C0"/>
                </a:solidFill>
              </a:rPr>
              <a:t> of Part I and II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3200" dirty="0" err="1"/>
              <a:t>Different</a:t>
            </a:r>
            <a:r>
              <a:rPr lang="fr-BE" sz="3200" dirty="0"/>
              <a:t> associations </a:t>
            </a:r>
            <a:r>
              <a:rPr lang="fr-BE" sz="3200" dirty="0" err="1"/>
              <a:t>dependent</a:t>
            </a:r>
            <a:r>
              <a:rPr lang="fr-BE" sz="3200" dirty="0"/>
              <a:t> on </a:t>
            </a:r>
            <a:r>
              <a:rPr lang="fr-BE" sz="3200" dirty="0" err="1"/>
              <a:t>context</a:t>
            </a:r>
            <a:endParaRPr lang="fr-BE" sz="3200" dirty="0"/>
          </a:p>
          <a:p>
            <a:pPr marL="0" indent="0">
              <a:buNone/>
              <a:defRPr/>
            </a:pPr>
            <a:r>
              <a:rPr lang="fr-FR" sz="3200" b="1" u="sng" dirty="0" err="1"/>
              <a:t>Hypothesis</a:t>
            </a:r>
            <a:r>
              <a:rPr lang="fr-FR" sz="3200" b="1" dirty="0"/>
              <a:t>:</a:t>
            </a:r>
          </a:p>
          <a:p>
            <a:pPr marL="457200" indent="-457200">
              <a:defRPr/>
            </a:pPr>
            <a:r>
              <a:rPr lang="fr-FR" sz="3200" dirty="0" err="1"/>
              <a:t>Color</a:t>
            </a:r>
            <a:r>
              <a:rPr lang="fr-FR" sz="3200" dirty="0"/>
              <a:t> adjective </a:t>
            </a:r>
            <a:r>
              <a:rPr lang="fr-FR" sz="3200" dirty="0" err="1"/>
              <a:t>gets</a:t>
            </a:r>
            <a:r>
              <a:rPr lang="fr-FR" sz="3200" dirty="0"/>
              <a:t> </a:t>
            </a:r>
            <a:r>
              <a:rPr lang="fr-FR" sz="3200" dirty="0" err="1"/>
              <a:t>its</a:t>
            </a:r>
            <a:r>
              <a:rPr lang="fr-FR" sz="3200" dirty="0"/>
              <a:t> associative value </a:t>
            </a:r>
            <a:r>
              <a:rPr lang="fr-FR" sz="3200" dirty="0" err="1"/>
              <a:t>from</a:t>
            </a:r>
            <a:r>
              <a:rPr lang="fr-FR" sz="3200" dirty="0"/>
              <a:t> the construction </a:t>
            </a:r>
          </a:p>
          <a:p>
            <a:pPr marL="457200" indent="-457200">
              <a:defRPr/>
            </a:pPr>
            <a:r>
              <a:rPr lang="fr-FR" sz="3200" dirty="0"/>
              <a:t>This value </a:t>
            </a:r>
            <a:r>
              <a:rPr lang="fr-FR" sz="3200" dirty="0" err="1"/>
              <a:t>may</a:t>
            </a:r>
            <a:r>
              <a:rPr lang="fr-FR" sz="3200" dirty="0"/>
              <a:t> </a:t>
            </a:r>
            <a:r>
              <a:rPr lang="fr-FR" sz="3200" dirty="0" err="1"/>
              <a:t>differ</a:t>
            </a:r>
            <a:r>
              <a:rPr lang="fr-FR" sz="3200" dirty="0"/>
              <a:t> </a:t>
            </a:r>
            <a:r>
              <a:rPr lang="fr-FR" sz="3200" dirty="0" err="1"/>
              <a:t>from</a:t>
            </a:r>
            <a:r>
              <a:rPr lang="fr-FR" sz="3200" dirty="0"/>
              <a:t> the value </a:t>
            </a:r>
            <a:r>
              <a:rPr lang="fr-FR" sz="3200" dirty="0" err="1"/>
              <a:t>associated</a:t>
            </a:r>
            <a:r>
              <a:rPr lang="fr-FR" sz="3200" dirty="0"/>
              <a:t> </a:t>
            </a:r>
            <a:r>
              <a:rPr lang="fr-FR" sz="3200" dirty="0" err="1"/>
              <a:t>with</a:t>
            </a:r>
            <a:r>
              <a:rPr lang="fr-FR" sz="3200" dirty="0"/>
              <a:t> the adjective in </a:t>
            </a:r>
            <a:r>
              <a:rPr lang="fr-FR" sz="3200" dirty="0" err="1"/>
              <a:t>general</a:t>
            </a:r>
            <a:endParaRPr lang="fr-FR" sz="3200" dirty="0"/>
          </a:p>
          <a:p>
            <a:pPr marL="457200" indent="-457200">
              <a:buFont typeface="Wingdings" pitchFamily="2" charset="2"/>
              <a:buChar char="à"/>
              <a:defRPr/>
            </a:pPr>
            <a:r>
              <a:rPr lang="fr-FR" sz="3200" dirty="0" err="1">
                <a:sym typeface="Wingdings" pitchFamily="2" charset="2"/>
              </a:rPr>
              <a:t>Could</a:t>
            </a:r>
            <a:r>
              <a:rPr lang="fr-FR" sz="3200" dirty="0">
                <a:sym typeface="Wingdings" pitchFamily="2" charset="2"/>
              </a:rPr>
              <a:t> </a:t>
            </a:r>
            <a:r>
              <a:rPr lang="fr-FR" sz="3200" dirty="0" err="1">
                <a:sym typeface="Wingdings" pitchFamily="2" charset="2"/>
              </a:rPr>
              <a:t>indeed</a:t>
            </a:r>
            <a:r>
              <a:rPr lang="fr-FR" sz="3200" dirty="0">
                <a:sym typeface="Wingdings" pitchFamily="2" charset="2"/>
              </a:rPr>
              <a:t> </a:t>
            </a:r>
            <a:r>
              <a:rPr lang="fr-FR" sz="3200" dirty="0" err="1">
                <a:sym typeface="Wingdings" pitchFamily="2" charset="2"/>
              </a:rPr>
              <a:t>be</a:t>
            </a:r>
            <a:r>
              <a:rPr lang="fr-FR" sz="3200" dirty="0">
                <a:sym typeface="Wingdings" pitchFamily="2" charset="2"/>
              </a:rPr>
              <a:t> </a:t>
            </a:r>
            <a:r>
              <a:rPr lang="fr-FR" sz="3200" dirty="0" err="1">
                <a:sym typeface="Wingdings" pitchFamily="2" charset="2"/>
              </a:rPr>
              <a:t>observed</a:t>
            </a:r>
            <a:r>
              <a:rPr lang="fr-FR" sz="3200" dirty="0">
                <a:sym typeface="Wingdings" pitchFamily="2" charset="2"/>
              </a:rPr>
              <a:t> </a:t>
            </a:r>
            <a:r>
              <a:rPr lang="fr-FR" sz="3200" dirty="0" err="1">
                <a:sym typeface="Wingdings" pitchFamily="2" charset="2"/>
              </a:rPr>
              <a:t>with</a:t>
            </a:r>
            <a:r>
              <a:rPr lang="fr-FR" sz="3200" dirty="0">
                <a:sym typeface="Wingdings" pitchFamily="2" charset="2"/>
              </a:rPr>
              <a:t> </a:t>
            </a:r>
            <a:r>
              <a:rPr lang="fr-FR" sz="3200" dirty="0" err="1">
                <a:sym typeface="Wingdings" pitchFamily="2" charset="2"/>
              </a:rPr>
              <a:t>comparison</a:t>
            </a:r>
            <a:r>
              <a:rPr lang="fr-FR" sz="3200" dirty="0">
                <a:sym typeface="Wingdings" pitchFamily="2" charset="2"/>
              </a:rPr>
              <a:t> of 2 </a:t>
            </a:r>
            <a:r>
              <a:rPr lang="fr-FR" sz="3200" dirty="0" err="1">
                <a:sym typeface="Wingdings" pitchFamily="2" charset="2"/>
              </a:rPr>
              <a:t>survey</a:t>
            </a:r>
            <a:r>
              <a:rPr lang="fr-FR" sz="3200" dirty="0">
                <a:sym typeface="Wingdings" pitchFamily="2" charset="2"/>
              </a:rPr>
              <a:t> parts</a:t>
            </a:r>
          </a:p>
          <a:p>
            <a:pPr marL="0" indent="0">
              <a:buNone/>
            </a:pPr>
            <a:endParaRPr lang="fr-BE" sz="3600" b="1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43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1" y="6025490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784" y="609751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03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24262" y="548682"/>
            <a:ext cx="9292218" cy="580766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BE" sz="3200" dirty="0" err="1"/>
              <a:t>Different</a:t>
            </a:r>
            <a:r>
              <a:rPr lang="fr-BE" sz="3200" dirty="0"/>
              <a:t> associations </a:t>
            </a:r>
            <a:r>
              <a:rPr lang="fr-BE" sz="3200" dirty="0" err="1"/>
              <a:t>dependent</a:t>
            </a:r>
            <a:r>
              <a:rPr lang="fr-BE" sz="3200" dirty="0"/>
              <a:t> on </a:t>
            </a:r>
            <a:r>
              <a:rPr lang="fr-BE" sz="3200" dirty="0" err="1"/>
              <a:t>context</a:t>
            </a:r>
            <a:endParaRPr lang="fr-BE" sz="3200" dirty="0"/>
          </a:p>
          <a:p>
            <a:pPr>
              <a:buFont typeface="Wingdings" panose="05000000000000000000" pitchFamily="2" charset="2"/>
              <a:buChar char="Ø"/>
            </a:pPr>
            <a:endParaRPr lang="fr-BE" sz="3200" dirty="0"/>
          </a:p>
          <a:p>
            <a:pPr>
              <a:buFont typeface="Wingdings" panose="05000000000000000000" pitchFamily="2" charset="2"/>
              <a:buChar char="Ø"/>
            </a:pPr>
            <a:endParaRPr lang="fr-BE" sz="3200" dirty="0"/>
          </a:p>
          <a:p>
            <a:pPr marL="0" indent="0">
              <a:buNone/>
            </a:pPr>
            <a:endParaRPr lang="fr-BE" sz="2399" b="1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r>
              <a:rPr lang="de-DE" sz="1600" dirty="0"/>
              <a:t>                                         Table 4: </a:t>
            </a:r>
            <a:r>
              <a:rPr lang="de-DE" sz="1600" dirty="0" err="1"/>
              <a:t>color</a:t>
            </a:r>
            <a:r>
              <a:rPr lang="de-DE" sz="1600" dirty="0"/>
              <a:t> </a:t>
            </a:r>
            <a:r>
              <a:rPr lang="de-DE" sz="1600" dirty="0" err="1"/>
              <a:t>terms</a:t>
            </a:r>
            <a:r>
              <a:rPr lang="de-DE" sz="1600" dirty="0"/>
              <a:t> in </a:t>
            </a:r>
            <a:r>
              <a:rPr lang="de-DE" sz="1600" dirty="0" err="1"/>
              <a:t>general</a:t>
            </a:r>
            <a:r>
              <a:rPr lang="de-DE" sz="1600" dirty="0"/>
              <a:t> vs. in </a:t>
            </a:r>
            <a:r>
              <a:rPr lang="de-DE" sz="1600" dirty="0" err="1"/>
              <a:t>causal</a:t>
            </a:r>
            <a:r>
              <a:rPr lang="de-DE" sz="1600" dirty="0"/>
              <a:t> </a:t>
            </a:r>
            <a:r>
              <a:rPr lang="de-DE" sz="1600" dirty="0" err="1"/>
              <a:t>construction</a:t>
            </a:r>
            <a:endParaRPr lang="de-DE" sz="16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152892" y="6334126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44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90" y="6028954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281" y="6008484"/>
            <a:ext cx="668542" cy="66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809307"/>
              </p:ext>
            </p:extLst>
          </p:nvPr>
        </p:nvGraphicFramePr>
        <p:xfrm>
          <a:off x="1973943" y="1331495"/>
          <a:ext cx="7829623" cy="4185737"/>
        </p:xfrm>
        <a:graphic>
          <a:graphicData uri="http://schemas.openxmlformats.org/drawingml/2006/table">
            <a:tbl>
              <a:tblPr firstRow="1" firstCol="1" bandRow="1"/>
              <a:tblGrid>
                <a:gridCol w="1408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2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983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81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Color </a:t>
                      </a:r>
                      <a:r>
                        <a:rPr lang="de-DE" sz="20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term</a:t>
                      </a:r>
                      <a:endParaRPr lang="de-DE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 </a:t>
                      </a:r>
                      <a:r>
                        <a:rPr lang="de-DE" sz="20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causal</a:t>
                      </a: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construction</a:t>
                      </a: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(Part II)</a:t>
                      </a:r>
                      <a:endParaRPr lang="de-DE" sz="200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out </a:t>
                      </a:r>
                      <a:r>
                        <a:rPr lang="de-DE" sz="20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linguistic</a:t>
                      </a: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context</a:t>
                      </a: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(Part I)</a:t>
                      </a:r>
                      <a:endParaRPr lang="de-DE" sz="200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9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i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White</a:t>
                      </a: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(-)</a:t>
                      </a:r>
                      <a:r>
                        <a:rPr lang="de-DE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anxiety</a:t>
                      </a:r>
                      <a:r>
                        <a:rPr lang="de-DE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20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fear</a:t>
                      </a:r>
                      <a:endParaRPr lang="de-DE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(+)</a:t>
                      </a:r>
                      <a:r>
                        <a:rPr lang="en-US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purity, cleanliness, clarity, well-being, freshness, calm, peace, new beginning, innocence, respect</a:t>
                      </a:r>
                      <a:endParaRPr lang="de-DE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Green</a:t>
                      </a:r>
                      <a:endParaRPr lang="de-DE" sz="2000" b="1" i="1" dirty="0">
                        <a:solidFill>
                          <a:srgbClr val="00B05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(-)</a:t>
                      </a:r>
                      <a:r>
                        <a:rPr lang="en-GB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jealousy, rage, fear or disgust</a:t>
                      </a:r>
                      <a:endParaRPr lang="de-DE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(+)</a:t>
                      </a:r>
                      <a:r>
                        <a:rPr lang="en-US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freedom, hope, freshness, peace, calm, goodness, optimism, balance, affection</a:t>
                      </a:r>
                      <a:endParaRPr lang="de-DE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27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69430" y="620690"/>
            <a:ext cx="954705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3200" b="1" dirty="0"/>
              <a:t>6. Conclusions</a:t>
            </a:r>
            <a:endParaRPr lang="fr-BE" sz="3200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fr-BE" sz="2601" b="1" dirty="0" err="1">
                <a:solidFill>
                  <a:srgbClr val="0070C0"/>
                </a:solidFill>
              </a:rPr>
              <a:t>Conceptualizations</a:t>
            </a:r>
            <a:r>
              <a:rPr lang="fr-BE" sz="2601" dirty="0">
                <a:solidFill>
                  <a:srgbClr val="0070C0"/>
                </a:solidFill>
              </a:rPr>
              <a:t> </a:t>
            </a:r>
            <a:r>
              <a:rPr lang="fr-BE" sz="2601" b="1" dirty="0">
                <a:solidFill>
                  <a:srgbClr val="0070C0"/>
                </a:solidFill>
              </a:rPr>
              <a:t>of </a:t>
            </a:r>
            <a:r>
              <a:rPr lang="fr-BE" sz="2601" b="1" dirty="0" err="1">
                <a:solidFill>
                  <a:srgbClr val="0070C0"/>
                </a:solidFill>
              </a:rPr>
              <a:t>colors</a:t>
            </a:r>
            <a:r>
              <a:rPr lang="fr-BE" sz="2601" b="1" dirty="0">
                <a:solidFill>
                  <a:srgbClr val="0070C0"/>
                </a:solidFill>
              </a:rPr>
              <a:t> are </a:t>
            </a:r>
            <a:r>
              <a:rPr lang="fr-BE" sz="2601" b="1" u="sng" dirty="0" err="1">
                <a:solidFill>
                  <a:srgbClr val="0070C0"/>
                </a:solidFill>
              </a:rPr>
              <a:t>language-specific</a:t>
            </a:r>
            <a:endParaRPr lang="fr-BE" sz="2601" b="1" u="sng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601" b="1" dirty="0"/>
              <a:t> No complete overlapping </a:t>
            </a:r>
            <a:r>
              <a:rPr lang="en-GB" sz="2601" dirty="0"/>
              <a:t>in the </a:t>
            </a:r>
            <a:r>
              <a:rPr lang="en-GB" sz="2601" b="1" dirty="0"/>
              <a:t>use of </a:t>
            </a:r>
            <a:r>
              <a:rPr lang="en-GB" sz="2601" b="1" dirty="0" err="1"/>
              <a:t>color</a:t>
            </a:r>
            <a:r>
              <a:rPr lang="en-GB" sz="2601" b="1" dirty="0"/>
              <a:t> terms</a:t>
            </a:r>
            <a:r>
              <a:rPr lang="en-GB" sz="2601" dirty="0">
                <a:solidFill>
                  <a:srgbClr val="0070C0"/>
                </a:solidFill>
              </a:rPr>
              <a:t> </a:t>
            </a:r>
            <a:r>
              <a:rPr lang="en-GB" sz="2601" dirty="0"/>
              <a:t>in French and   </a:t>
            </a:r>
          </a:p>
          <a:p>
            <a:pPr marL="0" indent="0">
              <a:buNone/>
            </a:pPr>
            <a:r>
              <a:rPr lang="en-GB" sz="2601" dirty="0"/>
              <a:t>    German:</a:t>
            </a:r>
          </a:p>
          <a:p>
            <a:pPr lvl="1"/>
            <a:r>
              <a:rPr lang="en-GB" sz="2600" dirty="0"/>
              <a:t>Selection of different </a:t>
            </a:r>
            <a:r>
              <a:rPr lang="en-GB" sz="2600" dirty="0" err="1"/>
              <a:t>color</a:t>
            </a:r>
            <a:r>
              <a:rPr lang="en-GB" sz="2600" dirty="0"/>
              <a:t> terms in the causal construction </a:t>
            </a:r>
          </a:p>
          <a:p>
            <a:pPr lvl="1"/>
            <a:r>
              <a:rPr lang="en-GB" sz="2600" dirty="0"/>
              <a:t>Different associations with </a:t>
            </a:r>
            <a:r>
              <a:rPr lang="en-GB" sz="2600" dirty="0" err="1"/>
              <a:t>color</a:t>
            </a:r>
            <a:r>
              <a:rPr lang="en-GB" sz="2600" dirty="0"/>
              <a:t> terms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2601" b="1" dirty="0"/>
              <a:t> </a:t>
            </a:r>
            <a:r>
              <a:rPr lang="fr-BE" sz="2601" b="1" dirty="0" err="1"/>
              <a:t>Frequency</a:t>
            </a:r>
            <a:r>
              <a:rPr lang="fr-BE" sz="2601" b="1" dirty="0"/>
              <a:t> </a:t>
            </a:r>
            <a:r>
              <a:rPr lang="fr-BE" sz="2601" b="1" dirty="0" err="1"/>
              <a:t>differences</a:t>
            </a:r>
            <a:endParaRPr lang="fr-BE" sz="2601" b="1" dirty="0"/>
          </a:p>
          <a:p>
            <a:pPr lvl="1"/>
            <a:r>
              <a:rPr lang="fr-BE" sz="2600" dirty="0"/>
              <a:t>due to </a:t>
            </a:r>
            <a:r>
              <a:rPr lang="fr-BE" sz="2600" dirty="0" err="1"/>
              <a:t>typological</a:t>
            </a:r>
            <a:r>
              <a:rPr lang="fr-BE" sz="2600" dirty="0"/>
              <a:t> </a:t>
            </a:r>
            <a:r>
              <a:rPr lang="fr-BE" sz="2600" dirty="0" err="1"/>
              <a:t>differences</a:t>
            </a:r>
            <a:endParaRPr lang="fr-BE" sz="2600" dirty="0"/>
          </a:p>
          <a:p>
            <a:pPr lvl="1"/>
            <a:r>
              <a:rPr lang="fr-BE" sz="2600" dirty="0" err="1"/>
              <a:t>depend</a:t>
            </a:r>
            <a:r>
              <a:rPr lang="fr-BE" sz="2600" dirty="0"/>
              <a:t> on favorite ‘</a:t>
            </a:r>
            <a:r>
              <a:rPr lang="fr-BE" sz="2600" dirty="0" err="1"/>
              <a:t>lexicalization</a:t>
            </a:r>
            <a:r>
              <a:rPr lang="fr-BE" sz="2600" dirty="0"/>
              <a:t> patterns’, </a:t>
            </a:r>
          </a:p>
          <a:p>
            <a:pPr marL="0" indent="0">
              <a:buNone/>
            </a:pPr>
            <a:r>
              <a:rPr lang="fr-BE" sz="2600" dirty="0"/>
              <a:t>     	D: </a:t>
            </a:r>
            <a:r>
              <a:rPr lang="fr-BE" sz="2600" dirty="0" err="1"/>
              <a:t>compounding</a:t>
            </a:r>
            <a:r>
              <a:rPr lang="fr-BE" sz="2600" dirty="0"/>
              <a:t> vs. F: </a:t>
            </a:r>
            <a:r>
              <a:rPr lang="fr-BE" sz="2600" dirty="0" err="1"/>
              <a:t>analytic</a:t>
            </a:r>
            <a:r>
              <a:rPr lang="fr-BE" sz="2600" dirty="0"/>
              <a:t> expressions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044879" y="6356351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45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12" y="5933732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256" y="609751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88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929390" y="476674"/>
            <a:ext cx="9968459" cy="56494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BE" b="1" dirty="0" err="1">
                <a:solidFill>
                  <a:srgbClr val="0070C0"/>
                </a:solidFill>
              </a:rPr>
              <a:t>Different</a:t>
            </a:r>
            <a:r>
              <a:rPr lang="fr-BE" b="1" dirty="0">
                <a:solidFill>
                  <a:srgbClr val="0070C0"/>
                </a:solidFill>
              </a:rPr>
              <a:t> </a:t>
            </a:r>
            <a:r>
              <a:rPr lang="fr-BE" b="1" dirty="0" err="1">
                <a:solidFill>
                  <a:srgbClr val="0070C0"/>
                </a:solidFill>
              </a:rPr>
              <a:t>conceptualizations</a:t>
            </a:r>
            <a:r>
              <a:rPr lang="fr-BE" b="1" dirty="0">
                <a:solidFill>
                  <a:srgbClr val="0070C0"/>
                </a:solidFill>
              </a:rPr>
              <a:t>/connotative </a:t>
            </a:r>
            <a:r>
              <a:rPr lang="fr-BE" b="1" dirty="0" err="1">
                <a:solidFill>
                  <a:srgbClr val="0070C0"/>
                </a:solidFill>
              </a:rPr>
              <a:t>meanings</a:t>
            </a:r>
            <a:endParaRPr lang="fr-BE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fr-BE" b="1" dirty="0"/>
              <a:t>in one and </a:t>
            </a:r>
            <a:r>
              <a:rPr lang="fr-BE" b="1" dirty="0" err="1"/>
              <a:t>same</a:t>
            </a:r>
            <a:r>
              <a:rPr lang="fr-BE" b="1" dirty="0"/>
              <a:t> </a:t>
            </a:r>
            <a:r>
              <a:rPr lang="fr-BE" b="1" dirty="0" err="1"/>
              <a:t>language</a:t>
            </a:r>
            <a:r>
              <a:rPr lang="fr-BE" b="1" dirty="0"/>
              <a:t>: </a:t>
            </a:r>
          </a:p>
          <a:p>
            <a:pPr lvl="1"/>
            <a:r>
              <a:rPr lang="fr-BE" sz="2800" dirty="0"/>
              <a:t>    </a:t>
            </a:r>
            <a:r>
              <a:rPr lang="fr-BE" sz="2800" dirty="0" err="1"/>
              <a:t>dependent</a:t>
            </a:r>
            <a:r>
              <a:rPr lang="fr-BE" sz="2800" dirty="0"/>
              <a:t> on </a:t>
            </a:r>
            <a:r>
              <a:rPr lang="fr-BE" sz="2800" dirty="0" err="1"/>
              <a:t>context</a:t>
            </a:r>
            <a:r>
              <a:rPr lang="fr-BE" sz="2800" dirty="0"/>
              <a:t> (</a:t>
            </a:r>
            <a:r>
              <a:rPr lang="fr-BE" sz="2800" dirty="0" err="1"/>
              <a:t>general</a:t>
            </a:r>
            <a:r>
              <a:rPr lang="fr-BE" sz="2800" dirty="0"/>
              <a:t> or </a:t>
            </a:r>
            <a:r>
              <a:rPr lang="fr-BE" sz="2800" dirty="0" err="1"/>
              <a:t>specific</a:t>
            </a:r>
            <a:r>
              <a:rPr lang="fr-BE" sz="2800" dirty="0"/>
              <a:t> </a:t>
            </a:r>
            <a:r>
              <a:rPr lang="fr-BE" sz="2800" dirty="0" err="1"/>
              <a:t>linguistic</a:t>
            </a:r>
            <a:r>
              <a:rPr lang="fr-BE" sz="2800" dirty="0"/>
              <a:t> 	 	 structures, </a:t>
            </a:r>
            <a:r>
              <a:rPr lang="fr-BE" sz="2800" dirty="0" err="1"/>
              <a:t>e.g</a:t>
            </a:r>
            <a:r>
              <a:rPr lang="fr-BE" sz="2800" dirty="0"/>
              <a:t>. causal constructions)</a:t>
            </a:r>
          </a:p>
          <a:p>
            <a:pPr lvl="1"/>
            <a:r>
              <a:rPr lang="fr-BE" sz="2800" dirty="0"/>
              <a:t>    1 </a:t>
            </a:r>
            <a:r>
              <a:rPr lang="fr-BE" sz="2800" dirty="0" err="1"/>
              <a:t>color</a:t>
            </a:r>
            <a:r>
              <a:rPr lang="fr-BE" sz="2800" dirty="0"/>
              <a:t> </a:t>
            </a:r>
            <a:r>
              <a:rPr lang="fr-BE" sz="2800" dirty="0" err="1"/>
              <a:t>category</a:t>
            </a:r>
            <a:r>
              <a:rPr lang="fr-BE" sz="2800" dirty="0"/>
              <a:t> </a:t>
            </a:r>
            <a:r>
              <a:rPr lang="fr-BE" sz="2800" dirty="0" err="1"/>
              <a:t>can</a:t>
            </a:r>
            <a:r>
              <a:rPr lang="fr-BE" sz="2800" dirty="0"/>
              <a:t> </a:t>
            </a:r>
            <a:r>
              <a:rPr lang="fr-BE" sz="2800" dirty="0" err="1"/>
              <a:t>be</a:t>
            </a:r>
            <a:r>
              <a:rPr lang="fr-BE" sz="2800" dirty="0"/>
              <a:t> </a:t>
            </a:r>
            <a:r>
              <a:rPr lang="fr-BE" sz="2800" dirty="0" err="1"/>
              <a:t>associated</a:t>
            </a:r>
            <a:r>
              <a:rPr lang="fr-BE" sz="2800" dirty="0"/>
              <a:t> </a:t>
            </a:r>
            <a:r>
              <a:rPr lang="fr-BE" sz="2800" dirty="0" err="1"/>
              <a:t>with</a:t>
            </a:r>
            <a:r>
              <a:rPr lang="fr-BE" sz="2800" dirty="0"/>
              <a:t> positive or </a:t>
            </a:r>
            <a:r>
              <a:rPr lang="fr-BE" sz="2800" dirty="0" err="1"/>
              <a:t>negative</a:t>
            </a:r>
            <a:r>
              <a:rPr lang="fr-BE" sz="2800" dirty="0"/>
              <a:t>  </a:t>
            </a:r>
          </a:p>
          <a:p>
            <a:pPr marL="457203" lvl="1" indent="0">
              <a:buNone/>
            </a:pPr>
            <a:r>
              <a:rPr lang="fr-BE" sz="2800" dirty="0"/>
              <a:t>       feelings</a:t>
            </a:r>
          </a:p>
          <a:p>
            <a:pPr>
              <a:buFont typeface="Wingdings" pitchFamily="2" charset="2"/>
              <a:buChar char="§"/>
            </a:pPr>
            <a:r>
              <a:rPr lang="fr-BE" b="1" dirty="0"/>
              <a:t>in one and </a:t>
            </a:r>
            <a:r>
              <a:rPr lang="fr-BE" b="1" dirty="0" err="1"/>
              <a:t>same</a:t>
            </a:r>
            <a:r>
              <a:rPr lang="fr-BE" b="1" dirty="0"/>
              <a:t> construction</a:t>
            </a:r>
            <a:r>
              <a:rPr lang="fr-BE" dirty="0"/>
              <a:t>: </a:t>
            </a:r>
          </a:p>
          <a:p>
            <a:pPr lvl="1"/>
            <a:r>
              <a:rPr lang="fr-BE" sz="2800" dirty="0"/>
              <a:t>    </a:t>
            </a:r>
            <a:r>
              <a:rPr lang="fr-BE" sz="2800" dirty="0" err="1"/>
              <a:t>different</a:t>
            </a:r>
            <a:r>
              <a:rPr lang="fr-BE" sz="2800" dirty="0"/>
              <a:t> speech </a:t>
            </a:r>
            <a:r>
              <a:rPr lang="fr-BE" sz="2800" dirty="0" err="1"/>
              <a:t>communities</a:t>
            </a:r>
            <a:r>
              <a:rPr lang="fr-BE" sz="2800" dirty="0"/>
              <a:t> </a:t>
            </a:r>
            <a:r>
              <a:rPr lang="fr-BE" sz="2800" dirty="0" err="1"/>
              <a:t>will</a:t>
            </a:r>
            <a:r>
              <a:rPr lang="fr-BE" sz="2800" dirty="0"/>
              <a:t> use 1 concept/</a:t>
            </a:r>
            <a:r>
              <a:rPr lang="fr-BE" sz="2800" dirty="0" err="1"/>
              <a:t>category</a:t>
            </a:r>
            <a:r>
              <a:rPr lang="fr-BE" sz="2800" dirty="0"/>
              <a:t>/    </a:t>
            </a:r>
          </a:p>
          <a:p>
            <a:pPr marL="457203" lvl="1" indent="0">
              <a:buNone/>
            </a:pPr>
            <a:r>
              <a:rPr lang="fr-BE" sz="2800" dirty="0"/>
              <a:t>       </a:t>
            </a:r>
            <a:r>
              <a:rPr lang="fr-BE" sz="2800" dirty="0" err="1"/>
              <a:t>color</a:t>
            </a:r>
            <a:r>
              <a:rPr lang="fr-BE" sz="2800" dirty="0"/>
              <a:t> in</a:t>
            </a:r>
            <a:r>
              <a:rPr lang="fr-BE" dirty="0"/>
              <a:t> </a:t>
            </a:r>
            <a:r>
              <a:rPr lang="fr-BE" sz="2800" dirty="0" err="1"/>
              <a:t>different</a:t>
            </a:r>
            <a:r>
              <a:rPr lang="fr-BE" sz="2800" dirty="0"/>
              <a:t> </a:t>
            </a:r>
            <a:r>
              <a:rPr lang="fr-BE" sz="2800" dirty="0" err="1"/>
              <a:t>ways</a:t>
            </a:r>
            <a:r>
              <a:rPr lang="fr-BE" sz="2800" dirty="0"/>
              <a:t>; </a:t>
            </a:r>
          </a:p>
          <a:p>
            <a:pPr marL="0" indent="0">
              <a:buNone/>
            </a:pPr>
            <a:r>
              <a:rPr lang="fr-BE" dirty="0"/>
              <a:t>             </a:t>
            </a:r>
            <a:r>
              <a:rPr lang="fr-BE" dirty="0" err="1"/>
              <a:t>e.g</a:t>
            </a:r>
            <a:r>
              <a:rPr lang="fr-BE" dirty="0"/>
              <a:t>. </a:t>
            </a:r>
            <a:r>
              <a:rPr lang="fr-BE" i="1" dirty="0">
                <a:solidFill>
                  <a:srgbClr val="00B050"/>
                </a:solidFill>
              </a:rPr>
              <a:t>green</a:t>
            </a:r>
            <a:r>
              <a:rPr lang="fr-BE" dirty="0"/>
              <a:t> in F vs. </a:t>
            </a:r>
            <a:r>
              <a:rPr lang="fr-BE" i="1" dirty="0" err="1">
                <a:solidFill>
                  <a:schemeClr val="accent4"/>
                </a:solidFill>
              </a:rPr>
              <a:t>yellow</a:t>
            </a:r>
            <a:r>
              <a:rPr lang="fr-BE" dirty="0"/>
              <a:t> in D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9116887" y="6385545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46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4" y="5931819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199" y="609774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02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929390" y="476674"/>
            <a:ext cx="9968459" cy="56494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fr-FR" dirty="0" err="1">
                <a:sym typeface="Wingdings" pitchFamily="2" charset="2"/>
              </a:rPr>
              <a:t>Consider</a:t>
            </a:r>
            <a:r>
              <a:rPr lang="fr-FR" dirty="0">
                <a:sym typeface="Wingdings" pitchFamily="2" charset="2"/>
              </a:rPr>
              <a:t> speech </a:t>
            </a:r>
            <a:r>
              <a:rPr lang="fr-FR" dirty="0" err="1">
                <a:sym typeface="Wingdings" pitchFamily="2" charset="2"/>
              </a:rPr>
              <a:t>community</a:t>
            </a:r>
            <a:endParaRPr lang="fr-FR" dirty="0">
              <a:sym typeface="Wingdings" pitchFamily="2" charset="2"/>
            </a:endParaRPr>
          </a:p>
          <a:p>
            <a:pPr marL="0" indent="0">
              <a:buNone/>
              <a:defRPr/>
            </a:pPr>
            <a:r>
              <a:rPr lang="fr-FR" dirty="0">
                <a:sym typeface="Wingdings" pitchFamily="2" charset="2"/>
              </a:rPr>
              <a:t>	</a:t>
            </a:r>
            <a:r>
              <a:rPr lang="fr-FR" dirty="0" err="1">
                <a:sym typeface="Wingdings" pitchFamily="2" charset="2"/>
              </a:rPr>
              <a:t>e.g</a:t>
            </a:r>
            <a:r>
              <a:rPr lang="fr-FR" dirty="0">
                <a:sym typeface="Wingdings" pitchFamily="2" charset="2"/>
              </a:rPr>
              <a:t>. ‘</a:t>
            </a:r>
            <a:r>
              <a:rPr lang="fr-FR" dirty="0" err="1">
                <a:solidFill>
                  <a:srgbClr val="FF0000"/>
                </a:solidFill>
                <a:sym typeface="Wingdings" pitchFamily="2" charset="2"/>
              </a:rPr>
              <a:t>red</a:t>
            </a:r>
            <a:r>
              <a:rPr lang="fr-FR" dirty="0">
                <a:sym typeface="Wingdings" pitchFamily="2" charset="2"/>
              </a:rPr>
              <a:t>’ = dominant </a:t>
            </a:r>
            <a:r>
              <a:rPr lang="fr-FR" dirty="0" err="1">
                <a:sym typeface="Wingdings" pitchFamily="2" charset="2"/>
              </a:rPr>
              <a:t>color</a:t>
            </a:r>
            <a:r>
              <a:rPr lang="fr-FR" dirty="0">
                <a:sym typeface="Wingdings" pitchFamily="2" charset="2"/>
              </a:rPr>
              <a:t> in </a:t>
            </a:r>
            <a:r>
              <a:rPr lang="fr-FR" dirty="0" err="1">
                <a:sym typeface="Wingdings" pitchFamily="2" charset="2"/>
              </a:rPr>
              <a:t>both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communities</a:t>
            </a:r>
            <a:r>
              <a:rPr lang="fr-FR" dirty="0">
                <a:sym typeface="Wingdings" pitchFamily="2" charset="2"/>
              </a:rPr>
              <a:t>, </a:t>
            </a:r>
          </a:p>
          <a:p>
            <a:pPr marL="0" indent="0">
              <a:buNone/>
              <a:defRPr/>
            </a:pPr>
            <a:r>
              <a:rPr lang="fr-FR" dirty="0">
                <a:sym typeface="Wingdings" pitchFamily="2" charset="2"/>
              </a:rPr>
              <a:t>	but  ‘</a:t>
            </a:r>
            <a:r>
              <a:rPr lang="fr-FR" dirty="0">
                <a:solidFill>
                  <a:srgbClr val="00B050"/>
                </a:solidFill>
                <a:sym typeface="Wingdings" pitchFamily="2" charset="2"/>
              </a:rPr>
              <a:t>green</a:t>
            </a:r>
            <a:r>
              <a:rPr lang="fr-FR" dirty="0">
                <a:sym typeface="Wingdings" pitchFamily="2" charset="2"/>
              </a:rPr>
              <a:t>’ and ‘</a:t>
            </a:r>
            <a:r>
              <a:rPr lang="fr-FR" dirty="0" err="1">
                <a:solidFill>
                  <a:srgbClr val="0070C0"/>
                </a:solidFill>
                <a:sym typeface="Wingdings" pitchFamily="2" charset="2"/>
              </a:rPr>
              <a:t>blue</a:t>
            </a:r>
            <a:r>
              <a:rPr lang="fr-FR" dirty="0">
                <a:solidFill>
                  <a:srgbClr val="0070C0"/>
                </a:solidFill>
                <a:sym typeface="Wingdings" pitchFamily="2" charset="2"/>
              </a:rPr>
              <a:t>’</a:t>
            </a:r>
            <a:r>
              <a:rPr lang="fr-FR" dirty="0">
                <a:sym typeface="Wingdings" pitchFamily="2" charset="2"/>
              </a:rPr>
              <a:t> = </a:t>
            </a:r>
            <a:r>
              <a:rPr lang="fr-FR" dirty="0" err="1">
                <a:sym typeface="Wingdings" pitchFamily="2" charset="2"/>
              </a:rPr>
              <a:t>favored</a:t>
            </a:r>
            <a:r>
              <a:rPr lang="fr-FR" dirty="0">
                <a:sym typeface="Wingdings" pitchFamily="2" charset="2"/>
              </a:rPr>
              <a:t> in French </a:t>
            </a:r>
            <a:r>
              <a:rPr lang="fr-FR" dirty="0" err="1">
                <a:sym typeface="Wingdings" pitchFamily="2" charset="2"/>
              </a:rPr>
              <a:t>community</a:t>
            </a:r>
            <a:endParaRPr lang="fr-FR" dirty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fr-FR" dirty="0" err="1">
                <a:sym typeface="Wingdings" pitchFamily="2" charset="2"/>
              </a:rPr>
              <a:t>Negative</a:t>
            </a:r>
            <a:r>
              <a:rPr lang="fr-FR" dirty="0">
                <a:sym typeface="Wingdings" pitchFamily="2" charset="2"/>
              </a:rPr>
              <a:t> or positive associations  in a speech </a:t>
            </a:r>
            <a:r>
              <a:rPr lang="fr-FR" dirty="0" err="1">
                <a:sym typeface="Wingdings" pitchFamily="2" charset="2"/>
              </a:rPr>
              <a:t>community</a:t>
            </a:r>
            <a:r>
              <a:rPr lang="fr-FR" dirty="0">
                <a:sym typeface="Wingdings" pitchFamily="2" charset="2"/>
              </a:rPr>
              <a:t> for </a:t>
            </a:r>
            <a:r>
              <a:rPr lang="fr-FR" dirty="0" err="1">
                <a:sym typeface="Wingdings" pitchFamily="2" charset="2"/>
              </a:rPr>
              <a:t>specific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emotions</a:t>
            </a:r>
            <a:r>
              <a:rPr lang="fr-FR" dirty="0">
                <a:sym typeface="Wingdings" pitchFamily="2" charset="2"/>
              </a:rPr>
              <a:t>  </a:t>
            </a:r>
          </a:p>
          <a:p>
            <a:pPr marL="0" indent="0">
              <a:buNone/>
              <a:defRPr/>
            </a:pPr>
            <a:r>
              <a:rPr lang="fr-FR" dirty="0">
                <a:sym typeface="Wingdings" pitchFamily="2" charset="2"/>
              </a:rPr>
              <a:t>	</a:t>
            </a:r>
            <a:r>
              <a:rPr lang="fr-FR" dirty="0" err="1">
                <a:sym typeface="Wingdings" pitchFamily="2" charset="2"/>
              </a:rPr>
              <a:t>e.g</a:t>
            </a:r>
            <a:r>
              <a:rPr lang="fr-FR" dirty="0">
                <a:sym typeface="Wingdings" pitchFamily="2" charset="2"/>
              </a:rPr>
              <a:t>. in French: 	(+) ‘</a:t>
            </a:r>
            <a:r>
              <a:rPr lang="fr-FR" dirty="0" err="1">
                <a:solidFill>
                  <a:srgbClr val="FF85FF"/>
                </a:solidFill>
                <a:sym typeface="Wingdings" pitchFamily="2" charset="2"/>
              </a:rPr>
              <a:t>pink</a:t>
            </a:r>
            <a:r>
              <a:rPr lang="fr-FR" dirty="0">
                <a:sym typeface="Wingdings" pitchFamily="2" charset="2"/>
              </a:rPr>
              <a:t>’, ‘</a:t>
            </a:r>
            <a:r>
              <a:rPr lang="fr-FR" dirty="0" err="1">
                <a:solidFill>
                  <a:srgbClr val="0070C0"/>
                </a:solidFill>
                <a:sym typeface="Wingdings" pitchFamily="2" charset="2"/>
              </a:rPr>
              <a:t>blue</a:t>
            </a:r>
            <a:r>
              <a:rPr lang="fr-FR" dirty="0">
                <a:sym typeface="Wingdings" pitchFamily="2" charset="2"/>
              </a:rPr>
              <a:t>’ and ‘</a:t>
            </a:r>
            <a:r>
              <a:rPr lang="fr-FR" dirty="0" err="1">
                <a:solidFill>
                  <a:srgbClr val="FF0000"/>
                </a:solidFill>
                <a:sym typeface="Wingdings" pitchFamily="2" charset="2"/>
              </a:rPr>
              <a:t>red</a:t>
            </a:r>
            <a:r>
              <a:rPr lang="fr-FR" dirty="0">
                <a:sym typeface="Wingdings" pitchFamily="2" charset="2"/>
              </a:rPr>
              <a:t>’</a:t>
            </a:r>
          </a:p>
          <a:p>
            <a:pPr marL="0" indent="0">
              <a:buNone/>
              <a:defRPr/>
            </a:pPr>
            <a:r>
              <a:rPr lang="fr-FR" dirty="0">
                <a:sym typeface="Wingdings" pitchFamily="2" charset="2"/>
              </a:rPr>
              <a:t>                                   	(-)  ‘</a:t>
            </a:r>
            <a:r>
              <a:rPr lang="fr-FR" dirty="0">
                <a:solidFill>
                  <a:srgbClr val="00B050"/>
                </a:solidFill>
                <a:sym typeface="Wingdings" pitchFamily="2" charset="2"/>
              </a:rPr>
              <a:t>green</a:t>
            </a:r>
            <a:r>
              <a:rPr lang="fr-FR" dirty="0">
                <a:sym typeface="Wingdings" pitchFamily="2" charset="2"/>
              </a:rPr>
              <a:t>’, ‘</a:t>
            </a:r>
            <a:r>
              <a:rPr lang="fr-FR" dirty="0" err="1">
                <a:solidFill>
                  <a:srgbClr val="FF0000"/>
                </a:solidFill>
                <a:sym typeface="Wingdings" pitchFamily="2" charset="2"/>
              </a:rPr>
              <a:t>red</a:t>
            </a:r>
            <a:r>
              <a:rPr lang="fr-FR" dirty="0">
                <a:sym typeface="Wingdings" pitchFamily="2" charset="2"/>
              </a:rPr>
              <a:t>’ </a:t>
            </a:r>
          </a:p>
          <a:p>
            <a:pPr marL="0" indent="0">
              <a:buNone/>
              <a:defRPr/>
            </a:pPr>
            <a:r>
              <a:rPr lang="fr-FR" dirty="0">
                <a:sym typeface="Wingdings" pitchFamily="2" charset="2"/>
              </a:rPr>
              <a:t>                 in </a:t>
            </a:r>
            <a:r>
              <a:rPr lang="fr-FR" dirty="0" err="1">
                <a:sym typeface="Wingdings" pitchFamily="2" charset="2"/>
              </a:rPr>
              <a:t>German</a:t>
            </a:r>
            <a:r>
              <a:rPr lang="fr-FR" dirty="0">
                <a:sym typeface="Wingdings" pitchFamily="2" charset="2"/>
              </a:rPr>
              <a:t>: 	(+) ‘</a:t>
            </a:r>
            <a:r>
              <a:rPr lang="fr-FR" dirty="0" err="1">
                <a:solidFill>
                  <a:srgbClr val="FF0000"/>
                </a:solidFill>
                <a:sym typeface="Wingdings" pitchFamily="2" charset="2"/>
              </a:rPr>
              <a:t>red</a:t>
            </a:r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’</a:t>
            </a:r>
            <a:r>
              <a:rPr lang="fr-FR" dirty="0">
                <a:sym typeface="Wingdings" pitchFamily="2" charset="2"/>
              </a:rPr>
              <a:t> </a:t>
            </a:r>
          </a:p>
          <a:p>
            <a:pPr marL="0" indent="0">
              <a:buNone/>
              <a:defRPr/>
            </a:pPr>
            <a:r>
              <a:rPr lang="fr-FR" dirty="0">
                <a:sym typeface="Wingdings" pitchFamily="2" charset="2"/>
              </a:rPr>
              <a:t>                               		(-)  ‘</a:t>
            </a:r>
            <a:r>
              <a:rPr lang="fr-FR" dirty="0" err="1">
                <a:solidFill>
                  <a:srgbClr val="FF0000"/>
                </a:solidFill>
                <a:sym typeface="Wingdings" pitchFamily="2" charset="2"/>
              </a:rPr>
              <a:t>red</a:t>
            </a:r>
            <a:r>
              <a:rPr lang="fr-FR" dirty="0">
                <a:sym typeface="Wingdings" pitchFamily="2" charset="2"/>
              </a:rPr>
              <a:t>’, ‘white’, </a:t>
            </a:r>
            <a:r>
              <a:rPr lang="fr-FR" dirty="0">
                <a:solidFill>
                  <a:srgbClr val="FFC000"/>
                </a:solidFill>
                <a:sym typeface="Wingdings" pitchFamily="2" charset="2"/>
              </a:rPr>
              <a:t>‘</a:t>
            </a:r>
            <a:r>
              <a:rPr lang="fr-FR" dirty="0" err="1">
                <a:solidFill>
                  <a:srgbClr val="FFC000"/>
                </a:solidFill>
                <a:sym typeface="Wingdings" pitchFamily="2" charset="2"/>
              </a:rPr>
              <a:t>yellow</a:t>
            </a:r>
            <a:r>
              <a:rPr lang="fr-FR" dirty="0">
                <a:sym typeface="Wingdings" pitchFamily="2" charset="2"/>
              </a:rPr>
              <a:t>’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fr-FR" b="1" dirty="0" err="1">
                <a:sym typeface="Wingdings" pitchFamily="2" charset="2"/>
              </a:rPr>
              <a:t>Sustains</a:t>
            </a:r>
            <a:r>
              <a:rPr lang="fr-FR" b="1" dirty="0">
                <a:sym typeface="Wingdings" pitchFamily="2" charset="2"/>
              </a:rPr>
              <a:t> </a:t>
            </a:r>
            <a:r>
              <a:rPr lang="fr-FR" b="1" dirty="0" err="1">
                <a:sym typeface="Wingdings" pitchFamily="2" charset="2"/>
              </a:rPr>
              <a:t>linguistic</a:t>
            </a:r>
            <a:r>
              <a:rPr lang="fr-FR" b="1" dirty="0">
                <a:sym typeface="Wingdings" pitchFamily="2" charset="2"/>
              </a:rPr>
              <a:t> </a:t>
            </a:r>
            <a:r>
              <a:rPr lang="fr-FR" b="1" dirty="0" err="1">
                <a:sym typeface="Wingdings" pitchFamily="2" charset="2"/>
              </a:rPr>
              <a:t>relativity</a:t>
            </a:r>
            <a:r>
              <a:rPr lang="fr-FR" b="1" dirty="0">
                <a:sym typeface="Wingdings" pitchFamily="2" charset="2"/>
              </a:rPr>
              <a:t> </a:t>
            </a:r>
            <a:r>
              <a:rPr lang="fr-FR" b="1" dirty="0" err="1">
                <a:sym typeface="Wingdings" pitchFamily="2" charset="2"/>
              </a:rPr>
              <a:t>hypothesis</a:t>
            </a:r>
            <a:endParaRPr lang="de-DE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47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48" y="5934627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991" y="6061509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05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929390" y="659567"/>
            <a:ext cx="9968459" cy="5466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70C0"/>
                </a:solidFill>
              </a:rPr>
              <a:t>Implications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for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foreign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language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learning</a:t>
            </a:r>
            <a:r>
              <a:rPr lang="de-DE" b="1" dirty="0">
                <a:solidFill>
                  <a:srgbClr val="0070C0"/>
                </a:solidFill>
              </a:rPr>
              <a:t>:</a:t>
            </a:r>
          </a:p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  </a:t>
            </a:r>
          </a:p>
          <a:p>
            <a:pPr>
              <a:buFont typeface="Wingdings" pitchFamily="2" charset="2"/>
              <a:buChar char="Ø"/>
            </a:pPr>
            <a:r>
              <a:rPr lang="de-DE" b="1" dirty="0"/>
              <a:t>Need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describe</a:t>
            </a:r>
            <a:r>
              <a:rPr lang="de-DE" b="1" dirty="0"/>
              <a:t> (</a:t>
            </a:r>
            <a:r>
              <a:rPr lang="de-DE" b="1" dirty="0" err="1"/>
              <a:t>color</a:t>
            </a:r>
            <a:r>
              <a:rPr lang="de-DE" b="1" dirty="0"/>
              <a:t>) </a:t>
            </a:r>
            <a:r>
              <a:rPr lang="de-DE" b="1" dirty="0" err="1"/>
              <a:t>terms</a:t>
            </a:r>
            <a:r>
              <a:rPr lang="de-DE" b="1" dirty="0"/>
              <a:t> in larger </a:t>
            </a:r>
            <a:r>
              <a:rPr lang="de-DE" b="1" dirty="0" err="1"/>
              <a:t>sequences</a:t>
            </a:r>
            <a:r>
              <a:rPr lang="de-DE" b="1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de-DE" b="1" dirty="0"/>
              <a:t>Take </a:t>
            </a:r>
            <a:r>
              <a:rPr lang="de-DE" b="1" dirty="0" err="1"/>
              <a:t>into</a:t>
            </a:r>
            <a:r>
              <a:rPr lang="de-DE" b="1" dirty="0"/>
              <a:t> </a:t>
            </a:r>
            <a:r>
              <a:rPr lang="de-DE" b="1" dirty="0" err="1"/>
              <a:t>account</a:t>
            </a:r>
            <a:r>
              <a:rPr lang="de-DE" b="1" dirty="0"/>
              <a:t> </a:t>
            </a:r>
            <a:r>
              <a:rPr lang="de-DE" b="1" dirty="0" err="1"/>
              <a:t>lexicalization</a:t>
            </a:r>
            <a:r>
              <a:rPr lang="de-DE" b="1" dirty="0"/>
              <a:t> </a:t>
            </a:r>
            <a:r>
              <a:rPr lang="de-DE" b="1" dirty="0" err="1"/>
              <a:t>preferences</a:t>
            </a:r>
            <a:r>
              <a:rPr lang="de-DE" b="1" dirty="0"/>
              <a:t> in </a:t>
            </a:r>
            <a:r>
              <a:rPr lang="de-DE" b="1" dirty="0" err="1"/>
              <a:t>specific</a:t>
            </a:r>
            <a:r>
              <a:rPr lang="de-DE" b="1" dirty="0"/>
              <a:t> </a:t>
            </a:r>
            <a:r>
              <a:rPr lang="de-DE" b="1" dirty="0" err="1"/>
              <a:t>languages</a:t>
            </a:r>
            <a:endParaRPr lang="de-DE" b="1" dirty="0"/>
          </a:p>
          <a:p>
            <a:pPr>
              <a:buFont typeface="Wingdings" pitchFamily="2" charset="2"/>
              <a:buChar char="§"/>
            </a:pP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analytic</a:t>
            </a:r>
            <a:r>
              <a:rPr lang="de-DE"/>
              <a:t> Romance</a:t>
            </a:r>
            <a:r>
              <a:rPr lang="de-DE" dirty="0"/>
              <a:t> </a:t>
            </a:r>
            <a:r>
              <a:rPr lang="de-DE" dirty="0" err="1"/>
              <a:t>languages</a:t>
            </a:r>
            <a:r>
              <a:rPr lang="de-DE" dirty="0"/>
              <a:t> vs. </a:t>
            </a:r>
            <a:r>
              <a:rPr lang="de-DE" dirty="0" err="1"/>
              <a:t>synthetic</a:t>
            </a:r>
            <a:r>
              <a:rPr lang="de-DE" dirty="0"/>
              <a:t> </a:t>
            </a:r>
            <a:r>
              <a:rPr lang="de-DE" dirty="0" err="1"/>
              <a:t>Germanic</a:t>
            </a:r>
            <a:r>
              <a:rPr lang="de-DE" dirty="0"/>
              <a:t> </a:t>
            </a:r>
            <a:r>
              <a:rPr lang="de-DE" dirty="0" err="1"/>
              <a:t>languages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48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4" y="5996310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785" y="6068318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77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981200" y="1052738"/>
            <a:ext cx="8435280" cy="50734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4000" b="1" dirty="0" err="1"/>
              <a:t>Thank</a:t>
            </a:r>
            <a:r>
              <a:rPr lang="de-DE" sz="4000" b="1" dirty="0"/>
              <a:t>  </a:t>
            </a:r>
            <a:r>
              <a:rPr lang="de-DE" sz="4000" b="1" dirty="0" err="1"/>
              <a:t>you</a:t>
            </a:r>
            <a:r>
              <a:rPr lang="de-DE" sz="4000" b="1" dirty="0"/>
              <a:t>!</a:t>
            </a:r>
          </a:p>
          <a:p>
            <a:pPr marL="0" indent="0" algn="ctr">
              <a:buNone/>
            </a:pPr>
            <a:endParaRPr lang="de-DE" sz="40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2A13-DE15-44DC-B3BA-621216AD448B}" type="slidenum">
              <a:rPr lang="de-DE" smtClean="0"/>
              <a:t>49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124" y="6061509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424" y="605756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4756A59-C5E3-9E4A-850A-3F3CC567B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8400" y="2400299"/>
            <a:ext cx="6300472" cy="328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2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64302" y="419726"/>
            <a:ext cx="10493114" cy="59366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BE" sz="3600" dirty="0" err="1">
                <a:solidFill>
                  <a:srgbClr val="0070C0"/>
                </a:solidFill>
              </a:rPr>
              <a:t>Why</a:t>
            </a:r>
            <a:r>
              <a:rPr lang="fr-BE" sz="3600" dirty="0">
                <a:solidFill>
                  <a:srgbClr val="0070C0"/>
                </a:solidFill>
              </a:rPr>
              <a:t> Cognitive </a:t>
            </a:r>
            <a:r>
              <a:rPr lang="fr-BE" sz="3600" dirty="0" err="1">
                <a:solidFill>
                  <a:srgbClr val="0070C0"/>
                </a:solidFill>
              </a:rPr>
              <a:t>Linguistics</a:t>
            </a:r>
            <a:r>
              <a:rPr lang="fr-BE" sz="3600" dirty="0">
                <a:solidFill>
                  <a:srgbClr val="0070C0"/>
                </a:solidFill>
              </a:rPr>
              <a:t>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3600" dirty="0" err="1"/>
              <a:t>advocates</a:t>
            </a:r>
            <a:r>
              <a:rPr lang="fr-BE" sz="3600" dirty="0"/>
              <a:t> </a:t>
            </a:r>
            <a:r>
              <a:rPr lang="fr-BE" sz="3600" dirty="0" err="1"/>
              <a:t>strong</a:t>
            </a:r>
            <a:r>
              <a:rPr lang="fr-BE" sz="3600" dirty="0"/>
              <a:t> </a:t>
            </a:r>
            <a:r>
              <a:rPr lang="fr-BE" sz="3600" dirty="0" err="1"/>
              <a:t>link</a:t>
            </a:r>
            <a:r>
              <a:rPr lang="fr-BE" sz="3600" dirty="0"/>
              <a:t> </a:t>
            </a:r>
            <a:r>
              <a:rPr lang="fr-BE" sz="3600" dirty="0" err="1"/>
              <a:t>between</a:t>
            </a:r>
            <a:r>
              <a:rPr lang="fr-BE" sz="3600" dirty="0"/>
              <a:t> </a:t>
            </a:r>
            <a:r>
              <a:rPr lang="fr-BE" sz="3600" dirty="0" err="1"/>
              <a:t>language</a:t>
            </a:r>
            <a:r>
              <a:rPr lang="fr-BE" sz="3600" dirty="0"/>
              <a:t> and cognition </a:t>
            </a:r>
          </a:p>
          <a:p>
            <a:pPr marL="0" indent="0">
              <a:buNone/>
            </a:pPr>
            <a:r>
              <a:rPr lang="fr-BE" sz="3600" dirty="0"/>
              <a:t>           (</a:t>
            </a:r>
            <a:r>
              <a:rPr lang="fr-BE" sz="3600" dirty="0" err="1"/>
              <a:t>Dirven</a:t>
            </a:r>
            <a:r>
              <a:rPr lang="fr-BE" sz="3600" dirty="0"/>
              <a:t> &amp; Ruiz de Mendoza 2010)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3600" dirty="0" err="1"/>
              <a:t>Language</a:t>
            </a:r>
            <a:r>
              <a:rPr lang="fr-BE" sz="3600" dirty="0"/>
              <a:t> </a:t>
            </a:r>
            <a:r>
              <a:rPr lang="fr-BE" sz="3600" dirty="0" err="1"/>
              <a:t>meaning</a:t>
            </a:r>
            <a:r>
              <a:rPr lang="fr-BE" sz="3600" dirty="0"/>
              <a:t> = </a:t>
            </a:r>
            <a:r>
              <a:rPr lang="fr-BE" sz="3600" dirty="0" err="1"/>
              <a:t>result</a:t>
            </a:r>
            <a:r>
              <a:rPr lang="fr-BE" sz="3600" dirty="0"/>
              <a:t> of </a:t>
            </a:r>
            <a:r>
              <a:rPr lang="fr-BE" sz="3600" dirty="0" err="1"/>
              <a:t>conceptualizations</a:t>
            </a:r>
            <a:r>
              <a:rPr lang="fr-BE" sz="3600" dirty="0"/>
              <a:t> and </a:t>
            </a:r>
            <a:r>
              <a:rPr lang="fr-BE" sz="3600" dirty="0" err="1"/>
              <a:t>categorizations</a:t>
            </a:r>
            <a:endParaRPr lang="fr-BE" sz="3600" dirty="0"/>
          </a:p>
          <a:p>
            <a:pPr marL="0" indent="0">
              <a:buNone/>
            </a:pPr>
            <a:r>
              <a:rPr lang="en-GB" sz="3600" dirty="0"/>
              <a:t>     “</a:t>
            </a:r>
            <a:r>
              <a:rPr lang="en-GB" sz="3600" i="1" dirty="0"/>
              <a:t>Cognitive Grammar […] equates meaning with conceptualization</a:t>
            </a:r>
            <a:r>
              <a:rPr lang="en-GB" sz="3600" dirty="0"/>
              <a:t>”  </a:t>
            </a:r>
          </a:p>
          <a:p>
            <a:pPr marL="0" indent="0">
              <a:buNone/>
            </a:pPr>
            <a:r>
              <a:rPr lang="en-GB" dirty="0"/>
              <a:t>       </a:t>
            </a:r>
            <a:r>
              <a:rPr lang="fr-BE" dirty="0"/>
              <a:t>(</a:t>
            </a:r>
            <a:r>
              <a:rPr lang="en-GB" dirty="0" err="1"/>
              <a:t>Langacker</a:t>
            </a:r>
            <a:r>
              <a:rPr lang="en-GB" dirty="0"/>
              <a:t> 1987: 5)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  E.g.   E: </a:t>
            </a:r>
            <a:r>
              <a:rPr lang="en-GB" i="1" dirty="0"/>
              <a:t>pavement</a:t>
            </a:r>
            <a:r>
              <a:rPr lang="en-GB" dirty="0"/>
              <a:t>; </a:t>
            </a:r>
            <a:r>
              <a:rPr lang="en-GB" i="1" dirty="0"/>
              <a:t>sidewalk</a:t>
            </a:r>
          </a:p>
          <a:p>
            <a:pPr marL="0" indent="0">
              <a:buNone/>
            </a:pPr>
            <a:r>
              <a:rPr lang="en-GB" dirty="0"/>
              <a:t>	       F: </a:t>
            </a:r>
            <a:r>
              <a:rPr lang="en-GB" i="1" dirty="0" err="1"/>
              <a:t>trottoir</a:t>
            </a:r>
            <a:r>
              <a:rPr lang="en-GB" dirty="0"/>
              <a:t>; </a:t>
            </a:r>
          </a:p>
          <a:p>
            <a:pPr marL="0" indent="0">
              <a:buNone/>
            </a:pPr>
            <a:r>
              <a:rPr lang="en-GB" dirty="0"/>
              <a:t>                     D: </a:t>
            </a:r>
            <a:r>
              <a:rPr lang="en-GB" i="1" dirty="0" err="1"/>
              <a:t>Bürgersteig</a:t>
            </a:r>
            <a:r>
              <a:rPr lang="en-GB" dirty="0"/>
              <a:t>; </a:t>
            </a:r>
          </a:p>
          <a:p>
            <a:pPr marL="0" indent="0">
              <a:buNone/>
            </a:pPr>
            <a:r>
              <a:rPr lang="en-GB" dirty="0"/>
              <a:t>                    NL: </a:t>
            </a:r>
            <a:r>
              <a:rPr lang="en-GB" i="1" dirty="0" err="1"/>
              <a:t>voetpad</a:t>
            </a:r>
            <a:r>
              <a:rPr lang="en-GB" i="1" dirty="0"/>
              <a:t>  </a:t>
            </a:r>
          </a:p>
          <a:p>
            <a:pPr marL="0" indent="0">
              <a:buNone/>
            </a:pPr>
            <a:endParaRPr lang="fr-FR" altLang="de-DE" dirty="0"/>
          </a:p>
          <a:p>
            <a:pPr>
              <a:buFont typeface="Wingdings" pitchFamily="2" charset="2"/>
              <a:buChar char="Ø"/>
            </a:pPr>
            <a:r>
              <a:rPr lang="fr-FR" altLang="de-DE" sz="3600" dirty="0" err="1"/>
              <a:t>Need</a:t>
            </a:r>
            <a:r>
              <a:rPr lang="fr-FR" altLang="de-DE" sz="3600" dirty="0"/>
              <a:t> to </a:t>
            </a:r>
            <a:r>
              <a:rPr lang="fr-FR" altLang="de-DE" sz="3600" dirty="0" err="1"/>
              <a:t>analyze</a:t>
            </a:r>
            <a:r>
              <a:rPr lang="fr-FR" altLang="de-DE" sz="3600" dirty="0"/>
              <a:t> </a:t>
            </a:r>
            <a:r>
              <a:rPr lang="fr-FR" altLang="de-DE" sz="3600" dirty="0" err="1"/>
              <a:t>language</a:t>
            </a:r>
            <a:r>
              <a:rPr lang="fr-FR" altLang="de-DE" sz="3600" dirty="0"/>
              <a:t> in relation </a:t>
            </a:r>
            <a:r>
              <a:rPr lang="fr-FR" altLang="de-DE" sz="3600" dirty="0" err="1"/>
              <a:t>with</a:t>
            </a:r>
            <a:r>
              <a:rPr lang="fr-FR" altLang="de-DE" sz="3600" dirty="0"/>
              <a:t> speakers and cognitive </a:t>
            </a:r>
            <a:r>
              <a:rPr lang="fr-FR" altLang="de-DE" sz="3600" dirty="0" err="1"/>
              <a:t>processes</a:t>
            </a:r>
            <a:r>
              <a:rPr lang="fr-FR" altLang="de-DE" sz="3600" dirty="0"/>
              <a:t> </a:t>
            </a:r>
            <a:r>
              <a:rPr lang="fr-FR" altLang="de-DE" sz="3600" dirty="0" err="1"/>
              <a:t>when</a:t>
            </a:r>
            <a:r>
              <a:rPr lang="fr-FR" altLang="de-DE" sz="3600" dirty="0"/>
              <a:t> </a:t>
            </a:r>
            <a:r>
              <a:rPr lang="fr-FR" altLang="de-DE" sz="3600" dirty="0" err="1"/>
              <a:t>using</a:t>
            </a:r>
            <a:r>
              <a:rPr lang="fr-FR" altLang="de-DE" sz="3600" dirty="0"/>
              <a:t> </a:t>
            </a:r>
            <a:r>
              <a:rPr lang="fr-FR" altLang="de-DE" sz="3600" dirty="0" err="1"/>
              <a:t>language</a:t>
            </a:r>
            <a:r>
              <a:rPr lang="fr-FR" altLang="de-DE" sz="3600" dirty="0"/>
              <a:t> </a:t>
            </a:r>
            <a:r>
              <a:rPr lang="fr-FR" altLang="de-DE" sz="3600" dirty="0">
                <a:sym typeface="Wingdings" pitchFamily="2" charset="2"/>
              </a:rPr>
              <a:t></a:t>
            </a:r>
            <a:r>
              <a:rPr lang="fr-FR" altLang="de-DE" sz="3600" dirty="0"/>
              <a:t> ‘usage-</a:t>
            </a:r>
            <a:r>
              <a:rPr lang="fr-FR" altLang="de-DE" sz="3600" dirty="0" err="1"/>
              <a:t>based</a:t>
            </a:r>
            <a:r>
              <a:rPr lang="fr-FR" altLang="de-DE" sz="3600" dirty="0"/>
              <a:t>’</a:t>
            </a:r>
          </a:p>
          <a:p>
            <a:pPr>
              <a:buFont typeface="Wingdings" pitchFamily="2" charset="2"/>
              <a:buChar char="Ø"/>
            </a:pPr>
            <a:r>
              <a:rPr lang="fr-FR" altLang="de-DE" sz="3600" dirty="0" err="1"/>
              <a:t>Applies</a:t>
            </a:r>
            <a:r>
              <a:rPr lang="fr-FR" altLang="de-DE" sz="3600" dirty="0"/>
              <a:t> to </a:t>
            </a:r>
            <a:r>
              <a:rPr lang="fr-FR" altLang="de-DE" sz="3600" dirty="0" err="1"/>
              <a:t>conceptualization</a:t>
            </a:r>
            <a:r>
              <a:rPr lang="fr-FR" altLang="de-DE" sz="3600" dirty="0"/>
              <a:t> of </a:t>
            </a:r>
            <a:r>
              <a:rPr lang="fr-FR" altLang="de-DE" sz="3600" dirty="0" err="1"/>
              <a:t>color</a:t>
            </a:r>
            <a:r>
              <a:rPr lang="fr-FR" altLang="de-DE" sz="3600" dirty="0"/>
              <a:t> </a:t>
            </a:r>
            <a:r>
              <a:rPr lang="fr-FR" altLang="de-DE" sz="3600" dirty="0" err="1"/>
              <a:t>terms</a:t>
            </a:r>
            <a:endParaRPr lang="fr-FR" altLang="de-DE" sz="3600" dirty="0"/>
          </a:p>
          <a:p>
            <a:pPr marL="533400" indent="-533400">
              <a:buFont typeface="Wingdings" pitchFamily="2" charset="2"/>
              <a:buChar char="à"/>
            </a:pPr>
            <a:endParaRPr lang="nl-BE" altLang="de-DE" dirty="0"/>
          </a:p>
          <a:p>
            <a:pPr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3231630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5</a:t>
            </a:fld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F787395-58DF-2147-B7A6-AE3033194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099" y="2634940"/>
            <a:ext cx="3092469" cy="2057898"/>
          </a:xfrm>
          <a:prstGeom prst="rect">
            <a:avLst/>
          </a:prstGeom>
        </p:spPr>
      </p:pic>
      <p:pic>
        <p:nvPicPr>
          <p:cNvPr id="8" name="Picture 10" descr="USLBlogoRVB">
            <a:extLst>
              <a:ext uri="{FF2B5EF4-FFF2-40B4-BE49-F238E27FC236}">
                <a16:creationId xmlns:a16="http://schemas.microsoft.com/office/drawing/2014/main" id="{3E5FCC9A-7E2C-C141-90FA-B0CA91781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94" y="5990272"/>
            <a:ext cx="732156" cy="73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 descr="C:\Users\SM-User\Documents\SeSLa-new-web\images\sesla-logo.png">
            <a:extLst>
              <a:ext uri="{FF2B5EF4-FFF2-40B4-BE49-F238E27FC236}">
                <a16:creationId xmlns:a16="http://schemas.microsoft.com/office/drawing/2014/main" id="{5C48255E-54D4-054B-8890-C9F153C7C18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760" y="5990271"/>
            <a:ext cx="658369" cy="668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02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26760" y="274637"/>
            <a:ext cx="8229601" cy="274043"/>
          </a:xfrm>
        </p:spPr>
        <p:txBody>
          <a:bodyPr>
            <a:normAutofit fontScale="90000"/>
          </a:bodyPr>
          <a:lstStyle/>
          <a:p>
            <a:pPr algn="l"/>
            <a:r>
              <a:rPr lang="fr-BE" sz="2000" b="1" dirty="0" err="1"/>
              <a:t>References</a:t>
            </a:r>
            <a:r>
              <a:rPr lang="fr-BE" sz="2000" b="1" dirty="0"/>
              <a:t> (</a:t>
            </a:r>
            <a:r>
              <a:rPr lang="fr-BE" sz="2000" b="1" dirty="0" err="1"/>
              <a:t>partim</a:t>
            </a:r>
            <a:r>
              <a:rPr lang="fr-BE" sz="2000" b="1" dirty="0"/>
              <a:t>)</a:t>
            </a:r>
            <a:endParaRPr lang="de-DE" sz="20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89351" y="692696"/>
            <a:ext cx="10358203" cy="597666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sz="2200" dirty="0"/>
              <a:t>Berlin, Brent &amp; Paul Kay. 1969. </a:t>
            </a:r>
            <a:r>
              <a:rPr lang="en-GB" sz="2200" i="1" dirty="0"/>
              <a:t>Basic </a:t>
            </a:r>
            <a:r>
              <a:rPr lang="en-GB" sz="2200" i="1" dirty="0" err="1"/>
              <a:t>Color</a:t>
            </a:r>
            <a:r>
              <a:rPr lang="en-GB" sz="2200" i="1" dirty="0"/>
              <a:t> Terms: Their Universality and Evolution. </a:t>
            </a:r>
            <a:r>
              <a:rPr lang="en-GB" sz="2200" dirty="0"/>
              <a:t>Berkeley: University  of California Press.  </a:t>
            </a:r>
            <a:endParaRPr lang="de-DE" sz="2200" dirty="0"/>
          </a:p>
          <a:p>
            <a:pPr marL="0" indent="0">
              <a:buNone/>
            </a:pPr>
            <a:r>
              <a:rPr lang="en-GB" sz="2200" dirty="0" err="1"/>
              <a:t>Biggam</a:t>
            </a:r>
            <a:r>
              <a:rPr lang="en-GB" sz="2200" dirty="0"/>
              <a:t>, Carole P., Carole A. Hough, Christian J. Kay, &amp; David R. Simmons, eds. 2011. </a:t>
            </a:r>
            <a:r>
              <a:rPr lang="en-GB" sz="2200" i="1" dirty="0"/>
              <a:t>New Directions in  Colour Studies</a:t>
            </a:r>
            <a:r>
              <a:rPr lang="en-GB" sz="2200" dirty="0"/>
              <a:t>. Amsterdam &amp; Philadelphia: John </a:t>
            </a:r>
            <a:r>
              <a:rPr lang="en-GB" sz="2200" dirty="0" err="1"/>
              <a:t>Benjamins</a:t>
            </a:r>
            <a:r>
              <a:rPr lang="en-GB" sz="2200" dirty="0"/>
              <a:t>.                                                         </a:t>
            </a:r>
            <a:endParaRPr lang="de-DE" sz="2200" dirty="0"/>
          </a:p>
          <a:p>
            <a:pPr marL="0" indent="0">
              <a:buNone/>
            </a:pPr>
            <a:r>
              <a:rPr lang="pt-PT" sz="2200" dirty="0"/>
              <a:t>Caivano, José Luis &amp; Paulina Becerra. </a:t>
            </a:r>
            <a:r>
              <a:rPr lang="en-GB" sz="2200" dirty="0"/>
              <a:t>2007. </a:t>
            </a:r>
            <a:r>
              <a:rPr lang="en-GB" sz="2200" i="1" dirty="0"/>
              <a:t>Chronological Bibliography on </a:t>
            </a:r>
            <a:r>
              <a:rPr lang="en-GB" sz="2200" i="1" dirty="0" err="1"/>
              <a:t>Color</a:t>
            </a:r>
            <a:r>
              <a:rPr lang="en-GB" sz="2200" i="1" dirty="0"/>
              <a:t> Theory.</a:t>
            </a:r>
            <a:r>
              <a:rPr lang="en-GB" sz="2200" dirty="0"/>
              <a:t>  </a:t>
            </a:r>
            <a:r>
              <a:rPr lang="pl-PL" sz="2200" u="sng" dirty="0">
                <a:hlinkClick r:id="rId2"/>
              </a:rPr>
              <a:t>www.fadu.uba.ar/sitios/sicyt/color/bib2.htm</a:t>
            </a:r>
            <a:r>
              <a:rPr lang="pl-PL" sz="2200" dirty="0"/>
              <a:t>.</a:t>
            </a:r>
            <a:endParaRPr lang="de-DE" sz="2200" dirty="0"/>
          </a:p>
          <a:p>
            <a:pPr marL="0" indent="0">
              <a:buNone/>
            </a:pPr>
            <a:r>
              <a:rPr lang="fr-BE" sz="2200" dirty="0" err="1"/>
              <a:t>Dirven</a:t>
            </a:r>
            <a:r>
              <a:rPr lang="fr-BE" sz="2200" dirty="0"/>
              <a:t>, René &amp; Francisco Ruiz de Mendoza </a:t>
            </a:r>
            <a:r>
              <a:rPr lang="fr-BE" sz="2200" dirty="0" err="1"/>
              <a:t>Ibáñez</a:t>
            </a:r>
            <a:r>
              <a:rPr lang="fr-BE" sz="2200" dirty="0"/>
              <a:t>. </a:t>
            </a:r>
            <a:r>
              <a:rPr lang="en-GB" sz="2200" dirty="0"/>
              <a:t>2010. Looking back at 30 years of Cognitive  Linguistics. In E. </a:t>
            </a:r>
            <a:r>
              <a:rPr lang="en-GB" sz="2200" dirty="0" err="1"/>
              <a:t>Tabakowska</a:t>
            </a:r>
            <a:r>
              <a:rPr lang="en-GB" sz="2200" dirty="0"/>
              <a:t>, M. </a:t>
            </a:r>
            <a:r>
              <a:rPr lang="en-GB" sz="2200" dirty="0" err="1"/>
              <a:t>Choinski</a:t>
            </a:r>
            <a:r>
              <a:rPr lang="en-GB" sz="2200" dirty="0"/>
              <a:t>, &amp; L. </a:t>
            </a:r>
            <a:r>
              <a:rPr lang="en-GB" sz="2200" dirty="0" err="1"/>
              <a:t>Wiraszka</a:t>
            </a:r>
            <a:r>
              <a:rPr lang="en-GB" sz="2200" dirty="0"/>
              <a:t>, eds., </a:t>
            </a:r>
            <a:r>
              <a:rPr lang="en-GB" sz="2200" i="1" dirty="0"/>
              <a:t>Cognitive Linguistics in Action: From Theory to Application and Back</a:t>
            </a:r>
            <a:r>
              <a:rPr lang="en-GB" sz="2200" dirty="0"/>
              <a:t>, 11-70</a:t>
            </a:r>
            <a:r>
              <a:rPr lang="en-GB" sz="2200" i="1" dirty="0"/>
              <a:t>. </a:t>
            </a:r>
            <a:r>
              <a:rPr lang="fr-BE" sz="2200" dirty="0"/>
              <a:t>Berlin: de </a:t>
            </a:r>
            <a:r>
              <a:rPr lang="fr-BE" sz="2200" dirty="0" err="1"/>
              <a:t>Gruyter</a:t>
            </a:r>
            <a:r>
              <a:rPr lang="fr-BE" sz="2200" dirty="0"/>
              <a:t> Mouton.</a:t>
            </a:r>
            <a:endParaRPr lang="de-DE" sz="2200" dirty="0"/>
          </a:p>
          <a:p>
            <a:pPr marL="0" indent="0">
              <a:buNone/>
            </a:pPr>
            <a:r>
              <a:rPr lang="en-US" sz="2200" dirty="0"/>
              <a:t>Hardin, C.L. &amp; </a:t>
            </a:r>
            <a:r>
              <a:rPr lang="en-US" sz="2200" dirty="0" err="1"/>
              <a:t>Maffi</a:t>
            </a:r>
            <a:r>
              <a:rPr lang="en-US" sz="2200" dirty="0"/>
              <a:t>, Luisa, eds. 1997. </a:t>
            </a:r>
            <a:r>
              <a:rPr lang="en-US" sz="2200" i="1" dirty="0"/>
              <a:t>Color Categories in Thought and Language</a:t>
            </a:r>
            <a:r>
              <a:rPr lang="en-US" sz="2200" dirty="0"/>
              <a:t>. Cambridge: Cambridge University Press.</a:t>
            </a:r>
          </a:p>
          <a:p>
            <a:pPr marL="0" indent="0">
              <a:buNone/>
            </a:pPr>
            <a:r>
              <a:rPr lang="de-DE" sz="2200" dirty="0"/>
              <a:t>Lohde, Michael. 2006. </a:t>
            </a:r>
            <a:r>
              <a:rPr lang="de-DE" sz="2200" i="1" dirty="0"/>
              <a:t>Wortbildung des modernen Deutschen. Ein Lehr- und Übungsbuch</a:t>
            </a:r>
            <a:r>
              <a:rPr lang="de-DE" sz="2200" dirty="0"/>
              <a:t>. Tübingen: Narr.</a:t>
            </a:r>
          </a:p>
          <a:p>
            <a:pPr marL="0" indent="0">
              <a:buNone/>
            </a:pPr>
            <a:r>
              <a:rPr lang="en-US" sz="2200" dirty="0"/>
              <a:t>Lucy, John A. 1992. </a:t>
            </a:r>
            <a:r>
              <a:rPr lang="en-US" sz="2200" i="1" dirty="0"/>
              <a:t>Language Diversity and Thought: A Reformulation of the Linguistic Relativity Hypothesis.</a:t>
            </a:r>
            <a:r>
              <a:rPr lang="en-US" sz="2200" dirty="0"/>
              <a:t> Cambridge: Cambridge University Press.</a:t>
            </a:r>
          </a:p>
          <a:p>
            <a:pPr marL="0" indent="0">
              <a:buNone/>
            </a:pPr>
            <a:r>
              <a:rPr lang="en-US" sz="2200" dirty="0"/>
              <a:t>Osgood, Charles E., William H. May, &amp; Murray </a:t>
            </a:r>
            <a:r>
              <a:rPr lang="en-US" sz="2200" dirty="0" err="1"/>
              <a:t>Miron</a:t>
            </a:r>
            <a:r>
              <a:rPr lang="en-US" sz="2200" dirty="0"/>
              <a:t>. 1975. </a:t>
            </a:r>
            <a:r>
              <a:rPr lang="en-US" sz="2200" i="1" dirty="0"/>
              <a:t>Cross-Cultural Universals of Affective Meaning. </a:t>
            </a:r>
            <a:r>
              <a:rPr lang="en-US" sz="2200" dirty="0"/>
              <a:t>Urbana; Chicago; London: University of Illinois Press.</a:t>
            </a:r>
          </a:p>
          <a:p>
            <a:pPr marL="0" indent="0">
              <a:buNone/>
            </a:pPr>
            <a:r>
              <a:rPr lang="de-DE" sz="2200" dirty="0" err="1"/>
              <a:t>Siemund</a:t>
            </a:r>
            <a:r>
              <a:rPr lang="de-DE" sz="2200" dirty="0"/>
              <a:t>, Peter. 2004. Analytische und synthetische Tendenzen in der Entwicklung des Englischen. In Uwe Hinrichs (</a:t>
            </a:r>
            <a:r>
              <a:rPr lang="de-DE" sz="2200" dirty="0" err="1"/>
              <a:t>ed</a:t>
            </a:r>
            <a:r>
              <a:rPr lang="de-DE" sz="2200" dirty="0"/>
              <a:t>.), </a:t>
            </a:r>
            <a:r>
              <a:rPr lang="de-DE" sz="2200" i="1" dirty="0"/>
              <a:t>Die europäischen Sprachen auf dem Wege zum analytischen Sprachtyp</a:t>
            </a:r>
            <a:r>
              <a:rPr lang="de-DE" sz="2200" dirty="0"/>
              <a:t>. Wiesbaden: </a:t>
            </a:r>
            <a:r>
              <a:rPr lang="de-DE" sz="2200" dirty="0" err="1"/>
              <a:t>Harassowitz</a:t>
            </a:r>
            <a:r>
              <a:rPr lang="de-DE" sz="2200" dirty="0"/>
              <a:t>, 169-196.</a:t>
            </a:r>
          </a:p>
          <a:p>
            <a:pPr marL="0" indent="0">
              <a:buNone/>
            </a:pPr>
            <a:r>
              <a:rPr lang="en-US" sz="2200" dirty="0"/>
              <a:t>Simmons, David. 2011. </a:t>
            </a:r>
            <a:r>
              <a:rPr lang="en-US" sz="2200" dirty="0" err="1"/>
              <a:t>Colour</a:t>
            </a:r>
            <a:r>
              <a:rPr lang="en-US" sz="2200" dirty="0"/>
              <a:t> and emotion. In C.P. </a:t>
            </a:r>
            <a:r>
              <a:rPr lang="en-US" sz="2200" dirty="0" err="1"/>
              <a:t>Biggam</a:t>
            </a:r>
            <a:r>
              <a:rPr lang="en-US" sz="2200" dirty="0"/>
              <a:t>, C.A. Hough, C. J. Kay, &amp; D.R. Simmons, eds., </a:t>
            </a:r>
            <a:r>
              <a:rPr lang="en-US" sz="2200" i="1" dirty="0"/>
              <a:t>New Directions in </a:t>
            </a:r>
            <a:r>
              <a:rPr lang="en-US" sz="2200" i="1" dirty="0" err="1"/>
              <a:t>Colour</a:t>
            </a:r>
            <a:r>
              <a:rPr lang="en-US" sz="2200" i="1" dirty="0"/>
              <a:t> Studies</a:t>
            </a:r>
            <a:r>
              <a:rPr lang="en-US" sz="2200" dirty="0"/>
              <a:t>, 395-414. Amsterdam &amp; Philadelphia: John </a:t>
            </a:r>
            <a:r>
              <a:rPr lang="en-US" sz="2200" dirty="0" err="1"/>
              <a:t>Benjamins</a:t>
            </a:r>
            <a:r>
              <a:rPr lang="en-US" sz="2200" dirty="0"/>
              <a:t>.	</a:t>
            </a:r>
          </a:p>
          <a:p>
            <a:pPr marL="0" indent="0">
              <a:buNone/>
            </a:pPr>
            <a:r>
              <a:rPr lang="de-DE" sz="2200" dirty="0"/>
              <a:t>Soriano, Cristina &amp; Javier Valenzuela. 2009. Emotion </a:t>
            </a:r>
            <a:r>
              <a:rPr lang="de-DE" sz="2200" dirty="0" err="1"/>
              <a:t>and</a:t>
            </a:r>
            <a:r>
              <a:rPr lang="de-DE" sz="2200" dirty="0"/>
              <a:t> </a:t>
            </a:r>
            <a:r>
              <a:rPr lang="de-DE" sz="2200" dirty="0" err="1"/>
              <a:t>colour</a:t>
            </a:r>
            <a:r>
              <a:rPr lang="de-DE" sz="2200" dirty="0"/>
              <a:t> </a:t>
            </a:r>
            <a:r>
              <a:rPr lang="de-DE" sz="2200" dirty="0" err="1"/>
              <a:t>across</a:t>
            </a:r>
            <a:r>
              <a:rPr lang="de-DE" sz="2200" dirty="0"/>
              <a:t> </a:t>
            </a:r>
            <a:r>
              <a:rPr lang="de-DE" sz="2200" dirty="0" err="1"/>
              <a:t>languages</a:t>
            </a:r>
            <a:r>
              <a:rPr lang="de-DE" sz="2200" dirty="0"/>
              <a:t>: </a:t>
            </a:r>
            <a:r>
              <a:rPr lang="de-DE" sz="2200" dirty="0" err="1"/>
              <a:t>Implicit</a:t>
            </a:r>
            <a:r>
              <a:rPr lang="de-DE" sz="2200" dirty="0"/>
              <a:t> </a:t>
            </a:r>
            <a:r>
              <a:rPr lang="de-DE" sz="2200" dirty="0" err="1"/>
              <a:t>associations</a:t>
            </a:r>
            <a:r>
              <a:rPr lang="de-DE" sz="2200" dirty="0"/>
              <a:t> in </a:t>
            </a:r>
            <a:r>
              <a:rPr lang="de-DE" sz="2200" dirty="0" err="1"/>
              <a:t>Spanish</a:t>
            </a:r>
            <a:r>
              <a:rPr lang="de-DE" sz="2200" dirty="0"/>
              <a:t> </a:t>
            </a:r>
            <a:r>
              <a:rPr lang="de-DE" sz="2200" dirty="0" err="1"/>
              <a:t>colour</a:t>
            </a:r>
            <a:r>
              <a:rPr lang="de-DE" sz="2200" dirty="0"/>
              <a:t> </a:t>
            </a:r>
            <a:r>
              <a:rPr lang="de-DE" sz="2200" dirty="0" err="1"/>
              <a:t>terms</a:t>
            </a:r>
            <a:r>
              <a:rPr lang="de-DE" sz="2200" dirty="0"/>
              <a:t>. </a:t>
            </a:r>
            <a:r>
              <a:rPr lang="de-DE" sz="2200" i="1" dirty="0" err="1"/>
              <a:t>Social</a:t>
            </a:r>
            <a:r>
              <a:rPr lang="de-DE" sz="2200" i="1" dirty="0"/>
              <a:t> Science Information </a:t>
            </a:r>
            <a:r>
              <a:rPr lang="de-DE" sz="2200" dirty="0"/>
              <a:t>48(3): 421-445.</a:t>
            </a:r>
          </a:p>
          <a:p>
            <a:pPr marL="0" indent="0">
              <a:buNone/>
            </a:pPr>
            <a:r>
              <a:rPr lang="en-US" sz="2200" dirty="0" err="1"/>
              <a:t>Talmy</a:t>
            </a:r>
            <a:r>
              <a:rPr lang="en-US" sz="2200" dirty="0"/>
              <a:t>, Leonard. 2000. </a:t>
            </a:r>
            <a:r>
              <a:rPr lang="en-US" sz="2200" i="1" dirty="0"/>
              <a:t>Toward a Cognitive Semantics</a:t>
            </a:r>
            <a:r>
              <a:rPr lang="en-US" sz="2200" dirty="0"/>
              <a:t>, vol. 2. Cambridge: MIT Press.</a:t>
            </a:r>
          </a:p>
          <a:p>
            <a:pPr marL="0" indent="0">
              <a:buNone/>
            </a:pPr>
            <a:r>
              <a:rPr lang="en-US" sz="2200" dirty="0"/>
              <a:t>Van </a:t>
            </a:r>
            <a:r>
              <a:rPr lang="en-US" sz="2200" dirty="0" err="1"/>
              <a:t>Leeuwen</a:t>
            </a:r>
            <a:r>
              <a:rPr lang="en-US" sz="2200" dirty="0"/>
              <a:t>, Theo. 2010. </a:t>
            </a:r>
            <a:r>
              <a:rPr lang="en-US" sz="2200" i="1" dirty="0"/>
              <a:t>The Language of </a:t>
            </a:r>
            <a:r>
              <a:rPr lang="en-US" sz="2200" i="1" dirty="0" err="1"/>
              <a:t>Colour</a:t>
            </a:r>
            <a:r>
              <a:rPr lang="en-US" sz="2200" i="1" dirty="0"/>
              <a:t>: An Introduction</a:t>
            </a:r>
            <a:r>
              <a:rPr lang="en-US" sz="2200" dirty="0"/>
              <a:t>. London: Routledge.</a:t>
            </a:r>
          </a:p>
          <a:p>
            <a:pPr marL="0" indent="0">
              <a:buNone/>
            </a:pPr>
            <a:endParaRPr lang="de-DE" sz="2200" dirty="0"/>
          </a:p>
          <a:p>
            <a:endParaRPr lang="de-DE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B8242C5-B5D9-C04C-B2CB-E4D8D44EF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A2235-00E3-1248-8815-F7B6399F2AB5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020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64302" y="674558"/>
            <a:ext cx="10493114" cy="5451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3200" b="1" dirty="0"/>
              <a:t>2. </a:t>
            </a:r>
            <a:r>
              <a:rPr lang="fr-BE" sz="3200" b="1" dirty="0" err="1"/>
              <a:t>Studies</a:t>
            </a:r>
            <a:r>
              <a:rPr lang="fr-BE" sz="3200" b="1" dirty="0"/>
              <a:t> on </a:t>
            </a:r>
            <a:r>
              <a:rPr lang="fr-BE" sz="3200" b="1" dirty="0" err="1"/>
              <a:t>color</a:t>
            </a:r>
            <a:r>
              <a:rPr lang="fr-BE" sz="3200" b="1" dirty="0"/>
              <a:t> </a:t>
            </a:r>
            <a:r>
              <a:rPr lang="fr-BE" sz="3200" b="1" dirty="0" err="1"/>
              <a:t>terms</a:t>
            </a:r>
            <a:endParaRPr lang="fr-BE" sz="3200" b="1" dirty="0"/>
          </a:p>
          <a:p>
            <a:pPr marL="0" indent="0">
              <a:buNone/>
            </a:pPr>
            <a:r>
              <a:rPr lang="fr-BE" altLang="de-DE" dirty="0"/>
              <a:t>Great </a:t>
            </a:r>
            <a:r>
              <a:rPr lang="fr-FR" altLang="de-DE" dirty="0" err="1"/>
              <a:t>interest</a:t>
            </a:r>
            <a:r>
              <a:rPr lang="fr-FR" altLang="de-DE" dirty="0"/>
              <a:t> </a:t>
            </a:r>
            <a:r>
              <a:rPr lang="fr-FR" altLang="de-DE" dirty="0" err="1"/>
              <a:t>among</a:t>
            </a:r>
            <a:r>
              <a:rPr lang="fr-FR" altLang="de-DE" dirty="0"/>
              <a:t> </a:t>
            </a:r>
            <a:r>
              <a:rPr lang="fr-FR" altLang="de-DE" dirty="0" err="1"/>
              <a:t>linguists</a:t>
            </a:r>
            <a:r>
              <a:rPr lang="fr-FR" altLang="de-DE" dirty="0"/>
              <a:t> and </a:t>
            </a:r>
            <a:r>
              <a:rPr lang="fr-FR" altLang="de-DE" dirty="0" err="1"/>
              <a:t>psycholinguists</a:t>
            </a:r>
            <a:endParaRPr lang="fr-FR" altLang="de-DE" dirty="0"/>
          </a:p>
          <a:p>
            <a:pPr>
              <a:buFont typeface="Wingdings" pitchFamily="2" charset="2"/>
              <a:buChar char="Ø"/>
            </a:pPr>
            <a:r>
              <a:rPr lang="de-DE" altLang="de-DE" dirty="0"/>
              <a:t>See </a:t>
            </a:r>
            <a:r>
              <a:rPr lang="de-DE" altLang="de-DE" dirty="0" err="1"/>
              <a:t>long</a:t>
            </a:r>
            <a:r>
              <a:rPr lang="de-DE" altLang="de-DE" dirty="0"/>
              <a:t> </a:t>
            </a:r>
            <a:r>
              <a:rPr lang="de-DE" altLang="de-DE" dirty="0" err="1"/>
              <a:t>reference</a:t>
            </a:r>
            <a:r>
              <a:rPr lang="de-DE" altLang="de-DE" dirty="0"/>
              <a:t> </a:t>
            </a:r>
            <a:r>
              <a:rPr lang="de-DE" altLang="de-DE" dirty="0" err="1"/>
              <a:t>list</a:t>
            </a:r>
            <a:r>
              <a:rPr lang="de-DE" altLang="de-DE" dirty="0"/>
              <a:t> in </a:t>
            </a:r>
            <a:r>
              <a:rPr lang="de-DE" altLang="de-DE" dirty="0" err="1"/>
              <a:t>Caivanio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Becerra</a:t>
            </a:r>
            <a:r>
              <a:rPr lang="de-DE" altLang="de-DE" dirty="0"/>
              <a:t> (2007)</a:t>
            </a:r>
            <a:endParaRPr lang="de-DE" altLang="de-DE" dirty="0">
              <a:latin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fr-FR" dirty="0">
                <a:solidFill>
                  <a:srgbClr val="0070C0"/>
                </a:solidFill>
              </a:rPr>
              <a:t>General </a:t>
            </a:r>
            <a:r>
              <a:rPr lang="fr-FR" dirty="0" err="1">
                <a:solidFill>
                  <a:srgbClr val="0070C0"/>
                </a:solidFill>
              </a:rPr>
              <a:t>studies</a:t>
            </a:r>
            <a:r>
              <a:rPr lang="fr-FR" dirty="0">
                <a:solidFill>
                  <a:srgbClr val="0070C0"/>
                </a:solidFill>
              </a:rPr>
              <a:t>: </a:t>
            </a:r>
            <a:r>
              <a:rPr lang="fr-FR" dirty="0"/>
              <a:t>Mollard-</a:t>
            </a:r>
            <a:r>
              <a:rPr lang="fr-FR" dirty="0" err="1"/>
              <a:t>Desfour</a:t>
            </a:r>
            <a:r>
              <a:rPr lang="fr-FR" dirty="0"/>
              <a:t> (1998), (2000), (2002), Pastoureau (1992), (2002), </a:t>
            </a:r>
            <a:r>
              <a:rPr lang="fr-FR" dirty="0" err="1"/>
              <a:t>Plümacher</a:t>
            </a:r>
            <a:r>
              <a:rPr lang="fr-FR" dirty="0"/>
              <a:t>/Holz (2007), Van Leeuwen (2010)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dirty="0">
                <a:solidFill>
                  <a:srgbClr val="0070C0"/>
                </a:solidFill>
              </a:rPr>
              <a:t>Comparative </a:t>
            </a:r>
            <a:r>
              <a:rPr lang="fr-FR" dirty="0" err="1">
                <a:solidFill>
                  <a:srgbClr val="0070C0"/>
                </a:solidFill>
              </a:rPr>
              <a:t>studies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/>
              <a:t>of </a:t>
            </a:r>
            <a:r>
              <a:rPr lang="fr-FR" dirty="0" err="1"/>
              <a:t>color</a:t>
            </a:r>
            <a:r>
              <a:rPr lang="fr-FR" dirty="0"/>
              <a:t> expressions in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languages</a:t>
            </a:r>
            <a:r>
              <a:rPr lang="fr-FR" dirty="0"/>
              <a:t>: </a:t>
            </a:r>
            <a:r>
              <a:rPr lang="de-DE" dirty="0"/>
              <a:t>Adams/</a:t>
            </a:r>
            <a:r>
              <a:rPr lang="de-DE" dirty="0" err="1"/>
              <a:t>Osgood</a:t>
            </a:r>
            <a:r>
              <a:rPr lang="de-DE" dirty="0"/>
              <a:t> (1973), </a:t>
            </a:r>
            <a:r>
              <a:rPr lang="en-US" dirty="0" err="1"/>
              <a:t>Bochnakowa</a:t>
            </a:r>
            <a:r>
              <a:rPr lang="de-DE" dirty="0"/>
              <a:t> (1990), </a:t>
            </a:r>
            <a:r>
              <a:rPr lang="de-DE" dirty="0" err="1"/>
              <a:t>Glanemann</a:t>
            </a:r>
            <a:r>
              <a:rPr lang="de-DE" dirty="0"/>
              <a:t> (2003), </a:t>
            </a:r>
            <a:r>
              <a:rPr lang="de-DE" dirty="0" err="1"/>
              <a:t>and</a:t>
            </a:r>
            <a:r>
              <a:rPr lang="de-DE" dirty="0"/>
              <a:t> Williams et al. (1970</a:t>
            </a:r>
            <a:r>
              <a:rPr lang="de-DE" dirty="0">
                <a:latin typeface="Times New Roman" pitchFamily="28" charset="0"/>
              </a:rPr>
              <a:t>)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de-DE" dirty="0" err="1">
                <a:solidFill>
                  <a:srgbClr val="0070C0"/>
                </a:solidFill>
              </a:rPr>
              <a:t>Universality</a:t>
            </a:r>
            <a:r>
              <a:rPr lang="de-DE" dirty="0">
                <a:solidFill>
                  <a:srgbClr val="0070C0"/>
                </a:solidFill>
              </a:rPr>
              <a:t> vs. </a:t>
            </a:r>
            <a:r>
              <a:rPr lang="de-DE" dirty="0" err="1">
                <a:solidFill>
                  <a:srgbClr val="0070C0"/>
                </a:solidFill>
              </a:rPr>
              <a:t>Linguistic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relativity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hypothesis</a:t>
            </a:r>
            <a:r>
              <a:rPr lang="de-DE" dirty="0">
                <a:solidFill>
                  <a:srgbClr val="0070C0"/>
                </a:solidFill>
              </a:rPr>
              <a:t>:</a:t>
            </a:r>
          </a:p>
          <a:p>
            <a:pPr marL="533400" indent="-533400">
              <a:buNone/>
              <a:defRPr/>
            </a:pPr>
            <a:r>
              <a:rPr lang="de-DE" dirty="0"/>
              <a:t>      Berlin/Kay (1969), </a:t>
            </a:r>
            <a:r>
              <a:rPr lang="de-DE" dirty="0" err="1"/>
              <a:t>Glanemann</a:t>
            </a:r>
            <a:r>
              <a:rPr lang="de-DE" dirty="0"/>
              <a:t> (2003), Lucy (1992) </a:t>
            </a:r>
            <a:r>
              <a:rPr lang="de-DE" dirty="0" err="1"/>
              <a:t>and</a:t>
            </a:r>
            <a:r>
              <a:rPr lang="de-DE" dirty="0"/>
              <a:t> (1997), </a:t>
            </a:r>
            <a:r>
              <a:rPr lang="de-DE" dirty="0" err="1"/>
              <a:t>Osgood</a:t>
            </a:r>
            <a:r>
              <a:rPr lang="de-DE" dirty="0"/>
              <a:t> et al. (1975), Roberson et al. (2005), </a:t>
            </a:r>
            <a:r>
              <a:rPr lang="de-DE" dirty="0" err="1"/>
              <a:t>and</a:t>
            </a:r>
            <a:r>
              <a:rPr lang="de-DE" dirty="0"/>
              <a:t> Rosch (1972)</a:t>
            </a:r>
            <a:endParaRPr lang="fr-FR" sz="3200" dirty="0">
              <a:latin typeface="Times New Roman" pitchFamily="28" charset="0"/>
            </a:endParaRPr>
          </a:p>
          <a:p>
            <a:pPr marL="533400" indent="-533400">
              <a:buFont typeface="Wingdings" pitchFamily="2" charset="2"/>
              <a:buChar char="à"/>
            </a:pPr>
            <a:endParaRPr lang="nl-BE" altLang="de-DE" dirty="0"/>
          </a:p>
          <a:p>
            <a:pPr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3231630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6</a:t>
            </a:fld>
            <a:endParaRPr lang="de-DE" dirty="0"/>
          </a:p>
        </p:txBody>
      </p:sp>
      <p:pic>
        <p:nvPicPr>
          <p:cNvPr id="8" name="Picture 10" descr="USLBlogoRVB">
            <a:extLst>
              <a:ext uri="{FF2B5EF4-FFF2-40B4-BE49-F238E27FC236}">
                <a16:creationId xmlns:a16="http://schemas.microsoft.com/office/drawing/2014/main" id="{967D76DA-A9EC-274B-849E-6FB0366FD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897880"/>
            <a:ext cx="823596" cy="82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 descr="C:\Users\SM-User\Documents\SeSLa-new-web\images\sesla-logo.png">
            <a:extLst>
              <a:ext uri="{FF2B5EF4-FFF2-40B4-BE49-F238E27FC236}">
                <a16:creationId xmlns:a16="http://schemas.microsoft.com/office/drawing/2014/main" id="{6DFC6FCE-C1FA-AB4A-BA2B-BBA65CD42EE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240" y="5897880"/>
            <a:ext cx="685800" cy="760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518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64302" y="629588"/>
            <a:ext cx="10493114" cy="549657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altLang="de-DE" sz="3200" dirty="0" err="1">
                <a:solidFill>
                  <a:srgbClr val="0070C0"/>
                </a:solidFill>
              </a:rPr>
              <a:t>Universality</a:t>
            </a:r>
            <a:r>
              <a:rPr lang="fr-FR" altLang="de-DE" sz="3200" dirty="0">
                <a:solidFill>
                  <a:srgbClr val="0070C0"/>
                </a:solidFill>
              </a:rPr>
              <a:t> vs </a:t>
            </a:r>
            <a:r>
              <a:rPr lang="fr-FR" altLang="de-DE" sz="3200" dirty="0" err="1">
                <a:solidFill>
                  <a:srgbClr val="0070C0"/>
                </a:solidFill>
              </a:rPr>
              <a:t>relativity</a:t>
            </a:r>
            <a:r>
              <a:rPr lang="fr-FR" altLang="de-DE" sz="3200" dirty="0">
                <a:solidFill>
                  <a:srgbClr val="0070C0"/>
                </a:solidFill>
              </a:rPr>
              <a:t> </a:t>
            </a:r>
            <a:r>
              <a:rPr lang="fr-FR" altLang="de-DE" sz="3200" dirty="0" err="1">
                <a:solidFill>
                  <a:srgbClr val="0070C0"/>
                </a:solidFill>
              </a:rPr>
              <a:t>hypothesis</a:t>
            </a:r>
            <a:r>
              <a:rPr lang="fr-FR" altLang="de-DE" sz="3200" dirty="0">
                <a:solidFill>
                  <a:srgbClr val="0070C0"/>
                </a:solidFill>
              </a:rPr>
              <a:t>:</a:t>
            </a:r>
          </a:p>
          <a:p>
            <a:r>
              <a:rPr lang="fr-FR" altLang="de-DE" u="sng" dirty="0"/>
              <a:t>Berlin &amp; Kay (1969</a:t>
            </a:r>
            <a:r>
              <a:rPr lang="fr-FR" altLang="de-DE" dirty="0"/>
              <a:t>): 11 </a:t>
            </a:r>
            <a:r>
              <a:rPr lang="fr-FR" altLang="de-DE" dirty="0" err="1">
                <a:solidFill>
                  <a:srgbClr val="0070C0"/>
                </a:solidFill>
              </a:rPr>
              <a:t>universal</a:t>
            </a:r>
            <a:r>
              <a:rPr lang="fr-FR" altLang="de-DE" dirty="0">
                <a:solidFill>
                  <a:srgbClr val="0070C0"/>
                </a:solidFill>
              </a:rPr>
              <a:t> </a:t>
            </a:r>
            <a:r>
              <a:rPr lang="fr-FR" altLang="de-DE" dirty="0"/>
              <a:t>basic </a:t>
            </a:r>
            <a:r>
              <a:rPr lang="fr-FR" altLang="de-DE" dirty="0" err="1"/>
              <a:t>color</a:t>
            </a:r>
            <a:r>
              <a:rPr lang="fr-FR" altLang="de-DE" dirty="0"/>
              <a:t> </a:t>
            </a:r>
            <a:r>
              <a:rPr lang="fr-FR" altLang="de-DE" dirty="0" err="1"/>
              <a:t>categories</a:t>
            </a:r>
            <a:r>
              <a:rPr lang="fr-FR" altLang="de-DE" dirty="0"/>
              <a:t> </a:t>
            </a:r>
          </a:p>
          <a:p>
            <a:r>
              <a:rPr lang="fr-FR" altLang="de-DE" dirty="0"/>
              <a:t>in </a:t>
            </a:r>
            <a:r>
              <a:rPr lang="fr-FR" altLang="de-DE" dirty="0" err="1"/>
              <a:t>different</a:t>
            </a:r>
            <a:r>
              <a:rPr lang="fr-FR" altLang="de-DE" dirty="0"/>
              <a:t> speech </a:t>
            </a:r>
            <a:r>
              <a:rPr lang="fr-FR" altLang="de-DE" dirty="0" err="1"/>
              <a:t>communities</a:t>
            </a:r>
            <a:endParaRPr lang="fr-FR" altLang="de-DE" dirty="0"/>
          </a:p>
          <a:p>
            <a:endParaRPr lang="fr-FR" alt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3231630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7</a:t>
            </a:fld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43693E9-1CE0-724B-AE0D-2C9171E4B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116" y="2377441"/>
            <a:ext cx="5125404" cy="374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8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64302" y="629588"/>
            <a:ext cx="10493114" cy="5496578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Char char="à"/>
            </a:pPr>
            <a:endParaRPr lang="nl-BE" altLang="de-DE" dirty="0"/>
          </a:p>
          <a:p>
            <a:pPr>
              <a:buFont typeface="Wingdings" pitchFamily="2" charset="2"/>
              <a:buChar char="§"/>
            </a:pPr>
            <a:r>
              <a:rPr lang="fr-FR" altLang="de-DE" sz="3200" dirty="0" err="1">
                <a:solidFill>
                  <a:srgbClr val="0070C0"/>
                </a:solidFill>
              </a:rPr>
              <a:t>Universality</a:t>
            </a:r>
            <a:r>
              <a:rPr lang="fr-FR" altLang="de-DE" sz="3200" dirty="0">
                <a:solidFill>
                  <a:srgbClr val="0070C0"/>
                </a:solidFill>
              </a:rPr>
              <a:t> vs </a:t>
            </a:r>
            <a:r>
              <a:rPr lang="fr-FR" altLang="de-DE" sz="3200" dirty="0" err="1">
                <a:solidFill>
                  <a:srgbClr val="0070C0"/>
                </a:solidFill>
              </a:rPr>
              <a:t>relativity</a:t>
            </a:r>
            <a:r>
              <a:rPr lang="fr-FR" altLang="de-DE" sz="3200" dirty="0">
                <a:solidFill>
                  <a:srgbClr val="0070C0"/>
                </a:solidFill>
              </a:rPr>
              <a:t> </a:t>
            </a:r>
            <a:r>
              <a:rPr lang="fr-FR" altLang="de-DE" sz="3200" dirty="0" err="1">
                <a:solidFill>
                  <a:srgbClr val="0070C0"/>
                </a:solidFill>
              </a:rPr>
              <a:t>hypothesis</a:t>
            </a:r>
            <a:r>
              <a:rPr lang="fr-FR" altLang="de-DE" sz="3200" dirty="0">
                <a:solidFill>
                  <a:srgbClr val="0070C0"/>
                </a:solidFill>
              </a:rPr>
              <a:t>:</a:t>
            </a:r>
            <a:endParaRPr lang="fr-FR" altLang="de-DE" dirty="0"/>
          </a:p>
          <a:p>
            <a:r>
              <a:rPr lang="fr-FR" altLang="de-DE" u="sng" dirty="0" err="1"/>
              <a:t>Wierzbicka</a:t>
            </a:r>
            <a:r>
              <a:rPr lang="fr-FR" altLang="de-DE" u="sng" dirty="0"/>
              <a:t> (1990</a:t>
            </a:r>
            <a:r>
              <a:rPr lang="fr-FR" altLang="de-DE" dirty="0"/>
              <a:t>): contrastive </a:t>
            </a:r>
            <a:r>
              <a:rPr lang="fr-FR" altLang="de-DE" dirty="0" err="1"/>
              <a:t>study</a:t>
            </a:r>
            <a:r>
              <a:rPr lang="fr-FR" altLang="de-DE" dirty="0"/>
              <a:t> of </a:t>
            </a:r>
            <a:r>
              <a:rPr lang="fr-FR" altLang="de-DE" dirty="0" err="1"/>
              <a:t>color</a:t>
            </a:r>
            <a:r>
              <a:rPr lang="fr-FR" altLang="de-DE" dirty="0"/>
              <a:t> </a:t>
            </a:r>
            <a:r>
              <a:rPr lang="fr-FR" altLang="de-DE" dirty="0" err="1"/>
              <a:t>terms</a:t>
            </a:r>
            <a:r>
              <a:rPr lang="fr-FR" altLang="de-DE" dirty="0"/>
              <a:t> </a:t>
            </a:r>
          </a:p>
          <a:p>
            <a:pPr marL="0" indent="0">
              <a:buNone/>
            </a:pPr>
            <a:r>
              <a:rPr lang="fr-FR" altLang="de-DE" dirty="0"/>
              <a:t>       in English, </a:t>
            </a:r>
            <a:r>
              <a:rPr lang="fr-FR" altLang="de-DE" dirty="0" err="1"/>
              <a:t>Russian</a:t>
            </a:r>
            <a:r>
              <a:rPr lang="fr-FR" altLang="de-DE" dirty="0"/>
              <a:t>, </a:t>
            </a:r>
            <a:r>
              <a:rPr lang="fr-FR" altLang="de-DE" dirty="0" err="1"/>
              <a:t>Polish</a:t>
            </a:r>
            <a:r>
              <a:rPr lang="fr-FR" altLang="de-DE" dirty="0"/>
              <a:t> and </a:t>
            </a:r>
            <a:r>
              <a:rPr lang="fr-FR" altLang="de-DE" dirty="0" err="1"/>
              <a:t>Hungarian</a:t>
            </a:r>
            <a:r>
              <a:rPr lang="fr-FR" altLang="de-DE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altLang="de-DE" dirty="0" err="1"/>
              <a:t>rejects</a:t>
            </a:r>
            <a:r>
              <a:rPr lang="fr-FR" altLang="de-DE" dirty="0"/>
              <a:t> the </a:t>
            </a:r>
            <a:r>
              <a:rPr lang="fr-FR" altLang="de-DE" dirty="0" err="1"/>
              <a:t>universality</a:t>
            </a:r>
            <a:r>
              <a:rPr lang="fr-FR" altLang="de-DE" dirty="0"/>
              <a:t> </a:t>
            </a:r>
            <a:r>
              <a:rPr lang="fr-FR" altLang="de-DE" dirty="0" err="1"/>
              <a:t>principle</a:t>
            </a:r>
            <a:r>
              <a:rPr lang="fr-FR" altLang="de-DE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fr-FR" altLang="de-DE" dirty="0"/>
              <a:t>Berlin/Kay </a:t>
            </a:r>
            <a:r>
              <a:rPr lang="fr-FR" altLang="de-DE" dirty="0" err="1"/>
              <a:t>fail</a:t>
            </a:r>
            <a:r>
              <a:rPr lang="fr-FR" altLang="de-DE" dirty="0"/>
              <a:t> to </a:t>
            </a:r>
            <a:r>
              <a:rPr lang="fr-FR" altLang="de-DE" dirty="0" err="1"/>
              <a:t>investigate</a:t>
            </a:r>
            <a:r>
              <a:rPr lang="fr-FR" altLang="de-DE" dirty="0"/>
              <a:t> ‘</a:t>
            </a:r>
            <a:r>
              <a:rPr lang="fr-FR" altLang="de-DE" dirty="0" err="1"/>
              <a:t>meaning</a:t>
            </a:r>
            <a:r>
              <a:rPr lang="fr-FR" altLang="de-DE" dirty="0"/>
              <a:t>’ and  ‘</a:t>
            </a:r>
            <a:r>
              <a:rPr lang="fr-FR" altLang="de-DE" dirty="0" err="1"/>
              <a:t>boundaries</a:t>
            </a:r>
            <a:r>
              <a:rPr lang="fr-FR" altLang="de-DE" dirty="0"/>
              <a:t>’ of </a:t>
            </a:r>
            <a:r>
              <a:rPr lang="fr-FR" altLang="de-DE" dirty="0" err="1"/>
              <a:t>color</a:t>
            </a:r>
            <a:r>
              <a:rPr lang="fr-FR" altLang="de-DE" dirty="0"/>
              <a:t>    </a:t>
            </a:r>
          </a:p>
          <a:p>
            <a:pPr marL="0" indent="0">
              <a:buNone/>
            </a:pPr>
            <a:r>
              <a:rPr lang="fr-FR" altLang="de-DE" dirty="0"/>
              <a:t>        </a:t>
            </a:r>
            <a:r>
              <a:rPr lang="fr-FR" altLang="de-DE" dirty="0" err="1"/>
              <a:t>terms</a:t>
            </a:r>
            <a:r>
              <a:rPr lang="fr-FR" altLang="de-DE" dirty="0"/>
              <a:t>; </a:t>
            </a:r>
          </a:p>
          <a:p>
            <a:pPr>
              <a:buFont typeface="Wingdings" pitchFamily="2" charset="2"/>
              <a:buChar char="Ø"/>
            </a:pPr>
            <a:r>
              <a:rPr lang="de-DE" altLang="de-DE" dirty="0"/>
              <a:t> </a:t>
            </a:r>
            <a:r>
              <a:rPr lang="de-DE" altLang="de-DE" dirty="0" err="1"/>
              <a:t>advocates</a:t>
            </a:r>
            <a:r>
              <a:rPr lang="de-DE" altLang="de-DE" dirty="0"/>
              <a:t> </a:t>
            </a:r>
            <a:r>
              <a:rPr lang="de-DE" altLang="de-DE" dirty="0" err="1"/>
              <a:t>linguistic</a:t>
            </a:r>
            <a:r>
              <a:rPr lang="de-DE" altLang="de-DE" dirty="0"/>
              <a:t> </a:t>
            </a:r>
            <a:r>
              <a:rPr lang="de-DE" altLang="de-DE" dirty="0" err="1">
                <a:solidFill>
                  <a:srgbClr val="0070C0"/>
                </a:solidFill>
              </a:rPr>
              <a:t>relativity</a:t>
            </a:r>
            <a:r>
              <a:rPr lang="de-DE" altLang="de-DE" dirty="0">
                <a:solidFill>
                  <a:srgbClr val="0070C0"/>
                </a:solidFill>
              </a:rPr>
              <a:t> </a:t>
            </a:r>
            <a:r>
              <a:rPr lang="de-DE" altLang="de-DE" dirty="0" err="1">
                <a:solidFill>
                  <a:srgbClr val="0070C0"/>
                </a:solidFill>
              </a:rPr>
              <a:t>hypothesis</a:t>
            </a:r>
            <a:endParaRPr lang="de-DE" altLang="de-DE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3231630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8</a:t>
            </a:fld>
            <a:endParaRPr lang="de-DE" dirty="0"/>
          </a:p>
        </p:txBody>
      </p:sp>
      <p:pic>
        <p:nvPicPr>
          <p:cNvPr id="8" name="Picture 10" descr="USLBlogoRVB">
            <a:extLst>
              <a:ext uri="{FF2B5EF4-FFF2-40B4-BE49-F238E27FC236}">
                <a16:creationId xmlns:a16="http://schemas.microsoft.com/office/drawing/2014/main" id="{67727ED3-130D-DB4E-9111-5D6B9C114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1" y="5882640"/>
            <a:ext cx="838836" cy="83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 descr="C:\Users\SM-User\Documents\SeSLa-new-web\images\sesla-logo.png">
            <a:extLst>
              <a:ext uri="{FF2B5EF4-FFF2-40B4-BE49-F238E27FC236}">
                <a16:creationId xmlns:a16="http://schemas.microsoft.com/office/drawing/2014/main" id="{9DF0FF6F-B6DA-354E-B596-1E80ABE5105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560" y="5882639"/>
            <a:ext cx="734569" cy="776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684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154242" y="479686"/>
            <a:ext cx="10343213" cy="5646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3000" dirty="0" err="1">
                <a:solidFill>
                  <a:srgbClr val="0070C0"/>
                </a:solidFill>
              </a:rPr>
              <a:t>Weakness</a:t>
            </a:r>
            <a:r>
              <a:rPr lang="fr-BE" sz="3000" dirty="0">
                <a:solidFill>
                  <a:srgbClr val="0070C0"/>
                </a:solidFill>
              </a:rPr>
              <a:t> of </a:t>
            </a:r>
            <a:r>
              <a:rPr lang="fr-BE" sz="3000" dirty="0" err="1">
                <a:solidFill>
                  <a:srgbClr val="0070C0"/>
                </a:solidFill>
              </a:rPr>
              <a:t>many</a:t>
            </a:r>
            <a:r>
              <a:rPr lang="fr-BE" sz="3000" dirty="0">
                <a:solidFill>
                  <a:srgbClr val="0070C0"/>
                </a:solidFill>
              </a:rPr>
              <a:t> </a:t>
            </a:r>
            <a:r>
              <a:rPr lang="fr-BE" sz="3000" dirty="0" err="1">
                <a:solidFill>
                  <a:srgbClr val="0070C0"/>
                </a:solidFill>
              </a:rPr>
              <a:t>studies</a:t>
            </a:r>
            <a:r>
              <a:rPr lang="fr-BE" sz="3000" dirty="0">
                <a:solidFill>
                  <a:srgbClr val="0070C0"/>
                </a:solidFill>
              </a:rPr>
              <a:t>:</a:t>
            </a:r>
            <a:r>
              <a:rPr lang="fr-BE" sz="3000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BE" dirty="0"/>
              <a:t> </a:t>
            </a:r>
            <a:r>
              <a:rPr lang="fr-BE" sz="3000" dirty="0" err="1"/>
              <a:t>study</a:t>
            </a:r>
            <a:r>
              <a:rPr lang="fr-BE" sz="3000" dirty="0"/>
              <a:t> </a:t>
            </a:r>
            <a:r>
              <a:rPr lang="fr-BE" sz="3000" dirty="0" err="1"/>
              <a:t>color</a:t>
            </a:r>
            <a:r>
              <a:rPr lang="fr-BE" sz="3000" dirty="0"/>
              <a:t> </a:t>
            </a:r>
            <a:r>
              <a:rPr lang="fr-BE" sz="3000" dirty="0" err="1"/>
              <a:t>terms</a:t>
            </a:r>
            <a:r>
              <a:rPr lang="fr-BE" sz="3000" dirty="0"/>
              <a:t> out of </a:t>
            </a:r>
            <a:r>
              <a:rPr lang="fr-BE" sz="3000" dirty="0" err="1"/>
              <a:t>context</a:t>
            </a:r>
            <a:r>
              <a:rPr lang="fr-BE" sz="3000" dirty="0"/>
              <a:t> </a:t>
            </a:r>
            <a:r>
              <a:rPr lang="en-GB" sz="3000" dirty="0"/>
              <a:t>(</a:t>
            </a:r>
            <a:r>
              <a:rPr lang="en-GB" sz="3000" dirty="0" err="1"/>
              <a:t>Wierzbicka</a:t>
            </a:r>
            <a:r>
              <a:rPr lang="en-GB" sz="3000" dirty="0"/>
              <a:t> 1990) </a:t>
            </a:r>
          </a:p>
          <a:p>
            <a:pPr>
              <a:buFont typeface="Wingdings" pitchFamily="2" charset="2"/>
              <a:buChar char="Ø"/>
            </a:pPr>
            <a:r>
              <a:rPr lang="fr-BE" sz="3000" dirty="0"/>
              <a:t> L</a:t>
            </a:r>
            <a:r>
              <a:rPr lang="en-GB" sz="3000" dirty="0" err="1"/>
              <a:t>ucy</a:t>
            </a:r>
            <a:r>
              <a:rPr lang="en-GB" sz="3000" dirty="0"/>
              <a:t> (1992: 186):</a:t>
            </a:r>
          </a:p>
          <a:p>
            <a:pPr marL="0" indent="0">
              <a:buNone/>
              <a:defRPr/>
            </a:pPr>
            <a:r>
              <a:rPr lang="fr-FR" sz="2600" i="1" dirty="0"/>
              <a:t>the </a:t>
            </a:r>
            <a:r>
              <a:rPr lang="fr-FR" sz="2600" i="1" dirty="0" err="1"/>
              <a:t>pragmatic</a:t>
            </a:r>
            <a:r>
              <a:rPr lang="fr-FR" sz="2600" i="1" dirty="0"/>
              <a:t> use of </a:t>
            </a:r>
            <a:r>
              <a:rPr lang="fr-FR" sz="2600" i="1" dirty="0" err="1"/>
              <a:t>color</a:t>
            </a:r>
            <a:r>
              <a:rPr lang="fr-FR" sz="2600" i="1" dirty="0"/>
              <a:t> </a:t>
            </a:r>
            <a:r>
              <a:rPr lang="fr-FR" sz="2600" i="1" dirty="0" err="1"/>
              <a:t>terms</a:t>
            </a:r>
            <a:r>
              <a:rPr lang="fr-FR" sz="2600" i="1" dirty="0"/>
              <a:t> in </a:t>
            </a:r>
            <a:r>
              <a:rPr lang="fr-FR" sz="2600" i="1" dirty="0" err="1"/>
              <a:t>context</a:t>
            </a:r>
            <a:r>
              <a:rPr lang="fr-FR" sz="2600" i="1" dirty="0"/>
              <a:t> has </a:t>
            </a:r>
            <a:r>
              <a:rPr lang="fr-FR" sz="2600" i="1" dirty="0" err="1"/>
              <a:t>hardly</a:t>
            </a:r>
            <a:r>
              <a:rPr lang="fr-FR" sz="2600" i="1" dirty="0"/>
              <a:t> been </a:t>
            </a:r>
            <a:r>
              <a:rPr lang="fr-FR" sz="2600" i="1" dirty="0" err="1"/>
              <a:t>investigated</a:t>
            </a:r>
            <a:r>
              <a:rPr lang="fr-FR" sz="2600" i="1" dirty="0"/>
              <a:t>.</a:t>
            </a:r>
            <a:endParaRPr lang="en-GB" dirty="0"/>
          </a:p>
          <a:p>
            <a:pPr marL="0" indent="0">
              <a:buNone/>
            </a:pPr>
            <a:r>
              <a:rPr lang="en-GB" sz="3000" dirty="0">
                <a:solidFill>
                  <a:srgbClr val="0070C0"/>
                </a:solidFill>
              </a:rPr>
              <a:t>Critique is justified: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If comparison of </a:t>
            </a:r>
            <a:r>
              <a:rPr lang="en-GB" dirty="0" err="1"/>
              <a:t>color</a:t>
            </a:r>
            <a:r>
              <a:rPr lang="en-GB" dirty="0"/>
              <a:t> terms and concepts out of context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more similarities between F, E, D: similar number of </a:t>
            </a:r>
            <a:r>
              <a:rPr lang="en-GB" dirty="0" err="1"/>
              <a:t>colors</a:t>
            </a:r>
            <a:r>
              <a:rPr lang="en-GB" dirty="0"/>
              <a:t>, similar hues </a:t>
            </a:r>
          </a:p>
          <a:p>
            <a:pPr marL="0" indent="0">
              <a:buNone/>
            </a:pPr>
            <a:r>
              <a:rPr lang="en-GB" dirty="0"/>
              <a:t>    </a:t>
            </a:r>
          </a:p>
          <a:p>
            <a:pPr marL="0" indent="0">
              <a:buNone/>
            </a:pPr>
            <a:endParaRPr lang="en-GB" u="sng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996572" y="6385545"/>
            <a:ext cx="2743201" cy="365125"/>
          </a:xfrm>
        </p:spPr>
        <p:txBody>
          <a:bodyPr/>
          <a:lstStyle/>
          <a:p>
            <a:fld id="{20112A13-DE15-44DC-B3BA-621216AD448B}" type="slidenum">
              <a:rPr lang="de-DE" smtClean="0"/>
              <a:t>9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56" y="5920595"/>
            <a:ext cx="64807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Logo SeS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4864" y="6145412"/>
            <a:ext cx="70461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43B9A21C-A3DA-EF4A-A58F-106C81F87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4104" y="4405313"/>
            <a:ext cx="3810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6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3311</Words>
  <Application>Microsoft Macintosh PowerPoint</Application>
  <PresentationFormat>Breitbild</PresentationFormat>
  <Paragraphs>849</Paragraphs>
  <Slides>50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50</vt:i4>
      </vt:variant>
    </vt:vector>
  </HeadingPairs>
  <TitlesOfParts>
    <vt:vector size="59" baseType="lpstr">
      <vt:lpstr>ヒラギノ角ゴ Pro W3</vt:lpstr>
      <vt:lpstr>Arial</vt:lpstr>
      <vt:lpstr>Book Antiqua</vt:lpstr>
      <vt:lpstr>Calibri</vt:lpstr>
      <vt:lpstr>Calibri Light</vt:lpstr>
      <vt:lpstr>Century Gothic</vt:lpstr>
      <vt:lpstr>Times New Roman</vt:lpstr>
      <vt:lpstr>Wingdings</vt:lpstr>
      <vt:lpstr>Office</vt:lpstr>
      <vt:lpstr>The categorization of colors and their expressions in German and French:  a contrastive study based on  Cognitive Linguistics</vt:lpstr>
      <vt:lpstr>1. Introduction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Homonym constructions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References (partim)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categorization of colors and their expressions in German and French:  a contrastive study based on  Cognitive Linguistics </dc:title>
  <dc:creator>A-User</dc:creator>
  <cp:lastModifiedBy>A-User</cp:lastModifiedBy>
  <cp:revision>82</cp:revision>
  <dcterms:created xsi:type="dcterms:W3CDTF">2019-03-04T13:56:21Z</dcterms:created>
  <dcterms:modified xsi:type="dcterms:W3CDTF">2019-04-02T13:07:54Z</dcterms:modified>
</cp:coreProperties>
</file>