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emf"/>
  <Default Extension="rels" ContentType="application/vnd.openxmlformats-package.relationships+xml"/>
  <Default Extension="xml" ContentType="application/xml"/>
  <Default Extension="avi" ContentType="video/x-msvide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diagrams/data2.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1" r:id="rId1"/>
  </p:sldMasterIdLst>
  <p:notesMasterIdLst>
    <p:notesMasterId r:id="rId27"/>
  </p:notesMasterIdLst>
  <p:handoutMasterIdLst>
    <p:handoutMasterId r:id="rId28"/>
  </p:handoutMasterIdLst>
  <p:sldIdLst>
    <p:sldId id="257" r:id="rId2"/>
    <p:sldId id="327" r:id="rId3"/>
    <p:sldId id="272" r:id="rId4"/>
    <p:sldId id="267" r:id="rId5"/>
    <p:sldId id="328" r:id="rId6"/>
    <p:sldId id="314" r:id="rId7"/>
    <p:sldId id="276" r:id="rId8"/>
    <p:sldId id="277" r:id="rId9"/>
    <p:sldId id="311" r:id="rId10"/>
    <p:sldId id="341" r:id="rId11"/>
    <p:sldId id="281" r:id="rId12"/>
    <p:sldId id="343" r:id="rId13"/>
    <p:sldId id="279" r:id="rId14"/>
    <p:sldId id="280" r:id="rId15"/>
    <p:sldId id="332" r:id="rId16"/>
    <p:sldId id="333" r:id="rId17"/>
    <p:sldId id="337" r:id="rId18"/>
    <p:sldId id="338" r:id="rId19"/>
    <p:sldId id="339" r:id="rId20"/>
    <p:sldId id="340" r:id="rId21"/>
    <p:sldId id="346" r:id="rId22"/>
    <p:sldId id="347" r:id="rId23"/>
    <p:sldId id="344" r:id="rId24"/>
    <p:sldId id="269" r:id="rId25"/>
    <p:sldId id="32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7E8D"/>
    <a:srgbClr val="60909B"/>
    <a:srgbClr val="3D67B1"/>
    <a:srgbClr val="B0BCDE"/>
    <a:srgbClr val="165E70"/>
    <a:srgbClr val="5D8E99"/>
    <a:srgbClr val="C3FF3C"/>
    <a:srgbClr val="155B6C"/>
    <a:srgbClr val="2082C8"/>
    <a:srgbClr val="CBFF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74" autoAdjust="0"/>
  </p:normalViewPr>
  <p:slideViewPr>
    <p:cSldViewPr snapToGrid="0">
      <p:cViewPr varScale="1">
        <p:scale>
          <a:sx n="110" d="100"/>
          <a:sy n="110" d="100"/>
        </p:scale>
        <p:origin x="576" y="108"/>
      </p:cViewPr>
      <p:guideLst/>
    </p:cSldViewPr>
  </p:slideViewPr>
  <p:outlineViewPr>
    <p:cViewPr>
      <p:scale>
        <a:sx n="33" d="100"/>
        <a:sy n="33" d="100"/>
      </p:scale>
      <p:origin x="0" y="-6642"/>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355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meurice\Documents\IngeCivil\Doctorat\Calibration_mus_mud\Comparison_CZ.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v>MPM</c:v>
          </c:tx>
          <c:spPr>
            <a:ln w="19050" cap="rnd">
              <a:noFill/>
              <a:round/>
            </a:ln>
            <a:effectLst/>
          </c:spPr>
          <c:marker>
            <c:symbol val="circle"/>
            <c:size val="5"/>
            <c:spPr>
              <a:solidFill>
                <a:schemeClr val="accent1"/>
              </a:solidFill>
              <a:ln w="9525">
                <a:solidFill>
                  <a:schemeClr val="accent1"/>
                </a:solidFill>
              </a:ln>
              <a:effectLst/>
            </c:spPr>
          </c:marker>
          <c:xVal>
            <c:numRef>
              <c:f>Sheet1!$K$2:$K$49</c:f>
              <c:numCache>
                <c:formatCode>General</c:formatCode>
                <c:ptCount val="48"/>
                <c:pt idx="0">
                  <c:v>33.707999999999998</c:v>
                </c:pt>
                <c:pt idx="1">
                  <c:v>38.795999999999999</c:v>
                </c:pt>
                <c:pt idx="2">
                  <c:v>39.432000000000002</c:v>
                </c:pt>
                <c:pt idx="3">
                  <c:v>44.095999999999997</c:v>
                </c:pt>
                <c:pt idx="4">
                  <c:v>26.923999999999996</c:v>
                </c:pt>
                <c:pt idx="5">
                  <c:v>30.103999999999996</c:v>
                </c:pt>
                <c:pt idx="6">
                  <c:v>32.86</c:v>
                </c:pt>
                <c:pt idx="7">
                  <c:v>35.192000000000007</c:v>
                </c:pt>
                <c:pt idx="8">
                  <c:v>43.297627688842631</c:v>
                </c:pt>
                <c:pt idx="9">
                  <c:v>51.558359287371815</c:v>
                </c:pt>
                <c:pt idx="10">
                  <c:v>35.321748904055831</c:v>
                </c:pt>
                <c:pt idx="11">
                  <c:v>44.437038943812169</c:v>
                </c:pt>
                <c:pt idx="12">
                  <c:v>50.668000000000006</c:v>
                </c:pt>
                <c:pt idx="13">
                  <c:v>48.759999999999991</c:v>
                </c:pt>
                <c:pt idx="14">
                  <c:v>52.576000000000008</c:v>
                </c:pt>
                <c:pt idx="15">
                  <c:v>48.336000000000006</c:v>
                </c:pt>
                <c:pt idx="16">
                  <c:v>43.036000000000008</c:v>
                </c:pt>
                <c:pt idx="17">
                  <c:v>51.727999999999994</c:v>
                </c:pt>
                <c:pt idx="18">
                  <c:v>50.456000000000003</c:v>
                </c:pt>
                <c:pt idx="19">
                  <c:v>40.164246737676386</c:v>
                </c:pt>
                <c:pt idx="20">
                  <c:v>43.297627688842631</c:v>
                </c:pt>
                <c:pt idx="21">
                  <c:v>46.146155826266487</c:v>
                </c:pt>
                <c:pt idx="22">
                  <c:v>39.309688296449238</c:v>
                </c:pt>
                <c:pt idx="23">
                  <c:v>42.158216433873093</c:v>
                </c:pt>
                <c:pt idx="24">
                  <c:v>33.707999999999998</c:v>
                </c:pt>
                <c:pt idx="25">
                  <c:v>38.795999999999999</c:v>
                </c:pt>
                <c:pt idx="26">
                  <c:v>39.432000000000002</c:v>
                </c:pt>
                <c:pt idx="27">
                  <c:v>44.095999999999997</c:v>
                </c:pt>
                <c:pt idx="28">
                  <c:v>26.923999999999996</c:v>
                </c:pt>
                <c:pt idx="29">
                  <c:v>30.103999999999996</c:v>
                </c:pt>
                <c:pt idx="30">
                  <c:v>32.86</c:v>
                </c:pt>
                <c:pt idx="31">
                  <c:v>35.192000000000007</c:v>
                </c:pt>
                <c:pt idx="32">
                  <c:v>43.297627688842631</c:v>
                </c:pt>
                <c:pt idx="33">
                  <c:v>51.558359287371815</c:v>
                </c:pt>
                <c:pt idx="34">
                  <c:v>35.321748904055831</c:v>
                </c:pt>
                <c:pt idx="35">
                  <c:v>44.437038943812169</c:v>
                </c:pt>
                <c:pt idx="36">
                  <c:v>50.668000000000006</c:v>
                </c:pt>
                <c:pt idx="37">
                  <c:v>48.759999999999991</c:v>
                </c:pt>
                <c:pt idx="38">
                  <c:v>52.576000000000008</c:v>
                </c:pt>
                <c:pt idx="39">
                  <c:v>48.336000000000006</c:v>
                </c:pt>
                <c:pt idx="40">
                  <c:v>43.036000000000008</c:v>
                </c:pt>
                <c:pt idx="41">
                  <c:v>51.727999999999994</c:v>
                </c:pt>
                <c:pt idx="42">
                  <c:v>50.456000000000003</c:v>
                </c:pt>
                <c:pt idx="43">
                  <c:v>40.164246737676386</c:v>
                </c:pt>
                <c:pt idx="44">
                  <c:v>43.297627688842631</c:v>
                </c:pt>
                <c:pt idx="45">
                  <c:v>46.146155826266487</c:v>
                </c:pt>
                <c:pt idx="46">
                  <c:v>39.309688296449238</c:v>
                </c:pt>
                <c:pt idx="47">
                  <c:v>42.158216433873093</c:v>
                </c:pt>
              </c:numCache>
            </c:numRef>
          </c:xVal>
          <c:yVal>
            <c:numRef>
              <c:f>Sheet1!$O$2:$O$49</c:f>
              <c:numCache>
                <c:formatCode>General</c:formatCode>
                <c:ptCount val="48"/>
                <c:pt idx="0">
                  <c:v>34.318534270607401</c:v>
                </c:pt>
                <c:pt idx="1">
                  <c:v>39.581526625638482</c:v>
                </c:pt>
                <c:pt idx="2">
                  <c:v>40.230237329852706</c:v>
                </c:pt>
                <c:pt idx="3">
                  <c:v>44.92285688450648</c:v>
                </c:pt>
                <c:pt idx="4">
                  <c:v>27.113718418180845</c:v>
                </c:pt>
                <c:pt idx="5">
                  <c:v>30.515825893435871</c:v>
                </c:pt>
                <c:pt idx="6">
                  <c:v>33.429130395666327</c:v>
                </c:pt>
                <c:pt idx="7">
                  <c:v>35.86675821114568</c:v>
                </c:pt>
                <c:pt idx="8">
                  <c:v>43.295935575310871</c:v>
                </c:pt>
                <c:pt idx="9">
                  <c:v>48.056567315687452</c:v>
                </c:pt>
                <c:pt idx="10">
                  <c:v>38.511940105850115</c:v>
                </c:pt>
                <c:pt idx="11">
                  <c:v>43.963407604614083</c:v>
                </c:pt>
                <c:pt idx="12">
                  <c:v>51.338882670095103</c:v>
                </c:pt>
                <c:pt idx="13">
                  <c:v>49.499892522030798</c:v>
                </c:pt>
                <c:pt idx="14">
                  <c:v>53.15863037005554</c:v>
                </c:pt>
                <c:pt idx="15">
                  <c:v>49.088598689105247</c:v>
                </c:pt>
                <c:pt idx="16">
                  <c:v>43.866434685528809</c:v>
                </c:pt>
                <c:pt idx="17">
                  <c:v>52.352216711944486</c:v>
                </c:pt>
                <c:pt idx="18">
                  <c:v>51.13550401760299</c:v>
                </c:pt>
                <c:pt idx="19">
                  <c:v>41.440623360192831</c:v>
                </c:pt>
                <c:pt idx="20">
                  <c:v>43.295935575310871</c:v>
                </c:pt>
                <c:pt idx="21">
                  <c:v>44.957789918810462</c:v>
                </c:pt>
                <c:pt idx="22">
                  <c:v>40.929381413824579</c:v>
                </c:pt>
                <c:pt idx="23">
                  <c:v>42.624694750922522</c:v>
                </c:pt>
                <c:pt idx="24">
                  <c:v>34.318534270607401</c:v>
                </c:pt>
                <c:pt idx="25">
                  <c:v>39.581526625638482</c:v>
                </c:pt>
                <c:pt idx="26">
                  <c:v>40.230237329852706</c:v>
                </c:pt>
                <c:pt idx="27">
                  <c:v>44.92285688450648</c:v>
                </c:pt>
                <c:pt idx="28">
                  <c:v>27.113718418180845</c:v>
                </c:pt>
                <c:pt idx="29">
                  <c:v>30.515825893435871</c:v>
                </c:pt>
                <c:pt idx="30">
                  <c:v>33.429130395666327</c:v>
                </c:pt>
                <c:pt idx="31">
                  <c:v>35.86675821114568</c:v>
                </c:pt>
                <c:pt idx="32">
                  <c:v>43.295935575310871</c:v>
                </c:pt>
                <c:pt idx="33">
                  <c:v>48.056567315687452</c:v>
                </c:pt>
                <c:pt idx="34">
                  <c:v>38.511940105850115</c:v>
                </c:pt>
                <c:pt idx="35">
                  <c:v>43.963407604614083</c:v>
                </c:pt>
                <c:pt idx="36">
                  <c:v>51.338882670095103</c:v>
                </c:pt>
                <c:pt idx="37">
                  <c:v>49.499892522030798</c:v>
                </c:pt>
                <c:pt idx="38">
                  <c:v>53.15863037005554</c:v>
                </c:pt>
                <c:pt idx="39">
                  <c:v>49.088598689105247</c:v>
                </c:pt>
                <c:pt idx="40">
                  <c:v>43.866434685528809</c:v>
                </c:pt>
                <c:pt idx="41">
                  <c:v>52.352216711944486</c:v>
                </c:pt>
                <c:pt idx="42">
                  <c:v>51.13550401760299</c:v>
                </c:pt>
                <c:pt idx="43">
                  <c:v>41.440623360192831</c:v>
                </c:pt>
                <c:pt idx="44">
                  <c:v>43.295935575310871</c:v>
                </c:pt>
                <c:pt idx="45">
                  <c:v>44.957789918810462</c:v>
                </c:pt>
                <c:pt idx="46">
                  <c:v>40.929381413824579</c:v>
                </c:pt>
                <c:pt idx="47">
                  <c:v>42.624694750922522</c:v>
                </c:pt>
              </c:numCache>
            </c:numRef>
          </c:yVal>
          <c:smooth val="0"/>
          <c:extLst>
            <c:ext xmlns:c16="http://schemas.microsoft.com/office/drawing/2014/chart" uri="{C3380CC4-5D6E-409C-BE32-E72D297353CC}">
              <c16:uniqueId val="{00000000-FE22-49C0-A062-C37B46EB6438}"/>
            </c:ext>
          </c:extLst>
        </c:ser>
        <c:ser>
          <c:idx val="1"/>
          <c:order val="1"/>
          <c:tx>
            <c:v>phis_CZ_MPM</c:v>
          </c:tx>
          <c:spPr>
            <a:ln w="25400" cap="rnd">
              <a:solidFill>
                <a:schemeClr val="accent2"/>
              </a:solidFill>
              <a:round/>
            </a:ln>
            <a:effectLst/>
          </c:spPr>
          <c:marker>
            <c:symbol val="none"/>
          </c:marker>
          <c:xVal>
            <c:numRef>
              <c:f>Sheet1!$K$2:$K$49</c:f>
              <c:numCache>
                <c:formatCode>General</c:formatCode>
                <c:ptCount val="48"/>
                <c:pt idx="0">
                  <c:v>33.707999999999998</c:v>
                </c:pt>
                <c:pt idx="1">
                  <c:v>38.795999999999999</c:v>
                </c:pt>
                <c:pt idx="2">
                  <c:v>39.432000000000002</c:v>
                </c:pt>
                <c:pt idx="3">
                  <c:v>44.095999999999997</c:v>
                </c:pt>
                <c:pt idx="4">
                  <c:v>26.923999999999996</c:v>
                </c:pt>
                <c:pt idx="5">
                  <c:v>30.103999999999996</c:v>
                </c:pt>
                <c:pt idx="6">
                  <c:v>32.86</c:v>
                </c:pt>
                <c:pt idx="7">
                  <c:v>35.192000000000007</c:v>
                </c:pt>
                <c:pt idx="8">
                  <c:v>43.297627688842631</c:v>
                </c:pt>
                <c:pt idx="9">
                  <c:v>51.558359287371815</c:v>
                </c:pt>
                <c:pt idx="10">
                  <c:v>35.321748904055831</c:v>
                </c:pt>
                <c:pt idx="11">
                  <c:v>44.437038943812169</c:v>
                </c:pt>
                <c:pt idx="12">
                  <c:v>50.668000000000006</c:v>
                </c:pt>
                <c:pt idx="13">
                  <c:v>48.759999999999991</c:v>
                </c:pt>
                <c:pt idx="14">
                  <c:v>52.576000000000008</c:v>
                </c:pt>
                <c:pt idx="15">
                  <c:v>48.336000000000006</c:v>
                </c:pt>
                <c:pt idx="16">
                  <c:v>43.036000000000008</c:v>
                </c:pt>
                <c:pt idx="17">
                  <c:v>51.727999999999994</c:v>
                </c:pt>
                <c:pt idx="18">
                  <c:v>50.456000000000003</c:v>
                </c:pt>
                <c:pt idx="19">
                  <c:v>40.164246737676386</c:v>
                </c:pt>
                <c:pt idx="20">
                  <c:v>43.297627688842631</c:v>
                </c:pt>
                <c:pt idx="21">
                  <c:v>46.146155826266487</c:v>
                </c:pt>
                <c:pt idx="22">
                  <c:v>39.309688296449238</c:v>
                </c:pt>
                <c:pt idx="23">
                  <c:v>42.158216433873093</c:v>
                </c:pt>
                <c:pt idx="24">
                  <c:v>33.707999999999998</c:v>
                </c:pt>
                <c:pt idx="25">
                  <c:v>38.795999999999999</c:v>
                </c:pt>
                <c:pt idx="26">
                  <c:v>39.432000000000002</c:v>
                </c:pt>
                <c:pt idx="27">
                  <c:v>44.095999999999997</c:v>
                </c:pt>
                <c:pt idx="28">
                  <c:v>26.923999999999996</c:v>
                </c:pt>
                <c:pt idx="29">
                  <c:v>30.103999999999996</c:v>
                </c:pt>
                <c:pt idx="30">
                  <c:v>32.86</c:v>
                </c:pt>
                <c:pt idx="31">
                  <c:v>35.192000000000007</c:v>
                </c:pt>
                <c:pt idx="32">
                  <c:v>43.297627688842631</c:v>
                </c:pt>
                <c:pt idx="33">
                  <c:v>51.558359287371815</c:v>
                </c:pt>
                <c:pt idx="34">
                  <c:v>35.321748904055831</c:v>
                </c:pt>
                <c:pt idx="35">
                  <c:v>44.437038943812169</c:v>
                </c:pt>
                <c:pt idx="36">
                  <c:v>50.668000000000006</c:v>
                </c:pt>
                <c:pt idx="37">
                  <c:v>48.759999999999991</c:v>
                </c:pt>
                <c:pt idx="38">
                  <c:v>52.576000000000008</c:v>
                </c:pt>
                <c:pt idx="39">
                  <c:v>48.336000000000006</c:v>
                </c:pt>
                <c:pt idx="40">
                  <c:v>43.036000000000008</c:v>
                </c:pt>
                <c:pt idx="41">
                  <c:v>51.727999999999994</c:v>
                </c:pt>
                <c:pt idx="42">
                  <c:v>50.456000000000003</c:v>
                </c:pt>
                <c:pt idx="43">
                  <c:v>40.164246737676386</c:v>
                </c:pt>
                <c:pt idx="44">
                  <c:v>43.297627688842631</c:v>
                </c:pt>
                <c:pt idx="45">
                  <c:v>46.146155826266487</c:v>
                </c:pt>
                <c:pt idx="46">
                  <c:v>39.309688296449238</c:v>
                </c:pt>
                <c:pt idx="47">
                  <c:v>42.158216433873093</c:v>
                </c:pt>
              </c:numCache>
            </c:numRef>
          </c:xVal>
          <c:yVal>
            <c:numRef>
              <c:f>Sheet1!$K$2:$K$49</c:f>
              <c:numCache>
                <c:formatCode>General</c:formatCode>
                <c:ptCount val="48"/>
                <c:pt idx="0">
                  <c:v>33.707999999999998</c:v>
                </c:pt>
                <c:pt idx="1">
                  <c:v>38.795999999999999</c:v>
                </c:pt>
                <c:pt idx="2">
                  <c:v>39.432000000000002</c:v>
                </c:pt>
                <c:pt idx="3">
                  <c:v>44.095999999999997</c:v>
                </c:pt>
                <c:pt idx="4">
                  <c:v>26.923999999999996</c:v>
                </c:pt>
                <c:pt idx="5">
                  <c:v>30.103999999999996</c:v>
                </c:pt>
                <c:pt idx="6">
                  <c:v>32.86</c:v>
                </c:pt>
                <c:pt idx="7">
                  <c:v>35.192000000000007</c:v>
                </c:pt>
                <c:pt idx="8">
                  <c:v>43.297627688842631</c:v>
                </c:pt>
                <c:pt idx="9">
                  <c:v>51.558359287371815</c:v>
                </c:pt>
                <c:pt idx="10">
                  <c:v>35.321748904055831</c:v>
                </c:pt>
                <c:pt idx="11">
                  <c:v>44.437038943812169</c:v>
                </c:pt>
                <c:pt idx="12">
                  <c:v>50.668000000000006</c:v>
                </c:pt>
                <c:pt idx="13">
                  <c:v>48.759999999999991</c:v>
                </c:pt>
                <c:pt idx="14">
                  <c:v>52.576000000000008</c:v>
                </c:pt>
                <c:pt idx="15">
                  <c:v>48.336000000000006</c:v>
                </c:pt>
                <c:pt idx="16">
                  <c:v>43.036000000000008</c:v>
                </c:pt>
                <c:pt idx="17">
                  <c:v>51.727999999999994</c:v>
                </c:pt>
                <c:pt idx="18">
                  <c:v>50.456000000000003</c:v>
                </c:pt>
                <c:pt idx="19">
                  <c:v>40.164246737676386</c:v>
                </c:pt>
                <c:pt idx="20">
                  <c:v>43.297627688842631</c:v>
                </c:pt>
                <c:pt idx="21">
                  <c:v>46.146155826266487</c:v>
                </c:pt>
                <c:pt idx="22">
                  <c:v>39.309688296449238</c:v>
                </c:pt>
                <c:pt idx="23">
                  <c:v>42.158216433873093</c:v>
                </c:pt>
                <c:pt idx="24">
                  <c:v>33.707999999999998</c:v>
                </c:pt>
                <c:pt idx="25">
                  <c:v>38.795999999999999</c:v>
                </c:pt>
                <c:pt idx="26">
                  <c:v>39.432000000000002</c:v>
                </c:pt>
                <c:pt idx="27">
                  <c:v>44.095999999999997</c:v>
                </c:pt>
                <c:pt idx="28">
                  <c:v>26.923999999999996</c:v>
                </c:pt>
                <c:pt idx="29">
                  <c:v>30.103999999999996</c:v>
                </c:pt>
                <c:pt idx="30">
                  <c:v>32.86</c:v>
                </c:pt>
                <c:pt idx="31">
                  <c:v>35.192000000000007</c:v>
                </c:pt>
                <c:pt idx="32">
                  <c:v>43.297627688842631</c:v>
                </c:pt>
                <c:pt idx="33">
                  <c:v>51.558359287371815</c:v>
                </c:pt>
                <c:pt idx="34">
                  <c:v>35.321748904055831</c:v>
                </c:pt>
                <c:pt idx="35">
                  <c:v>44.437038943812169</c:v>
                </c:pt>
                <c:pt idx="36">
                  <c:v>50.668000000000006</c:v>
                </c:pt>
                <c:pt idx="37">
                  <c:v>48.759999999999991</c:v>
                </c:pt>
                <c:pt idx="38">
                  <c:v>52.576000000000008</c:v>
                </c:pt>
                <c:pt idx="39">
                  <c:v>48.336000000000006</c:v>
                </c:pt>
                <c:pt idx="40">
                  <c:v>43.036000000000008</c:v>
                </c:pt>
                <c:pt idx="41">
                  <c:v>51.727999999999994</c:v>
                </c:pt>
                <c:pt idx="42">
                  <c:v>50.456000000000003</c:v>
                </c:pt>
                <c:pt idx="43">
                  <c:v>40.164246737676386</c:v>
                </c:pt>
                <c:pt idx="44">
                  <c:v>43.297627688842631</c:v>
                </c:pt>
                <c:pt idx="45">
                  <c:v>46.146155826266487</c:v>
                </c:pt>
                <c:pt idx="46">
                  <c:v>39.309688296449238</c:v>
                </c:pt>
                <c:pt idx="47">
                  <c:v>42.158216433873093</c:v>
                </c:pt>
              </c:numCache>
            </c:numRef>
          </c:yVal>
          <c:smooth val="0"/>
          <c:extLst>
            <c:ext xmlns:c16="http://schemas.microsoft.com/office/drawing/2014/chart" uri="{C3380CC4-5D6E-409C-BE32-E72D297353CC}">
              <c16:uniqueId val="{00000001-FE22-49C0-A062-C37B46EB6438}"/>
            </c:ext>
          </c:extLst>
        </c:ser>
        <c:dLbls>
          <c:showLegendKey val="0"/>
          <c:showVal val="0"/>
          <c:showCatName val="0"/>
          <c:showSerName val="0"/>
          <c:showPercent val="0"/>
          <c:showBubbleSize val="0"/>
        </c:dLbls>
        <c:axId val="530776960"/>
        <c:axId val="530771712"/>
      </c:scatterChart>
      <c:valAx>
        <c:axId val="530776960"/>
        <c:scaling>
          <c:orientation val="minMax"/>
          <c:max val="55"/>
          <c:min val="2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30771712"/>
        <c:crosses val="autoZero"/>
        <c:crossBetween val="midCat"/>
      </c:valAx>
      <c:valAx>
        <c:axId val="530771712"/>
        <c:scaling>
          <c:orientation val="minMax"/>
          <c:max val="55"/>
          <c:min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3077696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371.png"/><Relationship Id="rId2" Type="http://schemas.openxmlformats.org/officeDocument/2006/relationships/image" Target="../media/image361.png"/><Relationship Id="rId1" Type="http://schemas.openxmlformats.org/officeDocument/2006/relationships/image" Target="../media/image331.png"/><Relationship Id="rId6" Type="http://schemas.openxmlformats.org/officeDocument/2006/relationships/image" Target="../media/image450.png"/><Relationship Id="rId5" Type="http://schemas.openxmlformats.org/officeDocument/2006/relationships/image" Target="../media/image441.png"/><Relationship Id="rId4" Type="http://schemas.openxmlformats.org/officeDocument/2006/relationships/image" Target="../media/image431.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noFill/>
        <a:ln>
          <a:solidFill>
            <a:srgbClr val="457E8D"/>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rgbClr val="457E8D"/>
        </a:solidFill>
      </dgm:spPr>
      <dgm:t>
        <a:bodyPr/>
        <a:lstStyle/>
        <a:p>
          <a:endParaRPr lang="en-GB">
            <a:latin typeface="+mj-lt"/>
          </a:endParaRPr>
        </a:p>
      </dgm:t>
    </dgm:pt>
    <mc:AlternateContent xmlns:mc="http://schemas.openxmlformats.org/markup-compatibility/2006" xmlns:a14="http://schemas.microsoft.com/office/drawing/2010/main">
      <mc:Choice Requires="a14">
        <dgm:pt modelId="{3C8D1AA8-B2B3-4750-B188-05D651E5D6DE}">
          <dgm:prSet phldrT="[Text]"/>
          <dgm:spPr>
            <a:ln>
              <a:solidFill>
                <a:srgbClr val="457E8D"/>
              </a:solidFill>
            </a:ln>
          </dgm:spPr>
          <dgm:t>
            <a:bodyPr/>
            <a:lstStyle/>
            <a:p>
              <a:r>
                <a:rPr lang="fr-FR" dirty="0">
                  <a:latin typeface="+mj-lt"/>
                </a:rPr>
                <a:t>Extraction of the best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𝑑</m:t>
                      </m:r>
                    </m:sub>
                  </m:sSub>
                </m:oMath>
              </a14:m>
              <a:r>
                <a:rPr lang="en-GB" dirty="0">
                  <a:latin typeface="+mj-lt"/>
                </a:rPr>
                <a:t> for each situation and generation of the possible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𝑠</m:t>
                      </m:r>
                    </m:sub>
                  </m:sSub>
                </m:oMath>
              </a14:m>
              <a:r>
                <a:rPr lang="en-GB" dirty="0">
                  <a:latin typeface="+mj-lt"/>
                </a:rPr>
                <a:t> </a:t>
              </a:r>
              <a:r>
                <a:rPr lang="fr-FR" dirty="0">
                  <a:latin typeface="+mj-lt"/>
                </a:rPr>
                <a:t> </a:t>
              </a:r>
              <a:endParaRPr lang="en-GB" dirty="0">
                <a:latin typeface="+mj-lt"/>
              </a:endParaRPr>
            </a:p>
          </dgm:t>
        </dgm:pt>
      </mc:Choice>
      <mc:Fallback xmlns="">
        <dgm:pt modelId="{3C8D1AA8-B2B3-4750-B188-05D651E5D6DE}">
          <dgm:prSet phldrT="[Text]"/>
          <dgm:spPr>
            <a:ln>
              <a:solidFill>
                <a:srgbClr val="457E8D"/>
              </a:solidFill>
            </a:ln>
          </dgm:spPr>
          <dgm:t>
            <a:bodyPr/>
            <a:lstStyle/>
            <a:p>
              <a:r>
                <a:rPr lang="fr-FR" dirty="0">
                  <a:latin typeface="+mj-lt"/>
                </a:rPr>
                <a:t>Extraction of the best </a:t>
              </a:r>
              <a:r>
                <a:rPr lang="fr-FR" b="0" i="0">
                  <a:latin typeface="Cambria Math" panose="02040503050406030204" pitchFamily="18" charset="0"/>
                </a:rPr>
                <a:t>𝜙_𝑑</a:t>
              </a:r>
              <a:r>
                <a:rPr lang="en-GB" dirty="0">
                  <a:latin typeface="+mj-lt"/>
                </a:rPr>
                <a:t> for each situation and generation of the possible </a:t>
              </a:r>
              <a:r>
                <a:rPr lang="fr-FR" b="0" i="0">
                  <a:latin typeface="Cambria Math" panose="02040503050406030204" pitchFamily="18" charset="0"/>
                </a:rPr>
                <a:t>𝜙_𝑠</a:t>
              </a:r>
              <a:r>
                <a:rPr lang="en-GB" dirty="0">
                  <a:latin typeface="+mj-lt"/>
                </a:rPr>
                <a:t> </a:t>
              </a:r>
              <a:r>
                <a:rPr lang="fr-FR" dirty="0">
                  <a:latin typeface="+mj-lt"/>
                </a:rPr>
                <a:t> </a:t>
              </a:r>
              <a:endParaRPr lang="en-GB" dirty="0">
                <a:latin typeface="+mj-lt"/>
              </a:endParaRPr>
            </a:p>
          </dgm:t>
        </dgm:pt>
      </mc:Fallback>
    </mc:AlternateContent>
    <dgm:pt modelId="{A5C708F0-3C25-47B9-9468-1DAF12158957}" type="parTrans" cxnId="{D09E658C-AC08-4753-9C43-69E1B0092422}">
      <dgm:prSet/>
      <dgm:spPr/>
      <dgm:t>
        <a:bodyPr/>
        <a:lstStyle/>
        <a:p>
          <a:endParaRPr lang="en-GB">
            <a:latin typeface="+mj-lt"/>
          </a:endParaRPr>
        </a:p>
      </dgm:t>
    </dgm:pt>
    <dgm:pt modelId="{9BF1B416-4FFA-4891-B2B3-1D1199DCF0F6}" type="sibTrans" cxnId="{D09E658C-AC08-4753-9C43-69E1B0092422}">
      <dgm:prSet/>
      <dgm:spPr>
        <a:solidFill>
          <a:srgbClr val="457E8D"/>
        </a:solidFill>
      </dgm:spPr>
      <dgm:t>
        <a:bodyPr/>
        <a:lstStyle/>
        <a:p>
          <a:endParaRPr lang="en-GB">
            <a:latin typeface="+mj-lt"/>
          </a:endParaRPr>
        </a:p>
      </dgm:t>
    </dgm:pt>
    <mc:AlternateContent xmlns:mc="http://schemas.openxmlformats.org/markup-compatibility/2006" xmlns:a14="http://schemas.microsoft.com/office/drawing/2010/main">
      <mc:Choice Requires="a14">
        <dgm:pt modelId="{4A43BAC6-89B9-43E2-8B41-7EDDEDC86A91}">
          <dgm:prSet phldrT="[Text]"/>
          <dgm:spPr>
            <a:solidFill>
              <a:srgbClr val="60909B"/>
            </a:solidFill>
            <a:ln>
              <a:solidFill>
                <a:srgbClr val="457E8D"/>
              </a:solidFill>
            </a:ln>
          </dgm:spPr>
          <dgm:t>
            <a:bodyPr/>
            <a:lstStyle/>
            <a:p>
              <a:r>
                <a:rPr lang="fr-FR" dirty="0">
                  <a:latin typeface="+mj-lt"/>
                </a:rPr>
                <a:t>Sim 2: Optimisation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𝑠</m:t>
                      </m:r>
                    </m:sub>
                  </m:sSub>
                </m:oMath>
              </a14:m>
              <a:r>
                <a:rPr lang="en-GB" dirty="0">
                  <a:latin typeface="+mj-lt"/>
                </a:rPr>
                <a:t> with constant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𝑑</m:t>
                      </m:r>
                    </m:sub>
                  </m:sSub>
                </m:oMath>
              </a14:m>
              <a:r>
                <a:rPr lang="en-GB" dirty="0">
                  <a:latin typeface="+mj-lt"/>
                </a:rPr>
                <a:t> for each situation</a:t>
              </a:r>
            </a:p>
          </dgm:t>
        </dgm:pt>
      </mc:Choice>
      <mc:Fallback xmlns="">
        <dgm:pt modelId="{4A43BAC6-89B9-43E2-8B41-7EDDEDC86A91}">
          <dgm:prSet phldrT="[Text]"/>
          <dgm:spPr>
            <a:solidFill>
              <a:srgbClr val="60909B"/>
            </a:solidFill>
            <a:ln>
              <a:solidFill>
                <a:srgbClr val="457E8D"/>
              </a:solidFill>
            </a:ln>
          </dgm:spPr>
          <dgm:t>
            <a:bodyPr/>
            <a:lstStyle/>
            <a:p>
              <a:r>
                <a:rPr lang="fr-FR" dirty="0">
                  <a:latin typeface="+mj-lt"/>
                </a:rPr>
                <a:t>Sim 2: Optimisation of </a:t>
              </a:r>
              <a:r>
                <a:rPr lang="fr-FR" b="0" i="0">
                  <a:latin typeface="Cambria Math" panose="02040503050406030204" pitchFamily="18" charset="0"/>
                </a:rPr>
                <a:t>𝜙_𝑠</a:t>
              </a:r>
              <a:r>
                <a:rPr lang="en-GB" dirty="0">
                  <a:latin typeface="+mj-lt"/>
                </a:rPr>
                <a:t> with constant </a:t>
              </a:r>
              <a:r>
                <a:rPr lang="fr-FR" b="0" i="0">
                  <a:latin typeface="Cambria Math" panose="02040503050406030204" pitchFamily="18" charset="0"/>
                </a:rPr>
                <a:t>𝜙_𝑑</a:t>
              </a:r>
              <a:r>
                <a:rPr lang="en-GB" dirty="0">
                  <a:latin typeface="+mj-lt"/>
                </a:rPr>
                <a:t> for each situation</a:t>
              </a:r>
            </a:p>
          </dgm:t>
        </dgm:pt>
      </mc:Fallback>
    </mc:AlternateContent>
    <dgm:pt modelId="{89FF05FD-314A-4FD5-8C59-C36894E1D29A}" type="parTrans" cxnId="{B92DB63F-92BF-4EF8-A458-FE3291E257F2}">
      <dgm:prSet/>
      <dgm:spPr/>
      <dgm:t>
        <a:bodyPr/>
        <a:lstStyle/>
        <a:p>
          <a:endParaRPr lang="en-GB">
            <a:latin typeface="+mj-lt"/>
          </a:endParaRPr>
        </a:p>
      </dgm:t>
    </dgm:pt>
    <dgm:pt modelId="{0B581415-6C0B-4233-9215-22193ABE39BB}" type="sibTrans" cxnId="{B92DB63F-92BF-4EF8-A458-FE3291E257F2}">
      <dgm:prSet/>
      <dgm:spPr>
        <a:solidFill>
          <a:srgbClr val="457E8D"/>
        </a:solidFill>
      </dgm:spPr>
      <dgm:t>
        <a:bodyPr/>
        <a:lstStyle/>
        <a:p>
          <a:endParaRPr lang="en-GB">
            <a:latin typeface="+mj-lt"/>
          </a:endParaRPr>
        </a:p>
      </dgm:t>
    </dgm:pt>
    <mc:AlternateContent xmlns:mc="http://schemas.openxmlformats.org/markup-compatibility/2006" xmlns:a14="http://schemas.microsoft.com/office/drawing/2010/main">
      <mc:Choice Requires="a14">
        <dgm:pt modelId="{A29F4BCA-B827-4AB2-A89E-3A6AA96EEB55}">
          <dgm:prSet phldrT="[Text]"/>
          <dgm:spPr>
            <a:noFill/>
            <a:ln>
              <a:solidFill>
                <a:srgbClr val="457E8D"/>
              </a:solidFill>
            </a:ln>
          </dgm:spPr>
          <dgm:t>
            <a:bodyPr/>
            <a:lstStyle/>
            <a:p>
              <a:r>
                <a:rPr lang="fr-FR" dirty="0">
                  <a:latin typeface="+mj-lt"/>
                </a:rPr>
                <a:t>Closure for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𝑠</m:t>
                      </m:r>
                    </m:sub>
                  </m:sSub>
                </m:oMath>
              </a14:m>
              <a:r>
                <a:rPr lang="en-GB" dirty="0">
                  <a:latin typeface="+mj-lt"/>
                </a:rPr>
                <a:t> </a:t>
              </a:r>
            </a:p>
          </dgm:t>
        </dgm:pt>
      </mc:Choice>
      <mc:Fallback xmlns="">
        <dgm:pt modelId="{A29F4BCA-B827-4AB2-A89E-3A6AA96EEB55}">
          <dgm:prSet phldrT="[Text]"/>
          <dgm:spPr>
            <a:noFill/>
            <a:ln>
              <a:solidFill>
                <a:srgbClr val="457E8D"/>
              </a:solidFill>
            </a:ln>
          </dgm:spPr>
          <dgm:t>
            <a:bodyPr/>
            <a:lstStyle/>
            <a:p>
              <a:r>
                <a:rPr lang="fr-FR" dirty="0">
                  <a:latin typeface="+mj-lt"/>
                </a:rPr>
                <a:t>Closure for </a:t>
              </a:r>
              <a:r>
                <a:rPr lang="fr-FR" b="0" i="0">
                  <a:latin typeface="Cambria Math" panose="02040503050406030204" pitchFamily="18" charset="0"/>
                </a:rPr>
                <a:t>𝜙_𝑠</a:t>
              </a:r>
              <a:r>
                <a:rPr lang="en-GB" dirty="0">
                  <a:latin typeface="+mj-lt"/>
                </a:rPr>
                <a:t> </a:t>
              </a:r>
            </a:p>
          </dgm:t>
        </dgm:pt>
      </mc:Fallback>
    </mc:AlternateContent>
    <dgm:pt modelId="{731B5567-3556-4CD7-B9D4-BF37C0D26C00}" type="parTrans" cxnId="{A919805F-8B9C-42A1-99E9-23303D467100}">
      <dgm:prSet/>
      <dgm:spPr/>
      <dgm:t>
        <a:bodyPr/>
        <a:lstStyle/>
        <a:p>
          <a:endParaRPr lang="en-GB">
            <a:latin typeface="+mj-lt"/>
          </a:endParaRPr>
        </a:p>
      </dgm:t>
    </dgm:pt>
    <dgm:pt modelId="{CBD625A3-AC76-4C32-835A-939B5E07F7F0}" type="sibTrans" cxnId="{A919805F-8B9C-42A1-99E9-23303D467100}">
      <dgm:prSet/>
      <dgm:spPr>
        <a:solidFill>
          <a:srgbClr val="457E8D"/>
        </a:solidFill>
      </dgm:spPr>
      <dgm:t>
        <a:bodyPr/>
        <a:lstStyle/>
        <a:p>
          <a:endParaRPr lang="en-GB">
            <a:latin typeface="+mj-lt"/>
          </a:endParaRPr>
        </a:p>
      </dgm:t>
    </dgm:pt>
    <mc:AlternateContent xmlns:mc="http://schemas.openxmlformats.org/markup-compatibility/2006" xmlns:a14="http://schemas.microsoft.com/office/drawing/2010/main">
      <mc:Choice Requires="a14">
        <dgm:pt modelId="{340D965D-2D18-45C4-AF55-C8BA3DAF2D90}">
          <dgm:prSet/>
          <dgm:spPr>
            <a:solidFill>
              <a:srgbClr val="60909B"/>
            </a:solidFill>
            <a:ln>
              <a:solidFill>
                <a:srgbClr val="457E8D"/>
              </a:solidFill>
            </a:ln>
          </dgm:spPr>
          <dgm:t>
            <a:bodyPr/>
            <a:lstStyle/>
            <a:p>
              <a:r>
                <a:rPr lang="fr-FR" dirty="0">
                  <a:latin typeface="+mj-lt"/>
                </a:rPr>
                <a:t>Sim 1: Optimisation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𝑑</m:t>
                      </m:r>
                    </m:sub>
                  </m:sSub>
                </m:oMath>
              </a14:m>
              <a:r>
                <a:rPr lang="en-GB" dirty="0">
                  <a:latin typeface="+mj-lt"/>
                </a:rPr>
                <a:t> with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𝑠</m:t>
                      </m:r>
                    </m:sub>
                  </m:sSub>
                </m:oMath>
              </a14:m>
              <a:r>
                <a:rPr lang="en-GB" dirty="0">
                  <a:latin typeface="+mj-lt"/>
                </a:rPr>
                <a:t> based on Cheng &amp; Zhao (2017) - </a:t>
              </a:r>
              <a:r>
                <a:rPr lang="en-GB" b="1" dirty="0">
                  <a:latin typeface="+mj-lt"/>
                </a:rPr>
                <a:t>prediction</a:t>
              </a:r>
            </a:p>
          </dgm:t>
        </dgm:pt>
      </mc:Choice>
      <mc:Fallback xmlns="">
        <dgm:pt modelId="{340D965D-2D18-45C4-AF55-C8BA3DAF2D90}">
          <dgm:prSet/>
          <dgm:spPr>
            <a:solidFill>
              <a:srgbClr val="60909B"/>
            </a:solidFill>
            <a:ln>
              <a:solidFill>
                <a:srgbClr val="457E8D"/>
              </a:solidFill>
            </a:ln>
          </dgm:spPr>
          <dgm:t>
            <a:bodyPr/>
            <a:lstStyle/>
            <a:p>
              <a:r>
                <a:rPr lang="fr-FR" dirty="0">
                  <a:latin typeface="+mj-lt"/>
                </a:rPr>
                <a:t>Sim 1: Optimisation of </a:t>
              </a:r>
              <a:r>
                <a:rPr lang="fr-FR" b="0" i="0">
                  <a:latin typeface="Cambria Math" panose="02040503050406030204" pitchFamily="18" charset="0"/>
                </a:rPr>
                <a:t>𝜙_𝑑</a:t>
              </a:r>
              <a:r>
                <a:rPr lang="en-GB" dirty="0">
                  <a:latin typeface="+mj-lt"/>
                </a:rPr>
                <a:t> with </a:t>
              </a:r>
              <a:r>
                <a:rPr lang="fr-FR" b="0" i="0">
                  <a:latin typeface="Cambria Math" panose="02040503050406030204" pitchFamily="18" charset="0"/>
                </a:rPr>
                <a:t>𝜙_𝑠</a:t>
              </a:r>
              <a:r>
                <a:rPr lang="en-GB" dirty="0">
                  <a:latin typeface="+mj-lt"/>
                </a:rPr>
                <a:t> based on Cheng &amp; Zhao (2017) - </a:t>
              </a:r>
              <a:r>
                <a:rPr lang="en-GB" b="1" dirty="0">
                  <a:latin typeface="+mj-lt"/>
                </a:rPr>
                <a:t>prediction</a:t>
              </a:r>
            </a:p>
          </dgm:t>
        </dgm:pt>
      </mc:Fallback>
    </mc:AlternateConten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rgbClr val="457E8D"/>
        </a:solidFill>
      </dgm:spPr>
      <dgm:t>
        <a:bodyPr/>
        <a:lstStyle/>
        <a:p>
          <a:endParaRPr lang="en-GB">
            <a:latin typeface="+mj-lt"/>
          </a:endParaRPr>
        </a:p>
      </dgm:t>
    </dgm:pt>
    <mc:AlternateContent xmlns:mc="http://schemas.openxmlformats.org/markup-compatibility/2006" xmlns:a14="http://schemas.microsoft.com/office/drawing/2010/main">
      <mc:Choice Requires="a14">
        <dgm:pt modelId="{BC486B23-5F0F-4586-8987-F3D4AF2ADFE2}">
          <dgm:prSet/>
          <dgm:spPr>
            <a:solidFill>
              <a:srgbClr val="60909B"/>
            </a:solidFill>
            <a:ln>
              <a:solidFill>
                <a:srgbClr val="457E8D"/>
              </a:solidFill>
            </a:ln>
          </dgm:spPr>
          <dgm:t>
            <a:bodyPr/>
            <a:lstStyle/>
            <a:p>
              <a:r>
                <a:rPr lang="fr-FR" dirty="0">
                  <a:latin typeface="+mj-lt"/>
                </a:rPr>
                <a:t>Sim 3: Optimisation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𝑑</m:t>
                      </m:r>
                    </m:sub>
                  </m:sSub>
                </m:oMath>
              </a14:m>
              <a:r>
                <a:rPr lang="en-GB" dirty="0">
                  <a:latin typeface="+mj-lt"/>
                </a:rPr>
                <a:t> with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𝑠</m:t>
                      </m:r>
                    </m:sub>
                  </m:sSub>
                </m:oMath>
              </a14:m>
              <a:r>
                <a:rPr lang="en-GB" dirty="0">
                  <a:latin typeface="+mj-lt"/>
                </a:rPr>
                <a:t> based on the new relation - </a:t>
              </a:r>
              <a:r>
                <a:rPr lang="en-GB" b="1" dirty="0">
                  <a:latin typeface="+mj-lt"/>
                </a:rPr>
                <a:t>correction</a:t>
              </a:r>
            </a:p>
          </dgm:t>
        </dgm:pt>
      </mc:Choice>
      <mc:Fallback xmlns="">
        <dgm:pt modelId="{BC486B23-5F0F-4586-8987-F3D4AF2ADFE2}">
          <dgm:prSet/>
          <dgm:spPr>
            <a:solidFill>
              <a:srgbClr val="60909B"/>
            </a:solidFill>
            <a:ln>
              <a:solidFill>
                <a:srgbClr val="457E8D"/>
              </a:solidFill>
            </a:ln>
          </dgm:spPr>
          <dgm:t>
            <a:bodyPr/>
            <a:lstStyle/>
            <a:p>
              <a:r>
                <a:rPr lang="fr-FR" dirty="0">
                  <a:latin typeface="+mj-lt"/>
                </a:rPr>
                <a:t>Sim 3: Optimisation of </a:t>
              </a:r>
              <a:r>
                <a:rPr lang="fr-FR" b="0" i="0">
                  <a:latin typeface="Cambria Math" panose="02040503050406030204" pitchFamily="18" charset="0"/>
                </a:rPr>
                <a:t>𝜙_𝑑</a:t>
              </a:r>
              <a:r>
                <a:rPr lang="en-GB" dirty="0">
                  <a:latin typeface="+mj-lt"/>
                </a:rPr>
                <a:t> with </a:t>
              </a:r>
              <a:r>
                <a:rPr lang="fr-FR" b="0" i="0">
                  <a:latin typeface="Cambria Math" panose="02040503050406030204" pitchFamily="18" charset="0"/>
                </a:rPr>
                <a:t>𝜙_𝑠</a:t>
              </a:r>
              <a:r>
                <a:rPr lang="en-GB" dirty="0">
                  <a:latin typeface="+mj-lt"/>
                </a:rPr>
                <a:t> based on the new relation - </a:t>
              </a:r>
              <a:r>
                <a:rPr lang="en-GB" b="1" dirty="0">
                  <a:latin typeface="+mj-lt"/>
                </a:rPr>
                <a:t>correction</a:t>
              </a:r>
            </a:p>
          </dgm:t>
        </dgm:pt>
      </mc:Fallback>
    </mc:AlternateContent>
    <dgm:pt modelId="{4FC68ABF-2E84-49AA-BA2B-349F1D9AC9FE}" type="parTrans" cxnId="{8E3D828E-257A-4F4A-939D-761ECD6B1E60}">
      <dgm:prSet/>
      <dgm:spPr/>
      <dgm:t>
        <a:bodyPr/>
        <a:lstStyle/>
        <a:p>
          <a:endParaRPr lang="en-GB">
            <a:latin typeface="+mj-lt"/>
          </a:endParaRPr>
        </a:p>
      </dgm:t>
    </dgm:pt>
    <dgm:pt modelId="{B05465D9-0886-41BC-BB48-2B0AE450414D}" type="sibTrans" cxnId="{8E3D828E-257A-4F4A-939D-761ECD6B1E60}">
      <dgm:prSet/>
      <dgm:spPr>
        <a:solidFill>
          <a:srgbClr val="457E8D"/>
        </a:solidFill>
      </dgm:spPr>
      <dgm:t>
        <a:bodyPr/>
        <a:lstStyle/>
        <a:p>
          <a:endParaRPr lang="en-GB">
            <a:latin typeface="+mj-lt"/>
          </a:endParaRPr>
        </a:p>
      </dgm:t>
    </dgm:pt>
    <mc:AlternateContent xmlns:mc="http://schemas.openxmlformats.org/markup-compatibility/2006" xmlns:a14="http://schemas.microsoft.com/office/drawing/2010/main">
      <mc:Choice Requires="a14">
        <dgm:pt modelId="{51F26DDB-2181-4542-A97C-1414710F9669}">
          <dgm:prSet/>
          <dgm:spPr>
            <a:noFill/>
            <a:ln>
              <a:solidFill>
                <a:srgbClr val="457E8D"/>
              </a:solidFill>
            </a:ln>
          </dgm:spPr>
          <dgm:t>
            <a:bodyPr/>
            <a:lstStyle/>
            <a:p>
              <a:r>
                <a:rPr lang="fr-FR" dirty="0" err="1">
                  <a:latin typeface="+mj-lt"/>
                </a:rPr>
                <a:t>Closures</a:t>
              </a:r>
              <a:r>
                <a:rPr lang="fr-FR" dirty="0">
                  <a:latin typeface="+mj-lt"/>
                </a:rPr>
                <a:t> for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𝑑</m:t>
                      </m:r>
                    </m:sub>
                  </m:sSub>
                </m:oMath>
              </a14:m>
              <a:r>
                <a:rPr lang="en-GB" dirty="0">
                  <a:latin typeface="+mj-lt"/>
                </a:rPr>
                <a:t> </a:t>
              </a:r>
              <a:r>
                <a:rPr lang="fr-FR" dirty="0">
                  <a:latin typeface="+mj-lt"/>
                </a:rPr>
                <a:t> </a:t>
              </a:r>
              <a:endParaRPr lang="en-GB" dirty="0">
                <a:latin typeface="+mj-lt"/>
              </a:endParaRPr>
            </a:p>
          </dgm:t>
        </dgm:pt>
      </mc:Choice>
      <mc:Fallback xmlns="">
        <dgm:pt modelId="{51F26DDB-2181-4542-A97C-1414710F9669}">
          <dgm:prSet/>
          <dgm:spPr>
            <a:noFill/>
            <a:ln>
              <a:solidFill>
                <a:srgbClr val="457E8D"/>
              </a:solidFill>
            </a:ln>
          </dgm:spPr>
          <dgm:t>
            <a:bodyPr/>
            <a:lstStyle/>
            <a:p>
              <a:r>
                <a:rPr lang="fr-FR" dirty="0" err="1">
                  <a:latin typeface="+mj-lt"/>
                </a:rPr>
                <a:t>Closures</a:t>
              </a:r>
              <a:r>
                <a:rPr lang="fr-FR" dirty="0">
                  <a:latin typeface="+mj-lt"/>
                </a:rPr>
                <a:t> for </a:t>
              </a:r>
              <a:r>
                <a:rPr lang="fr-FR" b="0" i="0">
                  <a:latin typeface="Cambria Math" panose="02040503050406030204" pitchFamily="18" charset="0"/>
                </a:rPr>
                <a:t>𝜙_𝑑</a:t>
              </a:r>
              <a:r>
                <a:rPr lang="en-GB" dirty="0">
                  <a:latin typeface="+mj-lt"/>
                </a:rPr>
                <a:t> </a:t>
              </a:r>
              <a:r>
                <a:rPr lang="fr-FR" dirty="0">
                  <a:latin typeface="+mj-lt"/>
                </a:rPr>
                <a:t> </a:t>
              </a:r>
              <a:endParaRPr lang="en-GB" dirty="0">
                <a:latin typeface="+mj-lt"/>
              </a:endParaRPr>
            </a:p>
          </dgm:t>
        </dgm:pt>
      </mc:Fallback>
    </mc:AlternateConten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rgbClr val="457E8D"/>
        </a:solidFill>
      </dgm:spPr>
      <dgm:t>
        <a:bodyPr/>
        <a:lstStyle/>
        <a:p>
          <a:endParaRPr lang="en-GB">
            <a:latin typeface="+mj-lt"/>
          </a:endParaRPr>
        </a:p>
      </dgm:t>
    </dgm:pt>
    <dgm:pt modelId="{26D54F10-9138-46A0-AF11-FCEB3ED66908}">
      <dgm:prSet/>
      <dgm:spPr>
        <a:solidFill>
          <a:srgbClr val="60909B"/>
        </a:solidFill>
        <a:ln>
          <a:solidFill>
            <a:srgbClr val="457E8D"/>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7A871993-063F-4CC8-AD66-5291EC58D855}" type="pres">
      <dgm:prSet presAssocID="{BF840AF2-B2F2-48BC-82FE-75EBA82FBA9D}" presName="diagram" presStyleCnt="0">
        <dgm:presLayoutVars>
          <dgm:dir/>
          <dgm:resizeHandles val="exact"/>
        </dgm:presLayoutVars>
      </dgm:prSet>
      <dgm:spPr/>
    </dgm:pt>
    <dgm:pt modelId="{31C5749B-5601-4844-A091-FCE45F6DD35C}" type="pres">
      <dgm:prSet presAssocID="{9A6E9AEE-3E37-453F-B08F-A61E9BD3CD3A}" presName="node" presStyleLbl="node1" presStyleIdx="0" presStyleCnt="8">
        <dgm:presLayoutVars>
          <dgm:bulletEnabled val="1"/>
        </dgm:presLayoutVars>
      </dgm:prSet>
      <dgm:spPr/>
    </dgm:pt>
    <dgm:pt modelId="{7850A5C5-00BC-4046-BFA8-EA827AFF3F2E}" type="pres">
      <dgm:prSet presAssocID="{9EECF517-577D-4AF8-A2F1-188A3E2ED3BD}" presName="sibTrans" presStyleLbl="sibTrans2D1" presStyleIdx="0" presStyleCnt="7"/>
      <dgm:spPr/>
    </dgm:pt>
    <dgm:pt modelId="{CCB81D51-429B-4C8A-A832-525B51A100DF}" type="pres">
      <dgm:prSet presAssocID="{9EECF517-577D-4AF8-A2F1-188A3E2ED3BD}" presName="connectorText" presStyleLbl="sibTrans2D1" presStyleIdx="0" presStyleCnt="7"/>
      <dgm:spPr/>
    </dgm:pt>
    <dgm:pt modelId="{48898F06-7C53-426E-A080-CEDA98C00D59}" type="pres">
      <dgm:prSet presAssocID="{340D965D-2D18-45C4-AF55-C8BA3DAF2D90}" presName="node" presStyleLbl="node1" presStyleIdx="1" presStyleCnt="8">
        <dgm:presLayoutVars>
          <dgm:bulletEnabled val="1"/>
        </dgm:presLayoutVars>
      </dgm:prSet>
      <dgm:spPr/>
    </dgm:pt>
    <dgm:pt modelId="{107533E3-0A26-4778-84A7-41B10BCEAE27}" type="pres">
      <dgm:prSet presAssocID="{2EE2A1E2-B0BF-44E8-BD7D-94BDBE81CD88}" presName="sibTrans" presStyleLbl="sibTrans2D1" presStyleIdx="1" presStyleCnt="7"/>
      <dgm:spPr/>
    </dgm:pt>
    <dgm:pt modelId="{A6F71098-8749-4D1C-8CBD-2EA0FDC4B403}" type="pres">
      <dgm:prSet presAssocID="{2EE2A1E2-B0BF-44E8-BD7D-94BDBE81CD88}" presName="connectorText" presStyleLbl="sibTrans2D1" presStyleIdx="1" presStyleCnt="7"/>
      <dgm:spPr/>
    </dgm:pt>
    <dgm:pt modelId="{0C013662-17AC-4DCB-99BB-7D9311115CB9}" type="pres">
      <dgm:prSet presAssocID="{3C8D1AA8-B2B3-4750-B188-05D651E5D6DE}" presName="node" presStyleLbl="node1" presStyleIdx="2" presStyleCnt="8">
        <dgm:presLayoutVars>
          <dgm:bulletEnabled val="1"/>
        </dgm:presLayoutVars>
      </dgm:prSet>
      <dgm:spPr/>
    </dgm:pt>
    <dgm:pt modelId="{04777183-367F-4017-8A4C-0BF4947B6929}" type="pres">
      <dgm:prSet presAssocID="{9BF1B416-4FFA-4891-B2B3-1D1199DCF0F6}" presName="sibTrans" presStyleLbl="sibTrans2D1" presStyleIdx="2" presStyleCnt="7"/>
      <dgm:spPr/>
    </dgm:pt>
    <dgm:pt modelId="{FF1DF499-1694-469F-938A-C1816D1BD096}" type="pres">
      <dgm:prSet presAssocID="{9BF1B416-4FFA-4891-B2B3-1D1199DCF0F6}" presName="connectorText" presStyleLbl="sibTrans2D1" presStyleIdx="2" presStyleCnt="7"/>
      <dgm:spPr/>
    </dgm:pt>
    <dgm:pt modelId="{F2683725-6703-48B8-BDA6-091A12823A20}" type="pres">
      <dgm:prSet presAssocID="{4A43BAC6-89B9-43E2-8B41-7EDDEDC86A91}" presName="node" presStyleLbl="node1" presStyleIdx="3" presStyleCnt="8">
        <dgm:presLayoutVars>
          <dgm:bulletEnabled val="1"/>
        </dgm:presLayoutVars>
      </dgm:prSet>
      <dgm:spPr/>
    </dgm:pt>
    <dgm:pt modelId="{3DB8B39C-18D7-42C1-9DCF-533E720EB87C}" type="pres">
      <dgm:prSet presAssocID="{0B581415-6C0B-4233-9215-22193ABE39BB}" presName="sibTrans" presStyleLbl="sibTrans2D1" presStyleIdx="3" presStyleCnt="7"/>
      <dgm:spPr/>
    </dgm:pt>
    <dgm:pt modelId="{BDB2BD9C-3CEF-40B7-A201-4B267668E8D6}" type="pres">
      <dgm:prSet presAssocID="{0B581415-6C0B-4233-9215-22193ABE39BB}" presName="connectorText" presStyleLbl="sibTrans2D1" presStyleIdx="3" presStyleCnt="7"/>
      <dgm:spPr/>
    </dgm:pt>
    <dgm:pt modelId="{E43C027C-18F7-4868-9C05-841DC2E34D1D}" type="pres">
      <dgm:prSet presAssocID="{A29F4BCA-B827-4AB2-A89E-3A6AA96EEB55}" presName="node" presStyleLbl="node1" presStyleIdx="4" presStyleCnt="8">
        <dgm:presLayoutVars>
          <dgm:bulletEnabled val="1"/>
        </dgm:presLayoutVars>
      </dgm:prSet>
      <dgm:spPr/>
    </dgm:pt>
    <dgm:pt modelId="{923BE7AD-D739-4E1D-958B-4D2B6EE427D1}" type="pres">
      <dgm:prSet presAssocID="{CBD625A3-AC76-4C32-835A-939B5E07F7F0}" presName="sibTrans" presStyleLbl="sibTrans2D1" presStyleIdx="4" presStyleCnt="7"/>
      <dgm:spPr/>
    </dgm:pt>
    <dgm:pt modelId="{655E2BFE-0CDE-47EA-B415-D7FB486259CE}" type="pres">
      <dgm:prSet presAssocID="{CBD625A3-AC76-4C32-835A-939B5E07F7F0}" presName="connectorText" presStyleLbl="sibTrans2D1" presStyleIdx="4" presStyleCnt="7"/>
      <dgm:spPr/>
    </dgm:pt>
    <dgm:pt modelId="{15CAD6BC-9CD9-4552-9AD2-C4F67F055748}" type="pres">
      <dgm:prSet presAssocID="{BC486B23-5F0F-4586-8987-F3D4AF2ADFE2}" presName="node" presStyleLbl="node1" presStyleIdx="5" presStyleCnt="8">
        <dgm:presLayoutVars>
          <dgm:bulletEnabled val="1"/>
        </dgm:presLayoutVars>
      </dgm:prSet>
      <dgm:spPr/>
    </dgm:pt>
    <dgm:pt modelId="{B7E7F6C0-DA93-48D1-9299-F9EB3C81FF38}" type="pres">
      <dgm:prSet presAssocID="{B05465D9-0886-41BC-BB48-2B0AE450414D}" presName="sibTrans" presStyleLbl="sibTrans2D1" presStyleIdx="5" presStyleCnt="7" custLinFactNeighborY="0"/>
      <dgm:spPr/>
    </dgm:pt>
    <dgm:pt modelId="{E3BC765F-EF1F-46FD-B625-0AEFF8158DAA}" type="pres">
      <dgm:prSet presAssocID="{B05465D9-0886-41BC-BB48-2B0AE450414D}" presName="connectorText" presStyleLbl="sibTrans2D1" presStyleIdx="5" presStyleCnt="7"/>
      <dgm:spPr/>
    </dgm:pt>
    <dgm:pt modelId="{037C00C8-F413-467C-BFFC-91B77975B014}" type="pres">
      <dgm:prSet presAssocID="{51F26DDB-2181-4542-A97C-1414710F9669}" presName="node" presStyleLbl="node1" presStyleIdx="6" presStyleCnt="8">
        <dgm:presLayoutVars>
          <dgm:bulletEnabled val="1"/>
        </dgm:presLayoutVars>
      </dgm:prSet>
      <dgm:spPr/>
    </dgm:pt>
    <dgm:pt modelId="{BB5C4802-B923-4C38-BD44-1F85BCF9F372}" type="pres">
      <dgm:prSet presAssocID="{EF8BFBC4-7BD0-4677-97FE-585791CAA7F6}" presName="sibTrans" presStyleLbl="sibTrans2D1" presStyleIdx="6" presStyleCnt="7"/>
      <dgm:spPr/>
    </dgm:pt>
    <dgm:pt modelId="{74C69D67-C971-4E8A-B50C-2B42838F6C08}" type="pres">
      <dgm:prSet presAssocID="{EF8BFBC4-7BD0-4677-97FE-585791CAA7F6}" presName="connectorText" presStyleLbl="sibTrans2D1" presStyleIdx="6" presStyleCnt="7"/>
      <dgm:spPr/>
    </dgm:pt>
    <dgm:pt modelId="{61325425-A585-453B-8091-6C67F1EE2484}" type="pres">
      <dgm:prSet presAssocID="{26D54F10-9138-46A0-AF11-FCEB3ED66908}" presName="node" presStyleLbl="node1" presStyleIdx="7" presStyleCnt="8">
        <dgm:presLayoutVars>
          <dgm:bulletEnabled val="1"/>
        </dgm:presLayoutVars>
      </dgm:prSet>
      <dgm:spPr/>
    </dgm:pt>
  </dgm:ptLst>
  <dgm:cxnLst>
    <dgm:cxn modelId="{0BA84F06-905F-4E42-A25B-3FED963E53C6}" type="presOf" srcId="{51F26DDB-2181-4542-A97C-1414710F9669}" destId="{037C00C8-F413-467C-BFFC-91B77975B014}" srcOrd="0" destOrd="0" presId="urn:microsoft.com/office/officeart/2005/8/layout/process5"/>
    <dgm:cxn modelId="{54B7D614-9EE3-402C-84B9-AEAE53B567EE}" type="presOf" srcId="{CBD625A3-AC76-4C32-835A-939B5E07F7F0}" destId="{655E2BFE-0CDE-47EA-B415-D7FB486259CE}" srcOrd="1" destOrd="0" presId="urn:microsoft.com/office/officeart/2005/8/layout/process5"/>
    <dgm:cxn modelId="{9FA72C23-B8B5-4702-A9BD-883DB785598C}" type="presOf" srcId="{EF8BFBC4-7BD0-4677-97FE-585791CAA7F6}" destId="{BB5C4802-B923-4C38-BD44-1F85BCF9F372}" srcOrd="0" destOrd="0" presId="urn:microsoft.com/office/officeart/2005/8/layout/process5"/>
    <dgm:cxn modelId="{F61C8A37-C8A7-41FD-ADC7-8D4F45139DF1}" type="presOf" srcId="{3C8D1AA8-B2B3-4750-B188-05D651E5D6DE}" destId="{0C013662-17AC-4DCB-99BB-7D9311115CB9}" srcOrd="0" destOrd="0" presId="urn:microsoft.com/office/officeart/2005/8/layout/process5"/>
    <dgm:cxn modelId="{B92DB63F-92BF-4EF8-A458-FE3291E257F2}" srcId="{BF840AF2-B2F2-48BC-82FE-75EBA82FBA9D}" destId="{4A43BAC6-89B9-43E2-8B41-7EDDEDC86A91}" srcOrd="3" destOrd="0" parTransId="{89FF05FD-314A-4FD5-8C59-C36894E1D29A}" sibTransId="{0B581415-6C0B-4233-9215-22193ABE39BB}"/>
    <dgm:cxn modelId="{3F71F05C-6F7B-440F-9B77-8F7DE91AF97C}" type="presOf" srcId="{B05465D9-0886-41BC-BB48-2B0AE450414D}" destId="{E3BC765F-EF1F-46FD-B625-0AEFF8158DAA}" srcOrd="1" destOrd="0" presId="urn:microsoft.com/office/officeart/2005/8/layout/process5"/>
    <dgm:cxn modelId="{A919805F-8B9C-42A1-99E9-23303D467100}" srcId="{BF840AF2-B2F2-48BC-82FE-75EBA82FBA9D}" destId="{A29F4BCA-B827-4AB2-A89E-3A6AA96EEB55}" srcOrd="4" destOrd="0" parTransId="{731B5567-3556-4CD7-B9D4-BF37C0D26C00}" sibTransId="{CBD625A3-AC76-4C32-835A-939B5E07F7F0}"/>
    <dgm:cxn modelId="{8B08DC4A-949F-4F3E-B0D9-9274446C78B9}" type="presOf" srcId="{CBD625A3-AC76-4C32-835A-939B5E07F7F0}" destId="{923BE7AD-D739-4E1D-958B-4D2B6EE427D1}" srcOrd="0" destOrd="0" presId="urn:microsoft.com/office/officeart/2005/8/layout/process5"/>
    <dgm:cxn modelId="{B5C4DC6F-52FA-47CC-BAAC-3C124CF8ED31}" type="presOf" srcId="{9EECF517-577D-4AF8-A2F1-188A3E2ED3BD}" destId="{7850A5C5-00BC-4046-BFA8-EA827AFF3F2E}" srcOrd="0" destOrd="0" presId="urn:microsoft.com/office/officeart/2005/8/layout/process5"/>
    <dgm:cxn modelId="{A5D1E46F-9F12-4538-AD0C-7DD2E30607A7}" type="presOf" srcId="{A29F4BCA-B827-4AB2-A89E-3A6AA96EEB55}" destId="{E43C027C-18F7-4868-9C05-841DC2E34D1D}" srcOrd="0" destOrd="0" presId="urn:microsoft.com/office/officeart/2005/8/layout/process5"/>
    <dgm:cxn modelId="{7B6C3B50-A62B-4394-8CD7-7A782A25C6E0}" type="presOf" srcId="{BC486B23-5F0F-4586-8987-F3D4AF2ADFE2}" destId="{15CAD6BC-9CD9-4552-9AD2-C4F67F055748}" srcOrd="0" destOrd="0" presId="urn:microsoft.com/office/officeart/2005/8/layout/process5"/>
    <dgm:cxn modelId="{B16E6E72-4700-47B8-A014-01B97B21CC63}" type="presOf" srcId="{4A43BAC6-89B9-43E2-8B41-7EDDEDC86A91}" destId="{F2683725-6703-48B8-BDA6-091A12823A20}" srcOrd="0" destOrd="0" presId="urn:microsoft.com/office/officeart/2005/8/layout/process5"/>
    <dgm:cxn modelId="{8DF56285-CF94-491D-BAD1-849D4C30AF22}" type="presOf" srcId="{9BF1B416-4FFA-4891-B2B3-1D1199DCF0F6}" destId="{04777183-367F-4017-8A4C-0BF4947B6929}" srcOrd="0" destOrd="0" presId="urn:microsoft.com/office/officeart/2005/8/layout/process5"/>
    <dgm:cxn modelId="{D09E658C-AC08-4753-9C43-69E1B0092422}" srcId="{BF840AF2-B2F2-48BC-82FE-75EBA82FBA9D}" destId="{3C8D1AA8-B2B3-4750-B188-05D651E5D6DE}" srcOrd="2" destOrd="0" parTransId="{A5C708F0-3C25-47B9-9468-1DAF12158957}" sibTransId="{9BF1B416-4FFA-4891-B2B3-1D1199DCF0F6}"/>
    <dgm:cxn modelId="{FD616F8E-D9B5-42FB-B421-A14C0C3111D6}" type="presOf" srcId="{0B581415-6C0B-4233-9215-22193ABE39BB}" destId="{3DB8B39C-18D7-42C1-9DCF-533E720EB87C}" srcOrd="0" destOrd="0" presId="urn:microsoft.com/office/officeart/2005/8/layout/process5"/>
    <dgm:cxn modelId="{8E3D828E-257A-4F4A-939D-761ECD6B1E60}" srcId="{BF840AF2-B2F2-48BC-82FE-75EBA82FBA9D}" destId="{BC486B23-5F0F-4586-8987-F3D4AF2ADFE2}" srcOrd="5" destOrd="0" parTransId="{4FC68ABF-2E84-49AA-BA2B-349F1D9AC9FE}" sibTransId="{B05465D9-0886-41BC-BB48-2B0AE450414D}"/>
    <dgm:cxn modelId="{56D49E8E-60EC-4D66-BCE6-BED29CD9C1CC}" type="presOf" srcId="{9BF1B416-4FFA-4891-B2B3-1D1199DCF0F6}" destId="{FF1DF499-1694-469F-938A-C1816D1BD096}" srcOrd="1" destOrd="0" presId="urn:microsoft.com/office/officeart/2005/8/layout/process5"/>
    <dgm:cxn modelId="{370D5490-5A71-4264-9615-E91E8C00B5CB}" type="presOf" srcId="{9A6E9AEE-3E37-453F-B08F-A61E9BD3CD3A}" destId="{31C5749B-5601-4844-A091-FCE45F6DD35C}" srcOrd="0" destOrd="0" presId="urn:microsoft.com/office/officeart/2005/8/layout/process5"/>
    <dgm:cxn modelId="{79ABE396-801B-4739-AD3F-6A8355D14C21}" type="presOf" srcId="{EF8BFBC4-7BD0-4677-97FE-585791CAA7F6}" destId="{74C69D67-C971-4E8A-B50C-2B42838F6C08}" srcOrd="1" destOrd="0" presId="urn:microsoft.com/office/officeart/2005/8/layout/process5"/>
    <dgm:cxn modelId="{D6942897-AB94-4AB6-A2E4-8AF83C50126F}" type="presOf" srcId="{2EE2A1E2-B0BF-44E8-BD7D-94BDBE81CD88}" destId="{107533E3-0A26-4778-84A7-41B10BCEAE2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5374E0B3-384E-4DA0-A6CB-8031BDC28322}" srcId="{BF840AF2-B2F2-48BC-82FE-75EBA82FBA9D}" destId="{51F26DDB-2181-4542-A97C-1414710F9669}" srcOrd="6" destOrd="0" parTransId="{9809D489-84AD-4600-A640-AC165E2473D4}" sibTransId="{EF8BFBC4-7BD0-4677-97FE-585791CAA7F6}"/>
    <dgm:cxn modelId="{56929DB6-9785-4961-AAE9-BCA58DADB7C5}" type="presOf" srcId="{340D965D-2D18-45C4-AF55-C8BA3DAF2D90}" destId="{48898F06-7C53-426E-A080-CEDA98C00D59}" srcOrd="0" destOrd="0" presId="urn:microsoft.com/office/officeart/2005/8/layout/process5"/>
    <dgm:cxn modelId="{89C7CCB7-77DE-417F-8710-75438F38557C}" type="presOf" srcId="{BF840AF2-B2F2-48BC-82FE-75EBA82FBA9D}" destId="{7A871993-063F-4CC8-AD66-5291EC58D855}" srcOrd="0" destOrd="0" presId="urn:microsoft.com/office/officeart/2005/8/layout/process5"/>
    <dgm:cxn modelId="{79C380D0-37F5-41C5-AE30-63AA1FDBA97A}" srcId="{BF840AF2-B2F2-48BC-82FE-75EBA82FBA9D}" destId="{26D54F10-9138-46A0-AF11-FCEB3ED66908}" srcOrd="7" destOrd="0" parTransId="{2AD4BD25-13E6-4429-A7A1-D048D454CDCB}" sibTransId="{FBCF91B5-36BF-42FD-B863-25E36E6C9B03}"/>
    <dgm:cxn modelId="{A900BED0-3F0A-4997-A228-F795B08E1367}" type="presOf" srcId="{2EE2A1E2-B0BF-44E8-BD7D-94BDBE81CD88}" destId="{A6F71098-8749-4D1C-8CBD-2EA0FDC4B403}" srcOrd="1" destOrd="0" presId="urn:microsoft.com/office/officeart/2005/8/layout/process5"/>
    <dgm:cxn modelId="{32DBEAD3-9E9E-4990-B802-1A670AC60394}" type="presOf" srcId="{26D54F10-9138-46A0-AF11-FCEB3ED66908}" destId="{61325425-A585-453B-8091-6C67F1EE2484}" srcOrd="0" destOrd="0" presId="urn:microsoft.com/office/officeart/2005/8/layout/process5"/>
    <dgm:cxn modelId="{EE1384D9-E469-4CBE-B04A-3307B520A9DE}" type="presOf" srcId="{9EECF517-577D-4AF8-A2F1-188A3E2ED3BD}" destId="{CCB81D51-429B-4C8A-A832-525B51A100DF}" srcOrd="1" destOrd="0" presId="urn:microsoft.com/office/officeart/2005/8/layout/process5"/>
    <dgm:cxn modelId="{74E465F1-9242-4DD8-9D2E-8E2B02A000BC}" type="presOf" srcId="{B05465D9-0886-41BC-BB48-2B0AE450414D}" destId="{B7E7F6C0-DA93-48D1-9299-F9EB3C81FF38}" srcOrd="0" destOrd="0" presId="urn:microsoft.com/office/officeart/2005/8/layout/process5"/>
    <dgm:cxn modelId="{9FF0F9F7-B971-4BD6-A3BC-E47EBCE506E2}" srcId="{BF840AF2-B2F2-48BC-82FE-75EBA82FBA9D}" destId="{340D965D-2D18-45C4-AF55-C8BA3DAF2D90}" srcOrd="1" destOrd="0" parTransId="{D6E252CD-7754-4801-A3B1-26065429D8EB}" sibTransId="{2EE2A1E2-B0BF-44E8-BD7D-94BDBE81CD88}"/>
    <dgm:cxn modelId="{B79EBCFF-3F77-42C8-90E2-055DDF66388A}" type="presOf" srcId="{0B581415-6C0B-4233-9215-22193ABE39BB}" destId="{BDB2BD9C-3CEF-40B7-A201-4B267668E8D6}" srcOrd="1" destOrd="0" presId="urn:microsoft.com/office/officeart/2005/8/layout/process5"/>
    <dgm:cxn modelId="{AC8DC55A-58E9-463B-96B3-425C3BD11CC0}" type="presParOf" srcId="{7A871993-063F-4CC8-AD66-5291EC58D855}" destId="{31C5749B-5601-4844-A091-FCE45F6DD35C}" srcOrd="0" destOrd="0" presId="urn:microsoft.com/office/officeart/2005/8/layout/process5"/>
    <dgm:cxn modelId="{4E864A72-2F51-42D4-BD4B-D2F0A7251694}" type="presParOf" srcId="{7A871993-063F-4CC8-AD66-5291EC58D855}" destId="{7850A5C5-00BC-4046-BFA8-EA827AFF3F2E}" srcOrd="1" destOrd="0" presId="urn:microsoft.com/office/officeart/2005/8/layout/process5"/>
    <dgm:cxn modelId="{F21BD211-9556-4136-8D2D-83222024A550}" type="presParOf" srcId="{7850A5C5-00BC-4046-BFA8-EA827AFF3F2E}" destId="{CCB81D51-429B-4C8A-A832-525B51A100DF}" srcOrd="0" destOrd="0" presId="urn:microsoft.com/office/officeart/2005/8/layout/process5"/>
    <dgm:cxn modelId="{EE5B4CEB-E182-47C1-86E6-BFCF95173B67}" type="presParOf" srcId="{7A871993-063F-4CC8-AD66-5291EC58D855}" destId="{48898F06-7C53-426E-A080-CEDA98C00D59}" srcOrd="2" destOrd="0" presId="urn:microsoft.com/office/officeart/2005/8/layout/process5"/>
    <dgm:cxn modelId="{4DFCCA1B-C571-4596-BEA7-3DF04D299C4D}" type="presParOf" srcId="{7A871993-063F-4CC8-AD66-5291EC58D855}" destId="{107533E3-0A26-4778-84A7-41B10BCEAE27}" srcOrd="3" destOrd="0" presId="urn:microsoft.com/office/officeart/2005/8/layout/process5"/>
    <dgm:cxn modelId="{1D154960-6EB3-44A8-9FBC-5A5FE96AAF48}" type="presParOf" srcId="{107533E3-0A26-4778-84A7-41B10BCEAE27}" destId="{A6F71098-8749-4D1C-8CBD-2EA0FDC4B403}" srcOrd="0" destOrd="0" presId="urn:microsoft.com/office/officeart/2005/8/layout/process5"/>
    <dgm:cxn modelId="{5576F755-B30B-4FDF-9CF5-9C5CAC89D7B9}" type="presParOf" srcId="{7A871993-063F-4CC8-AD66-5291EC58D855}" destId="{0C013662-17AC-4DCB-99BB-7D9311115CB9}" srcOrd="4" destOrd="0" presId="urn:microsoft.com/office/officeart/2005/8/layout/process5"/>
    <dgm:cxn modelId="{23622C4D-1250-42AB-B80C-8E34A4F7B63C}" type="presParOf" srcId="{7A871993-063F-4CC8-AD66-5291EC58D855}" destId="{04777183-367F-4017-8A4C-0BF4947B6929}" srcOrd="5" destOrd="0" presId="urn:microsoft.com/office/officeart/2005/8/layout/process5"/>
    <dgm:cxn modelId="{55A695D4-1D0F-4011-BE45-E885A80995AD}" type="presParOf" srcId="{04777183-367F-4017-8A4C-0BF4947B6929}" destId="{FF1DF499-1694-469F-938A-C1816D1BD096}" srcOrd="0" destOrd="0" presId="urn:microsoft.com/office/officeart/2005/8/layout/process5"/>
    <dgm:cxn modelId="{C9F5BFBD-8947-49DC-A0C0-08ADEDBC0444}" type="presParOf" srcId="{7A871993-063F-4CC8-AD66-5291EC58D855}" destId="{F2683725-6703-48B8-BDA6-091A12823A20}" srcOrd="6" destOrd="0" presId="urn:microsoft.com/office/officeart/2005/8/layout/process5"/>
    <dgm:cxn modelId="{9C3AC47F-0F2F-47F8-AB84-7EDB7245A86B}" type="presParOf" srcId="{7A871993-063F-4CC8-AD66-5291EC58D855}" destId="{3DB8B39C-18D7-42C1-9DCF-533E720EB87C}" srcOrd="7" destOrd="0" presId="urn:microsoft.com/office/officeart/2005/8/layout/process5"/>
    <dgm:cxn modelId="{1F61E893-81FA-4F81-A348-A9123EC04237}" type="presParOf" srcId="{3DB8B39C-18D7-42C1-9DCF-533E720EB87C}" destId="{BDB2BD9C-3CEF-40B7-A201-4B267668E8D6}" srcOrd="0" destOrd="0" presId="urn:microsoft.com/office/officeart/2005/8/layout/process5"/>
    <dgm:cxn modelId="{DC318681-D991-4D16-8544-153A95511055}" type="presParOf" srcId="{7A871993-063F-4CC8-AD66-5291EC58D855}" destId="{E43C027C-18F7-4868-9C05-841DC2E34D1D}" srcOrd="8" destOrd="0" presId="urn:microsoft.com/office/officeart/2005/8/layout/process5"/>
    <dgm:cxn modelId="{F0382947-9555-489E-8808-00EE85E1A3EC}" type="presParOf" srcId="{7A871993-063F-4CC8-AD66-5291EC58D855}" destId="{923BE7AD-D739-4E1D-958B-4D2B6EE427D1}" srcOrd="9" destOrd="0" presId="urn:microsoft.com/office/officeart/2005/8/layout/process5"/>
    <dgm:cxn modelId="{1C6F85D0-A9C1-4F9C-9B06-97EABA1980BE}" type="presParOf" srcId="{923BE7AD-D739-4E1D-958B-4D2B6EE427D1}" destId="{655E2BFE-0CDE-47EA-B415-D7FB486259CE}" srcOrd="0" destOrd="0" presId="urn:microsoft.com/office/officeart/2005/8/layout/process5"/>
    <dgm:cxn modelId="{AF8DFFC1-9FFC-4808-BFE7-9985066E9D0E}" type="presParOf" srcId="{7A871993-063F-4CC8-AD66-5291EC58D855}" destId="{15CAD6BC-9CD9-4552-9AD2-C4F67F055748}" srcOrd="10" destOrd="0" presId="urn:microsoft.com/office/officeart/2005/8/layout/process5"/>
    <dgm:cxn modelId="{8B659AF0-88B4-439F-8D4E-5AE1B3F2635D}" type="presParOf" srcId="{7A871993-063F-4CC8-AD66-5291EC58D855}" destId="{B7E7F6C0-DA93-48D1-9299-F9EB3C81FF38}" srcOrd="11" destOrd="0" presId="urn:microsoft.com/office/officeart/2005/8/layout/process5"/>
    <dgm:cxn modelId="{7CB793CB-73DF-42B9-B0F1-CC8478ABF930}" type="presParOf" srcId="{B7E7F6C0-DA93-48D1-9299-F9EB3C81FF38}" destId="{E3BC765F-EF1F-46FD-B625-0AEFF8158DAA}" srcOrd="0" destOrd="0" presId="urn:microsoft.com/office/officeart/2005/8/layout/process5"/>
    <dgm:cxn modelId="{4E905541-FB97-4488-A54F-BDB69AE4B1D0}" type="presParOf" srcId="{7A871993-063F-4CC8-AD66-5291EC58D855}" destId="{037C00C8-F413-467C-BFFC-91B77975B014}" srcOrd="12" destOrd="0" presId="urn:microsoft.com/office/officeart/2005/8/layout/process5"/>
    <dgm:cxn modelId="{C3ED64AF-D698-4727-8EAE-75DC4EEA6983}" type="presParOf" srcId="{7A871993-063F-4CC8-AD66-5291EC58D855}" destId="{BB5C4802-B923-4C38-BD44-1F85BCF9F372}" srcOrd="13" destOrd="0" presId="urn:microsoft.com/office/officeart/2005/8/layout/process5"/>
    <dgm:cxn modelId="{9FF17ACF-8680-49B7-ABF7-CFC3F6B892B4}" type="presParOf" srcId="{BB5C4802-B923-4C38-BD44-1F85BCF9F372}" destId="{74C69D67-C971-4E8A-B50C-2B42838F6C08}" srcOrd="0" destOrd="0" presId="urn:microsoft.com/office/officeart/2005/8/layout/process5"/>
    <dgm:cxn modelId="{32F29E4D-0CDE-4376-91C4-C2EF589F8D69}" type="presParOf" srcId="{7A871993-063F-4CC8-AD66-5291EC58D855}" destId="{61325425-A585-453B-8091-6C67F1EE2484}" srcOrd="14"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840AF2-B2F2-48BC-82FE-75EBA82FBA9D}"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GB"/>
        </a:p>
      </dgm:t>
    </dgm:pt>
    <dgm:pt modelId="{9A6E9AEE-3E37-453F-B08F-A61E9BD3CD3A}">
      <dgm:prSet phldrT="[Text]"/>
      <dgm:spPr>
        <a:noFill/>
        <a:ln>
          <a:solidFill>
            <a:srgbClr val="457E8D"/>
          </a:solidFill>
        </a:ln>
      </dgm:spPr>
      <dgm:t>
        <a:bodyPr/>
        <a:lstStyle/>
        <a:p>
          <a:r>
            <a:rPr lang="fr-FR" dirty="0" err="1">
              <a:latin typeface="+mj-lt"/>
            </a:rPr>
            <a:t>Generating</a:t>
          </a:r>
          <a:r>
            <a:rPr lang="fr-FR" dirty="0">
              <a:latin typeface="+mj-lt"/>
            </a:rPr>
            <a:t> the situations</a:t>
          </a:r>
          <a:endParaRPr lang="en-GB" dirty="0">
            <a:latin typeface="+mj-lt"/>
          </a:endParaRPr>
        </a:p>
      </dgm:t>
    </dgm:pt>
    <dgm:pt modelId="{C2140A18-79E3-4160-809D-95D0CA63DF43}" type="parTrans" cxnId="{5A14809E-C82A-4FDF-9B7D-07A1CD51CB54}">
      <dgm:prSet/>
      <dgm:spPr/>
      <dgm:t>
        <a:bodyPr/>
        <a:lstStyle/>
        <a:p>
          <a:endParaRPr lang="en-GB">
            <a:latin typeface="+mj-lt"/>
          </a:endParaRPr>
        </a:p>
      </dgm:t>
    </dgm:pt>
    <dgm:pt modelId="{9EECF517-577D-4AF8-A2F1-188A3E2ED3BD}" type="sibTrans" cxnId="{5A14809E-C82A-4FDF-9B7D-07A1CD51CB54}">
      <dgm:prSet/>
      <dgm:spPr>
        <a:solidFill>
          <a:srgbClr val="457E8D"/>
        </a:solidFill>
      </dgm:spPr>
      <dgm:t>
        <a:bodyPr/>
        <a:lstStyle/>
        <a:p>
          <a:endParaRPr lang="en-GB">
            <a:latin typeface="+mj-lt"/>
          </a:endParaRPr>
        </a:p>
      </dgm:t>
    </dgm:pt>
    <dgm:pt modelId="{3C8D1AA8-B2B3-4750-B188-05D651E5D6DE}">
      <dgm:prSet phldrT="[Text]"/>
      <dgm:spPr>
        <a:blipFill>
          <a:blip xmlns:r="http://schemas.openxmlformats.org/officeDocument/2006/relationships" r:embed="rId1"/>
          <a:stretch>
            <a:fillRect r="-1493"/>
          </a:stretch>
        </a:blipFill>
        <a:ln>
          <a:solidFill>
            <a:srgbClr val="457E8D"/>
          </a:solidFill>
        </a:ln>
      </dgm:spPr>
      <dgm:t>
        <a:bodyPr/>
        <a:lstStyle/>
        <a:p>
          <a:r>
            <a:rPr lang="en-GB">
              <a:noFill/>
            </a:rPr>
            <a:t> </a:t>
          </a:r>
        </a:p>
      </dgm:t>
    </dgm:pt>
    <dgm:pt modelId="{A5C708F0-3C25-47B9-9468-1DAF12158957}" type="parTrans" cxnId="{D09E658C-AC08-4753-9C43-69E1B0092422}">
      <dgm:prSet/>
      <dgm:spPr/>
      <dgm:t>
        <a:bodyPr/>
        <a:lstStyle/>
        <a:p>
          <a:endParaRPr lang="en-GB">
            <a:latin typeface="+mj-lt"/>
          </a:endParaRPr>
        </a:p>
      </dgm:t>
    </dgm:pt>
    <dgm:pt modelId="{9BF1B416-4FFA-4891-B2B3-1D1199DCF0F6}" type="sibTrans" cxnId="{D09E658C-AC08-4753-9C43-69E1B0092422}">
      <dgm:prSet/>
      <dgm:spPr>
        <a:solidFill>
          <a:srgbClr val="457E8D"/>
        </a:solidFill>
      </dgm:spPr>
      <dgm:t>
        <a:bodyPr/>
        <a:lstStyle/>
        <a:p>
          <a:endParaRPr lang="en-GB">
            <a:latin typeface="+mj-lt"/>
          </a:endParaRPr>
        </a:p>
      </dgm:t>
    </dgm:pt>
    <dgm:pt modelId="{4A43BAC6-89B9-43E2-8B41-7EDDEDC86A91}">
      <dgm:prSet phldrT="[Text]"/>
      <dgm:spPr>
        <a:blipFill>
          <a:blip xmlns:r="http://schemas.openxmlformats.org/officeDocument/2006/relationships" r:embed="rId2"/>
          <a:stretch>
            <a:fillRect l="-299" r="-2687"/>
          </a:stretch>
        </a:blipFill>
        <a:ln>
          <a:solidFill>
            <a:srgbClr val="457E8D"/>
          </a:solidFill>
        </a:ln>
      </dgm:spPr>
      <dgm:t>
        <a:bodyPr/>
        <a:lstStyle/>
        <a:p>
          <a:r>
            <a:rPr lang="en-GB">
              <a:noFill/>
            </a:rPr>
            <a:t> </a:t>
          </a:r>
        </a:p>
      </dgm:t>
    </dgm:pt>
    <dgm:pt modelId="{89FF05FD-314A-4FD5-8C59-C36894E1D29A}" type="parTrans" cxnId="{B92DB63F-92BF-4EF8-A458-FE3291E257F2}">
      <dgm:prSet/>
      <dgm:spPr/>
      <dgm:t>
        <a:bodyPr/>
        <a:lstStyle/>
        <a:p>
          <a:endParaRPr lang="en-GB">
            <a:latin typeface="+mj-lt"/>
          </a:endParaRPr>
        </a:p>
      </dgm:t>
    </dgm:pt>
    <dgm:pt modelId="{0B581415-6C0B-4233-9215-22193ABE39BB}" type="sibTrans" cxnId="{B92DB63F-92BF-4EF8-A458-FE3291E257F2}">
      <dgm:prSet/>
      <dgm:spPr>
        <a:solidFill>
          <a:srgbClr val="457E8D"/>
        </a:solidFill>
      </dgm:spPr>
      <dgm:t>
        <a:bodyPr/>
        <a:lstStyle/>
        <a:p>
          <a:endParaRPr lang="en-GB">
            <a:latin typeface="+mj-lt"/>
          </a:endParaRPr>
        </a:p>
      </dgm:t>
    </dgm:pt>
    <dgm:pt modelId="{A29F4BCA-B827-4AB2-A89E-3A6AA96EEB55}">
      <dgm:prSet phldrT="[Text]"/>
      <dgm:spPr>
        <a:blipFill>
          <a:blip xmlns:r="http://schemas.openxmlformats.org/officeDocument/2006/relationships" r:embed="rId3"/>
          <a:stretch>
            <a:fillRect/>
          </a:stretch>
        </a:blipFill>
        <a:ln>
          <a:solidFill>
            <a:srgbClr val="457E8D"/>
          </a:solidFill>
        </a:ln>
      </dgm:spPr>
      <dgm:t>
        <a:bodyPr/>
        <a:lstStyle/>
        <a:p>
          <a:r>
            <a:rPr lang="en-GB">
              <a:noFill/>
            </a:rPr>
            <a:t> </a:t>
          </a:r>
        </a:p>
      </dgm:t>
    </dgm:pt>
    <dgm:pt modelId="{731B5567-3556-4CD7-B9D4-BF37C0D26C00}" type="parTrans" cxnId="{A919805F-8B9C-42A1-99E9-23303D467100}">
      <dgm:prSet/>
      <dgm:spPr/>
      <dgm:t>
        <a:bodyPr/>
        <a:lstStyle/>
        <a:p>
          <a:endParaRPr lang="en-GB">
            <a:latin typeface="+mj-lt"/>
          </a:endParaRPr>
        </a:p>
      </dgm:t>
    </dgm:pt>
    <dgm:pt modelId="{CBD625A3-AC76-4C32-835A-939B5E07F7F0}" type="sibTrans" cxnId="{A919805F-8B9C-42A1-99E9-23303D467100}">
      <dgm:prSet/>
      <dgm:spPr>
        <a:solidFill>
          <a:srgbClr val="457E8D"/>
        </a:solidFill>
      </dgm:spPr>
      <dgm:t>
        <a:bodyPr/>
        <a:lstStyle/>
        <a:p>
          <a:endParaRPr lang="en-GB">
            <a:latin typeface="+mj-lt"/>
          </a:endParaRPr>
        </a:p>
      </dgm:t>
    </dgm:pt>
    <dgm:pt modelId="{340D965D-2D18-45C4-AF55-C8BA3DAF2D90}">
      <dgm:prSet/>
      <dgm:spPr>
        <a:blipFill>
          <a:blip xmlns:r="http://schemas.openxmlformats.org/officeDocument/2006/relationships" r:embed="rId4"/>
          <a:stretch>
            <a:fillRect l="-299" r="-2687"/>
          </a:stretch>
        </a:blipFill>
        <a:ln>
          <a:solidFill>
            <a:srgbClr val="457E8D"/>
          </a:solidFill>
        </a:ln>
      </dgm:spPr>
      <dgm:t>
        <a:bodyPr/>
        <a:lstStyle/>
        <a:p>
          <a:r>
            <a:rPr lang="en-GB">
              <a:noFill/>
            </a:rPr>
            <a:t> </a:t>
          </a:r>
        </a:p>
      </dgm:t>
    </dgm:pt>
    <dgm:pt modelId="{D6E252CD-7754-4801-A3B1-26065429D8EB}" type="parTrans" cxnId="{9FF0F9F7-B971-4BD6-A3BC-E47EBCE506E2}">
      <dgm:prSet/>
      <dgm:spPr/>
      <dgm:t>
        <a:bodyPr/>
        <a:lstStyle/>
        <a:p>
          <a:endParaRPr lang="en-GB">
            <a:latin typeface="+mj-lt"/>
          </a:endParaRPr>
        </a:p>
      </dgm:t>
    </dgm:pt>
    <dgm:pt modelId="{2EE2A1E2-B0BF-44E8-BD7D-94BDBE81CD88}" type="sibTrans" cxnId="{9FF0F9F7-B971-4BD6-A3BC-E47EBCE506E2}">
      <dgm:prSet/>
      <dgm:spPr>
        <a:solidFill>
          <a:srgbClr val="457E8D"/>
        </a:solidFill>
      </dgm:spPr>
      <dgm:t>
        <a:bodyPr/>
        <a:lstStyle/>
        <a:p>
          <a:endParaRPr lang="en-GB">
            <a:latin typeface="+mj-lt"/>
          </a:endParaRPr>
        </a:p>
      </dgm:t>
    </dgm:pt>
    <dgm:pt modelId="{BC486B23-5F0F-4586-8987-F3D4AF2ADFE2}">
      <dgm:prSet/>
      <dgm:spPr>
        <a:blipFill>
          <a:blip xmlns:r="http://schemas.openxmlformats.org/officeDocument/2006/relationships" r:embed="rId5"/>
          <a:stretch>
            <a:fillRect l="-299" r="-2687"/>
          </a:stretch>
        </a:blipFill>
        <a:ln>
          <a:solidFill>
            <a:srgbClr val="457E8D"/>
          </a:solidFill>
        </a:ln>
      </dgm:spPr>
      <dgm:t>
        <a:bodyPr/>
        <a:lstStyle/>
        <a:p>
          <a:r>
            <a:rPr lang="en-GB">
              <a:noFill/>
            </a:rPr>
            <a:t> </a:t>
          </a:r>
        </a:p>
      </dgm:t>
    </dgm:pt>
    <dgm:pt modelId="{4FC68ABF-2E84-49AA-BA2B-349F1D9AC9FE}" type="parTrans" cxnId="{8E3D828E-257A-4F4A-939D-761ECD6B1E60}">
      <dgm:prSet/>
      <dgm:spPr/>
      <dgm:t>
        <a:bodyPr/>
        <a:lstStyle/>
        <a:p>
          <a:endParaRPr lang="en-GB">
            <a:latin typeface="+mj-lt"/>
          </a:endParaRPr>
        </a:p>
      </dgm:t>
    </dgm:pt>
    <dgm:pt modelId="{B05465D9-0886-41BC-BB48-2B0AE450414D}" type="sibTrans" cxnId="{8E3D828E-257A-4F4A-939D-761ECD6B1E60}">
      <dgm:prSet/>
      <dgm:spPr>
        <a:solidFill>
          <a:srgbClr val="457E8D"/>
        </a:solidFill>
      </dgm:spPr>
      <dgm:t>
        <a:bodyPr/>
        <a:lstStyle/>
        <a:p>
          <a:endParaRPr lang="en-GB">
            <a:latin typeface="+mj-lt"/>
          </a:endParaRPr>
        </a:p>
      </dgm:t>
    </dgm:pt>
    <dgm:pt modelId="{51F26DDB-2181-4542-A97C-1414710F9669}">
      <dgm:prSet/>
      <dgm:spPr>
        <a:blipFill>
          <a:blip xmlns:r="http://schemas.openxmlformats.org/officeDocument/2006/relationships" r:embed="rId6"/>
          <a:stretch>
            <a:fillRect/>
          </a:stretch>
        </a:blipFill>
        <a:ln>
          <a:solidFill>
            <a:srgbClr val="457E8D"/>
          </a:solidFill>
        </a:ln>
      </dgm:spPr>
      <dgm:t>
        <a:bodyPr/>
        <a:lstStyle/>
        <a:p>
          <a:r>
            <a:rPr lang="en-GB">
              <a:noFill/>
            </a:rPr>
            <a:t> </a:t>
          </a:r>
        </a:p>
      </dgm:t>
    </dgm:pt>
    <dgm:pt modelId="{9809D489-84AD-4600-A640-AC165E2473D4}" type="parTrans" cxnId="{5374E0B3-384E-4DA0-A6CB-8031BDC28322}">
      <dgm:prSet/>
      <dgm:spPr/>
      <dgm:t>
        <a:bodyPr/>
        <a:lstStyle/>
        <a:p>
          <a:endParaRPr lang="en-GB">
            <a:latin typeface="+mj-lt"/>
          </a:endParaRPr>
        </a:p>
      </dgm:t>
    </dgm:pt>
    <dgm:pt modelId="{EF8BFBC4-7BD0-4677-97FE-585791CAA7F6}" type="sibTrans" cxnId="{5374E0B3-384E-4DA0-A6CB-8031BDC28322}">
      <dgm:prSet/>
      <dgm:spPr>
        <a:solidFill>
          <a:srgbClr val="457E8D"/>
        </a:solidFill>
      </dgm:spPr>
      <dgm:t>
        <a:bodyPr/>
        <a:lstStyle/>
        <a:p>
          <a:endParaRPr lang="en-GB">
            <a:latin typeface="+mj-lt"/>
          </a:endParaRPr>
        </a:p>
      </dgm:t>
    </dgm:pt>
    <dgm:pt modelId="{26D54F10-9138-46A0-AF11-FCEB3ED66908}">
      <dgm:prSet/>
      <dgm:spPr>
        <a:solidFill>
          <a:srgbClr val="60909B"/>
        </a:solidFill>
        <a:ln>
          <a:solidFill>
            <a:srgbClr val="457E8D"/>
          </a:solidFill>
        </a:ln>
      </dgm:spPr>
      <dgm:t>
        <a:bodyPr/>
        <a:lstStyle/>
        <a:p>
          <a:r>
            <a:rPr lang="fr-FR" dirty="0">
              <a:latin typeface="+mj-lt"/>
            </a:rPr>
            <a:t>Application to test cases and validation</a:t>
          </a:r>
          <a:endParaRPr lang="en-GB" dirty="0">
            <a:latin typeface="+mj-lt"/>
          </a:endParaRPr>
        </a:p>
      </dgm:t>
    </dgm:pt>
    <dgm:pt modelId="{2AD4BD25-13E6-4429-A7A1-D048D454CDCB}" type="parTrans" cxnId="{79C380D0-37F5-41C5-AE30-63AA1FDBA97A}">
      <dgm:prSet/>
      <dgm:spPr/>
      <dgm:t>
        <a:bodyPr/>
        <a:lstStyle/>
        <a:p>
          <a:endParaRPr lang="en-GB">
            <a:latin typeface="+mj-lt"/>
          </a:endParaRPr>
        </a:p>
      </dgm:t>
    </dgm:pt>
    <dgm:pt modelId="{FBCF91B5-36BF-42FD-B863-25E36E6C9B03}" type="sibTrans" cxnId="{79C380D0-37F5-41C5-AE30-63AA1FDBA97A}">
      <dgm:prSet/>
      <dgm:spPr/>
      <dgm:t>
        <a:bodyPr/>
        <a:lstStyle/>
        <a:p>
          <a:endParaRPr lang="en-GB">
            <a:latin typeface="+mj-lt"/>
          </a:endParaRPr>
        </a:p>
      </dgm:t>
    </dgm:pt>
    <dgm:pt modelId="{7A871993-063F-4CC8-AD66-5291EC58D855}" type="pres">
      <dgm:prSet presAssocID="{BF840AF2-B2F2-48BC-82FE-75EBA82FBA9D}" presName="diagram" presStyleCnt="0">
        <dgm:presLayoutVars>
          <dgm:dir/>
          <dgm:resizeHandles val="exact"/>
        </dgm:presLayoutVars>
      </dgm:prSet>
      <dgm:spPr/>
    </dgm:pt>
    <dgm:pt modelId="{31C5749B-5601-4844-A091-FCE45F6DD35C}" type="pres">
      <dgm:prSet presAssocID="{9A6E9AEE-3E37-453F-B08F-A61E9BD3CD3A}" presName="node" presStyleLbl="node1" presStyleIdx="0" presStyleCnt="8">
        <dgm:presLayoutVars>
          <dgm:bulletEnabled val="1"/>
        </dgm:presLayoutVars>
      </dgm:prSet>
      <dgm:spPr/>
    </dgm:pt>
    <dgm:pt modelId="{7850A5C5-00BC-4046-BFA8-EA827AFF3F2E}" type="pres">
      <dgm:prSet presAssocID="{9EECF517-577D-4AF8-A2F1-188A3E2ED3BD}" presName="sibTrans" presStyleLbl="sibTrans2D1" presStyleIdx="0" presStyleCnt="7"/>
      <dgm:spPr/>
    </dgm:pt>
    <dgm:pt modelId="{CCB81D51-429B-4C8A-A832-525B51A100DF}" type="pres">
      <dgm:prSet presAssocID="{9EECF517-577D-4AF8-A2F1-188A3E2ED3BD}" presName="connectorText" presStyleLbl="sibTrans2D1" presStyleIdx="0" presStyleCnt="7"/>
      <dgm:spPr/>
    </dgm:pt>
    <dgm:pt modelId="{48898F06-7C53-426E-A080-CEDA98C00D59}" type="pres">
      <dgm:prSet presAssocID="{340D965D-2D18-45C4-AF55-C8BA3DAF2D90}" presName="node" presStyleLbl="node1" presStyleIdx="1" presStyleCnt="8">
        <dgm:presLayoutVars>
          <dgm:bulletEnabled val="1"/>
        </dgm:presLayoutVars>
      </dgm:prSet>
      <dgm:spPr/>
    </dgm:pt>
    <dgm:pt modelId="{107533E3-0A26-4778-84A7-41B10BCEAE27}" type="pres">
      <dgm:prSet presAssocID="{2EE2A1E2-B0BF-44E8-BD7D-94BDBE81CD88}" presName="sibTrans" presStyleLbl="sibTrans2D1" presStyleIdx="1" presStyleCnt="7"/>
      <dgm:spPr/>
    </dgm:pt>
    <dgm:pt modelId="{A6F71098-8749-4D1C-8CBD-2EA0FDC4B403}" type="pres">
      <dgm:prSet presAssocID="{2EE2A1E2-B0BF-44E8-BD7D-94BDBE81CD88}" presName="connectorText" presStyleLbl="sibTrans2D1" presStyleIdx="1" presStyleCnt="7"/>
      <dgm:spPr/>
    </dgm:pt>
    <dgm:pt modelId="{0C013662-17AC-4DCB-99BB-7D9311115CB9}" type="pres">
      <dgm:prSet presAssocID="{3C8D1AA8-B2B3-4750-B188-05D651E5D6DE}" presName="node" presStyleLbl="node1" presStyleIdx="2" presStyleCnt="8">
        <dgm:presLayoutVars>
          <dgm:bulletEnabled val="1"/>
        </dgm:presLayoutVars>
      </dgm:prSet>
      <dgm:spPr/>
    </dgm:pt>
    <dgm:pt modelId="{04777183-367F-4017-8A4C-0BF4947B6929}" type="pres">
      <dgm:prSet presAssocID="{9BF1B416-4FFA-4891-B2B3-1D1199DCF0F6}" presName="sibTrans" presStyleLbl="sibTrans2D1" presStyleIdx="2" presStyleCnt="7"/>
      <dgm:spPr/>
    </dgm:pt>
    <dgm:pt modelId="{FF1DF499-1694-469F-938A-C1816D1BD096}" type="pres">
      <dgm:prSet presAssocID="{9BF1B416-4FFA-4891-B2B3-1D1199DCF0F6}" presName="connectorText" presStyleLbl="sibTrans2D1" presStyleIdx="2" presStyleCnt="7"/>
      <dgm:spPr/>
    </dgm:pt>
    <dgm:pt modelId="{F2683725-6703-48B8-BDA6-091A12823A20}" type="pres">
      <dgm:prSet presAssocID="{4A43BAC6-89B9-43E2-8B41-7EDDEDC86A91}" presName="node" presStyleLbl="node1" presStyleIdx="3" presStyleCnt="8">
        <dgm:presLayoutVars>
          <dgm:bulletEnabled val="1"/>
        </dgm:presLayoutVars>
      </dgm:prSet>
      <dgm:spPr/>
    </dgm:pt>
    <dgm:pt modelId="{3DB8B39C-18D7-42C1-9DCF-533E720EB87C}" type="pres">
      <dgm:prSet presAssocID="{0B581415-6C0B-4233-9215-22193ABE39BB}" presName="sibTrans" presStyleLbl="sibTrans2D1" presStyleIdx="3" presStyleCnt="7"/>
      <dgm:spPr/>
    </dgm:pt>
    <dgm:pt modelId="{BDB2BD9C-3CEF-40B7-A201-4B267668E8D6}" type="pres">
      <dgm:prSet presAssocID="{0B581415-6C0B-4233-9215-22193ABE39BB}" presName="connectorText" presStyleLbl="sibTrans2D1" presStyleIdx="3" presStyleCnt="7"/>
      <dgm:spPr/>
    </dgm:pt>
    <dgm:pt modelId="{E43C027C-18F7-4868-9C05-841DC2E34D1D}" type="pres">
      <dgm:prSet presAssocID="{A29F4BCA-B827-4AB2-A89E-3A6AA96EEB55}" presName="node" presStyleLbl="node1" presStyleIdx="4" presStyleCnt="8">
        <dgm:presLayoutVars>
          <dgm:bulletEnabled val="1"/>
        </dgm:presLayoutVars>
      </dgm:prSet>
      <dgm:spPr/>
    </dgm:pt>
    <dgm:pt modelId="{923BE7AD-D739-4E1D-958B-4D2B6EE427D1}" type="pres">
      <dgm:prSet presAssocID="{CBD625A3-AC76-4C32-835A-939B5E07F7F0}" presName="sibTrans" presStyleLbl="sibTrans2D1" presStyleIdx="4" presStyleCnt="7"/>
      <dgm:spPr/>
    </dgm:pt>
    <dgm:pt modelId="{655E2BFE-0CDE-47EA-B415-D7FB486259CE}" type="pres">
      <dgm:prSet presAssocID="{CBD625A3-AC76-4C32-835A-939B5E07F7F0}" presName="connectorText" presStyleLbl="sibTrans2D1" presStyleIdx="4" presStyleCnt="7"/>
      <dgm:spPr/>
    </dgm:pt>
    <dgm:pt modelId="{15CAD6BC-9CD9-4552-9AD2-C4F67F055748}" type="pres">
      <dgm:prSet presAssocID="{BC486B23-5F0F-4586-8987-F3D4AF2ADFE2}" presName="node" presStyleLbl="node1" presStyleIdx="5" presStyleCnt="8">
        <dgm:presLayoutVars>
          <dgm:bulletEnabled val="1"/>
        </dgm:presLayoutVars>
      </dgm:prSet>
      <dgm:spPr/>
    </dgm:pt>
    <dgm:pt modelId="{B7E7F6C0-DA93-48D1-9299-F9EB3C81FF38}" type="pres">
      <dgm:prSet presAssocID="{B05465D9-0886-41BC-BB48-2B0AE450414D}" presName="sibTrans" presStyleLbl="sibTrans2D1" presStyleIdx="5" presStyleCnt="7" custLinFactNeighborY="0"/>
      <dgm:spPr/>
    </dgm:pt>
    <dgm:pt modelId="{E3BC765F-EF1F-46FD-B625-0AEFF8158DAA}" type="pres">
      <dgm:prSet presAssocID="{B05465D9-0886-41BC-BB48-2B0AE450414D}" presName="connectorText" presStyleLbl="sibTrans2D1" presStyleIdx="5" presStyleCnt="7"/>
      <dgm:spPr/>
    </dgm:pt>
    <dgm:pt modelId="{037C00C8-F413-467C-BFFC-91B77975B014}" type="pres">
      <dgm:prSet presAssocID="{51F26DDB-2181-4542-A97C-1414710F9669}" presName="node" presStyleLbl="node1" presStyleIdx="6" presStyleCnt="8">
        <dgm:presLayoutVars>
          <dgm:bulletEnabled val="1"/>
        </dgm:presLayoutVars>
      </dgm:prSet>
      <dgm:spPr/>
    </dgm:pt>
    <dgm:pt modelId="{BB5C4802-B923-4C38-BD44-1F85BCF9F372}" type="pres">
      <dgm:prSet presAssocID="{EF8BFBC4-7BD0-4677-97FE-585791CAA7F6}" presName="sibTrans" presStyleLbl="sibTrans2D1" presStyleIdx="6" presStyleCnt="7"/>
      <dgm:spPr/>
    </dgm:pt>
    <dgm:pt modelId="{74C69D67-C971-4E8A-B50C-2B42838F6C08}" type="pres">
      <dgm:prSet presAssocID="{EF8BFBC4-7BD0-4677-97FE-585791CAA7F6}" presName="connectorText" presStyleLbl="sibTrans2D1" presStyleIdx="6" presStyleCnt="7"/>
      <dgm:spPr/>
    </dgm:pt>
    <dgm:pt modelId="{61325425-A585-453B-8091-6C67F1EE2484}" type="pres">
      <dgm:prSet presAssocID="{26D54F10-9138-46A0-AF11-FCEB3ED66908}" presName="node" presStyleLbl="node1" presStyleIdx="7" presStyleCnt="8">
        <dgm:presLayoutVars>
          <dgm:bulletEnabled val="1"/>
        </dgm:presLayoutVars>
      </dgm:prSet>
      <dgm:spPr/>
    </dgm:pt>
  </dgm:ptLst>
  <dgm:cxnLst>
    <dgm:cxn modelId="{0BA84F06-905F-4E42-A25B-3FED963E53C6}" type="presOf" srcId="{51F26DDB-2181-4542-A97C-1414710F9669}" destId="{037C00C8-F413-467C-BFFC-91B77975B014}" srcOrd="0" destOrd="0" presId="urn:microsoft.com/office/officeart/2005/8/layout/process5"/>
    <dgm:cxn modelId="{54B7D614-9EE3-402C-84B9-AEAE53B567EE}" type="presOf" srcId="{CBD625A3-AC76-4C32-835A-939B5E07F7F0}" destId="{655E2BFE-0CDE-47EA-B415-D7FB486259CE}" srcOrd="1" destOrd="0" presId="urn:microsoft.com/office/officeart/2005/8/layout/process5"/>
    <dgm:cxn modelId="{9FA72C23-B8B5-4702-A9BD-883DB785598C}" type="presOf" srcId="{EF8BFBC4-7BD0-4677-97FE-585791CAA7F6}" destId="{BB5C4802-B923-4C38-BD44-1F85BCF9F372}" srcOrd="0" destOrd="0" presId="urn:microsoft.com/office/officeart/2005/8/layout/process5"/>
    <dgm:cxn modelId="{F61C8A37-C8A7-41FD-ADC7-8D4F45139DF1}" type="presOf" srcId="{3C8D1AA8-B2B3-4750-B188-05D651E5D6DE}" destId="{0C013662-17AC-4DCB-99BB-7D9311115CB9}" srcOrd="0" destOrd="0" presId="urn:microsoft.com/office/officeart/2005/8/layout/process5"/>
    <dgm:cxn modelId="{B92DB63F-92BF-4EF8-A458-FE3291E257F2}" srcId="{BF840AF2-B2F2-48BC-82FE-75EBA82FBA9D}" destId="{4A43BAC6-89B9-43E2-8B41-7EDDEDC86A91}" srcOrd="3" destOrd="0" parTransId="{89FF05FD-314A-4FD5-8C59-C36894E1D29A}" sibTransId="{0B581415-6C0B-4233-9215-22193ABE39BB}"/>
    <dgm:cxn modelId="{3F71F05C-6F7B-440F-9B77-8F7DE91AF97C}" type="presOf" srcId="{B05465D9-0886-41BC-BB48-2B0AE450414D}" destId="{E3BC765F-EF1F-46FD-B625-0AEFF8158DAA}" srcOrd="1" destOrd="0" presId="urn:microsoft.com/office/officeart/2005/8/layout/process5"/>
    <dgm:cxn modelId="{A919805F-8B9C-42A1-99E9-23303D467100}" srcId="{BF840AF2-B2F2-48BC-82FE-75EBA82FBA9D}" destId="{A29F4BCA-B827-4AB2-A89E-3A6AA96EEB55}" srcOrd="4" destOrd="0" parTransId="{731B5567-3556-4CD7-B9D4-BF37C0D26C00}" sibTransId="{CBD625A3-AC76-4C32-835A-939B5E07F7F0}"/>
    <dgm:cxn modelId="{8B08DC4A-949F-4F3E-B0D9-9274446C78B9}" type="presOf" srcId="{CBD625A3-AC76-4C32-835A-939B5E07F7F0}" destId="{923BE7AD-D739-4E1D-958B-4D2B6EE427D1}" srcOrd="0" destOrd="0" presId="urn:microsoft.com/office/officeart/2005/8/layout/process5"/>
    <dgm:cxn modelId="{B5C4DC6F-52FA-47CC-BAAC-3C124CF8ED31}" type="presOf" srcId="{9EECF517-577D-4AF8-A2F1-188A3E2ED3BD}" destId="{7850A5C5-00BC-4046-BFA8-EA827AFF3F2E}" srcOrd="0" destOrd="0" presId="urn:microsoft.com/office/officeart/2005/8/layout/process5"/>
    <dgm:cxn modelId="{A5D1E46F-9F12-4538-AD0C-7DD2E30607A7}" type="presOf" srcId="{A29F4BCA-B827-4AB2-A89E-3A6AA96EEB55}" destId="{E43C027C-18F7-4868-9C05-841DC2E34D1D}" srcOrd="0" destOrd="0" presId="urn:microsoft.com/office/officeart/2005/8/layout/process5"/>
    <dgm:cxn modelId="{7B6C3B50-A62B-4394-8CD7-7A782A25C6E0}" type="presOf" srcId="{BC486B23-5F0F-4586-8987-F3D4AF2ADFE2}" destId="{15CAD6BC-9CD9-4552-9AD2-C4F67F055748}" srcOrd="0" destOrd="0" presId="urn:microsoft.com/office/officeart/2005/8/layout/process5"/>
    <dgm:cxn modelId="{B16E6E72-4700-47B8-A014-01B97B21CC63}" type="presOf" srcId="{4A43BAC6-89B9-43E2-8B41-7EDDEDC86A91}" destId="{F2683725-6703-48B8-BDA6-091A12823A20}" srcOrd="0" destOrd="0" presId="urn:microsoft.com/office/officeart/2005/8/layout/process5"/>
    <dgm:cxn modelId="{8DF56285-CF94-491D-BAD1-849D4C30AF22}" type="presOf" srcId="{9BF1B416-4FFA-4891-B2B3-1D1199DCF0F6}" destId="{04777183-367F-4017-8A4C-0BF4947B6929}" srcOrd="0" destOrd="0" presId="urn:microsoft.com/office/officeart/2005/8/layout/process5"/>
    <dgm:cxn modelId="{D09E658C-AC08-4753-9C43-69E1B0092422}" srcId="{BF840AF2-B2F2-48BC-82FE-75EBA82FBA9D}" destId="{3C8D1AA8-B2B3-4750-B188-05D651E5D6DE}" srcOrd="2" destOrd="0" parTransId="{A5C708F0-3C25-47B9-9468-1DAF12158957}" sibTransId="{9BF1B416-4FFA-4891-B2B3-1D1199DCF0F6}"/>
    <dgm:cxn modelId="{FD616F8E-D9B5-42FB-B421-A14C0C3111D6}" type="presOf" srcId="{0B581415-6C0B-4233-9215-22193ABE39BB}" destId="{3DB8B39C-18D7-42C1-9DCF-533E720EB87C}" srcOrd="0" destOrd="0" presId="urn:microsoft.com/office/officeart/2005/8/layout/process5"/>
    <dgm:cxn modelId="{8E3D828E-257A-4F4A-939D-761ECD6B1E60}" srcId="{BF840AF2-B2F2-48BC-82FE-75EBA82FBA9D}" destId="{BC486B23-5F0F-4586-8987-F3D4AF2ADFE2}" srcOrd="5" destOrd="0" parTransId="{4FC68ABF-2E84-49AA-BA2B-349F1D9AC9FE}" sibTransId="{B05465D9-0886-41BC-BB48-2B0AE450414D}"/>
    <dgm:cxn modelId="{56D49E8E-60EC-4D66-BCE6-BED29CD9C1CC}" type="presOf" srcId="{9BF1B416-4FFA-4891-B2B3-1D1199DCF0F6}" destId="{FF1DF499-1694-469F-938A-C1816D1BD096}" srcOrd="1" destOrd="0" presId="urn:microsoft.com/office/officeart/2005/8/layout/process5"/>
    <dgm:cxn modelId="{370D5490-5A71-4264-9615-E91E8C00B5CB}" type="presOf" srcId="{9A6E9AEE-3E37-453F-B08F-A61E9BD3CD3A}" destId="{31C5749B-5601-4844-A091-FCE45F6DD35C}" srcOrd="0" destOrd="0" presId="urn:microsoft.com/office/officeart/2005/8/layout/process5"/>
    <dgm:cxn modelId="{79ABE396-801B-4739-AD3F-6A8355D14C21}" type="presOf" srcId="{EF8BFBC4-7BD0-4677-97FE-585791CAA7F6}" destId="{74C69D67-C971-4E8A-B50C-2B42838F6C08}" srcOrd="1" destOrd="0" presId="urn:microsoft.com/office/officeart/2005/8/layout/process5"/>
    <dgm:cxn modelId="{D6942897-AB94-4AB6-A2E4-8AF83C50126F}" type="presOf" srcId="{2EE2A1E2-B0BF-44E8-BD7D-94BDBE81CD88}" destId="{107533E3-0A26-4778-84A7-41B10BCEAE27}" srcOrd="0" destOrd="0" presId="urn:microsoft.com/office/officeart/2005/8/layout/process5"/>
    <dgm:cxn modelId="{5A14809E-C82A-4FDF-9B7D-07A1CD51CB54}" srcId="{BF840AF2-B2F2-48BC-82FE-75EBA82FBA9D}" destId="{9A6E9AEE-3E37-453F-B08F-A61E9BD3CD3A}" srcOrd="0" destOrd="0" parTransId="{C2140A18-79E3-4160-809D-95D0CA63DF43}" sibTransId="{9EECF517-577D-4AF8-A2F1-188A3E2ED3BD}"/>
    <dgm:cxn modelId="{5374E0B3-384E-4DA0-A6CB-8031BDC28322}" srcId="{BF840AF2-B2F2-48BC-82FE-75EBA82FBA9D}" destId="{51F26DDB-2181-4542-A97C-1414710F9669}" srcOrd="6" destOrd="0" parTransId="{9809D489-84AD-4600-A640-AC165E2473D4}" sibTransId="{EF8BFBC4-7BD0-4677-97FE-585791CAA7F6}"/>
    <dgm:cxn modelId="{56929DB6-9785-4961-AAE9-BCA58DADB7C5}" type="presOf" srcId="{340D965D-2D18-45C4-AF55-C8BA3DAF2D90}" destId="{48898F06-7C53-426E-A080-CEDA98C00D59}" srcOrd="0" destOrd="0" presId="urn:microsoft.com/office/officeart/2005/8/layout/process5"/>
    <dgm:cxn modelId="{89C7CCB7-77DE-417F-8710-75438F38557C}" type="presOf" srcId="{BF840AF2-B2F2-48BC-82FE-75EBA82FBA9D}" destId="{7A871993-063F-4CC8-AD66-5291EC58D855}" srcOrd="0" destOrd="0" presId="urn:microsoft.com/office/officeart/2005/8/layout/process5"/>
    <dgm:cxn modelId="{79C380D0-37F5-41C5-AE30-63AA1FDBA97A}" srcId="{BF840AF2-B2F2-48BC-82FE-75EBA82FBA9D}" destId="{26D54F10-9138-46A0-AF11-FCEB3ED66908}" srcOrd="7" destOrd="0" parTransId="{2AD4BD25-13E6-4429-A7A1-D048D454CDCB}" sibTransId="{FBCF91B5-36BF-42FD-B863-25E36E6C9B03}"/>
    <dgm:cxn modelId="{A900BED0-3F0A-4997-A228-F795B08E1367}" type="presOf" srcId="{2EE2A1E2-B0BF-44E8-BD7D-94BDBE81CD88}" destId="{A6F71098-8749-4D1C-8CBD-2EA0FDC4B403}" srcOrd="1" destOrd="0" presId="urn:microsoft.com/office/officeart/2005/8/layout/process5"/>
    <dgm:cxn modelId="{32DBEAD3-9E9E-4990-B802-1A670AC60394}" type="presOf" srcId="{26D54F10-9138-46A0-AF11-FCEB3ED66908}" destId="{61325425-A585-453B-8091-6C67F1EE2484}" srcOrd="0" destOrd="0" presId="urn:microsoft.com/office/officeart/2005/8/layout/process5"/>
    <dgm:cxn modelId="{EE1384D9-E469-4CBE-B04A-3307B520A9DE}" type="presOf" srcId="{9EECF517-577D-4AF8-A2F1-188A3E2ED3BD}" destId="{CCB81D51-429B-4C8A-A832-525B51A100DF}" srcOrd="1" destOrd="0" presId="urn:microsoft.com/office/officeart/2005/8/layout/process5"/>
    <dgm:cxn modelId="{74E465F1-9242-4DD8-9D2E-8E2B02A000BC}" type="presOf" srcId="{B05465D9-0886-41BC-BB48-2B0AE450414D}" destId="{B7E7F6C0-DA93-48D1-9299-F9EB3C81FF38}" srcOrd="0" destOrd="0" presId="urn:microsoft.com/office/officeart/2005/8/layout/process5"/>
    <dgm:cxn modelId="{9FF0F9F7-B971-4BD6-A3BC-E47EBCE506E2}" srcId="{BF840AF2-B2F2-48BC-82FE-75EBA82FBA9D}" destId="{340D965D-2D18-45C4-AF55-C8BA3DAF2D90}" srcOrd="1" destOrd="0" parTransId="{D6E252CD-7754-4801-A3B1-26065429D8EB}" sibTransId="{2EE2A1E2-B0BF-44E8-BD7D-94BDBE81CD88}"/>
    <dgm:cxn modelId="{B79EBCFF-3F77-42C8-90E2-055DDF66388A}" type="presOf" srcId="{0B581415-6C0B-4233-9215-22193ABE39BB}" destId="{BDB2BD9C-3CEF-40B7-A201-4B267668E8D6}" srcOrd="1" destOrd="0" presId="urn:microsoft.com/office/officeart/2005/8/layout/process5"/>
    <dgm:cxn modelId="{AC8DC55A-58E9-463B-96B3-425C3BD11CC0}" type="presParOf" srcId="{7A871993-063F-4CC8-AD66-5291EC58D855}" destId="{31C5749B-5601-4844-A091-FCE45F6DD35C}" srcOrd="0" destOrd="0" presId="urn:microsoft.com/office/officeart/2005/8/layout/process5"/>
    <dgm:cxn modelId="{4E864A72-2F51-42D4-BD4B-D2F0A7251694}" type="presParOf" srcId="{7A871993-063F-4CC8-AD66-5291EC58D855}" destId="{7850A5C5-00BC-4046-BFA8-EA827AFF3F2E}" srcOrd="1" destOrd="0" presId="urn:microsoft.com/office/officeart/2005/8/layout/process5"/>
    <dgm:cxn modelId="{F21BD211-9556-4136-8D2D-83222024A550}" type="presParOf" srcId="{7850A5C5-00BC-4046-BFA8-EA827AFF3F2E}" destId="{CCB81D51-429B-4C8A-A832-525B51A100DF}" srcOrd="0" destOrd="0" presId="urn:microsoft.com/office/officeart/2005/8/layout/process5"/>
    <dgm:cxn modelId="{EE5B4CEB-E182-47C1-86E6-BFCF95173B67}" type="presParOf" srcId="{7A871993-063F-4CC8-AD66-5291EC58D855}" destId="{48898F06-7C53-426E-A080-CEDA98C00D59}" srcOrd="2" destOrd="0" presId="urn:microsoft.com/office/officeart/2005/8/layout/process5"/>
    <dgm:cxn modelId="{4DFCCA1B-C571-4596-BEA7-3DF04D299C4D}" type="presParOf" srcId="{7A871993-063F-4CC8-AD66-5291EC58D855}" destId="{107533E3-0A26-4778-84A7-41B10BCEAE27}" srcOrd="3" destOrd="0" presId="urn:microsoft.com/office/officeart/2005/8/layout/process5"/>
    <dgm:cxn modelId="{1D154960-6EB3-44A8-9FBC-5A5FE96AAF48}" type="presParOf" srcId="{107533E3-0A26-4778-84A7-41B10BCEAE27}" destId="{A6F71098-8749-4D1C-8CBD-2EA0FDC4B403}" srcOrd="0" destOrd="0" presId="urn:microsoft.com/office/officeart/2005/8/layout/process5"/>
    <dgm:cxn modelId="{5576F755-B30B-4FDF-9CF5-9C5CAC89D7B9}" type="presParOf" srcId="{7A871993-063F-4CC8-AD66-5291EC58D855}" destId="{0C013662-17AC-4DCB-99BB-7D9311115CB9}" srcOrd="4" destOrd="0" presId="urn:microsoft.com/office/officeart/2005/8/layout/process5"/>
    <dgm:cxn modelId="{23622C4D-1250-42AB-B80C-8E34A4F7B63C}" type="presParOf" srcId="{7A871993-063F-4CC8-AD66-5291EC58D855}" destId="{04777183-367F-4017-8A4C-0BF4947B6929}" srcOrd="5" destOrd="0" presId="urn:microsoft.com/office/officeart/2005/8/layout/process5"/>
    <dgm:cxn modelId="{55A695D4-1D0F-4011-BE45-E885A80995AD}" type="presParOf" srcId="{04777183-367F-4017-8A4C-0BF4947B6929}" destId="{FF1DF499-1694-469F-938A-C1816D1BD096}" srcOrd="0" destOrd="0" presId="urn:microsoft.com/office/officeart/2005/8/layout/process5"/>
    <dgm:cxn modelId="{C9F5BFBD-8947-49DC-A0C0-08ADEDBC0444}" type="presParOf" srcId="{7A871993-063F-4CC8-AD66-5291EC58D855}" destId="{F2683725-6703-48B8-BDA6-091A12823A20}" srcOrd="6" destOrd="0" presId="urn:microsoft.com/office/officeart/2005/8/layout/process5"/>
    <dgm:cxn modelId="{9C3AC47F-0F2F-47F8-AB84-7EDB7245A86B}" type="presParOf" srcId="{7A871993-063F-4CC8-AD66-5291EC58D855}" destId="{3DB8B39C-18D7-42C1-9DCF-533E720EB87C}" srcOrd="7" destOrd="0" presId="urn:microsoft.com/office/officeart/2005/8/layout/process5"/>
    <dgm:cxn modelId="{1F61E893-81FA-4F81-A348-A9123EC04237}" type="presParOf" srcId="{3DB8B39C-18D7-42C1-9DCF-533E720EB87C}" destId="{BDB2BD9C-3CEF-40B7-A201-4B267668E8D6}" srcOrd="0" destOrd="0" presId="urn:microsoft.com/office/officeart/2005/8/layout/process5"/>
    <dgm:cxn modelId="{DC318681-D991-4D16-8544-153A95511055}" type="presParOf" srcId="{7A871993-063F-4CC8-AD66-5291EC58D855}" destId="{E43C027C-18F7-4868-9C05-841DC2E34D1D}" srcOrd="8" destOrd="0" presId="urn:microsoft.com/office/officeart/2005/8/layout/process5"/>
    <dgm:cxn modelId="{F0382947-9555-489E-8808-00EE85E1A3EC}" type="presParOf" srcId="{7A871993-063F-4CC8-AD66-5291EC58D855}" destId="{923BE7AD-D739-4E1D-958B-4D2B6EE427D1}" srcOrd="9" destOrd="0" presId="urn:microsoft.com/office/officeart/2005/8/layout/process5"/>
    <dgm:cxn modelId="{1C6F85D0-A9C1-4F9C-9B06-97EABA1980BE}" type="presParOf" srcId="{923BE7AD-D739-4E1D-958B-4D2B6EE427D1}" destId="{655E2BFE-0CDE-47EA-B415-D7FB486259CE}" srcOrd="0" destOrd="0" presId="urn:microsoft.com/office/officeart/2005/8/layout/process5"/>
    <dgm:cxn modelId="{AF8DFFC1-9FFC-4808-BFE7-9985066E9D0E}" type="presParOf" srcId="{7A871993-063F-4CC8-AD66-5291EC58D855}" destId="{15CAD6BC-9CD9-4552-9AD2-C4F67F055748}" srcOrd="10" destOrd="0" presId="urn:microsoft.com/office/officeart/2005/8/layout/process5"/>
    <dgm:cxn modelId="{8B659AF0-88B4-439F-8D4E-5AE1B3F2635D}" type="presParOf" srcId="{7A871993-063F-4CC8-AD66-5291EC58D855}" destId="{B7E7F6C0-DA93-48D1-9299-F9EB3C81FF38}" srcOrd="11" destOrd="0" presId="urn:microsoft.com/office/officeart/2005/8/layout/process5"/>
    <dgm:cxn modelId="{7CB793CB-73DF-42B9-B0F1-CC8478ABF930}" type="presParOf" srcId="{B7E7F6C0-DA93-48D1-9299-F9EB3C81FF38}" destId="{E3BC765F-EF1F-46FD-B625-0AEFF8158DAA}" srcOrd="0" destOrd="0" presId="urn:microsoft.com/office/officeart/2005/8/layout/process5"/>
    <dgm:cxn modelId="{4E905541-FB97-4488-A54F-BDB69AE4B1D0}" type="presParOf" srcId="{7A871993-063F-4CC8-AD66-5291EC58D855}" destId="{037C00C8-F413-467C-BFFC-91B77975B014}" srcOrd="12" destOrd="0" presId="urn:microsoft.com/office/officeart/2005/8/layout/process5"/>
    <dgm:cxn modelId="{C3ED64AF-D698-4727-8EAE-75DC4EEA6983}" type="presParOf" srcId="{7A871993-063F-4CC8-AD66-5291EC58D855}" destId="{BB5C4802-B923-4C38-BD44-1F85BCF9F372}" srcOrd="13" destOrd="0" presId="urn:microsoft.com/office/officeart/2005/8/layout/process5"/>
    <dgm:cxn modelId="{9FF17ACF-8680-49B7-ABF7-CFC3F6B892B4}" type="presParOf" srcId="{BB5C4802-B923-4C38-BD44-1F85BCF9F372}" destId="{74C69D67-C971-4E8A-B50C-2B42838F6C08}" srcOrd="0" destOrd="0" presId="urn:microsoft.com/office/officeart/2005/8/layout/process5"/>
    <dgm:cxn modelId="{32F29E4D-0CDE-4376-91C4-C2EF589F8D69}" type="presParOf" srcId="{7A871993-063F-4CC8-AD66-5291EC58D855}" destId="{61325425-A585-453B-8091-6C67F1EE2484}" srcOrd="14"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3BB66A-9582-4B6D-87CC-C7AB3C00C810}" type="doc">
      <dgm:prSet loTypeId="urn:microsoft.com/office/officeart/2005/8/layout/chevron2" loCatId="list" qsTypeId="urn:microsoft.com/office/officeart/2005/8/quickstyle/simple4" qsCatId="simple" csTypeId="urn:microsoft.com/office/officeart/2005/8/colors/accent0_3" csCatId="mainScheme" phldr="1"/>
      <dgm:spPr/>
    </dgm:pt>
    <dgm:pt modelId="{40E378CF-9866-4A91-B78A-631A3F92FB45}">
      <dgm:prSet phldrT="[Texte]"/>
      <dgm:spPr>
        <a:solidFill>
          <a:srgbClr val="457E8D"/>
        </a:solidFill>
      </dgm:spPr>
      <dgm:t>
        <a:bodyPr/>
        <a:lstStyle/>
        <a:p>
          <a:r>
            <a:rPr lang="fr-FR" dirty="0">
              <a:latin typeface="+mj-lt"/>
            </a:rPr>
            <a:t>Tool</a:t>
          </a:r>
          <a:endParaRPr lang="en-GB" dirty="0"/>
        </a:p>
      </dgm:t>
    </dgm:pt>
    <dgm:pt modelId="{D29038DF-E996-425F-9ACD-AE64B9EDABAD}" type="parTrans" cxnId="{5EEFBE47-CB78-48AF-897E-BA0301DF036F}">
      <dgm:prSet/>
      <dgm:spPr/>
      <dgm:t>
        <a:bodyPr/>
        <a:lstStyle/>
        <a:p>
          <a:endParaRPr lang="en-GB"/>
        </a:p>
      </dgm:t>
    </dgm:pt>
    <dgm:pt modelId="{C85D6251-EC9D-421D-AACF-53704C6D5665}" type="sibTrans" cxnId="{5EEFBE47-CB78-48AF-897E-BA0301DF036F}">
      <dgm:prSet/>
      <dgm:spPr/>
      <dgm:t>
        <a:bodyPr/>
        <a:lstStyle/>
        <a:p>
          <a:endParaRPr lang="en-GB"/>
        </a:p>
      </dgm:t>
    </dgm:pt>
    <dgm:pt modelId="{59777101-D332-4111-A958-CFE26ABDC35D}">
      <dgm:prSet phldrT="[Texte]"/>
      <dgm:spPr>
        <a:solidFill>
          <a:srgbClr val="457E8D"/>
        </a:solidFill>
      </dgm:spPr>
      <dgm:t>
        <a:bodyPr/>
        <a:lstStyle/>
        <a:p>
          <a:r>
            <a:rPr lang="fr-FR" dirty="0" err="1">
              <a:latin typeface="+mj-lt"/>
            </a:rPr>
            <a:t>Constraints</a:t>
          </a:r>
          <a:endParaRPr lang="en-GB" dirty="0"/>
        </a:p>
      </dgm:t>
    </dgm:pt>
    <dgm:pt modelId="{9BC789A6-EADC-463B-8856-04CCBB85E8E5}" type="parTrans" cxnId="{9F08A03D-DBA6-4713-9210-4B7ABF7BE2D5}">
      <dgm:prSet/>
      <dgm:spPr/>
      <dgm:t>
        <a:bodyPr/>
        <a:lstStyle/>
        <a:p>
          <a:endParaRPr lang="en-GB"/>
        </a:p>
      </dgm:t>
    </dgm:pt>
    <dgm:pt modelId="{63C53F4B-3F99-418E-A5C2-0578BCCA7362}" type="sibTrans" cxnId="{9F08A03D-DBA6-4713-9210-4B7ABF7BE2D5}">
      <dgm:prSet/>
      <dgm:spPr/>
      <dgm:t>
        <a:bodyPr/>
        <a:lstStyle/>
        <a:p>
          <a:endParaRPr lang="en-GB"/>
        </a:p>
      </dgm:t>
    </dgm:pt>
    <dgm:pt modelId="{C4441975-E8F8-4199-B193-ED1FC1B68630}">
      <dgm:prSet/>
      <dgm:spPr>
        <a:solidFill>
          <a:srgbClr val="457E8D"/>
        </a:solidFill>
      </dgm:spPr>
      <dgm:t>
        <a:bodyPr/>
        <a:lstStyle/>
        <a:p>
          <a:r>
            <a:rPr lang="fr-FR" dirty="0"/>
            <a:t>Solution</a:t>
          </a:r>
          <a:endParaRPr lang="en-GB" dirty="0"/>
        </a:p>
      </dgm:t>
    </dgm:pt>
    <dgm:pt modelId="{07CF1AB7-3825-4729-914C-BAE9BD26A3E4}" type="parTrans" cxnId="{334065C8-4BB9-42B6-8693-F68F0E72CE13}">
      <dgm:prSet/>
      <dgm:spPr/>
      <dgm:t>
        <a:bodyPr/>
        <a:lstStyle/>
        <a:p>
          <a:endParaRPr lang="en-GB"/>
        </a:p>
      </dgm:t>
    </dgm:pt>
    <dgm:pt modelId="{C4EB6CAA-99BD-429D-AA96-0F780B7F0872}" type="sibTrans" cxnId="{334065C8-4BB9-42B6-8693-F68F0E72CE13}">
      <dgm:prSet/>
      <dgm:spPr/>
      <dgm:t>
        <a:bodyPr/>
        <a:lstStyle/>
        <a:p>
          <a:endParaRPr lang="en-GB"/>
        </a:p>
      </dgm:t>
    </dgm:pt>
    <dgm:pt modelId="{28B7DA0E-499D-4893-B094-480C4DC26396}">
      <dgm:prSet phldrT="[Texte]"/>
      <dgm:spPr>
        <a:solidFill>
          <a:srgbClr val="457E8D"/>
        </a:solidFill>
      </dgm:spPr>
      <dgm:t>
        <a:bodyPr/>
        <a:lstStyle/>
        <a:p>
          <a:r>
            <a:rPr lang="fr-FR" dirty="0" err="1">
              <a:latin typeface="+mj-lt"/>
            </a:rPr>
            <a:t>Problem</a:t>
          </a:r>
          <a:endParaRPr lang="en-GB" dirty="0"/>
        </a:p>
      </dgm:t>
    </dgm:pt>
    <dgm:pt modelId="{AA4779B3-48E0-4067-BF0A-82ACF1881380}" type="sibTrans" cxnId="{62DB6499-A98C-4D82-AD5E-4778271FBEA0}">
      <dgm:prSet/>
      <dgm:spPr/>
      <dgm:t>
        <a:bodyPr/>
        <a:lstStyle/>
        <a:p>
          <a:endParaRPr lang="en-GB"/>
        </a:p>
      </dgm:t>
    </dgm:pt>
    <dgm:pt modelId="{93F7A885-E38F-4A05-AA5A-A36F84BAE2AB}" type="parTrans" cxnId="{62DB6499-A98C-4D82-AD5E-4778271FBEA0}">
      <dgm:prSet/>
      <dgm:spPr/>
      <dgm:t>
        <a:bodyPr/>
        <a:lstStyle/>
        <a:p>
          <a:endParaRPr lang="en-GB"/>
        </a:p>
      </dgm:t>
    </dgm:pt>
    <dgm:pt modelId="{9DCA0A00-FF3C-4150-9D52-0A1489F0A84E}">
      <dgm:prSet/>
      <dgm:spPr/>
      <dgm:t>
        <a:bodyPr/>
        <a:lstStyle/>
        <a:p>
          <a:pPr>
            <a:buNone/>
          </a:pPr>
          <a:r>
            <a:rPr lang="fr-FR"/>
            <a:t>Downstream impacts of dam-flushes</a:t>
          </a:r>
          <a:endParaRPr lang="en-GB"/>
        </a:p>
      </dgm:t>
    </dgm:pt>
    <dgm:pt modelId="{28301071-C3A7-4CCC-9A52-47D12A491B3C}" type="parTrans" cxnId="{42FC3F57-C252-488A-A33E-018E5A5C51D0}">
      <dgm:prSet/>
      <dgm:spPr/>
      <dgm:t>
        <a:bodyPr/>
        <a:lstStyle/>
        <a:p>
          <a:endParaRPr lang="en-GB"/>
        </a:p>
      </dgm:t>
    </dgm:pt>
    <dgm:pt modelId="{63CF505A-B052-41E7-AD26-3B1E9C5134A5}" type="sibTrans" cxnId="{42FC3F57-C252-488A-A33E-018E5A5C51D0}">
      <dgm:prSet/>
      <dgm:spPr/>
      <dgm:t>
        <a:bodyPr/>
        <a:lstStyle/>
        <a:p>
          <a:endParaRPr lang="en-GB"/>
        </a:p>
      </dgm:t>
    </dgm:pt>
    <dgm:pt modelId="{CF85DE01-25A3-4536-89AA-1378E2504F47}">
      <dgm:prSet/>
      <dgm:spPr/>
      <dgm:t>
        <a:bodyPr/>
        <a:lstStyle/>
        <a:p>
          <a:pPr>
            <a:buNone/>
          </a:pPr>
          <a:r>
            <a:rPr lang="fr-FR" dirty="0"/>
            <a:t>A 2D </a:t>
          </a:r>
          <a:r>
            <a:rPr lang="fr-FR" dirty="0" err="1"/>
            <a:t>numerical</a:t>
          </a:r>
          <a:r>
            <a:rPr lang="fr-FR" dirty="0"/>
            <a:t> model to </a:t>
          </a:r>
          <a:r>
            <a:rPr lang="fr-FR" dirty="0" err="1"/>
            <a:t>optimize</a:t>
          </a:r>
          <a:r>
            <a:rPr lang="fr-FR" dirty="0"/>
            <a:t> dam-flushes</a:t>
          </a:r>
          <a:endParaRPr lang="en-GB" dirty="0"/>
        </a:p>
      </dgm:t>
    </dgm:pt>
    <dgm:pt modelId="{FBBD3E0B-EA40-47F8-B1FE-AA6A14C7DE01}" type="parTrans" cxnId="{FC93CDB7-DEF5-4418-9872-E14F28FFB020}">
      <dgm:prSet/>
      <dgm:spPr/>
      <dgm:t>
        <a:bodyPr/>
        <a:lstStyle/>
        <a:p>
          <a:endParaRPr lang="en-GB"/>
        </a:p>
      </dgm:t>
    </dgm:pt>
    <dgm:pt modelId="{F402F182-1F2D-439F-8AA6-7690598BB3F9}" type="sibTrans" cxnId="{FC93CDB7-DEF5-4418-9872-E14F28FFB020}">
      <dgm:prSet/>
      <dgm:spPr/>
      <dgm:t>
        <a:bodyPr/>
        <a:lstStyle/>
        <a:p>
          <a:endParaRPr lang="en-GB"/>
        </a:p>
      </dgm:t>
    </dgm:pt>
    <dgm:pt modelId="{8A31533F-3428-4517-94CC-E28736367034}">
      <dgm:prSet/>
      <dgm:spPr/>
      <dgm:t>
        <a:bodyPr/>
        <a:lstStyle/>
        <a:p>
          <a:pPr>
            <a:buNone/>
          </a:pPr>
          <a:r>
            <a:rPr lang="fr-FR" dirty="0" err="1"/>
            <a:t>Being</a:t>
          </a:r>
          <a:r>
            <a:rPr lang="fr-FR" dirty="0"/>
            <a:t> able to </a:t>
          </a:r>
          <a:r>
            <a:rPr lang="fr-FR" dirty="0" err="1"/>
            <a:t>be</a:t>
          </a:r>
          <a:r>
            <a:rPr lang="fr-FR" dirty="0"/>
            <a:t> </a:t>
          </a:r>
          <a:r>
            <a:rPr lang="fr-FR" dirty="0" err="1"/>
            <a:t>used</a:t>
          </a:r>
          <a:r>
            <a:rPr lang="fr-FR" dirty="0"/>
            <a:t> as a </a:t>
          </a:r>
          <a:r>
            <a:rPr lang="fr-FR" dirty="0" err="1"/>
            <a:t>predictive</a:t>
          </a:r>
          <a:r>
            <a:rPr lang="fr-FR" dirty="0"/>
            <a:t> </a:t>
          </a:r>
          <a:r>
            <a:rPr lang="fr-FR" dirty="0" err="1"/>
            <a:t>tool</a:t>
          </a:r>
          <a:endParaRPr lang="en-GB" dirty="0"/>
        </a:p>
      </dgm:t>
    </dgm:pt>
    <dgm:pt modelId="{6BD65DEB-D225-4D04-9229-459A23A945C3}" type="parTrans" cxnId="{06EC90F4-87ED-4813-A670-30832CADD3ED}">
      <dgm:prSet/>
      <dgm:spPr/>
      <dgm:t>
        <a:bodyPr/>
        <a:lstStyle/>
        <a:p>
          <a:endParaRPr lang="en-GB"/>
        </a:p>
      </dgm:t>
    </dgm:pt>
    <dgm:pt modelId="{5474D097-095B-468C-BE2A-57E57DCA18B3}" type="sibTrans" cxnId="{06EC90F4-87ED-4813-A670-30832CADD3ED}">
      <dgm:prSet/>
      <dgm:spPr/>
      <dgm:t>
        <a:bodyPr/>
        <a:lstStyle/>
        <a:p>
          <a:endParaRPr lang="en-GB"/>
        </a:p>
      </dgm:t>
    </dgm:pt>
    <dgm:pt modelId="{74AC922A-AE8E-4363-815B-3766EF604943}">
      <dgm:prSet/>
      <dgm:spPr/>
      <dgm:t>
        <a:bodyPr/>
        <a:lstStyle/>
        <a:p>
          <a:pPr>
            <a:buNone/>
          </a:pPr>
          <a:r>
            <a:rPr lang="fr-FR" dirty="0" err="1"/>
            <a:t>Closing</a:t>
          </a:r>
          <a:r>
            <a:rPr lang="fr-FR" dirty="0"/>
            <a:t> the last </a:t>
          </a:r>
          <a:r>
            <a:rPr lang="fr-FR" dirty="0" err="1"/>
            <a:t>unknown</a:t>
          </a:r>
          <a:r>
            <a:rPr lang="fr-FR" dirty="0"/>
            <a:t> </a:t>
          </a:r>
          <a:r>
            <a:rPr lang="fr-FR" dirty="0" err="1"/>
            <a:t>parameter</a:t>
          </a:r>
          <a:r>
            <a:rPr lang="fr-FR" dirty="0"/>
            <a:t> with a </a:t>
          </a:r>
          <a:r>
            <a:rPr lang="fr-FR" dirty="0" err="1"/>
            <a:t>numerical</a:t>
          </a:r>
          <a:r>
            <a:rPr lang="fr-FR" dirty="0"/>
            <a:t> </a:t>
          </a:r>
          <a:r>
            <a:rPr lang="fr-FR" dirty="0" err="1"/>
            <a:t>experiment</a:t>
          </a:r>
          <a:r>
            <a:rPr lang="fr-FR" dirty="0"/>
            <a:t> and machine </a:t>
          </a:r>
          <a:r>
            <a:rPr lang="fr-FR" dirty="0" err="1"/>
            <a:t>learning</a:t>
          </a:r>
          <a:endParaRPr lang="en-GB" dirty="0"/>
        </a:p>
      </dgm:t>
    </dgm:pt>
    <dgm:pt modelId="{FCD70EF9-9D35-4F69-97E0-20172BFBE5F3}" type="parTrans" cxnId="{51FC9E72-926A-4B3E-AC81-FFF8262548C2}">
      <dgm:prSet/>
      <dgm:spPr/>
      <dgm:t>
        <a:bodyPr/>
        <a:lstStyle/>
        <a:p>
          <a:endParaRPr lang="en-GB"/>
        </a:p>
      </dgm:t>
    </dgm:pt>
    <dgm:pt modelId="{4C13B0C2-D1B8-4E1A-BD15-74D54A770638}" type="sibTrans" cxnId="{51FC9E72-926A-4B3E-AC81-FFF8262548C2}">
      <dgm:prSet/>
      <dgm:spPr/>
      <dgm:t>
        <a:bodyPr/>
        <a:lstStyle/>
        <a:p>
          <a:endParaRPr lang="en-GB"/>
        </a:p>
      </dgm:t>
    </dgm:pt>
    <dgm:pt modelId="{3B4A015D-C4A9-4D60-BAFC-2FCF1878601A}">
      <dgm:prSet/>
      <dgm:spPr>
        <a:solidFill>
          <a:srgbClr val="457E8D"/>
        </a:solidFill>
      </dgm:spPr>
      <dgm:t>
        <a:bodyPr/>
        <a:lstStyle/>
        <a:p>
          <a:r>
            <a:rPr lang="fr-FR" dirty="0" err="1"/>
            <a:t>Uncertainties</a:t>
          </a:r>
          <a:endParaRPr lang="en-GB" dirty="0"/>
        </a:p>
      </dgm:t>
    </dgm:pt>
    <dgm:pt modelId="{E5D85885-DC97-487B-B2D3-BFD757F96706}" type="parTrans" cxnId="{610EDB22-EBC2-478C-BC48-A717A7E174E6}">
      <dgm:prSet/>
      <dgm:spPr/>
      <dgm:t>
        <a:bodyPr/>
        <a:lstStyle/>
        <a:p>
          <a:endParaRPr lang="en-GB"/>
        </a:p>
      </dgm:t>
    </dgm:pt>
    <dgm:pt modelId="{270012A4-E893-4679-A734-78DD72BE210D}" type="sibTrans" cxnId="{610EDB22-EBC2-478C-BC48-A717A7E174E6}">
      <dgm:prSet/>
      <dgm:spPr/>
      <dgm:t>
        <a:bodyPr/>
        <a:lstStyle/>
        <a:p>
          <a:endParaRPr lang="en-GB"/>
        </a:p>
      </dgm:t>
    </dgm:pt>
    <dgm:pt modelId="{11B0826B-AD40-4D87-8452-809995776D6E}">
      <dgm:prSet/>
      <dgm:spPr/>
      <dgm:t>
        <a:bodyPr/>
        <a:lstStyle/>
        <a:p>
          <a:pPr>
            <a:buNone/>
          </a:pPr>
          <a:r>
            <a:rPr lang="fr-FR" dirty="0"/>
            <a:t>Performance of the model with high suspension</a:t>
          </a:r>
          <a:endParaRPr lang="en-GB" dirty="0"/>
        </a:p>
      </dgm:t>
    </dgm:pt>
    <dgm:pt modelId="{E4375257-7813-40F1-B1E2-83584EBC6813}" type="parTrans" cxnId="{BE0B81DC-5966-4620-9634-5D35C32F6BA6}">
      <dgm:prSet/>
      <dgm:spPr/>
      <dgm:t>
        <a:bodyPr/>
        <a:lstStyle/>
        <a:p>
          <a:endParaRPr lang="en-GB"/>
        </a:p>
      </dgm:t>
    </dgm:pt>
    <dgm:pt modelId="{B8B3FB1C-967C-4F41-B9E6-CB819B000706}" type="sibTrans" cxnId="{BE0B81DC-5966-4620-9634-5D35C32F6BA6}">
      <dgm:prSet/>
      <dgm:spPr/>
      <dgm:t>
        <a:bodyPr/>
        <a:lstStyle/>
        <a:p>
          <a:endParaRPr lang="en-GB"/>
        </a:p>
      </dgm:t>
    </dgm:pt>
    <dgm:pt modelId="{E135A966-1A5B-4533-A8E2-4177591C8F3C}">
      <dgm:prSet/>
      <dgm:spPr/>
      <dgm:t>
        <a:bodyPr/>
        <a:lstStyle/>
        <a:p>
          <a:pPr>
            <a:buNone/>
          </a:pPr>
          <a:r>
            <a:rPr lang="fr-FR" dirty="0" err="1"/>
            <a:t>Avoiding</a:t>
          </a:r>
          <a:r>
            <a:rPr lang="fr-FR" dirty="0"/>
            <a:t> a trial-and-</a:t>
          </a:r>
          <a:r>
            <a:rPr lang="fr-FR" dirty="0" err="1"/>
            <a:t>error</a:t>
          </a:r>
          <a:r>
            <a:rPr lang="fr-FR" dirty="0"/>
            <a:t> calibration</a:t>
          </a:r>
          <a:endParaRPr lang="en-GB" dirty="0"/>
        </a:p>
      </dgm:t>
    </dgm:pt>
    <dgm:pt modelId="{EC1D3CCF-0507-458D-A329-AFAF02F963C4}" type="parTrans" cxnId="{A8F4F7D6-0409-4E87-80C1-EBD033A525B3}">
      <dgm:prSet/>
      <dgm:spPr/>
      <dgm:t>
        <a:bodyPr/>
        <a:lstStyle/>
        <a:p>
          <a:endParaRPr lang="en-GB"/>
        </a:p>
      </dgm:t>
    </dgm:pt>
    <dgm:pt modelId="{CFD3181B-3C7C-4E80-B757-C4C7AA950090}" type="sibTrans" cxnId="{A8F4F7D6-0409-4E87-80C1-EBD033A525B3}">
      <dgm:prSet/>
      <dgm:spPr/>
      <dgm:t>
        <a:bodyPr/>
        <a:lstStyle/>
        <a:p>
          <a:endParaRPr lang="en-GB"/>
        </a:p>
      </dgm:t>
    </dgm:pt>
    <dgm:pt modelId="{E1C71E4D-4617-438C-BDDA-028ADCB1A956}" type="pres">
      <dgm:prSet presAssocID="{F63BB66A-9582-4B6D-87CC-C7AB3C00C810}" presName="linearFlow" presStyleCnt="0">
        <dgm:presLayoutVars>
          <dgm:dir/>
          <dgm:animLvl val="lvl"/>
          <dgm:resizeHandles val="exact"/>
        </dgm:presLayoutVars>
      </dgm:prSet>
      <dgm:spPr/>
    </dgm:pt>
    <dgm:pt modelId="{B4AF6E2D-EC70-45BE-B0D3-4DBA2987DDCC}" type="pres">
      <dgm:prSet presAssocID="{28B7DA0E-499D-4893-B094-480C4DC26396}" presName="composite" presStyleCnt="0"/>
      <dgm:spPr/>
    </dgm:pt>
    <dgm:pt modelId="{78DCBC77-6BDF-4132-ADC0-827198101232}" type="pres">
      <dgm:prSet presAssocID="{28B7DA0E-499D-4893-B094-480C4DC26396}" presName="parentText" presStyleLbl="alignNode1" presStyleIdx="0" presStyleCnt="5">
        <dgm:presLayoutVars>
          <dgm:chMax val="1"/>
          <dgm:bulletEnabled val="1"/>
        </dgm:presLayoutVars>
      </dgm:prSet>
      <dgm:spPr/>
    </dgm:pt>
    <dgm:pt modelId="{13E33A29-0810-4262-81FD-C34089446E70}" type="pres">
      <dgm:prSet presAssocID="{28B7DA0E-499D-4893-B094-480C4DC26396}" presName="descendantText" presStyleLbl="alignAcc1" presStyleIdx="0" presStyleCnt="5">
        <dgm:presLayoutVars>
          <dgm:bulletEnabled val="1"/>
        </dgm:presLayoutVars>
      </dgm:prSet>
      <dgm:spPr/>
    </dgm:pt>
    <dgm:pt modelId="{20FEABB6-6F42-46A7-BCDC-2E171741F6C8}" type="pres">
      <dgm:prSet presAssocID="{AA4779B3-48E0-4067-BF0A-82ACF1881380}" presName="sp" presStyleCnt="0"/>
      <dgm:spPr/>
    </dgm:pt>
    <dgm:pt modelId="{C75E00F9-48A0-4CF7-A790-15010B3D2807}" type="pres">
      <dgm:prSet presAssocID="{40E378CF-9866-4A91-B78A-631A3F92FB45}" presName="composite" presStyleCnt="0"/>
      <dgm:spPr/>
    </dgm:pt>
    <dgm:pt modelId="{36BA8E5D-64F8-4797-9522-DDAC31EF0AF6}" type="pres">
      <dgm:prSet presAssocID="{40E378CF-9866-4A91-B78A-631A3F92FB45}" presName="parentText" presStyleLbl="alignNode1" presStyleIdx="1" presStyleCnt="5">
        <dgm:presLayoutVars>
          <dgm:chMax val="1"/>
          <dgm:bulletEnabled val="1"/>
        </dgm:presLayoutVars>
      </dgm:prSet>
      <dgm:spPr/>
    </dgm:pt>
    <dgm:pt modelId="{CA72855F-E1E4-4851-816F-1B87933C240B}" type="pres">
      <dgm:prSet presAssocID="{40E378CF-9866-4A91-B78A-631A3F92FB45}" presName="descendantText" presStyleLbl="alignAcc1" presStyleIdx="1" presStyleCnt="5">
        <dgm:presLayoutVars>
          <dgm:bulletEnabled val="1"/>
        </dgm:presLayoutVars>
      </dgm:prSet>
      <dgm:spPr/>
    </dgm:pt>
    <dgm:pt modelId="{0F032D12-8CC0-4064-A9A6-AD249D79AC23}" type="pres">
      <dgm:prSet presAssocID="{C85D6251-EC9D-421D-AACF-53704C6D5665}" presName="sp" presStyleCnt="0"/>
      <dgm:spPr/>
    </dgm:pt>
    <dgm:pt modelId="{C5C7A3F2-A512-4744-8FE5-AD129DFF66CD}" type="pres">
      <dgm:prSet presAssocID="{59777101-D332-4111-A958-CFE26ABDC35D}" presName="composite" presStyleCnt="0"/>
      <dgm:spPr/>
    </dgm:pt>
    <dgm:pt modelId="{035FDC39-4D67-4FF0-B37F-9F8DDC4D743E}" type="pres">
      <dgm:prSet presAssocID="{59777101-D332-4111-A958-CFE26ABDC35D}" presName="parentText" presStyleLbl="alignNode1" presStyleIdx="2" presStyleCnt="5">
        <dgm:presLayoutVars>
          <dgm:chMax val="1"/>
          <dgm:bulletEnabled val="1"/>
        </dgm:presLayoutVars>
      </dgm:prSet>
      <dgm:spPr/>
    </dgm:pt>
    <dgm:pt modelId="{F0A4A43D-15A5-4EE2-9BB2-BD042C001C2B}" type="pres">
      <dgm:prSet presAssocID="{59777101-D332-4111-A958-CFE26ABDC35D}" presName="descendantText" presStyleLbl="alignAcc1" presStyleIdx="2" presStyleCnt="5">
        <dgm:presLayoutVars>
          <dgm:bulletEnabled val="1"/>
        </dgm:presLayoutVars>
      </dgm:prSet>
      <dgm:spPr/>
    </dgm:pt>
    <dgm:pt modelId="{B315DEBE-80A3-4974-BB1B-BB1910AC3012}" type="pres">
      <dgm:prSet presAssocID="{63C53F4B-3F99-418E-A5C2-0578BCCA7362}" presName="sp" presStyleCnt="0"/>
      <dgm:spPr/>
    </dgm:pt>
    <dgm:pt modelId="{6695DBF8-045B-4234-AA85-393543A59C9F}" type="pres">
      <dgm:prSet presAssocID="{C4441975-E8F8-4199-B193-ED1FC1B68630}" presName="composite" presStyleCnt="0"/>
      <dgm:spPr/>
    </dgm:pt>
    <dgm:pt modelId="{2BFD8FAE-779E-4F20-93AE-C4557A639544}" type="pres">
      <dgm:prSet presAssocID="{C4441975-E8F8-4199-B193-ED1FC1B68630}" presName="parentText" presStyleLbl="alignNode1" presStyleIdx="3" presStyleCnt="5">
        <dgm:presLayoutVars>
          <dgm:chMax val="1"/>
          <dgm:bulletEnabled val="1"/>
        </dgm:presLayoutVars>
      </dgm:prSet>
      <dgm:spPr/>
    </dgm:pt>
    <dgm:pt modelId="{451BAF0C-D499-45CB-8577-38DF7F0D42A2}" type="pres">
      <dgm:prSet presAssocID="{C4441975-E8F8-4199-B193-ED1FC1B68630}" presName="descendantText" presStyleLbl="alignAcc1" presStyleIdx="3" presStyleCnt="5">
        <dgm:presLayoutVars>
          <dgm:bulletEnabled val="1"/>
        </dgm:presLayoutVars>
      </dgm:prSet>
      <dgm:spPr/>
    </dgm:pt>
    <dgm:pt modelId="{C148CE76-DB05-4680-8521-3FAABAB35971}" type="pres">
      <dgm:prSet presAssocID="{C4EB6CAA-99BD-429D-AA96-0F780B7F0872}" presName="sp" presStyleCnt="0"/>
      <dgm:spPr/>
    </dgm:pt>
    <dgm:pt modelId="{746833E7-1C5E-4A34-8565-7F0731132365}" type="pres">
      <dgm:prSet presAssocID="{3B4A015D-C4A9-4D60-BAFC-2FCF1878601A}" presName="composite" presStyleCnt="0"/>
      <dgm:spPr/>
    </dgm:pt>
    <dgm:pt modelId="{30140F4E-FE65-4716-BA0D-87075D354D2E}" type="pres">
      <dgm:prSet presAssocID="{3B4A015D-C4A9-4D60-BAFC-2FCF1878601A}" presName="parentText" presStyleLbl="alignNode1" presStyleIdx="4" presStyleCnt="5">
        <dgm:presLayoutVars>
          <dgm:chMax val="1"/>
          <dgm:bulletEnabled val="1"/>
        </dgm:presLayoutVars>
      </dgm:prSet>
      <dgm:spPr/>
    </dgm:pt>
    <dgm:pt modelId="{5D73F96D-92DD-4547-83B0-95689C114C2D}" type="pres">
      <dgm:prSet presAssocID="{3B4A015D-C4A9-4D60-BAFC-2FCF1878601A}" presName="descendantText" presStyleLbl="alignAcc1" presStyleIdx="4" presStyleCnt="5">
        <dgm:presLayoutVars>
          <dgm:bulletEnabled val="1"/>
        </dgm:presLayoutVars>
      </dgm:prSet>
      <dgm:spPr/>
    </dgm:pt>
  </dgm:ptLst>
  <dgm:cxnLst>
    <dgm:cxn modelId="{40E7181B-31DC-4410-94D2-8057E6A6BAF8}" type="presOf" srcId="{F63BB66A-9582-4B6D-87CC-C7AB3C00C810}" destId="{E1C71E4D-4617-438C-BDDA-028ADCB1A956}" srcOrd="0" destOrd="0" presId="urn:microsoft.com/office/officeart/2005/8/layout/chevron2"/>
    <dgm:cxn modelId="{610EDB22-EBC2-478C-BC48-A717A7E174E6}" srcId="{F63BB66A-9582-4B6D-87CC-C7AB3C00C810}" destId="{3B4A015D-C4A9-4D60-BAFC-2FCF1878601A}" srcOrd="4" destOrd="0" parTransId="{E5D85885-DC97-487B-B2D3-BFD757F96706}" sibTransId="{270012A4-E893-4679-A734-78DD72BE210D}"/>
    <dgm:cxn modelId="{9F08A03D-DBA6-4713-9210-4B7ABF7BE2D5}" srcId="{F63BB66A-9582-4B6D-87CC-C7AB3C00C810}" destId="{59777101-D332-4111-A958-CFE26ABDC35D}" srcOrd="2" destOrd="0" parTransId="{9BC789A6-EADC-463B-8856-04CCBB85E8E5}" sibTransId="{63C53F4B-3F99-418E-A5C2-0578BCCA7362}"/>
    <dgm:cxn modelId="{5EEFBE47-CB78-48AF-897E-BA0301DF036F}" srcId="{F63BB66A-9582-4B6D-87CC-C7AB3C00C810}" destId="{40E378CF-9866-4A91-B78A-631A3F92FB45}" srcOrd="1" destOrd="0" parTransId="{D29038DF-E996-425F-9ACD-AE64B9EDABAD}" sibTransId="{C85D6251-EC9D-421D-AACF-53704C6D5665}"/>
    <dgm:cxn modelId="{9D779152-619A-4D8F-8DB4-A5B4D9D0B76E}" type="presOf" srcId="{28B7DA0E-499D-4893-B094-480C4DC26396}" destId="{78DCBC77-6BDF-4132-ADC0-827198101232}" srcOrd="0" destOrd="0" presId="urn:microsoft.com/office/officeart/2005/8/layout/chevron2"/>
    <dgm:cxn modelId="{51FC9E72-926A-4B3E-AC81-FFF8262548C2}" srcId="{C4441975-E8F8-4199-B193-ED1FC1B68630}" destId="{74AC922A-AE8E-4363-815B-3766EF604943}" srcOrd="0" destOrd="0" parTransId="{FCD70EF9-9D35-4F69-97E0-20172BFBE5F3}" sibTransId="{4C13B0C2-D1B8-4E1A-BD15-74D54A770638}"/>
    <dgm:cxn modelId="{28089A74-BC65-4551-B57D-6A64E2EB2474}" type="presOf" srcId="{8A31533F-3428-4517-94CC-E28736367034}" destId="{F0A4A43D-15A5-4EE2-9BB2-BD042C001C2B}" srcOrd="0" destOrd="0" presId="urn:microsoft.com/office/officeart/2005/8/layout/chevron2"/>
    <dgm:cxn modelId="{42FC3F57-C252-488A-A33E-018E5A5C51D0}" srcId="{28B7DA0E-499D-4893-B094-480C4DC26396}" destId="{9DCA0A00-FF3C-4150-9D52-0A1489F0A84E}" srcOrd="0" destOrd="0" parTransId="{28301071-C3A7-4CCC-9A52-47D12A491B3C}" sibTransId="{63CF505A-B052-41E7-AD26-3B1E9C5134A5}"/>
    <dgm:cxn modelId="{B4EB5F92-6606-44F5-AF95-41F41CAA73AC}" type="presOf" srcId="{74AC922A-AE8E-4363-815B-3766EF604943}" destId="{451BAF0C-D499-45CB-8577-38DF7F0D42A2}" srcOrd="0" destOrd="0" presId="urn:microsoft.com/office/officeart/2005/8/layout/chevron2"/>
    <dgm:cxn modelId="{62DB6499-A98C-4D82-AD5E-4778271FBEA0}" srcId="{F63BB66A-9582-4B6D-87CC-C7AB3C00C810}" destId="{28B7DA0E-499D-4893-B094-480C4DC26396}" srcOrd="0" destOrd="0" parTransId="{93F7A885-E38F-4A05-AA5A-A36F84BAE2AB}" sibTransId="{AA4779B3-48E0-4067-BF0A-82ACF1881380}"/>
    <dgm:cxn modelId="{B726FD9B-F522-4FA2-9B5B-EF918F8D03C1}" type="presOf" srcId="{40E378CF-9866-4A91-B78A-631A3F92FB45}" destId="{36BA8E5D-64F8-4797-9522-DDAC31EF0AF6}" srcOrd="0" destOrd="0" presId="urn:microsoft.com/office/officeart/2005/8/layout/chevron2"/>
    <dgm:cxn modelId="{FC93CDB7-DEF5-4418-9872-E14F28FFB020}" srcId="{40E378CF-9866-4A91-B78A-631A3F92FB45}" destId="{CF85DE01-25A3-4536-89AA-1378E2504F47}" srcOrd="0" destOrd="0" parTransId="{FBBD3E0B-EA40-47F8-B1FE-AA6A14C7DE01}" sibTransId="{F402F182-1F2D-439F-8AA6-7690598BB3F9}"/>
    <dgm:cxn modelId="{7E6569C3-A5D0-4197-8647-51D78139BF74}" type="presOf" srcId="{9DCA0A00-FF3C-4150-9D52-0A1489F0A84E}" destId="{13E33A29-0810-4262-81FD-C34089446E70}" srcOrd="0" destOrd="0" presId="urn:microsoft.com/office/officeart/2005/8/layout/chevron2"/>
    <dgm:cxn modelId="{334065C8-4BB9-42B6-8693-F68F0E72CE13}" srcId="{F63BB66A-9582-4B6D-87CC-C7AB3C00C810}" destId="{C4441975-E8F8-4199-B193-ED1FC1B68630}" srcOrd="3" destOrd="0" parTransId="{07CF1AB7-3825-4729-914C-BAE9BD26A3E4}" sibTransId="{C4EB6CAA-99BD-429D-AA96-0F780B7F0872}"/>
    <dgm:cxn modelId="{D2CF4FCD-E81F-4FD9-BC04-A648809F6861}" type="presOf" srcId="{11B0826B-AD40-4D87-8452-809995776D6E}" destId="{5D73F96D-92DD-4547-83B0-95689C114C2D}" srcOrd="0" destOrd="0" presId="urn:microsoft.com/office/officeart/2005/8/layout/chevron2"/>
    <dgm:cxn modelId="{A39AA1D2-5865-4DF9-B0D8-4BF0BBDC0B65}" type="presOf" srcId="{3B4A015D-C4A9-4D60-BAFC-2FCF1878601A}" destId="{30140F4E-FE65-4716-BA0D-87075D354D2E}" srcOrd="0" destOrd="0" presId="urn:microsoft.com/office/officeart/2005/8/layout/chevron2"/>
    <dgm:cxn modelId="{A8F4F7D6-0409-4E87-80C1-EBD033A525B3}" srcId="{59777101-D332-4111-A958-CFE26ABDC35D}" destId="{E135A966-1A5B-4533-A8E2-4177591C8F3C}" srcOrd="1" destOrd="0" parTransId="{EC1D3CCF-0507-458D-A329-AFAF02F963C4}" sibTransId="{CFD3181B-3C7C-4E80-B757-C4C7AA950090}"/>
    <dgm:cxn modelId="{141CC1DA-B99C-4881-94E9-1A8F0DF95063}" type="presOf" srcId="{CF85DE01-25A3-4536-89AA-1378E2504F47}" destId="{CA72855F-E1E4-4851-816F-1B87933C240B}" srcOrd="0" destOrd="0" presId="urn:microsoft.com/office/officeart/2005/8/layout/chevron2"/>
    <dgm:cxn modelId="{71B313DC-E00D-42DA-871E-C949FE67102B}" type="presOf" srcId="{C4441975-E8F8-4199-B193-ED1FC1B68630}" destId="{2BFD8FAE-779E-4F20-93AE-C4557A639544}" srcOrd="0" destOrd="0" presId="urn:microsoft.com/office/officeart/2005/8/layout/chevron2"/>
    <dgm:cxn modelId="{BE0B81DC-5966-4620-9634-5D35C32F6BA6}" srcId="{3B4A015D-C4A9-4D60-BAFC-2FCF1878601A}" destId="{11B0826B-AD40-4D87-8452-809995776D6E}" srcOrd="0" destOrd="0" parTransId="{E4375257-7813-40F1-B1E2-83584EBC6813}" sibTransId="{B8B3FB1C-967C-4F41-B9E6-CB819B000706}"/>
    <dgm:cxn modelId="{0BA8B2EF-930B-4E3B-ABF2-D5639763BC23}" type="presOf" srcId="{59777101-D332-4111-A958-CFE26ABDC35D}" destId="{035FDC39-4D67-4FF0-B37F-9F8DDC4D743E}" srcOrd="0" destOrd="0" presId="urn:microsoft.com/office/officeart/2005/8/layout/chevron2"/>
    <dgm:cxn modelId="{06EC90F4-87ED-4813-A670-30832CADD3ED}" srcId="{59777101-D332-4111-A958-CFE26ABDC35D}" destId="{8A31533F-3428-4517-94CC-E28736367034}" srcOrd="0" destOrd="0" parTransId="{6BD65DEB-D225-4D04-9229-459A23A945C3}" sibTransId="{5474D097-095B-468C-BE2A-57E57DCA18B3}"/>
    <dgm:cxn modelId="{AC1CBAFA-393C-40EB-9D5A-7DECDC978EDD}" type="presOf" srcId="{E135A966-1A5B-4533-A8E2-4177591C8F3C}" destId="{F0A4A43D-15A5-4EE2-9BB2-BD042C001C2B}" srcOrd="0" destOrd="1" presId="urn:microsoft.com/office/officeart/2005/8/layout/chevron2"/>
    <dgm:cxn modelId="{19322796-C1D1-4875-95C2-5B3FFA8C7352}" type="presParOf" srcId="{E1C71E4D-4617-438C-BDDA-028ADCB1A956}" destId="{B4AF6E2D-EC70-45BE-B0D3-4DBA2987DDCC}" srcOrd="0" destOrd="0" presId="urn:microsoft.com/office/officeart/2005/8/layout/chevron2"/>
    <dgm:cxn modelId="{A9C9C919-60F7-425C-98CC-B143F10FC59A}" type="presParOf" srcId="{B4AF6E2D-EC70-45BE-B0D3-4DBA2987DDCC}" destId="{78DCBC77-6BDF-4132-ADC0-827198101232}" srcOrd="0" destOrd="0" presId="urn:microsoft.com/office/officeart/2005/8/layout/chevron2"/>
    <dgm:cxn modelId="{3D80D8B5-6CA6-4707-B281-8C152716B01E}" type="presParOf" srcId="{B4AF6E2D-EC70-45BE-B0D3-4DBA2987DDCC}" destId="{13E33A29-0810-4262-81FD-C34089446E70}" srcOrd="1" destOrd="0" presId="urn:microsoft.com/office/officeart/2005/8/layout/chevron2"/>
    <dgm:cxn modelId="{46033C43-2C12-4085-9FDD-148C79D94466}" type="presParOf" srcId="{E1C71E4D-4617-438C-BDDA-028ADCB1A956}" destId="{20FEABB6-6F42-46A7-BCDC-2E171741F6C8}" srcOrd="1" destOrd="0" presId="urn:microsoft.com/office/officeart/2005/8/layout/chevron2"/>
    <dgm:cxn modelId="{E9DEE134-F1DE-4EE3-8C42-7926EC4B87A7}" type="presParOf" srcId="{E1C71E4D-4617-438C-BDDA-028ADCB1A956}" destId="{C75E00F9-48A0-4CF7-A790-15010B3D2807}" srcOrd="2" destOrd="0" presId="urn:microsoft.com/office/officeart/2005/8/layout/chevron2"/>
    <dgm:cxn modelId="{9CCE59A2-1B2F-4E1B-9455-64ECCF902A2A}" type="presParOf" srcId="{C75E00F9-48A0-4CF7-A790-15010B3D2807}" destId="{36BA8E5D-64F8-4797-9522-DDAC31EF0AF6}" srcOrd="0" destOrd="0" presId="urn:microsoft.com/office/officeart/2005/8/layout/chevron2"/>
    <dgm:cxn modelId="{E3A92F50-C2E8-42A6-9AC9-3AF100C4D5D8}" type="presParOf" srcId="{C75E00F9-48A0-4CF7-A790-15010B3D2807}" destId="{CA72855F-E1E4-4851-816F-1B87933C240B}" srcOrd="1" destOrd="0" presId="urn:microsoft.com/office/officeart/2005/8/layout/chevron2"/>
    <dgm:cxn modelId="{CC313B76-B3F0-4B78-AE22-D993B0A8B3CD}" type="presParOf" srcId="{E1C71E4D-4617-438C-BDDA-028ADCB1A956}" destId="{0F032D12-8CC0-4064-A9A6-AD249D79AC23}" srcOrd="3" destOrd="0" presId="urn:microsoft.com/office/officeart/2005/8/layout/chevron2"/>
    <dgm:cxn modelId="{449C220D-FD00-420E-B943-511F01FA7C15}" type="presParOf" srcId="{E1C71E4D-4617-438C-BDDA-028ADCB1A956}" destId="{C5C7A3F2-A512-4744-8FE5-AD129DFF66CD}" srcOrd="4" destOrd="0" presId="urn:microsoft.com/office/officeart/2005/8/layout/chevron2"/>
    <dgm:cxn modelId="{FF56B87F-62BD-4B13-BF42-C0F6E190ACD8}" type="presParOf" srcId="{C5C7A3F2-A512-4744-8FE5-AD129DFF66CD}" destId="{035FDC39-4D67-4FF0-B37F-9F8DDC4D743E}" srcOrd="0" destOrd="0" presId="urn:microsoft.com/office/officeart/2005/8/layout/chevron2"/>
    <dgm:cxn modelId="{10F135BB-B0AA-4FA9-B07C-7E33D9A103B5}" type="presParOf" srcId="{C5C7A3F2-A512-4744-8FE5-AD129DFF66CD}" destId="{F0A4A43D-15A5-4EE2-9BB2-BD042C001C2B}" srcOrd="1" destOrd="0" presId="urn:microsoft.com/office/officeart/2005/8/layout/chevron2"/>
    <dgm:cxn modelId="{966DA327-8EBB-4A1C-9A78-673712AA8D88}" type="presParOf" srcId="{E1C71E4D-4617-438C-BDDA-028ADCB1A956}" destId="{B315DEBE-80A3-4974-BB1B-BB1910AC3012}" srcOrd="5" destOrd="0" presId="urn:microsoft.com/office/officeart/2005/8/layout/chevron2"/>
    <dgm:cxn modelId="{9A01CC40-800F-472A-AB60-6D141C2FFAA7}" type="presParOf" srcId="{E1C71E4D-4617-438C-BDDA-028ADCB1A956}" destId="{6695DBF8-045B-4234-AA85-393543A59C9F}" srcOrd="6" destOrd="0" presId="urn:microsoft.com/office/officeart/2005/8/layout/chevron2"/>
    <dgm:cxn modelId="{AFC60189-6376-4A56-ACB7-504CA9C0FF8E}" type="presParOf" srcId="{6695DBF8-045B-4234-AA85-393543A59C9F}" destId="{2BFD8FAE-779E-4F20-93AE-C4557A639544}" srcOrd="0" destOrd="0" presId="urn:microsoft.com/office/officeart/2005/8/layout/chevron2"/>
    <dgm:cxn modelId="{08BF2AA8-B634-45C8-9E0A-E9799F105488}" type="presParOf" srcId="{6695DBF8-045B-4234-AA85-393543A59C9F}" destId="{451BAF0C-D499-45CB-8577-38DF7F0D42A2}" srcOrd="1" destOrd="0" presId="urn:microsoft.com/office/officeart/2005/8/layout/chevron2"/>
    <dgm:cxn modelId="{3230EAA9-D22E-4F83-9431-799760046CF0}" type="presParOf" srcId="{E1C71E4D-4617-438C-BDDA-028ADCB1A956}" destId="{C148CE76-DB05-4680-8521-3FAABAB35971}" srcOrd="7" destOrd="0" presId="urn:microsoft.com/office/officeart/2005/8/layout/chevron2"/>
    <dgm:cxn modelId="{CD73A0D0-01DA-4F2A-86A2-D9CCE39D7366}" type="presParOf" srcId="{E1C71E4D-4617-438C-BDDA-028ADCB1A956}" destId="{746833E7-1C5E-4A34-8565-7F0731132365}" srcOrd="8" destOrd="0" presId="urn:microsoft.com/office/officeart/2005/8/layout/chevron2"/>
    <dgm:cxn modelId="{B0E124CF-18A0-447A-99A3-643EDBB65485}" type="presParOf" srcId="{746833E7-1C5E-4A34-8565-7F0731132365}" destId="{30140F4E-FE65-4716-BA0D-87075D354D2E}" srcOrd="0" destOrd="0" presId="urn:microsoft.com/office/officeart/2005/8/layout/chevron2"/>
    <dgm:cxn modelId="{70B65379-6964-4BD5-87A0-504043C7D420}" type="presParOf" srcId="{746833E7-1C5E-4A34-8565-7F0731132365}" destId="{5D73F96D-92DD-4547-83B0-95689C114C2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5749B-5601-4844-A091-FCE45F6DD35C}">
      <dsp:nvSpPr>
        <dsp:cNvPr id="0" name=""/>
        <dsp:cNvSpPr/>
      </dsp:nvSpPr>
      <dsp:spPr>
        <a:xfrm>
          <a:off x="4621" y="877599"/>
          <a:ext cx="2020453" cy="1212272"/>
        </a:xfrm>
        <a:prstGeom prst="roundRect">
          <a:avLst>
            <a:gd name="adj" fmla="val 10000"/>
          </a:avLst>
        </a:prstGeom>
        <a:noFill/>
        <a:ln w="19050" cap="flat" cmpd="sng" algn="ctr">
          <a:solidFill>
            <a:srgbClr val="457E8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err="1">
              <a:latin typeface="+mj-lt"/>
            </a:rPr>
            <a:t>Generating</a:t>
          </a:r>
          <a:r>
            <a:rPr lang="fr-FR" sz="1600" kern="1200" dirty="0">
              <a:latin typeface="+mj-lt"/>
            </a:rPr>
            <a:t> the situations</a:t>
          </a:r>
          <a:endParaRPr lang="en-GB" sz="1600" kern="1200" dirty="0">
            <a:latin typeface="+mj-lt"/>
          </a:endParaRPr>
        </a:p>
      </dsp:txBody>
      <dsp:txXfrm>
        <a:off x="40127" y="913105"/>
        <a:ext cx="1949441" cy="1141260"/>
      </dsp:txXfrm>
    </dsp:sp>
    <dsp:sp modelId="{7850A5C5-00BC-4046-BFA8-EA827AFF3F2E}">
      <dsp:nvSpPr>
        <dsp:cNvPr id="0" name=""/>
        <dsp:cNvSpPr/>
      </dsp:nvSpPr>
      <dsp:spPr>
        <a:xfrm>
          <a:off x="2202874" y="1233199"/>
          <a:ext cx="428336" cy="501072"/>
        </a:xfrm>
        <a:prstGeom prst="rightArrow">
          <a:avLst>
            <a:gd name="adj1" fmla="val 60000"/>
            <a:gd name="adj2" fmla="val 50000"/>
          </a:avLst>
        </a:prstGeom>
        <a:solidFill>
          <a:srgbClr val="457E8D"/>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latin typeface="+mj-lt"/>
          </a:endParaRPr>
        </a:p>
      </dsp:txBody>
      <dsp:txXfrm>
        <a:off x="2202874" y="1333413"/>
        <a:ext cx="299835" cy="300644"/>
      </dsp:txXfrm>
    </dsp:sp>
    <dsp:sp modelId="{48898F06-7C53-426E-A080-CEDA98C00D59}">
      <dsp:nvSpPr>
        <dsp:cNvPr id="0" name=""/>
        <dsp:cNvSpPr/>
      </dsp:nvSpPr>
      <dsp:spPr>
        <a:xfrm>
          <a:off x="2833255" y="877599"/>
          <a:ext cx="2020453" cy="1212272"/>
        </a:xfrm>
        <a:prstGeom prst="roundRect">
          <a:avLst>
            <a:gd name="adj" fmla="val 10000"/>
          </a:avLst>
        </a:prstGeom>
        <a:solidFill>
          <a:srgbClr val="60909B"/>
        </a:solidFill>
        <a:ln w="19050" cap="flat" cmpd="sng" algn="ctr">
          <a:solidFill>
            <a:srgbClr val="457E8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latin typeface="+mj-lt"/>
            </a:rPr>
            <a:t>Sim 1: Optimisation of </a:t>
          </a:r>
          <a14:m xmlns:a14="http://schemas.microsoft.com/office/drawing/2010/main">
            <m:oMath xmlns:m="http://schemas.openxmlformats.org/officeDocument/2006/math">
              <m:sSub>
                <m:sSubPr>
                  <m:ctrlPr>
                    <a:rPr lang="fr-FR" sz="1600" b="0" i="1" kern="1200" smtClean="0">
                      <a:latin typeface="Cambria Math" panose="02040503050406030204" pitchFamily="18" charset="0"/>
                    </a:rPr>
                  </m:ctrlPr>
                </m:sSubPr>
                <m:e>
                  <m:r>
                    <a:rPr lang="fr-FR" sz="1600" b="0" i="1" kern="1200" smtClean="0">
                      <a:latin typeface="Cambria Math" panose="02040503050406030204" pitchFamily="18" charset="0"/>
                    </a:rPr>
                    <m:t>𝜙</m:t>
                  </m:r>
                </m:e>
                <m:sub>
                  <m:r>
                    <a:rPr lang="fr-FR" sz="1600" b="0" i="1" kern="1200" smtClean="0">
                      <a:latin typeface="Cambria Math" panose="02040503050406030204" pitchFamily="18" charset="0"/>
                    </a:rPr>
                    <m:t>𝑑</m:t>
                  </m:r>
                </m:sub>
              </m:sSub>
            </m:oMath>
          </a14:m>
          <a:r>
            <a:rPr lang="en-GB" sz="1600" kern="1200" dirty="0">
              <a:latin typeface="+mj-lt"/>
            </a:rPr>
            <a:t> with </a:t>
          </a:r>
          <a14:m xmlns:a14="http://schemas.microsoft.com/office/drawing/2010/main">
            <m:oMath xmlns:m="http://schemas.openxmlformats.org/officeDocument/2006/math">
              <m:sSub>
                <m:sSubPr>
                  <m:ctrlPr>
                    <a:rPr lang="fr-FR" sz="1600" b="0" i="1" kern="1200" smtClean="0">
                      <a:latin typeface="Cambria Math" panose="02040503050406030204" pitchFamily="18" charset="0"/>
                    </a:rPr>
                  </m:ctrlPr>
                </m:sSubPr>
                <m:e>
                  <m:r>
                    <a:rPr lang="fr-FR" sz="1600" b="0" i="1" kern="1200" smtClean="0">
                      <a:latin typeface="Cambria Math" panose="02040503050406030204" pitchFamily="18" charset="0"/>
                    </a:rPr>
                    <m:t>𝜙</m:t>
                  </m:r>
                </m:e>
                <m:sub>
                  <m:r>
                    <a:rPr lang="fr-FR" sz="1600" b="0" i="1" kern="1200" smtClean="0">
                      <a:latin typeface="Cambria Math" panose="02040503050406030204" pitchFamily="18" charset="0"/>
                    </a:rPr>
                    <m:t>𝑠</m:t>
                  </m:r>
                </m:sub>
              </m:sSub>
            </m:oMath>
          </a14:m>
          <a:r>
            <a:rPr lang="en-GB" sz="1600" kern="1200" dirty="0">
              <a:latin typeface="+mj-lt"/>
            </a:rPr>
            <a:t> based on Cheng &amp; Zhao (2017) - </a:t>
          </a:r>
          <a:r>
            <a:rPr lang="en-GB" sz="1600" b="1" kern="1200" dirty="0">
              <a:latin typeface="+mj-lt"/>
            </a:rPr>
            <a:t>prediction</a:t>
          </a:r>
        </a:p>
      </dsp:txBody>
      <dsp:txXfrm>
        <a:off x="2868761" y="913105"/>
        <a:ext cx="1949441" cy="1141260"/>
      </dsp:txXfrm>
    </dsp:sp>
    <dsp:sp modelId="{107533E3-0A26-4778-84A7-41B10BCEAE27}">
      <dsp:nvSpPr>
        <dsp:cNvPr id="0" name=""/>
        <dsp:cNvSpPr/>
      </dsp:nvSpPr>
      <dsp:spPr>
        <a:xfrm>
          <a:off x="5031509" y="1233199"/>
          <a:ext cx="428336" cy="501072"/>
        </a:xfrm>
        <a:prstGeom prst="rightArrow">
          <a:avLst>
            <a:gd name="adj1" fmla="val 60000"/>
            <a:gd name="adj2" fmla="val 50000"/>
          </a:avLst>
        </a:prstGeom>
        <a:solidFill>
          <a:srgbClr val="457E8D"/>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latin typeface="+mj-lt"/>
          </a:endParaRPr>
        </a:p>
      </dsp:txBody>
      <dsp:txXfrm>
        <a:off x="5031509" y="1333413"/>
        <a:ext cx="299835" cy="300644"/>
      </dsp:txXfrm>
    </dsp:sp>
    <dsp:sp modelId="{0C013662-17AC-4DCB-99BB-7D9311115CB9}">
      <dsp:nvSpPr>
        <dsp:cNvPr id="0" name=""/>
        <dsp:cNvSpPr/>
      </dsp:nvSpPr>
      <dsp:spPr>
        <a:xfrm>
          <a:off x="5661890" y="877599"/>
          <a:ext cx="2020453" cy="1212272"/>
        </a:xfrm>
        <a:prstGeom prst="roundRect">
          <a:avLst>
            <a:gd name="adj" fmla="val 10000"/>
          </a:avLst>
        </a:prstGeom>
        <a:solidFill>
          <a:schemeClr val="lt1">
            <a:hueOff val="0"/>
            <a:satOff val="0"/>
            <a:lumOff val="0"/>
            <a:alphaOff val="0"/>
          </a:schemeClr>
        </a:solidFill>
        <a:ln w="19050" cap="flat" cmpd="sng" algn="ctr">
          <a:solidFill>
            <a:srgbClr val="457E8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latin typeface="+mj-lt"/>
            </a:rPr>
            <a:t>Extraction of the best </a:t>
          </a:r>
          <a14:m xmlns:a14="http://schemas.microsoft.com/office/drawing/2010/main">
            <m:oMath xmlns:m="http://schemas.openxmlformats.org/officeDocument/2006/math">
              <m:sSub>
                <m:sSubPr>
                  <m:ctrlPr>
                    <a:rPr lang="fr-FR" sz="1600" b="0" i="1" kern="1200" smtClean="0">
                      <a:latin typeface="Cambria Math" panose="02040503050406030204" pitchFamily="18" charset="0"/>
                    </a:rPr>
                  </m:ctrlPr>
                </m:sSubPr>
                <m:e>
                  <m:r>
                    <a:rPr lang="fr-FR" sz="1600" b="0" i="1" kern="1200" smtClean="0">
                      <a:latin typeface="Cambria Math" panose="02040503050406030204" pitchFamily="18" charset="0"/>
                    </a:rPr>
                    <m:t>𝜙</m:t>
                  </m:r>
                </m:e>
                <m:sub>
                  <m:r>
                    <a:rPr lang="fr-FR" sz="1600" b="0" i="1" kern="1200" smtClean="0">
                      <a:latin typeface="Cambria Math" panose="02040503050406030204" pitchFamily="18" charset="0"/>
                    </a:rPr>
                    <m:t>𝑑</m:t>
                  </m:r>
                </m:sub>
              </m:sSub>
            </m:oMath>
          </a14:m>
          <a:r>
            <a:rPr lang="en-GB" sz="1600" kern="1200" dirty="0">
              <a:latin typeface="+mj-lt"/>
            </a:rPr>
            <a:t> for each situation and generation of the possible </a:t>
          </a:r>
          <a14:m xmlns:a14="http://schemas.microsoft.com/office/drawing/2010/main">
            <m:oMath xmlns:m="http://schemas.openxmlformats.org/officeDocument/2006/math">
              <m:sSub>
                <m:sSubPr>
                  <m:ctrlPr>
                    <a:rPr lang="fr-FR" sz="1600" b="0" i="1" kern="1200" smtClean="0">
                      <a:latin typeface="Cambria Math" panose="02040503050406030204" pitchFamily="18" charset="0"/>
                    </a:rPr>
                  </m:ctrlPr>
                </m:sSubPr>
                <m:e>
                  <m:r>
                    <a:rPr lang="fr-FR" sz="1600" b="0" i="1" kern="1200" smtClean="0">
                      <a:latin typeface="Cambria Math" panose="02040503050406030204" pitchFamily="18" charset="0"/>
                    </a:rPr>
                    <m:t>𝜙</m:t>
                  </m:r>
                </m:e>
                <m:sub>
                  <m:r>
                    <a:rPr lang="fr-FR" sz="1600" b="0" i="1" kern="1200" smtClean="0">
                      <a:latin typeface="Cambria Math" panose="02040503050406030204" pitchFamily="18" charset="0"/>
                    </a:rPr>
                    <m:t>𝑠</m:t>
                  </m:r>
                </m:sub>
              </m:sSub>
            </m:oMath>
          </a14:m>
          <a:r>
            <a:rPr lang="en-GB" sz="1600" kern="1200" dirty="0">
              <a:latin typeface="+mj-lt"/>
            </a:rPr>
            <a:t> </a:t>
          </a:r>
          <a:r>
            <a:rPr lang="fr-FR" sz="1600" kern="1200" dirty="0">
              <a:latin typeface="+mj-lt"/>
            </a:rPr>
            <a:t> </a:t>
          </a:r>
          <a:endParaRPr lang="en-GB" sz="1600" kern="1200" dirty="0">
            <a:latin typeface="+mj-lt"/>
          </a:endParaRPr>
        </a:p>
      </dsp:txBody>
      <dsp:txXfrm>
        <a:off x="5697396" y="913105"/>
        <a:ext cx="1949441" cy="1141260"/>
      </dsp:txXfrm>
    </dsp:sp>
    <dsp:sp modelId="{04777183-367F-4017-8A4C-0BF4947B6929}">
      <dsp:nvSpPr>
        <dsp:cNvPr id="0" name=""/>
        <dsp:cNvSpPr/>
      </dsp:nvSpPr>
      <dsp:spPr>
        <a:xfrm>
          <a:off x="7860144" y="1233199"/>
          <a:ext cx="428336" cy="501072"/>
        </a:xfrm>
        <a:prstGeom prst="rightArrow">
          <a:avLst>
            <a:gd name="adj1" fmla="val 60000"/>
            <a:gd name="adj2" fmla="val 50000"/>
          </a:avLst>
        </a:prstGeom>
        <a:solidFill>
          <a:srgbClr val="457E8D"/>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latin typeface="+mj-lt"/>
          </a:endParaRPr>
        </a:p>
      </dsp:txBody>
      <dsp:txXfrm>
        <a:off x="7860144" y="1333413"/>
        <a:ext cx="299835" cy="300644"/>
      </dsp:txXfrm>
    </dsp:sp>
    <dsp:sp modelId="{F2683725-6703-48B8-BDA6-091A12823A20}">
      <dsp:nvSpPr>
        <dsp:cNvPr id="0" name=""/>
        <dsp:cNvSpPr/>
      </dsp:nvSpPr>
      <dsp:spPr>
        <a:xfrm>
          <a:off x="8490525" y="877599"/>
          <a:ext cx="2020453" cy="1212272"/>
        </a:xfrm>
        <a:prstGeom prst="roundRect">
          <a:avLst>
            <a:gd name="adj" fmla="val 10000"/>
          </a:avLst>
        </a:prstGeom>
        <a:solidFill>
          <a:srgbClr val="60909B"/>
        </a:solidFill>
        <a:ln w="19050" cap="flat" cmpd="sng" algn="ctr">
          <a:solidFill>
            <a:srgbClr val="457E8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latin typeface="+mj-lt"/>
            </a:rPr>
            <a:t>Sim 2: Optimisation of </a:t>
          </a:r>
          <a14:m xmlns:a14="http://schemas.microsoft.com/office/drawing/2010/main">
            <m:oMath xmlns:m="http://schemas.openxmlformats.org/officeDocument/2006/math">
              <m:sSub>
                <m:sSubPr>
                  <m:ctrlPr>
                    <a:rPr lang="fr-FR" sz="1600" b="0" i="1" kern="1200" smtClean="0">
                      <a:latin typeface="Cambria Math" panose="02040503050406030204" pitchFamily="18" charset="0"/>
                    </a:rPr>
                  </m:ctrlPr>
                </m:sSubPr>
                <m:e>
                  <m:r>
                    <a:rPr lang="fr-FR" sz="1600" b="0" i="1" kern="1200" smtClean="0">
                      <a:latin typeface="Cambria Math" panose="02040503050406030204" pitchFamily="18" charset="0"/>
                    </a:rPr>
                    <m:t>𝜙</m:t>
                  </m:r>
                </m:e>
                <m:sub>
                  <m:r>
                    <a:rPr lang="fr-FR" sz="1600" b="0" i="1" kern="1200" smtClean="0">
                      <a:latin typeface="Cambria Math" panose="02040503050406030204" pitchFamily="18" charset="0"/>
                    </a:rPr>
                    <m:t>𝑠</m:t>
                  </m:r>
                </m:sub>
              </m:sSub>
            </m:oMath>
          </a14:m>
          <a:r>
            <a:rPr lang="en-GB" sz="1600" kern="1200" dirty="0">
              <a:latin typeface="+mj-lt"/>
            </a:rPr>
            <a:t> with constant </a:t>
          </a:r>
          <a14:m xmlns:a14="http://schemas.microsoft.com/office/drawing/2010/main">
            <m:oMath xmlns:m="http://schemas.openxmlformats.org/officeDocument/2006/math">
              <m:sSub>
                <m:sSubPr>
                  <m:ctrlPr>
                    <a:rPr lang="fr-FR" sz="1600" b="0" i="1" kern="1200" smtClean="0">
                      <a:latin typeface="Cambria Math" panose="02040503050406030204" pitchFamily="18" charset="0"/>
                    </a:rPr>
                  </m:ctrlPr>
                </m:sSubPr>
                <m:e>
                  <m:r>
                    <a:rPr lang="fr-FR" sz="1600" b="0" i="1" kern="1200" smtClean="0">
                      <a:latin typeface="Cambria Math" panose="02040503050406030204" pitchFamily="18" charset="0"/>
                    </a:rPr>
                    <m:t>𝜙</m:t>
                  </m:r>
                </m:e>
                <m:sub>
                  <m:r>
                    <a:rPr lang="fr-FR" sz="1600" b="0" i="1" kern="1200" smtClean="0">
                      <a:latin typeface="Cambria Math" panose="02040503050406030204" pitchFamily="18" charset="0"/>
                    </a:rPr>
                    <m:t>𝑑</m:t>
                  </m:r>
                </m:sub>
              </m:sSub>
            </m:oMath>
          </a14:m>
          <a:r>
            <a:rPr lang="en-GB" sz="1600" kern="1200" dirty="0">
              <a:latin typeface="+mj-lt"/>
            </a:rPr>
            <a:t> for each situation</a:t>
          </a:r>
        </a:p>
      </dsp:txBody>
      <dsp:txXfrm>
        <a:off x="8526031" y="913105"/>
        <a:ext cx="1949441" cy="1141260"/>
      </dsp:txXfrm>
    </dsp:sp>
    <dsp:sp modelId="{3DB8B39C-18D7-42C1-9DCF-533E720EB87C}">
      <dsp:nvSpPr>
        <dsp:cNvPr id="0" name=""/>
        <dsp:cNvSpPr/>
      </dsp:nvSpPr>
      <dsp:spPr>
        <a:xfrm rot="5400000">
          <a:off x="9286584" y="2231303"/>
          <a:ext cx="428336" cy="501072"/>
        </a:xfrm>
        <a:prstGeom prst="rightArrow">
          <a:avLst>
            <a:gd name="adj1" fmla="val 60000"/>
            <a:gd name="adj2" fmla="val 50000"/>
          </a:avLst>
        </a:prstGeom>
        <a:solidFill>
          <a:srgbClr val="457E8D"/>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latin typeface="+mj-lt"/>
          </a:endParaRPr>
        </a:p>
      </dsp:txBody>
      <dsp:txXfrm rot="-5400000">
        <a:off x="9350431" y="2267671"/>
        <a:ext cx="300644" cy="299835"/>
      </dsp:txXfrm>
    </dsp:sp>
    <dsp:sp modelId="{E43C027C-18F7-4868-9C05-841DC2E34D1D}">
      <dsp:nvSpPr>
        <dsp:cNvPr id="0" name=""/>
        <dsp:cNvSpPr/>
      </dsp:nvSpPr>
      <dsp:spPr>
        <a:xfrm>
          <a:off x="8490525" y="2898053"/>
          <a:ext cx="2020453" cy="1212272"/>
        </a:xfrm>
        <a:prstGeom prst="roundRect">
          <a:avLst>
            <a:gd name="adj" fmla="val 10000"/>
          </a:avLst>
        </a:prstGeom>
        <a:noFill/>
        <a:ln w="19050" cap="flat" cmpd="sng" algn="ctr">
          <a:solidFill>
            <a:srgbClr val="457E8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latin typeface="+mj-lt"/>
            </a:rPr>
            <a:t>Closure for </a:t>
          </a:r>
          <a14:m xmlns:a14="http://schemas.microsoft.com/office/drawing/2010/main">
            <m:oMath xmlns:m="http://schemas.openxmlformats.org/officeDocument/2006/math">
              <m:sSub>
                <m:sSubPr>
                  <m:ctrlPr>
                    <a:rPr lang="fr-FR" sz="1600" b="0" i="1" kern="1200" smtClean="0">
                      <a:latin typeface="Cambria Math" panose="02040503050406030204" pitchFamily="18" charset="0"/>
                    </a:rPr>
                  </m:ctrlPr>
                </m:sSubPr>
                <m:e>
                  <m:r>
                    <a:rPr lang="fr-FR" sz="1600" b="0" i="1" kern="1200" smtClean="0">
                      <a:latin typeface="Cambria Math" panose="02040503050406030204" pitchFamily="18" charset="0"/>
                    </a:rPr>
                    <m:t>𝜙</m:t>
                  </m:r>
                </m:e>
                <m:sub>
                  <m:r>
                    <a:rPr lang="fr-FR" sz="1600" b="0" i="1" kern="1200" smtClean="0">
                      <a:latin typeface="Cambria Math" panose="02040503050406030204" pitchFamily="18" charset="0"/>
                    </a:rPr>
                    <m:t>𝑠</m:t>
                  </m:r>
                </m:sub>
              </m:sSub>
            </m:oMath>
          </a14:m>
          <a:r>
            <a:rPr lang="en-GB" sz="1600" kern="1200" dirty="0">
              <a:latin typeface="+mj-lt"/>
            </a:rPr>
            <a:t> </a:t>
          </a:r>
        </a:p>
      </dsp:txBody>
      <dsp:txXfrm>
        <a:off x="8526031" y="2933559"/>
        <a:ext cx="1949441" cy="1141260"/>
      </dsp:txXfrm>
    </dsp:sp>
    <dsp:sp modelId="{923BE7AD-D739-4E1D-958B-4D2B6EE427D1}">
      <dsp:nvSpPr>
        <dsp:cNvPr id="0" name=""/>
        <dsp:cNvSpPr/>
      </dsp:nvSpPr>
      <dsp:spPr>
        <a:xfrm rot="10800000">
          <a:off x="7884389" y="3253652"/>
          <a:ext cx="428336" cy="501072"/>
        </a:xfrm>
        <a:prstGeom prst="rightArrow">
          <a:avLst>
            <a:gd name="adj1" fmla="val 60000"/>
            <a:gd name="adj2" fmla="val 50000"/>
          </a:avLst>
        </a:prstGeom>
        <a:solidFill>
          <a:srgbClr val="457E8D"/>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latin typeface="+mj-lt"/>
          </a:endParaRPr>
        </a:p>
      </dsp:txBody>
      <dsp:txXfrm rot="10800000">
        <a:off x="8012890" y="3353866"/>
        <a:ext cx="299835" cy="300644"/>
      </dsp:txXfrm>
    </dsp:sp>
    <dsp:sp modelId="{15CAD6BC-9CD9-4552-9AD2-C4F67F055748}">
      <dsp:nvSpPr>
        <dsp:cNvPr id="0" name=""/>
        <dsp:cNvSpPr/>
      </dsp:nvSpPr>
      <dsp:spPr>
        <a:xfrm>
          <a:off x="5661890" y="2898053"/>
          <a:ext cx="2020453" cy="1212272"/>
        </a:xfrm>
        <a:prstGeom prst="roundRect">
          <a:avLst>
            <a:gd name="adj" fmla="val 10000"/>
          </a:avLst>
        </a:prstGeom>
        <a:solidFill>
          <a:srgbClr val="60909B"/>
        </a:solidFill>
        <a:ln w="19050" cap="flat" cmpd="sng" algn="ctr">
          <a:solidFill>
            <a:srgbClr val="457E8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latin typeface="+mj-lt"/>
            </a:rPr>
            <a:t>Sim 3: Optimisation of </a:t>
          </a:r>
          <a14:m xmlns:a14="http://schemas.microsoft.com/office/drawing/2010/main">
            <m:oMath xmlns:m="http://schemas.openxmlformats.org/officeDocument/2006/math">
              <m:sSub>
                <m:sSubPr>
                  <m:ctrlPr>
                    <a:rPr lang="fr-FR" sz="1600" b="0" i="1" kern="1200" smtClean="0">
                      <a:latin typeface="Cambria Math" panose="02040503050406030204" pitchFamily="18" charset="0"/>
                    </a:rPr>
                  </m:ctrlPr>
                </m:sSubPr>
                <m:e>
                  <m:r>
                    <a:rPr lang="fr-FR" sz="1600" b="0" i="1" kern="1200" smtClean="0">
                      <a:latin typeface="Cambria Math" panose="02040503050406030204" pitchFamily="18" charset="0"/>
                    </a:rPr>
                    <m:t>𝜙</m:t>
                  </m:r>
                </m:e>
                <m:sub>
                  <m:r>
                    <a:rPr lang="fr-FR" sz="1600" b="0" i="1" kern="1200" smtClean="0">
                      <a:latin typeface="Cambria Math" panose="02040503050406030204" pitchFamily="18" charset="0"/>
                    </a:rPr>
                    <m:t>𝑑</m:t>
                  </m:r>
                </m:sub>
              </m:sSub>
            </m:oMath>
          </a14:m>
          <a:r>
            <a:rPr lang="en-GB" sz="1600" kern="1200" dirty="0">
              <a:latin typeface="+mj-lt"/>
            </a:rPr>
            <a:t> with </a:t>
          </a:r>
          <a14:m xmlns:a14="http://schemas.microsoft.com/office/drawing/2010/main">
            <m:oMath xmlns:m="http://schemas.openxmlformats.org/officeDocument/2006/math">
              <m:sSub>
                <m:sSubPr>
                  <m:ctrlPr>
                    <a:rPr lang="fr-FR" sz="1600" b="0" i="1" kern="1200" smtClean="0">
                      <a:latin typeface="Cambria Math" panose="02040503050406030204" pitchFamily="18" charset="0"/>
                    </a:rPr>
                  </m:ctrlPr>
                </m:sSubPr>
                <m:e>
                  <m:r>
                    <a:rPr lang="fr-FR" sz="1600" b="0" i="1" kern="1200" smtClean="0">
                      <a:latin typeface="Cambria Math" panose="02040503050406030204" pitchFamily="18" charset="0"/>
                    </a:rPr>
                    <m:t>𝜙</m:t>
                  </m:r>
                </m:e>
                <m:sub>
                  <m:r>
                    <a:rPr lang="fr-FR" sz="1600" b="0" i="1" kern="1200" smtClean="0">
                      <a:latin typeface="Cambria Math" panose="02040503050406030204" pitchFamily="18" charset="0"/>
                    </a:rPr>
                    <m:t>𝑠</m:t>
                  </m:r>
                </m:sub>
              </m:sSub>
            </m:oMath>
          </a14:m>
          <a:r>
            <a:rPr lang="en-GB" sz="1600" kern="1200" dirty="0">
              <a:latin typeface="+mj-lt"/>
            </a:rPr>
            <a:t> based on the new relation - </a:t>
          </a:r>
          <a:r>
            <a:rPr lang="en-GB" sz="1600" b="1" kern="1200" dirty="0">
              <a:latin typeface="+mj-lt"/>
            </a:rPr>
            <a:t>correction</a:t>
          </a:r>
        </a:p>
      </dsp:txBody>
      <dsp:txXfrm>
        <a:off x="5697396" y="2933559"/>
        <a:ext cx="1949441" cy="1141260"/>
      </dsp:txXfrm>
    </dsp:sp>
    <dsp:sp modelId="{B7E7F6C0-DA93-48D1-9299-F9EB3C81FF38}">
      <dsp:nvSpPr>
        <dsp:cNvPr id="0" name=""/>
        <dsp:cNvSpPr/>
      </dsp:nvSpPr>
      <dsp:spPr>
        <a:xfrm rot="10800000">
          <a:off x="5055754" y="3253652"/>
          <a:ext cx="428336" cy="501072"/>
        </a:xfrm>
        <a:prstGeom prst="rightArrow">
          <a:avLst>
            <a:gd name="adj1" fmla="val 60000"/>
            <a:gd name="adj2" fmla="val 50000"/>
          </a:avLst>
        </a:prstGeom>
        <a:solidFill>
          <a:srgbClr val="457E8D"/>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latin typeface="+mj-lt"/>
          </a:endParaRPr>
        </a:p>
      </dsp:txBody>
      <dsp:txXfrm rot="10800000">
        <a:off x="5184255" y="3353866"/>
        <a:ext cx="299835" cy="300644"/>
      </dsp:txXfrm>
    </dsp:sp>
    <dsp:sp modelId="{037C00C8-F413-467C-BFFC-91B77975B014}">
      <dsp:nvSpPr>
        <dsp:cNvPr id="0" name=""/>
        <dsp:cNvSpPr/>
      </dsp:nvSpPr>
      <dsp:spPr>
        <a:xfrm>
          <a:off x="2833255" y="2898053"/>
          <a:ext cx="2020453" cy="1212272"/>
        </a:xfrm>
        <a:prstGeom prst="roundRect">
          <a:avLst>
            <a:gd name="adj" fmla="val 10000"/>
          </a:avLst>
        </a:prstGeom>
        <a:noFill/>
        <a:ln w="19050" cap="flat" cmpd="sng" algn="ctr">
          <a:solidFill>
            <a:srgbClr val="457E8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err="1">
              <a:latin typeface="+mj-lt"/>
            </a:rPr>
            <a:t>Closures</a:t>
          </a:r>
          <a:r>
            <a:rPr lang="fr-FR" sz="1600" kern="1200" dirty="0">
              <a:latin typeface="+mj-lt"/>
            </a:rPr>
            <a:t> for </a:t>
          </a:r>
          <a14:m xmlns:a14="http://schemas.microsoft.com/office/drawing/2010/main">
            <m:oMath xmlns:m="http://schemas.openxmlformats.org/officeDocument/2006/math">
              <m:sSub>
                <m:sSubPr>
                  <m:ctrlPr>
                    <a:rPr lang="fr-FR" sz="1600" b="0" i="1" kern="1200" smtClean="0">
                      <a:latin typeface="Cambria Math" panose="02040503050406030204" pitchFamily="18" charset="0"/>
                    </a:rPr>
                  </m:ctrlPr>
                </m:sSubPr>
                <m:e>
                  <m:r>
                    <a:rPr lang="fr-FR" sz="1600" b="0" i="1" kern="1200" smtClean="0">
                      <a:latin typeface="Cambria Math" panose="02040503050406030204" pitchFamily="18" charset="0"/>
                    </a:rPr>
                    <m:t>𝜙</m:t>
                  </m:r>
                </m:e>
                <m:sub>
                  <m:r>
                    <a:rPr lang="fr-FR" sz="1600" b="0" i="1" kern="1200" smtClean="0">
                      <a:latin typeface="Cambria Math" panose="02040503050406030204" pitchFamily="18" charset="0"/>
                    </a:rPr>
                    <m:t>𝑑</m:t>
                  </m:r>
                </m:sub>
              </m:sSub>
            </m:oMath>
          </a14:m>
          <a:r>
            <a:rPr lang="en-GB" sz="1600" kern="1200" dirty="0">
              <a:latin typeface="+mj-lt"/>
            </a:rPr>
            <a:t> </a:t>
          </a:r>
          <a:r>
            <a:rPr lang="fr-FR" sz="1600" kern="1200" dirty="0">
              <a:latin typeface="+mj-lt"/>
            </a:rPr>
            <a:t> </a:t>
          </a:r>
          <a:endParaRPr lang="en-GB" sz="1600" kern="1200" dirty="0">
            <a:latin typeface="+mj-lt"/>
          </a:endParaRPr>
        </a:p>
      </dsp:txBody>
      <dsp:txXfrm>
        <a:off x="2868761" y="2933559"/>
        <a:ext cx="1949441" cy="1141260"/>
      </dsp:txXfrm>
    </dsp:sp>
    <dsp:sp modelId="{BB5C4802-B923-4C38-BD44-1F85BCF9F372}">
      <dsp:nvSpPr>
        <dsp:cNvPr id="0" name=""/>
        <dsp:cNvSpPr/>
      </dsp:nvSpPr>
      <dsp:spPr>
        <a:xfrm rot="10800000">
          <a:off x="2227119" y="3253652"/>
          <a:ext cx="428336" cy="501072"/>
        </a:xfrm>
        <a:prstGeom prst="rightArrow">
          <a:avLst>
            <a:gd name="adj1" fmla="val 60000"/>
            <a:gd name="adj2" fmla="val 50000"/>
          </a:avLst>
        </a:prstGeom>
        <a:solidFill>
          <a:srgbClr val="457E8D"/>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latin typeface="+mj-lt"/>
          </a:endParaRPr>
        </a:p>
      </dsp:txBody>
      <dsp:txXfrm rot="10800000">
        <a:off x="2355620" y="3353866"/>
        <a:ext cx="299835" cy="300644"/>
      </dsp:txXfrm>
    </dsp:sp>
    <dsp:sp modelId="{61325425-A585-453B-8091-6C67F1EE2484}">
      <dsp:nvSpPr>
        <dsp:cNvPr id="0" name=""/>
        <dsp:cNvSpPr/>
      </dsp:nvSpPr>
      <dsp:spPr>
        <a:xfrm>
          <a:off x="4621" y="2898053"/>
          <a:ext cx="2020453" cy="1212272"/>
        </a:xfrm>
        <a:prstGeom prst="roundRect">
          <a:avLst>
            <a:gd name="adj" fmla="val 10000"/>
          </a:avLst>
        </a:prstGeom>
        <a:solidFill>
          <a:srgbClr val="60909B"/>
        </a:solidFill>
        <a:ln w="19050" cap="flat" cmpd="sng" algn="ctr">
          <a:solidFill>
            <a:srgbClr val="457E8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latin typeface="+mj-lt"/>
            </a:rPr>
            <a:t>Application to test cases and validation</a:t>
          </a:r>
          <a:endParaRPr lang="en-GB" sz="1600" kern="1200" dirty="0">
            <a:latin typeface="+mj-lt"/>
          </a:endParaRPr>
        </a:p>
      </dsp:txBody>
      <dsp:txXfrm>
        <a:off x="40127" y="2933559"/>
        <a:ext cx="1949441" cy="11412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DCBC77-6BDF-4132-ADC0-827198101232}">
      <dsp:nvSpPr>
        <dsp:cNvPr id="0" name=""/>
        <dsp:cNvSpPr/>
      </dsp:nvSpPr>
      <dsp:spPr>
        <a:xfrm rot="5400000">
          <a:off x="-163666" y="164217"/>
          <a:ext cx="1091108" cy="763776"/>
        </a:xfrm>
        <a:prstGeom prst="chevron">
          <a:avLst/>
        </a:prstGeom>
        <a:solidFill>
          <a:srgbClr val="457E8D"/>
        </a:soli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err="1">
              <a:latin typeface="+mj-lt"/>
            </a:rPr>
            <a:t>Problem</a:t>
          </a:r>
          <a:endParaRPr lang="en-GB" sz="1000" kern="1200" dirty="0"/>
        </a:p>
      </dsp:txBody>
      <dsp:txXfrm rot="-5400000">
        <a:off x="0" y="382439"/>
        <a:ext cx="763776" cy="327332"/>
      </dsp:txXfrm>
    </dsp:sp>
    <dsp:sp modelId="{13E33A29-0810-4262-81FD-C34089446E70}">
      <dsp:nvSpPr>
        <dsp:cNvPr id="0" name=""/>
        <dsp:cNvSpPr/>
      </dsp:nvSpPr>
      <dsp:spPr>
        <a:xfrm rot="5400000">
          <a:off x="5285077" y="-4520750"/>
          <a:ext cx="709220" cy="9751823"/>
        </a:xfrm>
        <a:prstGeom prst="round2Same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fr-FR" sz="2000" kern="1200"/>
            <a:t>Downstream impacts of dam-flushes</a:t>
          </a:r>
          <a:endParaRPr lang="en-GB" sz="2000" kern="1200"/>
        </a:p>
      </dsp:txBody>
      <dsp:txXfrm rot="-5400000">
        <a:off x="763776" y="35172"/>
        <a:ext cx="9717202" cy="639978"/>
      </dsp:txXfrm>
    </dsp:sp>
    <dsp:sp modelId="{36BA8E5D-64F8-4797-9522-DDAC31EF0AF6}">
      <dsp:nvSpPr>
        <dsp:cNvPr id="0" name=""/>
        <dsp:cNvSpPr/>
      </dsp:nvSpPr>
      <dsp:spPr>
        <a:xfrm rot="5400000">
          <a:off x="-163666" y="1138145"/>
          <a:ext cx="1091108" cy="763776"/>
        </a:xfrm>
        <a:prstGeom prst="chevron">
          <a:avLst/>
        </a:prstGeom>
        <a:solidFill>
          <a:srgbClr val="457E8D"/>
        </a:soli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latin typeface="+mj-lt"/>
            </a:rPr>
            <a:t>Tool</a:t>
          </a:r>
          <a:endParaRPr lang="en-GB" sz="1000" kern="1200" dirty="0"/>
        </a:p>
      </dsp:txBody>
      <dsp:txXfrm rot="-5400000">
        <a:off x="0" y="1356367"/>
        <a:ext cx="763776" cy="327332"/>
      </dsp:txXfrm>
    </dsp:sp>
    <dsp:sp modelId="{CA72855F-E1E4-4851-816F-1B87933C240B}">
      <dsp:nvSpPr>
        <dsp:cNvPr id="0" name=""/>
        <dsp:cNvSpPr/>
      </dsp:nvSpPr>
      <dsp:spPr>
        <a:xfrm rot="5400000">
          <a:off x="5285077" y="-3546822"/>
          <a:ext cx="709220" cy="9751823"/>
        </a:xfrm>
        <a:prstGeom prst="round2Same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fr-FR" sz="2000" kern="1200" dirty="0"/>
            <a:t>A 2D </a:t>
          </a:r>
          <a:r>
            <a:rPr lang="fr-FR" sz="2000" kern="1200" dirty="0" err="1"/>
            <a:t>numerical</a:t>
          </a:r>
          <a:r>
            <a:rPr lang="fr-FR" sz="2000" kern="1200" dirty="0"/>
            <a:t> model to </a:t>
          </a:r>
          <a:r>
            <a:rPr lang="fr-FR" sz="2000" kern="1200" dirty="0" err="1"/>
            <a:t>optimize</a:t>
          </a:r>
          <a:r>
            <a:rPr lang="fr-FR" sz="2000" kern="1200" dirty="0"/>
            <a:t> dam-flushes</a:t>
          </a:r>
          <a:endParaRPr lang="en-GB" sz="2000" kern="1200" dirty="0"/>
        </a:p>
      </dsp:txBody>
      <dsp:txXfrm rot="-5400000">
        <a:off x="763776" y="1009100"/>
        <a:ext cx="9717202" cy="639978"/>
      </dsp:txXfrm>
    </dsp:sp>
    <dsp:sp modelId="{035FDC39-4D67-4FF0-B37F-9F8DDC4D743E}">
      <dsp:nvSpPr>
        <dsp:cNvPr id="0" name=""/>
        <dsp:cNvSpPr/>
      </dsp:nvSpPr>
      <dsp:spPr>
        <a:xfrm rot="5400000">
          <a:off x="-163666" y="2112074"/>
          <a:ext cx="1091108" cy="763776"/>
        </a:xfrm>
        <a:prstGeom prst="chevron">
          <a:avLst/>
        </a:prstGeom>
        <a:solidFill>
          <a:srgbClr val="457E8D"/>
        </a:soli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err="1">
              <a:latin typeface="+mj-lt"/>
            </a:rPr>
            <a:t>Constraints</a:t>
          </a:r>
          <a:endParaRPr lang="en-GB" sz="1000" kern="1200" dirty="0"/>
        </a:p>
      </dsp:txBody>
      <dsp:txXfrm rot="-5400000">
        <a:off x="0" y="2330296"/>
        <a:ext cx="763776" cy="327332"/>
      </dsp:txXfrm>
    </dsp:sp>
    <dsp:sp modelId="{F0A4A43D-15A5-4EE2-9BB2-BD042C001C2B}">
      <dsp:nvSpPr>
        <dsp:cNvPr id="0" name=""/>
        <dsp:cNvSpPr/>
      </dsp:nvSpPr>
      <dsp:spPr>
        <a:xfrm rot="5400000">
          <a:off x="5285077" y="-2572893"/>
          <a:ext cx="709220" cy="9751823"/>
        </a:xfrm>
        <a:prstGeom prst="round2Same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fr-FR" sz="2000" kern="1200" dirty="0" err="1"/>
            <a:t>Being</a:t>
          </a:r>
          <a:r>
            <a:rPr lang="fr-FR" sz="2000" kern="1200" dirty="0"/>
            <a:t> able to </a:t>
          </a:r>
          <a:r>
            <a:rPr lang="fr-FR" sz="2000" kern="1200" dirty="0" err="1"/>
            <a:t>be</a:t>
          </a:r>
          <a:r>
            <a:rPr lang="fr-FR" sz="2000" kern="1200" dirty="0"/>
            <a:t> </a:t>
          </a:r>
          <a:r>
            <a:rPr lang="fr-FR" sz="2000" kern="1200" dirty="0" err="1"/>
            <a:t>used</a:t>
          </a:r>
          <a:r>
            <a:rPr lang="fr-FR" sz="2000" kern="1200" dirty="0"/>
            <a:t> as a </a:t>
          </a:r>
          <a:r>
            <a:rPr lang="fr-FR" sz="2000" kern="1200" dirty="0" err="1"/>
            <a:t>predictive</a:t>
          </a:r>
          <a:r>
            <a:rPr lang="fr-FR" sz="2000" kern="1200" dirty="0"/>
            <a:t> </a:t>
          </a:r>
          <a:r>
            <a:rPr lang="fr-FR" sz="2000" kern="1200" dirty="0" err="1"/>
            <a:t>tool</a:t>
          </a:r>
          <a:endParaRPr lang="en-GB" sz="2000" kern="1200" dirty="0"/>
        </a:p>
        <a:p>
          <a:pPr marL="228600" lvl="1" indent="-228600" algn="l" defTabSz="889000">
            <a:lnSpc>
              <a:spcPct val="90000"/>
            </a:lnSpc>
            <a:spcBef>
              <a:spcPct val="0"/>
            </a:spcBef>
            <a:spcAft>
              <a:spcPct val="15000"/>
            </a:spcAft>
            <a:buNone/>
          </a:pPr>
          <a:r>
            <a:rPr lang="fr-FR" sz="2000" kern="1200" dirty="0" err="1"/>
            <a:t>Avoiding</a:t>
          </a:r>
          <a:r>
            <a:rPr lang="fr-FR" sz="2000" kern="1200" dirty="0"/>
            <a:t> a trial-and-</a:t>
          </a:r>
          <a:r>
            <a:rPr lang="fr-FR" sz="2000" kern="1200" dirty="0" err="1"/>
            <a:t>error</a:t>
          </a:r>
          <a:r>
            <a:rPr lang="fr-FR" sz="2000" kern="1200" dirty="0"/>
            <a:t> calibration</a:t>
          </a:r>
          <a:endParaRPr lang="en-GB" sz="2000" kern="1200" dirty="0"/>
        </a:p>
      </dsp:txBody>
      <dsp:txXfrm rot="-5400000">
        <a:off x="763776" y="1983029"/>
        <a:ext cx="9717202" cy="639978"/>
      </dsp:txXfrm>
    </dsp:sp>
    <dsp:sp modelId="{2BFD8FAE-779E-4F20-93AE-C4557A639544}">
      <dsp:nvSpPr>
        <dsp:cNvPr id="0" name=""/>
        <dsp:cNvSpPr/>
      </dsp:nvSpPr>
      <dsp:spPr>
        <a:xfrm rot="5400000">
          <a:off x="-163666" y="3086003"/>
          <a:ext cx="1091108" cy="763776"/>
        </a:xfrm>
        <a:prstGeom prst="chevron">
          <a:avLst/>
        </a:prstGeom>
        <a:solidFill>
          <a:srgbClr val="457E8D"/>
        </a:soli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Solution</a:t>
          </a:r>
          <a:endParaRPr lang="en-GB" sz="1000" kern="1200" dirty="0"/>
        </a:p>
      </dsp:txBody>
      <dsp:txXfrm rot="-5400000">
        <a:off x="0" y="3304225"/>
        <a:ext cx="763776" cy="327332"/>
      </dsp:txXfrm>
    </dsp:sp>
    <dsp:sp modelId="{451BAF0C-D499-45CB-8577-38DF7F0D42A2}">
      <dsp:nvSpPr>
        <dsp:cNvPr id="0" name=""/>
        <dsp:cNvSpPr/>
      </dsp:nvSpPr>
      <dsp:spPr>
        <a:xfrm rot="5400000">
          <a:off x="5285077" y="-1598964"/>
          <a:ext cx="709220" cy="9751823"/>
        </a:xfrm>
        <a:prstGeom prst="round2Same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fr-FR" sz="2000" kern="1200" dirty="0" err="1"/>
            <a:t>Closing</a:t>
          </a:r>
          <a:r>
            <a:rPr lang="fr-FR" sz="2000" kern="1200" dirty="0"/>
            <a:t> the last </a:t>
          </a:r>
          <a:r>
            <a:rPr lang="fr-FR" sz="2000" kern="1200" dirty="0" err="1"/>
            <a:t>unknown</a:t>
          </a:r>
          <a:r>
            <a:rPr lang="fr-FR" sz="2000" kern="1200" dirty="0"/>
            <a:t> </a:t>
          </a:r>
          <a:r>
            <a:rPr lang="fr-FR" sz="2000" kern="1200" dirty="0" err="1"/>
            <a:t>parameter</a:t>
          </a:r>
          <a:r>
            <a:rPr lang="fr-FR" sz="2000" kern="1200" dirty="0"/>
            <a:t> with a </a:t>
          </a:r>
          <a:r>
            <a:rPr lang="fr-FR" sz="2000" kern="1200" dirty="0" err="1"/>
            <a:t>numerical</a:t>
          </a:r>
          <a:r>
            <a:rPr lang="fr-FR" sz="2000" kern="1200" dirty="0"/>
            <a:t> </a:t>
          </a:r>
          <a:r>
            <a:rPr lang="fr-FR" sz="2000" kern="1200" dirty="0" err="1"/>
            <a:t>experiment</a:t>
          </a:r>
          <a:r>
            <a:rPr lang="fr-FR" sz="2000" kern="1200" dirty="0"/>
            <a:t> and machine </a:t>
          </a:r>
          <a:r>
            <a:rPr lang="fr-FR" sz="2000" kern="1200" dirty="0" err="1"/>
            <a:t>learning</a:t>
          </a:r>
          <a:endParaRPr lang="en-GB" sz="2000" kern="1200" dirty="0"/>
        </a:p>
      </dsp:txBody>
      <dsp:txXfrm rot="-5400000">
        <a:off x="763776" y="2956958"/>
        <a:ext cx="9717202" cy="639978"/>
      </dsp:txXfrm>
    </dsp:sp>
    <dsp:sp modelId="{30140F4E-FE65-4716-BA0D-87075D354D2E}">
      <dsp:nvSpPr>
        <dsp:cNvPr id="0" name=""/>
        <dsp:cNvSpPr/>
      </dsp:nvSpPr>
      <dsp:spPr>
        <a:xfrm rot="5400000">
          <a:off x="-163666" y="4059931"/>
          <a:ext cx="1091108" cy="763776"/>
        </a:xfrm>
        <a:prstGeom prst="chevron">
          <a:avLst/>
        </a:prstGeom>
        <a:solidFill>
          <a:srgbClr val="457E8D"/>
        </a:soli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err="1"/>
            <a:t>Uncertainties</a:t>
          </a:r>
          <a:endParaRPr lang="en-GB" sz="1000" kern="1200" dirty="0"/>
        </a:p>
      </dsp:txBody>
      <dsp:txXfrm rot="-5400000">
        <a:off x="0" y="4278153"/>
        <a:ext cx="763776" cy="327332"/>
      </dsp:txXfrm>
    </dsp:sp>
    <dsp:sp modelId="{5D73F96D-92DD-4547-83B0-95689C114C2D}">
      <dsp:nvSpPr>
        <dsp:cNvPr id="0" name=""/>
        <dsp:cNvSpPr/>
      </dsp:nvSpPr>
      <dsp:spPr>
        <a:xfrm rot="5400000">
          <a:off x="5285077" y="-625036"/>
          <a:ext cx="709220" cy="9751823"/>
        </a:xfrm>
        <a:prstGeom prst="round2Same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fr-FR" sz="2000" kern="1200" dirty="0"/>
            <a:t>Performance of the model with high suspension</a:t>
          </a:r>
          <a:endParaRPr lang="en-GB" sz="2000" kern="1200" dirty="0"/>
        </a:p>
      </dsp:txBody>
      <dsp:txXfrm rot="-5400000">
        <a:off x="763776" y="3930886"/>
        <a:ext cx="9717202" cy="639978"/>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7414797-9F85-4DED-97F0-845B6BB75C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a:extLst>
              <a:ext uri="{FF2B5EF4-FFF2-40B4-BE49-F238E27FC236}">
                <a16:creationId xmlns:a16="http://schemas.microsoft.com/office/drawing/2014/main" id="{5086AF45-1320-403E-899C-E2CB589F0AF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E79D95-2B5E-44C7-8DD1-7EE275BDE2F5}" type="datetimeFigureOut">
              <a:rPr lang="fr-BE" smtClean="0"/>
              <a:t>07-11-22</a:t>
            </a:fld>
            <a:endParaRPr lang="fr-BE"/>
          </a:p>
        </p:txBody>
      </p:sp>
      <p:sp>
        <p:nvSpPr>
          <p:cNvPr id="4" name="Espace réservé du pied de page 3">
            <a:extLst>
              <a:ext uri="{FF2B5EF4-FFF2-40B4-BE49-F238E27FC236}">
                <a16:creationId xmlns:a16="http://schemas.microsoft.com/office/drawing/2014/main" id="{A9FEBEAC-F5AE-4CD2-B29C-5DB8667B23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a:extLst>
              <a:ext uri="{FF2B5EF4-FFF2-40B4-BE49-F238E27FC236}">
                <a16:creationId xmlns:a16="http://schemas.microsoft.com/office/drawing/2014/main" id="{2F9C565D-E8F1-4105-8FAA-E081AFA72BC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B013002-6533-4996-8947-CA033315CF1C}" type="slidenum">
              <a:rPr lang="fr-BE" smtClean="0"/>
              <a:t>‹N°›</a:t>
            </a:fld>
            <a:endParaRPr lang="fr-BE"/>
          </a:p>
        </p:txBody>
      </p:sp>
    </p:spTree>
    <p:extLst>
      <p:ext uri="{BB962C8B-B14F-4D97-AF65-F5344CB8AC3E}">
        <p14:creationId xmlns:p14="http://schemas.microsoft.com/office/powerpoint/2010/main" val="4428334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88F6A6-1098-4A44-8CCE-D6A43A23FC21}" type="datetimeFigureOut">
              <a:rPr lang="fr-BE" smtClean="0"/>
              <a:t>07-11-22</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5DA9C9-70E7-4D1F-B5D9-666081431341}" type="slidenum">
              <a:rPr lang="fr-BE" smtClean="0"/>
              <a:t>‹N°›</a:t>
            </a:fld>
            <a:endParaRPr lang="fr-BE"/>
          </a:p>
        </p:txBody>
      </p:sp>
    </p:spTree>
    <p:extLst>
      <p:ext uri="{BB962C8B-B14F-4D97-AF65-F5344CB8AC3E}">
        <p14:creationId xmlns:p14="http://schemas.microsoft.com/office/powerpoint/2010/main" val="1247522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100" dirty="0"/>
              <a:t>Hello </a:t>
            </a:r>
            <a:r>
              <a:rPr lang="fr-FR" sz="1100" dirty="0" err="1"/>
              <a:t>everyone</a:t>
            </a:r>
            <a:r>
              <a:rPr lang="fr-FR" sz="1100" dirty="0"/>
              <a:t>, </a:t>
            </a:r>
            <a:r>
              <a:rPr lang="fr-FR" sz="1100" dirty="0" err="1"/>
              <a:t>I’m</a:t>
            </a:r>
            <a:r>
              <a:rPr lang="fr-FR" sz="1100" dirty="0"/>
              <a:t> Robin Meurice </a:t>
            </a:r>
            <a:r>
              <a:rPr lang="fr-FR" sz="1100" dirty="0" err="1"/>
              <a:t>from</a:t>
            </a:r>
            <a:r>
              <a:rPr lang="fr-FR" sz="1100" dirty="0"/>
              <a:t> UCLouvain in </a:t>
            </a:r>
            <a:r>
              <a:rPr lang="fr-FR" sz="1100" dirty="0" err="1"/>
              <a:t>Belgium</a:t>
            </a:r>
            <a:r>
              <a:rPr lang="fr-FR" sz="1100" dirty="0"/>
              <a:t> and </a:t>
            </a:r>
            <a:r>
              <a:rPr lang="fr-FR" sz="1100" dirty="0" err="1"/>
              <a:t>my</a:t>
            </a:r>
            <a:r>
              <a:rPr lang="fr-FR" sz="1100" dirty="0"/>
              <a:t> talk </a:t>
            </a:r>
            <a:r>
              <a:rPr lang="fr-FR" sz="1100" dirty="0" err="1"/>
              <a:t>today</a:t>
            </a:r>
            <a:r>
              <a:rPr lang="fr-FR" sz="1100" dirty="0"/>
              <a:t> </a:t>
            </a:r>
            <a:r>
              <a:rPr lang="fr-FR" sz="1100" dirty="0" err="1"/>
              <a:t>will</a:t>
            </a:r>
            <a:r>
              <a:rPr lang="fr-FR" sz="1100" dirty="0"/>
              <a:t> </a:t>
            </a:r>
            <a:r>
              <a:rPr lang="fr-FR" sz="1100" dirty="0" err="1"/>
              <a:t>concern</a:t>
            </a:r>
            <a:r>
              <a:rPr lang="fr-FR" sz="1100" dirty="0"/>
              <a:t> dam-flushes and a </a:t>
            </a:r>
            <a:r>
              <a:rPr lang="fr-FR" sz="1100" dirty="0" err="1"/>
              <a:t>temptative</a:t>
            </a:r>
            <a:r>
              <a:rPr lang="fr-FR" sz="1100" dirty="0"/>
              <a:t> </a:t>
            </a:r>
            <a:r>
              <a:rPr lang="fr-FR" sz="1100" dirty="0" err="1"/>
              <a:t>numerical</a:t>
            </a:r>
            <a:r>
              <a:rPr lang="fr-FR" sz="1100" dirty="0"/>
              <a:t> model to </a:t>
            </a:r>
            <a:r>
              <a:rPr lang="fr-FR" sz="1100" dirty="0" err="1"/>
              <a:t>optimize</a:t>
            </a:r>
            <a:r>
              <a:rPr lang="fr-FR" sz="1100" dirty="0"/>
              <a:t> </a:t>
            </a:r>
            <a:r>
              <a:rPr lang="fr-FR" sz="1100" dirty="0" err="1"/>
              <a:t>them</a:t>
            </a:r>
            <a:r>
              <a:rPr lang="fr-FR" sz="1100" dirty="0"/>
              <a:t>.</a:t>
            </a:r>
          </a:p>
        </p:txBody>
      </p:sp>
      <p:sp>
        <p:nvSpPr>
          <p:cNvPr id="4" name="Slide Number Placeholder 3"/>
          <p:cNvSpPr>
            <a:spLocks noGrp="1"/>
          </p:cNvSpPr>
          <p:nvPr>
            <p:ph type="sldNum" sz="quarter" idx="5"/>
          </p:nvPr>
        </p:nvSpPr>
        <p:spPr/>
        <p:txBody>
          <a:bodyPr/>
          <a:lstStyle/>
          <a:p>
            <a:fld id="{445DA9C9-70E7-4D1F-B5D9-666081431341}" type="slidenum">
              <a:rPr lang="fr-BE" smtClean="0"/>
              <a:t>1</a:t>
            </a:fld>
            <a:endParaRPr lang="fr-BE"/>
          </a:p>
        </p:txBody>
      </p:sp>
    </p:spTree>
    <p:extLst>
      <p:ext uri="{BB962C8B-B14F-4D97-AF65-F5344CB8AC3E}">
        <p14:creationId xmlns:p14="http://schemas.microsoft.com/office/powerpoint/2010/main" val="2624482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100" dirty="0" err="1"/>
              <a:t>We</a:t>
            </a:r>
            <a:r>
              <a:rPr lang="fr-FR" sz="1100" dirty="0"/>
              <a:t> </a:t>
            </a:r>
            <a:r>
              <a:rPr lang="fr-FR" sz="1100" dirty="0" err="1"/>
              <a:t>hence</a:t>
            </a:r>
            <a:r>
              <a:rPr lang="fr-FR" sz="1100" dirty="0"/>
              <a:t> have </a:t>
            </a:r>
            <a:r>
              <a:rPr lang="fr-FR" sz="1100" dirty="0" err="1"/>
              <a:t>two</a:t>
            </a:r>
            <a:r>
              <a:rPr lang="fr-FR" sz="1100" dirty="0"/>
              <a:t> </a:t>
            </a:r>
            <a:r>
              <a:rPr lang="fr-FR" sz="1100" dirty="0" err="1"/>
              <a:t>parameters</a:t>
            </a:r>
            <a:r>
              <a:rPr lang="fr-FR" sz="1100" dirty="0"/>
              <a:t> </a:t>
            </a:r>
            <a:r>
              <a:rPr lang="fr-FR" sz="1100" dirty="0" err="1"/>
              <a:t>that</a:t>
            </a:r>
            <a:r>
              <a:rPr lang="fr-FR" sz="1100" dirty="0"/>
              <a:t> </a:t>
            </a:r>
            <a:r>
              <a:rPr lang="fr-FR" sz="1100" dirty="0" err="1"/>
              <a:t>need</a:t>
            </a:r>
            <a:r>
              <a:rPr lang="fr-FR" sz="1100" dirty="0"/>
              <a:t> to </a:t>
            </a:r>
            <a:r>
              <a:rPr lang="fr-FR" sz="1100" dirty="0" err="1"/>
              <a:t>be</a:t>
            </a:r>
            <a:r>
              <a:rPr lang="fr-FR" sz="1100" dirty="0"/>
              <a:t> </a:t>
            </a:r>
            <a:r>
              <a:rPr lang="fr-FR" sz="1100" dirty="0" err="1"/>
              <a:t>closed</a:t>
            </a:r>
            <a:r>
              <a:rPr lang="fr-FR" sz="1100" dirty="0"/>
              <a:t> if </a:t>
            </a:r>
            <a:r>
              <a:rPr lang="fr-FR" sz="1100" dirty="0" err="1"/>
              <a:t>we</a:t>
            </a:r>
            <a:r>
              <a:rPr lang="fr-FR" sz="1100" dirty="0"/>
              <a:t> </a:t>
            </a:r>
            <a:r>
              <a:rPr lang="fr-FR" sz="1100" dirty="0" err="1"/>
              <a:t>want</a:t>
            </a:r>
            <a:r>
              <a:rPr lang="fr-FR" sz="1100" dirty="0"/>
              <a:t> to use </a:t>
            </a:r>
            <a:r>
              <a:rPr lang="fr-FR" sz="1100" dirty="0" err="1"/>
              <a:t>our</a:t>
            </a:r>
            <a:r>
              <a:rPr lang="fr-FR" sz="1100" dirty="0"/>
              <a:t> model as a </a:t>
            </a:r>
            <a:r>
              <a:rPr lang="fr-FR" sz="1100" dirty="0" err="1"/>
              <a:t>predictive</a:t>
            </a:r>
            <a:r>
              <a:rPr lang="fr-FR" sz="1100" dirty="0"/>
              <a:t> </a:t>
            </a:r>
            <a:r>
              <a:rPr lang="fr-FR" sz="1100" dirty="0" err="1"/>
              <a:t>tool</a:t>
            </a:r>
            <a:r>
              <a:rPr lang="fr-FR" sz="1100" dirty="0"/>
              <a:t>. </a:t>
            </a:r>
          </a:p>
          <a:p>
            <a:endParaRPr lang="fr-FR" sz="1100" dirty="0"/>
          </a:p>
          <a:p>
            <a:r>
              <a:rPr lang="fr-FR" sz="1100" dirty="0"/>
              <a:t>As a first estimation, I </a:t>
            </a:r>
            <a:r>
              <a:rPr lang="fr-FR" sz="1100" dirty="0" err="1"/>
              <a:t>closed</a:t>
            </a:r>
            <a:r>
              <a:rPr lang="fr-FR" sz="1100" dirty="0"/>
              <a:t> the </a:t>
            </a:r>
            <a:r>
              <a:rPr lang="fr-FR" sz="1100" dirty="0" err="1"/>
              <a:t>static</a:t>
            </a:r>
            <a:r>
              <a:rPr lang="fr-FR" sz="1100" dirty="0"/>
              <a:t> angle </a:t>
            </a:r>
            <a:r>
              <a:rPr lang="fr-FR" sz="1100" dirty="0" err="1"/>
              <a:t>thanks</a:t>
            </a:r>
            <a:r>
              <a:rPr lang="fr-FR" sz="1100" dirty="0"/>
              <a:t> to the </a:t>
            </a:r>
            <a:r>
              <a:rPr lang="fr-FR" sz="1100" dirty="0" err="1"/>
              <a:t>works</a:t>
            </a:r>
            <a:r>
              <a:rPr lang="fr-FR" sz="1100" dirty="0"/>
              <a:t> of Cheng &amp; Zhao </a:t>
            </a:r>
            <a:r>
              <a:rPr lang="fr-FR" sz="1100" dirty="0" err="1"/>
              <a:t>who</a:t>
            </a:r>
            <a:r>
              <a:rPr lang="fr-FR" sz="1100" dirty="0"/>
              <a:t> </a:t>
            </a:r>
            <a:r>
              <a:rPr lang="fr-FR" sz="1100" dirty="0" err="1"/>
              <a:t>determined</a:t>
            </a:r>
            <a:r>
              <a:rPr lang="fr-FR" sz="1100" dirty="0"/>
              <a:t> the </a:t>
            </a:r>
            <a:r>
              <a:rPr lang="fr-FR" sz="1100" dirty="0" err="1"/>
              <a:t>upper</a:t>
            </a:r>
            <a:r>
              <a:rPr lang="fr-FR" sz="1100" dirty="0"/>
              <a:t>, </a:t>
            </a:r>
            <a:r>
              <a:rPr lang="fr-FR" sz="1100" dirty="0" err="1"/>
              <a:t>lower</a:t>
            </a:r>
            <a:r>
              <a:rPr lang="fr-FR" sz="1100" dirty="0"/>
              <a:t> and </a:t>
            </a:r>
            <a:r>
              <a:rPr lang="fr-FR" sz="1100" dirty="0" err="1"/>
              <a:t>dynamic</a:t>
            </a:r>
            <a:r>
              <a:rPr lang="fr-FR" sz="1100" dirty="0"/>
              <a:t> </a:t>
            </a:r>
            <a:r>
              <a:rPr lang="fr-FR" sz="1100" dirty="0" err="1"/>
              <a:t>stability</a:t>
            </a:r>
            <a:r>
              <a:rPr lang="fr-FR" sz="1100" dirty="0"/>
              <a:t> angles of </a:t>
            </a:r>
            <a:r>
              <a:rPr lang="fr-FR" sz="1100" dirty="0" err="1"/>
              <a:t>granular</a:t>
            </a:r>
            <a:r>
              <a:rPr lang="fr-FR" sz="1100" dirty="0"/>
              <a:t> </a:t>
            </a:r>
            <a:r>
              <a:rPr lang="fr-FR" sz="1100" dirty="0" err="1"/>
              <a:t>materials</a:t>
            </a:r>
            <a:r>
              <a:rPr lang="fr-FR" sz="1100" dirty="0"/>
              <a:t> in </a:t>
            </a:r>
            <a:r>
              <a:rPr lang="fr-FR" sz="1100" dirty="0" err="1"/>
              <a:t>rotating</a:t>
            </a:r>
            <a:r>
              <a:rPr lang="fr-FR" sz="1100" dirty="0"/>
              <a:t> drums. </a:t>
            </a:r>
          </a:p>
          <a:p>
            <a:endParaRPr lang="fr-FR" sz="1100" dirty="0"/>
          </a:p>
          <a:p>
            <a:r>
              <a:rPr lang="fr-FR" sz="1100" dirty="0" err="1"/>
              <a:t>When</a:t>
            </a:r>
            <a:r>
              <a:rPr lang="fr-FR" sz="1100" dirty="0"/>
              <a:t> the </a:t>
            </a:r>
            <a:r>
              <a:rPr lang="fr-FR" sz="1100" dirty="0" err="1"/>
              <a:t>rotating</a:t>
            </a:r>
            <a:r>
              <a:rPr lang="fr-FR" sz="1100" dirty="0"/>
              <a:t> speed </a:t>
            </a:r>
            <a:r>
              <a:rPr lang="fr-FR" sz="1100" dirty="0" err="1"/>
              <a:t>kept</a:t>
            </a:r>
            <a:r>
              <a:rPr lang="fr-FR" sz="1100" dirty="0"/>
              <a:t> </a:t>
            </a:r>
            <a:r>
              <a:rPr lang="fr-FR" sz="1100" dirty="0" err="1"/>
              <a:t>limited</a:t>
            </a:r>
            <a:r>
              <a:rPr lang="fr-FR" sz="1100" dirty="0"/>
              <a:t>, the </a:t>
            </a:r>
            <a:r>
              <a:rPr lang="fr-FR" sz="1100" dirty="0" err="1"/>
              <a:t>material</a:t>
            </a:r>
            <a:r>
              <a:rPr lang="fr-FR" sz="1100" dirty="0"/>
              <a:t> </a:t>
            </a:r>
            <a:r>
              <a:rPr lang="fr-FR" sz="1100" dirty="0" err="1"/>
              <a:t>was</a:t>
            </a:r>
            <a:r>
              <a:rPr lang="fr-FR" sz="1100" dirty="0"/>
              <a:t> </a:t>
            </a:r>
            <a:r>
              <a:rPr lang="fr-FR" sz="1100" dirty="0" err="1"/>
              <a:t>oscillating</a:t>
            </a:r>
            <a:r>
              <a:rPr lang="fr-FR" sz="1100" dirty="0"/>
              <a:t> </a:t>
            </a:r>
            <a:r>
              <a:rPr lang="fr-FR" sz="1100" dirty="0" err="1"/>
              <a:t>between</a:t>
            </a:r>
            <a:r>
              <a:rPr lang="fr-FR" sz="1100" dirty="0"/>
              <a:t> </a:t>
            </a:r>
            <a:r>
              <a:rPr lang="fr-FR" sz="1100" dirty="0" err="1"/>
              <a:t>upper</a:t>
            </a:r>
            <a:r>
              <a:rPr lang="fr-FR" sz="1100" dirty="0"/>
              <a:t> and </a:t>
            </a:r>
            <a:r>
              <a:rPr lang="fr-FR" sz="1100" dirty="0" err="1"/>
              <a:t>lower</a:t>
            </a:r>
            <a:r>
              <a:rPr lang="fr-FR" sz="1100" dirty="0"/>
              <a:t> </a:t>
            </a:r>
            <a:r>
              <a:rPr lang="fr-FR" sz="1100" dirty="0" err="1"/>
              <a:t>stability</a:t>
            </a:r>
            <a:r>
              <a:rPr lang="fr-FR" sz="1100" dirty="0"/>
              <a:t> angles </a:t>
            </a:r>
            <a:r>
              <a:rPr lang="fr-FR" sz="1100" dirty="0" err="1"/>
              <a:t>that</a:t>
            </a:r>
            <a:r>
              <a:rPr lang="fr-FR" sz="1100" dirty="0"/>
              <a:t> can </a:t>
            </a:r>
            <a:r>
              <a:rPr lang="fr-FR" sz="1100" dirty="0" err="1"/>
              <a:t>be</a:t>
            </a:r>
            <a:r>
              <a:rPr lang="fr-FR" sz="1100" dirty="0"/>
              <a:t> </a:t>
            </a:r>
            <a:r>
              <a:rPr lang="fr-FR" sz="1100" dirty="0" err="1"/>
              <a:t>seen</a:t>
            </a:r>
            <a:r>
              <a:rPr lang="fr-FR" sz="1100" dirty="0"/>
              <a:t> as </a:t>
            </a:r>
            <a:r>
              <a:rPr lang="fr-FR" sz="1100" dirty="0" err="1"/>
              <a:t>critical</a:t>
            </a:r>
            <a:r>
              <a:rPr lang="fr-FR" sz="1100" dirty="0"/>
              <a:t> and </a:t>
            </a:r>
            <a:r>
              <a:rPr lang="fr-FR" sz="1100" dirty="0" err="1"/>
              <a:t>residual</a:t>
            </a:r>
            <a:r>
              <a:rPr lang="fr-FR" sz="1100" dirty="0"/>
              <a:t> angles </a:t>
            </a:r>
            <a:r>
              <a:rPr lang="fr-FR" sz="1100" dirty="0" err="1"/>
              <a:t>during</a:t>
            </a:r>
            <a:r>
              <a:rPr lang="fr-FR" sz="1100" dirty="0"/>
              <a:t> the collapse of the </a:t>
            </a:r>
            <a:r>
              <a:rPr lang="fr-FR" sz="1100" dirty="0" err="1"/>
              <a:t>soil</a:t>
            </a:r>
            <a:r>
              <a:rPr lang="fr-FR" sz="1100" dirty="0"/>
              <a:t>. </a:t>
            </a:r>
            <a:r>
              <a:rPr lang="fr-FR" sz="1100" dirty="0" err="1"/>
              <a:t>When</a:t>
            </a:r>
            <a:r>
              <a:rPr lang="fr-FR" sz="1100" dirty="0"/>
              <a:t> the speed </a:t>
            </a:r>
            <a:r>
              <a:rPr lang="fr-FR" sz="1100" dirty="0" err="1"/>
              <a:t>was</a:t>
            </a:r>
            <a:r>
              <a:rPr lang="fr-FR" sz="1100" dirty="0"/>
              <a:t> </a:t>
            </a:r>
            <a:r>
              <a:rPr lang="fr-FR" sz="1100" dirty="0" err="1"/>
              <a:t>increased</a:t>
            </a:r>
            <a:r>
              <a:rPr lang="fr-FR" sz="1100" dirty="0"/>
              <a:t> on the </a:t>
            </a:r>
            <a:r>
              <a:rPr lang="fr-FR" sz="1100" dirty="0" err="1"/>
              <a:t>other</a:t>
            </a:r>
            <a:r>
              <a:rPr lang="fr-FR" sz="1100" dirty="0"/>
              <a:t> hand, the </a:t>
            </a:r>
            <a:r>
              <a:rPr lang="fr-FR" sz="1100" dirty="0" err="1"/>
              <a:t>stability</a:t>
            </a:r>
            <a:r>
              <a:rPr lang="fr-FR" sz="1100" dirty="0"/>
              <a:t> angle of the </a:t>
            </a:r>
            <a:r>
              <a:rPr lang="fr-FR" sz="1100" dirty="0" err="1"/>
              <a:t>soil</a:t>
            </a:r>
            <a:r>
              <a:rPr lang="fr-FR" sz="1100" dirty="0"/>
              <a:t> </a:t>
            </a:r>
            <a:r>
              <a:rPr lang="fr-FR" sz="1100" dirty="0" err="1"/>
              <a:t>oscillated</a:t>
            </a:r>
            <a:r>
              <a:rPr lang="fr-FR" sz="1100" dirty="0"/>
              <a:t> </a:t>
            </a:r>
            <a:r>
              <a:rPr lang="fr-FR" sz="1100" dirty="0" err="1"/>
              <a:t>around</a:t>
            </a:r>
            <a:r>
              <a:rPr lang="fr-FR" sz="1100" dirty="0"/>
              <a:t> a constant value </a:t>
            </a:r>
            <a:r>
              <a:rPr lang="fr-FR" sz="1100" dirty="0" err="1"/>
              <a:t>that</a:t>
            </a:r>
            <a:r>
              <a:rPr lang="fr-FR" sz="1100" dirty="0"/>
              <a:t> </a:t>
            </a:r>
            <a:r>
              <a:rPr lang="fr-FR" sz="1100" dirty="0" err="1"/>
              <a:t>they</a:t>
            </a:r>
            <a:r>
              <a:rPr lang="fr-FR" sz="1100" dirty="0"/>
              <a:t> </a:t>
            </a:r>
            <a:r>
              <a:rPr lang="fr-FR" sz="1100" dirty="0" err="1"/>
              <a:t>refer</a:t>
            </a:r>
            <a:r>
              <a:rPr lang="fr-FR" sz="1100" dirty="0"/>
              <a:t> to as the </a:t>
            </a:r>
            <a:r>
              <a:rPr lang="fr-FR" sz="1100" dirty="0" err="1"/>
              <a:t>dynamic</a:t>
            </a:r>
            <a:r>
              <a:rPr lang="fr-FR" sz="1100" dirty="0"/>
              <a:t> angle. </a:t>
            </a:r>
          </a:p>
          <a:p>
            <a:endParaRPr lang="fr-FR" sz="1100" dirty="0"/>
          </a:p>
          <a:p>
            <a:r>
              <a:rPr lang="fr-FR" sz="1100" dirty="0" err="1"/>
              <a:t>Thanks</a:t>
            </a:r>
            <a:r>
              <a:rPr lang="fr-FR" sz="1100" dirty="0"/>
              <a:t> to </a:t>
            </a:r>
            <a:r>
              <a:rPr lang="fr-FR" sz="1100" dirty="0" err="1"/>
              <a:t>their</a:t>
            </a:r>
            <a:r>
              <a:rPr lang="fr-FR" sz="1100" dirty="0"/>
              <a:t> </a:t>
            </a:r>
            <a:r>
              <a:rPr lang="fr-FR" sz="1100" dirty="0" err="1"/>
              <a:t>analytical</a:t>
            </a:r>
            <a:r>
              <a:rPr lang="fr-FR" sz="1100" dirty="0"/>
              <a:t> efforts, </a:t>
            </a:r>
            <a:r>
              <a:rPr lang="fr-FR" sz="1100" dirty="0" err="1"/>
              <a:t>it</a:t>
            </a:r>
            <a:r>
              <a:rPr lang="fr-FR" sz="1100" dirty="0"/>
              <a:t> </a:t>
            </a:r>
            <a:r>
              <a:rPr lang="fr-FR" sz="1100" dirty="0" err="1"/>
              <a:t>is</a:t>
            </a:r>
            <a:r>
              <a:rPr lang="fr-FR" sz="1100" dirty="0"/>
              <a:t> possible to </a:t>
            </a:r>
            <a:r>
              <a:rPr lang="fr-FR" sz="1100" dirty="0" err="1"/>
              <a:t>derive</a:t>
            </a:r>
            <a:r>
              <a:rPr lang="fr-FR" sz="1100" dirty="0"/>
              <a:t> a relation </a:t>
            </a:r>
            <a:r>
              <a:rPr lang="fr-FR" sz="1100" dirty="0" err="1"/>
              <a:t>between</a:t>
            </a:r>
            <a:r>
              <a:rPr lang="fr-FR" sz="1100" dirty="0"/>
              <a:t> the </a:t>
            </a:r>
            <a:r>
              <a:rPr lang="fr-FR" sz="1100" dirty="0" err="1"/>
              <a:t>dynamic</a:t>
            </a:r>
            <a:r>
              <a:rPr lang="fr-FR" sz="1100" dirty="0"/>
              <a:t> angle </a:t>
            </a:r>
            <a:r>
              <a:rPr lang="fr-FR" sz="1100" dirty="0" err="1"/>
              <a:t>phid</a:t>
            </a:r>
            <a:r>
              <a:rPr lang="fr-FR" sz="1100" dirty="0"/>
              <a:t> and the </a:t>
            </a:r>
            <a:r>
              <a:rPr lang="fr-FR" sz="1100" dirty="0" err="1"/>
              <a:t>upper</a:t>
            </a:r>
            <a:r>
              <a:rPr lang="fr-FR" sz="1100" dirty="0"/>
              <a:t> angle of </a:t>
            </a:r>
            <a:r>
              <a:rPr lang="fr-FR" sz="1100" dirty="0" err="1"/>
              <a:t>stability</a:t>
            </a:r>
            <a:r>
              <a:rPr lang="fr-FR" sz="1100" dirty="0"/>
              <a:t> </a:t>
            </a:r>
            <a:r>
              <a:rPr lang="fr-FR" sz="1100" dirty="0" err="1"/>
              <a:t>whose</a:t>
            </a:r>
            <a:r>
              <a:rPr lang="fr-FR" sz="1100" dirty="0"/>
              <a:t> </a:t>
            </a:r>
            <a:r>
              <a:rPr lang="fr-FR" sz="1100" dirty="0" err="1"/>
              <a:t>definition</a:t>
            </a:r>
            <a:r>
              <a:rPr lang="fr-FR" sz="1100" dirty="0"/>
              <a:t> </a:t>
            </a:r>
            <a:r>
              <a:rPr lang="fr-FR" sz="1100" dirty="0" err="1"/>
              <a:t>is</a:t>
            </a:r>
            <a:r>
              <a:rPr lang="fr-FR" sz="1100" dirty="0"/>
              <a:t> </a:t>
            </a:r>
            <a:r>
              <a:rPr lang="fr-FR" sz="1100" dirty="0" err="1"/>
              <a:t>very</a:t>
            </a:r>
            <a:r>
              <a:rPr lang="fr-FR" sz="1100" dirty="0"/>
              <a:t> close to the </a:t>
            </a:r>
            <a:r>
              <a:rPr lang="fr-FR" sz="1100" dirty="0" err="1"/>
              <a:t>static</a:t>
            </a:r>
            <a:r>
              <a:rPr lang="fr-FR" sz="1100" dirty="0"/>
              <a:t> angle of </a:t>
            </a:r>
            <a:r>
              <a:rPr lang="fr-FR" sz="1100" dirty="0" err="1"/>
              <a:t>my</a:t>
            </a:r>
            <a:r>
              <a:rPr lang="fr-FR" sz="1100" dirty="0"/>
              <a:t> model.</a:t>
            </a:r>
          </a:p>
          <a:p>
            <a:endParaRPr lang="fr-FR" sz="1100" dirty="0"/>
          </a:p>
          <a:p>
            <a:r>
              <a:rPr lang="fr-FR" sz="1100" dirty="0" err="1"/>
              <a:t>Thanks</a:t>
            </a:r>
            <a:r>
              <a:rPr lang="fr-FR" sz="1100" dirty="0"/>
              <a:t> to </a:t>
            </a:r>
            <a:r>
              <a:rPr lang="fr-FR" sz="1100" dirty="0" err="1"/>
              <a:t>this</a:t>
            </a:r>
            <a:r>
              <a:rPr lang="fr-FR" sz="1100" dirty="0"/>
              <a:t> </a:t>
            </a:r>
            <a:r>
              <a:rPr lang="fr-FR" sz="1100" dirty="0" err="1"/>
              <a:t>closure</a:t>
            </a:r>
            <a:r>
              <a:rPr lang="fr-FR" sz="1100" dirty="0"/>
              <a:t> of phis </a:t>
            </a:r>
            <a:r>
              <a:rPr lang="fr-FR" sz="1100" dirty="0" err="1"/>
              <a:t>based</a:t>
            </a:r>
            <a:r>
              <a:rPr lang="fr-FR" sz="1100" dirty="0"/>
              <a:t> on </a:t>
            </a:r>
            <a:r>
              <a:rPr lang="fr-FR" sz="1100" dirty="0" err="1"/>
              <a:t>phid</a:t>
            </a:r>
            <a:r>
              <a:rPr lang="fr-FR" sz="1100" dirty="0"/>
              <a:t>, I </a:t>
            </a:r>
            <a:r>
              <a:rPr lang="fr-FR" sz="1100" dirty="0" err="1"/>
              <a:t>only</a:t>
            </a:r>
            <a:r>
              <a:rPr lang="fr-FR" sz="1100" dirty="0"/>
              <a:t> </a:t>
            </a:r>
            <a:r>
              <a:rPr lang="fr-FR" sz="1100" dirty="0" err="1"/>
              <a:t>had</a:t>
            </a:r>
            <a:r>
              <a:rPr lang="fr-FR" sz="1100" dirty="0"/>
              <a:t> to close one last </a:t>
            </a:r>
            <a:r>
              <a:rPr lang="fr-FR" sz="1100" dirty="0" err="1"/>
              <a:t>parameter</a:t>
            </a:r>
            <a:r>
              <a:rPr lang="fr-FR" sz="1100" dirty="0"/>
              <a:t>. But to </a:t>
            </a:r>
            <a:r>
              <a:rPr lang="fr-FR" sz="1100" dirty="0" err="1"/>
              <a:t>that</a:t>
            </a:r>
            <a:r>
              <a:rPr lang="fr-FR" sz="1100" dirty="0"/>
              <a:t>, I </a:t>
            </a:r>
            <a:r>
              <a:rPr lang="fr-FR" sz="1100" dirty="0" err="1"/>
              <a:t>had</a:t>
            </a:r>
            <a:r>
              <a:rPr lang="fr-FR" sz="1100" dirty="0"/>
              <a:t> no formulation at all.</a:t>
            </a:r>
            <a:endParaRPr lang="en-GB" sz="1100" dirty="0"/>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10</a:t>
            </a:fld>
            <a:endParaRPr lang="fr-BE"/>
          </a:p>
        </p:txBody>
      </p:sp>
    </p:spTree>
    <p:extLst>
      <p:ext uri="{BB962C8B-B14F-4D97-AF65-F5344CB8AC3E}">
        <p14:creationId xmlns:p14="http://schemas.microsoft.com/office/powerpoint/2010/main" val="4108305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050" dirty="0"/>
              <a:t>To close </a:t>
            </a:r>
            <a:r>
              <a:rPr lang="fr-FR" sz="1050" dirty="0" err="1"/>
              <a:t>this</a:t>
            </a:r>
            <a:r>
              <a:rPr lang="fr-FR" sz="1050" dirty="0"/>
              <a:t> last </a:t>
            </a:r>
            <a:r>
              <a:rPr lang="fr-FR" sz="1050" dirty="0" err="1"/>
              <a:t>parameter</a:t>
            </a:r>
            <a:r>
              <a:rPr lang="fr-FR" sz="1050" dirty="0"/>
              <a:t>, I </a:t>
            </a:r>
            <a:r>
              <a:rPr lang="fr-FR" sz="1050" dirty="0" err="1"/>
              <a:t>hence</a:t>
            </a:r>
            <a:r>
              <a:rPr lang="fr-FR" sz="1050" dirty="0"/>
              <a:t> made a </a:t>
            </a:r>
            <a:r>
              <a:rPr lang="fr-FR" sz="1050" dirty="0" err="1"/>
              <a:t>numerical</a:t>
            </a:r>
            <a:r>
              <a:rPr lang="fr-FR" sz="1050" dirty="0"/>
              <a:t> </a:t>
            </a:r>
            <a:r>
              <a:rPr lang="fr-FR" sz="1050" dirty="0" err="1"/>
              <a:t>experiment</a:t>
            </a:r>
            <a:r>
              <a:rPr lang="fr-FR" sz="1050" dirty="0"/>
              <a:t> </a:t>
            </a:r>
            <a:r>
              <a:rPr lang="fr-FR" sz="1050" dirty="0" err="1"/>
              <a:t>which</a:t>
            </a:r>
            <a:r>
              <a:rPr lang="fr-FR" sz="1050" dirty="0"/>
              <a:t> </a:t>
            </a:r>
            <a:r>
              <a:rPr lang="fr-FR" sz="1050" dirty="0" err="1"/>
              <a:t>consisted</a:t>
            </a:r>
            <a:r>
              <a:rPr lang="fr-FR" sz="1050" dirty="0"/>
              <a:t> in </a:t>
            </a:r>
            <a:r>
              <a:rPr lang="fr-FR" sz="1050" dirty="0" err="1"/>
              <a:t>feeding</a:t>
            </a:r>
            <a:r>
              <a:rPr lang="fr-FR" sz="1050" dirty="0"/>
              <a:t> </a:t>
            </a:r>
            <a:r>
              <a:rPr lang="fr-FR" sz="1050" dirty="0" err="1"/>
              <a:t>from</a:t>
            </a:r>
            <a:r>
              <a:rPr lang="fr-FR" sz="1050" dirty="0"/>
              <a:t> </a:t>
            </a:r>
            <a:r>
              <a:rPr lang="fr-FR" sz="1050" dirty="0" err="1"/>
              <a:t>upstream</a:t>
            </a:r>
            <a:r>
              <a:rPr lang="fr-FR" sz="1050" dirty="0"/>
              <a:t> an </a:t>
            </a:r>
            <a:r>
              <a:rPr lang="fr-FR" sz="1050" dirty="0" err="1"/>
              <a:t>erodible</a:t>
            </a:r>
            <a:r>
              <a:rPr lang="fr-FR" sz="1050" dirty="0"/>
              <a:t> </a:t>
            </a:r>
            <a:r>
              <a:rPr lang="fr-FR" sz="1050" dirty="0" err="1"/>
              <a:t>slope</a:t>
            </a:r>
            <a:r>
              <a:rPr lang="fr-FR" sz="1050" dirty="0"/>
              <a:t> with constant water and </a:t>
            </a:r>
            <a:r>
              <a:rPr lang="fr-FR" sz="1050" dirty="0" err="1"/>
              <a:t>sediment</a:t>
            </a:r>
            <a:r>
              <a:rPr lang="fr-FR" sz="1050" dirty="0"/>
              <a:t> </a:t>
            </a:r>
            <a:r>
              <a:rPr lang="fr-FR" sz="1050" dirty="0" err="1"/>
              <a:t>discharges</a:t>
            </a:r>
            <a:r>
              <a:rPr lang="fr-FR" sz="1050" dirty="0"/>
              <a:t>, </a:t>
            </a:r>
            <a:r>
              <a:rPr lang="fr-FR" sz="1050" dirty="0" err="1"/>
              <a:t>based</a:t>
            </a:r>
            <a:r>
              <a:rPr lang="fr-FR" sz="1050" dirty="0"/>
              <a:t> on </a:t>
            </a:r>
            <a:r>
              <a:rPr lang="fr-FR" sz="1050" dirty="0" err="1"/>
              <a:t>any</a:t>
            </a:r>
            <a:r>
              <a:rPr lang="fr-FR" sz="1050" dirty="0"/>
              <a:t> transport </a:t>
            </a:r>
            <a:r>
              <a:rPr lang="fr-FR" sz="1050" dirty="0" err="1"/>
              <a:t>law</a:t>
            </a:r>
            <a:r>
              <a:rPr lang="fr-FR" sz="1050" dirty="0"/>
              <a:t> </a:t>
            </a:r>
            <a:r>
              <a:rPr lang="fr-FR" sz="1050" dirty="0" err="1"/>
              <a:t>from</a:t>
            </a:r>
            <a:r>
              <a:rPr lang="fr-FR" sz="1050" dirty="0"/>
              <a:t> the </a:t>
            </a:r>
            <a:r>
              <a:rPr lang="fr-FR" sz="1050" dirty="0" err="1"/>
              <a:t>literature</a:t>
            </a:r>
            <a:r>
              <a:rPr lang="fr-FR" sz="1050" dirty="0"/>
              <a:t>. </a:t>
            </a:r>
            <a:r>
              <a:rPr lang="fr-FR" sz="1050" dirty="0" err="1"/>
              <a:t>Downstream</a:t>
            </a:r>
            <a:r>
              <a:rPr lang="fr-FR" sz="1050" dirty="0"/>
              <a:t>, a non-</a:t>
            </a:r>
            <a:r>
              <a:rPr lang="fr-FR" sz="1050" dirty="0" err="1"/>
              <a:t>erodible</a:t>
            </a:r>
            <a:r>
              <a:rPr lang="fr-FR" sz="1050" dirty="0"/>
              <a:t> </a:t>
            </a:r>
            <a:r>
              <a:rPr lang="fr-FR" sz="1050" dirty="0" err="1"/>
              <a:t>knickpoint</a:t>
            </a:r>
            <a:r>
              <a:rPr lang="fr-FR" sz="1050" dirty="0"/>
              <a:t> </a:t>
            </a:r>
            <a:r>
              <a:rPr lang="fr-FR" sz="1050" dirty="0" err="1"/>
              <a:t>ensures</a:t>
            </a:r>
            <a:r>
              <a:rPr lang="fr-FR" sz="1050" dirty="0"/>
              <a:t> the </a:t>
            </a:r>
            <a:r>
              <a:rPr lang="fr-FR" sz="1050" dirty="0" err="1"/>
              <a:t>complete</a:t>
            </a:r>
            <a:r>
              <a:rPr lang="fr-FR" sz="1050" dirty="0"/>
              <a:t> transmission of water and </a:t>
            </a:r>
            <a:r>
              <a:rPr lang="fr-FR" sz="1050" dirty="0" err="1"/>
              <a:t>sediment</a:t>
            </a:r>
            <a:r>
              <a:rPr lang="fr-FR" sz="1050" dirty="0"/>
              <a:t> </a:t>
            </a:r>
            <a:r>
              <a:rPr lang="fr-FR" sz="1050" dirty="0" err="1"/>
              <a:t>beyond</a:t>
            </a:r>
            <a:r>
              <a:rPr lang="fr-FR" sz="1050" dirty="0"/>
              <a:t> a </a:t>
            </a:r>
            <a:r>
              <a:rPr lang="fr-FR" sz="1050" dirty="0" err="1"/>
              <a:t>weir</a:t>
            </a:r>
            <a:r>
              <a:rPr lang="fr-FR" sz="1050" dirty="0"/>
              <a:t>. </a:t>
            </a:r>
          </a:p>
          <a:p>
            <a:endParaRPr lang="fr-FR" sz="1050" dirty="0"/>
          </a:p>
          <a:p>
            <a:r>
              <a:rPr lang="fr-FR" sz="1050" dirty="0"/>
              <a:t>To </a:t>
            </a:r>
            <a:r>
              <a:rPr lang="fr-FR" sz="1050" dirty="0" err="1"/>
              <a:t>make</a:t>
            </a:r>
            <a:r>
              <a:rPr lang="fr-FR" sz="1050" dirty="0"/>
              <a:t> sure </a:t>
            </a:r>
            <a:r>
              <a:rPr lang="fr-FR" sz="1050" dirty="0" err="1"/>
              <a:t>that</a:t>
            </a:r>
            <a:r>
              <a:rPr lang="fr-FR" sz="1050" dirty="0"/>
              <a:t> the final </a:t>
            </a:r>
            <a:r>
              <a:rPr lang="fr-FR" sz="1050" dirty="0" err="1"/>
              <a:t>closure</a:t>
            </a:r>
            <a:r>
              <a:rPr lang="fr-FR" sz="1050" dirty="0"/>
              <a:t> </a:t>
            </a:r>
            <a:r>
              <a:rPr lang="fr-FR" sz="1050" dirty="0" err="1"/>
              <a:t>equation</a:t>
            </a:r>
            <a:r>
              <a:rPr lang="fr-FR" sz="1050" dirty="0"/>
              <a:t> </a:t>
            </a:r>
            <a:r>
              <a:rPr lang="fr-FR" sz="1050" dirty="0" err="1"/>
              <a:t>could</a:t>
            </a:r>
            <a:r>
              <a:rPr lang="fr-FR" sz="1050" dirty="0"/>
              <a:t> </a:t>
            </a:r>
            <a:r>
              <a:rPr lang="fr-FR" sz="1050" dirty="0" err="1"/>
              <a:t>be</a:t>
            </a:r>
            <a:r>
              <a:rPr lang="fr-FR" sz="1050" dirty="0"/>
              <a:t> </a:t>
            </a:r>
            <a:r>
              <a:rPr lang="fr-FR" sz="1050" dirty="0" err="1"/>
              <a:t>applied</a:t>
            </a:r>
            <a:r>
              <a:rPr lang="fr-FR" sz="1050" dirty="0"/>
              <a:t> to a </a:t>
            </a:r>
            <a:r>
              <a:rPr lang="fr-FR" sz="1050" dirty="0" err="1"/>
              <a:t>wide</a:t>
            </a:r>
            <a:r>
              <a:rPr lang="fr-FR" sz="1050" dirty="0"/>
              <a:t> range of flows, I </a:t>
            </a:r>
            <a:r>
              <a:rPr lang="fr-FR" sz="1050" dirty="0" err="1"/>
              <a:t>generated</a:t>
            </a:r>
            <a:r>
              <a:rPr lang="fr-FR" sz="1050" dirty="0"/>
              <a:t> 64 situations with </a:t>
            </a:r>
            <a:r>
              <a:rPr lang="fr-FR" sz="1050" dirty="0" err="1"/>
              <a:t>different</a:t>
            </a:r>
            <a:r>
              <a:rPr lang="fr-FR" sz="1050" dirty="0"/>
              <a:t> grain and flow </a:t>
            </a:r>
            <a:r>
              <a:rPr lang="fr-FR" sz="1050" dirty="0" err="1"/>
              <a:t>properties</a:t>
            </a:r>
            <a:r>
              <a:rPr lang="fr-FR" sz="1050" dirty="0"/>
              <a:t> </a:t>
            </a:r>
            <a:r>
              <a:rPr lang="fr-FR" sz="1050" dirty="0" err="1"/>
              <a:t>such</a:t>
            </a:r>
            <a:r>
              <a:rPr lang="fr-FR" sz="1050" dirty="0"/>
              <a:t> as the </a:t>
            </a:r>
            <a:r>
              <a:rPr lang="fr-FR" sz="1050" dirty="0" err="1"/>
              <a:t>median</a:t>
            </a:r>
            <a:r>
              <a:rPr lang="fr-FR" sz="1050" dirty="0"/>
              <a:t> </a:t>
            </a:r>
            <a:r>
              <a:rPr lang="fr-FR" sz="1050" dirty="0" err="1"/>
              <a:t>diameter</a:t>
            </a:r>
            <a:r>
              <a:rPr lang="fr-FR" sz="1050" dirty="0"/>
              <a:t> or the water </a:t>
            </a:r>
            <a:r>
              <a:rPr lang="fr-FR" sz="1050" dirty="0" err="1"/>
              <a:t>discharge</a:t>
            </a:r>
            <a:r>
              <a:rPr lang="fr-FR" sz="1050" dirty="0"/>
              <a:t> and I </a:t>
            </a:r>
            <a:r>
              <a:rPr lang="fr-FR" sz="1050" dirty="0" err="1"/>
              <a:t>incremented</a:t>
            </a:r>
            <a:r>
              <a:rPr lang="fr-FR" sz="1050" dirty="0"/>
              <a:t> the value of </a:t>
            </a:r>
            <a:r>
              <a:rPr lang="fr-FR" sz="1050" dirty="0" err="1"/>
              <a:t>my</a:t>
            </a:r>
            <a:r>
              <a:rPr lang="fr-FR" sz="1050" dirty="0"/>
              <a:t> lasting </a:t>
            </a:r>
            <a:r>
              <a:rPr lang="fr-FR" sz="1050" dirty="0" err="1"/>
              <a:t>parameter</a:t>
            </a:r>
            <a:r>
              <a:rPr lang="fr-FR" sz="1050" dirty="0"/>
              <a:t>, </a:t>
            </a:r>
            <a:r>
              <a:rPr lang="fr-FR" sz="1050" dirty="0" err="1"/>
              <a:t>phid</a:t>
            </a:r>
            <a:r>
              <a:rPr lang="fr-FR" sz="1050" dirty="0"/>
              <a:t> </a:t>
            </a:r>
            <a:r>
              <a:rPr lang="fr-FR" sz="1050" dirty="0" err="1"/>
              <a:t>until</a:t>
            </a:r>
            <a:r>
              <a:rPr lang="fr-FR" sz="1050" dirty="0"/>
              <a:t> the </a:t>
            </a:r>
            <a:r>
              <a:rPr lang="fr-FR" sz="1050" dirty="0" err="1"/>
              <a:t>equilibrium</a:t>
            </a:r>
            <a:r>
              <a:rPr lang="fr-FR" sz="1050" dirty="0"/>
              <a:t> </a:t>
            </a:r>
            <a:r>
              <a:rPr lang="fr-FR" sz="1050" dirty="0" err="1"/>
              <a:t>slope</a:t>
            </a:r>
            <a:r>
              <a:rPr lang="fr-FR" sz="1050" dirty="0"/>
              <a:t> of </a:t>
            </a:r>
            <a:r>
              <a:rPr lang="fr-FR" sz="1050" dirty="0" err="1"/>
              <a:t>my</a:t>
            </a:r>
            <a:r>
              <a:rPr lang="fr-FR" sz="1050" dirty="0"/>
              <a:t> model </a:t>
            </a:r>
            <a:r>
              <a:rPr lang="fr-FR" sz="1050" dirty="0" err="1"/>
              <a:t>reached</a:t>
            </a:r>
            <a:r>
              <a:rPr lang="fr-FR" sz="1050" dirty="0"/>
              <a:t> the </a:t>
            </a:r>
            <a:r>
              <a:rPr lang="fr-FR" sz="1050" dirty="0" err="1"/>
              <a:t>slope</a:t>
            </a:r>
            <a:r>
              <a:rPr lang="fr-FR" sz="1050" dirty="0"/>
              <a:t> </a:t>
            </a:r>
            <a:r>
              <a:rPr lang="fr-FR" sz="1050" dirty="0" err="1"/>
              <a:t>expected</a:t>
            </a:r>
            <a:r>
              <a:rPr lang="fr-FR" sz="1050" dirty="0"/>
              <a:t> by the transport </a:t>
            </a:r>
            <a:r>
              <a:rPr lang="fr-FR" sz="1050" dirty="0" err="1"/>
              <a:t>law</a:t>
            </a:r>
            <a:r>
              <a:rPr lang="fr-FR" sz="1050" dirty="0"/>
              <a:t> </a:t>
            </a:r>
            <a:r>
              <a:rPr lang="fr-FR" sz="1050" dirty="0" err="1"/>
              <a:t>that</a:t>
            </a:r>
            <a:r>
              <a:rPr lang="fr-FR" sz="1050" dirty="0"/>
              <a:t> </a:t>
            </a:r>
            <a:r>
              <a:rPr lang="fr-FR" sz="1050" dirty="0" err="1"/>
              <a:t>was</a:t>
            </a:r>
            <a:r>
              <a:rPr lang="fr-FR" sz="1050" dirty="0"/>
              <a:t> </a:t>
            </a:r>
            <a:r>
              <a:rPr lang="fr-FR" sz="1050" dirty="0" err="1"/>
              <a:t>chosen</a:t>
            </a:r>
            <a:r>
              <a:rPr lang="fr-FR" sz="1050" dirty="0"/>
              <a:t>.</a:t>
            </a:r>
          </a:p>
        </p:txBody>
      </p:sp>
      <p:sp>
        <p:nvSpPr>
          <p:cNvPr id="4" name="Slide Number Placeholder 3"/>
          <p:cNvSpPr>
            <a:spLocks noGrp="1"/>
          </p:cNvSpPr>
          <p:nvPr>
            <p:ph type="sldNum" sz="quarter" idx="5"/>
          </p:nvPr>
        </p:nvSpPr>
        <p:spPr/>
        <p:txBody>
          <a:bodyPr/>
          <a:lstStyle/>
          <a:p>
            <a:fld id="{445DA9C9-70E7-4D1F-B5D9-666081431341}" type="slidenum">
              <a:rPr lang="fr-BE" smtClean="0"/>
              <a:t>11</a:t>
            </a:fld>
            <a:endParaRPr lang="fr-BE"/>
          </a:p>
        </p:txBody>
      </p:sp>
    </p:spTree>
    <p:extLst>
      <p:ext uri="{BB962C8B-B14F-4D97-AF65-F5344CB8AC3E}">
        <p14:creationId xmlns:p14="http://schemas.microsoft.com/office/powerpoint/2010/main" val="710439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In </a:t>
            </a:r>
            <a:r>
              <a:rPr lang="fr-FR" dirty="0" err="1"/>
              <a:t>this</a:t>
            </a:r>
            <a:r>
              <a:rPr lang="fr-FR" dirty="0"/>
              <a:t> case, I </a:t>
            </a:r>
            <a:r>
              <a:rPr lang="fr-FR" dirty="0" err="1"/>
              <a:t>actually</a:t>
            </a:r>
            <a:r>
              <a:rPr lang="fr-FR" dirty="0"/>
              <a:t> </a:t>
            </a:r>
            <a:r>
              <a:rPr lang="fr-FR" dirty="0" err="1"/>
              <a:t>ran</a:t>
            </a:r>
            <a:r>
              <a:rPr lang="fr-FR" dirty="0"/>
              <a:t> the simulations </a:t>
            </a:r>
            <a:r>
              <a:rPr lang="fr-FR" dirty="0" err="1"/>
              <a:t>three</a:t>
            </a:r>
            <a:r>
              <a:rPr lang="fr-FR" dirty="0"/>
              <a:t> times. </a:t>
            </a:r>
          </a:p>
          <a:p>
            <a:r>
              <a:rPr lang="fr-FR" dirty="0" err="1"/>
              <a:t>After</a:t>
            </a:r>
            <a:r>
              <a:rPr lang="fr-FR" dirty="0"/>
              <a:t> </a:t>
            </a:r>
            <a:r>
              <a:rPr lang="fr-FR" dirty="0" err="1"/>
              <a:t>generating</a:t>
            </a:r>
            <a:r>
              <a:rPr lang="fr-FR" dirty="0"/>
              <a:t> the situations, I first </a:t>
            </a:r>
            <a:r>
              <a:rPr lang="fr-FR" dirty="0" err="1"/>
              <a:t>determined</a:t>
            </a:r>
            <a:r>
              <a:rPr lang="fr-FR" dirty="0"/>
              <a:t> the </a:t>
            </a:r>
            <a:r>
              <a:rPr lang="fr-FR" dirty="0" err="1"/>
              <a:t>phid</a:t>
            </a:r>
            <a:r>
              <a:rPr lang="fr-FR" dirty="0"/>
              <a:t> values </a:t>
            </a:r>
            <a:r>
              <a:rPr lang="fr-FR" dirty="0" err="1"/>
              <a:t>that</a:t>
            </a:r>
            <a:r>
              <a:rPr lang="fr-FR" dirty="0"/>
              <a:t> </a:t>
            </a:r>
            <a:r>
              <a:rPr lang="fr-FR" dirty="0" err="1"/>
              <a:t>led</a:t>
            </a:r>
            <a:r>
              <a:rPr lang="fr-FR" dirty="0"/>
              <a:t> to the </a:t>
            </a:r>
            <a:r>
              <a:rPr lang="fr-FR" dirty="0" err="1"/>
              <a:t>closest</a:t>
            </a:r>
            <a:r>
              <a:rPr lang="fr-FR" dirty="0"/>
              <a:t> </a:t>
            </a:r>
            <a:r>
              <a:rPr lang="fr-FR" dirty="0" err="1"/>
              <a:t>slopes</a:t>
            </a:r>
            <a:r>
              <a:rPr lang="fr-FR" dirty="0"/>
              <a:t> to the </a:t>
            </a:r>
            <a:r>
              <a:rPr lang="fr-FR" dirty="0" err="1"/>
              <a:t>expected</a:t>
            </a:r>
            <a:r>
              <a:rPr lang="fr-FR" dirty="0"/>
              <a:t> one, </a:t>
            </a:r>
            <a:r>
              <a:rPr lang="fr-FR" dirty="0" err="1"/>
              <a:t>based</a:t>
            </a:r>
            <a:r>
              <a:rPr lang="fr-FR" dirty="0"/>
              <a:t> on the relation of Cheng &amp; Zhao. I call </a:t>
            </a:r>
            <a:r>
              <a:rPr lang="fr-FR" dirty="0" err="1"/>
              <a:t>this</a:t>
            </a:r>
            <a:r>
              <a:rPr lang="fr-FR" dirty="0"/>
              <a:t>, the </a:t>
            </a:r>
            <a:r>
              <a:rPr lang="fr-FR" dirty="0" err="1"/>
              <a:t>prediction</a:t>
            </a:r>
            <a:r>
              <a:rPr lang="fr-FR" dirty="0"/>
              <a:t> </a:t>
            </a:r>
            <a:r>
              <a:rPr lang="fr-FR" dirty="0" err="1"/>
              <a:t>step</a:t>
            </a:r>
            <a:r>
              <a:rPr lang="fr-FR" dirty="0"/>
              <a:t>. </a:t>
            </a:r>
            <a:r>
              <a:rPr lang="fr-FR" dirty="0" err="1"/>
              <a:t>From</a:t>
            </a:r>
            <a:r>
              <a:rPr lang="fr-FR" dirty="0"/>
              <a:t> </a:t>
            </a:r>
            <a:r>
              <a:rPr lang="fr-FR" dirty="0" err="1"/>
              <a:t>that</a:t>
            </a:r>
            <a:r>
              <a:rPr lang="fr-FR" dirty="0"/>
              <a:t> </a:t>
            </a:r>
            <a:r>
              <a:rPr lang="fr-FR" dirty="0" err="1"/>
              <a:t>step</a:t>
            </a:r>
            <a:r>
              <a:rPr lang="fr-FR" dirty="0"/>
              <a:t>, </a:t>
            </a:r>
            <a:r>
              <a:rPr lang="fr-FR" dirty="0" err="1"/>
              <a:t>we</a:t>
            </a:r>
            <a:r>
              <a:rPr lang="fr-FR" dirty="0"/>
              <a:t> can </a:t>
            </a:r>
            <a:r>
              <a:rPr lang="fr-FR" dirty="0" err="1"/>
              <a:t>already</a:t>
            </a:r>
            <a:r>
              <a:rPr lang="fr-FR" dirty="0"/>
              <a:t> </a:t>
            </a:r>
            <a:r>
              <a:rPr lang="fr-FR" dirty="0" err="1"/>
              <a:t>develop</a:t>
            </a:r>
            <a:r>
              <a:rPr lang="fr-FR" dirty="0"/>
              <a:t> a </a:t>
            </a:r>
            <a:r>
              <a:rPr lang="fr-FR" dirty="0" err="1"/>
              <a:t>closure</a:t>
            </a:r>
            <a:r>
              <a:rPr lang="fr-FR" dirty="0"/>
              <a:t> for </a:t>
            </a:r>
            <a:r>
              <a:rPr lang="fr-FR" dirty="0" err="1"/>
              <a:t>phid</a:t>
            </a:r>
            <a:r>
              <a:rPr lang="fr-FR" dirty="0"/>
              <a:t>.</a:t>
            </a:r>
          </a:p>
          <a:p>
            <a:r>
              <a:rPr lang="fr-FR" dirty="0" err="1"/>
              <a:t>Secondly</a:t>
            </a:r>
            <a:r>
              <a:rPr lang="fr-FR" dirty="0"/>
              <a:t>, I </a:t>
            </a:r>
            <a:r>
              <a:rPr lang="fr-FR" dirty="0" err="1"/>
              <a:t>used</a:t>
            </a:r>
            <a:r>
              <a:rPr lang="fr-FR" dirty="0"/>
              <a:t> </a:t>
            </a:r>
            <a:r>
              <a:rPr lang="fr-FR" dirty="0" err="1"/>
              <a:t>these</a:t>
            </a:r>
            <a:r>
              <a:rPr lang="fr-FR" dirty="0"/>
              <a:t> optimal values of </a:t>
            </a:r>
            <a:r>
              <a:rPr lang="fr-FR" dirty="0" err="1"/>
              <a:t>phid</a:t>
            </a:r>
            <a:r>
              <a:rPr lang="fr-FR" dirty="0"/>
              <a:t> to </a:t>
            </a:r>
            <a:r>
              <a:rPr lang="fr-FR" dirty="0" err="1"/>
              <a:t>find</a:t>
            </a:r>
            <a:r>
              <a:rPr lang="fr-FR" dirty="0"/>
              <a:t> the value of phis </a:t>
            </a:r>
            <a:r>
              <a:rPr lang="fr-FR" dirty="0" err="1"/>
              <a:t>that</a:t>
            </a:r>
            <a:r>
              <a:rPr lang="fr-FR" dirty="0"/>
              <a:t> </a:t>
            </a:r>
            <a:r>
              <a:rPr lang="fr-FR" dirty="0" err="1"/>
              <a:t>delivered</a:t>
            </a:r>
            <a:r>
              <a:rPr lang="fr-FR" dirty="0"/>
              <a:t> a </a:t>
            </a:r>
            <a:r>
              <a:rPr lang="fr-FR" dirty="0" err="1"/>
              <a:t>better</a:t>
            </a:r>
            <a:r>
              <a:rPr lang="fr-FR" dirty="0"/>
              <a:t> </a:t>
            </a:r>
            <a:r>
              <a:rPr lang="fr-FR" dirty="0" err="1"/>
              <a:t>result</a:t>
            </a:r>
            <a:r>
              <a:rPr lang="fr-FR" dirty="0"/>
              <a:t> </a:t>
            </a:r>
            <a:r>
              <a:rPr lang="fr-FR" dirty="0" err="1"/>
              <a:t>than</a:t>
            </a:r>
            <a:r>
              <a:rPr lang="fr-FR" dirty="0"/>
              <a:t> </a:t>
            </a:r>
            <a:r>
              <a:rPr lang="fr-FR" dirty="0" err="1"/>
              <a:t>what</a:t>
            </a:r>
            <a:r>
              <a:rPr lang="fr-FR" dirty="0"/>
              <a:t> </a:t>
            </a:r>
            <a:r>
              <a:rPr lang="fr-FR" dirty="0" err="1"/>
              <a:t>was</a:t>
            </a:r>
            <a:r>
              <a:rPr lang="fr-FR" dirty="0"/>
              <a:t> </a:t>
            </a:r>
            <a:r>
              <a:rPr lang="fr-FR" dirty="0" err="1"/>
              <a:t>obtained</a:t>
            </a:r>
            <a:r>
              <a:rPr lang="fr-FR" dirty="0"/>
              <a:t> with the relation of Cheng &amp; Zhao.</a:t>
            </a:r>
            <a:r>
              <a:rPr lang="en-GB" dirty="0"/>
              <a:t> I hence was able to determine a new closure formulation for phis that can be compared with that of Cheng &amp; Zhao.</a:t>
            </a:r>
          </a:p>
          <a:p>
            <a:r>
              <a:rPr lang="fr-FR" dirty="0"/>
              <a:t>T</a:t>
            </a:r>
            <a:r>
              <a:rPr lang="en-GB" dirty="0"/>
              <a:t>he third step consists in re-running all the simulations with the new relation linking phis and </a:t>
            </a:r>
            <a:r>
              <a:rPr lang="en-GB" dirty="0" err="1"/>
              <a:t>phid</a:t>
            </a:r>
            <a:r>
              <a:rPr lang="en-GB" dirty="0"/>
              <a:t> to derive a closure formulation of </a:t>
            </a:r>
            <a:r>
              <a:rPr lang="en-GB" dirty="0" err="1"/>
              <a:t>phid</a:t>
            </a:r>
            <a:r>
              <a:rPr lang="en-GB" dirty="0"/>
              <a:t>. </a:t>
            </a:r>
          </a:p>
          <a:p>
            <a:r>
              <a:rPr lang="fr-FR" dirty="0"/>
              <a:t>F</a:t>
            </a:r>
            <a:r>
              <a:rPr lang="en-GB" dirty="0" err="1"/>
              <a:t>inally</a:t>
            </a:r>
            <a:r>
              <a:rPr lang="en-GB" dirty="0"/>
              <a:t>, we can apply these two closure formulations and simply run any test case.</a:t>
            </a:r>
            <a:endParaRPr lang="fr-FR" dirty="0"/>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12</a:t>
            </a:fld>
            <a:endParaRPr lang="fr-BE"/>
          </a:p>
        </p:txBody>
      </p:sp>
    </p:spTree>
    <p:extLst>
      <p:ext uri="{BB962C8B-B14F-4D97-AF65-F5344CB8AC3E}">
        <p14:creationId xmlns:p14="http://schemas.microsoft.com/office/powerpoint/2010/main" val="1627440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 like I </a:t>
            </a:r>
            <a:r>
              <a:rPr lang="fr-FR" dirty="0" err="1"/>
              <a:t>told</a:t>
            </a:r>
            <a:r>
              <a:rPr lang="fr-FR" dirty="0"/>
              <a:t> </a:t>
            </a:r>
            <a:r>
              <a:rPr lang="fr-FR" dirty="0" err="1"/>
              <a:t>you</a:t>
            </a:r>
            <a:r>
              <a:rPr lang="fr-FR" dirty="0"/>
              <a:t>, I </a:t>
            </a:r>
            <a:r>
              <a:rPr lang="fr-FR" dirty="0" err="1"/>
              <a:t>derived</a:t>
            </a:r>
            <a:r>
              <a:rPr lang="fr-FR" dirty="0"/>
              <a:t> </a:t>
            </a:r>
            <a:r>
              <a:rPr lang="fr-FR" dirty="0" err="1"/>
              <a:t>closure</a:t>
            </a:r>
            <a:r>
              <a:rPr lang="fr-FR" dirty="0"/>
              <a:t> formulations for the </a:t>
            </a:r>
            <a:r>
              <a:rPr lang="fr-FR" dirty="0" err="1"/>
              <a:t>parameter</a:t>
            </a:r>
            <a:r>
              <a:rPr lang="fr-FR" dirty="0"/>
              <a:t> phis </a:t>
            </a:r>
            <a:r>
              <a:rPr lang="fr-FR" dirty="0" err="1"/>
              <a:t>that</a:t>
            </a:r>
            <a:r>
              <a:rPr lang="fr-FR" dirty="0"/>
              <a:t> can </a:t>
            </a:r>
            <a:r>
              <a:rPr lang="fr-FR" dirty="0" err="1"/>
              <a:t>be</a:t>
            </a:r>
            <a:r>
              <a:rPr lang="fr-FR" dirty="0"/>
              <a:t> </a:t>
            </a:r>
            <a:r>
              <a:rPr lang="fr-FR" dirty="0" err="1"/>
              <a:t>compared</a:t>
            </a:r>
            <a:r>
              <a:rPr lang="fr-FR" dirty="0"/>
              <a:t> with </a:t>
            </a:r>
            <a:r>
              <a:rPr lang="fr-FR" dirty="0" err="1"/>
              <a:t>that</a:t>
            </a:r>
            <a:r>
              <a:rPr lang="fr-FR" dirty="0"/>
              <a:t> of Cheng &amp; Zhao. Of course, </a:t>
            </a:r>
            <a:r>
              <a:rPr lang="fr-FR" dirty="0" err="1"/>
              <a:t>every</a:t>
            </a:r>
            <a:r>
              <a:rPr lang="fr-FR" dirty="0"/>
              <a:t> </a:t>
            </a:r>
            <a:r>
              <a:rPr lang="fr-FR" dirty="0" err="1"/>
              <a:t>closure</a:t>
            </a:r>
            <a:r>
              <a:rPr lang="fr-FR" dirty="0"/>
              <a:t> </a:t>
            </a:r>
            <a:r>
              <a:rPr lang="fr-FR" dirty="0" err="1"/>
              <a:t>is</a:t>
            </a:r>
            <a:r>
              <a:rPr lang="fr-FR" dirty="0"/>
              <a:t> </a:t>
            </a:r>
            <a:r>
              <a:rPr lang="fr-FR" dirty="0" err="1"/>
              <a:t>dependent</a:t>
            </a:r>
            <a:r>
              <a:rPr lang="fr-FR" dirty="0"/>
              <a:t> on the transport </a:t>
            </a:r>
            <a:r>
              <a:rPr lang="fr-FR" dirty="0" err="1"/>
              <a:t>law</a:t>
            </a:r>
            <a:r>
              <a:rPr lang="fr-FR" dirty="0"/>
              <a:t> </a:t>
            </a:r>
            <a:r>
              <a:rPr lang="fr-FR" dirty="0" err="1"/>
              <a:t>chosen</a:t>
            </a:r>
            <a:r>
              <a:rPr lang="fr-FR" dirty="0"/>
              <a:t> at the </a:t>
            </a:r>
            <a:r>
              <a:rPr lang="fr-FR" dirty="0" err="1"/>
              <a:t>beginning</a:t>
            </a:r>
            <a:r>
              <a:rPr lang="fr-FR" dirty="0"/>
              <a:t> of the </a:t>
            </a:r>
            <a:r>
              <a:rPr lang="fr-FR" dirty="0" err="1"/>
              <a:t>experiment</a:t>
            </a:r>
            <a:r>
              <a:rPr lang="fr-FR" dirty="0"/>
              <a:t>. </a:t>
            </a:r>
            <a:r>
              <a:rPr lang="fr-FR" dirty="0" err="1"/>
              <a:t>Here</a:t>
            </a:r>
            <a:r>
              <a:rPr lang="fr-FR" dirty="0"/>
              <a:t>, I </a:t>
            </a:r>
            <a:r>
              <a:rPr lang="fr-FR" dirty="0" err="1"/>
              <a:t>represented</a:t>
            </a:r>
            <a:r>
              <a:rPr lang="fr-FR" dirty="0"/>
              <a:t> the </a:t>
            </a:r>
            <a:r>
              <a:rPr lang="fr-FR" dirty="0" err="1"/>
              <a:t>results</a:t>
            </a:r>
            <a:r>
              <a:rPr lang="fr-FR" dirty="0"/>
              <a:t> for the </a:t>
            </a:r>
            <a:r>
              <a:rPr lang="fr-FR" dirty="0" err="1"/>
              <a:t>law</a:t>
            </a:r>
            <a:r>
              <a:rPr lang="fr-FR" dirty="0"/>
              <a:t> of Meyer-Peter &amp; Müller. You can </a:t>
            </a:r>
            <a:r>
              <a:rPr lang="fr-FR" dirty="0" err="1"/>
              <a:t>see</a:t>
            </a:r>
            <a:r>
              <a:rPr lang="fr-FR" dirty="0"/>
              <a:t> </a:t>
            </a:r>
            <a:r>
              <a:rPr lang="fr-FR" dirty="0" err="1"/>
              <a:t>that</a:t>
            </a:r>
            <a:r>
              <a:rPr lang="fr-FR" dirty="0"/>
              <a:t> the expressions for phis </a:t>
            </a:r>
            <a:r>
              <a:rPr lang="fr-FR" dirty="0" err="1"/>
              <a:t>take</a:t>
            </a:r>
            <a:r>
              <a:rPr lang="fr-FR" dirty="0"/>
              <a:t> a </a:t>
            </a:r>
            <a:r>
              <a:rPr lang="fr-FR" dirty="0" err="1"/>
              <a:t>different</a:t>
            </a:r>
            <a:r>
              <a:rPr lang="fr-FR" dirty="0"/>
              <a:t> </a:t>
            </a:r>
            <a:r>
              <a:rPr lang="fr-FR" dirty="0" err="1"/>
              <a:t>form</a:t>
            </a:r>
            <a:r>
              <a:rPr lang="fr-FR" dirty="0"/>
              <a:t> but </a:t>
            </a:r>
            <a:r>
              <a:rPr lang="fr-FR" dirty="0" err="1"/>
              <a:t>both</a:t>
            </a:r>
            <a:r>
              <a:rPr lang="fr-FR" dirty="0"/>
              <a:t> </a:t>
            </a:r>
            <a:r>
              <a:rPr lang="fr-FR" dirty="0" err="1"/>
              <a:t>only</a:t>
            </a:r>
            <a:r>
              <a:rPr lang="fr-FR" dirty="0"/>
              <a:t> </a:t>
            </a:r>
            <a:r>
              <a:rPr lang="fr-FR" dirty="0" err="1"/>
              <a:t>involve</a:t>
            </a:r>
            <a:r>
              <a:rPr lang="fr-FR" dirty="0"/>
              <a:t> the </a:t>
            </a:r>
            <a:r>
              <a:rPr lang="fr-FR" dirty="0" err="1"/>
              <a:t>median</a:t>
            </a:r>
            <a:r>
              <a:rPr lang="fr-FR" dirty="0"/>
              <a:t> grain </a:t>
            </a:r>
            <a:r>
              <a:rPr lang="fr-FR" dirty="0" err="1"/>
              <a:t>diameter</a:t>
            </a:r>
            <a:r>
              <a:rPr lang="fr-FR" dirty="0"/>
              <a:t> and the </a:t>
            </a:r>
            <a:r>
              <a:rPr lang="fr-FR" dirty="0" err="1"/>
              <a:t>dynamic</a:t>
            </a:r>
            <a:r>
              <a:rPr lang="fr-FR" dirty="0"/>
              <a:t> angle of the </a:t>
            </a:r>
            <a:r>
              <a:rPr lang="fr-FR" dirty="0" err="1"/>
              <a:t>sediment</a:t>
            </a:r>
            <a:r>
              <a:rPr lang="fr-FR" dirty="0"/>
              <a:t> and </a:t>
            </a:r>
            <a:r>
              <a:rPr lang="fr-FR" dirty="0" err="1"/>
              <a:t>that</a:t>
            </a:r>
            <a:r>
              <a:rPr lang="fr-FR" dirty="0"/>
              <a:t> </a:t>
            </a:r>
            <a:r>
              <a:rPr lang="fr-FR" dirty="0" err="1"/>
              <a:t>they</a:t>
            </a:r>
            <a:r>
              <a:rPr lang="fr-FR" dirty="0"/>
              <a:t> </a:t>
            </a:r>
            <a:r>
              <a:rPr lang="fr-FR" dirty="0" err="1"/>
              <a:t>give</a:t>
            </a:r>
            <a:r>
              <a:rPr lang="fr-FR" dirty="0"/>
              <a:t> </a:t>
            </a:r>
            <a:r>
              <a:rPr lang="fr-FR" dirty="0" err="1"/>
              <a:t>very</a:t>
            </a:r>
            <a:r>
              <a:rPr lang="fr-FR" dirty="0"/>
              <a:t> close </a:t>
            </a:r>
            <a:r>
              <a:rPr lang="fr-FR" dirty="0" err="1"/>
              <a:t>results</a:t>
            </a:r>
            <a:r>
              <a:rPr lang="fr-FR" dirty="0"/>
              <a:t> with an RMSE of </a:t>
            </a:r>
            <a:r>
              <a:rPr lang="fr-FR" dirty="0" err="1"/>
              <a:t>only</a:t>
            </a:r>
            <a:r>
              <a:rPr lang="fr-FR" dirty="0"/>
              <a:t> 1.21°. This </a:t>
            </a:r>
            <a:r>
              <a:rPr lang="fr-FR" dirty="0" err="1"/>
              <a:t>very</a:t>
            </a:r>
            <a:r>
              <a:rPr lang="fr-FR" dirty="0"/>
              <a:t> </a:t>
            </a:r>
            <a:r>
              <a:rPr lang="fr-FR" dirty="0" err="1"/>
              <a:t>low</a:t>
            </a:r>
            <a:r>
              <a:rPr lang="fr-FR" dirty="0"/>
              <a:t> </a:t>
            </a:r>
            <a:r>
              <a:rPr lang="fr-FR" dirty="0" err="1"/>
              <a:t>difference</a:t>
            </a:r>
            <a:r>
              <a:rPr lang="fr-FR" dirty="0"/>
              <a:t> </a:t>
            </a:r>
            <a:r>
              <a:rPr lang="fr-FR" dirty="0" err="1"/>
              <a:t>suggests</a:t>
            </a:r>
            <a:r>
              <a:rPr lang="fr-FR" dirty="0"/>
              <a:t> </a:t>
            </a:r>
            <a:r>
              <a:rPr lang="fr-FR" dirty="0" err="1"/>
              <a:t>that</a:t>
            </a:r>
            <a:r>
              <a:rPr lang="fr-FR" dirty="0"/>
              <a:t> the </a:t>
            </a:r>
            <a:r>
              <a:rPr lang="fr-FR" dirty="0" err="1"/>
              <a:t>derived</a:t>
            </a:r>
            <a:r>
              <a:rPr lang="fr-FR" dirty="0"/>
              <a:t> </a:t>
            </a:r>
            <a:r>
              <a:rPr lang="fr-FR" dirty="0" err="1"/>
              <a:t>closure</a:t>
            </a:r>
            <a:r>
              <a:rPr lang="fr-FR" dirty="0"/>
              <a:t> formulation </a:t>
            </a:r>
            <a:r>
              <a:rPr lang="fr-FR" dirty="0" err="1"/>
              <a:t>will</a:t>
            </a:r>
            <a:r>
              <a:rPr lang="fr-FR" dirty="0"/>
              <a:t> </a:t>
            </a:r>
            <a:r>
              <a:rPr lang="fr-FR" dirty="0" err="1"/>
              <a:t>give</a:t>
            </a:r>
            <a:r>
              <a:rPr lang="fr-FR" dirty="0"/>
              <a:t> us </a:t>
            </a:r>
            <a:r>
              <a:rPr lang="fr-FR" dirty="0" err="1"/>
              <a:t>static</a:t>
            </a:r>
            <a:r>
              <a:rPr lang="fr-FR" dirty="0"/>
              <a:t> angles </a:t>
            </a:r>
            <a:r>
              <a:rPr lang="fr-FR" dirty="0" err="1"/>
              <a:t>that</a:t>
            </a:r>
            <a:r>
              <a:rPr lang="fr-FR" dirty="0"/>
              <a:t> </a:t>
            </a:r>
            <a:r>
              <a:rPr lang="fr-FR" dirty="0" err="1"/>
              <a:t>comply</a:t>
            </a:r>
            <a:r>
              <a:rPr lang="fr-FR" dirty="0"/>
              <a:t> </a:t>
            </a:r>
            <a:r>
              <a:rPr lang="fr-FR" dirty="0" err="1"/>
              <a:t>very</a:t>
            </a:r>
            <a:r>
              <a:rPr lang="fr-FR" dirty="0"/>
              <a:t> </a:t>
            </a:r>
            <a:r>
              <a:rPr lang="fr-FR" dirty="0" err="1"/>
              <a:t>much</a:t>
            </a:r>
            <a:r>
              <a:rPr lang="fr-FR" dirty="0"/>
              <a:t> with </a:t>
            </a:r>
            <a:r>
              <a:rPr lang="fr-FR" dirty="0" err="1"/>
              <a:t>what</a:t>
            </a:r>
            <a:r>
              <a:rPr lang="fr-FR" dirty="0"/>
              <a:t> </a:t>
            </a:r>
            <a:r>
              <a:rPr lang="fr-FR" dirty="0" err="1"/>
              <a:t>happens</a:t>
            </a:r>
            <a:r>
              <a:rPr lang="fr-FR" dirty="0"/>
              <a:t> in reality if </a:t>
            </a:r>
            <a:r>
              <a:rPr lang="fr-FR" dirty="0" err="1"/>
              <a:t>we</a:t>
            </a:r>
            <a:r>
              <a:rPr lang="fr-FR" dirty="0"/>
              <a:t> </a:t>
            </a:r>
            <a:r>
              <a:rPr lang="fr-FR" dirty="0" err="1"/>
              <a:t>choose</a:t>
            </a:r>
            <a:r>
              <a:rPr lang="fr-FR" dirty="0"/>
              <a:t> </a:t>
            </a:r>
            <a:r>
              <a:rPr lang="fr-FR" dirty="0" err="1"/>
              <a:t>this</a:t>
            </a:r>
            <a:r>
              <a:rPr lang="fr-FR" dirty="0"/>
              <a:t> transport </a:t>
            </a:r>
            <a:r>
              <a:rPr lang="fr-FR" dirty="0" err="1"/>
              <a:t>law</a:t>
            </a:r>
            <a:r>
              <a:rPr lang="fr-FR" dirty="0"/>
              <a:t>.</a:t>
            </a:r>
            <a:endParaRPr lang="en-GB" dirty="0"/>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13</a:t>
            </a:fld>
            <a:endParaRPr lang="fr-BE"/>
          </a:p>
        </p:txBody>
      </p:sp>
    </p:spTree>
    <p:extLst>
      <p:ext uri="{BB962C8B-B14F-4D97-AF65-F5344CB8AC3E}">
        <p14:creationId xmlns:p14="http://schemas.microsoft.com/office/powerpoint/2010/main" val="222894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Ok, </a:t>
            </a:r>
            <a:r>
              <a:rPr lang="fr-FR" dirty="0" err="1"/>
              <a:t>so</a:t>
            </a:r>
            <a:r>
              <a:rPr lang="fr-FR" dirty="0"/>
              <a:t> </a:t>
            </a:r>
            <a:r>
              <a:rPr lang="fr-FR" dirty="0" err="1"/>
              <a:t>now</a:t>
            </a:r>
            <a:r>
              <a:rPr lang="fr-FR" dirty="0"/>
              <a:t>, </a:t>
            </a:r>
            <a:r>
              <a:rPr lang="fr-FR" dirty="0" err="1"/>
              <a:t>we</a:t>
            </a:r>
            <a:r>
              <a:rPr lang="fr-FR" dirty="0"/>
              <a:t> have a </a:t>
            </a:r>
            <a:r>
              <a:rPr lang="fr-FR" dirty="0" err="1"/>
              <a:t>closure</a:t>
            </a:r>
            <a:r>
              <a:rPr lang="fr-FR" dirty="0"/>
              <a:t> formulation for phis, but </a:t>
            </a:r>
            <a:r>
              <a:rPr lang="fr-FR" dirty="0" err="1"/>
              <a:t>we</a:t>
            </a:r>
            <a:r>
              <a:rPr lang="fr-FR" dirty="0"/>
              <a:t> </a:t>
            </a:r>
            <a:r>
              <a:rPr lang="fr-FR" dirty="0" err="1"/>
              <a:t>still</a:t>
            </a:r>
            <a:r>
              <a:rPr lang="fr-FR" dirty="0"/>
              <a:t> </a:t>
            </a:r>
            <a:r>
              <a:rPr lang="fr-FR" dirty="0" err="1"/>
              <a:t>need</a:t>
            </a:r>
            <a:r>
              <a:rPr lang="fr-FR" dirty="0"/>
              <a:t> to </a:t>
            </a:r>
            <a:r>
              <a:rPr lang="fr-FR" dirty="0" err="1"/>
              <a:t>find</a:t>
            </a:r>
            <a:r>
              <a:rPr lang="fr-FR" dirty="0"/>
              <a:t> a </a:t>
            </a:r>
            <a:r>
              <a:rPr lang="fr-FR" dirty="0" err="1"/>
              <a:t>closure</a:t>
            </a:r>
            <a:r>
              <a:rPr lang="fr-FR" dirty="0"/>
              <a:t> for </a:t>
            </a:r>
            <a:r>
              <a:rPr lang="fr-FR" dirty="0" err="1"/>
              <a:t>phid</a:t>
            </a:r>
            <a:r>
              <a:rPr lang="fr-FR" dirty="0"/>
              <a:t>. And </a:t>
            </a:r>
            <a:r>
              <a:rPr lang="fr-FR" dirty="0" err="1"/>
              <a:t>it</a:t>
            </a:r>
            <a:r>
              <a:rPr lang="fr-FR" dirty="0"/>
              <a:t> </a:t>
            </a:r>
            <a:r>
              <a:rPr lang="fr-FR" dirty="0" err="1"/>
              <a:t>is</a:t>
            </a:r>
            <a:r>
              <a:rPr lang="fr-FR" dirty="0"/>
              <a:t> more </a:t>
            </a:r>
            <a:r>
              <a:rPr lang="fr-FR" dirty="0" err="1"/>
              <a:t>complicated</a:t>
            </a:r>
            <a:r>
              <a:rPr lang="fr-FR" dirty="0"/>
              <a:t> for </a:t>
            </a:r>
            <a:r>
              <a:rPr lang="fr-FR" dirty="0" err="1"/>
              <a:t>two</a:t>
            </a:r>
            <a:r>
              <a:rPr lang="fr-FR" dirty="0"/>
              <a:t> </a:t>
            </a:r>
            <a:r>
              <a:rPr lang="fr-FR" dirty="0" err="1"/>
              <a:t>reasons</a:t>
            </a:r>
            <a:r>
              <a:rPr lang="fr-FR" dirty="0"/>
              <a:t>. </a:t>
            </a:r>
          </a:p>
          <a:p>
            <a:endParaRPr lang="fr-FR" dirty="0"/>
          </a:p>
          <a:p>
            <a:r>
              <a:rPr lang="fr-FR" dirty="0"/>
              <a:t>First, the optimal values of </a:t>
            </a:r>
            <a:r>
              <a:rPr lang="fr-FR" dirty="0" err="1"/>
              <a:t>phid</a:t>
            </a:r>
            <a:r>
              <a:rPr lang="fr-FR" dirty="0"/>
              <a:t> show </a:t>
            </a:r>
            <a:r>
              <a:rPr lang="fr-FR" dirty="0" err="1"/>
              <a:t>heteroskedasticity</a:t>
            </a:r>
            <a:r>
              <a:rPr lang="fr-FR" dirty="0"/>
              <a:t>, </a:t>
            </a:r>
            <a:r>
              <a:rPr lang="fr-FR" dirty="0" err="1"/>
              <a:t>which</a:t>
            </a:r>
            <a:r>
              <a:rPr lang="fr-FR" dirty="0"/>
              <a:t> </a:t>
            </a:r>
            <a:r>
              <a:rPr lang="fr-FR" dirty="0" err="1"/>
              <a:t>means</a:t>
            </a:r>
            <a:r>
              <a:rPr lang="fr-FR" dirty="0"/>
              <a:t> </a:t>
            </a:r>
            <a:r>
              <a:rPr lang="fr-FR" dirty="0" err="1"/>
              <a:t>that</a:t>
            </a:r>
            <a:r>
              <a:rPr lang="fr-FR" dirty="0"/>
              <a:t> </a:t>
            </a:r>
            <a:r>
              <a:rPr lang="fr-FR" dirty="0" err="1"/>
              <a:t>they</a:t>
            </a:r>
            <a:r>
              <a:rPr lang="fr-FR" dirty="0"/>
              <a:t> do not follow a normal distribution and have no constant variance. </a:t>
            </a:r>
            <a:r>
              <a:rPr lang="fr-FR" dirty="0" err="1"/>
              <a:t>However</a:t>
            </a:r>
            <a:r>
              <a:rPr lang="fr-FR" dirty="0"/>
              <a:t>, to </a:t>
            </a:r>
            <a:r>
              <a:rPr lang="fr-FR" dirty="0" err="1"/>
              <a:t>construct</a:t>
            </a:r>
            <a:r>
              <a:rPr lang="fr-FR" dirty="0"/>
              <a:t> a </a:t>
            </a:r>
            <a:r>
              <a:rPr lang="fr-FR" dirty="0" err="1"/>
              <a:t>linear</a:t>
            </a:r>
            <a:r>
              <a:rPr lang="fr-FR" dirty="0"/>
              <a:t> </a:t>
            </a:r>
            <a:r>
              <a:rPr lang="fr-FR" dirty="0" err="1"/>
              <a:t>regression</a:t>
            </a:r>
            <a:r>
              <a:rPr lang="fr-FR" dirty="0"/>
              <a:t> model, the variables </a:t>
            </a:r>
            <a:r>
              <a:rPr lang="fr-FR" dirty="0" err="1"/>
              <a:t>should</a:t>
            </a:r>
            <a:r>
              <a:rPr lang="fr-FR" dirty="0"/>
              <a:t> </a:t>
            </a:r>
            <a:r>
              <a:rPr lang="fr-FR" dirty="0" err="1"/>
              <a:t>ideally</a:t>
            </a:r>
            <a:r>
              <a:rPr lang="fr-FR" dirty="0"/>
              <a:t> have </a:t>
            </a:r>
            <a:r>
              <a:rPr lang="fr-FR" dirty="0" err="1"/>
              <a:t>these</a:t>
            </a:r>
            <a:r>
              <a:rPr lang="fr-FR" dirty="0"/>
              <a:t> </a:t>
            </a:r>
            <a:r>
              <a:rPr lang="fr-FR" dirty="0" err="1"/>
              <a:t>properties</a:t>
            </a:r>
            <a:r>
              <a:rPr lang="fr-FR" dirty="0"/>
              <a:t>. To solve </a:t>
            </a:r>
            <a:r>
              <a:rPr lang="fr-FR" dirty="0" err="1"/>
              <a:t>that</a:t>
            </a:r>
            <a:r>
              <a:rPr lang="fr-FR" dirty="0"/>
              <a:t> issue, </a:t>
            </a:r>
            <a:r>
              <a:rPr lang="fr-FR" dirty="0" err="1"/>
              <a:t>we</a:t>
            </a:r>
            <a:r>
              <a:rPr lang="fr-FR" dirty="0"/>
              <a:t> can use a Box-Cox transformation as I </a:t>
            </a:r>
            <a:r>
              <a:rPr lang="fr-FR" dirty="0" err="1"/>
              <a:t>will</a:t>
            </a:r>
            <a:r>
              <a:rPr lang="fr-FR" dirty="0"/>
              <a:t> </a:t>
            </a:r>
            <a:r>
              <a:rPr lang="fr-FR" dirty="0" err="1"/>
              <a:t>explained</a:t>
            </a:r>
            <a:r>
              <a:rPr lang="fr-FR" dirty="0"/>
              <a:t> </a:t>
            </a:r>
            <a:r>
              <a:rPr lang="fr-FR" dirty="0" err="1"/>
              <a:t>afterwards</a:t>
            </a:r>
            <a:r>
              <a:rPr lang="fr-FR" dirty="0"/>
              <a:t>.</a:t>
            </a:r>
          </a:p>
          <a:p>
            <a:endParaRPr lang="fr-FR" dirty="0"/>
          </a:p>
          <a:p>
            <a:r>
              <a:rPr lang="fr-FR" dirty="0" err="1"/>
              <a:t>Secondly</a:t>
            </a:r>
            <a:r>
              <a:rPr lang="fr-FR" dirty="0"/>
              <a:t>, </a:t>
            </a:r>
            <a:r>
              <a:rPr lang="fr-FR" dirty="0" err="1"/>
              <a:t>we</a:t>
            </a:r>
            <a:r>
              <a:rPr lang="fr-FR" dirty="0"/>
              <a:t> must </a:t>
            </a:r>
            <a:r>
              <a:rPr lang="fr-FR" dirty="0" err="1"/>
              <a:t>make</a:t>
            </a:r>
            <a:r>
              <a:rPr lang="fr-FR" dirty="0"/>
              <a:t> sure </a:t>
            </a:r>
            <a:r>
              <a:rPr lang="fr-FR" dirty="0" err="1"/>
              <a:t>that</a:t>
            </a:r>
            <a:r>
              <a:rPr lang="fr-FR" dirty="0"/>
              <a:t> </a:t>
            </a:r>
            <a:r>
              <a:rPr lang="fr-FR" dirty="0" err="1"/>
              <a:t>we</a:t>
            </a:r>
            <a:r>
              <a:rPr lang="fr-FR" dirty="0"/>
              <a:t> capture the </a:t>
            </a:r>
            <a:r>
              <a:rPr lang="fr-FR" dirty="0" err="1"/>
              <a:t>behaviour</a:t>
            </a:r>
            <a:r>
              <a:rPr lang="fr-FR" dirty="0"/>
              <a:t> of the data </a:t>
            </a:r>
            <a:r>
              <a:rPr lang="fr-FR" dirty="0" err="1"/>
              <a:t>accurately</a:t>
            </a:r>
            <a:r>
              <a:rPr lang="fr-FR" dirty="0"/>
              <a:t> </a:t>
            </a:r>
            <a:r>
              <a:rPr lang="fr-FR" dirty="0" err="1"/>
              <a:t>enough</a:t>
            </a:r>
            <a:r>
              <a:rPr lang="fr-FR" dirty="0"/>
              <a:t>, </a:t>
            </a:r>
            <a:r>
              <a:rPr lang="fr-FR" dirty="0" err="1"/>
              <a:t>that</a:t>
            </a:r>
            <a:r>
              <a:rPr lang="fr-FR" dirty="0"/>
              <a:t> </a:t>
            </a:r>
            <a:r>
              <a:rPr lang="fr-FR" dirty="0" err="1"/>
              <a:t>there</a:t>
            </a:r>
            <a:r>
              <a:rPr lang="fr-FR" dirty="0"/>
              <a:t> </a:t>
            </a:r>
            <a:r>
              <a:rPr lang="fr-FR" dirty="0" err="1"/>
              <a:t>is</a:t>
            </a:r>
            <a:r>
              <a:rPr lang="fr-FR" dirty="0"/>
              <a:t> no </a:t>
            </a:r>
            <a:r>
              <a:rPr lang="fr-FR" dirty="0" err="1"/>
              <a:t>underfitting</a:t>
            </a:r>
            <a:r>
              <a:rPr lang="fr-FR" dirty="0"/>
              <a:t>, and </a:t>
            </a:r>
            <a:r>
              <a:rPr lang="fr-FR" dirty="0" err="1"/>
              <a:t>that</a:t>
            </a:r>
            <a:r>
              <a:rPr lang="fr-FR" dirty="0"/>
              <a:t> </a:t>
            </a:r>
            <a:r>
              <a:rPr lang="fr-FR" dirty="0" err="1"/>
              <a:t>we</a:t>
            </a:r>
            <a:r>
              <a:rPr lang="fr-FR" dirty="0"/>
              <a:t> do not capture noise, </a:t>
            </a:r>
            <a:r>
              <a:rPr lang="fr-FR" dirty="0" err="1"/>
              <a:t>that</a:t>
            </a:r>
            <a:r>
              <a:rPr lang="fr-FR" dirty="0"/>
              <a:t> </a:t>
            </a:r>
            <a:r>
              <a:rPr lang="fr-FR" dirty="0" err="1"/>
              <a:t>we</a:t>
            </a:r>
            <a:r>
              <a:rPr lang="fr-FR" dirty="0"/>
              <a:t> </a:t>
            </a:r>
            <a:r>
              <a:rPr lang="fr-FR" dirty="0" err="1"/>
              <a:t>avoid</a:t>
            </a:r>
            <a:r>
              <a:rPr lang="fr-FR" dirty="0"/>
              <a:t> </a:t>
            </a:r>
            <a:r>
              <a:rPr lang="fr-FR" dirty="0" err="1"/>
              <a:t>overfitting</a:t>
            </a:r>
            <a:r>
              <a:rPr lang="fr-FR" dirty="0"/>
              <a:t>. To </a:t>
            </a:r>
            <a:r>
              <a:rPr lang="fr-FR" dirty="0" err="1"/>
              <a:t>address</a:t>
            </a:r>
            <a:r>
              <a:rPr lang="fr-FR" dirty="0"/>
              <a:t> </a:t>
            </a:r>
            <a:r>
              <a:rPr lang="fr-FR" dirty="0" err="1"/>
              <a:t>this</a:t>
            </a:r>
            <a:r>
              <a:rPr lang="fr-FR" dirty="0"/>
              <a:t> </a:t>
            </a:r>
            <a:r>
              <a:rPr lang="fr-FR" dirty="0" err="1"/>
              <a:t>problem</a:t>
            </a:r>
            <a:r>
              <a:rPr lang="fr-FR" dirty="0"/>
              <a:t>, </a:t>
            </a:r>
            <a:r>
              <a:rPr lang="fr-FR" dirty="0" err="1"/>
              <a:t>we</a:t>
            </a:r>
            <a:r>
              <a:rPr lang="fr-FR" dirty="0"/>
              <a:t> can use machine </a:t>
            </a:r>
            <a:r>
              <a:rPr lang="fr-FR" dirty="0" err="1"/>
              <a:t>learning</a:t>
            </a:r>
            <a:r>
              <a:rPr lang="fr-FR" dirty="0"/>
              <a:t> and </a:t>
            </a:r>
            <a:r>
              <a:rPr lang="fr-FR" dirty="0" err="1"/>
              <a:t>especially</a:t>
            </a:r>
            <a:r>
              <a:rPr lang="fr-FR" dirty="0"/>
              <a:t>, a k-</a:t>
            </a:r>
            <a:r>
              <a:rPr lang="fr-FR" dirty="0" err="1"/>
              <a:t>fold</a:t>
            </a:r>
            <a:r>
              <a:rPr lang="fr-FR" dirty="0"/>
              <a:t> cross validation </a:t>
            </a:r>
            <a:r>
              <a:rPr lang="fr-FR" dirty="0" err="1"/>
              <a:t>algorithm</a:t>
            </a:r>
            <a:r>
              <a:rPr lang="fr-FR" dirty="0"/>
              <a:t>.</a:t>
            </a:r>
            <a:endParaRPr lang="en-GB" dirty="0"/>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14</a:t>
            </a:fld>
            <a:endParaRPr lang="fr-BE"/>
          </a:p>
        </p:txBody>
      </p:sp>
    </p:spTree>
    <p:extLst>
      <p:ext uri="{BB962C8B-B14F-4D97-AF65-F5344CB8AC3E}">
        <p14:creationId xmlns:p14="http://schemas.microsoft.com/office/powerpoint/2010/main" val="24599825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The Box-Cox transformation </a:t>
            </a:r>
            <a:r>
              <a:rPr lang="fr-FR" dirty="0" err="1"/>
              <a:t>aims</a:t>
            </a:r>
            <a:r>
              <a:rPr lang="fr-FR" dirty="0"/>
              <a:t> to </a:t>
            </a:r>
            <a:r>
              <a:rPr lang="fr-FR" dirty="0" err="1"/>
              <a:t>transform</a:t>
            </a:r>
            <a:r>
              <a:rPr lang="fr-FR" dirty="0"/>
              <a:t> the variables to </a:t>
            </a:r>
            <a:r>
              <a:rPr lang="fr-FR" dirty="0" err="1"/>
              <a:t>make</a:t>
            </a:r>
            <a:r>
              <a:rPr lang="fr-FR" dirty="0"/>
              <a:t> </a:t>
            </a:r>
            <a:r>
              <a:rPr lang="fr-FR" dirty="0" err="1"/>
              <a:t>them</a:t>
            </a:r>
            <a:r>
              <a:rPr lang="fr-FR" dirty="0"/>
              <a:t> follow a normal distribution. </a:t>
            </a:r>
          </a:p>
          <a:p>
            <a:endParaRPr lang="fr-FR" dirty="0"/>
          </a:p>
          <a:p>
            <a:r>
              <a:rPr lang="fr-FR" dirty="0"/>
              <a:t>You can </a:t>
            </a:r>
            <a:r>
              <a:rPr lang="fr-FR" dirty="0" err="1"/>
              <a:t>see</a:t>
            </a:r>
            <a:r>
              <a:rPr lang="fr-FR" dirty="0"/>
              <a:t> on the </a:t>
            </a:r>
            <a:r>
              <a:rPr lang="fr-FR" dirty="0" err="1"/>
              <a:t>left</a:t>
            </a:r>
            <a:r>
              <a:rPr lang="fr-FR" dirty="0"/>
              <a:t> panel </a:t>
            </a:r>
            <a:r>
              <a:rPr lang="fr-FR" dirty="0" err="1"/>
              <a:t>that</a:t>
            </a:r>
            <a:r>
              <a:rPr lang="fr-FR" dirty="0"/>
              <a:t> </a:t>
            </a:r>
            <a:r>
              <a:rPr lang="fr-FR" dirty="0" err="1"/>
              <a:t>our</a:t>
            </a:r>
            <a:r>
              <a:rPr lang="fr-FR" dirty="0"/>
              <a:t> </a:t>
            </a:r>
            <a:r>
              <a:rPr lang="fr-FR" dirty="0" err="1"/>
              <a:t>mud</a:t>
            </a:r>
            <a:r>
              <a:rPr lang="fr-FR" dirty="0"/>
              <a:t> variables do not </a:t>
            </a:r>
            <a:r>
              <a:rPr lang="fr-FR" dirty="0" err="1"/>
              <a:t>really</a:t>
            </a:r>
            <a:r>
              <a:rPr lang="fr-FR" dirty="0"/>
              <a:t> follow a normal distribution. </a:t>
            </a:r>
          </a:p>
          <a:p>
            <a:endParaRPr lang="fr-FR" dirty="0"/>
          </a:p>
          <a:p>
            <a:r>
              <a:rPr lang="fr-FR" dirty="0"/>
              <a:t>In the center of the slide, </a:t>
            </a:r>
            <a:r>
              <a:rPr lang="fr-FR" dirty="0" err="1"/>
              <a:t>you</a:t>
            </a:r>
            <a:r>
              <a:rPr lang="fr-FR" dirty="0"/>
              <a:t> can </a:t>
            </a:r>
            <a:r>
              <a:rPr lang="fr-FR" dirty="0" err="1"/>
              <a:t>find</a:t>
            </a:r>
            <a:r>
              <a:rPr lang="fr-FR" dirty="0"/>
              <a:t> an </a:t>
            </a:r>
            <a:r>
              <a:rPr lang="fr-FR" dirty="0" err="1"/>
              <a:t>example</a:t>
            </a:r>
            <a:r>
              <a:rPr lang="fr-FR" dirty="0"/>
              <a:t> of a Box-Cox transformation expression </a:t>
            </a:r>
            <a:r>
              <a:rPr lang="fr-FR" dirty="0" err="1"/>
              <a:t>that</a:t>
            </a:r>
            <a:r>
              <a:rPr lang="fr-FR" dirty="0"/>
              <a:t> highlights the </a:t>
            </a:r>
            <a:r>
              <a:rPr lang="fr-FR" dirty="0" err="1"/>
              <a:t>parameter</a:t>
            </a:r>
            <a:r>
              <a:rPr lang="fr-FR" dirty="0"/>
              <a:t> lambda </a:t>
            </a:r>
            <a:r>
              <a:rPr lang="fr-FR" dirty="0" err="1"/>
              <a:t>that</a:t>
            </a:r>
            <a:r>
              <a:rPr lang="fr-FR" dirty="0"/>
              <a:t> </a:t>
            </a:r>
            <a:r>
              <a:rPr lang="fr-FR" dirty="0" err="1"/>
              <a:t>will</a:t>
            </a:r>
            <a:r>
              <a:rPr lang="fr-FR" dirty="0"/>
              <a:t> </a:t>
            </a:r>
            <a:r>
              <a:rPr lang="fr-FR" dirty="0" err="1"/>
              <a:t>be</a:t>
            </a:r>
            <a:r>
              <a:rPr lang="fr-FR" dirty="0"/>
              <a:t> </a:t>
            </a:r>
            <a:r>
              <a:rPr lang="fr-FR" dirty="0" err="1"/>
              <a:t>used</a:t>
            </a:r>
            <a:r>
              <a:rPr lang="fr-FR" dirty="0"/>
              <a:t> to </a:t>
            </a:r>
            <a:r>
              <a:rPr lang="fr-FR" dirty="0" err="1"/>
              <a:t>give</a:t>
            </a:r>
            <a:r>
              <a:rPr lang="fr-FR" dirty="0"/>
              <a:t> the distribution </a:t>
            </a:r>
            <a:r>
              <a:rPr lang="fr-FR" dirty="0" err="1"/>
              <a:t>that</a:t>
            </a:r>
            <a:r>
              <a:rPr lang="fr-FR" dirty="0"/>
              <a:t> </a:t>
            </a:r>
            <a:r>
              <a:rPr lang="fr-FR" dirty="0" err="1"/>
              <a:t>is</a:t>
            </a:r>
            <a:r>
              <a:rPr lang="fr-FR" dirty="0"/>
              <a:t> the </a:t>
            </a:r>
            <a:r>
              <a:rPr lang="fr-FR" dirty="0" err="1"/>
              <a:t>closest</a:t>
            </a:r>
            <a:r>
              <a:rPr lang="fr-FR" dirty="0"/>
              <a:t> to a normal one.</a:t>
            </a:r>
          </a:p>
          <a:p>
            <a:endParaRPr lang="fr-FR" dirty="0"/>
          </a:p>
          <a:p>
            <a:r>
              <a:rPr lang="fr-FR" dirty="0"/>
              <a:t>And on the right, </a:t>
            </a:r>
            <a:r>
              <a:rPr lang="fr-FR" dirty="0" err="1"/>
              <a:t>you</a:t>
            </a:r>
            <a:r>
              <a:rPr lang="fr-FR" dirty="0"/>
              <a:t> can </a:t>
            </a:r>
            <a:r>
              <a:rPr lang="fr-FR" dirty="0" err="1"/>
              <a:t>see</a:t>
            </a:r>
            <a:r>
              <a:rPr lang="fr-FR" dirty="0"/>
              <a:t> </a:t>
            </a:r>
            <a:r>
              <a:rPr lang="fr-FR" dirty="0" err="1"/>
              <a:t>that</a:t>
            </a:r>
            <a:r>
              <a:rPr lang="fr-FR" dirty="0"/>
              <a:t>, </a:t>
            </a:r>
            <a:r>
              <a:rPr lang="fr-FR" dirty="0" err="1"/>
              <a:t>after</a:t>
            </a:r>
            <a:r>
              <a:rPr lang="fr-FR" dirty="0"/>
              <a:t> </a:t>
            </a:r>
            <a:r>
              <a:rPr lang="fr-FR" dirty="0" err="1"/>
              <a:t>applying</a:t>
            </a:r>
            <a:r>
              <a:rPr lang="fr-FR" dirty="0"/>
              <a:t> </a:t>
            </a:r>
            <a:r>
              <a:rPr lang="fr-FR" dirty="0" err="1"/>
              <a:t>such</a:t>
            </a:r>
            <a:r>
              <a:rPr lang="fr-FR" dirty="0"/>
              <a:t> a transformation, the variables are </a:t>
            </a:r>
            <a:r>
              <a:rPr lang="fr-FR" dirty="0" err="1"/>
              <a:t>almost</a:t>
            </a:r>
            <a:r>
              <a:rPr lang="fr-FR" dirty="0"/>
              <a:t> </a:t>
            </a:r>
            <a:r>
              <a:rPr lang="fr-FR" dirty="0" err="1"/>
              <a:t>normally</a:t>
            </a:r>
            <a:r>
              <a:rPr lang="fr-FR" dirty="0"/>
              <a:t> </a:t>
            </a:r>
            <a:r>
              <a:rPr lang="fr-FR" dirty="0" err="1"/>
              <a:t>distributed</a:t>
            </a:r>
            <a:r>
              <a:rPr lang="fr-FR" dirty="0"/>
              <a:t>.</a:t>
            </a:r>
          </a:p>
          <a:p>
            <a:endParaRPr lang="fr-FR" dirty="0"/>
          </a:p>
          <a:p>
            <a:r>
              <a:rPr lang="fr-FR" dirty="0" err="1"/>
              <a:t>Now</a:t>
            </a:r>
            <a:r>
              <a:rPr lang="fr-FR" dirty="0"/>
              <a:t>, </a:t>
            </a:r>
            <a:r>
              <a:rPr lang="fr-FR" dirty="0" err="1"/>
              <a:t>we</a:t>
            </a:r>
            <a:r>
              <a:rPr lang="fr-FR" dirty="0"/>
              <a:t> can use </a:t>
            </a:r>
            <a:r>
              <a:rPr lang="fr-FR" dirty="0" err="1"/>
              <a:t>these</a:t>
            </a:r>
            <a:r>
              <a:rPr lang="fr-FR" dirty="0"/>
              <a:t> variables to </a:t>
            </a:r>
            <a:r>
              <a:rPr lang="fr-FR" dirty="0" err="1"/>
              <a:t>derive</a:t>
            </a:r>
            <a:r>
              <a:rPr lang="fr-FR" dirty="0"/>
              <a:t> a </a:t>
            </a:r>
            <a:r>
              <a:rPr lang="fr-FR" dirty="0" err="1"/>
              <a:t>linear</a:t>
            </a:r>
            <a:r>
              <a:rPr lang="fr-FR" dirty="0"/>
              <a:t> </a:t>
            </a:r>
            <a:r>
              <a:rPr lang="fr-FR" dirty="0" err="1"/>
              <a:t>regression</a:t>
            </a:r>
            <a:r>
              <a:rPr lang="fr-FR" dirty="0"/>
              <a:t> model.</a:t>
            </a:r>
            <a:endParaRPr lang="en-GB" dirty="0"/>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15</a:t>
            </a:fld>
            <a:endParaRPr lang="fr-BE"/>
          </a:p>
        </p:txBody>
      </p:sp>
    </p:spTree>
    <p:extLst>
      <p:ext uri="{BB962C8B-B14F-4D97-AF65-F5344CB8AC3E}">
        <p14:creationId xmlns:p14="http://schemas.microsoft.com/office/powerpoint/2010/main" val="2694055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As </a:t>
            </a:r>
            <a:r>
              <a:rPr lang="fr-FR" dirty="0" err="1"/>
              <a:t>mentionned</a:t>
            </a:r>
            <a:r>
              <a:rPr lang="fr-FR" dirty="0"/>
              <a:t> </a:t>
            </a:r>
            <a:r>
              <a:rPr lang="fr-FR" dirty="0" err="1"/>
              <a:t>earlier</a:t>
            </a:r>
            <a:r>
              <a:rPr lang="fr-FR" dirty="0"/>
              <a:t>, the </a:t>
            </a:r>
            <a:r>
              <a:rPr lang="fr-FR" dirty="0" err="1"/>
              <a:t>regression</a:t>
            </a:r>
            <a:r>
              <a:rPr lang="fr-FR" dirty="0"/>
              <a:t> model </a:t>
            </a:r>
            <a:r>
              <a:rPr lang="fr-FR" dirty="0" err="1"/>
              <a:t>will</a:t>
            </a:r>
            <a:r>
              <a:rPr lang="fr-FR" dirty="0"/>
              <a:t> </a:t>
            </a:r>
            <a:r>
              <a:rPr lang="fr-FR" dirty="0" err="1"/>
              <a:t>be</a:t>
            </a:r>
            <a:r>
              <a:rPr lang="fr-FR" dirty="0"/>
              <a:t> </a:t>
            </a:r>
            <a:r>
              <a:rPr lang="fr-FR" dirty="0" err="1"/>
              <a:t>constructed</a:t>
            </a:r>
            <a:r>
              <a:rPr lang="fr-FR" dirty="0"/>
              <a:t> </a:t>
            </a:r>
            <a:r>
              <a:rPr lang="fr-FR" dirty="0" err="1"/>
              <a:t>thanks</a:t>
            </a:r>
            <a:r>
              <a:rPr lang="fr-FR" dirty="0"/>
              <a:t> to a k-</a:t>
            </a:r>
            <a:r>
              <a:rPr lang="fr-FR" dirty="0" err="1"/>
              <a:t>fold</a:t>
            </a:r>
            <a:r>
              <a:rPr lang="fr-FR" dirty="0"/>
              <a:t> cross validation </a:t>
            </a:r>
            <a:r>
              <a:rPr lang="fr-FR" dirty="0" err="1"/>
              <a:t>algorithm</a:t>
            </a:r>
            <a:r>
              <a:rPr lang="fr-FR" dirty="0"/>
              <a:t>.</a:t>
            </a:r>
          </a:p>
          <a:p>
            <a:endParaRPr lang="fr-FR" dirty="0"/>
          </a:p>
          <a:p>
            <a:r>
              <a:rPr lang="fr-FR" dirty="0"/>
              <a:t>This </a:t>
            </a:r>
            <a:r>
              <a:rPr lang="fr-FR" dirty="0" err="1"/>
              <a:t>algorithm</a:t>
            </a:r>
            <a:r>
              <a:rPr lang="fr-FR" dirty="0"/>
              <a:t> </a:t>
            </a:r>
            <a:r>
              <a:rPr lang="fr-FR" dirty="0" err="1"/>
              <a:t>consists</a:t>
            </a:r>
            <a:r>
              <a:rPr lang="fr-FR" dirty="0"/>
              <a:t> in </a:t>
            </a:r>
            <a:r>
              <a:rPr lang="fr-FR" dirty="0" err="1"/>
              <a:t>randomly</a:t>
            </a:r>
            <a:r>
              <a:rPr lang="fr-FR" dirty="0"/>
              <a:t> </a:t>
            </a:r>
            <a:r>
              <a:rPr lang="fr-FR" dirty="0" err="1"/>
              <a:t>dividing</a:t>
            </a:r>
            <a:r>
              <a:rPr lang="fr-FR" dirty="0"/>
              <a:t> the </a:t>
            </a:r>
            <a:r>
              <a:rPr lang="fr-FR" dirty="0" err="1"/>
              <a:t>dataset</a:t>
            </a:r>
            <a:r>
              <a:rPr lang="fr-FR" dirty="0"/>
              <a:t> in a training and a test set. </a:t>
            </a:r>
          </a:p>
          <a:p>
            <a:r>
              <a:rPr lang="fr-FR" dirty="0"/>
              <a:t>The training set </a:t>
            </a:r>
            <a:r>
              <a:rPr lang="fr-FR" dirty="0" err="1"/>
              <a:t>is</a:t>
            </a:r>
            <a:r>
              <a:rPr lang="fr-FR" dirty="0"/>
              <a:t> </a:t>
            </a:r>
            <a:r>
              <a:rPr lang="fr-FR" dirty="0" err="1"/>
              <a:t>then</a:t>
            </a:r>
            <a:r>
              <a:rPr lang="fr-FR" dirty="0"/>
              <a:t> </a:t>
            </a:r>
            <a:r>
              <a:rPr lang="fr-FR" dirty="0" err="1"/>
              <a:t>subdivided</a:t>
            </a:r>
            <a:r>
              <a:rPr lang="fr-FR" dirty="0"/>
              <a:t> in k </a:t>
            </a:r>
            <a:r>
              <a:rPr lang="fr-FR" dirty="0" err="1"/>
              <a:t>folds</a:t>
            </a:r>
            <a:r>
              <a:rPr lang="fr-FR" dirty="0"/>
              <a:t> or </a:t>
            </a:r>
            <a:r>
              <a:rPr lang="fr-FR" dirty="0" err="1"/>
              <a:t>dataset</a:t>
            </a:r>
            <a:r>
              <a:rPr lang="fr-FR" dirty="0"/>
              <a:t> </a:t>
            </a:r>
            <a:r>
              <a:rPr lang="fr-FR" dirty="0" err="1"/>
              <a:t>chunks</a:t>
            </a:r>
            <a:r>
              <a:rPr lang="fr-FR" dirty="0"/>
              <a:t>.</a:t>
            </a:r>
          </a:p>
          <a:p>
            <a:r>
              <a:rPr lang="fr-FR" dirty="0"/>
              <a:t>A </a:t>
            </a:r>
            <a:r>
              <a:rPr lang="fr-FR" dirty="0" err="1"/>
              <a:t>fold</a:t>
            </a:r>
            <a:r>
              <a:rPr lang="fr-FR" dirty="0"/>
              <a:t> </a:t>
            </a:r>
            <a:r>
              <a:rPr lang="fr-FR" dirty="0" err="1"/>
              <a:t>will</a:t>
            </a:r>
            <a:r>
              <a:rPr lang="fr-FR" dirty="0"/>
              <a:t> </a:t>
            </a:r>
            <a:r>
              <a:rPr lang="fr-FR" dirty="0" err="1"/>
              <a:t>then</a:t>
            </a:r>
            <a:r>
              <a:rPr lang="fr-FR" dirty="0"/>
              <a:t> </a:t>
            </a:r>
            <a:r>
              <a:rPr lang="fr-FR" dirty="0" err="1"/>
              <a:t>be</a:t>
            </a:r>
            <a:r>
              <a:rPr lang="fr-FR" dirty="0"/>
              <a:t> </a:t>
            </a:r>
            <a:r>
              <a:rPr lang="fr-FR" dirty="0" err="1"/>
              <a:t>used</a:t>
            </a:r>
            <a:r>
              <a:rPr lang="fr-FR" dirty="0"/>
              <a:t> as a validation set </a:t>
            </a:r>
            <a:r>
              <a:rPr lang="fr-FR" dirty="0" err="1"/>
              <a:t>while</a:t>
            </a:r>
            <a:r>
              <a:rPr lang="fr-FR" dirty="0"/>
              <a:t> the </a:t>
            </a:r>
            <a:r>
              <a:rPr lang="fr-FR" dirty="0" err="1"/>
              <a:t>other</a:t>
            </a:r>
            <a:r>
              <a:rPr lang="fr-FR" dirty="0"/>
              <a:t> k-1 </a:t>
            </a:r>
            <a:r>
              <a:rPr lang="fr-FR" dirty="0" err="1"/>
              <a:t>folds</a:t>
            </a:r>
            <a:r>
              <a:rPr lang="fr-FR" dirty="0"/>
              <a:t> </a:t>
            </a:r>
            <a:r>
              <a:rPr lang="fr-FR" dirty="0" err="1"/>
              <a:t>will</a:t>
            </a:r>
            <a:r>
              <a:rPr lang="fr-FR" dirty="0"/>
              <a:t> </a:t>
            </a:r>
            <a:r>
              <a:rPr lang="fr-FR" dirty="0" err="1"/>
              <a:t>be</a:t>
            </a:r>
            <a:r>
              <a:rPr lang="fr-FR" dirty="0"/>
              <a:t> </a:t>
            </a:r>
            <a:r>
              <a:rPr lang="fr-FR" dirty="0" err="1"/>
              <a:t>used</a:t>
            </a:r>
            <a:r>
              <a:rPr lang="fr-FR" dirty="0"/>
              <a:t> to train a </a:t>
            </a:r>
            <a:r>
              <a:rPr lang="fr-FR" dirty="0" err="1"/>
              <a:t>regression</a:t>
            </a:r>
            <a:r>
              <a:rPr lang="fr-FR" dirty="0"/>
              <a:t> model. The model </a:t>
            </a:r>
            <a:r>
              <a:rPr lang="fr-FR" dirty="0" err="1"/>
              <a:t>that</a:t>
            </a:r>
            <a:r>
              <a:rPr lang="fr-FR" dirty="0"/>
              <a:t> </a:t>
            </a:r>
            <a:r>
              <a:rPr lang="fr-FR" dirty="0" err="1"/>
              <a:t>gives</a:t>
            </a:r>
            <a:r>
              <a:rPr lang="fr-FR" dirty="0"/>
              <a:t> the best R² value for </a:t>
            </a:r>
            <a:r>
              <a:rPr lang="fr-FR" dirty="0" err="1"/>
              <a:t>that</a:t>
            </a:r>
            <a:r>
              <a:rPr lang="fr-FR" dirty="0"/>
              <a:t> validation set </a:t>
            </a:r>
            <a:r>
              <a:rPr lang="fr-FR" dirty="0" err="1"/>
              <a:t>will</a:t>
            </a:r>
            <a:r>
              <a:rPr lang="fr-FR" dirty="0"/>
              <a:t> </a:t>
            </a:r>
            <a:r>
              <a:rPr lang="fr-FR" dirty="0" err="1"/>
              <a:t>be</a:t>
            </a:r>
            <a:r>
              <a:rPr lang="fr-FR" dirty="0"/>
              <a:t> </a:t>
            </a:r>
            <a:r>
              <a:rPr lang="fr-FR" dirty="0" err="1"/>
              <a:t>retained</a:t>
            </a:r>
            <a:r>
              <a:rPr lang="fr-FR" dirty="0"/>
              <a:t>. </a:t>
            </a:r>
          </a:p>
          <a:p>
            <a:r>
              <a:rPr lang="fr-FR" dirty="0" err="1"/>
              <a:t>Then</a:t>
            </a:r>
            <a:r>
              <a:rPr lang="fr-FR" dirty="0"/>
              <a:t>,  </a:t>
            </a:r>
            <a:r>
              <a:rPr lang="fr-FR" dirty="0" err="1"/>
              <a:t>each</a:t>
            </a:r>
            <a:r>
              <a:rPr lang="fr-FR" dirty="0"/>
              <a:t> </a:t>
            </a:r>
            <a:r>
              <a:rPr lang="fr-FR" dirty="0" err="1"/>
              <a:t>fold</a:t>
            </a:r>
            <a:r>
              <a:rPr lang="fr-FR" dirty="0"/>
              <a:t> </a:t>
            </a:r>
            <a:r>
              <a:rPr lang="fr-FR" dirty="0" err="1"/>
              <a:t>is</a:t>
            </a:r>
            <a:r>
              <a:rPr lang="fr-FR" dirty="0"/>
              <a:t> </a:t>
            </a:r>
            <a:r>
              <a:rPr lang="fr-FR" dirty="0" err="1"/>
              <a:t>alternatively</a:t>
            </a:r>
            <a:r>
              <a:rPr lang="fr-FR" dirty="0"/>
              <a:t> </a:t>
            </a:r>
            <a:r>
              <a:rPr lang="fr-FR" dirty="0" err="1"/>
              <a:t>used</a:t>
            </a:r>
            <a:r>
              <a:rPr lang="fr-FR" dirty="0"/>
              <a:t> as the validation set </a:t>
            </a:r>
            <a:r>
              <a:rPr lang="fr-FR" dirty="0" err="1"/>
              <a:t>while</a:t>
            </a:r>
            <a:r>
              <a:rPr lang="fr-FR" dirty="0"/>
              <a:t> the </a:t>
            </a:r>
            <a:r>
              <a:rPr lang="fr-FR" dirty="0" err="1"/>
              <a:t>others</a:t>
            </a:r>
            <a:r>
              <a:rPr lang="fr-FR" dirty="0"/>
              <a:t> are </a:t>
            </a:r>
            <a:r>
              <a:rPr lang="fr-FR" dirty="0" err="1"/>
              <a:t>used</a:t>
            </a:r>
            <a:r>
              <a:rPr lang="fr-FR" dirty="0"/>
              <a:t> to train k-1 </a:t>
            </a:r>
            <a:r>
              <a:rPr lang="fr-FR" dirty="0" err="1"/>
              <a:t>other</a:t>
            </a:r>
            <a:r>
              <a:rPr lang="fr-FR" dirty="0"/>
              <a:t> </a:t>
            </a:r>
            <a:r>
              <a:rPr lang="fr-FR" dirty="0" err="1"/>
              <a:t>models</a:t>
            </a:r>
            <a:r>
              <a:rPr lang="fr-FR" dirty="0"/>
              <a:t>. </a:t>
            </a:r>
          </a:p>
          <a:p>
            <a:r>
              <a:rPr lang="fr-FR" dirty="0" err="1"/>
              <a:t>When</a:t>
            </a:r>
            <a:r>
              <a:rPr lang="fr-FR" dirty="0"/>
              <a:t> all </a:t>
            </a:r>
            <a:r>
              <a:rPr lang="fr-FR" dirty="0" err="1"/>
              <a:t>folds</a:t>
            </a:r>
            <a:r>
              <a:rPr lang="fr-FR" dirty="0"/>
              <a:t> </a:t>
            </a:r>
            <a:r>
              <a:rPr lang="fr-FR" dirty="0" err="1"/>
              <a:t>were</a:t>
            </a:r>
            <a:r>
              <a:rPr lang="fr-FR" dirty="0"/>
              <a:t> </a:t>
            </a:r>
            <a:r>
              <a:rPr lang="fr-FR" dirty="0" err="1"/>
              <a:t>used</a:t>
            </a:r>
            <a:r>
              <a:rPr lang="fr-FR" dirty="0"/>
              <a:t> as validation sets, the </a:t>
            </a:r>
            <a:r>
              <a:rPr lang="fr-FR" dirty="0" err="1"/>
              <a:t>models</a:t>
            </a:r>
            <a:r>
              <a:rPr lang="fr-FR" dirty="0"/>
              <a:t> </a:t>
            </a:r>
            <a:r>
              <a:rPr lang="fr-FR" dirty="0" err="1"/>
              <a:t>that</a:t>
            </a:r>
            <a:r>
              <a:rPr lang="fr-FR" dirty="0"/>
              <a:t> gave the best R² values on the </a:t>
            </a:r>
            <a:r>
              <a:rPr lang="fr-FR" dirty="0" err="1"/>
              <a:t>different</a:t>
            </a:r>
            <a:r>
              <a:rPr lang="fr-FR" dirty="0"/>
              <a:t> validations sets are </a:t>
            </a:r>
            <a:r>
              <a:rPr lang="fr-FR" dirty="0" err="1"/>
              <a:t>applied</a:t>
            </a:r>
            <a:r>
              <a:rPr lang="fr-FR" dirty="0"/>
              <a:t> to the </a:t>
            </a:r>
            <a:r>
              <a:rPr lang="fr-FR" dirty="0" err="1"/>
              <a:t>remaining</a:t>
            </a:r>
            <a:r>
              <a:rPr lang="fr-FR" dirty="0"/>
              <a:t> test set. The model </a:t>
            </a:r>
            <a:r>
              <a:rPr lang="fr-FR" dirty="0" err="1"/>
              <a:t>that</a:t>
            </a:r>
            <a:r>
              <a:rPr lang="fr-FR" dirty="0"/>
              <a:t> </a:t>
            </a:r>
            <a:r>
              <a:rPr lang="fr-FR" dirty="0" err="1"/>
              <a:t>gives</a:t>
            </a:r>
            <a:r>
              <a:rPr lang="fr-FR" dirty="0"/>
              <a:t> the best R² value on </a:t>
            </a:r>
            <a:r>
              <a:rPr lang="fr-FR" dirty="0" err="1"/>
              <a:t>that</a:t>
            </a:r>
            <a:r>
              <a:rPr lang="fr-FR" dirty="0"/>
              <a:t> set </a:t>
            </a:r>
            <a:r>
              <a:rPr lang="fr-FR" dirty="0" err="1"/>
              <a:t>will</a:t>
            </a:r>
            <a:r>
              <a:rPr lang="fr-FR" dirty="0"/>
              <a:t> </a:t>
            </a:r>
            <a:r>
              <a:rPr lang="fr-FR" dirty="0" err="1"/>
              <a:t>be</a:t>
            </a:r>
            <a:r>
              <a:rPr lang="fr-FR" dirty="0"/>
              <a:t> </a:t>
            </a:r>
            <a:r>
              <a:rPr lang="fr-FR" dirty="0" err="1"/>
              <a:t>selected</a:t>
            </a:r>
            <a:r>
              <a:rPr lang="fr-FR" dirty="0"/>
              <a:t> as the final </a:t>
            </a:r>
            <a:r>
              <a:rPr lang="fr-FR" dirty="0" err="1"/>
              <a:t>regression</a:t>
            </a:r>
            <a:r>
              <a:rPr lang="fr-FR" dirty="0"/>
              <a:t> model and </a:t>
            </a:r>
            <a:r>
              <a:rPr lang="fr-FR" dirty="0" err="1"/>
              <a:t>hence</a:t>
            </a:r>
            <a:r>
              <a:rPr lang="fr-FR" dirty="0"/>
              <a:t> the </a:t>
            </a:r>
            <a:r>
              <a:rPr lang="fr-FR" dirty="0" err="1"/>
              <a:t>closure</a:t>
            </a:r>
            <a:r>
              <a:rPr lang="fr-FR" dirty="0"/>
              <a:t> formulation for </a:t>
            </a:r>
            <a:r>
              <a:rPr lang="fr-FR" dirty="0" err="1"/>
              <a:t>phid</a:t>
            </a:r>
            <a:r>
              <a:rPr lang="fr-FR" dirty="0"/>
              <a:t>.</a:t>
            </a:r>
          </a:p>
          <a:p>
            <a:endParaRPr lang="fr-FR" dirty="0"/>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16</a:t>
            </a:fld>
            <a:endParaRPr lang="fr-BE"/>
          </a:p>
        </p:txBody>
      </p:sp>
    </p:spTree>
    <p:extLst>
      <p:ext uri="{BB962C8B-B14F-4D97-AF65-F5344CB8AC3E}">
        <p14:creationId xmlns:p14="http://schemas.microsoft.com/office/powerpoint/2010/main" val="3625803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 </a:t>
            </a:r>
            <a:r>
              <a:rPr lang="fr-FR" dirty="0" err="1"/>
              <a:t>after</a:t>
            </a:r>
            <a:r>
              <a:rPr lang="fr-FR" dirty="0"/>
              <a:t> </a:t>
            </a:r>
            <a:r>
              <a:rPr lang="fr-FR" dirty="0" err="1"/>
              <a:t>simulating</a:t>
            </a:r>
            <a:r>
              <a:rPr lang="fr-FR" dirty="0"/>
              <a:t> all the </a:t>
            </a:r>
            <a:r>
              <a:rPr lang="fr-FR" dirty="0" err="1"/>
              <a:t>results</a:t>
            </a:r>
            <a:r>
              <a:rPr lang="fr-FR" dirty="0"/>
              <a:t>, </a:t>
            </a:r>
            <a:r>
              <a:rPr lang="fr-FR" dirty="0" err="1"/>
              <a:t>we</a:t>
            </a:r>
            <a:r>
              <a:rPr lang="fr-FR" dirty="0"/>
              <a:t> </a:t>
            </a:r>
            <a:r>
              <a:rPr lang="fr-FR" dirty="0" err="1"/>
              <a:t>want</a:t>
            </a:r>
            <a:r>
              <a:rPr lang="fr-FR" dirty="0"/>
              <a:t>  to maximise the R² value in </a:t>
            </a:r>
            <a:r>
              <a:rPr lang="fr-FR" dirty="0" err="1"/>
              <a:t>function</a:t>
            </a:r>
            <a:r>
              <a:rPr lang="fr-FR" dirty="0"/>
              <a:t> of </a:t>
            </a:r>
            <a:r>
              <a:rPr lang="fr-FR" dirty="0" err="1"/>
              <a:t>several</a:t>
            </a:r>
            <a:r>
              <a:rPr lang="fr-FR" dirty="0"/>
              <a:t> grain and flow </a:t>
            </a:r>
            <a:r>
              <a:rPr lang="fr-FR" dirty="0" err="1"/>
              <a:t>parameters</a:t>
            </a:r>
            <a:r>
              <a:rPr lang="fr-FR" dirty="0"/>
              <a:t>. </a:t>
            </a:r>
          </a:p>
          <a:p>
            <a:endParaRPr lang="fr-FR" dirty="0"/>
          </a:p>
          <a:p>
            <a:r>
              <a:rPr lang="fr-FR" dirty="0" err="1"/>
              <a:t>Here</a:t>
            </a:r>
            <a:r>
              <a:rPr lang="fr-FR" dirty="0"/>
              <a:t>, I gave an </a:t>
            </a:r>
            <a:r>
              <a:rPr lang="fr-FR" dirty="0" err="1"/>
              <a:t>example</a:t>
            </a:r>
            <a:r>
              <a:rPr lang="fr-FR" dirty="0"/>
              <a:t> for the transport </a:t>
            </a:r>
            <a:r>
              <a:rPr lang="fr-FR" dirty="0" err="1"/>
              <a:t>law</a:t>
            </a:r>
            <a:r>
              <a:rPr lang="fr-FR" dirty="0"/>
              <a:t> of Wong &amp; Parker. As </a:t>
            </a:r>
            <a:r>
              <a:rPr lang="fr-FR" dirty="0" err="1"/>
              <a:t>you</a:t>
            </a:r>
            <a:r>
              <a:rPr lang="fr-FR" dirty="0"/>
              <a:t> can </a:t>
            </a:r>
            <a:r>
              <a:rPr lang="fr-FR" dirty="0" err="1"/>
              <a:t>see</a:t>
            </a:r>
            <a:r>
              <a:rPr lang="fr-FR" dirty="0"/>
              <a:t>, </a:t>
            </a:r>
            <a:r>
              <a:rPr lang="fr-FR" dirty="0" err="1"/>
              <a:t>these</a:t>
            </a:r>
            <a:r>
              <a:rPr lang="fr-FR" dirty="0"/>
              <a:t> </a:t>
            </a:r>
            <a:r>
              <a:rPr lang="fr-FR" dirty="0" err="1"/>
              <a:t>closure</a:t>
            </a:r>
            <a:r>
              <a:rPr lang="fr-FR" dirty="0"/>
              <a:t> formulations can </a:t>
            </a:r>
            <a:r>
              <a:rPr lang="fr-FR" dirty="0" err="1"/>
              <a:t>become</a:t>
            </a:r>
            <a:r>
              <a:rPr lang="fr-FR" dirty="0"/>
              <a:t> a bit </a:t>
            </a:r>
            <a:r>
              <a:rPr lang="fr-FR" dirty="0" err="1"/>
              <a:t>nasty</a:t>
            </a:r>
            <a:r>
              <a:rPr lang="fr-FR" dirty="0"/>
              <a:t>, but </a:t>
            </a:r>
            <a:r>
              <a:rPr lang="fr-FR" dirty="0" err="1"/>
              <a:t>they</a:t>
            </a:r>
            <a:r>
              <a:rPr lang="fr-FR" dirty="0"/>
              <a:t> </a:t>
            </a:r>
            <a:r>
              <a:rPr lang="fr-FR" dirty="0" err="1"/>
              <a:t>keep</a:t>
            </a:r>
            <a:r>
              <a:rPr lang="fr-FR" dirty="0"/>
              <a:t> </a:t>
            </a:r>
            <a:r>
              <a:rPr lang="fr-FR" dirty="0" err="1"/>
              <a:t>very</a:t>
            </a:r>
            <a:r>
              <a:rPr lang="fr-FR" dirty="0"/>
              <a:t> </a:t>
            </a:r>
            <a:r>
              <a:rPr lang="fr-FR" dirty="0" err="1"/>
              <a:t>easy</a:t>
            </a:r>
            <a:r>
              <a:rPr lang="fr-FR" dirty="0"/>
              <a:t> to </a:t>
            </a:r>
            <a:r>
              <a:rPr lang="fr-FR" dirty="0" err="1"/>
              <a:t>be</a:t>
            </a:r>
            <a:r>
              <a:rPr lang="fr-FR" dirty="0"/>
              <a:t> </a:t>
            </a:r>
            <a:r>
              <a:rPr lang="fr-FR" dirty="0" err="1"/>
              <a:t>implemented</a:t>
            </a:r>
            <a:r>
              <a:rPr lang="fr-FR" dirty="0"/>
              <a:t> in a </a:t>
            </a:r>
            <a:r>
              <a:rPr lang="fr-FR" dirty="0" err="1"/>
              <a:t>numerical</a:t>
            </a:r>
            <a:r>
              <a:rPr lang="fr-FR" dirty="0"/>
              <a:t> model. </a:t>
            </a:r>
          </a:p>
          <a:p>
            <a:endParaRPr lang="fr-FR" dirty="0"/>
          </a:p>
          <a:p>
            <a:r>
              <a:rPr lang="fr-FR" dirty="0"/>
              <a:t>You can </a:t>
            </a:r>
            <a:r>
              <a:rPr lang="fr-FR" dirty="0" err="1"/>
              <a:t>see</a:t>
            </a:r>
            <a:r>
              <a:rPr lang="fr-FR" dirty="0"/>
              <a:t> </a:t>
            </a:r>
            <a:r>
              <a:rPr lang="fr-FR" dirty="0" err="1"/>
              <a:t>that</a:t>
            </a:r>
            <a:r>
              <a:rPr lang="fr-FR" dirty="0"/>
              <a:t> the R² square value on the training set </a:t>
            </a:r>
            <a:r>
              <a:rPr lang="fr-FR" dirty="0" err="1"/>
              <a:t>was</a:t>
            </a:r>
            <a:r>
              <a:rPr lang="fr-FR" dirty="0"/>
              <a:t> </a:t>
            </a:r>
            <a:r>
              <a:rPr lang="fr-FR" dirty="0" err="1"/>
              <a:t>only</a:t>
            </a:r>
            <a:r>
              <a:rPr lang="fr-FR" dirty="0"/>
              <a:t> of 0.29. On the right panel, </a:t>
            </a:r>
            <a:r>
              <a:rPr lang="fr-FR" dirty="0" err="1"/>
              <a:t>you</a:t>
            </a:r>
            <a:r>
              <a:rPr lang="fr-FR" dirty="0"/>
              <a:t> can </a:t>
            </a:r>
            <a:r>
              <a:rPr lang="fr-FR" dirty="0" err="1"/>
              <a:t>see</a:t>
            </a:r>
            <a:r>
              <a:rPr lang="fr-FR" dirty="0"/>
              <a:t> </a:t>
            </a:r>
            <a:r>
              <a:rPr lang="fr-FR" dirty="0" err="1"/>
              <a:t>that</a:t>
            </a:r>
            <a:r>
              <a:rPr lang="fr-FR" dirty="0"/>
              <a:t> </a:t>
            </a:r>
            <a:r>
              <a:rPr lang="fr-FR" dirty="0" err="1"/>
              <a:t>indeed</a:t>
            </a:r>
            <a:r>
              <a:rPr lang="fr-FR" dirty="0"/>
              <a:t>, a </a:t>
            </a:r>
            <a:r>
              <a:rPr lang="fr-FR" dirty="0" err="1"/>
              <a:t>significant</a:t>
            </a:r>
            <a:r>
              <a:rPr lang="fr-FR" dirty="0"/>
              <a:t> part of the </a:t>
            </a:r>
            <a:r>
              <a:rPr lang="fr-FR" dirty="0" err="1"/>
              <a:t>actual</a:t>
            </a:r>
            <a:r>
              <a:rPr lang="fr-FR" dirty="0"/>
              <a:t> optimal values </a:t>
            </a:r>
            <a:r>
              <a:rPr lang="fr-FR" dirty="0" err="1"/>
              <a:t>could</a:t>
            </a:r>
            <a:r>
              <a:rPr lang="fr-FR" dirty="0"/>
              <a:t> not </a:t>
            </a:r>
            <a:r>
              <a:rPr lang="fr-FR" dirty="0" err="1"/>
              <a:t>be</a:t>
            </a:r>
            <a:r>
              <a:rPr lang="fr-FR" dirty="0"/>
              <a:t> </a:t>
            </a:r>
            <a:r>
              <a:rPr lang="fr-FR" dirty="0" err="1"/>
              <a:t>explained</a:t>
            </a:r>
            <a:r>
              <a:rPr lang="fr-FR" dirty="0"/>
              <a:t> by the model. </a:t>
            </a:r>
            <a:r>
              <a:rPr lang="fr-FR" dirty="0" err="1"/>
              <a:t>Nevertheless</a:t>
            </a:r>
            <a:r>
              <a:rPr lang="fr-FR" dirty="0"/>
              <a:t>, the </a:t>
            </a:r>
            <a:r>
              <a:rPr lang="fr-FR" dirty="0" err="1"/>
              <a:t>overal</a:t>
            </a:r>
            <a:r>
              <a:rPr lang="fr-FR" dirty="0"/>
              <a:t> </a:t>
            </a:r>
            <a:r>
              <a:rPr lang="fr-FR" dirty="0" err="1"/>
              <a:t>tendency</a:t>
            </a:r>
            <a:r>
              <a:rPr lang="fr-FR" dirty="0"/>
              <a:t> </a:t>
            </a:r>
            <a:r>
              <a:rPr lang="fr-FR" dirty="0" err="1"/>
              <a:t>is</a:t>
            </a:r>
            <a:r>
              <a:rPr lang="fr-FR" dirty="0"/>
              <a:t> ok.</a:t>
            </a:r>
            <a:endParaRPr lang="en-GB" dirty="0"/>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17</a:t>
            </a:fld>
            <a:endParaRPr lang="fr-BE"/>
          </a:p>
        </p:txBody>
      </p:sp>
    </p:spTree>
    <p:extLst>
      <p:ext uri="{BB962C8B-B14F-4D97-AF65-F5344CB8AC3E}">
        <p14:creationId xmlns:p14="http://schemas.microsoft.com/office/powerpoint/2010/main" val="33267534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Now</a:t>
            </a:r>
            <a:r>
              <a:rPr lang="fr-FR" dirty="0"/>
              <a:t>, </a:t>
            </a:r>
            <a:r>
              <a:rPr lang="fr-FR" dirty="0" err="1"/>
              <a:t>it</a:t>
            </a:r>
            <a:r>
              <a:rPr lang="fr-FR" dirty="0"/>
              <a:t> </a:t>
            </a:r>
            <a:r>
              <a:rPr lang="fr-FR" dirty="0" err="1"/>
              <a:t>is</a:t>
            </a:r>
            <a:r>
              <a:rPr lang="fr-FR" dirty="0"/>
              <a:t> </a:t>
            </a:r>
            <a:r>
              <a:rPr lang="fr-FR" dirty="0" err="1"/>
              <a:t>finally</a:t>
            </a:r>
            <a:r>
              <a:rPr lang="fr-FR" dirty="0"/>
              <a:t> time to </a:t>
            </a:r>
            <a:r>
              <a:rPr lang="fr-FR" dirty="0" err="1"/>
              <a:t>apply</a:t>
            </a:r>
            <a:r>
              <a:rPr lang="fr-FR" dirty="0"/>
              <a:t> the </a:t>
            </a:r>
            <a:r>
              <a:rPr lang="fr-FR" dirty="0" err="1"/>
              <a:t>models</a:t>
            </a:r>
            <a:r>
              <a:rPr lang="fr-FR" dirty="0"/>
              <a:t> with </a:t>
            </a:r>
            <a:r>
              <a:rPr lang="fr-FR" dirty="0" err="1"/>
              <a:t>their</a:t>
            </a:r>
            <a:r>
              <a:rPr lang="fr-FR" dirty="0"/>
              <a:t> brand new </a:t>
            </a:r>
            <a:r>
              <a:rPr lang="fr-FR" dirty="0" err="1"/>
              <a:t>closure</a:t>
            </a:r>
            <a:r>
              <a:rPr lang="fr-FR" dirty="0"/>
              <a:t> formulations. </a:t>
            </a:r>
            <a:r>
              <a:rPr lang="fr-FR" dirty="0" err="1"/>
              <a:t>Here</a:t>
            </a:r>
            <a:r>
              <a:rPr lang="fr-FR" dirty="0"/>
              <a:t>, I </a:t>
            </a:r>
            <a:r>
              <a:rPr lang="fr-FR" dirty="0" err="1"/>
              <a:t>will</a:t>
            </a:r>
            <a:r>
              <a:rPr lang="fr-FR" dirty="0"/>
              <a:t> show </a:t>
            </a:r>
            <a:r>
              <a:rPr lang="fr-FR" dirty="0" err="1"/>
              <a:t>you</a:t>
            </a:r>
            <a:r>
              <a:rPr lang="fr-FR" dirty="0"/>
              <a:t> the </a:t>
            </a:r>
            <a:r>
              <a:rPr lang="fr-FR" dirty="0" err="1"/>
              <a:t>results</a:t>
            </a:r>
            <a:r>
              <a:rPr lang="fr-FR" dirty="0"/>
              <a:t> I </a:t>
            </a:r>
            <a:r>
              <a:rPr lang="fr-FR" dirty="0" err="1"/>
              <a:t>obtained</a:t>
            </a:r>
            <a:r>
              <a:rPr lang="fr-FR" dirty="0"/>
              <a:t> with the transport </a:t>
            </a:r>
            <a:r>
              <a:rPr lang="fr-FR" dirty="0" err="1"/>
              <a:t>law</a:t>
            </a:r>
            <a:r>
              <a:rPr lang="fr-FR" dirty="0"/>
              <a:t> of MPM for a 1D </a:t>
            </a:r>
            <a:r>
              <a:rPr lang="fr-FR" dirty="0" err="1"/>
              <a:t>dam-break</a:t>
            </a:r>
            <a:r>
              <a:rPr lang="fr-FR" dirty="0"/>
              <a:t> on an </a:t>
            </a:r>
            <a:r>
              <a:rPr lang="fr-FR" dirty="0" err="1"/>
              <a:t>erodible</a:t>
            </a:r>
            <a:r>
              <a:rPr lang="fr-FR" dirty="0"/>
              <a:t> </a:t>
            </a:r>
            <a:r>
              <a:rPr lang="fr-FR" dirty="0" err="1"/>
              <a:t>bed</a:t>
            </a:r>
            <a:r>
              <a:rPr lang="fr-FR" dirty="0"/>
              <a:t> made of PVC pellets. </a:t>
            </a:r>
            <a:r>
              <a:rPr lang="fr-FR" dirty="0" err="1"/>
              <a:t>Ideally</a:t>
            </a:r>
            <a:r>
              <a:rPr lang="fr-FR" dirty="0"/>
              <a:t>, all the </a:t>
            </a:r>
            <a:r>
              <a:rPr lang="fr-FR" dirty="0" err="1"/>
              <a:t>curves</a:t>
            </a:r>
            <a:r>
              <a:rPr lang="fr-FR" dirty="0"/>
              <a:t> with the </a:t>
            </a:r>
            <a:r>
              <a:rPr lang="fr-FR" dirty="0" err="1"/>
              <a:t>same</a:t>
            </a:r>
            <a:r>
              <a:rPr lang="fr-FR" dirty="0"/>
              <a:t> </a:t>
            </a:r>
            <a:r>
              <a:rPr lang="fr-FR" dirty="0" err="1"/>
              <a:t>color</a:t>
            </a:r>
            <a:r>
              <a:rPr lang="fr-FR" dirty="0"/>
              <a:t> </a:t>
            </a:r>
            <a:r>
              <a:rPr lang="fr-FR" dirty="0" err="1"/>
              <a:t>should</a:t>
            </a:r>
            <a:r>
              <a:rPr lang="fr-FR" dirty="0"/>
              <a:t> </a:t>
            </a:r>
            <a:r>
              <a:rPr lang="fr-FR" dirty="0" err="1"/>
              <a:t>be</a:t>
            </a:r>
            <a:r>
              <a:rPr lang="fr-FR" dirty="0"/>
              <a:t> </a:t>
            </a:r>
            <a:r>
              <a:rPr lang="fr-FR" dirty="0" err="1"/>
              <a:t>superposed</a:t>
            </a:r>
            <a:r>
              <a:rPr lang="fr-FR" dirty="0"/>
              <a:t>.</a:t>
            </a:r>
          </a:p>
          <a:p>
            <a:endParaRPr lang="fr-FR" dirty="0"/>
          </a:p>
          <a:p>
            <a:r>
              <a:rPr lang="fr-FR" dirty="0"/>
              <a:t>In the </a:t>
            </a:r>
            <a:r>
              <a:rPr lang="fr-FR" dirty="0" err="1"/>
              <a:t>upper</a:t>
            </a:r>
            <a:r>
              <a:rPr lang="fr-FR" dirty="0"/>
              <a:t> panel, </a:t>
            </a:r>
            <a:r>
              <a:rPr lang="fr-FR" dirty="0" err="1"/>
              <a:t>you</a:t>
            </a:r>
            <a:r>
              <a:rPr lang="fr-FR" dirty="0"/>
              <a:t> can </a:t>
            </a:r>
            <a:r>
              <a:rPr lang="fr-FR" dirty="0" err="1"/>
              <a:t>see</a:t>
            </a:r>
            <a:r>
              <a:rPr lang="fr-FR" dirty="0"/>
              <a:t> the </a:t>
            </a:r>
            <a:r>
              <a:rPr lang="fr-FR" dirty="0" err="1"/>
              <a:t>results</a:t>
            </a:r>
            <a:r>
              <a:rPr lang="fr-FR" dirty="0"/>
              <a:t> </a:t>
            </a:r>
            <a:r>
              <a:rPr lang="fr-FR" dirty="0" err="1"/>
              <a:t>from</a:t>
            </a:r>
            <a:r>
              <a:rPr lang="fr-FR" dirty="0"/>
              <a:t> the </a:t>
            </a:r>
            <a:r>
              <a:rPr lang="fr-FR" dirty="0" err="1"/>
              <a:t>prediction</a:t>
            </a:r>
            <a:r>
              <a:rPr lang="fr-FR" dirty="0"/>
              <a:t> model, </a:t>
            </a:r>
            <a:r>
              <a:rPr lang="fr-FR" dirty="0" err="1"/>
              <a:t>where</a:t>
            </a:r>
            <a:r>
              <a:rPr lang="fr-FR" dirty="0"/>
              <a:t> phis </a:t>
            </a:r>
            <a:r>
              <a:rPr lang="fr-FR" dirty="0" err="1"/>
              <a:t>was</a:t>
            </a:r>
            <a:r>
              <a:rPr lang="fr-FR" dirty="0"/>
              <a:t> </a:t>
            </a:r>
            <a:r>
              <a:rPr lang="fr-FR" dirty="0" err="1"/>
              <a:t>closed</a:t>
            </a:r>
            <a:r>
              <a:rPr lang="fr-FR" dirty="0"/>
              <a:t> </a:t>
            </a:r>
            <a:r>
              <a:rPr lang="fr-FR" dirty="0" err="1"/>
              <a:t>thanks</a:t>
            </a:r>
            <a:r>
              <a:rPr lang="fr-FR" dirty="0"/>
              <a:t> to the expression of Cheng &amp; Zhao.</a:t>
            </a:r>
          </a:p>
          <a:p>
            <a:endParaRPr lang="fr-FR" dirty="0"/>
          </a:p>
          <a:p>
            <a:r>
              <a:rPr lang="fr-FR" dirty="0"/>
              <a:t>In the </a:t>
            </a:r>
            <a:r>
              <a:rPr lang="fr-FR" dirty="0" err="1"/>
              <a:t>lower</a:t>
            </a:r>
            <a:r>
              <a:rPr lang="fr-FR" dirty="0"/>
              <a:t> panel, </a:t>
            </a:r>
            <a:r>
              <a:rPr lang="fr-FR" dirty="0" err="1"/>
              <a:t>you</a:t>
            </a:r>
            <a:r>
              <a:rPr lang="fr-FR" dirty="0"/>
              <a:t> can </a:t>
            </a:r>
            <a:r>
              <a:rPr lang="fr-FR" dirty="0" err="1"/>
              <a:t>see</a:t>
            </a:r>
            <a:r>
              <a:rPr lang="fr-FR" dirty="0"/>
              <a:t> the </a:t>
            </a:r>
            <a:r>
              <a:rPr lang="fr-FR" dirty="0" err="1"/>
              <a:t>results</a:t>
            </a:r>
            <a:r>
              <a:rPr lang="fr-FR" dirty="0"/>
              <a:t> </a:t>
            </a:r>
            <a:r>
              <a:rPr lang="fr-FR" dirty="0" err="1"/>
              <a:t>from</a:t>
            </a:r>
            <a:r>
              <a:rPr lang="fr-FR" dirty="0"/>
              <a:t> the correction </a:t>
            </a:r>
            <a:r>
              <a:rPr lang="fr-FR" dirty="0" err="1"/>
              <a:t>step</a:t>
            </a:r>
            <a:r>
              <a:rPr lang="fr-FR" dirty="0"/>
              <a:t>, </a:t>
            </a:r>
            <a:r>
              <a:rPr lang="fr-FR" dirty="0" err="1"/>
              <a:t>which</a:t>
            </a:r>
            <a:r>
              <a:rPr lang="fr-FR" dirty="0"/>
              <a:t> admit a new relation for phis. </a:t>
            </a:r>
          </a:p>
          <a:p>
            <a:endParaRPr lang="fr-FR" dirty="0"/>
          </a:p>
          <a:p>
            <a:r>
              <a:rPr lang="fr-FR" dirty="0" err="1"/>
              <a:t>While</a:t>
            </a:r>
            <a:r>
              <a:rPr lang="fr-FR" dirty="0"/>
              <a:t> the </a:t>
            </a:r>
            <a:r>
              <a:rPr lang="fr-FR" dirty="0" err="1"/>
              <a:t>prediction</a:t>
            </a:r>
            <a:r>
              <a:rPr lang="fr-FR" dirty="0"/>
              <a:t> </a:t>
            </a:r>
            <a:r>
              <a:rPr lang="fr-FR" dirty="0" err="1"/>
              <a:t>results</a:t>
            </a:r>
            <a:r>
              <a:rPr lang="fr-FR" dirty="0"/>
              <a:t> are far </a:t>
            </a:r>
            <a:r>
              <a:rPr lang="fr-FR" dirty="0" err="1"/>
              <a:t>from</a:t>
            </a:r>
            <a:r>
              <a:rPr lang="fr-FR" dirty="0"/>
              <a:t> </a:t>
            </a:r>
            <a:r>
              <a:rPr lang="fr-FR" dirty="0" err="1"/>
              <a:t>being</a:t>
            </a:r>
            <a:r>
              <a:rPr lang="fr-FR" dirty="0"/>
              <a:t> </a:t>
            </a:r>
            <a:r>
              <a:rPr lang="fr-FR" dirty="0" err="1"/>
              <a:t>completely</a:t>
            </a:r>
            <a:r>
              <a:rPr lang="fr-FR" dirty="0"/>
              <a:t> </a:t>
            </a:r>
            <a:r>
              <a:rPr lang="fr-FR" dirty="0" err="1"/>
              <a:t>wrong</a:t>
            </a:r>
            <a:r>
              <a:rPr lang="fr-FR" dirty="0"/>
              <a:t>, </a:t>
            </a:r>
            <a:r>
              <a:rPr lang="fr-FR" dirty="0" err="1"/>
              <a:t>it</a:t>
            </a:r>
            <a:r>
              <a:rPr lang="fr-FR" dirty="0"/>
              <a:t> </a:t>
            </a:r>
            <a:r>
              <a:rPr lang="fr-FR" dirty="0" err="1"/>
              <a:t>appears</a:t>
            </a:r>
            <a:r>
              <a:rPr lang="fr-FR" dirty="0"/>
              <a:t> </a:t>
            </a:r>
            <a:r>
              <a:rPr lang="fr-FR" dirty="0" err="1"/>
              <a:t>that</a:t>
            </a:r>
            <a:r>
              <a:rPr lang="fr-FR" dirty="0"/>
              <a:t> the correction </a:t>
            </a:r>
            <a:r>
              <a:rPr lang="fr-FR" dirty="0" err="1"/>
              <a:t>results</a:t>
            </a:r>
            <a:r>
              <a:rPr lang="fr-FR" dirty="0"/>
              <a:t> </a:t>
            </a:r>
            <a:r>
              <a:rPr lang="fr-FR" dirty="0" err="1"/>
              <a:t>simply</a:t>
            </a:r>
            <a:r>
              <a:rPr lang="fr-FR" dirty="0"/>
              <a:t> </a:t>
            </a:r>
            <a:r>
              <a:rPr lang="fr-FR" dirty="0" err="1"/>
              <a:t>better</a:t>
            </a:r>
            <a:r>
              <a:rPr lang="fr-FR" dirty="0"/>
              <a:t> </a:t>
            </a:r>
            <a:r>
              <a:rPr lang="fr-FR" dirty="0" err="1"/>
              <a:t>perform</a:t>
            </a:r>
            <a:r>
              <a:rPr lang="fr-FR" dirty="0"/>
              <a:t> with respect to </a:t>
            </a:r>
            <a:r>
              <a:rPr lang="fr-FR" dirty="0" err="1"/>
              <a:t>every</a:t>
            </a:r>
            <a:r>
              <a:rPr lang="fr-FR" dirty="0"/>
              <a:t> </a:t>
            </a:r>
            <a:r>
              <a:rPr lang="fr-FR" dirty="0" err="1"/>
              <a:t>curve</a:t>
            </a:r>
            <a:r>
              <a:rPr lang="fr-FR" dirty="0"/>
              <a:t>. In </a:t>
            </a:r>
            <a:r>
              <a:rPr lang="fr-FR" dirty="0" err="1"/>
              <a:t>general</a:t>
            </a:r>
            <a:r>
              <a:rPr lang="fr-FR" dirty="0"/>
              <a:t>, the </a:t>
            </a:r>
            <a:r>
              <a:rPr lang="fr-FR" dirty="0" err="1"/>
              <a:t>same</a:t>
            </a:r>
            <a:r>
              <a:rPr lang="fr-FR" dirty="0"/>
              <a:t> conclusion can </a:t>
            </a:r>
            <a:r>
              <a:rPr lang="fr-FR" dirty="0" err="1"/>
              <a:t>be</a:t>
            </a:r>
            <a:r>
              <a:rPr lang="fr-FR" dirty="0"/>
              <a:t> </a:t>
            </a:r>
            <a:r>
              <a:rPr lang="fr-FR" dirty="0" err="1"/>
              <a:t>drawn</a:t>
            </a:r>
            <a:r>
              <a:rPr lang="fr-FR" dirty="0"/>
              <a:t> for </a:t>
            </a:r>
            <a:r>
              <a:rPr lang="fr-FR" dirty="0" err="1"/>
              <a:t>every</a:t>
            </a:r>
            <a:r>
              <a:rPr lang="fr-FR" dirty="0"/>
              <a:t> transport </a:t>
            </a:r>
            <a:r>
              <a:rPr lang="fr-FR" dirty="0" err="1"/>
              <a:t>law</a:t>
            </a:r>
            <a:r>
              <a:rPr lang="fr-FR" dirty="0"/>
              <a:t> and for </a:t>
            </a:r>
            <a:r>
              <a:rPr lang="fr-FR" dirty="0" err="1"/>
              <a:t>every</a:t>
            </a:r>
            <a:r>
              <a:rPr lang="fr-FR" dirty="0"/>
              <a:t> test case.</a:t>
            </a:r>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18</a:t>
            </a:fld>
            <a:endParaRPr lang="fr-BE"/>
          </a:p>
        </p:txBody>
      </p:sp>
    </p:spTree>
    <p:extLst>
      <p:ext uri="{BB962C8B-B14F-4D97-AF65-F5344CB8AC3E}">
        <p14:creationId xmlns:p14="http://schemas.microsoft.com/office/powerpoint/2010/main" val="2363005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These</a:t>
            </a:r>
            <a:r>
              <a:rPr lang="fr-FR" dirty="0"/>
              <a:t> </a:t>
            </a:r>
            <a:r>
              <a:rPr lang="fr-FR" dirty="0" err="1"/>
              <a:t>results</a:t>
            </a:r>
            <a:r>
              <a:rPr lang="fr-FR" dirty="0"/>
              <a:t> are </a:t>
            </a:r>
            <a:r>
              <a:rPr lang="fr-FR" dirty="0" err="1"/>
              <a:t>encouraging</a:t>
            </a:r>
            <a:r>
              <a:rPr lang="fr-FR" dirty="0"/>
              <a:t> but the </a:t>
            </a:r>
            <a:r>
              <a:rPr lang="fr-FR" dirty="0" err="1"/>
              <a:t>model’s</a:t>
            </a:r>
            <a:r>
              <a:rPr lang="fr-FR" dirty="0"/>
              <a:t> </a:t>
            </a:r>
            <a:r>
              <a:rPr lang="fr-FR" dirty="0" err="1"/>
              <a:t>behaviour</a:t>
            </a:r>
            <a:r>
              <a:rPr lang="fr-FR" dirty="0"/>
              <a:t> in the case of high suspension </a:t>
            </a:r>
            <a:r>
              <a:rPr lang="fr-FR" dirty="0" err="1"/>
              <a:t>was</a:t>
            </a:r>
            <a:r>
              <a:rPr lang="fr-FR" dirty="0"/>
              <a:t> not </a:t>
            </a:r>
            <a:r>
              <a:rPr lang="fr-FR" dirty="0" err="1"/>
              <a:t>really</a:t>
            </a:r>
            <a:r>
              <a:rPr lang="fr-FR" dirty="0"/>
              <a:t> </a:t>
            </a:r>
            <a:r>
              <a:rPr lang="fr-FR" dirty="0" err="1"/>
              <a:t>assessed</a:t>
            </a:r>
            <a:r>
              <a:rPr lang="fr-FR" dirty="0"/>
              <a:t> for the moment. And in the case of dam-flushes the </a:t>
            </a:r>
            <a:r>
              <a:rPr lang="fr-FR" dirty="0" err="1"/>
              <a:t>suspended</a:t>
            </a:r>
            <a:r>
              <a:rPr lang="fr-FR" dirty="0"/>
              <a:t> </a:t>
            </a:r>
            <a:r>
              <a:rPr lang="fr-FR" dirty="0" err="1"/>
              <a:t>matter</a:t>
            </a:r>
            <a:r>
              <a:rPr lang="fr-FR" dirty="0"/>
              <a:t> </a:t>
            </a:r>
            <a:r>
              <a:rPr lang="fr-FR" dirty="0" err="1"/>
              <a:t>represents</a:t>
            </a:r>
            <a:r>
              <a:rPr lang="fr-FR" dirty="0"/>
              <a:t> a </a:t>
            </a:r>
            <a:r>
              <a:rPr lang="fr-FR" dirty="0" err="1"/>
              <a:t>very</a:t>
            </a:r>
            <a:r>
              <a:rPr lang="fr-FR" dirty="0"/>
              <a:t> important part of the total transport as </a:t>
            </a:r>
            <a:r>
              <a:rPr lang="fr-FR" dirty="0" err="1"/>
              <a:t>previously</a:t>
            </a:r>
            <a:r>
              <a:rPr lang="fr-FR" dirty="0"/>
              <a:t> </a:t>
            </a:r>
            <a:r>
              <a:rPr lang="fr-FR" dirty="0" err="1"/>
              <a:t>discussed</a:t>
            </a:r>
            <a:r>
              <a:rPr lang="fr-FR" dirty="0"/>
              <a:t>.</a:t>
            </a:r>
          </a:p>
          <a:p>
            <a:endParaRPr lang="fr-FR" dirty="0"/>
          </a:p>
          <a:p>
            <a:r>
              <a:rPr lang="fr-FR" dirty="0"/>
              <a:t>U</a:t>
            </a:r>
            <a:r>
              <a:rPr lang="en-GB" dirty="0" err="1"/>
              <a:t>nfortunately</a:t>
            </a:r>
            <a:r>
              <a:rPr lang="en-GB" dirty="0"/>
              <a:t>, laboratory and extensive data lack for this type of transport. Laboratory experiments made at UCLouvain in the flume that you can see on this slide during the next semester with two Master students should try to reproduce a dam-flush and to measure not only the morphological changes during, and after the flush, but also to measure the solid transport and concentrations with Ultrasonic Velocity Profiling gauges. You can also see a </a:t>
            </a:r>
            <a:r>
              <a:rPr lang="en-GB" dirty="0" err="1"/>
              <a:t>temptative</a:t>
            </a:r>
            <a:r>
              <a:rPr lang="en-GB" dirty="0"/>
              <a:t> design for the setup of the experiment, but this still needs to be done by the students. And if you have any recommendation regarding this topic, please do not hesitate.</a:t>
            </a:r>
            <a:endParaRPr lang="fr-FR" dirty="0"/>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19</a:t>
            </a:fld>
            <a:endParaRPr lang="fr-BE"/>
          </a:p>
        </p:txBody>
      </p:sp>
    </p:spTree>
    <p:extLst>
      <p:ext uri="{BB962C8B-B14F-4D97-AF65-F5344CB8AC3E}">
        <p14:creationId xmlns:p14="http://schemas.microsoft.com/office/powerpoint/2010/main" val="2773456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r-FR" sz="1100" dirty="0" err="1"/>
              <a:t>Let’s</a:t>
            </a:r>
            <a:r>
              <a:rPr lang="fr-FR" sz="1100" dirty="0"/>
              <a:t> </a:t>
            </a:r>
            <a:r>
              <a:rPr lang="fr-FR" sz="1100" dirty="0" err="1"/>
              <a:t>insist</a:t>
            </a:r>
            <a:r>
              <a:rPr lang="fr-FR" sz="1100" dirty="0"/>
              <a:t> on </a:t>
            </a:r>
            <a:r>
              <a:rPr lang="fr-FR" sz="1100" dirty="0" err="1"/>
              <a:t>every</a:t>
            </a:r>
            <a:r>
              <a:rPr lang="fr-FR" sz="1100" dirty="0"/>
              <a:t> </a:t>
            </a:r>
            <a:r>
              <a:rPr lang="fr-FR" sz="1100" dirty="0" err="1"/>
              <a:t>meaningful</a:t>
            </a:r>
            <a:r>
              <a:rPr lang="fr-FR" sz="1100" dirty="0"/>
              <a:t> </a:t>
            </a:r>
            <a:r>
              <a:rPr lang="fr-FR" sz="1100" dirty="0" err="1"/>
              <a:t>word</a:t>
            </a:r>
            <a:r>
              <a:rPr lang="fr-FR" sz="1100" dirty="0"/>
              <a:t> </a:t>
            </a:r>
            <a:r>
              <a:rPr lang="fr-FR" sz="1100" dirty="0" err="1"/>
              <a:t>here</a:t>
            </a:r>
            <a:r>
              <a:rPr lang="fr-FR" sz="1100" dirty="0"/>
              <a:t>. First of all: </a:t>
            </a:r>
            <a:r>
              <a:rPr lang="fr-FR" sz="1100" dirty="0" err="1"/>
              <a:t>what</a:t>
            </a:r>
            <a:r>
              <a:rPr lang="fr-FR" sz="1100" dirty="0"/>
              <a:t> </a:t>
            </a:r>
            <a:r>
              <a:rPr lang="fr-FR" sz="1100" dirty="0" err="1"/>
              <a:t>is</a:t>
            </a:r>
            <a:r>
              <a:rPr lang="fr-FR" sz="1100" dirty="0"/>
              <a:t> a dam-flush? Flushes are a solution to </a:t>
            </a:r>
            <a:r>
              <a:rPr lang="fr-FR" sz="1100" dirty="0" err="1"/>
              <a:t>reservoir</a:t>
            </a:r>
            <a:r>
              <a:rPr lang="fr-FR" sz="1100" dirty="0"/>
              <a:t> </a:t>
            </a:r>
            <a:r>
              <a:rPr lang="fr-FR" sz="1100" dirty="0" err="1"/>
              <a:t>sedimentation</a:t>
            </a:r>
            <a:r>
              <a:rPr lang="fr-FR" sz="1100" dirty="0"/>
              <a:t> </a:t>
            </a:r>
            <a:r>
              <a:rPr lang="fr-FR" sz="1100" dirty="0" err="1"/>
              <a:t>which</a:t>
            </a:r>
            <a:r>
              <a:rPr lang="fr-FR" sz="1100" dirty="0"/>
              <a:t> corresponds to the </a:t>
            </a:r>
            <a:r>
              <a:rPr lang="fr-FR" sz="1100" dirty="0" err="1"/>
              <a:t>continuous</a:t>
            </a:r>
            <a:r>
              <a:rPr lang="fr-FR" sz="1100" dirty="0"/>
              <a:t> accumulation and </a:t>
            </a:r>
            <a:r>
              <a:rPr lang="fr-FR" sz="1100" dirty="0" err="1"/>
              <a:t>deposition</a:t>
            </a:r>
            <a:r>
              <a:rPr lang="fr-FR" sz="1100" dirty="0"/>
              <a:t> of </a:t>
            </a:r>
            <a:r>
              <a:rPr lang="fr-FR" sz="1100" dirty="0" err="1"/>
              <a:t>sediment</a:t>
            </a:r>
            <a:r>
              <a:rPr lang="fr-FR" sz="1100" dirty="0"/>
              <a:t> </a:t>
            </a:r>
            <a:r>
              <a:rPr lang="fr-FR" sz="1100" dirty="0" err="1"/>
              <a:t>transported</a:t>
            </a:r>
            <a:r>
              <a:rPr lang="fr-FR" sz="1100" dirty="0"/>
              <a:t> </a:t>
            </a:r>
            <a:r>
              <a:rPr lang="fr-FR" sz="1100" dirty="0" err="1"/>
              <a:t>from</a:t>
            </a:r>
            <a:r>
              <a:rPr lang="fr-FR" sz="1100" dirty="0"/>
              <a:t> the </a:t>
            </a:r>
            <a:r>
              <a:rPr lang="fr-FR" sz="1100" dirty="0" err="1"/>
              <a:t>watershed</a:t>
            </a:r>
            <a:r>
              <a:rPr lang="fr-FR" sz="1100" dirty="0"/>
              <a:t> </a:t>
            </a:r>
            <a:r>
              <a:rPr lang="fr-FR" sz="1100" dirty="0" err="1"/>
              <a:t>into</a:t>
            </a:r>
            <a:r>
              <a:rPr lang="fr-FR" sz="1100" dirty="0"/>
              <a:t> the </a:t>
            </a:r>
            <a:r>
              <a:rPr lang="fr-FR" sz="1100" dirty="0" err="1"/>
              <a:t>reservoir</a:t>
            </a:r>
            <a:r>
              <a:rPr lang="fr-FR" sz="1100" dirty="0"/>
              <a:t>. If </a:t>
            </a:r>
            <a:r>
              <a:rPr lang="fr-FR" sz="1100" dirty="0" err="1"/>
              <a:t>nothing</a:t>
            </a:r>
            <a:r>
              <a:rPr lang="fr-FR" sz="1100" dirty="0"/>
              <a:t> </a:t>
            </a:r>
            <a:r>
              <a:rPr lang="fr-FR" sz="1100" dirty="0" err="1"/>
              <a:t>is</a:t>
            </a:r>
            <a:r>
              <a:rPr lang="fr-FR" sz="1100" dirty="0"/>
              <a:t> </a:t>
            </a:r>
            <a:r>
              <a:rPr lang="fr-FR" sz="1100" dirty="0" err="1"/>
              <a:t>done</a:t>
            </a:r>
            <a:r>
              <a:rPr lang="fr-FR" sz="1100" dirty="0"/>
              <a:t>, the </a:t>
            </a:r>
            <a:r>
              <a:rPr lang="fr-FR" sz="1100" dirty="0" err="1"/>
              <a:t>capacity</a:t>
            </a:r>
            <a:r>
              <a:rPr lang="fr-FR" sz="1100" dirty="0"/>
              <a:t> of the dam can </a:t>
            </a:r>
            <a:r>
              <a:rPr lang="fr-FR" sz="1100" dirty="0" err="1"/>
              <a:t>eventually</a:t>
            </a:r>
            <a:r>
              <a:rPr lang="fr-FR" sz="1100" dirty="0"/>
              <a:t> </a:t>
            </a:r>
            <a:r>
              <a:rPr lang="fr-FR" sz="1100" dirty="0" err="1"/>
              <a:t>reduce</a:t>
            </a:r>
            <a:r>
              <a:rPr lang="fr-FR" sz="1100" dirty="0"/>
              <a:t> to </a:t>
            </a:r>
            <a:r>
              <a:rPr lang="fr-FR" sz="1100" dirty="0" err="1"/>
              <a:t>nothing</a:t>
            </a:r>
            <a:r>
              <a:rPr lang="fr-FR" sz="1100" dirty="0"/>
              <a:t> and the dam can </a:t>
            </a:r>
            <a:r>
              <a:rPr lang="fr-FR" sz="1100" dirty="0" err="1"/>
              <a:t>become</a:t>
            </a:r>
            <a:r>
              <a:rPr lang="fr-FR" sz="1100" dirty="0"/>
              <a:t> </a:t>
            </a:r>
            <a:r>
              <a:rPr lang="fr-FR" sz="1100" dirty="0" err="1"/>
              <a:t>completely</a:t>
            </a:r>
            <a:r>
              <a:rPr lang="fr-FR" sz="1100" dirty="0"/>
              <a:t> </a:t>
            </a:r>
            <a:r>
              <a:rPr lang="fr-FR" sz="1100" dirty="0" err="1"/>
              <a:t>useless</a:t>
            </a:r>
            <a:r>
              <a:rPr lang="fr-FR" sz="1100" dirty="0"/>
              <a:t>. </a:t>
            </a:r>
          </a:p>
          <a:p>
            <a:pPr algn="just"/>
            <a:endParaRPr lang="fr-FR" sz="1100" dirty="0"/>
          </a:p>
          <a:p>
            <a:pPr algn="just"/>
            <a:r>
              <a:rPr lang="fr-FR" sz="1100" dirty="0"/>
              <a:t>You can </a:t>
            </a:r>
            <a:r>
              <a:rPr lang="fr-FR" sz="1100" dirty="0" err="1"/>
              <a:t>see</a:t>
            </a:r>
            <a:r>
              <a:rPr lang="fr-FR" sz="1100" dirty="0"/>
              <a:t> </a:t>
            </a:r>
            <a:r>
              <a:rPr lang="fr-FR" sz="1100" dirty="0" err="1"/>
              <a:t>here</a:t>
            </a:r>
            <a:r>
              <a:rPr lang="fr-FR" sz="1100" dirty="0"/>
              <a:t> </a:t>
            </a:r>
            <a:r>
              <a:rPr lang="fr-FR" sz="1100" dirty="0" err="1"/>
              <a:t>two</a:t>
            </a:r>
            <a:r>
              <a:rPr lang="fr-FR" sz="1100" dirty="0"/>
              <a:t> </a:t>
            </a:r>
            <a:r>
              <a:rPr lang="fr-FR" sz="1100" dirty="0" err="1"/>
              <a:t>examples</a:t>
            </a:r>
            <a:r>
              <a:rPr lang="fr-FR" sz="1100" dirty="0"/>
              <a:t> of </a:t>
            </a:r>
            <a:r>
              <a:rPr lang="fr-FR" sz="1100" dirty="0" err="1"/>
              <a:t>dams</a:t>
            </a:r>
            <a:r>
              <a:rPr lang="fr-FR" sz="1100" dirty="0"/>
              <a:t> </a:t>
            </a:r>
            <a:r>
              <a:rPr lang="fr-FR" sz="1100" dirty="0" err="1"/>
              <a:t>that</a:t>
            </a:r>
            <a:r>
              <a:rPr lang="fr-FR" sz="1100" dirty="0"/>
              <a:t> </a:t>
            </a:r>
            <a:r>
              <a:rPr lang="fr-FR" sz="1100" dirty="0" err="1"/>
              <a:t>suffered</a:t>
            </a:r>
            <a:r>
              <a:rPr lang="fr-FR" sz="1100" dirty="0"/>
              <a:t> </a:t>
            </a:r>
            <a:r>
              <a:rPr lang="fr-FR" sz="1100" dirty="0" err="1"/>
              <a:t>greatly</a:t>
            </a:r>
            <a:r>
              <a:rPr lang="fr-FR" sz="1100" dirty="0"/>
              <a:t> </a:t>
            </a:r>
            <a:r>
              <a:rPr lang="fr-FR" sz="1100" dirty="0" err="1"/>
              <a:t>from</a:t>
            </a:r>
            <a:r>
              <a:rPr lang="fr-FR" sz="1100" dirty="0"/>
              <a:t> </a:t>
            </a:r>
            <a:r>
              <a:rPr lang="fr-FR" sz="1100" dirty="0" err="1"/>
              <a:t>sedimentation</a:t>
            </a:r>
            <a:r>
              <a:rPr lang="fr-FR" sz="1100" dirty="0"/>
              <a:t> and </a:t>
            </a:r>
            <a:r>
              <a:rPr lang="fr-FR" sz="1100" dirty="0" err="1"/>
              <a:t>whose</a:t>
            </a:r>
            <a:r>
              <a:rPr lang="fr-FR" sz="1100" dirty="0"/>
              <a:t> </a:t>
            </a:r>
            <a:r>
              <a:rPr lang="fr-FR" sz="1100" dirty="0" err="1"/>
              <a:t>capacity</a:t>
            </a:r>
            <a:r>
              <a:rPr lang="fr-FR" sz="1100" dirty="0"/>
              <a:t> </a:t>
            </a:r>
            <a:r>
              <a:rPr lang="fr-FR" sz="1100" dirty="0" err="1"/>
              <a:t>severely</a:t>
            </a:r>
            <a:r>
              <a:rPr lang="fr-FR" sz="1100" dirty="0"/>
              <a:t> </a:t>
            </a:r>
            <a:r>
              <a:rPr lang="fr-FR" sz="1100" dirty="0" err="1"/>
              <a:t>reduced</a:t>
            </a:r>
            <a:r>
              <a:rPr lang="fr-FR" sz="1100" dirty="0"/>
              <a:t>. </a:t>
            </a:r>
          </a:p>
          <a:p>
            <a:pPr algn="just"/>
            <a:endParaRPr lang="fr-FR" sz="1100" dirty="0"/>
          </a:p>
          <a:p>
            <a:pPr algn="just"/>
            <a:r>
              <a:rPr lang="fr-FR" sz="1100" dirty="0" err="1"/>
              <a:t>Currently</a:t>
            </a:r>
            <a:r>
              <a:rPr lang="fr-FR" sz="1100" dirty="0"/>
              <a:t>, 0.5% to 1% of the global </a:t>
            </a:r>
            <a:r>
              <a:rPr lang="fr-FR" sz="1100" dirty="0" err="1"/>
              <a:t>reservoir</a:t>
            </a:r>
            <a:r>
              <a:rPr lang="fr-FR" sz="1100" dirty="0"/>
              <a:t> </a:t>
            </a:r>
            <a:r>
              <a:rPr lang="fr-FR" sz="1100" dirty="0" err="1"/>
              <a:t>capacity</a:t>
            </a:r>
            <a:r>
              <a:rPr lang="fr-FR" sz="1100" dirty="0"/>
              <a:t> </a:t>
            </a:r>
            <a:r>
              <a:rPr lang="fr-FR" sz="1100" dirty="0" err="1"/>
              <a:t>is</a:t>
            </a:r>
            <a:r>
              <a:rPr lang="fr-FR" sz="1100" dirty="0"/>
              <a:t> </a:t>
            </a:r>
            <a:r>
              <a:rPr lang="fr-FR" sz="1100" dirty="0" err="1"/>
              <a:t>lost</a:t>
            </a:r>
            <a:r>
              <a:rPr lang="fr-FR" sz="1100" dirty="0"/>
              <a:t> </a:t>
            </a:r>
            <a:r>
              <a:rPr lang="fr-FR" sz="1100" dirty="0" err="1"/>
              <a:t>each</a:t>
            </a:r>
            <a:r>
              <a:rPr lang="fr-FR" sz="1100" dirty="0"/>
              <a:t> </a:t>
            </a:r>
            <a:r>
              <a:rPr lang="fr-FR" sz="1100" dirty="0" err="1"/>
              <a:t>year</a:t>
            </a:r>
            <a:r>
              <a:rPr lang="fr-FR" sz="1100" dirty="0"/>
              <a:t> and 5% to 10% </a:t>
            </a:r>
            <a:r>
              <a:rPr lang="fr-FR" sz="1100" dirty="0" err="1"/>
              <a:t>is</a:t>
            </a:r>
            <a:r>
              <a:rPr lang="fr-FR" sz="1100" dirty="0"/>
              <a:t> </a:t>
            </a:r>
            <a:r>
              <a:rPr lang="fr-FR" sz="1100" dirty="0" err="1"/>
              <a:t>already</a:t>
            </a:r>
            <a:r>
              <a:rPr lang="fr-FR" sz="1100" dirty="0"/>
              <a:t> </a:t>
            </a:r>
            <a:r>
              <a:rPr lang="fr-FR" sz="1100" dirty="0" err="1"/>
              <a:t>occupied</a:t>
            </a:r>
            <a:r>
              <a:rPr lang="fr-FR" sz="1100" dirty="0"/>
              <a:t> by </a:t>
            </a:r>
            <a:r>
              <a:rPr lang="fr-FR" sz="1100" dirty="0" err="1"/>
              <a:t>sediment</a:t>
            </a:r>
            <a:r>
              <a:rPr lang="fr-FR" sz="1100" dirty="0"/>
              <a:t>. It </a:t>
            </a:r>
            <a:r>
              <a:rPr lang="fr-FR" sz="1100" dirty="0" err="1"/>
              <a:t>is</a:t>
            </a:r>
            <a:r>
              <a:rPr lang="fr-FR" sz="1100" dirty="0"/>
              <a:t> </a:t>
            </a:r>
            <a:r>
              <a:rPr lang="fr-FR" sz="1100" dirty="0" err="1"/>
              <a:t>hence</a:t>
            </a:r>
            <a:r>
              <a:rPr lang="fr-FR" sz="1100" dirty="0"/>
              <a:t> far </a:t>
            </a:r>
            <a:r>
              <a:rPr lang="fr-FR" sz="1100" dirty="0" err="1"/>
              <a:t>from</a:t>
            </a:r>
            <a:r>
              <a:rPr lang="fr-FR" sz="1100" dirty="0"/>
              <a:t> </a:t>
            </a:r>
            <a:r>
              <a:rPr lang="fr-FR" sz="1100" dirty="0" err="1"/>
              <a:t>negligible</a:t>
            </a:r>
            <a:r>
              <a:rPr lang="fr-FR" sz="1100" dirty="0"/>
              <a:t> and as </a:t>
            </a:r>
            <a:r>
              <a:rPr lang="fr-FR" sz="1100" dirty="0" err="1"/>
              <a:t>usually</a:t>
            </a:r>
            <a:r>
              <a:rPr lang="fr-FR" sz="1100" dirty="0"/>
              <a:t>, </a:t>
            </a:r>
            <a:r>
              <a:rPr lang="fr-FR" sz="1100" dirty="0" err="1"/>
              <a:t>it</a:t>
            </a:r>
            <a:r>
              <a:rPr lang="fr-FR" sz="1100" dirty="0"/>
              <a:t> </a:t>
            </a:r>
            <a:r>
              <a:rPr lang="fr-FR" sz="1100" dirty="0" err="1"/>
              <a:t>is</a:t>
            </a:r>
            <a:r>
              <a:rPr lang="fr-FR" sz="1100" dirty="0"/>
              <a:t> far </a:t>
            </a:r>
            <a:r>
              <a:rPr lang="fr-FR" sz="1100" dirty="0" err="1"/>
              <a:t>from</a:t>
            </a:r>
            <a:r>
              <a:rPr lang="fr-FR" sz="1100" dirty="0"/>
              <a:t> </a:t>
            </a:r>
            <a:r>
              <a:rPr lang="fr-FR" sz="1100" dirty="0" err="1"/>
              <a:t>being</a:t>
            </a:r>
            <a:r>
              <a:rPr lang="fr-FR" sz="1100" dirty="0"/>
              <a:t> </a:t>
            </a:r>
            <a:r>
              <a:rPr lang="fr-FR" sz="1100" dirty="0" err="1"/>
              <a:t>equally</a:t>
            </a:r>
            <a:r>
              <a:rPr lang="fr-FR" sz="1100" dirty="0"/>
              <a:t> </a:t>
            </a:r>
            <a:r>
              <a:rPr lang="fr-FR" sz="1100" dirty="0" err="1"/>
              <a:t>distributed</a:t>
            </a:r>
            <a:r>
              <a:rPr lang="fr-FR" sz="1100" dirty="0"/>
              <a:t> </a:t>
            </a:r>
            <a:r>
              <a:rPr lang="fr-FR" sz="1100" dirty="0" err="1"/>
              <a:t>spatially</a:t>
            </a:r>
            <a:r>
              <a:rPr lang="fr-FR" sz="1100" dirty="0"/>
              <a:t>.</a:t>
            </a:r>
          </a:p>
          <a:p>
            <a:pPr algn="just"/>
            <a:endParaRPr lang="fr-FR" sz="1100" dirty="0"/>
          </a:p>
          <a:p>
            <a:pPr algn="just"/>
            <a:r>
              <a:rPr lang="fr-FR" sz="1100" dirty="0"/>
              <a:t>And </a:t>
            </a:r>
            <a:r>
              <a:rPr lang="fr-FR" sz="1100" dirty="0" err="1"/>
              <a:t>moreover</a:t>
            </a:r>
            <a:r>
              <a:rPr lang="fr-FR" sz="1100" dirty="0"/>
              <a:t>, </a:t>
            </a:r>
            <a:r>
              <a:rPr lang="fr-FR" sz="1100" dirty="0" err="1"/>
              <a:t>besides</a:t>
            </a:r>
            <a:r>
              <a:rPr lang="fr-FR" sz="1100" dirty="0"/>
              <a:t> </a:t>
            </a:r>
            <a:r>
              <a:rPr lang="fr-FR" sz="1100" dirty="0" err="1"/>
              <a:t>sedimentation</a:t>
            </a:r>
            <a:r>
              <a:rPr lang="fr-FR" sz="1100" dirty="0"/>
              <a:t> </a:t>
            </a:r>
            <a:r>
              <a:rPr lang="fr-FR" sz="1100" dirty="0" err="1"/>
              <a:t>upstream</a:t>
            </a:r>
            <a:r>
              <a:rPr lang="fr-FR" sz="1100" dirty="0"/>
              <a:t> of the dam, the </a:t>
            </a:r>
            <a:r>
              <a:rPr lang="fr-FR" sz="1100" dirty="0" err="1"/>
              <a:t>blockage</a:t>
            </a:r>
            <a:r>
              <a:rPr lang="fr-FR" sz="1100" dirty="0"/>
              <a:t> of the </a:t>
            </a:r>
            <a:r>
              <a:rPr lang="fr-FR" sz="1100" dirty="0" err="1"/>
              <a:t>sediment</a:t>
            </a:r>
            <a:r>
              <a:rPr lang="fr-FR" sz="1100" dirty="0"/>
              <a:t> can lead to important </a:t>
            </a:r>
            <a:r>
              <a:rPr lang="fr-FR" sz="1100" dirty="0" err="1"/>
              <a:t>morphological</a:t>
            </a:r>
            <a:r>
              <a:rPr lang="fr-FR" sz="1100" dirty="0"/>
              <a:t> and </a:t>
            </a:r>
            <a:r>
              <a:rPr lang="fr-FR" sz="1100" dirty="0" err="1"/>
              <a:t>ecological</a:t>
            </a:r>
            <a:r>
              <a:rPr lang="fr-FR" sz="1100" dirty="0"/>
              <a:t> </a:t>
            </a:r>
            <a:r>
              <a:rPr lang="fr-FR" sz="1100" dirty="0" err="1"/>
              <a:t>consequences</a:t>
            </a:r>
            <a:r>
              <a:rPr lang="fr-FR" sz="1100" dirty="0"/>
              <a:t> on the </a:t>
            </a:r>
            <a:r>
              <a:rPr lang="fr-FR" sz="1100" dirty="0" err="1"/>
              <a:t>downstream</a:t>
            </a:r>
            <a:r>
              <a:rPr lang="fr-FR" sz="1100" dirty="0"/>
              <a:t> river </a:t>
            </a:r>
            <a:r>
              <a:rPr lang="fr-FR" sz="1100" dirty="0" err="1"/>
              <a:t>such</a:t>
            </a:r>
            <a:r>
              <a:rPr lang="fr-FR" sz="1100" dirty="0"/>
              <a:t> as </a:t>
            </a:r>
            <a:r>
              <a:rPr lang="fr-FR" sz="1100" dirty="0" err="1"/>
              <a:t>bed</a:t>
            </a:r>
            <a:r>
              <a:rPr lang="fr-FR" sz="1100" dirty="0"/>
              <a:t> </a:t>
            </a:r>
            <a:r>
              <a:rPr lang="fr-FR" sz="1100" dirty="0" err="1"/>
              <a:t>granulometric</a:t>
            </a:r>
            <a:r>
              <a:rPr lang="fr-FR" sz="1100" dirty="0"/>
              <a:t> changes, delta </a:t>
            </a:r>
            <a:r>
              <a:rPr lang="fr-FR" sz="1100" dirty="0" err="1"/>
              <a:t>sinking</a:t>
            </a:r>
            <a:r>
              <a:rPr lang="fr-FR" sz="1100" dirty="0"/>
              <a:t> or </a:t>
            </a:r>
            <a:r>
              <a:rPr lang="fr-FR" sz="1100" dirty="0" err="1"/>
              <a:t>biogeochemical</a:t>
            </a:r>
            <a:r>
              <a:rPr lang="fr-FR" sz="1100" dirty="0"/>
              <a:t> </a:t>
            </a:r>
            <a:r>
              <a:rPr lang="fr-FR" sz="1100" dirty="0" err="1"/>
              <a:t>alterations</a:t>
            </a:r>
            <a:r>
              <a:rPr lang="fr-FR" sz="1100" dirty="0"/>
              <a:t>. </a:t>
            </a:r>
          </a:p>
          <a:p>
            <a:pPr algn="just"/>
            <a:endParaRPr lang="fr-FR" sz="1100" dirty="0"/>
          </a:p>
          <a:p>
            <a:pPr algn="just"/>
            <a:r>
              <a:rPr lang="fr-FR" sz="1100" dirty="0"/>
              <a:t>A solution must </a:t>
            </a:r>
            <a:r>
              <a:rPr lang="fr-FR" sz="1100" dirty="0" err="1"/>
              <a:t>hence</a:t>
            </a:r>
            <a:r>
              <a:rPr lang="fr-FR" sz="1100" dirty="0"/>
              <a:t> </a:t>
            </a:r>
            <a:r>
              <a:rPr lang="fr-FR" sz="1100" dirty="0" err="1"/>
              <a:t>be</a:t>
            </a:r>
            <a:r>
              <a:rPr lang="fr-FR" sz="1100" dirty="0"/>
              <a:t> </a:t>
            </a:r>
            <a:r>
              <a:rPr lang="fr-FR" sz="1100" dirty="0" err="1"/>
              <a:t>found</a:t>
            </a:r>
            <a:r>
              <a:rPr lang="fr-FR" sz="1100" dirty="0"/>
              <a:t> to </a:t>
            </a:r>
            <a:r>
              <a:rPr lang="fr-FR" sz="1100" dirty="0" err="1"/>
              <a:t>cope</a:t>
            </a:r>
            <a:r>
              <a:rPr lang="fr-FR" sz="1100" dirty="0"/>
              <a:t> with </a:t>
            </a:r>
            <a:r>
              <a:rPr lang="fr-FR" sz="1100" dirty="0" err="1"/>
              <a:t>these</a:t>
            </a:r>
            <a:r>
              <a:rPr lang="fr-FR" sz="1100" dirty="0"/>
              <a:t> issues and </a:t>
            </a:r>
            <a:r>
              <a:rPr lang="fr-FR" sz="1100" dirty="0" err="1"/>
              <a:t>flushing</a:t>
            </a:r>
            <a:r>
              <a:rPr lang="fr-FR" sz="1100" dirty="0"/>
              <a:t> </a:t>
            </a:r>
            <a:r>
              <a:rPr lang="fr-FR" sz="1100" dirty="0" err="1"/>
              <a:t>is</a:t>
            </a:r>
            <a:r>
              <a:rPr lang="fr-FR" sz="1100" dirty="0"/>
              <a:t> one technique </a:t>
            </a:r>
            <a:r>
              <a:rPr lang="fr-FR" sz="1100" dirty="0" err="1"/>
              <a:t>among</a:t>
            </a:r>
            <a:r>
              <a:rPr lang="fr-FR" sz="1100" dirty="0"/>
              <a:t> </a:t>
            </a:r>
            <a:r>
              <a:rPr lang="fr-FR" sz="1100" dirty="0" err="1"/>
              <a:t>others</a:t>
            </a:r>
            <a:r>
              <a:rPr lang="fr-FR" sz="1100" dirty="0"/>
              <a:t>.</a:t>
            </a:r>
          </a:p>
          <a:p>
            <a:pPr algn="just"/>
            <a:endParaRPr lang="fr-FR" dirty="0"/>
          </a:p>
        </p:txBody>
      </p:sp>
      <p:sp>
        <p:nvSpPr>
          <p:cNvPr id="4" name="Slide Number Placeholder 3"/>
          <p:cNvSpPr>
            <a:spLocks noGrp="1"/>
          </p:cNvSpPr>
          <p:nvPr>
            <p:ph type="sldNum" sz="quarter" idx="5"/>
          </p:nvPr>
        </p:nvSpPr>
        <p:spPr/>
        <p:txBody>
          <a:bodyPr/>
          <a:lstStyle/>
          <a:p>
            <a:fld id="{445DA9C9-70E7-4D1F-B5D9-666081431341}" type="slidenum">
              <a:rPr lang="fr-BE" smtClean="0"/>
              <a:t>2</a:t>
            </a:fld>
            <a:endParaRPr lang="fr-BE" dirty="0"/>
          </a:p>
        </p:txBody>
      </p:sp>
    </p:spTree>
    <p:extLst>
      <p:ext uri="{BB962C8B-B14F-4D97-AF65-F5344CB8AC3E}">
        <p14:creationId xmlns:p14="http://schemas.microsoft.com/office/powerpoint/2010/main" val="2181044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Finally</a:t>
            </a:r>
            <a:r>
              <a:rPr lang="fr-FR" dirty="0"/>
              <a:t>, the model </a:t>
            </a:r>
            <a:r>
              <a:rPr lang="fr-FR" dirty="0" err="1"/>
              <a:t>should</a:t>
            </a:r>
            <a:r>
              <a:rPr lang="fr-FR" dirty="0"/>
              <a:t> </a:t>
            </a:r>
            <a:r>
              <a:rPr lang="fr-FR" dirty="0" err="1"/>
              <a:t>also</a:t>
            </a:r>
            <a:r>
              <a:rPr lang="fr-FR" dirty="0"/>
              <a:t> </a:t>
            </a:r>
            <a:r>
              <a:rPr lang="fr-FR" dirty="0" err="1"/>
              <a:t>be</a:t>
            </a:r>
            <a:r>
              <a:rPr lang="fr-FR" dirty="0"/>
              <a:t> </a:t>
            </a:r>
            <a:r>
              <a:rPr lang="fr-FR" dirty="0" err="1"/>
              <a:t>tested</a:t>
            </a:r>
            <a:r>
              <a:rPr lang="fr-FR" dirty="0"/>
              <a:t> on a real case. </a:t>
            </a:r>
          </a:p>
          <a:p>
            <a:endParaRPr lang="fr-FR" dirty="0"/>
          </a:p>
          <a:p>
            <a:r>
              <a:rPr lang="fr-FR" dirty="0"/>
              <a:t>To do </a:t>
            </a:r>
            <a:r>
              <a:rPr lang="fr-FR" dirty="0" err="1"/>
              <a:t>this</a:t>
            </a:r>
            <a:r>
              <a:rPr lang="fr-FR" dirty="0"/>
              <a:t>, I </a:t>
            </a:r>
            <a:r>
              <a:rPr lang="fr-FR" dirty="0" err="1"/>
              <a:t>received</a:t>
            </a:r>
            <a:r>
              <a:rPr lang="fr-FR" dirty="0"/>
              <a:t> data </a:t>
            </a:r>
            <a:r>
              <a:rPr lang="fr-FR" dirty="0" err="1"/>
              <a:t>from</a:t>
            </a:r>
            <a:r>
              <a:rPr lang="fr-FR" dirty="0"/>
              <a:t> the team of Benoit Camenen in Lyon </a:t>
            </a:r>
            <a:r>
              <a:rPr lang="fr-FR" dirty="0" err="1"/>
              <a:t>who</a:t>
            </a:r>
            <a:r>
              <a:rPr lang="fr-FR" dirty="0"/>
              <a:t> </a:t>
            </a:r>
            <a:r>
              <a:rPr lang="fr-FR" dirty="0" err="1"/>
              <a:t>monitored</a:t>
            </a:r>
            <a:r>
              <a:rPr lang="fr-FR" dirty="0"/>
              <a:t> the </a:t>
            </a:r>
            <a:r>
              <a:rPr lang="fr-FR" dirty="0" err="1"/>
              <a:t>deposition</a:t>
            </a:r>
            <a:r>
              <a:rPr lang="fr-FR" dirty="0"/>
              <a:t> on a bar of the Arc river </a:t>
            </a:r>
            <a:r>
              <a:rPr lang="fr-FR" dirty="0" err="1"/>
              <a:t>before</a:t>
            </a:r>
            <a:r>
              <a:rPr lang="fr-FR" dirty="0"/>
              <a:t> and </a:t>
            </a:r>
            <a:r>
              <a:rPr lang="fr-FR" dirty="0" err="1"/>
              <a:t>after</a:t>
            </a:r>
            <a:r>
              <a:rPr lang="fr-FR" dirty="0"/>
              <a:t> a flush as </a:t>
            </a:r>
            <a:r>
              <a:rPr lang="fr-FR" dirty="0" err="1"/>
              <a:t>well</a:t>
            </a:r>
            <a:r>
              <a:rPr lang="fr-FR" dirty="0"/>
              <a:t> as the concentration in the </a:t>
            </a:r>
            <a:r>
              <a:rPr lang="fr-FR" dirty="0" err="1"/>
              <a:t>secondary</a:t>
            </a:r>
            <a:r>
              <a:rPr lang="fr-FR" dirty="0"/>
              <a:t> arm </a:t>
            </a:r>
            <a:r>
              <a:rPr lang="fr-FR" dirty="0" err="1"/>
              <a:t>created</a:t>
            </a:r>
            <a:r>
              <a:rPr lang="fr-FR" dirty="0"/>
              <a:t> by </a:t>
            </a:r>
            <a:r>
              <a:rPr lang="fr-FR" dirty="0" err="1"/>
              <a:t>that</a:t>
            </a:r>
            <a:r>
              <a:rPr lang="fr-FR" dirty="0"/>
              <a:t> bar. </a:t>
            </a:r>
          </a:p>
          <a:p>
            <a:endParaRPr lang="fr-FR" dirty="0"/>
          </a:p>
          <a:p>
            <a:r>
              <a:rPr lang="fr-FR" dirty="0"/>
              <a:t>As </a:t>
            </a:r>
            <a:r>
              <a:rPr lang="fr-FR" dirty="0" err="1"/>
              <a:t>you</a:t>
            </a:r>
            <a:r>
              <a:rPr lang="fr-FR" dirty="0"/>
              <a:t> can </a:t>
            </a:r>
            <a:r>
              <a:rPr lang="fr-FR" dirty="0" err="1"/>
              <a:t>see</a:t>
            </a:r>
            <a:r>
              <a:rPr lang="fr-FR" dirty="0"/>
              <a:t> on the </a:t>
            </a:r>
            <a:r>
              <a:rPr lang="fr-FR" dirty="0" err="1"/>
              <a:t>left</a:t>
            </a:r>
            <a:r>
              <a:rPr lang="fr-FR" dirty="0"/>
              <a:t>, the </a:t>
            </a:r>
            <a:r>
              <a:rPr lang="fr-FR" dirty="0" err="1"/>
              <a:t>very</a:t>
            </a:r>
            <a:r>
              <a:rPr lang="fr-FR" dirty="0"/>
              <a:t> first </a:t>
            </a:r>
            <a:r>
              <a:rPr lang="fr-FR" dirty="0" err="1"/>
              <a:t>results</a:t>
            </a:r>
            <a:r>
              <a:rPr lang="fr-FR" dirty="0"/>
              <a:t> </a:t>
            </a:r>
            <a:r>
              <a:rPr lang="fr-FR" dirty="0" err="1"/>
              <a:t>that</a:t>
            </a:r>
            <a:r>
              <a:rPr lang="fr-FR" dirty="0"/>
              <a:t> </a:t>
            </a:r>
            <a:r>
              <a:rPr lang="fr-FR" dirty="0" err="1"/>
              <a:t>were</a:t>
            </a:r>
            <a:r>
              <a:rPr lang="fr-FR" dirty="0"/>
              <a:t> made </a:t>
            </a:r>
            <a:r>
              <a:rPr lang="fr-FR" dirty="0" err="1"/>
              <a:t>before</a:t>
            </a:r>
            <a:r>
              <a:rPr lang="fr-FR" dirty="0"/>
              <a:t> the </a:t>
            </a:r>
            <a:r>
              <a:rPr lang="fr-FR" dirty="0" err="1"/>
              <a:t>implementation</a:t>
            </a:r>
            <a:r>
              <a:rPr lang="fr-FR" dirty="0"/>
              <a:t> of the </a:t>
            </a:r>
            <a:r>
              <a:rPr lang="fr-FR" dirty="0" err="1"/>
              <a:t>closure</a:t>
            </a:r>
            <a:r>
              <a:rPr lang="fr-FR" dirty="0"/>
              <a:t> </a:t>
            </a:r>
            <a:r>
              <a:rPr lang="fr-FR" dirty="0" err="1"/>
              <a:t>procedure</a:t>
            </a:r>
            <a:r>
              <a:rPr lang="fr-FR" dirty="0"/>
              <a:t> gave </a:t>
            </a:r>
            <a:r>
              <a:rPr lang="fr-FR" dirty="0" err="1"/>
              <a:t>unrealistic</a:t>
            </a:r>
            <a:r>
              <a:rPr lang="fr-FR" dirty="0"/>
              <a:t> </a:t>
            </a:r>
            <a:r>
              <a:rPr lang="fr-FR" dirty="0" err="1"/>
              <a:t>deposition</a:t>
            </a:r>
            <a:r>
              <a:rPr lang="fr-FR" dirty="0"/>
              <a:t> </a:t>
            </a:r>
            <a:r>
              <a:rPr lang="fr-FR" dirty="0" err="1"/>
              <a:t>depths</a:t>
            </a:r>
            <a:r>
              <a:rPr lang="fr-FR" dirty="0"/>
              <a:t>, and </a:t>
            </a:r>
            <a:r>
              <a:rPr lang="fr-FR" dirty="0" err="1"/>
              <a:t>supplementary</a:t>
            </a:r>
            <a:r>
              <a:rPr lang="fr-FR" dirty="0"/>
              <a:t> simulations </a:t>
            </a:r>
            <a:r>
              <a:rPr lang="fr-FR" dirty="0" err="1"/>
              <a:t>still</a:t>
            </a:r>
            <a:r>
              <a:rPr lang="fr-FR" dirty="0"/>
              <a:t> </a:t>
            </a:r>
            <a:r>
              <a:rPr lang="fr-FR" dirty="0" err="1"/>
              <a:t>need</a:t>
            </a:r>
            <a:r>
              <a:rPr lang="fr-FR" dirty="0"/>
              <a:t> to </a:t>
            </a:r>
            <a:r>
              <a:rPr lang="fr-FR" dirty="0" err="1"/>
              <a:t>be</a:t>
            </a:r>
            <a:r>
              <a:rPr lang="fr-FR" dirty="0"/>
              <a:t> </a:t>
            </a:r>
            <a:r>
              <a:rPr lang="fr-FR" dirty="0" err="1"/>
              <a:t>done</a:t>
            </a:r>
            <a:r>
              <a:rPr lang="fr-FR" dirty="0"/>
              <a:t>.</a:t>
            </a:r>
            <a:endParaRPr lang="en-GB" dirty="0"/>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20</a:t>
            </a:fld>
            <a:endParaRPr lang="fr-BE"/>
          </a:p>
        </p:txBody>
      </p:sp>
    </p:spTree>
    <p:extLst>
      <p:ext uri="{BB962C8B-B14F-4D97-AF65-F5344CB8AC3E}">
        <p14:creationId xmlns:p14="http://schemas.microsoft.com/office/powerpoint/2010/main" val="8352652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100" dirty="0"/>
              <a:t>To </a:t>
            </a:r>
            <a:r>
              <a:rPr lang="fr-FR" sz="1100" dirty="0" err="1"/>
              <a:t>resume</a:t>
            </a:r>
            <a:r>
              <a:rPr lang="fr-FR" sz="1100" dirty="0"/>
              <a:t> </a:t>
            </a:r>
            <a:r>
              <a:rPr lang="fr-FR" sz="1100" dirty="0" err="1"/>
              <a:t>this</a:t>
            </a:r>
            <a:r>
              <a:rPr lang="fr-FR" sz="1100" dirty="0"/>
              <a:t> </a:t>
            </a:r>
            <a:r>
              <a:rPr lang="fr-FR" sz="1100" dirty="0" err="1"/>
              <a:t>presentation</a:t>
            </a:r>
            <a:r>
              <a:rPr lang="fr-FR" sz="1100" dirty="0"/>
              <a:t>, </a:t>
            </a:r>
            <a:r>
              <a:rPr lang="fr-FR" sz="1100" dirty="0" err="1"/>
              <a:t>we</a:t>
            </a:r>
            <a:r>
              <a:rPr lang="fr-FR" sz="1100" dirty="0"/>
              <a:t> </a:t>
            </a:r>
            <a:r>
              <a:rPr lang="fr-FR" sz="1100" dirty="0" err="1"/>
              <a:t>started</a:t>
            </a:r>
            <a:r>
              <a:rPr lang="fr-FR" sz="1100" dirty="0"/>
              <a:t> </a:t>
            </a:r>
            <a:r>
              <a:rPr lang="fr-FR" sz="1100" dirty="0" err="1"/>
              <a:t>from</a:t>
            </a:r>
            <a:r>
              <a:rPr lang="fr-FR" sz="1100" dirty="0"/>
              <a:t> a </a:t>
            </a:r>
            <a:r>
              <a:rPr lang="fr-FR" sz="1100" dirty="0" err="1"/>
              <a:t>problem</a:t>
            </a:r>
            <a:r>
              <a:rPr lang="fr-FR" sz="1100" dirty="0"/>
              <a:t> </a:t>
            </a:r>
            <a:r>
              <a:rPr lang="fr-FR" sz="1100" dirty="0" err="1"/>
              <a:t>which</a:t>
            </a:r>
            <a:r>
              <a:rPr lang="fr-FR" sz="1100" dirty="0"/>
              <a:t> </a:t>
            </a:r>
            <a:r>
              <a:rPr lang="fr-FR" sz="1100" dirty="0" err="1"/>
              <a:t>concerns</a:t>
            </a:r>
            <a:r>
              <a:rPr lang="fr-FR" sz="1100" dirty="0"/>
              <a:t> the </a:t>
            </a:r>
            <a:r>
              <a:rPr lang="fr-FR" sz="1100" dirty="0" err="1"/>
              <a:t>negative</a:t>
            </a:r>
            <a:r>
              <a:rPr lang="fr-FR" sz="1100" dirty="0"/>
              <a:t> </a:t>
            </a:r>
            <a:r>
              <a:rPr lang="fr-FR" sz="1100" dirty="0" err="1"/>
              <a:t>consequences</a:t>
            </a:r>
            <a:r>
              <a:rPr lang="fr-FR" sz="1100" dirty="0"/>
              <a:t> of dam-flushes on the </a:t>
            </a:r>
            <a:r>
              <a:rPr lang="fr-FR" sz="1100" dirty="0" err="1"/>
              <a:t>downstream</a:t>
            </a:r>
            <a:r>
              <a:rPr lang="fr-FR" sz="1100" dirty="0"/>
              <a:t> </a:t>
            </a:r>
            <a:r>
              <a:rPr lang="fr-FR" sz="1100" dirty="0" err="1"/>
              <a:t>side</a:t>
            </a:r>
            <a:r>
              <a:rPr lang="fr-FR" sz="1100" dirty="0"/>
              <a:t> of the dam.</a:t>
            </a:r>
          </a:p>
          <a:p>
            <a:pPr algn="just"/>
            <a:endParaRPr lang="fr-FR" sz="1100" dirty="0"/>
          </a:p>
          <a:p>
            <a:pPr algn="just"/>
            <a:r>
              <a:rPr lang="fr-FR" sz="1100" dirty="0"/>
              <a:t>To </a:t>
            </a:r>
            <a:r>
              <a:rPr lang="fr-FR" sz="1100" dirty="0" err="1"/>
              <a:t>address</a:t>
            </a:r>
            <a:r>
              <a:rPr lang="fr-FR" sz="1100" dirty="0"/>
              <a:t> </a:t>
            </a:r>
            <a:r>
              <a:rPr lang="fr-FR" sz="1100" dirty="0" err="1"/>
              <a:t>this</a:t>
            </a:r>
            <a:r>
              <a:rPr lang="fr-FR" sz="1100" dirty="0"/>
              <a:t> </a:t>
            </a:r>
            <a:r>
              <a:rPr lang="fr-FR" sz="1100" dirty="0" err="1"/>
              <a:t>problem</a:t>
            </a:r>
            <a:r>
              <a:rPr lang="fr-FR" sz="1100" dirty="0"/>
              <a:t>, </a:t>
            </a:r>
            <a:r>
              <a:rPr lang="fr-FR" sz="1100" dirty="0" err="1"/>
              <a:t>we</a:t>
            </a:r>
            <a:r>
              <a:rPr lang="fr-FR" sz="1100" dirty="0"/>
              <a:t> </a:t>
            </a:r>
            <a:r>
              <a:rPr lang="fr-FR" sz="1100" dirty="0" err="1"/>
              <a:t>proposed</a:t>
            </a:r>
            <a:r>
              <a:rPr lang="fr-FR" sz="1100" dirty="0"/>
              <a:t> to </a:t>
            </a:r>
            <a:r>
              <a:rPr lang="fr-FR" sz="1100" dirty="0" err="1"/>
              <a:t>develop</a:t>
            </a:r>
            <a:r>
              <a:rPr lang="fr-FR" sz="1100" dirty="0"/>
              <a:t> a </a:t>
            </a:r>
            <a:r>
              <a:rPr lang="fr-FR" sz="1100" dirty="0" err="1"/>
              <a:t>two</a:t>
            </a:r>
            <a:r>
              <a:rPr lang="fr-FR" sz="1100" dirty="0"/>
              <a:t>-phase/</a:t>
            </a:r>
            <a:r>
              <a:rPr lang="fr-FR" sz="1100" dirty="0" err="1"/>
              <a:t>two</a:t>
            </a:r>
            <a:r>
              <a:rPr lang="fr-FR" sz="1100" dirty="0"/>
              <a:t>-layer </a:t>
            </a:r>
            <a:r>
              <a:rPr lang="fr-FR" sz="1100" dirty="0" err="1"/>
              <a:t>finite</a:t>
            </a:r>
            <a:r>
              <a:rPr lang="fr-FR" sz="1100" dirty="0"/>
              <a:t> volume model </a:t>
            </a:r>
            <a:r>
              <a:rPr lang="fr-FR" sz="1100" dirty="0" err="1"/>
              <a:t>that</a:t>
            </a:r>
            <a:r>
              <a:rPr lang="fr-FR" sz="1100" dirty="0"/>
              <a:t> </a:t>
            </a:r>
            <a:r>
              <a:rPr lang="fr-FR" sz="1100" dirty="0" err="1"/>
              <a:t>is</a:t>
            </a:r>
            <a:r>
              <a:rPr lang="fr-FR" sz="1100" dirty="0"/>
              <a:t> </a:t>
            </a:r>
            <a:r>
              <a:rPr lang="fr-FR" sz="1100" dirty="0" err="1"/>
              <a:t>supposed</a:t>
            </a:r>
            <a:r>
              <a:rPr lang="fr-FR" sz="1100" dirty="0"/>
              <a:t> to </a:t>
            </a:r>
            <a:r>
              <a:rPr lang="fr-FR" sz="1100" dirty="0" err="1"/>
              <a:t>be</a:t>
            </a:r>
            <a:r>
              <a:rPr lang="fr-FR" sz="1100" dirty="0"/>
              <a:t> able to </a:t>
            </a:r>
            <a:r>
              <a:rPr lang="fr-FR" sz="1100" dirty="0" err="1"/>
              <a:t>optimize</a:t>
            </a:r>
            <a:r>
              <a:rPr lang="fr-FR" sz="1100" dirty="0"/>
              <a:t> the flushes.</a:t>
            </a:r>
          </a:p>
          <a:p>
            <a:pPr algn="just"/>
            <a:endParaRPr lang="fr-FR" sz="1100" dirty="0"/>
          </a:p>
          <a:p>
            <a:pPr algn="just"/>
            <a:r>
              <a:rPr lang="fr-FR" sz="1100" dirty="0"/>
              <a:t>The </a:t>
            </a:r>
            <a:r>
              <a:rPr lang="fr-FR" sz="1100" dirty="0" err="1"/>
              <a:t>problem</a:t>
            </a:r>
            <a:r>
              <a:rPr lang="fr-FR" sz="1100" dirty="0"/>
              <a:t> </a:t>
            </a:r>
            <a:r>
              <a:rPr lang="fr-FR" sz="1100" dirty="0" err="1"/>
              <a:t>is</a:t>
            </a:r>
            <a:r>
              <a:rPr lang="fr-FR" sz="1100" dirty="0"/>
              <a:t> </a:t>
            </a:r>
            <a:r>
              <a:rPr lang="fr-FR" sz="1100" dirty="0" err="1"/>
              <a:t>that</a:t>
            </a:r>
            <a:r>
              <a:rPr lang="fr-FR" sz="1100" dirty="0"/>
              <a:t> </a:t>
            </a:r>
            <a:r>
              <a:rPr lang="fr-FR" sz="1100" dirty="0" err="1"/>
              <a:t>such</a:t>
            </a:r>
            <a:r>
              <a:rPr lang="fr-FR" sz="1100" dirty="0"/>
              <a:t> a model with </a:t>
            </a:r>
            <a:r>
              <a:rPr lang="fr-FR" sz="1100" dirty="0" err="1"/>
              <a:t>unclosed</a:t>
            </a:r>
            <a:r>
              <a:rPr lang="fr-FR" sz="1100" dirty="0"/>
              <a:t> </a:t>
            </a:r>
            <a:r>
              <a:rPr lang="fr-FR" sz="1100" dirty="0" err="1"/>
              <a:t>parameters</a:t>
            </a:r>
            <a:r>
              <a:rPr lang="fr-FR" sz="1100" dirty="0"/>
              <a:t> </a:t>
            </a:r>
            <a:r>
              <a:rPr lang="fr-FR" sz="1100" dirty="0" err="1"/>
              <a:t>cannot</a:t>
            </a:r>
            <a:r>
              <a:rPr lang="fr-FR" sz="1100" dirty="0"/>
              <a:t> </a:t>
            </a:r>
            <a:r>
              <a:rPr lang="fr-FR" sz="1100" dirty="0" err="1"/>
              <a:t>be</a:t>
            </a:r>
            <a:r>
              <a:rPr lang="fr-FR" sz="1100" dirty="0"/>
              <a:t> </a:t>
            </a:r>
            <a:r>
              <a:rPr lang="fr-FR" sz="1100" dirty="0" err="1"/>
              <a:t>properly</a:t>
            </a:r>
            <a:r>
              <a:rPr lang="fr-FR" sz="1100" dirty="0"/>
              <a:t> </a:t>
            </a:r>
            <a:r>
              <a:rPr lang="fr-FR" sz="1100" dirty="0" err="1"/>
              <a:t>used</a:t>
            </a:r>
            <a:r>
              <a:rPr lang="fr-FR" sz="1100" dirty="0"/>
              <a:t> as a blind </a:t>
            </a:r>
            <a:r>
              <a:rPr lang="fr-FR" sz="1100" dirty="0" err="1"/>
              <a:t>predictive</a:t>
            </a:r>
            <a:r>
              <a:rPr lang="fr-FR" sz="1100" dirty="0"/>
              <a:t> </a:t>
            </a:r>
            <a:r>
              <a:rPr lang="fr-FR" sz="1100" dirty="0" err="1"/>
              <a:t>tool</a:t>
            </a:r>
            <a:r>
              <a:rPr lang="fr-FR" sz="1100" dirty="0"/>
              <a:t> </a:t>
            </a:r>
            <a:r>
              <a:rPr lang="fr-FR" sz="1100" dirty="0" err="1"/>
              <a:t>since</a:t>
            </a:r>
            <a:r>
              <a:rPr lang="fr-FR" sz="1100" dirty="0"/>
              <a:t> </a:t>
            </a:r>
            <a:r>
              <a:rPr lang="fr-FR" sz="1100" dirty="0" err="1"/>
              <a:t>it</a:t>
            </a:r>
            <a:r>
              <a:rPr lang="fr-FR" sz="1100" dirty="0"/>
              <a:t> </a:t>
            </a:r>
            <a:r>
              <a:rPr lang="fr-FR" sz="1100" dirty="0" err="1"/>
              <a:t>needs</a:t>
            </a:r>
            <a:r>
              <a:rPr lang="fr-FR" sz="1100" dirty="0"/>
              <a:t> </a:t>
            </a:r>
            <a:r>
              <a:rPr lang="fr-FR" sz="1100" dirty="0" err="1"/>
              <a:t>ad-hoc</a:t>
            </a:r>
            <a:r>
              <a:rPr lang="fr-FR" sz="1100" dirty="0"/>
              <a:t> calibrations made by trial-and-</a:t>
            </a:r>
            <a:r>
              <a:rPr lang="fr-FR" sz="1100" dirty="0" err="1"/>
              <a:t>error</a:t>
            </a:r>
            <a:r>
              <a:rPr lang="fr-FR" sz="1100" dirty="0"/>
              <a:t> and </a:t>
            </a:r>
            <a:r>
              <a:rPr lang="fr-FR" sz="1100" dirty="0" err="1"/>
              <a:t>which</a:t>
            </a:r>
            <a:r>
              <a:rPr lang="fr-FR" sz="1100" dirty="0"/>
              <a:t> are </a:t>
            </a:r>
            <a:r>
              <a:rPr lang="fr-FR" sz="1100" dirty="0" err="1"/>
              <a:t>based</a:t>
            </a:r>
            <a:r>
              <a:rPr lang="fr-FR" sz="1100" dirty="0"/>
              <a:t> on </a:t>
            </a:r>
            <a:r>
              <a:rPr lang="fr-FR" sz="1100" dirty="0" err="1"/>
              <a:t>previously</a:t>
            </a:r>
            <a:r>
              <a:rPr lang="fr-FR" sz="1100" dirty="0"/>
              <a:t> </a:t>
            </a:r>
            <a:r>
              <a:rPr lang="fr-FR" sz="1100" dirty="0" err="1"/>
              <a:t>obtained</a:t>
            </a:r>
            <a:r>
              <a:rPr lang="fr-FR" sz="1100" dirty="0"/>
              <a:t> data. </a:t>
            </a:r>
          </a:p>
          <a:p>
            <a:pPr algn="just"/>
            <a:endParaRPr lang="fr-FR" sz="1100" dirty="0"/>
          </a:p>
          <a:p>
            <a:pPr algn="just"/>
            <a:r>
              <a:rPr lang="fr-FR" sz="1100" dirty="0"/>
              <a:t>To solve </a:t>
            </a:r>
            <a:r>
              <a:rPr lang="fr-FR" sz="1100" dirty="0" err="1"/>
              <a:t>that</a:t>
            </a:r>
            <a:r>
              <a:rPr lang="fr-FR" sz="1100" dirty="0"/>
              <a:t> </a:t>
            </a:r>
            <a:r>
              <a:rPr lang="fr-FR" sz="1100" dirty="0" err="1"/>
              <a:t>problem</a:t>
            </a:r>
            <a:r>
              <a:rPr lang="fr-FR" sz="1100" dirty="0"/>
              <a:t>, </a:t>
            </a:r>
            <a:r>
              <a:rPr lang="fr-FR" sz="1100" dirty="0" err="1"/>
              <a:t>we</a:t>
            </a:r>
            <a:r>
              <a:rPr lang="fr-FR" sz="1100" dirty="0"/>
              <a:t> </a:t>
            </a:r>
            <a:r>
              <a:rPr lang="fr-FR" sz="1100" dirty="0" err="1"/>
              <a:t>proposed</a:t>
            </a:r>
            <a:r>
              <a:rPr lang="fr-FR" sz="1100" dirty="0"/>
              <a:t> a </a:t>
            </a:r>
            <a:r>
              <a:rPr lang="fr-FR" sz="1100" dirty="0" err="1"/>
              <a:t>procedure</a:t>
            </a:r>
            <a:r>
              <a:rPr lang="fr-FR" sz="1100" dirty="0"/>
              <a:t> </a:t>
            </a:r>
            <a:r>
              <a:rPr lang="fr-FR" sz="1100" dirty="0" err="1"/>
              <a:t>involving</a:t>
            </a:r>
            <a:r>
              <a:rPr lang="fr-FR" sz="1100" dirty="0"/>
              <a:t> a </a:t>
            </a:r>
            <a:r>
              <a:rPr lang="fr-FR" sz="1100" dirty="0" err="1"/>
              <a:t>numerical</a:t>
            </a:r>
            <a:r>
              <a:rPr lang="fr-FR" sz="1100" dirty="0"/>
              <a:t> </a:t>
            </a:r>
            <a:r>
              <a:rPr lang="fr-FR" sz="1100" dirty="0" err="1"/>
              <a:t>experiment</a:t>
            </a:r>
            <a:r>
              <a:rPr lang="fr-FR" sz="1100" dirty="0"/>
              <a:t> and machine </a:t>
            </a:r>
            <a:r>
              <a:rPr lang="fr-FR" sz="1100" dirty="0" err="1"/>
              <a:t>learning</a:t>
            </a:r>
            <a:r>
              <a:rPr lang="fr-FR" sz="1100" dirty="0"/>
              <a:t> to close the last </a:t>
            </a:r>
            <a:r>
              <a:rPr lang="fr-FR" sz="1100" dirty="0" err="1"/>
              <a:t>parameter</a:t>
            </a:r>
            <a:r>
              <a:rPr lang="fr-FR" sz="1100" dirty="0"/>
              <a:t> of the model. I </a:t>
            </a:r>
            <a:r>
              <a:rPr lang="fr-FR" sz="1100" dirty="0" err="1"/>
              <a:t>want</a:t>
            </a:r>
            <a:r>
              <a:rPr lang="fr-FR" sz="1100" dirty="0"/>
              <a:t> to stress </a:t>
            </a:r>
            <a:r>
              <a:rPr lang="fr-FR" sz="1100" dirty="0" err="1"/>
              <a:t>that</a:t>
            </a:r>
            <a:r>
              <a:rPr lang="fr-FR" sz="1100" dirty="0"/>
              <a:t> </a:t>
            </a:r>
            <a:r>
              <a:rPr lang="fr-FR" sz="1100" dirty="0" err="1"/>
              <a:t>this</a:t>
            </a:r>
            <a:r>
              <a:rPr lang="fr-FR" sz="1100" dirty="0"/>
              <a:t> </a:t>
            </a:r>
            <a:r>
              <a:rPr lang="fr-FR" sz="1100" dirty="0" err="1"/>
              <a:t>procedure</a:t>
            </a:r>
            <a:r>
              <a:rPr lang="fr-FR" sz="1100" dirty="0"/>
              <a:t> </a:t>
            </a:r>
            <a:r>
              <a:rPr lang="fr-FR" sz="1100" dirty="0" err="1"/>
              <a:t>could</a:t>
            </a:r>
            <a:r>
              <a:rPr lang="fr-FR" sz="1100" dirty="0"/>
              <a:t> </a:t>
            </a:r>
            <a:r>
              <a:rPr lang="fr-FR" sz="1100" dirty="0" err="1"/>
              <a:t>be</a:t>
            </a:r>
            <a:r>
              <a:rPr lang="fr-FR" sz="1100" dirty="0"/>
              <a:t> </a:t>
            </a:r>
            <a:r>
              <a:rPr lang="fr-FR" sz="1100" dirty="0" err="1"/>
              <a:t>applied</a:t>
            </a:r>
            <a:r>
              <a:rPr lang="fr-FR" sz="1100" dirty="0"/>
              <a:t> to </a:t>
            </a:r>
            <a:r>
              <a:rPr lang="fr-FR" sz="1100" dirty="0" err="1"/>
              <a:t>any</a:t>
            </a:r>
            <a:r>
              <a:rPr lang="fr-FR" sz="1100" dirty="0"/>
              <a:t> </a:t>
            </a:r>
            <a:r>
              <a:rPr lang="fr-FR" sz="1100" dirty="0" err="1"/>
              <a:t>morphodynamical</a:t>
            </a:r>
            <a:r>
              <a:rPr lang="fr-FR" sz="1100" dirty="0"/>
              <a:t> model for </a:t>
            </a:r>
            <a:r>
              <a:rPr lang="fr-FR" sz="1100" dirty="0" err="1"/>
              <a:t>which</a:t>
            </a:r>
            <a:r>
              <a:rPr lang="fr-FR" sz="1100" dirty="0"/>
              <a:t> one single </a:t>
            </a:r>
            <a:r>
              <a:rPr lang="fr-FR" sz="1100" dirty="0" err="1"/>
              <a:t>parameter</a:t>
            </a:r>
            <a:r>
              <a:rPr lang="fr-FR" sz="1100" dirty="0"/>
              <a:t> </a:t>
            </a:r>
            <a:r>
              <a:rPr lang="fr-FR" sz="1100" dirty="0" err="1"/>
              <a:t>still</a:t>
            </a:r>
            <a:r>
              <a:rPr lang="fr-FR" sz="1100" dirty="0"/>
              <a:t> </a:t>
            </a:r>
            <a:r>
              <a:rPr lang="fr-FR" sz="1100" dirty="0" err="1"/>
              <a:t>needs</a:t>
            </a:r>
            <a:r>
              <a:rPr lang="fr-FR" sz="1100" dirty="0"/>
              <a:t> to </a:t>
            </a:r>
            <a:r>
              <a:rPr lang="fr-FR" sz="1100" dirty="0" err="1"/>
              <a:t>be</a:t>
            </a:r>
            <a:r>
              <a:rPr lang="fr-FR" sz="1100" dirty="0"/>
              <a:t> </a:t>
            </a:r>
            <a:r>
              <a:rPr lang="fr-FR" sz="1100" dirty="0" err="1"/>
              <a:t>closed</a:t>
            </a:r>
            <a:r>
              <a:rPr lang="fr-FR" sz="1100" dirty="0"/>
              <a:t>. </a:t>
            </a:r>
          </a:p>
          <a:p>
            <a:pPr algn="just"/>
            <a:endParaRPr lang="fr-FR" sz="1100" dirty="0"/>
          </a:p>
          <a:p>
            <a:pPr algn="just"/>
            <a:r>
              <a:rPr lang="fr-FR" sz="1100" dirty="0" err="1"/>
              <a:t>Finally</a:t>
            </a:r>
            <a:r>
              <a:rPr lang="fr-FR" sz="1100" dirty="0"/>
              <a:t>, the model gave </a:t>
            </a:r>
            <a:r>
              <a:rPr lang="fr-FR" sz="1100" dirty="0" err="1"/>
              <a:t>satisfactory</a:t>
            </a:r>
            <a:r>
              <a:rPr lang="fr-FR" sz="1100" dirty="0"/>
              <a:t> </a:t>
            </a:r>
            <a:r>
              <a:rPr lang="fr-FR" sz="1100" dirty="0" err="1"/>
              <a:t>results</a:t>
            </a:r>
            <a:r>
              <a:rPr lang="fr-FR" sz="1100" dirty="0"/>
              <a:t> with large </a:t>
            </a:r>
            <a:r>
              <a:rPr lang="fr-FR" sz="1100" dirty="0" err="1"/>
              <a:t>particles</a:t>
            </a:r>
            <a:r>
              <a:rPr lang="fr-FR" sz="1100" dirty="0"/>
              <a:t> </a:t>
            </a:r>
            <a:r>
              <a:rPr lang="fr-FR" sz="1100" dirty="0" err="1"/>
              <a:t>that</a:t>
            </a:r>
            <a:r>
              <a:rPr lang="fr-FR" sz="1100" dirty="0"/>
              <a:t> </a:t>
            </a:r>
            <a:r>
              <a:rPr lang="fr-FR" sz="1100" dirty="0" err="1"/>
              <a:t>mostly</a:t>
            </a:r>
            <a:r>
              <a:rPr lang="fr-FR" sz="1100" dirty="0"/>
              <a:t> </a:t>
            </a:r>
            <a:r>
              <a:rPr lang="fr-FR" sz="1100" dirty="0" err="1"/>
              <a:t>travel</a:t>
            </a:r>
            <a:r>
              <a:rPr lang="fr-FR" sz="1100" dirty="0"/>
              <a:t> </a:t>
            </a:r>
            <a:r>
              <a:rPr lang="fr-FR" sz="1100" dirty="0" err="1"/>
              <a:t>along</a:t>
            </a:r>
            <a:r>
              <a:rPr lang="fr-FR" sz="1100" dirty="0"/>
              <a:t> the </a:t>
            </a:r>
            <a:r>
              <a:rPr lang="fr-FR" sz="1100" dirty="0" err="1"/>
              <a:t>bed</a:t>
            </a:r>
            <a:r>
              <a:rPr lang="fr-FR" sz="1100" dirty="0"/>
              <a:t> but </a:t>
            </a:r>
            <a:r>
              <a:rPr lang="fr-FR" sz="1100" dirty="0" err="1"/>
              <a:t>still</a:t>
            </a:r>
            <a:r>
              <a:rPr lang="fr-FR" sz="1100" dirty="0"/>
              <a:t> </a:t>
            </a:r>
            <a:r>
              <a:rPr lang="fr-FR" sz="1100" dirty="0" err="1"/>
              <a:t>needs</a:t>
            </a:r>
            <a:r>
              <a:rPr lang="fr-FR" sz="1100" dirty="0"/>
              <a:t> to </a:t>
            </a:r>
            <a:r>
              <a:rPr lang="fr-FR" sz="1100" dirty="0" err="1"/>
              <a:t>be</a:t>
            </a:r>
            <a:r>
              <a:rPr lang="fr-FR" sz="1100" dirty="0"/>
              <a:t> </a:t>
            </a:r>
            <a:r>
              <a:rPr lang="fr-FR" sz="1100" dirty="0" err="1"/>
              <a:t>assessed</a:t>
            </a:r>
            <a:r>
              <a:rPr lang="fr-FR" sz="1100" dirty="0"/>
              <a:t> in the case of high suspension. In </a:t>
            </a:r>
            <a:r>
              <a:rPr lang="fr-FR" sz="1100" dirty="0" err="1"/>
              <a:t>that</a:t>
            </a:r>
            <a:r>
              <a:rPr lang="fr-FR" sz="1100" dirty="0"/>
              <a:t> perspective, </a:t>
            </a:r>
            <a:r>
              <a:rPr lang="fr-FR" sz="1100" dirty="0" err="1"/>
              <a:t>laboratory</a:t>
            </a:r>
            <a:r>
              <a:rPr lang="fr-FR" sz="1100" dirty="0"/>
              <a:t> </a:t>
            </a:r>
            <a:r>
              <a:rPr lang="fr-FR" sz="1100" dirty="0" err="1"/>
              <a:t>experiments</a:t>
            </a:r>
            <a:r>
              <a:rPr lang="fr-FR" sz="1100" dirty="0"/>
              <a:t> and real case simulations </a:t>
            </a:r>
            <a:r>
              <a:rPr lang="fr-FR" sz="1100" dirty="0" err="1"/>
              <a:t>still</a:t>
            </a:r>
            <a:r>
              <a:rPr lang="fr-FR" sz="1100" dirty="0"/>
              <a:t> </a:t>
            </a:r>
            <a:r>
              <a:rPr lang="fr-FR" sz="1100" dirty="0" err="1"/>
              <a:t>need</a:t>
            </a:r>
            <a:r>
              <a:rPr lang="fr-FR" sz="1100" dirty="0"/>
              <a:t> to </a:t>
            </a:r>
            <a:r>
              <a:rPr lang="fr-FR" sz="1100" dirty="0" err="1"/>
              <a:t>be</a:t>
            </a:r>
            <a:r>
              <a:rPr lang="fr-FR" sz="1100" dirty="0"/>
              <a:t> </a:t>
            </a:r>
            <a:r>
              <a:rPr lang="fr-FR" sz="1100" dirty="0" err="1"/>
              <a:t>performed</a:t>
            </a:r>
            <a:r>
              <a:rPr lang="fr-FR" sz="1100" dirty="0"/>
              <a:t>.</a:t>
            </a:r>
            <a:endParaRPr lang="en-GB" sz="1100" dirty="0"/>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21</a:t>
            </a:fld>
            <a:endParaRPr lang="fr-BE"/>
          </a:p>
        </p:txBody>
      </p:sp>
    </p:spTree>
    <p:extLst>
      <p:ext uri="{BB962C8B-B14F-4D97-AF65-F5344CB8AC3E}">
        <p14:creationId xmlns:p14="http://schemas.microsoft.com/office/powerpoint/2010/main" val="23903801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100" dirty="0" err="1"/>
              <a:t>Thank</a:t>
            </a:r>
            <a:r>
              <a:rPr lang="fr-FR" sz="1100" dirty="0"/>
              <a:t> </a:t>
            </a:r>
            <a:r>
              <a:rPr lang="fr-FR" sz="1100" dirty="0" err="1"/>
              <a:t>you</a:t>
            </a:r>
            <a:r>
              <a:rPr lang="fr-FR" sz="1100" dirty="0"/>
              <a:t> </a:t>
            </a:r>
            <a:r>
              <a:rPr lang="fr-FR" sz="1100" dirty="0" err="1"/>
              <a:t>very</a:t>
            </a:r>
            <a:r>
              <a:rPr lang="fr-FR" sz="1100" dirty="0"/>
              <a:t> </a:t>
            </a:r>
            <a:r>
              <a:rPr lang="fr-FR" sz="1100" dirty="0" err="1"/>
              <a:t>much</a:t>
            </a:r>
            <a:r>
              <a:rPr lang="fr-FR" sz="1100" dirty="0"/>
              <a:t> for </a:t>
            </a:r>
            <a:r>
              <a:rPr lang="fr-FR" sz="1100" dirty="0" err="1"/>
              <a:t>your</a:t>
            </a:r>
            <a:r>
              <a:rPr lang="fr-FR" sz="1100" dirty="0"/>
              <a:t> attention and </a:t>
            </a:r>
            <a:r>
              <a:rPr lang="fr-FR" sz="1100" dirty="0" err="1"/>
              <a:t>please</a:t>
            </a:r>
            <a:r>
              <a:rPr lang="fr-FR" sz="1100" dirty="0"/>
              <a:t> do not </a:t>
            </a:r>
            <a:r>
              <a:rPr lang="fr-FR" sz="1100" dirty="0" err="1"/>
              <a:t>hesitate</a:t>
            </a:r>
            <a:r>
              <a:rPr lang="fr-FR" sz="1100" dirty="0"/>
              <a:t> to </a:t>
            </a:r>
            <a:r>
              <a:rPr lang="fr-FR" sz="1100" dirty="0" err="1"/>
              <a:t>ask</a:t>
            </a:r>
            <a:r>
              <a:rPr lang="fr-FR" sz="1100" dirty="0"/>
              <a:t> questions and </a:t>
            </a:r>
            <a:r>
              <a:rPr lang="fr-FR" sz="1100" dirty="0" err="1"/>
              <a:t>suggest</a:t>
            </a:r>
            <a:r>
              <a:rPr lang="fr-FR" sz="1100" dirty="0"/>
              <a:t> new </a:t>
            </a:r>
            <a:r>
              <a:rPr lang="fr-FR" sz="1100" dirty="0" err="1"/>
              <a:t>ideas</a:t>
            </a:r>
            <a:r>
              <a:rPr lang="fr-FR" sz="1100" dirty="0"/>
              <a:t> !</a:t>
            </a:r>
            <a:endParaRPr lang="en-GB" sz="1100" dirty="0"/>
          </a:p>
        </p:txBody>
      </p:sp>
      <p:sp>
        <p:nvSpPr>
          <p:cNvPr id="4" name="Slide Number Placeholder 3"/>
          <p:cNvSpPr>
            <a:spLocks noGrp="1"/>
          </p:cNvSpPr>
          <p:nvPr>
            <p:ph type="sldNum" sz="quarter" idx="5"/>
          </p:nvPr>
        </p:nvSpPr>
        <p:spPr/>
        <p:txBody>
          <a:bodyPr/>
          <a:lstStyle/>
          <a:p>
            <a:fld id="{445DA9C9-70E7-4D1F-B5D9-666081431341}" type="slidenum">
              <a:rPr lang="fr-BE" smtClean="0"/>
              <a:t>22</a:t>
            </a:fld>
            <a:endParaRPr lang="fr-BE"/>
          </a:p>
        </p:txBody>
      </p:sp>
    </p:spTree>
    <p:extLst>
      <p:ext uri="{BB962C8B-B14F-4D97-AF65-F5344CB8AC3E}">
        <p14:creationId xmlns:p14="http://schemas.microsoft.com/office/powerpoint/2010/main" val="2918550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23</a:t>
            </a:fld>
            <a:endParaRPr lang="fr-BE"/>
          </a:p>
        </p:txBody>
      </p:sp>
    </p:spTree>
    <p:extLst>
      <p:ext uri="{BB962C8B-B14F-4D97-AF65-F5344CB8AC3E}">
        <p14:creationId xmlns:p14="http://schemas.microsoft.com/office/powerpoint/2010/main" val="6571649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fr-FR" dirty="0"/>
          </a:p>
        </p:txBody>
      </p:sp>
      <p:sp>
        <p:nvSpPr>
          <p:cNvPr id="4" name="Slide Number Placeholder 3"/>
          <p:cNvSpPr>
            <a:spLocks noGrp="1"/>
          </p:cNvSpPr>
          <p:nvPr>
            <p:ph type="sldNum" sz="quarter" idx="5"/>
          </p:nvPr>
        </p:nvSpPr>
        <p:spPr/>
        <p:txBody>
          <a:bodyPr/>
          <a:lstStyle/>
          <a:p>
            <a:fld id="{445DA9C9-70E7-4D1F-B5D9-666081431341}" type="slidenum">
              <a:rPr lang="fr-BE" smtClean="0"/>
              <a:t>24</a:t>
            </a:fld>
            <a:endParaRPr lang="fr-BE"/>
          </a:p>
        </p:txBody>
      </p:sp>
    </p:spTree>
    <p:extLst>
      <p:ext uri="{BB962C8B-B14F-4D97-AF65-F5344CB8AC3E}">
        <p14:creationId xmlns:p14="http://schemas.microsoft.com/office/powerpoint/2010/main" val="30908430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25</a:t>
            </a:fld>
            <a:endParaRPr lang="fr-BE"/>
          </a:p>
        </p:txBody>
      </p:sp>
    </p:spTree>
    <p:extLst>
      <p:ext uri="{BB962C8B-B14F-4D97-AF65-F5344CB8AC3E}">
        <p14:creationId xmlns:p14="http://schemas.microsoft.com/office/powerpoint/2010/main" val="3901476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r-FR" sz="1100" dirty="0" err="1"/>
              <a:t>Now</a:t>
            </a:r>
            <a:r>
              <a:rPr lang="fr-FR" sz="1100" dirty="0"/>
              <a:t>, </a:t>
            </a:r>
            <a:r>
              <a:rPr lang="fr-FR" sz="1100" dirty="0" err="1"/>
              <a:t>what</a:t>
            </a:r>
            <a:r>
              <a:rPr lang="fr-FR" sz="1100" dirty="0"/>
              <a:t> </a:t>
            </a:r>
            <a:r>
              <a:rPr lang="fr-FR" sz="1100" dirty="0" err="1"/>
              <a:t>does</a:t>
            </a:r>
            <a:r>
              <a:rPr lang="fr-FR" sz="1100" dirty="0"/>
              <a:t> </a:t>
            </a:r>
            <a:r>
              <a:rPr lang="fr-FR" sz="1100" dirty="0" err="1"/>
              <a:t>actually</a:t>
            </a:r>
            <a:r>
              <a:rPr lang="fr-FR" sz="1100" dirty="0"/>
              <a:t> a flush </a:t>
            </a:r>
            <a:r>
              <a:rPr lang="fr-FR" sz="1100" dirty="0" err="1"/>
              <a:t>consist</a:t>
            </a:r>
            <a:r>
              <a:rPr lang="fr-FR" sz="1100" dirty="0"/>
              <a:t> in? </a:t>
            </a:r>
            <a:r>
              <a:rPr lang="fr-FR" sz="1100" dirty="0" err="1"/>
              <a:t>Different</a:t>
            </a:r>
            <a:r>
              <a:rPr lang="fr-FR" sz="1100" dirty="0"/>
              <a:t> types of flush </a:t>
            </a:r>
            <a:r>
              <a:rPr lang="fr-FR" sz="1100" dirty="0" err="1"/>
              <a:t>exist</a:t>
            </a:r>
            <a:r>
              <a:rPr lang="fr-FR" sz="1100" dirty="0"/>
              <a:t> but </a:t>
            </a:r>
            <a:r>
              <a:rPr lang="fr-FR" sz="1100" dirty="0" err="1"/>
              <a:t>what</a:t>
            </a:r>
            <a:r>
              <a:rPr lang="fr-FR" sz="1100" dirty="0"/>
              <a:t> </a:t>
            </a:r>
            <a:r>
              <a:rPr lang="fr-FR" sz="1100" dirty="0" err="1"/>
              <a:t>we</a:t>
            </a:r>
            <a:r>
              <a:rPr lang="fr-FR" sz="1100" dirty="0"/>
              <a:t> are </a:t>
            </a:r>
            <a:r>
              <a:rPr lang="fr-FR" sz="1100" dirty="0" err="1"/>
              <a:t>concerned</a:t>
            </a:r>
            <a:r>
              <a:rPr lang="fr-FR" sz="1100" dirty="0"/>
              <a:t> with </a:t>
            </a:r>
            <a:r>
              <a:rPr lang="fr-FR" sz="1100" dirty="0" err="1"/>
              <a:t>here</a:t>
            </a:r>
            <a:r>
              <a:rPr lang="fr-FR" sz="1100" dirty="0"/>
              <a:t> </a:t>
            </a:r>
            <a:r>
              <a:rPr lang="fr-FR" sz="1100" dirty="0" err="1"/>
              <a:t>is</a:t>
            </a:r>
            <a:r>
              <a:rPr lang="fr-FR" sz="1100" dirty="0"/>
              <a:t> a </a:t>
            </a:r>
            <a:r>
              <a:rPr lang="fr-FR" sz="1100" dirty="0" err="1"/>
              <a:t>drawdown</a:t>
            </a:r>
            <a:r>
              <a:rPr lang="fr-FR" sz="1100" dirty="0"/>
              <a:t> flush, </a:t>
            </a:r>
            <a:r>
              <a:rPr lang="fr-FR" sz="1100" dirty="0" err="1"/>
              <a:t>which</a:t>
            </a:r>
            <a:r>
              <a:rPr lang="fr-FR" sz="1100" dirty="0"/>
              <a:t> </a:t>
            </a:r>
            <a:r>
              <a:rPr lang="fr-FR" sz="1100" dirty="0" err="1"/>
              <a:t>consists</a:t>
            </a:r>
            <a:r>
              <a:rPr lang="fr-FR" sz="1100" dirty="0"/>
              <a:t> in the </a:t>
            </a:r>
            <a:r>
              <a:rPr lang="fr-FR" sz="1100" dirty="0" err="1"/>
              <a:t>decrease</a:t>
            </a:r>
            <a:r>
              <a:rPr lang="fr-FR" sz="1100" dirty="0"/>
              <a:t> of the water </a:t>
            </a:r>
            <a:r>
              <a:rPr lang="fr-FR" sz="1100" dirty="0" err="1"/>
              <a:t>level</a:t>
            </a:r>
            <a:r>
              <a:rPr lang="fr-FR" sz="1100" dirty="0"/>
              <a:t> in the </a:t>
            </a:r>
            <a:r>
              <a:rPr lang="fr-FR" sz="1100" dirty="0" err="1"/>
              <a:t>reservoir</a:t>
            </a:r>
            <a:r>
              <a:rPr lang="fr-FR" sz="1100" dirty="0"/>
              <a:t> </a:t>
            </a:r>
            <a:r>
              <a:rPr lang="fr-FR" sz="1100" dirty="0" err="1"/>
              <a:t>followed</a:t>
            </a:r>
            <a:r>
              <a:rPr lang="fr-FR" sz="1100" dirty="0"/>
              <a:t> by a free-flow </a:t>
            </a:r>
            <a:r>
              <a:rPr lang="fr-FR" sz="1100" dirty="0" err="1"/>
              <a:t>operation</a:t>
            </a:r>
            <a:r>
              <a:rPr lang="fr-FR" sz="1100" dirty="0"/>
              <a:t> at high </a:t>
            </a:r>
            <a:r>
              <a:rPr lang="fr-FR" sz="1100" dirty="0" err="1"/>
              <a:t>velocity</a:t>
            </a:r>
            <a:r>
              <a:rPr lang="fr-FR" sz="1100" dirty="0"/>
              <a:t> and </a:t>
            </a:r>
            <a:r>
              <a:rPr lang="fr-FR" sz="1100" dirty="0" err="1"/>
              <a:t>shallow</a:t>
            </a:r>
            <a:r>
              <a:rPr lang="fr-FR" sz="1100" dirty="0"/>
              <a:t> </a:t>
            </a:r>
            <a:r>
              <a:rPr lang="fr-FR" sz="1100" dirty="0" err="1"/>
              <a:t>depth</a:t>
            </a:r>
            <a:r>
              <a:rPr lang="fr-FR" sz="1100" dirty="0"/>
              <a:t> with maximum transport </a:t>
            </a:r>
            <a:r>
              <a:rPr lang="fr-FR" sz="1100" dirty="0" err="1"/>
              <a:t>capacity</a:t>
            </a:r>
            <a:r>
              <a:rPr lang="fr-FR" sz="1100" dirty="0"/>
              <a:t> to </a:t>
            </a:r>
            <a:r>
              <a:rPr lang="fr-FR" sz="1100" dirty="0" err="1"/>
              <a:t>remobilize</a:t>
            </a:r>
            <a:r>
              <a:rPr lang="fr-FR" sz="1100" dirty="0"/>
              <a:t> as </a:t>
            </a:r>
            <a:r>
              <a:rPr lang="fr-FR" sz="1100" dirty="0" err="1"/>
              <a:t>much</a:t>
            </a:r>
            <a:r>
              <a:rPr lang="fr-FR" sz="1100" dirty="0"/>
              <a:t> </a:t>
            </a:r>
            <a:r>
              <a:rPr lang="fr-FR" sz="1100" dirty="0" err="1"/>
              <a:t>sediment</a:t>
            </a:r>
            <a:r>
              <a:rPr lang="fr-FR" sz="1100" dirty="0"/>
              <a:t> as possible. </a:t>
            </a:r>
            <a:r>
              <a:rPr lang="fr-FR" sz="1100" dirty="0" err="1"/>
              <a:t>Because</a:t>
            </a:r>
            <a:r>
              <a:rPr lang="fr-FR" sz="1100" dirty="0"/>
              <a:t> of </a:t>
            </a:r>
            <a:r>
              <a:rPr lang="fr-FR" sz="1100" dirty="0" err="1"/>
              <a:t>these</a:t>
            </a:r>
            <a:r>
              <a:rPr lang="fr-FR" sz="1100" dirty="0"/>
              <a:t> conditions, the concentration of </a:t>
            </a:r>
            <a:r>
              <a:rPr lang="fr-FR" sz="1100" dirty="0" err="1"/>
              <a:t>suspended</a:t>
            </a:r>
            <a:r>
              <a:rPr lang="fr-FR" sz="1100" dirty="0"/>
              <a:t> </a:t>
            </a:r>
            <a:r>
              <a:rPr lang="fr-FR" sz="1100" dirty="0" err="1"/>
              <a:t>matter</a:t>
            </a:r>
            <a:r>
              <a:rPr lang="fr-FR" sz="1100" dirty="0"/>
              <a:t> can </a:t>
            </a:r>
            <a:r>
              <a:rPr lang="fr-FR" sz="1100" dirty="0" err="1"/>
              <a:t>increase</a:t>
            </a:r>
            <a:r>
              <a:rPr lang="fr-FR" sz="1100" dirty="0"/>
              <a:t> </a:t>
            </a:r>
            <a:r>
              <a:rPr lang="fr-FR" sz="1100" dirty="0" err="1"/>
              <a:t>dramatically</a:t>
            </a:r>
            <a:r>
              <a:rPr lang="fr-FR" sz="1100" dirty="0"/>
              <a:t> as </a:t>
            </a:r>
            <a:r>
              <a:rPr lang="fr-FR" sz="1100" dirty="0" err="1"/>
              <a:t>you</a:t>
            </a:r>
            <a:r>
              <a:rPr lang="fr-FR" sz="1100" dirty="0"/>
              <a:t> can </a:t>
            </a:r>
            <a:r>
              <a:rPr lang="fr-FR" sz="1100" dirty="0" err="1"/>
              <a:t>see</a:t>
            </a:r>
            <a:r>
              <a:rPr lang="fr-FR" sz="1100" dirty="0"/>
              <a:t> on the right panel. And as a </a:t>
            </a:r>
            <a:r>
              <a:rPr lang="fr-FR" sz="1100" dirty="0" err="1"/>
              <a:t>consequence</a:t>
            </a:r>
            <a:r>
              <a:rPr lang="fr-FR" sz="1100" dirty="0"/>
              <a:t>, </a:t>
            </a:r>
            <a:r>
              <a:rPr lang="fr-FR" sz="1100" dirty="0" err="1"/>
              <a:t>there</a:t>
            </a:r>
            <a:r>
              <a:rPr lang="fr-FR" sz="1100" dirty="0"/>
              <a:t> </a:t>
            </a:r>
            <a:r>
              <a:rPr lang="fr-FR" sz="1100" dirty="0" err="1"/>
              <a:t>might</a:t>
            </a:r>
            <a:r>
              <a:rPr lang="fr-FR" sz="1100" dirty="0"/>
              <a:t> </a:t>
            </a:r>
            <a:r>
              <a:rPr lang="fr-FR" sz="1100" dirty="0" err="1"/>
              <a:t>be</a:t>
            </a:r>
            <a:r>
              <a:rPr lang="fr-FR" sz="1100" dirty="0"/>
              <a:t> </a:t>
            </a:r>
            <a:r>
              <a:rPr lang="fr-FR" sz="1100" dirty="0" err="1"/>
              <a:t>problems</a:t>
            </a:r>
            <a:r>
              <a:rPr lang="fr-FR" sz="1100" dirty="0"/>
              <a:t> </a:t>
            </a:r>
            <a:r>
              <a:rPr lang="fr-FR" sz="1100" dirty="0" err="1"/>
              <a:t>downstream</a:t>
            </a:r>
            <a:r>
              <a:rPr lang="fr-FR" sz="1100" dirty="0"/>
              <a:t>.</a:t>
            </a:r>
          </a:p>
          <a:p>
            <a:pPr algn="just"/>
            <a:endParaRPr lang="fr-FR" sz="900" dirty="0"/>
          </a:p>
        </p:txBody>
      </p:sp>
      <p:sp>
        <p:nvSpPr>
          <p:cNvPr id="4" name="Slide Number Placeholder 3"/>
          <p:cNvSpPr>
            <a:spLocks noGrp="1"/>
          </p:cNvSpPr>
          <p:nvPr>
            <p:ph type="sldNum" sz="quarter" idx="5"/>
          </p:nvPr>
        </p:nvSpPr>
        <p:spPr/>
        <p:txBody>
          <a:bodyPr/>
          <a:lstStyle/>
          <a:p>
            <a:fld id="{445DA9C9-70E7-4D1F-B5D9-666081431341}" type="slidenum">
              <a:rPr lang="fr-BE" smtClean="0"/>
              <a:t>3</a:t>
            </a:fld>
            <a:endParaRPr lang="fr-BE"/>
          </a:p>
        </p:txBody>
      </p:sp>
    </p:spTree>
    <p:extLst>
      <p:ext uri="{BB962C8B-B14F-4D97-AF65-F5344CB8AC3E}">
        <p14:creationId xmlns:p14="http://schemas.microsoft.com/office/powerpoint/2010/main" val="1586830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r-FR" sz="1100" dirty="0" err="1"/>
              <a:t>Here</a:t>
            </a:r>
            <a:r>
              <a:rPr lang="fr-FR" sz="1100" dirty="0"/>
              <a:t> </a:t>
            </a:r>
            <a:r>
              <a:rPr lang="fr-FR" sz="1100" dirty="0" err="1"/>
              <a:t>you</a:t>
            </a:r>
            <a:r>
              <a:rPr lang="fr-FR" sz="1100" dirty="0"/>
              <a:t> can </a:t>
            </a:r>
            <a:r>
              <a:rPr lang="fr-FR" sz="1100" dirty="0" err="1"/>
              <a:t>see</a:t>
            </a:r>
            <a:r>
              <a:rPr lang="fr-FR" sz="1100" dirty="0"/>
              <a:t> a few </a:t>
            </a:r>
            <a:r>
              <a:rPr lang="fr-FR" sz="1100" dirty="0" err="1"/>
              <a:t>pictures</a:t>
            </a:r>
            <a:r>
              <a:rPr lang="fr-FR" sz="1100" dirty="0"/>
              <a:t> </a:t>
            </a:r>
            <a:r>
              <a:rPr lang="fr-FR" sz="1100" dirty="0" err="1"/>
              <a:t>that</a:t>
            </a:r>
            <a:r>
              <a:rPr lang="fr-FR" sz="1100" dirty="0"/>
              <a:t> </a:t>
            </a:r>
            <a:r>
              <a:rPr lang="fr-FR" sz="1100" dirty="0" err="1"/>
              <a:t>were</a:t>
            </a:r>
            <a:r>
              <a:rPr lang="fr-FR" sz="1100" dirty="0"/>
              <a:t> </a:t>
            </a:r>
            <a:r>
              <a:rPr lang="fr-FR" sz="1100" dirty="0" err="1"/>
              <a:t>captured</a:t>
            </a:r>
            <a:r>
              <a:rPr lang="fr-FR" sz="1100" dirty="0"/>
              <a:t> on the Durance river </a:t>
            </a:r>
            <a:r>
              <a:rPr lang="fr-FR" sz="1100" dirty="0" err="1"/>
              <a:t>after</a:t>
            </a:r>
            <a:r>
              <a:rPr lang="fr-FR" sz="1100" dirty="0"/>
              <a:t> a flush on one of </a:t>
            </a:r>
            <a:r>
              <a:rPr lang="fr-FR" sz="1100" dirty="0" err="1"/>
              <a:t>its</a:t>
            </a:r>
            <a:r>
              <a:rPr lang="fr-FR" sz="1100" dirty="0"/>
              <a:t> </a:t>
            </a:r>
            <a:r>
              <a:rPr lang="fr-FR" sz="1100" dirty="0" err="1"/>
              <a:t>tributaries</a:t>
            </a:r>
            <a:r>
              <a:rPr lang="fr-FR" sz="1100" dirty="0"/>
              <a:t> in April 2022. </a:t>
            </a:r>
            <a:r>
              <a:rPr lang="fr-FR" sz="1100" dirty="0" err="1"/>
              <a:t>While</a:t>
            </a:r>
            <a:r>
              <a:rPr lang="fr-FR" sz="1100" dirty="0"/>
              <a:t> the concentration of </a:t>
            </a:r>
            <a:r>
              <a:rPr lang="fr-FR" sz="1100" dirty="0" err="1"/>
              <a:t>suspended</a:t>
            </a:r>
            <a:r>
              <a:rPr lang="fr-FR" sz="1100" dirty="0"/>
              <a:t> </a:t>
            </a:r>
            <a:r>
              <a:rPr lang="fr-FR" sz="1100" dirty="0" err="1"/>
              <a:t>matter</a:t>
            </a:r>
            <a:r>
              <a:rPr lang="fr-FR" sz="1100" dirty="0"/>
              <a:t> </a:t>
            </a:r>
            <a:r>
              <a:rPr lang="fr-FR" sz="1100" dirty="0" err="1"/>
              <a:t>was</a:t>
            </a:r>
            <a:r>
              <a:rPr lang="fr-FR" sz="1100" dirty="0"/>
              <a:t> </a:t>
            </a:r>
            <a:r>
              <a:rPr lang="fr-FR" sz="1100" dirty="0" err="1"/>
              <a:t>meant</a:t>
            </a:r>
            <a:r>
              <a:rPr lang="fr-FR" sz="1100" dirty="0"/>
              <a:t> to </a:t>
            </a:r>
            <a:r>
              <a:rPr lang="fr-FR" sz="1100" dirty="0" err="1"/>
              <a:t>be</a:t>
            </a:r>
            <a:r>
              <a:rPr lang="fr-FR" sz="1100" dirty="0"/>
              <a:t> </a:t>
            </a:r>
            <a:r>
              <a:rPr lang="fr-FR" sz="1100" dirty="0" err="1"/>
              <a:t>limited</a:t>
            </a:r>
            <a:r>
              <a:rPr lang="fr-FR" sz="1100" dirty="0"/>
              <a:t> </a:t>
            </a:r>
            <a:r>
              <a:rPr lang="fr-FR" sz="1100" dirty="0" err="1"/>
              <a:t>around</a:t>
            </a:r>
            <a:r>
              <a:rPr lang="fr-FR" sz="1100" dirty="0"/>
              <a:t> 10 g/l </a:t>
            </a:r>
            <a:r>
              <a:rPr lang="fr-FR" sz="1100" dirty="0" err="1"/>
              <a:t>approximately</a:t>
            </a:r>
            <a:r>
              <a:rPr lang="fr-FR" sz="1100" dirty="0"/>
              <a:t>, </a:t>
            </a:r>
            <a:r>
              <a:rPr lang="fr-FR" sz="1100" dirty="0" err="1"/>
              <a:t>peaks</a:t>
            </a:r>
            <a:r>
              <a:rPr lang="fr-FR" sz="1100" dirty="0"/>
              <a:t> </a:t>
            </a:r>
            <a:r>
              <a:rPr lang="fr-FR" sz="1100" dirty="0" err="1"/>
              <a:t>around</a:t>
            </a:r>
            <a:r>
              <a:rPr lang="fr-FR" sz="1100" dirty="0"/>
              <a:t> 200 g/l </a:t>
            </a:r>
            <a:r>
              <a:rPr lang="fr-FR" sz="1100" dirty="0" err="1"/>
              <a:t>were</a:t>
            </a:r>
            <a:r>
              <a:rPr lang="fr-FR" sz="1100" dirty="0"/>
              <a:t> </a:t>
            </a:r>
            <a:r>
              <a:rPr lang="fr-FR" sz="1100" dirty="0" err="1"/>
              <a:t>measured</a:t>
            </a:r>
            <a:r>
              <a:rPr lang="fr-FR" sz="1100" dirty="0"/>
              <a:t> </a:t>
            </a:r>
            <a:r>
              <a:rPr lang="fr-FR" sz="1100" dirty="0" err="1"/>
              <a:t>every</a:t>
            </a:r>
            <a:r>
              <a:rPr lang="fr-FR" sz="1100" dirty="0"/>
              <a:t> </a:t>
            </a:r>
            <a:r>
              <a:rPr lang="fr-FR" sz="1100" dirty="0" err="1"/>
              <a:t>day</a:t>
            </a:r>
            <a:r>
              <a:rPr lang="fr-FR" sz="1100" dirty="0"/>
              <a:t> of the flush, with a maximum at 616 g/l. Of course, the </a:t>
            </a:r>
            <a:r>
              <a:rPr lang="fr-FR" sz="1100" dirty="0" err="1"/>
              <a:t>fish</a:t>
            </a:r>
            <a:r>
              <a:rPr lang="fr-FR" sz="1100" dirty="0"/>
              <a:t> </a:t>
            </a:r>
            <a:r>
              <a:rPr lang="fr-FR" sz="1100" dirty="0" err="1"/>
              <a:t>that</a:t>
            </a:r>
            <a:r>
              <a:rPr lang="fr-FR" sz="1100" dirty="0"/>
              <a:t> </a:t>
            </a:r>
            <a:r>
              <a:rPr lang="fr-FR" sz="1100" dirty="0" err="1"/>
              <a:t>were</a:t>
            </a:r>
            <a:r>
              <a:rPr lang="fr-FR" sz="1100" dirty="0"/>
              <a:t> not </a:t>
            </a:r>
            <a:r>
              <a:rPr lang="fr-FR" sz="1100" dirty="0" err="1"/>
              <a:t>saved</a:t>
            </a:r>
            <a:r>
              <a:rPr lang="fr-FR" sz="1100" dirty="0"/>
              <a:t> </a:t>
            </a:r>
            <a:r>
              <a:rPr lang="fr-FR" sz="1100" dirty="0" err="1"/>
              <a:t>from</a:t>
            </a:r>
            <a:r>
              <a:rPr lang="fr-FR" sz="1100" dirty="0"/>
              <a:t> </a:t>
            </a:r>
            <a:r>
              <a:rPr lang="fr-FR" sz="1100" dirty="0" err="1"/>
              <a:t>this</a:t>
            </a:r>
            <a:r>
              <a:rPr lang="fr-FR" sz="1100" dirty="0"/>
              <a:t> </a:t>
            </a:r>
            <a:r>
              <a:rPr lang="fr-FR" sz="1100" dirty="0" err="1"/>
              <a:t>mud</a:t>
            </a:r>
            <a:r>
              <a:rPr lang="fr-FR" sz="1100" dirty="0"/>
              <a:t> </a:t>
            </a:r>
            <a:r>
              <a:rPr lang="fr-FR" sz="1100" dirty="0" err="1"/>
              <a:t>did</a:t>
            </a:r>
            <a:r>
              <a:rPr lang="fr-FR" sz="1100" dirty="0"/>
              <a:t> not survive as the </a:t>
            </a:r>
            <a:r>
              <a:rPr lang="fr-FR" sz="1100" dirty="0" err="1"/>
              <a:t>increase</a:t>
            </a:r>
            <a:r>
              <a:rPr lang="fr-FR" sz="1100" dirty="0"/>
              <a:t> in </a:t>
            </a:r>
            <a:r>
              <a:rPr lang="fr-FR" sz="1100" dirty="0" err="1"/>
              <a:t>suspended</a:t>
            </a:r>
            <a:r>
              <a:rPr lang="fr-FR" sz="1100" dirty="0"/>
              <a:t> </a:t>
            </a:r>
            <a:r>
              <a:rPr lang="fr-FR" sz="1100" dirty="0" err="1"/>
              <a:t>matter</a:t>
            </a:r>
            <a:r>
              <a:rPr lang="fr-FR" sz="1100" dirty="0"/>
              <a:t> </a:t>
            </a:r>
            <a:r>
              <a:rPr lang="fr-FR" sz="1100" dirty="0" err="1"/>
              <a:t>comes</a:t>
            </a:r>
            <a:r>
              <a:rPr lang="fr-FR" sz="1100" dirty="0"/>
              <a:t> with a </a:t>
            </a:r>
            <a:r>
              <a:rPr lang="fr-FR" sz="1100" dirty="0" err="1"/>
              <a:t>depletion</a:t>
            </a:r>
            <a:r>
              <a:rPr lang="fr-FR" sz="1100" dirty="0"/>
              <a:t> of the </a:t>
            </a:r>
            <a:r>
              <a:rPr lang="fr-FR" sz="1100" dirty="0" err="1"/>
              <a:t>oxygen</a:t>
            </a:r>
            <a:r>
              <a:rPr lang="fr-FR" sz="1100" dirty="0"/>
              <a:t> rate in the water and as the </a:t>
            </a:r>
            <a:r>
              <a:rPr lang="fr-FR" sz="1100" dirty="0" err="1"/>
              <a:t>gills</a:t>
            </a:r>
            <a:r>
              <a:rPr lang="fr-FR" sz="1100" dirty="0"/>
              <a:t> of the </a:t>
            </a:r>
            <a:r>
              <a:rPr lang="fr-FR" sz="1100" dirty="0" err="1"/>
              <a:t>fish</a:t>
            </a:r>
            <a:r>
              <a:rPr lang="fr-FR" sz="1100" dirty="0"/>
              <a:t> </a:t>
            </a:r>
            <a:r>
              <a:rPr lang="fr-FR" sz="1100" dirty="0" err="1"/>
              <a:t>were</a:t>
            </a:r>
            <a:r>
              <a:rPr lang="fr-FR" sz="1100" dirty="0"/>
              <a:t> </a:t>
            </a:r>
            <a:r>
              <a:rPr lang="fr-FR" sz="1100" dirty="0" err="1"/>
              <a:t>blocked</a:t>
            </a:r>
            <a:r>
              <a:rPr lang="fr-FR" sz="1100" dirty="0"/>
              <a:t> by the </a:t>
            </a:r>
            <a:r>
              <a:rPr lang="fr-FR" sz="1100" dirty="0" err="1"/>
              <a:t>sediment</a:t>
            </a:r>
            <a:r>
              <a:rPr lang="fr-FR" sz="1100" dirty="0"/>
              <a:t>, as </a:t>
            </a:r>
            <a:r>
              <a:rPr lang="fr-FR" sz="1100" dirty="0" err="1"/>
              <a:t>you</a:t>
            </a:r>
            <a:r>
              <a:rPr lang="fr-FR" sz="1100" dirty="0"/>
              <a:t> can </a:t>
            </a:r>
            <a:r>
              <a:rPr lang="fr-FR" sz="1100" dirty="0" err="1"/>
              <a:t>see</a:t>
            </a:r>
            <a:r>
              <a:rPr lang="fr-FR" sz="1100" dirty="0"/>
              <a:t> on the first </a:t>
            </a:r>
            <a:r>
              <a:rPr lang="fr-FR" sz="1100" dirty="0" err="1"/>
              <a:t>picture</a:t>
            </a:r>
            <a:r>
              <a:rPr lang="fr-FR" sz="1100" dirty="0"/>
              <a:t>.</a:t>
            </a:r>
          </a:p>
          <a:p>
            <a:pPr algn="just"/>
            <a:endParaRPr lang="fr-FR" sz="1100" dirty="0"/>
          </a:p>
          <a:p>
            <a:pPr algn="just"/>
            <a:r>
              <a:rPr lang="fr-FR" sz="1100" dirty="0"/>
              <a:t>So in </a:t>
            </a:r>
            <a:r>
              <a:rPr lang="fr-FR" sz="1100" dirty="0" err="1"/>
              <a:t>these</a:t>
            </a:r>
            <a:r>
              <a:rPr lang="fr-FR" sz="1100" dirty="0"/>
              <a:t> conditions, </a:t>
            </a:r>
            <a:r>
              <a:rPr lang="fr-FR" sz="1100" dirty="0" err="1"/>
              <a:t>what</a:t>
            </a:r>
            <a:r>
              <a:rPr lang="fr-FR" sz="1100" dirty="0"/>
              <a:t> </a:t>
            </a:r>
            <a:r>
              <a:rPr lang="fr-FR" sz="1100" dirty="0" err="1"/>
              <a:t>does</a:t>
            </a:r>
            <a:r>
              <a:rPr lang="fr-FR" sz="1100" dirty="0"/>
              <a:t> </a:t>
            </a:r>
            <a:r>
              <a:rPr lang="fr-FR" sz="1100" dirty="0" err="1"/>
              <a:t>it</a:t>
            </a:r>
            <a:r>
              <a:rPr lang="fr-FR" sz="1100" dirty="0"/>
              <a:t> </a:t>
            </a:r>
            <a:r>
              <a:rPr lang="fr-FR" sz="1100" dirty="0" err="1"/>
              <a:t>mean</a:t>
            </a:r>
            <a:r>
              <a:rPr lang="fr-FR" sz="1100" dirty="0"/>
              <a:t> to </a:t>
            </a:r>
            <a:r>
              <a:rPr lang="fr-FR" sz="1100" dirty="0" err="1"/>
              <a:t>optimize</a:t>
            </a:r>
            <a:r>
              <a:rPr lang="fr-FR" sz="1100" dirty="0"/>
              <a:t> dam-flushes? In </a:t>
            </a:r>
            <a:r>
              <a:rPr lang="fr-FR" sz="1100" dirty="0" err="1"/>
              <a:t>my</a:t>
            </a:r>
            <a:r>
              <a:rPr lang="fr-FR" sz="1100" dirty="0"/>
              <a:t> perspective, </a:t>
            </a:r>
            <a:r>
              <a:rPr lang="fr-FR" sz="1100" dirty="0" err="1"/>
              <a:t>it</a:t>
            </a:r>
            <a:r>
              <a:rPr lang="fr-FR" sz="1100" dirty="0"/>
              <a:t> </a:t>
            </a:r>
            <a:r>
              <a:rPr lang="fr-FR" sz="1100" dirty="0" err="1"/>
              <a:t>means</a:t>
            </a:r>
            <a:r>
              <a:rPr lang="fr-FR" sz="1100" dirty="0"/>
              <a:t> </a:t>
            </a:r>
            <a:r>
              <a:rPr lang="fr-FR" sz="1100" dirty="0" err="1"/>
              <a:t>that</a:t>
            </a:r>
            <a:r>
              <a:rPr lang="fr-FR" sz="1100" dirty="0"/>
              <a:t> </a:t>
            </a:r>
            <a:r>
              <a:rPr lang="fr-FR" sz="1100" dirty="0" err="1"/>
              <a:t>we</a:t>
            </a:r>
            <a:r>
              <a:rPr lang="fr-FR" sz="1100" dirty="0"/>
              <a:t> </a:t>
            </a:r>
            <a:r>
              <a:rPr lang="fr-FR" sz="1100" dirty="0" err="1"/>
              <a:t>want</a:t>
            </a:r>
            <a:r>
              <a:rPr lang="fr-FR" sz="1100" dirty="0"/>
              <a:t> the flush to </a:t>
            </a:r>
            <a:r>
              <a:rPr lang="fr-FR" sz="1100" dirty="0" err="1"/>
              <a:t>be</a:t>
            </a:r>
            <a:r>
              <a:rPr lang="fr-FR" sz="1100" dirty="0"/>
              <a:t> effective, </a:t>
            </a:r>
            <a:r>
              <a:rPr lang="fr-FR" sz="1100" dirty="0" err="1"/>
              <a:t>that</a:t>
            </a:r>
            <a:r>
              <a:rPr lang="fr-FR" sz="1100" dirty="0"/>
              <a:t> </a:t>
            </a:r>
            <a:r>
              <a:rPr lang="fr-FR" sz="1100" dirty="0" err="1"/>
              <a:t>it</a:t>
            </a:r>
            <a:r>
              <a:rPr lang="fr-FR" sz="1100" dirty="0"/>
              <a:t> </a:t>
            </a:r>
            <a:r>
              <a:rPr lang="fr-FR" sz="1100" dirty="0" err="1"/>
              <a:t>removes</a:t>
            </a:r>
            <a:r>
              <a:rPr lang="fr-FR" sz="1100" dirty="0"/>
              <a:t> a large </a:t>
            </a:r>
            <a:r>
              <a:rPr lang="fr-FR" sz="1100" dirty="0" err="1"/>
              <a:t>amount</a:t>
            </a:r>
            <a:r>
              <a:rPr lang="fr-FR" sz="1100" dirty="0"/>
              <a:t> of </a:t>
            </a:r>
            <a:r>
              <a:rPr lang="fr-FR" sz="1100" dirty="0" err="1"/>
              <a:t>sediment</a:t>
            </a:r>
            <a:r>
              <a:rPr lang="fr-FR" sz="1100" dirty="0"/>
              <a:t> </a:t>
            </a:r>
            <a:r>
              <a:rPr lang="fr-FR" sz="1100" dirty="0" err="1"/>
              <a:t>from</a:t>
            </a:r>
            <a:r>
              <a:rPr lang="fr-FR" sz="1100" dirty="0"/>
              <a:t> the </a:t>
            </a:r>
            <a:r>
              <a:rPr lang="fr-FR" sz="1100" dirty="0" err="1"/>
              <a:t>reservoir</a:t>
            </a:r>
            <a:r>
              <a:rPr lang="fr-FR" sz="1100" dirty="0"/>
              <a:t> with as </a:t>
            </a:r>
            <a:r>
              <a:rPr lang="fr-FR" sz="1100" dirty="0" err="1"/>
              <a:t>little</a:t>
            </a:r>
            <a:r>
              <a:rPr lang="fr-FR" sz="1100" dirty="0"/>
              <a:t> water as possible, </a:t>
            </a:r>
            <a:r>
              <a:rPr lang="fr-FR" sz="1100" dirty="0" err="1"/>
              <a:t>while</a:t>
            </a:r>
            <a:r>
              <a:rPr lang="fr-FR" sz="1100" dirty="0"/>
              <a:t> </a:t>
            </a:r>
            <a:r>
              <a:rPr lang="fr-FR" sz="1100" dirty="0" err="1"/>
              <a:t>keeping</a:t>
            </a:r>
            <a:r>
              <a:rPr lang="fr-FR" sz="1100" dirty="0"/>
              <a:t> the </a:t>
            </a:r>
            <a:r>
              <a:rPr lang="fr-FR" sz="1100" dirty="0" err="1"/>
              <a:t>downstream</a:t>
            </a:r>
            <a:r>
              <a:rPr lang="fr-FR" sz="1100" dirty="0"/>
              <a:t> impacts </a:t>
            </a:r>
            <a:r>
              <a:rPr lang="fr-FR" sz="1100" dirty="0" err="1"/>
              <a:t>limited</a:t>
            </a:r>
            <a:r>
              <a:rPr lang="fr-FR" sz="1100" dirty="0"/>
              <a:t>.</a:t>
            </a:r>
          </a:p>
          <a:p>
            <a:pPr algn="just"/>
            <a:endParaRPr lang="fr-FR" sz="1100" dirty="0"/>
          </a:p>
          <a:p>
            <a:pPr algn="just"/>
            <a:r>
              <a:rPr lang="fr-FR" sz="1100" dirty="0"/>
              <a:t>The goal of </a:t>
            </a:r>
            <a:r>
              <a:rPr lang="fr-FR" sz="1100" dirty="0" err="1"/>
              <a:t>my</a:t>
            </a:r>
            <a:r>
              <a:rPr lang="fr-FR" sz="1100" dirty="0"/>
              <a:t> </a:t>
            </a:r>
            <a:r>
              <a:rPr lang="fr-FR" sz="1100" dirty="0" err="1"/>
              <a:t>thesis</a:t>
            </a:r>
            <a:r>
              <a:rPr lang="fr-FR" sz="1100" dirty="0"/>
              <a:t> </a:t>
            </a:r>
            <a:r>
              <a:rPr lang="fr-FR" sz="1100" dirty="0" err="1"/>
              <a:t>is</a:t>
            </a:r>
            <a:r>
              <a:rPr lang="fr-FR" sz="1100" dirty="0"/>
              <a:t> </a:t>
            </a:r>
            <a:r>
              <a:rPr lang="fr-FR" sz="1100" dirty="0" err="1"/>
              <a:t>hence</a:t>
            </a:r>
            <a:r>
              <a:rPr lang="fr-FR" sz="1100" dirty="0"/>
              <a:t> to </a:t>
            </a:r>
            <a:r>
              <a:rPr lang="fr-FR" sz="1100" dirty="0" err="1"/>
              <a:t>develop</a:t>
            </a:r>
            <a:r>
              <a:rPr lang="fr-FR" sz="1100" dirty="0"/>
              <a:t> a </a:t>
            </a:r>
            <a:r>
              <a:rPr lang="fr-FR" sz="1100" dirty="0" err="1"/>
              <a:t>numerical</a:t>
            </a:r>
            <a:r>
              <a:rPr lang="fr-FR" sz="1100" dirty="0"/>
              <a:t> model </a:t>
            </a:r>
            <a:r>
              <a:rPr lang="fr-FR" sz="1100" dirty="0" err="1"/>
              <a:t>that</a:t>
            </a:r>
            <a:r>
              <a:rPr lang="fr-FR" sz="1100" dirty="0"/>
              <a:t> </a:t>
            </a:r>
            <a:r>
              <a:rPr lang="fr-FR" sz="1100" dirty="0" err="1"/>
              <a:t>is</a:t>
            </a:r>
            <a:r>
              <a:rPr lang="fr-FR" sz="1100" dirty="0"/>
              <a:t> able to </a:t>
            </a:r>
            <a:r>
              <a:rPr lang="fr-FR" sz="1100" dirty="0" err="1"/>
              <a:t>reproduce</a:t>
            </a:r>
            <a:r>
              <a:rPr lang="fr-FR" sz="1100" dirty="0"/>
              <a:t> dam-flushes and </a:t>
            </a:r>
            <a:r>
              <a:rPr lang="fr-FR" sz="1100" dirty="0" err="1"/>
              <a:t>eventually</a:t>
            </a:r>
            <a:r>
              <a:rPr lang="fr-FR" sz="1100" dirty="0"/>
              <a:t> </a:t>
            </a:r>
            <a:r>
              <a:rPr lang="fr-FR" sz="1100" dirty="0" err="1"/>
              <a:t>that</a:t>
            </a:r>
            <a:r>
              <a:rPr lang="fr-FR" sz="1100" dirty="0"/>
              <a:t> can </a:t>
            </a:r>
            <a:r>
              <a:rPr lang="fr-FR" sz="1100" dirty="0" err="1"/>
              <a:t>be</a:t>
            </a:r>
            <a:r>
              <a:rPr lang="fr-FR" sz="1100" dirty="0"/>
              <a:t> </a:t>
            </a:r>
            <a:r>
              <a:rPr lang="fr-FR" sz="1100" dirty="0" err="1"/>
              <a:t>used</a:t>
            </a:r>
            <a:r>
              <a:rPr lang="fr-FR" sz="1100" dirty="0"/>
              <a:t> as an </a:t>
            </a:r>
            <a:r>
              <a:rPr lang="fr-FR" sz="1100" dirty="0" err="1"/>
              <a:t>accurate</a:t>
            </a:r>
            <a:r>
              <a:rPr lang="fr-FR" sz="1100" dirty="0"/>
              <a:t> </a:t>
            </a:r>
            <a:r>
              <a:rPr lang="fr-FR" sz="1100" dirty="0" err="1"/>
              <a:t>predictive</a:t>
            </a:r>
            <a:r>
              <a:rPr lang="fr-FR" sz="1100" dirty="0"/>
              <a:t> and optimisation </a:t>
            </a:r>
            <a:r>
              <a:rPr lang="fr-FR" sz="1100" dirty="0" err="1"/>
              <a:t>tool</a:t>
            </a:r>
            <a:r>
              <a:rPr lang="fr-FR" sz="1100" dirty="0"/>
              <a:t>.</a:t>
            </a:r>
          </a:p>
          <a:p>
            <a:pPr algn="just"/>
            <a:endParaRPr lang="fr-FR" dirty="0"/>
          </a:p>
          <a:p>
            <a:pPr algn="just"/>
            <a:endParaRPr lang="en-GB" dirty="0"/>
          </a:p>
        </p:txBody>
      </p:sp>
      <p:sp>
        <p:nvSpPr>
          <p:cNvPr id="4" name="Slide Number Placeholder 3"/>
          <p:cNvSpPr>
            <a:spLocks noGrp="1"/>
          </p:cNvSpPr>
          <p:nvPr>
            <p:ph type="sldNum" sz="quarter" idx="5"/>
          </p:nvPr>
        </p:nvSpPr>
        <p:spPr/>
        <p:txBody>
          <a:bodyPr/>
          <a:lstStyle/>
          <a:p>
            <a:fld id="{445DA9C9-70E7-4D1F-B5D9-666081431341}" type="slidenum">
              <a:rPr lang="fr-BE" smtClean="0"/>
              <a:t>4</a:t>
            </a:fld>
            <a:endParaRPr lang="fr-BE"/>
          </a:p>
        </p:txBody>
      </p:sp>
    </p:spTree>
    <p:extLst>
      <p:ext uri="{BB962C8B-B14F-4D97-AF65-F5344CB8AC3E}">
        <p14:creationId xmlns:p14="http://schemas.microsoft.com/office/powerpoint/2010/main" val="104582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100" dirty="0"/>
              <a:t>So, </a:t>
            </a:r>
            <a:r>
              <a:rPr lang="fr-FR" sz="1100" dirty="0" err="1"/>
              <a:t>after</a:t>
            </a:r>
            <a:r>
              <a:rPr lang="fr-FR" sz="1100" dirty="0"/>
              <a:t> </a:t>
            </a:r>
            <a:r>
              <a:rPr lang="fr-FR" sz="1100" dirty="0" err="1"/>
              <a:t>this</a:t>
            </a:r>
            <a:r>
              <a:rPr lang="fr-FR" sz="1100" dirty="0"/>
              <a:t> introduction, I </a:t>
            </a:r>
            <a:r>
              <a:rPr lang="fr-FR" sz="1100" dirty="0" err="1"/>
              <a:t>will</a:t>
            </a:r>
            <a:r>
              <a:rPr lang="fr-FR" sz="1100" dirty="0"/>
              <a:t> </a:t>
            </a:r>
            <a:r>
              <a:rPr lang="fr-FR" sz="1100" dirty="0" err="1"/>
              <a:t>briefly</a:t>
            </a:r>
            <a:r>
              <a:rPr lang="fr-FR" sz="1100" dirty="0"/>
              <a:t> </a:t>
            </a:r>
            <a:r>
              <a:rPr lang="fr-FR" sz="1100" dirty="0" err="1"/>
              <a:t>present</a:t>
            </a:r>
            <a:r>
              <a:rPr lang="fr-FR" sz="1100" dirty="0"/>
              <a:t> </a:t>
            </a:r>
            <a:r>
              <a:rPr lang="fr-FR" sz="1100" dirty="0" err="1"/>
              <a:t>you</a:t>
            </a:r>
            <a:r>
              <a:rPr lang="fr-FR" sz="1100" dirty="0"/>
              <a:t> the model </a:t>
            </a:r>
            <a:r>
              <a:rPr lang="fr-FR" sz="1100" dirty="0" err="1"/>
              <a:t>that</a:t>
            </a:r>
            <a:r>
              <a:rPr lang="fr-FR" sz="1100" dirty="0"/>
              <a:t> I have been </a:t>
            </a:r>
            <a:r>
              <a:rPr lang="fr-FR" sz="1100" dirty="0" err="1"/>
              <a:t>developing</a:t>
            </a:r>
            <a:r>
              <a:rPr lang="fr-FR" sz="1100" dirty="0"/>
              <a:t> </a:t>
            </a:r>
            <a:r>
              <a:rPr lang="fr-FR" sz="1100" dirty="0" err="1"/>
              <a:t>so</a:t>
            </a:r>
            <a:r>
              <a:rPr lang="fr-FR" sz="1100" dirty="0"/>
              <a:t> far and I </a:t>
            </a:r>
            <a:r>
              <a:rPr lang="fr-FR" sz="1100" dirty="0" err="1"/>
              <a:t>will</a:t>
            </a:r>
            <a:r>
              <a:rPr lang="fr-FR" sz="1100" dirty="0"/>
              <a:t> </a:t>
            </a:r>
            <a:r>
              <a:rPr lang="fr-FR" sz="1100" dirty="0" err="1"/>
              <a:t>insist</a:t>
            </a:r>
            <a:r>
              <a:rPr lang="fr-FR" sz="1100" dirty="0"/>
              <a:t> on the model </a:t>
            </a:r>
            <a:r>
              <a:rPr lang="fr-FR" sz="1100" dirty="0" err="1"/>
              <a:t>parameters</a:t>
            </a:r>
            <a:r>
              <a:rPr lang="fr-FR" sz="1100" dirty="0"/>
              <a:t> </a:t>
            </a:r>
            <a:r>
              <a:rPr lang="fr-FR" sz="1100" dirty="0" err="1"/>
              <a:t>that</a:t>
            </a:r>
            <a:r>
              <a:rPr lang="fr-FR" sz="1100" dirty="0"/>
              <a:t> </a:t>
            </a:r>
            <a:r>
              <a:rPr lang="fr-FR" sz="1100" dirty="0" err="1"/>
              <a:t>still</a:t>
            </a:r>
            <a:r>
              <a:rPr lang="fr-FR" sz="1100" dirty="0"/>
              <a:t> </a:t>
            </a:r>
            <a:r>
              <a:rPr lang="fr-FR" sz="1100" dirty="0" err="1"/>
              <a:t>need</a:t>
            </a:r>
            <a:r>
              <a:rPr lang="fr-FR" sz="1100" dirty="0"/>
              <a:t> to </a:t>
            </a:r>
            <a:r>
              <a:rPr lang="fr-FR" sz="1100" dirty="0" err="1"/>
              <a:t>be</a:t>
            </a:r>
            <a:r>
              <a:rPr lang="fr-FR" sz="1100" dirty="0"/>
              <a:t> </a:t>
            </a:r>
            <a:r>
              <a:rPr lang="fr-FR" sz="1100" dirty="0" err="1"/>
              <a:t>calibrated</a:t>
            </a:r>
            <a:r>
              <a:rPr lang="fr-FR" sz="1100" dirty="0"/>
              <a:t>. As no </a:t>
            </a:r>
            <a:r>
              <a:rPr lang="fr-FR" sz="1100" dirty="0" err="1"/>
              <a:t>closure</a:t>
            </a:r>
            <a:r>
              <a:rPr lang="fr-FR" sz="1100" dirty="0"/>
              <a:t> formulation looks to </a:t>
            </a:r>
            <a:r>
              <a:rPr lang="fr-FR" sz="1100" dirty="0" err="1"/>
              <a:t>be</a:t>
            </a:r>
            <a:r>
              <a:rPr lang="fr-FR" sz="1100" dirty="0"/>
              <a:t> </a:t>
            </a:r>
            <a:r>
              <a:rPr lang="fr-FR" sz="1100" dirty="0" err="1"/>
              <a:t>existing</a:t>
            </a:r>
            <a:r>
              <a:rPr lang="fr-FR" sz="1100" dirty="0"/>
              <a:t> in the </a:t>
            </a:r>
            <a:r>
              <a:rPr lang="fr-FR" sz="1100" dirty="0" err="1"/>
              <a:t>literature</a:t>
            </a:r>
            <a:r>
              <a:rPr lang="fr-FR" sz="1100" dirty="0"/>
              <a:t>, I </a:t>
            </a:r>
            <a:r>
              <a:rPr lang="fr-FR" sz="1100" dirty="0" err="1"/>
              <a:t>will</a:t>
            </a:r>
            <a:r>
              <a:rPr lang="fr-FR" sz="1100" dirty="0"/>
              <a:t> propose </a:t>
            </a:r>
            <a:r>
              <a:rPr lang="fr-FR" sz="1100" dirty="0" err="1"/>
              <a:t>you</a:t>
            </a:r>
            <a:r>
              <a:rPr lang="fr-FR" sz="1100" dirty="0"/>
              <a:t> a </a:t>
            </a:r>
            <a:r>
              <a:rPr lang="fr-FR" sz="1100" dirty="0" err="1"/>
              <a:t>procedure</a:t>
            </a:r>
            <a:r>
              <a:rPr lang="fr-FR" sz="1100" dirty="0"/>
              <a:t> </a:t>
            </a:r>
            <a:r>
              <a:rPr lang="fr-FR" sz="1100" dirty="0" err="1"/>
              <a:t>that</a:t>
            </a:r>
            <a:r>
              <a:rPr lang="fr-FR" sz="1100" dirty="0"/>
              <a:t> can </a:t>
            </a:r>
            <a:r>
              <a:rPr lang="fr-FR" sz="1100" dirty="0" err="1"/>
              <a:t>be</a:t>
            </a:r>
            <a:r>
              <a:rPr lang="fr-FR" sz="1100" dirty="0"/>
              <a:t> </a:t>
            </a:r>
            <a:r>
              <a:rPr lang="fr-FR" sz="1100" dirty="0" err="1"/>
              <a:t>used</a:t>
            </a:r>
            <a:r>
              <a:rPr lang="fr-FR" sz="1100" dirty="0"/>
              <a:t> to close </a:t>
            </a:r>
            <a:r>
              <a:rPr lang="fr-FR" sz="1100" dirty="0" err="1"/>
              <a:t>any</a:t>
            </a:r>
            <a:r>
              <a:rPr lang="fr-FR" sz="1100" dirty="0"/>
              <a:t> last model </a:t>
            </a:r>
            <a:r>
              <a:rPr lang="fr-FR" sz="1100" dirty="0" err="1"/>
              <a:t>parameter</a:t>
            </a:r>
            <a:r>
              <a:rPr lang="fr-FR" sz="1100" dirty="0"/>
              <a:t> of </a:t>
            </a:r>
            <a:r>
              <a:rPr lang="fr-FR" sz="1100" dirty="0" err="1"/>
              <a:t>any</a:t>
            </a:r>
            <a:r>
              <a:rPr lang="fr-FR" sz="1100" dirty="0"/>
              <a:t> </a:t>
            </a:r>
            <a:r>
              <a:rPr lang="fr-FR" sz="1100" dirty="0" err="1"/>
              <a:t>similar</a:t>
            </a:r>
            <a:r>
              <a:rPr lang="fr-FR" sz="1100" dirty="0"/>
              <a:t> </a:t>
            </a:r>
            <a:r>
              <a:rPr lang="fr-FR" sz="1100" dirty="0" err="1"/>
              <a:t>morphodynamical</a:t>
            </a:r>
            <a:r>
              <a:rPr lang="fr-FR" sz="1100" dirty="0"/>
              <a:t> model. By the </a:t>
            </a:r>
            <a:r>
              <a:rPr lang="fr-FR" sz="1100" dirty="0" err="1"/>
              <a:t>way</a:t>
            </a:r>
            <a:r>
              <a:rPr lang="fr-FR" sz="1100" dirty="0"/>
              <a:t>, </a:t>
            </a:r>
            <a:r>
              <a:rPr lang="fr-FR" sz="1100" dirty="0" err="1"/>
              <a:t>everytime</a:t>
            </a:r>
            <a:r>
              <a:rPr lang="fr-FR" sz="1100" dirty="0"/>
              <a:t> </a:t>
            </a:r>
            <a:r>
              <a:rPr lang="fr-FR" sz="1100" dirty="0" err="1"/>
              <a:t>you</a:t>
            </a:r>
            <a:r>
              <a:rPr lang="fr-FR" sz="1100" dirty="0"/>
              <a:t> </a:t>
            </a:r>
            <a:r>
              <a:rPr lang="fr-FR" sz="1100" dirty="0" err="1"/>
              <a:t>will</a:t>
            </a:r>
            <a:r>
              <a:rPr lang="fr-FR" sz="1100" dirty="0"/>
              <a:t> </a:t>
            </a:r>
            <a:r>
              <a:rPr lang="fr-FR" sz="1100" dirty="0" err="1"/>
              <a:t>find</a:t>
            </a:r>
            <a:r>
              <a:rPr lang="fr-FR" sz="1100" dirty="0"/>
              <a:t> a puzzle </a:t>
            </a:r>
            <a:r>
              <a:rPr lang="fr-FR" sz="1100" dirty="0" err="1"/>
              <a:t>piece</a:t>
            </a:r>
            <a:r>
              <a:rPr lang="fr-FR" sz="1100" dirty="0"/>
              <a:t> on the slide, </a:t>
            </a:r>
            <a:r>
              <a:rPr lang="fr-FR" sz="1100" dirty="0" err="1"/>
              <a:t>it</a:t>
            </a:r>
            <a:r>
              <a:rPr lang="fr-FR" sz="1100" dirty="0"/>
              <a:t> </a:t>
            </a:r>
            <a:r>
              <a:rPr lang="fr-FR" sz="1100" dirty="0" err="1"/>
              <a:t>will</a:t>
            </a:r>
            <a:r>
              <a:rPr lang="fr-FR" sz="1100" dirty="0"/>
              <a:t> </a:t>
            </a:r>
            <a:r>
              <a:rPr lang="fr-FR" sz="1100" dirty="0" err="1"/>
              <a:t>mean</a:t>
            </a:r>
            <a:r>
              <a:rPr lang="fr-FR" sz="1100" dirty="0"/>
              <a:t> </a:t>
            </a:r>
            <a:r>
              <a:rPr lang="fr-FR" sz="1100" dirty="0" err="1"/>
              <a:t>that</a:t>
            </a:r>
            <a:r>
              <a:rPr lang="fr-FR" sz="1100" dirty="0"/>
              <a:t> the contents of </a:t>
            </a:r>
            <a:r>
              <a:rPr lang="fr-FR" sz="1100" dirty="0" err="1"/>
              <a:t>this</a:t>
            </a:r>
            <a:r>
              <a:rPr lang="fr-FR" sz="1100" dirty="0"/>
              <a:t> slide can </a:t>
            </a:r>
            <a:r>
              <a:rPr lang="fr-FR" sz="1100" dirty="0" err="1"/>
              <a:t>be</a:t>
            </a:r>
            <a:r>
              <a:rPr lang="fr-FR" sz="1100" dirty="0"/>
              <a:t> </a:t>
            </a:r>
            <a:r>
              <a:rPr lang="fr-FR" sz="1100" dirty="0" err="1"/>
              <a:t>applied</a:t>
            </a:r>
            <a:r>
              <a:rPr lang="fr-FR" sz="1100" dirty="0"/>
              <a:t> to </a:t>
            </a:r>
            <a:r>
              <a:rPr lang="fr-FR" sz="1100" dirty="0" err="1"/>
              <a:t>any</a:t>
            </a:r>
            <a:r>
              <a:rPr lang="fr-FR" sz="1100" dirty="0"/>
              <a:t> model </a:t>
            </a:r>
            <a:r>
              <a:rPr lang="fr-FR" sz="1100" dirty="0" err="1"/>
              <a:t>while</a:t>
            </a:r>
            <a:r>
              <a:rPr lang="fr-FR" sz="1100" dirty="0"/>
              <a:t> a </a:t>
            </a:r>
            <a:r>
              <a:rPr lang="fr-FR" sz="1100" dirty="0" err="1"/>
              <a:t>hammer</a:t>
            </a:r>
            <a:r>
              <a:rPr lang="fr-FR" sz="1100" dirty="0"/>
              <a:t> </a:t>
            </a:r>
            <a:r>
              <a:rPr lang="fr-FR" sz="1100" dirty="0" err="1"/>
              <a:t>will</a:t>
            </a:r>
            <a:r>
              <a:rPr lang="fr-FR" sz="1100" dirty="0"/>
              <a:t> </a:t>
            </a:r>
            <a:r>
              <a:rPr lang="fr-FR" sz="1100" dirty="0" err="1"/>
              <a:t>mean</a:t>
            </a:r>
            <a:r>
              <a:rPr lang="fr-FR" sz="1100" dirty="0"/>
              <a:t> </a:t>
            </a:r>
            <a:r>
              <a:rPr lang="fr-FR" sz="1100" dirty="0" err="1"/>
              <a:t>that</a:t>
            </a:r>
            <a:r>
              <a:rPr lang="fr-FR" sz="1100" dirty="0"/>
              <a:t> I </a:t>
            </a:r>
            <a:r>
              <a:rPr lang="fr-FR" sz="1100" dirty="0" err="1"/>
              <a:t>only</a:t>
            </a:r>
            <a:r>
              <a:rPr lang="fr-FR" sz="1100" dirty="0"/>
              <a:t> </a:t>
            </a:r>
            <a:r>
              <a:rPr lang="fr-FR" sz="1100" dirty="0" err="1"/>
              <a:t>speak</a:t>
            </a:r>
            <a:r>
              <a:rPr lang="fr-FR" sz="1100" dirty="0"/>
              <a:t> for </a:t>
            </a:r>
            <a:r>
              <a:rPr lang="fr-FR" sz="1100" dirty="0" err="1"/>
              <a:t>my</a:t>
            </a:r>
            <a:r>
              <a:rPr lang="fr-FR" sz="1100" dirty="0"/>
              <a:t> model.</a:t>
            </a:r>
            <a:br>
              <a:rPr lang="fr-FR" sz="1100" dirty="0"/>
            </a:br>
            <a:r>
              <a:rPr lang="fr-FR" sz="1100" dirty="0" err="1"/>
              <a:t>After</a:t>
            </a:r>
            <a:r>
              <a:rPr lang="fr-FR" sz="1100" dirty="0"/>
              <a:t> the description of </a:t>
            </a:r>
            <a:r>
              <a:rPr lang="fr-FR" sz="1100" dirty="0" err="1"/>
              <a:t>that</a:t>
            </a:r>
            <a:r>
              <a:rPr lang="fr-FR" sz="1100" dirty="0"/>
              <a:t> </a:t>
            </a:r>
            <a:r>
              <a:rPr lang="fr-FR" sz="1100" dirty="0" err="1"/>
              <a:t>closing</a:t>
            </a:r>
            <a:r>
              <a:rPr lang="fr-FR" sz="1100" dirty="0"/>
              <a:t> </a:t>
            </a:r>
            <a:r>
              <a:rPr lang="fr-FR" sz="1100" dirty="0" err="1"/>
              <a:t>procedure</a:t>
            </a:r>
            <a:r>
              <a:rPr lang="fr-FR" sz="1100" dirty="0"/>
              <a:t>, I </a:t>
            </a:r>
            <a:r>
              <a:rPr lang="fr-FR" sz="1100" dirty="0" err="1"/>
              <a:t>will</a:t>
            </a:r>
            <a:r>
              <a:rPr lang="fr-FR" sz="1100" dirty="0"/>
              <a:t> </a:t>
            </a:r>
            <a:r>
              <a:rPr lang="fr-FR" sz="1100" dirty="0" err="1"/>
              <a:t>briefly</a:t>
            </a:r>
            <a:r>
              <a:rPr lang="fr-FR" sz="1100" dirty="0"/>
              <a:t> show </a:t>
            </a:r>
            <a:r>
              <a:rPr lang="fr-FR" sz="1100" dirty="0" err="1"/>
              <a:t>you</a:t>
            </a:r>
            <a:r>
              <a:rPr lang="fr-FR" sz="1100" dirty="0"/>
              <a:t> </a:t>
            </a:r>
            <a:r>
              <a:rPr lang="fr-FR" sz="1100" dirty="0" err="1"/>
              <a:t>some</a:t>
            </a:r>
            <a:r>
              <a:rPr lang="fr-FR" sz="1100" dirty="0"/>
              <a:t> </a:t>
            </a:r>
            <a:r>
              <a:rPr lang="fr-FR" sz="1100" dirty="0" err="1"/>
              <a:t>results</a:t>
            </a:r>
            <a:r>
              <a:rPr lang="fr-FR" sz="1100" dirty="0"/>
              <a:t>.</a:t>
            </a:r>
            <a:br>
              <a:rPr lang="fr-FR" sz="1100" dirty="0"/>
            </a:br>
            <a:r>
              <a:rPr lang="fr-FR" sz="1100" dirty="0"/>
              <a:t>And </a:t>
            </a:r>
            <a:r>
              <a:rPr lang="fr-FR" sz="1100" dirty="0" err="1"/>
              <a:t>finally</a:t>
            </a:r>
            <a:r>
              <a:rPr lang="fr-FR" sz="1100" dirty="0"/>
              <a:t>, I </a:t>
            </a:r>
            <a:r>
              <a:rPr lang="fr-FR" sz="1100" dirty="0" err="1"/>
              <a:t>will</a:t>
            </a:r>
            <a:r>
              <a:rPr lang="fr-FR" sz="1100" dirty="0"/>
              <a:t> have a few </a:t>
            </a:r>
            <a:r>
              <a:rPr lang="fr-FR" sz="1100" dirty="0" err="1"/>
              <a:t>words</a:t>
            </a:r>
            <a:r>
              <a:rPr lang="fr-FR" sz="1100" dirty="0"/>
              <a:t> about future </a:t>
            </a:r>
            <a:r>
              <a:rPr lang="fr-FR" sz="1100" dirty="0" err="1"/>
              <a:t>work</a:t>
            </a:r>
            <a:r>
              <a:rPr lang="fr-FR" sz="1100" dirty="0"/>
              <a:t> </a:t>
            </a:r>
            <a:r>
              <a:rPr lang="fr-FR" sz="1100" dirty="0" err="1"/>
              <a:t>that</a:t>
            </a:r>
            <a:r>
              <a:rPr lang="fr-FR" sz="1100" dirty="0"/>
              <a:t> </a:t>
            </a:r>
            <a:r>
              <a:rPr lang="fr-FR" sz="1100" dirty="0" err="1"/>
              <a:t>still</a:t>
            </a:r>
            <a:r>
              <a:rPr lang="fr-FR" sz="1100" dirty="0"/>
              <a:t> </a:t>
            </a:r>
            <a:r>
              <a:rPr lang="fr-FR" sz="1100" dirty="0" err="1"/>
              <a:t>needs</a:t>
            </a:r>
            <a:r>
              <a:rPr lang="fr-FR" sz="1100" dirty="0"/>
              <a:t> to </a:t>
            </a:r>
            <a:r>
              <a:rPr lang="fr-FR" sz="1100" dirty="0" err="1"/>
              <a:t>be</a:t>
            </a:r>
            <a:r>
              <a:rPr lang="fr-FR" sz="1100" dirty="0"/>
              <a:t> </a:t>
            </a:r>
            <a:r>
              <a:rPr lang="fr-FR" sz="1100" dirty="0" err="1"/>
              <a:t>adressed</a:t>
            </a:r>
            <a:r>
              <a:rPr lang="fr-FR" sz="1100" dirty="0"/>
              <a:t>.</a:t>
            </a:r>
            <a:endParaRPr lang="en-GB" sz="1100" dirty="0"/>
          </a:p>
        </p:txBody>
      </p:sp>
      <p:sp>
        <p:nvSpPr>
          <p:cNvPr id="4" name="Espace réservé du numéro de diapositive 3"/>
          <p:cNvSpPr>
            <a:spLocks noGrp="1"/>
          </p:cNvSpPr>
          <p:nvPr>
            <p:ph type="sldNum" sz="quarter" idx="5"/>
          </p:nvPr>
        </p:nvSpPr>
        <p:spPr/>
        <p:txBody>
          <a:bodyPr/>
          <a:lstStyle/>
          <a:p>
            <a:fld id="{445DA9C9-70E7-4D1F-B5D9-666081431341}" type="slidenum">
              <a:rPr lang="fr-BE" smtClean="0"/>
              <a:t>5</a:t>
            </a:fld>
            <a:endParaRPr lang="fr-BE"/>
          </a:p>
        </p:txBody>
      </p:sp>
    </p:spTree>
    <p:extLst>
      <p:ext uri="{BB962C8B-B14F-4D97-AF65-F5344CB8AC3E}">
        <p14:creationId xmlns:p14="http://schemas.microsoft.com/office/powerpoint/2010/main" val="3353907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r-FR" sz="1100" dirty="0"/>
              <a:t>To </a:t>
            </a:r>
            <a:r>
              <a:rPr lang="fr-FR" sz="1100" dirty="0" err="1"/>
              <a:t>properly</a:t>
            </a:r>
            <a:r>
              <a:rPr lang="fr-FR" sz="1100" dirty="0"/>
              <a:t> </a:t>
            </a:r>
            <a:r>
              <a:rPr lang="fr-FR" sz="1100" dirty="0" err="1"/>
              <a:t>simulate</a:t>
            </a:r>
            <a:r>
              <a:rPr lang="fr-FR" sz="1100" dirty="0"/>
              <a:t> transient flows </a:t>
            </a:r>
            <a:r>
              <a:rPr lang="fr-FR" sz="1100" dirty="0" err="1"/>
              <a:t>highly-laden</a:t>
            </a:r>
            <a:r>
              <a:rPr lang="fr-FR" sz="1100" dirty="0"/>
              <a:t> with </a:t>
            </a:r>
            <a:r>
              <a:rPr lang="fr-FR" sz="1100" dirty="0" err="1"/>
              <a:t>sediment</a:t>
            </a:r>
            <a:r>
              <a:rPr lang="fr-FR" sz="1100" dirty="0"/>
              <a:t>, the </a:t>
            </a:r>
            <a:r>
              <a:rPr lang="fr-FR" sz="1100" dirty="0" err="1"/>
              <a:t>very</a:t>
            </a:r>
            <a:r>
              <a:rPr lang="fr-FR" sz="1100" dirty="0"/>
              <a:t> </a:t>
            </a:r>
            <a:r>
              <a:rPr lang="fr-FR" sz="1100" dirty="0" err="1"/>
              <a:t>common</a:t>
            </a:r>
            <a:r>
              <a:rPr lang="fr-FR" sz="1100" dirty="0"/>
              <a:t> </a:t>
            </a:r>
            <a:r>
              <a:rPr lang="fr-FR" sz="1100" dirty="0" err="1"/>
              <a:t>shallow</a:t>
            </a:r>
            <a:r>
              <a:rPr lang="fr-FR" sz="1100" dirty="0"/>
              <a:t>-water </a:t>
            </a:r>
            <a:r>
              <a:rPr lang="fr-FR" sz="1100" dirty="0" err="1"/>
              <a:t>models</a:t>
            </a:r>
            <a:r>
              <a:rPr lang="fr-FR" sz="1100" dirty="0"/>
              <a:t> </a:t>
            </a:r>
            <a:r>
              <a:rPr lang="fr-FR" sz="1100" dirty="0" err="1"/>
              <a:t>coupled</a:t>
            </a:r>
            <a:r>
              <a:rPr lang="fr-FR" sz="1100" dirty="0"/>
              <a:t> with the Exner </a:t>
            </a:r>
            <a:r>
              <a:rPr lang="fr-FR" sz="1100" dirty="0" err="1"/>
              <a:t>equation</a:t>
            </a:r>
            <a:r>
              <a:rPr lang="fr-FR" sz="1100" dirty="0"/>
              <a:t> or </a:t>
            </a:r>
            <a:r>
              <a:rPr lang="fr-FR" sz="1100" dirty="0" err="1"/>
              <a:t>bedload</a:t>
            </a:r>
            <a:r>
              <a:rPr lang="fr-FR" sz="1100" dirty="0"/>
              <a:t> </a:t>
            </a:r>
            <a:r>
              <a:rPr lang="fr-FR" sz="1100" dirty="0" err="1"/>
              <a:t>models</a:t>
            </a:r>
            <a:r>
              <a:rPr lang="fr-FR" sz="1100" dirty="0"/>
              <a:t> </a:t>
            </a:r>
            <a:r>
              <a:rPr lang="fr-FR" sz="1100" dirty="0" err="1"/>
              <a:t>will</a:t>
            </a:r>
            <a:r>
              <a:rPr lang="fr-FR" sz="1100" dirty="0"/>
              <a:t> </a:t>
            </a:r>
            <a:r>
              <a:rPr lang="fr-FR" sz="1100" dirty="0" err="1"/>
              <a:t>very</a:t>
            </a:r>
            <a:r>
              <a:rPr lang="fr-FR" sz="1100" dirty="0"/>
              <a:t> </a:t>
            </a:r>
            <a:r>
              <a:rPr lang="fr-FR" sz="1100" dirty="0" err="1"/>
              <a:t>likely</a:t>
            </a:r>
            <a:r>
              <a:rPr lang="fr-FR" sz="1100" dirty="0"/>
              <a:t> show </a:t>
            </a:r>
            <a:r>
              <a:rPr lang="fr-FR" sz="1100" dirty="0" err="1"/>
              <a:t>their</a:t>
            </a:r>
            <a:r>
              <a:rPr lang="fr-FR" sz="1100" dirty="0"/>
              <a:t> limitations.</a:t>
            </a:r>
          </a:p>
          <a:p>
            <a:pPr algn="just"/>
            <a:endParaRPr lang="fr-FR" sz="1100" dirty="0"/>
          </a:p>
          <a:p>
            <a:pPr algn="just"/>
            <a:r>
              <a:rPr lang="fr-FR" sz="1100" dirty="0"/>
              <a:t>In the case of a flush, the concentration can </a:t>
            </a:r>
            <a:r>
              <a:rPr lang="fr-FR" sz="1100" dirty="0" err="1"/>
              <a:t>be</a:t>
            </a:r>
            <a:r>
              <a:rPr lang="fr-FR" sz="1100" dirty="0"/>
              <a:t> </a:t>
            </a:r>
            <a:r>
              <a:rPr lang="fr-FR" sz="1100" dirty="0" err="1"/>
              <a:t>so</a:t>
            </a:r>
            <a:r>
              <a:rPr lang="fr-FR" sz="1100" dirty="0"/>
              <a:t> important </a:t>
            </a:r>
            <a:r>
              <a:rPr lang="fr-FR" sz="1100" dirty="0" err="1"/>
              <a:t>that</a:t>
            </a:r>
            <a:r>
              <a:rPr lang="fr-FR" sz="1100" dirty="0"/>
              <a:t> a pure </a:t>
            </a:r>
            <a:r>
              <a:rPr lang="fr-FR" sz="1100" dirty="0" err="1"/>
              <a:t>column</a:t>
            </a:r>
            <a:r>
              <a:rPr lang="fr-FR" sz="1100" dirty="0"/>
              <a:t> of water </a:t>
            </a:r>
            <a:r>
              <a:rPr lang="fr-FR" sz="1100" dirty="0" err="1"/>
              <a:t>becomes</a:t>
            </a:r>
            <a:r>
              <a:rPr lang="fr-FR" sz="1100" dirty="0"/>
              <a:t> an </a:t>
            </a:r>
            <a:r>
              <a:rPr lang="fr-FR" sz="1100" dirty="0" err="1"/>
              <a:t>overly</a:t>
            </a:r>
            <a:r>
              <a:rPr lang="fr-FR" sz="1100" dirty="0"/>
              <a:t> </a:t>
            </a:r>
            <a:r>
              <a:rPr lang="fr-FR" sz="1100" dirty="0" err="1"/>
              <a:t>simplifying</a:t>
            </a:r>
            <a:r>
              <a:rPr lang="fr-FR" sz="1100" dirty="0"/>
              <a:t> </a:t>
            </a:r>
            <a:r>
              <a:rPr lang="fr-FR" sz="1100" dirty="0" err="1"/>
              <a:t>assumption</a:t>
            </a:r>
            <a:r>
              <a:rPr lang="fr-FR" sz="1100" dirty="0"/>
              <a:t>. </a:t>
            </a:r>
            <a:r>
              <a:rPr lang="fr-FR" sz="1100" dirty="0" err="1"/>
              <a:t>We</a:t>
            </a:r>
            <a:r>
              <a:rPr lang="fr-FR" sz="1100" dirty="0"/>
              <a:t> can </a:t>
            </a:r>
            <a:r>
              <a:rPr lang="fr-FR" sz="1100" dirty="0" err="1"/>
              <a:t>hence</a:t>
            </a:r>
            <a:r>
              <a:rPr lang="fr-FR" sz="1100" dirty="0"/>
              <a:t> </a:t>
            </a:r>
            <a:r>
              <a:rPr lang="fr-FR" sz="1100" dirty="0" err="1"/>
              <a:t>either</a:t>
            </a:r>
            <a:r>
              <a:rPr lang="fr-FR" sz="1100" dirty="0"/>
              <a:t> </a:t>
            </a:r>
            <a:r>
              <a:rPr lang="fr-FR" sz="1100" dirty="0" err="1"/>
              <a:t>consider</a:t>
            </a:r>
            <a:r>
              <a:rPr lang="fr-FR" sz="1100" dirty="0"/>
              <a:t> a </a:t>
            </a:r>
            <a:r>
              <a:rPr lang="fr-FR" sz="1100" dirty="0" err="1"/>
              <a:t>homogeneous</a:t>
            </a:r>
            <a:r>
              <a:rPr lang="fr-FR" sz="1100" dirty="0"/>
              <a:t> mixture or a </a:t>
            </a:r>
            <a:r>
              <a:rPr lang="fr-FR" sz="1100" dirty="0" err="1"/>
              <a:t>two</a:t>
            </a:r>
            <a:r>
              <a:rPr lang="fr-FR" sz="1100" dirty="0"/>
              <a:t>-phase flow made of water and </a:t>
            </a:r>
            <a:r>
              <a:rPr lang="fr-FR" sz="1100" dirty="0" err="1"/>
              <a:t>sediment</a:t>
            </a:r>
            <a:r>
              <a:rPr lang="fr-FR" sz="1100" dirty="0"/>
              <a:t>, </a:t>
            </a:r>
            <a:r>
              <a:rPr lang="fr-FR" sz="1100" dirty="0" err="1"/>
              <a:t>each</a:t>
            </a:r>
            <a:r>
              <a:rPr lang="fr-FR" sz="1100" dirty="0"/>
              <a:t> phase </a:t>
            </a:r>
            <a:r>
              <a:rPr lang="fr-FR" sz="1100" dirty="0" err="1"/>
              <a:t>having</a:t>
            </a:r>
            <a:r>
              <a:rPr lang="fr-FR" sz="1100" dirty="0"/>
              <a:t> </a:t>
            </a:r>
            <a:r>
              <a:rPr lang="fr-FR" sz="1100" dirty="0" err="1"/>
              <a:t>its</a:t>
            </a:r>
            <a:r>
              <a:rPr lang="fr-FR" sz="1100" dirty="0"/>
              <a:t> </a:t>
            </a:r>
            <a:r>
              <a:rPr lang="fr-FR" sz="1100" dirty="0" err="1"/>
              <a:t>own</a:t>
            </a:r>
            <a:r>
              <a:rPr lang="fr-FR" sz="1100" dirty="0"/>
              <a:t> </a:t>
            </a:r>
            <a:r>
              <a:rPr lang="fr-FR" sz="1100" dirty="0" err="1"/>
              <a:t>density</a:t>
            </a:r>
            <a:r>
              <a:rPr lang="fr-FR" sz="1100" dirty="0"/>
              <a:t> and </a:t>
            </a:r>
            <a:r>
              <a:rPr lang="fr-FR" sz="1100" dirty="0" err="1"/>
              <a:t>inertia</a:t>
            </a:r>
            <a:r>
              <a:rPr lang="fr-FR" sz="1100" dirty="0"/>
              <a:t>. Momentum exchanges </a:t>
            </a:r>
            <a:r>
              <a:rPr lang="fr-FR" sz="1100" dirty="0" err="1"/>
              <a:t>between</a:t>
            </a:r>
            <a:r>
              <a:rPr lang="fr-FR" sz="1100" dirty="0"/>
              <a:t> the </a:t>
            </a:r>
            <a:r>
              <a:rPr lang="fr-FR" sz="1100" dirty="0" err="1"/>
              <a:t>two</a:t>
            </a:r>
            <a:r>
              <a:rPr lang="fr-FR" sz="1100" dirty="0"/>
              <a:t> phases are </a:t>
            </a:r>
            <a:r>
              <a:rPr lang="fr-FR" sz="1100" dirty="0" err="1"/>
              <a:t>hence</a:t>
            </a:r>
            <a:r>
              <a:rPr lang="fr-FR" sz="1100" dirty="0"/>
              <a:t> made </a:t>
            </a:r>
            <a:r>
              <a:rPr lang="fr-FR" sz="1100" dirty="0" err="1"/>
              <a:t>through</a:t>
            </a:r>
            <a:r>
              <a:rPr lang="fr-FR" sz="1100" dirty="0"/>
              <a:t> drag.</a:t>
            </a:r>
          </a:p>
          <a:p>
            <a:pPr algn="just"/>
            <a:endParaRPr lang="fr-FR" sz="1100" dirty="0"/>
          </a:p>
          <a:p>
            <a:pPr algn="just"/>
            <a:r>
              <a:rPr lang="fr-FR" sz="1100" dirty="0"/>
              <a:t>Moreover, the </a:t>
            </a:r>
            <a:r>
              <a:rPr lang="fr-FR" sz="1100" dirty="0" err="1"/>
              <a:t>bedload</a:t>
            </a:r>
            <a:r>
              <a:rPr lang="fr-FR" sz="1100" dirty="0"/>
              <a:t> </a:t>
            </a:r>
            <a:r>
              <a:rPr lang="fr-FR" sz="1100" dirty="0" err="1"/>
              <a:t>models</a:t>
            </a:r>
            <a:r>
              <a:rPr lang="fr-FR" sz="1100" dirty="0"/>
              <a:t> </a:t>
            </a:r>
            <a:r>
              <a:rPr lang="fr-FR" sz="1100" dirty="0" err="1"/>
              <a:t>only</a:t>
            </a:r>
            <a:r>
              <a:rPr lang="fr-FR" sz="1100" dirty="0"/>
              <a:t> </a:t>
            </a:r>
            <a:r>
              <a:rPr lang="fr-FR" sz="1100" dirty="0" err="1"/>
              <a:t>consider</a:t>
            </a:r>
            <a:r>
              <a:rPr lang="fr-FR" sz="1100" dirty="0"/>
              <a:t> transport </a:t>
            </a:r>
            <a:r>
              <a:rPr lang="fr-FR" sz="1100" dirty="0" err="1"/>
              <a:t>along</a:t>
            </a:r>
            <a:r>
              <a:rPr lang="fr-FR" sz="1100" dirty="0"/>
              <a:t> the water </a:t>
            </a:r>
            <a:r>
              <a:rPr lang="fr-FR" sz="1100" dirty="0" err="1"/>
              <a:t>bed</a:t>
            </a:r>
            <a:r>
              <a:rPr lang="fr-FR" sz="1100" dirty="0"/>
              <a:t> </a:t>
            </a:r>
            <a:r>
              <a:rPr lang="fr-FR" sz="1100" dirty="0" err="1"/>
              <a:t>while</a:t>
            </a:r>
            <a:r>
              <a:rPr lang="fr-FR" sz="1100" dirty="0"/>
              <a:t> the real concentration profile </a:t>
            </a:r>
            <a:r>
              <a:rPr lang="fr-FR" sz="1100" dirty="0" err="1"/>
              <a:t>admits</a:t>
            </a:r>
            <a:r>
              <a:rPr lang="fr-FR" sz="1100" dirty="0"/>
              <a:t> non-</a:t>
            </a:r>
            <a:r>
              <a:rPr lang="fr-FR" sz="1100" dirty="0" err="1"/>
              <a:t>negligible</a:t>
            </a:r>
            <a:r>
              <a:rPr lang="fr-FR" sz="1100" dirty="0"/>
              <a:t> concentrations at </a:t>
            </a:r>
            <a:r>
              <a:rPr lang="fr-FR" sz="1100" dirty="0" err="1"/>
              <a:t>some</a:t>
            </a:r>
            <a:r>
              <a:rPr lang="fr-FR" sz="1100" dirty="0"/>
              <a:t> distance </a:t>
            </a:r>
            <a:r>
              <a:rPr lang="fr-FR" sz="1100" dirty="0" err="1"/>
              <a:t>from</a:t>
            </a:r>
            <a:r>
              <a:rPr lang="fr-FR" sz="1100" dirty="0"/>
              <a:t> the </a:t>
            </a:r>
            <a:r>
              <a:rPr lang="fr-FR" sz="1100" dirty="0" err="1"/>
              <a:t>bed</a:t>
            </a:r>
            <a:r>
              <a:rPr lang="fr-FR" sz="1100" dirty="0"/>
              <a:t>, </a:t>
            </a:r>
            <a:r>
              <a:rPr lang="fr-FR" sz="1100" dirty="0" err="1"/>
              <a:t>before</a:t>
            </a:r>
            <a:r>
              <a:rPr lang="fr-FR" sz="1100" dirty="0"/>
              <a:t> </a:t>
            </a:r>
            <a:r>
              <a:rPr lang="fr-FR" sz="1100" dirty="0" err="1"/>
              <a:t>decreasing</a:t>
            </a:r>
            <a:r>
              <a:rPr lang="fr-FR" sz="1100" dirty="0"/>
              <a:t> </a:t>
            </a:r>
            <a:r>
              <a:rPr lang="fr-FR" sz="1100" dirty="0" err="1"/>
              <a:t>significantly</a:t>
            </a:r>
            <a:r>
              <a:rPr lang="fr-FR" sz="1100" dirty="0"/>
              <a:t>. To </a:t>
            </a:r>
            <a:r>
              <a:rPr lang="fr-FR" sz="1100" dirty="0" err="1"/>
              <a:t>cope</a:t>
            </a:r>
            <a:r>
              <a:rPr lang="fr-FR" sz="1100" dirty="0"/>
              <a:t> with </a:t>
            </a:r>
            <a:r>
              <a:rPr lang="fr-FR" sz="1100" dirty="0" err="1"/>
              <a:t>this</a:t>
            </a:r>
            <a:r>
              <a:rPr lang="fr-FR" sz="1100" dirty="0"/>
              <a:t> concentration </a:t>
            </a:r>
            <a:r>
              <a:rPr lang="fr-FR" sz="1100" dirty="0" err="1"/>
              <a:t>curve</a:t>
            </a:r>
            <a:r>
              <a:rPr lang="fr-FR" sz="1100" dirty="0"/>
              <a:t> </a:t>
            </a:r>
            <a:r>
              <a:rPr lang="fr-FR" sz="1100" dirty="0" err="1"/>
              <a:t>while</a:t>
            </a:r>
            <a:r>
              <a:rPr lang="fr-FR" sz="1100" dirty="0"/>
              <a:t> </a:t>
            </a:r>
            <a:r>
              <a:rPr lang="fr-FR" sz="1100" dirty="0" err="1"/>
              <a:t>remaining</a:t>
            </a:r>
            <a:r>
              <a:rPr lang="fr-FR" sz="1100" dirty="0"/>
              <a:t> in 2D, </a:t>
            </a:r>
            <a:r>
              <a:rPr lang="fr-FR" sz="1100" dirty="0" err="1"/>
              <a:t>we</a:t>
            </a:r>
            <a:r>
              <a:rPr lang="fr-FR" sz="1100" dirty="0"/>
              <a:t> can </a:t>
            </a:r>
            <a:r>
              <a:rPr lang="fr-FR" sz="1100" dirty="0" err="1"/>
              <a:t>divide</a:t>
            </a:r>
            <a:r>
              <a:rPr lang="fr-FR" sz="1100" dirty="0"/>
              <a:t> the </a:t>
            </a:r>
            <a:r>
              <a:rPr lang="fr-FR" sz="1100" dirty="0" err="1"/>
              <a:t>column</a:t>
            </a:r>
            <a:r>
              <a:rPr lang="fr-FR" sz="1100" dirty="0"/>
              <a:t> in </a:t>
            </a:r>
            <a:r>
              <a:rPr lang="fr-FR" sz="1100" dirty="0" err="1"/>
              <a:t>two</a:t>
            </a:r>
            <a:r>
              <a:rPr lang="fr-FR" sz="1100" dirty="0"/>
              <a:t> </a:t>
            </a:r>
            <a:r>
              <a:rPr lang="fr-FR" sz="1100" dirty="0" err="1"/>
              <a:t>layers</a:t>
            </a:r>
            <a:r>
              <a:rPr lang="fr-FR" sz="1100" dirty="0"/>
              <a:t> </a:t>
            </a:r>
            <a:r>
              <a:rPr lang="fr-FR" sz="1100" dirty="0" err="1"/>
              <a:t>following</a:t>
            </a:r>
            <a:r>
              <a:rPr lang="fr-FR" sz="1100" dirty="0"/>
              <a:t> </a:t>
            </a:r>
            <a:r>
              <a:rPr lang="fr-FR" sz="1100" dirty="0" err="1"/>
              <a:t>this</a:t>
            </a:r>
            <a:r>
              <a:rPr lang="fr-FR" sz="1100" dirty="0"/>
              <a:t> </a:t>
            </a:r>
            <a:r>
              <a:rPr lang="fr-FR" sz="1100" dirty="0" err="1"/>
              <a:t>approximate</a:t>
            </a:r>
            <a:r>
              <a:rPr lang="fr-FR" sz="1100" dirty="0"/>
              <a:t> line.</a:t>
            </a:r>
          </a:p>
          <a:p>
            <a:pPr algn="just"/>
            <a:endParaRPr lang="fr-FR" sz="1100" dirty="0"/>
          </a:p>
          <a:p>
            <a:pPr algn="just"/>
            <a:r>
              <a:rPr lang="fr-FR" sz="1100" dirty="0"/>
              <a:t>If </a:t>
            </a:r>
            <a:r>
              <a:rPr lang="fr-FR" sz="1100" dirty="0" err="1"/>
              <a:t>we</a:t>
            </a:r>
            <a:r>
              <a:rPr lang="fr-FR" sz="1100" dirty="0"/>
              <a:t> combine </a:t>
            </a:r>
            <a:r>
              <a:rPr lang="fr-FR" sz="1100" dirty="0" err="1"/>
              <a:t>both</a:t>
            </a:r>
            <a:r>
              <a:rPr lang="fr-FR" sz="1100" dirty="0"/>
              <a:t> </a:t>
            </a:r>
            <a:r>
              <a:rPr lang="fr-FR" sz="1100" dirty="0" err="1"/>
              <a:t>approaches</a:t>
            </a:r>
            <a:r>
              <a:rPr lang="fr-FR" sz="1100" dirty="0"/>
              <a:t>, </a:t>
            </a:r>
            <a:r>
              <a:rPr lang="fr-FR" sz="1100" dirty="0" err="1"/>
              <a:t>we</a:t>
            </a:r>
            <a:r>
              <a:rPr lang="fr-FR" sz="1100" dirty="0"/>
              <a:t> end up with a </a:t>
            </a:r>
            <a:r>
              <a:rPr lang="fr-FR" sz="1100" dirty="0" err="1"/>
              <a:t>two</a:t>
            </a:r>
            <a:r>
              <a:rPr lang="fr-FR" sz="1100" dirty="0"/>
              <a:t>-phase/</a:t>
            </a:r>
            <a:r>
              <a:rPr lang="fr-FR" sz="1100" dirty="0" err="1"/>
              <a:t>two</a:t>
            </a:r>
            <a:r>
              <a:rPr lang="fr-FR" sz="1100" dirty="0"/>
              <a:t>-layer model </a:t>
            </a:r>
            <a:r>
              <a:rPr lang="fr-FR" sz="1100" dirty="0" err="1"/>
              <a:t>such</a:t>
            </a:r>
            <a:r>
              <a:rPr lang="fr-FR" sz="1100" dirty="0"/>
              <a:t> as the one I have been </a:t>
            </a:r>
            <a:r>
              <a:rPr lang="fr-FR" sz="1100" dirty="0" err="1"/>
              <a:t>developing</a:t>
            </a:r>
            <a:r>
              <a:rPr lang="fr-FR" sz="1100" dirty="0"/>
              <a:t> and </a:t>
            </a:r>
            <a:r>
              <a:rPr lang="fr-FR" sz="1100" dirty="0" err="1"/>
              <a:t>that</a:t>
            </a:r>
            <a:r>
              <a:rPr lang="fr-FR" sz="1100" dirty="0"/>
              <a:t> I </a:t>
            </a:r>
            <a:r>
              <a:rPr lang="fr-FR" sz="1100" dirty="0" err="1"/>
              <a:t>will</a:t>
            </a:r>
            <a:r>
              <a:rPr lang="fr-FR" sz="1100" dirty="0"/>
              <a:t> </a:t>
            </a:r>
            <a:r>
              <a:rPr lang="fr-FR" sz="1100" dirty="0" err="1"/>
              <a:t>hereinafter</a:t>
            </a:r>
            <a:r>
              <a:rPr lang="fr-FR" sz="1100" dirty="0"/>
              <a:t> </a:t>
            </a:r>
            <a:r>
              <a:rPr lang="fr-FR" sz="1100" dirty="0" err="1"/>
              <a:t>refer</a:t>
            </a:r>
            <a:r>
              <a:rPr lang="fr-FR" sz="1100" dirty="0"/>
              <a:t> to as the 2P2L model.</a:t>
            </a:r>
          </a:p>
          <a:p>
            <a:endParaRPr lang="fr-FR" sz="1000" dirty="0"/>
          </a:p>
        </p:txBody>
      </p:sp>
      <p:sp>
        <p:nvSpPr>
          <p:cNvPr id="4" name="Slide Number Placeholder 3"/>
          <p:cNvSpPr>
            <a:spLocks noGrp="1"/>
          </p:cNvSpPr>
          <p:nvPr>
            <p:ph type="sldNum" sz="quarter" idx="5"/>
          </p:nvPr>
        </p:nvSpPr>
        <p:spPr/>
        <p:txBody>
          <a:bodyPr/>
          <a:lstStyle/>
          <a:p>
            <a:fld id="{445DA9C9-70E7-4D1F-B5D9-666081431341}" type="slidenum">
              <a:rPr lang="fr-BE" smtClean="0"/>
              <a:t>6</a:t>
            </a:fld>
            <a:endParaRPr lang="fr-BE"/>
          </a:p>
        </p:txBody>
      </p:sp>
    </p:spTree>
    <p:extLst>
      <p:ext uri="{BB962C8B-B14F-4D97-AF65-F5344CB8AC3E}">
        <p14:creationId xmlns:p14="http://schemas.microsoft.com/office/powerpoint/2010/main" val="3181426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r-FR" sz="1100" dirty="0"/>
              <a:t>The 2P2L model </a:t>
            </a:r>
            <a:r>
              <a:rPr lang="fr-FR" sz="1100" dirty="0" err="1"/>
              <a:t>is</a:t>
            </a:r>
            <a:r>
              <a:rPr lang="fr-FR" sz="1100" dirty="0"/>
              <a:t> a 2D </a:t>
            </a:r>
            <a:r>
              <a:rPr lang="fr-FR" sz="1100" dirty="0" err="1"/>
              <a:t>finite</a:t>
            </a:r>
            <a:r>
              <a:rPr lang="fr-FR" sz="1100" dirty="0"/>
              <a:t>-volume model </a:t>
            </a:r>
            <a:r>
              <a:rPr lang="fr-FR" sz="1100" dirty="0" err="1"/>
              <a:t>whose</a:t>
            </a:r>
            <a:r>
              <a:rPr lang="fr-FR" sz="1100" dirty="0"/>
              <a:t> </a:t>
            </a:r>
            <a:r>
              <a:rPr lang="fr-FR" sz="1100" dirty="0" err="1"/>
              <a:t>velocity</a:t>
            </a:r>
            <a:r>
              <a:rPr lang="fr-FR" sz="1100" dirty="0"/>
              <a:t> </a:t>
            </a:r>
            <a:r>
              <a:rPr lang="fr-FR" sz="1100" dirty="0" err="1"/>
              <a:t>is</a:t>
            </a:r>
            <a:r>
              <a:rPr lang="fr-FR" sz="1100" dirty="0"/>
              <a:t> </a:t>
            </a:r>
            <a:r>
              <a:rPr lang="fr-FR" sz="1100" dirty="0" err="1"/>
              <a:t>averaged</a:t>
            </a:r>
            <a:r>
              <a:rPr lang="fr-FR" sz="1100" dirty="0"/>
              <a:t> over the water </a:t>
            </a:r>
            <a:r>
              <a:rPr lang="fr-FR" sz="1100" dirty="0" err="1"/>
              <a:t>depth</a:t>
            </a:r>
            <a:r>
              <a:rPr lang="fr-FR" sz="1100" dirty="0"/>
              <a:t>. </a:t>
            </a:r>
            <a:r>
              <a:rPr lang="fr-FR" sz="1100" dirty="0" err="1"/>
              <a:t>Above</a:t>
            </a:r>
            <a:r>
              <a:rPr lang="fr-FR" sz="1100" dirty="0"/>
              <a:t> a non-</a:t>
            </a:r>
            <a:r>
              <a:rPr lang="fr-FR" sz="1100" dirty="0" err="1"/>
              <a:t>erodible</a:t>
            </a:r>
            <a:r>
              <a:rPr lang="fr-FR" sz="1100" dirty="0"/>
              <a:t> </a:t>
            </a:r>
            <a:r>
              <a:rPr lang="fr-FR" sz="1100" dirty="0" err="1"/>
              <a:t>bed</a:t>
            </a:r>
            <a:r>
              <a:rPr lang="fr-FR" sz="1100" dirty="0"/>
              <a:t> layer lies a </a:t>
            </a:r>
            <a:r>
              <a:rPr lang="fr-FR" sz="1100" dirty="0" err="1"/>
              <a:t>finite</a:t>
            </a:r>
            <a:r>
              <a:rPr lang="fr-FR" sz="1100" dirty="0"/>
              <a:t> and </a:t>
            </a:r>
            <a:r>
              <a:rPr lang="fr-FR" sz="1100" dirty="0" err="1"/>
              <a:t>erodible</a:t>
            </a:r>
            <a:r>
              <a:rPr lang="fr-FR" sz="1100" dirty="0"/>
              <a:t> layer of </a:t>
            </a:r>
            <a:r>
              <a:rPr lang="fr-FR" sz="1100" dirty="0" err="1"/>
              <a:t>sediment</a:t>
            </a:r>
            <a:r>
              <a:rPr lang="fr-FR" sz="1100" dirty="0"/>
              <a:t> of constant concentration. </a:t>
            </a:r>
            <a:r>
              <a:rPr lang="fr-FR" sz="1100" dirty="0" err="1"/>
              <a:t>Above</a:t>
            </a:r>
            <a:r>
              <a:rPr lang="fr-FR" sz="1100" dirty="0"/>
              <a:t> </a:t>
            </a:r>
            <a:r>
              <a:rPr lang="fr-FR" sz="1100" dirty="0" err="1"/>
              <a:t>that</a:t>
            </a:r>
            <a:r>
              <a:rPr lang="fr-FR" sz="1100" dirty="0"/>
              <a:t> layer lies the water </a:t>
            </a:r>
            <a:r>
              <a:rPr lang="fr-FR" sz="1100" dirty="0" err="1"/>
              <a:t>column</a:t>
            </a:r>
            <a:r>
              <a:rPr lang="fr-FR" sz="1100" dirty="0"/>
              <a:t>, split in </a:t>
            </a:r>
            <a:r>
              <a:rPr lang="fr-FR" sz="1100" dirty="0" err="1"/>
              <a:t>two</a:t>
            </a:r>
            <a:r>
              <a:rPr lang="fr-FR" sz="1100" dirty="0"/>
              <a:t> </a:t>
            </a:r>
            <a:r>
              <a:rPr lang="fr-FR" sz="1100" dirty="0" err="1"/>
              <a:t>layers</a:t>
            </a:r>
            <a:r>
              <a:rPr lang="fr-FR" sz="1100" dirty="0"/>
              <a:t> of variable concentrations. </a:t>
            </a:r>
            <a:r>
              <a:rPr lang="fr-FR" sz="1100" dirty="0" err="1"/>
              <a:t>While</a:t>
            </a:r>
            <a:r>
              <a:rPr lang="fr-FR" sz="1100" dirty="0"/>
              <a:t> the </a:t>
            </a:r>
            <a:r>
              <a:rPr lang="fr-FR" sz="1100" dirty="0" err="1"/>
              <a:t>velocity</a:t>
            </a:r>
            <a:r>
              <a:rPr lang="fr-FR" sz="1100" dirty="0"/>
              <a:t> of the </a:t>
            </a:r>
            <a:r>
              <a:rPr lang="fr-FR" sz="1100" dirty="0" err="1"/>
              <a:t>sediment</a:t>
            </a:r>
            <a:r>
              <a:rPr lang="fr-FR" sz="1100" dirty="0"/>
              <a:t> in the </a:t>
            </a:r>
            <a:r>
              <a:rPr lang="fr-FR" sz="1100" dirty="0" err="1"/>
              <a:t>lower</a:t>
            </a:r>
            <a:r>
              <a:rPr lang="fr-FR" sz="1100" dirty="0"/>
              <a:t> layer </a:t>
            </a:r>
            <a:r>
              <a:rPr lang="fr-FR" sz="1100" dirty="0" err="1"/>
              <a:t>is</a:t>
            </a:r>
            <a:r>
              <a:rPr lang="fr-FR" sz="1100" dirty="0"/>
              <a:t> </a:t>
            </a:r>
            <a:r>
              <a:rPr lang="fr-FR" sz="1100" dirty="0" err="1"/>
              <a:t>different</a:t>
            </a:r>
            <a:r>
              <a:rPr lang="fr-FR" sz="1100" dirty="0"/>
              <a:t> </a:t>
            </a:r>
            <a:r>
              <a:rPr lang="fr-FR" sz="1100" dirty="0" err="1"/>
              <a:t>from</a:t>
            </a:r>
            <a:r>
              <a:rPr lang="fr-FR" sz="1100" dirty="0"/>
              <a:t> </a:t>
            </a:r>
            <a:r>
              <a:rPr lang="fr-FR" sz="1100" dirty="0" err="1"/>
              <a:t>that</a:t>
            </a:r>
            <a:r>
              <a:rPr lang="fr-FR" sz="1100" dirty="0"/>
              <a:t> of the water, </a:t>
            </a:r>
            <a:r>
              <a:rPr lang="fr-FR" sz="1100" dirty="0" err="1"/>
              <a:t>there</a:t>
            </a:r>
            <a:r>
              <a:rPr lang="fr-FR" sz="1100" dirty="0"/>
              <a:t> </a:t>
            </a:r>
            <a:r>
              <a:rPr lang="fr-FR" sz="1100" dirty="0" err="1"/>
              <a:t>is</a:t>
            </a:r>
            <a:r>
              <a:rPr lang="fr-FR" sz="1100" dirty="0"/>
              <a:t> no drag </a:t>
            </a:r>
            <a:r>
              <a:rPr lang="fr-FR" sz="1100" dirty="0" err="1"/>
              <a:t>assumed</a:t>
            </a:r>
            <a:r>
              <a:rPr lang="fr-FR" sz="1100" dirty="0"/>
              <a:t> </a:t>
            </a:r>
            <a:r>
              <a:rPr lang="fr-FR" sz="1100" dirty="0" err="1"/>
              <a:t>between</a:t>
            </a:r>
            <a:r>
              <a:rPr lang="fr-FR" sz="1100" dirty="0"/>
              <a:t> the </a:t>
            </a:r>
            <a:r>
              <a:rPr lang="fr-FR" sz="1100" dirty="0" err="1"/>
              <a:t>sediment</a:t>
            </a:r>
            <a:r>
              <a:rPr lang="fr-FR" sz="1100" dirty="0"/>
              <a:t> in the </a:t>
            </a:r>
            <a:r>
              <a:rPr lang="fr-FR" sz="1100" dirty="0" err="1"/>
              <a:t>upper</a:t>
            </a:r>
            <a:r>
              <a:rPr lang="fr-FR" sz="1100" dirty="0"/>
              <a:t> layer and the water. </a:t>
            </a:r>
            <a:r>
              <a:rPr lang="fr-FR" sz="1100" dirty="0" err="1"/>
              <a:t>Furthermore</a:t>
            </a:r>
            <a:r>
              <a:rPr lang="fr-FR" sz="1100" dirty="0"/>
              <a:t>, the </a:t>
            </a:r>
            <a:r>
              <a:rPr lang="fr-FR" sz="1100" dirty="0" err="1"/>
              <a:t>velocity</a:t>
            </a:r>
            <a:r>
              <a:rPr lang="fr-FR" sz="1100" dirty="0"/>
              <a:t> of the water </a:t>
            </a:r>
            <a:r>
              <a:rPr lang="fr-FR" sz="1100" dirty="0" err="1"/>
              <a:t>is</a:t>
            </a:r>
            <a:r>
              <a:rPr lang="fr-FR" sz="1100" dirty="0"/>
              <a:t> </a:t>
            </a:r>
            <a:r>
              <a:rPr lang="fr-FR" sz="1100" dirty="0" err="1"/>
              <a:t>averaged</a:t>
            </a:r>
            <a:r>
              <a:rPr lang="fr-FR" sz="1100" dirty="0"/>
              <a:t> over the </a:t>
            </a:r>
            <a:r>
              <a:rPr lang="fr-FR" sz="1100" dirty="0" err="1"/>
              <a:t>whole</a:t>
            </a:r>
            <a:r>
              <a:rPr lang="fr-FR" sz="1100" dirty="0"/>
              <a:t> water </a:t>
            </a:r>
            <a:r>
              <a:rPr lang="fr-FR" sz="1100" dirty="0" err="1"/>
              <a:t>column</a:t>
            </a:r>
            <a:r>
              <a:rPr lang="fr-FR" sz="1100" dirty="0"/>
              <a:t> </a:t>
            </a:r>
            <a:r>
              <a:rPr lang="fr-FR" sz="1100" dirty="0" err="1"/>
              <a:t>rather</a:t>
            </a:r>
            <a:r>
              <a:rPr lang="fr-FR" sz="1100" dirty="0"/>
              <a:t> </a:t>
            </a:r>
            <a:r>
              <a:rPr lang="fr-FR" sz="1100" dirty="0" err="1"/>
              <a:t>than</a:t>
            </a:r>
            <a:r>
              <a:rPr lang="fr-FR" sz="1100" dirty="0"/>
              <a:t> over </a:t>
            </a:r>
            <a:r>
              <a:rPr lang="fr-FR" sz="1100" dirty="0" err="1"/>
              <a:t>each</a:t>
            </a:r>
            <a:r>
              <a:rPr lang="fr-FR" sz="1100" dirty="0"/>
              <a:t> layer, to </a:t>
            </a:r>
            <a:r>
              <a:rPr lang="fr-FR" sz="1100" dirty="0" err="1"/>
              <a:t>reduce</a:t>
            </a:r>
            <a:r>
              <a:rPr lang="fr-FR" sz="1100" dirty="0"/>
              <a:t> </a:t>
            </a:r>
            <a:r>
              <a:rPr lang="fr-FR" sz="1100" dirty="0" err="1"/>
              <a:t>computational</a:t>
            </a:r>
            <a:r>
              <a:rPr lang="fr-FR" sz="1100" dirty="0"/>
              <a:t> efforts.</a:t>
            </a:r>
          </a:p>
          <a:p>
            <a:pPr algn="just"/>
            <a:endParaRPr lang="fr-FR" sz="1100" dirty="0"/>
          </a:p>
          <a:p>
            <a:pPr algn="just"/>
            <a:r>
              <a:rPr lang="fr-FR" sz="1100" dirty="0"/>
              <a:t>The </a:t>
            </a:r>
            <a:r>
              <a:rPr lang="fr-FR" sz="1100" dirty="0" err="1"/>
              <a:t>volumic</a:t>
            </a:r>
            <a:r>
              <a:rPr lang="fr-FR" sz="1100" dirty="0"/>
              <a:t> fraction of the </a:t>
            </a:r>
            <a:r>
              <a:rPr lang="fr-FR" sz="1100" dirty="0" err="1"/>
              <a:t>depth</a:t>
            </a:r>
            <a:r>
              <a:rPr lang="fr-FR" sz="1100" dirty="0"/>
              <a:t> </a:t>
            </a:r>
            <a:r>
              <a:rPr lang="fr-FR" sz="1100" dirty="0" err="1"/>
              <a:t>associated</a:t>
            </a:r>
            <a:r>
              <a:rPr lang="fr-FR" sz="1100" dirty="0"/>
              <a:t> with </a:t>
            </a:r>
            <a:r>
              <a:rPr lang="fr-FR" sz="1100" dirty="0" err="1"/>
              <a:t>each</a:t>
            </a:r>
            <a:r>
              <a:rPr lang="fr-FR" sz="1100" dirty="0"/>
              <a:t> component (</a:t>
            </a:r>
            <a:r>
              <a:rPr lang="fr-FR" sz="1100" dirty="0" err="1"/>
              <a:t>two</a:t>
            </a:r>
            <a:r>
              <a:rPr lang="fr-FR" sz="1100" dirty="0"/>
              <a:t> for the </a:t>
            </a:r>
            <a:r>
              <a:rPr lang="fr-FR" sz="1100" dirty="0" err="1"/>
              <a:t>sediment</a:t>
            </a:r>
            <a:r>
              <a:rPr lang="fr-FR" sz="1100" dirty="0"/>
              <a:t> in the </a:t>
            </a:r>
            <a:r>
              <a:rPr lang="fr-FR" sz="1100" dirty="0" err="1"/>
              <a:t>upper</a:t>
            </a:r>
            <a:r>
              <a:rPr lang="fr-FR" sz="1100" dirty="0"/>
              <a:t> and </a:t>
            </a:r>
            <a:r>
              <a:rPr lang="fr-FR" sz="1100" dirty="0" err="1"/>
              <a:t>lower</a:t>
            </a:r>
            <a:r>
              <a:rPr lang="fr-FR" sz="1100" dirty="0"/>
              <a:t> layer and one for the water) </a:t>
            </a:r>
            <a:r>
              <a:rPr lang="fr-FR" sz="1100" dirty="0" err="1"/>
              <a:t>is</a:t>
            </a:r>
            <a:r>
              <a:rPr lang="fr-FR" sz="1100" dirty="0"/>
              <a:t> </a:t>
            </a:r>
            <a:r>
              <a:rPr lang="fr-FR" sz="1100" dirty="0" err="1"/>
              <a:t>represented</a:t>
            </a:r>
            <a:r>
              <a:rPr lang="fr-FR" sz="1100" dirty="0"/>
              <a:t> by the </a:t>
            </a:r>
            <a:r>
              <a:rPr lang="fr-FR" sz="1100" dirty="0" err="1"/>
              <a:t>greek</a:t>
            </a:r>
            <a:r>
              <a:rPr lang="fr-FR" sz="1100" dirty="0"/>
              <a:t> </a:t>
            </a:r>
            <a:r>
              <a:rPr lang="fr-FR" sz="1100" dirty="0" err="1"/>
              <a:t>letter</a:t>
            </a:r>
            <a:r>
              <a:rPr lang="fr-FR" sz="1100" dirty="0"/>
              <a:t> delta. The </a:t>
            </a:r>
            <a:r>
              <a:rPr lang="fr-FR" sz="1100" dirty="0" err="1"/>
              <a:t>sum</a:t>
            </a:r>
            <a:r>
              <a:rPr lang="fr-FR" sz="1100" dirty="0"/>
              <a:t> of </a:t>
            </a:r>
            <a:r>
              <a:rPr lang="fr-FR" sz="1100" dirty="0" err="1"/>
              <a:t>these</a:t>
            </a:r>
            <a:r>
              <a:rPr lang="fr-FR" sz="1100" dirty="0"/>
              <a:t> </a:t>
            </a:r>
            <a:r>
              <a:rPr lang="fr-FR" sz="1100" dirty="0" err="1"/>
              <a:t>three</a:t>
            </a:r>
            <a:r>
              <a:rPr lang="fr-FR" sz="1100" dirty="0"/>
              <a:t> </a:t>
            </a:r>
            <a:r>
              <a:rPr lang="fr-FR" sz="1100" dirty="0" err="1"/>
              <a:t>volumic</a:t>
            </a:r>
            <a:r>
              <a:rPr lang="fr-FR" sz="1100" dirty="0"/>
              <a:t> fractions corresponds to the water </a:t>
            </a:r>
            <a:r>
              <a:rPr lang="fr-FR" sz="1100" dirty="0" err="1"/>
              <a:t>depth</a:t>
            </a:r>
            <a:r>
              <a:rPr lang="fr-FR" sz="1100" dirty="0"/>
              <a:t> of the </a:t>
            </a:r>
            <a:r>
              <a:rPr lang="fr-FR" sz="1100" dirty="0" err="1"/>
              <a:t>whole</a:t>
            </a:r>
            <a:r>
              <a:rPr lang="fr-FR" sz="1100" dirty="0"/>
              <a:t> water </a:t>
            </a:r>
            <a:r>
              <a:rPr lang="fr-FR" sz="1100" dirty="0" err="1"/>
              <a:t>column</a:t>
            </a:r>
            <a:r>
              <a:rPr lang="fr-FR" sz="1100" dirty="0"/>
              <a:t> h.</a:t>
            </a:r>
          </a:p>
          <a:p>
            <a:pPr algn="just"/>
            <a:endParaRPr lang="fr-FR" dirty="0"/>
          </a:p>
        </p:txBody>
      </p:sp>
      <p:sp>
        <p:nvSpPr>
          <p:cNvPr id="4" name="Slide Number Placeholder 3"/>
          <p:cNvSpPr>
            <a:spLocks noGrp="1"/>
          </p:cNvSpPr>
          <p:nvPr>
            <p:ph type="sldNum" sz="quarter" idx="5"/>
          </p:nvPr>
        </p:nvSpPr>
        <p:spPr/>
        <p:txBody>
          <a:bodyPr/>
          <a:lstStyle/>
          <a:p>
            <a:fld id="{445DA9C9-70E7-4D1F-B5D9-666081431341}" type="slidenum">
              <a:rPr lang="fr-BE" smtClean="0"/>
              <a:t>7</a:t>
            </a:fld>
            <a:endParaRPr lang="fr-BE"/>
          </a:p>
        </p:txBody>
      </p:sp>
    </p:spTree>
    <p:extLst>
      <p:ext uri="{BB962C8B-B14F-4D97-AF65-F5344CB8AC3E}">
        <p14:creationId xmlns:p14="http://schemas.microsoft.com/office/powerpoint/2010/main" val="3654619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err="1"/>
              <a:t>Altogether</a:t>
            </a:r>
            <a:r>
              <a:rPr lang="fr-FR" dirty="0"/>
              <a:t>, the model </a:t>
            </a:r>
            <a:r>
              <a:rPr lang="fr-FR" dirty="0" err="1"/>
              <a:t>counts</a:t>
            </a:r>
            <a:r>
              <a:rPr lang="fr-FR" dirty="0"/>
              <a:t> 8 </a:t>
            </a:r>
            <a:r>
              <a:rPr lang="fr-FR" dirty="0" err="1"/>
              <a:t>governing</a:t>
            </a:r>
            <a:r>
              <a:rPr lang="fr-FR" dirty="0"/>
              <a:t> </a:t>
            </a:r>
            <a:r>
              <a:rPr lang="fr-FR" dirty="0" err="1"/>
              <a:t>equations</a:t>
            </a:r>
            <a:r>
              <a:rPr lang="fr-FR" dirty="0"/>
              <a:t>. 4 </a:t>
            </a:r>
            <a:r>
              <a:rPr lang="fr-FR" dirty="0" err="1"/>
              <a:t>equations</a:t>
            </a:r>
            <a:r>
              <a:rPr lang="fr-FR" dirty="0"/>
              <a:t> of mass and 4 </a:t>
            </a:r>
            <a:r>
              <a:rPr lang="fr-FR" dirty="0" err="1"/>
              <a:t>equations</a:t>
            </a:r>
            <a:r>
              <a:rPr lang="fr-FR" dirty="0"/>
              <a:t> of </a:t>
            </a:r>
            <a:r>
              <a:rPr lang="fr-FR" dirty="0" err="1"/>
              <a:t>momentum</a:t>
            </a:r>
            <a:r>
              <a:rPr lang="fr-FR" dirty="0"/>
              <a:t> conservation, as </a:t>
            </a:r>
            <a:r>
              <a:rPr lang="fr-FR" dirty="0" err="1"/>
              <a:t>it</a:t>
            </a:r>
            <a:r>
              <a:rPr lang="fr-FR" dirty="0"/>
              <a:t> </a:t>
            </a:r>
            <a:r>
              <a:rPr lang="fr-FR" dirty="0" err="1"/>
              <a:t>is</a:t>
            </a:r>
            <a:r>
              <a:rPr lang="fr-FR" dirty="0"/>
              <a:t> a 2D model. </a:t>
            </a:r>
          </a:p>
          <a:p>
            <a:r>
              <a:rPr lang="fr-FR" dirty="0" err="1"/>
              <a:t>Besides</a:t>
            </a:r>
            <a:r>
              <a:rPr lang="fr-FR" dirty="0"/>
              <a:t> the </a:t>
            </a:r>
            <a:r>
              <a:rPr lang="fr-FR" dirty="0" err="1"/>
              <a:t>blue</a:t>
            </a:r>
            <a:r>
              <a:rPr lang="fr-FR" dirty="0"/>
              <a:t> temporal </a:t>
            </a:r>
            <a:r>
              <a:rPr lang="fr-FR" dirty="0" err="1"/>
              <a:t>evolution</a:t>
            </a:r>
            <a:r>
              <a:rPr lang="fr-FR" dirty="0"/>
              <a:t> </a:t>
            </a:r>
            <a:r>
              <a:rPr lang="fr-FR" dirty="0" err="1"/>
              <a:t>terms</a:t>
            </a:r>
            <a:r>
              <a:rPr lang="fr-FR" dirty="0"/>
              <a:t>, </a:t>
            </a:r>
            <a:r>
              <a:rPr lang="fr-FR" dirty="0" err="1"/>
              <a:t>we</a:t>
            </a:r>
            <a:r>
              <a:rPr lang="fr-FR" dirty="0"/>
              <a:t> </a:t>
            </a:r>
            <a:r>
              <a:rPr lang="fr-FR" dirty="0" err="1"/>
              <a:t>find</a:t>
            </a:r>
            <a:r>
              <a:rPr lang="fr-FR" dirty="0"/>
              <a:t> </a:t>
            </a:r>
            <a:r>
              <a:rPr lang="fr-FR" dirty="0" err="1"/>
              <a:t>red</a:t>
            </a:r>
            <a:r>
              <a:rPr lang="fr-FR" dirty="0"/>
              <a:t> advection </a:t>
            </a:r>
            <a:r>
              <a:rPr lang="fr-FR" dirty="0" err="1"/>
              <a:t>terms</a:t>
            </a:r>
            <a:r>
              <a:rPr lang="fr-FR" dirty="0"/>
              <a:t>, black </a:t>
            </a:r>
            <a:r>
              <a:rPr lang="fr-FR" dirty="0" err="1"/>
              <a:t>slope</a:t>
            </a:r>
            <a:r>
              <a:rPr lang="fr-FR" dirty="0"/>
              <a:t> </a:t>
            </a:r>
            <a:r>
              <a:rPr lang="fr-FR" dirty="0" err="1"/>
              <a:t>terms</a:t>
            </a:r>
            <a:r>
              <a:rPr lang="fr-FR" dirty="0"/>
              <a:t>, green friction and drag </a:t>
            </a:r>
            <a:r>
              <a:rPr lang="fr-FR" dirty="0" err="1"/>
              <a:t>terms</a:t>
            </a:r>
            <a:r>
              <a:rPr lang="fr-FR" dirty="0"/>
              <a:t> and </a:t>
            </a:r>
            <a:r>
              <a:rPr lang="fr-FR" dirty="0" err="1"/>
              <a:t>finally</a:t>
            </a:r>
            <a:r>
              <a:rPr lang="fr-FR" dirty="0"/>
              <a:t> </a:t>
            </a:r>
            <a:r>
              <a:rPr lang="fr-FR" dirty="0" err="1"/>
              <a:t>purple</a:t>
            </a:r>
            <a:r>
              <a:rPr lang="fr-FR" dirty="0"/>
              <a:t> mass exchange source </a:t>
            </a:r>
            <a:r>
              <a:rPr lang="fr-FR" dirty="0" err="1"/>
              <a:t>terms</a:t>
            </a:r>
            <a:r>
              <a:rPr lang="fr-FR" dirty="0"/>
              <a:t>. </a:t>
            </a:r>
          </a:p>
        </p:txBody>
      </p:sp>
      <p:sp>
        <p:nvSpPr>
          <p:cNvPr id="4" name="Slide Number Placeholder 3"/>
          <p:cNvSpPr>
            <a:spLocks noGrp="1"/>
          </p:cNvSpPr>
          <p:nvPr>
            <p:ph type="sldNum" sz="quarter" idx="5"/>
          </p:nvPr>
        </p:nvSpPr>
        <p:spPr/>
        <p:txBody>
          <a:bodyPr/>
          <a:lstStyle/>
          <a:p>
            <a:fld id="{445DA9C9-70E7-4D1F-B5D9-666081431341}" type="slidenum">
              <a:rPr lang="fr-BE" smtClean="0"/>
              <a:t>8</a:t>
            </a:fld>
            <a:endParaRPr lang="fr-BE"/>
          </a:p>
        </p:txBody>
      </p:sp>
    </p:spTree>
    <p:extLst>
      <p:ext uri="{BB962C8B-B14F-4D97-AF65-F5344CB8AC3E}">
        <p14:creationId xmlns:p14="http://schemas.microsoft.com/office/powerpoint/2010/main" val="181671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048125"/>
          </a:xfrm>
        </p:spPr>
        <p:txBody>
          <a:bodyPr/>
          <a:lstStyle/>
          <a:p>
            <a:pPr algn="just"/>
            <a:r>
              <a:rPr lang="fr-FR" sz="1100" dirty="0"/>
              <a:t>For the </a:t>
            </a:r>
            <a:r>
              <a:rPr lang="fr-FR" sz="1100" dirty="0" err="1"/>
              <a:t>rest</a:t>
            </a:r>
            <a:r>
              <a:rPr lang="fr-FR" sz="1100" dirty="0"/>
              <a:t> of </a:t>
            </a:r>
            <a:r>
              <a:rPr lang="fr-FR" sz="1100" dirty="0" err="1"/>
              <a:t>this</a:t>
            </a:r>
            <a:r>
              <a:rPr lang="fr-FR" sz="1100" dirty="0"/>
              <a:t> </a:t>
            </a:r>
            <a:r>
              <a:rPr lang="fr-FR" sz="1100" dirty="0" err="1"/>
              <a:t>presentation</a:t>
            </a:r>
            <a:r>
              <a:rPr lang="fr-FR" sz="1100" dirty="0"/>
              <a:t>, </a:t>
            </a:r>
            <a:r>
              <a:rPr lang="fr-FR" sz="1100" dirty="0" err="1"/>
              <a:t>we</a:t>
            </a:r>
            <a:r>
              <a:rPr lang="fr-FR" sz="1100" dirty="0"/>
              <a:t> </a:t>
            </a:r>
            <a:r>
              <a:rPr lang="fr-FR" sz="1100" dirty="0" err="1"/>
              <a:t>will</a:t>
            </a:r>
            <a:r>
              <a:rPr lang="fr-FR" sz="1100" dirty="0"/>
              <a:t> </a:t>
            </a:r>
            <a:r>
              <a:rPr lang="fr-FR" sz="1100" dirty="0" err="1"/>
              <a:t>mainly</a:t>
            </a:r>
            <a:r>
              <a:rPr lang="fr-FR" sz="1100" dirty="0"/>
              <a:t> focus on the friction source </a:t>
            </a:r>
            <a:r>
              <a:rPr lang="fr-FR" sz="1100" dirty="0" err="1"/>
              <a:t>terms</a:t>
            </a:r>
            <a:r>
              <a:rPr lang="fr-FR" sz="1100" dirty="0"/>
              <a:t>. </a:t>
            </a:r>
            <a:r>
              <a:rPr lang="fr-FR" sz="1100" dirty="0" err="1"/>
              <a:t>These</a:t>
            </a:r>
            <a:r>
              <a:rPr lang="fr-FR" sz="1100" dirty="0"/>
              <a:t> friction </a:t>
            </a:r>
            <a:r>
              <a:rPr lang="fr-FR" sz="1100" dirty="0" err="1"/>
              <a:t>terms</a:t>
            </a:r>
            <a:r>
              <a:rPr lang="fr-FR" sz="1100" dirty="0"/>
              <a:t> </a:t>
            </a:r>
            <a:r>
              <a:rPr lang="fr-FR" sz="1100" dirty="0" err="1"/>
              <a:t>need</a:t>
            </a:r>
            <a:r>
              <a:rPr lang="fr-FR" sz="1100" dirty="0"/>
              <a:t> to </a:t>
            </a:r>
            <a:r>
              <a:rPr lang="fr-FR" sz="1100" dirty="0" err="1"/>
              <a:t>be</a:t>
            </a:r>
            <a:r>
              <a:rPr lang="fr-FR" sz="1100" dirty="0"/>
              <a:t> </a:t>
            </a:r>
            <a:r>
              <a:rPr lang="fr-FR" sz="1100" dirty="0" err="1"/>
              <a:t>closed</a:t>
            </a:r>
            <a:r>
              <a:rPr lang="fr-FR" sz="1100" dirty="0"/>
              <a:t> by </a:t>
            </a:r>
            <a:r>
              <a:rPr lang="fr-FR" sz="1100" dirty="0" err="1"/>
              <a:t>any</a:t>
            </a:r>
            <a:r>
              <a:rPr lang="fr-FR" sz="1100" dirty="0"/>
              <a:t> </a:t>
            </a:r>
            <a:r>
              <a:rPr lang="fr-FR" sz="1100" dirty="0" err="1"/>
              <a:t>experimental</a:t>
            </a:r>
            <a:r>
              <a:rPr lang="fr-FR" sz="1100" dirty="0"/>
              <a:t> or </a:t>
            </a:r>
            <a:r>
              <a:rPr lang="fr-FR" sz="1100" dirty="0" err="1"/>
              <a:t>theoretical</a:t>
            </a:r>
            <a:r>
              <a:rPr lang="fr-FR" sz="1100" dirty="0"/>
              <a:t> formulation. </a:t>
            </a:r>
          </a:p>
          <a:p>
            <a:pPr algn="just"/>
            <a:endParaRPr lang="fr-FR" sz="1100" dirty="0"/>
          </a:p>
          <a:p>
            <a:pPr algn="just"/>
            <a:r>
              <a:rPr lang="fr-FR" sz="1100" dirty="0"/>
              <a:t>The friction </a:t>
            </a:r>
            <a:r>
              <a:rPr lang="fr-FR" sz="1100" dirty="0" err="1"/>
              <a:t>exerted</a:t>
            </a:r>
            <a:r>
              <a:rPr lang="fr-FR" sz="1100" dirty="0"/>
              <a:t> by the water on the </a:t>
            </a:r>
            <a:r>
              <a:rPr lang="fr-FR" sz="1100" dirty="0" err="1"/>
              <a:t>bed</a:t>
            </a:r>
            <a:r>
              <a:rPr lang="fr-FR" sz="1100" dirty="0"/>
              <a:t> </a:t>
            </a:r>
            <a:r>
              <a:rPr lang="fr-FR" sz="1100" dirty="0" err="1"/>
              <a:t>is</a:t>
            </a:r>
            <a:r>
              <a:rPr lang="fr-FR" sz="1100" dirty="0"/>
              <a:t> </a:t>
            </a:r>
            <a:r>
              <a:rPr lang="fr-FR" sz="1100" dirty="0" err="1"/>
              <a:t>often</a:t>
            </a:r>
            <a:r>
              <a:rPr lang="fr-FR" sz="1100" dirty="0"/>
              <a:t> and </a:t>
            </a:r>
            <a:r>
              <a:rPr lang="fr-FR" sz="1100" dirty="0" err="1"/>
              <a:t>efficiently</a:t>
            </a:r>
            <a:r>
              <a:rPr lang="fr-FR" sz="1100" dirty="0"/>
              <a:t> </a:t>
            </a:r>
            <a:r>
              <a:rPr lang="fr-FR" sz="1100" dirty="0" err="1"/>
              <a:t>closed</a:t>
            </a:r>
            <a:r>
              <a:rPr lang="fr-FR" sz="1100" dirty="0"/>
              <a:t> by the Manning formulation, </a:t>
            </a:r>
            <a:r>
              <a:rPr lang="fr-FR" sz="1100" dirty="0" err="1"/>
              <a:t>which</a:t>
            </a:r>
            <a:r>
              <a:rPr lang="fr-FR" sz="1100" dirty="0"/>
              <a:t> by the </a:t>
            </a:r>
            <a:r>
              <a:rPr lang="fr-FR" sz="1100" dirty="0" err="1"/>
              <a:t>way</a:t>
            </a:r>
            <a:r>
              <a:rPr lang="fr-FR" sz="1100" dirty="0"/>
              <a:t> </a:t>
            </a:r>
            <a:r>
              <a:rPr lang="fr-FR" sz="1100" dirty="0" err="1"/>
              <a:t>emphasizes</a:t>
            </a:r>
            <a:r>
              <a:rPr lang="fr-FR" sz="1100" dirty="0"/>
              <a:t> the conditions for an efficient flush with high </a:t>
            </a:r>
            <a:r>
              <a:rPr lang="fr-FR" sz="1100" dirty="0" err="1"/>
              <a:t>velocities</a:t>
            </a:r>
            <a:r>
              <a:rPr lang="fr-FR" sz="1100" dirty="0"/>
              <a:t> and </a:t>
            </a:r>
            <a:r>
              <a:rPr lang="fr-FR" sz="1100" dirty="0" err="1"/>
              <a:t>low</a:t>
            </a:r>
            <a:r>
              <a:rPr lang="fr-FR" sz="1100" dirty="0"/>
              <a:t> water </a:t>
            </a:r>
            <a:r>
              <a:rPr lang="fr-FR" sz="1100" dirty="0" err="1"/>
              <a:t>depths</a:t>
            </a:r>
            <a:r>
              <a:rPr lang="fr-FR" sz="1100" dirty="0"/>
              <a:t>.</a:t>
            </a:r>
          </a:p>
          <a:p>
            <a:pPr algn="just"/>
            <a:endParaRPr lang="fr-FR" sz="1100" dirty="0"/>
          </a:p>
          <a:p>
            <a:pPr algn="just"/>
            <a:r>
              <a:rPr lang="fr-FR" sz="1100" dirty="0"/>
              <a:t>Following Di Cristo (2016), I </a:t>
            </a:r>
            <a:r>
              <a:rPr lang="fr-FR" sz="1100" dirty="0" err="1"/>
              <a:t>closed</a:t>
            </a:r>
            <a:r>
              <a:rPr lang="fr-FR" sz="1100" dirty="0"/>
              <a:t> the </a:t>
            </a:r>
            <a:r>
              <a:rPr lang="fr-FR" sz="1100" dirty="0" err="1"/>
              <a:t>shear</a:t>
            </a:r>
            <a:r>
              <a:rPr lang="fr-FR" sz="1100" dirty="0"/>
              <a:t> </a:t>
            </a:r>
            <a:r>
              <a:rPr lang="fr-FR" sz="1100" dirty="0" err="1"/>
              <a:t>exerted</a:t>
            </a:r>
            <a:r>
              <a:rPr lang="fr-FR" sz="1100" dirty="0"/>
              <a:t> by the </a:t>
            </a:r>
            <a:r>
              <a:rPr lang="fr-FR" sz="1100" dirty="0" err="1"/>
              <a:t>solid</a:t>
            </a:r>
            <a:r>
              <a:rPr lang="fr-FR" sz="1100" dirty="0"/>
              <a:t> phase on the </a:t>
            </a:r>
            <a:r>
              <a:rPr lang="fr-FR" sz="1100" dirty="0" err="1"/>
              <a:t>bed</a:t>
            </a:r>
            <a:r>
              <a:rPr lang="fr-FR" sz="1100" dirty="0"/>
              <a:t> with an expression </a:t>
            </a:r>
            <a:r>
              <a:rPr lang="fr-FR" sz="1100" dirty="0" err="1"/>
              <a:t>combining</a:t>
            </a:r>
            <a:r>
              <a:rPr lang="fr-FR" sz="1100" dirty="0"/>
              <a:t> a Manning-like </a:t>
            </a:r>
            <a:r>
              <a:rPr lang="fr-FR" sz="1100" dirty="0" err="1"/>
              <a:t>term</a:t>
            </a:r>
            <a:r>
              <a:rPr lang="fr-FR" sz="1100" dirty="0"/>
              <a:t> </a:t>
            </a:r>
            <a:r>
              <a:rPr lang="fr-FR" sz="1100" dirty="0" err="1"/>
              <a:t>accounting</a:t>
            </a:r>
            <a:r>
              <a:rPr lang="fr-FR" sz="1100" dirty="0"/>
              <a:t> for the interactions </a:t>
            </a:r>
            <a:r>
              <a:rPr lang="fr-FR" sz="1100" dirty="0" err="1"/>
              <a:t>between</a:t>
            </a:r>
            <a:r>
              <a:rPr lang="fr-FR" sz="1100" dirty="0"/>
              <a:t> </a:t>
            </a:r>
            <a:r>
              <a:rPr lang="fr-FR" sz="1100" dirty="0" err="1"/>
              <a:t>particles</a:t>
            </a:r>
            <a:r>
              <a:rPr lang="fr-FR" sz="1100" dirty="0"/>
              <a:t> and a </a:t>
            </a:r>
            <a:r>
              <a:rPr lang="fr-FR" sz="1100" dirty="0" err="1"/>
              <a:t>Morh</a:t>
            </a:r>
            <a:r>
              <a:rPr lang="fr-FR" sz="1100" dirty="0"/>
              <a:t>-Coulomb-like </a:t>
            </a:r>
            <a:r>
              <a:rPr lang="fr-FR" sz="1100" dirty="0" err="1"/>
              <a:t>term</a:t>
            </a:r>
            <a:r>
              <a:rPr lang="fr-FR" sz="1100" dirty="0"/>
              <a:t> </a:t>
            </a:r>
            <a:r>
              <a:rPr lang="fr-FR" sz="1100" dirty="0" err="1"/>
              <a:t>depending</a:t>
            </a:r>
            <a:r>
              <a:rPr lang="fr-FR" sz="1100" dirty="0"/>
              <a:t> on the </a:t>
            </a:r>
            <a:r>
              <a:rPr lang="fr-FR" sz="1100" dirty="0" err="1"/>
              <a:t>weight</a:t>
            </a:r>
            <a:r>
              <a:rPr lang="fr-FR" sz="1100" dirty="0"/>
              <a:t> of the </a:t>
            </a:r>
            <a:r>
              <a:rPr lang="fr-FR" sz="1100" dirty="0" err="1"/>
              <a:t>sediment</a:t>
            </a:r>
            <a:r>
              <a:rPr lang="fr-FR" sz="1100" dirty="0"/>
              <a:t> </a:t>
            </a:r>
            <a:r>
              <a:rPr lang="fr-FR" sz="1100" dirty="0" err="1"/>
              <a:t>lying</a:t>
            </a:r>
            <a:r>
              <a:rPr lang="fr-FR" sz="1100" dirty="0"/>
              <a:t> on the </a:t>
            </a:r>
            <a:r>
              <a:rPr lang="fr-FR" sz="1100" dirty="0" err="1"/>
              <a:t>bed</a:t>
            </a:r>
            <a:r>
              <a:rPr lang="fr-FR" sz="1100" dirty="0"/>
              <a:t> and a </a:t>
            </a:r>
            <a:r>
              <a:rPr lang="fr-FR" sz="1100" dirty="0" err="1"/>
              <a:t>dynamic</a:t>
            </a:r>
            <a:r>
              <a:rPr lang="fr-FR" sz="1100" dirty="0"/>
              <a:t> friction coefficient </a:t>
            </a:r>
            <a:r>
              <a:rPr lang="fr-FR" sz="1100" dirty="0" err="1"/>
              <a:t>mud</a:t>
            </a:r>
            <a:r>
              <a:rPr lang="fr-FR" sz="1100" dirty="0"/>
              <a:t>.</a:t>
            </a:r>
          </a:p>
          <a:p>
            <a:pPr algn="just"/>
            <a:endParaRPr lang="fr-FR" sz="1100" dirty="0"/>
          </a:p>
          <a:p>
            <a:pPr algn="just"/>
            <a:r>
              <a:rPr lang="fr-FR" sz="1100" dirty="0"/>
              <a:t>The </a:t>
            </a:r>
            <a:r>
              <a:rPr lang="fr-FR" sz="1100" dirty="0" err="1"/>
              <a:t>bed</a:t>
            </a:r>
            <a:r>
              <a:rPr lang="fr-FR" sz="1100" dirty="0"/>
              <a:t> </a:t>
            </a:r>
            <a:r>
              <a:rPr lang="fr-FR" sz="1100" dirty="0" err="1"/>
              <a:t>resistance</a:t>
            </a:r>
            <a:r>
              <a:rPr lang="fr-FR" sz="1100" dirty="0"/>
              <a:t> to </a:t>
            </a:r>
            <a:r>
              <a:rPr lang="fr-FR" sz="1100" dirty="0" err="1"/>
              <a:t>these</a:t>
            </a:r>
            <a:r>
              <a:rPr lang="fr-FR" sz="1100" dirty="0"/>
              <a:t> </a:t>
            </a:r>
            <a:r>
              <a:rPr lang="fr-FR" sz="1100" dirty="0" err="1"/>
              <a:t>shears</a:t>
            </a:r>
            <a:r>
              <a:rPr lang="fr-FR" sz="1100" dirty="0"/>
              <a:t> </a:t>
            </a:r>
            <a:r>
              <a:rPr lang="fr-FR" sz="1100" dirty="0" err="1"/>
              <a:t>follows</a:t>
            </a:r>
            <a:r>
              <a:rPr lang="fr-FR" sz="1100" dirty="0"/>
              <a:t> the </a:t>
            </a:r>
            <a:r>
              <a:rPr lang="fr-FR" sz="1100" dirty="0" err="1"/>
              <a:t>same</a:t>
            </a:r>
            <a:r>
              <a:rPr lang="fr-FR" sz="1100" dirty="0"/>
              <a:t> Mohr-Coulomb </a:t>
            </a:r>
            <a:r>
              <a:rPr lang="fr-FR" sz="1100" dirty="0" err="1"/>
              <a:t>approach</a:t>
            </a:r>
            <a:r>
              <a:rPr lang="fr-FR" sz="1100" dirty="0"/>
              <a:t> but uses a </a:t>
            </a:r>
            <a:r>
              <a:rPr lang="fr-FR" sz="1100" dirty="0" err="1"/>
              <a:t>static</a:t>
            </a:r>
            <a:r>
              <a:rPr lang="fr-FR" sz="1100" dirty="0"/>
              <a:t> friction coefficient mus.</a:t>
            </a:r>
          </a:p>
          <a:p>
            <a:pPr algn="just"/>
            <a:endParaRPr lang="fr-FR" sz="1100" dirty="0"/>
          </a:p>
          <a:p>
            <a:pPr algn="just"/>
            <a:r>
              <a:rPr lang="fr-FR" sz="1100" dirty="0"/>
              <a:t>The </a:t>
            </a:r>
            <a:r>
              <a:rPr lang="fr-FR" sz="1100" dirty="0" err="1"/>
              <a:t>whole</a:t>
            </a:r>
            <a:r>
              <a:rPr lang="fr-FR" sz="1100" dirty="0"/>
              <a:t> </a:t>
            </a:r>
            <a:r>
              <a:rPr lang="fr-FR" sz="1100" dirty="0" err="1"/>
              <a:t>problem</a:t>
            </a:r>
            <a:r>
              <a:rPr lang="fr-FR" sz="1100" dirty="0"/>
              <a:t> </a:t>
            </a:r>
            <a:r>
              <a:rPr lang="fr-FR" sz="1100" dirty="0" err="1"/>
              <a:t>concerns</a:t>
            </a:r>
            <a:r>
              <a:rPr lang="fr-FR" sz="1100" dirty="0"/>
              <a:t> </a:t>
            </a:r>
            <a:r>
              <a:rPr lang="fr-FR" sz="1100" dirty="0" err="1"/>
              <a:t>these</a:t>
            </a:r>
            <a:r>
              <a:rPr lang="fr-FR" sz="1100" dirty="0"/>
              <a:t> </a:t>
            </a:r>
            <a:r>
              <a:rPr lang="fr-FR" sz="1100" dirty="0" err="1"/>
              <a:t>two</a:t>
            </a:r>
            <a:r>
              <a:rPr lang="fr-FR" sz="1100" dirty="0"/>
              <a:t> friction coefficients as no value or </a:t>
            </a:r>
            <a:r>
              <a:rPr lang="fr-FR" sz="1100" dirty="0" err="1"/>
              <a:t>closure</a:t>
            </a:r>
            <a:r>
              <a:rPr lang="fr-FR" sz="1100" dirty="0"/>
              <a:t> formulation looks to </a:t>
            </a:r>
            <a:r>
              <a:rPr lang="fr-FR" sz="1100" dirty="0" err="1"/>
              <a:t>exist</a:t>
            </a:r>
            <a:r>
              <a:rPr lang="fr-FR" sz="1100" dirty="0"/>
              <a:t> in the </a:t>
            </a:r>
            <a:r>
              <a:rPr lang="fr-FR" sz="1100" dirty="0" err="1"/>
              <a:t>literature</a:t>
            </a:r>
            <a:r>
              <a:rPr lang="fr-FR" sz="1100" dirty="0"/>
              <a:t>. </a:t>
            </a:r>
            <a:r>
              <a:rPr lang="fr-FR" sz="1100" dirty="0" err="1"/>
              <a:t>Consequently</a:t>
            </a:r>
            <a:r>
              <a:rPr lang="fr-FR" sz="1100" dirty="0"/>
              <a:t>, a trial-and-</a:t>
            </a:r>
            <a:r>
              <a:rPr lang="fr-FR" sz="1100" dirty="0" err="1"/>
              <a:t>error</a:t>
            </a:r>
            <a:r>
              <a:rPr lang="fr-FR" sz="1100" dirty="0"/>
              <a:t> calibration on </a:t>
            </a:r>
            <a:r>
              <a:rPr lang="fr-FR" sz="1100" dirty="0" err="1"/>
              <a:t>past</a:t>
            </a:r>
            <a:r>
              <a:rPr lang="fr-FR" sz="1100" dirty="0"/>
              <a:t> </a:t>
            </a:r>
            <a:r>
              <a:rPr lang="fr-FR" sz="1100" dirty="0" err="1"/>
              <a:t>measures</a:t>
            </a:r>
            <a:r>
              <a:rPr lang="fr-FR" sz="1100" dirty="0"/>
              <a:t> </a:t>
            </a:r>
            <a:r>
              <a:rPr lang="fr-FR" sz="1100" dirty="0" err="1"/>
              <a:t>needs</a:t>
            </a:r>
            <a:r>
              <a:rPr lang="fr-FR" sz="1100" dirty="0"/>
              <a:t> to </a:t>
            </a:r>
            <a:r>
              <a:rPr lang="fr-FR" sz="1100" dirty="0" err="1"/>
              <a:t>be</a:t>
            </a:r>
            <a:r>
              <a:rPr lang="fr-FR" sz="1100" dirty="0"/>
              <a:t> </a:t>
            </a:r>
            <a:r>
              <a:rPr lang="fr-FR" sz="1100" dirty="0" err="1"/>
              <a:t>accomplished</a:t>
            </a:r>
            <a:r>
              <a:rPr lang="fr-FR" sz="1100" dirty="0"/>
              <a:t> </a:t>
            </a:r>
            <a:r>
              <a:rPr lang="fr-FR" sz="1100" dirty="0" err="1"/>
              <a:t>before</a:t>
            </a:r>
            <a:r>
              <a:rPr lang="fr-FR" sz="1100" dirty="0"/>
              <a:t> </a:t>
            </a:r>
            <a:r>
              <a:rPr lang="fr-FR" sz="1100" dirty="0" err="1"/>
              <a:t>any</a:t>
            </a:r>
            <a:r>
              <a:rPr lang="fr-FR" sz="1100" dirty="0"/>
              <a:t> </a:t>
            </a:r>
            <a:r>
              <a:rPr lang="fr-FR" sz="1100" dirty="0" err="1"/>
              <a:t>study</a:t>
            </a:r>
            <a:r>
              <a:rPr lang="fr-FR" sz="1100" dirty="0"/>
              <a:t> of a river. A blind </a:t>
            </a:r>
            <a:r>
              <a:rPr lang="fr-FR" sz="1100" dirty="0" err="1"/>
              <a:t>prediction</a:t>
            </a:r>
            <a:r>
              <a:rPr lang="fr-FR" sz="1100" dirty="0"/>
              <a:t> of the </a:t>
            </a:r>
            <a:r>
              <a:rPr lang="fr-FR" sz="1100" dirty="0" err="1"/>
              <a:t>consequences</a:t>
            </a:r>
            <a:r>
              <a:rPr lang="fr-FR" sz="1100" dirty="0"/>
              <a:t> of </a:t>
            </a:r>
            <a:r>
              <a:rPr lang="fr-FR" sz="1100" dirty="0" err="1"/>
              <a:t>any</a:t>
            </a:r>
            <a:r>
              <a:rPr lang="fr-FR" sz="1100" dirty="0"/>
              <a:t> flush on a river </a:t>
            </a:r>
            <a:r>
              <a:rPr lang="fr-FR" sz="1100" dirty="0" err="1"/>
              <a:t>is</a:t>
            </a:r>
            <a:r>
              <a:rPr lang="fr-FR" sz="1100" dirty="0"/>
              <a:t> </a:t>
            </a:r>
            <a:r>
              <a:rPr lang="fr-FR" sz="1100" dirty="0" err="1"/>
              <a:t>hence</a:t>
            </a:r>
            <a:r>
              <a:rPr lang="fr-FR" sz="1100" dirty="0"/>
              <a:t> not possible as </a:t>
            </a:r>
            <a:r>
              <a:rPr lang="fr-FR" sz="1100" dirty="0" err="1"/>
              <a:t>these</a:t>
            </a:r>
            <a:r>
              <a:rPr lang="fr-FR" sz="1100" dirty="0"/>
              <a:t> coefficients </a:t>
            </a:r>
            <a:r>
              <a:rPr lang="fr-FR" sz="1100" dirty="0" err="1"/>
              <a:t>need</a:t>
            </a:r>
            <a:r>
              <a:rPr lang="fr-FR" sz="1100" dirty="0"/>
              <a:t> to </a:t>
            </a:r>
            <a:r>
              <a:rPr lang="fr-FR" sz="1100" dirty="0" err="1"/>
              <a:t>be</a:t>
            </a:r>
            <a:r>
              <a:rPr lang="fr-FR" sz="1100" dirty="0"/>
              <a:t> </a:t>
            </a:r>
            <a:r>
              <a:rPr lang="fr-FR" sz="1100" dirty="0" err="1"/>
              <a:t>calibrated</a:t>
            </a:r>
            <a:r>
              <a:rPr lang="fr-FR" sz="1100" dirty="0"/>
              <a:t> for </a:t>
            </a:r>
            <a:r>
              <a:rPr lang="fr-FR" sz="1100" dirty="0" err="1"/>
              <a:t>every</a:t>
            </a:r>
            <a:r>
              <a:rPr lang="fr-FR" sz="1100" dirty="0"/>
              <a:t> river.</a:t>
            </a:r>
          </a:p>
          <a:p>
            <a:pPr algn="just"/>
            <a:endParaRPr lang="fr-FR" sz="1100" dirty="0"/>
          </a:p>
          <a:p>
            <a:pPr algn="just"/>
            <a:r>
              <a:rPr lang="fr-FR" sz="1100" dirty="0" err="1"/>
              <a:t>Here</a:t>
            </a:r>
            <a:r>
              <a:rPr lang="fr-FR" sz="1100" dirty="0"/>
              <a:t>, </a:t>
            </a:r>
            <a:r>
              <a:rPr lang="fr-FR" sz="1100" dirty="0" err="1"/>
              <a:t>following</a:t>
            </a:r>
            <a:r>
              <a:rPr lang="fr-FR" sz="1100" dirty="0"/>
              <a:t> </a:t>
            </a:r>
            <a:r>
              <a:rPr lang="fr-FR" sz="1100" dirty="0" err="1"/>
              <a:t>what</a:t>
            </a:r>
            <a:r>
              <a:rPr lang="fr-FR" sz="1100" dirty="0"/>
              <a:t> </a:t>
            </a:r>
            <a:r>
              <a:rPr lang="fr-FR" sz="1100" dirty="0" err="1"/>
              <a:t>is</a:t>
            </a:r>
            <a:r>
              <a:rPr lang="fr-FR" sz="1100" dirty="0"/>
              <a:t> </a:t>
            </a:r>
            <a:r>
              <a:rPr lang="fr-FR" sz="1100" dirty="0" err="1"/>
              <a:t>done</a:t>
            </a:r>
            <a:r>
              <a:rPr lang="fr-FR" sz="1100" dirty="0"/>
              <a:t> in </a:t>
            </a:r>
            <a:r>
              <a:rPr lang="fr-FR" sz="1100" dirty="0" err="1"/>
              <a:t>geotechnics</a:t>
            </a:r>
            <a:r>
              <a:rPr lang="fr-FR" sz="1100" dirty="0"/>
              <a:t>, I propose to relate </a:t>
            </a:r>
            <a:r>
              <a:rPr lang="fr-FR" sz="1100" dirty="0" err="1"/>
              <a:t>these</a:t>
            </a:r>
            <a:r>
              <a:rPr lang="fr-FR" sz="1100" dirty="0"/>
              <a:t> friction coefficients to </a:t>
            </a:r>
            <a:r>
              <a:rPr lang="fr-FR" sz="1100" dirty="0" err="1"/>
              <a:t>sediment</a:t>
            </a:r>
            <a:r>
              <a:rPr lang="fr-FR" sz="1100" dirty="0"/>
              <a:t> </a:t>
            </a:r>
            <a:r>
              <a:rPr lang="fr-FR" sz="1100" dirty="0" err="1"/>
              <a:t>stability</a:t>
            </a:r>
            <a:r>
              <a:rPr lang="fr-FR" sz="1100" dirty="0"/>
              <a:t> angles </a:t>
            </a:r>
            <a:r>
              <a:rPr lang="fr-FR" sz="1100" dirty="0" err="1"/>
              <a:t>phi_static</a:t>
            </a:r>
            <a:r>
              <a:rPr lang="fr-FR" sz="1100" dirty="0"/>
              <a:t> and </a:t>
            </a:r>
            <a:r>
              <a:rPr lang="fr-FR" sz="1100" dirty="0" err="1"/>
              <a:t>phi_dynamic</a:t>
            </a:r>
            <a:r>
              <a:rPr lang="fr-FR" sz="1100" dirty="0"/>
              <a:t>. Of course, the </a:t>
            </a:r>
            <a:r>
              <a:rPr lang="fr-FR" sz="1100" dirty="0" err="1"/>
              <a:t>dynamic</a:t>
            </a:r>
            <a:r>
              <a:rPr lang="fr-FR" sz="1100" dirty="0"/>
              <a:t> coefficient </a:t>
            </a:r>
            <a:r>
              <a:rPr lang="fr-FR" sz="1100" dirty="0" err="1"/>
              <a:t>should</a:t>
            </a:r>
            <a:r>
              <a:rPr lang="fr-FR" sz="1100" dirty="0"/>
              <a:t> </a:t>
            </a:r>
            <a:r>
              <a:rPr lang="fr-FR" sz="1100" dirty="0" err="1"/>
              <a:t>always</a:t>
            </a:r>
            <a:r>
              <a:rPr lang="fr-FR" sz="1100" dirty="0"/>
              <a:t> </a:t>
            </a:r>
            <a:r>
              <a:rPr lang="fr-FR" sz="1100" dirty="0" err="1"/>
              <a:t>be</a:t>
            </a:r>
            <a:r>
              <a:rPr lang="fr-FR" sz="1100" dirty="0"/>
              <a:t> </a:t>
            </a:r>
            <a:r>
              <a:rPr lang="fr-FR" sz="1100" dirty="0" err="1"/>
              <a:t>inferior</a:t>
            </a:r>
            <a:r>
              <a:rPr lang="fr-FR" sz="1100" dirty="0"/>
              <a:t> to the </a:t>
            </a:r>
            <a:r>
              <a:rPr lang="fr-FR" sz="1100" dirty="0" err="1"/>
              <a:t>static</a:t>
            </a:r>
            <a:r>
              <a:rPr lang="fr-FR" sz="1100" dirty="0"/>
              <a:t> one.</a:t>
            </a:r>
          </a:p>
          <a:p>
            <a:endParaRPr lang="fr-FR" sz="1100" dirty="0"/>
          </a:p>
          <a:p>
            <a:endParaRPr lang="fr-FR" sz="1100" dirty="0"/>
          </a:p>
        </p:txBody>
      </p:sp>
      <p:sp>
        <p:nvSpPr>
          <p:cNvPr id="4" name="Slide Number Placeholder 3"/>
          <p:cNvSpPr>
            <a:spLocks noGrp="1"/>
          </p:cNvSpPr>
          <p:nvPr>
            <p:ph type="sldNum" sz="quarter" idx="5"/>
          </p:nvPr>
        </p:nvSpPr>
        <p:spPr/>
        <p:txBody>
          <a:bodyPr/>
          <a:lstStyle/>
          <a:p>
            <a:fld id="{445DA9C9-70E7-4D1F-B5D9-666081431341}" type="slidenum">
              <a:rPr lang="fr-BE" smtClean="0"/>
              <a:t>9</a:t>
            </a:fld>
            <a:endParaRPr lang="fr-BE"/>
          </a:p>
        </p:txBody>
      </p:sp>
    </p:spTree>
    <p:extLst>
      <p:ext uri="{BB962C8B-B14F-4D97-AF65-F5344CB8AC3E}">
        <p14:creationId xmlns:p14="http://schemas.microsoft.com/office/powerpoint/2010/main" val="1524972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114800" y="1604962"/>
            <a:ext cx="6629400" cy="3000375"/>
          </a:xfrm>
          <a:noFill/>
        </p:spPr>
        <p:txBody>
          <a:bodyPr anchor="ctr"/>
          <a:lstStyle>
            <a:lvl1pPr algn="l">
              <a:defRPr sz="6000">
                <a:latin typeface="Roboto Light" panose="02000000000000000000" pitchFamily="2" charset="0"/>
                <a:ea typeface="Roboto Light" panose="02000000000000000000" pitchFamily="2" charset="0"/>
              </a:defRPr>
            </a:lvl1pPr>
          </a:lstStyle>
          <a:p>
            <a:r>
              <a:rPr lang="fr-FR" noProof="0"/>
              <a:t>Modifiez le style du titre</a:t>
            </a:r>
            <a:endParaRPr lang="en-US" dirty="0"/>
          </a:p>
        </p:txBody>
      </p:sp>
      <p:sp>
        <p:nvSpPr>
          <p:cNvPr id="3" name="Subtitle 2"/>
          <p:cNvSpPr>
            <a:spLocks noGrp="1"/>
          </p:cNvSpPr>
          <p:nvPr>
            <p:ph type="subTitle" idx="1"/>
          </p:nvPr>
        </p:nvSpPr>
        <p:spPr>
          <a:xfrm>
            <a:off x="1051560" y="952500"/>
            <a:ext cx="2529840" cy="4305300"/>
          </a:xfrm>
          <a:gradFill>
            <a:gsLst>
              <a:gs pos="0">
                <a:srgbClr val="367281">
                  <a:alpha val="96000"/>
                </a:srgbClr>
              </a:gs>
              <a:gs pos="33000">
                <a:srgbClr val="367281">
                  <a:alpha val="88000"/>
                </a:srgbClr>
              </a:gs>
              <a:gs pos="67000">
                <a:srgbClr val="367281">
                  <a:alpha val="85000"/>
                </a:srgbClr>
              </a:gs>
              <a:gs pos="100000">
                <a:srgbClr val="367281">
                  <a:alpha val="76000"/>
                </a:srgbClr>
              </a:gs>
            </a:gsLst>
            <a:lin ang="2700000" scaled="1"/>
          </a:gradFill>
        </p:spPr>
        <p:txBody>
          <a:bodyPr anchor="ctr"/>
          <a:lstStyle>
            <a:lvl1pPr marL="0" indent="0" algn="r">
              <a:buNone/>
              <a:defRPr sz="2400">
                <a:latin typeface="Roboto Light" panose="02000000000000000000" pitchFamily="2" charset="0"/>
                <a:ea typeface="Roboto Light"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7050978-02E9-46B5-B5C5-20B65817A4B7}" type="datetime1">
              <a:rPr lang="fr-BE" smtClean="0"/>
              <a:t>07-11-22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a:noFill/>
        </p:spPr>
        <p:txBody>
          <a:bodyPr/>
          <a:lstStyle>
            <a:lvl1pPr>
              <a:defRPr>
                <a:latin typeface="Corbel" panose="020B0503020204020204" pitchFamily="34" charset="0"/>
              </a:defRPr>
            </a:lvl1pPr>
          </a:lstStyle>
          <a:p>
            <a:fld id="{ADD19BD0-9D72-4779-9941-BF5441952E05}" type="slidenum">
              <a:rPr lang="fr-BE" smtClean="0"/>
              <a:pPr/>
              <a:t>‹N°›</a:t>
            </a:fld>
            <a:endParaRPr lang="fr-BE"/>
          </a:p>
        </p:txBody>
      </p:sp>
    </p:spTree>
    <p:extLst>
      <p:ext uri="{BB962C8B-B14F-4D97-AF65-F5344CB8AC3E}">
        <p14:creationId xmlns:p14="http://schemas.microsoft.com/office/powerpoint/2010/main" val="4114427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05427B1A-EA4E-417E-8983-01263E7CF598}" type="datetime1">
              <a:rPr lang="fr-BE" smtClean="0"/>
              <a:t>07-11-22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lvl1pPr>
              <a:defRPr sz="1400">
                <a:latin typeface="+mn-lt"/>
              </a:defRPr>
            </a:lvl1pPr>
          </a:lstStyle>
          <a:p>
            <a:fld id="{ADD19BD0-9D72-4779-9941-BF5441952E05}" type="slidenum">
              <a:rPr lang="fr-BE" smtClean="0"/>
              <a:pPr/>
              <a:t>‹N°›</a:t>
            </a:fld>
            <a:endParaRPr lang="fr-BE"/>
          </a:p>
        </p:txBody>
      </p:sp>
      <p:sp>
        <p:nvSpPr>
          <p:cNvPr id="10" name="Rectangle 9">
            <a:extLst>
              <a:ext uri="{FF2B5EF4-FFF2-40B4-BE49-F238E27FC236}">
                <a16:creationId xmlns:a16="http://schemas.microsoft.com/office/drawing/2014/main" id="{E8FDD1D3-4209-4795-B8BC-87B47CC6098F}"/>
              </a:ext>
            </a:extLst>
          </p:cNvPr>
          <p:cNvSpPr/>
          <p:nvPr userDrawn="1"/>
        </p:nvSpPr>
        <p:spPr>
          <a:xfrm>
            <a:off x="480447" y="529253"/>
            <a:ext cx="149289" cy="742335"/>
          </a:xfrm>
          <a:prstGeom prst="rect">
            <a:avLst/>
          </a:prstGeom>
          <a:solidFill>
            <a:srgbClr val="56565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165289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94A50104-E966-45A7-B218-735253D7436A}" type="datetime1">
              <a:rPr lang="fr-BE" smtClean="0"/>
              <a:t>07-11-22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lvl1pPr>
              <a:defRPr sz="1400">
                <a:latin typeface="+mn-lt"/>
              </a:defRPr>
            </a:lvl1pPr>
          </a:lstStyle>
          <a:p>
            <a:fld id="{ADD19BD0-9D72-4779-9941-BF5441952E05}" type="slidenum">
              <a:rPr lang="fr-BE" smtClean="0"/>
              <a:pPr/>
              <a:t>‹N°›</a:t>
            </a:fld>
            <a:endParaRPr lang="fr-BE"/>
          </a:p>
        </p:txBody>
      </p:sp>
      <p:sp>
        <p:nvSpPr>
          <p:cNvPr id="10" name="Rectangle 9">
            <a:extLst>
              <a:ext uri="{FF2B5EF4-FFF2-40B4-BE49-F238E27FC236}">
                <a16:creationId xmlns:a16="http://schemas.microsoft.com/office/drawing/2014/main" id="{7FA25FC0-F49B-467C-BBDD-2E6767E228CA}"/>
              </a:ext>
            </a:extLst>
          </p:cNvPr>
          <p:cNvSpPr/>
          <p:nvPr userDrawn="1"/>
        </p:nvSpPr>
        <p:spPr>
          <a:xfrm>
            <a:off x="480447" y="529253"/>
            <a:ext cx="149289" cy="742335"/>
          </a:xfrm>
          <a:prstGeom prst="rect">
            <a:avLst/>
          </a:prstGeom>
          <a:solidFill>
            <a:srgbClr val="56565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881932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337AA30-9B28-4FAE-A0C0-4982B9BE3FC6}" type="datetime1">
              <a:rPr lang="fr-BE" smtClean="0"/>
              <a:t>07-11-22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lvl1pPr>
              <a:defRPr sz="1400">
                <a:latin typeface="+mn-lt"/>
              </a:defRPr>
            </a:lvl1pPr>
          </a:lstStyle>
          <a:p>
            <a:fld id="{ADD19BD0-9D72-4779-9941-BF5441952E05}" type="slidenum">
              <a:rPr lang="fr-BE" smtClean="0"/>
              <a:pPr/>
              <a:t>‹N°›</a:t>
            </a:fld>
            <a:endParaRPr lang="fr-BE"/>
          </a:p>
        </p:txBody>
      </p:sp>
      <p:sp>
        <p:nvSpPr>
          <p:cNvPr id="9" name="Rectangle 8">
            <a:extLst>
              <a:ext uri="{FF2B5EF4-FFF2-40B4-BE49-F238E27FC236}">
                <a16:creationId xmlns:a16="http://schemas.microsoft.com/office/drawing/2014/main" id="{37D2F9F2-A99A-4EEF-82E0-0A56DCA8F7B4}"/>
              </a:ext>
            </a:extLst>
          </p:cNvPr>
          <p:cNvSpPr/>
          <p:nvPr userDrawn="1"/>
        </p:nvSpPr>
        <p:spPr>
          <a:xfrm>
            <a:off x="480447" y="529253"/>
            <a:ext cx="149289" cy="742335"/>
          </a:xfrm>
          <a:prstGeom prst="rect">
            <a:avLst/>
          </a:prstGeom>
          <a:solidFill>
            <a:srgbClr val="56565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525283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EC2FB8F-A819-4AF7-A90E-9B368AF50196}" type="datetime1">
              <a:rPr lang="fr-BE" smtClean="0"/>
              <a:t>07-11-22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lvl1pPr>
              <a:defRPr sz="1400">
                <a:latin typeface="+mn-lt"/>
              </a:defRPr>
            </a:lvl1pPr>
          </a:lstStyle>
          <a:p>
            <a:fld id="{ADD19BD0-9D72-4779-9941-BF5441952E05}" type="slidenum">
              <a:rPr lang="fr-BE" smtClean="0"/>
              <a:pPr/>
              <a:t>‹N°›</a:t>
            </a:fld>
            <a:endParaRPr lang="fr-BE"/>
          </a:p>
        </p:txBody>
      </p:sp>
    </p:spTree>
    <p:extLst>
      <p:ext uri="{BB962C8B-B14F-4D97-AF65-F5344CB8AC3E}">
        <p14:creationId xmlns:p14="http://schemas.microsoft.com/office/powerpoint/2010/main" val="521974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re et contenu">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5F9D95-4349-4F1C-B827-125716E16E76}"/>
              </a:ext>
            </a:extLst>
          </p:cNvPr>
          <p:cNvSpPr/>
          <p:nvPr userDrawn="1"/>
        </p:nvSpPr>
        <p:spPr>
          <a:xfrm>
            <a:off x="-1" y="-1"/>
            <a:ext cx="12192000" cy="681037"/>
          </a:xfrm>
          <a:prstGeom prst="rect">
            <a:avLst/>
          </a:prstGeom>
          <a:gradFill flip="none" rotWithShape="1">
            <a:gsLst>
              <a:gs pos="75200">
                <a:srgbClr val="155B6C">
                  <a:alpha val="36000"/>
                </a:srgbClr>
              </a:gs>
              <a:gs pos="25000">
                <a:srgbClr val="155B6C">
                  <a:alpha val="69000"/>
                </a:srgbClr>
              </a:gs>
              <a:gs pos="0">
                <a:srgbClr val="155B6C">
                  <a:alpha val="82000"/>
                </a:srgbClr>
              </a:gs>
              <a:gs pos="50000">
                <a:srgbClr val="155B6C">
                  <a:alpha val="52000"/>
                </a:srgbClr>
              </a:gs>
              <a:gs pos="100000">
                <a:srgbClr val="155B6C">
                  <a:alpha val="16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Placeholder 1">
            <a:extLst>
              <a:ext uri="{FF2B5EF4-FFF2-40B4-BE49-F238E27FC236}">
                <a16:creationId xmlns:a16="http://schemas.microsoft.com/office/drawing/2014/main" id="{CA1BE988-BDF6-4003-AD37-17D2874FF99A}"/>
              </a:ext>
            </a:extLst>
          </p:cNvPr>
          <p:cNvSpPr>
            <a:spLocks noGrp="1"/>
          </p:cNvSpPr>
          <p:nvPr>
            <p:ph type="title"/>
          </p:nvPr>
        </p:nvSpPr>
        <p:spPr>
          <a:xfrm>
            <a:off x="0" y="0"/>
            <a:ext cx="12192000" cy="681037"/>
          </a:xfrm>
          <a:prstGeom prst="rect">
            <a:avLst/>
          </a:prstGeom>
          <a:noFill/>
        </p:spPr>
        <p:txBody>
          <a:bodyPr vert="horz" lIns="91440" tIns="45720" rIns="91440" bIns="45720" rtlCol="0" anchor="t">
            <a:normAutofit/>
          </a:bodyPr>
          <a:lstStyle>
            <a:lvl1pPr>
              <a:lnSpc>
                <a:spcPct val="150000"/>
              </a:lnSpc>
              <a:defRPr sz="2400">
                <a:latin typeface="+mj-lt"/>
                <a:ea typeface="Roboto" panose="02000000000000000000" pitchFamily="2" charset="0"/>
              </a:defRPr>
            </a:lvl1pPr>
          </a:lstStyle>
          <a:p>
            <a:r>
              <a:rPr lang="fr-FR"/>
              <a:t>Modifiez le style du titre</a:t>
            </a:r>
            <a:endParaRPr lang="en-US" dirty="0"/>
          </a:p>
        </p:txBody>
      </p:sp>
      <p:sp>
        <p:nvSpPr>
          <p:cNvPr id="3" name="Content Placeholder 2"/>
          <p:cNvSpPr>
            <a:spLocks noGrp="1"/>
          </p:cNvSpPr>
          <p:nvPr>
            <p:ph idx="1"/>
          </p:nvPr>
        </p:nvSpPr>
        <p:spPr>
          <a:xfrm>
            <a:off x="838200" y="1188720"/>
            <a:ext cx="10515600" cy="4988244"/>
          </a:xfrm>
        </p:spPr>
        <p:txBody>
          <a:bodyPr/>
          <a:lstStyle>
            <a:lvl1pPr>
              <a:defRPr>
                <a:solidFill>
                  <a:srgbClr val="155B6C"/>
                </a:solidFill>
                <a:latin typeface="+mj-lt"/>
              </a:defRPr>
            </a:lvl1pPr>
            <a:lvl2pPr>
              <a:defRPr>
                <a:latin typeface="+mj-lt"/>
              </a:defRPr>
            </a:lvl2pPr>
            <a:lvl3pPr>
              <a:defRPr>
                <a:latin typeface="+mj-lt"/>
              </a:defRPr>
            </a:lvl3pPr>
            <a:lvl4pPr>
              <a:defRPr>
                <a:latin typeface="+mj-l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atin typeface="+mj-lt"/>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61714F5-8FC5-4741-896D-5BEBC964D911}" type="datetime1">
              <a:rPr lang="fr-BE" smtClean="0"/>
              <a:t>07-11-22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lvl1pPr>
              <a:defRPr sz="1400" b="0">
                <a:latin typeface="+mn-lt"/>
              </a:defRPr>
            </a:lvl1pPr>
          </a:lstStyle>
          <a:p>
            <a:fld id="{7A8BD623-D179-42DF-B838-8F9BAFA7AAED}" type="slidenum">
              <a:rPr lang="fr-BE" smtClean="0"/>
              <a:pPr/>
              <a:t>‹N°›</a:t>
            </a:fld>
            <a:endParaRPr lang="fr-BE"/>
          </a:p>
        </p:txBody>
      </p:sp>
    </p:spTree>
    <p:extLst>
      <p:ext uri="{BB962C8B-B14F-4D97-AF65-F5344CB8AC3E}">
        <p14:creationId xmlns:p14="http://schemas.microsoft.com/office/powerpoint/2010/main" val="4030262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re et contenu">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5F9D95-4349-4F1C-B827-125716E16E76}"/>
              </a:ext>
            </a:extLst>
          </p:cNvPr>
          <p:cNvSpPr/>
          <p:nvPr userDrawn="1"/>
        </p:nvSpPr>
        <p:spPr>
          <a:xfrm>
            <a:off x="-1" y="-1"/>
            <a:ext cx="12192000" cy="681037"/>
          </a:xfrm>
          <a:prstGeom prst="rect">
            <a:avLst/>
          </a:prstGeom>
          <a:gradFill flip="none" rotWithShape="1">
            <a:gsLst>
              <a:gs pos="75200">
                <a:srgbClr val="155B6C">
                  <a:alpha val="36000"/>
                </a:srgbClr>
              </a:gs>
              <a:gs pos="25000">
                <a:srgbClr val="155B6C">
                  <a:alpha val="69000"/>
                </a:srgbClr>
              </a:gs>
              <a:gs pos="0">
                <a:srgbClr val="155B6C">
                  <a:alpha val="82000"/>
                </a:srgbClr>
              </a:gs>
              <a:gs pos="50000">
                <a:srgbClr val="155B6C">
                  <a:alpha val="52000"/>
                </a:srgbClr>
              </a:gs>
              <a:gs pos="100000">
                <a:srgbClr val="155B6C">
                  <a:alpha val="16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Placeholder 1">
            <a:extLst>
              <a:ext uri="{FF2B5EF4-FFF2-40B4-BE49-F238E27FC236}">
                <a16:creationId xmlns:a16="http://schemas.microsoft.com/office/drawing/2014/main" id="{CA1BE988-BDF6-4003-AD37-17D2874FF99A}"/>
              </a:ext>
            </a:extLst>
          </p:cNvPr>
          <p:cNvSpPr>
            <a:spLocks noGrp="1"/>
          </p:cNvSpPr>
          <p:nvPr>
            <p:ph type="title"/>
          </p:nvPr>
        </p:nvSpPr>
        <p:spPr>
          <a:xfrm>
            <a:off x="0" y="0"/>
            <a:ext cx="6270171" cy="681037"/>
          </a:xfrm>
          <a:prstGeom prst="rect">
            <a:avLst/>
          </a:prstGeom>
          <a:noFill/>
        </p:spPr>
        <p:txBody>
          <a:bodyPr vert="horz" lIns="91440" tIns="45720" rIns="91440" bIns="45720" rtlCol="0" anchor="t">
            <a:normAutofit/>
          </a:bodyPr>
          <a:lstStyle>
            <a:lvl1pPr>
              <a:lnSpc>
                <a:spcPct val="150000"/>
              </a:lnSpc>
              <a:defRPr sz="2400">
                <a:latin typeface="+mj-lt"/>
                <a:ea typeface="Roboto" panose="02000000000000000000" pitchFamily="2" charset="0"/>
              </a:defRPr>
            </a:lvl1pPr>
          </a:lstStyle>
          <a:p>
            <a:r>
              <a:rPr lang="fr-FR"/>
              <a:t>Modifiez le style du titre</a:t>
            </a:r>
            <a:endParaRPr lang="en-US" dirty="0"/>
          </a:p>
        </p:txBody>
      </p:sp>
      <p:sp>
        <p:nvSpPr>
          <p:cNvPr id="4" name="Date Placeholder 3"/>
          <p:cNvSpPr>
            <a:spLocks noGrp="1"/>
          </p:cNvSpPr>
          <p:nvPr>
            <p:ph type="dt" sz="half" idx="10"/>
          </p:nvPr>
        </p:nvSpPr>
        <p:spPr/>
        <p:txBody>
          <a:bodyPr/>
          <a:lstStyle/>
          <a:p>
            <a:fld id="{761714F5-8FC5-4741-896D-5BEBC964D911}" type="datetime1">
              <a:rPr lang="fr-BE" smtClean="0"/>
              <a:t>07-11-22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lvl1pPr>
              <a:defRPr sz="1400" b="0">
                <a:latin typeface="+mn-lt"/>
              </a:defRPr>
            </a:lvl1pPr>
          </a:lstStyle>
          <a:p>
            <a:fld id="{7A8BD623-D179-42DF-B838-8F9BAFA7AAED}" type="slidenum">
              <a:rPr lang="fr-BE" smtClean="0"/>
              <a:pPr/>
              <a:t>‹N°›</a:t>
            </a:fld>
            <a:endParaRPr lang="fr-BE"/>
          </a:p>
        </p:txBody>
      </p:sp>
      <p:sp>
        <p:nvSpPr>
          <p:cNvPr id="8" name="Espace réservé du texte 13">
            <a:extLst>
              <a:ext uri="{FF2B5EF4-FFF2-40B4-BE49-F238E27FC236}">
                <a16:creationId xmlns:a16="http://schemas.microsoft.com/office/drawing/2014/main" id="{19CF1D81-0C3F-4E39-B7AF-38A0A740297F}"/>
              </a:ext>
            </a:extLst>
          </p:cNvPr>
          <p:cNvSpPr>
            <a:spLocks noGrp="1"/>
          </p:cNvSpPr>
          <p:nvPr>
            <p:ph type="body" sz="quarter" idx="13"/>
          </p:nvPr>
        </p:nvSpPr>
        <p:spPr>
          <a:xfrm>
            <a:off x="6270171" y="-2"/>
            <a:ext cx="5921829" cy="676521"/>
          </a:xfrm>
        </p:spPr>
        <p:txBody>
          <a:bodyPr>
            <a:noAutofit/>
          </a:bodyPr>
          <a:lstStyle>
            <a:lvl1pPr marL="0" indent="0" algn="r" defTabSz="18000000">
              <a:lnSpc>
                <a:spcPct val="150000"/>
              </a:lnSpc>
              <a:buFontTx/>
              <a:buNone/>
              <a:defRPr sz="2000" i="1" baseline="0">
                <a:solidFill>
                  <a:schemeClr val="tx1"/>
                </a:solidFill>
                <a:latin typeface="+mj-lt"/>
                <a:ea typeface="Roboto" panose="02000000000000000000" pitchFamily="2" charset="0"/>
              </a:defRPr>
            </a:lvl1pPr>
          </a:lstStyle>
          <a:p>
            <a:pPr lvl="0"/>
            <a:r>
              <a:rPr lang="fr-FR"/>
              <a:t>Modifier les styles du texte du masque</a:t>
            </a:r>
          </a:p>
        </p:txBody>
      </p:sp>
      <p:sp>
        <p:nvSpPr>
          <p:cNvPr id="10" name="Content Placeholder 2">
            <a:extLst>
              <a:ext uri="{FF2B5EF4-FFF2-40B4-BE49-F238E27FC236}">
                <a16:creationId xmlns:a16="http://schemas.microsoft.com/office/drawing/2014/main" id="{2AE811B6-388F-4737-B850-D1E6A59925D6}"/>
              </a:ext>
            </a:extLst>
          </p:cNvPr>
          <p:cNvSpPr>
            <a:spLocks noGrp="1"/>
          </p:cNvSpPr>
          <p:nvPr>
            <p:ph idx="1"/>
          </p:nvPr>
        </p:nvSpPr>
        <p:spPr>
          <a:xfrm>
            <a:off x="838200" y="1188720"/>
            <a:ext cx="10515600" cy="4988244"/>
          </a:xfrm>
        </p:spPr>
        <p:txBody>
          <a:bodyPr/>
          <a:lstStyle>
            <a:lvl1pPr>
              <a:defRPr>
                <a:solidFill>
                  <a:srgbClr val="155B6C"/>
                </a:solidFill>
                <a:latin typeface="+mj-lt"/>
              </a:defRPr>
            </a:lvl1pPr>
            <a:lvl2pPr>
              <a:defRPr>
                <a:latin typeface="+mj-lt"/>
              </a:defRPr>
            </a:lvl2pPr>
            <a:lvl3pPr>
              <a:defRPr>
                <a:latin typeface="+mj-lt"/>
              </a:defRPr>
            </a:lvl3pPr>
            <a:lvl4pPr>
              <a:defRPr>
                <a:latin typeface="+mj-l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atin typeface="+mj-lt"/>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extLst>
      <p:ext uri="{BB962C8B-B14F-4D97-AF65-F5344CB8AC3E}">
        <p14:creationId xmlns:p14="http://schemas.microsoft.com/office/powerpoint/2010/main" val="1273031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Roboto Light" panose="02000000000000000000" pitchFamily="2" charset="0"/>
                <a:ea typeface="Roboto Light" panose="02000000000000000000" pitchFamily="2" charset="0"/>
              </a:defRPr>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Roboto Light" panose="02000000000000000000" pitchFamily="2" charset="0"/>
                <a:ea typeface="Roboto Light"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30A7BD0-2ECC-401F-8DAA-996B522EBD9A}" type="datetime1">
              <a:rPr lang="fr-BE" smtClean="0"/>
              <a:t>07-11-22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lvl1pPr>
              <a:defRPr sz="1400">
                <a:latin typeface="+mn-lt"/>
              </a:defRPr>
            </a:lvl1pPr>
          </a:lstStyle>
          <a:p>
            <a:fld id="{ADD19BD0-9D72-4779-9941-BF5441952E05}" type="slidenum">
              <a:rPr lang="fr-BE" smtClean="0"/>
              <a:pPr/>
              <a:t>‹N°›</a:t>
            </a:fld>
            <a:endParaRPr lang="fr-BE"/>
          </a:p>
        </p:txBody>
      </p:sp>
      <p:sp>
        <p:nvSpPr>
          <p:cNvPr id="7" name="Rectangle 6">
            <a:extLst>
              <a:ext uri="{FF2B5EF4-FFF2-40B4-BE49-F238E27FC236}">
                <a16:creationId xmlns:a16="http://schemas.microsoft.com/office/drawing/2014/main" id="{576D139D-AB9D-480F-9B39-9164BF9ECF34}"/>
              </a:ext>
            </a:extLst>
          </p:cNvPr>
          <p:cNvSpPr/>
          <p:nvPr userDrawn="1"/>
        </p:nvSpPr>
        <p:spPr>
          <a:xfrm>
            <a:off x="-1" y="-1"/>
            <a:ext cx="12192000" cy="681037"/>
          </a:xfrm>
          <a:prstGeom prst="rect">
            <a:avLst/>
          </a:prstGeom>
          <a:gradFill flip="none" rotWithShape="1">
            <a:gsLst>
              <a:gs pos="75200">
                <a:srgbClr val="155B6C">
                  <a:alpha val="36000"/>
                </a:srgbClr>
              </a:gs>
              <a:gs pos="25000">
                <a:srgbClr val="155B6C">
                  <a:alpha val="69000"/>
                </a:srgbClr>
              </a:gs>
              <a:gs pos="0">
                <a:srgbClr val="155B6C">
                  <a:alpha val="82000"/>
                </a:srgbClr>
              </a:gs>
              <a:gs pos="50000">
                <a:srgbClr val="155B6C">
                  <a:alpha val="52000"/>
                </a:srgbClr>
              </a:gs>
              <a:gs pos="100000">
                <a:srgbClr val="155B6C">
                  <a:alpha val="16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47866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172095"/>
            <a:ext cx="5181600" cy="5004868"/>
          </a:xfrm>
        </p:spPr>
        <p:txBody>
          <a:bodyPr/>
          <a:lstStyle>
            <a:lvl1pPr>
              <a:defRPr>
                <a:solidFill>
                  <a:srgbClr val="155B6C"/>
                </a:solidFill>
              </a:defRPr>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172095"/>
            <a:ext cx="5181600" cy="5004868"/>
          </a:xfrm>
        </p:spPr>
        <p:txBody>
          <a:bodyPr/>
          <a:lstStyle>
            <a:lvl1pPr>
              <a:defRPr>
                <a:solidFill>
                  <a:srgbClr val="155B6C"/>
                </a:solidFill>
              </a:defRPr>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DAD18FFB-F456-43BE-B125-CE39B36B9ADB}" type="datetime1">
              <a:rPr lang="fr-BE" smtClean="0"/>
              <a:t>07-11-22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lvl1pPr>
              <a:defRPr sz="1400">
                <a:latin typeface="+mn-lt"/>
              </a:defRPr>
            </a:lvl1pPr>
          </a:lstStyle>
          <a:p>
            <a:fld id="{ADD19BD0-9D72-4779-9941-BF5441952E05}" type="slidenum">
              <a:rPr lang="fr-BE" smtClean="0"/>
              <a:pPr/>
              <a:t>‹N°›</a:t>
            </a:fld>
            <a:endParaRPr lang="fr-BE"/>
          </a:p>
        </p:txBody>
      </p:sp>
      <p:sp>
        <p:nvSpPr>
          <p:cNvPr id="9" name="Rectangle 8">
            <a:extLst>
              <a:ext uri="{FF2B5EF4-FFF2-40B4-BE49-F238E27FC236}">
                <a16:creationId xmlns:a16="http://schemas.microsoft.com/office/drawing/2014/main" id="{7F1BDB6F-C065-4FCF-876E-8150610C0C3D}"/>
              </a:ext>
            </a:extLst>
          </p:cNvPr>
          <p:cNvSpPr/>
          <p:nvPr userDrawn="1"/>
        </p:nvSpPr>
        <p:spPr>
          <a:xfrm>
            <a:off x="-1" y="-1"/>
            <a:ext cx="12192000" cy="681037"/>
          </a:xfrm>
          <a:prstGeom prst="rect">
            <a:avLst/>
          </a:prstGeom>
          <a:gradFill flip="none" rotWithShape="1">
            <a:gsLst>
              <a:gs pos="75200">
                <a:srgbClr val="155B6C">
                  <a:alpha val="36000"/>
                </a:srgbClr>
              </a:gs>
              <a:gs pos="25000">
                <a:srgbClr val="155B6C">
                  <a:alpha val="69000"/>
                </a:srgbClr>
              </a:gs>
              <a:gs pos="0">
                <a:srgbClr val="155B6C">
                  <a:alpha val="82000"/>
                </a:srgbClr>
              </a:gs>
              <a:gs pos="50000">
                <a:srgbClr val="155B6C">
                  <a:alpha val="52000"/>
                </a:srgbClr>
              </a:gs>
              <a:gs pos="100000">
                <a:srgbClr val="155B6C">
                  <a:alpha val="16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1">
            <a:extLst>
              <a:ext uri="{FF2B5EF4-FFF2-40B4-BE49-F238E27FC236}">
                <a16:creationId xmlns:a16="http://schemas.microsoft.com/office/drawing/2014/main" id="{EABE28B4-B151-44BA-8063-3776A1ED7583}"/>
              </a:ext>
            </a:extLst>
          </p:cNvPr>
          <p:cNvSpPr>
            <a:spLocks noGrp="1"/>
          </p:cNvSpPr>
          <p:nvPr>
            <p:ph type="title"/>
          </p:nvPr>
        </p:nvSpPr>
        <p:spPr>
          <a:xfrm>
            <a:off x="0" y="0"/>
            <a:ext cx="12192000" cy="681037"/>
          </a:xfrm>
          <a:prstGeom prst="rect">
            <a:avLst/>
          </a:prstGeom>
          <a:noFill/>
        </p:spPr>
        <p:txBody>
          <a:bodyPr vert="horz" lIns="91440" tIns="45720" rIns="91440" bIns="45720" rtlCol="0" anchor="t">
            <a:normAutofit/>
          </a:bodyPr>
          <a:lstStyle>
            <a:lvl1pPr>
              <a:lnSpc>
                <a:spcPct val="150000"/>
              </a:lnSpc>
              <a:defRPr sz="2000">
                <a:latin typeface="Roboto" panose="02000000000000000000" pitchFamily="2" charset="0"/>
                <a:ea typeface="Roboto" panose="02000000000000000000" pitchFamily="2" charset="0"/>
              </a:defRPr>
            </a:lvl1pPr>
          </a:lstStyle>
          <a:p>
            <a:r>
              <a:rPr lang="fr-FR"/>
              <a:t>Modifiez le style du titre</a:t>
            </a:r>
            <a:endParaRPr lang="en-US" dirty="0"/>
          </a:p>
        </p:txBody>
      </p:sp>
    </p:spTree>
    <p:extLst>
      <p:ext uri="{BB962C8B-B14F-4D97-AF65-F5344CB8AC3E}">
        <p14:creationId xmlns:p14="http://schemas.microsoft.com/office/powerpoint/2010/main" val="3999639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115897"/>
            <a:ext cx="5157787" cy="823912"/>
          </a:xfrm>
        </p:spPr>
        <p:txBody>
          <a:bodyPr anchor="b"/>
          <a:lstStyle>
            <a:lvl1pPr marL="0" indent="0">
              <a:buNone/>
              <a:defRPr sz="2400" b="1">
                <a:solidFill>
                  <a:srgbClr val="155B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8" y="1939809"/>
            <a:ext cx="5157787" cy="4249854"/>
          </a:xfrm>
        </p:spPr>
        <p:txBody>
          <a:bodyPr/>
          <a:lstStyle>
            <a:lvl1pPr>
              <a:defRPr>
                <a:solidFill>
                  <a:srgbClr val="155B6C"/>
                </a:solidFill>
              </a:defRPr>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69024" y="1115897"/>
            <a:ext cx="5183188" cy="823912"/>
          </a:xfrm>
        </p:spPr>
        <p:txBody>
          <a:bodyPr anchor="b"/>
          <a:lstStyle>
            <a:lvl1pPr marL="0" indent="0">
              <a:buNone/>
              <a:defRPr sz="2400" b="1">
                <a:solidFill>
                  <a:srgbClr val="155B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1939809"/>
            <a:ext cx="5183188" cy="4249854"/>
          </a:xfrm>
        </p:spPr>
        <p:txBody>
          <a:bodyPr/>
          <a:lstStyle>
            <a:lvl1pPr>
              <a:defRPr>
                <a:solidFill>
                  <a:srgbClr val="155B6C"/>
                </a:solidFill>
              </a:defRPr>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C6B0A0A-A6E1-462F-AA47-857DBEF1892A}" type="datetime1">
              <a:rPr lang="fr-BE" smtClean="0"/>
              <a:t>07-11-22</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lvl1pPr>
              <a:defRPr sz="1400">
                <a:latin typeface="+mn-lt"/>
              </a:defRPr>
            </a:lvl1pPr>
          </a:lstStyle>
          <a:p>
            <a:fld id="{ADD19BD0-9D72-4779-9941-BF5441952E05}" type="slidenum">
              <a:rPr lang="fr-BE" smtClean="0"/>
              <a:pPr/>
              <a:t>‹N°›</a:t>
            </a:fld>
            <a:endParaRPr lang="fr-BE"/>
          </a:p>
        </p:txBody>
      </p:sp>
      <p:sp>
        <p:nvSpPr>
          <p:cNvPr id="11" name="Rectangle 10">
            <a:extLst>
              <a:ext uri="{FF2B5EF4-FFF2-40B4-BE49-F238E27FC236}">
                <a16:creationId xmlns:a16="http://schemas.microsoft.com/office/drawing/2014/main" id="{9EBEC29C-2D67-4510-B929-830695EE48C6}"/>
              </a:ext>
            </a:extLst>
          </p:cNvPr>
          <p:cNvSpPr/>
          <p:nvPr userDrawn="1"/>
        </p:nvSpPr>
        <p:spPr>
          <a:xfrm>
            <a:off x="-1" y="-1"/>
            <a:ext cx="12192000" cy="681037"/>
          </a:xfrm>
          <a:prstGeom prst="rect">
            <a:avLst/>
          </a:prstGeom>
          <a:gradFill flip="none" rotWithShape="1">
            <a:gsLst>
              <a:gs pos="75200">
                <a:srgbClr val="155B6C">
                  <a:alpha val="36000"/>
                </a:srgbClr>
              </a:gs>
              <a:gs pos="25000">
                <a:srgbClr val="155B6C">
                  <a:alpha val="69000"/>
                </a:srgbClr>
              </a:gs>
              <a:gs pos="0">
                <a:srgbClr val="155B6C">
                  <a:alpha val="82000"/>
                </a:srgbClr>
              </a:gs>
              <a:gs pos="50000">
                <a:srgbClr val="155B6C">
                  <a:alpha val="52000"/>
                </a:srgbClr>
              </a:gs>
              <a:gs pos="100000">
                <a:srgbClr val="155B6C">
                  <a:alpha val="16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Placeholder 1">
            <a:extLst>
              <a:ext uri="{FF2B5EF4-FFF2-40B4-BE49-F238E27FC236}">
                <a16:creationId xmlns:a16="http://schemas.microsoft.com/office/drawing/2014/main" id="{E5009C4C-A002-44AC-9868-068AA109175F}"/>
              </a:ext>
            </a:extLst>
          </p:cNvPr>
          <p:cNvSpPr>
            <a:spLocks noGrp="1"/>
          </p:cNvSpPr>
          <p:nvPr>
            <p:ph type="title"/>
          </p:nvPr>
        </p:nvSpPr>
        <p:spPr>
          <a:xfrm>
            <a:off x="0" y="0"/>
            <a:ext cx="12192000" cy="681037"/>
          </a:xfrm>
          <a:prstGeom prst="rect">
            <a:avLst/>
          </a:prstGeom>
          <a:noFill/>
        </p:spPr>
        <p:txBody>
          <a:bodyPr vert="horz" lIns="91440" tIns="45720" rIns="91440" bIns="45720" rtlCol="0" anchor="t">
            <a:normAutofit/>
          </a:bodyPr>
          <a:lstStyle>
            <a:lvl1pPr>
              <a:lnSpc>
                <a:spcPct val="150000"/>
              </a:lnSpc>
              <a:defRPr sz="2400">
                <a:latin typeface="+mj-lt"/>
                <a:ea typeface="Roboto" panose="02000000000000000000" pitchFamily="2" charset="0"/>
              </a:defRPr>
            </a:lvl1pPr>
          </a:lstStyle>
          <a:p>
            <a:r>
              <a:rPr lang="fr-FR"/>
              <a:t>Modifiez le style du titre</a:t>
            </a:r>
            <a:endParaRPr lang="en-US" dirty="0"/>
          </a:p>
        </p:txBody>
      </p:sp>
    </p:spTree>
    <p:extLst>
      <p:ext uri="{BB962C8B-B14F-4D97-AF65-F5344CB8AC3E}">
        <p14:creationId xmlns:p14="http://schemas.microsoft.com/office/powerpoint/2010/main" val="2624839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aison et sous-titr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115897"/>
            <a:ext cx="5157787" cy="823912"/>
          </a:xfrm>
        </p:spPr>
        <p:txBody>
          <a:bodyPr anchor="b"/>
          <a:lstStyle>
            <a:lvl1pPr marL="0" indent="0">
              <a:buNone/>
              <a:defRPr sz="2400" b="1">
                <a:solidFill>
                  <a:srgbClr val="155B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8" y="1939809"/>
            <a:ext cx="5157787" cy="4249854"/>
          </a:xfrm>
        </p:spPr>
        <p:txBody>
          <a:bodyPr/>
          <a:lstStyle>
            <a:lvl1pPr>
              <a:defRPr>
                <a:solidFill>
                  <a:srgbClr val="155B6C"/>
                </a:solidFill>
              </a:defRPr>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69024" y="1115897"/>
            <a:ext cx="5183188" cy="823912"/>
          </a:xfrm>
        </p:spPr>
        <p:txBody>
          <a:bodyPr anchor="b"/>
          <a:lstStyle>
            <a:lvl1pPr marL="0" indent="0">
              <a:buNone/>
              <a:defRPr sz="2400" b="1">
                <a:solidFill>
                  <a:srgbClr val="155B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1939809"/>
            <a:ext cx="5183188" cy="4249854"/>
          </a:xfrm>
        </p:spPr>
        <p:txBody>
          <a:bodyPr/>
          <a:lstStyle>
            <a:lvl1pPr>
              <a:defRPr>
                <a:solidFill>
                  <a:srgbClr val="155B6C"/>
                </a:solidFill>
              </a:defRPr>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C6B0A0A-A6E1-462F-AA47-857DBEF1892A}" type="datetime1">
              <a:rPr lang="fr-BE" smtClean="0"/>
              <a:t>07-11-22</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lvl1pPr>
              <a:defRPr sz="1400">
                <a:latin typeface="+mn-lt"/>
              </a:defRPr>
            </a:lvl1pPr>
          </a:lstStyle>
          <a:p>
            <a:fld id="{ADD19BD0-9D72-4779-9941-BF5441952E05}" type="slidenum">
              <a:rPr lang="fr-BE" smtClean="0"/>
              <a:pPr/>
              <a:t>‹N°›</a:t>
            </a:fld>
            <a:endParaRPr lang="fr-BE"/>
          </a:p>
        </p:txBody>
      </p:sp>
      <p:sp>
        <p:nvSpPr>
          <p:cNvPr id="11" name="Rectangle 10">
            <a:extLst>
              <a:ext uri="{FF2B5EF4-FFF2-40B4-BE49-F238E27FC236}">
                <a16:creationId xmlns:a16="http://schemas.microsoft.com/office/drawing/2014/main" id="{9EBEC29C-2D67-4510-B929-830695EE48C6}"/>
              </a:ext>
            </a:extLst>
          </p:cNvPr>
          <p:cNvSpPr/>
          <p:nvPr userDrawn="1"/>
        </p:nvSpPr>
        <p:spPr>
          <a:xfrm>
            <a:off x="-1" y="-1"/>
            <a:ext cx="12192000" cy="681037"/>
          </a:xfrm>
          <a:prstGeom prst="rect">
            <a:avLst/>
          </a:prstGeom>
          <a:gradFill flip="none" rotWithShape="1">
            <a:gsLst>
              <a:gs pos="75200">
                <a:srgbClr val="155B6C">
                  <a:alpha val="36000"/>
                </a:srgbClr>
              </a:gs>
              <a:gs pos="25000">
                <a:srgbClr val="155B6C">
                  <a:alpha val="69000"/>
                </a:srgbClr>
              </a:gs>
              <a:gs pos="0">
                <a:srgbClr val="155B6C">
                  <a:alpha val="82000"/>
                </a:srgbClr>
              </a:gs>
              <a:gs pos="50000">
                <a:srgbClr val="155B6C">
                  <a:alpha val="52000"/>
                </a:srgbClr>
              </a:gs>
              <a:gs pos="100000">
                <a:srgbClr val="155B6C">
                  <a:alpha val="16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Placeholder 1">
            <a:extLst>
              <a:ext uri="{FF2B5EF4-FFF2-40B4-BE49-F238E27FC236}">
                <a16:creationId xmlns:a16="http://schemas.microsoft.com/office/drawing/2014/main" id="{E5009C4C-A002-44AC-9868-068AA109175F}"/>
              </a:ext>
            </a:extLst>
          </p:cNvPr>
          <p:cNvSpPr>
            <a:spLocks noGrp="1"/>
          </p:cNvSpPr>
          <p:nvPr>
            <p:ph type="title"/>
          </p:nvPr>
        </p:nvSpPr>
        <p:spPr>
          <a:xfrm>
            <a:off x="0" y="0"/>
            <a:ext cx="12192000" cy="681037"/>
          </a:xfrm>
          <a:prstGeom prst="rect">
            <a:avLst/>
          </a:prstGeom>
          <a:noFill/>
        </p:spPr>
        <p:txBody>
          <a:bodyPr vert="horz" lIns="91440" tIns="45720" rIns="91440" bIns="45720" rtlCol="0" anchor="t">
            <a:normAutofit/>
          </a:bodyPr>
          <a:lstStyle>
            <a:lvl1pPr>
              <a:lnSpc>
                <a:spcPct val="150000"/>
              </a:lnSpc>
              <a:defRPr sz="2400">
                <a:latin typeface="+mj-lt"/>
                <a:ea typeface="Roboto" panose="02000000000000000000" pitchFamily="2" charset="0"/>
              </a:defRPr>
            </a:lvl1pPr>
          </a:lstStyle>
          <a:p>
            <a:r>
              <a:rPr lang="fr-FR"/>
              <a:t>Modifiez le style du titre</a:t>
            </a:r>
            <a:endParaRPr lang="en-US" dirty="0"/>
          </a:p>
        </p:txBody>
      </p:sp>
      <p:sp>
        <p:nvSpPr>
          <p:cNvPr id="12" name="Espace réservé du texte 13">
            <a:extLst>
              <a:ext uri="{FF2B5EF4-FFF2-40B4-BE49-F238E27FC236}">
                <a16:creationId xmlns:a16="http://schemas.microsoft.com/office/drawing/2014/main" id="{F20E651B-FBB2-4B8C-9A91-E994E48B65D8}"/>
              </a:ext>
            </a:extLst>
          </p:cNvPr>
          <p:cNvSpPr>
            <a:spLocks noGrp="1"/>
          </p:cNvSpPr>
          <p:nvPr>
            <p:ph type="body" sz="quarter" idx="13"/>
          </p:nvPr>
        </p:nvSpPr>
        <p:spPr>
          <a:xfrm>
            <a:off x="6270171" y="-2"/>
            <a:ext cx="5921829" cy="676521"/>
          </a:xfrm>
        </p:spPr>
        <p:txBody>
          <a:bodyPr>
            <a:noAutofit/>
          </a:bodyPr>
          <a:lstStyle>
            <a:lvl1pPr marL="0" indent="0" algn="r" defTabSz="18000000">
              <a:lnSpc>
                <a:spcPct val="150000"/>
              </a:lnSpc>
              <a:buFontTx/>
              <a:buNone/>
              <a:defRPr sz="2000" i="1" baseline="0">
                <a:solidFill>
                  <a:schemeClr val="tx1"/>
                </a:solidFill>
                <a:latin typeface="+mj-lt"/>
                <a:ea typeface="Roboto" panose="02000000000000000000" pitchFamily="2" charset="0"/>
              </a:defRPr>
            </a:lvl1pPr>
          </a:lstStyle>
          <a:p>
            <a:pPr lvl="0"/>
            <a:r>
              <a:rPr lang="fr-FR"/>
              <a:t>Modifier les styles du texte du masque</a:t>
            </a:r>
          </a:p>
        </p:txBody>
      </p:sp>
    </p:spTree>
    <p:extLst>
      <p:ext uri="{BB962C8B-B14F-4D97-AF65-F5344CB8AC3E}">
        <p14:creationId xmlns:p14="http://schemas.microsoft.com/office/powerpoint/2010/main" val="4215386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C62860F-2FD1-4320-9EEB-55B39A5E9726}" type="datetime1">
              <a:rPr lang="fr-BE" smtClean="0"/>
              <a:t>07-11-22</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lvl1pPr>
              <a:defRPr sz="1400">
                <a:latin typeface="+mn-lt"/>
              </a:defRPr>
            </a:lvl1pPr>
          </a:lstStyle>
          <a:p>
            <a:fld id="{ADD19BD0-9D72-4779-9941-BF5441952E05}" type="slidenum">
              <a:rPr lang="fr-BE" smtClean="0"/>
              <a:pPr/>
              <a:t>‹N°›</a:t>
            </a:fld>
            <a:endParaRPr lang="fr-BE"/>
          </a:p>
        </p:txBody>
      </p:sp>
      <p:sp>
        <p:nvSpPr>
          <p:cNvPr id="7" name="Rectangle 6">
            <a:extLst>
              <a:ext uri="{FF2B5EF4-FFF2-40B4-BE49-F238E27FC236}">
                <a16:creationId xmlns:a16="http://schemas.microsoft.com/office/drawing/2014/main" id="{B6F653F9-1FD5-44CB-AE74-2F4ED1BC7AA8}"/>
              </a:ext>
            </a:extLst>
          </p:cNvPr>
          <p:cNvSpPr/>
          <p:nvPr userDrawn="1"/>
        </p:nvSpPr>
        <p:spPr>
          <a:xfrm>
            <a:off x="-1" y="-1"/>
            <a:ext cx="12192000" cy="681037"/>
          </a:xfrm>
          <a:prstGeom prst="rect">
            <a:avLst/>
          </a:prstGeom>
          <a:gradFill flip="none" rotWithShape="1">
            <a:gsLst>
              <a:gs pos="75200">
                <a:srgbClr val="155B6C">
                  <a:alpha val="36000"/>
                </a:srgbClr>
              </a:gs>
              <a:gs pos="25000">
                <a:srgbClr val="155B6C">
                  <a:alpha val="69000"/>
                </a:srgbClr>
              </a:gs>
              <a:gs pos="0">
                <a:srgbClr val="155B6C">
                  <a:alpha val="82000"/>
                </a:srgbClr>
              </a:gs>
              <a:gs pos="50000">
                <a:srgbClr val="155B6C">
                  <a:alpha val="52000"/>
                </a:srgbClr>
              </a:gs>
              <a:gs pos="100000">
                <a:srgbClr val="155B6C">
                  <a:alpha val="16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1">
            <a:extLst>
              <a:ext uri="{FF2B5EF4-FFF2-40B4-BE49-F238E27FC236}">
                <a16:creationId xmlns:a16="http://schemas.microsoft.com/office/drawing/2014/main" id="{9DFCF84F-5732-4CAA-9DF8-45ED23BE101F}"/>
              </a:ext>
            </a:extLst>
          </p:cNvPr>
          <p:cNvSpPr>
            <a:spLocks noGrp="1"/>
          </p:cNvSpPr>
          <p:nvPr>
            <p:ph type="title"/>
          </p:nvPr>
        </p:nvSpPr>
        <p:spPr>
          <a:xfrm>
            <a:off x="0" y="0"/>
            <a:ext cx="12192000" cy="681037"/>
          </a:xfrm>
          <a:prstGeom prst="rect">
            <a:avLst/>
          </a:prstGeom>
          <a:noFill/>
        </p:spPr>
        <p:txBody>
          <a:bodyPr vert="horz" lIns="91440" tIns="45720" rIns="91440" bIns="45720" rtlCol="0" anchor="t">
            <a:normAutofit/>
          </a:bodyPr>
          <a:lstStyle>
            <a:lvl1pPr>
              <a:lnSpc>
                <a:spcPct val="150000"/>
              </a:lnSpc>
              <a:defRPr sz="2000">
                <a:latin typeface="Roboto" panose="02000000000000000000" pitchFamily="2" charset="0"/>
                <a:ea typeface="Roboto" panose="02000000000000000000" pitchFamily="2" charset="0"/>
              </a:defRPr>
            </a:lvl1pPr>
          </a:lstStyle>
          <a:p>
            <a:r>
              <a:rPr lang="fr-FR"/>
              <a:t>Modifiez le style du titre</a:t>
            </a:r>
            <a:endParaRPr lang="en-US" dirty="0"/>
          </a:p>
        </p:txBody>
      </p:sp>
    </p:spTree>
    <p:extLst>
      <p:ext uri="{BB962C8B-B14F-4D97-AF65-F5344CB8AC3E}">
        <p14:creationId xmlns:p14="http://schemas.microsoft.com/office/powerpoint/2010/main" val="3789793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CC549-6DF2-4489-9ED4-D7CBF7D26869}" type="datetime1">
              <a:rPr lang="fr-BE" smtClean="0"/>
              <a:t>07-11-22</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lvl1pPr>
              <a:defRPr sz="1400">
                <a:latin typeface="+mn-lt"/>
              </a:defRPr>
            </a:lvl1pPr>
          </a:lstStyle>
          <a:p>
            <a:fld id="{ADD19BD0-9D72-4779-9941-BF5441952E05}" type="slidenum">
              <a:rPr lang="fr-BE" smtClean="0"/>
              <a:pPr/>
              <a:t>‹N°›</a:t>
            </a:fld>
            <a:endParaRPr lang="fr-BE"/>
          </a:p>
        </p:txBody>
      </p:sp>
    </p:spTree>
    <p:extLst>
      <p:ext uri="{BB962C8B-B14F-4D97-AF65-F5344CB8AC3E}">
        <p14:creationId xmlns:p14="http://schemas.microsoft.com/office/powerpoint/2010/main" val="1725605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3ED73B-2CEF-4355-AFBB-BD0A28E9F7B5}" type="datetime1">
              <a:rPr lang="fr-BE" smtClean="0"/>
              <a:t>07-11-22</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orbel" panose="020B0503020204020204" pitchFamily="34" charset="0"/>
              </a:defRPr>
            </a:lvl1pPr>
          </a:lstStyle>
          <a:p>
            <a:fld id="{ADD19BD0-9D72-4779-9941-BF5441952E05}" type="slidenum">
              <a:rPr lang="fr-BE" smtClean="0"/>
              <a:pPr/>
              <a:t>‹N°›</a:t>
            </a:fld>
            <a:endParaRPr lang="fr-BE"/>
          </a:p>
        </p:txBody>
      </p:sp>
    </p:spTree>
    <p:extLst>
      <p:ext uri="{BB962C8B-B14F-4D97-AF65-F5344CB8AC3E}">
        <p14:creationId xmlns:p14="http://schemas.microsoft.com/office/powerpoint/2010/main" val="3404552000"/>
      </p:ext>
    </p:extLst>
  </p:cSld>
  <p:clrMap bg1="lt1" tx1="dk1" bg2="lt2" tx2="dk2" accent1="accent1" accent2="accent2" accent3="accent3" accent4="accent4" accent5="accent5" accent6="accent6" hlink="hlink" folHlink="folHlink"/>
  <p:sldLayoutIdLst>
    <p:sldLayoutId id="2147483732" r:id="rId1"/>
    <p:sldLayoutId id="2147483746" r:id="rId2"/>
    <p:sldLayoutId id="2147483747" r:id="rId3"/>
    <p:sldLayoutId id="2147483734" r:id="rId4"/>
    <p:sldLayoutId id="2147483735" r:id="rId5"/>
    <p:sldLayoutId id="2147483736" r:id="rId6"/>
    <p:sldLayoutId id="2147483748" r:id="rId7"/>
    <p:sldLayoutId id="2147483737" r:id="rId8"/>
    <p:sldLayoutId id="2147483738" r:id="rId9"/>
    <p:sldLayoutId id="2147483739" r:id="rId10"/>
    <p:sldLayoutId id="2147483740" r:id="rId11"/>
    <p:sldLayoutId id="2147483741" r:id="rId12"/>
    <p:sldLayoutId id="214748374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29.png"/><Relationship Id="rId7" Type="http://schemas.openxmlformats.org/officeDocument/2006/relationships/image" Target="../media/image250.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41.png"/><Relationship Id="rId11" Type="http://schemas.openxmlformats.org/officeDocument/2006/relationships/image" Target="../media/image18.svg"/><Relationship Id="rId5" Type="http://schemas.openxmlformats.org/officeDocument/2006/relationships/image" Target="../media/image231.png"/><Relationship Id="rId10" Type="http://schemas.openxmlformats.org/officeDocument/2006/relationships/image" Target="../media/image17.png"/><Relationship Id="rId4" Type="http://schemas.openxmlformats.org/officeDocument/2006/relationships/image" Target="../media/image30.pn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slideLayout" Target="../slideLayouts/slideLayout3.xml"/><Relationship Id="rId7" Type="http://schemas.openxmlformats.org/officeDocument/2006/relationships/image" Target="../media/image19.png"/><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32.png"/><Relationship Id="rId5" Type="http://schemas.openxmlformats.org/officeDocument/2006/relationships/image" Target="../media/image310.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8.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430.png"/><Relationship Id="rId3" Type="http://schemas.openxmlformats.org/officeDocument/2006/relationships/image" Target="../media/image321.png"/><Relationship Id="rId7" Type="http://schemas.openxmlformats.org/officeDocument/2006/relationships/image" Target="../media/image370.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60.png"/><Relationship Id="rId11" Type="http://schemas.openxmlformats.org/officeDocument/2006/relationships/image" Target="../media/image18.svg"/><Relationship Id="rId5" Type="http://schemas.openxmlformats.org/officeDocument/2006/relationships/image" Target="../media/image330.png"/><Relationship Id="rId10" Type="http://schemas.openxmlformats.org/officeDocument/2006/relationships/image" Target="../media/image17.png"/><Relationship Id="rId4" Type="http://schemas.openxmlformats.org/officeDocument/2006/relationships/chart" Target="../charts/chart1.xml"/><Relationship Id="rId9" Type="http://schemas.openxmlformats.org/officeDocument/2006/relationships/image" Target="../media/image440.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20.sv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530.png"/><Relationship Id="rId3" Type="http://schemas.openxmlformats.org/officeDocument/2006/relationships/image" Target="../media/image38.emf"/><Relationship Id="rId7" Type="http://schemas.openxmlformats.org/officeDocument/2006/relationships/image" Target="../media/image45.png"/><Relationship Id="rId12" Type="http://schemas.openxmlformats.org/officeDocument/2006/relationships/image" Target="../media/image20.sv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44.png"/><Relationship Id="rId11" Type="http://schemas.openxmlformats.org/officeDocument/2006/relationships/image" Target="../media/image19.png"/><Relationship Id="rId5" Type="http://schemas.openxmlformats.org/officeDocument/2006/relationships/image" Target="../media/image43.png"/><Relationship Id="rId10" Type="http://schemas.openxmlformats.org/officeDocument/2006/relationships/image" Target="../media/image55.png"/><Relationship Id="rId4" Type="http://schemas.openxmlformats.org/officeDocument/2006/relationships/image" Target="../media/image39.emf"/><Relationship Id="rId9"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58.png"/><Relationship Id="rId10" Type="http://schemas.openxmlformats.org/officeDocument/2006/relationships/image" Target="../media/image18.svg"/><Relationship Id="rId4" Type="http://schemas.openxmlformats.org/officeDocument/2006/relationships/image" Target="../media/image47.emf"/><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48.jpg"/><Relationship Id="rId7"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49.jpg"/></Relationships>
</file>

<file path=ppt/slides/_rels/slide1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51.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63.png"/><Relationship Id="rId7" Type="http://schemas.openxmlformats.org/officeDocument/2006/relationships/image" Target="../media/image64.png"/><Relationship Id="rId12" Type="http://schemas.openxmlformats.org/officeDocument/2006/relationships/image" Target="../media/image20.sv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200.png"/><Relationship Id="rId11" Type="http://schemas.openxmlformats.org/officeDocument/2006/relationships/image" Target="../media/image19.png"/><Relationship Id="rId5" Type="http://schemas.openxmlformats.org/officeDocument/2006/relationships/image" Target="../media/image190.png"/><Relationship Id="rId10" Type="http://schemas.openxmlformats.org/officeDocument/2006/relationships/image" Target="../media/image240.png"/><Relationship Id="rId4" Type="http://schemas.openxmlformats.org/officeDocument/2006/relationships/image" Target="../media/image170.png"/><Relationship Id="rId9" Type="http://schemas.openxmlformats.org/officeDocument/2006/relationships/image" Target="../media/image230.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0.jp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1.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20.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50.png"/><Relationship Id="rId9"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43C1E-E8CC-4208-A048-D3EA1F3FF97C}"/>
              </a:ext>
            </a:extLst>
          </p:cNvPr>
          <p:cNvSpPr>
            <a:spLocks noGrp="1"/>
          </p:cNvSpPr>
          <p:nvPr>
            <p:ph type="ctrTitle"/>
          </p:nvPr>
        </p:nvSpPr>
        <p:spPr>
          <a:xfrm>
            <a:off x="4114800" y="2049113"/>
            <a:ext cx="6629400" cy="3000375"/>
          </a:xfrm>
        </p:spPr>
        <p:txBody>
          <a:bodyPr>
            <a:noAutofit/>
          </a:bodyPr>
          <a:lstStyle/>
          <a:p>
            <a:r>
              <a:rPr lang="fr-FR" sz="4000" dirty="0">
                <a:latin typeface="+mj-lt"/>
              </a:rPr>
              <a:t>How to </a:t>
            </a:r>
            <a:r>
              <a:rPr lang="en-GB" sz="4000" dirty="0">
                <a:latin typeface="+mj-lt"/>
              </a:rPr>
              <a:t>optimize</a:t>
            </a:r>
            <a:r>
              <a:rPr lang="fr-FR" sz="4000" dirty="0">
                <a:latin typeface="+mj-lt"/>
              </a:rPr>
              <a:t> dam-flushes to </a:t>
            </a:r>
            <a:r>
              <a:rPr lang="fr-FR" sz="4000" dirty="0" err="1">
                <a:latin typeface="+mj-lt"/>
              </a:rPr>
              <a:t>limit</a:t>
            </a:r>
            <a:r>
              <a:rPr lang="fr-FR" sz="4000" dirty="0">
                <a:latin typeface="+mj-lt"/>
              </a:rPr>
              <a:t> </a:t>
            </a:r>
            <a:r>
              <a:rPr lang="fr-FR" sz="4000" dirty="0" err="1">
                <a:latin typeface="+mj-lt"/>
              </a:rPr>
              <a:t>their</a:t>
            </a:r>
            <a:r>
              <a:rPr lang="fr-FR" sz="4000" dirty="0">
                <a:latin typeface="+mj-lt"/>
              </a:rPr>
              <a:t> </a:t>
            </a:r>
            <a:r>
              <a:rPr lang="fr-FR" sz="4000" dirty="0" err="1">
                <a:latin typeface="+mj-lt"/>
              </a:rPr>
              <a:t>downstream</a:t>
            </a:r>
            <a:r>
              <a:rPr lang="fr-FR" sz="4000" dirty="0">
                <a:latin typeface="+mj-lt"/>
              </a:rPr>
              <a:t> impacts?</a:t>
            </a:r>
            <a:endParaRPr lang="en-GB" sz="4000" dirty="0">
              <a:latin typeface="+mj-lt"/>
            </a:endParaRPr>
          </a:p>
        </p:txBody>
      </p:sp>
      <p:sp>
        <p:nvSpPr>
          <p:cNvPr id="3" name="Subtitle 2">
            <a:extLst>
              <a:ext uri="{FF2B5EF4-FFF2-40B4-BE49-F238E27FC236}">
                <a16:creationId xmlns:a16="http://schemas.microsoft.com/office/drawing/2014/main" id="{D51365FC-A11F-49B0-A127-5FAB1172ECF8}"/>
              </a:ext>
            </a:extLst>
          </p:cNvPr>
          <p:cNvSpPr>
            <a:spLocks noGrp="1"/>
          </p:cNvSpPr>
          <p:nvPr>
            <p:ph type="subTitle" idx="1"/>
          </p:nvPr>
        </p:nvSpPr>
        <p:spPr>
          <a:xfrm>
            <a:off x="1051560" y="1276350"/>
            <a:ext cx="2529840" cy="4305300"/>
          </a:xfrm>
        </p:spPr>
        <p:txBody>
          <a:bodyPr/>
          <a:lstStyle/>
          <a:p>
            <a:r>
              <a:rPr lang="fr-FR" sz="2800">
                <a:latin typeface="+mj-lt"/>
              </a:rPr>
              <a:t>Robin Meurice</a:t>
            </a:r>
          </a:p>
          <a:p>
            <a:r>
              <a:rPr lang="fr-FR" sz="2000" i="1" err="1">
                <a:latin typeface="+mj-lt"/>
              </a:rPr>
              <a:t>Supervisor</a:t>
            </a:r>
            <a:r>
              <a:rPr lang="fr-FR" sz="2000" i="1">
                <a:latin typeface="+mj-lt"/>
              </a:rPr>
              <a:t> : Sandra Soares-Frazão</a:t>
            </a:r>
            <a:endParaRPr lang="en-GB" sz="2000" i="1">
              <a:latin typeface="+mj-lt"/>
            </a:endParaRPr>
          </a:p>
        </p:txBody>
      </p:sp>
      <p:pic>
        <p:nvPicPr>
          <p:cNvPr id="5" name="Picture 4">
            <a:extLst>
              <a:ext uri="{FF2B5EF4-FFF2-40B4-BE49-F238E27FC236}">
                <a16:creationId xmlns:a16="http://schemas.microsoft.com/office/drawing/2014/main" id="{0EF25FCD-1687-4A25-B7B5-2328C41882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1314044"/>
            <a:ext cx="1159248" cy="735069"/>
          </a:xfrm>
          <a:prstGeom prst="rect">
            <a:avLst/>
          </a:prstGeom>
        </p:spPr>
      </p:pic>
      <p:pic>
        <p:nvPicPr>
          <p:cNvPr id="7" name="Picture 6">
            <a:extLst>
              <a:ext uri="{FF2B5EF4-FFF2-40B4-BE49-F238E27FC236}">
                <a16:creationId xmlns:a16="http://schemas.microsoft.com/office/drawing/2014/main" id="{275A7761-5B47-460B-9398-0F264525F2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7248" y="4539727"/>
            <a:ext cx="2353363" cy="1157462"/>
          </a:xfrm>
          <a:prstGeom prst="rect">
            <a:avLst/>
          </a:prstGeom>
        </p:spPr>
      </p:pic>
      <p:pic>
        <p:nvPicPr>
          <p:cNvPr id="9" name="Picture 8">
            <a:extLst>
              <a:ext uri="{FF2B5EF4-FFF2-40B4-BE49-F238E27FC236}">
                <a16:creationId xmlns:a16="http://schemas.microsoft.com/office/drawing/2014/main" id="{BB6E9EFE-1815-4545-8DA9-E3BD2DDED2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5949" y="1160810"/>
            <a:ext cx="3844662" cy="888303"/>
          </a:xfrm>
          <a:prstGeom prst="rect">
            <a:avLst/>
          </a:prstGeom>
        </p:spPr>
      </p:pic>
      <p:sp>
        <p:nvSpPr>
          <p:cNvPr id="8" name="Rectangle 7">
            <a:extLst>
              <a:ext uri="{FF2B5EF4-FFF2-40B4-BE49-F238E27FC236}">
                <a16:creationId xmlns:a16="http://schemas.microsoft.com/office/drawing/2014/main" id="{6487635D-7EE0-4780-8F34-C485ECD8007F}"/>
              </a:ext>
            </a:extLst>
          </p:cNvPr>
          <p:cNvSpPr/>
          <p:nvPr/>
        </p:nvSpPr>
        <p:spPr>
          <a:xfrm>
            <a:off x="4092848" y="5207556"/>
            <a:ext cx="3616824" cy="369332"/>
          </a:xfrm>
          <a:prstGeom prst="rect">
            <a:avLst/>
          </a:prstGeom>
        </p:spPr>
        <p:txBody>
          <a:bodyPr wrap="none">
            <a:spAutoFit/>
          </a:bodyPr>
          <a:lstStyle/>
          <a:p>
            <a:r>
              <a:rPr lang="fr-FR">
                <a:latin typeface="+mj-lt"/>
                <a:ea typeface="Roboto Light" panose="02000000000000000000" pitchFamily="2" charset="0"/>
              </a:rPr>
              <a:t>e-mail : robin.meurice@uclouvain.be</a:t>
            </a:r>
            <a:endParaRPr lang="en-GB">
              <a:latin typeface="+mj-lt"/>
              <a:ea typeface="Roboto Light" panose="02000000000000000000" pitchFamily="2" charset="0"/>
            </a:endParaRPr>
          </a:p>
        </p:txBody>
      </p:sp>
    </p:spTree>
    <p:extLst>
      <p:ext uri="{BB962C8B-B14F-4D97-AF65-F5344CB8AC3E}">
        <p14:creationId xmlns:p14="http://schemas.microsoft.com/office/powerpoint/2010/main" val="3753818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18857D5E-CB02-4D23-BDCF-63C1810B3D74}"/>
              </a:ext>
            </a:extLst>
          </p:cNvPr>
          <p:cNvPicPr>
            <a:picLocks noChangeAspect="1"/>
          </p:cNvPicPr>
          <p:nvPr/>
        </p:nvPicPr>
        <p:blipFill>
          <a:blip r:embed="rId3"/>
          <a:stretch>
            <a:fillRect/>
          </a:stretch>
        </p:blipFill>
        <p:spPr>
          <a:xfrm>
            <a:off x="1954977" y="3769069"/>
            <a:ext cx="4074790" cy="2812537"/>
          </a:xfrm>
          <a:prstGeom prst="rect">
            <a:avLst/>
          </a:prstGeom>
        </p:spPr>
      </p:pic>
      <p:pic>
        <p:nvPicPr>
          <p:cNvPr id="9" name="Picture 8">
            <a:extLst>
              <a:ext uri="{FF2B5EF4-FFF2-40B4-BE49-F238E27FC236}">
                <a16:creationId xmlns:a16="http://schemas.microsoft.com/office/drawing/2014/main" id="{DECB32F1-5E56-4DE3-8432-2F08115D23BC}"/>
              </a:ext>
            </a:extLst>
          </p:cNvPr>
          <p:cNvPicPr>
            <a:picLocks noChangeAspect="1"/>
          </p:cNvPicPr>
          <p:nvPr/>
        </p:nvPicPr>
        <p:blipFill>
          <a:blip r:embed="rId4"/>
          <a:stretch>
            <a:fillRect/>
          </a:stretch>
        </p:blipFill>
        <p:spPr>
          <a:xfrm>
            <a:off x="1201053" y="1181934"/>
            <a:ext cx="4894947" cy="2086238"/>
          </a:xfrm>
          <a:prstGeom prst="rect">
            <a:avLst/>
          </a:prstGeom>
        </p:spPr>
      </p:pic>
      <p:sp>
        <p:nvSpPr>
          <p:cNvPr id="2" name="Title 1">
            <a:extLst>
              <a:ext uri="{FF2B5EF4-FFF2-40B4-BE49-F238E27FC236}">
                <a16:creationId xmlns:a16="http://schemas.microsoft.com/office/drawing/2014/main" id="{31B53B5C-33DE-4553-B251-DA67D8C16AF9}"/>
              </a:ext>
            </a:extLst>
          </p:cNvPr>
          <p:cNvSpPr>
            <a:spLocks noGrp="1"/>
          </p:cNvSpPr>
          <p:nvPr>
            <p:ph type="title"/>
          </p:nvPr>
        </p:nvSpPr>
        <p:spPr/>
        <p:txBody>
          <a:bodyPr/>
          <a:lstStyle/>
          <a:p>
            <a:r>
              <a:rPr lang="fr-FR" dirty="0" err="1"/>
              <a:t>Closing</a:t>
            </a:r>
            <a:r>
              <a:rPr lang="fr-FR" dirty="0"/>
              <a:t> </a:t>
            </a:r>
            <a:r>
              <a:rPr lang="fr-FR" dirty="0" err="1"/>
              <a:t>parameters</a:t>
            </a:r>
            <a:endParaRPr lang="en-GB" dirty="0"/>
          </a:p>
        </p:txBody>
      </p:sp>
      <p:sp>
        <p:nvSpPr>
          <p:cNvPr id="4" name="Slide Number Placeholder 3">
            <a:extLst>
              <a:ext uri="{FF2B5EF4-FFF2-40B4-BE49-F238E27FC236}">
                <a16:creationId xmlns:a16="http://schemas.microsoft.com/office/drawing/2014/main" id="{AE0B4F9E-0467-4645-A0C1-3B23FF531489}"/>
              </a:ext>
            </a:extLst>
          </p:cNvPr>
          <p:cNvSpPr>
            <a:spLocks noGrp="1"/>
          </p:cNvSpPr>
          <p:nvPr>
            <p:ph type="sldNum" sz="quarter" idx="12"/>
          </p:nvPr>
        </p:nvSpPr>
        <p:spPr/>
        <p:txBody>
          <a:bodyPr/>
          <a:lstStyle/>
          <a:p>
            <a:fld id="{7A8BD623-D179-42DF-B838-8F9BAFA7AAED}" type="slidenum">
              <a:rPr lang="fr-BE" smtClean="0"/>
              <a:pPr/>
              <a:t>10</a:t>
            </a:fld>
            <a:endParaRPr lang="fr-BE"/>
          </a:p>
        </p:txBody>
      </p:sp>
      <mc:AlternateContent xmlns:mc="http://schemas.openxmlformats.org/markup-compatibility/2006" xmlns:a14="http://schemas.microsoft.com/office/drawing/2010/main">
        <mc:Choice Requires="a14">
          <p:sp>
            <p:nvSpPr>
              <p:cNvPr id="26" name="Espace réservé du texte 25">
                <a:extLst>
                  <a:ext uri="{FF2B5EF4-FFF2-40B4-BE49-F238E27FC236}">
                    <a16:creationId xmlns:a16="http://schemas.microsoft.com/office/drawing/2014/main" id="{A5D06967-7F5A-4B79-AE0E-C14D0602C218}"/>
                  </a:ext>
                </a:extLst>
              </p:cNvPr>
              <p:cNvSpPr>
                <a:spLocks noGrp="1"/>
              </p:cNvSpPr>
              <p:nvPr>
                <p:ph type="body" sz="quarter" idx="13"/>
              </p:nvPr>
            </p:nvSpPr>
            <p:spPr/>
            <p:txBody>
              <a:bodyPr/>
              <a:lstStyle/>
              <a:p>
                <a:r>
                  <a:rPr lang="fr-FR" dirty="0" err="1"/>
                  <a:t>Closing</a:t>
                </a:r>
                <a:r>
                  <a:rPr lang="fr-FR" dirty="0"/>
                  <a:t>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𝑠</m:t>
                        </m:r>
                      </m:sub>
                    </m:sSub>
                  </m:oMath>
                </a14:m>
                <a:r>
                  <a:rPr lang="fr-BE" i="0" dirty="0"/>
                  <a:t> </a:t>
                </a:r>
                <a:r>
                  <a:rPr lang="fr-BE" i="0" dirty="0" err="1"/>
                  <a:t>with</a:t>
                </a:r>
                <a:r>
                  <a:rPr lang="fr-BE" i="0" dirty="0"/>
                  <a:t> Cheng &amp; Zhao (2017)</a:t>
                </a:r>
                <a:endParaRPr lang="fr-BE" dirty="0"/>
              </a:p>
            </p:txBody>
          </p:sp>
        </mc:Choice>
        <mc:Fallback xmlns="">
          <p:sp>
            <p:nvSpPr>
              <p:cNvPr id="26" name="Espace réservé du texte 25">
                <a:extLst>
                  <a:ext uri="{FF2B5EF4-FFF2-40B4-BE49-F238E27FC236}">
                    <a16:creationId xmlns:a16="http://schemas.microsoft.com/office/drawing/2014/main" id="{A5D06967-7F5A-4B79-AE0E-C14D0602C218}"/>
                  </a:ext>
                </a:extLst>
              </p:cNvPr>
              <p:cNvSpPr>
                <a:spLocks noGrp="1" noRot="1" noChangeAspect="1" noMove="1" noResize="1" noEditPoints="1" noAdjustHandles="1" noChangeArrowheads="1" noChangeShapeType="1" noTextEdit="1"/>
              </p:cNvSpPr>
              <p:nvPr>
                <p:ph type="body" sz="quarter" idx="13"/>
              </p:nvPr>
            </p:nvSpPr>
            <p:spPr>
              <a:blipFill>
                <a:blip r:embed="rId5"/>
                <a:stretch>
                  <a:fillRect r="-1030"/>
                </a:stretch>
              </a:blipFill>
            </p:spPr>
            <p:txBody>
              <a:bodyPr/>
              <a:lstStyle/>
              <a:p>
                <a:r>
                  <a:rPr lang="en-GB">
                    <a:noFill/>
                  </a:rPr>
                  <a:t> </a:t>
                </a:r>
              </a:p>
            </p:txBody>
          </p:sp>
        </mc:Fallback>
      </mc:AlternateContent>
      <p:sp>
        <p:nvSpPr>
          <p:cNvPr id="11" name="Rectangle 10">
            <a:extLst>
              <a:ext uri="{FF2B5EF4-FFF2-40B4-BE49-F238E27FC236}">
                <a16:creationId xmlns:a16="http://schemas.microsoft.com/office/drawing/2014/main" id="{FB125A33-E0D0-4104-BB4F-40C1778AC7AD}"/>
              </a:ext>
            </a:extLst>
          </p:cNvPr>
          <p:cNvSpPr/>
          <p:nvPr/>
        </p:nvSpPr>
        <p:spPr>
          <a:xfrm>
            <a:off x="2506468" y="2747645"/>
            <a:ext cx="331730" cy="279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4260DCA8-5643-4B34-8F72-8B3D1A0D16A8}"/>
                  </a:ext>
                </a:extLst>
              </p:cNvPr>
              <p:cNvSpPr txBox="1"/>
              <p:nvPr/>
            </p:nvSpPr>
            <p:spPr>
              <a:xfrm>
                <a:off x="2175373" y="2679427"/>
                <a:ext cx="99392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𝑠𝑢</m:t>
                          </m:r>
                        </m:sub>
                      </m:sSub>
                    </m:oMath>
                  </m:oMathPara>
                </a14:m>
                <a:endParaRPr lang="en-GB"/>
              </a:p>
            </p:txBody>
          </p:sp>
        </mc:Choice>
        <mc:Fallback xmlns="">
          <p:sp>
            <p:nvSpPr>
              <p:cNvPr id="12" name="TextBox 11">
                <a:extLst>
                  <a:ext uri="{FF2B5EF4-FFF2-40B4-BE49-F238E27FC236}">
                    <a16:creationId xmlns:a16="http://schemas.microsoft.com/office/drawing/2014/main" id="{4260DCA8-5643-4B34-8F72-8B3D1A0D16A8}"/>
                  </a:ext>
                </a:extLst>
              </p:cNvPr>
              <p:cNvSpPr txBox="1">
                <a:spLocks noRot="1" noChangeAspect="1" noMove="1" noResize="1" noEditPoints="1" noAdjustHandles="1" noChangeArrowheads="1" noChangeShapeType="1" noTextEdit="1"/>
              </p:cNvSpPr>
              <p:nvPr/>
            </p:nvSpPr>
            <p:spPr>
              <a:xfrm>
                <a:off x="2175373" y="2679427"/>
                <a:ext cx="993920" cy="369332"/>
              </a:xfrm>
              <a:prstGeom prst="rect">
                <a:avLst/>
              </a:prstGeom>
              <a:blipFill>
                <a:blip r:embed="rId6"/>
                <a:stretch>
                  <a:fillRect b="-13333"/>
                </a:stretch>
              </a:blipFill>
            </p:spPr>
            <p:txBody>
              <a:bodyPr/>
              <a:lstStyle/>
              <a:p>
                <a:r>
                  <a:rPr lang="fr-BE">
                    <a:noFill/>
                  </a:rPr>
                  <a:t> </a:t>
                </a:r>
              </a:p>
            </p:txBody>
          </p:sp>
        </mc:Fallback>
      </mc:AlternateContent>
      <p:sp>
        <p:nvSpPr>
          <p:cNvPr id="14" name="Rectangle 13">
            <a:extLst>
              <a:ext uri="{FF2B5EF4-FFF2-40B4-BE49-F238E27FC236}">
                <a16:creationId xmlns:a16="http://schemas.microsoft.com/office/drawing/2014/main" id="{5FE0DF5D-F7A6-466B-A69F-05B6C3299F4B}"/>
              </a:ext>
            </a:extLst>
          </p:cNvPr>
          <p:cNvSpPr/>
          <p:nvPr/>
        </p:nvSpPr>
        <p:spPr>
          <a:xfrm>
            <a:off x="5929605" y="3169100"/>
            <a:ext cx="200324" cy="116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D83F89DA-98C1-444E-A21C-6C7028C01B9D}"/>
                  </a:ext>
                </a:extLst>
              </p:cNvPr>
              <p:cNvSpPr/>
              <p:nvPr/>
            </p:nvSpPr>
            <p:spPr>
              <a:xfrm>
                <a:off x="6976851" y="4829227"/>
                <a:ext cx="3267498" cy="429156"/>
              </a:xfrm>
              <a:prstGeom prst="rect">
                <a:avLst/>
              </a:prstGeom>
            </p:spPr>
            <p:txBody>
              <a:bodyPr wrap="none">
                <a:spAutoFit/>
              </a:bodyPr>
              <a:lstStyle/>
              <a:p>
                <a14:m>
                  <m:oMath xmlns:m="http://schemas.openxmlformats.org/officeDocument/2006/math">
                    <m:sSub>
                      <m:sSubPr>
                        <m:ctrlPr>
                          <a:rPr lang="fr-FR" i="1" smtClean="0">
                            <a:latin typeface="Cambria Math" panose="02040503050406030204" pitchFamily="18" charset="0"/>
                          </a:rPr>
                        </m:ctrlPr>
                      </m:sSubPr>
                      <m:e>
                        <m:r>
                          <a:rPr lang="fr-FR" i="1">
                            <a:latin typeface="Cambria Math" panose="02040503050406030204" pitchFamily="18" charset="0"/>
                          </a:rPr>
                          <m:t>𝜙</m:t>
                        </m:r>
                      </m:e>
                      <m:sub>
                        <m:r>
                          <a:rPr lang="fr-FR" i="1">
                            <a:latin typeface="Cambria Math" panose="02040503050406030204" pitchFamily="18" charset="0"/>
                          </a:rPr>
                          <m:t>𝑠𝑢</m:t>
                        </m:r>
                      </m:sub>
                    </m:sSub>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𝜙</m:t>
                        </m:r>
                      </m:e>
                      <m:sub>
                        <m:r>
                          <a:rPr lang="fr-FR" i="1">
                            <a:latin typeface="Cambria Math" panose="02040503050406030204" pitchFamily="18" charset="0"/>
                          </a:rPr>
                          <m:t>𝑠</m:t>
                        </m:r>
                      </m:sub>
                    </m:sSub>
                    <m:r>
                      <a:rPr lang="fr-FR" i="1">
                        <a:latin typeface="Cambria Math" panose="02040503050406030204" pitchFamily="18" charset="0"/>
                      </a:rPr>
                      <m:t>=</m:t>
                    </m:r>
                    <m:d>
                      <m:dPr>
                        <m:ctrlPr>
                          <a:rPr lang="fr-FR" i="1">
                            <a:latin typeface="Cambria Math" panose="02040503050406030204" pitchFamily="18" charset="0"/>
                          </a:rPr>
                        </m:ctrlPr>
                      </m:dPr>
                      <m:e>
                        <m:r>
                          <a:rPr lang="fr-FR" i="1">
                            <a:latin typeface="Cambria Math" panose="02040503050406030204" pitchFamily="18" charset="0"/>
                          </a:rPr>
                          <m:t>1+0.06</m:t>
                        </m:r>
                        <m:rad>
                          <m:radPr>
                            <m:degHide m:val="on"/>
                            <m:ctrlPr>
                              <a:rPr lang="fr-FR" i="1">
                                <a:latin typeface="Cambria Math" panose="02040503050406030204" pitchFamily="18" charset="0"/>
                              </a:rPr>
                            </m:ctrlPr>
                          </m:radPr>
                          <m:deg/>
                          <m:e>
                            <m:sSub>
                              <m:sSubPr>
                                <m:ctrlPr>
                                  <a:rPr lang="fr-FR" i="1">
                                    <a:latin typeface="Cambria Math" panose="02040503050406030204" pitchFamily="18" charset="0"/>
                                  </a:rPr>
                                </m:ctrlPr>
                              </m:sSubPr>
                              <m:e>
                                <m:r>
                                  <a:rPr lang="fr-FR" i="1">
                                    <a:latin typeface="Cambria Math" panose="02040503050406030204" pitchFamily="18" charset="0"/>
                                  </a:rPr>
                                  <m:t>𝑑</m:t>
                                </m:r>
                              </m:e>
                              <m:sub>
                                <m:r>
                                  <a:rPr lang="fr-FR" i="1">
                                    <a:latin typeface="Cambria Math" panose="02040503050406030204" pitchFamily="18" charset="0"/>
                                  </a:rPr>
                                  <m:t>50</m:t>
                                </m:r>
                              </m:sub>
                            </m:sSub>
                          </m:e>
                        </m:rad>
                      </m:e>
                    </m:d>
                    <m:sSub>
                      <m:sSubPr>
                        <m:ctrlPr>
                          <a:rPr lang="fr-FR" i="1">
                            <a:latin typeface="Cambria Math" panose="02040503050406030204" pitchFamily="18" charset="0"/>
                          </a:rPr>
                        </m:ctrlPr>
                      </m:sSubPr>
                      <m:e>
                        <m:r>
                          <a:rPr lang="fr-FR" i="1">
                            <a:latin typeface="Cambria Math" panose="02040503050406030204" pitchFamily="18" charset="0"/>
                          </a:rPr>
                          <m:t>𝜙</m:t>
                        </m:r>
                      </m:e>
                      <m:sub>
                        <m:r>
                          <a:rPr lang="fr-FR" i="1">
                            <a:latin typeface="Cambria Math" panose="02040503050406030204" pitchFamily="18" charset="0"/>
                          </a:rPr>
                          <m:t>𝑑</m:t>
                        </m:r>
                      </m:sub>
                    </m:sSub>
                  </m:oMath>
                </a14:m>
                <a:r>
                  <a:rPr lang="fr-FR" dirty="0"/>
                  <a:t> </a:t>
                </a:r>
                <a:endParaRPr lang="en-GB" dirty="0"/>
              </a:p>
            </p:txBody>
          </p:sp>
        </mc:Choice>
        <mc:Fallback xmlns="">
          <p:sp>
            <p:nvSpPr>
              <p:cNvPr id="3" name="Rectangle 2">
                <a:extLst>
                  <a:ext uri="{FF2B5EF4-FFF2-40B4-BE49-F238E27FC236}">
                    <a16:creationId xmlns:a16="http://schemas.microsoft.com/office/drawing/2014/main" id="{D83F89DA-98C1-444E-A21C-6C7028C01B9D}"/>
                  </a:ext>
                </a:extLst>
              </p:cNvPr>
              <p:cNvSpPr>
                <a:spLocks noRot="1" noChangeAspect="1" noMove="1" noResize="1" noEditPoints="1" noAdjustHandles="1" noChangeArrowheads="1" noChangeShapeType="1" noTextEdit="1"/>
              </p:cNvSpPr>
              <p:nvPr/>
            </p:nvSpPr>
            <p:spPr>
              <a:xfrm>
                <a:off x="6976851" y="4829227"/>
                <a:ext cx="3267498" cy="429156"/>
              </a:xfrm>
              <a:prstGeom prst="rect">
                <a:avLst/>
              </a:prstGeom>
              <a:blipFill>
                <a:blip r:embed="rId7"/>
                <a:stretch>
                  <a:fillRect l="-372" b="-7042"/>
                </a:stretch>
              </a:blipFill>
            </p:spPr>
            <p:txBody>
              <a:bodyPr/>
              <a:lstStyle/>
              <a:p>
                <a:r>
                  <a:rPr lang="fr-BE">
                    <a:noFill/>
                  </a:rPr>
                  <a:t> </a:t>
                </a:r>
              </a:p>
            </p:txBody>
          </p:sp>
        </mc:Fallback>
      </mc:AlternateContent>
      <p:sp>
        <p:nvSpPr>
          <p:cNvPr id="5" name="Rectangle 4">
            <a:extLst>
              <a:ext uri="{FF2B5EF4-FFF2-40B4-BE49-F238E27FC236}">
                <a16:creationId xmlns:a16="http://schemas.microsoft.com/office/drawing/2014/main" id="{201C3B92-F2CF-48F8-80CD-0472107492A1}"/>
              </a:ext>
            </a:extLst>
          </p:cNvPr>
          <p:cNvSpPr/>
          <p:nvPr/>
        </p:nvSpPr>
        <p:spPr>
          <a:xfrm>
            <a:off x="5563161" y="3027530"/>
            <a:ext cx="200527" cy="1216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4D1A8F8-E416-4AF7-AD13-F495C917C71B}"/>
                  </a:ext>
                </a:extLst>
              </p:cNvPr>
              <p:cNvSpPr txBox="1"/>
              <p:nvPr/>
            </p:nvSpPr>
            <p:spPr>
              <a:xfrm>
                <a:off x="5185868" y="2857942"/>
                <a:ext cx="99392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𝑠𝑙</m:t>
                          </m:r>
                        </m:sub>
                      </m:sSub>
                    </m:oMath>
                  </m:oMathPara>
                </a14:m>
                <a:endParaRPr lang="en-GB"/>
              </a:p>
            </p:txBody>
          </p:sp>
        </mc:Choice>
        <mc:Fallback xmlns="">
          <p:sp>
            <p:nvSpPr>
              <p:cNvPr id="13" name="TextBox 12">
                <a:extLst>
                  <a:ext uri="{FF2B5EF4-FFF2-40B4-BE49-F238E27FC236}">
                    <a16:creationId xmlns:a16="http://schemas.microsoft.com/office/drawing/2014/main" id="{24D1A8F8-E416-4AF7-AD13-F495C917C71B}"/>
                  </a:ext>
                </a:extLst>
              </p:cNvPr>
              <p:cNvSpPr txBox="1">
                <a:spLocks noRot="1" noChangeAspect="1" noMove="1" noResize="1" noEditPoints="1" noAdjustHandles="1" noChangeArrowheads="1" noChangeShapeType="1" noTextEdit="1"/>
              </p:cNvSpPr>
              <p:nvPr/>
            </p:nvSpPr>
            <p:spPr>
              <a:xfrm>
                <a:off x="5185868" y="2857942"/>
                <a:ext cx="993920" cy="369332"/>
              </a:xfrm>
              <a:prstGeom prst="rect">
                <a:avLst/>
              </a:prstGeom>
              <a:blipFill>
                <a:blip r:embed="rId8"/>
                <a:stretch>
                  <a:fillRect b="-13333"/>
                </a:stretch>
              </a:blipFill>
            </p:spPr>
            <p:txBody>
              <a:bodyPr/>
              <a:lstStyle/>
              <a:p>
                <a:r>
                  <a:rPr lang="fr-BE">
                    <a:noFill/>
                  </a:rPr>
                  <a:t> </a:t>
                </a:r>
              </a:p>
            </p:txBody>
          </p:sp>
        </mc:Fallback>
      </mc:AlternateContent>
      <p:sp>
        <p:nvSpPr>
          <p:cNvPr id="6" name="Rectangle 5">
            <a:extLst>
              <a:ext uri="{FF2B5EF4-FFF2-40B4-BE49-F238E27FC236}">
                <a16:creationId xmlns:a16="http://schemas.microsoft.com/office/drawing/2014/main" id="{A084B49C-DC6B-4F13-80F5-9FAA0C3B3863}"/>
              </a:ext>
            </a:extLst>
          </p:cNvPr>
          <p:cNvSpPr/>
          <p:nvPr/>
        </p:nvSpPr>
        <p:spPr>
          <a:xfrm>
            <a:off x="4622334" y="5545123"/>
            <a:ext cx="423410" cy="352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Image 22">
            <a:extLst>
              <a:ext uri="{FF2B5EF4-FFF2-40B4-BE49-F238E27FC236}">
                <a16:creationId xmlns:a16="http://schemas.microsoft.com/office/drawing/2014/main" id="{1C873422-A2C8-46C0-8B1D-849E2DBBE93F}"/>
              </a:ext>
            </a:extLst>
          </p:cNvPr>
          <p:cNvPicPr>
            <a:picLocks noChangeAspect="1"/>
          </p:cNvPicPr>
          <p:nvPr/>
        </p:nvPicPr>
        <p:blipFill>
          <a:blip r:embed="rId9"/>
          <a:stretch>
            <a:fillRect/>
          </a:stretch>
        </p:blipFill>
        <p:spPr>
          <a:xfrm>
            <a:off x="6567194" y="1217196"/>
            <a:ext cx="4086812" cy="2376849"/>
          </a:xfrm>
          <a:prstGeom prst="rect">
            <a:avLst/>
          </a:prstGeom>
        </p:spPr>
      </p:pic>
      <p:sp>
        <p:nvSpPr>
          <p:cNvPr id="24" name="Flèche : droite 23">
            <a:extLst>
              <a:ext uri="{FF2B5EF4-FFF2-40B4-BE49-F238E27FC236}">
                <a16:creationId xmlns:a16="http://schemas.microsoft.com/office/drawing/2014/main" id="{55FF716C-59DC-4F00-AE76-0468E548E4C6}"/>
              </a:ext>
            </a:extLst>
          </p:cNvPr>
          <p:cNvSpPr/>
          <p:nvPr/>
        </p:nvSpPr>
        <p:spPr>
          <a:xfrm>
            <a:off x="6267712" y="4889051"/>
            <a:ext cx="471194" cy="369332"/>
          </a:xfrm>
          <a:prstGeom prst="rightArrow">
            <a:avLst/>
          </a:prstGeom>
          <a:solidFill>
            <a:srgbClr val="16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6" name="Graphique 15" descr="Marteau">
            <a:extLst>
              <a:ext uri="{FF2B5EF4-FFF2-40B4-BE49-F238E27FC236}">
                <a16:creationId xmlns:a16="http://schemas.microsoft.com/office/drawing/2014/main" id="{73760E70-D655-4E13-9B74-5878ABDBCD9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899" y="6027392"/>
            <a:ext cx="750301" cy="750301"/>
          </a:xfrm>
          <a:prstGeom prst="rect">
            <a:avLst/>
          </a:prstGeom>
        </p:spPr>
      </p:pic>
    </p:spTree>
    <p:extLst>
      <p:ext uri="{BB962C8B-B14F-4D97-AF65-F5344CB8AC3E}">
        <p14:creationId xmlns:p14="http://schemas.microsoft.com/office/powerpoint/2010/main" val="2490850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13525-4765-4B68-910C-F68B984883EF}"/>
              </a:ext>
            </a:extLst>
          </p:cNvPr>
          <p:cNvSpPr>
            <a:spLocks noGrp="1"/>
          </p:cNvSpPr>
          <p:nvPr>
            <p:ph type="title"/>
          </p:nvPr>
        </p:nvSpPr>
        <p:spPr/>
        <p:txBody>
          <a:bodyPr/>
          <a:lstStyle/>
          <a:p>
            <a:r>
              <a:rPr lang="en-GB"/>
              <a:t>Closing</a:t>
            </a:r>
            <a:r>
              <a:rPr lang="fr-FR"/>
              <a:t> </a:t>
            </a:r>
            <a:r>
              <a:rPr lang="en-GB"/>
              <a:t>parameters</a:t>
            </a:r>
          </a:p>
        </p:txBody>
      </p:sp>
      <p:sp>
        <p:nvSpPr>
          <p:cNvPr id="3" name="Slide Number Placeholder 2">
            <a:extLst>
              <a:ext uri="{FF2B5EF4-FFF2-40B4-BE49-F238E27FC236}">
                <a16:creationId xmlns:a16="http://schemas.microsoft.com/office/drawing/2014/main" id="{6CC6B0E6-A535-44A8-82D0-C52BEC6223B6}"/>
              </a:ext>
            </a:extLst>
          </p:cNvPr>
          <p:cNvSpPr>
            <a:spLocks noGrp="1"/>
          </p:cNvSpPr>
          <p:nvPr>
            <p:ph type="sldNum" sz="quarter" idx="12"/>
          </p:nvPr>
        </p:nvSpPr>
        <p:spPr/>
        <p:txBody>
          <a:bodyPr/>
          <a:lstStyle/>
          <a:p>
            <a:fld id="{7A8BD623-D179-42DF-B838-8F9BAFA7AAED}" type="slidenum">
              <a:rPr lang="fr-BE" smtClean="0"/>
              <a:pPr/>
              <a:t>11</a:t>
            </a:fld>
            <a:endParaRPr lang="fr-BE" dirty="0"/>
          </a:p>
        </p:txBody>
      </p:sp>
      <p:sp>
        <p:nvSpPr>
          <p:cNvPr id="4" name="Text Placeholder 3">
            <a:extLst>
              <a:ext uri="{FF2B5EF4-FFF2-40B4-BE49-F238E27FC236}">
                <a16:creationId xmlns:a16="http://schemas.microsoft.com/office/drawing/2014/main" id="{C6EBDCC8-9A7E-4F72-A81E-1EEF753FB191}"/>
              </a:ext>
            </a:extLst>
          </p:cNvPr>
          <p:cNvSpPr>
            <a:spLocks noGrp="1"/>
          </p:cNvSpPr>
          <p:nvPr>
            <p:ph type="body" sz="quarter" idx="13"/>
          </p:nvPr>
        </p:nvSpPr>
        <p:spPr>
          <a:xfrm>
            <a:off x="5115209" y="-2"/>
            <a:ext cx="7076792" cy="676521"/>
          </a:xfrm>
        </p:spPr>
        <p:txBody>
          <a:bodyPr/>
          <a:lstStyle/>
          <a:p>
            <a:r>
              <a:rPr lang="fr-FR" dirty="0" err="1"/>
              <a:t>Closing</a:t>
            </a:r>
            <a:r>
              <a:rPr lang="fr-FR" dirty="0"/>
              <a:t> with a </a:t>
            </a:r>
            <a:r>
              <a:rPr lang="en-GB" dirty="0"/>
              <a:t>numerical experiment</a:t>
            </a:r>
          </a:p>
        </p:txBody>
      </p:sp>
      <p:sp>
        <p:nvSpPr>
          <p:cNvPr id="8" name="Rectangle 7">
            <a:extLst>
              <a:ext uri="{FF2B5EF4-FFF2-40B4-BE49-F238E27FC236}">
                <a16:creationId xmlns:a16="http://schemas.microsoft.com/office/drawing/2014/main" id="{C418D18C-7B2D-41E7-9D62-6F85F9779657}"/>
              </a:ext>
            </a:extLst>
          </p:cNvPr>
          <p:cNvSpPr/>
          <p:nvPr/>
        </p:nvSpPr>
        <p:spPr>
          <a:xfrm>
            <a:off x="1665838" y="3432754"/>
            <a:ext cx="398353" cy="287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75673DE-DB2F-449F-A1D0-4012A25124B1}"/>
                  </a:ext>
                </a:extLst>
              </p:cNvPr>
              <p:cNvSpPr txBox="1"/>
              <p:nvPr/>
            </p:nvSpPr>
            <p:spPr>
              <a:xfrm>
                <a:off x="713313" y="1275933"/>
                <a:ext cx="4135883" cy="480131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fr-FR" sz="2000" dirty="0" err="1">
                    <a:latin typeface="+mj-lt"/>
                  </a:rPr>
                  <a:t>Erodible</a:t>
                </a:r>
                <a:r>
                  <a:rPr lang="fr-FR" sz="2000" dirty="0">
                    <a:latin typeface="+mj-lt"/>
                  </a:rPr>
                  <a:t> </a:t>
                </a:r>
                <a:r>
                  <a:rPr lang="fr-FR" sz="2000" dirty="0" err="1">
                    <a:latin typeface="+mj-lt"/>
                  </a:rPr>
                  <a:t>slope</a:t>
                </a:r>
                <a:endParaRPr lang="fr-FR" sz="2000" dirty="0">
                  <a:latin typeface="+mj-lt"/>
                </a:endParaRPr>
              </a:p>
              <a:p>
                <a:pPr marL="342900" indent="-342900">
                  <a:lnSpc>
                    <a:spcPct val="150000"/>
                  </a:lnSpc>
                  <a:buFont typeface="Arial" panose="020B0604020202020204" pitchFamily="34" charset="0"/>
                  <a:buChar char="•"/>
                </a:pPr>
                <a:r>
                  <a:rPr lang="fr-FR" sz="2000" dirty="0" err="1">
                    <a:latin typeface="+mj-lt"/>
                  </a:rPr>
                  <a:t>Upstream</a:t>
                </a:r>
                <a:r>
                  <a:rPr lang="fr-FR" sz="2000" dirty="0">
                    <a:latin typeface="+mj-lt"/>
                  </a:rPr>
                  <a:t>: constant water and </a:t>
                </a:r>
                <a:r>
                  <a:rPr lang="fr-FR" sz="2000" dirty="0" err="1">
                    <a:latin typeface="+mj-lt"/>
                  </a:rPr>
                  <a:t>sediment</a:t>
                </a:r>
                <a:r>
                  <a:rPr lang="fr-FR" sz="2000" dirty="0">
                    <a:latin typeface="+mj-lt"/>
                  </a:rPr>
                  <a:t> </a:t>
                </a:r>
                <a:r>
                  <a:rPr lang="fr-FR" sz="2000" dirty="0" err="1">
                    <a:latin typeface="+mj-lt"/>
                  </a:rPr>
                  <a:t>discharges</a:t>
                </a:r>
                <a:r>
                  <a:rPr lang="fr-FR" sz="2000" dirty="0">
                    <a:latin typeface="+mj-lt"/>
                  </a:rPr>
                  <a:t> (</a:t>
                </a:r>
                <a:r>
                  <a:rPr lang="fr-FR" sz="2000" dirty="0" err="1">
                    <a:latin typeface="+mj-lt"/>
                  </a:rPr>
                  <a:t>choice</a:t>
                </a:r>
                <a:r>
                  <a:rPr lang="fr-FR" sz="2000" dirty="0">
                    <a:latin typeface="+mj-lt"/>
                  </a:rPr>
                  <a:t> of a transport </a:t>
                </a:r>
                <a:r>
                  <a:rPr lang="fr-FR" sz="2000" dirty="0" err="1">
                    <a:latin typeface="+mj-lt"/>
                  </a:rPr>
                  <a:t>law</a:t>
                </a:r>
                <a:r>
                  <a:rPr lang="fr-FR" sz="2000" dirty="0">
                    <a:latin typeface="+mj-lt"/>
                  </a:rPr>
                  <a:t>)</a:t>
                </a:r>
              </a:p>
              <a:p>
                <a:pPr marL="342900" indent="-342900">
                  <a:lnSpc>
                    <a:spcPct val="150000"/>
                  </a:lnSpc>
                  <a:buFont typeface="Arial" panose="020B0604020202020204" pitchFamily="34" charset="0"/>
                  <a:buChar char="•"/>
                </a:pPr>
                <a:r>
                  <a:rPr lang="fr-FR" sz="2000" dirty="0" err="1">
                    <a:latin typeface="+mj-lt"/>
                  </a:rPr>
                  <a:t>Downstream</a:t>
                </a:r>
                <a:r>
                  <a:rPr lang="fr-FR" sz="2000" dirty="0">
                    <a:latin typeface="+mj-lt"/>
                  </a:rPr>
                  <a:t>: </a:t>
                </a:r>
                <a:r>
                  <a:rPr lang="fr-FR" sz="2000" dirty="0" err="1">
                    <a:latin typeface="+mj-lt"/>
                  </a:rPr>
                  <a:t>knickpoint</a:t>
                </a:r>
                <a:endParaRPr lang="fr-FR" sz="2000" dirty="0">
                  <a:latin typeface="+mj-lt"/>
                </a:endParaRPr>
              </a:p>
              <a:p>
                <a:pPr marL="342900" indent="-342900">
                  <a:lnSpc>
                    <a:spcPct val="150000"/>
                  </a:lnSpc>
                  <a:buFont typeface="Arial" panose="020B0604020202020204" pitchFamily="34" charset="0"/>
                  <a:buChar char="•"/>
                </a:pPr>
                <a:r>
                  <a:rPr lang="fr-FR" sz="2000" dirty="0">
                    <a:latin typeface="+mj-lt"/>
                  </a:rPr>
                  <a:t>Variable conditions </a:t>
                </a:r>
                <a:r>
                  <a:rPr lang="fr-FR" dirty="0"/>
                  <a:t>(</a:t>
                </a:r>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𝑑</m:t>
                        </m:r>
                      </m:e>
                      <m:sub>
                        <m:r>
                          <a:rPr lang="fr-FR" i="1">
                            <a:latin typeface="Cambria Math" panose="02040503050406030204" pitchFamily="18" charset="0"/>
                          </a:rPr>
                          <m:t>50</m:t>
                        </m:r>
                      </m:sub>
                    </m:sSub>
                  </m:oMath>
                </a14:m>
                <a:r>
                  <a:rPr lang="fr-FR" dirty="0"/>
                  <a:t>, </a:t>
                </a:r>
                <a14:m>
                  <m:oMath xmlns:m="http://schemas.openxmlformats.org/officeDocument/2006/math">
                    <m:r>
                      <a:rPr lang="fr-FR" i="1">
                        <a:latin typeface="Cambria Math" panose="02040503050406030204" pitchFamily="18" charset="0"/>
                      </a:rPr>
                      <m:t>h</m:t>
                    </m:r>
                  </m:oMath>
                </a14:m>
                <a:r>
                  <a:rPr lang="fr-FR" dirty="0"/>
                  <a:t>, </a:t>
                </a:r>
                <a14:m>
                  <m:oMath xmlns:m="http://schemas.openxmlformats.org/officeDocument/2006/math">
                    <m:r>
                      <a:rPr lang="fr-FR" i="1">
                        <a:latin typeface="Cambria Math" panose="02040503050406030204" pitchFamily="18" charset="0"/>
                      </a:rPr>
                      <m:t>𝑄</m:t>
                    </m:r>
                  </m:oMath>
                </a14:m>
                <a:r>
                  <a:rPr lang="fr-FR" dirty="0"/>
                  <a:t>, etc.)</a:t>
                </a:r>
              </a:p>
              <a:p>
                <a:pPr marL="342900" indent="-342900">
                  <a:lnSpc>
                    <a:spcPct val="150000"/>
                  </a:lnSpc>
                  <a:buFont typeface="Arial" panose="020B0604020202020204" pitchFamily="34" charset="0"/>
                  <a:buChar char="•"/>
                </a:pPr>
                <a:r>
                  <a:rPr lang="fr-FR" sz="2000" dirty="0">
                    <a:latin typeface="+mj-lt"/>
                  </a:rPr>
                  <a:t>Variable</a:t>
                </a:r>
                <a:r>
                  <a:rPr lang="fr-FR" sz="2000" dirty="0"/>
                  <a:t> </a:t>
                </a:r>
                <a14:m>
                  <m:oMath xmlns:m="http://schemas.openxmlformats.org/officeDocument/2006/math">
                    <m:r>
                      <a:rPr lang="fr-FR" sz="2000" i="1">
                        <a:latin typeface="Cambria Math" panose="02040503050406030204" pitchFamily="18" charset="0"/>
                      </a:rPr>
                      <m:t>𝜙</m:t>
                    </m:r>
                  </m:oMath>
                </a14:m>
                <a:endParaRPr lang="fr-FR" sz="2000" dirty="0">
                  <a:latin typeface="+mj-lt"/>
                </a:endParaRPr>
              </a:p>
              <a:p>
                <a:pPr marL="342900" indent="-342900">
                  <a:lnSpc>
                    <a:spcPct val="150000"/>
                  </a:lnSpc>
                  <a:buFont typeface="Arial" panose="020B0604020202020204" pitchFamily="34" charset="0"/>
                  <a:buChar char="•"/>
                </a:pPr>
                <a:r>
                  <a:rPr lang="fr-FR" sz="2000" dirty="0">
                    <a:latin typeface="+mj-lt"/>
                  </a:rPr>
                  <a:t>Objective: </a:t>
                </a:r>
                <a:r>
                  <a:rPr lang="fr-FR" sz="2000" dirty="0" err="1">
                    <a:latin typeface="+mj-lt"/>
                  </a:rPr>
                  <a:t>reaching</a:t>
                </a:r>
                <a:r>
                  <a:rPr lang="fr-FR" sz="2000" dirty="0">
                    <a:latin typeface="+mj-lt"/>
                  </a:rPr>
                  <a:t> the </a:t>
                </a:r>
                <a:r>
                  <a:rPr lang="fr-FR" sz="2000" dirty="0" err="1">
                    <a:latin typeface="+mj-lt"/>
                  </a:rPr>
                  <a:t>expected</a:t>
                </a:r>
                <a:r>
                  <a:rPr lang="fr-FR" sz="2000" dirty="0">
                    <a:latin typeface="+mj-lt"/>
                  </a:rPr>
                  <a:t> </a:t>
                </a:r>
                <a:r>
                  <a:rPr lang="fr-FR" sz="2000" dirty="0" err="1">
                    <a:latin typeface="+mj-lt"/>
                  </a:rPr>
                  <a:t>equilibrium</a:t>
                </a:r>
                <a:r>
                  <a:rPr lang="fr-FR" sz="2000" dirty="0">
                    <a:latin typeface="+mj-lt"/>
                  </a:rPr>
                  <a:t> </a:t>
                </a:r>
                <a:r>
                  <a:rPr lang="fr-FR" sz="2000" dirty="0" err="1">
                    <a:latin typeface="+mj-lt"/>
                  </a:rPr>
                  <a:t>slope</a:t>
                </a:r>
                <a:endParaRPr lang="fr-FR" sz="2400" dirty="0">
                  <a:latin typeface="+mj-lt"/>
                </a:endParaRPr>
              </a:p>
              <a:p>
                <a:pPr marL="285750" indent="-285750">
                  <a:buFont typeface="Arial" panose="020B0604020202020204" pitchFamily="34" charset="0"/>
                  <a:buChar char="•"/>
                </a:pPr>
                <a:endParaRPr lang="fr-FR" dirty="0">
                  <a:latin typeface="+mj-lt"/>
                </a:endParaRPr>
              </a:p>
              <a:p>
                <a:endParaRPr lang="en-GB" dirty="0">
                  <a:latin typeface="+mj-lt"/>
                </a:endParaRPr>
              </a:p>
            </p:txBody>
          </p:sp>
        </mc:Choice>
        <mc:Fallback xmlns="">
          <p:sp>
            <p:nvSpPr>
              <p:cNvPr id="5" name="TextBox 4">
                <a:extLst>
                  <a:ext uri="{FF2B5EF4-FFF2-40B4-BE49-F238E27FC236}">
                    <a16:creationId xmlns:a16="http://schemas.microsoft.com/office/drawing/2014/main" id="{075673DE-DB2F-449F-A1D0-4012A25124B1}"/>
                  </a:ext>
                </a:extLst>
              </p:cNvPr>
              <p:cNvSpPr txBox="1">
                <a:spLocks noRot="1" noChangeAspect="1" noMove="1" noResize="1" noEditPoints="1" noAdjustHandles="1" noChangeArrowheads="1" noChangeShapeType="1" noTextEdit="1"/>
              </p:cNvSpPr>
              <p:nvPr/>
            </p:nvSpPr>
            <p:spPr>
              <a:xfrm>
                <a:off x="713313" y="1275933"/>
                <a:ext cx="4135883" cy="4801314"/>
              </a:xfrm>
              <a:prstGeom prst="rect">
                <a:avLst/>
              </a:prstGeom>
              <a:blipFill>
                <a:blip r:embed="rId5"/>
                <a:stretch>
                  <a:fillRect l="-1327"/>
                </a:stretch>
              </a:blipFill>
            </p:spPr>
            <p:txBody>
              <a:bodyPr/>
              <a:lstStyle/>
              <a:p>
                <a:r>
                  <a:rPr lang="en-GB">
                    <a:noFill/>
                  </a:rPr>
                  <a:t> </a:t>
                </a:r>
              </a:p>
            </p:txBody>
          </p:sp>
        </mc:Fallback>
      </mc:AlternateContent>
      <p:sp>
        <p:nvSpPr>
          <p:cNvPr id="7" name="Rectangle 6">
            <a:extLst>
              <a:ext uri="{FF2B5EF4-FFF2-40B4-BE49-F238E27FC236}">
                <a16:creationId xmlns:a16="http://schemas.microsoft.com/office/drawing/2014/main" id="{897F8BA1-EB0D-4ABC-BC81-32E129D727B2}"/>
              </a:ext>
            </a:extLst>
          </p:cNvPr>
          <p:cNvSpPr/>
          <p:nvPr/>
        </p:nvSpPr>
        <p:spPr>
          <a:xfrm>
            <a:off x="6610525" y="2756827"/>
            <a:ext cx="352337" cy="4058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Slope_final">
            <a:hlinkClick r:id="" action="ppaction://media"/>
            <a:extLst>
              <a:ext uri="{FF2B5EF4-FFF2-40B4-BE49-F238E27FC236}">
                <a16:creationId xmlns:a16="http://schemas.microsoft.com/office/drawing/2014/main" id="{488830AB-39B3-4CE5-9438-2DA6F617657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4849196" y="1265333"/>
            <a:ext cx="6162564" cy="4622290"/>
          </a:xfrm>
        </p:spPr>
      </p:pic>
      <p:pic>
        <p:nvPicPr>
          <p:cNvPr id="9" name="Graphique 8" descr="Puzzle">
            <a:extLst>
              <a:ext uri="{FF2B5EF4-FFF2-40B4-BE49-F238E27FC236}">
                <a16:creationId xmlns:a16="http://schemas.microsoft.com/office/drawing/2014/main" id="{8F2DB9D3-7FEA-404A-B72B-A19B156AF95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0" y="6087846"/>
            <a:ext cx="770153" cy="770153"/>
          </a:xfrm>
          <a:prstGeom prst="rect">
            <a:avLst/>
          </a:prstGeom>
        </p:spPr>
      </p:pic>
    </p:spTree>
    <p:extLst>
      <p:ext uri="{BB962C8B-B14F-4D97-AF65-F5344CB8AC3E}">
        <p14:creationId xmlns:p14="http://schemas.microsoft.com/office/powerpoint/2010/main" val="373880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6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2"/>
                                        </p:tgtEl>
                                      </p:cBhvr>
                                    </p:cmd>
                                  </p:childTnLst>
                                </p:cTn>
                              </p:par>
                            </p:childTnLst>
                          </p:cTn>
                        </p:par>
                      </p:childTnLst>
                    </p:cTn>
                  </p:par>
                </p:childTnLst>
              </p:cTn>
              <p:nextCondLst>
                <p:cond evt="onClick" delay="0">
                  <p:tgtEl>
                    <p:spTgt spid="12"/>
                  </p:tgtEl>
                </p:cond>
              </p:nextCondLst>
            </p:seq>
            <p:video>
              <p:cMediaNode vol="80000">
                <p:cTn id="12" fill="hold" display="0">
                  <p:stCondLst>
                    <p:cond delay="indefinite"/>
                  </p:stCondLst>
                </p:cTn>
                <p:tgtEl>
                  <p:spTgt spid="1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Content Placeholder 4">
                <a:extLst>
                  <a:ext uri="{FF2B5EF4-FFF2-40B4-BE49-F238E27FC236}">
                    <a16:creationId xmlns:a16="http://schemas.microsoft.com/office/drawing/2014/main" id="{12C961DE-40C8-4332-B591-91944F0CBE26}"/>
                  </a:ext>
                </a:extLst>
              </p:cNvPr>
              <p:cNvGraphicFramePr>
                <a:graphicFrameLocks noGrp="1"/>
              </p:cNvGraphicFramePr>
              <p:nvPr>
                <p:ph idx="1"/>
                <p:extLst>
                  <p:ext uri="{D42A27DB-BD31-4B8C-83A1-F6EECF244321}">
                    <p14:modId xmlns:p14="http://schemas.microsoft.com/office/powerpoint/2010/main" val="1751640966"/>
                  </p:ext>
                </p:extLst>
              </p:nvPr>
            </p:nvGraphicFramePr>
            <p:xfrm>
              <a:off x="838200" y="1189038"/>
              <a:ext cx="10515600" cy="4987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7" name="Content Placeholder 4">
                <a:extLst>
                  <a:ext uri="{FF2B5EF4-FFF2-40B4-BE49-F238E27FC236}">
                    <a16:creationId xmlns:a16="http://schemas.microsoft.com/office/drawing/2014/main" id="{12C961DE-40C8-4332-B591-91944F0CBE26}"/>
                  </a:ext>
                </a:extLst>
              </p:cNvPr>
              <p:cNvGraphicFramePr>
                <a:graphicFrameLocks noGrp="1"/>
              </p:cNvGraphicFramePr>
              <p:nvPr>
                <p:ph idx="1"/>
                <p:extLst>
                  <p:ext uri="{D42A27DB-BD31-4B8C-83A1-F6EECF244321}">
                    <p14:modId xmlns:p14="http://schemas.microsoft.com/office/powerpoint/2010/main" val="1751640966"/>
                  </p:ext>
                </p:extLst>
              </p:nvPr>
            </p:nvGraphicFramePr>
            <p:xfrm>
              <a:off x="838200" y="1189038"/>
              <a:ext cx="10515600" cy="49879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2" name="Titre 1">
            <a:extLst>
              <a:ext uri="{FF2B5EF4-FFF2-40B4-BE49-F238E27FC236}">
                <a16:creationId xmlns:a16="http://schemas.microsoft.com/office/drawing/2014/main" id="{433DCF76-8FF9-427B-A987-960A87244780}"/>
              </a:ext>
            </a:extLst>
          </p:cNvPr>
          <p:cNvSpPr>
            <a:spLocks noGrp="1"/>
          </p:cNvSpPr>
          <p:nvPr>
            <p:ph type="title"/>
          </p:nvPr>
        </p:nvSpPr>
        <p:spPr/>
        <p:txBody>
          <a:bodyPr>
            <a:normAutofit/>
          </a:bodyPr>
          <a:lstStyle/>
          <a:p>
            <a:r>
              <a:rPr lang="fr-FR" dirty="0" err="1"/>
              <a:t>Closing</a:t>
            </a:r>
            <a:r>
              <a:rPr lang="fr-FR" dirty="0"/>
              <a:t> </a:t>
            </a:r>
            <a:r>
              <a:rPr lang="fr-FR" dirty="0" err="1"/>
              <a:t>parameters</a:t>
            </a:r>
            <a:endParaRPr lang="en-GB" dirty="0"/>
          </a:p>
        </p:txBody>
      </p:sp>
      <p:sp>
        <p:nvSpPr>
          <p:cNvPr id="3" name="Espace réservé du numéro de diapositive 2">
            <a:extLst>
              <a:ext uri="{FF2B5EF4-FFF2-40B4-BE49-F238E27FC236}">
                <a16:creationId xmlns:a16="http://schemas.microsoft.com/office/drawing/2014/main" id="{0A533F4A-35D9-49E7-80A2-8189662FE89B}"/>
              </a:ext>
            </a:extLst>
          </p:cNvPr>
          <p:cNvSpPr>
            <a:spLocks noGrp="1"/>
          </p:cNvSpPr>
          <p:nvPr>
            <p:ph type="sldNum" sz="quarter" idx="12"/>
          </p:nvPr>
        </p:nvSpPr>
        <p:spPr/>
        <p:txBody>
          <a:bodyPr/>
          <a:lstStyle/>
          <a:p>
            <a:fld id="{7A8BD623-D179-42DF-B838-8F9BAFA7AAED}" type="slidenum">
              <a:rPr lang="fr-BE" smtClean="0"/>
              <a:pPr/>
              <a:t>12</a:t>
            </a:fld>
            <a:endParaRPr lang="fr-BE"/>
          </a:p>
        </p:txBody>
      </p:sp>
      <p:sp>
        <p:nvSpPr>
          <p:cNvPr id="4" name="Espace réservé du texte 3">
            <a:extLst>
              <a:ext uri="{FF2B5EF4-FFF2-40B4-BE49-F238E27FC236}">
                <a16:creationId xmlns:a16="http://schemas.microsoft.com/office/drawing/2014/main" id="{18FC83CE-89D2-4CFB-B8E6-BB2B8DFE53E4}"/>
              </a:ext>
            </a:extLst>
          </p:cNvPr>
          <p:cNvSpPr>
            <a:spLocks noGrp="1"/>
          </p:cNvSpPr>
          <p:nvPr>
            <p:ph type="body" sz="quarter" idx="13"/>
          </p:nvPr>
        </p:nvSpPr>
        <p:spPr/>
        <p:txBody>
          <a:bodyPr/>
          <a:lstStyle/>
          <a:p>
            <a:r>
              <a:rPr lang="fr-FR" dirty="0"/>
              <a:t>Optimisation </a:t>
            </a:r>
            <a:r>
              <a:rPr lang="fr-FR" dirty="0" err="1"/>
              <a:t>procedure</a:t>
            </a:r>
            <a:r>
              <a:rPr lang="fr-FR" dirty="0"/>
              <a:t> for </a:t>
            </a:r>
            <a:r>
              <a:rPr lang="fr-FR" dirty="0" err="1"/>
              <a:t>any</a:t>
            </a:r>
            <a:r>
              <a:rPr lang="fr-FR" dirty="0"/>
              <a:t> transport </a:t>
            </a:r>
            <a:r>
              <a:rPr lang="fr-FR" dirty="0" err="1"/>
              <a:t>law</a:t>
            </a:r>
            <a:endParaRPr lang="en-GB" dirty="0"/>
          </a:p>
          <a:p>
            <a:endParaRPr lang="en-GB" dirty="0"/>
          </a:p>
        </p:txBody>
      </p:sp>
      <p:grpSp>
        <p:nvGrpSpPr>
          <p:cNvPr id="17" name="Groupe 16">
            <a:extLst>
              <a:ext uri="{FF2B5EF4-FFF2-40B4-BE49-F238E27FC236}">
                <a16:creationId xmlns:a16="http://schemas.microsoft.com/office/drawing/2014/main" id="{C6B9B0DF-0488-43A2-A149-4F71D92C6779}"/>
              </a:ext>
            </a:extLst>
          </p:cNvPr>
          <p:cNvGrpSpPr/>
          <p:nvPr/>
        </p:nvGrpSpPr>
        <p:grpSpPr>
          <a:xfrm>
            <a:off x="9412448" y="5596463"/>
            <a:ext cx="1311412" cy="369332"/>
            <a:chOff x="9068499" y="4937404"/>
            <a:chExt cx="1311412" cy="369332"/>
          </a:xfrm>
          <a:solidFill>
            <a:srgbClr val="60909B"/>
          </a:solidFill>
        </p:grpSpPr>
        <p:sp>
          <p:nvSpPr>
            <p:cNvPr id="9" name="Rectangle 8">
              <a:extLst>
                <a:ext uri="{FF2B5EF4-FFF2-40B4-BE49-F238E27FC236}">
                  <a16:creationId xmlns:a16="http://schemas.microsoft.com/office/drawing/2014/main" id="{4D0EC88A-CCD0-4701-90B1-DB93000D7F59}"/>
                </a:ext>
              </a:extLst>
            </p:cNvPr>
            <p:cNvSpPr/>
            <p:nvPr/>
          </p:nvSpPr>
          <p:spPr>
            <a:xfrm>
              <a:off x="9068499" y="5049154"/>
              <a:ext cx="536895" cy="151001"/>
            </a:xfrm>
            <a:prstGeom prst="rect">
              <a:avLst/>
            </a:prstGeom>
            <a:solidFill>
              <a:srgbClr val="60909B"/>
            </a:solidFill>
            <a:ln>
              <a:solidFill>
                <a:srgbClr val="457E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6">
              <a:extLst>
                <a:ext uri="{FF2B5EF4-FFF2-40B4-BE49-F238E27FC236}">
                  <a16:creationId xmlns:a16="http://schemas.microsoft.com/office/drawing/2014/main" id="{BE5224F2-0E77-45AA-A12F-309D42418B7F}"/>
                </a:ext>
              </a:extLst>
            </p:cNvPr>
            <p:cNvSpPr txBox="1"/>
            <p:nvPr/>
          </p:nvSpPr>
          <p:spPr>
            <a:xfrm>
              <a:off x="9748007" y="4937404"/>
              <a:ext cx="631904" cy="369332"/>
            </a:xfrm>
            <a:prstGeom prst="rect">
              <a:avLst/>
            </a:prstGeom>
            <a:noFill/>
          </p:spPr>
          <p:txBody>
            <a:bodyPr wrap="none" rtlCol="0">
              <a:spAutoFit/>
            </a:bodyPr>
            <a:lstStyle/>
            <a:p>
              <a:r>
                <a:rPr lang="fr-FR" dirty="0">
                  <a:latin typeface="+mj-lt"/>
                </a:rPr>
                <a:t>2P2L</a:t>
              </a:r>
              <a:endParaRPr lang="en-GB" dirty="0">
                <a:latin typeface="+mj-lt"/>
              </a:endParaRPr>
            </a:p>
          </p:txBody>
        </p:sp>
      </p:grpSp>
      <p:pic>
        <p:nvPicPr>
          <p:cNvPr id="16" name="Graphique 15" descr="Marteau">
            <a:extLst>
              <a:ext uri="{FF2B5EF4-FFF2-40B4-BE49-F238E27FC236}">
                <a16:creationId xmlns:a16="http://schemas.microsoft.com/office/drawing/2014/main" id="{5FCBF5ED-FB7A-450B-AADA-656FA89D3C6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7899" y="6027392"/>
            <a:ext cx="750301" cy="750301"/>
          </a:xfrm>
          <a:prstGeom prst="rect">
            <a:avLst/>
          </a:prstGeom>
        </p:spPr>
      </p:pic>
      <p:grpSp>
        <p:nvGrpSpPr>
          <p:cNvPr id="11" name="Groupe 10">
            <a:extLst>
              <a:ext uri="{FF2B5EF4-FFF2-40B4-BE49-F238E27FC236}">
                <a16:creationId xmlns:a16="http://schemas.microsoft.com/office/drawing/2014/main" id="{A930FFBF-7006-4F66-BD0B-DF9DBDD421F4}"/>
              </a:ext>
            </a:extLst>
          </p:cNvPr>
          <p:cNvGrpSpPr/>
          <p:nvPr/>
        </p:nvGrpSpPr>
        <p:grpSpPr>
          <a:xfrm>
            <a:off x="4434675" y="3479074"/>
            <a:ext cx="501072" cy="428336"/>
            <a:chOff x="9250216" y="2267671"/>
            <a:chExt cx="501072" cy="428336"/>
          </a:xfrm>
        </p:grpSpPr>
        <p:sp>
          <p:nvSpPr>
            <p:cNvPr id="12" name="Flèche : droite 11">
              <a:extLst>
                <a:ext uri="{FF2B5EF4-FFF2-40B4-BE49-F238E27FC236}">
                  <a16:creationId xmlns:a16="http://schemas.microsoft.com/office/drawing/2014/main" id="{6FFD2E94-DD0C-4A9D-B7AE-CDAC75EF9986}"/>
                </a:ext>
              </a:extLst>
            </p:cNvPr>
            <p:cNvSpPr/>
            <p:nvPr/>
          </p:nvSpPr>
          <p:spPr>
            <a:xfrm rot="5400000">
              <a:off x="9286584" y="2231303"/>
              <a:ext cx="428336" cy="501072"/>
            </a:xfrm>
            <a:prstGeom prst="rightArrow">
              <a:avLst>
                <a:gd name="adj1" fmla="val 60000"/>
                <a:gd name="adj2" fmla="val 50000"/>
              </a:avLst>
            </a:prstGeom>
            <a:solidFill>
              <a:srgbClr val="457E8D"/>
            </a:solidFill>
          </p:spPr>
          <p:style>
            <a:lnRef idx="0">
              <a:schemeClr val="accent1">
                <a:tint val="60000"/>
                <a:hueOff val="0"/>
                <a:satOff val="0"/>
                <a:lumOff val="0"/>
                <a:alphaOff val="0"/>
              </a:schemeClr>
            </a:lnRef>
            <a:fillRef idx="1">
              <a:scrgbClr r="0" g="0" b="0"/>
            </a:fillRef>
            <a:effectRef idx="1">
              <a:schemeClr val="accent1">
                <a:tint val="60000"/>
                <a:hueOff val="0"/>
                <a:satOff val="0"/>
                <a:lumOff val="0"/>
                <a:alphaOff val="0"/>
              </a:schemeClr>
            </a:effectRef>
            <a:fontRef idx="minor">
              <a:schemeClr val="dk1">
                <a:hueOff val="0"/>
                <a:satOff val="0"/>
                <a:lumOff val="0"/>
                <a:alphaOff val="0"/>
              </a:schemeClr>
            </a:fontRef>
          </p:style>
        </p:sp>
        <p:sp>
          <p:nvSpPr>
            <p:cNvPr id="13" name="Flèche : droite 4">
              <a:extLst>
                <a:ext uri="{FF2B5EF4-FFF2-40B4-BE49-F238E27FC236}">
                  <a16:creationId xmlns:a16="http://schemas.microsoft.com/office/drawing/2014/main" id="{74899FE9-AA03-4723-86AE-4FEDB9C2F0C8}"/>
                </a:ext>
              </a:extLst>
            </p:cNvPr>
            <p:cNvSpPr txBox="1"/>
            <p:nvPr/>
          </p:nvSpPr>
          <p:spPr>
            <a:xfrm>
              <a:off x="9350431" y="2267671"/>
              <a:ext cx="300644" cy="29983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latin typeface="+mj-lt"/>
              </a:endParaRPr>
            </a:p>
          </p:txBody>
        </p:sp>
      </p:grpSp>
    </p:spTree>
    <p:extLst>
      <p:ext uri="{BB962C8B-B14F-4D97-AF65-F5344CB8AC3E}">
        <p14:creationId xmlns:p14="http://schemas.microsoft.com/office/powerpoint/2010/main" val="1300062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93AB1-41B5-4EDA-89C0-124F1C716F77}"/>
              </a:ext>
            </a:extLst>
          </p:cNvPr>
          <p:cNvSpPr>
            <a:spLocks noGrp="1"/>
          </p:cNvSpPr>
          <p:nvPr>
            <p:ph type="title"/>
          </p:nvPr>
        </p:nvSpPr>
        <p:spPr/>
        <p:txBody>
          <a:bodyPr/>
          <a:lstStyle/>
          <a:p>
            <a:r>
              <a:rPr lang="fr-FR" dirty="0" err="1"/>
              <a:t>Closing</a:t>
            </a:r>
            <a:r>
              <a:rPr lang="fr-FR" dirty="0"/>
              <a:t> </a:t>
            </a:r>
            <a:r>
              <a:rPr lang="fr-FR" dirty="0" err="1"/>
              <a:t>parameters</a:t>
            </a:r>
            <a:endParaRPr lang="en-GB" dirty="0"/>
          </a:p>
        </p:txBody>
      </p:sp>
      <p:sp>
        <p:nvSpPr>
          <p:cNvPr id="3" name="Slide Number Placeholder 2">
            <a:extLst>
              <a:ext uri="{FF2B5EF4-FFF2-40B4-BE49-F238E27FC236}">
                <a16:creationId xmlns:a16="http://schemas.microsoft.com/office/drawing/2014/main" id="{FDD1E81E-EBBD-40CC-9544-E5930E87EC0C}"/>
              </a:ext>
            </a:extLst>
          </p:cNvPr>
          <p:cNvSpPr>
            <a:spLocks noGrp="1"/>
          </p:cNvSpPr>
          <p:nvPr>
            <p:ph type="sldNum" sz="quarter" idx="12"/>
          </p:nvPr>
        </p:nvSpPr>
        <p:spPr>
          <a:xfrm>
            <a:off x="8610599" y="6385710"/>
            <a:ext cx="2743200" cy="365125"/>
          </a:xfrm>
        </p:spPr>
        <p:txBody>
          <a:bodyPr/>
          <a:lstStyle/>
          <a:p>
            <a:fld id="{7A8BD623-D179-42DF-B838-8F9BAFA7AAED}" type="slidenum">
              <a:rPr lang="fr-BE" smtClean="0"/>
              <a:pPr/>
              <a:t>13</a:t>
            </a:fld>
            <a:endParaRPr lang="fr-BE" dirty="0"/>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D6AACC9E-B42B-4DF4-B253-54C669B45085}"/>
                  </a:ext>
                </a:extLst>
              </p:cNvPr>
              <p:cNvSpPr>
                <a:spLocks noGrp="1"/>
              </p:cNvSpPr>
              <p:nvPr>
                <p:ph type="body" sz="quarter" idx="13"/>
              </p:nvPr>
            </p:nvSpPr>
            <p:spPr>
              <a:xfrm>
                <a:off x="4526734" y="-2"/>
                <a:ext cx="7665268" cy="676521"/>
              </a:xfrm>
            </p:spPr>
            <p:txBody>
              <a:bodyPr/>
              <a:lstStyle/>
              <a:p>
                <a:r>
                  <a:rPr lang="fr-FR" dirty="0"/>
                  <a:t>Closing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𝑠</m:t>
                        </m:r>
                      </m:sub>
                    </m:sSub>
                  </m:oMath>
                </a14:m>
                <a:r>
                  <a:rPr lang="en-GB" dirty="0"/>
                  <a:t> - comparison between Cheng &amp; Zhao (2017) and new relations</a:t>
                </a:r>
              </a:p>
            </p:txBody>
          </p:sp>
        </mc:Choice>
        <mc:Fallback xmlns="">
          <p:sp>
            <p:nvSpPr>
              <p:cNvPr id="4" name="Text Placeholder 3">
                <a:extLst>
                  <a:ext uri="{FF2B5EF4-FFF2-40B4-BE49-F238E27FC236}">
                    <a16:creationId xmlns:a16="http://schemas.microsoft.com/office/drawing/2014/main" id="{D6AACC9E-B42B-4DF4-B253-54C669B45085}"/>
                  </a:ext>
                </a:extLst>
              </p:cNvPr>
              <p:cNvSpPr>
                <a:spLocks noGrp="1" noRot="1" noChangeAspect="1" noMove="1" noResize="1" noEditPoints="1" noAdjustHandles="1" noChangeArrowheads="1" noChangeShapeType="1" noTextEdit="1"/>
              </p:cNvSpPr>
              <p:nvPr>
                <p:ph type="body" sz="quarter" idx="13"/>
              </p:nvPr>
            </p:nvSpPr>
            <p:spPr>
              <a:xfrm>
                <a:off x="4526734" y="-2"/>
                <a:ext cx="7665268" cy="676521"/>
              </a:xfrm>
              <a:blipFill>
                <a:blip r:embed="rId3"/>
                <a:stretch>
                  <a:fillRect l="-318" r="-796"/>
                </a:stretch>
              </a:blipFill>
            </p:spPr>
            <p:txBody>
              <a:bodyPr/>
              <a:lstStyle/>
              <a:p>
                <a:r>
                  <a:rPr lang="en-GB">
                    <a:noFill/>
                  </a:rPr>
                  <a:t> </a:t>
                </a:r>
              </a:p>
            </p:txBody>
          </p:sp>
        </mc:Fallback>
      </mc:AlternateContent>
      <p:graphicFrame>
        <p:nvGraphicFramePr>
          <p:cNvPr id="16" name="Graphique 15">
            <a:extLst>
              <a:ext uri="{FF2B5EF4-FFF2-40B4-BE49-F238E27FC236}">
                <a16:creationId xmlns:a16="http://schemas.microsoft.com/office/drawing/2014/main" id="{807A0435-D7AD-49BA-93F3-7A31C108B463}"/>
              </a:ext>
            </a:extLst>
          </p:cNvPr>
          <p:cNvGraphicFramePr>
            <a:graphicFrameLocks/>
          </p:cNvGraphicFramePr>
          <p:nvPr>
            <p:extLst>
              <p:ext uri="{D42A27DB-BD31-4B8C-83A1-F6EECF244321}">
                <p14:modId xmlns:p14="http://schemas.microsoft.com/office/powerpoint/2010/main" val="1522206102"/>
              </p:ext>
            </p:extLst>
          </p:nvPr>
        </p:nvGraphicFramePr>
        <p:xfrm>
          <a:off x="820566" y="1643793"/>
          <a:ext cx="6467474" cy="3842607"/>
        </p:xfrm>
        <a:graphic>
          <a:graphicData uri="http://schemas.openxmlformats.org/drawingml/2006/chart">
            <c:chart xmlns:c="http://schemas.openxmlformats.org/drawingml/2006/chart" xmlns:r="http://schemas.openxmlformats.org/officeDocument/2006/relationships" r:id="rId4"/>
          </a:graphicData>
        </a:graphic>
      </p:graphicFrame>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A718C95D-943D-42D5-AF8E-27DB99C7F7AB}"/>
                  </a:ext>
                </a:extLst>
              </p:cNvPr>
              <p:cNvSpPr txBox="1"/>
              <p:nvPr/>
            </p:nvSpPr>
            <p:spPr>
              <a:xfrm>
                <a:off x="3639426" y="5486400"/>
                <a:ext cx="1014124" cy="38151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𝑠</m:t>
                          </m:r>
                          <m:r>
                            <a:rPr lang="fr-FR" b="0" i="1" smtClean="0">
                              <a:latin typeface="Cambria Math" panose="02040503050406030204" pitchFamily="18" charset="0"/>
                            </a:rPr>
                            <m:t>,</m:t>
                          </m:r>
                          <m:r>
                            <a:rPr lang="fr-FR" b="0" i="1" smtClean="0">
                              <a:latin typeface="Cambria Math" panose="02040503050406030204" pitchFamily="18" charset="0"/>
                            </a:rPr>
                            <m:t>𝐶𝑍</m:t>
                          </m:r>
                        </m:sub>
                      </m:sSub>
                      <m:r>
                        <a:rPr lang="fr-FR" b="0" i="1" smtClean="0">
                          <a:latin typeface="Cambria Math" panose="02040503050406030204" pitchFamily="18" charset="0"/>
                        </a:rPr>
                        <m:t>(°)</m:t>
                      </m:r>
                    </m:oMath>
                  </m:oMathPara>
                </a14:m>
                <a:endParaRPr lang="en-GB" dirty="0"/>
              </a:p>
            </p:txBody>
          </p:sp>
        </mc:Choice>
        <mc:Fallback xmlns="">
          <p:sp>
            <p:nvSpPr>
              <p:cNvPr id="7" name="ZoneTexte 6">
                <a:extLst>
                  <a:ext uri="{FF2B5EF4-FFF2-40B4-BE49-F238E27FC236}">
                    <a16:creationId xmlns:a16="http://schemas.microsoft.com/office/drawing/2014/main" id="{A718C95D-943D-42D5-AF8E-27DB99C7F7AB}"/>
                  </a:ext>
                </a:extLst>
              </p:cNvPr>
              <p:cNvSpPr txBox="1">
                <a:spLocks noRot="1" noChangeAspect="1" noMove="1" noResize="1" noEditPoints="1" noAdjustHandles="1" noChangeArrowheads="1" noChangeShapeType="1" noTextEdit="1"/>
              </p:cNvSpPr>
              <p:nvPr/>
            </p:nvSpPr>
            <p:spPr>
              <a:xfrm>
                <a:off x="3639426" y="5486400"/>
                <a:ext cx="1014124" cy="381515"/>
              </a:xfrm>
              <a:prstGeom prst="rect">
                <a:avLst/>
              </a:prstGeom>
              <a:blipFill>
                <a:blip r:embed="rId5"/>
                <a:stretch>
                  <a:fillRect b="-952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ZoneTexte 16">
                <a:extLst>
                  <a:ext uri="{FF2B5EF4-FFF2-40B4-BE49-F238E27FC236}">
                    <a16:creationId xmlns:a16="http://schemas.microsoft.com/office/drawing/2014/main" id="{6E289B8A-C8D5-4B22-B697-1169FFE52592}"/>
                  </a:ext>
                </a:extLst>
              </p:cNvPr>
              <p:cNvSpPr txBox="1"/>
              <p:nvPr/>
            </p:nvSpPr>
            <p:spPr>
              <a:xfrm rot="16200000">
                <a:off x="19353" y="3374338"/>
                <a:ext cx="1211678" cy="38151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𝑠</m:t>
                          </m:r>
                          <m:r>
                            <a:rPr lang="fr-FR" b="0" i="1" smtClean="0">
                              <a:latin typeface="Cambria Math" panose="02040503050406030204" pitchFamily="18" charset="0"/>
                            </a:rPr>
                            <m:t>,</m:t>
                          </m:r>
                          <m:r>
                            <a:rPr lang="fr-FR" b="0" i="1" smtClean="0">
                              <a:latin typeface="Cambria Math" panose="02040503050406030204" pitchFamily="18" charset="0"/>
                            </a:rPr>
                            <m:t>𝑀𝑃𝑀</m:t>
                          </m:r>
                        </m:sub>
                      </m:sSub>
                      <m:r>
                        <a:rPr lang="fr-FR" b="0" i="1" smtClean="0">
                          <a:latin typeface="Cambria Math" panose="02040503050406030204" pitchFamily="18" charset="0"/>
                        </a:rPr>
                        <m:t>(°)</m:t>
                      </m:r>
                    </m:oMath>
                  </m:oMathPara>
                </a14:m>
                <a:endParaRPr lang="en-GB" dirty="0"/>
              </a:p>
            </p:txBody>
          </p:sp>
        </mc:Choice>
        <mc:Fallback xmlns="">
          <p:sp>
            <p:nvSpPr>
              <p:cNvPr id="17" name="ZoneTexte 16">
                <a:extLst>
                  <a:ext uri="{FF2B5EF4-FFF2-40B4-BE49-F238E27FC236}">
                    <a16:creationId xmlns:a16="http://schemas.microsoft.com/office/drawing/2014/main" id="{6E289B8A-C8D5-4B22-B697-1169FFE52592}"/>
                  </a:ext>
                </a:extLst>
              </p:cNvPr>
              <p:cNvSpPr txBox="1">
                <a:spLocks noRot="1" noChangeAspect="1" noMove="1" noResize="1" noEditPoints="1" noAdjustHandles="1" noChangeArrowheads="1" noChangeShapeType="1" noTextEdit="1"/>
              </p:cNvSpPr>
              <p:nvPr/>
            </p:nvSpPr>
            <p:spPr>
              <a:xfrm rot="16200000">
                <a:off x="19353" y="3374338"/>
                <a:ext cx="1211678" cy="381515"/>
              </a:xfrm>
              <a:prstGeom prst="rect">
                <a:avLst/>
              </a:prstGeom>
              <a:blipFill>
                <a:blip r:embed="rId6"/>
                <a:stretch>
                  <a:fillRect r="-111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60F573FD-8D7B-47A3-9026-31A0C717EC7A}"/>
                  </a:ext>
                </a:extLst>
              </p:cNvPr>
              <p:cNvSpPr/>
              <p:nvPr/>
            </p:nvSpPr>
            <p:spPr>
              <a:xfrm>
                <a:off x="5256956" y="4632605"/>
                <a:ext cx="16780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𝑅𝑀𝑆𝐸</m:t>
                      </m:r>
                      <m:r>
                        <a:rPr lang="fr-FR" b="0" i="0" smtClean="0">
                          <a:latin typeface="Cambria Math" panose="02040503050406030204" pitchFamily="18" charset="0"/>
                        </a:rPr>
                        <m:t>=1.21°</m:t>
                      </m:r>
                    </m:oMath>
                  </m:oMathPara>
                </a14:m>
                <a:endParaRPr lang="en-GB" dirty="0"/>
              </a:p>
            </p:txBody>
          </p:sp>
        </mc:Choice>
        <mc:Fallback xmlns="">
          <p:sp>
            <p:nvSpPr>
              <p:cNvPr id="18" name="Rectangle 17">
                <a:extLst>
                  <a:ext uri="{FF2B5EF4-FFF2-40B4-BE49-F238E27FC236}">
                    <a16:creationId xmlns:a16="http://schemas.microsoft.com/office/drawing/2014/main" id="{60F573FD-8D7B-47A3-9026-31A0C717EC7A}"/>
                  </a:ext>
                </a:extLst>
              </p:cNvPr>
              <p:cNvSpPr>
                <a:spLocks noRot="1" noChangeAspect="1" noMove="1" noResize="1" noEditPoints="1" noAdjustHandles="1" noChangeArrowheads="1" noChangeShapeType="1" noTextEdit="1"/>
              </p:cNvSpPr>
              <p:nvPr/>
            </p:nvSpPr>
            <p:spPr>
              <a:xfrm>
                <a:off x="5256956" y="4632605"/>
                <a:ext cx="1678088" cy="369332"/>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59CEF5AC-BD04-46F3-BC82-B4400067DA2C}"/>
                  </a:ext>
                </a:extLst>
              </p:cNvPr>
              <p:cNvSpPr/>
              <p:nvPr/>
            </p:nvSpPr>
            <p:spPr>
              <a:xfrm>
                <a:off x="7288040" y="3077773"/>
                <a:ext cx="2869696" cy="429156"/>
              </a:xfrm>
              <a:prstGeom prst="rect">
                <a:avLst/>
              </a:prstGeom>
            </p:spPr>
            <p:txBody>
              <a:bodyPr wrap="none">
                <a:spAutoFit/>
              </a:bodyPr>
              <a:lstStyle/>
              <a:p>
                <a14:m>
                  <m:oMath xmlns:m="http://schemas.openxmlformats.org/officeDocument/2006/math">
                    <m:sSub>
                      <m:sSubPr>
                        <m:ctrlPr>
                          <a:rPr lang="fr-FR" i="1" smtClean="0">
                            <a:latin typeface="Cambria Math" panose="02040503050406030204" pitchFamily="18" charset="0"/>
                          </a:rPr>
                        </m:ctrlPr>
                      </m:sSubPr>
                      <m:e>
                        <m:r>
                          <a:rPr lang="fr-FR" i="1">
                            <a:latin typeface="Cambria Math" panose="02040503050406030204" pitchFamily="18" charset="0"/>
                          </a:rPr>
                          <m:t>𝜙</m:t>
                        </m:r>
                      </m:e>
                      <m:sub>
                        <m:r>
                          <a:rPr lang="fr-FR" i="1">
                            <a:latin typeface="Cambria Math" panose="02040503050406030204" pitchFamily="18" charset="0"/>
                          </a:rPr>
                          <m:t>𝑠</m:t>
                        </m:r>
                        <m:r>
                          <a:rPr lang="fr-FR" b="0" i="1" smtClean="0">
                            <a:latin typeface="Cambria Math" panose="02040503050406030204" pitchFamily="18" charset="0"/>
                          </a:rPr>
                          <m:t>,</m:t>
                        </m:r>
                        <m:r>
                          <a:rPr lang="fr-FR" b="0" i="1" smtClean="0">
                            <a:latin typeface="Cambria Math" panose="02040503050406030204" pitchFamily="18" charset="0"/>
                          </a:rPr>
                          <m:t>𝐶𝑍</m:t>
                        </m:r>
                      </m:sub>
                    </m:sSub>
                    <m:r>
                      <a:rPr lang="fr-FR" i="1">
                        <a:latin typeface="Cambria Math" panose="02040503050406030204" pitchFamily="18" charset="0"/>
                      </a:rPr>
                      <m:t>=</m:t>
                    </m:r>
                    <m:d>
                      <m:dPr>
                        <m:ctrlPr>
                          <a:rPr lang="fr-FR" i="1">
                            <a:latin typeface="Cambria Math" panose="02040503050406030204" pitchFamily="18" charset="0"/>
                          </a:rPr>
                        </m:ctrlPr>
                      </m:dPr>
                      <m:e>
                        <m:r>
                          <a:rPr lang="fr-FR" i="1">
                            <a:latin typeface="Cambria Math" panose="02040503050406030204" pitchFamily="18" charset="0"/>
                          </a:rPr>
                          <m:t>1+0.06</m:t>
                        </m:r>
                        <m:rad>
                          <m:radPr>
                            <m:degHide m:val="on"/>
                            <m:ctrlPr>
                              <a:rPr lang="fr-FR" i="1">
                                <a:latin typeface="Cambria Math" panose="02040503050406030204" pitchFamily="18" charset="0"/>
                              </a:rPr>
                            </m:ctrlPr>
                          </m:radPr>
                          <m:deg/>
                          <m:e>
                            <m:sSub>
                              <m:sSubPr>
                                <m:ctrlPr>
                                  <a:rPr lang="fr-FR" i="1">
                                    <a:latin typeface="Cambria Math" panose="02040503050406030204" pitchFamily="18" charset="0"/>
                                  </a:rPr>
                                </m:ctrlPr>
                              </m:sSubPr>
                              <m:e>
                                <m:r>
                                  <a:rPr lang="fr-FR" i="1">
                                    <a:latin typeface="Cambria Math" panose="02040503050406030204" pitchFamily="18" charset="0"/>
                                  </a:rPr>
                                  <m:t>𝑑</m:t>
                                </m:r>
                              </m:e>
                              <m:sub>
                                <m:r>
                                  <a:rPr lang="fr-FR" i="1">
                                    <a:latin typeface="Cambria Math" panose="02040503050406030204" pitchFamily="18" charset="0"/>
                                  </a:rPr>
                                  <m:t>50</m:t>
                                </m:r>
                              </m:sub>
                            </m:sSub>
                          </m:e>
                        </m:rad>
                      </m:e>
                    </m:d>
                    <m:sSub>
                      <m:sSubPr>
                        <m:ctrlPr>
                          <a:rPr lang="fr-FR" i="1">
                            <a:latin typeface="Cambria Math" panose="02040503050406030204" pitchFamily="18" charset="0"/>
                          </a:rPr>
                        </m:ctrlPr>
                      </m:sSubPr>
                      <m:e>
                        <m:r>
                          <a:rPr lang="fr-FR" i="1">
                            <a:latin typeface="Cambria Math" panose="02040503050406030204" pitchFamily="18" charset="0"/>
                          </a:rPr>
                          <m:t>𝜙</m:t>
                        </m:r>
                      </m:e>
                      <m:sub>
                        <m:r>
                          <a:rPr lang="fr-FR" i="1">
                            <a:latin typeface="Cambria Math" panose="02040503050406030204" pitchFamily="18" charset="0"/>
                          </a:rPr>
                          <m:t>𝑑</m:t>
                        </m:r>
                      </m:sub>
                    </m:sSub>
                  </m:oMath>
                </a14:m>
                <a:r>
                  <a:rPr lang="fr-FR" dirty="0"/>
                  <a:t> </a:t>
                </a:r>
                <a:endParaRPr lang="en-GB" dirty="0"/>
              </a:p>
            </p:txBody>
          </p:sp>
        </mc:Choice>
        <mc:Fallback xmlns="">
          <p:sp>
            <p:nvSpPr>
              <p:cNvPr id="20" name="Rectangle 19">
                <a:extLst>
                  <a:ext uri="{FF2B5EF4-FFF2-40B4-BE49-F238E27FC236}">
                    <a16:creationId xmlns:a16="http://schemas.microsoft.com/office/drawing/2014/main" id="{59CEF5AC-BD04-46F3-BC82-B4400067DA2C}"/>
                  </a:ext>
                </a:extLst>
              </p:cNvPr>
              <p:cNvSpPr>
                <a:spLocks noRot="1" noChangeAspect="1" noMove="1" noResize="1" noEditPoints="1" noAdjustHandles="1" noChangeArrowheads="1" noChangeShapeType="1" noTextEdit="1"/>
              </p:cNvSpPr>
              <p:nvPr/>
            </p:nvSpPr>
            <p:spPr>
              <a:xfrm>
                <a:off x="7288040" y="3077773"/>
                <a:ext cx="2869696" cy="429156"/>
              </a:xfrm>
              <a:prstGeom prst="rect">
                <a:avLst/>
              </a:prstGeom>
              <a:blipFill>
                <a:blip r:embed="rId8"/>
                <a:stretch>
                  <a:fillRect l="-638" b="-857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3CA983CB-1415-4060-A2B1-E75BEF2DC78C}"/>
                  </a:ext>
                </a:extLst>
              </p:cNvPr>
              <p:cNvSpPr/>
              <p:nvPr/>
            </p:nvSpPr>
            <p:spPr>
              <a:xfrm>
                <a:off x="7288040" y="3775988"/>
                <a:ext cx="4595232" cy="381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smtClean="0">
                              <a:latin typeface="Cambria Math" panose="02040503050406030204" pitchFamily="18" charset="0"/>
                            </a:rPr>
                          </m:ctrlPr>
                        </m:sSubPr>
                        <m:e>
                          <m:r>
                            <a:rPr lang="fr-FR" i="1">
                              <a:latin typeface="Cambria Math" panose="02040503050406030204" pitchFamily="18" charset="0"/>
                            </a:rPr>
                            <m:t>𝜙</m:t>
                          </m:r>
                        </m:e>
                        <m:sub>
                          <m:r>
                            <a:rPr lang="fr-FR" i="1">
                              <a:latin typeface="Cambria Math" panose="02040503050406030204" pitchFamily="18" charset="0"/>
                            </a:rPr>
                            <m:t>𝑠</m:t>
                          </m:r>
                          <m:r>
                            <a:rPr lang="fr-FR" b="0" i="1" smtClean="0">
                              <a:latin typeface="Cambria Math" panose="02040503050406030204" pitchFamily="18" charset="0"/>
                            </a:rPr>
                            <m:t>,</m:t>
                          </m:r>
                          <m:r>
                            <a:rPr lang="fr-FR" b="0" i="1" smtClean="0">
                              <a:latin typeface="Cambria Math" panose="02040503050406030204" pitchFamily="18" charset="0"/>
                            </a:rPr>
                            <m:t>𝑀𝑃𝑀</m:t>
                          </m:r>
                        </m:sub>
                      </m:sSub>
                      <m:r>
                        <a:rPr lang="fr-FR" i="1">
                          <a:latin typeface="Cambria Math" panose="02040503050406030204" pitchFamily="18" charset="0"/>
                        </a:rPr>
                        <m:t>=</m:t>
                      </m:r>
                      <m:func>
                        <m:funcPr>
                          <m:ctrlPr>
                            <a:rPr lang="fr-FR" b="0" i="1" smtClean="0">
                              <a:latin typeface="Cambria Math" panose="02040503050406030204" pitchFamily="18" charset="0"/>
                            </a:rPr>
                          </m:ctrlPr>
                        </m:funcPr>
                        <m:fName>
                          <m:r>
                            <m:rPr>
                              <m:sty m:val="p"/>
                            </m:rPr>
                            <a:rPr lang="fr-FR" b="0" i="0" smtClean="0">
                              <a:latin typeface="Cambria Math" panose="02040503050406030204" pitchFamily="18" charset="0"/>
                            </a:rPr>
                            <m:t>atan</m:t>
                          </m:r>
                        </m:fName>
                        <m:e>
                          <m:d>
                            <m:dPr>
                              <m:ctrlPr>
                                <a:rPr lang="fr-FR" i="1">
                                  <a:latin typeface="Cambria Math" panose="02040503050406030204" pitchFamily="18" charset="0"/>
                                </a:rPr>
                              </m:ctrlPr>
                            </m:dPr>
                            <m:e>
                              <m:r>
                                <a:rPr lang="fr-FR" i="1">
                                  <a:latin typeface="Cambria Math" panose="02040503050406030204" pitchFamily="18" charset="0"/>
                                </a:rPr>
                                <m:t>−0.05+6.097</m:t>
                              </m:r>
                              <m:sSub>
                                <m:sSubPr>
                                  <m:ctrlPr>
                                    <a:rPr lang="fr-FR" i="1">
                                      <a:latin typeface="Cambria Math" panose="02040503050406030204" pitchFamily="18" charset="0"/>
                                    </a:rPr>
                                  </m:ctrlPr>
                                </m:sSubPr>
                                <m:e>
                                  <m:r>
                                    <a:rPr lang="fr-FR" i="1">
                                      <a:latin typeface="Cambria Math" panose="02040503050406030204" pitchFamily="18" charset="0"/>
                                    </a:rPr>
                                    <m:t>𝑑</m:t>
                                  </m:r>
                                </m:e>
                                <m:sub>
                                  <m:r>
                                    <a:rPr lang="fr-FR" i="1">
                                      <a:latin typeface="Cambria Math" panose="02040503050406030204" pitchFamily="18" charset="0"/>
                                    </a:rPr>
                                    <m:t>50</m:t>
                                  </m:r>
                                </m:sub>
                              </m:sSub>
                              <m:r>
                                <a:rPr lang="fr-FR" i="1">
                                  <a:latin typeface="Cambria Math" panose="02040503050406030204" pitchFamily="18" charset="0"/>
                                </a:rPr>
                                <m:t>+1.18</m:t>
                              </m:r>
                              <m:sSub>
                                <m:sSubPr>
                                  <m:ctrlPr>
                                    <a:rPr lang="fr-FR" i="1">
                                      <a:latin typeface="Cambria Math" panose="02040503050406030204" pitchFamily="18" charset="0"/>
                                    </a:rPr>
                                  </m:ctrlPr>
                                </m:sSubPr>
                                <m:e>
                                  <m:r>
                                    <a:rPr lang="fr-FR" i="1">
                                      <a:latin typeface="Cambria Math" panose="02040503050406030204" pitchFamily="18" charset="0"/>
                                    </a:rPr>
                                    <m:t>𝜇</m:t>
                                  </m:r>
                                </m:e>
                                <m:sub>
                                  <m:r>
                                    <a:rPr lang="fr-FR" i="1">
                                      <a:latin typeface="Cambria Math" panose="02040503050406030204" pitchFamily="18" charset="0"/>
                                    </a:rPr>
                                    <m:t>𝑑</m:t>
                                  </m:r>
                                </m:sub>
                              </m:sSub>
                            </m:e>
                          </m:d>
                        </m:e>
                      </m:func>
                    </m:oMath>
                  </m:oMathPara>
                </a14:m>
                <a:endParaRPr lang="en-GB" dirty="0"/>
              </a:p>
            </p:txBody>
          </p:sp>
        </mc:Choice>
        <mc:Fallback xmlns="">
          <p:sp>
            <p:nvSpPr>
              <p:cNvPr id="21" name="Rectangle 20">
                <a:extLst>
                  <a:ext uri="{FF2B5EF4-FFF2-40B4-BE49-F238E27FC236}">
                    <a16:creationId xmlns:a16="http://schemas.microsoft.com/office/drawing/2014/main" id="{3CA983CB-1415-4060-A2B1-E75BEF2DC78C}"/>
                  </a:ext>
                </a:extLst>
              </p:cNvPr>
              <p:cNvSpPr>
                <a:spLocks noRot="1" noChangeAspect="1" noMove="1" noResize="1" noEditPoints="1" noAdjustHandles="1" noChangeArrowheads="1" noChangeShapeType="1" noTextEdit="1"/>
              </p:cNvSpPr>
              <p:nvPr/>
            </p:nvSpPr>
            <p:spPr>
              <a:xfrm>
                <a:off x="7288040" y="3775988"/>
                <a:ext cx="4595232" cy="381515"/>
              </a:xfrm>
              <a:prstGeom prst="rect">
                <a:avLst/>
              </a:prstGeom>
              <a:blipFill>
                <a:blip r:embed="rId9"/>
                <a:stretch>
                  <a:fillRect b="-9524"/>
                </a:stretch>
              </a:blipFill>
            </p:spPr>
            <p:txBody>
              <a:bodyPr/>
              <a:lstStyle/>
              <a:p>
                <a:r>
                  <a:rPr lang="en-GB">
                    <a:noFill/>
                  </a:rPr>
                  <a:t> </a:t>
                </a:r>
              </a:p>
            </p:txBody>
          </p:sp>
        </mc:Fallback>
      </mc:AlternateContent>
      <p:pic>
        <p:nvPicPr>
          <p:cNvPr id="13" name="Graphique 12" descr="Marteau">
            <a:extLst>
              <a:ext uri="{FF2B5EF4-FFF2-40B4-BE49-F238E27FC236}">
                <a16:creationId xmlns:a16="http://schemas.microsoft.com/office/drawing/2014/main" id="{32F53DFF-B343-4300-9376-FD1F228FDAF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899" y="6027392"/>
            <a:ext cx="750301" cy="750301"/>
          </a:xfrm>
          <a:prstGeom prst="rect">
            <a:avLst/>
          </a:prstGeom>
        </p:spPr>
      </p:pic>
    </p:spTree>
    <p:extLst>
      <p:ext uri="{BB962C8B-B14F-4D97-AF65-F5344CB8AC3E}">
        <p14:creationId xmlns:p14="http://schemas.microsoft.com/office/powerpoint/2010/main" val="2095815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0C764-1DA9-4661-BDB2-57A6604C512C}"/>
              </a:ext>
            </a:extLst>
          </p:cNvPr>
          <p:cNvSpPr>
            <a:spLocks noGrp="1"/>
          </p:cNvSpPr>
          <p:nvPr>
            <p:ph type="title"/>
          </p:nvPr>
        </p:nvSpPr>
        <p:spPr/>
        <p:txBody>
          <a:bodyPr/>
          <a:lstStyle/>
          <a:p>
            <a:r>
              <a:rPr lang="fr-FR" dirty="0" err="1"/>
              <a:t>Closing</a:t>
            </a:r>
            <a:r>
              <a:rPr lang="fr-FR" dirty="0"/>
              <a:t> </a:t>
            </a:r>
            <a:r>
              <a:rPr lang="fr-FR" dirty="0" err="1"/>
              <a:t>parameters</a:t>
            </a:r>
            <a:endParaRPr lang="en-GB" dirty="0"/>
          </a:p>
        </p:txBody>
      </p:sp>
      <p:sp>
        <p:nvSpPr>
          <p:cNvPr id="4" name="Slide Number Placeholder 3">
            <a:extLst>
              <a:ext uri="{FF2B5EF4-FFF2-40B4-BE49-F238E27FC236}">
                <a16:creationId xmlns:a16="http://schemas.microsoft.com/office/drawing/2014/main" id="{0CADD169-6D35-4021-B7A4-39B8D5AF9AE2}"/>
              </a:ext>
            </a:extLst>
          </p:cNvPr>
          <p:cNvSpPr>
            <a:spLocks noGrp="1"/>
          </p:cNvSpPr>
          <p:nvPr>
            <p:ph type="sldNum" sz="quarter" idx="12"/>
          </p:nvPr>
        </p:nvSpPr>
        <p:spPr/>
        <p:txBody>
          <a:bodyPr/>
          <a:lstStyle/>
          <a:p>
            <a:fld id="{7A8BD623-D179-42DF-B838-8F9BAFA7AAED}" type="slidenum">
              <a:rPr lang="fr-BE" smtClean="0"/>
              <a:pPr/>
              <a:t>14</a:t>
            </a:fld>
            <a:endParaRPr lang="fr-BE" dirty="0"/>
          </a:p>
        </p:txBody>
      </p:sp>
      <p:sp>
        <p:nvSpPr>
          <p:cNvPr id="12" name="Espace réservé du texte 11">
            <a:extLst>
              <a:ext uri="{FF2B5EF4-FFF2-40B4-BE49-F238E27FC236}">
                <a16:creationId xmlns:a16="http://schemas.microsoft.com/office/drawing/2014/main" id="{9B7AA50F-B15C-42A7-B15C-3988F07A42C7}"/>
              </a:ext>
            </a:extLst>
          </p:cNvPr>
          <p:cNvSpPr>
            <a:spLocks noGrp="1"/>
          </p:cNvSpPr>
          <p:nvPr>
            <p:ph type="body" sz="quarter" idx="13"/>
          </p:nvPr>
        </p:nvSpPr>
        <p:spPr/>
        <p:txBody>
          <a:bodyPr/>
          <a:lstStyle/>
          <a:p>
            <a:r>
              <a:rPr lang="fr-FR" dirty="0"/>
              <a:t>Construction of a </a:t>
            </a:r>
            <a:r>
              <a:rPr lang="fr-FR" dirty="0" err="1"/>
              <a:t>predictive</a:t>
            </a:r>
            <a:r>
              <a:rPr lang="fr-FR" dirty="0"/>
              <a:t> model</a:t>
            </a:r>
            <a:endParaRPr lang="en-GB" dirty="0"/>
          </a:p>
        </p:txBody>
      </p:sp>
      <p:sp>
        <p:nvSpPr>
          <p:cNvPr id="3" name="Content Placeholder 2">
            <a:extLst>
              <a:ext uri="{FF2B5EF4-FFF2-40B4-BE49-F238E27FC236}">
                <a16:creationId xmlns:a16="http://schemas.microsoft.com/office/drawing/2014/main" id="{E444B01B-F178-4E4A-80B5-E9352CFD8C90}"/>
              </a:ext>
            </a:extLst>
          </p:cNvPr>
          <p:cNvSpPr>
            <a:spLocks noGrp="1"/>
          </p:cNvSpPr>
          <p:nvPr>
            <p:ph idx="1"/>
          </p:nvPr>
        </p:nvSpPr>
        <p:spPr>
          <a:xfrm>
            <a:off x="838200" y="1188720"/>
            <a:ext cx="3616105" cy="4988244"/>
          </a:xfrm>
        </p:spPr>
        <p:txBody>
          <a:bodyPr>
            <a:normAutofit/>
          </a:bodyPr>
          <a:lstStyle/>
          <a:p>
            <a:pPr marL="0" indent="0">
              <a:buNone/>
            </a:pPr>
            <a:r>
              <a:rPr lang="fr-FR" dirty="0">
                <a:solidFill>
                  <a:schemeClr val="tx1"/>
                </a:solidFill>
              </a:rPr>
              <a:t>Two </a:t>
            </a:r>
            <a:r>
              <a:rPr lang="fr-FR" dirty="0" err="1">
                <a:solidFill>
                  <a:schemeClr val="tx1"/>
                </a:solidFill>
              </a:rPr>
              <a:t>problems</a:t>
            </a:r>
            <a:r>
              <a:rPr lang="fr-FR" dirty="0">
                <a:solidFill>
                  <a:schemeClr val="tx1"/>
                </a:solidFill>
              </a:rPr>
              <a:t> to </a:t>
            </a:r>
            <a:r>
              <a:rPr lang="fr-FR" dirty="0" err="1">
                <a:solidFill>
                  <a:schemeClr val="tx1"/>
                </a:solidFill>
              </a:rPr>
              <a:t>consider</a:t>
            </a:r>
            <a:endParaRPr lang="fr-FR" dirty="0">
              <a:solidFill>
                <a:schemeClr val="tx1"/>
              </a:solidFill>
            </a:endParaRPr>
          </a:p>
          <a:p>
            <a:pPr marL="514350" indent="-514350">
              <a:buFont typeface="+mj-lt"/>
              <a:buAutoNum type="arabicPeriod"/>
            </a:pPr>
            <a:r>
              <a:rPr lang="fr-FR" dirty="0">
                <a:solidFill>
                  <a:schemeClr val="tx1"/>
                </a:solidFill>
              </a:rPr>
              <a:t>Normal distribution and constant variance </a:t>
            </a:r>
            <a:r>
              <a:rPr lang="fr-FR" dirty="0">
                <a:solidFill>
                  <a:schemeClr val="tx1"/>
                </a:solidFill>
                <a:sym typeface="Wingdings" panose="05000000000000000000" pitchFamily="2" charset="2"/>
              </a:rPr>
              <a:t></a:t>
            </a:r>
            <a:r>
              <a:rPr lang="fr-FR" dirty="0">
                <a:sym typeface="Wingdings" panose="05000000000000000000" pitchFamily="2" charset="2"/>
              </a:rPr>
              <a:t> </a:t>
            </a:r>
            <a:r>
              <a:rPr lang="fr-FR" dirty="0">
                <a:solidFill>
                  <a:schemeClr val="accent6"/>
                </a:solidFill>
                <a:sym typeface="Wingdings" panose="05000000000000000000" pitchFamily="2" charset="2"/>
              </a:rPr>
              <a:t>Box-Cox Transformation</a:t>
            </a:r>
          </a:p>
          <a:p>
            <a:pPr marL="514350" indent="-514350">
              <a:buFont typeface="+mj-lt"/>
              <a:buAutoNum type="arabicPeriod"/>
            </a:pPr>
            <a:r>
              <a:rPr lang="fr-FR" dirty="0">
                <a:solidFill>
                  <a:schemeClr val="tx1"/>
                </a:solidFill>
              </a:rPr>
              <a:t>Balance </a:t>
            </a:r>
            <a:r>
              <a:rPr lang="fr-FR" dirty="0" err="1">
                <a:solidFill>
                  <a:schemeClr val="tx1"/>
                </a:solidFill>
              </a:rPr>
              <a:t>between</a:t>
            </a:r>
            <a:r>
              <a:rPr lang="fr-FR" dirty="0">
                <a:solidFill>
                  <a:schemeClr val="tx1"/>
                </a:solidFill>
              </a:rPr>
              <a:t> </a:t>
            </a:r>
            <a:r>
              <a:rPr lang="fr-FR" dirty="0" err="1">
                <a:solidFill>
                  <a:schemeClr val="tx1"/>
                </a:solidFill>
              </a:rPr>
              <a:t>underfitting</a:t>
            </a:r>
            <a:r>
              <a:rPr lang="fr-FR" dirty="0">
                <a:solidFill>
                  <a:schemeClr val="tx1"/>
                </a:solidFill>
              </a:rPr>
              <a:t> and </a:t>
            </a:r>
            <a:r>
              <a:rPr lang="fr-FR" dirty="0" err="1">
                <a:solidFill>
                  <a:schemeClr val="tx1"/>
                </a:solidFill>
              </a:rPr>
              <a:t>overfitting</a:t>
            </a:r>
            <a:r>
              <a:rPr lang="fr-FR" dirty="0">
                <a:solidFill>
                  <a:schemeClr val="tx1"/>
                </a:solidFill>
              </a:rPr>
              <a:t> </a:t>
            </a:r>
            <a:r>
              <a:rPr lang="fr-FR" dirty="0">
                <a:solidFill>
                  <a:schemeClr val="tx1"/>
                </a:solidFill>
                <a:sym typeface="Wingdings" panose="05000000000000000000" pitchFamily="2" charset="2"/>
              </a:rPr>
              <a:t> </a:t>
            </a:r>
            <a:r>
              <a:rPr lang="fr-FR" dirty="0">
                <a:solidFill>
                  <a:schemeClr val="accent6"/>
                </a:solidFill>
                <a:sym typeface="Wingdings" panose="05000000000000000000" pitchFamily="2" charset="2"/>
              </a:rPr>
              <a:t>k-</a:t>
            </a:r>
            <a:r>
              <a:rPr lang="fr-FR" dirty="0" err="1">
                <a:solidFill>
                  <a:schemeClr val="accent6"/>
                </a:solidFill>
                <a:sym typeface="Wingdings" panose="05000000000000000000" pitchFamily="2" charset="2"/>
              </a:rPr>
              <a:t>fold</a:t>
            </a:r>
            <a:r>
              <a:rPr lang="fr-FR" dirty="0">
                <a:solidFill>
                  <a:schemeClr val="tx1"/>
                </a:solidFill>
                <a:sym typeface="Wingdings" panose="05000000000000000000" pitchFamily="2" charset="2"/>
              </a:rPr>
              <a:t> </a:t>
            </a:r>
            <a:r>
              <a:rPr lang="fr-FR" dirty="0">
                <a:solidFill>
                  <a:schemeClr val="accent6"/>
                </a:solidFill>
                <a:sym typeface="Wingdings" panose="05000000000000000000" pitchFamily="2" charset="2"/>
              </a:rPr>
              <a:t>cross validation</a:t>
            </a:r>
            <a:endParaRPr lang="fr-FR" dirty="0">
              <a:sym typeface="Wingdings" panose="05000000000000000000" pitchFamily="2" charset="2"/>
            </a:endParaRPr>
          </a:p>
          <a:p>
            <a:pPr marL="0" indent="0">
              <a:buNone/>
            </a:pPr>
            <a:endParaRPr lang="fr-FR" dirty="0"/>
          </a:p>
        </p:txBody>
      </p:sp>
      <p:pic>
        <p:nvPicPr>
          <p:cNvPr id="6" name="Picture 5">
            <a:extLst>
              <a:ext uri="{FF2B5EF4-FFF2-40B4-BE49-F238E27FC236}">
                <a16:creationId xmlns:a16="http://schemas.microsoft.com/office/drawing/2014/main" id="{A57B7162-2CB2-4A06-99B5-88479EC3C97C}"/>
              </a:ext>
            </a:extLst>
          </p:cNvPr>
          <p:cNvPicPr>
            <a:picLocks noChangeAspect="1"/>
          </p:cNvPicPr>
          <p:nvPr/>
        </p:nvPicPr>
        <p:blipFill>
          <a:blip r:embed="rId3"/>
          <a:stretch>
            <a:fillRect/>
          </a:stretch>
        </p:blipFill>
        <p:spPr>
          <a:xfrm>
            <a:off x="6440396" y="1051298"/>
            <a:ext cx="3733275" cy="2539758"/>
          </a:xfrm>
          <a:prstGeom prst="rect">
            <a:avLst/>
          </a:prstGeom>
        </p:spPr>
      </p:pic>
      <p:grpSp>
        <p:nvGrpSpPr>
          <p:cNvPr id="11" name="Group 10">
            <a:extLst>
              <a:ext uri="{FF2B5EF4-FFF2-40B4-BE49-F238E27FC236}">
                <a16:creationId xmlns:a16="http://schemas.microsoft.com/office/drawing/2014/main" id="{C15E8B6B-02F1-4A2B-A703-F5ED84E1DE8A}"/>
              </a:ext>
            </a:extLst>
          </p:cNvPr>
          <p:cNvGrpSpPr/>
          <p:nvPr/>
        </p:nvGrpSpPr>
        <p:grpSpPr>
          <a:xfrm>
            <a:off x="4571475" y="3883395"/>
            <a:ext cx="6845667" cy="2180615"/>
            <a:chOff x="4734636" y="988065"/>
            <a:chExt cx="6845667" cy="2180615"/>
          </a:xfrm>
        </p:grpSpPr>
        <p:pic>
          <p:nvPicPr>
            <p:cNvPr id="7" name="Picture 6">
              <a:extLst>
                <a:ext uri="{FF2B5EF4-FFF2-40B4-BE49-F238E27FC236}">
                  <a16:creationId xmlns:a16="http://schemas.microsoft.com/office/drawing/2014/main" id="{24A90FEF-C663-44AB-ABF5-5EAB096FC110}"/>
                </a:ext>
              </a:extLst>
            </p:cNvPr>
            <p:cNvPicPr>
              <a:picLocks noChangeAspect="1"/>
            </p:cNvPicPr>
            <p:nvPr/>
          </p:nvPicPr>
          <p:blipFill>
            <a:blip r:embed="rId4"/>
            <a:stretch>
              <a:fillRect/>
            </a:stretch>
          </p:blipFill>
          <p:spPr>
            <a:xfrm>
              <a:off x="4734636" y="1053735"/>
              <a:ext cx="3317028" cy="2114945"/>
            </a:xfrm>
            <a:prstGeom prst="rect">
              <a:avLst/>
            </a:prstGeom>
          </p:spPr>
        </p:pic>
        <p:pic>
          <p:nvPicPr>
            <p:cNvPr id="8" name="Picture 7">
              <a:extLst>
                <a:ext uri="{FF2B5EF4-FFF2-40B4-BE49-F238E27FC236}">
                  <a16:creationId xmlns:a16="http://schemas.microsoft.com/office/drawing/2014/main" id="{78D24B54-40CF-47AB-83E4-E42871602288}"/>
                </a:ext>
              </a:extLst>
            </p:cNvPr>
            <p:cNvPicPr>
              <a:picLocks noChangeAspect="1"/>
            </p:cNvPicPr>
            <p:nvPr/>
          </p:nvPicPr>
          <p:blipFill>
            <a:blip r:embed="rId5"/>
            <a:stretch>
              <a:fillRect/>
            </a:stretch>
          </p:blipFill>
          <p:spPr>
            <a:xfrm>
              <a:off x="8413240" y="988065"/>
              <a:ext cx="3167063" cy="2150579"/>
            </a:xfrm>
            <a:prstGeom prst="rect">
              <a:avLst/>
            </a:prstGeom>
          </p:spPr>
        </p:pic>
        <p:sp>
          <p:nvSpPr>
            <p:cNvPr id="9" name="TextBox 8">
              <a:extLst>
                <a:ext uri="{FF2B5EF4-FFF2-40B4-BE49-F238E27FC236}">
                  <a16:creationId xmlns:a16="http://schemas.microsoft.com/office/drawing/2014/main" id="{9B29F95E-CE30-4F58-AB06-F3B45A9DDC24}"/>
                </a:ext>
              </a:extLst>
            </p:cNvPr>
            <p:cNvSpPr txBox="1"/>
            <p:nvPr/>
          </p:nvSpPr>
          <p:spPr>
            <a:xfrm>
              <a:off x="6034875" y="1177814"/>
              <a:ext cx="1329146" cy="369332"/>
            </a:xfrm>
            <a:prstGeom prst="rect">
              <a:avLst/>
            </a:prstGeom>
            <a:noFill/>
          </p:spPr>
          <p:txBody>
            <a:bodyPr wrap="none" rtlCol="0">
              <a:spAutoFit/>
            </a:bodyPr>
            <a:lstStyle/>
            <a:p>
              <a:r>
                <a:rPr lang="fr-FR" dirty="0" err="1"/>
                <a:t>Underfitting</a:t>
              </a:r>
              <a:endParaRPr lang="en-GB" dirty="0"/>
            </a:p>
          </p:txBody>
        </p:sp>
        <p:sp>
          <p:nvSpPr>
            <p:cNvPr id="10" name="TextBox 9">
              <a:extLst>
                <a:ext uri="{FF2B5EF4-FFF2-40B4-BE49-F238E27FC236}">
                  <a16:creationId xmlns:a16="http://schemas.microsoft.com/office/drawing/2014/main" id="{E3ECD671-7D9B-47BB-85CB-217C059AED5E}"/>
                </a:ext>
              </a:extLst>
            </p:cNvPr>
            <p:cNvSpPr txBox="1"/>
            <p:nvPr/>
          </p:nvSpPr>
          <p:spPr>
            <a:xfrm>
              <a:off x="9400646" y="1177814"/>
              <a:ext cx="1192249" cy="369332"/>
            </a:xfrm>
            <a:prstGeom prst="rect">
              <a:avLst/>
            </a:prstGeom>
            <a:noFill/>
          </p:spPr>
          <p:txBody>
            <a:bodyPr wrap="none" rtlCol="0">
              <a:spAutoFit/>
            </a:bodyPr>
            <a:lstStyle/>
            <a:p>
              <a:r>
                <a:rPr lang="fr-FR" dirty="0" err="1"/>
                <a:t>Overfitting</a:t>
              </a:r>
              <a:endParaRPr lang="en-GB" dirty="0"/>
            </a:p>
          </p:txBody>
        </p:sp>
      </p:grpSp>
      <p:pic>
        <p:nvPicPr>
          <p:cNvPr id="14" name="Graphique 13" descr="Puzzle">
            <a:extLst>
              <a:ext uri="{FF2B5EF4-FFF2-40B4-BE49-F238E27FC236}">
                <a16:creationId xmlns:a16="http://schemas.microsoft.com/office/drawing/2014/main" id="{49268970-00B8-4130-9547-F49FC9A1AF9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0" y="6087846"/>
            <a:ext cx="770153" cy="770153"/>
          </a:xfrm>
          <a:prstGeom prst="rect">
            <a:avLst/>
          </a:prstGeom>
        </p:spPr>
      </p:pic>
    </p:spTree>
    <p:extLst>
      <p:ext uri="{BB962C8B-B14F-4D97-AF65-F5344CB8AC3E}">
        <p14:creationId xmlns:p14="http://schemas.microsoft.com/office/powerpoint/2010/main" val="343251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94F03C-F863-4A18-8FF4-364B01044EBD}"/>
              </a:ext>
            </a:extLst>
          </p:cNvPr>
          <p:cNvSpPr>
            <a:spLocks noGrp="1"/>
          </p:cNvSpPr>
          <p:nvPr>
            <p:ph type="title"/>
          </p:nvPr>
        </p:nvSpPr>
        <p:spPr/>
        <p:txBody>
          <a:bodyPr/>
          <a:lstStyle/>
          <a:p>
            <a:r>
              <a:rPr lang="fr-FR" dirty="0" err="1"/>
              <a:t>Closing</a:t>
            </a:r>
            <a:r>
              <a:rPr lang="fr-FR" dirty="0"/>
              <a:t> </a:t>
            </a:r>
            <a:r>
              <a:rPr lang="fr-FR" dirty="0" err="1"/>
              <a:t>parameters</a:t>
            </a:r>
            <a:endParaRPr lang="en-GB" dirty="0"/>
          </a:p>
        </p:txBody>
      </p:sp>
      <p:sp>
        <p:nvSpPr>
          <p:cNvPr id="3" name="Espace réservé du numéro de diapositive 2">
            <a:extLst>
              <a:ext uri="{FF2B5EF4-FFF2-40B4-BE49-F238E27FC236}">
                <a16:creationId xmlns:a16="http://schemas.microsoft.com/office/drawing/2014/main" id="{E222F833-E3D4-4D4E-AB32-AB1286195F34}"/>
              </a:ext>
            </a:extLst>
          </p:cNvPr>
          <p:cNvSpPr>
            <a:spLocks noGrp="1"/>
          </p:cNvSpPr>
          <p:nvPr>
            <p:ph type="sldNum" sz="quarter" idx="12"/>
          </p:nvPr>
        </p:nvSpPr>
        <p:spPr/>
        <p:txBody>
          <a:bodyPr/>
          <a:lstStyle/>
          <a:p>
            <a:fld id="{7A8BD623-D179-42DF-B838-8F9BAFA7AAED}" type="slidenum">
              <a:rPr lang="fr-BE" smtClean="0"/>
              <a:pPr/>
              <a:t>15</a:t>
            </a:fld>
            <a:endParaRPr lang="fr-BE" dirty="0"/>
          </a:p>
        </p:txBody>
      </p:sp>
      <p:sp>
        <p:nvSpPr>
          <p:cNvPr id="4" name="Espace réservé du texte 3">
            <a:extLst>
              <a:ext uri="{FF2B5EF4-FFF2-40B4-BE49-F238E27FC236}">
                <a16:creationId xmlns:a16="http://schemas.microsoft.com/office/drawing/2014/main" id="{1F673864-AFF3-482A-931F-FA46AF0913F1}"/>
              </a:ext>
            </a:extLst>
          </p:cNvPr>
          <p:cNvSpPr>
            <a:spLocks noGrp="1"/>
          </p:cNvSpPr>
          <p:nvPr>
            <p:ph type="body" sz="quarter" idx="13"/>
          </p:nvPr>
        </p:nvSpPr>
        <p:spPr/>
        <p:txBody>
          <a:bodyPr/>
          <a:lstStyle/>
          <a:p>
            <a:r>
              <a:rPr lang="fr-FR" dirty="0"/>
              <a:t>Box-Cox transformation</a:t>
            </a:r>
            <a:endParaRPr lang="en-GB" dirty="0"/>
          </a:p>
        </p:txBody>
      </p:sp>
      <p:pic>
        <p:nvPicPr>
          <p:cNvPr id="6" name="Picture 1">
            <a:extLst>
              <a:ext uri="{FF2B5EF4-FFF2-40B4-BE49-F238E27FC236}">
                <a16:creationId xmlns:a16="http://schemas.microsoft.com/office/drawing/2014/main" id="{508CEE5D-F624-43E3-BE70-E3F7B53DA275}"/>
              </a:ext>
            </a:extLst>
          </p:cNvPr>
          <p:cNvPicPr>
            <a:picLocks noGrp="1" noChangeAspect="1"/>
          </p:cNvPicPr>
          <p:nvPr>
            <p:ph idx="1"/>
          </p:nvPr>
        </p:nvPicPr>
        <p:blipFill>
          <a:blip r:embed="rId3"/>
          <a:stretch>
            <a:fillRect/>
          </a:stretch>
        </p:blipFill>
        <p:spPr>
          <a:xfrm>
            <a:off x="443112" y="1717438"/>
            <a:ext cx="3016357" cy="3997286"/>
          </a:xfrm>
          <a:prstGeom prst="rect">
            <a:avLst/>
          </a:prstGeom>
        </p:spPr>
      </p:pic>
      <p:pic>
        <p:nvPicPr>
          <p:cNvPr id="8" name="Picture 1">
            <a:extLst>
              <a:ext uri="{FF2B5EF4-FFF2-40B4-BE49-F238E27FC236}">
                <a16:creationId xmlns:a16="http://schemas.microsoft.com/office/drawing/2014/main" id="{E74C941C-5509-49F1-8C73-CC3F8F277289}"/>
              </a:ext>
            </a:extLst>
          </p:cNvPr>
          <p:cNvPicPr>
            <a:picLocks noChangeAspect="1"/>
          </p:cNvPicPr>
          <p:nvPr/>
        </p:nvPicPr>
        <p:blipFill>
          <a:blip r:embed="rId4"/>
          <a:stretch>
            <a:fillRect/>
          </a:stretch>
        </p:blipFill>
        <p:spPr>
          <a:xfrm>
            <a:off x="8630081" y="1717438"/>
            <a:ext cx="3016356" cy="3997286"/>
          </a:xfrm>
          <a:prstGeom prst="rect">
            <a:avLst/>
          </a:prstGeom>
        </p:spPr>
      </p:pic>
      <p:sp>
        <p:nvSpPr>
          <p:cNvPr id="10" name="Arrow: Right 11">
            <a:extLst>
              <a:ext uri="{FF2B5EF4-FFF2-40B4-BE49-F238E27FC236}">
                <a16:creationId xmlns:a16="http://schemas.microsoft.com/office/drawing/2014/main" id="{69615FF2-A9D1-4532-B3E5-052E7A1EA943}"/>
              </a:ext>
            </a:extLst>
          </p:cNvPr>
          <p:cNvSpPr/>
          <p:nvPr/>
        </p:nvSpPr>
        <p:spPr>
          <a:xfrm>
            <a:off x="3332441" y="3445978"/>
            <a:ext cx="318209" cy="234892"/>
          </a:xfrm>
          <a:prstGeom prst="rightArrow">
            <a:avLst/>
          </a:prstGeom>
          <a:solidFill>
            <a:srgbClr val="155B6C"/>
          </a:solidFill>
          <a:ln>
            <a:solidFill>
              <a:srgbClr val="165E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2">
            <a:extLst>
              <a:ext uri="{FF2B5EF4-FFF2-40B4-BE49-F238E27FC236}">
                <a16:creationId xmlns:a16="http://schemas.microsoft.com/office/drawing/2014/main" id="{5FDF8004-B5A3-4119-995C-1DCD0E34D701}"/>
              </a:ext>
            </a:extLst>
          </p:cNvPr>
          <p:cNvSpPr/>
          <p:nvPr/>
        </p:nvSpPr>
        <p:spPr>
          <a:xfrm>
            <a:off x="8247120" y="3441261"/>
            <a:ext cx="318209" cy="234892"/>
          </a:xfrm>
          <a:prstGeom prst="rightArrow">
            <a:avLst/>
          </a:prstGeom>
          <a:solidFill>
            <a:srgbClr val="155B6C"/>
          </a:solidFill>
          <a:ln>
            <a:solidFill>
              <a:srgbClr val="165E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4">
            <a:extLst>
              <a:ext uri="{FF2B5EF4-FFF2-40B4-BE49-F238E27FC236}">
                <a16:creationId xmlns:a16="http://schemas.microsoft.com/office/drawing/2014/main" id="{6D584D55-AD7D-4A1E-B0C7-293AFA91A7A5}"/>
              </a:ext>
            </a:extLst>
          </p:cNvPr>
          <p:cNvGrpSpPr/>
          <p:nvPr/>
        </p:nvGrpSpPr>
        <p:grpSpPr>
          <a:xfrm>
            <a:off x="3765233" y="1221989"/>
            <a:ext cx="4257675" cy="4845410"/>
            <a:chOff x="4210701" y="1087565"/>
            <a:chExt cx="4257675" cy="4845410"/>
          </a:xfrm>
        </p:grpSpPr>
        <p:pic>
          <p:nvPicPr>
            <p:cNvPr id="13" name="Picture 6">
              <a:extLst>
                <a:ext uri="{FF2B5EF4-FFF2-40B4-BE49-F238E27FC236}">
                  <a16:creationId xmlns:a16="http://schemas.microsoft.com/office/drawing/2014/main" id="{B2FFE08F-5956-44B0-A1A8-EC932D256C0D}"/>
                </a:ext>
              </a:extLst>
            </p:cNvPr>
            <p:cNvPicPr>
              <a:picLocks noChangeAspect="1"/>
            </p:cNvPicPr>
            <p:nvPr/>
          </p:nvPicPr>
          <p:blipFill>
            <a:blip r:embed="rId5"/>
            <a:stretch>
              <a:fillRect/>
            </a:stretch>
          </p:blipFill>
          <p:spPr>
            <a:xfrm>
              <a:off x="4210701" y="4294293"/>
              <a:ext cx="4257675" cy="1323975"/>
            </a:xfrm>
            <a:prstGeom prst="rect">
              <a:avLst/>
            </a:prstGeom>
          </p:spPr>
        </p:pic>
        <p:pic>
          <p:nvPicPr>
            <p:cNvPr id="14" name="Picture 7">
              <a:extLst>
                <a:ext uri="{FF2B5EF4-FFF2-40B4-BE49-F238E27FC236}">
                  <a16:creationId xmlns:a16="http://schemas.microsoft.com/office/drawing/2014/main" id="{62FA0D87-4C86-44B8-98DA-8E56F1EDA220}"/>
                </a:ext>
              </a:extLst>
            </p:cNvPr>
            <p:cNvPicPr>
              <a:picLocks noChangeAspect="1"/>
            </p:cNvPicPr>
            <p:nvPr/>
          </p:nvPicPr>
          <p:blipFill>
            <a:blip r:embed="rId6"/>
            <a:stretch>
              <a:fillRect/>
            </a:stretch>
          </p:blipFill>
          <p:spPr>
            <a:xfrm>
              <a:off x="5936346" y="2927488"/>
              <a:ext cx="1619250" cy="981075"/>
            </a:xfrm>
            <a:prstGeom prst="rect">
              <a:avLst/>
            </a:prstGeom>
          </p:spPr>
        </p:pic>
        <p:pic>
          <p:nvPicPr>
            <p:cNvPr id="15" name="Picture 8">
              <a:extLst>
                <a:ext uri="{FF2B5EF4-FFF2-40B4-BE49-F238E27FC236}">
                  <a16:creationId xmlns:a16="http://schemas.microsoft.com/office/drawing/2014/main" id="{463704D5-48A7-4FF1-870E-CF901CC8647A}"/>
                </a:ext>
              </a:extLst>
            </p:cNvPr>
            <p:cNvPicPr>
              <a:picLocks noChangeAspect="1"/>
            </p:cNvPicPr>
            <p:nvPr/>
          </p:nvPicPr>
          <p:blipFill>
            <a:blip r:embed="rId7"/>
            <a:stretch>
              <a:fillRect/>
            </a:stretch>
          </p:blipFill>
          <p:spPr>
            <a:xfrm>
              <a:off x="4927503" y="1087565"/>
              <a:ext cx="2933700" cy="1619250"/>
            </a:xfrm>
            <a:prstGeom prst="rect">
              <a:avLst/>
            </a:prstGeom>
          </p:spPr>
        </p:pic>
        <p:sp>
          <p:nvSpPr>
            <p:cNvPr id="16" name="Rectangle 15">
              <a:extLst>
                <a:ext uri="{FF2B5EF4-FFF2-40B4-BE49-F238E27FC236}">
                  <a16:creationId xmlns:a16="http://schemas.microsoft.com/office/drawing/2014/main" id="{E7A63E70-F1B4-4826-87F9-FFBA73E445F1}"/>
                </a:ext>
              </a:extLst>
            </p:cNvPr>
            <p:cNvSpPr/>
            <p:nvPr/>
          </p:nvSpPr>
          <p:spPr>
            <a:xfrm>
              <a:off x="4320330" y="1087565"/>
              <a:ext cx="4148046" cy="4845410"/>
            </a:xfrm>
            <a:prstGeom prst="rect">
              <a:avLst/>
            </a:prstGeom>
            <a:noFill/>
            <a:ln>
              <a:solidFill>
                <a:srgbClr val="165E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mc:AlternateContent xmlns:mc="http://schemas.openxmlformats.org/markup-compatibility/2006" xmlns:a14="http://schemas.microsoft.com/office/drawing/2010/main">
        <mc:Choice Requires="a14">
          <p:sp>
            <p:nvSpPr>
              <p:cNvPr id="17" name="TextBox 15">
                <a:extLst>
                  <a:ext uri="{FF2B5EF4-FFF2-40B4-BE49-F238E27FC236}">
                    <a16:creationId xmlns:a16="http://schemas.microsoft.com/office/drawing/2014/main" id="{805CD6C9-5636-47FB-8307-47D5CAB19B86}"/>
                  </a:ext>
                </a:extLst>
              </p:cNvPr>
              <p:cNvSpPr txBox="1"/>
              <p:nvPr/>
            </p:nvSpPr>
            <p:spPr>
              <a:xfrm>
                <a:off x="904679" y="1310023"/>
                <a:ext cx="1841658" cy="369332"/>
              </a:xfrm>
              <a:prstGeom prst="rect">
                <a:avLst/>
              </a:prstGeom>
              <a:noFill/>
            </p:spPr>
            <p:txBody>
              <a:bodyPr wrap="none" rtlCol="0">
                <a:spAutoFit/>
              </a:bodyPr>
              <a:lstStyle/>
              <a:p>
                <a:r>
                  <a:rPr lang="fr-FR" b="0" dirty="0">
                    <a:latin typeface="+mj-lt"/>
                  </a:rPr>
                  <a:t>Distribution of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oMath>
                </a14:m>
                <a:endParaRPr lang="en-GB" dirty="0">
                  <a:latin typeface="+mj-lt"/>
                </a:endParaRPr>
              </a:p>
            </p:txBody>
          </p:sp>
        </mc:Choice>
        <mc:Fallback xmlns="">
          <p:sp>
            <p:nvSpPr>
              <p:cNvPr id="17" name="TextBox 15">
                <a:extLst>
                  <a:ext uri="{FF2B5EF4-FFF2-40B4-BE49-F238E27FC236}">
                    <a16:creationId xmlns:a16="http://schemas.microsoft.com/office/drawing/2014/main" id="{805CD6C9-5636-47FB-8307-47D5CAB19B86}"/>
                  </a:ext>
                </a:extLst>
              </p:cNvPr>
              <p:cNvSpPr txBox="1">
                <a:spLocks noRot="1" noChangeAspect="1" noMove="1" noResize="1" noEditPoints="1" noAdjustHandles="1" noChangeArrowheads="1" noChangeShapeType="1" noTextEdit="1"/>
              </p:cNvSpPr>
              <p:nvPr/>
            </p:nvSpPr>
            <p:spPr>
              <a:xfrm>
                <a:off x="904679" y="1310023"/>
                <a:ext cx="1841658" cy="369332"/>
              </a:xfrm>
              <a:prstGeom prst="rect">
                <a:avLst/>
              </a:prstGeom>
              <a:blipFill>
                <a:blip r:embed="rId8"/>
                <a:stretch>
                  <a:fillRect l="-2640" t="-10000" b="-2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6">
                <a:extLst>
                  <a:ext uri="{FF2B5EF4-FFF2-40B4-BE49-F238E27FC236}">
                    <a16:creationId xmlns:a16="http://schemas.microsoft.com/office/drawing/2014/main" id="{1519E310-E3D8-4BB9-B1B8-31100595DCFE}"/>
                  </a:ext>
                </a:extLst>
              </p:cNvPr>
              <p:cNvSpPr txBox="1"/>
              <p:nvPr/>
            </p:nvSpPr>
            <p:spPr>
              <a:xfrm>
                <a:off x="9087907" y="1297840"/>
                <a:ext cx="2100703" cy="381515"/>
              </a:xfrm>
              <a:prstGeom prst="rect">
                <a:avLst/>
              </a:prstGeom>
              <a:noFill/>
            </p:spPr>
            <p:txBody>
              <a:bodyPr wrap="none" rtlCol="0">
                <a:spAutoFit/>
              </a:bodyPr>
              <a:lstStyle/>
              <a:p>
                <a:r>
                  <a:rPr lang="fr-FR" b="0" dirty="0">
                    <a:latin typeface="+mj-lt"/>
                  </a:rPr>
                  <a:t>Distribution</a:t>
                </a:r>
                <a:r>
                  <a:rPr lang="fr-FR" b="0" dirty="0"/>
                  <a:t> </a:t>
                </a:r>
                <a:r>
                  <a:rPr lang="fr-FR" b="0" dirty="0">
                    <a:latin typeface="+mj-lt"/>
                  </a:rPr>
                  <a:t>of</a:t>
                </a:r>
                <a:r>
                  <a:rPr lang="fr-FR" b="0" dirty="0"/>
                  <a:t>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r>
                          <a:rPr lang="fr-FR" b="0" i="1" smtClean="0">
                            <a:latin typeface="Cambria Math" panose="02040503050406030204" pitchFamily="18" charset="0"/>
                          </a:rPr>
                          <m:t>,</m:t>
                        </m:r>
                        <m:r>
                          <a:rPr lang="fr-FR" b="0" i="1" smtClean="0">
                            <a:latin typeface="Cambria Math" panose="02040503050406030204" pitchFamily="18" charset="0"/>
                          </a:rPr>
                          <m:t>𝐵𝐶</m:t>
                        </m:r>
                      </m:sub>
                    </m:sSub>
                  </m:oMath>
                </a14:m>
                <a:endParaRPr lang="en-GB" dirty="0"/>
              </a:p>
            </p:txBody>
          </p:sp>
        </mc:Choice>
        <mc:Fallback xmlns="">
          <p:sp>
            <p:nvSpPr>
              <p:cNvPr id="18" name="TextBox 16">
                <a:extLst>
                  <a:ext uri="{FF2B5EF4-FFF2-40B4-BE49-F238E27FC236}">
                    <a16:creationId xmlns:a16="http://schemas.microsoft.com/office/drawing/2014/main" id="{1519E310-E3D8-4BB9-B1B8-31100595DCFE}"/>
                  </a:ext>
                </a:extLst>
              </p:cNvPr>
              <p:cNvSpPr txBox="1">
                <a:spLocks noRot="1" noChangeAspect="1" noMove="1" noResize="1" noEditPoints="1" noAdjustHandles="1" noChangeArrowheads="1" noChangeShapeType="1" noTextEdit="1"/>
              </p:cNvSpPr>
              <p:nvPr/>
            </p:nvSpPr>
            <p:spPr>
              <a:xfrm>
                <a:off x="9087907" y="1297840"/>
                <a:ext cx="2100703" cy="381515"/>
              </a:xfrm>
              <a:prstGeom prst="rect">
                <a:avLst/>
              </a:prstGeom>
              <a:blipFill>
                <a:blip r:embed="rId9"/>
                <a:stretch>
                  <a:fillRect l="-2616" t="-8065" b="-2419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7">
                <a:extLst>
                  <a:ext uri="{FF2B5EF4-FFF2-40B4-BE49-F238E27FC236}">
                    <a16:creationId xmlns:a16="http://schemas.microsoft.com/office/drawing/2014/main" id="{E8C1CB6D-D7D7-4A31-A2F3-83CF3FA1A751}"/>
                  </a:ext>
                </a:extLst>
              </p:cNvPr>
              <p:cNvSpPr txBox="1"/>
              <p:nvPr/>
            </p:nvSpPr>
            <p:spPr>
              <a:xfrm>
                <a:off x="4705647" y="3525324"/>
                <a:ext cx="982770" cy="38151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r>
                            <a:rPr lang="fr-FR" b="0" i="1" smtClean="0">
                              <a:latin typeface="Cambria Math" panose="02040503050406030204" pitchFamily="18" charset="0"/>
                            </a:rPr>
                            <m:t>,</m:t>
                          </m:r>
                          <m:r>
                            <a:rPr lang="fr-FR" b="0" i="1" smtClean="0">
                              <a:latin typeface="Cambria Math" panose="02040503050406030204" pitchFamily="18" charset="0"/>
                            </a:rPr>
                            <m:t>𝐵𝐶</m:t>
                          </m:r>
                        </m:sub>
                      </m:sSub>
                      <m:r>
                        <a:rPr lang="fr-FR" b="0" i="1" smtClean="0">
                          <a:latin typeface="Cambria Math" panose="02040503050406030204" pitchFamily="18" charset="0"/>
                        </a:rPr>
                        <m:t>=</m:t>
                      </m:r>
                    </m:oMath>
                  </m:oMathPara>
                </a14:m>
                <a:endParaRPr lang="en-GB" dirty="0"/>
              </a:p>
            </p:txBody>
          </p:sp>
        </mc:Choice>
        <mc:Fallback xmlns="">
          <p:sp>
            <p:nvSpPr>
              <p:cNvPr id="19" name="TextBox 17">
                <a:extLst>
                  <a:ext uri="{FF2B5EF4-FFF2-40B4-BE49-F238E27FC236}">
                    <a16:creationId xmlns:a16="http://schemas.microsoft.com/office/drawing/2014/main" id="{E8C1CB6D-D7D7-4A31-A2F3-83CF3FA1A751}"/>
                  </a:ext>
                </a:extLst>
              </p:cNvPr>
              <p:cNvSpPr txBox="1">
                <a:spLocks noRot="1" noChangeAspect="1" noMove="1" noResize="1" noEditPoints="1" noAdjustHandles="1" noChangeArrowheads="1" noChangeShapeType="1" noTextEdit="1"/>
              </p:cNvSpPr>
              <p:nvPr/>
            </p:nvSpPr>
            <p:spPr>
              <a:xfrm>
                <a:off x="4705647" y="3525324"/>
                <a:ext cx="982770" cy="381515"/>
              </a:xfrm>
              <a:prstGeom prst="rect">
                <a:avLst/>
              </a:prstGeom>
              <a:blipFill>
                <a:blip r:embed="rId10"/>
                <a:stretch>
                  <a:fillRect b="-1587"/>
                </a:stretch>
              </a:blipFill>
            </p:spPr>
            <p:txBody>
              <a:bodyPr/>
              <a:lstStyle/>
              <a:p>
                <a:r>
                  <a:rPr lang="en-GB">
                    <a:noFill/>
                  </a:rPr>
                  <a:t> </a:t>
                </a:r>
              </a:p>
            </p:txBody>
          </p:sp>
        </mc:Fallback>
      </mc:AlternateContent>
      <p:pic>
        <p:nvPicPr>
          <p:cNvPr id="21" name="Graphique 20" descr="Puzzle">
            <a:extLst>
              <a:ext uri="{FF2B5EF4-FFF2-40B4-BE49-F238E27FC236}">
                <a16:creationId xmlns:a16="http://schemas.microsoft.com/office/drawing/2014/main" id="{0CA6AD7C-3A9E-417A-A0D8-8C83ECD0FB1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0" y="6087846"/>
            <a:ext cx="770153" cy="770153"/>
          </a:xfrm>
          <a:prstGeom prst="rect">
            <a:avLst/>
          </a:prstGeom>
        </p:spPr>
      </p:pic>
    </p:spTree>
    <p:extLst>
      <p:ext uri="{BB962C8B-B14F-4D97-AF65-F5344CB8AC3E}">
        <p14:creationId xmlns:p14="http://schemas.microsoft.com/office/powerpoint/2010/main" val="1277480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25BF9A-1F6C-41FD-9D76-2F7185DD1C30}"/>
              </a:ext>
            </a:extLst>
          </p:cNvPr>
          <p:cNvSpPr>
            <a:spLocks noGrp="1"/>
          </p:cNvSpPr>
          <p:nvPr>
            <p:ph type="title"/>
          </p:nvPr>
        </p:nvSpPr>
        <p:spPr/>
        <p:txBody>
          <a:bodyPr/>
          <a:lstStyle/>
          <a:p>
            <a:r>
              <a:rPr lang="fr-FR" dirty="0" err="1"/>
              <a:t>Closing</a:t>
            </a:r>
            <a:r>
              <a:rPr lang="fr-FR" dirty="0"/>
              <a:t> </a:t>
            </a:r>
            <a:r>
              <a:rPr lang="fr-FR" dirty="0" err="1"/>
              <a:t>parameters</a:t>
            </a:r>
            <a:endParaRPr lang="en-GB" dirty="0"/>
          </a:p>
        </p:txBody>
      </p:sp>
      <p:sp>
        <p:nvSpPr>
          <p:cNvPr id="3" name="Espace réservé du numéro de diapositive 2">
            <a:extLst>
              <a:ext uri="{FF2B5EF4-FFF2-40B4-BE49-F238E27FC236}">
                <a16:creationId xmlns:a16="http://schemas.microsoft.com/office/drawing/2014/main" id="{DBF74389-72FC-43FC-84C6-63160FEBA837}"/>
              </a:ext>
            </a:extLst>
          </p:cNvPr>
          <p:cNvSpPr>
            <a:spLocks noGrp="1"/>
          </p:cNvSpPr>
          <p:nvPr>
            <p:ph type="sldNum" sz="quarter" idx="12"/>
          </p:nvPr>
        </p:nvSpPr>
        <p:spPr/>
        <p:txBody>
          <a:bodyPr/>
          <a:lstStyle/>
          <a:p>
            <a:fld id="{7A8BD623-D179-42DF-B838-8F9BAFA7AAED}" type="slidenum">
              <a:rPr lang="fr-BE" smtClean="0"/>
              <a:pPr/>
              <a:t>16</a:t>
            </a:fld>
            <a:endParaRPr lang="fr-BE"/>
          </a:p>
        </p:txBody>
      </p:sp>
      <p:sp>
        <p:nvSpPr>
          <p:cNvPr id="4" name="Espace réservé du texte 3">
            <a:extLst>
              <a:ext uri="{FF2B5EF4-FFF2-40B4-BE49-F238E27FC236}">
                <a16:creationId xmlns:a16="http://schemas.microsoft.com/office/drawing/2014/main" id="{FF41182F-79FB-4A77-B268-83DAF31C5D35}"/>
              </a:ext>
            </a:extLst>
          </p:cNvPr>
          <p:cNvSpPr>
            <a:spLocks noGrp="1"/>
          </p:cNvSpPr>
          <p:nvPr>
            <p:ph type="body" sz="quarter" idx="13"/>
          </p:nvPr>
        </p:nvSpPr>
        <p:spPr/>
        <p:txBody>
          <a:bodyPr/>
          <a:lstStyle/>
          <a:p>
            <a:r>
              <a:rPr lang="fr-FR" dirty="0" err="1"/>
              <a:t>Closing</a:t>
            </a:r>
            <a:r>
              <a:rPr lang="fr-FR" dirty="0"/>
              <a:t> with machine </a:t>
            </a:r>
            <a:r>
              <a:rPr lang="fr-FR" dirty="0" err="1"/>
              <a:t>learning</a:t>
            </a:r>
            <a:endParaRPr lang="en-GB" dirty="0"/>
          </a:p>
        </p:txBody>
      </p:sp>
      <p:sp>
        <p:nvSpPr>
          <p:cNvPr id="6" name="Content Placeholder 2">
            <a:extLst>
              <a:ext uri="{FF2B5EF4-FFF2-40B4-BE49-F238E27FC236}">
                <a16:creationId xmlns:a16="http://schemas.microsoft.com/office/drawing/2014/main" id="{0FBCDA6F-69BB-442E-8AC2-0D4199113480}"/>
              </a:ext>
            </a:extLst>
          </p:cNvPr>
          <p:cNvSpPr txBox="1">
            <a:spLocks/>
          </p:cNvSpPr>
          <p:nvPr/>
        </p:nvSpPr>
        <p:spPr>
          <a:xfrm>
            <a:off x="702397" y="1451270"/>
            <a:ext cx="7240399" cy="498824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5B6C"/>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fr-FR" sz="2400" dirty="0" err="1">
                <a:solidFill>
                  <a:schemeClr val="tx1"/>
                </a:solidFill>
              </a:rPr>
              <a:t>Random</a:t>
            </a:r>
            <a:r>
              <a:rPr lang="fr-FR" sz="2400" dirty="0">
                <a:solidFill>
                  <a:schemeClr val="tx1"/>
                </a:solidFill>
              </a:rPr>
              <a:t> division </a:t>
            </a:r>
            <a:r>
              <a:rPr lang="fr-FR" sz="2400" dirty="0" err="1">
                <a:solidFill>
                  <a:schemeClr val="tx1"/>
                </a:solidFill>
              </a:rPr>
              <a:t>between</a:t>
            </a:r>
            <a:r>
              <a:rPr lang="fr-FR" sz="2400" dirty="0">
                <a:solidFill>
                  <a:schemeClr val="tx1"/>
                </a:solidFill>
              </a:rPr>
              <a:t> a training (75%) and a test set (25%)</a:t>
            </a:r>
          </a:p>
          <a:p>
            <a:pPr marL="514350" indent="-514350">
              <a:buFont typeface="+mj-lt"/>
              <a:buAutoNum type="arabicPeriod"/>
            </a:pPr>
            <a:r>
              <a:rPr lang="fr-FR" sz="2400" dirty="0">
                <a:solidFill>
                  <a:schemeClr val="tx1"/>
                </a:solidFill>
              </a:rPr>
              <a:t>K-</a:t>
            </a:r>
            <a:r>
              <a:rPr lang="fr-FR" sz="2400" dirty="0" err="1">
                <a:solidFill>
                  <a:schemeClr val="tx1"/>
                </a:solidFill>
              </a:rPr>
              <a:t>fold</a:t>
            </a:r>
            <a:r>
              <a:rPr lang="fr-FR" sz="2400" dirty="0">
                <a:solidFill>
                  <a:schemeClr val="tx1"/>
                </a:solidFill>
              </a:rPr>
              <a:t> cross validation on the training set</a:t>
            </a:r>
          </a:p>
          <a:p>
            <a:pPr marL="971550" lvl="1" indent="-514350">
              <a:lnSpc>
                <a:spcPct val="150000"/>
              </a:lnSpc>
              <a:buFont typeface="+mj-lt"/>
              <a:buAutoNum type="arabicPeriod"/>
            </a:pPr>
            <a:r>
              <a:rPr lang="fr-FR" sz="2000" dirty="0" err="1"/>
              <a:t>Random</a:t>
            </a:r>
            <a:r>
              <a:rPr lang="fr-FR" sz="2000" dirty="0"/>
              <a:t> division of the training set in k </a:t>
            </a:r>
            <a:r>
              <a:rPr lang="fr-FR" sz="2000" dirty="0" err="1"/>
              <a:t>folds</a:t>
            </a:r>
            <a:endParaRPr lang="fr-FR" sz="2000" dirty="0"/>
          </a:p>
          <a:p>
            <a:pPr marL="971550" lvl="1" indent="-514350">
              <a:lnSpc>
                <a:spcPct val="150000"/>
              </a:lnSpc>
              <a:buFont typeface="+mj-lt"/>
              <a:buAutoNum type="arabicPeriod"/>
            </a:pPr>
            <a:r>
              <a:rPr lang="fr-FR" sz="2000" dirty="0"/>
              <a:t>Select one </a:t>
            </a:r>
            <a:r>
              <a:rPr lang="fr-FR" sz="2000" dirty="0" err="1"/>
              <a:t>fold</a:t>
            </a:r>
            <a:r>
              <a:rPr lang="fr-FR" sz="2000" dirty="0"/>
              <a:t> as the validation set</a:t>
            </a:r>
          </a:p>
          <a:p>
            <a:pPr marL="971550" lvl="1" indent="-514350">
              <a:lnSpc>
                <a:spcPct val="150000"/>
              </a:lnSpc>
              <a:buFont typeface="+mj-lt"/>
              <a:buAutoNum type="arabicPeriod"/>
            </a:pPr>
            <a:r>
              <a:rPr lang="fr-FR" sz="2000" dirty="0"/>
              <a:t>Train on the k-1 </a:t>
            </a:r>
            <a:r>
              <a:rPr lang="fr-FR" sz="2000" dirty="0" err="1"/>
              <a:t>other</a:t>
            </a:r>
            <a:r>
              <a:rPr lang="fr-FR" sz="2000" dirty="0"/>
              <a:t> </a:t>
            </a:r>
            <a:r>
              <a:rPr lang="fr-FR" sz="2000" dirty="0" err="1"/>
              <a:t>folds</a:t>
            </a:r>
            <a:endParaRPr lang="fr-FR" sz="2000" dirty="0"/>
          </a:p>
          <a:p>
            <a:pPr marL="971550" lvl="1" indent="-514350">
              <a:lnSpc>
                <a:spcPct val="150000"/>
              </a:lnSpc>
              <a:buFont typeface="+mj-lt"/>
              <a:buAutoNum type="arabicPeriod"/>
            </a:pPr>
            <a:r>
              <a:rPr lang="fr-FR" sz="2000" dirty="0" err="1"/>
              <a:t>Retain</a:t>
            </a:r>
            <a:r>
              <a:rPr lang="fr-FR" sz="2000" dirty="0"/>
              <a:t> the R² for </a:t>
            </a:r>
            <a:r>
              <a:rPr lang="fr-FR" sz="2000" dirty="0" err="1"/>
              <a:t>that</a:t>
            </a:r>
            <a:r>
              <a:rPr lang="fr-FR" sz="2000" dirty="0"/>
              <a:t> </a:t>
            </a:r>
            <a:r>
              <a:rPr lang="fr-FR" sz="2000" dirty="0" err="1"/>
              <a:t>iteration</a:t>
            </a:r>
            <a:endParaRPr lang="fr-FR" sz="2000" dirty="0"/>
          </a:p>
          <a:p>
            <a:pPr marL="971550" lvl="1" indent="-514350">
              <a:lnSpc>
                <a:spcPct val="150000"/>
              </a:lnSpc>
              <a:buFont typeface="+mj-lt"/>
              <a:buAutoNum type="arabicPeriod"/>
            </a:pPr>
            <a:r>
              <a:rPr lang="fr-FR" sz="2000" dirty="0" err="1"/>
              <a:t>Perform</a:t>
            </a:r>
            <a:r>
              <a:rPr lang="fr-FR" sz="2000" dirty="0"/>
              <a:t> </a:t>
            </a:r>
            <a:r>
              <a:rPr lang="fr-FR" sz="2000" dirty="0" err="1"/>
              <a:t>again</a:t>
            </a:r>
            <a:r>
              <a:rPr lang="fr-FR" sz="2000" dirty="0"/>
              <a:t> </a:t>
            </a:r>
            <a:r>
              <a:rPr lang="fr-FR" sz="2000" dirty="0" err="1"/>
              <a:t>steps</a:t>
            </a:r>
            <a:r>
              <a:rPr lang="fr-FR" sz="2000" dirty="0"/>
              <a:t> 2-4 with </a:t>
            </a:r>
            <a:r>
              <a:rPr lang="fr-FR" sz="2000" dirty="0" err="1"/>
              <a:t>different</a:t>
            </a:r>
            <a:r>
              <a:rPr lang="fr-FR" sz="2000" dirty="0"/>
              <a:t> </a:t>
            </a:r>
            <a:r>
              <a:rPr lang="fr-FR" sz="2000" dirty="0" err="1"/>
              <a:t>folds</a:t>
            </a:r>
            <a:r>
              <a:rPr lang="fr-FR" sz="2000" dirty="0"/>
              <a:t> as validation sets</a:t>
            </a:r>
          </a:p>
          <a:p>
            <a:pPr marL="971550" lvl="1" indent="-514350">
              <a:lnSpc>
                <a:spcPct val="150000"/>
              </a:lnSpc>
              <a:buFont typeface="+mj-lt"/>
              <a:buAutoNum type="arabicPeriod"/>
            </a:pPr>
            <a:r>
              <a:rPr lang="fr-FR" sz="2000" dirty="0"/>
              <a:t>Select the model with the best R² on the validation set</a:t>
            </a:r>
          </a:p>
          <a:p>
            <a:pPr marL="514350" indent="-514350">
              <a:buFont typeface="+mj-lt"/>
              <a:buAutoNum type="arabicPeriod"/>
            </a:pPr>
            <a:r>
              <a:rPr lang="fr-FR" sz="2400" dirty="0">
                <a:solidFill>
                  <a:schemeClr val="tx1"/>
                </a:solidFill>
              </a:rPr>
              <a:t>Apply the model to the test set and </a:t>
            </a:r>
            <a:r>
              <a:rPr lang="fr-FR" sz="2400" dirty="0" err="1">
                <a:solidFill>
                  <a:schemeClr val="tx1"/>
                </a:solidFill>
              </a:rPr>
              <a:t>ensure</a:t>
            </a:r>
            <a:r>
              <a:rPr lang="fr-FR" sz="2400" dirty="0">
                <a:solidFill>
                  <a:schemeClr val="tx1"/>
                </a:solidFill>
              </a:rPr>
              <a:t> a </a:t>
            </a:r>
            <a:r>
              <a:rPr lang="fr-FR" sz="2400" dirty="0" err="1">
                <a:solidFill>
                  <a:schemeClr val="tx1"/>
                </a:solidFill>
              </a:rPr>
              <a:t>sufficient</a:t>
            </a:r>
            <a:r>
              <a:rPr lang="fr-FR" sz="2400" dirty="0">
                <a:solidFill>
                  <a:schemeClr val="tx1"/>
                </a:solidFill>
              </a:rPr>
              <a:t> R²</a:t>
            </a:r>
          </a:p>
          <a:p>
            <a:pPr marL="0" indent="0">
              <a:buFont typeface="Arial" panose="020B0604020202020204" pitchFamily="34" charset="0"/>
              <a:buNone/>
            </a:pPr>
            <a:endParaRPr lang="en-GB" dirty="0"/>
          </a:p>
        </p:txBody>
      </p:sp>
      <p:pic>
        <p:nvPicPr>
          <p:cNvPr id="7" name="Picture 4">
            <a:extLst>
              <a:ext uri="{FF2B5EF4-FFF2-40B4-BE49-F238E27FC236}">
                <a16:creationId xmlns:a16="http://schemas.microsoft.com/office/drawing/2014/main" id="{4535667F-8A8B-491B-9B74-77AD127CE106}"/>
              </a:ext>
            </a:extLst>
          </p:cNvPr>
          <p:cNvPicPr>
            <a:picLocks noChangeAspect="1"/>
          </p:cNvPicPr>
          <p:nvPr/>
        </p:nvPicPr>
        <p:blipFill>
          <a:blip r:embed="rId3"/>
          <a:stretch>
            <a:fillRect/>
          </a:stretch>
        </p:blipFill>
        <p:spPr>
          <a:xfrm>
            <a:off x="8015331" y="1794851"/>
            <a:ext cx="2810681" cy="3616049"/>
          </a:xfrm>
          <a:prstGeom prst="rect">
            <a:avLst/>
          </a:prstGeom>
        </p:spPr>
      </p:pic>
      <p:pic>
        <p:nvPicPr>
          <p:cNvPr id="9" name="Graphique 8" descr="Puzzle">
            <a:extLst>
              <a:ext uri="{FF2B5EF4-FFF2-40B4-BE49-F238E27FC236}">
                <a16:creationId xmlns:a16="http://schemas.microsoft.com/office/drawing/2014/main" id="{EB3D2916-0482-4C4D-A63D-4FE1985124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6087846"/>
            <a:ext cx="770153" cy="770153"/>
          </a:xfrm>
          <a:prstGeom prst="rect">
            <a:avLst/>
          </a:prstGeom>
        </p:spPr>
      </p:pic>
    </p:spTree>
    <p:extLst>
      <p:ext uri="{BB962C8B-B14F-4D97-AF65-F5344CB8AC3E}">
        <p14:creationId xmlns:p14="http://schemas.microsoft.com/office/powerpoint/2010/main" val="2417050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89F1F6-6BA4-4A7A-A271-90AA7425E2FF}"/>
              </a:ext>
            </a:extLst>
          </p:cNvPr>
          <p:cNvSpPr>
            <a:spLocks noGrp="1"/>
          </p:cNvSpPr>
          <p:nvPr>
            <p:ph type="title"/>
          </p:nvPr>
        </p:nvSpPr>
        <p:spPr/>
        <p:txBody>
          <a:bodyPr/>
          <a:lstStyle/>
          <a:p>
            <a:r>
              <a:rPr lang="fr-FR" dirty="0" err="1"/>
              <a:t>Closing</a:t>
            </a:r>
            <a:r>
              <a:rPr lang="fr-FR" dirty="0"/>
              <a:t> </a:t>
            </a:r>
            <a:r>
              <a:rPr lang="fr-FR" dirty="0" err="1"/>
              <a:t>parameters</a:t>
            </a:r>
            <a:endParaRPr lang="en-GB" dirty="0"/>
          </a:p>
        </p:txBody>
      </p:sp>
      <p:sp>
        <p:nvSpPr>
          <p:cNvPr id="3" name="Espace réservé du numéro de diapositive 2">
            <a:extLst>
              <a:ext uri="{FF2B5EF4-FFF2-40B4-BE49-F238E27FC236}">
                <a16:creationId xmlns:a16="http://schemas.microsoft.com/office/drawing/2014/main" id="{C47499F6-9CCC-43DF-9C99-18B7C7DFE11B}"/>
              </a:ext>
            </a:extLst>
          </p:cNvPr>
          <p:cNvSpPr>
            <a:spLocks noGrp="1"/>
          </p:cNvSpPr>
          <p:nvPr>
            <p:ph type="sldNum" sz="quarter" idx="12"/>
          </p:nvPr>
        </p:nvSpPr>
        <p:spPr/>
        <p:txBody>
          <a:bodyPr/>
          <a:lstStyle/>
          <a:p>
            <a:fld id="{7A8BD623-D179-42DF-B838-8F9BAFA7AAED}" type="slidenum">
              <a:rPr lang="fr-BE" smtClean="0"/>
              <a:pPr/>
              <a:t>17</a:t>
            </a:fld>
            <a:endParaRPr lang="fr-BE"/>
          </a:p>
        </p:txBody>
      </p:sp>
      <mc:AlternateContent xmlns:mc="http://schemas.openxmlformats.org/markup-compatibility/2006" xmlns:a14="http://schemas.microsoft.com/office/drawing/2010/main">
        <mc:Choice Requires="a14">
          <p:sp>
            <p:nvSpPr>
              <p:cNvPr id="4" name="Espace réservé du texte 3">
                <a:extLst>
                  <a:ext uri="{FF2B5EF4-FFF2-40B4-BE49-F238E27FC236}">
                    <a16:creationId xmlns:a16="http://schemas.microsoft.com/office/drawing/2014/main" id="{0C5BCC91-9AC5-4FF9-AD98-6FAA80F1ADE2}"/>
                  </a:ext>
                </a:extLst>
              </p:cNvPr>
              <p:cNvSpPr>
                <a:spLocks noGrp="1"/>
              </p:cNvSpPr>
              <p:nvPr>
                <p:ph type="body" sz="quarter" idx="13"/>
              </p:nvPr>
            </p:nvSpPr>
            <p:spPr/>
            <p:txBody>
              <a:bodyPr/>
              <a:lstStyle/>
              <a:p>
                <a:r>
                  <a:rPr lang="fr-FR" dirty="0"/>
                  <a:t>Developing a </a:t>
                </a:r>
                <a:r>
                  <a:rPr lang="fr-FR" dirty="0" err="1"/>
                  <a:t>closure</a:t>
                </a:r>
                <a:r>
                  <a:rPr lang="fr-FR" dirty="0"/>
                  <a:t> </a:t>
                </a:r>
                <a:r>
                  <a:rPr lang="fr-FR" dirty="0" err="1"/>
                  <a:t>equation</a:t>
                </a:r>
                <a:r>
                  <a:rPr lang="fr-FR" dirty="0"/>
                  <a:t> for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𝑑</m:t>
                        </m:r>
                      </m:sub>
                    </m:sSub>
                  </m:oMath>
                </a14:m>
                <a:endParaRPr lang="en-GB" dirty="0"/>
              </a:p>
            </p:txBody>
          </p:sp>
        </mc:Choice>
        <mc:Fallback xmlns="">
          <p:sp>
            <p:nvSpPr>
              <p:cNvPr id="4" name="Espace réservé du texte 3">
                <a:extLst>
                  <a:ext uri="{FF2B5EF4-FFF2-40B4-BE49-F238E27FC236}">
                    <a16:creationId xmlns:a16="http://schemas.microsoft.com/office/drawing/2014/main" id="{0C5BCC91-9AC5-4FF9-AD98-6FAA80F1ADE2}"/>
                  </a:ext>
                </a:extLst>
              </p:cNvPr>
              <p:cNvSpPr>
                <a:spLocks noGrp="1" noRot="1" noChangeAspect="1" noMove="1" noResize="1" noEditPoints="1" noAdjustHandles="1" noChangeArrowheads="1" noChangeShapeType="1" noTextEdit="1"/>
              </p:cNvSpPr>
              <p:nvPr>
                <p:ph type="body" sz="quarter" idx="13"/>
              </p:nvPr>
            </p:nvSpPr>
            <p:spPr>
              <a:blipFill>
                <a:blip r:embed="rId3"/>
                <a:stretch>
                  <a:fillRect/>
                </a:stretch>
              </a:blipFill>
            </p:spPr>
            <p:txBody>
              <a:bodyPr/>
              <a:lstStyle/>
              <a:p>
                <a:r>
                  <a:rPr lang="en-GB">
                    <a:noFill/>
                  </a:rPr>
                  <a:t> </a:t>
                </a:r>
              </a:p>
            </p:txBody>
          </p:sp>
        </mc:Fallback>
      </mc:AlternateContent>
      <p:pic>
        <p:nvPicPr>
          <p:cNvPr id="6" name="Picture 1">
            <a:extLst>
              <a:ext uri="{FF2B5EF4-FFF2-40B4-BE49-F238E27FC236}">
                <a16:creationId xmlns:a16="http://schemas.microsoft.com/office/drawing/2014/main" id="{74B9DF3D-3F81-468F-887E-322C9B74DF49}"/>
              </a:ext>
            </a:extLst>
          </p:cNvPr>
          <p:cNvPicPr>
            <a:picLocks noGrp="1" noChangeAspect="1"/>
          </p:cNvPicPr>
          <p:nvPr>
            <p:ph idx="1"/>
          </p:nvPr>
        </p:nvPicPr>
        <p:blipFill rotWithShape="1">
          <a:blip r:embed="rId4"/>
          <a:srcRect l="7831" b="15848"/>
          <a:stretch/>
        </p:blipFill>
        <p:spPr>
          <a:xfrm>
            <a:off x="6993080" y="2010092"/>
            <a:ext cx="4137155" cy="3059396"/>
          </a:xfrm>
          <a:prstGeom prst="rect">
            <a:avLst/>
          </a:prstGeom>
        </p:spPr>
      </p:pic>
      <p:graphicFrame>
        <p:nvGraphicFramePr>
          <p:cNvPr id="8" name="Table 5">
            <a:extLst>
              <a:ext uri="{FF2B5EF4-FFF2-40B4-BE49-F238E27FC236}">
                <a16:creationId xmlns:a16="http://schemas.microsoft.com/office/drawing/2014/main" id="{F5AA0F7D-8CFE-42D8-85F8-A6A0D50B7F3C}"/>
              </a:ext>
            </a:extLst>
          </p:cNvPr>
          <p:cNvGraphicFramePr>
            <a:graphicFrameLocks noGrp="1"/>
          </p:cNvGraphicFramePr>
          <p:nvPr>
            <p:extLst>
              <p:ext uri="{D42A27DB-BD31-4B8C-83A1-F6EECF244321}">
                <p14:modId xmlns:p14="http://schemas.microsoft.com/office/powerpoint/2010/main" val="1650994509"/>
              </p:ext>
            </p:extLst>
          </p:nvPr>
        </p:nvGraphicFramePr>
        <p:xfrm>
          <a:off x="839833" y="4285005"/>
          <a:ext cx="3004178" cy="1097280"/>
        </p:xfrm>
        <a:graphic>
          <a:graphicData uri="http://schemas.openxmlformats.org/drawingml/2006/table">
            <a:tbl>
              <a:tblPr firstRow="1" bandRow="1">
                <a:tableStyleId>{2D5ABB26-0587-4C30-8999-92F81FD0307C}</a:tableStyleId>
              </a:tblPr>
              <a:tblGrid>
                <a:gridCol w="1507096">
                  <a:extLst>
                    <a:ext uri="{9D8B030D-6E8A-4147-A177-3AD203B41FA5}">
                      <a16:colId xmlns:a16="http://schemas.microsoft.com/office/drawing/2014/main" val="20000"/>
                    </a:ext>
                  </a:extLst>
                </a:gridCol>
                <a:gridCol w="655111">
                  <a:extLst>
                    <a:ext uri="{9D8B030D-6E8A-4147-A177-3AD203B41FA5}">
                      <a16:colId xmlns:a16="http://schemas.microsoft.com/office/drawing/2014/main" val="20001"/>
                    </a:ext>
                  </a:extLst>
                </a:gridCol>
                <a:gridCol w="841971">
                  <a:extLst>
                    <a:ext uri="{9D8B030D-6E8A-4147-A177-3AD203B41FA5}">
                      <a16:colId xmlns:a16="http://schemas.microsoft.com/office/drawing/2014/main" val="20002"/>
                    </a:ext>
                  </a:extLst>
                </a:gridCol>
              </a:tblGrid>
              <a:tr h="0">
                <a:tc>
                  <a:txBody>
                    <a:bodyPr/>
                    <a:lstStyle/>
                    <a:p>
                      <a:r>
                        <a:rPr dirty="0">
                          <a:latin typeface="+mj-lt"/>
                        </a:rPr>
                        <a:t>Source</a:t>
                      </a:r>
                      <a:endParaRPr lang="en-US" dirty="0">
                        <a:latin typeface="+mj-lt"/>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r>
                        <a:rPr dirty="0">
                          <a:latin typeface="+mj-lt"/>
                        </a:rPr>
                        <a:t>R</a:t>
                      </a:r>
                      <a:r>
                        <a:rPr lang="fr-FR" dirty="0">
                          <a:latin typeface="+mj-lt"/>
                        </a:rPr>
                        <a:t>²</a:t>
                      </a:r>
                      <a:endParaRPr lang="en-US" dirty="0">
                        <a:latin typeface="+mj-lt"/>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a:r>
                        <a:rPr dirty="0">
                          <a:latin typeface="+mj-lt"/>
                        </a:rPr>
                        <a:t>R</a:t>
                      </a:r>
                      <a:r>
                        <a:rPr lang="fr-FR" dirty="0">
                          <a:latin typeface="+mj-lt"/>
                        </a:rPr>
                        <a:t>M</a:t>
                      </a:r>
                      <a:r>
                        <a:rPr dirty="0">
                          <a:latin typeface="+mj-lt"/>
                        </a:rPr>
                        <a:t>SE</a:t>
                      </a:r>
                      <a:endParaRPr lang="en-US" dirty="0">
                        <a:latin typeface="+mj-lt"/>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r>
                        <a:rPr dirty="0">
                          <a:latin typeface="+mj-lt"/>
                        </a:rPr>
                        <a:t>Training Set</a:t>
                      </a:r>
                      <a:endParaRPr lang="en-US" dirty="0">
                        <a:latin typeface="+mj-lt"/>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dirty="0">
                          <a:latin typeface="+mj-lt"/>
                        </a:rPr>
                        <a:t>0.</a:t>
                      </a:r>
                      <a:r>
                        <a:rPr lang="fr-FR" dirty="0">
                          <a:latin typeface="+mj-lt"/>
                        </a:rPr>
                        <a:t>8</a:t>
                      </a:r>
                      <a:endParaRPr lang="en-US" dirty="0">
                        <a:latin typeface="+mj-lt"/>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a:r>
                        <a:rPr dirty="0">
                          <a:latin typeface="+mj-lt"/>
                        </a:rPr>
                        <a:t>0.0</a:t>
                      </a:r>
                      <a:r>
                        <a:rPr lang="fr-FR" dirty="0">
                          <a:latin typeface="+mj-lt"/>
                        </a:rPr>
                        <a:t>9</a:t>
                      </a:r>
                      <a:endParaRPr lang="en-US" dirty="0">
                        <a:latin typeface="+mj-lt"/>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0">
                <a:tc>
                  <a:txBody>
                    <a:bodyPr/>
                    <a:lstStyle/>
                    <a:p>
                      <a:r>
                        <a:rPr lang="fr-FR" dirty="0">
                          <a:latin typeface="+mj-lt"/>
                        </a:rPr>
                        <a:t>Test</a:t>
                      </a:r>
                      <a:r>
                        <a:rPr dirty="0">
                          <a:latin typeface="+mj-lt"/>
                        </a:rPr>
                        <a:t> Set</a:t>
                      </a:r>
                      <a:endParaRPr lang="en-US" dirty="0">
                        <a:latin typeface="+mj-lt"/>
                      </a:endParaRPr>
                    </a:p>
                  </a:txBody>
                  <a:tcPr>
                    <a:lnR w="12700" cap="flat" cmpd="sng" algn="ctr">
                      <a:solidFill>
                        <a:schemeClr val="tx1"/>
                      </a:solidFill>
                      <a:prstDash val="solid"/>
                      <a:round/>
                      <a:headEnd type="none" w="med" len="med"/>
                      <a:tailEnd type="none" w="med" len="med"/>
                    </a:lnR>
                  </a:tcPr>
                </a:tc>
                <a:tc>
                  <a:txBody>
                    <a:bodyPr/>
                    <a:lstStyle/>
                    <a:p>
                      <a:pPr algn="r"/>
                      <a:r>
                        <a:rPr dirty="0">
                          <a:solidFill>
                            <a:srgbClr val="00B050"/>
                          </a:solidFill>
                          <a:latin typeface="+mj-lt"/>
                        </a:rPr>
                        <a:t>0.2</a:t>
                      </a:r>
                      <a:r>
                        <a:rPr lang="fr-FR" dirty="0">
                          <a:solidFill>
                            <a:srgbClr val="00B050"/>
                          </a:solidFill>
                          <a:latin typeface="+mj-lt"/>
                        </a:rPr>
                        <a:t>9</a:t>
                      </a:r>
                      <a:endParaRPr lang="en-US" dirty="0">
                        <a:solidFill>
                          <a:srgbClr val="00B050"/>
                        </a:solidFill>
                        <a:latin typeface="+mj-lt"/>
                      </a:endParaRPr>
                    </a:p>
                  </a:txBody>
                  <a:tcPr>
                    <a:lnL w="12700" cap="flat" cmpd="sng" algn="ctr">
                      <a:solidFill>
                        <a:schemeClr val="tx1"/>
                      </a:solidFill>
                      <a:prstDash val="solid"/>
                      <a:round/>
                      <a:headEnd type="none" w="med" len="med"/>
                      <a:tailEnd type="none" w="med" len="med"/>
                    </a:lnL>
                  </a:tcPr>
                </a:tc>
                <a:tc>
                  <a:txBody>
                    <a:bodyPr/>
                    <a:lstStyle/>
                    <a:p>
                      <a:pPr algn="r"/>
                      <a:r>
                        <a:rPr dirty="0">
                          <a:latin typeface="+mj-lt"/>
                        </a:rPr>
                        <a:t>0.3</a:t>
                      </a:r>
                      <a:r>
                        <a:rPr lang="fr-FR" dirty="0">
                          <a:latin typeface="+mj-lt"/>
                        </a:rPr>
                        <a:t>2</a:t>
                      </a:r>
                      <a:endParaRPr lang="en-US" dirty="0">
                        <a:latin typeface="+mj-lt"/>
                      </a:endParaRPr>
                    </a:p>
                  </a:txBody>
                  <a:tcPr/>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12" name="ZoneTexte 11">
                <a:extLst>
                  <a:ext uri="{FF2B5EF4-FFF2-40B4-BE49-F238E27FC236}">
                    <a16:creationId xmlns:a16="http://schemas.microsoft.com/office/drawing/2014/main" id="{3FB05411-FD0B-45CE-9992-79D8FB5204AD}"/>
                  </a:ext>
                </a:extLst>
              </p:cNvPr>
              <p:cNvSpPr txBox="1"/>
              <p:nvPr/>
            </p:nvSpPr>
            <p:spPr>
              <a:xfrm>
                <a:off x="823863" y="1475715"/>
                <a:ext cx="6681459" cy="534377"/>
              </a:xfrm>
              <a:prstGeom prst="rect">
                <a:avLst/>
              </a:prstGeom>
              <a:noFill/>
            </p:spPr>
            <p:txBody>
              <a:bodyPr wrap="square" rtlCol="0">
                <a:spAutoFit/>
              </a:bodyPr>
              <a:lstStyle/>
              <a:p>
                <a:r>
                  <a:rPr lang="fr-FR" b="1" dirty="0">
                    <a:latin typeface="+mj-lt"/>
                  </a:rPr>
                  <a:t>Objective</a:t>
                </a:r>
                <a:r>
                  <a:rPr lang="fr-FR" dirty="0">
                    <a:latin typeface="+mj-lt"/>
                  </a:rPr>
                  <a:t>: maximise </a:t>
                </a:r>
                <a14:m>
                  <m:oMath xmlns:m="http://schemas.openxmlformats.org/officeDocument/2006/math">
                    <m:sSubSup>
                      <m:sSubSupPr>
                        <m:ctrlPr>
                          <a:rPr lang="fr-FR" i="1">
                            <a:latin typeface="Cambria Math" panose="02040503050406030204" pitchFamily="18" charset="0"/>
                            <a:sym typeface="Wingdings" panose="05000000000000000000" pitchFamily="2" charset="2"/>
                          </a:rPr>
                        </m:ctrlPr>
                      </m:sSubSupPr>
                      <m:e>
                        <m:r>
                          <a:rPr lang="fr-FR" i="1">
                            <a:latin typeface="Cambria Math" panose="02040503050406030204" pitchFamily="18" charset="0"/>
                            <a:sym typeface="Wingdings" panose="05000000000000000000" pitchFamily="2" charset="2"/>
                          </a:rPr>
                          <m:t>𝑅</m:t>
                        </m:r>
                      </m:e>
                      <m:sub>
                        <m:r>
                          <a:rPr lang="fr-FR" b="0" i="1" smtClean="0">
                            <a:latin typeface="Cambria Math" panose="02040503050406030204" pitchFamily="18" charset="0"/>
                            <a:sym typeface="Wingdings" panose="05000000000000000000" pitchFamily="2" charset="2"/>
                          </a:rPr>
                          <m:t>𝑡𝑒𝑠𝑡</m:t>
                        </m:r>
                      </m:sub>
                      <m:sup>
                        <m:r>
                          <a:rPr lang="fr-FR" i="1">
                            <a:latin typeface="Cambria Math" panose="02040503050406030204" pitchFamily="18" charset="0"/>
                            <a:sym typeface="Wingdings" panose="05000000000000000000" pitchFamily="2" charset="2"/>
                          </a:rPr>
                          <m:t>2</m:t>
                        </m:r>
                      </m:sup>
                    </m:sSubSup>
                  </m:oMath>
                </a14:m>
                <a:r>
                  <a:rPr lang="fr-FR" b="0" dirty="0">
                    <a:latin typeface="+mj-lt"/>
                  </a:rPr>
                  <a:t> with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𝑑</m:t>
                        </m:r>
                      </m:sub>
                    </m:sSub>
                    <m:r>
                      <a:rPr lang="fr-FR" b="0" i="1" smtClean="0">
                        <a:latin typeface="Cambria Math" panose="02040503050406030204" pitchFamily="18" charset="0"/>
                      </a:rPr>
                      <m:t>=</m:t>
                    </m:r>
                    <m:r>
                      <a:rPr lang="fr-FR" b="0" i="1" smtClean="0">
                        <a:latin typeface="Cambria Math" panose="02040503050406030204" pitchFamily="18" charset="0"/>
                      </a:rPr>
                      <m:t>𝑓</m:t>
                    </m:r>
                    <m:d>
                      <m:dPr>
                        <m:ctrlPr>
                          <a:rPr lang="fr-FR" b="0" i="1" smtClean="0">
                            <a:latin typeface="Cambria Math" panose="02040503050406030204" pitchFamily="18" charset="0"/>
                          </a:rPr>
                        </m:ctrlPr>
                      </m:dPr>
                      <m:e>
                        <m:r>
                          <a:rPr lang="fr-FR" b="0" i="1" smtClean="0">
                            <a:latin typeface="Cambria Math" panose="02040503050406030204" pitchFamily="18" charset="0"/>
                          </a:rPr>
                          <m:t>𝑠</m:t>
                        </m:r>
                        <m:r>
                          <a:rPr lang="fr-FR" b="0" i="1" smtClean="0">
                            <a:latin typeface="Cambria Math" panose="02040503050406030204" pitchFamily="18" charset="0"/>
                          </a:rPr>
                          <m:t>,</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𝜖</m:t>
                            </m:r>
                          </m:e>
                          <m:sub>
                            <m:r>
                              <a:rPr lang="fr-FR" b="0" i="1" smtClean="0">
                                <a:latin typeface="Cambria Math" panose="02040503050406030204" pitchFamily="18" charset="0"/>
                              </a:rPr>
                              <m:t>0</m:t>
                            </m:r>
                          </m:sub>
                        </m:sSub>
                        <m:r>
                          <a:rPr lang="fr-FR" b="0" i="1" smtClean="0">
                            <a:latin typeface="Cambria Math" panose="02040503050406030204" pitchFamily="18" charset="0"/>
                          </a:rPr>
                          <m:t>,</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0</m:t>
                            </m:r>
                          </m:sub>
                        </m:sSub>
                        <m:r>
                          <a:rPr lang="fr-FR" b="0"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h</m:t>
                            </m:r>
                          </m:num>
                          <m:den>
                            <m:sSub>
                              <m:sSubPr>
                                <m:ctrlPr>
                                  <a:rPr lang="fr-FR" b="0" i="1" smtClean="0">
                                    <a:latin typeface="Cambria Math" panose="02040503050406030204" pitchFamily="18" charset="0"/>
                                  </a:rPr>
                                </m:ctrlPr>
                              </m:sSubPr>
                              <m:e>
                                <m:r>
                                  <a:rPr lang="fr-FR" b="0" i="1" smtClean="0">
                                    <a:latin typeface="Cambria Math" panose="02040503050406030204" pitchFamily="18" charset="0"/>
                                  </a:rPr>
                                  <m:t>𝑑</m:t>
                                </m:r>
                              </m:e>
                              <m:sub>
                                <m:r>
                                  <a:rPr lang="fr-FR" b="0" i="1" smtClean="0">
                                    <a:latin typeface="Cambria Math" panose="02040503050406030204" pitchFamily="18" charset="0"/>
                                  </a:rPr>
                                  <m:t>50</m:t>
                                </m:r>
                              </m:sub>
                            </m:sSub>
                          </m:den>
                        </m:f>
                        <m:r>
                          <a:rPr lang="fr-FR" b="0" i="1" smtClean="0">
                            <a:latin typeface="Cambria Math" panose="02040503050406030204" pitchFamily="18" charset="0"/>
                          </a:rPr>
                          <m:t>,</m:t>
                        </m:r>
                        <m:r>
                          <a:rPr lang="fr-FR" b="0" i="1" smtClean="0">
                            <a:latin typeface="Cambria Math" panose="02040503050406030204" pitchFamily="18" charset="0"/>
                          </a:rPr>
                          <m:t>𝐹𝑟</m:t>
                        </m:r>
                      </m:e>
                    </m:d>
                  </m:oMath>
                </a14:m>
                <a:endParaRPr lang="en-GB" dirty="0"/>
              </a:p>
            </p:txBody>
          </p:sp>
        </mc:Choice>
        <mc:Fallback xmlns="">
          <p:sp>
            <p:nvSpPr>
              <p:cNvPr id="12" name="ZoneTexte 11">
                <a:extLst>
                  <a:ext uri="{FF2B5EF4-FFF2-40B4-BE49-F238E27FC236}">
                    <a16:creationId xmlns:a16="http://schemas.microsoft.com/office/drawing/2014/main" id="{3FB05411-FD0B-45CE-9992-79D8FB5204AD}"/>
                  </a:ext>
                </a:extLst>
              </p:cNvPr>
              <p:cNvSpPr txBox="1">
                <a:spLocks noRot="1" noChangeAspect="1" noMove="1" noResize="1" noEditPoints="1" noAdjustHandles="1" noChangeArrowheads="1" noChangeShapeType="1" noTextEdit="1"/>
              </p:cNvSpPr>
              <p:nvPr/>
            </p:nvSpPr>
            <p:spPr>
              <a:xfrm>
                <a:off x="823863" y="1475715"/>
                <a:ext cx="6681459" cy="534377"/>
              </a:xfrm>
              <a:prstGeom prst="rect">
                <a:avLst/>
              </a:prstGeom>
              <a:blipFill>
                <a:blip r:embed="rId5"/>
                <a:stretch>
                  <a:fillRect l="-73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ZoneTexte 12">
                <a:extLst>
                  <a:ext uri="{FF2B5EF4-FFF2-40B4-BE49-F238E27FC236}">
                    <a16:creationId xmlns:a16="http://schemas.microsoft.com/office/drawing/2014/main" id="{A80C0D31-05C4-4E39-AEC7-6EED93D91E8F}"/>
                  </a:ext>
                </a:extLst>
              </p:cNvPr>
              <p:cNvSpPr txBox="1"/>
              <p:nvPr/>
            </p:nvSpPr>
            <p:spPr>
              <a:xfrm>
                <a:off x="823863" y="2203004"/>
                <a:ext cx="5536699" cy="1812932"/>
              </a:xfrm>
              <a:prstGeom prst="rect">
                <a:avLst/>
              </a:prstGeom>
              <a:noFill/>
            </p:spPr>
            <p:txBody>
              <a:bodyPr wrap="square" rtlCol="0">
                <a:spAutoFit/>
              </a:bodyPr>
              <a:lstStyle/>
              <a:p>
                <a:r>
                  <a:rPr lang="fr-FR" dirty="0">
                    <a:latin typeface="+mj-lt"/>
                  </a:rPr>
                  <a:t>Example with Wong &amp; Parker (2006):</a:t>
                </a:r>
              </a:p>
              <a:p>
                <a:endParaRPr lang="fr-FR" dirty="0"/>
              </a:p>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𝜙</m:t>
                          </m:r>
                        </m:e>
                        <m:sub>
                          <m:r>
                            <a:rPr lang="fr-FR" b="0" i="1" smtClean="0">
                              <a:latin typeface="Cambria Math" panose="02040503050406030204" pitchFamily="18" charset="0"/>
                            </a:rPr>
                            <m:t>𝑑</m:t>
                          </m:r>
                        </m:sub>
                      </m:sSub>
                      <m:r>
                        <a:rPr lang="fr-FR" b="0" i="1" smtClean="0">
                          <a:latin typeface="Cambria Math" panose="02040503050406030204" pitchFamily="18" charset="0"/>
                        </a:rPr>
                        <m:t>=</m:t>
                      </m:r>
                      <m:r>
                        <m:rPr>
                          <m:sty m:val="p"/>
                        </m:rPr>
                        <a:rPr lang="fr-FR" b="0" i="0" smtClean="0">
                          <a:latin typeface="Cambria Math" panose="02040503050406030204" pitchFamily="18" charset="0"/>
                        </a:rPr>
                        <m:t>atan</m:t>
                      </m:r>
                      <m:d>
                        <m:dPr>
                          <m:ctrlPr>
                            <a:rPr lang="fr-FR" b="0" i="1" smtClean="0">
                              <a:latin typeface="Cambria Math" panose="02040503050406030204" pitchFamily="18" charset="0"/>
                            </a:rPr>
                          </m:ctrlPr>
                        </m:dPr>
                        <m:e>
                          <m:r>
                            <a:rPr lang="fr-FR" b="0" i="0" smtClean="0">
                              <a:latin typeface="Cambria Math" panose="02040503050406030204" pitchFamily="18" charset="0"/>
                            </a:rPr>
                            <m:t>−1.57+0.4</m:t>
                          </m:r>
                          <m:r>
                            <m:rPr>
                              <m:sty m:val="p"/>
                            </m:rPr>
                            <a:rPr lang="fr-FR" b="0" i="0" smtClean="0">
                              <a:latin typeface="Cambria Math" panose="02040503050406030204" pitchFamily="18" charset="0"/>
                            </a:rPr>
                            <m:t>s</m:t>
                          </m:r>
                          <m:r>
                            <a:rPr lang="fr-FR" b="0" i="0" smtClean="0">
                              <a:latin typeface="Cambria Math" panose="02040503050406030204" pitchFamily="18" charset="0"/>
                            </a:rPr>
                            <m:t>−0.05</m:t>
                          </m:r>
                          <m:r>
                            <m:rPr>
                              <m:sty m:val="p"/>
                            </m:rPr>
                            <a:rPr lang="fr-FR" b="0" i="0" smtClean="0">
                              <a:latin typeface="Cambria Math" panose="02040503050406030204" pitchFamily="18" charset="0"/>
                            </a:rPr>
                            <m:t>Fr</m:t>
                          </m:r>
                          <m:r>
                            <a:rPr lang="fr-FR" b="0" i="0" smtClean="0">
                              <a:latin typeface="Cambria Math" panose="02040503050406030204" pitchFamily="18" charset="0"/>
                            </a:rPr>
                            <m:t>+2.64</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𝜖</m:t>
                              </m:r>
                            </m:e>
                            <m:sub>
                              <m:r>
                                <a:rPr lang="fr-FR" b="0" i="1" smtClean="0">
                                  <a:latin typeface="Cambria Math" panose="02040503050406030204" pitchFamily="18" charset="0"/>
                                </a:rPr>
                                <m:t>0</m:t>
                              </m:r>
                            </m:sub>
                          </m:sSub>
                          <m:r>
                            <a:rPr lang="fr-FR" b="0" i="1" smtClean="0">
                              <a:latin typeface="Cambria Math" panose="02040503050406030204" pitchFamily="18" charset="0"/>
                            </a:rPr>
                            <m:t>−4.23</m:t>
                          </m:r>
                          <m:d>
                            <m:dPr>
                              <m:ctrlPr>
                                <a:rPr lang="fr-FR" b="0" i="1" smtClean="0">
                                  <a:latin typeface="Cambria Math" panose="02040503050406030204" pitchFamily="18" charset="0"/>
                                </a:rPr>
                              </m:ctrlPr>
                            </m:dPr>
                            <m:e>
                              <m:r>
                                <a:rPr lang="fr-FR" b="0" i="1" smtClean="0">
                                  <a:latin typeface="Cambria Math" panose="02040503050406030204" pitchFamily="18" charset="0"/>
                                </a:rPr>
                                <m:t>𝑠</m:t>
                              </m:r>
                              <m:r>
                                <a:rPr lang="fr-FR" b="0" i="1" smtClean="0">
                                  <a:latin typeface="Cambria Math" panose="02040503050406030204" pitchFamily="18" charset="0"/>
                                </a:rPr>
                                <m:t>−2.06</m:t>
                              </m:r>
                            </m:e>
                          </m:d>
                          <m:d>
                            <m:dPr>
                              <m:ctrlPr>
                                <a:rPr lang="fr-FR" b="0" i="1" smtClean="0">
                                  <a:latin typeface="Cambria Math" panose="02040503050406030204" pitchFamily="18" charset="0"/>
                                </a:rPr>
                              </m:ctrlPr>
                            </m:dPr>
                            <m:e>
                              <m:sSub>
                                <m:sSubPr>
                                  <m:ctrlPr>
                                    <a:rPr lang="fr-FR" b="0" i="1" smtClean="0">
                                      <a:latin typeface="Cambria Math" panose="02040503050406030204" pitchFamily="18" charset="0"/>
                                    </a:rPr>
                                  </m:ctrlPr>
                                </m:sSubPr>
                                <m:e>
                                  <m:r>
                                    <a:rPr lang="fr-FR" b="0" i="1" smtClean="0">
                                      <a:latin typeface="Cambria Math" panose="02040503050406030204" pitchFamily="18" charset="0"/>
                                    </a:rPr>
                                    <m:t>𝜖</m:t>
                                  </m:r>
                                </m:e>
                                <m:sub>
                                  <m:r>
                                    <a:rPr lang="fr-FR" b="0" i="1" smtClean="0">
                                      <a:latin typeface="Cambria Math" panose="02040503050406030204" pitchFamily="18" charset="0"/>
                                    </a:rPr>
                                    <m:t>0</m:t>
                                  </m:r>
                                </m:sub>
                              </m:sSub>
                              <m:r>
                                <a:rPr lang="fr-FR" b="0" i="1" smtClean="0">
                                  <a:latin typeface="Cambria Math" panose="02040503050406030204" pitchFamily="18" charset="0"/>
                                </a:rPr>
                                <m:t>−0.32</m:t>
                              </m:r>
                            </m:e>
                          </m:d>
                          <m:r>
                            <a:rPr lang="fr-FR" b="0" i="1" smtClean="0">
                              <a:latin typeface="Cambria Math" panose="02040503050406030204" pitchFamily="18" charset="0"/>
                            </a:rPr>
                            <m:t>+0.42</m:t>
                          </m:r>
                          <m:d>
                            <m:dPr>
                              <m:ctrlPr>
                                <a:rPr lang="fr-FR" b="0" i="1" smtClean="0">
                                  <a:latin typeface="Cambria Math" panose="02040503050406030204" pitchFamily="18" charset="0"/>
                                </a:rPr>
                              </m:ctrlPr>
                            </m:dPr>
                            <m:e>
                              <m:r>
                                <a:rPr lang="fr-FR" b="0" i="1" smtClean="0">
                                  <a:latin typeface="Cambria Math" panose="02040503050406030204" pitchFamily="18" charset="0"/>
                                </a:rPr>
                                <m:t>𝑠</m:t>
                              </m:r>
                              <m:r>
                                <a:rPr lang="fr-FR" b="0" i="1" smtClean="0">
                                  <a:latin typeface="Cambria Math" panose="02040503050406030204" pitchFamily="18" charset="0"/>
                                </a:rPr>
                                <m:t>−2.06</m:t>
                              </m:r>
                            </m:e>
                          </m:d>
                          <m:d>
                            <m:dPr>
                              <m:ctrlPr>
                                <a:rPr lang="fr-FR" b="0" i="1" smtClean="0">
                                  <a:latin typeface="Cambria Math" panose="02040503050406030204" pitchFamily="18" charset="0"/>
                                </a:rPr>
                              </m:ctrlPr>
                            </m:dPr>
                            <m:e>
                              <m:r>
                                <a:rPr lang="fr-FR" b="0" i="1" smtClean="0">
                                  <a:latin typeface="Cambria Math" panose="02040503050406030204" pitchFamily="18" charset="0"/>
                                </a:rPr>
                                <m:t>𝐹𝑟</m:t>
                              </m:r>
                              <m:r>
                                <a:rPr lang="fr-FR" b="0" i="1" smtClean="0">
                                  <a:latin typeface="Cambria Math" panose="02040503050406030204" pitchFamily="18" charset="0"/>
                                </a:rPr>
                                <m:t>−2.19</m:t>
                              </m:r>
                            </m:e>
                          </m:d>
                        </m:e>
                      </m:d>
                    </m:oMath>
                  </m:oMathPara>
                </a14:m>
                <a:endParaRPr lang="en-GB" dirty="0"/>
              </a:p>
            </p:txBody>
          </p:sp>
        </mc:Choice>
        <mc:Fallback xmlns="">
          <p:sp>
            <p:nvSpPr>
              <p:cNvPr id="13" name="ZoneTexte 12">
                <a:extLst>
                  <a:ext uri="{FF2B5EF4-FFF2-40B4-BE49-F238E27FC236}">
                    <a16:creationId xmlns:a16="http://schemas.microsoft.com/office/drawing/2014/main" id="{A80C0D31-05C4-4E39-AEC7-6EED93D91E8F}"/>
                  </a:ext>
                </a:extLst>
              </p:cNvPr>
              <p:cNvSpPr txBox="1">
                <a:spLocks noRot="1" noChangeAspect="1" noMove="1" noResize="1" noEditPoints="1" noAdjustHandles="1" noChangeArrowheads="1" noChangeShapeType="1" noTextEdit="1"/>
              </p:cNvSpPr>
              <p:nvPr/>
            </p:nvSpPr>
            <p:spPr>
              <a:xfrm>
                <a:off x="823863" y="2203004"/>
                <a:ext cx="5536699" cy="1812932"/>
              </a:xfrm>
              <a:prstGeom prst="rect">
                <a:avLst/>
              </a:prstGeom>
              <a:blipFill>
                <a:blip r:embed="rId6"/>
                <a:stretch>
                  <a:fillRect l="-881" t="-1678" b="-5067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ZoneTexte 13">
                <a:extLst>
                  <a:ext uri="{FF2B5EF4-FFF2-40B4-BE49-F238E27FC236}">
                    <a16:creationId xmlns:a16="http://schemas.microsoft.com/office/drawing/2014/main" id="{89EE83A6-8CDA-4CDB-B9FB-F992A4F85DD0}"/>
                  </a:ext>
                </a:extLst>
              </p:cNvPr>
              <p:cNvSpPr txBox="1"/>
              <p:nvPr/>
            </p:nvSpPr>
            <p:spPr>
              <a:xfrm>
                <a:off x="8535279" y="4991537"/>
                <a:ext cx="1215717" cy="3907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r>
                            <a:rPr lang="fr-FR" b="0" i="1" smtClean="0">
                              <a:latin typeface="Cambria Math" panose="02040503050406030204" pitchFamily="18" charset="0"/>
                            </a:rPr>
                            <m:t>,</m:t>
                          </m:r>
                          <m:r>
                            <a:rPr lang="fr-FR" i="1" smtClean="0">
                              <a:latin typeface="Cambria Math" panose="02040503050406030204" pitchFamily="18" charset="0"/>
                            </a:rPr>
                            <m:t>𝐵𝐶</m:t>
                          </m:r>
                          <m:r>
                            <a:rPr lang="fr-FR" i="1">
                              <a:latin typeface="Cambria Math" panose="02040503050406030204" pitchFamily="18" charset="0"/>
                            </a:rPr>
                            <m:t>,</m:t>
                          </m:r>
                          <m:r>
                            <a:rPr lang="fr-FR" i="1">
                              <a:latin typeface="Cambria Math" panose="02040503050406030204" pitchFamily="18" charset="0"/>
                            </a:rPr>
                            <m:t>𝑝𝑟𝑒𝑑</m:t>
                          </m:r>
                        </m:sub>
                      </m:sSub>
                    </m:oMath>
                  </m:oMathPara>
                </a14:m>
                <a:endParaRPr lang="en-GB" dirty="0"/>
              </a:p>
            </p:txBody>
          </p:sp>
        </mc:Choice>
        <mc:Fallback xmlns="">
          <p:sp>
            <p:nvSpPr>
              <p:cNvPr id="14" name="ZoneTexte 13">
                <a:extLst>
                  <a:ext uri="{FF2B5EF4-FFF2-40B4-BE49-F238E27FC236}">
                    <a16:creationId xmlns:a16="http://schemas.microsoft.com/office/drawing/2014/main" id="{89EE83A6-8CDA-4CDB-B9FB-F992A4F85DD0}"/>
                  </a:ext>
                </a:extLst>
              </p:cNvPr>
              <p:cNvSpPr txBox="1">
                <a:spLocks noRot="1" noChangeAspect="1" noMove="1" noResize="1" noEditPoints="1" noAdjustHandles="1" noChangeArrowheads="1" noChangeShapeType="1" noTextEdit="1"/>
              </p:cNvSpPr>
              <p:nvPr/>
            </p:nvSpPr>
            <p:spPr>
              <a:xfrm>
                <a:off x="8535279" y="4991537"/>
                <a:ext cx="1215717" cy="390748"/>
              </a:xfrm>
              <a:prstGeom prst="rect">
                <a:avLst/>
              </a:prstGeom>
              <a:blipFill>
                <a:blip r:embed="rId7"/>
                <a:stretch>
                  <a:fillRect b="-781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ZoneTexte 14">
                <a:extLst>
                  <a:ext uri="{FF2B5EF4-FFF2-40B4-BE49-F238E27FC236}">
                    <a16:creationId xmlns:a16="http://schemas.microsoft.com/office/drawing/2014/main" id="{E695F0AF-AA58-4A56-81F9-91501CF6C761}"/>
                  </a:ext>
                </a:extLst>
              </p:cNvPr>
              <p:cNvSpPr txBox="1"/>
              <p:nvPr/>
            </p:nvSpPr>
            <p:spPr>
              <a:xfrm rot="16200000">
                <a:off x="6125997" y="3238242"/>
                <a:ext cx="1101648" cy="3815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r>
                            <a:rPr lang="fr-FR" b="0" i="1" smtClean="0">
                              <a:latin typeface="Cambria Math" panose="02040503050406030204" pitchFamily="18" charset="0"/>
                            </a:rPr>
                            <m:t>,</m:t>
                          </m:r>
                          <m:r>
                            <a:rPr lang="fr-FR" i="1" smtClean="0">
                              <a:latin typeface="Cambria Math" panose="02040503050406030204" pitchFamily="18" charset="0"/>
                            </a:rPr>
                            <m:t>𝐵𝐶</m:t>
                          </m:r>
                          <m:r>
                            <a:rPr lang="fr-FR" i="1">
                              <a:latin typeface="Cambria Math" panose="02040503050406030204" pitchFamily="18" charset="0"/>
                            </a:rPr>
                            <m:t>,</m:t>
                          </m:r>
                          <m:r>
                            <a:rPr lang="fr-FR" b="0" i="1" smtClean="0">
                              <a:latin typeface="Cambria Math" panose="02040503050406030204" pitchFamily="18" charset="0"/>
                            </a:rPr>
                            <m:t>𝑜𝑏𝑠</m:t>
                          </m:r>
                        </m:sub>
                      </m:sSub>
                    </m:oMath>
                  </m:oMathPara>
                </a14:m>
                <a:endParaRPr lang="en-GB" dirty="0"/>
              </a:p>
            </p:txBody>
          </p:sp>
        </mc:Choice>
        <mc:Fallback xmlns="">
          <p:sp>
            <p:nvSpPr>
              <p:cNvPr id="15" name="ZoneTexte 14">
                <a:extLst>
                  <a:ext uri="{FF2B5EF4-FFF2-40B4-BE49-F238E27FC236}">
                    <a16:creationId xmlns:a16="http://schemas.microsoft.com/office/drawing/2014/main" id="{E695F0AF-AA58-4A56-81F9-91501CF6C761}"/>
                  </a:ext>
                </a:extLst>
              </p:cNvPr>
              <p:cNvSpPr txBox="1">
                <a:spLocks noRot="1" noChangeAspect="1" noMove="1" noResize="1" noEditPoints="1" noAdjustHandles="1" noChangeArrowheads="1" noChangeShapeType="1" noTextEdit="1"/>
              </p:cNvSpPr>
              <p:nvPr/>
            </p:nvSpPr>
            <p:spPr>
              <a:xfrm rot="16200000">
                <a:off x="6125997" y="3238242"/>
                <a:ext cx="1101648" cy="381515"/>
              </a:xfrm>
              <a:prstGeom prst="rect">
                <a:avLst/>
              </a:prstGeom>
              <a:blipFill>
                <a:blip r:embed="rId8"/>
                <a:stretch>
                  <a:fillRect r="-1587"/>
                </a:stretch>
              </a:blipFill>
            </p:spPr>
            <p:txBody>
              <a:bodyPr/>
              <a:lstStyle/>
              <a:p>
                <a:r>
                  <a:rPr lang="en-GB">
                    <a:noFill/>
                  </a:rPr>
                  <a:t> </a:t>
                </a:r>
              </a:p>
            </p:txBody>
          </p:sp>
        </mc:Fallback>
      </mc:AlternateContent>
      <p:pic>
        <p:nvPicPr>
          <p:cNvPr id="16" name="Graphique 15" descr="Marteau">
            <a:extLst>
              <a:ext uri="{FF2B5EF4-FFF2-40B4-BE49-F238E27FC236}">
                <a16:creationId xmlns:a16="http://schemas.microsoft.com/office/drawing/2014/main" id="{71C4FB20-8E47-4228-B3F3-D5E788B58D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7899" y="6027392"/>
            <a:ext cx="750301" cy="750301"/>
          </a:xfrm>
          <a:prstGeom prst="rect">
            <a:avLst/>
          </a:prstGeom>
        </p:spPr>
      </p:pic>
    </p:spTree>
    <p:extLst>
      <p:ext uri="{BB962C8B-B14F-4D97-AF65-F5344CB8AC3E}">
        <p14:creationId xmlns:p14="http://schemas.microsoft.com/office/powerpoint/2010/main" val="432952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3ACA9B-BD0B-498B-9008-23667017E494}"/>
              </a:ext>
            </a:extLst>
          </p:cNvPr>
          <p:cNvSpPr>
            <a:spLocks noGrp="1"/>
          </p:cNvSpPr>
          <p:nvPr>
            <p:ph type="title"/>
          </p:nvPr>
        </p:nvSpPr>
        <p:spPr/>
        <p:txBody>
          <a:bodyPr/>
          <a:lstStyle/>
          <a:p>
            <a:r>
              <a:rPr lang="fr-FR" dirty="0"/>
              <a:t>Application to Spinewine &amp; Zech (2007) – PVC</a:t>
            </a:r>
            <a:endParaRPr lang="en-GB" dirty="0"/>
          </a:p>
        </p:txBody>
      </p:sp>
      <p:sp>
        <p:nvSpPr>
          <p:cNvPr id="3" name="Espace réservé du numéro de diapositive 2">
            <a:extLst>
              <a:ext uri="{FF2B5EF4-FFF2-40B4-BE49-F238E27FC236}">
                <a16:creationId xmlns:a16="http://schemas.microsoft.com/office/drawing/2014/main" id="{EF07FDD4-703F-46CF-95F9-050A4BC19D7C}"/>
              </a:ext>
            </a:extLst>
          </p:cNvPr>
          <p:cNvSpPr>
            <a:spLocks noGrp="1"/>
          </p:cNvSpPr>
          <p:nvPr>
            <p:ph type="sldNum" sz="quarter" idx="12"/>
          </p:nvPr>
        </p:nvSpPr>
        <p:spPr/>
        <p:txBody>
          <a:bodyPr/>
          <a:lstStyle/>
          <a:p>
            <a:fld id="{7A8BD623-D179-42DF-B838-8F9BAFA7AAED}" type="slidenum">
              <a:rPr lang="fr-BE" smtClean="0"/>
              <a:pPr/>
              <a:t>18</a:t>
            </a:fld>
            <a:endParaRPr lang="fr-BE"/>
          </a:p>
        </p:txBody>
      </p:sp>
      <p:sp>
        <p:nvSpPr>
          <p:cNvPr id="4" name="Espace réservé du texte 3">
            <a:extLst>
              <a:ext uri="{FF2B5EF4-FFF2-40B4-BE49-F238E27FC236}">
                <a16:creationId xmlns:a16="http://schemas.microsoft.com/office/drawing/2014/main" id="{62876F3E-8912-48BB-B981-116369D2CF3D}"/>
              </a:ext>
            </a:extLst>
          </p:cNvPr>
          <p:cNvSpPr>
            <a:spLocks noGrp="1"/>
          </p:cNvSpPr>
          <p:nvPr>
            <p:ph type="body" sz="quarter" idx="13"/>
          </p:nvPr>
        </p:nvSpPr>
        <p:spPr/>
        <p:txBody>
          <a:bodyPr/>
          <a:lstStyle/>
          <a:p>
            <a:r>
              <a:rPr lang="fr-FR" dirty="0"/>
              <a:t>Meyer-Peter &amp; Müller (1948)</a:t>
            </a:r>
            <a:endParaRPr lang="en-GB" dirty="0"/>
          </a:p>
        </p:txBody>
      </p:sp>
      <p:pic>
        <p:nvPicPr>
          <p:cNvPr id="12" name="Content Placeholder 5">
            <a:extLst>
              <a:ext uri="{FF2B5EF4-FFF2-40B4-BE49-F238E27FC236}">
                <a16:creationId xmlns:a16="http://schemas.microsoft.com/office/drawing/2014/main" id="{0AACB10E-D1EC-421D-8816-E8FF331863F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874" t="23395" r="7099" b="15642"/>
          <a:stretch/>
        </p:blipFill>
        <p:spPr>
          <a:xfrm>
            <a:off x="809516" y="1059977"/>
            <a:ext cx="6817999" cy="2715140"/>
          </a:xfrm>
        </p:spPr>
      </p:pic>
      <p:sp>
        <p:nvSpPr>
          <p:cNvPr id="13" name="TextBox 5">
            <a:extLst>
              <a:ext uri="{FF2B5EF4-FFF2-40B4-BE49-F238E27FC236}">
                <a16:creationId xmlns:a16="http://schemas.microsoft.com/office/drawing/2014/main" id="{0279889E-027C-452C-9B5D-25D19EB39504}"/>
              </a:ext>
            </a:extLst>
          </p:cNvPr>
          <p:cNvSpPr txBox="1"/>
          <p:nvPr/>
        </p:nvSpPr>
        <p:spPr>
          <a:xfrm>
            <a:off x="3744877" y="1275128"/>
            <a:ext cx="1126399" cy="369332"/>
          </a:xfrm>
          <a:prstGeom prst="rect">
            <a:avLst/>
          </a:prstGeom>
          <a:noFill/>
        </p:spPr>
        <p:txBody>
          <a:bodyPr wrap="none" rtlCol="0">
            <a:spAutoFit/>
          </a:bodyPr>
          <a:lstStyle/>
          <a:p>
            <a:r>
              <a:rPr lang="fr-FR" dirty="0" err="1">
                <a:latin typeface="+mj-lt"/>
              </a:rPr>
              <a:t>Prediction</a:t>
            </a:r>
            <a:endParaRPr lang="en-GB" dirty="0">
              <a:latin typeface="+mj-lt"/>
            </a:endParaRPr>
          </a:p>
        </p:txBody>
      </p:sp>
      <p:pic>
        <p:nvPicPr>
          <p:cNvPr id="14" name="Picture 7">
            <a:extLst>
              <a:ext uri="{FF2B5EF4-FFF2-40B4-BE49-F238E27FC236}">
                <a16:creationId xmlns:a16="http://schemas.microsoft.com/office/drawing/2014/main" id="{EEE6092F-399A-4931-A230-6B8AD4E45406}"/>
              </a:ext>
            </a:extLst>
          </p:cNvPr>
          <p:cNvPicPr>
            <a:picLocks noChangeAspect="1"/>
          </p:cNvPicPr>
          <p:nvPr/>
        </p:nvPicPr>
        <p:blipFill rotWithShape="1">
          <a:blip r:embed="rId4">
            <a:extLst>
              <a:ext uri="{28A0092B-C50C-407E-A947-70E740481C1C}">
                <a14:useLocalDpi xmlns:a14="http://schemas.microsoft.com/office/drawing/2010/main" val="0"/>
              </a:ext>
            </a:extLst>
          </a:blip>
          <a:srcRect l="6018" t="21452" r="8034" b="14033"/>
          <a:stretch/>
        </p:blipFill>
        <p:spPr>
          <a:xfrm>
            <a:off x="1004648" y="3857658"/>
            <a:ext cx="6622867" cy="2607428"/>
          </a:xfrm>
          <a:prstGeom prst="rect">
            <a:avLst/>
          </a:prstGeom>
        </p:spPr>
      </p:pic>
      <p:sp>
        <p:nvSpPr>
          <p:cNvPr id="15" name="TextBox 8">
            <a:extLst>
              <a:ext uri="{FF2B5EF4-FFF2-40B4-BE49-F238E27FC236}">
                <a16:creationId xmlns:a16="http://schemas.microsoft.com/office/drawing/2014/main" id="{AAF96318-81B2-4344-9195-FD9408D027B8}"/>
              </a:ext>
            </a:extLst>
          </p:cNvPr>
          <p:cNvSpPr txBox="1"/>
          <p:nvPr/>
        </p:nvSpPr>
        <p:spPr>
          <a:xfrm>
            <a:off x="3901553" y="4080545"/>
            <a:ext cx="1163908" cy="369332"/>
          </a:xfrm>
          <a:prstGeom prst="rect">
            <a:avLst/>
          </a:prstGeom>
          <a:noFill/>
        </p:spPr>
        <p:txBody>
          <a:bodyPr wrap="none" rtlCol="0">
            <a:spAutoFit/>
          </a:bodyPr>
          <a:lstStyle/>
          <a:p>
            <a:r>
              <a:rPr lang="fr-FR" dirty="0">
                <a:latin typeface="+mj-lt"/>
              </a:rPr>
              <a:t>Correction</a:t>
            </a:r>
            <a:endParaRPr lang="en-GB" dirty="0">
              <a:latin typeface="+mj-lt"/>
            </a:endParaRPr>
          </a:p>
        </p:txBody>
      </p:sp>
      <mc:AlternateContent xmlns:mc="http://schemas.openxmlformats.org/markup-compatibility/2006" xmlns:a14="http://schemas.microsoft.com/office/drawing/2010/main">
        <mc:Choice Requires="a14">
          <p:graphicFrame>
            <p:nvGraphicFramePr>
              <p:cNvPr id="16" name="Table 9">
                <a:extLst>
                  <a:ext uri="{FF2B5EF4-FFF2-40B4-BE49-F238E27FC236}">
                    <a16:creationId xmlns:a16="http://schemas.microsoft.com/office/drawing/2014/main" id="{AEBFB390-C91F-4142-A8F8-EED2ACB907FF}"/>
                  </a:ext>
                </a:extLst>
              </p:cNvPr>
              <p:cNvGraphicFramePr>
                <a:graphicFrameLocks noGrp="1"/>
              </p:cNvGraphicFramePr>
              <p:nvPr>
                <p:extLst/>
              </p:nvPr>
            </p:nvGraphicFramePr>
            <p:xfrm>
              <a:off x="8610600" y="1568850"/>
              <a:ext cx="2266359" cy="1483360"/>
            </p:xfrm>
            <a:graphic>
              <a:graphicData uri="http://schemas.openxmlformats.org/drawingml/2006/table">
                <a:tbl>
                  <a:tblPr firstRow="1" bandRow="1">
                    <a:tableStyleId>{2D5ABB26-0587-4C30-8999-92F81FD0307C}</a:tableStyleId>
                  </a:tblPr>
                  <a:tblGrid>
                    <a:gridCol w="973840">
                      <a:extLst>
                        <a:ext uri="{9D8B030D-6E8A-4147-A177-3AD203B41FA5}">
                          <a16:colId xmlns:a16="http://schemas.microsoft.com/office/drawing/2014/main" val="2267714425"/>
                        </a:ext>
                      </a:extLst>
                    </a:gridCol>
                    <a:gridCol w="1292519">
                      <a:extLst>
                        <a:ext uri="{9D8B030D-6E8A-4147-A177-3AD203B41FA5}">
                          <a16:colId xmlns:a16="http://schemas.microsoft.com/office/drawing/2014/main" val="2947821327"/>
                        </a:ext>
                      </a:extLst>
                    </a:gridCol>
                  </a:tblGrid>
                  <a:tr h="370840">
                    <a:tc>
                      <a:txBody>
                        <a:bodyPr/>
                        <a:lstStyle/>
                        <a:p>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dirty="0">
                              <a:latin typeface="+mj-lt"/>
                            </a:rPr>
                            <a:t>RMSE (mm)</a:t>
                          </a:r>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9743164"/>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smtClean="0">
                                        <a:latin typeface="Cambria Math" panose="02040503050406030204" pitchFamily="18" charset="0"/>
                                      </a:rPr>
                                      <m:t>𝑧</m:t>
                                    </m:r>
                                  </m:e>
                                  <m:sub>
                                    <m:r>
                                      <a:rPr lang="fr-FR" sz="1600" smtClean="0">
                                        <a:latin typeface="Cambria Math" panose="02040503050406030204" pitchFamily="18" charset="0"/>
                                      </a:rPr>
                                      <m:t>𝑏</m:t>
                                    </m:r>
                                    <m:r>
                                      <a:rPr lang="fr-FR" sz="1600" smtClean="0">
                                        <a:latin typeface="Cambria Math" panose="02040503050406030204" pitchFamily="18" charset="0"/>
                                      </a:rPr>
                                      <m:t>,</m:t>
                                    </m:r>
                                    <m:r>
                                      <a:rPr lang="fr-FR" sz="1600" smtClean="0">
                                        <a:latin typeface="Cambria Math" panose="02040503050406030204" pitchFamily="18" charset="0"/>
                                      </a:rPr>
                                      <m:t>𝑙𝑜𝑤</m:t>
                                    </m:r>
                                  </m:sub>
                                </m:sSub>
                              </m:oMath>
                            </m:oMathPara>
                          </a14:m>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r>
                                  <a:rPr lang="fr-FR" sz="1600" b="0" i="1" smtClean="0">
                                    <a:solidFill>
                                      <a:srgbClr val="FF0000"/>
                                    </a:solidFill>
                                    <a:latin typeface="Cambria Math" panose="02040503050406030204" pitchFamily="18" charset="0"/>
                                  </a:rPr>
                                  <m:t>11.28</m:t>
                                </m:r>
                              </m:oMath>
                            </m:oMathPara>
                          </a14:m>
                          <a:endParaRPr lang="en-GB" sz="1600" dirty="0">
                            <a:solidFill>
                              <a:srgbClr val="FF0000"/>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378374"/>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smtClean="0">
                                        <a:latin typeface="Cambria Math" panose="02040503050406030204" pitchFamily="18" charset="0"/>
                                      </a:rPr>
                                      <m:t>𝑧</m:t>
                                    </m:r>
                                  </m:e>
                                  <m:sub>
                                    <m:r>
                                      <a:rPr lang="fr-FR" sz="1600" smtClean="0">
                                        <a:latin typeface="Cambria Math" panose="02040503050406030204" pitchFamily="18" charset="0"/>
                                      </a:rPr>
                                      <m:t>𝑏</m:t>
                                    </m:r>
                                    <m:r>
                                      <a:rPr lang="fr-FR" sz="1600" smtClean="0">
                                        <a:latin typeface="Cambria Math" panose="02040503050406030204" pitchFamily="18" charset="0"/>
                                      </a:rPr>
                                      <m:t>,</m:t>
                                    </m:r>
                                    <m:r>
                                      <a:rPr lang="fr-FR" sz="1600" smtClean="0">
                                        <a:latin typeface="Cambria Math" panose="02040503050406030204" pitchFamily="18" charset="0"/>
                                      </a:rPr>
                                      <m:t>𝑢𝑝</m:t>
                                    </m:r>
                                  </m:sub>
                                </m:sSub>
                              </m:oMath>
                            </m:oMathPara>
                          </a14:m>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r>
                                  <a:rPr lang="fr-FR" sz="1600" b="0" i="1" smtClean="0">
                                    <a:solidFill>
                                      <a:srgbClr val="FF0000"/>
                                    </a:solidFill>
                                    <a:latin typeface="Cambria Math" panose="02040503050406030204" pitchFamily="18" charset="0"/>
                                  </a:rPr>
                                  <m:t>30.14</m:t>
                                </m:r>
                              </m:oMath>
                            </m:oMathPara>
                          </a14:m>
                          <a:endParaRPr lang="en-GB" sz="1600" dirty="0">
                            <a:solidFill>
                              <a:srgbClr val="FF0000"/>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3332225"/>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smtClean="0">
                                        <a:latin typeface="Cambria Math" panose="02040503050406030204" pitchFamily="18" charset="0"/>
                                      </a:rPr>
                                      <m:t>𝑧</m:t>
                                    </m:r>
                                  </m:e>
                                  <m:sub>
                                    <m:r>
                                      <a:rPr lang="fr-FR" sz="1600" smtClean="0">
                                        <a:latin typeface="Cambria Math" panose="02040503050406030204" pitchFamily="18" charset="0"/>
                                      </a:rPr>
                                      <m:t>𝑤</m:t>
                                    </m:r>
                                  </m:sub>
                                </m:sSub>
                              </m:oMath>
                            </m:oMathPara>
                          </a14:m>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r>
                                  <a:rPr kumimoji="0" lang="fr-FR"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11.3</m:t>
                                </m:r>
                              </m:oMath>
                            </m:oMathPara>
                          </a14:m>
                          <a:endParaRPr lang="en-GB" sz="1600" dirty="0">
                            <a:solidFill>
                              <a:srgbClr val="FF0000"/>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749665"/>
                      </a:ext>
                    </a:extLst>
                  </a:tr>
                </a:tbl>
              </a:graphicData>
            </a:graphic>
          </p:graphicFrame>
        </mc:Choice>
        <mc:Fallback xmlns="">
          <p:graphicFrame>
            <p:nvGraphicFramePr>
              <p:cNvPr id="16" name="Table 9">
                <a:extLst>
                  <a:ext uri="{FF2B5EF4-FFF2-40B4-BE49-F238E27FC236}">
                    <a16:creationId xmlns:a16="http://schemas.microsoft.com/office/drawing/2014/main" id="{AEBFB390-C91F-4142-A8F8-EED2ACB907FF}"/>
                  </a:ext>
                </a:extLst>
              </p:cNvPr>
              <p:cNvGraphicFramePr>
                <a:graphicFrameLocks noGrp="1"/>
              </p:cNvGraphicFramePr>
              <p:nvPr>
                <p:extLst/>
              </p:nvPr>
            </p:nvGraphicFramePr>
            <p:xfrm>
              <a:off x="8610600" y="1568850"/>
              <a:ext cx="2266359" cy="1483360"/>
            </p:xfrm>
            <a:graphic>
              <a:graphicData uri="http://schemas.openxmlformats.org/drawingml/2006/table">
                <a:tbl>
                  <a:tblPr firstRow="1" bandRow="1">
                    <a:tableStyleId>{2D5ABB26-0587-4C30-8999-92F81FD0307C}</a:tableStyleId>
                  </a:tblPr>
                  <a:tblGrid>
                    <a:gridCol w="973840">
                      <a:extLst>
                        <a:ext uri="{9D8B030D-6E8A-4147-A177-3AD203B41FA5}">
                          <a16:colId xmlns:a16="http://schemas.microsoft.com/office/drawing/2014/main" val="2267714425"/>
                        </a:ext>
                      </a:extLst>
                    </a:gridCol>
                    <a:gridCol w="1292519">
                      <a:extLst>
                        <a:ext uri="{9D8B030D-6E8A-4147-A177-3AD203B41FA5}">
                          <a16:colId xmlns:a16="http://schemas.microsoft.com/office/drawing/2014/main" val="2947821327"/>
                        </a:ext>
                      </a:extLst>
                    </a:gridCol>
                  </a:tblGrid>
                  <a:tr h="370840">
                    <a:tc>
                      <a:txBody>
                        <a:bodyPr/>
                        <a:lstStyle/>
                        <a:p>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dirty="0">
                              <a:latin typeface="+mj-lt"/>
                            </a:rPr>
                            <a:t>RMSE (mm)</a:t>
                          </a:r>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9743164"/>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625" t="-104918" r="-134375" b="-20327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75587" t="-104918" r="-939" b="-203279"/>
                          </a:stretch>
                        </a:blipFill>
                      </a:tcPr>
                    </a:tc>
                    <a:extLst>
                      <a:ext uri="{0D108BD9-81ED-4DB2-BD59-A6C34878D82A}">
                        <a16:rowId xmlns:a16="http://schemas.microsoft.com/office/drawing/2014/main" val="4069378374"/>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625" t="-204918" r="-134375" b="-10327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75587" t="-204918" r="-939" b="-103279"/>
                          </a:stretch>
                        </a:blipFill>
                      </a:tcPr>
                    </a:tc>
                    <a:extLst>
                      <a:ext uri="{0D108BD9-81ED-4DB2-BD59-A6C34878D82A}">
                        <a16:rowId xmlns:a16="http://schemas.microsoft.com/office/drawing/2014/main" val="1823332225"/>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625" t="-304918" r="-134375" b="-327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75587" t="-304918" r="-939" b="-3279"/>
                          </a:stretch>
                        </a:blipFill>
                      </a:tcPr>
                    </a:tc>
                    <a:extLst>
                      <a:ext uri="{0D108BD9-81ED-4DB2-BD59-A6C34878D82A}">
                        <a16:rowId xmlns:a16="http://schemas.microsoft.com/office/drawing/2014/main" val="146749665"/>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7" name="Table 10">
                <a:extLst>
                  <a:ext uri="{FF2B5EF4-FFF2-40B4-BE49-F238E27FC236}">
                    <a16:creationId xmlns:a16="http://schemas.microsoft.com/office/drawing/2014/main" id="{9FE52258-96AA-4863-AA16-408139A41DB6}"/>
                  </a:ext>
                </a:extLst>
              </p:cNvPr>
              <p:cNvGraphicFramePr>
                <a:graphicFrameLocks noGrp="1"/>
              </p:cNvGraphicFramePr>
              <p:nvPr>
                <p:extLst/>
              </p:nvPr>
            </p:nvGraphicFramePr>
            <p:xfrm>
              <a:off x="8610600" y="4154058"/>
              <a:ext cx="2266359" cy="1483360"/>
            </p:xfrm>
            <a:graphic>
              <a:graphicData uri="http://schemas.openxmlformats.org/drawingml/2006/table">
                <a:tbl>
                  <a:tblPr firstRow="1" bandRow="1">
                    <a:tableStyleId>{2D5ABB26-0587-4C30-8999-92F81FD0307C}</a:tableStyleId>
                  </a:tblPr>
                  <a:tblGrid>
                    <a:gridCol w="973840">
                      <a:extLst>
                        <a:ext uri="{9D8B030D-6E8A-4147-A177-3AD203B41FA5}">
                          <a16:colId xmlns:a16="http://schemas.microsoft.com/office/drawing/2014/main" val="2267714425"/>
                        </a:ext>
                      </a:extLst>
                    </a:gridCol>
                    <a:gridCol w="1292519">
                      <a:extLst>
                        <a:ext uri="{9D8B030D-6E8A-4147-A177-3AD203B41FA5}">
                          <a16:colId xmlns:a16="http://schemas.microsoft.com/office/drawing/2014/main" val="2947821327"/>
                        </a:ext>
                      </a:extLst>
                    </a:gridCol>
                  </a:tblGrid>
                  <a:tr h="370840">
                    <a:tc>
                      <a:txBody>
                        <a:bodyPr/>
                        <a:lstStyle/>
                        <a:p>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dirty="0">
                              <a:latin typeface="+mj-lt"/>
                            </a:rPr>
                            <a:t>RMSE (mm)</a:t>
                          </a:r>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9743164"/>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smtClean="0">
                                        <a:latin typeface="Cambria Math" panose="02040503050406030204" pitchFamily="18" charset="0"/>
                                      </a:rPr>
                                      <m:t>𝑧</m:t>
                                    </m:r>
                                  </m:e>
                                  <m:sub>
                                    <m:r>
                                      <a:rPr lang="fr-FR" sz="1600" smtClean="0">
                                        <a:latin typeface="Cambria Math" panose="02040503050406030204" pitchFamily="18" charset="0"/>
                                      </a:rPr>
                                      <m:t>𝑏</m:t>
                                    </m:r>
                                    <m:r>
                                      <a:rPr lang="fr-FR" sz="1600" smtClean="0">
                                        <a:latin typeface="Cambria Math" panose="02040503050406030204" pitchFamily="18" charset="0"/>
                                      </a:rPr>
                                      <m:t>,</m:t>
                                    </m:r>
                                    <m:r>
                                      <a:rPr lang="fr-FR" sz="1600" smtClean="0">
                                        <a:latin typeface="Cambria Math" panose="02040503050406030204" pitchFamily="18" charset="0"/>
                                      </a:rPr>
                                      <m:t>𝑙𝑜𝑤</m:t>
                                    </m:r>
                                  </m:sub>
                                </m:sSub>
                              </m:oMath>
                            </m:oMathPara>
                          </a14:m>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r>
                                  <a:rPr lang="fr-FR" sz="1600" b="0" i="1" smtClean="0">
                                    <a:solidFill>
                                      <a:srgbClr val="00B050"/>
                                    </a:solidFill>
                                    <a:latin typeface="Cambria Math" panose="02040503050406030204" pitchFamily="18" charset="0"/>
                                  </a:rPr>
                                  <m:t>9.92</m:t>
                                </m:r>
                              </m:oMath>
                            </m:oMathPara>
                          </a14:m>
                          <a:endParaRPr lang="en-GB" sz="1600" dirty="0">
                            <a:solidFill>
                              <a:srgbClr val="00B050"/>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378374"/>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smtClean="0">
                                        <a:latin typeface="Cambria Math" panose="02040503050406030204" pitchFamily="18" charset="0"/>
                                      </a:rPr>
                                      <m:t>𝑧</m:t>
                                    </m:r>
                                  </m:e>
                                  <m:sub>
                                    <m:r>
                                      <a:rPr lang="fr-FR" sz="1600" smtClean="0">
                                        <a:latin typeface="Cambria Math" panose="02040503050406030204" pitchFamily="18" charset="0"/>
                                      </a:rPr>
                                      <m:t>𝑏</m:t>
                                    </m:r>
                                    <m:r>
                                      <a:rPr lang="fr-FR" sz="1600" smtClean="0">
                                        <a:latin typeface="Cambria Math" panose="02040503050406030204" pitchFamily="18" charset="0"/>
                                      </a:rPr>
                                      <m:t>,</m:t>
                                    </m:r>
                                    <m:r>
                                      <a:rPr lang="fr-FR" sz="1600" smtClean="0">
                                        <a:latin typeface="Cambria Math" panose="02040503050406030204" pitchFamily="18" charset="0"/>
                                      </a:rPr>
                                      <m:t>𝑢𝑝</m:t>
                                    </m:r>
                                  </m:sub>
                                </m:sSub>
                              </m:oMath>
                            </m:oMathPara>
                          </a14:m>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r>
                                  <a:rPr lang="fr-FR" sz="1600" b="0" i="1" smtClean="0">
                                    <a:solidFill>
                                      <a:srgbClr val="00B050"/>
                                    </a:solidFill>
                                    <a:latin typeface="Cambria Math" panose="02040503050406030204" pitchFamily="18" charset="0"/>
                                  </a:rPr>
                                  <m:t>20.37</m:t>
                                </m:r>
                              </m:oMath>
                            </m:oMathPara>
                          </a14:m>
                          <a:endParaRPr lang="en-GB" sz="1600" dirty="0">
                            <a:solidFill>
                              <a:srgbClr val="00B050"/>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3332225"/>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smtClean="0">
                                        <a:latin typeface="Cambria Math" panose="02040503050406030204" pitchFamily="18" charset="0"/>
                                      </a:rPr>
                                      <m:t>𝑧</m:t>
                                    </m:r>
                                  </m:e>
                                  <m:sub>
                                    <m:r>
                                      <a:rPr lang="fr-FR" sz="1600" smtClean="0">
                                        <a:latin typeface="Cambria Math" panose="02040503050406030204" pitchFamily="18" charset="0"/>
                                      </a:rPr>
                                      <m:t>𝑤</m:t>
                                    </m:r>
                                  </m:sub>
                                </m:sSub>
                              </m:oMath>
                            </m:oMathPara>
                          </a14:m>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r>
                                  <a:rPr lang="fr-FR" sz="1600" b="0" i="1" smtClean="0">
                                    <a:solidFill>
                                      <a:srgbClr val="00B050"/>
                                    </a:solidFill>
                                    <a:latin typeface="Cambria Math" panose="02040503050406030204" pitchFamily="18" charset="0"/>
                                  </a:rPr>
                                  <m:t>10.65</m:t>
                                </m:r>
                              </m:oMath>
                            </m:oMathPara>
                          </a14:m>
                          <a:endParaRPr lang="en-GB" sz="1600" dirty="0">
                            <a:solidFill>
                              <a:srgbClr val="00B050"/>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749665"/>
                      </a:ext>
                    </a:extLst>
                  </a:tr>
                </a:tbl>
              </a:graphicData>
            </a:graphic>
          </p:graphicFrame>
        </mc:Choice>
        <mc:Fallback xmlns="">
          <p:graphicFrame>
            <p:nvGraphicFramePr>
              <p:cNvPr id="17" name="Table 10">
                <a:extLst>
                  <a:ext uri="{FF2B5EF4-FFF2-40B4-BE49-F238E27FC236}">
                    <a16:creationId xmlns:a16="http://schemas.microsoft.com/office/drawing/2014/main" id="{9FE52258-96AA-4863-AA16-408139A41DB6}"/>
                  </a:ext>
                </a:extLst>
              </p:cNvPr>
              <p:cNvGraphicFramePr>
                <a:graphicFrameLocks noGrp="1"/>
              </p:cNvGraphicFramePr>
              <p:nvPr>
                <p:extLst/>
              </p:nvPr>
            </p:nvGraphicFramePr>
            <p:xfrm>
              <a:off x="8610600" y="4154058"/>
              <a:ext cx="2266359" cy="1483360"/>
            </p:xfrm>
            <a:graphic>
              <a:graphicData uri="http://schemas.openxmlformats.org/drawingml/2006/table">
                <a:tbl>
                  <a:tblPr firstRow="1" bandRow="1">
                    <a:tableStyleId>{2D5ABB26-0587-4C30-8999-92F81FD0307C}</a:tableStyleId>
                  </a:tblPr>
                  <a:tblGrid>
                    <a:gridCol w="973840">
                      <a:extLst>
                        <a:ext uri="{9D8B030D-6E8A-4147-A177-3AD203B41FA5}">
                          <a16:colId xmlns:a16="http://schemas.microsoft.com/office/drawing/2014/main" val="2267714425"/>
                        </a:ext>
                      </a:extLst>
                    </a:gridCol>
                    <a:gridCol w="1292519">
                      <a:extLst>
                        <a:ext uri="{9D8B030D-6E8A-4147-A177-3AD203B41FA5}">
                          <a16:colId xmlns:a16="http://schemas.microsoft.com/office/drawing/2014/main" val="2947821327"/>
                        </a:ext>
                      </a:extLst>
                    </a:gridCol>
                  </a:tblGrid>
                  <a:tr h="370840">
                    <a:tc>
                      <a:txBody>
                        <a:bodyPr/>
                        <a:lstStyle/>
                        <a:p>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dirty="0">
                              <a:latin typeface="+mj-lt"/>
                            </a:rPr>
                            <a:t>RMSE (mm)</a:t>
                          </a:r>
                          <a:endParaRPr lang="en-GB"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9743164"/>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625" t="-104918" r="-134375" b="-20327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75587" t="-104918" r="-939" b="-203279"/>
                          </a:stretch>
                        </a:blipFill>
                      </a:tcPr>
                    </a:tc>
                    <a:extLst>
                      <a:ext uri="{0D108BD9-81ED-4DB2-BD59-A6C34878D82A}">
                        <a16:rowId xmlns:a16="http://schemas.microsoft.com/office/drawing/2014/main" val="4069378374"/>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625" t="-204918" r="-134375" b="-10327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75587" t="-204918" r="-939" b="-103279"/>
                          </a:stretch>
                        </a:blipFill>
                      </a:tcPr>
                    </a:tc>
                    <a:extLst>
                      <a:ext uri="{0D108BD9-81ED-4DB2-BD59-A6C34878D82A}">
                        <a16:rowId xmlns:a16="http://schemas.microsoft.com/office/drawing/2014/main" val="1823332225"/>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625" t="-304918" r="-134375" b="-327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75587" t="-304918" r="-939" b="-3279"/>
                          </a:stretch>
                        </a:blipFill>
                      </a:tcPr>
                    </a:tc>
                    <a:extLst>
                      <a:ext uri="{0D108BD9-81ED-4DB2-BD59-A6C34878D82A}">
                        <a16:rowId xmlns:a16="http://schemas.microsoft.com/office/drawing/2014/main" val="146749665"/>
                      </a:ext>
                    </a:extLst>
                  </a:tr>
                </a:tbl>
              </a:graphicData>
            </a:graphic>
          </p:graphicFrame>
        </mc:Fallback>
      </mc:AlternateContent>
      <p:pic>
        <p:nvPicPr>
          <p:cNvPr id="18" name="Graphique 17" descr="Marteau">
            <a:extLst>
              <a:ext uri="{FF2B5EF4-FFF2-40B4-BE49-F238E27FC236}">
                <a16:creationId xmlns:a16="http://schemas.microsoft.com/office/drawing/2014/main" id="{1D22731B-7614-4E28-B0E0-07956795DAF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899" y="6027392"/>
            <a:ext cx="750301" cy="750301"/>
          </a:xfrm>
          <a:prstGeom prst="rect">
            <a:avLst/>
          </a:prstGeom>
        </p:spPr>
      </p:pic>
    </p:spTree>
    <p:extLst>
      <p:ext uri="{BB962C8B-B14F-4D97-AF65-F5344CB8AC3E}">
        <p14:creationId xmlns:p14="http://schemas.microsoft.com/office/powerpoint/2010/main" val="789918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45A73BB7-E11D-40C1-A94E-50CBD1B7A54D}"/>
              </a:ext>
            </a:extLst>
          </p:cNvPr>
          <p:cNvSpPr>
            <a:spLocks noGrp="1"/>
          </p:cNvSpPr>
          <p:nvPr>
            <p:ph type="title"/>
          </p:nvPr>
        </p:nvSpPr>
        <p:spPr/>
        <p:txBody>
          <a:bodyPr/>
          <a:lstStyle/>
          <a:p>
            <a:r>
              <a:rPr lang="fr-FR" dirty="0"/>
              <a:t>Perspectives</a:t>
            </a:r>
            <a:endParaRPr lang="en-GB" dirty="0"/>
          </a:p>
        </p:txBody>
      </p:sp>
      <p:sp>
        <p:nvSpPr>
          <p:cNvPr id="3" name="Espace réservé du numéro de diapositive 2">
            <a:extLst>
              <a:ext uri="{FF2B5EF4-FFF2-40B4-BE49-F238E27FC236}">
                <a16:creationId xmlns:a16="http://schemas.microsoft.com/office/drawing/2014/main" id="{D81D8F16-A64A-43EF-9B94-70766BEFC92D}"/>
              </a:ext>
            </a:extLst>
          </p:cNvPr>
          <p:cNvSpPr>
            <a:spLocks noGrp="1"/>
          </p:cNvSpPr>
          <p:nvPr>
            <p:ph type="sldNum" sz="quarter" idx="12"/>
          </p:nvPr>
        </p:nvSpPr>
        <p:spPr/>
        <p:txBody>
          <a:bodyPr/>
          <a:lstStyle/>
          <a:p>
            <a:fld id="{7A8BD623-D179-42DF-B838-8F9BAFA7AAED}" type="slidenum">
              <a:rPr lang="fr-BE" smtClean="0"/>
              <a:pPr/>
              <a:t>19</a:t>
            </a:fld>
            <a:endParaRPr lang="fr-BE"/>
          </a:p>
        </p:txBody>
      </p:sp>
      <p:sp>
        <p:nvSpPr>
          <p:cNvPr id="8" name="Espace réservé du texte 7">
            <a:extLst>
              <a:ext uri="{FF2B5EF4-FFF2-40B4-BE49-F238E27FC236}">
                <a16:creationId xmlns:a16="http://schemas.microsoft.com/office/drawing/2014/main" id="{79AD8F24-1E14-4808-9968-896548703FA4}"/>
              </a:ext>
            </a:extLst>
          </p:cNvPr>
          <p:cNvSpPr>
            <a:spLocks noGrp="1"/>
          </p:cNvSpPr>
          <p:nvPr>
            <p:ph type="body" sz="quarter" idx="13"/>
          </p:nvPr>
        </p:nvSpPr>
        <p:spPr/>
        <p:txBody>
          <a:bodyPr/>
          <a:lstStyle/>
          <a:p>
            <a:r>
              <a:rPr lang="fr-FR" dirty="0"/>
              <a:t>Performance with intense suspension</a:t>
            </a:r>
            <a:endParaRPr lang="en-GB" dirty="0"/>
          </a:p>
        </p:txBody>
      </p:sp>
      <p:pic>
        <p:nvPicPr>
          <p:cNvPr id="4" name="Image 3">
            <a:extLst>
              <a:ext uri="{FF2B5EF4-FFF2-40B4-BE49-F238E27FC236}">
                <a16:creationId xmlns:a16="http://schemas.microsoft.com/office/drawing/2014/main" id="{D73B1045-1378-414F-BB01-F89D3F1ED6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151" y="3611054"/>
            <a:ext cx="7655406" cy="2745297"/>
          </a:xfrm>
          <a:prstGeom prst="rect">
            <a:avLst/>
          </a:prstGeom>
        </p:spPr>
      </p:pic>
      <p:pic>
        <p:nvPicPr>
          <p:cNvPr id="9" name="Picture 29">
            <a:extLst>
              <a:ext uri="{FF2B5EF4-FFF2-40B4-BE49-F238E27FC236}">
                <a16:creationId xmlns:a16="http://schemas.microsoft.com/office/drawing/2014/main" id="{532A4440-D9ED-43D0-8871-E6DCF54857E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5400000">
            <a:off x="7107788" y="1422492"/>
            <a:ext cx="3407698" cy="2555773"/>
          </a:xfrm>
          <a:prstGeom prst="rect">
            <a:avLst/>
          </a:prstGeom>
        </p:spPr>
      </p:pic>
      <p:sp>
        <p:nvSpPr>
          <p:cNvPr id="5" name="ZoneTexte 4">
            <a:extLst>
              <a:ext uri="{FF2B5EF4-FFF2-40B4-BE49-F238E27FC236}">
                <a16:creationId xmlns:a16="http://schemas.microsoft.com/office/drawing/2014/main" id="{35032EB9-AC6B-47C8-8E21-49509A222A49}"/>
              </a:ext>
            </a:extLst>
          </p:cNvPr>
          <p:cNvSpPr txBox="1"/>
          <p:nvPr/>
        </p:nvSpPr>
        <p:spPr>
          <a:xfrm>
            <a:off x="1333150" y="1060347"/>
            <a:ext cx="5066950" cy="2862322"/>
          </a:xfrm>
          <a:prstGeom prst="rect">
            <a:avLst/>
          </a:prstGeom>
          <a:noFill/>
        </p:spPr>
        <p:txBody>
          <a:bodyPr wrap="square" rtlCol="0">
            <a:spAutoFit/>
          </a:bodyPr>
          <a:lstStyle/>
          <a:p>
            <a:r>
              <a:rPr lang="fr-FR" b="1" dirty="0" err="1">
                <a:latin typeface="+mj-lt"/>
              </a:rPr>
              <a:t>Idealised</a:t>
            </a:r>
            <a:r>
              <a:rPr lang="fr-FR" b="1" dirty="0">
                <a:latin typeface="+mj-lt"/>
              </a:rPr>
              <a:t> </a:t>
            </a:r>
            <a:r>
              <a:rPr lang="fr-FR" b="1" dirty="0" err="1">
                <a:latin typeface="+mj-lt"/>
              </a:rPr>
              <a:t>flushing</a:t>
            </a:r>
            <a:r>
              <a:rPr lang="fr-FR" b="1" dirty="0">
                <a:latin typeface="+mj-lt"/>
              </a:rPr>
              <a:t> </a:t>
            </a:r>
            <a:r>
              <a:rPr lang="fr-FR" b="1" dirty="0" err="1">
                <a:latin typeface="+mj-lt"/>
              </a:rPr>
              <a:t>experiment</a:t>
            </a:r>
            <a:endParaRPr lang="fr-FR" b="1" dirty="0">
              <a:latin typeface="+mj-lt"/>
            </a:endParaRPr>
          </a:p>
          <a:p>
            <a:endParaRPr lang="fr-FR" dirty="0">
              <a:latin typeface="+mj-lt"/>
            </a:endParaRPr>
          </a:p>
          <a:p>
            <a:pPr marL="285750" indent="-285750">
              <a:buFont typeface="Arial" panose="020B0604020202020204" pitchFamily="34" charset="0"/>
              <a:buChar char="•"/>
            </a:pPr>
            <a:r>
              <a:rPr lang="fr-FR" dirty="0" err="1">
                <a:latin typeface="+mj-lt"/>
              </a:rPr>
              <a:t>Stepwise</a:t>
            </a:r>
            <a:r>
              <a:rPr lang="fr-FR" dirty="0">
                <a:latin typeface="+mj-lt"/>
              </a:rPr>
              <a:t> </a:t>
            </a:r>
            <a:r>
              <a:rPr lang="fr-FR" dirty="0" err="1">
                <a:latin typeface="+mj-lt"/>
              </a:rPr>
              <a:t>hydrograph</a:t>
            </a:r>
            <a:r>
              <a:rPr lang="fr-FR" dirty="0">
                <a:latin typeface="+mj-lt"/>
              </a:rPr>
              <a:t> and </a:t>
            </a:r>
            <a:r>
              <a:rPr lang="fr-FR" dirty="0" err="1">
                <a:latin typeface="+mj-lt"/>
              </a:rPr>
              <a:t>sedimentograph</a:t>
            </a:r>
            <a:endParaRPr lang="fr-FR" dirty="0">
              <a:latin typeface="+mj-lt"/>
            </a:endParaRPr>
          </a:p>
          <a:p>
            <a:pPr marL="285750" indent="-285750">
              <a:buFont typeface="Arial" panose="020B0604020202020204" pitchFamily="34" charset="0"/>
              <a:buChar char="•"/>
            </a:pPr>
            <a:r>
              <a:rPr lang="fr-FR" dirty="0">
                <a:latin typeface="+mj-lt"/>
              </a:rPr>
              <a:t>Velocity and concentration </a:t>
            </a:r>
            <a:r>
              <a:rPr lang="fr-FR" dirty="0" err="1">
                <a:latin typeface="+mj-lt"/>
              </a:rPr>
              <a:t>measurement</a:t>
            </a:r>
            <a:r>
              <a:rPr lang="fr-FR" dirty="0">
                <a:latin typeface="+mj-lt"/>
              </a:rPr>
              <a:t> with UVP gauges</a:t>
            </a:r>
          </a:p>
          <a:p>
            <a:pPr marL="285750" indent="-285750">
              <a:buFont typeface="Arial" panose="020B0604020202020204" pitchFamily="34" charset="0"/>
              <a:buChar char="•"/>
            </a:pPr>
            <a:r>
              <a:rPr lang="fr-FR" dirty="0" err="1">
                <a:latin typeface="+mj-lt"/>
              </a:rPr>
              <a:t>Morphological</a:t>
            </a:r>
            <a:r>
              <a:rPr lang="fr-FR" dirty="0">
                <a:latin typeface="+mj-lt"/>
              </a:rPr>
              <a:t> changes </a:t>
            </a:r>
            <a:r>
              <a:rPr lang="fr-FR" dirty="0" err="1">
                <a:latin typeface="+mj-lt"/>
              </a:rPr>
              <a:t>measured</a:t>
            </a:r>
            <a:r>
              <a:rPr lang="fr-FR" dirty="0">
                <a:latin typeface="+mj-lt"/>
              </a:rPr>
              <a:t> with Laser </a:t>
            </a:r>
            <a:r>
              <a:rPr lang="fr-FR" dirty="0" err="1">
                <a:latin typeface="+mj-lt"/>
              </a:rPr>
              <a:t>Profilometry</a:t>
            </a:r>
            <a:endParaRPr lang="fr-FR" dirty="0">
              <a:latin typeface="+mj-lt"/>
            </a:endParaRPr>
          </a:p>
          <a:p>
            <a:pPr marL="285750" indent="-285750">
              <a:buFont typeface="Arial" panose="020B0604020202020204" pitchFamily="34" charset="0"/>
              <a:buChar char="•"/>
            </a:pPr>
            <a:r>
              <a:rPr lang="fr-FR" dirty="0">
                <a:latin typeface="+mj-lt"/>
              </a:rPr>
              <a:t>Objective: </a:t>
            </a:r>
            <a:r>
              <a:rPr lang="fr-FR" dirty="0" err="1">
                <a:latin typeface="+mj-lt"/>
              </a:rPr>
              <a:t>evaluate</a:t>
            </a:r>
            <a:r>
              <a:rPr lang="fr-FR" dirty="0">
                <a:latin typeface="+mj-lt"/>
              </a:rPr>
              <a:t> the performance of the model with intense suspension</a:t>
            </a:r>
          </a:p>
          <a:p>
            <a:pPr marL="285750" indent="-285750">
              <a:buFont typeface="Arial" panose="020B0604020202020204" pitchFamily="34" charset="0"/>
              <a:buChar char="•"/>
            </a:pPr>
            <a:endParaRPr lang="en-GB" dirty="0">
              <a:latin typeface="+mj-lt"/>
            </a:endParaRPr>
          </a:p>
        </p:txBody>
      </p:sp>
    </p:spTree>
    <p:extLst>
      <p:ext uri="{BB962C8B-B14F-4D97-AF65-F5344CB8AC3E}">
        <p14:creationId xmlns:p14="http://schemas.microsoft.com/office/powerpoint/2010/main" val="2089534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AF854-8673-4102-9D24-56AF5F754E48}"/>
              </a:ext>
            </a:extLst>
          </p:cNvPr>
          <p:cNvSpPr>
            <a:spLocks noGrp="1"/>
          </p:cNvSpPr>
          <p:nvPr>
            <p:ph type="title"/>
          </p:nvPr>
        </p:nvSpPr>
        <p:spPr/>
        <p:txBody>
          <a:bodyPr/>
          <a:lstStyle/>
          <a:p>
            <a:r>
              <a:rPr lang="fr-FR"/>
              <a:t>Introduction</a:t>
            </a:r>
            <a:endParaRPr lang="en-GB"/>
          </a:p>
        </p:txBody>
      </p:sp>
      <p:sp>
        <p:nvSpPr>
          <p:cNvPr id="3" name="Slide Number Placeholder 2">
            <a:extLst>
              <a:ext uri="{FF2B5EF4-FFF2-40B4-BE49-F238E27FC236}">
                <a16:creationId xmlns:a16="http://schemas.microsoft.com/office/drawing/2014/main" id="{B9BB123D-85F6-475F-A2B5-0D85D595A897}"/>
              </a:ext>
            </a:extLst>
          </p:cNvPr>
          <p:cNvSpPr>
            <a:spLocks noGrp="1"/>
          </p:cNvSpPr>
          <p:nvPr>
            <p:ph type="sldNum" sz="quarter" idx="12"/>
          </p:nvPr>
        </p:nvSpPr>
        <p:spPr/>
        <p:txBody>
          <a:bodyPr/>
          <a:lstStyle/>
          <a:p>
            <a:fld id="{7A8BD623-D179-42DF-B838-8F9BAFA7AAED}" type="slidenum">
              <a:rPr lang="fr-BE" smtClean="0"/>
              <a:pPr/>
              <a:t>2</a:t>
            </a:fld>
            <a:endParaRPr lang="fr-BE"/>
          </a:p>
        </p:txBody>
      </p:sp>
      <p:sp>
        <p:nvSpPr>
          <p:cNvPr id="4" name="Text Placeholder 3">
            <a:extLst>
              <a:ext uri="{FF2B5EF4-FFF2-40B4-BE49-F238E27FC236}">
                <a16:creationId xmlns:a16="http://schemas.microsoft.com/office/drawing/2014/main" id="{C120FB21-8D2C-41CB-A388-C6523D78FC76}"/>
              </a:ext>
            </a:extLst>
          </p:cNvPr>
          <p:cNvSpPr>
            <a:spLocks noGrp="1"/>
          </p:cNvSpPr>
          <p:nvPr>
            <p:ph type="body" sz="quarter" idx="13"/>
          </p:nvPr>
        </p:nvSpPr>
        <p:spPr/>
        <p:txBody>
          <a:bodyPr/>
          <a:lstStyle/>
          <a:p>
            <a:r>
              <a:rPr lang="fr-FR" err="1"/>
              <a:t>Sedimentation</a:t>
            </a:r>
            <a:endParaRPr lang="en-GB"/>
          </a:p>
        </p:txBody>
      </p:sp>
      <p:pic>
        <p:nvPicPr>
          <p:cNvPr id="7" name="Content Placeholder 6">
            <a:extLst>
              <a:ext uri="{FF2B5EF4-FFF2-40B4-BE49-F238E27FC236}">
                <a16:creationId xmlns:a16="http://schemas.microsoft.com/office/drawing/2014/main" id="{A5735674-7751-42C9-903B-39C158443A3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9200"/>
          <a:stretch/>
        </p:blipFill>
        <p:spPr>
          <a:xfrm>
            <a:off x="5453140" y="1514838"/>
            <a:ext cx="6177204" cy="3999653"/>
          </a:xfrm>
        </p:spPr>
      </p:pic>
      <p:sp>
        <p:nvSpPr>
          <p:cNvPr id="8" name="TextBox 7">
            <a:extLst>
              <a:ext uri="{FF2B5EF4-FFF2-40B4-BE49-F238E27FC236}">
                <a16:creationId xmlns:a16="http://schemas.microsoft.com/office/drawing/2014/main" id="{693DB21C-DF4D-4694-9A2C-E477A9AE1636}"/>
              </a:ext>
            </a:extLst>
          </p:cNvPr>
          <p:cNvSpPr txBox="1"/>
          <p:nvPr/>
        </p:nvSpPr>
        <p:spPr>
          <a:xfrm>
            <a:off x="8836887" y="5596866"/>
            <a:ext cx="2793457" cy="338554"/>
          </a:xfrm>
          <a:prstGeom prst="rect">
            <a:avLst/>
          </a:prstGeom>
          <a:noFill/>
        </p:spPr>
        <p:txBody>
          <a:bodyPr wrap="none" rtlCol="0">
            <a:spAutoFit/>
          </a:bodyPr>
          <a:lstStyle/>
          <a:p>
            <a:r>
              <a:rPr lang="fr-FR" sz="1600" err="1">
                <a:latin typeface="+mj-lt"/>
              </a:rPr>
              <a:t>Turtmann</a:t>
            </a:r>
            <a:r>
              <a:rPr lang="fr-FR" sz="1600">
                <a:latin typeface="+mj-lt"/>
              </a:rPr>
              <a:t> </a:t>
            </a:r>
            <a:r>
              <a:rPr lang="fr-FR" sz="1600" err="1">
                <a:latin typeface="+mj-lt"/>
              </a:rPr>
              <a:t>reservoir</a:t>
            </a:r>
            <a:r>
              <a:rPr lang="fr-FR" sz="1600">
                <a:latin typeface="+mj-lt"/>
              </a:rPr>
              <a:t>, </a:t>
            </a:r>
            <a:r>
              <a:rPr lang="fr-FR" sz="1600" err="1">
                <a:latin typeface="+mj-lt"/>
              </a:rPr>
              <a:t>Switzerland</a:t>
            </a:r>
            <a:endParaRPr lang="en-GB" sz="1600">
              <a:latin typeface="+mj-lt"/>
            </a:endParaRPr>
          </a:p>
        </p:txBody>
      </p:sp>
      <p:pic>
        <p:nvPicPr>
          <p:cNvPr id="10" name="Picture 9">
            <a:extLst>
              <a:ext uri="{FF2B5EF4-FFF2-40B4-BE49-F238E27FC236}">
                <a16:creationId xmlns:a16="http://schemas.microsoft.com/office/drawing/2014/main" id="{C76DCDF9-2D02-4B2D-A73B-4EF0616EA6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039" y="1047827"/>
            <a:ext cx="4982917" cy="4916700"/>
          </a:xfrm>
          <a:prstGeom prst="rect">
            <a:avLst/>
          </a:prstGeom>
        </p:spPr>
      </p:pic>
      <p:sp>
        <p:nvSpPr>
          <p:cNvPr id="11" name="TextBox 10">
            <a:extLst>
              <a:ext uri="{FF2B5EF4-FFF2-40B4-BE49-F238E27FC236}">
                <a16:creationId xmlns:a16="http://schemas.microsoft.com/office/drawing/2014/main" id="{A769CCBE-E6DB-4438-9E49-E77EBE4CBDEF}"/>
              </a:ext>
            </a:extLst>
          </p:cNvPr>
          <p:cNvSpPr txBox="1"/>
          <p:nvPr/>
        </p:nvSpPr>
        <p:spPr>
          <a:xfrm>
            <a:off x="259039" y="6003842"/>
            <a:ext cx="2180277" cy="338554"/>
          </a:xfrm>
          <a:prstGeom prst="rect">
            <a:avLst/>
          </a:prstGeom>
          <a:noFill/>
        </p:spPr>
        <p:txBody>
          <a:bodyPr wrap="none" rtlCol="0">
            <a:spAutoFit/>
          </a:bodyPr>
          <a:lstStyle/>
          <a:p>
            <a:r>
              <a:rPr lang="fr-FR" sz="1600" err="1">
                <a:latin typeface="+mj-lt"/>
              </a:rPr>
              <a:t>Wushe</a:t>
            </a:r>
            <a:r>
              <a:rPr lang="fr-FR" sz="1600">
                <a:latin typeface="+mj-lt"/>
              </a:rPr>
              <a:t> </a:t>
            </a:r>
            <a:r>
              <a:rPr lang="fr-FR" sz="1600" err="1">
                <a:latin typeface="+mj-lt"/>
              </a:rPr>
              <a:t>reservoir</a:t>
            </a:r>
            <a:r>
              <a:rPr lang="fr-FR" sz="1600">
                <a:latin typeface="+mj-lt"/>
              </a:rPr>
              <a:t>, Taiwan</a:t>
            </a:r>
            <a:endParaRPr lang="en-GB" sz="1600">
              <a:latin typeface="+mj-lt"/>
            </a:endParaRPr>
          </a:p>
        </p:txBody>
      </p:sp>
      <p:sp>
        <p:nvSpPr>
          <p:cNvPr id="12" name="Rectangle 11">
            <a:extLst>
              <a:ext uri="{FF2B5EF4-FFF2-40B4-BE49-F238E27FC236}">
                <a16:creationId xmlns:a16="http://schemas.microsoft.com/office/drawing/2014/main" id="{561B3BCD-3030-4B65-BD64-3EA4F5041792}"/>
              </a:ext>
            </a:extLst>
          </p:cNvPr>
          <p:cNvSpPr/>
          <p:nvPr/>
        </p:nvSpPr>
        <p:spPr>
          <a:xfrm>
            <a:off x="9773460" y="6003842"/>
            <a:ext cx="1958165" cy="338554"/>
          </a:xfrm>
          <a:prstGeom prst="rect">
            <a:avLst/>
          </a:prstGeom>
        </p:spPr>
        <p:txBody>
          <a:bodyPr wrap="none">
            <a:spAutoFit/>
          </a:bodyPr>
          <a:lstStyle/>
          <a:p>
            <a:r>
              <a:rPr lang="fr-FR" sz="1600" err="1">
                <a:latin typeface="+mj-lt"/>
              </a:rPr>
              <a:t>Schleiss</a:t>
            </a:r>
            <a:r>
              <a:rPr lang="fr-FR" sz="1600">
                <a:latin typeface="+mj-lt"/>
              </a:rPr>
              <a:t> </a:t>
            </a:r>
            <a:r>
              <a:rPr lang="fr-FR" sz="1600" i="1">
                <a:latin typeface="+mj-lt"/>
              </a:rPr>
              <a:t>et al.</a:t>
            </a:r>
            <a:r>
              <a:rPr lang="fr-FR" sz="1600">
                <a:latin typeface="+mj-lt"/>
              </a:rPr>
              <a:t> (2016) </a:t>
            </a:r>
            <a:endParaRPr lang="en-GB" sz="1600">
              <a:latin typeface="+mj-lt"/>
            </a:endParaRPr>
          </a:p>
        </p:txBody>
      </p:sp>
    </p:spTree>
    <p:extLst>
      <p:ext uri="{BB962C8B-B14F-4D97-AF65-F5344CB8AC3E}">
        <p14:creationId xmlns:p14="http://schemas.microsoft.com/office/powerpoint/2010/main" val="4182392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45A73BB7-E11D-40C1-A94E-50CBD1B7A54D}"/>
              </a:ext>
            </a:extLst>
          </p:cNvPr>
          <p:cNvSpPr>
            <a:spLocks noGrp="1"/>
          </p:cNvSpPr>
          <p:nvPr>
            <p:ph type="title"/>
          </p:nvPr>
        </p:nvSpPr>
        <p:spPr/>
        <p:txBody>
          <a:bodyPr/>
          <a:lstStyle/>
          <a:p>
            <a:r>
              <a:rPr lang="fr-FR" dirty="0"/>
              <a:t>Perspectives</a:t>
            </a:r>
            <a:endParaRPr lang="en-GB" dirty="0"/>
          </a:p>
        </p:txBody>
      </p:sp>
      <p:sp>
        <p:nvSpPr>
          <p:cNvPr id="3" name="Espace réservé du numéro de diapositive 2">
            <a:extLst>
              <a:ext uri="{FF2B5EF4-FFF2-40B4-BE49-F238E27FC236}">
                <a16:creationId xmlns:a16="http://schemas.microsoft.com/office/drawing/2014/main" id="{D81D8F16-A64A-43EF-9B94-70766BEFC92D}"/>
              </a:ext>
            </a:extLst>
          </p:cNvPr>
          <p:cNvSpPr>
            <a:spLocks noGrp="1"/>
          </p:cNvSpPr>
          <p:nvPr>
            <p:ph type="sldNum" sz="quarter" idx="12"/>
          </p:nvPr>
        </p:nvSpPr>
        <p:spPr/>
        <p:txBody>
          <a:bodyPr/>
          <a:lstStyle/>
          <a:p>
            <a:fld id="{7A8BD623-D179-42DF-B838-8F9BAFA7AAED}" type="slidenum">
              <a:rPr lang="fr-BE" smtClean="0"/>
              <a:pPr/>
              <a:t>20</a:t>
            </a:fld>
            <a:endParaRPr lang="fr-BE"/>
          </a:p>
        </p:txBody>
      </p:sp>
      <p:sp>
        <p:nvSpPr>
          <p:cNvPr id="8" name="Espace réservé du texte 7">
            <a:extLst>
              <a:ext uri="{FF2B5EF4-FFF2-40B4-BE49-F238E27FC236}">
                <a16:creationId xmlns:a16="http://schemas.microsoft.com/office/drawing/2014/main" id="{79AD8F24-1E14-4808-9968-896548703FA4}"/>
              </a:ext>
            </a:extLst>
          </p:cNvPr>
          <p:cNvSpPr>
            <a:spLocks noGrp="1"/>
          </p:cNvSpPr>
          <p:nvPr>
            <p:ph type="body" sz="quarter" idx="13"/>
          </p:nvPr>
        </p:nvSpPr>
        <p:spPr/>
        <p:txBody>
          <a:bodyPr/>
          <a:lstStyle/>
          <a:p>
            <a:r>
              <a:rPr lang="fr-FR" dirty="0"/>
              <a:t>Performance on a real case flush – Arc, France</a:t>
            </a:r>
            <a:endParaRPr lang="en-GB" dirty="0"/>
          </a:p>
        </p:txBody>
      </p:sp>
      <p:pic>
        <p:nvPicPr>
          <p:cNvPr id="9" name="Picture 5">
            <a:extLst>
              <a:ext uri="{FF2B5EF4-FFF2-40B4-BE49-F238E27FC236}">
                <a16:creationId xmlns:a16="http://schemas.microsoft.com/office/drawing/2014/main" id="{93FFAF18-B9BB-47AE-94AD-15C348C234E0}"/>
              </a:ext>
            </a:extLst>
          </p:cNvPr>
          <p:cNvPicPr>
            <a:picLocks noChangeAspect="1"/>
          </p:cNvPicPr>
          <p:nvPr/>
        </p:nvPicPr>
        <p:blipFill>
          <a:blip r:embed="rId3"/>
          <a:stretch>
            <a:fillRect/>
          </a:stretch>
        </p:blipFill>
        <p:spPr>
          <a:xfrm>
            <a:off x="4505294" y="3703371"/>
            <a:ext cx="4095750" cy="3086100"/>
          </a:xfrm>
          <a:prstGeom prst="rect">
            <a:avLst/>
          </a:prstGeom>
        </p:spPr>
      </p:pic>
      <p:pic>
        <p:nvPicPr>
          <p:cNvPr id="10" name="Picture 6">
            <a:extLst>
              <a:ext uri="{FF2B5EF4-FFF2-40B4-BE49-F238E27FC236}">
                <a16:creationId xmlns:a16="http://schemas.microsoft.com/office/drawing/2014/main" id="{B7452153-BA00-44FE-A2C0-FC993C41A234}"/>
              </a:ext>
            </a:extLst>
          </p:cNvPr>
          <p:cNvPicPr>
            <a:picLocks noChangeAspect="1"/>
          </p:cNvPicPr>
          <p:nvPr/>
        </p:nvPicPr>
        <p:blipFill>
          <a:blip r:embed="rId4"/>
          <a:stretch>
            <a:fillRect/>
          </a:stretch>
        </p:blipFill>
        <p:spPr>
          <a:xfrm>
            <a:off x="5145935" y="1138098"/>
            <a:ext cx="3429717" cy="2623478"/>
          </a:xfrm>
          <a:prstGeom prst="rect">
            <a:avLst/>
          </a:prstGeom>
        </p:spPr>
      </p:pic>
      <p:sp>
        <p:nvSpPr>
          <p:cNvPr id="11" name="Rectangle 10">
            <a:extLst>
              <a:ext uri="{FF2B5EF4-FFF2-40B4-BE49-F238E27FC236}">
                <a16:creationId xmlns:a16="http://schemas.microsoft.com/office/drawing/2014/main" id="{F7333FE0-4823-47D9-8740-E28866218A4D}"/>
              </a:ext>
            </a:extLst>
          </p:cNvPr>
          <p:cNvSpPr/>
          <p:nvPr/>
        </p:nvSpPr>
        <p:spPr>
          <a:xfrm>
            <a:off x="8526085" y="2966449"/>
            <a:ext cx="2158411" cy="646331"/>
          </a:xfrm>
          <a:prstGeom prst="rect">
            <a:avLst/>
          </a:prstGeom>
        </p:spPr>
        <p:txBody>
          <a:bodyPr wrap="none">
            <a:spAutoFit/>
          </a:bodyPr>
          <a:lstStyle/>
          <a:p>
            <a:r>
              <a:rPr lang="fr-FR" dirty="0" err="1">
                <a:latin typeface="+mj-lt"/>
                <a:sym typeface="Wingdings" panose="05000000000000000000" pitchFamily="2" charset="2"/>
              </a:rPr>
              <a:t>Deposits</a:t>
            </a:r>
            <a:r>
              <a:rPr lang="fr-FR" dirty="0">
                <a:latin typeface="+mj-lt"/>
                <a:sym typeface="Wingdings" panose="05000000000000000000" pitchFamily="2" charset="2"/>
              </a:rPr>
              <a:t> in the Arc</a:t>
            </a:r>
          </a:p>
          <a:p>
            <a:r>
              <a:rPr lang="fr-FR" dirty="0">
                <a:latin typeface="+mj-lt"/>
                <a:sym typeface="Wingdings" panose="05000000000000000000" pitchFamily="2" charset="2"/>
              </a:rPr>
              <a:t>Camenen </a:t>
            </a:r>
            <a:r>
              <a:rPr lang="fr-FR" i="1" dirty="0">
                <a:latin typeface="+mj-lt"/>
                <a:sym typeface="Wingdings" panose="05000000000000000000" pitchFamily="2" charset="2"/>
              </a:rPr>
              <a:t>et al.</a:t>
            </a:r>
            <a:r>
              <a:rPr lang="fr-FR" dirty="0">
                <a:latin typeface="+mj-lt"/>
                <a:sym typeface="Wingdings" panose="05000000000000000000" pitchFamily="2" charset="2"/>
              </a:rPr>
              <a:t>, 2016</a:t>
            </a:r>
          </a:p>
        </p:txBody>
      </p:sp>
      <p:sp>
        <p:nvSpPr>
          <p:cNvPr id="12" name="Rectangle 11">
            <a:extLst>
              <a:ext uri="{FF2B5EF4-FFF2-40B4-BE49-F238E27FC236}">
                <a16:creationId xmlns:a16="http://schemas.microsoft.com/office/drawing/2014/main" id="{5C4AA430-9403-4C79-97CB-8687C1B43E02}"/>
              </a:ext>
            </a:extLst>
          </p:cNvPr>
          <p:cNvSpPr/>
          <p:nvPr/>
        </p:nvSpPr>
        <p:spPr>
          <a:xfrm>
            <a:off x="8575652" y="5379838"/>
            <a:ext cx="2892098" cy="923330"/>
          </a:xfrm>
          <a:prstGeom prst="rect">
            <a:avLst/>
          </a:prstGeom>
        </p:spPr>
        <p:txBody>
          <a:bodyPr wrap="square">
            <a:spAutoFit/>
          </a:bodyPr>
          <a:lstStyle/>
          <a:p>
            <a:r>
              <a:rPr lang="fr-FR" dirty="0">
                <a:latin typeface="+mj-lt"/>
                <a:sym typeface="Wingdings" panose="05000000000000000000" pitchFamily="2" charset="2"/>
              </a:rPr>
              <a:t>Concentration in the </a:t>
            </a:r>
            <a:r>
              <a:rPr lang="fr-FR" dirty="0" err="1">
                <a:latin typeface="+mj-lt"/>
                <a:sym typeface="Wingdings" panose="05000000000000000000" pitchFamily="2" charset="2"/>
              </a:rPr>
              <a:t>secondary</a:t>
            </a:r>
            <a:r>
              <a:rPr lang="fr-FR" dirty="0">
                <a:latin typeface="+mj-lt"/>
                <a:sym typeface="Wingdings" panose="05000000000000000000" pitchFamily="2" charset="2"/>
              </a:rPr>
              <a:t> </a:t>
            </a:r>
            <a:r>
              <a:rPr lang="fr-FR" dirty="0" err="1">
                <a:latin typeface="+mj-lt"/>
                <a:sym typeface="Wingdings" panose="05000000000000000000" pitchFamily="2" charset="2"/>
              </a:rPr>
              <a:t>channel</a:t>
            </a:r>
            <a:endParaRPr lang="fr-FR" dirty="0">
              <a:latin typeface="+mj-lt"/>
              <a:sym typeface="Wingdings" panose="05000000000000000000" pitchFamily="2" charset="2"/>
            </a:endParaRPr>
          </a:p>
          <a:p>
            <a:r>
              <a:rPr lang="fr-FR" dirty="0">
                <a:latin typeface="+mj-lt"/>
                <a:sym typeface="Wingdings" panose="05000000000000000000" pitchFamily="2" charset="2"/>
              </a:rPr>
              <a:t>Camenen </a:t>
            </a:r>
            <a:r>
              <a:rPr lang="fr-FR" i="1" dirty="0">
                <a:latin typeface="+mj-lt"/>
                <a:sym typeface="Wingdings" panose="05000000000000000000" pitchFamily="2" charset="2"/>
              </a:rPr>
              <a:t>et al.</a:t>
            </a:r>
            <a:r>
              <a:rPr lang="fr-FR" dirty="0">
                <a:latin typeface="+mj-lt"/>
                <a:sym typeface="Wingdings" panose="05000000000000000000" pitchFamily="2" charset="2"/>
              </a:rPr>
              <a:t>, 2018</a:t>
            </a:r>
          </a:p>
        </p:txBody>
      </p:sp>
      <p:pic>
        <p:nvPicPr>
          <p:cNvPr id="13" name="Picture 13">
            <a:extLst>
              <a:ext uri="{FF2B5EF4-FFF2-40B4-BE49-F238E27FC236}">
                <a16:creationId xmlns:a16="http://schemas.microsoft.com/office/drawing/2014/main" id="{29E05E0C-7044-4E17-B401-BF37D9A5EAFC}"/>
              </a:ext>
            </a:extLst>
          </p:cNvPr>
          <p:cNvPicPr>
            <a:picLocks noChangeAspect="1"/>
          </p:cNvPicPr>
          <p:nvPr/>
        </p:nvPicPr>
        <p:blipFill rotWithShape="1">
          <a:blip r:embed="rId5">
            <a:extLst>
              <a:ext uri="{28A0092B-C50C-407E-A947-70E740481C1C}">
                <a14:useLocalDpi xmlns:a14="http://schemas.microsoft.com/office/drawing/2010/main" val="0"/>
              </a:ext>
            </a:extLst>
          </a:blip>
          <a:srcRect l="31445" t="2013" r="31774"/>
          <a:stretch/>
        </p:blipFill>
        <p:spPr>
          <a:xfrm>
            <a:off x="369104" y="866806"/>
            <a:ext cx="4484277" cy="5991194"/>
          </a:xfrm>
          <a:prstGeom prst="rect">
            <a:avLst/>
          </a:prstGeom>
        </p:spPr>
      </p:pic>
      <p:cxnSp>
        <p:nvCxnSpPr>
          <p:cNvPr id="4" name="Connecteur droit 3">
            <a:extLst>
              <a:ext uri="{FF2B5EF4-FFF2-40B4-BE49-F238E27FC236}">
                <a16:creationId xmlns:a16="http://schemas.microsoft.com/office/drawing/2014/main" id="{D9B1F83A-A0E2-4FB7-9ADD-DFE4EA7B4E2E}"/>
              </a:ext>
            </a:extLst>
          </p:cNvPr>
          <p:cNvCxnSpPr>
            <a:cxnSpLocks/>
          </p:cNvCxnSpPr>
          <p:nvPr/>
        </p:nvCxnSpPr>
        <p:spPr>
          <a:xfrm>
            <a:off x="2384425" y="3429000"/>
            <a:ext cx="457200" cy="7493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F07DA5A0-6234-4D90-B678-E43F2AE814C7}"/>
              </a:ext>
            </a:extLst>
          </p:cNvPr>
          <p:cNvSpPr txBox="1"/>
          <p:nvPr/>
        </p:nvSpPr>
        <p:spPr>
          <a:xfrm>
            <a:off x="1460696" y="4234529"/>
            <a:ext cx="1262350" cy="646331"/>
          </a:xfrm>
          <a:prstGeom prst="rect">
            <a:avLst/>
          </a:prstGeom>
          <a:solidFill>
            <a:schemeClr val="bg1"/>
          </a:solidFill>
        </p:spPr>
        <p:txBody>
          <a:bodyPr wrap="square" rtlCol="0">
            <a:spAutoFit/>
          </a:bodyPr>
          <a:lstStyle/>
          <a:p>
            <a:r>
              <a:rPr lang="fr-FR" dirty="0" err="1">
                <a:solidFill>
                  <a:srgbClr val="FF0000"/>
                </a:solidFill>
              </a:rPr>
              <a:t>Secondary</a:t>
            </a:r>
            <a:r>
              <a:rPr lang="fr-FR" dirty="0">
                <a:solidFill>
                  <a:srgbClr val="FF0000"/>
                </a:solidFill>
              </a:rPr>
              <a:t> </a:t>
            </a:r>
            <a:r>
              <a:rPr lang="fr-FR" dirty="0" err="1">
                <a:solidFill>
                  <a:srgbClr val="FF0000"/>
                </a:solidFill>
              </a:rPr>
              <a:t>channel</a:t>
            </a:r>
            <a:endParaRPr lang="en-GB" dirty="0">
              <a:solidFill>
                <a:srgbClr val="FF0000"/>
              </a:solidFill>
            </a:endParaRPr>
          </a:p>
        </p:txBody>
      </p:sp>
      <p:sp>
        <p:nvSpPr>
          <p:cNvPr id="15" name="Forme libre : forme 14">
            <a:extLst>
              <a:ext uri="{FF2B5EF4-FFF2-40B4-BE49-F238E27FC236}">
                <a16:creationId xmlns:a16="http://schemas.microsoft.com/office/drawing/2014/main" id="{A675A6FF-127E-4857-8E18-3F0CF54F6B35}"/>
              </a:ext>
            </a:extLst>
          </p:cNvPr>
          <p:cNvSpPr/>
          <p:nvPr/>
        </p:nvSpPr>
        <p:spPr>
          <a:xfrm>
            <a:off x="2452688" y="3488531"/>
            <a:ext cx="378618" cy="638175"/>
          </a:xfrm>
          <a:custGeom>
            <a:avLst/>
            <a:gdLst>
              <a:gd name="connsiteX0" fmla="*/ 378618 w 378618"/>
              <a:gd name="connsiteY0" fmla="*/ 638175 h 638175"/>
              <a:gd name="connsiteX1" fmla="*/ 378618 w 378618"/>
              <a:gd name="connsiteY1" fmla="*/ 638175 h 638175"/>
              <a:gd name="connsiteX2" fmla="*/ 373856 w 378618"/>
              <a:gd name="connsiteY2" fmla="*/ 614363 h 638175"/>
              <a:gd name="connsiteX3" fmla="*/ 369093 w 378618"/>
              <a:gd name="connsiteY3" fmla="*/ 604838 h 638175"/>
              <a:gd name="connsiteX4" fmla="*/ 364331 w 378618"/>
              <a:gd name="connsiteY4" fmla="*/ 576263 h 638175"/>
              <a:gd name="connsiteX5" fmla="*/ 361950 w 378618"/>
              <a:gd name="connsiteY5" fmla="*/ 561975 h 638175"/>
              <a:gd name="connsiteX6" fmla="*/ 364331 w 378618"/>
              <a:gd name="connsiteY6" fmla="*/ 504825 h 638175"/>
              <a:gd name="connsiteX7" fmla="*/ 366712 w 378618"/>
              <a:gd name="connsiteY7" fmla="*/ 495300 h 638175"/>
              <a:gd name="connsiteX8" fmla="*/ 371475 w 378618"/>
              <a:gd name="connsiteY8" fmla="*/ 476250 h 638175"/>
              <a:gd name="connsiteX9" fmla="*/ 371475 w 378618"/>
              <a:gd name="connsiteY9" fmla="*/ 450057 h 638175"/>
              <a:gd name="connsiteX10" fmla="*/ 333375 w 378618"/>
              <a:gd name="connsiteY10" fmla="*/ 390525 h 638175"/>
              <a:gd name="connsiteX11" fmla="*/ 280987 w 378618"/>
              <a:gd name="connsiteY11" fmla="*/ 254794 h 638175"/>
              <a:gd name="connsiteX12" fmla="*/ 204787 w 378618"/>
              <a:gd name="connsiteY12" fmla="*/ 111919 h 638175"/>
              <a:gd name="connsiteX13" fmla="*/ 128587 w 378618"/>
              <a:gd name="connsiteY13" fmla="*/ 28575 h 638175"/>
              <a:gd name="connsiteX14" fmla="*/ 102393 w 378618"/>
              <a:gd name="connsiteY14" fmla="*/ 0 h 638175"/>
              <a:gd name="connsiteX15" fmla="*/ 0 w 378618"/>
              <a:gd name="connsiteY15" fmla="*/ 4763 h 638175"/>
              <a:gd name="connsiteX16" fmla="*/ 21431 w 378618"/>
              <a:gd name="connsiteY16" fmla="*/ 59532 h 638175"/>
              <a:gd name="connsiteX17" fmla="*/ 378618 w 378618"/>
              <a:gd name="connsiteY17" fmla="*/ 638175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8618" h="638175">
                <a:moveTo>
                  <a:pt x="378618" y="638175"/>
                </a:moveTo>
                <a:lnTo>
                  <a:pt x="378618" y="638175"/>
                </a:lnTo>
                <a:cubicBezTo>
                  <a:pt x="377031" y="630238"/>
                  <a:pt x="376080" y="622146"/>
                  <a:pt x="373856" y="614363"/>
                </a:cubicBezTo>
                <a:cubicBezTo>
                  <a:pt x="372881" y="610950"/>
                  <a:pt x="369954" y="608282"/>
                  <a:pt x="369093" y="604838"/>
                </a:cubicBezTo>
                <a:cubicBezTo>
                  <a:pt x="366751" y="595470"/>
                  <a:pt x="365918" y="585788"/>
                  <a:pt x="364331" y="576263"/>
                </a:cubicBezTo>
                <a:lnTo>
                  <a:pt x="361950" y="561975"/>
                </a:lnTo>
                <a:cubicBezTo>
                  <a:pt x="362744" y="542925"/>
                  <a:pt x="362973" y="523843"/>
                  <a:pt x="364331" y="504825"/>
                </a:cubicBezTo>
                <a:cubicBezTo>
                  <a:pt x="364564" y="501561"/>
                  <a:pt x="365813" y="498447"/>
                  <a:pt x="366712" y="495300"/>
                </a:cubicBezTo>
                <a:cubicBezTo>
                  <a:pt x="368951" y="487463"/>
                  <a:pt x="370894" y="485545"/>
                  <a:pt x="371475" y="476250"/>
                </a:cubicBezTo>
                <a:cubicBezTo>
                  <a:pt x="372020" y="467536"/>
                  <a:pt x="371475" y="458788"/>
                  <a:pt x="371475" y="450057"/>
                </a:cubicBezTo>
                <a:lnTo>
                  <a:pt x="333375" y="390525"/>
                </a:lnTo>
                <a:lnTo>
                  <a:pt x="280987" y="254794"/>
                </a:lnTo>
                <a:lnTo>
                  <a:pt x="204787" y="111919"/>
                </a:lnTo>
                <a:lnTo>
                  <a:pt x="128587" y="28575"/>
                </a:lnTo>
                <a:lnTo>
                  <a:pt x="102393" y="0"/>
                </a:lnTo>
                <a:lnTo>
                  <a:pt x="0" y="4763"/>
                </a:lnTo>
                <a:lnTo>
                  <a:pt x="21431" y="59532"/>
                </a:lnTo>
                <a:lnTo>
                  <a:pt x="378618" y="638175"/>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ZoneTexte 16">
            <a:extLst>
              <a:ext uri="{FF2B5EF4-FFF2-40B4-BE49-F238E27FC236}">
                <a16:creationId xmlns:a16="http://schemas.microsoft.com/office/drawing/2014/main" id="{40764820-8B91-4562-B880-58BAD5BB11B2}"/>
              </a:ext>
            </a:extLst>
          </p:cNvPr>
          <p:cNvSpPr txBox="1"/>
          <p:nvPr/>
        </p:nvSpPr>
        <p:spPr>
          <a:xfrm>
            <a:off x="2824685" y="2689784"/>
            <a:ext cx="1262350" cy="646331"/>
          </a:xfrm>
          <a:prstGeom prst="rect">
            <a:avLst/>
          </a:prstGeom>
          <a:solidFill>
            <a:schemeClr val="bg1"/>
          </a:solidFill>
        </p:spPr>
        <p:txBody>
          <a:bodyPr wrap="square" rtlCol="0">
            <a:spAutoFit/>
          </a:bodyPr>
          <a:lstStyle/>
          <a:p>
            <a:r>
              <a:rPr lang="fr-FR" dirty="0" err="1"/>
              <a:t>Deposition</a:t>
            </a:r>
            <a:r>
              <a:rPr lang="fr-FR" dirty="0"/>
              <a:t> zone</a:t>
            </a:r>
            <a:endParaRPr lang="en-GB" dirty="0"/>
          </a:p>
        </p:txBody>
      </p:sp>
    </p:spTree>
    <p:extLst>
      <p:ext uri="{BB962C8B-B14F-4D97-AF65-F5344CB8AC3E}">
        <p14:creationId xmlns:p14="http://schemas.microsoft.com/office/powerpoint/2010/main" val="4128038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017A14-5CF6-454A-BDAB-7DDD41DFAFDC}"/>
              </a:ext>
            </a:extLst>
          </p:cNvPr>
          <p:cNvSpPr>
            <a:spLocks noGrp="1"/>
          </p:cNvSpPr>
          <p:nvPr>
            <p:ph type="title"/>
          </p:nvPr>
        </p:nvSpPr>
        <p:spPr/>
        <p:txBody>
          <a:bodyPr/>
          <a:lstStyle/>
          <a:p>
            <a:r>
              <a:rPr lang="fr-FR" dirty="0"/>
              <a:t>Conclusion</a:t>
            </a:r>
            <a:endParaRPr lang="en-GB" dirty="0"/>
          </a:p>
        </p:txBody>
      </p:sp>
      <p:sp>
        <p:nvSpPr>
          <p:cNvPr id="4" name="Espace réservé du numéro de diapositive 3">
            <a:extLst>
              <a:ext uri="{FF2B5EF4-FFF2-40B4-BE49-F238E27FC236}">
                <a16:creationId xmlns:a16="http://schemas.microsoft.com/office/drawing/2014/main" id="{002C77E6-9302-4F01-B5B6-6B7EB3F0E901}"/>
              </a:ext>
            </a:extLst>
          </p:cNvPr>
          <p:cNvSpPr>
            <a:spLocks noGrp="1"/>
          </p:cNvSpPr>
          <p:nvPr>
            <p:ph type="sldNum" sz="quarter" idx="12"/>
          </p:nvPr>
        </p:nvSpPr>
        <p:spPr/>
        <p:txBody>
          <a:bodyPr/>
          <a:lstStyle/>
          <a:p>
            <a:fld id="{7A8BD623-D179-42DF-B838-8F9BAFA7AAED}" type="slidenum">
              <a:rPr lang="fr-BE" smtClean="0"/>
              <a:pPr/>
              <a:t>21</a:t>
            </a:fld>
            <a:endParaRPr lang="fr-BE"/>
          </a:p>
        </p:txBody>
      </p:sp>
      <p:graphicFrame>
        <p:nvGraphicFramePr>
          <p:cNvPr id="7" name="Espace réservé du contenu 6">
            <a:extLst>
              <a:ext uri="{FF2B5EF4-FFF2-40B4-BE49-F238E27FC236}">
                <a16:creationId xmlns:a16="http://schemas.microsoft.com/office/drawing/2014/main" id="{523022D2-7BA3-489E-A1BD-69BBD005A755}"/>
              </a:ext>
            </a:extLst>
          </p:cNvPr>
          <p:cNvGraphicFramePr>
            <a:graphicFrameLocks noGrp="1"/>
          </p:cNvGraphicFramePr>
          <p:nvPr>
            <p:ph idx="1"/>
            <p:extLst>
              <p:ext uri="{D42A27DB-BD31-4B8C-83A1-F6EECF244321}">
                <p14:modId xmlns:p14="http://schemas.microsoft.com/office/powerpoint/2010/main" val="2259397268"/>
              </p:ext>
            </p:extLst>
          </p:nvPr>
        </p:nvGraphicFramePr>
        <p:xfrm>
          <a:off x="838200" y="1189038"/>
          <a:ext cx="10515600" cy="4987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0538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43C1E-E8CC-4208-A048-D3EA1F3FF97C}"/>
              </a:ext>
            </a:extLst>
          </p:cNvPr>
          <p:cNvSpPr>
            <a:spLocks noGrp="1"/>
          </p:cNvSpPr>
          <p:nvPr>
            <p:ph type="ctrTitle"/>
          </p:nvPr>
        </p:nvSpPr>
        <p:spPr>
          <a:xfrm>
            <a:off x="4114800" y="2049113"/>
            <a:ext cx="6629400" cy="3000375"/>
          </a:xfrm>
        </p:spPr>
        <p:txBody>
          <a:bodyPr>
            <a:noAutofit/>
          </a:bodyPr>
          <a:lstStyle/>
          <a:p>
            <a:r>
              <a:rPr lang="fr-FR" sz="4000" dirty="0" err="1">
                <a:latin typeface="+mj-lt"/>
              </a:rPr>
              <a:t>Thank</a:t>
            </a:r>
            <a:r>
              <a:rPr lang="fr-FR" sz="4000" dirty="0">
                <a:latin typeface="+mj-lt"/>
              </a:rPr>
              <a:t> </a:t>
            </a:r>
            <a:r>
              <a:rPr lang="fr-FR" sz="4000" dirty="0" err="1">
                <a:latin typeface="+mj-lt"/>
              </a:rPr>
              <a:t>you</a:t>
            </a:r>
            <a:r>
              <a:rPr lang="fr-FR" sz="4000" dirty="0">
                <a:latin typeface="+mj-lt"/>
              </a:rPr>
              <a:t> for </a:t>
            </a:r>
            <a:r>
              <a:rPr lang="fr-FR" sz="4000" dirty="0" err="1">
                <a:latin typeface="+mj-lt"/>
              </a:rPr>
              <a:t>your</a:t>
            </a:r>
            <a:r>
              <a:rPr lang="fr-FR" sz="4000" dirty="0">
                <a:latin typeface="+mj-lt"/>
              </a:rPr>
              <a:t> attention!</a:t>
            </a:r>
            <a:endParaRPr lang="en-GB" sz="4000" dirty="0">
              <a:latin typeface="+mj-lt"/>
            </a:endParaRPr>
          </a:p>
        </p:txBody>
      </p:sp>
      <p:sp>
        <p:nvSpPr>
          <p:cNvPr id="3" name="Subtitle 2">
            <a:extLst>
              <a:ext uri="{FF2B5EF4-FFF2-40B4-BE49-F238E27FC236}">
                <a16:creationId xmlns:a16="http://schemas.microsoft.com/office/drawing/2014/main" id="{D51365FC-A11F-49B0-A127-5FAB1172ECF8}"/>
              </a:ext>
            </a:extLst>
          </p:cNvPr>
          <p:cNvSpPr>
            <a:spLocks noGrp="1"/>
          </p:cNvSpPr>
          <p:nvPr>
            <p:ph type="subTitle" idx="1"/>
          </p:nvPr>
        </p:nvSpPr>
        <p:spPr>
          <a:xfrm>
            <a:off x="1051560" y="1276350"/>
            <a:ext cx="2529840" cy="4305300"/>
          </a:xfrm>
        </p:spPr>
        <p:txBody>
          <a:bodyPr/>
          <a:lstStyle/>
          <a:p>
            <a:r>
              <a:rPr lang="fr-FR" sz="2800">
                <a:latin typeface="+mj-lt"/>
              </a:rPr>
              <a:t>Robin Meurice</a:t>
            </a:r>
          </a:p>
          <a:p>
            <a:r>
              <a:rPr lang="fr-FR" sz="2000" i="1" err="1">
                <a:latin typeface="+mj-lt"/>
              </a:rPr>
              <a:t>Supervisor</a:t>
            </a:r>
            <a:r>
              <a:rPr lang="fr-FR" sz="2000" i="1">
                <a:latin typeface="+mj-lt"/>
              </a:rPr>
              <a:t> : Sandra Soares-Frazão</a:t>
            </a:r>
            <a:endParaRPr lang="en-GB" sz="2000" i="1">
              <a:latin typeface="+mj-lt"/>
            </a:endParaRPr>
          </a:p>
        </p:txBody>
      </p:sp>
      <p:pic>
        <p:nvPicPr>
          <p:cNvPr id="5" name="Picture 4">
            <a:extLst>
              <a:ext uri="{FF2B5EF4-FFF2-40B4-BE49-F238E27FC236}">
                <a16:creationId xmlns:a16="http://schemas.microsoft.com/office/drawing/2014/main" id="{0EF25FCD-1687-4A25-B7B5-2328C41882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1314044"/>
            <a:ext cx="1159248" cy="735069"/>
          </a:xfrm>
          <a:prstGeom prst="rect">
            <a:avLst/>
          </a:prstGeom>
        </p:spPr>
      </p:pic>
      <p:pic>
        <p:nvPicPr>
          <p:cNvPr id="7" name="Picture 6">
            <a:extLst>
              <a:ext uri="{FF2B5EF4-FFF2-40B4-BE49-F238E27FC236}">
                <a16:creationId xmlns:a16="http://schemas.microsoft.com/office/drawing/2014/main" id="{275A7761-5B47-460B-9398-0F264525F2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7248" y="4539727"/>
            <a:ext cx="2353363" cy="1157462"/>
          </a:xfrm>
          <a:prstGeom prst="rect">
            <a:avLst/>
          </a:prstGeom>
        </p:spPr>
      </p:pic>
      <p:pic>
        <p:nvPicPr>
          <p:cNvPr id="9" name="Picture 8">
            <a:extLst>
              <a:ext uri="{FF2B5EF4-FFF2-40B4-BE49-F238E27FC236}">
                <a16:creationId xmlns:a16="http://schemas.microsoft.com/office/drawing/2014/main" id="{BB6E9EFE-1815-4545-8DA9-E3BD2DDED2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5949" y="1160810"/>
            <a:ext cx="3844662" cy="888303"/>
          </a:xfrm>
          <a:prstGeom prst="rect">
            <a:avLst/>
          </a:prstGeom>
        </p:spPr>
      </p:pic>
      <p:sp>
        <p:nvSpPr>
          <p:cNvPr id="8" name="Rectangle 7">
            <a:extLst>
              <a:ext uri="{FF2B5EF4-FFF2-40B4-BE49-F238E27FC236}">
                <a16:creationId xmlns:a16="http://schemas.microsoft.com/office/drawing/2014/main" id="{6487635D-7EE0-4780-8F34-C485ECD8007F}"/>
              </a:ext>
            </a:extLst>
          </p:cNvPr>
          <p:cNvSpPr/>
          <p:nvPr/>
        </p:nvSpPr>
        <p:spPr>
          <a:xfrm>
            <a:off x="4092848" y="5207556"/>
            <a:ext cx="3616824" cy="369332"/>
          </a:xfrm>
          <a:prstGeom prst="rect">
            <a:avLst/>
          </a:prstGeom>
        </p:spPr>
        <p:txBody>
          <a:bodyPr wrap="none">
            <a:spAutoFit/>
          </a:bodyPr>
          <a:lstStyle/>
          <a:p>
            <a:r>
              <a:rPr lang="fr-FR">
                <a:latin typeface="+mj-lt"/>
                <a:ea typeface="Roboto Light" panose="02000000000000000000" pitchFamily="2" charset="0"/>
              </a:rPr>
              <a:t>e-mail : robin.meurice@uclouvain.be</a:t>
            </a:r>
            <a:endParaRPr lang="en-GB">
              <a:latin typeface="+mj-lt"/>
              <a:ea typeface="Roboto Light" panose="02000000000000000000" pitchFamily="2" charset="0"/>
            </a:endParaRPr>
          </a:p>
        </p:txBody>
      </p:sp>
    </p:spTree>
    <p:extLst>
      <p:ext uri="{BB962C8B-B14F-4D97-AF65-F5344CB8AC3E}">
        <p14:creationId xmlns:p14="http://schemas.microsoft.com/office/powerpoint/2010/main" val="2860383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245CA2F-D7A1-4DE6-8C4D-0E08865BFB71}"/>
              </a:ext>
            </a:extLst>
          </p:cNvPr>
          <p:cNvSpPr>
            <a:spLocks noGrp="1"/>
          </p:cNvSpPr>
          <p:nvPr>
            <p:ph type="sldNum" sz="quarter" idx="12"/>
          </p:nvPr>
        </p:nvSpPr>
        <p:spPr/>
        <p:txBody>
          <a:bodyPr/>
          <a:lstStyle/>
          <a:p>
            <a:fld id="{ADD19BD0-9D72-4779-9941-BF5441952E05}" type="slidenum">
              <a:rPr lang="fr-BE" smtClean="0"/>
              <a:pPr/>
              <a:t>23</a:t>
            </a:fld>
            <a:endParaRPr lang="fr-BE"/>
          </a:p>
        </p:txBody>
      </p:sp>
    </p:spTree>
    <p:extLst>
      <p:ext uri="{BB962C8B-B14F-4D97-AF65-F5344CB8AC3E}">
        <p14:creationId xmlns:p14="http://schemas.microsoft.com/office/powerpoint/2010/main" val="325748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7996B-84DC-41B0-807B-3A4EAF913EDC}"/>
              </a:ext>
            </a:extLst>
          </p:cNvPr>
          <p:cNvSpPr>
            <a:spLocks noGrp="1"/>
          </p:cNvSpPr>
          <p:nvPr>
            <p:ph type="title"/>
          </p:nvPr>
        </p:nvSpPr>
        <p:spPr/>
        <p:txBody>
          <a:bodyPr/>
          <a:lstStyle/>
          <a:p>
            <a:r>
              <a:rPr lang="fr-FR"/>
              <a:t>Introduction</a:t>
            </a:r>
            <a:endParaRPr lang="en-GB"/>
          </a:p>
        </p:txBody>
      </p:sp>
      <p:sp>
        <p:nvSpPr>
          <p:cNvPr id="3" name="Slide Number Placeholder 2">
            <a:extLst>
              <a:ext uri="{FF2B5EF4-FFF2-40B4-BE49-F238E27FC236}">
                <a16:creationId xmlns:a16="http://schemas.microsoft.com/office/drawing/2014/main" id="{22A99E71-CFC6-4CC9-9BB2-CDB35E6A2F91}"/>
              </a:ext>
            </a:extLst>
          </p:cNvPr>
          <p:cNvSpPr>
            <a:spLocks noGrp="1"/>
          </p:cNvSpPr>
          <p:nvPr>
            <p:ph type="sldNum" sz="quarter" idx="12"/>
          </p:nvPr>
        </p:nvSpPr>
        <p:spPr/>
        <p:txBody>
          <a:bodyPr/>
          <a:lstStyle/>
          <a:p>
            <a:fld id="{7A8BD623-D179-42DF-B838-8F9BAFA7AAED}" type="slidenum">
              <a:rPr lang="fr-BE" smtClean="0"/>
              <a:pPr/>
              <a:t>24</a:t>
            </a:fld>
            <a:endParaRPr lang="fr-BE"/>
          </a:p>
        </p:txBody>
      </p:sp>
      <p:sp>
        <p:nvSpPr>
          <p:cNvPr id="4" name="Text Placeholder 3">
            <a:extLst>
              <a:ext uri="{FF2B5EF4-FFF2-40B4-BE49-F238E27FC236}">
                <a16:creationId xmlns:a16="http://schemas.microsoft.com/office/drawing/2014/main" id="{CFA98A96-469D-4A9E-B9E9-C6D0CE390A28}"/>
              </a:ext>
            </a:extLst>
          </p:cNvPr>
          <p:cNvSpPr>
            <a:spLocks noGrp="1"/>
          </p:cNvSpPr>
          <p:nvPr>
            <p:ph type="body" sz="quarter" idx="13"/>
          </p:nvPr>
        </p:nvSpPr>
        <p:spPr/>
        <p:txBody>
          <a:bodyPr/>
          <a:lstStyle/>
          <a:p>
            <a:r>
              <a:rPr lang="fr-FR"/>
              <a:t>Downstream impacts of </a:t>
            </a:r>
            <a:r>
              <a:rPr lang="fr-FR" err="1"/>
              <a:t>dams</a:t>
            </a:r>
            <a:endParaRPr lang="en-GB"/>
          </a:p>
        </p:txBody>
      </p:sp>
      <p:sp>
        <p:nvSpPr>
          <p:cNvPr id="5" name="Content Placeholder 4">
            <a:extLst>
              <a:ext uri="{FF2B5EF4-FFF2-40B4-BE49-F238E27FC236}">
                <a16:creationId xmlns:a16="http://schemas.microsoft.com/office/drawing/2014/main" id="{77D15F5C-AF55-4F97-B45A-E06ECDA530BB}"/>
              </a:ext>
            </a:extLst>
          </p:cNvPr>
          <p:cNvSpPr>
            <a:spLocks noGrp="1"/>
          </p:cNvSpPr>
          <p:nvPr>
            <p:ph idx="1"/>
          </p:nvPr>
        </p:nvSpPr>
        <p:spPr>
          <a:xfrm>
            <a:off x="576091" y="1478463"/>
            <a:ext cx="3027630" cy="4435776"/>
          </a:xfrm>
        </p:spPr>
        <p:txBody>
          <a:bodyPr>
            <a:normAutofit/>
          </a:bodyPr>
          <a:lstStyle/>
          <a:p>
            <a:r>
              <a:rPr lang="fr-FR" err="1">
                <a:solidFill>
                  <a:schemeClr val="tx1"/>
                </a:solidFill>
              </a:rPr>
              <a:t>Biogeochemical</a:t>
            </a:r>
            <a:r>
              <a:rPr lang="fr-FR">
                <a:solidFill>
                  <a:schemeClr val="tx1"/>
                </a:solidFill>
              </a:rPr>
              <a:t> </a:t>
            </a:r>
            <a:r>
              <a:rPr lang="fr-FR" err="1">
                <a:solidFill>
                  <a:schemeClr val="tx1"/>
                </a:solidFill>
              </a:rPr>
              <a:t>alterations</a:t>
            </a:r>
            <a:endParaRPr lang="fr-FR">
              <a:solidFill>
                <a:schemeClr val="tx1"/>
              </a:solidFill>
            </a:endParaRPr>
          </a:p>
          <a:p>
            <a:r>
              <a:rPr lang="fr-FR" err="1">
                <a:solidFill>
                  <a:schemeClr val="tx1"/>
                </a:solidFill>
              </a:rPr>
              <a:t>Bed</a:t>
            </a:r>
            <a:r>
              <a:rPr lang="fr-FR">
                <a:solidFill>
                  <a:schemeClr val="tx1"/>
                </a:solidFill>
              </a:rPr>
              <a:t> mixture modifications</a:t>
            </a:r>
          </a:p>
          <a:p>
            <a:r>
              <a:rPr lang="fr-FR">
                <a:solidFill>
                  <a:schemeClr val="tx1"/>
                </a:solidFill>
              </a:rPr>
              <a:t>Habitat </a:t>
            </a:r>
            <a:r>
              <a:rPr lang="fr-FR" err="1">
                <a:solidFill>
                  <a:schemeClr val="tx1"/>
                </a:solidFill>
              </a:rPr>
              <a:t>quality</a:t>
            </a:r>
            <a:r>
              <a:rPr lang="fr-FR">
                <a:solidFill>
                  <a:schemeClr val="tx1"/>
                </a:solidFill>
              </a:rPr>
              <a:t> </a:t>
            </a:r>
            <a:r>
              <a:rPr lang="fr-FR" err="1">
                <a:solidFill>
                  <a:schemeClr val="tx1"/>
                </a:solidFill>
              </a:rPr>
              <a:t>decrease</a:t>
            </a:r>
            <a:endParaRPr lang="fr-FR">
              <a:solidFill>
                <a:schemeClr val="tx1"/>
              </a:solidFill>
            </a:endParaRPr>
          </a:p>
          <a:p>
            <a:r>
              <a:rPr lang="fr-FR" err="1">
                <a:solidFill>
                  <a:schemeClr val="tx1"/>
                </a:solidFill>
              </a:rPr>
              <a:t>Deprivation</a:t>
            </a:r>
            <a:r>
              <a:rPr lang="fr-FR">
                <a:solidFill>
                  <a:schemeClr val="tx1"/>
                </a:solidFill>
              </a:rPr>
              <a:t> of the </a:t>
            </a:r>
            <a:r>
              <a:rPr lang="fr-FR" err="1">
                <a:solidFill>
                  <a:schemeClr val="tx1"/>
                </a:solidFill>
              </a:rPr>
              <a:t>bed</a:t>
            </a:r>
            <a:endParaRPr lang="fr-FR">
              <a:solidFill>
                <a:schemeClr val="tx1"/>
              </a:solidFill>
            </a:endParaRPr>
          </a:p>
          <a:p>
            <a:r>
              <a:rPr lang="fr-FR">
                <a:solidFill>
                  <a:schemeClr val="tx1"/>
                </a:solidFill>
              </a:rPr>
              <a:t>Delta </a:t>
            </a:r>
            <a:r>
              <a:rPr lang="fr-FR" err="1">
                <a:solidFill>
                  <a:schemeClr val="tx1"/>
                </a:solidFill>
              </a:rPr>
              <a:t>sinking</a:t>
            </a:r>
            <a:endParaRPr lang="fr-FR">
              <a:solidFill>
                <a:schemeClr val="tx1"/>
              </a:solidFill>
            </a:endParaRPr>
          </a:p>
        </p:txBody>
      </p:sp>
      <p:pic>
        <p:nvPicPr>
          <p:cNvPr id="6" name="Content Placeholder 5">
            <a:extLst>
              <a:ext uri="{FF2B5EF4-FFF2-40B4-BE49-F238E27FC236}">
                <a16:creationId xmlns:a16="http://schemas.microsoft.com/office/drawing/2014/main" id="{A9F3FB31-3084-4DEB-9B78-3DE3CADAA17E}"/>
              </a:ext>
            </a:extLst>
          </p:cNvPr>
          <p:cNvPicPr>
            <a:picLocks noChangeAspect="1"/>
          </p:cNvPicPr>
          <p:nvPr/>
        </p:nvPicPr>
        <p:blipFill rotWithShape="1">
          <a:blip r:embed="rId3">
            <a:extLst>
              <a:ext uri="{28A0092B-C50C-407E-A947-70E740481C1C}">
                <a14:useLocalDpi xmlns:a14="http://schemas.microsoft.com/office/drawing/2010/main" val="0"/>
              </a:ext>
            </a:extLst>
          </a:blip>
          <a:srcRect b="53286"/>
          <a:stretch/>
        </p:blipFill>
        <p:spPr>
          <a:xfrm>
            <a:off x="3986142" y="1853368"/>
            <a:ext cx="6723127" cy="2454383"/>
          </a:xfrm>
          <a:prstGeom prst="rect">
            <a:avLst/>
          </a:prstGeom>
        </p:spPr>
      </p:pic>
      <p:pic>
        <p:nvPicPr>
          <p:cNvPr id="7" name="Picture 6">
            <a:extLst>
              <a:ext uri="{FF2B5EF4-FFF2-40B4-BE49-F238E27FC236}">
                <a16:creationId xmlns:a16="http://schemas.microsoft.com/office/drawing/2014/main" id="{A7653941-8207-4E11-BC01-91348CCF494B}"/>
              </a:ext>
            </a:extLst>
          </p:cNvPr>
          <p:cNvPicPr>
            <a:picLocks noChangeAspect="1"/>
          </p:cNvPicPr>
          <p:nvPr/>
        </p:nvPicPr>
        <p:blipFill rotWithShape="1">
          <a:blip r:embed="rId3">
            <a:extLst>
              <a:ext uri="{28A0092B-C50C-407E-A947-70E740481C1C}">
                <a14:useLocalDpi xmlns:a14="http://schemas.microsoft.com/office/drawing/2010/main" val="0"/>
              </a:ext>
            </a:extLst>
          </a:blip>
          <a:srcRect t="92558"/>
          <a:stretch/>
        </p:blipFill>
        <p:spPr>
          <a:xfrm>
            <a:off x="3435942" y="4567338"/>
            <a:ext cx="6817456" cy="396509"/>
          </a:xfrm>
          <a:prstGeom prst="rect">
            <a:avLst/>
          </a:prstGeom>
        </p:spPr>
      </p:pic>
      <p:sp>
        <p:nvSpPr>
          <p:cNvPr id="8" name="TextBox 7">
            <a:extLst>
              <a:ext uri="{FF2B5EF4-FFF2-40B4-BE49-F238E27FC236}">
                <a16:creationId xmlns:a16="http://schemas.microsoft.com/office/drawing/2014/main" id="{0DD3FD1E-FAB8-40EB-8C49-F4E933544748}"/>
              </a:ext>
            </a:extLst>
          </p:cNvPr>
          <p:cNvSpPr txBox="1"/>
          <p:nvPr/>
        </p:nvSpPr>
        <p:spPr>
          <a:xfrm>
            <a:off x="8263314" y="5329464"/>
            <a:ext cx="3204403" cy="584775"/>
          </a:xfrm>
          <a:prstGeom prst="rect">
            <a:avLst/>
          </a:prstGeom>
          <a:noFill/>
        </p:spPr>
        <p:txBody>
          <a:bodyPr wrap="none" rtlCol="0">
            <a:spAutoFit/>
          </a:bodyPr>
          <a:lstStyle/>
          <a:p>
            <a:r>
              <a:rPr lang="fr-FR" sz="1600" dirty="0" err="1">
                <a:latin typeface="+mj-lt"/>
              </a:rPr>
              <a:t>Mekong’s</a:t>
            </a:r>
            <a:r>
              <a:rPr lang="fr-FR" sz="1600" dirty="0">
                <a:latin typeface="+mj-lt"/>
              </a:rPr>
              <a:t> delta submersion by 2100</a:t>
            </a:r>
          </a:p>
          <a:p>
            <a:r>
              <a:rPr lang="fr-FR" sz="1600" dirty="0" err="1">
                <a:latin typeface="+mj-lt"/>
              </a:rPr>
              <a:t>Minderhoud</a:t>
            </a:r>
            <a:r>
              <a:rPr lang="fr-FR" sz="1600" dirty="0">
                <a:latin typeface="+mj-lt"/>
              </a:rPr>
              <a:t> </a:t>
            </a:r>
            <a:r>
              <a:rPr lang="fr-FR" sz="1600" i="1" dirty="0">
                <a:latin typeface="+mj-lt"/>
              </a:rPr>
              <a:t>et al.</a:t>
            </a:r>
            <a:r>
              <a:rPr lang="fr-FR" sz="1600" dirty="0">
                <a:latin typeface="+mj-lt"/>
              </a:rPr>
              <a:t> (2019)</a:t>
            </a:r>
            <a:endParaRPr lang="en-GB" sz="1600" dirty="0">
              <a:latin typeface="+mj-lt"/>
            </a:endParaRPr>
          </a:p>
        </p:txBody>
      </p:sp>
    </p:spTree>
    <p:extLst>
      <p:ext uri="{BB962C8B-B14F-4D97-AF65-F5344CB8AC3E}">
        <p14:creationId xmlns:p14="http://schemas.microsoft.com/office/powerpoint/2010/main" val="3964450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63F80-392F-43A6-B93C-58A2D77EA068}"/>
              </a:ext>
            </a:extLst>
          </p:cNvPr>
          <p:cNvSpPr>
            <a:spLocks noGrp="1"/>
          </p:cNvSpPr>
          <p:nvPr>
            <p:ph type="title"/>
          </p:nvPr>
        </p:nvSpPr>
        <p:spPr/>
        <p:txBody>
          <a:bodyPr/>
          <a:lstStyle/>
          <a:p>
            <a:r>
              <a:rPr lang="fr-FR" dirty="0" err="1"/>
              <a:t>Closing</a:t>
            </a:r>
            <a:r>
              <a:rPr lang="fr-FR" dirty="0"/>
              <a:t> </a:t>
            </a:r>
            <a:r>
              <a:rPr lang="fr-FR" dirty="0" err="1"/>
              <a:t>parameters</a:t>
            </a:r>
            <a:endParaRPr lang="en-GB" dirty="0"/>
          </a:p>
        </p:txBody>
      </p:sp>
      <p:sp>
        <p:nvSpPr>
          <p:cNvPr id="3" name="Slide Number Placeholder 2">
            <a:extLst>
              <a:ext uri="{FF2B5EF4-FFF2-40B4-BE49-F238E27FC236}">
                <a16:creationId xmlns:a16="http://schemas.microsoft.com/office/drawing/2014/main" id="{28B16E30-F0C8-4C48-BF9B-38CB182F3EDD}"/>
              </a:ext>
            </a:extLst>
          </p:cNvPr>
          <p:cNvSpPr>
            <a:spLocks noGrp="1"/>
          </p:cNvSpPr>
          <p:nvPr>
            <p:ph type="sldNum" sz="quarter" idx="12"/>
          </p:nvPr>
        </p:nvSpPr>
        <p:spPr/>
        <p:txBody>
          <a:bodyPr/>
          <a:lstStyle/>
          <a:p>
            <a:fld id="{7A8BD623-D179-42DF-B838-8F9BAFA7AAED}" type="slidenum">
              <a:rPr lang="fr-BE" smtClean="0"/>
              <a:pPr/>
              <a:t>25</a:t>
            </a:fld>
            <a:endParaRPr lang="fr-BE" dirty="0"/>
          </a:p>
        </p:txBody>
      </p:sp>
      <p:sp>
        <p:nvSpPr>
          <p:cNvPr id="4" name="Text Placeholder 3">
            <a:extLst>
              <a:ext uri="{FF2B5EF4-FFF2-40B4-BE49-F238E27FC236}">
                <a16:creationId xmlns:a16="http://schemas.microsoft.com/office/drawing/2014/main" id="{01F54AA5-8E5F-44A1-A612-9E1AD136C6D6}"/>
              </a:ext>
            </a:extLst>
          </p:cNvPr>
          <p:cNvSpPr>
            <a:spLocks noGrp="1"/>
          </p:cNvSpPr>
          <p:nvPr>
            <p:ph type="body" sz="quarter" idx="13"/>
          </p:nvPr>
        </p:nvSpPr>
        <p:spPr/>
        <p:txBody>
          <a:bodyPr/>
          <a:lstStyle/>
          <a:p>
            <a:r>
              <a:rPr lang="fr-FR" dirty="0" err="1"/>
              <a:t>Definition</a:t>
            </a:r>
            <a:r>
              <a:rPr lang="fr-FR" dirty="0"/>
              <a:t> of the </a:t>
            </a:r>
            <a:r>
              <a:rPr lang="fr-FR" dirty="0" err="1"/>
              <a:t>weights</a:t>
            </a:r>
            <a:endParaRPr lang="en-GB" dirty="0"/>
          </a:p>
        </p:txBody>
      </p:sp>
      <p:pic>
        <p:nvPicPr>
          <p:cNvPr id="7" name="Content Placeholder 6">
            <a:extLst>
              <a:ext uri="{FF2B5EF4-FFF2-40B4-BE49-F238E27FC236}">
                <a16:creationId xmlns:a16="http://schemas.microsoft.com/office/drawing/2014/main" id="{068DCBDC-2A7F-4C48-A6C8-E2A4219708A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9793" y="820769"/>
            <a:ext cx="5160222" cy="3870167"/>
          </a:xfr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5B093D9-5093-4AAE-877A-F0B4057B6468}"/>
                  </a:ext>
                </a:extLst>
              </p:cNvPr>
              <p:cNvSpPr txBox="1"/>
              <p:nvPr/>
            </p:nvSpPr>
            <p:spPr>
              <a:xfrm>
                <a:off x="1956420" y="4667661"/>
                <a:ext cx="3926047" cy="1625253"/>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𝑒</m:t>
                        </m:r>
                      </m:sub>
                    </m:sSub>
                    <m:r>
                      <a:rPr lang="fr-FR" b="0" i="1" smtClean="0">
                        <a:latin typeface="Cambria Math" panose="02040503050406030204" pitchFamily="18" charset="0"/>
                      </a:rPr>
                      <m:t>=0.01</m:t>
                    </m:r>
                  </m:oMath>
                </a14:m>
                <a:endParaRPr lang="fr-FR" b="0" dirty="0"/>
              </a:p>
              <a:p>
                <a:pPr marL="285750" indent="-285750">
                  <a:buFont typeface="Arial" panose="020B0604020202020204" pitchFamily="34" charset="0"/>
                  <a:buChar char="•"/>
                </a:pP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𝑎𝑣</m:t>
                        </m:r>
                      </m:sub>
                    </m:sSub>
                    <m:r>
                      <a:rPr lang="fr-FR" b="0"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1</m:t>
                        </m:r>
                      </m:num>
                      <m:den>
                        <m:r>
                          <a:rPr lang="fr-FR" b="0" i="1" smtClean="0">
                            <a:latin typeface="Cambria Math" panose="02040503050406030204" pitchFamily="18" charset="0"/>
                          </a:rPr>
                          <m:t>𝑁</m:t>
                        </m:r>
                      </m:den>
                    </m:f>
                    <m:nary>
                      <m:naryPr>
                        <m:chr m:val="∑"/>
                        <m:ctrlPr>
                          <a:rPr lang="fr-FR" b="0"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𝑁</m:t>
                        </m:r>
                      </m:sup>
                      <m:e>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𝑖</m:t>
                            </m:r>
                          </m:sub>
                        </m:sSub>
                      </m:e>
                    </m:nary>
                    <m:r>
                      <a:rPr lang="fr-FR" b="0" i="1" smtClean="0">
                        <a:latin typeface="Cambria Math" panose="02040503050406030204" pitchFamily="18" charset="0"/>
                      </a:rPr>
                      <m:t>=0.0375</m:t>
                    </m:r>
                  </m:oMath>
                </a14:m>
                <a:endParaRPr lang="fr-FR" b="0" dirty="0"/>
              </a:p>
              <a:p>
                <a:pPr marL="285750" indent="-285750">
                  <a:buFont typeface="Arial" panose="020B0604020202020204" pitchFamily="34" charset="0"/>
                  <a:buChar char="•"/>
                </a:pPr>
                <a14:m>
                  <m:oMath xmlns:m="http://schemas.openxmlformats.org/officeDocument/2006/math">
                    <m:r>
                      <a:rPr lang="fr-FR" b="0" i="1" smtClean="0">
                        <a:latin typeface="Cambria Math" panose="02040503050406030204" pitchFamily="18" charset="0"/>
                      </a:rPr>
                      <m:t>𝑑𝑆</m:t>
                    </m:r>
                    <m:r>
                      <a:rPr lang="fr-FR" b="0" i="1" smtClean="0">
                        <a:latin typeface="Cambria Math" panose="02040503050406030204" pitchFamily="18" charset="0"/>
                      </a:rPr>
                      <m:t>=−0.0275</m:t>
                    </m:r>
                  </m:oMath>
                </a14:m>
                <a:endParaRPr lang="fr-FR" b="0" dirty="0"/>
              </a:p>
              <a:p>
                <a:pPr marL="285750" indent="-285750">
                  <a:buFont typeface="Arial" panose="020B0604020202020204" pitchFamily="34" charset="0"/>
                  <a:buChar char="•"/>
                </a:pPr>
                <a14:m>
                  <m:oMath xmlns:m="http://schemas.openxmlformats.org/officeDocument/2006/math">
                    <m:r>
                      <a:rPr lang="fr-FR" b="0" i="1" smtClean="0">
                        <a:latin typeface="Cambria Math" panose="02040503050406030204" pitchFamily="18" charset="0"/>
                      </a:rPr>
                      <m:t>𝑤</m:t>
                    </m:r>
                    <m:r>
                      <a:rPr lang="fr-FR" b="0"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1</m:t>
                        </m:r>
                      </m:num>
                      <m:den>
                        <m:sSup>
                          <m:sSupPr>
                            <m:ctrlPr>
                              <a:rPr lang="fr-FR" b="0" i="1" smtClean="0">
                                <a:latin typeface="Cambria Math" panose="02040503050406030204" pitchFamily="18" charset="0"/>
                              </a:rPr>
                            </m:ctrlPr>
                          </m:sSupPr>
                          <m:e>
                            <m:d>
                              <m:dPr>
                                <m:begChr m:val="|"/>
                                <m:endChr m:val="|"/>
                                <m:ctrlPr>
                                  <a:rPr lang="fr-FR" b="0" i="1" smtClean="0">
                                    <a:latin typeface="Cambria Math" panose="02040503050406030204" pitchFamily="18" charset="0"/>
                                  </a:rPr>
                                </m:ctrlPr>
                              </m:dPr>
                              <m:e>
                                <m:f>
                                  <m:fPr>
                                    <m:ctrlPr>
                                      <a:rPr lang="fr-FR" b="0" i="1" smtClean="0">
                                        <a:latin typeface="Cambria Math" panose="02040503050406030204" pitchFamily="18" charset="0"/>
                                      </a:rPr>
                                    </m:ctrlPr>
                                  </m:fPr>
                                  <m:num>
                                    <m:r>
                                      <a:rPr lang="fr-FR" b="0" i="1" smtClean="0">
                                        <a:latin typeface="Cambria Math" panose="02040503050406030204" pitchFamily="18" charset="0"/>
                                      </a:rPr>
                                      <m:t>𝑑𝑆</m:t>
                                    </m:r>
                                  </m:num>
                                  <m:den>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𝑒</m:t>
                                        </m:r>
                                      </m:sub>
                                    </m:sSub>
                                  </m:den>
                                </m:f>
                              </m:e>
                            </m:d>
                          </m:e>
                          <m:sup>
                            <m:r>
                              <a:rPr lang="fr-FR" b="0" i="1" smtClean="0">
                                <a:latin typeface="Cambria Math" panose="02040503050406030204" pitchFamily="18" charset="0"/>
                              </a:rPr>
                              <m:t>2</m:t>
                            </m:r>
                          </m:sup>
                        </m:sSup>
                      </m:den>
                    </m:f>
                    <m:r>
                      <a:rPr lang="fr-FR" b="0" i="1" smtClean="0">
                        <a:latin typeface="Cambria Math" panose="02040503050406030204" pitchFamily="18" charset="0"/>
                      </a:rPr>
                      <m:t>=</m:t>
                    </m:r>
                    <m:r>
                      <a:rPr lang="fr-FR" b="0" i="1" smtClean="0">
                        <a:solidFill>
                          <a:srgbClr val="FF0000"/>
                        </a:solidFill>
                        <a:latin typeface="Cambria Math" panose="02040503050406030204" pitchFamily="18" charset="0"/>
                      </a:rPr>
                      <m:t>0.13</m:t>
                    </m:r>
                  </m:oMath>
                </a14:m>
                <a:endParaRPr lang="en-GB" dirty="0"/>
              </a:p>
            </p:txBody>
          </p:sp>
        </mc:Choice>
        <mc:Fallback xmlns="">
          <p:sp>
            <p:nvSpPr>
              <p:cNvPr id="8" name="TextBox 7">
                <a:extLst>
                  <a:ext uri="{FF2B5EF4-FFF2-40B4-BE49-F238E27FC236}">
                    <a16:creationId xmlns:a16="http://schemas.microsoft.com/office/drawing/2014/main" id="{05B093D9-5093-4AAE-877A-F0B4057B6468}"/>
                  </a:ext>
                </a:extLst>
              </p:cNvPr>
              <p:cNvSpPr txBox="1">
                <a:spLocks noRot="1" noChangeAspect="1" noMove="1" noResize="1" noEditPoints="1" noAdjustHandles="1" noChangeArrowheads="1" noChangeShapeType="1" noTextEdit="1"/>
              </p:cNvSpPr>
              <p:nvPr/>
            </p:nvSpPr>
            <p:spPr>
              <a:xfrm>
                <a:off x="1956420" y="4667661"/>
                <a:ext cx="3926047" cy="1625253"/>
              </a:xfrm>
              <a:prstGeom prst="rect">
                <a:avLst/>
              </a:prstGeom>
              <a:blipFill>
                <a:blip r:embed="rId4"/>
                <a:stretch>
                  <a:fillRect l="-1087" t="-67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65B009C-6969-46FD-97A5-2E6A4E80E1C6}"/>
                  </a:ext>
                </a:extLst>
              </p:cNvPr>
              <p:cNvSpPr txBox="1"/>
              <p:nvPr/>
            </p:nvSpPr>
            <p:spPr>
              <a:xfrm>
                <a:off x="3286458" y="2600325"/>
                <a:ext cx="41994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solidFill>
                                <a:schemeClr val="accent1"/>
                              </a:solidFill>
                              <a:latin typeface="Cambria Math" panose="02040503050406030204" pitchFamily="18" charset="0"/>
                            </a:rPr>
                          </m:ctrlPr>
                        </m:sSubPr>
                        <m:e>
                          <m:r>
                            <a:rPr lang="fr-FR" b="0" i="1" smtClean="0">
                              <a:solidFill>
                                <a:schemeClr val="accent1"/>
                              </a:solidFill>
                              <a:latin typeface="Cambria Math" panose="02040503050406030204" pitchFamily="18" charset="0"/>
                            </a:rPr>
                            <m:t>𝑆</m:t>
                          </m:r>
                        </m:e>
                        <m:sub>
                          <m:r>
                            <a:rPr lang="fr-FR" b="0" i="1" smtClean="0">
                              <a:solidFill>
                                <a:schemeClr val="accent1"/>
                              </a:solidFill>
                              <a:latin typeface="Cambria Math" panose="02040503050406030204" pitchFamily="18" charset="0"/>
                            </a:rPr>
                            <m:t>𝑒</m:t>
                          </m:r>
                        </m:sub>
                      </m:sSub>
                    </m:oMath>
                  </m:oMathPara>
                </a14:m>
                <a:endParaRPr lang="en-GB" dirty="0">
                  <a:solidFill>
                    <a:schemeClr val="accent1"/>
                  </a:solidFill>
                </a:endParaRPr>
              </a:p>
            </p:txBody>
          </p:sp>
        </mc:Choice>
        <mc:Fallback xmlns="">
          <p:sp>
            <p:nvSpPr>
              <p:cNvPr id="9" name="TextBox 8">
                <a:extLst>
                  <a:ext uri="{FF2B5EF4-FFF2-40B4-BE49-F238E27FC236}">
                    <a16:creationId xmlns:a16="http://schemas.microsoft.com/office/drawing/2014/main" id="{465B009C-6969-46FD-97A5-2E6A4E80E1C6}"/>
                  </a:ext>
                </a:extLst>
              </p:cNvPr>
              <p:cNvSpPr txBox="1">
                <a:spLocks noRot="1" noChangeAspect="1" noMove="1" noResize="1" noEditPoints="1" noAdjustHandles="1" noChangeArrowheads="1" noChangeShapeType="1" noTextEdit="1"/>
              </p:cNvSpPr>
              <p:nvPr/>
            </p:nvSpPr>
            <p:spPr>
              <a:xfrm>
                <a:off x="3286458" y="2600325"/>
                <a:ext cx="419949" cy="369332"/>
              </a:xfrm>
              <a:prstGeom prst="rect">
                <a:avLst/>
              </a:prstGeom>
              <a:blipFill>
                <a:blip r:embed="rId5"/>
                <a:stretch>
                  <a:fillRect/>
                </a:stretch>
              </a:blipFill>
            </p:spPr>
            <p:txBody>
              <a:bodyPr/>
              <a:lstStyle/>
              <a:p>
                <a:r>
                  <a:rPr lang="en-GB">
                    <a:noFill/>
                  </a:rPr>
                  <a:t> </a:t>
                </a:r>
              </a:p>
            </p:txBody>
          </p:sp>
        </mc:Fallback>
      </mc:AlternateContent>
      <p:cxnSp>
        <p:nvCxnSpPr>
          <p:cNvPr id="11" name="Straight Connector 10">
            <a:extLst>
              <a:ext uri="{FF2B5EF4-FFF2-40B4-BE49-F238E27FC236}">
                <a16:creationId xmlns:a16="http://schemas.microsoft.com/office/drawing/2014/main" id="{FAA62C19-9D3A-4D9E-BDBB-7F67E6F273B6}"/>
              </a:ext>
            </a:extLst>
          </p:cNvPr>
          <p:cNvCxnSpPr>
            <a:cxnSpLocks/>
          </p:cNvCxnSpPr>
          <p:nvPr/>
        </p:nvCxnSpPr>
        <p:spPr>
          <a:xfrm>
            <a:off x="1275544" y="1587103"/>
            <a:ext cx="4009520" cy="266863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B604507-9FF2-49C3-B1F7-6628FBADBF5D}"/>
              </a:ext>
            </a:extLst>
          </p:cNvPr>
          <p:cNvCxnSpPr>
            <a:cxnSpLocks/>
          </p:cNvCxnSpPr>
          <p:nvPr/>
        </p:nvCxnSpPr>
        <p:spPr>
          <a:xfrm>
            <a:off x="3072934" y="3046781"/>
            <a:ext cx="124302" cy="10629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5613C81F-5B62-45E4-A57C-A8B2784CA107}"/>
                  </a:ext>
                </a:extLst>
              </p:cNvPr>
              <p:cNvSpPr txBox="1"/>
              <p:nvPr/>
            </p:nvSpPr>
            <p:spPr>
              <a:xfrm>
                <a:off x="2757445" y="3023911"/>
                <a:ext cx="36140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solidFill>
                                <a:srgbClr val="FF0000"/>
                              </a:solidFill>
                              <a:latin typeface="Cambria Math" panose="02040503050406030204" pitchFamily="18" charset="0"/>
                            </a:rPr>
                          </m:ctrlPr>
                        </m:sSubPr>
                        <m:e>
                          <m:r>
                            <a:rPr lang="fr-FR" b="0" i="1" smtClean="0">
                              <a:solidFill>
                                <a:srgbClr val="FF0000"/>
                              </a:solidFill>
                              <a:latin typeface="Cambria Math" panose="02040503050406030204" pitchFamily="18" charset="0"/>
                            </a:rPr>
                            <m:t>𝑆</m:t>
                          </m:r>
                        </m:e>
                        <m:sub>
                          <m:r>
                            <a:rPr lang="fr-FR" b="0" i="1" smtClean="0">
                              <a:solidFill>
                                <a:srgbClr val="FF0000"/>
                              </a:solidFill>
                              <a:latin typeface="Cambria Math" panose="02040503050406030204" pitchFamily="18" charset="0"/>
                            </a:rPr>
                            <m:t>𝑖</m:t>
                          </m:r>
                        </m:sub>
                      </m:sSub>
                    </m:oMath>
                  </m:oMathPara>
                </a14:m>
                <a:endParaRPr lang="en-GB" dirty="0">
                  <a:solidFill>
                    <a:srgbClr val="FF0000"/>
                  </a:solidFill>
                </a:endParaRPr>
              </a:p>
            </p:txBody>
          </p:sp>
        </mc:Choice>
        <mc:Fallback xmlns="">
          <p:sp>
            <p:nvSpPr>
              <p:cNvPr id="16" name="TextBox 15">
                <a:extLst>
                  <a:ext uri="{FF2B5EF4-FFF2-40B4-BE49-F238E27FC236}">
                    <a16:creationId xmlns:a16="http://schemas.microsoft.com/office/drawing/2014/main" id="{5613C81F-5B62-45E4-A57C-A8B2784CA107}"/>
                  </a:ext>
                </a:extLst>
              </p:cNvPr>
              <p:cNvSpPr txBox="1">
                <a:spLocks noRot="1" noChangeAspect="1" noMove="1" noResize="1" noEditPoints="1" noAdjustHandles="1" noChangeArrowheads="1" noChangeShapeType="1" noTextEdit="1"/>
              </p:cNvSpPr>
              <p:nvPr/>
            </p:nvSpPr>
            <p:spPr>
              <a:xfrm>
                <a:off x="2757445" y="3023911"/>
                <a:ext cx="361405" cy="369332"/>
              </a:xfrm>
              <a:prstGeom prst="rect">
                <a:avLst/>
              </a:prstGeom>
              <a:blipFill>
                <a:blip r:embed="rId6"/>
                <a:stretch>
                  <a:fillRect/>
                </a:stretch>
              </a:blipFill>
            </p:spPr>
            <p:txBody>
              <a:bodyPr/>
              <a:lstStyle/>
              <a:p>
                <a:r>
                  <a:rPr lang="en-GB">
                    <a:noFill/>
                  </a:rPr>
                  <a:t> </a:t>
                </a:r>
              </a:p>
            </p:txBody>
          </p:sp>
        </mc:Fallback>
      </mc:AlternateContent>
      <p:pic>
        <p:nvPicPr>
          <p:cNvPr id="24" name="Picture 23">
            <a:extLst>
              <a:ext uri="{FF2B5EF4-FFF2-40B4-BE49-F238E27FC236}">
                <a16:creationId xmlns:a16="http://schemas.microsoft.com/office/drawing/2014/main" id="{A341FE9C-05D0-4F67-8596-B4A4ECD871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84919" y="849908"/>
            <a:ext cx="5160221" cy="3870165"/>
          </a:xfrm>
          <a:prstGeom prst="rect">
            <a:avLst/>
          </a:prstGeom>
        </p:spPr>
      </p:pic>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6215B2F9-3B06-4AEA-9C89-E2BF04B9C492}"/>
                  </a:ext>
                </a:extLst>
              </p:cNvPr>
              <p:cNvSpPr txBox="1"/>
              <p:nvPr/>
            </p:nvSpPr>
            <p:spPr>
              <a:xfrm>
                <a:off x="7423997" y="4667661"/>
                <a:ext cx="3926047" cy="1625253"/>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𝑒</m:t>
                        </m:r>
                      </m:sub>
                    </m:sSub>
                    <m:r>
                      <a:rPr lang="fr-FR" b="0" i="1" smtClean="0">
                        <a:latin typeface="Cambria Math" panose="02040503050406030204" pitchFamily="18" charset="0"/>
                      </a:rPr>
                      <m:t>=0.1</m:t>
                    </m:r>
                  </m:oMath>
                </a14:m>
                <a:endParaRPr lang="fr-FR" b="0" dirty="0"/>
              </a:p>
              <a:p>
                <a:pPr marL="285750" indent="-285750">
                  <a:buFont typeface="Arial" panose="020B0604020202020204" pitchFamily="34" charset="0"/>
                  <a:buChar char="•"/>
                </a:pP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𝑎𝑣</m:t>
                        </m:r>
                      </m:sub>
                    </m:sSub>
                    <m:r>
                      <a:rPr lang="fr-FR" b="0"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1</m:t>
                        </m:r>
                      </m:num>
                      <m:den>
                        <m:r>
                          <a:rPr lang="fr-FR" b="0" i="1" smtClean="0">
                            <a:latin typeface="Cambria Math" panose="02040503050406030204" pitchFamily="18" charset="0"/>
                          </a:rPr>
                          <m:t>𝑁</m:t>
                        </m:r>
                      </m:den>
                    </m:f>
                    <m:nary>
                      <m:naryPr>
                        <m:chr m:val="∑"/>
                        <m:ctrlPr>
                          <a:rPr lang="fr-FR" b="0"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𝑁</m:t>
                        </m:r>
                      </m:sup>
                      <m:e>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𝑖</m:t>
                            </m:r>
                          </m:sub>
                        </m:sSub>
                      </m:e>
                    </m:nary>
                    <m:r>
                      <a:rPr lang="fr-FR" b="0" i="1" smtClean="0">
                        <a:latin typeface="Cambria Math" panose="02040503050406030204" pitchFamily="18" charset="0"/>
                      </a:rPr>
                      <m:t>=0.1005</m:t>
                    </m:r>
                  </m:oMath>
                </a14:m>
                <a:endParaRPr lang="fr-FR" b="0" dirty="0"/>
              </a:p>
              <a:p>
                <a:pPr marL="285750" indent="-285750">
                  <a:buFont typeface="Arial" panose="020B0604020202020204" pitchFamily="34" charset="0"/>
                  <a:buChar char="•"/>
                </a:pPr>
                <a14:m>
                  <m:oMath xmlns:m="http://schemas.openxmlformats.org/officeDocument/2006/math">
                    <m:r>
                      <a:rPr lang="fr-FR" b="0" i="1" smtClean="0">
                        <a:latin typeface="Cambria Math" panose="02040503050406030204" pitchFamily="18" charset="0"/>
                      </a:rPr>
                      <m:t>𝑑𝑆</m:t>
                    </m:r>
                    <m:r>
                      <a:rPr lang="fr-FR" b="0" i="1" smtClean="0">
                        <a:latin typeface="Cambria Math" panose="02040503050406030204" pitchFamily="18" charset="0"/>
                      </a:rPr>
                      <m:t>=−0.000462</m:t>
                    </m:r>
                  </m:oMath>
                </a14:m>
                <a:endParaRPr lang="fr-FR" b="0" dirty="0"/>
              </a:p>
              <a:p>
                <a:pPr marL="285750" indent="-285750">
                  <a:buFont typeface="Arial" panose="020B0604020202020204" pitchFamily="34" charset="0"/>
                  <a:buChar char="•"/>
                </a:pPr>
                <a14:m>
                  <m:oMath xmlns:m="http://schemas.openxmlformats.org/officeDocument/2006/math">
                    <m:r>
                      <a:rPr lang="fr-FR" b="0" i="1" smtClean="0">
                        <a:latin typeface="Cambria Math" panose="02040503050406030204" pitchFamily="18" charset="0"/>
                      </a:rPr>
                      <m:t>𝑤</m:t>
                    </m:r>
                    <m:r>
                      <a:rPr lang="fr-FR" b="0"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1</m:t>
                        </m:r>
                      </m:num>
                      <m:den>
                        <m:sSup>
                          <m:sSupPr>
                            <m:ctrlPr>
                              <a:rPr lang="fr-FR" b="0" i="1" smtClean="0">
                                <a:latin typeface="Cambria Math" panose="02040503050406030204" pitchFamily="18" charset="0"/>
                              </a:rPr>
                            </m:ctrlPr>
                          </m:sSupPr>
                          <m:e>
                            <m:d>
                              <m:dPr>
                                <m:begChr m:val="|"/>
                                <m:endChr m:val="|"/>
                                <m:ctrlPr>
                                  <a:rPr lang="fr-FR" b="0" i="1" smtClean="0">
                                    <a:latin typeface="Cambria Math" panose="02040503050406030204" pitchFamily="18" charset="0"/>
                                  </a:rPr>
                                </m:ctrlPr>
                              </m:dPr>
                              <m:e>
                                <m:f>
                                  <m:fPr>
                                    <m:ctrlPr>
                                      <a:rPr lang="fr-FR" b="0" i="1" smtClean="0">
                                        <a:latin typeface="Cambria Math" panose="02040503050406030204" pitchFamily="18" charset="0"/>
                                      </a:rPr>
                                    </m:ctrlPr>
                                  </m:fPr>
                                  <m:num>
                                    <m:r>
                                      <a:rPr lang="fr-FR" b="0" i="1" smtClean="0">
                                        <a:latin typeface="Cambria Math" panose="02040503050406030204" pitchFamily="18" charset="0"/>
                                      </a:rPr>
                                      <m:t>𝑑𝑆</m:t>
                                    </m:r>
                                  </m:num>
                                  <m:den>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𝑒</m:t>
                                        </m:r>
                                      </m:sub>
                                    </m:sSub>
                                  </m:den>
                                </m:f>
                              </m:e>
                            </m:d>
                          </m:e>
                          <m:sup>
                            <m:r>
                              <a:rPr lang="fr-FR" b="0" i="1" smtClean="0">
                                <a:latin typeface="Cambria Math" panose="02040503050406030204" pitchFamily="18" charset="0"/>
                              </a:rPr>
                              <m:t>2</m:t>
                            </m:r>
                          </m:sup>
                        </m:sSup>
                      </m:den>
                    </m:f>
                    <m:r>
                      <a:rPr lang="fr-FR" b="0" i="1" smtClean="0">
                        <a:latin typeface="Cambria Math" panose="02040503050406030204" pitchFamily="18" charset="0"/>
                      </a:rPr>
                      <m:t>=</m:t>
                    </m:r>
                    <m:r>
                      <a:rPr lang="fr-FR" b="0" i="1" smtClean="0">
                        <a:solidFill>
                          <a:schemeClr val="accent6"/>
                        </a:solidFill>
                        <a:latin typeface="Cambria Math" panose="02040503050406030204" pitchFamily="18" charset="0"/>
                      </a:rPr>
                      <m:t>46850.7</m:t>
                    </m:r>
                  </m:oMath>
                </a14:m>
                <a:endParaRPr lang="en-GB" dirty="0"/>
              </a:p>
            </p:txBody>
          </p:sp>
        </mc:Choice>
        <mc:Fallback xmlns="">
          <p:sp>
            <p:nvSpPr>
              <p:cNvPr id="25" name="TextBox 24">
                <a:extLst>
                  <a:ext uri="{FF2B5EF4-FFF2-40B4-BE49-F238E27FC236}">
                    <a16:creationId xmlns:a16="http://schemas.microsoft.com/office/drawing/2014/main" id="{6215B2F9-3B06-4AEA-9C89-E2BF04B9C492}"/>
                  </a:ext>
                </a:extLst>
              </p:cNvPr>
              <p:cNvSpPr txBox="1">
                <a:spLocks noRot="1" noChangeAspect="1" noMove="1" noResize="1" noEditPoints="1" noAdjustHandles="1" noChangeArrowheads="1" noChangeShapeType="1" noTextEdit="1"/>
              </p:cNvSpPr>
              <p:nvPr/>
            </p:nvSpPr>
            <p:spPr>
              <a:xfrm>
                <a:off x="7423997" y="4667661"/>
                <a:ext cx="3926047" cy="1625253"/>
              </a:xfrm>
              <a:prstGeom prst="rect">
                <a:avLst/>
              </a:prstGeom>
              <a:blipFill>
                <a:blip r:embed="rId8"/>
                <a:stretch>
                  <a:fillRect l="-1087" t="-6767"/>
                </a:stretch>
              </a:blipFill>
            </p:spPr>
            <p:txBody>
              <a:bodyPr/>
              <a:lstStyle/>
              <a:p>
                <a:r>
                  <a:rPr lang="en-GB">
                    <a:noFill/>
                  </a:rPr>
                  <a:t> </a:t>
                </a:r>
              </a:p>
            </p:txBody>
          </p:sp>
        </mc:Fallback>
      </mc:AlternateContent>
      <p:cxnSp>
        <p:nvCxnSpPr>
          <p:cNvPr id="27" name="Straight Connector 26">
            <a:extLst>
              <a:ext uri="{FF2B5EF4-FFF2-40B4-BE49-F238E27FC236}">
                <a16:creationId xmlns:a16="http://schemas.microsoft.com/office/drawing/2014/main" id="{D007A3D5-33D3-4FE8-BA01-BFDCC64D3F35}"/>
              </a:ext>
            </a:extLst>
          </p:cNvPr>
          <p:cNvCxnSpPr>
            <a:cxnSpLocks/>
          </p:cNvCxnSpPr>
          <p:nvPr/>
        </p:nvCxnSpPr>
        <p:spPr>
          <a:xfrm>
            <a:off x="6605840" y="1587103"/>
            <a:ext cx="4009520" cy="266863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048D86E-EEBE-4E2D-8860-F33920C19336}"/>
              </a:ext>
            </a:extLst>
          </p:cNvPr>
          <p:cNvCxnSpPr>
            <a:cxnSpLocks/>
          </p:cNvCxnSpPr>
          <p:nvPr/>
        </p:nvCxnSpPr>
        <p:spPr>
          <a:xfrm>
            <a:off x="8443767" y="2867537"/>
            <a:ext cx="121262" cy="8091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17B50151-EE5D-4AA3-AB0C-83EF9AC59CF8}"/>
                  </a:ext>
                </a:extLst>
              </p:cNvPr>
              <p:cNvSpPr txBox="1"/>
              <p:nvPr/>
            </p:nvSpPr>
            <p:spPr>
              <a:xfrm>
                <a:off x="8203624" y="2867537"/>
                <a:ext cx="36140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solidFill>
                                <a:srgbClr val="FF0000"/>
                              </a:solidFill>
                              <a:latin typeface="Cambria Math" panose="02040503050406030204" pitchFamily="18" charset="0"/>
                            </a:rPr>
                          </m:ctrlPr>
                        </m:sSubPr>
                        <m:e>
                          <m:r>
                            <a:rPr lang="fr-FR" b="0" i="1" smtClean="0">
                              <a:solidFill>
                                <a:srgbClr val="FF0000"/>
                              </a:solidFill>
                              <a:latin typeface="Cambria Math" panose="02040503050406030204" pitchFamily="18" charset="0"/>
                            </a:rPr>
                            <m:t>𝑆</m:t>
                          </m:r>
                        </m:e>
                        <m:sub>
                          <m:r>
                            <a:rPr lang="fr-FR" b="0" i="1" smtClean="0">
                              <a:solidFill>
                                <a:srgbClr val="FF0000"/>
                              </a:solidFill>
                              <a:latin typeface="Cambria Math" panose="02040503050406030204" pitchFamily="18" charset="0"/>
                            </a:rPr>
                            <m:t>𝑖</m:t>
                          </m:r>
                        </m:sub>
                      </m:sSub>
                    </m:oMath>
                  </m:oMathPara>
                </a14:m>
                <a:endParaRPr lang="en-GB" dirty="0">
                  <a:solidFill>
                    <a:srgbClr val="FF0000"/>
                  </a:solidFill>
                </a:endParaRPr>
              </a:p>
            </p:txBody>
          </p:sp>
        </mc:Choice>
        <mc:Fallback xmlns="">
          <p:sp>
            <p:nvSpPr>
              <p:cNvPr id="31" name="TextBox 30">
                <a:extLst>
                  <a:ext uri="{FF2B5EF4-FFF2-40B4-BE49-F238E27FC236}">
                    <a16:creationId xmlns:a16="http://schemas.microsoft.com/office/drawing/2014/main" id="{17B50151-EE5D-4AA3-AB0C-83EF9AC59CF8}"/>
                  </a:ext>
                </a:extLst>
              </p:cNvPr>
              <p:cNvSpPr txBox="1">
                <a:spLocks noRot="1" noChangeAspect="1" noMove="1" noResize="1" noEditPoints="1" noAdjustHandles="1" noChangeArrowheads="1" noChangeShapeType="1" noTextEdit="1"/>
              </p:cNvSpPr>
              <p:nvPr/>
            </p:nvSpPr>
            <p:spPr>
              <a:xfrm>
                <a:off x="8203624" y="2867537"/>
                <a:ext cx="361405" cy="369332"/>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3E60FC20-2629-4507-A0C1-2C8ED6B51BB5}"/>
                  </a:ext>
                </a:extLst>
              </p:cNvPr>
              <p:cNvSpPr txBox="1"/>
              <p:nvPr/>
            </p:nvSpPr>
            <p:spPr>
              <a:xfrm>
                <a:off x="8619944" y="2591423"/>
                <a:ext cx="41994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solidFill>
                                <a:schemeClr val="accent1"/>
                              </a:solidFill>
                              <a:latin typeface="Cambria Math" panose="02040503050406030204" pitchFamily="18" charset="0"/>
                            </a:rPr>
                          </m:ctrlPr>
                        </m:sSubPr>
                        <m:e>
                          <m:r>
                            <a:rPr lang="fr-FR" b="0" i="1" smtClean="0">
                              <a:solidFill>
                                <a:schemeClr val="accent1"/>
                              </a:solidFill>
                              <a:latin typeface="Cambria Math" panose="02040503050406030204" pitchFamily="18" charset="0"/>
                            </a:rPr>
                            <m:t>𝑆</m:t>
                          </m:r>
                        </m:e>
                        <m:sub>
                          <m:r>
                            <a:rPr lang="fr-FR" b="0" i="1" smtClean="0">
                              <a:solidFill>
                                <a:schemeClr val="accent1"/>
                              </a:solidFill>
                              <a:latin typeface="Cambria Math" panose="02040503050406030204" pitchFamily="18" charset="0"/>
                            </a:rPr>
                            <m:t>𝑒</m:t>
                          </m:r>
                        </m:sub>
                      </m:sSub>
                    </m:oMath>
                  </m:oMathPara>
                </a14:m>
                <a:endParaRPr lang="en-GB" dirty="0">
                  <a:solidFill>
                    <a:schemeClr val="accent1"/>
                  </a:solidFill>
                </a:endParaRPr>
              </a:p>
            </p:txBody>
          </p:sp>
        </mc:Choice>
        <mc:Fallback xmlns="">
          <p:sp>
            <p:nvSpPr>
              <p:cNvPr id="32" name="TextBox 31">
                <a:extLst>
                  <a:ext uri="{FF2B5EF4-FFF2-40B4-BE49-F238E27FC236}">
                    <a16:creationId xmlns:a16="http://schemas.microsoft.com/office/drawing/2014/main" id="{3E60FC20-2629-4507-A0C1-2C8ED6B51BB5}"/>
                  </a:ext>
                </a:extLst>
              </p:cNvPr>
              <p:cNvSpPr txBox="1">
                <a:spLocks noRot="1" noChangeAspect="1" noMove="1" noResize="1" noEditPoints="1" noAdjustHandles="1" noChangeArrowheads="1" noChangeShapeType="1" noTextEdit="1"/>
              </p:cNvSpPr>
              <p:nvPr/>
            </p:nvSpPr>
            <p:spPr>
              <a:xfrm>
                <a:off x="8619944" y="2591423"/>
                <a:ext cx="419949" cy="369332"/>
              </a:xfrm>
              <a:prstGeom prst="rect">
                <a:avLst/>
              </a:prstGeom>
              <a:blipFill>
                <a:blip r:embed="rId10"/>
                <a:stretch>
                  <a:fillRect/>
                </a:stretch>
              </a:blipFill>
            </p:spPr>
            <p:txBody>
              <a:bodyPr/>
              <a:lstStyle/>
              <a:p>
                <a:r>
                  <a:rPr lang="en-GB">
                    <a:noFill/>
                  </a:rPr>
                  <a:t> </a:t>
                </a:r>
              </a:p>
            </p:txBody>
          </p:sp>
        </mc:Fallback>
      </mc:AlternateContent>
      <p:pic>
        <p:nvPicPr>
          <p:cNvPr id="18" name="Graphique 17" descr="Puzzle">
            <a:extLst>
              <a:ext uri="{FF2B5EF4-FFF2-40B4-BE49-F238E27FC236}">
                <a16:creationId xmlns:a16="http://schemas.microsoft.com/office/drawing/2014/main" id="{16F4FB0D-47B5-437C-BC68-6877DD69F7A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0" y="6087846"/>
            <a:ext cx="770153" cy="770153"/>
          </a:xfrm>
          <a:prstGeom prst="rect">
            <a:avLst/>
          </a:prstGeom>
        </p:spPr>
      </p:pic>
    </p:spTree>
    <p:extLst>
      <p:ext uri="{BB962C8B-B14F-4D97-AF65-F5344CB8AC3E}">
        <p14:creationId xmlns:p14="http://schemas.microsoft.com/office/powerpoint/2010/main" val="2079646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AC4D58D-44BE-46D9-82F5-3952F1D69DA1}"/>
              </a:ext>
            </a:extLst>
          </p:cNvPr>
          <p:cNvSpPr/>
          <p:nvPr/>
        </p:nvSpPr>
        <p:spPr>
          <a:xfrm>
            <a:off x="9595035" y="2120090"/>
            <a:ext cx="387165" cy="362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1DF3D92C-370A-436A-9BC2-D3FB1B218183}"/>
              </a:ext>
            </a:extLst>
          </p:cNvPr>
          <p:cNvSpPr>
            <a:spLocks noGrp="1"/>
          </p:cNvSpPr>
          <p:nvPr>
            <p:ph type="title"/>
          </p:nvPr>
        </p:nvSpPr>
        <p:spPr/>
        <p:txBody>
          <a:bodyPr/>
          <a:lstStyle/>
          <a:p>
            <a:r>
              <a:rPr lang="fr-FR"/>
              <a:t>Introduction</a:t>
            </a:r>
            <a:endParaRPr lang="en-GB"/>
          </a:p>
        </p:txBody>
      </p:sp>
      <p:sp>
        <p:nvSpPr>
          <p:cNvPr id="3" name="Slide Number Placeholder 2">
            <a:extLst>
              <a:ext uri="{FF2B5EF4-FFF2-40B4-BE49-F238E27FC236}">
                <a16:creationId xmlns:a16="http://schemas.microsoft.com/office/drawing/2014/main" id="{B3BD510F-14E7-42B0-8477-AD119C254AA7}"/>
              </a:ext>
            </a:extLst>
          </p:cNvPr>
          <p:cNvSpPr>
            <a:spLocks noGrp="1"/>
          </p:cNvSpPr>
          <p:nvPr>
            <p:ph type="sldNum" sz="quarter" idx="12"/>
          </p:nvPr>
        </p:nvSpPr>
        <p:spPr/>
        <p:txBody>
          <a:bodyPr/>
          <a:lstStyle/>
          <a:p>
            <a:fld id="{7A8BD623-D179-42DF-B838-8F9BAFA7AAED}" type="slidenum">
              <a:rPr lang="fr-BE" smtClean="0"/>
              <a:pPr/>
              <a:t>3</a:t>
            </a:fld>
            <a:endParaRPr lang="fr-BE"/>
          </a:p>
        </p:txBody>
      </p:sp>
      <p:sp>
        <p:nvSpPr>
          <p:cNvPr id="4" name="Text Placeholder 3">
            <a:extLst>
              <a:ext uri="{FF2B5EF4-FFF2-40B4-BE49-F238E27FC236}">
                <a16:creationId xmlns:a16="http://schemas.microsoft.com/office/drawing/2014/main" id="{CBB911B9-1FBE-4C11-BA37-999E0C77C19F}"/>
              </a:ext>
            </a:extLst>
          </p:cNvPr>
          <p:cNvSpPr>
            <a:spLocks noGrp="1"/>
          </p:cNvSpPr>
          <p:nvPr>
            <p:ph type="body" sz="quarter" idx="13"/>
          </p:nvPr>
        </p:nvSpPr>
        <p:spPr/>
        <p:txBody>
          <a:bodyPr/>
          <a:lstStyle/>
          <a:p>
            <a:r>
              <a:rPr lang="fr-FR" err="1"/>
              <a:t>Flushing</a:t>
            </a:r>
            <a:endParaRPr lang="en-GB"/>
          </a:p>
        </p:txBody>
      </p:sp>
      <p:pic>
        <p:nvPicPr>
          <p:cNvPr id="9" name="Picture 8">
            <a:extLst>
              <a:ext uri="{FF2B5EF4-FFF2-40B4-BE49-F238E27FC236}">
                <a16:creationId xmlns:a16="http://schemas.microsoft.com/office/drawing/2014/main" id="{DCC7D017-5989-4BD5-A973-662BE627DF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8116" y="1716971"/>
            <a:ext cx="2559675" cy="3389318"/>
          </a:xfrm>
          <a:prstGeom prst="rect">
            <a:avLst/>
          </a:prstGeom>
        </p:spPr>
      </p:pic>
      <p:sp>
        <p:nvSpPr>
          <p:cNvPr id="17" name="TextBox 16">
            <a:extLst>
              <a:ext uri="{FF2B5EF4-FFF2-40B4-BE49-F238E27FC236}">
                <a16:creationId xmlns:a16="http://schemas.microsoft.com/office/drawing/2014/main" id="{33FAD095-5CEC-4BF9-AA53-32DC3EFD3745}"/>
              </a:ext>
            </a:extLst>
          </p:cNvPr>
          <p:cNvSpPr txBox="1"/>
          <p:nvPr/>
        </p:nvSpPr>
        <p:spPr>
          <a:xfrm>
            <a:off x="1060589" y="5479186"/>
            <a:ext cx="2658425" cy="584775"/>
          </a:xfrm>
          <a:prstGeom prst="rect">
            <a:avLst/>
          </a:prstGeom>
          <a:noFill/>
        </p:spPr>
        <p:txBody>
          <a:bodyPr wrap="square" rtlCol="0">
            <a:spAutoFit/>
          </a:bodyPr>
          <a:lstStyle/>
          <a:p>
            <a:r>
              <a:rPr lang="fr-FR" sz="1600" err="1">
                <a:latin typeface="+mj-lt"/>
              </a:rPr>
              <a:t>Flushing</a:t>
            </a:r>
            <a:r>
              <a:rPr lang="fr-FR" sz="1600">
                <a:latin typeface="+mj-lt"/>
              </a:rPr>
              <a:t> </a:t>
            </a:r>
            <a:r>
              <a:rPr lang="fr-FR" sz="1600" err="1">
                <a:latin typeface="+mj-lt"/>
              </a:rPr>
              <a:t>procedure</a:t>
            </a:r>
            <a:endParaRPr lang="fr-FR" sz="1600">
              <a:latin typeface="+mj-lt"/>
            </a:endParaRPr>
          </a:p>
          <a:p>
            <a:r>
              <a:rPr lang="fr-FR" sz="1600">
                <a:latin typeface="+mj-lt"/>
              </a:rPr>
              <a:t>Fukuoka &amp; Suzuki (2020)</a:t>
            </a:r>
            <a:endParaRPr lang="en-GB" sz="1600">
              <a:latin typeface="+mj-lt"/>
            </a:endParaRPr>
          </a:p>
        </p:txBody>
      </p:sp>
      <p:sp>
        <p:nvSpPr>
          <p:cNvPr id="18" name="TextBox 17">
            <a:extLst>
              <a:ext uri="{FF2B5EF4-FFF2-40B4-BE49-F238E27FC236}">
                <a16:creationId xmlns:a16="http://schemas.microsoft.com/office/drawing/2014/main" id="{A590AD89-7276-4C30-873A-144A6E0967FB}"/>
              </a:ext>
            </a:extLst>
          </p:cNvPr>
          <p:cNvSpPr txBox="1"/>
          <p:nvPr/>
        </p:nvSpPr>
        <p:spPr>
          <a:xfrm>
            <a:off x="7488116" y="5356076"/>
            <a:ext cx="2559675" cy="830997"/>
          </a:xfrm>
          <a:prstGeom prst="rect">
            <a:avLst/>
          </a:prstGeom>
          <a:noFill/>
        </p:spPr>
        <p:txBody>
          <a:bodyPr wrap="square" rtlCol="0">
            <a:spAutoFit/>
          </a:bodyPr>
          <a:lstStyle/>
          <a:p>
            <a:r>
              <a:rPr lang="fr-FR" sz="1600" err="1">
                <a:latin typeface="+mj-lt"/>
              </a:rPr>
              <a:t>Sanmenxia</a:t>
            </a:r>
            <a:r>
              <a:rPr lang="fr-FR" sz="1600">
                <a:latin typeface="+mj-lt"/>
              </a:rPr>
              <a:t> dam, Yellow River, China</a:t>
            </a:r>
          </a:p>
          <a:p>
            <a:r>
              <a:rPr lang="fr-FR" sz="1600">
                <a:latin typeface="+mj-lt"/>
              </a:rPr>
              <a:t>ICOLD (2009)</a:t>
            </a:r>
            <a:endParaRPr lang="en-GB" sz="1600">
              <a:latin typeface="+mj-lt"/>
            </a:endParaRPr>
          </a:p>
        </p:txBody>
      </p:sp>
      <p:grpSp>
        <p:nvGrpSpPr>
          <p:cNvPr id="8" name="Group 7">
            <a:extLst>
              <a:ext uri="{FF2B5EF4-FFF2-40B4-BE49-F238E27FC236}">
                <a16:creationId xmlns:a16="http://schemas.microsoft.com/office/drawing/2014/main" id="{B9555606-6758-48D5-88E9-10541C621D1F}"/>
              </a:ext>
            </a:extLst>
          </p:cNvPr>
          <p:cNvGrpSpPr/>
          <p:nvPr/>
        </p:nvGrpSpPr>
        <p:grpSpPr>
          <a:xfrm>
            <a:off x="1060589" y="1481563"/>
            <a:ext cx="6195888" cy="3718436"/>
            <a:chOff x="6967589" y="3579223"/>
            <a:chExt cx="4588379" cy="2719150"/>
          </a:xfrm>
        </p:grpSpPr>
        <p:pic>
          <p:nvPicPr>
            <p:cNvPr id="19" name="Espace réservé du contenu 4">
              <a:extLst>
                <a:ext uri="{FF2B5EF4-FFF2-40B4-BE49-F238E27FC236}">
                  <a16:creationId xmlns:a16="http://schemas.microsoft.com/office/drawing/2014/main" id="{6AEE9478-DDEA-4C7B-ABE4-2858C5CDC95C}"/>
                </a:ext>
              </a:extLst>
            </p:cNvPr>
            <p:cNvPicPr>
              <a:picLocks noChangeAspect="1"/>
            </p:cNvPicPr>
            <p:nvPr/>
          </p:nvPicPr>
          <p:blipFill rotWithShape="1">
            <a:blip r:embed="rId4"/>
            <a:srcRect t="28801" b="1"/>
            <a:stretch/>
          </p:blipFill>
          <p:spPr>
            <a:xfrm>
              <a:off x="6967589" y="3682842"/>
              <a:ext cx="4588379" cy="2615531"/>
            </a:xfrm>
            <a:prstGeom prst="rect">
              <a:avLst/>
            </a:prstGeom>
          </p:spPr>
        </p:pic>
        <p:sp>
          <p:nvSpPr>
            <p:cNvPr id="7" name="Rectangle 6">
              <a:extLst>
                <a:ext uri="{FF2B5EF4-FFF2-40B4-BE49-F238E27FC236}">
                  <a16:creationId xmlns:a16="http://schemas.microsoft.com/office/drawing/2014/main" id="{F1C26EE0-602D-4471-97FD-55FC3400E0F7}"/>
                </a:ext>
              </a:extLst>
            </p:cNvPr>
            <p:cNvSpPr/>
            <p:nvPr/>
          </p:nvSpPr>
          <p:spPr>
            <a:xfrm>
              <a:off x="9261779" y="3579223"/>
              <a:ext cx="265398" cy="209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15369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4DF4F-7C25-4204-A0F1-848F083FA403}"/>
              </a:ext>
            </a:extLst>
          </p:cNvPr>
          <p:cNvSpPr>
            <a:spLocks noGrp="1"/>
          </p:cNvSpPr>
          <p:nvPr>
            <p:ph type="title"/>
          </p:nvPr>
        </p:nvSpPr>
        <p:spPr/>
        <p:txBody>
          <a:bodyPr/>
          <a:lstStyle/>
          <a:p>
            <a:r>
              <a:rPr lang="fr-FR"/>
              <a:t>Introduction</a:t>
            </a:r>
            <a:endParaRPr lang="en-GB"/>
          </a:p>
        </p:txBody>
      </p:sp>
      <p:sp>
        <p:nvSpPr>
          <p:cNvPr id="3" name="Slide Number Placeholder 2">
            <a:extLst>
              <a:ext uri="{FF2B5EF4-FFF2-40B4-BE49-F238E27FC236}">
                <a16:creationId xmlns:a16="http://schemas.microsoft.com/office/drawing/2014/main" id="{1EE05DB1-0EDD-440A-8147-4E06EA4B1217}"/>
              </a:ext>
            </a:extLst>
          </p:cNvPr>
          <p:cNvSpPr>
            <a:spLocks noGrp="1"/>
          </p:cNvSpPr>
          <p:nvPr>
            <p:ph type="sldNum" sz="quarter" idx="12"/>
          </p:nvPr>
        </p:nvSpPr>
        <p:spPr/>
        <p:txBody>
          <a:bodyPr/>
          <a:lstStyle/>
          <a:p>
            <a:fld id="{7A8BD623-D179-42DF-B838-8F9BAFA7AAED}" type="slidenum">
              <a:rPr lang="fr-BE" smtClean="0"/>
              <a:pPr/>
              <a:t>4</a:t>
            </a:fld>
            <a:endParaRPr lang="fr-BE"/>
          </a:p>
        </p:txBody>
      </p:sp>
      <p:sp>
        <p:nvSpPr>
          <p:cNvPr id="4" name="Text Placeholder 3">
            <a:extLst>
              <a:ext uri="{FF2B5EF4-FFF2-40B4-BE49-F238E27FC236}">
                <a16:creationId xmlns:a16="http://schemas.microsoft.com/office/drawing/2014/main" id="{D723FA4C-D15A-4AB3-8C1D-278BDF72A1ED}"/>
              </a:ext>
            </a:extLst>
          </p:cNvPr>
          <p:cNvSpPr>
            <a:spLocks noGrp="1"/>
          </p:cNvSpPr>
          <p:nvPr>
            <p:ph type="body" sz="quarter" idx="13"/>
          </p:nvPr>
        </p:nvSpPr>
        <p:spPr/>
        <p:txBody>
          <a:bodyPr/>
          <a:lstStyle/>
          <a:p>
            <a:r>
              <a:rPr lang="fr-FR"/>
              <a:t>Durance, April 2022</a:t>
            </a:r>
            <a:endParaRPr lang="en-GB"/>
          </a:p>
        </p:txBody>
      </p:sp>
      <p:pic>
        <p:nvPicPr>
          <p:cNvPr id="6" name="Content Placeholder 5">
            <a:extLst>
              <a:ext uri="{FF2B5EF4-FFF2-40B4-BE49-F238E27FC236}">
                <a16:creationId xmlns:a16="http://schemas.microsoft.com/office/drawing/2014/main" id="{FCFC9D34-7073-4906-B4EA-238A3C785E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4633" y="1304046"/>
            <a:ext cx="3353747" cy="4471663"/>
          </a:xfrm>
          <a:prstGeom prst="rect">
            <a:avLst/>
          </a:prstGeom>
        </p:spPr>
      </p:pic>
      <p:pic>
        <p:nvPicPr>
          <p:cNvPr id="7" name="Picture 6">
            <a:extLst>
              <a:ext uri="{FF2B5EF4-FFF2-40B4-BE49-F238E27FC236}">
                <a16:creationId xmlns:a16="http://schemas.microsoft.com/office/drawing/2014/main" id="{FD3649F3-2C73-429B-89C8-6675AD629F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753" y="1290184"/>
            <a:ext cx="2171124" cy="4471663"/>
          </a:xfrm>
          <a:prstGeom prst="rect">
            <a:avLst/>
          </a:prstGeom>
        </p:spPr>
      </p:pic>
      <p:pic>
        <p:nvPicPr>
          <p:cNvPr id="8" name="Picture 7">
            <a:extLst>
              <a:ext uri="{FF2B5EF4-FFF2-40B4-BE49-F238E27FC236}">
                <a16:creationId xmlns:a16="http://schemas.microsoft.com/office/drawing/2014/main" id="{DFC76131-CA93-47A4-9F5E-E90A9063DF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2136" y="1304045"/>
            <a:ext cx="4471664" cy="4471664"/>
          </a:xfrm>
          <a:prstGeom prst="rect">
            <a:avLst/>
          </a:prstGeom>
        </p:spPr>
      </p:pic>
      <p:sp>
        <p:nvSpPr>
          <p:cNvPr id="9" name="TextBox 8">
            <a:extLst>
              <a:ext uri="{FF2B5EF4-FFF2-40B4-BE49-F238E27FC236}">
                <a16:creationId xmlns:a16="http://schemas.microsoft.com/office/drawing/2014/main" id="{8D71F67D-2993-4801-A556-A843D7C8E579}"/>
              </a:ext>
            </a:extLst>
          </p:cNvPr>
          <p:cNvSpPr txBox="1"/>
          <p:nvPr/>
        </p:nvSpPr>
        <p:spPr>
          <a:xfrm>
            <a:off x="569753" y="6060164"/>
            <a:ext cx="4245528" cy="338554"/>
          </a:xfrm>
          <a:prstGeom prst="rect">
            <a:avLst/>
          </a:prstGeom>
          <a:noFill/>
        </p:spPr>
        <p:txBody>
          <a:bodyPr wrap="square" rtlCol="0">
            <a:spAutoFit/>
          </a:bodyPr>
          <a:lstStyle/>
          <a:p>
            <a:r>
              <a:rPr lang="fr-FR" sz="1600">
                <a:latin typeface="+mj-lt"/>
              </a:rPr>
              <a:t>Fédération de Pêche des Hautes-Alpes, 2022</a:t>
            </a:r>
            <a:endParaRPr lang="en-GB" sz="1600">
              <a:latin typeface="+mj-lt"/>
            </a:endParaRPr>
          </a:p>
        </p:txBody>
      </p:sp>
    </p:spTree>
    <p:extLst>
      <p:ext uri="{BB962C8B-B14F-4D97-AF65-F5344CB8AC3E}">
        <p14:creationId xmlns:p14="http://schemas.microsoft.com/office/powerpoint/2010/main" val="2751967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576030-6141-4485-90B8-4D1D619E2742}"/>
              </a:ext>
            </a:extLst>
          </p:cNvPr>
          <p:cNvSpPr>
            <a:spLocks noGrp="1"/>
          </p:cNvSpPr>
          <p:nvPr>
            <p:ph type="title"/>
          </p:nvPr>
        </p:nvSpPr>
        <p:spPr/>
        <p:txBody>
          <a:bodyPr/>
          <a:lstStyle/>
          <a:p>
            <a:r>
              <a:rPr lang="fr-FR"/>
              <a:t>Outline</a:t>
            </a:r>
            <a:endParaRPr lang="fr-BE"/>
          </a:p>
        </p:txBody>
      </p:sp>
      <p:sp>
        <p:nvSpPr>
          <p:cNvPr id="10" name="Espace réservé du contenu 9">
            <a:extLst>
              <a:ext uri="{FF2B5EF4-FFF2-40B4-BE49-F238E27FC236}">
                <a16:creationId xmlns:a16="http://schemas.microsoft.com/office/drawing/2014/main" id="{B2B0329D-9449-4E2C-B660-00AE68F730B1}"/>
              </a:ext>
            </a:extLst>
          </p:cNvPr>
          <p:cNvSpPr>
            <a:spLocks noGrp="1"/>
          </p:cNvSpPr>
          <p:nvPr>
            <p:ph idx="1"/>
          </p:nvPr>
        </p:nvSpPr>
        <p:spPr>
          <a:xfrm>
            <a:off x="1240396" y="1114265"/>
            <a:ext cx="6050226" cy="4988244"/>
          </a:xfrm>
        </p:spPr>
        <p:txBody>
          <a:bodyPr>
            <a:normAutofit fontScale="92500" lnSpcReduction="10000"/>
          </a:bodyPr>
          <a:lstStyle/>
          <a:p>
            <a:pPr marL="0" indent="0">
              <a:lnSpc>
                <a:spcPct val="110000"/>
              </a:lnSpc>
              <a:buNone/>
            </a:pPr>
            <a:r>
              <a:rPr lang="fr-FR" dirty="0">
                <a:solidFill>
                  <a:schemeClr val="tx1"/>
                </a:solidFill>
              </a:rPr>
              <a:t>Methods</a:t>
            </a:r>
          </a:p>
          <a:p>
            <a:pPr marL="457200" lvl="1" indent="0">
              <a:lnSpc>
                <a:spcPct val="110000"/>
              </a:lnSpc>
              <a:buNone/>
            </a:pPr>
            <a:r>
              <a:rPr lang="fr-FR" dirty="0"/>
              <a:t>Description of the model and </a:t>
            </a:r>
            <a:r>
              <a:rPr lang="fr-FR" dirty="0" err="1"/>
              <a:t>its</a:t>
            </a:r>
            <a:r>
              <a:rPr lang="fr-FR" dirty="0"/>
              <a:t> </a:t>
            </a:r>
            <a:r>
              <a:rPr lang="fr-FR" dirty="0" err="1"/>
              <a:t>parameters</a:t>
            </a:r>
            <a:endParaRPr lang="fr-FR" dirty="0"/>
          </a:p>
          <a:p>
            <a:pPr marL="457200" lvl="1" indent="0">
              <a:buNone/>
            </a:pPr>
            <a:r>
              <a:rPr lang="fr-FR" dirty="0" err="1">
                <a:solidFill>
                  <a:schemeClr val="tx1"/>
                </a:solidFill>
              </a:rPr>
              <a:t>Closing</a:t>
            </a:r>
            <a:r>
              <a:rPr lang="fr-FR" dirty="0">
                <a:solidFill>
                  <a:schemeClr val="tx1"/>
                </a:solidFill>
              </a:rPr>
              <a:t> formulation </a:t>
            </a:r>
            <a:r>
              <a:rPr lang="fr-FR" dirty="0" err="1">
                <a:solidFill>
                  <a:schemeClr val="tx1"/>
                </a:solidFill>
              </a:rPr>
              <a:t>from</a:t>
            </a:r>
            <a:r>
              <a:rPr lang="fr-FR" dirty="0">
                <a:solidFill>
                  <a:schemeClr val="tx1"/>
                </a:solidFill>
              </a:rPr>
              <a:t> the </a:t>
            </a:r>
            <a:r>
              <a:rPr lang="fr-FR" dirty="0" err="1">
                <a:solidFill>
                  <a:schemeClr val="tx1"/>
                </a:solidFill>
              </a:rPr>
              <a:t>literature</a:t>
            </a:r>
            <a:endParaRPr lang="fr-FR" dirty="0">
              <a:solidFill>
                <a:schemeClr val="tx1"/>
              </a:solidFill>
            </a:endParaRPr>
          </a:p>
          <a:p>
            <a:pPr marL="457200" lvl="1" indent="0">
              <a:buNone/>
            </a:pPr>
            <a:r>
              <a:rPr lang="fr-FR" dirty="0">
                <a:solidFill>
                  <a:schemeClr val="tx1"/>
                </a:solidFill>
              </a:rPr>
              <a:t>Description of the </a:t>
            </a:r>
            <a:r>
              <a:rPr lang="fr-FR" dirty="0" err="1">
                <a:solidFill>
                  <a:schemeClr val="tx1"/>
                </a:solidFill>
              </a:rPr>
              <a:t>closing</a:t>
            </a:r>
            <a:r>
              <a:rPr lang="fr-FR" dirty="0">
                <a:solidFill>
                  <a:schemeClr val="tx1"/>
                </a:solidFill>
              </a:rPr>
              <a:t> </a:t>
            </a:r>
            <a:r>
              <a:rPr lang="fr-FR" dirty="0" err="1">
                <a:solidFill>
                  <a:schemeClr val="tx1"/>
                </a:solidFill>
              </a:rPr>
              <a:t>procedure</a:t>
            </a:r>
            <a:endParaRPr lang="fr-FR" dirty="0">
              <a:solidFill>
                <a:schemeClr val="tx1"/>
              </a:solidFill>
            </a:endParaRPr>
          </a:p>
          <a:p>
            <a:pPr marL="0" indent="0">
              <a:buNone/>
            </a:pPr>
            <a:endParaRPr lang="fr-FR" dirty="0">
              <a:solidFill>
                <a:schemeClr val="tx1"/>
              </a:solidFill>
            </a:endParaRPr>
          </a:p>
          <a:p>
            <a:pPr marL="0" indent="0">
              <a:lnSpc>
                <a:spcPct val="110000"/>
              </a:lnSpc>
              <a:buNone/>
            </a:pPr>
            <a:r>
              <a:rPr lang="fr-FR" dirty="0" err="1">
                <a:solidFill>
                  <a:schemeClr val="tx1"/>
                </a:solidFill>
              </a:rPr>
              <a:t>Results</a:t>
            </a:r>
            <a:endParaRPr lang="fr-FR" dirty="0">
              <a:solidFill>
                <a:schemeClr val="tx1"/>
              </a:solidFill>
            </a:endParaRPr>
          </a:p>
          <a:p>
            <a:pPr marL="457200" lvl="1" indent="0">
              <a:lnSpc>
                <a:spcPct val="110000"/>
              </a:lnSpc>
              <a:buNone/>
            </a:pPr>
            <a:r>
              <a:rPr lang="fr-FR" dirty="0" err="1">
                <a:solidFill>
                  <a:schemeClr val="tx1"/>
                </a:solidFill>
              </a:rPr>
              <a:t>Comparison</a:t>
            </a:r>
            <a:r>
              <a:rPr lang="fr-FR" dirty="0">
                <a:solidFill>
                  <a:schemeClr val="tx1"/>
                </a:solidFill>
              </a:rPr>
              <a:t> </a:t>
            </a:r>
            <a:r>
              <a:rPr lang="fr-FR" dirty="0" err="1">
                <a:solidFill>
                  <a:schemeClr val="tx1"/>
                </a:solidFill>
              </a:rPr>
              <a:t>between</a:t>
            </a:r>
            <a:r>
              <a:rPr lang="fr-FR" dirty="0">
                <a:solidFill>
                  <a:schemeClr val="tx1"/>
                </a:solidFill>
              </a:rPr>
              <a:t> </a:t>
            </a:r>
            <a:r>
              <a:rPr lang="fr-FR" dirty="0"/>
              <a:t>the </a:t>
            </a:r>
            <a:r>
              <a:rPr lang="fr-FR" dirty="0" err="1"/>
              <a:t>prediction</a:t>
            </a:r>
            <a:r>
              <a:rPr lang="fr-FR" dirty="0"/>
              <a:t> and the correction</a:t>
            </a:r>
          </a:p>
          <a:p>
            <a:pPr marL="0" indent="0">
              <a:buNone/>
            </a:pPr>
            <a:endParaRPr lang="fr-FR" dirty="0">
              <a:solidFill>
                <a:schemeClr val="tx1"/>
              </a:solidFill>
            </a:endParaRPr>
          </a:p>
          <a:p>
            <a:pPr marL="0" indent="0">
              <a:lnSpc>
                <a:spcPct val="110000"/>
              </a:lnSpc>
              <a:buNone/>
            </a:pPr>
            <a:r>
              <a:rPr lang="fr-FR" dirty="0">
                <a:solidFill>
                  <a:schemeClr val="tx1"/>
                </a:solidFill>
              </a:rPr>
              <a:t>Perspectives</a:t>
            </a:r>
          </a:p>
          <a:p>
            <a:pPr marL="457200" lvl="1" indent="0">
              <a:lnSpc>
                <a:spcPct val="110000"/>
              </a:lnSpc>
              <a:buNone/>
            </a:pPr>
            <a:r>
              <a:rPr lang="fr-FR" dirty="0" err="1"/>
              <a:t>Experimental</a:t>
            </a:r>
            <a:r>
              <a:rPr lang="fr-FR" dirty="0"/>
              <a:t> dam-flush</a:t>
            </a:r>
          </a:p>
          <a:p>
            <a:pPr marL="457200" lvl="1" indent="0">
              <a:buNone/>
            </a:pPr>
            <a:r>
              <a:rPr lang="fr-FR" dirty="0">
                <a:solidFill>
                  <a:schemeClr val="tx1"/>
                </a:solidFill>
              </a:rPr>
              <a:t>Application to a re</a:t>
            </a:r>
            <a:r>
              <a:rPr lang="fr-FR" dirty="0"/>
              <a:t>al dam-flush</a:t>
            </a:r>
            <a:endParaRPr lang="fr-FR" dirty="0">
              <a:solidFill>
                <a:schemeClr val="tx1"/>
              </a:solidFill>
            </a:endParaRPr>
          </a:p>
          <a:p>
            <a:endParaRPr lang="fr-BE" dirty="0">
              <a:solidFill>
                <a:schemeClr val="tx1"/>
              </a:solidFill>
            </a:endParaRPr>
          </a:p>
        </p:txBody>
      </p:sp>
      <p:sp>
        <p:nvSpPr>
          <p:cNvPr id="3" name="Espace réservé du numéro de diapositive 2">
            <a:extLst>
              <a:ext uri="{FF2B5EF4-FFF2-40B4-BE49-F238E27FC236}">
                <a16:creationId xmlns:a16="http://schemas.microsoft.com/office/drawing/2014/main" id="{4246225F-C757-41E0-B23E-9BF3AE93B84E}"/>
              </a:ext>
            </a:extLst>
          </p:cNvPr>
          <p:cNvSpPr>
            <a:spLocks noGrp="1"/>
          </p:cNvSpPr>
          <p:nvPr>
            <p:ph type="sldNum" sz="quarter" idx="12"/>
          </p:nvPr>
        </p:nvSpPr>
        <p:spPr/>
        <p:txBody>
          <a:bodyPr/>
          <a:lstStyle/>
          <a:p>
            <a:fld id="{7A8BD623-D179-42DF-B838-8F9BAFA7AAED}" type="slidenum">
              <a:rPr lang="fr-BE" smtClean="0"/>
              <a:pPr/>
              <a:t>5</a:t>
            </a:fld>
            <a:endParaRPr lang="fr-BE"/>
          </a:p>
        </p:txBody>
      </p:sp>
      <p:pic>
        <p:nvPicPr>
          <p:cNvPr id="12" name="Graphique 11" descr="Engrenages">
            <a:extLst>
              <a:ext uri="{FF2B5EF4-FFF2-40B4-BE49-F238E27FC236}">
                <a16:creationId xmlns:a16="http://schemas.microsoft.com/office/drawing/2014/main" id="{3AC08083-8721-4E9E-9E9A-35E6277696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9669" y="1713024"/>
            <a:ext cx="770153" cy="770153"/>
          </a:xfrm>
          <a:prstGeom prst="rect">
            <a:avLst/>
          </a:prstGeom>
        </p:spPr>
      </p:pic>
      <p:pic>
        <p:nvPicPr>
          <p:cNvPr id="14" name="Graphique 13" descr="Statistiques">
            <a:extLst>
              <a:ext uri="{FF2B5EF4-FFF2-40B4-BE49-F238E27FC236}">
                <a16:creationId xmlns:a16="http://schemas.microsoft.com/office/drawing/2014/main" id="{74C199FC-9EB1-4299-A238-F95F11BBF3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9668" y="3603178"/>
            <a:ext cx="770153" cy="770153"/>
          </a:xfrm>
          <a:prstGeom prst="rect">
            <a:avLst/>
          </a:prstGeom>
        </p:spPr>
      </p:pic>
      <p:pic>
        <p:nvPicPr>
          <p:cNvPr id="16" name="Graphique 15" descr="Microscope">
            <a:extLst>
              <a:ext uri="{FF2B5EF4-FFF2-40B4-BE49-F238E27FC236}">
                <a16:creationId xmlns:a16="http://schemas.microsoft.com/office/drawing/2014/main" id="{DF74C71B-B5A7-4CB9-ACAD-B94C061D48D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55319" y="5319290"/>
            <a:ext cx="770154" cy="770154"/>
          </a:xfrm>
          <a:prstGeom prst="rect">
            <a:avLst/>
          </a:prstGeom>
        </p:spPr>
      </p:pic>
      <p:grpSp>
        <p:nvGrpSpPr>
          <p:cNvPr id="18" name="Groupe 17">
            <a:extLst>
              <a:ext uri="{FF2B5EF4-FFF2-40B4-BE49-F238E27FC236}">
                <a16:creationId xmlns:a16="http://schemas.microsoft.com/office/drawing/2014/main" id="{E0E17AA3-B816-406E-9AE2-99DD99764E3C}"/>
              </a:ext>
            </a:extLst>
          </p:cNvPr>
          <p:cNvGrpSpPr/>
          <p:nvPr/>
        </p:nvGrpSpPr>
        <p:grpSpPr>
          <a:xfrm>
            <a:off x="7391300" y="2160741"/>
            <a:ext cx="3769213" cy="1755681"/>
            <a:chOff x="7567469" y="1804038"/>
            <a:chExt cx="3769213" cy="1755681"/>
          </a:xfrm>
        </p:grpSpPr>
        <p:sp>
          <p:nvSpPr>
            <p:cNvPr id="4" name="ZoneTexte 3">
              <a:extLst>
                <a:ext uri="{FF2B5EF4-FFF2-40B4-BE49-F238E27FC236}">
                  <a16:creationId xmlns:a16="http://schemas.microsoft.com/office/drawing/2014/main" id="{337970C8-32B3-48F3-BB06-24F14E834A38}"/>
                </a:ext>
              </a:extLst>
            </p:cNvPr>
            <p:cNvSpPr txBox="1"/>
            <p:nvPr/>
          </p:nvSpPr>
          <p:spPr>
            <a:xfrm>
              <a:off x="7636203" y="2697710"/>
              <a:ext cx="1476462" cy="646331"/>
            </a:xfrm>
            <a:prstGeom prst="rect">
              <a:avLst/>
            </a:prstGeom>
            <a:noFill/>
          </p:spPr>
          <p:txBody>
            <a:bodyPr wrap="square" rtlCol="0">
              <a:spAutoFit/>
            </a:bodyPr>
            <a:lstStyle/>
            <a:p>
              <a:pPr algn="ctr"/>
              <a:r>
                <a:rPr lang="fr-FR" dirty="0">
                  <a:latin typeface="+mj-lt"/>
                </a:rPr>
                <a:t>General </a:t>
              </a:r>
              <a:r>
                <a:rPr lang="fr-FR" dirty="0" err="1">
                  <a:latin typeface="+mj-lt"/>
                </a:rPr>
                <a:t>procedure</a:t>
              </a:r>
              <a:endParaRPr lang="en-GB" dirty="0">
                <a:latin typeface="+mj-lt"/>
              </a:endParaRPr>
            </a:p>
          </p:txBody>
        </p:sp>
        <p:sp>
          <p:nvSpPr>
            <p:cNvPr id="8" name="ZoneTexte 7">
              <a:extLst>
                <a:ext uri="{FF2B5EF4-FFF2-40B4-BE49-F238E27FC236}">
                  <a16:creationId xmlns:a16="http://schemas.microsoft.com/office/drawing/2014/main" id="{AABCEBD6-834F-4025-BAAB-2ADFE4D1ACAA}"/>
                </a:ext>
              </a:extLst>
            </p:cNvPr>
            <p:cNvSpPr txBox="1"/>
            <p:nvPr/>
          </p:nvSpPr>
          <p:spPr>
            <a:xfrm>
              <a:off x="9458247" y="2636389"/>
              <a:ext cx="1878435" cy="923330"/>
            </a:xfrm>
            <a:prstGeom prst="rect">
              <a:avLst/>
            </a:prstGeom>
            <a:noFill/>
          </p:spPr>
          <p:txBody>
            <a:bodyPr wrap="square" rtlCol="0">
              <a:spAutoFit/>
            </a:bodyPr>
            <a:lstStyle/>
            <a:p>
              <a:pPr algn="ctr"/>
              <a:r>
                <a:rPr lang="fr-FR" dirty="0">
                  <a:latin typeface="+mj-lt"/>
                </a:rPr>
                <a:t>Application of the </a:t>
              </a:r>
              <a:r>
                <a:rPr lang="fr-FR" dirty="0" err="1">
                  <a:latin typeface="+mj-lt"/>
                </a:rPr>
                <a:t>procedure</a:t>
              </a:r>
              <a:r>
                <a:rPr lang="fr-FR" dirty="0">
                  <a:latin typeface="+mj-lt"/>
                </a:rPr>
                <a:t> to the model</a:t>
              </a:r>
              <a:endParaRPr lang="en-GB" dirty="0">
                <a:latin typeface="+mj-lt"/>
              </a:endParaRPr>
            </a:p>
          </p:txBody>
        </p:sp>
        <p:pic>
          <p:nvPicPr>
            <p:cNvPr id="9" name="Graphique 8" descr="Marteau">
              <a:extLst>
                <a:ext uri="{FF2B5EF4-FFF2-40B4-BE49-F238E27FC236}">
                  <a16:creationId xmlns:a16="http://schemas.microsoft.com/office/drawing/2014/main" id="{41E96A09-B54B-4B75-81B6-366066FC8F1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022313" y="1804038"/>
              <a:ext cx="750301" cy="750301"/>
            </a:xfrm>
            <a:prstGeom prst="rect">
              <a:avLst/>
            </a:prstGeom>
          </p:spPr>
        </p:pic>
        <p:pic>
          <p:nvPicPr>
            <p:cNvPr id="11" name="Graphique 10" descr="Puzzle">
              <a:extLst>
                <a:ext uri="{FF2B5EF4-FFF2-40B4-BE49-F238E27FC236}">
                  <a16:creationId xmlns:a16="http://schemas.microsoft.com/office/drawing/2014/main" id="{253BB50B-BD7D-44C8-9A81-AD779B6C362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981785" y="1927557"/>
              <a:ext cx="770153" cy="770153"/>
            </a:xfrm>
            <a:prstGeom prst="rect">
              <a:avLst/>
            </a:prstGeom>
          </p:spPr>
        </p:pic>
        <p:sp>
          <p:nvSpPr>
            <p:cNvPr id="17" name="Rectangle 16">
              <a:extLst>
                <a:ext uri="{FF2B5EF4-FFF2-40B4-BE49-F238E27FC236}">
                  <a16:creationId xmlns:a16="http://schemas.microsoft.com/office/drawing/2014/main" id="{B5349310-D76D-4DC8-AE17-8374815ABF5D}"/>
                </a:ext>
              </a:extLst>
            </p:cNvPr>
            <p:cNvSpPr/>
            <p:nvPr/>
          </p:nvSpPr>
          <p:spPr>
            <a:xfrm>
              <a:off x="7567469" y="1804038"/>
              <a:ext cx="3769213" cy="175568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41231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36BB7-36D3-40C9-9606-8F58D8AC85BB}"/>
              </a:ext>
            </a:extLst>
          </p:cNvPr>
          <p:cNvSpPr>
            <a:spLocks noGrp="1"/>
          </p:cNvSpPr>
          <p:nvPr>
            <p:ph type="title"/>
          </p:nvPr>
        </p:nvSpPr>
        <p:spPr/>
        <p:txBody>
          <a:bodyPr/>
          <a:lstStyle/>
          <a:p>
            <a:r>
              <a:rPr lang="fr-FR"/>
              <a:t>2D </a:t>
            </a:r>
            <a:r>
              <a:rPr lang="fr-FR" err="1"/>
              <a:t>modelisation</a:t>
            </a:r>
            <a:endParaRPr lang="en-GB"/>
          </a:p>
        </p:txBody>
      </p:sp>
      <p:sp>
        <p:nvSpPr>
          <p:cNvPr id="3" name="Slide Number Placeholder 2">
            <a:extLst>
              <a:ext uri="{FF2B5EF4-FFF2-40B4-BE49-F238E27FC236}">
                <a16:creationId xmlns:a16="http://schemas.microsoft.com/office/drawing/2014/main" id="{E231BA62-9C85-40E3-AFC8-F6C5A5DBCC9C}"/>
              </a:ext>
            </a:extLst>
          </p:cNvPr>
          <p:cNvSpPr>
            <a:spLocks noGrp="1"/>
          </p:cNvSpPr>
          <p:nvPr>
            <p:ph type="sldNum" sz="quarter" idx="12"/>
          </p:nvPr>
        </p:nvSpPr>
        <p:spPr/>
        <p:txBody>
          <a:bodyPr/>
          <a:lstStyle/>
          <a:p>
            <a:fld id="{7A8BD623-D179-42DF-B838-8F9BAFA7AAED}" type="slidenum">
              <a:rPr lang="fr-BE" smtClean="0"/>
              <a:pPr/>
              <a:t>6</a:t>
            </a:fld>
            <a:endParaRPr lang="fr-BE"/>
          </a:p>
        </p:txBody>
      </p:sp>
      <p:sp>
        <p:nvSpPr>
          <p:cNvPr id="4" name="Text Placeholder 3">
            <a:extLst>
              <a:ext uri="{FF2B5EF4-FFF2-40B4-BE49-F238E27FC236}">
                <a16:creationId xmlns:a16="http://schemas.microsoft.com/office/drawing/2014/main" id="{3D88A374-BDE9-425D-A1A3-07FF2403269B}"/>
              </a:ext>
            </a:extLst>
          </p:cNvPr>
          <p:cNvSpPr>
            <a:spLocks noGrp="1"/>
          </p:cNvSpPr>
          <p:nvPr>
            <p:ph type="body" sz="quarter" idx="13"/>
          </p:nvPr>
        </p:nvSpPr>
        <p:spPr/>
        <p:txBody>
          <a:bodyPr/>
          <a:lstStyle/>
          <a:p>
            <a:r>
              <a:rPr lang="fr-FR" err="1"/>
              <a:t>Considered</a:t>
            </a:r>
            <a:r>
              <a:rPr lang="fr-FR"/>
              <a:t> </a:t>
            </a:r>
            <a:r>
              <a:rPr lang="fr-FR" err="1"/>
              <a:t>models</a:t>
            </a:r>
            <a:endParaRPr lang="en-GB"/>
          </a:p>
        </p:txBody>
      </p:sp>
      <p:pic>
        <p:nvPicPr>
          <p:cNvPr id="6" name="Content Placeholder 9">
            <a:extLst>
              <a:ext uri="{FF2B5EF4-FFF2-40B4-BE49-F238E27FC236}">
                <a16:creationId xmlns:a16="http://schemas.microsoft.com/office/drawing/2014/main" id="{BFEE116B-5EE7-4872-8652-08306184F8E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778220" y="3965389"/>
            <a:ext cx="1995916" cy="1214614"/>
          </a:xfrm>
        </p:spPr>
      </p:pic>
      <p:grpSp>
        <p:nvGrpSpPr>
          <p:cNvPr id="7" name="Group 6">
            <a:extLst>
              <a:ext uri="{FF2B5EF4-FFF2-40B4-BE49-F238E27FC236}">
                <a16:creationId xmlns:a16="http://schemas.microsoft.com/office/drawing/2014/main" id="{60F323FA-9470-43FB-9770-ABAF4D588A30}"/>
              </a:ext>
            </a:extLst>
          </p:cNvPr>
          <p:cNvGrpSpPr/>
          <p:nvPr/>
        </p:nvGrpSpPr>
        <p:grpSpPr>
          <a:xfrm>
            <a:off x="326614" y="1716590"/>
            <a:ext cx="1907177" cy="1612872"/>
            <a:chOff x="474175" y="2813989"/>
            <a:chExt cx="2316010" cy="1871535"/>
          </a:xfrm>
        </p:grpSpPr>
        <p:pic>
          <p:nvPicPr>
            <p:cNvPr id="8" name="Picture 7">
              <a:extLst>
                <a:ext uri="{FF2B5EF4-FFF2-40B4-BE49-F238E27FC236}">
                  <a16:creationId xmlns:a16="http://schemas.microsoft.com/office/drawing/2014/main" id="{CE471D87-F4E5-43F3-ABEA-C4E66C316A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75" y="2813989"/>
              <a:ext cx="2316010" cy="1409408"/>
            </a:xfrm>
            <a:prstGeom prst="rect">
              <a:avLst/>
            </a:prstGeom>
          </p:spPr>
        </p:pic>
        <p:sp>
          <p:nvSpPr>
            <p:cNvPr id="9" name="TextBox 8">
              <a:extLst>
                <a:ext uri="{FF2B5EF4-FFF2-40B4-BE49-F238E27FC236}">
                  <a16:creationId xmlns:a16="http://schemas.microsoft.com/office/drawing/2014/main" id="{93CA3DAA-561B-407D-B9FA-626B0895EC94}"/>
                </a:ext>
              </a:extLst>
            </p:cNvPr>
            <p:cNvSpPr txBox="1"/>
            <p:nvPr/>
          </p:nvSpPr>
          <p:spPr>
            <a:xfrm>
              <a:off x="766824" y="4292675"/>
              <a:ext cx="1577628" cy="392849"/>
            </a:xfrm>
            <a:prstGeom prst="rect">
              <a:avLst/>
            </a:prstGeom>
            <a:noFill/>
          </p:spPr>
          <p:txBody>
            <a:bodyPr wrap="none" rtlCol="0">
              <a:spAutoFit/>
            </a:bodyPr>
            <a:lstStyle/>
            <a:p>
              <a:r>
                <a:rPr lang="fr-FR" sz="1600">
                  <a:latin typeface="+mj-lt"/>
                </a:rPr>
                <a:t>Real situation</a:t>
              </a:r>
              <a:endParaRPr lang="en-GB" sz="1600">
                <a:latin typeface="+mj-lt"/>
              </a:endParaRPr>
            </a:p>
          </p:txBody>
        </p:sp>
      </p:grpSp>
      <p:grpSp>
        <p:nvGrpSpPr>
          <p:cNvPr id="10" name="Group 9">
            <a:extLst>
              <a:ext uri="{FF2B5EF4-FFF2-40B4-BE49-F238E27FC236}">
                <a16:creationId xmlns:a16="http://schemas.microsoft.com/office/drawing/2014/main" id="{23046605-D8E0-4E5B-AB1E-8458E4F8C2B8}"/>
              </a:ext>
            </a:extLst>
          </p:cNvPr>
          <p:cNvGrpSpPr/>
          <p:nvPr/>
        </p:nvGrpSpPr>
        <p:grpSpPr>
          <a:xfrm>
            <a:off x="3316344" y="1716590"/>
            <a:ext cx="1907177" cy="1562862"/>
            <a:chOff x="3330205" y="1211872"/>
            <a:chExt cx="2316010" cy="1813505"/>
          </a:xfrm>
        </p:grpSpPr>
        <p:pic>
          <p:nvPicPr>
            <p:cNvPr id="11" name="Picture 10">
              <a:extLst>
                <a:ext uri="{FF2B5EF4-FFF2-40B4-BE49-F238E27FC236}">
                  <a16:creationId xmlns:a16="http://schemas.microsoft.com/office/drawing/2014/main" id="{596EE601-4BE1-4D18-880A-DFCD46C8AA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0205" y="1211872"/>
              <a:ext cx="2316010" cy="1409408"/>
            </a:xfrm>
            <a:prstGeom prst="rect">
              <a:avLst/>
            </a:prstGeom>
          </p:spPr>
        </p:pic>
        <p:sp>
          <p:nvSpPr>
            <p:cNvPr id="12" name="TextBox 11">
              <a:extLst>
                <a:ext uri="{FF2B5EF4-FFF2-40B4-BE49-F238E27FC236}">
                  <a16:creationId xmlns:a16="http://schemas.microsoft.com/office/drawing/2014/main" id="{0B55CE62-CD55-497A-9694-5C244FEB864A}"/>
                </a:ext>
              </a:extLst>
            </p:cNvPr>
            <p:cNvSpPr txBox="1"/>
            <p:nvPr/>
          </p:nvSpPr>
          <p:spPr>
            <a:xfrm>
              <a:off x="3978323" y="2632528"/>
              <a:ext cx="1043785" cy="392849"/>
            </a:xfrm>
            <a:prstGeom prst="rect">
              <a:avLst/>
            </a:prstGeom>
            <a:noFill/>
          </p:spPr>
          <p:txBody>
            <a:bodyPr wrap="none" rtlCol="0">
              <a:spAutoFit/>
            </a:bodyPr>
            <a:lstStyle/>
            <a:p>
              <a:r>
                <a:rPr lang="fr-FR" sz="1600" err="1">
                  <a:latin typeface="+mj-lt"/>
                </a:rPr>
                <a:t>Bedload</a:t>
              </a:r>
              <a:endParaRPr lang="en-GB" sz="1600">
                <a:latin typeface="+mj-lt"/>
              </a:endParaRPr>
            </a:p>
          </p:txBody>
        </p:sp>
      </p:grpSp>
      <p:grpSp>
        <p:nvGrpSpPr>
          <p:cNvPr id="13" name="Group 12">
            <a:extLst>
              <a:ext uri="{FF2B5EF4-FFF2-40B4-BE49-F238E27FC236}">
                <a16:creationId xmlns:a16="http://schemas.microsoft.com/office/drawing/2014/main" id="{83DA99C9-9638-4026-8AF2-3CC33CF1D019}"/>
              </a:ext>
            </a:extLst>
          </p:cNvPr>
          <p:cNvGrpSpPr/>
          <p:nvPr/>
        </p:nvGrpSpPr>
        <p:grpSpPr>
          <a:xfrm>
            <a:off x="3369940" y="3996059"/>
            <a:ext cx="1907177" cy="1604030"/>
            <a:chOff x="6340329" y="1211871"/>
            <a:chExt cx="2316010" cy="1861274"/>
          </a:xfrm>
        </p:grpSpPr>
        <p:pic>
          <p:nvPicPr>
            <p:cNvPr id="14" name="Picture 13">
              <a:extLst>
                <a:ext uri="{FF2B5EF4-FFF2-40B4-BE49-F238E27FC236}">
                  <a16:creationId xmlns:a16="http://schemas.microsoft.com/office/drawing/2014/main" id="{DC1FCB46-2CA0-4832-BFF1-C3EFB107BF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0329" y="1211871"/>
              <a:ext cx="2316010" cy="1409408"/>
            </a:xfrm>
            <a:prstGeom prst="rect">
              <a:avLst/>
            </a:prstGeom>
          </p:spPr>
        </p:pic>
        <p:sp>
          <p:nvSpPr>
            <p:cNvPr id="15" name="TextBox 14">
              <a:extLst>
                <a:ext uri="{FF2B5EF4-FFF2-40B4-BE49-F238E27FC236}">
                  <a16:creationId xmlns:a16="http://schemas.microsoft.com/office/drawing/2014/main" id="{015E71C8-7DAB-4C20-9F42-02BCE29FEC97}"/>
                </a:ext>
              </a:extLst>
            </p:cNvPr>
            <p:cNvSpPr txBox="1"/>
            <p:nvPr/>
          </p:nvSpPr>
          <p:spPr>
            <a:xfrm>
              <a:off x="6801775" y="2680296"/>
              <a:ext cx="1307592" cy="392849"/>
            </a:xfrm>
            <a:prstGeom prst="rect">
              <a:avLst/>
            </a:prstGeom>
            <a:noFill/>
          </p:spPr>
          <p:txBody>
            <a:bodyPr wrap="none" rtlCol="0">
              <a:spAutoFit/>
            </a:bodyPr>
            <a:lstStyle/>
            <a:p>
              <a:r>
                <a:rPr lang="fr-FR" sz="1600" err="1">
                  <a:latin typeface="+mj-lt"/>
                </a:rPr>
                <a:t>Two</a:t>
              </a:r>
              <a:r>
                <a:rPr lang="fr-FR" sz="1600">
                  <a:latin typeface="+mj-lt"/>
                </a:rPr>
                <a:t>-phase</a:t>
              </a:r>
              <a:endParaRPr lang="en-GB" sz="1600">
                <a:latin typeface="+mj-lt"/>
              </a:endParaRPr>
            </a:p>
          </p:txBody>
        </p:sp>
      </p:grpSp>
      <p:pic>
        <p:nvPicPr>
          <p:cNvPr id="16" name="Picture 15">
            <a:extLst>
              <a:ext uri="{FF2B5EF4-FFF2-40B4-BE49-F238E27FC236}">
                <a16:creationId xmlns:a16="http://schemas.microsoft.com/office/drawing/2014/main" id="{1F429ED3-3B13-4EF3-8BE7-210CE589F8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78220" y="1721483"/>
            <a:ext cx="1907177" cy="1160612"/>
          </a:xfrm>
          <a:prstGeom prst="rect">
            <a:avLst/>
          </a:prstGeom>
        </p:spPr>
      </p:pic>
      <p:sp>
        <p:nvSpPr>
          <p:cNvPr id="17" name="TextBox 16">
            <a:extLst>
              <a:ext uri="{FF2B5EF4-FFF2-40B4-BE49-F238E27FC236}">
                <a16:creationId xmlns:a16="http://schemas.microsoft.com/office/drawing/2014/main" id="{BC06A125-E6F0-4721-A7CD-86D382310ADE}"/>
              </a:ext>
            </a:extLst>
          </p:cNvPr>
          <p:cNvSpPr txBox="1"/>
          <p:nvPr/>
        </p:nvSpPr>
        <p:spPr>
          <a:xfrm>
            <a:off x="7318784" y="2937246"/>
            <a:ext cx="901935" cy="338554"/>
          </a:xfrm>
          <a:prstGeom prst="rect">
            <a:avLst/>
          </a:prstGeom>
          <a:noFill/>
        </p:spPr>
        <p:txBody>
          <a:bodyPr wrap="square" rtlCol="0">
            <a:spAutoFit/>
          </a:bodyPr>
          <a:lstStyle/>
          <a:p>
            <a:r>
              <a:rPr lang="fr-FR" sz="1600">
                <a:latin typeface="+mj-lt"/>
              </a:rPr>
              <a:t>Mixture</a:t>
            </a:r>
            <a:endParaRPr lang="en-GB" sz="1600">
              <a:latin typeface="+mj-lt"/>
            </a:endParaRPr>
          </a:p>
        </p:txBody>
      </p:sp>
      <p:grpSp>
        <p:nvGrpSpPr>
          <p:cNvPr id="18" name="Group 17">
            <a:extLst>
              <a:ext uri="{FF2B5EF4-FFF2-40B4-BE49-F238E27FC236}">
                <a16:creationId xmlns:a16="http://schemas.microsoft.com/office/drawing/2014/main" id="{23D1A094-6E4C-4E5B-9396-BE6FCE397338}"/>
              </a:ext>
            </a:extLst>
          </p:cNvPr>
          <p:cNvGrpSpPr/>
          <p:nvPr/>
        </p:nvGrpSpPr>
        <p:grpSpPr>
          <a:xfrm>
            <a:off x="9723963" y="3965390"/>
            <a:ext cx="2154857" cy="1556566"/>
            <a:chOff x="9088206" y="2827791"/>
            <a:chExt cx="2616784" cy="1806199"/>
          </a:xfrm>
        </p:grpSpPr>
        <p:pic>
          <p:nvPicPr>
            <p:cNvPr id="19" name="Picture 18">
              <a:extLst>
                <a:ext uri="{FF2B5EF4-FFF2-40B4-BE49-F238E27FC236}">
                  <a16:creationId xmlns:a16="http://schemas.microsoft.com/office/drawing/2014/main" id="{E7F98E66-C8E4-45A4-A3EE-C273DE8E176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38594" y="2827791"/>
              <a:ext cx="2316010" cy="1409408"/>
            </a:xfrm>
            <a:prstGeom prst="rect">
              <a:avLst/>
            </a:prstGeom>
          </p:spPr>
        </p:pic>
        <p:sp>
          <p:nvSpPr>
            <p:cNvPr id="20" name="TextBox 19">
              <a:extLst>
                <a:ext uri="{FF2B5EF4-FFF2-40B4-BE49-F238E27FC236}">
                  <a16:creationId xmlns:a16="http://schemas.microsoft.com/office/drawing/2014/main" id="{9467E476-B8A3-4F21-BA54-5DB4C429DE26}"/>
                </a:ext>
              </a:extLst>
            </p:cNvPr>
            <p:cNvSpPr txBox="1"/>
            <p:nvPr/>
          </p:nvSpPr>
          <p:spPr>
            <a:xfrm>
              <a:off x="9088206" y="4241141"/>
              <a:ext cx="2616784" cy="392849"/>
            </a:xfrm>
            <a:prstGeom prst="rect">
              <a:avLst/>
            </a:prstGeom>
            <a:noFill/>
          </p:spPr>
          <p:txBody>
            <a:bodyPr wrap="square" rtlCol="0">
              <a:spAutoFit/>
            </a:bodyPr>
            <a:lstStyle/>
            <a:p>
              <a:pPr algn="ctr"/>
              <a:r>
                <a:rPr lang="fr-FR" sz="1600" err="1">
                  <a:latin typeface="+mj-lt"/>
                </a:rPr>
                <a:t>Two</a:t>
              </a:r>
              <a:r>
                <a:rPr lang="fr-FR" sz="1600">
                  <a:latin typeface="+mj-lt"/>
                </a:rPr>
                <a:t>-phase/</a:t>
              </a:r>
              <a:r>
                <a:rPr lang="fr-FR" sz="1600" err="1">
                  <a:latin typeface="+mj-lt"/>
                </a:rPr>
                <a:t>two</a:t>
              </a:r>
              <a:r>
                <a:rPr lang="fr-FR" sz="1600">
                  <a:latin typeface="+mj-lt"/>
                </a:rPr>
                <a:t>-layer</a:t>
              </a:r>
              <a:endParaRPr lang="en-GB" sz="1600">
                <a:latin typeface="+mj-lt"/>
              </a:endParaRPr>
            </a:p>
          </p:txBody>
        </p:sp>
      </p:grpSp>
      <p:sp>
        <p:nvSpPr>
          <p:cNvPr id="21" name="TextBox 20">
            <a:extLst>
              <a:ext uri="{FF2B5EF4-FFF2-40B4-BE49-F238E27FC236}">
                <a16:creationId xmlns:a16="http://schemas.microsoft.com/office/drawing/2014/main" id="{BCBF4746-4EB7-4505-A94E-949C1D753D6C}"/>
              </a:ext>
            </a:extLst>
          </p:cNvPr>
          <p:cNvSpPr txBox="1"/>
          <p:nvPr/>
        </p:nvSpPr>
        <p:spPr>
          <a:xfrm>
            <a:off x="7259277" y="5244486"/>
            <a:ext cx="1387276" cy="338554"/>
          </a:xfrm>
          <a:prstGeom prst="rect">
            <a:avLst/>
          </a:prstGeom>
          <a:noFill/>
        </p:spPr>
        <p:txBody>
          <a:bodyPr wrap="square" rtlCol="0">
            <a:spAutoFit/>
          </a:bodyPr>
          <a:lstStyle/>
          <a:p>
            <a:r>
              <a:rPr lang="fr-FR" sz="1600" dirty="0" err="1">
                <a:latin typeface="+mj-lt"/>
              </a:rPr>
              <a:t>Two</a:t>
            </a:r>
            <a:r>
              <a:rPr lang="fr-FR" sz="1600" dirty="0">
                <a:latin typeface="+mj-lt"/>
              </a:rPr>
              <a:t>-layer</a:t>
            </a:r>
            <a:endParaRPr lang="en-GB" sz="1600" dirty="0">
              <a:latin typeface="+mj-lt"/>
            </a:endParaRPr>
          </a:p>
        </p:txBody>
      </p:sp>
      <p:sp>
        <p:nvSpPr>
          <p:cNvPr id="22" name="Arrow: Right 21">
            <a:extLst>
              <a:ext uri="{FF2B5EF4-FFF2-40B4-BE49-F238E27FC236}">
                <a16:creationId xmlns:a16="http://schemas.microsoft.com/office/drawing/2014/main" id="{1B73C585-5495-4D41-8BB5-22EB27B3B135}"/>
              </a:ext>
            </a:extLst>
          </p:cNvPr>
          <p:cNvSpPr/>
          <p:nvPr/>
        </p:nvSpPr>
        <p:spPr>
          <a:xfrm>
            <a:off x="2531227" y="2105171"/>
            <a:ext cx="487680" cy="330925"/>
          </a:xfrm>
          <a:prstGeom prst="rightArrow">
            <a:avLst/>
          </a:prstGeom>
          <a:solidFill>
            <a:srgbClr val="457E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4C5FE037-1137-4D70-BF9D-F06BDB28FA78}"/>
              </a:ext>
            </a:extLst>
          </p:cNvPr>
          <p:cNvSpPr/>
          <p:nvPr/>
        </p:nvSpPr>
        <p:spPr>
          <a:xfrm>
            <a:off x="5757030" y="2105170"/>
            <a:ext cx="487680" cy="330925"/>
          </a:xfrm>
          <a:prstGeom prst="rightArrow">
            <a:avLst/>
          </a:prstGeom>
          <a:solidFill>
            <a:srgbClr val="457E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extLst>
              <a:ext uri="{FF2B5EF4-FFF2-40B4-BE49-F238E27FC236}">
                <a16:creationId xmlns:a16="http://schemas.microsoft.com/office/drawing/2014/main" id="{928A5FA9-F393-4C2D-B546-2CAE8B4E2695}"/>
              </a:ext>
            </a:extLst>
          </p:cNvPr>
          <p:cNvSpPr/>
          <p:nvPr/>
        </p:nvSpPr>
        <p:spPr>
          <a:xfrm rot="5400000">
            <a:off x="4079687" y="3468555"/>
            <a:ext cx="487680" cy="330925"/>
          </a:xfrm>
          <a:prstGeom prst="rightArrow">
            <a:avLst/>
          </a:prstGeom>
          <a:solidFill>
            <a:srgbClr val="457E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extLst>
              <a:ext uri="{FF2B5EF4-FFF2-40B4-BE49-F238E27FC236}">
                <a16:creationId xmlns:a16="http://schemas.microsoft.com/office/drawing/2014/main" id="{CD8BCCC2-54F1-4EB8-8410-FB1D1548A863}"/>
              </a:ext>
            </a:extLst>
          </p:cNvPr>
          <p:cNvSpPr/>
          <p:nvPr/>
        </p:nvSpPr>
        <p:spPr>
          <a:xfrm rot="5400000">
            <a:off x="7543612" y="3421184"/>
            <a:ext cx="487680" cy="330925"/>
          </a:xfrm>
          <a:prstGeom prst="rightArrow">
            <a:avLst/>
          </a:prstGeom>
          <a:solidFill>
            <a:srgbClr val="457E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Cross 25">
            <a:extLst>
              <a:ext uri="{FF2B5EF4-FFF2-40B4-BE49-F238E27FC236}">
                <a16:creationId xmlns:a16="http://schemas.microsoft.com/office/drawing/2014/main" id="{416BA8E4-1CA8-4F66-AEA5-D611A3C28FD9}"/>
              </a:ext>
            </a:extLst>
          </p:cNvPr>
          <p:cNvSpPr/>
          <p:nvPr/>
        </p:nvSpPr>
        <p:spPr>
          <a:xfrm>
            <a:off x="5873649" y="4407232"/>
            <a:ext cx="308039" cy="296021"/>
          </a:xfrm>
          <a:prstGeom prst="plus">
            <a:avLst/>
          </a:prstGeom>
          <a:solidFill>
            <a:srgbClr val="457E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Equals 26">
            <a:extLst>
              <a:ext uri="{FF2B5EF4-FFF2-40B4-BE49-F238E27FC236}">
                <a16:creationId xmlns:a16="http://schemas.microsoft.com/office/drawing/2014/main" id="{574EE413-2C13-48F7-A868-2A3229C05408}"/>
              </a:ext>
            </a:extLst>
          </p:cNvPr>
          <p:cNvSpPr/>
          <p:nvPr/>
        </p:nvSpPr>
        <p:spPr>
          <a:xfrm>
            <a:off x="9032385" y="4407232"/>
            <a:ext cx="531223" cy="330925"/>
          </a:xfrm>
          <a:prstGeom prst="mathEqual">
            <a:avLst/>
          </a:prstGeom>
          <a:solidFill>
            <a:srgbClr val="457E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TextBox 27">
            <a:extLst>
              <a:ext uri="{FF2B5EF4-FFF2-40B4-BE49-F238E27FC236}">
                <a16:creationId xmlns:a16="http://schemas.microsoft.com/office/drawing/2014/main" id="{5476E869-5E98-4D48-8256-CD690B740984}"/>
              </a:ext>
            </a:extLst>
          </p:cNvPr>
          <p:cNvSpPr txBox="1"/>
          <p:nvPr/>
        </p:nvSpPr>
        <p:spPr>
          <a:xfrm>
            <a:off x="2205973" y="2510977"/>
            <a:ext cx="308098" cy="369332"/>
          </a:xfrm>
          <a:prstGeom prst="rect">
            <a:avLst/>
          </a:prstGeom>
          <a:noFill/>
        </p:spPr>
        <p:txBody>
          <a:bodyPr wrap="none" rtlCol="0">
            <a:spAutoFit/>
          </a:bodyPr>
          <a:lstStyle/>
          <a:p>
            <a:r>
              <a:rPr lang="fr-FR">
                <a:latin typeface="+mj-lt"/>
              </a:rPr>
              <a:t>C</a:t>
            </a:r>
            <a:endParaRPr lang="en-GB">
              <a:latin typeface="+mj-lt"/>
            </a:endParaRPr>
          </a:p>
        </p:txBody>
      </p:sp>
      <p:sp>
        <p:nvSpPr>
          <p:cNvPr id="29" name="Freeform: Shape 28">
            <a:extLst>
              <a:ext uri="{FF2B5EF4-FFF2-40B4-BE49-F238E27FC236}">
                <a16:creationId xmlns:a16="http://schemas.microsoft.com/office/drawing/2014/main" id="{54AE0877-18A7-46DA-AFDE-3A781AEAB032}"/>
              </a:ext>
            </a:extLst>
          </p:cNvPr>
          <p:cNvSpPr/>
          <p:nvPr/>
        </p:nvSpPr>
        <p:spPr>
          <a:xfrm>
            <a:off x="452846" y="1907177"/>
            <a:ext cx="1143401" cy="818606"/>
          </a:xfrm>
          <a:custGeom>
            <a:avLst/>
            <a:gdLst>
              <a:gd name="connsiteX0" fmla="*/ 0 w 1143401"/>
              <a:gd name="connsiteY0" fmla="*/ 0 h 818606"/>
              <a:gd name="connsiteX1" fmla="*/ 174171 w 1143401"/>
              <a:gd name="connsiteY1" fmla="*/ 583474 h 818606"/>
              <a:gd name="connsiteX2" fmla="*/ 992777 w 1143401"/>
              <a:gd name="connsiteY2" fmla="*/ 731520 h 818606"/>
              <a:gd name="connsiteX3" fmla="*/ 1140823 w 1143401"/>
              <a:gd name="connsiteY3" fmla="*/ 818606 h 818606"/>
            </a:gdLst>
            <a:ahLst/>
            <a:cxnLst>
              <a:cxn ang="0">
                <a:pos x="connsiteX0" y="connsiteY0"/>
              </a:cxn>
              <a:cxn ang="0">
                <a:pos x="connsiteX1" y="connsiteY1"/>
              </a:cxn>
              <a:cxn ang="0">
                <a:pos x="connsiteX2" y="connsiteY2"/>
              </a:cxn>
              <a:cxn ang="0">
                <a:pos x="connsiteX3" y="connsiteY3"/>
              </a:cxn>
            </a:cxnLst>
            <a:rect l="l" t="t" r="r" b="b"/>
            <a:pathLst>
              <a:path w="1143401" h="818606">
                <a:moveTo>
                  <a:pt x="0" y="0"/>
                </a:moveTo>
                <a:cubicBezTo>
                  <a:pt x="4354" y="230777"/>
                  <a:pt x="8708" y="461554"/>
                  <a:pt x="174171" y="583474"/>
                </a:cubicBezTo>
                <a:cubicBezTo>
                  <a:pt x="339634" y="705394"/>
                  <a:pt x="831668" y="692331"/>
                  <a:pt x="992777" y="731520"/>
                </a:cubicBezTo>
                <a:cubicBezTo>
                  <a:pt x="1153886" y="770709"/>
                  <a:pt x="1147354" y="794657"/>
                  <a:pt x="1140823" y="81860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0" name="Straight Arrow Connector 29">
            <a:extLst>
              <a:ext uri="{FF2B5EF4-FFF2-40B4-BE49-F238E27FC236}">
                <a16:creationId xmlns:a16="http://schemas.microsoft.com/office/drawing/2014/main" id="{5A7BBC8B-1E23-4F78-AC49-EF5315E900A4}"/>
              </a:ext>
            </a:extLst>
          </p:cNvPr>
          <p:cNvCxnSpPr>
            <a:cxnSpLocks/>
          </p:cNvCxnSpPr>
          <p:nvPr/>
        </p:nvCxnSpPr>
        <p:spPr>
          <a:xfrm flipV="1">
            <a:off x="326614" y="1716590"/>
            <a:ext cx="0" cy="10091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5C4538E-E767-4463-9367-BC3E07193226}"/>
              </a:ext>
            </a:extLst>
          </p:cNvPr>
          <p:cNvCxnSpPr/>
          <p:nvPr/>
        </p:nvCxnSpPr>
        <p:spPr>
          <a:xfrm>
            <a:off x="326614" y="2725783"/>
            <a:ext cx="19071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07B84C20-E6CD-4E95-9207-469850B2ED57}"/>
              </a:ext>
            </a:extLst>
          </p:cNvPr>
          <p:cNvSpPr txBox="1"/>
          <p:nvPr/>
        </p:nvSpPr>
        <p:spPr>
          <a:xfrm>
            <a:off x="50576" y="1456131"/>
            <a:ext cx="276038" cy="369332"/>
          </a:xfrm>
          <a:prstGeom prst="rect">
            <a:avLst/>
          </a:prstGeom>
          <a:noFill/>
        </p:spPr>
        <p:txBody>
          <a:bodyPr wrap="none" rtlCol="0">
            <a:spAutoFit/>
          </a:bodyPr>
          <a:lstStyle/>
          <a:p>
            <a:r>
              <a:rPr lang="fr-FR">
                <a:latin typeface="+mj-lt"/>
              </a:rPr>
              <a:t>z</a:t>
            </a:r>
            <a:endParaRPr lang="en-GB">
              <a:latin typeface="+mj-lt"/>
            </a:endParaRPr>
          </a:p>
        </p:txBody>
      </p:sp>
      <p:cxnSp>
        <p:nvCxnSpPr>
          <p:cNvPr id="33" name="Straight Connector 32">
            <a:extLst>
              <a:ext uri="{FF2B5EF4-FFF2-40B4-BE49-F238E27FC236}">
                <a16:creationId xmlns:a16="http://schemas.microsoft.com/office/drawing/2014/main" id="{F4C3C6CA-0D93-4D3B-B5DD-44BC3D415AAA}"/>
              </a:ext>
            </a:extLst>
          </p:cNvPr>
          <p:cNvCxnSpPr/>
          <p:nvPr/>
        </p:nvCxnSpPr>
        <p:spPr>
          <a:xfrm>
            <a:off x="326614" y="2603863"/>
            <a:ext cx="1907177"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4534D83B-0445-4D4B-8B7D-4C140759847D}"/>
              </a:ext>
            </a:extLst>
          </p:cNvPr>
          <p:cNvSpPr txBox="1"/>
          <p:nvPr/>
        </p:nvSpPr>
        <p:spPr>
          <a:xfrm>
            <a:off x="10464060" y="3244334"/>
            <a:ext cx="674662" cy="369332"/>
          </a:xfrm>
          <a:prstGeom prst="rect">
            <a:avLst/>
          </a:prstGeom>
          <a:noFill/>
        </p:spPr>
        <p:txBody>
          <a:bodyPr wrap="square" rtlCol="0">
            <a:spAutoFit/>
          </a:bodyPr>
          <a:lstStyle/>
          <a:p>
            <a:r>
              <a:rPr lang="fr-FR">
                <a:solidFill>
                  <a:srgbClr val="FF0000"/>
                </a:solidFill>
                <a:latin typeface="+mj-lt"/>
              </a:rPr>
              <a:t>2P2L</a:t>
            </a:r>
            <a:endParaRPr lang="en-GB">
              <a:solidFill>
                <a:srgbClr val="FF0000"/>
              </a:solidFill>
              <a:latin typeface="+mj-lt"/>
            </a:endParaRPr>
          </a:p>
        </p:txBody>
      </p:sp>
      <p:sp>
        <p:nvSpPr>
          <p:cNvPr id="38" name="Rectangle: Rounded Corners 37">
            <a:extLst>
              <a:ext uri="{FF2B5EF4-FFF2-40B4-BE49-F238E27FC236}">
                <a16:creationId xmlns:a16="http://schemas.microsoft.com/office/drawing/2014/main" id="{BEF72253-1A22-4EBD-B048-683B381BDF74}"/>
              </a:ext>
            </a:extLst>
          </p:cNvPr>
          <p:cNvSpPr/>
          <p:nvPr/>
        </p:nvSpPr>
        <p:spPr>
          <a:xfrm>
            <a:off x="9657486" y="3632580"/>
            <a:ext cx="2287810" cy="213559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52296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animBg="1"/>
      <p:bldP spid="32" grpId="0"/>
      <p:bldP spid="37" grpId="0"/>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5A5F3-94C3-43FF-89F9-F2AAB087858D}"/>
              </a:ext>
            </a:extLst>
          </p:cNvPr>
          <p:cNvSpPr>
            <a:spLocks noGrp="1"/>
          </p:cNvSpPr>
          <p:nvPr>
            <p:ph type="title"/>
          </p:nvPr>
        </p:nvSpPr>
        <p:spPr/>
        <p:txBody>
          <a:bodyPr/>
          <a:lstStyle/>
          <a:p>
            <a:r>
              <a:rPr lang="fr-FR"/>
              <a:t>2P2L</a:t>
            </a:r>
            <a:endParaRPr lang="en-GB"/>
          </a:p>
        </p:txBody>
      </p:sp>
      <p:sp>
        <p:nvSpPr>
          <p:cNvPr id="3" name="Slide Number Placeholder 2">
            <a:extLst>
              <a:ext uri="{FF2B5EF4-FFF2-40B4-BE49-F238E27FC236}">
                <a16:creationId xmlns:a16="http://schemas.microsoft.com/office/drawing/2014/main" id="{066582CB-C078-4010-BB0B-C5832325F3BE}"/>
              </a:ext>
            </a:extLst>
          </p:cNvPr>
          <p:cNvSpPr>
            <a:spLocks noGrp="1"/>
          </p:cNvSpPr>
          <p:nvPr>
            <p:ph type="sldNum" sz="quarter" idx="12"/>
          </p:nvPr>
        </p:nvSpPr>
        <p:spPr/>
        <p:txBody>
          <a:bodyPr/>
          <a:lstStyle/>
          <a:p>
            <a:fld id="{7A8BD623-D179-42DF-B838-8F9BAFA7AAED}" type="slidenum">
              <a:rPr lang="fr-BE" smtClean="0"/>
              <a:pPr/>
              <a:t>7</a:t>
            </a:fld>
            <a:endParaRPr lang="fr-BE"/>
          </a:p>
        </p:txBody>
      </p:sp>
      <p:sp>
        <p:nvSpPr>
          <p:cNvPr id="4" name="Text Placeholder 3">
            <a:extLst>
              <a:ext uri="{FF2B5EF4-FFF2-40B4-BE49-F238E27FC236}">
                <a16:creationId xmlns:a16="http://schemas.microsoft.com/office/drawing/2014/main" id="{B8CEF67E-4DF0-40C6-BBB8-FC10C0339A88}"/>
              </a:ext>
            </a:extLst>
          </p:cNvPr>
          <p:cNvSpPr>
            <a:spLocks noGrp="1"/>
          </p:cNvSpPr>
          <p:nvPr>
            <p:ph type="body" sz="quarter" idx="13"/>
          </p:nvPr>
        </p:nvSpPr>
        <p:spPr/>
        <p:txBody>
          <a:bodyPr/>
          <a:lstStyle/>
          <a:p>
            <a:r>
              <a:rPr lang="fr-FR"/>
              <a:t>Description of the model</a:t>
            </a:r>
            <a:endParaRPr lang="en-GB"/>
          </a:p>
        </p:txBody>
      </p:sp>
      <p:pic>
        <p:nvPicPr>
          <p:cNvPr id="6" name="Content Placeholder 5">
            <a:extLst>
              <a:ext uri="{FF2B5EF4-FFF2-40B4-BE49-F238E27FC236}">
                <a16:creationId xmlns:a16="http://schemas.microsoft.com/office/drawing/2014/main" id="{F80F6F83-7A70-4261-80B5-8EE3FF57DC98}"/>
              </a:ext>
            </a:extLst>
          </p:cNvPr>
          <p:cNvPicPr>
            <a:picLocks noGrp="1"/>
          </p:cNvPicPr>
          <p:nvPr>
            <p:ph idx="1"/>
          </p:nvPr>
        </p:nvPicPr>
        <p:blipFill>
          <a:blip r:embed="rId3"/>
          <a:stretch>
            <a:fillRect/>
          </a:stretch>
        </p:blipFill>
        <p:spPr>
          <a:xfrm>
            <a:off x="676868" y="1872715"/>
            <a:ext cx="4916434" cy="2851410"/>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CA9987D-C869-4223-BCBB-31B7B28D8071}"/>
                  </a:ext>
                </a:extLst>
              </p:cNvPr>
              <p:cNvSpPr txBox="1"/>
              <p:nvPr/>
            </p:nvSpPr>
            <p:spPr>
              <a:xfrm>
                <a:off x="6197850" y="3569006"/>
                <a:ext cx="4825497" cy="2246769"/>
              </a:xfrm>
              <a:prstGeom prst="rect">
                <a:avLst/>
              </a:prstGeom>
              <a:noFill/>
            </p:spPr>
            <p:txBody>
              <a:bodyPr wrap="square" rtlCol="0">
                <a:spAutoFit/>
              </a:bodyPr>
              <a:lstStyle/>
              <a:p>
                <a:r>
                  <a:rPr lang="fr-FR" sz="2000">
                    <a:latin typeface="+mj-lt"/>
                  </a:rPr>
                  <a:t>Hypotheses</a:t>
                </a:r>
              </a:p>
              <a:p>
                <a:pPr marL="342900" indent="-342900">
                  <a:buFont typeface="Arial" panose="020B0604020202020204" pitchFamily="34" charset="0"/>
                  <a:buChar char="•"/>
                </a:pPr>
                <a:r>
                  <a:rPr lang="fr-FR" sz="2000">
                    <a:latin typeface="+mj-lt"/>
                  </a:rPr>
                  <a:t>2 </a:t>
                </a:r>
                <a:r>
                  <a:rPr lang="fr-FR" sz="2000" err="1">
                    <a:latin typeface="+mj-lt"/>
                  </a:rPr>
                  <a:t>layers</a:t>
                </a:r>
                <a:r>
                  <a:rPr lang="fr-FR" sz="2000">
                    <a:latin typeface="+mj-lt"/>
                  </a:rPr>
                  <a:t> with variable </a:t>
                </a:r>
                <a:r>
                  <a:rPr lang="fr-FR" sz="2000" err="1">
                    <a:latin typeface="+mj-lt"/>
                  </a:rPr>
                  <a:t>depths</a:t>
                </a:r>
                <a:endParaRPr lang="fr-FR" sz="2000">
                  <a:latin typeface="+mj-lt"/>
                </a:endParaRPr>
              </a:p>
              <a:p>
                <a:pPr marL="342900" indent="-342900">
                  <a:buFont typeface="Arial" panose="020B0604020202020204" pitchFamily="34" charset="0"/>
                  <a:buChar char="•"/>
                </a:pPr>
                <a:r>
                  <a:rPr lang="fr-FR" sz="2000">
                    <a:latin typeface="+mj-lt"/>
                  </a:rPr>
                  <a:t>2 phases with constant </a:t>
                </a:r>
                <a:r>
                  <a:rPr lang="fr-FR" sz="2000" err="1">
                    <a:latin typeface="+mj-lt"/>
                  </a:rPr>
                  <a:t>densities</a:t>
                </a:r>
                <a:endParaRPr lang="fr-FR" sz="2000">
                  <a:latin typeface="+mj-lt"/>
                </a:endParaRP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1" i="1" smtClean="0">
                            <a:latin typeface="Cambria Math" panose="02040503050406030204" pitchFamily="18" charset="0"/>
                          </a:rPr>
                          <m:t>𝑽</m:t>
                        </m:r>
                      </m:e>
                      <m:sub>
                        <m:r>
                          <a:rPr lang="fr-FR" sz="2000" b="0" i="1" smtClean="0">
                            <a:latin typeface="Cambria Math" panose="02040503050406030204" pitchFamily="18" charset="0"/>
                          </a:rPr>
                          <m:t>𝑙</m:t>
                        </m:r>
                      </m:sub>
                    </m:sSub>
                  </m:oMath>
                </a14:m>
                <a:r>
                  <a:rPr lang="en-GB" sz="2000" b="1">
                    <a:latin typeface="+mj-lt"/>
                  </a:rPr>
                  <a:t> </a:t>
                </a:r>
                <a:r>
                  <a:rPr lang="en-GB" sz="2000">
                    <a:latin typeface="+mj-lt"/>
                  </a:rPr>
                  <a:t>is averaged over </a:t>
                </a:r>
                <a14:m>
                  <m:oMath xmlns:m="http://schemas.openxmlformats.org/officeDocument/2006/math">
                    <m:r>
                      <a:rPr lang="fr-FR" sz="2000" b="0" i="1" smtClean="0">
                        <a:latin typeface="Cambria Math" panose="02040503050406030204" pitchFamily="18" charset="0"/>
                      </a:rPr>
                      <m:t>h</m:t>
                    </m:r>
                  </m:oMath>
                </a14:m>
                <a:endParaRPr lang="en-GB" sz="2000" b="1">
                  <a:latin typeface="+mj-lt"/>
                </a:endParaRP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1" i="1" smtClean="0">
                            <a:latin typeface="Cambria Math" panose="02040503050406030204" pitchFamily="18" charset="0"/>
                          </a:rPr>
                          <m:t>𝑽</m:t>
                        </m:r>
                      </m:e>
                      <m:sub>
                        <m:r>
                          <a:rPr lang="fr-FR" sz="2000" b="0" i="1" smtClean="0">
                            <a:latin typeface="Cambria Math" panose="02040503050406030204" pitchFamily="18" charset="0"/>
                          </a:rPr>
                          <m:t>𝑠𝑠</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1" i="1" smtClean="0">
                            <a:latin typeface="Cambria Math" panose="02040503050406030204" pitchFamily="18" charset="0"/>
                          </a:rPr>
                          <m:t>𝑽</m:t>
                        </m:r>
                      </m:e>
                      <m:sub>
                        <m:r>
                          <a:rPr lang="fr-FR" sz="2000" b="0" i="1" smtClean="0">
                            <a:latin typeface="Cambria Math" panose="02040503050406030204" pitchFamily="18" charset="0"/>
                          </a:rPr>
                          <m:t>𝑙</m:t>
                        </m:r>
                      </m:sub>
                    </m:sSub>
                  </m:oMath>
                </a14:m>
                <a:r>
                  <a:rPr lang="en-GB" sz="2000" b="1">
                    <a:latin typeface="+mj-lt"/>
                  </a:rPr>
                  <a:t> </a:t>
                </a:r>
                <a:r>
                  <a:rPr lang="en-GB" sz="2000">
                    <a:latin typeface="+mj-lt"/>
                  </a:rPr>
                  <a:t>(no drag in the upper layer)</a:t>
                </a:r>
                <a:endParaRPr lang="en-GB" sz="2000" b="1">
                  <a:latin typeface="+mj-lt"/>
                </a:endParaRP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𝑏</m:t>
                        </m:r>
                      </m:sub>
                    </m:sSub>
                    <m:r>
                      <a:rPr lang="fr-FR" sz="2000" b="0" i="1" smtClean="0">
                        <a:latin typeface="Cambria Math" panose="02040503050406030204" pitchFamily="18" charset="0"/>
                      </a:rPr>
                      <m:t>=1−</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𝜖</m:t>
                        </m:r>
                      </m:e>
                      <m:sub>
                        <m:r>
                          <a:rPr lang="fr-FR" sz="2000" b="0" i="1" smtClean="0">
                            <a:latin typeface="Cambria Math" panose="02040503050406030204" pitchFamily="18" charset="0"/>
                          </a:rPr>
                          <m:t>0</m:t>
                        </m:r>
                      </m:sub>
                    </m:sSub>
                  </m:oMath>
                </a14:m>
                <a:r>
                  <a:rPr lang="en-GB" sz="2000">
                    <a:latin typeface="+mj-lt"/>
                  </a:rPr>
                  <a:t> </a:t>
                </a: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𝑠𝑠</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𝑠𝑏</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𝑏</m:t>
                        </m:r>
                      </m:sub>
                    </m:sSub>
                  </m:oMath>
                </a14:m>
                <a:endParaRPr lang="en-GB" sz="2000">
                  <a:latin typeface="+mj-lt"/>
                </a:endParaRPr>
              </a:p>
            </p:txBody>
          </p:sp>
        </mc:Choice>
        <mc:Fallback xmlns="">
          <p:sp>
            <p:nvSpPr>
              <p:cNvPr id="7" name="TextBox 6">
                <a:extLst>
                  <a:ext uri="{FF2B5EF4-FFF2-40B4-BE49-F238E27FC236}">
                    <a16:creationId xmlns:a16="http://schemas.microsoft.com/office/drawing/2014/main" id="{ACA9987D-C869-4223-BCBB-31B7B28D8071}"/>
                  </a:ext>
                </a:extLst>
              </p:cNvPr>
              <p:cNvSpPr txBox="1">
                <a:spLocks noRot="1" noChangeAspect="1" noMove="1" noResize="1" noEditPoints="1" noAdjustHandles="1" noChangeArrowheads="1" noChangeShapeType="1" noTextEdit="1"/>
              </p:cNvSpPr>
              <p:nvPr/>
            </p:nvSpPr>
            <p:spPr>
              <a:xfrm>
                <a:off x="6197850" y="3569006"/>
                <a:ext cx="4825497" cy="2246769"/>
              </a:xfrm>
              <a:prstGeom prst="rect">
                <a:avLst/>
              </a:prstGeom>
              <a:blipFill>
                <a:blip r:embed="rId4"/>
                <a:stretch>
                  <a:fillRect l="-1391" t="-1355" b="-2981"/>
                </a:stretch>
              </a:blipFill>
            </p:spPr>
            <p:txBody>
              <a:bodyPr/>
              <a:lstStyle/>
              <a:p>
                <a:r>
                  <a:rPr lang="fr-BE">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52FF22D-9FF4-449B-9B69-67F8786DD28D}"/>
                  </a:ext>
                </a:extLst>
              </p:cNvPr>
              <p:cNvSpPr txBox="1"/>
              <p:nvPr/>
            </p:nvSpPr>
            <p:spPr>
              <a:xfrm>
                <a:off x="6197851" y="1397216"/>
                <a:ext cx="4825497" cy="1631216"/>
              </a:xfrm>
              <a:prstGeom prst="rect">
                <a:avLst/>
              </a:prstGeom>
              <a:noFill/>
            </p:spPr>
            <p:txBody>
              <a:bodyPr wrap="square" rtlCol="0">
                <a:spAutoFit/>
              </a:bodyPr>
              <a:lstStyle/>
              <a:p>
                <a:r>
                  <a:rPr lang="fr-FR" sz="2000" err="1">
                    <a:latin typeface="+mj-lt"/>
                  </a:rPr>
                  <a:t>Definitions</a:t>
                </a:r>
                <a:endParaRPr lang="fr-FR" sz="2000">
                  <a:latin typeface="+mj-lt"/>
                </a:endParaRP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𝑠𝑠</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𝑠𝑠</m:t>
                        </m:r>
                      </m:sub>
                    </m:sSub>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h</m:t>
                        </m:r>
                      </m:e>
                      <m:sub>
                        <m:r>
                          <a:rPr lang="fr-FR" sz="2000" b="0" i="1" smtClean="0">
                            <a:latin typeface="Cambria Math" panose="02040503050406030204" pitchFamily="18" charset="0"/>
                          </a:rPr>
                          <m:t>𝑠𝑠</m:t>
                        </m:r>
                      </m:sub>
                    </m:sSub>
                  </m:oMath>
                </a14:m>
                <a:endParaRPr lang="fr-FR" sz="2000" b="0" i="1">
                  <a:latin typeface="Cambria Math" panose="02040503050406030204" pitchFamily="18" charset="0"/>
                </a:endParaRP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𝑠𝑏</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𝑠𝑏</m:t>
                        </m:r>
                      </m:sub>
                    </m:sSub>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h</m:t>
                        </m:r>
                      </m:e>
                      <m:sub>
                        <m:r>
                          <a:rPr lang="fr-FR" sz="2000" b="0" i="1" smtClean="0">
                            <a:latin typeface="Cambria Math" panose="02040503050406030204" pitchFamily="18" charset="0"/>
                          </a:rPr>
                          <m:t>𝑠𝑏</m:t>
                        </m:r>
                      </m:sub>
                    </m:sSub>
                  </m:oMath>
                </a14:m>
                <a:endParaRPr lang="fr-FR" sz="2000" b="0" i="1">
                  <a:latin typeface="Cambria Math" panose="02040503050406030204" pitchFamily="18" charset="0"/>
                </a:endParaRPr>
              </a:p>
              <a:p>
                <a:pPr marL="342900" indent="-342900">
                  <a:buFont typeface="Arial" panose="020B0604020202020204" pitchFamily="34" charset="0"/>
                  <a:buChar char="•"/>
                </a:pP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𝑙</m:t>
                        </m:r>
                      </m:sub>
                    </m:sSub>
                    <m:r>
                      <a:rPr lang="fr-FR" sz="2000" b="0" i="1" smtClean="0">
                        <a:latin typeface="Cambria Math" panose="02040503050406030204" pitchFamily="18" charset="0"/>
                      </a:rPr>
                      <m:t>=</m:t>
                    </m:r>
                    <m:d>
                      <m:dPr>
                        <m:ctrlPr>
                          <a:rPr lang="fr-FR" sz="2000" b="0" i="1" smtClean="0">
                            <a:latin typeface="Cambria Math" panose="02040503050406030204" pitchFamily="18" charset="0"/>
                          </a:rPr>
                        </m:ctrlPr>
                      </m:dPr>
                      <m:e>
                        <m:r>
                          <a:rPr lang="fr-FR" sz="2000" b="0" i="1" smtClean="0">
                            <a:latin typeface="Cambria Math" panose="02040503050406030204" pitchFamily="18" charset="0"/>
                          </a:rPr>
                          <m:t>1−</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𝑠𝑏</m:t>
                            </m:r>
                          </m:sub>
                        </m:sSub>
                      </m:e>
                    </m:d>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h</m:t>
                        </m:r>
                      </m:e>
                      <m:sub>
                        <m:r>
                          <a:rPr lang="fr-FR" sz="2000" b="0" i="1" smtClean="0">
                            <a:latin typeface="Cambria Math" panose="02040503050406030204" pitchFamily="18" charset="0"/>
                          </a:rPr>
                          <m:t>𝑠𝑏</m:t>
                        </m:r>
                      </m:sub>
                    </m:sSub>
                    <m:r>
                      <a:rPr lang="fr-FR" sz="2000" b="0" i="1" smtClean="0">
                        <a:latin typeface="Cambria Math" panose="02040503050406030204" pitchFamily="18" charset="0"/>
                      </a:rPr>
                      <m:t>+</m:t>
                    </m:r>
                    <m:d>
                      <m:dPr>
                        <m:ctrlPr>
                          <a:rPr lang="fr-FR" sz="2000" b="0" i="1" smtClean="0">
                            <a:latin typeface="Cambria Math" panose="02040503050406030204" pitchFamily="18" charset="0"/>
                          </a:rPr>
                        </m:ctrlPr>
                      </m:dPr>
                      <m:e>
                        <m:r>
                          <a:rPr lang="fr-FR" sz="2000" b="0" i="1" smtClean="0">
                            <a:latin typeface="Cambria Math" panose="02040503050406030204" pitchFamily="18" charset="0"/>
                          </a:rPr>
                          <m:t>1−</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𝐶</m:t>
                            </m:r>
                          </m:e>
                          <m:sub>
                            <m:r>
                              <a:rPr lang="fr-FR" sz="2000" b="0" i="1" smtClean="0">
                                <a:latin typeface="Cambria Math" panose="02040503050406030204" pitchFamily="18" charset="0"/>
                              </a:rPr>
                              <m:t>𝑠𝑠</m:t>
                            </m:r>
                          </m:sub>
                        </m:sSub>
                      </m:e>
                    </m:d>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h</m:t>
                        </m:r>
                      </m:e>
                      <m:sub>
                        <m:r>
                          <a:rPr lang="fr-FR" sz="2000" b="0" i="1" smtClean="0">
                            <a:latin typeface="Cambria Math" panose="02040503050406030204" pitchFamily="18" charset="0"/>
                          </a:rPr>
                          <m:t>𝑠𝑠</m:t>
                        </m:r>
                      </m:sub>
                    </m:sSub>
                  </m:oMath>
                </a14:m>
                <a:endParaRPr lang="fr-FR" sz="2000" b="0" i="1">
                  <a:latin typeface="Cambria Math" panose="02040503050406030204" pitchFamily="18" charset="0"/>
                </a:endParaRPr>
              </a:p>
              <a:p>
                <a:pPr marL="342900" indent="-342900">
                  <a:buFont typeface="Arial" panose="020B0604020202020204" pitchFamily="34" charset="0"/>
                  <a:buChar char="•"/>
                </a:pPr>
                <a14:m>
                  <m:oMath xmlns:m="http://schemas.openxmlformats.org/officeDocument/2006/math">
                    <m:r>
                      <a:rPr lang="fr-FR" sz="2000" b="0" i="1" smtClean="0">
                        <a:latin typeface="Cambria Math" panose="02040503050406030204" pitchFamily="18" charset="0"/>
                      </a:rPr>
                      <m:t>h</m:t>
                    </m:r>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𝑠𝑠</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𝑠𝑏</m:t>
                        </m:r>
                      </m:sub>
                    </m:sSub>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𝛿</m:t>
                        </m:r>
                      </m:e>
                      <m:sub>
                        <m:r>
                          <a:rPr lang="fr-FR" sz="2000" b="0" i="1" smtClean="0">
                            <a:latin typeface="Cambria Math" panose="02040503050406030204" pitchFamily="18" charset="0"/>
                          </a:rPr>
                          <m:t>𝑙</m:t>
                        </m:r>
                      </m:sub>
                    </m:sSub>
                  </m:oMath>
                </a14:m>
                <a:endParaRPr lang="en-GB" sz="2000">
                  <a:latin typeface="+mj-lt"/>
                </a:endParaRPr>
              </a:p>
            </p:txBody>
          </p:sp>
        </mc:Choice>
        <mc:Fallback xmlns="">
          <p:sp>
            <p:nvSpPr>
              <p:cNvPr id="9" name="TextBox 8">
                <a:extLst>
                  <a:ext uri="{FF2B5EF4-FFF2-40B4-BE49-F238E27FC236}">
                    <a16:creationId xmlns:a16="http://schemas.microsoft.com/office/drawing/2014/main" id="{B52FF22D-9FF4-449B-9B69-67F8786DD28D}"/>
                  </a:ext>
                </a:extLst>
              </p:cNvPr>
              <p:cNvSpPr txBox="1">
                <a:spLocks noRot="1" noChangeAspect="1" noMove="1" noResize="1" noEditPoints="1" noAdjustHandles="1" noChangeArrowheads="1" noChangeShapeType="1" noTextEdit="1"/>
              </p:cNvSpPr>
              <p:nvPr/>
            </p:nvSpPr>
            <p:spPr>
              <a:xfrm>
                <a:off x="6197851" y="1397216"/>
                <a:ext cx="4825497" cy="1631216"/>
              </a:xfrm>
              <a:prstGeom prst="rect">
                <a:avLst/>
              </a:prstGeom>
              <a:blipFill>
                <a:blip r:embed="rId5"/>
                <a:stretch>
                  <a:fillRect l="-1391" t="-1866" b="-4478"/>
                </a:stretch>
              </a:blipFill>
            </p:spPr>
            <p:txBody>
              <a:bodyPr/>
              <a:lstStyle/>
              <a:p>
                <a:r>
                  <a:rPr lang="fr-BE">
                    <a:noFill/>
                  </a:rPr>
                  <a:t> </a:t>
                </a:r>
              </a:p>
            </p:txBody>
          </p:sp>
        </mc:Fallback>
      </mc:AlternateContent>
    </p:spTree>
    <p:extLst>
      <p:ext uri="{BB962C8B-B14F-4D97-AF65-F5344CB8AC3E}">
        <p14:creationId xmlns:p14="http://schemas.microsoft.com/office/powerpoint/2010/main" val="1185270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314E4-E14E-4527-8AEF-B9A445B0F607}"/>
              </a:ext>
            </a:extLst>
          </p:cNvPr>
          <p:cNvSpPr>
            <a:spLocks noGrp="1"/>
          </p:cNvSpPr>
          <p:nvPr>
            <p:ph type="title"/>
          </p:nvPr>
        </p:nvSpPr>
        <p:spPr/>
        <p:txBody>
          <a:bodyPr/>
          <a:lstStyle/>
          <a:p>
            <a:r>
              <a:rPr lang="fr-FR"/>
              <a:t>2P2L</a:t>
            </a:r>
            <a:endParaRPr lang="en-GB"/>
          </a:p>
        </p:txBody>
      </p:sp>
      <p:sp>
        <p:nvSpPr>
          <p:cNvPr id="3" name="Slide Number Placeholder 2">
            <a:extLst>
              <a:ext uri="{FF2B5EF4-FFF2-40B4-BE49-F238E27FC236}">
                <a16:creationId xmlns:a16="http://schemas.microsoft.com/office/drawing/2014/main" id="{ED050703-2344-47FD-9703-1891C6964C1B}"/>
              </a:ext>
            </a:extLst>
          </p:cNvPr>
          <p:cNvSpPr>
            <a:spLocks noGrp="1"/>
          </p:cNvSpPr>
          <p:nvPr>
            <p:ph type="sldNum" sz="quarter" idx="12"/>
          </p:nvPr>
        </p:nvSpPr>
        <p:spPr/>
        <p:txBody>
          <a:bodyPr/>
          <a:lstStyle/>
          <a:p>
            <a:fld id="{7A8BD623-D179-42DF-B838-8F9BAFA7AAED}" type="slidenum">
              <a:rPr lang="fr-BE" smtClean="0"/>
              <a:pPr/>
              <a:t>8</a:t>
            </a:fld>
            <a:endParaRPr lang="fr-BE"/>
          </a:p>
        </p:txBody>
      </p:sp>
      <p:sp>
        <p:nvSpPr>
          <p:cNvPr id="4" name="Text Placeholder 3">
            <a:extLst>
              <a:ext uri="{FF2B5EF4-FFF2-40B4-BE49-F238E27FC236}">
                <a16:creationId xmlns:a16="http://schemas.microsoft.com/office/drawing/2014/main" id="{04DF398A-5EC3-4E19-9C5B-C3A1ABD19AD4}"/>
              </a:ext>
            </a:extLst>
          </p:cNvPr>
          <p:cNvSpPr>
            <a:spLocks noGrp="1"/>
          </p:cNvSpPr>
          <p:nvPr>
            <p:ph type="body" sz="quarter" idx="13"/>
          </p:nvPr>
        </p:nvSpPr>
        <p:spPr/>
        <p:txBody>
          <a:bodyPr/>
          <a:lstStyle/>
          <a:p>
            <a:r>
              <a:rPr lang="fr-FR"/>
              <a:t>Equations</a:t>
            </a:r>
            <a:endParaRPr lang="en-GB"/>
          </a:p>
        </p:txBody>
      </p:sp>
      <mc:AlternateContent xmlns:mc="http://schemas.openxmlformats.org/markup-compatibility/2006" xmlns:a14="http://schemas.microsoft.com/office/drawing/2010/main">
        <mc:Choice Requires="a14">
          <p:graphicFrame>
            <p:nvGraphicFramePr>
              <p:cNvPr id="6" name="Content Placeholder 5">
                <a:extLst>
                  <a:ext uri="{FF2B5EF4-FFF2-40B4-BE49-F238E27FC236}">
                    <a16:creationId xmlns:a16="http://schemas.microsoft.com/office/drawing/2014/main" id="{6BD50B87-0B6A-4FA6-8684-FA608DFB428E}"/>
                  </a:ext>
                </a:extLst>
              </p:cNvPr>
              <p:cNvGraphicFramePr>
                <a:graphicFrameLocks noGrp="1"/>
              </p:cNvGraphicFramePr>
              <p:nvPr>
                <p:ph idx="1"/>
                <p:extLst/>
              </p:nvPr>
            </p:nvGraphicFramePr>
            <p:xfrm>
              <a:off x="1804044" y="1335491"/>
              <a:ext cx="8583912" cy="2701545"/>
            </p:xfrm>
            <a:graphic>
              <a:graphicData uri="http://schemas.openxmlformats.org/drawingml/2006/table">
                <a:tbl>
                  <a:tblPr firstRow="1" firstCol="1" bandRow="1">
                    <a:tableStyleId>{2D5ABB26-0587-4C30-8999-92F81FD0307C}</a:tableStyleId>
                  </a:tblPr>
                  <a:tblGrid>
                    <a:gridCol w="8583912">
                      <a:extLst>
                        <a:ext uri="{9D8B030D-6E8A-4147-A177-3AD203B41FA5}">
                          <a16:colId xmlns:a16="http://schemas.microsoft.com/office/drawing/2014/main" val="1785101794"/>
                        </a:ext>
                      </a:extLst>
                    </a:gridCol>
                  </a:tblGrid>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tx1"/>
                                        </a:solidFill>
                                        <a:effectLst/>
                                        <a:latin typeface="Cambria Math" panose="02040503050406030204" pitchFamily="18" charset="0"/>
                                        <a:ea typeface="Latin Modern Math" panose="02000503000000000000" pitchFamily="50" charset="0"/>
                                      </a:rPr>
                                    </m:ctrlPr>
                                  </m:fPr>
                                  <m:num>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𝑙</m:t>
                                        </m:r>
                                      </m:sub>
                                    </m:sSub>
                                  </m:num>
                                  <m:den>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𝑡</m:t>
                                    </m:r>
                                  </m:den>
                                </m:f>
                                <m:r>
                                  <a:rPr lang="en-GB" sz="1600">
                                    <a:solidFill>
                                      <a:schemeClr val="tx1"/>
                                    </a:solidFill>
                                    <a:effectLst/>
                                    <a:latin typeface="Cambria Math" panose="02040503050406030204" pitchFamily="18" charset="0"/>
                                    <a:ea typeface="Latin Modern Math" panose="02000503000000000000" pitchFamily="50" charset="0"/>
                                  </a:rPr>
                                  <m:t>+</m:t>
                                </m:r>
                                <m:r>
                                  <m:rPr>
                                    <m:sty m:val="p"/>
                                  </m:rP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m:t>
                                </m:r>
                                <m:d>
                                  <m:dPr>
                                    <m:ctrlPr>
                                      <a:rPr lang="en-GB" sz="1600" i="1">
                                        <a:solidFill>
                                          <a:schemeClr val="tx1"/>
                                        </a:solidFill>
                                        <a:effectLst/>
                                        <a:latin typeface="Cambria Math" panose="02040503050406030204" pitchFamily="18" charset="0"/>
                                        <a:ea typeface="Latin Modern Math" panose="02000503000000000000" pitchFamily="50" charset="0"/>
                                      </a:rPr>
                                    </m:ctrlPr>
                                  </m:dPr>
                                  <m:e>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𝑙</m:t>
                                        </m:r>
                                      </m:sub>
                                    </m:sSub>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𝑽</m:t>
                                        </m:r>
                                      </m:e>
                                      <m:sub>
                                        <m:r>
                                          <a:rPr lang="en-GB" sz="1600">
                                            <a:solidFill>
                                              <a:schemeClr val="tx1"/>
                                            </a:solidFill>
                                            <a:effectLst/>
                                            <a:latin typeface="Cambria Math" panose="02040503050406030204" pitchFamily="18" charset="0"/>
                                            <a:ea typeface="Latin Modern Math" panose="02000503000000000000" pitchFamily="50" charset="0"/>
                                          </a:rPr>
                                          <m:t>𝑙</m:t>
                                        </m:r>
                                      </m:sub>
                                    </m:sSub>
                                  </m:e>
                                </m:d>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𝜖</m:t>
                                    </m:r>
                                  </m:e>
                                  <m:sub>
                                    <m:r>
                                      <a:rPr lang="en-GB" sz="1600">
                                        <a:solidFill>
                                          <a:schemeClr val="tx1"/>
                                        </a:solidFill>
                                        <a:effectLst/>
                                        <a:latin typeface="Cambria Math" panose="02040503050406030204" pitchFamily="18" charset="0"/>
                                        <a:ea typeface="Latin Modern Math" panose="02000503000000000000" pitchFamily="50" charset="0"/>
                                      </a:rPr>
                                      <m:t>0</m:t>
                                    </m:r>
                                  </m:sub>
                                </m:sSub>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𝑒</m:t>
                                    </m:r>
                                  </m:e>
                                  <m:sub>
                                    <m:r>
                                      <a:rPr lang="en-GB" sz="1600">
                                        <a:solidFill>
                                          <a:schemeClr val="tx1"/>
                                        </a:solidFill>
                                        <a:effectLst/>
                                        <a:latin typeface="Cambria Math" panose="02040503050406030204" pitchFamily="18" charset="0"/>
                                        <a:ea typeface="Latin Modern Math" panose="02000503000000000000" pitchFamily="50" charset="0"/>
                                      </a:rPr>
                                      <m:t>𝑏</m:t>
                                    </m:r>
                                  </m:sub>
                                </m:sSub>
                              </m:oMath>
                            </m:oMathPara>
                          </a14:m>
                          <a:endParaRPr lang="en-GB" sz="160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2914034231"/>
                      </a:ext>
                    </a:extLst>
                  </a:tr>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tx1"/>
                                        </a:solidFill>
                                        <a:effectLst/>
                                        <a:latin typeface="Cambria Math" panose="02040503050406030204" pitchFamily="18" charset="0"/>
                                        <a:ea typeface="Latin Modern Math" panose="02000503000000000000" pitchFamily="50" charset="0"/>
                                      </a:rPr>
                                    </m:ctrlPr>
                                  </m:fPr>
                                  <m:num>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𝑠𝑠</m:t>
                                        </m:r>
                                      </m:sub>
                                    </m:sSub>
                                  </m:num>
                                  <m:den>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𝑡</m:t>
                                    </m:r>
                                  </m:den>
                                </m:f>
                                <m:r>
                                  <a:rPr lang="en-GB" sz="1600">
                                    <a:solidFill>
                                      <a:schemeClr val="tx1"/>
                                    </a:solidFill>
                                    <a:effectLst/>
                                    <a:latin typeface="Cambria Math" panose="02040503050406030204" pitchFamily="18" charset="0"/>
                                    <a:ea typeface="Latin Modern Math" panose="02000503000000000000" pitchFamily="50" charset="0"/>
                                  </a:rPr>
                                  <m:t>+</m:t>
                                </m:r>
                                <m:r>
                                  <m:rPr>
                                    <m:sty m:val="p"/>
                                  </m:rP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m:t>
                                </m:r>
                                <m:d>
                                  <m:dPr>
                                    <m:ctrlPr>
                                      <a:rPr lang="en-GB" sz="1600" i="1">
                                        <a:solidFill>
                                          <a:schemeClr val="tx1"/>
                                        </a:solidFill>
                                        <a:effectLst/>
                                        <a:latin typeface="Cambria Math" panose="02040503050406030204" pitchFamily="18" charset="0"/>
                                        <a:ea typeface="Latin Modern Math" panose="02000503000000000000" pitchFamily="50" charset="0"/>
                                      </a:rPr>
                                    </m:ctrlPr>
                                  </m:dPr>
                                  <m:e>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𝑠𝑠</m:t>
                                        </m:r>
                                      </m:sub>
                                    </m:sSub>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𝑽</m:t>
                                        </m:r>
                                      </m:e>
                                      <m:sub>
                                        <m:r>
                                          <a:rPr lang="en-GB" sz="1600">
                                            <a:solidFill>
                                              <a:schemeClr val="tx1"/>
                                            </a:solidFill>
                                            <a:effectLst/>
                                            <a:latin typeface="Cambria Math" panose="02040503050406030204" pitchFamily="18" charset="0"/>
                                            <a:ea typeface="Latin Modern Math" panose="02000503000000000000" pitchFamily="50" charset="0"/>
                                          </a:rPr>
                                          <m:t>𝑙</m:t>
                                        </m:r>
                                      </m:sub>
                                    </m:sSub>
                                  </m:e>
                                </m:d>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𝑒</m:t>
                                    </m:r>
                                  </m:e>
                                  <m:sub>
                                    <m:r>
                                      <a:rPr lang="en-GB" sz="1600">
                                        <a:solidFill>
                                          <a:schemeClr val="tx1"/>
                                        </a:solidFill>
                                        <a:effectLst/>
                                        <a:latin typeface="Cambria Math" panose="02040503050406030204" pitchFamily="18" charset="0"/>
                                        <a:ea typeface="Latin Modern Math" panose="02000503000000000000" pitchFamily="50" charset="0"/>
                                      </a:rPr>
                                      <m:t>𝑠</m:t>
                                    </m:r>
                                  </m:sub>
                                </m:sSub>
                              </m:oMath>
                            </m:oMathPara>
                          </a14:m>
                          <a:endParaRPr lang="en-GB" sz="160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3729883145"/>
                      </a:ext>
                    </a:extLst>
                  </a:tr>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tx1"/>
                                        </a:solidFill>
                                        <a:effectLst/>
                                        <a:latin typeface="Cambria Math" panose="02040503050406030204" pitchFamily="18" charset="0"/>
                                        <a:ea typeface="Latin Modern Math" panose="02000503000000000000" pitchFamily="50" charset="0"/>
                                      </a:rPr>
                                    </m:ctrlPr>
                                  </m:fPr>
                                  <m:num>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num>
                                  <m:den>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𝑡</m:t>
                                    </m:r>
                                  </m:den>
                                </m:f>
                                <m:r>
                                  <a:rPr lang="en-GB" sz="1600">
                                    <a:solidFill>
                                      <a:schemeClr val="tx1"/>
                                    </a:solidFill>
                                    <a:effectLst/>
                                    <a:latin typeface="Cambria Math" panose="02040503050406030204" pitchFamily="18" charset="0"/>
                                    <a:ea typeface="Latin Modern Math" panose="02000503000000000000" pitchFamily="50" charset="0"/>
                                  </a:rPr>
                                  <m:t>+</m:t>
                                </m:r>
                                <m:r>
                                  <m:rPr>
                                    <m:sty m:val="p"/>
                                  </m:rP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m:t>
                                </m:r>
                                <m:d>
                                  <m:dPr>
                                    <m:ctrlPr>
                                      <a:rPr lang="en-GB" sz="1600" i="1">
                                        <a:solidFill>
                                          <a:schemeClr val="tx1"/>
                                        </a:solidFill>
                                        <a:effectLst/>
                                        <a:latin typeface="Cambria Math" panose="02040503050406030204" pitchFamily="18" charset="0"/>
                                        <a:ea typeface="Latin Modern Math" panose="02000503000000000000" pitchFamily="50" charset="0"/>
                                      </a:rPr>
                                    </m:ctrlPr>
                                  </m:dPr>
                                  <m:e>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𝑽</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e>
                                </m:d>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(1−</m:t>
                                    </m:r>
                                    <m:r>
                                      <a:rPr lang="en-GB" sz="1600">
                                        <a:solidFill>
                                          <a:schemeClr val="tx1"/>
                                        </a:solidFill>
                                        <a:effectLst/>
                                        <a:latin typeface="Cambria Math" panose="02040503050406030204" pitchFamily="18" charset="0"/>
                                        <a:ea typeface="Latin Modern Math" panose="02000503000000000000" pitchFamily="50" charset="0"/>
                                      </a:rPr>
                                      <m:t>𝜖</m:t>
                                    </m:r>
                                  </m:e>
                                  <m:sub>
                                    <m:r>
                                      <a:rPr lang="en-GB" sz="1600">
                                        <a:solidFill>
                                          <a:schemeClr val="tx1"/>
                                        </a:solidFill>
                                        <a:effectLst/>
                                        <a:latin typeface="Cambria Math" panose="02040503050406030204" pitchFamily="18" charset="0"/>
                                        <a:ea typeface="Latin Modern Math" panose="02000503000000000000" pitchFamily="50" charset="0"/>
                                      </a:rPr>
                                      <m:t>0</m:t>
                                    </m:r>
                                  </m:sub>
                                </m:sSub>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𝑒</m:t>
                                    </m:r>
                                  </m:e>
                                  <m:sub>
                                    <m:r>
                                      <a:rPr lang="en-GB" sz="1600">
                                        <a:solidFill>
                                          <a:schemeClr val="tx1"/>
                                        </a:solidFill>
                                        <a:effectLst/>
                                        <a:latin typeface="Cambria Math" panose="02040503050406030204" pitchFamily="18" charset="0"/>
                                        <a:ea typeface="Latin Modern Math" panose="02000503000000000000" pitchFamily="50" charset="0"/>
                                      </a:rPr>
                                      <m:t>𝑏</m:t>
                                    </m:r>
                                  </m:sub>
                                </m:sSub>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𝑒</m:t>
                                    </m:r>
                                  </m:e>
                                  <m:sub>
                                    <m:r>
                                      <a:rPr lang="en-GB" sz="1600">
                                        <a:solidFill>
                                          <a:schemeClr val="tx1"/>
                                        </a:solidFill>
                                        <a:effectLst/>
                                        <a:latin typeface="Cambria Math" panose="02040503050406030204" pitchFamily="18" charset="0"/>
                                        <a:ea typeface="Latin Modern Math" panose="02000503000000000000" pitchFamily="50" charset="0"/>
                                      </a:rPr>
                                      <m:t>𝑠</m:t>
                                    </m:r>
                                  </m:sub>
                                </m:sSub>
                              </m:oMath>
                            </m:oMathPara>
                          </a14:m>
                          <a:endParaRPr lang="en-GB" sz="1600">
                            <a:solidFill>
                              <a:schemeClr val="tx1"/>
                            </a:solidFill>
                            <a:effectLst/>
                            <a:latin typeface="+mj-lt"/>
                            <a:ea typeface="Latin Modern Math" panose="02000503000000000000" pitchFamily="50" charset="0"/>
                            <a:cs typeface="Times New Roman" panose="02020603050405020304" pitchFamily="18" charset="0"/>
                          </a:endParaRPr>
                        </a:p>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tx1"/>
                                        </a:solidFill>
                                        <a:effectLst/>
                                        <a:latin typeface="Cambria Math" panose="02040503050406030204" pitchFamily="18" charset="0"/>
                                        <a:ea typeface="Latin Modern Math" panose="02000503000000000000" pitchFamily="50" charset="0"/>
                                      </a:rPr>
                                    </m:ctrlPr>
                                  </m:fPr>
                                  <m:num>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𝑧</m:t>
                                        </m:r>
                                      </m:e>
                                      <m:sub>
                                        <m:r>
                                          <a:rPr lang="en-GB" sz="1600">
                                            <a:solidFill>
                                              <a:schemeClr val="tx1"/>
                                            </a:solidFill>
                                            <a:effectLst/>
                                            <a:latin typeface="Cambria Math" panose="02040503050406030204" pitchFamily="18" charset="0"/>
                                            <a:ea typeface="Latin Modern Math" panose="02000503000000000000" pitchFamily="50" charset="0"/>
                                          </a:rPr>
                                          <m:t>𝑏</m:t>
                                        </m:r>
                                      </m:sub>
                                    </m:sSub>
                                  </m:num>
                                  <m:den>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𝑡</m:t>
                                    </m:r>
                                  </m:den>
                                </m:f>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𝑒</m:t>
                                    </m:r>
                                  </m:e>
                                  <m:sub>
                                    <m:r>
                                      <a:rPr lang="en-GB" sz="1600">
                                        <a:solidFill>
                                          <a:schemeClr val="tx1"/>
                                        </a:solidFill>
                                        <a:effectLst/>
                                        <a:latin typeface="Cambria Math" panose="02040503050406030204" pitchFamily="18" charset="0"/>
                                        <a:ea typeface="Latin Modern Math" panose="02000503000000000000" pitchFamily="50" charset="0"/>
                                      </a:rPr>
                                      <m:t>𝑏</m:t>
                                    </m:r>
                                  </m:sub>
                                </m:sSub>
                              </m:oMath>
                            </m:oMathPara>
                          </a14:m>
                          <a:endParaRPr lang="en-GB" sz="160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1639495122"/>
                      </a:ext>
                    </a:extLst>
                  </a:tr>
                  <a:tr h="0">
                    <a:tc>
                      <a:txBody>
                        <a:bodyPr/>
                        <a:lstStyle/>
                        <a:p>
                          <a:pPr algn="l">
                            <a:lnSpc>
                              <a:spcPct val="115000"/>
                            </a:lnSpc>
                            <a:spcBef>
                              <a:spcPts val="600"/>
                            </a:spcBef>
                            <a:spcAft>
                              <a:spcPts val="600"/>
                            </a:spcAft>
                          </a:pPr>
                          <a:endParaRPr lang="en-GB" sz="160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8970"/>
                      </a:ext>
                    </a:extLst>
                  </a:tr>
                </a:tbl>
              </a:graphicData>
            </a:graphic>
          </p:graphicFrame>
        </mc:Choice>
        <mc:Fallback xmlns="">
          <p:graphicFrame>
            <p:nvGraphicFramePr>
              <p:cNvPr id="6" name="Content Placeholder 5">
                <a:extLst>
                  <a:ext uri="{FF2B5EF4-FFF2-40B4-BE49-F238E27FC236}">
                    <a16:creationId xmlns:a16="http://schemas.microsoft.com/office/drawing/2014/main" id="{6BD50B87-0B6A-4FA6-8684-FA608DFB428E}"/>
                  </a:ext>
                </a:extLst>
              </p:cNvPr>
              <p:cNvGraphicFramePr>
                <a:graphicFrameLocks noGrp="1"/>
              </p:cNvGraphicFramePr>
              <p:nvPr>
                <p:ph idx="1"/>
                <p:extLst>
                  <p:ext uri="{D42A27DB-BD31-4B8C-83A1-F6EECF244321}">
                    <p14:modId xmlns:p14="http://schemas.microsoft.com/office/powerpoint/2010/main" val="2410553178"/>
                  </p:ext>
                </p:extLst>
              </p:nvPr>
            </p:nvGraphicFramePr>
            <p:xfrm>
              <a:off x="1804044" y="1335491"/>
              <a:ext cx="8583912" cy="2701545"/>
            </p:xfrm>
            <a:graphic>
              <a:graphicData uri="http://schemas.openxmlformats.org/drawingml/2006/table">
                <a:tbl>
                  <a:tblPr firstRow="1" firstCol="1" bandRow="1">
                    <a:tableStyleId>{2D5ABB26-0587-4C30-8999-92F81FD0307C}</a:tableStyleId>
                  </a:tblPr>
                  <a:tblGrid>
                    <a:gridCol w="8583912">
                      <a:extLst>
                        <a:ext uri="{9D8B030D-6E8A-4147-A177-3AD203B41FA5}">
                          <a16:colId xmlns:a16="http://schemas.microsoft.com/office/drawing/2014/main" val="1785101794"/>
                        </a:ext>
                      </a:extLst>
                    </a:gridCol>
                  </a:tblGrid>
                  <a:tr h="609410">
                    <a:tc>
                      <a:txBody>
                        <a:bodyPr/>
                        <a:lstStyle/>
                        <a:p>
                          <a:endParaRPr lang="en-US"/>
                        </a:p>
                      </a:txBody>
                      <a:tcPr marL="68580" marR="68580" marT="0" marB="0" anchor="ctr">
                        <a:blipFill>
                          <a:blip r:embed="rId3"/>
                          <a:stretch>
                            <a:fillRect b="-344000"/>
                          </a:stretch>
                        </a:blipFill>
                      </a:tcPr>
                    </a:tc>
                    <a:extLst>
                      <a:ext uri="{0D108BD9-81ED-4DB2-BD59-A6C34878D82A}">
                        <a16:rowId xmlns:a16="http://schemas.microsoft.com/office/drawing/2014/main" val="2914034231"/>
                      </a:ext>
                    </a:extLst>
                  </a:tr>
                  <a:tr h="609410">
                    <a:tc>
                      <a:txBody>
                        <a:bodyPr/>
                        <a:lstStyle/>
                        <a:p>
                          <a:endParaRPr lang="en-US"/>
                        </a:p>
                      </a:txBody>
                      <a:tcPr marL="68580" marR="68580" marT="0" marB="0" anchor="ctr">
                        <a:blipFill>
                          <a:blip r:embed="rId3"/>
                          <a:stretch>
                            <a:fillRect t="-100000" b="-244000"/>
                          </a:stretch>
                        </a:blipFill>
                      </a:tcPr>
                    </a:tc>
                    <a:extLst>
                      <a:ext uri="{0D108BD9-81ED-4DB2-BD59-A6C34878D82A}">
                        <a16:rowId xmlns:a16="http://schemas.microsoft.com/office/drawing/2014/main" val="3729883145"/>
                      </a:ext>
                    </a:extLst>
                  </a:tr>
                  <a:tr h="1218819">
                    <a:tc>
                      <a:txBody>
                        <a:bodyPr/>
                        <a:lstStyle/>
                        <a:p>
                          <a:endParaRPr lang="en-US"/>
                        </a:p>
                      </a:txBody>
                      <a:tcPr marL="68580" marR="68580" marT="0" marB="0" anchor="ctr">
                        <a:blipFill>
                          <a:blip r:embed="rId3"/>
                          <a:stretch>
                            <a:fillRect t="-99502" b="-21393"/>
                          </a:stretch>
                        </a:blipFill>
                      </a:tcPr>
                    </a:tc>
                    <a:extLst>
                      <a:ext uri="{0D108BD9-81ED-4DB2-BD59-A6C34878D82A}">
                        <a16:rowId xmlns:a16="http://schemas.microsoft.com/office/drawing/2014/main" val="1639495122"/>
                      </a:ext>
                    </a:extLst>
                  </a:tr>
                  <a:tr h="263906">
                    <a:tc>
                      <a:txBody>
                        <a:bodyPr/>
                        <a:lstStyle/>
                        <a:p>
                          <a:pPr algn="l">
                            <a:lnSpc>
                              <a:spcPct val="115000"/>
                            </a:lnSpc>
                            <a:spcBef>
                              <a:spcPts val="600"/>
                            </a:spcBef>
                            <a:spcAft>
                              <a:spcPts val="600"/>
                            </a:spcAft>
                          </a:pPr>
                          <a:endParaRPr lang="en-GB" sz="1600" dirty="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8970"/>
                      </a:ext>
                    </a:extLst>
                  </a:tr>
                </a:tbl>
              </a:graphicData>
            </a:graphic>
          </p:graphicFrame>
        </mc:Fallback>
      </mc:AlternateContent>
      <p:sp>
        <p:nvSpPr>
          <p:cNvPr id="5" name="Rectangle 4">
            <a:extLst>
              <a:ext uri="{FF2B5EF4-FFF2-40B4-BE49-F238E27FC236}">
                <a16:creationId xmlns:a16="http://schemas.microsoft.com/office/drawing/2014/main" id="{FD867D73-34B2-4B58-AA09-22B2FFB5507B}"/>
              </a:ext>
            </a:extLst>
          </p:cNvPr>
          <p:cNvSpPr/>
          <p:nvPr/>
        </p:nvSpPr>
        <p:spPr>
          <a:xfrm>
            <a:off x="1963435" y="4501007"/>
            <a:ext cx="8288322" cy="150969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3A37651-5358-4A74-8BEF-E7D086DFC26A}"/>
              </a:ext>
            </a:extLst>
          </p:cNvPr>
          <p:cNvSpPr/>
          <p:nvPr/>
        </p:nvSpPr>
        <p:spPr>
          <a:xfrm>
            <a:off x="1940243" y="1330973"/>
            <a:ext cx="8288322" cy="248460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76344E08-0A5B-45AD-A551-8603FEEDEB86}"/>
                  </a:ext>
                </a:extLst>
              </p:cNvPr>
              <p:cNvGraphicFramePr>
                <a:graphicFrameLocks noGrp="1"/>
              </p:cNvGraphicFramePr>
              <p:nvPr>
                <p:extLst/>
              </p:nvPr>
            </p:nvGraphicFramePr>
            <p:xfrm>
              <a:off x="1804044" y="4501007"/>
              <a:ext cx="8583912" cy="1380046"/>
            </p:xfrm>
            <a:graphic>
              <a:graphicData uri="http://schemas.openxmlformats.org/drawingml/2006/table">
                <a:tbl>
                  <a:tblPr firstRow="1" firstCol="1" bandRow="1">
                    <a:tableStyleId>{2D5ABB26-0587-4C30-8999-92F81FD0307C}</a:tableStyleId>
                  </a:tblPr>
                  <a:tblGrid>
                    <a:gridCol w="8583912">
                      <a:extLst>
                        <a:ext uri="{9D8B030D-6E8A-4147-A177-3AD203B41FA5}">
                          <a16:colId xmlns:a16="http://schemas.microsoft.com/office/drawing/2014/main" val="3566255607"/>
                        </a:ext>
                      </a:extLst>
                    </a:gridCol>
                  </a:tblGrid>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tx1"/>
                                        </a:solidFill>
                                        <a:effectLst/>
                                        <a:latin typeface="Cambria Math" panose="02040503050406030204" pitchFamily="18" charset="0"/>
                                        <a:ea typeface="Latin Modern Math" panose="02000503000000000000" pitchFamily="50" charset="0"/>
                                      </a:rPr>
                                    </m:ctrlPr>
                                  </m:fPr>
                                  <m:num>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𝑙</m:t>
                                        </m:r>
                                      </m:sub>
                                    </m:sSub>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𝑽</m:t>
                                        </m:r>
                                      </m:e>
                                      <m:sub>
                                        <m:r>
                                          <a:rPr lang="en-GB" sz="1600">
                                            <a:solidFill>
                                              <a:schemeClr val="tx1"/>
                                            </a:solidFill>
                                            <a:effectLst/>
                                            <a:latin typeface="Cambria Math" panose="02040503050406030204" pitchFamily="18" charset="0"/>
                                            <a:ea typeface="Latin Modern Math" panose="02000503000000000000" pitchFamily="50" charset="0"/>
                                          </a:rPr>
                                          <m:t>𝑙</m:t>
                                        </m:r>
                                      </m:sub>
                                    </m:sSub>
                                  </m:num>
                                  <m:den>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𝑡</m:t>
                                    </m:r>
                                  </m:den>
                                </m:f>
                                <m:r>
                                  <a:rPr lang="en-GB" sz="1600">
                                    <a:solidFill>
                                      <a:schemeClr val="tx1"/>
                                    </a:solidFill>
                                    <a:effectLst/>
                                    <a:latin typeface="Cambria Math" panose="02040503050406030204" pitchFamily="18" charset="0"/>
                                    <a:ea typeface="Latin Modern Math" panose="02000503000000000000" pitchFamily="50" charset="0"/>
                                  </a:rPr>
                                  <m:t>+</m:t>
                                </m:r>
                                <m:r>
                                  <m:rPr>
                                    <m:sty m:val="p"/>
                                  </m:rP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m:t>
                                </m:r>
                                <m:d>
                                  <m:dPr>
                                    <m:ctrlPr>
                                      <a:rPr lang="en-GB" sz="1600" i="1">
                                        <a:solidFill>
                                          <a:schemeClr val="tx1"/>
                                        </a:solidFill>
                                        <a:effectLst/>
                                        <a:latin typeface="Cambria Math" panose="02040503050406030204" pitchFamily="18" charset="0"/>
                                        <a:ea typeface="Latin Modern Math" panose="02000503000000000000" pitchFamily="50" charset="0"/>
                                      </a:rPr>
                                    </m:ctrlPr>
                                  </m:dPr>
                                  <m:e>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𝑙</m:t>
                                        </m:r>
                                      </m:sub>
                                    </m:sSub>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𝑽</m:t>
                                        </m:r>
                                      </m:e>
                                      <m:sub>
                                        <m:r>
                                          <a:rPr lang="en-GB" sz="1600">
                                            <a:solidFill>
                                              <a:schemeClr val="tx1"/>
                                            </a:solidFill>
                                            <a:effectLst/>
                                            <a:latin typeface="Cambria Math" panose="02040503050406030204" pitchFamily="18" charset="0"/>
                                            <a:ea typeface="Latin Modern Math" panose="02000503000000000000" pitchFamily="50" charset="0"/>
                                          </a:rPr>
                                          <m:t>𝑙</m:t>
                                        </m:r>
                                      </m:sub>
                                    </m:sSub>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𝑽</m:t>
                                        </m:r>
                                      </m:e>
                                      <m:sub>
                                        <m:r>
                                          <a:rPr lang="en-GB" sz="1600">
                                            <a:solidFill>
                                              <a:schemeClr val="tx1"/>
                                            </a:solidFill>
                                            <a:effectLst/>
                                            <a:latin typeface="Cambria Math" panose="02040503050406030204" pitchFamily="18" charset="0"/>
                                            <a:ea typeface="Latin Modern Math" panose="02000503000000000000" pitchFamily="50" charset="0"/>
                                          </a:rPr>
                                          <m:t>𝑙</m:t>
                                        </m:r>
                                      </m:sub>
                                    </m:sSub>
                                  </m:e>
                                </m:d>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𝑔</m:t>
                                </m:r>
                                <m:r>
                                  <m:rPr>
                                    <m:sty m:val="p"/>
                                  </m:rPr>
                                  <a:rPr lang="en-GB" sz="1600">
                                    <a:solidFill>
                                      <a:schemeClr val="tx1"/>
                                    </a:solidFill>
                                    <a:effectLst/>
                                    <a:latin typeface="Cambria Math" panose="02040503050406030204" pitchFamily="18" charset="0"/>
                                    <a:ea typeface="Latin Modern Math" panose="02000503000000000000" pitchFamily="50" charset="0"/>
                                  </a:rPr>
                                  <m:t>∇</m:t>
                                </m:r>
                                <m:f>
                                  <m:fPr>
                                    <m:ctrlPr>
                                      <a:rPr lang="en-GB" sz="1600" i="1">
                                        <a:solidFill>
                                          <a:schemeClr val="tx1"/>
                                        </a:solidFill>
                                        <a:effectLst/>
                                        <a:latin typeface="Cambria Math" panose="02040503050406030204" pitchFamily="18" charset="0"/>
                                        <a:ea typeface="Latin Modern Math" panose="02000503000000000000" pitchFamily="50" charset="0"/>
                                      </a:rPr>
                                    </m:ctrlPr>
                                  </m:fPr>
                                  <m:num>
                                    <m:sSup>
                                      <m:sSupPr>
                                        <m:ctrlPr>
                                          <a:rPr lang="en-GB" sz="1600" i="1">
                                            <a:solidFill>
                                              <a:schemeClr val="tx1"/>
                                            </a:solidFill>
                                            <a:effectLst/>
                                            <a:latin typeface="Cambria Math" panose="02040503050406030204" pitchFamily="18" charset="0"/>
                                            <a:ea typeface="Latin Modern Math" panose="02000503000000000000" pitchFamily="50" charset="0"/>
                                          </a:rPr>
                                        </m:ctrlPr>
                                      </m:sSupPr>
                                      <m:e>
                                        <m:r>
                                          <a:rPr lang="en-GB" sz="1600">
                                            <a:solidFill>
                                              <a:schemeClr val="tx1"/>
                                            </a:solidFill>
                                            <a:effectLst/>
                                            <a:latin typeface="Cambria Math" panose="02040503050406030204" pitchFamily="18" charset="0"/>
                                            <a:ea typeface="Latin Modern Math" panose="02000503000000000000" pitchFamily="50" charset="0"/>
                                          </a:rPr>
                                          <m:t>h</m:t>
                                        </m:r>
                                      </m:e>
                                      <m:sup>
                                        <m:r>
                                          <a:rPr lang="en-GB" sz="1600">
                                            <a:solidFill>
                                              <a:schemeClr val="tx1"/>
                                            </a:solidFill>
                                            <a:effectLst/>
                                            <a:latin typeface="Cambria Math" panose="02040503050406030204" pitchFamily="18" charset="0"/>
                                            <a:ea typeface="Latin Modern Math" panose="02000503000000000000" pitchFamily="50" charset="0"/>
                                          </a:rPr>
                                          <m:t>2</m:t>
                                        </m:r>
                                      </m:sup>
                                    </m:sSup>
                                  </m:num>
                                  <m:den>
                                    <m:r>
                                      <a:rPr lang="en-GB" sz="1600">
                                        <a:solidFill>
                                          <a:schemeClr val="tx1"/>
                                        </a:solidFill>
                                        <a:effectLst/>
                                        <a:latin typeface="Cambria Math" panose="02040503050406030204" pitchFamily="18" charset="0"/>
                                        <a:ea typeface="Latin Modern Math" panose="02000503000000000000" pitchFamily="50" charset="0"/>
                                      </a:rPr>
                                      <m:t>2</m:t>
                                    </m:r>
                                  </m:den>
                                </m:f>
                                <m:r>
                                  <a:rPr lang="en-GB" sz="1600" smtClean="0">
                                    <a:solidFill>
                                      <a:schemeClr val="tx1"/>
                                    </a:solidFill>
                                    <a:effectLst/>
                                    <a:latin typeface="Cambria Math" panose="02040503050406030204" pitchFamily="18" charset="0"/>
                                    <a:ea typeface="Latin Modern Math" panose="02000503000000000000" pitchFamily="50" charset="0"/>
                                  </a:rPr>
                                  <m:t>+</m:t>
                                </m:r>
                                <m:r>
                                  <a:rPr lang="en-GB" sz="1600" smtClean="0">
                                    <a:solidFill>
                                      <a:schemeClr val="tx1"/>
                                    </a:solidFill>
                                    <a:effectLst/>
                                    <a:latin typeface="Cambria Math" panose="02040503050406030204" pitchFamily="18" charset="0"/>
                                    <a:ea typeface="Latin Modern Math" panose="02000503000000000000" pitchFamily="50" charset="0"/>
                                  </a:rPr>
                                  <m:t>𝑔h</m:t>
                                </m:r>
                                <m:r>
                                  <m:rPr>
                                    <m:sty m:val="p"/>
                                  </m:rPr>
                                  <a:rPr lang="en-GB" sz="1600" smtClean="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𝑧</m:t>
                                    </m:r>
                                  </m:e>
                                  <m:sub>
                                    <m:r>
                                      <a:rPr lang="en-GB" sz="1600">
                                        <a:solidFill>
                                          <a:schemeClr val="tx1"/>
                                        </a:solidFill>
                                        <a:effectLst/>
                                        <a:latin typeface="Cambria Math" panose="02040503050406030204" pitchFamily="18" charset="0"/>
                                        <a:ea typeface="Latin Modern Math" panose="02000503000000000000" pitchFamily="50" charset="0"/>
                                      </a:rPr>
                                      <m:t>𝑏</m:t>
                                    </m:r>
                                  </m:sub>
                                </m:sSub>
                                <m:r>
                                  <a:rPr lang="en-GB" sz="1600">
                                    <a:solidFill>
                                      <a:schemeClr val="tx1"/>
                                    </a:solidFill>
                                    <a:effectLst/>
                                    <a:latin typeface="Cambria Math" panose="02040503050406030204" pitchFamily="18" charset="0"/>
                                    <a:ea typeface="Latin Modern Math" panose="02000503000000000000" pitchFamily="50" charset="0"/>
                                  </a:rPr>
                                  <m:t>=</m:t>
                                </m:r>
                                <m:r>
                                  <a:rPr lang="fr-FR" sz="1600" b="0" i="0" smtClean="0">
                                    <a:solidFill>
                                      <a:schemeClr val="tx1"/>
                                    </a:solidFill>
                                    <a:effectLst/>
                                    <a:latin typeface="Cambria Math" panose="02040503050406030204" pitchFamily="18" charset="0"/>
                                    <a:ea typeface="Latin Modern Math" panose="02000503000000000000" pitchFamily="50" charset="0"/>
                                  </a:rPr>
                                  <m:t>−</m:t>
                                </m:r>
                                <m:f>
                                  <m:fPr>
                                    <m:ctrlPr>
                                      <a:rPr lang="en-GB" sz="1600" i="1" smtClean="0">
                                        <a:solidFill>
                                          <a:schemeClr val="tx1"/>
                                        </a:solidFill>
                                        <a:effectLst/>
                                        <a:latin typeface="Cambria Math" panose="02040503050406030204" pitchFamily="18" charset="0"/>
                                        <a:ea typeface="Latin Modern Math" panose="02000503000000000000" pitchFamily="50" charset="0"/>
                                      </a:rPr>
                                    </m:ctrlPr>
                                  </m:fPr>
                                  <m:num>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𝝉</m:t>
                                        </m:r>
                                      </m:e>
                                      <m:sub>
                                        <m:r>
                                          <a:rPr lang="en-GB" sz="1600" b="0" i="1">
                                            <a:solidFill>
                                              <a:schemeClr val="tx1"/>
                                            </a:solidFill>
                                            <a:effectLst/>
                                            <a:latin typeface="Cambria Math" panose="02040503050406030204" pitchFamily="18" charset="0"/>
                                            <a:ea typeface="Latin Modern Math" panose="02000503000000000000" pitchFamily="50" charset="0"/>
                                          </a:rPr>
                                          <m:t>𝐵</m:t>
                                        </m:r>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𝑙</m:t>
                                        </m:r>
                                      </m:sub>
                                    </m:sSub>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𝑙</m:t>
                                        </m:r>
                                      </m:sub>
                                    </m:sSub>
                                  </m:den>
                                </m:f>
                                <m:r>
                                  <a:rPr lang="fr-FR" sz="1600" b="0" i="0" smtClean="0">
                                    <a:solidFill>
                                      <a:schemeClr val="tx1"/>
                                    </a:solidFill>
                                    <a:effectLst/>
                                    <a:latin typeface="Cambria Math" panose="02040503050406030204" pitchFamily="18" charset="0"/>
                                    <a:ea typeface="Latin Modern Math" panose="02000503000000000000" pitchFamily="50" charset="0"/>
                                  </a:rPr>
                                  <m:t>−</m:t>
                                </m:r>
                                <m:f>
                                  <m:fPr>
                                    <m:ctrlPr>
                                      <a:rPr lang="en-GB" sz="1600" i="1">
                                        <a:solidFill>
                                          <a:schemeClr val="tx1"/>
                                        </a:solidFill>
                                        <a:effectLst/>
                                        <a:latin typeface="Cambria Math" panose="02040503050406030204" pitchFamily="18" charset="0"/>
                                        <a:ea typeface="Latin Modern Math" panose="02000503000000000000" pitchFamily="50" charset="0"/>
                                      </a:rPr>
                                    </m:ctrlPr>
                                  </m:fPr>
                                  <m:num>
                                    <m:r>
                                      <a:rPr lang="en-GB" sz="1600">
                                        <a:solidFill>
                                          <a:schemeClr val="tx1"/>
                                        </a:solidFill>
                                        <a:effectLst/>
                                        <a:latin typeface="Cambria Math" panose="02040503050406030204" pitchFamily="18" charset="0"/>
                                        <a:ea typeface="Latin Modern Math" panose="02000503000000000000" pitchFamily="50" charset="0"/>
                                      </a:rPr>
                                      <m:t>𝑫</m:t>
                                    </m:r>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𝑙</m:t>
                                        </m:r>
                                      </m:sub>
                                    </m:sSub>
                                  </m:den>
                                </m:f>
                              </m:oMath>
                            </m:oMathPara>
                          </a14:m>
                          <a:endParaRPr lang="en-GB" sz="1600" b="1">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141155336"/>
                      </a:ext>
                    </a:extLst>
                  </a:tr>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tx1"/>
                                        </a:solidFill>
                                        <a:effectLst/>
                                        <a:latin typeface="Cambria Math" panose="02040503050406030204" pitchFamily="18" charset="0"/>
                                        <a:ea typeface="Latin Modern Math" panose="02000503000000000000" pitchFamily="50" charset="0"/>
                                      </a:rPr>
                                    </m:ctrlPr>
                                  </m:fPr>
                                  <m:num>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𝑽</m:t>
                                        </m:r>
                                      </m:e>
                                      <m:sub>
                                        <m:r>
                                          <a:rPr lang="en-GB" sz="1600">
                                            <a:solidFill>
                                              <a:schemeClr val="tx1"/>
                                            </a:solidFill>
                                            <a:effectLst/>
                                            <a:latin typeface="Cambria Math" panose="02040503050406030204" pitchFamily="18" charset="0"/>
                                            <a:ea typeface="Latin Modern Math" panose="02000503000000000000" pitchFamily="50" charset="0"/>
                                          </a:rPr>
                                          <m:t>𝒔𝒃</m:t>
                                        </m:r>
                                      </m:sub>
                                    </m:sSub>
                                  </m:num>
                                  <m:den>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𝑡</m:t>
                                    </m:r>
                                  </m:den>
                                </m:f>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m:t>
                                </m:r>
                                <m:d>
                                  <m:dPr>
                                    <m:ctrlPr>
                                      <a:rPr lang="en-GB" sz="1600" i="1">
                                        <a:solidFill>
                                          <a:schemeClr val="tx1"/>
                                        </a:solidFill>
                                        <a:effectLst/>
                                        <a:latin typeface="Cambria Math" panose="02040503050406030204" pitchFamily="18" charset="0"/>
                                        <a:ea typeface="Latin Modern Math" panose="02000503000000000000" pitchFamily="50" charset="0"/>
                                      </a:rPr>
                                    </m:ctrlPr>
                                  </m:dPr>
                                  <m:e>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𝑽</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𝑽</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e>
                                </m:d>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𝑔</m:t>
                                </m:r>
                                <m:f>
                                  <m:fPr>
                                    <m:ctrlPr>
                                      <a:rPr lang="en-GB" sz="1600" i="1">
                                        <a:solidFill>
                                          <a:schemeClr val="tx1"/>
                                        </a:solidFill>
                                        <a:effectLst/>
                                        <a:latin typeface="Cambria Math" panose="02040503050406030204" pitchFamily="18" charset="0"/>
                                        <a:ea typeface="Latin Modern Math" panose="02000503000000000000" pitchFamily="50" charset="0"/>
                                      </a:rPr>
                                    </m:ctrlPr>
                                  </m:fPr>
                                  <m:num>
                                    <m:sSubSup>
                                      <m:sSubSupPr>
                                        <m:ctrlPr>
                                          <a:rPr lang="en-GB" sz="1600" i="1">
                                            <a:solidFill>
                                              <a:schemeClr val="tx1"/>
                                            </a:solidFill>
                                            <a:effectLst/>
                                            <a:latin typeface="Cambria Math" panose="02040503050406030204" pitchFamily="18" charset="0"/>
                                            <a:ea typeface="Latin Modern Math" panose="02000503000000000000" pitchFamily="50" charset="0"/>
                                          </a:rPr>
                                        </m:ctrlPr>
                                      </m:sSubSup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up>
                                        <m:r>
                                          <a:rPr lang="en-GB" sz="1600">
                                            <a:solidFill>
                                              <a:schemeClr val="tx1"/>
                                            </a:solidFill>
                                            <a:effectLst/>
                                            <a:latin typeface="Cambria Math" panose="02040503050406030204" pitchFamily="18" charset="0"/>
                                            <a:ea typeface="Latin Modern Math" panose="02000503000000000000" pitchFamily="50" charset="0"/>
                                          </a:rPr>
                                          <m:t>′</m:t>
                                        </m:r>
                                      </m:sup>
                                    </m:sSubSup>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Sub>
                                  </m:den>
                                </m:f>
                                <m:r>
                                  <a:rPr lang="en-GB" sz="1600">
                                    <a:solidFill>
                                      <a:schemeClr val="tx1"/>
                                    </a:solidFill>
                                    <a:effectLst/>
                                    <a:latin typeface="Cambria Math" panose="02040503050406030204" pitchFamily="18" charset="0"/>
                                    <a:ea typeface="Latin Modern Math" panose="02000503000000000000" pitchFamily="50" charset="0"/>
                                  </a:rPr>
                                  <m:t>𝛻</m:t>
                                </m:r>
                                <m:f>
                                  <m:fPr>
                                    <m:ctrlPr>
                                      <a:rPr lang="en-GB" sz="1600" i="1">
                                        <a:solidFill>
                                          <a:schemeClr val="tx1"/>
                                        </a:solidFill>
                                        <a:effectLst/>
                                        <a:latin typeface="Cambria Math" panose="02040503050406030204" pitchFamily="18" charset="0"/>
                                        <a:ea typeface="Latin Modern Math" panose="02000503000000000000" pitchFamily="50" charset="0"/>
                                      </a:rPr>
                                    </m:ctrlPr>
                                  </m:fPr>
                                  <m:num>
                                    <m:sSubSup>
                                      <m:sSubSupPr>
                                        <m:ctrlPr>
                                          <a:rPr lang="en-GB" sz="1600" i="1">
                                            <a:solidFill>
                                              <a:schemeClr val="tx1"/>
                                            </a:solidFill>
                                            <a:effectLst/>
                                            <a:latin typeface="Cambria Math" panose="02040503050406030204" pitchFamily="18" charset="0"/>
                                            <a:ea typeface="Latin Modern Math" panose="02000503000000000000" pitchFamily="50" charset="0"/>
                                          </a:rPr>
                                        </m:ctrlPr>
                                      </m:sSubSup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𝑠𝑏</m:t>
                                        </m:r>
                                      </m:sub>
                                      <m:sup>
                                        <m:r>
                                          <a:rPr lang="en-GB" sz="1600">
                                            <a:solidFill>
                                              <a:schemeClr val="tx1"/>
                                            </a:solidFill>
                                            <a:effectLst/>
                                            <a:latin typeface="Cambria Math" panose="02040503050406030204" pitchFamily="18" charset="0"/>
                                            <a:ea typeface="Latin Modern Math" panose="02000503000000000000" pitchFamily="50" charset="0"/>
                                          </a:rPr>
                                          <m:t>2</m:t>
                                        </m:r>
                                      </m:sup>
                                    </m:sSubSup>
                                  </m:num>
                                  <m:den>
                                    <m:r>
                                      <a:rPr lang="en-GB" sz="1600">
                                        <a:solidFill>
                                          <a:schemeClr val="tx1"/>
                                        </a:solidFill>
                                        <a:effectLst/>
                                        <a:latin typeface="Cambria Math" panose="02040503050406030204" pitchFamily="18" charset="0"/>
                                        <a:ea typeface="Latin Modern Math" panose="02000503000000000000" pitchFamily="50" charset="0"/>
                                      </a:rPr>
                                      <m:t>2</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𝐶</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den>
                                </m:f>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𝑔</m:t>
                                </m:r>
                                <m:f>
                                  <m:fPr>
                                    <m:ctrlPr>
                                      <a:rPr lang="en-GB" sz="1600" i="1">
                                        <a:solidFill>
                                          <a:schemeClr val="tx1"/>
                                        </a:solidFill>
                                        <a:effectLst/>
                                        <a:latin typeface="Cambria Math" panose="02040503050406030204" pitchFamily="18" charset="0"/>
                                        <a:ea typeface="Latin Modern Math" panose="02000503000000000000" pitchFamily="50" charset="0"/>
                                      </a:rPr>
                                    </m:ctrlPr>
                                  </m:fPr>
                                  <m:num>
                                    <m:sSubSup>
                                      <m:sSubSupPr>
                                        <m:ctrlPr>
                                          <a:rPr lang="en-GB" sz="1600" i="1">
                                            <a:solidFill>
                                              <a:schemeClr val="tx1"/>
                                            </a:solidFill>
                                            <a:effectLst/>
                                            <a:latin typeface="Cambria Math" panose="02040503050406030204" pitchFamily="18" charset="0"/>
                                            <a:ea typeface="Latin Modern Math" panose="02000503000000000000" pitchFamily="50" charset="0"/>
                                          </a:rPr>
                                        </m:ctrlPr>
                                      </m:sSubSup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up>
                                        <m:r>
                                          <a:rPr lang="en-GB" sz="1600">
                                            <a:solidFill>
                                              <a:schemeClr val="tx1"/>
                                            </a:solidFill>
                                            <a:effectLst/>
                                            <a:latin typeface="Cambria Math" panose="02040503050406030204" pitchFamily="18" charset="0"/>
                                            <a:ea typeface="Latin Modern Math" panose="02000503000000000000" pitchFamily="50" charset="0"/>
                                          </a:rPr>
                                          <m:t>′</m:t>
                                        </m:r>
                                      </m:sup>
                                    </m:sSubSup>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Sub>
                                  </m:den>
                                </m:f>
                                <m:f>
                                  <m:fPr>
                                    <m:ctrlPr>
                                      <a:rPr lang="en-GB" sz="1600" i="1">
                                        <a:solidFill>
                                          <a:schemeClr val="tx1"/>
                                        </a:solidFill>
                                        <a:effectLst/>
                                        <a:latin typeface="Cambria Math" panose="02040503050406030204" pitchFamily="18" charset="0"/>
                                        <a:ea typeface="Latin Modern Math" panose="02000503000000000000" pitchFamily="50" charset="0"/>
                                      </a:rPr>
                                    </m:ctrlPr>
                                  </m:fPr>
                                  <m:num>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𝐶</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den>
                                </m:f>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𝑠𝑠</m:t>
                                    </m:r>
                                  </m:sub>
                                </m:sSub>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𝑔</m:t>
                                </m:r>
                                <m:f>
                                  <m:fPr>
                                    <m:ctrlPr>
                                      <a:rPr lang="en-GB" sz="1600" i="1">
                                        <a:solidFill>
                                          <a:schemeClr val="tx1"/>
                                        </a:solidFill>
                                        <a:effectLst/>
                                        <a:latin typeface="Cambria Math" panose="02040503050406030204" pitchFamily="18" charset="0"/>
                                        <a:ea typeface="Latin Modern Math" panose="02000503000000000000" pitchFamily="50" charset="0"/>
                                      </a:rPr>
                                    </m:ctrlPr>
                                  </m:fPr>
                                  <m:num>
                                    <m:sSubSup>
                                      <m:sSubSupPr>
                                        <m:ctrlPr>
                                          <a:rPr lang="en-GB" sz="1600" i="1">
                                            <a:solidFill>
                                              <a:schemeClr val="tx1"/>
                                            </a:solidFill>
                                            <a:effectLst/>
                                            <a:latin typeface="Cambria Math" panose="02040503050406030204" pitchFamily="18" charset="0"/>
                                            <a:ea typeface="Latin Modern Math" panose="02000503000000000000" pitchFamily="50" charset="0"/>
                                          </a:rPr>
                                        </m:ctrlPr>
                                      </m:sSubSup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up>
                                        <m:r>
                                          <a:rPr lang="en-GB" sz="1600">
                                            <a:solidFill>
                                              <a:schemeClr val="tx1"/>
                                            </a:solidFill>
                                            <a:effectLst/>
                                            <a:latin typeface="Cambria Math" panose="02040503050406030204" pitchFamily="18" charset="0"/>
                                            <a:ea typeface="Latin Modern Math" panose="02000503000000000000" pitchFamily="50" charset="0"/>
                                          </a:rPr>
                                          <m:t>′</m:t>
                                        </m:r>
                                      </m:sup>
                                    </m:sSubSup>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Sub>
                                  </m:den>
                                </m:f>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𝑧</m:t>
                                    </m:r>
                                  </m:e>
                                  <m:sub>
                                    <m:r>
                                      <a:rPr lang="en-GB" sz="1600">
                                        <a:solidFill>
                                          <a:schemeClr val="tx1"/>
                                        </a:solidFill>
                                        <a:effectLst/>
                                        <a:latin typeface="Cambria Math" panose="02040503050406030204" pitchFamily="18" charset="0"/>
                                        <a:ea typeface="Latin Modern Math" panose="02000503000000000000" pitchFamily="50" charset="0"/>
                                      </a:rPr>
                                      <m:t>𝑏</m:t>
                                    </m:r>
                                  </m:sub>
                                </m:sSub>
                                <m:r>
                                  <a:rPr lang="en-GB" sz="1600">
                                    <a:solidFill>
                                      <a:schemeClr val="tx1"/>
                                    </a:solidFill>
                                    <a:effectLst/>
                                    <a:latin typeface="Cambria Math" panose="02040503050406030204" pitchFamily="18" charset="0"/>
                                    <a:ea typeface="Latin Modern Math" panose="02000503000000000000" pitchFamily="50" charset="0"/>
                                  </a:rPr>
                                  <m:t>=</m:t>
                                </m:r>
                                <m:r>
                                  <a:rPr lang="fr-FR" sz="1600" b="0" i="0" smtClean="0">
                                    <a:solidFill>
                                      <a:schemeClr val="tx1"/>
                                    </a:solidFill>
                                    <a:effectLst/>
                                    <a:latin typeface="Cambria Math" panose="02040503050406030204" pitchFamily="18" charset="0"/>
                                    <a:ea typeface="Latin Modern Math" panose="02000503000000000000" pitchFamily="50" charset="0"/>
                                  </a:rPr>
                                  <m:t>−</m:t>
                                </m:r>
                                <m:f>
                                  <m:fPr>
                                    <m:ctrlPr>
                                      <a:rPr lang="en-GB" sz="1600" i="1" smtClean="0">
                                        <a:solidFill>
                                          <a:schemeClr val="tx1"/>
                                        </a:solidFill>
                                        <a:effectLst/>
                                        <a:latin typeface="Cambria Math" panose="02040503050406030204" pitchFamily="18" charset="0"/>
                                        <a:ea typeface="Latin Modern Math" panose="02000503000000000000" pitchFamily="50" charset="0"/>
                                      </a:rPr>
                                    </m:ctrlPr>
                                  </m:fPr>
                                  <m:num>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𝝉</m:t>
                                        </m:r>
                                      </m:e>
                                      <m:sub>
                                        <m:r>
                                          <a:rPr lang="en-GB" sz="1600" b="0" i="1">
                                            <a:solidFill>
                                              <a:schemeClr val="tx1"/>
                                            </a:solidFill>
                                            <a:effectLst/>
                                            <a:latin typeface="Cambria Math" panose="02040503050406030204" pitchFamily="18" charset="0"/>
                                            <a:ea typeface="Latin Modern Math" panose="02000503000000000000" pitchFamily="50" charset="0"/>
                                          </a:rPr>
                                          <m:t>𝐵</m:t>
                                        </m:r>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𝑠</m:t>
                                        </m:r>
                                      </m:sub>
                                    </m:sSub>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Sub>
                                  </m:den>
                                </m:f>
                                <m:r>
                                  <a:rPr lang="fr-FR" sz="1600" b="0" i="0" smtClean="0">
                                    <a:solidFill>
                                      <a:schemeClr val="tx1"/>
                                    </a:solidFill>
                                    <a:effectLst/>
                                    <a:latin typeface="Cambria Math" panose="02040503050406030204" pitchFamily="18" charset="0"/>
                                    <a:ea typeface="Latin Modern Math" panose="02000503000000000000" pitchFamily="50" charset="0"/>
                                  </a:rPr>
                                  <m:t>+</m:t>
                                </m:r>
                                <m:f>
                                  <m:fPr>
                                    <m:ctrlPr>
                                      <a:rPr lang="en-GB" sz="1600" i="1">
                                        <a:solidFill>
                                          <a:schemeClr val="tx1"/>
                                        </a:solidFill>
                                        <a:effectLst/>
                                        <a:latin typeface="Cambria Math" panose="02040503050406030204" pitchFamily="18" charset="0"/>
                                        <a:ea typeface="Latin Modern Math" panose="02000503000000000000" pitchFamily="50" charset="0"/>
                                      </a:rPr>
                                    </m:ctrlPr>
                                  </m:fPr>
                                  <m:num>
                                    <m:r>
                                      <a:rPr lang="en-GB" sz="1600">
                                        <a:solidFill>
                                          <a:schemeClr val="tx1"/>
                                        </a:solidFill>
                                        <a:effectLst/>
                                        <a:latin typeface="Cambria Math" panose="02040503050406030204" pitchFamily="18" charset="0"/>
                                        <a:ea typeface="Latin Modern Math" panose="02000503000000000000" pitchFamily="50" charset="0"/>
                                      </a:rPr>
                                      <m:t>𝑫</m:t>
                                    </m:r>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Sub>
                                  </m:den>
                                </m:f>
                                <m:r>
                                  <a:rPr lang="fr-FR" sz="1600" b="0" i="1" smtClean="0">
                                    <a:solidFill>
                                      <a:schemeClr val="tx1"/>
                                    </a:solidFill>
                                    <a:effectLst/>
                                    <a:latin typeface="Cambria Math" panose="02040503050406030204" pitchFamily="18" charset="0"/>
                                    <a:ea typeface="Latin Modern Math" panose="02000503000000000000" pitchFamily="50" charset="0"/>
                                  </a:rPr>
                                  <m:t>−</m:t>
                                </m:r>
                                <m:sSub>
                                  <m:sSubPr>
                                    <m:ctrlPr>
                                      <a:rPr lang="fr-FR" sz="1600" b="0" i="1" smtClean="0">
                                        <a:solidFill>
                                          <a:schemeClr val="tx1"/>
                                        </a:solidFill>
                                        <a:effectLst/>
                                        <a:latin typeface="Cambria Math" panose="02040503050406030204" pitchFamily="18" charset="0"/>
                                        <a:ea typeface="Latin Modern Math" panose="02000503000000000000" pitchFamily="50" charset="0"/>
                                      </a:rPr>
                                    </m:ctrlPr>
                                  </m:sSubPr>
                                  <m:e>
                                    <m:r>
                                      <a:rPr lang="fr-FR" sz="1600" b="1" i="1" smtClean="0">
                                        <a:solidFill>
                                          <a:schemeClr val="tx1"/>
                                        </a:solidFill>
                                        <a:effectLst/>
                                        <a:latin typeface="Cambria Math" panose="02040503050406030204" pitchFamily="18" charset="0"/>
                                        <a:ea typeface="Latin Modern Math" panose="02000503000000000000" pitchFamily="50" charset="0"/>
                                      </a:rPr>
                                      <m:t>𝑽</m:t>
                                    </m:r>
                                  </m:e>
                                  <m:sub>
                                    <m:r>
                                      <a:rPr lang="fr-FR" sz="1600" b="0" i="1" smtClean="0">
                                        <a:solidFill>
                                          <a:schemeClr val="tx1"/>
                                        </a:solidFill>
                                        <a:effectLst/>
                                        <a:latin typeface="Cambria Math" panose="02040503050406030204" pitchFamily="18" charset="0"/>
                                        <a:ea typeface="Latin Modern Math" panose="02000503000000000000" pitchFamily="50" charset="0"/>
                                      </a:rPr>
                                      <m:t>𝑙</m:t>
                                    </m:r>
                                  </m:sub>
                                </m:sSub>
                                <m:sSub>
                                  <m:sSubPr>
                                    <m:ctrlPr>
                                      <a:rPr lang="fr-FR" sz="1600" b="0" i="1" smtClean="0">
                                        <a:solidFill>
                                          <a:schemeClr val="tx1"/>
                                        </a:solidFill>
                                        <a:effectLst/>
                                        <a:latin typeface="Cambria Math" panose="02040503050406030204" pitchFamily="18" charset="0"/>
                                        <a:ea typeface="Latin Modern Math" panose="02000503000000000000" pitchFamily="50" charset="0"/>
                                      </a:rPr>
                                    </m:ctrlPr>
                                  </m:sSubPr>
                                  <m:e>
                                    <m:r>
                                      <a:rPr lang="fr-FR" sz="1600" b="0" i="1" smtClean="0">
                                        <a:solidFill>
                                          <a:schemeClr val="tx1"/>
                                        </a:solidFill>
                                        <a:effectLst/>
                                        <a:latin typeface="Cambria Math" panose="02040503050406030204" pitchFamily="18" charset="0"/>
                                        <a:ea typeface="Latin Modern Math" panose="02000503000000000000" pitchFamily="50" charset="0"/>
                                      </a:rPr>
                                      <m:t>𝑒</m:t>
                                    </m:r>
                                  </m:e>
                                  <m:sub>
                                    <m:r>
                                      <a:rPr lang="fr-FR" sz="1600" b="0" i="1" smtClean="0">
                                        <a:solidFill>
                                          <a:schemeClr val="tx1"/>
                                        </a:solidFill>
                                        <a:effectLst/>
                                        <a:latin typeface="Cambria Math" panose="02040503050406030204" pitchFamily="18" charset="0"/>
                                        <a:ea typeface="Latin Modern Math" panose="02000503000000000000" pitchFamily="50" charset="0"/>
                                      </a:rPr>
                                      <m:t>𝑠</m:t>
                                    </m:r>
                                  </m:sub>
                                </m:sSub>
                              </m:oMath>
                            </m:oMathPara>
                          </a14:m>
                          <a:endParaRPr lang="en-GB" sz="160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0425292"/>
                      </a:ext>
                    </a:extLst>
                  </a:tr>
                </a:tbl>
              </a:graphicData>
            </a:graphic>
          </p:graphicFrame>
        </mc:Choice>
        <mc:Fallback xmlns="">
          <p:graphicFrame>
            <p:nvGraphicFramePr>
              <p:cNvPr id="9" name="Table 8">
                <a:extLst>
                  <a:ext uri="{FF2B5EF4-FFF2-40B4-BE49-F238E27FC236}">
                    <a16:creationId xmlns:a16="http://schemas.microsoft.com/office/drawing/2014/main" id="{76344E08-0A5B-45AD-A551-8603FEEDEB86}"/>
                  </a:ext>
                </a:extLst>
              </p:cNvPr>
              <p:cNvGraphicFramePr>
                <a:graphicFrameLocks noGrp="1"/>
              </p:cNvGraphicFramePr>
              <p:nvPr>
                <p:extLst>
                  <p:ext uri="{D42A27DB-BD31-4B8C-83A1-F6EECF244321}">
                    <p14:modId xmlns:p14="http://schemas.microsoft.com/office/powerpoint/2010/main" val="252050802"/>
                  </p:ext>
                </p:extLst>
              </p:nvPr>
            </p:nvGraphicFramePr>
            <p:xfrm>
              <a:off x="1804044" y="4501007"/>
              <a:ext cx="8583912" cy="1380046"/>
            </p:xfrm>
            <a:graphic>
              <a:graphicData uri="http://schemas.openxmlformats.org/drawingml/2006/table">
                <a:tbl>
                  <a:tblPr firstRow="1" firstCol="1" bandRow="1">
                    <a:tableStyleId>{2D5ABB26-0587-4C30-8999-92F81FD0307C}</a:tableStyleId>
                  </a:tblPr>
                  <a:tblGrid>
                    <a:gridCol w="8583912">
                      <a:extLst>
                        <a:ext uri="{9D8B030D-6E8A-4147-A177-3AD203B41FA5}">
                          <a16:colId xmlns:a16="http://schemas.microsoft.com/office/drawing/2014/main" val="3566255607"/>
                        </a:ext>
                      </a:extLst>
                    </a:gridCol>
                  </a:tblGrid>
                  <a:tr h="686372">
                    <a:tc>
                      <a:txBody>
                        <a:bodyPr/>
                        <a:lstStyle/>
                        <a:p>
                          <a:endParaRPr lang="en-US"/>
                        </a:p>
                      </a:txBody>
                      <a:tcPr marL="68580" marR="68580" marT="0" marB="0" anchor="ctr">
                        <a:blipFill>
                          <a:blip r:embed="rId4"/>
                          <a:stretch>
                            <a:fillRect b="-100885"/>
                          </a:stretch>
                        </a:blipFill>
                      </a:tcPr>
                    </a:tc>
                    <a:extLst>
                      <a:ext uri="{0D108BD9-81ED-4DB2-BD59-A6C34878D82A}">
                        <a16:rowId xmlns:a16="http://schemas.microsoft.com/office/drawing/2014/main" val="141155336"/>
                      </a:ext>
                    </a:extLst>
                  </a:tr>
                  <a:tr h="693674">
                    <a:tc>
                      <a:txBody>
                        <a:bodyPr/>
                        <a:lstStyle/>
                        <a:p>
                          <a:endParaRPr lang="en-US"/>
                        </a:p>
                      </a:txBody>
                      <a:tcPr marL="68580" marR="68580" marT="0" marB="0" anchor="ctr">
                        <a:blipFill>
                          <a:blip r:embed="rId4"/>
                          <a:stretch>
                            <a:fillRect t="-99123"/>
                          </a:stretch>
                        </a:blipFill>
                      </a:tcPr>
                    </a:tc>
                    <a:extLst>
                      <a:ext uri="{0D108BD9-81ED-4DB2-BD59-A6C34878D82A}">
                        <a16:rowId xmlns:a16="http://schemas.microsoft.com/office/drawing/2014/main" val="3320425292"/>
                      </a:ext>
                    </a:extLst>
                  </a:tr>
                </a:tbl>
              </a:graphicData>
            </a:graphic>
          </p:graphicFrame>
        </mc:Fallback>
      </mc:AlternateContent>
      <p:sp>
        <p:nvSpPr>
          <p:cNvPr id="10" name="Rectangle 9">
            <a:extLst>
              <a:ext uri="{FF2B5EF4-FFF2-40B4-BE49-F238E27FC236}">
                <a16:creationId xmlns:a16="http://schemas.microsoft.com/office/drawing/2014/main" id="{2E8CB370-4198-4CB1-A9BE-244188890A35}"/>
              </a:ext>
            </a:extLst>
          </p:cNvPr>
          <p:cNvSpPr/>
          <p:nvPr/>
        </p:nvSpPr>
        <p:spPr>
          <a:xfrm>
            <a:off x="4664668" y="831101"/>
            <a:ext cx="2885855" cy="369332"/>
          </a:xfrm>
          <a:prstGeom prst="rect">
            <a:avLst/>
          </a:prstGeom>
        </p:spPr>
        <p:txBody>
          <a:bodyPr wrap="none">
            <a:spAutoFit/>
          </a:bodyPr>
          <a:lstStyle/>
          <a:p>
            <a:r>
              <a:rPr lang="fr-FR">
                <a:latin typeface="+mj-lt"/>
              </a:rPr>
              <a:t>Mass conservation </a:t>
            </a:r>
            <a:r>
              <a:rPr lang="fr-FR" err="1">
                <a:latin typeface="+mj-lt"/>
              </a:rPr>
              <a:t>equations</a:t>
            </a:r>
            <a:endParaRPr lang="fr-FR">
              <a:latin typeface="+mj-lt"/>
            </a:endParaRPr>
          </a:p>
        </p:txBody>
      </p:sp>
      <p:sp>
        <p:nvSpPr>
          <p:cNvPr id="11" name="Rectangle 10">
            <a:extLst>
              <a:ext uri="{FF2B5EF4-FFF2-40B4-BE49-F238E27FC236}">
                <a16:creationId xmlns:a16="http://schemas.microsoft.com/office/drawing/2014/main" id="{D0341918-5995-49B2-A685-3F3032CF08AE}"/>
              </a:ext>
            </a:extLst>
          </p:cNvPr>
          <p:cNvSpPr/>
          <p:nvPr/>
        </p:nvSpPr>
        <p:spPr>
          <a:xfrm>
            <a:off x="4329211" y="4037036"/>
            <a:ext cx="3510385" cy="369332"/>
          </a:xfrm>
          <a:prstGeom prst="rect">
            <a:avLst/>
          </a:prstGeom>
        </p:spPr>
        <p:txBody>
          <a:bodyPr wrap="none">
            <a:spAutoFit/>
          </a:bodyPr>
          <a:lstStyle/>
          <a:p>
            <a:r>
              <a:rPr lang="fr-FR">
                <a:latin typeface="+mj-lt"/>
              </a:rPr>
              <a:t>Momentum conservation </a:t>
            </a:r>
            <a:r>
              <a:rPr lang="fr-FR" err="1">
                <a:latin typeface="+mj-lt"/>
              </a:rPr>
              <a:t>equations</a:t>
            </a:r>
            <a:endParaRPr lang="en-GB">
              <a:latin typeface="+mj-lt"/>
            </a:endParaRPr>
          </a:p>
        </p:txBody>
      </p:sp>
      <mc:AlternateContent xmlns:mc="http://schemas.openxmlformats.org/markup-compatibility/2006" xmlns:a14="http://schemas.microsoft.com/office/drawing/2010/main">
        <mc:Choice Requires="a14">
          <p:graphicFrame>
            <p:nvGraphicFramePr>
              <p:cNvPr id="12" name="Content Placeholder 5">
                <a:extLst>
                  <a:ext uri="{FF2B5EF4-FFF2-40B4-BE49-F238E27FC236}">
                    <a16:creationId xmlns:a16="http://schemas.microsoft.com/office/drawing/2014/main" id="{D26032A4-9AF1-446F-B2E8-BE7FE3778D88}"/>
                  </a:ext>
                </a:extLst>
              </p:cNvPr>
              <p:cNvGraphicFramePr>
                <a:graphicFrameLocks/>
              </p:cNvGraphicFramePr>
              <p:nvPr>
                <p:extLst/>
              </p:nvPr>
            </p:nvGraphicFramePr>
            <p:xfrm>
              <a:off x="1804044" y="1335491"/>
              <a:ext cx="8583912" cy="2701545"/>
            </p:xfrm>
            <a:graphic>
              <a:graphicData uri="http://schemas.openxmlformats.org/drawingml/2006/table">
                <a:tbl>
                  <a:tblPr firstRow="1" firstCol="1" bandRow="1">
                    <a:tableStyleId>{2D5ABB26-0587-4C30-8999-92F81FD0307C}</a:tableStyleId>
                  </a:tblPr>
                  <a:tblGrid>
                    <a:gridCol w="8583912">
                      <a:extLst>
                        <a:ext uri="{9D8B030D-6E8A-4147-A177-3AD203B41FA5}">
                          <a16:colId xmlns:a16="http://schemas.microsoft.com/office/drawing/2014/main" val="1785101794"/>
                        </a:ext>
                      </a:extLst>
                    </a:gridCol>
                  </a:tblGrid>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solidFill>
                                        <a:effectLst/>
                                        <a:latin typeface="Cambria Math" panose="02040503050406030204" pitchFamily="18" charset="0"/>
                                        <a:ea typeface="Latin Modern Math" panose="02000503000000000000" pitchFamily="50" charset="0"/>
                                      </a:rPr>
                                    </m:ctrlPr>
                                  </m:fPr>
                                  <m:num>
                                    <m:r>
                                      <a:rPr lang="en-GB" sz="1600">
                                        <a:solidFill>
                                          <a:schemeClr val="accent5"/>
                                        </a:solidFill>
                                        <a:effectLst/>
                                        <a:latin typeface="Cambria Math" panose="02040503050406030204" pitchFamily="18" charset="0"/>
                                        <a:ea typeface="Latin Modern Math" panose="02000503000000000000" pitchFamily="50" charset="0"/>
                                      </a:rPr>
                                      <m:t>𝜕</m:t>
                                    </m:r>
                                    <m:sSub>
                                      <m:sSubPr>
                                        <m:ctrlPr>
                                          <a:rPr lang="en-GB" sz="1600" i="1">
                                            <a:solidFill>
                                              <a:schemeClr val="accent5"/>
                                            </a:solidFill>
                                            <a:effectLst/>
                                            <a:latin typeface="Cambria Math" panose="02040503050406030204" pitchFamily="18" charset="0"/>
                                            <a:ea typeface="Latin Modern Math" panose="02000503000000000000" pitchFamily="50" charset="0"/>
                                          </a:rPr>
                                        </m:ctrlPr>
                                      </m:sSubPr>
                                      <m:e>
                                        <m:r>
                                          <a:rPr lang="en-GB" sz="1600">
                                            <a:solidFill>
                                              <a:schemeClr val="accent5"/>
                                            </a:solidFill>
                                            <a:effectLst/>
                                            <a:latin typeface="Cambria Math" panose="02040503050406030204" pitchFamily="18" charset="0"/>
                                            <a:ea typeface="Latin Modern Math" panose="02000503000000000000" pitchFamily="50" charset="0"/>
                                          </a:rPr>
                                          <m:t>𝛿</m:t>
                                        </m:r>
                                      </m:e>
                                      <m:sub>
                                        <m:r>
                                          <a:rPr lang="en-GB" sz="1600">
                                            <a:solidFill>
                                              <a:schemeClr val="accent5"/>
                                            </a:solidFill>
                                            <a:effectLst/>
                                            <a:latin typeface="Cambria Math" panose="02040503050406030204" pitchFamily="18" charset="0"/>
                                            <a:ea typeface="Latin Modern Math" panose="02000503000000000000" pitchFamily="50" charset="0"/>
                                          </a:rPr>
                                          <m:t>𝑙</m:t>
                                        </m:r>
                                      </m:sub>
                                    </m:sSub>
                                  </m:num>
                                  <m:den>
                                    <m:r>
                                      <a:rPr lang="en-GB" sz="1600">
                                        <a:solidFill>
                                          <a:schemeClr val="accent5"/>
                                        </a:solidFill>
                                        <a:effectLst/>
                                        <a:latin typeface="Cambria Math" panose="02040503050406030204" pitchFamily="18" charset="0"/>
                                        <a:ea typeface="Latin Modern Math" panose="02000503000000000000" pitchFamily="50" charset="0"/>
                                      </a:rPr>
                                      <m:t>𝜕</m:t>
                                    </m:r>
                                    <m:r>
                                      <a:rPr lang="en-GB" sz="1600">
                                        <a:solidFill>
                                          <a:schemeClr val="accent5"/>
                                        </a:solidFill>
                                        <a:effectLst/>
                                        <a:latin typeface="Cambria Math" panose="02040503050406030204" pitchFamily="18" charset="0"/>
                                        <a:ea typeface="Latin Modern Math" panose="02000503000000000000" pitchFamily="50" charset="0"/>
                                      </a:rPr>
                                      <m:t>𝑡</m:t>
                                    </m:r>
                                  </m:den>
                                </m:f>
                                <m:r>
                                  <a:rPr lang="en-GB" sz="1600" smtClean="0">
                                    <a:solidFill>
                                      <a:srgbClr val="FF0000"/>
                                    </a:solidFill>
                                    <a:effectLst/>
                                    <a:latin typeface="Cambria Math" panose="02040503050406030204" pitchFamily="18" charset="0"/>
                                    <a:ea typeface="Latin Modern Math" panose="02000503000000000000" pitchFamily="50" charset="0"/>
                                  </a:rPr>
                                  <m:t>+</m:t>
                                </m:r>
                                <m:r>
                                  <m:rPr>
                                    <m:sty m:val="p"/>
                                  </m:rP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d>
                                  <m:dPr>
                                    <m:ctrlPr>
                                      <a:rPr lang="en-GB" sz="1600" i="1">
                                        <a:solidFill>
                                          <a:srgbClr val="FF0000"/>
                                        </a:solidFill>
                                        <a:effectLst/>
                                        <a:latin typeface="Cambria Math" panose="02040503050406030204" pitchFamily="18" charset="0"/>
                                        <a:ea typeface="Latin Modern Math" panose="02000503000000000000" pitchFamily="50" charset="0"/>
                                      </a:rPr>
                                    </m:ctrlPr>
                                  </m:dPr>
                                  <m:e>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𝑙</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𝑙</m:t>
                                        </m:r>
                                      </m:sub>
                                    </m:sSub>
                                  </m:e>
                                </m:d>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smtClean="0">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𝜖</m:t>
                                    </m:r>
                                  </m:e>
                                  <m:sub>
                                    <m:r>
                                      <a:rPr lang="en-GB" sz="1600">
                                        <a:solidFill>
                                          <a:srgbClr val="7030A0"/>
                                        </a:solidFill>
                                        <a:effectLst/>
                                        <a:latin typeface="Cambria Math" panose="02040503050406030204" pitchFamily="18" charset="0"/>
                                        <a:ea typeface="Latin Modern Math" panose="02000503000000000000" pitchFamily="50" charset="0"/>
                                      </a:rPr>
                                      <m:t>0</m:t>
                                    </m:r>
                                  </m:sub>
                                </m:sSub>
                                <m:sSub>
                                  <m:sSubPr>
                                    <m:ctrlPr>
                                      <a:rPr lang="en-GB" sz="1600" i="1">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𝑒</m:t>
                                    </m:r>
                                  </m:e>
                                  <m:sub>
                                    <m:r>
                                      <a:rPr lang="en-GB" sz="1600">
                                        <a:solidFill>
                                          <a:srgbClr val="7030A0"/>
                                        </a:solidFill>
                                        <a:effectLst/>
                                        <a:latin typeface="Cambria Math" panose="02040503050406030204" pitchFamily="18" charset="0"/>
                                        <a:ea typeface="Latin Modern Math" panose="02000503000000000000" pitchFamily="50" charset="0"/>
                                      </a:rPr>
                                      <m:t>𝑏</m:t>
                                    </m:r>
                                  </m:sub>
                                </m:sSub>
                              </m:oMath>
                            </m:oMathPara>
                          </a14:m>
                          <a:endParaRPr lang="en-GB" sz="160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2914034231"/>
                      </a:ext>
                    </a:extLst>
                  </a:tr>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solidFill>
                                        <a:effectLst/>
                                        <a:latin typeface="Cambria Math" panose="02040503050406030204" pitchFamily="18" charset="0"/>
                                        <a:ea typeface="Latin Modern Math" panose="02000503000000000000" pitchFamily="50" charset="0"/>
                                      </a:rPr>
                                    </m:ctrlPr>
                                  </m:fPr>
                                  <m:num>
                                    <m:r>
                                      <a:rPr lang="en-GB" sz="1600">
                                        <a:solidFill>
                                          <a:schemeClr val="accent5"/>
                                        </a:solidFill>
                                        <a:effectLst/>
                                        <a:latin typeface="Cambria Math" panose="02040503050406030204" pitchFamily="18" charset="0"/>
                                        <a:ea typeface="Latin Modern Math" panose="02000503000000000000" pitchFamily="50" charset="0"/>
                                      </a:rPr>
                                      <m:t>𝜕</m:t>
                                    </m:r>
                                    <m:sSub>
                                      <m:sSubPr>
                                        <m:ctrlPr>
                                          <a:rPr lang="en-GB" sz="1600" i="1">
                                            <a:solidFill>
                                              <a:schemeClr val="accent5"/>
                                            </a:solidFill>
                                            <a:effectLst/>
                                            <a:latin typeface="Cambria Math" panose="02040503050406030204" pitchFamily="18" charset="0"/>
                                            <a:ea typeface="Latin Modern Math" panose="02000503000000000000" pitchFamily="50" charset="0"/>
                                          </a:rPr>
                                        </m:ctrlPr>
                                      </m:sSubPr>
                                      <m:e>
                                        <m:r>
                                          <a:rPr lang="en-GB" sz="1600">
                                            <a:solidFill>
                                              <a:schemeClr val="accent5"/>
                                            </a:solidFill>
                                            <a:effectLst/>
                                            <a:latin typeface="Cambria Math" panose="02040503050406030204" pitchFamily="18" charset="0"/>
                                            <a:ea typeface="Latin Modern Math" panose="02000503000000000000" pitchFamily="50" charset="0"/>
                                          </a:rPr>
                                          <m:t>𝛿</m:t>
                                        </m:r>
                                      </m:e>
                                      <m:sub>
                                        <m:r>
                                          <a:rPr lang="en-GB" sz="1600">
                                            <a:solidFill>
                                              <a:schemeClr val="accent5"/>
                                            </a:solidFill>
                                            <a:effectLst/>
                                            <a:latin typeface="Cambria Math" panose="02040503050406030204" pitchFamily="18" charset="0"/>
                                            <a:ea typeface="Latin Modern Math" panose="02000503000000000000" pitchFamily="50" charset="0"/>
                                          </a:rPr>
                                          <m:t>𝑠𝑠</m:t>
                                        </m:r>
                                      </m:sub>
                                    </m:sSub>
                                  </m:num>
                                  <m:den>
                                    <m:r>
                                      <a:rPr lang="en-GB" sz="1600">
                                        <a:solidFill>
                                          <a:schemeClr val="accent5"/>
                                        </a:solidFill>
                                        <a:effectLst/>
                                        <a:latin typeface="Cambria Math" panose="02040503050406030204" pitchFamily="18" charset="0"/>
                                        <a:ea typeface="Latin Modern Math" panose="02000503000000000000" pitchFamily="50" charset="0"/>
                                      </a:rPr>
                                      <m:t>𝜕</m:t>
                                    </m:r>
                                    <m:r>
                                      <a:rPr lang="en-GB" sz="1600">
                                        <a:solidFill>
                                          <a:schemeClr val="accent5"/>
                                        </a:solidFill>
                                        <a:effectLst/>
                                        <a:latin typeface="Cambria Math" panose="02040503050406030204" pitchFamily="18" charset="0"/>
                                        <a:ea typeface="Latin Modern Math" panose="02000503000000000000" pitchFamily="50" charset="0"/>
                                      </a:rPr>
                                      <m:t>𝑡</m:t>
                                    </m:r>
                                  </m:den>
                                </m:f>
                                <m:r>
                                  <a:rPr lang="en-GB" sz="1600" smtClean="0">
                                    <a:solidFill>
                                      <a:srgbClr val="FF0000"/>
                                    </a:solidFill>
                                    <a:effectLst/>
                                    <a:latin typeface="Cambria Math" panose="02040503050406030204" pitchFamily="18" charset="0"/>
                                    <a:ea typeface="Latin Modern Math" panose="02000503000000000000" pitchFamily="50" charset="0"/>
                                  </a:rPr>
                                  <m:t>+</m:t>
                                </m:r>
                                <m:r>
                                  <m:rPr>
                                    <m:sty m:val="p"/>
                                  </m:rP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d>
                                  <m:dPr>
                                    <m:ctrlPr>
                                      <a:rPr lang="en-GB" sz="1600" i="1">
                                        <a:solidFill>
                                          <a:srgbClr val="FF0000"/>
                                        </a:solidFill>
                                        <a:effectLst/>
                                        <a:latin typeface="Cambria Math" panose="02040503050406030204" pitchFamily="18" charset="0"/>
                                        <a:ea typeface="Latin Modern Math" panose="02000503000000000000" pitchFamily="50" charset="0"/>
                                      </a:rPr>
                                    </m:ctrlPr>
                                  </m:dPr>
                                  <m:e>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𝑠𝑠</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𝑙</m:t>
                                        </m:r>
                                      </m:sub>
                                    </m:sSub>
                                  </m:e>
                                </m:d>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smtClean="0">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𝑒</m:t>
                                    </m:r>
                                  </m:e>
                                  <m:sub>
                                    <m:r>
                                      <a:rPr lang="en-GB" sz="1600">
                                        <a:solidFill>
                                          <a:srgbClr val="7030A0"/>
                                        </a:solidFill>
                                        <a:effectLst/>
                                        <a:latin typeface="Cambria Math" panose="02040503050406030204" pitchFamily="18" charset="0"/>
                                        <a:ea typeface="Latin Modern Math" panose="02000503000000000000" pitchFamily="50" charset="0"/>
                                      </a:rPr>
                                      <m:t>𝑠</m:t>
                                    </m:r>
                                  </m:sub>
                                </m:sSub>
                              </m:oMath>
                            </m:oMathPara>
                          </a14:m>
                          <a:endParaRPr lang="en-GB" sz="160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3729883145"/>
                      </a:ext>
                    </a:extLst>
                  </a:tr>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solidFill>
                                        <a:effectLst/>
                                        <a:latin typeface="Cambria Math" panose="02040503050406030204" pitchFamily="18" charset="0"/>
                                        <a:ea typeface="Latin Modern Math" panose="02000503000000000000" pitchFamily="50" charset="0"/>
                                      </a:rPr>
                                    </m:ctrlPr>
                                  </m:fPr>
                                  <m:num>
                                    <m:r>
                                      <a:rPr lang="en-GB" sz="1600">
                                        <a:solidFill>
                                          <a:schemeClr val="accent5"/>
                                        </a:solidFill>
                                        <a:effectLst/>
                                        <a:latin typeface="Cambria Math" panose="02040503050406030204" pitchFamily="18" charset="0"/>
                                        <a:ea typeface="Latin Modern Math" panose="02000503000000000000" pitchFamily="50" charset="0"/>
                                      </a:rPr>
                                      <m:t>𝜕</m:t>
                                    </m:r>
                                    <m:sSub>
                                      <m:sSubPr>
                                        <m:ctrlPr>
                                          <a:rPr lang="en-GB" sz="1600" i="1">
                                            <a:solidFill>
                                              <a:schemeClr val="accent5"/>
                                            </a:solidFill>
                                            <a:effectLst/>
                                            <a:latin typeface="Cambria Math" panose="02040503050406030204" pitchFamily="18" charset="0"/>
                                            <a:ea typeface="Latin Modern Math" panose="02000503000000000000" pitchFamily="50" charset="0"/>
                                          </a:rPr>
                                        </m:ctrlPr>
                                      </m:sSubPr>
                                      <m:e>
                                        <m:r>
                                          <a:rPr lang="en-GB" sz="1600">
                                            <a:solidFill>
                                              <a:schemeClr val="accent5"/>
                                            </a:solidFill>
                                            <a:effectLst/>
                                            <a:latin typeface="Cambria Math" panose="02040503050406030204" pitchFamily="18" charset="0"/>
                                            <a:ea typeface="Latin Modern Math" panose="02000503000000000000" pitchFamily="50" charset="0"/>
                                          </a:rPr>
                                          <m:t>𝛿</m:t>
                                        </m:r>
                                      </m:e>
                                      <m:sub>
                                        <m:r>
                                          <a:rPr lang="en-GB" sz="1600">
                                            <a:solidFill>
                                              <a:schemeClr val="accent5"/>
                                            </a:solidFill>
                                            <a:effectLst/>
                                            <a:latin typeface="Cambria Math" panose="02040503050406030204" pitchFamily="18" charset="0"/>
                                            <a:ea typeface="Latin Modern Math" panose="02000503000000000000" pitchFamily="50" charset="0"/>
                                          </a:rPr>
                                          <m:t>𝑠𝑏</m:t>
                                        </m:r>
                                      </m:sub>
                                    </m:sSub>
                                  </m:num>
                                  <m:den>
                                    <m:r>
                                      <a:rPr lang="en-GB" sz="1600">
                                        <a:solidFill>
                                          <a:schemeClr val="accent5"/>
                                        </a:solidFill>
                                        <a:effectLst/>
                                        <a:latin typeface="Cambria Math" panose="02040503050406030204" pitchFamily="18" charset="0"/>
                                        <a:ea typeface="Latin Modern Math" panose="02000503000000000000" pitchFamily="50" charset="0"/>
                                      </a:rPr>
                                      <m:t>𝜕</m:t>
                                    </m:r>
                                    <m:r>
                                      <a:rPr lang="en-GB" sz="1600">
                                        <a:solidFill>
                                          <a:schemeClr val="accent5"/>
                                        </a:solidFill>
                                        <a:effectLst/>
                                        <a:latin typeface="Cambria Math" panose="02040503050406030204" pitchFamily="18" charset="0"/>
                                        <a:ea typeface="Latin Modern Math" panose="02000503000000000000" pitchFamily="50" charset="0"/>
                                      </a:rPr>
                                      <m:t>𝑡</m:t>
                                    </m:r>
                                  </m:den>
                                </m:f>
                                <m:r>
                                  <a:rPr lang="en-GB" sz="1600" smtClean="0">
                                    <a:solidFill>
                                      <a:srgbClr val="FF0000"/>
                                    </a:solidFill>
                                    <a:effectLst/>
                                    <a:latin typeface="Cambria Math" panose="02040503050406030204" pitchFamily="18" charset="0"/>
                                    <a:ea typeface="Latin Modern Math" panose="02000503000000000000" pitchFamily="50" charset="0"/>
                                  </a:rPr>
                                  <m:t>+</m:t>
                                </m:r>
                                <m:r>
                                  <m:rPr>
                                    <m:sty m:val="p"/>
                                  </m:rP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d>
                                  <m:dPr>
                                    <m:ctrlPr>
                                      <a:rPr lang="en-GB" sz="1600" i="1">
                                        <a:solidFill>
                                          <a:srgbClr val="FF0000"/>
                                        </a:solidFill>
                                        <a:effectLst/>
                                        <a:latin typeface="Cambria Math" panose="02040503050406030204" pitchFamily="18" charset="0"/>
                                        <a:ea typeface="Latin Modern Math" panose="02000503000000000000" pitchFamily="50" charset="0"/>
                                      </a:rPr>
                                    </m:ctrlPr>
                                  </m:dPr>
                                  <m:e>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𝑠𝑏</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𝑠𝑏</m:t>
                                        </m:r>
                                      </m:sub>
                                    </m:sSub>
                                  </m:e>
                                </m:d>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smtClean="0">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(1−</m:t>
                                    </m:r>
                                    <m:r>
                                      <a:rPr lang="en-GB" sz="1600">
                                        <a:solidFill>
                                          <a:srgbClr val="7030A0"/>
                                        </a:solidFill>
                                        <a:effectLst/>
                                        <a:latin typeface="Cambria Math" panose="02040503050406030204" pitchFamily="18" charset="0"/>
                                        <a:ea typeface="Latin Modern Math" panose="02000503000000000000" pitchFamily="50" charset="0"/>
                                      </a:rPr>
                                      <m:t>𝜖</m:t>
                                    </m:r>
                                  </m:e>
                                  <m:sub>
                                    <m:r>
                                      <a:rPr lang="en-GB" sz="1600">
                                        <a:solidFill>
                                          <a:srgbClr val="7030A0"/>
                                        </a:solidFill>
                                        <a:effectLst/>
                                        <a:latin typeface="Cambria Math" panose="02040503050406030204" pitchFamily="18" charset="0"/>
                                        <a:ea typeface="Latin Modern Math" panose="02000503000000000000" pitchFamily="50" charset="0"/>
                                      </a:rPr>
                                      <m:t>0</m:t>
                                    </m:r>
                                  </m:sub>
                                </m:sSub>
                                <m:r>
                                  <a:rPr lang="en-GB" sz="1600">
                                    <a:solidFill>
                                      <a:srgbClr val="7030A0"/>
                                    </a:solidFill>
                                    <a:effectLst/>
                                    <a:latin typeface="Cambria Math" panose="02040503050406030204" pitchFamily="18" charset="0"/>
                                    <a:ea typeface="Latin Modern Math" panose="02000503000000000000" pitchFamily="50" charset="0"/>
                                  </a:rPr>
                                  <m:t>)</m:t>
                                </m:r>
                                <m:sSub>
                                  <m:sSubPr>
                                    <m:ctrlPr>
                                      <a:rPr lang="en-GB" sz="1600" i="1">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𝑒</m:t>
                                    </m:r>
                                  </m:e>
                                  <m:sub>
                                    <m:r>
                                      <a:rPr lang="en-GB" sz="1600">
                                        <a:solidFill>
                                          <a:srgbClr val="7030A0"/>
                                        </a:solidFill>
                                        <a:effectLst/>
                                        <a:latin typeface="Cambria Math" panose="02040503050406030204" pitchFamily="18" charset="0"/>
                                        <a:ea typeface="Latin Modern Math" panose="02000503000000000000" pitchFamily="50" charset="0"/>
                                      </a:rPr>
                                      <m:t>𝑏</m:t>
                                    </m:r>
                                  </m:sub>
                                </m:sSub>
                                <m:r>
                                  <a:rPr lang="en-GB" sz="1600">
                                    <a:solidFill>
                                      <a:srgbClr val="7030A0"/>
                                    </a:solidFill>
                                    <a:effectLst/>
                                    <a:latin typeface="Cambria Math" panose="02040503050406030204" pitchFamily="18" charset="0"/>
                                    <a:ea typeface="Latin Modern Math" panose="02000503000000000000" pitchFamily="50" charset="0"/>
                                  </a:rPr>
                                  <m:t>−</m:t>
                                </m:r>
                                <m:sSub>
                                  <m:sSubPr>
                                    <m:ctrlPr>
                                      <a:rPr lang="en-GB" sz="1600" i="1">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𝑒</m:t>
                                    </m:r>
                                  </m:e>
                                  <m:sub>
                                    <m:r>
                                      <a:rPr lang="en-GB" sz="1600">
                                        <a:solidFill>
                                          <a:srgbClr val="7030A0"/>
                                        </a:solidFill>
                                        <a:effectLst/>
                                        <a:latin typeface="Cambria Math" panose="02040503050406030204" pitchFamily="18" charset="0"/>
                                        <a:ea typeface="Latin Modern Math" panose="02000503000000000000" pitchFamily="50" charset="0"/>
                                      </a:rPr>
                                      <m:t>𝑠</m:t>
                                    </m:r>
                                  </m:sub>
                                </m:sSub>
                              </m:oMath>
                            </m:oMathPara>
                          </a14:m>
                          <a:endParaRPr lang="en-GB" sz="1600">
                            <a:solidFill>
                              <a:schemeClr val="tx1"/>
                            </a:solidFill>
                            <a:effectLst/>
                            <a:latin typeface="+mj-lt"/>
                            <a:ea typeface="Latin Modern Math" panose="02000503000000000000" pitchFamily="50" charset="0"/>
                            <a:cs typeface="Times New Roman" panose="02020603050405020304" pitchFamily="18" charset="0"/>
                          </a:endParaRPr>
                        </a:p>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solidFill>
                                        <a:effectLst/>
                                        <a:latin typeface="Cambria Math" panose="02040503050406030204" pitchFamily="18" charset="0"/>
                                        <a:ea typeface="Latin Modern Math" panose="02000503000000000000" pitchFamily="50" charset="0"/>
                                      </a:rPr>
                                    </m:ctrlPr>
                                  </m:fPr>
                                  <m:num>
                                    <m:r>
                                      <a:rPr lang="en-GB" sz="1600">
                                        <a:solidFill>
                                          <a:schemeClr val="accent5"/>
                                        </a:solidFill>
                                        <a:effectLst/>
                                        <a:latin typeface="Cambria Math" panose="02040503050406030204" pitchFamily="18" charset="0"/>
                                        <a:ea typeface="Latin Modern Math" panose="02000503000000000000" pitchFamily="50" charset="0"/>
                                      </a:rPr>
                                      <m:t>𝜕</m:t>
                                    </m:r>
                                    <m:sSub>
                                      <m:sSubPr>
                                        <m:ctrlPr>
                                          <a:rPr lang="en-GB" sz="1600" i="1">
                                            <a:solidFill>
                                              <a:schemeClr val="accent5"/>
                                            </a:solidFill>
                                            <a:effectLst/>
                                            <a:latin typeface="Cambria Math" panose="02040503050406030204" pitchFamily="18" charset="0"/>
                                            <a:ea typeface="Latin Modern Math" panose="02000503000000000000" pitchFamily="50" charset="0"/>
                                          </a:rPr>
                                        </m:ctrlPr>
                                      </m:sSubPr>
                                      <m:e>
                                        <m:r>
                                          <a:rPr lang="en-GB" sz="1600">
                                            <a:solidFill>
                                              <a:schemeClr val="accent5"/>
                                            </a:solidFill>
                                            <a:effectLst/>
                                            <a:latin typeface="Cambria Math" panose="02040503050406030204" pitchFamily="18" charset="0"/>
                                            <a:ea typeface="Latin Modern Math" panose="02000503000000000000" pitchFamily="50" charset="0"/>
                                          </a:rPr>
                                          <m:t>𝑧</m:t>
                                        </m:r>
                                      </m:e>
                                      <m:sub>
                                        <m:r>
                                          <a:rPr lang="en-GB" sz="1600">
                                            <a:solidFill>
                                              <a:schemeClr val="accent5"/>
                                            </a:solidFill>
                                            <a:effectLst/>
                                            <a:latin typeface="Cambria Math" panose="02040503050406030204" pitchFamily="18" charset="0"/>
                                            <a:ea typeface="Latin Modern Math" panose="02000503000000000000" pitchFamily="50" charset="0"/>
                                          </a:rPr>
                                          <m:t>𝑏</m:t>
                                        </m:r>
                                      </m:sub>
                                    </m:sSub>
                                  </m:num>
                                  <m:den>
                                    <m:r>
                                      <a:rPr lang="en-GB" sz="1600">
                                        <a:solidFill>
                                          <a:schemeClr val="accent5"/>
                                        </a:solidFill>
                                        <a:effectLst/>
                                        <a:latin typeface="Cambria Math" panose="02040503050406030204" pitchFamily="18" charset="0"/>
                                        <a:ea typeface="Latin Modern Math" panose="02000503000000000000" pitchFamily="50" charset="0"/>
                                      </a:rPr>
                                      <m:t>𝜕</m:t>
                                    </m:r>
                                    <m:r>
                                      <a:rPr lang="en-GB" sz="1600">
                                        <a:solidFill>
                                          <a:schemeClr val="accent5"/>
                                        </a:solidFill>
                                        <a:effectLst/>
                                        <a:latin typeface="Cambria Math" panose="02040503050406030204" pitchFamily="18" charset="0"/>
                                        <a:ea typeface="Latin Modern Math" panose="02000503000000000000" pitchFamily="50" charset="0"/>
                                      </a:rPr>
                                      <m:t>𝑡</m:t>
                                    </m:r>
                                  </m:den>
                                </m:f>
                                <m:r>
                                  <a:rPr lang="en-GB" sz="1600">
                                    <a:solidFill>
                                      <a:schemeClr val="tx1"/>
                                    </a:solidFill>
                                    <a:effectLst/>
                                    <a:latin typeface="Cambria Math" panose="02040503050406030204" pitchFamily="18" charset="0"/>
                                    <a:ea typeface="Latin Modern Math" panose="02000503000000000000" pitchFamily="50" charset="0"/>
                                  </a:rPr>
                                  <m:t>=</m:t>
                                </m:r>
                                <m:r>
                                  <a:rPr lang="en-GB" sz="1600" smtClean="0">
                                    <a:solidFill>
                                      <a:srgbClr val="7030A0"/>
                                    </a:solidFill>
                                    <a:effectLst/>
                                    <a:latin typeface="Cambria Math" panose="02040503050406030204" pitchFamily="18" charset="0"/>
                                    <a:ea typeface="Latin Modern Math" panose="02000503000000000000" pitchFamily="50" charset="0"/>
                                  </a:rPr>
                                  <m:t>−</m:t>
                                </m:r>
                                <m:sSub>
                                  <m:sSubPr>
                                    <m:ctrlPr>
                                      <a:rPr lang="en-GB" sz="1600" i="1">
                                        <a:solidFill>
                                          <a:srgbClr val="7030A0"/>
                                        </a:solidFill>
                                        <a:effectLst/>
                                        <a:latin typeface="Cambria Math" panose="02040503050406030204" pitchFamily="18" charset="0"/>
                                        <a:ea typeface="Latin Modern Math" panose="02000503000000000000" pitchFamily="50" charset="0"/>
                                      </a:rPr>
                                    </m:ctrlPr>
                                  </m:sSubPr>
                                  <m:e>
                                    <m:r>
                                      <a:rPr lang="en-GB" sz="1600">
                                        <a:solidFill>
                                          <a:srgbClr val="7030A0"/>
                                        </a:solidFill>
                                        <a:effectLst/>
                                        <a:latin typeface="Cambria Math" panose="02040503050406030204" pitchFamily="18" charset="0"/>
                                        <a:ea typeface="Latin Modern Math" panose="02000503000000000000" pitchFamily="50" charset="0"/>
                                      </a:rPr>
                                      <m:t>𝑒</m:t>
                                    </m:r>
                                  </m:e>
                                  <m:sub>
                                    <m:r>
                                      <a:rPr lang="en-GB" sz="1600">
                                        <a:solidFill>
                                          <a:srgbClr val="7030A0"/>
                                        </a:solidFill>
                                        <a:effectLst/>
                                        <a:latin typeface="Cambria Math" panose="02040503050406030204" pitchFamily="18" charset="0"/>
                                        <a:ea typeface="Latin Modern Math" panose="02000503000000000000" pitchFamily="50" charset="0"/>
                                      </a:rPr>
                                      <m:t>𝑏</m:t>
                                    </m:r>
                                  </m:sub>
                                </m:sSub>
                              </m:oMath>
                            </m:oMathPara>
                          </a14:m>
                          <a:endParaRPr lang="en-GB" sz="160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1639495122"/>
                      </a:ext>
                    </a:extLst>
                  </a:tr>
                  <a:tr h="0">
                    <a:tc>
                      <a:txBody>
                        <a:bodyPr/>
                        <a:lstStyle/>
                        <a:p>
                          <a:pPr algn="l">
                            <a:lnSpc>
                              <a:spcPct val="115000"/>
                            </a:lnSpc>
                            <a:spcBef>
                              <a:spcPts val="600"/>
                            </a:spcBef>
                            <a:spcAft>
                              <a:spcPts val="600"/>
                            </a:spcAft>
                          </a:pPr>
                          <a:endParaRPr lang="en-GB" sz="160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8970"/>
                      </a:ext>
                    </a:extLst>
                  </a:tr>
                </a:tbl>
              </a:graphicData>
            </a:graphic>
          </p:graphicFrame>
        </mc:Choice>
        <mc:Fallback xmlns="">
          <p:graphicFrame>
            <p:nvGraphicFramePr>
              <p:cNvPr id="12" name="Content Placeholder 5">
                <a:extLst>
                  <a:ext uri="{FF2B5EF4-FFF2-40B4-BE49-F238E27FC236}">
                    <a16:creationId xmlns:a16="http://schemas.microsoft.com/office/drawing/2014/main" id="{D26032A4-9AF1-446F-B2E8-BE7FE3778D88}"/>
                  </a:ext>
                </a:extLst>
              </p:cNvPr>
              <p:cNvGraphicFramePr>
                <a:graphicFrameLocks/>
              </p:cNvGraphicFramePr>
              <p:nvPr>
                <p:extLst>
                  <p:ext uri="{D42A27DB-BD31-4B8C-83A1-F6EECF244321}">
                    <p14:modId xmlns:p14="http://schemas.microsoft.com/office/powerpoint/2010/main" val="297569140"/>
                  </p:ext>
                </p:extLst>
              </p:nvPr>
            </p:nvGraphicFramePr>
            <p:xfrm>
              <a:off x="1804044" y="1335491"/>
              <a:ext cx="8583912" cy="2701545"/>
            </p:xfrm>
            <a:graphic>
              <a:graphicData uri="http://schemas.openxmlformats.org/drawingml/2006/table">
                <a:tbl>
                  <a:tblPr firstRow="1" firstCol="1" bandRow="1">
                    <a:tableStyleId>{2D5ABB26-0587-4C30-8999-92F81FD0307C}</a:tableStyleId>
                  </a:tblPr>
                  <a:tblGrid>
                    <a:gridCol w="8583912">
                      <a:extLst>
                        <a:ext uri="{9D8B030D-6E8A-4147-A177-3AD203B41FA5}">
                          <a16:colId xmlns:a16="http://schemas.microsoft.com/office/drawing/2014/main" val="1785101794"/>
                        </a:ext>
                      </a:extLst>
                    </a:gridCol>
                  </a:tblGrid>
                  <a:tr h="609410">
                    <a:tc>
                      <a:txBody>
                        <a:bodyPr/>
                        <a:lstStyle/>
                        <a:p>
                          <a:endParaRPr lang="en-US"/>
                        </a:p>
                      </a:txBody>
                      <a:tcPr marL="68580" marR="68580" marT="0" marB="0" anchor="ctr">
                        <a:blipFill>
                          <a:blip r:embed="rId5"/>
                          <a:stretch>
                            <a:fillRect b="-344000"/>
                          </a:stretch>
                        </a:blipFill>
                      </a:tcPr>
                    </a:tc>
                    <a:extLst>
                      <a:ext uri="{0D108BD9-81ED-4DB2-BD59-A6C34878D82A}">
                        <a16:rowId xmlns:a16="http://schemas.microsoft.com/office/drawing/2014/main" val="2914034231"/>
                      </a:ext>
                    </a:extLst>
                  </a:tr>
                  <a:tr h="609410">
                    <a:tc>
                      <a:txBody>
                        <a:bodyPr/>
                        <a:lstStyle/>
                        <a:p>
                          <a:endParaRPr lang="en-US"/>
                        </a:p>
                      </a:txBody>
                      <a:tcPr marL="68580" marR="68580" marT="0" marB="0" anchor="ctr">
                        <a:blipFill>
                          <a:blip r:embed="rId5"/>
                          <a:stretch>
                            <a:fillRect t="-100000" b="-244000"/>
                          </a:stretch>
                        </a:blipFill>
                      </a:tcPr>
                    </a:tc>
                    <a:extLst>
                      <a:ext uri="{0D108BD9-81ED-4DB2-BD59-A6C34878D82A}">
                        <a16:rowId xmlns:a16="http://schemas.microsoft.com/office/drawing/2014/main" val="3729883145"/>
                      </a:ext>
                    </a:extLst>
                  </a:tr>
                  <a:tr h="1218819">
                    <a:tc>
                      <a:txBody>
                        <a:bodyPr/>
                        <a:lstStyle/>
                        <a:p>
                          <a:endParaRPr lang="en-US"/>
                        </a:p>
                      </a:txBody>
                      <a:tcPr marL="68580" marR="68580" marT="0" marB="0" anchor="ctr">
                        <a:blipFill>
                          <a:blip r:embed="rId5"/>
                          <a:stretch>
                            <a:fillRect t="-99502" b="-21393"/>
                          </a:stretch>
                        </a:blipFill>
                      </a:tcPr>
                    </a:tc>
                    <a:extLst>
                      <a:ext uri="{0D108BD9-81ED-4DB2-BD59-A6C34878D82A}">
                        <a16:rowId xmlns:a16="http://schemas.microsoft.com/office/drawing/2014/main" val="1639495122"/>
                      </a:ext>
                    </a:extLst>
                  </a:tr>
                  <a:tr h="263906">
                    <a:tc>
                      <a:txBody>
                        <a:bodyPr/>
                        <a:lstStyle/>
                        <a:p>
                          <a:pPr algn="l">
                            <a:lnSpc>
                              <a:spcPct val="115000"/>
                            </a:lnSpc>
                            <a:spcBef>
                              <a:spcPts val="600"/>
                            </a:spcBef>
                            <a:spcAft>
                              <a:spcPts val="600"/>
                            </a:spcAft>
                          </a:pPr>
                          <a:endParaRPr lang="en-GB" sz="1600" dirty="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8970"/>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3" name="Table 12">
                <a:extLst>
                  <a:ext uri="{FF2B5EF4-FFF2-40B4-BE49-F238E27FC236}">
                    <a16:creationId xmlns:a16="http://schemas.microsoft.com/office/drawing/2014/main" id="{55851352-CDD6-4C54-8E87-CD8ECE2885FF}"/>
                  </a:ext>
                </a:extLst>
              </p:cNvPr>
              <p:cNvGraphicFramePr>
                <a:graphicFrameLocks noGrp="1"/>
              </p:cNvGraphicFramePr>
              <p:nvPr>
                <p:extLst/>
              </p:nvPr>
            </p:nvGraphicFramePr>
            <p:xfrm>
              <a:off x="1804044" y="4501007"/>
              <a:ext cx="8583912" cy="1380046"/>
            </p:xfrm>
            <a:graphic>
              <a:graphicData uri="http://schemas.openxmlformats.org/drawingml/2006/table">
                <a:tbl>
                  <a:tblPr firstRow="1" firstCol="1" bandRow="1">
                    <a:tableStyleId>{2D5ABB26-0587-4C30-8999-92F81FD0307C}</a:tableStyleId>
                  </a:tblPr>
                  <a:tblGrid>
                    <a:gridCol w="8583912">
                      <a:extLst>
                        <a:ext uri="{9D8B030D-6E8A-4147-A177-3AD203B41FA5}">
                          <a16:colId xmlns:a16="http://schemas.microsoft.com/office/drawing/2014/main" val="3566255607"/>
                        </a:ext>
                      </a:extLst>
                    </a:gridCol>
                  </a:tblGrid>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solidFill>
                                        <a:effectLst/>
                                        <a:latin typeface="Cambria Math" panose="02040503050406030204" pitchFamily="18" charset="0"/>
                                        <a:ea typeface="Latin Modern Math" panose="02000503000000000000" pitchFamily="50" charset="0"/>
                                      </a:rPr>
                                    </m:ctrlPr>
                                  </m:fPr>
                                  <m:num>
                                    <m:r>
                                      <a:rPr lang="en-GB" sz="1600">
                                        <a:solidFill>
                                          <a:schemeClr val="accent5"/>
                                        </a:solidFill>
                                        <a:effectLst/>
                                        <a:latin typeface="Cambria Math" panose="02040503050406030204" pitchFamily="18" charset="0"/>
                                        <a:ea typeface="Latin Modern Math" panose="02000503000000000000" pitchFamily="50" charset="0"/>
                                      </a:rPr>
                                      <m:t>𝜕</m:t>
                                    </m:r>
                                    <m:sSub>
                                      <m:sSubPr>
                                        <m:ctrlPr>
                                          <a:rPr lang="en-GB" sz="1600" i="1">
                                            <a:solidFill>
                                              <a:schemeClr val="accent5"/>
                                            </a:solidFill>
                                            <a:effectLst/>
                                            <a:latin typeface="Cambria Math" panose="02040503050406030204" pitchFamily="18" charset="0"/>
                                            <a:ea typeface="Latin Modern Math" panose="02000503000000000000" pitchFamily="50" charset="0"/>
                                          </a:rPr>
                                        </m:ctrlPr>
                                      </m:sSubPr>
                                      <m:e>
                                        <m:r>
                                          <a:rPr lang="en-GB" sz="1600">
                                            <a:solidFill>
                                              <a:schemeClr val="accent5"/>
                                            </a:solidFill>
                                            <a:effectLst/>
                                            <a:latin typeface="Cambria Math" panose="02040503050406030204" pitchFamily="18" charset="0"/>
                                            <a:ea typeface="Latin Modern Math" panose="02000503000000000000" pitchFamily="50" charset="0"/>
                                          </a:rPr>
                                          <m:t>𝛿</m:t>
                                        </m:r>
                                      </m:e>
                                      <m:sub>
                                        <m:r>
                                          <a:rPr lang="en-GB" sz="1600">
                                            <a:solidFill>
                                              <a:schemeClr val="accent5"/>
                                            </a:solidFill>
                                            <a:effectLst/>
                                            <a:latin typeface="Cambria Math" panose="02040503050406030204" pitchFamily="18" charset="0"/>
                                            <a:ea typeface="Latin Modern Math" panose="02000503000000000000" pitchFamily="50" charset="0"/>
                                          </a:rPr>
                                          <m:t>𝑙</m:t>
                                        </m:r>
                                      </m:sub>
                                    </m:sSub>
                                    <m:sSub>
                                      <m:sSubPr>
                                        <m:ctrlPr>
                                          <a:rPr lang="en-GB" sz="1600" i="1">
                                            <a:solidFill>
                                              <a:schemeClr val="accent5"/>
                                            </a:solidFill>
                                            <a:effectLst/>
                                            <a:latin typeface="Cambria Math" panose="02040503050406030204" pitchFamily="18" charset="0"/>
                                            <a:ea typeface="Latin Modern Math" panose="02000503000000000000" pitchFamily="50" charset="0"/>
                                          </a:rPr>
                                        </m:ctrlPr>
                                      </m:sSubPr>
                                      <m:e>
                                        <m:r>
                                          <a:rPr lang="en-GB" sz="1600">
                                            <a:solidFill>
                                              <a:schemeClr val="accent5"/>
                                            </a:solidFill>
                                            <a:effectLst/>
                                            <a:latin typeface="Cambria Math" panose="02040503050406030204" pitchFamily="18" charset="0"/>
                                            <a:ea typeface="Latin Modern Math" panose="02000503000000000000" pitchFamily="50" charset="0"/>
                                          </a:rPr>
                                          <m:t>𝑽</m:t>
                                        </m:r>
                                      </m:e>
                                      <m:sub>
                                        <m:r>
                                          <a:rPr lang="en-GB" sz="1600">
                                            <a:solidFill>
                                              <a:schemeClr val="accent5"/>
                                            </a:solidFill>
                                            <a:effectLst/>
                                            <a:latin typeface="Cambria Math" panose="02040503050406030204" pitchFamily="18" charset="0"/>
                                            <a:ea typeface="Latin Modern Math" panose="02000503000000000000" pitchFamily="50" charset="0"/>
                                          </a:rPr>
                                          <m:t>𝑙</m:t>
                                        </m:r>
                                      </m:sub>
                                    </m:sSub>
                                  </m:num>
                                  <m:den>
                                    <m:r>
                                      <a:rPr lang="en-GB" sz="1600">
                                        <a:solidFill>
                                          <a:schemeClr val="accent5"/>
                                        </a:solidFill>
                                        <a:effectLst/>
                                        <a:latin typeface="Cambria Math" panose="02040503050406030204" pitchFamily="18" charset="0"/>
                                        <a:ea typeface="Latin Modern Math" panose="02000503000000000000" pitchFamily="50" charset="0"/>
                                      </a:rPr>
                                      <m:t>𝜕</m:t>
                                    </m:r>
                                    <m:r>
                                      <a:rPr lang="en-GB" sz="1600">
                                        <a:solidFill>
                                          <a:schemeClr val="accent5"/>
                                        </a:solidFill>
                                        <a:effectLst/>
                                        <a:latin typeface="Cambria Math" panose="02040503050406030204" pitchFamily="18" charset="0"/>
                                        <a:ea typeface="Latin Modern Math" panose="02000503000000000000" pitchFamily="50" charset="0"/>
                                      </a:rPr>
                                      <m:t>𝑡</m:t>
                                    </m:r>
                                  </m:den>
                                </m:f>
                                <m:r>
                                  <a:rPr lang="en-GB" sz="1600" smtClean="0">
                                    <a:solidFill>
                                      <a:srgbClr val="FF0000"/>
                                    </a:solidFill>
                                    <a:effectLst/>
                                    <a:latin typeface="Cambria Math" panose="02040503050406030204" pitchFamily="18" charset="0"/>
                                    <a:ea typeface="Latin Modern Math" panose="02000503000000000000" pitchFamily="50" charset="0"/>
                                  </a:rPr>
                                  <m:t>+</m:t>
                                </m:r>
                                <m:r>
                                  <m:rPr>
                                    <m:sty m:val="p"/>
                                  </m:rP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d>
                                  <m:dPr>
                                    <m:ctrlPr>
                                      <a:rPr lang="en-GB" sz="1600" i="1">
                                        <a:solidFill>
                                          <a:srgbClr val="FF0000"/>
                                        </a:solidFill>
                                        <a:effectLst/>
                                        <a:latin typeface="Cambria Math" panose="02040503050406030204" pitchFamily="18" charset="0"/>
                                        <a:ea typeface="Latin Modern Math" panose="02000503000000000000" pitchFamily="50" charset="0"/>
                                      </a:rPr>
                                    </m:ctrlPr>
                                  </m:dPr>
                                  <m:e>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𝑙</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𝑙</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𝑙</m:t>
                                        </m:r>
                                      </m:sub>
                                    </m:sSub>
                                  </m:e>
                                </m:d>
                                <m:r>
                                  <a:rPr lang="en-GB" sz="1600">
                                    <a:solidFill>
                                      <a:srgbClr val="FF0000"/>
                                    </a:solidFill>
                                    <a:effectLst/>
                                    <a:latin typeface="Cambria Math" panose="02040503050406030204" pitchFamily="18" charset="0"/>
                                    <a:ea typeface="Latin Modern Math" panose="02000503000000000000" pitchFamily="50" charset="0"/>
                                  </a:rPr>
                                  <m:t>+</m:t>
                                </m:r>
                                <m:r>
                                  <a:rPr lang="en-GB" sz="1600">
                                    <a:solidFill>
                                      <a:srgbClr val="FF0000"/>
                                    </a:solidFill>
                                    <a:effectLst/>
                                    <a:latin typeface="Cambria Math" panose="02040503050406030204" pitchFamily="18" charset="0"/>
                                    <a:ea typeface="Latin Modern Math" panose="02000503000000000000" pitchFamily="50" charset="0"/>
                                  </a:rPr>
                                  <m:t>𝑔</m:t>
                                </m:r>
                                <m:r>
                                  <m:rPr>
                                    <m:sty m:val="p"/>
                                  </m:rPr>
                                  <a:rPr lang="en-GB" sz="1600">
                                    <a:solidFill>
                                      <a:srgbClr val="FF0000"/>
                                    </a:solidFill>
                                    <a:effectLst/>
                                    <a:latin typeface="Cambria Math" panose="02040503050406030204" pitchFamily="18" charset="0"/>
                                    <a:ea typeface="Latin Modern Math" panose="02000503000000000000" pitchFamily="50" charset="0"/>
                                  </a:rPr>
                                  <m:t>∇</m:t>
                                </m:r>
                                <m:f>
                                  <m:fPr>
                                    <m:ctrlPr>
                                      <a:rPr lang="en-GB" sz="1600" i="1">
                                        <a:solidFill>
                                          <a:srgbClr val="FF0000"/>
                                        </a:solidFill>
                                        <a:effectLst/>
                                        <a:latin typeface="Cambria Math" panose="02040503050406030204" pitchFamily="18" charset="0"/>
                                        <a:ea typeface="Latin Modern Math" panose="02000503000000000000" pitchFamily="50" charset="0"/>
                                      </a:rPr>
                                    </m:ctrlPr>
                                  </m:fPr>
                                  <m:num>
                                    <m:sSup>
                                      <m:sSupPr>
                                        <m:ctrlPr>
                                          <a:rPr lang="en-GB" sz="1600" i="1">
                                            <a:solidFill>
                                              <a:srgbClr val="FF0000"/>
                                            </a:solidFill>
                                            <a:effectLst/>
                                            <a:latin typeface="Cambria Math" panose="02040503050406030204" pitchFamily="18" charset="0"/>
                                            <a:ea typeface="Latin Modern Math" panose="02000503000000000000" pitchFamily="50" charset="0"/>
                                          </a:rPr>
                                        </m:ctrlPr>
                                      </m:sSupPr>
                                      <m:e>
                                        <m:r>
                                          <a:rPr lang="en-GB" sz="1600">
                                            <a:solidFill>
                                              <a:srgbClr val="FF0000"/>
                                            </a:solidFill>
                                            <a:effectLst/>
                                            <a:latin typeface="Cambria Math" panose="02040503050406030204" pitchFamily="18" charset="0"/>
                                            <a:ea typeface="Latin Modern Math" panose="02000503000000000000" pitchFamily="50" charset="0"/>
                                          </a:rPr>
                                          <m:t>h</m:t>
                                        </m:r>
                                      </m:e>
                                      <m:sup>
                                        <m:r>
                                          <a:rPr lang="en-GB" sz="1600">
                                            <a:solidFill>
                                              <a:srgbClr val="FF0000"/>
                                            </a:solidFill>
                                            <a:effectLst/>
                                            <a:latin typeface="Cambria Math" panose="02040503050406030204" pitchFamily="18" charset="0"/>
                                            <a:ea typeface="Latin Modern Math" panose="02000503000000000000" pitchFamily="50" charset="0"/>
                                          </a:rPr>
                                          <m:t>2</m:t>
                                        </m:r>
                                      </m:sup>
                                    </m:sSup>
                                  </m:num>
                                  <m:den>
                                    <m:r>
                                      <a:rPr lang="en-GB" sz="1600">
                                        <a:solidFill>
                                          <a:srgbClr val="FF0000"/>
                                        </a:solidFill>
                                        <a:effectLst/>
                                        <a:latin typeface="Cambria Math" panose="02040503050406030204" pitchFamily="18" charset="0"/>
                                        <a:ea typeface="Latin Modern Math" panose="02000503000000000000" pitchFamily="50" charset="0"/>
                                      </a:rPr>
                                      <m:t>2</m:t>
                                    </m:r>
                                  </m:den>
                                </m:f>
                                <m:r>
                                  <a:rPr lang="en-GB" sz="1600" smtClean="0">
                                    <a:solidFill>
                                      <a:schemeClr val="tx1"/>
                                    </a:solidFill>
                                    <a:effectLst/>
                                    <a:latin typeface="Cambria Math" panose="02040503050406030204" pitchFamily="18" charset="0"/>
                                    <a:ea typeface="Latin Modern Math" panose="02000503000000000000" pitchFamily="50" charset="0"/>
                                  </a:rPr>
                                  <m:t>+</m:t>
                                </m:r>
                                <m:r>
                                  <a:rPr lang="en-GB" sz="1600" smtClean="0">
                                    <a:solidFill>
                                      <a:schemeClr val="tx1"/>
                                    </a:solidFill>
                                    <a:effectLst/>
                                    <a:latin typeface="Cambria Math" panose="02040503050406030204" pitchFamily="18" charset="0"/>
                                    <a:ea typeface="Latin Modern Math" panose="02000503000000000000" pitchFamily="50" charset="0"/>
                                  </a:rPr>
                                  <m:t>𝑔h</m:t>
                                </m:r>
                                <m:r>
                                  <m:rPr>
                                    <m:sty m:val="p"/>
                                  </m:rPr>
                                  <a:rPr lang="en-GB" sz="1600" smtClean="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𝑧</m:t>
                                    </m:r>
                                  </m:e>
                                  <m:sub>
                                    <m:r>
                                      <a:rPr lang="en-GB" sz="1600">
                                        <a:solidFill>
                                          <a:schemeClr val="tx1"/>
                                        </a:solidFill>
                                        <a:effectLst/>
                                        <a:latin typeface="Cambria Math" panose="02040503050406030204" pitchFamily="18" charset="0"/>
                                        <a:ea typeface="Latin Modern Math" panose="02000503000000000000" pitchFamily="50" charset="0"/>
                                      </a:rPr>
                                      <m:t>𝑏</m:t>
                                    </m:r>
                                  </m:sub>
                                </m:sSub>
                                <m:r>
                                  <a:rPr lang="en-GB" sz="1600">
                                    <a:solidFill>
                                      <a:schemeClr val="tx1"/>
                                    </a:solidFill>
                                    <a:effectLst/>
                                    <a:latin typeface="Cambria Math" panose="02040503050406030204" pitchFamily="18" charset="0"/>
                                    <a:ea typeface="Latin Modern Math" panose="02000503000000000000" pitchFamily="50" charset="0"/>
                                  </a:rPr>
                                  <m:t>=</m:t>
                                </m:r>
                                <m:r>
                                  <a:rPr lang="fr-FR" sz="1600" b="0" i="0" smtClean="0">
                                    <a:solidFill>
                                      <a:schemeClr val="accent6"/>
                                    </a:solidFill>
                                    <a:effectLst/>
                                    <a:latin typeface="Cambria Math" panose="02040503050406030204" pitchFamily="18" charset="0"/>
                                    <a:ea typeface="Latin Modern Math" panose="02000503000000000000" pitchFamily="50" charset="0"/>
                                  </a:rPr>
                                  <m:t>−</m:t>
                                </m:r>
                                <m:f>
                                  <m:fPr>
                                    <m:ctrlPr>
                                      <a:rPr lang="en-GB" sz="1600" i="1" smtClean="0">
                                        <a:solidFill>
                                          <a:schemeClr val="accent6"/>
                                        </a:solidFill>
                                        <a:effectLst/>
                                        <a:latin typeface="Cambria Math" panose="02040503050406030204" pitchFamily="18" charset="0"/>
                                        <a:ea typeface="Latin Modern Math" panose="02000503000000000000" pitchFamily="50" charset="0"/>
                                      </a:rPr>
                                    </m:ctrlPr>
                                  </m:fPr>
                                  <m:num>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𝝉</m:t>
                                        </m:r>
                                      </m:e>
                                      <m:sub>
                                        <m:r>
                                          <a:rPr lang="en-GB" sz="1600" b="0" i="1">
                                            <a:solidFill>
                                              <a:schemeClr val="accent6"/>
                                            </a:solidFill>
                                            <a:effectLst/>
                                            <a:latin typeface="Cambria Math" panose="02040503050406030204" pitchFamily="18" charset="0"/>
                                            <a:ea typeface="Latin Modern Math" panose="02000503000000000000" pitchFamily="50" charset="0"/>
                                          </a:rPr>
                                          <m:t>𝐵</m:t>
                                        </m:r>
                                        <m:r>
                                          <a:rPr lang="en-GB" sz="1600">
                                            <a:solidFill>
                                              <a:schemeClr val="accent6"/>
                                            </a:solidFill>
                                            <a:effectLst/>
                                            <a:latin typeface="Cambria Math" panose="02040503050406030204" pitchFamily="18" charset="0"/>
                                            <a:ea typeface="Latin Modern Math" panose="02000503000000000000" pitchFamily="50" charset="0"/>
                                          </a:rPr>
                                          <m:t>,</m:t>
                                        </m:r>
                                        <m:r>
                                          <a:rPr lang="en-GB" sz="1600">
                                            <a:solidFill>
                                              <a:schemeClr val="accent6"/>
                                            </a:solidFill>
                                            <a:effectLst/>
                                            <a:latin typeface="Cambria Math" panose="02040503050406030204" pitchFamily="18" charset="0"/>
                                            <a:ea typeface="Latin Modern Math" panose="02000503000000000000" pitchFamily="50" charset="0"/>
                                          </a:rPr>
                                          <m:t>𝑙</m:t>
                                        </m:r>
                                      </m:sub>
                                    </m:sSub>
                                  </m:num>
                                  <m:den>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𝜌</m:t>
                                        </m:r>
                                      </m:e>
                                      <m:sub>
                                        <m:r>
                                          <a:rPr lang="en-GB" sz="1600">
                                            <a:solidFill>
                                              <a:schemeClr val="accent6"/>
                                            </a:solidFill>
                                            <a:effectLst/>
                                            <a:latin typeface="Cambria Math" panose="02040503050406030204" pitchFamily="18" charset="0"/>
                                            <a:ea typeface="Latin Modern Math" panose="02000503000000000000" pitchFamily="50" charset="0"/>
                                          </a:rPr>
                                          <m:t>𝑙</m:t>
                                        </m:r>
                                      </m:sub>
                                    </m:sSub>
                                  </m:den>
                                </m:f>
                                <m:r>
                                  <a:rPr lang="fr-FR" sz="1600" b="0" i="0" smtClean="0">
                                    <a:solidFill>
                                      <a:schemeClr val="accent6"/>
                                    </a:solidFill>
                                    <a:effectLst/>
                                    <a:latin typeface="Cambria Math" panose="02040503050406030204" pitchFamily="18" charset="0"/>
                                    <a:ea typeface="Latin Modern Math" panose="02000503000000000000" pitchFamily="50" charset="0"/>
                                  </a:rPr>
                                  <m:t>−</m:t>
                                </m:r>
                                <m:f>
                                  <m:fPr>
                                    <m:ctrlPr>
                                      <a:rPr lang="en-GB" sz="1600" i="1">
                                        <a:solidFill>
                                          <a:schemeClr val="accent6"/>
                                        </a:solidFill>
                                        <a:effectLst/>
                                        <a:latin typeface="Cambria Math" panose="02040503050406030204" pitchFamily="18" charset="0"/>
                                        <a:ea typeface="Latin Modern Math" panose="02000503000000000000" pitchFamily="50" charset="0"/>
                                      </a:rPr>
                                    </m:ctrlPr>
                                  </m:fPr>
                                  <m:num>
                                    <m:r>
                                      <a:rPr lang="en-GB" sz="1600">
                                        <a:solidFill>
                                          <a:schemeClr val="accent6"/>
                                        </a:solidFill>
                                        <a:effectLst/>
                                        <a:latin typeface="Cambria Math" panose="02040503050406030204" pitchFamily="18" charset="0"/>
                                        <a:ea typeface="Latin Modern Math" panose="02000503000000000000" pitchFamily="50" charset="0"/>
                                      </a:rPr>
                                      <m:t>𝑫</m:t>
                                    </m:r>
                                  </m:num>
                                  <m:den>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𝜌</m:t>
                                        </m:r>
                                      </m:e>
                                      <m:sub>
                                        <m:r>
                                          <a:rPr lang="en-GB" sz="1600">
                                            <a:solidFill>
                                              <a:schemeClr val="accent6"/>
                                            </a:solidFill>
                                            <a:effectLst/>
                                            <a:latin typeface="Cambria Math" panose="02040503050406030204" pitchFamily="18" charset="0"/>
                                            <a:ea typeface="Latin Modern Math" panose="02000503000000000000" pitchFamily="50" charset="0"/>
                                          </a:rPr>
                                          <m:t>𝑙</m:t>
                                        </m:r>
                                      </m:sub>
                                    </m:sSub>
                                  </m:den>
                                </m:f>
                              </m:oMath>
                            </m:oMathPara>
                          </a14:m>
                          <a:endParaRPr lang="en-GB" sz="1600" b="1">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141155336"/>
                      </a:ext>
                    </a:extLst>
                  </a:tr>
                  <a:tr h="0">
                    <a:tc>
                      <a:txBody>
                        <a:bodyPr/>
                        <a:lstStyle/>
                        <a:p>
                          <a:pPr algn="l">
                            <a:lnSpc>
                              <a:spcPct val="11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GB" sz="1600" i="1" smtClean="0">
                                        <a:solidFill>
                                          <a:schemeClr val="accent5"/>
                                        </a:solidFill>
                                        <a:effectLst/>
                                        <a:latin typeface="Cambria Math" panose="02040503050406030204" pitchFamily="18" charset="0"/>
                                        <a:ea typeface="Latin Modern Math" panose="02000503000000000000" pitchFamily="50" charset="0"/>
                                      </a:rPr>
                                    </m:ctrlPr>
                                  </m:fPr>
                                  <m:num>
                                    <m:r>
                                      <a:rPr lang="en-GB" sz="1600">
                                        <a:solidFill>
                                          <a:schemeClr val="accent5"/>
                                        </a:solidFill>
                                        <a:effectLst/>
                                        <a:latin typeface="Cambria Math" panose="02040503050406030204" pitchFamily="18" charset="0"/>
                                        <a:ea typeface="Latin Modern Math" panose="02000503000000000000" pitchFamily="50" charset="0"/>
                                      </a:rPr>
                                      <m:t>𝜕</m:t>
                                    </m:r>
                                    <m:sSub>
                                      <m:sSubPr>
                                        <m:ctrlPr>
                                          <a:rPr lang="en-GB" sz="1600" i="1">
                                            <a:solidFill>
                                              <a:schemeClr val="accent5"/>
                                            </a:solidFill>
                                            <a:effectLst/>
                                            <a:latin typeface="Cambria Math" panose="02040503050406030204" pitchFamily="18" charset="0"/>
                                            <a:ea typeface="Latin Modern Math" panose="02000503000000000000" pitchFamily="50" charset="0"/>
                                          </a:rPr>
                                        </m:ctrlPr>
                                      </m:sSubPr>
                                      <m:e>
                                        <m:r>
                                          <a:rPr lang="en-GB" sz="1600">
                                            <a:solidFill>
                                              <a:schemeClr val="accent5"/>
                                            </a:solidFill>
                                            <a:effectLst/>
                                            <a:latin typeface="Cambria Math" panose="02040503050406030204" pitchFamily="18" charset="0"/>
                                            <a:ea typeface="Latin Modern Math" panose="02000503000000000000" pitchFamily="50" charset="0"/>
                                          </a:rPr>
                                          <m:t>𝛿</m:t>
                                        </m:r>
                                      </m:e>
                                      <m:sub>
                                        <m:r>
                                          <a:rPr lang="en-GB" sz="1600">
                                            <a:solidFill>
                                              <a:schemeClr val="accent5"/>
                                            </a:solidFill>
                                            <a:effectLst/>
                                            <a:latin typeface="Cambria Math" panose="02040503050406030204" pitchFamily="18" charset="0"/>
                                            <a:ea typeface="Latin Modern Math" panose="02000503000000000000" pitchFamily="50" charset="0"/>
                                          </a:rPr>
                                          <m:t>𝑠𝑏</m:t>
                                        </m:r>
                                      </m:sub>
                                    </m:sSub>
                                    <m:sSub>
                                      <m:sSubPr>
                                        <m:ctrlPr>
                                          <a:rPr lang="en-GB" sz="1600" i="1">
                                            <a:solidFill>
                                              <a:schemeClr val="accent5"/>
                                            </a:solidFill>
                                            <a:effectLst/>
                                            <a:latin typeface="Cambria Math" panose="02040503050406030204" pitchFamily="18" charset="0"/>
                                            <a:ea typeface="Latin Modern Math" panose="02000503000000000000" pitchFamily="50" charset="0"/>
                                          </a:rPr>
                                        </m:ctrlPr>
                                      </m:sSubPr>
                                      <m:e>
                                        <m:r>
                                          <a:rPr lang="en-GB" sz="1600">
                                            <a:solidFill>
                                              <a:schemeClr val="accent5"/>
                                            </a:solidFill>
                                            <a:effectLst/>
                                            <a:latin typeface="Cambria Math" panose="02040503050406030204" pitchFamily="18" charset="0"/>
                                            <a:ea typeface="Latin Modern Math" panose="02000503000000000000" pitchFamily="50" charset="0"/>
                                          </a:rPr>
                                          <m:t>𝑽</m:t>
                                        </m:r>
                                      </m:e>
                                      <m:sub>
                                        <m:r>
                                          <a:rPr lang="en-GB" sz="1600">
                                            <a:solidFill>
                                              <a:schemeClr val="accent5"/>
                                            </a:solidFill>
                                            <a:effectLst/>
                                            <a:latin typeface="Cambria Math" panose="02040503050406030204" pitchFamily="18" charset="0"/>
                                            <a:ea typeface="Latin Modern Math" panose="02000503000000000000" pitchFamily="50" charset="0"/>
                                          </a:rPr>
                                          <m:t>𝒔𝒃</m:t>
                                        </m:r>
                                      </m:sub>
                                    </m:sSub>
                                  </m:num>
                                  <m:den>
                                    <m:r>
                                      <a:rPr lang="en-GB" sz="1600">
                                        <a:solidFill>
                                          <a:schemeClr val="accent5"/>
                                        </a:solidFill>
                                        <a:effectLst/>
                                        <a:latin typeface="Cambria Math" panose="02040503050406030204" pitchFamily="18" charset="0"/>
                                        <a:ea typeface="Latin Modern Math" panose="02000503000000000000" pitchFamily="50" charset="0"/>
                                      </a:rPr>
                                      <m:t>𝜕</m:t>
                                    </m:r>
                                    <m:r>
                                      <a:rPr lang="en-GB" sz="1600">
                                        <a:solidFill>
                                          <a:schemeClr val="accent5"/>
                                        </a:solidFill>
                                        <a:effectLst/>
                                        <a:latin typeface="Cambria Math" panose="02040503050406030204" pitchFamily="18" charset="0"/>
                                        <a:ea typeface="Latin Modern Math" panose="02000503000000000000" pitchFamily="50" charset="0"/>
                                      </a:rPr>
                                      <m:t>𝑡</m:t>
                                    </m:r>
                                  </m:den>
                                </m:f>
                                <m: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r>
                                  <a:rPr lang="en-GB" sz="1600" smtClean="0">
                                    <a:solidFill>
                                      <a:srgbClr val="FF0000"/>
                                    </a:solidFill>
                                    <a:effectLst/>
                                    <a:latin typeface="Cambria Math" panose="02040503050406030204" pitchFamily="18" charset="0"/>
                                    <a:ea typeface="Latin Modern Math" panose="02000503000000000000" pitchFamily="50" charset="0"/>
                                  </a:rPr>
                                  <m:t>⋅</m:t>
                                </m:r>
                                <m:d>
                                  <m:dPr>
                                    <m:ctrlPr>
                                      <a:rPr lang="en-GB" sz="1600" i="1">
                                        <a:solidFill>
                                          <a:srgbClr val="FF0000"/>
                                        </a:solidFill>
                                        <a:effectLst/>
                                        <a:latin typeface="Cambria Math" panose="02040503050406030204" pitchFamily="18" charset="0"/>
                                        <a:ea typeface="Latin Modern Math" panose="02000503000000000000" pitchFamily="50" charset="0"/>
                                      </a:rPr>
                                    </m:ctrlPr>
                                  </m:dPr>
                                  <m:e>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𝑠𝑏</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𝑠𝑏</m:t>
                                        </m:r>
                                      </m:sub>
                                    </m:sSub>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𝑽</m:t>
                                        </m:r>
                                      </m:e>
                                      <m:sub>
                                        <m:r>
                                          <a:rPr lang="en-GB" sz="1600">
                                            <a:solidFill>
                                              <a:srgbClr val="FF0000"/>
                                            </a:solidFill>
                                            <a:effectLst/>
                                            <a:latin typeface="Cambria Math" panose="02040503050406030204" pitchFamily="18" charset="0"/>
                                            <a:ea typeface="Latin Modern Math" panose="02000503000000000000" pitchFamily="50" charset="0"/>
                                          </a:rPr>
                                          <m:t>𝑠𝑏</m:t>
                                        </m:r>
                                      </m:sub>
                                    </m:sSub>
                                  </m:e>
                                </m:d>
                                <m:r>
                                  <a:rPr lang="en-GB" sz="1600">
                                    <a:solidFill>
                                      <a:srgbClr val="FF0000"/>
                                    </a:solidFill>
                                    <a:effectLst/>
                                    <a:latin typeface="Cambria Math" panose="02040503050406030204" pitchFamily="18" charset="0"/>
                                    <a:ea typeface="Latin Modern Math" panose="02000503000000000000" pitchFamily="50" charset="0"/>
                                  </a:rPr>
                                  <m:t>+</m:t>
                                </m:r>
                                <m:r>
                                  <a:rPr lang="en-GB" sz="1600">
                                    <a:solidFill>
                                      <a:srgbClr val="FF0000"/>
                                    </a:solidFill>
                                    <a:effectLst/>
                                    <a:latin typeface="Cambria Math" panose="02040503050406030204" pitchFamily="18" charset="0"/>
                                    <a:ea typeface="Latin Modern Math" panose="02000503000000000000" pitchFamily="50" charset="0"/>
                                  </a:rPr>
                                  <m:t>𝑔</m:t>
                                </m:r>
                                <m:f>
                                  <m:fPr>
                                    <m:ctrlPr>
                                      <a:rPr lang="en-GB" sz="1600" i="1">
                                        <a:solidFill>
                                          <a:srgbClr val="FF0000"/>
                                        </a:solidFill>
                                        <a:effectLst/>
                                        <a:latin typeface="Cambria Math" panose="02040503050406030204" pitchFamily="18" charset="0"/>
                                        <a:ea typeface="Latin Modern Math" panose="02000503000000000000" pitchFamily="50" charset="0"/>
                                      </a:rPr>
                                    </m:ctrlPr>
                                  </m:fPr>
                                  <m:num>
                                    <m:sSubSup>
                                      <m:sSubSupPr>
                                        <m:ctrlPr>
                                          <a:rPr lang="en-GB" sz="1600" i="1">
                                            <a:solidFill>
                                              <a:srgbClr val="FF0000"/>
                                            </a:solidFill>
                                            <a:effectLst/>
                                            <a:latin typeface="Cambria Math" panose="02040503050406030204" pitchFamily="18" charset="0"/>
                                            <a:ea typeface="Latin Modern Math" panose="02000503000000000000" pitchFamily="50" charset="0"/>
                                          </a:rPr>
                                        </m:ctrlPr>
                                      </m:sSubSupPr>
                                      <m:e>
                                        <m:r>
                                          <a:rPr lang="en-GB" sz="1600">
                                            <a:solidFill>
                                              <a:srgbClr val="FF0000"/>
                                            </a:solidFill>
                                            <a:effectLst/>
                                            <a:latin typeface="Cambria Math" panose="02040503050406030204" pitchFamily="18" charset="0"/>
                                            <a:ea typeface="Latin Modern Math" panose="02000503000000000000" pitchFamily="50" charset="0"/>
                                          </a:rPr>
                                          <m:t>𝜌</m:t>
                                        </m:r>
                                      </m:e>
                                      <m:sub>
                                        <m:r>
                                          <a:rPr lang="en-GB" sz="1600">
                                            <a:solidFill>
                                              <a:srgbClr val="FF0000"/>
                                            </a:solidFill>
                                            <a:effectLst/>
                                            <a:latin typeface="Cambria Math" panose="02040503050406030204" pitchFamily="18" charset="0"/>
                                            <a:ea typeface="Latin Modern Math" panose="02000503000000000000" pitchFamily="50" charset="0"/>
                                          </a:rPr>
                                          <m:t>𝑠</m:t>
                                        </m:r>
                                      </m:sub>
                                      <m:sup>
                                        <m:r>
                                          <a:rPr lang="en-GB" sz="1600">
                                            <a:solidFill>
                                              <a:srgbClr val="FF0000"/>
                                            </a:solidFill>
                                            <a:effectLst/>
                                            <a:latin typeface="Cambria Math" panose="02040503050406030204" pitchFamily="18" charset="0"/>
                                            <a:ea typeface="Latin Modern Math" panose="02000503000000000000" pitchFamily="50" charset="0"/>
                                          </a:rPr>
                                          <m:t>′</m:t>
                                        </m:r>
                                      </m:sup>
                                    </m:sSubSup>
                                  </m:num>
                                  <m:den>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𝜌</m:t>
                                        </m:r>
                                      </m:e>
                                      <m:sub>
                                        <m:r>
                                          <a:rPr lang="en-GB" sz="1600">
                                            <a:solidFill>
                                              <a:srgbClr val="FF0000"/>
                                            </a:solidFill>
                                            <a:effectLst/>
                                            <a:latin typeface="Cambria Math" panose="02040503050406030204" pitchFamily="18" charset="0"/>
                                            <a:ea typeface="Latin Modern Math" panose="02000503000000000000" pitchFamily="50" charset="0"/>
                                          </a:rPr>
                                          <m:t>𝑠</m:t>
                                        </m:r>
                                      </m:sub>
                                    </m:sSub>
                                  </m:den>
                                </m:f>
                                <m:r>
                                  <a:rPr lang="en-GB" sz="1600">
                                    <a:solidFill>
                                      <a:srgbClr val="FF0000"/>
                                    </a:solidFill>
                                    <a:effectLst/>
                                    <a:latin typeface="Cambria Math" panose="02040503050406030204" pitchFamily="18" charset="0"/>
                                    <a:ea typeface="Latin Modern Math" panose="02000503000000000000" pitchFamily="50" charset="0"/>
                                  </a:rPr>
                                  <m:t>𝛻</m:t>
                                </m:r>
                                <m:f>
                                  <m:fPr>
                                    <m:ctrlPr>
                                      <a:rPr lang="en-GB" sz="1600" i="1">
                                        <a:solidFill>
                                          <a:srgbClr val="FF0000"/>
                                        </a:solidFill>
                                        <a:effectLst/>
                                        <a:latin typeface="Cambria Math" panose="02040503050406030204" pitchFamily="18" charset="0"/>
                                        <a:ea typeface="Latin Modern Math" panose="02000503000000000000" pitchFamily="50" charset="0"/>
                                      </a:rPr>
                                    </m:ctrlPr>
                                  </m:fPr>
                                  <m:num>
                                    <m:sSubSup>
                                      <m:sSubSupPr>
                                        <m:ctrlPr>
                                          <a:rPr lang="en-GB" sz="1600" i="1">
                                            <a:solidFill>
                                              <a:srgbClr val="FF0000"/>
                                            </a:solidFill>
                                            <a:effectLst/>
                                            <a:latin typeface="Cambria Math" panose="02040503050406030204" pitchFamily="18" charset="0"/>
                                            <a:ea typeface="Latin Modern Math" panose="02000503000000000000" pitchFamily="50" charset="0"/>
                                          </a:rPr>
                                        </m:ctrlPr>
                                      </m:sSubSupPr>
                                      <m:e>
                                        <m:r>
                                          <a:rPr lang="en-GB" sz="1600">
                                            <a:solidFill>
                                              <a:srgbClr val="FF0000"/>
                                            </a:solidFill>
                                            <a:effectLst/>
                                            <a:latin typeface="Cambria Math" panose="02040503050406030204" pitchFamily="18" charset="0"/>
                                            <a:ea typeface="Latin Modern Math" panose="02000503000000000000" pitchFamily="50" charset="0"/>
                                          </a:rPr>
                                          <m:t>𝛿</m:t>
                                        </m:r>
                                      </m:e>
                                      <m:sub>
                                        <m:r>
                                          <a:rPr lang="en-GB" sz="1600">
                                            <a:solidFill>
                                              <a:srgbClr val="FF0000"/>
                                            </a:solidFill>
                                            <a:effectLst/>
                                            <a:latin typeface="Cambria Math" panose="02040503050406030204" pitchFamily="18" charset="0"/>
                                            <a:ea typeface="Latin Modern Math" panose="02000503000000000000" pitchFamily="50" charset="0"/>
                                          </a:rPr>
                                          <m:t>𝑠𝑏</m:t>
                                        </m:r>
                                      </m:sub>
                                      <m:sup>
                                        <m:r>
                                          <a:rPr lang="en-GB" sz="1600">
                                            <a:solidFill>
                                              <a:srgbClr val="FF0000"/>
                                            </a:solidFill>
                                            <a:effectLst/>
                                            <a:latin typeface="Cambria Math" panose="02040503050406030204" pitchFamily="18" charset="0"/>
                                            <a:ea typeface="Latin Modern Math" panose="02000503000000000000" pitchFamily="50" charset="0"/>
                                          </a:rPr>
                                          <m:t>2</m:t>
                                        </m:r>
                                      </m:sup>
                                    </m:sSubSup>
                                  </m:num>
                                  <m:den>
                                    <m:r>
                                      <a:rPr lang="en-GB" sz="1600">
                                        <a:solidFill>
                                          <a:srgbClr val="FF0000"/>
                                        </a:solidFill>
                                        <a:effectLst/>
                                        <a:latin typeface="Cambria Math" panose="02040503050406030204" pitchFamily="18" charset="0"/>
                                        <a:ea typeface="Latin Modern Math" panose="02000503000000000000" pitchFamily="50" charset="0"/>
                                      </a:rPr>
                                      <m:t>2</m:t>
                                    </m:r>
                                    <m:sSub>
                                      <m:sSubPr>
                                        <m:ctrlPr>
                                          <a:rPr lang="en-GB" sz="1600" i="1">
                                            <a:solidFill>
                                              <a:srgbClr val="FF0000"/>
                                            </a:solidFill>
                                            <a:effectLst/>
                                            <a:latin typeface="Cambria Math" panose="02040503050406030204" pitchFamily="18" charset="0"/>
                                            <a:ea typeface="Latin Modern Math" panose="02000503000000000000" pitchFamily="50" charset="0"/>
                                          </a:rPr>
                                        </m:ctrlPr>
                                      </m:sSubPr>
                                      <m:e>
                                        <m:r>
                                          <a:rPr lang="en-GB" sz="1600">
                                            <a:solidFill>
                                              <a:srgbClr val="FF0000"/>
                                            </a:solidFill>
                                            <a:effectLst/>
                                            <a:latin typeface="Cambria Math" panose="02040503050406030204" pitchFamily="18" charset="0"/>
                                            <a:ea typeface="Latin Modern Math" panose="02000503000000000000" pitchFamily="50" charset="0"/>
                                          </a:rPr>
                                          <m:t>𝐶</m:t>
                                        </m:r>
                                      </m:e>
                                      <m:sub>
                                        <m:r>
                                          <a:rPr lang="en-GB" sz="1600">
                                            <a:solidFill>
                                              <a:srgbClr val="FF0000"/>
                                            </a:solidFill>
                                            <a:effectLst/>
                                            <a:latin typeface="Cambria Math" panose="02040503050406030204" pitchFamily="18" charset="0"/>
                                            <a:ea typeface="Latin Modern Math" panose="02000503000000000000" pitchFamily="50" charset="0"/>
                                          </a:rPr>
                                          <m:t>𝑠𝑏</m:t>
                                        </m:r>
                                      </m:sub>
                                    </m:sSub>
                                  </m:den>
                                </m:f>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𝑔</m:t>
                                </m:r>
                                <m:f>
                                  <m:fPr>
                                    <m:ctrlPr>
                                      <a:rPr lang="en-GB" sz="1600" i="1">
                                        <a:solidFill>
                                          <a:schemeClr val="tx1"/>
                                        </a:solidFill>
                                        <a:effectLst/>
                                        <a:latin typeface="Cambria Math" panose="02040503050406030204" pitchFamily="18" charset="0"/>
                                        <a:ea typeface="Latin Modern Math" panose="02000503000000000000" pitchFamily="50" charset="0"/>
                                      </a:rPr>
                                    </m:ctrlPr>
                                  </m:fPr>
                                  <m:num>
                                    <m:sSubSup>
                                      <m:sSubSupPr>
                                        <m:ctrlPr>
                                          <a:rPr lang="en-GB" sz="1600" i="1">
                                            <a:solidFill>
                                              <a:schemeClr val="tx1"/>
                                            </a:solidFill>
                                            <a:effectLst/>
                                            <a:latin typeface="Cambria Math" panose="02040503050406030204" pitchFamily="18" charset="0"/>
                                            <a:ea typeface="Latin Modern Math" panose="02000503000000000000" pitchFamily="50" charset="0"/>
                                          </a:rPr>
                                        </m:ctrlPr>
                                      </m:sSubSup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up>
                                        <m:r>
                                          <a:rPr lang="en-GB" sz="1600">
                                            <a:solidFill>
                                              <a:schemeClr val="tx1"/>
                                            </a:solidFill>
                                            <a:effectLst/>
                                            <a:latin typeface="Cambria Math" panose="02040503050406030204" pitchFamily="18" charset="0"/>
                                            <a:ea typeface="Latin Modern Math" panose="02000503000000000000" pitchFamily="50" charset="0"/>
                                          </a:rPr>
                                          <m:t>′</m:t>
                                        </m:r>
                                      </m:sup>
                                    </m:sSubSup>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Sub>
                                  </m:den>
                                </m:f>
                                <m:f>
                                  <m:fPr>
                                    <m:ctrlPr>
                                      <a:rPr lang="en-GB" sz="1600" i="1">
                                        <a:solidFill>
                                          <a:schemeClr val="tx1"/>
                                        </a:solidFill>
                                        <a:effectLst/>
                                        <a:latin typeface="Cambria Math" panose="02040503050406030204" pitchFamily="18" charset="0"/>
                                        <a:ea typeface="Latin Modern Math" panose="02000503000000000000" pitchFamily="50" charset="0"/>
                                      </a:rPr>
                                    </m:ctrlPr>
                                  </m:fPr>
                                  <m:num>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𝐶</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den>
                                </m:f>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𝑠𝑠</m:t>
                                    </m:r>
                                  </m:sub>
                                </m:sSub>
                                <m:r>
                                  <a:rPr lang="en-GB" sz="1600">
                                    <a:solidFill>
                                      <a:schemeClr val="tx1"/>
                                    </a:solidFill>
                                    <a:effectLst/>
                                    <a:latin typeface="Cambria Math" panose="02040503050406030204" pitchFamily="18" charset="0"/>
                                    <a:ea typeface="Latin Modern Math" panose="02000503000000000000" pitchFamily="50" charset="0"/>
                                  </a:rPr>
                                  <m:t>+</m:t>
                                </m:r>
                                <m:r>
                                  <a:rPr lang="en-GB" sz="1600">
                                    <a:solidFill>
                                      <a:schemeClr val="tx1"/>
                                    </a:solidFill>
                                    <a:effectLst/>
                                    <a:latin typeface="Cambria Math" panose="02040503050406030204" pitchFamily="18" charset="0"/>
                                    <a:ea typeface="Latin Modern Math" panose="02000503000000000000" pitchFamily="50" charset="0"/>
                                  </a:rPr>
                                  <m:t>𝑔</m:t>
                                </m:r>
                                <m:f>
                                  <m:fPr>
                                    <m:ctrlPr>
                                      <a:rPr lang="en-GB" sz="1600" i="1">
                                        <a:solidFill>
                                          <a:schemeClr val="tx1"/>
                                        </a:solidFill>
                                        <a:effectLst/>
                                        <a:latin typeface="Cambria Math" panose="02040503050406030204" pitchFamily="18" charset="0"/>
                                        <a:ea typeface="Latin Modern Math" panose="02000503000000000000" pitchFamily="50" charset="0"/>
                                      </a:rPr>
                                    </m:ctrlPr>
                                  </m:fPr>
                                  <m:num>
                                    <m:sSubSup>
                                      <m:sSubSupPr>
                                        <m:ctrlPr>
                                          <a:rPr lang="en-GB" sz="1600" i="1">
                                            <a:solidFill>
                                              <a:schemeClr val="tx1"/>
                                            </a:solidFill>
                                            <a:effectLst/>
                                            <a:latin typeface="Cambria Math" panose="02040503050406030204" pitchFamily="18" charset="0"/>
                                            <a:ea typeface="Latin Modern Math" panose="02000503000000000000" pitchFamily="50" charset="0"/>
                                          </a:rPr>
                                        </m:ctrlPr>
                                      </m:sSubSup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up>
                                        <m:r>
                                          <a:rPr lang="en-GB" sz="1600">
                                            <a:solidFill>
                                              <a:schemeClr val="tx1"/>
                                            </a:solidFill>
                                            <a:effectLst/>
                                            <a:latin typeface="Cambria Math" panose="02040503050406030204" pitchFamily="18" charset="0"/>
                                            <a:ea typeface="Latin Modern Math" panose="02000503000000000000" pitchFamily="50" charset="0"/>
                                          </a:rPr>
                                          <m:t>′</m:t>
                                        </m:r>
                                      </m:sup>
                                    </m:sSubSup>
                                  </m:num>
                                  <m:den>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𝜌</m:t>
                                        </m:r>
                                      </m:e>
                                      <m:sub>
                                        <m:r>
                                          <a:rPr lang="en-GB" sz="1600">
                                            <a:solidFill>
                                              <a:schemeClr val="tx1"/>
                                            </a:solidFill>
                                            <a:effectLst/>
                                            <a:latin typeface="Cambria Math" panose="02040503050406030204" pitchFamily="18" charset="0"/>
                                            <a:ea typeface="Latin Modern Math" panose="02000503000000000000" pitchFamily="50" charset="0"/>
                                          </a:rPr>
                                          <m:t>𝑠</m:t>
                                        </m:r>
                                      </m:sub>
                                    </m:sSub>
                                  </m:den>
                                </m:f>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𝛿</m:t>
                                    </m:r>
                                  </m:e>
                                  <m:sub>
                                    <m:r>
                                      <a:rPr lang="en-GB" sz="1600">
                                        <a:solidFill>
                                          <a:schemeClr val="tx1"/>
                                        </a:solidFill>
                                        <a:effectLst/>
                                        <a:latin typeface="Cambria Math" panose="02040503050406030204" pitchFamily="18" charset="0"/>
                                        <a:ea typeface="Latin Modern Math" panose="02000503000000000000" pitchFamily="50" charset="0"/>
                                      </a:rPr>
                                      <m:t>𝑠𝑏</m:t>
                                    </m:r>
                                  </m:sub>
                                </m:sSub>
                                <m:r>
                                  <a:rPr lang="en-GB" sz="1600">
                                    <a:solidFill>
                                      <a:schemeClr val="tx1"/>
                                    </a:solidFill>
                                    <a:effectLst/>
                                    <a:latin typeface="Cambria Math" panose="02040503050406030204" pitchFamily="18" charset="0"/>
                                    <a:ea typeface="Latin Modern Math" panose="02000503000000000000" pitchFamily="50" charset="0"/>
                                  </a:rPr>
                                  <m:t>𝛻</m:t>
                                </m:r>
                                <m:sSub>
                                  <m:sSubPr>
                                    <m:ctrlPr>
                                      <a:rPr lang="en-GB" sz="1600" i="1">
                                        <a:solidFill>
                                          <a:schemeClr val="tx1"/>
                                        </a:solidFill>
                                        <a:effectLst/>
                                        <a:latin typeface="Cambria Math" panose="02040503050406030204" pitchFamily="18" charset="0"/>
                                        <a:ea typeface="Latin Modern Math" panose="02000503000000000000" pitchFamily="50" charset="0"/>
                                      </a:rPr>
                                    </m:ctrlPr>
                                  </m:sSubPr>
                                  <m:e>
                                    <m:r>
                                      <a:rPr lang="en-GB" sz="1600">
                                        <a:solidFill>
                                          <a:schemeClr val="tx1"/>
                                        </a:solidFill>
                                        <a:effectLst/>
                                        <a:latin typeface="Cambria Math" panose="02040503050406030204" pitchFamily="18" charset="0"/>
                                        <a:ea typeface="Latin Modern Math" panose="02000503000000000000" pitchFamily="50" charset="0"/>
                                      </a:rPr>
                                      <m:t>𝑧</m:t>
                                    </m:r>
                                  </m:e>
                                  <m:sub>
                                    <m:r>
                                      <a:rPr lang="en-GB" sz="1600">
                                        <a:solidFill>
                                          <a:schemeClr val="tx1"/>
                                        </a:solidFill>
                                        <a:effectLst/>
                                        <a:latin typeface="Cambria Math" panose="02040503050406030204" pitchFamily="18" charset="0"/>
                                        <a:ea typeface="Latin Modern Math" panose="02000503000000000000" pitchFamily="50" charset="0"/>
                                      </a:rPr>
                                      <m:t>𝑏</m:t>
                                    </m:r>
                                  </m:sub>
                                </m:sSub>
                                <m:r>
                                  <a:rPr lang="en-GB" sz="1600">
                                    <a:solidFill>
                                      <a:schemeClr val="tx1"/>
                                    </a:solidFill>
                                    <a:effectLst/>
                                    <a:latin typeface="Cambria Math" panose="02040503050406030204" pitchFamily="18" charset="0"/>
                                    <a:ea typeface="Latin Modern Math" panose="02000503000000000000" pitchFamily="50" charset="0"/>
                                  </a:rPr>
                                  <m:t>=</m:t>
                                </m:r>
                                <m:r>
                                  <a:rPr lang="fr-FR" sz="1600" b="0" i="0" smtClean="0">
                                    <a:solidFill>
                                      <a:schemeClr val="accent6"/>
                                    </a:solidFill>
                                    <a:effectLst/>
                                    <a:latin typeface="Cambria Math" panose="02040503050406030204" pitchFamily="18" charset="0"/>
                                    <a:ea typeface="Latin Modern Math" panose="02000503000000000000" pitchFamily="50" charset="0"/>
                                  </a:rPr>
                                  <m:t>−</m:t>
                                </m:r>
                                <m:f>
                                  <m:fPr>
                                    <m:ctrlPr>
                                      <a:rPr lang="en-GB" sz="1600" i="1" smtClean="0">
                                        <a:solidFill>
                                          <a:schemeClr val="accent6"/>
                                        </a:solidFill>
                                        <a:effectLst/>
                                        <a:latin typeface="Cambria Math" panose="02040503050406030204" pitchFamily="18" charset="0"/>
                                        <a:ea typeface="Latin Modern Math" panose="02000503000000000000" pitchFamily="50" charset="0"/>
                                      </a:rPr>
                                    </m:ctrlPr>
                                  </m:fPr>
                                  <m:num>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𝝉</m:t>
                                        </m:r>
                                      </m:e>
                                      <m:sub>
                                        <m:r>
                                          <a:rPr lang="en-GB" sz="1600" b="0" i="1">
                                            <a:solidFill>
                                              <a:schemeClr val="accent6"/>
                                            </a:solidFill>
                                            <a:effectLst/>
                                            <a:latin typeface="Cambria Math" panose="02040503050406030204" pitchFamily="18" charset="0"/>
                                            <a:ea typeface="Latin Modern Math" panose="02000503000000000000" pitchFamily="50" charset="0"/>
                                          </a:rPr>
                                          <m:t>𝐵</m:t>
                                        </m:r>
                                        <m:r>
                                          <a:rPr lang="en-GB" sz="1600">
                                            <a:solidFill>
                                              <a:schemeClr val="accent6"/>
                                            </a:solidFill>
                                            <a:effectLst/>
                                            <a:latin typeface="Cambria Math" panose="02040503050406030204" pitchFamily="18" charset="0"/>
                                            <a:ea typeface="Latin Modern Math" panose="02000503000000000000" pitchFamily="50" charset="0"/>
                                          </a:rPr>
                                          <m:t>,</m:t>
                                        </m:r>
                                        <m:r>
                                          <a:rPr lang="en-GB" sz="1600">
                                            <a:solidFill>
                                              <a:schemeClr val="accent6"/>
                                            </a:solidFill>
                                            <a:effectLst/>
                                            <a:latin typeface="Cambria Math" panose="02040503050406030204" pitchFamily="18" charset="0"/>
                                            <a:ea typeface="Latin Modern Math" panose="02000503000000000000" pitchFamily="50" charset="0"/>
                                          </a:rPr>
                                          <m:t>𝑠</m:t>
                                        </m:r>
                                      </m:sub>
                                    </m:sSub>
                                  </m:num>
                                  <m:den>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𝜌</m:t>
                                        </m:r>
                                      </m:e>
                                      <m:sub>
                                        <m:r>
                                          <a:rPr lang="en-GB" sz="1600">
                                            <a:solidFill>
                                              <a:schemeClr val="accent6"/>
                                            </a:solidFill>
                                            <a:effectLst/>
                                            <a:latin typeface="Cambria Math" panose="02040503050406030204" pitchFamily="18" charset="0"/>
                                            <a:ea typeface="Latin Modern Math" panose="02000503000000000000" pitchFamily="50" charset="0"/>
                                          </a:rPr>
                                          <m:t>𝑠</m:t>
                                        </m:r>
                                      </m:sub>
                                    </m:sSub>
                                  </m:den>
                                </m:f>
                                <m:r>
                                  <a:rPr lang="fr-FR" sz="1600" b="0" i="0" smtClean="0">
                                    <a:solidFill>
                                      <a:schemeClr val="accent6"/>
                                    </a:solidFill>
                                    <a:effectLst/>
                                    <a:latin typeface="Cambria Math" panose="02040503050406030204" pitchFamily="18" charset="0"/>
                                    <a:ea typeface="Latin Modern Math" panose="02000503000000000000" pitchFamily="50" charset="0"/>
                                  </a:rPr>
                                  <m:t>+</m:t>
                                </m:r>
                                <m:f>
                                  <m:fPr>
                                    <m:ctrlPr>
                                      <a:rPr lang="en-GB" sz="1600" i="1">
                                        <a:solidFill>
                                          <a:schemeClr val="accent6"/>
                                        </a:solidFill>
                                        <a:effectLst/>
                                        <a:latin typeface="Cambria Math" panose="02040503050406030204" pitchFamily="18" charset="0"/>
                                        <a:ea typeface="Latin Modern Math" panose="02000503000000000000" pitchFamily="50" charset="0"/>
                                      </a:rPr>
                                    </m:ctrlPr>
                                  </m:fPr>
                                  <m:num>
                                    <m:r>
                                      <a:rPr lang="en-GB" sz="1600">
                                        <a:solidFill>
                                          <a:schemeClr val="accent6"/>
                                        </a:solidFill>
                                        <a:effectLst/>
                                        <a:latin typeface="Cambria Math" panose="02040503050406030204" pitchFamily="18" charset="0"/>
                                        <a:ea typeface="Latin Modern Math" panose="02000503000000000000" pitchFamily="50" charset="0"/>
                                      </a:rPr>
                                      <m:t>𝑫</m:t>
                                    </m:r>
                                  </m:num>
                                  <m:den>
                                    <m:sSub>
                                      <m:sSubPr>
                                        <m:ctrlPr>
                                          <a:rPr lang="en-GB" sz="1600" i="1">
                                            <a:solidFill>
                                              <a:schemeClr val="accent6"/>
                                            </a:solidFill>
                                            <a:effectLst/>
                                            <a:latin typeface="Cambria Math" panose="02040503050406030204" pitchFamily="18" charset="0"/>
                                            <a:ea typeface="Latin Modern Math" panose="02000503000000000000" pitchFamily="50" charset="0"/>
                                          </a:rPr>
                                        </m:ctrlPr>
                                      </m:sSubPr>
                                      <m:e>
                                        <m:r>
                                          <a:rPr lang="en-GB" sz="1600">
                                            <a:solidFill>
                                              <a:schemeClr val="accent6"/>
                                            </a:solidFill>
                                            <a:effectLst/>
                                            <a:latin typeface="Cambria Math" panose="02040503050406030204" pitchFamily="18" charset="0"/>
                                            <a:ea typeface="Latin Modern Math" panose="02000503000000000000" pitchFamily="50" charset="0"/>
                                          </a:rPr>
                                          <m:t>𝜌</m:t>
                                        </m:r>
                                      </m:e>
                                      <m:sub>
                                        <m:r>
                                          <a:rPr lang="en-GB" sz="1600">
                                            <a:solidFill>
                                              <a:schemeClr val="accent6"/>
                                            </a:solidFill>
                                            <a:effectLst/>
                                            <a:latin typeface="Cambria Math" panose="02040503050406030204" pitchFamily="18" charset="0"/>
                                            <a:ea typeface="Latin Modern Math" panose="02000503000000000000" pitchFamily="50" charset="0"/>
                                          </a:rPr>
                                          <m:t>𝑠</m:t>
                                        </m:r>
                                      </m:sub>
                                    </m:sSub>
                                  </m:den>
                                </m:f>
                                <m:r>
                                  <a:rPr lang="fr-FR" sz="1600" b="0" i="1" smtClean="0">
                                    <a:solidFill>
                                      <a:srgbClr val="7030A0"/>
                                    </a:solidFill>
                                    <a:effectLst/>
                                    <a:latin typeface="Cambria Math" panose="02040503050406030204" pitchFamily="18" charset="0"/>
                                    <a:ea typeface="Latin Modern Math" panose="02000503000000000000" pitchFamily="50" charset="0"/>
                                  </a:rPr>
                                  <m:t>−</m:t>
                                </m:r>
                                <m:sSub>
                                  <m:sSubPr>
                                    <m:ctrlPr>
                                      <a:rPr lang="fr-FR" sz="1600" b="0" i="1" smtClean="0">
                                        <a:solidFill>
                                          <a:srgbClr val="7030A0"/>
                                        </a:solidFill>
                                        <a:effectLst/>
                                        <a:latin typeface="Cambria Math" panose="02040503050406030204" pitchFamily="18" charset="0"/>
                                        <a:ea typeface="Latin Modern Math" panose="02000503000000000000" pitchFamily="50" charset="0"/>
                                      </a:rPr>
                                    </m:ctrlPr>
                                  </m:sSubPr>
                                  <m:e>
                                    <m:r>
                                      <a:rPr lang="fr-FR" sz="1600" b="1" i="1" smtClean="0">
                                        <a:solidFill>
                                          <a:srgbClr val="7030A0"/>
                                        </a:solidFill>
                                        <a:effectLst/>
                                        <a:latin typeface="Cambria Math" panose="02040503050406030204" pitchFamily="18" charset="0"/>
                                        <a:ea typeface="Latin Modern Math" panose="02000503000000000000" pitchFamily="50" charset="0"/>
                                      </a:rPr>
                                      <m:t>𝑽</m:t>
                                    </m:r>
                                  </m:e>
                                  <m:sub>
                                    <m:r>
                                      <a:rPr lang="fr-FR" sz="1600" b="0" i="1" smtClean="0">
                                        <a:solidFill>
                                          <a:srgbClr val="7030A0"/>
                                        </a:solidFill>
                                        <a:effectLst/>
                                        <a:latin typeface="Cambria Math" panose="02040503050406030204" pitchFamily="18" charset="0"/>
                                        <a:ea typeface="Latin Modern Math" panose="02000503000000000000" pitchFamily="50" charset="0"/>
                                      </a:rPr>
                                      <m:t>𝑙</m:t>
                                    </m:r>
                                  </m:sub>
                                </m:sSub>
                                <m:sSub>
                                  <m:sSubPr>
                                    <m:ctrlPr>
                                      <a:rPr lang="fr-FR" sz="1600" b="0" i="1" smtClean="0">
                                        <a:solidFill>
                                          <a:srgbClr val="7030A0"/>
                                        </a:solidFill>
                                        <a:effectLst/>
                                        <a:latin typeface="Cambria Math" panose="02040503050406030204" pitchFamily="18" charset="0"/>
                                        <a:ea typeface="Latin Modern Math" panose="02000503000000000000" pitchFamily="50" charset="0"/>
                                      </a:rPr>
                                    </m:ctrlPr>
                                  </m:sSubPr>
                                  <m:e>
                                    <m:r>
                                      <a:rPr lang="fr-FR" sz="1600" b="0" i="1" smtClean="0">
                                        <a:solidFill>
                                          <a:srgbClr val="7030A0"/>
                                        </a:solidFill>
                                        <a:effectLst/>
                                        <a:latin typeface="Cambria Math" panose="02040503050406030204" pitchFamily="18" charset="0"/>
                                        <a:ea typeface="Latin Modern Math" panose="02000503000000000000" pitchFamily="50" charset="0"/>
                                      </a:rPr>
                                      <m:t>𝑒</m:t>
                                    </m:r>
                                  </m:e>
                                  <m:sub>
                                    <m:r>
                                      <a:rPr lang="fr-FR" sz="1600" b="0" i="1" smtClean="0">
                                        <a:solidFill>
                                          <a:srgbClr val="7030A0"/>
                                        </a:solidFill>
                                        <a:effectLst/>
                                        <a:latin typeface="Cambria Math" panose="02040503050406030204" pitchFamily="18" charset="0"/>
                                        <a:ea typeface="Latin Modern Math" panose="02000503000000000000" pitchFamily="50" charset="0"/>
                                      </a:rPr>
                                      <m:t>𝑠</m:t>
                                    </m:r>
                                  </m:sub>
                                </m:sSub>
                              </m:oMath>
                            </m:oMathPara>
                          </a14:m>
                          <a:endParaRPr lang="en-GB" sz="1600">
                            <a:solidFill>
                              <a:schemeClr val="tx1"/>
                            </a:solidFill>
                            <a:effectLst/>
                            <a:latin typeface="+mj-lt"/>
                            <a:ea typeface="Latin Modern Math" panose="02000503000000000000" pitchFamily="50"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0425292"/>
                      </a:ext>
                    </a:extLst>
                  </a:tr>
                </a:tbl>
              </a:graphicData>
            </a:graphic>
          </p:graphicFrame>
        </mc:Choice>
        <mc:Fallback xmlns="">
          <p:graphicFrame>
            <p:nvGraphicFramePr>
              <p:cNvPr id="13" name="Table 12">
                <a:extLst>
                  <a:ext uri="{FF2B5EF4-FFF2-40B4-BE49-F238E27FC236}">
                    <a16:creationId xmlns:a16="http://schemas.microsoft.com/office/drawing/2014/main" id="{55851352-CDD6-4C54-8E87-CD8ECE2885FF}"/>
                  </a:ext>
                </a:extLst>
              </p:cNvPr>
              <p:cNvGraphicFramePr>
                <a:graphicFrameLocks noGrp="1"/>
              </p:cNvGraphicFramePr>
              <p:nvPr>
                <p:extLst>
                  <p:ext uri="{D42A27DB-BD31-4B8C-83A1-F6EECF244321}">
                    <p14:modId xmlns:p14="http://schemas.microsoft.com/office/powerpoint/2010/main" val="4216624864"/>
                  </p:ext>
                </p:extLst>
              </p:nvPr>
            </p:nvGraphicFramePr>
            <p:xfrm>
              <a:off x="1804044" y="4501007"/>
              <a:ext cx="8583912" cy="1380046"/>
            </p:xfrm>
            <a:graphic>
              <a:graphicData uri="http://schemas.openxmlformats.org/drawingml/2006/table">
                <a:tbl>
                  <a:tblPr firstRow="1" firstCol="1" bandRow="1">
                    <a:tableStyleId>{2D5ABB26-0587-4C30-8999-92F81FD0307C}</a:tableStyleId>
                  </a:tblPr>
                  <a:tblGrid>
                    <a:gridCol w="8583912">
                      <a:extLst>
                        <a:ext uri="{9D8B030D-6E8A-4147-A177-3AD203B41FA5}">
                          <a16:colId xmlns:a16="http://schemas.microsoft.com/office/drawing/2014/main" val="3566255607"/>
                        </a:ext>
                      </a:extLst>
                    </a:gridCol>
                  </a:tblGrid>
                  <a:tr h="686372">
                    <a:tc>
                      <a:txBody>
                        <a:bodyPr/>
                        <a:lstStyle/>
                        <a:p>
                          <a:endParaRPr lang="en-US"/>
                        </a:p>
                      </a:txBody>
                      <a:tcPr marL="68580" marR="68580" marT="0" marB="0" anchor="ctr">
                        <a:blipFill>
                          <a:blip r:embed="rId6"/>
                          <a:stretch>
                            <a:fillRect b="-100885"/>
                          </a:stretch>
                        </a:blipFill>
                      </a:tcPr>
                    </a:tc>
                    <a:extLst>
                      <a:ext uri="{0D108BD9-81ED-4DB2-BD59-A6C34878D82A}">
                        <a16:rowId xmlns:a16="http://schemas.microsoft.com/office/drawing/2014/main" val="141155336"/>
                      </a:ext>
                    </a:extLst>
                  </a:tr>
                  <a:tr h="693674">
                    <a:tc>
                      <a:txBody>
                        <a:bodyPr/>
                        <a:lstStyle/>
                        <a:p>
                          <a:endParaRPr lang="en-US"/>
                        </a:p>
                      </a:txBody>
                      <a:tcPr marL="68580" marR="68580" marT="0" marB="0" anchor="ctr">
                        <a:blipFill>
                          <a:blip r:embed="rId6"/>
                          <a:stretch>
                            <a:fillRect t="-99123"/>
                          </a:stretch>
                        </a:blipFill>
                      </a:tcPr>
                    </a:tc>
                    <a:extLst>
                      <a:ext uri="{0D108BD9-81ED-4DB2-BD59-A6C34878D82A}">
                        <a16:rowId xmlns:a16="http://schemas.microsoft.com/office/drawing/2014/main" val="3320425292"/>
                      </a:ext>
                    </a:extLst>
                  </a:tr>
                </a:tbl>
              </a:graphicData>
            </a:graphic>
          </p:graphicFrame>
        </mc:Fallback>
      </mc:AlternateContent>
    </p:spTree>
    <p:extLst>
      <p:ext uri="{BB962C8B-B14F-4D97-AF65-F5344CB8AC3E}">
        <p14:creationId xmlns:p14="http://schemas.microsoft.com/office/powerpoint/2010/main" val="43616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89851-7575-4438-8E7D-1B1BD401C54D}"/>
              </a:ext>
            </a:extLst>
          </p:cNvPr>
          <p:cNvSpPr>
            <a:spLocks noGrp="1"/>
          </p:cNvSpPr>
          <p:nvPr>
            <p:ph type="title"/>
          </p:nvPr>
        </p:nvSpPr>
        <p:spPr/>
        <p:txBody>
          <a:bodyPr/>
          <a:lstStyle/>
          <a:p>
            <a:r>
              <a:rPr lang="fr-FR"/>
              <a:t>2P2L</a:t>
            </a:r>
            <a:endParaRPr lang="en-GB"/>
          </a:p>
        </p:txBody>
      </p:sp>
      <p:sp>
        <p:nvSpPr>
          <p:cNvPr id="3" name="Slide Number Placeholder 2">
            <a:extLst>
              <a:ext uri="{FF2B5EF4-FFF2-40B4-BE49-F238E27FC236}">
                <a16:creationId xmlns:a16="http://schemas.microsoft.com/office/drawing/2014/main" id="{448F3FED-94A1-4E83-B45E-A164626C81D3}"/>
              </a:ext>
            </a:extLst>
          </p:cNvPr>
          <p:cNvSpPr>
            <a:spLocks noGrp="1"/>
          </p:cNvSpPr>
          <p:nvPr>
            <p:ph type="sldNum" sz="quarter" idx="12"/>
          </p:nvPr>
        </p:nvSpPr>
        <p:spPr/>
        <p:txBody>
          <a:bodyPr/>
          <a:lstStyle/>
          <a:p>
            <a:fld id="{7A8BD623-D179-42DF-B838-8F9BAFA7AAED}" type="slidenum">
              <a:rPr lang="fr-BE" smtClean="0"/>
              <a:pPr/>
              <a:t>9</a:t>
            </a:fld>
            <a:endParaRPr lang="fr-BE"/>
          </a:p>
        </p:txBody>
      </p:sp>
      <p:sp>
        <p:nvSpPr>
          <p:cNvPr id="4" name="Text Placeholder 3">
            <a:extLst>
              <a:ext uri="{FF2B5EF4-FFF2-40B4-BE49-F238E27FC236}">
                <a16:creationId xmlns:a16="http://schemas.microsoft.com/office/drawing/2014/main" id="{F5A7DCD3-398D-46EB-8913-88B8D8123B83}"/>
              </a:ext>
            </a:extLst>
          </p:cNvPr>
          <p:cNvSpPr>
            <a:spLocks noGrp="1"/>
          </p:cNvSpPr>
          <p:nvPr>
            <p:ph type="body" sz="quarter" idx="13"/>
          </p:nvPr>
        </p:nvSpPr>
        <p:spPr/>
        <p:txBody>
          <a:bodyPr/>
          <a:lstStyle/>
          <a:p>
            <a:r>
              <a:rPr lang="fr-FR"/>
              <a:t>Friction source </a:t>
            </a:r>
            <a:r>
              <a:rPr lang="fr-FR" err="1"/>
              <a:t>terms</a:t>
            </a:r>
            <a:endParaRPr lang="en-GB"/>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E41E6695-7E34-496B-977E-A5C88557CB9E}"/>
                  </a:ext>
                </a:extLst>
              </p:cNvPr>
              <p:cNvSpPr/>
              <p:nvPr/>
            </p:nvSpPr>
            <p:spPr>
              <a:xfrm>
                <a:off x="148305" y="1662883"/>
                <a:ext cx="2986780" cy="35182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b="1" i="1" smtClean="0">
                          <a:latin typeface="Cambria Math" panose="02040503050406030204" pitchFamily="18" charset="0"/>
                        </a:rPr>
                        <m:t>𝑺</m:t>
                      </m:r>
                      <m:r>
                        <a:rPr lang="en-GB" b="0" i="0">
                          <a:latin typeface="Cambria Math" panose="02040503050406030204" pitchFamily="18" charset="0"/>
                        </a:rPr>
                        <m:t>=</m:t>
                      </m:r>
                      <m:d>
                        <m:dPr>
                          <m:ctrlPr>
                            <a:rPr lang="en-GB" b="0" i="1">
                              <a:latin typeface="Cambria Math" panose="02040503050406030204" pitchFamily="18" charset="0"/>
                            </a:rPr>
                          </m:ctrlPr>
                        </m:dPr>
                        <m:e>
                          <m:m>
                            <m:mPr>
                              <m:plcHide m:val="on"/>
                              <m:mcs>
                                <m:mc>
                                  <m:mcPr>
                                    <m:count m:val="1"/>
                                    <m:mcJc m:val="center"/>
                                  </m:mcPr>
                                </m:mc>
                              </m:mcs>
                              <m:ctrlPr>
                                <a:rPr lang="en-GB" b="0" i="1">
                                  <a:latin typeface="Cambria Math" panose="02040503050406030204" pitchFamily="18" charset="0"/>
                                </a:rPr>
                              </m:ctrlPr>
                            </m:mPr>
                            <m:mr>
                              <m:e>
                                <m:sSub>
                                  <m:sSubPr>
                                    <m:ctrlPr>
                                      <a:rPr lang="fr-FR" b="0" i="1" smtClean="0">
                                        <a:latin typeface="Cambria Math" panose="02040503050406030204" pitchFamily="18" charset="0"/>
                                      </a:rPr>
                                    </m:ctrlPr>
                                  </m:sSubPr>
                                  <m:e>
                                    <m:r>
                                      <a:rPr lang="fr-FR" b="0" i="1" smtClean="0">
                                        <a:latin typeface="Cambria Math" panose="02040503050406030204" pitchFamily="18" charset="0"/>
                                      </a:rPr>
                                      <m:t>𝜖</m:t>
                                    </m:r>
                                  </m:e>
                                  <m:sub>
                                    <m:r>
                                      <a:rPr lang="fr-FR" b="0" i="1" smtClean="0">
                                        <a:latin typeface="Cambria Math" panose="02040503050406030204" pitchFamily="18" charset="0"/>
                                      </a:rPr>
                                      <m:t>0</m:t>
                                    </m:r>
                                  </m:sub>
                                </m:sSub>
                                <m:sSub>
                                  <m:sSubPr>
                                    <m:ctrlPr>
                                      <a:rPr lang="en-GB" b="0" i="1">
                                        <a:latin typeface="Cambria Math" panose="02040503050406030204" pitchFamily="18" charset="0"/>
                                      </a:rPr>
                                    </m:ctrlPr>
                                  </m:sSubPr>
                                  <m:e>
                                    <m:r>
                                      <a:rPr lang="en-GB" b="0" i="1">
                                        <a:latin typeface="Cambria Math" panose="02040503050406030204" pitchFamily="18" charset="0"/>
                                      </a:rPr>
                                      <m:t>𝑒</m:t>
                                    </m:r>
                                  </m:e>
                                  <m:sub>
                                    <m:r>
                                      <a:rPr lang="en-GB" b="0" i="1">
                                        <a:latin typeface="Cambria Math" panose="02040503050406030204" pitchFamily="18" charset="0"/>
                                      </a:rPr>
                                      <m:t>𝑏</m:t>
                                    </m:r>
                                  </m:sub>
                                </m:sSub>
                              </m:e>
                            </m:mr>
                            <m:mr>
                              <m:e>
                                <m:sSub>
                                  <m:sSubPr>
                                    <m:ctrlPr>
                                      <a:rPr lang="fr-FR" b="0" i="1" smtClean="0">
                                        <a:latin typeface="Cambria Math" panose="02040503050406030204" pitchFamily="18" charset="0"/>
                                      </a:rPr>
                                    </m:ctrlPr>
                                  </m:sSubPr>
                                  <m:e>
                                    <m:r>
                                      <a:rPr lang="fr-FR" b="0" i="1" smtClean="0">
                                        <a:latin typeface="Cambria Math" panose="02040503050406030204" pitchFamily="18" charset="0"/>
                                      </a:rPr>
                                      <m:t>𝑒</m:t>
                                    </m:r>
                                  </m:e>
                                  <m:sub>
                                    <m:r>
                                      <a:rPr lang="fr-FR" b="0" i="1" smtClean="0">
                                        <a:latin typeface="Cambria Math" panose="02040503050406030204" pitchFamily="18" charset="0"/>
                                      </a:rPr>
                                      <m:t>𝑠</m:t>
                                    </m:r>
                                  </m:sub>
                                </m:sSub>
                              </m:e>
                            </m:mr>
                            <m:mr>
                              <m:e>
                                <m:d>
                                  <m:dPr>
                                    <m:ctrlPr>
                                      <a:rPr lang="en-GB" b="0" i="1">
                                        <a:latin typeface="Cambria Math" panose="02040503050406030204" pitchFamily="18" charset="0"/>
                                      </a:rPr>
                                    </m:ctrlPr>
                                  </m:dPr>
                                  <m:e>
                                    <m:r>
                                      <a:rPr lang="en-GB" b="0" i="0">
                                        <a:latin typeface="Cambria Math" panose="02040503050406030204" pitchFamily="18" charset="0"/>
                                      </a:rPr>
                                      <m:t>1−</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𝜖</m:t>
                                        </m:r>
                                      </m:e>
                                      <m:sub>
                                        <m:r>
                                          <a:rPr lang="fr-FR" b="0" i="1" smtClean="0">
                                            <a:latin typeface="Cambria Math" panose="02040503050406030204" pitchFamily="18" charset="0"/>
                                          </a:rPr>
                                          <m:t>0</m:t>
                                        </m:r>
                                      </m:sub>
                                    </m:sSub>
                                  </m:e>
                                </m:d>
                                <m:sSub>
                                  <m:sSubPr>
                                    <m:ctrlPr>
                                      <a:rPr lang="en-GB" b="0" i="1">
                                        <a:latin typeface="Cambria Math" panose="02040503050406030204" pitchFamily="18" charset="0"/>
                                      </a:rPr>
                                    </m:ctrlPr>
                                  </m:sSubPr>
                                  <m:e>
                                    <m:r>
                                      <a:rPr lang="en-GB" b="0" i="1">
                                        <a:latin typeface="Cambria Math" panose="02040503050406030204" pitchFamily="18" charset="0"/>
                                      </a:rPr>
                                      <m:t>𝑒</m:t>
                                    </m:r>
                                  </m:e>
                                  <m:sub>
                                    <m:r>
                                      <a:rPr lang="en-GB" b="0" i="1">
                                        <a:latin typeface="Cambria Math" panose="02040503050406030204" pitchFamily="18" charset="0"/>
                                      </a:rPr>
                                      <m:t>𝑏</m:t>
                                    </m:r>
                                  </m:sub>
                                </m:sSub>
                                <m:r>
                                  <a:rPr lang="en-GB" b="0" i="0">
                                    <a:latin typeface="Cambria Math" panose="02040503050406030204" pitchFamily="18" charset="0"/>
                                  </a:rPr>
                                  <m:t>−</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𝑒</m:t>
                                    </m:r>
                                  </m:e>
                                  <m:sub>
                                    <m:r>
                                      <a:rPr lang="fr-FR" b="0" i="1" smtClean="0">
                                        <a:latin typeface="Cambria Math" panose="02040503050406030204" pitchFamily="18" charset="0"/>
                                      </a:rPr>
                                      <m:t>𝑠</m:t>
                                    </m:r>
                                  </m:sub>
                                </m:sSub>
                              </m:e>
                            </m:mr>
                            <m:mr>
                              <m:e>
                                <m:r>
                                  <a:rPr lang="en-GB" b="0" i="0">
                                    <a:latin typeface="Cambria Math" panose="02040503050406030204" pitchFamily="18" charset="0"/>
                                  </a:rPr>
                                  <m:t>−</m:t>
                                </m:r>
                                <m:f>
                                  <m:fPr>
                                    <m:ctrlPr>
                                      <a:rPr lang="en-GB" b="0" i="1">
                                        <a:latin typeface="Cambria Math" panose="02040503050406030204" pitchFamily="18" charset="0"/>
                                      </a:rPr>
                                    </m:ctrlPr>
                                  </m:fPr>
                                  <m:num>
                                    <m:sSub>
                                      <m:sSubPr>
                                        <m:ctrlPr>
                                          <a:rPr lang="en-GB" b="0" i="1">
                                            <a:latin typeface="Cambria Math" panose="02040503050406030204" pitchFamily="18" charset="0"/>
                                          </a:rPr>
                                        </m:ctrlPr>
                                      </m:sSubPr>
                                      <m:e>
                                        <m:r>
                                          <a:rPr lang="en-GB" b="0" i="1">
                                            <a:latin typeface="Cambria Math" panose="02040503050406030204" pitchFamily="18" charset="0"/>
                                          </a:rPr>
                                          <m:t>𝜏</m:t>
                                        </m:r>
                                      </m:e>
                                      <m:sub>
                                        <m:r>
                                          <a:rPr lang="fr-FR" b="0" i="1" smtClean="0">
                                            <a:latin typeface="Cambria Math" panose="02040503050406030204" pitchFamily="18" charset="0"/>
                                          </a:rPr>
                                          <m:t>𝐵</m:t>
                                        </m:r>
                                        <m:r>
                                          <a:rPr lang="fr-FR" b="0" i="1" smtClean="0">
                                            <a:latin typeface="Cambria Math" panose="02040503050406030204" pitchFamily="18" charset="0"/>
                                          </a:rPr>
                                          <m:t>,</m:t>
                                        </m:r>
                                        <m:r>
                                          <a:rPr lang="fr-FR" b="0" i="1" smtClean="0">
                                            <a:latin typeface="Cambria Math" panose="02040503050406030204" pitchFamily="18" charset="0"/>
                                          </a:rPr>
                                          <m:t>𝑙</m:t>
                                        </m:r>
                                        <m:r>
                                          <a:rPr lang="fr-FR" b="0" i="1" smtClean="0">
                                            <a:latin typeface="Cambria Math" panose="02040503050406030204" pitchFamily="18" charset="0"/>
                                          </a:rPr>
                                          <m:t>,</m:t>
                                        </m:r>
                                        <m:r>
                                          <a:rPr lang="en-GB" b="0" i="1">
                                            <a:latin typeface="Cambria Math" panose="02040503050406030204" pitchFamily="18" charset="0"/>
                                          </a:rPr>
                                          <m:t>𝑥</m:t>
                                        </m:r>
                                      </m:sub>
                                    </m:sSub>
                                  </m:num>
                                  <m:den>
                                    <m:sSub>
                                      <m:sSubPr>
                                        <m:ctrlPr>
                                          <a:rPr lang="en-GB" b="0" i="1">
                                            <a:latin typeface="Cambria Math" panose="02040503050406030204" pitchFamily="18" charset="0"/>
                                          </a:rPr>
                                        </m:ctrlPr>
                                      </m:sSubPr>
                                      <m:e>
                                        <m:r>
                                          <a:rPr lang="en-GB" b="0" i="1">
                                            <a:latin typeface="Cambria Math" panose="02040503050406030204" pitchFamily="18" charset="0"/>
                                          </a:rPr>
                                          <m:t>𝜌</m:t>
                                        </m:r>
                                      </m:e>
                                      <m:sub>
                                        <m:r>
                                          <a:rPr lang="en-GB" b="0" i="1">
                                            <a:latin typeface="Cambria Math" panose="02040503050406030204" pitchFamily="18" charset="0"/>
                                          </a:rPr>
                                          <m:t>𝑙</m:t>
                                        </m:r>
                                      </m:sub>
                                    </m:sSub>
                                  </m:den>
                                </m:f>
                                <m:r>
                                  <a:rPr lang="en-GB" b="0" i="0">
                                    <a:latin typeface="Cambria Math" panose="02040503050406030204" pitchFamily="18" charset="0"/>
                                  </a:rPr>
                                  <m:t>−</m:t>
                                </m:r>
                                <m:f>
                                  <m:fPr>
                                    <m:ctrlPr>
                                      <a:rPr lang="en-GB" b="0" i="1">
                                        <a:latin typeface="Cambria Math" panose="02040503050406030204" pitchFamily="18" charset="0"/>
                                      </a:rPr>
                                    </m:ctrlPr>
                                  </m:fPr>
                                  <m:num>
                                    <m:sSub>
                                      <m:sSubPr>
                                        <m:ctrlPr>
                                          <a:rPr lang="en-GB" b="0" i="1">
                                            <a:latin typeface="Cambria Math" panose="02040503050406030204" pitchFamily="18" charset="0"/>
                                          </a:rPr>
                                        </m:ctrlPr>
                                      </m:sSubPr>
                                      <m:e>
                                        <m:r>
                                          <a:rPr lang="en-GB" b="0" i="1">
                                            <a:latin typeface="Cambria Math" panose="02040503050406030204" pitchFamily="18" charset="0"/>
                                          </a:rPr>
                                          <m:t>𝐷</m:t>
                                        </m:r>
                                      </m:e>
                                      <m:sub>
                                        <m:r>
                                          <a:rPr lang="en-GB" b="0" i="1">
                                            <a:latin typeface="Cambria Math" panose="02040503050406030204" pitchFamily="18" charset="0"/>
                                          </a:rPr>
                                          <m:t>𝑥</m:t>
                                        </m:r>
                                      </m:sub>
                                    </m:sSub>
                                  </m:num>
                                  <m:den>
                                    <m:sSub>
                                      <m:sSubPr>
                                        <m:ctrlPr>
                                          <a:rPr lang="en-GB" b="0" i="1">
                                            <a:latin typeface="Cambria Math" panose="02040503050406030204" pitchFamily="18" charset="0"/>
                                          </a:rPr>
                                        </m:ctrlPr>
                                      </m:sSubPr>
                                      <m:e>
                                        <m:r>
                                          <a:rPr lang="en-GB" b="0" i="1">
                                            <a:latin typeface="Cambria Math" panose="02040503050406030204" pitchFamily="18" charset="0"/>
                                          </a:rPr>
                                          <m:t>𝜌</m:t>
                                        </m:r>
                                      </m:e>
                                      <m:sub>
                                        <m:r>
                                          <a:rPr lang="en-GB" b="0" i="1">
                                            <a:latin typeface="Cambria Math" panose="02040503050406030204" pitchFamily="18" charset="0"/>
                                          </a:rPr>
                                          <m:t>𝑙</m:t>
                                        </m:r>
                                      </m:sub>
                                    </m:sSub>
                                  </m:den>
                                </m:f>
                              </m:e>
                            </m:mr>
                            <m:mr>
                              <m:e>
                                <m:r>
                                  <a:rPr lang="en-GB" b="0" i="0">
                                    <a:latin typeface="Cambria Math" panose="02040503050406030204" pitchFamily="18" charset="0"/>
                                  </a:rPr>
                                  <m:t>−</m:t>
                                </m:r>
                                <m:f>
                                  <m:fPr>
                                    <m:ctrlPr>
                                      <a:rPr lang="en-GB" b="0" i="1">
                                        <a:latin typeface="Cambria Math" panose="02040503050406030204" pitchFamily="18" charset="0"/>
                                      </a:rPr>
                                    </m:ctrlPr>
                                  </m:fPr>
                                  <m:num>
                                    <m:sSub>
                                      <m:sSubPr>
                                        <m:ctrlPr>
                                          <a:rPr lang="en-GB" b="0" i="1">
                                            <a:latin typeface="Cambria Math" panose="02040503050406030204" pitchFamily="18" charset="0"/>
                                          </a:rPr>
                                        </m:ctrlPr>
                                      </m:sSubPr>
                                      <m:e>
                                        <m:r>
                                          <a:rPr lang="en-GB" b="0" i="1">
                                            <a:latin typeface="Cambria Math" panose="02040503050406030204" pitchFamily="18" charset="0"/>
                                          </a:rPr>
                                          <m:t>𝜏</m:t>
                                        </m:r>
                                      </m:e>
                                      <m:sub>
                                        <m:r>
                                          <a:rPr lang="fr-FR" b="0" i="1" smtClean="0">
                                            <a:latin typeface="Cambria Math" panose="02040503050406030204" pitchFamily="18" charset="0"/>
                                          </a:rPr>
                                          <m:t>𝐵</m:t>
                                        </m:r>
                                        <m:r>
                                          <a:rPr lang="fr-FR" b="0" i="1" smtClean="0">
                                            <a:latin typeface="Cambria Math" panose="02040503050406030204" pitchFamily="18" charset="0"/>
                                          </a:rPr>
                                          <m:t>,</m:t>
                                        </m:r>
                                        <m:r>
                                          <a:rPr lang="fr-FR" b="0" i="1" smtClean="0">
                                            <a:latin typeface="Cambria Math" panose="02040503050406030204" pitchFamily="18" charset="0"/>
                                          </a:rPr>
                                          <m:t>𝑙</m:t>
                                        </m:r>
                                        <m:r>
                                          <a:rPr lang="fr-FR" b="0" i="1" smtClean="0">
                                            <a:latin typeface="Cambria Math" panose="02040503050406030204" pitchFamily="18" charset="0"/>
                                          </a:rPr>
                                          <m:t>,</m:t>
                                        </m:r>
                                        <m:r>
                                          <a:rPr lang="en-GB" b="0" i="1">
                                            <a:latin typeface="Cambria Math" panose="02040503050406030204" pitchFamily="18" charset="0"/>
                                          </a:rPr>
                                          <m:t>𝑦</m:t>
                                        </m:r>
                                      </m:sub>
                                    </m:sSub>
                                  </m:num>
                                  <m:den>
                                    <m:sSub>
                                      <m:sSubPr>
                                        <m:ctrlPr>
                                          <a:rPr lang="en-GB" b="0" i="1">
                                            <a:latin typeface="Cambria Math" panose="02040503050406030204" pitchFamily="18" charset="0"/>
                                          </a:rPr>
                                        </m:ctrlPr>
                                      </m:sSubPr>
                                      <m:e>
                                        <m:r>
                                          <a:rPr lang="en-GB" b="0" i="1">
                                            <a:latin typeface="Cambria Math" panose="02040503050406030204" pitchFamily="18" charset="0"/>
                                          </a:rPr>
                                          <m:t>𝜌</m:t>
                                        </m:r>
                                      </m:e>
                                      <m:sub>
                                        <m:r>
                                          <a:rPr lang="en-GB" b="0" i="1">
                                            <a:latin typeface="Cambria Math" panose="02040503050406030204" pitchFamily="18" charset="0"/>
                                          </a:rPr>
                                          <m:t>𝑙</m:t>
                                        </m:r>
                                      </m:sub>
                                    </m:sSub>
                                  </m:den>
                                </m:f>
                                <m:r>
                                  <a:rPr lang="en-GB" b="0" i="0">
                                    <a:latin typeface="Cambria Math" panose="02040503050406030204" pitchFamily="18" charset="0"/>
                                  </a:rPr>
                                  <m:t>−</m:t>
                                </m:r>
                                <m:f>
                                  <m:fPr>
                                    <m:ctrlPr>
                                      <a:rPr lang="en-GB" b="0" i="1">
                                        <a:latin typeface="Cambria Math" panose="02040503050406030204" pitchFamily="18" charset="0"/>
                                      </a:rPr>
                                    </m:ctrlPr>
                                  </m:fPr>
                                  <m:num>
                                    <m:sSub>
                                      <m:sSubPr>
                                        <m:ctrlPr>
                                          <a:rPr lang="en-GB" b="0" i="1">
                                            <a:latin typeface="Cambria Math" panose="02040503050406030204" pitchFamily="18" charset="0"/>
                                          </a:rPr>
                                        </m:ctrlPr>
                                      </m:sSubPr>
                                      <m:e>
                                        <m:r>
                                          <a:rPr lang="en-GB" b="0" i="1">
                                            <a:latin typeface="Cambria Math" panose="02040503050406030204" pitchFamily="18" charset="0"/>
                                          </a:rPr>
                                          <m:t>𝐷</m:t>
                                        </m:r>
                                      </m:e>
                                      <m:sub>
                                        <m:r>
                                          <a:rPr lang="en-GB" b="0" i="1">
                                            <a:latin typeface="Cambria Math" panose="02040503050406030204" pitchFamily="18" charset="0"/>
                                          </a:rPr>
                                          <m:t>𝑦</m:t>
                                        </m:r>
                                      </m:sub>
                                    </m:sSub>
                                  </m:num>
                                  <m:den>
                                    <m:sSub>
                                      <m:sSubPr>
                                        <m:ctrlPr>
                                          <a:rPr lang="en-GB" b="0" i="1">
                                            <a:latin typeface="Cambria Math" panose="02040503050406030204" pitchFamily="18" charset="0"/>
                                          </a:rPr>
                                        </m:ctrlPr>
                                      </m:sSubPr>
                                      <m:e>
                                        <m:r>
                                          <a:rPr lang="en-GB" b="0" i="1">
                                            <a:latin typeface="Cambria Math" panose="02040503050406030204" pitchFamily="18" charset="0"/>
                                          </a:rPr>
                                          <m:t>𝜌</m:t>
                                        </m:r>
                                      </m:e>
                                      <m:sub>
                                        <m:r>
                                          <a:rPr lang="en-GB" b="0" i="1">
                                            <a:latin typeface="Cambria Math" panose="02040503050406030204" pitchFamily="18" charset="0"/>
                                          </a:rPr>
                                          <m:t>𝑙</m:t>
                                        </m:r>
                                      </m:sub>
                                    </m:sSub>
                                  </m:den>
                                </m:f>
                              </m:e>
                            </m:mr>
                            <m:mr>
                              <m:e>
                                <m:r>
                                  <a:rPr lang="en-GB" b="0" i="0">
                                    <a:latin typeface="Cambria Math" panose="02040503050406030204" pitchFamily="18" charset="0"/>
                                  </a:rPr>
                                  <m:t>−</m:t>
                                </m:r>
                                <m:f>
                                  <m:fPr>
                                    <m:ctrlPr>
                                      <a:rPr lang="en-GB" b="0" i="1">
                                        <a:latin typeface="Cambria Math" panose="02040503050406030204" pitchFamily="18" charset="0"/>
                                      </a:rPr>
                                    </m:ctrlPr>
                                  </m:fPr>
                                  <m:num>
                                    <m:sSub>
                                      <m:sSubPr>
                                        <m:ctrlPr>
                                          <a:rPr lang="en-GB" b="0" i="1">
                                            <a:latin typeface="Cambria Math" panose="02040503050406030204" pitchFamily="18" charset="0"/>
                                          </a:rPr>
                                        </m:ctrlPr>
                                      </m:sSubPr>
                                      <m:e>
                                        <m:r>
                                          <a:rPr lang="en-GB" b="0" i="1">
                                            <a:latin typeface="Cambria Math" panose="02040503050406030204" pitchFamily="18" charset="0"/>
                                          </a:rPr>
                                          <m:t>𝜏</m:t>
                                        </m:r>
                                      </m:e>
                                      <m:sub>
                                        <m:r>
                                          <a:rPr lang="fr-FR" b="0" i="1" smtClean="0">
                                            <a:latin typeface="Cambria Math" panose="02040503050406030204" pitchFamily="18" charset="0"/>
                                          </a:rPr>
                                          <m:t>𝐵</m:t>
                                        </m:r>
                                        <m:r>
                                          <a:rPr lang="fr-FR" b="0" i="1" smtClean="0">
                                            <a:latin typeface="Cambria Math" panose="02040503050406030204" pitchFamily="18" charset="0"/>
                                          </a:rPr>
                                          <m:t>,</m:t>
                                        </m:r>
                                        <m:r>
                                          <a:rPr lang="fr-FR" b="0" i="1" smtClean="0">
                                            <a:latin typeface="Cambria Math" panose="02040503050406030204" pitchFamily="18" charset="0"/>
                                          </a:rPr>
                                          <m:t>𝑠</m:t>
                                        </m:r>
                                        <m:r>
                                          <a:rPr lang="en-GB" b="0" i="0">
                                            <a:latin typeface="Cambria Math" panose="02040503050406030204" pitchFamily="18" charset="0"/>
                                          </a:rPr>
                                          <m:t>,</m:t>
                                        </m:r>
                                        <m:r>
                                          <a:rPr lang="en-GB" b="0" i="1">
                                            <a:latin typeface="Cambria Math" panose="02040503050406030204" pitchFamily="18" charset="0"/>
                                          </a:rPr>
                                          <m:t>𝑥</m:t>
                                        </m:r>
                                      </m:sub>
                                    </m:sSub>
                                  </m:num>
                                  <m:den>
                                    <m:sSub>
                                      <m:sSubPr>
                                        <m:ctrlPr>
                                          <a:rPr lang="en-GB" b="0" i="1">
                                            <a:latin typeface="Cambria Math" panose="02040503050406030204" pitchFamily="18" charset="0"/>
                                          </a:rPr>
                                        </m:ctrlPr>
                                      </m:sSubPr>
                                      <m:e>
                                        <m:r>
                                          <a:rPr lang="en-GB" b="0" i="1">
                                            <a:latin typeface="Cambria Math" panose="02040503050406030204" pitchFamily="18" charset="0"/>
                                          </a:rPr>
                                          <m:t>𝜌</m:t>
                                        </m:r>
                                      </m:e>
                                      <m:sub>
                                        <m:r>
                                          <a:rPr lang="en-GB" b="0" i="1">
                                            <a:latin typeface="Cambria Math" panose="02040503050406030204" pitchFamily="18" charset="0"/>
                                          </a:rPr>
                                          <m:t>𝑠</m:t>
                                        </m:r>
                                      </m:sub>
                                    </m:sSub>
                                  </m:den>
                                </m:f>
                                <m:r>
                                  <a:rPr lang="en-GB" b="0" i="0">
                                    <a:latin typeface="Cambria Math" panose="02040503050406030204" pitchFamily="18" charset="0"/>
                                  </a:rPr>
                                  <m:t>+</m:t>
                                </m:r>
                                <m:f>
                                  <m:fPr>
                                    <m:ctrlPr>
                                      <a:rPr lang="en-GB" b="0" i="1">
                                        <a:latin typeface="Cambria Math" panose="02040503050406030204" pitchFamily="18" charset="0"/>
                                      </a:rPr>
                                    </m:ctrlPr>
                                  </m:fPr>
                                  <m:num>
                                    <m:sSub>
                                      <m:sSubPr>
                                        <m:ctrlPr>
                                          <a:rPr lang="en-GB" b="0" i="1">
                                            <a:latin typeface="Cambria Math" panose="02040503050406030204" pitchFamily="18" charset="0"/>
                                          </a:rPr>
                                        </m:ctrlPr>
                                      </m:sSubPr>
                                      <m:e>
                                        <m:r>
                                          <a:rPr lang="en-GB" b="0" i="1">
                                            <a:latin typeface="Cambria Math" panose="02040503050406030204" pitchFamily="18" charset="0"/>
                                          </a:rPr>
                                          <m:t>𝐷</m:t>
                                        </m:r>
                                      </m:e>
                                      <m:sub>
                                        <m:r>
                                          <a:rPr lang="en-GB" b="0" i="1">
                                            <a:latin typeface="Cambria Math" panose="02040503050406030204" pitchFamily="18" charset="0"/>
                                          </a:rPr>
                                          <m:t>𝑥</m:t>
                                        </m:r>
                                      </m:sub>
                                    </m:sSub>
                                  </m:num>
                                  <m:den>
                                    <m:sSub>
                                      <m:sSubPr>
                                        <m:ctrlPr>
                                          <a:rPr lang="en-GB" b="0" i="1">
                                            <a:latin typeface="Cambria Math" panose="02040503050406030204" pitchFamily="18" charset="0"/>
                                          </a:rPr>
                                        </m:ctrlPr>
                                      </m:sSubPr>
                                      <m:e>
                                        <m:r>
                                          <a:rPr lang="en-GB" b="0" i="1">
                                            <a:latin typeface="Cambria Math" panose="02040503050406030204" pitchFamily="18" charset="0"/>
                                          </a:rPr>
                                          <m:t>𝜌</m:t>
                                        </m:r>
                                      </m:e>
                                      <m:sub>
                                        <m:r>
                                          <a:rPr lang="en-GB" b="0" i="1">
                                            <a:latin typeface="Cambria Math" panose="02040503050406030204" pitchFamily="18" charset="0"/>
                                          </a:rPr>
                                          <m:t>𝑠</m:t>
                                        </m:r>
                                      </m:sub>
                                    </m:sSub>
                                  </m:den>
                                </m:f>
                                <m:r>
                                  <a:rPr lang="en-GB" b="0" i="0">
                                    <a:latin typeface="Cambria Math" panose="02040503050406030204" pitchFamily="18" charset="0"/>
                                  </a:rPr>
                                  <m:t>−</m:t>
                                </m:r>
                                <m:sSub>
                                  <m:sSubPr>
                                    <m:ctrlPr>
                                      <a:rPr lang="en-GB" b="0" i="1">
                                        <a:latin typeface="Cambria Math" panose="02040503050406030204" pitchFamily="18" charset="0"/>
                                      </a:rPr>
                                    </m:ctrlPr>
                                  </m:sSubPr>
                                  <m:e>
                                    <m:r>
                                      <a:rPr lang="en-GB" b="0" i="1">
                                        <a:latin typeface="Cambria Math" panose="02040503050406030204" pitchFamily="18" charset="0"/>
                                      </a:rPr>
                                      <m:t>𝑢</m:t>
                                    </m:r>
                                  </m:e>
                                  <m:sub>
                                    <m:r>
                                      <a:rPr lang="en-GB" b="0" i="1">
                                        <a:latin typeface="Cambria Math" panose="02040503050406030204" pitchFamily="18" charset="0"/>
                                      </a:rPr>
                                      <m:t>𝑙</m:t>
                                    </m:r>
                                  </m:sub>
                                </m:sSub>
                                <m:sSub>
                                  <m:sSubPr>
                                    <m:ctrlPr>
                                      <a:rPr lang="en-GB" b="0" i="1">
                                        <a:latin typeface="Cambria Math" panose="02040503050406030204" pitchFamily="18" charset="0"/>
                                      </a:rPr>
                                    </m:ctrlPr>
                                  </m:sSubPr>
                                  <m:e>
                                    <m:r>
                                      <a:rPr lang="en-GB" b="0" i="1">
                                        <a:latin typeface="Cambria Math" panose="02040503050406030204" pitchFamily="18" charset="0"/>
                                      </a:rPr>
                                      <m:t>𝑒</m:t>
                                    </m:r>
                                  </m:e>
                                  <m:sub>
                                    <m:r>
                                      <a:rPr lang="en-GB" b="0" i="1">
                                        <a:latin typeface="Cambria Math" panose="02040503050406030204" pitchFamily="18" charset="0"/>
                                      </a:rPr>
                                      <m:t>𝑠</m:t>
                                    </m:r>
                                  </m:sub>
                                </m:sSub>
                              </m:e>
                            </m:mr>
                            <m:mr>
                              <m:e>
                                <m:r>
                                  <a:rPr lang="en-GB" b="0" i="0">
                                    <a:latin typeface="Cambria Math" panose="02040503050406030204" pitchFamily="18" charset="0"/>
                                  </a:rPr>
                                  <m:t>−</m:t>
                                </m:r>
                                <m:f>
                                  <m:fPr>
                                    <m:ctrlPr>
                                      <a:rPr lang="en-GB" b="0" i="1">
                                        <a:latin typeface="Cambria Math" panose="02040503050406030204" pitchFamily="18" charset="0"/>
                                      </a:rPr>
                                    </m:ctrlPr>
                                  </m:fPr>
                                  <m:num>
                                    <m:sSub>
                                      <m:sSubPr>
                                        <m:ctrlPr>
                                          <a:rPr lang="en-GB" b="0" i="1">
                                            <a:latin typeface="Cambria Math" panose="02040503050406030204" pitchFamily="18" charset="0"/>
                                          </a:rPr>
                                        </m:ctrlPr>
                                      </m:sSubPr>
                                      <m:e>
                                        <m:r>
                                          <a:rPr lang="en-GB" b="0" i="1">
                                            <a:latin typeface="Cambria Math" panose="02040503050406030204" pitchFamily="18" charset="0"/>
                                          </a:rPr>
                                          <m:t>𝜏</m:t>
                                        </m:r>
                                      </m:e>
                                      <m:sub>
                                        <m:r>
                                          <a:rPr lang="fr-FR" b="0" i="1" smtClean="0">
                                            <a:latin typeface="Cambria Math" panose="02040503050406030204" pitchFamily="18" charset="0"/>
                                          </a:rPr>
                                          <m:t>𝐵</m:t>
                                        </m:r>
                                        <m:r>
                                          <a:rPr lang="fr-FR" b="0" i="1" smtClean="0">
                                            <a:latin typeface="Cambria Math" panose="02040503050406030204" pitchFamily="18" charset="0"/>
                                          </a:rPr>
                                          <m:t>,</m:t>
                                        </m:r>
                                        <m:r>
                                          <a:rPr lang="fr-FR" b="0" i="1" smtClean="0">
                                            <a:latin typeface="Cambria Math" panose="02040503050406030204" pitchFamily="18" charset="0"/>
                                          </a:rPr>
                                          <m:t>𝑠</m:t>
                                        </m:r>
                                        <m:r>
                                          <a:rPr lang="en-GB" b="0" i="0">
                                            <a:latin typeface="Cambria Math" panose="02040503050406030204" pitchFamily="18" charset="0"/>
                                          </a:rPr>
                                          <m:t>,</m:t>
                                        </m:r>
                                        <m:r>
                                          <a:rPr lang="en-GB" b="0" i="1">
                                            <a:latin typeface="Cambria Math" panose="02040503050406030204" pitchFamily="18" charset="0"/>
                                          </a:rPr>
                                          <m:t>𝑦</m:t>
                                        </m:r>
                                      </m:sub>
                                    </m:sSub>
                                  </m:num>
                                  <m:den>
                                    <m:sSub>
                                      <m:sSubPr>
                                        <m:ctrlPr>
                                          <a:rPr lang="en-GB" b="0" i="1">
                                            <a:latin typeface="Cambria Math" panose="02040503050406030204" pitchFamily="18" charset="0"/>
                                          </a:rPr>
                                        </m:ctrlPr>
                                      </m:sSubPr>
                                      <m:e>
                                        <m:r>
                                          <a:rPr lang="en-GB" b="0" i="1">
                                            <a:latin typeface="Cambria Math" panose="02040503050406030204" pitchFamily="18" charset="0"/>
                                          </a:rPr>
                                          <m:t>𝜌</m:t>
                                        </m:r>
                                      </m:e>
                                      <m:sub>
                                        <m:r>
                                          <a:rPr lang="en-GB" b="0" i="1">
                                            <a:latin typeface="Cambria Math" panose="02040503050406030204" pitchFamily="18" charset="0"/>
                                          </a:rPr>
                                          <m:t>𝑠</m:t>
                                        </m:r>
                                      </m:sub>
                                    </m:sSub>
                                  </m:den>
                                </m:f>
                                <m:r>
                                  <a:rPr lang="en-GB" b="0" i="0">
                                    <a:latin typeface="Cambria Math" panose="02040503050406030204" pitchFamily="18" charset="0"/>
                                  </a:rPr>
                                  <m:t>+</m:t>
                                </m:r>
                                <m:f>
                                  <m:fPr>
                                    <m:ctrlPr>
                                      <a:rPr lang="en-GB" b="0" i="1">
                                        <a:latin typeface="Cambria Math" panose="02040503050406030204" pitchFamily="18" charset="0"/>
                                      </a:rPr>
                                    </m:ctrlPr>
                                  </m:fPr>
                                  <m:num>
                                    <m:sSub>
                                      <m:sSubPr>
                                        <m:ctrlPr>
                                          <a:rPr lang="en-GB" b="0" i="1">
                                            <a:latin typeface="Cambria Math" panose="02040503050406030204" pitchFamily="18" charset="0"/>
                                          </a:rPr>
                                        </m:ctrlPr>
                                      </m:sSubPr>
                                      <m:e>
                                        <m:r>
                                          <a:rPr lang="en-GB" b="0" i="1">
                                            <a:latin typeface="Cambria Math" panose="02040503050406030204" pitchFamily="18" charset="0"/>
                                          </a:rPr>
                                          <m:t>𝐷</m:t>
                                        </m:r>
                                      </m:e>
                                      <m:sub>
                                        <m:r>
                                          <a:rPr lang="en-GB" b="0" i="1">
                                            <a:latin typeface="Cambria Math" panose="02040503050406030204" pitchFamily="18" charset="0"/>
                                          </a:rPr>
                                          <m:t>𝑦</m:t>
                                        </m:r>
                                      </m:sub>
                                    </m:sSub>
                                  </m:num>
                                  <m:den>
                                    <m:sSub>
                                      <m:sSubPr>
                                        <m:ctrlPr>
                                          <a:rPr lang="en-GB" b="0" i="1">
                                            <a:latin typeface="Cambria Math" panose="02040503050406030204" pitchFamily="18" charset="0"/>
                                          </a:rPr>
                                        </m:ctrlPr>
                                      </m:sSubPr>
                                      <m:e>
                                        <m:r>
                                          <a:rPr lang="en-GB" b="0" i="1">
                                            <a:latin typeface="Cambria Math" panose="02040503050406030204" pitchFamily="18" charset="0"/>
                                          </a:rPr>
                                          <m:t>𝜌</m:t>
                                        </m:r>
                                      </m:e>
                                      <m:sub>
                                        <m:r>
                                          <a:rPr lang="en-GB" b="0" i="1">
                                            <a:latin typeface="Cambria Math" panose="02040503050406030204" pitchFamily="18" charset="0"/>
                                          </a:rPr>
                                          <m:t>𝑠</m:t>
                                        </m:r>
                                      </m:sub>
                                    </m:sSub>
                                  </m:den>
                                </m:f>
                                <m:r>
                                  <a:rPr lang="en-GB" b="0" i="0">
                                    <a:latin typeface="Cambria Math" panose="02040503050406030204" pitchFamily="18" charset="0"/>
                                  </a:rPr>
                                  <m:t>−</m:t>
                                </m:r>
                                <m:sSub>
                                  <m:sSubPr>
                                    <m:ctrlPr>
                                      <a:rPr lang="en-GB" b="0" i="1">
                                        <a:latin typeface="Cambria Math" panose="02040503050406030204" pitchFamily="18" charset="0"/>
                                      </a:rPr>
                                    </m:ctrlPr>
                                  </m:sSubPr>
                                  <m:e>
                                    <m:r>
                                      <a:rPr lang="en-GB" b="0" i="1">
                                        <a:latin typeface="Cambria Math" panose="02040503050406030204" pitchFamily="18" charset="0"/>
                                      </a:rPr>
                                      <m:t>𝑣</m:t>
                                    </m:r>
                                  </m:e>
                                  <m:sub>
                                    <m:r>
                                      <a:rPr lang="en-GB" b="0" i="1">
                                        <a:latin typeface="Cambria Math" panose="02040503050406030204" pitchFamily="18" charset="0"/>
                                      </a:rPr>
                                      <m:t>𝑙</m:t>
                                    </m:r>
                                  </m:sub>
                                </m:sSub>
                                <m:sSub>
                                  <m:sSubPr>
                                    <m:ctrlPr>
                                      <a:rPr lang="en-GB" b="0" i="1">
                                        <a:latin typeface="Cambria Math" panose="02040503050406030204" pitchFamily="18" charset="0"/>
                                      </a:rPr>
                                    </m:ctrlPr>
                                  </m:sSubPr>
                                  <m:e>
                                    <m:r>
                                      <a:rPr lang="en-GB" b="0" i="1">
                                        <a:latin typeface="Cambria Math" panose="02040503050406030204" pitchFamily="18" charset="0"/>
                                      </a:rPr>
                                      <m:t>𝑒</m:t>
                                    </m:r>
                                  </m:e>
                                  <m:sub>
                                    <m:r>
                                      <a:rPr lang="en-GB" b="0" i="1">
                                        <a:latin typeface="Cambria Math" panose="02040503050406030204" pitchFamily="18" charset="0"/>
                                      </a:rPr>
                                      <m:t>𝑠</m:t>
                                    </m:r>
                                  </m:sub>
                                </m:sSub>
                              </m:e>
                            </m:mr>
                            <m:mr>
                              <m:e>
                                <m:r>
                                  <a:rPr lang="en-GB" b="0" i="0">
                                    <a:latin typeface="Cambria Math" panose="02040503050406030204" pitchFamily="18" charset="0"/>
                                  </a:rPr>
                                  <m:t>−</m:t>
                                </m:r>
                                <m:sSub>
                                  <m:sSubPr>
                                    <m:ctrlPr>
                                      <a:rPr lang="en-GB" b="0" i="1">
                                        <a:latin typeface="Cambria Math" panose="02040503050406030204" pitchFamily="18" charset="0"/>
                                      </a:rPr>
                                    </m:ctrlPr>
                                  </m:sSubPr>
                                  <m:e>
                                    <m:r>
                                      <a:rPr lang="en-GB" b="0" i="1">
                                        <a:latin typeface="Cambria Math" panose="02040503050406030204" pitchFamily="18" charset="0"/>
                                      </a:rPr>
                                      <m:t>𝑒</m:t>
                                    </m:r>
                                  </m:e>
                                  <m:sub>
                                    <m:r>
                                      <a:rPr lang="en-GB" b="0" i="1">
                                        <a:latin typeface="Cambria Math" panose="02040503050406030204" pitchFamily="18" charset="0"/>
                                      </a:rPr>
                                      <m:t>𝑏</m:t>
                                    </m:r>
                                  </m:sub>
                                </m:sSub>
                              </m:e>
                            </m:mr>
                          </m:m>
                        </m:e>
                      </m:d>
                    </m:oMath>
                  </m:oMathPara>
                </a14:m>
                <a:endParaRPr lang="en-GB"/>
              </a:p>
            </p:txBody>
          </p:sp>
        </mc:Choice>
        <mc:Fallback xmlns="">
          <p:sp>
            <p:nvSpPr>
              <p:cNvPr id="11" name="Rectangle 10">
                <a:extLst>
                  <a:ext uri="{FF2B5EF4-FFF2-40B4-BE49-F238E27FC236}">
                    <a16:creationId xmlns:a16="http://schemas.microsoft.com/office/drawing/2014/main" id="{E41E6695-7E34-496B-977E-A5C88557CB9E}"/>
                  </a:ext>
                </a:extLst>
              </p:cNvPr>
              <p:cNvSpPr>
                <a:spLocks noRot="1" noChangeAspect="1" noMove="1" noResize="1" noEditPoints="1" noAdjustHandles="1" noChangeArrowheads="1" noChangeShapeType="1" noTextEdit="1"/>
              </p:cNvSpPr>
              <p:nvPr/>
            </p:nvSpPr>
            <p:spPr>
              <a:xfrm>
                <a:off x="148305" y="1662883"/>
                <a:ext cx="2986780" cy="3518207"/>
              </a:xfrm>
              <a:prstGeom prst="rect">
                <a:avLst/>
              </a:prstGeom>
              <a:blipFill>
                <a:blip r:embed="rId3"/>
                <a:stretch>
                  <a:fillRect/>
                </a:stretch>
              </a:blipFill>
            </p:spPr>
            <p:txBody>
              <a:bodyPr/>
              <a:lstStyle/>
              <a:p>
                <a:r>
                  <a:rPr lang="en-GB">
                    <a:noFill/>
                  </a:rPr>
                  <a:t> </a:t>
                </a:r>
              </a:p>
            </p:txBody>
          </p:sp>
        </mc:Fallback>
      </mc:AlternateContent>
      <p:grpSp>
        <p:nvGrpSpPr>
          <p:cNvPr id="6" name="Group 5">
            <a:extLst>
              <a:ext uri="{FF2B5EF4-FFF2-40B4-BE49-F238E27FC236}">
                <a16:creationId xmlns:a16="http://schemas.microsoft.com/office/drawing/2014/main" id="{2C9BB68F-26A8-4D98-8F27-BEEFC9CE838F}"/>
              </a:ext>
            </a:extLst>
          </p:cNvPr>
          <p:cNvGrpSpPr/>
          <p:nvPr/>
        </p:nvGrpSpPr>
        <p:grpSpPr>
          <a:xfrm>
            <a:off x="6777063" y="2248588"/>
            <a:ext cx="5004640" cy="2240141"/>
            <a:chOff x="5543965" y="959168"/>
            <a:chExt cx="5004640" cy="2240141"/>
          </a:xfrm>
        </p:grpSpPr>
        <mc:AlternateContent xmlns:mc="http://schemas.openxmlformats.org/markup-compatibility/2006" xmlns:a14="http://schemas.microsoft.com/office/drawing/2010/main">
          <mc:Choice Requires="a14">
            <p:sp>
              <p:nvSpPr>
                <p:cNvPr id="12" name="ZoneTexte 6">
                  <a:extLst>
                    <a:ext uri="{FF2B5EF4-FFF2-40B4-BE49-F238E27FC236}">
                      <a16:creationId xmlns:a16="http://schemas.microsoft.com/office/drawing/2014/main" id="{615F79E0-8B08-4245-9C1F-7E2357D7EC4F}"/>
                    </a:ext>
                  </a:extLst>
                </p:cNvPr>
                <p:cNvSpPr txBox="1"/>
                <p:nvPr/>
              </p:nvSpPr>
              <p:spPr>
                <a:xfrm>
                  <a:off x="5564938" y="959168"/>
                  <a:ext cx="1785809" cy="5593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1" i="1" smtClean="0">
                                <a:latin typeface="Cambria Math" panose="02040503050406030204" pitchFamily="18" charset="0"/>
                              </a:rPr>
                              <m:t>𝝉</m:t>
                            </m:r>
                          </m:e>
                          <m:sub>
                            <m:r>
                              <a:rPr lang="fr-FR" b="0" i="1" smtClean="0">
                                <a:latin typeface="Cambria Math" panose="02040503050406030204" pitchFamily="18" charset="0"/>
                              </a:rPr>
                              <m:t>𝐵</m:t>
                            </m:r>
                            <m:r>
                              <a:rPr lang="fr-FR" b="0" i="1" smtClean="0">
                                <a:latin typeface="Cambria Math" panose="02040503050406030204" pitchFamily="18" charset="0"/>
                              </a:rPr>
                              <m:t>,</m:t>
                            </m:r>
                            <m:r>
                              <a:rPr lang="fr-FR" b="0" i="1" smtClean="0">
                                <a:latin typeface="Cambria Math" panose="02040503050406030204" pitchFamily="18" charset="0"/>
                              </a:rPr>
                              <m:t>𝑙</m:t>
                            </m:r>
                          </m:sub>
                        </m:sSub>
                        <m:r>
                          <a:rPr lang="fr-FR" b="0" i="1" smtClean="0">
                            <a:latin typeface="Cambria Math" panose="02040503050406030204" pitchFamily="18" charset="0"/>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panose="02040503050406030204" pitchFamily="18" charset="0"/>
                                  </a:rPr>
                                  <m:t>𝜌</m:t>
                                </m:r>
                              </m:e>
                              <m:sub>
                                <m:r>
                                  <a:rPr lang="fr-FR" b="0" i="1" smtClean="0">
                                    <a:latin typeface="Cambria Math" panose="02040503050406030204" pitchFamily="18" charset="0"/>
                                  </a:rPr>
                                  <m:t>𝑙</m:t>
                                </m:r>
                              </m:sub>
                            </m:sSub>
                            <m:sSup>
                              <m:sSupPr>
                                <m:ctrlPr>
                                  <a:rPr lang="fr-FR" b="0" i="1" smtClean="0">
                                    <a:latin typeface="Cambria Math" panose="02040503050406030204" pitchFamily="18" charset="0"/>
                                  </a:rPr>
                                </m:ctrlPr>
                              </m:sSupPr>
                              <m:e>
                                <m:r>
                                  <a:rPr lang="fr-FR" b="0" i="1" smtClean="0">
                                    <a:latin typeface="Cambria Math" panose="02040503050406030204" pitchFamily="18" charset="0"/>
                                  </a:rPr>
                                  <m:t>𝑛</m:t>
                                </m:r>
                              </m:e>
                              <m:sup>
                                <m:r>
                                  <a:rPr lang="fr-FR" b="0" i="1" smtClean="0">
                                    <a:latin typeface="Cambria Math" panose="02040503050406030204" pitchFamily="18" charset="0"/>
                                  </a:rPr>
                                  <m:t>2</m:t>
                                </m:r>
                              </m:sup>
                            </m:sSup>
                            <m:sSub>
                              <m:sSubPr>
                                <m:ctrlPr>
                                  <a:rPr lang="fr-FR" b="0" i="1" smtClean="0">
                                    <a:latin typeface="Cambria Math" panose="02040503050406030204" pitchFamily="18" charset="0"/>
                                  </a:rPr>
                                </m:ctrlPr>
                              </m:sSubPr>
                              <m:e>
                                <m:r>
                                  <a:rPr lang="fr-FR" b="1" i="1" smtClean="0">
                                    <a:latin typeface="Cambria Math" panose="02040503050406030204" pitchFamily="18" charset="0"/>
                                  </a:rPr>
                                  <m:t>𝑽</m:t>
                                </m:r>
                              </m:e>
                              <m:sub>
                                <m:r>
                                  <a:rPr lang="fr-FR" b="0" i="1" smtClean="0">
                                    <a:latin typeface="Cambria Math" panose="02040503050406030204" pitchFamily="18" charset="0"/>
                                  </a:rPr>
                                  <m:t>𝑙</m:t>
                                </m:r>
                              </m:sub>
                            </m:sSub>
                            <m:d>
                              <m:dPr>
                                <m:begChr m:val="|"/>
                                <m:endChr m:val="|"/>
                                <m:ctrlPr>
                                  <a:rPr lang="fr-FR" b="0" i="1" smtClean="0">
                                    <a:latin typeface="Cambria Math" panose="02040503050406030204" pitchFamily="18" charset="0"/>
                                  </a:rPr>
                                </m:ctrlPr>
                              </m:dPr>
                              <m:e>
                                <m:sSub>
                                  <m:sSubPr>
                                    <m:ctrlPr>
                                      <a:rPr lang="fr-FR" b="0" i="1" smtClean="0">
                                        <a:latin typeface="Cambria Math" panose="02040503050406030204" pitchFamily="18" charset="0"/>
                                      </a:rPr>
                                    </m:ctrlPr>
                                  </m:sSubPr>
                                  <m:e>
                                    <m:r>
                                      <a:rPr lang="fr-FR" b="1" i="1" smtClean="0">
                                        <a:latin typeface="Cambria Math" panose="02040503050406030204" pitchFamily="18" charset="0"/>
                                      </a:rPr>
                                      <m:t>𝑽</m:t>
                                    </m:r>
                                  </m:e>
                                  <m:sub>
                                    <m:r>
                                      <a:rPr lang="fr-FR" b="0" i="1" smtClean="0">
                                        <a:latin typeface="Cambria Math" panose="02040503050406030204" pitchFamily="18" charset="0"/>
                                      </a:rPr>
                                      <m:t>𝑙</m:t>
                                    </m:r>
                                  </m:sub>
                                </m:sSub>
                              </m:e>
                            </m:d>
                          </m:num>
                          <m:den>
                            <m:sSup>
                              <m:sSupPr>
                                <m:ctrlPr>
                                  <a:rPr lang="fr-FR" b="0" i="1" smtClean="0">
                                    <a:latin typeface="Cambria Math" panose="02040503050406030204" pitchFamily="18" charset="0"/>
                                  </a:rPr>
                                </m:ctrlPr>
                              </m:sSupPr>
                              <m:e>
                                <m:r>
                                  <a:rPr lang="fr-FR" b="0" i="1" smtClean="0">
                                    <a:latin typeface="Cambria Math" panose="02040503050406030204" pitchFamily="18" charset="0"/>
                                  </a:rPr>
                                  <m:t>h</m:t>
                                </m:r>
                              </m:e>
                              <m:sup>
                                <m:r>
                                  <a:rPr lang="fr-FR" b="0" i="1" smtClean="0">
                                    <a:latin typeface="Cambria Math" panose="02040503050406030204" pitchFamily="18" charset="0"/>
                                  </a:rPr>
                                  <m:t>1/3</m:t>
                                </m:r>
                              </m:sup>
                            </m:sSup>
                          </m:den>
                        </m:f>
                        <m:r>
                          <a:rPr lang="fr-FR" b="0" i="1" smtClean="0">
                            <a:latin typeface="Cambria Math" panose="02040503050406030204" pitchFamily="18" charset="0"/>
                          </a:rPr>
                          <m:t> </m:t>
                        </m:r>
                      </m:oMath>
                    </m:oMathPara>
                  </a14:m>
                  <a:endParaRPr lang="fr-FR" b="0"/>
                </a:p>
              </p:txBody>
            </p:sp>
          </mc:Choice>
          <mc:Fallback xmlns="">
            <p:sp>
              <p:nvSpPr>
                <p:cNvPr id="12" name="ZoneTexte 6">
                  <a:extLst>
                    <a:ext uri="{FF2B5EF4-FFF2-40B4-BE49-F238E27FC236}">
                      <a16:creationId xmlns:a16="http://schemas.microsoft.com/office/drawing/2014/main" id="{615F79E0-8B08-4245-9C1F-7E2357D7EC4F}"/>
                    </a:ext>
                  </a:extLst>
                </p:cNvPr>
                <p:cNvSpPr txBox="1">
                  <a:spLocks noRot="1" noChangeAspect="1" noMove="1" noResize="1" noEditPoints="1" noAdjustHandles="1" noChangeArrowheads="1" noChangeShapeType="1" noTextEdit="1"/>
                </p:cNvSpPr>
                <p:nvPr/>
              </p:nvSpPr>
              <p:spPr>
                <a:xfrm>
                  <a:off x="5564938" y="959168"/>
                  <a:ext cx="1785809" cy="559320"/>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ZoneTexte 7">
                  <a:extLst>
                    <a:ext uri="{FF2B5EF4-FFF2-40B4-BE49-F238E27FC236}">
                      <a16:creationId xmlns:a16="http://schemas.microsoft.com/office/drawing/2014/main" id="{CE0981B0-8283-406E-A305-26A1EA08D857}"/>
                    </a:ext>
                  </a:extLst>
                </p:cNvPr>
                <p:cNvSpPr txBox="1"/>
                <p:nvPr/>
              </p:nvSpPr>
              <p:spPr>
                <a:xfrm>
                  <a:off x="5543965" y="1646147"/>
                  <a:ext cx="5004640" cy="5653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1" i="1" smtClean="0">
                                <a:latin typeface="Cambria Math" panose="02040503050406030204" pitchFamily="18" charset="0"/>
                              </a:rPr>
                              <m:t>𝝉</m:t>
                            </m:r>
                          </m:e>
                          <m:sub>
                            <m:r>
                              <a:rPr lang="fr-FR" b="0" i="1" smtClean="0">
                                <a:latin typeface="Cambria Math" panose="02040503050406030204" pitchFamily="18" charset="0"/>
                              </a:rPr>
                              <m:t>𝐵</m:t>
                            </m:r>
                            <m:r>
                              <a:rPr lang="fr-FR" b="0" i="1" smtClean="0">
                                <a:latin typeface="Cambria Math" panose="02040503050406030204" pitchFamily="18" charset="0"/>
                              </a:rPr>
                              <m:t>,</m:t>
                            </m:r>
                            <m:r>
                              <a:rPr lang="fr-FR" b="0" i="1" smtClean="0">
                                <a:latin typeface="Cambria Math" panose="02040503050406030204" pitchFamily="18" charset="0"/>
                              </a:rPr>
                              <m:t>𝑠</m:t>
                            </m:r>
                          </m:sub>
                        </m:sSub>
                        <m:r>
                          <a:rPr lang="fr-FR" b="0" i="1" smtClean="0">
                            <a:latin typeface="Cambria Math" panose="02040503050406030204" pitchFamily="18" charset="0"/>
                          </a:rPr>
                          <m:t>=</m:t>
                        </m:r>
                        <m:sSub>
                          <m:sSubPr>
                            <m:ctrlPr>
                              <a:rPr lang="fr-FR" b="0" i="1" smtClean="0">
                                <a:solidFill>
                                  <a:schemeClr val="tx1"/>
                                </a:solidFill>
                                <a:latin typeface="Cambria Math" panose="02040503050406030204" pitchFamily="18" charset="0"/>
                              </a:rPr>
                            </m:ctrlPr>
                          </m:sSubPr>
                          <m:e>
                            <m:r>
                              <a:rPr lang="fr-FR" b="0" i="1" smtClean="0">
                                <a:solidFill>
                                  <a:schemeClr val="tx1"/>
                                </a:solidFill>
                                <a:latin typeface="Cambria Math" panose="02040503050406030204" pitchFamily="18" charset="0"/>
                              </a:rPr>
                              <m:t>𝛽𝜌</m:t>
                            </m:r>
                          </m:e>
                          <m:sub>
                            <m:r>
                              <a:rPr lang="fr-FR" b="0" i="1" smtClean="0">
                                <a:solidFill>
                                  <a:schemeClr val="tx1"/>
                                </a:solidFill>
                                <a:latin typeface="Cambria Math" panose="02040503050406030204" pitchFamily="18" charset="0"/>
                              </a:rPr>
                              <m:t>𝑠</m:t>
                            </m:r>
                          </m:sub>
                        </m:sSub>
                        <m:sSub>
                          <m:sSubPr>
                            <m:ctrlPr>
                              <a:rPr lang="fr-FR" b="0" i="1" smtClean="0">
                                <a:solidFill>
                                  <a:schemeClr val="tx1"/>
                                </a:solidFill>
                                <a:latin typeface="Cambria Math" panose="02040503050406030204" pitchFamily="18" charset="0"/>
                              </a:rPr>
                            </m:ctrlPr>
                          </m:sSubPr>
                          <m:e>
                            <m:r>
                              <a:rPr lang="fr-FR" b="1" i="1" smtClean="0">
                                <a:solidFill>
                                  <a:schemeClr val="tx1"/>
                                </a:solidFill>
                                <a:latin typeface="Cambria Math" panose="02040503050406030204" pitchFamily="18" charset="0"/>
                              </a:rPr>
                              <m:t>𝑽</m:t>
                            </m:r>
                          </m:e>
                          <m:sub>
                            <m:r>
                              <a:rPr lang="fr-FR" b="0" i="1" smtClean="0">
                                <a:solidFill>
                                  <a:schemeClr val="tx1"/>
                                </a:solidFill>
                                <a:latin typeface="Cambria Math" panose="02040503050406030204" pitchFamily="18" charset="0"/>
                              </a:rPr>
                              <m:t>𝑠𝑏</m:t>
                            </m:r>
                          </m:sub>
                        </m:sSub>
                        <m:d>
                          <m:dPr>
                            <m:begChr m:val="|"/>
                            <m:endChr m:val="|"/>
                            <m:ctrlPr>
                              <a:rPr lang="fr-FR" b="0" i="1" smtClean="0">
                                <a:solidFill>
                                  <a:schemeClr val="tx1"/>
                                </a:solidFill>
                                <a:latin typeface="Cambria Math" panose="02040503050406030204" pitchFamily="18" charset="0"/>
                              </a:rPr>
                            </m:ctrlPr>
                          </m:dPr>
                          <m:e>
                            <m:sSub>
                              <m:sSubPr>
                                <m:ctrlPr>
                                  <a:rPr lang="fr-FR" b="0" i="1" smtClean="0">
                                    <a:solidFill>
                                      <a:schemeClr val="tx1"/>
                                    </a:solidFill>
                                    <a:latin typeface="Cambria Math" panose="02040503050406030204" pitchFamily="18" charset="0"/>
                                  </a:rPr>
                                </m:ctrlPr>
                              </m:sSubPr>
                              <m:e>
                                <m:r>
                                  <a:rPr lang="fr-FR" b="1" i="1" smtClean="0">
                                    <a:solidFill>
                                      <a:schemeClr val="tx1"/>
                                    </a:solidFill>
                                    <a:latin typeface="Cambria Math" panose="02040503050406030204" pitchFamily="18" charset="0"/>
                                  </a:rPr>
                                  <m:t>𝑽</m:t>
                                </m:r>
                              </m:e>
                              <m:sub>
                                <m:r>
                                  <a:rPr lang="fr-FR" b="0" i="1" smtClean="0">
                                    <a:solidFill>
                                      <a:schemeClr val="tx1"/>
                                    </a:solidFill>
                                    <a:latin typeface="Cambria Math" panose="02040503050406030204" pitchFamily="18" charset="0"/>
                                  </a:rPr>
                                  <m:t>𝑠𝑏</m:t>
                                </m:r>
                              </m:sub>
                            </m:sSub>
                          </m:e>
                        </m:d>
                        <m:r>
                          <a:rPr lang="fr-FR" b="0" i="1" smtClean="0">
                            <a:latin typeface="Cambria Math" panose="02040503050406030204" pitchFamily="18" charset="0"/>
                          </a:rPr>
                          <m:t>+</m:t>
                        </m:r>
                        <m:r>
                          <a:rPr lang="fr-FR" b="0" i="1" smtClean="0">
                            <a:solidFill>
                              <a:schemeClr val="accent6"/>
                            </a:solidFill>
                            <a:latin typeface="Cambria Math" panose="02040503050406030204" pitchFamily="18" charset="0"/>
                          </a:rPr>
                          <m:t>𝑔</m:t>
                        </m:r>
                        <m:d>
                          <m:dPr>
                            <m:ctrlPr>
                              <a:rPr lang="fr-FR" b="0" i="1" smtClean="0">
                                <a:solidFill>
                                  <a:schemeClr val="accent6"/>
                                </a:solidFill>
                                <a:latin typeface="Cambria Math" panose="02040503050406030204" pitchFamily="18" charset="0"/>
                              </a:rPr>
                            </m:ctrlPr>
                          </m:dPr>
                          <m:e>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𝜌</m:t>
                                </m:r>
                              </m:e>
                              <m:sub>
                                <m:r>
                                  <a:rPr lang="fr-FR" b="0" i="1" smtClean="0">
                                    <a:solidFill>
                                      <a:schemeClr val="accent6"/>
                                    </a:solidFill>
                                    <a:latin typeface="Cambria Math" panose="02040503050406030204" pitchFamily="18" charset="0"/>
                                  </a:rPr>
                                  <m:t>𝑠</m:t>
                                </m:r>
                              </m:sub>
                            </m:sSub>
                            <m:r>
                              <a:rPr lang="fr-FR" b="0" i="1" smtClean="0">
                                <a:solidFill>
                                  <a:schemeClr val="accent6"/>
                                </a:solidFill>
                                <a:latin typeface="Cambria Math" panose="02040503050406030204" pitchFamily="18" charset="0"/>
                              </a:rPr>
                              <m:t>−</m:t>
                            </m:r>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𝜌</m:t>
                                </m:r>
                              </m:e>
                              <m:sub>
                                <m:r>
                                  <a:rPr lang="fr-FR" b="0" i="1" smtClean="0">
                                    <a:solidFill>
                                      <a:schemeClr val="accent6"/>
                                    </a:solidFill>
                                    <a:latin typeface="Cambria Math" panose="02040503050406030204" pitchFamily="18" charset="0"/>
                                  </a:rPr>
                                  <m:t>𝑙</m:t>
                                </m:r>
                              </m:sub>
                            </m:sSub>
                          </m:e>
                        </m:d>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m:t>
                            </m:r>
                            <m:r>
                              <a:rPr lang="fr-FR" b="0" i="1" smtClean="0">
                                <a:solidFill>
                                  <a:schemeClr val="accent6"/>
                                </a:solidFill>
                                <a:latin typeface="Cambria Math" panose="02040503050406030204" pitchFamily="18" charset="0"/>
                              </a:rPr>
                              <m:t>𝛿</m:t>
                            </m:r>
                          </m:e>
                          <m:sub>
                            <m:r>
                              <a:rPr lang="fr-FR" b="0" i="1" smtClean="0">
                                <a:solidFill>
                                  <a:schemeClr val="accent6"/>
                                </a:solidFill>
                                <a:latin typeface="Cambria Math" panose="02040503050406030204" pitchFamily="18" charset="0"/>
                              </a:rPr>
                              <m:t>𝑠𝑏</m:t>
                            </m:r>
                          </m:sub>
                        </m:sSub>
                        <m:r>
                          <a:rPr lang="fr-FR" b="0" i="1" smtClean="0">
                            <a:solidFill>
                              <a:schemeClr val="accent6"/>
                            </a:solidFill>
                            <a:latin typeface="Cambria Math" panose="02040503050406030204" pitchFamily="18" charset="0"/>
                          </a:rPr>
                          <m:t>+</m:t>
                        </m:r>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𝛿</m:t>
                            </m:r>
                          </m:e>
                          <m:sub>
                            <m:r>
                              <a:rPr lang="fr-FR" b="0" i="1" smtClean="0">
                                <a:solidFill>
                                  <a:schemeClr val="accent6"/>
                                </a:solidFill>
                                <a:latin typeface="Cambria Math" panose="02040503050406030204" pitchFamily="18" charset="0"/>
                              </a:rPr>
                              <m:t>𝑠𝑠</m:t>
                            </m:r>
                          </m:sub>
                        </m:sSub>
                        <m:r>
                          <a:rPr lang="fr-FR" b="0" i="1" smtClean="0">
                            <a:solidFill>
                              <a:schemeClr val="accent6"/>
                            </a:solidFill>
                            <a:latin typeface="Cambria Math" panose="02040503050406030204" pitchFamily="18" charset="0"/>
                          </a:rPr>
                          <m:t>)</m:t>
                        </m:r>
                        <m:f>
                          <m:fPr>
                            <m:ctrlPr>
                              <a:rPr lang="fr-FR" b="0" i="1" smtClean="0">
                                <a:solidFill>
                                  <a:schemeClr val="accent6"/>
                                </a:solidFill>
                                <a:latin typeface="Cambria Math" panose="02040503050406030204" pitchFamily="18" charset="0"/>
                              </a:rPr>
                            </m:ctrlPr>
                          </m:fPr>
                          <m:num>
                            <m:sSub>
                              <m:sSubPr>
                                <m:ctrlPr>
                                  <a:rPr lang="fr-FR" b="0" i="1" smtClean="0">
                                    <a:solidFill>
                                      <a:schemeClr val="accent6"/>
                                    </a:solidFill>
                                    <a:latin typeface="Cambria Math" panose="02040503050406030204" pitchFamily="18" charset="0"/>
                                  </a:rPr>
                                </m:ctrlPr>
                              </m:sSubPr>
                              <m:e>
                                <m:r>
                                  <a:rPr lang="fr-FR" b="1" i="1" smtClean="0">
                                    <a:solidFill>
                                      <a:schemeClr val="accent6"/>
                                    </a:solidFill>
                                    <a:latin typeface="Cambria Math" panose="02040503050406030204" pitchFamily="18" charset="0"/>
                                  </a:rPr>
                                  <m:t>𝑽</m:t>
                                </m:r>
                              </m:e>
                              <m:sub>
                                <m:r>
                                  <a:rPr lang="fr-FR" b="0" i="1" smtClean="0">
                                    <a:solidFill>
                                      <a:schemeClr val="accent6"/>
                                    </a:solidFill>
                                    <a:latin typeface="Cambria Math" panose="02040503050406030204" pitchFamily="18" charset="0"/>
                                  </a:rPr>
                                  <m:t>𝑠𝑏</m:t>
                                </m:r>
                              </m:sub>
                            </m:sSub>
                          </m:num>
                          <m:den>
                            <m:r>
                              <a:rPr lang="fr-FR" b="0" i="1" smtClean="0">
                                <a:solidFill>
                                  <a:schemeClr val="accent6"/>
                                </a:solidFill>
                                <a:latin typeface="Cambria Math" panose="02040503050406030204" pitchFamily="18" charset="0"/>
                              </a:rPr>
                              <m:t>|</m:t>
                            </m:r>
                            <m:sSub>
                              <m:sSubPr>
                                <m:ctrlPr>
                                  <a:rPr lang="fr-FR" b="0" i="1" smtClean="0">
                                    <a:solidFill>
                                      <a:schemeClr val="accent6"/>
                                    </a:solidFill>
                                    <a:latin typeface="Cambria Math" panose="02040503050406030204" pitchFamily="18" charset="0"/>
                                  </a:rPr>
                                </m:ctrlPr>
                              </m:sSubPr>
                              <m:e>
                                <m:r>
                                  <a:rPr lang="fr-FR" b="1" i="1" smtClean="0">
                                    <a:solidFill>
                                      <a:schemeClr val="accent6"/>
                                    </a:solidFill>
                                    <a:latin typeface="Cambria Math" panose="02040503050406030204" pitchFamily="18" charset="0"/>
                                  </a:rPr>
                                  <m:t>𝑽</m:t>
                                </m:r>
                              </m:e>
                              <m:sub>
                                <m:r>
                                  <a:rPr lang="fr-FR" b="0" i="1" smtClean="0">
                                    <a:solidFill>
                                      <a:schemeClr val="accent6"/>
                                    </a:solidFill>
                                    <a:latin typeface="Cambria Math" panose="02040503050406030204" pitchFamily="18" charset="0"/>
                                  </a:rPr>
                                  <m:t>𝑠𝑏</m:t>
                                </m:r>
                              </m:sub>
                            </m:sSub>
                            <m:r>
                              <a:rPr lang="fr-FR" b="0" i="1" smtClean="0">
                                <a:solidFill>
                                  <a:schemeClr val="accent6"/>
                                </a:solidFill>
                                <a:latin typeface="Cambria Math" panose="02040503050406030204" pitchFamily="18" charset="0"/>
                              </a:rPr>
                              <m:t>|</m:t>
                            </m:r>
                          </m:den>
                        </m:f>
                        <m:sSub>
                          <m:sSubPr>
                            <m:ctrlPr>
                              <a:rPr lang="fr-FR" i="1">
                                <a:solidFill>
                                  <a:srgbClr val="FF0000"/>
                                </a:solidFill>
                                <a:latin typeface="Cambria Math" panose="02040503050406030204" pitchFamily="18" charset="0"/>
                              </a:rPr>
                            </m:ctrlPr>
                          </m:sSubPr>
                          <m:e>
                            <m:r>
                              <a:rPr lang="fr-FR" i="1">
                                <a:solidFill>
                                  <a:srgbClr val="FF0000"/>
                                </a:solidFill>
                                <a:latin typeface="Cambria Math" panose="02040503050406030204" pitchFamily="18" charset="0"/>
                              </a:rPr>
                              <m:t>𝜇</m:t>
                            </m:r>
                          </m:e>
                          <m:sub>
                            <m:r>
                              <a:rPr lang="fr-FR" i="1">
                                <a:solidFill>
                                  <a:srgbClr val="FF0000"/>
                                </a:solidFill>
                                <a:latin typeface="Cambria Math" panose="02040503050406030204" pitchFamily="18" charset="0"/>
                              </a:rPr>
                              <m:t>𝑑</m:t>
                            </m:r>
                          </m:sub>
                        </m:sSub>
                      </m:oMath>
                    </m:oMathPara>
                  </a14:m>
                  <a:endParaRPr lang="en-GB" b="1"/>
                </a:p>
              </p:txBody>
            </p:sp>
          </mc:Choice>
          <mc:Fallback xmlns="">
            <p:sp>
              <p:nvSpPr>
                <p:cNvPr id="13" name="ZoneTexte 7">
                  <a:extLst>
                    <a:ext uri="{FF2B5EF4-FFF2-40B4-BE49-F238E27FC236}">
                      <a16:creationId xmlns:a16="http://schemas.microsoft.com/office/drawing/2014/main" id="{CE0981B0-8283-406E-A305-26A1EA08D857}"/>
                    </a:ext>
                  </a:extLst>
                </p:cNvPr>
                <p:cNvSpPr txBox="1">
                  <a:spLocks noRot="1" noChangeAspect="1" noMove="1" noResize="1" noEditPoints="1" noAdjustHandles="1" noChangeArrowheads="1" noChangeShapeType="1" noTextEdit="1"/>
                </p:cNvSpPr>
                <p:nvPr/>
              </p:nvSpPr>
              <p:spPr>
                <a:xfrm>
                  <a:off x="5543965" y="1646147"/>
                  <a:ext cx="5004640" cy="565348"/>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ZoneTexte 8">
                  <a:extLst>
                    <a:ext uri="{FF2B5EF4-FFF2-40B4-BE49-F238E27FC236}">
                      <a16:creationId xmlns:a16="http://schemas.microsoft.com/office/drawing/2014/main" id="{586B1C7A-F212-45D4-9544-C05BC867890F}"/>
                    </a:ext>
                  </a:extLst>
                </p:cNvPr>
                <p:cNvSpPr txBox="1"/>
                <p:nvPr/>
              </p:nvSpPr>
              <p:spPr>
                <a:xfrm>
                  <a:off x="5602026" y="2439411"/>
                  <a:ext cx="3154903" cy="276999"/>
                </a:xfrm>
                <a:prstGeom prst="rect">
                  <a:avLst/>
                </a:prstGeom>
                <a:noFill/>
              </p:spPr>
              <p:txBody>
                <a:bodyPr wrap="none" lIns="0" tIns="0" rIns="0" bIns="0" rtlCol="0">
                  <a:spAutoFit/>
                </a:bodyPr>
                <a:lstStyle/>
                <a:p>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𝜏</m:t>
                          </m:r>
                        </m:e>
                        <m:sub>
                          <m:r>
                            <a:rPr lang="fr-FR" b="0" i="1" smtClean="0">
                              <a:latin typeface="Cambria Math" panose="02040503050406030204" pitchFamily="18" charset="0"/>
                            </a:rPr>
                            <m:t>𝐵</m:t>
                          </m:r>
                        </m:sub>
                      </m:sSub>
                    </m:oMath>
                  </a14:m>
                  <a:r>
                    <a:rPr lang="en-GB"/>
                    <a:t> =</a:t>
                  </a:r>
                  <a:r>
                    <a:rPr lang="fr-FR" b="0"/>
                    <a:t> </a:t>
                  </a:r>
                  <a14:m>
                    <m:oMath xmlns:m="http://schemas.openxmlformats.org/officeDocument/2006/math">
                      <m:sSub>
                        <m:sSubPr>
                          <m:ctrlPr>
                            <a:rPr lang="fr-FR" b="0" i="1" smtClean="0">
                              <a:solidFill>
                                <a:schemeClr val="accent5"/>
                              </a:solidFill>
                              <a:latin typeface="Cambria Math" panose="02040503050406030204" pitchFamily="18" charset="0"/>
                            </a:rPr>
                          </m:ctrlPr>
                        </m:sSubPr>
                        <m:e>
                          <m:r>
                            <a:rPr lang="fr-FR" b="0" i="1" smtClean="0">
                              <a:solidFill>
                                <a:schemeClr val="accent5"/>
                              </a:solidFill>
                              <a:latin typeface="Cambria Math" panose="02040503050406030204" pitchFamily="18" charset="0"/>
                            </a:rPr>
                            <m:t>𝜏</m:t>
                          </m:r>
                        </m:e>
                        <m:sub>
                          <m:r>
                            <a:rPr lang="fr-FR" b="0" i="1" smtClean="0">
                              <a:solidFill>
                                <a:schemeClr val="accent5"/>
                              </a:solidFill>
                              <a:latin typeface="Cambria Math" panose="02040503050406030204" pitchFamily="18" charset="0"/>
                            </a:rPr>
                            <m:t>𝑐</m:t>
                          </m:r>
                        </m:sub>
                      </m:sSub>
                      <m:r>
                        <a:rPr lang="fr-FR" b="0" i="1" smtClean="0">
                          <a:latin typeface="Cambria Math" panose="02040503050406030204" pitchFamily="18" charset="0"/>
                        </a:rPr>
                        <m:t>+</m:t>
                      </m:r>
                      <m:r>
                        <a:rPr lang="fr-FR" b="0" i="1" smtClean="0">
                          <a:solidFill>
                            <a:schemeClr val="accent6"/>
                          </a:solidFill>
                          <a:latin typeface="Cambria Math" panose="02040503050406030204" pitchFamily="18" charset="0"/>
                        </a:rPr>
                        <m:t>𝑔</m:t>
                      </m:r>
                      <m:d>
                        <m:dPr>
                          <m:ctrlPr>
                            <a:rPr lang="fr-FR" b="0" i="1" smtClean="0">
                              <a:solidFill>
                                <a:schemeClr val="accent6"/>
                              </a:solidFill>
                              <a:latin typeface="Cambria Math" panose="02040503050406030204" pitchFamily="18" charset="0"/>
                            </a:rPr>
                          </m:ctrlPr>
                        </m:dPr>
                        <m:e>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𝜌</m:t>
                              </m:r>
                            </m:e>
                            <m:sub>
                              <m:r>
                                <a:rPr lang="fr-FR" b="0" i="1" smtClean="0">
                                  <a:solidFill>
                                    <a:schemeClr val="accent6"/>
                                  </a:solidFill>
                                  <a:latin typeface="Cambria Math" panose="02040503050406030204" pitchFamily="18" charset="0"/>
                                </a:rPr>
                                <m:t>𝑠</m:t>
                              </m:r>
                            </m:sub>
                          </m:sSub>
                          <m:r>
                            <a:rPr lang="fr-FR" b="0" i="1" smtClean="0">
                              <a:solidFill>
                                <a:schemeClr val="accent6"/>
                              </a:solidFill>
                              <a:latin typeface="Cambria Math" panose="02040503050406030204" pitchFamily="18" charset="0"/>
                            </a:rPr>
                            <m:t>−</m:t>
                          </m:r>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𝜌</m:t>
                              </m:r>
                            </m:e>
                            <m:sub>
                              <m:r>
                                <a:rPr lang="fr-FR" b="0" i="1" smtClean="0">
                                  <a:solidFill>
                                    <a:schemeClr val="accent6"/>
                                  </a:solidFill>
                                  <a:latin typeface="Cambria Math" panose="02040503050406030204" pitchFamily="18" charset="0"/>
                                </a:rPr>
                                <m:t>𝑙</m:t>
                              </m:r>
                            </m:sub>
                          </m:sSub>
                        </m:e>
                      </m:d>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m:t>
                          </m:r>
                          <m:r>
                            <a:rPr lang="fr-FR" b="0" i="1" smtClean="0">
                              <a:solidFill>
                                <a:schemeClr val="accent6"/>
                              </a:solidFill>
                              <a:latin typeface="Cambria Math" panose="02040503050406030204" pitchFamily="18" charset="0"/>
                            </a:rPr>
                            <m:t>𝛿</m:t>
                          </m:r>
                        </m:e>
                        <m:sub>
                          <m:r>
                            <a:rPr lang="fr-FR" b="0" i="1" smtClean="0">
                              <a:solidFill>
                                <a:schemeClr val="accent6"/>
                              </a:solidFill>
                              <a:latin typeface="Cambria Math" panose="02040503050406030204" pitchFamily="18" charset="0"/>
                            </a:rPr>
                            <m:t>𝑠𝑏</m:t>
                          </m:r>
                        </m:sub>
                      </m:sSub>
                      <m:r>
                        <a:rPr lang="fr-FR" b="0" i="1" smtClean="0">
                          <a:solidFill>
                            <a:schemeClr val="accent6"/>
                          </a:solidFill>
                          <a:latin typeface="Cambria Math" panose="02040503050406030204" pitchFamily="18" charset="0"/>
                        </a:rPr>
                        <m:t>+</m:t>
                      </m:r>
                      <m:sSub>
                        <m:sSubPr>
                          <m:ctrlPr>
                            <a:rPr lang="fr-FR" b="0" i="1" smtClean="0">
                              <a:solidFill>
                                <a:schemeClr val="accent6"/>
                              </a:solidFill>
                              <a:latin typeface="Cambria Math" panose="02040503050406030204" pitchFamily="18" charset="0"/>
                            </a:rPr>
                          </m:ctrlPr>
                        </m:sSubPr>
                        <m:e>
                          <m:r>
                            <a:rPr lang="fr-FR" b="0" i="1" smtClean="0">
                              <a:solidFill>
                                <a:schemeClr val="accent6"/>
                              </a:solidFill>
                              <a:latin typeface="Cambria Math" panose="02040503050406030204" pitchFamily="18" charset="0"/>
                            </a:rPr>
                            <m:t>𝛿</m:t>
                          </m:r>
                        </m:e>
                        <m:sub>
                          <m:r>
                            <a:rPr lang="fr-FR" b="0" i="1" smtClean="0">
                              <a:solidFill>
                                <a:schemeClr val="accent6"/>
                              </a:solidFill>
                              <a:latin typeface="Cambria Math" panose="02040503050406030204" pitchFamily="18" charset="0"/>
                            </a:rPr>
                            <m:t>𝑠𝑠</m:t>
                          </m:r>
                        </m:sub>
                      </m:sSub>
                      <m:r>
                        <a:rPr lang="fr-FR" b="0" i="1" smtClean="0">
                          <a:solidFill>
                            <a:schemeClr val="accent6"/>
                          </a:solidFill>
                          <a:latin typeface="Cambria Math" panose="02040503050406030204" pitchFamily="18" charset="0"/>
                        </a:rPr>
                        <m:t>)</m:t>
                      </m:r>
                      <m:sSub>
                        <m:sSubPr>
                          <m:ctrlPr>
                            <a:rPr lang="fr-FR" i="1">
                              <a:solidFill>
                                <a:srgbClr val="FF0000"/>
                              </a:solidFill>
                              <a:latin typeface="Cambria Math" panose="02040503050406030204" pitchFamily="18" charset="0"/>
                            </a:rPr>
                          </m:ctrlPr>
                        </m:sSubPr>
                        <m:e>
                          <m:r>
                            <a:rPr lang="fr-FR" i="1">
                              <a:solidFill>
                                <a:srgbClr val="FF0000"/>
                              </a:solidFill>
                              <a:latin typeface="Cambria Math" panose="02040503050406030204" pitchFamily="18" charset="0"/>
                            </a:rPr>
                            <m:t>𝜇</m:t>
                          </m:r>
                        </m:e>
                        <m:sub>
                          <m:r>
                            <a:rPr lang="fr-FR" i="1">
                              <a:solidFill>
                                <a:srgbClr val="FF0000"/>
                              </a:solidFill>
                              <a:latin typeface="Cambria Math" panose="02040503050406030204" pitchFamily="18" charset="0"/>
                            </a:rPr>
                            <m:t>𝑠</m:t>
                          </m:r>
                        </m:sub>
                      </m:sSub>
                    </m:oMath>
                  </a14:m>
                  <a:endParaRPr lang="en-GB"/>
                </a:p>
              </p:txBody>
            </p:sp>
          </mc:Choice>
          <mc:Fallback xmlns="">
            <p:sp>
              <p:nvSpPr>
                <p:cNvPr id="14" name="ZoneTexte 8">
                  <a:extLst>
                    <a:ext uri="{FF2B5EF4-FFF2-40B4-BE49-F238E27FC236}">
                      <a16:creationId xmlns:a16="http://schemas.microsoft.com/office/drawing/2014/main" id="{586B1C7A-F212-45D4-9544-C05BC867890F}"/>
                    </a:ext>
                  </a:extLst>
                </p:cNvPr>
                <p:cNvSpPr txBox="1">
                  <a:spLocks noRot="1" noChangeAspect="1" noMove="1" noResize="1" noEditPoints="1" noAdjustHandles="1" noChangeArrowheads="1" noChangeShapeType="1" noTextEdit="1"/>
                </p:cNvSpPr>
                <p:nvPr/>
              </p:nvSpPr>
              <p:spPr>
                <a:xfrm>
                  <a:off x="5602026" y="2439411"/>
                  <a:ext cx="3154903" cy="276999"/>
                </a:xfrm>
                <a:prstGeom prst="rect">
                  <a:avLst/>
                </a:prstGeom>
                <a:blipFill>
                  <a:blip r:embed="rId6"/>
                  <a:stretch>
                    <a:fillRect l="-1931" t="-28889" r="-193" b="-511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9A060B6-5EC2-4BCF-921F-D4C55DF3D5AE}"/>
                    </a:ext>
                  </a:extLst>
                </p:cNvPr>
                <p:cNvSpPr txBox="1"/>
                <p:nvPr/>
              </p:nvSpPr>
              <p:spPr>
                <a:xfrm>
                  <a:off x="5602026" y="2922310"/>
                  <a:ext cx="297068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𝑑</m:t>
                            </m:r>
                          </m:sub>
                        </m:sSub>
                        <m:r>
                          <a:rPr lang="fr-FR" b="0" i="1" smtClean="0">
                            <a:latin typeface="Cambria Math" panose="02040503050406030204" pitchFamily="18" charset="0"/>
                          </a:rPr>
                          <m:t>=</m:t>
                        </m:r>
                        <m:func>
                          <m:funcPr>
                            <m:ctrlPr>
                              <a:rPr lang="fr-FR" b="0" i="1" smtClean="0">
                                <a:latin typeface="Cambria Math" panose="02040503050406030204" pitchFamily="18" charset="0"/>
                              </a:rPr>
                            </m:ctrlPr>
                          </m:funcPr>
                          <m:fName>
                            <m:r>
                              <m:rPr>
                                <m:sty m:val="p"/>
                              </m:rPr>
                              <a:rPr lang="fr-FR" b="0" i="0" smtClean="0">
                                <a:latin typeface="Cambria Math" panose="02040503050406030204" pitchFamily="18" charset="0"/>
                              </a:rPr>
                              <m:t>tan</m:t>
                            </m:r>
                          </m:fName>
                          <m:e>
                            <m:d>
                              <m:dPr>
                                <m:ctrlPr>
                                  <a:rPr lang="fr-FR" b="0" i="1" smtClean="0">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𝜙</m:t>
                                    </m:r>
                                  </m:e>
                                  <m:sub>
                                    <m:r>
                                      <a:rPr lang="fr-FR" b="0" i="1" smtClean="0">
                                        <a:latin typeface="Cambria Math" panose="02040503050406030204" pitchFamily="18" charset="0"/>
                                      </a:rPr>
                                      <m:t>𝑑</m:t>
                                    </m:r>
                                  </m:sub>
                                </m:sSub>
                              </m:e>
                            </m:d>
                          </m:e>
                        </m:func>
                        <m:r>
                          <a:rPr lang="fr-FR" b="0" i="1" smtClean="0">
                            <a:latin typeface="Cambria Math" panose="02040503050406030204" pitchFamily="18" charset="0"/>
                          </a:rPr>
                          <m:t>&lt;</m:t>
                        </m:r>
                        <m:func>
                          <m:funcPr>
                            <m:ctrlPr>
                              <a:rPr lang="fr-FR" i="1">
                                <a:latin typeface="Cambria Math" panose="02040503050406030204" pitchFamily="18" charset="0"/>
                              </a:rPr>
                            </m:ctrlPr>
                          </m:funcPr>
                          <m:fName>
                            <m:r>
                              <m:rPr>
                                <m:sty m:val="p"/>
                              </m:rPr>
                              <a:rPr lang="fr-FR">
                                <a:latin typeface="Cambria Math" panose="02040503050406030204" pitchFamily="18" charset="0"/>
                              </a:rPr>
                              <m:t>tan</m:t>
                            </m:r>
                          </m:fName>
                          <m:e>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𝜙</m:t>
                                    </m:r>
                                  </m:e>
                                  <m:sub>
                                    <m:r>
                                      <a:rPr lang="fr-FR" i="1">
                                        <a:latin typeface="Cambria Math" panose="02040503050406030204" pitchFamily="18" charset="0"/>
                                      </a:rPr>
                                      <m:t>𝑠</m:t>
                                    </m:r>
                                  </m:sub>
                                </m:sSub>
                              </m:e>
                            </m:d>
                          </m:e>
                        </m:func>
                        <m:r>
                          <a:rPr lang="fr-FR" b="0" i="1" smtClean="0">
                            <a:latin typeface="Cambria Math" panose="02040503050406030204" pitchFamily="18" charset="0"/>
                          </a:rPr>
                          <m:t>=</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𝜇</m:t>
                            </m:r>
                          </m:e>
                          <m:sub>
                            <m:r>
                              <a:rPr lang="fr-FR" b="0" i="1" smtClean="0">
                                <a:latin typeface="Cambria Math" panose="02040503050406030204" pitchFamily="18" charset="0"/>
                              </a:rPr>
                              <m:t>𝑠</m:t>
                            </m:r>
                          </m:sub>
                        </m:sSub>
                      </m:oMath>
                    </m:oMathPara>
                  </a14:m>
                  <a:endParaRPr lang="en-GB" dirty="0"/>
                </a:p>
              </p:txBody>
            </p:sp>
          </mc:Choice>
          <mc:Fallback xmlns="">
            <p:sp>
              <p:nvSpPr>
                <p:cNvPr id="5" name="TextBox 4">
                  <a:extLst>
                    <a:ext uri="{FF2B5EF4-FFF2-40B4-BE49-F238E27FC236}">
                      <a16:creationId xmlns:a16="http://schemas.microsoft.com/office/drawing/2014/main" id="{D9A060B6-5EC2-4BCF-921F-D4C55DF3D5AE}"/>
                    </a:ext>
                  </a:extLst>
                </p:cNvPr>
                <p:cNvSpPr txBox="1">
                  <a:spLocks noRot="1" noChangeAspect="1" noMove="1" noResize="1" noEditPoints="1" noAdjustHandles="1" noChangeArrowheads="1" noChangeShapeType="1" noTextEdit="1"/>
                </p:cNvSpPr>
                <p:nvPr/>
              </p:nvSpPr>
              <p:spPr>
                <a:xfrm>
                  <a:off x="5602026" y="2922310"/>
                  <a:ext cx="2970685" cy="276999"/>
                </a:xfrm>
                <a:prstGeom prst="rect">
                  <a:avLst/>
                </a:prstGeom>
                <a:blipFill>
                  <a:blip r:embed="rId7"/>
                  <a:stretch>
                    <a:fillRect l="-1230" b="-33333"/>
                  </a:stretch>
                </a:blipFill>
              </p:spPr>
              <p:txBody>
                <a:bodyPr/>
                <a:lstStyle/>
                <a:p>
                  <a:r>
                    <a:rPr lang="en-GB">
                      <a:noFill/>
                    </a:rPr>
                    <a:t> </a:t>
                  </a:r>
                </a:p>
              </p:txBody>
            </p:sp>
          </mc:Fallback>
        </mc:AlternateContent>
      </p:grpSp>
      <p:grpSp>
        <p:nvGrpSpPr>
          <p:cNvPr id="8" name="Group 7">
            <a:extLst>
              <a:ext uri="{FF2B5EF4-FFF2-40B4-BE49-F238E27FC236}">
                <a16:creationId xmlns:a16="http://schemas.microsoft.com/office/drawing/2014/main" id="{AD90BB0A-296B-4A3E-A083-D7C8179FF568}"/>
              </a:ext>
            </a:extLst>
          </p:cNvPr>
          <p:cNvGrpSpPr/>
          <p:nvPr/>
        </p:nvGrpSpPr>
        <p:grpSpPr>
          <a:xfrm>
            <a:off x="3427749" y="2427192"/>
            <a:ext cx="3247153" cy="2162716"/>
            <a:chOff x="3951679" y="1118509"/>
            <a:chExt cx="3247153" cy="2162716"/>
          </a:xfrm>
        </p:grpSpPr>
        <p:sp>
          <p:nvSpPr>
            <p:cNvPr id="7" name="TextBox 6">
              <a:extLst>
                <a:ext uri="{FF2B5EF4-FFF2-40B4-BE49-F238E27FC236}">
                  <a16:creationId xmlns:a16="http://schemas.microsoft.com/office/drawing/2014/main" id="{02E0FDDB-4D17-483D-8E1E-C34568CC4763}"/>
                </a:ext>
              </a:extLst>
            </p:cNvPr>
            <p:cNvSpPr txBox="1"/>
            <p:nvPr/>
          </p:nvSpPr>
          <p:spPr>
            <a:xfrm>
              <a:off x="4431647" y="1118509"/>
              <a:ext cx="2713342" cy="369332"/>
            </a:xfrm>
            <a:prstGeom prst="rect">
              <a:avLst/>
            </a:prstGeom>
            <a:noFill/>
          </p:spPr>
          <p:txBody>
            <a:bodyPr wrap="square" rtlCol="0">
              <a:spAutoFit/>
            </a:bodyPr>
            <a:lstStyle/>
            <a:p>
              <a:r>
                <a:rPr lang="fr-FR" dirty="0" err="1">
                  <a:latin typeface="+mj-lt"/>
                </a:rPr>
                <a:t>Shear</a:t>
              </a:r>
              <a:r>
                <a:rPr lang="fr-FR" dirty="0">
                  <a:latin typeface="+mj-lt"/>
                </a:rPr>
                <a:t> </a:t>
              </a:r>
              <a:r>
                <a:rPr lang="fr-FR" dirty="0" err="1">
                  <a:latin typeface="+mj-lt"/>
                </a:rPr>
                <a:t>exerted</a:t>
              </a:r>
              <a:r>
                <a:rPr lang="fr-FR" dirty="0">
                  <a:latin typeface="+mj-lt"/>
                </a:rPr>
                <a:t> by the water</a:t>
              </a:r>
              <a:endParaRPr lang="en-GB" dirty="0">
                <a:latin typeface="+mj-lt"/>
              </a:endParaRPr>
            </a:p>
          </p:txBody>
        </p:sp>
        <p:sp>
          <p:nvSpPr>
            <p:cNvPr id="19" name="TextBox 18">
              <a:extLst>
                <a:ext uri="{FF2B5EF4-FFF2-40B4-BE49-F238E27FC236}">
                  <a16:creationId xmlns:a16="http://schemas.microsoft.com/office/drawing/2014/main" id="{861897D8-ADAD-4DD8-BDA8-DF95298AC70A}"/>
                </a:ext>
              </a:extLst>
            </p:cNvPr>
            <p:cNvSpPr txBox="1"/>
            <p:nvPr/>
          </p:nvSpPr>
          <p:spPr>
            <a:xfrm>
              <a:off x="3951679" y="1744843"/>
              <a:ext cx="3193310" cy="369332"/>
            </a:xfrm>
            <a:prstGeom prst="rect">
              <a:avLst/>
            </a:prstGeom>
            <a:noFill/>
          </p:spPr>
          <p:txBody>
            <a:bodyPr wrap="none" rtlCol="0">
              <a:spAutoFit/>
            </a:bodyPr>
            <a:lstStyle/>
            <a:p>
              <a:r>
                <a:rPr lang="fr-FR" err="1">
                  <a:latin typeface="+mj-lt"/>
                </a:rPr>
                <a:t>Shear</a:t>
              </a:r>
              <a:r>
                <a:rPr lang="fr-FR">
                  <a:latin typeface="+mj-lt"/>
                </a:rPr>
                <a:t> </a:t>
              </a:r>
              <a:r>
                <a:rPr lang="fr-FR" err="1">
                  <a:latin typeface="+mj-lt"/>
                </a:rPr>
                <a:t>exerted</a:t>
              </a:r>
              <a:r>
                <a:rPr lang="fr-FR">
                  <a:latin typeface="+mj-lt"/>
                </a:rPr>
                <a:t> by the </a:t>
              </a:r>
              <a:r>
                <a:rPr lang="fr-FR" err="1">
                  <a:latin typeface="+mj-lt"/>
                </a:rPr>
                <a:t>solid</a:t>
              </a:r>
              <a:r>
                <a:rPr lang="fr-FR">
                  <a:latin typeface="+mj-lt"/>
                </a:rPr>
                <a:t> phase</a:t>
              </a:r>
              <a:endParaRPr lang="en-GB">
                <a:latin typeface="+mj-lt"/>
              </a:endParaRPr>
            </a:p>
          </p:txBody>
        </p:sp>
        <p:sp>
          <p:nvSpPr>
            <p:cNvPr id="20" name="TextBox 19">
              <a:extLst>
                <a:ext uri="{FF2B5EF4-FFF2-40B4-BE49-F238E27FC236}">
                  <a16:creationId xmlns:a16="http://schemas.microsoft.com/office/drawing/2014/main" id="{7105CCB0-4E31-499E-BD57-4E9561129241}"/>
                </a:ext>
              </a:extLst>
            </p:cNvPr>
            <p:cNvSpPr txBox="1"/>
            <p:nvPr/>
          </p:nvSpPr>
          <p:spPr>
            <a:xfrm>
              <a:off x="5200080" y="2911893"/>
              <a:ext cx="1998752" cy="369332"/>
            </a:xfrm>
            <a:prstGeom prst="rect">
              <a:avLst/>
            </a:prstGeom>
            <a:noFill/>
          </p:spPr>
          <p:txBody>
            <a:bodyPr wrap="none" rtlCol="0">
              <a:spAutoFit/>
            </a:bodyPr>
            <a:lstStyle/>
            <a:p>
              <a:r>
                <a:rPr lang="fr-FR">
                  <a:latin typeface="+mj-lt"/>
                </a:rPr>
                <a:t>Friction coefficients</a:t>
              </a:r>
              <a:endParaRPr lang="en-GB">
                <a:latin typeface="+mj-lt"/>
              </a:endParaRPr>
            </a:p>
          </p:txBody>
        </p:sp>
        <p:sp>
          <p:nvSpPr>
            <p:cNvPr id="21" name="TextBox 20">
              <a:extLst>
                <a:ext uri="{FF2B5EF4-FFF2-40B4-BE49-F238E27FC236}">
                  <a16:creationId xmlns:a16="http://schemas.microsoft.com/office/drawing/2014/main" id="{B2F8B1B7-36CB-45B6-8FFE-992D3A0873E1}"/>
                </a:ext>
              </a:extLst>
            </p:cNvPr>
            <p:cNvSpPr txBox="1"/>
            <p:nvPr/>
          </p:nvSpPr>
          <p:spPr>
            <a:xfrm>
              <a:off x="5618609" y="2371177"/>
              <a:ext cx="1526380" cy="369332"/>
            </a:xfrm>
            <a:prstGeom prst="rect">
              <a:avLst/>
            </a:prstGeom>
            <a:noFill/>
          </p:spPr>
          <p:txBody>
            <a:bodyPr wrap="none" rtlCol="0">
              <a:spAutoFit/>
            </a:bodyPr>
            <a:lstStyle/>
            <a:p>
              <a:r>
                <a:rPr lang="fr-FR" err="1">
                  <a:latin typeface="+mj-lt"/>
                </a:rPr>
                <a:t>Bed</a:t>
              </a:r>
              <a:r>
                <a:rPr lang="fr-FR">
                  <a:latin typeface="+mj-lt"/>
                </a:rPr>
                <a:t> </a:t>
              </a:r>
              <a:r>
                <a:rPr lang="fr-FR" err="1">
                  <a:latin typeface="+mj-lt"/>
                </a:rPr>
                <a:t>resistance</a:t>
              </a:r>
              <a:endParaRPr lang="en-GB">
                <a:latin typeface="+mj-lt"/>
              </a:endParaRPr>
            </a:p>
          </p:txBody>
        </p:sp>
      </p:gr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FB6CDBB1-1384-4136-AEEF-8EDFED461678}"/>
                  </a:ext>
                </a:extLst>
              </p:cNvPr>
              <p:cNvSpPr txBox="1"/>
              <p:nvPr/>
            </p:nvSpPr>
            <p:spPr>
              <a:xfrm>
                <a:off x="10064791" y="3679860"/>
                <a:ext cx="2147582" cy="646331"/>
              </a:xfrm>
              <a:prstGeom prst="rect">
                <a:avLst/>
              </a:prstGeom>
              <a:noFill/>
            </p:spPr>
            <p:txBody>
              <a:bodyPr wrap="square" rtlCol="0">
                <a:spAutoFit/>
              </a:bodyPr>
              <a:lstStyle/>
              <a:p>
                <a14:m>
                  <m:oMath xmlns:m="http://schemas.openxmlformats.org/officeDocument/2006/math">
                    <m:r>
                      <a:rPr lang="fr-FR" b="0" i="1" smtClean="0">
                        <a:solidFill>
                          <a:schemeClr val="tx1"/>
                        </a:solidFill>
                        <a:latin typeface="Cambria Math" panose="02040503050406030204" pitchFamily="18" charset="0"/>
                      </a:rPr>
                      <m:t>~</m:t>
                    </m:r>
                  </m:oMath>
                </a14:m>
                <a:r>
                  <a:rPr lang="fr-FR">
                    <a:solidFill>
                      <a:schemeClr val="tx1"/>
                    </a:solidFill>
                    <a:latin typeface="+mj-lt"/>
                  </a:rPr>
                  <a:t>Mohr-Coulomb</a:t>
                </a:r>
              </a:p>
              <a:p>
                <a:pPr/>
                <a14:m>
                  <m:oMathPara xmlns:m="http://schemas.openxmlformats.org/officeDocument/2006/math">
                    <m:oMathParaPr>
                      <m:jc m:val="centerGroup"/>
                    </m:oMathParaPr>
                    <m:oMath xmlns:m="http://schemas.openxmlformats.org/officeDocument/2006/math">
                      <m:r>
                        <a:rPr lang="fr-FR" b="0" i="1" smtClean="0">
                          <a:solidFill>
                            <a:schemeClr val="tx1"/>
                          </a:solidFill>
                          <a:latin typeface="Cambria Math" panose="02040503050406030204" pitchFamily="18" charset="0"/>
                        </a:rPr>
                        <m:t>𝜏</m:t>
                      </m:r>
                      <m:r>
                        <a:rPr lang="fr-FR" b="0" i="1" smtClean="0">
                          <a:solidFill>
                            <a:schemeClr val="tx1"/>
                          </a:solidFill>
                          <a:latin typeface="Cambria Math" panose="02040503050406030204" pitchFamily="18" charset="0"/>
                        </a:rPr>
                        <m:t>=</m:t>
                      </m:r>
                      <m:r>
                        <a:rPr lang="fr-FR" b="0" i="1" smtClean="0">
                          <a:solidFill>
                            <a:schemeClr val="accent5"/>
                          </a:solidFill>
                          <a:latin typeface="Cambria Math" panose="02040503050406030204" pitchFamily="18" charset="0"/>
                        </a:rPr>
                        <m:t>𝑐</m:t>
                      </m:r>
                      <m:r>
                        <a:rPr lang="fr-FR" b="0" i="1" smtClean="0">
                          <a:solidFill>
                            <a:schemeClr val="tx1"/>
                          </a:solidFill>
                          <a:latin typeface="Cambria Math" panose="02040503050406030204" pitchFamily="18" charset="0"/>
                        </a:rPr>
                        <m:t>+</m:t>
                      </m:r>
                      <m:func>
                        <m:funcPr>
                          <m:ctrlPr>
                            <a:rPr lang="fr-FR" b="0" i="1" smtClean="0">
                              <a:solidFill>
                                <a:srgbClr val="FF0000"/>
                              </a:solidFill>
                              <a:latin typeface="Cambria Math" panose="02040503050406030204" pitchFamily="18" charset="0"/>
                            </a:rPr>
                          </m:ctrlPr>
                        </m:funcPr>
                        <m:fName>
                          <m:r>
                            <a:rPr lang="fr-FR" i="1" smtClean="0">
                              <a:solidFill>
                                <a:schemeClr val="accent6"/>
                              </a:solidFill>
                              <a:latin typeface="Cambria Math" panose="02040503050406030204" pitchFamily="18" charset="0"/>
                            </a:rPr>
                            <m:t>𝜎</m:t>
                          </m:r>
                          <m:r>
                            <m:rPr>
                              <m:sty m:val="p"/>
                            </m:rPr>
                            <a:rPr lang="fr-FR" b="0" i="0" smtClean="0">
                              <a:solidFill>
                                <a:srgbClr val="FF0000"/>
                              </a:solidFill>
                              <a:latin typeface="Cambria Math" panose="02040503050406030204" pitchFamily="18" charset="0"/>
                            </a:rPr>
                            <m:t>tan</m:t>
                          </m:r>
                        </m:fName>
                        <m:e>
                          <m:d>
                            <m:dPr>
                              <m:ctrlPr>
                                <a:rPr lang="fr-FR" b="0" i="1" smtClean="0">
                                  <a:solidFill>
                                    <a:srgbClr val="FF0000"/>
                                  </a:solidFill>
                                  <a:latin typeface="Cambria Math" panose="02040503050406030204" pitchFamily="18" charset="0"/>
                                </a:rPr>
                              </m:ctrlPr>
                            </m:dPr>
                            <m:e>
                              <m:r>
                                <a:rPr lang="fr-FR" b="0" i="1" smtClean="0">
                                  <a:solidFill>
                                    <a:srgbClr val="FF0000"/>
                                  </a:solidFill>
                                  <a:latin typeface="Cambria Math" panose="02040503050406030204" pitchFamily="18" charset="0"/>
                                </a:rPr>
                                <m:t>𝜙</m:t>
                              </m:r>
                            </m:e>
                          </m:d>
                        </m:e>
                      </m:func>
                    </m:oMath>
                  </m:oMathPara>
                </a14:m>
                <a:endParaRPr lang="en-GB">
                  <a:solidFill>
                    <a:srgbClr val="FF0000"/>
                  </a:solidFill>
                  <a:latin typeface="+mj-lt"/>
                </a:endParaRPr>
              </a:p>
            </p:txBody>
          </p:sp>
        </mc:Choice>
        <mc:Fallback xmlns="">
          <p:sp>
            <p:nvSpPr>
              <p:cNvPr id="15" name="TextBox 14">
                <a:extLst>
                  <a:ext uri="{FF2B5EF4-FFF2-40B4-BE49-F238E27FC236}">
                    <a16:creationId xmlns:a16="http://schemas.microsoft.com/office/drawing/2014/main" id="{FB6CDBB1-1384-4136-AEEF-8EDFED461678}"/>
                  </a:ext>
                </a:extLst>
              </p:cNvPr>
              <p:cNvSpPr txBox="1">
                <a:spLocks noRot="1" noChangeAspect="1" noMove="1" noResize="1" noEditPoints="1" noAdjustHandles="1" noChangeArrowheads="1" noChangeShapeType="1" noTextEdit="1"/>
              </p:cNvSpPr>
              <p:nvPr/>
            </p:nvSpPr>
            <p:spPr>
              <a:xfrm>
                <a:off x="10064791" y="3679860"/>
                <a:ext cx="2147582" cy="646331"/>
              </a:xfrm>
              <a:prstGeom prst="rect">
                <a:avLst/>
              </a:prstGeom>
              <a:blipFill>
                <a:blip r:embed="rId9"/>
                <a:stretch>
                  <a:fillRect t="-5660" b="-6604"/>
                </a:stretch>
              </a:blipFill>
            </p:spPr>
            <p:txBody>
              <a:bodyPr/>
              <a:lstStyle/>
              <a:p>
                <a:r>
                  <a:rPr lang="en-GB">
                    <a:noFill/>
                  </a:rPr>
                  <a:t> </a:t>
                </a:r>
              </a:p>
            </p:txBody>
          </p:sp>
        </mc:Fallback>
      </mc:AlternateContent>
    </p:spTree>
    <p:extLst>
      <p:ext uri="{BB962C8B-B14F-4D97-AF65-F5344CB8AC3E}">
        <p14:creationId xmlns:p14="http://schemas.microsoft.com/office/powerpoint/2010/main" val="3698201857"/>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1" id="{07C49A61-B752-4AB6-BA6A-A0B97E76C9EA}" vid="{6CDC1386-D437-414F-8115-14CB8DF0BCB5}"/>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Template_ruban_V5</Template>
  <TotalTime>2010</TotalTime>
  <Words>4154</Words>
  <Application>Microsoft Office PowerPoint</Application>
  <PresentationFormat>Grand écran</PresentationFormat>
  <Paragraphs>387</Paragraphs>
  <Slides>25</Slides>
  <Notes>25</Notes>
  <HiddenSlides>0</HiddenSlides>
  <MMClips>1</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25</vt:i4>
      </vt:variant>
    </vt:vector>
  </HeadingPairs>
  <TitlesOfParts>
    <vt:vector size="36" baseType="lpstr">
      <vt:lpstr>Arial</vt:lpstr>
      <vt:lpstr>Calibri</vt:lpstr>
      <vt:lpstr>Calibri Light</vt:lpstr>
      <vt:lpstr>Cambria Math</vt:lpstr>
      <vt:lpstr>Corbel</vt:lpstr>
      <vt:lpstr>Latin Modern Math</vt:lpstr>
      <vt:lpstr>Roboto</vt:lpstr>
      <vt:lpstr>Roboto Light</vt:lpstr>
      <vt:lpstr>Times New Roman</vt:lpstr>
      <vt:lpstr>Wingdings</vt:lpstr>
      <vt:lpstr>Thème Office</vt:lpstr>
      <vt:lpstr>How to optimize dam-flushes to limit their downstream impacts?</vt:lpstr>
      <vt:lpstr>Introduction</vt:lpstr>
      <vt:lpstr>Introduction</vt:lpstr>
      <vt:lpstr>Introduction</vt:lpstr>
      <vt:lpstr>Outline</vt:lpstr>
      <vt:lpstr>2D modelisation</vt:lpstr>
      <vt:lpstr>2P2L</vt:lpstr>
      <vt:lpstr>2P2L</vt:lpstr>
      <vt:lpstr>2P2L</vt:lpstr>
      <vt:lpstr>Closing parameters</vt:lpstr>
      <vt:lpstr>Closing parameters</vt:lpstr>
      <vt:lpstr>Closing parameters</vt:lpstr>
      <vt:lpstr>Closing parameters</vt:lpstr>
      <vt:lpstr>Closing parameters</vt:lpstr>
      <vt:lpstr>Closing parameters</vt:lpstr>
      <vt:lpstr>Closing parameters</vt:lpstr>
      <vt:lpstr>Closing parameters</vt:lpstr>
      <vt:lpstr>Application to Spinewine &amp; Zech (2007) – PVC</vt:lpstr>
      <vt:lpstr>Perspectives</vt:lpstr>
      <vt:lpstr>Perspectives</vt:lpstr>
      <vt:lpstr>Conclusion</vt:lpstr>
      <vt:lpstr>Thank you for your attention!</vt:lpstr>
      <vt:lpstr>Présentation PowerPoint</vt:lpstr>
      <vt:lpstr>Introduction</vt:lpstr>
      <vt:lpstr>Closing parameters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Comment optimiser les chasses de barrage pour en limiter l’impact à l’aval ?</dc:title>
  <dc:creator>Robin Meurice</dc:creator>
  <cp:lastModifiedBy>Robin Meurice</cp:lastModifiedBy>
  <cp:revision>169</cp:revision>
  <dcterms:created xsi:type="dcterms:W3CDTF">2022-10-31T07:45:00Z</dcterms:created>
  <dcterms:modified xsi:type="dcterms:W3CDTF">2022-11-07T10:20:35Z</dcterms:modified>
</cp:coreProperties>
</file>