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Lst>
  <p:notesMasterIdLst>
    <p:notesMasterId r:id="rId18"/>
  </p:notesMasterIdLst>
  <p:handoutMasterIdLst>
    <p:handoutMasterId r:id="rId19"/>
  </p:handoutMasterIdLst>
  <p:sldIdLst>
    <p:sldId id="256" r:id="rId5"/>
    <p:sldId id="278" r:id="rId6"/>
    <p:sldId id="282" r:id="rId7"/>
    <p:sldId id="289" r:id="rId8"/>
    <p:sldId id="284" r:id="rId9"/>
    <p:sldId id="301" r:id="rId10"/>
    <p:sldId id="296" r:id="rId11"/>
    <p:sldId id="295" r:id="rId12"/>
    <p:sldId id="297" r:id="rId13"/>
    <p:sldId id="298" r:id="rId14"/>
    <p:sldId id="302" r:id="rId15"/>
    <p:sldId id="299" r:id="rId16"/>
    <p:sldId id="300" r:id="rId17"/>
  </p:sldIdLst>
  <p:sldSz cx="12192000" cy="6858000"/>
  <p:notesSz cx="6858000" cy="9144000"/>
  <p:defaultTextStyle>
    <a:defPPr rtl="0">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09" d="100"/>
          <a:sy n="109" d="100"/>
        </p:scale>
        <p:origin x="306" y="11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79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57FDB26-16AF-4C82-AF7A-92449513F3F4}" type="datetime1">
              <a:rPr lang="fr-FR" smtClean="0"/>
              <a:t>24/05/2023</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B53ADFC-ABB8-401A-BB24-33FDAFEDCEBD}" type="slidenum">
              <a:rPr lang="fr-FR" smtClean="0"/>
              <a:t>‹N°›</a:t>
            </a:fld>
            <a:endParaRPr lang="fr-FR"/>
          </a:p>
        </p:txBody>
      </p:sp>
    </p:spTree>
    <p:extLst>
      <p:ext uri="{BB962C8B-B14F-4D97-AF65-F5344CB8AC3E}">
        <p14:creationId xmlns:p14="http://schemas.microsoft.com/office/powerpoint/2010/main" val="2733249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60E9541-3375-4528-AC9C-1D7FD00C3017}" type="datetime1">
              <a:rPr lang="fr-FR" noProof="0" smtClean="0"/>
              <a:t>24/05/2023</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B725628-3A68-42F4-BA86-981817953149}" type="slidenum">
              <a:rPr lang="fr-FR" noProof="0" smtClean="0"/>
              <a:t>‹N°›</a:t>
            </a:fld>
            <a:endParaRPr lang="fr-FR" noProof="0"/>
          </a:p>
        </p:txBody>
      </p:sp>
    </p:spTree>
    <p:extLst>
      <p:ext uri="{BB962C8B-B14F-4D97-AF65-F5344CB8AC3E}">
        <p14:creationId xmlns:p14="http://schemas.microsoft.com/office/powerpoint/2010/main" val="6492586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4B725628-3A68-42F4-BA86-981817953149}" type="slidenum">
              <a:rPr lang="fr-FR" smtClean="0"/>
              <a:t>1</a:t>
            </a:fld>
            <a:endParaRPr lang="fr-FR"/>
          </a:p>
        </p:txBody>
      </p:sp>
    </p:spTree>
    <p:extLst>
      <p:ext uri="{BB962C8B-B14F-4D97-AF65-F5344CB8AC3E}">
        <p14:creationId xmlns:p14="http://schemas.microsoft.com/office/powerpoint/2010/main" val="3859257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e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ctrTitle"/>
          </p:nvPr>
        </p:nvSpPr>
        <p:spPr>
          <a:xfrm>
            <a:off x="457200" y="4960137"/>
            <a:ext cx="7772400" cy="1463040"/>
          </a:xfrm>
        </p:spPr>
        <p:txBody>
          <a:bodyPr rtlCol="0" anchor="ctr">
            <a:normAutofit/>
          </a:bodyPr>
          <a:lstStyle>
            <a:lvl1pPr algn="r">
              <a:defRPr sz="5000" spc="200" baseline="0"/>
            </a:lvl1pPr>
          </a:lstStyle>
          <a:p>
            <a:pPr rtl="0"/>
            <a:r>
              <a:rPr lang="fr-FR" noProof="0"/>
              <a:t>Modifiez le style du titre</a:t>
            </a:r>
          </a:p>
        </p:txBody>
      </p:sp>
      <p:sp>
        <p:nvSpPr>
          <p:cNvPr id="3" name="Sous-titre 2"/>
          <p:cNvSpPr>
            <a:spLocks noGrp="1"/>
          </p:cNvSpPr>
          <p:nvPr>
            <p:ph type="subTitle" idx="1" hasCustomPrompt="1"/>
          </p:nvPr>
        </p:nvSpPr>
        <p:spPr>
          <a:xfrm>
            <a:off x="8610600" y="4960137"/>
            <a:ext cx="3200400" cy="1463040"/>
          </a:xfrm>
        </p:spPr>
        <p:txBody>
          <a:bodyPr lIns="91440" rIns="91440" rtlCol="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fr-FR" noProof="0"/>
              <a:t>Cliquez pour modifier le style des sous-titres du masque</a:t>
            </a:r>
          </a:p>
        </p:txBody>
      </p:sp>
      <p:sp>
        <p:nvSpPr>
          <p:cNvPr id="4" name="Espace réservé de la date 3"/>
          <p:cNvSpPr>
            <a:spLocks noGrp="1"/>
          </p:cNvSpPr>
          <p:nvPr>
            <p:ph type="dt" sz="half" idx="10"/>
          </p:nvPr>
        </p:nvSpPr>
        <p:spPr/>
        <p:txBody>
          <a:bodyPr rtlCol="0"/>
          <a:lstStyle>
            <a:lvl1pPr algn="l">
              <a:defRPr/>
            </a:lvl1pPr>
          </a:lstStyle>
          <a:p>
            <a:pPr rtl="0"/>
            <a:fld id="{E27949C9-1C26-45BB-BA53-FCDDA512553D}" type="datetime1">
              <a:rPr lang="fr-FR" noProof="0" smtClean="0"/>
              <a:t>24/05/2023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cxnSp>
        <p:nvCxnSpPr>
          <p:cNvPr id="8" name="Connecteur droit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idx="1" hasCustomPrompt="1"/>
          </p:nvPr>
        </p:nvSpPr>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2B70CDC4-B118-436F-8999-4E53124174C8}" type="datetime1">
              <a:rPr lang="fr-FR" noProof="0" smtClean="0"/>
              <a:t>24/05/2023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e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457200" y="4960137"/>
            <a:ext cx="7772400" cy="1463040"/>
          </a:xfrm>
        </p:spPr>
        <p:txBody>
          <a:bodyPr rtlCol="0" anchor="ctr">
            <a:normAutofit/>
          </a:bodyPr>
          <a:lstStyle>
            <a:lvl1pPr algn="r">
              <a:defRPr sz="5000" b="0" spc="200" baseline="0"/>
            </a:lvl1pPr>
          </a:lstStyle>
          <a:p>
            <a:pPr rtl="0"/>
            <a:r>
              <a:rPr lang="fr-FR" noProof="0"/>
              <a:t>Modifiez le style du titre</a:t>
            </a:r>
          </a:p>
        </p:txBody>
      </p:sp>
      <p:sp>
        <p:nvSpPr>
          <p:cNvPr id="3" name="Espace réservé du texte 2"/>
          <p:cNvSpPr>
            <a:spLocks noGrp="1"/>
          </p:cNvSpPr>
          <p:nvPr>
            <p:ph type="body" idx="1" hasCustomPrompt="1"/>
          </p:nvPr>
        </p:nvSpPr>
        <p:spPr>
          <a:xfrm>
            <a:off x="8610600" y="4960137"/>
            <a:ext cx="3200400" cy="1463040"/>
          </a:xfrm>
        </p:spPr>
        <p:txBody>
          <a:bodyPr lIns="91440" rIns="91440" rtlCol="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dirty="0"/>
              <a:t>Modifiez les styles du texte du masque</a:t>
            </a:r>
          </a:p>
        </p:txBody>
      </p:sp>
      <p:sp>
        <p:nvSpPr>
          <p:cNvPr id="4" name="Espace réservé de la date 3"/>
          <p:cNvSpPr>
            <a:spLocks noGrp="1"/>
          </p:cNvSpPr>
          <p:nvPr>
            <p:ph type="dt" sz="half" idx="10"/>
          </p:nvPr>
        </p:nvSpPr>
        <p:spPr/>
        <p:txBody>
          <a:bodyPr rtlCol="0"/>
          <a:lstStyle/>
          <a:p>
            <a:pPr rtl="0"/>
            <a:fld id="{0CB3B74C-3552-4EC5-970E-EA08B17DE6C3}" type="datetime1">
              <a:rPr lang="fr-FR" noProof="0" smtClean="0"/>
              <a:t>24/05/2023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cxnSp>
        <p:nvCxnSpPr>
          <p:cNvPr id="8" name="Connecteur droit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024128" y="585216"/>
            <a:ext cx="9720072" cy="1499616"/>
          </a:xfrm>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1024127" y="2286000"/>
            <a:ext cx="4754880" cy="402336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5989320" y="2286000"/>
            <a:ext cx="4754880" cy="402336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p:cNvSpPr>
            <a:spLocks noGrp="1"/>
          </p:cNvSpPr>
          <p:nvPr>
            <p:ph type="dt" sz="half" idx="10"/>
          </p:nvPr>
        </p:nvSpPr>
        <p:spPr/>
        <p:txBody>
          <a:bodyPr rtlCol="0"/>
          <a:lstStyle/>
          <a:p>
            <a:pPr rtl="0"/>
            <a:fld id="{BA86671B-8518-416E-9A93-110C3FC765B0}" type="datetime1">
              <a:rPr lang="fr-FR" noProof="0" smtClean="0"/>
              <a:t>24/05/2023</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re 9"/>
          <p:cNvSpPr>
            <a:spLocks noGrp="1"/>
          </p:cNvSpPr>
          <p:nvPr>
            <p:ph type="title"/>
          </p:nvPr>
        </p:nvSpPr>
        <p:spPr/>
        <p:txBody>
          <a:bodyPr rtlCol="0"/>
          <a:lstStyle/>
          <a:p>
            <a:pPr rtl="0"/>
            <a:r>
              <a:rPr lang="fr-FR" noProof="0"/>
              <a:t>Modifiez le style du titre</a:t>
            </a:r>
          </a:p>
        </p:txBody>
      </p:sp>
      <p:sp>
        <p:nvSpPr>
          <p:cNvPr id="3" name="Espace réservé du texte 2"/>
          <p:cNvSpPr>
            <a:spLocks noGrp="1"/>
          </p:cNvSpPr>
          <p:nvPr>
            <p:ph type="body" idx="1" hasCustomPrompt="1"/>
          </p:nvPr>
        </p:nvSpPr>
        <p:spPr>
          <a:xfrm>
            <a:off x="1024128" y="2179636"/>
            <a:ext cx="4754880" cy="822960"/>
          </a:xfrm>
        </p:spPr>
        <p:txBody>
          <a:bodyPr lIns="137160" rIns="137160" rtlCol="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1024128" y="2967788"/>
            <a:ext cx="4754880" cy="3341572"/>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p:cNvSpPr>
            <a:spLocks noGrp="1"/>
          </p:cNvSpPr>
          <p:nvPr>
            <p:ph type="body" sz="quarter" idx="3" hasCustomPrompt="1"/>
          </p:nvPr>
        </p:nvSpPr>
        <p:spPr>
          <a:xfrm>
            <a:off x="5990888" y="2179636"/>
            <a:ext cx="4754880" cy="822960"/>
          </a:xfrm>
        </p:spPr>
        <p:txBody>
          <a:bodyPr lIns="137160" rIns="137160" rtlCol="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Modifiez les styles du texte du masque</a:t>
            </a:r>
          </a:p>
        </p:txBody>
      </p:sp>
      <p:sp>
        <p:nvSpPr>
          <p:cNvPr id="6" name="Espace réservé du contenu 5"/>
          <p:cNvSpPr>
            <a:spLocks noGrp="1"/>
          </p:cNvSpPr>
          <p:nvPr>
            <p:ph sz="quarter" idx="4" hasCustomPrompt="1"/>
          </p:nvPr>
        </p:nvSpPr>
        <p:spPr>
          <a:xfrm>
            <a:off x="5990888" y="2967788"/>
            <a:ext cx="4754880" cy="3341572"/>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p:cNvSpPr>
            <a:spLocks noGrp="1"/>
          </p:cNvSpPr>
          <p:nvPr>
            <p:ph type="dt" sz="half" idx="10"/>
          </p:nvPr>
        </p:nvSpPr>
        <p:spPr/>
        <p:txBody>
          <a:bodyPr rtlCol="0"/>
          <a:lstStyle/>
          <a:p>
            <a:pPr rtl="0"/>
            <a:fld id="{B95CA171-7817-4EB8-BD06-8DC08B6DD669}" type="datetime1">
              <a:rPr lang="fr-FR" noProof="0" smtClean="0"/>
              <a:t>24/05/2023</a:t>
            </a:fld>
            <a:endParaRPr lang="fr-FR" noProof="0"/>
          </a:p>
        </p:txBody>
      </p:sp>
      <p:sp>
        <p:nvSpPr>
          <p:cNvPr id="8" name="Espace réservé d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e la date 2"/>
          <p:cNvSpPr>
            <a:spLocks noGrp="1"/>
          </p:cNvSpPr>
          <p:nvPr>
            <p:ph type="dt" sz="half" idx="10"/>
          </p:nvPr>
        </p:nvSpPr>
        <p:spPr/>
        <p:txBody>
          <a:bodyPr rtlCol="0"/>
          <a:lstStyle/>
          <a:p>
            <a:pPr rtl="0"/>
            <a:fld id="{A8CB6A67-71AB-4430-8E9A-3C4E54AB6270}" type="datetime1">
              <a:rPr lang="fr-FR" noProof="0" smtClean="0"/>
              <a:t>24/05/2023</a:t>
            </a:fld>
            <a:endParaRPr lang="fr-FR" noProof="0"/>
          </a:p>
        </p:txBody>
      </p:sp>
      <p:sp>
        <p:nvSpPr>
          <p:cNvPr id="4" name="Espace réservé du pied de page 3"/>
          <p:cNvSpPr>
            <a:spLocks noGrp="1"/>
          </p:cNvSpPr>
          <p:nvPr>
            <p:ph type="ftr" sz="quarter" idx="11"/>
          </p:nvPr>
        </p:nvSpPr>
        <p:spPr/>
        <p:txBody>
          <a:bodyPr rtlCol="0"/>
          <a:lstStyle/>
          <a:p>
            <a:pPr rtl="0"/>
            <a:endParaRPr lang="fr-FR" noProof="0"/>
          </a:p>
        </p:txBody>
      </p:sp>
      <p:sp>
        <p:nvSpPr>
          <p:cNvPr id="5" name="Espace réservé du numéro de diapositive 4"/>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fld id="{3278E809-7279-41D4-8D12-46601669AEF8}" type="datetime1">
              <a:rPr lang="fr-FR" noProof="0" smtClean="0"/>
              <a:t>24/05/2023</a:t>
            </a:fld>
            <a:endParaRPr lang="fr-FR" noProof="0"/>
          </a:p>
        </p:txBody>
      </p:sp>
      <p:sp>
        <p:nvSpPr>
          <p:cNvPr id="3" name="Espace réservé du pied de page 2"/>
          <p:cNvSpPr>
            <a:spLocks noGrp="1"/>
          </p:cNvSpPr>
          <p:nvPr>
            <p:ph type="ftr" sz="quarter" idx="11"/>
          </p:nvPr>
        </p:nvSpPr>
        <p:spPr/>
        <p:txBody>
          <a:bodyPr rtlCol="0"/>
          <a:lstStyle/>
          <a:p>
            <a:pPr rtl="0"/>
            <a:endParaRPr lang="fr-FR" noProof="0"/>
          </a:p>
        </p:txBody>
      </p:sp>
      <p:sp>
        <p:nvSpPr>
          <p:cNvPr id="4" name="Espace réservé du numéro de diapositive 3"/>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re 7"/>
          <p:cNvSpPr>
            <a:spLocks noGrp="1"/>
          </p:cNvSpPr>
          <p:nvPr>
            <p:ph type="title" hasCustomPrompt="1"/>
          </p:nvPr>
        </p:nvSpPr>
        <p:spPr>
          <a:xfrm>
            <a:off x="1024128" y="471509"/>
            <a:ext cx="4389120" cy="1737360"/>
          </a:xfrm>
        </p:spPr>
        <p:txBody>
          <a:bodyPr rtlCol="0">
            <a:noAutofit/>
          </a:bodyPr>
          <a:lstStyle>
            <a:lvl1pPr>
              <a:lnSpc>
                <a:spcPct val="80000"/>
              </a:lnSpc>
              <a:defRPr sz="4000"/>
            </a:lvl1pPr>
          </a:lstStyle>
          <a:p>
            <a:pPr rtl="0"/>
            <a:r>
              <a:rPr lang="fr-FR" noProof="0"/>
              <a:t>Modifiez le style du titre du masque</a:t>
            </a:r>
          </a:p>
        </p:txBody>
      </p:sp>
      <p:sp>
        <p:nvSpPr>
          <p:cNvPr id="3" name="Espace réservé du contenu 2"/>
          <p:cNvSpPr>
            <a:spLocks noGrp="1"/>
          </p:cNvSpPr>
          <p:nvPr>
            <p:ph idx="1" hasCustomPrompt="1"/>
          </p:nvPr>
        </p:nvSpPr>
        <p:spPr>
          <a:xfrm>
            <a:off x="5715000" y="822960"/>
            <a:ext cx="5678424" cy="5184648"/>
          </a:xfrm>
        </p:spPr>
        <p:txBody>
          <a:bodyPr rtlCol="0"/>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p:cNvSpPr>
            <a:spLocks noGrp="1"/>
          </p:cNvSpPr>
          <p:nvPr>
            <p:ph type="body" sz="half" idx="2" hasCustomPrompt="1"/>
          </p:nvPr>
        </p:nvSpPr>
        <p:spPr>
          <a:xfrm>
            <a:off x="1024128" y="2257506"/>
            <a:ext cx="4389120" cy="3762294"/>
          </a:xfrm>
        </p:spPr>
        <p:txBody>
          <a:bodyPr lIns="91440" rIns="91440" rtlCol="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5" name="Espace réservé de la date 4"/>
          <p:cNvSpPr>
            <a:spLocks noGrp="1"/>
          </p:cNvSpPr>
          <p:nvPr>
            <p:ph type="dt" sz="half" idx="10"/>
          </p:nvPr>
        </p:nvSpPr>
        <p:spPr/>
        <p:txBody>
          <a:bodyPr rtlCol="0"/>
          <a:lstStyle/>
          <a:p>
            <a:pPr rtl="0"/>
            <a:fld id="{7EE15B8F-B91C-47AC-B98D-C114892A6229}" type="datetime1">
              <a:rPr lang="fr-FR" noProof="0" smtClean="0"/>
              <a:t>24/05/2023</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4960138"/>
            <a:ext cx="7772400" cy="1463040"/>
          </a:xfrm>
        </p:spPr>
        <p:txBody>
          <a:bodyPr rtlCol="0" anchor="ctr">
            <a:normAutofit/>
          </a:bodyPr>
          <a:lstStyle>
            <a:lvl1pPr algn="r">
              <a:defRPr sz="5000" spc="200" baseline="0"/>
            </a:lvl1pPr>
          </a:lstStyle>
          <a:p>
            <a:pPr rtl="0"/>
            <a:r>
              <a:rPr lang="fr-FR" noProof="0"/>
              <a:t>Modifiez le style du titre</a:t>
            </a:r>
          </a:p>
        </p:txBody>
      </p:sp>
      <p:sp>
        <p:nvSpPr>
          <p:cNvPr id="3" name="Espace réservé d’image 2"/>
          <p:cNvSpPr>
            <a:spLocks noGrp="1" noChangeAspect="1"/>
          </p:cNvSpPr>
          <p:nvPr>
            <p:ph type="pic" idx="1" hasCustomPrompt="1"/>
          </p:nvPr>
        </p:nvSpPr>
        <p:spPr>
          <a:xfrm>
            <a:off x="0" y="-1"/>
            <a:ext cx="12188952" cy="4572000"/>
          </a:xfrm>
          <a:solidFill>
            <a:schemeClr val="accent1">
              <a:lumMod val="60000"/>
              <a:lumOff val="40000"/>
            </a:schemeClr>
          </a:solidFill>
        </p:spPr>
        <p:txBody>
          <a:bodyPr lIns="457200" tIns="365760" rIns="45720" bIns="4572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p:cNvSpPr>
            <a:spLocks noGrp="1"/>
          </p:cNvSpPr>
          <p:nvPr>
            <p:ph type="body" sz="half" idx="2" hasCustomPrompt="1"/>
          </p:nvPr>
        </p:nvSpPr>
        <p:spPr>
          <a:xfrm>
            <a:off x="8610600" y="4960138"/>
            <a:ext cx="3200400" cy="1463040"/>
          </a:xfrm>
        </p:spPr>
        <p:txBody>
          <a:bodyPr lIns="91440" rIns="91440" rtlCol="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dirty="0"/>
              <a:t>Modifiez les styles du texte du masque</a:t>
            </a:r>
          </a:p>
        </p:txBody>
      </p:sp>
      <p:sp>
        <p:nvSpPr>
          <p:cNvPr id="5" name="Espace réservé de la date 4"/>
          <p:cNvSpPr>
            <a:spLocks noGrp="1"/>
          </p:cNvSpPr>
          <p:nvPr>
            <p:ph type="dt" sz="half" idx="10"/>
          </p:nvPr>
        </p:nvSpPr>
        <p:spPr/>
        <p:txBody>
          <a:bodyPr rtlCol="0"/>
          <a:lstStyle/>
          <a:p>
            <a:pPr rtl="0"/>
            <a:fld id="{92769C86-3347-4673-9EED-DCA59A1E5DED}" type="datetime1">
              <a:rPr lang="fr-FR" noProof="0" smtClean="0"/>
              <a:t>24/05/2023</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867E5644-1E61-4311-A31E-84CB9C7AA8A9}" type="slidenum">
              <a:rPr lang="fr-FR" noProof="0" smtClean="0"/>
              <a:t>‹N°›</a:t>
            </a:fld>
            <a:endParaRPr lang="fr-FR" noProof="0"/>
          </a:p>
        </p:txBody>
      </p:sp>
      <p:cxnSp>
        <p:nvCxnSpPr>
          <p:cNvPr id="8" name="Connecteur droit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texte vertical 2"/>
          <p:cNvSpPr>
            <a:spLocks noGrp="1"/>
          </p:cNvSpPr>
          <p:nvPr>
            <p:ph type="body" orient="vert" idx="1" hasCustomPrompt="1"/>
          </p:nvPr>
        </p:nvSpPr>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721F1C99-0FCE-4E24-B45E-A6B8B87EE97A}" type="datetime1">
              <a:rPr lang="fr-FR" noProof="0" smtClean="0"/>
              <a:t>24/05/2023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8724901" y="762000"/>
            <a:ext cx="2628900" cy="5410200"/>
          </a:xfrm>
        </p:spPr>
        <p:txBody>
          <a:bodyPr vert="eaVert" lIns="45720" tIns="91440" rIns="45720" bIns="91440" rtlCol="0"/>
          <a:lstStyle/>
          <a:p>
            <a:pPr rtl="0"/>
            <a:r>
              <a:rPr lang="fr-FR" noProof="0"/>
              <a:t>Cliquez pour modifier le style du titre</a:t>
            </a:r>
          </a:p>
        </p:txBody>
      </p:sp>
      <p:sp>
        <p:nvSpPr>
          <p:cNvPr id="3" name="Espace réservé du texte vertical 2"/>
          <p:cNvSpPr>
            <a:spLocks noGrp="1"/>
          </p:cNvSpPr>
          <p:nvPr>
            <p:ph type="body" orient="vert" idx="1" hasCustomPrompt="1"/>
          </p:nvPr>
        </p:nvSpPr>
        <p:spPr>
          <a:xfrm>
            <a:off x="990601" y="762000"/>
            <a:ext cx="7581900" cy="5410200"/>
          </a:xfrm>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132C3B24-D805-4A76-8E65-C9738296B930}" type="datetime1">
              <a:rPr lang="fr-FR" noProof="0" smtClean="0"/>
              <a:t>24/05/2023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cxnSp>
        <p:nvCxnSpPr>
          <p:cNvPr id="7" name="Connecteur droit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87726DE0-7F70-4976-999D-381380B45882}" type="datetime1">
              <a:rPr lang="fr-FR" noProof="0" smtClean="0"/>
              <a:t>24/05/2023</a:t>
            </a:fld>
            <a:endParaRPr lang="fr-FR" noProof="0"/>
          </a:p>
        </p:txBody>
      </p:sp>
      <p:sp>
        <p:nvSpPr>
          <p:cNvPr id="5" name="Espace réservé du pied de page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endParaRPr lang="fr-FR" noProof="0"/>
          </a:p>
        </p:txBody>
      </p:sp>
      <p:sp>
        <p:nvSpPr>
          <p:cNvPr id="6" name="Espace réservé du numéro de diapositive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4FAB73BC-B049-4115-A692-8D63A059BFB8}" type="slidenum">
              <a:rPr lang="fr-FR" noProof="0" smtClean="0"/>
              <a:pPr rtl="0"/>
              <a:t>‹N°›</a:t>
            </a:fld>
            <a:endParaRPr lang="fr-FR" noProof="0"/>
          </a:p>
        </p:txBody>
      </p:sp>
      <p:cxnSp>
        <p:nvCxnSpPr>
          <p:cNvPr id="7" name="Connecteur droit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a:p>
        </p:txBody>
      </p:sp>
      <p:pic>
        <p:nvPicPr>
          <p:cNvPr id="5" name="Image 4">
            <a:extLst>
              <a:ext uri="{FF2B5EF4-FFF2-40B4-BE49-F238E27FC236}">
                <a16:creationId xmlns:a16="http://schemas.microsoft.com/office/drawing/2014/main" id="{230BD1B1-AA22-48F1-B3ED-579CD284605D}"/>
              </a:ext>
              <a:ext uri="{C183D7F6-B498-43B3-948B-1728B52AA6E4}">
                <adec:decorative xmlns:adec="http://schemas.microsoft.com/office/drawing/2017/decorative" val="1"/>
              </a:ext>
            </a:extLst>
          </p:cNvPr>
          <p:cNvPicPr>
            <a:picLocks noChangeAspect="1"/>
          </p:cNvPicPr>
          <p:nvPr/>
        </p:nvPicPr>
        <p:blipFill rotWithShape="1">
          <a:blip r:embed="rId3"/>
          <a:srcRect r="52444" b="-1"/>
          <a:stretch/>
        </p:blipFill>
        <p:spPr>
          <a:xfrm>
            <a:off x="20" y="975"/>
            <a:ext cx="12191980" cy="6858000"/>
          </a:xfrm>
          <a:prstGeom prst="rect">
            <a:avLst/>
          </a:prstGeom>
        </p:spPr>
      </p:pic>
      <p:sp>
        <p:nvSpPr>
          <p:cNvPr id="21" name="Rectangle 20">
            <a:extLst>
              <a:ext uri="{FF2B5EF4-FFF2-40B4-BE49-F238E27FC236}">
                <a16:creationId xmlns:a16="http://schemas.microsoft.com/office/drawing/2014/main" id="{EAA48FC5-3C83-4F1B-BC33-DF0B588F8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fr-FR"/>
          </a:p>
        </p:txBody>
      </p:sp>
      <p:sp>
        <p:nvSpPr>
          <p:cNvPr id="2" name="Titre 1">
            <a:extLst>
              <a:ext uri="{FF2B5EF4-FFF2-40B4-BE49-F238E27FC236}">
                <a16:creationId xmlns:a16="http://schemas.microsoft.com/office/drawing/2014/main" id="{DE3D84FB-5D02-47D2-98FD-4F01A02E2AEA}"/>
              </a:ext>
            </a:extLst>
          </p:cNvPr>
          <p:cNvSpPr>
            <a:spLocks noGrp="1"/>
          </p:cNvSpPr>
          <p:nvPr>
            <p:ph type="ctrTitle"/>
          </p:nvPr>
        </p:nvSpPr>
        <p:spPr>
          <a:xfrm>
            <a:off x="4185139" y="2549772"/>
            <a:ext cx="7625862" cy="1970166"/>
          </a:xfrm>
        </p:spPr>
        <p:txBody>
          <a:bodyPr rtlCol="0" anchor="b">
            <a:noAutofit/>
          </a:bodyPr>
          <a:lstStyle/>
          <a:p>
            <a:pPr algn="ctr"/>
            <a:r>
              <a:rPr lang="fr-FR" sz="2400" b="1" dirty="0">
                <a:solidFill>
                  <a:schemeClr val="bg1"/>
                </a:solidFill>
              </a:rPr>
              <a:t>Cultures journalistiques et pays multilingues. Evaluer le rôle des langues dans la</a:t>
            </a:r>
            <a:br>
              <a:rPr lang="fr-FR" sz="2400" b="1" dirty="0">
                <a:solidFill>
                  <a:schemeClr val="bg1"/>
                </a:solidFill>
              </a:rPr>
            </a:br>
            <a:r>
              <a:rPr lang="fr-FR" sz="2400" b="1" dirty="0">
                <a:solidFill>
                  <a:schemeClr val="bg1"/>
                </a:solidFill>
              </a:rPr>
              <a:t>performance des rôles journalistiques en Belgique</a:t>
            </a:r>
            <a:endParaRPr lang="fr-FR" sz="2400" dirty="0">
              <a:solidFill>
                <a:schemeClr val="bg1"/>
              </a:solidFill>
            </a:endParaRPr>
          </a:p>
        </p:txBody>
      </p:sp>
      <p:cxnSp>
        <p:nvCxnSpPr>
          <p:cNvPr id="23" name="Connecteur droit 22">
            <a:extLst>
              <a:ext uri="{FF2B5EF4-FFF2-40B4-BE49-F238E27FC236}">
                <a16:creationId xmlns:a16="http://schemas.microsoft.com/office/drawing/2014/main" id="{62F01714-1A39-4194-BD47-8A9960C599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09349" y="4666480"/>
            <a:ext cx="6832499" cy="0"/>
          </a:xfrm>
          <a:prstGeom prst="line">
            <a:avLst/>
          </a:prstGeom>
          <a:ln w="22225">
            <a:solidFill>
              <a:srgbClr val="4AC4E3"/>
            </a:solidFill>
          </a:ln>
        </p:spPr>
        <p:style>
          <a:lnRef idx="3">
            <a:schemeClr val="accent1"/>
          </a:lnRef>
          <a:fillRef idx="0">
            <a:schemeClr val="accent1"/>
          </a:fillRef>
          <a:effectRef idx="2">
            <a:schemeClr val="accent1"/>
          </a:effectRef>
          <a:fontRef idx="minor">
            <a:schemeClr val="tx1"/>
          </a:fontRef>
        </p:style>
      </p:cxnSp>
      <p:sp>
        <p:nvSpPr>
          <p:cNvPr id="4" name="ZoneTexte 3">
            <a:extLst>
              <a:ext uri="{FF2B5EF4-FFF2-40B4-BE49-F238E27FC236}">
                <a16:creationId xmlns:a16="http://schemas.microsoft.com/office/drawing/2014/main" id="{CAED8686-8746-41B2-B756-CC2007AE03F6}"/>
              </a:ext>
            </a:extLst>
          </p:cNvPr>
          <p:cNvSpPr txBox="1"/>
          <p:nvPr/>
        </p:nvSpPr>
        <p:spPr>
          <a:xfrm>
            <a:off x="7922029" y="5812874"/>
            <a:ext cx="4266697"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fr-FR" dirty="0"/>
              <a:t>Olivier Standaert (UCLouvain, Belgique) &amp; Stefan Mertens (</a:t>
            </a:r>
            <a:r>
              <a:rPr lang="fr-FR" dirty="0" err="1"/>
              <a:t>KULeuven</a:t>
            </a:r>
            <a:r>
              <a:rPr lang="fr-FR" dirty="0"/>
              <a:t>, Belgique)</a:t>
            </a:r>
          </a:p>
          <a:p>
            <a:r>
              <a:rPr lang="fr-FR" dirty="0"/>
              <a:t>24 mai 2023</a:t>
            </a:r>
            <a:endParaRPr lang="fr-BE" dirty="0"/>
          </a:p>
        </p:txBody>
      </p:sp>
      <p:pic>
        <p:nvPicPr>
          <p:cNvPr id="7" name="Image 6">
            <a:extLst>
              <a:ext uri="{FF2B5EF4-FFF2-40B4-BE49-F238E27FC236}">
                <a16:creationId xmlns:a16="http://schemas.microsoft.com/office/drawing/2014/main" id="{EE4454BC-9F2D-4BF8-A0BF-8CECA80415EC}"/>
              </a:ext>
            </a:extLst>
          </p:cNvPr>
          <p:cNvPicPr>
            <a:picLocks noChangeAspect="1"/>
          </p:cNvPicPr>
          <p:nvPr/>
        </p:nvPicPr>
        <p:blipFill>
          <a:blip r:embed="rId4"/>
          <a:stretch>
            <a:fillRect/>
          </a:stretch>
        </p:blipFill>
        <p:spPr>
          <a:xfrm>
            <a:off x="10596928" y="76508"/>
            <a:ext cx="1474910" cy="780118"/>
          </a:xfrm>
          <a:prstGeom prst="rect">
            <a:avLst/>
          </a:prstGeom>
        </p:spPr>
      </p:pic>
      <p:pic>
        <p:nvPicPr>
          <p:cNvPr id="8" name="Image 7">
            <a:extLst>
              <a:ext uri="{FF2B5EF4-FFF2-40B4-BE49-F238E27FC236}">
                <a16:creationId xmlns:a16="http://schemas.microsoft.com/office/drawing/2014/main" id="{D7141EC0-4B23-4EF5-A059-2F69676ABC40}"/>
              </a:ext>
            </a:extLst>
          </p:cNvPr>
          <p:cNvPicPr>
            <a:picLocks noChangeAspect="1"/>
          </p:cNvPicPr>
          <p:nvPr/>
        </p:nvPicPr>
        <p:blipFill>
          <a:blip r:embed="rId5"/>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2806257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366F3B-E85D-478E-B0A4-6C9272799C20}"/>
              </a:ext>
            </a:extLst>
          </p:cNvPr>
          <p:cNvSpPr>
            <a:spLocks noGrp="1"/>
          </p:cNvSpPr>
          <p:nvPr>
            <p:ph type="title"/>
          </p:nvPr>
        </p:nvSpPr>
        <p:spPr/>
        <p:txBody>
          <a:bodyPr/>
          <a:lstStyle/>
          <a:p>
            <a:r>
              <a:rPr lang="fr-FR" dirty="0"/>
              <a:t>Portée générale et objectif de l’approche</a:t>
            </a:r>
            <a:endParaRPr lang="fr-BE" dirty="0"/>
          </a:p>
        </p:txBody>
      </p:sp>
      <p:pic>
        <p:nvPicPr>
          <p:cNvPr id="4" name="Image 3">
            <a:extLst>
              <a:ext uri="{FF2B5EF4-FFF2-40B4-BE49-F238E27FC236}">
                <a16:creationId xmlns:a16="http://schemas.microsoft.com/office/drawing/2014/main" id="{6B3CE457-1DFC-461E-AE7B-9E7A3618A6C5}"/>
              </a:ext>
            </a:extLst>
          </p:cNvPr>
          <p:cNvPicPr>
            <a:picLocks noChangeAspect="1"/>
          </p:cNvPicPr>
          <p:nvPr/>
        </p:nvPicPr>
        <p:blipFill>
          <a:blip r:embed="rId2"/>
          <a:stretch>
            <a:fillRect/>
          </a:stretch>
        </p:blipFill>
        <p:spPr>
          <a:xfrm>
            <a:off x="1024128" y="2437085"/>
            <a:ext cx="7447604" cy="2858121"/>
          </a:xfrm>
          <a:prstGeom prst="rect">
            <a:avLst/>
          </a:prstGeom>
          <a:ln w="12700">
            <a:solidFill>
              <a:schemeClr val="accent1"/>
            </a:solidFill>
          </a:ln>
        </p:spPr>
      </p:pic>
      <p:sp>
        <p:nvSpPr>
          <p:cNvPr id="6" name="ZoneTexte 5">
            <a:extLst>
              <a:ext uri="{FF2B5EF4-FFF2-40B4-BE49-F238E27FC236}">
                <a16:creationId xmlns:a16="http://schemas.microsoft.com/office/drawing/2014/main" id="{AE382881-07A0-430F-A95C-961840F179AC}"/>
              </a:ext>
            </a:extLst>
          </p:cNvPr>
          <p:cNvSpPr txBox="1"/>
          <p:nvPr/>
        </p:nvSpPr>
        <p:spPr>
          <a:xfrm>
            <a:off x="8642838" y="2533797"/>
            <a:ext cx="3349870" cy="2554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GB" sz="1600" dirty="0"/>
              <a:t>Comparative research guides our attention to the explanatory relevance of the contextual environment for communication outcomes (</a:t>
            </a:r>
            <a:r>
              <a:rPr lang="en-GB" sz="1600" dirty="0" err="1"/>
              <a:t>Esser</a:t>
            </a:r>
            <a:r>
              <a:rPr lang="en-GB" sz="1600" dirty="0"/>
              <a:t> &amp; Hanitzsch 2012).</a:t>
            </a:r>
          </a:p>
          <a:p>
            <a:endParaRPr lang="en-GB" sz="1600" dirty="0"/>
          </a:p>
          <a:p>
            <a:r>
              <a:rPr lang="en-GB" sz="1600" i="1" dirty="0"/>
              <a:t>“Theorizing the role of context is precisely what comparative analysis is about” </a:t>
            </a:r>
          </a:p>
          <a:p>
            <a:r>
              <a:rPr lang="en-GB" sz="1600" dirty="0"/>
              <a:t>(</a:t>
            </a:r>
            <a:r>
              <a:rPr lang="en-GB" sz="1600" dirty="0" err="1"/>
              <a:t>Hallin</a:t>
            </a:r>
            <a:r>
              <a:rPr lang="en-GB" sz="1600" dirty="0"/>
              <a:t> &amp; Mancini 2004).</a:t>
            </a:r>
            <a:endParaRPr lang="fr-BE" sz="1600" dirty="0"/>
          </a:p>
        </p:txBody>
      </p:sp>
      <p:sp>
        <p:nvSpPr>
          <p:cNvPr id="3" name="ZoneTexte 2">
            <a:extLst>
              <a:ext uri="{FF2B5EF4-FFF2-40B4-BE49-F238E27FC236}">
                <a16:creationId xmlns:a16="http://schemas.microsoft.com/office/drawing/2014/main" id="{169A9775-B06A-4B53-9822-1F96DFE280DB}"/>
              </a:ext>
            </a:extLst>
          </p:cNvPr>
          <p:cNvSpPr txBox="1"/>
          <p:nvPr/>
        </p:nvSpPr>
        <p:spPr>
          <a:xfrm>
            <a:off x="1024128" y="5518965"/>
            <a:ext cx="4857926" cy="92333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fr-FR" dirty="0"/>
              <a:t>Permet de parer à un triple écueil de la recherche: : généraliser; naturaliser; la propension au particularisme ou à l’exception (culturelle…).</a:t>
            </a:r>
            <a:endParaRPr lang="fr-BE" dirty="0"/>
          </a:p>
        </p:txBody>
      </p:sp>
      <p:pic>
        <p:nvPicPr>
          <p:cNvPr id="7" name="Image 6">
            <a:extLst>
              <a:ext uri="{FF2B5EF4-FFF2-40B4-BE49-F238E27FC236}">
                <a16:creationId xmlns:a16="http://schemas.microsoft.com/office/drawing/2014/main" id="{402F5CDF-6B2F-4548-9CFA-61AF9A6C3968}"/>
              </a:ext>
            </a:extLst>
          </p:cNvPr>
          <p:cNvPicPr>
            <a:picLocks noChangeAspect="1"/>
          </p:cNvPicPr>
          <p:nvPr/>
        </p:nvPicPr>
        <p:blipFill>
          <a:blip r:embed="rId3"/>
          <a:stretch>
            <a:fillRect/>
          </a:stretch>
        </p:blipFill>
        <p:spPr>
          <a:xfrm>
            <a:off x="10596928" y="76508"/>
            <a:ext cx="1474910" cy="780118"/>
          </a:xfrm>
          <a:prstGeom prst="rect">
            <a:avLst/>
          </a:prstGeom>
        </p:spPr>
      </p:pic>
      <p:pic>
        <p:nvPicPr>
          <p:cNvPr id="8" name="Image 7">
            <a:extLst>
              <a:ext uri="{FF2B5EF4-FFF2-40B4-BE49-F238E27FC236}">
                <a16:creationId xmlns:a16="http://schemas.microsoft.com/office/drawing/2014/main" id="{C5481CE1-95AF-474A-A8D7-301740BF5261}"/>
              </a:ext>
            </a:extLst>
          </p:cNvPr>
          <p:cNvPicPr>
            <a:picLocks noChangeAspect="1"/>
          </p:cNvPicPr>
          <p:nvPr/>
        </p:nvPicPr>
        <p:blipFill>
          <a:blip r:embed="rId4"/>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33881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E58F06-2826-47DC-906A-2531428150F8}"/>
              </a:ext>
            </a:extLst>
          </p:cNvPr>
          <p:cNvSpPr>
            <a:spLocks noGrp="1"/>
          </p:cNvSpPr>
          <p:nvPr>
            <p:ph type="title"/>
          </p:nvPr>
        </p:nvSpPr>
        <p:spPr/>
        <p:txBody>
          <a:bodyPr/>
          <a:lstStyle/>
          <a:p>
            <a:r>
              <a:rPr lang="fr-FR" dirty="0"/>
              <a:t>Cadrage théorique pour l’analyse comparative</a:t>
            </a:r>
            <a:endParaRPr lang="fr-BE" dirty="0"/>
          </a:p>
        </p:txBody>
      </p:sp>
      <p:sp>
        <p:nvSpPr>
          <p:cNvPr id="3" name="Espace réservé du contenu 2">
            <a:extLst>
              <a:ext uri="{FF2B5EF4-FFF2-40B4-BE49-F238E27FC236}">
                <a16:creationId xmlns:a16="http://schemas.microsoft.com/office/drawing/2014/main" id="{1B1481DA-EDC6-4B34-9552-59D4C82E6B39}"/>
              </a:ext>
            </a:extLst>
          </p:cNvPr>
          <p:cNvSpPr>
            <a:spLocks noGrp="1"/>
          </p:cNvSpPr>
          <p:nvPr>
            <p:ph idx="1"/>
          </p:nvPr>
        </p:nvSpPr>
        <p:spPr/>
        <p:txBody>
          <a:bodyPr>
            <a:normAutofit/>
          </a:bodyPr>
          <a:lstStyle/>
          <a:p>
            <a:r>
              <a:rPr lang="fr-FR" dirty="0"/>
              <a:t>1. </a:t>
            </a:r>
            <a:r>
              <a:rPr lang="fr-BE" i="1" dirty="0"/>
              <a:t>Actor- or </a:t>
            </a:r>
            <a:r>
              <a:rPr lang="fr-BE" i="1" dirty="0" err="1"/>
              <a:t>behavior-centered</a:t>
            </a:r>
            <a:r>
              <a:rPr lang="fr-BE" i="1" dirty="0"/>
              <a:t> </a:t>
            </a:r>
            <a:r>
              <a:rPr lang="fr-BE" i="1" dirty="0" err="1"/>
              <a:t>approaches</a:t>
            </a:r>
            <a:r>
              <a:rPr lang="fr-BE" i="1" dirty="0"/>
              <a:t>: </a:t>
            </a:r>
            <a:r>
              <a:rPr lang="en-GB" dirty="0"/>
              <a:t>treat individuals or collectives (groups, associations, organizations, corporations) as goal- and interest driven</a:t>
            </a:r>
            <a:r>
              <a:rPr lang="fr-BE" dirty="0"/>
              <a:t> </a:t>
            </a:r>
            <a:r>
              <a:rPr lang="en-GB" dirty="0"/>
              <a:t>actors which make strategic choices in their (communication) behaviour.</a:t>
            </a:r>
          </a:p>
          <a:p>
            <a:r>
              <a:rPr lang="en-GB" dirty="0"/>
              <a:t>2. </a:t>
            </a:r>
            <a:r>
              <a:rPr lang="en-US" i="1" dirty="0"/>
              <a:t>Structuralist or institutionalist approaches: </a:t>
            </a:r>
            <a:r>
              <a:rPr lang="en-US" dirty="0"/>
              <a:t>focus on the broader framework conditions of macro-level communication arrangements that constrain or facilitate the communication behaviors </a:t>
            </a:r>
            <a:r>
              <a:rPr lang="fr-BE" dirty="0"/>
              <a:t>of </a:t>
            </a:r>
            <a:r>
              <a:rPr lang="fr-BE" dirty="0" err="1"/>
              <a:t>actors</a:t>
            </a:r>
            <a:r>
              <a:rPr lang="fr-BE" dirty="0"/>
              <a:t>. </a:t>
            </a:r>
          </a:p>
          <a:p>
            <a:r>
              <a:rPr lang="fr-FR" dirty="0"/>
              <a:t>3</a:t>
            </a:r>
            <a:r>
              <a:rPr lang="fr-BE" dirty="0"/>
              <a:t>. </a:t>
            </a:r>
            <a:r>
              <a:rPr lang="en-US" i="1" dirty="0"/>
              <a:t>Culturalist or interpretative approaches: </a:t>
            </a:r>
            <a:r>
              <a:rPr lang="en-US" dirty="0"/>
              <a:t>focus on the ideas, interpretations, and mental constructions of collectivities and individuals. This approach holds that communication preferences and practices of individuals cannot be understood in isolation but must be placed in the context of shared meanings within communities.</a:t>
            </a:r>
            <a:endParaRPr lang="fr-BE" dirty="0"/>
          </a:p>
          <a:p>
            <a:endParaRPr lang="fr-BE" dirty="0"/>
          </a:p>
        </p:txBody>
      </p:sp>
      <p:sp>
        <p:nvSpPr>
          <p:cNvPr id="4" name="Bulle narrative : rectangle 3">
            <a:extLst>
              <a:ext uri="{FF2B5EF4-FFF2-40B4-BE49-F238E27FC236}">
                <a16:creationId xmlns:a16="http://schemas.microsoft.com/office/drawing/2014/main" id="{7EA4C670-9E1A-4664-8A1E-38E760E74B7C}"/>
              </a:ext>
            </a:extLst>
          </p:cNvPr>
          <p:cNvSpPr/>
          <p:nvPr/>
        </p:nvSpPr>
        <p:spPr>
          <a:xfrm>
            <a:off x="10189187" y="703215"/>
            <a:ext cx="1475232" cy="1171264"/>
          </a:xfrm>
          <a:prstGeom prst="wedgeRectCallout">
            <a:avLst>
              <a:gd name="adj1" fmla="val -81971"/>
              <a:gd name="adj2" fmla="val 51214"/>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400" dirty="0"/>
              <a:t>Ces trois approches ne sont pas mutuellement exclusives (Esser &amp; Hanitzsch 2012)</a:t>
            </a:r>
            <a:endParaRPr lang="fr-BE" sz="1400" dirty="0"/>
          </a:p>
        </p:txBody>
      </p:sp>
      <p:sp>
        <p:nvSpPr>
          <p:cNvPr id="5" name="Accolade fermante 4">
            <a:extLst>
              <a:ext uri="{FF2B5EF4-FFF2-40B4-BE49-F238E27FC236}">
                <a16:creationId xmlns:a16="http://schemas.microsoft.com/office/drawing/2014/main" id="{449C6D31-A120-421C-A5C2-362D296FE8C6}"/>
              </a:ext>
            </a:extLst>
          </p:cNvPr>
          <p:cNvSpPr/>
          <p:nvPr/>
        </p:nvSpPr>
        <p:spPr>
          <a:xfrm>
            <a:off x="10415848" y="4530437"/>
            <a:ext cx="342324" cy="1155469"/>
          </a:xfrm>
          <a:prstGeom prst="righ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BE"/>
          </a:p>
        </p:txBody>
      </p:sp>
      <p:sp>
        <p:nvSpPr>
          <p:cNvPr id="7" name="Accolade fermante 6">
            <a:extLst>
              <a:ext uri="{FF2B5EF4-FFF2-40B4-BE49-F238E27FC236}">
                <a16:creationId xmlns:a16="http://schemas.microsoft.com/office/drawing/2014/main" id="{1C5EEB6E-C574-4F62-8912-99B16699D8D3}"/>
              </a:ext>
            </a:extLst>
          </p:cNvPr>
          <p:cNvSpPr/>
          <p:nvPr/>
        </p:nvSpPr>
        <p:spPr>
          <a:xfrm>
            <a:off x="10401876" y="2194970"/>
            <a:ext cx="342324" cy="1155469"/>
          </a:xfrm>
          <a:prstGeom prst="righ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BE"/>
          </a:p>
        </p:txBody>
      </p:sp>
      <p:sp>
        <p:nvSpPr>
          <p:cNvPr id="9" name="Accolade fermante 8">
            <a:extLst>
              <a:ext uri="{FF2B5EF4-FFF2-40B4-BE49-F238E27FC236}">
                <a16:creationId xmlns:a16="http://schemas.microsoft.com/office/drawing/2014/main" id="{40F81CCC-22CD-47C7-99B3-DE03149F63BF}"/>
              </a:ext>
            </a:extLst>
          </p:cNvPr>
          <p:cNvSpPr/>
          <p:nvPr/>
        </p:nvSpPr>
        <p:spPr>
          <a:xfrm>
            <a:off x="10996710" y="2827269"/>
            <a:ext cx="342324" cy="2280902"/>
          </a:xfrm>
          <a:prstGeom prst="rightBrace">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BE"/>
          </a:p>
        </p:txBody>
      </p:sp>
      <p:sp>
        <p:nvSpPr>
          <p:cNvPr id="6" name="ZoneTexte 5">
            <a:extLst>
              <a:ext uri="{FF2B5EF4-FFF2-40B4-BE49-F238E27FC236}">
                <a16:creationId xmlns:a16="http://schemas.microsoft.com/office/drawing/2014/main" id="{FAB32808-08E7-4AB7-8A9E-37813325E578}"/>
              </a:ext>
            </a:extLst>
          </p:cNvPr>
          <p:cNvSpPr txBox="1"/>
          <p:nvPr/>
        </p:nvSpPr>
        <p:spPr>
          <a:xfrm>
            <a:off x="10744200" y="3678828"/>
            <a:ext cx="1349178" cy="52322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fr-FR" sz="1400" dirty="0"/>
              <a:t>Cultures journalistiques</a:t>
            </a:r>
            <a:endParaRPr lang="fr-BE" sz="1400" dirty="0"/>
          </a:p>
        </p:txBody>
      </p:sp>
    </p:spTree>
    <p:extLst>
      <p:ext uri="{BB962C8B-B14F-4D97-AF65-F5344CB8AC3E}">
        <p14:creationId xmlns:p14="http://schemas.microsoft.com/office/powerpoint/2010/main" val="3081950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132371-9A16-4DB7-AD55-69602E231FE9}"/>
              </a:ext>
            </a:extLst>
          </p:cNvPr>
          <p:cNvSpPr>
            <a:spLocks noGrp="1"/>
          </p:cNvSpPr>
          <p:nvPr>
            <p:ph type="title"/>
          </p:nvPr>
        </p:nvSpPr>
        <p:spPr/>
        <p:txBody>
          <a:bodyPr/>
          <a:lstStyle/>
          <a:p>
            <a:r>
              <a:rPr lang="fr-FR" dirty="0"/>
              <a:t>Macro-unités d’analyse</a:t>
            </a:r>
            <a:endParaRPr lang="fr-BE" dirty="0"/>
          </a:p>
        </p:txBody>
      </p:sp>
      <p:sp>
        <p:nvSpPr>
          <p:cNvPr id="3" name="Espace réservé du contenu 2">
            <a:extLst>
              <a:ext uri="{FF2B5EF4-FFF2-40B4-BE49-F238E27FC236}">
                <a16:creationId xmlns:a16="http://schemas.microsoft.com/office/drawing/2014/main" id="{A719401E-9CC0-473A-8AB4-9CB601C86614}"/>
              </a:ext>
            </a:extLst>
          </p:cNvPr>
          <p:cNvSpPr>
            <a:spLocks noGrp="1"/>
          </p:cNvSpPr>
          <p:nvPr>
            <p:ph idx="1"/>
          </p:nvPr>
        </p:nvSpPr>
        <p:spPr>
          <a:xfrm>
            <a:off x="782314" y="2439301"/>
            <a:ext cx="10203700" cy="4323449"/>
          </a:xfrm>
        </p:spPr>
        <p:txBody>
          <a:bodyPr>
            <a:normAutofit/>
          </a:bodyPr>
          <a:lstStyle/>
          <a:p>
            <a:r>
              <a:rPr lang="fr-FR" dirty="0"/>
              <a:t>Trois niveaux d’analyse macro les plus courants: </a:t>
            </a:r>
            <a:r>
              <a:rPr lang="en-US" dirty="0" err="1">
                <a:solidFill>
                  <a:schemeClr val="accent1"/>
                </a:solidFill>
              </a:rPr>
              <a:t>systèmes</a:t>
            </a:r>
            <a:r>
              <a:rPr lang="en-US" dirty="0"/>
              <a:t>, </a:t>
            </a:r>
            <a:r>
              <a:rPr lang="en-US" dirty="0">
                <a:solidFill>
                  <a:schemeClr val="accent1"/>
                </a:solidFill>
              </a:rPr>
              <a:t>cultures</a:t>
            </a:r>
            <a:r>
              <a:rPr lang="en-US" dirty="0"/>
              <a:t>, </a:t>
            </a:r>
            <a:r>
              <a:rPr lang="en-US" dirty="0" err="1">
                <a:solidFill>
                  <a:schemeClr val="accent1"/>
                </a:solidFill>
              </a:rPr>
              <a:t>marchés</a:t>
            </a:r>
            <a:r>
              <a:rPr lang="en-US" dirty="0"/>
              <a:t>, qui </a:t>
            </a:r>
            <a:r>
              <a:rPr lang="en-US" dirty="0" err="1"/>
              <a:t>viennent</a:t>
            </a:r>
            <a:r>
              <a:rPr lang="en-US" dirty="0"/>
              <a:t> </a:t>
            </a:r>
            <a:r>
              <a:rPr lang="en-US" dirty="0" err="1"/>
              <a:t>compléter</a:t>
            </a:r>
            <a:r>
              <a:rPr lang="en-US" dirty="0"/>
              <a:t> </a:t>
            </a:r>
            <a:r>
              <a:rPr lang="en-US" dirty="0" err="1"/>
              <a:t>l’unité</a:t>
            </a:r>
            <a:r>
              <a:rPr lang="en-US" dirty="0"/>
              <a:t> </a:t>
            </a:r>
            <a:r>
              <a:rPr lang="en-US" dirty="0" err="1"/>
              <a:t>d’analyse</a:t>
            </a:r>
            <a:r>
              <a:rPr lang="en-US" dirty="0"/>
              <a:t> la plus </a:t>
            </a:r>
            <a:r>
              <a:rPr lang="en-US" dirty="0" err="1"/>
              <a:t>classique</a:t>
            </a:r>
            <a:r>
              <a:rPr lang="en-US" dirty="0"/>
              <a:t> et </a:t>
            </a:r>
            <a:r>
              <a:rPr lang="en-US" dirty="0" err="1"/>
              <a:t>habituelle</a:t>
            </a:r>
            <a:r>
              <a:rPr lang="en-US" dirty="0"/>
              <a:t>: les </a:t>
            </a:r>
            <a:r>
              <a:rPr lang="en-US" dirty="0" err="1">
                <a:solidFill>
                  <a:schemeClr val="accent1"/>
                </a:solidFill>
              </a:rPr>
              <a:t>états</a:t>
            </a:r>
            <a:r>
              <a:rPr lang="en-US" dirty="0">
                <a:solidFill>
                  <a:schemeClr val="accent1"/>
                </a:solidFill>
              </a:rPr>
              <a:t>/nations</a:t>
            </a:r>
            <a:r>
              <a:rPr lang="en-US" dirty="0"/>
              <a:t>.</a:t>
            </a:r>
            <a:endParaRPr lang="fr-FR" dirty="0"/>
          </a:p>
          <a:p>
            <a:r>
              <a:rPr lang="fr-FR" dirty="0"/>
              <a:t>Le cas belge (ou Allemand (</a:t>
            </a:r>
            <a:r>
              <a:rPr lang="fr-FR" i="1" dirty="0"/>
              <a:t>Länder</a:t>
            </a:r>
            <a:r>
              <a:rPr lang="fr-FR" dirty="0"/>
              <a:t>), ou Suisse, démontre parfaitement à quel point la nation peut (a intérêt) à être dépassée malgré sa pertinence par défaut (Ex: analyse des politiques publiques en matière de subsides, éducation aux médias, etc. dans le cas d’états fédéraux).</a:t>
            </a:r>
          </a:p>
          <a:p>
            <a:pPr lvl="1"/>
            <a:r>
              <a:rPr lang="fr-FR" dirty="0"/>
              <a:t>Catégorie pas assez définie théoriquement/analytiquement</a:t>
            </a:r>
          </a:p>
          <a:p>
            <a:pPr lvl="1"/>
            <a:r>
              <a:rPr lang="fr-FR" dirty="0"/>
              <a:t>Sonia Livingstone (2012) pointe les effets de la mondialisation/globalisation</a:t>
            </a:r>
          </a:p>
          <a:p>
            <a:pPr lvl="1"/>
            <a:r>
              <a:rPr lang="fr-FR" dirty="0"/>
              <a:t>Dans certains cas, les différences intra-nations sont plus importantes que celles entre nations !</a:t>
            </a:r>
          </a:p>
          <a:p>
            <a:pPr lvl="1"/>
            <a:r>
              <a:rPr lang="en-US" dirty="0"/>
              <a:t>The national level, then, is “by no means the only reference value, communication cultures can also be distinguished within national states, such as the linguistically segmented media markets in Belgium, Canada or Switzerland” (our translation; </a:t>
            </a:r>
            <a:r>
              <a:rPr lang="en-US" dirty="0" err="1"/>
              <a:t>Esser</a:t>
            </a:r>
            <a:r>
              <a:rPr lang="en-US" dirty="0"/>
              <a:t> 2016, 55). </a:t>
            </a:r>
            <a:endParaRPr lang="fr-FR" dirty="0"/>
          </a:p>
        </p:txBody>
      </p:sp>
      <p:sp>
        <p:nvSpPr>
          <p:cNvPr id="4" name="ZoneTexte 3">
            <a:extLst>
              <a:ext uri="{FF2B5EF4-FFF2-40B4-BE49-F238E27FC236}">
                <a16:creationId xmlns:a16="http://schemas.microsoft.com/office/drawing/2014/main" id="{EAACD358-AF67-483C-999D-7629152D4C4B}"/>
              </a:ext>
            </a:extLst>
          </p:cNvPr>
          <p:cNvSpPr txBox="1"/>
          <p:nvPr/>
        </p:nvSpPr>
        <p:spPr>
          <a:xfrm>
            <a:off x="8886824" y="95250"/>
            <a:ext cx="2880815" cy="209016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dirty="0"/>
              <a:t>“The default assumption that one’s own country</a:t>
            </a:r>
          </a:p>
          <a:p>
            <a:r>
              <a:rPr lang="en-US" dirty="0"/>
              <a:t>could be taken for granted as “normal” went surprisingly unquestioned in our field for a fairly </a:t>
            </a:r>
            <a:r>
              <a:rPr lang="fr-BE" dirty="0"/>
              <a:t>long time » (Livingstone, 2012)</a:t>
            </a:r>
          </a:p>
        </p:txBody>
      </p:sp>
      <p:sp>
        <p:nvSpPr>
          <p:cNvPr id="6" name="Flèche : angle droit 5">
            <a:extLst>
              <a:ext uri="{FF2B5EF4-FFF2-40B4-BE49-F238E27FC236}">
                <a16:creationId xmlns:a16="http://schemas.microsoft.com/office/drawing/2014/main" id="{1C96D833-EA53-44F4-A769-09A4B18881BC}"/>
              </a:ext>
            </a:extLst>
          </p:cNvPr>
          <p:cNvSpPr/>
          <p:nvPr/>
        </p:nvSpPr>
        <p:spPr>
          <a:xfrm>
            <a:off x="9409471" y="2439301"/>
            <a:ext cx="2000215" cy="60112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6DDF23E0-9FA1-4353-BB6F-9BAB5B0A7AA6}"/>
              </a:ext>
            </a:extLst>
          </p:cNvPr>
          <p:cNvPicPr>
            <a:picLocks noChangeAspect="1"/>
          </p:cNvPicPr>
          <p:nvPr/>
        </p:nvPicPr>
        <p:blipFill>
          <a:blip r:embed="rId2"/>
          <a:stretch>
            <a:fillRect/>
          </a:stretch>
        </p:blipFill>
        <p:spPr>
          <a:xfrm>
            <a:off x="10785194" y="6005557"/>
            <a:ext cx="1242681" cy="657286"/>
          </a:xfrm>
          <a:prstGeom prst="rect">
            <a:avLst/>
          </a:prstGeom>
        </p:spPr>
      </p:pic>
      <p:pic>
        <p:nvPicPr>
          <p:cNvPr id="8" name="Image 7">
            <a:extLst>
              <a:ext uri="{FF2B5EF4-FFF2-40B4-BE49-F238E27FC236}">
                <a16:creationId xmlns:a16="http://schemas.microsoft.com/office/drawing/2014/main" id="{35DACDE1-36DE-40BD-B691-A3BEA1F2FF80}"/>
              </a:ext>
            </a:extLst>
          </p:cNvPr>
          <p:cNvPicPr>
            <a:picLocks noChangeAspect="1"/>
          </p:cNvPicPr>
          <p:nvPr/>
        </p:nvPicPr>
        <p:blipFill>
          <a:blip r:embed="rId3"/>
          <a:stretch>
            <a:fillRect/>
          </a:stretch>
        </p:blipFill>
        <p:spPr>
          <a:xfrm>
            <a:off x="8989297" y="6061716"/>
            <a:ext cx="1601256" cy="601127"/>
          </a:xfrm>
          <a:prstGeom prst="rect">
            <a:avLst/>
          </a:prstGeom>
        </p:spPr>
      </p:pic>
    </p:spTree>
    <p:extLst>
      <p:ext uri="{BB962C8B-B14F-4D97-AF65-F5344CB8AC3E}">
        <p14:creationId xmlns:p14="http://schemas.microsoft.com/office/powerpoint/2010/main" val="406190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9A8AFE-EED0-4619-B788-7800BD17B806}"/>
              </a:ext>
            </a:extLst>
          </p:cNvPr>
          <p:cNvSpPr>
            <a:spLocks noGrp="1"/>
          </p:cNvSpPr>
          <p:nvPr>
            <p:ph type="title"/>
          </p:nvPr>
        </p:nvSpPr>
        <p:spPr/>
        <p:txBody>
          <a:bodyPr/>
          <a:lstStyle/>
          <a:p>
            <a:r>
              <a:rPr lang="fr-FR" dirty="0"/>
              <a:t>Cadrage méthodologique</a:t>
            </a:r>
            <a:endParaRPr lang="fr-BE" dirty="0"/>
          </a:p>
        </p:txBody>
      </p:sp>
      <p:sp>
        <p:nvSpPr>
          <p:cNvPr id="3" name="Espace réservé du contenu 2">
            <a:extLst>
              <a:ext uri="{FF2B5EF4-FFF2-40B4-BE49-F238E27FC236}">
                <a16:creationId xmlns:a16="http://schemas.microsoft.com/office/drawing/2014/main" id="{C99D50D8-7230-4473-A29A-83488048BCD0}"/>
              </a:ext>
            </a:extLst>
          </p:cNvPr>
          <p:cNvSpPr>
            <a:spLocks noGrp="1"/>
          </p:cNvSpPr>
          <p:nvPr>
            <p:ph idx="1"/>
          </p:nvPr>
        </p:nvSpPr>
        <p:spPr/>
        <p:txBody>
          <a:bodyPr/>
          <a:lstStyle/>
          <a:p>
            <a:r>
              <a:rPr lang="fr-FR" dirty="0"/>
              <a:t>Les approches comparatives mobilisent souvent, de manière opportuniste, un vaste ensemble de données, notamment dans le travail de description: elles sont aussi bien « structurelles » que centrées sur les individus, quantitatives que qualitatives.</a:t>
            </a:r>
          </a:p>
          <a:p>
            <a:r>
              <a:rPr lang="fr-FR" dirty="0"/>
              <a:t>Les objets de comparaison sont eux aussi multiples (contenus, structures et organisations, comportements et pratiques, représentations mentales…)</a:t>
            </a:r>
          </a:p>
          <a:p>
            <a:r>
              <a:rPr lang="fr-FR" dirty="0"/>
              <a:t>Les méthodes choisies et mises en « concert » peuvent dès lors varier sensiblement. </a:t>
            </a:r>
          </a:p>
          <a:p>
            <a:r>
              <a:rPr lang="fr-FR" dirty="0"/>
              <a:t>Sortir de la classification héritée d’une tradition positiviste entre l’inductif et le déductif, le quantitatif et le qualitatif </a:t>
            </a:r>
            <a:r>
              <a:rPr lang="fr-FR" dirty="0">
                <a:sym typeface="Wingdings" panose="05000000000000000000" pitchFamily="2" charset="2"/>
              </a:rPr>
              <a:t> combinaisons, bricolages.</a:t>
            </a:r>
            <a:endParaRPr lang="fr-FR" dirty="0"/>
          </a:p>
          <a:p>
            <a:endParaRPr lang="fr-BE" dirty="0"/>
          </a:p>
        </p:txBody>
      </p:sp>
      <p:sp>
        <p:nvSpPr>
          <p:cNvPr id="4" name="Flèche : droite 3">
            <a:extLst>
              <a:ext uri="{FF2B5EF4-FFF2-40B4-BE49-F238E27FC236}">
                <a16:creationId xmlns:a16="http://schemas.microsoft.com/office/drawing/2014/main" id="{C85A19DF-1075-418A-8D80-90663814A52C}"/>
              </a:ext>
            </a:extLst>
          </p:cNvPr>
          <p:cNvSpPr/>
          <p:nvPr/>
        </p:nvSpPr>
        <p:spPr>
          <a:xfrm>
            <a:off x="201168" y="4189614"/>
            <a:ext cx="822960"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 name="Image 4">
            <a:extLst>
              <a:ext uri="{FF2B5EF4-FFF2-40B4-BE49-F238E27FC236}">
                <a16:creationId xmlns:a16="http://schemas.microsoft.com/office/drawing/2014/main" id="{2A37E6F3-1B12-44F7-AC7E-FD9C41F6525F}"/>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6" name="Image 5">
            <a:extLst>
              <a:ext uri="{FF2B5EF4-FFF2-40B4-BE49-F238E27FC236}">
                <a16:creationId xmlns:a16="http://schemas.microsoft.com/office/drawing/2014/main" id="{94B5B3CC-FE6D-4C70-B047-8118CD333DA4}"/>
              </a:ext>
            </a:extLst>
          </p:cNvPr>
          <p:cNvPicPr>
            <a:picLocks noChangeAspect="1"/>
          </p:cNvPicPr>
          <p:nvPr/>
        </p:nvPicPr>
        <p:blipFill>
          <a:blip r:embed="rId3"/>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3965583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24F723-A19A-4DC8-8728-374F6019784A}"/>
              </a:ext>
            </a:extLst>
          </p:cNvPr>
          <p:cNvSpPr>
            <a:spLocks noGrp="1"/>
          </p:cNvSpPr>
          <p:nvPr>
            <p:ph type="title"/>
          </p:nvPr>
        </p:nvSpPr>
        <p:spPr/>
        <p:txBody>
          <a:bodyPr/>
          <a:lstStyle/>
          <a:p>
            <a:r>
              <a:rPr lang="fr-FR" dirty="0"/>
              <a:t>Le cas de la langue (française) comme macro-unité d’analyse</a:t>
            </a:r>
            <a:endParaRPr lang="fr-BE" dirty="0"/>
          </a:p>
        </p:txBody>
      </p:sp>
      <p:sp>
        <p:nvSpPr>
          <p:cNvPr id="3" name="Espace réservé du contenu 2">
            <a:extLst>
              <a:ext uri="{FF2B5EF4-FFF2-40B4-BE49-F238E27FC236}">
                <a16:creationId xmlns:a16="http://schemas.microsoft.com/office/drawing/2014/main" id="{FD997FC1-E621-4EC5-A034-E543932DD1AB}"/>
              </a:ext>
            </a:extLst>
          </p:cNvPr>
          <p:cNvSpPr>
            <a:spLocks noGrp="1"/>
          </p:cNvSpPr>
          <p:nvPr>
            <p:ph idx="1"/>
          </p:nvPr>
        </p:nvSpPr>
        <p:spPr>
          <a:xfrm>
            <a:off x="756138" y="2233246"/>
            <a:ext cx="9988063" cy="4076114"/>
          </a:xfrm>
        </p:spPr>
        <p:txBody>
          <a:bodyPr>
            <a:normAutofit fontScale="92500"/>
          </a:bodyPr>
          <a:lstStyle/>
          <a:p>
            <a:r>
              <a:rPr lang="en-US" dirty="0"/>
              <a:t>1. </a:t>
            </a:r>
            <a:r>
              <a:rPr lang="en-US" dirty="0" err="1"/>
              <a:t>Réelles</a:t>
            </a:r>
            <a:r>
              <a:rPr lang="en-US" dirty="0"/>
              <a:t> </a:t>
            </a:r>
            <a:r>
              <a:rPr lang="en-US" dirty="0" err="1"/>
              <a:t>spécificités</a:t>
            </a:r>
            <a:r>
              <a:rPr lang="en-US" dirty="0"/>
              <a:t> des </a:t>
            </a:r>
            <a:r>
              <a:rPr lang="en-US" dirty="0" err="1"/>
              <a:t>minorités</a:t>
            </a:r>
            <a:r>
              <a:rPr lang="en-US" dirty="0"/>
              <a:t> </a:t>
            </a:r>
            <a:r>
              <a:rPr lang="en-US" dirty="0" err="1"/>
              <a:t>linguistiques</a:t>
            </a:r>
            <a:r>
              <a:rPr lang="en-US" dirty="0"/>
              <a:t> (francophones) </a:t>
            </a:r>
            <a:r>
              <a:rPr lang="en-US" dirty="0" err="1"/>
              <a:t>mais</a:t>
            </a:r>
            <a:r>
              <a:rPr lang="en-US" dirty="0"/>
              <a:t> </a:t>
            </a:r>
            <a:r>
              <a:rPr lang="en-US" dirty="0" err="1"/>
              <a:t>évolution</a:t>
            </a:r>
            <a:r>
              <a:rPr lang="en-US" dirty="0"/>
              <a:t> des </a:t>
            </a:r>
            <a:r>
              <a:rPr lang="en-US" dirty="0" err="1"/>
              <a:t>contextes</a:t>
            </a:r>
            <a:r>
              <a:rPr lang="en-US" dirty="0"/>
              <a:t> </a:t>
            </a:r>
            <a:r>
              <a:rPr lang="en-US" i="1" dirty="0"/>
              <a:t>“</a:t>
            </a:r>
            <a:r>
              <a:rPr lang="fr-BE" i="1" dirty="0"/>
              <a:t>as </a:t>
            </a:r>
            <a:r>
              <a:rPr lang="fr-BE" i="1" dirty="0" err="1"/>
              <a:t>globalization</a:t>
            </a:r>
            <a:r>
              <a:rPr lang="fr-BE" i="1" dirty="0"/>
              <a:t> </a:t>
            </a:r>
            <a:r>
              <a:rPr lang="fr-BE" i="1" dirty="0" err="1"/>
              <a:t>detaches</a:t>
            </a:r>
            <a:r>
              <a:rPr lang="fr-BE" i="1" dirty="0"/>
              <a:t> communication </a:t>
            </a:r>
            <a:r>
              <a:rPr lang="fr-BE" i="1" dirty="0" err="1"/>
              <a:t>contexts</a:t>
            </a:r>
            <a:r>
              <a:rPr lang="fr-BE" i="1" dirty="0"/>
              <a:t> </a:t>
            </a:r>
            <a:r>
              <a:rPr lang="fr-BE" i="1" dirty="0" err="1"/>
              <a:t>from</a:t>
            </a:r>
            <a:r>
              <a:rPr lang="fr-BE" i="1" dirty="0"/>
              <a:t> </a:t>
            </a:r>
            <a:r>
              <a:rPr lang="fr-BE" i="1" dirty="0" err="1"/>
              <a:t>their</a:t>
            </a:r>
            <a:r>
              <a:rPr lang="fr-BE" i="1" dirty="0"/>
              <a:t> </a:t>
            </a:r>
            <a:r>
              <a:rPr lang="fr-BE" i="1" dirty="0" err="1"/>
              <a:t>geographic</a:t>
            </a:r>
            <a:r>
              <a:rPr lang="fr-BE" i="1" dirty="0"/>
              <a:t> </a:t>
            </a:r>
            <a:r>
              <a:rPr lang="fr-BE" i="1" dirty="0" err="1"/>
              <a:t>anchorages</a:t>
            </a:r>
            <a:r>
              <a:rPr lang="fr-BE" i="1" dirty="0"/>
              <a:t>, </a:t>
            </a:r>
            <a:r>
              <a:rPr lang="fr-BE" i="1" dirty="0" err="1"/>
              <a:t>individuals</a:t>
            </a:r>
            <a:r>
              <a:rPr lang="fr-BE" i="1" dirty="0"/>
              <a:t> </a:t>
            </a:r>
            <a:r>
              <a:rPr lang="fr-BE" i="1" dirty="0" err="1"/>
              <a:t>within</a:t>
            </a:r>
            <a:r>
              <a:rPr lang="fr-BE" i="1" dirty="0"/>
              <a:t> the Francophonie carry in </a:t>
            </a:r>
            <a:r>
              <a:rPr lang="fr-BE" i="1" dirty="0" err="1"/>
              <a:t>themselves</a:t>
            </a:r>
            <a:r>
              <a:rPr lang="fr-BE" i="1" dirty="0"/>
              <a:t> </a:t>
            </a:r>
            <a:r>
              <a:rPr lang="fr-BE" i="1" dirty="0" err="1"/>
              <a:t>significant</a:t>
            </a:r>
            <a:r>
              <a:rPr lang="fr-BE" i="1" dirty="0"/>
              <a:t> </a:t>
            </a:r>
            <a:r>
              <a:rPr lang="fr-BE" i="1" dirty="0" err="1"/>
              <a:t>potential</a:t>
            </a:r>
            <a:r>
              <a:rPr lang="fr-BE" i="1" dirty="0"/>
              <a:t> </a:t>
            </a:r>
            <a:r>
              <a:rPr lang="fr-BE" i="1" dirty="0" err="1"/>
              <a:t>differences</a:t>
            </a:r>
            <a:r>
              <a:rPr lang="fr-BE" i="1" dirty="0"/>
              <a:t> at a </a:t>
            </a:r>
            <a:r>
              <a:rPr lang="fr-BE" i="1" dirty="0" err="1"/>
              <a:t>linguistic</a:t>
            </a:r>
            <a:r>
              <a:rPr lang="fr-BE" i="1" dirty="0"/>
              <a:t>, cultural and </a:t>
            </a:r>
            <a:r>
              <a:rPr lang="fr-BE" i="1" dirty="0" err="1"/>
              <a:t>identity</a:t>
            </a:r>
            <a:r>
              <a:rPr lang="fr-BE" i="1" dirty="0"/>
              <a:t> </a:t>
            </a:r>
            <a:r>
              <a:rPr lang="fr-BE" i="1" dirty="0" err="1"/>
              <a:t>level</a:t>
            </a:r>
            <a:r>
              <a:rPr lang="fr-BE" i="1" dirty="0"/>
              <a:t>”</a:t>
            </a:r>
            <a:r>
              <a:rPr lang="fr-BE" dirty="0"/>
              <a:t> (Johansson and </a:t>
            </a:r>
            <a:r>
              <a:rPr lang="fr-BE" dirty="0" err="1"/>
              <a:t>Dervin</a:t>
            </a:r>
            <a:r>
              <a:rPr lang="fr-BE" dirty="0"/>
              <a:t> 2009: 397). </a:t>
            </a:r>
            <a:endParaRPr lang="en-US" dirty="0"/>
          </a:p>
          <a:p>
            <a:r>
              <a:rPr lang="en-US" dirty="0"/>
              <a:t>2. </a:t>
            </a:r>
            <a:r>
              <a:rPr lang="en-US" dirty="0">
                <a:solidFill>
                  <a:srgbClr val="FF0000"/>
                </a:solidFill>
              </a:rPr>
              <a:t>“Language ecology” </a:t>
            </a:r>
            <a:r>
              <a:rPr lang="en-US" dirty="0"/>
              <a:t>as a metaphor for a complex approach to the study of language as cultural context (</a:t>
            </a:r>
            <a:r>
              <a:rPr lang="en-US" dirty="0" err="1"/>
              <a:t>Kramsch</a:t>
            </a:r>
            <a:r>
              <a:rPr lang="en-US" dirty="0"/>
              <a:t> and Whiteside 2008). </a:t>
            </a:r>
            <a:r>
              <a:rPr lang="en-US" i="1" dirty="0"/>
              <a:t>“Culture might slowly lose its power to explain human </a:t>
            </a:r>
            <a:r>
              <a:rPr lang="en-US" i="1" dirty="0" err="1"/>
              <a:t>behaviour</a:t>
            </a:r>
            <a:r>
              <a:rPr lang="en-US" i="1" dirty="0"/>
              <a:t> in a multilingual/multicultural world where people are born in one culture, grow up in another, and end up living and working in a third. More important than a person’s ‘language’ and ‘culture’ might be the socioeconomic, historical or ideological subject positions that people take and that get expressed through the multiple symbolic systems they choose to use” </a:t>
            </a:r>
            <a:r>
              <a:rPr lang="en-US" dirty="0"/>
              <a:t>(</a:t>
            </a:r>
            <a:r>
              <a:rPr lang="en-US" dirty="0" err="1"/>
              <a:t>Kramsch</a:t>
            </a:r>
            <a:r>
              <a:rPr lang="en-US" dirty="0"/>
              <a:t> 2011: 313)</a:t>
            </a:r>
          </a:p>
          <a:p>
            <a:r>
              <a:rPr lang="en-US" dirty="0"/>
              <a:t>The national identity, like language identity, is increasingly liquid. Such identities as “explanatory variables are much too diffuse and complex” to serve as a reliably independent variable for explaining media systems (</a:t>
            </a:r>
            <a:r>
              <a:rPr lang="en-US" dirty="0" err="1"/>
              <a:t>Dobek-Ostrowska</a:t>
            </a:r>
            <a:r>
              <a:rPr lang="en-US" dirty="0"/>
              <a:t> et al. 2010: 168)</a:t>
            </a:r>
            <a:endParaRPr lang="fr-BE" dirty="0"/>
          </a:p>
        </p:txBody>
      </p:sp>
    </p:spTree>
    <p:extLst>
      <p:ext uri="{BB962C8B-B14F-4D97-AF65-F5344CB8AC3E}">
        <p14:creationId xmlns:p14="http://schemas.microsoft.com/office/powerpoint/2010/main" val="71531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637AFF-4BED-421F-ABFB-ECD98A57489E}"/>
              </a:ext>
            </a:extLst>
          </p:cNvPr>
          <p:cNvSpPr>
            <a:spLocks noGrp="1"/>
          </p:cNvSpPr>
          <p:nvPr>
            <p:ph type="title"/>
          </p:nvPr>
        </p:nvSpPr>
        <p:spPr/>
        <p:txBody>
          <a:bodyPr>
            <a:normAutofit/>
          </a:bodyPr>
          <a:lstStyle/>
          <a:p>
            <a:r>
              <a:rPr lang="fr-FR" sz="4400" dirty="0"/>
              <a:t>Le cas de la langue: Données contextuelles du </a:t>
            </a:r>
            <a:r>
              <a:rPr lang="fr-FR" sz="4400" i="1" dirty="0"/>
              <a:t>case </a:t>
            </a:r>
            <a:r>
              <a:rPr lang="fr-FR" sz="4400" i="1" dirty="0" err="1"/>
              <a:t>study</a:t>
            </a:r>
            <a:r>
              <a:rPr lang="fr-FR" sz="4400" i="1" dirty="0"/>
              <a:t> </a:t>
            </a:r>
            <a:r>
              <a:rPr lang="fr-FR" sz="4400" dirty="0"/>
              <a:t>belge</a:t>
            </a:r>
            <a:endParaRPr lang="fr-BE" sz="4400" dirty="0"/>
          </a:p>
        </p:txBody>
      </p:sp>
      <p:sp>
        <p:nvSpPr>
          <p:cNvPr id="3" name="Espace réservé du contenu 2">
            <a:extLst>
              <a:ext uri="{FF2B5EF4-FFF2-40B4-BE49-F238E27FC236}">
                <a16:creationId xmlns:a16="http://schemas.microsoft.com/office/drawing/2014/main" id="{0A3C7CA1-4DF4-42BD-B2F8-59585D5F3958}"/>
              </a:ext>
            </a:extLst>
          </p:cNvPr>
          <p:cNvSpPr>
            <a:spLocks noGrp="1"/>
          </p:cNvSpPr>
          <p:nvPr>
            <p:ph idx="1"/>
          </p:nvPr>
        </p:nvSpPr>
        <p:spPr/>
        <p:txBody>
          <a:bodyPr>
            <a:normAutofit/>
          </a:bodyPr>
          <a:lstStyle/>
          <a:p>
            <a:r>
              <a:rPr lang="fr-FR" dirty="0"/>
              <a:t>La Belgique, frontière nord entre les mondes latins et germaniques/anglo-saxons en Europe: </a:t>
            </a:r>
          </a:p>
          <a:p>
            <a:pPr lvl="1"/>
            <a:r>
              <a:rPr lang="fr-FR" dirty="0"/>
              <a:t>Catégorisations héritées des cultures « latines » vs « germaniques »</a:t>
            </a:r>
          </a:p>
          <a:p>
            <a:pPr lvl="1"/>
            <a:r>
              <a:rPr lang="fr-FR" dirty="0"/>
              <a:t>La langue est un des trois </a:t>
            </a:r>
            <a:r>
              <a:rPr lang="fr-FR" b="1" dirty="0">
                <a:solidFill>
                  <a:srgbClr val="FF0000"/>
                </a:solidFill>
              </a:rPr>
              <a:t>clivages structurants </a:t>
            </a:r>
            <a:r>
              <a:rPr lang="fr-FR" dirty="0"/>
              <a:t>de la société belge dans son ensemble, et ce clivage génère un </a:t>
            </a:r>
            <a:r>
              <a:rPr lang="fr-FR" b="1" dirty="0">
                <a:solidFill>
                  <a:srgbClr val="FF0000"/>
                </a:solidFill>
              </a:rPr>
              <a:t>important flux de discours (médiatisés), représentations et stéréotypes </a:t>
            </a:r>
            <a:r>
              <a:rPr lang="fr-FR" dirty="0"/>
              <a:t>sur les Flamands et les Wallons, et surtout, sur leurs différences et leur capacité à se comprendre mutuellement.</a:t>
            </a:r>
          </a:p>
          <a:p>
            <a:pPr lvl="1"/>
            <a:r>
              <a:rPr lang="fr-FR" dirty="0"/>
              <a:t>Evolution historique du pays vers de plus en plus de compétences aux entités fédérées, ce qui implique, par exemple en politique, un recentrement de plus en plus marqué vers sa propre communauté, où se trouvent </a:t>
            </a:r>
            <a:r>
              <a:rPr lang="fr-FR" i="1" dirty="0"/>
              <a:t>ses </a:t>
            </a:r>
            <a:r>
              <a:rPr lang="fr-FR" dirty="0"/>
              <a:t>électeurs. </a:t>
            </a:r>
          </a:p>
          <a:p>
            <a:pPr lvl="1"/>
            <a:r>
              <a:rPr lang="fr-FR" dirty="0"/>
              <a:t>Maitrise au final relative des deux principales langues nationales selon deux variables: la communauté et l’âge.</a:t>
            </a:r>
          </a:p>
          <a:p>
            <a:pPr lvl="1"/>
            <a:r>
              <a:rPr lang="fr-FR" b="1" dirty="0">
                <a:solidFill>
                  <a:srgbClr val="FF0000"/>
                </a:solidFill>
              </a:rPr>
              <a:t>Langue = Elément essentiel d’une étude des identités belges</a:t>
            </a:r>
            <a:r>
              <a:rPr lang="fr-FR" dirty="0"/>
              <a:t> (auxquelles il faudrait ajouter d’autres langues minoritaires (Arabe, Turc, Allemand) et dialectes (Bruxellois, Wallon…)</a:t>
            </a:r>
          </a:p>
          <a:p>
            <a:endParaRPr lang="fr-BE" dirty="0"/>
          </a:p>
        </p:txBody>
      </p:sp>
      <p:pic>
        <p:nvPicPr>
          <p:cNvPr id="4" name="Image 3">
            <a:extLst>
              <a:ext uri="{FF2B5EF4-FFF2-40B4-BE49-F238E27FC236}">
                <a16:creationId xmlns:a16="http://schemas.microsoft.com/office/drawing/2014/main" id="{57909217-DCBF-4823-80F3-6BA3C0AD197F}"/>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5" name="Image 4">
            <a:extLst>
              <a:ext uri="{FF2B5EF4-FFF2-40B4-BE49-F238E27FC236}">
                <a16:creationId xmlns:a16="http://schemas.microsoft.com/office/drawing/2014/main" id="{6AA131E6-B399-405F-A2FF-E672FF9B0F31}"/>
              </a:ext>
            </a:extLst>
          </p:cNvPr>
          <p:cNvPicPr>
            <a:picLocks noChangeAspect="1"/>
          </p:cNvPicPr>
          <p:nvPr/>
        </p:nvPicPr>
        <p:blipFill>
          <a:blip r:embed="rId3"/>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2557530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637AFF-4BED-421F-ABFB-ECD98A57489E}"/>
              </a:ext>
            </a:extLst>
          </p:cNvPr>
          <p:cNvSpPr>
            <a:spLocks noGrp="1"/>
          </p:cNvSpPr>
          <p:nvPr>
            <p:ph type="title"/>
          </p:nvPr>
        </p:nvSpPr>
        <p:spPr/>
        <p:txBody>
          <a:bodyPr/>
          <a:lstStyle/>
          <a:p>
            <a:r>
              <a:rPr lang="fr-FR" dirty="0"/>
              <a:t>Le cas de la langue: marché journalistique</a:t>
            </a:r>
            <a:endParaRPr lang="fr-BE" dirty="0"/>
          </a:p>
        </p:txBody>
      </p:sp>
      <p:sp>
        <p:nvSpPr>
          <p:cNvPr id="3" name="Espace réservé du contenu 2">
            <a:extLst>
              <a:ext uri="{FF2B5EF4-FFF2-40B4-BE49-F238E27FC236}">
                <a16:creationId xmlns:a16="http://schemas.microsoft.com/office/drawing/2014/main" id="{0A3C7CA1-4DF4-42BD-B2F8-59585D5F3958}"/>
              </a:ext>
            </a:extLst>
          </p:cNvPr>
          <p:cNvSpPr>
            <a:spLocks noGrp="1"/>
          </p:cNvSpPr>
          <p:nvPr>
            <p:ph idx="1"/>
          </p:nvPr>
        </p:nvSpPr>
        <p:spPr>
          <a:xfrm>
            <a:off x="782516" y="2084832"/>
            <a:ext cx="9961686" cy="4224528"/>
          </a:xfrm>
        </p:spPr>
        <p:txBody>
          <a:bodyPr>
            <a:normAutofit fontScale="92500" lnSpcReduction="20000"/>
          </a:bodyPr>
          <a:lstStyle/>
          <a:p>
            <a:r>
              <a:rPr lang="fr-FR" dirty="0"/>
              <a:t>Constat largement partagé (et à nuancer</a:t>
            </a:r>
            <a:r>
              <a:rPr lang="fr-FR" i="1" dirty="0"/>
              <a:t>, </a:t>
            </a:r>
            <a:r>
              <a:rPr lang="fr-FR" i="1" dirty="0" err="1"/>
              <a:t>cfr</a:t>
            </a:r>
            <a:r>
              <a:rPr lang="fr-FR" i="1" dirty="0"/>
              <a:t> </a:t>
            </a:r>
            <a:r>
              <a:rPr lang="fr-FR" dirty="0"/>
              <a:t>stéréotypes)? Nous avons </a:t>
            </a:r>
            <a:r>
              <a:rPr lang="fr-FR" b="1" dirty="0">
                <a:solidFill>
                  <a:srgbClr val="FF0000"/>
                </a:solidFill>
              </a:rPr>
              <a:t>deux paysages médiatiques</a:t>
            </a:r>
            <a:r>
              <a:rPr lang="fr-FR" dirty="0"/>
              <a:t> bien distincts en Belgique. L’un est culturellement plus fermement structuré et autonome (</a:t>
            </a:r>
            <a:r>
              <a:rPr lang="fr-FR" dirty="0">
                <a:sym typeface="Wingdings" panose="05000000000000000000" pitchFamily="2" charset="2"/>
              </a:rPr>
              <a:t></a:t>
            </a:r>
            <a:r>
              <a:rPr lang="fr-FR" dirty="0"/>
              <a:t>paysage flamand) et l’autre moins cimenté et davantage influencé par le paysage français. </a:t>
            </a:r>
          </a:p>
          <a:p>
            <a:pPr marL="470916" lvl="1" indent="-342900">
              <a:buFont typeface="+mj-lt"/>
              <a:buAutoNum type="arabicPeriod"/>
            </a:pPr>
            <a:r>
              <a:rPr lang="fr-FR" dirty="0"/>
              <a:t>Autorités compétentes distinctes depuis les années 1980</a:t>
            </a:r>
          </a:p>
          <a:p>
            <a:pPr marL="470916" lvl="1" indent="-342900">
              <a:buFont typeface="+mj-lt"/>
              <a:buAutoNum type="arabicPeriod"/>
            </a:pPr>
            <a:r>
              <a:rPr lang="fr-FR" dirty="0"/>
              <a:t>Audiences (majoritairement) séparées et linguistiquement marquées (ça n’a pas tjrs été le cas!)</a:t>
            </a:r>
          </a:p>
          <a:p>
            <a:pPr marL="470916" lvl="1" indent="-342900">
              <a:buFont typeface="+mj-lt"/>
              <a:buAutoNum type="arabicPeriod"/>
            </a:pPr>
            <a:r>
              <a:rPr lang="fr-FR" dirty="0"/>
              <a:t>Lignes éditoriales culturellement et linguistiquement orientées, et surtout parfaitement libres à ce sujet (pressions)</a:t>
            </a:r>
          </a:p>
          <a:p>
            <a:pPr marL="470916" lvl="1" indent="-342900">
              <a:buFont typeface="+mj-lt"/>
              <a:buAutoNum type="arabicPeriod"/>
            </a:pPr>
            <a:r>
              <a:rPr lang="fr-FR" dirty="0"/>
              <a:t>Contrepoint: logiques de stratégies économiques (monétisation des contenus, publicité, économies d’échelle), initiatives « </a:t>
            </a:r>
            <a:r>
              <a:rPr lang="fr-FR" dirty="0" err="1"/>
              <a:t>bottom</a:t>
            </a:r>
            <a:r>
              <a:rPr lang="fr-FR" dirty="0"/>
              <a:t>-up » ponctuelles !!!</a:t>
            </a:r>
          </a:p>
          <a:p>
            <a:pPr marL="0" indent="0">
              <a:buNone/>
            </a:pPr>
            <a:r>
              <a:rPr lang="fr-FR" dirty="0">
                <a:sym typeface="Wingdings" panose="05000000000000000000" pitchFamily="2" charset="2"/>
              </a:rPr>
              <a:t> Hypothèse de conceptions et pratiques différentes du journalisme liées à des influences     culturelles, disséminées entre autres par la langue (voir e.a. </a:t>
            </a:r>
            <a:r>
              <a:rPr lang="fr-FR" dirty="0" err="1">
                <a:sym typeface="Wingdings" panose="05000000000000000000" pitchFamily="2" charset="2"/>
              </a:rPr>
              <a:t>Chalaby</a:t>
            </a:r>
            <a:r>
              <a:rPr lang="fr-FR" dirty="0">
                <a:sym typeface="Wingdings" panose="05000000000000000000" pitchFamily="2" charset="2"/>
              </a:rPr>
              <a:t> 1996)</a:t>
            </a:r>
            <a:endParaRPr lang="fr-FR" dirty="0"/>
          </a:p>
          <a:p>
            <a:r>
              <a:rPr lang="fr-FR" dirty="0"/>
              <a:t>Dans les rédactions: se pose la question de la ligne éditoriale, des compétences en langues et de leur nécessité, des tactiques pour gérer les pratiques impliquant la mobilisation passive ou active d’autres langues (essentiellement l’Anglais, le Néerlandais, hormis pour des journalistes des services « internationaux »).</a:t>
            </a:r>
            <a:endParaRPr lang="fr-BE" dirty="0"/>
          </a:p>
        </p:txBody>
      </p:sp>
      <p:pic>
        <p:nvPicPr>
          <p:cNvPr id="4" name="Image 3">
            <a:extLst>
              <a:ext uri="{FF2B5EF4-FFF2-40B4-BE49-F238E27FC236}">
                <a16:creationId xmlns:a16="http://schemas.microsoft.com/office/drawing/2014/main" id="{BABB7F22-B8B9-46BF-962C-0A501F77673D}"/>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5" name="Image 4">
            <a:extLst>
              <a:ext uri="{FF2B5EF4-FFF2-40B4-BE49-F238E27FC236}">
                <a16:creationId xmlns:a16="http://schemas.microsoft.com/office/drawing/2014/main" id="{A23A2F03-9C30-4DCB-993F-48528131EBF6}"/>
              </a:ext>
            </a:extLst>
          </p:cNvPr>
          <p:cNvPicPr>
            <a:picLocks noChangeAspect="1"/>
          </p:cNvPicPr>
          <p:nvPr/>
        </p:nvPicPr>
        <p:blipFill>
          <a:blip r:embed="rId3"/>
          <a:stretch>
            <a:fillRect/>
          </a:stretch>
        </p:blipFill>
        <p:spPr>
          <a:xfrm>
            <a:off x="8725273" y="142719"/>
            <a:ext cx="1750849" cy="657286"/>
          </a:xfrm>
          <a:prstGeom prst="rect">
            <a:avLst/>
          </a:prstGeom>
        </p:spPr>
      </p:pic>
    </p:spTree>
    <p:extLst>
      <p:ext uri="{BB962C8B-B14F-4D97-AF65-F5344CB8AC3E}">
        <p14:creationId xmlns:p14="http://schemas.microsoft.com/office/powerpoint/2010/main" val="3897620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76E571-A029-42A9-B560-D4980D7C10EA}"/>
              </a:ext>
            </a:extLst>
          </p:cNvPr>
          <p:cNvSpPr>
            <a:spLocks noGrp="1"/>
          </p:cNvSpPr>
          <p:nvPr>
            <p:ph type="title"/>
          </p:nvPr>
        </p:nvSpPr>
        <p:spPr/>
        <p:txBody>
          <a:bodyPr/>
          <a:lstStyle/>
          <a:p>
            <a:r>
              <a:rPr lang="fr-FR" dirty="0"/>
              <a:t>Deux approches pour contribuer à la problématique</a:t>
            </a:r>
            <a:endParaRPr lang="fr-BE" dirty="0"/>
          </a:p>
        </p:txBody>
      </p:sp>
      <p:sp>
        <p:nvSpPr>
          <p:cNvPr id="3" name="Espace réservé du contenu 2">
            <a:extLst>
              <a:ext uri="{FF2B5EF4-FFF2-40B4-BE49-F238E27FC236}">
                <a16:creationId xmlns:a16="http://schemas.microsoft.com/office/drawing/2014/main" id="{A4F6DA10-1FAC-4614-9DE6-1B67210DD97E}"/>
              </a:ext>
            </a:extLst>
          </p:cNvPr>
          <p:cNvSpPr>
            <a:spLocks noGrp="1"/>
          </p:cNvSpPr>
          <p:nvPr>
            <p:ph idx="1"/>
          </p:nvPr>
        </p:nvSpPr>
        <p:spPr/>
        <p:txBody>
          <a:bodyPr/>
          <a:lstStyle/>
          <a:p>
            <a:r>
              <a:rPr lang="fr-FR" dirty="0"/>
              <a:t>Vague II du</a:t>
            </a:r>
            <a:r>
              <a:rPr lang="fr-FR" i="1" dirty="0"/>
              <a:t> Worlds of </a:t>
            </a:r>
            <a:r>
              <a:rPr lang="fr-FR" i="1" dirty="0" err="1"/>
              <a:t>Journalism</a:t>
            </a:r>
            <a:r>
              <a:rPr lang="fr-FR" i="1" dirty="0"/>
              <a:t> </a:t>
            </a:r>
            <a:r>
              <a:rPr lang="fr-FR" i="1" dirty="0" err="1"/>
              <a:t>Study</a:t>
            </a:r>
            <a:r>
              <a:rPr lang="fr-FR" i="1" dirty="0"/>
              <a:t> </a:t>
            </a:r>
            <a:r>
              <a:rPr lang="fr-FR" dirty="0"/>
              <a:t>(</a:t>
            </a:r>
            <a:r>
              <a:rPr lang="fr-FR" b="1" dirty="0"/>
              <a:t>Bonin et al. 2017;  Mertens &amp; Standaert 2017</a:t>
            </a:r>
            <a:r>
              <a:rPr lang="fr-FR" dirty="0"/>
              <a:t>) et étude de l’usage des langues dans les rédactions des deux services publics (RTBF et VRT)+ encodage des titres, sujets et sources à l’antenne des séquences des Journaux Télévisés </a:t>
            </a:r>
            <a:r>
              <a:rPr lang="fr-FR" b="1" dirty="0"/>
              <a:t>(Bouko, Standaert &amp; Vandendaele 2018; Standaert, Bouko &amp; Vandendaele 2020)</a:t>
            </a:r>
          </a:p>
          <a:p>
            <a:r>
              <a:rPr lang="fr-FR" dirty="0"/>
              <a:t>Cadrage théorique WJS: rôles normatifs et cognitifs, identités professionnelles (Hanitzsch et al. 2019) – approche quantitative et « </a:t>
            </a:r>
            <a:r>
              <a:rPr lang="fr-FR" dirty="0" err="1"/>
              <a:t>meso</a:t>
            </a:r>
            <a:r>
              <a:rPr lang="fr-FR" dirty="0"/>
              <a:t> »</a:t>
            </a:r>
          </a:p>
          <a:p>
            <a:r>
              <a:rPr lang="fr-FR" dirty="0"/>
              <a:t>Cadrage théorique VRT-RTBF: analyse qualitative et « micro » des discours relatifs aux </a:t>
            </a:r>
            <a:r>
              <a:rPr lang="fr-FR" b="1" dirty="0"/>
              <a:t>pratiques journalistiques </a:t>
            </a:r>
            <a:r>
              <a:rPr lang="fr-FR" dirty="0"/>
              <a:t>(</a:t>
            </a:r>
            <a:r>
              <a:rPr lang="fr-FR" dirty="0" err="1"/>
              <a:t>Witschge</a:t>
            </a:r>
            <a:r>
              <a:rPr lang="fr-FR" dirty="0"/>
              <a:t> &amp; </a:t>
            </a:r>
            <a:r>
              <a:rPr lang="fr-FR" dirty="0" err="1"/>
              <a:t>Harbers</a:t>
            </a:r>
            <a:r>
              <a:rPr lang="fr-FR" dirty="0"/>
              <a:t> 2018)</a:t>
            </a:r>
            <a:endParaRPr lang="fr-BE" dirty="0"/>
          </a:p>
        </p:txBody>
      </p:sp>
      <p:pic>
        <p:nvPicPr>
          <p:cNvPr id="4" name="Image 3">
            <a:extLst>
              <a:ext uri="{FF2B5EF4-FFF2-40B4-BE49-F238E27FC236}">
                <a16:creationId xmlns:a16="http://schemas.microsoft.com/office/drawing/2014/main" id="{BBED34F3-0F56-4BD1-8CCC-E5E8029D9181}"/>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5" name="Image 4">
            <a:extLst>
              <a:ext uri="{FF2B5EF4-FFF2-40B4-BE49-F238E27FC236}">
                <a16:creationId xmlns:a16="http://schemas.microsoft.com/office/drawing/2014/main" id="{122082F1-3CAB-4380-9584-F1BEE57DCDD8}"/>
              </a:ext>
            </a:extLst>
          </p:cNvPr>
          <p:cNvPicPr>
            <a:picLocks noChangeAspect="1"/>
          </p:cNvPicPr>
          <p:nvPr/>
        </p:nvPicPr>
        <p:blipFill>
          <a:blip r:embed="rId3"/>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1498598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B10317-B5F8-4B6E-A21F-FDEFE410C33E}"/>
              </a:ext>
            </a:extLst>
          </p:cNvPr>
          <p:cNvSpPr>
            <a:spLocks noGrp="1"/>
          </p:cNvSpPr>
          <p:nvPr>
            <p:ph type="title"/>
          </p:nvPr>
        </p:nvSpPr>
        <p:spPr/>
        <p:txBody>
          <a:bodyPr>
            <a:normAutofit/>
          </a:bodyPr>
          <a:lstStyle/>
          <a:p>
            <a:r>
              <a:rPr lang="fr-FR" dirty="0"/>
              <a:t>La complexité d’isoler le poids du facteur linguistique</a:t>
            </a:r>
            <a:endParaRPr lang="fr-BE" dirty="0"/>
          </a:p>
        </p:txBody>
      </p:sp>
      <p:sp>
        <p:nvSpPr>
          <p:cNvPr id="7" name="Espace réservé du texte 6">
            <a:extLst>
              <a:ext uri="{FF2B5EF4-FFF2-40B4-BE49-F238E27FC236}">
                <a16:creationId xmlns:a16="http://schemas.microsoft.com/office/drawing/2014/main" id="{972C7466-C924-48A8-B119-78F7FF68D3AD}"/>
              </a:ext>
            </a:extLst>
          </p:cNvPr>
          <p:cNvSpPr>
            <a:spLocks noGrp="1"/>
          </p:cNvSpPr>
          <p:nvPr>
            <p:ph type="body" idx="1"/>
          </p:nvPr>
        </p:nvSpPr>
        <p:spPr/>
        <p:txBody>
          <a:bodyPr/>
          <a:lstStyle/>
          <a:p>
            <a:r>
              <a:rPr lang="fr-FR" b="1" dirty="0"/>
              <a:t>WJS II</a:t>
            </a:r>
            <a:endParaRPr lang="fr-BE" b="1" dirty="0"/>
          </a:p>
        </p:txBody>
      </p:sp>
      <p:sp>
        <p:nvSpPr>
          <p:cNvPr id="3" name="Espace réservé du contenu 2">
            <a:extLst>
              <a:ext uri="{FF2B5EF4-FFF2-40B4-BE49-F238E27FC236}">
                <a16:creationId xmlns:a16="http://schemas.microsoft.com/office/drawing/2014/main" id="{FB6E0B0B-6F37-4901-A7F3-2CCF77F6D2D8}"/>
              </a:ext>
            </a:extLst>
          </p:cNvPr>
          <p:cNvSpPr>
            <a:spLocks noGrp="1"/>
          </p:cNvSpPr>
          <p:nvPr>
            <p:ph sz="half" idx="2"/>
          </p:nvPr>
        </p:nvSpPr>
        <p:spPr>
          <a:xfrm>
            <a:off x="1024128" y="2967787"/>
            <a:ext cx="4754880" cy="3538519"/>
          </a:xfrm>
          <a:solidFill>
            <a:schemeClr val="bg2"/>
          </a:solidFill>
          <a:ln w="3175">
            <a:solidFill>
              <a:schemeClr val="tx1"/>
            </a:solidFill>
          </a:ln>
        </p:spPr>
        <p:txBody>
          <a:bodyPr>
            <a:noAutofit/>
          </a:bodyPr>
          <a:lstStyle/>
          <a:p>
            <a:r>
              <a:rPr lang="fr-FR" sz="1600" dirty="0"/>
              <a:t>L’étude des données de la 2e vague du WJS montre au final </a:t>
            </a:r>
            <a:r>
              <a:rPr lang="fr-FR" sz="1600" b="1" dirty="0">
                <a:solidFill>
                  <a:srgbClr val="FF0000"/>
                </a:solidFill>
              </a:rPr>
              <a:t>peu de différences statistiquement significatives </a:t>
            </a:r>
            <a:r>
              <a:rPr lang="fr-FR" sz="1600" dirty="0"/>
              <a:t>entre les groupes linguistiques des trois pays multilingues considérés (Suisse, Canada et Belgique). </a:t>
            </a:r>
          </a:p>
          <a:p>
            <a:r>
              <a:rPr lang="fr-FR" sz="1600" dirty="0"/>
              <a:t>Cela peut notamment s’expliquer par le cadrage théorique et la méthodologie, mais aussi par des éléments « réellement » partagés des cultures journalistiques occidentales, tels que les rôles, la déontologie, les hiérarchies d’influences, etc. </a:t>
            </a:r>
          </a:p>
        </p:txBody>
      </p:sp>
      <p:sp>
        <p:nvSpPr>
          <p:cNvPr id="8" name="Espace réservé du texte 7">
            <a:extLst>
              <a:ext uri="{FF2B5EF4-FFF2-40B4-BE49-F238E27FC236}">
                <a16:creationId xmlns:a16="http://schemas.microsoft.com/office/drawing/2014/main" id="{B48C2DB7-3467-4396-812F-FEFF36D46D36}"/>
              </a:ext>
            </a:extLst>
          </p:cNvPr>
          <p:cNvSpPr>
            <a:spLocks noGrp="1"/>
          </p:cNvSpPr>
          <p:nvPr>
            <p:ph type="body" sz="quarter" idx="3"/>
          </p:nvPr>
        </p:nvSpPr>
        <p:spPr/>
        <p:txBody>
          <a:bodyPr/>
          <a:lstStyle/>
          <a:p>
            <a:r>
              <a:rPr lang="fr-FR" b="1" dirty="0"/>
              <a:t>VRT-RTBF</a:t>
            </a:r>
            <a:endParaRPr lang="fr-BE" b="1" dirty="0"/>
          </a:p>
        </p:txBody>
      </p:sp>
      <p:sp>
        <p:nvSpPr>
          <p:cNvPr id="6" name="Espace réservé du contenu 5">
            <a:extLst>
              <a:ext uri="{FF2B5EF4-FFF2-40B4-BE49-F238E27FC236}">
                <a16:creationId xmlns:a16="http://schemas.microsoft.com/office/drawing/2014/main" id="{D0BC4BE5-6ACB-44F7-B966-8BF787992A5E}"/>
              </a:ext>
            </a:extLst>
          </p:cNvPr>
          <p:cNvSpPr>
            <a:spLocks noGrp="1"/>
          </p:cNvSpPr>
          <p:nvPr>
            <p:ph sz="quarter" idx="4"/>
          </p:nvPr>
        </p:nvSpPr>
        <p:spPr>
          <a:xfrm>
            <a:off x="5990887" y="2967788"/>
            <a:ext cx="5579789" cy="3538520"/>
          </a:xfrm>
          <a:solidFill>
            <a:schemeClr val="bg2"/>
          </a:solidFill>
          <a:ln w="3175">
            <a:solidFill>
              <a:schemeClr val="tx1"/>
            </a:solidFill>
          </a:ln>
        </p:spPr>
        <p:txBody>
          <a:bodyPr>
            <a:noAutofit/>
          </a:bodyPr>
          <a:lstStyle/>
          <a:p>
            <a:r>
              <a:rPr lang="fr-FR" sz="1600" dirty="0"/>
              <a:t>La maitrise « scolaire » du Fr/</a:t>
            </a:r>
            <a:r>
              <a:rPr lang="fr-FR" sz="1600" dirty="0" err="1"/>
              <a:t>Ndls</a:t>
            </a:r>
            <a:r>
              <a:rPr lang="fr-FR" sz="1600" dirty="0"/>
              <a:t> est un </a:t>
            </a:r>
            <a:r>
              <a:rPr lang="fr-FR" sz="1600" b="1" dirty="0">
                <a:solidFill>
                  <a:srgbClr val="FF0000"/>
                </a:solidFill>
              </a:rPr>
              <a:t>élément non-prioritaire dans les compétences journalistiques</a:t>
            </a:r>
            <a:r>
              <a:rPr lang="fr-FR" sz="1600" dirty="0"/>
              <a:t>, à de rares postes près, mais elle </a:t>
            </a:r>
            <a:r>
              <a:rPr lang="fr-FR" sz="1600" b="1" dirty="0">
                <a:solidFill>
                  <a:srgbClr val="FF0000"/>
                </a:solidFill>
              </a:rPr>
              <a:t>signifie</a:t>
            </a:r>
            <a:r>
              <a:rPr lang="fr-FR" sz="1600" b="1" dirty="0"/>
              <a:t> </a:t>
            </a:r>
            <a:r>
              <a:rPr lang="fr-FR" sz="1600" dirty="0"/>
              <a:t>des choses potentiellement différentes d’une personne à l’autre et </a:t>
            </a:r>
            <a:r>
              <a:rPr lang="fr-FR" sz="1600" b="1" dirty="0">
                <a:solidFill>
                  <a:srgbClr val="FF0000"/>
                </a:solidFill>
              </a:rPr>
              <a:t>elle joue un rôle palpable, dans les discours, dans l’accomplissement de son potentiel journalistique</a:t>
            </a:r>
            <a:r>
              <a:rPr lang="fr-FR" sz="1600" dirty="0"/>
              <a:t>. </a:t>
            </a:r>
          </a:p>
          <a:p>
            <a:r>
              <a:rPr lang="fr-FR" sz="1600" dirty="0"/>
              <a:t>Un journaliste bilingue bénéficie d’une légitimité supplémentaire et d’un accès privilégié à certains terrains, sujets, et ce qu’il soit Francophone ou Néerlandophone… Ce constat renvoie au contexte belge plus large quant à la maitrise des langues (</a:t>
            </a:r>
            <a:r>
              <a:rPr lang="fr-FR" sz="1600" dirty="0" err="1"/>
              <a:t>Wynants</a:t>
            </a:r>
            <a:r>
              <a:rPr lang="fr-FR" sz="1600" dirty="0"/>
              <a:t> 2001) et à certaines représentations collectives, qui peuvent suggérer des hypothèses de similitudes entre journalistes Flamands et Wallons et nuancent le cliché du non-intérêt réciproque en pointant justement l’attention vers les différences « culturelles » - ici au sens commun du terme.</a:t>
            </a:r>
            <a:endParaRPr lang="fr-BE" sz="1600" dirty="0"/>
          </a:p>
          <a:p>
            <a:endParaRPr lang="fr-BE" dirty="0"/>
          </a:p>
        </p:txBody>
      </p:sp>
      <p:pic>
        <p:nvPicPr>
          <p:cNvPr id="4" name="Image 3">
            <a:extLst>
              <a:ext uri="{FF2B5EF4-FFF2-40B4-BE49-F238E27FC236}">
                <a16:creationId xmlns:a16="http://schemas.microsoft.com/office/drawing/2014/main" id="{9E27B216-B7A6-4EB4-819D-6A2028C0D951}"/>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5" name="Image 4">
            <a:extLst>
              <a:ext uri="{FF2B5EF4-FFF2-40B4-BE49-F238E27FC236}">
                <a16:creationId xmlns:a16="http://schemas.microsoft.com/office/drawing/2014/main" id="{3ECFDB31-A16B-456C-8B4A-7335927D66EF}"/>
              </a:ext>
            </a:extLst>
          </p:cNvPr>
          <p:cNvPicPr>
            <a:picLocks noChangeAspect="1"/>
          </p:cNvPicPr>
          <p:nvPr/>
        </p:nvPicPr>
        <p:blipFill>
          <a:blip r:embed="rId3"/>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1636244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90B867F1-B9F5-474A-AA38-6F2801B7DF9D}"/>
              </a:ext>
            </a:extLst>
          </p:cNvPr>
          <p:cNvSpPr>
            <a:spLocks noGrp="1"/>
          </p:cNvSpPr>
          <p:nvPr>
            <p:ph type="title"/>
          </p:nvPr>
        </p:nvSpPr>
        <p:spPr/>
        <p:txBody>
          <a:bodyPr/>
          <a:lstStyle/>
          <a:p>
            <a:r>
              <a:rPr lang="fr-FR" dirty="0"/>
              <a:t>Extraits</a:t>
            </a:r>
            <a:endParaRPr lang="fr-BE" dirty="0"/>
          </a:p>
        </p:txBody>
      </p:sp>
      <p:sp>
        <p:nvSpPr>
          <p:cNvPr id="4" name="Espace réservé du texte 3">
            <a:extLst>
              <a:ext uri="{FF2B5EF4-FFF2-40B4-BE49-F238E27FC236}">
                <a16:creationId xmlns:a16="http://schemas.microsoft.com/office/drawing/2014/main" id="{185CDAC2-3673-4C6E-9626-5F0EBFE3A25F}"/>
              </a:ext>
            </a:extLst>
          </p:cNvPr>
          <p:cNvSpPr>
            <a:spLocks noGrp="1"/>
          </p:cNvSpPr>
          <p:nvPr>
            <p:ph sz="half" idx="1"/>
          </p:nvPr>
        </p:nvSpPr>
        <p:spPr>
          <a:solidFill>
            <a:schemeClr val="tx2">
              <a:lumMod val="20000"/>
              <a:lumOff val="80000"/>
            </a:schemeClr>
          </a:solidFill>
          <a:ln w="3175">
            <a:solidFill>
              <a:schemeClr val="tx1"/>
            </a:solidFill>
          </a:ln>
        </p:spPr>
        <p:txBody>
          <a:bodyPr>
            <a:normAutofit/>
          </a:bodyPr>
          <a:lstStyle/>
          <a:p>
            <a:pPr algn="ctr"/>
            <a:r>
              <a:rPr lang="en-US" i="1" dirty="0"/>
              <a:t>“I love to have Flemish newspapers spread out on the newsroom table, because very often the Dutch-language newspapers don’t have the same reaction as we do. Some information is explained in a totally different way in Flanders than it is in Wallonia. Reading Flemish newspapers is extremely interesting because they present another side of the story (…). The French-language press has other editorial priorities compared with the Dutch-language press”.</a:t>
            </a:r>
            <a:endParaRPr lang="fr-BE" i="1" dirty="0"/>
          </a:p>
        </p:txBody>
      </p:sp>
      <p:sp>
        <p:nvSpPr>
          <p:cNvPr id="8" name="Espace réservé du contenu 7">
            <a:extLst>
              <a:ext uri="{FF2B5EF4-FFF2-40B4-BE49-F238E27FC236}">
                <a16:creationId xmlns:a16="http://schemas.microsoft.com/office/drawing/2014/main" id="{0B4CF5ED-CB54-4781-8FA4-AF9A73BEE1B7}"/>
              </a:ext>
            </a:extLst>
          </p:cNvPr>
          <p:cNvSpPr>
            <a:spLocks noGrp="1"/>
          </p:cNvSpPr>
          <p:nvPr>
            <p:ph sz="half" idx="2"/>
          </p:nvPr>
        </p:nvSpPr>
        <p:spPr>
          <a:solidFill>
            <a:schemeClr val="tx2">
              <a:lumMod val="20000"/>
              <a:lumOff val="80000"/>
            </a:schemeClr>
          </a:solidFill>
          <a:ln w="6350">
            <a:solidFill>
              <a:schemeClr val="tx1"/>
            </a:solidFill>
          </a:ln>
        </p:spPr>
        <p:txBody>
          <a:bodyPr>
            <a:normAutofit/>
          </a:bodyPr>
          <a:lstStyle/>
          <a:p>
            <a:pPr algn="ctr"/>
            <a:r>
              <a:rPr lang="en-US" i="1" dirty="0"/>
              <a:t>“I watch “VRT” before I watch the “France </a:t>
            </a:r>
            <a:r>
              <a:rPr lang="en-US" i="1" dirty="0" err="1"/>
              <a:t>Télévisions</a:t>
            </a:r>
            <a:r>
              <a:rPr lang="en-US" i="1" dirty="0"/>
              <a:t>” news. The Flemish have a different approach. They’re more rigorous, more serious, and much less playful. They concentrate heavily on the facts”.</a:t>
            </a:r>
            <a:endParaRPr lang="fr-BE" i="1" dirty="0"/>
          </a:p>
        </p:txBody>
      </p:sp>
    </p:spTree>
    <p:extLst>
      <p:ext uri="{BB962C8B-B14F-4D97-AF65-F5344CB8AC3E}">
        <p14:creationId xmlns:p14="http://schemas.microsoft.com/office/powerpoint/2010/main" val="3497161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818D63-C72E-4A91-9676-402C10614C6A}"/>
              </a:ext>
            </a:extLst>
          </p:cNvPr>
          <p:cNvSpPr>
            <a:spLocks noGrp="1"/>
          </p:cNvSpPr>
          <p:nvPr>
            <p:ph type="title"/>
          </p:nvPr>
        </p:nvSpPr>
        <p:spPr/>
        <p:txBody>
          <a:bodyPr/>
          <a:lstStyle/>
          <a:p>
            <a:r>
              <a:rPr lang="fr-FR" dirty="0"/>
              <a:t>…</a:t>
            </a:r>
            <a:endParaRPr lang="fr-BE" dirty="0"/>
          </a:p>
        </p:txBody>
      </p:sp>
      <p:sp>
        <p:nvSpPr>
          <p:cNvPr id="3" name="Espace réservé du contenu 2">
            <a:extLst>
              <a:ext uri="{FF2B5EF4-FFF2-40B4-BE49-F238E27FC236}">
                <a16:creationId xmlns:a16="http://schemas.microsoft.com/office/drawing/2014/main" id="{BF771D3B-ECC5-4975-924F-DAD6473FEB4E}"/>
              </a:ext>
            </a:extLst>
          </p:cNvPr>
          <p:cNvSpPr>
            <a:spLocks noGrp="1"/>
          </p:cNvSpPr>
          <p:nvPr>
            <p:ph idx="1"/>
          </p:nvPr>
        </p:nvSpPr>
        <p:spPr/>
        <p:txBody>
          <a:bodyPr>
            <a:normAutofit/>
          </a:bodyPr>
          <a:lstStyle/>
          <a:p>
            <a:r>
              <a:rPr lang="fr-FR" dirty="0"/>
              <a:t>3. Entre les deux services publics, les journalistes estiment que la construction des sujets des JT ne répond pas aux mêmes pratiques, routines et consignes collectives sur certains points: la place du commentaire/opinion, le </a:t>
            </a:r>
            <a:r>
              <a:rPr lang="fr-FR" i="1" dirty="0"/>
              <a:t>storytelling</a:t>
            </a:r>
            <a:r>
              <a:rPr lang="fr-FR" dirty="0"/>
              <a:t> des sujets, et évidemment, l’arbitrage relatif à la sélection, la hiérarchisation et au suivi des sujets (fonctions du gatekeeping). Au niveau le plus micro, individuel et routines collectives, il existe donc à la fois des points de rapprochement et des différences tangibles entre les deux groupes analysés au niveau de leurs pratiques de production, malgré leurs similitudes organisationnelles (médias audiovisuels de service public).</a:t>
            </a:r>
          </a:p>
        </p:txBody>
      </p:sp>
      <p:pic>
        <p:nvPicPr>
          <p:cNvPr id="4" name="Image 3">
            <a:extLst>
              <a:ext uri="{FF2B5EF4-FFF2-40B4-BE49-F238E27FC236}">
                <a16:creationId xmlns:a16="http://schemas.microsoft.com/office/drawing/2014/main" id="{5B4AF57C-EB5B-470D-B53A-FE2552E3B6FB}"/>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5" name="Image 4">
            <a:extLst>
              <a:ext uri="{FF2B5EF4-FFF2-40B4-BE49-F238E27FC236}">
                <a16:creationId xmlns:a16="http://schemas.microsoft.com/office/drawing/2014/main" id="{8DA92C32-DE55-4867-9953-4EBFE02C0AE3}"/>
              </a:ext>
            </a:extLst>
          </p:cNvPr>
          <p:cNvPicPr>
            <a:picLocks noChangeAspect="1"/>
          </p:cNvPicPr>
          <p:nvPr/>
        </p:nvPicPr>
        <p:blipFill>
          <a:blip r:embed="rId3"/>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1254993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D5B776-15E2-4C8A-BC65-3638E0007DF2}"/>
              </a:ext>
            </a:extLst>
          </p:cNvPr>
          <p:cNvSpPr>
            <a:spLocks noGrp="1"/>
          </p:cNvSpPr>
          <p:nvPr>
            <p:ph type="title"/>
          </p:nvPr>
        </p:nvSpPr>
        <p:spPr/>
        <p:txBody>
          <a:bodyPr/>
          <a:lstStyle/>
          <a:p>
            <a:r>
              <a:rPr lang="fr-FR" dirty="0"/>
              <a:t>Conclusion</a:t>
            </a:r>
            <a:endParaRPr lang="fr-BE" dirty="0"/>
          </a:p>
        </p:txBody>
      </p:sp>
      <p:sp>
        <p:nvSpPr>
          <p:cNvPr id="3" name="Espace réservé du contenu 2">
            <a:extLst>
              <a:ext uri="{FF2B5EF4-FFF2-40B4-BE49-F238E27FC236}">
                <a16:creationId xmlns:a16="http://schemas.microsoft.com/office/drawing/2014/main" id="{568E460B-9BC1-4623-80DA-69E2CCB7845F}"/>
              </a:ext>
            </a:extLst>
          </p:cNvPr>
          <p:cNvSpPr>
            <a:spLocks noGrp="1"/>
          </p:cNvSpPr>
          <p:nvPr>
            <p:ph idx="1"/>
          </p:nvPr>
        </p:nvSpPr>
        <p:spPr>
          <a:xfrm>
            <a:off x="760358" y="2084832"/>
            <a:ext cx="9720073" cy="4023360"/>
          </a:xfrm>
        </p:spPr>
        <p:txBody>
          <a:bodyPr>
            <a:normAutofit fontScale="92500" lnSpcReduction="20000"/>
          </a:bodyPr>
          <a:lstStyle/>
          <a:p>
            <a:r>
              <a:rPr lang="fr-FR" dirty="0"/>
              <a:t>La langue peut être analysée sous ses aspects linguistiques ou culturels, qui se recouvrent partiellement : la véritable difficulté est de </a:t>
            </a:r>
            <a:r>
              <a:rPr lang="fr-FR" dirty="0">
                <a:solidFill>
                  <a:srgbClr val="FF0000"/>
                </a:solidFill>
              </a:rPr>
              <a:t>1) situer ce que le dispositif de recherche fait aux résultats obtenus</a:t>
            </a:r>
            <a:r>
              <a:rPr lang="fr-FR" dirty="0"/>
              <a:t> et 2) </a:t>
            </a:r>
            <a:r>
              <a:rPr lang="fr-FR" dirty="0">
                <a:solidFill>
                  <a:srgbClr val="FF0000"/>
                </a:solidFill>
              </a:rPr>
              <a:t>d’inclure la variable « langue », dans ses aspects linguistiques et culturels, dans une approche multifactorielle </a:t>
            </a:r>
            <a:r>
              <a:rPr lang="fr-FR" dirty="0"/>
              <a:t>(</a:t>
            </a:r>
            <a:r>
              <a:rPr lang="fr-FR" dirty="0" err="1"/>
              <a:t>Shoemaker</a:t>
            </a:r>
            <a:r>
              <a:rPr lang="fr-FR" dirty="0"/>
              <a:t> &amp; Reese 1996) permettant de proposer des hypothèses sur le rôle qu’elle joue dans une culture journalistique et dans l’exercice du journalisme comme pratique de production.</a:t>
            </a:r>
            <a:endParaRPr lang="fr-BE" dirty="0"/>
          </a:p>
          <a:p>
            <a:r>
              <a:rPr lang="fr-FR" dirty="0"/>
              <a:t>Importance des </a:t>
            </a:r>
            <a:r>
              <a:rPr lang="fr-FR" b="1" dirty="0">
                <a:solidFill>
                  <a:srgbClr val="FF0000"/>
                </a:solidFill>
              </a:rPr>
              <a:t>dimensions contextuelles </a:t>
            </a:r>
            <a:r>
              <a:rPr lang="fr-FR" dirty="0"/>
              <a:t>du cadre théorique de Esser &amp; Hanitzsch: Dans le cas du marché journalistique belge, la langue joue un rôle lié à des composantes sociétales, historiques et culturelles au sens large (</a:t>
            </a:r>
            <a:r>
              <a:rPr lang="fr-FR" dirty="0" err="1"/>
              <a:t>cfr</a:t>
            </a:r>
            <a:r>
              <a:rPr lang="fr-FR" dirty="0"/>
              <a:t> schéma de </a:t>
            </a:r>
            <a:r>
              <a:rPr lang="fr-FR" dirty="0" err="1"/>
              <a:t>Shoemaker</a:t>
            </a:r>
            <a:r>
              <a:rPr lang="fr-FR" dirty="0"/>
              <a:t> &amp; Reese), qui « perlent » à travers différents niveaux d’analyse – la prise en compte de chacun de ceux-ci nous semble potentiellement « explicative » sans pour autant être explicitement visible/tangible ni suffisante.</a:t>
            </a:r>
          </a:p>
          <a:p>
            <a:r>
              <a:rPr lang="en-US" dirty="0"/>
              <a:t>Ex: Le </a:t>
            </a:r>
            <a:r>
              <a:rPr lang="en-US" dirty="0" err="1"/>
              <a:t>niveau</a:t>
            </a:r>
            <a:r>
              <a:rPr lang="en-US" dirty="0"/>
              <a:t> 3, </a:t>
            </a:r>
            <a:r>
              <a:rPr lang="en-US" dirty="0" err="1"/>
              <a:t>celui</a:t>
            </a:r>
            <a:r>
              <a:rPr lang="en-US" dirty="0"/>
              <a:t> des </a:t>
            </a:r>
            <a:r>
              <a:rPr lang="en-US" dirty="0" err="1"/>
              <a:t>organisations</a:t>
            </a:r>
            <a:r>
              <a:rPr lang="en-US" dirty="0"/>
              <a:t>: </a:t>
            </a:r>
            <a:r>
              <a:rPr lang="en-US" i="1" dirty="0"/>
              <a:t>the editorial lines, the composition of audiences and the organization of (human) resources in news </a:t>
            </a:r>
            <a:r>
              <a:rPr lang="en-US" i="1" dirty="0" err="1"/>
              <a:t>organisations</a:t>
            </a:r>
            <a:r>
              <a:rPr lang="en-US" i="1" dirty="0"/>
              <a:t> show that what happens on the other side of the border often remains secondary</a:t>
            </a:r>
            <a:r>
              <a:rPr lang="en-US" dirty="0"/>
              <a:t>. (Vandendaele, Bouko &amp; Standaert 2022)</a:t>
            </a:r>
            <a:endParaRPr lang="fr-BE" dirty="0"/>
          </a:p>
        </p:txBody>
      </p:sp>
      <p:pic>
        <p:nvPicPr>
          <p:cNvPr id="4" name="Image 3">
            <a:extLst>
              <a:ext uri="{FF2B5EF4-FFF2-40B4-BE49-F238E27FC236}">
                <a16:creationId xmlns:a16="http://schemas.microsoft.com/office/drawing/2014/main" id="{1C606F59-C936-42B1-A2CD-8AE1638F513F}"/>
              </a:ext>
            </a:extLst>
          </p:cNvPr>
          <p:cNvPicPr>
            <a:picLocks noChangeAspect="1"/>
          </p:cNvPicPr>
          <p:nvPr/>
        </p:nvPicPr>
        <p:blipFill>
          <a:blip r:embed="rId2"/>
          <a:stretch>
            <a:fillRect/>
          </a:stretch>
        </p:blipFill>
        <p:spPr>
          <a:xfrm>
            <a:off x="10596928" y="76508"/>
            <a:ext cx="1474910" cy="780118"/>
          </a:xfrm>
          <a:prstGeom prst="rect">
            <a:avLst/>
          </a:prstGeom>
        </p:spPr>
      </p:pic>
      <p:pic>
        <p:nvPicPr>
          <p:cNvPr id="5" name="Image 4">
            <a:extLst>
              <a:ext uri="{FF2B5EF4-FFF2-40B4-BE49-F238E27FC236}">
                <a16:creationId xmlns:a16="http://schemas.microsoft.com/office/drawing/2014/main" id="{A9696495-9DEE-4201-8B6D-5F1FBE78E349}"/>
              </a:ext>
            </a:extLst>
          </p:cNvPr>
          <p:cNvPicPr>
            <a:picLocks noChangeAspect="1"/>
          </p:cNvPicPr>
          <p:nvPr/>
        </p:nvPicPr>
        <p:blipFill>
          <a:blip r:embed="rId3"/>
          <a:stretch>
            <a:fillRect/>
          </a:stretch>
        </p:blipFill>
        <p:spPr>
          <a:xfrm>
            <a:off x="10648183" y="1029417"/>
            <a:ext cx="1423655" cy="534454"/>
          </a:xfrm>
          <a:prstGeom prst="rect">
            <a:avLst/>
          </a:prstGeom>
        </p:spPr>
      </p:pic>
    </p:spTree>
    <p:extLst>
      <p:ext uri="{BB962C8B-B14F-4D97-AF65-F5344CB8AC3E}">
        <p14:creationId xmlns:p14="http://schemas.microsoft.com/office/powerpoint/2010/main" val="13830397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é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Office_36804943_TF22378848.potx" id="{64A03BB9-641C-4E3F-A694-C453BE723143}" vid="{428F3FFD-DDE8-4CA6-BE65-84BE1BF156D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4F44C90D-2A62-4985-9618-3460247437B1}">
  <ds:schemaRefs>
    <ds:schemaRef ds:uri="http://schemas.microsoft.com/sharepoint/v3/contenttype/forms"/>
  </ds:schemaRefs>
</ds:datastoreItem>
</file>

<file path=customXml/itemProps2.xml><?xml version="1.0" encoding="utf-8"?>
<ds:datastoreItem xmlns:ds="http://schemas.openxmlformats.org/officeDocument/2006/customXml" ds:itemID="{B61EAB5F-88FC-4FAE-AE3C-037A3C365E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8A2F88-55C5-4ED1-9541-807C65424763}">
  <ds:schemaRef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tf22378848_win32</Template>
  <TotalTime>0</TotalTime>
  <Words>1982</Words>
  <Application>Microsoft Office PowerPoint</Application>
  <PresentationFormat>Grand écran</PresentationFormat>
  <Paragraphs>69</Paragraphs>
  <Slides>13</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13</vt:i4>
      </vt:variant>
    </vt:vector>
  </HeadingPairs>
  <TitlesOfParts>
    <vt:vector size="19" baseType="lpstr">
      <vt:lpstr>Calibri</vt:lpstr>
      <vt:lpstr>Tw Cen MT</vt:lpstr>
      <vt:lpstr>Tw Cen MT Condensed</vt:lpstr>
      <vt:lpstr>Wingdings</vt:lpstr>
      <vt:lpstr>Wingdings 3</vt:lpstr>
      <vt:lpstr>Intégral</vt:lpstr>
      <vt:lpstr>Cultures journalistiques et pays multilingues. Evaluer le rôle des langues dans la performance des rôles journalistiques en Belgique</vt:lpstr>
      <vt:lpstr>Portée générale et objectif de l’approche</vt:lpstr>
      <vt:lpstr>Cadrage théorique pour l’analyse comparative</vt:lpstr>
      <vt:lpstr>Macro-unités d’analyse</vt:lpstr>
      <vt:lpstr>Cadrage méthodologique</vt:lpstr>
      <vt:lpstr>Le cas de la langue (française) comme macro-unité d’analyse</vt:lpstr>
      <vt:lpstr>Le cas de la langue: Données contextuelles du case study belge</vt:lpstr>
      <vt:lpstr>Le cas de la langue: marché journalistique</vt:lpstr>
      <vt:lpstr>Deux approches pour contribuer à la problématique</vt:lpstr>
      <vt:lpstr>La complexité d’isoler le poids du facteur linguistique</vt:lpstr>
      <vt:lpstr>Extraits</vt:lpstr>
      <vt:lpstr>…</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2021-04-29T14:17:02Z</dcterms:created>
  <dcterms:modified xsi:type="dcterms:W3CDTF">2023-05-24T15:46:17Z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