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7" r:id="rId2"/>
    <p:sldId id="314" r:id="rId3"/>
    <p:sldId id="384" r:id="rId4"/>
    <p:sldId id="380" r:id="rId5"/>
    <p:sldId id="381" r:id="rId6"/>
    <p:sldId id="378" r:id="rId7"/>
    <p:sldId id="336" r:id="rId8"/>
    <p:sldId id="386" r:id="rId9"/>
    <p:sldId id="382" r:id="rId10"/>
    <p:sldId id="271" r:id="rId11"/>
    <p:sldId id="273" r:id="rId12"/>
    <p:sldId id="275" r:id="rId13"/>
    <p:sldId id="352" r:id="rId14"/>
    <p:sldId id="328" r:id="rId15"/>
    <p:sldId id="333" r:id="rId16"/>
    <p:sldId id="306" r:id="rId17"/>
    <p:sldId id="340" r:id="rId18"/>
    <p:sldId id="334" r:id="rId19"/>
    <p:sldId id="296" r:id="rId20"/>
    <p:sldId id="325" r:id="rId21"/>
    <p:sldId id="353" r:id="rId22"/>
    <p:sldId id="363" r:id="rId23"/>
    <p:sldId id="383" r:id="rId24"/>
    <p:sldId id="367" r:id="rId25"/>
    <p:sldId id="368" r:id="rId26"/>
    <p:sldId id="394" r:id="rId27"/>
    <p:sldId id="316" r:id="rId28"/>
    <p:sldId id="364" r:id="rId29"/>
    <p:sldId id="365" r:id="rId30"/>
    <p:sldId id="369" r:id="rId31"/>
    <p:sldId id="370" r:id="rId32"/>
    <p:sldId id="341" r:id="rId33"/>
    <p:sldId id="376" r:id="rId34"/>
    <p:sldId id="393" r:id="rId35"/>
    <p:sldId id="342" r:id="rId36"/>
    <p:sldId id="372" r:id="rId37"/>
    <p:sldId id="395" r:id="rId38"/>
    <p:sldId id="310" r:id="rId39"/>
    <p:sldId id="335" r:id="rId40"/>
    <p:sldId id="375" r:id="rId41"/>
    <p:sldId id="360" r:id="rId42"/>
    <p:sldId id="362" r:id="rId43"/>
    <p:sldId id="356" r:id="rId44"/>
    <p:sldId id="391" r:id="rId45"/>
    <p:sldId id="318" r:id="rId46"/>
    <p:sldId id="392" r:id="rId47"/>
    <p:sldId id="319" r:id="rId48"/>
    <p:sldId id="389" r:id="rId49"/>
    <p:sldId id="390" r:id="rId5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-User" initials="AU" lastIdx="7" clrIdx="0">
    <p:extLst>
      <p:ext uri="{19B8F6BF-5375-455C-9EA6-DF929625EA0E}">
        <p15:presenceInfo xmlns:p15="http://schemas.microsoft.com/office/powerpoint/2012/main" userId="A-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8"/>
    <p:restoredTop sz="93056" autoAdjust="0"/>
  </p:normalViewPr>
  <p:slideViewPr>
    <p:cSldViewPr snapToGrid="0" snapToObjects="1">
      <p:cViewPr varScale="1">
        <p:scale>
          <a:sx n="77" d="100"/>
          <a:sy n="77" d="100"/>
        </p:scale>
        <p:origin x="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E1797-9C3E-4E49-99AF-5D229BC5C60A}" type="datetimeFigureOut">
              <a:rPr lang="it-IT" smtClean="0"/>
              <a:t>20/05/21</a:t>
            </a:fld>
            <a:endParaRPr lang="it-I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777DF-A2A8-4B5B-9D2F-3EAEFE86DA7D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907577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57D44-C34C-5D4C-9486-E0AB2FA9CF75}" type="datetimeFigureOut">
              <a:rPr lang="de-DE" smtClean="0"/>
              <a:t>20.05.21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9B2E2-60F6-AC42-AA48-CF975A8CA2B8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2039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437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328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Caveat</a:t>
            </a:r>
            <a:r>
              <a:rPr lang="fr-BE" dirty="0"/>
              <a:t>:</a:t>
            </a:r>
            <a:r>
              <a:rPr lang="fr-BE" baseline="0" dirty="0"/>
              <a:t> </a:t>
            </a:r>
            <a:r>
              <a:rPr lang="fr-BE" baseline="0" dirty="0" err="1"/>
              <a:t>comic</a:t>
            </a:r>
            <a:r>
              <a:rPr lang="fr-BE" baseline="0" dirty="0"/>
              <a:t> </a:t>
            </a:r>
            <a:r>
              <a:rPr lang="fr-BE" baseline="0" dirty="0" err="1"/>
              <a:t>strips</a:t>
            </a:r>
            <a:r>
              <a:rPr lang="fr-BE" baseline="0" dirty="0"/>
              <a:t> </a:t>
            </a:r>
            <a:r>
              <a:rPr lang="fr-BE" baseline="0" dirty="0" err="1"/>
              <a:t>originally</a:t>
            </a:r>
            <a:r>
              <a:rPr lang="fr-BE" baseline="0" dirty="0"/>
              <a:t> in French, </a:t>
            </a:r>
            <a:r>
              <a:rPr lang="fr-BE" baseline="0" dirty="0" err="1"/>
              <a:t>then</a:t>
            </a:r>
            <a:r>
              <a:rPr lang="fr-BE" baseline="0" dirty="0"/>
              <a:t> </a:t>
            </a:r>
            <a:r>
              <a:rPr lang="fr-BE" baseline="0" dirty="0" err="1"/>
              <a:t>translated</a:t>
            </a:r>
            <a:r>
              <a:rPr lang="fr-BE" baseline="0" dirty="0"/>
              <a:t> </a:t>
            </a:r>
            <a:r>
              <a:rPr lang="fr-BE" baseline="0" dirty="0" err="1"/>
              <a:t>into</a:t>
            </a:r>
            <a:r>
              <a:rPr lang="fr-BE" baseline="0" dirty="0"/>
              <a:t> </a:t>
            </a:r>
            <a:r>
              <a:rPr lang="fr-BE" baseline="0" dirty="0" err="1"/>
              <a:t>German</a:t>
            </a:r>
            <a:r>
              <a:rPr lang="fr-BE" baseline="0" dirty="0"/>
              <a:t> and </a:t>
            </a:r>
            <a:r>
              <a:rPr lang="fr-BE" baseline="0" dirty="0" err="1"/>
              <a:t>Italian</a:t>
            </a:r>
            <a:r>
              <a:rPr lang="fr-BE" baseline="0" dirty="0"/>
              <a:t>. But to </a:t>
            </a:r>
            <a:r>
              <a:rPr lang="fr-BE" baseline="0" dirty="0" err="1"/>
              <a:t>collect</a:t>
            </a:r>
            <a:r>
              <a:rPr lang="fr-BE" baseline="0" dirty="0"/>
              <a:t> </a:t>
            </a:r>
            <a:r>
              <a:rPr lang="fr-BE" baseline="0" dirty="0" err="1"/>
              <a:t>our</a:t>
            </a:r>
            <a:r>
              <a:rPr lang="fr-BE" baseline="0" dirty="0"/>
              <a:t> </a:t>
            </a:r>
            <a:r>
              <a:rPr lang="fr-BE" baseline="0" dirty="0" err="1"/>
              <a:t>exs</a:t>
            </a:r>
            <a:r>
              <a:rPr lang="fr-BE" baseline="0" dirty="0"/>
              <a:t>, </a:t>
            </a:r>
            <a:r>
              <a:rPr lang="fr-BE" baseline="0" dirty="0" err="1"/>
              <a:t>we</a:t>
            </a:r>
            <a:r>
              <a:rPr lang="fr-BE" baseline="0" dirty="0"/>
              <a:t> </a:t>
            </a:r>
            <a:r>
              <a:rPr lang="fr-BE" baseline="0" dirty="0" err="1"/>
              <a:t>started</a:t>
            </a:r>
            <a:r>
              <a:rPr lang="fr-BE" baseline="0" dirty="0"/>
              <a:t> </a:t>
            </a:r>
            <a:r>
              <a:rPr lang="fr-BE" baseline="0" dirty="0" err="1"/>
              <a:t>from</a:t>
            </a:r>
            <a:r>
              <a:rPr lang="fr-BE" baseline="0" dirty="0"/>
              <a:t> </a:t>
            </a:r>
            <a:r>
              <a:rPr lang="fr-BE" baseline="0" dirty="0" err="1"/>
              <a:t>German</a:t>
            </a:r>
            <a:r>
              <a:rPr lang="fr-BE" baseline="0" dirty="0"/>
              <a:t> versions.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D317-FA01-4F81-B961-998B1387EEC1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3205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884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‘phraseme-construction’ has been suggested by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Dobrovol’skij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(2011) to refer to constructions with phraseological status, i.e. syntactic structures which have a lexical meaning as a whole, with some lexically filled slots and others which have to be filled.  An example is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Weg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X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(lit. ‘Away/Off with X’).</a:t>
            </a:r>
            <a:endParaRPr lang="fr-B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720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the amount of examples in Table 4 was too limited to bring conclusive figures for the motivation of specific lexicalization patterns in French and German, a contrastive survey was started with French and German speakers in order to test the hypothesis that even in the concise context of comics French rather favors verb-framed patterns, whereas German uses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verbless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directives in order to express directive speech acts.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419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adventures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Tintin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Snowy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994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Caveat</a:t>
            </a:r>
            <a:r>
              <a:rPr lang="fr-BE" dirty="0"/>
              <a:t>: translation</a:t>
            </a:r>
            <a:r>
              <a:rPr lang="fr-BE" baseline="0" dirty="0"/>
              <a:t> </a:t>
            </a:r>
            <a:r>
              <a:rPr lang="fr-BE" baseline="0" dirty="0" err="1"/>
              <a:t>students</a:t>
            </a:r>
            <a:r>
              <a:rPr lang="fr-BE" baseline="0" dirty="0"/>
              <a:t> </a:t>
            </a:r>
            <a:r>
              <a:rPr lang="fr-BE" baseline="0" dirty="0" err="1"/>
              <a:t>who</a:t>
            </a:r>
            <a:r>
              <a:rPr lang="fr-BE" baseline="0" dirty="0"/>
              <a:t> </a:t>
            </a:r>
            <a:r>
              <a:rPr lang="fr-BE" baseline="0" dirty="0" err="1"/>
              <a:t>problably</a:t>
            </a:r>
            <a:r>
              <a:rPr lang="fr-BE" baseline="0" dirty="0"/>
              <a:t> </a:t>
            </a:r>
            <a:r>
              <a:rPr lang="fr-BE" baseline="0" dirty="0" err="1"/>
              <a:t>try</a:t>
            </a:r>
            <a:r>
              <a:rPr lang="fr-BE" baseline="0" dirty="0"/>
              <a:t> to stick as </a:t>
            </a:r>
            <a:r>
              <a:rPr lang="fr-BE" baseline="0" dirty="0" err="1"/>
              <a:t>much</a:t>
            </a:r>
            <a:r>
              <a:rPr lang="fr-BE" baseline="0" dirty="0"/>
              <a:t> as possible to the pattern </a:t>
            </a:r>
            <a:r>
              <a:rPr lang="fr-BE" baseline="0" dirty="0" err="1"/>
              <a:t>found</a:t>
            </a:r>
            <a:r>
              <a:rPr lang="fr-BE" baseline="0" dirty="0"/>
              <a:t> in the FL; </a:t>
            </a:r>
            <a:r>
              <a:rPr lang="fr-BE" baseline="0" dirty="0" err="1"/>
              <a:t>also</a:t>
            </a:r>
            <a:r>
              <a:rPr lang="fr-BE" baseline="0" dirty="0"/>
              <a:t> no </a:t>
            </a:r>
            <a:r>
              <a:rPr lang="fr-BE" baseline="0" dirty="0" err="1"/>
              <a:t>distractors</a:t>
            </a:r>
            <a:r>
              <a:rPr lang="fr-BE" baseline="0" dirty="0"/>
              <a:t> in </a:t>
            </a:r>
            <a:r>
              <a:rPr lang="fr-BE" baseline="0" dirty="0" err="1"/>
              <a:t>list</a:t>
            </a:r>
            <a:r>
              <a:rPr lang="fr-BE" baseline="0" dirty="0"/>
              <a:t> of </a:t>
            </a:r>
            <a:r>
              <a:rPr lang="fr-BE" baseline="0" dirty="0" err="1"/>
              <a:t>examples</a:t>
            </a:r>
            <a:r>
              <a:rPr lang="fr-BE" baseline="0" dirty="0"/>
              <a:t> to </a:t>
            </a:r>
            <a:r>
              <a:rPr lang="fr-BE" baseline="0" dirty="0" err="1"/>
              <a:t>be</a:t>
            </a:r>
            <a:r>
              <a:rPr lang="fr-BE" baseline="0" dirty="0"/>
              <a:t> </a:t>
            </a:r>
            <a:r>
              <a:rPr lang="fr-BE" baseline="0" dirty="0" err="1"/>
              <a:t>translated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D317-FA01-4F81-B961-998B1387EEC1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365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Caveat</a:t>
            </a:r>
            <a:r>
              <a:rPr lang="fr-BE" dirty="0"/>
              <a:t>: translation</a:t>
            </a:r>
            <a:r>
              <a:rPr lang="fr-BE" baseline="0" dirty="0"/>
              <a:t> </a:t>
            </a:r>
            <a:r>
              <a:rPr lang="fr-BE" baseline="0" dirty="0" err="1"/>
              <a:t>students</a:t>
            </a:r>
            <a:r>
              <a:rPr lang="fr-BE" baseline="0" dirty="0"/>
              <a:t> </a:t>
            </a:r>
            <a:r>
              <a:rPr lang="fr-BE" baseline="0" dirty="0" err="1"/>
              <a:t>who</a:t>
            </a:r>
            <a:r>
              <a:rPr lang="fr-BE" baseline="0" dirty="0"/>
              <a:t> </a:t>
            </a:r>
            <a:r>
              <a:rPr lang="fr-BE" baseline="0" dirty="0" err="1"/>
              <a:t>problably</a:t>
            </a:r>
            <a:r>
              <a:rPr lang="fr-BE" baseline="0" dirty="0"/>
              <a:t> </a:t>
            </a:r>
            <a:r>
              <a:rPr lang="fr-BE" baseline="0" dirty="0" err="1"/>
              <a:t>try</a:t>
            </a:r>
            <a:r>
              <a:rPr lang="fr-BE" baseline="0" dirty="0"/>
              <a:t> to stick as </a:t>
            </a:r>
            <a:r>
              <a:rPr lang="fr-BE" baseline="0" dirty="0" err="1"/>
              <a:t>much</a:t>
            </a:r>
            <a:r>
              <a:rPr lang="fr-BE" baseline="0" dirty="0"/>
              <a:t> as possible to the pattern </a:t>
            </a:r>
            <a:r>
              <a:rPr lang="fr-BE" baseline="0" dirty="0" err="1"/>
              <a:t>found</a:t>
            </a:r>
            <a:r>
              <a:rPr lang="fr-BE" baseline="0" dirty="0"/>
              <a:t> in the FL; </a:t>
            </a:r>
            <a:r>
              <a:rPr lang="fr-BE" baseline="0" dirty="0" err="1"/>
              <a:t>also</a:t>
            </a:r>
            <a:r>
              <a:rPr lang="fr-BE" baseline="0" dirty="0"/>
              <a:t> no </a:t>
            </a:r>
            <a:r>
              <a:rPr lang="fr-BE" baseline="0" dirty="0" err="1"/>
              <a:t>distractors</a:t>
            </a:r>
            <a:r>
              <a:rPr lang="fr-BE" baseline="0" dirty="0"/>
              <a:t> in </a:t>
            </a:r>
            <a:r>
              <a:rPr lang="fr-BE" baseline="0" dirty="0" err="1"/>
              <a:t>list</a:t>
            </a:r>
            <a:r>
              <a:rPr lang="fr-BE" baseline="0" dirty="0"/>
              <a:t> of </a:t>
            </a:r>
            <a:r>
              <a:rPr lang="fr-BE" baseline="0" dirty="0" err="1"/>
              <a:t>examples</a:t>
            </a:r>
            <a:r>
              <a:rPr lang="fr-BE" baseline="0" dirty="0"/>
              <a:t> to </a:t>
            </a:r>
            <a:r>
              <a:rPr lang="fr-BE" baseline="0" dirty="0" err="1"/>
              <a:t>be</a:t>
            </a:r>
            <a:r>
              <a:rPr lang="fr-BE" baseline="0" dirty="0"/>
              <a:t> </a:t>
            </a:r>
            <a:r>
              <a:rPr lang="fr-BE" baseline="0" dirty="0" err="1"/>
              <a:t>translated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D317-FA01-4F81-B961-998B1387EEC1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608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German results show a more diversified picture. First, it can be observed that there are examples for all categories of lexicalization patterns which was not the case with the French-speaking participants.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9D317-FA01-4F81-B961-998B1387EEC1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98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4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508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569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Inauguration</a:t>
            </a:r>
            <a:r>
              <a:rPr lang="it-IT" dirty="0"/>
              <a:t> </a:t>
            </a:r>
            <a:r>
              <a:rPr lang="it-IT" dirty="0" err="1"/>
              <a:t>poem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the </a:t>
            </a:r>
            <a:r>
              <a:rPr lang="it-IT" dirty="0" err="1"/>
              <a:t>celebration</a:t>
            </a:r>
            <a:r>
              <a:rPr lang="it-IT" dirty="0"/>
              <a:t> for </a:t>
            </a:r>
            <a:r>
              <a:rPr lang="it-IT" dirty="0" err="1"/>
              <a:t>Joe</a:t>
            </a:r>
            <a:r>
              <a:rPr lang="it-IT" dirty="0"/>
              <a:t> </a:t>
            </a:r>
            <a:r>
              <a:rPr lang="it-IT" dirty="0" err="1"/>
              <a:t>Biden</a:t>
            </a:r>
            <a:endParaRPr lang="it-IT" dirty="0"/>
          </a:p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9554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2899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52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45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9611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46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33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Cf. Herbst 2016:44 </a:t>
            </a:r>
            <a:r>
              <a:rPr lang="en-US" sz="1200" b="1" dirty="0"/>
              <a:t>44: </a:t>
            </a:r>
            <a:r>
              <a:rPr lang="en-US" sz="1200" dirty="0"/>
              <a:t>Principle 7: The principle of authenticity</a:t>
            </a:r>
            <a:endParaRPr lang="fr-BE" sz="1200" dirty="0"/>
          </a:p>
          <a:p>
            <a:r>
              <a:rPr lang="en-US" sz="1200" dirty="0"/>
              <a:t>Teaching materials should be based on the analysis of corpora or on reference</a:t>
            </a:r>
            <a:endParaRPr lang="fr-BE" sz="1200" dirty="0"/>
          </a:p>
          <a:p>
            <a:r>
              <a:rPr lang="en-US" sz="1200" dirty="0"/>
              <a:t>works based on corpus analysis and the frequency of constructions should be</a:t>
            </a:r>
            <a:endParaRPr lang="fr-BE" sz="1200" dirty="0"/>
          </a:p>
          <a:p>
            <a:r>
              <a:rPr lang="en-US" sz="1200" dirty="0"/>
              <a:t>reflected in the design of teaching materials.</a:t>
            </a:r>
            <a:endParaRPr lang="fr-BE" sz="1200" dirty="0"/>
          </a:p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8149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Traditional</a:t>
            </a:r>
            <a:r>
              <a:rPr lang="it-IT" dirty="0"/>
              <a:t> </a:t>
            </a:r>
            <a:r>
              <a:rPr lang="it-IT" dirty="0" err="1"/>
              <a:t>definition</a:t>
            </a:r>
            <a:r>
              <a:rPr lang="it-IT" dirty="0"/>
              <a:t> of </a:t>
            </a:r>
            <a:r>
              <a:rPr lang="it-IT" dirty="0" err="1"/>
              <a:t>types</a:t>
            </a:r>
            <a:r>
              <a:rPr lang="it-IT" dirty="0"/>
              <a:t> of </a:t>
            </a:r>
            <a:r>
              <a:rPr lang="it-IT" dirty="0" err="1"/>
              <a:t>equivalence</a:t>
            </a:r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133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683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Lexicalization</a:t>
            </a:r>
            <a:r>
              <a:rPr lang="it-IT" dirty="0"/>
              <a:t> </a:t>
            </a:r>
            <a:r>
              <a:rPr lang="it-IT" dirty="0" err="1"/>
              <a:t>patterns</a:t>
            </a:r>
            <a:r>
              <a:rPr lang="it-IT" dirty="0"/>
              <a:t> in </a:t>
            </a:r>
            <a:r>
              <a:rPr lang="it-IT" dirty="0" err="1"/>
              <a:t>broader</a:t>
            </a:r>
            <a:r>
              <a:rPr lang="it-IT" dirty="0"/>
              <a:t> </a:t>
            </a:r>
            <a:r>
              <a:rPr lang="it-IT" dirty="0" err="1"/>
              <a:t>sense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Talmy</a:t>
            </a:r>
            <a:r>
              <a:rPr lang="it-IT" dirty="0"/>
              <a:t> 2000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4505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Tje</a:t>
            </a:r>
            <a:r>
              <a:rPr lang="it-IT" dirty="0"/>
              <a:t> </a:t>
            </a:r>
            <a:r>
              <a:rPr lang="it-IT" dirty="0" err="1"/>
              <a:t>asymmetry</a:t>
            </a:r>
            <a:r>
              <a:rPr lang="it-IT" dirty="0"/>
              <a:t> can </a:t>
            </a:r>
            <a:r>
              <a:rPr lang="it-IT" dirty="0" err="1"/>
              <a:t>concern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frequency</a:t>
            </a:r>
            <a:r>
              <a:rPr lang="it-IT" dirty="0"/>
              <a:t> of use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605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715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9B2E2-60F6-AC42-AA48-CF975A8CA2B8}" type="slidenum">
              <a:rPr lang="de-DE" smtClean="0"/>
              <a:t>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23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EFC90-8E6C-8344-9EDA-7FA2C13EC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C7314F-0AED-8546-8C11-20676D3C7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490366-9044-1C46-B4CD-24674A67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F0A3-DFC0-46DA-A61C-803F3D0A5565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DB9647-1F7C-E84B-9953-9B6F5681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53EA9E-B9AB-E945-BCE8-F11F87FF2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185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EDC720-8DB1-D645-95F0-3159DAAA9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4F74EB5-C0E8-A447-B5CE-6CD51BAB5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9FAC67-40E7-7E41-9637-A506F0C68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60E8A-9512-44CA-9E7C-15054FCBD147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B38778-A134-A241-9340-6C8A2FF6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C7B148-E474-1A48-8BF2-A3CA3C4E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6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3543ED2-7F5C-B742-9969-602115E9B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263ACC-5FDF-F24C-9E2C-411C4FBE8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CF0227-8197-C24B-9796-7126CE0E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5B6EF-5249-4BE0-B55F-D5FA359817D3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754592-CCE3-4748-8AF8-116B0C59A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785D99-9B5A-8142-9575-36A8ECF1E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83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884E80-FE9F-CB44-8830-D62CE593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0B4CAC-D6BD-314F-BAD4-4F583C2F7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7FF3B-3FB6-8C4A-BF02-A09C42F4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89E44-13DF-42F6-8826-840FFC39E184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EA6B0D-D72F-CC42-B772-F13D696DE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BBA641-C141-154A-AF17-487E3FEB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22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CA3C6-A7C0-EE46-A24B-7760F939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A67F3C3-AD66-9C48-B425-986CF3111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D3F735-9E26-5742-BBBC-169D257B4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5948-ED81-4871-A41C-38DDC4B1C20F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808D0D-10D1-0E45-B68B-196E2017B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D2E65A-E69E-1349-9167-B2B662E0E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96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F0A146-7BCE-3B41-97FF-9BAB6E75A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52AEA3-98AA-B543-B139-242DA8F35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7532B1-683E-4949-85BA-E77F08477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4B5709-52AD-2848-9DEE-C08BB0AF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271A-752B-4229-BF13-7CBF980190A0}" type="datetime1">
              <a:rPr lang="de-DE" smtClean="0"/>
              <a:t>20.05.21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2798F0-92A1-7640-B2EC-8CD79377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D7B92C-D352-6048-975C-AFA94FDB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1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E337D-D18F-4A46-95E0-E84D1A51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AC9B5B-C009-884C-9415-AB098C512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F0330C-B92B-D44E-9F44-72DCB0215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DD070F9-E63A-A84A-B2EA-115CFF75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F1DC764-F803-9943-8C66-04880E527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DCCBF19-2083-A048-951A-B46F816DE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7CE85-5364-40E5-8FE5-D1124E1F14D0}" type="datetime1">
              <a:rPr lang="de-DE" smtClean="0"/>
              <a:t>20.05.21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6E46C9B-72FC-5949-8B29-4D0A13329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142BC81-E3E6-D643-9D9E-13079DCD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88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0D4B9-034D-AA43-85E3-0D7055C7E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B6D846-F48A-C041-8880-F8B1FF74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BF20-8D80-4374-AD7F-59777B36DD7D}" type="datetime1">
              <a:rPr lang="de-DE" smtClean="0"/>
              <a:t>20.05.21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336151-7FF0-7B43-AA85-3553960C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7F21E4-FA96-6F4D-AB6A-0C60F397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56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D33EFFB-4472-D24E-9AF0-2D6D859C9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75578-0342-4223-A2D4-CEC512ADEF10}" type="datetime1">
              <a:rPr lang="de-DE" smtClean="0"/>
              <a:t>20.05.21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0A45C74-F0A3-2C46-A9E2-CDEDEAD2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BB7AF4-90CB-9B49-8698-E28D2195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15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5AB3AF-216E-164C-ACA8-03511581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D8CE20-012D-1A41-8699-CCB70B0B9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D42CA5-7EB6-2A40-9085-665CC0DCA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EBD9829-E7FB-D94A-861C-DC281E01E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B72A9-51B5-459D-A3E1-5CEF7455E345}" type="datetime1">
              <a:rPr lang="de-DE" smtClean="0"/>
              <a:t>20.05.21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862D20-8177-134B-B55E-F707925E2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4BF0803-A7BE-E64D-99C0-A8F34F9C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683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3F36B-B5CC-0E47-A2D3-368A8B50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2F6E411-7C2F-9147-83F2-05E3C0196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26D581-B300-B041-8B1D-673EE1688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A6A68E-157B-C441-93F5-82D07E5BC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88685-6B1A-4472-A4FC-B35B1D0CC34C}" type="datetime1">
              <a:rPr lang="de-DE" smtClean="0"/>
              <a:t>20.05.21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A77E7C1-EC3D-6146-B498-56B190535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00DA55-76DD-E443-9E72-8BE0B1A3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87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2E03F0-1813-F84D-B62B-9EA29A406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9D0419-B529-E646-A6DF-78482CE96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8D5D8C-5307-E146-808A-61235C540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83041-C6F4-4F27-B5D2-D9F061F3AC8A}" type="datetime1">
              <a:rPr lang="de-DE" smtClean="0"/>
              <a:t>20.05.21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791226-D8BA-AF46-B0D3-6516839B6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CFEDA0-2FD3-5140-9F59-AB68FD53D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1A453-4B97-D840-ABFB-52C19241914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010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bine.deknop@usaintlouis.b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the.sketchengine.co.u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48678" y="914401"/>
            <a:ext cx="8965096" cy="2133600"/>
          </a:xfrm>
        </p:spPr>
        <p:txBody>
          <a:bodyPr>
            <a:normAutofit fontScale="90000"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br>
              <a:rPr lang="de-DE" sz="3600" b="1" dirty="0"/>
            </a:br>
            <a:r>
              <a:rPr lang="en-US" sz="4400" dirty="0"/>
              <a:t>The integration of frequency dimensions and lexicalization preferences in contrastive analysis</a:t>
            </a:r>
            <a:endParaRPr lang="de-DE" sz="44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958876" y="3461657"/>
            <a:ext cx="6400800" cy="2269469"/>
          </a:xfrm>
        </p:spPr>
        <p:txBody>
          <a:bodyPr>
            <a:normAutofit/>
          </a:bodyPr>
          <a:lstStyle/>
          <a:p>
            <a:r>
              <a:rPr lang="de-DE" sz="3500" dirty="0">
                <a:solidFill>
                  <a:srgbClr val="FF0000"/>
                </a:solidFill>
              </a:rPr>
              <a:t>Sabine De Knop</a:t>
            </a:r>
          </a:p>
          <a:p>
            <a:r>
              <a:rPr lang="de-DE" sz="2800" i="1" dirty="0" err="1"/>
              <a:t>Universit</a:t>
            </a:r>
            <a:r>
              <a:rPr lang="fr-BE" sz="2800" i="1" dirty="0"/>
              <a:t>é Saint-Louis, </a:t>
            </a:r>
            <a:r>
              <a:rPr lang="fr-BE" sz="2800" i="1" dirty="0" err="1"/>
              <a:t>Brüssel</a:t>
            </a:r>
            <a:endParaRPr lang="it-IT" sz="2800" b="1" i="1" dirty="0"/>
          </a:p>
          <a:p>
            <a:r>
              <a:rPr lang="fr-BE" sz="2800" dirty="0">
                <a:hlinkClick r:id="rId3"/>
              </a:rPr>
              <a:t>sabine.deknop</a:t>
            </a:r>
            <a:r>
              <a:rPr lang="de-DE" sz="2800" dirty="0">
                <a:hlinkClick r:id="rId3"/>
              </a:rPr>
              <a:t>@usaintlouis.be</a:t>
            </a:r>
            <a:endParaRPr lang="de-DE" sz="2800" dirty="0"/>
          </a:p>
          <a:p>
            <a:endParaRPr lang="de-DE" sz="2800" b="1" dirty="0"/>
          </a:p>
        </p:txBody>
      </p:sp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75" y="5556914"/>
            <a:ext cx="954903" cy="95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37360F82-3243-5444-BA01-9382812571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774" y="5556914"/>
            <a:ext cx="884555" cy="829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2813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643468"/>
            <a:ext cx="10733690" cy="586769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3000" dirty="0">
                <a:solidFill>
                  <a:srgbClr val="0070C0"/>
                </a:solidFill>
              </a:rPr>
              <a:t> </a:t>
            </a:r>
            <a:r>
              <a:rPr lang="fr-FR" sz="3000" dirty="0" err="1">
                <a:solidFill>
                  <a:srgbClr val="0070C0"/>
                </a:solidFill>
              </a:rPr>
              <a:t>Different</a:t>
            </a:r>
            <a:r>
              <a:rPr lang="fr-FR" sz="3000" dirty="0">
                <a:solidFill>
                  <a:srgbClr val="0070C0"/>
                </a:solidFill>
              </a:rPr>
              <a:t> </a:t>
            </a:r>
            <a:r>
              <a:rPr lang="fr-FR" sz="3000" dirty="0" err="1">
                <a:solidFill>
                  <a:srgbClr val="0070C0"/>
                </a:solidFill>
              </a:rPr>
              <a:t>prepositions</a:t>
            </a:r>
            <a:r>
              <a:rPr lang="fr-FR" sz="30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fr-FR" sz="2400" dirty="0"/>
              <a:t>F. </a:t>
            </a:r>
            <a:r>
              <a:rPr lang="fr-FR" sz="2400" i="1" dirty="0"/>
              <a:t>de </a:t>
            </a:r>
            <a:r>
              <a:rPr lang="fr-FR" sz="2400" dirty="0"/>
              <a:t>- D. </a:t>
            </a:r>
            <a:r>
              <a:rPr lang="fr-FR" sz="2400" i="1" dirty="0" err="1"/>
              <a:t>von</a:t>
            </a:r>
            <a:r>
              <a:rPr lang="fr-FR" sz="2400" i="1" dirty="0"/>
              <a:t>/vor     </a:t>
            </a:r>
          </a:p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(5) F. </a:t>
            </a:r>
            <a:r>
              <a:rPr lang="fr-FR" sz="2400" i="1" dirty="0">
                <a:solidFill>
                  <a:prstClr val="black"/>
                </a:solidFill>
              </a:rPr>
              <a:t>Hoffmann, son nez était noir </a:t>
            </a:r>
            <a:r>
              <a:rPr lang="fr-FR" sz="2400" i="1" u="sng" dirty="0"/>
              <a:t>de</a:t>
            </a:r>
            <a:r>
              <a:rPr lang="fr-FR" sz="2400" i="1" dirty="0">
                <a:solidFill>
                  <a:prstClr val="black"/>
                </a:solidFill>
              </a:rPr>
              <a:t> </a:t>
            </a:r>
            <a:r>
              <a:rPr lang="fr-FR" sz="2400" i="1" dirty="0"/>
              <a:t>tabac</a:t>
            </a:r>
          </a:p>
          <a:p>
            <a:pPr marL="0" indent="0">
              <a:buNone/>
            </a:pPr>
            <a:r>
              <a:rPr lang="fr-FR" sz="2400" i="1" dirty="0"/>
              <a:t>      </a:t>
            </a:r>
            <a:r>
              <a:rPr lang="fr-FR" sz="2400" dirty="0"/>
              <a:t>D. </a:t>
            </a:r>
            <a:r>
              <a:rPr lang="fr-FR" sz="2400" i="1" dirty="0"/>
              <a:t>Hoffmann, seine Nase </a:t>
            </a:r>
            <a:r>
              <a:rPr lang="fr-FR" sz="2400" i="1" dirty="0" err="1"/>
              <a:t>war</a:t>
            </a:r>
            <a:r>
              <a:rPr lang="fr-FR" sz="2400" i="1" dirty="0"/>
              <a:t> </a:t>
            </a:r>
            <a:r>
              <a:rPr lang="fr-FR" sz="2400" i="1" dirty="0" err="1"/>
              <a:t>schwarz</a:t>
            </a:r>
            <a:r>
              <a:rPr lang="fr-FR" sz="2400" i="1" dirty="0"/>
              <a:t> </a:t>
            </a:r>
            <a:r>
              <a:rPr lang="fr-FR" sz="2400" i="1" u="sng" dirty="0" err="1"/>
              <a:t>von</a:t>
            </a:r>
            <a:r>
              <a:rPr lang="fr-FR" sz="2400" i="1" dirty="0"/>
              <a:t> </a:t>
            </a:r>
            <a:r>
              <a:rPr lang="fr-FR" sz="2400" i="1" dirty="0" err="1"/>
              <a:t>dem</a:t>
            </a:r>
            <a:r>
              <a:rPr lang="fr-FR" sz="2400" i="1" dirty="0"/>
              <a:t> </a:t>
            </a:r>
            <a:r>
              <a:rPr lang="fr-FR" sz="2400" i="1" dirty="0" err="1"/>
              <a:t>Tabak</a:t>
            </a:r>
            <a:endParaRPr lang="fr-FR" sz="2400" i="1" dirty="0"/>
          </a:p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      </a:t>
            </a:r>
            <a:r>
              <a:rPr lang="fr-FR" sz="2000" dirty="0">
                <a:solidFill>
                  <a:prstClr val="black"/>
                </a:solidFill>
              </a:rPr>
              <a:t>lit. ‘Hoffmann, </a:t>
            </a:r>
            <a:r>
              <a:rPr lang="fr-FR" sz="2000" dirty="0" err="1">
                <a:solidFill>
                  <a:prstClr val="black"/>
                </a:solidFill>
              </a:rPr>
              <a:t>his</a:t>
            </a:r>
            <a:r>
              <a:rPr lang="fr-FR" sz="2000" dirty="0">
                <a:solidFill>
                  <a:prstClr val="black"/>
                </a:solidFill>
              </a:rPr>
              <a:t> </a:t>
            </a:r>
            <a:r>
              <a:rPr lang="fr-FR" sz="2000" dirty="0" err="1">
                <a:solidFill>
                  <a:prstClr val="black"/>
                </a:solidFill>
              </a:rPr>
              <a:t>nose</a:t>
            </a:r>
            <a:r>
              <a:rPr lang="fr-FR" sz="2000" dirty="0">
                <a:solidFill>
                  <a:prstClr val="black"/>
                </a:solidFill>
              </a:rPr>
              <a:t> </a:t>
            </a:r>
            <a:r>
              <a:rPr lang="fr-FR" sz="2000" dirty="0" err="1">
                <a:solidFill>
                  <a:prstClr val="black"/>
                </a:solidFill>
              </a:rPr>
              <a:t>was</a:t>
            </a:r>
            <a:r>
              <a:rPr lang="fr-FR" sz="2000" dirty="0">
                <a:solidFill>
                  <a:prstClr val="black"/>
                </a:solidFill>
              </a:rPr>
              <a:t> black </a:t>
            </a:r>
            <a:r>
              <a:rPr lang="fr-FR" sz="2000" dirty="0" err="1">
                <a:solidFill>
                  <a:prstClr val="black"/>
                </a:solidFill>
              </a:rPr>
              <a:t>with</a:t>
            </a:r>
            <a:r>
              <a:rPr lang="fr-FR" sz="2000" dirty="0">
                <a:solidFill>
                  <a:prstClr val="black"/>
                </a:solidFill>
              </a:rPr>
              <a:t> </a:t>
            </a:r>
            <a:r>
              <a:rPr lang="fr-FR" sz="2000" dirty="0" err="1">
                <a:solidFill>
                  <a:prstClr val="black"/>
                </a:solidFill>
              </a:rPr>
              <a:t>tobacco</a:t>
            </a:r>
            <a:r>
              <a:rPr lang="fr-FR" sz="2000" dirty="0">
                <a:solidFill>
                  <a:prstClr val="black"/>
                </a:solidFill>
              </a:rPr>
              <a:t>’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>
                <a:solidFill>
                  <a:prstClr val="black"/>
                </a:solidFill>
              </a:rPr>
              <a:t>Cause= </a:t>
            </a:r>
            <a:r>
              <a:rPr lang="fr-FR" dirty="0" err="1">
                <a:solidFill>
                  <a:prstClr val="black"/>
                </a:solidFill>
              </a:rPr>
              <a:t>external</a:t>
            </a:r>
            <a:endParaRPr lang="fr-FR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(6) F. J</a:t>
            </a:r>
            <a:r>
              <a:rPr lang="fr-FR" sz="2400" i="1" dirty="0">
                <a:solidFill>
                  <a:prstClr val="black"/>
                </a:solidFill>
              </a:rPr>
              <a:t>’étais </a:t>
            </a:r>
            <a:r>
              <a:rPr lang="fr-FR" sz="2400" i="1" dirty="0"/>
              <a:t>rouge </a:t>
            </a:r>
            <a:r>
              <a:rPr lang="fr-FR" sz="2400" i="1" u="sng" dirty="0"/>
              <a:t>de</a:t>
            </a:r>
            <a:r>
              <a:rPr lang="fr-FR" sz="2400" i="1" dirty="0"/>
              <a:t> </a:t>
            </a:r>
            <a:r>
              <a:rPr lang="fr-FR" sz="2400" i="1" dirty="0">
                <a:solidFill>
                  <a:prstClr val="black"/>
                </a:solidFill>
              </a:rPr>
              <a:t>honte et baissai la tête…</a:t>
            </a:r>
          </a:p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      D. </a:t>
            </a:r>
            <a:r>
              <a:rPr lang="fr-FR" sz="2400" i="1" dirty="0" err="1">
                <a:solidFill>
                  <a:prstClr val="black"/>
                </a:solidFill>
              </a:rPr>
              <a:t>Ich</a:t>
            </a:r>
            <a:r>
              <a:rPr lang="fr-FR" sz="2400" i="1" dirty="0">
                <a:solidFill>
                  <a:prstClr val="black"/>
                </a:solidFill>
              </a:rPr>
              <a:t> </a:t>
            </a:r>
            <a:r>
              <a:rPr lang="fr-FR" sz="2400" i="1" dirty="0" err="1"/>
              <a:t>war</a:t>
            </a:r>
            <a:r>
              <a:rPr lang="fr-FR" sz="2400" i="1" dirty="0"/>
              <a:t> rot </a:t>
            </a:r>
            <a:r>
              <a:rPr lang="fr-FR" sz="2400" i="1" u="sng" dirty="0"/>
              <a:t>vor</a:t>
            </a:r>
            <a:r>
              <a:rPr lang="fr-FR" sz="2400" i="1" dirty="0"/>
              <a:t> </a:t>
            </a:r>
            <a:r>
              <a:rPr lang="fr-FR" sz="2400" i="1" dirty="0" err="1"/>
              <a:t>Scham</a:t>
            </a:r>
            <a:r>
              <a:rPr lang="fr-FR" sz="2400" i="1" dirty="0"/>
              <a:t> </a:t>
            </a:r>
            <a:r>
              <a:rPr lang="fr-FR" sz="2400" i="1" dirty="0" err="1"/>
              <a:t>und</a:t>
            </a:r>
            <a:r>
              <a:rPr lang="fr-FR" sz="2400" i="1" dirty="0"/>
              <a:t> </a:t>
            </a:r>
            <a:r>
              <a:rPr lang="fr-FR" sz="2400" i="1" dirty="0" err="1"/>
              <a:t>senkte</a:t>
            </a:r>
            <a:r>
              <a:rPr lang="fr-FR" sz="2400" i="1" dirty="0"/>
              <a:t> den </a:t>
            </a:r>
            <a:r>
              <a:rPr lang="fr-FR" sz="2400" i="1" dirty="0" err="1"/>
              <a:t>Kopf</a:t>
            </a:r>
            <a:r>
              <a:rPr lang="fr-FR" sz="2400" i="1" dirty="0"/>
              <a:t> …</a:t>
            </a:r>
          </a:p>
          <a:p>
            <a:pPr marL="0" indent="0">
              <a:buNone/>
            </a:pPr>
            <a:r>
              <a:rPr lang="fr-FR" sz="2000" dirty="0"/>
              <a:t>      lit. ‘I </a:t>
            </a:r>
            <a:r>
              <a:rPr lang="fr-FR" sz="2000" dirty="0" err="1"/>
              <a:t>was</a:t>
            </a:r>
            <a:r>
              <a:rPr lang="fr-FR" sz="2000" dirty="0"/>
              <a:t> </a:t>
            </a:r>
            <a:r>
              <a:rPr lang="fr-FR" sz="2000" dirty="0" err="1"/>
              <a:t>red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shame</a:t>
            </a:r>
            <a:r>
              <a:rPr lang="fr-FR" sz="2000" dirty="0"/>
              <a:t> </a:t>
            </a:r>
            <a:r>
              <a:rPr lang="fr-FR" sz="2000" dirty="0">
                <a:solidFill>
                  <a:prstClr val="black"/>
                </a:solidFill>
              </a:rPr>
              <a:t>and I </a:t>
            </a:r>
            <a:r>
              <a:rPr lang="fr-FR" sz="2000" dirty="0" err="1">
                <a:solidFill>
                  <a:prstClr val="black"/>
                </a:solidFill>
              </a:rPr>
              <a:t>dropped</a:t>
            </a:r>
            <a:r>
              <a:rPr lang="fr-FR" sz="2000" dirty="0">
                <a:solidFill>
                  <a:prstClr val="black"/>
                </a:solidFill>
              </a:rPr>
              <a:t> the </a:t>
            </a:r>
            <a:r>
              <a:rPr lang="fr-FR" sz="2000" dirty="0" err="1">
                <a:solidFill>
                  <a:prstClr val="black"/>
                </a:solidFill>
              </a:rPr>
              <a:t>head</a:t>
            </a:r>
            <a:r>
              <a:rPr lang="fr-FR" sz="2000" dirty="0">
                <a:solidFill>
                  <a:prstClr val="black"/>
                </a:solidFill>
              </a:rPr>
              <a:t>…’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>
                <a:solidFill>
                  <a:prstClr val="black"/>
                </a:solidFill>
              </a:rPr>
              <a:t>Cause = </a:t>
            </a:r>
            <a:r>
              <a:rPr lang="fr-FR" dirty="0" err="1">
                <a:solidFill>
                  <a:prstClr val="black"/>
                </a:solidFill>
              </a:rPr>
              <a:t>emotion</a:t>
            </a:r>
            <a:endParaRPr lang="fr-FR" dirty="0">
              <a:solidFill>
                <a:prstClr val="black"/>
              </a:solidFill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fr-FR" sz="3000" dirty="0" err="1">
                <a:solidFill>
                  <a:srgbClr val="0070C0"/>
                </a:solidFill>
              </a:rPr>
              <a:t>Different</a:t>
            </a:r>
            <a:r>
              <a:rPr lang="fr-FR" sz="3000" dirty="0">
                <a:solidFill>
                  <a:srgbClr val="0070C0"/>
                </a:solidFill>
              </a:rPr>
              <a:t> distribution of </a:t>
            </a:r>
            <a:r>
              <a:rPr lang="fr-FR" sz="3000" dirty="0" err="1">
                <a:solidFill>
                  <a:srgbClr val="0070C0"/>
                </a:solidFill>
              </a:rPr>
              <a:t>color</a:t>
            </a:r>
            <a:r>
              <a:rPr lang="fr-FR" sz="3000" dirty="0">
                <a:solidFill>
                  <a:srgbClr val="0070C0"/>
                </a:solidFill>
              </a:rPr>
              <a:t> adjectives</a:t>
            </a:r>
            <a:endParaRPr lang="fr-FR" dirty="0"/>
          </a:p>
          <a:p>
            <a:pPr marL="0" indent="0">
              <a:buNone/>
              <a:defRPr/>
            </a:pPr>
            <a:r>
              <a:rPr lang="fr-FR" sz="2400" dirty="0"/>
              <a:t>(7) F. </a:t>
            </a:r>
            <a:r>
              <a:rPr lang="fr-FR" sz="2400" i="1" dirty="0"/>
              <a:t>Marie est </a:t>
            </a:r>
            <a:r>
              <a:rPr lang="fr-FR" sz="2400" i="1" u="sng" dirty="0"/>
              <a:t>verte</a:t>
            </a:r>
            <a:r>
              <a:rPr lang="fr-FR" sz="2400" i="1" dirty="0"/>
              <a:t> de jalousie </a:t>
            </a:r>
            <a:r>
              <a:rPr lang="fr-FR" sz="2000" dirty="0"/>
              <a:t>(lit. ‘Maria </a:t>
            </a:r>
            <a:r>
              <a:rPr lang="fr-FR" sz="2000" dirty="0" err="1"/>
              <a:t>is</a:t>
            </a:r>
            <a:r>
              <a:rPr lang="fr-FR" sz="2000" dirty="0"/>
              <a:t> green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jealousy</a:t>
            </a:r>
            <a:r>
              <a:rPr lang="fr-FR" sz="2000" dirty="0"/>
              <a:t>’)</a:t>
            </a:r>
          </a:p>
          <a:p>
            <a:pPr marL="0" indent="0">
              <a:buNone/>
              <a:defRPr/>
            </a:pPr>
            <a:r>
              <a:rPr lang="fr-FR" sz="2400" dirty="0"/>
              <a:t>(8) D. </a:t>
            </a:r>
            <a:r>
              <a:rPr lang="fr-FR" sz="2400" i="1" dirty="0"/>
              <a:t>Maria </a:t>
            </a:r>
            <a:r>
              <a:rPr lang="fr-FR" sz="2400" i="1" dirty="0" err="1"/>
              <a:t>ist</a:t>
            </a:r>
            <a:r>
              <a:rPr lang="fr-FR" sz="2400" i="1" dirty="0"/>
              <a:t> </a:t>
            </a:r>
            <a:r>
              <a:rPr lang="fr-FR" sz="2400" i="1" u="sng" dirty="0" err="1"/>
              <a:t>gelb</a:t>
            </a:r>
            <a:r>
              <a:rPr lang="fr-FR" sz="2400" i="1" dirty="0"/>
              <a:t> vor </a:t>
            </a:r>
            <a:r>
              <a:rPr lang="fr-FR" sz="2400" i="1" dirty="0" err="1"/>
              <a:t>Eifersucht</a:t>
            </a:r>
            <a:r>
              <a:rPr lang="fr-FR" sz="2400" i="1" dirty="0"/>
              <a:t> </a:t>
            </a:r>
            <a:r>
              <a:rPr lang="fr-FR" sz="2000" dirty="0"/>
              <a:t>(lit. ‘Maria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yellow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jealousy</a:t>
            </a:r>
            <a:r>
              <a:rPr lang="fr-FR" sz="2000" dirty="0"/>
              <a:t>’)</a:t>
            </a:r>
          </a:p>
          <a:p>
            <a:pPr marL="0" indent="0">
              <a:buNone/>
            </a:pPr>
            <a:endParaRPr lang="fr-FR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DE" i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07007E-0ED2-354B-85EB-E40197B2C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5934-AE0E-3E41-BDD1-5732AFC091E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47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>
            <a:extLst>
              <a:ext uri="{FF2B5EF4-FFF2-40B4-BE49-F238E27FC236}">
                <a16:creationId xmlns:a16="http://schemas.microsoft.com/office/drawing/2014/main" id="{05892E24-2A61-214A-99B3-B6F5756FEC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97467" y="694268"/>
            <a:ext cx="9886147" cy="5233566"/>
          </a:xfrm>
        </p:spPr>
        <p:txBody>
          <a:bodyPr>
            <a:normAutofit/>
          </a:bodyPr>
          <a:lstStyle/>
          <a:p>
            <a:pPr marL="571500" indent="-571500" algn="l" eaLnBrk="1" hangingPunct="1">
              <a:buFont typeface="Wingdings" pitchFamily="2" charset="2"/>
              <a:buChar char="Ø"/>
              <a:defRPr/>
            </a:pPr>
            <a:r>
              <a:rPr lang="fr-FR" sz="3400" dirty="0" err="1">
                <a:solidFill>
                  <a:srgbClr val="0070C0"/>
                </a:solidFill>
              </a:rPr>
              <a:t>Frequency</a:t>
            </a:r>
            <a:r>
              <a:rPr lang="fr-FR" sz="3400" dirty="0">
                <a:solidFill>
                  <a:srgbClr val="0070C0"/>
                </a:solidFill>
              </a:rPr>
              <a:t> </a:t>
            </a:r>
            <a:r>
              <a:rPr lang="fr-FR" sz="3400" dirty="0" err="1">
                <a:solidFill>
                  <a:srgbClr val="0070C0"/>
                </a:solidFill>
              </a:rPr>
              <a:t>differences</a:t>
            </a:r>
            <a:endParaRPr lang="fr-FR" sz="3400" dirty="0"/>
          </a:p>
          <a:p>
            <a:pPr algn="l" eaLnBrk="1" hangingPunct="1">
              <a:defRPr/>
            </a:pPr>
            <a:endParaRPr lang="fr-FR" sz="2800" dirty="0"/>
          </a:p>
          <a:p>
            <a:pPr algn="l" eaLnBrk="1" hangingPunct="1">
              <a:defRPr/>
            </a:pPr>
            <a:r>
              <a:rPr lang="fr-FR" sz="2800" dirty="0"/>
              <a:t>       </a:t>
            </a:r>
            <a:r>
              <a:rPr lang="fr-FR" sz="2800" dirty="0" err="1"/>
              <a:t>Comparison</a:t>
            </a:r>
            <a:r>
              <a:rPr lang="fr-FR" sz="2800" dirty="0"/>
              <a:t> of data </a:t>
            </a:r>
            <a:r>
              <a:rPr lang="fr-FR" sz="2800" dirty="0" err="1"/>
              <a:t>from</a:t>
            </a:r>
            <a:r>
              <a:rPr lang="fr-FR" sz="2800" dirty="0"/>
              <a:t> </a:t>
            </a:r>
            <a:r>
              <a:rPr lang="fr-FR" sz="2800" dirty="0" err="1"/>
              <a:t>corpora</a:t>
            </a:r>
            <a:r>
              <a:rPr lang="fr-FR" sz="2800" dirty="0"/>
              <a:t> of Sketch Engine      </a:t>
            </a:r>
          </a:p>
          <a:p>
            <a:pPr algn="l" eaLnBrk="1" hangingPunct="1">
              <a:defRPr/>
            </a:pPr>
            <a:r>
              <a:rPr lang="fr-FR" sz="2800" dirty="0"/>
              <a:t>       (</a:t>
            </a:r>
            <a:r>
              <a:rPr lang="fr-FR" sz="2800" u="sng" dirty="0">
                <a:hlinkClick r:id="rId2"/>
              </a:rPr>
              <a:t>http://the.sketchengine.co.uk</a:t>
            </a:r>
            <a:r>
              <a:rPr lang="fr-FR" sz="2800" dirty="0"/>
              <a:t>) (April 2012): </a:t>
            </a:r>
          </a:p>
          <a:p>
            <a:pPr algn="l" eaLnBrk="1" hangingPunct="1">
              <a:defRPr/>
            </a:pPr>
            <a:endParaRPr lang="fr-FR" sz="2800" dirty="0"/>
          </a:p>
          <a:p>
            <a:pPr marL="800100" lvl="1" indent="-342900" algn="l">
              <a:buFont typeface="Arial" pitchFamily="34" charset="0"/>
              <a:buChar char="•"/>
              <a:defRPr/>
            </a:pPr>
            <a:r>
              <a:rPr lang="fr-FR" sz="2800" dirty="0"/>
              <a:t>F. corpus </a:t>
            </a:r>
            <a:r>
              <a:rPr lang="fr-FR" sz="2800" dirty="0" err="1"/>
              <a:t>frWaC</a:t>
            </a:r>
            <a:r>
              <a:rPr lang="fr-FR" sz="2800" dirty="0"/>
              <a:t> (1,628,667,738 </a:t>
            </a:r>
            <a:r>
              <a:rPr lang="fr-FR" sz="2800" dirty="0" err="1"/>
              <a:t>tokens</a:t>
            </a:r>
            <a:r>
              <a:rPr lang="fr-FR" sz="2800" dirty="0"/>
              <a:t>)</a:t>
            </a:r>
          </a:p>
          <a:p>
            <a:pPr marL="800100" lvl="1" indent="-342900" algn="l">
              <a:buFont typeface="Arial" pitchFamily="34" charset="0"/>
              <a:buChar char="•"/>
              <a:defRPr/>
            </a:pPr>
            <a:r>
              <a:rPr lang="fr-FR" sz="2800" dirty="0"/>
              <a:t>D. corpus </a:t>
            </a:r>
            <a:r>
              <a:rPr lang="fr-FR" sz="2800" dirty="0" err="1"/>
              <a:t>deTenTen</a:t>
            </a:r>
            <a:r>
              <a:rPr lang="fr-FR" sz="2800" dirty="0"/>
              <a:t> (2,844,839,761 </a:t>
            </a:r>
            <a:r>
              <a:rPr lang="fr-FR" sz="2800" dirty="0" err="1"/>
              <a:t>tokens</a:t>
            </a:r>
            <a:r>
              <a:rPr lang="fr-FR" sz="2800" dirty="0"/>
              <a:t>)</a:t>
            </a:r>
            <a:endParaRPr lang="de-DE" sz="28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1529C0E-8828-CA4F-BD1D-254AEFCC9763}"/>
              </a:ext>
            </a:extLst>
          </p:cNvPr>
          <p:cNvSpPr txBox="1"/>
          <p:nvPr/>
        </p:nvSpPr>
        <p:spPr>
          <a:xfrm>
            <a:off x="11321143" y="62701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27</a:t>
            </a:r>
          </a:p>
        </p:txBody>
      </p:sp>
      <p:pic>
        <p:nvPicPr>
          <p:cNvPr id="5" name="Picture 10" descr="USLBlogoRVB">
            <a:extLst>
              <a:ext uri="{FF2B5EF4-FFF2-40B4-BE49-F238E27FC236}">
                <a16:creationId xmlns:a16="http://schemas.microsoft.com/office/drawing/2014/main" id="{197C2DFF-728E-2840-8CAB-344B831C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4" y="5659533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FA7BAAD1-D822-DE4A-8039-613A2F4CB0C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957" y="5793684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8041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07875193-AE9A-DE41-AE76-D10D80FDFB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50883" y="819808"/>
            <a:ext cx="9790386" cy="550479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dirty="0"/>
              <a:t>Table 1: </a:t>
            </a:r>
            <a:r>
              <a:rPr lang="fr-FR" dirty="0" err="1"/>
              <a:t>Frequency</a:t>
            </a:r>
            <a:r>
              <a:rPr lang="fr-FR" dirty="0"/>
              <a:t> of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terms</a:t>
            </a:r>
            <a:r>
              <a:rPr lang="fr-FR" dirty="0"/>
              <a:t> in causal construction</a:t>
            </a:r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eaLnBrk="1" hangingPunct="1">
              <a:defRPr/>
            </a:pPr>
            <a:endParaRPr lang="fr-FR" sz="1800" dirty="0"/>
          </a:p>
          <a:p>
            <a:pPr algn="l">
              <a:defRPr/>
            </a:pPr>
            <a:endParaRPr lang="fr-FR" sz="2800" dirty="0"/>
          </a:p>
          <a:p>
            <a:pPr marL="914400" lvl="1" indent="-457200" algn="l">
              <a:buFont typeface="Wingdings" pitchFamily="2" charset="2"/>
              <a:buChar char="§"/>
              <a:defRPr/>
            </a:pPr>
            <a:r>
              <a:rPr lang="fr-FR" sz="2800" dirty="0" err="1"/>
              <a:t>Number</a:t>
            </a:r>
            <a:r>
              <a:rPr lang="fr-FR" sz="2800" dirty="0"/>
              <a:t> of hits </a:t>
            </a:r>
            <a:r>
              <a:rPr lang="fr-FR" sz="2800" dirty="0" err="1"/>
              <a:t>is</a:t>
            </a:r>
            <a:r>
              <a:rPr lang="fr-FR" sz="2800" dirty="0"/>
              <a:t> </a:t>
            </a:r>
            <a:r>
              <a:rPr lang="fr-FR" sz="2800" dirty="0" err="1"/>
              <a:t>low</a:t>
            </a:r>
            <a:r>
              <a:rPr lang="fr-FR" sz="2800" dirty="0"/>
              <a:t> =&gt; </a:t>
            </a:r>
            <a:r>
              <a:rPr lang="fr-FR" sz="2800" dirty="0" err="1"/>
              <a:t>frequency</a:t>
            </a:r>
            <a:r>
              <a:rPr lang="fr-FR" sz="2800" dirty="0"/>
              <a:t> per million = 0.0 </a:t>
            </a:r>
          </a:p>
          <a:p>
            <a:pPr marL="914400" lvl="1" indent="-457200" algn="l">
              <a:buFont typeface="Wingdings" pitchFamily="2" charset="2"/>
              <a:buChar char="§"/>
              <a:defRPr/>
            </a:pPr>
            <a:r>
              <a:rPr lang="fr-FR" sz="2800" dirty="0"/>
              <a:t>French: </a:t>
            </a:r>
            <a:r>
              <a:rPr lang="fr-FR" sz="2800" dirty="0" err="1"/>
              <a:t>higher</a:t>
            </a:r>
            <a:r>
              <a:rPr lang="fr-FR" sz="2800" dirty="0"/>
              <a:t> </a:t>
            </a:r>
            <a:r>
              <a:rPr lang="fr-FR" sz="2800" dirty="0" err="1"/>
              <a:t>frequency</a:t>
            </a:r>
            <a:r>
              <a:rPr lang="fr-FR" sz="2800" dirty="0"/>
              <a:t> </a:t>
            </a:r>
            <a:endParaRPr lang="de-DE" sz="2800" dirty="0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7304C5D-C4E9-184D-A2DF-CD206181F6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195168"/>
              </p:ext>
            </p:extLst>
          </p:nvPr>
        </p:nvGraphicFramePr>
        <p:xfrm>
          <a:off x="2238702" y="1545022"/>
          <a:ext cx="7396364" cy="3026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0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6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9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7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Color </a:t>
                      </a:r>
                      <a:r>
                        <a:rPr lang="de-DE" sz="1800" dirty="0" err="1">
                          <a:effectLst/>
                        </a:rPr>
                        <a:t>term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Nr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of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hits</a:t>
                      </a:r>
                      <a:r>
                        <a:rPr lang="de-DE" sz="1800" dirty="0">
                          <a:effectLst/>
                        </a:rPr>
                        <a:t> in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German </a:t>
                      </a:r>
                      <a:r>
                        <a:rPr lang="de-DE" sz="1800" dirty="0" err="1">
                          <a:effectLst/>
                        </a:rPr>
                        <a:t>corpus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Nr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of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hits</a:t>
                      </a:r>
                      <a:r>
                        <a:rPr lang="de-DE" sz="1800" dirty="0">
                          <a:effectLst/>
                        </a:rPr>
                        <a:t> in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French </a:t>
                      </a:r>
                      <a:r>
                        <a:rPr lang="de-DE" sz="1800" dirty="0" err="1">
                          <a:effectLst/>
                        </a:rPr>
                        <a:t>corpus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white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5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11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black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10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67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red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8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14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green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3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19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blue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0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 0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yellow</a:t>
                      </a:r>
                      <a:endParaRPr lang="de-D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0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 3</a:t>
                      </a:r>
                      <a:endParaRPr lang="de-D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7" marR="6857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C00A1C09-C253-DA4F-94F3-22D4DF131F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USLBlogoRVB">
            <a:extLst>
              <a:ext uri="{FF2B5EF4-FFF2-40B4-BE49-F238E27FC236}">
                <a16:creationId xmlns:a16="http://schemas.microsoft.com/office/drawing/2014/main" id="{F6428116-4989-9441-87E0-AD81F68D8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0" y="5698403"/>
            <a:ext cx="954903" cy="95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114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>
            <a:extLst>
              <a:ext uri="{FF2B5EF4-FFF2-40B4-BE49-F238E27FC236}">
                <a16:creationId xmlns:a16="http://schemas.microsoft.com/office/drawing/2014/main" id="{5E28F732-B325-F344-97F2-F45C19C30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0" y="5755975"/>
            <a:ext cx="897331" cy="89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ABD17A3-20F2-D44A-BA73-7DF80E6F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u="sng" dirty="0">
                <a:solidFill>
                  <a:srgbClr val="0070C0"/>
                </a:solidFill>
              </a:rPr>
              <a:t>Hypothesis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DBB01B5-F1BB-954C-A490-7765218C7020}"/>
              </a:ext>
            </a:extLst>
          </p:cNvPr>
          <p:cNvSpPr/>
          <p:nvPr/>
        </p:nvSpPr>
        <p:spPr>
          <a:xfrm>
            <a:off x="838200" y="1513491"/>
            <a:ext cx="9688286" cy="463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Causal construction with color adjectives expresses </a:t>
            </a:r>
            <a:r>
              <a:rPr lang="en-US" sz="2800" dirty="0">
                <a:solidFill>
                  <a:srgbClr val="0070C0"/>
                </a:solidFill>
                <a:ea typeface="ヒラギノ角ゴ Pro W3" panose="020B0300000000000000" pitchFamily="34" charset="-128"/>
              </a:rPr>
              <a:t>intensification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/</a:t>
            </a:r>
            <a:r>
              <a:rPr lang="en-US" sz="2800" dirty="0">
                <a:solidFill>
                  <a:srgbClr val="0070C0"/>
                </a:solidFill>
                <a:ea typeface="ヒラギノ角ゴ Pro W3" panose="020B0300000000000000" pitchFamily="34" charset="-128"/>
              </a:rPr>
              <a:t>excessiveness</a:t>
            </a:r>
          </a:p>
          <a:p>
            <a:pPr marL="457200" indent="-457200" algn="just"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F &amp; D favor different lexicalization patterns </a:t>
            </a: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F: analytic expressions with NP, sentences, comparisons</a:t>
            </a: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D: synthetic language (Primus 1997), 							“</a:t>
            </a:r>
            <a:r>
              <a:rPr lang="en-US" sz="28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Kompositionsfreudigkeit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” (</a:t>
            </a:r>
            <a:r>
              <a:rPr lang="en-US" sz="28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Schlücker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 2012; </a:t>
            </a:r>
            <a:r>
              <a:rPr lang="en-US" sz="28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Siemund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 2004;     </a:t>
            </a:r>
          </a:p>
          <a:p>
            <a:pPr algn="just"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            </a:t>
            </a:r>
            <a:r>
              <a:rPr lang="en-US" sz="2800" dirty="0" err="1"/>
              <a:t>Zeschel</a:t>
            </a:r>
            <a:r>
              <a:rPr lang="en-US" sz="2800" dirty="0"/>
              <a:t> 2012</a:t>
            </a:r>
            <a:r>
              <a:rPr lang="de-DE" sz="2800" dirty="0"/>
              <a:t> 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) (‘compounding preference’)</a:t>
            </a:r>
          </a:p>
          <a:p>
            <a:pPr algn="just"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sz="2800" dirty="0">
              <a:solidFill>
                <a:srgbClr val="000000"/>
              </a:solidFill>
              <a:ea typeface="ヒラギノ角ゴ Pro W3" panose="020B0300000000000000" pitchFamily="34" charset="-128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3200" dirty="0">
                <a:solidFill>
                  <a:srgbClr val="0070C0"/>
                </a:solidFill>
                <a:ea typeface="ヒラギノ角ゴ Pro W3" panose="020B0300000000000000" pitchFamily="34" charset="-128"/>
              </a:rPr>
              <a:t>D uses more compounds to express intensification</a:t>
            </a:r>
          </a:p>
          <a:p>
            <a:pPr algn="just"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anose="020B0300000000000000" pitchFamily="34" charset="-128"/>
            </a:endParaRPr>
          </a:p>
          <a:p>
            <a:pPr indent="190500" algn="just">
              <a:lnSpc>
                <a:spcPts val="1220"/>
              </a:lnSpc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anose="020B0300000000000000" pitchFamily="34" charset="-128"/>
            </a:endParaRPr>
          </a:p>
          <a:p>
            <a:pPr indent="190500" algn="just">
              <a:lnSpc>
                <a:spcPts val="1220"/>
              </a:lnSpc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anose="020B0300000000000000" pitchFamily="34" charset="-128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B47B68-B5A9-A047-87C8-6047E56C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8628" y="6084229"/>
            <a:ext cx="1009743" cy="569077"/>
          </a:xfrm>
        </p:spPr>
        <p:txBody>
          <a:bodyPr/>
          <a:lstStyle/>
          <a:p>
            <a:fld id="{09345934-AE0E-3E41-BDD1-5732AFC091EC}" type="slidenum">
              <a:rPr lang="de-DE" smtClean="0"/>
              <a:t>13</a:t>
            </a:fld>
            <a:endParaRPr lang="de-DE"/>
          </a:p>
        </p:txBody>
      </p:sp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9870F131-596A-5C4C-A490-ABCE78286B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486" y="5858001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873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85813" y="771526"/>
            <a:ext cx="10206865" cy="5348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>
                <a:solidFill>
                  <a:srgbClr val="0070C0"/>
                </a:solidFill>
              </a:rPr>
              <a:t>Hypothesis testing</a:t>
            </a:r>
          </a:p>
          <a:p>
            <a:pPr marL="0" indent="0">
              <a:buNone/>
            </a:pPr>
            <a:endParaRPr lang="en-US" sz="3200" u="sng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58825" y="1506071"/>
            <a:ext cx="1075826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800" b="1" u="sng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Participants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F: N= 17 Belgian (French-speaking) students of Romance languages at the 		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Université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catholique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de Louvain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§"/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D: N= 4 students + 8 non-studying adults</a:t>
            </a:r>
          </a:p>
          <a:p>
            <a:endParaRPr lang="de-DE" sz="2800" b="1" u="sng" dirty="0"/>
          </a:p>
          <a:p>
            <a:r>
              <a:rPr lang="de-DE" sz="2800" b="1" u="sng" dirty="0"/>
              <a:t>Test-Design</a:t>
            </a:r>
            <a:r>
              <a:rPr lang="en-US" sz="28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	</a:t>
            </a:r>
          </a:p>
          <a:p>
            <a:pPr lvl="1"/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“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Wie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kann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man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sagen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dass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jmd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sehr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hungrig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sehr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durstig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sehr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unglücklich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, … </a:t>
            </a:r>
            <a:r>
              <a:rPr lang="en-US" sz="26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ist</a:t>
            </a:r>
            <a:r>
              <a:rPr lang="en-US" sz="26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.” 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(‘how can you say that </a:t>
            </a:r>
            <a:r>
              <a:rPr lang="en-US" sz="2000" dirty="0" err="1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s.o</a:t>
            </a:r>
            <a:r>
              <a:rPr lang="en-US" sz="2000" dirty="0">
                <a:solidFill>
                  <a:srgbClr val="000000"/>
                </a:solidFill>
                <a:ea typeface="ヒラギノ角ゴ Pro W3" panose="020B0300000000000000" pitchFamily="34" charset="-128"/>
                <a:cs typeface="Times New Roman" panose="02020603050405020304" pitchFamily="18" charset="0"/>
              </a:rPr>
              <a:t>. is very hungry, very thirsty, very unhappy,…’)</a:t>
            </a:r>
          </a:p>
          <a:p>
            <a:endParaRPr lang="en-US" sz="2400" dirty="0">
              <a:solidFill>
                <a:srgbClr val="000000"/>
              </a:solidFill>
              <a:ea typeface="ヒラギノ角ゴ Pro W3" panose="020B0300000000000000" pitchFamily="34" charset="-128"/>
            </a:endParaRPr>
          </a:p>
          <a:p>
            <a:endParaRPr lang="de-DE" sz="2600" dirty="0"/>
          </a:p>
          <a:p>
            <a:endParaRPr lang="it-IT" sz="2600" dirty="0"/>
          </a:p>
        </p:txBody>
      </p:sp>
      <p:pic>
        <p:nvPicPr>
          <p:cNvPr id="5" name="Picture 10" descr="USLBlogoRVB">
            <a:extLst>
              <a:ext uri="{FF2B5EF4-FFF2-40B4-BE49-F238E27FC236}">
                <a16:creationId xmlns:a16="http://schemas.microsoft.com/office/drawing/2014/main" id="{AA7F44FC-5530-9C44-BCAE-A7B4084FF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4CE52514-7459-E446-AA93-D4971DA5F2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15" y="5876340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43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CDBB01B5-F1BB-954C-A490-7765218C7020}"/>
              </a:ext>
            </a:extLst>
          </p:cNvPr>
          <p:cNvSpPr/>
          <p:nvPr/>
        </p:nvSpPr>
        <p:spPr>
          <a:xfrm>
            <a:off x="973491" y="283781"/>
            <a:ext cx="9598572" cy="63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sz="2400" dirty="0">
              <a:solidFill>
                <a:srgbClr val="000000"/>
              </a:solidFill>
              <a:ea typeface="ヒラギノ角ゴ Pro W3" panose="020B0300000000000000" pitchFamily="34" charset="-128"/>
            </a:endParaRPr>
          </a:p>
          <a:p>
            <a:pPr indent="190500" algn="just">
              <a:lnSpc>
                <a:spcPts val="1220"/>
              </a:lnSpc>
              <a:spcAft>
                <a:spcPts val="0"/>
              </a:spcAft>
              <a:tabLst>
                <a:tab pos="180340" algn="l"/>
                <a:tab pos="533400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867400" algn="l"/>
              </a:tabLst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anose="020B0300000000000000" pitchFamily="34" charset="-128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F00F1547-6F48-BB41-8E33-DE00F1D40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491"/>
              </p:ext>
            </p:extLst>
          </p:nvPr>
        </p:nvGraphicFramePr>
        <p:xfrm>
          <a:off x="973491" y="866265"/>
          <a:ext cx="10456509" cy="460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3910">
                  <a:extLst>
                    <a:ext uri="{9D8B030D-6E8A-4147-A177-3AD203B41FA5}">
                      <a16:colId xmlns:a16="http://schemas.microsoft.com/office/drawing/2014/main" val="1703592871"/>
                    </a:ext>
                  </a:extLst>
                </a:gridCol>
                <a:gridCol w="618622">
                  <a:extLst>
                    <a:ext uri="{9D8B030D-6E8A-4147-A177-3AD203B41FA5}">
                      <a16:colId xmlns:a16="http://schemas.microsoft.com/office/drawing/2014/main" val="1940898996"/>
                    </a:ext>
                  </a:extLst>
                </a:gridCol>
                <a:gridCol w="3248177">
                  <a:extLst>
                    <a:ext uri="{9D8B030D-6E8A-4147-A177-3AD203B41FA5}">
                      <a16:colId xmlns:a16="http://schemas.microsoft.com/office/drawing/2014/main" val="327831056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833280148"/>
                    </a:ext>
                  </a:extLst>
                </a:gridCol>
                <a:gridCol w="3535680">
                  <a:extLst>
                    <a:ext uri="{9D8B030D-6E8A-4147-A177-3AD203B41FA5}">
                      <a16:colId xmlns:a16="http://schemas.microsoft.com/office/drawing/2014/main" val="2635185771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French-speaking group</a:t>
                      </a:r>
                      <a:endParaRPr lang="de-DE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German-speaking group</a:t>
                      </a:r>
                      <a:endParaRPr lang="de-DE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496915"/>
                  </a:ext>
                </a:extLst>
              </a:tr>
              <a:tr h="2895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Compound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/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32 %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Bärenhunger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todunglücklich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Mordshunger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Riesenangst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eiskalt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bitterkalt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6694601"/>
                  </a:ext>
                </a:extLst>
              </a:tr>
              <a:tr h="2895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Causal construction with verb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6.8%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mourir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/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crever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de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faim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/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soif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0.03 %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i="1" dirty="0">
                        <a:solidFill>
                          <a:srgbClr val="000000"/>
                        </a:solidFill>
                        <a:latin typeface="+mn-lt"/>
                        <a:ea typeface="ヒラギノ角ゴ Pro W3" panose="020B0300000000000000" pitchFamily="34" charset="-128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vor</a:t>
                      </a:r>
                      <a:r>
                        <a:rPr lang="en-US" i="1" dirty="0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 Hunger </a:t>
                      </a: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sterben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0328808"/>
                  </a:ext>
                </a:extLst>
              </a:tr>
              <a:tr h="761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Causal construction with adjective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4.7%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vert de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peur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/jalousie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rouge de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colère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0.01 %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i="1" dirty="0">
                        <a:solidFill>
                          <a:srgbClr val="000000"/>
                        </a:solidFill>
                        <a:latin typeface="+mn-lt"/>
                        <a:ea typeface="ヒラギノ角ゴ Pro W3" panose="020B0300000000000000" pitchFamily="34" charset="-128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ist</a:t>
                      </a:r>
                      <a:r>
                        <a:rPr lang="en-US" i="1" dirty="0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gelb</a:t>
                      </a:r>
                      <a:r>
                        <a:rPr lang="en-US" i="1" dirty="0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vor</a:t>
                      </a:r>
                      <a:r>
                        <a:rPr lang="en-US" i="1" dirty="0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r>
                        <a:rPr lang="en-US" i="1" dirty="0" err="1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Neid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587081"/>
                  </a:ext>
                </a:extLst>
              </a:tr>
              <a:tr h="2895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Nominal group + another noun</a:t>
                      </a:r>
                      <a:endParaRPr lang="de-DE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faim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de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loup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un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froid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de canard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/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2474180"/>
                  </a:ext>
                </a:extLst>
              </a:tr>
              <a:tr h="2895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Adjective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i="1" dirty="0" err="1">
                          <a:effectLst/>
                        </a:rPr>
                        <a:t>comme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noun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7.6%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blanc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comme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un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linge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blanc comme une endive</a:t>
                      </a:r>
                      <a:r>
                        <a:rPr lang="fr-BE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blanc comme un mort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pâle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comme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la mort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a typeface="ヒラギノ角ゴ Pro W3" panose="020B0300000000000000" pitchFamily="34" charset="-128"/>
                        </a:rPr>
                        <a:t>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/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4876373"/>
                  </a:ext>
                </a:extLst>
              </a:tr>
              <a:tr h="2895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Noun/Verb + adjective</a:t>
                      </a:r>
                      <a:endParaRPr lang="de-DE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2.1% 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peur</a:t>
                      </a:r>
                      <a:r>
                        <a:rPr lang="de-DE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 </a:t>
                      </a:r>
                      <a:r>
                        <a:rPr lang="de-DE" sz="1800" i="1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bleue</a:t>
                      </a:r>
                      <a:endParaRPr lang="de-DE" sz="18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0.02 %</a:t>
                      </a:r>
                      <a:endParaRPr lang="de-DE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 panose="020B0300000000000000" pitchFamily="34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anose="020B0300000000000000" pitchFamily="34" charset="-128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i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anose="020B0300000000000000" pitchFamily="34" charset="-128"/>
                        </a:rPr>
                        <a:t>fades Aussehen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1813356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FB89D217-95AD-5749-9540-5B0D29EB13B4}"/>
              </a:ext>
            </a:extLst>
          </p:cNvPr>
          <p:cNvSpPr txBox="1"/>
          <p:nvPr/>
        </p:nvSpPr>
        <p:spPr>
          <a:xfrm>
            <a:off x="500742" y="5681715"/>
            <a:ext cx="1072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Table 2: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tests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French- </a:t>
            </a:r>
            <a:r>
              <a:rPr lang="de-DE" dirty="0" err="1"/>
              <a:t>and</a:t>
            </a:r>
            <a:r>
              <a:rPr lang="de-DE" dirty="0"/>
              <a:t> German-</a:t>
            </a:r>
            <a:r>
              <a:rPr lang="de-DE" dirty="0" err="1"/>
              <a:t>speaking</a:t>
            </a:r>
            <a:r>
              <a:rPr lang="de-DE" dirty="0"/>
              <a:t> </a:t>
            </a:r>
            <a:r>
              <a:rPr lang="de-DE" dirty="0" err="1"/>
              <a:t>participants</a:t>
            </a:r>
            <a:r>
              <a:rPr lang="de-DE" dirty="0"/>
              <a:t> (De Knop 2015)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C865117-4762-5B41-97C7-4CE9EC65F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45934-AE0E-3E41-BDD1-5732AFC091EC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000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5" y="5765147"/>
            <a:ext cx="926880" cy="92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942974" y="842964"/>
            <a:ext cx="10410825" cy="4541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>
                <a:solidFill>
                  <a:srgbClr val="0070C0"/>
                </a:solidFill>
              </a:rPr>
              <a:t>Hypothesis confirmed</a:t>
            </a:r>
            <a:endParaRPr lang="en-US" u="sng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de-DE" sz="2600" dirty="0"/>
              <a:t>F </a:t>
            </a:r>
            <a:r>
              <a:rPr lang="de-DE" sz="2600" dirty="0" err="1"/>
              <a:t>prefers</a:t>
            </a:r>
            <a:r>
              <a:rPr lang="de-DE" sz="2600" dirty="0"/>
              <a:t> </a:t>
            </a:r>
            <a:r>
              <a:rPr lang="de-DE" sz="2600" dirty="0" err="1"/>
              <a:t>analytic</a:t>
            </a:r>
            <a:r>
              <a:rPr lang="de-DE" sz="2600" dirty="0"/>
              <a:t> </a:t>
            </a:r>
            <a:r>
              <a:rPr lang="de-DE" sz="2600" dirty="0" err="1"/>
              <a:t>expressions</a:t>
            </a:r>
            <a:r>
              <a:rPr lang="de-DE" sz="2600" dirty="0"/>
              <a:t> </a:t>
            </a:r>
            <a:r>
              <a:rPr lang="de-DE" sz="2600" dirty="0">
                <a:sym typeface="Wingdings" pitchFamily="2" charset="2"/>
              </a:rPr>
              <a:t> </a:t>
            </a:r>
            <a:r>
              <a:rPr lang="de-DE" sz="2600" dirty="0" err="1"/>
              <a:t>syntactic</a:t>
            </a:r>
            <a:r>
              <a:rPr lang="de-DE" sz="2600" dirty="0"/>
              <a:t> </a:t>
            </a:r>
            <a:r>
              <a:rPr lang="de-DE" sz="2600" dirty="0" err="1"/>
              <a:t>structures</a:t>
            </a:r>
            <a:endParaRPr lang="de-DE" sz="2600" dirty="0"/>
          </a:p>
          <a:p>
            <a:pPr algn="just">
              <a:buFont typeface="Wingdings" pitchFamily="2" charset="2"/>
              <a:buChar char="§"/>
            </a:pPr>
            <a:r>
              <a:rPr lang="de-DE" sz="2600" dirty="0"/>
              <a:t>D </a:t>
            </a:r>
            <a:r>
              <a:rPr lang="de-DE" sz="2600" dirty="0" err="1"/>
              <a:t>synthetic</a:t>
            </a:r>
            <a:r>
              <a:rPr lang="de-DE" sz="2600" dirty="0"/>
              <a:t> </a:t>
            </a:r>
            <a:r>
              <a:rPr lang="de-DE" sz="2600" dirty="0" err="1"/>
              <a:t>expressions</a:t>
            </a:r>
            <a:r>
              <a:rPr lang="de-DE" sz="2600" dirty="0"/>
              <a:t>  </a:t>
            </a:r>
            <a:r>
              <a:rPr lang="de-DE" sz="2600" dirty="0">
                <a:sym typeface="Wingdings" pitchFamily="2" charset="2"/>
              </a:rPr>
              <a:t></a:t>
            </a:r>
            <a:r>
              <a:rPr lang="de-DE" sz="2600" dirty="0"/>
              <a:t>  </a:t>
            </a:r>
            <a:r>
              <a:rPr lang="de-DE" sz="2600" dirty="0" err="1"/>
              <a:t>compounds</a:t>
            </a:r>
            <a:endParaRPr lang="de-DE" sz="2600" dirty="0"/>
          </a:p>
          <a:p>
            <a:pPr marL="0" indent="0" algn="just">
              <a:buNone/>
            </a:pPr>
            <a:endParaRPr lang="de-DE" sz="2600" dirty="0"/>
          </a:p>
          <a:p>
            <a:pPr algn="just">
              <a:buFont typeface="Wingdings" pitchFamily="2" charset="2"/>
              <a:buChar char="Ø"/>
            </a:pPr>
            <a:r>
              <a:rPr lang="de-DE" dirty="0"/>
              <a:t>  In CA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</a:p>
          <a:p>
            <a:pPr marL="0" indent="0" algn="just">
              <a:buNone/>
            </a:pPr>
            <a:r>
              <a:rPr lang="de-DE" dirty="0">
                <a:solidFill>
                  <a:srgbClr val="0070C0"/>
                </a:solidFill>
              </a:rPr>
              <a:t>     </a:t>
            </a:r>
            <a:r>
              <a:rPr lang="de-DE" dirty="0" err="1">
                <a:solidFill>
                  <a:srgbClr val="0070C0"/>
                </a:solidFill>
              </a:rPr>
              <a:t>analytic</a:t>
            </a:r>
            <a:r>
              <a:rPr lang="de-DE" dirty="0">
                <a:solidFill>
                  <a:srgbClr val="0070C0"/>
                </a:solidFill>
              </a:rPr>
              <a:t> vs. </a:t>
            </a:r>
            <a:r>
              <a:rPr lang="de-DE" dirty="0" err="1">
                <a:solidFill>
                  <a:srgbClr val="0070C0"/>
                </a:solidFill>
              </a:rPr>
              <a:t>synthetic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properties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of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languages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0842170" y="6161314"/>
            <a:ext cx="1110344" cy="530713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E9B4F006-C102-FA41-A05F-8ACE49F7EE2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028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13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81925" y="625642"/>
            <a:ext cx="11357675" cy="5494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chemeClr val="accent1"/>
                </a:solidFill>
              </a:rPr>
              <a:t>2.2. </a:t>
            </a:r>
            <a:r>
              <a:rPr lang="it-IT" sz="3200" b="1" dirty="0" err="1">
                <a:solidFill>
                  <a:schemeClr val="accent1"/>
                </a:solidFill>
              </a:rPr>
              <a:t>Verbless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directives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/>
              <a:t>          (Jacobs 2008; De Knop &amp; </a:t>
            </a:r>
            <a:r>
              <a:rPr lang="en-US" sz="2400" dirty="0" err="1"/>
              <a:t>Mollica</a:t>
            </a:r>
            <a:r>
              <a:rPr lang="en-US" sz="2400" dirty="0"/>
              <a:t> 2018), e.g. D. </a:t>
            </a:r>
            <a:r>
              <a:rPr lang="en-US" sz="2400" i="1" dirty="0"/>
              <a:t>Ab ins </a:t>
            </a:r>
            <a:r>
              <a:rPr lang="en-US" sz="2400" i="1" dirty="0" err="1"/>
              <a:t>Bett</a:t>
            </a:r>
            <a:r>
              <a:rPr lang="en-US" sz="2400" i="1" dirty="0"/>
              <a:t> </a:t>
            </a:r>
            <a:r>
              <a:rPr lang="en-US" sz="2400" dirty="0"/>
              <a:t>(lit. ‘Off to bed’)</a:t>
            </a:r>
          </a:p>
          <a:p>
            <a:pPr marL="0" indent="0">
              <a:buNone/>
            </a:pPr>
            <a:r>
              <a:rPr lang="de-DE" sz="2600" dirty="0"/>
              <a:t> (9)  </a:t>
            </a:r>
            <a:r>
              <a:rPr lang="de-DE" sz="2600" i="1" u="sng" dirty="0"/>
              <a:t>Raus aus meiner </a:t>
            </a:r>
            <a:r>
              <a:rPr lang="de-DE" sz="2600" i="1" u="sng" dirty="0" err="1"/>
              <a:t>Küche</a:t>
            </a:r>
            <a:r>
              <a:rPr lang="de-DE" sz="2600" i="1" dirty="0"/>
              <a:t> </a:t>
            </a:r>
            <a:r>
              <a:rPr lang="de-DE" dirty="0"/>
              <a:t>(</a:t>
            </a:r>
            <a:r>
              <a:rPr lang="de-DE" sz="1700" dirty="0"/>
              <a:t>DWDS, Jentzsch: Seit die Götter ratlos sind. </a:t>
            </a:r>
            <a:r>
              <a:rPr lang="de-DE" sz="1700" dirty="0" err="1"/>
              <a:t>München</a:t>
            </a:r>
            <a:r>
              <a:rPr lang="de-DE" sz="1700" dirty="0"/>
              <a:t>: Heyne 1999 [1994]: 285).</a:t>
            </a:r>
          </a:p>
          <a:p>
            <a:pPr marL="0" indent="0">
              <a:buNone/>
            </a:pPr>
            <a:r>
              <a:rPr lang="de-DE" sz="2000" dirty="0"/>
              <a:t>            </a:t>
            </a:r>
            <a:r>
              <a:rPr lang="de-DE" sz="2000" dirty="0" err="1"/>
              <a:t>lit</a:t>
            </a:r>
            <a:r>
              <a:rPr lang="de-DE" sz="2000" dirty="0"/>
              <a:t>. ‘Out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my</a:t>
            </a:r>
            <a:r>
              <a:rPr lang="de-DE" sz="2000" dirty="0"/>
              <a:t> </a:t>
            </a:r>
            <a:r>
              <a:rPr lang="de-DE" sz="2000" dirty="0" err="1"/>
              <a:t>kitchen</a:t>
            </a:r>
            <a:r>
              <a:rPr lang="de-DE" sz="2000" dirty="0"/>
              <a:t>‘</a:t>
            </a:r>
          </a:p>
          <a:p>
            <a:pPr marL="0" indent="0">
              <a:buNone/>
            </a:pPr>
            <a:r>
              <a:rPr lang="de-DE" sz="2600" dirty="0"/>
              <a:t>(10) </a:t>
            </a:r>
            <a:r>
              <a:rPr lang="de-DE" sz="2600" dirty="0" err="1"/>
              <a:t>Zurück</a:t>
            </a:r>
            <a:r>
              <a:rPr lang="de-DE" sz="2600" dirty="0"/>
              <a:t> aus dem Silicon Valley, </a:t>
            </a:r>
            <a:r>
              <a:rPr lang="de-DE" sz="2600" u="sng" dirty="0"/>
              <a:t>rein in den Kulturschock</a:t>
            </a:r>
            <a:r>
              <a:rPr lang="de-DE" sz="2600" dirty="0"/>
              <a:t> </a:t>
            </a:r>
            <a:r>
              <a:rPr lang="de-DE" sz="1600" dirty="0"/>
              <a:t>(Handelsblatt, 03.02.2019).</a:t>
            </a:r>
          </a:p>
          <a:p>
            <a:pPr marL="355600" indent="0">
              <a:buNone/>
            </a:pPr>
            <a:r>
              <a:rPr lang="de-DE" sz="2000" dirty="0"/>
              <a:t>     </a:t>
            </a:r>
            <a:r>
              <a:rPr lang="de-DE" sz="2000" dirty="0" err="1"/>
              <a:t>lit</a:t>
            </a:r>
            <a:r>
              <a:rPr lang="de-DE" sz="2000" dirty="0"/>
              <a:t>. ‘Back out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Silicon Valley, </a:t>
            </a:r>
            <a:r>
              <a:rPr lang="de-DE" sz="2000" dirty="0" err="1"/>
              <a:t>into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culture</a:t>
            </a:r>
            <a:r>
              <a:rPr lang="de-DE" sz="2000" dirty="0"/>
              <a:t> </a:t>
            </a:r>
            <a:r>
              <a:rPr lang="de-DE" sz="2000" dirty="0" err="1"/>
              <a:t>shock</a:t>
            </a:r>
            <a:r>
              <a:rPr lang="de-DE" sz="2000" dirty="0"/>
              <a:t>‘</a:t>
            </a:r>
          </a:p>
          <a:p>
            <a:pPr marL="355600" indent="0">
              <a:buNone/>
            </a:pPr>
            <a:endParaRPr lang="de-DE" sz="2000" dirty="0"/>
          </a:p>
          <a:p>
            <a:pPr marL="812800" indent="-457200">
              <a:buFont typeface="Wingdings" pitchFamily="2" charset="2"/>
              <a:buChar char="Ø"/>
            </a:pPr>
            <a:r>
              <a:rPr lang="de-DE" dirty="0" err="1"/>
              <a:t>Verbless</a:t>
            </a:r>
            <a:r>
              <a:rPr lang="de-DE" dirty="0"/>
              <a:t> </a:t>
            </a:r>
            <a:r>
              <a:rPr lang="de-DE" dirty="0" err="1"/>
              <a:t>directives</a:t>
            </a:r>
            <a:r>
              <a:rPr lang="de-DE" dirty="0"/>
              <a:t> express a </a:t>
            </a:r>
            <a:r>
              <a:rPr lang="de-DE" dirty="0" err="1">
                <a:solidFill>
                  <a:srgbClr val="0070C0"/>
                </a:solidFill>
              </a:rPr>
              <a:t>motion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event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>
                <a:solidFill>
                  <a:srgbClr val="0070C0"/>
                </a:solidFill>
              </a:rPr>
              <a:t>illocutionary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force</a:t>
            </a:r>
            <a:r>
              <a:rPr lang="de-DE" dirty="0"/>
              <a:t> (</a:t>
            </a:r>
            <a:r>
              <a:rPr lang="de-DE" dirty="0" err="1"/>
              <a:t>commands</a:t>
            </a:r>
            <a:r>
              <a:rPr lang="de-DE" dirty="0"/>
              <a:t>, </a:t>
            </a:r>
            <a:r>
              <a:rPr lang="de-DE" dirty="0" err="1"/>
              <a:t>invitations</a:t>
            </a:r>
            <a:r>
              <a:rPr lang="de-DE" dirty="0"/>
              <a:t>, </a:t>
            </a:r>
            <a:r>
              <a:rPr lang="de-DE" dirty="0" err="1"/>
              <a:t>advice</a:t>
            </a:r>
            <a:r>
              <a:rPr lang="de-DE" dirty="0"/>
              <a:t>) </a:t>
            </a:r>
            <a:r>
              <a:rPr lang="de-DE" sz="2400" dirty="0"/>
              <a:t>(Jacobs 2008: 15)</a:t>
            </a:r>
          </a:p>
          <a:p>
            <a:pPr marL="0" indent="0">
              <a:buNone/>
            </a:pPr>
            <a:endParaRPr lang="it-IT" sz="3200" dirty="0">
              <a:solidFill>
                <a:schemeClr val="accent1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147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1000"/>
              </a:spcBef>
            </a:pPr>
            <a:r>
              <a:rPr lang="de-DE" sz="3200" dirty="0">
                <a:latin typeface="Calibri" panose="020F0502020204030204"/>
                <a:ea typeface="+mn-ea"/>
                <a:cs typeface="+mn-cs"/>
              </a:rPr>
              <a:t>3 </a:t>
            </a:r>
            <a:r>
              <a:rPr lang="de-DE" sz="3200" dirty="0" err="1">
                <a:latin typeface="Calibri" panose="020F0502020204030204"/>
                <a:ea typeface="+mn-ea"/>
                <a:cs typeface="+mn-cs"/>
              </a:rPr>
              <a:t>Structures</a:t>
            </a:r>
            <a:r>
              <a:rPr lang="de-DE" sz="3200" dirty="0">
                <a:latin typeface="Calibri" panose="020F0502020204030204"/>
                <a:ea typeface="+mn-ea"/>
                <a:cs typeface="+mn-cs"/>
              </a:rPr>
              <a:t> </a:t>
            </a:r>
            <a:r>
              <a:rPr lang="de-DE" sz="3200" dirty="0" err="1">
                <a:latin typeface="Calibri" panose="020F0502020204030204"/>
                <a:ea typeface="+mn-ea"/>
                <a:cs typeface="+mn-cs"/>
              </a:rPr>
              <a:t>with</a:t>
            </a:r>
            <a:r>
              <a:rPr lang="de-DE" sz="3200" dirty="0">
                <a:latin typeface="Calibri" panose="020F0502020204030204"/>
                <a:ea typeface="+mn-ea"/>
                <a:cs typeface="+mn-cs"/>
              </a:rPr>
              <a:t> </a:t>
            </a:r>
            <a:r>
              <a:rPr lang="de-DE" sz="3200" dirty="0" err="1">
                <a:latin typeface="Calibri" panose="020F0502020204030204"/>
                <a:ea typeface="+mn-ea"/>
                <a:cs typeface="+mn-cs"/>
              </a:rPr>
              <a:t>verbless</a:t>
            </a:r>
            <a:r>
              <a:rPr lang="de-DE" sz="3200" dirty="0">
                <a:latin typeface="Calibri" panose="020F0502020204030204"/>
                <a:ea typeface="+mn-ea"/>
                <a:cs typeface="+mn-cs"/>
              </a:rPr>
              <a:t> </a:t>
            </a:r>
            <a:r>
              <a:rPr lang="de-DE" sz="3200" dirty="0" err="1">
                <a:latin typeface="Calibri" panose="020F0502020204030204"/>
                <a:ea typeface="+mn-ea"/>
                <a:cs typeface="+mn-cs"/>
              </a:rPr>
              <a:t>directives</a:t>
            </a:r>
            <a:endParaRPr lang="it-IT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18985"/>
              </p:ext>
            </p:extLst>
          </p:nvPr>
        </p:nvGraphicFramePr>
        <p:xfrm>
          <a:off x="1895475" y="1690688"/>
          <a:ext cx="8401050" cy="2833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60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5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effectLst/>
                        </a:rPr>
                        <a:t>Construction</a:t>
                      </a:r>
                      <a:r>
                        <a:rPr lang="de-DE" sz="2000" dirty="0">
                          <a:effectLst/>
                        </a:rPr>
                        <a:t> type</a:t>
                      </a:r>
                      <a:r>
                        <a:rPr lang="de-DE" sz="2000" cap="small" dirty="0">
                          <a:effectLst/>
                        </a:rPr>
                        <a:t> 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Motion start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Path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 Goal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effectLst/>
                        </a:rPr>
                        <a:t>Theme</a:t>
                      </a:r>
                      <a:r>
                        <a:rPr lang="de-DE" sz="2000" dirty="0">
                          <a:effectLst/>
                        </a:rPr>
                        <a:t> </a:t>
                      </a:r>
                      <a:r>
                        <a:rPr lang="de-DE" sz="2000" dirty="0" err="1">
                          <a:effectLst/>
                        </a:rPr>
                        <a:t>argument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Type 1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Auf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‚Off‘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zum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to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the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’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nächsten Ziel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next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goal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‘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</a:rPr>
                        <a:t> 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1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Type 2 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</a:rPr>
                        <a:t>---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i="1" dirty="0">
                          <a:latin typeface="+mn-lt"/>
                        </a:rPr>
                        <a:t>Runter</a:t>
                      </a:r>
                    </a:p>
                    <a:p>
                      <a:pPr algn="ctr"/>
                      <a:r>
                        <a:rPr lang="de-DE" sz="2000" dirty="0">
                          <a:latin typeface="+mn-lt"/>
                        </a:rPr>
                        <a:t>‚Down‘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latin typeface="+mn-lt"/>
                        </a:rPr>
                        <a:t>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i="1" dirty="0">
                          <a:latin typeface="+mn-lt"/>
                        </a:rPr>
                        <a:t>mit den Steuern</a:t>
                      </a:r>
                    </a:p>
                    <a:p>
                      <a:pPr algn="ctr"/>
                      <a:r>
                        <a:rPr lang="de-DE" sz="2000" dirty="0">
                          <a:latin typeface="+mn-lt"/>
                        </a:rPr>
                        <a:t>‚</a:t>
                      </a:r>
                      <a:r>
                        <a:rPr lang="de-DE" sz="2000" dirty="0" err="1">
                          <a:latin typeface="+mn-lt"/>
                        </a:rPr>
                        <a:t>with</a:t>
                      </a:r>
                      <a:r>
                        <a:rPr lang="de-DE" sz="2000" dirty="0">
                          <a:latin typeface="+mn-lt"/>
                        </a:rPr>
                        <a:t> </a:t>
                      </a:r>
                      <a:r>
                        <a:rPr lang="de-DE" sz="2000" dirty="0" err="1">
                          <a:latin typeface="+mn-lt"/>
                        </a:rPr>
                        <a:t>the</a:t>
                      </a:r>
                      <a:r>
                        <a:rPr lang="de-DE" sz="2000" dirty="0">
                          <a:latin typeface="+mn-lt"/>
                        </a:rPr>
                        <a:t> </a:t>
                      </a:r>
                      <a:r>
                        <a:rPr lang="de-DE" sz="2000" dirty="0" err="1">
                          <a:latin typeface="+mn-lt"/>
                        </a:rPr>
                        <a:t>taxes</a:t>
                      </a:r>
                      <a:r>
                        <a:rPr lang="de-DE" sz="2000" dirty="0">
                          <a:latin typeface="+mn-lt"/>
                        </a:rPr>
                        <a:t>‘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1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Type 3</a:t>
                      </a:r>
                      <a:endParaRPr lang="it-IT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</a:rPr>
                        <a:t>---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In den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Into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the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’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Müll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garbage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‘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  <a:latin typeface="+mn-lt"/>
                        </a:rPr>
                        <a:t>mit den Klamotten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‚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with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the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clothes</a:t>
                      </a:r>
                      <a:r>
                        <a:rPr lang="de-DE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‘</a:t>
                      </a:r>
                      <a:endParaRPr lang="it-IT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11353800" y="6161314"/>
            <a:ext cx="571499" cy="530713"/>
          </a:xfrm>
        </p:spPr>
        <p:txBody>
          <a:bodyPr/>
          <a:lstStyle/>
          <a:p>
            <a:fld id="{1791A453-4B97-D840-ABFB-52C192419146}" type="slidenum">
              <a:rPr lang="de-DE" smtClean="0"/>
              <a:t>18</a:t>
            </a:fld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1895475" y="5240167"/>
            <a:ext cx="72866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/>
              <a:t>Table 3: </a:t>
            </a:r>
            <a:r>
              <a:rPr lang="de-DE" sz="2000" dirty="0" err="1"/>
              <a:t>Construction</a:t>
            </a:r>
            <a:r>
              <a:rPr lang="de-DE" sz="2000" dirty="0"/>
              <a:t> </a:t>
            </a:r>
            <a:r>
              <a:rPr lang="de-DE" sz="2000" dirty="0" err="1"/>
              <a:t>types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</a:t>
            </a:r>
            <a:r>
              <a:rPr lang="de-DE" sz="2000" dirty="0" err="1"/>
              <a:t>verbless</a:t>
            </a:r>
            <a:r>
              <a:rPr lang="de-DE" sz="2000" dirty="0"/>
              <a:t> </a:t>
            </a:r>
            <a:r>
              <a:rPr lang="de-DE" sz="2000" dirty="0" err="1"/>
              <a:t>directives</a:t>
            </a:r>
            <a:r>
              <a:rPr lang="de-DE" sz="2000" dirty="0"/>
              <a:t> (Jacobs 2008)</a:t>
            </a:r>
            <a:endParaRPr lang="it-IT" sz="2000" dirty="0"/>
          </a:p>
        </p:txBody>
      </p:sp>
      <p:pic>
        <p:nvPicPr>
          <p:cNvPr id="7" name="Picture 10" descr="USLBlogoRVB">
            <a:extLst>
              <a:ext uri="{FF2B5EF4-FFF2-40B4-BE49-F238E27FC236}">
                <a16:creationId xmlns:a16="http://schemas.microsoft.com/office/drawing/2014/main" id="{ECAE9F76-69CE-8443-9770-613E71CB3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 descr="C:\Users\SM-User\Documents\SeSLa-new-web\images\sesla-logo.png">
            <a:extLst>
              <a:ext uri="{FF2B5EF4-FFF2-40B4-BE49-F238E27FC236}">
                <a16:creationId xmlns:a16="http://schemas.microsoft.com/office/drawing/2014/main" id="{AB9B90C4-0DD3-224D-B0EE-FDE0E321A3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356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83" y="5896722"/>
            <a:ext cx="861460" cy="86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240971" y="476673"/>
            <a:ext cx="10559143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3200" u="sng" dirty="0" err="1">
                <a:solidFill>
                  <a:srgbClr val="0070C0"/>
                </a:solidFill>
              </a:rPr>
              <a:t>Verbless</a:t>
            </a:r>
            <a:r>
              <a:rPr lang="fr-BE" sz="3200" u="sng" dirty="0">
                <a:solidFill>
                  <a:srgbClr val="0070C0"/>
                </a:solidFill>
              </a:rPr>
              <a:t> directives in </a:t>
            </a:r>
            <a:r>
              <a:rPr lang="fr-BE" sz="3200" u="sng" dirty="0" err="1">
                <a:solidFill>
                  <a:srgbClr val="0070C0"/>
                </a:solidFill>
              </a:rPr>
              <a:t>contrast</a:t>
            </a:r>
            <a:endParaRPr lang="fr-BE" sz="3200" u="sng" dirty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D </a:t>
            </a:r>
            <a:r>
              <a:rPr lang="en-US" dirty="0" err="1">
                <a:solidFill>
                  <a:prstClr val="black"/>
                </a:solidFill>
                <a:ea typeface="Calibri"/>
                <a:cs typeface="Times New Roman"/>
              </a:rPr>
              <a:t>exs</a:t>
            </a:r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 and corresponding F </a:t>
            </a:r>
            <a:r>
              <a:rPr lang="en-US" dirty="0" err="1">
                <a:solidFill>
                  <a:prstClr val="black"/>
                </a:solidFill>
                <a:ea typeface="Calibri"/>
                <a:cs typeface="Times New Roman"/>
              </a:rPr>
              <a:t>exs</a:t>
            </a:r>
            <a:endParaRPr lang="en-US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u="sng" dirty="0">
                <a:solidFill>
                  <a:prstClr val="black"/>
                </a:solidFill>
                <a:ea typeface="Calibri"/>
                <a:cs typeface="Times New Roman"/>
              </a:rPr>
              <a:t>Data</a:t>
            </a:r>
            <a:r>
              <a:rPr lang="en-US" dirty="0">
                <a:solidFill>
                  <a:prstClr val="black"/>
                </a:solidFill>
                <a:ea typeface="Calibri"/>
                <a:cs typeface="Times New Roman"/>
              </a:rPr>
              <a:t>:  2 comic strips in German, French</a:t>
            </a:r>
          </a:p>
          <a:p>
            <a:pPr marL="457200" lvl="1" indent="0">
              <a:buNone/>
            </a:pPr>
            <a:r>
              <a:rPr lang="fr-BE" sz="2000" dirty="0"/>
              <a:t>F:</a:t>
            </a:r>
            <a:r>
              <a:rPr lang="fr-BE" sz="2000" dirty="0">
                <a:solidFill>
                  <a:prstClr val="black"/>
                </a:solidFill>
              </a:rPr>
              <a:t> Hergé (1947/1982), </a:t>
            </a:r>
            <a:r>
              <a:rPr lang="fr-BE" sz="2000" i="1" dirty="0">
                <a:solidFill>
                  <a:prstClr val="black"/>
                </a:solidFill>
              </a:rPr>
              <a:t>Les aventures de Tintin - Le Crabe aux pinces d'or</a:t>
            </a:r>
            <a:r>
              <a:rPr lang="fr-BE" sz="2000" dirty="0">
                <a:solidFill>
                  <a:prstClr val="black"/>
                </a:solidFill>
              </a:rPr>
              <a:t>. </a:t>
            </a:r>
          </a:p>
          <a:p>
            <a:pPr marL="457200" lvl="1" indent="0">
              <a:buNone/>
            </a:pPr>
            <a:r>
              <a:rPr lang="de-DE" sz="2000" dirty="0"/>
              <a:t>D: </a:t>
            </a:r>
            <a:r>
              <a:rPr lang="de-DE" sz="2000" dirty="0" err="1">
                <a:solidFill>
                  <a:prstClr val="black"/>
                </a:solidFill>
              </a:rPr>
              <a:t>Hergé</a:t>
            </a:r>
            <a:r>
              <a:rPr lang="de-DE" sz="2000" dirty="0">
                <a:solidFill>
                  <a:prstClr val="black"/>
                </a:solidFill>
              </a:rPr>
              <a:t> (1998), </a:t>
            </a:r>
            <a:r>
              <a:rPr lang="de-DE" sz="2000" i="1" dirty="0">
                <a:solidFill>
                  <a:prstClr val="black"/>
                </a:solidFill>
              </a:rPr>
              <a:t>Tim und </a:t>
            </a:r>
            <a:r>
              <a:rPr lang="de-DE" sz="2000" i="1" dirty="0" err="1">
                <a:solidFill>
                  <a:prstClr val="black"/>
                </a:solidFill>
              </a:rPr>
              <a:t>Struppi</a:t>
            </a:r>
            <a:r>
              <a:rPr lang="de-DE" sz="2000" i="1" dirty="0">
                <a:solidFill>
                  <a:prstClr val="black"/>
                </a:solidFill>
              </a:rPr>
              <a:t> – Die Krabbe mit den goldenen Scheren</a:t>
            </a:r>
            <a:r>
              <a:rPr lang="de-DE" sz="2000" dirty="0">
                <a:solidFill>
                  <a:prstClr val="black"/>
                </a:solidFill>
              </a:rPr>
              <a:t>.</a:t>
            </a:r>
          </a:p>
          <a:p>
            <a:pPr marL="457200" lvl="1" indent="0">
              <a:buNone/>
            </a:pPr>
            <a:endParaRPr lang="de-DE" sz="2000" i="1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r>
              <a:rPr lang="fr-BE" sz="2000" dirty="0"/>
              <a:t>F: </a:t>
            </a:r>
            <a:r>
              <a:rPr lang="fr-BE" sz="2000" dirty="0">
                <a:solidFill>
                  <a:prstClr val="black"/>
                </a:solidFill>
              </a:rPr>
              <a:t>Jacobs, Edgar P. (1991). </a:t>
            </a:r>
            <a:r>
              <a:rPr lang="fr-BE" sz="2000" i="1" dirty="0">
                <a:solidFill>
                  <a:prstClr val="black"/>
                </a:solidFill>
              </a:rPr>
              <a:t>Les aventures de Blake et Mortimer – L'affaire du collier</a:t>
            </a:r>
            <a:r>
              <a:rPr lang="fr-BE" sz="2000" dirty="0">
                <a:solidFill>
                  <a:prstClr val="black"/>
                </a:solidFill>
              </a:rPr>
              <a:t>. </a:t>
            </a:r>
            <a:endParaRPr lang="de-DE" sz="2000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r>
              <a:rPr lang="de-DE" sz="2000" dirty="0"/>
              <a:t>D: </a:t>
            </a:r>
            <a:r>
              <a:rPr lang="de-DE" sz="2000" dirty="0">
                <a:solidFill>
                  <a:prstClr val="black"/>
                </a:solidFill>
              </a:rPr>
              <a:t>Jacobs, Edgar P. (1980). </a:t>
            </a:r>
            <a:r>
              <a:rPr lang="de-DE" sz="2000" i="1" dirty="0">
                <a:solidFill>
                  <a:prstClr val="black"/>
                </a:solidFill>
              </a:rPr>
              <a:t>Die Abenteuer von Blake und Mortimer.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i="1" dirty="0">
                <a:solidFill>
                  <a:prstClr val="black"/>
                </a:solidFill>
              </a:rPr>
              <a:t>Die  Diamanten-Affäre</a:t>
            </a:r>
            <a:r>
              <a:rPr lang="de-DE" sz="2000" dirty="0">
                <a:solidFill>
                  <a:prstClr val="black"/>
                </a:solidFill>
              </a:rPr>
              <a:t>.</a:t>
            </a:r>
          </a:p>
          <a:p>
            <a:pPr marL="457200" lvl="1" indent="0">
              <a:buNone/>
            </a:pPr>
            <a:r>
              <a:rPr lang="de-DE" sz="2000" dirty="0">
                <a:solidFill>
                  <a:prstClr val="black"/>
                </a:solidFill>
              </a:rPr>
              <a:t> </a:t>
            </a:r>
            <a:endParaRPr lang="de-DE" sz="2000" dirty="0"/>
          </a:p>
          <a:p>
            <a:pPr marL="0" indent="0">
              <a:buNone/>
            </a:pPr>
            <a:r>
              <a:rPr lang="de-DE" sz="2600" dirty="0"/>
              <a:t>(11) D. </a:t>
            </a:r>
            <a:r>
              <a:rPr lang="de-DE" sz="2600" i="1" dirty="0"/>
              <a:t>Schnell! </a:t>
            </a:r>
            <a:r>
              <a:rPr lang="de-DE" sz="2600" i="1" u="sng" dirty="0"/>
              <a:t>Hinter die Düne</a:t>
            </a:r>
            <a:r>
              <a:rPr lang="de-DE" sz="2600" i="1" dirty="0"/>
              <a:t>!... und absitzen! </a:t>
            </a:r>
            <a:r>
              <a:rPr lang="de-DE" sz="2000" dirty="0"/>
              <a:t>(</a:t>
            </a:r>
            <a:r>
              <a:rPr lang="de-DE" sz="2000" dirty="0" err="1"/>
              <a:t>Hergé</a:t>
            </a:r>
            <a:r>
              <a:rPr lang="de-DE" sz="2000" dirty="0"/>
              <a:t> 1998: 38)</a:t>
            </a:r>
          </a:p>
          <a:p>
            <a:pPr marL="0" indent="0">
              <a:buNone/>
            </a:pPr>
            <a:r>
              <a:rPr lang="de-DE" sz="2400" dirty="0"/>
              <a:t>         </a:t>
            </a:r>
            <a:r>
              <a:rPr lang="de-DE" sz="2400" dirty="0" err="1"/>
              <a:t>lit</a:t>
            </a:r>
            <a:r>
              <a:rPr lang="de-DE" sz="2400" dirty="0"/>
              <a:t>. </a:t>
            </a:r>
            <a:r>
              <a:rPr lang="de-DE" sz="2000" dirty="0"/>
              <a:t>‘</a:t>
            </a:r>
            <a:r>
              <a:rPr lang="de-DE" sz="2000" dirty="0" err="1"/>
              <a:t>Quickly</a:t>
            </a:r>
            <a:r>
              <a:rPr lang="de-DE" sz="2000" dirty="0"/>
              <a:t>! Behind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dune</a:t>
            </a:r>
            <a:r>
              <a:rPr lang="de-DE" sz="2000" dirty="0"/>
              <a:t>!...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wait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sit</a:t>
            </a:r>
            <a:r>
              <a:rPr lang="de-DE" sz="2000" dirty="0"/>
              <a:t>!‘</a:t>
            </a:r>
            <a:endParaRPr lang="de-DE" sz="2400" dirty="0"/>
          </a:p>
          <a:p>
            <a:pPr marL="0" indent="0">
              <a:buNone/>
            </a:pPr>
            <a:r>
              <a:rPr lang="fr-FR" sz="2600" dirty="0"/>
              <a:t>(11’) F. </a:t>
            </a:r>
            <a:r>
              <a:rPr lang="fr-FR" sz="2600" i="1" dirty="0"/>
              <a:t>Vite! </a:t>
            </a:r>
            <a:r>
              <a:rPr lang="fr-FR" sz="2600" i="1" u="sng" dirty="0"/>
              <a:t>Derrière la dune </a:t>
            </a:r>
            <a:r>
              <a:rPr lang="fr-FR" sz="2600" i="1" dirty="0"/>
              <a:t>!...Et pied à terre!.</a:t>
            </a:r>
            <a:r>
              <a:rPr lang="fr-FR" sz="2600" dirty="0"/>
              <a:t>.. </a:t>
            </a:r>
            <a:r>
              <a:rPr lang="fr-FR" sz="2000" dirty="0"/>
              <a:t>(Hergé 1947/1982: 36)</a:t>
            </a:r>
          </a:p>
          <a:p>
            <a:pPr marL="0" indent="0">
              <a:buNone/>
            </a:pPr>
            <a:r>
              <a:rPr lang="fr-FR" sz="2000" dirty="0"/>
              <a:t>            lit. ‘</a:t>
            </a:r>
            <a:r>
              <a:rPr lang="fr-FR" sz="2000" dirty="0" err="1"/>
              <a:t>Quickly</a:t>
            </a:r>
            <a:r>
              <a:rPr lang="fr-FR" sz="2000" dirty="0"/>
              <a:t>! </a:t>
            </a:r>
            <a:r>
              <a:rPr lang="fr-FR" sz="2000" dirty="0" err="1"/>
              <a:t>Behind</a:t>
            </a:r>
            <a:r>
              <a:rPr lang="fr-FR" sz="2000" dirty="0"/>
              <a:t> the dune!... And foot on the </a:t>
            </a:r>
            <a:r>
              <a:rPr lang="fr-FR" sz="2000" dirty="0" err="1"/>
              <a:t>ground</a:t>
            </a:r>
            <a:r>
              <a:rPr lang="fr-FR" sz="2000" dirty="0"/>
              <a:t>!...’</a:t>
            </a:r>
            <a:endParaRPr lang="fr-BE" sz="2000" b="1" dirty="0">
              <a:solidFill>
                <a:srgbClr val="0070C0"/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8DC3E747-EC06-FB49-B0AF-39F8DD548D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239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38164"/>
            <a:ext cx="9839739" cy="1080120"/>
          </a:xfrm>
        </p:spPr>
        <p:txBody>
          <a:bodyPr>
            <a:normAutofit/>
          </a:bodyPr>
          <a:lstStyle/>
          <a:p>
            <a:pPr algn="l"/>
            <a:r>
              <a:rPr lang="de-DE" sz="3600" b="1" u="sng" dirty="0">
                <a:solidFill>
                  <a:srgbClr val="FF0000"/>
                </a:solidFill>
              </a:rPr>
              <a:t>1. </a:t>
            </a:r>
            <a:r>
              <a:rPr lang="de-DE" sz="3600" b="1" u="sng">
                <a:solidFill>
                  <a:srgbClr val="FF0000"/>
                </a:solidFill>
              </a:rPr>
              <a:t>Introduction</a:t>
            </a:r>
            <a:endParaRPr lang="de-DE" sz="3600" b="1" u="sng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928688"/>
            <a:ext cx="10790408" cy="5464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Contrastive studies of language pairs/classes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sz="3200" dirty="0"/>
              <a:t>Focus on structural similarities/differences </a:t>
            </a:r>
            <a:r>
              <a:rPr lang="en-US" dirty="0"/>
              <a:t>(König &amp; Gast 2012)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Syntactic structures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Semantics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Contexts of use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Registers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Central concept in contrastive analysis (CA): </a:t>
            </a:r>
            <a:r>
              <a:rPr lang="en-US" sz="3000" dirty="0">
                <a:solidFill>
                  <a:srgbClr val="0070C0"/>
                </a:solidFill>
              </a:rPr>
              <a:t>‘comparability’</a:t>
            </a:r>
          </a:p>
          <a:p>
            <a:pPr marL="0" indent="0">
              <a:buNone/>
            </a:pPr>
            <a:r>
              <a:rPr lang="en-US" dirty="0"/>
              <a:t>     “establishing the comparability” (Gast 2012: 3; </a:t>
            </a:r>
            <a:r>
              <a:rPr lang="en-US" dirty="0" err="1"/>
              <a:t>Tekin</a:t>
            </a:r>
            <a:r>
              <a:rPr lang="en-US" dirty="0"/>
              <a:t> 2012: 120)</a:t>
            </a:r>
            <a:r>
              <a:rPr lang="fr-BE" sz="3200" dirty="0"/>
              <a:t>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</a:rPr>
              <a:t>Comparability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“[d]</a:t>
            </a:r>
            <a:r>
              <a:rPr lang="en-US" dirty="0" err="1"/>
              <a:t>etermining</a:t>
            </a:r>
            <a:r>
              <a:rPr lang="en-US" dirty="0"/>
              <a:t> the extent of similarity as well as the differences between the instantiations” (Gast 2012: 4) </a:t>
            </a:r>
          </a:p>
          <a:p>
            <a:pPr lvl="1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87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717818"/>
            <a:ext cx="974209" cy="97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152939" y="857250"/>
            <a:ext cx="9839739" cy="549705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de-DE" dirty="0"/>
              <a:t>More </a:t>
            </a:r>
            <a:r>
              <a:rPr lang="de-DE" dirty="0" err="1"/>
              <a:t>verbless</a:t>
            </a:r>
            <a:r>
              <a:rPr lang="de-DE" dirty="0"/>
              <a:t> </a:t>
            </a:r>
            <a:r>
              <a:rPr lang="de-DE" dirty="0" err="1"/>
              <a:t>directives</a:t>
            </a:r>
            <a:r>
              <a:rPr lang="de-DE" dirty="0"/>
              <a:t> in D</a:t>
            </a:r>
          </a:p>
          <a:p>
            <a:pPr>
              <a:buFont typeface="Wingdings" pitchFamily="2" charset="2"/>
              <a:buChar char="Ø"/>
            </a:pPr>
            <a:r>
              <a:rPr lang="de-DE" dirty="0"/>
              <a:t>In F: </a:t>
            </a:r>
            <a:r>
              <a:rPr lang="de-DE" dirty="0" err="1"/>
              <a:t>constructions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verbs</a:t>
            </a:r>
            <a:r>
              <a:rPr lang="de-DE" dirty="0"/>
              <a:t> (</a:t>
            </a:r>
            <a:r>
              <a:rPr lang="de-DE" dirty="0" err="1"/>
              <a:t>many</a:t>
            </a:r>
            <a:r>
              <a:rPr lang="de-DE" dirty="0"/>
              <a:t> imperatives)</a:t>
            </a:r>
          </a:p>
          <a:p>
            <a:pPr marL="0" indent="0">
              <a:buNone/>
            </a:pPr>
            <a:endParaRPr lang="de-DE" dirty="0"/>
          </a:p>
          <a:p>
            <a:pPr marL="457200" indent="-457200">
              <a:buAutoNum type="arabicParenBoth" startAt="12"/>
            </a:pPr>
            <a:r>
              <a:rPr lang="en-US" sz="2400" dirty="0"/>
              <a:t> D. </a:t>
            </a:r>
            <a:r>
              <a:rPr lang="en-US" sz="2400" i="1" dirty="0"/>
              <a:t>Schnell!...</a:t>
            </a:r>
            <a:r>
              <a:rPr lang="en-US" sz="2400" i="1" u="sng" dirty="0" err="1"/>
              <a:t>Wieder</a:t>
            </a:r>
            <a:r>
              <a:rPr lang="en-US" sz="2400" i="1" u="sng" dirty="0"/>
              <a:t> </a:t>
            </a:r>
            <a:r>
              <a:rPr lang="en-US" sz="2400" i="1" u="sng" dirty="0" err="1"/>
              <a:t>nach</a:t>
            </a:r>
            <a:r>
              <a:rPr lang="en-US" sz="2400" i="1" u="sng" dirty="0"/>
              <a:t> </a:t>
            </a:r>
            <a:r>
              <a:rPr lang="en-US" sz="2400" i="1" u="sng" dirty="0" err="1"/>
              <a:t>oben</a:t>
            </a:r>
            <a:r>
              <a:rPr lang="en-US" sz="2400" i="1" dirty="0"/>
              <a:t>...! </a:t>
            </a:r>
            <a:r>
              <a:rPr lang="en-US" sz="2000" dirty="0"/>
              <a:t>(</a:t>
            </a:r>
            <a:r>
              <a:rPr lang="en-US" sz="2000" dirty="0" err="1"/>
              <a:t>Hergé</a:t>
            </a:r>
            <a:r>
              <a:rPr lang="en-US" sz="2000" dirty="0"/>
              <a:t> 1998: 20)</a:t>
            </a:r>
          </a:p>
          <a:p>
            <a:pPr marL="0" indent="0">
              <a:buNone/>
            </a:pPr>
            <a:r>
              <a:rPr lang="en-US" sz="2000" dirty="0"/>
              <a:t>          lit. ‘Quickly!... Back upwards’</a:t>
            </a:r>
          </a:p>
          <a:p>
            <a:pPr marL="0" indent="0">
              <a:buNone/>
            </a:pPr>
            <a:r>
              <a:rPr lang="en-US" sz="2400" dirty="0"/>
              <a:t>(12’) F. </a:t>
            </a:r>
            <a:r>
              <a:rPr lang="en-US" sz="2400" i="1" dirty="0" err="1"/>
              <a:t>Vite</a:t>
            </a:r>
            <a:r>
              <a:rPr lang="en-US" sz="2400" i="1" dirty="0"/>
              <a:t>!... </a:t>
            </a:r>
            <a:r>
              <a:rPr lang="en-US" sz="2400" i="1" u="sng" dirty="0" err="1"/>
              <a:t>Remontons</a:t>
            </a:r>
            <a:r>
              <a:rPr lang="en-US" sz="2400" i="1" dirty="0"/>
              <a:t>!... </a:t>
            </a:r>
            <a:r>
              <a:rPr lang="en-US" sz="2000" dirty="0"/>
              <a:t>(</a:t>
            </a:r>
            <a:r>
              <a:rPr lang="en-US" sz="2000" dirty="0" err="1"/>
              <a:t>Hergé</a:t>
            </a:r>
            <a:r>
              <a:rPr lang="en-US" sz="2000" dirty="0"/>
              <a:t> 1947/1982: 18)</a:t>
            </a:r>
          </a:p>
          <a:p>
            <a:pPr marL="0" indent="0">
              <a:buNone/>
            </a:pPr>
            <a:r>
              <a:rPr lang="en-US" sz="2400" dirty="0"/>
              <a:t>         </a:t>
            </a:r>
            <a:r>
              <a:rPr lang="en-US" sz="2000" dirty="0"/>
              <a:t>lit. ‘Quickly!... Let us go upwards’</a:t>
            </a:r>
          </a:p>
          <a:p>
            <a:pPr marL="0" indent="0">
              <a:buNone/>
            </a:pPr>
            <a:r>
              <a:rPr lang="de-DE" sz="2400" dirty="0"/>
              <a:t>(13) D. </a:t>
            </a:r>
            <a:r>
              <a:rPr lang="de-DE" sz="2400" i="1" dirty="0"/>
              <a:t>Oh! Eine Leiter!... </a:t>
            </a:r>
            <a:r>
              <a:rPr lang="de-DE" sz="2400" i="1" u="sng" dirty="0"/>
              <a:t>Hinab</a:t>
            </a:r>
            <a:r>
              <a:rPr lang="de-DE" sz="2400" i="1" dirty="0"/>
              <a:t>! </a:t>
            </a:r>
            <a:r>
              <a:rPr lang="de-DE" sz="2000" dirty="0"/>
              <a:t>(Jacobs 1980, 28)</a:t>
            </a:r>
          </a:p>
          <a:p>
            <a:pPr marL="0" indent="0">
              <a:buNone/>
            </a:pPr>
            <a:r>
              <a:rPr lang="de-DE" sz="2000" dirty="0"/>
              <a:t>          </a:t>
            </a:r>
            <a:r>
              <a:rPr lang="de-DE" sz="2000" dirty="0" err="1"/>
              <a:t>lit</a:t>
            </a:r>
            <a:r>
              <a:rPr lang="de-DE" sz="2000" dirty="0"/>
              <a:t>. ‘O! A </a:t>
            </a:r>
            <a:r>
              <a:rPr lang="de-DE" sz="2000" dirty="0" err="1"/>
              <a:t>ladder</a:t>
            </a:r>
            <a:r>
              <a:rPr lang="de-DE" sz="2000" dirty="0"/>
              <a:t>! …</a:t>
            </a:r>
            <a:r>
              <a:rPr lang="de-DE" sz="2000" dirty="0" err="1"/>
              <a:t>Downwards</a:t>
            </a:r>
            <a:r>
              <a:rPr lang="de-DE" sz="2000" dirty="0"/>
              <a:t>‘</a:t>
            </a:r>
          </a:p>
          <a:p>
            <a:pPr marL="0" indent="0">
              <a:buNone/>
            </a:pPr>
            <a:r>
              <a:rPr lang="de-DE" sz="2400" dirty="0"/>
              <a:t>(13‘) F. </a:t>
            </a:r>
            <a:r>
              <a:rPr lang="de-DE" sz="2400" i="1" dirty="0"/>
              <a:t>Oh! </a:t>
            </a:r>
            <a:r>
              <a:rPr lang="de-DE" sz="2400" i="1" dirty="0" err="1"/>
              <a:t>Une</a:t>
            </a:r>
            <a:r>
              <a:rPr lang="de-DE" sz="2400" i="1" dirty="0"/>
              <a:t> </a:t>
            </a:r>
            <a:r>
              <a:rPr lang="de-DE" sz="2400" i="1" dirty="0" err="1"/>
              <a:t>échelle</a:t>
            </a:r>
            <a:r>
              <a:rPr lang="de-DE" sz="2400" i="1" dirty="0"/>
              <a:t>!... </a:t>
            </a:r>
            <a:r>
              <a:rPr lang="de-DE" sz="2400" i="1" u="sng" dirty="0" err="1"/>
              <a:t>Descendons</a:t>
            </a:r>
            <a:r>
              <a:rPr lang="de-DE" sz="2400" i="1" dirty="0"/>
              <a:t>!!... </a:t>
            </a:r>
            <a:r>
              <a:rPr lang="de-DE" sz="2000" dirty="0"/>
              <a:t>(Jacobs 1991, 28)</a:t>
            </a:r>
          </a:p>
          <a:p>
            <a:pPr marL="0" indent="0">
              <a:buNone/>
            </a:pPr>
            <a:r>
              <a:rPr lang="de-DE" sz="2000" dirty="0"/>
              <a:t>           </a:t>
            </a:r>
            <a:r>
              <a:rPr lang="de-DE" sz="2000" dirty="0" err="1"/>
              <a:t>lit</a:t>
            </a:r>
            <a:r>
              <a:rPr lang="de-DE" sz="2000" dirty="0"/>
              <a:t>. ‘O! A </a:t>
            </a:r>
            <a:r>
              <a:rPr lang="de-DE" sz="2000" dirty="0" err="1"/>
              <a:t>ladder</a:t>
            </a:r>
            <a:r>
              <a:rPr lang="de-DE" sz="2000" dirty="0"/>
              <a:t>! … </a:t>
            </a:r>
            <a:r>
              <a:rPr lang="de-DE" sz="2000" dirty="0" err="1"/>
              <a:t>Let</a:t>
            </a:r>
            <a:r>
              <a:rPr lang="de-DE" sz="2000" dirty="0"/>
              <a:t> </a:t>
            </a:r>
            <a:r>
              <a:rPr lang="de-DE" sz="2000" dirty="0" err="1"/>
              <a:t>us</a:t>
            </a:r>
            <a:r>
              <a:rPr lang="de-DE" sz="2000" dirty="0"/>
              <a:t> </a:t>
            </a:r>
            <a:r>
              <a:rPr lang="de-DE" sz="2000" dirty="0" err="1"/>
              <a:t>go</a:t>
            </a:r>
            <a:r>
              <a:rPr lang="de-DE" sz="2000" dirty="0"/>
              <a:t> down‘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de-DE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0992678" y="6119704"/>
            <a:ext cx="981608" cy="57232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4143B5EB-3264-8249-B28C-E72C78D92D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85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04" y="5896722"/>
            <a:ext cx="632018" cy="6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020041" y="332656"/>
            <a:ext cx="8229600" cy="1143000"/>
          </a:xfrm>
        </p:spPr>
        <p:txBody>
          <a:bodyPr>
            <a:normAutofit/>
          </a:bodyPr>
          <a:lstStyle/>
          <a:p>
            <a:r>
              <a:rPr lang="fr-BE" sz="2800" dirty="0">
                <a:latin typeface="+mn-lt"/>
              </a:rPr>
              <a:t>Table 4: </a:t>
            </a:r>
            <a:r>
              <a:rPr lang="fr-BE" sz="2800" dirty="0" err="1">
                <a:latin typeface="+mn-lt"/>
              </a:rPr>
              <a:t>Frequency</a:t>
            </a:r>
            <a:r>
              <a:rPr lang="fr-BE" sz="2800" dirty="0">
                <a:latin typeface="+mn-lt"/>
              </a:rPr>
              <a:t> in 4 </a:t>
            </a:r>
            <a:r>
              <a:rPr lang="fr-BE" sz="2800" dirty="0" err="1">
                <a:latin typeface="+mn-lt"/>
              </a:rPr>
              <a:t>comic</a:t>
            </a:r>
            <a:r>
              <a:rPr lang="fr-BE" sz="2800" dirty="0">
                <a:latin typeface="+mn-lt"/>
              </a:rPr>
              <a:t> </a:t>
            </a:r>
            <a:r>
              <a:rPr lang="fr-BE" sz="2800" dirty="0" err="1">
                <a:latin typeface="+mn-lt"/>
              </a:rPr>
              <a:t>strips</a:t>
            </a:r>
            <a:r>
              <a:rPr lang="fr-BE" sz="2800" dirty="0">
                <a:latin typeface="+mn-lt"/>
              </a:rPr>
              <a:t> (2 D + 2 F)</a:t>
            </a:r>
            <a:endParaRPr lang="de-DE" sz="2800" dirty="0">
              <a:latin typeface="+mn-lt"/>
            </a:endParaRPr>
          </a:p>
        </p:txBody>
      </p:sp>
      <p:graphicFrame>
        <p:nvGraphicFramePr>
          <p:cNvPr id="2" name="Inhaltsplatzhalt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546324"/>
              </p:ext>
            </p:extLst>
          </p:nvPr>
        </p:nvGraphicFramePr>
        <p:xfrm>
          <a:off x="1376598" y="1475656"/>
          <a:ext cx="9443803" cy="3901145"/>
        </p:xfrm>
        <a:graphic>
          <a:graphicData uri="http://schemas.openxmlformats.org/drawingml/2006/table">
            <a:tbl>
              <a:tblPr firstRow="1" firstCol="1" bandRow="1"/>
              <a:tblGrid>
                <a:gridCol w="3147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10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7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effectLst/>
                          <a:latin typeface="+mn-lt"/>
                          <a:ea typeface="Calibri"/>
                          <a:cs typeface="Arial"/>
                        </a:rPr>
                        <a:t> 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b="1" i="0" dirty="0">
                          <a:effectLst/>
                          <a:latin typeface="+mn-lt"/>
                          <a:ea typeface="Calibri"/>
                          <a:cs typeface="Arial"/>
                        </a:rPr>
                        <a:t>French </a:t>
                      </a:r>
                      <a:r>
                        <a:rPr lang="fr-BE" sz="2000" b="1" i="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examples</a:t>
                      </a:r>
                      <a:endParaRPr lang="de-DE" sz="2000" b="1" i="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b="1" i="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German</a:t>
                      </a:r>
                      <a:r>
                        <a:rPr lang="fr-BE" sz="2000" b="1" i="0" dirty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BE" sz="2000" b="1" i="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examples</a:t>
                      </a:r>
                      <a:endParaRPr lang="de-DE" sz="2000" b="1" i="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 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Number</a:t>
                      </a:r>
                      <a:r>
                        <a:rPr lang="fr-B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 of </a:t>
                      </a:r>
                      <a:r>
                        <a:rPr lang="fr-B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examples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Frequency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Number</a:t>
                      </a:r>
                      <a:r>
                        <a:rPr lang="fr-B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 of</a:t>
                      </a:r>
                      <a:r>
                        <a:rPr lang="fr-BE" sz="2000" baseline="0" dirty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BE" sz="2000" baseline="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examples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i="1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Frequency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Verbless</a:t>
                      </a: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directives</a:t>
                      </a: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/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satellites</a:t>
                      </a: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9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30 %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12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40 %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Phraseme-constructions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2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6.7 %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Motion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verbs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17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56.7 %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1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3.3 %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Non-motion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verbs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4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13.3 %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Motion </a:t>
                      </a:r>
                      <a:r>
                        <a:rPr lang="de-DE" sz="2000" dirty="0" err="1">
                          <a:effectLst/>
                          <a:latin typeface="+mn-lt"/>
                          <a:ea typeface="Calibri"/>
                          <a:cs typeface="Arial"/>
                        </a:rPr>
                        <a:t>adverbs</a:t>
                      </a:r>
                      <a:endParaRPr lang="de-DE" sz="20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/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>
                          <a:effectLst/>
                          <a:latin typeface="+mn-lt"/>
                          <a:ea typeface="Calibri"/>
                          <a:cs typeface="Arial"/>
                        </a:rPr>
                        <a:t>15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+mn-lt"/>
                          <a:ea typeface="Calibri"/>
                          <a:cs typeface="Arial"/>
                        </a:rPr>
                        <a:t>50 %</a:t>
                      </a:r>
                    </a:p>
                  </a:txBody>
                  <a:tcPr marL="79162" marR="79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51188" y="2810947"/>
            <a:ext cx="4571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de-DE" altLang="de-DE"/>
          </a:p>
        </p:txBody>
      </p:sp>
      <p:pic>
        <p:nvPicPr>
          <p:cNvPr id="7" name="Grafik 6" descr="C:\Users\SM-User\Documents\SeSLa-new-web\images\sesla-logo.png">
            <a:extLst>
              <a:ext uri="{FF2B5EF4-FFF2-40B4-BE49-F238E27FC236}">
                <a16:creationId xmlns:a16="http://schemas.microsoft.com/office/drawing/2014/main" id="{B9444FA6-8A45-944B-A416-5EE4F640E4E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830" y="5896723"/>
            <a:ext cx="704538" cy="63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24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47" y="5925248"/>
            <a:ext cx="632018" cy="6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219200" y="674914"/>
            <a:ext cx="10134600" cy="5451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Preference for specific structures grounded in </a:t>
            </a:r>
            <a:r>
              <a:rPr lang="en-US" dirty="0">
                <a:solidFill>
                  <a:srgbClr val="0070C0"/>
                </a:solidFill>
              </a:rPr>
              <a:t>typological differences between Romance and Germanic languages </a:t>
            </a:r>
            <a:r>
              <a:rPr lang="en-US" sz="2400" dirty="0"/>
              <a:t>(</a:t>
            </a:r>
            <a:r>
              <a:rPr lang="en-US" sz="2400" dirty="0" err="1"/>
              <a:t>Talmy</a:t>
            </a:r>
            <a:r>
              <a:rPr lang="en-US" sz="2400" dirty="0"/>
              <a:t> 2000) 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F= verb-framed language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motion path with full verbs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no salience of motion manner</a:t>
            </a:r>
          </a:p>
          <a:p>
            <a:pPr marL="0" indent="0">
              <a:buNone/>
            </a:pPr>
            <a:endParaRPr lang="en-US" sz="3200" u="sng" dirty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D= satellite-framed language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motion path with satellites 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salience of motion manner</a:t>
            </a:r>
          </a:p>
          <a:p>
            <a:pPr marL="0" indent="0">
              <a:buNone/>
            </a:pPr>
            <a:endParaRPr lang="fr-BE" sz="3200" u="sng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B771293-F198-8545-8038-D70187D2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/>
              <a:t>22</a:t>
            </a:fld>
            <a:endParaRPr lang="de-DE"/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A84260F3-A754-4940-A9C1-8ACB0329911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93" y="5976838"/>
            <a:ext cx="648071" cy="63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1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6" y="6040341"/>
            <a:ext cx="632018" cy="6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92324" y="674914"/>
            <a:ext cx="10461476" cy="5451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000" dirty="0">
                <a:solidFill>
                  <a:srgbClr val="0070C0"/>
                </a:solidFill>
              </a:rPr>
              <a:t>Typological differences between Romance and Germanic languages </a:t>
            </a:r>
            <a:endParaRPr lang="en-US" sz="30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fr-BE" u="sng" dirty="0" err="1"/>
              <a:t>Also</a:t>
            </a:r>
            <a:r>
              <a:rPr lang="fr-BE" dirty="0"/>
              <a:t>: </a:t>
            </a:r>
            <a:r>
              <a:rPr lang="fr-BE" sz="3200" dirty="0">
                <a:solidFill>
                  <a:srgbClr val="0070C0"/>
                </a:solidFill>
              </a:rPr>
              <a:t>morpho-</a:t>
            </a:r>
            <a:r>
              <a:rPr lang="fr-BE" sz="3200" dirty="0" err="1">
                <a:solidFill>
                  <a:srgbClr val="0070C0"/>
                </a:solidFill>
              </a:rPr>
              <a:t>syntactic</a:t>
            </a:r>
            <a:r>
              <a:rPr lang="fr-BE" sz="3200" dirty="0">
                <a:solidFill>
                  <a:srgbClr val="0070C0"/>
                </a:solidFill>
              </a:rPr>
              <a:t> case system in D</a:t>
            </a:r>
          </a:p>
          <a:p>
            <a:pPr>
              <a:buFont typeface="Wingdings" pitchFamily="2" charset="2"/>
              <a:buChar char="Ø"/>
            </a:pPr>
            <a:r>
              <a:rPr lang="fr-BE" dirty="0"/>
              <a:t> </a:t>
            </a:r>
            <a:r>
              <a:rPr lang="fr-BE" dirty="0" err="1"/>
              <a:t>Difference</a:t>
            </a:r>
            <a:r>
              <a:rPr lang="fr-BE" dirty="0"/>
              <a:t>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dynamic</a:t>
            </a:r>
            <a:r>
              <a:rPr lang="fr-BE" dirty="0"/>
              <a:t>/</a:t>
            </a:r>
            <a:r>
              <a:rPr lang="fr-BE" dirty="0" err="1"/>
              <a:t>incipient</a:t>
            </a:r>
            <a:r>
              <a:rPr lang="fr-BE" dirty="0"/>
              <a:t> motion </a:t>
            </a:r>
            <a:r>
              <a:rPr lang="fr-BE" dirty="0" err="1"/>
              <a:t>events</a:t>
            </a:r>
            <a:r>
              <a:rPr lang="fr-BE" dirty="0"/>
              <a:t> vs. </a:t>
            </a:r>
          </a:p>
          <a:p>
            <a:pPr marL="0" indent="0">
              <a:buNone/>
            </a:pPr>
            <a:r>
              <a:rPr lang="fr-BE" dirty="0"/>
              <a:t>     </a:t>
            </a:r>
            <a:r>
              <a:rPr lang="fr-BE" dirty="0" err="1"/>
              <a:t>static</a:t>
            </a:r>
            <a:r>
              <a:rPr lang="fr-BE" dirty="0"/>
              <a:t>/</a:t>
            </a:r>
            <a:r>
              <a:rPr lang="fr-BE" dirty="0" err="1"/>
              <a:t>already</a:t>
            </a:r>
            <a:r>
              <a:rPr lang="fr-BE" dirty="0"/>
              <a:t> </a:t>
            </a:r>
            <a:r>
              <a:rPr lang="fr-BE" dirty="0" err="1"/>
              <a:t>established</a:t>
            </a:r>
            <a:r>
              <a:rPr lang="fr-BE" dirty="0"/>
              <a:t> location (</a:t>
            </a:r>
            <a:r>
              <a:rPr lang="en-US" dirty="0"/>
              <a:t>Willems (2011); Willems et     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al. (2018))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Accusative case vs. dative case after ‘two-way prepositions’</a:t>
            </a:r>
          </a:p>
          <a:p>
            <a:pPr marL="0" indent="0">
              <a:buNone/>
            </a:pPr>
            <a:r>
              <a:rPr lang="en-US" dirty="0"/>
              <a:t>    E.g.  </a:t>
            </a:r>
            <a:r>
              <a:rPr lang="en-US" i="1" dirty="0"/>
              <a:t>Peter </a:t>
            </a:r>
            <a:r>
              <a:rPr lang="en-US" i="1" dirty="0" err="1"/>
              <a:t>geht</a:t>
            </a:r>
            <a:r>
              <a:rPr lang="en-US" i="1" dirty="0"/>
              <a:t> auf die </a:t>
            </a:r>
            <a:r>
              <a:rPr lang="en-US" i="1" dirty="0" err="1"/>
              <a:t>Straße</a:t>
            </a:r>
            <a:r>
              <a:rPr lang="en-US" i="1" dirty="0"/>
              <a:t> </a:t>
            </a:r>
            <a:r>
              <a:rPr lang="en-US" dirty="0"/>
              <a:t>[Accusative]</a:t>
            </a:r>
          </a:p>
          <a:p>
            <a:pPr marL="0" indent="0">
              <a:buNone/>
            </a:pPr>
            <a:r>
              <a:rPr lang="en-US" i="1" dirty="0"/>
              <a:t>	</a:t>
            </a:r>
            <a:r>
              <a:rPr lang="en-US" sz="2200" i="1" dirty="0"/>
              <a:t> </a:t>
            </a:r>
            <a:r>
              <a:rPr lang="en-US" sz="2200" dirty="0"/>
              <a:t>’Peter goes on the street’ (he is not there yet)</a:t>
            </a:r>
            <a:endParaRPr lang="en-US" sz="2200" i="1" dirty="0"/>
          </a:p>
          <a:p>
            <a:pPr marL="0" indent="0">
              <a:buNone/>
            </a:pPr>
            <a:r>
              <a:rPr lang="en-US" i="1" dirty="0"/>
              <a:t> 	 Peter </a:t>
            </a:r>
            <a:r>
              <a:rPr lang="en-US" i="1" dirty="0" err="1"/>
              <a:t>geht</a:t>
            </a:r>
            <a:r>
              <a:rPr lang="en-US" i="1" dirty="0"/>
              <a:t> auf der </a:t>
            </a:r>
            <a:r>
              <a:rPr lang="en-US" i="1" dirty="0" err="1"/>
              <a:t>Straße</a:t>
            </a:r>
            <a:r>
              <a:rPr lang="en-US" i="1" dirty="0"/>
              <a:t> </a:t>
            </a:r>
            <a:r>
              <a:rPr lang="en-US" dirty="0"/>
              <a:t>[Dative]</a:t>
            </a:r>
            <a:endParaRPr lang="en-US" i="1" dirty="0"/>
          </a:p>
          <a:p>
            <a:pPr marL="0" indent="0">
              <a:buNone/>
            </a:pPr>
            <a:r>
              <a:rPr lang="en-US" i="1" dirty="0"/>
              <a:t>             </a:t>
            </a:r>
            <a:r>
              <a:rPr lang="en-US" sz="2200" dirty="0"/>
              <a:t>’Peter goes up and down on the street’</a:t>
            </a:r>
            <a:endParaRPr lang="fr-BE" sz="2200" i="1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B771293-F198-8545-8038-D70187D2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76600" cy="365125"/>
          </a:xfrm>
        </p:spPr>
        <p:txBody>
          <a:bodyPr/>
          <a:lstStyle/>
          <a:p>
            <a:fld id="{8C2E6C2C-5CE6-42E4-8C0E-25E4FFE79267}" type="slidenum">
              <a:rPr lang="de-DE" smtClean="0"/>
              <a:t>23</a:t>
            </a:fld>
            <a:endParaRPr lang="de-DE" dirty="0"/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A84260F3-A754-4940-A9C1-8ACB0329911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542" y="6040341"/>
            <a:ext cx="648071" cy="63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0337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83" y="6021288"/>
            <a:ext cx="632018" cy="6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019201" y="476673"/>
            <a:ext cx="1012777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sz="3200" u="sng" dirty="0">
                <a:solidFill>
                  <a:srgbClr val="0070C0"/>
                </a:solidFill>
              </a:rPr>
              <a:t>Contrastive </a:t>
            </a:r>
            <a:r>
              <a:rPr lang="fr-BE" sz="3200" u="sng" dirty="0" err="1">
                <a:solidFill>
                  <a:srgbClr val="0070C0"/>
                </a:solidFill>
              </a:rPr>
              <a:t>survey</a:t>
            </a:r>
            <a:r>
              <a:rPr lang="fr-BE" sz="3200" u="sng" dirty="0">
                <a:solidFill>
                  <a:srgbClr val="0070C0"/>
                </a:solidFill>
              </a:rPr>
              <a:t> </a:t>
            </a:r>
            <a:r>
              <a:rPr lang="fr-BE" sz="3200" u="sng" dirty="0" err="1">
                <a:solidFill>
                  <a:srgbClr val="0070C0"/>
                </a:solidFill>
              </a:rPr>
              <a:t>with</a:t>
            </a:r>
            <a:r>
              <a:rPr lang="fr-BE" sz="3200" u="sng" dirty="0">
                <a:solidFill>
                  <a:srgbClr val="0070C0"/>
                </a:solidFill>
              </a:rPr>
              <a:t> F + D speakers</a:t>
            </a:r>
          </a:p>
          <a:p>
            <a:pPr marL="0" indent="0">
              <a:buNone/>
            </a:pPr>
            <a:r>
              <a:rPr lang="fr-BE" sz="2600" b="1" u="sng" dirty="0" err="1"/>
              <a:t>Hypothesis</a:t>
            </a:r>
            <a:endParaRPr lang="fr-BE" sz="2600" b="1" u="sng" dirty="0"/>
          </a:p>
          <a:p>
            <a:pPr>
              <a:buFont typeface="Wingdings" pitchFamily="2" charset="2"/>
              <a:buChar char="Ø"/>
            </a:pPr>
            <a:r>
              <a:rPr lang="fr-BE" sz="2600" dirty="0" err="1"/>
              <a:t>verbless</a:t>
            </a:r>
            <a:r>
              <a:rPr lang="fr-BE" sz="2600" dirty="0"/>
              <a:t> directives more </a:t>
            </a:r>
            <a:r>
              <a:rPr lang="fr-BE" sz="2600" dirty="0" err="1"/>
              <a:t>frequent</a:t>
            </a:r>
            <a:r>
              <a:rPr lang="fr-BE" sz="2600" dirty="0"/>
              <a:t> in D </a:t>
            </a:r>
            <a:r>
              <a:rPr lang="fr-BE" sz="2600" dirty="0" err="1"/>
              <a:t>than</a:t>
            </a:r>
            <a:r>
              <a:rPr lang="fr-BE" sz="2600" dirty="0"/>
              <a:t> in F</a:t>
            </a:r>
          </a:p>
          <a:p>
            <a:pPr marL="0" indent="0">
              <a:buNone/>
            </a:pPr>
            <a:endParaRPr lang="en-US" sz="2600" b="1" u="sng" dirty="0"/>
          </a:p>
          <a:p>
            <a:pPr marL="0" indent="0">
              <a:buNone/>
            </a:pPr>
            <a:r>
              <a:rPr lang="en-US" sz="2600" b="1" u="sng" dirty="0"/>
              <a:t>Participants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/>
              <a:t>D: 15 master students of D language and letters (specialization German as a foreign language) at University of Regensburg 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/>
              <a:t>F: 15 F-speaking adults in Belgium</a:t>
            </a:r>
          </a:p>
          <a:p>
            <a:pPr marL="0" indent="0">
              <a:buNone/>
            </a:pPr>
            <a:r>
              <a:rPr lang="en-US" sz="2600" b="1" u="sng" dirty="0"/>
              <a:t>Test design</a:t>
            </a:r>
            <a:endParaRPr lang="de-DE" sz="2600" b="1" u="sng" dirty="0"/>
          </a:p>
          <a:p>
            <a:pPr>
              <a:buFont typeface="Wingdings" pitchFamily="2" charset="2"/>
              <a:buChar char="§"/>
            </a:pPr>
            <a:r>
              <a:rPr lang="en-US" sz="2600" dirty="0"/>
              <a:t>8 sets of 3 to 4 pictures representing motion events, extracted from </a:t>
            </a:r>
          </a:p>
          <a:p>
            <a:pPr marL="0" indent="0">
              <a:buNone/>
            </a:pPr>
            <a:r>
              <a:rPr lang="en-US" sz="2600" dirty="0"/>
              <a:t>   F + D comics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/>
              <a:t>Write sentences for the empty bubbles</a:t>
            </a:r>
            <a:endParaRPr lang="fr-BE" sz="26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B771293-F198-8545-8038-D70187D2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971" y="6126164"/>
            <a:ext cx="806284" cy="527142"/>
          </a:xfrm>
        </p:spPr>
        <p:txBody>
          <a:bodyPr/>
          <a:lstStyle/>
          <a:p>
            <a:fld id="{8C2E6C2C-5CE6-42E4-8C0E-25E4FFE79267}" type="slidenum">
              <a:rPr lang="de-DE" smtClean="0"/>
              <a:t>24</a:t>
            </a:fld>
            <a:endParaRPr lang="de-DE"/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A84260F3-A754-4940-A9C1-8ACB0329911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98" y="6073726"/>
            <a:ext cx="648071" cy="63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47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83" y="6021288"/>
            <a:ext cx="632018" cy="6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019201" y="476673"/>
            <a:ext cx="1012777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/>
              <a:t>F comics</a:t>
            </a:r>
            <a:endParaRPr lang="de-DE" sz="3200" b="1" dirty="0"/>
          </a:p>
          <a:p>
            <a:r>
              <a:rPr lang="fr-BE" sz="2400" dirty="0"/>
              <a:t>Hergé (1947), </a:t>
            </a:r>
            <a:r>
              <a:rPr lang="fr-BE" sz="2400" i="1" dirty="0"/>
              <a:t>Les aventures de Tintin – Le sceptre d’</a:t>
            </a:r>
            <a:r>
              <a:rPr lang="fr-BE" sz="2400" i="1" dirty="0" err="1"/>
              <a:t>Ottokar</a:t>
            </a:r>
            <a:r>
              <a:rPr lang="fr-BE" sz="2400" dirty="0"/>
              <a:t>. Tournai. Casterman.</a:t>
            </a:r>
            <a:endParaRPr lang="de-DE" sz="2400" dirty="0"/>
          </a:p>
          <a:p>
            <a:r>
              <a:rPr lang="fr-BE" sz="2400" dirty="0"/>
              <a:t>Hergé (1958), </a:t>
            </a:r>
            <a:r>
              <a:rPr lang="fr-BE" sz="2400" i="1" dirty="0"/>
              <a:t>Les aventures de Tintin – Coke en stock</a:t>
            </a:r>
            <a:r>
              <a:rPr lang="fr-BE" sz="2400" dirty="0"/>
              <a:t>. Tournai : Casterman.</a:t>
            </a:r>
            <a:endParaRPr lang="de-DE" sz="2400" dirty="0"/>
          </a:p>
          <a:p>
            <a:r>
              <a:rPr lang="fr-BE" sz="2400" dirty="0"/>
              <a:t>Hergé (1960), </a:t>
            </a:r>
            <a:r>
              <a:rPr lang="fr-BE" sz="2400" i="1" dirty="0"/>
              <a:t>Les aventures de Tintin – Tintin au Tibet.</a:t>
            </a:r>
            <a:r>
              <a:rPr lang="fr-BE" sz="2400" dirty="0"/>
              <a:t> </a:t>
            </a:r>
            <a:r>
              <a:rPr lang="en-US" sz="2400" dirty="0"/>
              <a:t>Tournai : </a:t>
            </a:r>
            <a:r>
              <a:rPr lang="en-US" sz="2400" dirty="0" err="1"/>
              <a:t>Casterman</a:t>
            </a:r>
            <a:r>
              <a:rPr lang="en-US" sz="2400" dirty="0"/>
              <a:t>.</a:t>
            </a:r>
          </a:p>
          <a:p>
            <a:endParaRPr lang="de-DE" dirty="0"/>
          </a:p>
          <a:p>
            <a:pPr marL="0" indent="0">
              <a:buNone/>
            </a:pPr>
            <a:r>
              <a:rPr lang="en-US" sz="3200" b="1" u="sng" dirty="0"/>
              <a:t>D comics</a:t>
            </a:r>
            <a:endParaRPr lang="de-DE" sz="3200" b="1" u="sng" dirty="0"/>
          </a:p>
          <a:p>
            <a:r>
              <a:rPr lang="de-DE" sz="2400" dirty="0" err="1"/>
              <a:t>Hergé</a:t>
            </a:r>
            <a:r>
              <a:rPr lang="de-DE" sz="2400" dirty="0"/>
              <a:t> (1967), </a:t>
            </a:r>
            <a:r>
              <a:rPr lang="de-DE" sz="2400" i="1" dirty="0"/>
              <a:t>Tim und </a:t>
            </a:r>
            <a:r>
              <a:rPr lang="de-DE" sz="2400" i="1" dirty="0" err="1"/>
              <a:t>Struppi</a:t>
            </a:r>
            <a:r>
              <a:rPr lang="de-DE" sz="2400" i="1" dirty="0"/>
              <a:t>, Tim in Tibet</a:t>
            </a:r>
            <a:r>
              <a:rPr lang="de-DE" sz="2400" dirty="0"/>
              <a:t>. Hamburg: Carlsen Verlag.</a:t>
            </a:r>
          </a:p>
          <a:p>
            <a:r>
              <a:rPr lang="de-DE" sz="2400" dirty="0" err="1"/>
              <a:t>Hergé</a:t>
            </a:r>
            <a:r>
              <a:rPr lang="de-DE" sz="2400" dirty="0"/>
              <a:t> (1967), </a:t>
            </a:r>
            <a:r>
              <a:rPr lang="de-DE" sz="2400" i="1" dirty="0"/>
              <a:t>Tim und </a:t>
            </a:r>
            <a:r>
              <a:rPr lang="de-DE" sz="2400" i="1" dirty="0" err="1"/>
              <a:t>Struppi</a:t>
            </a:r>
            <a:r>
              <a:rPr lang="de-DE" sz="2400" i="1" dirty="0"/>
              <a:t>, König Ottokars Zepter</a:t>
            </a:r>
            <a:r>
              <a:rPr lang="de-DE" sz="2400" dirty="0"/>
              <a:t>. Hamburg: Carlsen Verlag.</a:t>
            </a:r>
          </a:p>
          <a:p>
            <a:r>
              <a:rPr lang="de-DE" sz="2400" dirty="0" err="1"/>
              <a:t>Hergé</a:t>
            </a:r>
            <a:r>
              <a:rPr lang="de-DE" sz="2400" dirty="0"/>
              <a:t> (1970), </a:t>
            </a:r>
            <a:r>
              <a:rPr lang="de-DE" sz="2400" i="1" dirty="0"/>
              <a:t>Tim und </a:t>
            </a:r>
            <a:r>
              <a:rPr lang="de-DE" sz="2400" i="1" dirty="0" err="1"/>
              <a:t>Struppi</a:t>
            </a:r>
            <a:r>
              <a:rPr lang="de-DE" sz="2400" i="1" dirty="0"/>
              <a:t>, Kohle an Bord.</a:t>
            </a:r>
            <a:r>
              <a:rPr lang="de-DE" sz="2400" dirty="0"/>
              <a:t> </a:t>
            </a:r>
            <a:r>
              <a:rPr lang="en-US" sz="2400" dirty="0"/>
              <a:t>Hamburg: Carlsen Verlag.</a:t>
            </a:r>
            <a:endParaRPr lang="de-DE" sz="2400" dirty="0"/>
          </a:p>
          <a:p>
            <a:pPr marL="0" indent="0">
              <a:buNone/>
            </a:pPr>
            <a:endParaRPr lang="fr-BE" sz="24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B771293-F198-8545-8038-D70187D2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971" y="6126164"/>
            <a:ext cx="806284" cy="527142"/>
          </a:xfrm>
        </p:spPr>
        <p:txBody>
          <a:bodyPr/>
          <a:lstStyle/>
          <a:p>
            <a:fld id="{8C2E6C2C-5CE6-42E4-8C0E-25E4FFE79267}" type="slidenum">
              <a:rPr lang="de-DE" smtClean="0"/>
              <a:t>25</a:t>
            </a:fld>
            <a:endParaRPr lang="de-DE"/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A84260F3-A754-4940-A9C1-8ACB0329911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98" y="6073726"/>
            <a:ext cx="648071" cy="6320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057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28" y="5618382"/>
            <a:ext cx="66865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66A462C-09BF-484D-9C68-EC98E5CC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/>
              <a:t>26</a:t>
            </a:fld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6FACD53-8FE6-6140-BC8C-5A82BD399D6B}"/>
              </a:ext>
            </a:extLst>
          </p:cNvPr>
          <p:cNvSpPr/>
          <p:nvPr/>
        </p:nvSpPr>
        <p:spPr>
          <a:xfrm>
            <a:off x="7538802" y="404734"/>
            <a:ext cx="4258458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BE" sz="1600" dirty="0"/>
              <a:t>(3) D: </a:t>
            </a:r>
            <a:r>
              <a:rPr lang="fr-BE" sz="1600" i="1" dirty="0" err="1"/>
              <a:t>Schnell</a:t>
            </a:r>
            <a:r>
              <a:rPr lang="fr-BE" sz="1600" i="1" dirty="0"/>
              <a:t>, </a:t>
            </a:r>
            <a:r>
              <a:rPr lang="fr-BE" sz="1600" i="1" dirty="0" err="1"/>
              <a:t>sie</a:t>
            </a:r>
            <a:r>
              <a:rPr lang="fr-BE" sz="1600" i="1" dirty="0"/>
              <a:t> </a:t>
            </a:r>
            <a:r>
              <a:rPr lang="fr-BE" sz="1600" i="1" dirty="0" err="1"/>
              <a:t>braucht</a:t>
            </a:r>
            <a:r>
              <a:rPr lang="fr-BE" sz="1600" i="1" dirty="0"/>
              <a:t> uns…</a:t>
            </a:r>
          </a:p>
          <a:p>
            <a:r>
              <a:rPr lang="fr-BE" sz="1400" i="1" dirty="0"/>
              <a:t>            </a:t>
            </a:r>
            <a:r>
              <a:rPr lang="fr-BE" sz="1400" dirty="0"/>
              <a:t>‘</a:t>
            </a:r>
            <a:r>
              <a:rPr lang="fr-BE" sz="1400" dirty="0" err="1"/>
              <a:t>Quickly</a:t>
            </a:r>
            <a:r>
              <a:rPr lang="fr-BE" sz="1400" dirty="0"/>
              <a:t>, </a:t>
            </a:r>
            <a:r>
              <a:rPr lang="fr-BE" sz="1400" dirty="0" err="1"/>
              <a:t>she</a:t>
            </a:r>
            <a:r>
              <a:rPr lang="fr-BE" sz="1400" dirty="0"/>
              <a:t> </a:t>
            </a:r>
            <a:r>
              <a:rPr lang="fr-BE" sz="1400" dirty="0" err="1"/>
              <a:t>needs</a:t>
            </a:r>
            <a:r>
              <a:rPr lang="fr-BE" sz="1400" dirty="0"/>
              <a:t> us…’</a:t>
            </a:r>
          </a:p>
          <a:p>
            <a:r>
              <a:rPr lang="fr-BE" sz="1600" dirty="0"/>
              <a:t>      D: </a:t>
            </a:r>
            <a:r>
              <a:rPr lang="fr-BE" sz="1600" i="1" dirty="0"/>
              <a:t>Er </a:t>
            </a:r>
            <a:r>
              <a:rPr lang="fr-BE" sz="1600" i="1" dirty="0" err="1"/>
              <a:t>ist</a:t>
            </a:r>
            <a:r>
              <a:rPr lang="fr-BE" sz="1600" i="1" dirty="0"/>
              <a:t> in </a:t>
            </a:r>
            <a:r>
              <a:rPr lang="fr-BE" sz="1600" i="1" dirty="0" err="1"/>
              <a:t>Gefahr</a:t>
            </a:r>
            <a:r>
              <a:rPr lang="fr-BE" sz="1600" i="1" dirty="0"/>
              <a:t>! </a:t>
            </a:r>
            <a:r>
              <a:rPr lang="fr-BE" sz="1600" i="1" dirty="0" err="1"/>
              <a:t>Komm</a:t>
            </a:r>
            <a:r>
              <a:rPr lang="fr-BE" sz="1600" i="1" dirty="0"/>
              <a:t>, </a:t>
            </a:r>
            <a:r>
              <a:rPr lang="fr-BE" sz="1600" i="1" dirty="0" err="1"/>
              <a:t>Struppi</a:t>
            </a:r>
            <a:r>
              <a:rPr lang="fr-BE" sz="1600" i="1" dirty="0"/>
              <a:t>, </a:t>
            </a:r>
          </a:p>
          <a:p>
            <a:r>
              <a:rPr lang="fr-BE" sz="1600" i="1" dirty="0"/>
              <a:t>           </a:t>
            </a:r>
            <a:r>
              <a:rPr lang="fr-BE" sz="1600" i="1" dirty="0" err="1"/>
              <a:t>wir</a:t>
            </a:r>
            <a:r>
              <a:rPr lang="fr-BE" sz="1600" i="1" dirty="0"/>
              <a:t> </a:t>
            </a:r>
            <a:r>
              <a:rPr lang="fr-BE" sz="1600" i="1" dirty="0" err="1"/>
              <a:t>müssen</a:t>
            </a:r>
            <a:r>
              <a:rPr lang="fr-BE" sz="1600" i="1" dirty="0"/>
              <a:t> </a:t>
            </a:r>
            <a:r>
              <a:rPr lang="fr-BE" sz="1600" i="1" dirty="0" err="1"/>
              <a:t>ihm</a:t>
            </a:r>
            <a:r>
              <a:rPr lang="fr-BE" sz="1600" i="1" dirty="0"/>
              <a:t> </a:t>
            </a:r>
            <a:r>
              <a:rPr lang="fr-BE" sz="1600" i="1" dirty="0" err="1"/>
              <a:t>helfen</a:t>
            </a:r>
            <a:r>
              <a:rPr lang="fr-BE" sz="1600" i="1" dirty="0"/>
              <a:t>! 	</a:t>
            </a:r>
          </a:p>
          <a:p>
            <a:r>
              <a:rPr lang="fr-BE" sz="1400" i="1" dirty="0"/>
              <a:t>          </a:t>
            </a:r>
            <a:r>
              <a:rPr lang="fr-BE" sz="1400" dirty="0"/>
              <a:t>‘He </a:t>
            </a:r>
            <a:r>
              <a:rPr lang="fr-BE" sz="1400" dirty="0" err="1"/>
              <a:t>is</a:t>
            </a:r>
            <a:r>
              <a:rPr lang="fr-BE" sz="1400" dirty="0"/>
              <a:t> in danger! Come, </a:t>
            </a:r>
            <a:r>
              <a:rPr lang="fr-BE" sz="1400" dirty="0" err="1"/>
              <a:t>snowy</a:t>
            </a:r>
            <a:r>
              <a:rPr lang="fr-BE" sz="1400" dirty="0"/>
              <a:t>, </a:t>
            </a:r>
            <a:r>
              <a:rPr lang="fr-BE" sz="1400" dirty="0" err="1"/>
              <a:t>we</a:t>
            </a:r>
            <a:r>
              <a:rPr lang="fr-BE" sz="1400" dirty="0"/>
              <a:t> must help </a:t>
            </a:r>
            <a:r>
              <a:rPr lang="fr-BE" sz="1400" dirty="0" err="1"/>
              <a:t>him</a:t>
            </a:r>
            <a:r>
              <a:rPr lang="fr-BE" sz="1400" dirty="0"/>
              <a:t>!’ </a:t>
            </a:r>
          </a:p>
          <a:p>
            <a:r>
              <a:rPr lang="fr-BE" sz="1400" i="1" dirty="0"/>
              <a:t>        </a:t>
            </a:r>
            <a:r>
              <a:rPr lang="fr-BE" sz="1600" dirty="0"/>
              <a:t>F: </a:t>
            </a:r>
            <a:r>
              <a:rPr lang="fr-BE" sz="1600" i="1" dirty="0"/>
              <a:t>Allons vite chez lui pour l’aider !</a:t>
            </a:r>
          </a:p>
          <a:p>
            <a:r>
              <a:rPr lang="fr-BE" sz="1600" i="1" dirty="0"/>
              <a:t>          </a:t>
            </a:r>
            <a:r>
              <a:rPr lang="fr-BE" sz="1400" dirty="0"/>
              <a:t>‘Let us go </a:t>
            </a:r>
            <a:r>
              <a:rPr lang="fr-BE" sz="1400" dirty="0" err="1"/>
              <a:t>quickly</a:t>
            </a:r>
            <a:r>
              <a:rPr lang="fr-BE" sz="1400" dirty="0"/>
              <a:t> to </a:t>
            </a:r>
            <a:r>
              <a:rPr lang="fr-BE" sz="1400" dirty="0" err="1"/>
              <a:t>him</a:t>
            </a:r>
            <a:r>
              <a:rPr lang="fr-BE" sz="1400" dirty="0"/>
              <a:t> to help </a:t>
            </a:r>
            <a:r>
              <a:rPr lang="fr-BE" sz="1400" dirty="0" err="1"/>
              <a:t>him</a:t>
            </a:r>
            <a:r>
              <a:rPr lang="fr-BE" sz="1400" dirty="0"/>
              <a:t>!’</a:t>
            </a:r>
          </a:p>
          <a:p>
            <a:r>
              <a:rPr lang="fr-BE" sz="1600" i="1" dirty="0"/>
              <a:t>       </a:t>
            </a:r>
            <a:r>
              <a:rPr lang="fr-BE" sz="1600" dirty="0"/>
              <a:t>F: </a:t>
            </a:r>
            <a:r>
              <a:rPr lang="fr-BE" sz="1600" i="1" dirty="0"/>
              <a:t>Dépêchons-nous Milou ! Cette femme a</a:t>
            </a:r>
          </a:p>
          <a:p>
            <a:r>
              <a:rPr lang="fr-BE" sz="1600" i="1" dirty="0"/>
              <a:t>           vraiment l’air d’être en danger !</a:t>
            </a:r>
          </a:p>
          <a:p>
            <a:r>
              <a:rPr lang="fr-BE" sz="1400" dirty="0"/>
              <a:t>            ‘Let us </a:t>
            </a:r>
            <a:r>
              <a:rPr lang="fr-BE" sz="1400" dirty="0" err="1"/>
              <a:t>hurry</a:t>
            </a:r>
            <a:r>
              <a:rPr lang="fr-BE" sz="1400" dirty="0"/>
              <a:t> up Snowy! This </a:t>
            </a:r>
            <a:r>
              <a:rPr lang="fr-BE" sz="1400" dirty="0" err="1"/>
              <a:t>woman</a:t>
            </a:r>
            <a:r>
              <a:rPr lang="fr-BE" sz="1400" dirty="0"/>
              <a:t> </a:t>
            </a:r>
            <a:r>
              <a:rPr lang="fr-BE" sz="1400" dirty="0" err="1"/>
              <a:t>really</a:t>
            </a:r>
            <a:r>
              <a:rPr lang="fr-BE" sz="1400" dirty="0"/>
              <a:t> </a:t>
            </a:r>
            <a:r>
              <a:rPr lang="fr-BE" sz="1400" dirty="0" err="1"/>
              <a:t>seems</a:t>
            </a:r>
            <a:r>
              <a:rPr lang="fr-BE" sz="1400" dirty="0"/>
              <a:t>     </a:t>
            </a:r>
          </a:p>
          <a:p>
            <a:r>
              <a:rPr lang="fr-BE" sz="1400" dirty="0"/>
              <a:t>             to </a:t>
            </a:r>
            <a:r>
              <a:rPr lang="fr-BE" sz="1400" dirty="0" err="1"/>
              <a:t>be</a:t>
            </a:r>
            <a:r>
              <a:rPr lang="fr-BE" sz="1400" dirty="0"/>
              <a:t> in danger!’</a:t>
            </a:r>
          </a:p>
          <a:p>
            <a:endParaRPr lang="fr-BE" sz="1600" i="1" dirty="0"/>
          </a:p>
          <a:p>
            <a:r>
              <a:rPr lang="fr-BE" sz="1600" dirty="0"/>
              <a:t>(4) D: </a:t>
            </a:r>
            <a:r>
              <a:rPr lang="fr-BE" sz="1600" i="1" dirty="0" err="1"/>
              <a:t>Das</a:t>
            </a:r>
            <a:r>
              <a:rPr lang="fr-BE" sz="1600" i="1" dirty="0"/>
              <a:t> </a:t>
            </a:r>
            <a:r>
              <a:rPr lang="fr-BE" sz="1600" i="1" dirty="0" err="1"/>
              <a:t>darfst</a:t>
            </a:r>
            <a:r>
              <a:rPr lang="fr-BE" sz="1600" i="1" dirty="0"/>
              <a:t> du </a:t>
            </a:r>
            <a:r>
              <a:rPr lang="fr-BE" sz="1600" i="1" dirty="0" err="1"/>
              <a:t>nicht</a:t>
            </a:r>
            <a:r>
              <a:rPr lang="fr-BE" sz="1600" i="1" dirty="0"/>
              <a:t> </a:t>
            </a:r>
            <a:r>
              <a:rPr lang="fr-BE" sz="1600" i="1" dirty="0" err="1"/>
              <a:t>mitbringen</a:t>
            </a:r>
            <a:r>
              <a:rPr lang="fr-BE" sz="1600" i="1" dirty="0"/>
              <a:t>!</a:t>
            </a:r>
          </a:p>
          <a:p>
            <a:r>
              <a:rPr lang="fr-BE" sz="1400" dirty="0"/>
              <a:t>            ‘This </a:t>
            </a:r>
            <a:r>
              <a:rPr lang="fr-BE" sz="1400" dirty="0" err="1"/>
              <a:t>you</a:t>
            </a:r>
            <a:r>
              <a:rPr lang="fr-BE" sz="1400" dirty="0"/>
              <a:t> are not </a:t>
            </a:r>
            <a:r>
              <a:rPr lang="fr-BE" sz="1400" dirty="0" err="1"/>
              <a:t>allowed</a:t>
            </a:r>
            <a:r>
              <a:rPr lang="fr-BE" sz="1400" dirty="0"/>
              <a:t> to </a:t>
            </a:r>
            <a:r>
              <a:rPr lang="fr-BE" sz="1400" dirty="0" err="1"/>
              <a:t>bring</a:t>
            </a:r>
            <a:r>
              <a:rPr lang="fr-BE" sz="1400" dirty="0"/>
              <a:t> </a:t>
            </a:r>
            <a:r>
              <a:rPr lang="fr-BE" sz="1400" dirty="0" err="1"/>
              <a:t>with</a:t>
            </a:r>
            <a:r>
              <a:rPr lang="fr-BE" sz="1400" dirty="0"/>
              <a:t> </a:t>
            </a:r>
            <a:r>
              <a:rPr lang="fr-BE" sz="1400" dirty="0" err="1"/>
              <a:t>you</a:t>
            </a:r>
            <a:r>
              <a:rPr lang="fr-BE" sz="1400" dirty="0"/>
              <a:t>!’</a:t>
            </a:r>
          </a:p>
          <a:p>
            <a:r>
              <a:rPr lang="fr-BE" sz="1600" dirty="0"/>
              <a:t>      D: </a:t>
            </a:r>
            <a:r>
              <a:rPr lang="fr-BE" sz="1600" i="1" dirty="0" err="1"/>
              <a:t>Geh</a:t>
            </a:r>
            <a:r>
              <a:rPr lang="fr-BE" sz="1600" i="1" dirty="0"/>
              <a:t> </a:t>
            </a:r>
            <a:r>
              <a:rPr lang="fr-BE" sz="1600" i="1" dirty="0" err="1"/>
              <a:t>weg</a:t>
            </a:r>
            <a:r>
              <a:rPr lang="fr-BE" sz="1600" i="1" dirty="0"/>
              <a:t> mit </a:t>
            </a:r>
            <a:r>
              <a:rPr lang="fr-BE" sz="1600" i="1" dirty="0" err="1"/>
              <a:t>diesem</a:t>
            </a:r>
            <a:r>
              <a:rPr lang="fr-BE" sz="1600" i="1" dirty="0"/>
              <a:t> </a:t>
            </a:r>
            <a:r>
              <a:rPr lang="fr-BE" sz="1600" i="1" dirty="0" err="1"/>
              <a:t>Knochen</a:t>
            </a:r>
            <a:r>
              <a:rPr lang="fr-BE" sz="1600" i="1" dirty="0"/>
              <a:t>!</a:t>
            </a:r>
          </a:p>
          <a:p>
            <a:r>
              <a:rPr lang="fr-BE" sz="1400" dirty="0"/>
              <a:t>            ‘Go </a:t>
            </a:r>
            <a:r>
              <a:rPr lang="fr-BE" sz="1400" dirty="0" err="1"/>
              <a:t>away</a:t>
            </a:r>
            <a:r>
              <a:rPr lang="fr-BE" sz="1400" dirty="0"/>
              <a:t> </a:t>
            </a:r>
            <a:r>
              <a:rPr lang="fr-BE" sz="1400" dirty="0" err="1"/>
              <a:t>with</a:t>
            </a:r>
            <a:r>
              <a:rPr lang="fr-BE" sz="1400" dirty="0"/>
              <a:t> </a:t>
            </a:r>
            <a:r>
              <a:rPr lang="fr-BE" sz="1400" dirty="0" err="1"/>
              <a:t>this</a:t>
            </a:r>
            <a:r>
              <a:rPr lang="fr-BE" sz="1400" dirty="0"/>
              <a:t> </a:t>
            </a:r>
            <a:r>
              <a:rPr lang="fr-BE" sz="1400" dirty="0" err="1"/>
              <a:t>bone</a:t>
            </a:r>
            <a:r>
              <a:rPr lang="fr-BE" sz="1400" dirty="0"/>
              <a:t>!’</a:t>
            </a:r>
          </a:p>
          <a:p>
            <a:r>
              <a:rPr lang="fr-BE" sz="1600" i="1" dirty="0"/>
              <a:t>       </a:t>
            </a:r>
            <a:r>
              <a:rPr lang="fr-BE" sz="1600" dirty="0"/>
              <a:t>F: </a:t>
            </a:r>
            <a:r>
              <a:rPr lang="fr-BE" sz="1600" i="1" dirty="0"/>
              <a:t>Vilain chien! Ramène-le où tu l’as trouvé</a:t>
            </a:r>
          </a:p>
          <a:p>
            <a:r>
              <a:rPr lang="fr-BE" sz="1600" i="1" dirty="0"/>
              <a:t>          </a:t>
            </a:r>
            <a:r>
              <a:rPr lang="fr-BE" sz="1400" dirty="0"/>
              <a:t> ‘Bad dog! </a:t>
            </a:r>
            <a:r>
              <a:rPr lang="fr-BE" sz="1400" dirty="0" err="1"/>
              <a:t>Bring</a:t>
            </a:r>
            <a:r>
              <a:rPr lang="fr-BE" sz="1400" dirty="0"/>
              <a:t> </a:t>
            </a:r>
            <a:r>
              <a:rPr lang="fr-BE" sz="1400" dirty="0" err="1"/>
              <a:t>it</a:t>
            </a:r>
            <a:r>
              <a:rPr lang="fr-BE" sz="1400" dirty="0"/>
              <a:t> back </a:t>
            </a:r>
            <a:r>
              <a:rPr lang="fr-BE" sz="1400" dirty="0" err="1"/>
              <a:t>where</a:t>
            </a:r>
            <a:r>
              <a:rPr lang="fr-BE" sz="1400" dirty="0"/>
              <a:t> </a:t>
            </a:r>
            <a:r>
              <a:rPr lang="fr-BE" sz="1400" dirty="0" err="1"/>
              <a:t>you</a:t>
            </a:r>
            <a:r>
              <a:rPr lang="fr-BE" sz="1400" dirty="0"/>
              <a:t> have </a:t>
            </a:r>
            <a:r>
              <a:rPr lang="fr-BE" sz="1400" dirty="0" err="1"/>
              <a:t>found</a:t>
            </a:r>
            <a:r>
              <a:rPr lang="fr-BE" sz="1400" dirty="0"/>
              <a:t> </a:t>
            </a:r>
            <a:r>
              <a:rPr lang="fr-BE" sz="1400" dirty="0" err="1"/>
              <a:t>it</a:t>
            </a:r>
            <a:r>
              <a:rPr lang="fr-BE" sz="1400" dirty="0"/>
              <a:t>’</a:t>
            </a:r>
          </a:p>
          <a:p>
            <a:r>
              <a:rPr lang="fr-BE" sz="1600" dirty="0"/>
              <a:t>       F: </a:t>
            </a:r>
            <a:r>
              <a:rPr lang="fr-BE" sz="1600" i="1" dirty="0"/>
              <a:t>Va remettre ton os à la maison !</a:t>
            </a:r>
          </a:p>
          <a:p>
            <a:r>
              <a:rPr lang="fr-BE" sz="1400" dirty="0"/>
              <a:t>            ‘Go and </a:t>
            </a:r>
            <a:r>
              <a:rPr lang="fr-BE" sz="1400" dirty="0" err="1"/>
              <a:t>bring</a:t>
            </a:r>
            <a:r>
              <a:rPr lang="fr-BE" sz="1400" dirty="0"/>
              <a:t> back home </a:t>
            </a:r>
            <a:r>
              <a:rPr lang="fr-BE" sz="1400" dirty="0" err="1"/>
              <a:t>your</a:t>
            </a:r>
            <a:r>
              <a:rPr lang="fr-BE" sz="1400" dirty="0"/>
              <a:t> </a:t>
            </a:r>
            <a:r>
              <a:rPr lang="fr-BE" sz="1400" dirty="0" err="1"/>
              <a:t>bone</a:t>
            </a:r>
            <a:r>
              <a:rPr lang="fr-BE" sz="1400" dirty="0"/>
              <a:t>’ 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8D31F29-914E-D14A-92AD-60E8EFD0EDCC}"/>
              </a:ext>
            </a:extLst>
          </p:cNvPr>
          <p:cNvCxnSpPr>
            <a:cxnSpLocks/>
          </p:cNvCxnSpPr>
          <p:nvPr/>
        </p:nvCxnSpPr>
        <p:spPr>
          <a:xfrm>
            <a:off x="7538802" y="3102964"/>
            <a:ext cx="42584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A651713C-4763-884F-9399-7D5681B4E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28" y="404734"/>
            <a:ext cx="6246811" cy="26982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A156898-AE05-F74A-B8F7-C5B170453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101" y="3194302"/>
            <a:ext cx="3278838" cy="23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6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0D03FCD-19B4-9447-AA5B-00B3D6B0F13B}"/>
              </a:ext>
            </a:extLst>
          </p:cNvPr>
          <p:cNvSpPr/>
          <p:nvPr/>
        </p:nvSpPr>
        <p:spPr>
          <a:xfrm>
            <a:off x="3365868" y="4332514"/>
            <a:ext cx="5643220" cy="2185214"/>
          </a:xfrm>
          <a:prstGeom prst="rect">
            <a:avLst/>
          </a:prstGeom>
          <a:ln>
            <a:solidFill>
              <a:schemeClr val="dk1"/>
            </a:solidFill>
          </a:ln>
        </p:spPr>
        <p:txBody>
          <a:bodyPr wrap="square">
            <a:spAutoFit/>
          </a:bodyPr>
          <a:lstStyle/>
          <a:p>
            <a:r>
              <a:rPr lang="fr-BE" dirty="0"/>
              <a:t>(5) D:  </a:t>
            </a:r>
            <a:r>
              <a:rPr lang="fr-BE" i="1" dirty="0" err="1"/>
              <a:t>Komm</a:t>
            </a:r>
            <a:r>
              <a:rPr lang="fr-BE" i="1" dirty="0"/>
              <a:t> hier du </a:t>
            </a:r>
            <a:r>
              <a:rPr lang="fr-BE" i="1" dirty="0" err="1"/>
              <a:t>Blödmann</a:t>
            </a:r>
            <a:r>
              <a:rPr lang="fr-BE" i="1" dirty="0"/>
              <a:t>! </a:t>
            </a:r>
            <a:r>
              <a:rPr lang="fr-BE" i="1" dirty="0" err="1"/>
              <a:t>Ich</a:t>
            </a:r>
            <a:r>
              <a:rPr lang="fr-BE" i="1" dirty="0"/>
              <a:t> </a:t>
            </a:r>
            <a:r>
              <a:rPr lang="fr-BE" i="1" dirty="0" err="1"/>
              <a:t>werde</a:t>
            </a:r>
            <a:r>
              <a:rPr lang="fr-BE" i="1" dirty="0"/>
              <a:t> </a:t>
            </a:r>
            <a:r>
              <a:rPr lang="fr-BE" i="1" dirty="0" err="1"/>
              <a:t>dich</a:t>
            </a:r>
            <a:r>
              <a:rPr lang="fr-BE" i="1" dirty="0"/>
              <a:t> </a:t>
            </a:r>
            <a:r>
              <a:rPr lang="fr-BE" i="1" dirty="0" err="1"/>
              <a:t>fangen</a:t>
            </a:r>
            <a:r>
              <a:rPr lang="fr-BE" i="1" dirty="0"/>
              <a:t>!</a:t>
            </a:r>
          </a:p>
          <a:p>
            <a:r>
              <a:rPr lang="fr-BE" sz="1400" dirty="0"/>
              <a:t>           ‘Come </a:t>
            </a:r>
            <a:r>
              <a:rPr lang="fr-BE" sz="1400" dirty="0" err="1"/>
              <a:t>here</a:t>
            </a:r>
            <a:r>
              <a:rPr lang="fr-BE" sz="1400" dirty="0"/>
              <a:t> </a:t>
            </a:r>
            <a:r>
              <a:rPr lang="fr-BE" sz="1400" dirty="0" err="1"/>
              <a:t>you</a:t>
            </a:r>
            <a:r>
              <a:rPr lang="fr-BE" sz="1400" dirty="0"/>
              <a:t> </a:t>
            </a:r>
            <a:r>
              <a:rPr lang="fr-BE" sz="1400" dirty="0" err="1"/>
              <a:t>stupid</a:t>
            </a:r>
            <a:r>
              <a:rPr lang="fr-BE" sz="1400" dirty="0"/>
              <a:t> </a:t>
            </a:r>
            <a:r>
              <a:rPr lang="fr-BE" sz="1400" dirty="0" err="1"/>
              <a:t>fool</a:t>
            </a:r>
            <a:r>
              <a:rPr lang="fr-BE" sz="1400" dirty="0"/>
              <a:t>! I </a:t>
            </a:r>
            <a:r>
              <a:rPr lang="fr-BE" sz="1400" dirty="0" err="1"/>
              <a:t>will</a:t>
            </a:r>
            <a:r>
              <a:rPr lang="fr-BE" sz="1400" dirty="0"/>
              <a:t> catch </a:t>
            </a:r>
            <a:r>
              <a:rPr lang="fr-BE" sz="1400" dirty="0" err="1"/>
              <a:t>you</a:t>
            </a:r>
            <a:r>
              <a:rPr lang="fr-BE" sz="1400" dirty="0"/>
              <a:t>!’</a:t>
            </a:r>
          </a:p>
          <a:p>
            <a:r>
              <a:rPr lang="fr-BE" i="1" dirty="0"/>
              <a:t>     </a:t>
            </a:r>
            <a:r>
              <a:rPr lang="fr-BE" dirty="0"/>
              <a:t> D:  </a:t>
            </a:r>
            <a:r>
              <a:rPr lang="fr-BE" i="1" dirty="0" err="1"/>
              <a:t>Gib</a:t>
            </a:r>
            <a:r>
              <a:rPr lang="fr-BE" i="1" dirty="0"/>
              <a:t> mir den Revolver, </a:t>
            </a:r>
            <a:r>
              <a:rPr lang="fr-BE" i="1" dirty="0" err="1"/>
              <a:t>jetzt</a:t>
            </a:r>
            <a:r>
              <a:rPr lang="fr-BE" i="1" dirty="0"/>
              <a:t>!</a:t>
            </a:r>
          </a:p>
          <a:p>
            <a:r>
              <a:rPr lang="fr-BE" dirty="0"/>
              <a:t>          </a:t>
            </a:r>
            <a:r>
              <a:rPr lang="fr-BE" sz="1400" dirty="0"/>
              <a:t>‘</a:t>
            </a:r>
            <a:r>
              <a:rPr lang="fr-BE" sz="1400" dirty="0" err="1"/>
              <a:t>Give</a:t>
            </a:r>
            <a:r>
              <a:rPr lang="fr-BE" sz="1400" dirty="0"/>
              <a:t> me the </a:t>
            </a:r>
            <a:r>
              <a:rPr lang="fr-BE" sz="1400" dirty="0" err="1"/>
              <a:t>pistol</a:t>
            </a:r>
            <a:r>
              <a:rPr lang="fr-BE" sz="1400" dirty="0"/>
              <a:t>, </a:t>
            </a:r>
            <a:r>
              <a:rPr lang="fr-BE" sz="1400" dirty="0" err="1"/>
              <a:t>now</a:t>
            </a:r>
            <a:r>
              <a:rPr lang="fr-BE" sz="1400" dirty="0"/>
              <a:t>!’</a:t>
            </a:r>
          </a:p>
          <a:p>
            <a:r>
              <a:rPr lang="fr-BE" i="1" dirty="0"/>
              <a:t>     </a:t>
            </a:r>
            <a:r>
              <a:rPr lang="fr-BE" dirty="0"/>
              <a:t> F: </a:t>
            </a:r>
            <a:r>
              <a:rPr lang="fr-BE" i="1" dirty="0"/>
              <a:t>Attends que je t’attrape !</a:t>
            </a:r>
          </a:p>
          <a:p>
            <a:r>
              <a:rPr lang="fr-BE" sz="1400" dirty="0"/>
              <a:t>          ’</a:t>
            </a:r>
            <a:r>
              <a:rPr lang="fr-BE" sz="1400" dirty="0" err="1"/>
              <a:t>Wait</a:t>
            </a:r>
            <a:r>
              <a:rPr lang="fr-BE" sz="1400" dirty="0"/>
              <a:t> till I catch </a:t>
            </a:r>
            <a:r>
              <a:rPr lang="fr-BE" sz="1400" dirty="0" err="1"/>
              <a:t>you</a:t>
            </a:r>
            <a:r>
              <a:rPr lang="fr-BE" sz="1400" dirty="0"/>
              <a:t>’</a:t>
            </a:r>
          </a:p>
          <a:p>
            <a:r>
              <a:rPr lang="fr-BE" i="1" dirty="0"/>
              <a:t>      </a:t>
            </a:r>
            <a:r>
              <a:rPr lang="fr-BE" dirty="0"/>
              <a:t>F: </a:t>
            </a:r>
            <a:r>
              <a:rPr lang="fr-BE" i="1" dirty="0"/>
              <a:t>Viens ici, sale gamin !</a:t>
            </a:r>
          </a:p>
          <a:p>
            <a:r>
              <a:rPr lang="fr-BE" sz="1400" dirty="0"/>
              <a:t>        ‘Come </a:t>
            </a:r>
            <a:r>
              <a:rPr lang="fr-BE" sz="1400" dirty="0" err="1"/>
              <a:t>here</a:t>
            </a:r>
            <a:r>
              <a:rPr lang="fr-BE" sz="1400" dirty="0"/>
              <a:t>, </a:t>
            </a:r>
            <a:r>
              <a:rPr lang="fr-BE" sz="1400" dirty="0" err="1"/>
              <a:t>dirty</a:t>
            </a:r>
            <a:r>
              <a:rPr lang="fr-BE" sz="1400" dirty="0"/>
              <a:t> </a:t>
            </a:r>
            <a:r>
              <a:rPr lang="fr-BE" sz="1400" dirty="0" err="1"/>
              <a:t>brat</a:t>
            </a:r>
            <a:r>
              <a:rPr lang="fr-BE" sz="1400" dirty="0"/>
              <a:t>!’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DD6FC0-465F-2144-8631-3B4620A1A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4703" y="6117772"/>
            <a:ext cx="658954" cy="574255"/>
          </a:xfrm>
        </p:spPr>
        <p:txBody>
          <a:bodyPr/>
          <a:lstStyle/>
          <a:p>
            <a:fld id="{8C2E6C2C-5CE6-42E4-8C0E-25E4FFE79267}" type="slidenum">
              <a:rPr lang="de-DE" sz="1600" smtClean="0"/>
              <a:t>27</a:t>
            </a:fld>
            <a:endParaRPr lang="de-DE" sz="1600"/>
          </a:p>
        </p:txBody>
      </p:sp>
      <p:pic>
        <p:nvPicPr>
          <p:cNvPr id="5" name="Picture 10" descr="USLBlogoRVB">
            <a:extLst>
              <a:ext uri="{FF2B5EF4-FFF2-40B4-BE49-F238E27FC236}">
                <a16:creationId xmlns:a16="http://schemas.microsoft.com/office/drawing/2014/main" id="{F8EED02B-C6C6-8548-BC2D-19FBDA8DF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FAB5EE80-000E-A849-B824-1512309D73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98" y="5896722"/>
            <a:ext cx="810245" cy="809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BF4555B-16AB-884E-BFA8-47AA72E9C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6738" y="623383"/>
            <a:ext cx="7470183" cy="337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3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339FB13-7FA4-4A45-B229-8C99E45391DC}"/>
              </a:ext>
            </a:extLst>
          </p:cNvPr>
          <p:cNvSpPr/>
          <p:nvPr/>
        </p:nvSpPr>
        <p:spPr>
          <a:xfrm>
            <a:off x="2894027" y="3924165"/>
            <a:ext cx="6624736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arenBoth" startAt="8"/>
            </a:pPr>
            <a:r>
              <a:rPr lang="fr-BE" dirty="0"/>
              <a:t>D: </a:t>
            </a:r>
            <a:r>
              <a:rPr lang="fr-BE" i="1" dirty="0" err="1"/>
              <a:t>Wir</a:t>
            </a:r>
            <a:r>
              <a:rPr lang="fr-BE" i="1" dirty="0"/>
              <a:t> </a:t>
            </a:r>
            <a:r>
              <a:rPr lang="fr-BE" i="1" dirty="0" err="1"/>
              <a:t>müssen</a:t>
            </a:r>
            <a:r>
              <a:rPr lang="fr-BE" i="1" dirty="0"/>
              <a:t> uns </a:t>
            </a:r>
            <a:r>
              <a:rPr lang="fr-BE" i="1" dirty="0" err="1"/>
              <a:t>beeilen</a:t>
            </a:r>
            <a:r>
              <a:rPr lang="fr-BE" i="1" dirty="0"/>
              <a:t>!</a:t>
            </a:r>
          </a:p>
          <a:p>
            <a:r>
              <a:rPr lang="fr-BE" sz="1400" dirty="0"/>
              <a:t>               ‘</a:t>
            </a:r>
            <a:r>
              <a:rPr lang="fr-BE" sz="1400" dirty="0" err="1"/>
              <a:t>We</a:t>
            </a:r>
            <a:r>
              <a:rPr lang="fr-BE" sz="1400" dirty="0"/>
              <a:t> have to </a:t>
            </a:r>
            <a:r>
              <a:rPr lang="fr-BE" sz="1400" dirty="0" err="1"/>
              <a:t>hurry</a:t>
            </a:r>
            <a:r>
              <a:rPr lang="fr-BE" sz="1400" dirty="0"/>
              <a:t> up!’</a:t>
            </a:r>
          </a:p>
          <a:p>
            <a:r>
              <a:rPr lang="fr-BE" i="1" dirty="0"/>
              <a:t>       </a:t>
            </a:r>
            <a:r>
              <a:rPr lang="fr-BE" dirty="0"/>
              <a:t>D: </a:t>
            </a:r>
            <a:r>
              <a:rPr lang="fr-BE" i="1" dirty="0" err="1"/>
              <a:t>Wir</a:t>
            </a:r>
            <a:r>
              <a:rPr lang="fr-BE" i="1" dirty="0"/>
              <a:t> </a:t>
            </a:r>
            <a:r>
              <a:rPr lang="fr-BE" i="1" dirty="0" err="1"/>
              <a:t>können</a:t>
            </a:r>
            <a:r>
              <a:rPr lang="fr-BE" i="1" dirty="0"/>
              <a:t> </a:t>
            </a:r>
            <a:r>
              <a:rPr lang="fr-BE" i="1" dirty="0" err="1"/>
              <a:t>ihn</a:t>
            </a:r>
            <a:r>
              <a:rPr lang="fr-BE" i="1" dirty="0"/>
              <a:t> </a:t>
            </a:r>
            <a:r>
              <a:rPr lang="fr-BE" i="1" dirty="0" err="1"/>
              <a:t>immer</a:t>
            </a:r>
            <a:r>
              <a:rPr lang="fr-BE" i="1" dirty="0"/>
              <a:t> </a:t>
            </a:r>
            <a:r>
              <a:rPr lang="fr-BE" i="1" dirty="0" err="1"/>
              <a:t>noch</a:t>
            </a:r>
            <a:r>
              <a:rPr lang="fr-BE" i="1" dirty="0"/>
              <a:t> </a:t>
            </a:r>
            <a:r>
              <a:rPr lang="fr-BE" i="1" dirty="0" err="1"/>
              <a:t>fangen</a:t>
            </a:r>
            <a:r>
              <a:rPr lang="fr-BE" i="1" dirty="0"/>
              <a:t>!</a:t>
            </a:r>
          </a:p>
          <a:p>
            <a:r>
              <a:rPr lang="fr-BE" sz="1400" dirty="0"/>
              <a:t>               ‘</a:t>
            </a:r>
            <a:r>
              <a:rPr lang="fr-BE" sz="1400" dirty="0" err="1"/>
              <a:t>We</a:t>
            </a:r>
            <a:r>
              <a:rPr lang="fr-BE" sz="1400" dirty="0"/>
              <a:t> </a:t>
            </a:r>
            <a:r>
              <a:rPr lang="fr-BE" sz="1400" dirty="0" err="1"/>
              <a:t>can</a:t>
            </a:r>
            <a:r>
              <a:rPr lang="fr-BE" sz="1400" dirty="0"/>
              <a:t> </a:t>
            </a:r>
            <a:r>
              <a:rPr lang="fr-BE" sz="1400" dirty="0" err="1"/>
              <a:t>still</a:t>
            </a:r>
            <a:r>
              <a:rPr lang="fr-BE" sz="1400" dirty="0"/>
              <a:t> catch </a:t>
            </a:r>
            <a:r>
              <a:rPr lang="fr-BE" sz="1400" dirty="0" err="1"/>
              <a:t>him</a:t>
            </a:r>
            <a:r>
              <a:rPr lang="fr-BE" sz="1400" dirty="0"/>
              <a:t>!’</a:t>
            </a:r>
          </a:p>
          <a:p>
            <a:r>
              <a:rPr lang="fr-BE" i="1" dirty="0"/>
              <a:t>      </a:t>
            </a:r>
            <a:r>
              <a:rPr lang="fr-BE" dirty="0"/>
              <a:t> F: </a:t>
            </a:r>
            <a:r>
              <a:rPr lang="fr-BE" i="1" dirty="0"/>
              <a:t>Attrapons-les !</a:t>
            </a:r>
          </a:p>
          <a:p>
            <a:r>
              <a:rPr lang="fr-BE" i="1" dirty="0"/>
              <a:t>           </a:t>
            </a:r>
            <a:r>
              <a:rPr lang="fr-BE" sz="1400" dirty="0"/>
              <a:t>‘Let us catch </a:t>
            </a:r>
            <a:r>
              <a:rPr lang="fr-BE" sz="1400" dirty="0" err="1"/>
              <a:t>them</a:t>
            </a:r>
            <a:r>
              <a:rPr lang="fr-BE" sz="1400" dirty="0"/>
              <a:t>!’</a:t>
            </a:r>
          </a:p>
          <a:p>
            <a:r>
              <a:rPr lang="fr-BE" dirty="0"/>
              <a:t>       F: </a:t>
            </a:r>
            <a:r>
              <a:rPr lang="fr-BE" i="1" dirty="0"/>
              <a:t>Dépêchez-vous, ils ne doivent pas nous échapper !</a:t>
            </a:r>
          </a:p>
          <a:p>
            <a:r>
              <a:rPr lang="fr-BE" i="1" dirty="0"/>
              <a:t>           </a:t>
            </a:r>
            <a:r>
              <a:rPr lang="fr-BE" sz="1400" dirty="0"/>
              <a:t>‘</a:t>
            </a:r>
            <a:r>
              <a:rPr lang="fr-BE" sz="1400" dirty="0" err="1"/>
              <a:t>Hurry</a:t>
            </a:r>
            <a:r>
              <a:rPr lang="fr-BE" sz="1400" dirty="0"/>
              <a:t> up, </a:t>
            </a:r>
            <a:r>
              <a:rPr lang="fr-BE" sz="1400" dirty="0" err="1"/>
              <a:t>they</a:t>
            </a:r>
            <a:r>
              <a:rPr lang="fr-BE" sz="1400" dirty="0"/>
              <a:t> </a:t>
            </a:r>
            <a:r>
              <a:rPr lang="fr-BE" sz="1400" dirty="0" err="1"/>
              <a:t>should</a:t>
            </a:r>
            <a:r>
              <a:rPr lang="fr-BE" sz="1400" dirty="0"/>
              <a:t> not escape (us)!’</a:t>
            </a:r>
          </a:p>
          <a:p>
            <a:r>
              <a:rPr lang="fr-BE" sz="2400" i="1" dirty="0"/>
              <a:t>	</a:t>
            </a:r>
            <a:endParaRPr lang="fr-BE" sz="240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1D7FC5-E999-E042-88B8-5B122982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9370" y="6052458"/>
            <a:ext cx="653143" cy="639569"/>
          </a:xfrm>
        </p:spPr>
        <p:txBody>
          <a:bodyPr/>
          <a:lstStyle/>
          <a:p>
            <a:fld id="{8C2E6C2C-5CE6-42E4-8C0E-25E4FFE79267}" type="slidenum">
              <a:rPr lang="de-DE" sz="1600" smtClean="0"/>
              <a:t>28</a:t>
            </a:fld>
            <a:endParaRPr lang="de-DE" sz="1600"/>
          </a:p>
        </p:txBody>
      </p:sp>
      <p:pic>
        <p:nvPicPr>
          <p:cNvPr id="5" name="Picture 10" descr="USLBlogoRVB">
            <a:extLst>
              <a:ext uri="{FF2B5EF4-FFF2-40B4-BE49-F238E27FC236}">
                <a16:creationId xmlns:a16="http://schemas.microsoft.com/office/drawing/2014/main" id="{41CE2983-E8FA-FE48-8F02-B029F6BD2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BEBFD35A-8E07-E740-958D-E6183A27841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298" y="5896722"/>
            <a:ext cx="810245" cy="809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7151B06-3551-2B48-8A0B-B237CC468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311" y="525544"/>
            <a:ext cx="8136611" cy="316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67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74" y="5889797"/>
            <a:ext cx="782252" cy="7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62000" y="520875"/>
            <a:ext cx="10907486" cy="5425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Table 5: Results of the sentence writing test for empty bubbles by </a:t>
            </a:r>
            <a:r>
              <a:rPr lang="en-US" sz="2000" b="1" dirty="0">
                <a:solidFill>
                  <a:srgbClr val="0070C0"/>
                </a:solidFill>
              </a:rPr>
              <a:t>D natives</a:t>
            </a:r>
            <a:endParaRPr lang="de-DE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BE" sz="2400" dirty="0"/>
          </a:p>
          <a:p>
            <a:pPr>
              <a:buFont typeface="Wingdings" panose="05000000000000000000" pitchFamily="2" charset="2"/>
              <a:buChar char="Ø"/>
            </a:pPr>
            <a:endParaRPr lang="fr-BE" sz="2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F71F7D-3830-6446-BDF5-6C7CC3F0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486" y="6175014"/>
            <a:ext cx="522514" cy="682985"/>
          </a:xfrm>
        </p:spPr>
        <p:txBody>
          <a:bodyPr/>
          <a:lstStyle/>
          <a:p>
            <a:fld id="{8C2E6C2C-5CE6-42E4-8C0E-25E4FFE79267}" type="slidenum">
              <a:rPr lang="de-DE" smtClean="0"/>
              <a:t>29</a:t>
            </a:fld>
            <a:endParaRPr lang="de-DE"/>
          </a:p>
        </p:txBody>
      </p:sp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6E4D4929-C3D2-FB42-9291-0E36F995FF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267" y="5946712"/>
            <a:ext cx="772151" cy="7253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A5708A0-B594-F941-BD84-CD7D1EA24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380369"/>
              </p:ext>
            </p:extLst>
          </p:nvPr>
        </p:nvGraphicFramePr>
        <p:xfrm>
          <a:off x="1328058" y="1023258"/>
          <a:ext cx="9569278" cy="5384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9771">
                  <a:extLst>
                    <a:ext uri="{9D8B030D-6E8A-4147-A177-3AD203B41FA5}">
                      <a16:colId xmlns:a16="http://schemas.microsoft.com/office/drawing/2014/main" val="4264357524"/>
                    </a:ext>
                  </a:extLst>
                </a:gridCol>
                <a:gridCol w="1557008">
                  <a:extLst>
                    <a:ext uri="{9D8B030D-6E8A-4147-A177-3AD203B41FA5}">
                      <a16:colId xmlns:a16="http://schemas.microsoft.com/office/drawing/2014/main" val="2637308410"/>
                    </a:ext>
                  </a:extLst>
                </a:gridCol>
                <a:gridCol w="1643755">
                  <a:extLst>
                    <a:ext uri="{9D8B030D-6E8A-4147-A177-3AD203B41FA5}">
                      <a16:colId xmlns:a16="http://schemas.microsoft.com/office/drawing/2014/main" val="196623693"/>
                    </a:ext>
                  </a:extLst>
                </a:gridCol>
                <a:gridCol w="3298744">
                  <a:extLst>
                    <a:ext uri="{9D8B030D-6E8A-4147-A177-3AD203B41FA5}">
                      <a16:colId xmlns:a16="http://schemas.microsoft.com/office/drawing/2014/main" val="3984845116"/>
                    </a:ext>
                  </a:extLst>
                </a:gridCol>
              </a:tblGrid>
              <a:tr h="3790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Number of examples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Frequency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Examples by German participants 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1357525"/>
                  </a:ext>
                </a:extLst>
              </a:tr>
              <a:tr h="7405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Verbless directive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11.7%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Rein da! Schnell in den Wagen! Raus hier! Schnell ins Auto!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Los, hier entlang!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5381920"/>
                  </a:ext>
                </a:extLst>
              </a:tr>
              <a:tr h="7405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Construction with imperative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37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30.8%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Na warte! Beeil dich! He, warte doch auf mich! Sei vorsichtig! Versteckt euch!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7685759"/>
                  </a:ext>
                </a:extLst>
              </a:tr>
              <a:tr h="4937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Construction with </a:t>
                      </a:r>
                      <a:endParaRPr lang="de-DE" sz="18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modal verb 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10.0%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Wir müssen ihm helfen!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Wir müssen ihn verfolgen.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1573302"/>
                  </a:ext>
                </a:extLst>
              </a:tr>
              <a:tr h="2880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Construction with infinitive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0.8%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Halt! Stehen bleiben!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8688718"/>
                  </a:ext>
                </a:extLst>
              </a:tr>
              <a:tr h="5023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Only adverb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8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6.7%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Los </a:t>
                      </a:r>
                      <a:r>
                        <a:rPr lang="de-DE" sz="1600" i="1" dirty="0" err="1">
                          <a:effectLst/>
                        </a:rPr>
                        <a:t>Struppi</a:t>
                      </a:r>
                      <a:r>
                        <a:rPr lang="de-DE" sz="1600" i="1" dirty="0">
                          <a:effectLst/>
                        </a:rPr>
                        <a:t>! Halt stopp! Los, weg hier!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9391859"/>
                  </a:ext>
                </a:extLst>
              </a:tr>
              <a:tr h="7405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Non-motion constructions </a:t>
                      </a:r>
                      <a:endParaRPr lang="de-DE" sz="18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without verb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16.7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Stopp, Sie da!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Ich doch nicht!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Immer das Gleiche mit ihm…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1658729"/>
                  </a:ext>
                </a:extLst>
              </a:tr>
              <a:tr h="9874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Non-motion constructions with verb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23.3%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Also, ich werde mir Zeit lassen.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Hoffentlich ist es nicht entwischt!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Wo hast du den her?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Das sieht doch ganz einfach aus!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2445084"/>
                  </a:ext>
                </a:extLst>
              </a:tr>
              <a:tr h="2880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TOTAL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120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100%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631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12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38164"/>
            <a:ext cx="9839739" cy="1080120"/>
          </a:xfrm>
        </p:spPr>
        <p:txBody>
          <a:bodyPr>
            <a:normAutofit/>
          </a:bodyPr>
          <a:lstStyle/>
          <a:p>
            <a:pPr algn="l"/>
            <a:r>
              <a:rPr lang="de-DE" sz="3600" b="1" u="sng" dirty="0">
                <a:solidFill>
                  <a:srgbClr val="FF0000"/>
                </a:solidFill>
              </a:rPr>
              <a:t>1. </a:t>
            </a:r>
            <a:r>
              <a:rPr lang="de-DE" sz="3600" b="1" u="sng">
                <a:solidFill>
                  <a:srgbClr val="FF0000"/>
                </a:solidFill>
              </a:rPr>
              <a:t>Introduction</a:t>
            </a:r>
            <a:endParaRPr lang="de-DE" sz="3600" b="1" u="sng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928688"/>
            <a:ext cx="10790408" cy="5464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u="sng" dirty="0">
                <a:solidFill>
                  <a:srgbClr val="0070C0"/>
                </a:solidFill>
              </a:rPr>
              <a:t>But</a:t>
            </a:r>
            <a:r>
              <a:rPr lang="en-US" sz="3200" dirty="0">
                <a:solidFill>
                  <a:srgbClr val="0070C0"/>
                </a:solidFill>
              </a:rPr>
              <a:t>:  </a:t>
            </a:r>
            <a:r>
              <a:rPr lang="en-US" sz="3200" dirty="0"/>
              <a:t>CA </a:t>
            </a:r>
            <a:r>
              <a:rPr lang="en-US" dirty="0"/>
              <a:t>more than identifying and describing similarities/differences </a:t>
            </a:r>
          </a:p>
          <a:p>
            <a:pPr marL="457200" lvl="1" indent="0">
              <a:buNone/>
            </a:pPr>
            <a:r>
              <a:rPr lang="en-US" dirty="0" err="1"/>
              <a:t>Haspelmath</a:t>
            </a:r>
            <a:r>
              <a:rPr lang="en-US" dirty="0"/>
              <a:t> (2010: 664): </a:t>
            </a:r>
          </a:p>
          <a:p>
            <a:pPr marL="457200" lvl="1" indent="0">
              <a:buNone/>
            </a:pPr>
            <a:r>
              <a:rPr lang="en-US" dirty="0"/>
              <a:t>“[s]</a:t>
            </a:r>
            <a:r>
              <a:rPr lang="en-US" dirty="0" err="1"/>
              <a:t>imilarities</a:t>
            </a:r>
            <a:r>
              <a:rPr lang="en-US" dirty="0"/>
              <a:t> and differences cannot be captured by equating categories across languages.” 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Also take into account </a:t>
            </a:r>
            <a:r>
              <a:rPr lang="en-US" dirty="0">
                <a:solidFill>
                  <a:srgbClr val="0070C0"/>
                </a:solidFill>
              </a:rPr>
              <a:t>‘authenticity’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Similar structures in L1 &amp; L2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 but not authentic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(Herbst 2016: 44)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    (compare: “It is not the way you say it in L2”)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   E.g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.  F.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Les fleurs </a:t>
            </a:r>
            <a:r>
              <a:rPr lang="en-US" sz="2400" i="1" u="sng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sont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sur la table.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(‘The flowers are on the table’)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             D. 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Die </a:t>
            </a:r>
            <a:r>
              <a:rPr lang="en-US" sz="2400" i="1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Blumen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sz="2400" i="1" u="sng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stehen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auf </a:t>
            </a:r>
            <a:r>
              <a:rPr lang="en-US" sz="2400" i="1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dem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sz="2400" i="1" dirty="0" err="1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Tisch</a:t>
            </a:r>
            <a:r>
              <a:rPr lang="en-US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(‘The flowers are standing on the table’)                     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59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74" y="5889797"/>
            <a:ext cx="782252" cy="7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62000" y="520875"/>
            <a:ext cx="10907486" cy="5425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Table 6: Results of the sentence writing test for empty bubbles by </a:t>
            </a:r>
            <a:r>
              <a:rPr lang="en-US" sz="2000" b="1" dirty="0">
                <a:solidFill>
                  <a:srgbClr val="0070C0"/>
                </a:solidFill>
              </a:rPr>
              <a:t>F natives</a:t>
            </a:r>
            <a:endParaRPr lang="de-DE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fr-BE" sz="2400" dirty="0"/>
          </a:p>
          <a:p>
            <a:pPr>
              <a:buFont typeface="Wingdings" panose="05000000000000000000" pitchFamily="2" charset="2"/>
              <a:buChar char="Ø"/>
            </a:pPr>
            <a:endParaRPr lang="fr-BE" sz="2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F71F7D-3830-6446-BDF5-6C7CC3F0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486" y="6175014"/>
            <a:ext cx="522514" cy="682985"/>
          </a:xfrm>
        </p:spPr>
        <p:txBody>
          <a:bodyPr/>
          <a:lstStyle/>
          <a:p>
            <a:fld id="{8C2E6C2C-5CE6-42E4-8C0E-25E4FFE79267}" type="slidenum">
              <a:rPr lang="de-DE" smtClean="0"/>
              <a:t>30</a:t>
            </a:fld>
            <a:endParaRPr lang="de-DE"/>
          </a:p>
        </p:txBody>
      </p:sp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6E4D4929-C3D2-FB42-9291-0E36F995FF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335" y="5946712"/>
            <a:ext cx="772151" cy="7253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689D8103-1D4A-6340-9DA7-F441C6724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304121"/>
              </p:ext>
            </p:extLst>
          </p:nvPr>
        </p:nvGraphicFramePr>
        <p:xfrm>
          <a:off x="1544252" y="1069145"/>
          <a:ext cx="9203466" cy="5439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1434">
                  <a:extLst>
                    <a:ext uri="{9D8B030D-6E8A-4147-A177-3AD203B41FA5}">
                      <a16:colId xmlns:a16="http://schemas.microsoft.com/office/drawing/2014/main" val="23465443"/>
                    </a:ext>
                  </a:extLst>
                </a:gridCol>
                <a:gridCol w="1192945">
                  <a:extLst>
                    <a:ext uri="{9D8B030D-6E8A-4147-A177-3AD203B41FA5}">
                      <a16:colId xmlns:a16="http://schemas.microsoft.com/office/drawing/2014/main" val="2269983894"/>
                    </a:ext>
                  </a:extLst>
                </a:gridCol>
                <a:gridCol w="1335260">
                  <a:extLst>
                    <a:ext uri="{9D8B030D-6E8A-4147-A177-3AD203B41FA5}">
                      <a16:colId xmlns:a16="http://schemas.microsoft.com/office/drawing/2014/main" val="3702314325"/>
                    </a:ext>
                  </a:extLst>
                </a:gridCol>
                <a:gridCol w="3713827">
                  <a:extLst>
                    <a:ext uri="{9D8B030D-6E8A-4147-A177-3AD203B41FA5}">
                      <a16:colId xmlns:a16="http://schemas.microsoft.com/office/drawing/2014/main" val="3567952669"/>
                    </a:ext>
                  </a:extLst>
                </a:gridCol>
              </a:tblGrid>
              <a:tr h="4285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Structure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Number of examples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Frequency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Examples by French-speaking participants 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6436380"/>
                  </a:ext>
                </a:extLst>
              </a:tr>
              <a:tr h="2999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Verbless directive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0.83 %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En route Milou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1240336"/>
                  </a:ext>
                </a:extLst>
              </a:tr>
              <a:tr h="6428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Construction with imperative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71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59.16 %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Viens ici, sale gamin!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Allons nous cacher !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Suivez cette voiture noire…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3106229"/>
                  </a:ext>
                </a:extLst>
              </a:tr>
              <a:tr h="8571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Construction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with</a:t>
                      </a:r>
                      <a:r>
                        <a:rPr lang="de-DE" sz="1600" dirty="0">
                          <a:effectLst/>
                        </a:rPr>
                        <a:t> modal </a:t>
                      </a:r>
                      <a:r>
                        <a:rPr lang="de-DE" sz="1600" dirty="0" err="1">
                          <a:effectLst/>
                        </a:rPr>
                        <a:t>verb</a:t>
                      </a:r>
                      <a:r>
                        <a:rPr lang="de-DE" sz="1600" dirty="0">
                          <a:effectLst/>
                        </a:rPr>
                        <a:t> (also </a:t>
                      </a:r>
                      <a:r>
                        <a:rPr lang="de-DE" sz="1600" i="1" dirty="0" err="1">
                          <a:effectLst/>
                        </a:rPr>
                        <a:t>il</a:t>
                      </a:r>
                      <a:r>
                        <a:rPr lang="de-DE" sz="1600" i="1" dirty="0">
                          <a:effectLst/>
                        </a:rPr>
                        <a:t> </a:t>
                      </a:r>
                      <a:r>
                        <a:rPr lang="de-DE" sz="1600" i="1" dirty="0" err="1">
                          <a:effectLst/>
                        </a:rPr>
                        <a:t>faut</a:t>
                      </a:r>
                      <a:r>
                        <a:rPr lang="de-DE" sz="1600" dirty="0">
                          <a:effectLst/>
                        </a:rPr>
                        <a:t>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5.0 %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Vite, vite, on peut encore le rattraper !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Il faut vite aller le lui rendre !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Taxi, pouvez-vous suivre cette voiture noire ?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6023580"/>
                  </a:ext>
                </a:extLst>
              </a:tr>
              <a:tr h="2535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Construction with infinitive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0 %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/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754255"/>
                  </a:ext>
                </a:extLst>
              </a:tr>
              <a:tr h="4285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Only adverb </a:t>
                      </a:r>
                      <a:endParaRPr lang="de-DE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(e.g. </a:t>
                      </a:r>
                      <a:r>
                        <a:rPr lang="en-US" sz="1600" i="1" dirty="0" err="1">
                          <a:effectLst/>
                        </a:rPr>
                        <a:t>schnell</a:t>
                      </a:r>
                      <a:r>
                        <a:rPr lang="en-US" sz="1600" i="1" dirty="0">
                          <a:effectLst/>
                        </a:rPr>
                        <a:t>/</a:t>
                      </a:r>
                      <a:r>
                        <a:rPr lang="en-US" sz="1600" i="1" dirty="0" err="1">
                          <a:effectLst/>
                        </a:rPr>
                        <a:t>los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</a:rPr>
                        <a:t>/</a:t>
                      </a:r>
                      <a:endParaRPr lang="de-DE" sz="160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69078"/>
                  </a:ext>
                </a:extLst>
              </a:tr>
              <a:tr h="6428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Non-motion </a:t>
                      </a:r>
                      <a:r>
                        <a:rPr lang="de-DE" sz="1600" dirty="0" err="1">
                          <a:effectLst/>
                        </a:rPr>
                        <a:t>construction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without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verb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7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5.83 %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Sale petit morveux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Vite, Milou. Pas de temps à perdre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Allez, capitaine, courage !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400910"/>
                  </a:ext>
                </a:extLst>
              </a:tr>
              <a:tr h="6428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Non-motion </a:t>
                      </a:r>
                      <a:r>
                        <a:rPr lang="de-DE" sz="1600" dirty="0" err="1">
                          <a:effectLst/>
                        </a:rPr>
                        <a:t>construction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with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verb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34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28.33 %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Le premier en haut a gagné !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Que se passe-t-il ici ?</a:t>
                      </a:r>
                      <a:endParaRPr lang="de-DE" sz="1600" i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Mais où est-il donc passé ?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633681"/>
                  </a:ext>
                </a:extLst>
              </a:tr>
              <a:tr h="4285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Construction without verb + following sentence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0.83 %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600" i="1" dirty="0">
                          <a:effectLst/>
                        </a:rPr>
                        <a:t>Encore toi, sale garnement. Attends que je t’attrape.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5181135"/>
                  </a:ext>
                </a:extLst>
              </a:tr>
              <a:tr h="2526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TOTAL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120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100 %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164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58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74" y="5889797"/>
            <a:ext cx="782252" cy="7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62000" y="520875"/>
            <a:ext cx="10907486" cy="57673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Table 7: Results by Belgian and German natives in comparison</a:t>
            </a:r>
            <a:endParaRPr lang="de-DE" sz="2000" dirty="0"/>
          </a:p>
          <a:p>
            <a:pPr marL="0" indent="0" algn="ctr">
              <a:buNone/>
            </a:pPr>
            <a:endParaRPr lang="de-DE" sz="2400" dirty="0"/>
          </a:p>
          <a:p>
            <a:pPr marL="0" indent="0">
              <a:buNone/>
            </a:pPr>
            <a:endParaRPr lang="fr-BE" sz="2400" dirty="0"/>
          </a:p>
          <a:p>
            <a:pPr>
              <a:buFont typeface="Wingdings" panose="05000000000000000000" pitchFamily="2" charset="2"/>
              <a:buChar char="Ø"/>
            </a:pPr>
            <a:endParaRPr lang="fr-BE" sz="2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F71F7D-3830-6446-BDF5-6C7CC3F0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486" y="6175014"/>
            <a:ext cx="522514" cy="682985"/>
          </a:xfrm>
        </p:spPr>
        <p:txBody>
          <a:bodyPr/>
          <a:lstStyle/>
          <a:p>
            <a:fld id="{8C2E6C2C-5CE6-42E4-8C0E-25E4FFE79267}" type="slidenum">
              <a:rPr lang="de-DE" smtClean="0"/>
              <a:t>31</a:t>
            </a:fld>
            <a:endParaRPr lang="de-DE"/>
          </a:p>
        </p:txBody>
      </p:sp>
      <p:pic>
        <p:nvPicPr>
          <p:cNvPr id="6" name="Grafik 5" descr="C:\Users\SM-User\Documents\SeSLa-new-web\images\sesla-logo.png">
            <a:extLst>
              <a:ext uri="{FF2B5EF4-FFF2-40B4-BE49-F238E27FC236}">
                <a16:creationId xmlns:a16="http://schemas.microsoft.com/office/drawing/2014/main" id="{6E4D4929-C3D2-FB42-9291-0E36F995FF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335" y="5946712"/>
            <a:ext cx="772151" cy="7253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A1768A5E-185E-F74F-9192-72AB96AF0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744688"/>
              </p:ext>
            </p:extLst>
          </p:nvPr>
        </p:nvGraphicFramePr>
        <p:xfrm>
          <a:off x="1392701" y="1125415"/>
          <a:ext cx="9270609" cy="4589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8180">
                  <a:extLst>
                    <a:ext uri="{9D8B030D-6E8A-4147-A177-3AD203B41FA5}">
                      <a16:colId xmlns:a16="http://schemas.microsoft.com/office/drawing/2014/main" val="1186474542"/>
                    </a:ext>
                  </a:extLst>
                </a:gridCol>
                <a:gridCol w="1368814">
                  <a:extLst>
                    <a:ext uri="{9D8B030D-6E8A-4147-A177-3AD203B41FA5}">
                      <a16:colId xmlns:a16="http://schemas.microsoft.com/office/drawing/2014/main" val="4043998725"/>
                    </a:ext>
                  </a:extLst>
                </a:gridCol>
                <a:gridCol w="1520071">
                  <a:extLst>
                    <a:ext uri="{9D8B030D-6E8A-4147-A177-3AD203B41FA5}">
                      <a16:colId xmlns:a16="http://schemas.microsoft.com/office/drawing/2014/main" val="321769340"/>
                    </a:ext>
                  </a:extLst>
                </a:gridCol>
                <a:gridCol w="1688302">
                  <a:extLst>
                    <a:ext uri="{9D8B030D-6E8A-4147-A177-3AD203B41FA5}">
                      <a16:colId xmlns:a16="http://schemas.microsoft.com/office/drawing/2014/main" val="2847687150"/>
                    </a:ext>
                  </a:extLst>
                </a:gridCol>
                <a:gridCol w="1505242">
                  <a:extLst>
                    <a:ext uri="{9D8B030D-6E8A-4147-A177-3AD203B41FA5}">
                      <a16:colId xmlns:a16="http://schemas.microsoft.com/office/drawing/2014/main" val="4088590159"/>
                    </a:ext>
                  </a:extLst>
                </a:gridCol>
              </a:tblGrid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French-speaking natives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German natives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37768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Number of examples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Frequency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Number of examples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Frequency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4282488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Verbless directive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0.83 %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11.66 %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114410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Construction with imperative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71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59.16 %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37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30.83 %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292955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Construction with modal verb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6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5.0 %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12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10.0 %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189766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Construction with infinitive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0.83 %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000620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Only adverb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8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6.66 %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633867"/>
                  </a:ext>
                </a:extLst>
              </a:tr>
              <a:tr h="4527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Non-motion construction without verb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7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5.83 %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6.66 %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006326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Non-motion construction with verb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34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28.33 %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28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23.33 %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923983"/>
                  </a:ext>
                </a:extLst>
              </a:tr>
              <a:tr h="5837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Construction without verb + following sentence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0.83 %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10.0 %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259470"/>
                  </a:ext>
                </a:extLst>
              </a:tr>
              <a:tr h="3371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TOTAL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120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100 %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120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100 %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280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055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6026046"/>
            <a:ext cx="665981" cy="66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8F41E18-AA6D-2D4F-9C80-4755D147A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32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2000" dirty="0"/>
              <a:t>Table 8: Distribution of the lexicalization patterns in the French vs. German examples</a:t>
            </a:r>
            <a:endParaRPr lang="fr-BE" sz="2000" dirty="0"/>
          </a:p>
          <a:p>
            <a:pPr marL="0" lvl="0" indent="0" algn="ctr">
              <a:buNone/>
            </a:pPr>
            <a:endParaRPr lang="en-US" sz="22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u="sng" dirty="0"/>
              <a:t>t-test with 2 independent variables</a:t>
            </a:r>
            <a:r>
              <a:rPr lang="en-US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differences between both groups statistically significant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verb-framed patterns: </a:t>
            </a:r>
            <a:r>
              <a:rPr lang="en-US" sz="2400" i="1" dirty="0"/>
              <a:t>t</a:t>
            </a:r>
            <a:r>
              <a:rPr lang="en-US" sz="2400" dirty="0"/>
              <a:t>(28) = 4,111, p=0 (with 95 % of confidence interval)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satellite-framed patterns: t-test, </a:t>
            </a:r>
            <a:r>
              <a:rPr lang="en-US" sz="2400" i="1" dirty="0"/>
              <a:t>t</a:t>
            </a:r>
            <a:r>
              <a:rPr lang="en-US" sz="2400" dirty="0"/>
              <a:t>(15.913) = 5,068, p= 0 (95 % of confidence interval)</a:t>
            </a:r>
          </a:p>
          <a:p>
            <a:pPr>
              <a:buFont typeface="Wingdings" pitchFamily="2" charset="2"/>
              <a:buChar char="Ø"/>
            </a:pPr>
            <a:r>
              <a:rPr lang="de-DE" b="1" dirty="0" err="1">
                <a:solidFill>
                  <a:srgbClr val="0070C0"/>
                </a:solidFill>
              </a:rPr>
              <a:t>Results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highly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significant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839" y="6026046"/>
            <a:ext cx="734876" cy="66598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70EEBA28-F306-5E4F-89FB-AB8B06142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050068"/>
              </p:ext>
            </p:extLst>
          </p:nvPr>
        </p:nvGraphicFramePr>
        <p:xfrm>
          <a:off x="2548098" y="672713"/>
          <a:ext cx="6457070" cy="1555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2691">
                  <a:extLst>
                    <a:ext uri="{9D8B030D-6E8A-4147-A177-3AD203B41FA5}">
                      <a16:colId xmlns:a16="http://schemas.microsoft.com/office/drawing/2014/main" val="4209806249"/>
                    </a:ext>
                  </a:extLst>
                </a:gridCol>
                <a:gridCol w="1978705">
                  <a:extLst>
                    <a:ext uri="{9D8B030D-6E8A-4147-A177-3AD203B41FA5}">
                      <a16:colId xmlns:a16="http://schemas.microsoft.com/office/drawing/2014/main" val="406653110"/>
                    </a:ext>
                  </a:extLst>
                </a:gridCol>
                <a:gridCol w="1845674">
                  <a:extLst>
                    <a:ext uri="{9D8B030D-6E8A-4147-A177-3AD203B41FA5}">
                      <a16:colId xmlns:a16="http://schemas.microsoft.com/office/drawing/2014/main" val="2737512141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BE" sz="1800" dirty="0">
                          <a:effectLst/>
                        </a:rPr>
                        <a:t>Structure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French examples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BE" sz="1800">
                          <a:effectLst/>
                        </a:rPr>
                        <a:t>German examples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8266094"/>
                  </a:ext>
                </a:extLst>
              </a:tr>
              <a:tr h="5628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Verb-framed pattern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64.16 %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41.66 %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8031212"/>
                  </a:ext>
                </a:extLst>
              </a:tr>
              <a:tr h="6264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 dirty="0" err="1">
                          <a:effectLst/>
                        </a:rPr>
                        <a:t>Satellite-framed</a:t>
                      </a:r>
                      <a:r>
                        <a:rPr lang="de-DE" sz="1800" dirty="0">
                          <a:effectLst/>
                        </a:rPr>
                        <a:t> </a:t>
                      </a:r>
                      <a:r>
                        <a:rPr lang="de-DE" sz="1800" dirty="0" err="1">
                          <a:effectLst/>
                        </a:rPr>
                        <a:t>pattern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0.83 %</a:t>
                      </a:r>
                      <a:endParaRPr lang="de-D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18.32 %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3322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162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8F41E18-AA6D-2D4F-9C80-4755D147A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597" y="436098"/>
            <a:ext cx="11425003" cy="57408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3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sz="3000" b="1" dirty="0" err="1">
                <a:solidFill>
                  <a:srgbClr val="0070C0"/>
                </a:solidFill>
              </a:rPr>
              <a:t>Why</a:t>
            </a:r>
            <a:r>
              <a:rPr lang="de-DE" sz="3000" b="1" dirty="0">
                <a:solidFill>
                  <a:srgbClr val="0070C0"/>
                </a:solidFill>
              </a:rPr>
              <a:t> </a:t>
            </a:r>
            <a:r>
              <a:rPr lang="de-DE" sz="3000" b="1" dirty="0" err="1">
                <a:solidFill>
                  <a:srgbClr val="0070C0"/>
                </a:solidFill>
              </a:rPr>
              <a:t>more</a:t>
            </a:r>
            <a:r>
              <a:rPr lang="de-DE" sz="3000" b="1" dirty="0">
                <a:solidFill>
                  <a:srgbClr val="0070C0"/>
                </a:solidFill>
              </a:rPr>
              <a:t> </a:t>
            </a:r>
            <a:r>
              <a:rPr lang="de-DE" sz="3000" b="1" dirty="0" err="1">
                <a:solidFill>
                  <a:srgbClr val="0070C0"/>
                </a:solidFill>
              </a:rPr>
              <a:t>verbless</a:t>
            </a:r>
            <a:r>
              <a:rPr lang="de-DE" sz="3000" b="1" dirty="0">
                <a:solidFill>
                  <a:srgbClr val="0070C0"/>
                </a:solidFill>
              </a:rPr>
              <a:t> </a:t>
            </a:r>
            <a:r>
              <a:rPr lang="de-DE" sz="3000" b="1" dirty="0" err="1">
                <a:solidFill>
                  <a:srgbClr val="0070C0"/>
                </a:solidFill>
              </a:rPr>
              <a:t>directives</a:t>
            </a:r>
            <a:r>
              <a:rPr lang="de-DE" sz="3000" b="1" dirty="0">
                <a:solidFill>
                  <a:srgbClr val="0070C0"/>
                </a:solidFill>
              </a:rPr>
              <a:t> in D </a:t>
            </a:r>
            <a:r>
              <a:rPr lang="de-DE" sz="3000" b="1" dirty="0" err="1">
                <a:solidFill>
                  <a:srgbClr val="0070C0"/>
                </a:solidFill>
              </a:rPr>
              <a:t>than</a:t>
            </a:r>
            <a:r>
              <a:rPr lang="de-DE" sz="3000" b="1" dirty="0">
                <a:solidFill>
                  <a:srgbClr val="0070C0"/>
                </a:solidFill>
              </a:rPr>
              <a:t> in F ?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2600" dirty="0">
                <a:solidFill>
                  <a:prstClr val="black"/>
                </a:solidFill>
              </a:rPr>
              <a:t>due to typological differences satellite- vs. verb-framed languages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solidFill>
                  <a:prstClr val="black"/>
                </a:solidFill>
              </a:rPr>
              <a:t> In D authentic way of expression with ‘verb-free constructions’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>
                <a:solidFill>
                  <a:prstClr val="black"/>
                </a:solidFill>
              </a:rPr>
              <a:t>V not so prominent for expression of </a:t>
            </a:r>
            <a:r>
              <a:rPr lang="en-US" sz="2600" dirty="0">
                <a:solidFill>
                  <a:srgbClr val="0070C0"/>
                </a:solidFill>
              </a:rPr>
              <a:t>path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>
                <a:solidFill>
                  <a:prstClr val="black"/>
                </a:solidFill>
              </a:rPr>
              <a:t>motion path with </a:t>
            </a:r>
            <a:r>
              <a:rPr lang="en-US" sz="2600" dirty="0">
                <a:solidFill>
                  <a:srgbClr val="0070C0"/>
                </a:solidFill>
              </a:rPr>
              <a:t>satellites</a:t>
            </a:r>
            <a:r>
              <a:rPr lang="en-US" sz="2600" dirty="0">
                <a:solidFill>
                  <a:prstClr val="black"/>
                </a:solidFill>
              </a:rPr>
              <a:t> in D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>
                <a:solidFill>
                  <a:prstClr val="black"/>
                </a:solidFill>
              </a:rPr>
              <a:t>morpho-syntactic </a:t>
            </a:r>
            <a:r>
              <a:rPr lang="en-US" sz="2600" dirty="0">
                <a:solidFill>
                  <a:srgbClr val="0070C0"/>
                </a:solidFill>
              </a:rPr>
              <a:t>case-marking </a:t>
            </a:r>
            <a:r>
              <a:rPr lang="en-US" sz="2600" dirty="0"/>
              <a:t>(accusative vs. dative)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635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8F41E18-AA6D-2D4F-9C80-4755D147A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597" y="436098"/>
            <a:ext cx="11425003" cy="57408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3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9C032B7-8B06-BF4A-B76C-4AC1DCB6F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323" y="572513"/>
            <a:ext cx="3491621" cy="545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52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554636"/>
            <a:ext cx="10681795" cy="5565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>
                <a:solidFill>
                  <a:srgbClr val="0070C0"/>
                </a:solidFill>
              </a:rPr>
              <a:t>Interim summary</a:t>
            </a:r>
            <a:endParaRPr lang="en-US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200" dirty="0"/>
              <a:t>Two studies have shown</a:t>
            </a:r>
            <a:endParaRPr lang="en-US" sz="3200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/>
              <a:t>With focus on ‘authenticity’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D &amp; F can have </a:t>
            </a:r>
            <a:r>
              <a:rPr lang="en-US" dirty="0">
                <a:solidFill>
                  <a:srgbClr val="0070C0"/>
                </a:solidFill>
              </a:rPr>
              <a:t>similar syntactic structures </a:t>
            </a:r>
            <a:r>
              <a:rPr lang="en-US" dirty="0"/>
              <a:t>in their repertoire of constructions, but </a:t>
            </a:r>
            <a:r>
              <a:rPr lang="en-US" dirty="0">
                <a:solidFill>
                  <a:srgbClr val="0070C0"/>
                </a:solidFill>
              </a:rPr>
              <a:t>not used with same frequency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0070C0"/>
                </a:solidFill>
              </a:rPr>
              <a:t>no statistical equivalence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sometimes alternative lexicalization patterns preferred as more authentic ways of expression. </a:t>
            </a:r>
          </a:p>
          <a:p>
            <a:pPr>
              <a:buFont typeface="Wingdings" pitchFamily="2" charset="2"/>
              <a:buChar char="Ø"/>
            </a:pPr>
            <a:r>
              <a:rPr lang="de-DE" dirty="0"/>
              <a:t>In CA: also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>
                <a:solidFill>
                  <a:srgbClr val="0070C0"/>
                </a:solidFill>
              </a:rPr>
              <a:t>lexicalization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preferences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/>
              <a:t>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linguistic</a:t>
            </a:r>
            <a:r>
              <a:rPr lang="de-DE" dirty="0"/>
              <a:t> </a:t>
            </a:r>
            <a:r>
              <a:rPr lang="de-DE" dirty="0" err="1"/>
              <a:t>typology</a:t>
            </a:r>
            <a:r>
              <a:rPr lang="de-DE" dirty="0"/>
              <a:t> (</a:t>
            </a:r>
            <a:r>
              <a:rPr lang="de-DE" dirty="0" err="1"/>
              <a:t>Slobin</a:t>
            </a:r>
            <a:r>
              <a:rPr lang="de-DE" dirty="0"/>
              <a:t> 1996 &amp; 2017; </a:t>
            </a:r>
            <a:r>
              <a:rPr lang="de-DE" dirty="0" err="1"/>
              <a:t>Talmy</a:t>
            </a:r>
            <a:r>
              <a:rPr lang="de-DE" dirty="0"/>
              <a:t> 2000)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/>
              <a:t>Dezsö</a:t>
            </a:r>
            <a:r>
              <a:rPr lang="en-US" dirty="0"/>
              <a:t> (1982: 9): “Typology is an optimum basis for theoretical contrastive studies”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err="1"/>
              <a:t>Kortmann</a:t>
            </a:r>
            <a:r>
              <a:rPr lang="en-US" dirty="0"/>
              <a:t> (1998: 142): “typology is rarely applied in contrastive research.”</a:t>
            </a:r>
          </a:p>
          <a:p>
            <a:pPr>
              <a:buFont typeface="Wingdings" pitchFamily="2" charset="2"/>
              <a:buChar char="Ø"/>
            </a:pPr>
            <a:endParaRPr lang="it-IT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809" y="5896722"/>
            <a:ext cx="689905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23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81924" y="524435"/>
            <a:ext cx="11112285" cy="5831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2.3. Pleonastic constructions</a:t>
            </a:r>
          </a:p>
          <a:p>
            <a:pPr marL="0" indent="0">
              <a:buNone/>
            </a:pPr>
            <a:r>
              <a:rPr lang="en-US" sz="2600" dirty="0"/>
              <a:t>“pleonastic adverbials” </a:t>
            </a:r>
            <a:r>
              <a:rPr lang="de-DE" sz="2400" dirty="0"/>
              <a:t>(Olsen 1996; </a:t>
            </a:r>
            <a:r>
              <a:rPr lang="de-DE" sz="2400" dirty="0" err="1"/>
              <a:t>Diedrichsen</a:t>
            </a:r>
            <a:r>
              <a:rPr lang="de-DE" sz="2400" dirty="0"/>
              <a:t> 2017; Rehbein &amp; van </a:t>
            </a:r>
            <a:r>
              <a:rPr lang="de-DE" sz="2400" dirty="0" err="1"/>
              <a:t>Genabith</a:t>
            </a:r>
            <a:r>
              <a:rPr lang="de-DE" sz="2400" dirty="0"/>
              <a:t> 2006)</a:t>
            </a:r>
            <a:endParaRPr lang="en-US" sz="2400" b="1" dirty="0">
              <a:solidFill>
                <a:srgbClr val="0070C0"/>
              </a:solidFill>
            </a:endParaRPr>
          </a:p>
          <a:p>
            <a:pPr marL="457200" lvl="1" indent="0">
              <a:buNone/>
              <a:tabLst>
                <a:tab pos="539750" algn="l"/>
              </a:tabLst>
            </a:pP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de-DE" dirty="0"/>
              <a:t>(14) </a:t>
            </a:r>
            <a:r>
              <a:rPr lang="de-DE" i="1" dirty="0"/>
              <a:t>Die Mutter setzte das Kind </a:t>
            </a:r>
            <a:r>
              <a:rPr lang="de-DE" i="1" u="sng" dirty="0">
                <a:solidFill>
                  <a:srgbClr val="0070C0"/>
                </a:solidFill>
              </a:rPr>
              <a:t>auf</a:t>
            </a:r>
            <a:r>
              <a:rPr lang="de-DE" i="1" dirty="0">
                <a:solidFill>
                  <a:srgbClr val="0070C0"/>
                </a:solidFill>
              </a:rPr>
              <a:t> das Pferd</a:t>
            </a:r>
            <a:r>
              <a:rPr lang="de-DE" i="1" dirty="0"/>
              <a:t> </a:t>
            </a:r>
            <a:r>
              <a:rPr lang="de-DE" i="1" dirty="0">
                <a:solidFill>
                  <a:srgbClr val="FF0000"/>
                </a:solidFill>
              </a:rPr>
              <a:t>dr</a:t>
            </a:r>
            <a:r>
              <a:rPr lang="de-DE" i="1" u="sng" dirty="0">
                <a:solidFill>
                  <a:srgbClr val="FF0000"/>
                </a:solidFill>
              </a:rPr>
              <a:t>auf</a:t>
            </a:r>
            <a:r>
              <a:rPr lang="de-DE" i="1" dirty="0"/>
              <a:t>. </a:t>
            </a:r>
          </a:p>
          <a:p>
            <a:pPr marL="457200" lvl="1" indent="0">
              <a:buNone/>
              <a:tabLst>
                <a:tab pos="539750" algn="l"/>
              </a:tabLst>
            </a:pPr>
            <a:r>
              <a:rPr lang="de-DE" sz="1800" dirty="0"/>
              <a:t>       </a:t>
            </a:r>
            <a:r>
              <a:rPr lang="de-DE" sz="1800" dirty="0" err="1"/>
              <a:t>lit</a:t>
            </a:r>
            <a:r>
              <a:rPr lang="de-DE" sz="1800" dirty="0"/>
              <a:t>. ‘The </a:t>
            </a:r>
            <a:r>
              <a:rPr lang="de-DE" sz="1800" dirty="0" err="1"/>
              <a:t>mother</a:t>
            </a:r>
            <a:r>
              <a:rPr lang="de-DE" sz="1800" dirty="0"/>
              <a:t> </a:t>
            </a:r>
            <a:r>
              <a:rPr lang="de-DE" sz="1800" dirty="0" err="1"/>
              <a:t>sets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child</a:t>
            </a:r>
            <a:r>
              <a:rPr lang="de-DE" sz="1800" dirty="0"/>
              <a:t> on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horse</a:t>
            </a:r>
            <a:r>
              <a:rPr lang="de-DE" sz="1800" dirty="0"/>
              <a:t> upon‘</a:t>
            </a:r>
          </a:p>
          <a:p>
            <a:pPr marL="457200" lvl="1" indent="0">
              <a:buNone/>
            </a:pPr>
            <a:r>
              <a:rPr lang="en-US" i="1" dirty="0"/>
              <a:t> </a:t>
            </a:r>
            <a:r>
              <a:rPr lang="en-US" dirty="0"/>
              <a:t>(15) </a:t>
            </a:r>
            <a:r>
              <a:rPr lang="en-US" i="1" dirty="0" err="1"/>
              <a:t>Entscheidend</a:t>
            </a:r>
            <a:r>
              <a:rPr lang="en-US" i="1" dirty="0"/>
              <a:t> </a:t>
            </a:r>
            <a:r>
              <a:rPr lang="en-US" i="1" dirty="0" err="1"/>
              <a:t>ist</a:t>
            </a:r>
            <a:r>
              <a:rPr lang="en-US" i="1" dirty="0"/>
              <a:t> der </a:t>
            </a:r>
            <a:r>
              <a:rPr lang="en-US" i="1" dirty="0" err="1"/>
              <a:t>Inhalt</a:t>
            </a:r>
            <a:r>
              <a:rPr lang="en-US" i="1" dirty="0"/>
              <a:t>, was </a:t>
            </a:r>
            <a:r>
              <a:rPr lang="en-US" i="1" u="sng" dirty="0">
                <a:solidFill>
                  <a:srgbClr val="0070C0"/>
                </a:solidFill>
              </a:rPr>
              <a:t>in</a:t>
            </a:r>
            <a:r>
              <a:rPr lang="en-US" i="1" dirty="0">
                <a:solidFill>
                  <a:srgbClr val="0070C0"/>
                </a:solidFill>
              </a:rPr>
              <a:t> der </a:t>
            </a:r>
            <a:r>
              <a:rPr lang="en-US" i="1" dirty="0" err="1">
                <a:solidFill>
                  <a:srgbClr val="0070C0"/>
                </a:solidFill>
              </a:rPr>
              <a:t>Tüte</a:t>
            </a:r>
            <a:r>
              <a:rPr lang="en-US" i="1" dirty="0"/>
              <a:t> </a:t>
            </a:r>
            <a:r>
              <a:rPr lang="en-US" i="1" dirty="0" err="1">
                <a:solidFill>
                  <a:srgbClr val="FF0000"/>
                </a:solidFill>
              </a:rPr>
              <a:t>dr</a:t>
            </a:r>
            <a:r>
              <a:rPr lang="en-US" i="1" u="sng" dirty="0" err="1">
                <a:solidFill>
                  <a:srgbClr val="FF0000"/>
                </a:solidFill>
              </a:rPr>
              <a:t>in</a:t>
            </a:r>
            <a:r>
              <a:rPr lang="en-US" i="1" dirty="0"/>
              <a:t> </a:t>
            </a:r>
            <a:r>
              <a:rPr lang="en-US" i="1" dirty="0" err="1"/>
              <a:t>ist</a:t>
            </a:r>
            <a:r>
              <a:rPr lang="en-US" i="1" dirty="0"/>
              <a:t>: </a:t>
            </a:r>
            <a:r>
              <a:rPr lang="en-US" i="1" dirty="0" err="1"/>
              <a:t>Sägespäne</a:t>
            </a:r>
            <a:r>
              <a:rPr lang="en-US" i="1" dirty="0"/>
              <a:t> </a:t>
            </a:r>
            <a:r>
              <a:rPr lang="en-US" i="1" dirty="0" err="1"/>
              <a:t>oder</a:t>
            </a:r>
            <a:r>
              <a:rPr lang="en-US" i="1" dirty="0"/>
              <a:t> 	            </a:t>
            </a:r>
          </a:p>
          <a:p>
            <a:pPr marL="457200" lvl="1" indent="0">
              <a:buNone/>
            </a:pPr>
            <a:r>
              <a:rPr lang="en-US" i="1" dirty="0"/>
              <a:t>         </a:t>
            </a:r>
            <a:r>
              <a:rPr lang="en-US" i="1" dirty="0" err="1"/>
              <a:t>Pfannkuchen</a:t>
            </a:r>
            <a:r>
              <a:rPr lang="en-US" sz="2000" dirty="0"/>
              <a:t> </a:t>
            </a:r>
            <a:r>
              <a:rPr lang="en-US" sz="1200" dirty="0"/>
              <a:t>(Kant, Hermann: Die Aula, Berlin: </a:t>
            </a:r>
            <a:r>
              <a:rPr lang="en-US" sz="1200" dirty="0" err="1"/>
              <a:t>Rütten</a:t>
            </a:r>
            <a:r>
              <a:rPr lang="en-US" sz="1200" dirty="0"/>
              <a:t> &amp; </a:t>
            </a:r>
            <a:r>
              <a:rPr lang="en-US" sz="1200" dirty="0" err="1"/>
              <a:t>Loening</a:t>
            </a:r>
            <a:r>
              <a:rPr lang="en-US" sz="1200" dirty="0"/>
              <a:t> 1965, S. 65)</a:t>
            </a:r>
          </a:p>
          <a:p>
            <a:pPr marL="457200" lvl="1" indent="0">
              <a:buNone/>
            </a:pPr>
            <a:r>
              <a:rPr lang="de-DE" sz="2000" dirty="0"/>
              <a:t>     </a:t>
            </a:r>
            <a:r>
              <a:rPr lang="de-DE" sz="1800" dirty="0" err="1"/>
              <a:t>lit</a:t>
            </a:r>
            <a:r>
              <a:rPr lang="de-DE" sz="1800" dirty="0"/>
              <a:t>. ‘</a:t>
            </a:r>
            <a:r>
              <a:rPr lang="de-DE" sz="1800" dirty="0" err="1"/>
              <a:t>Decisive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content</a:t>
            </a:r>
            <a:r>
              <a:rPr lang="de-DE" sz="1800" dirty="0"/>
              <a:t>, </a:t>
            </a:r>
            <a:r>
              <a:rPr lang="de-DE" sz="1800" dirty="0" err="1"/>
              <a:t>what</a:t>
            </a:r>
            <a:r>
              <a:rPr lang="de-DE" sz="1800" dirty="0"/>
              <a:t> in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bag</a:t>
            </a:r>
            <a:r>
              <a:rPr lang="de-DE" sz="1800" dirty="0"/>
              <a:t> in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: </a:t>
            </a:r>
            <a:r>
              <a:rPr lang="de-DE" sz="1800" dirty="0" err="1"/>
              <a:t>sawdust</a:t>
            </a:r>
            <a:r>
              <a:rPr lang="de-DE" sz="1800" dirty="0"/>
              <a:t> </a:t>
            </a:r>
            <a:r>
              <a:rPr lang="de-DE" sz="1800" dirty="0" err="1"/>
              <a:t>or</a:t>
            </a:r>
            <a:r>
              <a:rPr lang="de-DE" sz="1800" dirty="0"/>
              <a:t> </a:t>
            </a:r>
            <a:r>
              <a:rPr lang="de-DE" sz="1800" dirty="0" err="1"/>
              <a:t>pancakes</a:t>
            </a:r>
            <a:r>
              <a:rPr lang="de-DE" sz="1800" dirty="0"/>
              <a:t>‘ </a:t>
            </a:r>
          </a:p>
          <a:p>
            <a:pPr marL="457200" lvl="1" indent="0">
              <a:buNone/>
            </a:pPr>
            <a:endParaRPr lang="de-DE" sz="1800" dirty="0"/>
          </a:p>
          <a:p>
            <a:pPr>
              <a:buFont typeface="Wingdings" pitchFamily="2" charset="2"/>
              <a:buChar char="Ø"/>
            </a:pPr>
            <a:r>
              <a:rPr lang="de-DE" sz="2600" b="1" dirty="0" err="1"/>
              <a:t>Construction</a:t>
            </a:r>
            <a:r>
              <a:rPr lang="de-DE" sz="2600" b="1" dirty="0"/>
              <a:t> form</a:t>
            </a:r>
            <a:r>
              <a:rPr lang="de-DE" sz="2600" dirty="0"/>
              <a:t>: </a:t>
            </a:r>
            <a:r>
              <a:rPr lang="de-DE" sz="2600" dirty="0" err="1"/>
              <a:t>causative</a:t>
            </a:r>
            <a:r>
              <a:rPr lang="de-DE" sz="2600" dirty="0"/>
              <a:t>/</a:t>
            </a:r>
            <a:r>
              <a:rPr lang="de-DE" sz="2600" dirty="0" err="1"/>
              <a:t>locative</a:t>
            </a:r>
            <a:r>
              <a:rPr lang="de-DE" sz="2600" dirty="0"/>
              <a:t> C </a:t>
            </a:r>
            <a:r>
              <a:rPr lang="de-DE" sz="2600" dirty="0" err="1"/>
              <a:t>with</a:t>
            </a:r>
            <a:r>
              <a:rPr lang="de-DE" sz="2600" dirty="0"/>
              <a:t> [</a:t>
            </a:r>
            <a:r>
              <a:rPr lang="de-DE" sz="2600" dirty="0" err="1">
                <a:solidFill>
                  <a:srgbClr val="0070C0"/>
                </a:solidFill>
              </a:rPr>
              <a:t>PrepPhrase</a:t>
            </a:r>
            <a:r>
              <a:rPr lang="de-DE" sz="2600" dirty="0"/>
              <a:t> + </a:t>
            </a:r>
            <a:r>
              <a:rPr lang="de-DE" sz="2600" dirty="0" err="1">
                <a:solidFill>
                  <a:srgbClr val="FF0000"/>
                </a:solidFill>
              </a:rPr>
              <a:t>PronADV</a:t>
            </a:r>
            <a:r>
              <a:rPr lang="de-DE" sz="2600" dirty="0"/>
              <a:t>] </a:t>
            </a:r>
          </a:p>
          <a:p>
            <a:pPr>
              <a:buFont typeface="Wingdings" pitchFamily="2" charset="2"/>
              <a:buChar char="Ø"/>
            </a:pPr>
            <a:r>
              <a:rPr lang="de-DE" sz="2600" b="1" dirty="0"/>
              <a:t>Form </a:t>
            </a:r>
            <a:r>
              <a:rPr lang="de-DE" sz="2600" b="1" dirty="0" err="1"/>
              <a:t>of</a:t>
            </a:r>
            <a:r>
              <a:rPr lang="de-DE" sz="2600" b="1" dirty="0"/>
              <a:t> </a:t>
            </a:r>
            <a:r>
              <a:rPr lang="de-DE" sz="2600" b="1" dirty="0" err="1"/>
              <a:t>PronADV</a:t>
            </a:r>
            <a:r>
              <a:rPr lang="de-DE" sz="2600" dirty="0"/>
              <a:t>:  </a:t>
            </a:r>
            <a:r>
              <a:rPr lang="de-DE" sz="2600" dirty="0" err="1"/>
              <a:t>duplication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>
                <a:solidFill>
                  <a:srgbClr val="0070C0"/>
                </a:solidFill>
              </a:rPr>
              <a:t>Prep</a:t>
            </a:r>
            <a:r>
              <a:rPr lang="de-DE" sz="2600" dirty="0"/>
              <a:t> in </a:t>
            </a:r>
            <a:r>
              <a:rPr lang="de-DE" sz="2400" dirty="0" err="1">
                <a:solidFill>
                  <a:srgbClr val="FF0000"/>
                </a:solidFill>
              </a:rPr>
              <a:t>PronADV</a:t>
            </a:r>
            <a:r>
              <a:rPr lang="de-DE" sz="2600" dirty="0"/>
              <a:t>; </a:t>
            </a:r>
            <a:r>
              <a:rPr lang="de-DE" sz="2600" dirty="0" err="1"/>
              <a:t>anaphoric</a:t>
            </a:r>
            <a:r>
              <a:rPr lang="de-DE" sz="2600" dirty="0"/>
              <a:t> </a:t>
            </a:r>
            <a:r>
              <a:rPr lang="de-DE" sz="2600" dirty="0" err="1"/>
              <a:t>use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400" dirty="0" err="1">
                <a:solidFill>
                  <a:srgbClr val="FF0000"/>
                </a:solidFill>
              </a:rPr>
              <a:t>PronADV</a:t>
            </a:r>
            <a:endParaRPr lang="de-DE" sz="24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de-DE" sz="2600" b="1" dirty="0" err="1"/>
              <a:t>Semantics</a:t>
            </a:r>
            <a:r>
              <a:rPr lang="de-DE" sz="2600" b="1" dirty="0"/>
              <a:t> </a:t>
            </a:r>
            <a:r>
              <a:rPr lang="de-DE" sz="2600" b="1" dirty="0" err="1"/>
              <a:t>of</a:t>
            </a:r>
            <a:r>
              <a:rPr lang="de-DE" sz="2600" b="1" dirty="0"/>
              <a:t> </a:t>
            </a:r>
            <a:r>
              <a:rPr lang="de-DE" sz="2600" b="1" dirty="0" err="1"/>
              <a:t>construction</a:t>
            </a:r>
            <a:r>
              <a:rPr lang="de-DE" sz="2600" dirty="0"/>
              <a:t>: </a:t>
            </a:r>
          </a:p>
          <a:p>
            <a:pPr marL="0" indent="0">
              <a:buNone/>
            </a:pPr>
            <a:r>
              <a:rPr lang="de-DE" sz="2600" dirty="0"/>
              <a:t>	</a:t>
            </a:r>
            <a:r>
              <a:rPr lang="de-DE" sz="2600" dirty="0" err="1"/>
              <a:t>expression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motion</a:t>
            </a:r>
            <a:r>
              <a:rPr lang="de-DE" sz="2600" dirty="0"/>
              <a:t>/</a:t>
            </a:r>
            <a:r>
              <a:rPr lang="de-DE" sz="2600" dirty="0" err="1"/>
              <a:t>location</a:t>
            </a:r>
            <a:endParaRPr lang="de-DE" sz="2600" dirty="0"/>
          </a:p>
          <a:p>
            <a:pPr marL="0" indent="0">
              <a:buNone/>
            </a:pPr>
            <a:r>
              <a:rPr lang="de-DE" sz="2600" dirty="0"/>
              <a:t>            </a:t>
            </a:r>
            <a:r>
              <a:rPr lang="de-DE" sz="2600" dirty="0" err="1"/>
              <a:t>pleonastic</a:t>
            </a:r>
            <a:r>
              <a:rPr lang="de-DE" sz="2600" dirty="0"/>
              <a:t> </a:t>
            </a:r>
            <a:r>
              <a:rPr lang="de-DE" sz="2600" dirty="0" err="1">
                <a:solidFill>
                  <a:srgbClr val="FF0000"/>
                </a:solidFill>
              </a:rPr>
              <a:t>PronADV</a:t>
            </a:r>
            <a:r>
              <a:rPr lang="de-DE" sz="2600" dirty="0"/>
              <a:t>: </a:t>
            </a:r>
            <a:r>
              <a:rPr lang="de-DE" sz="2600" dirty="0" err="1"/>
              <a:t>expression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intensification</a:t>
            </a:r>
            <a:endParaRPr lang="de-DE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40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8" y="544286"/>
            <a:ext cx="11343861" cy="5878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2.3. Pleonastic constructions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Lack of structural symmetry: D constructions non-existent in F</a:t>
            </a:r>
            <a:endParaRPr lang="de-DE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Definition of </a:t>
            </a:r>
            <a:r>
              <a:rPr lang="en-US" dirty="0">
                <a:solidFill>
                  <a:srgbClr val="0070C0"/>
                </a:solidFill>
              </a:rPr>
              <a:t>asymmetry at structural level</a:t>
            </a:r>
            <a:r>
              <a:rPr lang="en-US" dirty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/>
              <a:t>“operational asymmetry” (</a:t>
            </a:r>
            <a:r>
              <a:rPr lang="en-US" sz="2800" dirty="0" err="1"/>
              <a:t>Klaudy</a:t>
            </a:r>
            <a:r>
              <a:rPr lang="en-US" sz="2800" dirty="0"/>
              <a:t> &amp; </a:t>
            </a:r>
            <a:r>
              <a:rPr lang="en-US" sz="2800" dirty="0" err="1"/>
              <a:t>Kàroly</a:t>
            </a:r>
            <a:r>
              <a:rPr lang="en-US" sz="2800" dirty="0"/>
              <a:t> 2005: 15)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/>
              <a:t>transfer operations: involve </a:t>
            </a:r>
            <a:r>
              <a:rPr lang="en-US" sz="2800" dirty="0" err="1"/>
              <a:t>explicitation</a:t>
            </a:r>
            <a:r>
              <a:rPr lang="en-US" sz="2800" dirty="0"/>
              <a:t> and/or </a:t>
            </a:r>
            <a:r>
              <a:rPr lang="en-US" sz="2800" dirty="0" err="1"/>
              <a:t>implicitation</a:t>
            </a:r>
            <a:r>
              <a:rPr lang="en-US" sz="2800" dirty="0"/>
              <a:t>. </a:t>
            </a:r>
          </a:p>
          <a:p>
            <a:pPr lvl="2">
              <a:buFont typeface="Symbol" pitchFamily="2" charset="2"/>
              <a:buChar char="-"/>
            </a:pPr>
            <a:r>
              <a:rPr lang="en-US" sz="2800" dirty="0" err="1"/>
              <a:t>Explicitation</a:t>
            </a:r>
            <a:r>
              <a:rPr lang="en-US" sz="2800" dirty="0"/>
              <a:t>: lexical or grammatical specification, lexical or grammatical addition</a:t>
            </a:r>
          </a:p>
          <a:p>
            <a:pPr lvl="2">
              <a:buFont typeface="Symbol" pitchFamily="2" charset="2"/>
              <a:buChar char="-"/>
            </a:pPr>
            <a:r>
              <a:rPr lang="en-US" sz="2800" dirty="0" err="1"/>
              <a:t>Implicitation</a:t>
            </a:r>
            <a:r>
              <a:rPr lang="en-US" sz="2800" dirty="0"/>
              <a:t>: lexical or grammatical generalization or contraction, lexical or grammatical omission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following study illustrates ‘</a:t>
            </a:r>
            <a:r>
              <a:rPr lang="en-US" dirty="0" err="1">
                <a:solidFill>
                  <a:srgbClr val="0070C0"/>
                </a:solidFill>
              </a:rPr>
              <a:t>implicitation</a:t>
            </a:r>
            <a:r>
              <a:rPr lang="en-US" dirty="0"/>
              <a:t>’  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509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62918"/>
            <a:ext cx="829109" cy="82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83403" y="572438"/>
            <a:ext cx="10957302" cy="539104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600" b="1" dirty="0"/>
              <a:t>Alternative construction </a:t>
            </a:r>
            <a:r>
              <a:rPr lang="de-DE" sz="2600" b="1" dirty="0"/>
              <a:t>Form </a:t>
            </a:r>
            <a:r>
              <a:rPr lang="de-DE" sz="2600" dirty="0"/>
              <a:t>[</a:t>
            </a:r>
            <a:r>
              <a:rPr lang="de-DE" sz="2600" dirty="0" err="1">
                <a:solidFill>
                  <a:srgbClr val="FF0000"/>
                </a:solidFill>
              </a:rPr>
              <a:t>PronADV</a:t>
            </a:r>
            <a:r>
              <a:rPr lang="de-DE" sz="2600" dirty="0"/>
              <a:t> + </a:t>
            </a:r>
            <a:r>
              <a:rPr lang="de-DE" sz="2600" dirty="0" err="1">
                <a:solidFill>
                  <a:srgbClr val="0070C0"/>
                </a:solidFill>
              </a:rPr>
              <a:t>PrepPhr</a:t>
            </a:r>
            <a:r>
              <a:rPr lang="de-DE" sz="2600" dirty="0"/>
              <a:t>] </a:t>
            </a:r>
            <a:endParaRPr lang="en-US" sz="2600" dirty="0"/>
          </a:p>
          <a:p>
            <a:pPr marL="0" indent="0">
              <a:buNone/>
            </a:pPr>
            <a:r>
              <a:rPr lang="en-US" sz="2400" dirty="0"/>
              <a:t>(16) </a:t>
            </a:r>
            <a:r>
              <a:rPr lang="en-US" sz="2400" i="1" dirty="0" err="1"/>
              <a:t>Mehr</a:t>
            </a:r>
            <a:r>
              <a:rPr lang="en-US" sz="2400" i="1" dirty="0"/>
              <a:t> </a:t>
            </a:r>
            <a:r>
              <a:rPr lang="en-US" sz="2400" i="1" dirty="0" err="1"/>
              <a:t>ist</a:t>
            </a:r>
            <a:r>
              <a:rPr lang="en-US" sz="2400" i="1" dirty="0"/>
              <a:t> ja </a:t>
            </a:r>
            <a:r>
              <a:rPr lang="en-US" sz="2400" i="1" dirty="0" err="1"/>
              <a:t>auch</a:t>
            </a:r>
            <a:r>
              <a:rPr lang="en-US" sz="2400" i="1" dirty="0"/>
              <a:t> gar </a:t>
            </a:r>
            <a:r>
              <a:rPr lang="en-US" sz="2400" i="1" dirty="0" err="1"/>
              <a:t>nicht</a:t>
            </a:r>
            <a:r>
              <a:rPr lang="en-US" sz="2400" i="1" dirty="0"/>
              <a:t> </a:t>
            </a:r>
            <a:r>
              <a:rPr lang="en-US" sz="2400" i="1" dirty="0" err="1">
                <a:solidFill>
                  <a:srgbClr val="FF0000"/>
                </a:solidFill>
              </a:rPr>
              <a:t>dr</a:t>
            </a:r>
            <a:r>
              <a:rPr lang="en-US" sz="2400" i="1" u="sng" dirty="0" err="1">
                <a:solidFill>
                  <a:srgbClr val="FF0000"/>
                </a:solidFill>
              </a:rPr>
              <a:t>in</a:t>
            </a:r>
            <a:r>
              <a:rPr lang="en-US" sz="2400" i="1" dirty="0"/>
              <a:t> </a:t>
            </a:r>
            <a:r>
              <a:rPr lang="en-US" sz="2400" i="1" u="sng" dirty="0">
                <a:solidFill>
                  <a:srgbClr val="0070C0"/>
                </a:solidFill>
              </a:rPr>
              <a:t>in</a:t>
            </a:r>
            <a:r>
              <a:rPr lang="en-US" sz="2400" i="1" dirty="0"/>
              <a:t> </a:t>
            </a:r>
            <a:r>
              <a:rPr lang="en-US" sz="2400" i="1" dirty="0">
                <a:solidFill>
                  <a:srgbClr val="0070C0"/>
                </a:solidFill>
              </a:rPr>
              <a:t>so </a:t>
            </a:r>
            <a:r>
              <a:rPr lang="en-US" sz="2400" i="1" dirty="0" err="1">
                <a:solidFill>
                  <a:srgbClr val="0070C0"/>
                </a:solidFill>
              </a:rPr>
              <a:t>einem</a:t>
            </a:r>
            <a:r>
              <a:rPr lang="en-US" sz="2400" i="1" dirty="0">
                <a:solidFill>
                  <a:srgbClr val="0070C0"/>
                </a:solidFill>
              </a:rPr>
              <a:t> </a:t>
            </a:r>
            <a:r>
              <a:rPr lang="en-US" sz="2400" i="1" dirty="0" err="1">
                <a:solidFill>
                  <a:srgbClr val="0070C0"/>
                </a:solidFill>
              </a:rPr>
              <a:t>Beruf</a:t>
            </a:r>
            <a:r>
              <a:rPr lang="en-US" sz="2400" i="1" dirty="0"/>
              <a:t>, der </a:t>
            </a:r>
            <a:r>
              <a:rPr lang="en-US" sz="2400" i="1" dirty="0" err="1"/>
              <a:t>ein</a:t>
            </a:r>
            <a:r>
              <a:rPr lang="en-US" sz="2400" i="1" dirty="0"/>
              <a:t> Ersatz </a:t>
            </a:r>
            <a:r>
              <a:rPr lang="en-US" sz="2400" i="1" dirty="0" err="1"/>
              <a:t>für</a:t>
            </a:r>
            <a:r>
              <a:rPr lang="en-US" sz="2400" i="1" dirty="0"/>
              <a:t> die Liebe    </a:t>
            </a:r>
          </a:p>
          <a:p>
            <a:pPr marL="0" indent="0">
              <a:buNone/>
            </a:pPr>
            <a:r>
              <a:rPr lang="en-US" sz="2400" i="1" dirty="0"/>
              <a:t>        </a:t>
            </a:r>
            <a:r>
              <a:rPr lang="en-US" sz="2400" i="1" dirty="0" err="1"/>
              <a:t>ist</a:t>
            </a:r>
            <a:r>
              <a:rPr lang="en-US" sz="2400" dirty="0"/>
              <a:t> </a:t>
            </a:r>
            <a:r>
              <a:rPr lang="en-US" sz="1600" dirty="0"/>
              <a:t>(Walser, Martin: </a:t>
            </a:r>
            <a:r>
              <a:rPr lang="en-US" sz="1600" dirty="0" err="1"/>
              <a:t>Halbzeit</a:t>
            </a:r>
            <a:r>
              <a:rPr lang="en-US" sz="1600" dirty="0"/>
              <a:t>, Frankfurt a. M.: </a:t>
            </a:r>
            <a:r>
              <a:rPr lang="en-US" sz="1600" dirty="0" err="1"/>
              <a:t>Suhrkamp</a:t>
            </a:r>
            <a:r>
              <a:rPr lang="en-US" sz="1600" dirty="0"/>
              <a:t> 1997 [1960], S. 189)</a:t>
            </a:r>
          </a:p>
          <a:p>
            <a:pPr marL="0" indent="0">
              <a:buNone/>
            </a:pPr>
            <a:r>
              <a:rPr lang="en-US" sz="1800" dirty="0"/>
              <a:t>    Lit. ‘No more is in it in such a profession, which is a substitute for the love’ </a:t>
            </a:r>
          </a:p>
          <a:p>
            <a:pPr marL="0" indent="0">
              <a:buNone/>
            </a:pPr>
            <a:r>
              <a:rPr lang="de-DE" sz="2400" dirty="0"/>
              <a:t>(17) </a:t>
            </a:r>
            <a:r>
              <a:rPr lang="de-DE" sz="2400" i="1" dirty="0"/>
              <a:t>Und trotzdem: es war viel </a:t>
            </a:r>
            <a:r>
              <a:rPr lang="de-DE" sz="2400" i="1" dirty="0">
                <a:solidFill>
                  <a:srgbClr val="FF0000"/>
                </a:solidFill>
              </a:rPr>
              <a:t>dr</a:t>
            </a:r>
            <a:r>
              <a:rPr lang="de-DE" sz="2400" i="1" u="sng" dirty="0">
                <a:solidFill>
                  <a:srgbClr val="FF0000"/>
                </a:solidFill>
              </a:rPr>
              <a:t>an</a:t>
            </a:r>
            <a:r>
              <a:rPr lang="de-DE" sz="2400" i="1" dirty="0"/>
              <a:t> </a:t>
            </a:r>
            <a:r>
              <a:rPr lang="de-DE" sz="2400" i="1" u="sng" dirty="0">
                <a:solidFill>
                  <a:srgbClr val="0070C0"/>
                </a:solidFill>
              </a:rPr>
              <a:t>an</a:t>
            </a:r>
            <a:r>
              <a:rPr lang="de-DE" sz="2400" i="1" dirty="0"/>
              <a:t> </a:t>
            </a:r>
            <a:r>
              <a:rPr lang="de-DE" sz="2400" i="1" dirty="0">
                <a:solidFill>
                  <a:srgbClr val="0070C0"/>
                </a:solidFill>
              </a:rPr>
              <a:t>seiner neuen alten Persönlichkeit</a:t>
            </a:r>
            <a:r>
              <a:rPr lang="de-DE" sz="2400" i="1" dirty="0"/>
              <a:t>, da fand       </a:t>
            </a:r>
          </a:p>
          <a:p>
            <a:pPr marL="0" indent="0">
              <a:buNone/>
            </a:pPr>
            <a:r>
              <a:rPr lang="de-DE" sz="2400" i="1" dirty="0"/>
              <a:t>        sich etwas tief Ehrliches und Empfundenes </a:t>
            </a:r>
            <a:r>
              <a:rPr lang="de-DE" sz="1600" dirty="0"/>
              <a:t>(Biller, Maxim: Verrat. In: </a:t>
            </a:r>
            <a:r>
              <a:rPr lang="de-DE" sz="1600" dirty="0" err="1"/>
              <a:t>ders</a:t>
            </a:r>
            <a:r>
              <a:rPr lang="de-DE" sz="1600" dirty="0"/>
              <a:t>., Wenn ich einmal      </a:t>
            </a:r>
          </a:p>
          <a:p>
            <a:pPr marL="0" indent="0">
              <a:buNone/>
            </a:pPr>
            <a:r>
              <a:rPr lang="de-DE" sz="1600" dirty="0"/>
              <a:t>             reich und tot bin, Köln: Kiepenheuer &amp; Witsch 1990, S. 192)</a:t>
            </a:r>
          </a:p>
          <a:p>
            <a:pPr marL="0" indent="0">
              <a:buNone/>
            </a:pPr>
            <a:r>
              <a:rPr lang="de-DE" sz="1800" dirty="0"/>
              <a:t>     </a:t>
            </a:r>
            <a:r>
              <a:rPr lang="de-DE" sz="1800" dirty="0" err="1"/>
              <a:t>Lit</a:t>
            </a:r>
            <a:r>
              <a:rPr lang="de-DE" sz="1800" dirty="0"/>
              <a:t>. ‘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yet</a:t>
            </a:r>
            <a:r>
              <a:rPr lang="de-DE" sz="1800" dirty="0"/>
              <a:t>: </a:t>
            </a:r>
            <a:r>
              <a:rPr lang="de-DE" sz="1800" dirty="0" err="1"/>
              <a:t>there</a:t>
            </a:r>
            <a:r>
              <a:rPr lang="de-DE" sz="1800" dirty="0"/>
              <a:t> was </a:t>
            </a:r>
            <a:r>
              <a:rPr lang="de-DE" sz="1800" dirty="0" err="1"/>
              <a:t>much</a:t>
            </a:r>
            <a:r>
              <a:rPr lang="de-DE" sz="1800" dirty="0"/>
              <a:t> at </a:t>
            </a:r>
            <a:r>
              <a:rPr lang="de-DE" sz="1800" dirty="0" err="1"/>
              <a:t>it</a:t>
            </a:r>
            <a:r>
              <a:rPr lang="de-DE" sz="1800" dirty="0"/>
              <a:t> at </a:t>
            </a:r>
            <a:r>
              <a:rPr lang="de-DE" sz="1800" dirty="0" err="1"/>
              <a:t>his</a:t>
            </a:r>
            <a:r>
              <a:rPr lang="de-DE" sz="1800" dirty="0"/>
              <a:t> </a:t>
            </a:r>
            <a:r>
              <a:rPr lang="de-DE" sz="1800" dirty="0" err="1"/>
              <a:t>new</a:t>
            </a:r>
            <a:r>
              <a:rPr lang="de-DE" sz="1800" dirty="0"/>
              <a:t> </a:t>
            </a:r>
            <a:r>
              <a:rPr lang="de-DE" sz="1800" dirty="0" err="1"/>
              <a:t>old</a:t>
            </a:r>
            <a:r>
              <a:rPr lang="de-DE" sz="1800" dirty="0"/>
              <a:t> </a:t>
            </a:r>
            <a:r>
              <a:rPr lang="de-DE" sz="1800" dirty="0" err="1"/>
              <a:t>personality</a:t>
            </a:r>
            <a:r>
              <a:rPr lang="de-DE" sz="1800" dirty="0"/>
              <a:t>, </a:t>
            </a:r>
            <a:r>
              <a:rPr lang="de-DE" sz="1800" dirty="0" err="1"/>
              <a:t>there</a:t>
            </a:r>
            <a:r>
              <a:rPr lang="de-DE" sz="1800" dirty="0"/>
              <a:t> was </a:t>
            </a:r>
            <a:r>
              <a:rPr lang="de-DE" sz="1800" dirty="0" err="1"/>
              <a:t>something</a:t>
            </a:r>
            <a:r>
              <a:rPr lang="de-DE" sz="1800" dirty="0"/>
              <a:t> </a:t>
            </a:r>
            <a:r>
              <a:rPr lang="de-DE" sz="1800" dirty="0" err="1"/>
              <a:t>deeply</a:t>
            </a:r>
            <a:r>
              <a:rPr lang="de-DE" sz="1800" dirty="0"/>
              <a:t> honest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felt</a:t>
            </a:r>
            <a:r>
              <a:rPr lang="de-DE" sz="1800" dirty="0"/>
              <a:t>‘ </a:t>
            </a:r>
          </a:p>
          <a:p>
            <a:pPr marL="0" indent="0">
              <a:buNone/>
            </a:pPr>
            <a:endParaRPr lang="de-DE" b="1" dirty="0"/>
          </a:p>
          <a:p>
            <a:pPr>
              <a:buFont typeface="Wingdings" pitchFamily="2" charset="2"/>
              <a:buChar char="Ø"/>
            </a:pPr>
            <a:r>
              <a:rPr lang="de-DE" b="1" dirty="0" err="1"/>
              <a:t>Semantics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alternative </a:t>
            </a:r>
            <a:r>
              <a:rPr lang="de-DE" b="1" dirty="0" err="1"/>
              <a:t>construction</a:t>
            </a:r>
            <a:endParaRPr lang="de-DE" dirty="0"/>
          </a:p>
          <a:p>
            <a:pPr lvl="1">
              <a:buFont typeface="Symbol" pitchFamily="2" charset="2"/>
              <a:buChar char="-"/>
            </a:pPr>
            <a:r>
              <a:rPr lang="de-DE" sz="2200" b="1" dirty="0"/>
              <a:t> </a:t>
            </a:r>
            <a:r>
              <a:rPr lang="de-DE" sz="2600" b="1" dirty="0" err="1"/>
              <a:t>catadeictic</a:t>
            </a:r>
            <a:r>
              <a:rPr lang="de-DE" sz="2600" b="1" dirty="0"/>
              <a:t> </a:t>
            </a:r>
            <a:r>
              <a:rPr lang="de-DE" sz="2600" b="1" dirty="0" err="1"/>
              <a:t>function</a:t>
            </a:r>
            <a:r>
              <a:rPr lang="de-DE" sz="2600" b="1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>
                <a:solidFill>
                  <a:srgbClr val="FF0000"/>
                </a:solidFill>
              </a:rPr>
              <a:t>PronADV</a:t>
            </a:r>
            <a:r>
              <a:rPr lang="de-DE" sz="2600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Ágel</a:t>
            </a:r>
            <a:r>
              <a:rPr lang="en-US" sz="2000" dirty="0"/>
              <a:t> 2017: 200ff) </a:t>
            </a:r>
            <a:r>
              <a:rPr lang="de-DE" sz="2000" b="1" dirty="0"/>
              <a:t>    </a:t>
            </a:r>
          </a:p>
          <a:p>
            <a:pPr lvl="1">
              <a:buFont typeface="Symbol" pitchFamily="2" charset="2"/>
              <a:buChar char="-"/>
            </a:pPr>
            <a:r>
              <a:rPr lang="de-DE" sz="2600" dirty="0">
                <a:sym typeface="Wingdings" pitchFamily="2" charset="2"/>
              </a:rPr>
              <a:t> </a:t>
            </a:r>
            <a:r>
              <a:rPr lang="de-DE" sz="2600" dirty="0" err="1">
                <a:sym typeface="Wingdings" pitchFamily="2" charset="2"/>
              </a:rPr>
              <a:t>Anticipation</a:t>
            </a:r>
            <a:r>
              <a:rPr lang="de-DE" sz="2600" dirty="0">
                <a:sym typeface="Wingdings" pitchFamily="2" charset="2"/>
              </a:rPr>
              <a:t> </a:t>
            </a:r>
            <a:r>
              <a:rPr lang="de-DE" sz="2600" dirty="0" err="1">
                <a:sym typeface="Wingdings" pitchFamily="2" charset="2"/>
              </a:rPr>
              <a:t>of</a:t>
            </a:r>
            <a:r>
              <a:rPr lang="de-DE" sz="2600" dirty="0">
                <a:sym typeface="Wingdings" pitchFamily="2" charset="2"/>
              </a:rPr>
              <a:t> </a:t>
            </a:r>
            <a:r>
              <a:rPr lang="de-DE" sz="2600" dirty="0" err="1">
                <a:sym typeface="Wingdings" pitchFamily="2" charset="2"/>
              </a:rPr>
              <a:t>goal</a:t>
            </a:r>
            <a:r>
              <a:rPr lang="de-DE" sz="2600" dirty="0">
                <a:sym typeface="Wingdings" pitchFamily="2" charset="2"/>
              </a:rPr>
              <a:t>/</a:t>
            </a:r>
            <a:r>
              <a:rPr lang="de-DE" sz="2600" dirty="0" err="1">
                <a:sym typeface="Wingdings" pitchFamily="2" charset="2"/>
              </a:rPr>
              <a:t>endpoint</a:t>
            </a:r>
            <a:r>
              <a:rPr lang="de-DE" sz="2600" dirty="0"/>
              <a:t> </a:t>
            </a:r>
          </a:p>
          <a:p>
            <a:pPr lvl="1">
              <a:buFont typeface="Symbol" pitchFamily="2" charset="2"/>
              <a:buChar char="-"/>
            </a:pPr>
            <a:r>
              <a:rPr lang="de-DE" sz="2600" dirty="0"/>
              <a:t> </a:t>
            </a:r>
            <a:r>
              <a:rPr lang="de-DE" sz="2600" dirty="0" err="1"/>
              <a:t>Stronger</a:t>
            </a:r>
            <a:r>
              <a:rPr lang="de-DE" sz="2600" dirty="0"/>
              <a:t> </a:t>
            </a:r>
            <a:r>
              <a:rPr lang="de-DE" sz="2600" dirty="0" err="1"/>
              <a:t>expression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intensification</a:t>
            </a:r>
            <a:endParaRPr lang="de-DE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33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73858"/>
            <a:ext cx="818169" cy="81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35817" y="446049"/>
            <a:ext cx="11193273" cy="571837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de-DE" sz="3500" b="1" dirty="0"/>
              <a:t>Search </a:t>
            </a:r>
            <a:r>
              <a:rPr lang="de-DE" sz="3500" b="1" dirty="0" err="1"/>
              <a:t>for</a:t>
            </a:r>
            <a:r>
              <a:rPr lang="de-DE" sz="3500" b="1" dirty="0"/>
              <a:t> French </a:t>
            </a:r>
            <a:r>
              <a:rPr lang="de-DE" sz="3500" b="1" dirty="0" err="1"/>
              <a:t>equivalents</a:t>
            </a:r>
            <a:endParaRPr lang="de-DE" sz="3500" b="1" dirty="0"/>
          </a:p>
          <a:p>
            <a:pPr marL="0" indent="0">
              <a:buNone/>
            </a:pPr>
            <a:r>
              <a:rPr lang="de-DE" sz="3100" dirty="0"/>
              <a:t>Translation </a:t>
            </a:r>
            <a:r>
              <a:rPr lang="de-DE" sz="3100" dirty="0" err="1"/>
              <a:t>with</a:t>
            </a:r>
            <a:r>
              <a:rPr lang="de-DE" sz="3100" dirty="0"/>
              <a:t> </a:t>
            </a:r>
            <a:r>
              <a:rPr lang="de-DE" sz="3100" dirty="0" err="1"/>
              <a:t>DeepL</a:t>
            </a:r>
            <a:r>
              <a:rPr lang="de-DE" sz="3100" dirty="0"/>
              <a:t> + Google </a:t>
            </a:r>
            <a:r>
              <a:rPr lang="de-DE" sz="3100" dirty="0" err="1"/>
              <a:t>Translate</a:t>
            </a:r>
            <a:endParaRPr lang="de-DE" sz="3100" dirty="0"/>
          </a:p>
          <a:p>
            <a:pPr marL="0" indent="0">
              <a:buNone/>
              <a:tabLst>
                <a:tab pos="539750" algn="l"/>
              </a:tabLst>
            </a:pPr>
            <a:r>
              <a:rPr lang="de-DE" dirty="0"/>
              <a:t>(14) D. </a:t>
            </a:r>
            <a:r>
              <a:rPr lang="de-DE" i="1" dirty="0"/>
              <a:t>Die Mutter setzt das Kind </a:t>
            </a:r>
            <a:r>
              <a:rPr lang="de-DE" i="1" u="sng" dirty="0">
                <a:solidFill>
                  <a:srgbClr val="0070C0"/>
                </a:solidFill>
              </a:rPr>
              <a:t>auf</a:t>
            </a:r>
            <a:r>
              <a:rPr lang="de-DE" i="1" dirty="0">
                <a:solidFill>
                  <a:srgbClr val="0070C0"/>
                </a:solidFill>
              </a:rPr>
              <a:t> das Pferd</a:t>
            </a:r>
            <a:r>
              <a:rPr lang="de-DE" i="1" dirty="0"/>
              <a:t> </a:t>
            </a:r>
            <a:r>
              <a:rPr lang="de-DE" i="1" dirty="0">
                <a:solidFill>
                  <a:srgbClr val="FF0000"/>
                </a:solidFill>
              </a:rPr>
              <a:t>dr</a:t>
            </a:r>
            <a:r>
              <a:rPr lang="de-DE" i="1" u="sng" dirty="0">
                <a:solidFill>
                  <a:srgbClr val="FF0000"/>
                </a:solidFill>
              </a:rPr>
              <a:t>auf</a:t>
            </a:r>
            <a:r>
              <a:rPr lang="de-DE" i="1" dirty="0"/>
              <a:t>. </a:t>
            </a:r>
          </a:p>
          <a:p>
            <a:pPr marL="0" indent="0">
              <a:buNone/>
              <a:tabLst>
                <a:tab pos="539750" algn="l"/>
              </a:tabLst>
            </a:pPr>
            <a:r>
              <a:rPr lang="de-DE" sz="2300" dirty="0"/>
              <a:t>           </a:t>
            </a:r>
            <a:r>
              <a:rPr lang="de-DE" sz="2100" dirty="0" err="1"/>
              <a:t>lit</a:t>
            </a:r>
            <a:r>
              <a:rPr lang="de-DE" sz="2100" dirty="0"/>
              <a:t>. ‘The </a:t>
            </a:r>
            <a:r>
              <a:rPr lang="de-DE" sz="2100" dirty="0" err="1"/>
              <a:t>mother</a:t>
            </a:r>
            <a:r>
              <a:rPr lang="de-DE" sz="2100" dirty="0"/>
              <a:t> </a:t>
            </a:r>
            <a:r>
              <a:rPr lang="de-DE" sz="2100" dirty="0" err="1"/>
              <a:t>sets</a:t>
            </a:r>
            <a:r>
              <a:rPr lang="de-DE" sz="2100" dirty="0"/>
              <a:t> </a:t>
            </a:r>
            <a:r>
              <a:rPr lang="de-DE" sz="2100" dirty="0" err="1"/>
              <a:t>the</a:t>
            </a:r>
            <a:r>
              <a:rPr lang="de-DE" sz="2100" dirty="0"/>
              <a:t> </a:t>
            </a:r>
            <a:r>
              <a:rPr lang="de-DE" sz="2100" dirty="0" err="1"/>
              <a:t>child</a:t>
            </a:r>
            <a:r>
              <a:rPr lang="de-DE" sz="2100" dirty="0"/>
              <a:t> on </a:t>
            </a:r>
            <a:r>
              <a:rPr lang="de-DE" sz="2100" dirty="0" err="1"/>
              <a:t>the</a:t>
            </a:r>
            <a:r>
              <a:rPr lang="de-DE" sz="2100" dirty="0"/>
              <a:t> </a:t>
            </a:r>
            <a:r>
              <a:rPr lang="de-DE" sz="2100" dirty="0" err="1"/>
              <a:t>horse</a:t>
            </a:r>
            <a:r>
              <a:rPr lang="de-DE" sz="2100" dirty="0"/>
              <a:t> upon‘</a:t>
            </a:r>
          </a:p>
          <a:p>
            <a:pPr marL="0" indent="0">
              <a:buNone/>
              <a:tabLst>
                <a:tab pos="539750" algn="l"/>
              </a:tabLst>
            </a:pPr>
            <a:r>
              <a:rPr lang="fr-BE" dirty="0"/>
              <a:t>         F.  </a:t>
            </a:r>
            <a:r>
              <a:rPr lang="fr-BE" i="1" dirty="0"/>
              <a:t>La mère a mis l'enfant </a:t>
            </a:r>
            <a:r>
              <a:rPr lang="fr-BE" i="1" u="sng" dirty="0">
                <a:solidFill>
                  <a:srgbClr val="0070C0"/>
                </a:solidFill>
              </a:rPr>
              <a:t>sur</a:t>
            </a:r>
            <a:r>
              <a:rPr lang="fr-BE" i="1" dirty="0">
                <a:solidFill>
                  <a:srgbClr val="0070C0"/>
                </a:solidFill>
              </a:rPr>
              <a:t> le cheval </a:t>
            </a:r>
            <a:r>
              <a:rPr lang="fr-BE" i="1" dirty="0">
                <a:solidFill>
                  <a:srgbClr val="FF0000"/>
                </a:solidFill>
              </a:rPr>
              <a:t>⌀ </a:t>
            </a:r>
            <a:r>
              <a:rPr lang="en-US" sz="2400" dirty="0">
                <a:solidFill>
                  <a:srgbClr val="00B050"/>
                </a:solidFill>
              </a:rPr>
              <a:t>(</a:t>
            </a:r>
            <a:r>
              <a:rPr lang="en-US" sz="2400" dirty="0" err="1">
                <a:solidFill>
                  <a:srgbClr val="00B050"/>
                </a:solidFill>
              </a:rPr>
              <a:t>DeepL</a:t>
            </a:r>
            <a:r>
              <a:rPr lang="en-US" sz="2400" dirty="0">
                <a:solidFill>
                  <a:srgbClr val="00B050"/>
                </a:solidFill>
              </a:rPr>
              <a:t> and Google Translate)</a:t>
            </a:r>
            <a:endParaRPr lang="de-DE" sz="2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(15) D. </a:t>
            </a:r>
            <a:r>
              <a:rPr lang="en-US" i="1" dirty="0" err="1"/>
              <a:t>Entscheidend</a:t>
            </a:r>
            <a:r>
              <a:rPr lang="en-US" i="1" dirty="0"/>
              <a:t> </a:t>
            </a:r>
            <a:r>
              <a:rPr lang="en-US" i="1" dirty="0" err="1"/>
              <a:t>ist</a:t>
            </a:r>
            <a:r>
              <a:rPr lang="en-US" i="1" dirty="0"/>
              <a:t> der </a:t>
            </a:r>
            <a:r>
              <a:rPr lang="en-US" i="1" dirty="0" err="1"/>
              <a:t>Inhalt</a:t>
            </a:r>
            <a:r>
              <a:rPr lang="en-US" i="1" dirty="0"/>
              <a:t>, was </a:t>
            </a:r>
            <a:r>
              <a:rPr lang="en-US" i="1" u="sng" dirty="0">
                <a:solidFill>
                  <a:srgbClr val="0070C0"/>
                </a:solidFill>
              </a:rPr>
              <a:t>in</a:t>
            </a:r>
            <a:r>
              <a:rPr lang="en-US" i="1" dirty="0">
                <a:solidFill>
                  <a:srgbClr val="0070C0"/>
                </a:solidFill>
              </a:rPr>
              <a:t> der </a:t>
            </a:r>
            <a:r>
              <a:rPr lang="en-US" i="1" dirty="0" err="1">
                <a:solidFill>
                  <a:srgbClr val="0070C0"/>
                </a:solidFill>
              </a:rPr>
              <a:t>Tüte</a:t>
            </a:r>
            <a:r>
              <a:rPr lang="en-US" i="1" dirty="0"/>
              <a:t> </a:t>
            </a:r>
            <a:r>
              <a:rPr lang="en-US" i="1" dirty="0" err="1">
                <a:solidFill>
                  <a:srgbClr val="FF0000"/>
                </a:solidFill>
              </a:rPr>
              <a:t>dr</a:t>
            </a:r>
            <a:r>
              <a:rPr lang="en-US" i="1" u="sng" dirty="0" err="1">
                <a:solidFill>
                  <a:srgbClr val="FF0000"/>
                </a:solidFill>
              </a:rPr>
              <a:t>in</a:t>
            </a:r>
            <a:r>
              <a:rPr lang="en-US" i="1" dirty="0"/>
              <a:t> </a:t>
            </a:r>
            <a:r>
              <a:rPr lang="en-US" i="1" dirty="0" err="1"/>
              <a:t>ist</a:t>
            </a:r>
            <a:r>
              <a:rPr lang="en-US" i="1" dirty="0"/>
              <a:t>: </a:t>
            </a:r>
            <a:r>
              <a:rPr lang="en-US" i="1" dirty="0" err="1"/>
              <a:t>Sägespäne</a:t>
            </a:r>
            <a:r>
              <a:rPr lang="en-US" i="1" dirty="0"/>
              <a:t> </a:t>
            </a:r>
            <a:r>
              <a:rPr lang="en-US" i="1" dirty="0" err="1"/>
              <a:t>oder</a:t>
            </a:r>
            <a:r>
              <a:rPr lang="en-US" i="1" dirty="0"/>
              <a:t> 	          </a:t>
            </a:r>
          </a:p>
          <a:p>
            <a:pPr marL="0" indent="0">
              <a:buNone/>
            </a:pPr>
            <a:r>
              <a:rPr lang="en-US" i="1" dirty="0"/>
              <a:t>             </a:t>
            </a:r>
            <a:r>
              <a:rPr lang="en-US" i="1" dirty="0" err="1"/>
              <a:t>Pfannkuchen</a:t>
            </a:r>
            <a:r>
              <a:rPr lang="en-US" sz="3100" dirty="0"/>
              <a:t> </a:t>
            </a:r>
            <a:r>
              <a:rPr lang="en-US" sz="2100" dirty="0"/>
              <a:t>(Kant, Hermann: Die Aula, Berlin: </a:t>
            </a:r>
            <a:r>
              <a:rPr lang="en-US" sz="2100" dirty="0" err="1"/>
              <a:t>Rütten</a:t>
            </a:r>
            <a:r>
              <a:rPr lang="en-US" sz="2100" dirty="0"/>
              <a:t> &amp; </a:t>
            </a:r>
            <a:r>
              <a:rPr lang="en-US" sz="2100" dirty="0" err="1"/>
              <a:t>Loening</a:t>
            </a:r>
            <a:r>
              <a:rPr lang="en-US" sz="2100" dirty="0"/>
              <a:t> 1965, S. 65)</a:t>
            </a:r>
          </a:p>
          <a:p>
            <a:pPr marL="0" indent="0">
              <a:buNone/>
            </a:pPr>
            <a:r>
              <a:rPr lang="de-DE" sz="2100" dirty="0"/>
              <a:t>            </a:t>
            </a:r>
            <a:r>
              <a:rPr lang="de-DE" sz="2100" dirty="0" err="1"/>
              <a:t>lit</a:t>
            </a:r>
            <a:r>
              <a:rPr lang="de-DE" sz="2100" dirty="0"/>
              <a:t>. ‘</a:t>
            </a:r>
            <a:r>
              <a:rPr lang="de-DE" sz="2100" dirty="0" err="1"/>
              <a:t>Decisive</a:t>
            </a:r>
            <a:r>
              <a:rPr lang="de-DE" sz="2100" dirty="0"/>
              <a:t> </a:t>
            </a:r>
            <a:r>
              <a:rPr lang="de-DE" sz="2100" dirty="0" err="1"/>
              <a:t>is</a:t>
            </a:r>
            <a:r>
              <a:rPr lang="de-DE" sz="2100" dirty="0"/>
              <a:t> </a:t>
            </a:r>
            <a:r>
              <a:rPr lang="de-DE" sz="2100" dirty="0" err="1"/>
              <a:t>the</a:t>
            </a:r>
            <a:r>
              <a:rPr lang="de-DE" sz="2100" dirty="0"/>
              <a:t> </a:t>
            </a:r>
            <a:r>
              <a:rPr lang="de-DE" sz="2100" dirty="0" err="1"/>
              <a:t>content</a:t>
            </a:r>
            <a:r>
              <a:rPr lang="de-DE" sz="2100" dirty="0"/>
              <a:t>, </a:t>
            </a:r>
            <a:r>
              <a:rPr lang="de-DE" sz="2100" dirty="0" err="1"/>
              <a:t>what</a:t>
            </a:r>
            <a:r>
              <a:rPr lang="de-DE" sz="2100" dirty="0"/>
              <a:t> in </a:t>
            </a:r>
            <a:r>
              <a:rPr lang="de-DE" sz="2100" dirty="0" err="1"/>
              <a:t>the</a:t>
            </a:r>
            <a:r>
              <a:rPr lang="de-DE" sz="2100" dirty="0"/>
              <a:t> </a:t>
            </a:r>
            <a:r>
              <a:rPr lang="de-DE" sz="2100" dirty="0" err="1"/>
              <a:t>bag</a:t>
            </a:r>
            <a:r>
              <a:rPr lang="de-DE" sz="2100" dirty="0"/>
              <a:t> in </a:t>
            </a:r>
            <a:r>
              <a:rPr lang="de-DE" sz="2100" dirty="0" err="1"/>
              <a:t>it</a:t>
            </a:r>
            <a:r>
              <a:rPr lang="de-DE" sz="2100" dirty="0"/>
              <a:t> </a:t>
            </a:r>
            <a:r>
              <a:rPr lang="de-DE" sz="2100" dirty="0" err="1"/>
              <a:t>is</a:t>
            </a:r>
            <a:r>
              <a:rPr lang="de-DE" sz="2100" dirty="0"/>
              <a:t>: </a:t>
            </a:r>
            <a:r>
              <a:rPr lang="de-DE" sz="2100" dirty="0" err="1"/>
              <a:t>sawdust</a:t>
            </a:r>
            <a:r>
              <a:rPr lang="de-DE" sz="2100" dirty="0"/>
              <a:t> </a:t>
            </a:r>
            <a:r>
              <a:rPr lang="de-DE" sz="2100" dirty="0" err="1"/>
              <a:t>or</a:t>
            </a:r>
            <a:r>
              <a:rPr lang="de-DE" sz="2100" dirty="0"/>
              <a:t> </a:t>
            </a:r>
            <a:r>
              <a:rPr lang="de-DE" sz="2100" dirty="0" err="1"/>
              <a:t>pancakes</a:t>
            </a:r>
            <a:r>
              <a:rPr lang="de-DE" sz="2100" dirty="0"/>
              <a:t>‘ </a:t>
            </a:r>
          </a:p>
          <a:p>
            <a:pPr marL="0" indent="0">
              <a:buNone/>
            </a:pPr>
            <a:r>
              <a:rPr lang="de-DE" dirty="0"/>
              <a:t>         </a:t>
            </a:r>
            <a:r>
              <a:rPr lang="fr-BE" dirty="0"/>
              <a:t>F</a:t>
            </a:r>
            <a:r>
              <a:rPr lang="fr-BE" i="1" dirty="0"/>
              <a:t>. Le contenu du sac est déterminant : sciure de bois ou crêpes</a:t>
            </a:r>
            <a:r>
              <a:rPr lang="fr-BE" sz="3100" i="1" dirty="0"/>
              <a:t>.</a:t>
            </a:r>
            <a:r>
              <a:rPr lang="fr-BE" sz="3800" i="1" dirty="0">
                <a:solidFill>
                  <a:srgbClr val="FF0000"/>
                </a:solidFill>
              </a:rPr>
              <a:t>⌀</a:t>
            </a:r>
            <a:r>
              <a:rPr lang="fr-BE" sz="3200" i="1" dirty="0">
                <a:solidFill>
                  <a:srgbClr val="FF0000"/>
                </a:solidFill>
              </a:rPr>
              <a:t> </a:t>
            </a:r>
            <a:r>
              <a:rPr lang="fr-BE" sz="2400" dirty="0">
                <a:solidFill>
                  <a:srgbClr val="00B050"/>
                </a:solidFill>
              </a:rPr>
              <a:t>(</a:t>
            </a:r>
            <a:r>
              <a:rPr lang="fr-BE" sz="2400" dirty="0" err="1">
                <a:solidFill>
                  <a:srgbClr val="00B050"/>
                </a:solidFill>
              </a:rPr>
              <a:t>DeepL</a:t>
            </a:r>
            <a:r>
              <a:rPr lang="fr-BE" sz="2400" dirty="0">
                <a:solidFill>
                  <a:srgbClr val="00B050"/>
                </a:solidFill>
              </a:rPr>
              <a:t>)</a:t>
            </a:r>
            <a:endParaRPr lang="de-DE" sz="2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BE" dirty="0"/>
              <a:t>         F. </a:t>
            </a:r>
            <a:r>
              <a:rPr lang="fr-FR" i="1" dirty="0"/>
              <a:t>Ce qui est déterminant, c'est ce qu'il y a </a:t>
            </a:r>
            <a:r>
              <a:rPr lang="fr-FR" i="1" u="sng" dirty="0">
                <a:solidFill>
                  <a:srgbClr val="0070C0"/>
                </a:solidFill>
              </a:rPr>
              <a:t>à l'intérieur</a:t>
            </a:r>
            <a:r>
              <a:rPr lang="fr-FR" i="1" dirty="0">
                <a:solidFill>
                  <a:srgbClr val="0070C0"/>
                </a:solidFill>
              </a:rPr>
              <a:t> du sac </a:t>
            </a:r>
            <a:r>
              <a:rPr lang="fr-BE" i="1" dirty="0">
                <a:solidFill>
                  <a:srgbClr val="FF0000"/>
                </a:solidFill>
              </a:rPr>
              <a:t>⌀ </a:t>
            </a:r>
            <a:r>
              <a:rPr lang="fr-FR" i="1" dirty="0"/>
              <a:t>: sciure ou    </a:t>
            </a:r>
          </a:p>
          <a:p>
            <a:pPr marL="0" indent="0">
              <a:buNone/>
            </a:pPr>
            <a:r>
              <a:rPr lang="fr-FR" i="1" dirty="0"/>
              <a:t>             crêpes</a:t>
            </a:r>
            <a:r>
              <a:rPr lang="fr-FR" dirty="0"/>
              <a:t>. </a:t>
            </a:r>
            <a:r>
              <a:rPr lang="de-DE" sz="2400" dirty="0">
                <a:solidFill>
                  <a:srgbClr val="00B050"/>
                </a:solidFill>
              </a:rPr>
              <a:t>(Google </a:t>
            </a:r>
            <a:r>
              <a:rPr lang="de-DE" sz="2400" dirty="0" err="1">
                <a:solidFill>
                  <a:srgbClr val="00B050"/>
                </a:solidFill>
              </a:rPr>
              <a:t>Translate</a:t>
            </a:r>
            <a:r>
              <a:rPr lang="de-DE" sz="2400" dirty="0">
                <a:solidFill>
                  <a:srgbClr val="00B050"/>
                </a:solidFill>
              </a:rPr>
              <a:t>) </a:t>
            </a:r>
          </a:p>
          <a:p>
            <a:pPr marL="0" indent="0">
              <a:buNone/>
            </a:pPr>
            <a:endParaRPr lang="de-DE" sz="2400" dirty="0"/>
          </a:p>
          <a:p>
            <a:pPr>
              <a:buFont typeface="Wingdings" pitchFamily="2" charset="2"/>
              <a:buChar char="Ø"/>
            </a:pPr>
            <a:r>
              <a:rPr lang="fr-BE" sz="3200" dirty="0"/>
              <a:t>no F </a:t>
            </a:r>
            <a:r>
              <a:rPr lang="fr-BE" sz="3200" dirty="0" err="1"/>
              <a:t>equivalent</a:t>
            </a:r>
            <a:r>
              <a:rPr lang="fr-BE" sz="3200" dirty="0"/>
              <a:t> for </a:t>
            </a:r>
            <a:r>
              <a:rPr lang="fr-BE" sz="3200" dirty="0" err="1"/>
              <a:t>pleonastic</a:t>
            </a:r>
            <a:r>
              <a:rPr lang="fr-BE" sz="3200" dirty="0"/>
              <a:t> </a:t>
            </a:r>
            <a:r>
              <a:rPr lang="fr-BE" sz="3200" dirty="0" err="1"/>
              <a:t>adverbs</a:t>
            </a:r>
            <a:r>
              <a:rPr lang="fr-BE" sz="3200" dirty="0"/>
              <a:t> </a:t>
            </a:r>
            <a:r>
              <a:rPr lang="fr-BE" sz="2400" dirty="0"/>
              <a:t>(Ullmann </a:t>
            </a:r>
            <a:r>
              <a:rPr lang="en-US" sz="2400" dirty="0"/>
              <a:t>1991: 175)</a:t>
            </a:r>
            <a:r>
              <a:rPr lang="de-DE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1477297" y="6164420"/>
            <a:ext cx="551793" cy="527607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53A2387F-9109-B747-8769-D2BD1F234F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817" y="5873857"/>
            <a:ext cx="848666" cy="818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516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38164"/>
            <a:ext cx="9839739" cy="1080120"/>
          </a:xfrm>
        </p:spPr>
        <p:txBody>
          <a:bodyPr>
            <a:normAutofit/>
          </a:bodyPr>
          <a:lstStyle/>
          <a:p>
            <a:pPr algn="l"/>
            <a:r>
              <a:rPr lang="de-DE" sz="3600" b="1" u="sng" dirty="0">
                <a:solidFill>
                  <a:srgbClr val="FF0000"/>
                </a:solidFill>
              </a:rPr>
              <a:t>1. </a:t>
            </a:r>
            <a:r>
              <a:rPr lang="de-DE" sz="3600" b="1" u="sng" dirty="0" err="1">
                <a:solidFill>
                  <a:srgbClr val="FF0000"/>
                </a:solidFill>
              </a:rPr>
              <a:t>Introduction</a:t>
            </a:r>
            <a:endParaRPr lang="de-DE" sz="3600" b="1" u="sng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31520" y="1118283"/>
            <a:ext cx="10916195" cy="4944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/>
              <a:t>Comparing languages is about defining </a:t>
            </a:r>
            <a:r>
              <a:rPr lang="en-US" sz="3000" dirty="0">
                <a:solidFill>
                  <a:srgbClr val="0070C0"/>
                </a:solidFill>
              </a:rPr>
              <a:t>authentic equivalents </a:t>
            </a:r>
          </a:p>
          <a:p>
            <a:pPr marL="0" indent="0">
              <a:buNone/>
            </a:pPr>
            <a:r>
              <a:rPr lang="en-US" sz="3000" dirty="0">
                <a:solidFill>
                  <a:srgbClr val="0070C0"/>
                </a:solidFill>
              </a:rPr>
              <a:t>                                                                             in L1 &amp; L2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0070C0"/>
                </a:solidFill>
              </a:rPr>
              <a:t>Definition of ‘equivalence’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 Gallagher (1998: 2): equivalence </a:t>
            </a:r>
            <a:r>
              <a:rPr lang="en-US" sz="1300" dirty="0"/>
              <a:t>      </a:t>
            </a:r>
            <a:r>
              <a:rPr lang="en-US" sz="2600" dirty="0"/>
              <a:t>     identity but similarity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constraints for proper equivalents with translation (1998: 9)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rather focus on “adequacy” (1998: 19)</a:t>
            </a:r>
            <a:endParaRPr lang="en-US" sz="3000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BE" sz="2600" dirty="0"/>
              <a:t> </a:t>
            </a:r>
            <a:r>
              <a:rPr lang="en-US" dirty="0" err="1"/>
              <a:t>Tekin</a:t>
            </a:r>
            <a:r>
              <a:rPr lang="en-US" dirty="0"/>
              <a:t> (2012: 123): difficulties to define equivalence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Types of equivalence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‘semantic or pragmatic equivalence’ (James 1983; </a:t>
            </a:r>
            <a:r>
              <a:rPr lang="en-US" sz="2600" dirty="0" err="1"/>
              <a:t>Olesky</a:t>
            </a:r>
            <a:r>
              <a:rPr lang="en-US" sz="2600" dirty="0"/>
              <a:t> 1983 &amp; 1986)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‘contextual equivalence’ (Halliday, McIntosh &amp; </a:t>
            </a:r>
            <a:r>
              <a:rPr lang="en-US" sz="2600" dirty="0" err="1"/>
              <a:t>Strevens</a:t>
            </a:r>
            <a:r>
              <a:rPr lang="en-US" sz="2600" dirty="0"/>
              <a:t> 1964)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‘sentential equivalence’ (</a:t>
            </a:r>
            <a:r>
              <a:rPr lang="en-US" sz="2600" dirty="0" err="1"/>
              <a:t>Krzeszowski</a:t>
            </a:r>
            <a:r>
              <a:rPr lang="en-US" sz="2600" dirty="0"/>
              <a:t> 1981b &amp; 1990)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5">
                <a:extLst>
                  <a:ext uri="{FF2B5EF4-FFF2-40B4-BE49-F238E27FC236}">
                    <a16:creationId xmlns:a16="http://schemas.microsoft.com/office/drawing/2014/main" id="{FFF65AE7-13E9-3147-949A-D2C91FB3097D}"/>
                  </a:ext>
                </a:extLst>
              </p:cNvPr>
              <p:cNvSpPr txBox="1"/>
              <p:nvPr/>
            </p:nvSpPr>
            <p:spPr>
              <a:xfrm>
                <a:off x="5457341" y="2515305"/>
                <a:ext cx="61546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BE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nl-BE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DE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feld 5">
                <a:extLst>
                  <a:ext uri="{FF2B5EF4-FFF2-40B4-BE49-F238E27FC236}">
                    <a16:creationId xmlns:a16="http://schemas.microsoft.com/office/drawing/2014/main" id="{FFF65AE7-13E9-3147-949A-D2C91FB30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341" y="2515305"/>
                <a:ext cx="615467" cy="553998"/>
              </a:xfrm>
              <a:prstGeom prst="rect">
                <a:avLst/>
              </a:prstGeom>
              <a:blipFill>
                <a:blip r:embed="rId5"/>
                <a:stretch>
                  <a:fillRect l="-30612" t="-6667" r="-30612" b="-355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4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5" y="5918285"/>
            <a:ext cx="773742" cy="77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7425" y="446049"/>
            <a:ext cx="11331666" cy="5718371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de-DE" sz="3600" dirty="0"/>
              <a:t>Same </a:t>
            </a:r>
            <a:r>
              <a:rPr lang="de-DE" sz="3600" dirty="0" err="1"/>
              <a:t>observation</a:t>
            </a:r>
            <a:r>
              <a:rPr lang="de-DE" sz="3600" dirty="0"/>
              <a:t> </a:t>
            </a:r>
            <a:r>
              <a:rPr lang="de-DE" sz="3600" dirty="0" err="1"/>
              <a:t>with</a:t>
            </a:r>
            <a:r>
              <a:rPr lang="de-DE" sz="3600" dirty="0"/>
              <a:t> </a:t>
            </a:r>
            <a:r>
              <a:rPr lang="de-DE" sz="3600" dirty="0" err="1"/>
              <a:t>translation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alternative </a:t>
            </a:r>
            <a:r>
              <a:rPr lang="de-DE" sz="3600" dirty="0" err="1"/>
              <a:t>construction</a:t>
            </a:r>
            <a:endParaRPr lang="de-DE" sz="3600" dirty="0"/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100" dirty="0"/>
              <a:t>(16) D. </a:t>
            </a:r>
            <a:r>
              <a:rPr lang="de-DE" sz="3100" i="1" dirty="0"/>
              <a:t>Mehr ist ja auch gar nicht </a:t>
            </a:r>
            <a:r>
              <a:rPr lang="de-DE" sz="3100" i="1" dirty="0">
                <a:solidFill>
                  <a:srgbClr val="FF0000"/>
                </a:solidFill>
              </a:rPr>
              <a:t>dr</a:t>
            </a:r>
            <a:r>
              <a:rPr lang="de-DE" sz="3100" i="1" u="sng" dirty="0">
                <a:solidFill>
                  <a:srgbClr val="FF0000"/>
                </a:solidFill>
              </a:rPr>
              <a:t>in</a:t>
            </a:r>
            <a:r>
              <a:rPr lang="de-DE" sz="3100" i="1" dirty="0"/>
              <a:t> </a:t>
            </a:r>
            <a:r>
              <a:rPr lang="de-DE" sz="3100" i="1" u="sng" dirty="0">
                <a:solidFill>
                  <a:srgbClr val="0070C0"/>
                </a:solidFill>
              </a:rPr>
              <a:t>in</a:t>
            </a:r>
            <a:r>
              <a:rPr lang="de-DE" sz="3100" i="1" dirty="0">
                <a:solidFill>
                  <a:srgbClr val="0070C0"/>
                </a:solidFill>
              </a:rPr>
              <a:t> so einem Beruf</a:t>
            </a:r>
            <a:r>
              <a:rPr lang="de-DE" sz="3100" i="1" dirty="0"/>
              <a:t>, der ein Ersatz für die Liebe ist</a:t>
            </a:r>
            <a:r>
              <a:rPr lang="de-DE" sz="3100" dirty="0"/>
              <a:t>.     </a:t>
            </a:r>
          </a:p>
          <a:p>
            <a:pPr marL="0" indent="0">
              <a:buNone/>
            </a:pPr>
            <a:r>
              <a:rPr lang="de-DE" dirty="0"/>
              <a:t>              </a:t>
            </a:r>
            <a:r>
              <a:rPr lang="de-DE" sz="2300" dirty="0"/>
              <a:t>(Walser, Martin: Halbzeit, Frankfurt a. M.: Suhrkamp 1997 [1960], S. 189)</a:t>
            </a:r>
          </a:p>
          <a:p>
            <a:pPr marL="0" indent="0">
              <a:buNone/>
            </a:pPr>
            <a:r>
              <a:rPr lang="de-DE" dirty="0"/>
              <a:t>        </a:t>
            </a:r>
            <a:r>
              <a:rPr lang="en-US" sz="2600" dirty="0"/>
              <a:t>Lit. ‘No more is in it in such a profession, which is a substitute for the love.’ </a:t>
            </a:r>
            <a:endParaRPr lang="de-DE" sz="2600" dirty="0"/>
          </a:p>
          <a:p>
            <a:pPr marL="0" indent="0">
              <a:buNone/>
            </a:pPr>
            <a:r>
              <a:rPr lang="de-DE" sz="3100" dirty="0"/>
              <a:t>        </a:t>
            </a:r>
            <a:r>
              <a:rPr lang="fr-BE" sz="3100" dirty="0"/>
              <a:t>F.  </a:t>
            </a:r>
            <a:r>
              <a:rPr lang="fr-BE" sz="3100" i="1" dirty="0"/>
              <a:t>C'est tout ce qu'il y a à faire </a:t>
            </a:r>
            <a:r>
              <a:rPr lang="fr-BE" sz="3100" i="1" dirty="0">
                <a:solidFill>
                  <a:srgbClr val="FF0000"/>
                </a:solidFill>
              </a:rPr>
              <a:t>⌀ </a:t>
            </a:r>
            <a:r>
              <a:rPr lang="fr-BE" sz="3100" i="1" u="sng" dirty="0">
                <a:solidFill>
                  <a:srgbClr val="0070C0"/>
                </a:solidFill>
              </a:rPr>
              <a:t>dans</a:t>
            </a:r>
            <a:r>
              <a:rPr lang="fr-BE" sz="3100" i="1" dirty="0">
                <a:solidFill>
                  <a:srgbClr val="0070C0"/>
                </a:solidFill>
              </a:rPr>
              <a:t> une telle profession</a:t>
            </a:r>
            <a:r>
              <a:rPr lang="fr-BE" sz="3100" i="1" dirty="0"/>
              <a:t>, qui est un substitut à      </a:t>
            </a:r>
          </a:p>
          <a:p>
            <a:pPr marL="0" indent="0">
              <a:buNone/>
            </a:pPr>
            <a:r>
              <a:rPr lang="fr-BE" sz="3100" i="1" dirty="0"/>
              <a:t>             l'amour</a:t>
            </a:r>
            <a:r>
              <a:rPr lang="fr-BE" sz="3100" dirty="0"/>
              <a:t>. </a:t>
            </a:r>
            <a:r>
              <a:rPr lang="fr-BE" sz="2600" dirty="0">
                <a:solidFill>
                  <a:srgbClr val="00B050"/>
                </a:solidFill>
              </a:rPr>
              <a:t>(</a:t>
            </a:r>
            <a:r>
              <a:rPr lang="fr-BE" sz="2600" dirty="0" err="1">
                <a:solidFill>
                  <a:srgbClr val="00B050"/>
                </a:solidFill>
              </a:rPr>
              <a:t>DeepL</a:t>
            </a:r>
            <a:r>
              <a:rPr lang="fr-BE" sz="2600" dirty="0">
                <a:solidFill>
                  <a:srgbClr val="00B050"/>
                </a:solidFill>
              </a:rPr>
              <a:t>)   </a:t>
            </a:r>
            <a:endParaRPr lang="de-DE" sz="2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BE" sz="3100" dirty="0"/>
              <a:t>        F.  </a:t>
            </a:r>
            <a:r>
              <a:rPr lang="fr-FR" sz="3100" i="1" dirty="0"/>
              <a:t>Plus n'est pas possible </a:t>
            </a:r>
            <a:r>
              <a:rPr lang="fr-BE" sz="3100" i="1" dirty="0">
                <a:solidFill>
                  <a:srgbClr val="FF0000"/>
                </a:solidFill>
              </a:rPr>
              <a:t>⌀</a:t>
            </a:r>
            <a:r>
              <a:rPr lang="fr-FR" sz="3100" i="1" dirty="0"/>
              <a:t> </a:t>
            </a:r>
            <a:r>
              <a:rPr lang="fr-FR" sz="3100" i="1" u="sng" dirty="0">
                <a:solidFill>
                  <a:srgbClr val="0070C0"/>
                </a:solidFill>
              </a:rPr>
              <a:t>dans</a:t>
            </a:r>
            <a:r>
              <a:rPr lang="fr-FR" sz="3100" i="1" dirty="0">
                <a:solidFill>
                  <a:srgbClr val="0070C0"/>
                </a:solidFill>
              </a:rPr>
              <a:t> un tel travail </a:t>
            </a:r>
            <a:r>
              <a:rPr lang="fr-FR" sz="3100" i="1" dirty="0"/>
              <a:t>qui remplace l'amour</a:t>
            </a:r>
            <a:r>
              <a:rPr lang="fr-FR" dirty="0"/>
              <a:t>. </a:t>
            </a:r>
            <a:r>
              <a:rPr lang="de-DE" sz="2600" dirty="0">
                <a:solidFill>
                  <a:srgbClr val="00B050"/>
                </a:solidFill>
              </a:rPr>
              <a:t>(Google </a:t>
            </a:r>
            <a:r>
              <a:rPr lang="de-DE" sz="2600" dirty="0" err="1">
                <a:solidFill>
                  <a:srgbClr val="00B050"/>
                </a:solidFill>
              </a:rPr>
              <a:t>Translate</a:t>
            </a:r>
            <a:r>
              <a:rPr lang="de-DE" sz="2600" dirty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r>
              <a:rPr lang="de-DE" dirty="0"/>
              <a:t>(</a:t>
            </a:r>
            <a:r>
              <a:rPr lang="de-DE" sz="3100" dirty="0"/>
              <a:t>17) D. </a:t>
            </a:r>
            <a:r>
              <a:rPr lang="de-DE" sz="3100" i="1" dirty="0"/>
              <a:t>Und trotzdem: es war viel </a:t>
            </a:r>
            <a:r>
              <a:rPr lang="de-DE" sz="3100" i="1" dirty="0">
                <a:solidFill>
                  <a:srgbClr val="FF0000"/>
                </a:solidFill>
              </a:rPr>
              <a:t>dr</a:t>
            </a:r>
            <a:r>
              <a:rPr lang="de-DE" sz="3100" i="1" u="sng" dirty="0">
                <a:solidFill>
                  <a:srgbClr val="FF0000"/>
                </a:solidFill>
              </a:rPr>
              <a:t>an</a:t>
            </a:r>
            <a:r>
              <a:rPr lang="de-DE" sz="3100" i="1" dirty="0">
                <a:solidFill>
                  <a:srgbClr val="FF0000"/>
                </a:solidFill>
              </a:rPr>
              <a:t> </a:t>
            </a:r>
            <a:r>
              <a:rPr lang="de-DE" sz="3100" i="1" u="sng" dirty="0">
                <a:solidFill>
                  <a:srgbClr val="0070C0"/>
                </a:solidFill>
              </a:rPr>
              <a:t>an</a:t>
            </a:r>
            <a:r>
              <a:rPr lang="de-DE" sz="3100" i="1" dirty="0">
                <a:solidFill>
                  <a:srgbClr val="0070C0"/>
                </a:solidFill>
              </a:rPr>
              <a:t> seiner neuen alten Persönlichkeit</a:t>
            </a:r>
            <a:r>
              <a:rPr lang="de-DE" sz="3100" i="1" dirty="0"/>
              <a:t>, da fand sich     </a:t>
            </a:r>
          </a:p>
          <a:p>
            <a:pPr marL="0" indent="0">
              <a:buNone/>
            </a:pPr>
            <a:r>
              <a:rPr lang="de-DE" sz="3100" i="1" dirty="0"/>
              <a:t>             etwas tief Ehrliches und Empfundenes</a:t>
            </a:r>
            <a:r>
              <a:rPr lang="de-DE" i="1" dirty="0"/>
              <a:t> </a:t>
            </a:r>
            <a:r>
              <a:rPr lang="de-DE" sz="2300" dirty="0"/>
              <a:t>(Biller, Maxim: Verrat. In: </a:t>
            </a:r>
            <a:r>
              <a:rPr lang="de-DE" sz="2300" dirty="0" err="1"/>
              <a:t>ders</a:t>
            </a:r>
            <a:r>
              <a:rPr lang="de-DE" sz="2300" dirty="0"/>
              <a:t>., Wenn ich einmal reich und     </a:t>
            </a:r>
          </a:p>
          <a:p>
            <a:pPr marL="0" indent="0">
              <a:buNone/>
            </a:pPr>
            <a:r>
              <a:rPr lang="de-DE" sz="2300" dirty="0"/>
              <a:t>                 tot bin, Köln: Kiepenheuer &amp; Witsch 1990, S. 192)</a:t>
            </a:r>
          </a:p>
          <a:p>
            <a:pPr marL="0" indent="0">
              <a:buNone/>
            </a:pPr>
            <a:r>
              <a:rPr lang="de-DE" dirty="0"/>
              <a:t>        </a:t>
            </a:r>
            <a:r>
              <a:rPr lang="en-US" sz="2600" dirty="0"/>
              <a:t>Lit. ‘And yet: there was much at it at his new old personality, there was something deeply </a:t>
            </a:r>
            <a:r>
              <a:rPr lang="fr-BE" sz="2600" dirty="0" err="1"/>
              <a:t>honest</a:t>
            </a:r>
            <a:r>
              <a:rPr lang="fr-BE" sz="2600" dirty="0"/>
              <a:t> and     </a:t>
            </a:r>
          </a:p>
          <a:p>
            <a:pPr marL="0" indent="0">
              <a:buNone/>
            </a:pPr>
            <a:r>
              <a:rPr lang="fr-BE" sz="2600" dirty="0"/>
              <a:t>                </a:t>
            </a:r>
            <a:r>
              <a:rPr lang="fr-BE" sz="2600" dirty="0" err="1"/>
              <a:t>felt</a:t>
            </a:r>
            <a:r>
              <a:rPr lang="fr-BE" sz="2600" dirty="0"/>
              <a:t>.‘ </a:t>
            </a:r>
            <a:endParaRPr lang="de-DE" sz="2600" dirty="0"/>
          </a:p>
          <a:p>
            <a:pPr marL="0" indent="0">
              <a:buNone/>
            </a:pPr>
            <a:r>
              <a:rPr lang="de-DE" sz="3100" dirty="0"/>
              <a:t>        </a:t>
            </a:r>
            <a:r>
              <a:rPr lang="fr-BE" sz="3100" dirty="0"/>
              <a:t>F. </a:t>
            </a:r>
            <a:r>
              <a:rPr lang="fr-BE" sz="3100" i="1" dirty="0"/>
              <a:t>Et pourtant : il y avait beaucoup </a:t>
            </a:r>
            <a:r>
              <a:rPr lang="fr-BE" sz="3100" i="1" dirty="0">
                <a:solidFill>
                  <a:srgbClr val="FF0000"/>
                </a:solidFill>
              </a:rPr>
              <a:t>⌀</a:t>
            </a:r>
            <a:r>
              <a:rPr lang="fr-BE" sz="3100" i="1" dirty="0"/>
              <a:t> </a:t>
            </a:r>
            <a:r>
              <a:rPr lang="fr-BE" sz="3100" i="1" u="sng" dirty="0">
                <a:solidFill>
                  <a:srgbClr val="0070C0"/>
                </a:solidFill>
              </a:rPr>
              <a:t>dans</a:t>
            </a:r>
            <a:r>
              <a:rPr lang="fr-BE" sz="3100" i="1" dirty="0">
                <a:solidFill>
                  <a:srgbClr val="0070C0"/>
                </a:solidFill>
              </a:rPr>
              <a:t> sa nouvelle ancienne personnalité</a:t>
            </a:r>
            <a:r>
              <a:rPr lang="fr-BE" sz="3100" i="1" dirty="0"/>
              <a:t>, il y     </a:t>
            </a:r>
          </a:p>
          <a:p>
            <a:pPr marL="0" indent="0">
              <a:buNone/>
            </a:pPr>
            <a:r>
              <a:rPr lang="fr-BE" sz="3100" i="1" dirty="0"/>
              <a:t>            avait quelque chose de profondément honnête et ressenti. </a:t>
            </a:r>
            <a:r>
              <a:rPr lang="en-US" sz="2600" dirty="0">
                <a:solidFill>
                  <a:srgbClr val="00B050"/>
                </a:solidFill>
              </a:rPr>
              <a:t>(Deep L &amp; Google Translate)</a:t>
            </a:r>
            <a:endParaRPr lang="de-DE" sz="26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1477297" y="6164420"/>
            <a:ext cx="551793" cy="527607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53A2387F-9109-B747-8769-D2BD1F234F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793" y="5997843"/>
            <a:ext cx="631690" cy="694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51766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9" y="5845810"/>
            <a:ext cx="843020" cy="84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35818" y="794479"/>
            <a:ext cx="10893727" cy="55618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Observations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err="1"/>
              <a:t>Implicitation</a:t>
            </a:r>
            <a:r>
              <a:rPr lang="en-US" dirty="0"/>
              <a:t> or </a:t>
            </a:r>
            <a:r>
              <a:rPr lang="en-US" dirty="0">
                <a:solidFill>
                  <a:srgbClr val="0070C0"/>
                </a:solidFill>
              </a:rPr>
              <a:t>omission of pleonastic adverbial </a:t>
            </a:r>
            <a:r>
              <a:rPr lang="en-US" dirty="0"/>
              <a:t>in F translations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Nida (1964: 231): “subtractions”; </a:t>
            </a:r>
            <a:r>
              <a:rPr lang="en-US" dirty="0" err="1"/>
              <a:t>Aijmer</a:t>
            </a:r>
            <a:r>
              <a:rPr lang="en-US" dirty="0"/>
              <a:t> &amp; </a:t>
            </a:r>
            <a:r>
              <a:rPr lang="en-US" dirty="0" err="1"/>
              <a:t>Altenberg</a:t>
            </a:r>
            <a:r>
              <a:rPr lang="en-US" dirty="0"/>
              <a:t> (2019) “zero translation”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omission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Loss of the intensification semantics in F. </a:t>
            </a:r>
          </a:p>
          <a:p>
            <a:pPr>
              <a:buFont typeface="Wingdings" pitchFamily="2" charset="2"/>
              <a:buChar char="Ø"/>
            </a:pPr>
            <a:r>
              <a:rPr lang="en-US" u="sng" dirty="0"/>
              <a:t>But</a:t>
            </a:r>
            <a:r>
              <a:rPr lang="en-US" dirty="0"/>
              <a:t>: reflects authentic ways of expression in F.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/>
              <a:t>Aijmer</a:t>
            </a:r>
            <a:r>
              <a:rPr lang="en-US" dirty="0"/>
              <a:t> &amp; </a:t>
            </a:r>
            <a:r>
              <a:rPr lang="en-US" dirty="0" err="1"/>
              <a:t>Altenberg</a:t>
            </a:r>
            <a:r>
              <a:rPr lang="en-US" dirty="0"/>
              <a:t> (2019: 38): </a:t>
            </a:r>
          </a:p>
          <a:p>
            <a:pPr marL="457200" lvl="1" indent="0">
              <a:buNone/>
            </a:pPr>
            <a:r>
              <a:rPr lang="en-US" dirty="0"/>
              <a:t>“there are language-specific conventions constraining the frequency of discourse elements. If these conventions are violated and the translator either overuses or underuses an element in the translation, the text may sound unnatural.”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Corresponds to </a:t>
            </a:r>
            <a:r>
              <a:rPr lang="en-US" dirty="0">
                <a:solidFill>
                  <a:srgbClr val="0070C0"/>
                </a:solidFill>
              </a:rPr>
              <a:t>differences between typological classes </a:t>
            </a:r>
            <a:r>
              <a:rPr lang="en-US" dirty="0"/>
              <a:t>(</a:t>
            </a:r>
            <a:r>
              <a:rPr lang="en-US" dirty="0" err="1"/>
              <a:t>Slobin</a:t>
            </a:r>
            <a:r>
              <a:rPr lang="en-US" dirty="0"/>
              <a:t> 1996 &amp; 2017)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1303876" y="6195849"/>
            <a:ext cx="567558" cy="512708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EF39B197-DF76-DB4D-924B-BBEC87220B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657" y="5872342"/>
            <a:ext cx="884555" cy="829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14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62918"/>
            <a:ext cx="829109" cy="82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357634" y="329784"/>
            <a:ext cx="10996166" cy="5633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>
                <a:solidFill>
                  <a:srgbClr val="FF0000"/>
                </a:solidFill>
              </a:rPr>
              <a:t>   3. </a:t>
            </a:r>
            <a:r>
              <a:rPr lang="de-DE" sz="3600" dirty="0" err="1">
                <a:solidFill>
                  <a:srgbClr val="FF0000"/>
                </a:solidFill>
              </a:rPr>
              <a:t>Conclusions</a:t>
            </a:r>
            <a:r>
              <a:rPr lang="de-DE" sz="3200" dirty="0">
                <a:solidFill>
                  <a:srgbClr val="FF0000"/>
                </a:solidFill>
              </a:rPr>
              <a:t>		</a:t>
            </a:r>
          </a:p>
          <a:p>
            <a:pPr marL="0" indent="0" algn="ctr">
              <a:buNone/>
            </a:pPr>
            <a:endParaRPr lang="de-DE" sz="3200" dirty="0"/>
          </a:p>
          <a:p>
            <a:pPr marL="0" indent="0" algn="ctr">
              <a:buNone/>
            </a:pPr>
            <a:endParaRPr lang="de-DE" sz="3200" dirty="0"/>
          </a:p>
          <a:p>
            <a:pPr marL="0" indent="0" algn="ctr">
              <a:buNone/>
            </a:pPr>
            <a:r>
              <a:rPr lang="de-DE" sz="3200" dirty="0"/>
              <a:t>    </a:t>
            </a:r>
            <a:r>
              <a:rPr lang="de-DE" sz="3200" dirty="0" err="1"/>
              <a:t>establish</a:t>
            </a:r>
            <a:r>
              <a:rPr lang="de-DE" sz="3200" dirty="0"/>
              <a:t> </a:t>
            </a:r>
            <a:r>
              <a:rPr lang="de-DE" sz="3200" dirty="0" err="1">
                <a:solidFill>
                  <a:srgbClr val="0070C0"/>
                </a:solidFill>
              </a:rPr>
              <a:t>comparability</a:t>
            </a:r>
            <a:endParaRPr lang="de-DE" sz="32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de-DE" sz="3200" dirty="0"/>
              <a:t>     </a:t>
            </a:r>
          </a:p>
          <a:p>
            <a:pPr marL="0" indent="0" algn="ctr">
              <a:buNone/>
            </a:pPr>
            <a:r>
              <a:rPr lang="de-DE" sz="3200" dirty="0"/>
              <a:t>    Search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>
                <a:solidFill>
                  <a:srgbClr val="0070C0"/>
                </a:solidFill>
              </a:rPr>
              <a:t>equivalents</a:t>
            </a:r>
            <a:r>
              <a:rPr lang="de-DE" sz="3200" dirty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endParaRPr lang="de-DE" sz="32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de-DE" dirty="0"/>
              <a:t>      </a:t>
            </a:r>
            <a:r>
              <a:rPr lang="de-DE" dirty="0" err="1"/>
              <a:t>structural</a:t>
            </a:r>
            <a:r>
              <a:rPr lang="de-DE" dirty="0"/>
              <a:t>                     </a:t>
            </a:r>
            <a:r>
              <a:rPr lang="de-DE" dirty="0" err="1"/>
              <a:t>semantic</a:t>
            </a:r>
            <a:r>
              <a:rPr lang="de-DE" dirty="0"/>
              <a:t>                  </a:t>
            </a:r>
            <a:r>
              <a:rPr lang="de-DE" dirty="0" err="1"/>
              <a:t>statistical</a:t>
            </a:r>
            <a:endParaRPr lang="de-DE" dirty="0"/>
          </a:p>
          <a:p>
            <a:pPr marL="0" indent="0" algn="ctr">
              <a:buNone/>
            </a:pPr>
            <a:r>
              <a:rPr lang="de-DE" sz="2400" dirty="0">
                <a:sym typeface="Wingdings" pitchFamily="2" charset="2"/>
              </a:rPr>
              <a:t>                                                                                               </a:t>
            </a:r>
          </a:p>
          <a:p>
            <a:pPr marL="0" indent="0" algn="ctr">
              <a:buNone/>
            </a:pPr>
            <a:r>
              <a:rPr lang="de-DE" sz="2400" dirty="0">
                <a:sym typeface="Wingdings" pitchFamily="2" charset="2"/>
              </a:rPr>
              <a:t>                                                                                                   </a:t>
            </a:r>
            <a:r>
              <a:rPr lang="de-DE" sz="2400" dirty="0" err="1">
                <a:sym typeface="Wingdings" pitchFamily="2" charset="2"/>
              </a:rPr>
              <a:t>dependent</a:t>
            </a:r>
            <a:r>
              <a:rPr lang="de-DE" sz="2400" dirty="0">
                <a:sym typeface="Wingdings" pitchFamily="2" charset="2"/>
              </a:rPr>
              <a:t> on </a:t>
            </a:r>
            <a:r>
              <a:rPr lang="de-DE" sz="2400" b="1" dirty="0" err="1">
                <a:solidFill>
                  <a:srgbClr val="0070C0"/>
                </a:solidFill>
                <a:sym typeface="Wingdings" pitchFamily="2" charset="2"/>
              </a:rPr>
              <a:t>frequency</a:t>
            </a:r>
            <a:endParaRPr lang="de-DE" sz="2400" b="1" dirty="0">
              <a:solidFill>
                <a:srgbClr val="0070C0"/>
              </a:solidFill>
              <a:sym typeface="Wingdings" pitchFamily="2" charset="2"/>
            </a:endParaRPr>
          </a:p>
          <a:p>
            <a:pPr marL="0" indent="0" algn="ctr">
              <a:buNone/>
            </a:pPr>
            <a:endParaRPr lang="de-DE" sz="2400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417277" cy="365125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lèche vers le bas 7">
            <a:extLst>
              <a:ext uri="{FF2B5EF4-FFF2-40B4-BE49-F238E27FC236}">
                <a16:creationId xmlns:a16="http://schemas.microsoft.com/office/drawing/2014/main" id="{FA071892-E9F4-D34C-8D20-C02C98F98F39}"/>
              </a:ext>
            </a:extLst>
          </p:cNvPr>
          <p:cNvSpPr/>
          <p:nvPr/>
        </p:nvSpPr>
        <p:spPr>
          <a:xfrm>
            <a:off x="5979286" y="2632056"/>
            <a:ext cx="434714" cy="689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A03FD1-15A9-A54B-A9E0-551D6F5F3FD9}"/>
              </a:ext>
            </a:extLst>
          </p:cNvPr>
          <p:cNvSpPr/>
          <p:nvPr/>
        </p:nvSpPr>
        <p:spPr>
          <a:xfrm>
            <a:off x="3981562" y="931997"/>
            <a:ext cx="44637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Contrastive</a:t>
            </a:r>
            <a:r>
              <a:rPr lang="de-DE" sz="4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Analysis</a:t>
            </a:r>
            <a:endParaRPr lang="fr-FR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Flèche vers le bas 10">
            <a:extLst>
              <a:ext uri="{FF2B5EF4-FFF2-40B4-BE49-F238E27FC236}">
                <a16:creationId xmlns:a16="http://schemas.microsoft.com/office/drawing/2014/main" id="{1A4ABF93-DB65-1D48-B3B5-28391409B436}"/>
              </a:ext>
            </a:extLst>
          </p:cNvPr>
          <p:cNvSpPr/>
          <p:nvPr/>
        </p:nvSpPr>
        <p:spPr>
          <a:xfrm>
            <a:off x="5987378" y="1514074"/>
            <a:ext cx="434714" cy="689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CE4590A0-1563-B947-AC2F-0973B429DF75}"/>
              </a:ext>
            </a:extLst>
          </p:cNvPr>
          <p:cNvCxnSpPr/>
          <p:nvPr/>
        </p:nvCxnSpPr>
        <p:spPr>
          <a:xfrm flipH="1">
            <a:off x="3806905" y="3770844"/>
            <a:ext cx="2158584" cy="569627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D9CF413C-95B2-FB4A-A636-FA3719107DDB}"/>
              </a:ext>
            </a:extLst>
          </p:cNvPr>
          <p:cNvCxnSpPr>
            <a:cxnSpLocks/>
          </p:cNvCxnSpPr>
          <p:nvPr/>
        </p:nvCxnSpPr>
        <p:spPr>
          <a:xfrm>
            <a:off x="6946893" y="3704208"/>
            <a:ext cx="1498391" cy="6145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C36C7BA-8750-BC45-9DE8-4F54EAD16C40}"/>
              </a:ext>
            </a:extLst>
          </p:cNvPr>
          <p:cNvCxnSpPr>
            <a:cxnSpLocks/>
          </p:cNvCxnSpPr>
          <p:nvPr/>
        </p:nvCxnSpPr>
        <p:spPr>
          <a:xfrm>
            <a:off x="6213423" y="3770844"/>
            <a:ext cx="0" cy="646217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E582432-1C2B-1A48-8EB8-D7716C10A30E}"/>
              </a:ext>
            </a:extLst>
          </p:cNvPr>
          <p:cNvCxnSpPr>
            <a:cxnSpLocks/>
          </p:cNvCxnSpPr>
          <p:nvPr/>
        </p:nvCxnSpPr>
        <p:spPr>
          <a:xfrm flipV="1">
            <a:off x="9129010" y="4766872"/>
            <a:ext cx="0" cy="5846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2A576ECB-1A58-094E-AE94-FCEC3D06B9A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605" y="5862619"/>
            <a:ext cx="884555" cy="829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38663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62918"/>
            <a:ext cx="829109" cy="82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464098" y="471878"/>
            <a:ext cx="11002781" cy="5391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Equivalence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F-D in 3 </a:t>
            </a: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studies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0" indent="0" algn="ctr">
              <a:buNone/>
            </a:pPr>
            <a:endParaRPr lang="de-DE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de-DE" dirty="0"/>
              <a:t>				</a:t>
            </a:r>
            <a:endParaRPr lang="fr-BE" dirty="0"/>
          </a:p>
          <a:p>
            <a:pPr marL="0" indent="0" fontAlgn="t">
              <a:spcBef>
                <a:spcPts val="0"/>
              </a:spcBef>
              <a:buNone/>
            </a:pPr>
            <a:endParaRPr lang="fr-BE" dirty="0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417277" cy="365125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82F0DD7-C090-804F-9D4A-30B08EE8C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44264"/>
              </p:ext>
            </p:extLst>
          </p:nvPr>
        </p:nvGraphicFramePr>
        <p:xfrm>
          <a:off x="893411" y="1665441"/>
          <a:ext cx="9840847" cy="335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87488">
                  <a:extLst>
                    <a:ext uri="{9D8B030D-6E8A-4147-A177-3AD203B41FA5}">
                      <a16:colId xmlns:a16="http://schemas.microsoft.com/office/drawing/2014/main" val="895399450"/>
                    </a:ext>
                  </a:extLst>
                </a:gridCol>
                <a:gridCol w="2266293">
                  <a:extLst>
                    <a:ext uri="{9D8B030D-6E8A-4147-A177-3AD203B41FA5}">
                      <a16:colId xmlns:a16="http://schemas.microsoft.com/office/drawing/2014/main" val="3199755144"/>
                    </a:ext>
                  </a:extLst>
                </a:gridCol>
                <a:gridCol w="2266293">
                  <a:extLst>
                    <a:ext uri="{9D8B030D-6E8A-4147-A177-3AD203B41FA5}">
                      <a16:colId xmlns:a16="http://schemas.microsoft.com/office/drawing/2014/main" val="1600543860"/>
                    </a:ext>
                  </a:extLst>
                </a:gridCol>
                <a:gridCol w="3020773">
                  <a:extLst>
                    <a:ext uri="{9D8B030D-6E8A-4147-A177-3AD203B41FA5}">
                      <a16:colId xmlns:a16="http://schemas.microsoft.com/office/drawing/2014/main" val="1000044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Structural </a:t>
                      </a:r>
                      <a:r>
                        <a:rPr lang="fr-FR" sz="2400" dirty="0" err="1">
                          <a:solidFill>
                            <a:schemeClr val="tx1"/>
                          </a:solidFill>
                        </a:rPr>
                        <a:t>equivalence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>
                          <a:solidFill>
                            <a:schemeClr val="tx1"/>
                          </a:solidFill>
                        </a:rPr>
                        <a:t>Semantic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400" dirty="0" err="1">
                          <a:solidFill>
                            <a:schemeClr val="tx1"/>
                          </a:solidFill>
                        </a:rPr>
                        <a:t>equivalence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>
                          <a:solidFill>
                            <a:schemeClr val="tx1"/>
                          </a:solidFill>
                        </a:rPr>
                        <a:t>Statistical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fr-FR" sz="2400" dirty="0" err="1">
                          <a:solidFill>
                            <a:schemeClr val="tx1"/>
                          </a:solidFill>
                        </a:rPr>
                        <a:t>equivalence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0528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dirty="0"/>
                        <a:t>Causal 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F =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F = D</a:t>
                      </a:r>
                    </a:p>
                    <a:p>
                      <a:pPr algn="ctr"/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/>
                        <a:t>               F 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</a:t>
                      </a:r>
                      <a:r>
                        <a:rPr lang="fr-FR" sz="2400" dirty="0"/>
                        <a:t> 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</a:t>
                      </a:r>
                      <a:r>
                        <a:rPr lang="fr-FR" sz="2400" dirty="0"/>
                        <a:t> D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59725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dirty="0" err="1"/>
                        <a:t>Verbless</a:t>
                      </a:r>
                      <a:r>
                        <a:rPr lang="fr-FR" sz="2400" dirty="0"/>
                        <a:t> directives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F </a:t>
                      </a:r>
                      <a:r>
                        <a:rPr lang="nl-NL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</a:t>
                      </a:r>
                      <a:r>
                        <a:rPr lang="fr-BE" sz="2400" dirty="0">
                          <a:effectLst/>
                        </a:rPr>
                        <a:t> </a:t>
                      </a:r>
                      <a:r>
                        <a:rPr lang="fr-FR" sz="2400" dirty="0"/>
                        <a:t>D</a:t>
                      </a:r>
                    </a:p>
                    <a:p>
                      <a:pPr algn="ctr"/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F = D</a:t>
                      </a:r>
                    </a:p>
                    <a:p>
                      <a:pPr algn="ctr"/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      F         D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</a:t>
                      </a:r>
                      <a:r>
                        <a:rPr lang="fr-BE" sz="2400" dirty="0">
                          <a:effectLst/>
                        </a:rPr>
                        <a:t> 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0797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fr-FR" sz="2400" dirty="0" err="1"/>
                        <a:t>Pleonastic</a:t>
                      </a:r>
                      <a:r>
                        <a:rPr lang="fr-FR" sz="2400" dirty="0"/>
                        <a:t> construction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F 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</a:t>
                      </a:r>
                      <a:r>
                        <a:rPr lang="fr-BE" sz="2400" dirty="0">
                          <a:effectLst/>
                        </a:rPr>
                        <a:t> </a:t>
                      </a:r>
                      <a:r>
                        <a:rPr lang="fr-FR" sz="2400" dirty="0"/>
                        <a:t>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 F 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</a:t>
                      </a:r>
                      <a:r>
                        <a:rPr lang="fr-FR" sz="2400" dirty="0"/>
                        <a:t> D</a:t>
                      </a:r>
                    </a:p>
                    <a:p>
                      <a:pPr algn="ctr"/>
                      <a:endParaRPr lang="fr-FR" sz="24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      F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</a:t>
                      </a:r>
                      <a:r>
                        <a:rPr lang="fr-BE" sz="2400" dirty="0">
                          <a:effectLst/>
                        </a:rPr>
                        <a:t> 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itchFamily="2" charset="2"/>
                        </a:rPr>
                        <a:t></a:t>
                      </a:r>
                      <a:r>
                        <a:rPr lang="fr-FR" sz="2800" dirty="0"/>
                        <a:t> </a:t>
                      </a:r>
                      <a:r>
                        <a:rPr lang="fr-FR" sz="2400" dirty="0"/>
                        <a:t>D+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534644"/>
                  </a:ext>
                </a:extLst>
              </a:tr>
            </a:tbl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93F83BEA-F34D-5545-879A-340D2FBBD470}"/>
              </a:ext>
            </a:extLst>
          </p:cNvPr>
          <p:cNvSpPr/>
          <p:nvPr/>
        </p:nvSpPr>
        <p:spPr>
          <a:xfrm>
            <a:off x="8971679" y="3357915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itchFamily="2" charset="2"/>
              </a:rPr>
              <a:t></a:t>
            </a:r>
            <a:r>
              <a:rPr lang="fr-BE" dirty="0"/>
              <a:t> </a:t>
            </a:r>
            <a:endParaRPr lang="fr-FR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E8FCE7-F1CE-EB41-948E-3F8A0591CA01}"/>
              </a:ext>
            </a:extLst>
          </p:cNvPr>
          <p:cNvSpPr/>
          <p:nvPr/>
        </p:nvSpPr>
        <p:spPr>
          <a:xfrm>
            <a:off x="9667705" y="2589679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itchFamily="2" charset="2"/>
              </a:rPr>
              <a:t> </a:t>
            </a:r>
            <a:r>
              <a:rPr lang="fr-BE" dirty="0"/>
              <a:t> </a:t>
            </a:r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C1F376-30B3-CB44-81A0-B5F9842AAAAB}"/>
              </a:ext>
            </a:extLst>
          </p:cNvPr>
          <p:cNvSpPr/>
          <p:nvPr/>
        </p:nvSpPr>
        <p:spPr>
          <a:xfrm>
            <a:off x="9249341" y="3288554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  <a:sym typeface="Symbol" pitchFamily="2" charset="2"/>
              </a:rPr>
              <a:t></a:t>
            </a:r>
            <a:endParaRPr lang="fr-FR" sz="2800" dirty="0"/>
          </a:p>
        </p:txBody>
      </p:sp>
      <p:pic>
        <p:nvPicPr>
          <p:cNvPr id="30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F8D42CA6-92DE-5742-815A-B603B267F72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191" y="5978769"/>
            <a:ext cx="759656" cy="742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8989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62918"/>
            <a:ext cx="829109" cy="82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464098" y="471878"/>
            <a:ext cx="11002781" cy="5391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authenticity</a:t>
            </a: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de-DE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several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degrees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de-D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equivalence</a:t>
            </a:r>
            <a:endParaRPr lang="de-D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de-DE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de-DE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CONTINUUM </a:t>
            </a:r>
            <a:r>
              <a:rPr lang="de-DE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between</a:t>
            </a:r>
            <a:r>
              <a:rPr lang="de-DE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L1 &amp; L2</a:t>
            </a:r>
            <a:endParaRPr lang="de-DE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0" indent="0">
              <a:buNone/>
            </a:pP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					</a:t>
            </a:r>
          </a:p>
          <a:p>
            <a:pPr marL="0" indent="0">
              <a:buNone/>
            </a:pPr>
            <a:endParaRPr lang="de-DE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0" indent="0">
              <a:buNone/>
            </a:pP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   </a:t>
            </a:r>
            <a:r>
              <a:rPr lang="de-DE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Full</a:t>
            </a: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						                                  Zero        </a:t>
            </a:r>
          </a:p>
          <a:p>
            <a:pPr marL="0" indent="0">
              <a:buNone/>
            </a:pP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</a:t>
            </a:r>
            <a:r>
              <a:rPr lang="de-DE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matching</a:t>
            </a:r>
            <a:r>
              <a:rPr lang="de-DE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	            					        </a:t>
            </a:r>
            <a:r>
              <a:rPr lang="de-DE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matching</a:t>
            </a:r>
            <a:endParaRPr lang="de-DE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0" indent="0">
              <a:buNone/>
            </a:pPr>
            <a:endParaRPr lang="de-DE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0" indent="0">
              <a:buNone/>
            </a:pPr>
            <a:endParaRPr lang="de-DE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de-DE" dirty="0"/>
              <a:t>					</a:t>
            </a:r>
            <a:endParaRPr lang="fr-BE" dirty="0"/>
          </a:p>
          <a:p>
            <a:pPr marL="0" indent="0" fontAlgn="t">
              <a:spcBef>
                <a:spcPts val="0"/>
              </a:spcBef>
              <a:buNone/>
            </a:pPr>
            <a:endParaRPr lang="fr-BE" dirty="0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fr-BE" dirty="0"/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318803" cy="365125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lèche vers le bas 4">
            <a:extLst>
              <a:ext uri="{FF2B5EF4-FFF2-40B4-BE49-F238E27FC236}">
                <a16:creationId xmlns:a16="http://schemas.microsoft.com/office/drawing/2014/main" id="{9368A394-F798-344B-A764-1904882D76CF}"/>
              </a:ext>
            </a:extLst>
          </p:cNvPr>
          <p:cNvSpPr/>
          <p:nvPr/>
        </p:nvSpPr>
        <p:spPr>
          <a:xfrm>
            <a:off x="5507692" y="1985731"/>
            <a:ext cx="434714" cy="689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82F0DD7-C090-804F-9D4A-30B08EE8C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70846"/>
              </p:ext>
            </p:extLst>
          </p:nvPr>
        </p:nvGraphicFramePr>
        <p:xfrm>
          <a:off x="1186744" y="4189131"/>
          <a:ext cx="9553582" cy="1478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21954">
                  <a:extLst>
                    <a:ext uri="{9D8B030D-6E8A-4147-A177-3AD203B41FA5}">
                      <a16:colId xmlns:a16="http://schemas.microsoft.com/office/drawing/2014/main" val="3199755144"/>
                    </a:ext>
                  </a:extLst>
                </a:gridCol>
                <a:gridCol w="3265814">
                  <a:extLst>
                    <a:ext uri="{9D8B030D-6E8A-4147-A177-3AD203B41FA5}">
                      <a16:colId xmlns:a16="http://schemas.microsoft.com/office/drawing/2014/main" val="1600543860"/>
                    </a:ext>
                  </a:extLst>
                </a:gridCol>
                <a:gridCol w="3265814">
                  <a:extLst>
                    <a:ext uri="{9D8B030D-6E8A-4147-A177-3AD203B41FA5}">
                      <a16:colId xmlns:a16="http://schemas.microsoft.com/office/drawing/2014/main" val="1000044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Equivalence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Partial </a:t>
                      </a:r>
                      <a:r>
                        <a:rPr lang="fr-FR" dirty="0" err="1">
                          <a:solidFill>
                            <a:schemeClr val="tx1"/>
                          </a:solidFill>
                        </a:rPr>
                        <a:t>equivalence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 err="1">
                          <a:solidFill>
                            <a:schemeClr val="tx1"/>
                          </a:solidFill>
                        </a:rPr>
                        <a:t>Zero</a:t>
                      </a: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dirty="0" err="1">
                          <a:solidFill>
                            <a:schemeClr val="tx1"/>
                          </a:solidFill>
                        </a:rPr>
                        <a:t>equivalence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0528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Structural 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Structural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Structural 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59725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dirty="0" err="1"/>
                        <a:t>Semantic</a:t>
                      </a:r>
                      <a:r>
                        <a:rPr lang="fr-FR" dirty="0"/>
                        <a:t> 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Semantic</a:t>
                      </a:r>
                      <a:r>
                        <a:rPr lang="fr-FR" dirty="0"/>
                        <a:t>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 err="1"/>
                        <a:t>Semantic</a:t>
                      </a:r>
                      <a:r>
                        <a:rPr lang="fr-FR" dirty="0"/>
                        <a:t> 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0797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fr-FR" dirty="0" err="1"/>
                        <a:t>Statistical</a:t>
                      </a:r>
                      <a:r>
                        <a:rPr lang="fr-FR" dirty="0"/>
                        <a:t> 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Statistical</a:t>
                      </a:r>
                      <a:r>
                        <a:rPr lang="fr-FR" dirty="0"/>
                        <a:t> -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 err="1"/>
                        <a:t>Statistical</a:t>
                      </a:r>
                      <a:r>
                        <a:rPr lang="fr-FR" dirty="0"/>
                        <a:t> 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534644"/>
                  </a:ext>
                </a:extLst>
              </a:tr>
            </a:tbl>
          </a:graphicData>
        </a:graphic>
      </p:graphicFrame>
      <p:sp>
        <p:nvSpPr>
          <p:cNvPr id="11" name="Double flèche horizontale 10">
            <a:extLst>
              <a:ext uri="{FF2B5EF4-FFF2-40B4-BE49-F238E27FC236}">
                <a16:creationId xmlns:a16="http://schemas.microsoft.com/office/drawing/2014/main" id="{956CDEFF-4961-DC44-83D0-D74FAE297D37}"/>
              </a:ext>
            </a:extLst>
          </p:cNvPr>
          <p:cNvSpPr/>
          <p:nvPr/>
        </p:nvSpPr>
        <p:spPr>
          <a:xfrm>
            <a:off x="2820692" y="3053531"/>
            <a:ext cx="5904854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73220888-D19F-2E4B-B0D3-F5D43A78F3D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731" y="6035040"/>
            <a:ext cx="618979" cy="656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7406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717818"/>
            <a:ext cx="974209" cy="97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57251" y="588756"/>
            <a:ext cx="10174253" cy="776208"/>
          </a:xfrm>
        </p:spPr>
        <p:txBody>
          <a:bodyPr>
            <a:normAutofit/>
          </a:bodyPr>
          <a:lstStyle/>
          <a:p>
            <a:pPr algn="l"/>
            <a:r>
              <a:rPr lang="de-DE" sz="3600" b="1" dirty="0">
                <a:solidFill>
                  <a:srgbClr val="FF0000"/>
                </a:solidFill>
              </a:rPr>
              <a:t>3. </a:t>
            </a:r>
            <a:r>
              <a:rPr lang="de-DE" sz="3600" b="1" dirty="0" err="1">
                <a:solidFill>
                  <a:srgbClr val="FF0000"/>
                </a:solidFill>
              </a:rPr>
              <a:t>Conclusions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57251" y="1596326"/>
            <a:ext cx="10135428" cy="4523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3 Studies show:</a:t>
            </a:r>
          </a:p>
          <a:p>
            <a:pPr>
              <a:buFont typeface="Wingdings" pitchFamily="2" charset="2"/>
              <a:buChar char="Ø"/>
            </a:pPr>
            <a:r>
              <a:rPr lang="en-US" sz="3000" dirty="0"/>
              <a:t>CA should be enriched with</a:t>
            </a:r>
          </a:p>
          <a:p>
            <a:pPr lvl="1">
              <a:buFont typeface="Wingdings" pitchFamily="2" charset="2"/>
              <a:buChar char="§"/>
            </a:pPr>
            <a:r>
              <a:rPr lang="de-DE" sz="2800" dirty="0" err="1"/>
              <a:t>Typological</a:t>
            </a:r>
            <a:r>
              <a:rPr lang="de-DE" sz="2800" dirty="0"/>
              <a:t> </a:t>
            </a:r>
            <a:r>
              <a:rPr lang="de-DE" sz="2800" dirty="0" err="1"/>
              <a:t>aspects</a:t>
            </a:r>
            <a:r>
              <a:rPr lang="de-DE" sz="2800" dirty="0"/>
              <a:t> &amp; </a:t>
            </a:r>
            <a:r>
              <a:rPr lang="de-DE" sz="2800" dirty="0" err="1"/>
              <a:t>constructional</a:t>
            </a:r>
            <a:r>
              <a:rPr lang="de-DE" sz="2800" dirty="0"/>
              <a:t> </a:t>
            </a:r>
            <a:r>
              <a:rPr lang="de-DE" sz="2800" dirty="0" err="1"/>
              <a:t>preferences</a:t>
            </a:r>
            <a:endParaRPr lang="de-DE" sz="2800" dirty="0"/>
          </a:p>
          <a:p>
            <a:pPr lvl="2"/>
            <a:r>
              <a:rPr lang="de-DE" sz="2600" dirty="0" err="1"/>
              <a:t>satellite-framed</a:t>
            </a:r>
            <a:r>
              <a:rPr lang="de-DE" sz="2600" dirty="0"/>
              <a:t> vs. verb-</a:t>
            </a:r>
            <a:r>
              <a:rPr lang="de-DE" sz="2600" dirty="0" err="1"/>
              <a:t>framed</a:t>
            </a:r>
            <a:r>
              <a:rPr lang="de-DE" sz="2600" dirty="0"/>
              <a:t> </a:t>
            </a:r>
          </a:p>
          <a:p>
            <a:pPr lvl="2"/>
            <a:r>
              <a:rPr lang="de-DE" sz="2600"/>
              <a:t>analytic </a:t>
            </a:r>
            <a:r>
              <a:rPr lang="de-DE" sz="2600" dirty="0"/>
              <a:t>vs. </a:t>
            </a:r>
            <a:r>
              <a:rPr lang="de-DE" sz="2600" dirty="0" err="1"/>
              <a:t>synthetic</a:t>
            </a:r>
            <a:r>
              <a:rPr lang="de-DE" sz="2600" dirty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de-DE" sz="2800" dirty="0" err="1"/>
              <a:t>Frequency</a:t>
            </a:r>
            <a:r>
              <a:rPr lang="de-DE" sz="2800" dirty="0"/>
              <a:t> </a:t>
            </a:r>
            <a:r>
              <a:rPr lang="de-DE" sz="2800" dirty="0" err="1"/>
              <a:t>dimension</a:t>
            </a:r>
            <a:r>
              <a:rPr lang="de-DE" sz="2800" dirty="0"/>
              <a:t> (</a:t>
            </a:r>
            <a:r>
              <a:rPr lang="de-DE" sz="2800" dirty="0" err="1"/>
              <a:t>statistical</a:t>
            </a:r>
            <a:r>
              <a:rPr lang="de-DE" sz="2800" dirty="0"/>
              <a:t> </a:t>
            </a:r>
            <a:r>
              <a:rPr lang="de-DE" sz="2800" dirty="0" err="1"/>
              <a:t>equivalence</a:t>
            </a:r>
            <a:r>
              <a:rPr lang="de-DE" sz="2800" dirty="0"/>
              <a:t>)</a:t>
            </a:r>
          </a:p>
          <a:p>
            <a:pPr>
              <a:buFont typeface="Wingdings" pitchFamily="2" charset="2"/>
              <a:buChar char="Ø"/>
            </a:pPr>
            <a:endParaRPr lang="en-US" sz="3000" dirty="0"/>
          </a:p>
          <a:p>
            <a:pPr>
              <a:buFont typeface="Wingdings" pitchFamily="2" charset="2"/>
              <a:buChar char="Ø"/>
            </a:pPr>
            <a:r>
              <a:rPr lang="en-US" sz="3000" dirty="0"/>
              <a:t>To be kept in mind for future descriptions in CA</a:t>
            </a:r>
            <a:endParaRPr lang="en-US" sz="2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76600" cy="365125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58029B0B-CF91-5B44-A286-5BD0E383BFC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498" y="5894362"/>
            <a:ext cx="863714" cy="807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63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418453"/>
            <a:ext cx="9839740" cy="1039936"/>
          </a:xfrm>
        </p:spPr>
        <p:txBody>
          <a:bodyPr>
            <a:normAutofit fontScale="90000"/>
          </a:bodyPr>
          <a:lstStyle/>
          <a:p>
            <a:pPr algn="l"/>
            <a:br>
              <a:rPr lang="de-DE" sz="3600" b="1" u="sng" dirty="0">
                <a:solidFill>
                  <a:srgbClr val="FF0000"/>
                </a:solidFill>
              </a:rPr>
            </a:br>
            <a:r>
              <a:rPr lang="de-DE" sz="3800" b="1" dirty="0" err="1">
                <a:solidFill>
                  <a:srgbClr val="FF0000"/>
                </a:solidFill>
              </a:rPr>
              <a:t>Perspectives</a:t>
            </a:r>
            <a:endParaRPr lang="de-DE" sz="3800" b="1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357634" y="1487837"/>
            <a:ext cx="11290081" cy="371959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600" dirty="0"/>
          </a:p>
          <a:p>
            <a:pPr marL="457200" lvl="1" indent="0">
              <a:buNone/>
            </a:pPr>
            <a:r>
              <a:rPr lang="en-US" sz="2800" dirty="0"/>
              <a:t>Insights important at descriptive level of CA, but also in more applied domains like FLL or FLT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/>
              <a:t> </a:t>
            </a:r>
            <a:r>
              <a:rPr lang="en-US" sz="2800" dirty="0" err="1"/>
              <a:t>Selinker</a:t>
            </a:r>
            <a:r>
              <a:rPr lang="en-US" sz="2800" dirty="0"/>
              <a:t> (1969) + Andersen (1983): make </a:t>
            </a:r>
            <a:r>
              <a:rPr lang="en-US" sz="2800" dirty="0">
                <a:solidFill>
                  <a:srgbClr val="0070C0"/>
                </a:solidFill>
              </a:rPr>
              <a:t>connection between   </a:t>
            </a:r>
          </a:p>
          <a:p>
            <a:pPr marL="457200" lvl="1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     transfer and frequency</a:t>
            </a:r>
            <a:r>
              <a:rPr lang="en-US" sz="2800" dirty="0"/>
              <a:t> (Jarvis &amp; </a:t>
            </a:r>
            <a:r>
              <a:rPr lang="en-US" sz="2800" dirty="0" err="1"/>
              <a:t>Pavlenko</a:t>
            </a:r>
            <a:r>
              <a:rPr lang="en-US" sz="2800" dirty="0"/>
              <a:t> 2007: 183)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dirty="0">
                <a:solidFill>
                  <a:schemeClr val="accent1"/>
                </a:solidFill>
              </a:rPr>
              <a:t> In FLL</a:t>
            </a:r>
            <a:r>
              <a:rPr lang="en-US" sz="2800" dirty="0"/>
              <a:t> learners tend to transfer frequency tendencies from L1 to L2 </a:t>
            </a:r>
          </a:p>
          <a:p>
            <a:pPr marL="457200" lvl="1" indent="0">
              <a:buNone/>
            </a:pPr>
            <a:r>
              <a:rPr lang="en-US" sz="2800" dirty="0"/>
              <a:t>     (</a:t>
            </a:r>
            <a:r>
              <a:rPr lang="en-US" sz="2800" dirty="0" err="1"/>
              <a:t>Selinker</a:t>
            </a:r>
            <a:r>
              <a:rPr lang="en-US" sz="2800" dirty="0"/>
              <a:t> 1969, in Jarvis &amp; </a:t>
            </a:r>
            <a:r>
              <a:rPr lang="en-US" sz="2800" dirty="0" err="1"/>
              <a:t>Pavlenko</a:t>
            </a:r>
            <a:r>
              <a:rPr lang="en-US" sz="2800" dirty="0"/>
              <a:t> 2007: 183)</a:t>
            </a:r>
            <a:r>
              <a:rPr lang="de-DE" sz="2800" dirty="0"/>
              <a:t> </a:t>
            </a:r>
          </a:p>
          <a:p>
            <a:pPr marL="457200" lvl="1" indent="0">
              <a:buNone/>
            </a:pPr>
            <a:endParaRPr lang="de-DE" sz="2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09178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717818"/>
            <a:ext cx="974209" cy="97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1A829A6-4D7A-B447-BB55-5684B4FB3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de-DE" sz="3600" b="1" dirty="0">
                <a:solidFill>
                  <a:srgbClr val="0070C0"/>
                </a:solidFill>
              </a:rPr>
            </a:br>
            <a:endParaRPr lang="de-DE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648A6F-5D5B-A842-A7FB-FB04A3AA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dirty="0" err="1"/>
              <a:t>Thank</a:t>
            </a:r>
            <a:r>
              <a:rPr lang="fr-FR" sz="4000" dirty="0"/>
              <a:t> </a:t>
            </a:r>
            <a:r>
              <a:rPr lang="fr-FR" sz="4000" dirty="0" err="1"/>
              <a:t>you</a:t>
            </a:r>
            <a:r>
              <a:rPr lang="fr-FR" sz="4000" dirty="0"/>
              <a:t> </a:t>
            </a:r>
            <a:r>
              <a:rPr lang="fr-FR" sz="4000" dirty="0" err="1"/>
              <a:t>very</a:t>
            </a:r>
            <a:r>
              <a:rPr lang="fr-FR" sz="4000" dirty="0"/>
              <a:t> </a:t>
            </a:r>
            <a:r>
              <a:rPr lang="fr-FR" sz="4000" dirty="0" err="1"/>
              <a:t>much</a:t>
            </a:r>
            <a:r>
              <a:rPr lang="fr-FR" sz="4000" dirty="0"/>
              <a:t> for </a:t>
            </a:r>
            <a:r>
              <a:rPr lang="fr-FR" sz="4000" dirty="0" err="1"/>
              <a:t>your</a:t>
            </a:r>
            <a:r>
              <a:rPr lang="fr-FR" sz="4000" dirty="0"/>
              <a:t> </a:t>
            </a:r>
            <a:r>
              <a:rPr lang="fr-FR" sz="4000" dirty="0" err="1"/>
              <a:t>interest</a:t>
            </a:r>
            <a:r>
              <a:rPr lang="fr-FR" sz="4000" dirty="0"/>
              <a:t>!</a:t>
            </a:r>
          </a:p>
          <a:p>
            <a:pPr marL="0" indent="0" algn="ctr">
              <a:buNone/>
            </a:pPr>
            <a:endParaRPr lang="fr-FR" sz="3200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FR" sz="3200" i="1" dirty="0">
                <a:solidFill>
                  <a:srgbClr val="0070C0"/>
                </a:solidFill>
              </a:rPr>
              <a:t>Sabine De </a:t>
            </a:r>
            <a:r>
              <a:rPr lang="fr-FR" sz="3200" i="1" dirty="0" err="1">
                <a:solidFill>
                  <a:srgbClr val="0070C0"/>
                </a:solidFill>
              </a:rPr>
              <a:t>Knop</a:t>
            </a:r>
            <a:endParaRPr lang="fr-FR" sz="3200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FR" sz="3200" dirty="0" err="1">
                <a:solidFill>
                  <a:srgbClr val="0070C0"/>
                </a:solidFill>
              </a:rPr>
              <a:t>sabine.deknop@usaintlouis.be</a:t>
            </a:r>
            <a:endParaRPr lang="fr-FR" sz="3200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Grafik 4" descr="C:\Users\SM-User\Documents\SeSLa-new-web\images\sesla-logo.png">
            <a:extLst>
              <a:ext uri="{FF2B5EF4-FFF2-40B4-BE49-F238E27FC236}">
                <a16:creationId xmlns:a16="http://schemas.microsoft.com/office/drawing/2014/main" id="{5243DB6C-DA06-3C44-A7B4-588D5F665D5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02" y="5908430"/>
            <a:ext cx="821510" cy="7933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7082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0E912B7-5C98-D345-8AD7-CD674EE8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963" y="196949"/>
            <a:ext cx="10605837" cy="465628"/>
          </a:xfrm>
        </p:spPr>
        <p:txBody>
          <a:bodyPr>
            <a:normAutofit/>
          </a:bodyPr>
          <a:lstStyle/>
          <a:p>
            <a:r>
              <a:rPr lang="de-DE" sz="2000" b="1" dirty="0" err="1"/>
              <a:t>Literature</a:t>
            </a:r>
            <a:r>
              <a:rPr lang="de-DE" sz="2000" b="1" dirty="0"/>
              <a:t> </a:t>
            </a:r>
            <a:r>
              <a:rPr lang="de-DE" sz="2000" dirty="0"/>
              <a:t>(</a:t>
            </a:r>
            <a:r>
              <a:rPr lang="de-DE" sz="2000" dirty="0" err="1"/>
              <a:t>partim</a:t>
            </a:r>
            <a:r>
              <a:rPr lang="de-DE" sz="2000" dirty="0"/>
              <a:t>)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E8EABA2-C1DE-CC4A-A215-BC3FE17FE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963" y="520505"/>
            <a:ext cx="10696074" cy="597876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 err="1">
                <a:latin typeface="+mj-lt"/>
              </a:rPr>
              <a:t>Aijmer</a:t>
            </a:r>
            <a:r>
              <a:rPr lang="en-US" sz="1400" dirty="0">
                <a:latin typeface="+mj-lt"/>
              </a:rPr>
              <a:t>, Karin &amp; Bengt </a:t>
            </a:r>
            <a:r>
              <a:rPr lang="en-US" sz="1400" dirty="0" err="1">
                <a:latin typeface="+mj-lt"/>
              </a:rPr>
              <a:t>Altenberg</a:t>
            </a:r>
            <a:r>
              <a:rPr lang="en-US" sz="1400" dirty="0">
                <a:latin typeface="+mj-lt"/>
              </a:rPr>
              <a:t> (2019). Zero translations and cross-linguistic equivalence: Evidence from the English-Swedish      Parallel Corpus. In </a:t>
            </a:r>
            <a:r>
              <a:rPr lang="en-US" sz="1400" i="1" dirty="0">
                <a:latin typeface="+mj-lt"/>
              </a:rPr>
              <a:t>From the COLT's mouth ... and others'. Language corpora studies in </a:t>
            </a:r>
            <a:r>
              <a:rPr lang="en-US" sz="1400" i="1" dirty="0" err="1">
                <a:latin typeface="+mj-lt"/>
              </a:rPr>
              <a:t>honour</a:t>
            </a:r>
            <a:r>
              <a:rPr lang="en-US" sz="1400" i="1" dirty="0">
                <a:latin typeface="+mj-lt"/>
              </a:rPr>
              <a:t> of Anna-Brita </a:t>
            </a:r>
            <a:r>
              <a:rPr lang="en-US" sz="1400" i="1" dirty="0" err="1">
                <a:latin typeface="+mj-lt"/>
              </a:rPr>
              <a:t>Stenström</a:t>
            </a:r>
            <a:r>
              <a:rPr lang="en-US" sz="1400" dirty="0">
                <a:latin typeface="+mj-lt"/>
              </a:rPr>
              <a:t>. Edited by </a:t>
            </a:r>
            <a:r>
              <a:rPr lang="en-US" sz="1400" dirty="0" err="1">
                <a:latin typeface="+mj-lt"/>
              </a:rPr>
              <a:t>Leiv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Egil</a:t>
            </a:r>
            <a:r>
              <a:rPr lang="en-US" sz="1400" dirty="0">
                <a:latin typeface="+mj-lt"/>
              </a:rPr>
              <a:t> Breivik and Angela </a:t>
            </a:r>
            <a:r>
              <a:rPr lang="en-US" sz="1400" dirty="0" err="1">
                <a:latin typeface="+mj-lt"/>
              </a:rPr>
              <a:t>Hasselgre</a:t>
            </a:r>
            <a:r>
              <a:rPr lang="en-US" sz="1400" dirty="0">
                <a:latin typeface="+mj-lt"/>
              </a:rPr>
              <a:t>. Amsterdam: </a:t>
            </a:r>
            <a:r>
              <a:rPr lang="en-US" sz="1400" dirty="0" err="1">
                <a:latin typeface="+mj-lt"/>
              </a:rPr>
              <a:t>Rodopi</a:t>
            </a:r>
            <a:r>
              <a:rPr lang="en-US" sz="1400" dirty="0">
                <a:latin typeface="+mj-lt"/>
              </a:rPr>
              <a:t>.</a:t>
            </a:r>
            <a:endParaRPr lang="de-DE" sz="1400" dirty="0">
              <a:latin typeface="+mj-lt"/>
            </a:endParaRPr>
          </a:p>
          <a:p>
            <a:pPr marL="0" indent="0">
              <a:buNone/>
            </a:pPr>
            <a:r>
              <a:rPr lang="de-DE" sz="1400" dirty="0">
                <a:latin typeface="+mj-lt"/>
              </a:rPr>
              <a:t>De Knop, Sabine (2015). </a:t>
            </a:r>
            <a:r>
              <a:rPr lang="en-US" sz="1400" dirty="0">
                <a:latin typeface="+mj-lt"/>
              </a:rPr>
              <a:t>Causal constructions with an adjective in German and French: typological and pedagogical considerations. Special issue of </a:t>
            </a:r>
            <a:r>
              <a:rPr lang="en-US" sz="1400" i="1" dirty="0">
                <a:latin typeface="+mj-lt"/>
              </a:rPr>
              <a:t>Journal of Social Sciences </a:t>
            </a:r>
            <a:r>
              <a:rPr lang="en-US" sz="1400" dirty="0">
                <a:latin typeface="+mj-lt"/>
              </a:rPr>
              <a:t>on </a:t>
            </a:r>
            <a:r>
              <a:rPr lang="en-US" sz="1400" i="1" dirty="0">
                <a:latin typeface="+mj-lt"/>
              </a:rPr>
              <a:t>“</a:t>
            </a:r>
            <a:r>
              <a:rPr lang="en-US" sz="1400" dirty="0" err="1">
                <a:latin typeface="+mj-lt"/>
              </a:rPr>
              <a:t>Phraseodidactics</a:t>
            </a:r>
            <a:r>
              <a:rPr lang="en-US" sz="1400" dirty="0">
                <a:latin typeface="+mj-lt"/>
              </a:rPr>
              <a:t> and Construction Grammar(s)”, ed. by Maria Isabel Gonzalez Rey, 11(3): 289-303.</a:t>
            </a:r>
            <a:endParaRPr lang="de-DE" sz="1400" dirty="0">
              <a:latin typeface="+mj-lt"/>
            </a:endParaRPr>
          </a:p>
          <a:p>
            <a:pPr marL="0" indent="0">
              <a:buNone/>
            </a:pPr>
            <a:r>
              <a:rPr lang="fr-BE" sz="1400" dirty="0">
                <a:latin typeface="+mj-lt"/>
              </a:rPr>
              <a:t>De </a:t>
            </a:r>
            <a:r>
              <a:rPr lang="fr-BE" sz="1400" dirty="0" err="1">
                <a:latin typeface="+mj-lt"/>
              </a:rPr>
              <a:t>Knop</a:t>
            </a:r>
            <a:r>
              <a:rPr lang="fr-BE" sz="1400" dirty="0">
                <a:latin typeface="+mj-lt"/>
              </a:rPr>
              <a:t>, Sabine &amp; Fabio </a:t>
            </a:r>
            <a:r>
              <a:rPr lang="fr-BE" sz="1400" dirty="0" err="1">
                <a:latin typeface="+mj-lt"/>
              </a:rPr>
              <a:t>Mollica</a:t>
            </a:r>
            <a:r>
              <a:rPr lang="fr-BE" sz="1400" dirty="0">
                <a:latin typeface="+mj-lt"/>
              </a:rPr>
              <a:t> (2018). </a:t>
            </a:r>
            <a:r>
              <a:rPr lang="de-DE" sz="1400" dirty="0" err="1">
                <a:latin typeface="+mj-lt"/>
              </a:rPr>
              <a:t>Verblose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Direktiva</a:t>
            </a:r>
            <a:r>
              <a:rPr lang="de-DE" sz="1400" dirty="0">
                <a:latin typeface="+mj-lt"/>
              </a:rPr>
              <a:t> als Konstruktionen: ein kontrastiver Vergleich zwischen Deutsch, Französisch und Italienisch. In Jürgen Erfurt &amp; Sabine De Knop (</a:t>
            </a:r>
            <a:r>
              <a:rPr lang="de-DE" sz="1400" dirty="0" err="1">
                <a:latin typeface="+mj-lt"/>
              </a:rPr>
              <a:t>eds</a:t>
            </a:r>
            <a:r>
              <a:rPr lang="de-DE" sz="1400" dirty="0">
                <a:latin typeface="+mj-lt"/>
              </a:rPr>
              <a:t>.), </a:t>
            </a:r>
            <a:r>
              <a:rPr lang="de-DE" sz="1400" i="1" dirty="0">
                <a:latin typeface="+mj-lt"/>
              </a:rPr>
              <a:t>Konstruktionsgrammatik und Mehrsprachigkeit</a:t>
            </a:r>
            <a:r>
              <a:rPr lang="de-DE" sz="1400" dirty="0">
                <a:latin typeface="+mj-lt"/>
              </a:rPr>
              <a:t>, 127–148. Universität Duisburg-Essen: Universitätsverlag Rhein-Ruhr OHG. </a:t>
            </a:r>
          </a:p>
          <a:p>
            <a:pPr marL="0" indent="0">
              <a:buNone/>
            </a:pPr>
            <a:r>
              <a:rPr lang="en-US" sz="1400" dirty="0">
                <a:latin typeface="+mj-lt"/>
              </a:rPr>
              <a:t>De </a:t>
            </a:r>
            <a:r>
              <a:rPr lang="en-US" sz="1400" dirty="0" err="1">
                <a:latin typeface="+mj-lt"/>
              </a:rPr>
              <a:t>Vogelaer</a:t>
            </a:r>
            <a:r>
              <a:rPr lang="en-US" sz="1400" dirty="0">
                <a:latin typeface="+mj-lt"/>
              </a:rPr>
              <a:t>, Gunther, </a:t>
            </a:r>
            <a:r>
              <a:rPr lang="en-US" sz="1400" dirty="0" err="1">
                <a:latin typeface="+mj-lt"/>
              </a:rPr>
              <a:t>Dietha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Köster</a:t>
            </a:r>
            <a:r>
              <a:rPr lang="en-US" sz="1400" dirty="0">
                <a:latin typeface="+mj-lt"/>
              </a:rPr>
              <a:t>, &amp; </a:t>
            </a:r>
            <a:r>
              <a:rPr lang="en-US" sz="1400" dirty="0" err="1">
                <a:latin typeface="+mj-lt"/>
              </a:rPr>
              <a:t>Torsten</a:t>
            </a:r>
            <a:r>
              <a:rPr lang="en-US" sz="1400" dirty="0">
                <a:latin typeface="+mj-lt"/>
              </a:rPr>
              <a:t> Leuschner (2020). Introduction: German and Dutch in Contrast: Synchronic, Diachronic and Psycholinguistic Perspectives</a:t>
            </a:r>
            <a:r>
              <a:rPr lang="en-US" sz="1400" i="1" dirty="0">
                <a:latin typeface="+mj-lt"/>
              </a:rPr>
              <a:t>.</a:t>
            </a:r>
            <a:r>
              <a:rPr lang="en-US" sz="1400" dirty="0">
                <a:latin typeface="+mj-lt"/>
              </a:rPr>
              <a:t> In De </a:t>
            </a:r>
            <a:r>
              <a:rPr lang="en-US" sz="1400" dirty="0" err="1">
                <a:latin typeface="+mj-lt"/>
              </a:rPr>
              <a:t>Vogelaer</a:t>
            </a:r>
            <a:r>
              <a:rPr lang="en-US" sz="1400" dirty="0">
                <a:latin typeface="+mj-lt"/>
              </a:rPr>
              <a:t>, Gunther, </a:t>
            </a:r>
            <a:r>
              <a:rPr lang="en-US" sz="1400" dirty="0" err="1">
                <a:latin typeface="+mj-lt"/>
              </a:rPr>
              <a:t>Dietha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Köster</a:t>
            </a:r>
            <a:r>
              <a:rPr lang="en-US" sz="1400" dirty="0">
                <a:latin typeface="+mj-lt"/>
              </a:rPr>
              <a:t>, &amp; </a:t>
            </a:r>
            <a:r>
              <a:rPr lang="en-US" sz="1400" dirty="0" err="1">
                <a:latin typeface="+mj-lt"/>
              </a:rPr>
              <a:t>Torsten</a:t>
            </a:r>
            <a:r>
              <a:rPr lang="en-US" sz="1400" dirty="0">
                <a:latin typeface="+mj-lt"/>
              </a:rPr>
              <a:t> Leuschner (2020), </a:t>
            </a:r>
            <a:r>
              <a:rPr lang="en-US" sz="1400" i="1" dirty="0">
                <a:latin typeface="+mj-lt"/>
              </a:rPr>
              <a:t>German and Dutch in Contrast: Synchronic, Diachronic and Psycholinguistic Perspectives.</a:t>
            </a:r>
            <a:r>
              <a:rPr lang="en-US" sz="1400" dirty="0">
                <a:latin typeface="+mj-lt"/>
              </a:rPr>
              <a:t> Berlin: De Gruyter</a:t>
            </a:r>
            <a:r>
              <a:rPr lang="de-DE" sz="1400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fr-BE" sz="1400" dirty="0" err="1">
                <a:latin typeface="+mj-lt"/>
              </a:rPr>
              <a:t>Dezsö</a:t>
            </a:r>
            <a:r>
              <a:rPr lang="fr-BE" sz="1400" dirty="0">
                <a:latin typeface="+mj-lt"/>
              </a:rPr>
              <a:t>, László (1982). </a:t>
            </a:r>
            <a:r>
              <a:rPr lang="fr-BE" sz="1400" i="1" dirty="0" err="1">
                <a:latin typeface="+mj-lt"/>
              </a:rPr>
              <a:t>Studies</a:t>
            </a:r>
            <a:r>
              <a:rPr lang="fr-BE" sz="1400" i="1" dirty="0">
                <a:latin typeface="+mj-lt"/>
              </a:rPr>
              <a:t> in </a:t>
            </a:r>
            <a:r>
              <a:rPr lang="fr-BE" sz="1400" i="1" dirty="0" err="1">
                <a:latin typeface="+mj-lt"/>
              </a:rPr>
              <a:t>Syntactic</a:t>
            </a:r>
            <a:r>
              <a:rPr lang="fr-BE" sz="1400" i="1" dirty="0">
                <a:latin typeface="+mj-lt"/>
              </a:rPr>
              <a:t> </a:t>
            </a:r>
            <a:r>
              <a:rPr lang="fr-BE" sz="1400" i="1" dirty="0" err="1">
                <a:latin typeface="+mj-lt"/>
              </a:rPr>
              <a:t>Typology</a:t>
            </a:r>
            <a:r>
              <a:rPr lang="fr-BE" sz="1400" i="1" dirty="0">
                <a:latin typeface="+mj-lt"/>
              </a:rPr>
              <a:t> and Contrastive </a:t>
            </a:r>
            <a:r>
              <a:rPr lang="fr-BE" sz="1400" i="1" dirty="0" err="1">
                <a:latin typeface="+mj-lt"/>
              </a:rPr>
              <a:t>Grammar</a:t>
            </a:r>
            <a:r>
              <a:rPr lang="fr-BE" sz="1400" dirty="0">
                <a:latin typeface="+mj-lt"/>
              </a:rPr>
              <a:t>. Berlin: de </a:t>
            </a:r>
            <a:r>
              <a:rPr lang="fr-BE" sz="1400" dirty="0" err="1">
                <a:latin typeface="+mj-lt"/>
              </a:rPr>
              <a:t>Gruyter</a:t>
            </a:r>
            <a:r>
              <a:rPr lang="fr-BE" sz="1400" dirty="0">
                <a:latin typeface="+mj-lt"/>
              </a:rPr>
              <a:t>.</a:t>
            </a:r>
            <a:endParaRPr lang="de-DE" sz="1400" dirty="0">
              <a:latin typeface="+mj-lt"/>
            </a:endParaRPr>
          </a:p>
          <a:p>
            <a:pPr marL="0" indent="0">
              <a:buNone/>
            </a:pPr>
            <a:r>
              <a:rPr lang="en-US" sz="1400" dirty="0" err="1">
                <a:latin typeface="+mj-lt"/>
              </a:rPr>
              <a:t>Diedrichsen</a:t>
            </a:r>
            <a:r>
              <a:rPr lang="en-US" sz="1400" dirty="0">
                <a:latin typeface="+mj-lt"/>
              </a:rPr>
              <a:t>, Elke (2017). Pleonasm in particle verb constructions in German. In Nolan, Brian &amp; Elke </a:t>
            </a:r>
            <a:r>
              <a:rPr lang="en-US" sz="1400" dirty="0" err="1">
                <a:latin typeface="+mj-lt"/>
              </a:rPr>
              <a:t>Diedrichsen</a:t>
            </a:r>
            <a:r>
              <a:rPr lang="en-US" sz="1400" dirty="0">
                <a:latin typeface="+mj-lt"/>
              </a:rPr>
              <a:t> (eds.), </a:t>
            </a:r>
            <a:r>
              <a:rPr lang="en-US" sz="1400" i="1" dirty="0">
                <a:latin typeface="+mj-lt"/>
              </a:rPr>
              <a:t>Argument </a:t>
            </a:r>
            <a:r>
              <a:rPr lang="en-US" sz="1400" i="1" dirty="0" err="1">
                <a:latin typeface="+mj-lt"/>
              </a:rPr>
              <a:t>Realisation</a:t>
            </a:r>
            <a:r>
              <a:rPr lang="en-US" sz="1400" i="1" dirty="0">
                <a:latin typeface="+mj-lt"/>
              </a:rPr>
              <a:t> in Complex Predicates and Complex Events Verb-verb constructions at the syntax-semantic interface</a:t>
            </a:r>
            <a:r>
              <a:rPr lang="en-US" sz="1400" dirty="0">
                <a:latin typeface="+mj-lt"/>
              </a:rPr>
              <a:t>, 43-77. Amsterdam: John Benjamins.</a:t>
            </a:r>
            <a:endParaRPr lang="fr-FR" sz="1400" dirty="0">
              <a:latin typeface="+mj-lt"/>
            </a:endParaRPr>
          </a:p>
          <a:p>
            <a:pPr marL="0" indent="0">
              <a:buNone/>
            </a:pPr>
            <a:r>
              <a:rPr lang="de-DE" sz="1400" dirty="0" err="1">
                <a:latin typeface="+mj-lt"/>
              </a:rPr>
              <a:t>Haspelmath</a:t>
            </a:r>
            <a:r>
              <a:rPr lang="de-DE" sz="1400" dirty="0">
                <a:latin typeface="+mj-lt"/>
              </a:rPr>
              <a:t>, Martin (2010). </a:t>
            </a:r>
            <a:r>
              <a:rPr lang="de-DE" sz="1400" dirty="0" err="1">
                <a:latin typeface="+mj-lt"/>
              </a:rPr>
              <a:t>Comparative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concepts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and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descriptive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categories</a:t>
            </a:r>
            <a:r>
              <a:rPr lang="de-DE" sz="1400" dirty="0">
                <a:latin typeface="+mj-lt"/>
              </a:rPr>
              <a:t> in </a:t>
            </a:r>
            <a:r>
              <a:rPr lang="de-DE" sz="1400" dirty="0" err="1">
                <a:latin typeface="+mj-lt"/>
              </a:rPr>
              <a:t>cross-linguistic</a:t>
            </a:r>
            <a:r>
              <a:rPr lang="de-DE" sz="1400" dirty="0">
                <a:latin typeface="+mj-lt"/>
              </a:rPr>
              <a:t> </a:t>
            </a:r>
            <a:r>
              <a:rPr lang="de-DE" sz="1400" dirty="0" err="1">
                <a:latin typeface="+mj-lt"/>
              </a:rPr>
              <a:t>studies</a:t>
            </a:r>
            <a:r>
              <a:rPr lang="de-DE" sz="1400" dirty="0">
                <a:latin typeface="+mj-lt"/>
              </a:rPr>
              <a:t>. </a:t>
            </a:r>
            <a:r>
              <a:rPr lang="de-DE" sz="1400" i="1" dirty="0">
                <a:latin typeface="+mj-lt"/>
              </a:rPr>
              <a:t>Language</a:t>
            </a:r>
            <a:r>
              <a:rPr lang="de-DE" sz="1400" dirty="0">
                <a:latin typeface="+mj-lt"/>
              </a:rPr>
              <a:t> 86(3): 663–687.</a:t>
            </a:r>
          </a:p>
          <a:p>
            <a:pPr marL="0" indent="0">
              <a:buNone/>
            </a:pPr>
            <a:r>
              <a:rPr lang="de-DE" sz="1400" dirty="0">
                <a:latin typeface="+mj-lt"/>
              </a:rPr>
              <a:t>Gallagher, John (1998). Möglichkeiten und Grenzen der Übersetzungsäquivalenz. In Börner, Wolfgang </a:t>
            </a:r>
            <a:r>
              <a:rPr lang="de-DE" sz="1400" dirty="0" err="1">
                <a:latin typeface="+mj-lt"/>
              </a:rPr>
              <a:t>and</a:t>
            </a:r>
            <a:r>
              <a:rPr lang="de-DE" sz="1400" dirty="0">
                <a:latin typeface="+mj-lt"/>
              </a:rPr>
              <a:t> Klaus Vogel (</a:t>
            </a:r>
            <a:r>
              <a:rPr lang="de-DE" sz="1400" dirty="0" err="1">
                <a:latin typeface="+mj-lt"/>
              </a:rPr>
              <a:t>eds</a:t>
            </a:r>
            <a:r>
              <a:rPr lang="de-DE" sz="1400" dirty="0">
                <a:latin typeface="+mj-lt"/>
              </a:rPr>
              <a:t>.) (1998), </a:t>
            </a:r>
            <a:r>
              <a:rPr lang="de-DE" sz="1400" i="1" dirty="0">
                <a:latin typeface="+mj-lt"/>
              </a:rPr>
              <a:t>Kontrast und Äquivalenz. Beiträge zu Sprachvergleich und Übersetzung</a:t>
            </a:r>
            <a:r>
              <a:rPr lang="de-DE" sz="1400" dirty="0">
                <a:latin typeface="+mj-lt"/>
              </a:rPr>
              <a:t>. Tübingen: Narr, 1-28.</a:t>
            </a:r>
          </a:p>
          <a:p>
            <a:pPr marL="0" indent="0">
              <a:buNone/>
            </a:pPr>
            <a:r>
              <a:rPr lang="en-US" sz="1400" dirty="0">
                <a:latin typeface="+mj-lt"/>
              </a:rPr>
              <a:t>Gast, Volker. 2012. Contrastive Linguistics: Theories and Methods. In B. </a:t>
            </a:r>
            <a:r>
              <a:rPr lang="en-US" sz="1400" dirty="0" err="1">
                <a:latin typeface="+mj-lt"/>
              </a:rPr>
              <a:t>Kortmann</a:t>
            </a:r>
            <a:r>
              <a:rPr lang="en-US" sz="1400" dirty="0">
                <a:latin typeface="+mj-lt"/>
              </a:rPr>
              <a:t> (ed.), </a:t>
            </a:r>
            <a:r>
              <a:rPr lang="en-US" sz="1400" i="1" dirty="0">
                <a:latin typeface="+mj-lt"/>
              </a:rPr>
              <a:t>Dictionary of Linguistics and Communication Science: Linguistics Theory and Methodology</a:t>
            </a:r>
            <a:r>
              <a:rPr lang="en-US" sz="1400" dirty="0">
                <a:latin typeface="+mj-lt"/>
              </a:rPr>
              <a:t>. Berlin: de Gruyter Mouton.</a:t>
            </a:r>
          </a:p>
          <a:p>
            <a:pPr marL="0" indent="0">
              <a:buNone/>
            </a:pPr>
            <a:r>
              <a:rPr lang="en-US" sz="1400" dirty="0">
                <a:latin typeface="+mj-lt"/>
              </a:rPr>
              <a:t>Halliday, M.A.K., A. McIntosh &amp; P. </a:t>
            </a:r>
            <a:r>
              <a:rPr lang="en-US" sz="1400" dirty="0" err="1">
                <a:latin typeface="+mj-lt"/>
              </a:rPr>
              <a:t>Strevens</a:t>
            </a:r>
            <a:r>
              <a:rPr lang="en-US" sz="1400" dirty="0">
                <a:latin typeface="+mj-lt"/>
              </a:rPr>
              <a:t> (1964). </a:t>
            </a:r>
            <a:r>
              <a:rPr lang="en-US" sz="1400" i="1" dirty="0">
                <a:latin typeface="+mj-lt"/>
              </a:rPr>
              <a:t>The linguistic sciences and language teaching</a:t>
            </a:r>
            <a:r>
              <a:rPr lang="en-US" sz="1400" dirty="0">
                <a:latin typeface="+mj-lt"/>
              </a:rPr>
              <a:t>. London: Longman.</a:t>
            </a:r>
            <a:endParaRPr lang="de-DE" sz="1400" dirty="0">
              <a:latin typeface="+mj-lt"/>
            </a:endParaRPr>
          </a:p>
          <a:p>
            <a:pPr marL="0" indent="0">
              <a:buNone/>
            </a:pPr>
            <a:r>
              <a:rPr lang="de-DE" sz="1400" dirty="0">
                <a:latin typeface="+mj-lt"/>
              </a:rPr>
              <a:t>Jacobs, Joachim. 2008. Wozu Konstruktionen? </a:t>
            </a:r>
            <a:r>
              <a:rPr lang="de-DE" sz="1400" i="1" dirty="0">
                <a:latin typeface="+mj-lt"/>
              </a:rPr>
              <a:t>Linguistische Berichte</a:t>
            </a:r>
            <a:r>
              <a:rPr lang="de-DE" sz="1400" dirty="0">
                <a:latin typeface="+mj-lt"/>
              </a:rPr>
              <a:t> 213. 3-44.</a:t>
            </a:r>
          </a:p>
          <a:p>
            <a:pPr marL="0" indent="0">
              <a:buNone/>
            </a:pPr>
            <a:r>
              <a:rPr lang="en-US" sz="1400" dirty="0" err="1">
                <a:latin typeface="+mj-lt"/>
              </a:rPr>
              <a:t>Klaudy</a:t>
            </a:r>
            <a:r>
              <a:rPr lang="en-US" sz="1400" dirty="0">
                <a:latin typeface="+mj-lt"/>
              </a:rPr>
              <a:t>, Kinga and </a:t>
            </a:r>
            <a:r>
              <a:rPr lang="en-US" sz="1400" dirty="0" err="1">
                <a:latin typeface="+mj-lt"/>
              </a:rPr>
              <a:t>Károly</a:t>
            </a:r>
            <a:r>
              <a:rPr lang="en-US" sz="1400" dirty="0">
                <a:latin typeface="+mj-lt"/>
              </a:rPr>
              <a:t>, Krisztina. 2005. </a:t>
            </a:r>
            <a:r>
              <a:rPr lang="en-US" sz="1400" dirty="0" err="1">
                <a:latin typeface="+mj-lt"/>
              </a:rPr>
              <a:t>Implicitation</a:t>
            </a:r>
            <a:r>
              <a:rPr lang="en-US" sz="1400" dirty="0">
                <a:latin typeface="+mj-lt"/>
              </a:rPr>
              <a:t> in Translation: Empirical Evidence for Operational Asymmetry in Translation. </a:t>
            </a:r>
            <a:r>
              <a:rPr lang="en-US" sz="1400" i="1" dirty="0">
                <a:latin typeface="+mj-lt"/>
              </a:rPr>
              <a:t>Across Languages and Cultures</a:t>
            </a:r>
            <a:r>
              <a:rPr lang="en-US" sz="1400" dirty="0">
                <a:latin typeface="+mj-lt"/>
              </a:rPr>
              <a:t> 6(1): 13–28. </a:t>
            </a:r>
            <a:br>
              <a:rPr lang="de-DE" sz="1400" dirty="0">
                <a:latin typeface="+mj-lt"/>
              </a:rPr>
            </a:br>
            <a:endParaRPr lang="de-DE" sz="1400" dirty="0">
              <a:latin typeface="+mj-lt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CDB779D-58B6-AB46-9AC5-1FBF157B982D}"/>
              </a:ext>
            </a:extLst>
          </p:cNvPr>
          <p:cNvSpPr txBox="1"/>
          <p:nvPr/>
        </p:nvSpPr>
        <p:spPr>
          <a:xfrm>
            <a:off x="5486400" y="10073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7601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829A6-4D7A-B447-BB55-5684B4FB3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34" y="0"/>
            <a:ext cx="10705766" cy="6356349"/>
          </a:xfrm>
        </p:spPr>
        <p:txBody>
          <a:bodyPr>
            <a:normAutofit fontScale="90000"/>
          </a:bodyPr>
          <a:lstStyle/>
          <a:p>
            <a:br>
              <a:rPr lang="de-DE" sz="1600" dirty="0"/>
            </a:br>
            <a:r>
              <a:rPr lang="de-DE" sz="1600" dirty="0"/>
              <a:t>König, Ekkehard &amp; Volker Gast (2012). </a:t>
            </a:r>
            <a:r>
              <a:rPr lang="de-DE" sz="1600" i="1" dirty="0"/>
              <a:t>Understanding English-German </a:t>
            </a:r>
            <a:r>
              <a:rPr lang="de-DE" sz="1600" i="1" dirty="0" err="1"/>
              <a:t>Constrasts</a:t>
            </a:r>
            <a:r>
              <a:rPr lang="de-DE" sz="1600" dirty="0"/>
              <a:t>. Berlin: Erich Schmidt Verlag. </a:t>
            </a:r>
            <a:br>
              <a:rPr lang="de-DE" sz="1600" dirty="0"/>
            </a:br>
            <a:br>
              <a:rPr lang="de-DE" sz="1600" dirty="0"/>
            </a:br>
            <a:r>
              <a:rPr lang="de-DE" sz="1600" dirty="0"/>
              <a:t>König, Ekkehard (1996). Kontrastive Grammatik und Typologie. In Lang, E. &amp; G. </a:t>
            </a:r>
            <a:r>
              <a:rPr lang="de-DE" sz="1600" dirty="0" err="1"/>
              <a:t>Zifonun</a:t>
            </a:r>
            <a:r>
              <a:rPr lang="de-DE" sz="1600" dirty="0"/>
              <a:t> (</a:t>
            </a:r>
            <a:r>
              <a:rPr lang="de-DE" sz="1600" dirty="0" err="1"/>
              <a:t>eds</a:t>
            </a:r>
            <a:r>
              <a:rPr lang="de-DE" sz="1600" dirty="0"/>
              <a:t>.), </a:t>
            </a:r>
            <a:r>
              <a:rPr lang="de-DE" sz="1600" i="1" dirty="0"/>
              <a:t>Deutsch – typologisch</a:t>
            </a:r>
            <a:r>
              <a:rPr lang="de-DE" sz="1600" dirty="0"/>
              <a:t>. Berlin/New       </a:t>
            </a:r>
            <a:br>
              <a:rPr lang="de-DE" sz="1600" dirty="0"/>
            </a:br>
            <a:r>
              <a:rPr lang="de-DE" sz="1600" dirty="0"/>
              <a:t>York: Mouton de </a:t>
            </a:r>
            <a:r>
              <a:rPr lang="de-DE" sz="1600" dirty="0" err="1"/>
              <a:t>Gruyter</a:t>
            </a:r>
            <a:r>
              <a:rPr lang="de-DE" sz="1600" dirty="0"/>
              <a:t>, 31-54. </a:t>
            </a:r>
            <a:br>
              <a:rPr lang="de-DE" sz="1600" dirty="0"/>
            </a:br>
            <a:br>
              <a:rPr lang="de-DE" sz="1600" dirty="0"/>
            </a:br>
            <a:r>
              <a:rPr lang="de-DE" sz="1600" dirty="0"/>
              <a:t>Kortmann, Bernd (1998). Kontrastive Linguistik und Fremdsprachenunterricht. In Börner, Wolfgang </a:t>
            </a:r>
            <a:r>
              <a:rPr lang="de-DE" sz="1600" dirty="0" err="1"/>
              <a:t>and</a:t>
            </a:r>
            <a:r>
              <a:rPr lang="de-DE" sz="1600" dirty="0"/>
              <a:t> Klaus Vogel (</a:t>
            </a:r>
            <a:r>
              <a:rPr lang="de-DE" sz="1600" dirty="0" err="1"/>
              <a:t>eds</a:t>
            </a:r>
            <a:r>
              <a:rPr lang="de-DE" sz="1600" dirty="0"/>
              <a:t>.) </a:t>
            </a:r>
            <a:br>
              <a:rPr lang="de-DE" sz="1600" dirty="0"/>
            </a:br>
            <a:r>
              <a:rPr lang="de-DE" sz="1600" i="1" dirty="0"/>
              <a:t>Kontrast und Äquivalenz. Beiträge zu Sprachvergleich und Übersetzung</a:t>
            </a:r>
            <a:r>
              <a:rPr lang="de-DE" sz="1600" dirty="0"/>
              <a:t>. Tübingen: Narr, 136-167.</a:t>
            </a:r>
            <a:br>
              <a:rPr lang="de-DE" sz="1600" dirty="0"/>
            </a:br>
            <a:br>
              <a:rPr lang="de-DE" sz="1600" dirty="0"/>
            </a:br>
            <a:r>
              <a:rPr lang="de-DE" sz="1600" dirty="0" err="1"/>
              <a:t>Krzeszowski</a:t>
            </a:r>
            <a:r>
              <a:rPr lang="de-DE" sz="1600" dirty="0"/>
              <a:t>, Tomasz P. (1981a). </a:t>
            </a:r>
            <a:r>
              <a:rPr lang="fr-BE" sz="1600" dirty="0"/>
              <a:t>Quantitative contrastive </a:t>
            </a:r>
            <a:r>
              <a:rPr lang="fr-BE" sz="1600" dirty="0" err="1"/>
              <a:t>equivalence</a:t>
            </a:r>
            <a:r>
              <a:rPr lang="fr-BE" sz="1600" dirty="0"/>
              <a:t>. </a:t>
            </a:r>
            <a:r>
              <a:rPr lang="fr-BE" sz="1600" i="1" dirty="0" err="1"/>
              <a:t>Studia</a:t>
            </a:r>
            <a:r>
              <a:rPr lang="fr-BE" sz="1600" i="1" dirty="0"/>
              <a:t> </a:t>
            </a:r>
            <a:r>
              <a:rPr lang="fr-BE" sz="1600" i="1" dirty="0" err="1"/>
              <a:t>Linguistica</a:t>
            </a:r>
            <a:r>
              <a:rPr lang="fr-BE" sz="1600" dirty="0"/>
              <a:t> 35(1-2) : 102-113.</a:t>
            </a:r>
            <a:br>
              <a:rPr lang="fr-BE" sz="1600" dirty="0"/>
            </a:br>
            <a:br>
              <a:rPr lang="de-DE" sz="1600" dirty="0"/>
            </a:br>
            <a:r>
              <a:rPr lang="en-US" sz="1600" dirty="0" err="1"/>
              <a:t>Krzeszowski</a:t>
            </a:r>
            <a:r>
              <a:rPr lang="en-US" sz="1600" dirty="0"/>
              <a:t>, Tomasz P. (1981b). The problem of equivalence revisited. </a:t>
            </a:r>
            <a:r>
              <a:rPr lang="en-US" sz="1600" i="1" dirty="0"/>
              <a:t>International Review of Applied Linguistics in Language Teaching</a:t>
            </a:r>
            <a:r>
              <a:rPr lang="en-US" sz="1600" dirty="0"/>
              <a:t> 19(1-4): 113-128.</a:t>
            </a:r>
            <a:br>
              <a:rPr lang="en-US" sz="1600" dirty="0"/>
            </a:br>
            <a:br>
              <a:rPr lang="de-DE" sz="1600" dirty="0"/>
            </a:br>
            <a:r>
              <a:rPr lang="de-DE" sz="1600" dirty="0"/>
              <a:t>Olsen, Susan (1996). Pleonastische Direktionale. In </a:t>
            </a:r>
            <a:r>
              <a:rPr lang="de-DE" sz="1600" dirty="0" err="1"/>
              <a:t>Harras</a:t>
            </a:r>
            <a:r>
              <a:rPr lang="de-DE" sz="1600" dirty="0"/>
              <a:t>, Gisela &amp; Manfred Bierwisch (</a:t>
            </a:r>
            <a:r>
              <a:rPr lang="de-DE" sz="1600" dirty="0" err="1"/>
              <a:t>eds</a:t>
            </a:r>
            <a:r>
              <a:rPr lang="de-DE" sz="1600" dirty="0"/>
              <a:t>.): </a:t>
            </a:r>
            <a:r>
              <a:rPr lang="de-DE" sz="1600" i="1" dirty="0"/>
              <a:t>Wenn die Semantik arbeitet: Klaus </a:t>
            </a:r>
            <a:br>
              <a:rPr lang="de-DE" sz="1600" i="1" dirty="0"/>
            </a:br>
            <a:r>
              <a:rPr lang="de-DE" sz="1600" i="1" dirty="0"/>
              <a:t>Baumgärtner zum 65. </a:t>
            </a:r>
            <a:r>
              <a:rPr lang="en-US" sz="1600" i="1" dirty="0" err="1"/>
              <a:t>Geburtstag</a:t>
            </a:r>
            <a:r>
              <a:rPr lang="en-US" sz="1600" dirty="0"/>
              <a:t>, 303-329</a:t>
            </a:r>
            <a:r>
              <a:rPr lang="en-US" sz="1600" i="1" dirty="0"/>
              <a:t>.</a:t>
            </a:r>
            <a:r>
              <a:rPr lang="en-US" sz="1600" dirty="0"/>
              <a:t>  Tübingen: Niemeyer.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Rehbein</a:t>
            </a:r>
            <a:r>
              <a:rPr lang="en-US" sz="1600" dirty="0"/>
              <a:t>, </a:t>
            </a:r>
            <a:r>
              <a:rPr lang="en-US" sz="1600" dirty="0" err="1"/>
              <a:t>Inès</a:t>
            </a:r>
            <a:r>
              <a:rPr lang="en-US" sz="1600" dirty="0"/>
              <a:t> &amp; Josef van </a:t>
            </a:r>
            <a:r>
              <a:rPr lang="en-US" sz="1600" dirty="0" err="1"/>
              <a:t>Genabith</a:t>
            </a:r>
            <a:r>
              <a:rPr lang="en-US" sz="1600" dirty="0"/>
              <a:t> (2006), German particle verbs and pleonastic prepositions. In Proceedings of the Third ACL-SIGSEM Workshop on Prepositions, Trento, Italy, 57-64.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Selinker</a:t>
            </a:r>
            <a:r>
              <a:rPr lang="en-US" sz="1600" dirty="0"/>
              <a:t>, Larry (1972). Interlanguage. </a:t>
            </a:r>
            <a:r>
              <a:rPr lang="en-US" sz="1600" i="1" dirty="0"/>
              <a:t>IRAL</a:t>
            </a:r>
            <a:r>
              <a:rPr lang="en-US" sz="1600" dirty="0"/>
              <a:t> 10: 209–31.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Tekin</a:t>
            </a:r>
            <a:r>
              <a:rPr lang="en-US" sz="1600" dirty="0"/>
              <a:t>, </a:t>
            </a:r>
            <a:r>
              <a:rPr lang="en-US" sz="1600" dirty="0" err="1"/>
              <a:t>Özlem</a:t>
            </a:r>
            <a:r>
              <a:rPr lang="en-US" sz="1600" dirty="0"/>
              <a:t> (2012). </a:t>
            </a:r>
            <a:r>
              <a:rPr lang="en-US" sz="1600" i="1" dirty="0" err="1"/>
              <a:t>Grundlagen</a:t>
            </a:r>
            <a:r>
              <a:rPr lang="en-US" sz="1600" i="1" dirty="0"/>
              <a:t> der </a:t>
            </a:r>
            <a:r>
              <a:rPr lang="en-US" sz="1600" i="1" dirty="0" err="1"/>
              <a:t>kontrastiven</a:t>
            </a:r>
            <a:r>
              <a:rPr lang="en-US" sz="1600" i="1" dirty="0"/>
              <a:t> </a:t>
            </a:r>
            <a:r>
              <a:rPr lang="en-US" sz="1600" i="1" dirty="0" err="1"/>
              <a:t>Linguistik</a:t>
            </a:r>
            <a:r>
              <a:rPr lang="en-US" sz="1600" i="1" dirty="0"/>
              <a:t> in </a:t>
            </a:r>
            <a:r>
              <a:rPr lang="en-US" sz="1600" i="1" dirty="0" err="1"/>
              <a:t>Theorie</a:t>
            </a:r>
            <a:r>
              <a:rPr lang="en-US" sz="1600" i="1" dirty="0"/>
              <a:t> und Praxis</a:t>
            </a:r>
            <a:r>
              <a:rPr lang="en-US" sz="1600" dirty="0"/>
              <a:t>. Tübingen: </a:t>
            </a:r>
            <a:r>
              <a:rPr lang="en-US" sz="1600" dirty="0" err="1"/>
              <a:t>Stauffenburg</a:t>
            </a:r>
            <a:r>
              <a:rPr lang="en-US" sz="1600" dirty="0"/>
              <a:t> Verlag.</a:t>
            </a:r>
            <a:br>
              <a:rPr lang="en-US" sz="1600" dirty="0"/>
            </a:br>
            <a:br>
              <a:rPr lang="de-DE" sz="1600" dirty="0"/>
            </a:br>
            <a:r>
              <a:rPr lang="en-US" sz="1600" dirty="0" err="1"/>
              <a:t>Slobin</a:t>
            </a:r>
            <a:r>
              <a:rPr lang="en-US" sz="1600" dirty="0"/>
              <a:t>, Dan I. (1996). Two ways to travel: Verbs of motion in English and Spanish. In </a:t>
            </a:r>
            <a:r>
              <a:rPr lang="en-US" sz="1600" dirty="0" err="1"/>
              <a:t>Shibatani</a:t>
            </a:r>
            <a:r>
              <a:rPr lang="en-US" sz="1600" dirty="0"/>
              <a:t>, Masayoshi &amp; Sandra Thompson </a:t>
            </a:r>
            <a:br>
              <a:rPr lang="en-US" sz="1600" dirty="0"/>
            </a:br>
            <a:r>
              <a:rPr lang="en-US" sz="1600" dirty="0"/>
              <a:t>(eds.), </a:t>
            </a:r>
            <a:r>
              <a:rPr lang="en-US" sz="1600" i="1" dirty="0"/>
              <a:t>Grammatical Constructions</a:t>
            </a:r>
            <a:r>
              <a:rPr lang="en-US" sz="1600" dirty="0"/>
              <a:t>, 195-219. Oxford: Clarendon Press. </a:t>
            </a:r>
            <a:br>
              <a:rPr lang="en-US" sz="1600" dirty="0"/>
            </a:br>
            <a:br>
              <a:rPr lang="de-DE" sz="1600" dirty="0"/>
            </a:br>
            <a:r>
              <a:rPr lang="en-US" sz="1600" dirty="0"/>
              <a:t>Soriano, C. &amp;  J. Valenzuela, 2009. Emotion and </a:t>
            </a:r>
            <a:r>
              <a:rPr lang="en-US" sz="1600" dirty="0" err="1"/>
              <a:t>colour</a:t>
            </a:r>
            <a:r>
              <a:rPr lang="en-US" sz="1600" dirty="0"/>
              <a:t> across languages: Implicit associations in Spanish </a:t>
            </a:r>
            <a:r>
              <a:rPr lang="en-US" sz="1600" dirty="0" err="1"/>
              <a:t>colour</a:t>
            </a:r>
            <a:r>
              <a:rPr lang="en-US" sz="1600" dirty="0"/>
              <a:t> terms. </a:t>
            </a:r>
            <a:r>
              <a:rPr lang="en-US" sz="1600" i="1" dirty="0"/>
              <a:t>Social </a:t>
            </a:r>
            <a:br>
              <a:rPr lang="en-US" sz="1600" i="1" dirty="0"/>
            </a:br>
            <a:r>
              <a:rPr lang="en-US" sz="1600" i="1" dirty="0"/>
              <a:t>Science Information</a:t>
            </a:r>
            <a:r>
              <a:rPr lang="en-US" sz="1600" dirty="0"/>
              <a:t>, 48: 421-445.</a:t>
            </a:r>
            <a:br>
              <a:rPr lang="en-US" sz="1600" dirty="0"/>
            </a:br>
            <a:br>
              <a:rPr lang="de-DE" sz="1600" dirty="0"/>
            </a:br>
            <a:r>
              <a:rPr lang="en-US" sz="1600" dirty="0" err="1"/>
              <a:t>Talmy</a:t>
            </a:r>
            <a:r>
              <a:rPr lang="en-US" sz="1600" dirty="0"/>
              <a:t>, Leonard (2000). </a:t>
            </a:r>
            <a:r>
              <a:rPr lang="en-US" sz="1600" i="1" dirty="0"/>
              <a:t>Toward a Cognitive Semantics</a:t>
            </a:r>
            <a:r>
              <a:rPr lang="en-US" sz="1600" dirty="0"/>
              <a:t>. Cambridge, MA: MIT Press.</a:t>
            </a:r>
            <a:br>
              <a:rPr lang="de-DE" sz="1600" dirty="0"/>
            </a:b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044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38164"/>
            <a:ext cx="9839739" cy="1080120"/>
          </a:xfrm>
        </p:spPr>
        <p:txBody>
          <a:bodyPr>
            <a:normAutofit/>
          </a:bodyPr>
          <a:lstStyle/>
          <a:p>
            <a:pPr algn="l"/>
            <a:r>
              <a:rPr lang="de-DE" sz="3600" b="1" u="sng" dirty="0">
                <a:solidFill>
                  <a:srgbClr val="FF0000"/>
                </a:solidFill>
              </a:rPr>
              <a:t>1. </a:t>
            </a:r>
            <a:r>
              <a:rPr lang="de-DE" sz="3600" b="1" u="sng" dirty="0" err="1">
                <a:solidFill>
                  <a:srgbClr val="FF0000"/>
                </a:solidFill>
              </a:rPr>
              <a:t>Introduction</a:t>
            </a:r>
            <a:endParaRPr lang="de-DE" sz="3600" b="1" u="sng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731520" y="1118283"/>
            <a:ext cx="10720965" cy="494489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0070C0"/>
                </a:solidFill>
              </a:rPr>
              <a:t>‘statistical equivalence</a:t>
            </a:r>
            <a:r>
              <a:rPr lang="fr-BE" dirty="0"/>
              <a:t>’ </a:t>
            </a:r>
            <a:r>
              <a:rPr lang="fr-BE" sz="2400" dirty="0"/>
              <a:t>(</a:t>
            </a:r>
            <a:r>
              <a:rPr lang="en-US" sz="2400" dirty="0" err="1"/>
              <a:t>Krzeszowski</a:t>
            </a:r>
            <a:r>
              <a:rPr lang="en-US" sz="2400" dirty="0"/>
              <a:t> 1981a, “Quantitative contrastive analysis”) 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smaller study on Polish vs. English personal pronouns</a:t>
            </a:r>
          </a:p>
          <a:p>
            <a:pPr marL="457200" lvl="1" indent="0">
              <a:buNone/>
            </a:pPr>
            <a:r>
              <a:rPr lang="en-US" sz="2600" dirty="0">
                <a:sym typeface="Wingdings" pitchFamily="2" charset="2"/>
              </a:rPr>
              <a:t>         </a:t>
            </a:r>
            <a:r>
              <a:rPr lang="en-US" sz="2600" dirty="0"/>
              <a:t>same pronouns in PL &amp; E</a:t>
            </a:r>
          </a:p>
          <a:p>
            <a:pPr lvl="1">
              <a:buFont typeface="Wingdings" pitchFamily="2" charset="2"/>
              <a:buChar char="§"/>
            </a:pPr>
            <a:r>
              <a:rPr lang="en-US" sz="2600" dirty="0"/>
              <a:t>This equivalence “does not say anything about the appropriateness of specific pronouns in specific situations. Above all it does not say anything about the relatively </a:t>
            </a:r>
            <a:r>
              <a:rPr lang="en-US" sz="2600" u="sng" dirty="0"/>
              <a:t>low frequency</a:t>
            </a:r>
            <a:r>
              <a:rPr lang="en-US" sz="2600" dirty="0"/>
              <a:t> of occurrence of personal pronouns in Polish texts in contrast to a relatively high frequency of occurrence of personal pronouns in English texts.” (</a:t>
            </a:r>
            <a:r>
              <a:rPr lang="en-US" sz="2600" dirty="0" err="1"/>
              <a:t>Krzeszowski</a:t>
            </a:r>
            <a:r>
              <a:rPr lang="en-US" sz="2600" dirty="0"/>
              <a:t> 1981a: 104)</a:t>
            </a:r>
          </a:p>
          <a:p>
            <a:pPr marL="457200" lvl="1" indent="0">
              <a:buNone/>
            </a:pPr>
            <a:endParaRPr lang="en-US" sz="2600" dirty="0"/>
          </a:p>
          <a:p>
            <a:pPr>
              <a:buFont typeface="Wingdings" pitchFamily="2" charset="2"/>
              <a:buChar char="Ø"/>
            </a:pPr>
            <a:r>
              <a:rPr lang="de-DE" dirty="0">
                <a:solidFill>
                  <a:srgbClr val="0070C0"/>
                </a:solidFill>
              </a:rPr>
              <a:t>Different </a:t>
            </a:r>
            <a:r>
              <a:rPr lang="de-DE" dirty="0" err="1">
                <a:solidFill>
                  <a:srgbClr val="0070C0"/>
                </a:solidFill>
              </a:rPr>
              <a:t>frequencies</a:t>
            </a:r>
            <a:r>
              <a:rPr lang="de-DE" dirty="0">
                <a:solidFill>
                  <a:srgbClr val="0070C0"/>
                </a:solidFill>
              </a:rPr>
              <a:t> =&gt; </a:t>
            </a:r>
            <a:r>
              <a:rPr lang="en-US" dirty="0">
                <a:solidFill>
                  <a:srgbClr val="0070C0"/>
                </a:solidFill>
              </a:rPr>
              <a:t>“non-equivalent in statistical terms”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Necessity to take into account notion of frequency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66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152939" y="38164"/>
            <a:ext cx="9839739" cy="1080120"/>
          </a:xfrm>
        </p:spPr>
        <p:txBody>
          <a:bodyPr>
            <a:normAutofit/>
          </a:bodyPr>
          <a:lstStyle/>
          <a:p>
            <a:pPr algn="l"/>
            <a:r>
              <a:rPr lang="de-DE" sz="3600" b="1" u="sng" dirty="0">
                <a:solidFill>
                  <a:srgbClr val="FF0000"/>
                </a:solidFill>
              </a:rPr>
              <a:t>1. </a:t>
            </a:r>
            <a:r>
              <a:rPr lang="de-DE" sz="3600" b="1" u="sng" dirty="0" err="1">
                <a:solidFill>
                  <a:srgbClr val="FF0000"/>
                </a:solidFill>
              </a:rPr>
              <a:t>Introduction</a:t>
            </a:r>
            <a:endParaRPr lang="de-DE" sz="3600" b="1" u="sng" dirty="0">
              <a:solidFill>
                <a:srgbClr val="FF0000"/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1118284"/>
            <a:ext cx="10790408" cy="527483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u="sng" dirty="0">
                <a:solidFill>
                  <a:srgbClr val="0070C0"/>
                </a:solidFill>
              </a:rPr>
              <a:t>Aim of my talk</a:t>
            </a:r>
            <a:r>
              <a:rPr lang="en-US" sz="3200" dirty="0"/>
              <a:t>:  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/>
              <a:t>Specify notion of ‘</a:t>
            </a:r>
            <a:r>
              <a:rPr lang="en-US" sz="2800" dirty="0">
                <a:solidFill>
                  <a:srgbClr val="0070C0"/>
                </a:solidFill>
              </a:rPr>
              <a:t>equivalence</a:t>
            </a:r>
            <a:r>
              <a:rPr lang="en-US" sz="2800" dirty="0"/>
              <a:t>’, focus on ‘statistical equivalence’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/>
              <a:t>Integrate </a:t>
            </a:r>
            <a:r>
              <a:rPr lang="en-US" sz="2800" dirty="0">
                <a:solidFill>
                  <a:srgbClr val="0070C0"/>
                </a:solidFill>
              </a:rPr>
              <a:t>frequency</a:t>
            </a:r>
            <a:r>
              <a:rPr lang="en-US" sz="2800" dirty="0"/>
              <a:t> dimension in CA for the sake of authenticity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/>
              <a:t>Illustrate how </a:t>
            </a:r>
            <a:r>
              <a:rPr lang="en-US" sz="2800" dirty="0">
                <a:solidFill>
                  <a:srgbClr val="0070C0"/>
                </a:solidFill>
              </a:rPr>
              <a:t>preference for specific “lexicalization patterns” </a:t>
            </a:r>
            <a:r>
              <a:rPr lang="en-US" sz="2800" dirty="0"/>
              <a:t>(</a:t>
            </a:r>
            <a:r>
              <a:rPr lang="en-US" sz="2800" dirty="0" err="1"/>
              <a:t>Talmy</a:t>
            </a:r>
            <a:r>
              <a:rPr lang="en-US" sz="2800" dirty="0"/>
              <a:t> 2000) determines frequency differences</a:t>
            </a:r>
          </a:p>
          <a:p>
            <a:pPr lvl="2"/>
            <a:r>
              <a:rPr lang="en-US" sz="2400" dirty="0"/>
              <a:t>Verb-framed vs. satellite-framed differences (</a:t>
            </a:r>
            <a:r>
              <a:rPr lang="en-US" sz="2400" dirty="0" err="1"/>
              <a:t>Slobin</a:t>
            </a:r>
            <a:r>
              <a:rPr lang="en-US" sz="2400" dirty="0"/>
              <a:t> 1996 &amp; 2017; </a:t>
            </a:r>
            <a:r>
              <a:rPr lang="en-US" sz="2400" dirty="0" err="1"/>
              <a:t>Talmy</a:t>
            </a:r>
            <a:r>
              <a:rPr lang="en-US" sz="2400" dirty="0"/>
              <a:t> 2000)</a:t>
            </a:r>
          </a:p>
          <a:p>
            <a:pPr lvl="2"/>
            <a:r>
              <a:rPr lang="en-US" sz="2400" dirty="0"/>
              <a:t>Synthetic (</a:t>
            </a:r>
            <a:r>
              <a:rPr lang="en-US" sz="2400" dirty="0" err="1"/>
              <a:t>Schlücker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2012; </a:t>
            </a:r>
            <a:r>
              <a:rPr lang="en-US" sz="24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Siemund</a:t>
            </a:r>
            <a:r>
              <a:rPr lang="en-US" sz="24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 2004; </a:t>
            </a:r>
            <a:r>
              <a:rPr lang="en-US" sz="2400" dirty="0" err="1"/>
              <a:t>Zeschel</a:t>
            </a:r>
            <a:r>
              <a:rPr lang="en-US" sz="2400" dirty="0"/>
              <a:t> 2012) vs. analytic properties of L</a:t>
            </a:r>
          </a:p>
          <a:p>
            <a:pPr marL="457200" lvl="1" indent="0">
              <a:buNone/>
            </a:pPr>
            <a:r>
              <a:rPr lang="en-US" sz="3200" dirty="0"/>
              <a:t>  </a:t>
            </a:r>
            <a:endParaRPr lang="it-IT" sz="32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76279" y="1139253"/>
            <a:ext cx="10771436" cy="49804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3200" u="sng" dirty="0">
                <a:solidFill>
                  <a:srgbClr val="0070C0"/>
                </a:solidFill>
              </a:rPr>
              <a:t>To do so</a:t>
            </a:r>
            <a:r>
              <a:rPr lang="it-IT" sz="3200" dirty="0">
                <a:solidFill>
                  <a:srgbClr val="0070C0"/>
                </a:solidFill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3 case studies: </a:t>
            </a:r>
            <a:r>
              <a:rPr lang="en-US" sz="3000" dirty="0"/>
              <a:t> </a:t>
            </a:r>
          </a:p>
          <a:p>
            <a:pPr marL="457200" lvl="1" indent="0">
              <a:buNone/>
            </a:pPr>
            <a:r>
              <a:rPr lang="en-US" sz="2600" dirty="0"/>
              <a:t>(a) Causal constructions with (color) adjective</a:t>
            </a:r>
          </a:p>
          <a:p>
            <a:pPr marL="457200" lvl="1" indent="0">
              <a:buNone/>
            </a:pPr>
            <a:r>
              <a:rPr lang="en-US" sz="2600" dirty="0"/>
              <a:t>(b) </a:t>
            </a:r>
            <a:r>
              <a:rPr lang="en-US" sz="2600" dirty="0" err="1"/>
              <a:t>Verbless</a:t>
            </a:r>
            <a:r>
              <a:rPr lang="en-US" sz="2600" dirty="0"/>
              <a:t> directives</a:t>
            </a:r>
          </a:p>
          <a:p>
            <a:pPr marL="457200" lvl="1" indent="0">
              <a:buNone/>
            </a:pPr>
            <a:r>
              <a:rPr lang="en-US" sz="2600" dirty="0"/>
              <a:t>(c)  Pleonastic constructions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For language pair German (D) vs. French (F)</a:t>
            </a:r>
          </a:p>
          <a:p>
            <a:pPr>
              <a:buFont typeface="Wingdings" pitchFamily="2" charset="2"/>
              <a:buChar char="§"/>
            </a:pPr>
            <a:r>
              <a:rPr lang="en-US" dirty="0"/>
              <a:t>D &amp; F: different typological classes, but socio-cultural (Gast 2012: 1) + genealogical link (De </a:t>
            </a:r>
            <a:r>
              <a:rPr lang="en-US" dirty="0" err="1"/>
              <a:t>Vogelaer</a:t>
            </a:r>
            <a:r>
              <a:rPr lang="en-US" dirty="0"/>
              <a:t>, </a:t>
            </a:r>
            <a:r>
              <a:rPr lang="en-US" dirty="0" err="1"/>
              <a:t>Koster</a:t>
            </a:r>
            <a:r>
              <a:rPr lang="en-US" dirty="0"/>
              <a:t> &amp; Leuschner 2020: 1</a:t>
            </a:r>
            <a:r>
              <a:rPr lang="de-DE" dirty="0"/>
              <a:t>)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favor different lexicalization patterns (</a:t>
            </a:r>
            <a:r>
              <a:rPr lang="en-US" dirty="0" err="1"/>
              <a:t>Slobin</a:t>
            </a:r>
            <a:r>
              <a:rPr lang="en-US" dirty="0"/>
              <a:t> 1996, 2017)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DCBA81-C641-CA43-B220-0F67E9EB3DD8}"/>
              </a:ext>
            </a:extLst>
          </p:cNvPr>
          <p:cNvSpPr/>
          <p:nvPr/>
        </p:nvSpPr>
        <p:spPr>
          <a:xfrm>
            <a:off x="876279" y="288392"/>
            <a:ext cx="3815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u="sng" dirty="0">
                <a:solidFill>
                  <a:srgbClr val="FF0000"/>
                </a:solidFill>
              </a:rPr>
              <a:t>1. </a:t>
            </a:r>
            <a:r>
              <a:rPr lang="de-DE" sz="3600" u="sng" dirty="0" err="1">
                <a:solidFill>
                  <a:srgbClr val="FF0000"/>
                </a:solidFill>
              </a:rPr>
              <a:t>Introduction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994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522514"/>
            <a:ext cx="10951976" cy="5597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chemeClr val="accent1"/>
                </a:solidFill>
              </a:rPr>
              <a:t>2.1. </a:t>
            </a:r>
            <a:r>
              <a:rPr lang="en-US" sz="3200" b="1" dirty="0">
                <a:solidFill>
                  <a:schemeClr val="accent1"/>
                </a:solidFill>
              </a:rPr>
              <a:t>Causal constructions with (color) adjectives </a:t>
            </a:r>
          </a:p>
          <a:p>
            <a:pPr marL="457200" lvl="1" indent="0" algn="just">
              <a:buNone/>
            </a:pPr>
            <a:r>
              <a:rPr lang="fr-FR" sz="2600" dirty="0"/>
              <a:t>(1) D. </a:t>
            </a:r>
            <a:r>
              <a:rPr lang="fr-FR" sz="2600" i="1" dirty="0"/>
              <a:t>Peter </a:t>
            </a:r>
            <a:r>
              <a:rPr lang="fr-FR" sz="2600" i="1" dirty="0" err="1">
                <a:solidFill>
                  <a:schemeClr val="accent2"/>
                </a:solidFill>
              </a:rPr>
              <a:t>ist</a:t>
            </a:r>
            <a:r>
              <a:rPr lang="fr-FR" sz="2600" i="1" dirty="0">
                <a:solidFill>
                  <a:schemeClr val="accent2"/>
                </a:solidFill>
              </a:rPr>
              <a:t> </a:t>
            </a:r>
            <a:r>
              <a:rPr lang="fr-FR" sz="2600" i="1" dirty="0">
                <a:solidFill>
                  <a:srgbClr val="7030A0"/>
                </a:solidFill>
              </a:rPr>
              <a:t>rot </a:t>
            </a:r>
            <a:r>
              <a:rPr lang="fr-FR" sz="2600" i="1" dirty="0">
                <a:solidFill>
                  <a:schemeClr val="accent6"/>
                </a:solidFill>
              </a:rPr>
              <a:t>vor </a:t>
            </a:r>
            <a:r>
              <a:rPr lang="fr-FR" sz="2600" i="1" dirty="0" err="1">
                <a:solidFill>
                  <a:schemeClr val="accent6"/>
                </a:solidFill>
              </a:rPr>
              <a:t>Wut</a:t>
            </a:r>
            <a:r>
              <a:rPr lang="fr-FR" sz="2600" i="1" dirty="0">
                <a:solidFill>
                  <a:schemeClr val="accent6"/>
                </a:solidFill>
              </a:rPr>
              <a:t> </a:t>
            </a:r>
            <a:r>
              <a:rPr lang="fr-FR" sz="2000" dirty="0"/>
              <a:t>(lit. ‘Peter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red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anger</a:t>
            </a:r>
            <a:r>
              <a:rPr lang="fr-FR" sz="2000" dirty="0"/>
              <a:t>’)</a:t>
            </a:r>
            <a:endParaRPr lang="fr-FR" sz="2000" i="1" dirty="0"/>
          </a:p>
          <a:p>
            <a:pPr marL="457200" lvl="1" indent="0" algn="just">
              <a:buNone/>
            </a:pPr>
            <a:r>
              <a:rPr lang="fr-FR" sz="2600" dirty="0"/>
              <a:t>(2) F. </a:t>
            </a:r>
            <a:r>
              <a:rPr lang="fr-FR" sz="2600" i="1" dirty="0"/>
              <a:t>Marie </a:t>
            </a:r>
            <a:r>
              <a:rPr lang="fr-FR" sz="2600" i="1" dirty="0">
                <a:solidFill>
                  <a:schemeClr val="accent2"/>
                </a:solidFill>
              </a:rPr>
              <a:t>est</a:t>
            </a:r>
            <a:r>
              <a:rPr lang="fr-FR" sz="2600" i="1" dirty="0"/>
              <a:t> </a:t>
            </a:r>
            <a:r>
              <a:rPr lang="fr-FR" sz="2600" i="1" dirty="0">
                <a:solidFill>
                  <a:srgbClr val="7030A0"/>
                </a:solidFill>
              </a:rPr>
              <a:t>verte </a:t>
            </a:r>
            <a:r>
              <a:rPr lang="fr-FR" sz="2600" i="1" dirty="0">
                <a:solidFill>
                  <a:schemeClr val="accent6"/>
                </a:solidFill>
              </a:rPr>
              <a:t>de jalousie </a:t>
            </a:r>
            <a:r>
              <a:rPr lang="fr-FR" sz="2000" dirty="0"/>
              <a:t>(lit. ‘Maria </a:t>
            </a:r>
            <a:r>
              <a:rPr lang="fr-FR" sz="2000" dirty="0" err="1"/>
              <a:t>is</a:t>
            </a:r>
            <a:r>
              <a:rPr lang="fr-FR" sz="2000" dirty="0"/>
              <a:t> green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jealousy</a:t>
            </a:r>
            <a:r>
              <a:rPr lang="fr-FR" sz="2000" dirty="0"/>
              <a:t>’)</a:t>
            </a:r>
          </a:p>
          <a:p>
            <a:pPr marL="457200" lvl="1" indent="0" algn="just">
              <a:buNone/>
            </a:pPr>
            <a:r>
              <a:rPr lang="fr-FR" sz="2600" dirty="0"/>
              <a:t>(3) D. </a:t>
            </a:r>
            <a:r>
              <a:rPr lang="fr-FR" sz="2600" i="1" dirty="0"/>
              <a:t>Die </a:t>
            </a:r>
            <a:r>
              <a:rPr lang="fr-FR" sz="2600" i="1" dirty="0" err="1"/>
              <a:t>Kinder</a:t>
            </a:r>
            <a:r>
              <a:rPr lang="fr-FR" sz="2600" i="1" dirty="0"/>
              <a:t> </a:t>
            </a:r>
            <a:r>
              <a:rPr lang="fr-FR" sz="2600" i="1" dirty="0" err="1">
                <a:solidFill>
                  <a:schemeClr val="accent2"/>
                </a:solidFill>
              </a:rPr>
              <a:t>sind</a:t>
            </a:r>
            <a:r>
              <a:rPr lang="fr-FR" sz="2600" i="1" dirty="0"/>
              <a:t> </a:t>
            </a:r>
            <a:r>
              <a:rPr lang="fr-FR" sz="2600" i="1" dirty="0" err="1">
                <a:solidFill>
                  <a:srgbClr val="7030A0"/>
                </a:solidFill>
              </a:rPr>
              <a:t>blau</a:t>
            </a:r>
            <a:r>
              <a:rPr lang="fr-FR" sz="2600" i="1" dirty="0"/>
              <a:t> </a:t>
            </a:r>
            <a:r>
              <a:rPr lang="fr-FR" sz="2600" i="1" dirty="0">
                <a:solidFill>
                  <a:schemeClr val="accent6"/>
                </a:solidFill>
              </a:rPr>
              <a:t>vor </a:t>
            </a:r>
            <a:r>
              <a:rPr lang="fr-FR" sz="2600" i="1" dirty="0" err="1">
                <a:solidFill>
                  <a:schemeClr val="accent6"/>
                </a:solidFill>
              </a:rPr>
              <a:t>Kälte</a:t>
            </a:r>
            <a:r>
              <a:rPr lang="fr-FR" sz="2600" i="1" dirty="0">
                <a:solidFill>
                  <a:schemeClr val="accent6"/>
                </a:solidFill>
              </a:rPr>
              <a:t> </a:t>
            </a:r>
            <a:r>
              <a:rPr lang="fr-FR" sz="2000" dirty="0"/>
              <a:t>(lit. ‘The </a:t>
            </a:r>
            <a:r>
              <a:rPr lang="fr-FR" sz="2000" dirty="0" err="1"/>
              <a:t>children</a:t>
            </a:r>
            <a:r>
              <a:rPr lang="fr-FR" sz="2000" dirty="0"/>
              <a:t> are </a:t>
            </a:r>
            <a:r>
              <a:rPr lang="fr-FR" sz="2000" dirty="0" err="1"/>
              <a:t>blue</a:t>
            </a:r>
            <a:r>
              <a:rPr lang="fr-FR" sz="2000" dirty="0"/>
              <a:t> </a:t>
            </a:r>
            <a:r>
              <a:rPr lang="fr-FR" sz="2000" dirty="0" err="1"/>
              <a:t>from</a:t>
            </a:r>
            <a:r>
              <a:rPr lang="fr-FR" sz="2000" dirty="0"/>
              <a:t> cold’)</a:t>
            </a:r>
          </a:p>
          <a:p>
            <a:pPr marL="457200" lvl="1" indent="0" algn="just">
              <a:buNone/>
            </a:pPr>
            <a:r>
              <a:rPr lang="fr-FR" sz="2600" dirty="0"/>
              <a:t>(4) F. </a:t>
            </a:r>
            <a:r>
              <a:rPr lang="fr-FR" sz="2600" i="1" dirty="0"/>
              <a:t>Il </a:t>
            </a:r>
            <a:r>
              <a:rPr lang="fr-FR" sz="2600" i="1" dirty="0">
                <a:solidFill>
                  <a:schemeClr val="accent2"/>
                </a:solidFill>
              </a:rPr>
              <a:t>est </a:t>
            </a:r>
            <a:r>
              <a:rPr lang="fr-FR" sz="2600" i="1" dirty="0">
                <a:solidFill>
                  <a:srgbClr val="7030A0"/>
                </a:solidFill>
              </a:rPr>
              <a:t>mort</a:t>
            </a:r>
            <a:r>
              <a:rPr lang="fr-FR" sz="2600" i="1" dirty="0"/>
              <a:t> </a:t>
            </a:r>
            <a:r>
              <a:rPr lang="fr-FR" sz="2600" i="1" dirty="0">
                <a:solidFill>
                  <a:schemeClr val="accent6"/>
                </a:solidFill>
              </a:rPr>
              <a:t>de peur </a:t>
            </a:r>
            <a:r>
              <a:rPr lang="fr-FR" sz="2000" dirty="0"/>
              <a:t>(lit. ‘He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dead</a:t>
            </a:r>
            <a:r>
              <a:rPr lang="fr-FR" sz="2000" dirty="0"/>
              <a:t> of </a:t>
            </a:r>
            <a:r>
              <a:rPr lang="fr-FR" sz="2000" dirty="0" err="1"/>
              <a:t>fear</a:t>
            </a:r>
            <a:r>
              <a:rPr lang="fr-FR" sz="2000" dirty="0"/>
              <a:t>’) </a:t>
            </a:r>
          </a:p>
          <a:p>
            <a:pPr marL="457200" lvl="1" indent="0" algn="just">
              <a:buNone/>
            </a:pPr>
            <a:endParaRPr lang="en-US" sz="2600" dirty="0"/>
          </a:p>
          <a:p>
            <a:pPr algn="just">
              <a:buFont typeface="Wingdings" pitchFamily="2" charset="2"/>
              <a:buChar char="Ø"/>
            </a:pPr>
            <a:r>
              <a:rPr lang="fr-FR" dirty="0"/>
              <a:t> </a:t>
            </a:r>
            <a:r>
              <a:rPr lang="fr-FR" dirty="0" err="1"/>
              <a:t>similar</a:t>
            </a:r>
            <a:r>
              <a:rPr lang="fr-FR" dirty="0"/>
              <a:t> </a:t>
            </a:r>
            <a:r>
              <a:rPr lang="fr-FR" dirty="0" err="1"/>
              <a:t>syntactic</a:t>
            </a:r>
            <a:r>
              <a:rPr lang="fr-FR" dirty="0"/>
              <a:t> structure: [</a:t>
            </a:r>
            <a:r>
              <a:rPr lang="fr-FR" dirty="0">
                <a:solidFill>
                  <a:schemeClr val="accent2"/>
                </a:solidFill>
              </a:rPr>
              <a:t>COP.-V </a:t>
            </a:r>
            <a:r>
              <a:rPr lang="fr-FR" dirty="0"/>
              <a:t>+ </a:t>
            </a:r>
            <a:r>
              <a:rPr lang="fr-FR" dirty="0">
                <a:solidFill>
                  <a:srgbClr val="7030A0"/>
                </a:solidFill>
              </a:rPr>
              <a:t>(</a:t>
            </a:r>
            <a:r>
              <a:rPr lang="fr-FR" dirty="0" err="1">
                <a:solidFill>
                  <a:srgbClr val="7030A0"/>
                </a:solidFill>
              </a:rPr>
              <a:t>Color</a:t>
            </a:r>
            <a:r>
              <a:rPr lang="fr-FR" dirty="0">
                <a:solidFill>
                  <a:srgbClr val="7030A0"/>
                </a:solidFill>
              </a:rPr>
              <a:t>) Adj. </a:t>
            </a:r>
            <a:r>
              <a:rPr lang="fr-FR" dirty="0"/>
              <a:t>+ </a:t>
            </a:r>
            <a:r>
              <a:rPr lang="fr-FR" dirty="0">
                <a:solidFill>
                  <a:schemeClr val="accent6"/>
                </a:solidFill>
              </a:rPr>
              <a:t>PP</a:t>
            </a:r>
            <a:r>
              <a:rPr lang="fr-FR" dirty="0"/>
              <a:t>]</a:t>
            </a:r>
          </a:p>
          <a:p>
            <a:pPr marL="0" indent="0" algn="just">
              <a:buNone/>
            </a:pPr>
            <a:r>
              <a:rPr lang="fr-FR" sz="2400" dirty="0"/>
              <a:t>     Basic </a:t>
            </a:r>
            <a:r>
              <a:rPr lang="fr-FR" sz="2400" dirty="0" err="1"/>
              <a:t>colors</a:t>
            </a:r>
            <a:r>
              <a:rPr lang="fr-FR" sz="2400" dirty="0"/>
              <a:t>: </a:t>
            </a:r>
            <a:r>
              <a:rPr lang="fr-FR" sz="2400" dirty="0" err="1"/>
              <a:t>red</a:t>
            </a:r>
            <a:r>
              <a:rPr lang="fr-FR" sz="2400" dirty="0"/>
              <a:t>, </a:t>
            </a:r>
            <a:r>
              <a:rPr lang="fr-FR" sz="2400" dirty="0" err="1"/>
              <a:t>blue</a:t>
            </a:r>
            <a:r>
              <a:rPr lang="fr-FR" sz="2400" dirty="0"/>
              <a:t>, green, </a:t>
            </a:r>
            <a:r>
              <a:rPr lang="fr-FR" sz="2400" dirty="0" err="1"/>
              <a:t>yellow</a:t>
            </a:r>
            <a:r>
              <a:rPr lang="fr-FR" sz="2400" dirty="0"/>
              <a:t>, white, black (Berlin &amp; Kay 1969)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err="1"/>
              <a:t>similar</a:t>
            </a:r>
            <a:r>
              <a:rPr lang="fr-FR" dirty="0"/>
              <a:t> </a:t>
            </a:r>
            <a:r>
              <a:rPr lang="fr-FR" dirty="0" err="1"/>
              <a:t>semantics</a:t>
            </a:r>
            <a:r>
              <a:rPr lang="fr-FR" dirty="0"/>
              <a:t>: </a:t>
            </a:r>
            <a:r>
              <a:rPr lang="fr-FR" dirty="0" err="1"/>
              <a:t>causality</a:t>
            </a:r>
            <a:r>
              <a:rPr lang="fr-FR" dirty="0"/>
              <a:t> </a:t>
            </a:r>
          </a:p>
          <a:p>
            <a:pPr lvl="1"/>
            <a:r>
              <a:rPr lang="en-US" i="1" dirty="0"/>
              <a:t>Causes are situations which trigger off another physical or psychological situation as their effect </a:t>
            </a:r>
            <a:r>
              <a:rPr lang="en-US" dirty="0"/>
              <a:t>(</a:t>
            </a:r>
            <a:r>
              <a:rPr lang="en-US" dirty="0" err="1"/>
              <a:t>Radden</a:t>
            </a:r>
            <a:r>
              <a:rPr lang="en-US" dirty="0"/>
              <a:t> &amp; Dirven 2008: 327)</a:t>
            </a:r>
          </a:p>
          <a:p>
            <a:pPr lvl="1"/>
            <a:endParaRPr lang="fr-FR" dirty="0"/>
          </a:p>
          <a:p>
            <a:pPr algn="just">
              <a:buFont typeface="Wingdings" pitchFamily="2" charset="2"/>
              <a:buChar char="Ø"/>
            </a:pPr>
            <a:endParaRPr lang="fr-F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532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SLBlogoRV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4" y="5896722"/>
            <a:ext cx="795305" cy="7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695739" y="522514"/>
            <a:ext cx="10951976" cy="5597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chemeClr val="accent1"/>
                </a:solidFill>
              </a:rPr>
              <a:t>2.1. </a:t>
            </a:r>
            <a:r>
              <a:rPr lang="en-US" sz="3200" b="1" dirty="0">
                <a:solidFill>
                  <a:schemeClr val="accent1"/>
                </a:solidFill>
              </a:rPr>
              <a:t>Causal constructions with (color) adjectives </a:t>
            </a:r>
            <a:endParaRPr lang="en-US" sz="2600" dirty="0"/>
          </a:p>
          <a:p>
            <a:pPr marL="0" indent="0" algn="just">
              <a:buNone/>
            </a:pPr>
            <a:r>
              <a:rPr lang="fr-FR" u="sng" dirty="0" err="1"/>
              <a:t>Semantics</a:t>
            </a:r>
            <a:r>
              <a:rPr lang="fr-FR" dirty="0"/>
              <a:t>: </a:t>
            </a:r>
            <a:r>
              <a:rPr lang="fr-FR" dirty="0" err="1"/>
              <a:t>compositional</a:t>
            </a:r>
            <a:r>
              <a:rPr lang="fr-FR" dirty="0"/>
              <a:t>/</a:t>
            </a:r>
            <a:r>
              <a:rPr lang="fr-FR" dirty="0" err="1"/>
              <a:t>literal</a:t>
            </a:r>
            <a:r>
              <a:rPr lang="fr-FR" dirty="0"/>
              <a:t> or non-</a:t>
            </a:r>
            <a:r>
              <a:rPr lang="fr-FR" dirty="0" err="1"/>
              <a:t>compositional</a:t>
            </a:r>
            <a:r>
              <a:rPr lang="fr-FR" dirty="0"/>
              <a:t> </a:t>
            </a:r>
            <a:r>
              <a:rPr lang="fr-FR" dirty="0" err="1"/>
              <a:t>meaning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    Ex. (1) D. </a:t>
            </a:r>
            <a:r>
              <a:rPr lang="fr-FR" i="1" dirty="0"/>
              <a:t>Peter </a:t>
            </a:r>
            <a:r>
              <a:rPr lang="fr-FR" i="1" dirty="0" err="1">
                <a:solidFill>
                  <a:schemeClr val="accent2"/>
                </a:solidFill>
              </a:rPr>
              <a:t>ist</a:t>
            </a:r>
            <a:r>
              <a:rPr lang="fr-FR" i="1" dirty="0"/>
              <a:t> </a:t>
            </a:r>
            <a:r>
              <a:rPr lang="fr-FR" i="1" dirty="0">
                <a:solidFill>
                  <a:srgbClr val="7030A0"/>
                </a:solidFill>
              </a:rPr>
              <a:t>rot</a:t>
            </a:r>
            <a:r>
              <a:rPr lang="fr-FR" i="1" dirty="0"/>
              <a:t> </a:t>
            </a:r>
            <a:r>
              <a:rPr lang="fr-FR" i="1" dirty="0">
                <a:solidFill>
                  <a:schemeClr val="accent6"/>
                </a:solidFill>
              </a:rPr>
              <a:t>vor </a:t>
            </a:r>
            <a:r>
              <a:rPr lang="fr-FR" i="1" dirty="0" err="1">
                <a:solidFill>
                  <a:schemeClr val="accent6"/>
                </a:solidFill>
              </a:rPr>
              <a:t>Wut</a:t>
            </a:r>
            <a:r>
              <a:rPr lang="fr-FR" i="1" dirty="0">
                <a:solidFill>
                  <a:schemeClr val="accent6"/>
                </a:solidFill>
              </a:rPr>
              <a:t> </a:t>
            </a:r>
            <a:r>
              <a:rPr lang="fr-FR" sz="2000" dirty="0"/>
              <a:t>(lit. ‘Peter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red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anger</a:t>
            </a:r>
            <a:r>
              <a:rPr lang="fr-FR" sz="2000" dirty="0"/>
              <a:t>’)</a:t>
            </a:r>
          </a:p>
          <a:p>
            <a:pPr algn="just"/>
            <a:r>
              <a:rPr lang="fr-FR" dirty="0" err="1"/>
              <a:t>compositional</a:t>
            </a:r>
            <a:r>
              <a:rPr lang="fr-FR" dirty="0"/>
              <a:t>: </a:t>
            </a:r>
          </a:p>
          <a:p>
            <a:pPr marL="457200" lvl="1" indent="0" algn="just">
              <a:buNone/>
            </a:pPr>
            <a:r>
              <a:rPr lang="fr-FR" sz="2600" dirty="0"/>
              <a:t>Peter </a:t>
            </a:r>
            <a:r>
              <a:rPr lang="fr-FR" sz="2600" dirty="0" err="1"/>
              <a:t>really</a:t>
            </a:r>
            <a:r>
              <a:rPr lang="fr-FR" sz="2600" dirty="0"/>
              <a:t> </a:t>
            </a:r>
            <a:r>
              <a:rPr lang="fr-FR" sz="2600" dirty="0" err="1"/>
              <a:t>gets</a:t>
            </a:r>
            <a:r>
              <a:rPr lang="fr-FR" sz="2600" dirty="0"/>
              <a:t> a </a:t>
            </a:r>
            <a:r>
              <a:rPr lang="fr-FR" sz="2600" dirty="0" err="1"/>
              <a:t>red</a:t>
            </a:r>
            <a:r>
              <a:rPr lang="fr-FR" sz="2600" dirty="0"/>
              <a:t> face </a:t>
            </a:r>
            <a:r>
              <a:rPr lang="fr-FR" sz="2600" dirty="0">
                <a:sym typeface="Wingdings" pitchFamily="2" charset="2"/>
              </a:rPr>
              <a:t> </a:t>
            </a:r>
            <a:r>
              <a:rPr lang="fr-FR" sz="2600" dirty="0" err="1">
                <a:sym typeface="Wingdings" pitchFamily="2" charset="2"/>
              </a:rPr>
              <a:t>result</a:t>
            </a:r>
            <a:r>
              <a:rPr lang="fr-FR" sz="2600" dirty="0">
                <a:sym typeface="Wingdings" pitchFamily="2" charset="2"/>
              </a:rPr>
              <a:t> of </a:t>
            </a:r>
            <a:r>
              <a:rPr lang="fr-FR" sz="2600" dirty="0" err="1">
                <a:sym typeface="Wingdings" pitchFamily="2" charset="2"/>
              </a:rPr>
              <a:t>rise</a:t>
            </a:r>
            <a:r>
              <a:rPr lang="fr-FR" sz="2600" dirty="0">
                <a:sym typeface="Wingdings" pitchFamily="2" charset="2"/>
              </a:rPr>
              <a:t> of body </a:t>
            </a:r>
            <a:r>
              <a:rPr lang="fr-FR" sz="2600" dirty="0" err="1">
                <a:sym typeface="Wingdings" pitchFamily="2" charset="2"/>
              </a:rPr>
              <a:t>fluid</a:t>
            </a:r>
            <a:r>
              <a:rPr lang="fr-FR" sz="2600" dirty="0">
                <a:sym typeface="Wingdings" pitchFamily="2" charset="2"/>
              </a:rPr>
              <a:t> </a:t>
            </a:r>
          </a:p>
          <a:p>
            <a:pPr marL="457200" lvl="1" indent="0" algn="just">
              <a:buNone/>
            </a:pPr>
            <a:r>
              <a:rPr lang="fr-FR" sz="2600" dirty="0">
                <a:sym typeface="Wingdings" pitchFamily="2" charset="2"/>
              </a:rPr>
              <a:t>                                                      (Soriano &amp; Valenzuela 2009) </a:t>
            </a:r>
          </a:p>
          <a:p>
            <a:pPr algn="just"/>
            <a:r>
              <a:rPr lang="fr-FR" dirty="0">
                <a:sym typeface="Wingdings" pitchFamily="2" charset="2"/>
              </a:rPr>
              <a:t>non-</a:t>
            </a:r>
            <a:r>
              <a:rPr lang="fr-FR" dirty="0" err="1">
                <a:sym typeface="Wingdings" pitchFamily="2" charset="2"/>
              </a:rPr>
              <a:t>compositional</a:t>
            </a:r>
            <a:r>
              <a:rPr lang="fr-FR" dirty="0">
                <a:sym typeface="Wingdings" pitchFamily="2" charset="2"/>
              </a:rPr>
              <a:t>: </a:t>
            </a:r>
            <a:r>
              <a:rPr lang="fr-FR" dirty="0" err="1">
                <a:sym typeface="Wingdings" pitchFamily="2" charset="2"/>
              </a:rPr>
              <a:t>metonymy</a:t>
            </a:r>
            <a:r>
              <a:rPr lang="fr-FR" dirty="0">
                <a:sym typeface="Wingdings" pitchFamily="2" charset="2"/>
              </a:rPr>
              <a:t> for expression of intensification</a:t>
            </a:r>
          </a:p>
          <a:p>
            <a:pPr marL="457200" lvl="1" indent="0" algn="just">
              <a:buNone/>
            </a:pPr>
            <a:r>
              <a:rPr lang="fr-FR" sz="2600" dirty="0">
                <a:sym typeface="Wingdings" pitchFamily="2" charset="2"/>
              </a:rPr>
              <a:t> Peter </a:t>
            </a:r>
            <a:r>
              <a:rPr lang="fr-FR" sz="2600" dirty="0" err="1">
                <a:sym typeface="Wingdings" pitchFamily="2" charset="2"/>
              </a:rPr>
              <a:t>is</a:t>
            </a:r>
            <a:r>
              <a:rPr lang="fr-FR" sz="2600" dirty="0">
                <a:sym typeface="Wingdings" pitchFamily="2" charset="2"/>
              </a:rPr>
              <a:t> </a:t>
            </a:r>
            <a:r>
              <a:rPr lang="fr-FR" sz="2600" dirty="0" err="1">
                <a:sym typeface="Wingdings" pitchFamily="2" charset="2"/>
              </a:rPr>
              <a:t>very</a:t>
            </a:r>
            <a:r>
              <a:rPr lang="fr-FR" sz="2600" dirty="0">
                <a:sym typeface="Wingdings" pitchFamily="2" charset="2"/>
              </a:rPr>
              <a:t> </a:t>
            </a:r>
            <a:r>
              <a:rPr lang="fr-FR" sz="2600" dirty="0" err="1">
                <a:sym typeface="Wingdings" pitchFamily="2" charset="2"/>
              </a:rPr>
              <a:t>upset</a:t>
            </a:r>
            <a:r>
              <a:rPr lang="fr-FR" sz="2600" dirty="0">
                <a:sym typeface="Wingdings" pitchFamily="2" charset="2"/>
              </a:rPr>
              <a:t> (</a:t>
            </a:r>
            <a:r>
              <a:rPr lang="fr-FR" sz="2600" cap="small" dirty="0" err="1">
                <a:sym typeface="Wingdings" pitchFamily="2" charset="2"/>
              </a:rPr>
              <a:t>color</a:t>
            </a:r>
            <a:r>
              <a:rPr lang="fr-FR" sz="2600" cap="small" dirty="0">
                <a:sym typeface="Wingdings" pitchFamily="2" charset="2"/>
              </a:rPr>
              <a:t> of face for </a:t>
            </a:r>
            <a:r>
              <a:rPr lang="fr-FR" sz="2600" cap="small" dirty="0" err="1">
                <a:sym typeface="Wingdings" pitchFamily="2" charset="2"/>
              </a:rPr>
              <a:t>physical</a:t>
            </a:r>
            <a:r>
              <a:rPr lang="fr-FR" sz="2600" cap="small" dirty="0">
                <a:sym typeface="Wingdings" pitchFamily="2" charset="2"/>
              </a:rPr>
              <a:t> state</a:t>
            </a:r>
            <a:r>
              <a:rPr lang="fr-FR" sz="2600" dirty="0">
                <a:sym typeface="Wingdings" pitchFamily="2" charset="2"/>
              </a:rPr>
              <a:t>)</a:t>
            </a:r>
            <a:endParaRPr lang="fr-FR" sz="2600" dirty="0"/>
          </a:p>
          <a:p>
            <a:pPr algn="just">
              <a:buFont typeface="Wingdings" pitchFamily="2" charset="2"/>
              <a:buChar char="Ø"/>
            </a:pPr>
            <a:endParaRPr lang="fr-F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422571"/>
            <a:ext cx="3429000" cy="298904"/>
          </a:xfrm>
        </p:spPr>
        <p:txBody>
          <a:bodyPr/>
          <a:lstStyle/>
          <a:p>
            <a:fld id="{8C2E6C2C-5CE6-42E4-8C0E-25E4FFE7926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fik 10" descr="C:\Users\SM-User\Documents\SeSLa-new-web\images\sesla-logo.png">
            <a:extLst>
              <a:ext uri="{FF2B5EF4-FFF2-40B4-BE49-F238E27FC236}">
                <a16:creationId xmlns:a16="http://schemas.microsoft.com/office/drawing/2014/main" id="{79F83933-C272-DE42-824C-FDBF7D29A9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5896722"/>
            <a:ext cx="827314" cy="79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03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5865</Words>
  <Application>Microsoft Macintosh PowerPoint</Application>
  <PresentationFormat>Grand écran</PresentationFormat>
  <Paragraphs>823</Paragraphs>
  <Slides>49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8" baseType="lpstr">
      <vt:lpstr>ヒラギノ角ゴ Pro W3</vt:lpstr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Office</vt:lpstr>
      <vt:lpstr>                  The integration of frequency dimensions and lexicalization preferences in contrastive analysis</vt:lpstr>
      <vt:lpstr>1. Introduction</vt:lpstr>
      <vt:lpstr>1. Introduction</vt:lpstr>
      <vt:lpstr>1. Introduction</vt:lpstr>
      <vt:lpstr>1. Introduction</vt:lpstr>
      <vt:lpstr>1. Introduction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Hypothesis</vt:lpstr>
      <vt:lpstr>Présentation PowerPoint</vt:lpstr>
      <vt:lpstr>Présentation PowerPoint</vt:lpstr>
      <vt:lpstr>Présentation PowerPoint</vt:lpstr>
      <vt:lpstr>Présentation PowerPoint</vt:lpstr>
      <vt:lpstr>3 Structures with verbless directives</vt:lpstr>
      <vt:lpstr>Présentation PowerPoint</vt:lpstr>
      <vt:lpstr>Présentation PowerPoint</vt:lpstr>
      <vt:lpstr>Table 4: Frequency in 4 comic strips (2 D + 2 F)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3. Conclusions</vt:lpstr>
      <vt:lpstr> Perspectives</vt:lpstr>
      <vt:lpstr> </vt:lpstr>
      <vt:lpstr>Literature (partim)</vt:lpstr>
      <vt:lpstr> König, Ekkehard &amp; Volker Gast (2012). Understanding English-German Constrasts. Berlin: Erich Schmidt Verlag.   König, Ekkehard (1996). Kontrastive Grammatik und Typologie. In Lang, E. &amp; G. Zifonun (eds.), Deutsch – typologisch. Berlin/New        York: Mouton de Gruyter, 31-54.   Kortmann, Bernd (1998). Kontrastive Linguistik und Fremdsprachenunterricht. In Börner, Wolfgang and Klaus Vogel (eds.)  Kontrast und Äquivalenz. Beiträge zu Sprachvergleich und Übersetzung. Tübingen: Narr, 136-167.  Krzeszowski, Tomasz P. (1981a). Quantitative contrastive equivalence. Studia Linguistica 35(1-2) : 102-113.  Krzeszowski, Tomasz P. (1981b). The problem of equivalence revisited. International Review of Applied Linguistics in Language Teaching 19(1-4): 113-128.  Olsen, Susan (1996). Pleonastische Direktionale. In Harras, Gisela &amp; Manfred Bierwisch (eds.): Wenn die Semantik arbeitet: Klaus  Baumgärtner zum 65. Geburtstag, 303-329.  Tübingen: Niemeyer.  Rehbein, Inès &amp; Josef van Genabith (2006), German particle verbs and pleonastic prepositions. In Proceedings of the Third ACL-SIGSEM Workshop on Prepositions, Trento, Italy, 57-64.  Selinker, Larry (1972). Interlanguage. IRAL 10: 209–31.  Tekin, Özlem (2012). Grundlagen der kontrastiven Linguistik in Theorie und Praxis. Tübingen: Stauffenburg Verlag.  Slobin, Dan I. (1996). Two ways to travel: Verbs of motion in English and Spanish. In Shibatani, Masayoshi &amp; Sandra Thompson  (eds.), Grammatical Constructions, 195-219. Oxford: Clarendon Press.   Soriano, C. &amp;  J. Valenzuela, 2009. Emotion and colour across languages: Implicit associations in Spanish colour terms. Social  Science Information, 48: 421-445.  Talmy, Leonard (2000). Toward a Cognitive Semantics. Cambridge, MA: MIT Press.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Construction-based teaching of  German verbless directives  to Italian and French-speaking learners</dc:title>
  <dc:creator>A-User</dc:creator>
  <cp:lastModifiedBy>Microsoft Office User</cp:lastModifiedBy>
  <cp:revision>296</cp:revision>
  <cp:lastPrinted>2021-05-19T16:11:12Z</cp:lastPrinted>
  <dcterms:created xsi:type="dcterms:W3CDTF">2019-09-10T15:17:28Z</dcterms:created>
  <dcterms:modified xsi:type="dcterms:W3CDTF">2021-05-20T18:43:31Z</dcterms:modified>
</cp:coreProperties>
</file>