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2"/>
  </p:notesMasterIdLst>
  <p:handoutMasterIdLst>
    <p:handoutMasterId r:id="rId23"/>
  </p:handoutMasterIdLst>
  <p:sldIdLst>
    <p:sldId id="256" r:id="rId2"/>
    <p:sldId id="320" r:id="rId3"/>
    <p:sldId id="321" r:id="rId4"/>
    <p:sldId id="341" r:id="rId5"/>
    <p:sldId id="329" r:id="rId6"/>
    <p:sldId id="324" r:id="rId7"/>
    <p:sldId id="325" r:id="rId8"/>
    <p:sldId id="339" r:id="rId9"/>
    <p:sldId id="331" r:id="rId10"/>
    <p:sldId id="340" r:id="rId11"/>
    <p:sldId id="338" r:id="rId12"/>
    <p:sldId id="342" r:id="rId13"/>
    <p:sldId id="323" r:id="rId14"/>
    <p:sldId id="332" r:id="rId15"/>
    <p:sldId id="333" r:id="rId16"/>
    <p:sldId id="334" r:id="rId17"/>
    <p:sldId id="335" r:id="rId18"/>
    <p:sldId id="336" r:id="rId19"/>
    <p:sldId id="337" r:id="rId20"/>
    <p:sldId id="283" r:id="rId21"/>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tion par défaut" id="{7573C977-7817-9048-A4CB-DF5AE9F4B861}">
          <p14:sldIdLst>
            <p14:sldId id="256"/>
            <p14:sldId id="320"/>
            <p14:sldId id="321"/>
            <p14:sldId id="341"/>
            <p14:sldId id="329"/>
            <p14:sldId id="324"/>
            <p14:sldId id="325"/>
            <p14:sldId id="339"/>
            <p14:sldId id="331"/>
            <p14:sldId id="340"/>
            <p14:sldId id="338"/>
            <p14:sldId id="342"/>
            <p14:sldId id="323"/>
            <p14:sldId id="332"/>
            <p14:sldId id="333"/>
            <p14:sldId id="334"/>
            <p14:sldId id="335"/>
            <p14:sldId id="336"/>
            <p14:sldId id="337"/>
            <p14:sldId id="283"/>
          </p14:sldIdLst>
        </p14:section>
        <p14:section name="Section sans titre" id="{A51FC750-20C6-F74F-9F57-4154A598A239}">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clrMru>
    <a:srgbClr val="9E0F1D"/>
    <a:srgbClr val="AD0A28"/>
    <a:srgbClr val="A50D24"/>
    <a:srgbClr val="43515A"/>
    <a:srgbClr val="010201"/>
    <a:srgbClr val="C01A1A"/>
    <a:srgbClr val="FF1512"/>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401" autoAdjust="0"/>
    <p:restoredTop sz="94595" autoAdjust="0"/>
  </p:normalViewPr>
  <p:slideViewPr>
    <p:cSldViewPr snapToGrid="0" snapToObjects="1">
      <p:cViewPr>
        <p:scale>
          <a:sx n="114" d="100"/>
          <a:sy n="114" d="100"/>
        </p:scale>
        <p:origin x="-80" y="-80"/>
      </p:cViewPr>
      <p:guideLst>
        <p:guide orient="horz" pos="2160"/>
        <p:guide pos="2880"/>
      </p:guideLst>
    </p:cSldViewPr>
  </p:slideViewPr>
  <p:outlineViewPr>
    <p:cViewPr>
      <p:scale>
        <a:sx n="33" d="100"/>
        <a:sy n="33" d="100"/>
      </p:scale>
      <p:origin x="0" y="424"/>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handoutMaster" Target="handoutMasters/handout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F010C10-72BE-3546-BD8F-EB18F8BD4CA8}" type="datetimeFigureOut">
              <a:rPr lang="fr-FR" smtClean="0"/>
              <a:t>15/04/16</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7060EFD-8E09-0443-A206-197BC299AF7B}" type="slidenum">
              <a:rPr lang="fr-FR" smtClean="0"/>
              <a:t>‹#›</a:t>
            </a:fld>
            <a:endParaRPr lang="fr-FR"/>
          </a:p>
        </p:txBody>
      </p:sp>
    </p:spTree>
    <p:extLst>
      <p:ext uri="{BB962C8B-B14F-4D97-AF65-F5344CB8AC3E}">
        <p14:creationId xmlns:p14="http://schemas.microsoft.com/office/powerpoint/2010/main" val="10221033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840F732-7F45-0F4B-A8DF-E1A0A0E78F4E}" type="datetimeFigureOut">
              <a:rPr lang="fr-FR" smtClean="0"/>
              <a:t>15/04/16</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F05B3B6-6AC6-1440-A32D-7B8F89F0E46D}" type="slidenum">
              <a:rPr lang="fr-FR" smtClean="0"/>
              <a:t>‹#›</a:t>
            </a:fld>
            <a:endParaRPr lang="fr-FR"/>
          </a:p>
        </p:txBody>
      </p:sp>
    </p:spTree>
    <p:extLst>
      <p:ext uri="{BB962C8B-B14F-4D97-AF65-F5344CB8AC3E}">
        <p14:creationId xmlns:p14="http://schemas.microsoft.com/office/powerpoint/2010/main" val="373825938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Alternative à l’emprisonnement en empruntant la définition donnée par le professeur </a:t>
            </a:r>
            <a:r>
              <a:rPr lang="fr-FR" dirty="0" err="1" smtClean="0"/>
              <a:t>Bernardi</a:t>
            </a:r>
            <a:r>
              <a:rPr lang="fr-FR" dirty="0" smtClean="0"/>
              <a:t>,</a:t>
            </a:r>
            <a:r>
              <a:rPr lang="fr-FR" baseline="0" dirty="0" smtClean="0"/>
              <a:t> à savoir tout dispositif visant à éviter l’emprisonnement.</a:t>
            </a:r>
          </a:p>
          <a:p>
            <a:r>
              <a:rPr lang="fr-FR" baseline="0" dirty="0" smtClean="0"/>
              <a:t>Moi, stade </a:t>
            </a:r>
            <a:r>
              <a:rPr lang="fr-FR" baseline="0" dirty="0" err="1" smtClean="0"/>
              <a:t>présentenciel</a:t>
            </a:r>
            <a:r>
              <a:rPr lang="fr-FR" baseline="0" dirty="0" smtClean="0"/>
              <a:t> et Thibaut</a:t>
            </a:r>
            <a:endParaRPr lang="fr-FR" dirty="0"/>
          </a:p>
        </p:txBody>
      </p:sp>
      <p:sp>
        <p:nvSpPr>
          <p:cNvPr id="4" name="Espace réservé du numéro de diapositive 3"/>
          <p:cNvSpPr>
            <a:spLocks noGrp="1"/>
          </p:cNvSpPr>
          <p:nvPr>
            <p:ph type="sldNum" sz="quarter" idx="10"/>
          </p:nvPr>
        </p:nvSpPr>
        <p:spPr/>
        <p:txBody>
          <a:bodyPr/>
          <a:lstStyle/>
          <a:p>
            <a:fld id="{8F05B3B6-6AC6-1440-A32D-7B8F89F0E46D}" type="slidenum">
              <a:rPr lang="fr-FR" smtClean="0"/>
              <a:t>2</a:t>
            </a:fld>
            <a:endParaRPr lang="fr-FR"/>
          </a:p>
        </p:txBody>
      </p:sp>
    </p:spTree>
    <p:extLst>
      <p:ext uri="{BB962C8B-B14F-4D97-AF65-F5344CB8AC3E}">
        <p14:creationId xmlns:p14="http://schemas.microsoft.com/office/powerpoint/2010/main" val="16015415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BE" dirty="0" smtClean="0">
                <a:latin typeface="Calibri" charset="0"/>
                <a:ea typeface="MS PGothic" charset="0"/>
              </a:rPr>
              <a:t>Une fois entrés au parquet, les dossiers peuvent emprunter plusieurs</a:t>
            </a:r>
            <a:r>
              <a:rPr lang="fr-BE" baseline="0" dirty="0" smtClean="0">
                <a:latin typeface="Calibri" charset="0"/>
                <a:ea typeface="MS PGothic" charset="0"/>
              </a:rPr>
              <a:t> </a:t>
            </a:r>
            <a:r>
              <a:rPr lang="fr-BE" dirty="0" smtClean="0">
                <a:latin typeface="Calibri" charset="0"/>
                <a:ea typeface="MS PGothic" charset="0"/>
              </a:rPr>
              <a:t>filières. Le parquet peut ainsi décider, au stade de l’information, de traiter et de clôturer le dossier pénal par une transaction pénale, une médiation pénale, un classement sans suite, mais le dossier peut aussi faire d’une instruction, voire directement de poursuites devant les cours et tribunaux</a:t>
            </a:r>
            <a:r>
              <a:rPr lang="fr-BE" dirty="0" smtClean="0">
                <a:solidFill>
                  <a:srgbClr val="FF0000"/>
                </a:solidFill>
                <a:latin typeface="Calibri" charset="0"/>
                <a:ea typeface="MS PGothic" charset="0"/>
              </a:rPr>
              <a:t>. </a:t>
            </a:r>
            <a:r>
              <a:rPr lang="fr-FR" dirty="0" smtClean="0"/>
              <a:t>On peut envisager</a:t>
            </a:r>
            <a:r>
              <a:rPr lang="fr-FR" baseline="0" dirty="0" smtClean="0"/>
              <a:t> le CSS, la transaction et la médiation pénale comme des alternatives  (même si c’est pas toujours leurs objectifs avoués) dans la mesure où ces décisions impliquent une renonciation, provisoire ou définitive aux poursuites, raison pour laquelle nous les avons analysés dans le cadre de cette recherche européenne.</a:t>
            </a:r>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8F05B3B6-6AC6-1440-A32D-7B8F89F0E46D}" type="slidenum">
              <a:rPr lang="fr-FR" smtClean="0"/>
              <a:t>3</a:t>
            </a:fld>
            <a:endParaRPr lang="fr-FR"/>
          </a:p>
        </p:txBody>
      </p:sp>
    </p:spTree>
    <p:extLst>
      <p:ext uri="{BB962C8B-B14F-4D97-AF65-F5344CB8AC3E}">
        <p14:creationId xmlns:p14="http://schemas.microsoft.com/office/powerpoint/2010/main" val="16543333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228600" indent="-228600">
              <a:buAutoNum type="arabicPeriod"/>
            </a:pPr>
            <a:r>
              <a:rPr lang="fr-FR" dirty="0" smtClean="0"/>
              <a:t>Vient souligner</a:t>
            </a:r>
            <a:r>
              <a:rPr lang="fr-FR" baseline="0" dirty="0" smtClean="0"/>
              <a:t> le poids considérable de l’information et le rôle central du parquet  au sein du système pénal alors que c’est un acteur un acteur très peu </a:t>
            </a:r>
            <a:r>
              <a:rPr lang="fr-FR" baseline="0" dirty="0" err="1" smtClean="0"/>
              <a:t>étudiél</a:t>
            </a:r>
            <a:r>
              <a:rPr lang="fr-FR" baseline="0" dirty="0" smtClean="0"/>
              <a:t>.</a:t>
            </a:r>
          </a:p>
          <a:p>
            <a:pPr marL="228600" indent="-228600">
              <a:buAutoNum type="arabicPeriod"/>
            </a:pPr>
            <a:r>
              <a:rPr lang="fr-FR" baseline="0" dirty="0" smtClean="0"/>
              <a:t>Ce qui est interpellant</a:t>
            </a:r>
          </a:p>
          <a:p>
            <a:pPr marL="228600" indent="-228600">
              <a:buAutoNum type="arabicPeriod"/>
            </a:pPr>
            <a:endParaRPr lang="fr-FR" dirty="0"/>
          </a:p>
        </p:txBody>
      </p:sp>
      <p:sp>
        <p:nvSpPr>
          <p:cNvPr id="4" name="Espace réservé du numéro de diapositive 3"/>
          <p:cNvSpPr>
            <a:spLocks noGrp="1"/>
          </p:cNvSpPr>
          <p:nvPr>
            <p:ph type="sldNum" sz="quarter" idx="10"/>
          </p:nvPr>
        </p:nvSpPr>
        <p:spPr/>
        <p:txBody>
          <a:bodyPr/>
          <a:lstStyle/>
          <a:p>
            <a:fld id="{8F05B3B6-6AC6-1440-A32D-7B8F89F0E46D}" type="slidenum">
              <a:rPr lang="fr-FR" smtClean="0"/>
              <a:t>5</a:t>
            </a:fld>
            <a:endParaRPr lang="fr-FR"/>
          </a:p>
        </p:txBody>
      </p:sp>
    </p:spTree>
    <p:extLst>
      <p:ext uri="{BB962C8B-B14F-4D97-AF65-F5344CB8AC3E}">
        <p14:creationId xmlns:p14="http://schemas.microsoft.com/office/powerpoint/2010/main" val="28620096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Pratique très très ancienne</a:t>
            </a:r>
            <a:endParaRPr lang="fr-FR" dirty="0"/>
          </a:p>
        </p:txBody>
      </p:sp>
      <p:sp>
        <p:nvSpPr>
          <p:cNvPr id="4" name="Espace réservé du numéro de diapositive 3"/>
          <p:cNvSpPr>
            <a:spLocks noGrp="1"/>
          </p:cNvSpPr>
          <p:nvPr>
            <p:ph type="sldNum" sz="quarter" idx="10"/>
          </p:nvPr>
        </p:nvSpPr>
        <p:spPr/>
        <p:txBody>
          <a:bodyPr/>
          <a:lstStyle/>
          <a:p>
            <a:fld id="{8F05B3B6-6AC6-1440-A32D-7B8F89F0E46D}" type="slidenum">
              <a:rPr lang="fr-FR" smtClean="0"/>
              <a:t>6</a:t>
            </a:fld>
            <a:endParaRPr lang="fr-FR"/>
          </a:p>
        </p:txBody>
      </p:sp>
    </p:spTree>
    <p:extLst>
      <p:ext uri="{BB962C8B-B14F-4D97-AF65-F5344CB8AC3E}">
        <p14:creationId xmlns:p14="http://schemas.microsoft.com/office/powerpoint/2010/main" val="27723060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FR" dirty="0" smtClean="0"/>
              <a:t>+ Projet de loi « Pot-Pourri IV » qui propose d’étendre le champ d’application de la médiation pénale</a:t>
            </a:r>
          </a:p>
          <a:p>
            <a:endParaRPr lang="fr-FR" dirty="0"/>
          </a:p>
        </p:txBody>
      </p:sp>
      <p:sp>
        <p:nvSpPr>
          <p:cNvPr id="4" name="Espace réservé du numéro de diapositive 3"/>
          <p:cNvSpPr>
            <a:spLocks noGrp="1"/>
          </p:cNvSpPr>
          <p:nvPr>
            <p:ph type="sldNum" sz="quarter" idx="10"/>
          </p:nvPr>
        </p:nvSpPr>
        <p:spPr/>
        <p:txBody>
          <a:bodyPr/>
          <a:lstStyle/>
          <a:p>
            <a:fld id="{8F05B3B6-6AC6-1440-A32D-7B8F89F0E46D}" type="slidenum">
              <a:rPr lang="fr-FR" smtClean="0"/>
              <a:t>9</a:t>
            </a:fld>
            <a:endParaRPr lang="fr-FR"/>
          </a:p>
        </p:txBody>
      </p:sp>
    </p:spTree>
    <p:extLst>
      <p:ext uri="{BB962C8B-B14F-4D97-AF65-F5344CB8AC3E}">
        <p14:creationId xmlns:p14="http://schemas.microsoft.com/office/powerpoint/2010/main" val="27502965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Donc des objectifs très contradictoires</a:t>
            </a:r>
            <a:r>
              <a:rPr lang="fr-FR" baseline="0" dirty="0" smtClean="0"/>
              <a:t> qui peuvent jeter le doute sur le caractère alternatif à l’emprisonnement des dispositifs existant au stade </a:t>
            </a:r>
            <a:r>
              <a:rPr lang="fr-FR" baseline="0" dirty="0" err="1" smtClean="0"/>
              <a:t>présentenciel</a:t>
            </a:r>
            <a:endParaRPr lang="fr-FR" dirty="0"/>
          </a:p>
        </p:txBody>
      </p:sp>
      <p:sp>
        <p:nvSpPr>
          <p:cNvPr id="4" name="Espace réservé du numéro de diapositive 3"/>
          <p:cNvSpPr>
            <a:spLocks noGrp="1"/>
          </p:cNvSpPr>
          <p:nvPr>
            <p:ph type="sldNum" sz="quarter" idx="10"/>
          </p:nvPr>
        </p:nvSpPr>
        <p:spPr/>
        <p:txBody>
          <a:bodyPr/>
          <a:lstStyle/>
          <a:p>
            <a:fld id="{8F05B3B6-6AC6-1440-A32D-7B8F89F0E46D}" type="slidenum">
              <a:rPr lang="fr-FR" smtClean="0"/>
              <a:t>11</a:t>
            </a:fld>
            <a:endParaRPr lang="fr-FR"/>
          </a:p>
        </p:txBody>
      </p:sp>
    </p:spTree>
    <p:extLst>
      <p:ext uri="{BB962C8B-B14F-4D97-AF65-F5344CB8AC3E}">
        <p14:creationId xmlns:p14="http://schemas.microsoft.com/office/powerpoint/2010/main" val="2923978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8F05B3B6-6AC6-1440-A32D-7B8F89F0E46D}" type="slidenum">
              <a:rPr lang="fr-FR" smtClean="0"/>
              <a:t>14</a:t>
            </a:fld>
            <a:endParaRPr lang="fr-FR"/>
          </a:p>
        </p:txBody>
      </p:sp>
    </p:spTree>
    <p:extLst>
      <p:ext uri="{BB962C8B-B14F-4D97-AF65-F5344CB8AC3E}">
        <p14:creationId xmlns:p14="http://schemas.microsoft.com/office/powerpoint/2010/main" val="13012692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sz="1200" kern="1200" dirty="0" smtClean="0">
              <a:solidFill>
                <a:schemeClr val="tx1"/>
              </a:solidFill>
              <a:effectLst/>
              <a:latin typeface="+mn-lt"/>
              <a:ea typeface="+mn-ea"/>
              <a:cs typeface="+mn-cs"/>
            </a:endParaRPr>
          </a:p>
          <a:p>
            <a:r>
              <a:rPr lang="fr-FR" sz="1200" kern="1200" dirty="0" smtClean="0">
                <a:solidFill>
                  <a:schemeClr val="tx1"/>
                </a:solidFill>
                <a:effectLst/>
                <a:latin typeface="+mn-lt"/>
                <a:ea typeface="+mn-ea"/>
                <a:cs typeface="+mn-cs"/>
              </a:rPr>
              <a:t>Recommandations</a:t>
            </a:r>
            <a:r>
              <a:rPr lang="fr-FR" sz="1200" kern="1200" baseline="0" dirty="0" smtClean="0">
                <a:solidFill>
                  <a:schemeClr val="tx1"/>
                </a:solidFill>
                <a:effectLst/>
                <a:latin typeface="+mn-lt"/>
                <a:ea typeface="+mn-ea"/>
                <a:cs typeface="+mn-cs"/>
              </a:rPr>
              <a:t> et Résolutions du Conseil de l’Europe</a:t>
            </a:r>
          </a:p>
          <a:p>
            <a:r>
              <a:rPr lang="fr-FR" sz="1200" kern="1200" dirty="0" smtClean="0">
                <a:solidFill>
                  <a:schemeClr val="tx1"/>
                </a:solidFill>
                <a:effectLst/>
                <a:latin typeface="+mn-lt"/>
                <a:ea typeface="+mn-ea"/>
                <a:cs typeface="+mn-cs"/>
              </a:rPr>
              <a:t>Mais un certain nombre de difficultés peuvent être soulignées.</a:t>
            </a:r>
            <a:r>
              <a:rPr lang="fr-FR" dirty="0" smtClean="0">
                <a:effectLst/>
              </a:rPr>
              <a:t> </a:t>
            </a:r>
            <a:endParaRPr lang="fr-FR" dirty="0"/>
          </a:p>
        </p:txBody>
      </p:sp>
      <p:sp>
        <p:nvSpPr>
          <p:cNvPr id="4" name="Espace réservé du numéro de diapositive 3"/>
          <p:cNvSpPr>
            <a:spLocks noGrp="1"/>
          </p:cNvSpPr>
          <p:nvPr>
            <p:ph type="sldNum" sz="quarter" idx="10"/>
          </p:nvPr>
        </p:nvSpPr>
        <p:spPr/>
        <p:txBody>
          <a:bodyPr/>
          <a:lstStyle/>
          <a:p>
            <a:fld id="{8F05B3B6-6AC6-1440-A32D-7B8F89F0E46D}" type="slidenum">
              <a:rPr lang="fr-FR" smtClean="0"/>
              <a:t>16</a:t>
            </a:fld>
            <a:endParaRPr lang="fr-FR"/>
          </a:p>
        </p:txBody>
      </p:sp>
    </p:spTree>
    <p:extLst>
      <p:ext uri="{BB962C8B-B14F-4D97-AF65-F5344CB8AC3E}">
        <p14:creationId xmlns:p14="http://schemas.microsoft.com/office/powerpoint/2010/main" val="13238007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 Id="rId3" Type="http://schemas.openxmlformats.org/officeDocument/2006/relationships/image" Target="../media/image2.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 Id="rId3" Type="http://schemas.openxmlformats.org/officeDocument/2006/relationships/image" Target="../media/image2.e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 Id="rId3" Type="http://schemas.openxmlformats.org/officeDocument/2006/relationships/image" Target="../media/image2.emf"/></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image" Target="../media/image2.emf"/><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16" name="Titre 1"/>
          <p:cNvSpPr>
            <a:spLocks noGrp="1"/>
          </p:cNvSpPr>
          <p:nvPr>
            <p:ph type="title"/>
          </p:nvPr>
        </p:nvSpPr>
        <p:spPr>
          <a:xfrm>
            <a:off x="622300" y="147639"/>
            <a:ext cx="8229600" cy="627062"/>
          </a:xfrm>
        </p:spPr>
        <p:txBody>
          <a:bodyPr>
            <a:normAutofit/>
          </a:bodyPr>
          <a:lstStyle>
            <a:lvl1pPr>
              <a:defRPr sz="3000"/>
            </a:lvl1pPr>
          </a:lstStyle>
          <a:p>
            <a:r>
              <a:rPr lang="nl-BE" dirty="0" smtClean="0"/>
              <a:t>Cliquez et modifiez le titre</a:t>
            </a:r>
            <a:endParaRPr lang="fr-FR" dirty="0"/>
          </a:p>
        </p:txBody>
      </p:sp>
      <p:sp>
        <p:nvSpPr>
          <p:cNvPr id="17" name="Espace réservé du texte vertical 2"/>
          <p:cNvSpPr>
            <a:spLocks noGrp="1"/>
          </p:cNvSpPr>
          <p:nvPr>
            <p:ph type="body" orient="vert" idx="1"/>
          </p:nvPr>
        </p:nvSpPr>
        <p:spPr>
          <a:xfrm>
            <a:off x="622300" y="1003300"/>
            <a:ext cx="8229600" cy="5685002"/>
          </a:xfrm>
        </p:spPr>
        <p:txBody>
          <a:bodyPr vert="horz"/>
          <a:lstStyle>
            <a:lvl5pPr>
              <a:defRPr/>
            </a:lvl5pPr>
          </a:lstStyle>
          <a:p>
            <a:pPr lvl="0"/>
            <a:r>
              <a:rPr lang="nl-BE" dirty="0" smtClean="0"/>
              <a:t>Cliquez pour modifier les styles du texte du masque</a:t>
            </a:r>
          </a:p>
          <a:p>
            <a:pPr lvl="1"/>
            <a:r>
              <a:rPr lang="nl-BE" dirty="0" smtClean="0"/>
              <a:t>Deuxième niveau</a:t>
            </a:r>
          </a:p>
          <a:p>
            <a:pPr lvl="2"/>
            <a:r>
              <a:rPr lang="nl-BE" dirty="0" smtClean="0"/>
              <a:t>Troisième niveau</a:t>
            </a:r>
          </a:p>
          <a:p>
            <a:pPr lvl="3"/>
            <a:r>
              <a:rPr lang="nl-BE" dirty="0" smtClean="0"/>
              <a:t>Quatrième niveau</a:t>
            </a:r>
          </a:p>
          <a:p>
            <a:pPr lvl="4"/>
            <a:r>
              <a:rPr lang="nl-BE" dirty="0" smtClean="0"/>
              <a:t>Cinquième niveau</a:t>
            </a:r>
          </a:p>
          <a:p>
            <a:pPr lvl="4"/>
            <a:endParaRPr lang="nl-BE" dirty="0" smtClean="0"/>
          </a:p>
        </p:txBody>
      </p:sp>
      <p:pic>
        <p:nvPicPr>
          <p:cNvPr id="18" name="Image 17" descr="bandeau.jpg"/>
          <p:cNvPicPr>
            <a:picLocks/>
          </p:cNvPicPr>
          <p:nvPr userDrawn="1"/>
        </p:nvPicPr>
        <p:blipFill>
          <a:blip r:embed="rId2">
            <a:extLst>
              <a:ext uri="{28A0092B-C50C-407E-A947-70E740481C1C}">
                <a14:useLocalDpi xmlns:a14="http://schemas.microsoft.com/office/drawing/2010/main" val="0"/>
              </a:ext>
            </a:extLst>
          </a:blip>
          <a:stretch>
            <a:fillRect/>
          </a:stretch>
        </p:blipFill>
        <p:spPr>
          <a:xfrm rot="5400000">
            <a:off x="-3258000" y="3258000"/>
            <a:ext cx="6876000" cy="360000"/>
          </a:xfrm>
          <a:prstGeom prst="rect">
            <a:avLst/>
          </a:prstGeom>
        </p:spPr>
      </p:pic>
      <p:pic>
        <p:nvPicPr>
          <p:cNvPr id="19" name="Image 18" descr="USLBlogoQ.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257116" y="5981334"/>
            <a:ext cx="706967" cy="706967"/>
          </a:xfrm>
          <a:prstGeom prst="rect">
            <a:avLst/>
          </a:prstGeom>
        </p:spPr>
      </p:pic>
    </p:spTree>
    <p:extLst>
      <p:ext uri="{BB962C8B-B14F-4D97-AF65-F5344CB8AC3E}">
        <p14:creationId xmlns:p14="http://schemas.microsoft.com/office/powerpoint/2010/main" val="30361644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11" name="Espace réservé du texte vertical 2"/>
          <p:cNvSpPr>
            <a:spLocks noGrp="1"/>
          </p:cNvSpPr>
          <p:nvPr>
            <p:ph type="body" orient="vert" idx="1"/>
          </p:nvPr>
        </p:nvSpPr>
        <p:spPr>
          <a:xfrm>
            <a:off x="622300" y="901702"/>
            <a:ext cx="8229600" cy="5786600"/>
          </a:xfrm>
        </p:spPr>
        <p:txBody>
          <a:bodyPr vert="horz"/>
          <a:lstStyle/>
          <a:p>
            <a:pPr lvl="0"/>
            <a:r>
              <a:rPr lang="nl-BE" dirty="0" smtClean="0"/>
              <a:t>Cliquez pour modifier les styles du texte du masque</a:t>
            </a:r>
          </a:p>
          <a:p>
            <a:pPr lvl="1"/>
            <a:r>
              <a:rPr lang="nl-BE" dirty="0" smtClean="0"/>
              <a:t>Deuxième niveau</a:t>
            </a:r>
          </a:p>
          <a:p>
            <a:pPr lvl="2"/>
            <a:r>
              <a:rPr lang="nl-BE" dirty="0" smtClean="0"/>
              <a:t>Troisième niveau</a:t>
            </a:r>
          </a:p>
          <a:p>
            <a:pPr lvl="3"/>
            <a:r>
              <a:rPr lang="nl-BE" dirty="0" smtClean="0"/>
              <a:t>Quatrième niveau</a:t>
            </a:r>
          </a:p>
          <a:p>
            <a:pPr lvl="4"/>
            <a:r>
              <a:rPr lang="nl-BE" dirty="0" smtClean="0"/>
              <a:t>Cinquième niveau</a:t>
            </a:r>
            <a:endParaRPr lang="fr-FR" dirty="0"/>
          </a:p>
        </p:txBody>
      </p:sp>
      <p:pic>
        <p:nvPicPr>
          <p:cNvPr id="12" name="Image 11" descr="bandeau.jpg"/>
          <p:cNvPicPr>
            <a:picLocks/>
          </p:cNvPicPr>
          <p:nvPr userDrawn="1"/>
        </p:nvPicPr>
        <p:blipFill>
          <a:blip r:embed="rId2">
            <a:extLst>
              <a:ext uri="{28A0092B-C50C-407E-A947-70E740481C1C}">
                <a14:useLocalDpi xmlns:a14="http://schemas.microsoft.com/office/drawing/2010/main" val="0"/>
              </a:ext>
            </a:extLst>
          </a:blip>
          <a:stretch>
            <a:fillRect/>
          </a:stretch>
        </p:blipFill>
        <p:spPr>
          <a:xfrm rot="5400000">
            <a:off x="-3258000" y="3258000"/>
            <a:ext cx="6876000" cy="360000"/>
          </a:xfrm>
          <a:prstGeom prst="rect">
            <a:avLst/>
          </a:prstGeom>
        </p:spPr>
      </p:pic>
      <p:pic>
        <p:nvPicPr>
          <p:cNvPr id="13" name="Image 12" descr="USLBlogoQ.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257116" y="5981334"/>
            <a:ext cx="706967" cy="706967"/>
          </a:xfrm>
          <a:prstGeom prst="rect">
            <a:avLst/>
          </a:prstGeom>
        </p:spPr>
      </p:pic>
      <p:sp>
        <p:nvSpPr>
          <p:cNvPr id="7" name="Titre 1"/>
          <p:cNvSpPr>
            <a:spLocks noGrp="1"/>
          </p:cNvSpPr>
          <p:nvPr>
            <p:ph type="title"/>
          </p:nvPr>
        </p:nvSpPr>
        <p:spPr>
          <a:xfrm>
            <a:off x="622300" y="147639"/>
            <a:ext cx="8229600" cy="627062"/>
          </a:xfrm>
        </p:spPr>
        <p:txBody>
          <a:bodyPr>
            <a:normAutofit/>
          </a:bodyPr>
          <a:lstStyle>
            <a:lvl1pPr>
              <a:defRPr sz="3000"/>
            </a:lvl1pPr>
          </a:lstStyle>
          <a:p>
            <a:r>
              <a:rPr lang="nl-BE" dirty="0" smtClean="0"/>
              <a:t>Cliquez et modifiez le titre</a:t>
            </a:r>
            <a:endParaRPr lang="fr-FR" dirty="0"/>
          </a:p>
        </p:txBody>
      </p:sp>
    </p:spTree>
    <p:extLst>
      <p:ext uri="{BB962C8B-B14F-4D97-AF65-F5344CB8AC3E}">
        <p14:creationId xmlns:p14="http://schemas.microsoft.com/office/powerpoint/2010/main" val="3127561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re et texte vertical">
    <p:spTree>
      <p:nvGrpSpPr>
        <p:cNvPr id="1" name=""/>
        <p:cNvGrpSpPr/>
        <p:nvPr/>
      </p:nvGrpSpPr>
      <p:grpSpPr>
        <a:xfrm>
          <a:off x="0" y="0"/>
          <a:ext cx="0" cy="0"/>
          <a:chOff x="0" y="0"/>
          <a:chExt cx="0" cy="0"/>
        </a:xfrm>
      </p:grpSpPr>
      <p:sp>
        <p:nvSpPr>
          <p:cNvPr id="3" name="Espace réservé du texte vertical 2"/>
          <p:cNvSpPr>
            <a:spLocks noGrp="1"/>
          </p:cNvSpPr>
          <p:nvPr>
            <p:ph type="body" orient="vert" idx="1"/>
          </p:nvPr>
        </p:nvSpPr>
        <p:spPr>
          <a:xfrm>
            <a:off x="5930900" y="901702"/>
            <a:ext cx="2921000" cy="5786600"/>
          </a:xfrm>
        </p:spPr>
        <p:txBody>
          <a:bodyPr vert="horz"/>
          <a:lstStyle/>
          <a:p>
            <a:pPr lvl="0"/>
            <a:r>
              <a:rPr lang="nl-BE" dirty="0" smtClean="0"/>
              <a:t>Cliquez pour modifier les styles du texte du masque</a:t>
            </a:r>
          </a:p>
          <a:p>
            <a:pPr lvl="1"/>
            <a:r>
              <a:rPr lang="nl-BE" dirty="0" smtClean="0"/>
              <a:t>Deuxième niveau</a:t>
            </a:r>
          </a:p>
        </p:txBody>
      </p:sp>
      <p:pic>
        <p:nvPicPr>
          <p:cNvPr id="7" name="Image 6" descr="bandeau.jpg"/>
          <p:cNvPicPr>
            <a:picLocks/>
          </p:cNvPicPr>
          <p:nvPr userDrawn="1"/>
        </p:nvPicPr>
        <p:blipFill>
          <a:blip r:embed="rId2">
            <a:extLst>
              <a:ext uri="{28A0092B-C50C-407E-A947-70E740481C1C}">
                <a14:useLocalDpi xmlns:a14="http://schemas.microsoft.com/office/drawing/2010/main" val="0"/>
              </a:ext>
            </a:extLst>
          </a:blip>
          <a:stretch>
            <a:fillRect/>
          </a:stretch>
        </p:blipFill>
        <p:spPr>
          <a:xfrm rot="5400000">
            <a:off x="-3258000" y="3258000"/>
            <a:ext cx="6876000" cy="360000"/>
          </a:xfrm>
          <a:prstGeom prst="rect">
            <a:avLst/>
          </a:prstGeom>
        </p:spPr>
      </p:pic>
      <p:pic>
        <p:nvPicPr>
          <p:cNvPr id="8" name="Image 7" descr="USLBlogoQ.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257116" y="5981334"/>
            <a:ext cx="706967" cy="706967"/>
          </a:xfrm>
          <a:prstGeom prst="rect">
            <a:avLst/>
          </a:prstGeom>
        </p:spPr>
      </p:pic>
      <p:sp>
        <p:nvSpPr>
          <p:cNvPr id="9" name="Titre 1"/>
          <p:cNvSpPr>
            <a:spLocks noGrp="1"/>
          </p:cNvSpPr>
          <p:nvPr>
            <p:ph type="title"/>
          </p:nvPr>
        </p:nvSpPr>
        <p:spPr>
          <a:xfrm>
            <a:off x="622300" y="147639"/>
            <a:ext cx="8229600" cy="627062"/>
          </a:xfrm>
        </p:spPr>
        <p:txBody>
          <a:bodyPr>
            <a:normAutofit/>
          </a:bodyPr>
          <a:lstStyle>
            <a:lvl1pPr>
              <a:defRPr sz="3000"/>
            </a:lvl1pPr>
          </a:lstStyle>
          <a:p>
            <a:r>
              <a:rPr lang="nl-BE" dirty="0" smtClean="0"/>
              <a:t>Cliquez et modifiez le titre</a:t>
            </a:r>
            <a:endParaRPr lang="fr-FR" dirty="0"/>
          </a:p>
        </p:txBody>
      </p:sp>
    </p:spTree>
    <p:extLst>
      <p:ext uri="{BB962C8B-B14F-4D97-AF65-F5344CB8AC3E}">
        <p14:creationId xmlns:p14="http://schemas.microsoft.com/office/powerpoint/2010/main" val="24236870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pic>
        <p:nvPicPr>
          <p:cNvPr id="5" name="Image 4" descr="SaintLouis.jpg"/>
          <p:cNvPicPr>
            <a:picLocks noChangeAspect="1"/>
          </p:cNvPicPr>
          <p:nvPr userDrawn="1"/>
        </p:nvPicPr>
        <p:blipFill>
          <a:blip r:embed="rId2">
            <a:alphaModFix amt="15000"/>
            <a:extLst>
              <a:ext uri="{28A0092B-C50C-407E-A947-70E740481C1C}">
                <a14:useLocalDpi xmlns:a14="http://schemas.microsoft.com/office/drawing/2010/main" val="0"/>
              </a:ext>
            </a:extLst>
          </a:blip>
          <a:stretch>
            <a:fillRect/>
          </a:stretch>
        </p:blipFill>
        <p:spPr>
          <a:xfrm>
            <a:off x="342900" y="-1317165"/>
            <a:ext cx="8801100" cy="9318165"/>
          </a:xfrm>
          <a:prstGeom prst="rect">
            <a:avLst/>
          </a:prstGeom>
        </p:spPr>
      </p:pic>
      <p:pic>
        <p:nvPicPr>
          <p:cNvPr id="3" name="Image 2" descr="bandeau.jpg"/>
          <p:cNvPicPr>
            <a:picLocks/>
          </p:cNvPicPr>
          <p:nvPr userDrawn="1"/>
        </p:nvPicPr>
        <p:blipFill>
          <a:blip r:embed="rId3">
            <a:extLst>
              <a:ext uri="{28A0092B-C50C-407E-A947-70E740481C1C}">
                <a14:useLocalDpi xmlns:a14="http://schemas.microsoft.com/office/drawing/2010/main" val="0"/>
              </a:ext>
            </a:extLst>
          </a:blip>
          <a:stretch>
            <a:fillRect/>
          </a:stretch>
        </p:blipFill>
        <p:spPr>
          <a:xfrm rot="5400000">
            <a:off x="-3258000" y="3258000"/>
            <a:ext cx="6876000" cy="360000"/>
          </a:xfrm>
          <a:prstGeom prst="rect">
            <a:avLst/>
          </a:prstGeom>
        </p:spPr>
      </p:pic>
      <p:pic>
        <p:nvPicPr>
          <p:cNvPr id="4" name="Image 3" descr="USLBlogoQ.eps"/>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581900" y="5255318"/>
            <a:ext cx="1255183" cy="1255183"/>
          </a:xfrm>
          <a:prstGeom prst="rect">
            <a:avLst/>
          </a:prstGeom>
        </p:spPr>
      </p:pic>
    </p:spTree>
    <p:extLst>
      <p:ext uri="{BB962C8B-B14F-4D97-AF65-F5344CB8AC3E}">
        <p14:creationId xmlns:p14="http://schemas.microsoft.com/office/powerpoint/2010/main" val="354091278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746625"/>
          </a:xfrm>
          <a:prstGeom prst="rect">
            <a:avLst/>
          </a:prstGeom>
        </p:spPr>
        <p:txBody>
          <a:bodyPr vert="horz" lIns="91440" tIns="45720" rIns="91440" bIns="45720" rtlCol="0" anchor="ctr">
            <a:normAutofit/>
          </a:bodyPr>
          <a:lstStyle/>
          <a:p>
            <a:r>
              <a:rPr lang="nl-BE" dirty="0" smtClean="0"/>
              <a:t>Cliquez et modifiez le titre</a:t>
            </a:r>
            <a:endParaRPr lang="fr-FR" dirty="0"/>
          </a:p>
        </p:txBody>
      </p:sp>
      <p:sp>
        <p:nvSpPr>
          <p:cNvPr id="3" name="Espace réservé du texte 2"/>
          <p:cNvSpPr>
            <a:spLocks noGrp="1"/>
          </p:cNvSpPr>
          <p:nvPr>
            <p:ph type="body" idx="1"/>
          </p:nvPr>
        </p:nvSpPr>
        <p:spPr>
          <a:xfrm>
            <a:off x="457200" y="1110068"/>
            <a:ext cx="8229600" cy="5016095"/>
          </a:xfrm>
          <a:prstGeom prst="rect">
            <a:avLst/>
          </a:prstGeom>
        </p:spPr>
        <p:txBody>
          <a:bodyPr vert="horz" lIns="91440" tIns="45720" rIns="91440" bIns="45720" rtlCol="0">
            <a:normAutofit/>
          </a:bodyPr>
          <a:lstStyle/>
          <a:p>
            <a:pPr lvl="0"/>
            <a:r>
              <a:rPr lang="nl-BE" dirty="0" smtClean="0"/>
              <a:t>Cliquez pour modifier les styles du texte du masque</a:t>
            </a:r>
          </a:p>
          <a:p>
            <a:pPr lvl="1"/>
            <a:r>
              <a:rPr lang="nl-BE" dirty="0" smtClean="0"/>
              <a:t>Deuxième niveau</a:t>
            </a:r>
          </a:p>
          <a:p>
            <a:pPr lvl="2"/>
            <a:r>
              <a:rPr lang="nl-BE" dirty="0" smtClean="0"/>
              <a:t>Troisième niveau</a:t>
            </a:r>
          </a:p>
        </p:txBody>
      </p:sp>
    </p:spTree>
    <p:extLst>
      <p:ext uri="{BB962C8B-B14F-4D97-AF65-F5344CB8AC3E}">
        <p14:creationId xmlns:p14="http://schemas.microsoft.com/office/powerpoint/2010/main" val="20766980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8" r:id="rId3"/>
    <p:sldLayoutId id="2147483659" r:id="rId4"/>
  </p:sldLayoutIdLst>
  <p:txStyles>
    <p:titleStyle>
      <a:lvl1pPr algn="l" defTabSz="457200" rtl="0" eaLnBrk="1" latinLnBrk="0" hangingPunct="1">
        <a:spcBef>
          <a:spcPct val="0"/>
        </a:spcBef>
        <a:buNone/>
        <a:defRPr sz="3400" kern="1200" cap="all" baseline="0">
          <a:solidFill>
            <a:schemeClr val="tx1"/>
          </a:solidFill>
          <a:latin typeface="Avenir Next Demi Bold"/>
          <a:ea typeface="+mj-ea"/>
          <a:cs typeface="+mj-cs"/>
        </a:defRPr>
      </a:lvl1pPr>
    </p:titleStyle>
    <p:bodyStyle>
      <a:lvl1pPr marL="0" indent="0" algn="l" defTabSz="457200" rtl="0" eaLnBrk="1" latinLnBrk="0" hangingPunct="1">
        <a:spcBef>
          <a:spcPct val="20000"/>
        </a:spcBef>
        <a:buFontTx/>
        <a:buNone/>
        <a:defRPr sz="2400" b="0" i="0" kern="1200">
          <a:solidFill>
            <a:schemeClr val="bg1">
              <a:lumMod val="50000"/>
            </a:schemeClr>
          </a:solidFill>
          <a:latin typeface="Avenir Medium"/>
          <a:ea typeface="+mn-ea"/>
          <a:cs typeface="+mn-cs"/>
        </a:defRPr>
      </a:lvl1pPr>
      <a:lvl2pPr marL="0" indent="-180000" algn="l" defTabSz="457200" rtl="0" eaLnBrk="1" latinLnBrk="0" hangingPunct="1">
        <a:spcBef>
          <a:spcPts val="2328"/>
        </a:spcBef>
        <a:buFont typeface="Wingdings" charset="2"/>
        <a:buChar char="§"/>
        <a:defRPr sz="2200" kern="1200" baseline="0">
          <a:solidFill>
            <a:srgbClr val="010201"/>
          </a:solidFill>
          <a:latin typeface="Avenir Book"/>
          <a:ea typeface="+mn-ea"/>
          <a:cs typeface="+mn-cs"/>
        </a:defRPr>
      </a:lvl2pPr>
      <a:lvl3pPr marL="540000" indent="-180000" algn="l" defTabSz="457200" rtl="0" eaLnBrk="1" latinLnBrk="0" hangingPunct="1">
        <a:spcBef>
          <a:spcPct val="20000"/>
        </a:spcBef>
        <a:buFont typeface="Arial"/>
        <a:buChar char="•"/>
        <a:defRPr sz="1800" kern="1200" baseline="0">
          <a:solidFill>
            <a:srgbClr val="010201"/>
          </a:solidFill>
          <a:latin typeface="Avenir Book"/>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 Id="rId3" Type="http://schemas.openxmlformats.org/officeDocument/2006/relationships/image" Target="../media/image7.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685800" y="959076"/>
            <a:ext cx="8229600" cy="746625"/>
          </a:xfrm>
        </p:spPr>
        <p:txBody>
          <a:bodyPr>
            <a:normAutofit/>
          </a:bodyPr>
          <a:lstStyle/>
          <a:p>
            <a:pPr algn="ctr"/>
            <a:r>
              <a:rPr lang="fr-FR" sz="3200" dirty="0" smtClean="0">
                <a:solidFill>
                  <a:srgbClr val="AD0A28"/>
                </a:solidFill>
              </a:rPr>
              <a:t>Université </a:t>
            </a:r>
            <a:r>
              <a:rPr lang="fr-FR" sz="3200" dirty="0" err="1" smtClean="0">
                <a:solidFill>
                  <a:srgbClr val="AD0A28"/>
                </a:solidFill>
              </a:rPr>
              <a:t>saint-louis</a:t>
            </a:r>
            <a:r>
              <a:rPr lang="fr-FR" sz="3200" dirty="0" smtClean="0">
                <a:solidFill>
                  <a:srgbClr val="AD0A28"/>
                </a:solidFill>
              </a:rPr>
              <a:t> - </a:t>
            </a:r>
            <a:r>
              <a:rPr lang="fr-FR" sz="3200" dirty="0" err="1" smtClean="0">
                <a:solidFill>
                  <a:srgbClr val="AD0A28"/>
                </a:solidFill>
              </a:rPr>
              <a:t>bruxelles</a:t>
            </a:r>
            <a:endParaRPr lang="fr-FR" sz="3200" dirty="0">
              <a:solidFill>
                <a:srgbClr val="AD0A28"/>
              </a:solidFill>
            </a:endParaRPr>
          </a:p>
        </p:txBody>
      </p:sp>
      <p:sp>
        <p:nvSpPr>
          <p:cNvPr id="5" name="Titre 1"/>
          <p:cNvSpPr txBox="1">
            <a:spLocks/>
          </p:cNvSpPr>
          <p:nvPr/>
        </p:nvSpPr>
        <p:spPr>
          <a:xfrm>
            <a:off x="625764" y="2115163"/>
            <a:ext cx="8289636" cy="147002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fr-FR" sz="2800" b="1" dirty="0" smtClean="0">
                <a:solidFill>
                  <a:schemeClr val="tx2">
                    <a:lumMod val="75000"/>
                  </a:schemeClr>
                </a:solidFill>
                <a:latin typeface="Avenir Next Demi Bold"/>
              </a:rPr>
              <a:t>Rapport belge</a:t>
            </a:r>
            <a:endParaRPr lang="fr-FR" sz="2800" b="1" dirty="0">
              <a:solidFill>
                <a:schemeClr val="tx2">
                  <a:lumMod val="75000"/>
                </a:schemeClr>
              </a:solidFill>
              <a:latin typeface="Avenir Next Demi Bold"/>
            </a:endParaRPr>
          </a:p>
        </p:txBody>
      </p:sp>
      <p:sp>
        <p:nvSpPr>
          <p:cNvPr id="6" name="Titre 1"/>
          <p:cNvSpPr txBox="1">
            <a:spLocks/>
          </p:cNvSpPr>
          <p:nvPr/>
        </p:nvSpPr>
        <p:spPr>
          <a:xfrm>
            <a:off x="625764" y="3541964"/>
            <a:ext cx="8289636" cy="1470025"/>
          </a:xfrm>
          <a:prstGeom prst="rect">
            <a:avLst/>
          </a:prstGeom>
        </p:spPr>
        <p:txBody>
          <a:bodyPr vert="horz" lIns="91440" tIns="45720" rIns="91440" bIns="45720" rtlCol="0" anchor="ctr">
            <a:normAutofit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fr-FR" sz="3200" dirty="0" smtClean="0">
                <a:solidFill>
                  <a:srgbClr val="AD0A28"/>
                </a:solidFill>
                <a:latin typeface="Avenir Next Demi Bold"/>
                <a:cs typeface="Avenir Next Demi Bold"/>
              </a:rPr>
              <a:t>Yves </a:t>
            </a:r>
            <a:r>
              <a:rPr lang="fr-FR" sz="3200" dirty="0" err="1" smtClean="0">
                <a:solidFill>
                  <a:srgbClr val="AD0A28"/>
                </a:solidFill>
                <a:latin typeface="Avenir Next Demi Bold"/>
                <a:cs typeface="Avenir Next Demi Bold"/>
              </a:rPr>
              <a:t>Cartuyvels</a:t>
            </a:r>
            <a:endParaRPr lang="fr-FR" sz="3200" dirty="0" smtClean="0">
              <a:solidFill>
                <a:srgbClr val="AD0A28"/>
              </a:solidFill>
              <a:latin typeface="Avenir Next Demi Bold"/>
              <a:cs typeface="Avenir Next Demi Bold"/>
            </a:endParaRPr>
          </a:p>
          <a:p>
            <a:r>
              <a:rPr lang="fr-FR" sz="3200" dirty="0" smtClean="0">
                <a:solidFill>
                  <a:srgbClr val="AD0A28"/>
                </a:solidFill>
                <a:latin typeface="Avenir Next Demi Bold"/>
                <a:cs typeface="Avenir Next Demi Bold"/>
              </a:rPr>
              <a:t>Christine Guillain</a:t>
            </a:r>
          </a:p>
          <a:p>
            <a:r>
              <a:rPr lang="fr-FR" sz="3200" dirty="0" smtClean="0">
                <a:solidFill>
                  <a:srgbClr val="AD0A28"/>
                </a:solidFill>
                <a:latin typeface="Avenir Next Demi Bold"/>
                <a:cs typeface="Avenir Next Demi Bold"/>
              </a:rPr>
              <a:t>Thibaut Slingeneyer</a:t>
            </a:r>
            <a:endParaRPr lang="fr-FR" sz="3200" dirty="0">
              <a:solidFill>
                <a:srgbClr val="AD0A28"/>
              </a:solidFill>
              <a:latin typeface="Avenir Next Demi Bold"/>
              <a:cs typeface="Avenir Next Demi Bold"/>
            </a:endParaRPr>
          </a:p>
        </p:txBody>
      </p:sp>
    </p:spTree>
    <p:extLst>
      <p:ext uri="{BB962C8B-B14F-4D97-AF65-F5344CB8AC3E}">
        <p14:creationId xmlns:p14="http://schemas.microsoft.com/office/powerpoint/2010/main" val="213678579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vertical 1"/>
          <p:cNvSpPr>
            <a:spLocks noGrp="1"/>
          </p:cNvSpPr>
          <p:nvPr>
            <p:ph type="body" orient="vert" idx="1"/>
          </p:nvPr>
        </p:nvSpPr>
        <p:spPr/>
        <p:txBody>
          <a:bodyPr>
            <a:normAutofit/>
          </a:bodyPr>
          <a:lstStyle/>
          <a:p>
            <a:pPr algn="ctr"/>
            <a:endParaRPr lang="fr-BE" b="1" dirty="0" smtClean="0"/>
          </a:p>
          <a:p>
            <a:pPr algn="ctr"/>
            <a:r>
              <a:rPr lang="fr-BE" b="1" dirty="0" smtClean="0"/>
              <a:t>3</a:t>
            </a:r>
            <a:r>
              <a:rPr lang="fr-BE" b="1" dirty="0"/>
              <a:t>. La médiation pénale</a:t>
            </a:r>
          </a:p>
          <a:p>
            <a:pPr algn="just">
              <a:defRPr/>
            </a:pPr>
            <a:endParaRPr lang="fr-BE" u="sng" dirty="0" smtClean="0">
              <a:solidFill>
                <a:srgbClr val="FF6600"/>
              </a:solidFill>
            </a:endParaRPr>
          </a:p>
          <a:p>
            <a:pPr algn="just">
              <a:defRPr/>
            </a:pPr>
            <a:r>
              <a:rPr lang="fr-BE" u="sng" dirty="0" smtClean="0">
                <a:solidFill>
                  <a:srgbClr val="FF6600"/>
                </a:solidFill>
              </a:rPr>
              <a:t>Objectifs</a:t>
            </a:r>
            <a:r>
              <a:rPr lang="fr-BE" dirty="0"/>
              <a:t> (1994):  </a:t>
            </a:r>
          </a:p>
          <a:p>
            <a:pPr marL="457200" indent="-457200" algn="just">
              <a:buFont typeface="Wingdings" charset="2"/>
              <a:buAutoNum type="arabicPlain"/>
              <a:defRPr/>
            </a:pPr>
            <a:r>
              <a:rPr lang="fr-BE" dirty="0"/>
              <a:t>Simplifier et accélérer la réaction sociale afin de raffermir la confiance des citoyens;</a:t>
            </a:r>
          </a:p>
          <a:p>
            <a:pPr marL="457200" indent="-457200" algn="just">
              <a:buFont typeface="Wingdings" charset="2"/>
              <a:buAutoNum type="arabicPlain"/>
              <a:defRPr/>
            </a:pPr>
            <a:r>
              <a:rPr lang="fr-BE" dirty="0"/>
              <a:t>Remplacer la condamnation à des peines traditionnelles jugées inadéquates par une </a:t>
            </a:r>
            <a:r>
              <a:rPr lang="fr-BE" dirty="0">
                <a:solidFill>
                  <a:srgbClr val="3366FF"/>
                </a:solidFill>
              </a:rPr>
              <a:t>réaction sociale non punitive</a:t>
            </a:r>
            <a:r>
              <a:rPr lang="fr-BE" dirty="0"/>
              <a:t> ;</a:t>
            </a:r>
          </a:p>
          <a:p>
            <a:pPr marL="457200" indent="-457200" algn="just">
              <a:buFont typeface="Wingdings" charset="2"/>
              <a:buAutoNum type="arabicPlain"/>
              <a:defRPr/>
            </a:pPr>
            <a:r>
              <a:rPr lang="fr-BE" dirty="0"/>
              <a:t>Apporter une solution à la situation conflictuelle causée par une infraction en faisant appel à la collaboration responsable des </a:t>
            </a:r>
            <a:r>
              <a:rPr lang="fr-BE" dirty="0" smtClean="0"/>
              <a:t>parties</a:t>
            </a:r>
          </a:p>
          <a:p>
            <a:pPr marL="457200" indent="-457200" algn="just">
              <a:buFont typeface="Wingdings" charset="2"/>
              <a:buAutoNum type="arabicPlain"/>
              <a:defRPr/>
            </a:pPr>
            <a:endParaRPr lang="fr-BE" dirty="0"/>
          </a:p>
          <a:p>
            <a:endParaRPr lang="fr-FR" dirty="0"/>
          </a:p>
        </p:txBody>
      </p:sp>
      <p:sp>
        <p:nvSpPr>
          <p:cNvPr id="3" name="Titre 2"/>
          <p:cNvSpPr>
            <a:spLocks noGrp="1"/>
          </p:cNvSpPr>
          <p:nvPr>
            <p:ph type="title"/>
          </p:nvPr>
        </p:nvSpPr>
        <p:spPr/>
        <p:txBody>
          <a:bodyPr>
            <a:normAutofit fontScale="90000"/>
          </a:bodyPr>
          <a:lstStyle/>
          <a:p>
            <a:pPr algn="ctr"/>
            <a:r>
              <a:rPr lang="fr-BE" sz="3200" b="1" dirty="0"/>
              <a:t>Les alternatives au stade presentenciel</a:t>
            </a:r>
            <a:endParaRPr lang="fr-FR" dirty="0"/>
          </a:p>
        </p:txBody>
      </p:sp>
    </p:spTree>
    <p:extLst>
      <p:ext uri="{BB962C8B-B14F-4D97-AF65-F5344CB8AC3E}">
        <p14:creationId xmlns:p14="http://schemas.microsoft.com/office/powerpoint/2010/main" val="3145642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vertical 1"/>
          <p:cNvSpPr>
            <a:spLocks noGrp="1"/>
          </p:cNvSpPr>
          <p:nvPr>
            <p:ph type="body" orient="vert" idx="1"/>
          </p:nvPr>
        </p:nvSpPr>
        <p:spPr/>
        <p:txBody>
          <a:bodyPr>
            <a:normAutofit lnSpcReduction="10000"/>
          </a:bodyPr>
          <a:lstStyle/>
          <a:p>
            <a:pPr algn="just"/>
            <a:r>
              <a:rPr lang="fr-FR" dirty="0" smtClean="0">
                <a:solidFill>
                  <a:srgbClr val="3366FF"/>
                </a:solidFill>
              </a:rPr>
              <a:t>Transaction et </a:t>
            </a:r>
            <a:r>
              <a:rPr lang="fr-FR" dirty="0">
                <a:solidFill>
                  <a:srgbClr val="3366FF"/>
                </a:solidFill>
              </a:rPr>
              <a:t>médiation pénale </a:t>
            </a:r>
            <a:r>
              <a:rPr lang="fr-FR" dirty="0"/>
              <a:t>avaient pour ambition de se substituer au classement sans suite </a:t>
            </a:r>
            <a:endParaRPr lang="fr-FR" dirty="0" smtClean="0"/>
          </a:p>
          <a:p>
            <a:pPr algn="just"/>
            <a:r>
              <a:rPr lang="fr-FR" dirty="0" smtClean="0"/>
              <a:t>Pour </a:t>
            </a:r>
            <a:r>
              <a:rPr lang="fr-FR" dirty="0">
                <a:solidFill>
                  <a:srgbClr val="008000"/>
                </a:solidFill>
              </a:rPr>
              <a:t>deux raisons</a:t>
            </a:r>
            <a:r>
              <a:rPr lang="fr-FR" dirty="0"/>
              <a:t> : </a:t>
            </a:r>
          </a:p>
          <a:p>
            <a:pPr algn="just"/>
            <a:endParaRPr lang="fr-FR" dirty="0"/>
          </a:p>
          <a:p>
            <a:pPr marL="457200" indent="-457200" algn="just">
              <a:buAutoNum type="arabicPeriod"/>
            </a:pPr>
            <a:r>
              <a:rPr lang="fr-FR" dirty="0"/>
              <a:t>Permettre une </a:t>
            </a:r>
            <a:r>
              <a:rPr lang="fr-FR" dirty="0">
                <a:solidFill>
                  <a:schemeClr val="accent6"/>
                </a:solidFill>
              </a:rPr>
              <a:t>réaction plus crédible </a:t>
            </a:r>
            <a:r>
              <a:rPr lang="fr-FR" dirty="0"/>
              <a:t>à l’infraction que le classement sans suite</a:t>
            </a:r>
          </a:p>
          <a:p>
            <a:pPr marL="457200" indent="-457200" algn="just">
              <a:buAutoNum type="arabicPeriod"/>
            </a:pPr>
            <a:endParaRPr lang="fr-FR" dirty="0"/>
          </a:p>
          <a:p>
            <a:pPr algn="just"/>
            <a:r>
              <a:rPr lang="fr-FR" dirty="0"/>
              <a:t>2. Prévoir un </a:t>
            </a:r>
            <a:r>
              <a:rPr lang="fr-FR" dirty="0">
                <a:solidFill>
                  <a:srgbClr val="F79646"/>
                </a:solidFill>
              </a:rPr>
              <a:t>contrôle légal </a:t>
            </a:r>
            <a:r>
              <a:rPr lang="fr-FR" dirty="0"/>
              <a:t>qui offre plus de garanties que le classement sans suite </a:t>
            </a:r>
            <a:r>
              <a:rPr lang="fr-FR" dirty="0">
                <a:latin typeface="Wingdings"/>
                <a:ea typeface="Wingdings"/>
                <a:cs typeface="Wingdings"/>
                <a:sym typeface="Wingdings"/>
              </a:rPr>
              <a:t></a:t>
            </a:r>
            <a:r>
              <a:rPr lang="fr-FR" dirty="0">
                <a:sym typeface="Wingdings"/>
              </a:rPr>
              <a:t> Tentative du législateur d’encadrer le pouvoir inquisitorial du parquet</a:t>
            </a:r>
            <a:endParaRPr lang="fr-FR" dirty="0"/>
          </a:p>
          <a:p>
            <a:endParaRPr lang="fr-FR" dirty="0" smtClean="0"/>
          </a:p>
          <a:p>
            <a:r>
              <a:rPr lang="fr-FR" dirty="0" smtClean="0">
                <a:solidFill>
                  <a:schemeClr val="tx1"/>
                </a:solidFill>
              </a:rPr>
              <a:t>Donc</a:t>
            </a:r>
            <a:r>
              <a:rPr lang="fr-FR" dirty="0" smtClean="0"/>
              <a:t> </a:t>
            </a:r>
            <a:r>
              <a:rPr lang="fr-FR" u="sng" dirty="0"/>
              <a:t>objectifs </a:t>
            </a:r>
            <a:r>
              <a:rPr lang="fr-FR" u="sng" dirty="0" smtClean="0"/>
              <a:t>contradictoires </a:t>
            </a:r>
            <a:r>
              <a:rPr lang="fr-FR" dirty="0" smtClean="0"/>
              <a:t>qui jettent le </a:t>
            </a:r>
            <a:r>
              <a:rPr lang="fr-FR" dirty="0">
                <a:sym typeface="Wingdings"/>
              </a:rPr>
              <a:t>d</a:t>
            </a:r>
            <a:r>
              <a:rPr lang="fr-FR" dirty="0" smtClean="0">
                <a:sym typeface="Wingdings"/>
              </a:rPr>
              <a:t>oute sur le </a:t>
            </a:r>
            <a:r>
              <a:rPr lang="fr-FR" dirty="0" smtClean="0"/>
              <a:t>caractère </a:t>
            </a:r>
            <a:r>
              <a:rPr lang="fr-FR" dirty="0"/>
              <a:t>alternatif </a:t>
            </a:r>
            <a:r>
              <a:rPr lang="fr-FR" dirty="0" smtClean="0"/>
              <a:t>transaction et médiation pénale</a:t>
            </a:r>
          </a:p>
          <a:p>
            <a:r>
              <a:rPr lang="fr-FR" dirty="0" smtClean="0"/>
              <a:t>+ Mesures non contraignantes</a:t>
            </a:r>
          </a:p>
          <a:p>
            <a:pPr marL="342900" indent="-342900">
              <a:buFont typeface="Wingdings" charset="0"/>
              <a:buChar char="è"/>
            </a:pPr>
            <a:endParaRPr lang="fr-FR" dirty="0"/>
          </a:p>
          <a:p>
            <a:endParaRPr lang="fr-FR" dirty="0"/>
          </a:p>
        </p:txBody>
      </p:sp>
      <p:sp>
        <p:nvSpPr>
          <p:cNvPr id="3" name="Titre 2"/>
          <p:cNvSpPr>
            <a:spLocks noGrp="1"/>
          </p:cNvSpPr>
          <p:nvPr>
            <p:ph type="title"/>
          </p:nvPr>
        </p:nvSpPr>
        <p:spPr/>
        <p:txBody>
          <a:bodyPr/>
          <a:lstStyle/>
          <a:p>
            <a:pPr algn="ctr"/>
            <a:r>
              <a:rPr lang="fr-FR" dirty="0" smtClean="0"/>
              <a:t>Objectifs transaction /Médiation</a:t>
            </a:r>
            <a:endParaRPr lang="fr-FR" dirty="0"/>
          </a:p>
        </p:txBody>
      </p:sp>
    </p:spTree>
    <p:extLst>
      <p:ext uri="{BB962C8B-B14F-4D97-AF65-F5344CB8AC3E}">
        <p14:creationId xmlns:p14="http://schemas.microsoft.com/office/powerpoint/2010/main" val="29865127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vertical 1"/>
          <p:cNvSpPr>
            <a:spLocks noGrp="1"/>
          </p:cNvSpPr>
          <p:nvPr>
            <p:ph type="body" orient="vert" idx="1"/>
          </p:nvPr>
        </p:nvSpPr>
        <p:spPr/>
        <p:txBody>
          <a:bodyPr/>
          <a:lstStyle/>
          <a:p>
            <a:endParaRPr lang="fr-FR" dirty="0"/>
          </a:p>
        </p:txBody>
      </p:sp>
      <p:sp>
        <p:nvSpPr>
          <p:cNvPr id="3" name="Titre 2"/>
          <p:cNvSpPr>
            <a:spLocks noGrp="1"/>
          </p:cNvSpPr>
          <p:nvPr>
            <p:ph type="title"/>
          </p:nvPr>
        </p:nvSpPr>
        <p:spPr/>
        <p:txBody>
          <a:bodyPr>
            <a:normAutofit fontScale="90000"/>
          </a:bodyPr>
          <a:lstStyle/>
          <a:p>
            <a:pPr algn="ctr"/>
            <a:r>
              <a:rPr lang="fr-BE" sz="3200" b="1" dirty="0"/>
              <a:t>Tableau clôture </a:t>
            </a:r>
            <a:r>
              <a:rPr lang="fr-BE" sz="3200" b="1" dirty="0" smtClean="0"/>
              <a:t>information (</a:t>
            </a:r>
            <a:r>
              <a:rPr lang="fr-BE" sz="3200" b="1" dirty="0"/>
              <a:t>2003-2014)</a:t>
            </a:r>
            <a:endParaRPr lang="fr-FR" dirty="0"/>
          </a:p>
        </p:txBody>
      </p:sp>
      <p:pic>
        <p:nvPicPr>
          <p:cNvPr id="4" name="Image 3"/>
          <p:cNvPicPr>
            <a:picLocks noChangeAspect="1"/>
          </p:cNvPicPr>
          <p:nvPr/>
        </p:nvPicPr>
        <p:blipFill>
          <a:blip r:embed="rId2"/>
          <a:stretch>
            <a:fillRect/>
          </a:stretch>
        </p:blipFill>
        <p:spPr>
          <a:xfrm>
            <a:off x="622300" y="1013151"/>
            <a:ext cx="8229600" cy="4801876"/>
          </a:xfrm>
          <a:prstGeom prst="rect">
            <a:avLst/>
          </a:prstGeom>
        </p:spPr>
      </p:pic>
    </p:spTree>
    <p:extLst>
      <p:ext uri="{BB962C8B-B14F-4D97-AF65-F5344CB8AC3E}">
        <p14:creationId xmlns:p14="http://schemas.microsoft.com/office/powerpoint/2010/main" val="11142912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vertical 1"/>
          <p:cNvSpPr>
            <a:spLocks noGrp="1"/>
          </p:cNvSpPr>
          <p:nvPr>
            <p:ph type="body" orient="vert" idx="1"/>
          </p:nvPr>
        </p:nvSpPr>
        <p:spPr/>
        <p:txBody>
          <a:bodyPr/>
          <a:lstStyle/>
          <a:p>
            <a:pPr algn="just"/>
            <a:endParaRPr lang="fr-BE" dirty="0" smtClean="0">
              <a:latin typeface="Arial" charset="0"/>
              <a:ea typeface="MS PGothic" charset="0"/>
            </a:endParaRPr>
          </a:p>
          <a:p>
            <a:pPr algn="just"/>
            <a:r>
              <a:rPr lang="fr-BE" dirty="0" smtClean="0">
                <a:latin typeface="Arial" charset="0"/>
                <a:ea typeface="MS PGothic" charset="0"/>
              </a:rPr>
              <a:t>La </a:t>
            </a:r>
            <a:r>
              <a:rPr lang="fr-BE" dirty="0">
                <a:latin typeface="Arial" charset="0"/>
                <a:ea typeface="MS PGothic" charset="0"/>
              </a:rPr>
              <a:t>majorité des infractions traitées au stade du parquet se clôturent par un </a:t>
            </a:r>
            <a:r>
              <a:rPr lang="fr-BE" u="sng" dirty="0">
                <a:solidFill>
                  <a:srgbClr val="FF6600"/>
                </a:solidFill>
                <a:latin typeface="Arial" charset="0"/>
                <a:ea typeface="MS PGothic" charset="0"/>
              </a:rPr>
              <a:t>classement sans suite (+70%)</a:t>
            </a:r>
            <a:r>
              <a:rPr lang="fr-BE" dirty="0">
                <a:latin typeface="Arial" charset="0"/>
                <a:ea typeface="MS PGothic" charset="0"/>
              </a:rPr>
              <a:t>, la </a:t>
            </a:r>
            <a:r>
              <a:rPr lang="fr-BE" u="sng" dirty="0">
                <a:solidFill>
                  <a:srgbClr val="008000"/>
                </a:solidFill>
                <a:latin typeface="Arial" charset="0"/>
                <a:ea typeface="MS PGothic" charset="0"/>
              </a:rPr>
              <a:t>médiation pénale et la transaction n’occupant qu’une place tout à fait marginale (respectivement </a:t>
            </a:r>
            <a:r>
              <a:rPr lang="fr-BE" u="sng" dirty="0" smtClean="0">
                <a:solidFill>
                  <a:srgbClr val="008000"/>
                </a:solidFill>
                <a:latin typeface="Arial" charset="0"/>
                <a:ea typeface="MS PGothic" charset="0"/>
              </a:rPr>
              <a:t>0,5% </a:t>
            </a:r>
            <a:r>
              <a:rPr lang="fr-BE" u="sng" dirty="0">
                <a:solidFill>
                  <a:srgbClr val="008000"/>
                </a:solidFill>
                <a:latin typeface="Arial" charset="0"/>
                <a:ea typeface="MS PGothic" charset="0"/>
              </a:rPr>
              <a:t>et 1%) </a:t>
            </a:r>
            <a:r>
              <a:rPr lang="fr-BE" dirty="0">
                <a:latin typeface="Arial" charset="0"/>
                <a:ea typeface="MS PGothic" charset="0"/>
              </a:rPr>
              <a:t>malgré l’étendue de leur champ </a:t>
            </a:r>
            <a:r>
              <a:rPr lang="fr-BE" dirty="0" smtClean="0">
                <a:latin typeface="Arial" charset="0"/>
                <a:ea typeface="MS PGothic" charset="0"/>
              </a:rPr>
              <a:t>d’application</a:t>
            </a:r>
            <a:endParaRPr lang="fr-BE" dirty="0">
              <a:latin typeface="Arial" charset="0"/>
              <a:ea typeface="MS PGothic" charset="0"/>
            </a:endParaRPr>
          </a:p>
          <a:p>
            <a:pPr algn="just"/>
            <a:endParaRPr lang="fr-BE" dirty="0" smtClean="0">
              <a:latin typeface="Arial" charset="0"/>
              <a:ea typeface="MS PGothic" charset="0"/>
            </a:endParaRPr>
          </a:p>
          <a:p>
            <a:pPr algn="just"/>
            <a:r>
              <a:rPr lang="fr-FR" dirty="0" smtClean="0">
                <a:latin typeface="Arial" charset="0"/>
                <a:ea typeface="MS PGothic" charset="0"/>
                <a:sym typeface="Symbol" charset="0"/>
              </a:rPr>
              <a:t> R (99) 22 Conseil Europe qui recommande aux </a:t>
            </a:r>
            <a:r>
              <a:rPr lang="fr-FR" dirty="0" smtClean="0"/>
              <a:t>procureurs de </a:t>
            </a:r>
            <a:r>
              <a:rPr lang="fr-FR" dirty="0"/>
              <a:t>recourir aux sanctions dans la communauté « aussi </a:t>
            </a:r>
            <a:r>
              <a:rPr lang="fr-FR" dirty="0">
                <a:solidFill>
                  <a:srgbClr val="FF0000"/>
                </a:solidFill>
              </a:rPr>
              <a:t>largement</a:t>
            </a:r>
            <a:r>
              <a:rPr lang="fr-FR" dirty="0"/>
              <a:t> que possible » </a:t>
            </a:r>
            <a:endParaRPr lang="fr-BE" dirty="0">
              <a:latin typeface="Arial" charset="0"/>
              <a:ea typeface="MS PGothic" charset="0"/>
            </a:endParaRPr>
          </a:p>
          <a:p>
            <a:endParaRPr lang="fr-FR" dirty="0"/>
          </a:p>
        </p:txBody>
      </p:sp>
      <p:sp>
        <p:nvSpPr>
          <p:cNvPr id="3" name="Titre 2"/>
          <p:cNvSpPr>
            <a:spLocks noGrp="1"/>
          </p:cNvSpPr>
          <p:nvPr>
            <p:ph type="title"/>
          </p:nvPr>
        </p:nvSpPr>
        <p:spPr/>
        <p:txBody>
          <a:bodyPr>
            <a:normAutofit fontScale="90000"/>
          </a:bodyPr>
          <a:lstStyle/>
          <a:p>
            <a:pPr algn="ctr"/>
            <a:r>
              <a:rPr lang="fr-BE" sz="3200" b="1" dirty="0"/>
              <a:t>Constats</a:t>
            </a:r>
            <a:r>
              <a:rPr lang="fr-BE" sz="3200" dirty="0"/>
              <a:t> </a:t>
            </a:r>
            <a:br>
              <a:rPr lang="fr-BE" sz="3200" dirty="0"/>
            </a:br>
            <a:endParaRPr lang="fr-FR" dirty="0"/>
          </a:p>
        </p:txBody>
      </p:sp>
    </p:spTree>
    <p:extLst>
      <p:ext uri="{BB962C8B-B14F-4D97-AF65-F5344CB8AC3E}">
        <p14:creationId xmlns:p14="http://schemas.microsoft.com/office/powerpoint/2010/main" val="4402787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vertical 1"/>
          <p:cNvSpPr>
            <a:spLocks noGrp="1"/>
          </p:cNvSpPr>
          <p:nvPr>
            <p:ph type="body" orient="vert" idx="1"/>
          </p:nvPr>
        </p:nvSpPr>
        <p:spPr/>
        <p:txBody>
          <a:bodyPr>
            <a:normAutofit/>
          </a:bodyPr>
          <a:lstStyle/>
          <a:p>
            <a:endParaRPr lang="fr-FR" dirty="0" smtClean="0">
              <a:solidFill>
                <a:srgbClr val="3366FF"/>
              </a:solidFill>
              <a:latin typeface="Arial" charset="0"/>
              <a:ea typeface="MS PGothic" charset="0"/>
            </a:endParaRPr>
          </a:p>
          <a:p>
            <a:pPr algn="just"/>
            <a:r>
              <a:rPr lang="fr-FR" dirty="0" smtClean="0">
                <a:solidFill>
                  <a:srgbClr val="3366FF"/>
                </a:solidFill>
                <a:latin typeface="Arial" charset="0"/>
                <a:ea typeface="MS PGothic" charset="0"/>
              </a:rPr>
              <a:t>Comment expliquer l’effet tout à fait marginal de la transaction et de la médiation pénale sur le pouvoir d’opportunité du parquet?</a:t>
            </a:r>
          </a:p>
          <a:p>
            <a:pPr algn="just"/>
            <a:endParaRPr lang="fr-FR" dirty="0">
              <a:solidFill>
                <a:srgbClr val="3366FF"/>
              </a:solidFill>
              <a:latin typeface="Arial" charset="0"/>
              <a:ea typeface="MS PGothic" charset="0"/>
            </a:endParaRPr>
          </a:p>
          <a:p>
            <a:pPr algn="just"/>
            <a:endParaRPr lang="fr-FR" dirty="0"/>
          </a:p>
          <a:p>
            <a:endParaRPr lang="fr-FR" dirty="0">
              <a:latin typeface="Arial" charset="0"/>
              <a:ea typeface="MS PGothic" charset="0"/>
            </a:endParaRPr>
          </a:p>
          <a:p>
            <a:endParaRPr lang="fr-FR" dirty="0"/>
          </a:p>
        </p:txBody>
      </p:sp>
      <p:sp>
        <p:nvSpPr>
          <p:cNvPr id="3" name="Titre 2"/>
          <p:cNvSpPr>
            <a:spLocks noGrp="1"/>
          </p:cNvSpPr>
          <p:nvPr>
            <p:ph type="title"/>
          </p:nvPr>
        </p:nvSpPr>
        <p:spPr/>
        <p:txBody>
          <a:bodyPr/>
          <a:lstStyle/>
          <a:p>
            <a:pPr algn="ctr"/>
            <a:r>
              <a:rPr lang="fr-BE" b="1" dirty="0"/>
              <a:t>Tentative Explication</a:t>
            </a:r>
            <a:r>
              <a:rPr lang="fr-BE" dirty="0"/>
              <a:t>  </a:t>
            </a:r>
            <a:endParaRPr lang="fr-FR" dirty="0"/>
          </a:p>
        </p:txBody>
      </p:sp>
    </p:spTree>
    <p:extLst>
      <p:ext uri="{BB962C8B-B14F-4D97-AF65-F5344CB8AC3E}">
        <p14:creationId xmlns:p14="http://schemas.microsoft.com/office/powerpoint/2010/main" val="7039145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vertical 1"/>
          <p:cNvSpPr>
            <a:spLocks noGrp="1"/>
          </p:cNvSpPr>
          <p:nvPr>
            <p:ph type="body" orient="vert" idx="1"/>
          </p:nvPr>
        </p:nvSpPr>
        <p:spPr/>
        <p:txBody>
          <a:bodyPr>
            <a:normAutofit fontScale="85000" lnSpcReduction="10000"/>
          </a:bodyPr>
          <a:lstStyle/>
          <a:p>
            <a:pPr marL="457200" indent="-457200">
              <a:buAutoNum type="arabicPeriod"/>
            </a:pPr>
            <a:r>
              <a:rPr lang="fr-FR" dirty="0" smtClean="0">
                <a:latin typeface="Arial" charset="0"/>
                <a:ea typeface="MS PGothic" charset="0"/>
              </a:rPr>
              <a:t>Classement sans suite est </a:t>
            </a:r>
            <a:r>
              <a:rPr lang="fr-FR" dirty="0">
                <a:solidFill>
                  <a:srgbClr val="008000"/>
                </a:solidFill>
                <a:latin typeface="Arial" charset="0"/>
                <a:ea typeface="MS PGothic" charset="0"/>
              </a:rPr>
              <a:t>provisoire</a:t>
            </a:r>
            <a:r>
              <a:rPr lang="fr-FR" dirty="0">
                <a:latin typeface="Arial" charset="0"/>
                <a:ea typeface="MS PGothic" charset="0"/>
              </a:rPr>
              <a:t> </a:t>
            </a:r>
            <a:r>
              <a:rPr lang="fr-FR" dirty="0" smtClean="0">
                <a:latin typeface="Arial" charset="0"/>
                <a:ea typeface="MS PGothic" charset="0"/>
              </a:rPr>
              <a:t>et permet d’exercer un contrôle plus long (</a:t>
            </a:r>
            <a:r>
              <a:rPr lang="fr-FR" dirty="0" smtClean="0">
                <a:latin typeface="Wingdings"/>
                <a:ea typeface="Wingdings"/>
                <a:cs typeface="Wingdings"/>
                <a:sym typeface="Wingdings"/>
              </a:rPr>
              <a:t></a:t>
            </a:r>
            <a:r>
              <a:rPr lang="fr-FR" dirty="0" smtClean="0">
                <a:latin typeface="Arial" charset="0"/>
                <a:ea typeface="MS PGothic" charset="0"/>
                <a:sym typeface="Wingdings"/>
              </a:rPr>
              <a:t>Prescription action publique)</a:t>
            </a:r>
          </a:p>
          <a:p>
            <a:pPr marL="457200" indent="-457200">
              <a:buAutoNum type="arabicPeriod"/>
            </a:pPr>
            <a:endParaRPr lang="fr-FR" dirty="0" smtClean="0">
              <a:latin typeface="Arial" charset="0"/>
              <a:ea typeface="MS PGothic" charset="0"/>
            </a:endParaRPr>
          </a:p>
          <a:p>
            <a:r>
              <a:rPr lang="fr-FR" dirty="0" smtClean="0">
                <a:latin typeface="Arial" charset="0"/>
                <a:ea typeface="MS PGothic" charset="0"/>
                <a:sym typeface="Symbol" charset="0"/>
              </a:rPr>
              <a:t></a:t>
            </a:r>
            <a:r>
              <a:rPr lang="fr-FR" dirty="0" smtClean="0">
                <a:latin typeface="Arial" charset="0"/>
                <a:ea typeface="MS PGothic" charset="0"/>
              </a:rPr>
              <a:t> </a:t>
            </a:r>
            <a:r>
              <a:rPr lang="fr-FR" dirty="0">
                <a:latin typeface="Arial" charset="0"/>
                <a:ea typeface="MS PGothic" charset="0"/>
              </a:rPr>
              <a:t>Transaction et Médiation pénale éteignent l’action </a:t>
            </a:r>
            <a:r>
              <a:rPr lang="fr-FR" dirty="0" smtClean="0">
                <a:latin typeface="Arial" charset="0"/>
                <a:ea typeface="MS PGothic" charset="0"/>
              </a:rPr>
              <a:t>publique</a:t>
            </a:r>
          </a:p>
          <a:p>
            <a:pPr marL="457200" indent="-457200">
              <a:buAutoNum type="arabicPeriod"/>
            </a:pPr>
            <a:endParaRPr lang="fr-BE" dirty="0">
              <a:latin typeface="Arial" charset="0"/>
              <a:ea typeface="MS PGothic" charset="0"/>
            </a:endParaRPr>
          </a:p>
          <a:p>
            <a:r>
              <a:rPr lang="fr-FR" dirty="0" smtClean="0">
                <a:latin typeface="Arial" charset="0"/>
                <a:ea typeface="MS PGothic" charset="0"/>
              </a:rPr>
              <a:t>2. Classement </a:t>
            </a:r>
            <a:r>
              <a:rPr lang="fr-FR" dirty="0">
                <a:latin typeface="Arial" charset="0"/>
                <a:ea typeface="MS PGothic" charset="0"/>
              </a:rPr>
              <a:t>permet d’imposer le respect de certaines </a:t>
            </a:r>
            <a:r>
              <a:rPr lang="fr-FR" dirty="0">
                <a:solidFill>
                  <a:srgbClr val="008000"/>
                </a:solidFill>
                <a:latin typeface="Arial" charset="0"/>
                <a:ea typeface="MS PGothic" charset="0"/>
              </a:rPr>
              <a:t>conditions laissées à la libre appréciation du parquet</a:t>
            </a:r>
            <a:r>
              <a:rPr lang="fr-FR" dirty="0">
                <a:latin typeface="Arial" charset="0"/>
                <a:ea typeface="MS PGothic" charset="0"/>
              </a:rPr>
              <a:t> </a:t>
            </a:r>
            <a:endParaRPr lang="fr-FR" dirty="0" smtClean="0">
              <a:latin typeface="Arial" charset="0"/>
              <a:ea typeface="MS PGothic" charset="0"/>
            </a:endParaRPr>
          </a:p>
          <a:p>
            <a:endParaRPr lang="fr-FR" dirty="0" smtClean="0">
              <a:latin typeface="Arial" charset="0"/>
              <a:ea typeface="MS PGothic" charset="0"/>
            </a:endParaRPr>
          </a:p>
          <a:p>
            <a:r>
              <a:rPr lang="fr-FR" dirty="0" smtClean="0">
                <a:latin typeface="Arial" charset="0"/>
                <a:ea typeface="MS PGothic" charset="0"/>
                <a:sym typeface="Symbol" charset="0"/>
              </a:rPr>
              <a:t></a:t>
            </a:r>
            <a:r>
              <a:rPr lang="fr-FR" dirty="0" smtClean="0">
                <a:latin typeface="Arial" charset="0"/>
                <a:ea typeface="MS PGothic" charset="0"/>
              </a:rPr>
              <a:t> </a:t>
            </a:r>
            <a:r>
              <a:rPr lang="fr-FR" dirty="0">
                <a:latin typeface="Arial" charset="0"/>
                <a:ea typeface="MS PGothic" charset="0"/>
              </a:rPr>
              <a:t>Transaction et Médiation pénale où les conditions sont fixées par </a:t>
            </a:r>
            <a:r>
              <a:rPr lang="fr-FR" dirty="0" smtClean="0">
                <a:latin typeface="Arial" charset="0"/>
                <a:ea typeface="MS PGothic" charset="0"/>
              </a:rPr>
              <a:t>loi</a:t>
            </a:r>
          </a:p>
          <a:p>
            <a:pPr marL="457200" indent="-457200">
              <a:buAutoNum type="arabicPeriod"/>
            </a:pPr>
            <a:endParaRPr lang="fr-BE" dirty="0">
              <a:latin typeface="Arial" charset="0"/>
              <a:ea typeface="MS PGothic" charset="0"/>
            </a:endParaRPr>
          </a:p>
          <a:p>
            <a:pPr marL="457200" indent="-457200">
              <a:buAutoNum type="arabicPeriod" startAt="3"/>
            </a:pPr>
            <a:r>
              <a:rPr lang="fr-FR" dirty="0" smtClean="0">
                <a:latin typeface="Arial" charset="0"/>
                <a:ea typeface="MS PGothic" charset="0"/>
              </a:rPr>
              <a:t>Classement </a:t>
            </a:r>
            <a:r>
              <a:rPr lang="fr-FR" dirty="0">
                <a:latin typeface="Arial" charset="0"/>
                <a:ea typeface="MS PGothic" charset="0"/>
              </a:rPr>
              <a:t>sans suite n’implique </a:t>
            </a:r>
            <a:r>
              <a:rPr lang="fr-FR" dirty="0" smtClean="0">
                <a:solidFill>
                  <a:srgbClr val="008000"/>
                </a:solidFill>
                <a:latin typeface="Arial" charset="0"/>
                <a:ea typeface="MS PGothic" charset="0"/>
              </a:rPr>
              <a:t>pas de </a:t>
            </a:r>
            <a:r>
              <a:rPr lang="fr-FR" dirty="0">
                <a:solidFill>
                  <a:srgbClr val="008000"/>
                </a:solidFill>
                <a:latin typeface="Arial" charset="0"/>
                <a:ea typeface="MS PGothic" charset="0"/>
              </a:rPr>
              <a:t>contraintes </a:t>
            </a:r>
            <a:r>
              <a:rPr lang="fr-FR" dirty="0" smtClean="0">
                <a:solidFill>
                  <a:srgbClr val="008000"/>
                </a:solidFill>
                <a:latin typeface="Arial" charset="0"/>
                <a:ea typeface="MS PGothic" charset="0"/>
              </a:rPr>
              <a:t>procédurales </a:t>
            </a:r>
            <a:r>
              <a:rPr lang="fr-FR" dirty="0">
                <a:latin typeface="Arial" charset="0"/>
                <a:ea typeface="MS PGothic" charset="0"/>
              </a:rPr>
              <a:t>et peut s’organiser en collaboration avec </a:t>
            </a:r>
            <a:r>
              <a:rPr lang="fr-FR" dirty="0" smtClean="0">
                <a:latin typeface="Arial" charset="0"/>
                <a:ea typeface="MS PGothic" charset="0"/>
              </a:rPr>
              <a:t>la </a:t>
            </a:r>
            <a:r>
              <a:rPr lang="fr-FR" dirty="0">
                <a:latin typeface="Arial" charset="0"/>
                <a:ea typeface="MS PGothic" charset="0"/>
              </a:rPr>
              <a:t>police, sans devoir faire appel à des assistants de </a:t>
            </a:r>
            <a:r>
              <a:rPr lang="fr-FR" dirty="0" smtClean="0">
                <a:latin typeface="Arial" charset="0"/>
                <a:ea typeface="MS PGothic" charset="0"/>
              </a:rPr>
              <a:t>justice </a:t>
            </a:r>
          </a:p>
          <a:p>
            <a:pPr marL="457200" indent="-457200">
              <a:buAutoNum type="arabicPeriod" startAt="3"/>
            </a:pPr>
            <a:endParaRPr lang="fr-FR" dirty="0" smtClean="0">
              <a:latin typeface="Arial" charset="0"/>
              <a:ea typeface="MS PGothic" charset="0"/>
            </a:endParaRPr>
          </a:p>
          <a:p>
            <a:pPr marL="342900" indent="-342900">
              <a:buFont typeface="Symbol" charset="0"/>
              <a:buChar char="¹"/>
            </a:pPr>
            <a:r>
              <a:rPr lang="fr-FR" dirty="0" smtClean="0">
                <a:latin typeface="Arial" charset="0"/>
                <a:ea typeface="MS PGothic" charset="0"/>
              </a:rPr>
              <a:t>Transaction </a:t>
            </a:r>
            <a:r>
              <a:rPr lang="fr-FR" dirty="0">
                <a:latin typeface="Arial" charset="0"/>
                <a:ea typeface="MS PGothic" charset="0"/>
              </a:rPr>
              <a:t>et Médiation pénale où la </a:t>
            </a:r>
            <a:r>
              <a:rPr lang="fr-FR" dirty="0" smtClean="0">
                <a:latin typeface="Arial" charset="0"/>
                <a:ea typeface="MS PGothic" charset="0"/>
              </a:rPr>
              <a:t>procédure </a:t>
            </a:r>
            <a:r>
              <a:rPr lang="fr-FR" dirty="0">
                <a:latin typeface="Arial" charset="0"/>
                <a:ea typeface="MS PGothic" charset="0"/>
              </a:rPr>
              <a:t>est balisée par </a:t>
            </a:r>
            <a:r>
              <a:rPr lang="fr-FR" dirty="0" smtClean="0">
                <a:latin typeface="Arial" charset="0"/>
                <a:ea typeface="MS PGothic" charset="0"/>
              </a:rPr>
              <a:t>loi</a:t>
            </a:r>
          </a:p>
          <a:p>
            <a:pPr marL="342900" indent="-342900">
              <a:buFont typeface="Symbol" charset="0"/>
              <a:buChar char="¹"/>
            </a:pPr>
            <a:endParaRPr lang="fr-FR" dirty="0" smtClean="0">
              <a:latin typeface="Arial" charset="0"/>
              <a:ea typeface="MS PGothic" charset="0"/>
            </a:endParaRPr>
          </a:p>
          <a:p>
            <a:r>
              <a:rPr lang="fr-BE" dirty="0" smtClean="0">
                <a:latin typeface="Wingdings"/>
                <a:ea typeface="Wingdings"/>
                <a:cs typeface="Wingdings"/>
                <a:sym typeface="Wingdings"/>
              </a:rPr>
              <a:t> </a:t>
            </a:r>
            <a:r>
              <a:rPr lang="fr-FR" dirty="0" smtClean="0">
                <a:solidFill>
                  <a:srgbClr val="0000FF"/>
                </a:solidFill>
                <a:latin typeface="Arial" charset="0"/>
                <a:ea typeface="MS PGothic" charset="0"/>
              </a:rPr>
              <a:t>Classement sans suite offre beaucoup plus de liberté au 	parquet ce qui peut expliquer sa large mobilisation</a:t>
            </a:r>
            <a:endParaRPr lang="fr-BE" dirty="0">
              <a:solidFill>
                <a:srgbClr val="0000FF"/>
              </a:solidFill>
              <a:latin typeface="Arial" charset="0"/>
              <a:ea typeface="MS PGothic" charset="0"/>
            </a:endParaRPr>
          </a:p>
          <a:p>
            <a:endParaRPr lang="fr-FR" dirty="0"/>
          </a:p>
        </p:txBody>
      </p:sp>
      <p:sp>
        <p:nvSpPr>
          <p:cNvPr id="3" name="Titre 2"/>
          <p:cNvSpPr>
            <a:spLocks noGrp="1"/>
          </p:cNvSpPr>
          <p:nvPr>
            <p:ph type="title"/>
          </p:nvPr>
        </p:nvSpPr>
        <p:spPr/>
        <p:txBody>
          <a:bodyPr/>
          <a:lstStyle/>
          <a:p>
            <a:pPr algn="ctr"/>
            <a:r>
              <a:rPr lang="fr-BE" b="1" dirty="0"/>
              <a:t>Tentative Explication</a:t>
            </a:r>
            <a:endParaRPr lang="fr-FR" dirty="0"/>
          </a:p>
        </p:txBody>
      </p:sp>
    </p:spTree>
    <p:extLst>
      <p:ext uri="{BB962C8B-B14F-4D97-AF65-F5344CB8AC3E}">
        <p14:creationId xmlns:p14="http://schemas.microsoft.com/office/powerpoint/2010/main" val="3202203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vertical 1"/>
          <p:cNvSpPr>
            <a:spLocks noGrp="1"/>
          </p:cNvSpPr>
          <p:nvPr>
            <p:ph type="body" orient="vert" idx="1"/>
          </p:nvPr>
        </p:nvSpPr>
        <p:spPr/>
        <p:txBody>
          <a:bodyPr>
            <a:normAutofit lnSpcReduction="10000"/>
          </a:bodyPr>
          <a:lstStyle/>
          <a:p>
            <a:pPr marL="342900" indent="-342900">
              <a:buFontTx/>
              <a:buChar char="•"/>
            </a:pPr>
            <a:r>
              <a:rPr lang="fr-FR" dirty="0" smtClean="0"/>
              <a:t>Conformité dispositifs alternatifs belges aux poursuites</a:t>
            </a:r>
          </a:p>
          <a:p>
            <a:pPr marL="342900" indent="-342900">
              <a:buFontTx/>
              <a:buChar char="•"/>
            </a:pPr>
            <a:endParaRPr lang="fr-FR" dirty="0"/>
          </a:p>
          <a:p>
            <a:pPr algn="just"/>
            <a:r>
              <a:rPr lang="fr-FR" dirty="0" smtClean="0"/>
              <a:t>MAIS:</a:t>
            </a:r>
          </a:p>
          <a:p>
            <a:pPr marL="342900" indent="-342900" algn="just">
              <a:buFontTx/>
              <a:buChar char="•"/>
            </a:pPr>
            <a:endParaRPr lang="fr-FR" dirty="0"/>
          </a:p>
          <a:p>
            <a:pPr marL="342900" indent="-342900" algn="just">
              <a:buFont typeface="Wingdings" charset="0"/>
              <a:buChar char="è"/>
            </a:pPr>
            <a:r>
              <a:rPr lang="fr-FR" dirty="0" smtClean="0">
                <a:solidFill>
                  <a:srgbClr val="3366FF"/>
                </a:solidFill>
              </a:rPr>
              <a:t>Principe de légalité </a:t>
            </a:r>
            <a:r>
              <a:rPr lang="fr-FR" dirty="0" smtClean="0"/>
              <a:t>qui </a:t>
            </a:r>
            <a:r>
              <a:rPr lang="fr-FR" dirty="0"/>
              <a:t>impose que les conditions et </a:t>
            </a:r>
            <a:r>
              <a:rPr lang="fr-FR" dirty="0" smtClean="0"/>
              <a:t>	obligations </a:t>
            </a:r>
            <a:r>
              <a:rPr lang="fr-FR" dirty="0"/>
              <a:t>des sanctions soient définies par des </a:t>
            </a:r>
            <a:r>
              <a:rPr lang="fr-FR" dirty="0" smtClean="0"/>
              <a:t>	dispositions </a:t>
            </a:r>
            <a:r>
              <a:rPr lang="fr-FR" dirty="0"/>
              <a:t>claires et explicites (R (92) 16, CM/</a:t>
            </a:r>
            <a:r>
              <a:rPr lang="fr-FR" dirty="0" err="1"/>
              <a:t>Rec</a:t>
            </a:r>
            <a:r>
              <a:rPr lang="fr-FR" dirty="0"/>
              <a:t> </a:t>
            </a:r>
            <a:r>
              <a:rPr lang="fr-FR" dirty="0" smtClean="0"/>
              <a:t>	(</a:t>
            </a:r>
            <a:r>
              <a:rPr lang="fr-FR" dirty="0"/>
              <a:t>2010) 1, </a:t>
            </a:r>
            <a:r>
              <a:rPr lang="fr-FR" dirty="0" err="1"/>
              <a:t>Rec</a:t>
            </a:r>
            <a:r>
              <a:rPr lang="fr-FR" dirty="0"/>
              <a:t> (2000) 22</a:t>
            </a:r>
            <a:r>
              <a:rPr lang="fr-FR" dirty="0" smtClean="0"/>
              <a:t>):</a:t>
            </a:r>
          </a:p>
          <a:p>
            <a:pPr marL="342900" indent="-342900" algn="just">
              <a:buFont typeface="Wingdings" charset="0"/>
              <a:buChar char="è"/>
            </a:pPr>
            <a:endParaRPr lang="fr-FR" dirty="0"/>
          </a:p>
          <a:p>
            <a:pPr algn="just"/>
            <a:r>
              <a:rPr lang="fr-FR" dirty="0" smtClean="0"/>
              <a:t>- Classement sans suite: </a:t>
            </a:r>
            <a:r>
              <a:rPr lang="fr-FR" dirty="0" smtClean="0">
                <a:solidFill>
                  <a:srgbClr val="008000"/>
                </a:solidFill>
              </a:rPr>
              <a:t>aucun </a:t>
            </a:r>
            <a:r>
              <a:rPr lang="fr-FR" dirty="0">
                <a:solidFill>
                  <a:srgbClr val="008000"/>
                </a:solidFill>
              </a:rPr>
              <a:t>critère légal </a:t>
            </a:r>
            <a:r>
              <a:rPr lang="fr-FR" dirty="0"/>
              <a:t>ne </a:t>
            </a:r>
            <a:r>
              <a:rPr lang="fr-FR" dirty="0" smtClean="0"/>
              <a:t>			détermine </a:t>
            </a:r>
            <a:r>
              <a:rPr lang="fr-FR" dirty="0"/>
              <a:t>les conditions </a:t>
            </a:r>
            <a:r>
              <a:rPr lang="fr-FR" dirty="0" smtClean="0"/>
              <a:t>du classement </a:t>
            </a:r>
            <a:r>
              <a:rPr lang="fr-FR" dirty="0"/>
              <a:t>sans suite ni </a:t>
            </a:r>
            <a:r>
              <a:rPr lang="fr-FR" dirty="0" smtClean="0"/>
              <a:t>	les </a:t>
            </a:r>
            <a:r>
              <a:rPr lang="fr-FR" dirty="0"/>
              <a:t>conditions qui peuvent </a:t>
            </a:r>
            <a:r>
              <a:rPr lang="fr-FR" dirty="0" smtClean="0"/>
              <a:t>l’accompagner </a:t>
            </a:r>
            <a:r>
              <a:rPr lang="fr-FR" dirty="0"/>
              <a:t>(probation </a:t>
            </a:r>
            <a:r>
              <a:rPr lang="fr-FR" dirty="0" smtClean="0"/>
              <a:t>	prétorienne)</a:t>
            </a:r>
            <a:r>
              <a:rPr lang="fr-FR" dirty="0"/>
              <a:t> </a:t>
            </a:r>
            <a:r>
              <a:rPr lang="fr-FR" dirty="0" smtClean="0"/>
              <a:t>sauf parfois dans </a:t>
            </a:r>
            <a:r>
              <a:rPr lang="fr-FR" dirty="0"/>
              <a:t>des </a:t>
            </a:r>
            <a:r>
              <a:rPr lang="fr-FR" dirty="0">
                <a:solidFill>
                  <a:schemeClr val="accent6"/>
                </a:solidFill>
              </a:rPr>
              <a:t>directives de </a:t>
            </a:r>
            <a:r>
              <a:rPr lang="fr-FR" dirty="0" smtClean="0">
                <a:solidFill>
                  <a:schemeClr val="accent6"/>
                </a:solidFill>
              </a:rPr>
              <a:t>	politique </a:t>
            </a:r>
            <a:r>
              <a:rPr lang="fr-FR" dirty="0">
                <a:solidFill>
                  <a:schemeClr val="accent6"/>
                </a:solidFill>
              </a:rPr>
              <a:t>criminelle</a:t>
            </a:r>
            <a:r>
              <a:rPr lang="fr-FR" dirty="0"/>
              <a:t>, instruments </a:t>
            </a:r>
            <a:r>
              <a:rPr lang="fr-FR" dirty="0" smtClean="0"/>
              <a:t>émanant </a:t>
            </a:r>
            <a:r>
              <a:rPr lang="fr-FR" dirty="0"/>
              <a:t>du pouvoir </a:t>
            </a:r>
            <a:r>
              <a:rPr lang="fr-FR" dirty="0" smtClean="0"/>
              <a:t>	exécutif</a:t>
            </a:r>
          </a:p>
          <a:p>
            <a:pPr marL="342900" indent="-342900">
              <a:buFontTx/>
              <a:buChar char="•"/>
            </a:pPr>
            <a:endParaRPr lang="fr-FR" dirty="0"/>
          </a:p>
        </p:txBody>
      </p:sp>
      <p:sp>
        <p:nvSpPr>
          <p:cNvPr id="3" name="Titre 2"/>
          <p:cNvSpPr>
            <a:spLocks noGrp="1"/>
          </p:cNvSpPr>
          <p:nvPr>
            <p:ph type="title"/>
          </p:nvPr>
        </p:nvSpPr>
        <p:spPr/>
        <p:txBody>
          <a:bodyPr/>
          <a:lstStyle/>
          <a:p>
            <a:r>
              <a:rPr lang="fr-FR" dirty="0" smtClean="0"/>
              <a:t>Conformité au </a:t>
            </a:r>
            <a:r>
              <a:rPr lang="fr-FR" i="1" dirty="0" smtClean="0"/>
              <a:t>soft </a:t>
            </a:r>
            <a:r>
              <a:rPr lang="fr-FR" i="1" dirty="0" err="1" smtClean="0"/>
              <a:t>law</a:t>
            </a:r>
            <a:r>
              <a:rPr lang="fr-FR" i="1" dirty="0" smtClean="0"/>
              <a:t> </a:t>
            </a:r>
            <a:r>
              <a:rPr lang="fr-FR" dirty="0" smtClean="0"/>
              <a:t>européen </a:t>
            </a:r>
            <a:endParaRPr lang="fr-FR" dirty="0"/>
          </a:p>
        </p:txBody>
      </p:sp>
    </p:spTree>
    <p:extLst>
      <p:ext uri="{BB962C8B-B14F-4D97-AF65-F5344CB8AC3E}">
        <p14:creationId xmlns:p14="http://schemas.microsoft.com/office/powerpoint/2010/main" val="10402778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vertical 1"/>
          <p:cNvSpPr>
            <a:spLocks noGrp="1"/>
          </p:cNvSpPr>
          <p:nvPr>
            <p:ph type="body" orient="vert" idx="1"/>
          </p:nvPr>
        </p:nvSpPr>
        <p:spPr/>
        <p:txBody>
          <a:bodyPr>
            <a:normAutofit fontScale="92500"/>
          </a:bodyPr>
          <a:lstStyle/>
          <a:p>
            <a:pPr marL="342900" indent="-342900">
              <a:buFont typeface="Wingdings" charset="0"/>
              <a:buChar char="è"/>
            </a:pPr>
            <a:r>
              <a:rPr lang="fr-FR" dirty="0" smtClean="0">
                <a:solidFill>
                  <a:srgbClr val="3366FF"/>
                </a:solidFill>
              </a:rPr>
              <a:t>Principe </a:t>
            </a:r>
            <a:r>
              <a:rPr lang="fr-FR" dirty="0">
                <a:solidFill>
                  <a:srgbClr val="3366FF"/>
                </a:solidFill>
              </a:rPr>
              <a:t>de </a:t>
            </a:r>
            <a:r>
              <a:rPr lang="fr-FR" dirty="0" smtClean="0">
                <a:solidFill>
                  <a:srgbClr val="3366FF"/>
                </a:solidFill>
              </a:rPr>
              <a:t>proportionnalité </a:t>
            </a:r>
            <a:r>
              <a:rPr lang="fr-FR" dirty="0"/>
              <a:t>de la sanction à la gravité de l'infraction, qui interdit les sanctions à durée indéterminée (R (92) 16, R (99) 19, </a:t>
            </a:r>
            <a:r>
              <a:rPr lang="fr-FR" dirty="0" err="1"/>
              <a:t>Rec</a:t>
            </a:r>
            <a:r>
              <a:rPr lang="fr-FR" dirty="0"/>
              <a:t> (2000) </a:t>
            </a:r>
            <a:r>
              <a:rPr lang="fr-FR" dirty="0" smtClean="0"/>
              <a:t>22, CM</a:t>
            </a:r>
            <a:r>
              <a:rPr lang="fr-FR" dirty="0"/>
              <a:t>/</a:t>
            </a:r>
            <a:r>
              <a:rPr lang="fr-FR" dirty="0" err="1"/>
              <a:t>Rec</a:t>
            </a:r>
            <a:r>
              <a:rPr lang="fr-FR" dirty="0"/>
              <a:t> (2010) 1</a:t>
            </a:r>
            <a:r>
              <a:rPr lang="fr-FR" dirty="0" smtClean="0"/>
              <a:t>):</a:t>
            </a:r>
          </a:p>
          <a:p>
            <a:pPr marL="342900" indent="-342900">
              <a:buFont typeface="Wingdings" charset="0"/>
              <a:buChar char="è"/>
            </a:pPr>
            <a:endParaRPr lang="fr-FR" dirty="0"/>
          </a:p>
          <a:p>
            <a:pPr marL="342900" indent="-342900">
              <a:buFontTx/>
              <a:buChar char="-"/>
            </a:pPr>
            <a:r>
              <a:rPr lang="fr-FR" dirty="0" smtClean="0"/>
              <a:t>Classement sans suite et les </a:t>
            </a:r>
            <a:r>
              <a:rPr lang="fr-FR" dirty="0"/>
              <a:t>conditions probatoires </a:t>
            </a:r>
            <a:r>
              <a:rPr lang="fr-FR" dirty="0" smtClean="0"/>
              <a:t>peuvent </a:t>
            </a:r>
            <a:r>
              <a:rPr lang="fr-FR" dirty="0"/>
              <a:t>se </a:t>
            </a:r>
            <a:r>
              <a:rPr lang="fr-FR" dirty="0">
                <a:solidFill>
                  <a:srgbClr val="FF0000"/>
                </a:solidFill>
              </a:rPr>
              <a:t>cumuler</a:t>
            </a:r>
            <a:r>
              <a:rPr lang="fr-FR" dirty="0"/>
              <a:t> sans limite dans le temps </a:t>
            </a:r>
            <a:endParaRPr lang="fr-FR" dirty="0" smtClean="0"/>
          </a:p>
          <a:p>
            <a:pPr marL="342900" indent="-342900">
              <a:buFontTx/>
              <a:buChar char="-"/>
            </a:pPr>
            <a:endParaRPr lang="fr-FR" dirty="0"/>
          </a:p>
          <a:p>
            <a:pPr marL="342900" indent="-342900">
              <a:buFontTx/>
              <a:buChar char="-"/>
            </a:pPr>
            <a:r>
              <a:rPr lang="fr-FR" dirty="0" smtClean="0"/>
              <a:t>Classement sans suite, transaction et médiation pénale: la </a:t>
            </a:r>
            <a:r>
              <a:rPr lang="fr-FR" dirty="0"/>
              <a:t>loi ne précise pas les conséquences en cas de non-respect des </a:t>
            </a:r>
            <a:r>
              <a:rPr lang="fr-FR" dirty="0" smtClean="0"/>
              <a:t>conditions</a:t>
            </a:r>
            <a:endParaRPr lang="fr-FR" dirty="0"/>
          </a:p>
          <a:p>
            <a:pPr marL="342900" indent="-342900">
              <a:buFontTx/>
              <a:buChar char="-"/>
            </a:pPr>
            <a:endParaRPr lang="fr-FR" dirty="0" smtClean="0"/>
          </a:p>
          <a:p>
            <a:pPr marL="342900" indent="-342900">
              <a:buFontTx/>
              <a:buChar char="-"/>
            </a:pPr>
            <a:endParaRPr lang="fr-FR" dirty="0"/>
          </a:p>
          <a:p>
            <a:pPr marL="342900" indent="-342900">
              <a:buFontTx/>
              <a:buChar char="-"/>
            </a:pPr>
            <a:endParaRPr lang="fr-FR" dirty="0" smtClean="0"/>
          </a:p>
          <a:p>
            <a:endParaRPr lang="fr-FR" dirty="0" smtClean="0"/>
          </a:p>
          <a:p>
            <a:r>
              <a:rPr lang="fr-FR" dirty="0" smtClean="0"/>
              <a:t>  </a:t>
            </a:r>
            <a:endParaRPr lang="fr-FR" dirty="0"/>
          </a:p>
        </p:txBody>
      </p:sp>
      <p:sp>
        <p:nvSpPr>
          <p:cNvPr id="3" name="Titre 2"/>
          <p:cNvSpPr>
            <a:spLocks noGrp="1"/>
          </p:cNvSpPr>
          <p:nvPr>
            <p:ph type="title"/>
          </p:nvPr>
        </p:nvSpPr>
        <p:spPr/>
        <p:txBody>
          <a:bodyPr/>
          <a:lstStyle/>
          <a:p>
            <a:r>
              <a:rPr lang="fr-FR" dirty="0"/>
              <a:t>Conformité au </a:t>
            </a:r>
            <a:r>
              <a:rPr lang="fr-FR" i="1" dirty="0"/>
              <a:t>soft </a:t>
            </a:r>
            <a:r>
              <a:rPr lang="fr-FR" i="1" dirty="0" err="1"/>
              <a:t>law</a:t>
            </a:r>
            <a:r>
              <a:rPr lang="fr-FR" i="1" dirty="0"/>
              <a:t> </a:t>
            </a:r>
            <a:r>
              <a:rPr lang="fr-FR" dirty="0"/>
              <a:t>européen </a:t>
            </a:r>
          </a:p>
        </p:txBody>
      </p:sp>
    </p:spTree>
    <p:extLst>
      <p:ext uri="{BB962C8B-B14F-4D97-AF65-F5344CB8AC3E}">
        <p14:creationId xmlns:p14="http://schemas.microsoft.com/office/powerpoint/2010/main" val="490233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vertical 1"/>
          <p:cNvSpPr>
            <a:spLocks noGrp="1"/>
          </p:cNvSpPr>
          <p:nvPr>
            <p:ph type="body" orient="vert" idx="1"/>
          </p:nvPr>
        </p:nvSpPr>
        <p:spPr/>
        <p:txBody>
          <a:bodyPr>
            <a:normAutofit fontScale="92500" lnSpcReduction="10000"/>
          </a:bodyPr>
          <a:lstStyle/>
          <a:p>
            <a:endParaRPr lang="fr-BE" dirty="0" smtClean="0">
              <a:latin typeface="Wingdings"/>
              <a:ea typeface="Wingdings"/>
              <a:cs typeface="Wingdings"/>
              <a:sym typeface="Wingdings"/>
            </a:endParaRPr>
          </a:p>
          <a:p>
            <a:pPr algn="just"/>
            <a:r>
              <a:rPr lang="fr-BE" dirty="0" smtClean="0">
                <a:latin typeface="Wingdings"/>
                <a:ea typeface="Wingdings"/>
                <a:cs typeface="Wingdings"/>
                <a:sym typeface="Wingdings"/>
              </a:rPr>
              <a:t></a:t>
            </a:r>
            <a:r>
              <a:rPr lang="fr-FR" dirty="0" smtClean="0"/>
              <a:t>Concernant le </a:t>
            </a:r>
            <a:r>
              <a:rPr lang="fr-FR" dirty="0" smtClean="0">
                <a:solidFill>
                  <a:srgbClr val="3366FF"/>
                </a:solidFill>
              </a:rPr>
              <a:t>consentement</a:t>
            </a:r>
            <a:r>
              <a:rPr lang="fr-FR" dirty="0" smtClean="0"/>
              <a:t> </a:t>
            </a:r>
            <a:r>
              <a:rPr lang="fr-FR" dirty="0"/>
              <a:t>éclairé de l’auteur présumé de l’infraction (R (92) 16) </a:t>
            </a:r>
            <a:r>
              <a:rPr lang="fr-FR" dirty="0" smtClean="0"/>
              <a:t>qui prévoit </a:t>
            </a:r>
            <a:r>
              <a:rPr lang="fr-FR" dirty="0"/>
              <a:t>qu’une sanction ou mesure </a:t>
            </a:r>
            <a:r>
              <a:rPr lang="fr-FR" dirty="0" err="1"/>
              <a:t>appliquée</a:t>
            </a:r>
            <a:r>
              <a:rPr lang="fr-FR" dirty="0"/>
              <a:t> dans la </a:t>
            </a:r>
            <a:r>
              <a:rPr lang="fr-FR" dirty="0" err="1"/>
              <a:t>communaute</a:t>
            </a:r>
            <a:r>
              <a:rPr lang="fr-FR" dirty="0"/>
              <a:t>́ « ne doit être </a:t>
            </a:r>
            <a:r>
              <a:rPr lang="fr-FR" dirty="0" err="1"/>
              <a:t>imposée</a:t>
            </a:r>
            <a:r>
              <a:rPr lang="fr-FR" dirty="0"/>
              <a:t> que si l'on est assuré des conditions ou des obligations qui peuvent être </a:t>
            </a:r>
            <a:r>
              <a:rPr lang="fr-FR" dirty="0" err="1"/>
              <a:t>appropriées</a:t>
            </a:r>
            <a:r>
              <a:rPr lang="fr-FR" dirty="0"/>
              <a:t> au </a:t>
            </a:r>
            <a:r>
              <a:rPr lang="fr-FR" dirty="0" err="1"/>
              <a:t>délinquant</a:t>
            </a:r>
            <a:r>
              <a:rPr lang="fr-FR" dirty="0"/>
              <a:t> et de </a:t>
            </a:r>
            <a:r>
              <a:rPr lang="fr-FR" dirty="0">
                <a:solidFill>
                  <a:srgbClr val="008000"/>
                </a:solidFill>
              </a:rPr>
              <a:t>sa </a:t>
            </a:r>
            <a:r>
              <a:rPr lang="fr-FR" dirty="0" err="1">
                <a:solidFill>
                  <a:srgbClr val="008000"/>
                </a:solidFill>
              </a:rPr>
              <a:t>volonte</a:t>
            </a:r>
            <a:r>
              <a:rPr lang="fr-FR" dirty="0">
                <a:solidFill>
                  <a:srgbClr val="008000"/>
                </a:solidFill>
              </a:rPr>
              <a:t>́ de </a:t>
            </a:r>
            <a:r>
              <a:rPr lang="fr-FR" dirty="0" err="1">
                <a:solidFill>
                  <a:srgbClr val="008000"/>
                </a:solidFill>
              </a:rPr>
              <a:t>coopérer</a:t>
            </a:r>
            <a:r>
              <a:rPr lang="fr-FR" dirty="0">
                <a:solidFill>
                  <a:srgbClr val="008000"/>
                </a:solidFill>
              </a:rPr>
              <a:t> et de les respecter</a:t>
            </a:r>
            <a:r>
              <a:rPr lang="fr-FR" dirty="0"/>
              <a:t> </a:t>
            </a:r>
            <a:r>
              <a:rPr lang="fr-FR" dirty="0" smtClean="0"/>
              <a:t>»:</a:t>
            </a:r>
          </a:p>
          <a:p>
            <a:pPr algn="just"/>
            <a:endParaRPr lang="fr-FR" dirty="0"/>
          </a:p>
          <a:p>
            <a:pPr marL="342900" indent="-342900" algn="just">
              <a:buFontTx/>
              <a:buChar char="-"/>
            </a:pPr>
            <a:r>
              <a:rPr lang="fr-FR" dirty="0" smtClean="0"/>
              <a:t>le </a:t>
            </a:r>
            <a:r>
              <a:rPr lang="fr-FR" dirty="0"/>
              <a:t>classement sans suite, assorti de conditions </a:t>
            </a:r>
            <a:r>
              <a:rPr lang="fr-FR" dirty="0" smtClean="0"/>
              <a:t>est </a:t>
            </a:r>
            <a:r>
              <a:rPr lang="fr-FR" dirty="0">
                <a:solidFill>
                  <a:srgbClr val="FF0000"/>
                </a:solidFill>
              </a:rPr>
              <a:t>imposé</a:t>
            </a:r>
            <a:r>
              <a:rPr lang="fr-FR" dirty="0"/>
              <a:t> au </a:t>
            </a:r>
            <a:r>
              <a:rPr lang="fr-FR" dirty="0" smtClean="0"/>
              <a:t>délinquant</a:t>
            </a:r>
          </a:p>
          <a:p>
            <a:pPr marL="342900" indent="-342900" algn="just">
              <a:buFontTx/>
              <a:buChar char="-"/>
            </a:pPr>
            <a:r>
              <a:rPr lang="fr-FR" dirty="0" smtClean="0"/>
              <a:t>Transaction et Médiation pénale nécessitent le consentement de l’intéressé, mais </a:t>
            </a:r>
            <a:r>
              <a:rPr lang="fr-FR" dirty="0"/>
              <a:t>on peut questionner la portée de ce consentement qui doit intervenir « librement » (R (99) 19), alors que la seule alternative en cas de refus consiste en des poursuites </a:t>
            </a:r>
            <a:endParaRPr lang="fr-FR" dirty="0" smtClean="0"/>
          </a:p>
          <a:p>
            <a:r>
              <a:rPr lang="fr-FR" dirty="0" smtClean="0"/>
              <a:t> </a:t>
            </a:r>
            <a:endParaRPr lang="fr-FR" dirty="0"/>
          </a:p>
        </p:txBody>
      </p:sp>
      <p:sp>
        <p:nvSpPr>
          <p:cNvPr id="3" name="Titre 2"/>
          <p:cNvSpPr>
            <a:spLocks noGrp="1"/>
          </p:cNvSpPr>
          <p:nvPr>
            <p:ph type="title"/>
          </p:nvPr>
        </p:nvSpPr>
        <p:spPr/>
        <p:txBody>
          <a:bodyPr/>
          <a:lstStyle/>
          <a:p>
            <a:r>
              <a:rPr lang="fr-FR" dirty="0"/>
              <a:t>Conformité au </a:t>
            </a:r>
            <a:r>
              <a:rPr lang="fr-FR" i="1" dirty="0"/>
              <a:t>soft </a:t>
            </a:r>
            <a:r>
              <a:rPr lang="fr-FR" i="1" dirty="0" err="1"/>
              <a:t>law</a:t>
            </a:r>
            <a:r>
              <a:rPr lang="fr-FR" i="1" dirty="0"/>
              <a:t> </a:t>
            </a:r>
            <a:r>
              <a:rPr lang="fr-FR" dirty="0"/>
              <a:t>européen </a:t>
            </a:r>
          </a:p>
        </p:txBody>
      </p:sp>
    </p:spTree>
    <p:extLst>
      <p:ext uri="{BB962C8B-B14F-4D97-AF65-F5344CB8AC3E}">
        <p14:creationId xmlns:p14="http://schemas.microsoft.com/office/powerpoint/2010/main" val="23901350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vertical 1"/>
          <p:cNvSpPr>
            <a:spLocks noGrp="1"/>
          </p:cNvSpPr>
          <p:nvPr>
            <p:ph type="body" orient="vert" idx="1"/>
          </p:nvPr>
        </p:nvSpPr>
        <p:spPr/>
        <p:txBody>
          <a:bodyPr/>
          <a:lstStyle/>
          <a:p>
            <a:pPr marL="342900" indent="-342900" algn="just">
              <a:buFont typeface="Wingdings" charset="0"/>
              <a:buChar char="è"/>
            </a:pPr>
            <a:r>
              <a:rPr lang="fr-FR" dirty="0" smtClean="0"/>
              <a:t>Concernant l'existence de </a:t>
            </a:r>
            <a:r>
              <a:rPr lang="fr-FR" dirty="0" smtClean="0">
                <a:solidFill>
                  <a:srgbClr val="3366FF"/>
                </a:solidFill>
              </a:rPr>
              <a:t>garanties juridictionnelles et de voies de recours </a:t>
            </a:r>
            <a:r>
              <a:rPr lang="fr-FR" dirty="0" smtClean="0"/>
              <a:t>(R (92) 16, </a:t>
            </a:r>
            <a:r>
              <a:rPr lang="fr-FR" dirty="0" err="1" smtClean="0"/>
              <a:t>Rec</a:t>
            </a:r>
            <a:r>
              <a:rPr lang="fr-FR" dirty="0" smtClean="0"/>
              <a:t> (99) 19). </a:t>
            </a:r>
          </a:p>
          <a:p>
            <a:pPr algn="just"/>
            <a:endParaRPr lang="fr-FR" dirty="0" smtClean="0"/>
          </a:p>
          <a:p>
            <a:pPr marL="342900" indent="-342900" algn="just">
              <a:buFontTx/>
              <a:buChar char="-"/>
            </a:pPr>
            <a:r>
              <a:rPr lang="fr-FR" dirty="0" smtClean="0"/>
              <a:t>Le parquet ne doit pas motiver sa décision de recourir à une médiation ou à une transaction pénale</a:t>
            </a:r>
          </a:p>
          <a:p>
            <a:pPr marL="342900" indent="-342900" algn="just">
              <a:buFontTx/>
              <a:buChar char="-"/>
            </a:pPr>
            <a:endParaRPr lang="fr-FR" dirty="0" smtClean="0"/>
          </a:p>
          <a:p>
            <a:pPr marL="342900" indent="-342900" algn="just">
              <a:buFontTx/>
              <a:buChar char="-"/>
            </a:pPr>
            <a:r>
              <a:rPr lang="fr-FR" dirty="0" smtClean="0"/>
              <a:t> Classement sans suite, transaction et médiation pénale sont décidées souverainement par le parquet au stade de l’information, sans possibilité de consultation du dossier par le prévenu et/ou de révocation par une autorité supérieure</a:t>
            </a:r>
            <a:endParaRPr lang="fr-FR" dirty="0"/>
          </a:p>
        </p:txBody>
      </p:sp>
      <p:sp>
        <p:nvSpPr>
          <p:cNvPr id="3" name="Titre 2"/>
          <p:cNvSpPr>
            <a:spLocks noGrp="1"/>
          </p:cNvSpPr>
          <p:nvPr>
            <p:ph type="title"/>
          </p:nvPr>
        </p:nvSpPr>
        <p:spPr/>
        <p:txBody>
          <a:bodyPr/>
          <a:lstStyle/>
          <a:p>
            <a:r>
              <a:rPr lang="fr-FR" dirty="0"/>
              <a:t>Conformité au </a:t>
            </a:r>
            <a:r>
              <a:rPr lang="fr-FR" i="1" dirty="0"/>
              <a:t>soft </a:t>
            </a:r>
            <a:r>
              <a:rPr lang="fr-FR" i="1" dirty="0" err="1"/>
              <a:t>law</a:t>
            </a:r>
            <a:r>
              <a:rPr lang="fr-FR" i="1" dirty="0"/>
              <a:t> </a:t>
            </a:r>
            <a:r>
              <a:rPr lang="fr-FR" dirty="0"/>
              <a:t>européen </a:t>
            </a:r>
          </a:p>
        </p:txBody>
      </p:sp>
    </p:spTree>
    <p:extLst>
      <p:ext uri="{BB962C8B-B14F-4D97-AF65-F5344CB8AC3E}">
        <p14:creationId xmlns:p14="http://schemas.microsoft.com/office/powerpoint/2010/main" val="3444868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vertical 1"/>
          <p:cNvSpPr>
            <a:spLocks noGrp="1"/>
          </p:cNvSpPr>
          <p:nvPr>
            <p:ph type="body" orient="vert" idx="1"/>
          </p:nvPr>
        </p:nvSpPr>
        <p:spPr/>
        <p:txBody>
          <a:bodyPr/>
          <a:lstStyle/>
          <a:p>
            <a:pPr marL="342900" indent="-342900">
              <a:buFontTx/>
              <a:buChar char="•"/>
            </a:pPr>
            <a:endParaRPr lang="fr-FR" dirty="0" smtClean="0"/>
          </a:p>
          <a:p>
            <a:pPr marL="342900" indent="-342900">
              <a:buFontTx/>
              <a:buChar char="•"/>
            </a:pPr>
            <a:endParaRPr lang="fr-FR" dirty="0"/>
          </a:p>
          <a:p>
            <a:pPr marL="342900" indent="-342900">
              <a:buFontTx/>
              <a:buChar char="•"/>
            </a:pPr>
            <a:r>
              <a:rPr lang="fr-FR" dirty="0" smtClean="0"/>
              <a:t>Stade </a:t>
            </a:r>
            <a:r>
              <a:rPr lang="fr-FR" dirty="0" err="1" smtClean="0"/>
              <a:t>présentenciel</a:t>
            </a:r>
            <a:r>
              <a:rPr lang="fr-FR" dirty="0" smtClean="0"/>
              <a:t> (Information et Instruction)</a:t>
            </a:r>
          </a:p>
          <a:p>
            <a:pPr marL="342900" indent="-342900">
              <a:buFontTx/>
              <a:buChar char="•"/>
            </a:pPr>
            <a:endParaRPr lang="fr-FR" dirty="0" smtClean="0"/>
          </a:p>
          <a:p>
            <a:pPr marL="342900" indent="-342900">
              <a:buFontTx/>
              <a:buChar char="•"/>
            </a:pPr>
            <a:r>
              <a:rPr lang="fr-FR" dirty="0" smtClean="0"/>
              <a:t>Stade </a:t>
            </a:r>
            <a:r>
              <a:rPr lang="fr-FR" dirty="0" err="1" smtClean="0"/>
              <a:t>sentenciel</a:t>
            </a:r>
            <a:r>
              <a:rPr lang="fr-FR" dirty="0" smtClean="0"/>
              <a:t> (Jugement)</a:t>
            </a:r>
          </a:p>
          <a:p>
            <a:pPr marL="342900" indent="-342900">
              <a:buFontTx/>
              <a:buChar char="•"/>
            </a:pPr>
            <a:endParaRPr lang="fr-FR" dirty="0" smtClean="0"/>
          </a:p>
          <a:p>
            <a:pPr marL="342900" indent="-342900">
              <a:buFontTx/>
              <a:buChar char="•"/>
            </a:pPr>
            <a:r>
              <a:rPr lang="fr-FR" dirty="0" smtClean="0"/>
              <a:t>Stade </a:t>
            </a:r>
            <a:r>
              <a:rPr lang="fr-FR" dirty="0" err="1" smtClean="0"/>
              <a:t>postsentenciel</a:t>
            </a:r>
            <a:r>
              <a:rPr lang="fr-FR" dirty="0" smtClean="0"/>
              <a:t> (Exécution des peines)</a:t>
            </a:r>
          </a:p>
        </p:txBody>
      </p:sp>
      <p:sp>
        <p:nvSpPr>
          <p:cNvPr id="3" name="Titre 2"/>
          <p:cNvSpPr>
            <a:spLocks noGrp="1"/>
          </p:cNvSpPr>
          <p:nvPr>
            <p:ph type="title"/>
          </p:nvPr>
        </p:nvSpPr>
        <p:spPr/>
        <p:txBody>
          <a:bodyPr/>
          <a:lstStyle/>
          <a:p>
            <a:r>
              <a:rPr lang="fr-FR" dirty="0" smtClean="0"/>
              <a:t>Trois phases dans procès pénal</a:t>
            </a:r>
            <a:endParaRPr lang="fr-FR" dirty="0"/>
          </a:p>
        </p:txBody>
      </p:sp>
    </p:spTree>
    <p:extLst>
      <p:ext uri="{BB962C8B-B14F-4D97-AF65-F5344CB8AC3E}">
        <p14:creationId xmlns:p14="http://schemas.microsoft.com/office/powerpoint/2010/main" val="4140541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vertical 2"/>
          <p:cNvSpPr>
            <a:spLocks noGrp="1"/>
          </p:cNvSpPr>
          <p:nvPr>
            <p:ph type="body" orient="vert" idx="1"/>
          </p:nvPr>
        </p:nvSpPr>
        <p:spPr>
          <a:xfrm>
            <a:off x="622300" y="774701"/>
            <a:ext cx="8334000" cy="5918400"/>
          </a:xfrm>
        </p:spPr>
        <p:txBody>
          <a:bodyPr>
            <a:normAutofit/>
          </a:bodyPr>
          <a:lstStyle/>
          <a:p>
            <a:endParaRPr lang="fr-FR" dirty="0" smtClean="0">
              <a:solidFill>
                <a:srgbClr val="AD0A28"/>
              </a:solidFill>
            </a:endParaRPr>
          </a:p>
          <a:p>
            <a:endParaRPr lang="fr-FR" dirty="0" smtClean="0"/>
          </a:p>
          <a:p>
            <a:endParaRPr lang="fr-FR" dirty="0" smtClean="0"/>
          </a:p>
          <a:p>
            <a:endParaRPr lang="fr-FR" dirty="0"/>
          </a:p>
          <a:p>
            <a:endParaRPr lang="fr-FR" dirty="0" smtClean="0"/>
          </a:p>
          <a:p>
            <a:endParaRPr lang="fr-FR" dirty="0"/>
          </a:p>
          <a:p>
            <a:endParaRPr lang="fr-FR" dirty="0" smtClean="0"/>
          </a:p>
          <a:p>
            <a:endParaRPr lang="fr-FR" dirty="0"/>
          </a:p>
          <a:p>
            <a:endParaRPr lang="fr-FR" sz="1600" dirty="0" smtClean="0"/>
          </a:p>
          <a:p>
            <a:endParaRPr lang="fr-FR" sz="1600" dirty="0" smtClean="0"/>
          </a:p>
        </p:txBody>
      </p:sp>
      <p:sp>
        <p:nvSpPr>
          <p:cNvPr id="18" name="Titre 1"/>
          <p:cNvSpPr txBox="1">
            <a:spLocks/>
          </p:cNvSpPr>
          <p:nvPr/>
        </p:nvSpPr>
        <p:spPr>
          <a:xfrm>
            <a:off x="622300" y="147639"/>
            <a:ext cx="8229600" cy="627062"/>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000" kern="1200" cap="all" baseline="0">
                <a:solidFill>
                  <a:schemeClr val="tx1"/>
                </a:solidFill>
                <a:latin typeface="Avenir Next Demi Bold"/>
                <a:ea typeface="+mj-ea"/>
                <a:cs typeface="+mj-cs"/>
              </a:defRPr>
            </a:lvl1pPr>
          </a:lstStyle>
          <a:p>
            <a:endParaRPr lang="fr-FR" sz="2800" dirty="0">
              <a:solidFill>
                <a:srgbClr val="AD0A28"/>
              </a:solidFill>
            </a:endParaRPr>
          </a:p>
        </p:txBody>
      </p:sp>
      <p:pic>
        <p:nvPicPr>
          <p:cNvPr id="8" name="Picture 26" descr="800px-Botanique_0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9998" y="1410092"/>
            <a:ext cx="4866953" cy="3406867"/>
          </a:xfrm>
          <a:prstGeom prst="rect">
            <a:avLst/>
          </a:prstGeom>
          <a:noFill/>
          <a:extLst>
            <a:ext uri="{909E8E84-426E-40dd-AFC4-6F175D3DCCD1}">
              <a14:hiddenFill xmlns:a14="http://schemas.microsoft.com/office/drawing/2010/main">
                <a:solidFill>
                  <a:srgbClr val="FFFFFF"/>
                </a:solidFill>
              </a14:hiddenFill>
            </a:ext>
          </a:extLst>
        </p:spPr>
      </p:pic>
      <p:sp>
        <p:nvSpPr>
          <p:cNvPr id="2" name="ZoneTexte 1"/>
          <p:cNvSpPr txBox="1"/>
          <p:nvPr/>
        </p:nvSpPr>
        <p:spPr>
          <a:xfrm>
            <a:off x="2349500" y="482600"/>
            <a:ext cx="184666" cy="369332"/>
          </a:xfrm>
          <a:prstGeom prst="rect">
            <a:avLst/>
          </a:prstGeom>
          <a:noFill/>
        </p:spPr>
        <p:txBody>
          <a:bodyPr wrap="none" rtlCol="0">
            <a:spAutoFit/>
          </a:bodyPr>
          <a:lstStyle/>
          <a:p>
            <a:endParaRPr lang="fr-FR" dirty="0"/>
          </a:p>
        </p:txBody>
      </p:sp>
      <p:pic>
        <p:nvPicPr>
          <p:cNvPr id="9" name="Picture 27" descr="imag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64777" y="1410092"/>
            <a:ext cx="2087023" cy="28222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989750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vertical 1"/>
          <p:cNvSpPr>
            <a:spLocks noGrp="1"/>
          </p:cNvSpPr>
          <p:nvPr>
            <p:ph type="body" orient="vert" idx="1"/>
          </p:nvPr>
        </p:nvSpPr>
        <p:spPr/>
        <p:txBody>
          <a:bodyPr/>
          <a:lstStyle/>
          <a:p>
            <a:pPr>
              <a:defRPr/>
            </a:pPr>
            <a:r>
              <a:rPr lang="fr-BE" dirty="0"/>
              <a:t>Le système pénal belge est guidé par le </a:t>
            </a:r>
            <a:endParaRPr lang="fr-BE" dirty="0" smtClean="0"/>
          </a:p>
          <a:p>
            <a:pPr>
              <a:defRPr/>
            </a:pPr>
            <a:r>
              <a:rPr lang="fr-BE" dirty="0" smtClean="0">
                <a:solidFill>
                  <a:srgbClr val="FF0000"/>
                </a:solidFill>
              </a:rPr>
              <a:t>principe </a:t>
            </a:r>
            <a:r>
              <a:rPr lang="fr-BE" dirty="0">
                <a:solidFill>
                  <a:srgbClr val="FF0000"/>
                </a:solidFill>
              </a:rPr>
              <a:t>de l’opportunité des poursuites</a:t>
            </a:r>
            <a:r>
              <a:rPr lang="fr-BE" dirty="0"/>
              <a:t> </a:t>
            </a:r>
          </a:p>
          <a:p>
            <a:pPr>
              <a:defRPr/>
            </a:pPr>
            <a:endParaRPr lang="fr-BE" dirty="0"/>
          </a:p>
          <a:p>
            <a:pPr marL="342900" indent="-342900">
              <a:buFont typeface="Wingdings" charset="0"/>
              <a:buChar char="è"/>
              <a:defRPr/>
            </a:pPr>
            <a:r>
              <a:rPr lang="fr-BE" dirty="0" smtClean="0">
                <a:solidFill>
                  <a:srgbClr val="008000"/>
                </a:solidFill>
              </a:rPr>
              <a:t>Ministère </a:t>
            </a:r>
            <a:r>
              <a:rPr lang="fr-BE" dirty="0">
                <a:solidFill>
                  <a:srgbClr val="008000"/>
                </a:solidFill>
              </a:rPr>
              <a:t>public (parquet) qui décide du sort </a:t>
            </a:r>
            <a:r>
              <a:rPr lang="fr-BE" dirty="0" smtClean="0">
                <a:solidFill>
                  <a:srgbClr val="008000"/>
                </a:solidFill>
              </a:rPr>
              <a:t>réservé aux </a:t>
            </a:r>
            <a:r>
              <a:rPr lang="fr-BE" dirty="0">
                <a:solidFill>
                  <a:srgbClr val="008000"/>
                </a:solidFill>
              </a:rPr>
              <a:t>affaires </a:t>
            </a:r>
            <a:r>
              <a:rPr lang="fr-BE" dirty="0" smtClean="0">
                <a:solidFill>
                  <a:srgbClr val="008000"/>
                </a:solidFill>
              </a:rPr>
              <a:t>pénales</a:t>
            </a:r>
          </a:p>
        </p:txBody>
      </p:sp>
      <p:sp>
        <p:nvSpPr>
          <p:cNvPr id="3" name="Titre 2"/>
          <p:cNvSpPr>
            <a:spLocks noGrp="1"/>
          </p:cNvSpPr>
          <p:nvPr>
            <p:ph type="title"/>
          </p:nvPr>
        </p:nvSpPr>
        <p:spPr/>
        <p:txBody>
          <a:bodyPr/>
          <a:lstStyle/>
          <a:p>
            <a:pPr algn="ctr"/>
            <a:r>
              <a:rPr lang="fr-FR" dirty="0" smtClean="0"/>
              <a:t>Stade </a:t>
            </a:r>
            <a:r>
              <a:rPr lang="fr-FR" dirty="0" err="1" smtClean="0"/>
              <a:t>Présentenciel</a:t>
            </a:r>
            <a:endParaRPr lang="fr-FR" dirty="0"/>
          </a:p>
        </p:txBody>
      </p:sp>
      <p:graphicFrame>
        <p:nvGraphicFramePr>
          <p:cNvPr id="4" name="Tableau 3"/>
          <p:cNvGraphicFramePr>
            <a:graphicFrameLocks noGrp="1"/>
          </p:cNvGraphicFramePr>
          <p:nvPr>
            <p:extLst>
              <p:ext uri="{D42A27DB-BD31-4B8C-83A1-F6EECF244321}">
                <p14:modId xmlns:p14="http://schemas.microsoft.com/office/powerpoint/2010/main" val="628751311"/>
              </p:ext>
            </p:extLst>
          </p:nvPr>
        </p:nvGraphicFramePr>
        <p:xfrm>
          <a:off x="1358900" y="3492500"/>
          <a:ext cx="6096000" cy="2377439"/>
        </p:xfrm>
        <a:graphic>
          <a:graphicData uri="http://schemas.openxmlformats.org/drawingml/2006/table">
            <a:tbl>
              <a:tblPr firstRow="1" bandRow="1">
                <a:tableStyleId>{5C22544A-7EE6-4342-B048-85BDC9FD1C3A}</a:tableStyleId>
              </a:tblPr>
              <a:tblGrid>
                <a:gridCol w="2870200"/>
                <a:gridCol w="1663700"/>
                <a:gridCol w="1562100"/>
              </a:tblGrid>
              <a:tr h="370840">
                <a:tc>
                  <a:txBody>
                    <a:bodyPr/>
                    <a:lstStyle/>
                    <a:p>
                      <a:r>
                        <a:rPr lang="fr-FR" dirty="0" smtClean="0"/>
                        <a:t>Information</a:t>
                      </a:r>
                      <a:endParaRPr lang="fr-FR" dirty="0"/>
                    </a:p>
                  </a:txBody>
                  <a:tcPr/>
                </a:tc>
                <a:tc>
                  <a:txBody>
                    <a:bodyPr/>
                    <a:lstStyle/>
                    <a:p>
                      <a:r>
                        <a:rPr lang="fr-FR" dirty="0" smtClean="0"/>
                        <a:t>Instruction</a:t>
                      </a:r>
                      <a:endParaRPr lang="fr-FR" dirty="0"/>
                    </a:p>
                  </a:txBody>
                  <a:tcPr/>
                </a:tc>
                <a:tc>
                  <a:txBody>
                    <a:bodyPr/>
                    <a:lstStyle/>
                    <a:p>
                      <a:r>
                        <a:rPr lang="fr-FR" dirty="0" smtClean="0"/>
                        <a:t>Poursuites/</a:t>
                      </a:r>
                      <a:r>
                        <a:rPr lang="fr-FR" baseline="0" dirty="0" smtClean="0"/>
                        <a:t> Jugement</a:t>
                      </a:r>
                      <a:endParaRPr lang="fr-FR" dirty="0"/>
                    </a:p>
                  </a:txBody>
                  <a:tcPr/>
                </a:tc>
              </a:tr>
              <a:tr h="370840">
                <a:tc>
                  <a:txBody>
                    <a:bodyPr/>
                    <a:lstStyle/>
                    <a:p>
                      <a:pPr marL="0" indent="0">
                        <a:buFontTx/>
                        <a:buNone/>
                      </a:pPr>
                      <a:r>
                        <a:rPr lang="fr-FR" dirty="0" smtClean="0"/>
                        <a:t>1. Classement sans suite</a:t>
                      </a:r>
                    </a:p>
                    <a:p>
                      <a:pPr marL="0" indent="0">
                        <a:buFontTx/>
                        <a:buNone/>
                      </a:pPr>
                      <a:r>
                        <a:rPr lang="fr-FR" dirty="0" smtClean="0"/>
                        <a:t>2. Transaction</a:t>
                      </a:r>
                    </a:p>
                    <a:p>
                      <a:pPr marL="0" indent="0">
                        <a:buFontTx/>
                        <a:buNone/>
                      </a:pPr>
                      <a:r>
                        <a:rPr lang="fr-FR" dirty="0" smtClean="0"/>
                        <a:t>3. Médiation</a:t>
                      </a:r>
                    </a:p>
                    <a:p>
                      <a:pPr marL="0" indent="0">
                        <a:buFontTx/>
                        <a:buNone/>
                      </a:pPr>
                      <a:r>
                        <a:rPr lang="fr-FR" i="1" dirty="0" smtClean="0"/>
                        <a:t>4. Reconnaissance</a:t>
                      </a:r>
                      <a:r>
                        <a:rPr lang="fr-FR" i="1" baseline="0" dirty="0" smtClean="0"/>
                        <a:t> culpabilité (loi 05/02/2016)</a:t>
                      </a:r>
                      <a:endParaRPr lang="fr-FR" i="1" dirty="0" smtClean="0"/>
                    </a:p>
                    <a:p>
                      <a:endParaRPr lang="fr-FR" dirty="0"/>
                    </a:p>
                  </a:txBody>
                  <a:tcPr/>
                </a:tc>
                <a:tc>
                  <a:txBody>
                    <a:bodyPr/>
                    <a:lstStyle/>
                    <a:p>
                      <a:r>
                        <a:rPr lang="fr-FR" i="1" dirty="0" smtClean="0"/>
                        <a:t>Alternatives à la détention préventive</a:t>
                      </a:r>
                      <a:endParaRPr lang="fr-FR" i="1" dirty="0"/>
                    </a:p>
                  </a:txBody>
                  <a:tcPr/>
                </a:tc>
                <a:tc>
                  <a:txBody>
                    <a:bodyPr/>
                    <a:lstStyle/>
                    <a:p>
                      <a:endParaRPr lang="fr-FR" dirty="0"/>
                    </a:p>
                  </a:txBody>
                  <a:tcPr/>
                </a:tc>
              </a:tr>
            </a:tbl>
          </a:graphicData>
        </a:graphic>
      </p:graphicFrame>
    </p:spTree>
    <p:extLst>
      <p:ext uri="{BB962C8B-B14F-4D97-AF65-F5344CB8AC3E}">
        <p14:creationId xmlns:p14="http://schemas.microsoft.com/office/powerpoint/2010/main" val="34454868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vertical 1"/>
          <p:cNvSpPr>
            <a:spLocks noGrp="1"/>
          </p:cNvSpPr>
          <p:nvPr>
            <p:ph type="body" orient="vert" idx="1"/>
          </p:nvPr>
        </p:nvSpPr>
        <p:spPr/>
        <p:txBody>
          <a:bodyPr/>
          <a:lstStyle/>
          <a:p>
            <a:endParaRPr lang="fr-FR" dirty="0"/>
          </a:p>
        </p:txBody>
      </p:sp>
      <p:sp>
        <p:nvSpPr>
          <p:cNvPr id="3" name="Titre 2"/>
          <p:cNvSpPr>
            <a:spLocks noGrp="1"/>
          </p:cNvSpPr>
          <p:nvPr>
            <p:ph type="title"/>
          </p:nvPr>
        </p:nvSpPr>
        <p:spPr/>
        <p:txBody>
          <a:bodyPr/>
          <a:lstStyle/>
          <a:p>
            <a:pPr algn="ctr"/>
            <a:r>
              <a:rPr lang="fr-BE" sz="2800" b="1" dirty="0"/>
              <a:t>Tableau clôture parquet (2003-2014)</a:t>
            </a:r>
            <a:endParaRPr lang="fr-FR" dirty="0"/>
          </a:p>
        </p:txBody>
      </p:sp>
      <p:pic>
        <p:nvPicPr>
          <p:cNvPr id="4" name="Image 3"/>
          <p:cNvPicPr>
            <a:picLocks noChangeAspect="1"/>
          </p:cNvPicPr>
          <p:nvPr/>
        </p:nvPicPr>
        <p:blipFill>
          <a:blip r:embed="rId2"/>
          <a:stretch>
            <a:fillRect/>
          </a:stretch>
        </p:blipFill>
        <p:spPr>
          <a:xfrm>
            <a:off x="713026" y="1025630"/>
            <a:ext cx="7932413" cy="5662671"/>
          </a:xfrm>
          <a:prstGeom prst="rect">
            <a:avLst/>
          </a:prstGeom>
        </p:spPr>
      </p:pic>
    </p:spTree>
    <p:extLst>
      <p:ext uri="{BB962C8B-B14F-4D97-AF65-F5344CB8AC3E}">
        <p14:creationId xmlns:p14="http://schemas.microsoft.com/office/powerpoint/2010/main" val="12168434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vertical 1"/>
          <p:cNvSpPr>
            <a:spLocks noGrp="1"/>
          </p:cNvSpPr>
          <p:nvPr>
            <p:ph type="body" orient="vert" idx="1"/>
          </p:nvPr>
        </p:nvSpPr>
        <p:spPr/>
        <p:txBody>
          <a:bodyPr/>
          <a:lstStyle/>
          <a:p>
            <a:pPr marL="457200" indent="-457200" algn="just">
              <a:buFont typeface="Arial" charset="0"/>
              <a:buAutoNum type="arabicPeriod"/>
              <a:defRPr/>
            </a:pPr>
            <a:r>
              <a:rPr lang="fr-BE" dirty="0"/>
              <a:t>Il se dégage des statistiques judiciaires que, sur l’ensemble des affaires pénales, </a:t>
            </a:r>
            <a:r>
              <a:rPr lang="fr-BE" u="sng" dirty="0">
                <a:solidFill>
                  <a:srgbClr val="008000"/>
                </a:solidFill>
              </a:rPr>
              <a:t>seule une minorité débouche sur le prononcé d’un jugement (3%) ou font l’objet d’une instruction (2%)</a:t>
            </a:r>
            <a:r>
              <a:rPr lang="fr-BE" dirty="0"/>
              <a:t>, la plupart des infractions étant traitées au stade du parquet et clôturées au stade de l’information sans saisine du tribunal ou du juge d’instruction </a:t>
            </a:r>
            <a:r>
              <a:rPr lang="fr-BE" dirty="0">
                <a:solidFill>
                  <a:srgbClr val="FF0000"/>
                </a:solidFill>
              </a:rPr>
              <a:t>(95%</a:t>
            </a:r>
            <a:r>
              <a:rPr lang="fr-BE" dirty="0" smtClean="0">
                <a:solidFill>
                  <a:srgbClr val="FF0000"/>
                </a:solidFill>
              </a:rPr>
              <a:t>)</a:t>
            </a:r>
            <a:endParaRPr lang="fr-BE" dirty="0">
              <a:solidFill>
                <a:srgbClr val="FF0000"/>
              </a:solidFill>
            </a:endParaRPr>
          </a:p>
          <a:p>
            <a:pPr algn="just">
              <a:defRPr/>
            </a:pPr>
            <a:endParaRPr lang="fr-BE" dirty="0"/>
          </a:p>
          <a:p>
            <a:pPr marL="457200" indent="-457200" algn="just">
              <a:buFont typeface="Arial" charset="0"/>
              <a:buAutoNum type="arabicPeriod"/>
              <a:defRPr/>
            </a:pPr>
            <a:r>
              <a:rPr lang="fr-BE" dirty="0"/>
              <a:t>Les chiffres sont </a:t>
            </a:r>
            <a:r>
              <a:rPr lang="fr-FR" dirty="0"/>
              <a:t>relativement </a:t>
            </a:r>
            <a:r>
              <a:rPr lang="fr-FR" dirty="0" smtClean="0">
                <a:solidFill>
                  <a:srgbClr val="3366FF"/>
                </a:solidFill>
              </a:rPr>
              <a:t>stables</a:t>
            </a:r>
          </a:p>
          <a:p>
            <a:pPr algn="just">
              <a:defRPr/>
            </a:pPr>
            <a:endParaRPr lang="fr-FR" dirty="0"/>
          </a:p>
          <a:p>
            <a:pPr algn="just">
              <a:defRPr/>
            </a:pPr>
            <a:r>
              <a:rPr lang="fr-FR" dirty="0" smtClean="0">
                <a:latin typeface="Wingdings"/>
                <a:ea typeface="Wingdings"/>
                <a:cs typeface="Wingdings"/>
                <a:sym typeface="Wingdings"/>
              </a:rPr>
              <a:t></a:t>
            </a:r>
            <a:r>
              <a:rPr lang="fr-FR" dirty="0" smtClean="0"/>
              <a:t> </a:t>
            </a:r>
            <a:r>
              <a:rPr lang="fr-FR" dirty="0"/>
              <a:t>Quelle que soit la criminalité réelle, force est de constater, d'année en année, le pourcentage globalement similaire des décisions de clôture du </a:t>
            </a:r>
            <a:r>
              <a:rPr lang="fr-FR" dirty="0" smtClean="0"/>
              <a:t>parquet</a:t>
            </a:r>
            <a:endParaRPr lang="fr-FR" dirty="0"/>
          </a:p>
          <a:p>
            <a:pPr marL="457200" indent="-457200" algn="just">
              <a:buFont typeface="Arial" charset="0"/>
              <a:buAutoNum type="arabicPeriod"/>
              <a:defRPr/>
            </a:pPr>
            <a:endParaRPr lang="fr-FR" dirty="0"/>
          </a:p>
        </p:txBody>
      </p:sp>
      <p:sp>
        <p:nvSpPr>
          <p:cNvPr id="3" name="Titre 2"/>
          <p:cNvSpPr>
            <a:spLocks noGrp="1"/>
          </p:cNvSpPr>
          <p:nvPr>
            <p:ph type="title"/>
          </p:nvPr>
        </p:nvSpPr>
        <p:spPr/>
        <p:txBody>
          <a:bodyPr/>
          <a:lstStyle/>
          <a:p>
            <a:pPr algn="ctr"/>
            <a:r>
              <a:rPr lang="fr-BE" sz="2800" b="1" dirty="0" smtClean="0"/>
              <a:t>Constats</a:t>
            </a:r>
            <a:endParaRPr lang="fr-FR" dirty="0"/>
          </a:p>
        </p:txBody>
      </p:sp>
    </p:spTree>
    <p:extLst>
      <p:ext uri="{BB962C8B-B14F-4D97-AF65-F5344CB8AC3E}">
        <p14:creationId xmlns:p14="http://schemas.microsoft.com/office/powerpoint/2010/main" val="15944943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vertical 1"/>
          <p:cNvSpPr>
            <a:spLocks noGrp="1"/>
          </p:cNvSpPr>
          <p:nvPr>
            <p:ph type="body" orient="vert" idx="1"/>
          </p:nvPr>
        </p:nvSpPr>
        <p:spPr/>
        <p:txBody>
          <a:bodyPr/>
          <a:lstStyle/>
          <a:p>
            <a:pPr marL="457200" indent="-457200" algn="ctr">
              <a:buAutoNum type="arabicPeriod"/>
            </a:pPr>
            <a:r>
              <a:rPr lang="fr-BE" b="1" dirty="0" smtClean="0"/>
              <a:t>Le </a:t>
            </a:r>
            <a:r>
              <a:rPr lang="fr-BE" b="1" dirty="0"/>
              <a:t>classement sans suite </a:t>
            </a:r>
            <a:endParaRPr lang="fr-BE" b="1" dirty="0" smtClean="0"/>
          </a:p>
          <a:p>
            <a:pPr marL="457200" indent="-457200" algn="ctr">
              <a:buAutoNum type="arabicPeriod"/>
            </a:pPr>
            <a:endParaRPr lang="fr-BE" b="1" dirty="0" smtClean="0"/>
          </a:p>
          <a:p>
            <a:pPr algn="just">
              <a:defRPr/>
            </a:pPr>
            <a:r>
              <a:rPr lang="fr-BE" u="sng" dirty="0">
                <a:solidFill>
                  <a:srgbClr val="FF6600"/>
                </a:solidFill>
              </a:rPr>
              <a:t>Définition</a:t>
            </a:r>
            <a:r>
              <a:rPr lang="fr-BE" u="sng" dirty="0"/>
              <a:t> :</a:t>
            </a:r>
            <a:r>
              <a:rPr lang="fr-BE" dirty="0"/>
              <a:t> Le classement sans suite consiste dans le fait, pour le ministère public, de mettre un dossier sur le côté </a:t>
            </a:r>
            <a:r>
              <a:rPr lang="fr-BE" dirty="0" smtClean="0"/>
              <a:t>(renonciation </a:t>
            </a:r>
            <a:r>
              <a:rPr lang="fr-BE" dirty="0"/>
              <a:t>provisoire aux </a:t>
            </a:r>
            <a:r>
              <a:rPr lang="fr-BE" dirty="0" smtClean="0"/>
              <a:t>poursuites) </a:t>
            </a:r>
            <a:endParaRPr lang="fr-BE" dirty="0"/>
          </a:p>
          <a:p>
            <a:pPr algn="just">
              <a:defRPr/>
            </a:pPr>
            <a:endParaRPr lang="fr-BE" dirty="0" smtClean="0"/>
          </a:p>
          <a:p>
            <a:pPr algn="just">
              <a:defRPr/>
            </a:pPr>
            <a:r>
              <a:rPr lang="fr-BE" dirty="0" smtClean="0"/>
              <a:t>Si </a:t>
            </a:r>
            <a:r>
              <a:rPr lang="fr-BE" dirty="0"/>
              <a:t>le classement est subordonné au respect de certaines conditions, </a:t>
            </a:r>
            <a:r>
              <a:rPr lang="fr-BE" dirty="0" smtClean="0"/>
              <a:t>on </a:t>
            </a:r>
            <a:r>
              <a:rPr lang="fr-BE" dirty="0"/>
              <a:t>parle de </a:t>
            </a:r>
            <a:r>
              <a:rPr lang="fr-BE" u="sng" dirty="0">
                <a:solidFill>
                  <a:schemeClr val="accent4"/>
                </a:solidFill>
              </a:rPr>
              <a:t>probation prétorienne</a:t>
            </a:r>
            <a:r>
              <a:rPr lang="fr-BE" dirty="0">
                <a:solidFill>
                  <a:schemeClr val="accent4"/>
                </a:solidFill>
              </a:rPr>
              <a:t> </a:t>
            </a:r>
          </a:p>
          <a:p>
            <a:pPr algn="just">
              <a:defRPr/>
            </a:pPr>
            <a:endParaRPr lang="fr-BE" dirty="0" smtClean="0"/>
          </a:p>
          <a:p>
            <a:pPr algn="just">
              <a:defRPr/>
            </a:pPr>
            <a:r>
              <a:rPr lang="fr-BE" dirty="0" smtClean="0"/>
              <a:t>Le </a:t>
            </a:r>
            <a:r>
              <a:rPr lang="fr-BE" dirty="0"/>
              <a:t>classement sans suite peut ainsi intervenir pour des </a:t>
            </a:r>
            <a:r>
              <a:rPr lang="fr-BE" u="sng" dirty="0">
                <a:solidFill>
                  <a:srgbClr val="3366FF"/>
                </a:solidFill>
              </a:rPr>
              <a:t>motifs d’ordre technique</a:t>
            </a:r>
            <a:r>
              <a:rPr lang="fr-BE" dirty="0"/>
              <a:t>, mais également pour des </a:t>
            </a:r>
            <a:r>
              <a:rPr lang="fr-BE" u="sng" dirty="0">
                <a:solidFill>
                  <a:srgbClr val="3366FF"/>
                </a:solidFill>
              </a:rPr>
              <a:t>motifs d’opportunité</a:t>
            </a:r>
            <a:r>
              <a:rPr lang="fr-BE" dirty="0"/>
              <a:t>, lorsque le ministère public estime que les poursuites, bien que possibles, ne sont pas opportunes</a:t>
            </a:r>
          </a:p>
          <a:p>
            <a:pPr algn="ctr"/>
            <a:endParaRPr lang="fr-FR" dirty="0"/>
          </a:p>
        </p:txBody>
      </p:sp>
      <p:sp>
        <p:nvSpPr>
          <p:cNvPr id="3" name="Titre 2"/>
          <p:cNvSpPr>
            <a:spLocks noGrp="1"/>
          </p:cNvSpPr>
          <p:nvPr>
            <p:ph type="title"/>
          </p:nvPr>
        </p:nvSpPr>
        <p:spPr>
          <a:xfrm>
            <a:off x="622300" y="71439"/>
            <a:ext cx="8229600" cy="627062"/>
          </a:xfrm>
        </p:spPr>
        <p:txBody>
          <a:bodyPr>
            <a:noAutofit/>
          </a:bodyPr>
          <a:lstStyle/>
          <a:p>
            <a:pPr algn="ctr"/>
            <a:r>
              <a:rPr lang="fr-BE" sz="2400" b="1" dirty="0"/>
              <a:t>Les alternatives </a:t>
            </a:r>
            <a:r>
              <a:rPr lang="fr-BE" sz="2400" b="1" dirty="0" smtClean="0"/>
              <a:t>au stade presentenciel</a:t>
            </a:r>
            <a:endParaRPr lang="fr-FR" sz="2400" dirty="0"/>
          </a:p>
        </p:txBody>
      </p:sp>
    </p:spTree>
    <p:extLst>
      <p:ext uri="{BB962C8B-B14F-4D97-AF65-F5344CB8AC3E}">
        <p14:creationId xmlns:p14="http://schemas.microsoft.com/office/powerpoint/2010/main" val="39584197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vertical 1"/>
          <p:cNvSpPr>
            <a:spLocks noGrp="1"/>
          </p:cNvSpPr>
          <p:nvPr>
            <p:ph type="body" orient="vert" idx="1"/>
          </p:nvPr>
        </p:nvSpPr>
        <p:spPr/>
        <p:txBody>
          <a:bodyPr>
            <a:normAutofit/>
          </a:bodyPr>
          <a:lstStyle/>
          <a:p>
            <a:pPr algn="ctr"/>
            <a:endParaRPr lang="fr-BE" b="1" dirty="0" smtClean="0"/>
          </a:p>
          <a:p>
            <a:pPr algn="ctr"/>
            <a:r>
              <a:rPr lang="fr-BE" b="1" dirty="0" smtClean="0"/>
              <a:t>2. </a:t>
            </a:r>
            <a:r>
              <a:rPr lang="fr-BE" b="1" dirty="0"/>
              <a:t>La transaction </a:t>
            </a:r>
            <a:r>
              <a:rPr lang="fr-BE" b="1" dirty="0" smtClean="0"/>
              <a:t>pénale</a:t>
            </a:r>
          </a:p>
          <a:p>
            <a:pPr algn="ctr"/>
            <a:endParaRPr lang="fr-BE" b="1" dirty="0"/>
          </a:p>
          <a:p>
            <a:pPr algn="just"/>
            <a:r>
              <a:rPr lang="fr-BE" b="1" dirty="0">
                <a:solidFill>
                  <a:srgbClr val="FDA023"/>
                </a:solidFill>
                <a:latin typeface="Arial" charset="0"/>
                <a:ea typeface="MS PGothic" charset="0"/>
              </a:rPr>
              <a:t>Définition</a:t>
            </a:r>
            <a:r>
              <a:rPr lang="fr-BE" dirty="0">
                <a:latin typeface="Arial" charset="0"/>
                <a:ea typeface="MS PGothic" charset="0"/>
              </a:rPr>
              <a:t> : Procédure qui permet au ministère public </a:t>
            </a:r>
            <a:r>
              <a:rPr lang="fr-BE" dirty="0">
                <a:solidFill>
                  <a:srgbClr val="64A73B"/>
                </a:solidFill>
                <a:latin typeface="Arial" charset="0"/>
                <a:ea typeface="MS PGothic" charset="0"/>
              </a:rPr>
              <a:t>d’éteindre l’action publique </a:t>
            </a:r>
            <a:r>
              <a:rPr lang="fr-BE" dirty="0">
                <a:latin typeface="Arial" charset="0"/>
                <a:ea typeface="MS PGothic" charset="0"/>
              </a:rPr>
              <a:t>moyennant le </a:t>
            </a:r>
            <a:r>
              <a:rPr lang="fr-BE" dirty="0">
                <a:solidFill>
                  <a:srgbClr val="64A73B"/>
                </a:solidFill>
                <a:latin typeface="Arial" charset="0"/>
                <a:ea typeface="MS PGothic" charset="0"/>
              </a:rPr>
              <a:t>paiement d’une somme d’argent</a:t>
            </a:r>
            <a:r>
              <a:rPr lang="fr-BE" dirty="0">
                <a:latin typeface="Arial" charset="0"/>
                <a:ea typeface="MS PGothic" charset="0"/>
              </a:rPr>
              <a:t> par l’auteur de l’infraction </a:t>
            </a:r>
            <a:r>
              <a:rPr lang="fr-BE" dirty="0" smtClean="0">
                <a:latin typeface="Arial" charset="0"/>
                <a:ea typeface="MS PGothic" charset="0"/>
              </a:rPr>
              <a:t>(renonciation définitive aux poursuites)</a:t>
            </a:r>
          </a:p>
          <a:p>
            <a:pPr algn="just"/>
            <a:endParaRPr lang="fr-BE" dirty="0">
              <a:latin typeface="Arial" charset="0"/>
              <a:ea typeface="MS PGothic" charset="0"/>
            </a:endParaRPr>
          </a:p>
          <a:p>
            <a:pPr algn="just">
              <a:defRPr/>
            </a:pPr>
            <a:r>
              <a:rPr lang="fr-BE" b="1" dirty="0">
                <a:solidFill>
                  <a:srgbClr val="FDA023"/>
                </a:solidFill>
              </a:rPr>
              <a:t>Champ application</a:t>
            </a:r>
            <a:r>
              <a:rPr lang="fr-BE" b="1" dirty="0"/>
              <a:t> </a:t>
            </a:r>
            <a:r>
              <a:rPr lang="fr-BE" dirty="0"/>
              <a:t>: Peine </a:t>
            </a:r>
            <a:r>
              <a:rPr lang="fr-BE" i="1" dirty="0"/>
              <a:t>in concreto</a:t>
            </a:r>
            <a:r>
              <a:rPr lang="fr-BE" dirty="0"/>
              <a:t> max 2 ans emprisonnement </a:t>
            </a:r>
            <a:r>
              <a:rPr lang="fr-BE" dirty="0" smtClean="0"/>
              <a:t>(</a:t>
            </a:r>
            <a:r>
              <a:rPr lang="fr-FR" i="1" dirty="0" smtClean="0"/>
              <a:t>in abstracto</a:t>
            </a:r>
            <a:r>
              <a:rPr lang="fr-FR" dirty="0"/>
              <a:t> </a:t>
            </a:r>
            <a:r>
              <a:rPr lang="fr-FR" dirty="0" smtClean="0"/>
              <a:t>=</a:t>
            </a:r>
            <a:r>
              <a:rPr lang="fr-FR" dirty="0"/>
              <a:t> </a:t>
            </a:r>
            <a:r>
              <a:rPr lang="fr-FR" dirty="0" smtClean="0"/>
              <a:t>20 ans </a:t>
            </a:r>
            <a:r>
              <a:rPr lang="fr-FR" dirty="0" err="1" smtClean="0"/>
              <a:t>emp</a:t>
            </a:r>
            <a:r>
              <a:rPr lang="fr-FR" dirty="0" smtClean="0"/>
              <a:t>/réclusion) </a:t>
            </a:r>
            <a:r>
              <a:rPr lang="fr-BE" dirty="0" smtClean="0"/>
              <a:t>et </a:t>
            </a:r>
            <a:r>
              <a:rPr lang="fr-BE" dirty="0"/>
              <a:t>pas d’atteinte grave à l’intégrité physique </a:t>
            </a:r>
          </a:p>
          <a:p>
            <a:pPr algn="just">
              <a:defRPr/>
            </a:pPr>
            <a:r>
              <a:rPr lang="fr-BE" dirty="0"/>
              <a:t> </a:t>
            </a:r>
          </a:p>
          <a:p>
            <a:pPr algn="just">
              <a:defRPr/>
            </a:pPr>
            <a:r>
              <a:rPr lang="fr-BE" dirty="0">
                <a:latin typeface="Wingdings"/>
                <a:ea typeface="Wingdings"/>
                <a:cs typeface="Wingdings"/>
                <a:sym typeface="Wingdings"/>
              </a:rPr>
              <a:t></a:t>
            </a:r>
            <a:r>
              <a:rPr lang="fr-BE" dirty="0">
                <a:solidFill>
                  <a:schemeClr val="accent4"/>
                </a:solidFill>
              </a:rPr>
              <a:t>Donc </a:t>
            </a:r>
            <a:r>
              <a:rPr lang="fr-BE" u="sng" dirty="0">
                <a:solidFill>
                  <a:schemeClr val="accent4"/>
                </a:solidFill>
              </a:rPr>
              <a:t>champ d’application très large de la transaction pénale</a:t>
            </a:r>
            <a:r>
              <a:rPr lang="fr-BE" dirty="0">
                <a:solidFill>
                  <a:schemeClr val="accent4"/>
                </a:solidFill>
              </a:rPr>
              <a:t> </a:t>
            </a:r>
          </a:p>
          <a:p>
            <a:pPr algn="just"/>
            <a:endParaRPr lang="fr-BE" dirty="0">
              <a:latin typeface="Arial" charset="0"/>
              <a:ea typeface="MS PGothic" charset="0"/>
            </a:endParaRPr>
          </a:p>
          <a:p>
            <a:pPr algn="ctr"/>
            <a:endParaRPr lang="fr-FR" dirty="0"/>
          </a:p>
        </p:txBody>
      </p:sp>
      <p:sp>
        <p:nvSpPr>
          <p:cNvPr id="3" name="Titre 2"/>
          <p:cNvSpPr>
            <a:spLocks noGrp="1"/>
          </p:cNvSpPr>
          <p:nvPr>
            <p:ph type="title"/>
          </p:nvPr>
        </p:nvSpPr>
        <p:spPr>
          <a:xfrm>
            <a:off x="622300" y="147638"/>
            <a:ext cx="8229600" cy="754063"/>
          </a:xfrm>
        </p:spPr>
        <p:txBody>
          <a:bodyPr>
            <a:normAutofit fontScale="90000"/>
          </a:bodyPr>
          <a:lstStyle/>
          <a:p>
            <a:pPr algn="ctr"/>
            <a:r>
              <a:rPr lang="fr-BE" sz="3200" b="1" dirty="0"/>
              <a:t>Les alternatives au stade presentenciel</a:t>
            </a:r>
            <a:endParaRPr lang="fr-FR" dirty="0"/>
          </a:p>
        </p:txBody>
      </p:sp>
    </p:spTree>
    <p:extLst>
      <p:ext uri="{BB962C8B-B14F-4D97-AF65-F5344CB8AC3E}">
        <p14:creationId xmlns:p14="http://schemas.microsoft.com/office/powerpoint/2010/main" val="9083409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vertical 1"/>
          <p:cNvSpPr>
            <a:spLocks noGrp="1"/>
          </p:cNvSpPr>
          <p:nvPr>
            <p:ph type="body" orient="vert" idx="1"/>
          </p:nvPr>
        </p:nvSpPr>
        <p:spPr/>
        <p:txBody>
          <a:bodyPr/>
          <a:lstStyle/>
          <a:p>
            <a:pPr algn="ctr"/>
            <a:r>
              <a:rPr lang="fr-BE" b="1" dirty="0"/>
              <a:t>2. La transaction pénale</a:t>
            </a:r>
          </a:p>
          <a:p>
            <a:pPr algn="just"/>
            <a:endParaRPr lang="fr-BE" dirty="0">
              <a:latin typeface="Arial" charset="0"/>
              <a:ea typeface="MS PGothic" charset="0"/>
            </a:endParaRPr>
          </a:p>
          <a:p>
            <a:pPr algn="just"/>
            <a:r>
              <a:rPr lang="fr-BE" b="1" dirty="0" smtClean="0">
                <a:solidFill>
                  <a:srgbClr val="FDA023"/>
                </a:solidFill>
                <a:latin typeface="Arial" charset="0"/>
                <a:ea typeface="MS PGothic" charset="0"/>
              </a:rPr>
              <a:t>Objectifs</a:t>
            </a:r>
            <a:r>
              <a:rPr lang="fr-BE" b="1" dirty="0">
                <a:latin typeface="Arial" charset="0"/>
                <a:ea typeface="MS PGothic" charset="0"/>
              </a:rPr>
              <a:t> </a:t>
            </a:r>
            <a:r>
              <a:rPr lang="fr-BE" dirty="0">
                <a:latin typeface="Arial" charset="0"/>
                <a:ea typeface="MS PGothic" charset="0"/>
              </a:rPr>
              <a:t>: </a:t>
            </a:r>
            <a:endParaRPr lang="fr-BE" dirty="0" smtClean="0">
              <a:latin typeface="Arial" charset="0"/>
              <a:ea typeface="MS PGothic" charset="0"/>
            </a:endParaRPr>
          </a:p>
          <a:p>
            <a:pPr algn="just"/>
            <a:endParaRPr lang="fr-BE" dirty="0">
              <a:latin typeface="Arial" charset="0"/>
              <a:ea typeface="MS PGothic" charset="0"/>
            </a:endParaRPr>
          </a:p>
          <a:p>
            <a:pPr algn="just"/>
            <a:r>
              <a:rPr lang="fr-BE" dirty="0">
                <a:latin typeface="Arial" charset="0"/>
                <a:ea typeface="MS PGothic" charset="0"/>
              </a:rPr>
              <a:t>(1934</a:t>
            </a:r>
            <a:r>
              <a:rPr lang="fr-BE" dirty="0" smtClean="0">
                <a:latin typeface="Arial" charset="0"/>
                <a:ea typeface="MS PGothic" charset="0"/>
              </a:rPr>
              <a:t>): ‘</a:t>
            </a:r>
            <a:r>
              <a:rPr lang="fr-BE" dirty="0">
                <a:latin typeface="Arial" charset="0"/>
                <a:ea typeface="MS PGothic" charset="0"/>
              </a:rPr>
              <a:t>‘la réduction des frais de justice et le désencombrement des tribunaux’’ </a:t>
            </a:r>
            <a:endParaRPr lang="fr-BE" dirty="0" smtClean="0">
              <a:latin typeface="Arial" charset="0"/>
              <a:ea typeface="MS PGothic" charset="0"/>
            </a:endParaRPr>
          </a:p>
          <a:p>
            <a:pPr algn="just"/>
            <a:endParaRPr lang="fr-BE" dirty="0">
              <a:latin typeface="Arial" charset="0"/>
              <a:ea typeface="MS PGothic" charset="0"/>
            </a:endParaRPr>
          </a:p>
          <a:p>
            <a:pPr algn="just"/>
            <a:r>
              <a:rPr lang="fr-BE" dirty="0">
                <a:latin typeface="Arial" charset="0"/>
                <a:ea typeface="MS PGothic" charset="0"/>
              </a:rPr>
              <a:t>(2011</a:t>
            </a:r>
            <a:r>
              <a:rPr lang="fr-BE" dirty="0" smtClean="0">
                <a:latin typeface="Arial" charset="0"/>
                <a:ea typeface="MS PGothic" charset="0"/>
              </a:rPr>
              <a:t>): éviter </a:t>
            </a:r>
            <a:r>
              <a:rPr lang="fr-BE" dirty="0">
                <a:latin typeface="Arial" charset="0"/>
                <a:ea typeface="MS PGothic" charset="0"/>
              </a:rPr>
              <a:t>que affaires de nature économique et sociales </a:t>
            </a:r>
            <a:r>
              <a:rPr lang="fr-BE" dirty="0" smtClean="0">
                <a:latin typeface="Arial" charset="0"/>
                <a:ea typeface="MS PGothic" charset="0"/>
              </a:rPr>
              <a:t>ne </a:t>
            </a:r>
            <a:r>
              <a:rPr lang="fr-BE" dirty="0">
                <a:latin typeface="Arial" charset="0"/>
                <a:ea typeface="MS PGothic" charset="0"/>
              </a:rPr>
              <a:t>soient atteintes par la prescription de l’action </a:t>
            </a:r>
            <a:r>
              <a:rPr lang="fr-BE" dirty="0" smtClean="0">
                <a:latin typeface="Arial" charset="0"/>
                <a:ea typeface="MS PGothic" charset="0"/>
              </a:rPr>
              <a:t>publique</a:t>
            </a:r>
            <a:endParaRPr lang="fr-FR" dirty="0"/>
          </a:p>
        </p:txBody>
      </p:sp>
      <p:sp>
        <p:nvSpPr>
          <p:cNvPr id="3" name="Titre 2"/>
          <p:cNvSpPr>
            <a:spLocks noGrp="1"/>
          </p:cNvSpPr>
          <p:nvPr>
            <p:ph type="title"/>
          </p:nvPr>
        </p:nvSpPr>
        <p:spPr/>
        <p:txBody>
          <a:bodyPr/>
          <a:lstStyle/>
          <a:p>
            <a:r>
              <a:rPr lang="fr-BE" sz="2800" b="1" dirty="0"/>
              <a:t>Les alternatives au stade presentenciel</a:t>
            </a:r>
            <a:endParaRPr lang="fr-FR" dirty="0"/>
          </a:p>
        </p:txBody>
      </p:sp>
    </p:spTree>
    <p:extLst>
      <p:ext uri="{BB962C8B-B14F-4D97-AF65-F5344CB8AC3E}">
        <p14:creationId xmlns:p14="http://schemas.microsoft.com/office/powerpoint/2010/main" val="19236609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vertical 1"/>
          <p:cNvSpPr>
            <a:spLocks noGrp="1"/>
          </p:cNvSpPr>
          <p:nvPr>
            <p:ph type="body" orient="vert" idx="1"/>
          </p:nvPr>
        </p:nvSpPr>
        <p:spPr/>
        <p:txBody>
          <a:bodyPr>
            <a:normAutofit/>
          </a:bodyPr>
          <a:lstStyle/>
          <a:p>
            <a:pPr algn="ctr"/>
            <a:r>
              <a:rPr lang="fr-BE" b="1" dirty="0"/>
              <a:t>3</a:t>
            </a:r>
            <a:r>
              <a:rPr lang="fr-BE" b="1" dirty="0" smtClean="0"/>
              <a:t>. La médiation pénale</a:t>
            </a:r>
          </a:p>
          <a:p>
            <a:pPr algn="ctr"/>
            <a:endParaRPr lang="fr-BE" b="1" dirty="0" smtClean="0"/>
          </a:p>
          <a:p>
            <a:pPr algn="just">
              <a:defRPr/>
            </a:pPr>
            <a:r>
              <a:rPr lang="fr-BE" u="sng" dirty="0" smtClean="0">
                <a:solidFill>
                  <a:srgbClr val="FF6600"/>
                </a:solidFill>
              </a:rPr>
              <a:t>Définition</a:t>
            </a:r>
            <a:r>
              <a:rPr lang="fr-BE" dirty="0" smtClean="0"/>
              <a:t>: Procédure qui permet au procureur du Roi de proposer à l’auteur de l’infraction, </a:t>
            </a:r>
            <a:r>
              <a:rPr lang="fr-BE" dirty="0" smtClean="0">
                <a:solidFill>
                  <a:schemeClr val="accent4"/>
                </a:solidFill>
              </a:rPr>
              <a:t>l’extinction de l’action publique</a:t>
            </a:r>
            <a:r>
              <a:rPr lang="fr-BE" dirty="0" smtClean="0"/>
              <a:t> moyennant le </a:t>
            </a:r>
            <a:r>
              <a:rPr lang="fr-BE" dirty="0" smtClean="0">
                <a:solidFill>
                  <a:srgbClr val="64A73B"/>
                </a:solidFill>
              </a:rPr>
              <a:t>respect de certaines conditions </a:t>
            </a:r>
            <a:r>
              <a:rPr lang="fr-BE" dirty="0" smtClean="0"/>
              <a:t>(indemnisation ou réparation du dommage, traitement médical ou thérapie,  travail d’intérêt général ou formation ou encore une médiation entre l’auteur et la victime).</a:t>
            </a:r>
          </a:p>
          <a:p>
            <a:pPr algn="just">
              <a:defRPr/>
            </a:pPr>
            <a:endParaRPr lang="fr-BE" dirty="0"/>
          </a:p>
          <a:p>
            <a:pPr>
              <a:defRPr/>
            </a:pPr>
            <a:r>
              <a:rPr lang="fr-BE" b="1" dirty="0">
                <a:solidFill>
                  <a:srgbClr val="FDA023"/>
                </a:solidFill>
              </a:rPr>
              <a:t>Champ application</a:t>
            </a:r>
            <a:r>
              <a:rPr lang="fr-BE" b="1" dirty="0"/>
              <a:t> </a:t>
            </a:r>
            <a:r>
              <a:rPr lang="fr-BE" dirty="0"/>
              <a:t>: Peine </a:t>
            </a:r>
            <a:r>
              <a:rPr lang="fr-BE" i="1" dirty="0"/>
              <a:t>in concreto</a:t>
            </a:r>
            <a:r>
              <a:rPr lang="fr-BE" dirty="0"/>
              <a:t> max 2 ans emprisonnement  </a:t>
            </a:r>
          </a:p>
          <a:p>
            <a:pPr>
              <a:defRPr/>
            </a:pPr>
            <a:r>
              <a:rPr lang="fr-BE" dirty="0">
                <a:latin typeface="Wingdings"/>
                <a:ea typeface="Wingdings"/>
                <a:cs typeface="Wingdings"/>
                <a:sym typeface="Wingdings"/>
              </a:rPr>
              <a:t></a:t>
            </a:r>
            <a:r>
              <a:rPr lang="fr-BE" dirty="0">
                <a:solidFill>
                  <a:schemeClr val="accent4"/>
                </a:solidFill>
              </a:rPr>
              <a:t>Donc </a:t>
            </a:r>
            <a:r>
              <a:rPr lang="fr-BE" u="sng" dirty="0">
                <a:solidFill>
                  <a:schemeClr val="accent4"/>
                </a:solidFill>
              </a:rPr>
              <a:t>champ d’application très large de la médiation pénale</a:t>
            </a:r>
            <a:r>
              <a:rPr lang="fr-BE" dirty="0">
                <a:solidFill>
                  <a:schemeClr val="accent4"/>
                </a:solidFill>
              </a:rPr>
              <a:t> </a:t>
            </a:r>
          </a:p>
          <a:p>
            <a:pPr algn="just">
              <a:defRPr/>
            </a:pPr>
            <a:endParaRPr lang="fr-BE" dirty="0" smtClean="0"/>
          </a:p>
          <a:p>
            <a:pPr algn="ctr"/>
            <a:endParaRPr lang="fr-FR" dirty="0"/>
          </a:p>
        </p:txBody>
      </p:sp>
      <p:sp>
        <p:nvSpPr>
          <p:cNvPr id="3" name="Titre 2"/>
          <p:cNvSpPr>
            <a:spLocks noGrp="1"/>
          </p:cNvSpPr>
          <p:nvPr>
            <p:ph type="title"/>
          </p:nvPr>
        </p:nvSpPr>
        <p:spPr/>
        <p:txBody>
          <a:bodyPr/>
          <a:lstStyle/>
          <a:p>
            <a:r>
              <a:rPr lang="fr-BE" sz="2800" b="1" dirty="0"/>
              <a:t>Les alternatives au stade presentenciel</a:t>
            </a:r>
            <a:endParaRPr lang="fr-FR" dirty="0"/>
          </a:p>
        </p:txBody>
      </p:sp>
    </p:spTree>
    <p:extLst>
      <p:ext uri="{BB962C8B-B14F-4D97-AF65-F5344CB8AC3E}">
        <p14:creationId xmlns:p14="http://schemas.microsoft.com/office/powerpoint/2010/main" val="1290835237"/>
      </p:ext>
    </p:extLst>
  </p:cSld>
  <p:clrMapOvr>
    <a:masterClrMapping/>
  </p:clrMapOvr>
</p:sld>
</file>

<file path=ppt/theme/theme1.xml><?xml version="1.0" encoding="utf-8"?>
<a:theme xmlns:a="http://schemas.openxmlformats.org/drawingml/2006/main" name="Thème Office">
  <a:themeElements>
    <a:clrScheme name="Personnalisée 4">
      <a:dk1>
        <a:srgbClr val="9E0F1D"/>
      </a:dk1>
      <a:lt1>
        <a:srgbClr val="E9E9ED"/>
      </a:lt1>
      <a:dk2>
        <a:srgbClr val="7E6B5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3288</TotalTime>
  <Words>998</Words>
  <Application>Microsoft Macintosh PowerPoint</Application>
  <PresentationFormat>Présentation à l'écran (4:3)</PresentationFormat>
  <Paragraphs>167</Paragraphs>
  <Slides>20</Slides>
  <Notes>8</Notes>
  <HiddenSlides>0</HiddenSlides>
  <MMClips>0</MMClips>
  <ScaleCrop>false</ScaleCrop>
  <HeadingPairs>
    <vt:vector size="4" baseType="variant">
      <vt:variant>
        <vt:lpstr>Thème</vt:lpstr>
      </vt:variant>
      <vt:variant>
        <vt:i4>1</vt:i4>
      </vt:variant>
      <vt:variant>
        <vt:lpstr>Titres des diapositives</vt:lpstr>
      </vt:variant>
      <vt:variant>
        <vt:i4>20</vt:i4>
      </vt:variant>
    </vt:vector>
  </HeadingPairs>
  <TitlesOfParts>
    <vt:vector size="21" baseType="lpstr">
      <vt:lpstr>Thème Office</vt:lpstr>
      <vt:lpstr>Université saint-louis - bruxelles</vt:lpstr>
      <vt:lpstr>Trois phases dans procès pénal</vt:lpstr>
      <vt:lpstr>Stade Présentenciel</vt:lpstr>
      <vt:lpstr>Tableau clôture parquet (2003-2014)</vt:lpstr>
      <vt:lpstr>Constats</vt:lpstr>
      <vt:lpstr>Les alternatives au stade presentenciel</vt:lpstr>
      <vt:lpstr>Les alternatives au stade presentenciel</vt:lpstr>
      <vt:lpstr>Les alternatives au stade presentenciel</vt:lpstr>
      <vt:lpstr>Les alternatives au stade presentenciel</vt:lpstr>
      <vt:lpstr>Les alternatives au stade presentenciel</vt:lpstr>
      <vt:lpstr>Objectifs transaction /Médiation</vt:lpstr>
      <vt:lpstr>Tableau clôture information (2003-2014)</vt:lpstr>
      <vt:lpstr>Constats  </vt:lpstr>
      <vt:lpstr>Tentative Explication  </vt:lpstr>
      <vt:lpstr>Tentative Explication</vt:lpstr>
      <vt:lpstr>Conformité au soft law européen </vt:lpstr>
      <vt:lpstr>Conformité au soft law européen </vt:lpstr>
      <vt:lpstr>Conformité au soft law européen </vt:lpstr>
      <vt:lpstr>Conformité au soft law européen </vt:lpstr>
      <vt:lpstr>Présentation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sinfo fusl</dc:creator>
  <cp:lastModifiedBy>Sinfo FUSL</cp:lastModifiedBy>
  <cp:revision>226</cp:revision>
  <cp:lastPrinted>2016-04-12T13:06:50Z</cp:lastPrinted>
  <dcterms:created xsi:type="dcterms:W3CDTF">2015-01-16T08:29:07Z</dcterms:created>
  <dcterms:modified xsi:type="dcterms:W3CDTF">2016-04-15T13:26:59Z</dcterms:modified>
</cp:coreProperties>
</file>