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60" r:id="rId3"/>
    <p:sldId id="266" r:id="rId4"/>
    <p:sldId id="415" r:id="rId5"/>
    <p:sldId id="257" r:id="rId6"/>
    <p:sldId id="258" r:id="rId7"/>
    <p:sldId id="259" r:id="rId8"/>
    <p:sldId id="261" r:id="rId9"/>
    <p:sldId id="262" r:id="rId10"/>
    <p:sldId id="416" r:id="rId11"/>
    <p:sldId id="263" r:id="rId12"/>
    <p:sldId id="264" r:id="rId13"/>
    <p:sldId id="265" r:id="rId14"/>
    <p:sldId id="417" r:id="rId15"/>
    <p:sldId id="419" r:id="rId16"/>
    <p:sldId id="420" r:id="rId17"/>
    <p:sldId id="421" r:id="rId18"/>
    <p:sldId id="422" r:id="rId19"/>
    <p:sldId id="423"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853"/>
    <p:restoredTop sz="94402"/>
  </p:normalViewPr>
  <p:slideViewPr>
    <p:cSldViewPr snapToGrid="0" snapToObjects="1">
      <p:cViewPr varScale="1">
        <p:scale>
          <a:sx n="104" d="100"/>
          <a:sy n="104" d="100"/>
        </p:scale>
        <p:origin x="240"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266E13-0EC9-0943-9EDB-7D005DD1833C}" type="datetimeFigureOut">
              <a:rPr lang="fr-FR" smtClean="0"/>
              <a:t>16/11/2021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FD3A33-3891-B540-9035-C74292EC3FCE}" type="slidenum">
              <a:rPr lang="fr-FR" smtClean="0"/>
              <a:t>‹N°›</a:t>
            </a:fld>
            <a:endParaRPr lang="fr-FR"/>
          </a:p>
        </p:txBody>
      </p:sp>
    </p:spTree>
    <p:extLst>
      <p:ext uri="{BB962C8B-B14F-4D97-AF65-F5344CB8AC3E}">
        <p14:creationId xmlns:p14="http://schemas.microsoft.com/office/powerpoint/2010/main" val="2000677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dirty="0"/>
          </a:p>
        </p:txBody>
      </p:sp>
      <p:sp>
        <p:nvSpPr>
          <p:cNvPr id="4" name="Espace réservé du numéro de diapositive 3"/>
          <p:cNvSpPr>
            <a:spLocks noGrp="1"/>
          </p:cNvSpPr>
          <p:nvPr>
            <p:ph type="sldNum" sz="quarter" idx="10"/>
          </p:nvPr>
        </p:nvSpPr>
        <p:spPr/>
        <p:txBody>
          <a:bodyPr/>
          <a:lstStyle/>
          <a:p>
            <a:fld id="{523C5F2D-96A7-452B-8F22-C834BF13961D}" type="slidenum">
              <a:rPr lang="fr-BE" smtClean="0"/>
              <a:pPr/>
              <a:t>4</a:t>
            </a:fld>
            <a:endParaRPr lang="fr-BE"/>
          </a:p>
        </p:txBody>
      </p:sp>
    </p:spTree>
    <p:extLst>
      <p:ext uri="{BB962C8B-B14F-4D97-AF65-F5344CB8AC3E}">
        <p14:creationId xmlns:p14="http://schemas.microsoft.com/office/powerpoint/2010/main" val="268243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D9D93B-CE9B-844C-8E36-2E6BD5343406}"/>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E5B44AE8-1DD2-0748-8166-1219F7A72C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ED7AB176-E624-6B45-B67D-6F9989BB674A}"/>
              </a:ext>
            </a:extLst>
          </p:cNvPr>
          <p:cNvSpPr>
            <a:spLocks noGrp="1"/>
          </p:cNvSpPr>
          <p:nvPr>
            <p:ph type="dt" sz="half" idx="10"/>
          </p:nvPr>
        </p:nvSpPr>
        <p:spPr/>
        <p:txBody>
          <a:bodyPr/>
          <a:lstStyle/>
          <a:p>
            <a:fld id="{9628CBE0-DCD2-534C-9633-3DF21A712B9E}" type="datetime1">
              <a:rPr lang="fr-BE" smtClean="0"/>
              <a:t>16/11/21</a:t>
            </a:fld>
            <a:endParaRPr lang="fr-FR"/>
          </a:p>
        </p:txBody>
      </p:sp>
      <p:sp>
        <p:nvSpPr>
          <p:cNvPr id="5" name="Espace réservé du pied de page 4">
            <a:extLst>
              <a:ext uri="{FF2B5EF4-FFF2-40B4-BE49-F238E27FC236}">
                <a16:creationId xmlns:a16="http://schemas.microsoft.com/office/drawing/2014/main" id="{91867DCB-77B6-144D-87E4-A4CB0836A45B}"/>
              </a:ext>
            </a:extLst>
          </p:cNvPr>
          <p:cNvSpPr>
            <a:spLocks noGrp="1"/>
          </p:cNvSpPr>
          <p:nvPr>
            <p:ph type="ftr" sz="quarter" idx="11"/>
          </p:nvPr>
        </p:nvSpPr>
        <p:spPr/>
        <p:txBody>
          <a:bodyPr/>
          <a:lstStyle/>
          <a:p>
            <a:r>
              <a:rPr lang="fr-FR"/>
              <a:t>(c) Henri Derroitte, UCLouvain</a:t>
            </a:r>
          </a:p>
        </p:txBody>
      </p:sp>
      <p:sp>
        <p:nvSpPr>
          <p:cNvPr id="6" name="Espace réservé du numéro de diapositive 5">
            <a:extLst>
              <a:ext uri="{FF2B5EF4-FFF2-40B4-BE49-F238E27FC236}">
                <a16:creationId xmlns:a16="http://schemas.microsoft.com/office/drawing/2014/main" id="{ABCA24DB-E76E-4F4B-8CA7-3D00416A06C1}"/>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3226563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B14FC2-266D-8D4C-992B-78E3F223ADB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0D89B50E-3E74-D34E-A6EB-53E938E80652}"/>
              </a:ext>
            </a:extLst>
          </p:cNvPr>
          <p:cNvSpPr>
            <a:spLocks noGrp="1"/>
          </p:cNvSpPr>
          <p:nvPr>
            <p:ph type="body" orient="vert" idx="1"/>
          </p:nvPr>
        </p:nvSpPr>
        <p:spPr/>
        <p:txBody>
          <a:bodyPr vert="eaVert"/>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DA4CA33E-E63C-1043-B501-F45CA2B46F90}"/>
              </a:ext>
            </a:extLst>
          </p:cNvPr>
          <p:cNvSpPr>
            <a:spLocks noGrp="1"/>
          </p:cNvSpPr>
          <p:nvPr>
            <p:ph type="dt" sz="half" idx="10"/>
          </p:nvPr>
        </p:nvSpPr>
        <p:spPr/>
        <p:txBody>
          <a:bodyPr/>
          <a:lstStyle/>
          <a:p>
            <a:fld id="{E1047BB6-36F8-164A-9AC9-B2D3E7BEDCDF}" type="datetime1">
              <a:rPr lang="fr-BE" smtClean="0"/>
              <a:t>16/11/21</a:t>
            </a:fld>
            <a:endParaRPr lang="fr-FR"/>
          </a:p>
        </p:txBody>
      </p:sp>
      <p:sp>
        <p:nvSpPr>
          <p:cNvPr id="5" name="Espace réservé du pied de page 4">
            <a:extLst>
              <a:ext uri="{FF2B5EF4-FFF2-40B4-BE49-F238E27FC236}">
                <a16:creationId xmlns:a16="http://schemas.microsoft.com/office/drawing/2014/main" id="{6738567E-A8A7-8A49-8562-21B66C35DB4C}"/>
              </a:ext>
            </a:extLst>
          </p:cNvPr>
          <p:cNvSpPr>
            <a:spLocks noGrp="1"/>
          </p:cNvSpPr>
          <p:nvPr>
            <p:ph type="ftr" sz="quarter" idx="11"/>
          </p:nvPr>
        </p:nvSpPr>
        <p:spPr/>
        <p:txBody>
          <a:bodyPr/>
          <a:lstStyle/>
          <a:p>
            <a:r>
              <a:rPr lang="fr-FR"/>
              <a:t>(c) Henri Derroitte, UCLouvain</a:t>
            </a:r>
          </a:p>
        </p:txBody>
      </p:sp>
      <p:sp>
        <p:nvSpPr>
          <p:cNvPr id="6" name="Espace réservé du numéro de diapositive 5">
            <a:extLst>
              <a:ext uri="{FF2B5EF4-FFF2-40B4-BE49-F238E27FC236}">
                <a16:creationId xmlns:a16="http://schemas.microsoft.com/office/drawing/2014/main" id="{BB4F9ED4-8D6E-1C40-8570-81601B808E95}"/>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1211670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54520A2-2810-4B4D-B545-B71E4420862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5745802-2CBE-BE4C-9E72-73D4C147342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641F963E-6F1A-1642-93BB-B4753EE36A2B}"/>
              </a:ext>
            </a:extLst>
          </p:cNvPr>
          <p:cNvSpPr>
            <a:spLocks noGrp="1"/>
          </p:cNvSpPr>
          <p:nvPr>
            <p:ph type="dt" sz="half" idx="10"/>
          </p:nvPr>
        </p:nvSpPr>
        <p:spPr/>
        <p:txBody>
          <a:bodyPr/>
          <a:lstStyle/>
          <a:p>
            <a:fld id="{F377EC55-FB1A-4D4B-8696-A19C1EE1BF05}" type="datetime1">
              <a:rPr lang="fr-BE" smtClean="0"/>
              <a:t>16/11/21</a:t>
            </a:fld>
            <a:endParaRPr lang="fr-FR"/>
          </a:p>
        </p:txBody>
      </p:sp>
      <p:sp>
        <p:nvSpPr>
          <p:cNvPr id="5" name="Espace réservé du pied de page 4">
            <a:extLst>
              <a:ext uri="{FF2B5EF4-FFF2-40B4-BE49-F238E27FC236}">
                <a16:creationId xmlns:a16="http://schemas.microsoft.com/office/drawing/2014/main" id="{B8911E31-3A75-2F46-A72A-ED9207D76F8D}"/>
              </a:ext>
            </a:extLst>
          </p:cNvPr>
          <p:cNvSpPr>
            <a:spLocks noGrp="1"/>
          </p:cNvSpPr>
          <p:nvPr>
            <p:ph type="ftr" sz="quarter" idx="11"/>
          </p:nvPr>
        </p:nvSpPr>
        <p:spPr/>
        <p:txBody>
          <a:bodyPr/>
          <a:lstStyle/>
          <a:p>
            <a:r>
              <a:rPr lang="fr-FR"/>
              <a:t>(c) Henri Derroitte, UCLouvain</a:t>
            </a:r>
          </a:p>
        </p:txBody>
      </p:sp>
      <p:sp>
        <p:nvSpPr>
          <p:cNvPr id="6" name="Espace réservé du numéro de diapositive 5">
            <a:extLst>
              <a:ext uri="{FF2B5EF4-FFF2-40B4-BE49-F238E27FC236}">
                <a16:creationId xmlns:a16="http://schemas.microsoft.com/office/drawing/2014/main" id="{E6B4A1DA-12F9-7F4C-9240-B26AEA65A3CA}"/>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3348520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1E24A2-834D-6F44-B7F6-E0CC252F8EA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116D219-6919-0540-B41B-81C831C9EBF6}"/>
              </a:ext>
            </a:extLst>
          </p:cNvPr>
          <p:cNvSpPr>
            <a:spLocks noGrp="1"/>
          </p:cNvSpPr>
          <p:nvPr>
            <p:ph idx="1"/>
          </p:nvPr>
        </p:nvSpPr>
        <p:spPr/>
        <p:txBody>
          <a:body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F246980-BD4D-BC43-BEE1-F276D3799C49}"/>
              </a:ext>
            </a:extLst>
          </p:cNvPr>
          <p:cNvSpPr>
            <a:spLocks noGrp="1"/>
          </p:cNvSpPr>
          <p:nvPr>
            <p:ph type="dt" sz="half" idx="10"/>
          </p:nvPr>
        </p:nvSpPr>
        <p:spPr/>
        <p:txBody>
          <a:bodyPr/>
          <a:lstStyle/>
          <a:p>
            <a:fld id="{5EA47F78-AE0C-7D4B-9DCC-C8E98DC95FE5}" type="datetime1">
              <a:rPr lang="fr-BE" smtClean="0"/>
              <a:t>16/11/21</a:t>
            </a:fld>
            <a:endParaRPr lang="fr-FR"/>
          </a:p>
        </p:txBody>
      </p:sp>
      <p:sp>
        <p:nvSpPr>
          <p:cNvPr id="5" name="Espace réservé du pied de page 4">
            <a:extLst>
              <a:ext uri="{FF2B5EF4-FFF2-40B4-BE49-F238E27FC236}">
                <a16:creationId xmlns:a16="http://schemas.microsoft.com/office/drawing/2014/main" id="{7DBE6ED2-6119-8D4F-B6E1-C1AEE12B763D}"/>
              </a:ext>
            </a:extLst>
          </p:cNvPr>
          <p:cNvSpPr>
            <a:spLocks noGrp="1"/>
          </p:cNvSpPr>
          <p:nvPr>
            <p:ph type="ftr" sz="quarter" idx="11"/>
          </p:nvPr>
        </p:nvSpPr>
        <p:spPr/>
        <p:txBody>
          <a:bodyPr/>
          <a:lstStyle/>
          <a:p>
            <a:r>
              <a:rPr lang="fr-FR"/>
              <a:t>(c) Henri Derroitte, UCLouvain</a:t>
            </a:r>
          </a:p>
        </p:txBody>
      </p:sp>
      <p:sp>
        <p:nvSpPr>
          <p:cNvPr id="6" name="Espace réservé du numéro de diapositive 5">
            <a:extLst>
              <a:ext uri="{FF2B5EF4-FFF2-40B4-BE49-F238E27FC236}">
                <a16:creationId xmlns:a16="http://schemas.microsoft.com/office/drawing/2014/main" id="{0938A042-9B87-8C48-AC99-D4474E5D9FEA}"/>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309909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F2495E-4FF4-F24F-BA79-F344D7F6689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D4FFEBD-25DF-6C43-9069-F5A2E19107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145B0991-6792-944E-9F17-ED3A1CB34B1B}"/>
              </a:ext>
            </a:extLst>
          </p:cNvPr>
          <p:cNvSpPr>
            <a:spLocks noGrp="1"/>
          </p:cNvSpPr>
          <p:nvPr>
            <p:ph type="dt" sz="half" idx="10"/>
          </p:nvPr>
        </p:nvSpPr>
        <p:spPr/>
        <p:txBody>
          <a:bodyPr/>
          <a:lstStyle/>
          <a:p>
            <a:fld id="{C15B9633-5BD0-A244-A637-35D0E76B31F6}" type="datetime1">
              <a:rPr lang="fr-BE" smtClean="0"/>
              <a:t>16/11/21</a:t>
            </a:fld>
            <a:endParaRPr lang="fr-FR"/>
          </a:p>
        </p:txBody>
      </p:sp>
      <p:sp>
        <p:nvSpPr>
          <p:cNvPr id="5" name="Espace réservé du pied de page 4">
            <a:extLst>
              <a:ext uri="{FF2B5EF4-FFF2-40B4-BE49-F238E27FC236}">
                <a16:creationId xmlns:a16="http://schemas.microsoft.com/office/drawing/2014/main" id="{F2C2C50A-D07A-2A46-83AC-3F2D7B7DFE8E}"/>
              </a:ext>
            </a:extLst>
          </p:cNvPr>
          <p:cNvSpPr>
            <a:spLocks noGrp="1"/>
          </p:cNvSpPr>
          <p:nvPr>
            <p:ph type="ftr" sz="quarter" idx="11"/>
          </p:nvPr>
        </p:nvSpPr>
        <p:spPr/>
        <p:txBody>
          <a:bodyPr/>
          <a:lstStyle/>
          <a:p>
            <a:r>
              <a:rPr lang="fr-FR"/>
              <a:t>(c) Henri Derroitte, UCLouvain</a:t>
            </a:r>
          </a:p>
        </p:txBody>
      </p:sp>
      <p:sp>
        <p:nvSpPr>
          <p:cNvPr id="6" name="Espace réservé du numéro de diapositive 5">
            <a:extLst>
              <a:ext uri="{FF2B5EF4-FFF2-40B4-BE49-F238E27FC236}">
                <a16:creationId xmlns:a16="http://schemas.microsoft.com/office/drawing/2014/main" id="{60E928B5-F93F-ED47-9F72-B5746F394F80}"/>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3131864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C7376B-CDF9-F04E-A8CC-BA150252C3C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72D5310-4821-984E-A378-1AD4E204D86C}"/>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B8C64AD-3A40-7D4B-A9C3-1E597599272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B853C15-D53D-1D4F-8AD2-6B4E2EADDA5D}"/>
              </a:ext>
            </a:extLst>
          </p:cNvPr>
          <p:cNvSpPr>
            <a:spLocks noGrp="1"/>
          </p:cNvSpPr>
          <p:nvPr>
            <p:ph type="dt" sz="half" idx="10"/>
          </p:nvPr>
        </p:nvSpPr>
        <p:spPr/>
        <p:txBody>
          <a:bodyPr/>
          <a:lstStyle/>
          <a:p>
            <a:fld id="{7D8C7A03-42EE-F940-BFFA-DB92D5057E03}" type="datetime1">
              <a:rPr lang="fr-BE" smtClean="0"/>
              <a:t>16/11/21</a:t>
            </a:fld>
            <a:endParaRPr lang="fr-FR"/>
          </a:p>
        </p:txBody>
      </p:sp>
      <p:sp>
        <p:nvSpPr>
          <p:cNvPr id="6" name="Espace réservé du pied de page 5">
            <a:extLst>
              <a:ext uri="{FF2B5EF4-FFF2-40B4-BE49-F238E27FC236}">
                <a16:creationId xmlns:a16="http://schemas.microsoft.com/office/drawing/2014/main" id="{0D5FFB03-EEDB-AE41-8D01-D2323831DF06}"/>
              </a:ext>
            </a:extLst>
          </p:cNvPr>
          <p:cNvSpPr>
            <a:spLocks noGrp="1"/>
          </p:cNvSpPr>
          <p:nvPr>
            <p:ph type="ftr" sz="quarter" idx="11"/>
          </p:nvPr>
        </p:nvSpPr>
        <p:spPr/>
        <p:txBody>
          <a:bodyPr/>
          <a:lstStyle/>
          <a:p>
            <a:r>
              <a:rPr lang="fr-FR"/>
              <a:t>(c) Henri Derroitte, UCLouvain</a:t>
            </a:r>
          </a:p>
        </p:txBody>
      </p:sp>
      <p:sp>
        <p:nvSpPr>
          <p:cNvPr id="7" name="Espace réservé du numéro de diapositive 6">
            <a:extLst>
              <a:ext uri="{FF2B5EF4-FFF2-40B4-BE49-F238E27FC236}">
                <a16:creationId xmlns:a16="http://schemas.microsoft.com/office/drawing/2014/main" id="{609082AF-8A77-FB4D-A157-0244481A8B9E}"/>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2519740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7B447D-66DF-9842-B1AC-111F40E330D1}"/>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C33891D6-FE6D-BF42-864A-E6F220E87A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00A33B3-5B83-824D-B297-A4ECA33F219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p:txBody>
      </p:sp>
      <p:sp>
        <p:nvSpPr>
          <p:cNvPr id="5" name="Espace réservé du texte 4">
            <a:extLst>
              <a:ext uri="{FF2B5EF4-FFF2-40B4-BE49-F238E27FC236}">
                <a16:creationId xmlns:a16="http://schemas.microsoft.com/office/drawing/2014/main" id="{351F763F-4766-8F4E-B6DD-9D08F970CB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38D7267-0598-264E-A7D3-EF5472483C9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p:txBody>
      </p:sp>
      <p:sp>
        <p:nvSpPr>
          <p:cNvPr id="7" name="Espace réservé de la date 6">
            <a:extLst>
              <a:ext uri="{FF2B5EF4-FFF2-40B4-BE49-F238E27FC236}">
                <a16:creationId xmlns:a16="http://schemas.microsoft.com/office/drawing/2014/main" id="{8E9BD829-FAE7-604C-812F-7FBAA3E0959D}"/>
              </a:ext>
            </a:extLst>
          </p:cNvPr>
          <p:cNvSpPr>
            <a:spLocks noGrp="1"/>
          </p:cNvSpPr>
          <p:nvPr>
            <p:ph type="dt" sz="half" idx="10"/>
          </p:nvPr>
        </p:nvSpPr>
        <p:spPr/>
        <p:txBody>
          <a:bodyPr/>
          <a:lstStyle/>
          <a:p>
            <a:fld id="{F96D1CD1-2F81-3A42-89E7-678485E726E5}" type="datetime1">
              <a:rPr lang="fr-BE" smtClean="0"/>
              <a:t>16/11/21</a:t>
            </a:fld>
            <a:endParaRPr lang="fr-FR"/>
          </a:p>
        </p:txBody>
      </p:sp>
      <p:sp>
        <p:nvSpPr>
          <p:cNvPr id="8" name="Espace réservé du pied de page 7">
            <a:extLst>
              <a:ext uri="{FF2B5EF4-FFF2-40B4-BE49-F238E27FC236}">
                <a16:creationId xmlns:a16="http://schemas.microsoft.com/office/drawing/2014/main" id="{A1CF32F1-8556-A646-BDC7-3371A61F699B}"/>
              </a:ext>
            </a:extLst>
          </p:cNvPr>
          <p:cNvSpPr>
            <a:spLocks noGrp="1"/>
          </p:cNvSpPr>
          <p:nvPr>
            <p:ph type="ftr" sz="quarter" idx="11"/>
          </p:nvPr>
        </p:nvSpPr>
        <p:spPr/>
        <p:txBody>
          <a:bodyPr/>
          <a:lstStyle/>
          <a:p>
            <a:r>
              <a:rPr lang="fr-FR"/>
              <a:t>(c) Henri Derroitte, UCLouvain</a:t>
            </a:r>
          </a:p>
        </p:txBody>
      </p:sp>
      <p:sp>
        <p:nvSpPr>
          <p:cNvPr id="9" name="Espace réservé du numéro de diapositive 8">
            <a:extLst>
              <a:ext uri="{FF2B5EF4-FFF2-40B4-BE49-F238E27FC236}">
                <a16:creationId xmlns:a16="http://schemas.microsoft.com/office/drawing/2014/main" id="{AA091DB3-520C-AA42-AA5B-6E94C5B24894}"/>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155963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35648F-D8DA-B54A-A635-28528E5801E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C16DE72-15E7-B944-A6EE-E2D4101C1EBE}"/>
              </a:ext>
            </a:extLst>
          </p:cNvPr>
          <p:cNvSpPr>
            <a:spLocks noGrp="1"/>
          </p:cNvSpPr>
          <p:nvPr>
            <p:ph type="dt" sz="half" idx="10"/>
          </p:nvPr>
        </p:nvSpPr>
        <p:spPr/>
        <p:txBody>
          <a:bodyPr/>
          <a:lstStyle/>
          <a:p>
            <a:fld id="{23FDB83F-B41C-4F49-8F9B-C0AF97CDACF2}" type="datetime1">
              <a:rPr lang="fr-BE" smtClean="0"/>
              <a:t>16/11/21</a:t>
            </a:fld>
            <a:endParaRPr lang="fr-FR"/>
          </a:p>
        </p:txBody>
      </p:sp>
      <p:sp>
        <p:nvSpPr>
          <p:cNvPr id="4" name="Espace réservé du pied de page 3">
            <a:extLst>
              <a:ext uri="{FF2B5EF4-FFF2-40B4-BE49-F238E27FC236}">
                <a16:creationId xmlns:a16="http://schemas.microsoft.com/office/drawing/2014/main" id="{8668F325-CA80-DC4C-8521-0B242646C5E4}"/>
              </a:ext>
            </a:extLst>
          </p:cNvPr>
          <p:cNvSpPr>
            <a:spLocks noGrp="1"/>
          </p:cNvSpPr>
          <p:nvPr>
            <p:ph type="ftr" sz="quarter" idx="11"/>
          </p:nvPr>
        </p:nvSpPr>
        <p:spPr/>
        <p:txBody>
          <a:bodyPr/>
          <a:lstStyle/>
          <a:p>
            <a:r>
              <a:rPr lang="fr-FR"/>
              <a:t>(c) Henri Derroitte, UCLouvain</a:t>
            </a:r>
          </a:p>
        </p:txBody>
      </p:sp>
      <p:sp>
        <p:nvSpPr>
          <p:cNvPr id="5" name="Espace réservé du numéro de diapositive 4">
            <a:extLst>
              <a:ext uri="{FF2B5EF4-FFF2-40B4-BE49-F238E27FC236}">
                <a16:creationId xmlns:a16="http://schemas.microsoft.com/office/drawing/2014/main" id="{C611B47F-9D96-484C-92E8-AC3F3D4BDAB2}"/>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1202102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62B5044-C20B-6046-812A-9446FB532102}"/>
              </a:ext>
            </a:extLst>
          </p:cNvPr>
          <p:cNvSpPr>
            <a:spLocks noGrp="1"/>
          </p:cNvSpPr>
          <p:nvPr>
            <p:ph type="dt" sz="half" idx="10"/>
          </p:nvPr>
        </p:nvSpPr>
        <p:spPr/>
        <p:txBody>
          <a:bodyPr/>
          <a:lstStyle/>
          <a:p>
            <a:fld id="{C78515A2-BBD4-2545-B90E-C0F13D7EC14D}" type="datetime1">
              <a:rPr lang="fr-BE" smtClean="0"/>
              <a:t>16/11/21</a:t>
            </a:fld>
            <a:endParaRPr lang="fr-FR"/>
          </a:p>
        </p:txBody>
      </p:sp>
      <p:sp>
        <p:nvSpPr>
          <p:cNvPr id="3" name="Espace réservé du pied de page 2">
            <a:extLst>
              <a:ext uri="{FF2B5EF4-FFF2-40B4-BE49-F238E27FC236}">
                <a16:creationId xmlns:a16="http://schemas.microsoft.com/office/drawing/2014/main" id="{A10AE826-834E-1D42-AF62-AC223F818DCB}"/>
              </a:ext>
            </a:extLst>
          </p:cNvPr>
          <p:cNvSpPr>
            <a:spLocks noGrp="1"/>
          </p:cNvSpPr>
          <p:nvPr>
            <p:ph type="ftr" sz="quarter" idx="11"/>
          </p:nvPr>
        </p:nvSpPr>
        <p:spPr/>
        <p:txBody>
          <a:bodyPr/>
          <a:lstStyle/>
          <a:p>
            <a:r>
              <a:rPr lang="fr-FR"/>
              <a:t>(c) Henri Derroitte, UCLouvain</a:t>
            </a:r>
          </a:p>
        </p:txBody>
      </p:sp>
      <p:sp>
        <p:nvSpPr>
          <p:cNvPr id="4" name="Espace réservé du numéro de diapositive 3">
            <a:extLst>
              <a:ext uri="{FF2B5EF4-FFF2-40B4-BE49-F238E27FC236}">
                <a16:creationId xmlns:a16="http://schemas.microsoft.com/office/drawing/2014/main" id="{838C9A3A-B860-1243-BF10-7578C828703B}"/>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3096182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81DE20-1D91-D14F-B1EF-CC22719913C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A0B84D6A-29DB-1A42-A5E4-554A26E2E0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p:txBody>
      </p:sp>
      <p:sp>
        <p:nvSpPr>
          <p:cNvPr id="4" name="Espace réservé du texte 3">
            <a:extLst>
              <a:ext uri="{FF2B5EF4-FFF2-40B4-BE49-F238E27FC236}">
                <a16:creationId xmlns:a16="http://schemas.microsoft.com/office/drawing/2014/main" id="{1D3005A6-7176-C34A-B49F-46D2F26EBC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03301D8-1F25-BE4D-9144-1FC22CD29643}"/>
              </a:ext>
            </a:extLst>
          </p:cNvPr>
          <p:cNvSpPr>
            <a:spLocks noGrp="1"/>
          </p:cNvSpPr>
          <p:nvPr>
            <p:ph type="dt" sz="half" idx="10"/>
          </p:nvPr>
        </p:nvSpPr>
        <p:spPr/>
        <p:txBody>
          <a:bodyPr/>
          <a:lstStyle/>
          <a:p>
            <a:fld id="{25949B16-EE09-D14F-8EFD-272B92DE80B5}" type="datetime1">
              <a:rPr lang="fr-BE" smtClean="0"/>
              <a:t>16/11/21</a:t>
            </a:fld>
            <a:endParaRPr lang="fr-FR"/>
          </a:p>
        </p:txBody>
      </p:sp>
      <p:sp>
        <p:nvSpPr>
          <p:cNvPr id="6" name="Espace réservé du pied de page 5">
            <a:extLst>
              <a:ext uri="{FF2B5EF4-FFF2-40B4-BE49-F238E27FC236}">
                <a16:creationId xmlns:a16="http://schemas.microsoft.com/office/drawing/2014/main" id="{42FDFCA7-88C1-DC47-809F-E7A552A9461E}"/>
              </a:ext>
            </a:extLst>
          </p:cNvPr>
          <p:cNvSpPr>
            <a:spLocks noGrp="1"/>
          </p:cNvSpPr>
          <p:nvPr>
            <p:ph type="ftr" sz="quarter" idx="11"/>
          </p:nvPr>
        </p:nvSpPr>
        <p:spPr/>
        <p:txBody>
          <a:bodyPr/>
          <a:lstStyle/>
          <a:p>
            <a:r>
              <a:rPr lang="fr-FR"/>
              <a:t>(c) Henri Derroitte, UCLouvain</a:t>
            </a:r>
          </a:p>
        </p:txBody>
      </p:sp>
      <p:sp>
        <p:nvSpPr>
          <p:cNvPr id="7" name="Espace réservé du numéro de diapositive 6">
            <a:extLst>
              <a:ext uri="{FF2B5EF4-FFF2-40B4-BE49-F238E27FC236}">
                <a16:creationId xmlns:a16="http://schemas.microsoft.com/office/drawing/2014/main" id="{2441E945-BD3A-9D4F-830C-0ECB5F505CB9}"/>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1637855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D4F3C3-A726-3340-BA8D-5279D1D7459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1BE73D1-4791-B24F-95CC-4B4FE69BCB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a:extLst>
              <a:ext uri="{FF2B5EF4-FFF2-40B4-BE49-F238E27FC236}">
                <a16:creationId xmlns:a16="http://schemas.microsoft.com/office/drawing/2014/main" id="{B7E94335-453A-0645-8DC0-53F3DA176F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16F4244-D83B-734E-8F3F-B9FF2D3184D1}"/>
              </a:ext>
            </a:extLst>
          </p:cNvPr>
          <p:cNvSpPr>
            <a:spLocks noGrp="1"/>
          </p:cNvSpPr>
          <p:nvPr>
            <p:ph type="dt" sz="half" idx="10"/>
          </p:nvPr>
        </p:nvSpPr>
        <p:spPr/>
        <p:txBody>
          <a:bodyPr/>
          <a:lstStyle/>
          <a:p>
            <a:fld id="{E585241A-CC95-5346-A57C-09DAE1742769}" type="datetime1">
              <a:rPr lang="fr-BE" smtClean="0"/>
              <a:t>16/11/21</a:t>
            </a:fld>
            <a:endParaRPr lang="fr-FR"/>
          </a:p>
        </p:txBody>
      </p:sp>
      <p:sp>
        <p:nvSpPr>
          <p:cNvPr id="6" name="Espace réservé du pied de page 5">
            <a:extLst>
              <a:ext uri="{FF2B5EF4-FFF2-40B4-BE49-F238E27FC236}">
                <a16:creationId xmlns:a16="http://schemas.microsoft.com/office/drawing/2014/main" id="{4C2CB9D5-3D37-8A4E-9CFD-B6955A24CDC6}"/>
              </a:ext>
            </a:extLst>
          </p:cNvPr>
          <p:cNvSpPr>
            <a:spLocks noGrp="1"/>
          </p:cNvSpPr>
          <p:nvPr>
            <p:ph type="ftr" sz="quarter" idx="11"/>
          </p:nvPr>
        </p:nvSpPr>
        <p:spPr/>
        <p:txBody>
          <a:bodyPr/>
          <a:lstStyle/>
          <a:p>
            <a:r>
              <a:rPr lang="fr-FR"/>
              <a:t>(c) Henri Derroitte, UCLouvain</a:t>
            </a:r>
          </a:p>
        </p:txBody>
      </p:sp>
      <p:sp>
        <p:nvSpPr>
          <p:cNvPr id="7" name="Espace réservé du numéro de diapositive 6">
            <a:extLst>
              <a:ext uri="{FF2B5EF4-FFF2-40B4-BE49-F238E27FC236}">
                <a16:creationId xmlns:a16="http://schemas.microsoft.com/office/drawing/2014/main" id="{F6DAE5B3-C2BA-9945-8340-A50856583AE9}"/>
              </a:ext>
            </a:extLst>
          </p:cNvPr>
          <p:cNvSpPr>
            <a:spLocks noGrp="1"/>
          </p:cNvSpPr>
          <p:nvPr>
            <p:ph type="sldNum" sz="quarter" idx="12"/>
          </p:nvPr>
        </p:nvSpPr>
        <p:spPr/>
        <p:txBody>
          <a:bodyPr/>
          <a:lstStyle/>
          <a:p>
            <a:fld id="{A0E2BBFF-5ECD-1B4C-A203-29DE109AC4A2}" type="slidenum">
              <a:rPr lang="fr-FR" smtClean="0"/>
              <a:t>‹N°›</a:t>
            </a:fld>
            <a:endParaRPr lang="fr-FR"/>
          </a:p>
        </p:txBody>
      </p:sp>
    </p:spTree>
    <p:extLst>
      <p:ext uri="{BB962C8B-B14F-4D97-AF65-F5344CB8AC3E}">
        <p14:creationId xmlns:p14="http://schemas.microsoft.com/office/powerpoint/2010/main" val="1943713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FC8CEA7-D7C4-5D45-9B27-4C81167390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91C24A74-1135-F843-A9E4-1A2D0F82FD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5DE9D78F-9F78-A744-93F1-B1AB3417E5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B535F2-721D-4E4C-95E7-54A518B45DD8}" type="datetime1">
              <a:rPr lang="fr-BE" smtClean="0"/>
              <a:t>16/11/21</a:t>
            </a:fld>
            <a:endParaRPr lang="fr-FR"/>
          </a:p>
        </p:txBody>
      </p:sp>
      <p:sp>
        <p:nvSpPr>
          <p:cNvPr id="5" name="Espace réservé du pied de page 4">
            <a:extLst>
              <a:ext uri="{FF2B5EF4-FFF2-40B4-BE49-F238E27FC236}">
                <a16:creationId xmlns:a16="http://schemas.microsoft.com/office/drawing/2014/main" id="{3D0D6BAA-3DE6-9E47-8463-C0BC42585C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(c) Henri Derroitte, UCLouvain</a:t>
            </a:r>
          </a:p>
        </p:txBody>
      </p:sp>
      <p:sp>
        <p:nvSpPr>
          <p:cNvPr id="6" name="Espace réservé du numéro de diapositive 5">
            <a:extLst>
              <a:ext uri="{FF2B5EF4-FFF2-40B4-BE49-F238E27FC236}">
                <a16:creationId xmlns:a16="http://schemas.microsoft.com/office/drawing/2014/main" id="{76298C9A-3E80-034A-9DFE-749AF6E602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E2BBFF-5ECD-1B4C-A203-29DE109AC4A2}" type="slidenum">
              <a:rPr lang="fr-FR" smtClean="0"/>
              <a:t>‹N°›</a:t>
            </a:fld>
            <a:endParaRPr lang="fr-FR"/>
          </a:p>
        </p:txBody>
      </p:sp>
    </p:spTree>
    <p:extLst>
      <p:ext uri="{BB962C8B-B14F-4D97-AF65-F5344CB8AC3E}">
        <p14:creationId xmlns:p14="http://schemas.microsoft.com/office/powerpoint/2010/main" val="2912704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4426AB7-D619-4515-962A-BC83909EC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7C4A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E47DF98-723F-4AAC-ABCF-CACBC438F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a16="http://schemas.microsoft.com/office/drawing/2014/main" id="{EA29FC7C-9308-4FDE-8DCA-405668055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95600" y="5768204"/>
            <a:ext cx="6400800" cy="0"/>
          </a:xfrm>
          <a:prstGeom prst="line">
            <a:avLst/>
          </a:prstGeom>
          <a:ln>
            <a:solidFill>
              <a:srgbClr val="7C4A5B"/>
            </a:solidFill>
          </a:ln>
        </p:spPr>
        <p:style>
          <a:lnRef idx="1">
            <a:schemeClr val="accent1"/>
          </a:lnRef>
          <a:fillRef idx="0">
            <a:schemeClr val="accent1"/>
          </a:fillRef>
          <a:effectRef idx="0">
            <a:schemeClr val="accent1"/>
          </a:effectRef>
          <a:fontRef idx="minor">
            <a:schemeClr val="tx1"/>
          </a:fontRef>
        </p:style>
      </p:cxnSp>
      <p:sp>
        <p:nvSpPr>
          <p:cNvPr id="2" name="Titre 1">
            <a:extLst>
              <a:ext uri="{FF2B5EF4-FFF2-40B4-BE49-F238E27FC236}">
                <a16:creationId xmlns:a16="http://schemas.microsoft.com/office/drawing/2014/main" id="{F9E2E72C-54A0-324B-BAE0-92B956E0317B}"/>
              </a:ext>
            </a:extLst>
          </p:cNvPr>
          <p:cNvSpPr>
            <a:spLocks noGrp="1"/>
          </p:cNvSpPr>
          <p:nvPr>
            <p:ph type="ctrTitle"/>
          </p:nvPr>
        </p:nvSpPr>
        <p:spPr>
          <a:xfrm>
            <a:off x="1878259" y="2014387"/>
            <a:ext cx="8877169" cy="1459381"/>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fr-FR" sz="3600" b="1" dirty="0"/>
              <a:t>Vers de nouveaux liens </a:t>
            </a:r>
            <a:br>
              <a:rPr lang="fr-FR" sz="3600" b="1" dirty="0"/>
            </a:br>
            <a:r>
              <a:rPr lang="fr-FR" sz="3600" b="1" dirty="0"/>
              <a:t>entre catéchèse et pastorale familiale</a:t>
            </a:r>
            <a:br>
              <a:rPr lang="fr-FR" sz="3200" dirty="0"/>
            </a:br>
            <a:endParaRPr lang="fr-FR" sz="3200" dirty="0">
              <a:solidFill>
                <a:srgbClr val="7C4A5B"/>
              </a:solidFill>
            </a:endParaRPr>
          </a:p>
        </p:txBody>
      </p:sp>
      <p:pic>
        <p:nvPicPr>
          <p:cNvPr id="5" name="Image 4">
            <a:extLst>
              <a:ext uri="{FF2B5EF4-FFF2-40B4-BE49-F238E27FC236}">
                <a16:creationId xmlns:a16="http://schemas.microsoft.com/office/drawing/2014/main" id="{172B54B6-F2D3-1540-ADDC-214713F9121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43841" y="256541"/>
            <a:ext cx="3116876" cy="1002432"/>
          </a:xfrm>
          <a:prstGeom prst="rect">
            <a:avLst/>
          </a:prstGeom>
        </p:spPr>
      </p:pic>
      <p:sp>
        <p:nvSpPr>
          <p:cNvPr id="7" name="Sous-titre 6">
            <a:extLst>
              <a:ext uri="{FF2B5EF4-FFF2-40B4-BE49-F238E27FC236}">
                <a16:creationId xmlns:a16="http://schemas.microsoft.com/office/drawing/2014/main" id="{5F1FF4AA-0CDA-2948-817B-F84021C60506}"/>
              </a:ext>
            </a:extLst>
          </p:cNvPr>
          <p:cNvSpPr>
            <a:spLocks noGrp="1"/>
          </p:cNvSpPr>
          <p:nvPr>
            <p:ph type="subTitle" idx="1"/>
          </p:nvPr>
        </p:nvSpPr>
        <p:spPr>
          <a:xfrm>
            <a:off x="1611428" y="4945697"/>
            <a:ext cx="9144000" cy="1655762"/>
          </a:xfrm>
        </p:spPr>
        <p:txBody>
          <a:bodyPr>
            <a:normAutofit/>
          </a:bodyPr>
          <a:lstStyle/>
          <a:p>
            <a:r>
              <a:rPr lang="fr-FR" sz="2000" dirty="0"/>
              <a:t>Formation avec la CIFS, Liège, 20 novembre 2021</a:t>
            </a:r>
          </a:p>
          <a:p>
            <a:r>
              <a:rPr lang="fr-FR" sz="2000" dirty="0"/>
              <a:t>Henri Derroitte</a:t>
            </a:r>
          </a:p>
        </p:txBody>
      </p:sp>
      <p:sp>
        <p:nvSpPr>
          <p:cNvPr id="4" name="Espace réservé du numéro de diapositive 3">
            <a:extLst>
              <a:ext uri="{FF2B5EF4-FFF2-40B4-BE49-F238E27FC236}">
                <a16:creationId xmlns:a16="http://schemas.microsoft.com/office/drawing/2014/main" id="{892A539C-0749-0843-9477-D51FEA9B9DF6}"/>
              </a:ext>
            </a:extLst>
          </p:cNvPr>
          <p:cNvSpPr>
            <a:spLocks noGrp="1"/>
          </p:cNvSpPr>
          <p:nvPr>
            <p:ph type="sldNum" sz="quarter" idx="12"/>
          </p:nvPr>
        </p:nvSpPr>
        <p:spPr/>
        <p:txBody>
          <a:bodyPr/>
          <a:lstStyle/>
          <a:p>
            <a:fld id="{A0E2BBFF-5ECD-1B4C-A203-29DE109AC4A2}" type="slidenum">
              <a:rPr lang="fr-FR" smtClean="0"/>
              <a:t>1</a:t>
            </a:fld>
            <a:endParaRPr lang="fr-FR"/>
          </a:p>
        </p:txBody>
      </p:sp>
      <p:sp>
        <p:nvSpPr>
          <p:cNvPr id="6" name="Espace réservé du pied de page 5">
            <a:extLst>
              <a:ext uri="{FF2B5EF4-FFF2-40B4-BE49-F238E27FC236}">
                <a16:creationId xmlns:a16="http://schemas.microsoft.com/office/drawing/2014/main" id="{2AF5E916-9E1A-2248-BD70-7C39021C4918}"/>
              </a:ext>
            </a:extLst>
          </p:cNvPr>
          <p:cNvSpPr>
            <a:spLocks noGrp="1"/>
          </p:cNvSpPr>
          <p:nvPr>
            <p:ph type="ftr" sz="quarter" idx="11"/>
          </p:nvPr>
        </p:nvSpPr>
        <p:spPr/>
        <p:txBody>
          <a:bodyPr/>
          <a:lstStyle/>
          <a:p>
            <a:r>
              <a:rPr lang="fr-FR"/>
              <a:t>(c) Henri Derroitte, UCLouvain</a:t>
            </a:r>
          </a:p>
        </p:txBody>
      </p:sp>
    </p:spTree>
    <p:extLst>
      <p:ext uri="{BB962C8B-B14F-4D97-AF65-F5344CB8AC3E}">
        <p14:creationId xmlns:p14="http://schemas.microsoft.com/office/powerpoint/2010/main" val="2461290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E64189-5440-574F-813D-5CD88E5B8D20}"/>
              </a:ext>
            </a:extLst>
          </p:cNvPr>
          <p:cNvSpPr>
            <a:spLocks noGrp="1"/>
          </p:cNvSpPr>
          <p:nvPr>
            <p:ph type="title"/>
          </p:nvPr>
        </p:nvSpPr>
        <p:spPr/>
        <p:txBody>
          <a:bodyPr/>
          <a:lstStyle/>
          <a:p>
            <a:r>
              <a:rPr lang="fr-FR" dirty="0"/>
              <a:t>3. Une histoire en 3 </a:t>
            </a:r>
            <a:r>
              <a:rPr lang="fr-FR" dirty="0" err="1"/>
              <a:t>dias</a:t>
            </a:r>
            <a:endParaRPr lang="fr-FR" dirty="0"/>
          </a:p>
        </p:txBody>
      </p:sp>
      <p:sp>
        <p:nvSpPr>
          <p:cNvPr id="4" name="Espace réservé du pied de page 3">
            <a:extLst>
              <a:ext uri="{FF2B5EF4-FFF2-40B4-BE49-F238E27FC236}">
                <a16:creationId xmlns:a16="http://schemas.microsoft.com/office/drawing/2014/main" id="{DE6C09CB-4DC8-A248-8A62-A735EC73B6D8}"/>
              </a:ext>
            </a:extLst>
          </p:cNvPr>
          <p:cNvSpPr>
            <a:spLocks noGrp="1"/>
          </p:cNvSpPr>
          <p:nvPr>
            <p:ph type="ftr" sz="quarter" idx="11"/>
          </p:nvPr>
        </p:nvSpPr>
        <p:spPr/>
        <p:txBody>
          <a:bodyPr/>
          <a:lstStyle/>
          <a:p>
            <a:r>
              <a:rPr lang="fr-FR"/>
              <a:t>(c) Henri Derroitte, UCLouvain</a:t>
            </a:r>
          </a:p>
        </p:txBody>
      </p:sp>
      <p:sp>
        <p:nvSpPr>
          <p:cNvPr id="5" name="Espace réservé du numéro de diapositive 4">
            <a:extLst>
              <a:ext uri="{FF2B5EF4-FFF2-40B4-BE49-F238E27FC236}">
                <a16:creationId xmlns:a16="http://schemas.microsoft.com/office/drawing/2014/main" id="{5F7FE6E3-AE99-4E40-951E-973852C7BDBC}"/>
              </a:ext>
            </a:extLst>
          </p:cNvPr>
          <p:cNvSpPr>
            <a:spLocks noGrp="1"/>
          </p:cNvSpPr>
          <p:nvPr>
            <p:ph type="sldNum" sz="quarter" idx="12"/>
          </p:nvPr>
        </p:nvSpPr>
        <p:spPr/>
        <p:txBody>
          <a:bodyPr/>
          <a:lstStyle/>
          <a:p>
            <a:fld id="{A0E2BBFF-5ECD-1B4C-A203-29DE109AC4A2}" type="slidenum">
              <a:rPr lang="fr-FR" smtClean="0"/>
              <a:t>10</a:t>
            </a:fld>
            <a:endParaRPr lang="fr-FR"/>
          </a:p>
        </p:txBody>
      </p:sp>
      <p:pic>
        <p:nvPicPr>
          <p:cNvPr id="6" name="Image 5">
            <a:extLst>
              <a:ext uri="{FF2B5EF4-FFF2-40B4-BE49-F238E27FC236}">
                <a16:creationId xmlns:a16="http://schemas.microsoft.com/office/drawing/2014/main" id="{F461915B-5D00-2647-9E04-87650F8E050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3791" y="1618735"/>
            <a:ext cx="2657551" cy="3620530"/>
          </a:xfrm>
          <a:prstGeom prst="rect">
            <a:avLst/>
          </a:prstGeom>
        </p:spPr>
      </p:pic>
      <p:pic>
        <p:nvPicPr>
          <p:cNvPr id="8" name="Image 7">
            <a:extLst>
              <a:ext uri="{FF2B5EF4-FFF2-40B4-BE49-F238E27FC236}">
                <a16:creationId xmlns:a16="http://schemas.microsoft.com/office/drawing/2014/main" id="{04AD296F-4CFF-F243-9C4C-2EE33093D8B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72704" y="1989439"/>
            <a:ext cx="5196620" cy="3521676"/>
          </a:xfrm>
          <a:prstGeom prst="rect">
            <a:avLst/>
          </a:prstGeom>
        </p:spPr>
      </p:pic>
      <p:pic>
        <p:nvPicPr>
          <p:cNvPr id="10" name="Image 9">
            <a:extLst>
              <a:ext uri="{FF2B5EF4-FFF2-40B4-BE49-F238E27FC236}">
                <a16:creationId xmlns:a16="http://schemas.microsoft.com/office/drawing/2014/main" id="{E55670FE-F28B-4D41-9C55-A4860AED19B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206010" y="4022125"/>
            <a:ext cx="2810053" cy="2236573"/>
          </a:xfrm>
          <a:prstGeom prst="rect">
            <a:avLst/>
          </a:prstGeom>
        </p:spPr>
      </p:pic>
    </p:spTree>
    <p:extLst>
      <p:ext uri="{BB962C8B-B14F-4D97-AF65-F5344CB8AC3E}">
        <p14:creationId xmlns:p14="http://schemas.microsoft.com/office/powerpoint/2010/main" val="3540507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CE3E20-E296-3F4D-90E3-5B9130E5C017}"/>
              </a:ext>
            </a:extLst>
          </p:cNvPr>
          <p:cNvSpPr>
            <a:spLocks noGrp="1"/>
          </p:cNvSpPr>
          <p:nvPr>
            <p:ph type="title"/>
          </p:nvPr>
        </p:nvSpPr>
        <p:spPr/>
        <p:txBody>
          <a:bodyPr/>
          <a:lstStyle/>
          <a:p>
            <a:r>
              <a:rPr lang="fr-FR" dirty="0"/>
              <a:t>3. Une histoire en 3 </a:t>
            </a:r>
            <a:r>
              <a:rPr lang="fr-FR" dirty="0" err="1"/>
              <a:t>dias</a:t>
            </a:r>
            <a:endParaRPr lang="fr-FR" dirty="0"/>
          </a:p>
        </p:txBody>
      </p:sp>
      <p:sp>
        <p:nvSpPr>
          <p:cNvPr id="3" name="Espace réservé du contenu 2">
            <a:extLst>
              <a:ext uri="{FF2B5EF4-FFF2-40B4-BE49-F238E27FC236}">
                <a16:creationId xmlns:a16="http://schemas.microsoft.com/office/drawing/2014/main" id="{85C78979-A0AB-1449-B956-860815174A6A}"/>
              </a:ext>
            </a:extLst>
          </p:cNvPr>
          <p:cNvSpPr>
            <a:spLocks noGrp="1"/>
          </p:cNvSpPr>
          <p:nvPr>
            <p:ph idx="1"/>
          </p:nvPr>
        </p:nvSpPr>
        <p:spPr/>
        <p:txBody>
          <a:bodyPr/>
          <a:lstStyle/>
          <a:p>
            <a:r>
              <a:rPr lang="fr-FR" dirty="0"/>
              <a:t>Au XXe et XXIe siècles</a:t>
            </a:r>
          </a:p>
          <a:p>
            <a:endParaRPr lang="fr-FR" dirty="0"/>
          </a:p>
          <a:p>
            <a:pPr lvl="1"/>
            <a:r>
              <a:rPr lang="fr-FR" dirty="0"/>
              <a:t>Spiritualité du couple;</a:t>
            </a:r>
          </a:p>
          <a:p>
            <a:pPr lvl="1"/>
            <a:r>
              <a:rPr lang="fr-FR" dirty="0"/>
              <a:t>Parents « premiers catéchistes de leurs enfants »;</a:t>
            </a:r>
          </a:p>
          <a:p>
            <a:pPr lvl="1"/>
            <a:r>
              <a:rPr lang="fr-FR" dirty="0"/>
              <a:t>Parents et enfants « partenaires dans la recherche de Dieu »</a:t>
            </a:r>
          </a:p>
          <a:p>
            <a:pPr lvl="1"/>
            <a:endParaRPr lang="fr-FR" dirty="0"/>
          </a:p>
          <a:p>
            <a:pPr lvl="1"/>
            <a:r>
              <a:rPr lang="fr-FR" dirty="0"/>
              <a:t>« </a:t>
            </a:r>
            <a:r>
              <a:rPr lang="fr-BE" i="1" dirty="0"/>
              <a:t>La mission de la famille englobe l’union féconde des époux, l’éducation des enfants, le témoignage du sacrement, la préparation d’autres couples au mariage et l’accompagnement amical des couples ou familles qui rencontrent des difficultés. D’où l’importance d’un effort évangélisateur et catéchétique au sein de la famille. » (Relation finale du Synode de 2015, n° 89)</a:t>
            </a:r>
            <a:endParaRPr lang="fr-FR" dirty="0"/>
          </a:p>
        </p:txBody>
      </p:sp>
      <p:sp>
        <p:nvSpPr>
          <p:cNvPr id="4" name="Espace réservé du numéro de diapositive 3">
            <a:extLst>
              <a:ext uri="{FF2B5EF4-FFF2-40B4-BE49-F238E27FC236}">
                <a16:creationId xmlns:a16="http://schemas.microsoft.com/office/drawing/2014/main" id="{1178A4A3-8FEF-6240-BBB9-0D07D027DAFC}"/>
              </a:ext>
            </a:extLst>
          </p:cNvPr>
          <p:cNvSpPr>
            <a:spLocks noGrp="1"/>
          </p:cNvSpPr>
          <p:nvPr>
            <p:ph type="sldNum" sz="quarter" idx="12"/>
          </p:nvPr>
        </p:nvSpPr>
        <p:spPr/>
        <p:txBody>
          <a:bodyPr/>
          <a:lstStyle/>
          <a:p>
            <a:fld id="{A0E2BBFF-5ECD-1B4C-A203-29DE109AC4A2}" type="slidenum">
              <a:rPr lang="fr-FR" smtClean="0"/>
              <a:t>11</a:t>
            </a:fld>
            <a:endParaRPr lang="fr-FR"/>
          </a:p>
        </p:txBody>
      </p:sp>
      <p:sp>
        <p:nvSpPr>
          <p:cNvPr id="5" name="Espace réservé du pied de page 4">
            <a:extLst>
              <a:ext uri="{FF2B5EF4-FFF2-40B4-BE49-F238E27FC236}">
                <a16:creationId xmlns:a16="http://schemas.microsoft.com/office/drawing/2014/main" id="{2AC13E56-25B2-7C4D-B18E-A0E3FEC2DB79}"/>
              </a:ext>
            </a:extLst>
          </p:cNvPr>
          <p:cNvSpPr>
            <a:spLocks noGrp="1"/>
          </p:cNvSpPr>
          <p:nvPr>
            <p:ph type="ftr" sz="quarter" idx="11"/>
          </p:nvPr>
        </p:nvSpPr>
        <p:spPr/>
        <p:txBody>
          <a:bodyPr/>
          <a:lstStyle/>
          <a:p>
            <a:r>
              <a:rPr lang="fr-FR"/>
              <a:t>(c) Henri Derroitte, UCLouvain</a:t>
            </a:r>
          </a:p>
        </p:txBody>
      </p:sp>
      <p:pic>
        <p:nvPicPr>
          <p:cNvPr id="1026" name="Picture 2" descr="Equipes Notre-Dame END - Diocèse du Puy-en-Velay">
            <a:extLst>
              <a:ext uri="{FF2B5EF4-FFF2-40B4-BE49-F238E27FC236}">
                <a16:creationId xmlns:a16="http://schemas.microsoft.com/office/drawing/2014/main" id="{8499A1C7-DEE8-964D-B04F-D5BE6C5EB99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736360" y="321083"/>
            <a:ext cx="4244546" cy="2829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983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CE3E20-E296-3F4D-90E3-5B9130E5C017}"/>
              </a:ext>
            </a:extLst>
          </p:cNvPr>
          <p:cNvSpPr>
            <a:spLocks noGrp="1"/>
          </p:cNvSpPr>
          <p:nvPr>
            <p:ph type="title"/>
          </p:nvPr>
        </p:nvSpPr>
        <p:spPr/>
        <p:txBody>
          <a:bodyPr/>
          <a:lstStyle/>
          <a:p>
            <a:r>
              <a:rPr lang="fr-FR" dirty="0"/>
              <a:t>3. Une histoire en 3 </a:t>
            </a:r>
            <a:r>
              <a:rPr lang="fr-FR" dirty="0" err="1"/>
              <a:t>dias</a:t>
            </a:r>
            <a:endParaRPr lang="fr-FR" dirty="0"/>
          </a:p>
        </p:txBody>
      </p:sp>
      <p:sp>
        <p:nvSpPr>
          <p:cNvPr id="3" name="Espace réservé du contenu 2">
            <a:extLst>
              <a:ext uri="{FF2B5EF4-FFF2-40B4-BE49-F238E27FC236}">
                <a16:creationId xmlns:a16="http://schemas.microsoft.com/office/drawing/2014/main" id="{85C78979-A0AB-1449-B956-860815174A6A}"/>
              </a:ext>
            </a:extLst>
          </p:cNvPr>
          <p:cNvSpPr>
            <a:spLocks noGrp="1"/>
          </p:cNvSpPr>
          <p:nvPr>
            <p:ph idx="1"/>
          </p:nvPr>
        </p:nvSpPr>
        <p:spPr/>
        <p:txBody>
          <a:bodyPr/>
          <a:lstStyle/>
          <a:p>
            <a:r>
              <a:rPr lang="fr-FR" dirty="0"/>
              <a:t>Repositionnement de toute catéchèse</a:t>
            </a:r>
          </a:p>
          <a:p>
            <a:endParaRPr lang="fr-FR" dirty="0"/>
          </a:p>
          <a:p>
            <a:pPr lvl="1"/>
            <a:r>
              <a:rPr lang="fr-FR" dirty="0"/>
              <a:t>Catéchèse d’adultes</a:t>
            </a:r>
          </a:p>
          <a:p>
            <a:pPr lvl="1"/>
            <a:r>
              <a:rPr lang="fr-FR" dirty="0"/>
              <a:t>Tous missionnaires « disciples-missionnaires »</a:t>
            </a:r>
          </a:p>
          <a:p>
            <a:pPr lvl="1"/>
            <a:r>
              <a:rPr lang="fr-FR" dirty="0"/>
              <a:t>Tous catéchistes et tous catéchisés</a:t>
            </a:r>
          </a:p>
          <a:p>
            <a:pPr lvl="1"/>
            <a:r>
              <a:rPr lang="fr-FR" dirty="0"/>
              <a:t>Catéchèse intergénérationnelle</a:t>
            </a:r>
          </a:p>
          <a:p>
            <a:pPr lvl="1"/>
            <a:r>
              <a:rPr lang="fr-FR" dirty="0"/>
              <a:t>Raréfaction des catéchistes en paroisse et appel aux parents</a:t>
            </a:r>
          </a:p>
          <a:p>
            <a:pPr lvl="1"/>
            <a:r>
              <a:rPr lang="fr-FR" dirty="0"/>
              <a:t>Confinements et catéchèse familiale</a:t>
            </a:r>
          </a:p>
          <a:p>
            <a:pPr lvl="1"/>
            <a:endParaRPr lang="fr-FR" dirty="0"/>
          </a:p>
        </p:txBody>
      </p:sp>
      <p:sp>
        <p:nvSpPr>
          <p:cNvPr id="4" name="Espace réservé du numéro de diapositive 3">
            <a:extLst>
              <a:ext uri="{FF2B5EF4-FFF2-40B4-BE49-F238E27FC236}">
                <a16:creationId xmlns:a16="http://schemas.microsoft.com/office/drawing/2014/main" id="{5675EEF6-9B53-4F4E-85F2-C3A2D83182CE}"/>
              </a:ext>
            </a:extLst>
          </p:cNvPr>
          <p:cNvSpPr>
            <a:spLocks noGrp="1"/>
          </p:cNvSpPr>
          <p:nvPr>
            <p:ph type="sldNum" sz="quarter" idx="12"/>
          </p:nvPr>
        </p:nvSpPr>
        <p:spPr/>
        <p:txBody>
          <a:bodyPr/>
          <a:lstStyle/>
          <a:p>
            <a:fld id="{A0E2BBFF-5ECD-1B4C-A203-29DE109AC4A2}" type="slidenum">
              <a:rPr lang="fr-FR" smtClean="0"/>
              <a:t>12</a:t>
            </a:fld>
            <a:endParaRPr lang="fr-FR"/>
          </a:p>
        </p:txBody>
      </p:sp>
      <p:sp>
        <p:nvSpPr>
          <p:cNvPr id="5" name="Espace réservé du pied de page 4">
            <a:extLst>
              <a:ext uri="{FF2B5EF4-FFF2-40B4-BE49-F238E27FC236}">
                <a16:creationId xmlns:a16="http://schemas.microsoft.com/office/drawing/2014/main" id="{6D7E9186-F5E6-EF4C-BFE5-5C93D2372756}"/>
              </a:ext>
            </a:extLst>
          </p:cNvPr>
          <p:cNvSpPr>
            <a:spLocks noGrp="1"/>
          </p:cNvSpPr>
          <p:nvPr>
            <p:ph type="ftr" sz="quarter" idx="11"/>
          </p:nvPr>
        </p:nvSpPr>
        <p:spPr/>
        <p:txBody>
          <a:bodyPr/>
          <a:lstStyle/>
          <a:p>
            <a:r>
              <a:rPr lang="fr-FR"/>
              <a:t>(c) Henri Derroitte, UCLouvain</a:t>
            </a:r>
          </a:p>
        </p:txBody>
      </p:sp>
      <p:pic>
        <p:nvPicPr>
          <p:cNvPr id="7" name="Image 6">
            <a:extLst>
              <a:ext uri="{FF2B5EF4-FFF2-40B4-BE49-F238E27FC236}">
                <a16:creationId xmlns:a16="http://schemas.microsoft.com/office/drawing/2014/main" id="{5369AC23-D312-4847-84CE-DEBC69E6E30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092680" y="298343"/>
            <a:ext cx="2815305" cy="3978876"/>
          </a:xfrm>
          <a:prstGeom prst="rect">
            <a:avLst/>
          </a:prstGeom>
        </p:spPr>
      </p:pic>
    </p:spTree>
    <p:extLst>
      <p:ext uri="{BB962C8B-B14F-4D97-AF65-F5344CB8AC3E}">
        <p14:creationId xmlns:p14="http://schemas.microsoft.com/office/powerpoint/2010/main" val="451426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CE3E20-E296-3F4D-90E3-5B9130E5C017}"/>
              </a:ext>
            </a:extLst>
          </p:cNvPr>
          <p:cNvSpPr>
            <a:spLocks noGrp="1"/>
          </p:cNvSpPr>
          <p:nvPr>
            <p:ph type="title"/>
          </p:nvPr>
        </p:nvSpPr>
        <p:spPr/>
        <p:txBody>
          <a:bodyPr/>
          <a:lstStyle/>
          <a:p>
            <a:r>
              <a:rPr lang="fr-FR" dirty="0"/>
              <a:t>4. Le synode d d’octobre 2014</a:t>
            </a:r>
          </a:p>
        </p:txBody>
      </p:sp>
      <p:sp>
        <p:nvSpPr>
          <p:cNvPr id="3" name="Espace réservé du contenu 2">
            <a:extLst>
              <a:ext uri="{FF2B5EF4-FFF2-40B4-BE49-F238E27FC236}">
                <a16:creationId xmlns:a16="http://schemas.microsoft.com/office/drawing/2014/main" id="{85C78979-A0AB-1449-B956-860815174A6A}"/>
              </a:ext>
            </a:extLst>
          </p:cNvPr>
          <p:cNvSpPr>
            <a:spLocks noGrp="1"/>
          </p:cNvSpPr>
          <p:nvPr>
            <p:ph idx="1"/>
          </p:nvPr>
        </p:nvSpPr>
        <p:spPr>
          <a:xfrm>
            <a:off x="1159476" y="1792869"/>
            <a:ext cx="10515600" cy="599089"/>
          </a:xfrm>
        </p:spPr>
        <p:style>
          <a:lnRef idx="1">
            <a:schemeClr val="accent6"/>
          </a:lnRef>
          <a:fillRef idx="3">
            <a:schemeClr val="accent6"/>
          </a:fillRef>
          <a:effectRef idx="2">
            <a:schemeClr val="accent6"/>
          </a:effectRef>
          <a:fontRef idx="minor">
            <a:schemeClr val="lt1"/>
          </a:fontRef>
        </p:style>
        <p:txBody>
          <a:bodyPr/>
          <a:lstStyle/>
          <a:p>
            <a:pPr marL="0" indent="0" algn="ctr">
              <a:buNone/>
            </a:pPr>
            <a:r>
              <a:rPr lang="fr-FR" dirty="0">
                <a:solidFill>
                  <a:srgbClr val="FF0000"/>
                </a:solidFill>
              </a:rPr>
              <a:t>Tonalité d’ensemble</a:t>
            </a:r>
          </a:p>
          <a:p>
            <a:pPr marL="0" indent="0" algn="ctr">
              <a:buNone/>
            </a:pPr>
            <a:endParaRPr lang="fr-FR" dirty="0"/>
          </a:p>
          <a:p>
            <a:pPr marL="0" indent="0" algn="ctr">
              <a:buNone/>
            </a:pPr>
            <a:endParaRPr lang="fr-FR" dirty="0"/>
          </a:p>
        </p:txBody>
      </p:sp>
      <p:sp>
        <p:nvSpPr>
          <p:cNvPr id="4" name="Espace réservé du numéro de diapositive 3">
            <a:extLst>
              <a:ext uri="{FF2B5EF4-FFF2-40B4-BE49-F238E27FC236}">
                <a16:creationId xmlns:a16="http://schemas.microsoft.com/office/drawing/2014/main" id="{F412EB76-7151-E84F-A922-1528631B0E2C}"/>
              </a:ext>
            </a:extLst>
          </p:cNvPr>
          <p:cNvSpPr>
            <a:spLocks noGrp="1"/>
          </p:cNvSpPr>
          <p:nvPr>
            <p:ph type="sldNum" sz="quarter" idx="12"/>
          </p:nvPr>
        </p:nvSpPr>
        <p:spPr/>
        <p:txBody>
          <a:bodyPr/>
          <a:lstStyle/>
          <a:p>
            <a:fld id="{A0E2BBFF-5ECD-1B4C-A203-29DE109AC4A2}" type="slidenum">
              <a:rPr lang="fr-FR" smtClean="0"/>
              <a:t>13</a:t>
            </a:fld>
            <a:endParaRPr lang="fr-FR"/>
          </a:p>
        </p:txBody>
      </p:sp>
      <p:sp>
        <p:nvSpPr>
          <p:cNvPr id="5" name="Espace réservé du pied de page 4">
            <a:extLst>
              <a:ext uri="{FF2B5EF4-FFF2-40B4-BE49-F238E27FC236}">
                <a16:creationId xmlns:a16="http://schemas.microsoft.com/office/drawing/2014/main" id="{6C829FEE-74EF-8844-ADA3-5766A8EC7E19}"/>
              </a:ext>
            </a:extLst>
          </p:cNvPr>
          <p:cNvSpPr>
            <a:spLocks noGrp="1"/>
          </p:cNvSpPr>
          <p:nvPr>
            <p:ph type="ftr" sz="quarter" idx="11"/>
          </p:nvPr>
        </p:nvSpPr>
        <p:spPr/>
        <p:txBody>
          <a:bodyPr/>
          <a:lstStyle/>
          <a:p>
            <a:r>
              <a:rPr lang="fr-FR"/>
              <a:t>(c) Henri Derroitte, UCLouvain</a:t>
            </a:r>
          </a:p>
        </p:txBody>
      </p:sp>
      <p:sp>
        <p:nvSpPr>
          <p:cNvPr id="6" name="ZoneTexte 5">
            <a:extLst>
              <a:ext uri="{FF2B5EF4-FFF2-40B4-BE49-F238E27FC236}">
                <a16:creationId xmlns:a16="http://schemas.microsoft.com/office/drawing/2014/main" id="{F7B24301-A6CD-964A-AE62-7B2CFD7773A7}"/>
              </a:ext>
            </a:extLst>
          </p:cNvPr>
          <p:cNvSpPr txBox="1"/>
          <p:nvPr/>
        </p:nvSpPr>
        <p:spPr>
          <a:xfrm>
            <a:off x="1159476" y="2665994"/>
            <a:ext cx="10764794" cy="3970318"/>
          </a:xfrm>
          <a:prstGeom prst="rect">
            <a:avLst/>
          </a:prstGeom>
          <a:noFill/>
        </p:spPr>
        <p:txBody>
          <a:bodyPr wrap="square" rtlCol="0">
            <a:spAutoFit/>
          </a:bodyPr>
          <a:lstStyle/>
          <a:p>
            <a:pPr lvl="0"/>
            <a:r>
              <a:rPr lang="fr-FR" dirty="0"/>
              <a:t>Sur le thème général de : « </a:t>
            </a:r>
            <a:r>
              <a:rPr lang="fr-BE" dirty="0"/>
              <a:t> Les défis pastoraux de la famille dans le contexte de l'évangélisation » ,</a:t>
            </a:r>
          </a:p>
          <a:p>
            <a:pPr lvl="0"/>
            <a:endParaRPr lang="fr-BE" dirty="0"/>
          </a:p>
          <a:p>
            <a:pPr marL="285750" lvl="0" indent="-285750">
              <a:buFont typeface="Wingdings" pitchFamily="2" charset="2"/>
              <a:buChar char="Ø"/>
            </a:pPr>
            <a:r>
              <a:rPr lang="fr-FR" dirty="0"/>
              <a:t>« L’Église a besoin que le style de son ministère à l’égard des familles soit profondément renouvelé » (</a:t>
            </a:r>
            <a:r>
              <a:rPr lang="fr-BE" cap="small" dirty="0"/>
              <a:t>Groupe anglophone B)</a:t>
            </a:r>
            <a:r>
              <a:rPr lang="fr-FR" dirty="0"/>
              <a:t>;</a:t>
            </a:r>
          </a:p>
          <a:p>
            <a:pPr marL="285750" lvl="0" indent="-285750">
              <a:buFont typeface="Wingdings" pitchFamily="2" charset="2"/>
              <a:buChar char="Ø"/>
            </a:pPr>
            <a:endParaRPr lang="fr-BE" dirty="0"/>
          </a:p>
          <a:p>
            <a:pPr marL="285750" lvl="0" indent="-285750">
              <a:buFont typeface="Wingdings" pitchFamily="2" charset="2"/>
              <a:buChar char="Ø"/>
            </a:pPr>
            <a:r>
              <a:rPr lang="fr-FR" dirty="0"/>
              <a:t>« Maintes fois a été rappelée la </a:t>
            </a:r>
            <a:r>
              <a:rPr lang="fr-FR" b="1" dirty="0"/>
              <a:t>nécessité d’un renouveau radical de la pratique pastorale</a:t>
            </a:r>
            <a:r>
              <a:rPr lang="fr-FR" dirty="0"/>
              <a:t>, à la lumière de l’Évangile des familles » (</a:t>
            </a:r>
            <a:r>
              <a:rPr lang="fr-BE" dirty="0"/>
              <a:t>« Rapport final du Synode extraordinaire des évêques sur la famille (18 octobre 2014)) », </a:t>
            </a:r>
            <a:r>
              <a:rPr lang="fr-FR" dirty="0"/>
              <a:t>.</a:t>
            </a:r>
            <a:endParaRPr lang="fr-BE" dirty="0"/>
          </a:p>
          <a:p>
            <a:r>
              <a:rPr lang="fr-BE" dirty="0"/>
              <a:t> </a:t>
            </a:r>
          </a:p>
          <a:p>
            <a:r>
              <a:rPr lang="fr-BE" dirty="0"/>
              <a:t>Il faudra donc s’habituer à ne plus aborder la pastorale familiale avec des souvenirs anciens ou dans des habitudes de fonctionnement peu questionnées</a:t>
            </a:r>
            <a:r>
              <a:rPr lang="fr-BE" dirty="0">
                <a:highlight>
                  <a:srgbClr val="FFFF00"/>
                </a:highlight>
              </a:rPr>
              <a:t>. Le Synode de 2014 dans son effort de renouvellement ouvre deux grands chantiers : d’une part, l’accroissement des missions d’une pastorale familiale d’envergure ; d’autre part, le style nouveau que pourrait adopter cette pastorale</a:t>
            </a:r>
            <a:r>
              <a:rPr lang="fr-BE" dirty="0"/>
              <a:t>.</a:t>
            </a:r>
          </a:p>
          <a:p>
            <a:endParaRPr lang="fr-FR" dirty="0"/>
          </a:p>
        </p:txBody>
      </p:sp>
    </p:spTree>
    <p:extLst>
      <p:ext uri="{BB962C8B-B14F-4D97-AF65-F5344CB8AC3E}">
        <p14:creationId xmlns:p14="http://schemas.microsoft.com/office/powerpoint/2010/main" val="3026997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CE3E20-E296-3F4D-90E3-5B9130E5C017}"/>
              </a:ext>
            </a:extLst>
          </p:cNvPr>
          <p:cNvSpPr>
            <a:spLocks noGrp="1"/>
          </p:cNvSpPr>
          <p:nvPr>
            <p:ph type="title"/>
          </p:nvPr>
        </p:nvSpPr>
        <p:spPr/>
        <p:txBody>
          <a:bodyPr/>
          <a:lstStyle/>
          <a:p>
            <a:r>
              <a:rPr lang="fr-FR" dirty="0"/>
              <a:t>4. Le synode de 2014</a:t>
            </a:r>
          </a:p>
        </p:txBody>
      </p:sp>
      <p:sp>
        <p:nvSpPr>
          <p:cNvPr id="3" name="Espace réservé du contenu 2">
            <a:extLst>
              <a:ext uri="{FF2B5EF4-FFF2-40B4-BE49-F238E27FC236}">
                <a16:creationId xmlns:a16="http://schemas.microsoft.com/office/drawing/2014/main" id="{85C78979-A0AB-1449-B956-860815174A6A}"/>
              </a:ext>
            </a:extLst>
          </p:cNvPr>
          <p:cNvSpPr>
            <a:spLocks noGrp="1"/>
          </p:cNvSpPr>
          <p:nvPr>
            <p:ph idx="1"/>
          </p:nvPr>
        </p:nvSpPr>
        <p:spPr>
          <a:xfrm>
            <a:off x="1159476" y="1792869"/>
            <a:ext cx="10515600" cy="599089"/>
          </a:xfrm>
        </p:spPr>
        <p:style>
          <a:lnRef idx="1">
            <a:schemeClr val="accent6"/>
          </a:lnRef>
          <a:fillRef idx="3">
            <a:schemeClr val="accent6"/>
          </a:fillRef>
          <a:effectRef idx="2">
            <a:schemeClr val="accent6"/>
          </a:effectRef>
          <a:fontRef idx="minor">
            <a:schemeClr val="lt1"/>
          </a:fontRef>
        </p:style>
        <p:txBody>
          <a:bodyPr/>
          <a:lstStyle/>
          <a:p>
            <a:pPr marL="0" indent="0" algn="ctr">
              <a:buNone/>
            </a:pPr>
            <a:r>
              <a:rPr lang="fr-FR" dirty="0">
                <a:solidFill>
                  <a:srgbClr val="FF0000"/>
                </a:solidFill>
              </a:rPr>
              <a:t>Sept initiatives à prendre</a:t>
            </a:r>
          </a:p>
          <a:p>
            <a:pPr marL="0" indent="0" algn="ctr">
              <a:buNone/>
            </a:pPr>
            <a:endParaRPr lang="fr-FR" dirty="0"/>
          </a:p>
          <a:p>
            <a:pPr marL="0" indent="0" algn="ctr">
              <a:buNone/>
            </a:pPr>
            <a:endParaRPr lang="fr-FR" dirty="0"/>
          </a:p>
        </p:txBody>
      </p:sp>
      <p:sp>
        <p:nvSpPr>
          <p:cNvPr id="4" name="Espace réservé du numéro de diapositive 3">
            <a:extLst>
              <a:ext uri="{FF2B5EF4-FFF2-40B4-BE49-F238E27FC236}">
                <a16:creationId xmlns:a16="http://schemas.microsoft.com/office/drawing/2014/main" id="{F412EB76-7151-E84F-A922-1528631B0E2C}"/>
              </a:ext>
            </a:extLst>
          </p:cNvPr>
          <p:cNvSpPr>
            <a:spLocks noGrp="1"/>
          </p:cNvSpPr>
          <p:nvPr>
            <p:ph type="sldNum" sz="quarter" idx="12"/>
          </p:nvPr>
        </p:nvSpPr>
        <p:spPr/>
        <p:txBody>
          <a:bodyPr/>
          <a:lstStyle/>
          <a:p>
            <a:fld id="{A0E2BBFF-5ECD-1B4C-A203-29DE109AC4A2}" type="slidenum">
              <a:rPr lang="fr-FR" smtClean="0"/>
              <a:t>14</a:t>
            </a:fld>
            <a:endParaRPr lang="fr-FR"/>
          </a:p>
        </p:txBody>
      </p:sp>
      <p:sp>
        <p:nvSpPr>
          <p:cNvPr id="5" name="Espace réservé du pied de page 4">
            <a:extLst>
              <a:ext uri="{FF2B5EF4-FFF2-40B4-BE49-F238E27FC236}">
                <a16:creationId xmlns:a16="http://schemas.microsoft.com/office/drawing/2014/main" id="{6C829FEE-74EF-8844-ADA3-5766A8EC7E19}"/>
              </a:ext>
            </a:extLst>
          </p:cNvPr>
          <p:cNvSpPr>
            <a:spLocks noGrp="1"/>
          </p:cNvSpPr>
          <p:nvPr>
            <p:ph type="ftr" sz="quarter" idx="11"/>
          </p:nvPr>
        </p:nvSpPr>
        <p:spPr/>
        <p:txBody>
          <a:bodyPr/>
          <a:lstStyle/>
          <a:p>
            <a:r>
              <a:rPr lang="fr-FR"/>
              <a:t>(c) Henri Derroitte, UCLouvain</a:t>
            </a:r>
          </a:p>
        </p:txBody>
      </p:sp>
      <p:sp>
        <p:nvSpPr>
          <p:cNvPr id="6" name="ZoneTexte 5">
            <a:extLst>
              <a:ext uri="{FF2B5EF4-FFF2-40B4-BE49-F238E27FC236}">
                <a16:creationId xmlns:a16="http://schemas.microsoft.com/office/drawing/2014/main" id="{F7B24301-A6CD-964A-AE62-7B2CFD7773A7}"/>
              </a:ext>
            </a:extLst>
          </p:cNvPr>
          <p:cNvSpPr txBox="1"/>
          <p:nvPr/>
        </p:nvSpPr>
        <p:spPr>
          <a:xfrm>
            <a:off x="1159476" y="2665994"/>
            <a:ext cx="10764794" cy="3139321"/>
          </a:xfrm>
          <a:prstGeom prst="rect">
            <a:avLst/>
          </a:prstGeom>
          <a:noFill/>
        </p:spPr>
        <p:txBody>
          <a:bodyPr wrap="square" rtlCol="0">
            <a:spAutoFit/>
          </a:bodyPr>
          <a:lstStyle/>
          <a:p>
            <a:r>
              <a:rPr lang="fr-BE" dirty="0"/>
              <a:t>1 - Initiatives à prendre dans le domaine de la fraternité, de la rencontre, des relations </a:t>
            </a:r>
            <a:r>
              <a:rPr lang="fr-BE" dirty="0" err="1"/>
              <a:t>inter-familiales</a:t>
            </a:r>
            <a:r>
              <a:rPr lang="fr-BE" dirty="0"/>
              <a:t>. </a:t>
            </a:r>
          </a:p>
          <a:p>
            <a:endParaRPr lang="fr-BE" dirty="0"/>
          </a:p>
          <a:p>
            <a:pPr marL="742950" lvl="1" indent="-285750">
              <a:buFont typeface="Courier New" panose="02070309020205020404" pitchFamily="49" charset="0"/>
              <a:buChar char="o"/>
            </a:pPr>
            <a:r>
              <a:rPr lang="fr-BE" dirty="0"/>
              <a:t>Prendre toutes sortes d’initiatives pour mettre les familles en réseaux, en contact les unes avec les autres.</a:t>
            </a:r>
          </a:p>
          <a:p>
            <a:pPr marL="742950" lvl="1" indent="-285750">
              <a:buFont typeface="Courier New" panose="02070309020205020404" pitchFamily="49" charset="0"/>
              <a:buChar char="o"/>
            </a:pPr>
            <a:r>
              <a:rPr lang="fr-BE" dirty="0"/>
              <a:t>Mettre en relation avec d’autres familles, au sein de communautés de communautés </a:t>
            </a:r>
          </a:p>
          <a:p>
            <a:pPr marL="742950" lvl="1" indent="-285750">
              <a:buFont typeface="Courier New" panose="02070309020205020404" pitchFamily="49" charset="0"/>
              <a:buChar char="o"/>
            </a:pPr>
            <a:endParaRPr lang="fr-BE" dirty="0"/>
          </a:p>
          <a:p>
            <a:r>
              <a:rPr lang="fr-BE" dirty="0"/>
              <a:t>2 - Initiatives liées au rôle éducatif des familles. C’est le premier terrain de la responsabilité familiale (le « défi fondamental » RPD, n° 56), que celui de l’éducation et de la transmission </a:t>
            </a:r>
          </a:p>
          <a:p>
            <a:endParaRPr lang="fr-BE" dirty="0"/>
          </a:p>
          <a:p>
            <a:pPr marL="742950" lvl="1" indent="-285750">
              <a:buFont typeface="Courier New" panose="02070309020205020404" pitchFamily="49" charset="0"/>
              <a:buChar char="o"/>
            </a:pPr>
            <a:r>
              <a:rPr lang="fr-BE" dirty="0"/>
              <a:t>Forte insistance sur le</a:t>
            </a:r>
            <a:r>
              <a:rPr lang="fr-FR" dirty="0"/>
              <a:t> besoin d’accompagner et de soutenir les initiatives prises (ou à prendre) en famille pour la transmission de la foi des parents aux enfants (RPD, n° 28)</a:t>
            </a:r>
            <a:endParaRPr lang="fr-BE" dirty="0"/>
          </a:p>
          <a:p>
            <a:pPr marL="742950" lvl="1" indent="-285750">
              <a:buFont typeface="Courier New" panose="02070309020205020404" pitchFamily="49" charset="0"/>
              <a:buChar char="o"/>
            </a:pPr>
            <a:endParaRPr lang="fr-FR" dirty="0"/>
          </a:p>
        </p:txBody>
      </p:sp>
    </p:spTree>
    <p:extLst>
      <p:ext uri="{BB962C8B-B14F-4D97-AF65-F5344CB8AC3E}">
        <p14:creationId xmlns:p14="http://schemas.microsoft.com/office/powerpoint/2010/main" val="1832830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CE3E20-E296-3F4D-90E3-5B9130E5C017}"/>
              </a:ext>
            </a:extLst>
          </p:cNvPr>
          <p:cNvSpPr>
            <a:spLocks noGrp="1"/>
          </p:cNvSpPr>
          <p:nvPr>
            <p:ph type="title"/>
          </p:nvPr>
        </p:nvSpPr>
        <p:spPr/>
        <p:txBody>
          <a:bodyPr/>
          <a:lstStyle/>
          <a:p>
            <a:r>
              <a:rPr lang="fr-FR" dirty="0"/>
              <a:t>4. Le synode de 2014</a:t>
            </a:r>
          </a:p>
        </p:txBody>
      </p:sp>
      <p:sp>
        <p:nvSpPr>
          <p:cNvPr id="3" name="Espace réservé du contenu 2">
            <a:extLst>
              <a:ext uri="{FF2B5EF4-FFF2-40B4-BE49-F238E27FC236}">
                <a16:creationId xmlns:a16="http://schemas.microsoft.com/office/drawing/2014/main" id="{85C78979-A0AB-1449-B956-860815174A6A}"/>
              </a:ext>
            </a:extLst>
          </p:cNvPr>
          <p:cNvSpPr>
            <a:spLocks noGrp="1"/>
          </p:cNvSpPr>
          <p:nvPr>
            <p:ph idx="1"/>
          </p:nvPr>
        </p:nvSpPr>
        <p:spPr>
          <a:xfrm>
            <a:off x="1159476" y="1792869"/>
            <a:ext cx="10515600" cy="599089"/>
          </a:xfrm>
        </p:spPr>
        <p:style>
          <a:lnRef idx="1">
            <a:schemeClr val="accent6"/>
          </a:lnRef>
          <a:fillRef idx="3">
            <a:schemeClr val="accent6"/>
          </a:fillRef>
          <a:effectRef idx="2">
            <a:schemeClr val="accent6"/>
          </a:effectRef>
          <a:fontRef idx="minor">
            <a:schemeClr val="lt1"/>
          </a:fontRef>
        </p:style>
        <p:txBody>
          <a:bodyPr/>
          <a:lstStyle/>
          <a:p>
            <a:pPr marL="0" indent="0" algn="ctr">
              <a:buNone/>
            </a:pPr>
            <a:r>
              <a:rPr lang="fr-FR" dirty="0">
                <a:solidFill>
                  <a:srgbClr val="FF0000"/>
                </a:solidFill>
              </a:rPr>
              <a:t>Sept initiatives à prendre</a:t>
            </a:r>
          </a:p>
          <a:p>
            <a:pPr marL="0" indent="0" algn="ctr">
              <a:buNone/>
            </a:pPr>
            <a:endParaRPr lang="fr-FR" dirty="0"/>
          </a:p>
          <a:p>
            <a:pPr marL="0" indent="0" algn="ctr">
              <a:buNone/>
            </a:pPr>
            <a:endParaRPr lang="fr-FR" dirty="0"/>
          </a:p>
        </p:txBody>
      </p:sp>
      <p:sp>
        <p:nvSpPr>
          <p:cNvPr id="4" name="Espace réservé du numéro de diapositive 3">
            <a:extLst>
              <a:ext uri="{FF2B5EF4-FFF2-40B4-BE49-F238E27FC236}">
                <a16:creationId xmlns:a16="http://schemas.microsoft.com/office/drawing/2014/main" id="{F412EB76-7151-E84F-A922-1528631B0E2C}"/>
              </a:ext>
            </a:extLst>
          </p:cNvPr>
          <p:cNvSpPr>
            <a:spLocks noGrp="1"/>
          </p:cNvSpPr>
          <p:nvPr>
            <p:ph type="sldNum" sz="quarter" idx="12"/>
          </p:nvPr>
        </p:nvSpPr>
        <p:spPr/>
        <p:txBody>
          <a:bodyPr/>
          <a:lstStyle/>
          <a:p>
            <a:fld id="{A0E2BBFF-5ECD-1B4C-A203-29DE109AC4A2}" type="slidenum">
              <a:rPr lang="fr-FR" smtClean="0"/>
              <a:t>15</a:t>
            </a:fld>
            <a:endParaRPr lang="fr-FR"/>
          </a:p>
        </p:txBody>
      </p:sp>
      <p:sp>
        <p:nvSpPr>
          <p:cNvPr id="5" name="Espace réservé du pied de page 4">
            <a:extLst>
              <a:ext uri="{FF2B5EF4-FFF2-40B4-BE49-F238E27FC236}">
                <a16:creationId xmlns:a16="http://schemas.microsoft.com/office/drawing/2014/main" id="{6C829FEE-74EF-8844-ADA3-5766A8EC7E19}"/>
              </a:ext>
            </a:extLst>
          </p:cNvPr>
          <p:cNvSpPr>
            <a:spLocks noGrp="1"/>
          </p:cNvSpPr>
          <p:nvPr>
            <p:ph type="ftr" sz="quarter" idx="11"/>
          </p:nvPr>
        </p:nvSpPr>
        <p:spPr/>
        <p:txBody>
          <a:bodyPr/>
          <a:lstStyle/>
          <a:p>
            <a:r>
              <a:rPr lang="fr-FR"/>
              <a:t>(c) Henri Derroitte, UCLouvain</a:t>
            </a:r>
          </a:p>
        </p:txBody>
      </p:sp>
      <p:sp>
        <p:nvSpPr>
          <p:cNvPr id="6" name="ZoneTexte 5">
            <a:extLst>
              <a:ext uri="{FF2B5EF4-FFF2-40B4-BE49-F238E27FC236}">
                <a16:creationId xmlns:a16="http://schemas.microsoft.com/office/drawing/2014/main" id="{F7B24301-A6CD-964A-AE62-7B2CFD7773A7}"/>
              </a:ext>
            </a:extLst>
          </p:cNvPr>
          <p:cNvSpPr txBox="1"/>
          <p:nvPr/>
        </p:nvSpPr>
        <p:spPr>
          <a:xfrm>
            <a:off x="1159476" y="2665994"/>
            <a:ext cx="10764794" cy="2862322"/>
          </a:xfrm>
          <a:prstGeom prst="rect">
            <a:avLst/>
          </a:prstGeom>
          <a:noFill/>
        </p:spPr>
        <p:txBody>
          <a:bodyPr wrap="square" rtlCol="0">
            <a:spAutoFit/>
          </a:bodyPr>
          <a:lstStyle/>
          <a:p>
            <a:r>
              <a:rPr lang="fr-BE" dirty="0"/>
              <a:t>3 - Initiatives liées à la préparation au mariage chrétien, à la découverte du sens du sacrement, à l’accompagnement dans le discernement (RS 36) et dans la préparation proche de la liturgie nuptiale.</a:t>
            </a:r>
          </a:p>
          <a:p>
            <a:endParaRPr lang="fr-BE" dirty="0"/>
          </a:p>
          <a:p>
            <a:pPr marL="742950" lvl="1" indent="-285750">
              <a:buFont typeface="Courier New" panose="02070309020205020404" pitchFamily="49" charset="0"/>
              <a:buChar char="o"/>
            </a:pPr>
            <a:r>
              <a:rPr lang="fr-BE" dirty="0"/>
              <a:t>Placer place cette formation prénuptiale des fiancés dans un long processus associé à l’initiation chrétienne, montrant notamment le lien entre le mariage et les autres sacrements;</a:t>
            </a:r>
          </a:p>
          <a:p>
            <a:pPr marL="742950" lvl="1" indent="-285750">
              <a:buFont typeface="Courier New" panose="02070309020205020404" pitchFamily="49" charset="0"/>
              <a:buChar char="o"/>
            </a:pPr>
            <a:r>
              <a:rPr lang="fr-BE" dirty="0"/>
              <a:t>C’est par le soutien de tous et  le témoignage de familles chrétiennes que des futurs mariés comprendront mieux le sens du sacrement.</a:t>
            </a:r>
          </a:p>
          <a:p>
            <a:pPr lvl="1"/>
            <a:endParaRPr lang="fr-BE" dirty="0"/>
          </a:p>
          <a:p>
            <a:r>
              <a:rPr lang="fr-BE" dirty="0"/>
              <a:t>4 - Initiatives à prendre pour soutenir les familles éprouvées, les familles en crise.</a:t>
            </a:r>
          </a:p>
          <a:p>
            <a:endParaRPr lang="fr-BE" dirty="0"/>
          </a:p>
        </p:txBody>
      </p:sp>
    </p:spTree>
    <p:extLst>
      <p:ext uri="{BB962C8B-B14F-4D97-AF65-F5344CB8AC3E}">
        <p14:creationId xmlns:p14="http://schemas.microsoft.com/office/powerpoint/2010/main" val="1932863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CE3E20-E296-3F4D-90E3-5B9130E5C017}"/>
              </a:ext>
            </a:extLst>
          </p:cNvPr>
          <p:cNvSpPr>
            <a:spLocks noGrp="1"/>
          </p:cNvSpPr>
          <p:nvPr>
            <p:ph type="title"/>
          </p:nvPr>
        </p:nvSpPr>
        <p:spPr/>
        <p:txBody>
          <a:bodyPr/>
          <a:lstStyle/>
          <a:p>
            <a:r>
              <a:rPr lang="fr-FR" dirty="0"/>
              <a:t>4. Le synode 2014</a:t>
            </a:r>
          </a:p>
        </p:txBody>
      </p:sp>
      <p:sp>
        <p:nvSpPr>
          <p:cNvPr id="3" name="Espace réservé du contenu 2">
            <a:extLst>
              <a:ext uri="{FF2B5EF4-FFF2-40B4-BE49-F238E27FC236}">
                <a16:creationId xmlns:a16="http://schemas.microsoft.com/office/drawing/2014/main" id="{85C78979-A0AB-1449-B956-860815174A6A}"/>
              </a:ext>
            </a:extLst>
          </p:cNvPr>
          <p:cNvSpPr>
            <a:spLocks noGrp="1"/>
          </p:cNvSpPr>
          <p:nvPr>
            <p:ph idx="1"/>
          </p:nvPr>
        </p:nvSpPr>
        <p:spPr>
          <a:xfrm>
            <a:off x="1159476" y="1792869"/>
            <a:ext cx="10515600" cy="599089"/>
          </a:xfrm>
        </p:spPr>
        <p:style>
          <a:lnRef idx="1">
            <a:schemeClr val="accent6"/>
          </a:lnRef>
          <a:fillRef idx="3">
            <a:schemeClr val="accent6"/>
          </a:fillRef>
          <a:effectRef idx="2">
            <a:schemeClr val="accent6"/>
          </a:effectRef>
          <a:fontRef idx="minor">
            <a:schemeClr val="lt1"/>
          </a:fontRef>
        </p:style>
        <p:txBody>
          <a:bodyPr/>
          <a:lstStyle/>
          <a:p>
            <a:pPr marL="0" indent="0" algn="ctr">
              <a:buNone/>
            </a:pPr>
            <a:r>
              <a:rPr lang="fr-FR" dirty="0">
                <a:solidFill>
                  <a:srgbClr val="FF0000"/>
                </a:solidFill>
              </a:rPr>
              <a:t>Sept initiatives à prendre</a:t>
            </a:r>
          </a:p>
          <a:p>
            <a:pPr marL="0" indent="0" algn="ctr">
              <a:buNone/>
            </a:pPr>
            <a:endParaRPr lang="fr-FR" dirty="0"/>
          </a:p>
          <a:p>
            <a:pPr marL="0" indent="0" algn="ctr">
              <a:buNone/>
            </a:pPr>
            <a:endParaRPr lang="fr-FR" dirty="0"/>
          </a:p>
        </p:txBody>
      </p:sp>
      <p:sp>
        <p:nvSpPr>
          <p:cNvPr id="4" name="Espace réservé du numéro de diapositive 3">
            <a:extLst>
              <a:ext uri="{FF2B5EF4-FFF2-40B4-BE49-F238E27FC236}">
                <a16:creationId xmlns:a16="http://schemas.microsoft.com/office/drawing/2014/main" id="{F412EB76-7151-E84F-A922-1528631B0E2C}"/>
              </a:ext>
            </a:extLst>
          </p:cNvPr>
          <p:cNvSpPr>
            <a:spLocks noGrp="1"/>
          </p:cNvSpPr>
          <p:nvPr>
            <p:ph type="sldNum" sz="quarter" idx="12"/>
          </p:nvPr>
        </p:nvSpPr>
        <p:spPr/>
        <p:txBody>
          <a:bodyPr/>
          <a:lstStyle/>
          <a:p>
            <a:fld id="{A0E2BBFF-5ECD-1B4C-A203-29DE109AC4A2}" type="slidenum">
              <a:rPr lang="fr-FR" smtClean="0"/>
              <a:t>16</a:t>
            </a:fld>
            <a:endParaRPr lang="fr-FR"/>
          </a:p>
        </p:txBody>
      </p:sp>
      <p:sp>
        <p:nvSpPr>
          <p:cNvPr id="5" name="Espace réservé du pied de page 4">
            <a:extLst>
              <a:ext uri="{FF2B5EF4-FFF2-40B4-BE49-F238E27FC236}">
                <a16:creationId xmlns:a16="http://schemas.microsoft.com/office/drawing/2014/main" id="{6C829FEE-74EF-8844-ADA3-5766A8EC7E19}"/>
              </a:ext>
            </a:extLst>
          </p:cNvPr>
          <p:cNvSpPr>
            <a:spLocks noGrp="1"/>
          </p:cNvSpPr>
          <p:nvPr>
            <p:ph type="ftr" sz="quarter" idx="11"/>
          </p:nvPr>
        </p:nvSpPr>
        <p:spPr/>
        <p:txBody>
          <a:bodyPr/>
          <a:lstStyle/>
          <a:p>
            <a:r>
              <a:rPr lang="fr-FR"/>
              <a:t>(c) Henri Derroitte, UCLouvain</a:t>
            </a:r>
          </a:p>
        </p:txBody>
      </p:sp>
      <p:sp>
        <p:nvSpPr>
          <p:cNvPr id="6" name="ZoneTexte 5">
            <a:extLst>
              <a:ext uri="{FF2B5EF4-FFF2-40B4-BE49-F238E27FC236}">
                <a16:creationId xmlns:a16="http://schemas.microsoft.com/office/drawing/2014/main" id="{F7B24301-A6CD-964A-AE62-7B2CFD7773A7}"/>
              </a:ext>
            </a:extLst>
          </p:cNvPr>
          <p:cNvSpPr txBox="1"/>
          <p:nvPr/>
        </p:nvSpPr>
        <p:spPr>
          <a:xfrm>
            <a:off x="1159476" y="2665994"/>
            <a:ext cx="10764794" cy="3139321"/>
          </a:xfrm>
          <a:prstGeom prst="rect">
            <a:avLst/>
          </a:prstGeom>
          <a:noFill/>
        </p:spPr>
        <p:txBody>
          <a:bodyPr wrap="square" rtlCol="0">
            <a:spAutoFit/>
          </a:bodyPr>
          <a:lstStyle/>
          <a:p>
            <a:r>
              <a:rPr lang="fr-BE" dirty="0"/>
              <a:t>5 - Initiatives à prendre aux périphéries pour accompagner, comprendre et intégrer, soulager et rendre espoir aux familles éprouvées par des conditions de vie parfois épouvantables : familles immigrées, familles vivant dans une extrême pauvreté, familles séparées par des guerres ou pour des raisons économiques, familles percutées à cause de leur foi, familles désemparées, familles où des membres sont malades, familles où un membre a subi des abus, familles endeuillées.</a:t>
            </a:r>
          </a:p>
          <a:p>
            <a:endParaRPr lang="fr-BE" dirty="0"/>
          </a:p>
          <a:p>
            <a:r>
              <a:rPr lang="fr-BE" dirty="0"/>
              <a:t>6 - Initiatives à prendre pour un accompagnement spirituel dans le couple, pour développer une spiritualité de la famille et du mariage.</a:t>
            </a:r>
          </a:p>
          <a:p>
            <a:endParaRPr lang="fr-FR" dirty="0"/>
          </a:p>
          <a:p>
            <a:r>
              <a:rPr lang="fr-BE" dirty="0"/>
              <a:t>7 - Initiatives à prendre pour un continuum d’accompagnement dans le quotidien des familles, au long des jours, des mois et des années.</a:t>
            </a:r>
          </a:p>
        </p:txBody>
      </p:sp>
    </p:spTree>
    <p:extLst>
      <p:ext uri="{BB962C8B-B14F-4D97-AF65-F5344CB8AC3E}">
        <p14:creationId xmlns:p14="http://schemas.microsoft.com/office/powerpoint/2010/main" val="1782011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4E7426-3FD0-BD4C-B99B-3CDF4A16B69D}"/>
              </a:ext>
            </a:extLst>
          </p:cNvPr>
          <p:cNvSpPr>
            <a:spLocks noGrp="1"/>
          </p:cNvSpPr>
          <p:nvPr>
            <p:ph type="title"/>
          </p:nvPr>
        </p:nvSpPr>
        <p:spPr>
          <a:xfrm>
            <a:off x="1022931" y="251041"/>
            <a:ext cx="10515600" cy="1325563"/>
          </a:xfrm>
        </p:spPr>
        <p:txBody>
          <a:bodyPr/>
          <a:lstStyle/>
          <a:p>
            <a:r>
              <a:rPr lang="fr-FR" dirty="0"/>
              <a:t>Le synode d’octobre 2015</a:t>
            </a:r>
          </a:p>
        </p:txBody>
      </p:sp>
      <p:sp>
        <p:nvSpPr>
          <p:cNvPr id="3" name="Espace réservé du contenu 2">
            <a:extLst>
              <a:ext uri="{FF2B5EF4-FFF2-40B4-BE49-F238E27FC236}">
                <a16:creationId xmlns:a16="http://schemas.microsoft.com/office/drawing/2014/main" id="{F3B51AE7-EA17-9B41-A028-1D4239B5F627}"/>
              </a:ext>
            </a:extLst>
          </p:cNvPr>
          <p:cNvSpPr>
            <a:spLocks noGrp="1"/>
          </p:cNvSpPr>
          <p:nvPr>
            <p:ph idx="1"/>
          </p:nvPr>
        </p:nvSpPr>
        <p:spPr>
          <a:xfrm>
            <a:off x="838200" y="2369537"/>
            <a:ext cx="10515600" cy="4504810"/>
          </a:xfrm>
        </p:spPr>
        <p:txBody>
          <a:bodyPr>
            <a:normAutofit fontScale="70000" lnSpcReduction="20000"/>
          </a:bodyPr>
          <a:lstStyle/>
          <a:p>
            <a:pPr marL="0" indent="0">
              <a:lnSpc>
                <a:spcPct val="170000"/>
              </a:lnSpc>
              <a:spcBef>
                <a:spcPts val="0"/>
              </a:spcBef>
              <a:buNone/>
            </a:pPr>
            <a:r>
              <a:rPr lang="fr-BE" i="1" dirty="0"/>
              <a:t>Pape François: </a:t>
            </a:r>
            <a:r>
              <a:rPr lang="fr-BE" dirty="0"/>
              <a:t>« Imaginer une pastorale familiale renouvelée qui se base sur l’Évangile et respecte les diversités culturelles. Une pastorale capable de transmettre la Bonne Nouvelle dans un langage attrayant et joyeux et d’enlever des cœurs des jeunes la peur d’assumer des engagements définitifs. Une pastorale qui prête une attention particulière aux enfants qui sont les vraies victimes des déchirures familiales. Une pastorale innovante qui mette en œuvre une préparation adaptée au Sacrement du mariage et qui arrête les pratiques en vigueur qui souvent soignent plus l’apparence d’une formalité qu’une éducation à un engagement qui dure toute la vie ».</a:t>
            </a:r>
          </a:p>
          <a:p>
            <a:pPr marL="0" indent="0">
              <a:buNone/>
            </a:pPr>
            <a:endParaRPr lang="fr-BE" dirty="0"/>
          </a:p>
          <a:p>
            <a:pPr marL="457200" lvl="1" indent="0">
              <a:buNone/>
            </a:pPr>
            <a:r>
              <a:rPr lang="fr-BE" dirty="0"/>
              <a:t> </a:t>
            </a:r>
            <a:r>
              <a:rPr lang="fr-BE" cap="small" dirty="0"/>
              <a:t>Pape François</a:t>
            </a:r>
            <a:r>
              <a:rPr lang="fr-BE" dirty="0"/>
              <a:t>, </a:t>
            </a:r>
            <a:r>
              <a:rPr lang="fr-BE" i="1" dirty="0"/>
              <a:t>Lire les réalités avec les yeux de Dieu – Discours du pape lors de la conclusion de la XIVe assemblée du Synode des évêques</a:t>
            </a:r>
            <a:r>
              <a:rPr lang="fr-BE" dirty="0"/>
              <a:t>, 24 octobre 2015</a:t>
            </a:r>
            <a:endParaRPr lang="fr-FR" dirty="0"/>
          </a:p>
        </p:txBody>
      </p:sp>
      <p:sp>
        <p:nvSpPr>
          <p:cNvPr id="4" name="Espace réservé du pied de page 3">
            <a:extLst>
              <a:ext uri="{FF2B5EF4-FFF2-40B4-BE49-F238E27FC236}">
                <a16:creationId xmlns:a16="http://schemas.microsoft.com/office/drawing/2014/main" id="{147C000E-7C5B-0D4E-B46C-9094B674EA04}"/>
              </a:ext>
            </a:extLst>
          </p:cNvPr>
          <p:cNvSpPr>
            <a:spLocks noGrp="1"/>
          </p:cNvSpPr>
          <p:nvPr>
            <p:ph type="ftr" sz="quarter" idx="11"/>
          </p:nvPr>
        </p:nvSpPr>
        <p:spPr/>
        <p:txBody>
          <a:bodyPr/>
          <a:lstStyle/>
          <a:p>
            <a:r>
              <a:rPr lang="fr-FR"/>
              <a:t>(c) Henri Derroitte, UCLouvain</a:t>
            </a:r>
          </a:p>
        </p:txBody>
      </p:sp>
      <p:sp>
        <p:nvSpPr>
          <p:cNvPr id="5" name="Espace réservé du numéro de diapositive 4">
            <a:extLst>
              <a:ext uri="{FF2B5EF4-FFF2-40B4-BE49-F238E27FC236}">
                <a16:creationId xmlns:a16="http://schemas.microsoft.com/office/drawing/2014/main" id="{9666FA5F-CD21-EC4C-A61B-BE13F2087AAF}"/>
              </a:ext>
            </a:extLst>
          </p:cNvPr>
          <p:cNvSpPr>
            <a:spLocks noGrp="1"/>
          </p:cNvSpPr>
          <p:nvPr>
            <p:ph type="sldNum" sz="quarter" idx="12"/>
          </p:nvPr>
        </p:nvSpPr>
        <p:spPr/>
        <p:txBody>
          <a:bodyPr/>
          <a:lstStyle/>
          <a:p>
            <a:fld id="{A0E2BBFF-5ECD-1B4C-A203-29DE109AC4A2}" type="slidenum">
              <a:rPr lang="fr-FR" smtClean="0"/>
              <a:t>17</a:t>
            </a:fld>
            <a:endParaRPr lang="fr-FR"/>
          </a:p>
        </p:txBody>
      </p:sp>
      <p:sp>
        <p:nvSpPr>
          <p:cNvPr id="6" name="ZoneTexte 5">
            <a:extLst>
              <a:ext uri="{FF2B5EF4-FFF2-40B4-BE49-F238E27FC236}">
                <a16:creationId xmlns:a16="http://schemas.microsoft.com/office/drawing/2014/main" id="{C4877964-C91C-6A40-8D85-C5BD7F7C7110}"/>
              </a:ext>
            </a:extLst>
          </p:cNvPr>
          <p:cNvSpPr txBox="1"/>
          <p:nvPr/>
        </p:nvSpPr>
        <p:spPr>
          <a:xfrm>
            <a:off x="838200" y="1462088"/>
            <a:ext cx="184731" cy="369332"/>
          </a:xfrm>
          <a:prstGeom prst="rect">
            <a:avLst/>
          </a:prstGeom>
          <a:noFill/>
        </p:spPr>
        <p:txBody>
          <a:bodyPr wrap="none" rtlCol="0">
            <a:spAutoFit/>
          </a:bodyPr>
          <a:lstStyle/>
          <a:p>
            <a:endParaRPr lang="fr-FR" dirty="0"/>
          </a:p>
        </p:txBody>
      </p:sp>
      <p:sp>
        <p:nvSpPr>
          <p:cNvPr id="7" name="ZoneTexte 6">
            <a:extLst>
              <a:ext uri="{FF2B5EF4-FFF2-40B4-BE49-F238E27FC236}">
                <a16:creationId xmlns:a16="http://schemas.microsoft.com/office/drawing/2014/main" id="{574C5828-355F-0342-9684-9DE4310E9F63}"/>
              </a:ext>
            </a:extLst>
          </p:cNvPr>
          <p:cNvSpPr txBox="1"/>
          <p:nvPr/>
        </p:nvSpPr>
        <p:spPr>
          <a:xfrm>
            <a:off x="1529558" y="1462088"/>
            <a:ext cx="10008973" cy="83099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fr-FR" sz="2400" dirty="0">
                <a:solidFill>
                  <a:schemeClr val="bg1"/>
                </a:solidFill>
              </a:rPr>
              <a:t>Thème général = </a:t>
            </a:r>
            <a:r>
              <a:rPr lang="fr-FR" sz="2400" dirty="0">
                <a:solidFill>
                  <a:srgbClr val="FF0000"/>
                </a:solidFill>
              </a:rPr>
              <a:t>« </a:t>
            </a:r>
            <a:r>
              <a:rPr lang="fr-BE" sz="2400" i="1" dirty="0">
                <a:solidFill>
                  <a:srgbClr val="FF0000"/>
                </a:solidFill>
              </a:rPr>
              <a:t> </a:t>
            </a:r>
            <a:r>
              <a:rPr lang="fr-BE" sz="2400" i="1" dirty="0">
                <a:solidFill>
                  <a:srgbClr val="FF0000"/>
                </a:solidFill>
                <a:highlight>
                  <a:srgbClr val="FFFF00"/>
                </a:highlight>
              </a:rPr>
              <a:t>La vocation et la mission de la famille dans l’Église et dans le monde contemporain </a:t>
            </a:r>
            <a:r>
              <a:rPr lang="fr-BE" sz="2400" i="1" dirty="0">
                <a:solidFill>
                  <a:srgbClr val="FF0000"/>
                </a:solidFill>
              </a:rPr>
              <a:t>»</a:t>
            </a:r>
          </a:p>
        </p:txBody>
      </p:sp>
    </p:spTree>
    <p:extLst>
      <p:ext uri="{BB962C8B-B14F-4D97-AF65-F5344CB8AC3E}">
        <p14:creationId xmlns:p14="http://schemas.microsoft.com/office/powerpoint/2010/main" val="3931193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0CBDFA-9C3C-0144-B9DF-140A8032BF6F}"/>
              </a:ext>
            </a:extLst>
          </p:cNvPr>
          <p:cNvSpPr>
            <a:spLocks noGrp="1"/>
          </p:cNvSpPr>
          <p:nvPr>
            <p:ph type="title"/>
          </p:nvPr>
        </p:nvSpPr>
        <p:spPr/>
        <p:txBody>
          <a:bodyPr/>
          <a:lstStyle/>
          <a:p>
            <a:r>
              <a:rPr lang="fr-FR" dirty="0"/>
              <a:t>Le Synode de 2015</a:t>
            </a:r>
          </a:p>
        </p:txBody>
      </p:sp>
      <p:sp>
        <p:nvSpPr>
          <p:cNvPr id="3" name="Espace réservé du contenu 2">
            <a:extLst>
              <a:ext uri="{FF2B5EF4-FFF2-40B4-BE49-F238E27FC236}">
                <a16:creationId xmlns:a16="http://schemas.microsoft.com/office/drawing/2014/main" id="{42304AA0-AE05-8A41-B3AC-EB5B2ECC0B36}"/>
              </a:ext>
            </a:extLst>
          </p:cNvPr>
          <p:cNvSpPr>
            <a:spLocks noGrp="1"/>
          </p:cNvSpPr>
          <p:nvPr>
            <p:ph idx="1"/>
          </p:nvPr>
        </p:nvSpPr>
        <p:spPr>
          <a:xfrm>
            <a:off x="838200" y="1825625"/>
            <a:ext cx="10515600" cy="596299"/>
          </a:xfrm>
        </p:spPr>
        <p:style>
          <a:lnRef idx="1">
            <a:schemeClr val="accent5"/>
          </a:lnRef>
          <a:fillRef idx="3">
            <a:schemeClr val="accent5"/>
          </a:fillRef>
          <a:effectRef idx="2">
            <a:schemeClr val="accent5"/>
          </a:effectRef>
          <a:fontRef idx="minor">
            <a:schemeClr val="lt1"/>
          </a:fontRef>
        </p:style>
        <p:txBody>
          <a:bodyPr/>
          <a:lstStyle/>
          <a:p>
            <a:pPr marL="0" indent="0" algn="ctr">
              <a:buNone/>
            </a:pPr>
            <a:r>
              <a:rPr lang="fr-FR" dirty="0">
                <a:solidFill>
                  <a:schemeClr val="accent2">
                    <a:lumMod val="60000"/>
                    <a:lumOff val="40000"/>
                  </a:schemeClr>
                </a:solidFill>
              </a:rPr>
              <a:t>Quatre thèmes éducatifs mis en exergue</a:t>
            </a:r>
          </a:p>
          <a:p>
            <a:pPr marL="0" indent="0" algn="ctr">
              <a:buNone/>
            </a:pPr>
            <a:endParaRPr lang="fr-FR" dirty="0"/>
          </a:p>
        </p:txBody>
      </p:sp>
      <p:sp>
        <p:nvSpPr>
          <p:cNvPr id="4" name="Espace réservé du pied de page 3">
            <a:extLst>
              <a:ext uri="{FF2B5EF4-FFF2-40B4-BE49-F238E27FC236}">
                <a16:creationId xmlns:a16="http://schemas.microsoft.com/office/drawing/2014/main" id="{1A3759AD-B4F4-A846-ABBF-A94941CF0D90}"/>
              </a:ext>
            </a:extLst>
          </p:cNvPr>
          <p:cNvSpPr>
            <a:spLocks noGrp="1"/>
          </p:cNvSpPr>
          <p:nvPr>
            <p:ph type="ftr" sz="quarter" idx="11"/>
          </p:nvPr>
        </p:nvSpPr>
        <p:spPr/>
        <p:txBody>
          <a:bodyPr/>
          <a:lstStyle/>
          <a:p>
            <a:r>
              <a:rPr lang="fr-FR"/>
              <a:t>(c) Henri Derroitte, UCLouvain</a:t>
            </a:r>
          </a:p>
        </p:txBody>
      </p:sp>
      <p:sp>
        <p:nvSpPr>
          <p:cNvPr id="5" name="Espace réservé du numéro de diapositive 4">
            <a:extLst>
              <a:ext uri="{FF2B5EF4-FFF2-40B4-BE49-F238E27FC236}">
                <a16:creationId xmlns:a16="http://schemas.microsoft.com/office/drawing/2014/main" id="{62CFA0C3-BB2F-E94D-8A0B-FC066DA083E2}"/>
              </a:ext>
            </a:extLst>
          </p:cNvPr>
          <p:cNvSpPr>
            <a:spLocks noGrp="1"/>
          </p:cNvSpPr>
          <p:nvPr>
            <p:ph type="sldNum" sz="quarter" idx="12"/>
          </p:nvPr>
        </p:nvSpPr>
        <p:spPr/>
        <p:txBody>
          <a:bodyPr/>
          <a:lstStyle/>
          <a:p>
            <a:fld id="{A0E2BBFF-5ECD-1B4C-A203-29DE109AC4A2}" type="slidenum">
              <a:rPr lang="fr-FR" smtClean="0"/>
              <a:t>18</a:t>
            </a:fld>
            <a:endParaRPr lang="fr-FR"/>
          </a:p>
        </p:txBody>
      </p:sp>
      <p:sp>
        <p:nvSpPr>
          <p:cNvPr id="6" name="ZoneTexte 5">
            <a:extLst>
              <a:ext uri="{FF2B5EF4-FFF2-40B4-BE49-F238E27FC236}">
                <a16:creationId xmlns:a16="http://schemas.microsoft.com/office/drawing/2014/main" id="{C3F1C8DE-4BBA-2446-A5AC-E7D7E6C20D5C}"/>
              </a:ext>
            </a:extLst>
          </p:cNvPr>
          <p:cNvSpPr txBox="1"/>
          <p:nvPr/>
        </p:nvSpPr>
        <p:spPr>
          <a:xfrm>
            <a:off x="1235676" y="2656703"/>
            <a:ext cx="10118124" cy="2585323"/>
          </a:xfrm>
          <a:prstGeom prst="rect">
            <a:avLst/>
          </a:prstGeom>
          <a:noFill/>
        </p:spPr>
        <p:txBody>
          <a:bodyPr wrap="square" rtlCol="0">
            <a:spAutoFit/>
          </a:bodyPr>
          <a:lstStyle/>
          <a:p>
            <a:r>
              <a:rPr lang="fr-BE" dirty="0"/>
              <a:t>1) Insistance sur une responsabilité éducative des parents en matière de formation à la vie affective, mais aussi à la vie sexuelle </a:t>
            </a:r>
          </a:p>
          <a:p>
            <a:endParaRPr lang="fr-BE" dirty="0"/>
          </a:p>
          <a:p>
            <a:pPr marL="742950" lvl="1" indent="-285750">
              <a:buFont typeface="Courier New" panose="02070309020205020404" pitchFamily="49" charset="0"/>
              <a:buChar char="o"/>
            </a:pPr>
            <a:r>
              <a:rPr lang="fr-BE" dirty="0"/>
              <a:t>Ces aspects éducatifs liés à l’affectivité devraient faire partie des programmes de catéchèse : « cet effort éducatif doit débuter dès la catéchèse de l’initiation chrétienne » </a:t>
            </a:r>
          </a:p>
          <a:p>
            <a:pPr marL="742950" lvl="1" indent="-285750">
              <a:buFont typeface="Courier New" panose="02070309020205020404" pitchFamily="49" charset="0"/>
              <a:buChar char="o"/>
            </a:pPr>
            <a:endParaRPr lang="fr-FR" dirty="0"/>
          </a:p>
          <a:p>
            <a:pPr marL="11113" lvl="1"/>
            <a:r>
              <a:rPr lang="fr-BE" dirty="0"/>
              <a:t>2) Insistance sur l’accompagnement effectif en communauté chrétienne des familles des « fidèles divorcés et remariés civilement» qui doivent pourvoir compter sur la compréhension, car dit le texte, le Seigneur « les garde dans la communion ecclésiale ». </a:t>
            </a:r>
            <a:endParaRPr lang="fr-FR" dirty="0"/>
          </a:p>
        </p:txBody>
      </p:sp>
    </p:spTree>
    <p:extLst>
      <p:ext uri="{BB962C8B-B14F-4D97-AF65-F5344CB8AC3E}">
        <p14:creationId xmlns:p14="http://schemas.microsoft.com/office/powerpoint/2010/main" val="26540037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0CBDFA-9C3C-0144-B9DF-140A8032BF6F}"/>
              </a:ext>
            </a:extLst>
          </p:cNvPr>
          <p:cNvSpPr>
            <a:spLocks noGrp="1"/>
          </p:cNvSpPr>
          <p:nvPr>
            <p:ph type="title"/>
          </p:nvPr>
        </p:nvSpPr>
        <p:spPr/>
        <p:txBody>
          <a:bodyPr/>
          <a:lstStyle/>
          <a:p>
            <a:r>
              <a:rPr lang="fr-FR" dirty="0"/>
              <a:t>Le Synode de 2015</a:t>
            </a:r>
          </a:p>
        </p:txBody>
      </p:sp>
      <p:sp>
        <p:nvSpPr>
          <p:cNvPr id="3" name="Espace réservé du contenu 2">
            <a:extLst>
              <a:ext uri="{FF2B5EF4-FFF2-40B4-BE49-F238E27FC236}">
                <a16:creationId xmlns:a16="http://schemas.microsoft.com/office/drawing/2014/main" id="{42304AA0-AE05-8A41-B3AC-EB5B2ECC0B36}"/>
              </a:ext>
            </a:extLst>
          </p:cNvPr>
          <p:cNvSpPr>
            <a:spLocks noGrp="1"/>
          </p:cNvSpPr>
          <p:nvPr>
            <p:ph idx="1"/>
          </p:nvPr>
        </p:nvSpPr>
        <p:spPr>
          <a:xfrm>
            <a:off x="838200" y="1825625"/>
            <a:ext cx="10515600" cy="596299"/>
          </a:xfrm>
        </p:spPr>
        <p:style>
          <a:lnRef idx="1">
            <a:schemeClr val="accent5"/>
          </a:lnRef>
          <a:fillRef idx="3">
            <a:schemeClr val="accent5"/>
          </a:fillRef>
          <a:effectRef idx="2">
            <a:schemeClr val="accent5"/>
          </a:effectRef>
          <a:fontRef idx="minor">
            <a:schemeClr val="lt1"/>
          </a:fontRef>
        </p:style>
        <p:txBody>
          <a:bodyPr/>
          <a:lstStyle/>
          <a:p>
            <a:pPr marL="0" indent="0" algn="ctr">
              <a:buNone/>
            </a:pPr>
            <a:r>
              <a:rPr lang="fr-FR" dirty="0">
                <a:solidFill>
                  <a:schemeClr val="accent2">
                    <a:lumMod val="60000"/>
                    <a:lumOff val="40000"/>
                  </a:schemeClr>
                </a:solidFill>
              </a:rPr>
              <a:t>Quatre thèmes éducatifs mis en exergue</a:t>
            </a:r>
          </a:p>
          <a:p>
            <a:pPr marL="0" indent="0" algn="ctr">
              <a:buNone/>
            </a:pPr>
            <a:endParaRPr lang="fr-FR" dirty="0"/>
          </a:p>
        </p:txBody>
      </p:sp>
      <p:sp>
        <p:nvSpPr>
          <p:cNvPr id="4" name="Espace réservé du pied de page 3">
            <a:extLst>
              <a:ext uri="{FF2B5EF4-FFF2-40B4-BE49-F238E27FC236}">
                <a16:creationId xmlns:a16="http://schemas.microsoft.com/office/drawing/2014/main" id="{1A3759AD-B4F4-A846-ABBF-A94941CF0D90}"/>
              </a:ext>
            </a:extLst>
          </p:cNvPr>
          <p:cNvSpPr>
            <a:spLocks noGrp="1"/>
          </p:cNvSpPr>
          <p:nvPr>
            <p:ph type="ftr" sz="quarter" idx="11"/>
          </p:nvPr>
        </p:nvSpPr>
        <p:spPr/>
        <p:txBody>
          <a:bodyPr/>
          <a:lstStyle/>
          <a:p>
            <a:r>
              <a:rPr lang="fr-FR"/>
              <a:t>(c) Henri Derroitte, UCLouvain</a:t>
            </a:r>
          </a:p>
        </p:txBody>
      </p:sp>
      <p:sp>
        <p:nvSpPr>
          <p:cNvPr id="5" name="Espace réservé du numéro de diapositive 4">
            <a:extLst>
              <a:ext uri="{FF2B5EF4-FFF2-40B4-BE49-F238E27FC236}">
                <a16:creationId xmlns:a16="http://schemas.microsoft.com/office/drawing/2014/main" id="{62CFA0C3-BB2F-E94D-8A0B-FC066DA083E2}"/>
              </a:ext>
            </a:extLst>
          </p:cNvPr>
          <p:cNvSpPr>
            <a:spLocks noGrp="1"/>
          </p:cNvSpPr>
          <p:nvPr>
            <p:ph type="sldNum" sz="quarter" idx="12"/>
          </p:nvPr>
        </p:nvSpPr>
        <p:spPr/>
        <p:txBody>
          <a:bodyPr/>
          <a:lstStyle/>
          <a:p>
            <a:fld id="{A0E2BBFF-5ECD-1B4C-A203-29DE109AC4A2}" type="slidenum">
              <a:rPr lang="fr-FR" smtClean="0"/>
              <a:t>19</a:t>
            </a:fld>
            <a:endParaRPr lang="fr-FR"/>
          </a:p>
        </p:txBody>
      </p:sp>
      <p:sp>
        <p:nvSpPr>
          <p:cNvPr id="6" name="ZoneTexte 5">
            <a:extLst>
              <a:ext uri="{FF2B5EF4-FFF2-40B4-BE49-F238E27FC236}">
                <a16:creationId xmlns:a16="http://schemas.microsoft.com/office/drawing/2014/main" id="{C3F1C8DE-4BBA-2446-A5AC-E7D7E6C20D5C}"/>
              </a:ext>
            </a:extLst>
          </p:cNvPr>
          <p:cNvSpPr txBox="1"/>
          <p:nvPr/>
        </p:nvSpPr>
        <p:spPr>
          <a:xfrm>
            <a:off x="1235676" y="2656703"/>
            <a:ext cx="10118124" cy="2585323"/>
          </a:xfrm>
          <a:prstGeom prst="rect">
            <a:avLst/>
          </a:prstGeom>
          <a:noFill/>
        </p:spPr>
        <p:txBody>
          <a:bodyPr wrap="square" rtlCol="0">
            <a:spAutoFit/>
          </a:bodyPr>
          <a:lstStyle/>
          <a:p>
            <a:r>
              <a:rPr lang="fr-BE" dirty="0"/>
              <a:t>3) Insistance encore sur le rôle des grands-parents, comme courroies de transmission dans la foi et dans la pratique. </a:t>
            </a:r>
          </a:p>
          <a:p>
            <a:endParaRPr lang="fr-BE" dirty="0"/>
          </a:p>
          <a:p>
            <a:r>
              <a:rPr lang="fr-BE" dirty="0"/>
              <a:t>4) Et enfin insistance sur la responsabilité parentale de transmettre la foi. </a:t>
            </a:r>
          </a:p>
          <a:p>
            <a:endParaRPr lang="fr-BE" dirty="0"/>
          </a:p>
          <a:p>
            <a:pPr marL="742950" lvl="1" indent="-285750">
              <a:buFont typeface="Courier New" panose="02070309020205020404" pitchFamily="49" charset="0"/>
              <a:buChar char="o"/>
            </a:pPr>
            <a:r>
              <a:rPr lang="fr-BE" dirty="0"/>
              <a:t>Comme dans un mouvement en deux sens : « les circonstances de la préparation des enfants aux sacrements de l’initiation chrétienne sont de précieuses occasions de redécouverte de la foi par les parents, qui reviennent aux fondements de leur vocation chrétienne, en reconnaissant en Dieu la source de leur amour, qu’Il a consacré par le sacrement nuptial » </a:t>
            </a:r>
            <a:endParaRPr lang="fr-FR" dirty="0"/>
          </a:p>
        </p:txBody>
      </p:sp>
    </p:spTree>
    <p:extLst>
      <p:ext uri="{BB962C8B-B14F-4D97-AF65-F5344CB8AC3E}">
        <p14:creationId xmlns:p14="http://schemas.microsoft.com/office/powerpoint/2010/main" val="860716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A545C6-C9BD-1040-BC11-8948E5B678E7}"/>
              </a:ext>
            </a:extLst>
          </p:cNvPr>
          <p:cNvSpPr>
            <a:spLocks noGrp="1"/>
          </p:cNvSpPr>
          <p:nvPr>
            <p:ph type="title"/>
          </p:nvPr>
        </p:nvSpPr>
        <p:spPr/>
        <p:txBody>
          <a:bodyPr/>
          <a:lstStyle/>
          <a:p>
            <a:r>
              <a:rPr lang="fr-FR" dirty="0"/>
              <a:t>Plan de la 1</a:t>
            </a:r>
            <a:r>
              <a:rPr lang="fr-FR" baseline="30000" dirty="0"/>
              <a:t>e</a:t>
            </a:r>
            <a:r>
              <a:rPr lang="fr-FR" dirty="0"/>
              <a:t> intervention</a:t>
            </a:r>
          </a:p>
        </p:txBody>
      </p:sp>
      <p:graphicFrame>
        <p:nvGraphicFramePr>
          <p:cNvPr id="5" name="Tableau 5">
            <a:extLst>
              <a:ext uri="{FF2B5EF4-FFF2-40B4-BE49-F238E27FC236}">
                <a16:creationId xmlns:a16="http://schemas.microsoft.com/office/drawing/2014/main" id="{9F0ADD23-E417-1043-AF0E-899E212CACF8}"/>
              </a:ext>
            </a:extLst>
          </p:cNvPr>
          <p:cNvGraphicFramePr>
            <a:graphicFrameLocks noGrp="1"/>
          </p:cNvGraphicFramePr>
          <p:nvPr>
            <p:ph idx="1"/>
            <p:extLst>
              <p:ext uri="{D42A27DB-BD31-4B8C-83A1-F6EECF244321}">
                <p14:modId xmlns:p14="http://schemas.microsoft.com/office/powerpoint/2010/main" val="3936394878"/>
              </p:ext>
            </p:extLst>
          </p:nvPr>
        </p:nvGraphicFramePr>
        <p:xfrm>
          <a:off x="2234514" y="2505246"/>
          <a:ext cx="6847703" cy="2656840"/>
        </p:xfrm>
        <a:graphic>
          <a:graphicData uri="http://schemas.openxmlformats.org/drawingml/2006/table">
            <a:tbl>
              <a:tblPr firstRow="1" bandRow="1">
                <a:tableStyleId>{5C22544A-7EE6-4342-B048-85BDC9FD1C3A}</a:tableStyleId>
              </a:tblPr>
              <a:tblGrid>
                <a:gridCol w="1570439">
                  <a:extLst>
                    <a:ext uri="{9D8B030D-6E8A-4147-A177-3AD203B41FA5}">
                      <a16:colId xmlns:a16="http://schemas.microsoft.com/office/drawing/2014/main" val="4227834986"/>
                    </a:ext>
                  </a:extLst>
                </a:gridCol>
                <a:gridCol w="5277264">
                  <a:extLst>
                    <a:ext uri="{9D8B030D-6E8A-4147-A177-3AD203B41FA5}">
                      <a16:colId xmlns:a16="http://schemas.microsoft.com/office/drawing/2014/main" val="1766473771"/>
                    </a:ext>
                  </a:extLst>
                </a:gridCol>
              </a:tblGrid>
              <a:tr h="370840">
                <a:tc gridSpan="2">
                  <a:txBody>
                    <a:bodyPr/>
                    <a:lstStyle/>
                    <a:p>
                      <a:pPr algn="ctr"/>
                      <a:r>
                        <a:rPr lang="fr-FR" dirty="0"/>
                        <a:t>Plan de l’exposé</a:t>
                      </a:r>
                    </a:p>
                  </a:txBody>
                  <a:tcPr/>
                </a:tc>
                <a:tc hMerge="1">
                  <a:txBody>
                    <a:bodyPr/>
                    <a:lstStyle/>
                    <a:p>
                      <a:pPr algn="ctr"/>
                      <a:endParaRPr lang="fr-FR" dirty="0"/>
                    </a:p>
                  </a:txBody>
                  <a:tcPr/>
                </a:tc>
                <a:extLst>
                  <a:ext uri="{0D108BD9-81ED-4DB2-BD59-A6C34878D82A}">
                    <a16:rowId xmlns:a16="http://schemas.microsoft.com/office/drawing/2014/main" val="1035463964"/>
                  </a:ext>
                </a:extLst>
              </a:tr>
              <a:tr h="370840">
                <a:tc>
                  <a:txBody>
                    <a:bodyPr/>
                    <a:lstStyle/>
                    <a:p>
                      <a:pPr algn="ctr"/>
                      <a:r>
                        <a:rPr lang="fr-FR" sz="2400" dirty="0"/>
                        <a:t>1</a:t>
                      </a:r>
                    </a:p>
                  </a:txBody>
                  <a:tcPr/>
                </a:tc>
                <a:tc>
                  <a:txBody>
                    <a:bodyPr/>
                    <a:lstStyle/>
                    <a:p>
                      <a:pPr algn="ctr"/>
                      <a:r>
                        <a:rPr lang="fr-FR" sz="2400" dirty="0"/>
                        <a:t>Horizon général</a:t>
                      </a:r>
                    </a:p>
                  </a:txBody>
                  <a:tcPr/>
                </a:tc>
                <a:extLst>
                  <a:ext uri="{0D108BD9-81ED-4DB2-BD59-A6C34878D82A}">
                    <a16:rowId xmlns:a16="http://schemas.microsoft.com/office/drawing/2014/main" val="487874699"/>
                  </a:ext>
                </a:extLst>
              </a:tr>
              <a:tr h="370840">
                <a:tc>
                  <a:txBody>
                    <a:bodyPr/>
                    <a:lstStyle/>
                    <a:p>
                      <a:pPr algn="ctr"/>
                      <a:r>
                        <a:rPr lang="fr-FR" sz="2400" dirty="0"/>
                        <a:t>2</a:t>
                      </a:r>
                    </a:p>
                  </a:txBody>
                  <a:tcPr/>
                </a:tc>
                <a:tc>
                  <a:txBody>
                    <a:bodyPr/>
                    <a:lstStyle/>
                    <a:p>
                      <a:pPr algn="ctr"/>
                      <a:r>
                        <a:rPr lang="fr-FR" sz="2400" dirty="0"/>
                        <a:t>Deux préalables</a:t>
                      </a:r>
                    </a:p>
                  </a:txBody>
                  <a:tcPr/>
                </a:tc>
                <a:extLst>
                  <a:ext uri="{0D108BD9-81ED-4DB2-BD59-A6C34878D82A}">
                    <a16:rowId xmlns:a16="http://schemas.microsoft.com/office/drawing/2014/main" val="533162087"/>
                  </a:ext>
                </a:extLst>
              </a:tr>
              <a:tr h="370840">
                <a:tc>
                  <a:txBody>
                    <a:bodyPr/>
                    <a:lstStyle/>
                    <a:p>
                      <a:pPr algn="ctr"/>
                      <a:r>
                        <a:rPr lang="fr-FR" sz="2400" dirty="0"/>
                        <a:t>3</a:t>
                      </a:r>
                    </a:p>
                  </a:txBody>
                  <a:tcPr/>
                </a:tc>
                <a:tc>
                  <a:txBody>
                    <a:bodyPr/>
                    <a:lstStyle/>
                    <a:p>
                      <a:pPr algn="ctr"/>
                      <a:r>
                        <a:rPr lang="fr-FR" sz="2400" dirty="0"/>
                        <a:t>Une histoire en 3 </a:t>
                      </a:r>
                      <a:r>
                        <a:rPr lang="fr-FR" sz="2400" dirty="0" err="1"/>
                        <a:t>dias</a:t>
                      </a:r>
                      <a:endParaRPr lang="fr-FR" sz="2400" dirty="0"/>
                    </a:p>
                  </a:txBody>
                  <a:tcPr/>
                </a:tc>
                <a:extLst>
                  <a:ext uri="{0D108BD9-81ED-4DB2-BD59-A6C34878D82A}">
                    <a16:rowId xmlns:a16="http://schemas.microsoft.com/office/drawing/2014/main" val="3182572757"/>
                  </a:ext>
                </a:extLst>
              </a:tr>
              <a:tr h="370840">
                <a:tc>
                  <a:txBody>
                    <a:bodyPr/>
                    <a:lstStyle/>
                    <a:p>
                      <a:pPr algn="ctr"/>
                      <a:r>
                        <a:rPr lang="fr-FR" sz="2400" dirty="0"/>
                        <a:t>4</a:t>
                      </a:r>
                    </a:p>
                  </a:txBody>
                  <a:tcPr/>
                </a:tc>
                <a:tc>
                  <a:txBody>
                    <a:bodyPr/>
                    <a:lstStyle/>
                    <a:p>
                      <a:pPr algn="ctr"/>
                      <a:r>
                        <a:rPr lang="fr-FR" sz="2400" dirty="0"/>
                        <a:t>Le synode de 2014</a:t>
                      </a:r>
                    </a:p>
                  </a:txBody>
                  <a:tcPr/>
                </a:tc>
                <a:extLst>
                  <a:ext uri="{0D108BD9-81ED-4DB2-BD59-A6C34878D82A}">
                    <a16:rowId xmlns:a16="http://schemas.microsoft.com/office/drawing/2014/main" val="380419845"/>
                  </a:ext>
                </a:extLst>
              </a:tr>
              <a:tr h="370840">
                <a:tc>
                  <a:txBody>
                    <a:bodyPr/>
                    <a:lstStyle/>
                    <a:p>
                      <a:pPr algn="ctr"/>
                      <a:r>
                        <a:rPr lang="fr-FR" sz="2400" dirty="0"/>
                        <a:t>5</a:t>
                      </a:r>
                    </a:p>
                  </a:txBody>
                  <a:tcPr/>
                </a:tc>
                <a:tc>
                  <a:txBody>
                    <a:bodyPr/>
                    <a:lstStyle/>
                    <a:p>
                      <a:pPr algn="ctr"/>
                      <a:r>
                        <a:rPr lang="fr-FR" sz="2400" dirty="0"/>
                        <a:t>Le synode de 2015</a:t>
                      </a:r>
                    </a:p>
                  </a:txBody>
                  <a:tcPr/>
                </a:tc>
                <a:extLst>
                  <a:ext uri="{0D108BD9-81ED-4DB2-BD59-A6C34878D82A}">
                    <a16:rowId xmlns:a16="http://schemas.microsoft.com/office/drawing/2014/main" val="4066441437"/>
                  </a:ext>
                </a:extLst>
              </a:tr>
            </a:tbl>
          </a:graphicData>
        </a:graphic>
      </p:graphicFrame>
      <p:sp>
        <p:nvSpPr>
          <p:cNvPr id="6" name="Espace réservé du numéro de diapositive 5">
            <a:extLst>
              <a:ext uri="{FF2B5EF4-FFF2-40B4-BE49-F238E27FC236}">
                <a16:creationId xmlns:a16="http://schemas.microsoft.com/office/drawing/2014/main" id="{7129F4E5-6566-A548-BD99-0B7383869AE8}"/>
              </a:ext>
            </a:extLst>
          </p:cNvPr>
          <p:cNvSpPr>
            <a:spLocks noGrp="1"/>
          </p:cNvSpPr>
          <p:nvPr>
            <p:ph type="sldNum" sz="quarter" idx="12"/>
          </p:nvPr>
        </p:nvSpPr>
        <p:spPr/>
        <p:txBody>
          <a:bodyPr/>
          <a:lstStyle/>
          <a:p>
            <a:fld id="{A0E2BBFF-5ECD-1B4C-A203-29DE109AC4A2}" type="slidenum">
              <a:rPr lang="fr-FR" smtClean="0"/>
              <a:t>2</a:t>
            </a:fld>
            <a:endParaRPr lang="fr-FR"/>
          </a:p>
        </p:txBody>
      </p:sp>
      <p:sp>
        <p:nvSpPr>
          <p:cNvPr id="7" name="Espace réservé du pied de page 6">
            <a:extLst>
              <a:ext uri="{FF2B5EF4-FFF2-40B4-BE49-F238E27FC236}">
                <a16:creationId xmlns:a16="http://schemas.microsoft.com/office/drawing/2014/main" id="{B526770E-5226-094A-B81C-2DC9AAC94685}"/>
              </a:ext>
            </a:extLst>
          </p:cNvPr>
          <p:cNvSpPr>
            <a:spLocks noGrp="1"/>
          </p:cNvSpPr>
          <p:nvPr>
            <p:ph type="ftr" sz="quarter" idx="11"/>
          </p:nvPr>
        </p:nvSpPr>
        <p:spPr/>
        <p:txBody>
          <a:bodyPr/>
          <a:lstStyle/>
          <a:p>
            <a:r>
              <a:rPr lang="fr-FR"/>
              <a:t>(c) Henri Derroitte, UCLouvain</a:t>
            </a:r>
          </a:p>
        </p:txBody>
      </p:sp>
    </p:spTree>
    <p:extLst>
      <p:ext uri="{BB962C8B-B14F-4D97-AF65-F5344CB8AC3E}">
        <p14:creationId xmlns:p14="http://schemas.microsoft.com/office/powerpoint/2010/main" val="1721459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ésultat de recherche d'images pour &quot;pape françois&quot;">
            <a:extLst>
              <a:ext uri="{FF2B5EF4-FFF2-40B4-BE49-F238E27FC236}">
                <a16:creationId xmlns:a16="http://schemas.microsoft.com/office/drawing/2014/main" id="{939DCA6E-02F9-3A48-8972-89C00777B188}"/>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08832" y="2168860"/>
            <a:ext cx="3036873" cy="1728192"/>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a:extLst>
              <a:ext uri="{FF2B5EF4-FFF2-40B4-BE49-F238E27FC236}">
                <a16:creationId xmlns:a16="http://schemas.microsoft.com/office/drawing/2014/main" id="{287FAE69-EE98-5C47-BA36-6EA147B213D8}"/>
              </a:ext>
            </a:extLst>
          </p:cNvPr>
          <p:cNvSpPr>
            <a:spLocks noGrp="1"/>
          </p:cNvSpPr>
          <p:nvPr>
            <p:ph type="title"/>
          </p:nvPr>
        </p:nvSpPr>
        <p:spPr/>
        <p:txBody>
          <a:bodyPr>
            <a:normAutofit/>
          </a:bodyPr>
          <a:lstStyle/>
          <a:p>
            <a:r>
              <a:rPr lang="fr-FR" dirty="0"/>
              <a:t>1 Horizon général</a:t>
            </a:r>
            <a:endParaRPr lang="fr-FR" dirty="0">
              <a:solidFill>
                <a:srgbClr val="0070C0"/>
              </a:solidFill>
            </a:endParaRPr>
          </a:p>
        </p:txBody>
      </p:sp>
      <p:sp>
        <p:nvSpPr>
          <p:cNvPr id="3" name="Espace réservé du contenu 2">
            <a:extLst>
              <a:ext uri="{FF2B5EF4-FFF2-40B4-BE49-F238E27FC236}">
                <a16:creationId xmlns:a16="http://schemas.microsoft.com/office/drawing/2014/main" id="{1EF864DA-3136-A048-B948-CDD10A996AC9}"/>
              </a:ext>
            </a:extLst>
          </p:cNvPr>
          <p:cNvSpPr>
            <a:spLocks noGrp="1"/>
          </p:cNvSpPr>
          <p:nvPr>
            <p:ph idx="1"/>
          </p:nvPr>
        </p:nvSpPr>
        <p:spPr>
          <a:xfrm>
            <a:off x="5776837" y="3536492"/>
            <a:ext cx="5186536" cy="2819858"/>
          </a:xfrm>
        </p:spPr>
        <p:txBody>
          <a:bodyPr>
            <a:normAutofit/>
          </a:bodyPr>
          <a:lstStyle/>
          <a:p>
            <a:pPr marL="0" indent="0">
              <a:buNone/>
            </a:pPr>
            <a:r>
              <a:rPr lang="fr-BE" sz="2400" dirty="0"/>
              <a:t>« </a:t>
            </a:r>
            <a:r>
              <a:rPr lang="fr-FR" sz="2400" dirty="0"/>
              <a:t> J’imagine un choix missionnaire capable de transformer toute chose, afin que les habitudes, les styles, les horaires, le langage et toute structure ecclésiale devienne un canal adéquat pour l’évangélisation du monde actuel, plus que pour l’auto-préservation. » (</a:t>
            </a:r>
            <a:r>
              <a:rPr lang="fr-FR" sz="2400" i="1" dirty="0" err="1"/>
              <a:t>Evangelii</a:t>
            </a:r>
            <a:r>
              <a:rPr lang="fr-FR" sz="2400" i="1" dirty="0"/>
              <a:t> </a:t>
            </a:r>
            <a:r>
              <a:rPr lang="fr-FR" sz="2400" i="1" dirty="0" err="1"/>
              <a:t>Gaudium</a:t>
            </a:r>
            <a:r>
              <a:rPr lang="fr-FR" sz="2400" dirty="0"/>
              <a:t>, 27) </a:t>
            </a:r>
          </a:p>
          <a:p>
            <a:endParaRPr lang="fr-FR" sz="2400" dirty="0"/>
          </a:p>
        </p:txBody>
      </p:sp>
      <p:sp>
        <p:nvSpPr>
          <p:cNvPr id="5" name="Espace réservé du numéro de diapositive 4">
            <a:extLst>
              <a:ext uri="{FF2B5EF4-FFF2-40B4-BE49-F238E27FC236}">
                <a16:creationId xmlns:a16="http://schemas.microsoft.com/office/drawing/2014/main" id="{FD579C3C-7BCA-6543-9950-5B9DD8CD0E86}"/>
              </a:ext>
            </a:extLst>
          </p:cNvPr>
          <p:cNvSpPr>
            <a:spLocks noGrp="1"/>
          </p:cNvSpPr>
          <p:nvPr>
            <p:ph type="sldNum" sz="quarter" idx="12"/>
          </p:nvPr>
        </p:nvSpPr>
        <p:spPr/>
        <p:txBody>
          <a:bodyPr/>
          <a:lstStyle/>
          <a:p>
            <a:fld id="{3F6FA348-92A7-42D3-82F0-B4BAD76B98B5}" type="slidenum">
              <a:rPr lang="fr-BE" smtClean="0">
                <a:solidFill>
                  <a:schemeClr val="bg1">
                    <a:lumMod val="85000"/>
                  </a:schemeClr>
                </a:solidFill>
              </a:rPr>
              <a:pPr/>
              <a:t>3</a:t>
            </a:fld>
            <a:endParaRPr lang="fr-BE" dirty="0">
              <a:solidFill>
                <a:schemeClr val="bg1">
                  <a:lumMod val="85000"/>
                </a:schemeClr>
              </a:solidFill>
            </a:endParaRPr>
          </a:p>
        </p:txBody>
      </p:sp>
      <p:sp>
        <p:nvSpPr>
          <p:cNvPr id="4" name="Rectangle 3">
            <a:extLst>
              <a:ext uri="{FF2B5EF4-FFF2-40B4-BE49-F238E27FC236}">
                <a16:creationId xmlns:a16="http://schemas.microsoft.com/office/drawing/2014/main" id="{56D8F201-7310-1241-B870-9D9C927F31D4}"/>
              </a:ext>
            </a:extLst>
          </p:cNvPr>
          <p:cNvSpPr/>
          <p:nvPr/>
        </p:nvSpPr>
        <p:spPr>
          <a:xfrm>
            <a:off x="5836134" y="1232375"/>
            <a:ext cx="5792355" cy="1938992"/>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algn="ctr"/>
            <a:r>
              <a:rPr lang="fr-FR" sz="4000" dirty="0">
                <a:solidFill>
                  <a:srgbClr val="0070C0"/>
                </a:solidFill>
              </a:rPr>
              <a:t>A l’horizon de </a:t>
            </a:r>
          </a:p>
          <a:p>
            <a:pPr algn="ctr"/>
            <a:r>
              <a:rPr lang="fr-FR" sz="4000" dirty="0">
                <a:solidFill>
                  <a:srgbClr val="0070C0"/>
                </a:solidFill>
              </a:rPr>
              <a:t>la conversion missionnaire </a:t>
            </a:r>
          </a:p>
          <a:p>
            <a:pPr algn="ctr"/>
            <a:r>
              <a:rPr lang="fr-FR" sz="4000" dirty="0">
                <a:solidFill>
                  <a:srgbClr val="0070C0"/>
                </a:solidFill>
              </a:rPr>
              <a:t>de la pastorale</a:t>
            </a:r>
          </a:p>
        </p:txBody>
      </p:sp>
      <p:sp>
        <p:nvSpPr>
          <p:cNvPr id="6" name="ZoneTexte 5">
            <a:extLst>
              <a:ext uri="{FF2B5EF4-FFF2-40B4-BE49-F238E27FC236}">
                <a16:creationId xmlns:a16="http://schemas.microsoft.com/office/drawing/2014/main" id="{DC2443AB-6AC2-EC46-993B-E20E69200A00}"/>
              </a:ext>
            </a:extLst>
          </p:cNvPr>
          <p:cNvSpPr txBox="1"/>
          <p:nvPr/>
        </p:nvSpPr>
        <p:spPr>
          <a:xfrm>
            <a:off x="631596" y="4176074"/>
            <a:ext cx="3514109" cy="1200329"/>
          </a:xfrm>
          <a:prstGeom prst="rect">
            <a:avLst/>
          </a:prstGeom>
          <a:noFill/>
        </p:spPr>
        <p:txBody>
          <a:bodyPr wrap="square" rtlCol="0">
            <a:spAutoFit/>
          </a:bodyPr>
          <a:lstStyle/>
          <a:p>
            <a:r>
              <a:rPr lang="fr-FR" dirty="0"/>
              <a:t>« Nous ne sommes pas aujourd’hui dans une époque de changements, mais nous changeons d’époque »</a:t>
            </a:r>
            <a:r>
              <a:rPr lang="fr-BE" dirty="0"/>
              <a:t> </a:t>
            </a:r>
          </a:p>
          <a:p>
            <a:endParaRPr lang="fr-FR" dirty="0"/>
          </a:p>
        </p:txBody>
      </p:sp>
    </p:spTree>
    <p:extLst>
      <p:ext uri="{BB962C8B-B14F-4D97-AF65-F5344CB8AC3E}">
        <p14:creationId xmlns:p14="http://schemas.microsoft.com/office/powerpoint/2010/main" val="4284050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marL="609600" indent="-609600"/>
            <a:r>
              <a:rPr lang="fr-FR" dirty="0"/>
              <a:t>1 Horizon général</a:t>
            </a:r>
            <a:endParaRPr lang="fr-BE" altLang="zh-TW" dirty="0">
              <a:solidFill>
                <a:srgbClr val="0070C0"/>
              </a:solidFill>
            </a:endParaRPr>
          </a:p>
        </p:txBody>
      </p:sp>
      <p:sp>
        <p:nvSpPr>
          <p:cNvPr id="5" name="Espace réservé du numéro de diapositive 4"/>
          <p:cNvSpPr>
            <a:spLocks noGrp="1"/>
          </p:cNvSpPr>
          <p:nvPr>
            <p:ph type="sldNum" sz="quarter" idx="12"/>
          </p:nvPr>
        </p:nvSpPr>
        <p:spPr/>
        <p:txBody>
          <a:bodyPr/>
          <a:lstStyle/>
          <a:p>
            <a:fld id="{2D7DC681-C1DB-3D4B-ABBA-68EC9AD2281E}" type="slidenum">
              <a:rPr lang="en-US" smtClean="0"/>
              <a:pPr/>
              <a:t>4</a:t>
            </a:fld>
            <a:endParaRPr lang="en-US"/>
          </a:p>
        </p:txBody>
      </p:sp>
      <p:pic>
        <p:nvPicPr>
          <p:cNvPr id="8" name="Espace réservé du contenu 9">
            <a:extLst>
              <a:ext uri="{FF2B5EF4-FFF2-40B4-BE49-F238E27FC236}">
                <a16:creationId xmlns:a16="http://schemas.microsoft.com/office/drawing/2014/main" id="{A2A6395A-C3EE-8E42-8AE2-BE6C9B6E2CC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3453" b="26884"/>
          <a:stretch/>
        </p:blipFill>
        <p:spPr>
          <a:xfrm>
            <a:off x="3935760" y="1264555"/>
            <a:ext cx="5616624" cy="5536989"/>
          </a:xfrm>
          <a:prstGeom prst="rect">
            <a:avLst/>
          </a:prstGeom>
        </p:spPr>
      </p:pic>
    </p:spTree>
    <p:extLst>
      <p:ext uri="{BB962C8B-B14F-4D97-AF65-F5344CB8AC3E}">
        <p14:creationId xmlns:p14="http://schemas.microsoft.com/office/powerpoint/2010/main" val="2217739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A8A1E3-E32B-A046-806C-8948566DDD24}"/>
              </a:ext>
            </a:extLst>
          </p:cNvPr>
          <p:cNvSpPr>
            <a:spLocks noGrp="1"/>
          </p:cNvSpPr>
          <p:nvPr>
            <p:ph type="title"/>
          </p:nvPr>
        </p:nvSpPr>
        <p:spPr/>
        <p:txBody>
          <a:bodyPr/>
          <a:lstStyle/>
          <a:p>
            <a:r>
              <a:rPr lang="fr-FR" dirty="0"/>
              <a:t>1 Horizon général</a:t>
            </a:r>
          </a:p>
        </p:txBody>
      </p:sp>
      <p:pic>
        <p:nvPicPr>
          <p:cNvPr id="7" name="Espace réservé du contenu 6">
            <a:extLst>
              <a:ext uri="{FF2B5EF4-FFF2-40B4-BE49-F238E27FC236}">
                <a16:creationId xmlns:a16="http://schemas.microsoft.com/office/drawing/2014/main" id="{853638BF-A50C-5649-A7DE-CB5F1BA808AA}"/>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rot="60000">
            <a:off x="1535653" y="1599174"/>
            <a:ext cx="2711013" cy="4177290"/>
          </a:xfrm>
        </p:spPr>
      </p:pic>
      <p:sp>
        <p:nvSpPr>
          <p:cNvPr id="4" name="Espace réservé du numéro de diapositive 3">
            <a:extLst>
              <a:ext uri="{FF2B5EF4-FFF2-40B4-BE49-F238E27FC236}">
                <a16:creationId xmlns:a16="http://schemas.microsoft.com/office/drawing/2014/main" id="{E967DBCA-3831-4544-9B2A-D87DEED963FF}"/>
              </a:ext>
            </a:extLst>
          </p:cNvPr>
          <p:cNvSpPr>
            <a:spLocks noGrp="1"/>
          </p:cNvSpPr>
          <p:nvPr>
            <p:ph type="sldNum" sz="quarter" idx="12"/>
          </p:nvPr>
        </p:nvSpPr>
        <p:spPr/>
        <p:txBody>
          <a:bodyPr/>
          <a:lstStyle/>
          <a:p>
            <a:fld id="{A0E2BBFF-5ECD-1B4C-A203-29DE109AC4A2}" type="slidenum">
              <a:rPr lang="fr-FR" smtClean="0"/>
              <a:t>5</a:t>
            </a:fld>
            <a:endParaRPr lang="fr-FR"/>
          </a:p>
        </p:txBody>
      </p:sp>
      <p:sp>
        <p:nvSpPr>
          <p:cNvPr id="5" name="Espace réservé du pied de page 4">
            <a:extLst>
              <a:ext uri="{FF2B5EF4-FFF2-40B4-BE49-F238E27FC236}">
                <a16:creationId xmlns:a16="http://schemas.microsoft.com/office/drawing/2014/main" id="{50A38734-6CE8-054F-A5CB-C3867A82BB1A}"/>
              </a:ext>
            </a:extLst>
          </p:cNvPr>
          <p:cNvSpPr>
            <a:spLocks noGrp="1"/>
          </p:cNvSpPr>
          <p:nvPr>
            <p:ph type="ftr" sz="quarter" idx="11"/>
          </p:nvPr>
        </p:nvSpPr>
        <p:spPr/>
        <p:txBody>
          <a:bodyPr/>
          <a:lstStyle/>
          <a:p>
            <a:r>
              <a:rPr lang="fr-FR"/>
              <a:t>(c) Henri Derroitte, UCLouvain</a:t>
            </a:r>
          </a:p>
        </p:txBody>
      </p:sp>
      <p:sp>
        <p:nvSpPr>
          <p:cNvPr id="8" name="ZoneTexte 7">
            <a:extLst>
              <a:ext uri="{FF2B5EF4-FFF2-40B4-BE49-F238E27FC236}">
                <a16:creationId xmlns:a16="http://schemas.microsoft.com/office/drawing/2014/main" id="{AB9A1AA3-F9FD-8B48-8BA9-6F5F1C6A6293}"/>
              </a:ext>
            </a:extLst>
          </p:cNvPr>
          <p:cNvSpPr txBox="1"/>
          <p:nvPr/>
        </p:nvSpPr>
        <p:spPr>
          <a:xfrm>
            <a:off x="5325762" y="1575835"/>
            <a:ext cx="6274685" cy="4524315"/>
          </a:xfrm>
          <a:prstGeom prst="rect">
            <a:avLst/>
          </a:prstGeom>
          <a:noFill/>
        </p:spPr>
        <p:txBody>
          <a:bodyPr wrap="square" rtlCol="0">
            <a:spAutoFit/>
          </a:bodyPr>
          <a:lstStyle/>
          <a:p>
            <a:r>
              <a:rPr lang="fr-FR" sz="2400" dirty="0"/>
              <a:t>« Le contexte actuel, à la fois social et religieux, est le lieu même où il faut enraciner la place et le rôle de la catéchèse en général, et de la catéchèse familiale en particulier, avec sa tâche dans la transmission de la foi:</a:t>
            </a:r>
          </a:p>
          <a:p>
            <a:endParaRPr lang="fr-FR" sz="2400" dirty="0"/>
          </a:p>
          <a:p>
            <a:r>
              <a:rPr lang="fr-FR" sz="2400" dirty="0"/>
              <a:t> une catéchèse capable d'engendrer de nou­veaux chrétiens et de renouveler les communautés, précisément grâce à la redécouverte et à la recon­naissance du projet du mariage et de la famille comme l'exercice d'une vocation spécifique. »  </a:t>
            </a:r>
            <a:r>
              <a:rPr lang="fr-FR" dirty="0"/>
              <a:t>(Antonio Avila, p. 128)</a:t>
            </a:r>
          </a:p>
        </p:txBody>
      </p:sp>
    </p:spTree>
    <p:extLst>
      <p:ext uri="{BB962C8B-B14F-4D97-AF65-F5344CB8AC3E}">
        <p14:creationId xmlns:p14="http://schemas.microsoft.com/office/powerpoint/2010/main" val="2933950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EA8574-B49A-A84C-8FB2-7044092253A5}"/>
              </a:ext>
            </a:extLst>
          </p:cNvPr>
          <p:cNvSpPr>
            <a:spLocks noGrp="1"/>
          </p:cNvSpPr>
          <p:nvPr>
            <p:ph type="title"/>
          </p:nvPr>
        </p:nvSpPr>
        <p:spPr>
          <a:xfrm>
            <a:off x="1346885" y="50801"/>
            <a:ext cx="9895703" cy="1325563"/>
          </a:xfrm>
        </p:spPr>
        <p:txBody>
          <a:bodyPr/>
          <a:lstStyle/>
          <a:p>
            <a:r>
              <a:rPr lang="fr-FR" dirty="0"/>
              <a:t>1 Horizon général</a:t>
            </a:r>
          </a:p>
        </p:txBody>
      </p:sp>
      <p:pic>
        <p:nvPicPr>
          <p:cNvPr id="5" name="Espace réservé du contenu 4">
            <a:extLst>
              <a:ext uri="{FF2B5EF4-FFF2-40B4-BE49-F238E27FC236}">
                <a16:creationId xmlns:a16="http://schemas.microsoft.com/office/drawing/2014/main" id="{D951B415-3F83-0A41-8792-F123B8203692}"/>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9067126" y="1376364"/>
            <a:ext cx="2954612" cy="4351338"/>
          </a:xfrm>
        </p:spPr>
      </p:pic>
      <p:sp>
        <p:nvSpPr>
          <p:cNvPr id="6" name="Espace réservé du numéro de diapositive 5">
            <a:extLst>
              <a:ext uri="{FF2B5EF4-FFF2-40B4-BE49-F238E27FC236}">
                <a16:creationId xmlns:a16="http://schemas.microsoft.com/office/drawing/2014/main" id="{B3FB9038-C993-A84E-B4FC-635934204368}"/>
              </a:ext>
            </a:extLst>
          </p:cNvPr>
          <p:cNvSpPr>
            <a:spLocks noGrp="1"/>
          </p:cNvSpPr>
          <p:nvPr>
            <p:ph type="sldNum" sz="quarter" idx="12"/>
          </p:nvPr>
        </p:nvSpPr>
        <p:spPr/>
        <p:txBody>
          <a:bodyPr/>
          <a:lstStyle/>
          <a:p>
            <a:fld id="{A0E2BBFF-5ECD-1B4C-A203-29DE109AC4A2}" type="slidenum">
              <a:rPr lang="fr-FR" smtClean="0"/>
              <a:t>6</a:t>
            </a:fld>
            <a:endParaRPr lang="fr-FR"/>
          </a:p>
        </p:txBody>
      </p:sp>
      <p:sp>
        <p:nvSpPr>
          <p:cNvPr id="7" name="Espace réservé du pied de page 6">
            <a:extLst>
              <a:ext uri="{FF2B5EF4-FFF2-40B4-BE49-F238E27FC236}">
                <a16:creationId xmlns:a16="http://schemas.microsoft.com/office/drawing/2014/main" id="{8A1A4712-E566-0449-B044-DB857C7F601D}"/>
              </a:ext>
            </a:extLst>
          </p:cNvPr>
          <p:cNvSpPr>
            <a:spLocks noGrp="1"/>
          </p:cNvSpPr>
          <p:nvPr>
            <p:ph type="ftr" sz="quarter" idx="11"/>
          </p:nvPr>
        </p:nvSpPr>
        <p:spPr/>
        <p:txBody>
          <a:bodyPr/>
          <a:lstStyle/>
          <a:p>
            <a:r>
              <a:rPr lang="fr-FR"/>
              <a:t>(c) Henri Derroitte, UCLouvain</a:t>
            </a:r>
          </a:p>
        </p:txBody>
      </p:sp>
      <p:sp>
        <p:nvSpPr>
          <p:cNvPr id="8" name="ZoneTexte 7">
            <a:extLst>
              <a:ext uri="{FF2B5EF4-FFF2-40B4-BE49-F238E27FC236}">
                <a16:creationId xmlns:a16="http://schemas.microsoft.com/office/drawing/2014/main" id="{56EE41D3-2522-2949-92CB-9F5F189DCBAE}"/>
              </a:ext>
            </a:extLst>
          </p:cNvPr>
          <p:cNvSpPr txBox="1"/>
          <p:nvPr/>
        </p:nvSpPr>
        <p:spPr>
          <a:xfrm>
            <a:off x="447932" y="1075038"/>
            <a:ext cx="8162668" cy="4708981"/>
          </a:xfrm>
          <a:prstGeom prst="rect">
            <a:avLst/>
          </a:prstGeom>
          <a:noFill/>
        </p:spPr>
        <p:txBody>
          <a:bodyPr wrap="square" rtlCol="0">
            <a:spAutoFit/>
          </a:bodyPr>
          <a:lstStyle/>
          <a:p>
            <a:r>
              <a:rPr lang="fr-FR" sz="2400" dirty="0"/>
              <a:t>« Il semble que rien ne serait plus regrettable pour repenser la pastorale et la catéchèse avec les familles que d’en faire deux domaines séparés,  réservés à quelques agents de pastorale « faits pour cela », </a:t>
            </a:r>
          </a:p>
          <a:p>
            <a:endParaRPr lang="fr-FR" sz="2400" dirty="0"/>
          </a:p>
          <a:p>
            <a:r>
              <a:rPr lang="fr-FR" sz="2400" dirty="0"/>
              <a:t>La priorité du décloisonnement en appelle automatiquement toujours une autre : celle de repenser de nouvelles formes de partenariat entre la famille et la communauté de foi</a:t>
            </a:r>
          </a:p>
          <a:p>
            <a:endParaRPr lang="fr-FR" sz="2400" dirty="0"/>
          </a:p>
          <a:p>
            <a:r>
              <a:rPr lang="fr-FR" sz="2400" dirty="0"/>
              <a:t>Etre partenaire, voilà une thématique à inscrire dans tout projet pastoral, dans tout projet catéchétique. » (H. Derroitte, 2015)</a:t>
            </a:r>
            <a:endParaRPr lang="fr-BE" sz="2400" dirty="0"/>
          </a:p>
          <a:p>
            <a:endParaRPr lang="fr-FR" dirty="0"/>
          </a:p>
          <a:p>
            <a:endParaRPr lang="fr-FR" dirty="0"/>
          </a:p>
        </p:txBody>
      </p:sp>
    </p:spTree>
    <p:extLst>
      <p:ext uri="{BB962C8B-B14F-4D97-AF65-F5344CB8AC3E}">
        <p14:creationId xmlns:p14="http://schemas.microsoft.com/office/powerpoint/2010/main" val="2539536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AC891D-A044-8747-8E0A-525D65E6857F}"/>
              </a:ext>
            </a:extLst>
          </p:cNvPr>
          <p:cNvSpPr>
            <a:spLocks noGrp="1"/>
          </p:cNvSpPr>
          <p:nvPr>
            <p:ph type="title"/>
          </p:nvPr>
        </p:nvSpPr>
        <p:spPr/>
        <p:txBody>
          <a:bodyPr/>
          <a:lstStyle/>
          <a:p>
            <a:r>
              <a:rPr lang="fr-FR" dirty="0"/>
              <a:t>2. Deux  préalables</a:t>
            </a:r>
          </a:p>
        </p:txBody>
      </p:sp>
      <p:pic>
        <p:nvPicPr>
          <p:cNvPr id="5" name="Espace réservé du contenu 4">
            <a:extLst>
              <a:ext uri="{FF2B5EF4-FFF2-40B4-BE49-F238E27FC236}">
                <a16:creationId xmlns:a16="http://schemas.microsoft.com/office/drawing/2014/main" id="{AE4DA843-27BB-414F-9A01-92CFC7326A9B}"/>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3288878" y="2225044"/>
            <a:ext cx="5200214" cy="2199503"/>
          </a:xfrm>
          <a:ln w="9525">
            <a:solidFill>
              <a:schemeClr val="tx1"/>
            </a:solidFill>
          </a:ln>
        </p:spPr>
      </p:pic>
      <p:sp>
        <p:nvSpPr>
          <p:cNvPr id="6" name="Espace réservé du numéro de diapositive 5">
            <a:extLst>
              <a:ext uri="{FF2B5EF4-FFF2-40B4-BE49-F238E27FC236}">
                <a16:creationId xmlns:a16="http://schemas.microsoft.com/office/drawing/2014/main" id="{3A04E1F5-1A9D-AE42-BA1F-93DF5E3517CA}"/>
              </a:ext>
            </a:extLst>
          </p:cNvPr>
          <p:cNvSpPr>
            <a:spLocks noGrp="1"/>
          </p:cNvSpPr>
          <p:nvPr>
            <p:ph type="sldNum" sz="quarter" idx="12"/>
          </p:nvPr>
        </p:nvSpPr>
        <p:spPr/>
        <p:txBody>
          <a:bodyPr/>
          <a:lstStyle/>
          <a:p>
            <a:fld id="{A0E2BBFF-5ECD-1B4C-A203-29DE109AC4A2}" type="slidenum">
              <a:rPr lang="fr-FR" smtClean="0"/>
              <a:t>7</a:t>
            </a:fld>
            <a:endParaRPr lang="fr-FR"/>
          </a:p>
        </p:txBody>
      </p:sp>
      <p:sp>
        <p:nvSpPr>
          <p:cNvPr id="7" name="Espace réservé du pied de page 6">
            <a:extLst>
              <a:ext uri="{FF2B5EF4-FFF2-40B4-BE49-F238E27FC236}">
                <a16:creationId xmlns:a16="http://schemas.microsoft.com/office/drawing/2014/main" id="{5048736B-27B4-814A-9CD6-ACE63802132C}"/>
              </a:ext>
            </a:extLst>
          </p:cNvPr>
          <p:cNvSpPr>
            <a:spLocks noGrp="1"/>
          </p:cNvSpPr>
          <p:nvPr>
            <p:ph type="ftr" sz="quarter" idx="11"/>
          </p:nvPr>
        </p:nvSpPr>
        <p:spPr/>
        <p:txBody>
          <a:bodyPr/>
          <a:lstStyle/>
          <a:p>
            <a:r>
              <a:rPr lang="fr-FR"/>
              <a:t>(c) Henri Derroitte, UCLouvain</a:t>
            </a:r>
          </a:p>
        </p:txBody>
      </p:sp>
      <p:sp>
        <p:nvSpPr>
          <p:cNvPr id="8" name="ZoneTexte 7">
            <a:extLst>
              <a:ext uri="{FF2B5EF4-FFF2-40B4-BE49-F238E27FC236}">
                <a16:creationId xmlns:a16="http://schemas.microsoft.com/office/drawing/2014/main" id="{EB782060-72F6-6D45-A61A-754959034CCC}"/>
              </a:ext>
            </a:extLst>
          </p:cNvPr>
          <p:cNvSpPr txBox="1"/>
          <p:nvPr/>
        </p:nvSpPr>
        <p:spPr>
          <a:xfrm>
            <a:off x="6522308" y="4497238"/>
            <a:ext cx="2088292" cy="923330"/>
          </a:xfrm>
          <a:prstGeom prst="rect">
            <a:avLst/>
          </a:prstGeom>
          <a:noFill/>
        </p:spPr>
        <p:txBody>
          <a:bodyPr wrap="square" rtlCol="0">
            <a:spAutoFit/>
          </a:bodyPr>
          <a:lstStyle/>
          <a:p>
            <a:r>
              <a:rPr lang="fr-FR" dirty="0"/>
              <a:t>Texte de 1959 , dans la revue </a:t>
            </a:r>
            <a:r>
              <a:rPr lang="fr-FR" i="1" dirty="0"/>
              <a:t>Lumen Vitae</a:t>
            </a:r>
          </a:p>
        </p:txBody>
      </p:sp>
    </p:spTree>
    <p:extLst>
      <p:ext uri="{BB962C8B-B14F-4D97-AF65-F5344CB8AC3E}">
        <p14:creationId xmlns:p14="http://schemas.microsoft.com/office/powerpoint/2010/main" val="2294555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BAD748-39E1-5D47-870F-7C9E48C39C1B}"/>
              </a:ext>
            </a:extLst>
          </p:cNvPr>
          <p:cNvSpPr>
            <a:spLocks noGrp="1"/>
          </p:cNvSpPr>
          <p:nvPr>
            <p:ph type="title"/>
          </p:nvPr>
        </p:nvSpPr>
        <p:spPr/>
        <p:txBody>
          <a:bodyPr/>
          <a:lstStyle/>
          <a:p>
            <a:r>
              <a:rPr lang="fr-FR" dirty="0"/>
              <a:t>2. Deux  préalables</a:t>
            </a:r>
          </a:p>
        </p:txBody>
      </p:sp>
      <p:pic>
        <p:nvPicPr>
          <p:cNvPr id="5" name="Espace réservé du contenu 4">
            <a:extLst>
              <a:ext uri="{FF2B5EF4-FFF2-40B4-BE49-F238E27FC236}">
                <a16:creationId xmlns:a16="http://schemas.microsoft.com/office/drawing/2014/main" id="{57B89108-5583-4246-9E4E-AE89F34D5A3E}"/>
              </a:ext>
            </a:extLst>
          </p:cNvPr>
          <p:cNvPicPr>
            <a:picLocks noGrp="1" noChangeAspect="1"/>
          </p:cNvPicPr>
          <p:nvPr>
            <p:ph idx="1"/>
          </p:nvPr>
        </p:nvPicPr>
        <p:blipFill>
          <a:blip r:embed="rId2"/>
          <a:stretch>
            <a:fillRect/>
          </a:stretch>
        </p:blipFill>
        <p:spPr>
          <a:xfrm>
            <a:off x="751703" y="1857397"/>
            <a:ext cx="2411627" cy="2411627"/>
          </a:xfrm>
        </p:spPr>
      </p:pic>
      <p:pic>
        <p:nvPicPr>
          <p:cNvPr id="7" name="Image 6">
            <a:extLst>
              <a:ext uri="{FF2B5EF4-FFF2-40B4-BE49-F238E27FC236}">
                <a16:creationId xmlns:a16="http://schemas.microsoft.com/office/drawing/2014/main" id="{E1F8D580-FF86-BD43-8C5F-5967AA083D3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26263" y="2508421"/>
            <a:ext cx="5139473" cy="3213100"/>
          </a:xfrm>
          <a:prstGeom prst="rect">
            <a:avLst/>
          </a:prstGeom>
        </p:spPr>
      </p:pic>
      <p:pic>
        <p:nvPicPr>
          <p:cNvPr id="9" name="Image 8">
            <a:extLst>
              <a:ext uri="{FF2B5EF4-FFF2-40B4-BE49-F238E27FC236}">
                <a16:creationId xmlns:a16="http://schemas.microsoft.com/office/drawing/2014/main" id="{5B2311E2-BCB9-C14F-AC23-D8637A1E308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245600" y="3089188"/>
            <a:ext cx="2108200" cy="3213100"/>
          </a:xfrm>
          <a:prstGeom prst="rect">
            <a:avLst/>
          </a:prstGeom>
        </p:spPr>
      </p:pic>
      <p:sp>
        <p:nvSpPr>
          <p:cNvPr id="10" name="Espace réservé du numéro de diapositive 9">
            <a:extLst>
              <a:ext uri="{FF2B5EF4-FFF2-40B4-BE49-F238E27FC236}">
                <a16:creationId xmlns:a16="http://schemas.microsoft.com/office/drawing/2014/main" id="{6EE5FB4E-AB94-1E47-BB30-4DF55AD53601}"/>
              </a:ext>
            </a:extLst>
          </p:cNvPr>
          <p:cNvSpPr>
            <a:spLocks noGrp="1"/>
          </p:cNvSpPr>
          <p:nvPr>
            <p:ph type="sldNum" sz="quarter" idx="12"/>
          </p:nvPr>
        </p:nvSpPr>
        <p:spPr/>
        <p:txBody>
          <a:bodyPr/>
          <a:lstStyle/>
          <a:p>
            <a:fld id="{A0E2BBFF-5ECD-1B4C-A203-29DE109AC4A2}" type="slidenum">
              <a:rPr lang="fr-FR" smtClean="0"/>
              <a:t>8</a:t>
            </a:fld>
            <a:endParaRPr lang="fr-FR"/>
          </a:p>
        </p:txBody>
      </p:sp>
      <p:sp>
        <p:nvSpPr>
          <p:cNvPr id="11" name="Espace réservé du pied de page 10">
            <a:extLst>
              <a:ext uri="{FF2B5EF4-FFF2-40B4-BE49-F238E27FC236}">
                <a16:creationId xmlns:a16="http://schemas.microsoft.com/office/drawing/2014/main" id="{77415A9E-9EAE-334D-A778-A0A71942031A}"/>
              </a:ext>
            </a:extLst>
          </p:cNvPr>
          <p:cNvSpPr>
            <a:spLocks noGrp="1"/>
          </p:cNvSpPr>
          <p:nvPr>
            <p:ph type="ftr" sz="quarter" idx="11"/>
          </p:nvPr>
        </p:nvSpPr>
        <p:spPr/>
        <p:txBody>
          <a:bodyPr/>
          <a:lstStyle/>
          <a:p>
            <a:r>
              <a:rPr lang="fr-FR"/>
              <a:t>(c) Henri Derroitte, UCLouvain</a:t>
            </a:r>
          </a:p>
        </p:txBody>
      </p:sp>
    </p:spTree>
    <p:extLst>
      <p:ext uri="{BB962C8B-B14F-4D97-AF65-F5344CB8AC3E}">
        <p14:creationId xmlns:p14="http://schemas.microsoft.com/office/powerpoint/2010/main" val="765365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CE3E20-E296-3F4D-90E3-5B9130E5C017}"/>
              </a:ext>
            </a:extLst>
          </p:cNvPr>
          <p:cNvSpPr>
            <a:spLocks noGrp="1"/>
          </p:cNvSpPr>
          <p:nvPr>
            <p:ph type="title"/>
          </p:nvPr>
        </p:nvSpPr>
        <p:spPr>
          <a:xfrm>
            <a:off x="838200" y="50801"/>
            <a:ext cx="10515600" cy="1325563"/>
          </a:xfrm>
        </p:spPr>
        <p:txBody>
          <a:bodyPr/>
          <a:lstStyle/>
          <a:p>
            <a:r>
              <a:rPr lang="fr-FR" dirty="0"/>
              <a:t>3. Une histoire en 3 </a:t>
            </a:r>
            <a:r>
              <a:rPr lang="fr-FR" dirty="0" err="1"/>
              <a:t>dias</a:t>
            </a:r>
            <a:endParaRPr lang="fr-FR" dirty="0"/>
          </a:p>
        </p:txBody>
      </p:sp>
      <p:sp>
        <p:nvSpPr>
          <p:cNvPr id="3" name="Espace réservé du contenu 2">
            <a:extLst>
              <a:ext uri="{FF2B5EF4-FFF2-40B4-BE49-F238E27FC236}">
                <a16:creationId xmlns:a16="http://schemas.microsoft.com/office/drawing/2014/main" id="{85C78979-A0AB-1449-B956-860815174A6A}"/>
              </a:ext>
            </a:extLst>
          </p:cNvPr>
          <p:cNvSpPr>
            <a:spLocks noGrp="1"/>
          </p:cNvSpPr>
          <p:nvPr>
            <p:ph idx="1"/>
          </p:nvPr>
        </p:nvSpPr>
        <p:spPr>
          <a:xfrm>
            <a:off x="838200" y="1171926"/>
            <a:ext cx="10515600" cy="4351338"/>
          </a:xfrm>
        </p:spPr>
        <p:txBody>
          <a:bodyPr>
            <a:normAutofit/>
          </a:bodyPr>
          <a:lstStyle/>
          <a:p>
            <a:r>
              <a:rPr lang="fr-FR" sz="2000" dirty="0"/>
              <a:t>Antiquité = </a:t>
            </a:r>
            <a:r>
              <a:rPr lang="fr-BE" sz="2000" dirty="0"/>
              <a:t>la conversion du chef de famille entraîne souvent celle de ses membres (</a:t>
            </a:r>
            <a:r>
              <a:rPr lang="fr-BE" sz="2000" dirty="0" err="1"/>
              <a:t>Ac</a:t>
            </a:r>
            <a:r>
              <a:rPr lang="fr-BE" sz="2000" dirty="0"/>
              <a:t> 10, 44-48 ; 16, 14)</a:t>
            </a:r>
            <a:endParaRPr lang="fr-FR" sz="2000" dirty="0"/>
          </a:p>
          <a:p>
            <a:pPr marL="0" indent="0">
              <a:buNone/>
            </a:pPr>
            <a:endParaRPr lang="fr-FR" sz="2000" dirty="0"/>
          </a:p>
          <a:p>
            <a:r>
              <a:rPr lang="fr-FR" sz="2000" dirty="0"/>
              <a:t>Depuis le Moyen-Age = Pour  former chrétiennement les enfants, l’Eglise s'en remet purement et simplement au milieu chrétien, familial et social, et à l'assemblée cultuelle à laquelle ils participent avec les adultes</a:t>
            </a:r>
          </a:p>
          <a:p>
            <a:pPr marL="0" indent="0">
              <a:buNone/>
            </a:pPr>
            <a:endParaRPr lang="fr-FR" sz="2000" dirty="0"/>
          </a:p>
          <a:p>
            <a:r>
              <a:rPr lang="fr-FR" sz="2000" dirty="0"/>
              <a:t>Jusqu’au XIXe et début du XXe siècle = formes de complémentarité</a:t>
            </a:r>
          </a:p>
          <a:p>
            <a:endParaRPr lang="fr-FR" sz="2000" dirty="0"/>
          </a:p>
        </p:txBody>
      </p:sp>
      <p:sp>
        <p:nvSpPr>
          <p:cNvPr id="4" name="Espace réservé du numéro de diapositive 3">
            <a:extLst>
              <a:ext uri="{FF2B5EF4-FFF2-40B4-BE49-F238E27FC236}">
                <a16:creationId xmlns:a16="http://schemas.microsoft.com/office/drawing/2014/main" id="{969DA647-3E5C-CE47-A141-299D4D052DD9}"/>
              </a:ext>
            </a:extLst>
          </p:cNvPr>
          <p:cNvSpPr>
            <a:spLocks noGrp="1"/>
          </p:cNvSpPr>
          <p:nvPr>
            <p:ph type="sldNum" sz="quarter" idx="12"/>
          </p:nvPr>
        </p:nvSpPr>
        <p:spPr/>
        <p:txBody>
          <a:bodyPr/>
          <a:lstStyle/>
          <a:p>
            <a:fld id="{A0E2BBFF-5ECD-1B4C-A203-29DE109AC4A2}" type="slidenum">
              <a:rPr lang="fr-FR" smtClean="0"/>
              <a:t>9</a:t>
            </a:fld>
            <a:endParaRPr lang="fr-FR" dirty="0"/>
          </a:p>
        </p:txBody>
      </p:sp>
      <p:sp>
        <p:nvSpPr>
          <p:cNvPr id="5" name="Espace réservé du pied de page 4">
            <a:extLst>
              <a:ext uri="{FF2B5EF4-FFF2-40B4-BE49-F238E27FC236}">
                <a16:creationId xmlns:a16="http://schemas.microsoft.com/office/drawing/2014/main" id="{DDC15C45-5E76-0E47-AF73-E83ED08A0CB1}"/>
              </a:ext>
            </a:extLst>
          </p:cNvPr>
          <p:cNvSpPr>
            <a:spLocks noGrp="1"/>
          </p:cNvSpPr>
          <p:nvPr>
            <p:ph type="ftr" sz="quarter" idx="11"/>
          </p:nvPr>
        </p:nvSpPr>
        <p:spPr/>
        <p:txBody>
          <a:bodyPr/>
          <a:lstStyle/>
          <a:p>
            <a:r>
              <a:rPr lang="fr-FR"/>
              <a:t>(c) Henri Derroitte, UCLouvain</a:t>
            </a:r>
          </a:p>
        </p:txBody>
      </p:sp>
      <p:graphicFrame>
        <p:nvGraphicFramePr>
          <p:cNvPr id="7" name="Tableau 7">
            <a:extLst>
              <a:ext uri="{FF2B5EF4-FFF2-40B4-BE49-F238E27FC236}">
                <a16:creationId xmlns:a16="http://schemas.microsoft.com/office/drawing/2014/main" id="{794AB81E-D278-634F-B6A3-DB67D404558E}"/>
              </a:ext>
            </a:extLst>
          </p:cNvPr>
          <p:cNvGraphicFramePr>
            <a:graphicFrameLocks noGrp="1"/>
          </p:cNvGraphicFramePr>
          <p:nvPr>
            <p:extLst>
              <p:ext uri="{D42A27DB-BD31-4B8C-83A1-F6EECF244321}">
                <p14:modId xmlns:p14="http://schemas.microsoft.com/office/powerpoint/2010/main" val="251885393"/>
              </p:ext>
            </p:extLst>
          </p:nvPr>
        </p:nvGraphicFramePr>
        <p:xfrm>
          <a:off x="1854200" y="4091862"/>
          <a:ext cx="8128000" cy="20269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084610411"/>
                    </a:ext>
                  </a:extLst>
                </a:gridCol>
                <a:gridCol w="4064000">
                  <a:extLst>
                    <a:ext uri="{9D8B030D-6E8A-4147-A177-3AD203B41FA5}">
                      <a16:colId xmlns:a16="http://schemas.microsoft.com/office/drawing/2014/main" val="501193973"/>
                    </a:ext>
                  </a:extLst>
                </a:gridCol>
              </a:tblGrid>
              <a:tr h="370840">
                <a:tc>
                  <a:txBody>
                    <a:bodyPr/>
                    <a:lstStyle/>
                    <a:p>
                      <a:pPr algn="ctr"/>
                      <a:r>
                        <a:rPr lang="fr-FR" dirty="0"/>
                        <a:t>Parents</a:t>
                      </a:r>
                    </a:p>
                  </a:txBody>
                  <a:tcPr/>
                </a:tc>
                <a:tc>
                  <a:txBody>
                    <a:bodyPr/>
                    <a:lstStyle/>
                    <a:p>
                      <a:pPr algn="ctr"/>
                      <a:r>
                        <a:rPr lang="fr-FR" dirty="0"/>
                        <a:t>Paroisse</a:t>
                      </a:r>
                    </a:p>
                  </a:txBody>
                  <a:tcPr/>
                </a:tc>
                <a:extLst>
                  <a:ext uri="{0D108BD9-81ED-4DB2-BD59-A6C34878D82A}">
                    <a16:rowId xmlns:a16="http://schemas.microsoft.com/office/drawing/2014/main" val="4095508820"/>
                  </a:ext>
                </a:extLst>
              </a:tr>
              <a:tr h="370840">
                <a:tc>
                  <a:txBody>
                    <a:bodyPr/>
                    <a:lstStyle/>
                    <a:p>
                      <a:r>
                        <a:rPr lang="fr-FR" dirty="0"/>
                        <a:t>Bonnes mœurs, bonne pratique, morale</a:t>
                      </a:r>
                    </a:p>
                  </a:txBody>
                  <a:tcPr/>
                </a:tc>
                <a:tc>
                  <a:txBody>
                    <a:bodyPr/>
                    <a:lstStyle/>
                    <a:p>
                      <a:r>
                        <a:rPr lang="fr-FR" dirty="0"/>
                        <a:t>enseigner la « saine doctrine »</a:t>
                      </a:r>
                    </a:p>
                  </a:txBody>
                  <a:tcPr/>
                </a:tc>
                <a:extLst>
                  <a:ext uri="{0D108BD9-81ED-4DB2-BD59-A6C34878D82A}">
                    <a16:rowId xmlns:a16="http://schemas.microsoft.com/office/drawing/2014/main" val="2848546035"/>
                  </a:ext>
                </a:extLst>
              </a:tr>
              <a:tr h="370840">
                <a:tc>
                  <a:txBody>
                    <a:bodyPr/>
                    <a:lstStyle/>
                    <a:p>
                      <a:r>
                        <a:rPr lang="fr-FR" dirty="0"/>
                        <a:t>Initiation à la prière: Pater, Ave Maria</a:t>
                      </a:r>
                    </a:p>
                  </a:txBody>
                  <a:tcPr/>
                </a:tc>
                <a:tc>
                  <a:txBody>
                    <a:bodyPr/>
                    <a:lstStyle/>
                    <a:p>
                      <a:endParaRPr lang="fr-FR" dirty="0"/>
                    </a:p>
                  </a:txBody>
                  <a:tcPr/>
                </a:tc>
                <a:extLst>
                  <a:ext uri="{0D108BD9-81ED-4DB2-BD59-A6C34878D82A}">
                    <a16:rowId xmlns:a16="http://schemas.microsoft.com/office/drawing/2014/main" val="1193511015"/>
                  </a:ext>
                </a:extLst>
              </a:tr>
              <a:tr h="370840">
                <a:tc>
                  <a:txBody>
                    <a:bodyPr/>
                    <a:lstStyle/>
                    <a:p>
                      <a:r>
                        <a:rPr lang="fr-FR" dirty="0"/>
                        <a:t>Assister à la messe en famille + envoyer les enfants au catéchisme + soutenir le catéchisme</a:t>
                      </a:r>
                    </a:p>
                  </a:txBody>
                  <a:tcPr/>
                </a:tc>
                <a:tc>
                  <a:txBody>
                    <a:bodyPr/>
                    <a:lstStyle/>
                    <a:p>
                      <a:endParaRPr lang="fr-FR" dirty="0"/>
                    </a:p>
                  </a:txBody>
                  <a:tcPr/>
                </a:tc>
                <a:extLst>
                  <a:ext uri="{0D108BD9-81ED-4DB2-BD59-A6C34878D82A}">
                    <a16:rowId xmlns:a16="http://schemas.microsoft.com/office/drawing/2014/main" val="954674585"/>
                  </a:ext>
                </a:extLst>
              </a:tr>
            </a:tbl>
          </a:graphicData>
        </a:graphic>
      </p:graphicFrame>
    </p:spTree>
    <p:extLst>
      <p:ext uri="{BB962C8B-B14F-4D97-AF65-F5344CB8AC3E}">
        <p14:creationId xmlns:p14="http://schemas.microsoft.com/office/powerpoint/2010/main" val="335012120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Hélènne Crahay" id="{6074875D-C355-DB43-A491-2F51F1394EEF}" vid="{66A0FBD4-BB46-6A48-A8AF-AC7B1B4AFEB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689</TotalTime>
  <Words>1666</Words>
  <Application>Microsoft Macintosh PowerPoint</Application>
  <PresentationFormat>Grand écran</PresentationFormat>
  <Paragraphs>155</Paragraphs>
  <Slides>19</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19</vt:i4>
      </vt:variant>
    </vt:vector>
  </HeadingPairs>
  <TitlesOfParts>
    <vt:vector size="25" baseType="lpstr">
      <vt:lpstr>Arial</vt:lpstr>
      <vt:lpstr>Calibri</vt:lpstr>
      <vt:lpstr>Calibri Light</vt:lpstr>
      <vt:lpstr>Courier New</vt:lpstr>
      <vt:lpstr>Wingdings</vt:lpstr>
      <vt:lpstr>Thème Office</vt:lpstr>
      <vt:lpstr>Vers de nouveaux liens  entre catéchèse et pastorale familiale </vt:lpstr>
      <vt:lpstr>Plan de la 1e intervention</vt:lpstr>
      <vt:lpstr>1 Horizon général</vt:lpstr>
      <vt:lpstr>1 Horizon général</vt:lpstr>
      <vt:lpstr>1 Horizon général</vt:lpstr>
      <vt:lpstr>1 Horizon général</vt:lpstr>
      <vt:lpstr>2. Deux  préalables</vt:lpstr>
      <vt:lpstr>2. Deux  préalables</vt:lpstr>
      <vt:lpstr>3. Une histoire en 3 dias</vt:lpstr>
      <vt:lpstr>3. Une histoire en 3 dias</vt:lpstr>
      <vt:lpstr>3. Une histoire en 3 dias</vt:lpstr>
      <vt:lpstr>3. Une histoire en 3 dias</vt:lpstr>
      <vt:lpstr>4. Le synode d d’octobre 2014</vt:lpstr>
      <vt:lpstr>4. Le synode de 2014</vt:lpstr>
      <vt:lpstr>4. Le synode de 2014</vt:lpstr>
      <vt:lpstr>4. Le synode 2014</vt:lpstr>
      <vt:lpstr>Le synode d’octobre 2015</vt:lpstr>
      <vt:lpstr>Le Synode de 2015</vt:lpstr>
      <vt:lpstr>Le Synode de 2015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 de nouveaux liens  entre catéchèse et pastorale familiale </dc:title>
  <dc:creator>Henri Derroitte</dc:creator>
  <cp:lastModifiedBy>Henri Derroitte</cp:lastModifiedBy>
  <cp:revision>16</cp:revision>
  <dcterms:created xsi:type="dcterms:W3CDTF">2021-11-02T08:58:52Z</dcterms:created>
  <dcterms:modified xsi:type="dcterms:W3CDTF">2021-11-16T13:14:10Z</dcterms:modified>
</cp:coreProperties>
</file>