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6800" cy="42799000"/>
  <p:notesSz cx="6858000" cy="9144000"/>
  <p:embeddedFontLst>
    <p:embeddedFont>
      <p:font typeface="Arial Bold" panose="020B0604020202020204" charset="0"/>
      <p:regular r:id="rId4"/>
    </p:embeddedFont>
    <p:embeddedFont>
      <p:font typeface="Corbel" panose="020B050302020402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2739"/>
    <a:srgbClr val="C4211A"/>
    <a:srgbClr val="3E6EAD"/>
    <a:srgbClr val="4071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085" autoAdjust="0"/>
    <p:restoredTop sz="94341" autoAdjust="0"/>
  </p:normalViewPr>
  <p:slideViewPr>
    <p:cSldViewPr>
      <p:cViewPr>
        <p:scale>
          <a:sx n="30" d="100"/>
          <a:sy n="30" d="100"/>
        </p:scale>
        <p:origin x="9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074A1-EF0B-44C3-AA5F-DE055C4875CF}" type="datetimeFigureOut">
              <a:rPr lang="fr-BE" smtClean="0"/>
              <a:t>13-04-25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C5275-8672-432E-AD08-0EC4FB9310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3817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7C5275-8672-432E-AD08-0EC4FB931067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33458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69">
            <a:extLst>
              <a:ext uri="{FF2B5EF4-FFF2-40B4-BE49-F238E27FC236}">
                <a16:creationId xmlns:a16="http://schemas.microsoft.com/office/drawing/2014/main" id="{F632EE80-E013-2A70-A021-16F9E5B6EDB5}"/>
              </a:ext>
            </a:extLst>
          </p:cNvPr>
          <p:cNvSpPr/>
          <p:nvPr/>
        </p:nvSpPr>
        <p:spPr>
          <a:xfrm>
            <a:off x="6829038" y="41269302"/>
            <a:ext cx="14025506" cy="1358586"/>
          </a:xfrm>
          <a:custGeom>
            <a:avLst/>
            <a:gdLst/>
            <a:ahLst/>
            <a:cxnLst/>
            <a:rect l="l" t="t" r="r" b="b"/>
            <a:pathLst>
              <a:path w="440429" h="390949">
                <a:moveTo>
                  <a:pt x="0" y="0"/>
                </a:moveTo>
                <a:lnTo>
                  <a:pt x="440429" y="0"/>
                </a:lnTo>
                <a:lnTo>
                  <a:pt x="440429" y="390949"/>
                </a:lnTo>
                <a:lnTo>
                  <a:pt x="0" y="390949"/>
                </a:lnTo>
                <a:close/>
              </a:path>
            </a:pathLst>
          </a:custGeom>
          <a:solidFill>
            <a:srgbClr val="FFFFFF"/>
          </a:solidFill>
          <a:ln w="28575" cap="sq">
            <a:solidFill>
              <a:srgbClr val="072A54"/>
            </a:solidFill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2" name="Freeform 2" descr="Texto  El contenido generado por IA puede ser incorrecto."/>
          <p:cNvSpPr/>
          <p:nvPr/>
        </p:nvSpPr>
        <p:spPr>
          <a:xfrm>
            <a:off x="441177" y="763779"/>
            <a:ext cx="23431223" cy="3468687"/>
          </a:xfrm>
          <a:custGeom>
            <a:avLst/>
            <a:gdLst/>
            <a:ahLst/>
            <a:cxnLst/>
            <a:rect l="l" t="t" r="r" b="b"/>
            <a:pathLst>
              <a:path w="23431223" h="4051634">
                <a:moveTo>
                  <a:pt x="0" y="0"/>
                </a:moveTo>
                <a:lnTo>
                  <a:pt x="23431223" y="0"/>
                </a:lnTo>
                <a:lnTo>
                  <a:pt x="23431223" y="4051633"/>
                </a:lnTo>
                <a:lnTo>
                  <a:pt x="0" y="40516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669" b="-10993"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>
            <a:off x="23630434" y="2452790"/>
            <a:ext cx="4369599" cy="1952676"/>
          </a:xfrm>
          <a:custGeom>
            <a:avLst/>
            <a:gdLst/>
            <a:ahLst/>
            <a:cxnLst/>
            <a:rect l="l" t="t" r="r" b="b"/>
            <a:pathLst>
              <a:path w="5553280" h="2930350">
                <a:moveTo>
                  <a:pt x="0" y="0"/>
                </a:moveTo>
                <a:lnTo>
                  <a:pt x="5553280" y="0"/>
                </a:lnTo>
                <a:lnTo>
                  <a:pt x="5553280" y="2930350"/>
                </a:lnTo>
                <a:lnTo>
                  <a:pt x="0" y="2930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5535"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4" name="Freeform 4"/>
          <p:cNvSpPr/>
          <p:nvPr/>
        </p:nvSpPr>
        <p:spPr>
          <a:xfrm>
            <a:off x="24112094" y="762090"/>
            <a:ext cx="3004163" cy="1556234"/>
          </a:xfrm>
          <a:custGeom>
            <a:avLst/>
            <a:gdLst/>
            <a:ahLst/>
            <a:cxnLst/>
            <a:rect l="l" t="t" r="r" b="b"/>
            <a:pathLst>
              <a:path w="4487942" h="2517677">
                <a:moveTo>
                  <a:pt x="0" y="0"/>
                </a:moveTo>
                <a:lnTo>
                  <a:pt x="4487942" y="0"/>
                </a:lnTo>
                <a:lnTo>
                  <a:pt x="4487942" y="2517677"/>
                </a:lnTo>
                <a:lnTo>
                  <a:pt x="0" y="25176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5" name="Group 5"/>
          <p:cNvGrpSpPr/>
          <p:nvPr/>
        </p:nvGrpSpPr>
        <p:grpSpPr>
          <a:xfrm>
            <a:off x="392047" y="4540398"/>
            <a:ext cx="29291989" cy="5281281"/>
            <a:chOff x="0" y="363381"/>
            <a:chExt cx="27624965" cy="5288460"/>
          </a:xfrm>
        </p:grpSpPr>
        <p:sp>
          <p:nvSpPr>
            <p:cNvPr id="6" name="Freeform 6"/>
            <p:cNvSpPr/>
            <p:nvPr/>
          </p:nvSpPr>
          <p:spPr>
            <a:xfrm>
              <a:off x="7492" y="365775"/>
              <a:ext cx="27609998" cy="5286066"/>
            </a:xfrm>
            <a:custGeom>
              <a:avLst/>
              <a:gdLst/>
              <a:ahLst/>
              <a:cxnLst/>
              <a:rect l="l" t="t" r="r" b="b"/>
              <a:pathLst>
                <a:path w="27609998" h="6030992">
                  <a:moveTo>
                    <a:pt x="0" y="1005230"/>
                  </a:moveTo>
                  <a:cubicBezTo>
                    <a:pt x="0" y="450045"/>
                    <a:pt x="370751" y="0"/>
                    <a:pt x="828054" y="0"/>
                  </a:cubicBezTo>
                  <a:lnTo>
                    <a:pt x="26781943" y="0"/>
                  </a:lnTo>
                  <a:cubicBezTo>
                    <a:pt x="27239248" y="0"/>
                    <a:pt x="27609997" y="450045"/>
                    <a:pt x="27609997" y="1005230"/>
                  </a:cubicBezTo>
                  <a:lnTo>
                    <a:pt x="27609997" y="5025762"/>
                  </a:lnTo>
                  <a:cubicBezTo>
                    <a:pt x="27609997" y="5580947"/>
                    <a:pt x="27239248" y="6030993"/>
                    <a:pt x="26781943" y="6030993"/>
                  </a:cubicBezTo>
                  <a:lnTo>
                    <a:pt x="828054" y="6030993"/>
                  </a:lnTo>
                  <a:cubicBezTo>
                    <a:pt x="370751" y="6030993"/>
                    <a:pt x="0" y="5580947"/>
                    <a:pt x="0" y="5025762"/>
                  </a:cubicBezTo>
                  <a:close/>
                </a:path>
              </a:pathLst>
            </a:custGeom>
            <a:solidFill>
              <a:srgbClr val="072A54"/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363381"/>
              <a:ext cx="27624965" cy="5288460"/>
            </a:xfrm>
            <a:custGeom>
              <a:avLst/>
              <a:gdLst/>
              <a:ahLst/>
              <a:cxnLst/>
              <a:rect l="l" t="t" r="r" b="b"/>
              <a:pathLst>
                <a:path w="27624965" h="6049190">
                  <a:moveTo>
                    <a:pt x="0" y="1014347"/>
                  </a:moveTo>
                  <a:cubicBezTo>
                    <a:pt x="0" y="454119"/>
                    <a:pt x="374099" y="0"/>
                    <a:pt x="835546" y="0"/>
                  </a:cubicBezTo>
                  <a:lnTo>
                    <a:pt x="26789435" y="0"/>
                  </a:lnTo>
                  <a:lnTo>
                    <a:pt x="26789435" y="9117"/>
                  </a:lnTo>
                  <a:lnTo>
                    <a:pt x="26789435" y="0"/>
                  </a:lnTo>
                  <a:cubicBezTo>
                    <a:pt x="27250882" y="0"/>
                    <a:pt x="27624965" y="454119"/>
                    <a:pt x="27624965" y="1014347"/>
                  </a:cubicBezTo>
                  <a:lnTo>
                    <a:pt x="27617489" y="1014347"/>
                  </a:lnTo>
                  <a:lnTo>
                    <a:pt x="27624965" y="1014347"/>
                  </a:lnTo>
                  <a:lnTo>
                    <a:pt x="27624965" y="5034879"/>
                  </a:lnTo>
                  <a:lnTo>
                    <a:pt x="27617489" y="5034879"/>
                  </a:lnTo>
                  <a:lnTo>
                    <a:pt x="27624965" y="5034879"/>
                  </a:lnTo>
                  <a:cubicBezTo>
                    <a:pt x="27624965" y="5595108"/>
                    <a:pt x="27250882" y="6049190"/>
                    <a:pt x="26789435" y="6049190"/>
                  </a:cubicBezTo>
                  <a:lnTo>
                    <a:pt x="26789435" y="6040110"/>
                  </a:lnTo>
                  <a:lnTo>
                    <a:pt x="26789435" y="6049190"/>
                  </a:lnTo>
                  <a:lnTo>
                    <a:pt x="835546" y="6049190"/>
                  </a:lnTo>
                  <a:lnTo>
                    <a:pt x="835546" y="6040110"/>
                  </a:lnTo>
                  <a:lnTo>
                    <a:pt x="835546" y="6049190"/>
                  </a:lnTo>
                  <a:cubicBezTo>
                    <a:pt x="374099" y="6049033"/>
                    <a:pt x="0" y="5595108"/>
                    <a:pt x="0" y="5034879"/>
                  </a:cubicBezTo>
                  <a:lnTo>
                    <a:pt x="0" y="1014347"/>
                  </a:lnTo>
                  <a:lnTo>
                    <a:pt x="7492" y="1014347"/>
                  </a:lnTo>
                  <a:lnTo>
                    <a:pt x="0" y="1014347"/>
                  </a:lnTo>
                  <a:moveTo>
                    <a:pt x="14983" y="1014347"/>
                  </a:moveTo>
                  <a:lnTo>
                    <a:pt x="14983" y="5034879"/>
                  </a:lnTo>
                  <a:lnTo>
                    <a:pt x="7492" y="5034879"/>
                  </a:lnTo>
                  <a:lnTo>
                    <a:pt x="14983" y="5034879"/>
                  </a:lnTo>
                  <a:cubicBezTo>
                    <a:pt x="14983" y="5585021"/>
                    <a:pt x="382228" y="6030992"/>
                    <a:pt x="835387" y="6030992"/>
                  </a:cubicBezTo>
                  <a:lnTo>
                    <a:pt x="26789435" y="6030992"/>
                  </a:lnTo>
                  <a:cubicBezTo>
                    <a:pt x="27242595" y="6030992"/>
                    <a:pt x="27609837" y="5585020"/>
                    <a:pt x="27609837" y="5034879"/>
                  </a:cubicBezTo>
                  <a:lnTo>
                    <a:pt x="27609837" y="1014347"/>
                  </a:lnTo>
                  <a:cubicBezTo>
                    <a:pt x="27609837" y="464206"/>
                    <a:pt x="27242595" y="18235"/>
                    <a:pt x="26789435" y="18235"/>
                  </a:cubicBezTo>
                  <a:lnTo>
                    <a:pt x="835546" y="18235"/>
                  </a:lnTo>
                  <a:lnTo>
                    <a:pt x="835546" y="9117"/>
                  </a:lnTo>
                  <a:lnTo>
                    <a:pt x="835546" y="18235"/>
                  </a:lnTo>
                  <a:cubicBezTo>
                    <a:pt x="382387" y="18235"/>
                    <a:pt x="14983" y="464206"/>
                    <a:pt x="14983" y="1014347"/>
                  </a:cubicBezTo>
                  <a:close/>
                </a:path>
              </a:pathLst>
            </a:custGeom>
            <a:solidFill>
              <a:srgbClr val="072A54"/>
            </a:solidFill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3042" y="4725930"/>
            <a:ext cx="28865758" cy="5136511"/>
            <a:chOff x="-77767" y="-1068183"/>
            <a:chExt cx="26942357" cy="4844190"/>
          </a:xfrm>
        </p:grpSpPr>
        <p:sp>
          <p:nvSpPr>
            <p:cNvPr id="9" name="Freeform 9"/>
            <p:cNvSpPr/>
            <p:nvPr/>
          </p:nvSpPr>
          <p:spPr>
            <a:xfrm>
              <a:off x="-77767" y="-1068183"/>
              <a:ext cx="26942357" cy="4480809"/>
            </a:xfrm>
            <a:custGeom>
              <a:avLst/>
              <a:gdLst/>
              <a:ahLst/>
              <a:cxnLst/>
              <a:rect l="l" t="t" r="r" b="b"/>
              <a:pathLst>
                <a:path w="26865656" h="4480809">
                  <a:moveTo>
                    <a:pt x="0" y="0"/>
                  </a:moveTo>
                  <a:lnTo>
                    <a:pt x="26865656" y="0"/>
                  </a:lnTo>
                  <a:lnTo>
                    <a:pt x="26865656" y="4480809"/>
                  </a:lnTo>
                  <a:lnTo>
                    <a:pt x="0" y="44808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1066" y="-847678"/>
              <a:ext cx="26865656" cy="46236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8400"/>
                </a:lnSpc>
              </a:pPr>
              <a:r>
                <a:rPr lang="en-US" sz="96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Early prognostic factors in CRPS: </a:t>
              </a:r>
            </a:p>
            <a:p>
              <a:pPr algn="ctr">
                <a:lnSpc>
                  <a:spcPts val="8400"/>
                </a:lnSpc>
              </a:pPr>
              <a:r>
                <a:rPr lang="en-US" sz="96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 1-year prospective longitudinal study</a:t>
              </a:r>
            </a:p>
            <a:p>
              <a:pPr>
                <a:lnSpc>
                  <a:spcPts val="3240"/>
                </a:lnSpc>
              </a:pPr>
              <a:r>
                <a:rPr lang="en-US" sz="2700" kern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LOUIS Marc-Henri</a:t>
              </a:r>
              <a:r>
                <a:rPr lang="en-US" sz="2700" kern="1200" baseline="30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1,2</a:t>
              </a:r>
              <a:r>
                <a:rPr lang="en-US" sz="2700" kern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, LEGRAIN Valéry</a:t>
              </a:r>
              <a:r>
                <a:rPr lang="en-US" sz="2700" kern="1200" baseline="30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</a:t>
              </a:r>
              <a:r>
                <a:rPr lang="en-US" sz="2700" kern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, ARON Vladimir</a:t>
              </a:r>
              <a:r>
                <a:rPr lang="en-US" sz="2700" kern="1200" baseline="30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</a:t>
              </a:r>
              <a:r>
                <a:rPr lang="en-US" sz="2700" kern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, FILBRICH Lieve</a:t>
              </a:r>
              <a:r>
                <a:rPr lang="en-US" sz="2700" kern="1200" baseline="30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1,3</a:t>
              </a:r>
              <a:r>
                <a:rPr lang="en-US" sz="2700" kern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, HENRARD Séverine</a:t>
              </a:r>
              <a:r>
                <a:rPr lang="en-US" sz="2700" kern="1200" baseline="30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</a:t>
              </a:r>
              <a:r>
                <a:rPr lang="en-US" sz="2700" kern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, MOURAUX André</a:t>
              </a:r>
              <a:r>
                <a:rPr lang="en-US" sz="2700" kern="1200" baseline="30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</a:t>
              </a:r>
              <a:r>
                <a:rPr lang="en-US" sz="2700" kern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, BERQUIN Anne</a:t>
              </a:r>
              <a:r>
                <a:rPr lang="en-US" sz="2700" kern="1200" baseline="300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1,2</a:t>
              </a:r>
              <a:endParaRPr lang="fr-BE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l">
                <a:lnSpc>
                  <a:spcPts val="3240"/>
                </a:lnSpc>
              </a:pPr>
              <a:endParaRPr lang="en-US" sz="27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l">
                <a:lnSpc>
                  <a:spcPts val="3240"/>
                </a:lnSpc>
              </a:pPr>
              <a:r>
                <a:rPr lang="en-US" sz="27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 Université </a:t>
              </a:r>
              <a:r>
                <a:rPr lang="en-US" sz="2700" dirty="0" err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catholique</a:t>
              </a:r>
              <a:r>
                <a:rPr lang="en-US" sz="27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de Louvain, Institute of Neuroscience, Brussels, Belgium</a:t>
              </a:r>
            </a:p>
            <a:p>
              <a:pPr algn="l">
                <a:lnSpc>
                  <a:spcPts val="3240"/>
                </a:lnSpc>
              </a:pPr>
              <a:r>
                <a:rPr lang="en-US" sz="27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 Saint-Luc University Hospital, Physical medicine and rehabilitation department, Brussels, Belgium</a:t>
              </a:r>
            </a:p>
            <a:p>
              <a:pPr algn="l">
                <a:lnSpc>
                  <a:spcPts val="3240"/>
                </a:lnSpc>
              </a:pPr>
              <a:r>
                <a:rPr lang="en-US" sz="27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 </a:t>
              </a:r>
              <a:r>
                <a:rPr lang="en-US" sz="2700" dirty="0" err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Katholieke</a:t>
              </a:r>
              <a:r>
                <a:rPr lang="en-US" sz="270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Universiteit Leuven, Leuven, Belgium.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79379" y="10113199"/>
            <a:ext cx="29657318" cy="3650524"/>
            <a:chOff x="-9841" y="-66675"/>
            <a:chExt cx="2642295" cy="540842"/>
          </a:xfrm>
        </p:grpSpPr>
        <p:sp>
          <p:nvSpPr>
            <p:cNvPr id="12" name="Freeform 12"/>
            <p:cNvSpPr/>
            <p:nvPr/>
          </p:nvSpPr>
          <p:spPr>
            <a:xfrm>
              <a:off x="-9841" y="0"/>
              <a:ext cx="2625308" cy="474167"/>
            </a:xfrm>
            <a:custGeom>
              <a:avLst/>
              <a:gdLst/>
              <a:ahLst/>
              <a:cxnLst/>
              <a:rect l="l" t="t" r="r" b="b"/>
              <a:pathLst>
                <a:path w="2621473" h="474167">
                  <a:moveTo>
                    <a:pt x="0" y="0"/>
                  </a:moveTo>
                  <a:lnTo>
                    <a:pt x="2621473" y="0"/>
                  </a:lnTo>
                  <a:lnTo>
                    <a:pt x="2621473" y="474167"/>
                  </a:lnTo>
                  <a:lnTo>
                    <a:pt x="0" y="474167"/>
                  </a:ln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072A54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2632454" cy="540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3600"/>
                </a:lnSpc>
              </a:pPr>
              <a:endParaRPr dirty="0"/>
            </a:p>
            <a:p>
              <a:pPr algn="ctr">
                <a:lnSpc>
                  <a:spcPts val="3600"/>
                </a:lnSpc>
              </a:pPr>
              <a:endParaRPr dirty="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79375" y="8973904"/>
            <a:ext cx="29466651" cy="2347020"/>
            <a:chOff x="-9887" y="-104775"/>
            <a:chExt cx="2637501" cy="210077"/>
          </a:xfrm>
        </p:grpSpPr>
        <p:sp>
          <p:nvSpPr>
            <p:cNvPr id="15" name="Freeform 15"/>
            <p:cNvSpPr/>
            <p:nvPr/>
          </p:nvSpPr>
          <p:spPr>
            <a:xfrm>
              <a:off x="-9887" y="0"/>
              <a:ext cx="2637501" cy="105302"/>
            </a:xfrm>
            <a:custGeom>
              <a:avLst/>
              <a:gdLst/>
              <a:ahLst/>
              <a:cxnLst/>
              <a:rect l="l" t="t" r="r" b="b"/>
              <a:pathLst>
                <a:path w="2622064" h="105302">
                  <a:moveTo>
                    <a:pt x="0" y="0"/>
                  </a:moveTo>
                  <a:lnTo>
                    <a:pt x="2622064" y="0"/>
                  </a:lnTo>
                  <a:lnTo>
                    <a:pt x="2622064" y="105302"/>
                  </a:lnTo>
                  <a:lnTo>
                    <a:pt x="0" y="105302"/>
                  </a:lnTo>
                  <a:close/>
                </a:path>
              </a:pathLst>
            </a:custGeom>
            <a:solidFill>
              <a:srgbClr val="072A54"/>
            </a:solidFill>
            <a:ln w="28575" cap="sq">
              <a:solidFill>
                <a:srgbClr val="072A54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04775"/>
              <a:ext cx="2622064" cy="210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41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670944" y="10129611"/>
            <a:ext cx="10207760" cy="118525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6480"/>
              </a:lnSpc>
            </a:pPr>
            <a:r>
              <a:rPr lang="en-US" sz="54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BACKGROUND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10667" y="11419639"/>
            <a:ext cx="29195959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339"/>
              </a:lnSpc>
            </a:pPr>
            <a:r>
              <a:rPr lang="en-US" sz="3099" dirty="0">
                <a:ea typeface="Arial"/>
                <a:cs typeface="Arial"/>
                <a:sym typeface="Arial"/>
              </a:rPr>
              <a:t>Complex regional pain syndrome (CRPS) is a challenging condition with an unpredictable </a:t>
            </a:r>
            <a:r>
              <a:rPr lang="en-US" sz="3100" dirty="0">
                <a:ea typeface="Arial"/>
                <a:cs typeface="Arial" panose="020B0604020202020204" pitchFamily="34" charset="0"/>
                <a:sym typeface="Arial"/>
              </a:rPr>
              <a:t>trajectory</a:t>
            </a:r>
            <a:r>
              <a:rPr lang="fr-FR" sz="3100" kern="100" baseline="30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r>
              <a:rPr lang="en-US" sz="3100" dirty="0">
                <a:ea typeface="Arial"/>
                <a:cs typeface="Arial" panose="020B0604020202020204" pitchFamily="34" charset="0"/>
                <a:sym typeface="Arial"/>
              </a:rPr>
              <a:t>. Recent </a:t>
            </a:r>
            <a:r>
              <a:rPr lang="en-US" sz="3099" dirty="0">
                <a:ea typeface="Arial"/>
                <a:cs typeface="Arial"/>
                <a:sym typeface="Arial"/>
              </a:rPr>
              <a:t>studies report poor outcomes at 1 year: 51-89% still present some features of CRPS, 14 to 27% meet Budapest criteria, while only 60-70% have returned to work</a:t>
            </a:r>
            <a:r>
              <a:rPr lang="fr-FR" sz="3100" kern="100" baseline="30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2,3</a:t>
            </a:r>
            <a:r>
              <a:rPr lang="en-US" sz="3100" dirty="0">
                <a:ea typeface="Arial"/>
                <a:cs typeface="Arial"/>
                <a:sym typeface="Arial"/>
              </a:rPr>
              <a:t>. </a:t>
            </a:r>
            <a:r>
              <a:rPr lang="en-US" sz="3100" dirty="0"/>
              <a:t>Some risk factors have been associated with the incidence of CRPS</a:t>
            </a:r>
            <a:r>
              <a:rPr lang="fr-FR" sz="3100" kern="100" baseline="30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4</a:t>
            </a:r>
            <a:r>
              <a:rPr lang="en-US" sz="3100" dirty="0"/>
              <a:t> but little is known about its (early) prognostic factors and how they influence long-term outcomes</a:t>
            </a:r>
            <a:r>
              <a:rPr lang="fr-FR" sz="3100" kern="100" baseline="30000" dirty="0">
                <a:cs typeface="Arial" panose="020B0604020202020204" pitchFamily="34" charset="0"/>
              </a:rPr>
              <a:t>5</a:t>
            </a:r>
            <a:r>
              <a:rPr lang="en-US" sz="3100" dirty="0"/>
              <a:t>. Whereas h</a:t>
            </a:r>
            <a:r>
              <a:rPr lang="en-US" sz="3100" dirty="0">
                <a:ea typeface="Arial"/>
                <a:cs typeface="Arial"/>
                <a:sym typeface="Arial"/>
              </a:rPr>
              <a:t>istorical research </a:t>
            </a:r>
            <a:r>
              <a:rPr lang="en-US" sz="3099" dirty="0">
                <a:ea typeface="Arial"/>
                <a:cs typeface="Arial"/>
                <a:sym typeface="Arial"/>
              </a:rPr>
              <a:t>linked biological factors with poorer outcomes</a:t>
            </a:r>
            <a:r>
              <a:rPr lang="fr-FR" sz="3100" kern="100" baseline="30000" dirty="0">
                <a:ea typeface="Arial"/>
                <a:cs typeface="Arial" panose="020B0604020202020204" pitchFamily="34" charset="0"/>
                <a:sym typeface="Arial"/>
              </a:rPr>
              <a:t>6</a:t>
            </a:r>
            <a:r>
              <a:rPr lang="fr-FR" sz="3100" kern="100" baseline="30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,7</a:t>
            </a:r>
            <a:r>
              <a:rPr lang="en-US" sz="3099" dirty="0">
                <a:ea typeface="Arial"/>
                <a:cs typeface="Arial"/>
                <a:sym typeface="Arial"/>
              </a:rPr>
              <a:t>, recent findings highlight the importance of psychological factors</a:t>
            </a:r>
            <a:r>
              <a:rPr lang="fr-FR" sz="3100" kern="100" baseline="30000" dirty="0">
                <a:ea typeface="Arial"/>
                <a:cs typeface="Arial" panose="020B0604020202020204" pitchFamily="34" charset="0"/>
                <a:sym typeface="Arial"/>
              </a:rPr>
              <a:t>8,9</a:t>
            </a:r>
            <a:r>
              <a:rPr lang="en-US" sz="3099" dirty="0">
                <a:ea typeface="Arial"/>
                <a:cs typeface="Arial"/>
                <a:sym typeface="Arial"/>
              </a:rPr>
              <a:t>. Identifying these (modifiable) variables could transform patient management.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279392" y="13730007"/>
            <a:ext cx="29527337" cy="6411481"/>
            <a:chOff x="-2655" y="-104775"/>
            <a:chExt cx="1291280" cy="1613172"/>
          </a:xfrm>
        </p:grpSpPr>
        <p:sp>
          <p:nvSpPr>
            <p:cNvPr id="22" name="Freeform 22"/>
            <p:cNvSpPr/>
            <p:nvPr/>
          </p:nvSpPr>
          <p:spPr>
            <a:xfrm>
              <a:off x="-2655" y="0"/>
              <a:ext cx="1288626" cy="1508397"/>
            </a:xfrm>
            <a:custGeom>
              <a:avLst/>
              <a:gdLst/>
              <a:ahLst/>
              <a:cxnLst/>
              <a:rect l="l" t="t" r="r" b="b"/>
              <a:pathLst>
                <a:path w="1288625" h="1508397">
                  <a:moveTo>
                    <a:pt x="0" y="0"/>
                  </a:moveTo>
                  <a:lnTo>
                    <a:pt x="1288625" y="0"/>
                  </a:lnTo>
                  <a:lnTo>
                    <a:pt x="1288625" y="1508397"/>
                  </a:lnTo>
                  <a:lnTo>
                    <a:pt x="0" y="1508397"/>
                  </a:ln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072A54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04775"/>
              <a:ext cx="1288625" cy="16131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41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79380" y="12947030"/>
            <a:ext cx="29466650" cy="2347306"/>
            <a:chOff x="-2661" y="-104775"/>
            <a:chExt cx="1291286" cy="210056"/>
          </a:xfrm>
        </p:grpSpPr>
        <p:sp>
          <p:nvSpPr>
            <p:cNvPr id="25" name="Freeform 25"/>
            <p:cNvSpPr/>
            <p:nvPr/>
          </p:nvSpPr>
          <p:spPr>
            <a:xfrm>
              <a:off x="-2661" y="0"/>
              <a:ext cx="1291286" cy="105281"/>
            </a:xfrm>
            <a:custGeom>
              <a:avLst/>
              <a:gdLst/>
              <a:ahLst/>
              <a:cxnLst/>
              <a:rect l="l" t="t" r="r" b="b"/>
              <a:pathLst>
                <a:path w="1288625" h="105281">
                  <a:moveTo>
                    <a:pt x="0" y="0"/>
                  </a:moveTo>
                  <a:lnTo>
                    <a:pt x="1288625" y="0"/>
                  </a:lnTo>
                  <a:lnTo>
                    <a:pt x="1288625" y="105281"/>
                  </a:lnTo>
                  <a:lnTo>
                    <a:pt x="0" y="105281"/>
                  </a:lnTo>
                  <a:close/>
                </a:path>
              </a:pathLst>
            </a:custGeom>
            <a:solidFill>
              <a:srgbClr val="072A54"/>
            </a:solidFill>
            <a:ln w="28575" cap="sq">
              <a:solidFill>
                <a:srgbClr val="072A54"/>
              </a:solidFill>
              <a:prstDash val="solid"/>
              <a:miter/>
            </a:ln>
          </p:spPr>
          <p:txBody>
            <a:bodyPr/>
            <a:lstStyle/>
            <a:p>
              <a:endParaRPr lang="fr-BE" dirty="0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104775"/>
              <a:ext cx="1288625" cy="2100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41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70932" y="14124426"/>
            <a:ext cx="10158073" cy="1213291"/>
            <a:chOff x="-11" y="-189811"/>
            <a:chExt cx="9579971" cy="1144241"/>
          </a:xfrm>
        </p:grpSpPr>
        <p:sp>
          <p:nvSpPr>
            <p:cNvPr id="28" name="Freeform 28"/>
            <p:cNvSpPr/>
            <p:nvPr/>
          </p:nvSpPr>
          <p:spPr>
            <a:xfrm>
              <a:off x="-1" y="13738"/>
              <a:ext cx="9579961" cy="940692"/>
            </a:xfrm>
            <a:custGeom>
              <a:avLst/>
              <a:gdLst/>
              <a:ahLst/>
              <a:cxnLst/>
              <a:rect l="l" t="t" r="r" b="b"/>
              <a:pathLst>
                <a:path w="9579961" h="940692">
                  <a:moveTo>
                    <a:pt x="0" y="0"/>
                  </a:moveTo>
                  <a:lnTo>
                    <a:pt x="9579961" y="0"/>
                  </a:lnTo>
                  <a:lnTo>
                    <a:pt x="9579961" y="940692"/>
                  </a:lnTo>
                  <a:lnTo>
                    <a:pt x="0" y="9406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-11" y="-189811"/>
              <a:ext cx="9579971" cy="11095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METHODS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271419" y="19338105"/>
            <a:ext cx="29497381" cy="19062828"/>
            <a:chOff x="-22498" y="-104775"/>
            <a:chExt cx="1296723" cy="1619139"/>
          </a:xfrm>
        </p:grpSpPr>
        <p:sp>
          <p:nvSpPr>
            <p:cNvPr id="31" name="Freeform 31"/>
            <p:cNvSpPr/>
            <p:nvPr/>
          </p:nvSpPr>
          <p:spPr>
            <a:xfrm>
              <a:off x="-22498" y="-1176"/>
              <a:ext cx="1296723" cy="1515540"/>
            </a:xfrm>
            <a:custGeom>
              <a:avLst/>
              <a:gdLst/>
              <a:ahLst/>
              <a:cxnLst/>
              <a:rect l="l" t="t" r="r" b="b"/>
              <a:pathLst>
                <a:path w="1288625" h="1514364">
                  <a:moveTo>
                    <a:pt x="0" y="0"/>
                  </a:moveTo>
                  <a:lnTo>
                    <a:pt x="1288625" y="0"/>
                  </a:lnTo>
                  <a:lnTo>
                    <a:pt x="1288625" y="1514364"/>
                  </a:lnTo>
                  <a:lnTo>
                    <a:pt x="0" y="1514364"/>
                  </a:ln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072A54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104775"/>
              <a:ext cx="1269532" cy="16191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41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05927" y="19429265"/>
            <a:ext cx="29867673" cy="2356982"/>
            <a:chOff x="0" y="-104775"/>
            <a:chExt cx="1278063" cy="209193"/>
          </a:xfrm>
        </p:grpSpPr>
        <p:sp>
          <p:nvSpPr>
            <p:cNvPr id="34" name="Freeform 34"/>
            <p:cNvSpPr/>
            <p:nvPr/>
          </p:nvSpPr>
          <p:spPr>
            <a:xfrm>
              <a:off x="3143" y="-4610"/>
              <a:ext cx="1261877" cy="104418"/>
            </a:xfrm>
            <a:custGeom>
              <a:avLst/>
              <a:gdLst/>
              <a:ahLst/>
              <a:cxnLst/>
              <a:rect l="l" t="t" r="r" b="b"/>
              <a:pathLst>
                <a:path w="1278063" h="104418">
                  <a:moveTo>
                    <a:pt x="0" y="0"/>
                  </a:moveTo>
                  <a:lnTo>
                    <a:pt x="1278063" y="0"/>
                  </a:lnTo>
                  <a:lnTo>
                    <a:pt x="1278063" y="104418"/>
                  </a:lnTo>
                  <a:lnTo>
                    <a:pt x="0" y="104418"/>
                  </a:lnTo>
                  <a:close/>
                </a:path>
              </a:pathLst>
            </a:custGeom>
            <a:solidFill>
              <a:srgbClr val="072A54"/>
            </a:solidFill>
            <a:ln w="28575" cap="sq">
              <a:solidFill>
                <a:srgbClr val="072A54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104775"/>
              <a:ext cx="1278063" cy="209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41"/>
                </a:lnSpc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670944" y="20546239"/>
            <a:ext cx="10207759" cy="1188068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6480"/>
              </a:lnSpc>
            </a:pPr>
            <a:r>
              <a:rPr lang="en-US" sz="54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RESULTS &amp; DISCUSSION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99991" y="15636824"/>
            <a:ext cx="15528504" cy="3985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489" indent="-571489" algn="just">
              <a:spcAft>
                <a:spcPts val="1414"/>
              </a:spcAft>
              <a:buFont typeface="Wingdings"/>
              <a:buChar char="v"/>
            </a:pPr>
            <a:r>
              <a:rPr lang="en-GB" sz="3200" dirty="0"/>
              <a:t>Design: prospective longitudinal observational study (</a:t>
            </a:r>
            <a:r>
              <a:rPr lang="en-GB" sz="3200" i="1" dirty="0"/>
              <a:t>NCT0533750</a:t>
            </a:r>
            <a:r>
              <a:rPr lang="en-GB" sz="3200" dirty="0"/>
              <a:t>), four time-points.</a:t>
            </a:r>
            <a:endParaRPr lang="fr-FR" sz="3200" dirty="0">
              <a:cs typeface="Calibri" panose="020F0502020204030204"/>
            </a:endParaRPr>
          </a:p>
          <a:p>
            <a:pPr marL="571489" indent="-571489" algn="just">
              <a:spcAft>
                <a:spcPts val="1414"/>
              </a:spcAft>
              <a:buFont typeface="Wingdings"/>
              <a:buChar char="v"/>
            </a:pPr>
            <a:r>
              <a:rPr lang="en-GB" sz="3200" dirty="0"/>
              <a:t>Inclusion criteria: early CRPS (&lt; 6 months since the onset).</a:t>
            </a:r>
          </a:p>
          <a:p>
            <a:pPr marL="571489" indent="-571489" algn="just">
              <a:spcAft>
                <a:spcPts val="1414"/>
              </a:spcAft>
              <a:buFont typeface="Wingdings"/>
              <a:buChar char="v"/>
            </a:pPr>
            <a:r>
              <a:rPr lang="en-GB" sz="3200" dirty="0"/>
              <a:t>Data collection: demographic variables, work-related factors, CRPS history and clinical manifestations, body perception disturbances (questionnaire), quantitative sensory testing (QST), and a visuospatial attentional task (TOJ). </a:t>
            </a:r>
          </a:p>
          <a:p>
            <a:pPr marL="571489" indent="-571489" algn="just">
              <a:spcAft>
                <a:spcPts val="1414"/>
              </a:spcAft>
              <a:buFont typeface="Wingdings"/>
              <a:buChar char="v"/>
            </a:pPr>
            <a:r>
              <a:rPr lang="en-GB" sz="3200" dirty="0">
                <a:ea typeface="Calibri" panose="020F0502020204030204"/>
                <a:cs typeface="Calibri" panose="020F0502020204030204"/>
              </a:rPr>
              <a:t>Statistical method: multiple imputation and mixed effect models using baseline value of the potential predictors.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10668" y="21957936"/>
            <a:ext cx="19622538" cy="7325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Aft>
                <a:spcPts val="599"/>
              </a:spcAft>
            </a:pPr>
            <a:r>
              <a:rPr lang="en-GB" sz="3200" b="1" dirty="0">
                <a:latin typeface="Calibri"/>
                <a:ea typeface="Calibri"/>
                <a:cs typeface="Arial"/>
              </a:rPr>
              <a:t>113 included participants</a:t>
            </a:r>
            <a:r>
              <a:rPr lang="en-GB" sz="3200" dirty="0">
                <a:latin typeface="Calibri"/>
                <a:ea typeface="Calibri"/>
                <a:cs typeface="Arial"/>
              </a:rPr>
              <a:t>, 107 assessed at final follow-up (drop-out: 5%). Four early profiles </a:t>
            </a:r>
            <a:r>
              <a:rPr lang="en-GB" sz="3200" dirty="0">
                <a:latin typeface="Calibri"/>
                <a:cs typeface="Arial"/>
              </a:rPr>
              <a:t>identified (</a:t>
            </a:r>
            <a:r>
              <a:rPr lang="en-GB" sz="3200" i="1" dirty="0">
                <a:latin typeface="Calibri"/>
                <a:cs typeface="Arial"/>
              </a:rPr>
              <a:t>Fig. 1</a:t>
            </a:r>
            <a:r>
              <a:rPr lang="en-GB" sz="3200" dirty="0">
                <a:latin typeface="Calibri"/>
                <a:cs typeface="Arial"/>
              </a:rPr>
              <a:t>)</a:t>
            </a:r>
            <a:r>
              <a:rPr lang="fr-FR" sz="3200" kern="100" baseline="300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10</a:t>
            </a:r>
            <a:r>
              <a:rPr lang="en-GB" sz="3200" dirty="0">
                <a:latin typeface="Calibri"/>
                <a:cs typeface="Arial"/>
              </a:rPr>
              <a:t>.</a:t>
            </a:r>
          </a:p>
          <a:p>
            <a:pPr algn="just">
              <a:spcAft>
                <a:spcPts val="599"/>
              </a:spcAft>
            </a:pPr>
            <a:r>
              <a:rPr lang="en-GB" sz="3200" b="1" i="1" dirty="0">
                <a:solidFill>
                  <a:srgbClr val="4071B2"/>
                </a:solidFill>
                <a:latin typeface="Calibri"/>
                <a:ea typeface="Calibri"/>
                <a:cs typeface="Arial"/>
              </a:rPr>
              <a:t>Clinical evolution and prognosis</a:t>
            </a:r>
            <a:endParaRPr lang="fr-FR" sz="3200" i="1" dirty="0">
              <a:solidFill>
                <a:srgbClr val="4071B2"/>
              </a:solidFill>
              <a:latin typeface="Calibri"/>
              <a:ea typeface="Calibri"/>
              <a:cs typeface="Arial"/>
            </a:endParaRPr>
          </a:p>
          <a:p>
            <a:pPr marL="571500" indent="-304800" algn="just">
              <a:spcAft>
                <a:spcPts val="599"/>
              </a:spcAft>
              <a:buFont typeface="Wingdings" panose="05000000000000000000" pitchFamily="2" charset="2"/>
              <a:buChar char="§"/>
            </a:pPr>
            <a:r>
              <a:rPr lang="en-US" altLang="fr-FR" sz="3200" dirty="0">
                <a:ea typeface="Calibri"/>
                <a:cs typeface="Arial"/>
              </a:rPr>
              <a:t>No difference (characteristics and outcomes) based on </a:t>
            </a:r>
            <a:r>
              <a:rPr lang="en-US" altLang="fr-FR" sz="3200" b="1" dirty="0">
                <a:ea typeface="Calibri"/>
                <a:cs typeface="Arial"/>
              </a:rPr>
              <a:t>condition duration </a:t>
            </a:r>
            <a:r>
              <a:rPr lang="en-US" altLang="fr-FR" sz="3200" dirty="0">
                <a:ea typeface="Calibri"/>
                <a:cs typeface="Arial"/>
              </a:rPr>
              <a:t>at inclusion.</a:t>
            </a:r>
          </a:p>
          <a:p>
            <a:pPr marL="604838" algn="just">
              <a:spcAft>
                <a:spcPts val="599"/>
              </a:spcAft>
            </a:pPr>
            <a:r>
              <a:rPr lang="en-US" altLang="fr-FR" sz="3200" dirty="0">
                <a:ea typeface="Calibri"/>
                <a:cs typeface="Arial"/>
                <a:sym typeface="Symbol" panose="05050102010706020507" pitchFamily="18" charset="2"/>
              </a:rPr>
              <a:t> </a:t>
            </a:r>
            <a:r>
              <a:rPr lang="en-US" altLang="fr-FR" sz="3200" dirty="0">
                <a:ea typeface="Calibri"/>
                <a:cs typeface="Arial"/>
              </a:rPr>
              <a:t>No minimal duration before diagnosis?</a:t>
            </a:r>
          </a:p>
          <a:p>
            <a:pPr marL="571500" indent="-304800" algn="just">
              <a:spcAft>
                <a:spcPts val="599"/>
              </a:spcAft>
              <a:buFont typeface="Wingdings" panose="05000000000000000000" pitchFamily="2" charset="2"/>
              <a:buChar char="§"/>
            </a:pPr>
            <a:r>
              <a:rPr lang="fr-FR" altLang="fr-FR" sz="3200" b="1" dirty="0">
                <a:latin typeface="Calibri"/>
                <a:ea typeface="Calibri"/>
                <a:cs typeface="Arial"/>
              </a:rPr>
              <a:t>Poor </a:t>
            </a:r>
            <a:r>
              <a:rPr lang="fr-FR" altLang="fr-FR" sz="3200" b="1" dirty="0" err="1">
                <a:latin typeface="Calibri"/>
                <a:ea typeface="Calibri"/>
                <a:cs typeface="Arial"/>
              </a:rPr>
              <a:t>prognosis</a:t>
            </a:r>
            <a:r>
              <a:rPr lang="fr-FR" altLang="fr-FR" sz="3200" dirty="0">
                <a:latin typeface="Calibri"/>
                <a:ea typeface="Calibri"/>
                <a:cs typeface="Arial"/>
              </a:rPr>
              <a:t> (</a:t>
            </a:r>
            <a:r>
              <a:rPr lang="fr-FR" altLang="fr-FR" sz="3200" i="1" dirty="0">
                <a:latin typeface="Calibri"/>
                <a:ea typeface="Calibri"/>
                <a:cs typeface="Arial"/>
              </a:rPr>
              <a:t>Fig. 2</a:t>
            </a:r>
            <a:r>
              <a:rPr lang="fr-FR" altLang="fr-FR" sz="3200" dirty="0">
                <a:latin typeface="Calibri"/>
                <a:ea typeface="Calibri"/>
                <a:cs typeface="Arial"/>
              </a:rPr>
              <a:t>)</a:t>
            </a:r>
            <a:r>
              <a:rPr lang="fr-FR" altLang="fr-FR" sz="3200" i="1" dirty="0">
                <a:latin typeface="Calibri"/>
                <a:ea typeface="Calibri"/>
                <a:cs typeface="Arial"/>
              </a:rPr>
              <a:t>:</a:t>
            </a:r>
            <a:r>
              <a:rPr lang="fr-FR" altLang="fr-FR" sz="3200" dirty="0">
                <a:latin typeface="Calibri"/>
                <a:ea typeface="Calibri"/>
                <a:cs typeface="Arial"/>
              </a:rPr>
              <a:t> </a:t>
            </a:r>
          </a:p>
          <a:p>
            <a:pPr marL="1028700" lvl="1" indent="-571500" algn="just">
              <a:spcAft>
                <a:spcPts val="599"/>
              </a:spcAft>
              <a:buFont typeface="Courier New" panose="02070309020205020404" pitchFamily="49" charset="0"/>
              <a:buChar char="o"/>
            </a:pPr>
            <a:r>
              <a:rPr lang="en-US" sz="3200" i="1" dirty="0"/>
              <a:t>At 1 year</a:t>
            </a:r>
            <a:r>
              <a:rPr lang="en-US" sz="3200" dirty="0"/>
              <a:t>: most of participants have persistent impairments, 35% meet Budapest criteria, </a:t>
            </a:r>
            <a:r>
              <a:rPr lang="fr-BE" sz="3200" dirty="0"/>
              <a:t>66% </a:t>
            </a:r>
            <a:r>
              <a:rPr lang="fr-BE" sz="3200" dirty="0" err="1"/>
              <a:t>returned</a:t>
            </a:r>
            <a:r>
              <a:rPr lang="fr-BE" sz="3200" dirty="0"/>
              <a:t> to </a:t>
            </a:r>
            <a:r>
              <a:rPr lang="fr-BE" sz="3200" dirty="0" err="1"/>
              <a:t>work</a:t>
            </a:r>
            <a:r>
              <a:rPr lang="fr-BE" sz="3200" dirty="0"/>
              <a:t>.</a:t>
            </a:r>
          </a:p>
          <a:p>
            <a:pPr marL="571500" indent="-304800" algn="just">
              <a:spcAft>
                <a:spcPts val="599"/>
              </a:spcAft>
              <a:buFont typeface="Wingdings" panose="05000000000000000000" pitchFamily="2" charset="2"/>
              <a:buChar char="§"/>
            </a:pPr>
            <a:r>
              <a:rPr lang="en-US" sz="3200" b="1" dirty="0"/>
              <a:t>Body perception disturbances</a:t>
            </a:r>
            <a:r>
              <a:rPr lang="en-US" sz="3200" dirty="0"/>
              <a:t>: stable over time.</a:t>
            </a:r>
          </a:p>
          <a:p>
            <a:pPr marL="457200" algn="just">
              <a:spcAft>
                <a:spcPts val="599"/>
              </a:spcAft>
            </a:pPr>
            <a:r>
              <a:rPr lang="en-US" altLang="fr-FR" sz="3200" dirty="0">
                <a:ea typeface="Calibri"/>
                <a:cs typeface="Arial"/>
                <a:sym typeface="Symbol" panose="05050102010706020507" pitchFamily="18" charset="2"/>
              </a:rPr>
              <a:t> </a:t>
            </a:r>
            <a:r>
              <a:rPr lang="en-US" sz="3200" dirty="0"/>
              <a:t>Present at onset and not worsening in persistent cases?</a:t>
            </a:r>
          </a:p>
          <a:p>
            <a:pPr marL="571500" indent="-304800" algn="just">
              <a:spcAft>
                <a:spcPts val="599"/>
              </a:spcAft>
              <a:buFont typeface="Wingdings" panose="05000000000000000000" pitchFamily="2" charset="2"/>
              <a:buChar char="§"/>
            </a:pPr>
            <a:r>
              <a:rPr lang="en-US" altLang="fr-FR" sz="3200" b="1" dirty="0">
                <a:latin typeface="Calibri"/>
                <a:ea typeface="Calibri"/>
                <a:cs typeface="Arial"/>
              </a:rPr>
              <a:t>Sensory profile</a:t>
            </a:r>
            <a:r>
              <a:rPr lang="en-US" altLang="fr-FR" sz="3200" dirty="0">
                <a:latin typeface="Calibri"/>
                <a:ea typeface="Calibri"/>
                <a:cs typeface="Arial"/>
              </a:rPr>
              <a:t>: stabilize in early months, independently</a:t>
            </a:r>
            <a:r>
              <a:rPr lang="en-US" sz="3200" dirty="0"/>
              <a:t> of condition evolution (</a:t>
            </a:r>
            <a:r>
              <a:rPr lang="en-US" sz="3200" i="1" dirty="0"/>
              <a:t>Fig. 3</a:t>
            </a:r>
            <a:r>
              <a:rPr lang="en-US" sz="3200" dirty="0"/>
              <a:t>).</a:t>
            </a:r>
          </a:p>
          <a:p>
            <a:pPr algn="just">
              <a:spcAft>
                <a:spcPts val="599"/>
              </a:spcAft>
            </a:pPr>
            <a:r>
              <a:rPr lang="en-US" sz="3200" b="1" i="1" dirty="0">
                <a:solidFill>
                  <a:srgbClr val="3E6EAD"/>
                </a:solidFill>
              </a:rPr>
              <a:t>Early prognostic factors</a:t>
            </a:r>
          </a:p>
          <a:p>
            <a:pPr marL="571500" indent="-304800" algn="just">
              <a:spcAft>
                <a:spcPts val="599"/>
              </a:spcAft>
              <a:buFont typeface="Wingdings" panose="05000000000000000000" pitchFamily="2" charset="2"/>
              <a:buChar char="§"/>
            </a:pPr>
            <a:r>
              <a:rPr lang="en-US" altLang="fr-FR" sz="3200" dirty="0">
                <a:latin typeface="Calibri"/>
                <a:ea typeface="Calibri"/>
                <a:cs typeface="Arial"/>
              </a:rPr>
              <a:t>Most important: </a:t>
            </a:r>
            <a:r>
              <a:rPr lang="en-US" altLang="fr-FR" sz="3200" b="1" dirty="0">
                <a:latin typeface="Calibri"/>
                <a:ea typeface="Calibri"/>
                <a:cs typeface="Arial"/>
              </a:rPr>
              <a:t>psychosocial severity</a:t>
            </a:r>
            <a:r>
              <a:rPr lang="en-US" altLang="fr-FR" sz="3200" dirty="0">
                <a:latin typeface="Calibri"/>
                <a:ea typeface="Calibri"/>
                <a:cs typeface="Arial"/>
              </a:rPr>
              <a:t> (</a:t>
            </a:r>
            <a:r>
              <a:rPr lang="en-US" altLang="fr-FR" sz="3200" i="1" dirty="0" err="1">
                <a:latin typeface="Calibri"/>
                <a:ea typeface="Calibri"/>
                <a:cs typeface="Arial"/>
              </a:rPr>
              <a:t>Örebro</a:t>
            </a:r>
            <a:r>
              <a:rPr lang="en-US" altLang="fr-FR" sz="3200" i="1" dirty="0">
                <a:latin typeface="Calibri"/>
                <a:ea typeface="Calibri"/>
                <a:cs typeface="Arial"/>
              </a:rPr>
              <a:t> Musculoskeletal Pain Screening Questionnaire [ÖMSPQ]</a:t>
            </a:r>
            <a:r>
              <a:rPr lang="en-US" altLang="fr-FR" sz="3200" dirty="0">
                <a:latin typeface="Calibri"/>
                <a:ea typeface="Calibri"/>
                <a:cs typeface="Arial"/>
              </a:rPr>
              <a:t>).</a:t>
            </a:r>
          </a:p>
          <a:p>
            <a:pPr marL="571500" indent="-304800" algn="just">
              <a:spcAft>
                <a:spcPts val="599"/>
              </a:spcAft>
              <a:buFont typeface="Wingdings" panose="05000000000000000000" pitchFamily="2" charset="2"/>
              <a:buChar char="§"/>
            </a:pPr>
            <a:r>
              <a:rPr lang="en-US" altLang="fr-FR" sz="3200" dirty="0">
                <a:latin typeface="Calibri"/>
                <a:ea typeface="Calibri"/>
                <a:cs typeface="Arial"/>
              </a:rPr>
              <a:t>Other relevant factors: allodynia, BMI, coping strategies, social support.</a:t>
            </a:r>
          </a:p>
          <a:p>
            <a:pPr marL="571500" indent="-304800" algn="just">
              <a:spcAft>
                <a:spcPts val="599"/>
              </a:spcAft>
              <a:buFont typeface="Wingdings" panose="05000000000000000000" pitchFamily="2" charset="2"/>
              <a:buChar char="§"/>
            </a:pPr>
            <a:r>
              <a:rPr lang="en-US" altLang="fr-FR" sz="3200" b="1" dirty="0">
                <a:latin typeface="Calibri"/>
                <a:ea typeface="Calibri"/>
                <a:cs typeface="Arial"/>
              </a:rPr>
              <a:t>Early profiles</a:t>
            </a:r>
            <a:r>
              <a:rPr lang="en-US" altLang="fr-FR" sz="3200" dirty="0">
                <a:latin typeface="Calibri"/>
                <a:ea typeface="Calibri"/>
                <a:cs typeface="Arial"/>
              </a:rPr>
              <a:t> </a:t>
            </a:r>
            <a:r>
              <a:rPr lang="en-US" altLang="fr-FR" sz="3200" i="1" dirty="0">
                <a:latin typeface="Calibri"/>
                <a:ea typeface="Calibri"/>
                <a:cs typeface="Arial"/>
              </a:rPr>
              <a:t>(Fig. 4</a:t>
            </a:r>
            <a:r>
              <a:rPr lang="en-US" altLang="fr-FR" sz="3200" dirty="0">
                <a:latin typeface="Calibri"/>
                <a:ea typeface="Calibri"/>
                <a:cs typeface="Arial"/>
              </a:rPr>
              <a:t>) </a:t>
            </a:r>
            <a:r>
              <a:rPr lang="en-US" altLang="fr-FR" sz="3200" i="1" dirty="0">
                <a:latin typeface="Calibri"/>
                <a:ea typeface="Calibri"/>
                <a:cs typeface="Arial"/>
              </a:rPr>
              <a:t>:</a:t>
            </a:r>
            <a:r>
              <a:rPr lang="en-US" altLang="fr-FR" sz="3200" dirty="0">
                <a:latin typeface="Calibri"/>
                <a:ea typeface="Calibri"/>
                <a:cs typeface="Arial"/>
              </a:rPr>
              <a:t> different outcomes, strong independent predictors of the evolution.</a:t>
            </a:r>
            <a:endParaRPr lang="fr-FR" altLang="fr-FR" sz="3200" dirty="0">
              <a:latin typeface="Calibri"/>
              <a:ea typeface="Calibri"/>
              <a:cs typeface="Arial"/>
            </a:endParaRPr>
          </a:p>
        </p:txBody>
      </p:sp>
      <p:grpSp>
        <p:nvGrpSpPr>
          <p:cNvPr id="41" name="Group 41"/>
          <p:cNvGrpSpPr/>
          <p:nvPr/>
        </p:nvGrpSpPr>
        <p:grpSpPr>
          <a:xfrm>
            <a:off x="274881" y="36665365"/>
            <a:ext cx="29803245" cy="4412069"/>
            <a:chOff x="6820" y="-104775"/>
            <a:chExt cx="2667027" cy="394827"/>
          </a:xfrm>
        </p:grpSpPr>
        <p:sp>
          <p:nvSpPr>
            <p:cNvPr id="42" name="Freeform 42"/>
            <p:cNvSpPr/>
            <p:nvPr/>
          </p:nvSpPr>
          <p:spPr>
            <a:xfrm>
              <a:off x="6820" y="69852"/>
              <a:ext cx="2667027" cy="217117"/>
            </a:xfrm>
            <a:custGeom>
              <a:avLst/>
              <a:gdLst/>
              <a:ahLst/>
              <a:cxnLst/>
              <a:rect l="l" t="t" r="r" b="b"/>
              <a:pathLst>
                <a:path w="2621270" h="290052">
                  <a:moveTo>
                    <a:pt x="0" y="0"/>
                  </a:moveTo>
                  <a:lnTo>
                    <a:pt x="2621270" y="0"/>
                  </a:lnTo>
                  <a:lnTo>
                    <a:pt x="2621270" y="290052"/>
                  </a:lnTo>
                  <a:lnTo>
                    <a:pt x="0" y="290052"/>
                  </a:ln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072A54"/>
              </a:solidFill>
              <a:prstDash val="solid"/>
              <a:miter/>
            </a:ln>
          </p:spPr>
          <p:txBody>
            <a:bodyPr/>
            <a:lstStyle/>
            <a:p>
              <a:endParaRPr lang="fr-BE" dirty="0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6820" y="-104775"/>
              <a:ext cx="2614450" cy="3948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41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79375" y="38616769"/>
            <a:ext cx="29794225" cy="1176480"/>
            <a:chOff x="0" y="0"/>
            <a:chExt cx="2621270" cy="105281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621270" cy="105281"/>
            </a:xfrm>
            <a:custGeom>
              <a:avLst/>
              <a:gdLst/>
              <a:ahLst/>
              <a:cxnLst/>
              <a:rect l="l" t="t" r="r" b="b"/>
              <a:pathLst>
                <a:path w="2621270" h="105281">
                  <a:moveTo>
                    <a:pt x="0" y="0"/>
                  </a:moveTo>
                  <a:lnTo>
                    <a:pt x="2621270" y="0"/>
                  </a:lnTo>
                  <a:lnTo>
                    <a:pt x="2621270" y="105281"/>
                  </a:lnTo>
                  <a:lnTo>
                    <a:pt x="0" y="105281"/>
                  </a:lnTo>
                  <a:close/>
                </a:path>
              </a:pathLst>
            </a:custGeom>
            <a:solidFill>
              <a:srgbClr val="072A54"/>
            </a:solidFill>
            <a:ln w="28575" cap="sq">
              <a:solidFill>
                <a:srgbClr val="072A54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104775"/>
              <a:ext cx="2621270" cy="2100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41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536767" y="38597480"/>
            <a:ext cx="10158062" cy="1215058"/>
            <a:chOff x="0" y="-205216"/>
            <a:chExt cx="9579961" cy="1145908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9579961" cy="940692"/>
            </a:xfrm>
            <a:custGeom>
              <a:avLst/>
              <a:gdLst/>
              <a:ahLst/>
              <a:cxnLst/>
              <a:rect l="l" t="t" r="r" b="b"/>
              <a:pathLst>
                <a:path w="9579961" h="940692">
                  <a:moveTo>
                    <a:pt x="0" y="0"/>
                  </a:moveTo>
                  <a:lnTo>
                    <a:pt x="9579961" y="0"/>
                  </a:lnTo>
                  <a:lnTo>
                    <a:pt x="9579961" y="940692"/>
                  </a:lnTo>
                  <a:lnTo>
                    <a:pt x="0" y="9406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fr-BE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205216"/>
              <a:ext cx="9579960" cy="112771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5400" b="1" dirty="0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CONCLUSION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271425" y="40901459"/>
            <a:ext cx="10379626" cy="1738158"/>
            <a:chOff x="0" y="-104775"/>
            <a:chExt cx="949222" cy="49509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586086" cy="390315"/>
            </a:xfrm>
            <a:custGeom>
              <a:avLst/>
              <a:gdLst/>
              <a:ahLst/>
              <a:cxnLst/>
              <a:rect l="l" t="t" r="r" b="b"/>
              <a:pathLst>
                <a:path w="949222" h="390315">
                  <a:moveTo>
                    <a:pt x="0" y="0"/>
                  </a:moveTo>
                  <a:lnTo>
                    <a:pt x="949222" y="0"/>
                  </a:lnTo>
                  <a:lnTo>
                    <a:pt x="949222" y="390315"/>
                  </a:lnTo>
                  <a:lnTo>
                    <a:pt x="0" y="390315"/>
                  </a:ln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072A54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104775"/>
              <a:ext cx="949222" cy="4950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41"/>
                </a:lnSpc>
              </a:pPr>
              <a:endParaRPr/>
            </a:p>
          </p:txBody>
        </p:sp>
      </p:grpSp>
      <p:sp>
        <p:nvSpPr>
          <p:cNvPr id="57" name="Freeform 57"/>
          <p:cNvSpPr/>
          <p:nvPr/>
        </p:nvSpPr>
        <p:spPr>
          <a:xfrm>
            <a:off x="-355879" y="43858332"/>
            <a:ext cx="10272308" cy="997458"/>
          </a:xfrm>
          <a:custGeom>
            <a:avLst/>
            <a:gdLst/>
            <a:ahLst/>
            <a:cxnLst/>
            <a:rect l="l" t="t" r="r" b="b"/>
            <a:pathLst>
              <a:path w="9687704" h="940692">
                <a:moveTo>
                  <a:pt x="0" y="0"/>
                </a:moveTo>
                <a:lnTo>
                  <a:pt x="9687704" y="0"/>
                </a:lnTo>
                <a:lnTo>
                  <a:pt x="9687704" y="940692"/>
                </a:lnTo>
                <a:lnTo>
                  <a:pt x="0" y="94069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fr-BE"/>
          </a:p>
        </p:txBody>
      </p:sp>
      <p:sp>
        <p:nvSpPr>
          <p:cNvPr id="61" name="TextBox 61"/>
          <p:cNvSpPr txBox="1"/>
          <p:nvPr/>
        </p:nvSpPr>
        <p:spPr>
          <a:xfrm>
            <a:off x="10600588" y="40928396"/>
            <a:ext cx="14514140" cy="171122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6041"/>
              </a:lnSpc>
            </a:pPr>
            <a:endParaRPr/>
          </a:p>
        </p:txBody>
      </p:sp>
      <p:sp>
        <p:nvSpPr>
          <p:cNvPr id="67" name="TextBox 67"/>
          <p:cNvSpPr txBox="1"/>
          <p:nvPr/>
        </p:nvSpPr>
        <p:spPr>
          <a:xfrm>
            <a:off x="11376170" y="41329862"/>
            <a:ext cx="12947400" cy="110855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6480"/>
              </a:lnSpc>
            </a:pPr>
            <a:r>
              <a:rPr lang="en-US" sz="5400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REFERENCES</a:t>
            </a:r>
          </a:p>
        </p:txBody>
      </p:sp>
      <p:grpSp>
        <p:nvGrpSpPr>
          <p:cNvPr id="68" name="Group 68"/>
          <p:cNvGrpSpPr/>
          <p:nvPr/>
        </p:nvGrpSpPr>
        <p:grpSpPr>
          <a:xfrm>
            <a:off x="26111199" y="40783753"/>
            <a:ext cx="14137769" cy="1855864"/>
            <a:chOff x="-525537" y="-104775"/>
            <a:chExt cx="965966" cy="495724"/>
          </a:xfrm>
        </p:grpSpPr>
        <p:sp>
          <p:nvSpPr>
            <p:cNvPr id="69" name="Freeform 69"/>
            <p:cNvSpPr/>
            <p:nvPr/>
          </p:nvSpPr>
          <p:spPr>
            <a:xfrm>
              <a:off x="-525537" y="24921"/>
              <a:ext cx="270732" cy="366028"/>
            </a:xfrm>
            <a:custGeom>
              <a:avLst/>
              <a:gdLst/>
              <a:ahLst/>
              <a:cxnLst/>
              <a:rect l="l" t="t" r="r" b="b"/>
              <a:pathLst>
                <a:path w="440429" h="390949">
                  <a:moveTo>
                    <a:pt x="0" y="0"/>
                  </a:moveTo>
                  <a:lnTo>
                    <a:pt x="440429" y="0"/>
                  </a:lnTo>
                  <a:lnTo>
                    <a:pt x="440429" y="390949"/>
                  </a:lnTo>
                  <a:lnTo>
                    <a:pt x="0" y="390949"/>
                  </a:ln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072A54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-104775"/>
              <a:ext cx="440429" cy="4957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41"/>
                </a:lnSpc>
              </a:pPr>
              <a:endParaRPr/>
            </a:p>
          </p:txBody>
        </p:sp>
      </p:grpSp>
      <p:sp>
        <p:nvSpPr>
          <p:cNvPr id="75" name="Freeform 75"/>
          <p:cNvSpPr/>
          <p:nvPr/>
        </p:nvSpPr>
        <p:spPr>
          <a:xfrm>
            <a:off x="25284992" y="41440960"/>
            <a:ext cx="3494123" cy="997458"/>
          </a:xfrm>
          <a:custGeom>
            <a:avLst/>
            <a:gdLst/>
            <a:ahLst/>
            <a:cxnLst/>
            <a:rect l="l" t="t" r="r" b="b"/>
            <a:pathLst>
              <a:path w="3295271" h="940692">
                <a:moveTo>
                  <a:pt x="0" y="0"/>
                </a:moveTo>
                <a:lnTo>
                  <a:pt x="3295271" y="0"/>
                </a:lnTo>
                <a:lnTo>
                  <a:pt x="3295271" y="940692"/>
                </a:lnTo>
                <a:lnTo>
                  <a:pt x="0" y="94069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fr-BE"/>
          </a:p>
        </p:txBody>
      </p:sp>
      <p:sp>
        <p:nvSpPr>
          <p:cNvPr id="78" name="TextBox 78"/>
          <p:cNvSpPr txBox="1"/>
          <p:nvPr/>
        </p:nvSpPr>
        <p:spPr>
          <a:xfrm>
            <a:off x="536767" y="39926838"/>
            <a:ext cx="28649516" cy="1061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07704" indent="-807704" algn="just">
              <a:spcAft>
                <a:spcPts val="599"/>
              </a:spcAft>
              <a:buFont typeface="Wingdings" panose="05000000000000000000" pitchFamily="2" charset="2"/>
              <a:buChar char="Ø"/>
            </a:pPr>
            <a:r>
              <a:rPr lang="en-US" sz="3200" b="1" noProof="0" dirty="0">
                <a:latin typeface="Calibri"/>
                <a:ea typeface="Calibri"/>
                <a:cs typeface="Arial"/>
              </a:rPr>
              <a:t>Both </a:t>
            </a:r>
            <a:r>
              <a:rPr lang="en-US" sz="3200" b="1" i="1" noProof="0" dirty="0">
                <a:latin typeface="Calibri"/>
                <a:ea typeface="Calibri"/>
                <a:cs typeface="Arial"/>
              </a:rPr>
              <a:t>early CRPS profiles </a:t>
            </a:r>
            <a:r>
              <a:rPr lang="en-US" sz="3200" b="1" noProof="0" dirty="0">
                <a:latin typeface="Calibri"/>
                <a:ea typeface="Calibri"/>
                <a:cs typeface="Arial"/>
              </a:rPr>
              <a:t>and </a:t>
            </a:r>
            <a:r>
              <a:rPr lang="en-US" sz="3200" b="1" i="1" noProof="0" dirty="0">
                <a:latin typeface="Calibri"/>
                <a:ea typeface="Calibri"/>
                <a:cs typeface="Arial"/>
              </a:rPr>
              <a:t>ÖMPSQ score </a:t>
            </a:r>
            <a:r>
              <a:rPr lang="en-US" sz="3200" b="1" noProof="0" dirty="0">
                <a:latin typeface="Calibri"/>
                <a:ea typeface="Calibri"/>
                <a:cs typeface="Arial"/>
              </a:rPr>
              <a:t>(expressing psychosocial severity) are strong predictors of CRPS evolution.</a:t>
            </a:r>
          </a:p>
          <a:p>
            <a:pPr marL="807704" indent="-807704" algn="just">
              <a:spcAft>
                <a:spcPts val="599"/>
              </a:spcAft>
              <a:buFont typeface="Wingdings" panose="05000000000000000000" pitchFamily="2" charset="2"/>
              <a:buChar char="Ø"/>
            </a:pPr>
            <a:r>
              <a:rPr lang="en-US" sz="3200" b="1" noProof="0" dirty="0">
                <a:latin typeface="Calibri"/>
                <a:ea typeface="Calibri"/>
                <a:cs typeface="Arial"/>
              </a:rPr>
              <a:t>The implication of these findings to understand persistent </a:t>
            </a:r>
            <a:r>
              <a:rPr lang="en-US" sz="3200" b="1" noProof="0" dirty="0">
                <a:latin typeface="Calibri"/>
                <a:cs typeface="Arial"/>
              </a:rPr>
              <a:t>CRPS and suggest a personalized therapeutic approach remains </a:t>
            </a:r>
            <a:r>
              <a:rPr lang="en-US" sz="3200" b="1" noProof="0" dirty="0">
                <a:latin typeface="Calibri"/>
                <a:ea typeface="Calibri"/>
                <a:cs typeface="Arial"/>
              </a:rPr>
              <a:t>to be studied.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340104" y="41406467"/>
            <a:ext cx="6188930" cy="1157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</a:pPr>
            <a:r>
              <a:rPr lang="en-US" sz="2199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Funding</a:t>
            </a:r>
            <a:r>
              <a:rPr lang="en-US" sz="2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MHL is supported by Fonds national de recherche </a:t>
            </a:r>
            <a:r>
              <a:rPr lang="en-US" sz="2199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scientifique</a:t>
            </a:r>
            <a:r>
              <a:rPr lang="en-US" sz="2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(FNRS) and </a:t>
            </a:r>
            <a:r>
              <a:rPr lang="en-US" sz="2199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Fondation</a:t>
            </a:r>
            <a:r>
              <a:rPr lang="en-US" sz="2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Saint-Luc. No other specific funding.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A0CCAEE4-FDBB-E350-F4B1-405A3EF9DD9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998576" y="15647954"/>
            <a:ext cx="13608050" cy="4340179"/>
          </a:xfrm>
          <a:prstGeom prst="rect">
            <a:avLst/>
          </a:prstGeom>
        </p:spPr>
      </p:pic>
      <p:sp>
        <p:nvSpPr>
          <p:cNvPr id="82" name="Freeform 22">
            <a:extLst>
              <a:ext uri="{FF2B5EF4-FFF2-40B4-BE49-F238E27FC236}">
                <a16:creationId xmlns:a16="http://schemas.microsoft.com/office/drawing/2014/main" id="{9499359D-CF30-FFBE-90DE-B32B9746580F}"/>
              </a:ext>
            </a:extLst>
          </p:cNvPr>
          <p:cNvSpPr/>
          <p:nvPr/>
        </p:nvSpPr>
        <p:spPr>
          <a:xfrm>
            <a:off x="20251107" y="13365617"/>
            <a:ext cx="9108299" cy="2452025"/>
          </a:xfrm>
          <a:custGeom>
            <a:avLst/>
            <a:gdLst/>
            <a:ahLst/>
            <a:cxnLst/>
            <a:rect l="l" t="t" r="r" b="b"/>
            <a:pathLst>
              <a:path w="1288625" h="1508397">
                <a:moveTo>
                  <a:pt x="0" y="0"/>
                </a:moveTo>
                <a:lnTo>
                  <a:pt x="1288625" y="0"/>
                </a:lnTo>
                <a:lnTo>
                  <a:pt x="1288625" y="1508397"/>
                </a:lnTo>
                <a:lnTo>
                  <a:pt x="0" y="1508397"/>
                </a:lnTo>
                <a:close/>
              </a:path>
            </a:pathLst>
          </a:custGeom>
          <a:solidFill>
            <a:srgbClr val="FFFFFF"/>
          </a:solidFill>
          <a:ln w="19050" cap="sq">
            <a:solidFill>
              <a:srgbClr val="072A54"/>
            </a:solidFill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FA960A51-A1B8-910E-123D-EF67531DC859}"/>
              </a:ext>
            </a:extLst>
          </p:cNvPr>
          <p:cNvSpPr txBox="1"/>
          <p:nvPr/>
        </p:nvSpPr>
        <p:spPr>
          <a:xfrm>
            <a:off x="20279580" y="13360127"/>
            <a:ext cx="9079826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BE" sz="6600" b="1" dirty="0">
                <a:solidFill>
                  <a:srgbClr val="EC2739"/>
                </a:solidFill>
                <a:latin typeface="Corbel"/>
              </a:rPr>
              <a:t>OBJECTIVE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6C5A03FB-BAE1-21BE-D1F6-6D67E75A5615}"/>
              </a:ext>
            </a:extLst>
          </p:cNvPr>
          <p:cNvSpPr/>
          <p:nvPr/>
        </p:nvSpPr>
        <p:spPr>
          <a:xfrm>
            <a:off x="20279581" y="14531740"/>
            <a:ext cx="9079826" cy="104618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1414"/>
              </a:spcAft>
            </a:pPr>
            <a:r>
              <a:rPr lang="en-US" sz="3099" dirty="0">
                <a:latin typeface="Arial"/>
                <a:cs typeface="Arial"/>
              </a:rPr>
              <a:t>Examine the role of biopsychosocial factors in the development of persistent CRPS</a:t>
            </a:r>
            <a:endParaRPr lang="fr-BE" sz="3099" dirty="0">
              <a:latin typeface="Arial"/>
              <a:cs typeface="Arial"/>
            </a:endParaRPr>
          </a:p>
        </p:txBody>
      </p:sp>
      <p:pic>
        <p:nvPicPr>
          <p:cNvPr id="85" name="Image 84" descr="Fondation Saint-Luc | Cliniques universitaires Saint-Luc">
            <a:extLst>
              <a:ext uri="{FF2B5EF4-FFF2-40B4-BE49-F238E27FC236}">
                <a16:creationId xmlns:a16="http://schemas.microsoft.com/office/drawing/2014/main" id="{17EF7AE1-DE2C-F18A-E7BA-33794AA9D51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916" r="7607"/>
          <a:stretch/>
        </p:blipFill>
        <p:spPr>
          <a:xfrm>
            <a:off x="27355951" y="898503"/>
            <a:ext cx="2585889" cy="1203807"/>
          </a:xfrm>
          <a:prstGeom prst="rect">
            <a:avLst/>
          </a:prstGeom>
        </p:spPr>
      </p:pic>
      <p:pic>
        <p:nvPicPr>
          <p:cNvPr id="86" name="Picture 11" descr="A purple and green logo&#10;&#10;Description automatically generated">
            <a:extLst>
              <a:ext uri="{FF2B5EF4-FFF2-40B4-BE49-F238E27FC236}">
                <a16:creationId xmlns:a16="http://schemas.microsoft.com/office/drawing/2014/main" id="{2595CF74-B8CB-CA23-EA45-D6E6B8AB0F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7519" y="3131603"/>
            <a:ext cx="1349178" cy="854530"/>
          </a:xfrm>
          <a:prstGeom prst="rect">
            <a:avLst/>
          </a:prstGeom>
        </p:spPr>
      </p:pic>
      <p:pic>
        <p:nvPicPr>
          <p:cNvPr id="87" name="Picture 37">
            <a:extLst>
              <a:ext uri="{FF2B5EF4-FFF2-40B4-BE49-F238E27FC236}">
                <a16:creationId xmlns:a16="http://schemas.microsoft.com/office/drawing/2014/main" id="{CB04CCEE-7C04-8B1F-798D-E700F1B051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97831" y="23512448"/>
            <a:ext cx="9326201" cy="484213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92" name="ZoneTexte 91">
            <a:extLst>
              <a:ext uri="{FF2B5EF4-FFF2-40B4-BE49-F238E27FC236}">
                <a16:creationId xmlns:a16="http://schemas.microsoft.com/office/drawing/2014/main" id="{0B884299-C0AF-453A-26F1-F3A1E79F8C4B}"/>
              </a:ext>
            </a:extLst>
          </p:cNvPr>
          <p:cNvSpPr txBox="1"/>
          <p:nvPr/>
        </p:nvSpPr>
        <p:spPr>
          <a:xfrm>
            <a:off x="6910088" y="41416202"/>
            <a:ext cx="1380478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: [1] 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Goebel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Pain 2021; [2] Bean, EJP 2016; [3] Johnson, EJP 2022: [4] Pons, Anes 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Res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Pract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2015; [5] Louis, EJP 2022; [6] Brunner J 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Rehab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Med 2011; [7] 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Wertli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Rehab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Med 2013; [8] Bean, Pain 2015; [9]  Cave, J Pain 2023; [10] Louis, EJP 2025.</a:t>
            </a:r>
            <a:endParaRPr lang="fr-FR" sz="22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3" name="TextBox 79">
            <a:extLst>
              <a:ext uri="{FF2B5EF4-FFF2-40B4-BE49-F238E27FC236}">
                <a16:creationId xmlns:a16="http://schemas.microsoft.com/office/drawing/2014/main" id="{25BBBC56-DAA3-BA13-D051-3AB36815DD5F}"/>
              </a:ext>
            </a:extLst>
          </p:cNvPr>
          <p:cNvSpPr txBox="1"/>
          <p:nvPr/>
        </p:nvSpPr>
        <p:spPr>
          <a:xfrm>
            <a:off x="26187400" y="41396560"/>
            <a:ext cx="9572148" cy="759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</a:t>
            </a:r>
            <a:r>
              <a:rPr lang="en-US" sz="2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Marc-Henri Louis</a:t>
            </a:r>
          </a:p>
          <a:p>
            <a:pPr>
              <a:lnSpc>
                <a:spcPts val="3079"/>
              </a:lnSpc>
            </a:pPr>
            <a:r>
              <a:rPr lang="en-US" sz="2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marc-henri.louis@uclouvain.be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08BF05A5-05AB-AD76-3772-3A52B3E21DC6}"/>
              </a:ext>
            </a:extLst>
          </p:cNvPr>
          <p:cNvSpPr txBox="1"/>
          <p:nvPr/>
        </p:nvSpPr>
        <p:spPr>
          <a:xfrm>
            <a:off x="20033206" y="22337799"/>
            <a:ext cx="9390826" cy="91940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dirty="0" err="1"/>
              <a:t>Previous</a:t>
            </a:r>
            <a:r>
              <a:rPr lang="fr-BE" sz="2400" dirty="0"/>
              <a:t> latent class </a:t>
            </a:r>
            <a:r>
              <a:rPr lang="fr-BE" sz="2400" dirty="0" err="1"/>
              <a:t>analysis</a:t>
            </a:r>
            <a:r>
              <a:rPr lang="fr-BE" sz="2400" dirty="0"/>
              <a:t> of the inclusion </a:t>
            </a:r>
            <a:r>
              <a:rPr lang="fr-BE" sz="2400" dirty="0" err="1"/>
              <a:t>characteristics</a:t>
            </a:r>
            <a:r>
              <a:rPr lang="fr-BE" sz="2400" dirty="0"/>
              <a:t> </a:t>
            </a:r>
            <a:r>
              <a:rPr lang="fr-BE" sz="2400"/>
              <a:t>suggests </a:t>
            </a:r>
            <a:r>
              <a:rPr lang="fr-BE" sz="2400" dirty="0"/>
              <a:t>four </a:t>
            </a:r>
            <a:r>
              <a:rPr lang="fr-BE" sz="2400" dirty="0" err="1"/>
              <a:t>different</a:t>
            </a:r>
            <a:r>
              <a:rPr lang="fr-BE" sz="2400" dirty="0"/>
              <a:t> profiles, </a:t>
            </a:r>
            <a:r>
              <a:rPr lang="fr-BE" sz="2400" dirty="0" err="1"/>
              <a:t>associated</a:t>
            </a:r>
            <a:r>
              <a:rPr lang="fr-BE" sz="2400" dirty="0"/>
              <a:t> </a:t>
            </a:r>
            <a:r>
              <a:rPr lang="fr-BE" sz="2400" dirty="0" err="1"/>
              <a:t>with</a:t>
            </a:r>
            <a:r>
              <a:rPr lang="fr-BE" sz="2400" dirty="0"/>
              <a:t> </a:t>
            </a:r>
            <a:r>
              <a:rPr lang="fr-BE" sz="2400" dirty="0" err="1"/>
              <a:t>different</a:t>
            </a:r>
            <a:r>
              <a:rPr lang="fr-BE" sz="2400" dirty="0"/>
              <a:t> pathophysiologies</a:t>
            </a:r>
            <a:r>
              <a:rPr lang="fr-FR" sz="2400" kern="100" baseline="30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fr-BE" sz="2400" dirty="0"/>
              <a:t>.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45FB6AD1-796E-B365-A660-D44142A0FBA9}"/>
              </a:ext>
            </a:extLst>
          </p:cNvPr>
          <p:cNvSpPr txBox="1"/>
          <p:nvPr/>
        </p:nvSpPr>
        <p:spPr>
          <a:xfrm>
            <a:off x="2674849" y="37552480"/>
            <a:ext cx="4887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14"/>
              </a:spcAft>
            </a:pPr>
            <a:r>
              <a:rPr lang="en-US" sz="2000" b="1" i="1" dirty="0">
                <a:solidFill>
                  <a:prstClr val="black"/>
                </a:solidFill>
              </a:rPr>
              <a:t>Fig. 2 </a:t>
            </a:r>
            <a:r>
              <a:rPr lang="en-GB" sz="2000" dirty="0">
                <a:solidFill>
                  <a:prstClr val="black"/>
                </a:solidFill>
              </a:rPr>
              <a:t>Clinical evolution (n=107). Mean ± CI95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2ED5F8F9-1CF9-5057-8604-02254A881A21}"/>
              </a:ext>
            </a:extLst>
          </p:cNvPr>
          <p:cNvSpPr txBox="1"/>
          <p:nvPr/>
        </p:nvSpPr>
        <p:spPr>
          <a:xfrm>
            <a:off x="20208036" y="37483654"/>
            <a:ext cx="81684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14"/>
              </a:spcAft>
            </a:pPr>
            <a:r>
              <a:rPr lang="en-US" sz="2000" b="1" i="1" dirty="0">
                <a:solidFill>
                  <a:prstClr val="black"/>
                </a:solidFill>
              </a:rPr>
              <a:t>Fig.3 </a:t>
            </a:r>
            <a:r>
              <a:rPr lang="en-GB" sz="2000" dirty="0">
                <a:solidFill>
                  <a:prstClr val="black"/>
                </a:solidFill>
              </a:rPr>
              <a:t>Clinical trajectories according to early profiles (n=83). Mean ± CI95. 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59A92A23-73F4-F037-CC79-B0D32C853531}"/>
              </a:ext>
            </a:extLst>
          </p:cNvPr>
          <p:cNvSpPr txBox="1"/>
          <p:nvPr/>
        </p:nvSpPr>
        <p:spPr>
          <a:xfrm>
            <a:off x="10221937" y="37489716"/>
            <a:ext cx="89276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414"/>
              </a:spcAft>
            </a:pPr>
            <a:r>
              <a:rPr lang="en-US" sz="2000" b="1" i="1" dirty="0">
                <a:solidFill>
                  <a:prstClr val="black"/>
                </a:solidFill>
              </a:rPr>
              <a:t>Fig. 3 </a:t>
            </a:r>
            <a:r>
              <a:rPr lang="en-GB" sz="2000" dirty="0">
                <a:solidFill>
                  <a:prstClr val="black"/>
                </a:solidFill>
              </a:rPr>
              <a:t>Sensory profiles over time (n=74). Mean ± CI95</a:t>
            </a:r>
            <a:r>
              <a:rPr lang="en-GB" sz="1400" dirty="0">
                <a:solidFill>
                  <a:prstClr val="black"/>
                </a:solidFill>
              </a:rPr>
              <a:t>. </a:t>
            </a:r>
            <a:r>
              <a:rPr lang="en-GB" sz="1200" dirty="0">
                <a:solidFill>
                  <a:prstClr val="black"/>
                </a:solidFill>
              </a:rPr>
              <a:t>*: significant after Bonferroni correction; CDT, cold detection threshold; WDT, warm detection threshold; TSL, temperature sensory limens; CPT, cold detection threshold; HPT, heat pain threshold; PPT, pressure pain threshold; MPT, mechanical pain threshold; MPS, mechanical pain sensitivity; WUR, wind-up ratio; MDT, mechanical detection threshold; VDT, vibration detection threshold.</a:t>
            </a:r>
            <a:endParaRPr lang="en-GB" sz="2000" dirty="0">
              <a:solidFill>
                <a:prstClr val="black"/>
              </a:solidFill>
            </a:endParaRPr>
          </a:p>
        </p:txBody>
      </p:sp>
      <p:pic>
        <p:nvPicPr>
          <p:cNvPr id="103" name="Image 102" descr="Une image contenant texte, capture d’écran, ligne, Parallèle&#10;&#10;Le contenu généré par l’IA peut être incorrect.">
            <a:extLst>
              <a:ext uri="{FF2B5EF4-FFF2-40B4-BE49-F238E27FC236}">
                <a16:creationId xmlns:a16="http://schemas.microsoft.com/office/drawing/2014/main" id="{70FDCF68-3152-2423-D4F2-532F2A79F46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"/>
          <a:stretch/>
        </p:blipFill>
        <p:spPr>
          <a:xfrm>
            <a:off x="9816872" y="29276586"/>
            <a:ext cx="9164607" cy="8177664"/>
          </a:xfrm>
          <a:prstGeom prst="rect">
            <a:avLst/>
          </a:prstGeom>
        </p:spPr>
      </p:pic>
      <p:pic>
        <p:nvPicPr>
          <p:cNvPr id="105" name="Image 104">
            <a:extLst>
              <a:ext uri="{FF2B5EF4-FFF2-40B4-BE49-F238E27FC236}">
                <a16:creationId xmlns:a16="http://schemas.microsoft.com/office/drawing/2014/main" id="{D1DD91E7-53F6-A630-9830-7EDF28E3590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0489" y="29338962"/>
            <a:ext cx="10263543" cy="81102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9" name="Image 108">
            <a:extLst>
              <a:ext uri="{FF2B5EF4-FFF2-40B4-BE49-F238E27FC236}">
                <a16:creationId xmlns:a16="http://schemas.microsoft.com/office/drawing/2014/main" id="{99A53797-09CD-C169-CDE8-3FF4664F675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60" y="29283018"/>
            <a:ext cx="9175741" cy="81562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Freeform 69">
            <a:extLst>
              <a:ext uri="{FF2B5EF4-FFF2-40B4-BE49-F238E27FC236}">
                <a16:creationId xmlns:a16="http://schemas.microsoft.com/office/drawing/2014/main" id="{6B403EE3-CF01-062F-4E65-F2CB777BE27C}"/>
              </a:ext>
            </a:extLst>
          </p:cNvPr>
          <p:cNvSpPr/>
          <p:nvPr/>
        </p:nvSpPr>
        <p:spPr>
          <a:xfrm>
            <a:off x="21024809" y="41269302"/>
            <a:ext cx="4916125" cy="1358586"/>
          </a:xfrm>
          <a:custGeom>
            <a:avLst/>
            <a:gdLst/>
            <a:ahLst/>
            <a:cxnLst/>
            <a:rect l="l" t="t" r="r" b="b"/>
            <a:pathLst>
              <a:path w="440429" h="390949">
                <a:moveTo>
                  <a:pt x="0" y="0"/>
                </a:moveTo>
                <a:lnTo>
                  <a:pt x="440429" y="0"/>
                </a:lnTo>
                <a:lnTo>
                  <a:pt x="440429" y="390949"/>
                </a:lnTo>
                <a:lnTo>
                  <a:pt x="0" y="390949"/>
                </a:lnTo>
                <a:close/>
              </a:path>
            </a:pathLst>
          </a:custGeom>
          <a:solidFill>
            <a:srgbClr val="FFFFFF"/>
          </a:solidFill>
          <a:ln w="28575" cap="sq">
            <a:solidFill>
              <a:srgbClr val="072A54"/>
            </a:solidFill>
            <a:prstDash val="solid"/>
            <a:miter/>
          </a:ln>
        </p:spPr>
        <p:txBody>
          <a:bodyPr/>
          <a:lstStyle/>
          <a:p>
            <a:endParaRPr lang="fr-BE"/>
          </a:p>
        </p:txBody>
      </p:sp>
      <p:sp>
        <p:nvSpPr>
          <p:cNvPr id="18" name="TextBox 79">
            <a:extLst>
              <a:ext uri="{FF2B5EF4-FFF2-40B4-BE49-F238E27FC236}">
                <a16:creationId xmlns:a16="http://schemas.microsoft.com/office/drawing/2014/main" id="{4EFDE537-3C7C-CA8C-312B-AB00C2DD04BB}"/>
              </a:ext>
            </a:extLst>
          </p:cNvPr>
          <p:cNvSpPr txBox="1"/>
          <p:nvPr/>
        </p:nvSpPr>
        <p:spPr>
          <a:xfrm>
            <a:off x="21156973" y="41353103"/>
            <a:ext cx="3166597" cy="1157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79"/>
              </a:lnSpc>
            </a:pPr>
            <a:r>
              <a:rPr lang="en-US" sz="2199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QR code to a quick app allowing the assessment of early CRPS profiles</a:t>
            </a:r>
            <a:r>
              <a:rPr lang="en-US" sz="2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9E6FA70-EE2B-C6C6-D1CF-ADAA764DBF60}"/>
              </a:ext>
            </a:extLst>
          </p:cNvPr>
          <p:cNvSpPr txBox="1"/>
          <p:nvPr/>
        </p:nvSpPr>
        <p:spPr>
          <a:xfrm>
            <a:off x="21030504" y="28469409"/>
            <a:ext cx="81684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14"/>
              </a:spcAft>
            </a:pPr>
            <a:r>
              <a:rPr lang="en-US" sz="2000" b="1" i="1" dirty="0">
                <a:solidFill>
                  <a:prstClr val="black"/>
                </a:solidFill>
              </a:rPr>
              <a:t>Fig.1 </a:t>
            </a:r>
            <a:r>
              <a:rPr lang="en-GB" sz="2000" dirty="0">
                <a:solidFill>
                  <a:prstClr val="black"/>
                </a:solidFill>
              </a:rPr>
              <a:t>Early CRPS profiles, based on five early characteristics (n=85).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B8C4270F-F938-5DAE-D417-047BF77C30DF}"/>
              </a:ext>
            </a:extLst>
          </p:cNvPr>
          <p:cNvSpPr/>
          <p:nvPr/>
        </p:nvSpPr>
        <p:spPr>
          <a:xfrm>
            <a:off x="26004090" y="7587410"/>
            <a:ext cx="3258018" cy="1886091"/>
          </a:xfrm>
          <a:prstGeom prst="roundRect">
            <a:avLst/>
          </a:prstGeom>
          <a:solidFill>
            <a:srgbClr val="EC273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rgbClr val="FFFFFF"/>
                </a:solidFill>
                <a:latin typeface="Arial Bold"/>
              </a:rPr>
              <a:t>II-B2.W.08</a:t>
            </a:r>
            <a:endParaRPr lang="fr-BE" sz="4400" b="1" dirty="0">
              <a:solidFill>
                <a:srgbClr val="FFFFFF"/>
              </a:solidFill>
              <a:latin typeface="Arial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776</Words>
  <Application>Microsoft Office PowerPoint</Application>
  <PresentationFormat>Personnalisé</PresentationFormat>
  <Paragraphs>46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Courier New</vt:lpstr>
      <vt:lpstr>Corbel</vt:lpstr>
      <vt:lpstr>Arial</vt:lpstr>
      <vt:lpstr>Wingdings</vt:lpstr>
      <vt:lpstr>Arial Bold</vt:lpstr>
      <vt:lpstr>Times New Roman</vt:lpstr>
      <vt:lpstr>Calibri</vt:lpstr>
      <vt:lpstr>Aptos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poster EFIC 2025_SG</dc:title>
  <dc:creator>Marc-Henri Louis</dc:creator>
  <cp:lastModifiedBy>Marc-Henri Louis</cp:lastModifiedBy>
  <cp:revision>32</cp:revision>
  <dcterms:created xsi:type="dcterms:W3CDTF">2006-08-16T00:00:00Z</dcterms:created>
  <dcterms:modified xsi:type="dcterms:W3CDTF">2025-04-13T09:15:42Z</dcterms:modified>
  <dc:identifier>DAGjBlzeidc</dc:identifier>
</cp:coreProperties>
</file>