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slideLayouts/slideLayout11.xml" ContentType="application/vnd.openxmlformats-officedocument.presentationml.slideLayout+xml"/>
  <Override PartName="/ppt/theme/theme8.xml" ContentType="application/vnd.openxmlformats-officedocument.theme+xml"/>
  <Override PartName="/ppt/slideLayouts/slideLayout12.xml" ContentType="application/vnd.openxmlformats-officedocument.presentationml.slideLayout+xml"/>
  <Override PartName="/ppt/theme/theme9.xml" ContentType="application/vnd.openxmlformats-officedocument.theme+xml"/>
  <Override PartName="/ppt/slideLayouts/slideLayout13.xml" ContentType="application/vnd.openxmlformats-officedocument.presentationml.slideLayout+xml"/>
  <Override PartName="/ppt/theme/theme10.xml" ContentType="application/vnd.openxmlformats-officedocument.theme+xml"/>
  <Override PartName="/ppt/slideLayouts/slideLayout14.xml" ContentType="application/vnd.openxmlformats-officedocument.presentationml.slideLayout+xml"/>
  <Override PartName="/ppt/theme/theme11.xml" ContentType="application/vnd.openxmlformats-officedocument.theme+xml"/>
  <Override PartName="/ppt/slideLayouts/slideLayout15.xml" ContentType="application/vnd.openxmlformats-officedocument.presentationml.slideLayout+xml"/>
  <Override PartName="/ppt/theme/theme12.xml" ContentType="application/vnd.openxmlformats-officedocument.theme+xml"/>
  <Override PartName="/ppt/slideLayouts/slideLayout16.xml" ContentType="application/vnd.openxmlformats-officedocument.presentationml.slideLayout+xml"/>
  <Override PartName="/ppt/theme/theme13.xml" ContentType="application/vnd.openxmlformats-officedocument.theme+xml"/>
  <Override PartName="/ppt/slideLayouts/slideLayout17.xml" ContentType="application/vnd.openxmlformats-officedocument.presentationml.slideLayout+xml"/>
  <Override PartName="/ppt/theme/theme14.xml" ContentType="application/vnd.openxmlformats-officedocument.theme+xml"/>
  <Override PartName="/ppt/slideLayouts/slideLayout18.xml" ContentType="application/vnd.openxmlformats-officedocument.presentationml.slideLayout+xml"/>
  <Override PartName="/ppt/theme/theme15.xml" ContentType="application/vnd.openxmlformats-officedocument.theme+xml"/>
  <Override PartName="/ppt/slideLayouts/slideLayout19.xml" ContentType="application/vnd.openxmlformats-officedocument.presentationml.slideLayout+xml"/>
  <Override PartName="/ppt/theme/theme16.xml" ContentType="application/vnd.openxmlformats-officedocument.theme+xml"/>
  <Override PartName="/ppt/slideLayouts/slideLayout20.xml" ContentType="application/vnd.openxmlformats-officedocument.presentationml.slideLayout+xml"/>
  <Override PartName="/ppt/theme/theme17.xml" ContentType="application/vnd.openxmlformats-officedocument.theme+xml"/>
  <Override PartName="/ppt/slideLayouts/slideLayout21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50" r:id="rId2"/>
    <p:sldMasterId id="2147483692" r:id="rId3"/>
    <p:sldMasterId id="2147483682" r:id="rId4"/>
    <p:sldMasterId id="2147483656" r:id="rId5"/>
    <p:sldMasterId id="2147483660" r:id="rId6"/>
    <p:sldMasterId id="2147483662" r:id="rId7"/>
    <p:sldMasterId id="2147483664" r:id="rId8"/>
    <p:sldMasterId id="2147483666" r:id="rId9"/>
    <p:sldMasterId id="2147483668" r:id="rId10"/>
    <p:sldMasterId id="2147483670" r:id="rId11"/>
    <p:sldMasterId id="2147483672" r:id="rId12"/>
    <p:sldMasterId id="2147483674" r:id="rId13"/>
    <p:sldMasterId id="2147483676" r:id="rId14"/>
    <p:sldMasterId id="2147483678" r:id="rId15"/>
    <p:sldMasterId id="2147483688" r:id="rId16"/>
    <p:sldMasterId id="2147483695" r:id="rId17"/>
    <p:sldMasterId id="2147483697" r:id="rId18"/>
  </p:sldMasterIdLst>
  <p:notesMasterIdLst>
    <p:notesMasterId r:id="rId48"/>
  </p:notesMasterIdLst>
  <p:sldIdLst>
    <p:sldId id="292" r:id="rId19"/>
    <p:sldId id="293" r:id="rId20"/>
    <p:sldId id="299" r:id="rId21"/>
    <p:sldId id="295" r:id="rId22"/>
    <p:sldId id="310" r:id="rId23"/>
    <p:sldId id="312" r:id="rId24"/>
    <p:sldId id="311" r:id="rId25"/>
    <p:sldId id="313" r:id="rId26"/>
    <p:sldId id="314" r:id="rId27"/>
    <p:sldId id="315" r:id="rId28"/>
    <p:sldId id="318" r:id="rId29"/>
    <p:sldId id="319" r:id="rId30"/>
    <p:sldId id="316" r:id="rId31"/>
    <p:sldId id="320" r:id="rId32"/>
    <p:sldId id="321" r:id="rId33"/>
    <p:sldId id="322" r:id="rId34"/>
    <p:sldId id="317" r:id="rId35"/>
    <p:sldId id="290" r:id="rId36"/>
    <p:sldId id="266" r:id="rId37"/>
    <p:sldId id="296" r:id="rId38"/>
    <p:sldId id="268" r:id="rId39"/>
    <p:sldId id="297" r:id="rId40"/>
    <p:sldId id="269" r:id="rId41"/>
    <p:sldId id="270" r:id="rId42"/>
    <p:sldId id="271" r:id="rId43"/>
    <p:sldId id="272" r:id="rId44"/>
    <p:sldId id="276" r:id="rId45"/>
    <p:sldId id="298" r:id="rId46"/>
    <p:sldId id="300" r:id="rId4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14E"/>
    <a:srgbClr val="00264A"/>
    <a:srgbClr val="5DB3E6"/>
    <a:srgbClr val="69AD40"/>
    <a:srgbClr val="6E0E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7"/>
    <p:restoredTop sz="94674"/>
  </p:normalViewPr>
  <p:slideViewPr>
    <p:cSldViewPr snapToGrid="0" snapToObjects="1">
      <p:cViewPr varScale="1">
        <p:scale>
          <a:sx n="85" d="100"/>
          <a:sy n="85" d="100"/>
        </p:scale>
        <p:origin x="184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9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E224E-2046-0D4F-8FAA-76DE18A2A064}" type="datetimeFigureOut">
              <a:rPr lang="fr-FR" smtClean="0"/>
              <a:t>24/11/2022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A1156-54A9-994A-82BB-BC5A9BC7BA0A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71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19"/>
          <p:cNvSpPr>
            <a:spLocks noGrp="1"/>
          </p:cNvSpPr>
          <p:nvPr>
            <p:ph type="body" sz="quarter" idx="13" hasCustomPrompt="1"/>
          </p:nvPr>
        </p:nvSpPr>
        <p:spPr>
          <a:xfrm>
            <a:off x="606865" y="348116"/>
            <a:ext cx="5761144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du slide Arial Bold 28 pts</a:t>
            </a:r>
          </a:p>
        </p:txBody>
      </p:sp>
      <p:sp>
        <p:nvSpPr>
          <p:cNvPr id="4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9668" y="6106462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6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20128" y="6106971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3"/>
          <p:cNvSpPr>
            <a:spLocks noGrp="1"/>
          </p:cNvSpPr>
          <p:nvPr>
            <p:ph type="body" sz="quarter" idx="12" hasCustomPrompt="1"/>
          </p:nvPr>
        </p:nvSpPr>
        <p:spPr>
          <a:xfrm>
            <a:off x="1055878" y="1753024"/>
            <a:ext cx="10170960" cy="4335659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Body Arial Regular corps 24 pts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 err="1"/>
              <a:t>Aperum</a:t>
            </a:r>
            <a:r>
              <a:rPr lang="fr-BE" dirty="0"/>
              <a:t> </a:t>
            </a:r>
            <a:r>
              <a:rPr lang="fr-BE" dirty="0" err="1"/>
              <a:t>rero</a:t>
            </a:r>
            <a:r>
              <a:rPr lang="fr-BE" dirty="0"/>
              <a:t> con </a:t>
            </a:r>
            <a:r>
              <a:rPr lang="fr-BE" dirty="0" err="1"/>
              <a:t>pedi</a:t>
            </a:r>
            <a:r>
              <a:rPr lang="fr-BE" dirty="0"/>
              <a:t> </a:t>
            </a:r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r>
              <a:rPr lang="fr-BE" dirty="0"/>
              <a:t> </a:t>
            </a:r>
            <a:r>
              <a:rPr lang="fr-BE" dirty="0" err="1"/>
              <a:t>voloren</a:t>
            </a:r>
            <a:r>
              <a:rPr lang="fr-BE" dirty="0"/>
              <a:t> </a:t>
            </a:r>
            <a:r>
              <a:rPr lang="fr-BE" dirty="0" err="1"/>
              <a:t>imaionsequi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BE" dirty="0" err="1"/>
              <a:t>Untoria</a:t>
            </a:r>
            <a:r>
              <a:rPr lang="fr-BE" dirty="0"/>
              <a:t> </a:t>
            </a:r>
            <a:r>
              <a:rPr lang="fr-BE" dirty="0" err="1"/>
              <a:t>eremquo</a:t>
            </a:r>
            <a:r>
              <a:rPr lang="fr-BE" dirty="0"/>
              <a:t> </a:t>
            </a:r>
            <a:r>
              <a:rPr lang="fr-BE" dirty="0" err="1"/>
              <a:t>ssimi</a:t>
            </a:r>
            <a:r>
              <a:rPr lang="fr-BE" dirty="0"/>
              <a:t>, </a:t>
            </a:r>
            <a:r>
              <a:rPr lang="fr-BE" dirty="0" err="1"/>
              <a:t>consequ</a:t>
            </a:r>
            <a:r>
              <a:rPr lang="fr-BE" dirty="0"/>
              <a:t> </a:t>
            </a:r>
            <a:r>
              <a:rPr lang="fr-BE" dirty="0" err="1"/>
              <a:t>aspiderum</a:t>
            </a:r>
            <a:r>
              <a:rPr lang="fr-BE" dirty="0"/>
              <a:t> </a:t>
            </a:r>
            <a:r>
              <a:rPr lang="fr-BE" dirty="0" err="1"/>
              <a:t>facipsunt</a:t>
            </a:r>
            <a:r>
              <a:rPr lang="fr-BE" dirty="0"/>
              <a:t> </a:t>
            </a:r>
            <a:r>
              <a:rPr lang="fr-BE" dirty="0" err="1"/>
              <a:t>fuga</a:t>
            </a:r>
            <a:r>
              <a:rPr lang="fr-BE" dirty="0"/>
              <a:t>. </a:t>
            </a:r>
            <a:r>
              <a:rPr lang="fr-BE" dirty="0" err="1"/>
              <a:t>Bero</a:t>
            </a:r>
            <a:r>
              <a:rPr lang="fr-BE" dirty="0"/>
              <a:t> ide </a:t>
            </a:r>
            <a:r>
              <a:rPr lang="fr-BE" dirty="0" err="1"/>
              <a:t>porepera</a:t>
            </a:r>
            <a:r>
              <a:rPr lang="fr-BE" dirty="0"/>
              <a:t> </a:t>
            </a:r>
            <a:r>
              <a:rPr lang="fr-BE" dirty="0" err="1"/>
              <a:t>quam</a:t>
            </a:r>
            <a:r>
              <a:rPr lang="fr-BE" dirty="0"/>
              <a:t> </a:t>
            </a:r>
            <a:r>
              <a:rPr lang="fr-BE" dirty="0" err="1"/>
              <a:t>doluptur</a:t>
            </a:r>
            <a:r>
              <a:rPr lang="fr-BE" dirty="0"/>
              <a:t>?</a:t>
            </a:r>
          </a:p>
          <a:p>
            <a:pPr lvl="0"/>
            <a:endParaRPr lang="fr-BE" dirty="0"/>
          </a:p>
        </p:txBody>
      </p:sp>
      <p:sp>
        <p:nvSpPr>
          <p:cNvPr id="10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8688" y="6088174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11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19148" y="6088683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841032" y="6088174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7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099476" y="6088683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2123744" y="1902033"/>
            <a:ext cx="3600000" cy="4186142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/>
              <a:defRPr sz="20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  <a:br>
              <a:rPr lang="fr-BE" dirty="0"/>
            </a:br>
            <a:r>
              <a:rPr lang="fr-BE" dirty="0" err="1"/>
              <a:t>Tiatusandunt</a:t>
            </a:r>
            <a:r>
              <a:rPr lang="fr-BE" dirty="0"/>
              <a:t> </a:t>
            </a:r>
            <a:r>
              <a:rPr lang="fr-BE" dirty="0" err="1"/>
              <a:t>illecta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r>
              <a:rPr lang="fr-BE" dirty="0"/>
              <a:t> </a:t>
            </a:r>
            <a:r>
              <a:rPr lang="fr-BE" dirty="0" err="1"/>
              <a:t>Quos</a:t>
            </a:r>
            <a:r>
              <a:rPr lang="fr-BE" dirty="0"/>
              <a:t> </a:t>
            </a:r>
            <a:r>
              <a:rPr lang="fr-BE" dirty="0" err="1"/>
              <a:t>sam</a:t>
            </a:r>
            <a:r>
              <a:rPr lang="fr-BE" dirty="0"/>
              <a:t> </a:t>
            </a:r>
            <a:r>
              <a:rPr lang="fr-BE" dirty="0" err="1"/>
              <a:t>aut</a:t>
            </a:r>
            <a:r>
              <a:rPr lang="fr-BE" dirty="0"/>
              <a:t> </a:t>
            </a:r>
            <a:r>
              <a:rPr lang="fr-BE" dirty="0" err="1"/>
              <a:t>quidusam</a:t>
            </a:r>
            <a:r>
              <a:rPr lang="fr-BE" dirty="0"/>
              <a:t> 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 err="1"/>
              <a:t>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  <a:br>
              <a:rPr lang="fr-BE" dirty="0"/>
            </a:br>
            <a:r>
              <a:rPr lang="fr-BE" dirty="0" err="1"/>
              <a:t>Tiatusandunt</a:t>
            </a:r>
            <a:r>
              <a:rPr lang="fr-BE" dirty="0"/>
              <a:t> </a:t>
            </a:r>
            <a:r>
              <a:rPr lang="fr-BE" dirty="0" err="1"/>
              <a:t>illecta</a:t>
            </a:r>
            <a:endParaRPr lang="fr-BE" dirty="0"/>
          </a:p>
          <a:p>
            <a:pPr lvl="0"/>
            <a:endParaRPr lang="fr-BE" dirty="0"/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6192144" y="1902033"/>
            <a:ext cx="3600000" cy="4186142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 startAt="4"/>
              <a:defRPr sz="20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Temporerita</a:t>
            </a:r>
            <a:r>
              <a:rPr lang="fr-BE" dirty="0"/>
              <a:t> </a:t>
            </a:r>
            <a:r>
              <a:rPr lang="fr-BE" dirty="0" err="1"/>
              <a:t>venimpore</a:t>
            </a:r>
            <a:r>
              <a:rPr lang="fr-BE" dirty="0"/>
              <a:t> </a:t>
            </a:r>
            <a:r>
              <a:rPr lang="fr-BE" dirty="0" err="1"/>
              <a:t>sandandit</a:t>
            </a:r>
            <a:r>
              <a:rPr lang="fr-BE" dirty="0"/>
              <a:t> </a:t>
            </a:r>
            <a:r>
              <a:rPr lang="fr-BE" dirty="0" err="1"/>
              <a:t>abo</a:t>
            </a:r>
            <a:r>
              <a:rPr lang="fr-BE" dirty="0"/>
              <a:t>. 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/>
              <a:t>Ut que </a:t>
            </a:r>
            <a:r>
              <a:rPr lang="fr-BE" dirty="0" err="1"/>
              <a:t>verrovi</a:t>
            </a:r>
            <a:r>
              <a:rPr lang="fr-BE" dirty="0"/>
              <a:t> </a:t>
            </a:r>
            <a:r>
              <a:rPr lang="fr-BE" dirty="0" err="1"/>
              <a:t>debist</a:t>
            </a:r>
            <a:r>
              <a:rPr lang="fr-BE" dirty="0"/>
              <a:t> </a:t>
            </a:r>
            <a:r>
              <a:rPr lang="fr-BE" dirty="0" err="1"/>
              <a:t>hiliquae</a:t>
            </a:r>
            <a:r>
              <a:rPr lang="fr-BE" dirty="0"/>
              <a:t> </a:t>
            </a:r>
            <a:r>
              <a:rPr lang="fr-BE" dirty="0" err="1"/>
              <a:t>conet</a:t>
            </a:r>
            <a:r>
              <a:rPr lang="fr-BE" dirty="0"/>
              <a:t> </a:t>
            </a:r>
            <a:r>
              <a:rPr lang="fr-BE" dirty="0" err="1"/>
              <a:t>essequi</a:t>
            </a:r>
            <a:r>
              <a:rPr lang="fr-BE" dirty="0"/>
              <a:t> </a:t>
            </a:r>
            <a:r>
              <a:rPr lang="fr-BE" dirty="0" err="1"/>
              <a:t>illo</a:t>
            </a:r>
            <a:r>
              <a:rPr lang="fr-BE" dirty="0"/>
              <a:t> </a:t>
            </a:r>
            <a:r>
              <a:rPr lang="fr-BE" dirty="0" err="1"/>
              <a:t>dolestem</a:t>
            </a:r>
            <a:br>
              <a:rPr lang="fr-BE" dirty="0"/>
            </a:br>
            <a:endParaRPr lang="fr-BE" dirty="0"/>
          </a:p>
          <a:p>
            <a:pPr lvl="0"/>
            <a:r>
              <a:rPr lang="fr-BE" dirty="0" err="1"/>
              <a:t>Maionsequi</a:t>
            </a:r>
            <a:r>
              <a:rPr lang="fr-BE" dirty="0"/>
              <a:t> </a:t>
            </a:r>
            <a:r>
              <a:rPr lang="fr-BE" dirty="0" err="1"/>
              <a:t>aceptae</a:t>
            </a:r>
            <a:r>
              <a:rPr lang="fr-BE" dirty="0"/>
              <a:t> nus </a:t>
            </a:r>
            <a:r>
              <a:rPr lang="fr-BE" dirty="0" err="1"/>
              <a:t>autatincti</a:t>
            </a:r>
            <a:r>
              <a:rPr lang="fr-BE" dirty="0"/>
              <a:t> to </a:t>
            </a:r>
            <a:r>
              <a:rPr lang="fr-BE" dirty="0" err="1"/>
              <a:t>velestiurit</a:t>
            </a:r>
            <a:r>
              <a:rPr lang="fr-BE" dirty="0"/>
              <a:t> que </a:t>
            </a:r>
            <a:r>
              <a:rPr lang="fr-BE" dirty="0" err="1"/>
              <a:t>eiunt</a:t>
            </a:r>
            <a:r>
              <a:rPr lang="fr-BE" dirty="0"/>
              <a:t> </a:t>
            </a:r>
            <a:r>
              <a:rPr lang="fr-BE" dirty="0" err="1"/>
              <a:t>vellabo</a:t>
            </a:r>
            <a:r>
              <a:rPr lang="fr-BE" dirty="0"/>
              <a:t>.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10"/>
          <p:cNvSpPr>
            <a:spLocks noGrp="1"/>
          </p:cNvSpPr>
          <p:nvPr>
            <p:ph type="pic" sz="quarter" idx="10"/>
          </p:nvPr>
        </p:nvSpPr>
        <p:spPr>
          <a:xfrm>
            <a:off x="1344000" y="2048337"/>
            <a:ext cx="4608000" cy="4114863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8" name="Espace réservé pour une image  10"/>
          <p:cNvSpPr>
            <a:spLocks noGrp="1"/>
          </p:cNvSpPr>
          <p:nvPr>
            <p:ph type="pic" sz="quarter" idx="11"/>
          </p:nvPr>
        </p:nvSpPr>
        <p:spPr>
          <a:xfrm>
            <a:off x="6240016" y="2048337"/>
            <a:ext cx="4608000" cy="4114863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1"/>
          <p:cNvSpPr>
            <a:spLocks noGrp="1"/>
          </p:cNvSpPr>
          <p:nvPr>
            <p:ph type="pic" sz="quarter" idx="10"/>
          </p:nvPr>
        </p:nvSpPr>
        <p:spPr>
          <a:xfrm>
            <a:off x="1341968" y="2178242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pour une image  11"/>
          <p:cNvSpPr>
            <a:spLocks noGrp="1"/>
          </p:cNvSpPr>
          <p:nvPr>
            <p:ph type="pic" sz="quarter" idx="11"/>
          </p:nvPr>
        </p:nvSpPr>
        <p:spPr>
          <a:xfrm>
            <a:off x="6239189" y="2176674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6" name="Espace réservé pour une image  11"/>
          <p:cNvSpPr>
            <a:spLocks noGrp="1"/>
          </p:cNvSpPr>
          <p:nvPr>
            <p:ph type="pic" sz="quarter" idx="12"/>
          </p:nvPr>
        </p:nvSpPr>
        <p:spPr>
          <a:xfrm>
            <a:off x="1343473" y="4344497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9" name="Espace réservé pour une image  11"/>
          <p:cNvSpPr>
            <a:spLocks noGrp="1"/>
          </p:cNvSpPr>
          <p:nvPr>
            <p:ph type="pic" sz="quarter" idx="13"/>
          </p:nvPr>
        </p:nvSpPr>
        <p:spPr>
          <a:xfrm>
            <a:off x="6240017" y="4346257"/>
            <a:ext cx="4436529" cy="1823808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1103446" y="2048337"/>
            <a:ext cx="10473831" cy="4116967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9"/>
          <p:cNvSpPr>
            <a:spLocks noGrp="1"/>
          </p:cNvSpPr>
          <p:nvPr>
            <p:ph type="pic" sz="quarter" idx="10"/>
          </p:nvPr>
        </p:nvSpPr>
        <p:spPr>
          <a:xfrm>
            <a:off x="6192000" y="2120793"/>
            <a:ext cx="4704000" cy="4042407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8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3446" y="3355782"/>
            <a:ext cx="4717279" cy="1572426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4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Musdandis</a:t>
            </a:r>
            <a:r>
              <a:rPr lang="fr-BE" dirty="0"/>
              <a:t> </a:t>
            </a:r>
            <a:r>
              <a:rPr lang="fr-BE" dirty="0" err="1"/>
              <a:t>dolentia</a:t>
            </a:r>
            <a:r>
              <a:rPr lang="fr-BE" dirty="0"/>
              <a:t> qui </a:t>
            </a:r>
            <a:r>
              <a:rPr lang="fr-BE" dirty="0" err="1"/>
              <a:t>ditat</a:t>
            </a:r>
            <a:endParaRPr lang="fr-BE" dirty="0"/>
          </a:p>
          <a:p>
            <a:pPr lvl="0"/>
            <a:endParaRPr lang="fr-B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13"/>
          <p:cNvSpPr>
            <a:spLocks noGrp="1"/>
          </p:cNvSpPr>
          <p:nvPr>
            <p:ph type="pic" sz="quarter" idx="10"/>
          </p:nvPr>
        </p:nvSpPr>
        <p:spPr>
          <a:xfrm>
            <a:off x="1670602" y="1857628"/>
            <a:ext cx="4384457" cy="2112536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pour une image  13"/>
          <p:cNvSpPr>
            <a:spLocks noGrp="1"/>
          </p:cNvSpPr>
          <p:nvPr>
            <p:ph type="pic" sz="quarter" idx="11"/>
          </p:nvPr>
        </p:nvSpPr>
        <p:spPr>
          <a:xfrm>
            <a:off x="6382102" y="4196056"/>
            <a:ext cx="4384457" cy="2112536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6" name="Espace réservé du texte 16"/>
          <p:cNvSpPr>
            <a:spLocks noGrp="1"/>
          </p:cNvSpPr>
          <p:nvPr>
            <p:ph type="body" sz="quarter" idx="12" hasCustomPrompt="1"/>
          </p:nvPr>
        </p:nvSpPr>
        <p:spPr>
          <a:xfrm>
            <a:off x="6382102" y="1854029"/>
            <a:ext cx="4384457" cy="21120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Dolentia</a:t>
            </a:r>
            <a:r>
              <a:rPr lang="fr-BE" dirty="0"/>
              <a:t> </a:t>
            </a:r>
            <a:r>
              <a:rPr lang="fr-BE" dirty="0" err="1"/>
              <a:t>musdandis</a:t>
            </a:r>
            <a:r>
              <a:rPr lang="fr-BE" dirty="0"/>
              <a:t> qui </a:t>
            </a:r>
            <a:r>
              <a:rPr lang="fr-BE" dirty="0" err="1"/>
              <a:t>ditat</a:t>
            </a:r>
            <a:r>
              <a:rPr lang="fr-BE" dirty="0"/>
              <a:t> </a:t>
            </a:r>
            <a:r>
              <a:rPr lang="fr-BE" dirty="0" err="1"/>
              <a:t>orrores</a:t>
            </a:r>
            <a:r>
              <a:rPr lang="fr-BE" dirty="0"/>
              <a:t> </a:t>
            </a:r>
            <a:r>
              <a:rPr lang="fr-BE" dirty="0" err="1"/>
              <a:t>tiatur</a:t>
            </a:r>
            <a:r>
              <a:rPr lang="fr-BE" dirty="0"/>
              <a:t> </a:t>
            </a:r>
            <a:r>
              <a:rPr lang="fr-BE" dirty="0" err="1"/>
              <a:t>rectem</a:t>
            </a:r>
            <a:r>
              <a:rPr lang="fr-BE" dirty="0"/>
              <a:t> </a:t>
            </a:r>
            <a:r>
              <a:rPr lang="fr-BE" dirty="0" err="1"/>
              <a:t>laborunt</a:t>
            </a:r>
            <a:r>
              <a:rPr lang="fr-BE" dirty="0"/>
              <a:t> </a:t>
            </a:r>
            <a:r>
              <a:rPr lang="fr-BE" dirty="0" err="1"/>
              <a:t>exeaque</a:t>
            </a:r>
            <a:r>
              <a:rPr lang="fr-BE" dirty="0"/>
              <a:t> </a:t>
            </a:r>
            <a:r>
              <a:rPr lang="fr-BE" dirty="0" err="1"/>
              <a:t>eos</a:t>
            </a:r>
            <a:r>
              <a:rPr lang="fr-BE" dirty="0"/>
              <a:t> </a:t>
            </a:r>
            <a:r>
              <a:rPr lang="fr-BE" dirty="0" err="1"/>
              <a:t>ius</a:t>
            </a:r>
            <a:r>
              <a:rPr lang="fr-BE" dirty="0"/>
              <a:t>, con </a:t>
            </a:r>
            <a:r>
              <a:rPr lang="fr-BE" dirty="0" err="1"/>
              <a:t>nihillaboria</a:t>
            </a:r>
            <a:endParaRPr lang="fr-BE" dirty="0"/>
          </a:p>
          <a:p>
            <a:pPr lvl="0"/>
            <a:endParaRPr lang="fr-BE" dirty="0"/>
          </a:p>
        </p:txBody>
      </p:sp>
      <p:sp>
        <p:nvSpPr>
          <p:cNvPr id="9" name="Espace réservé du texte 16"/>
          <p:cNvSpPr>
            <a:spLocks noGrp="1"/>
          </p:cNvSpPr>
          <p:nvPr>
            <p:ph type="body" sz="quarter" idx="13" hasCustomPrompt="1"/>
          </p:nvPr>
        </p:nvSpPr>
        <p:spPr>
          <a:xfrm>
            <a:off x="1669990" y="4194313"/>
            <a:ext cx="4384457" cy="21120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 err="1"/>
              <a:t>Dolentia</a:t>
            </a:r>
            <a:r>
              <a:rPr lang="fr-BE" dirty="0"/>
              <a:t> </a:t>
            </a:r>
            <a:r>
              <a:rPr lang="fr-BE" dirty="0" err="1"/>
              <a:t>musdandis</a:t>
            </a:r>
            <a:r>
              <a:rPr lang="fr-BE" dirty="0"/>
              <a:t> qui </a:t>
            </a:r>
            <a:r>
              <a:rPr lang="fr-BE" dirty="0" err="1"/>
              <a:t>ditat</a:t>
            </a:r>
            <a:r>
              <a:rPr lang="fr-BE" dirty="0"/>
              <a:t> </a:t>
            </a:r>
            <a:r>
              <a:rPr lang="fr-BE" dirty="0" err="1"/>
              <a:t>orrores</a:t>
            </a:r>
            <a:r>
              <a:rPr lang="fr-BE" dirty="0"/>
              <a:t> </a:t>
            </a:r>
            <a:r>
              <a:rPr lang="fr-BE" dirty="0" err="1"/>
              <a:t>tiatur</a:t>
            </a:r>
            <a:r>
              <a:rPr lang="fr-BE" dirty="0"/>
              <a:t> rectem </a:t>
            </a:r>
            <a:r>
              <a:rPr lang="fr-BE" dirty="0" err="1"/>
              <a:t>laborunt</a:t>
            </a:r>
            <a:r>
              <a:rPr lang="fr-BE" dirty="0"/>
              <a:t> </a:t>
            </a:r>
            <a:r>
              <a:rPr lang="fr-BE" dirty="0" err="1"/>
              <a:t>exeaque</a:t>
            </a:r>
            <a:r>
              <a:rPr lang="fr-BE" dirty="0"/>
              <a:t> </a:t>
            </a:r>
            <a:r>
              <a:rPr lang="fr-BE" dirty="0" err="1"/>
              <a:t>eos</a:t>
            </a:r>
            <a:r>
              <a:rPr lang="fr-BE" dirty="0"/>
              <a:t> </a:t>
            </a:r>
            <a:r>
              <a:rPr lang="fr-BE" dirty="0" err="1"/>
              <a:t>ius</a:t>
            </a:r>
            <a:r>
              <a:rPr lang="fr-BE" dirty="0"/>
              <a:t>, con </a:t>
            </a:r>
            <a:r>
              <a:rPr lang="fr-BE" dirty="0" err="1"/>
              <a:t>nihillaboria</a:t>
            </a:r>
            <a:endParaRPr lang="fr-BE" dirty="0"/>
          </a:p>
          <a:p>
            <a:pPr lvl="0"/>
            <a:endParaRPr lang="fr-B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1365048" y="2988654"/>
            <a:ext cx="9776477" cy="9338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Merci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258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869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5697392" y="6234478"/>
            <a:ext cx="566420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10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218006" y="6234988"/>
            <a:ext cx="720460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8"/>
          <p:cNvSpPr>
            <a:spLocks noGrp="1"/>
          </p:cNvSpPr>
          <p:nvPr>
            <p:ph type="pic" sz="quarter" idx="10"/>
          </p:nvPr>
        </p:nvSpPr>
        <p:spPr>
          <a:xfrm>
            <a:off x="1344083" y="2068082"/>
            <a:ext cx="10847916" cy="4789918"/>
          </a:xfrm>
          <a:prstGeom prst="rect">
            <a:avLst/>
          </a:prstGeom>
        </p:spPr>
        <p:txBody>
          <a:bodyPr/>
          <a:lstStyle/>
          <a:p>
            <a:endParaRPr lang="fr-BE" dirty="0"/>
          </a:p>
        </p:txBody>
      </p:sp>
      <p:sp>
        <p:nvSpPr>
          <p:cNvPr id="6" name="Espace réservé du texte 19"/>
          <p:cNvSpPr>
            <a:spLocks noGrp="1"/>
          </p:cNvSpPr>
          <p:nvPr>
            <p:ph type="body" sz="quarter" idx="13"/>
          </p:nvPr>
        </p:nvSpPr>
        <p:spPr>
          <a:xfrm>
            <a:off x="2159563" y="4869160"/>
            <a:ext cx="6576731" cy="1548172"/>
          </a:xfrm>
          <a:prstGeom prst="rect">
            <a:avLst/>
          </a:prstGeom>
          <a:solidFill>
            <a:srgbClr val="5DB3E6">
              <a:alpha val="78824"/>
            </a:srgbClr>
          </a:solidFill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ln>
                  <a:noFill/>
                </a:ln>
                <a:noFill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fr-BE" dirty="0"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56003" y="5096487"/>
            <a:ext cx="6255608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de la présentation</a:t>
            </a:r>
          </a:p>
        </p:txBody>
      </p:sp>
      <p:sp>
        <p:nvSpPr>
          <p:cNvPr id="11" name="Espace réservé du texte 19"/>
          <p:cNvSpPr>
            <a:spLocks noGrp="1"/>
          </p:cNvSpPr>
          <p:nvPr>
            <p:ph type="body" sz="quarter" idx="12" hasCustomPrompt="1"/>
          </p:nvPr>
        </p:nvSpPr>
        <p:spPr>
          <a:xfrm>
            <a:off x="2256003" y="5539714"/>
            <a:ext cx="6255608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000" b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DATE 2018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1298895" y="5742864"/>
            <a:ext cx="4691706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8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de la présentation</a:t>
            </a:r>
          </a:p>
        </p:txBody>
      </p:sp>
      <p:sp>
        <p:nvSpPr>
          <p:cNvPr id="7" name="Espace réservé du texte 19"/>
          <p:cNvSpPr>
            <a:spLocks noGrp="1"/>
          </p:cNvSpPr>
          <p:nvPr>
            <p:ph type="body" sz="quarter" idx="12" hasCustomPrompt="1"/>
          </p:nvPr>
        </p:nvSpPr>
        <p:spPr>
          <a:xfrm>
            <a:off x="1298895" y="6186091"/>
            <a:ext cx="4691706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2000" b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DATE 2018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19"/>
          <p:cNvSpPr>
            <a:spLocks noGrp="1"/>
          </p:cNvSpPr>
          <p:nvPr>
            <p:ph type="body" sz="quarter" idx="13" hasCustomPrompt="1"/>
          </p:nvPr>
        </p:nvSpPr>
        <p:spPr>
          <a:xfrm>
            <a:off x="606865" y="348116"/>
            <a:ext cx="5761144" cy="431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du slide Arial Bold 28 pts</a:t>
            </a:r>
          </a:p>
        </p:txBody>
      </p:sp>
      <p:sp>
        <p:nvSpPr>
          <p:cNvPr id="4" name="Espace réservé du texte 19"/>
          <p:cNvSpPr>
            <a:spLocks noGrp="1"/>
          </p:cNvSpPr>
          <p:nvPr>
            <p:ph type="body" sz="quarter" idx="10" hasCustomPrompt="1"/>
          </p:nvPr>
        </p:nvSpPr>
        <p:spPr>
          <a:xfrm>
            <a:off x="6979668" y="6106462"/>
            <a:ext cx="4248150" cy="4318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500" baseline="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Titre de la présentation</a:t>
            </a:r>
          </a:p>
        </p:txBody>
      </p:sp>
      <p:sp>
        <p:nvSpPr>
          <p:cNvPr id="6" name="Espace réservé du texte 21"/>
          <p:cNvSpPr>
            <a:spLocks noGrp="1"/>
          </p:cNvSpPr>
          <p:nvPr>
            <p:ph type="body" sz="quarter" idx="11" hasCustomPrompt="1"/>
          </p:nvPr>
        </p:nvSpPr>
        <p:spPr>
          <a:xfrm>
            <a:off x="11120128" y="6106971"/>
            <a:ext cx="540345" cy="4312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21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3080432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85658" y="2878926"/>
            <a:ext cx="7332358" cy="101932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du chapitre</a:t>
            </a:r>
          </a:p>
        </p:txBody>
      </p:sp>
    </p:spTree>
    <p:extLst>
      <p:ext uri="{BB962C8B-B14F-4D97-AF65-F5344CB8AC3E}">
        <p14:creationId xmlns:p14="http://schemas.microsoft.com/office/powerpoint/2010/main" val="83646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1365048" y="2988654"/>
            <a:ext cx="9776477" cy="9338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154699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19"/>
          <p:cNvSpPr>
            <a:spLocks noGrp="1"/>
          </p:cNvSpPr>
          <p:nvPr>
            <p:ph type="body" sz="quarter" idx="11" hasCustomPrompt="1"/>
          </p:nvPr>
        </p:nvSpPr>
        <p:spPr>
          <a:xfrm>
            <a:off x="2285658" y="2878926"/>
            <a:ext cx="7332358" cy="101932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tabLst>
                <a:tab pos="179388" algn="l"/>
              </a:tabLst>
              <a:defRPr sz="66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BE" dirty="0"/>
              <a:t>	Titre du chapitre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3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4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5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6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7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8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19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0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19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01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89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69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63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73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714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742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590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48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374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62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60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2" r:id="rId2"/>
    <p:sldLayoutId id="2147483703" r:id="rId3"/>
    <p:sldLayoutId id="214748370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67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34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9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69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762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 err="1"/>
              <a:t>Avrom</a:t>
            </a:r>
            <a:r>
              <a:rPr lang="fr-BE" dirty="0"/>
              <a:t> </a:t>
            </a:r>
            <a:r>
              <a:rPr lang="fr-BE" dirty="0" err="1"/>
              <a:t>Sutzkever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451503" y="1292065"/>
            <a:ext cx="1227514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Avrom</a:t>
            </a:r>
            <a:r>
              <a:rPr lang="en-US" dirty="0"/>
              <a:t> </a:t>
            </a:r>
            <a:r>
              <a:rPr lang="en-US" dirty="0" err="1"/>
              <a:t>Sutzkever</a:t>
            </a:r>
            <a:r>
              <a:rPr lang="en-US" dirty="0"/>
              <a:t> (1913-2010): important voice within the Yiddish (post)-Holocaust  poetry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Poetry as </a:t>
            </a:r>
            <a:r>
              <a:rPr lang="en-US" i="1" dirty="0"/>
              <a:t>act of resistance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Adorno “</a:t>
            </a:r>
            <a:r>
              <a:rPr lang="en-US" dirty="0" err="1"/>
              <a:t>Nach</a:t>
            </a:r>
            <a:r>
              <a:rPr lang="en-US" dirty="0"/>
              <a:t> Auschwitz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Gedicht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schreiben</a:t>
            </a:r>
            <a:r>
              <a:rPr lang="en-US" dirty="0"/>
              <a:t>,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barbarisch</a:t>
            </a:r>
            <a:r>
              <a:rPr lang="en-US" dirty="0"/>
              <a:t>”</a:t>
            </a:r>
            <a:r>
              <a:rPr lang="nl-BE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/>
              <a:t>Sutzkever: response! “</a:t>
            </a:r>
            <a:r>
              <a:rPr lang="en-US" dirty="0" err="1"/>
              <a:t>écrire</a:t>
            </a:r>
            <a:r>
              <a:rPr lang="en-US" dirty="0"/>
              <a:t> pour </a:t>
            </a:r>
            <a:r>
              <a:rPr lang="en-US" dirty="0" err="1"/>
              <a:t>briser</a:t>
            </a:r>
            <a:r>
              <a:rPr lang="en-US" dirty="0"/>
              <a:t> la </a:t>
            </a:r>
            <a:r>
              <a:rPr lang="en-US" dirty="0" err="1"/>
              <a:t>vitre</a:t>
            </a:r>
            <a:r>
              <a:rPr lang="en-US" dirty="0"/>
              <a:t> du temps</a:t>
            </a:r>
            <a:r>
              <a:rPr lang="nl-BE" dirty="0"/>
              <a:t> “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/>
              <a:t>Symbiosis past – present through the word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Poetry as redemptive act!:</a:t>
            </a:r>
          </a:p>
          <a:p>
            <a:r>
              <a:rPr lang="en-US" dirty="0"/>
              <a:t>	To conquer domains of time with the word, </a:t>
            </a:r>
            <a:endParaRPr lang="nl-BE" sz="2400" dirty="0"/>
          </a:p>
          <a:p>
            <a:r>
              <a:rPr lang="en-US" dirty="0"/>
              <a:t>	anointing your spotless pure syllables with them; </a:t>
            </a:r>
            <a:endParaRPr lang="nl-BE" sz="2400" dirty="0"/>
          </a:p>
          <a:p>
            <a:r>
              <a:rPr lang="en-US" dirty="0"/>
              <a:t>	to bind all your muscles in </a:t>
            </a:r>
            <a:r>
              <a:rPr lang="en-US" i="1" dirty="0"/>
              <a:t>tefillin </a:t>
            </a:r>
            <a:r>
              <a:rPr lang="en-US" dirty="0"/>
              <a:t>of music,</a:t>
            </a:r>
            <a:endParaRPr lang="nl-BE" sz="2400" dirty="0"/>
          </a:p>
          <a:p>
            <a:r>
              <a:rPr lang="en-US" dirty="0"/>
              <a:t>	and clothe your earthly skin in silence,</a:t>
            </a:r>
            <a:endParaRPr lang="nl-BE" sz="2400" dirty="0"/>
          </a:p>
          <a:p>
            <a:r>
              <a:rPr lang="en-US" dirty="0"/>
              <a:t>	to split open a rhyme like a pomegranate, drink it, </a:t>
            </a:r>
            <a:endParaRPr lang="nl-BE" sz="2400" dirty="0"/>
          </a:p>
          <a:p>
            <a:r>
              <a:rPr lang="en-US" dirty="0"/>
              <a:t>	and let all your limbs melt away into poems</a:t>
            </a:r>
            <a:endParaRPr lang="nl-BE" sz="2400" dirty="0"/>
          </a:p>
          <a:p>
            <a:r>
              <a:rPr lang="en-US" dirty="0"/>
              <a:t>	until all your poems become limbs once again –</a:t>
            </a:r>
            <a:endParaRPr lang="nl-BE" sz="2400" dirty="0"/>
          </a:p>
          <a:p>
            <a:r>
              <a:rPr lang="en-US" dirty="0"/>
              <a:t>	It was for this, lad, that you were created</a:t>
            </a:r>
            <a:r>
              <a:rPr lang="nl-BE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Poetry contains eternity cf. transhistorical perspective</a:t>
            </a:r>
          </a:p>
          <a:p>
            <a:r>
              <a:rPr lang="en-US" dirty="0"/>
              <a:t>	Not some sweet-and-sour hybrid with strange taste.</a:t>
            </a:r>
            <a:endParaRPr lang="nl-BE" sz="2400" dirty="0"/>
          </a:p>
          <a:p>
            <a:r>
              <a:rPr lang="en-US" dirty="0"/>
              <a:t>	Whether I rise on the rungs of my ribs, or fall – </a:t>
            </a:r>
            <a:endParaRPr lang="nl-BE" sz="2400" dirty="0"/>
          </a:p>
          <a:p>
            <a:r>
              <a:rPr lang="en-US" dirty="0"/>
              <a:t>	That word is mine. In the black pupil of death – a little flame</a:t>
            </a:r>
            <a:endParaRPr lang="nl-BE" sz="3600" dirty="0"/>
          </a:p>
          <a:p>
            <a:r>
              <a:rPr lang="en-US" dirty="0"/>
              <a:t>	Now matter how great my generation might be – still greater yet is its smallness.</a:t>
            </a:r>
            <a:endParaRPr lang="nl-BE" sz="2400" dirty="0"/>
          </a:p>
          <a:p>
            <a:r>
              <a:rPr lang="en-US" dirty="0"/>
              <a:t>	Still eternal is the word in all of its ugliness and splendor.</a:t>
            </a:r>
            <a:r>
              <a:rPr lang="nl-BE" dirty="0"/>
              <a:t> </a:t>
            </a: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5122" name="Picture 2" descr="Avraham Sutzkever z”l">
            <a:extLst>
              <a:ext uri="{FF2B5EF4-FFF2-40B4-BE49-F238E27FC236}">
                <a16:creationId xmlns:a16="http://schemas.microsoft.com/office/drawing/2014/main" id="{07DB40AE-3DC7-C95A-F5A4-F9BD185F15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427" y="2337529"/>
            <a:ext cx="2739573" cy="398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48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 err="1"/>
              <a:t>Avrom</a:t>
            </a:r>
            <a:r>
              <a:rPr lang="fr-BE" dirty="0"/>
              <a:t> </a:t>
            </a:r>
            <a:r>
              <a:rPr lang="fr-BE" dirty="0" err="1"/>
              <a:t>Sutzkever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71644" y="1757619"/>
            <a:ext cx="64227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Poetry as </a:t>
            </a:r>
            <a:r>
              <a:rPr lang="en-US" i="1" dirty="0"/>
              <a:t>act of resistance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Active! Cf. historical perspective!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Eternity within the word! Cf. transhistorical perspective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Sutzkever and silence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perspective!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 of poetry = silence!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terms for silence as leading themes throughout Sutzkever’s poetry: </a:t>
            </a:r>
            <a:r>
              <a:rPr lang="he-IL" dirty="0" err="1"/>
              <a:t>שטומקייט</a:t>
            </a:r>
            <a:r>
              <a:rPr lang="he-IL" dirty="0"/>
              <a:t> </a:t>
            </a:r>
            <a:r>
              <a:rPr lang="fr-FR" dirty="0"/>
              <a:t> </a:t>
            </a:r>
            <a:r>
              <a:rPr lang="en-US" dirty="0"/>
              <a:t>(</a:t>
            </a:r>
            <a:r>
              <a:rPr lang="en-US" i="1" dirty="0" err="1"/>
              <a:t>shtumkayt</a:t>
            </a:r>
            <a:r>
              <a:rPr lang="en-US" dirty="0"/>
              <a:t>, muteness), </a:t>
            </a:r>
            <a:r>
              <a:rPr lang="he-IL" dirty="0" err="1"/>
              <a:t>שטילקייט</a:t>
            </a:r>
            <a:r>
              <a:rPr lang="he-IL" dirty="0"/>
              <a:t> </a:t>
            </a:r>
            <a:r>
              <a:rPr lang="en-US" dirty="0"/>
              <a:t>(</a:t>
            </a:r>
            <a:r>
              <a:rPr lang="en-US" i="1" dirty="0" err="1"/>
              <a:t>shtilkayt</a:t>
            </a:r>
            <a:r>
              <a:rPr lang="en-US" dirty="0"/>
              <a:t>, stillness or silence), and </a:t>
            </a:r>
            <a:r>
              <a:rPr lang="he-IL" dirty="0" err="1"/>
              <a:t>שווַײגן</a:t>
            </a:r>
            <a:r>
              <a:rPr lang="en-US" dirty="0"/>
              <a:t> (</a:t>
            </a:r>
            <a:r>
              <a:rPr lang="en-US" i="1" dirty="0" err="1"/>
              <a:t>shvaygn</a:t>
            </a:r>
            <a:r>
              <a:rPr lang="en-US" dirty="0"/>
              <a:t>, silence)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Sold Price: Extra Large Salvador Dali Silence Bronze Sculpture Marble Base  Figurine Figure - March 5, 0119 10:00 PM EDT">
            <a:extLst>
              <a:ext uri="{FF2B5EF4-FFF2-40B4-BE49-F238E27FC236}">
                <a16:creationId xmlns:a16="http://schemas.microsoft.com/office/drawing/2014/main" id="{06C13C5C-02DE-7E95-79E4-B8668382B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23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35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 err="1"/>
              <a:t>Avrom</a:t>
            </a:r>
            <a:r>
              <a:rPr lang="fr-BE" dirty="0"/>
              <a:t> </a:t>
            </a:r>
            <a:r>
              <a:rPr lang="fr-BE" dirty="0" err="1"/>
              <a:t>Sutzkever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2966170" y="1247095"/>
            <a:ext cx="1227514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Avrom</a:t>
            </a:r>
            <a:r>
              <a:rPr lang="en-US" dirty="0"/>
              <a:t> </a:t>
            </a:r>
            <a:r>
              <a:rPr lang="en-US" dirty="0" err="1"/>
              <a:t>Sutzkever</a:t>
            </a:r>
            <a:r>
              <a:rPr lang="en-US" dirty="0"/>
              <a:t> </a:t>
            </a:r>
            <a:r>
              <a:rPr lang="fr-FR" dirty="0"/>
              <a:t>and silence: </a:t>
            </a:r>
            <a:r>
              <a:rPr lang="fr-FR" i="1" dirty="0"/>
              <a:t>the </a:t>
            </a:r>
            <a:r>
              <a:rPr lang="fr-FR" i="1" dirty="0" err="1"/>
              <a:t>third</a:t>
            </a:r>
            <a:r>
              <a:rPr lang="fr-FR" i="1" dirty="0"/>
              <a:t> silence</a:t>
            </a:r>
          </a:p>
          <a:p>
            <a:endParaRPr lang="fr-FR" i="1" dirty="0"/>
          </a:p>
          <a:p>
            <a:r>
              <a:rPr lang="en-US" sz="1600" dirty="0"/>
              <a:t>Two pans hang before me on these scales: </a:t>
            </a:r>
            <a:endParaRPr lang="nl-BE" sz="1600" dirty="0"/>
          </a:p>
          <a:p>
            <a:r>
              <a:rPr lang="en-US" sz="1600" dirty="0"/>
              <a:t>	on one the silence of the sea. And on the other </a:t>
            </a:r>
            <a:endParaRPr lang="nl-BE" sz="1600" dirty="0"/>
          </a:p>
          <a:p>
            <a:r>
              <a:rPr lang="en-US" sz="1600" dirty="0"/>
              <a:t>the desert’s silence. Someone must weigh them. </a:t>
            </a:r>
            <a:endParaRPr lang="nl-BE" sz="1600" dirty="0"/>
          </a:p>
          <a:p>
            <a:r>
              <a:rPr lang="en-US" sz="1600" dirty="0"/>
              <a:t>Their ancient weeping is my true companion.</a:t>
            </a:r>
            <a:endParaRPr lang="nl-BE" sz="1600" dirty="0"/>
          </a:p>
          <a:p>
            <a:r>
              <a:rPr lang="en-US" sz="1600" dirty="0"/>
              <a:t> </a:t>
            </a:r>
            <a:endParaRPr lang="nl-BE" sz="1600" dirty="0"/>
          </a:p>
          <a:p>
            <a:r>
              <a:rPr lang="en-US" sz="1600" dirty="0"/>
              <a:t>The pointers wavers to and </a:t>
            </a:r>
            <a:r>
              <a:rPr lang="en-US" sz="1600" dirty="0" err="1"/>
              <a:t>fro</a:t>
            </a:r>
            <a:r>
              <a:rPr lang="en-US" sz="1600" dirty="0"/>
              <a:t>. It’s not yet clear</a:t>
            </a:r>
            <a:endParaRPr lang="nl-BE" sz="1600" dirty="0"/>
          </a:p>
          <a:p>
            <a:r>
              <a:rPr lang="en-US" sz="1600" dirty="0"/>
              <a:t>which silence is the heavier.</a:t>
            </a:r>
            <a:endParaRPr lang="nl-BE" sz="1600" dirty="0"/>
          </a:p>
          <a:p>
            <a:r>
              <a:rPr lang="en-US" sz="1600" dirty="0"/>
              <a:t>Don’t flee, my heart. Just wait a little while.</a:t>
            </a:r>
            <a:endParaRPr lang="nl-BE" sz="1600" dirty="0"/>
          </a:p>
          <a:p>
            <a:r>
              <a:rPr lang="en-US" sz="1600" dirty="0"/>
              <a:t>A third silence exists. O, listen carefully:</a:t>
            </a:r>
            <a:endParaRPr lang="nl-BE" sz="1600" dirty="0"/>
          </a:p>
          <a:p>
            <a:r>
              <a:rPr lang="en-US" sz="1600" dirty="0"/>
              <a:t> </a:t>
            </a:r>
            <a:endParaRPr lang="nl-BE" sz="1600" dirty="0"/>
          </a:p>
          <a:p>
            <a:r>
              <a:rPr lang="en-US" sz="1600" dirty="0"/>
              <a:t>It gave birth to life. It is immortal. </a:t>
            </a:r>
            <a:endParaRPr lang="nl-BE" sz="1600" dirty="0"/>
          </a:p>
          <a:p>
            <a:r>
              <a:rPr lang="en-US" sz="1600" dirty="0"/>
              <a:t>There is no grain of sand without its seed.</a:t>
            </a:r>
            <a:endParaRPr lang="nl-BE" sz="1600" dirty="0"/>
          </a:p>
          <a:p>
            <a:r>
              <a:rPr lang="en-US" sz="1600" dirty="0"/>
              <a:t>The fragment hunters kiss its fragments,</a:t>
            </a:r>
            <a:endParaRPr lang="nl-BE" sz="1600" dirty="0"/>
          </a:p>
          <a:p>
            <a:r>
              <a:rPr lang="en-US" sz="1600" dirty="0"/>
              <a:t>and though men call it death, it has a different name.</a:t>
            </a:r>
            <a:endParaRPr lang="nl-BE" sz="1600" dirty="0"/>
          </a:p>
          <a:p>
            <a:r>
              <a:rPr lang="en-US" sz="1600" dirty="0"/>
              <a:t> </a:t>
            </a:r>
            <a:endParaRPr lang="nl-BE" sz="1600" dirty="0"/>
          </a:p>
          <a:p>
            <a:r>
              <a:rPr lang="en-US" sz="1600" dirty="0"/>
              <a:t>At night, the scale pans gleam with silvery light,</a:t>
            </a:r>
            <a:endParaRPr lang="nl-BE" sz="1600" dirty="0"/>
          </a:p>
          <a:p>
            <a:r>
              <a:rPr lang="en-US" sz="1600" dirty="0"/>
              <a:t>glowing blue with sea and desert silence,</a:t>
            </a:r>
            <a:endParaRPr lang="nl-BE" sz="1600" dirty="0"/>
          </a:p>
          <a:p>
            <a:r>
              <a:rPr lang="en-US" sz="1600" dirty="0"/>
              <a:t>the pointer falls asleep, without a voice or sound – </a:t>
            </a:r>
            <a:endParaRPr lang="nl-BE" sz="1600" dirty="0"/>
          </a:p>
          <a:p>
            <a:r>
              <a:rPr lang="en-US" sz="1600" dirty="0"/>
              <a:t>and that third silence speaks out from its slumber</a:t>
            </a:r>
            <a:r>
              <a:rPr lang="nl-BE" sz="1600" dirty="0"/>
              <a:t> 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59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 err="1"/>
              <a:t>Avrom</a:t>
            </a:r>
            <a:r>
              <a:rPr lang="fr-BE" dirty="0"/>
              <a:t> </a:t>
            </a:r>
            <a:r>
              <a:rPr lang="fr-BE" dirty="0" err="1"/>
              <a:t>Sutzkever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451503" y="1292065"/>
            <a:ext cx="122751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Avrom</a:t>
            </a:r>
            <a:r>
              <a:rPr lang="en-US" dirty="0"/>
              <a:t> </a:t>
            </a:r>
            <a:r>
              <a:rPr lang="en-US" dirty="0" err="1"/>
              <a:t>Sutzkever</a:t>
            </a:r>
            <a:r>
              <a:rPr lang="en-US" dirty="0"/>
              <a:t> </a:t>
            </a:r>
            <a:r>
              <a:rPr lang="fr-FR" dirty="0"/>
              <a:t>and silence:</a:t>
            </a:r>
            <a:endParaRPr lang="fr-FR" i="1" dirty="0"/>
          </a:p>
          <a:p>
            <a:endParaRPr lang="fr-FR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Eternity in silence evoked through poetic word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Here lies bridge with the past and present: communication with dead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theme in Sutzkever’s life: Nuremberg trial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18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914401" y="2878926"/>
            <a:ext cx="10702976" cy="1019324"/>
          </a:xfrm>
        </p:spPr>
        <p:txBody>
          <a:bodyPr/>
          <a:lstStyle/>
          <a:p>
            <a:r>
              <a:rPr lang="fr-BE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288779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/>
              <a:t>Conclusion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451503" y="1292065"/>
            <a:ext cx="122751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Gaon: silence -&gt; </a:t>
            </a:r>
            <a:r>
              <a:rPr lang="fr-FR" dirty="0" err="1"/>
              <a:t>olam</a:t>
            </a:r>
            <a:r>
              <a:rPr lang="fr-FR" dirty="0"/>
              <a:t> ha </a:t>
            </a:r>
            <a:r>
              <a:rPr lang="fr-FR" dirty="0" err="1"/>
              <a:t>ba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Transhistorical</a:t>
            </a:r>
            <a:r>
              <a:rPr lang="fr-FR" dirty="0"/>
              <a:t>: </a:t>
            </a:r>
            <a:r>
              <a:rPr lang="fr-FR" dirty="0" err="1"/>
              <a:t>teshuva</a:t>
            </a:r>
            <a:r>
              <a:rPr lang="fr-FR" dirty="0"/>
              <a:t> as </a:t>
            </a:r>
            <a:r>
              <a:rPr lang="fr-FR" dirty="0" err="1"/>
              <a:t>messianic</a:t>
            </a:r>
            <a:r>
              <a:rPr lang="fr-FR" dirty="0"/>
              <a:t> anticipation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Historical</a:t>
            </a:r>
            <a:r>
              <a:rPr lang="fr-FR" dirty="0"/>
              <a:t> perspective: 614th </a:t>
            </a:r>
            <a:r>
              <a:rPr lang="fr-FR" dirty="0" err="1"/>
              <a:t>commandment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Wingdings" pitchFamily="2" charset="2"/>
              <a:buChar char="Ø"/>
            </a:pPr>
            <a:r>
              <a:rPr lang="fr-FR" dirty="0" err="1"/>
              <a:t>Avrom</a:t>
            </a:r>
            <a:r>
              <a:rPr lang="fr-FR" dirty="0"/>
              <a:t> </a:t>
            </a:r>
            <a:r>
              <a:rPr lang="fr-FR" dirty="0" err="1"/>
              <a:t>Sutzkever</a:t>
            </a:r>
            <a:r>
              <a:rPr lang="fr-FR" dirty="0"/>
              <a:t>: a </a:t>
            </a:r>
            <a:r>
              <a:rPr lang="fr-FR" dirty="0" err="1"/>
              <a:t>way</a:t>
            </a:r>
            <a:r>
              <a:rPr lang="fr-FR" dirty="0"/>
              <a:t> in </a:t>
            </a:r>
            <a:r>
              <a:rPr lang="fr-FR" dirty="0" err="1"/>
              <a:t>between</a:t>
            </a:r>
            <a:r>
              <a:rPr lang="fr-FR" dirty="0"/>
              <a:t>?</a:t>
            </a:r>
          </a:p>
          <a:p>
            <a:endParaRPr lang="fr-FR" i="1" dirty="0"/>
          </a:p>
          <a:p>
            <a:pPr lvl="1"/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44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41056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388526FA-4FE3-50CA-6A6D-3AAC034414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5891018-599F-F997-E146-B75B1E6A95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61AFABA-06EA-05D6-DFCC-883BA6A67D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753714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90955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7839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arc Chagall | Le Silence (1973) | Artsy">
            <a:extLst>
              <a:ext uri="{FF2B5EF4-FFF2-40B4-BE49-F238E27FC236}">
                <a16:creationId xmlns:a16="http://schemas.microsoft.com/office/drawing/2014/main" id="{58063433-A43D-B144-37EC-2EA0FDFF2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256" y="1248680"/>
            <a:ext cx="4189794" cy="570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803195" y="5072390"/>
            <a:ext cx="8407855" cy="1785609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692373" y="5072391"/>
            <a:ext cx="8499627" cy="431800"/>
          </a:xfrm>
        </p:spPr>
        <p:txBody>
          <a:bodyPr/>
          <a:lstStyle/>
          <a:p>
            <a:pPr algn="ctr"/>
            <a:r>
              <a:rPr lang="fr-BE" dirty="0"/>
              <a:t>A </a:t>
            </a:r>
            <a:r>
              <a:rPr lang="fr-BE" dirty="0" err="1"/>
              <a:t>Way</a:t>
            </a:r>
            <a:r>
              <a:rPr lang="fr-BE" dirty="0"/>
              <a:t> In </a:t>
            </a:r>
            <a:r>
              <a:rPr lang="fr-BE" dirty="0" err="1"/>
              <a:t>Between</a:t>
            </a:r>
            <a:r>
              <a:rPr lang="fr-BE" dirty="0"/>
              <a:t>? </a:t>
            </a:r>
          </a:p>
          <a:p>
            <a:pPr algn="ctr"/>
            <a:r>
              <a:rPr lang="fr-BE" dirty="0" err="1"/>
              <a:t>Avrom</a:t>
            </a:r>
            <a:r>
              <a:rPr lang="fr-BE" dirty="0"/>
              <a:t> </a:t>
            </a:r>
            <a:r>
              <a:rPr lang="fr-BE" dirty="0" err="1"/>
              <a:t>Sutzkever</a:t>
            </a:r>
            <a:r>
              <a:rPr lang="fr-BE" dirty="0"/>
              <a:t> </a:t>
            </a:r>
            <a:r>
              <a:rPr lang="fr-BE" dirty="0" err="1"/>
              <a:t>Between</a:t>
            </a:r>
            <a:r>
              <a:rPr lang="fr-BE" dirty="0"/>
              <a:t> </a:t>
            </a:r>
            <a:r>
              <a:rPr lang="fr-BE" dirty="0" err="1"/>
              <a:t>Historical</a:t>
            </a:r>
            <a:r>
              <a:rPr lang="fr-BE" dirty="0"/>
              <a:t> and </a:t>
            </a:r>
            <a:r>
              <a:rPr lang="fr-BE" dirty="0" err="1"/>
              <a:t>Transhistorical</a:t>
            </a:r>
            <a:r>
              <a:rPr lang="fr-BE" dirty="0"/>
              <a:t> Perspective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>
          <a:xfrm>
            <a:off x="4122752" y="6517640"/>
            <a:ext cx="8199120" cy="431800"/>
          </a:xfrm>
        </p:spPr>
        <p:txBody>
          <a:bodyPr/>
          <a:lstStyle/>
          <a:p>
            <a:r>
              <a:rPr lang="fr-BE" sz="1800" i="1" dirty="0"/>
              <a:t>Ellen De </a:t>
            </a:r>
            <a:r>
              <a:rPr lang="fr-BE" sz="1800" i="1" dirty="0" err="1"/>
              <a:t>Doncker</a:t>
            </a:r>
            <a:r>
              <a:rPr lang="fr-BE" sz="1800" i="1" dirty="0"/>
              <a:t>		</a:t>
            </a:r>
            <a:r>
              <a:rPr lang="fr-BE" sz="1800" i="1" dirty="0" err="1"/>
              <a:t>UCLouvain</a:t>
            </a:r>
            <a:r>
              <a:rPr lang="fr-BE" sz="1800" i="1" dirty="0"/>
              <a:t>		24 </a:t>
            </a:r>
            <a:r>
              <a:rPr lang="fr-BE" sz="1800" i="1" dirty="0" err="1"/>
              <a:t>November</a:t>
            </a:r>
            <a:r>
              <a:rPr lang="fr-BE" sz="1800" i="1" dirty="0"/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136410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9726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 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68" b="19168"/>
          <a:stretch>
            <a:fillRect/>
          </a:stretch>
        </p:blipFill>
        <p:spPr/>
      </p:pic>
      <p:pic>
        <p:nvPicPr>
          <p:cNvPr id="8" name="Espace réservé pour une image  7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30" b="19130"/>
          <a:stretch>
            <a:fillRect/>
          </a:stretch>
        </p:blipFill>
        <p:spPr/>
      </p:pic>
      <p:pic>
        <p:nvPicPr>
          <p:cNvPr id="7" name="Espace réservé pour une image  6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07" b="19207"/>
          <a:stretch>
            <a:fillRect/>
          </a:stretch>
        </p:blipFill>
        <p:spPr/>
      </p:pic>
      <p:pic>
        <p:nvPicPr>
          <p:cNvPr id="9" name="Espace réservé pour une image  8"/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57" b="191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39904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pour une image 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3" r="15013"/>
          <a:stretch>
            <a:fillRect/>
          </a:stretch>
        </p:blipFill>
        <p:spPr/>
      </p:pic>
      <p:pic>
        <p:nvPicPr>
          <p:cNvPr id="9" name="Espace réservé pour une image  8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27" b="202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231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pour une image 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14" b="20514"/>
          <a:stretch>
            <a:fillRect/>
          </a:stretch>
        </p:blipFill>
        <p:spPr>
          <a:xfrm>
            <a:off x="1011238" y="2047875"/>
            <a:ext cx="10474325" cy="4117975"/>
          </a:xfrm>
        </p:spPr>
      </p:pic>
    </p:spTree>
    <p:extLst>
      <p:ext uri="{BB962C8B-B14F-4D97-AF65-F5344CB8AC3E}">
        <p14:creationId xmlns:p14="http://schemas.microsoft.com/office/powerpoint/2010/main" val="1058573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pour une image 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68" b="21368"/>
          <a:stretch>
            <a:fillRect/>
          </a:stretch>
        </p:blipFill>
        <p:spPr/>
      </p:pic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249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 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58" b="13858"/>
          <a:stretch>
            <a:fillRect/>
          </a:stretch>
        </p:blipFill>
        <p:spPr/>
      </p:pic>
      <p:pic>
        <p:nvPicPr>
          <p:cNvPr id="7" name="Espace réservé pour une image  6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58" b="13858"/>
          <a:stretch>
            <a:fillRect/>
          </a:stretch>
        </p:blipFill>
        <p:spPr/>
      </p:pic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763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493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26132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05549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6866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1173164" y="2462454"/>
            <a:ext cx="10325415" cy="431800"/>
          </a:xfrm>
        </p:spPr>
        <p:txBody>
          <a:bodyPr/>
          <a:lstStyle/>
          <a:p>
            <a:r>
              <a:rPr lang="fr-BE" dirty="0" err="1"/>
              <a:t>Overview</a:t>
            </a:r>
            <a:endParaRPr lang="fr-BE" dirty="0"/>
          </a:p>
          <a:p>
            <a:pPr marL="514350" indent="-514350">
              <a:buAutoNum type="arabicPeriod"/>
            </a:pPr>
            <a:r>
              <a:rPr lang="fr-BE" dirty="0" err="1"/>
              <a:t>Vilna</a:t>
            </a:r>
            <a:r>
              <a:rPr lang="fr-BE" dirty="0"/>
              <a:t> Gaon: </a:t>
            </a:r>
            <a:r>
              <a:rPr lang="fr-BE" dirty="0" err="1"/>
              <a:t>Teshuva</a:t>
            </a:r>
            <a:r>
              <a:rPr lang="fr-BE" dirty="0"/>
              <a:t> as Silence</a:t>
            </a:r>
          </a:p>
          <a:p>
            <a:pPr marL="514350" indent="-514350">
              <a:buAutoNum type="arabicPeriod"/>
            </a:pPr>
            <a:r>
              <a:rPr lang="fr-BE" dirty="0" err="1"/>
              <a:t>Transhistorical</a:t>
            </a:r>
            <a:r>
              <a:rPr lang="fr-BE" dirty="0"/>
              <a:t> and </a:t>
            </a:r>
            <a:r>
              <a:rPr lang="fr-BE" dirty="0" err="1"/>
              <a:t>Historical</a:t>
            </a:r>
            <a:r>
              <a:rPr lang="fr-BE" dirty="0"/>
              <a:t> </a:t>
            </a:r>
            <a:r>
              <a:rPr lang="fr-BE" dirty="0" err="1"/>
              <a:t>Answer</a:t>
            </a:r>
            <a:endParaRPr lang="fr-BE" dirty="0"/>
          </a:p>
          <a:p>
            <a:pPr marL="1200150" lvl="1" indent="-514350">
              <a:buAutoNum type="arabicPeriod"/>
            </a:pPr>
            <a:r>
              <a:rPr lang="fr-BE" dirty="0" err="1"/>
              <a:t>Transhistorical</a:t>
            </a:r>
            <a:r>
              <a:rPr lang="fr-BE" dirty="0"/>
              <a:t>: </a:t>
            </a:r>
            <a:r>
              <a:rPr lang="fr-BE" dirty="0" err="1"/>
              <a:t>toledot</a:t>
            </a:r>
            <a:endParaRPr lang="fr-BE" dirty="0"/>
          </a:p>
          <a:p>
            <a:pPr marL="1200150" lvl="1" indent="-514350">
              <a:buAutoNum type="arabicPeriod"/>
            </a:pPr>
            <a:r>
              <a:rPr lang="fr-BE" dirty="0" err="1"/>
              <a:t>Historical</a:t>
            </a:r>
            <a:r>
              <a:rPr lang="fr-BE" dirty="0"/>
              <a:t>: 614th </a:t>
            </a:r>
            <a:r>
              <a:rPr lang="fr-BE" dirty="0" err="1"/>
              <a:t>commandment</a:t>
            </a:r>
            <a:endParaRPr lang="fr-BE" dirty="0"/>
          </a:p>
          <a:p>
            <a:pPr marL="514350" indent="-514350">
              <a:buAutoNum type="arabicPeriod"/>
            </a:pPr>
            <a:r>
              <a:rPr lang="fr-BE" dirty="0" err="1"/>
              <a:t>Avrom</a:t>
            </a:r>
            <a:r>
              <a:rPr lang="fr-BE" dirty="0"/>
              <a:t> </a:t>
            </a:r>
            <a:r>
              <a:rPr lang="fr-BE" dirty="0" err="1"/>
              <a:t>Sutzkever</a:t>
            </a:r>
            <a:r>
              <a:rPr lang="fr-BE" dirty="0"/>
              <a:t> as a </a:t>
            </a:r>
            <a:r>
              <a:rPr lang="fr-BE" dirty="0" err="1"/>
              <a:t>Way</a:t>
            </a:r>
            <a:r>
              <a:rPr lang="fr-BE" dirty="0"/>
              <a:t> in </a:t>
            </a:r>
            <a:r>
              <a:rPr lang="fr-BE" dirty="0" err="1"/>
              <a:t>Between</a:t>
            </a:r>
            <a:r>
              <a:rPr lang="fr-BE" dirty="0"/>
              <a:t>?</a:t>
            </a:r>
          </a:p>
          <a:p>
            <a:pPr marL="514350" indent="-514350">
              <a:buAutoNum type="arabicPeriod"/>
            </a:pPr>
            <a:r>
              <a:rPr lang="fr-BE" dirty="0"/>
              <a:t>Conclusion</a:t>
            </a:r>
          </a:p>
          <a:p>
            <a:pPr marL="514350" indent="-514350">
              <a:buAutoNum type="arabicPeriod"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2814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BE" dirty="0" err="1"/>
              <a:t>Vilna</a:t>
            </a:r>
            <a:r>
              <a:rPr lang="fr-BE" dirty="0"/>
              <a:t> Gaon</a:t>
            </a:r>
          </a:p>
        </p:txBody>
      </p:sp>
    </p:spTree>
    <p:extLst>
      <p:ext uri="{BB962C8B-B14F-4D97-AF65-F5344CB8AC3E}">
        <p14:creationId xmlns:p14="http://schemas.microsoft.com/office/powerpoint/2010/main" val="3065509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fr-BE" dirty="0" err="1"/>
              <a:t>Vilna</a:t>
            </a:r>
            <a:r>
              <a:rPr lang="fr-BE" dirty="0"/>
              <a:t> Gaon: </a:t>
            </a:r>
            <a:r>
              <a:rPr lang="fr-BE" dirty="0" err="1"/>
              <a:t>Teshuva</a:t>
            </a:r>
            <a:r>
              <a:rPr lang="fr-BE" dirty="0"/>
              <a:t> as Silence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136711" y="1322044"/>
            <a:ext cx="69686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Vilna Gaon (1720 – 1797).</a:t>
            </a:r>
          </a:p>
          <a:p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Iggeret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HaGra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Mus(s)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letter: Vilna Gaon’s discussion of teshuva</a:t>
            </a: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“Man must deprive himself until he dies, not by fasting or asceticism, but by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controlling his mouth and desires. This is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teshuvah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[…] But the main way to merit Olam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(the World-to-Come) is by guarding one’s tongue. That is worth more than all the Torah and good deeds</a:t>
            </a: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[…]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“What should be a man's occupation in this world? He should become as a mute person”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Chullin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89a). One must seal his lips as tight as two millstones.”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context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Mussar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liberation of the self by discipline and freedom from worldly deviations is the focal point</a:t>
            </a: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cf.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tikkun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hamidot</a:t>
            </a: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dynamics of teshuva: away from sin and towards righteousness</a:t>
            </a: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Feasable? Desirable?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Post-Holocaust silence: problem? Cf. Paul Celan </a:t>
            </a:r>
            <a:r>
              <a:rPr lang="nl-B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Todtnauberg!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Messianic aporia: should one wait (silently), or should one act by “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Messianische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Aktivismus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here and now? </a:t>
            </a: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Vilna Gaon - Wikipedia">
            <a:extLst>
              <a:ext uri="{FF2B5EF4-FFF2-40B4-BE49-F238E27FC236}">
                <a16:creationId xmlns:a16="http://schemas.microsoft.com/office/drawing/2014/main" id="{8205D923-9D9E-4516-3383-4DD2251DA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813" y="0"/>
            <a:ext cx="49291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46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914401" y="2878926"/>
            <a:ext cx="10702976" cy="1019324"/>
          </a:xfrm>
        </p:spPr>
        <p:txBody>
          <a:bodyPr/>
          <a:lstStyle/>
          <a:p>
            <a:r>
              <a:rPr lang="fr-BE" dirty="0" err="1"/>
              <a:t>Transhistorical</a:t>
            </a:r>
            <a:r>
              <a:rPr lang="fr-BE" dirty="0"/>
              <a:t> and </a:t>
            </a:r>
            <a:r>
              <a:rPr lang="fr-BE" dirty="0" err="1"/>
              <a:t>Historical</a:t>
            </a:r>
            <a:r>
              <a:rPr lang="fr-BE" dirty="0"/>
              <a:t> </a:t>
            </a:r>
            <a:r>
              <a:rPr lang="fr-BE" dirty="0" err="1"/>
              <a:t>Answer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21625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 err="1"/>
              <a:t>Transhistorical</a:t>
            </a:r>
            <a:r>
              <a:rPr lang="fr-BE" dirty="0"/>
              <a:t> and </a:t>
            </a:r>
            <a:r>
              <a:rPr lang="fr-BE" dirty="0" err="1"/>
              <a:t>Historical</a:t>
            </a:r>
            <a:r>
              <a:rPr lang="fr-BE" dirty="0"/>
              <a:t> </a:t>
            </a:r>
            <a:r>
              <a:rPr lang="fr-BE" dirty="0" err="1"/>
              <a:t>Answer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766297" y="1206721"/>
            <a:ext cx="97567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BE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Transhistorical: Toledot</a:t>
            </a:r>
          </a:p>
          <a:p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Rosenzweig &amp; C. Chalier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Rosenzweig: triple absence of Jewish people in history -&gt; holiness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Teshuva as triple criticism to historicism: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Linguistic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fatalism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Heteronomy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Chalier: teshuva –&gt; messianic time: teshuva as response to election of Jewish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Jewish people outside of history: proper, transcendent history: </a:t>
            </a:r>
            <a:r>
              <a:rPr lang="nl-B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toledot!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 La longue patience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nécessaire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à l’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énumération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noms qui engendrent d’autres noms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possède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elle-même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une excellence, celle qui donne sens au temps par la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grâce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 noms propres. La langue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hébraïque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en parlant de </a:t>
            </a:r>
            <a:r>
              <a:rPr lang="fr-F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toledot</a:t>
            </a:r>
            <a:r>
              <a:rPr lang="fr-F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[...] enseigne que l’histoire comprise comme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quête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d’un sens à donner au devenir humain n’est pas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liée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à la lutte du pouvoir recherchant à s’imposer, à la violence des Etats avides de puissance et de reconnaissance, mais bel et bien à la 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possibilite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́ d’</a:t>
            </a:r>
            <a:r>
              <a:rPr lang="fr-F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énoncer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 noms propres sources d’autres noms propres</a:t>
            </a: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Continuation of toledot as ultime protest against annihilation of Shoah</a:t>
            </a:r>
          </a:p>
        </p:txBody>
      </p:sp>
      <p:pic>
        <p:nvPicPr>
          <p:cNvPr id="3076" name="Picture 4" descr="Jewish Museum in Prague – Pinkas Synagogue (Pinkasova synagoga) - Prague.eu">
            <a:extLst>
              <a:ext uri="{FF2B5EF4-FFF2-40B4-BE49-F238E27FC236}">
                <a16:creationId xmlns:a16="http://schemas.microsoft.com/office/drawing/2014/main" id="{85E08711-107F-4750-D18F-74FCA827D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871" y="0"/>
            <a:ext cx="4667129" cy="311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67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>
          <a:xfrm>
            <a:off x="606864" y="348116"/>
            <a:ext cx="7771325" cy="431800"/>
          </a:xfrm>
        </p:spPr>
        <p:txBody>
          <a:bodyPr/>
          <a:lstStyle/>
          <a:p>
            <a:r>
              <a:rPr lang="fr-BE" dirty="0" err="1"/>
              <a:t>Transhistorical</a:t>
            </a:r>
            <a:r>
              <a:rPr lang="fr-BE" dirty="0"/>
              <a:t> and </a:t>
            </a:r>
            <a:r>
              <a:rPr lang="fr-BE" dirty="0" err="1"/>
              <a:t>Historical</a:t>
            </a:r>
            <a:r>
              <a:rPr lang="fr-BE" dirty="0"/>
              <a:t> </a:t>
            </a:r>
            <a:r>
              <a:rPr lang="fr-BE" dirty="0" err="1"/>
              <a:t>Answer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98BC85-B7A4-DAF7-4D5E-E138E2FB7E93}"/>
              </a:ext>
            </a:extLst>
          </p:cNvPr>
          <p:cNvSpPr txBox="1"/>
          <p:nvPr/>
        </p:nvSpPr>
        <p:spPr>
          <a:xfrm>
            <a:off x="451503" y="1411985"/>
            <a:ext cx="97567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Historical: 614th commandment</a:t>
            </a:r>
          </a:p>
          <a:p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Fackenheim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Criticism to transhistorical perspective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Questioning possibility of teshuva after Shoah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Necessity of teshuva: </a:t>
            </a:r>
            <a:r>
              <a:rPr lang="nl-B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tikkun</a:t>
            </a: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irreparable!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Possibility of teshuva because tikkun within Holocaust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Commanding voice of Holocaust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‘614</a:t>
            </a:r>
            <a:r>
              <a:rPr lang="en-US" baseline="30000" dirty="0"/>
              <a:t>th</a:t>
            </a:r>
            <a:r>
              <a:rPr lang="en-US" dirty="0"/>
              <a:t> commandment’ [is] forbidding Jews to five Hitler posthumous victories</a:t>
            </a: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The Muselmann | ReadMoreWriteMoreThinkMoreBeMore">
            <a:extLst>
              <a:ext uri="{FF2B5EF4-FFF2-40B4-BE49-F238E27FC236}">
                <a16:creationId xmlns:a16="http://schemas.microsoft.com/office/drawing/2014/main" id="{391DA23B-C905-E645-327C-734F454F1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273" y="3683000"/>
            <a:ext cx="2197100" cy="31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41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914401" y="2878926"/>
            <a:ext cx="10702976" cy="1019324"/>
          </a:xfrm>
        </p:spPr>
        <p:txBody>
          <a:bodyPr/>
          <a:lstStyle/>
          <a:p>
            <a:r>
              <a:rPr lang="fr-BE" dirty="0" err="1"/>
              <a:t>Avrom</a:t>
            </a:r>
            <a:r>
              <a:rPr lang="fr-BE" dirty="0"/>
              <a:t> </a:t>
            </a:r>
            <a:r>
              <a:rPr lang="fr-BE" dirty="0" err="1"/>
              <a:t>Sutzkever</a:t>
            </a:r>
            <a:r>
              <a:rPr lang="fr-BE" dirty="0"/>
              <a:t> as a </a:t>
            </a:r>
            <a:r>
              <a:rPr lang="fr-BE" dirty="0" err="1"/>
              <a:t>Way</a:t>
            </a:r>
            <a:r>
              <a:rPr lang="fr-BE" dirty="0"/>
              <a:t> in </a:t>
            </a:r>
            <a:r>
              <a:rPr lang="fr-BE" dirty="0" err="1"/>
              <a:t>Between</a:t>
            </a:r>
            <a:r>
              <a:rPr lang="fr-B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37229219"/>
      </p:ext>
    </p:extLst>
  </p:cSld>
  <p:clrMapOvr>
    <a:masterClrMapping/>
  </p:clrMapOvr>
</p:sld>
</file>

<file path=ppt/theme/theme1.xml><?xml version="1.0" encoding="utf-8"?>
<a:theme xmlns:a="http://schemas.openxmlformats.org/drawingml/2006/main" name="3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0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1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17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9_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3461</TotalTime>
  <Words>1014</Words>
  <Application>Microsoft Macintosh PowerPoint</Application>
  <PresentationFormat>Breedbeeld</PresentationFormat>
  <Paragraphs>120</Paragraphs>
  <Slides>29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18</vt:i4>
      </vt:variant>
      <vt:variant>
        <vt:lpstr>Diatitels</vt:lpstr>
      </vt:variant>
      <vt:variant>
        <vt:i4>29</vt:i4>
      </vt:variant>
    </vt:vector>
  </HeadingPairs>
  <TitlesOfParts>
    <vt:vector size="51" baseType="lpstr">
      <vt:lpstr>Arial</vt:lpstr>
      <vt:lpstr>Calibri</vt:lpstr>
      <vt:lpstr>Times New Roman</vt:lpstr>
      <vt:lpstr>Wingdings</vt:lpstr>
      <vt:lpstr>3_Thème Office</vt:lpstr>
      <vt:lpstr>1_Thème Office</vt:lpstr>
      <vt:lpstr>1_Conception personnalisée</vt:lpstr>
      <vt:lpstr>2_Conception personnalisée</vt:lpstr>
      <vt:lpstr>4_Thème Office</vt:lpstr>
      <vt:lpstr>6_Thème Office</vt:lpstr>
      <vt:lpstr>7_Thème Office</vt:lpstr>
      <vt:lpstr>8_Thème Office</vt:lpstr>
      <vt:lpstr>9_Thème Office</vt:lpstr>
      <vt:lpstr>8_Conception personnalisée</vt:lpstr>
      <vt:lpstr>9_Conception personnalisée</vt:lpstr>
      <vt:lpstr>11_Conception personnalisée</vt:lpstr>
      <vt:lpstr>10_Conception personnalisée</vt:lpstr>
      <vt:lpstr>12_Conception personnalisée</vt:lpstr>
      <vt:lpstr>13_Conception personnalisée</vt:lpstr>
      <vt:lpstr>15_Conception personnalisée</vt:lpstr>
      <vt:lpstr>16_Conception personnalisée</vt:lpstr>
      <vt:lpstr>17_Conception personnalisée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Laurence Ippersiel</dc:creator>
  <cp:lastModifiedBy>Ellen De Doncker</cp:lastModifiedBy>
  <cp:revision>34</cp:revision>
  <dcterms:created xsi:type="dcterms:W3CDTF">2018-08-01T08:47:37Z</dcterms:created>
  <dcterms:modified xsi:type="dcterms:W3CDTF">2022-11-24T12:33:27Z</dcterms:modified>
</cp:coreProperties>
</file>